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87.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3" r:id="rId3"/>
  </p:sldMasterIdLst>
  <p:notesMasterIdLst>
    <p:notesMasterId r:id="rId59"/>
  </p:notesMasterIdLst>
  <p:sldIdLst>
    <p:sldId id="1959" r:id="rId4"/>
    <p:sldId id="1933" r:id="rId5"/>
    <p:sldId id="1938" r:id="rId6"/>
    <p:sldId id="1964" r:id="rId7"/>
    <p:sldId id="256" r:id="rId8"/>
    <p:sldId id="1907" r:id="rId9"/>
    <p:sldId id="1951" r:id="rId10"/>
    <p:sldId id="1899" r:id="rId11"/>
    <p:sldId id="1952" r:id="rId12"/>
    <p:sldId id="1024" r:id="rId13"/>
    <p:sldId id="1954" r:id="rId14"/>
    <p:sldId id="1955" r:id="rId15"/>
    <p:sldId id="1980" r:id="rId16"/>
    <p:sldId id="1958" r:id="rId17"/>
    <p:sldId id="1975" r:id="rId18"/>
    <p:sldId id="1976" r:id="rId19"/>
    <p:sldId id="1979" r:id="rId20"/>
    <p:sldId id="1939" r:id="rId21"/>
    <p:sldId id="1909" r:id="rId22"/>
    <p:sldId id="1936" r:id="rId23"/>
    <p:sldId id="1981" r:id="rId24"/>
    <p:sldId id="1961" r:id="rId25"/>
    <p:sldId id="1960" r:id="rId26"/>
    <p:sldId id="1974" r:id="rId27"/>
    <p:sldId id="285" r:id="rId28"/>
    <p:sldId id="1914" r:id="rId29"/>
    <p:sldId id="1977" r:id="rId30"/>
    <p:sldId id="1962" r:id="rId31"/>
    <p:sldId id="330" r:id="rId32"/>
    <p:sldId id="1967" r:id="rId33"/>
    <p:sldId id="266" r:id="rId34"/>
    <p:sldId id="332" r:id="rId35"/>
    <p:sldId id="1971" r:id="rId36"/>
    <p:sldId id="1968" r:id="rId37"/>
    <p:sldId id="1963" r:id="rId38"/>
    <p:sldId id="1983" r:id="rId39"/>
    <p:sldId id="307" r:id="rId40"/>
    <p:sldId id="1978" r:id="rId41"/>
    <p:sldId id="269" r:id="rId42"/>
    <p:sldId id="317" r:id="rId43"/>
    <p:sldId id="1972" r:id="rId44"/>
    <p:sldId id="1973" r:id="rId45"/>
    <p:sldId id="1970" r:id="rId46"/>
    <p:sldId id="1944" r:id="rId47"/>
    <p:sldId id="1894" r:id="rId48"/>
    <p:sldId id="1947" r:id="rId49"/>
    <p:sldId id="319" r:id="rId50"/>
    <p:sldId id="1948" r:id="rId51"/>
    <p:sldId id="325" r:id="rId52"/>
    <p:sldId id="1949" r:id="rId53"/>
    <p:sldId id="326" r:id="rId54"/>
    <p:sldId id="327" r:id="rId55"/>
    <p:sldId id="1950" r:id="rId56"/>
    <p:sldId id="328" r:id="rId57"/>
    <p:sldId id="274" r:id="rId5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na Mercedes Arrieta Vergara" initials="GMAV" lastIdx="12" clrIdx="0">
    <p:extLst>
      <p:ext uri="{19B8F6BF-5375-455C-9EA6-DF929625EA0E}">
        <p15:presenceInfo xmlns:p15="http://schemas.microsoft.com/office/powerpoint/2012/main" userId="S::Gina.Arrieta@icbf.gov.co::90107d67-f9a0-4ce1-8250-3d5787006ae5" providerId="AD"/>
      </p:ext>
    </p:extLst>
  </p:cmAuthor>
  <p:cmAuthor id="2" name="Ana Milena Madera Pineda" initials="AMMP" lastIdx="1" clrIdx="1">
    <p:extLst>
      <p:ext uri="{19B8F6BF-5375-455C-9EA6-DF929625EA0E}">
        <p15:presenceInfo xmlns:p15="http://schemas.microsoft.com/office/powerpoint/2012/main" userId="S::Ana.Madera@icbf.gov.co::1cad072f-6f2f-4217-aecb-80ad763fd25e" providerId="AD"/>
      </p:ext>
    </p:extLst>
  </p:cmAuthor>
  <p:cmAuthor id="3" name="Jenny Margarita Sierra Vanegas" initials="JMSV" lastIdx="1" clrIdx="2">
    <p:extLst>
      <p:ext uri="{19B8F6BF-5375-455C-9EA6-DF929625EA0E}">
        <p15:presenceInfo xmlns:p15="http://schemas.microsoft.com/office/powerpoint/2012/main" userId="S-1-5-21-982434693-219372449-2593624604-316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427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2" autoAdjust="0"/>
    <p:restoredTop sz="94694"/>
  </p:normalViewPr>
  <p:slideViewPr>
    <p:cSldViewPr snapToGrid="0" snapToObjects="1" showGuides="1">
      <p:cViewPr varScale="1">
        <p:scale>
          <a:sx n="45" d="100"/>
          <a:sy n="45" d="100"/>
        </p:scale>
        <p:origin x="1506"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EB5A0-ADB4-43C8-805C-B3F8D4F5566C}" type="datetimeFigureOut">
              <a:rPr lang="es-CO" smtClean="0"/>
              <a:t>30/10/2020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AF828-A18B-4143-8F73-E3D4FC45DDC9}" type="slidenum">
              <a:rPr lang="es-CO" smtClean="0"/>
              <a:t>‹Nº›</a:t>
            </a:fld>
            <a:endParaRPr lang="es-CO"/>
          </a:p>
        </p:txBody>
      </p:sp>
    </p:spTree>
    <p:extLst>
      <p:ext uri="{BB962C8B-B14F-4D97-AF65-F5344CB8AC3E}">
        <p14:creationId xmlns:p14="http://schemas.microsoft.com/office/powerpoint/2010/main" val="413190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ntranet.icbf.gov.co/estadisticas-institucionales/metas-sociales-y-financiera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ntranet.icbf.gov.co/estadisticas-institucionales/metas-sociales-y-financiera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ntranet.icbf.gov.co/estadisticas-institucionales/metas-sociales-y-financiera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ntranet.icbf.gov.co/estadisticas-institucionales/metas-sociales-y-financiera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ntranet.icbf.gov.co/estadisticas-institucionales/metas-sociales-y-financiera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a:t>
            </a:r>
            <a:r>
              <a:rPr lang="es-CO" baseline="0" dirty="0"/>
              <a:t>los cuales la información de la diapositiva da respuesta:</a:t>
            </a:r>
          </a:p>
          <a:p>
            <a:pPr marL="171450" indent="-171450">
              <a:buFont typeface="Arial" panose="020B0604020202020204" pitchFamily="34" charset="0"/>
              <a:buChar char="•"/>
            </a:pPr>
            <a:r>
              <a:rPr lang="es-CO" dirty="0"/>
              <a:t>Información para evidenciar la identificación de las condiciones de entorno social, económico, político, ambiental y cultural para afectan el desarrollo de la rendición de cuentas.</a:t>
            </a:r>
          </a:p>
          <a:p>
            <a:pPr marL="171450" indent="-171450">
              <a:buFont typeface="Arial" panose="020B0604020202020204" pitchFamily="34" charset="0"/>
              <a:buChar char="•"/>
            </a:pPr>
            <a:r>
              <a:rPr lang="es-CO" dirty="0"/>
              <a:t>Cifras poblacionales: https://intranet.icbf.gov.co/estadisticas-institucionales/fichas-oferta-institucional</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19</a:t>
            </a:fld>
            <a:endParaRPr lang="es-CO"/>
          </a:p>
        </p:txBody>
      </p:sp>
    </p:spTree>
    <p:extLst>
      <p:ext uri="{BB962C8B-B14F-4D97-AF65-F5344CB8AC3E}">
        <p14:creationId xmlns:p14="http://schemas.microsoft.com/office/powerpoint/2010/main" val="378581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33</a:t>
            </a:fld>
            <a:endParaRPr lang="es-CO" sz="1300" dirty="0">
              <a:solidFill>
                <a:prstClr val="black"/>
              </a:solidFill>
              <a:latin typeface="Calibri"/>
            </a:endParaRPr>
          </a:p>
        </p:txBody>
      </p:sp>
    </p:spTree>
    <p:extLst>
      <p:ext uri="{BB962C8B-B14F-4D97-AF65-F5344CB8AC3E}">
        <p14:creationId xmlns:p14="http://schemas.microsoft.com/office/powerpoint/2010/main" val="3963534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a:t>
            </a:r>
            <a:r>
              <a:rPr lang="es-CO" baseline="0" dirty="0"/>
              <a:t> </a:t>
            </a:r>
            <a:r>
              <a:rPr lang="es-CO" dirty="0"/>
              <a:t>los cuales la información de la diapositiva da respuesta:</a:t>
            </a:r>
          </a:p>
          <a:p>
            <a:pPr marL="171450" indent="-171450">
              <a:buFont typeface="Arial" panose="020B0604020202020204" pitchFamily="34" charset="0"/>
              <a:buChar char="•"/>
            </a:pPr>
            <a:r>
              <a:rPr lang="es-CO" dirty="0"/>
              <a:t>Información de carácter presupuestal, verificando la calidad de la misma y asociándola a los diversos grupos poblacionales beneficiados.</a:t>
            </a:r>
          </a:p>
          <a:p>
            <a:pPr marL="171450" indent="-171450">
              <a:buFont typeface="Arial" panose="020B0604020202020204" pitchFamily="34" charset="0"/>
              <a:buChar char="•"/>
            </a:pPr>
            <a:r>
              <a:rPr lang="es-CO" dirty="0"/>
              <a:t>Información sobre el cumplimiento de metas de los programas, proyectos y servicios implementados, con sus respectivos indicadores, verificando la calidad de la misma y asociándola a los diversos grupos poblacionales beneficiados.</a:t>
            </a:r>
          </a:p>
          <a:p>
            <a:r>
              <a:rPr lang="es-CO" dirty="0">
                <a:hlinkClick r:id="rId3"/>
              </a:rPr>
              <a:t>https://intranet.icbf.gov.co/estadisticas-institucionales/metas-sociales-y-financieras</a:t>
            </a:r>
            <a:endParaRPr lang="es-CO" dirty="0"/>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34</a:t>
            </a:fld>
            <a:endParaRPr lang="es-CO"/>
          </a:p>
        </p:txBody>
      </p:sp>
    </p:spTree>
    <p:extLst>
      <p:ext uri="{BB962C8B-B14F-4D97-AF65-F5344CB8AC3E}">
        <p14:creationId xmlns:p14="http://schemas.microsoft.com/office/powerpoint/2010/main" val="574223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36</a:t>
            </a:fld>
            <a:endParaRPr lang="es-CO" sz="1300" dirty="0">
              <a:solidFill>
                <a:prstClr val="black"/>
              </a:solidFill>
              <a:latin typeface="Calibri"/>
            </a:endParaRPr>
          </a:p>
        </p:txBody>
      </p:sp>
    </p:spTree>
    <p:extLst>
      <p:ext uri="{BB962C8B-B14F-4D97-AF65-F5344CB8AC3E}">
        <p14:creationId xmlns:p14="http://schemas.microsoft.com/office/powerpoint/2010/main" val="4192503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37</a:t>
            </a:fld>
            <a:endParaRPr lang="es-CO" sz="1300" dirty="0">
              <a:solidFill>
                <a:prstClr val="black"/>
              </a:solidFill>
              <a:latin typeface="Calibri"/>
            </a:endParaRPr>
          </a:p>
        </p:txBody>
      </p:sp>
    </p:spTree>
    <p:extLst>
      <p:ext uri="{BB962C8B-B14F-4D97-AF65-F5344CB8AC3E}">
        <p14:creationId xmlns:p14="http://schemas.microsoft.com/office/powerpoint/2010/main" val="74316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a:t>
            </a:r>
            <a:r>
              <a:rPr lang="es-CO" baseline="0" dirty="0"/>
              <a:t> </a:t>
            </a:r>
            <a:r>
              <a:rPr lang="es-CO" dirty="0"/>
              <a:t>los cuales la información de la diapositiva da respuesta:</a:t>
            </a:r>
          </a:p>
          <a:p>
            <a:pPr marL="171450" indent="-171450">
              <a:buFont typeface="Arial" panose="020B0604020202020204" pitchFamily="34" charset="0"/>
              <a:buChar char="•"/>
            </a:pPr>
            <a:r>
              <a:rPr lang="es-CO" dirty="0"/>
              <a:t>Información de carácter presupuestal, verificando la calidad de la misma y asociándola a los diversos grupos poblacionales beneficiados.</a:t>
            </a:r>
          </a:p>
          <a:p>
            <a:pPr marL="171450" indent="-171450">
              <a:buFont typeface="Arial" panose="020B0604020202020204" pitchFamily="34" charset="0"/>
              <a:buChar char="•"/>
            </a:pPr>
            <a:r>
              <a:rPr lang="es-CO" dirty="0"/>
              <a:t>Información sobre el cumplimiento de metas de los programas, proyectos y servicios implementados, con sus respectivos indicadores, verificando la calidad de la misma y asociándola a los diversos grupos poblacionales beneficiados.</a:t>
            </a:r>
          </a:p>
          <a:p>
            <a:r>
              <a:rPr lang="es-CO" dirty="0">
                <a:hlinkClick r:id="rId3"/>
              </a:rPr>
              <a:t>https://intranet.icbf.gov.co/estadisticas-institucionales/metas-sociales-y-financieras</a:t>
            </a:r>
            <a:endParaRPr lang="es-CO" dirty="0"/>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38</a:t>
            </a:fld>
            <a:endParaRPr lang="es-CO"/>
          </a:p>
        </p:txBody>
      </p:sp>
    </p:spTree>
    <p:extLst>
      <p:ext uri="{BB962C8B-B14F-4D97-AF65-F5344CB8AC3E}">
        <p14:creationId xmlns:p14="http://schemas.microsoft.com/office/powerpoint/2010/main" val="1591945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40</a:t>
            </a:fld>
            <a:endParaRPr lang="es-CO" sz="1300" dirty="0">
              <a:solidFill>
                <a:prstClr val="black"/>
              </a:solidFill>
              <a:latin typeface="Calibri"/>
            </a:endParaRPr>
          </a:p>
        </p:txBody>
      </p:sp>
    </p:spTree>
    <p:extLst>
      <p:ext uri="{BB962C8B-B14F-4D97-AF65-F5344CB8AC3E}">
        <p14:creationId xmlns:p14="http://schemas.microsoft.com/office/powerpoint/2010/main" val="3709559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41</a:t>
            </a:fld>
            <a:endParaRPr lang="es-CO" sz="1300" dirty="0">
              <a:solidFill>
                <a:prstClr val="black"/>
              </a:solidFill>
              <a:latin typeface="Calibri"/>
            </a:endParaRPr>
          </a:p>
        </p:txBody>
      </p:sp>
    </p:spTree>
    <p:extLst>
      <p:ext uri="{BB962C8B-B14F-4D97-AF65-F5344CB8AC3E}">
        <p14:creationId xmlns:p14="http://schemas.microsoft.com/office/powerpoint/2010/main" val="3234640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42</a:t>
            </a:fld>
            <a:endParaRPr lang="es-CO" sz="1300" dirty="0">
              <a:solidFill>
                <a:prstClr val="black"/>
              </a:solidFill>
              <a:latin typeface="Calibri"/>
            </a:endParaRPr>
          </a:p>
        </p:txBody>
      </p:sp>
    </p:spTree>
    <p:extLst>
      <p:ext uri="{BB962C8B-B14F-4D97-AF65-F5344CB8AC3E}">
        <p14:creationId xmlns:p14="http://schemas.microsoft.com/office/powerpoint/2010/main" val="3640606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a:t>
            </a:r>
            <a:r>
              <a:rPr lang="es-CO" baseline="0" dirty="0"/>
              <a:t> </a:t>
            </a:r>
            <a:r>
              <a:rPr lang="es-CO" dirty="0"/>
              <a:t>los cuales la información de la diapositiva da respuesta:</a:t>
            </a:r>
          </a:p>
          <a:p>
            <a:pPr marL="171450" indent="-171450">
              <a:buFont typeface="Arial" panose="020B0604020202020204" pitchFamily="34" charset="0"/>
              <a:buChar char="•"/>
            </a:pPr>
            <a:r>
              <a:rPr lang="es-CO" dirty="0"/>
              <a:t>Información de carácter presupuestal, verificando la calidad de la misma y asociándola a los diversos grupos poblacionales beneficiados.</a:t>
            </a:r>
          </a:p>
          <a:p>
            <a:pPr marL="171450" indent="-171450">
              <a:buFont typeface="Arial" panose="020B0604020202020204" pitchFamily="34" charset="0"/>
              <a:buChar char="•"/>
            </a:pPr>
            <a:r>
              <a:rPr lang="es-CO" dirty="0"/>
              <a:t>Información sobre el cumplimiento de metas de los programas, proyectos y servicios implementados, con sus respectivos indicadores, verificando la calidad de la misma y asociándola a los diversos grupos poblacionales beneficiados.</a:t>
            </a:r>
          </a:p>
          <a:p>
            <a:r>
              <a:rPr lang="es-CO" dirty="0">
                <a:hlinkClick r:id="rId3"/>
              </a:rPr>
              <a:t>https://intranet.icbf.gov.co/estadisticas-institucionales/metas-sociales-y-financieras</a:t>
            </a:r>
            <a:endParaRPr lang="es-CO" dirty="0"/>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43</a:t>
            </a:fld>
            <a:endParaRPr lang="es-CO"/>
          </a:p>
        </p:txBody>
      </p:sp>
    </p:spTree>
    <p:extLst>
      <p:ext uri="{BB962C8B-B14F-4D97-AF65-F5344CB8AC3E}">
        <p14:creationId xmlns:p14="http://schemas.microsoft.com/office/powerpoint/2010/main" val="2053092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marL="0" indent="0">
              <a:buFont typeface="Arial" panose="020B0604020202020204" pitchFamily="34" charset="0"/>
              <a:buNone/>
            </a:pPr>
            <a:endParaRPr lang="es-CO" dirty="0"/>
          </a:p>
        </p:txBody>
      </p:sp>
      <p:sp>
        <p:nvSpPr>
          <p:cNvPr id="1049018" name="3 Marcador de número de diapositiva"/>
          <p:cNvSpPr>
            <a:spLocks noGrp="1"/>
          </p:cNvSpPr>
          <p:nvPr>
            <p:ph type="sldNum" sz="quarter" idx="10"/>
          </p:nvPr>
        </p:nvSpPr>
        <p:spPr/>
        <p:txBody>
          <a:bodyPr/>
          <a:lstStyle/>
          <a:p>
            <a:pPr marL="0" marR="0" lvl="0" indent="0" algn="r" defTabSz="942683" rtl="0" eaLnBrk="1" fontAlgn="auto" latinLnBrk="0" hangingPunct="1">
              <a:lnSpc>
                <a:spcPct val="100000"/>
              </a:lnSpc>
              <a:spcBef>
                <a:spcPts val="0"/>
              </a:spcBef>
              <a:spcAft>
                <a:spcPts val="0"/>
              </a:spcAft>
              <a:buClrTx/>
              <a:buSzTx/>
              <a:buFontTx/>
              <a:buNone/>
              <a:tabLst/>
              <a:defRPr/>
            </a:pPr>
            <a:fld id="{151AD215-C1A9-4074-A622-E2239C739F0D}" type="slidenum">
              <a:rPr kumimoji="0" lang="es-CO" sz="1300" b="0" i="0" u="none" strike="noStrike" kern="1200" cap="none" spc="0" normalizeH="0" baseline="0" noProof="0">
                <a:ln>
                  <a:noFill/>
                </a:ln>
                <a:solidFill>
                  <a:prstClr val="black"/>
                </a:solidFill>
                <a:effectLst/>
                <a:uLnTx/>
                <a:uFillTx/>
                <a:latin typeface="Calibri"/>
                <a:ea typeface="+mn-ea"/>
                <a:cs typeface="+mn-cs"/>
              </a:rPr>
              <a:pPr marL="0" marR="0" lvl="0" indent="0" algn="r" defTabSz="942683" rtl="0" eaLnBrk="1" fontAlgn="auto" latinLnBrk="0" hangingPunct="1">
                <a:lnSpc>
                  <a:spcPct val="100000"/>
                </a:lnSpc>
                <a:spcBef>
                  <a:spcPts val="0"/>
                </a:spcBef>
                <a:spcAft>
                  <a:spcPts val="0"/>
                </a:spcAft>
                <a:buClrTx/>
                <a:buSzTx/>
                <a:buFontTx/>
                <a:buNone/>
                <a:tabLst/>
                <a:defRPr/>
              </a:pPr>
              <a:t>45</a:t>
            </a:fld>
            <a:endParaRPr kumimoji="0" lang="es-CO"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602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22</a:t>
            </a:fld>
            <a:endParaRPr lang="es-CO" sz="1300" dirty="0">
              <a:solidFill>
                <a:prstClr val="black"/>
              </a:solidFill>
              <a:latin typeface="Calibri"/>
            </a:endParaRPr>
          </a:p>
        </p:txBody>
      </p:sp>
    </p:spTree>
    <p:extLst>
      <p:ext uri="{BB962C8B-B14F-4D97-AF65-F5344CB8AC3E}">
        <p14:creationId xmlns:p14="http://schemas.microsoft.com/office/powerpoint/2010/main" val="3021694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a:t>
            </a:r>
            <a:r>
              <a:rPr lang="es-CO" baseline="0" dirty="0"/>
              <a:t> s</a:t>
            </a:r>
            <a:r>
              <a:rPr lang="es-CO" dirty="0"/>
              <a:t>obre la gestión realizada frente a los temas recurrentes de las peticiones, quejas, reclamos o denuncias recibidas por la entidad.</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47</a:t>
            </a:fld>
            <a:endParaRPr lang="es-CO" sz="1300" dirty="0">
              <a:solidFill>
                <a:prstClr val="black"/>
              </a:solidFill>
              <a:latin typeface="Calibri"/>
            </a:endParaRPr>
          </a:p>
        </p:txBody>
      </p:sp>
    </p:spTree>
    <p:extLst>
      <p:ext uri="{BB962C8B-B14F-4D97-AF65-F5344CB8AC3E}">
        <p14:creationId xmlns:p14="http://schemas.microsoft.com/office/powerpoint/2010/main" val="218421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Analizar las recomendaciones realizadas por los órganos de control frente a los informes de rendición de cuentas y establecer correctivos que optimicen la gestión y faciliten el cumplimiento de las metas del plan institucional.</a:t>
            </a:r>
          </a:p>
          <a:p>
            <a:pPr marL="168244" indent="-168244">
              <a:buFont typeface="Arial" panose="020B0604020202020204" pitchFamily="34" charset="0"/>
              <a:buChar char="•"/>
            </a:pPr>
            <a:r>
              <a:rPr lang="es-CO" dirty="0"/>
              <a:t>Analizar las recomendaciones derivadas de cada espacio de diálogo y establecer correctivos que optimicen la gestión y faciliten el cumplimiento de las metas del plan institucional.</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49</a:t>
            </a:fld>
            <a:endParaRPr lang="es-CO" sz="1300" dirty="0">
              <a:solidFill>
                <a:prstClr val="black"/>
              </a:solidFill>
              <a:latin typeface="Calibri"/>
            </a:endParaRPr>
          </a:p>
        </p:txBody>
      </p:sp>
    </p:spTree>
    <p:extLst>
      <p:ext uri="{BB962C8B-B14F-4D97-AF65-F5344CB8AC3E}">
        <p14:creationId xmlns:p14="http://schemas.microsoft.com/office/powerpoint/2010/main" val="1740534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Temas sobre los cuáles la entidad divulga información en el proceso de rendición de cuentas.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51</a:t>
            </a:fld>
            <a:endParaRPr lang="es-CO" sz="1300" dirty="0">
              <a:solidFill>
                <a:prstClr val="black"/>
              </a:solidFill>
              <a:latin typeface="Calibri"/>
            </a:endParaRPr>
          </a:p>
        </p:txBody>
      </p:sp>
    </p:spTree>
    <p:extLst>
      <p:ext uri="{BB962C8B-B14F-4D97-AF65-F5344CB8AC3E}">
        <p14:creationId xmlns:p14="http://schemas.microsoft.com/office/powerpoint/2010/main" val="3285823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Temas sobre los cuáles la entidad divulga información en el proceso de rendición de</a:t>
            </a:r>
            <a:r>
              <a:rPr lang="es-CO" baseline="0" dirty="0"/>
              <a:t> </a:t>
            </a:r>
            <a:r>
              <a:rPr lang="es-CO" dirty="0"/>
              <a:t>cuentas.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52</a:t>
            </a:fld>
            <a:endParaRPr lang="es-CO" sz="1300" dirty="0">
              <a:solidFill>
                <a:prstClr val="black"/>
              </a:solidFill>
              <a:latin typeface="Calibri"/>
            </a:endParaRPr>
          </a:p>
        </p:txBody>
      </p:sp>
    </p:spTree>
    <p:extLst>
      <p:ext uri="{BB962C8B-B14F-4D97-AF65-F5344CB8AC3E}">
        <p14:creationId xmlns:p14="http://schemas.microsoft.com/office/powerpoint/2010/main" val="2945288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Analizar las evaluaciones, recomendaciones u objeciones recibidas en el espacio de diálogo para la rendición de cuentas.</a:t>
            </a:r>
          </a:p>
          <a:p>
            <a:pPr marL="168244" indent="-168244">
              <a:buFont typeface="Arial" panose="020B0604020202020204" pitchFamily="34" charset="0"/>
              <a:buChar char="•"/>
            </a:pPr>
            <a:r>
              <a:rPr lang="es-CO" dirty="0"/>
              <a:t>Diligenciar el formato interno de reporte definido con los resultados obtenidos en el ejercicio.</a:t>
            </a:r>
          </a:p>
          <a:p>
            <a:pPr marL="168244" indent="-168244">
              <a:buFont typeface="Arial" panose="020B0604020202020204" pitchFamily="34" charset="0"/>
              <a:buChar char="•"/>
            </a:pPr>
            <a:r>
              <a:rPr lang="es-CO" dirty="0"/>
              <a:t>Recopilar recomendaciones y sugerencias de los servidores públicos y ciudadanía a las actividades de capacitación, garantizando la cualificación de futuras actividades.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54</a:t>
            </a:fld>
            <a:endParaRPr lang="es-CO" sz="1300" dirty="0">
              <a:solidFill>
                <a:prstClr val="black"/>
              </a:solidFill>
              <a:latin typeface="Calibri"/>
            </a:endParaRPr>
          </a:p>
        </p:txBody>
      </p:sp>
    </p:spTree>
    <p:extLst>
      <p:ext uri="{BB962C8B-B14F-4D97-AF65-F5344CB8AC3E}">
        <p14:creationId xmlns:p14="http://schemas.microsoft.com/office/powerpoint/2010/main" val="499204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FB42A2AA-EBA3-4CA0-A993-29015454C206}" type="slidenum">
              <a:rPr lang="es-CO" smtClean="0">
                <a:solidFill>
                  <a:prstClr val="black"/>
                </a:solidFill>
              </a:rPr>
              <a:pPr/>
              <a:t>24</a:t>
            </a:fld>
            <a:endParaRPr lang="es-CO">
              <a:solidFill>
                <a:prstClr val="black"/>
              </a:solidFill>
            </a:endParaRPr>
          </a:p>
        </p:txBody>
      </p:sp>
    </p:spTree>
    <p:extLst>
      <p:ext uri="{BB962C8B-B14F-4D97-AF65-F5344CB8AC3E}">
        <p14:creationId xmlns:p14="http://schemas.microsoft.com/office/powerpoint/2010/main" val="111042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a:t>
            </a:r>
            <a:r>
              <a:rPr lang="es-CO" baseline="0" dirty="0"/>
              <a:t> </a:t>
            </a:r>
            <a:r>
              <a:rPr lang="es-CO" dirty="0"/>
              <a:t>los cuales la información de la diapositiva da respuesta:</a:t>
            </a:r>
          </a:p>
          <a:p>
            <a:pPr marL="171450" indent="-171450">
              <a:buFont typeface="Arial" panose="020B0604020202020204" pitchFamily="34" charset="0"/>
              <a:buChar char="•"/>
            </a:pPr>
            <a:r>
              <a:rPr lang="es-CO" dirty="0"/>
              <a:t>Información de carácter presupuestal, verificando la calidad de la misma y asociándola a los diversos grupos poblacionales beneficiados.</a:t>
            </a:r>
          </a:p>
          <a:p>
            <a:pPr marL="171450" indent="-171450">
              <a:buFont typeface="Arial" panose="020B0604020202020204" pitchFamily="34" charset="0"/>
              <a:buChar char="•"/>
            </a:pPr>
            <a:r>
              <a:rPr lang="es-CO" dirty="0"/>
              <a:t>Información sobre el cumplimiento de metas de los programas, proyectos y servicios implementados, con sus respectivos indicadores, verificando la calidad de la misma y asociándola a los diversos grupos poblacionales beneficiados.</a:t>
            </a:r>
          </a:p>
          <a:p>
            <a:r>
              <a:rPr lang="es-CO" dirty="0">
                <a:hlinkClick r:id="rId3"/>
              </a:rPr>
              <a:t>https://intranet.icbf.gov.co/estadisticas-institucionales/metas-sociales-y-financieras</a:t>
            </a:r>
            <a:endParaRPr lang="es-CO" dirty="0"/>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25</a:t>
            </a:fld>
            <a:endParaRPr lang="es-CO"/>
          </a:p>
        </p:txBody>
      </p:sp>
    </p:spTree>
    <p:extLst>
      <p:ext uri="{BB962C8B-B14F-4D97-AF65-F5344CB8AC3E}">
        <p14:creationId xmlns:p14="http://schemas.microsoft.com/office/powerpoint/2010/main" val="417739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los cuales la información de la diapositiva da respuesta:</a:t>
            </a:r>
          </a:p>
          <a:p>
            <a:pPr marL="171450" indent="-171450">
              <a:buFont typeface="Arial" panose="020B0604020202020204" pitchFamily="34" charset="0"/>
              <a:buChar char="•"/>
            </a:pPr>
            <a:r>
              <a:rPr lang="es-CO" dirty="0"/>
              <a:t>Información</a:t>
            </a:r>
            <a:r>
              <a:rPr lang="es-CO" baseline="0" dirty="0"/>
              <a:t> s</a:t>
            </a:r>
            <a:r>
              <a:rPr lang="es-CO" dirty="0"/>
              <a:t>obre la gestión (Informes de Gestión, Metas e Indicadores de Gestión, Informes de los entes de Control que vigilan a la entidad) de los programas, proyectos y servicios implementados, verificando la calidad de la misma.</a:t>
            </a:r>
          </a:p>
          <a:p>
            <a:pPr marL="171450" indent="-171450">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71450" indent="-171450">
              <a:buFont typeface="Arial" panose="020B0604020202020204" pitchFamily="34" charset="0"/>
              <a:buChar char="•"/>
            </a:pPr>
            <a:r>
              <a:rPr lang="es-CO" dirty="0"/>
              <a:t>Información</a:t>
            </a:r>
            <a:r>
              <a:rPr lang="es-CO" baseline="0" dirty="0"/>
              <a:t> s</a:t>
            </a:r>
            <a:r>
              <a:rPr lang="es-CO" dirty="0"/>
              <a:t>obre impactos de la Gestión (Cambios en el sector o en la población beneficiaria) a través de los programas, proyectos y servicios implementados, con sus respectivos indicadores y verificando la calidad de la misma.</a:t>
            </a:r>
          </a:p>
          <a:p>
            <a:pPr marL="171450" indent="-171450">
              <a:buFont typeface="Arial" panose="020B0604020202020204" pitchFamily="34" charset="0"/>
              <a:buChar char="•"/>
            </a:pPr>
            <a:r>
              <a:rPr lang="es-CO" dirty="0"/>
              <a:t>Información</a:t>
            </a:r>
            <a:r>
              <a:rPr lang="es-CO" baseline="0" dirty="0"/>
              <a:t> s</a:t>
            </a:r>
            <a:r>
              <a:rPr lang="es-CO" dirty="0"/>
              <a:t>obre acciones de mejoramiento de la entidad (Planes de mejora) asociados a la gestión realizada, verificando la calidad de la misma.</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26</a:t>
            </a:fld>
            <a:endParaRPr lang="es-CO"/>
          </a:p>
        </p:txBody>
      </p:sp>
    </p:spTree>
    <p:extLst>
      <p:ext uri="{BB962C8B-B14F-4D97-AF65-F5344CB8AC3E}">
        <p14:creationId xmlns:p14="http://schemas.microsoft.com/office/powerpoint/2010/main" val="2240515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los cuales la información de la diapositiva da respuesta:</a:t>
            </a:r>
          </a:p>
          <a:p>
            <a:pPr marL="171450" indent="-171450">
              <a:buFont typeface="Arial" panose="020B0604020202020204" pitchFamily="34" charset="0"/>
              <a:buChar char="•"/>
            </a:pPr>
            <a:r>
              <a:rPr lang="es-CO" dirty="0"/>
              <a:t>Información</a:t>
            </a:r>
            <a:r>
              <a:rPr lang="es-CO" baseline="0" dirty="0"/>
              <a:t> s</a:t>
            </a:r>
            <a:r>
              <a:rPr lang="es-CO" dirty="0"/>
              <a:t>obre la gestión (Informes de Gestión, Metas e Indicadores de Gestión, Informes de los entes de Control que vigilan a la entidad) de los programas, proyectos y servicios implementados, verificando la calidad de la misma.</a:t>
            </a:r>
          </a:p>
          <a:p>
            <a:pPr marL="171450" indent="-171450">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71450" indent="-171450">
              <a:buFont typeface="Arial" panose="020B0604020202020204" pitchFamily="34" charset="0"/>
              <a:buChar char="•"/>
            </a:pPr>
            <a:r>
              <a:rPr lang="es-CO" dirty="0"/>
              <a:t>Información</a:t>
            </a:r>
            <a:r>
              <a:rPr lang="es-CO" baseline="0" dirty="0"/>
              <a:t> s</a:t>
            </a:r>
            <a:r>
              <a:rPr lang="es-CO" dirty="0"/>
              <a:t>obre impactos de la Gestión (Cambios en el sector o en la población beneficiaria) a través de los programas, proyectos y servicios implementados, con sus respectivos indicadores y verificando la calidad de la misma.</a:t>
            </a:r>
          </a:p>
          <a:p>
            <a:pPr marL="171450" indent="-171450">
              <a:buFont typeface="Arial" panose="020B0604020202020204" pitchFamily="34" charset="0"/>
              <a:buChar char="•"/>
            </a:pPr>
            <a:r>
              <a:rPr lang="es-CO" dirty="0"/>
              <a:t>Información</a:t>
            </a:r>
            <a:r>
              <a:rPr lang="es-CO" baseline="0" dirty="0"/>
              <a:t> s</a:t>
            </a:r>
            <a:r>
              <a:rPr lang="es-CO" dirty="0"/>
              <a:t>obre acciones de mejoramiento de la entidad (Planes de mejora) asociados a la gestión realizada, verificando la calidad de la misma.</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27</a:t>
            </a:fld>
            <a:endParaRPr lang="es-CO"/>
          </a:p>
        </p:txBody>
      </p:sp>
    </p:spTree>
    <p:extLst>
      <p:ext uri="{BB962C8B-B14F-4D97-AF65-F5344CB8AC3E}">
        <p14:creationId xmlns:p14="http://schemas.microsoft.com/office/powerpoint/2010/main" val="4254223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29</a:t>
            </a:fld>
            <a:endParaRPr lang="es-CO" sz="1300" dirty="0">
              <a:solidFill>
                <a:prstClr val="black"/>
              </a:solidFill>
              <a:latin typeface="Calibri"/>
            </a:endParaRPr>
          </a:p>
        </p:txBody>
      </p:sp>
    </p:spTree>
    <p:extLst>
      <p:ext uri="{BB962C8B-B14F-4D97-AF65-F5344CB8AC3E}">
        <p14:creationId xmlns:p14="http://schemas.microsoft.com/office/powerpoint/2010/main" val="2173823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a:t>
            </a:r>
            <a:r>
              <a:rPr lang="es-CO" baseline="0" dirty="0"/>
              <a:t> </a:t>
            </a:r>
            <a:r>
              <a:rPr lang="es-CO" dirty="0"/>
              <a:t>los cuales la información de la diapositiva da respuesta:</a:t>
            </a:r>
          </a:p>
          <a:p>
            <a:pPr marL="171450" indent="-171450">
              <a:buFont typeface="Arial" panose="020B0604020202020204" pitchFamily="34" charset="0"/>
              <a:buChar char="•"/>
            </a:pPr>
            <a:r>
              <a:rPr lang="es-CO" dirty="0"/>
              <a:t>Información de carácter presupuestal, verificando la calidad de la misma y asociándola a los diversos grupos poblacionales beneficiados.</a:t>
            </a:r>
          </a:p>
          <a:p>
            <a:pPr marL="171450" indent="-171450">
              <a:buFont typeface="Arial" panose="020B0604020202020204" pitchFamily="34" charset="0"/>
              <a:buChar char="•"/>
            </a:pPr>
            <a:r>
              <a:rPr lang="es-CO" dirty="0"/>
              <a:t>Información sobre el cumplimiento de metas de los programas, proyectos y servicios implementados, con sus respectivos indicadores, verificando la calidad de la misma y asociándola a los diversos grupos poblacionales beneficiados.</a:t>
            </a:r>
          </a:p>
          <a:p>
            <a:r>
              <a:rPr lang="es-CO" dirty="0">
                <a:hlinkClick r:id="rId3"/>
              </a:rPr>
              <a:t>https://intranet.icbf.gov.co/estadisticas-institucionales/metas-sociales-y-financieras</a:t>
            </a:r>
            <a:endParaRPr lang="es-CO" dirty="0"/>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30</a:t>
            </a:fld>
            <a:endParaRPr lang="es-CO"/>
          </a:p>
        </p:txBody>
      </p:sp>
    </p:spTree>
    <p:extLst>
      <p:ext uri="{BB962C8B-B14F-4D97-AF65-F5344CB8AC3E}">
        <p14:creationId xmlns:p14="http://schemas.microsoft.com/office/powerpoint/2010/main" val="477715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32</a:t>
            </a:fld>
            <a:endParaRPr lang="es-CO" sz="1300" dirty="0">
              <a:solidFill>
                <a:prstClr val="black"/>
              </a:solidFill>
              <a:latin typeface="Calibri"/>
            </a:endParaRPr>
          </a:p>
        </p:txBody>
      </p:sp>
    </p:spTree>
    <p:extLst>
      <p:ext uri="{BB962C8B-B14F-4D97-AF65-F5344CB8AC3E}">
        <p14:creationId xmlns:p14="http://schemas.microsoft.com/office/powerpoint/2010/main" val="217382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6" Type="http://schemas.openxmlformats.org/officeDocument/2006/relationships/image" Target="../media/image28.png"/><Relationship Id="rId21" Type="http://schemas.openxmlformats.org/officeDocument/2006/relationships/image" Target="../media/image23.png"/><Relationship Id="rId42" Type="http://schemas.openxmlformats.org/officeDocument/2006/relationships/image" Target="../media/image44.png"/><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png"/><Relationship Id="rId84" Type="http://schemas.openxmlformats.org/officeDocument/2006/relationships/image" Target="../media/image86.png"/><Relationship Id="rId16" Type="http://schemas.openxmlformats.org/officeDocument/2006/relationships/image" Target="../media/image18.png"/><Relationship Id="rId11" Type="http://schemas.openxmlformats.org/officeDocument/2006/relationships/image" Target="../media/image13.png"/><Relationship Id="rId32" Type="http://schemas.openxmlformats.org/officeDocument/2006/relationships/image" Target="../media/image34.png"/><Relationship Id="rId37" Type="http://schemas.openxmlformats.org/officeDocument/2006/relationships/image" Target="../media/image39.png"/><Relationship Id="rId53" Type="http://schemas.openxmlformats.org/officeDocument/2006/relationships/image" Target="../media/image55.png"/><Relationship Id="rId58" Type="http://schemas.openxmlformats.org/officeDocument/2006/relationships/image" Target="../media/image60.png"/><Relationship Id="rId74" Type="http://schemas.openxmlformats.org/officeDocument/2006/relationships/image" Target="../media/image76.png"/><Relationship Id="rId79" Type="http://schemas.openxmlformats.org/officeDocument/2006/relationships/image" Target="../media/image81.png"/><Relationship Id="rId5" Type="http://schemas.openxmlformats.org/officeDocument/2006/relationships/image" Target="../media/image7.png"/><Relationship Id="rId61" Type="http://schemas.openxmlformats.org/officeDocument/2006/relationships/image" Target="../media/image63.png"/><Relationship Id="rId82" Type="http://schemas.openxmlformats.org/officeDocument/2006/relationships/image" Target="../media/image84.png"/><Relationship Id="rId19" Type="http://schemas.openxmlformats.org/officeDocument/2006/relationships/image" Target="../media/image2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48" Type="http://schemas.openxmlformats.org/officeDocument/2006/relationships/image" Target="../media/image50.png"/><Relationship Id="rId56" Type="http://schemas.openxmlformats.org/officeDocument/2006/relationships/image" Target="../media/image58.png"/><Relationship Id="rId64" Type="http://schemas.openxmlformats.org/officeDocument/2006/relationships/image" Target="../media/image66.png"/><Relationship Id="rId69" Type="http://schemas.openxmlformats.org/officeDocument/2006/relationships/image" Target="../media/image71.png"/><Relationship Id="rId77" Type="http://schemas.openxmlformats.org/officeDocument/2006/relationships/image" Target="../media/image79.png"/><Relationship Id="rId8" Type="http://schemas.openxmlformats.org/officeDocument/2006/relationships/image" Target="../media/image10.png"/><Relationship Id="rId51" Type="http://schemas.openxmlformats.org/officeDocument/2006/relationships/image" Target="../media/image53.png"/><Relationship Id="rId72" Type="http://schemas.openxmlformats.org/officeDocument/2006/relationships/image" Target="../media/image74.png"/><Relationship Id="rId80" Type="http://schemas.openxmlformats.org/officeDocument/2006/relationships/image" Target="../media/image82.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59" Type="http://schemas.openxmlformats.org/officeDocument/2006/relationships/image" Target="../media/image61.png"/><Relationship Id="rId67" Type="http://schemas.openxmlformats.org/officeDocument/2006/relationships/image" Target="../media/image69.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png"/><Relationship Id="rId62" Type="http://schemas.openxmlformats.org/officeDocument/2006/relationships/image" Target="../media/image64.png"/><Relationship Id="rId70" Type="http://schemas.openxmlformats.org/officeDocument/2006/relationships/image" Target="../media/image72.png"/><Relationship Id="rId75" Type="http://schemas.openxmlformats.org/officeDocument/2006/relationships/image" Target="../media/image77.png"/><Relationship Id="rId83" Type="http://schemas.openxmlformats.org/officeDocument/2006/relationships/image" Target="../media/image85.png"/><Relationship Id="rId1" Type="http://schemas.openxmlformats.org/officeDocument/2006/relationships/slideMaster" Target="../slideMasters/slideMaster3.xml"/><Relationship Id="rId6"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49" Type="http://schemas.openxmlformats.org/officeDocument/2006/relationships/image" Target="../media/image51.png"/><Relationship Id="rId57" Type="http://schemas.openxmlformats.org/officeDocument/2006/relationships/image" Target="../media/image59.png"/><Relationship Id="rId10" Type="http://schemas.openxmlformats.org/officeDocument/2006/relationships/image" Target="../media/image12.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5.png"/><Relationship Id="rId78" Type="http://schemas.openxmlformats.org/officeDocument/2006/relationships/image" Target="../media/image80.png"/><Relationship Id="rId81" Type="http://schemas.openxmlformats.org/officeDocument/2006/relationships/image" Target="../media/image83.png"/><Relationship Id="rId4" Type="http://schemas.openxmlformats.org/officeDocument/2006/relationships/image" Target="../media/image6.png"/><Relationship Id="rId9"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9" Type="http://schemas.openxmlformats.org/officeDocument/2006/relationships/image" Target="../media/image41.png"/><Relationship Id="rId34" Type="http://schemas.openxmlformats.org/officeDocument/2006/relationships/image" Target="../media/image36.png"/><Relationship Id="rId50" Type="http://schemas.openxmlformats.org/officeDocument/2006/relationships/image" Target="../media/image52.png"/><Relationship Id="rId55" Type="http://schemas.openxmlformats.org/officeDocument/2006/relationships/image" Target="../media/image57.png"/><Relationship Id="rId76" Type="http://schemas.openxmlformats.org/officeDocument/2006/relationships/image" Target="../media/image78.png"/><Relationship Id="rId7" Type="http://schemas.openxmlformats.org/officeDocument/2006/relationships/image" Target="../media/image9.png"/><Relationship Id="rId71" Type="http://schemas.openxmlformats.org/officeDocument/2006/relationships/image" Target="../media/image73.png"/><Relationship Id="rId2" Type="http://schemas.openxmlformats.org/officeDocument/2006/relationships/image" Target="../media/image4.png"/><Relationship Id="rId29" Type="http://schemas.openxmlformats.org/officeDocument/2006/relationships/image" Target="../media/image31.png"/><Relationship Id="rId24" Type="http://schemas.openxmlformats.org/officeDocument/2006/relationships/image" Target="../media/image26.png"/><Relationship Id="rId40" Type="http://schemas.openxmlformats.org/officeDocument/2006/relationships/image" Target="../media/image42.png"/><Relationship Id="rId45" Type="http://schemas.openxmlformats.org/officeDocument/2006/relationships/image" Target="../media/image47.png"/><Relationship Id="rId66" Type="http://schemas.openxmlformats.org/officeDocument/2006/relationships/image" Target="../media/image6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9EDB5-C1A7-1444-AE91-2C7E7CCF3C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7F167EE-D878-2A49-A64A-E9D4BD37E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EFEAF28-55A7-5A48-AA51-A05CB07133A8}"/>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5" name="Marcador de pie de página 4">
            <a:extLst>
              <a:ext uri="{FF2B5EF4-FFF2-40B4-BE49-F238E27FC236}">
                <a16:creationId xmlns:a16="http://schemas.microsoft.com/office/drawing/2014/main" id="{A9A75E01-07A1-5841-8AA6-647CC8A55CC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B9736EF-621D-FC42-B2E9-3F6EE4825A38}"/>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869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8D509-B849-3240-82F5-F330B237DD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9A1E299-13EF-0940-AECF-5C1EA452F48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B4B219C-D15D-764E-AD66-ADC8118E1960}"/>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5" name="Marcador de pie de página 4">
            <a:extLst>
              <a:ext uri="{FF2B5EF4-FFF2-40B4-BE49-F238E27FC236}">
                <a16:creationId xmlns:a16="http://schemas.microsoft.com/office/drawing/2014/main" id="{62CBCE7E-0257-8B44-AF6B-587146DCED6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17E3D0-09F3-9746-8D83-C90E3D2E8595}"/>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96269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65FD3C-113B-EB40-B146-19D9320857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6A8A6EF-7814-084E-8C4B-0DD53634B0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969557E-CBC5-D649-9CAE-28E870816845}"/>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5" name="Marcador de pie de página 4">
            <a:extLst>
              <a:ext uri="{FF2B5EF4-FFF2-40B4-BE49-F238E27FC236}">
                <a16:creationId xmlns:a16="http://schemas.microsoft.com/office/drawing/2014/main" id="{C6C3427A-060B-2442-B230-70DA0EC9BE9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A2F48D-06C6-8E44-A0A1-785BE401766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4591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96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9EDB5-C1A7-1444-AE91-2C7E7CCF3C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7F167EE-D878-2A49-A64A-E9D4BD37E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EFEAF28-55A7-5A48-AA51-A05CB07133A8}"/>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5" name="Marcador de pie de página 4">
            <a:extLst>
              <a:ext uri="{FF2B5EF4-FFF2-40B4-BE49-F238E27FC236}">
                <a16:creationId xmlns:a16="http://schemas.microsoft.com/office/drawing/2014/main" id="{A9A75E01-07A1-5841-8AA6-647CC8A55CC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B9736EF-621D-FC42-B2E9-3F6EE4825A38}"/>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24773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k object 16"/>
          <p:cNvSpPr/>
          <p:nvPr/>
        </p:nvSpPr>
        <p:spPr>
          <a:xfrm>
            <a:off x="0" y="581025"/>
            <a:ext cx="6597968" cy="6276975"/>
          </a:xfrm>
          <a:custGeom>
            <a:avLst/>
            <a:gdLst/>
            <a:ahLst/>
            <a:cxnLst/>
            <a:rect l="l" t="t" r="r" b="b"/>
            <a:pathLst>
              <a:path w="8797290" h="8369300">
                <a:moveTo>
                  <a:pt x="4530484" y="139700"/>
                </a:moveTo>
                <a:lnTo>
                  <a:pt x="1989306" y="139700"/>
                </a:lnTo>
                <a:lnTo>
                  <a:pt x="1746417" y="203200"/>
                </a:lnTo>
                <a:lnTo>
                  <a:pt x="1698365" y="228600"/>
                </a:lnTo>
                <a:lnTo>
                  <a:pt x="1507980" y="279400"/>
                </a:lnTo>
                <a:lnTo>
                  <a:pt x="1460850" y="304800"/>
                </a:lnTo>
                <a:lnTo>
                  <a:pt x="1320616" y="342900"/>
                </a:lnTo>
                <a:lnTo>
                  <a:pt x="1274263" y="368300"/>
                </a:lnTo>
                <a:lnTo>
                  <a:pt x="1228110" y="381000"/>
                </a:lnTo>
                <a:lnTo>
                  <a:pt x="1182158" y="406400"/>
                </a:lnTo>
                <a:lnTo>
                  <a:pt x="1136410" y="419100"/>
                </a:lnTo>
                <a:lnTo>
                  <a:pt x="1090868" y="444500"/>
                </a:lnTo>
                <a:lnTo>
                  <a:pt x="1045533" y="457200"/>
                </a:lnTo>
                <a:lnTo>
                  <a:pt x="1000409" y="482600"/>
                </a:lnTo>
                <a:lnTo>
                  <a:pt x="955498" y="495300"/>
                </a:lnTo>
                <a:lnTo>
                  <a:pt x="866320" y="546100"/>
                </a:lnTo>
                <a:lnTo>
                  <a:pt x="822058" y="558800"/>
                </a:lnTo>
                <a:lnTo>
                  <a:pt x="647241" y="660400"/>
                </a:lnTo>
                <a:lnTo>
                  <a:pt x="604105" y="673100"/>
                </a:lnTo>
                <a:lnTo>
                  <a:pt x="350226" y="825500"/>
                </a:lnTo>
                <a:lnTo>
                  <a:pt x="145361" y="952500"/>
                </a:lnTo>
                <a:lnTo>
                  <a:pt x="105145" y="990600"/>
                </a:lnTo>
                <a:lnTo>
                  <a:pt x="25487" y="1041400"/>
                </a:lnTo>
                <a:lnTo>
                  <a:pt x="0" y="1066800"/>
                </a:lnTo>
                <a:lnTo>
                  <a:pt x="0" y="8369300"/>
                </a:lnTo>
                <a:lnTo>
                  <a:pt x="8014904" y="8369300"/>
                </a:lnTo>
                <a:lnTo>
                  <a:pt x="8039972" y="8331200"/>
                </a:lnTo>
                <a:lnTo>
                  <a:pt x="8064675" y="8293100"/>
                </a:lnTo>
                <a:lnTo>
                  <a:pt x="8089009" y="8242300"/>
                </a:lnTo>
                <a:lnTo>
                  <a:pt x="8112972" y="8204200"/>
                </a:lnTo>
                <a:lnTo>
                  <a:pt x="8136563" y="8153400"/>
                </a:lnTo>
                <a:lnTo>
                  <a:pt x="8159779" y="8115300"/>
                </a:lnTo>
                <a:lnTo>
                  <a:pt x="8182619" y="8077200"/>
                </a:lnTo>
                <a:lnTo>
                  <a:pt x="8205079" y="8026400"/>
                </a:lnTo>
                <a:lnTo>
                  <a:pt x="8227157" y="7988300"/>
                </a:lnTo>
                <a:lnTo>
                  <a:pt x="8248852" y="7937500"/>
                </a:lnTo>
                <a:lnTo>
                  <a:pt x="8270162" y="7899400"/>
                </a:lnTo>
                <a:lnTo>
                  <a:pt x="8291084" y="7848600"/>
                </a:lnTo>
                <a:lnTo>
                  <a:pt x="8311615" y="7810500"/>
                </a:lnTo>
                <a:lnTo>
                  <a:pt x="8331755" y="7759700"/>
                </a:lnTo>
                <a:lnTo>
                  <a:pt x="8351500" y="7708900"/>
                </a:lnTo>
                <a:lnTo>
                  <a:pt x="8370848" y="7670800"/>
                </a:lnTo>
                <a:lnTo>
                  <a:pt x="8389798" y="7620000"/>
                </a:lnTo>
                <a:lnTo>
                  <a:pt x="8408347" y="7581900"/>
                </a:lnTo>
                <a:lnTo>
                  <a:pt x="8426493" y="7531100"/>
                </a:lnTo>
                <a:lnTo>
                  <a:pt x="8444234" y="7480300"/>
                </a:lnTo>
                <a:lnTo>
                  <a:pt x="8461567" y="7442200"/>
                </a:lnTo>
                <a:lnTo>
                  <a:pt x="8478491" y="7391400"/>
                </a:lnTo>
                <a:lnTo>
                  <a:pt x="8495004" y="7340600"/>
                </a:lnTo>
                <a:lnTo>
                  <a:pt x="8511102" y="7289800"/>
                </a:lnTo>
                <a:lnTo>
                  <a:pt x="8526784" y="7251700"/>
                </a:lnTo>
                <a:lnTo>
                  <a:pt x="8542048" y="7200900"/>
                </a:lnTo>
                <a:lnTo>
                  <a:pt x="8556892" y="7150100"/>
                </a:lnTo>
                <a:lnTo>
                  <a:pt x="8571313" y="7099300"/>
                </a:lnTo>
                <a:lnTo>
                  <a:pt x="8585309" y="7061200"/>
                </a:lnTo>
                <a:lnTo>
                  <a:pt x="8598879" y="7010400"/>
                </a:lnTo>
                <a:lnTo>
                  <a:pt x="8612019" y="6959600"/>
                </a:lnTo>
                <a:lnTo>
                  <a:pt x="8624728" y="6908800"/>
                </a:lnTo>
                <a:lnTo>
                  <a:pt x="8637004" y="6858000"/>
                </a:lnTo>
                <a:lnTo>
                  <a:pt x="8648844" y="6807200"/>
                </a:lnTo>
                <a:lnTo>
                  <a:pt x="8660247" y="6769100"/>
                </a:lnTo>
                <a:lnTo>
                  <a:pt x="8671209" y="6718300"/>
                </a:lnTo>
                <a:lnTo>
                  <a:pt x="8681730" y="6667500"/>
                </a:lnTo>
                <a:lnTo>
                  <a:pt x="8691806" y="6616700"/>
                </a:lnTo>
                <a:lnTo>
                  <a:pt x="8701435" y="6565900"/>
                </a:lnTo>
                <a:lnTo>
                  <a:pt x="8710617" y="6515100"/>
                </a:lnTo>
                <a:lnTo>
                  <a:pt x="8719347" y="6464300"/>
                </a:lnTo>
                <a:lnTo>
                  <a:pt x="8727624" y="6413500"/>
                </a:lnTo>
                <a:lnTo>
                  <a:pt x="8735447" y="6362700"/>
                </a:lnTo>
                <a:lnTo>
                  <a:pt x="8742812" y="6311900"/>
                </a:lnTo>
                <a:lnTo>
                  <a:pt x="8749718" y="6261100"/>
                </a:lnTo>
                <a:lnTo>
                  <a:pt x="8756162" y="6210300"/>
                </a:lnTo>
                <a:lnTo>
                  <a:pt x="8762142" y="6159500"/>
                </a:lnTo>
                <a:lnTo>
                  <a:pt x="8767656" y="6108700"/>
                </a:lnTo>
                <a:lnTo>
                  <a:pt x="8772702" y="6057900"/>
                </a:lnTo>
                <a:lnTo>
                  <a:pt x="8777278" y="6007100"/>
                </a:lnTo>
                <a:lnTo>
                  <a:pt x="8781382" y="5956300"/>
                </a:lnTo>
                <a:lnTo>
                  <a:pt x="8785010" y="5905500"/>
                </a:lnTo>
                <a:lnTo>
                  <a:pt x="8788162" y="5854700"/>
                </a:lnTo>
                <a:lnTo>
                  <a:pt x="8790835" y="5791200"/>
                </a:lnTo>
                <a:lnTo>
                  <a:pt x="8793027" y="5740400"/>
                </a:lnTo>
                <a:lnTo>
                  <a:pt x="8794736" y="5689600"/>
                </a:lnTo>
                <a:lnTo>
                  <a:pt x="8795959" y="5638800"/>
                </a:lnTo>
                <a:lnTo>
                  <a:pt x="8796694" y="5588000"/>
                </a:lnTo>
                <a:lnTo>
                  <a:pt x="8796940" y="5537200"/>
                </a:lnTo>
                <a:lnTo>
                  <a:pt x="8796732" y="5486400"/>
                </a:lnTo>
                <a:lnTo>
                  <a:pt x="8796110" y="5435600"/>
                </a:lnTo>
                <a:lnTo>
                  <a:pt x="8795074" y="5384800"/>
                </a:lnTo>
                <a:lnTo>
                  <a:pt x="8793628" y="5346700"/>
                </a:lnTo>
                <a:lnTo>
                  <a:pt x="8791771" y="5295900"/>
                </a:lnTo>
                <a:lnTo>
                  <a:pt x="8789507" y="5245100"/>
                </a:lnTo>
                <a:lnTo>
                  <a:pt x="8786837" y="5194300"/>
                </a:lnTo>
                <a:lnTo>
                  <a:pt x="8783763" y="5156200"/>
                </a:lnTo>
                <a:lnTo>
                  <a:pt x="8780285" y="5105400"/>
                </a:lnTo>
                <a:lnTo>
                  <a:pt x="8776406" y="5054600"/>
                </a:lnTo>
                <a:lnTo>
                  <a:pt x="8772128" y="5003800"/>
                </a:lnTo>
                <a:lnTo>
                  <a:pt x="8767453" y="4965700"/>
                </a:lnTo>
                <a:lnTo>
                  <a:pt x="8762381" y="4914900"/>
                </a:lnTo>
                <a:lnTo>
                  <a:pt x="8756915" y="4864100"/>
                </a:lnTo>
                <a:lnTo>
                  <a:pt x="8751056" y="4813300"/>
                </a:lnTo>
                <a:lnTo>
                  <a:pt x="8744806" y="4775200"/>
                </a:lnTo>
                <a:lnTo>
                  <a:pt x="8738167" y="4724400"/>
                </a:lnTo>
                <a:lnTo>
                  <a:pt x="8731140" y="4673600"/>
                </a:lnTo>
                <a:lnTo>
                  <a:pt x="8723728" y="4635500"/>
                </a:lnTo>
                <a:lnTo>
                  <a:pt x="8715931" y="4584700"/>
                </a:lnTo>
                <a:lnTo>
                  <a:pt x="8707752" y="4533900"/>
                </a:lnTo>
                <a:lnTo>
                  <a:pt x="8699191" y="4495800"/>
                </a:lnTo>
                <a:lnTo>
                  <a:pt x="8690252" y="4445000"/>
                </a:lnTo>
                <a:lnTo>
                  <a:pt x="8680935" y="4406900"/>
                </a:lnTo>
                <a:lnTo>
                  <a:pt x="8671243" y="4356100"/>
                </a:lnTo>
                <a:lnTo>
                  <a:pt x="8661176" y="4305300"/>
                </a:lnTo>
                <a:lnTo>
                  <a:pt x="8650737" y="4267200"/>
                </a:lnTo>
                <a:lnTo>
                  <a:pt x="8639927" y="4216400"/>
                </a:lnTo>
                <a:lnTo>
                  <a:pt x="8628748" y="4178300"/>
                </a:lnTo>
                <a:lnTo>
                  <a:pt x="8617202" y="4127500"/>
                </a:lnTo>
                <a:lnTo>
                  <a:pt x="8605290" y="4089400"/>
                </a:lnTo>
                <a:lnTo>
                  <a:pt x="8593014" y="4038600"/>
                </a:lnTo>
                <a:lnTo>
                  <a:pt x="8580376" y="4000500"/>
                </a:lnTo>
                <a:lnTo>
                  <a:pt x="8567377" y="3949700"/>
                </a:lnTo>
                <a:lnTo>
                  <a:pt x="8554020" y="3911600"/>
                </a:lnTo>
                <a:lnTo>
                  <a:pt x="8540305" y="3860800"/>
                </a:lnTo>
                <a:lnTo>
                  <a:pt x="8526235" y="3822700"/>
                </a:lnTo>
                <a:lnTo>
                  <a:pt x="8511810" y="3771900"/>
                </a:lnTo>
                <a:lnTo>
                  <a:pt x="8497034" y="3733800"/>
                </a:lnTo>
                <a:lnTo>
                  <a:pt x="8481907" y="3695700"/>
                </a:lnTo>
                <a:lnTo>
                  <a:pt x="8466432" y="3644900"/>
                </a:lnTo>
                <a:lnTo>
                  <a:pt x="8450609" y="3606800"/>
                </a:lnTo>
                <a:lnTo>
                  <a:pt x="8434441" y="3556000"/>
                </a:lnTo>
                <a:lnTo>
                  <a:pt x="8417929" y="3517900"/>
                </a:lnTo>
                <a:lnTo>
                  <a:pt x="8401076" y="3479800"/>
                </a:lnTo>
                <a:lnTo>
                  <a:pt x="8383882" y="3429000"/>
                </a:lnTo>
                <a:lnTo>
                  <a:pt x="8366349" y="3390900"/>
                </a:lnTo>
                <a:lnTo>
                  <a:pt x="8348479" y="3352800"/>
                </a:lnTo>
                <a:lnTo>
                  <a:pt x="8330274" y="3302000"/>
                </a:lnTo>
                <a:lnTo>
                  <a:pt x="8311736" y="3263900"/>
                </a:lnTo>
                <a:lnTo>
                  <a:pt x="8292865" y="3225800"/>
                </a:lnTo>
                <a:lnTo>
                  <a:pt x="8273665" y="3187700"/>
                </a:lnTo>
                <a:lnTo>
                  <a:pt x="8254135" y="3136900"/>
                </a:lnTo>
                <a:lnTo>
                  <a:pt x="8234279" y="3098800"/>
                </a:lnTo>
                <a:lnTo>
                  <a:pt x="8214098" y="3060700"/>
                </a:lnTo>
                <a:lnTo>
                  <a:pt x="8193594" y="3022600"/>
                </a:lnTo>
                <a:lnTo>
                  <a:pt x="8172767" y="2984500"/>
                </a:lnTo>
                <a:lnTo>
                  <a:pt x="8151621" y="2933700"/>
                </a:lnTo>
                <a:lnTo>
                  <a:pt x="8130156" y="2895600"/>
                </a:lnTo>
                <a:lnTo>
                  <a:pt x="8108375" y="2857500"/>
                </a:lnTo>
                <a:lnTo>
                  <a:pt x="8086278" y="2819400"/>
                </a:lnTo>
                <a:lnTo>
                  <a:pt x="8063869" y="2781300"/>
                </a:lnTo>
                <a:lnTo>
                  <a:pt x="8041147" y="2743200"/>
                </a:lnTo>
                <a:lnTo>
                  <a:pt x="8018116" y="2705100"/>
                </a:lnTo>
                <a:lnTo>
                  <a:pt x="7994776" y="2667000"/>
                </a:lnTo>
                <a:lnTo>
                  <a:pt x="7971130" y="2628900"/>
                </a:lnTo>
                <a:lnTo>
                  <a:pt x="7947179" y="2590800"/>
                </a:lnTo>
                <a:lnTo>
                  <a:pt x="7922925" y="2552700"/>
                </a:lnTo>
                <a:lnTo>
                  <a:pt x="7898369" y="2514600"/>
                </a:lnTo>
                <a:lnTo>
                  <a:pt x="7873513" y="2476500"/>
                </a:lnTo>
                <a:lnTo>
                  <a:pt x="7848359" y="2438400"/>
                </a:lnTo>
                <a:lnTo>
                  <a:pt x="7822909" y="2400300"/>
                </a:lnTo>
                <a:lnTo>
                  <a:pt x="7797164" y="2362200"/>
                </a:lnTo>
                <a:lnTo>
                  <a:pt x="7771126" y="2324100"/>
                </a:lnTo>
                <a:lnTo>
                  <a:pt x="7744797" y="2286000"/>
                </a:lnTo>
                <a:lnTo>
                  <a:pt x="7718178" y="2247900"/>
                </a:lnTo>
                <a:lnTo>
                  <a:pt x="7691271" y="2209800"/>
                </a:lnTo>
                <a:lnTo>
                  <a:pt x="7664078" y="2184400"/>
                </a:lnTo>
                <a:lnTo>
                  <a:pt x="7636600" y="2146300"/>
                </a:lnTo>
                <a:lnTo>
                  <a:pt x="7608839" y="2108200"/>
                </a:lnTo>
                <a:lnTo>
                  <a:pt x="7580797" y="2070100"/>
                </a:lnTo>
                <a:lnTo>
                  <a:pt x="7552475" y="2032000"/>
                </a:lnTo>
                <a:lnTo>
                  <a:pt x="7523875" y="2006600"/>
                </a:lnTo>
                <a:lnTo>
                  <a:pt x="7495000" y="1968500"/>
                </a:lnTo>
                <a:lnTo>
                  <a:pt x="7465850" y="1930400"/>
                </a:lnTo>
                <a:lnTo>
                  <a:pt x="7436427" y="1905000"/>
                </a:lnTo>
                <a:lnTo>
                  <a:pt x="7406732" y="1866900"/>
                </a:lnTo>
                <a:lnTo>
                  <a:pt x="7376769" y="1828800"/>
                </a:lnTo>
                <a:lnTo>
                  <a:pt x="7346537" y="1803400"/>
                </a:lnTo>
                <a:lnTo>
                  <a:pt x="7316040" y="1765300"/>
                </a:lnTo>
                <a:lnTo>
                  <a:pt x="7285278" y="1727200"/>
                </a:lnTo>
                <a:lnTo>
                  <a:pt x="7254254" y="1701800"/>
                </a:lnTo>
                <a:lnTo>
                  <a:pt x="7222969" y="1663700"/>
                </a:lnTo>
                <a:lnTo>
                  <a:pt x="7191424" y="1638300"/>
                </a:lnTo>
                <a:lnTo>
                  <a:pt x="7159622" y="1600200"/>
                </a:lnTo>
                <a:lnTo>
                  <a:pt x="7127563" y="1574800"/>
                </a:lnTo>
                <a:lnTo>
                  <a:pt x="7095251" y="1536700"/>
                </a:lnTo>
                <a:lnTo>
                  <a:pt x="7029870" y="1485900"/>
                </a:lnTo>
                <a:lnTo>
                  <a:pt x="6996805" y="1447800"/>
                </a:lnTo>
                <a:lnTo>
                  <a:pt x="6963493" y="1422400"/>
                </a:lnTo>
                <a:lnTo>
                  <a:pt x="6929934" y="1384300"/>
                </a:lnTo>
                <a:lnTo>
                  <a:pt x="6862087" y="1333500"/>
                </a:lnTo>
                <a:lnTo>
                  <a:pt x="6827802" y="1295400"/>
                </a:lnTo>
                <a:lnTo>
                  <a:pt x="6723517" y="1219200"/>
                </a:lnTo>
                <a:lnTo>
                  <a:pt x="6688286" y="1181100"/>
                </a:lnTo>
                <a:lnTo>
                  <a:pt x="6545054" y="1079500"/>
                </a:lnTo>
                <a:lnTo>
                  <a:pt x="6398213" y="977900"/>
                </a:lnTo>
                <a:lnTo>
                  <a:pt x="6209752" y="850900"/>
                </a:lnTo>
                <a:lnTo>
                  <a:pt x="6055187" y="749300"/>
                </a:lnTo>
                <a:lnTo>
                  <a:pt x="6016032" y="736600"/>
                </a:lnTo>
                <a:lnTo>
                  <a:pt x="5897365" y="660400"/>
                </a:lnTo>
                <a:lnTo>
                  <a:pt x="5857413" y="647700"/>
                </a:lnTo>
                <a:lnTo>
                  <a:pt x="5776925" y="596900"/>
                </a:lnTo>
                <a:lnTo>
                  <a:pt x="5736393" y="584200"/>
                </a:lnTo>
                <a:lnTo>
                  <a:pt x="5695670" y="558800"/>
                </a:lnTo>
                <a:lnTo>
                  <a:pt x="5654760" y="546100"/>
                </a:lnTo>
                <a:lnTo>
                  <a:pt x="5613662" y="520700"/>
                </a:lnTo>
                <a:lnTo>
                  <a:pt x="5572380" y="508000"/>
                </a:lnTo>
                <a:lnTo>
                  <a:pt x="5530914" y="482600"/>
                </a:lnTo>
                <a:lnTo>
                  <a:pt x="5489266" y="469900"/>
                </a:lnTo>
                <a:lnTo>
                  <a:pt x="5447439" y="444500"/>
                </a:lnTo>
                <a:lnTo>
                  <a:pt x="5405433" y="431800"/>
                </a:lnTo>
                <a:lnTo>
                  <a:pt x="5363251" y="406400"/>
                </a:lnTo>
                <a:lnTo>
                  <a:pt x="5278364" y="381000"/>
                </a:lnTo>
                <a:lnTo>
                  <a:pt x="5235662" y="355600"/>
                </a:lnTo>
                <a:lnTo>
                  <a:pt x="5063173" y="304800"/>
                </a:lnTo>
                <a:lnTo>
                  <a:pt x="5019639" y="279400"/>
                </a:lnTo>
                <a:lnTo>
                  <a:pt x="4530484" y="139700"/>
                </a:lnTo>
                <a:close/>
              </a:path>
              <a:path w="8797290" h="8369300">
                <a:moveTo>
                  <a:pt x="4117312" y="63500"/>
                </a:moveTo>
                <a:lnTo>
                  <a:pt x="2386523" y="63500"/>
                </a:lnTo>
                <a:lnTo>
                  <a:pt x="2286274" y="88900"/>
                </a:lnTo>
                <a:lnTo>
                  <a:pt x="2236381" y="88900"/>
                </a:lnTo>
                <a:lnTo>
                  <a:pt x="2038395" y="139700"/>
                </a:lnTo>
                <a:lnTo>
                  <a:pt x="4485125" y="139700"/>
                </a:lnTo>
                <a:lnTo>
                  <a:pt x="4348207" y="101600"/>
                </a:lnTo>
                <a:lnTo>
                  <a:pt x="4302294" y="101600"/>
                </a:lnTo>
                <a:lnTo>
                  <a:pt x="4210065" y="76200"/>
                </a:lnTo>
                <a:lnTo>
                  <a:pt x="4163753" y="76200"/>
                </a:lnTo>
                <a:lnTo>
                  <a:pt x="4117312" y="63500"/>
                </a:lnTo>
                <a:close/>
              </a:path>
              <a:path w="8797290" h="8369300">
                <a:moveTo>
                  <a:pt x="4024049" y="50800"/>
                </a:moveTo>
                <a:lnTo>
                  <a:pt x="2487374" y="50800"/>
                </a:lnTo>
                <a:lnTo>
                  <a:pt x="2436874" y="63500"/>
                </a:lnTo>
                <a:lnTo>
                  <a:pt x="4070744" y="63500"/>
                </a:lnTo>
                <a:lnTo>
                  <a:pt x="4024049" y="50800"/>
                </a:lnTo>
                <a:close/>
              </a:path>
              <a:path w="8797290" h="8369300">
                <a:moveTo>
                  <a:pt x="3930289" y="38100"/>
                </a:moveTo>
                <a:lnTo>
                  <a:pt x="2588808" y="38100"/>
                </a:lnTo>
                <a:lnTo>
                  <a:pt x="2538019" y="50800"/>
                </a:lnTo>
                <a:lnTo>
                  <a:pt x="3977230" y="50800"/>
                </a:lnTo>
                <a:lnTo>
                  <a:pt x="3930289" y="38100"/>
                </a:lnTo>
                <a:close/>
              </a:path>
              <a:path w="8797290" h="8369300">
                <a:moveTo>
                  <a:pt x="3836046" y="25400"/>
                </a:moveTo>
                <a:lnTo>
                  <a:pt x="2690809" y="25400"/>
                </a:lnTo>
                <a:lnTo>
                  <a:pt x="2639739" y="38100"/>
                </a:lnTo>
                <a:lnTo>
                  <a:pt x="3883227" y="38100"/>
                </a:lnTo>
                <a:lnTo>
                  <a:pt x="3836046" y="25400"/>
                </a:lnTo>
                <a:close/>
              </a:path>
              <a:path w="8797290" h="8369300">
                <a:moveTo>
                  <a:pt x="3693803" y="12700"/>
                </a:moveTo>
                <a:lnTo>
                  <a:pt x="2793361" y="12700"/>
                </a:lnTo>
                <a:lnTo>
                  <a:pt x="2742017" y="25400"/>
                </a:lnTo>
                <a:lnTo>
                  <a:pt x="3741332" y="25400"/>
                </a:lnTo>
                <a:lnTo>
                  <a:pt x="3693803" y="12700"/>
                </a:lnTo>
                <a:close/>
              </a:path>
              <a:path w="8797290" h="8369300">
                <a:moveTo>
                  <a:pt x="3502581" y="0"/>
                </a:moveTo>
                <a:lnTo>
                  <a:pt x="3000044" y="0"/>
                </a:lnTo>
                <a:lnTo>
                  <a:pt x="2948181" y="12700"/>
                </a:lnTo>
                <a:lnTo>
                  <a:pt x="3550549" y="12700"/>
                </a:lnTo>
                <a:lnTo>
                  <a:pt x="3502581" y="0"/>
                </a:lnTo>
                <a:close/>
              </a:path>
            </a:pathLst>
          </a:custGeom>
          <a:solidFill>
            <a:srgbClr val="E7F1D6"/>
          </a:solidFill>
        </p:spPr>
        <p:txBody>
          <a:bodyPr wrap="square" lIns="0" tIns="0" rIns="0" bIns="0" rtlCol="0"/>
          <a:lstStyle/>
          <a:p>
            <a:endParaRPr sz="1350"/>
          </a:p>
        </p:txBody>
      </p:sp>
      <p:sp>
        <p:nvSpPr>
          <p:cNvPr id="17" name="bk object 17"/>
          <p:cNvSpPr/>
          <p:nvPr/>
        </p:nvSpPr>
        <p:spPr>
          <a:xfrm>
            <a:off x="0" y="215806"/>
            <a:ext cx="9536753" cy="6015773"/>
          </a:xfrm>
          <a:prstGeom prst="rect">
            <a:avLst/>
          </a:prstGeom>
          <a:blipFill>
            <a:blip r:embed="rId2" cstate="print"/>
            <a:stretch>
              <a:fillRect/>
            </a:stretch>
          </a:blipFill>
        </p:spPr>
        <p:txBody>
          <a:bodyPr wrap="square" lIns="0" tIns="0" rIns="0" bIns="0" rtlCol="0"/>
          <a:lstStyle/>
          <a:p>
            <a:endParaRPr sz="1350"/>
          </a:p>
        </p:txBody>
      </p:sp>
      <p:sp>
        <p:nvSpPr>
          <p:cNvPr id="18" name="bk object 18"/>
          <p:cNvSpPr/>
          <p:nvPr/>
        </p:nvSpPr>
        <p:spPr>
          <a:xfrm>
            <a:off x="0" y="6226959"/>
            <a:ext cx="2449353" cy="631508"/>
          </a:xfrm>
          <a:custGeom>
            <a:avLst/>
            <a:gdLst/>
            <a:ahLst/>
            <a:cxnLst/>
            <a:rect l="l" t="t" r="r" b="b"/>
            <a:pathLst>
              <a:path w="3265804" h="842009">
                <a:moveTo>
                  <a:pt x="3265474" y="841387"/>
                </a:moveTo>
                <a:lnTo>
                  <a:pt x="0" y="841387"/>
                </a:lnTo>
                <a:lnTo>
                  <a:pt x="0" y="0"/>
                </a:lnTo>
                <a:lnTo>
                  <a:pt x="3265474" y="0"/>
                </a:lnTo>
                <a:lnTo>
                  <a:pt x="3265474" y="841387"/>
                </a:lnTo>
                <a:close/>
              </a:path>
            </a:pathLst>
          </a:custGeom>
          <a:solidFill>
            <a:srgbClr val="F8BE2A"/>
          </a:solidFill>
        </p:spPr>
        <p:txBody>
          <a:bodyPr wrap="square" lIns="0" tIns="0" rIns="0" bIns="0" rtlCol="0"/>
          <a:lstStyle/>
          <a:p>
            <a:endParaRPr sz="1350"/>
          </a:p>
        </p:txBody>
      </p:sp>
      <p:sp>
        <p:nvSpPr>
          <p:cNvPr id="19" name="bk object 19"/>
          <p:cNvSpPr/>
          <p:nvPr/>
        </p:nvSpPr>
        <p:spPr>
          <a:xfrm>
            <a:off x="2435714" y="6233122"/>
            <a:ext cx="2449353" cy="625316"/>
          </a:xfrm>
          <a:custGeom>
            <a:avLst/>
            <a:gdLst/>
            <a:ahLst/>
            <a:cxnLst/>
            <a:rect l="l" t="t" r="r" b="b"/>
            <a:pathLst>
              <a:path w="3265804" h="833754">
                <a:moveTo>
                  <a:pt x="3265487" y="833170"/>
                </a:moveTo>
                <a:lnTo>
                  <a:pt x="0" y="833170"/>
                </a:lnTo>
                <a:lnTo>
                  <a:pt x="0" y="0"/>
                </a:lnTo>
                <a:lnTo>
                  <a:pt x="3265487" y="0"/>
                </a:lnTo>
                <a:lnTo>
                  <a:pt x="3265487" y="833170"/>
                </a:lnTo>
                <a:close/>
              </a:path>
            </a:pathLst>
          </a:custGeom>
          <a:solidFill>
            <a:srgbClr val="6BB8E4"/>
          </a:solidFill>
        </p:spPr>
        <p:txBody>
          <a:bodyPr wrap="square" lIns="0" tIns="0" rIns="0" bIns="0" rtlCol="0"/>
          <a:lstStyle/>
          <a:p>
            <a:endParaRPr sz="1350"/>
          </a:p>
        </p:txBody>
      </p:sp>
      <p:sp>
        <p:nvSpPr>
          <p:cNvPr id="20" name="bk object 20"/>
          <p:cNvSpPr/>
          <p:nvPr/>
        </p:nvSpPr>
        <p:spPr>
          <a:xfrm>
            <a:off x="4871438" y="6233122"/>
            <a:ext cx="2449353" cy="625316"/>
          </a:xfrm>
          <a:custGeom>
            <a:avLst/>
            <a:gdLst/>
            <a:ahLst/>
            <a:cxnLst/>
            <a:rect l="l" t="t" r="r" b="b"/>
            <a:pathLst>
              <a:path w="3265804" h="833754">
                <a:moveTo>
                  <a:pt x="3265487" y="833170"/>
                </a:moveTo>
                <a:lnTo>
                  <a:pt x="0" y="833170"/>
                </a:lnTo>
                <a:lnTo>
                  <a:pt x="0" y="0"/>
                </a:lnTo>
                <a:lnTo>
                  <a:pt x="3265487" y="0"/>
                </a:lnTo>
                <a:lnTo>
                  <a:pt x="3265487" y="833170"/>
                </a:lnTo>
                <a:close/>
              </a:path>
            </a:pathLst>
          </a:custGeom>
          <a:solidFill>
            <a:srgbClr val="7E418A"/>
          </a:solidFill>
        </p:spPr>
        <p:txBody>
          <a:bodyPr wrap="square" lIns="0" tIns="0" rIns="0" bIns="0" rtlCol="0"/>
          <a:lstStyle/>
          <a:p>
            <a:endParaRPr sz="1350"/>
          </a:p>
        </p:txBody>
      </p:sp>
      <p:sp>
        <p:nvSpPr>
          <p:cNvPr id="21" name="bk object 21"/>
          <p:cNvSpPr/>
          <p:nvPr/>
        </p:nvSpPr>
        <p:spPr>
          <a:xfrm>
            <a:off x="7307161" y="6233122"/>
            <a:ext cx="2449353" cy="625316"/>
          </a:xfrm>
          <a:custGeom>
            <a:avLst/>
            <a:gdLst/>
            <a:ahLst/>
            <a:cxnLst/>
            <a:rect l="l" t="t" r="r" b="b"/>
            <a:pathLst>
              <a:path w="3265805" h="833754">
                <a:moveTo>
                  <a:pt x="3265487" y="833170"/>
                </a:moveTo>
                <a:lnTo>
                  <a:pt x="0" y="833170"/>
                </a:lnTo>
                <a:lnTo>
                  <a:pt x="0" y="0"/>
                </a:lnTo>
                <a:lnTo>
                  <a:pt x="3265487" y="0"/>
                </a:lnTo>
                <a:lnTo>
                  <a:pt x="3265487" y="833170"/>
                </a:lnTo>
                <a:close/>
              </a:path>
            </a:pathLst>
          </a:custGeom>
          <a:solidFill>
            <a:srgbClr val="F08342"/>
          </a:solidFill>
        </p:spPr>
        <p:txBody>
          <a:bodyPr wrap="square" lIns="0" tIns="0" rIns="0" bIns="0" rtlCol="0"/>
          <a:lstStyle/>
          <a:p>
            <a:endParaRPr sz="1350"/>
          </a:p>
        </p:txBody>
      </p:sp>
      <p:sp>
        <p:nvSpPr>
          <p:cNvPr id="22" name="bk object 22"/>
          <p:cNvSpPr/>
          <p:nvPr/>
        </p:nvSpPr>
        <p:spPr>
          <a:xfrm>
            <a:off x="9742893" y="6233122"/>
            <a:ext cx="2449353" cy="625316"/>
          </a:xfrm>
          <a:custGeom>
            <a:avLst/>
            <a:gdLst/>
            <a:ahLst/>
            <a:cxnLst/>
            <a:rect l="l" t="t" r="r" b="b"/>
            <a:pathLst>
              <a:path w="3265805" h="833754">
                <a:moveTo>
                  <a:pt x="3265474" y="833170"/>
                </a:moveTo>
                <a:lnTo>
                  <a:pt x="0" y="833170"/>
                </a:lnTo>
                <a:lnTo>
                  <a:pt x="0" y="0"/>
                </a:lnTo>
                <a:lnTo>
                  <a:pt x="3265474" y="0"/>
                </a:lnTo>
                <a:lnTo>
                  <a:pt x="3265474" y="833170"/>
                </a:lnTo>
                <a:close/>
              </a:path>
            </a:pathLst>
          </a:custGeom>
          <a:solidFill>
            <a:srgbClr val="69B854"/>
          </a:solidFill>
        </p:spPr>
        <p:txBody>
          <a:bodyPr wrap="square" lIns="0" tIns="0" rIns="0" bIns="0" rtlCol="0"/>
          <a:lstStyle/>
          <a:p>
            <a:endParaRPr sz="1350"/>
          </a:p>
        </p:txBody>
      </p:sp>
      <p:sp>
        <p:nvSpPr>
          <p:cNvPr id="23" name="bk object 23"/>
          <p:cNvSpPr/>
          <p:nvPr/>
        </p:nvSpPr>
        <p:spPr>
          <a:xfrm>
            <a:off x="10606678" y="5226392"/>
            <a:ext cx="732193" cy="276304"/>
          </a:xfrm>
          <a:prstGeom prst="rect">
            <a:avLst/>
          </a:prstGeom>
          <a:blipFill>
            <a:blip r:embed="rId3" cstate="print"/>
            <a:stretch>
              <a:fillRect/>
            </a:stretch>
          </a:blipFill>
        </p:spPr>
        <p:txBody>
          <a:bodyPr wrap="square" lIns="0" tIns="0" rIns="0" bIns="0" rtlCol="0"/>
          <a:lstStyle/>
          <a:p>
            <a:endParaRPr sz="1350"/>
          </a:p>
        </p:txBody>
      </p:sp>
      <p:sp>
        <p:nvSpPr>
          <p:cNvPr id="24" name="bk object 24"/>
          <p:cNvSpPr/>
          <p:nvPr/>
        </p:nvSpPr>
        <p:spPr>
          <a:xfrm>
            <a:off x="10645602" y="4655698"/>
            <a:ext cx="316230" cy="533876"/>
          </a:xfrm>
          <a:custGeom>
            <a:avLst/>
            <a:gdLst/>
            <a:ahLst/>
            <a:cxnLst/>
            <a:rect l="l" t="t" r="r" b="b"/>
            <a:pathLst>
              <a:path w="421640" h="711834">
                <a:moveTo>
                  <a:pt x="108431" y="0"/>
                </a:moveTo>
                <a:lnTo>
                  <a:pt x="51782" y="140754"/>
                </a:lnTo>
                <a:lnTo>
                  <a:pt x="21901" y="215490"/>
                </a:lnTo>
                <a:lnTo>
                  <a:pt x="2856" y="267055"/>
                </a:lnTo>
                <a:lnTo>
                  <a:pt x="0" y="315091"/>
                </a:lnTo>
                <a:lnTo>
                  <a:pt x="14208" y="357138"/>
                </a:lnTo>
                <a:lnTo>
                  <a:pt x="32358" y="386947"/>
                </a:lnTo>
                <a:lnTo>
                  <a:pt x="41324" y="398272"/>
                </a:lnTo>
                <a:lnTo>
                  <a:pt x="50072" y="407034"/>
                </a:lnTo>
                <a:lnTo>
                  <a:pt x="72794" y="431006"/>
                </a:lnTo>
                <a:lnTo>
                  <a:pt x="105128" y="467209"/>
                </a:lnTo>
                <a:lnTo>
                  <a:pt x="142212" y="512132"/>
                </a:lnTo>
                <a:lnTo>
                  <a:pt x="179303" y="562398"/>
                </a:lnTo>
                <a:lnTo>
                  <a:pt x="211665" y="614629"/>
                </a:lnTo>
                <a:lnTo>
                  <a:pt x="234558" y="665448"/>
                </a:lnTo>
                <a:lnTo>
                  <a:pt x="243242" y="711479"/>
                </a:lnTo>
                <a:lnTo>
                  <a:pt x="421550" y="711479"/>
                </a:lnTo>
                <a:lnTo>
                  <a:pt x="420261" y="609139"/>
                </a:lnTo>
                <a:lnTo>
                  <a:pt x="419622" y="556560"/>
                </a:lnTo>
                <a:lnTo>
                  <a:pt x="419543" y="534200"/>
                </a:lnTo>
                <a:lnTo>
                  <a:pt x="416225" y="498712"/>
                </a:lnTo>
                <a:lnTo>
                  <a:pt x="400375" y="455883"/>
                </a:lnTo>
                <a:lnTo>
                  <a:pt x="369409" y="417626"/>
                </a:lnTo>
                <a:lnTo>
                  <a:pt x="222668" y="417626"/>
                </a:lnTo>
                <a:lnTo>
                  <a:pt x="216572" y="411886"/>
                </a:lnTo>
                <a:lnTo>
                  <a:pt x="212460" y="406901"/>
                </a:lnTo>
                <a:lnTo>
                  <a:pt x="124003" y="301023"/>
                </a:lnTo>
                <a:lnTo>
                  <a:pt x="111771" y="286600"/>
                </a:lnTo>
                <a:lnTo>
                  <a:pt x="102209" y="268092"/>
                </a:lnTo>
                <a:lnTo>
                  <a:pt x="102280" y="247661"/>
                </a:lnTo>
                <a:lnTo>
                  <a:pt x="106412" y="231135"/>
                </a:lnTo>
                <a:lnTo>
                  <a:pt x="109028" y="224332"/>
                </a:lnTo>
                <a:lnTo>
                  <a:pt x="137220" y="146755"/>
                </a:lnTo>
                <a:lnTo>
                  <a:pt x="151921" y="105632"/>
                </a:lnTo>
                <a:lnTo>
                  <a:pt x="157904" y="87226"/>
                </a:lnTo>
                <a:lnTo>
                  <a:pt x="159942" y="77800"/>
                </a:lnTo>
                <a:lnTo>
                  <a:pt x="161581" y="67602"/>
                </a:lnTo>
                <a:lnTo>
                  <a:pt x="161276" y="63741"/>
                </a:lnTo>
                <a:lnTo>
                  <a:pt x="157326" y="58585"/>
                </a:lnTo>
                <a:lnTo>
                  <a:pt x="153300" y="52920"/>
                </a:lnTo>
                <a:lnTo>
                  <a:pt x="141743" y="49530"/>
                </a:lnTo>
                <a:lnTo>
                  <a:pt x="144271" y="36957"/>
                </a:lnTo>
                <a:lnTo>
                  <a:pt x="144530" y="34491"/>
                </a:lnTo>
                <a:lnTo>
                  <a:pt x="117982" y="3252"/>
                </a:lnTo>
                <a:lnTo>
                  <a:pt x="111163" y="820"/>
                </a:lnTo>
                <a:lnTo>
                  <a:pt x="108431" y="0"/>
                </a:lnTo>
                <a:close/>
              </a:path>
              <a:path w="421640" h="711834">
                <a:moveTo>
                  <a:pt x="154925" y="225295"/>
                </a:moveTo>
                <a:lnTo>
                  <a:pt x="138314" y="234086"/>
                </a:lnTo>
                <a:lnTo>
                  <a:pt x="131301" y="250823"/>
                </a:lnTo>
                <a:lnTo>
                  <a:pt x="133603" y="268092"/>
                </a:lnTo>
                <a:lnTo>
                  <a:pt x="139314" y="281601"/>
                </a:lnTo>
                <a:lnTo>
                  <a:pt x="142531" y="287058"/>
                </a:lnTo>
                <a:lnTo>
                  <a:pt x="228129" y="394055"/>
                </a:lnTo>
                <a:lnTo>
                  <a:pt x="237463" y="405345"/>
                </a:lnTo>
                <a:lnTo>
                  <a:pt x="229932" y="411708"/>
                </a:lnTo>
                <a:lnTo>
                  <a:pt x="222668" y="417626"/>
                </a:lnTo>
                <a:lnTo>
                  <a:pt x="369409" y="417626"/>
                </a:lnTo>
                <a:lnTo>
                  <a:pt x="333145" y="380555"/>
                </a:lnTo>
                <a:lnTo>
                  <a:pt x="217013" y="265155"/>
                </a:lnTo>
                <a:lnTo>
                  <a:pt x="187808" y="238220"/>
                </a:lnTo>
                <a:lnTo>
                  <a:pt x="172253" y="228706"/>
                </a:lnTo>
                <a:lnTo>
                  <a:pt x="154925" y="225295"/>
                </a:lnTo>
                <a:close/>
              </a:path>
            </a:pathLst>
          </a:custGeom>
          <a:solidFill>
            <a:srgbClr val="72BF44"/>
          </a:solidFill>
        </p:spPr>
        <p:txBody>
          <a:bodyPr wrap="square" lIns="0" tIns="0" rIns="0" bIns="0" rtlCol="0"/>
          <a:lstStyle/>
          <a:p>
            <a:endParaRPr sz="1350"/>
          </a:p>
        </p:txBody>
      </p:sp>
      <p:sp>
        <p:nvSpPr>
          <p:cNvPr id="25" name="bk object 25"/>
          <p:cNvSpPr/>
          <p:nvPr/>
        </p:nvSpPr>
        <p:spPr>
          <a:xfrm>
            <a:off x="10978736" y="4655698"/>
            <a:ext cx="316230" cy="533876"/>
          </a:xfrm>
          <a:custGeom>
            <a:avLst/>
            <a:gdLst/>
            <a:ahLst/>
            <a:cxnLst/>
            <a:rect l="l" t="t" r="r" b="b"/>
            <a:pathLst>
              <a:path w="421640" h="711834">
                <a:moveTo>
                  <a:pt x="266594" y="225295"/>
                </a:moveTo>
                <a:lnTo>
                  <a:pt x="222427" y="247738"/>
                </a:lnTo>
                <a:lnTo>
                  <a:pt x="73479" y="395438"/>
                </a:lnTo>
                <a:lnTo>
                  <a:pt x="43790" y="426471"/>
                </a:lnTo>
                <a:lnTo>
                  <a:pt x="11631" y="474516"/>
                </a:lnTo>
                <a:lnTo>
                  <a:pt x="2070" y="534200"/>
                </a:lnTo>
                <a:lnTo>
                  <a:pt x="2102" y="537120"/>
                </a:lnTo>
                <a:lnTo>
                  <a:pt x="1825" y="562398"/>
                </a:lnTo>
                <a:lnTo>
                  <a:pt x="0" y="711479"/>
                </a:lnTo>
                <a:lnTo>
                  <a:pt x="178384" y="711479"/>
                </a:lnTo>
                <a:lnTo>
                  <a:pt x="187066" y="665448"/>
                </a:lnTo>
                <a:lnTo>
                  <a:pt x="209953" y="614629"/>
                </a:lnTo>
                <a:lnTo>
                  <a:pt x="242307" y="562398"/>
                </a:lnTo>
                <a:lnTo>
                  <a:pt x="279388" y="512132"/>
                </a:lnTo>
                <a:lnTo>
                  <a:pt x="316458" y="467209"/>
                </a:lnTo>
                <a:lnTo>
                  <a:pt x="348778" y="431006"/>
                </a:lnTo>
                <a:lnTo>
                  <a:pt x="361451" y="417626"/>
                </a:lnTo>
                <a:lnTo>
                  <a:pt x="198767" y="417626"/>
                </a:lnTo>
                <a:lnTo>
                  <a:pt x="191466" y="411667"/>
                </a:lnTo>
                <a:lnTo>
                  <a:pt x="183908" y="405345"/>
                </a:lnTo>
                <a:lnTo>
                  <a:pt x="193420" y="394055"/>
                </a:lnTo>
                <a:lnTo>
                  <a:pt x="278980" y="287058"/>
                </a:lnTo>
                <a:lnTo>
                  <a:pt x="282180" y="281601"/>
                </a:lnTo>
                <a:lnTo>
                  <a:pt x="287863" y="268090"/>
                </a:lnTo>
                <a:lnTo>
                  <a:pt x="290151" y="250823"/>
                </a:lnTo>
                <a:lnTo>
                  <a:pt x="283171" y="234086"/>
                </a:lnTo>
                <a:lnTo>
                  <a:pt x="266594" y="225295"/>
                </a:lnTo>
                <a:close/>
              </a:path>
              <a:path w="421640" h="711834">
                <a:moveTo>
                  <a:pt x="313131" y="0"/>
                </a:moveTo>
                <a:lnTo>
                  <a:pt x="279468" y="20644"/>
                </a:lnTo>
                <a:lnTo>
                  <a:pt x="276911" y="34491"/>
                </a:lnTo>
                <a:lnTo>
                  <a:pt x="277126" y="36957"/>
                </a:lnTo>
                <a:lnTo>
                  <a:pt x="279768" y="49530"/>
                </a:lnTo>
                <a:lnTo>
                  <a:pt x="268173" y="52920"/>
                </a:lnTo>
                <a:lnTo>
                  <a:pt x="264096" y="58585"/>
                </a:lnTo>
                <a:lnTo>
                  <a:pt x="260172" y="63741"/>
                </a:lnTo>
                <a:lnTo>
                  <a:pt x="259880" y="67602"/>
                </a:lnTo>
                <a:lnTo>
                  <a:pt x="269592" y="105632"/>
                </a:lnTo>
                <a:lnTo>
                  <a:pt x="284261" y="146755"/>
                </a:lnTo>
                <a:lnTo>
                  <a:pt x="312394" y="224332"/>
                </a:lnTo>
                <a:lnTo>
                  <a:pt x="315026" y="231135"/>
                </a:lnTo>
                <a:lnTo>
                  <a:pt x="319182" y="247661"/>
                </a:lnTo>
                <a:lnTo>
                  <a:pt x="319251" y="268092"/>
                </a:lnTo>
                <a:lnTo>
                  <a:pt x="309625" y="286600"/>
                </a:lnTo>
                <a:lnTo>
                  <a:pt x="208800" y="407034"/>
                </a:lnTo>
                <a:lnTo>
                  <a:pt x="204914" y="411886"/>
                </a:lnTo>
                <a:lnTo>
                  <a:pt x="198767" y="417626"/>
                </a:lnTo>
                <a:lnTo>
                  <a:pt x="361451" y="417626"/>
                </a:lnTo>
                <a:lnTo>
                  <a:pt x="371609" y="406901"/>
                </a:lnTo>
                <a:lnTo>
                  <a:pt x="380212" y="398272"/>
                </a:lnTo>
                <a:lnTo>
                  <a:pt x="389191" y="386947"/>
                </a:lnTo>
                <a:lnTo>
                  <a:pt x="407368" y="357138"/>
                </a:lnTo>
                <a:lnTo>
                  <a:pt x="421607" y="315091"/>
                </a:lnTo>
                <a:lnTo>
                  <a:pt x="418769" y="267055"/>
                </a:lnTo>
                <a:lnTo>
                  <a:pt x="412754" y="249245"/>
                </a:lnTo>
                <a:lnTo>
                  <a:pt x="399745" y="215490"/>
                </a:lnTo>
                <a:lnTo>
                  <a:pt x="369838" y="140754"/>
                </a:lnTo>
                <a:lnTo>
                  <a:pt x="313131" y="0"/>
                </a:lnTo>
                <a:close/>
              </a:path>
            </a:pathLst>
          </a:custGeom>
          <a:solidFill>
            <a:srgbClr val="72BF44"/>
          </a:solidFill>
        </p:spPr>
        <p:txBody>
          <a:bodyPr wrap="square" lIns="0" tIns="0" rIns="0" bIns="0" rtlCol="0"/>
          <a:lstStyle/>
          <a:p>
            <a:endParaRPr sz="1350"/>
          </a:p>
        </p:txBody>
      </p:sp>
      <p:sp>
        <p:nvSpPr>
          <p:cNvPr id="26" name="bk object 26"/>
          <p:cNvSpPr/>
          <p:nvPr/>
        </p:nvSpPr>
        <p:spPr>
          <a:xfrm>
            <a:off x="10818052" y="4591426"/>
            <a:ext cx="303371" cy="413861"/>
          </a:xfrm>
          <a:custGeom>
            <a:avLst/>
            <a:gdLst/>
            <a:ahLst/>
            <a:cxnLst/>
            <a:rect l="l" t="t" r="r" b="b"/>
            <a:pathLst>
              <a:path w="404494" h="551815">
                <a:moveTo>
                  <a:pt x="179958" y="134124"/>
                </a:moveTo>
                <a:lnTo>
                  <a:pt x="162733" y="136610"/>
                </a:lnTo>
                <a:lnTo>
                  <a:pt x="146411" y="143789"/>
                </a:lnTo>
                <a:lnTo>
                  <a:pt x="131195" y="155245"/>
                </a:lnTo>
                <a:lnTo>
                  <a:pt x="117284" y="170561"/>
                </a:lnTo>
                <a:lnTo>
                  <a:pt x="146508" y="196868"/>
                </a:lnTo>
                <a:lnTo>
                  <a:pt x="167709" y="235210"/>
                </a:lnTo>
                <a:lnTo>
                  <a:pt x="180624" y="280867"/>
                </a:lnTo>
                <a:lnTo>
                  <a:pt x="184988" y="329120"/>
                </a:lnTo>
                <a:lnTo>
                  <a:pt x="184988" y="337337"/>
                </a:lnTo>
                <a:lnTo>
                  <a:pt x="184721" y="341147"/>
                </a:lnTo>
                <a:lnTo>
                  <a:pt x="185037" y="358055"/>
                </a:lnTo>
                <a:lnTo>
                  <a:pt x="185527" y="397181"/>
                </a:lnTo>
                <a:lnTo>
                  <a:pt x="186103" y="453559"/>
                </a:lnTo>
                <a:lnTo>
                  <a:pt x="186677" y="522224"/>
                </a:lnTo>
                <a:lnTo>
                  <a:pt x="191407" y="529139"/>
                </a:lnTo>
                <a:lnTo>
                  <a:pt x="195664" y="536360"/>
                </a:lnTo>
                <a:lnTo>
                  <a:pt x="199494" y="543860"/>
                </a:lnTo>
                <a:lnTo>
                  <a:pt x="202945" y="551611"/>
                </a:lnTo>
                <a:lnTo>
                  <a:pt x="207771" y="541422"/>
                </a:lnTo>
                <a:lnTo>
                  <a:pt x="238220" y="498504"/>
                </a:lnTo>
                <a:lnTo>
                  <a:pt x="268511" y="467032"/>
                </a:lnTo>
                <a:lnTo>
                  <a:pt x="286321" y="449503"/>
                </a:lnTo>
                <a:lnTo>
                  <a:pt x="289382" y="446214"/>
                </a:lnTo>
                <a:lnTo>
                  <a:pt x="288517" y="409387"/>
                </a:lnTo>
                <a:lnTo>
                  <a:pt x="287880" y="384868"/>
                </a:lnTo>
                <a:lnTo>
                  <a:pt x="287349" y="367427"/>
                </a:lnTo>
                <a:lnTo>
                  <a:pt x="286462" y="341147"/>
                </a:lnTo>
                <a:lnTo>
                  <a:pt x="286727" y="333095"/>
                </a:lnTo>
                <a:lnTo>
                  <a:pt x="281348" y="264809"/>
                </a:lnTo>
                <a:lnTo>
                  <a:pt x="266137" y="212355"/>
                </a:lnTo>
                <a:lnTo>
                  <a:pt x="242974" y="170991"/>
                </a:lnTo>
                <a:lnTo>
                  <a:pt x="213651" y="143865"/>
                </a:lnTo>
                <a:lnTo>
                  <a:pt x="179958" y="134124"/>
                </a:lnTo>
                <a:close/>
              </a:path>
              <a:path w="404494" h="551815">
                <a:moveTo>
                  <a:pt x="81216" y="183680"/>
                </a:moveTo>
                <a:lnTo>
                  <a:pt x="49554" y="195098"/>
                </a:lnTo>
                <a:lnTo>
                  <a:pt x="23744" y="226248"/>
                </a:lnTo>
                <a:lnTo>
                  <a:pt x="6366" y="272475"/>
                </a:lnTo>
                <a:lnTo>
                  <a:pt x="0" y="329120"/>
                </a:lnTo>
                <a:lnTo>
                  <a:pt x="0" y="330708"/>
                </a:lnTo>
                <a:lnTo>
                  <a:pt x="56753" y="387238"/>
                </a:lnTo>
                <a:lnTo>
                  <a:pt x="143486" y="473049"/>
                </a:lnTo>
                <a:lnTo>
                  <a:pt x="154035" y="483722"/>
                </a:lnTo>
                <a:lnTo>
                  <a:pt x="163664" y="494080"/>
                </a:lnTo>
                <a:lnTo>
                  <a:pt x="163335" y="442512"/>
                </a:lnTo>
                <a:lnTo>
                  <a:pt x="163080" y="409387"/>
                </a:lnTo>
                <a:lnTo>
                  <a:pt x="162738" y="378053"/>
                </a:lnTo>
                <a:lnTo>
                  <a:pt x="162268" y="341147"/>
                </a:lnTo>
                <a:lnTo>
                  <a:pt x="162356" y="329120"/>
                </a:lnTo>
                <a:lnTo>
                  <a:pt x="155995" y="272475"/>
                </a:lnTo>
                <a:lnTo>
                  <a:pt x="138631" y="226248"/>
                </a:lnTo>
                <a:lnTo>
                  <a:pt x="112845" y="195098"/>
                </a:lnTo>
                <a:lnTo>
                  <a:pt x="81216" y="183680"/>
                </a:lnTo>
                <a:close/>
              </a:path>
              <a:path w="404494" h="551815">
                <a:moveTo>
                  <a:pt x="307365" y="152679"/>
                </a:moveTo>
                <a:lnTo>
                  <a:pt x="297076" y="153628"/>
                </a:lnTo>
                <a:lnTo>
                  <a:pt x="287073" y="156435"/>
                </a:lnTo>
                <a:lnTo>
                  <a:pt x="277418" y="161037"/>
                </a:lnTo>
                <a:lnTo>
                  <a:pt x="268173" y="167373"/>
                </a:lnTo>
                <a:lnTo>
                  <a:pt x="285860" y="201329"/>
                </a:lnTo>
                <a:lnTo>
                  <a:pt x="298745" y="240157"/>
                </a:lnTo>
                <a:lnTo>
                  <a:pt x="306624" y="282051"/>
                </a:lnTo>
                <a:lnTo>
                  <a:pt x="309295" y="325208"/>
                </a:lnTo>
                <a:lnTo>
                  <a:pt x="310488" y="387238"/>
                </a:lnTo>
                <a:lnTo>
                  <a:pt x="311124" y="423849"/>
                </a:lnTo>
                <a:lnTo>
                  <a:pt x="331649" y="402218"/>
                </a:lnTo>
                <a:lnTo>
                  <a:pt x="355115" y="378053"/>
                </a:lnTo>
                <a:lnTo>
                  <a:pt x="379884" y="353412"/>
                </a:lnTo>
                <a:lnTo>
                  <a:pt x="404317" y="330352"/>
                </a:lnTo>
                <a:lnTo>
                  <a:pt x="404431" y="326732"/>
                </a:lnTo>
                <a:lnTo>
                  <a:pt x="399503" y="271713"/>
                </a:lnTo>
                <a:lnTo>
                  <a:pt x="385765" y="223934"/>
                </a:lnTo>
                <a:lnTo>
                  <a:pt x="364784" y="186258"/>
                </a:lnTo>
                <a:lnTo>
                  <a:pt x="338128" y="161551"/>
                </a:lnTo>
                <a:lnTo>
                  <a:pt x="307365" y="152679"/>
                </a:lnTo>
                <a:close/>
              </a:path>
              <a:path w="404494" h="551815">
                <a:moveTo>
                  <a:pt x="81216" y="81419"/>
                </a:moveTo>
                <a:lnTo>
                  <a:pt x="63540" y="85013"/>
                </a:lnTo>
                <a:lnTo>
                  <a:pt x="49072" y="94805"/>
                </a:lnTo>
                <a:lnTo>
                  <a:pt x="39300" y="109312"/>
                </a:lnTo>
                <a:lnTo>
                  <a:pt x="35712" y="127050"/>
                </a:lnTo>
                <a:lnTo>
                  <a:pt x="39300" y="144873"/>
                </a:lnTo>
                <a:lnTo>
                  <a:pt x="49072" y="159380"/>
                </a:lnTo>
                <a:lnTo>
                  <a:pt x="63540" y="169136"/>
                </a:lnTo>
                <a:lnTo>
                  <a:pt x="81216" y="172707"/>
                </a:lnTo>
                <a:lnTo>
                  <a:pt x="99012" y="169136"/>
                </a:lnTo>
                <a:lnTo>
                  <a:pt x="113522" y="159380"/>
                </a:lnTo>
                <a:lnTo>
                  <a:pt x="123293" y="144873"/>
                </a:lnTo>
                <a:lnTo>
                  <a:pt x="126872" y="127050"/>
                </a:lnTo>
                <a:lnTo>
                  <a:pt x="123293" y="109312"/>
                </a:lnTo>
                <a:lnTo>
                  <a:pt x="113522" y="94805"/>
                </a:lnTo>
                <a:lnTo>
                  <a:pt x="99012" y="85013"/>
                </a:lnTo>
                <a:lnTo>
                  <a:pt x="81216" y="81419"/>
                </a:lnTo>
                <a:close/>
              </a:path>
              <a:path w="404494" h="551815">
                <a:moveTo>
                  <a:pt x="307365" y="30530"/>
                </a:moveTo>
                <a:lnTo>
                  <a:pt x="286135" y="34841"/>
                </a:lnTo>
                <a:lnTo>
                  <a:pt x="268751" y="46564"/>
                </a:lnTo>
                <a:lnTo>
                  <a:pt x="257005" y="63888"/>
                </a:lnTo>
                <a:lnTo>
                  <a:pt x="252694" y="85013"/>
                </a:lnTo>
                <a:lnTo>
                  <a:pt x="257005" y="106315"/>
                </a:lnTo>
                <a:lnTo>
                  <a:pt x="268751" y="123699"/>
                </a:lnTo>
                <a:lnTo>
                  <a:pt x="286135" y="135409"/>
                </a:lnTo>
                <a:lnTo>
                  <a:pt x="307365" y="139700"/>
                </a:lnTo>
                <a:lnTo>
                  <a:pt x="328659" y="135409"/>
                </a:lnTo>
                <a:lnTo>
                  <a:pt x="345986" y="123699"/>
                </a:lnTo>
                <a:lnTo>
                  <a:pt x="357635" y="106315"/>
                </a:lnTo>
                <a:lnTo>
                  <a:pt x="361899" y="85001"/>
                </a:lnTo>
                <a:lnTo>
                  <a:pt x="357635" y="63888"/>
                </a:lnTo>
                <a:lnTo>
                  <a:pt x="345986" y="46564"/>
                </a:lnTo>
                <a:lnTo>
                  <a:pt x="328659" y="34841"/>
                </a:lnTo>
                <a:lnTo>
                  <a:pt x="307365" y="30530"/>
                </a:lnTo>
                <a:close/>
              </a:path>
              <a:path w="404494" h="551815">
                <a:moveTo>
                  <a:pt x="179958" y="0"/>
                </a:moveTo>
                <a:lnTo>
                  <a:pt x="156715" y="4711"/>
                </a:lnTo>
                <a:lnTo>
                  <a:pt x="137688" y="17549"/>
                </a:lnTo>
                <a:lnTo>
                  <a:pt x="124836" y="36567"/>
                </a:lnTo>
                <a:lnTo>
                  <a:pt x="120116" y="59817"/>
                </a:lnTo>
                <a:lnTo>
                  <a:pt x="124836" y="83180"/>
                </a:lnTo>
                <a:lnTo>
                  <a:pt x="137688" y="102249"/>
                </a:lnTo>
                <a:lnTo>
                  <a:pt x="156715" y="115100"/>
                </a:lnTo>
                <a:lnTo>
                  <a:pt x="179958" y="119811"/>
                </a:lnTo>
                <a:lnTo>
                  <a:pt x="203321" y="115100"/>
                </a:lnTo>
                <a:lnTo>
                  <a:pt x="222399" y="102249"/>
                </a:lnTo>
                <a:lnTo>
                  <a:pt x="235262" y="83180"/>
                </a:lnTo>
                <a:lnTo>
                  <a:pt x="239979" y="59817"/>
                </a:lnTo>
                <a:lnTo>
                  <a:pt x="235262" y="36567"/>
                </a:lnTo>
                <a:lnTo>
                  <a:pt x="222399" y="17549"/>
                </a:lnTo>
                <a:lnTo>
                  <a:pt x="203321" y="4711"/>
                </a:lnTo>
                <a:lnTo>
                  <a:pt x="179958" y="0"/>
                </a:lnTo>
                <a:close/>
              </a:path>
            </a:pathLst>
          </a:custGeom>
          <a:solidFill>
            <a:srgbClr val="231F20"/>
          </a:solidFill>
        </p:spPr>
        <p:txBody>
          <a:bodyPr wrap="square" lIns="0" tIns="0" rIns="0" bIns="0" rtlCol="0"/>
          <a:lstStyle/>
          <a:p>
            <a:endParaRPr sz="1350"/>
          </a:p>
        </p:txBody>
      </p:sp>
      <p:sp>
        <p:nvSpPr>
          <p:cNvPr id="27" name="bk object 27"/>
          <p:cNvSpPr/>
          <p:nvPr/>
        </p:nvSpPr>
        <p:spPr>
          <a:xfrm>
            <a:off x="7364974" y="4770949"/>
            <a:ext cx="554831" cy="554831"/>
          </a:xfrm>
          <a:custGeom>
            <a:avLst/>
            <a:gdLst/>
            <a:ahLst/>
            <a:cxnLst/>
            <a:rect l="l" t="t" r="r" b="b"/>
            <a:pathLst>
              <a:path w="739775" h="739775">
                <a:moveTo>
                  <a:pt x="739305" y="739368"/>
                </a:moveTo>
                <a:lnTo>
                  <a:pt x="0" y="739368"/>
                </a:lnTo>
                <a:lnTo>
                  <a:pt x="63" y="0"/>
                </a:lnTo>
                <a:lnTo>
                  <a:pt x="739368" y="12"/>
                </a:lnTo>
                <a:lnTo>
                  <a:pt x="739305" y="739368"/>
                </a:lnTo>
                <a:close/>
              </a:path>
            </a:pathLst>
          </a:custGeom>
          <a:solidFill>
            <a:srgbClr val="D7E3EE"/>
          </a:solidFill>
        </p:spPr>
        <p:txBody>
          <a:bodyPr wrap="square" lIns="0" tIns="0" rIns="0" bIns="0" rtlCol="0"/>
          <a:lstStyle/>
          <a:p>
            <a:endParaRPr sz="1350"/>
          </a:p>
        </p:txBody>
      </p:sp>
      <p:sp>
        <p:nvSpPr>
          <p:cNvPr id="28" name="bk object 28"/>
          <p:cNvSpPr/>
          <p:nvPr/>
        </p:nvSpPr>
        <p:spPr>
          <a:xfrm>
            <a:off x="7620029" y="4932568"/>
            <a:ext cx="22803" cy="56312"/>
          </a:xfrm>
          <a:prstGeom prst="rect">
            <a:avLst/>
          </a:prstGeom>
          <a:blipFill>
            <a:blip r:embed="rId4" cstate="print"/>
            <a:stretch>
              <a:fillRect/>
            </a:stretch>
          </a:blipFill>
        </p:spPr>
        <p:txBody>
          <a:bodyPr wrap="square" lIns="0" tIns="0" rIns="0" bIns="0" rtlCol="0"/>
          <a:lstStyle/>
          <a:p>
            <a:endParaRPr sz="1350"/>
          </a:p>
        </p:txBody>
      </p:sp>
      <p:sp>
        <p:nvSpPr>
          <p:cNvPr id="29" name="bk object 29"/>
          <p:cNvSpPr/>
          <p:nvPr/>
        </p:nvSpPr>
        <p:spPr>
          <a:xfrm>
            <a:off x="7626197" y="4945312"/>
            <a:ext cx="13335" cy="13335"/>
          </a:xfrm>
          <a:custGeom>
            <a:avLst/>
            <a:gdLst/>
            <a:ahLst/>
            <a:cxnLst/>
            <a:rect l="l" t="t" r="r" b="b"/>
            <a:pathLst>
              <a:path w="17779" h="17779">
                <a:moveTo>
                  <a:pt x="11214" y="0"/>
                </a:moveTo>
                <a:lnTo>
                  <a:pt x="10020" y="5816"/>
                </a:lnTo>
                <a:lnTo>
                  <a:pt x="0" y="15151"/>
                </a:lnTo>
                <a:lnTo>
                  <a:pt x="13716" y="17665"/>
                </a:lnTo>
                <a:lnTo>
                  <a:pt x="17335" y="914"/>
                </a:lnTo>
                <a:lnTo>
                  <a:pt x="11214" y="0"/>
                </a:lnTo>
                <a:close/>
              </a:path>
            </a:pathLst>
          </a:custGeom>
          <a:solidFill>
            <a:srgbClr val="330F11"/>
          </a:solidFill>
        </p:spPr>
        <p:txBody>
          <a:bodyPr wrap="square" lIns="0" tIns="0" rIns="0" bIns="0" rtlCol="0"/>
          <a:lstStyle/>
          <a:p>
            <a:endParaRPr sz="1350"/>
          </a:p>
        </p:txBody>
      </p:sp>
      <p:sp>
        <p:nvSpPr>
          <p:cNvPr id="30" name="bk object 30"/>
          <p:cNvSpPr/>
          <p:nvPr/>
        </p:nvSpPr>
        <p:spPr>
          <a:xfrm>
            <a:off x="7623068" y="4943642"/>
            <a:ext cx="13335" cy="13335"/>
          </a:xfrm>
          <a:custGeom>
            <a:avLst/>
            <a:gdLst/>
            <a:ahLst/>
            <a:cxnLst/>
            <a:rect l="l" t="t" r="r" b="b"/>
            <a:pathLst>
              <a:path w="17779" h="17779">
                <a:moveTo>
                  <a:pt x="11214" y="0"/>
                </a:moveTo>
                <a:lnTo>
                  <a:pt x="9893" y="5918"/>
                </a:lnTo>
                <a:lnTo>
                  <a:pt x="0" y="15201"/>
                </a:lnTo>
                <a:lnTo>
                  <a:pt x="13677" y="17779"/>
                </a:lnTo>
                <a:lnTo>
                  <a:pt x="17297" y="990"/>
                </a:lnTo>
                <a:lnTo>
                  <a:pt x="11214" y="0"/>
                </a:lnTo>
                <a:close/>
              </a:path>
            </a:pathLst>
          </a:custGeom>
          <a:solidFill>
            <a:srgbClr val="330F11"/>
          </a:solidFill>
        </p:spPr>
        <p:txBody>
          <a:bodyPr wrap="square" lIns="0" tIns="0" rIns="0" bIns="0" rtlCol="0"/>
          <a:lstStyle/>
          <a:p>
            <a:endParaRPr sz="1350"/>
          </a:p>
        </p:txBody>
      </p:sp>
      <p:sp>
        <p:nvSpPr>
          <p:cNvPr id="31" name="bk object 31"/>
          <p:cNvSpPr/>
          <p:nvPr/>
        </p:nvSpPr>
        <p:spPr>
          <a:xfrm>
            <a:off x="7621716" y="4943102"/>
            <a:ext cx="11906" cy="13335"/>
          </a:xfrm>
          <a:custGeom>
            <a:avLst/>
            <a:gdLst/>
            <a:ahLst/>
            <a:cxnLst/>
            <a:rect l="l" t="t" r="r" b="b"/>
            <a:pathLst>
              <a:path w="15875" h="17779">
                <a:moveTo>
                  <a:pt x="9754" y="0"/>
                </a:moveTo>
                <a:lnTo>
                  <a:pt x="6534" y="4506"/>
                </a:lnTo>
                <a:lnTo>
                  <a:pt x="2398" y="9097"/>
                </a:lnTo>
                <a:lnTo>
                  <a:pt x="0" y="13010"/>
                </a:lnTo>
                <a:lnTo>
                  <a:pt x="1995" y="15481"/>
                </a:lnTo>
                <a:lnTo>
                  <a:pt x="8637" y="17500"/>
                </a:lnTo>
                <a:lnTo>
                  <a:pt x="15799" y="1587"/>
                </a:lnTo>
                <a:lnTo>
                  <a:pt x="9754" y="0"/>
                </a:lnTo>
                <a:close/>
              </a:path>
            </a:pathLst>
          </a:custGeom>
          <a:solidFill>
            <a:srgbClr val="330F11"/>
          </a:solidFill>
        </p:spPr>
        <p:txBody>
          <a:bodyPr wrap="square" lIns="0" tIns="0" rIns="0" bIns="0" rtlCol="0"/>
          <a:lstStyle/>
          <a:p>
            <a:endParaRPr sz="1350"/>
          </a:p>
        </p:txBody>
      </p:sp>
      <p:sp>
        <p:nvSpPr>
          <p:cNvPr id="32" name="bk object 32"/>
          <p:cNvSpPr/>
          <p:nvPr/>
        </p:nvSpPr>
        <p:spPr>
          <a:xfrm>
            <a:off x="7634163" y="4935047"/>
            <a:ext cx="9049" cy="15240"/>
          </a:xfrm>
          <a:custGeom>
            <a:avLst/>
            <a:gdLst/>
            <a:ahLst/>
            <a:cxnLst/>
            <a:rect l="l" t="t" r="r" b="b"/>
            <a:pathLst>
              <a:path w="12065" h="20320">
                <a:moveTo>
                  <a:pt x="8432" y="0"/>
                </a:moveTo>
                <a:lnTo>
                  <a:pt x="1752" y="393"/>
                </a:lnTo>
                <a:lnTo>
                  <a:pt x="2031" y="787"/>
                </a:lnTo>
                <a:lnTo>
                  <a:pt x="0" y="13246"/>
                </a:lnTo>
                <a:lnTo>
                  <a:pt x="1625" y="14757"/>
                </a:lnTo>
                <a:lnTo>
                  <a:pt x="3098" y="16395"/>
                </a:lnTo>
                <a:lnTo>
                  <a:pt x="2946" y="19850"/>
                </a:lnTo>
                <a:lnTo>
                  <a:pt x="7238" y="16154"/>
                </a:lnTo>
                <a:lnTo>
                  <a:pt x="11607" y="12446"/>
                </a:lnTo>
                <a:lnTo>
                  <a:pt x="8432" y="0"/>
                </a:lnTo>
                <a:close/>
              </a:path>
            </a:pathLst>
          </a:custGeom>
          <a:solidFill>
            <a:srgbClr val="330F11"/>
          </a:solidFill>
        </p:spPr>
        <p:txBody>
          <a:bodyPr wrap="square" lIns="0" tIns="0" rIns="0" bIns="0" rtlCol="0"/>
          <a:lstStyle/>
          <a:p>
            <a:endParaRPr sz="1350"/>
          </a:p>
        </p:txBody>
      </p:sp>
      <p:sp>
        <p:nvSpPr>
          <p:cNvPr id="33" name="bk object 33"/>
          <p:cNvSpPr/>
          <p:nvPr/>
        </p:nvSpPr>
        <p:spPr>
          <a:xfrm>
            <a:off x="7629538" y="4934870"/>
            <a:ext cx="8096" cy="13335"/>
          </a:xfrm>
          <a:custGeom>
            <a:avLst/>
            <a:gdLst/>
            <a:ahLst/>
            <a:cxnLst/>
            <a:rect l="l" t="t" r="r" b="b"/>
            <a:pathLst>
              <a:path w="10795" h="17779">
                <a:moveTo>
                  <a:pt x="8788" y="0"/>
                </a:moveTo>
                <a:lnTo>
                  <a:pt x="2781" y="38"/>
                </a:lnTo>
                <a:lnTo>
                  <a:pt x="2971" y="431"/>
                </a:lnTo>
                <a:lnTo>
                  <a:pt x="0" y="11214"/>
                </a:lnTo>
                <a:lnTo>
                  <a:pt x="1193" y="12687"/>
                </a:lnTo>
                <a:lnTo>
                  <a:pt x="2540" y="14160"/>
                </a:lnTo>
                <a:lnTo>
                  <a:pt x="1866" y="17183"/>
                </a:lnTo>
                <a:lnTo>
                  <a:pt x="10464" y="11099"/>
                </a:lnTo>
                <a:lnTo>
                  <a:pt x="8788" y="0"/>
                </a:lnTo>
                <a:close/>
              </a:path>
            </a:pathLst>
          </a:custGeom>
          <a:solidFill>
            <a:srgbClr val="330F11"/>
          </a:solidFill>
        </p:spPr>
        <p:txBody>
          <a:bodyPr wrap="square" lIns="0" tIns="0" rIns="0" bIns="0" rtlCol="0"/>
          <a:lstStyle/>
          <a:p>
            <a:endParaRPr sz="1350"/>
          </a:p>
        </p:txBody>
      </p:sp>
      <p:sp>
        <p:nvSpPr>
          <p:cNvPr id="34" name="bk object 34"/>
          <p:cNvSpPr/>
          <p:nvPr/>
        </p:nvSpPr>
        <p:spPr>
          <a:xfrm>
            <a:off x="7625571" y="4935289"/>
            <a:ext cx="7144" cy="11430"/>
          </a:xfrm>
          <a:custGeom>
            <a:avLst/>
            <a:gdLst/>
            <a:ahLst/>
            <a:cxnLst/>
            <a:rect l="l" t="t" r="r" b="b"/>
            <a:pathLst>
              <a:path w="9525" h="15240">
                <a:moveTo>
                  <a:pt x="7950" y="0"/>
                </a:moveTo>
                <a:lnTo>
                  <a:pt x="2628" y="76"/>
                </a:lnTo>
                <a:lnTo>
                  <a:pt x="2819" y="393"/>
                </a:lnTo>
                <a:lnTo>
                  <a:pt x="0" y="9626"/>
                </a:lnTo>
                <a:lnTo>
                  <a:pt x="2108" y="12166"/>
                </a:lnTo>
                <a:lnTo>
                  <a:pt x="1625" y="14719"/>
                </a:lnTo>
                <a:lnTo>
                  <a:pt x="5448" y="12128"/>
                </a:lnTo>
                <a:lnTo>
                  <a:pt x="9270" y="9461"/>
                </a:lnTo>
                <a:lnTo>
                  <a:pt x="7950" y="0"/>
                </a:lnTo>
                <a:close/>
              </a:path>
            </a:pathLst>
          </a:custGeom>
          <a:solidFill>
            <a:srgbClr val="330F11"/>
          </a:solidFill>
        </p:spPr>
        <p:txBody>
          <a:bodyPr wrap="square" lIns="0" tIns="0" rIns="0" bIns="0" rtlCol="0"/>
          <a:lstStyle/>
          <a:p>
            <a:endParaRPr sz="1350"/>
          </a:p>
        </p:txBody>
      </p:sp>
      <p:sp>
        <p:nvSpPr>
          <p:cNvPr id="35" name="bk object 35"/>
          <p:cNvSpPr/>
          <p:nvPr/>
        </p:nvSpPr>
        <p:spPr>
          <a:xfrm>
            <a:off x="7622112" y="4935439"/>
            <a:ext cx="6191" cy="9049"/>
          </a:xfrm>
          <a:custGeom>
            <a:avLst/>
            <a:gdLst/>
            <a:ahLst/>
            <a:cxnLst/>
            <a:rect l="l" t="t" r="r" b="b"/>
            <a:pathLst>
              <a:path w="8254" h="12065">
                <a:moveTo>
                  <a:pt x="7670" y="0"/>
                </a:moveTo>
                <a:lnTo>
                  <a:pt x="2857" y="114"/>
                </a:lnTo>
                <a:lnTo>
                  <a:pt x="3009" y="393"/>
                </a:lnTo>
                <a:lnTo>
                  <a:pt x="0" y="7670"/>
                </a:lnTo>
                <a:lnTo>
                  <a:pt x="1701" y="9626"/>
                </a:lnTo>
                <a:lnTo>
                  <a:pt x="1066" y="11620"/>
                </a:lnTo>
                <a:lnTo>
                  <a:pt x="4686" y="9512"/>
                </a:lnTo>
                <a:lnTo>
                  <a:pt x="8229" y="7353"/>
                </a:lnTo>
                <a:lnTo>
                  <a:pt x="7670" y="0"/>
                </a:lnTo>
                <a:close/>
              </a:path>
            </a:pathLst>
          </a:custGeom>
          <a:solidFill>
            <a:srgbClr val="330F11"/>
          </a:solidFill>
        </p:spPr>
        <p:txBody>
          <a:bodyPr wrap="square" lIns="0" tIns="0" rIns="0" bIns="0" rtlCol="0"/>
          <a:lstStyle/>
          <a:p>
            <a:endParaRPr sz="1350"/>
          </a:p>
        </p:txBody>
      </p:sp>
      <p:sp>
        <p:nvSpPr>
          <p:cNvPr id="36" name="bk object 36"/>
          <p:cNvSpPr/>
          <p:nvPr/>
        </p:nvSpPr>
        <p:spPr>
          <a:xfrm>
            <a:off x="7601116" y="4935522"/>
            <a:ext cx="45401" cy="50396"/>
          </a:xfrm>
          <a:prstGeom prst="rect">
            <a:avLst/>
          </a:prstGeom>
          <a:blipFill>
            <a:blip r:embed="rId5" cstate="print"/>
            <a:stretch>
              <a:fillRect/>
            </a:stretch>
          </a:blipFill>
        </p:spPr>
        <p:txBody>
          <a:bodyPr wrap="square" lIns="0" tIns="0" rIns="0" bIns="0" rtlCol="0"/>
          <a:lstStyle/>
          <a:p>
            <a:endParaRPr sz="1350"/>
          </a:p>
        </p:txBody>
      </p:sp>
      <p:sp>
        <p:nvSpPr>
          <p:cNvPr id="37" name="bk object 37"/>
          <p:cNvSpPr/>
          <p:nvPr/>
        </p:nvSpPr>
        <p:spPr>
          <a:xfrm>
            <a:off x="7622819" y="4934064"/>
            <a:ext cx="20859" cy="15097"/>
          </a:xfrm>
          <a:prstGeom prst="rect">
            <a:avLst/>
          </a:prstGeom>
          <a:blipFill>
            <a:blip r:embed="rId6" cstate="print"/>
            <a:stretch>
              <a:fillRect/>
            </a:stretch>
          </a:blipFill>
        </p:spPr>
        <p:txBody>
          <a:bodyPr wrap="square" lIns="0" tIns="0" rIns="0" bIns="0" rtlCol="0"/>
          <a:lstStyle/>
          <a:p>
            <a:endParaRPr sz="1350"/>
          </a:p>
        </p:txBody>
      </p:sp>
      <p:sp>
        <p:nvSpPr>
          <p:cNvPr id="38" name="bk object 38"/>
          <p:cNvSpPr/>
          <p:nvPr/>
        </p:nvSpPr>
        <p:spPr>
          <a:xfrm>
            <a:off x="7604469" y="4938008"/>
            <a:ext cx="34589" cy="39205"/>
          </a:xfrm>
          <a:prstGeom prst="rect">
            <a:avLst/>
          </a:prstGeom>
          <a:blipFill>
            <a:blip r:embed="rId7" cstate="print"/>
            <a:stretch>
              <a:fillRect/>
            </a:stretch>
          </a:blipFill>
        </p:spPr>
        <p:txBody>
          <a:bodyPr wrap="square" lIns="0" tIns="0" rIns="0" bIns="0" rtlCol="0"/>
          <a:lstStyle/>
          <a:p>
            <a:endParaRPr sz="1350"/>
          </a:p>
        </p:txBody>
      </p:sp>
      <p:sp>
        <p:nvSpPr>
          <p:cNvPr id="39" name="bk object 39"/>
          <p:cNvSpPr/>
          <p:nvPr/>
        </p:nvSpPr>
        <p:spPr>
          <a:xfrm>
            <a:off x="7615309" y="4945726"/>
            <a:ext cx="10001" cy="16193"/>
          </a:xfrm>
          <a:custGeom>
            <a:avLst/>
            <a:gdLst/>
            <a:ahLst/>
            <a:cxnLst/>
            <a:rect l="l" t="t" r="r" b="b"/>
            <a:pathLst>
              <a:path w="13334" h="21590">
                <a:moveTo>
                  <a:pt x="5524" y="0"/>
                </a:moveTo>
                <a:lnTo>
                  <a:pt x="0" y="16281"/>
                </a:lnTo>
                <a:lnTo>
                  <a:pt x="13042" y="21170"/>
                </a:lnTo>
                <a:lnTo>
                  <a:pt x="9309" y="8039"/>
                </a:lnTo>
                <a:lnTo>
                  <a:pt x="11290" y="2349"/>
                </a:lnTo>
                <a:lnTo>
                  <a:pt x="5524" y="0"/>
                </a:lnTo>
                <a:close/>
              </a:path>
            </a:pathLst>
          </a:custGeom>
          <a:solidFill>
            <a:srgbClr val="330F11"/>
          </a:solidFill>
        </p:spPr>
        <p:txBody>
          <a:bodyPr wrap="square" lIns="0" tIns="0" rIns="0" bIns="0" rtlCol="0"/>
          <a:lstStyle/>
          <a:p>
            <a:endParaRPr sz="1350"/>
          </a:p>
        </p:txBody>
      </p:sp>
      <p:sp>
        <p:nvSpPr>
          <p:cNvPr id="40" name="bk object 40"/>
          <p:cNvSpPr/>
          <p:nvPr/>
        </p:nvSpPr>
        <p:spPr>
          <a:xfrm>
            <a:off x="7618820" y="4945999"/>
            <a:ext cx="10001" cy="16193"/>
          </a:xfrm>
          <a:custGeom>
            <a:avLst/>
            <a:gdLst/>
            <a:ahLst/>
            <a:cxnLst/>
            <a:rect l="l" t="t" r="r" b="b"/>
            <a:pathLst>
              <a:path w="13334" h="21590">
                <a:moveTo>
                  <a:pt x="5575" y="0"/>
                </a:moveTo>
                <a:lnTo>
                  <a:pt x="0" y="16230"/>
                </a:lnTo>
                <a:lnTo>
                  <a:pt x="13093" y="21120"/>
                </a:lnTo>
                <a:lnTo>
                  <a:pt x="9397" y="8026"/>
                </a:lnTo>
                <a:lnTo>
                  <a:pt x="11302" y="2387"/>
                </a:lnTo>
                <a:lnTo>
                  <a:pt x="5575" y="0"/>
                </a:lnTo>
                <a:close/>
              </a:path>
            </a:pathLst>
          </a:custGeom>
          <a:solidFill>
            <a:srgbClr val="330F11"/>
          </a:solidFill>
        </p:spPr>
        <p:txBody>
          <a:bodyPr wrap="square" lIns="0" tIns="0" rIns="0" bIns="0" rtlCol="0"/>
          <a:lstStyle/>
          <a:p>
            <a:endParaRPr sz="1350"/>
          </a:p>
        </p:txBody>
      </p:sp>
      <p:sp>
        <p:nvSpPr>
          <p:cNvPr id="41" name="bk object 41"/>
          <p:cNvSpPr/>
          <p:nvPr/>
        </p:nvSpPr>
        <p:spPr>
          <a:xfrm>
            <a:off x="7623686" y="4947189"/>
            <a:ext cx="10478" cy="15716"/>
          </a:xfrm>
          <a:custGeom>
            <a:avLst/>
            <a:gdLst/>
            <a:ahLst/>
            <a:cxnLst/>
            <a:rect l="l" t="t" r="r" b="b"/>
            <a:pathLst>
              <a:path w="13970" h="20954">
                <a:moveTo>
                  <a:pt x="2031" y="0"/>
                </a:moveTo>
                <a:lnTo>
                  <a:pt x="0" y="17348"/>
                </a:lnTo>
                <a:lnTo>
                  <a:pt x="13411" y="20726"/>
                </a:lnTo>
                <a:lnTo>
                  <a:pt x="7200" y="7835"/>
                </a:lnTo>
                <a:lnTo>
                  <a:pt x="8000" y="1714"/>
                </a:lnTo>
                <a:lnTo>
                  <a:pt x="2031" y="0"/>
                </a:lnTo>
                <a:close/>
              </a:path>
            </a:pathLst>
          </a:custGeom>
          <a:solidFill>
            <a:srgbClr val="330F11"/>
          </a:solidFill>
        </p:spPr>
        <p:txBody>
          <a:bodyPr wrap="square" lIns="0" tIns="0" rIns="0" bIns="0" rtlCol="0"/>
          <a:lstStyle/>
          <a:p>
            <a:endParaRPr sz="1350"/>
          </a:p>
        </p:txBody>
      </p:sp>
      <p:sp>
        <p:nvSpPr>
          <p:cNvPr id="42" name="bk object 42"/>
          <p:cNvSpPr/>
          <p:nvPr/>
        </p:nvSpPr>
        <p:spPr>
          <a:xfrm>
            <a:off x="7612143" y="4934931"/>
            <a:ext cx="28793" cy="53949"/>
          </a:xfrm>
          <a:prstGeom prst="rect">
            <a:avLst/>
          </a:prstGeom>
          <a:blipFill>
            <a:blip r:embed="rId8" cstate="print"/>
            <a:stretch>
              <a:fillRect/>
            </a:stretch>
          </a:blipFill>
        </p:spPr>
        <p:txBody>
          <a:bodyPr wrap="square" lIns="0" tIns="0" rIns="0" bIns="0" rtlCol="0"/>
          <a:lstStyle/>
          <a:p>
            <a:endParaRPr sz="1350"/>
          </a:p>
        </p:txBody>
      </p:sp>
      <p:sp>
        <p:nvSpPr>
          <p:cNvPr id="43" name="bk object 43"/>
          <p:cNvSpPr/>
          <p:nvPr/>
        </p:nvSpPr>
        <p:spPr>
          <a:xfrm>
            <a:off x="7617189" y="4935731"/>
            <a:ext cx="11430" cy="15240"/>
          </a:xfrm>
          <a:custGeom>
            <a:avLst/>
            <a:gdLst/>
            <a:ahLst/>
            <a:cxnLst/>
            <a:rect l="l" t="t" r="r" b="b"/>
            <a:pathLst>
              <a:path w="15240" h="20320">
                <a:moveTo>
                  <a:pt x="9105" y="0"/>
                </a:moveTo>
                <a:lnTo>
                  <a:pt x="0" y="9029"/>
                </a:lnTo>
                <a:lnTo>
                  <a:pt x="3619" y="19850"/>
                </a:lnTo>
                <a:lnTo>
                  <a:pt x="5206" y="16713"/>
                </a:lnTo>
                <a:lnTo>
                  <a:pt x="7391" y="16154"/>
                </a:lnTo>
                <a:lnTo>
                  <a:pt x="9499" y="15557"/>
                </a:lnTo>
                <a:lnTo>
                  <a:pt x="14198" y="4025"/>
                </a:lnTo>
                <a:lnTo>
                  <a:pt x="14643" y="3784"/>
                </a:lnTo>
                <a:lnTo>
                  <a:pt x="9105" y="0"/>
                </a:lnTo>
                <a:close/>
              </a:path>
            </a:pathLst>
          </a:custGeom>
          <a:solidFill>
            <a:srgbClr val="330F11"/>
          </a:solidFill>
        </p:spPr>
        <p:txBody>
          <a:bodyPr wrap="square" lIns="0" tIns="0" rIns="0" bIns="0" rtlCol="0"/>
          <a:lstStyle/>
          <a:p>
            <a:endParaRPr sz="1350"/>
          </a:p>
        </p:txBody>
      </p:sp>
      <p:sp>
        <p:nvSpPr>
          <p:cNvPr id="44" name="bk object 44"/>
          <p:cNvSpPr/>
          <p:nvPr/>
        </p:nvSpPr>
        <p:spPr>
          <a:xfrm>
            <a:off x="7622465" y="4937764"/>
            <a:ext cx="9525" cy="13811"/>
          </a:xfrm>
          <a:custGeom>
            <a:avLst/>
            <a:gdLst/>
            <a:ahLst/>
            <a:cxnLst/>
            <a:rect l="l" t="t" r="r" b="b"/>
            <a:pathLst>
              <a:path w="12700" h="18415">
                <a:moveTo>
                  <a:pt x="7162" y="0"/>
                </a:moveTo>
                <a:lnTo>
                  <a:pt x="0" y="8712"/>
                </a:lnTo>
                <a:lnTo>
                  <a:pt x="4178" y="18262"/>
                </a:lnTo>
                <a:lnTo>
                  <a:pt x="5257" y="15430"/>
                </a:lnTo>
                <a:lnTo>
                  <a:pt x="8915" y="14198"/>
                </a:lnTo>
                <a:lnTo>
                  <a:pt x="11899" y="3340"/>
                </a:lnTo>
                <a:lnTo>
                  <a:pt x="12293" y="3149"/>
                </a:lnTo>
                <a:lnTo>
                  <a:pt x="7162" y="0"/>
                </a:lnTo>
                <a:close/>
              </a:path>
            </a:pathLst>
          </a:custGeom>
          <a:solidFill>
            <a:srgbClr val="330F11"/>
          </a:solidFill>
        </p:spPr>
        <p:txBody>
          <a:bodyPr wrap="square" lIns="0" tIns="0" rIns="0" bIns="0" rtlCol="0"/>
          <a:lstStyle/>
          <a:p>
            <a:endParaRPr sz="1350"/>
          </a:p>
        </p:txBody>
      </p:sp>
      <p:sp>
        <p:nvSpPr>
          <p:cNvPr id="45" name="bk object 45"/>
          <p:cNvSpPr/>
          <p:nvPr/>
        </p:nvSpPr>
        <p:spPr>
          <a:xfrm>
            <a:off x="7627030" y="4940479"/>
            <a:ext cx="8096" cy="12383"/>
          </a:xfrm>
          <a:custGeom>
            <a:avLst/>
            <a:gdLst/>
            <a:ahLst/>
            <a:cxnLst/>
            <a:rect l="l" t="t" r="r" b="b"/>
            <a:pathLst>
              <a:path w="10795" h="16509">
                <a:moveTo>
                  <a:pt x="5969" y="0"/>
                </a:moveTo>
                <a:lnTo>
                  <a:pt x="0" y="7518"/>
                </a:lnTo>
                <a:lnTo>
                  <a:pt x="1905" y="11734"/>
                </a:lnTo>
                <a:lnTo>
                  <a:pt x="3898" y="15989"/>
                </a:lnTo>
                <a:lnTo>
                  <a:pt x="4775" y="13525"/>
                </a:lnTo>
                <a:lnTo>
                  <a:pt x="7835" y="12407"/>
                </a:lnTo>
                <a:lnTo>
                  <a:pt x="10185" y="2984"/>
                </a:lnTo>
                <a:lnTo>
                  <a:pt x="10579" y="2908"/>
                </a:lnTo>
                <a:lnTo>
                  <a:pt x="5969" y="0"/>
                </a:lnTo>
                <a:close/>
              </a:path>
            </a:pathLst>
          </a:custGeom>
          <a:solidFill>
            <a:srgbClr val="330F11"/>
          </a:solidFill>
        </p:spPr>
        <p:txBody>
          <a:bodyPr wrap="square" lIns="0" tIns="0" rIns="0" bIns="0" rtlCol="0"/>
          <a:lstStyle/>
          <a:p>
            <a:endParaRPr sz="1350"/>
          </a:p>
        </p:txBody>
      </p:sp>
      <p:sp>
        <p:nvSpPr>
          <p:cNvPr id="46" name="bk object 46"/>
          <p:cNvSpPr/>
          <p:nvPr/>
        </p:nvSpPr>
        <p:spPr>
          <a:xfrm>
            <a:off x="7631446" y="4942507"/>
            <a:ext cx="6668" cy="10478"/>
          </a:xfrm>
          <a:custGeom>
            <a:avLst/>
            <a:gdLst/>
            <a:ahLst/>
            <a:cxnLst/>
            <a:rect l="l" t="t" r="r" b="b"/>
            <a:pathLst>
              <a:path w="8890" h="13970">
                <a:moveTo>
                  <a:pt x="4216" y="0"/>
                </a:moveTo>
                <a:lnTo>
                  <a:pt x="0" y="6007"/>
                </a:lnTo>
                <a:lnTo>
                  <a:pt x="1904" y="9702"/>
                </a:lnTo>
                <a:lnTo>
                  <a:pt x="3898" y="13360"/>
                </a:lnTo>
                <a:lnTo>
                  <a:pt x="4419" y="11302"/>
                </a:lnTo>
                <a:lnTo>
                  <a:pt x="5651" y="10934"/>
                </a:lnTo>
                <a:lnTo>
                  <a:pt x="6921" y="10617"/>
                </a:lnTo>
                <a:lnTo>
                  <a:pt x="8077" y="2705"/>
                </a:lnTo>
                <a:lnTo>
                  <a:pt x="8267" y="2628"/>
                </a:lnTo>
                <a:lnTo>
                  <a:pt x="4216" y="0"/>
                </a:lnTo>
                <a:close/>
              </a:path>
            </a:pathLst>
          </a:custGeom>
          <a:solidFill>
            <a:srgbClr val="330F11"/>
          </a:solidFill>
        </p:spPr>
        <p:txBody>
          <a:bodyPr wrap="square" lIns="0" tIns="0" rIns="0" bIns="0" rtlCol="0"/>
          <a:lstStyle/>
          <a:p>
            <a:endParaRPr sz="1350"/>
          </a:p>
        </p:txBody>
      </p:sp>
      <p:sp>
        <p:nvSpPr>
          <p:cNvPr id="47" name="bk object 47"/>
          <p:cNvSpPr/>
          <p:nvPr/>
        </p:nvSpPr>
        <p:spPr>
          <a:xfrm>
            <a:off x="7616913" y="4934874"/>
            <a:ext cx="20642" cy="16973"/>
          </a:xfrm>
          <a:prstGeom prst="rect">
            <a:avLst/>
          </a:prstGeom>
          <a:blipFill>
            <a:blip r:embed="rId9" cstate="print"/>
            <a:stretch>
              <a:fillRect/>
            </a:stretch>
          </a:blipFill>
        </p:spPr>
        <p:txBody>
          <a:bodyPr wrap="square" lIns="0" tIns="0" rIns="0" bIns="0" rtlCol="0"/>
          <a:lstStyle/>
          <a:p>
            <a:endParaRPr sz="1350"/>
          </a:p>
        </p:txBody>
      </p:sp>
      <p:sp>
        <p:nvSpPr>
          <p:cNvPr id="48" name="bk object 48"/>
          <p:cNvSpPr/>
          <p:nvPr/>
        </p:nvSpPr>
        <p:spPr>
          <a:xfrm>
            <a:off x="7620029" y="4932569"/>
            <a:ext cx="22803" cy="51863"/>
          </a:xfrm>
          <a:prstGeom prst="rect">
            <a:avLst/>
          </a:prstGeom>
          <a:blipFill>
            <a:blip r:embed="rId10" cstate="print"/>
            <a:stretch>
              <a:fillRect/>
            </a:stretch>
          </a:blipFill>
        </p:spPr>
        <p:txBody>
          <a:bodyPr wrap="square" lIns="0" tIns="0" rIns="0" bIns="0" rtlCol="0"/>
          <a:lstStyle/>
          <a:p>
            <a:endParaRPr sz="1350"/>
          </a:p>
        </p:txBody>
      </p:sp>
      <p:sp>
        <p:nvSpPr>
          <p:cNvPr id="49" name="bk object 49"/>
          <p:cNvSpPr/>
          <p:nvPr/>
        </p:nvSpPr>
        <p:spPr>
          <a:xfrm>
            <a:off x="7626197" y="4945312"/>
            <a:ext cx="13335" cy="13335"/>
          </a:xfrm>
          <a:custGeom>
            <a:avLst/>
            <a:gdLst/>
            <a:ahLst/>
            <a:cxnLst/>
            <a:rect l="l" t="t" r="r" b="b"/>
            <a:pathLst>
              <a:path w="17779" h="17779">
                <a:moveTo>
                  <a:pt x="11214" y="0"/>
                </a:moveTo>
                <a:lnTo>
                  <a:pt x="10020" y="5816"/>
                </a:lnTo>
                <a:lnTo>
                  <a:pt x="0" y="15151"/>
                </a:lnTo>
                <a:lnTo>
                  <a:pt x="13716" y="17665"/>
                </a:lnTo>
                <a:lnTo>
                  <a:pt x="17335" y="914"/>
                </a:lnTo>
                <a:lnTo>
                  <a:pt x="11214" y="0"/>
                </a:lnTo>
                <a:close/>
              </a:path>
            </a:pathLst>
          </a:custGeom>
          <a:solidFill>
            <a:srgbClr val="330F11"/>
          </a:solidFill>
        </p:spPr>
        <p:txBody>
          <a:bodyPr wrap="square" lIns="0" tIns="0" rIns="0" bIns="0" rtlCol="0"/>
          <a:lstStyle/>
          <a:p>
            <a:endParaRPr sz="1350"/>
          </a:p>
        </p:txBody>
      </p:sp>
      <p:sp>
        <p:nvSpPr>
          <p:cNvPr id="50" name="bk object 50"/>
          <p:cNvSpPr/>
          <p:nvPr/>
        </p:nvSpPr>
        <p:spPr>
          <a:xfrm>
            <a:off x="7623068" y="4943642"/>
            <a:ext cx="13335" cy="13335"/>
          </a:xfrm>
          <a:custGeom>
            <a:avLst/>
            <a:gdLst/>
            <a:ahLst/>
            <a:cxnLst/>
            <a:rect l="l" t="t" r="r" b="b"/>
            <a:pathLst>
              <a:path w="17779" h="17779">
                <a:moveTo>
                  <a:pt x="11214" y="0"/>
                </a:moveTo>
                <a:lnTo>
                  <a:pt x="9893" y="5918"/>
                </a:lnTo>
                <a:lnTo>
                  <a:pt x="0" y="15201"/>
                </a:lnTo>
                <a:lnTo>
                  <a:pt x="13677" y="17779"/>
                </a:lnTo>
                <a:lnTo>
                  <a:pt x="17297" y="990"/>
                </a:lnTo>
                <a:lnTo>
                  <a:pt x="11214" y="0"/>
                </a:lnTo>
                <a:close/>
              </a:path>
            </a:pathLst>
          </a:custGeom>
          <a:solidFill>
            <a:srgbClr val="330F11"/>
          </a:solidFill>
        </p:spPr>
        <p:txBody>
          <a:bodyPr wrap="square" lIns="0" tIns="0" rIns="0" bIns="0" rtlCol="0"/>
          <a:lstStyle/>
          <a:p>
            <a:endParaRPr sz="1350"/>
          </a:p>
        </p:txBody>
      </p:sp>
      <p:sp>
        <p:nvSpPr>
          <p:cNvPr id="51" name="bk object 51"/>
          <p:cNvSpPr/>
          <p:nvPr/>
        </p:nvSpPr>
        <p:spPr>
          <a:xfrm>
            <a:off x="7621716" y="4943102"/>
            <a:ext cx="11906" cy="13335"/>
          </a:xfrm>
          <a:custGeom>
            <a:avLst/>
            <a:gdLst/>
            <a:ahLst/>
            <a:cxnLst/>
            <a:rect l="l" t="t" r="r" b="b"/>
            <a:pathLst>
              <a:path w="15875" h="17779">
                <a:moveTo>
                  <a:pt x="9754" y="0"/>
                </a:moveTo>
                <a:lnTo>
                  <a:pt x="6534" y="4506"/>
                </a:lnTo>
                <a:lnTo>
                  <a:pt x="2398" y="9097"/>
                </a:lnTo>
                <a:lnTo>
                  <a:pt x="0" y="13010"/>
                </a:lnTo>
                <a:lnTo>
                  <a:pt x="1995" y="15481"/>
                </a:lnTo>
                <a:lnTo>
                  <a:pt x="8637" y="17500"/>
                </a:lnTo>
                <a:lnTo>
                  <a:pt x="15799" y="1587"/>
                </a:lnTo>
                <a:lnTo>
                  <a:pt x="9754" y="0"/>
                </a:lnTo>
                <a:close/>
              </a:path>
            </a:pathLst>
          </a:custGeom>
          <a:solidFill>
            <a:srgbClr val="330F11"/>
          </a:solidFill>
        </p:spPr>
        <p:txBody>
          <a:bodyPr wrap="square" lIns="0" tIns="0" rIns="0" bIns="0" rtlCol="0"/>
          <a:lstStyle/>
          <a:p>
            <a:endParaRPr sz="1350"/>
          </a:p>
        </p:txBody>
      </p:sp>
      <p:sp>
        <p:nvSpPr>
          <p:cNvPr id="52" name="bk object 52"/>
          <p:cNvSpPr/>
          <p:nvPr/>
        </p:nvSpPr>
        <p:spPr>
          <a:xfrm>
            <a:off x="7634163" y="4935047"/>
            <a:ext cx="9049" cy="15240"/>
          </a:xfrm>
          <a:custGeom>
            <a:avLst/>
            <a:gdLst/>
            <a:ahLst/>
            <a:cxnLst/>
            <a:rect l="l" t="t" r="r" b="b"/>
            <a:pathLst>
              <a:path w="12065" h="20320">
                <a:moveTo>
                  <a:pt x="8432" y="0"/>
                </a:moveTo>
                <a:lnTo>
                  <a:pt x="1752" y="393"/>
                </a:lnTo>
                <a:lnTo>
                  <a:pt x="2031" y="787"/>
                </a:lnTo>
                <a:lnTo>
                  <a:pt x="0" y="13246"/>
                </a:lnTo>
                <a:lnTo>
                  <a:pt x="1625" y="14757"/>
                </a:lnTo>
                <a:lnTo>
                  <a:pt x="3098" y="16395"/>
                </a:lnTo>
                <a:lnTo>
                  <a:pt x="2946" y="19850"/>
                </a:lnTo>
                <a:lnTo>
                  <a:pt x="7238" y="16154"/>
                </a:lnTo>
                <a:lnTo>
                  <a:pt x="11607" y="12446"/>
                </a:lnTo>
                <a:lnTo>
                  <a:pt x="8432" y="0"/>
                </a:lnTo>
                <a:close/>
              </a:path>
            </a:pathLst>
          </a:custGeom>
          <a:solidFill>
            <a:srgbClr val="330F11"/>
          </a:solidFill>
        </p:spPr>
        <p:txBody>
          <a:bodyPr wrap="square" lIns="0" tIns="0" rIns="0" bIns="0" rtlCol="0"/>
          <a:lstStyle/>
          <a:p>
            <a:endParaRPr sz="1350"/>
          </a:p>
        </p:txBody>
      </p:sp>
      <p:sp>
        <p:nvSpPr>
          <p:cNvPr id="53" name="bk object 53"/>
          <p:cNvSpPr/>
          <p:nvPr/>
        </p:nvSpPr>
        <p:spPr>
          <a:xfrm>
            <a:off x="7629538" y="4934870"/>
            <a:ext cx="8096" cy="13335"/>
          </a:xfrm>
          <a:custGeom>
            <a:avLst/>
            <a:gdLst/>
            <a:ahLst/>
            <a:cxnLst/>
            <a:rect l="l" t="t" r="r" b="b"/>
            <a:pathLst>
              <a:path w="10795" h="17779">
                <a:moveTo>
                  <a:pt x="8788" y="0"/>
                </a:moveTo>
                <a:lnTo>
                  <a:pt x="2781" y="38"/>
                </a:lnTo>
                <a:lnTo>
                  <a:pt x="2971" y="431"/>
                </a:lnTo>
                <a:lnTo>
                  <a:pt x="0" y="11214"/>
                </a:lnTo>
                <a:lnTo>
                  <a:pt x="1193" y="12687"/>
                </a:lnTo>
                <a:lnTo>
                  <a:pt x="2540" y="14160"/>
                </a:lnTo>
                <a:lnTo>
                  <a:pt x="1866" y="17183"/>
                </a:lnTo>
                <a:lnTo>
                  <a:pt x="10464" y="11099"/>
                </a:lnTo>
                <a:lnTo>
                  <a:pt x="8788" y="0"/>
                </a:lnTo>
                <a:close/>
              </a:path>
            </a:pathLst>
          </a:custGeom>
          <a:solidFill>
            <a:srgbClr val="330F11"/>
          </a:solidFill>
        </p:spPr>
        <p:txBody>
          <a:bodyPr wrap="square" lIns="0" tIns="0" rIns="0" bIns="0" rtlCol="0"/>
          <a:lstStyle/>
          <a:p>
            <a:endParaRPr sz="1350"/>
          </a:p>
        </p:txBody>
      </p:sp>
      <p:sp>
        <p:nvSpPr>
          <p:cNvPr id="54" name="bk object 54"/>
          <p:cNvSpPr/>
          <p:nvPr/>
        </p:nvSpPr>
        <p:spPr>
          <a:xfrm>
            <a:off x="7625571" y="4935289"/>
            <a:ext cx="7144" cy="11430"/>
          </a:xfrm>
          <a:custGeom>
            <a:avLst/>
            <a:gdLst/>
            <a:ahLst/>
            <a:cxnLst/>
            <a:rect l="l" t="t" r="r" b="b"/>
            <a:pathLst>
              <a:path w="9525" h="15240">
                <a:moveTo>
                  <a:pt x="7950" y="0"/>
                </a:moveTo>
                <a:lnTo>
                  <a:pt x="2628" y="76"/>
                </a:lnTo>
                <a:lnTo>
                  <a:pt x="2819" y="393"/>
                </a:lnTo>
                <a:lnTo>
                  <a:pt x="0" y="9626"/>
                </a:lnTo>
                <a:lnTo>
                  <a:pt x="2108" y="12166"/>
                </a:lnTo>
                <a:lnTo>
                  <a:pt x="1625" y="14719"/>
                </a:lnTo>
                <a:lnTo>
                  <a:pt x="5448" y="12128"/>
                </a:lnTo>
                <a:lnTo>
                  <a:pt x="9270" y="9461"/>
                </a:lnTo>
                <a:lnTo>
                  <a:pt x="7950" y="0"/>
                </a:lnTo>
                <a:close/>
              </a:path>
            </a:pathLst>
          </a:custGeom>
          <a:solidFill>
            <a:srgbClr val="330F11"/>
          </a:solidFill>
        </p:spPr>
        <p:txBody>
          <a:bodyPr wrap="square" lIns="0" tIns="0" rIns="0" bIns="0" rtlCol="0"/>
          <a:lstStyle/>
          <a:p>
            <a:endParaRPr sz="1350"/>
          </a:p>
        </p:txBody>
      </p:sp>
      <p:sp>
        <p:nvSpPr>
          <p:cNvPr id="55" name="bk object 55"/>
          <p:cNvSpPr/>
          <p:nvPr/>
        </p:nvSpPr>
        <p:spPr>
          <a:xfrm>
            <a:off x="7622112" y="4935439"/>
            <a:ext cx="6191" cy="9049"/>
          </a:xfrm>
          <a:custGeom>
            <a:avLst/>
            <a:gdLst/>
            <a:ahLst/>
            <a:cxnLst/>
            <a:rect l="l" t="t" r="r" b="b"/>
            <a:pathLst>
              <a:path w="8254" h="12065">
                <a:moveTo>
                  <a:pt x="7670" y="0"/>
                </a:moveTo>
                <a:lnTo>
                  <a:pt x="2857" y="114"/>
                </a:lnTo>
                <a:lnTo>
                  <a:pt x="3009" y="393"/>
                </a:lnTo>
                <a:lnTo>
                  <a:pt x="0" y="7670"/>
                </a:lnTo>
                <a:lnTo>
                  <a:pt x="1701" y="9626"/>
                </a:lnTo>
                <a:lnTo>
                  <a:pt x="1066" y="11620"/>
                </a:lnTo>
                <a:lnTo>
                  <a:pt x="4686" y="9512"/>
                </a:lnTo>
                <a:lnTo>
                  <a:pt x="8229" y="7353"/>
                </a:lnTo>
                <a:lnTo>
                  <a:pt x="7670" y="0"/>
                </a:lnTo>
                <a:close/>
              </a:path>
            </a:pathLst>
          </a:custGeom>
          <a:solidFill>
            <a:srgbClr val="330F11"/>
          </a:solidFill>
        </p:spPr>
        <p:txBody>
          <a:bodyPr wrap="square" lIns="0" tIns="0" rIns="0" bIns="0" rtlCol="0"/>
          <a:lstStyle/>
          <a:p>
            <a:endParaRPr sz="1350"/>
          </a:p>
        </p:txBody>
      </p:sp>
      <p:sp>
        <p:nvSpPr>
          <p:cNvPr id="56" name="bk object 56"/>
          <p:cNvSpPr/>
          <p:nvPr/>
        </p:nvSpPr>
        <p:spPr>
          <a:xfrm>
            <a:off x="7622819" y="4934064"/>
            <a:ext cx="20859" cy="15097"/>
          </a:xfrm>
          <a:prstGeom prst="rect">
            <a:avLst/>
          </a:prstGeom>
          <a:blipFill>
            <a:blip r:embed="rId11" cstate="print"/>
            <a:stretch>
              <a:fillRect/>
            </a:stretch>
          </a:blipFill>
        </p:spPr>
        <p:txBody>
          <a:bodyPr wrap="square" lIns="0" tIns="0" rIns="0" bIns="0" rtlCol="0"/>
          <a:lstStyle/>
          <a:p>
            <a:endParaRPr sz="1350"/>
          </a:p>
        </p:txBody>
      </p:sp>
      <p:sp>
        <p:nvSpPr>
          <p:cNvPr id="57" name="bk object 57"/>
          <p:cNvSpPr/>
          <p:nvPr/>
        </p:nvSpPr>
        <p:spPr>
          <a:xfrm>
            <a:off x="7604469" y="4938008"/>
            <a:ext cx="34589" cy="39205"/>
          </a:xfrm>
          <a:prstGeom prst="rect">
            <a:avLst/>
          </a:prstGeom>
          <a:blipFill>
            <a:blip r:embed="rId7" cstate="print"/>
            <a:stretch>
              <a:fillRect/>
            </a:stretch>
          </a:blipFill>
        </p:spPr>
        <p:txBody>
          <a:bodyPr wrap="square" lIns="0" tIns="0" rIns="0" bIns="0" rtlCol="0"/>
          <a:lstStyle/>
          <a:p>
            <a:endParaRPr sz="1350"/>
          </a:p>
        </p:txBody>
      </p:sp>
      <p:sp>
        <p:nvSpPr>
          <p:cNvPr id="58" name="bk object 58"/>
          <p:cNvSpPr/>
          <p:nvPr/>
        </p:nvSpPr>
        <p:spPr>
          <a:xfrm>
            <a:off x="7615309" y="4945726"/>
            <a:ext cx="10001" cy="16193"/>
          </a:xfrm>
          <a:custGeom>
            <a:avLst/>
            <a:gdLst/>
            <a:ahLst/>
            <a:cxnLst/>
            <a:rect l="l" t="t" r="r" b="b"/>
            <a:pathLst>
              <a:path w="13334" h="21590">
                <a:moveTo>
                  <a:pt x="5524" y="0"/>
                </a:moveTo>
                <a:lnTo>
                  <a:pt x="0" y="16281"/>
                </a:lnTo>
                <a:lnTo>
                  <a:pt x="13042" y="21170"/>
                </a:lnTo>
                <a:lnTo>
                  <a:pt x="9309" y="8039"/>
                </a:lnTo>
                <a:lnTo>
                  <a:pt x="11290" y="2349"/>
                </a:lnTo>
                <a:lnTo>
                  <a:pt x="5524" y="0"/>
                </a:lnTo>
                <a:close/>
              </a:path>
            </a:pathLst>
          </a:custGeom>
          <a:solidFill>
            <a:srgbClr val="330F11"/>
          </a:solidFill>
        </p:spPr>
        <p:txBody>
          <a:bodyPr wrap="square" lIns="0" tIns="0" rIns="0" bIns="0" rtlCol="0"/>
          <a:lstStyle/>
          <a:p>
            <a:endParaRPr sz="1350"/>
          </a:p>
        </p:txBody>
      </p:sp>
      <p:sp>
        <p:nvSpPr>
          <p:cNvPr id="59" name="bk object 59"/>
          <p:cNvSpPr/>
          <p:nvPr/>
        </p:nvSpPr>
        <p:spPr>
          <a:xfrm>
            <a:off x="7618820" y="4945999"/>
            <a:ext cx="10001" cy="16193"/>
          </a:xfrm>
          <a:custGeom>
            <a:avLst/>
            <a:gdLst/>
            <a:ahLst/>
            <a:cxnLst/>
            <a:rect l="l" t="t" r="r" b="b"/>
            <a:pathLst>
              <a:path w="13334" h="21590">
                <a:moveTo>
                  <a:pt x="5575" y="0"/>
                </a:moveTo>
                <a:lnTo>
                  <a:pt x="0" y="16230"/>
                </a:lnTo>
                <a:lnTo>
                  <a:pt x="13093" y="21120"/>
                </a:lnTo>
                <a:lnTo>
                  <a:pt x="9397" y="8026"/>
                </a:lnTo>
                <a:lnTo>
                  <a:pt x="11302" y="2387"/>
                </a:lnTo>
                <a:lnTo>
                  <a:pt x="5575" y="0"/>
                </a:lnTo>
                <a:close/>
              </a:path>
            </a:pathLst>
          </a:custGeom>
          <a:solidFill>
            <a:srgbClr val="330F11"/>
          </a:solidFill>
        </p:spPr>
        <p:txBody>
          <a:bodyPr wrap="square" lIns="0" tIns="0" rIns="0" bIns="0" rtlCol="0"/>
          <a:lstStyle/>
          <a:p>
            <a:endParaRPr sz="1350"/>
          </a:p>
        </p:txBody>
      </p:sp>
      <p:sp>
        <p:nvSpPr>
          <p:cNvPr id="60" name="bk object 60"/>
          <p:cNvSpPr/>
          <p:nvPr/>
        </p:nvSpPr>
        <p:spPr>
          <a:xfrm>
            <a:off x="7623686" y="4947189"/>
            <a:ext cx="10478" cy="15716"/>
          </a:xfrm>
          <a:custGeom>
            <a:avLst/>
            <a:gdLst/>
            <a:ahLst/>
            <a:cxnLst/>
            <a:rect l="l" t="t" r="r" b="b"/>
            <a:pathLst>
              <a:path w="13970" h="20954">
                <a:moveTo>
                  <a:pt x="2031" y="0"/>
                </a:moveTo>
                <a:lnTo>
                  <a:pt x="0" y="17348"/>
                </a:lnTo>
                <a:lnTo>
                  <a:pt x="13411" y="20726"/>
                </a:lnTo>
                <a:lnTo>
                  <a:pt x="7200" y="7835"/>
                </a:lnTo>
                <a:lnTo>
                  <a:pt x="8000" y="1714"/>
                </a:lnTo>
                <a:lnTo>
                  <a:pt x="2031" y="0"/>
                </a:lnTo>
                <a:close/>
              </a:path>
            </a:pathLst>
          </a:custGeom>
          <a:solidFill>
            <a:srgbClr val="330F11"/>
          </a:solidFill>
        </p:spPr>
        <p:txBody>
          <a:bodyPr wrap="square" lIns="0" tIns="0" rIns="0" bIns="0" rtlCol="0"/>
          <a:lstStyle/>
          <a:p>
            <a:endParaRPr sz="1350"/>
          </a:p>
        </p:txBody>
      </p:sp>
      <p:sp>
        <p:nvSpPr>
          <p:cNvPr id="61" name="bk object 61"/>
          <p:cNvSpPr/>
          <p:nvPr/>
        </p:nvSpPr>
        <p:spPr>
          <a:xfrm>
            <a:off x="7612143" y="4934931"/>
            <a:ext cx="21602" cy="28223"/>
          </a:xfrm>
          <a:prstGeom prst="rect">
            <a:avLst/>
          </a:prstGeom>
          <a:blipFill>
            <a:blip r:embed="rId12" cstate="print"/>
            <a:stretch>
              <a:fillRect/>
            </a:stretch>
          </a:blipFill>
        </p:spPr>
        <p:txBody>
          <a:bodyPr wrap="square" lIns="0" tIns="0" rIns="0" bIns="0" rtlCol="0"/>
          <a:lstStyle/>
          <a:p>
            <a:endParaRPr sz="1350"/>
          </a:p>
        </p:txBody>
      </p:sp>
      <p:sp>
        <p:nvSpPr>
          <p:cNvPr id="62" name="bk object 62"/>
          <p:cNvSpPr/>
          <p:nvPr/>
        </p:nvSpPr>
        <p:spPr>
          <a:xfrm>
            <a:off x="7617189" y="4935731"/>
            <a:ext cx="11430" cy="15240"/>
          </a:xfrm>
          <a:custGeom>
            <a:avLst/>
            <a:gdLst/>
            <a:ahLst/>
            <a:cxnLst/>
            <a:rect l="l" t="t" r="r" b="b"/>
            <a:pathLst>
              <a:path w="15240" h="20320">
                <a:moveTo>
                  <a:pt x="9105" y="0"/>
                </a:moveTo>
                <a:lnTo>
                  <a:pt x="0" y="9029"/>
                </a:lnTo>
                <a:lnTo>
                  <a:pt x="3619" y="19850"/>
                </a:lnTo>
                <a:lnTo>
                  <a:pt x="5206" y="16713"/>
                </a:lnTo>
                <a:lnTo>
                  <a:pt x="7391" y="16154"/>
                </a:lnTo>
                <a:lnTo>
                  <a:pt x="9499" y="15557"/>
                </a:lnTo>
                <a:lnTo>
                  <a:pt x="14198" y="4025"/>
                </a:lnTo>
                <a:lnTo>
                  <a:pt x="14643" y="3784"/>
                </a:lnTo>
                <a:lnTo>
                  <a:pt x="9105" y="0"/>
                </a:lnTo>
                <a:close/>
              </a:path>
            </a:pathLst>
          </a:custGeom>
          <a:solidFill>
            <a:srgbClr val="330F11"/>
          </a:solidFill>
        </p:spPr>
        <p:txBody>
          <a:bodyPr wrap="square" lIns="0" tIns="0" rIns="0" bIns="0" rtlCol="0"/>
          <a:lstStyle/>
          <a:p>
            <a:endParaRPr sz="1350"/>
          </a:p>
        </p:txBody>
      </p:sp>
      <p:sp>
        <p:nvSpPr>
          <p:cNvPr id="63" name="bk object 63"/>
          <p:cNvSpPr/>
          <p:nvPr/>
        </p:nvSpPr>
        <p:spPr>
          <a:xfrm>
            <a:off x="7622465" y="4937764"/>
            <a:ext cx="9525" cy="13811"/>
          </a:xfrm>
          <a:custGeom>
            <a:avLst/>
            <a:gdLst/>
            <a:ahLst/>
            <a:cxnLst/>
            <a:rect l="l" t="t" r="r" b="b"/>
            <a:pathLst>
              <a:path w="12700" h="18415">
                <a:moveTo>
                  <a:pt x="7162" y="0"/>
                </a:moveTo>
                <a:lnTo>
                  <a:pt x="0" y="8712"/>
                </a:lnTo>
                <a:lnTo>
                  <a:pt x="4178" y="18262"/>
                </a:lnTo>
                <a:lnTo>
                  <a:pt x="5257" y="15430"/>
                </a:lnTo>
                <a:lnTo>
                  <a:pt x="8915" y="14198"/>
                </a:lnTo>
                <a:lnTo>
                  <a:pt x="11899" y="3340"/>
                </a:lnTo>
                <a:lnTo>
                  <a:pt x="12293" y="3149"/>
                </a:lnTo>
                <a:lnTo>
                  <a:pt x="7162" y="0"/>
                </a:lnTo>
                <a:close/>
              </a:path>
            </a:pathLst>
          </a:custGeom>
          <a:solidFill>
            <a:srgbClr val="330F11"/>
          </a:solidFill>
        </p:spPr>
        <p:txBody>
          <a:bodyPr wrap="square" lIns="0" tIns="0" rIns="0" bIns="0" rtlCol="0"/>
          <a:lstStyle/>
          <a:p>
            <a:endParaRPr sz="1350"/>
          </a:p>
        </p:txBody>
      </p:sp>
      <p:sp>
        <p:nvSpPr>
          <p:cNvPr id="64" name="bk object 64"/>
          <p:cNvSpPr/>
          <p:nvPr/>
        </p:nvSpPr>
        <p:spPr>
          <a:xfrm>
            <a:off x="7627030" y="4940479"/>
            <a:ext cx="8096" cy="12383"/>
          </a:xfrm>
          <a:custGeom>
            <a:avLst/>
            <a:gdLst/>
            <a:ahLst/>
            <a:cxnLst/>
            <a:rect l="l" t="t" r="r" b="b"/>
            <a:pathLst>
              <a:path w="10795" h="16509">
                <a:moveTo>
                  <a:pt x="5969" y="0"/>
                </a:moveTo>
                <a:lnTo>
                  <a:pt x="0" y="7518"/>
                </a:lnTo>
                <a:lnTo>
                  <a:pt x="1905" y="11734"/>
                </a:lnTo>
                <a:lnTo>
                  <a:pt x="3898" y="15989"/>
                </a:lnTo>
                <a:lnTo>
                  <a:pt x="4775" y="13525"/>
                </a:lnTo>
                <a:lnTo>
                  <a:pt x="7835" y="12407"/>
                </a:lnTo>
                <a:lnTo>
                  <a:pt x="10185" y="2984"/>
                </a:lnTo>
                <a:lnTo>
                  <a:pt x="10579" y="2908"/>
                </a:lnTo>
                <a:lnTo>
                  <a:pt x="5969" y="0"/>
                </a:lnTo>
                <a:close/>
              </a:path>
            </a:pathLst>
          </a:custGeom>
          <a:solidFill>
            <a:srgbClr val="330F11"/>
          </a:solidFill>
        </p:spPr>
        <p:txBody>
          <a:bodyPr wrap="square" lIns="0" tIns="0" rIns="0" bIns="0" rtlCol="0"/>
          <a:lstStyle/>
          <a:p>
            <a:endParaRPr sz="1350"/>
          </a:p>
        </p:txBody>
      </p:sp>
      <p:sp>
        <p:nvSpPr>
          <p:cNvPr id="65" name="bk object 65"/>
          <p:cNvSpPr/>
          <p:nvPr/>
        </p:nvSpPr>
        <p:spPr>
          <a:xfrm>
            <a:off x="7631446" y="4942507"/>
            <a:ext cx="6668" cy="10478"/>
          </a:xfrm>
          <a:custGeom>
            <a:avLst/>
            <a:gdLst/>
            <a:ahLst/>
            <a:cxnLst/>
            <a:rect l="l" t="t" r="r" b="b"/>
            <a:pathLst>
              <a:path w="8890" h="13970">
                <a:moveTo>
                  <a:pt x="4216" y="0"/>
                </a:moveTo>
                <a:lnTo>
                  <a:pt x="0" y="6007"/>
                </a:lnTo>
                <a:lnTo>
                  <a:pt x="1904" y="9702"/>
                </a:lnTo>
                <a:lnTo>
                  <a:pt x="3898" y="13360"/>
                </a:lnTo>
                <a:lnTo>
                  <a:pt x="4419" y="11302"/>
                </a:lnTo>
                <a:lnTo>
                  <a:pt x="5651" y="10934"/>
                </a:lnTo>
                <a:lnTo>
                  <a:pt x="6921" y="10617"/>
                </a:lnTo>
                <a:lnTo>
                  <a:pt x="8077" y="2705"/>
                </a:lnTo>
                <a:lnTo>
                  <a:pt x="8267" y="2628"/>
                </a:lnTo>
                <a:lnTo>
                  <a:pt x="4216" y="0"/>
                </a:lnTo>
                <a:close/>
              </a:path>
            </a:pathLst>
          </a:custGeom>
          <a:solidFill>
            <a:srgbClr val="330F11"/>
          </a:solidFill>
        </p:spPr>
        <p:txBody>
          <a:bodyPr wrap="square" lIns="0" tIns="0" rIns="0" bIns="0" rtlCol="0"/>
          <a:lstStyle/>
          <a:p>
            <a:endParaRPr sz="1350"/>
          </a:p>
        </p:txBody>
      </p:sp>
      <p:sp>
        <p:nvSpPr>
          <p:cNvPr id="66" name="bk object 66"/>
          <p:cNvSpPr/>
          <p:nvPr/>
        </p:nvSpPr>
        <p:spPr>
          <a:xfrm>
            <a:off x="7616913" y="4934874"/>
            <a:ext cx="20642" cy="16973"/>
          </a:xfrm>
          <a:prstGeom prst="rect">
            <a:avLst/>
          </a:prstGeom>
          <a:blipFill>
            <a:blip r:embed="rId9" cstate="print"/>
            <a:stretch>
              <a:fillRect/>
            </a:stretch>
          </a:blipFill>
        </p:spPr>
        <p:txBody>
          <a:bodyPr wrap="square" lIns="0" tIns="0" rIns="0" bIns="0" rtlCol="0"/>
          <a:lstStyle/>
          <a:p>
            <a:endParaRPr sz="1350"/>
          </a:p>
        </p:txBody>
      </p:sp>
      <p:sp>
        <p:nvSpPr>
          <p:cNvPr id="67" name="bk object 67"/>
          <p:cNvSpPr/>
          <p:nvPr/>
        </p:nvSpPr>
        <p:spPr>
          <a:xfrm>
            <a:off x="7781676" y="4943283"/>
            <a:ext cx="32385" cy="21907"/>
          </a:xfrm>
          <a:custGeom>
            <a:avLst/>
            <a:gdLst/>
            <a:ahLst/>
            <a:cxnLst/>
            <a:rect l="l" t="t" r="r" b="b"/>
            <a:pathLst>
              <a:path w="43179" h="29209">
                <a:moveTo>
                  <a:pt x="42849" y="0"/>
                </a:moveTo>
                <a:lnTo>
                  <a:pt x="42395" y="241"/>
                </a:lnTo>
                <a:lnTo>
                  <a:pt x="42138" y="444"/>
                </a:lnTo>
                <a:lnTo>
                  <a:pt x="39789" y="2031"/>
                </a:lnTo>
                <a:lnTo>
                  <a:pt x="0" y="28282"/>
                </a:lnTo>
                <a:lnTo>
                  <a:pt x="241" y="28765"/>
                </a:lnTo>
                <a:lnTo>
                  <a:pt x="5130" y="27851"/>
                </a:lnTo>
                <a:lnTo>
                  <a:pt x="42608" y="241"/>
                </a:lnTo>
                <a:lnTo>
                  <a:pt x="42849" y="152"/>
                </a:lnTo>
                <a:lnTo>
                  <a:pt x="42849" y="0"/>
                </a:lnTo>
                <a:close/>
              </a:path>
            </a:pathLst>
          </a:custGeom>
          <a:solidFill>
            <a:srgbClr val="B66E52"/>
          </a:solidFill>
        </p:spPr>
        <p:txBody>
          <a:bodyPr wrap="square" lIns="0" tIns="0" rIns="0" bIns="0" rtlCol="0"/>
          <a:lstStyle/>
          <a:p>
            <a:endParaRPr sz="1350"/>
          </a:p>
        </p:txBody>
      </p:sp>
      <p:sp>
        <p:nvSpPr>
          <p:cNvPr id="68" name="bk object 68"/>
          <p:cNvSpPr/>
          <p:nvPr/>
        </p:nvSpPr>
        <p:spPr>
          <a:xfrm>
            <a:off x="7628020" y="5169541"/>
            <a:ext cx="28613" cy="71609"/>
          </a:xfrm>
          <a:prstGeom prst="rect">
            <a:avLst/>
          </a:prstGeom>
          <a:blipFill>
            <a:blip r:embed="rId13" cstate="print"/>
            <a:stretch>
              <a:fillRect/>
            </a:stretch>
          </a:blipFill>
        </p:spPr>
        <p:txBody>
          <a:bodyPr wrap="square" lIns="0" tIns="0" rIns="0" bIns="0" rtlCol="0"/>
          <a:lstStyle/>
          <a:p>
            <a:endParaRPr sz="1350"/>
          </a:p>
        </p:txBody>
      </p:sp>
      <p:sp>
        <p:nvSpPr>
          <p:cNvPr id="69" name="bk object 69"/>
          <p:cNvSpPr/>
          <p:nvPr/>
        </p:nvSpPr>
        <p:spPr>
          <a:xfrm>
            <a:off x="7681455" y="4993529"/>
            <a:ext cx="51911" cy="111919"/>
          </a:xfrm>
          <a:custGeom>
            <a:avLst/>
            <a:gdLst/>
            <a:ahLst/>
            <a:cxnLst/>
            <a:rect l="l" t="t" r="r" b="b"/>
            <a:pathLst>
              <a:path w="69215" h="149225">
                <a:moveTo>
                  <a:pt x="68224" y="0"/>
                </a:moveTo>
                <a:lnTo>
                  <a:pt x="50406" y="14757"/>
                </a:lnTo>
                <a:lnTo>
                  <a:pt x="0" y="106616"/>
                </a:lnTo>
                <a:lnTo>
                  <a:pt x="22034" y="148323"/>
                </a:lnTo>
                <a:lnTo>
                  <a:pt x="23598" y="149044"/>
                </a:lnTo>
                <a:lnTo>
                  <a:pt x="27828" y="148466"/>
                </a:lnTo>
                <a:lnTo>
                  <a:pt x="34036" y="142472"/>
                </a:lnTo>
                <a:lnTo>
                  <a:pt x="41529" y="126949"/>
                </a:lnTo>
                <a:lnTo>
                  <a:pt x="44956" y="117210"/>
                </a:lnTo>
                <a:lnTo>
                  <a:pt x="47720" y="106905"/>
                </a:lnTo>
                <a:lnTo>
                  <a:pt x="51169" y="96309"/>
                </a:lnTo>
                <a:lnTo>
                  <a:pt x="56654" y="85699"/>
                </a:lnTo>
                <a:lnTo>
                  <a:pt x="59896" y="79746"/>
                </a:lnTo>
                <a:lnTo>
                  <a:pt x="62136" y="73553"/>
                </a:lnTo>
                <a:lnTo>
                  <a:pt x="63235" y="66163"/>
                </a:lnTo>
                <a:lnTo>
                  <a:pt x="63055" y="56616"/>
                </a:lnTo>
                <a:lnTo>
                  <a:pt x="64027" y="41948"/>
                </a:lnTo>
                <a:lnTo>
                  <a:pt x="66582" y="31518"/>
                </a:lnTo>
                <a:lnTo>
                  <a:pt x="68666" y="19483"/>
                </a:lnTo>
                <a:lnTo>
                  <a:pt x="68224" y="0"/>
                </a:lnTo>
                <a:close/>
              </a:path>
            </a:pathLst>
          </a:custGeom>
          <a:solidFill>
            <a:srgbClr val="5D1810"/>
          </a:solidFill>
        </p:spPr>
        <p:txBody>
          <a:bodyPr wrap="square" lIns="0" tIns="0" rIns="0" bIns="0" rtlCol="0"/>
          <a:lstStyle/>
          <a:p>
            <a:endParaRPr sz="1350"/>
          </a:p>
        </p:txBody>
      </p:sp>
      <p:sp>
        <p:nvSpPr>
          <p:cNvPr id="70" name="bk object 70"/>
          <p:cNvSpPr/>
          <p:nvPr/>
        </p:nvSpPr>
        <p:spPr>
          <a:xfrm>
            <a:off x="7640040" y="4953428"/>
            <a:ext cx="146097" cy="184719"/>
          </a:xfrm>
          <a:prstGeom prst="rect">
            <a:avLst/>
          </a:prstGeom>
          <a:blipFill>
            <a:blip r:embed="rId14" cstate="print"/>
            <a:stretch>
              <a:fillRect/>
            </a:stretch>
          </a:blipFill>
        </p:spPr>
        <p:txBody>
          <a:bodyPr wrap="square" lIns="0" tIns="0" rIns="0" bIns="0" rtlCol="0"/>
          <a:lstStyle/>
          <a:p>
            <a:endParaRPr sz="1350"/>
          </a:p>
        </p:txBody>
      </p:sp>
      <p:sp>
        <p:nvSpPr>
          <p:cNvPr id="71" name="bk object 71"/>
          <p:cNvSpPr/>
          <p:nvPr/>
        </p:nvSpPr>
        <p:spPr>
          <a:xfrm>
            <a:off x="7644307" y="5078022"/>
            <a:ext cx="43814" cy="49530"/>
          </a:xfrm>
          <a:custGeom>
            <a:avLst/>
            <a:gdLst/>
            <a:ahLst/>
            <a:cxnLst/>
            <a:rect l="l" t="t" r="r" b="b"/>
            <a:pathLst>
              <a:path w="58420" h="66040">
                <a:moveTo>
                  <a:pt x="29743" y="0"/>
                </a:moveTo>
                <a:lnTo>
                  <a:pt x="13408" y="4624"/>
                </a:lnTo>
                <a:lnTo>
                  <a:pt x="354" y="16557"/>
                </a:lnTo>
                <a:lnTo>
                  <a:pt x="0" y="33820"/>
                </a:lnTo>
                <a:lnTo>
                  <a:pt x="8854" y="43873"/>
                </a:lnTo>
                <a:lnTo>
                  <a:pt x="17678" y="52536"/>
                </a:lnTo>
                <a:lnTo>
                  <a:pt x="26439" y="59883"/>
                </a:lnTo>
                <a:lnTo>
                  <a:pt x="35090" y="65976"/>
                </a:lnTo>
                <a:lnTo>
                  <a:pt x="38481" y="64943"/>
                </a:lnTo>
                <a:lnTo>
                  <a:pt x="44873" y="59880"/>
                </a:lnTo>
                <a:lnTo>
                  <a:pt x="52147" y="50171"/>
                </a:lnTo>
                <a:lnTo>
                  <a:pt x="58204" y="35179"/>
                </a:lnTo>
                <a:lnTo>
                  <a:pt x="54911" y="31030"/>
                </a:lnTo>
                <a:lnTo>
                  <a:pt x="49987" y="23753"/>
                </a:lnTo>
                <a:lnTo>
                  <a:pt x="44605" y="14560"/>
                </a:lnTo>
                <a:lnTo>
                  <a:pt x="39941" y="4661"/>
                </a:lnTo>
                <a:lnTo>
                  <a:pt x="29743" y="0"/>
                </a:lnTo>
                <a:close/>
              </a:path>
            </a:pathLst>
          </a:custGeom>
          <a:solidFill>
            <a:srgbClr val="70411D">
              <a:alpha val="39999"/>
            </a:srgbClr>
          </a:solidFill>
        </p:spPr>
        <p:txBody>
          <a:bodyPr wrap="square" lIns="0" tIns="0" rIns="0" bIns="0" rtlCol="0"/>
          <a:lstStyle/>
          <a:p>
            <a:endParaRPr sz="1350"/>
          </a:p>
        </p:txBody>
      </p:sp>
      <p:sp>
        <p:nvSpPr>
          <p:cNvPr id="72" name="bk object 72"/>
          <p:cNvSpPr/>
          <p:nvPr/>
        </p:nvSpPr>
        <p:spPr>
          <a:xfrm>
            <a:off x="7674262" y="5081517"/>
            <a:ext cx="80010" cy="43339"/>
          </a:xfrm>
          <a:custGeom>
            <a:avLst/>
            <a:gdLst/>
            <a:ahLst/>
            <a:cxnLst/>
            <a:rect l="l" t="t" r="r" b="b"/>
            <a:pathLst>
              <a:path w="106679" h="57784">
                <a:moveTo>
                  <a:pt x="0" y="0"/>
                </a:moveTo>
                <a:lnTo>
                  <a:pt x="22410" y="35343"/>
                </a:lnTo>
                <a:lnTo>
                  <a:pt x="64008" y="57251"/>
                </a:lnTo>
                <a:lnTo>
                  <a:pt x="69697" y="57683"/>
                </a:lnTo>
                <a:lnTo>
                  <a:pt x="74241" y="57251"/>
                </a:lnTo>
                <a:lnTo>
                  <a:pt x="69697" y="57251"/>
                </a:lnTo>
                <a:lnTo>
                  <a:pt x="64046" y="56896"/>
                </a:lnTo>
                <a:lnTo>
                  <a:pt x="28844" y="40851"/>
                </a:lnTo>
                <a:lnTo>
                  <a:pt x="7442" y="15074"/>
                </a:lnTo>
                <a:lnTo>
                  <a:pt x="4572" y="10223"/>
                </a:lnTo>
                <a:lnTo>
                  <a:pt x="2070" y="5219"/>
                </a:lnTo>
                <a:lnTo>
                  <a:pt x="0" y="0"/>
                </a:lnTo>
                <a:close/>
              </a:path>
              <a:path w="106679" h="57784">
                <a:moveTo>
                  <a:pt x="106591" y="45440"/>
                </a:moveTo>
                <a:lnTo>
                  <a:pt x="69697" y="57251"/>
                </a:lnTo>
                <a:lnTo>
                  <a:pt x="74241" y="57251"/>
                </a:lnTo>
                <a:lnTo>
                  <a:pt x="101930" y="48577"/>
                </a:lnTo>
                <a:lnTo>
                  <a:pt x="106591" y="45440"/>
                </a:lnTo>
                <a:close/>
              </a:path>
            </a:pathLst>
          </a:custGeom>
          <a:solidFill>
            <a:srgbClr val="FFFFFF"/>
          </a:solidFill>
        </p:spPr>
        <p:txBody>
          <a:bodyPr wrap="square" lIns="0" tIns="0" rIns="0" bIns="0" rtlCol="0"/>
          <a:lstStyle/>
          <a:p>
            <a:endParaRPr sz="1350"/>
          </a:p>
        </p:txBody>
      </p:sp>
      <p:sp>
        <p:nvSpPr>
          <p:cNvPr id="73" name="bk object 73"/>
          <p:cNvSpPr/>
          <p:nvPr/>
        </p:nvSpPr>
        <p:spPr>
          <a:xfrm>
            <a:off x="7790894" y="4973144"/>
            <a:ext cx="35719" cy="24288"/>
          </a:xfrm>
          <a:custGeom>
            <a:avLst/>
            <a:gdLst/>
            <a:ahLst/>
            <a:cxnLst/>
            <a:rect l="l" t="t" r="r" b="b"/>
            <a:pathLst>
              <a:path w="47625" h="32384">
                <a:moveTo>
                  <a:pt x="47193" y="0"/>
                </a:moveTo>
                <a:lnTo>
                  <a:pt x="43891" y="2273"/>
                </a:lnTo>
                <a:lnTo>
                  <a:pt x="0" y="31165"/>
                </a:lnTo>
                <a:lnTo>
                  <a:pt x="203" y="31788"/>
                </a:lnTo>
                <a:lnTo>
                  <a:pt x="5651" y="30645"/>
                </a:lnTo>
                <a:lnTo>
                  <a:pt x="46990" y="292"/>
                </a:lnTo>
                <a:lnTo>
                  <a:pt x="47307" y="177"/>
                </a:lnTo>
                <a:lnTo>
                  <a:pt x="47193" y="0"/>
                </a:lnTo>
                <a:close/>
              </a:path>
            </a:pathLst>
          </a:custGeom>
          <a:solidFill>
            <a:srgbClr val="B66E52"/>
          </a:solidFill>
        </p:spPr>
        <p:txBody>
          <a:bodyPr wrap="square" lIns="0" tIns="0" rIns="0" bIns="0" rtlCol="0"/>
          <a:lstStyle/>
          <a:p>
            <a:endParaRPr sz="1350"/>
          </a:p>
        </p:txBody>
      </p:sp>
      <p:sp>
        <p:nvSpPr>
          <p:cNvPr id="74" name="bk object 74"/>
          <p:cNvSpPr/>
          <p:nvPr/>
        </p:nvSpPr>
        <p:spPr>
          <a:xfrm>
            <a:off x="7792240" y="4973241"/>
            <a:ext cx="34043" cy="24584"/>
          </a:xfrm>
          <a:prstGeom prst="rect">
            <a:avLst/>
          </a:prstGeom>
          <a:blipFill>
            <a:blip r:embed="rId15" cstate="print"/>
            <a:stretch>
              <a:fillRect/>
            </a:stretch>
          </a:blipFill>
        </p:spPr>
        <p:txBody>
          <a:bodyPr wrap="square" lIns="0" tIns="0" rIns="0" bIns="0" rtlCol="0"/>
          <a:lstStyle/>
          <a:p>
            <a:endParaRPr sz="1350"/>
          </a:p>
        </p:txBody>
      </p:sp>
      <p:sp>
        <p:nvSpPr>
          <p:cNvPr id="75" name="bk object 75"/>
          <p:cNvSpPr/>
          <p:nvPr/>
        </p:nvSpPr>
        <p:spPr>
          <a:xfrm>
            <a:off x="7658023" y="5023132"/>
            <a:ext cx="87659" cy="149571"/>
          </a:xfrm>
          <a:prstGeom prst="rect">
            <a:avLst/>
          </a:prstGeom>
          <a:blipFill>
            <a:blip r:embed="rId16" cstate="print"/>
            <a:stretch>
              <a:fillRect/>
            </a:stretch>
          </a:blipFill>
        </p:spPr>
        <p:txBody>
          <a:bodyPr wrap="square" lIns="0" tIns="0" rIns="0" bIns="0" rtlCol="0"/>
          <a:lstStyle/>
          <a:p>
            <a:endParaRPr sz="1350"/>
          </a:p>
        </p:txBody>
      </p:sp>
      <p:sp>
        <p:nvSpPr>
          <p:cNvPr id="76" name="bk object 76"/>
          <p:cNvSpPr/>
          <p:nvPr/>
        </p:nvSpPr>
        <p:spPr>
          <a:xfrm>
            <a:off x="7658035" y="5030916"/>
            <a:ext cx="75248" cy="131921"/>
          </a:xfrm>
          <a:custGeom>
            <a:avLst/>
            <a:gdLst/>
            <a:ahLst/>
            <a:cxnLst/>
            <a:rect l="l" t="t" r="r" b="b"/>
            <a:pathLst>
              <a:path w="100329" h="175895">
                <a:moveTo>
                  <a:pt x="99936" y="0"/>
                </a:moveTo>
                <a:lnTo>
                  <a:pt x="75145" y="16192"/>
                </a:lnTo>
                <a:lnTo>
                  <a:pt x="0" y="122250"/>
                </a:lnTo>
                <a:lnTo>
                  <a:pt x="24739" y="174447"/>
                </a:lnTo>
                <a:lnTo>
                  <a:pt x="26714" y="175468"/>
                </a:lnTo>
                <a:lnTo>
                  <a:pt x="32300" y="175179"/>
                </a:lnTo>
                <a:lnTo>
                  <a:pt x="40989" y="168548"/>
                </a:lnTo>
                <a:lnTo>
                  <a:pt x="52273" y="150545"/>
                </a:lnTo>
                <a:lnTo>
                  <a:pt x="57790" y="139042"/>
                </a:lnTo>
                <a:lnTo>
                  <a:pt x="62458" y="126853"/>
                </a:lnTo>
                <a:lnTo>
                  <a:pt x="68050" y="114426"/>
                </a:lnTo>
                <a:lnTo>
                  <a:pt x="76339" y="102209"/>
                </a:lnTo>
                <a:lnTo>
                  <a:pt x="81135" y="95284"/>
                </a:lnTo>
                <a:lnTo>
                  <a:pt x="84666" y="88006"/>
                </a:lnTo>
                <a:lnTo>
                  <a:pt x="86846" y="79215"/>
                </a:lnTo>
                <a:lnTo>
                  <a:pt x="87591" y="67754"/>
                </a:lnTo>
                <a:lnTo>
                  <a:pt x="90292" y="50118"/>
                </a:lnTo>
                <a:lnTo>
                  <a:pt x="94678" y="37787"/>
                </a:lnTo>
                <a:lnTo>
                  <a:pt x="98607" y="23500"/>
                </a:lnTo>
                <a:lnTo>
                  <a:pt x="99936" y="0"/>
                </a:lnTo>
                <a:close/>
              </a:path>
            </a:pathLst>
          </a:custGeom>
          <a:solidFill>
            <a:srgbClr val="5D1810"/>
          </a:solidFill>
        </p:spPr>
        <p:txBody>
          <a:bodyPr wrap="square" lIns="0" tIns="0" rIns="0" bIns="0" rtlCol="0"/>
          <a:lstStyle/>
          <a:p>
            <a:endParaRPr sz="1350"/>
          </a:p>
        </p:txBody>
      </p:sp>
      <p:sp>
        <p:nvSpPr>
          <p:cNvPr id="77" name="bk object 77"/>
          <p:cNvSpPr/>
          <p:nvPr/>
        </p:nvSpPr>
        <p:spPr>
          <a:xfrm>
            <a:off x="7638426" y="4991623"/>
            <a:ext cx="157405" cy="196370"/>
          </a:xfrm>
          <a:prstGeom prst="rect">
            <a:avLst/>
          </a:prstGeom>
          <a:blipFill>
            <a:blip r:embed="rId17" cstate="print"/>
            <a:stretch>
              <a:fillRect/>
            </a:stretch>
          </a:blipFill>
        </p:spPr>
        <p:txBody>
          <a:bodyPr wrap="square" lIns="0" tIns="0" rIns="0" bIns="0" rtlCol="0"/>
          <a:lstStyle/>
          <a:p>
            <a:endParaRPr sz="1350"/>
          </a:p>
        </p:txBody>
      </p:sp>
      <p:sp>
        <p:nvSpPr>
          <p:cNvPr id="78" name="bk object 78"/>
          <p:cNvSpPr/>
          <p:nvPr/>
        </p:nvSpPr>
        <p:spPr>
          <a:xfrm>
            <a:off x="7639478" y="5121701"/>
            <a:ext cx="48577" cy="54769"/>
          </a:xfrm>
          <a:custGeom>
            <a:avLst/>
            <a:gdLst/>
            <a:ahLst/>
            <a:cxnLst/>
            <a:rect l="l" t="t" r="r" b="b"/>
            <a:pathLst>
              <a:path w="64770" h="73025">
                <a:moveTo>
                  <a:pt x="32729" y="0"/>
                </a:moveTo>
                <a:lnTo>
                  <a:pt x="14738" y="5112"/>
                </a:lnTo>
                <a:lnTo>
                  <a:pt x="367" y="18288"/>
                </a:lnTo>
                <a:lnTo>
                  <a:pt x="0" y="37329"/>
                </a:lnTo>
                <a:lnTo>
                  <a:pt x="9720" y="48412"/>
                </a:lnTo>
                <a:lnTo>
                  <a:pt x="19410" y="57957"/>
                </a:lnTo>
                <a:lnTo>
                  <a:pt x="29058" y="66052"/>
                </a:lnTo>
                <a:lnTo>
                  <a:pt x="38582" y="72737"/>
                </a:lnTo>
                <a:lnTo>
                  <a:pt x="42329" y="71625"/>
                </a:lnTo>
                <a:lnTo>
                  <a:pt x="49399" y="66040"/>
                </a:lnTo>
                <a:lnTo>
                  <a:pt x="57442" y="55347"/>
                </a:lnTo>
                <a:lnTo>
                  <a:pt x="64160" y="38840"/>
                </a:lnTo>
                <a:lnTo>
                  <a:pt x="60513" y="34246"/>
                </a:lnTo>
                <a:lnTo>
                  <a:pt x="55076" y="26199"/>
                </a:lnTo>
                <a:lnTo>
                  <a:pt x="49129" y="16050"/>
                </a:lnTo>
                <a:lnTo>
                  <a:pt x="43954" y="5147"/>
                </a:lnTo>
                <a:lnTo>
                  <a:pt x="32729" y="0"/>
                </a:lnTo>
                <a:close/>
              </a:path>
            </a:pathLst>
          </a:custGeom>
          <a:solidFill>
            <a:srgbClr val="70411D">
              <a:alpha val="39999"/>
            </a:srgbClr>
          </a:solidFill>
        </p:spPr>
        <p:txBody>
          <a:bodyPr wrap="square" lIns="0" tIns="0" rIns="0" bIns="0" rtlCol="0"/>
          <a:lstStyle/>
          <a:p>
            <a:endParaRPr sz="1350"/>
          </a:p>
        </p:txBody>
      </p:sp>
      <p:sp>
        <p:nvSpPr>
          <p:cNvPr id="79" name="bk object 79"/>
          <p:cNvSpPr/>
          <p:nvPr/>
        </p:nvSpPr>
        <p:spPr>
          <a:xfrm>
            <a:off x="7539479" y="4935521"/>
            <a:ext cx="107037" cy="188823"/>
          </a:xfrm>
          <a:prstGeom prst="rect">
            <a:avLst/>
          </a:prstGeom>
          <a:blipFill>
            <a:blip r:embed="rId18" cstate="print"/>
            <a:stretch>
              <a:fillRect/>
            </a:stretch>
          </a:blipFill>
        </p:spPr>
        <p:txBody>
          <a:bodyPr wrap="square" lIns="0" tIns="0" rIns="0" bIns="0" rtlCol="0"/>
          <a:lstStyle/>
          <a:p>
            <a:endParaRPr sz="1350"/>
          </a:p>
        </p:txBody>
      </p:sp>
      <p:sp>
        <p:nvSpPr>
          <p:cNvPr id="80" name="bk object 80"/>
          <p:cNvSpPr/>
          <p:nvPr/>
        </p:nvSpPr>
        <p:spPr>
          <a:xfrm>
            <a:off x="7672444" y="5125562"/>
            <a:ext cx="88583" cy="47625"/>
          </a:xfrm>
          <a:custGeom>
            <a:avLst/>
            <a:gdLst/>
            <a:ahLst/>
            <a:cxnLst/>
            <a:rect l="l" t="t" r="r" b="b"/>
            <a:pathLst>
              <a:path w="118109" h="63500">
                <a:moveTo>
                  <a:pt x="0" y="0"/>
                </a:moveTo>
                <a:lnTo>
                  <a:pt x="24792" y="39068"/>
                </a:lnTo>
                <a:lnTo>
                  <a:pt x="58445" y="60591"/>
                </a:lnTo>
                <a:lnTo>
                  <a:pt x="76898" y="63499"/>
                </a:lnTo>
                <a:lnTo>
                  <a:pt x="80595" y="63182"/>
                </a:lnTo>
                <a:lnTo>
                  <a:pt x="76898" y="63182"/>
                </a:lnTo>
                <a:lnTo>
                  <a:pt x="70650" y="62776"/>
                </a:lnTo>
                <a:lnTo>
                  <a:pt x="64604" y="61417"/>
                </a:lnTo>
                <a:lnTo>
                  <a:pt x="58597" y="60197"/>
                </a:lnTo>
                <a:lnTo>
                  <a:pt x="52755" y="58038"/>
                </a:lnTo>
                <a:lnTo>
                  <a:pt x="18808" y="31902"/>
                </a:lnTo>
                <a:lnTo>
                  <a:pt x="8229" y="16624"/>
                </a:lnTo>
                <a:lnTo>
                  <a:pt x="5054" y="11302"/>
                </a:lnTo>
                <a:lnTo>
                  <a:pt x="2349" y="5803"/>
                </a:lnTo>
                <a:lnTo>
                  <a:pt x="0" y="0"/>
                </a:lnTo>
                <a:close/>
              </a:path>
              <a:path w="118109" h="63500">
                <a:moveTo>
                  <a:pt x="117602" y="50037"/>
                </a:moveTo>
                <a:lnTo>
                  <a:pt x="76898" y="63182"/>
                </a:lnTo>
                <a:lnTo>
                  <a:pt x="80595" y="63182"/>
                </a:lnTo>
                <a:lnTo>
                  <a:pt x="89268" y="62382"/>
                </a:lnTo>
                <a:lnTo>
                  <a:pt x="95440" y="60909"/>
                </a:lnTo>
                <a:lnTo>
                  <a:pt x="101168" y="58686"/>
                </a:lnTo>
                <a:lnTo>
                  <a:pt x="106934" y="56527"/>
                </a:lnTo>
                <a:lnTo>
                  <a:pt x="112395" y="53543"/>
                </a:lnTo>
                <a:lnTo>
                  <a:pt x="117602" y="50037"/>
                </a:lnTo>
                <a:close/>
              </a:path>
            </a:pathLst>
          </a:custGeom>
          <a:solidFill>
            <a:srgbClr val="FFFFFF"/>
          </a:solidFill>
        </p:spPr>
        <p:txBody>
          <a:bodyPr wrap="square" lIns="0" tIns="0" rIns="0" bIns="0" rtlCol="0"/>
          <a:lstStyle/>
          <a:p>
            <a:endParaRPr sz="1350"/>
          </a:p>
        </p:txBody>
      </p:sp>
      <p:sp>
        <p:nvSpPr>
          <p:cNvPr id="81" name="bk object 81"/>
          <p:cNvSpPr/>
          <p:nvPr/>
        </p:nvSpPr>
        <p:spPr>
          <a:xfrm>
            <a:off x="7645775" y="5154587"/>
            <a:ext cx="34338" cy="75857"/>
          </a:xfrm>
          <a:prstGeom prst="rect">
            <a:avLst/>
          </a:prstGeom>
          <a:blipFill>
            <a:blip r:embed="rId19" cstate="print"/>
            <a:stretch>
              <a:fillRect/>
            </a:stretch>
          </a:blipFill>
        </p:spPr>
        <p:txBody>
          <a:bodyPr wrap="square" lIns="0" tIns="0" rIns="0" bIns="0" rtlCol="0"/>
          <a:lstStyle/>
          <a:p>
            <a:endParaRPr sz="1350"/>
          </a:p>
        </p:txBody>
      </p:sp>
      <p:sp>
        <p:nvSpPr>
          <p:cNvPr id="82" name="bk object 82"/>
          <p:cNvSpPr/>
          <p:nvPr/>
        </p:nvSpPr>
        <p:spPr>
          <a:xfrm>
            <a:off x="7470651" y="4943283"/>
            <a:ext cx="32385" cy="21907"/>
          </a:xfrm>
          <a:custGeom>
            <a:avLst/>
            <a:gdLst/>
            <a:ahLst/>
            <a:cxnLst/>
            <a:rect l="l" t="t" r="r" b="b"/>
            <a:pathLst>
              <a:path w="43179" h="29209">
                <a:moveTo>
                  <a:pt x="76" y="0"/>
                </a:moveTo>
                <a:lnTo>
                  <a:pt x="0" y="152"/>
                </a:lnTo>
                <a:lnTo>
                  <a:pt x="317" y="241"/>
                </a:lnTo>
                <a:lnTo>
                  <a:pt x="37795" y="27851"/>
                </a:lnTo>
                <a:lnTo>
                  <a:pt x="42722" y="28765"/>
                </a:lnTo>
                <a:lnTo>
                  <a:pt x="42925" y="28282"/>
                </a:lnTo>
                <a:lnTo>
                  <a:pt x="76" y="0"/>
                </a:lnTo>
                <a:close/>
              </a:path>
            </a:pathLst>
          </a:custGeom>
          <a:solidFill>
            <a:srgbClr val="B66E52"/>
          </a:solidFill>
        </p:spPr>
        <p:txBody>
          <a:bodyPr wrap="square" lIns="0" tIns="0" rIns="0" bIns="0" rtlCol="0"/>
          <a:lstStyle/>
          <a:p>
            <a:endParaRPr sz="1350"/>
          </a:p>
        </p:txBody>
      </p:sp>
      <p:sp>
        <p:nvSpPr>
          <p:cNvPr id="83" name="bk object 83"/>
          <p:cNvSpPr/>
          <p:nvPr/>
        </p:nvSpPr>
        <p:spPr>
          <a:xfrm>
            <a:off x="7551858" y="4995052"/>
            <a:ext cx="47625" cy="90488"/>
          </a:xfrm>
          <a:custGeom>
            <a:avLst/>
            <a:gdLst/>
            <a:ahLst/>
            <a:cxnLst/>
            <a:rect l="l" t="t" r="r" b="b"/>
            <a:pathLst>
              <a:path w="63500" h="120650">
                <a:moveTo>
                  <a:pt x="1010" y="0"/>
                </a:moveTo>
                <a:lnTo>
                  <a:pt x="0" y="15302"/>
                </a:lnTo>
                <a:lnTo>
                  <a:pt x="1632" y="24922"/>
                </a:lnTo>
                <a:lnTo>
                  <a:pt x="3760" y="33320"/>
                </a:lnTo>
                <a:lnTo>
                  <a:pt x="4236" y="44958"/>
                </a:lnTo>
                <a:lnTo>
                  <a:pt x="2763" y="56375"/>
                </a:lnTo>
                <a:lnTo>
                  <a:pt x="5099" y="61506"/>
                </a:lnTo>
                <a:lnTo>
                  <a:pt x="9481" y="68389"/>
                </a:lnTo>
                <a:lnTo>
                  <a:pt x="14443" y="77037"/>
                </a:lnTo>
                <a:lnTo>
                  <a:pt x="17429" y="85577"/>
                </a:lnTo>
                <a:lnTo>
                  <a:pt x="19766" y="93876"/>
                </a:lnTo>
                <a:lnTo>
                  <a:pt x="22778" y="101803"/>
                </a:lnTo>
                <a:lnTo>
                  <a:pt x="29421" y="114542"/>
                </a:lnTo>
                <a:lnTo>
                  <a:pt x="35159" y="119648"/>
                </a:lnTo>
                <a:lnTo>
                  <a:pt x="39189" y="120346"/>
                </a:lnTo>
                <a:lnTo>
                  <a:pt x="40710" y="119862"/>
                </a:lnTo>
                <a:lnTo>
                  <a:pt x="62872" y="88353"/>
                </a:lnTo>
                <a:lnTo>
                  <a:pt x="17520" y="12725"/>
                </a:lnTo>
                <a:lnTo>
                  <a:pt x="4871" y="3022"/>
                </a:lnTo>
                <a:lnTo>
                  <a:pt x="1010" y="0"/>
                </a:lnTo>
                <a:close/>
              </a:path>
            </a:pathLst>
          </a:custGeom>
          <a:solidFill>
            <a:srgbClr val="5D1810"/>
          </a:solidFill>
        </p:spPr>
        <p:txBody>
          <a:bodyPr wrap="square" lIns="0" tIns="0" rIns="0" bIns="0" rtlCol="0"/>
          <a:lstStyle/>
          <a:p>
            <a:endParaRPr sz="1350"/>
          </a:p>
        </p:txBody>
      </p:sp>
      <p:sp>
        <p:nvSpPr>
          <p:cNvPr id="84" name="bk object 84"/>
          <p:cNvSpPr/>
          <p:nvPr/>
        </p:nvSpPr>
        <p:spPr>
          <a:xfrm>
            <a:off x="7498373" y="4960048"/>
            <a:ext cx="142772" cy="178100"/>
          </a:xfrm>
          <a:prstGeom prst="rect">
            <a:avLst/>
          </a:prstGeom>
          <a:blipFill>
            <a:blip r:embed="rId20" cstate="print"/>
            <a:stretch>
              <a:fillRect/>
            </a:stretch>
          </a:blipFill>
        </p:spPr>
        <p:txBody>
          <a:bodyPr wrap="square" lIns="0" tIns="0" rIns="0" bIns="0" rtlCol="0"/>
          <a:lstStyle/>
          <a:p>
            <a:endParaRPr sz="1350"/>
          </a:p>
        </p:txBody>
      </p:sp>
      <p:sp>
        <p:nvSpPr>
          <p:cNvPr id="85" name="bk object 85"/>
          <p:cNvSpPr/>
          <p:nvPr/>
        </p:nvSpPr>
        <p:spPr>
          <a:xfrm>
            <a:off x="7596568" y="5078022"/>
            <a:ext cx="43814" cy="49530"/>
          </a:xfrm>
          <a:custGeom>
            <a:avLst/>
            <a:gdLst/>
            <a:ahLst/>
            <a:cxnLst/>
            <a:rect l="l" t="t" r="r" b="b"/>
            <a:pathLst>
              <a:path w="58420" h="66040">
                <a:moveTo>
                  <a:pt x="28486" y="0"/>
                </a:moveTo>
                <a:lnTo>
                  <a:pt x="18300" y="4661"/>
                </a:lnTo>
                <a:lnTo>
                  <a:pt x="13630" y="14560"/>
                </a:lnTo>
                <a:lnTo>
                  <a:pt x="8235" y="23753"/>
                </a:lnTo>
                <a:lnTo>
                  <a:pt x="3298" y="31030"/>
                </a:lnTo>
                <a:lnTo>
                  <a:pt x="0" y="35179"/>
                </a:lnTo>
                <a:lnTo>
                  <a:pt x="6033" y="50171"/>
                </a:lnTo>
                <a:lnTo>
                  <a:pt x="13300" y="59883"/>
                </a:lnTo>
                <a:lnTo>
                  <a:pt x="19695" y="64943"/>
                </a:lnTo>
                <a:lnTo>
                  <a:pt x="23114" y="65976"/>
                </a:lnTo>
                <a:lnTo>
                  <a:pt x="31777" y="59880"/>
                </a:lnTo>
                <a:lnTo>
                  <a:pt x="40520" y="52536"/>
                </a:lnTo>
                <a:lnTo>
                  <a:pt x="49333" y="43873"/>
                </a:lnTo>
                <a:lnTo>
                  <a:pt x="58204" y="33820"/>
                </a:lnTo>
                <a:lnTo>
                  <a:pt x="57834" y="16557"/>
                </a:lnTo>
                <a:lnTo>
                  <a:pt x="44796" y="4624"/>
                </a:lnTo>
                <a:lnTo>
                  <a:pt x="28486" y="0"/>
                </a:lnTo>
                <a:close/>
              </a:path>
            </a:pathLst>
          </a:custGeom>
          <a:solidFill>
            <a:srgbClr val="70411D">
              <a:alpha val="39999"/>
            </a:srgbClr>
          </a:solidFill>
        </p:spPr>
        <p:txBody>
          <a:bodyPr wrap="square" lIns="0" tIns="0" rIns="0" bIns="0" rtlCol="0"/>
          <a:lstStyle/>
          <a:p>
            <a:endParaRPr sz="1350"/>
          </a:p>
        </p:txBody>
      </p:sp>
      <p:sp>
        <p:nvSpPr>
          <p:cNvPr id="86" name="bk object 86"/>
          <p:cNvSpPr/>
          <p:nvPr/>
        </p:nvSpPr>
        <p:spPr>
          <a:xfrm>
            <a:off x="7530322" y="5081517"/>
            <a:ext cx="80010" cy="43339"/>
          </a:xfrm>
          <a:custGeom>
            <a:avLst/>
            <a:gdLst/>
            <a:ahLst/>
            <a:cxnLst/>
            <a:rect l="l" t="t" r="r" b="b"/>
            <a:pathLst>
              <a:path w="106679" h="57784">
                <a:moveTo>
                  <a:pt x="0" y="45440"/>
                </a:moveTo>
                <a:lnTo>
                  <a:pt x="36804" y="57683"/>
                </a:lnTo>
                <a:lnTo>
                  <a:pt x="42570" y="57251"/>
                </a:lnTo>
                <a:lnTo>
                  <a:pt x="36804" y="57251"/>
                </a:lnTo>
                <a:lnTo>
                  <a:pt x="31318" y="56781"/>
                </a:lnTo>
                <a:lnTo>
                  <a:pt x="23002" y="55495"/>
                </a:lnTo>
                <a:lnTo>
                  <a:pt x="14858" y="53035"/>
                </a:lnTo>
                <a:lnTo>
                  <a:pt x="7243" y="49670"/>
                </a:lnTo>
                <a:lnTo>
                  <a:pt x="0" y="45440"/>
                </a:lnTo>
                <a:close/>
              </a:path>
              <a:path w="106679" h="57784">
                <a:moveTo>
                  <a:pt x="106629" y="0"/>
                </a:moveTo>
                <a:lnTo>
                  <a:pt x="104482" y="5219"/>
                </a:lnTo>
                <a:lnTo>
                  <a:pt x="101939" y="10337"/>
                </a:lnTo>
                <a:lnTo>
                  <a:pt x="99148" y="15074"/>
                </a:lnTo>
                <a:lnTo>
                  <a:pt x="96263" y="20053"/>
                </a:lnTo>
                <a:lnTo>
                  <a:pt x="63703" y="50050"/>
                </a:lnTo>
                <a:lnTo>
                  <a:pt x="36804" y="57251"/>
                </a:lnTo>
                <a:lnTo>
                  <a:pt x="42570" y="57251"/>
                </a:lnTo>
                <a:lnTo>
                  <a:pt x="77962" y="41094"/>
                </a:lnTo>
                <a:lnTo>
                  <a:pt x="102224" y="10223"/>
                </a:lnTo>
                <a:lnTo>
                  <a:pt x="104559" y="5219"/>
                </a:lnTo>
                <a:lnTo>
                  <a:pt x="106629" y="0"/>
                </a:lnTo>
                <a:close/>
              </a:path>
            </a:pathLst>
          </a:custGeom>
          <a:solidFill>
            <a:srgbClr val="FFFFFF"/>
          </a:solidFill>
        </p:spPr>
        <p:txBody>
          <a:bodyPr wrap="square" lIns="0" tIns="0" rIns="0" bIns="0" rtlCol="0"/>
          <a:lstStyle/>
          <a:p>
            <a:endParaRPr sz="1350"/>
          </a:p>
        </p:txBody>
      </p:sp>
      <p:sp>
        <p:nvSpPr>
          <p:cNvPr id="87" name="bk object 87"/>
          <p:cNvSpPr/>
          <p:nvPr/>
        </p:nvSpPr>
        <p:spPr>
          <a:xfrm>
            <a:off x="7458147" y="4973144"/>
            <a:ext cx="35719" cy="24288"/>
          </a:xfrm>
          <a:custGeom>
            <a:avLst/>
            <a:gdLst/>
            <a:ahLst/>
            <a:cxnLst/>
            <a:rect l="l" t="t" r="r" b="b"/>
            <a:pathLst>
              <a:path w="47625" h="32384">
                <a:moveTo>
                  <a:pt x="88" y="0"/>
                </a:moveTo>
                <a:lnTo>
                  <a:pt x="0" y="177"/>
                </a:lnTo>
                <a:lnTo>
                  <a:pt x="317" y="292"/>
                </a:lnTo>
                <a:lnTo>
                  <a:pt x="41655" y="30645"/>
                </a:lnTo>
                <a:lnTo>
                  <a:pt x="47104" y="31788"/>
                </a:lnTo>
                <a:lnTo>
                  <a:pt x="47307" y="31165"/>
                </a:lnTo>
                <a:lnTo>
                  <a:pt x="3467" y="2273"/>
                </a:lnTo>
                <a:lnTo>
                  <a:pt x="88" y="0"/>
                </a:lnTo>
                <a:close/>
              </a:path>
            </a:pathLst>
          </a:custGeom>
          <a:solidFill>
            <a:srgbClr val="B66E52"/>
          </a:solidFill>
        </p:spPr>
        <p:txBody>
          <a:bodyPr wrap="square" lIns="0" tIns="0" rIns="0" bIns="0" rtlCol="0"/>
          <a:lstStyle/>
          <a:p>
            <a:endParaRPr sz="1350"/>
          </a:p>
        </p:txBody>
      </p:sp>
      <p:sp>
        <p:nvSpPr>
          <p:cNvPr id="88" name="bk object 88"/>
          <p:cNvSpPr/>
          <p:nvPr/>
        </p:nvSpPr>
        <p:spPr>
          <a:xfrm>
            <a:off x="7458274" y="4973241"/>
            <a:ext cx="33947" cy="24584"/>
          </a:xfrm>
          <a:prstGeom prst="rect">
            <a:avLst/>
          </a:prstGeom>
          <a:blipFill>
            <a:blip r:embed="rId21" cstate="print"/>
            <a:stretch>
              <a:fillRect/>
            </a:stretch>
          </a:blipFill>
        </p:spPr>
        <p:txBody>
          <a:bodyPr wrap="square" lIns="0" tIns="0" rIns="0" bIns="0" rtlCol="0"/>
          <a:lstStyle/>
          <a:p>
            <a:endParaRPr sz="1350"/>
          </a:p>
        </p:txBody>
      </p:sp>
      <p:sp>
        <p:nvSpPr>
          <p:cNvPr id="89" name="bk object 89"/>
          <p:cNvSpPr/>
          <p:nvPr/>
        </p:nvSpPr>
        <p:spPr>
          <a:xfrm>
            <a:off x="7533994" y="5023133"/>
            <a:ext cx="92492" cy="149571"/>
          </a:xfrm>
          <a:prstGeom prst="rect">
            <a:avLst/>
          </a:prstGeom>
          <a:blipFill>
            <a:blip r:embed="rId22" cstate="print"/>
            <a:stretch>
              <a:fillRect/>
            </a:stretch>
          </a:blipFill>
        </p:spPr>
        <p:txBody>
          <a:bodyPr wrap="square" lIns="0" tIns="0" rIns="0" bIns="0" rtlCol="0"/>
          <a:lstStyle/>
          <a:p>
            <a:endParaRPr sz="1350"/>
          </a:p>
        </p:txBody>
      </p:sp>
      <p:sp>
        <p:nvSpPr>
          <p:cNvPr id="90" name="bk object 90"/>
          <p:cNvSpPr/>
          <p:nvPr/>
        </p:nvSpPr>
        <p:spPr>
          <a:xfrm>
            <a:off x="7551535" y="5030916"/>
            <a:ext cx="75248" cy="131921"/>
          </a:xfrm>
          <a:custGeom>
            <a:avLst/>
            <a:gdLst/>
            <a:ahLst/>
            <a:cxnLst/>
            <a:rect l="l" t="t" r="r" b="b"/>
            <a:pathLst>
              <a:path w="100329" h="175895">
                <a:moveTo>
                  <a:pt x="0" y="0"/>
                </a:moveTo>
                <a:lnTo>
                  <a:pt x="1330" y="23500"/>
                </a:lnTo>
                <a:lnTo>
                  <a:pt x="5260" y="37787"/>
                </a:lnTo>
                <a:lnTo>
                  <a:pt x="9644" y="50118"/>
                </a:lnTo>
                <a:lnTo>
                  <a:pt x="12331" y="67754"/>
                </a:lnTo>
                <a:lnTo>
                  <a:pt x="13085" y="79215"/>
                </a:lnTo>
                <a:lnTo>
                  <a:pt x="15289" y="88006"/>
                </a:lnTo>
                <a:lnTo>
                  <a:pt x="18852" y="95284"/>
                </a:lnTo>
                <a:lnTo>
                  <a:pt x="23685" y="102209"/>
                </a:lnTo>
                <a:lnTo>
                  <a:pt x="31914" y="114426"/>
                </a:lnTo>
                <a:lnTo>
                  <a:pt x="37493" y="126853"/>
                </a:lnTo>
                <a:lnTo>
                  <a:pt x="42162" y="139042"/>
                </a:lnTo>
                <a:lnTo>
                  <a:pt x="47663" y="150545"/>
                </a:lnTo>
                <a:lnTo>
                  <a:pt x="58952" y="168548"/>
                </a:lnTo>
                <a:lnTo>
                  <a:pt x="67654" y="175179"/>
                </a:lnTo>
                <a:lnTo>
                  <a:pt x="73253" y="175468"/>
                </a:lnTo>
                <a:lnTo>
                  <a:pt x="75234" y="174447"/>
                </a:lnTo>
                <a:lnTo>
                  <a:pt x="99936" y="122250"/>
                </a:lnTo>
                <a:lnTo>
                  <a:pt x="24752" y="16192"/>
                </a:lnTo>
                <a:lnTo>
                  <a:pt x="0" y="0"/>
                </a:lnTo>
                <a:close/>
              </a:path>
            </a:pathLst>
          </a:custGeom>
          <a:solidFill>
            <a:srgbClr val="5D1810"/>
          </a:solidFill>
        </p:spPr>
        <p:txBody>
          <a:bodyPr wrap="square" lIns="0" tIns="0" rIns="0" bIns="0" rtlCol="0"/>
          <a:lstStyle/>
          <a:p>
            <a:endParaRPr sz="1350"/>
          </a:p>
        </p:txBody>
      </p:sp>
      <p:sp>
        <p:nvSpPr>
          <p:cNvPr id="91" name="bk object 91"/>
          <p:cNvSpPr/>
          <p:nvPr/>
        </p:nvSpPr>
        <p:spPr>
          <a:xfrm>
            <a:off x="7488694" y="4991623"/>
            <a:ext cx="157409" cy="196370"/>
          </a:xfrm>
          <a:prstGeom prst="rect">
            <a:avLst/>
          </a:prstGeom>
          <a:blipFill>
            <a:blip r:embed="rId23" cstate="print"/>
            <a:stretch>
              <a:fillRect/>
            </a:stretch>
          </a:blipFill>
        </p:spPr>
        <p:txBody>
          <a:bodyPr wrap="square" lIns="0" tIns="0" rIns="0" bIns="0" rtlCol="0"/>
          <a:lstStyle/>
          <a:p>
            <a:endParaRPr sz="1350"/>
          </a:p>
        </p:txBody>
      </p:sp>
      <p:sp>
        <p:nvSpPr>
          <p:cNvPr id="92" name="bk object 92"/>
          <p:cNvSpPr/>
          <p:nvPr/>
        </p:nvSpPr>
        <p:spPr>
          <a:xfrm>
            <a:off x="7596992" y="5121701"/>
            <a:ext cx="48101" cy="54769"/>
          </a:xfrm>
          <a:custGeom>
            <a:avLst/>
            <a:gdLst/>
            <a:ahLst/>
            <a:cxnLst/>
            <a:rect l="l" t="t" r="r" b="b"/>
            <a:pathLst>
              <a:path w="64134" h="73025">
                <a:moveTo>
                  <a:pt x="31342" y="0"/>
                </a:moveTo>
                <a:lnTo>
                  <a:pt x="20116" y="5147"/>
                </a:lnTo>
                <a:lnTo>
                  <a:pt x="14964" y="16050"/>
                </a:lnTo>
                <a:lnTo>
                  <a:pt x="9024" y="26199"/>
                </a:lnTo>
                <a:lnTo>
                  <a:pt x="3602" y="34246"/>
                </a:lnTo>
                <a:lnTo>
                  <a:pt x="0" y="38840"/>
                </a:lnTo>
                <a:lnTo>
                  <a:pt x="6672" y="55347"/>
                </a:lnTo>
                <a:lnTo>
                  <a:pt x="14678" y="66052"/>
                </a:lnTo>
                <a:lnTo>
                  <a:pt x="21716" y="71625"/>
                </a:lnTo>
                <a:lnTo>
                  <a:pt x="25488" y="72737"/>
                </a:lnTo>
                <a:lnTo>
                  <a:pt x="35010" y="66040"/>
                </a:lnTo>
                <a:lnTo>
                  <a:pt x="44638" y="57957"/>
                </a:lnTo>
                <a:lnTo>
                  <a:pt x="54340" y="48412"/>
                </a:lnTo>
                <a:lnTo>
                  <a:pt x="64084" y="37329"/>
                </a:lnTo>
                <a:lnTo>
                  <a:pt x="63709" y="18288"/>
                </a:lnTo>
                <a:lnTo>
                  <a:pt x="49334" y="5112"/>
                </a:lnTo>
                <a:lnTo>
                  <a:pt x="31342" y="0"/>
                </a:lnTo>
                <a:close/>
              </a:path>
            </a:pathLst>
          </a:custGeom>
          <a:solidFill>
            <a:srgbClr val="70411D">
              <a:alpha val="39999"/>
            </a:srgbClr>
          </a:solidFill>
        </p:spPr>
        <p:txBody>
          <a:bodyPr wrap="square" lIns="0" tIns="0" rIns="0" bIns="0" rtlCol="0"/>
          <a:lstStyle/>
          <a:p>
            <a:endParaRPr sz="1350"/>
          </a:p>
        </p:txBody>
      </p:sp>
      <p:sp>
        <p:nvSpPr>
          <p:cNvPr id="93" name="bk object 93"/>
          <p:cNvSpPr/>
          <p:nvPr/>
        </p:nvSpPr>
        <p:spPr>
          <a:xfrm>
            <a:off x="7523887" y="5125562"/>
            <a:ext cx="88583" cy="47625"/>
          </a:xfrm>
          <a:custGeom>
            <a:avLst/>
            <a:gdLst/>
            <a:ahLst/>
            <a:cxnLst/>
            <a:rect l="l" t="t" r="r" b="b"/>
            <a:pathLst>
              <a:path w="118109" h="63500">
                <a:moveTo>
                  <a:pt x="0" y="50037"/>
                </a:moveTo>
                <a:lnTo>
                  <a:pt x="5156" y="53543"/>
                </a:lnTo>
                <a:lnTo>
                  <a:pt x="10655" y="56527"/>
                </a:lnTo>
                <a:lnTo>
                  <a:pt x="16471" y="58686"/>
                </a:lnTo>
                <a:lnTo>
                  <a:pt x="22275" y="60909"/>
                </a:lnTo>
                <a:lnTo>
                  <a:pt x="28321" y="62382"/>
                </a:lnTo>
                <a:lnTo>
                  <a:pt x="40690" y="63499"/>
                </a:lnTo>
                <a:lnTo>
                  <a:pt x="46977" y="63182"/>
                </a:lnTo>
                <a:lnTo>
                  <a:pt x="40690" y="63182"/>
                </a:lnTo>
                <a:lnTo>
                  <a:pt x="34493" y="62623"/>
                </a:lnTo>
                <a:lnTo>
                  <a:pt x="25338" y="61201"/>
                </a:lnTo>
                <a:lnTo>
                  <a:pt x="16494" y="58535"/>
                </a:lnTo>
                <a:lnTo>
                  <a:pt x="8025" y="54767"/>
                </a:lnTo>
                <a:lnTo>
                  <a:pt x="0" y="50037"/>
                </a:lnTo>
                <a:close/>
              </a:path>
              <a:path w="118109" h="63500">
                <a:moveTo>
                  <a:pt x="117589" y="0"/>
                </a:moveTo>
                <a:lnTo>
                  <a:pt x="92568" y="38737"/>
                </a:lnTo>
                <a:lnTo>
                  <a:pt x="58991" y="60197"/>
                </a:lnTo>
                <a:lnTo>
                  <a:pt x="52946" y="61417"/>
                </a:lnTo>
                <a:lnTo>
                  <a:pt x="46901" y="62776"/>
                </a:lnTo>
                <a:lnTo>
                  <a:pt x="40690" y="63182"/>
                </a:lnTo>
                <a:lnTo>
                  <a:pt x="46977" y="63182"/>
                </a:lnTo>
                <a:lnTo>
                  <a:pt x="86001" y="45378"/>
                </a:lnTo>
                <a:lnTo>
                  <a:pt x="109623" y="16624"/>
                </a:lnTo>
                <a:lnTo>
                  <a:pt x="112680" y="11302"/>
                </a:lnTo>
                <a:lnTo>
                  <a:pt x="115366" y="5803"/>
                </a:lnTo>
                <a:lnTo>
                  <a:pt x="117589" y="0"/>
                </a:lnTo>
                <a:close/>
              </a:path>
            </a:pathLst>
          </a:custGeom>
          <a:solidFill>
            <a:srgbClr val="FFFFFF"/>
          </a:solidFill>
        </p:spPr>
        <p:txBody>
          <a:bodyPr wrap="square" lIns="0" tIns="0" rIns="0" bIns="0" rtlCol="0"/>
          <a:lstStyle/>
          <a:p>
            <a:endParaRPr sz="1350"/>
          </a:p>
        </p:txBody>
      </p:sp>
      <p:sp>
        <p:nvSpPr>
          <p:cNvPr id="94" name="bk object 94"/>
          <p:cNvSpPr/>
          <p:nvPr/>
        </p:nvSpPr>
        <p:spPr>
          <a:xfrm>
            <a:off x="7603493" y="5154586"/>
            <a:ext cx="34309" cy="75857"/>
          </a:xfrm>
          <a:prstGeom prst="rect">
            <a:avLst/>
          </a:prstGeom>
          <a:blipFill>
            <a:blip r:embed="rId24" cstate="print"/>
            <a:stretch>
              <a:fillRect/>
            </a:stretch>
          </a:blipFill>
        </p:spPr>
        <p:txBody>
          <a:bodyPr wrap="square" lIns="0" tIns="0" rIns="0" bIns="0" rtlCol="0"/>
          <a:lstStyle/>
          <a:p>
            <a:endParaRPr sz="1350"/>
          </a:p>
        </p:txBody>
      </p:sp>
      <p:sp>
        <p:nvSpPr>
          <p:cNvPr id="95" name="bk object 95"/>
          <p:cNvSpPr/>
          <p:nvPr/>
        </p:nvSpPr>
        <p:spPr>
          <a:xfrm>
            <a:off x="7620619" y="5163065"/>
            <a:ext cx="42386" cy="33814"/>
          </a:xfrm>
          <a:custGeom>
            <a:avLst/>
            <a:gdLst/>
            <a:ahLst/>
            <a:cxnLst/>
            <a:rect l="l" t="t" r="r" b="b"/>
            <a:pathLst>
              <a:path w="56515" h="45084">
                <a:moveTo>
                  <a:pt x="49607" y="0"/>
                </a:moveTo>
                <a:lnTo>
                  <a:pt x="4687" y="4533"/>
                </a:lnTo>
                <a:lnTo>
                  <a:pt x="0" y="19381"/>
                </a:lnTo>
                <a:lnTo>
                  <a:pt x="12840" y="22631"/>
                </a:lnTo>
                <a:lnTo>
                  <a:pt x="14745" y="31902"/>
                </a:lnTo>
                <a:lnTo>
                  <a:pt x="14034" y="37325"/>
                </a:lnTo>
                <a:lnTo>
                  <a:pt x="16739" y="38468"/>
                </a:lnTo>
                <a:lnTo>
                  <a:pt x="20117" y="39585"/>
                </a:lnTo>
                <a:lnTo>
                  <a:pt x="22323" y="44778"/>
                </a:lnTo>
                <a:lnTo>
                  <a:pt x="32782" y="44778"/>
                </a:lnTo>
                <a:lnTo>
                  <a:pt x="34684" y="43929"/>
                </a:lnTo>
                <a:lnTo>
                  <a:pt x="36119" y="39662"/>
                </a:lnTo>
                <a:lnTo>
                  <a:pt x="39066" y="38709"/>
                </a:lnTo>
                <a:lnTo>
                  <a:pt x="41733" y="38709"/>
                </a:lnTo>
                <a:lnTo>
                  <a:pt x="43562" y="33820"/>
                </a:lnTo>
                <a:lnTo>
                  <a:pt x="43562" y="25819"/>
                </a:lnTo>
                <a:lnTo>
                  <a:pt x="49645" y="22034"/>
                </a:lnTo>
                <a:lnTo>
                  <a:pt x="56077" y="19421"/>
                </a:lnTo>
                <a:lnTo>
                  <a:pt x="54103" y="10896"/>
                </a:lnTo>
                <a:lnTo>
                  <a:pt x="49607" y="0"/>
                </a:lnTo>
                <a:close/>
              </a:path>
            </a:pathLst>
          </a:custGeom>
          <a:solidFill>
            <a:srgbClr val="4F4241">
              <a:alpha val="59999"/>
            </a:srgbClr>
          </a:solidFill>
        </p:spPr>
        <p:txBody>
          <a:bodyPr wrap="square" lIns="0" tIns="0" rIns="0" bIns="0" rtlCol="0"/>
          <a:lstStyle/>
          <a:p>
            <a:endParaRPr sz="1350"/>
          </a:p>
        </p:txBody>
      </p:sp>
      <p:sp>
        <p:nvSpPr>
          <p:cNvPr id="96" name="bk object 96"/>
          <p:cNvSpPr/>
          <p:nvPr/>
        </p:nvSpPr>
        <p:spPr>
          <a:xfrm>
            <a:off x="7577356" y="5106810"/>
            <a:ext cx="129788" cy="73418"/>
          </a:xfrm>
          <a:prstGeom prst="rect">
            <a:avLst/>
          </a:prstGeom>
          <a:blipFill>
            <a:blip r:embed="rId25" cstate="print"/>
            <a:stretch>
              <a:fillRect/>
            </a:stretch>
          </a:blipFill>
        </p:spPr>
        <p:txBody>
          <a:bodyPr wrap="square" lIns="0" tIns="0" rIns="0" bIns="0" rtlCol="0"/>
          <a:lstStyle/>
          <a:p>
            <a:endParaRPr sz="1350"/>
          </a:p>
        </p:txBody>
      </p:sp>
      <p:sp>
        <p:nvSpPr>
          <p:cNvPr id="97" name="bk object 97"/>
          <p:cNvSpPr/>
          <p:nvPr/>
        </p:nvSpPr>
        <p:spPr>
          <a:xfrm>
            <a:off x="7623181" y="5127320"/>
            <a:ext cx="36671" cy="6191"/>
          </a:xfrm>
          <a:custGeom>
            <a:avLst/>
            <a:gdLst/>
            <a:ahLst/>
            <a:cxnLst/>
            <a:rect l="l" t="t" r="r" b="b"/>
            <a:pathLst>
              <a:path w="48895" h="8254">
                <a:moveTo>
                  <a:pt x="13449" y="0"/>
                </a:moveTo>
                <a:lnTo>
                  <a:pt x="0" y="0"/>
                </a:lnTo>
                <a:lnTo>
                  <a:pt x="1320" y="4064"/>
                </a:lnTo>
                <a:lnTo>
                  <a:pt x="4648" y="4064"/>
                </a:lnTo>
                <a:lnTo>
                  <a:pt x="8267" y="8204"/>
                </a:lnTo>
                <a:lnTo>
                  <a:pt x="44196" y="8204"/>
                </a:lnTo>
                <a:lnTo>
                  <a:pt x="48127" y="3950"/>
                </a:lnTo>
                <a:lnTo>
                  <a:pt x="22545" y="3950"/>
                </a:lnTo>
                <a:lnTo>
                  <a:pt x="16700" y="3898"/>
                </a:lnTo>
                <a:lnTo>
                  <a:pt x="14757" y="3543"/>
                </a:lnTo>
                <a:lnTo>
                  <a:pt x="13449" y="0"/>
                </a:lnTo>
                <a:close/>
              </a:path>
              <a:path w="48895" h="8254">
                <a:moveTo>
                  <a:pt x="48691" y="3340"/>
                </a:moveTo>
                <a:lnTo>
                  <a:pt x="22545" y="3950"/>
                </a:lnTo>
                <a:lnTo>
                  <a:pt x="48127" y="3950"/>
                </a:lnTo>
                <a:lnTo>
                  <a:pt x="48691" y="3340"/>
                </a:lnTo>
                <a:close/>
              </a:path>
            </a:pathLst>
          </a:custGeom>
          <a:solidFill>
            <a:srgbClr val="131518"/>
          </a:solidFill>
        </p:spPr>
        <p:txBody>
          <a:bodyPr wrap="square" lIns="0" tIns="0" rIns="0" bIns="0" rtlCol="0"/>
          <a:lstStyle/>
          <a:p>
            <a:endParaRPr sz="1350"/>
          </a:p>
        </p:txBody>
      </p:sp>
      <p:sp>
        <p:nvSpPr>
          <p:cNvPr id="98" name="bk object 98"/>
          <p:cNvSpPr/>
          <p:nvPr/>
        </p:nvSpPr>
        <p:spPr>
          <a:xfrm>
            <a:off x="7648721" y="5120818"/>
            <a:ext cx="9525" cy="10001"/>
          </a:xfrm>
          <a:custGeom>
            <a:avLst/>
            <a:gdLst/>
            <a:ahLst/>
            <a:cxnLst/>
            <a:rect l="l" t="t" r="r" b="b"/>
            <a:pathLst>
              <a:path w="12700" h="13334">
                <a:moveTo>
                  <a:pt x="558" y="0"/>
                </a:moveTo>
                <a:lnTo>
                  <a:pt x="355" y="0"/>
                </a:lnTo>
                <a:lnTo>
                  <a:pt x="241" y="279"/>
                </a:lnTo>
                <a:lnTo>
                  <a:pt x="88" y="393"/>
                </a:lnTo>
                <a:lnTo>
                  <a:pt x="0" y="520"/>
                </a:lnTo>
                <a:lnTo>
                  <a:pt x="11457" y="12611"/>
                </a:lnTo>
                <a:lnTo>
                  <a:pt x="11582" y="12814"/>
                </a:lnTo>
                <a:lnTo>
                  <a:pt x="11772" y="12814"/>
                </a:lnTo>
                <a:lnTo>
                  <a:pt x="11937" y="12611"/>
                </a:lnTo>
                <a:lnTo>
                  <a:pt x="12141" y="12484"/>
                </a:lnTo>
                <a:lnTo>
                  <a:pt x="12179" y="12255"/>
                </a:lnTo>
                <a:lnTo>
                  <a:pt x="634" y="165"/>
                </a:lnTo>
                <a:lnTo>
                  <a:pt x="558" y="0"/>
                </a:lnTo>
                <a:close/>
              </a:path>
            </a:pathLst>
          </a:custGeom>
          <a:solidFill>
            <a:srgbClr val="05060A"/>
          </a:solidFill>
        </p:spPr>
        <p:txBody>
          <a:bodyPr wrap="square" lIns="0" tIns="0" rIns="0" bIns="0" rtlCol="0"/>
          <a:lstStyle/>
          <a:p>
            <a:endParaRPr sz="1350"/>
          </a:p>
        </p:txBody>
      </p:sp>
      <p:sp>
        <p:nvSpPr>
          <p:cNvPr id="99" name="bk object 99"/>
          <p:cNvSpPr/>
          <p:nvPr/>
        </p:nvSpPr>
        <p:spPr>
          <a:xfrm>
            <a:off x="7648333" y="5113206"/>
            <a:ext cx="953" cy="18098"/>
          </a:xfrm>
          <a:custGeom>
            <a:avLst/>
            <a:gdLst/>
            <a:ahLst/>
            <a:cxnLst/>
            <a:rect l="l" t="t" r="r" b="b"/>
            <a:pathLst>
              <a:path w="1270" h="24129">
                <a:moveTo>
                  <a:pt x="787" y="0"/>
                </a:moveTo>
                <a:lnTo>
                  <a:pt x="241" y="0"/>
                </a:lnTo>
                <a:lnTo>
                  <a:pt x="0" y="126"/>
                </a:lnTo>
                <a:lnTo>
                  <a:pt x="0" y="23710"/>
                </a:lnTo>
                <a:lnTo>
                  <a:pt x="241" y="23837"/>
                </a:lnTo>
                <a:lnTo>
                  <a:pt x="787" y="23837"/>
                </a:lnTo>
                <a:lnTo>
                  <a:pt x="1041" y="23710"/>
                </a:lnTo>
                <a:lnTo>
                  <a:pt x="1041" y="126"/>
                </a:lnTo>
                <a:lnTo>
                  <a:pt x="787" y="0"/>
                </a:lnTo>
                <a:close/>
              </a:path>
            </a:pathLst>
          </a:custGeom>
          <a:solidFill>
            <a:srgbClr val="05060A"/>
          </a:solidFill>
        </p:spPr>
        <p:txBody>
          <a:bodyPr wrap="square" lIns="0" tIns="0" rIns="0" bIns="0" rtlCol="0"/>
          <a:lstStyle/>
          <a:p>
            <a:endParaRPr sz="1350"/>
          </a:p>
        </p:txBody>
      </p:sp>
      <p:sp>
        <p:nvSpPr>
          <p:cNvPr id="100" name="bk object 100"/>
          <p:cNvSpPr/>
          <p:nvPr/>
        </p:nvSpPr>
        <p:spPr>
          <a:xfrm>
            <a:off x="7641115" y="5113206"/>
            <a:ext cx="953" cy="18098"/>
          </a:xfrm>
          <a:custGeom>
            <a:avLst/>
            <a:gdLst/>
            <a:ahLst/>
            <a:cxnLst/>
            <a:rect l="l" t="t" r="r" b="b"/>
            <a:pathLst>
              <a:path w="1270" h="24129">
                <a:moveTo>
                  <a:pt x="749" y="0"/>
                </a:moveTo>
                <a:lnTo>
                  <a:pt x="241" y="0"/>
                </a:lnTo>
                <a:lnTo>
                  <a:pt x="0" y="126"/>
                </a:lnTo>
                <a:lnTo>
                  <a:pt x="0" y="23710"/>
                </a:lnTo>
                <a:lnTo>
                  <a:pt x="241" y="23837"/>
                </a:lnTo>
                <a:lnTo>
                  <a:pt x="749" y="23837"/>
                </a:lnTo>
                <a:lnTo>
                  <a:pt x="990" y="23710"/>
                </a:lnTo>
                <a:lnTo>
                  <a:pt x="990" y="126"/>
                </a:lnTo>
                <a:lnTo>
                  <a:pt x="749" y="0"/>
                </a:lnTo>
                <a:close/>
              </a:path>
            </a:pathLst>
          </a:custGeom>
          <a:solidFill>
            <a:srgbClr val="05060A"/>
          </a:solidFill>
        </p:spPr>
        <p:txBody>
          <a:bodyPr wrap="square" lIns="0" tIns="0" rIns="0" bIns="0" rtlCol="0"/>
          <a:lstStyle/>
          <a:p>
            <a:endParaRPr sz="1350"/>
          </a:p>
        </p:txBody>
      </p:sp>
      <p:sp>
        <p:nvSpPr>
          <p:cNvPr id="101" name="bk object 101"/>
          <p:cNvSpPr/>
          <p:nvPr/>
        </p:nvSpPr>
        <p:spPr>
          <a:xfrm>
            <a:off x="7624170" y="5116220"/>
            <a:ext cx="14288" cy="11906"/>
          </a:xfrm>
          <a:custGeom>
            <a:avLst/>
            <a:gdLst/>
            <a:ahLst/>
            <a:cxnLst/>
            <a:rect l="l" t="t" r="r" b="b"/>
            <a:pathLst>
              <a:path w="19050" h="15875">
                <a:moveTo>
                  <a:pt x="18326" y="0"/>
                </a:moveTo>
                <a:lnTo>
                  <a:pt x="18059" y="0"/>
                </a:lnTo>
                <a:lnTo>
                  <a:pt x="76" y="15240"/>
                </a:lnTo>
                <a:lnTo>
                  <a:pt x="0" y="15671"/>
                </a:lnTo>
                <a:lnTo>
                  <a:pt x="152" y="15875"/>
                </a:lnTo>
                <a:lnTo>
                  <a:pt x="355" y="15875"/>
                </a:lnTo>
                <a:lnTo>
                  <a:pt x="18414" y="685"/>
                </a:lnTo>
                <a:lnTo>
                  <a:pt x="18580" y="482"/>
                </a:lnTo>
                <a:lnTo>
                  <a:pt x="18580" y="317"/>
                </a:lnTo>
                <a:lnTo>
                  <a:pt x="18414" y="203"/>
                </a:lnTo>
                <a:lnTo>
                  <a:pt x="18326" y="0"/>
                </a:lnTo>
                <a:close/>
              </a:path>
            </a:pathLst>
          </a:custGeom>
          <a:solidFill>
            <a:srgbClr val="05060A"/>
          </a:solidFill>
        </p:spPr>
        <p:txBody>
          <a:bodyPr wrap="square" lIns="0" tIns="0" rIns="0" bIns="0" rtlCol="0"/>
          <a:lstStyle/>
          <a:p>
            <a:endParaRPr sz="1350"/>
          </a:p>
        </p:txBody>
      </p:sp>
      <p:sp>
        <p:nvSpPr>
          <p:cNvPr id="102" name="bk object 102"/>
          <p:cNvSpPr/>
          <p:nvPr/>
        </p:nvSpPr>
        <p:spPr>
          <a:xfrm>
            <a:off x="7635858" y="5124693"/>
            <a:ext cx="953" cy="7144"/>
          </a:xfrm>
          <a:custGeom>
            <a:avLst/>
            <a:gdLst/>
            <a:ahLst/>
            <a:cxnLst/>
            <a:rect l="l" t="t" r="r" b="b"/>
            <a:pathLst>
              <a:path w="1270" h="9525">
                <a:moveTo>
                  <a:pt x="838" y="0"/>
                </a:moveTo>
                <a:lnTo>
                  <a:pt x="203" y="0"/>
                </a:lnTo>
                <a:lnTo>
                  <a:pt x="0" y="127"/>
                </a:lnTo>
                <a:lnTo>
                  <a:pt x="0" y="8991"/>
                </a:lnTo>
                <a:lnTo>
                  <a:pt x="203" y="9029"/>
                </a:lnTo>
                <a:lnTo>
                  <a:pt x="838" y="9029"/>
                </a:lnTo>
                <a:lnTo>
                  <a:pt x="1155" y="8991"/>
                </a:lnTo>
                <a:lnTo>
                  <a:pt x="1082" y="127"/>
                </a:lnTo>
                <a:lnTo>
                  <a:pt x="838" y="0"/>
                </a:lnTo>
                <a:close/>
              </a:path>
            </a:pathLst>
          </a:custGeom>
          <a:solidFill>
            <a:srgbClr val="05060A"/>
          </a:solidFill>
        </p:spPr>
        <p:txBody>
          <a:bodyPr wrap="square" lIns="0" tIns="0" rIns="0" bIns="0" rtlCol="0"/>
          <a:lstStyle/>
          <a:p>
            <a:endParaRPr sz="1350"/>
          </a:p>
        </p:txBody>
      </p:sp>
      <p:sp>
        <p:nvSpPr>
          <p:cNvPr id="103" name="bk object 103"/>
          <p:cNvSpPr/>
          <p:nvPr/>
        </p:nvSpPr>
        <p:spPr>
          <a:xfrm>
            <a:off x="7651109" y="5124990"/>
            <a:ext cx="953" cy="7144"/>
          </a:xfrm>
          <a:custGeom>
            <a:avLst/>
            <a:gdLst/>
            <a:ahLst/>
            <a:cxnLst/>
            <a:rect l="l" t="t" r="r" b="b"/>
            <a:pathLst>
              <a:path w="1270" h="9525">
                <a:moveTo>
                  <a:pt x="952" y="0"/>
                </a:moveTo>
                <a:lnTo>
                  <a:pt x="279" y="0"/>
                </a:lnTo>
                <a:lnTo>
                  <a:pt x="0" y="127"/>
                </a:lnTo>
                <a:lnTo>
                  <a:pt x="0" y="8991"/>
                </a:lnTo>
                <a:lnTo>
                  <a:pt x="279" y="9067"/>
                </a:lnTo>
                <a:lnTo>
                  <a:pt x="952" y="9067"/>
                </a:lnTo>
                <a:lnTo>
                  <a:pt x="1193" y="8991"/>
                </a:lnTo>
                <a:lnTo>
                  <a:pt x="1138" y="127"/>
                </a:lnTo>
                <a:lnTo>
                  <a:pt x="952" y="0"/>
                </a:lnTo>
                <a:close/>
              </a:path>
            </a:pathLst>
          </a:custGeom>
          <a:solidFill>
            <a:srgbClr val="05060A"/>
          </a:solidFill>
        </p:spPr>
        <p:txBody>
          <a:bodyPr wrap="square" lIns="0" tIns="0" rIns="0" bIns="0" rtlCol="0"/>
          <a:lstStyle/>
          <a:p>
            <a:endParaRPr sz="1350"/>
          </a:p>
        </p:txBody>
      </p:sp>
      <p:sp>
        <p:nvSpPr>
          <p:cNvPr id="104" name="bk object 104"/>
          <p:cNvSpPr/>
          <p:nvPr/>
        </p:nvSpPr>
        <p:spPr>
          <a:xfrm>
            <a:off x="7632192" y="5122697"/>
            <a:ext cx="24355" cy="4629"/>
          </a:xfrm>
          <a:prstGeom prst="rect">
            <a:avLst/>
          </a:prstGeom>
          <a:blipFill>
            <a:blip r:embed="rId26" cstate="print"/>
            <a:stretch>
              <a:fillRect/>
            </a:stretch>
          </a:blipFill>
        </p:spPr>
        <p:txBody>
          <a:bodyPr wrap="square" lIns="0" tIns="0" rIns="0" bIns="0" rtlCol="0"/>
          <a:lstStyle/>
          <a:p>
            <a:endParaRPr sz="1350"/>
          </a:p>
        </p:txBody>
      </p:sp>
      <p:sp>
        <p:nvSpPr>
          <p:cNvPr id="105" name="bk object 105"/>
          <p:cNvSpPr/>
          <p:nvPr/>
        </p:nvSpPr>
        <p:spPr>
          <a:xfrm>
            <a:off x="7648784" y="5113832"/>
            <a:ext cx="2858" cy="1905"/>
          </a:xfrm>
          <a:custGeom>
            <a:avLst/>
            <a:gdLst/>
            <a:ahLst/>
            <a:cxnLst/>
            <a:rect l="l" t="t" r="r" b="b"/>
            <a:pathLst>
              <a:path w="3809" h="2540">
                <a:moveTo>
                  <a:pt x="0" y="0"/>
                </a:moveTo>
                <a:lnTo>
                  <a:pt x="0" y="2031"/>
                </a:lnTo>
                <a:lnTo>
                  <a:pt x="3619" y="2031"/>
                </a:lnTo>
                <a:lnTo>
                  <a:pt x="0" y="0"/>
                </a:lnTo>
                <a:close/>
              </a:path>
            </a:pathLst>
          </a:custGeom>
          <a:solidFill>
            <a:srgbClr val="05060A"/>
          </a:solidFill>
        </p:spPr>
        <p:txBody>
          <a:bodyPr wrap="square" lIns="0" tIns="0" rIns="0" bIns="0" rtlCol="0"/>
          <a:lstStyle/>
          <a:p>
            <a:endParaRPr sz="1350"/>
          </a:p>
        </p:txBody>
      </p:sp>
      <p:sp>
        <p:nvSpPr>
          <p:cNvPr id="106" name="bk object 106"/>
          <p:cNvSpPr/>
          <p:nvPr/>
        </p:nvSpPr>
        <p:spPr>
          <a:xfrm>
            <a:off x="7641115" y="5113832"/>
            <a:ext cx="2858" cy="1905"/>
          </a:xfrm>
          <a:custGeom>
            <a:avLst/>
            <a:gdLst/>
            <a:ahLst/>
            <a:cxnLst/>
            <a:rect l="l" t="t" r="r" b="b"/>
            <a:pathLst>
              <a:path w="3809" h="2540">
                <a:moveTo>
                  <a:pt x="0" y="0"/>
                </a:moveTo>
                <a:lnTo>
                  <a:pt x="0" y="2031"/>
                </a:lnTo>
                <a:lnTo>
                  <a:pt x="3581" y="2031"/>
                </a:lnTo>
                <a:lnTo>
                  <a:pt x="0" y="0"/>
                </a:lnTo>
                <a:close/>
              </a:path>
            </a:pathLst>
          </a:custGeom>
          <a:solidFill>
            <a:srgbClr val="05060A"/>
          </a:solidFill>
        </p:spPr>
        <p:txBody>
          <a:bodyPr wrap="square" lIns="0" tIns="0" rIns="0" bIns="0" rtlCol="0"/>
          <a:lstStyle/>
          <a:p>
            <a:endParaRPr sz="1350"/>
          </a:p>
        </p:txBody>
      </p:sp>
      <p:sp>
        <p:nvSpPr>
          <p:cNvPr id="107" name="bk object 107"/>
          <p:cNvSpPr/>
          <p:nvPr/>
        </p:nvSpPr>
        <p:spPr>
          <a:xfrm>
            <a:off x="7636726" y="5116231"/>
            <a:ext cx="15573" cy="4676"/>
          </a:xfrm>
          <a:prstGeom prst="rect">
            <a:avLst/>
          </a:prstGeom>
          <a:blipFill>
            <a:blip r:embed="rId27" cstate="print"/>
            <a:stretch>
              <a:fillRect/>
            </a:stretch>
          </a:blipFill>
        </p:spPr>
        <p:txBody>
          <a:bodyPr wrap="square" lIns="0" tIns="0" rIns="0" bIns="0" rtlCol="0"/>
          <a:lstStyle/>
          <a:p>
            <a:endParaRPr sz="1350"/>
          </a:p>
        </p:txBody>
      </p:sp>
      <p:sp>
        <p:nvSpPr>
          <p:cNvPr id="108" name="bk object 108"/>
          <p:cNvSpPr/>
          <p:nvPr/>
        </p:nvSpPr>
        <p:spPr>
          <a:xfrm>
            <a:off x="7627153" y="5156562"/>
            <a:ext cx="31433" cy="5715"/>
          </a:xfrm>
          <a:custGeom>
            <a:avLst/>
            <a:gdLst/>
            <a:ahLst/>
            <a:cxnLst/>
            <a:rect l="l" t="t" r="r" b="b"/>
            <a:pathLst>
              <a:path w="41909" h="7620">
                <a:moveTo>
                  <a:pt x="6362" y="635"/>
                </a:moveTo>
                <a:lnTo>
                  <a:pt x="0" y="635"/>
                </a:lnTo>
                <a:lnTo>
                  <a:pt x="2895" y="4889"/>
                </a:lnTo>
                <a:lnTo>
                  <a:pt x="7188" y="7594"/>
                </a:lnTo>
                <a:lnTo>
                  <a:pt x="34798" y="7594"/>
                </a:lnTo>
                <a:lnTo>
                  <a:pt x="40462" y="4064"/>
                </a:lnTo>
                <a:lnTo>
                  <a:pt x="36245" y="4064"/>
                </a:lnTo>
                <a:lnTo>
                  <a:pt x="8636" y="3505"/>
                </a:lnTo>
                <a:lnTo>
                  <a:pt x="6362" y="635"/>
                </a:lnTo>
                <a:close/>
              </a:path>
              <a:path w="41909" h="7620">
                <a:moveTo>
                  <a:pt x="41732" y="0"/>
                </a:moveTo>
                <a:lnTo>
                  <a:pt x="36245" y="635"/>
                </a:lnTo>
                <a:lnTo>
                  <a:pt x="36245" y="4064"/>
                </a:lnTo>
                <a:lnTo>
                  <a:pt x="40462" y="4064"/>
                </a:lnTo>
                <a:lnTo>
                  <a:pt x="41732" y="0"/>
                </a:lnTo>
                <a:close/>
              </a:path>
            </a:pathLst>
          </a:custGeom>
          <a:solidFill>
            <a:srgbClr val="131518"/>
          </a:solidFill>
        </p:spPr>
        <p:txBody>
          <a:bodyPr wrap="square" lIns="0" tIns="0" rIns="0" bIns="0" rtlCol="0"/>
          <a:lstStyle/>
          <a:p>
            <a:endParaRPr sz="1350"/>
          </a:p>
        </p:txBody>
      </p:sp>
      <p:sp>
        <p:nvSpPr>
          <p:cNvPr id="109" name="bk object 109"/>
          <p:cNvSpPr/>
          <p:nvPr/>
        </p:nvSpPr>
        <p:spPr>
          <a:xfrm>
            <a:off x="7634850" y="5158358"/>
            <a:ext cx="4286" cy="3810"/>
          </a:xfrm>
          <a:custGeom>
            <a:avLst/>
            <a:gdLst/>
            <a:ahLst/>
            <a:cxnLst/>
            <a:rect l="l" t="t" r="r" b="b"/>
            <a:pathLst>
              <a:path w="5715" h="5079">
                <a:moveTo>
                  <a:pt x="5410" y="4533"/>
                </a:moveTo>
                <a:lnTo>
                  <a:pt x="0" y="4533"/>
                </a:lnTo>
                <a:lnTo>
                  <a:pt x="0" y="0"/>
                </a:lnTo>
                <a:lnTo>
                  <a:pt x="5410" y="0"/>
                </a:lnTo>
                <a:lnTo>
                  <a:pt x="5410" y="4533"/>
                </a:lnTo>
                <a:close/>
              </a:path>
            </a:pathLst>
          </a:custGeom>
          <a:solidFill>
            <a:srgbClr val="131518"/>
          </a:solidFill>
        </p:spPr>
        <p:txBody>
          <a:bodyPr wrap="square" lIns="0" tIns="0" rIns="0" bIns="0" rtlCol="0"/>
          <a:lstStyle/>
          <a:p>
            <a:endParaRPr sz="1350"/>
          </a:p>
        </p:txBody>
      </p:sp>
      <p:sp>
        <p:nvSpPr>
          <p:cNvPr id="110" name="bk object 110"/>
          <p:cNvSpPr/>
          <p:nvPr/>
        </p:nvSpPr>
        <p:spPr>
          <a:xfrm>
            <a:off x="7641927" y="5158358"/>
            <a:ext cx="4286" cy="3810"/>
          </a:xfrm>
          <a:custGeom>
            <a:avLst/>
            <a:gdLst/>
            <a:ahLst/>
            <a:cxnLst/>
            <a:rect l="l" t="t" r="r" b="b"/>
            <a:pathLst>
              <a:path w="5715" h="5079">
                <a:moveTo>
                  <a:pt x="5321" y="4533"/>
                </a:moveTo>
                <a:lnTo>
                  <a:pt x="0" y="4533"/>
                </a:lnTo>
                <a:lnTo>
                  <a:pt x="0" y="0"/>
                </a:lnTo>
                <a:lnTo>
                  <a:pt x="5321" y="0"/>
                </a:lnTo>
                <a:lnTo>
                  <a:pt x="5321" y="4533"/>
                </a:lnTo>
                <a:close/>
              </a:path>
            </a:pathLst>
          </a:custGeom>
          <a:solidFill>
            <a:srgbClr val="131518"/>
          </a:solidFill>
        </p:spPr>
        <p:txBody>
          <a:bodyPr wrap="square" lIns="0" tIns="0" rIns="0" bIns="0" rtlCol="0"/>
          <a:lstStyle/>
          <a:p>
            <a:endParaRPr sz="1350"/>
          </a:p>
        </p:txBody>
      </p:sp>
      <p:sp>
        <p:nvSpPr>
          <p:cNvPr id="111" name="bk object 111"/>
          <p:cNvSpPr/>
          <p:nvPr/>
        </p:nvSpPr>
        <p:spPr>
          <a:xfrm>
            <a:off x="7648956" y="5158358"/>
            <a:ext cx="4286" cy="3810"/>
          </a:xfrm>
          <a:custGeom>
            <a:avLst/>
            <a:gdLst/>
            <a:ahLst/>
            <a:cxnLst/>
            <a:rect l="l" t="t" r="r" b="b"/>
            <a:pathLst>
              <a:path w="5715" h="5079">
                <a:moveTo>
                  <a:pt x="5257" y="4533"/>
                </a:moveTo>
                <a:lnTo>
                  <a:pt x="0" y="4533"/>
                </a:lnTo>
                <a:lnTo>
                  <a:pt x="0" y="0"/>
                </a:lnTo>
                <a:lnTo>
                  <a:pt x="5257" y="0"/>
                </a:lnTo>
                <a:lnTo>
                  <a:pt x="5257" y="4533"/>
                </a:lnTo>
                <a:close/>
              </a:path>
            </a:pathLst>
          </a:custGeom>
          <a:solidFill>
            <a:srgbClr val="131518"/>
          </a:solidFill>
        </p:spPr>
        <p:txBody>
          <a:bodyPr wrap="square" lIns="0" tIns="0" rIns="0" bIns="0" rtlCol="0"/>
          <a:lstStyle/>
          <a:p>
            <a:endParaRPr sz="1350"/>
          </a:p>
        </p:txBody>
      </p:sp>
      <p:sp>
        <p:nvSpPr>
          <p:cNvPr id="112" name="bk object 112"/>
          <p:cNvSpPr/>
          <p:nvPr/>
        </p:nvSpPr>
        <p:spPr>
          <a:xfrm>
            <a:off x="7636573" y="5146798"/>
            <a:ext cx="1429" cy="13811"/>
          </a:xfrm>
          <a:custGeom>
            <a:avLst/>
            <a:gdLst/>
            <a:ahLst/>
            <a:cxnLst/>
            <a:rect l="l" t="t" r="r" b="b"/>
            <a:pathLst>
              <a:path w="1904" h="18415">
                <a:moveTo>
                  <a:pt x="1079" y="0"/>
                </a:moveTo>
                <a:lnTo>
                  <a:pt x="292" y="0"/>
                </a:lnTo>
                <a:lnTo>
                  <a:pt x="0" y="292"/>
                </a:lnTo>
                <a:lnTo>
                  <a:pt x="0" y="17868"/>
                </a:lnTo>
                <a:lnTo>
                  <a:pt x="292" y="18186"/>
                </a:lnTo>
                <a:lnTo>
                  <a:pt x="1079" y="18186"/>
                </a:lnTo>
                <a:lnTo>
                  <a:pt x="1435" y="17868"/>
                </a:lnTo>
                <a:lnTo>
                  <a:pt x="1435" y="292"/>
                </a:lnTo>
                <a:lnTo>
                  <a:pt x="1079" y="0"/>
                </a:lnTo>
                <a:close/>
              </a:path>
            </a:pathLst>
          </a:custGeom>
          <a:solidFill>
            <a:srgbClr val="131518"/>
          </a:solidFill>
        </p:spPr>
        <p:txBody>
          <a:bodyPr wrap="square" lIns="0" tIns="0" rIns="0" bIns="0" rtlCol="0"/>
          <a:lstStyle/>
          <a:p>
            <a:endParaRPr sz="1350"/>
          </a:p>
        </p:txBody>
      </p:sp>
      <p:sp>
        <p:nvSpPr>
          <p:cNvPr id="113" name="bk object 113"/>
          <p:cNvSpPr/>
          <p:nvPr/>
        </p:nvSpPr>
        <p:spPr>
          <a:xfrm>
            <a:off x="7643378" y="5146798"/>
            <a:ext cx="1429" cy="13811"/>
          </a:xfrm>
          <a:custGeom>
            <a:avLst/>
            <a:gdLst/>
            <a:ahLst/>
            <a:cxnLst/>
            <a:rect l="l" t="t" r="r" b="b"/>
            <a:pathLst>
              <a:path w="1904" h="18415">
                <a:moveTo>
                  <a:pt x="1079" y="0"/>
                </a:moveTo>
                <a:lnTo>
                  <a:pt x="279" y="0"/>
                </a:lnTo>
                <a:lnTo>
                  <a:pt x="0" y="292"/>
                </a:lnTo>
                <a:lnTo>
                  <a:pt x="0" y="17868"/>
                </a:lnTo>
                <a:lnTo>
                  <a:pt x="279" y="18186"/>
                </a:lnTo>
                <a:lnTo>
                  <a:pt x="1079" y="18186"/>
                </a:lnTo>
                <a:lnTo>
                  <a:pt x="1435" y="17868"/>
                </a:lnTo>
                <a:lnTo>
                  <a:pt x="1435" y="292"/>
                </a:lnTo>
                <a:lnTo>
                  <a:pt x="1079" y="0"/>
                </a:lnTo>
                <a:close/>
              </a:path>
            </a:pathLst>
          </a:custGeom>
          <a:solidFill>
            <a:srgbClr val="131518"/>
          </a:solidFill>
        </p:spPr>
        <p:txBody>
          <a:bodyPr wrap="square" lIns="0" tIns="0" rIns="0" bIns="0" rtlCol="0"/>
          <a:lstStyle/>
          <a:p>
            <a:endParaRPr sz="1350"/>
          </a:p>
        </p:txBody>
      </p:sp>
      <p:sp>
        <p:nvSpPr>
          <p:cNvPr id="114" name="bk object 114"/>
          <p:cNvSpPr/>
          <p:nvPr/>
        </p:nvSpPr>
        <p:spPr>
          <a:xfrm>
            <a:off x="7650210" y="5146798"/>
            <a:ext cx="1429" cy="13811"/>
          </a:xfrm>
          <a:custGeom>
            <a:avLst/>
            <a:gdLst/>
            <a:ahLst/>
            <a:cxnLst/>
            <a:rect l="l" t="t" r="r" b="b"/>
            <a:pathLst>
              <a:path w="1904" h="18415">
                <a:moveTo>
                  <a:pt x="1117" y="0"/>
                </a:moveTo>
                <a:lnTo>
                  <a:pt x="330" y="0"/>
                </a:lnTo>
                <a:lnTo>
                  <a:pt x="0" y="292"/>
                </a:lnTo>
                <a:lnTo>
                  <a:pt x="0" y="17868"/>
                </a:lnTo>
                <a:lnTo>
                  <a:pt x="330" y="18186"/>
                </a:lnTo>
                <a:lnTo>
                  <a:pt x="1117" y="18186"/>
                </a:lnTo>
                <a:lnTo>
                  <a:pt x="1397" y="17868"/>
                </a:lnTo>
                <a:lnTo>
                  <a:pt x="1397" y="292"/>
                </a:lnTo>
                <a:lnTo>
                  <a:pt x="1117" y="0"/>
                </a:lnTo>
                <a:close/>
              </a:path>
            </a:pathLst>
          </a:custGeom>
          <a:solidFill>
            <a:srgbClr val="131518"/>
          </a:solidFill>
        </p:spPr>
        <p:txBody>
          <a:bodyPr wrap="square" lIns="0" tIns="0" rIns="0" bIns="0" rtlCol="0"/>
          <a:lstStyle/>
          <a:p>
            <a:endParaRPr sz="1350"/>
          </a:p>
        </p:txBody>
      </p:sp>
      <p:sp>
        <p:nvSpPr>
          <p:cNvPr id="115" name="bk object 115"/>
          <p:cNvSpPr/>
          <p:nvPr/>
        </p:nvSpPr>
        <p:spPr>
          <a:xfrm>
            <a:off x="7634021" y="5149910"/>
            <a:ext cx="19811" cy="4619"/>
          </a:xfrm>
          <a:prstGeom prst="rect">
            <a:avLst/>
          </a:prstGeom>
          <a:blipFill>
            <a:blip r:embed="rId28" cstate="print"/>
            <a:stretch>
              <a:fillRect/>
            </a:stretch>
          </a:blipFill>
        </p:spPr>
        <p:txBody>
          <a:bodyPr wrap="square" lIns="0" tIns="0" rIns="0" bIns="0" rtlCol="0"/>
          <a:lstStyle/>
          <a:p>
            <a:endParaRPr sz="1350"/>
          </a:p>
        </p:txBody>
      </p:sp>
      <p:sp>
        <p:nvSpPr>
          <p:cNvPr id="116" name="bk object 116"/>
          <p:cNvSpPr/>
          <p:nvPr/>
        </p:nvSpPr>
        <p:spPr>
          <a:xfrm>
            <a:off x="7562279" y="5047297"/>
            <a:ext cx="160915" cy="60065"/>
          </a:xfrm>
          <a:prstGeom prst="rect">
            <a:avLst/>
          </a:prstGeom>
          <a:blipFill>
            <a:blip r:embed="rId29" cstate="print"/>
            <a:stretch>
              <a:fillRect/>
            </a:stretch>
          </a:blipFill>
        </p:spPr>
        <p:txBody>
          <a:bodyPr wrap="square" lIns="0" tIns="0" rIns="0" bIns="0" rtlCol="0"/>
          <a:lstStyle/>
          <a:p>
            <a:endParaRPr sz="1350"/>
          </a:p>
        </p:txBody>
      </p:sp>
      <p:sp>
        <p:nvSpPr>
          <p:cNvPr id="117" name="bk object 117"/>
          <p:cNvSpPr/>
          <p:nvPr/>
        </p:nvSpPr>
        <p:spPr>
          <a:xfrm>
            <a:off x="7636934" y="5064482"/>
            <a:ext cx="11430" cy="27146"/>
          </a:xfrm>
          <a:custGeom>
            <a:avLst/>
            <a:gdLst/>
            <a:ahLst/>
            <a:cxnLst/>
            <a:rect l="l" t="t" r="r" b="b"/>
            <a:pathLst>
              <a:path w="15240" h="36195">
                <a:moveTo>
                  <a:pt x="13768" y="30911"/>
                </a:moveTo>
                <a:lnTo>
                  <a:pt x="8597" y="30911"/>
                </a:lnTo>
                <a:lnTo>
                  <a:pt x="6411" y="31205"/>
                </a:lnTo>
                <a:lnTo>
                  <a:pt x="14833" y="35890"/>
                </a:lnTo>
                <a:lnTo>
                  <a:pt x="13768" y="30911"/>
                </a:lnTo>
                <a:close/>
              </a:path>
              <a:path w="15240" h="36195">
                <a:moveTo>
                  <a:pt x="7124" y="0"/>
                </a:moveTo>
                <a:lnTo>
                  <a:pt x="1433" y="25820"/>
                </a:lnTo>
                <a:lnTo>
                  <a:pt x="0" y="32067"/>
                </a:lnTo>
                <a:lnTo>
                  <a:pt x="6411" y="31205"/>
                </a:lnTo>
                <a:lnTo>
                  <a:pt x="6248" y="31114"/>
                </a:lnTo>
                <a:lnTo>
                  <a:pt x="8597" y="30911"/>
                </a:lnTo>
                <a:lnTo>
                  <a:pt x="13768" y="30911"/>
                </a:lnTo>
                <a:lnTo>
                  <a:pt x="10521" y="15735"/>
                </a:lnTo>
                <a:lnTo>
                  <a:pt x="7124" y="0"/>
                </a:lnTo>
                <a:close/>
              </a:path>
              <a:path w="15240" h="36195">
                <a:moveTo>
                  <a:pt x="8597" y="30911"/>
                </a:moveTo>
                <a:lnTo>
                  <a:pt x="6248" y="31114"/>
                </a:lnTo>
                <a:lnTo>
                  <a:pt x="6411" y="31205"/>
                </a:lnTo>
                <a:lnTo>
                  <a:pt x="8597" y="30911"/>
                </a:lnTo>
                <a:close/>
              </a:path>
            </a:pathLst>
          </a:custGeom>
          <a:solidFill>
            <a:srgbClr val="565A60">
              <a:alpha val="39999"/>
            </a:srgbClr>
          </a:solidFill>
        </p:spPr>
        <p:txBody>
          <a:bodyPr wrap="square" lIns="0" tIns="0" rIns="0" bIns="0" rtlCol="0"/>
          <a:lstStyle/>
          <a:p>
            <a:endParaRPr sz="1350"/>
          </a:p>
        </p:txBody>
      </p:sp>
      <p:sp>
        <p:nvSpPr>
          <p:cNvPr id="118" name="bk object 118"/>
          <p:cNvSpPr/>
          <p:nvPr/>
        </p:nvSpPr>
        <p:spPr>
          <a:xfrm>
            <a:off x="7626401" y="5058118"/>
            <a:ext cx="39090" cy="41243"/>
          </a:xfrm>
          <a:prstGeom prst="rect">
            <a:avLst/>
          </a:prstGeom>
          <a:blipFill>
            <a:blip r:embed="rId30" cstate="print"/>
            <a:stretch>
              <a:fillRect/>
            </a:stretch>
          </a:blipFill>
        </p:spPr>
        <p:txBody>
          <a:bodyPr wrap="square" lIns="0" tIns="0" rIns="0" bIns="0" rtlCol="0"/>
          <a:lstStyle/>
          <a:p>
            <a:endParaRPr sz="1350"/>
          </a:p>
        </p:txBody>
      </p:sp>
      <p:sp>
        <p:nvSpPr>
          <p:cNvPr id="119" name="bk object 119"/>
          <p:cNvSpPr/>
          <p:nvPr/>
        </p:nvSpPr>
        <p:spPr>
          <a:xfrm>
            <a:off x="7557884" y="4970473"/>
            <a:ext cx="169688" cy="213503"/>
          </a:xfrm>
          <a:prstGeom prst="rect">
            <a:avLst/>
          </a:prstGeom>
          <a:blipFill>
            <a:blip r:embed="rId31" cstate="print"/>
            <a:stretch>
              <a:fillRect/>
            </a:stretch>
          </a:blipFill>
        </p:spPr>
        <p:txBody>
          <a:bodyPr wrap="square" lIns="0" tIns="0" rIns="0" bIns="0" rtlCol="0"/>
          <a:lstStyle/>
          <a:p>
            <a:endParaRPr sz="1350"/>
          </a:p>
        </p:txBody>
      </p:sp>
      <p:sp>
        <p:nvSpPr>
          <p:cNvPr id="120" name="bk object 120"/>
          <p:cNvSpPr/>
          <p:nvPr/>
        </p:nvSpPr>
        <p:spPr>
          <a:xfrm>
            <a:off x="7458866" y="4907547"/>
            <a:ext cx="46844" cy="58178"/>
          </a:xfrm>
          <a:prstGeom prst="rect">
            <a:avLst/>
          </a:prstGeom>
          <a:blipFill>
            <a:blip r:embed="rId32" cstate="print"/>
            <a:stretch>
              <a:fillRect/>
            </a:stretch>
          </a:blipFill>
        </p:spPr>
        <p:txBody>
          <a:bodyPr wrap="square" lIns="0" tIns="0" rIns="0" bIns="0" rtlCol="0"/>
          <a:lstStyle/>
          <a:p>
            <a:endParaRPr sz="1350"/>
          </a:p>
        </p:txBody>
      </p:sp>
      <p:sp>
        <p:nvSpPr>
          <p:cNvPr id="121" name="bk object 121"/>
          <p:cNvSpPr/>
          <p:nvPr/>
        </p:nvSpPr>
        <p:spPr>
          <a:xfrm>
            <a:off x="7559342" y="4972584"/>
            <a:ext cx="167162" cy="75971"/>
          </a:xfrm>
          <a:prstGeom prst="rect">
            <a:avLst/>
          </a:prstGeom>
          <a:blipFill>
            <a:blip r:embed="rId33" cstate="print"/>
            <a:stretch>
              <a:fillRect/>
            </a:stretch>
          </a:blipFill>
        </p:spPr>
        <p:txBody>
          <a:bodyPr wrap="square" lIns="0" tIns="0" rIns="0" bIns="0" rtlCol="0"/>
          <a:lstStyle/>
          <a:p>
            <a:endParaRPr sz="1350"/>
          </a:p>
        </p:txBody>
      </p:sp>
      <p:sp>
        <p:nvSpPr>
          <p:cNvPr id="122" name="bk object 122"/>
          <p:cNvSpPr/>
          <p:nvPr/>
        </p:nvSpPr>
        <p:spPr>
          <a:xfrm>
            <a:off x="7665968" y="4952675"/>
            <a:ext cx="17983" cy="24822"/>
          </a:xfrm>
          <a:prstGeom prst="rect">
            <a:avLst/>
          </a:prstGeom>
          <a:blipFill>
            <a:blip r:embed="rId34" cstate="print"/>
            <a:stretch>
              <a:fillRect/>
            </a:stretch>
          </a:blipFill>
        </p:spPr>
        <p:txBody>
          <a:bodyPr wrap="square" lIns="0" tIns="0" rIns="0" bIns="0" rtlCol="0"/>
          <a:lstStyle/>
          <a:p>
            <a:endParaRPr sz="1350"/>
          </a:p>
        </p:txBody>
      </p:sp>
      <p:sp>
        <p:nvSpPr>
          <p:cNvPr id="123" name="bk object 123"/>
          <p:cNvSpPr/>
          <p:nvPr/>
        </p:nvSpPr>
        <p:spPr>
          <a:xfrm>
            <a:off x="7558941" y="4971869"/>
            <a:ext cx="167164" cy="27146"/>
          </a:xfrm>
          <a:custGeom>
            <a:avLst/>
            <a:gdLst/>
            <a:ahLst/>
            <a:cxnLst/>
            <a:rect l="l" t="t" r="r" b="b"/>
            <a:pathLst>
              <a:path w="222884" h="36195">
                <a:moveTo>
                  <a:pt x="219722" y="0"/>
                </a:moveTo>
                <a:lnTo>
                  <a:pt x="213753" y="0"/>
                </a:lnTo>
                <a:lnTo>
                  <a:pt x="222834" y="952"/>
                </a:lnTo>
                <a:lnTo>
                  <a:pt x="216776" y="952"/>
                </a:lnTo>
                <a:lnTo>
                  <a:pt x="185574" y="21324"/>
                </a:lnTo>
                <a:lnTo>
                  <a:pt x="150944" y="21578"/>
                </a:lnTo>
                <a:lnTo>
                  <a:pt x="122855" y="13262"/>
                </a:lnTo>
                <a:lnTo>
                  <a:pt x="111277" y="7924"/>
                </a:lnTo>
                <a:lnTo>
                  <a:pt x="70041" y="29604"/>
                </a:lnTo>
                <a:lnTo>
                  <a:pt x="45326" y="36104"/>
                </a:lnTo>
                <a:lnTo>
                  <a:pt x="27259" y="26771"/>
                </a:lnTo>
                <a:lnTo>
                  <a:pt x="5969" y="952"/>
                </a:lnTo>
                <a:lnTo>
                  <a:pt x="0" y="952"/>
                </a:lnTo>
              </a:path>
            </a:pathLst>
          </a:custGeom>
          <a:ln w="3721">
            <a:solidFill>
              <a:srgbClr val="96712E"/>
            </a:solidFill>
          </a:ln>
        </p:spPr>
        <p:txBody>
          <a:bodyPr wrap="square" lIns="0" tIns="0" rIns="0" bIns="0" rtlCol="0"/>
          <a:lstStyle/>
          <a:p>
            <a:endParaRPr sz="1350"/>
          </a:p>
        </p:txBody>
      </p:sp>
      <p:sp>
        <p:nvSpPr>
          <p:cNvPr id="124" name="bk object 124"/>
          <p:cNvSpPr/>
          <p:nvPr/>
        </p:nvSpPr>
        <p:spPr>
          <a:xfrm>
            <a:off x="7559275" y="4971089"/>
            <a:ext cx="166688" cy="209074"/>
          </a:xfrm>
          <a:custGeom>
            <a:avLst/>
            <a:gdLst/>
            <a:ahLst/>
            <a:cxnLst/>
            <a:rect l="l" t="t" r="r" b="b"/>
            <a:pathLst>
              <a:path w="222250" h="278765">
                <a:moveTo>
                  <a:pt x="112815" y="277215"/>
                </a:moveTo>
                <a:lnTo>
                  <a:pt x="155408" y="242364"/>
                </a:lnTo>
                <a:lnTo>
                  <a:pt x="185293" y="205256"/>
                </a:lnTo>
                <a:lnTo>
                  <a:pt x="204677" y="166295"/>
                </a:lnTo>
                <a:lnTo>
                  <a:pt x="215768" y="125885"/>
                </a:lnTo>
                <a:lnTo>
                  <a:pt x="220772" y="84430"/>
                </a:lnTo>
                <a:lnTo>
                  <a:pt x="221897" y="42334"/>
                </a:lnTo>
                <a:lnTo>
                  <a:pt x="221349" y="0"/>
                </a:lnTo>
                <a:lnTo>
                  <a:pt x="215380" y="0"/>
                </a:lnTo>
                <a:lnTo>
                  <a:pt x="190971" y="18371"/>
                </a:lnTo>
                <a:lnTo>
                  <a:pt x="163118" y="22236"/>
                </a:lnTo>
                <a:lnTo>
                  <a:pt x="117628" y="10515"/>
                </a:lnTo>
                <a:lnTo>
                  <a:pt x="110948" y="7289"/>
                </a:lnTo>
                <a:lnTo>
                  <a:pt x="110186" y="7683"/>
                </a:lnTo>
                <a:lnTo>
                  <a:pt x="107926" y="8712"/>
                </a:lnTo>
                <a:lnTo>
                  <a:pt x="90212" y="15950"/>
                </a:lnTo>
                <a:lnTo>
                  <a:pt x="63098" y="21915"/>
                </a:lnTo>
                <a:lnTo>
                  <a:pt x="33045" y="19100"/>
                </a:lnTo>
                <a:lnTo>
                  <a:pt x="6516" y="0"/>
                </a:lnTo>
                <a:lnTo>
                  <a:pt x="547" y="0"/>
                </a:lnTo>
                <a:lnTo>
                  <a:pt x="0" y="42333"/>
                </a:lnTo>
                <a:lnTo>
                  <a:pt x="1123" y="84429"/>
                </a:lnTo>
                <a:lnTo>
                  <a:pt x="6123" y="125882"/>
                </a:lnTo>
                <a:lnTo>
                  <a:pt x="17205" y="166288"/>
                </a:lnTo>
                <a:lnTo>
                  <a:pt x="36576" y="205242"/>
                </a:lnTo>
                <a:lnTo>
                  <a:pt x="66440" y="242340"/>
                </a:lnTo>
                <a:lnTo>
                  <a:pt x="109005" y="277177"/>
                </a:lnTo>
                <a:lnTo>
                  <a:pt x="110986" y="278561"/>
                </a:lnTo>
                <a:lnTo>
                  <a:pt x="111990" y="277774"/>
                </a:lnTo>
                <a:lnTo>
                  <a:pt x="112815" y="277215"/>
                </a:lnTo>
                <a:close/>
              </a:path>
            </a:pathLst>
          </a:custGeom>
          <a:ln w="3721">
            <a:solidFill>
              <a:srgbClr val="D9D746"/>
            </a:solidFill>
          </a:ln>
        </p:spPr>
        <p:txBody>
          <a:bodyPr wrap="square" lIns="0" tIns="0" rIns="0" bIns="0" rtlCol="0"/>
          <a:lstStyle/>
          <a:p>
            <a:endParaRPr sz="1350"/>
          </a:p>
        </p:txBody>
      </p:sp>
      <p:sp>
        <p:nvSpPr>
          <p:cNvPr id="125" name="bk object 125"/>
          <p:cNvSpPr/>
          <p:nvPr/>
        </p:nvSpPr>
        <p:spPr>
          <a:xfrm>
            <a:off x="7560050" y="5046998"/>
            <a:ext cx="165259" cy="0"/>
          </a:xfrm>
          <a:custGeom>
            <a:avLst/>
            <a:gdLst/>
            <a:ahLst/>
            <a:cxnLst/>
            <a:rect l="l" t="t" r="r" b="b"/>
            <a:pathLst>
              <a:path w="220345">
                <a:moveTo>
                  <a:pt x="0" y="0"/>
                </a:moveTo>
                <a:lnTo>
                  <a:pt x="219760" y="0"/>
                </a:lnTo>
              </a:path>
            </a:pathLst>
          </a:custGeom>
          <a:ln w="6362">
            <a:solidFill>
              <a:srgbClr val="D9D746"/>
            </a:solidFill>
          </a:ln>
        </p:spPr>
        <p:txBody>
          <a:bodyPr wrap="square" lIns="0" tIns="0" rIns="0" bIns="0" rtlCol="0"/>
          <a:lstStyle/>
          <a:p>
            <a:endParaRPr sz="1350"/>
          </a:p>
        </p:txBody>
      </p:sp>
      <p:sp>
        <p:nvSpPr>
          <p:cNvPr id="126" name="bk object 126"/>
          <p:cNvSpPr/>
          <p:nvPr/>
        </p:nvSpPr>
        <p:spPr>
          <a:xfrm>
            <a:off x="7577166" y="5107371"/>
            <a:ext cx="131921" cy="0"/>
          </a:xfrm>
          <a:custGeom>
            <a:avLst/>
            <a:gdLst/>
            <a:ahLst/>
            <a:cxnLst/>
            <a:rect l="l" t="t" r="r" b="b"/>
            <a:pathLst>
              <a:path w="175895">
                <a:moveTo>
                  <a:pt x="0" y="0"/>
                </a:moveTo>
                <a:lnTo>
                  <a:pt x="175768" y="0"/>
                </a:lnTo>
              </a:path>
            </a:pathLst>
          </a:custGeom>
          <a:ln w="6400">
            <a:solidFill>
              <a:srgbClr val="D9D746"/>
            </a:solidFill>
          </a:ln>
        </p:spPr>
        <p:txBody>
          <a:bodyPr wrap="square" lIns="0" tIns="0" rIns="0" bIns="0" rtlCol="0"/>
          <a:lstStyle/>
          <a:p>
            <a:endParaRPr sz="1350"/>
          </a:p>
        </p:txBody>
      </p:sp>
      <p:sp>
        <p:nvSpPr>
          <p:cNvPr id="127" name="bk object 127"/>
          <p:cNvSpPr/>
          <p:nvPr/>
        </p:nvSpPr>
        <p:spPr>
          <a:xfrm>
            <a:off x="7556201" y="4966381"/>
            <a:ext cx="86678" cy="217646"/>
          </a:xfrm>
          <a:custGeom>
            <a:avLst/>
            <a:gdLst/>
            <a:ahLst/>
            <a:cxnLst/>
            <a:rect l="l" t="t" r="r" b="b"/>
            <a:pathLst>
              <a:path w="115570" h="290195">
                <a:moveTo>
                  <a:pt x="910" y="76"/>
                </a:moveTo>
                <a:lnTo>
                  <a:pt x="348" y="20710"/>
                </a:lnTo>
                <a:lnTo>
                  <a:pt x="3" y="41249"/>
                </a:lnTo>
                <a:lnTo>
                  <a:pt x="0" y="61904"/>
                </a:lnTo>
                <a:lnTo>
                  <a:pt x="466" y="82473"/>
                </a:lnTo>
                <a:lnTo>
                  <a:pt x="4236" y="123559"/>
                </a:lnTo>
                <a:lnTo>
                  <a:pt x="13636" y="163664"/>
                </a:lnTo>
                <a:lnTo>
                  <a:pt x="30031" y="201536"/>
                </a:lnTo>
                <a:lnTo>
                  <a:pt x="53260" y="235470"/>
                </a:lnTo>
                <a:lnTo>
                  <a:pt x="82101" y="264871"/>
                </a:lnTo>
                <a:lnTo>
                  <a:pt x="115083" y="289699"/>
                </a:lnTo>
                <a:lnTo>
                  <a:pt x="106583" y="283802"/>
                </a:lnTo>
                <a:lnTo>
                  <a:pt x="98275" y="277679"/>
                </a:lnTo>
                <a:lnTo>
                  <a:pt x="67307" y="250555"/>
                </a:lnTo>
                <a:lnTo>
                  <a:pt x="41125" y="218797"/>
                </a:lnTo>
                <a:lnTo>
                  <a:pt x="21318" y="182751"/>
                </a:lnTo>
                <a:lnTo>
                  <a:pt x="8538" y="143688"/>
                </a:lnTo>
                <a:lnTo>
                  <a:pt x="2129" y="103026"/>
                </a:lnTo>
                <a:lnTo>
                  <a:pt x="315" y="61904"/>
                </a:lnTo>
                <a:lnTo>
                  <a:pt x="351" y="30985"/>
                </a:lnTo>
                <a:lnTo>
                  <a:pt x="502" y="20677"/>
                </a:lnTo>
                <a:lnTo>
                  <a:pt x="910" y="76"/>
                </a:lnTo>
                <a:close/>
              </a:path>
              <a:path w="115570" h="290195">
                <a:moveTo>
                  <a:pt x="4606" y="1790"/>
                </a:moveTo>
                <a:lnTo>
                  <a:pt x="4438" y="1790"/>
                </a:lnTo>
                <a:lnTo>
                  <a:pt x="4606" y="1866"/>
                </a:lnTo>
                <a:lnTo>
                  <a:pt x="5089" y="1866"/>
                </a:lnTo>
                <a:lnTo>
                  <a:pt x="4606" y="1790"/>
                </a:lnTo>
                <a:close/>
              </a:path>
              <a:path w="115570" h="290195">
                <a:moveTo>
                  <a:pt x="4327" y="1739"/>
                </a:moveTo>
                <a:lnTo>
                  <a:pt x="4454" y="1790"/>
                </a:lnTo>
                <a:lnTo>
                  <a:pt x="4327" y="1739"/>
                </a:lnTo>
                <a:close/>
              </a:path>
              <a:path w="115570" h="290195">
                <a:moveTo>
                  <a:pt x="2968" y="152"/>
                </a:moveTo>
                <a:lnTo>
                  <a:pt x="3488" y="317"/>
                </a:lnTo>
                <a:lnTo>
                  <a:pt x="3933" y="546"/>
                </a:lnTo>
                <a:lnTo>
                  <a:pt x="4212" y="749"/>
                </a:lnTo>
                <a:lnTo>
                  <a:pt x="4009" y="546"/>
                </a:lnTo>
                <a:lnTo>
                  <a:pt x="3488" y="266"/>
                </a:lnTo>
                <a:lnTo>
                  <a:pt x="2968" y="152"/>
                </a:lnTo>
                <a:close/>
              </a:path>
              <a:path w="115570" h="290195">
                <a:moveTo>
                  <a:pt x="2460" y="76"/>
                </a:moveTo>
                <a:lnTo>
                  <a:pt x="1939" y="76"/>
                </a:lnTo>
                <a:lnTo>
                  <a:pt x="2460" y="152"/>
                </a:lnTo>
                <a:lnTo>
                  <a:pt x="2968" y="152"/>
                </a:lnTo>
                <a:lnTo>
                  <a:pt x="2460" y="76"/>
                </a:lnTo>
                <a:close/>
              </a:path>
              <a:path w="115570" h="290195">
                <a:moveTo>
                  <a:pt x="1380" y="0"/>
                </a:moveTo>
                <a:lnTo>
                  <a:pt x="910" y="0"/>
                </a:lnTo>
                <a:lnTo>
                  <a:pt x="1939" y="76"/>
                </a:lnTo>
                <a:lnTo>
                  <a:pt x="1380" y="0"/>
                </a:lnTo>
                <a:close/>
              </a:path>
            </a:pathLst>
          </a:custGeom>
          <a:solidFill>
            <a:srgbClr val="FFFFFF"/>
          </a:solidFill>
        </p:spPr>
        <p:txBody>
          <a:bodyPr wrap="square" lIns="0" tIns="0" rIns="0" bIns="0" rtlCol="0"/>
          <a:lstStyle/>
          <a:p>
            <a:endParaRPr sz="1350"/>
          </a:p>
        </p:txBody>
      </p:sp>
      <p:sp>
        <p:nvSpPr>
          <p:cNvPr id="128" name="bk object 128"/>
          <p:cNvSpPr/>
          <p:nvPr/>
        </p:nvSpPr>
        <p:spPr>
          <a:xfrm>
            <a:off x="7564546" y="4967575"/>
            <a:ext cx="78104" cy="17621"/>
          </a:xfrm>
          <a:custGeom>
            <a:avLst/>
            <a:gdLst/>
            <a:ahLst/>
            <a:cxnLst/>
            <a:rect l="l" t="t" r="r" b="b"/>
            <a:pathLst>
              <a:path w="104140" h="23495">
                <a:moveTo>
                  <a:pt x="0" y="0"/>
                </a:moveTo>
                <a:lnTo>
                  <a:pt x="35410" y="22118"/>
                </a:lnTo>
                <a:lnTo>
                  <a:pt x="49529" y="23304"/>
                </a:lnTo>
                <a:lnTo>
                  <a:pt x="56662" y="22893"/>
                </a:lnTo>
                <a:lnTo>
                  <a:pt x="57090" y="22834"/>
                </a:lnTo>
                <a:lnTo>
                  <a:pt x="49529" y="22834"/>
                </a:lnTo>
                <a:lnTo>
                  <a:pt x="42477" y="22648"/>
                </a:lnTo>
                <a:lnTo>
                  <a:pt x="4694" y="5375"/>
                </a:lnTo>
                <a:lnTo>
                  <a:pt x="0" y="0"/>
                </a:lnTo>
                <a:close/>
              </a:path>
              <a:path w="104140" h="23495">
                <a:moveTo>
                  <a:pt x="99022" y="9975"/>
                </a:moveTo>
                <a:lnTo>
                  <a:pt x="95288" y="11658"/>
                </a:lnTo>
                <a:lnTo>
                  <a:pt x="90830" y="13436"/>
                </a:lnTo>
                <a:lnTo>
                  <a:pt x="86448" y="15354"/>
                </a:lnTo>
                <a:lnTo>
                  <a:pt x="49529" y="22834"/>
                </a:lnTo>
                <a:lnTo>
                  <a:pt x="57090" y="22834"/>
                </a:lnTo>
                <a:lnTo>
                  <a:pt x="97434" y="10798"/>
                </a:lnTo>
                <a:lnTo>
                  <a:pt x="99022" y="9975"/>
                </a:lnTo>
                <a:close/>
              </a:path>
              <a:path w="104140" h="23495">
                <a:moveTo>
                  <a:pt x="103758" y="7518"/>
                </a:moveTo>
                <a:lnTo>
                  <a:pt x="99022" y="9975"/>
                </a:lnTo>
                <a:lnTo>
                  <a:pt x="99542" y="9740"/>
                </a:lnTo>
                <a:lnTo>
                  <a:pt x="103758" y="7518"/>
                </a:lnTo>
                <a:close/>
              </a:path>
            </a:pathLst>
          </a:custGeom>
          <a:solidFill>
            <a:srgbClr val="FFFFFF"/>
          </a:solidFill>
        </p:spPr>
        <p:txBody>
          <a:bodyPr wrap="square" lIns="0" tIns="0" rIns="0" bIns="0" rtlCol="0"/>
          <a:lstStyle/>
          <a:p>
            <a:endParaRPr sz="1350"/>
          </a:p>
        </p:txBody>
      </p:sp>
      <p:sp>
        <p:nvSpPr>
          <p:cNvPr id="129" name="bk object 129"/>
          <p:cNvSpPr/>
          <p:nvPr/>
        </p:nvSpPr>
        <p:spPr>
          <a:xfrm>
            <a:off x="7642512" y="4967572"/>
            <a:ext cx="79058" cy="17621"/>
          </a:xfrm>
          <a:custGeom>
            <a:avLst/>
            <a:gdLst/>
            <a:ahLst/>
            <a:cxnLst/>
            <a:rect l="l" t="t" r="r" b="b"/>
            <a:pathLst>
              <a:path w="105409" h="23495">
                <a:moveTo>
                  <a:pt x="5878" y="10469"/>
                </a:moveTo>
                <a:lnTo>
                  <a:pt x="47549" y="23028"/>
                </a:lnTo>
                <a:lnTo>
                  <a:pt x="54749" y="23431"/>
                </a:lnTo>
                <a:lnTo>
                  <a:pt x="61961" y="23192"/>
                </a:lnTo>
                <a:lnTo>
                  <a:pt x="63305" y="22999"/>
                </a:lnTo>
                <a:lnTo>
                  <a:pt x="54749" y="22999"/>
                </a:lnTo>
                <a:lnTo>
                  <a:pt x="47599" y="22591"/>
                </a:lnTo>
                <a:lnTo>
                  <a:pt x="8636" y="11658"/>
                </a:lnTo>
                <a:lnTo>
                  <a:pt x="5878" y="10469"/>
                </a:lnTo>
                <a:close/>
              </a:path>
              <a:path w="105409" h="23495">
                <a:moveTo>
                  <a:pt x="105194" y="0"/>
                </a:moveTo>
                <a:lnTo>
                  <a:pt x="69018" y="21750"/>
                </a:lnTo>
                <a:lnTo>
                  <a:pt x="54749" y="22999"/>
                </a:lnTo>
                <a:lnTo>
                  <a:pt x="63305" y="22999"/>
                </a:lnTo>
                <a:lnTo>
                  <a:pt x="98704" y="6997"/>
                </a:lnTo>
                <a:lnTo>
                  <a:pt x="102082" y="3708"/>
                </a:lnTo>
                <a:lnTo>
                  <a:pt x="105194" y="0"/>
                </a:lnTo>
                <a:close/>
              </a:path>
              <a:path w="105409" h="23495">
                <a:moveTo>
                  <a:pt x="0" y="7518"/>
                </a:moveTo>
                <a:lnTo>
                  <a:pt x="4216" y="9753"/>
                </a:lnTo>
                <a:lnTo>
                  <a:pt x="5878" y="10469"/>
                </a:lnTo>
                <a:lnTo>
                  <a:pt x="0" y="7518"/>
                </a:lnTo>
                <a:close/>
              </a:path>
            </a:pathLst>
          </a:custGeom>
          <a:solidFill>
            <a:srgbClr val="FFFFFF"/>
          </a:solidFill>
        </p:spPr>
        <p:txBody>
          <a:bodyPr wrap="square" lIns="0" tIns="0" rIns="0" bIns="0" rtlCol="0"/>
          <a:lstStyle/>
          <a:p>
            <a:endParaRPr sz="1350"/>
          </a:p>
        </p:txBody>
      </p:sp>
      <p:sp>
        <p:nvSpPr>
          <p:cNvPr id="130" name="bk object 130"/>
          <p:cNvSpPr/>
          <p:nvPr/>
        </p:nvSpPr>
        <p:spPr>
          <a:xfrm>
            <a:off x="7642486" y="4969515"/>
            <a:ext cx="86201" cy="214789"/>
          </a:xfrm>
          <a:custGeom>
            <a:avLst/>
            <a:gdLst/>
            <a:ahLst/>
            <a:cxnLst/>
            <a:rect l="l" t="t" r="r" b="b"/>
            <a:pathLst>
              <a:path w="114934" h="286384">
                <a:moveTo>
                  <a:pt x="112382" y="0"/>
                </a:moveTo>
                <a:lnTo>
                  <a:pt x="113741" y="393"/>
                </a:lnTo>
                <a:lnTo>
                  <a:pt x="114028" y="10560"/>
                </a:lnTo>
                <a:lnTo>
                  <a:pt x="114239" y="20700"/>
                </a:lnTo>
                <a:lnTo>
                  <a:pt x="114358" y="51215"/>
                </a:lnTo>
                <a:lnTo>
                  <a:pt x="114180" y="61379"/>
                </a:lnTo>
                <a:lnTo>
                  <a:pt x="111797" y="101985"/>
                </a:lnTo>
                <a:lnTo>
                  <a:pt x="105306" y="141981"/>
                </a:lnTo>
                <a:lnTo>
                  <a:pt x="92577" y="180507"/>
                </a:lnTo>
                <a:lnTo>
                  <a:pt x="73184" y="216132"/>
                </a:lnTo>
                <a:lnTo>
                  <a:pt x="47275" y="247313"/>
                </a:lnTo>
                <a:lnTo>
                  <a:pt x="16325" y="273700"/>
                </a:lnTo>
                <a:lnTo>
                  <a:pt x="0" y="285762"/>
                </a:lnTo>
                <a:lnTo>
                  <a:pt x="8284" y="279762"/>
                </a:lnTo>
                <a:lnTo>
                  <a:pt x="40091" y="254511"/>
                </a:lnTo>
                <a:lnTo>
                  <a:pt x="73490" y="216314"/>
                </a:lnTo>
                <a:lnTo>
                  <a:pt x="93037" y="180677"/>
                </a:lnTo>
                <a:lnTo>
                  <a:pt x="105811" y="141981"/>
                </a:lnTo>
                <a:lnTo>
                  <a:pt x="112184" y="101941"/>
                </a:lnTo>
                <a:lnTo>
                  <a:pt x="114502" y="61379"/>
                </a:lnTo>
                <a:lnTo>
                  <a:pt x="114669" y="41033"/>
                </a:lnTo>
                <a:lnTo>
                  <a:pt x="114382" y="20700"/>
                </a:lnTo>
                <a:lnTo>
                  <a:pt x="113779" y="355"/>
                </a:lnTo>
                <a:lnTo>
                  <a:pt x="112382" y="0"/>
                </a:lnTo>
                <a:close/>
              </a:path>
            </a:pathLst>
          </a:custGeom>
          <a:solidFill>
            <a:srgbClr val="FFFFFF"/>
          </a:solidFill>
        </p:spPr>
        <p:txBody>
          <a:bodyPr wrap="square" lIns="0" tIns="0" rIns="0" bIns="0" rtlCol="0"/>
          <a:lstStyle/>
          <a:p>
            <a:endParaRPr sz="1350"/>
          </a:p>
        </p:txBody>
      </p:sp>
      <p:sp>
        <p:nvSpPr>
          <p:cNvPr id="131" name="bk object 131"/>
          <p:cNvSpPr/>
          <p:nvPr/>
        </p:nvSpPr>
        <p:spPr>
          <a:xfrm>
            <a:off x="7632821" y="4976556"/>
            <a:ext cx="7658" cy="10525"/>
          </a:xfrm>
          <a:prstGeom prst="rect">
            <a:avLst/>
          </a:prstGeom>
          <a:blipFill>
            <a:blip r:embed="rId35" cstate="print"/>
            <a:stretch>
              <a:fillRect/>
            </a:stretch>
          </a:blipFill>
        </p:spPr>
        <p:txBody>
          <a:bodyPr wrap="square" lIns="0" tIns="0" rIns="0" bIns="0" rtlCol="0"/>
          <a:lstStyle/>
          <a:p>
            <a:endParaRPr sz="1350"/>
          </a:p>
        </p:txBody>
      </p:sp>
      <p:sp>
        <p:nvSpPr>
          <p:cNvPr id="132" name="bk object 132"/>
          <p:cNvSpPr/>
          <p:nvPr/>
        </p:nvSpPr>
        <p:spPr>
          <a:xfrm>
            <a:off x="7776010" y="4907547"/>
            <a:ext cx="46815" cy="58178"/>
          </a:xfrm>
          <a:prstGeom prst="rect">
            <a:avLst/>
          </a:prstGeom>
          <a:blipFill>
            <a:blip r:embed="rId36" cstate="print"/>
            <a:stretch>
              <a:fillRect/>
            </a:stretch>
          </a:blipFill>
        </p:spPr>
        <p:txBody>
          <a:bodyPr wrap="square" lIns="0" tIns="0" rIns="0" bIns="0" rtlCol="0"/>
          <a:lstStyle/>
          <a:p>
            <a:endParaRPr sz="1350"/>
          </a:p>
        </p:txBody>
      </p:sp>
      <p:sp>
        <p:nvSpPr>
          <p:cNvPr id="133" name="bk object 133"/>
          <p:cNvSpPr/>
          <p:nvPr/>
        </p:nvSpPr>
        <p:spPr>
          <a:xfrm>
            <a:off x="7613304" y="4888954"/>
            <a:ext cx="62722" cy="84695"/>
          </a:xfrm>
          <a:prstGeom prst="rect">
            <a:avLst/>
          </a:prstGeom>
          <a:blipFill>
            <a:blip r:embed="rId37" cstate="print"/>
            <a:stretch>
              <a:fillRect/>
            </a:stretch>
          </a:blipFill>
        </p:spPr>
        <p:txBody>
          <a:bodyPr wrap="square" lIns="0" tIns="0" rIns="0" bIns="0" rtlCol="0"/>
          <a:lstStyle/>
          <a:p>
            <a:endParaRPr sz="1350"/>
          </a:p>
        </p:txBody>
      </p:sp>
      <p:sp>
        <p:nvSpPr>
          <p:cNvPr id="134" name="bk object 134"/>
          <p:cNvSpPr/>
          <p:nvPr/>
        </p:nvSpPr>
        <p:spPr>
          <a:xfrm>
            <a:off x="7706124" y="4937912"/>
            <a:ext cx="46520" cy="48692"/>
          </a:xfrm>
          <a:prstGeom prst="rect">
            <a:avLst/>
          </a:prstGeom>
          <a:blipFill>
            <a:blip r:embed="rId38" cstate="print"/>
            <a:stretch>
              <a:fillRect/>
            </a:stretch>
          </a:blipFill>
        </p:spPr>
        <p:txBody>
          <a:bodyPr wrap="square" lIns="0" tIns="0" rIns="0" bIns="0" rtlCol="0"/>
          <a:lstStyle/>
          <a:p>
            <a:endParaRPr sz="1350"/>
          </a:p>
        </p:txBody>
      </p:sp>
      <p:sp>
        <p:nvSpPr>
          <p:cNvPr id="135" name="bk object 135"/>
          <p:cNvSpPr/>
          <p:nvPr/>
        </p:nvSpPr>
        <p:spPr>
          <a:xfrm>
            <a:off x="7533341" y="4937884"/>
            <a:ext cx="45558" cy="48720"/>
          </a:xfrm>
          <a:prstGeom prst="rect">
            <a:avLst/>
          </a:prstGeom>
          <a:blipFill>
            <a:blip r:embed="rId39" cstate="print"/>
            <a:stretch>
              <a:fillRect/>
            </a:stretch>
          </a:blipFill>
        </p:spPr>
        <p:txBody>
          <a:bodyPr wrap="square" lIns="0" tIns="0" rIns="0" bIns="0" rtlCol="0"/>
          <a:lstStyle/>
          <a:p>
            <a:endParaRPr sz="1350"/>
          </a:p>
        </p:txBody>
      </p:sp>
      <p:sp>
        <p:nvSpPr>
          <p:cNvPr id="136" name="bk object 136"/>
          <p:cNvSpPr/>
          <p:nvPr/>
        </p:nvSpPr>
        <p:spPr>
          <a:xfrm>
            <a:off x="7671764" y="4969963"/>
            <a:ext cx="5239" cy="4763"/>
          </a:xfrm>
          <a:custGeom>
            <a:avLst/>
            <a:gdLst/>
            <a:ahLst/>
            <a:cxnLst/>
            <a:rect l="l" t="t" r="r" b="b"/>
            <a:pathLst>
              <a:path w="6984" h="6350">
                <a:moveTo>
                  <a:pt x="1265" y="0"/>
                </a:moveTo>
                <a:lnTo>
                  <a:pt x="27" y="2032"/>
                </a:lnTo>
                <a:lnTo>
                  <a:pt x="0" y="2184"/>
                </a:lnTo>
                <a:lnTo>
                  <a:pt x="745" y="2857"/>
                </a:lnTo>
                <a:lnTo>
                  <a:pt x="1265" y="3378"/>
                </a:lnTo>
                <a:lnTo>
                  <a:pt x="3094" y="5003"/>
                </a:lnTo>
                <a:lnTo>
                  <a:pt x="4453" y="6286"/>
                </a:lnTo>
                <a:lnTo>
                  <a:pt x="4847" y="5003"/>
                </a:lnTo>
                <a:lnTo>
                  <a:pt x="5520" y="4368"/>
                </a:lnTo>
                <a:lnTo>
                  <a:pt x="6282" y="3733"/>
                </a:lnTo>
                <a:lnTo>
                  <a:pt x="6467" y="2184"/>
                </a:lnTo>
                <a:lnTo>
                  <a:pt x="4847" y="2184"/>
                </a:lnTo>
                <a:lnTo>
                  <a:pt x="2535" y="749"/>
                </a:lnTo>
                <a:lnTo>
                  <a:pt x="1265" y="0"/>
                </a:lnTo>
                <a:close/>
              </a:path>
              <a:path w="6984" h="6350">
                <a:moveTo>
                  <a:pt x="6364" y="3733"/>
                </a:moveTo>
                <a:lnTo>
                  <a:pt x="6307" y="4178"/>
                </a:lnTo>
                <a:lnTo>
                  <a:pt x="6364" y="3733"/>
                </a:lnTo>
                <a:close/>
              </a:path>
              <a:path w="6984" h="6350">
                <a:moveTo>
                  <a:pt x="6472" y="2032"/>
                </a:moveTo>
                <a:lnTo>
                  <a:pt x="4847" y="2184"/>
                </a:lnTo>
                <a:lnTo>
                  <a:pt x="6467" y="2184"/>
                </a:lnTo>
                <a:lnTo>
                  <a:pt x="6472" y="2032"/>
                </a:lnTo>
                <a:close/>
              </a:path>
            </a:pathLst>
          </a:custGeom>
          <a:solidFill>
            <a:srgbClr val="544F4C"/>
          </a:solidFill>
        </p:spPr>
        <p:txBody>
          <a:bodyPr wrap="square" lIns="0" tIns="0" rIns="0" bIns="0" rtlCol="0"/>
          <a:lstStyle/>
          <a:p>
            <a:endParaRPr sz="1350"/>
          </a:p>
        </p:txBody>
      </p:sp>
      <p:sp>
        <p:nvSpPr>
          <p:cNvPr id="137" name="bk object 137"/>
          <p:cNvSpPr/>
          <p:nvPr/>
        </p:nvSpPr>
        <p:spPr>
          <a:xfrm>
            <a:off x="7671245" y="4970050"/>
            <a:ext cx="5162" cy="4562"/>
          </a:xfrm>
          <a:prstGeom prst="rect">
            <a:avLst/>
          </a:prstGeom>
          <a:blipFill>
            <a:blip r:embed="rId40" cstate="print"/>
            <a:stretch>
              <a:fillRect/>
            </a:stretch>
          </a:blipFill>
        </p:spPr>
        <p:txBody>
          <a:bodyPr wrap="square" lIns="0" tIns="0" rIns="0" bIns="0" rtlCol="0"/>
          <a:lstStyle/>
          <a:p>
            <a:endParaRPr sz="1350"/>
          </a:p>
        </p:txBody>
      </p:sp>
      <p:sp>
        <p:nvSpPr>
          <p:cNvPr id="138" name="bk object 138"/>
          <p:cNvSpPr/>
          <p:nvPr/>
        </p:nvSpPr>
        <p:spPr>
          <a:xfrm>
            <a:off x="7670470" y="4968879"/>
            <a:ext cx="4763" cy="4763"/>
          </a:xfrm>
          <a:custGeom>
            <a:avLst/>
            <a:gdLst/>
            <a:ahLst/>
            <a:cxnLst/>
            <a:rect l="l" t="t" r="r" b="b"/>
            <a:pathLst>
              <a:path w="6350" h="6350">
                <a:moveTo>
                  <a:pt x="1193" y="0"/>
                </a:moveTo>
                <a:lnTo>
                  <a:pt x="0" y="2387"/>
                </a:lnTo>
                <a:lnTo>
                  <a:pt x="838" y="2870"/>
                </a:lnTo>
                <a:lnTo>
                  <a:pt x="1282" y="3390"/>
                </a:lnTo>
                <a:lnTo>
                  <a:pt x="1790" y="3657"/>
                </a:lnTo>
                <a:lnTo>
                  <a:pt x="3225" y="4825"/>
                </a:lnTo>
                <a:lnTo>
                  <a:pt x="4508" y="5981"/>
                </a:lnTo>
                <a:lnTo>
                  <a:pt x="4851" y="4622"/>
                </a:lnTo>
                <a:lnTo>
                  <a:pt x="6210" y="3187"/>
                </a:lnTo>
                <a:lnTo>
                  <a:pt x="6260" y="1803"/>
                </a:lnTo>
                <a:lnTo>
                  <a:pt x="4660" y="1803"/>
                </a:lnTo>
                <a:lnTo>
                  <a:pt x="2463" y="723"/>
                </a:lnTo>
                <a:lnTo>
                  <a:pt x="1193" y="0"/>
                </a:lnTo>
                <a:close/>
              </a:path>
              <a:path w="6350" h="6350">
                <a:moveTo>
                  <a:pt x="6286" y="3187"/>
                </a:moveTo>
                <a:lnTo>
                  <a:pt x="6286" y="3505"/>
                </a:lnTo>
                <a:lnTo>
                  <a:pt x="6286" y="3187"/>
                </a:lnTo>
                <a:close/>
              </a:path>
              <a:path w="6350" h="6350">
                <a:moveTo>
                  <a:pt x="6248" y="1447"/>
                </a:moveTo>
                <a:lnTo>
                  <a:pt x="4660" y="1803"/>
                </a:lnTo>
                <a:lnTo>
                  <a:pt x="6260" y="1803"/>
                </a:lnTo>
                <a:lnTo>
                  <a:pt x="6248" y="1447"/>
                </a:lnTo>
                <a:close/>
              </a:path>
            </a:pathLst>
          </a:custGeom>
          <a:solidFill>
            <a:srgbClr val="544F4C"/>
          </a:solidFill>
        </p:spPr>
        <p:txBody>
          <a:bodyPr wrap="square" lIns="0" tIns="0" rIns="0" bIns="0" rtlCol="0"/>
          <a:lstStyle/>
          <a:p>
            <a:endParaRPr sz="1350"/>
          </a:p>
        </p:txBody>
      </p:sp>
      <p:sp>
        <p:nvSpPr>
          <p:cNvPr id="139" name="bk object 139"/>
          <p:cNvSpPr/>
          <p:nvPr/>
        </p:nvSpPr>
        <p:spPr>
          <a:xfrm>
            <a:off x="7670063" y="4969031"/>
            <a:ext cx="5029" cy="4248"/>
          </a:xfrm>
          <a:prstGeom prst="rect">
            <a:avLst/>
          </a:prstGeom>
          <a:blipFill>
            <a:blip r:embed="rId41" cstate="print"/>
            <a:stretch>
              <a:fillRect/>
            </a:stretch>
          </a:blipFill>
        </p:spPr>
        <p:txBody>
          <a:bodyPr wrap="square" lIns="0" tIns="0" rIns="0" bIns="0" rtlCol="0"/>
          <a:lstStyle/>
          <a:p>
            <a:endParaRPr sz="1350"/>
          </a:p>
        </p:txBody>
      </p:sp>
      <p:sp>
        <p:nvSpPr>
          <p:cNvPr id="140" name="bk object 140"/>
          <p:cNvSpPr/>
          <p:nvPr/>
        </p:nvSpPr>
        <p:spPr>
          <a:xfrm>
            <a:off x="7668708" y="4967032"/>
            <a:ext cx="5239" cy="5239"/>
          </a:xfrm>
          <a:custGeom>
            <a:avLst/>
            <a:gdLst/>
            <a:ahLst/>
            <a:cxnLst/>
            <a:rect l="l" t="t" r="r" b="b"/>
            <a:pathLst>
              <a:path w="6984" h="6984">
                <a:moveTo>
                  <a:pt x="1358" y="0"/>
                </a:moveTo>
                <a:lnTo>
                  <a:pt x="0" y="2070"/>
                </a:lnTo>
                <a:lnTo>
                  <a:pt x="761" y="2870"/>
                </a:lnTo>
                <a:lnTo>
                  <a:pt x="1282" y="3467"/>
                </a:lnTo>
                <a:lnTo>
                  <a:pt x="1828" y="3911"/>
                </a:lnTo>
                <a:lnTo>
                  <a:pt x="4495" y="6769"/>
                </a:lnTo>
                <a:lnTo>
                  <a:pt x="4978" y="5448"/>
                </a:lnTo>
                <a:lnTo>
                  <a:pt x="5740" y="4902"/>
                </a:lnTo>
                <a:lnTo>
                  <a:pt x="6527" y="4254"/>
                </a:lnTo>
                <a:lnTo>
                  <a:pt x="6726" y="2666"/>
                </a:lnTo>
                <a:lnTo>
                  <a:pt x="4978" y="2666"/>
                </a:lnTo>
                <a:lnTo>
                  <a:pt x="2705" y="914"/>
                </a:lnTo>
                <a:lnTo>
                  <a:pt x="1358" y="0"/>
                </a:lnTo>
                <a:close/>
              </a:path>
              <a:path w="6984" h="6984">
                <a:moveTo>
                  <a:pt x="6641" y="4254"/>
                </a:moveTo>
                <a:lnTo>
                  <a:pt x="6603" y="4660"/>
                </a:lnTo>
                <a:lnTo>
                  <a:pt x="6641" y="4254"/>
                </a:lnTo>
                <a:close/>
              </a:path>
              <a:path w="6984" h="6984">
                <a:moveTo>
                  <a:pt x="6730" y="2514"/>
                </a:moveTo>
                <a:lnTo>
                  <a:pt x="4978" y="2666"/>
                </a:lnTo>
                <a:lnTo>
                  <a:pt x="6726" y="2666"/>
                </a:lnTo>
                <a:lnTo>
                  <a:pt x="6730" y="2514"/>
                </a:lnTo>
                <a:close/>
              </a:path>
            </a:pathLst>
          </a:custGeom>
          <a:solidFill>
            <a:srgbClr val="544F4C"/>
          </a:solidFill>
        </p:spPr>
        <p:txBody>
          <a:bodyPr wrap="square" lIns="0" tIns="0" rIns="0" bIns="0" rtlCol="0"/>
          <a:lstStyle/>
          <a:p>
            <a:endParaRPr sz="1350"/>
          </a:p>
        </p:txBody>
      </p:sp>
      <p:sp>
        <p:nvSpPr>
          <p:cNvPr id="141" name="bk object 141"/>
          <p:cNvSpPr/>
          <p:nvPr/>
        </p:nvSpPr>
        <p:spPr>
          <a:xfrm>
            <a:off x="7668301" y="4967116"/>
            <a:ext cx="5238" cy="4895"/>
          </a:xfrm>
          <a:prstGeom prst="rect">
            <a:avLst/>
          </a:prstGeom>
          <a:blipFill>
            <a:blip r:embed="rId42" cstate="print"/>
            <a:stretch>
              <a:fillRect/>
            </a:stretch>
          </a:blipFill>
        </p:spPr>
        <p:txBody>
          <a:bodyPr wrap="square" lIns="0" tIns="0" rIns="0" bIns="0" rtlCol="0"/>
          <a:lstStyle/>
          <a:p>
            <a:endParaRPr sz="1350"/>
          </a:p>
        </p:txBody>
      </p:sp>
      <p:sp>
        <p:nvSpPr>
          <p:cNvPr id="142" name="bk object 142"/>
          <p:cNvSpPr/>
          <p:nvPr/>
        </p:nvSpPr>
        <p:spPr>
          <a:xfrm>
            <a:off x="7667464" y="4965305"/>
            <a:ext cx="5239" cy="5715"/>
          </a:xfrm>
          <a:custGeom>
            <a:avLst/>
            <a:gdLst/>
            <a:ahLst/>
            <a:cxnLst/>
            <a:rect l="l" t="t" r="r" b="b"/>
            <a:pathLst>
              <a:path w="6984" h="7620">
                <a:moveTo>
                  <a:pt x="1904" y="0"/>
                </a:moveTo>
                <a:lnTo>
                  <a:pt x="0" y="2108"/>
                </a:lnTo>
                <a:lnTo>
                  <a:pt x="673" y="2984"/>
                </a:lnTo>
                <a:lnTo>
                  <a:pt x="1028" y="3619"/>
                </a:lnTo>
                <a:lnTo>
                  <a:pt x="1549" y="4178"/>
                </a:lnTo>
                <a:lnTo>
                  <a:pt x="3733" y="7404"/>
                </a:lnTo>
                <a:lnTo>
                  <a:pt x="4444" y="6045"/>
                </a:lnTo>
                <a:lnTo>
                  <a:pt x="6400" y="5016"/>
                </a:lnTo>
                <a:lnTo>
                  <a:pt x="6591" y="4368"/>
                </a:lnTo>
                <a:lnTo>
                  <a:pt x="6921" y="3175"/>
                </a:lnTo>
                <a:lnTo>
                  <a:pt x="5041" y="3098"/>
                </a:lnTo>
                <a:lnTo>
                  <a:pt x="3022" y="1143"/>
                </a:lnTo>
                <a:lnTo>
                  <a:pt x="1904" y="0"/>
                </a:lnTo>
                <a:close/>
              </a:path>
              <a:path w="6984" h="7620">
                <a:moveTo>
                  <a:pt x="6480" y="5016"/>
                </a:moveTo>
                <a:lnTo>
                  <a:pt x="6400" y="5486"/>
                </a:lnTo>
                <a:lnTo>
                  <a:pt x="6480" y="5016"/>
                </a:lnTo>
                <a:close/>
              </a:path>
            </a:pathLst>
          </a:custGeom>
          <a:solidFill>
            <a:srgbClr val="544F4C"/>
          </a:solidFill>
        </p:spPr>
        <p:txBody>
          <a:bodyPr wrap="square" lIns="0" tIns="0" rIns="0" bIns="0" rtlCol="0"/>
          <a:lstStyle/>
          <a:p>
            <a:endParaRPr sz="1350"/>
          </a:p>
        </p:txBody>
      </p:sp>
      <p:sp>
        <p:nvSpPr>
          <p:cNvPr id="143" name="bk object 143"/>
          <p:cNvSpPr/>
          <p:nvPr/>
        </p:nvSpPr>
        <p:spPr>
          <a:xfrm>
            <a:off x="7667110" y="4965392"/>
            <a:ext cx="5363" cy="5333"/>
          </a:xfrm>
          <a:prstGeom prst="rect">
            <a:avLst/>
          </a:prstGeom>
          <a:blipFill>
            <a:blip r:embed="rId43" cstate="print"/>
            <a:stretch>
              <a:fillRect/>
            </a:stretch>
          </a:blipFill>
        </p:spPr>
        <p:txBody>
          <a:bodyPr wrap="square" lIns="0" tIns="0" rIns="0" bIns="0" rtlCol="0"/>
          <a:lstStyle/>
          <a:p>
            <a:endParaRPr sz="1350"/>
          </a:p>
        </p:txBody>
      </p:sp>
      <p:sp>
        <p:nvSpPr>
          <p:cNvPr id="144" name="bk object 144"/>
          <p:cNvSpPr/>
          <p:nvPr/>
        </p:nvSpPr>
        <p:spPr>
          <a:xfrm>
            <a:off x="7665823" y="4963599"/>
            <a:ext cx="5239" cy="5715"/>
          </a:xfrm>
          <a:custGeom>
            <a:avLst/>
            <a:gdLst/>
            <a:ahLst/>
            <a:cxnLst/>
            <a:rect l="l" t="t" r="r" b="b"/>
            <a:pathLst>
              <a:path w="6984" h="7620">
                <a:moveTo>
                  <a:pt x="1943" y="0"/>
                </a:moveTo>
                <a:lnTo>
                  <a:pt x="0" y="2070"/>
                </a:lnTo>
                <a:lnTo>
                  <a:pt x="673" y="2908"/>
                </a:lnTo>
                <a:lnTo>
                  <a:pt x="1028" y="3619"/>
                </a:lnTo>
                <a:lnTo>
                  <a:pt x="1549" y="4064"/>
                </a:lnTo>
                <a:lnTo>
                  <a:pt x="2616" y="5778"/>
                </a:lnTo>
                <a:lnTo>
                  <a:pt x="3733" y="7404"/>
                </a:lnTo>
                <a:lnTo>
                  <a:pt x="4483" y="6096"/>
                </a:lnTo>
                <a:lnTo>
                  <a:pt x="5514" y="5448"/>
                </a:lnTo>
                <a:lnTo>
                  <a:pt x="6400" y="5016"/>
                </a:lnTo>
                <a:lnTo>
                  <a:pt x="6959" y="3187"/>
                </a:lnTo>
                <a:lnTo>
                  <a:pt x="5130" y="3060"/>
                </a:lnTo>
                <a:lnTo>
                  <a:pt x="3022" y="1193"/>
                </a:lnTo>
                <a:lnTo>
                  <a:pt x="1943" y="0"/>
                </a:lnTo>
                <a:close/>
              </a:path>
              <a:path w="6984" h="7620">
                <a:moveTo>
                  <a:pt x="6498" y="5016"/>
                </a:moveTo>
                <a:lnTo>
                  <a:pt x="6400" y="5448"/>
                </a:lnTo>
                <a:lnTo>
                  <a:pt x="6498" y="5016"/>
                </a:lnTo>
                <a:close/>
              </a:path>
            </a:pathLst>
          </a:custGeom>
          <a:solidFill>
            <a:srgbClr val="544F4C"/>
          </a:solidFill>
        </p:spPr>
        <p:txBody>
          <a:bodyPr wrap="square" lIns="0" tIns="0" rIns="0" bIns="0" rtlCol="0"/>
          <a:lstStyle/>
          <a:p>
            <a:endParaRPr sz="1350"/>
          </a:p>
        </p:txBody>
      </p:sp>
      <p:sp>
        <p:nvSpPr>
          <p:cNvPr id="145" name="bk object 145"/>
          <p:cNvSpPr/>
          <p:nvPr/>
        </p:nvSpPr>
        <p:spPr>
          <a:xfrm>
            <a:off x="7665472" y="4963678"/>
            <a:ext cx="5448" cy="5353"/>
          </a:xfrm>
          <a:prstGeom prst="rect">
            <a:avLst/>
          </a:prstGeom>
          <a:blipFill>
            <a:blip r:embed="rId44" cstate="print"/>
            <a:stretch>
              <a:fillRect/>
            </a:stretch>
          </a:blipFill>
        </p:spPr>
        <p:txBody>
          <a:bodyPr wrap="square" lIns="0" tIns="0" rIns="0" bIns="0" rtlCol="0"/>
          <a:lstStyle/>
          <a:p>
            <a:endParaRPr sz="1350"/>
          </a:p>
        </p:txBody>
      </p:sp>
      <p:sp>
        <p:nvSpPr>
          <p:cNvPr id="146" name="bk object 146"/>
          <p:cNvSpPr/>
          <p:nvPr/>
        </p:nvSpPr>
        <p:spPr>
          <a:xfrm>
            <a:off x="7664448" y="4962138"/>
            <a:ext cx="5239" cy="5715"/>
          </a:xfrm>
          <a:custGeom>
            <a:avLst/>
            <a:gdLst/>
            <a:ahLst/>
            <a:cxnLst/>
            <a:rect l="l" t="t" r="r" b="b"/>
            <a:pathLst>
              <a:path w="6984" h="7620">
                <a:moveTo>
                  <a:pt x="1828" y="0"/>
                </a:moveTo>
                <a:lnTo>
                  <a:pt x="0" y="2120"/>
                </a:lnTo>
                <a:lnTo>
                  <a:pt x="596" y="2946"/>
                </a:lnTo>
                <a:lnTo>
                  <a:pt x="990" y="3657"/>
                </a:lnTo>
                <a:lnTo>
                  <a:pt x="1473" y="4178"/>
                </a:lnTo>
                <a:lnTo>
                  <a:pt x="2628" y="5727"/>
                </a:lnTo>
                <a:lnTo>
                  <a:pt x="3771" y="7404"/>
                </a:lnTo>
                <a:lnTo>
                  <a:pt x="4457" y="6045"/>
                </a:lnTo>
                <a:lnTo>
                  <a:pt x="5472" y="5537"/>
                </a:lnTo>
                <a:lnTo>
                  <a:pt x="6324" y="5016"/>
                </a:lnTo>
                <a:lnTo>
                  <a:pt x="6883" y="3225"/>
                </a:lnTo>
                <a:lnTo>
                  <a:pt x="5054" y="3149"/>
                </a:lnTo>
                <a:lnTo>
                  <a:pt x="2984" y="1193"/>
                </a:lnTo>
                <a:lnTo>
                  <a:pt x="1828" y="0"/>
                </a:lnTo>
                <a:close/>
              </a:path>
              <a:path w="6984" h="7620">
                <a:moveTo>
                  <a:pt x="6420" y="5016"/>
                </a:moveTo>
                <a:lnTo>
                  <a:pt x="6286" y="5537"/>
                </a:lnTo>
                <a:lnTo>
                  <a:pt x="6420" y="5016"/>
                </a:lnTo>
                <a:close/>
              </a:path>
            </a:pathLst>
          </a:custGeom>
          <a:solidFill>
            <a:srgbClr val="544F4C"/>
          </a:solidFill>
        </p:spPr>
        <p:txBody>
          <a:bodyPr wrap="square" lIns="0" tIns="0" rIns="0" bIns="0" rtlCol="0"/>
          <a:lstStyle/>
          <a:p>
            <a:endParaRPr sz="1350"/>
          </a:p>
        </p:txBody>
      </p:sp>
      <p:sp>
        <p:nvSpPr>
          <p:cNvPr id="147" name="bk object 147"/>
          <p:cNvSpPr/>
          <p:nvPr/>
        </p:nvSpPr>
        <p:spPr>
          <a:xfrm>
            <a:off x="7664082" y="4962268"/>
            <a:ext cx="5353" cy="5305"/>
          </a:xfrm>
          <a:prstGeom prst="rect">
            <a:avLst/>
          </a:prstGeom>
          <a:blipFill>
            <a:blip r:embed="rId45" cstate="print"/>
            <a:stretch>
              <a:fillRect/>
            </a:stretch>
          </a:blipFill>
        </p:spPr>
        <p:txBody>
          <a:bodyPr wrap="square" lIns="0" tIns="0" rIns="0" bIns="0" rtlCol="0"/>
          <a:lstStyle/>
          <a:p>
            <a:endParaRPr sz="1350"/>
          </a:p>
        </p:txBody>
      </p:sp>
      <p:sp>
        <p:nvSpPr>
          <p:cNvPr id="148" name="bk object 148"/>
          <p:cNvSpPr/>
          <p:nvPr/>
        </p:nvSpPr>
        <p:spPr>
          <a:xfrm>
            <a:off x="7663046" y="4960706"/>
            <a:ext cx="5715" cy="5715"/>
          </a:xfrm>
          <a:custGeom>
            <a:avLst/>
            <a:gdLst/>
            <a:ahLst/>
            <a:cxnLst/>
            <a:rect l="l" t="t" r="r" b="b"/>
            <a:pathLst>
              <a:path w="7620" h="7620">
                <a:moveTo>
                  <a:pt x="1904" y="0"/>
                </a:moveTo>
                <a:lnTo>
                  <a:pt x="0" y="2120"/>
                </a:lnTo>
                <a:lnTo>
                  <a:pt x="673" y="2946"/>
                </a:lnTo>
                <a:lnTo>
                  <a:pt x="1066" y="3670"/>
                </a:lnTo>
                <a:lnTo>
                  <a:pt x="1460" y="4102"/>
                </a:lnTo>
                <a:lnTo>
                  <a:pt x="2666" y="5816"/>
                </a:lnTo>
                <a:lnTo>
                  <a:pt x="3695" y="7442"/>
                </a:lnTo>
                <a:lnTo>
                  <a:pt x="4533" y="6096"/>
                </a:lnTo>
                <a:lnTo>
                  <a:pt x="6489" y="4851"/>
                </a:lnTo>
                <a:lnTo>
                  <a:pt x="6754" y="4102"/>
                </a:lnTo>
                <a:lnTo>
                  <a:pt x="7073" y="3060"/>
                </a:lnTo>
                <a:lnTo>
                  <a:pt x="5130" y="2946"/>
                </a:lnTo>
                <a:lnTo>
                  <a:pt x="3098" y="1041"/>
                </a:lnTo>
                <a:lnTo>
                  <a:pt x="1904" y="0"/>
                </a:lnTo>
                <a:close/>
              </a:path>
              <a:path w="7620" h="7620">
                <a:moveTo>
                  <a:pt x="6562" y="4851"/>
                </a:moveTo>
                <a:lnTo>
                  <a:pt x="6451" y="5334"/>
                </a:lnTo>
                <a:lnTo>
                  <a:pt x="6562" y="4851"/>
                </a:lnTo>
                <a:close/>
              </a:path>
            </a:pathLst>
          </a:custGeom>
          <a:solidFill>
            <a:srgbClr val="544F4C"/>
          </a:solidFill>
        </p:spPr>
        <p:txBody>
          <a:bodyPr wrap="square" lIns="0" tIns="0" rIns="0" bIns="0" rtlCol="0"/>
          <a:lstStyle/>
          <a:p>
            <a:endParaRPr sz="1350"/>
          </a:p>
        </p:txBody>
      </p:sp>
      <p:sp>
        <p:nvSpPr>
          <p:cNvPr id="149" name="bk object 149"/>
          <p:cNvSpPr/>
          <p:nvPr/>
        </p:nvSpPr>
        <p:spPr>
          <a:xfrm>
            <a:off x="7662672" y="4960801"/>
            <a:ext cx="5534" cy="5276"/>
          </a:xfrm>
          <a:prstGeom prst="rect">
            <a:avLst/>
          </a:prstGeom>
          <a:blipFill>
            <a:blip r:embed="rId46" cstate="print"/>
            <a:stretch>
              <a:fillRect/>
            </a:stretch>
          </a:blipFill>
        </p:spPr>
        <p:txBody>
          <a:bodyPr wrap="square" lIns="0" tIns="0" rIns="0" bIns="0" rtlCol="0"/>
          <a:lstStyle/>
          <a:p>
            <a:endParaRPr sz="1350"/>
          </a:p>
        </p:txBody>
      </p:sp>
      <p:sp>
        <p:nvSpPr>
          <p:cNvPr id="150" name="bk object 150"/>
          <p:cNvSpPr/>
          <p:nvPr/>
        </p:nvSpPr>
        <p:spPr>
          <a:xfrm>
            <a:off x="7661763" y="4959128"/>
            <a:ext cx="5715" cy="5715"/>
          </a:xfrm>
          <a:custGeom>
            <a:avLst/>
            <a:gdLst/>
            <a:ahLst/>
            <a:cxnLst/>
            <a:rect l="l" t="t" r="r" b="b"/>
            <a:pathLst>
              <a:path w="7620" h="7620">
                <a:moveTo>
                  <a:pt x="1943" y="0"/>
                </a:moveTo>
                <a:lnTo>
                  <a:pt x="0" y="2146"/>
                </a:lnTo>
                <a:lnTo>
                  <a:pt x="655" y="3060"/>
                </a:lnTo>
                <a:lnTo>
                  <a:pt x="1028" y="3746"/>
                </a:lnTo>
                <a:lnTo>
                  <a:pt x="1473" y="4216"/>
                </a:lnTo>
                <a:lnTo>
                  <a:pt x="2578" y="5842"/>
                </a:lnTo>
                <a:lnTo>
                  <a:pt x="3619" y="7442"/>
                </a:lnTo>
                <a:lnTo>
                  <a:pt x="4444" y="6172"/>
                </a:lnTo>
                <a:lnTo>
                  <a:pt x="5448" y="5524"/>
                </a:lnTo>
                <a:lnTo>
                  <a:pt x="6451" y="5016"/>
                </a:lnTo>
                <a:lnTo>
                  <a:pt x="6750" y="4216"/>
                </a:lnTo>
                <a:lnTo>
                  <a:pt x="6997" y="3060"/>
                </a:lnTo>
                <a:lnTo>
                  <a:pt x="5168" y="3022"/>
                </a:lnTo>
                <a:lnTo>
                  <a:pt x="3060" y="1155"/>
                </a:lnTo>
                <a:lnTo>
                  <a:pt x="1943" y="0"/>
                </a:lnTo>
                <a:close/>
              </a:path>
              <a:path w="7620" h="7620">
                <a:moveTo>
                  <a:pt x="6520" y="5016"/>
                </a:moveTo>
                <a:lnTo>
                  <a:pt x="6400" y="5410"/>
                </a:lnTo>
                <a:lnTo>
                  <a:pt x="6520" y="5016"/>
                </a:lnTo>
                <a:close/>
              </a:path>
            </a:pathLst>
          </a:custGeom>
          <a:solidFill>
            <a:srgbClr val="544F4C"/>
          </a:solidFill>
        </p:spPr>
        <p:txBody>
          <a:bodyPr wrap="square" lIns="0" tIns="0" rIns="0" bIns="0" rtlCol="0"/>
          <a:lstStyle/>
          <a:p>
            <a:endParaRPr sz="1350"/>
          </a:p>
        </p:txBody>
      </p:sp>
      <p:sp>
        <p:nvSpPr>
          <p:cNvPr id="151" name="bk object 151"/>
          <p:cNvSpPr/>
          <p:nvPr/>
        </p:nvSpPr>
        <p:spPr>
          <a:xfrm>
            <a:off x="7661367" y="4959239"/>
            <a:ext cx="5525" cy="5400"/>
          </a:xfrm>
          <a:prstGeom prst="rect">
            <a:avLst/>
          </a:prstGeom>
          <a:blipFill>
            <a:blip r:embed="rId47" cstate="print"/>
            <a:stretch>
              <a:fillRect/>
            </a:stretch>
          </a:blipFill>
        </p:spPr>
        <p:txBody>
          <a:bodyPr wrap="square" lIns="0" tIns="0" rIns="0" bIns="0" rtlCol="0"/>
          <a:lstStyle/>
          <a:p>
            <a:endParaRPr sz="1350"/>
          </a:p>
        </p:txBody>
      </p:sp>
      <p:sp>
        <p:nvSpPr>
          <p:cNvPr id="152" name="bk object 152"/>
          <p:cNvSpPr/>
          <p:nvPr/>
        </p:nvSpPr>
        <p:spPr>
          <a:xfrm>
            <a:off x="7660212" y="4957698"/>
            <a:ext cx="5715" cy="6191"/>
          </a:xfrm>
          <a:custGeom>
            <a:avLst/>
            <a:gdLst/>
            <a:ahLst/>
            <a:cxnLst/>
            <a:rect l="l" t="t" r="r" b="b"/>
            <a:pathLst>
              <a:path w="7620" h="8254">
                <a:moveTo>
                  <a:pt x="2057" y="0"/>
                </a:moveTo>
                <a:lnTo>
                  <a:pt x="0" y="2501"/>
                </a:lnTo>
                <a:lnTo>
                  <a:pt x="711" y="3416"/>
                </a:lnTo>
                <a:lnTo>
                  <a:pt x="1066" y="4013"/>
                </a:lnTo>
                <a:lnTo>
                  <a:pt x="1587" y="4533"/>
                </a:lnTo>
                <a:lnTo>
                  <a:pt x="2804" y="6121"/>
                </a:lnTo>
                <a:lnTo>
                  <a:pt x="4013" y="7632"/>
                </a:lnTo>
                <a:lnTo>
                  <a:pt x="4813" y="6121"/>
                </a:lnTo>
                <a:lnTo>
                  <a:pt x="5842" y="5359"/>
                </a:lnTo>
                <a:lnTo>
                  <a:pt x="6870" y="4648"/>
                </a:lnTo>
                <a:lnTo>
                  <a:pt x="7449" y="2743"/>
                </a:lnTo>
                <a:lnTo>
                  <a:pt x="5486" y="2743"/>
                </a:lnTo>
                <a:lnTo>
                  <a:pt x="3263" y="1028"/>
                </a:lnTo>
                <a:lnTo>
                  <a:pt x="2057" y="0"/>
                </a:lnTo>
                <a:close/>
              </a:path>
              <a:path w="7620" h="8254">
                <a:moveTo>
                  <a:pt x="6938" y="4648"/>
                </a:moveTo>
                <a:lnTo>
                  <a:pt x="6832" y="5041"/>
                </a:lnTo>
                <a:lnTo>
                  <a:pt x="6938" y="4648"/>
                </a:lnTo>
                <a:close/>
              </a:path>
              <a:path w="7620" h="8254">
                <a:moveTo>
                  <a:pt x="7480" y="2628"/>
                </a:moveTo>
                <a:lnTo>
                  <a:pt x="5486" y="2743"/>
                </a:lnTo>
                <a:lnTo>
                  <a:pt x="7449" y="2743"/>
                </a:lnTo>
                <a:close/>
              </a:path>
            </a:pathLst>
          </a:custGeom>
          <a:solidFill>
            <a:srgbClr val="544F4C"/>
          </a:solidFill>
        </p:spPr>
        <p:txBody>
          <a:bodyPr wrap="square" lIns="0" tIns="0" rIns="0" bIns="0" rtlCol="0"/>
          <a:lstStyle/>
          <a:p>
            <a:endParaRPr sz="1350"/>
          </a:p>
        </p:txBody>
      </p:sp>
      <p:sp>
        <p:nvSpPr>
          <p:cNvPr id="153" name="bk object 153"/>
          <p:cNvSpPr/>
          <p:nvPr/>
        </p:nvSpPr>
        <p:spPr>
          <a:xfrm>
            <a:off x="7659785" y="4957819"/>
            <a:ext cx="5858" cy="5448"/>
          </a:xfrm>
          <a:prstGeom prst="rect">
            <a:avLst/>
          </a:prstGeom>
          <a:blipFill>
            <a:blip r:embed="rId48" cstate="print"/>
            <a:stretch>
              <a:fillRect/>
            </a:stretch>
          </a:blipFill>
        </p:spPr>
        <p:txBody>
          <a:bodyPr wrap="square" lIns="0" tIns="0" rIns="0" bIns="0" rtlCol="0"/>
          <a:lstStyle/>
          <a:p>
            <a:endParaRPr sz="1350"/>
          </a:p>
        </p:txBody>
      </p:sp>
      <p:sp>
        <p:nvSpPr>
          <p:cNvPr id="154" name="bk object 154"/>
          <p:cNvSpPr/>
          <p:nvPr/>
        </p:nvSpPr>
        <p:spPr>
          <a:xfrm>
            <a:off x="7658714" y="4956257"/>
            <a:ext cx="5715" cy="6191"/>
          </a:xfrm>
          <a:custGeom>
            <a:avLst/>
            <a:gdLst/>
            <a:ahLst/>
            <a:cxnLst/>
            <a:rect l="l" t="t" r="r" b="b"/>
            <a:pathLst>
              <a:path w="7620" h="8254">
                <a:moveTo>
                  <a:pt x="2108" y="0"/>
                </a:moveTo>
                <a:lnTo>
                  <a:pt x="0" y="2552"/>
                </a:lnTo>
                <a:lnTo>
                  <a:pt x="761" y="3390"/>
                </a:lnTo>
                <a:lnTo>
                  <a:pt x="1231" y="4025"/>
                </a:lnTo>
                <a:lnTo>
                  <a:pt x="1801" y="4660"/>
                </a:lnTo>
                <a:lnTo>
                  <a:pt x="4063" y="7645"/>
                </a:lnTo>
                <a:lnTo>
                  <a:pt x="4851" y="6134"/>
                </a:lnTo>
                <a:lnTo>
                  <a:pt x="5930" y="5422"/>
                </a:lnTo>
                <a:lnTo>
                  <a:pt x="6921" y="4660"/>
                </a:lnTo>
                <a:lnTo>
                  <a:pt x="7059" y="4660"/>
                </a:lnTo>
                <a:lnTo>
                  <a:pt x="7228" y="4025"/>
                </a:lnTo>
                <a:lnTo>
                  <a:pt x="7440" y="2832"/>
                </a:lnTo>
                <a:lnTo>
                  <a:pt x="5613" y="2832"/>
                </a:lnTo>
                <a:lnTo>
                  <a:pt x="3301" y="1117"/>
                </a:lnTo>
                <a:lnTo>
                  <a:pt x="2108" y="0"/>
                </a:lnTo>
                <a:close/>
              </a:path>
              <a:path w="7620" h="8254">
                <a:moveTo>
                  <a:pt x="7059" y="4660"/>
                </a:moveTo>
                <a:lnTo>
                  <a:pt x="6921" y="4660"/>
                </a:lnTo>
                <a:lnTo>
                  <a:pt x="6921" y="5181"/>
                </a:lnTo>
                <a:lnTo>
                  <a:pt x="7059" y="4660"/>
                </a:lnTo>
                <a:close/>
              </a:path>
              <a:path w="7620" h="8254">
                <a:moveTo>
                  <a:pt x="7480" y="2603"/>
                </a:moveTo>
                <a:lnTo>
                  <a:pt x="5613" y="2832"/>
                </a:lnTo>
                <a:lnTo>
                  <a:pt x="7440" y="2832"/>
                </a:lnTo>
                <a:lnTo>
                  <a:pt x="7480" y="2603"/>
                </a:lnTo>
                <a:close/>
              </a:path>
            </a:pathLst>
          </a:custGeom>
          <a:solidFill>
            <a:srgbClr val="544F4C"/>
          </a:solidFill>
        </p:spPr>
        <p:txBody>
          <a:bodyPr wrap="square" lIns="0" tIns="0" rIns="0" bIns="0" rtlCol="0"/>
          <a:lstStyle/>
          <a:p>
            <a:endParaRPr sz="1350"/>
          </a:p>
        </p:txBody>
      </p:sp>
      <p:sp>
        <p:nvSpPr>
          <p:cNvPr id="155" name="bk object 155"/>
          <p:cNvSpPr/>
          <p:nvPr/>
        </p:nvSpPr>
        <p:spPr>
          <a:xfrm>
            <a:off x="7658357" y="4956420"/>
            <a:ext cx="5848" cy="5515"/>
          </a:xfrm>
          <a:prstGeom prst="rect">
            <a:avLst/>
          </a:prstGeom>
          <a:blipFill>
            <a:blip r:embed="rId49" cstate="print"/>
            <a:stretch>
              <a:fillRect/>
            </a:stretch>
          </a:blipFill>
        </p:spPr>
        <p:txBody>
          <a:bodyPr wrap="square" lIns="0" tIns="0" rIns="0" bIns="0" rtlCol="0"/>
          <a:lstStyle/>
          <a:p>
            <a:endParaRPr sz="1350"/>
          </a:p>
        </p:txBody>
      </p:sp>
      <p:sp>
        <p:nvSpPr>
          <p:cNvPr id="156" name="bk object 156"/>
          <p:cNvSpPr/>
          <p:nvPr/>
        </p:nvSpPr>
        <p:spPr>
          <a:xfrm>
            <a:off x="7657379" y="4954890"/>
            <a:ext cx="5715" cy="5715"/>
          </a:xfrm>
          <a:custGeom>
            <a:avLst/>
            <a:gdLst/>
            <a:ahLst/>
            <a:cxnLst/>
            <a:rect l="l" t="t" r="r" b="b"/>
            <a:pathLst>
              <a:path w="7620" h="7620">
                <a:moveTo>
                  <a:pt x="1866" y="0"/>
                </a:moveTo>
                <a:lnTo>
                  <a:pt x="0" y="2463"/>
                </a:lnTo>
                <a:lnTo>
                  <a:pt x="787" y="3340"/>
                </a:lnTo>
                <a:lnTo>
                  <a:pt x="1193" y="3975"/>
                </a:lnTo>
                <a:lnTo>
                  <a:pt x="1663" y="4381"/>
                </a:lnTo>
                <a:lnTo>
                  <a:pt x="3014" y="5969"/>
                </a:lnTo>
                <a:lnTo>
                  <a:pt x="4178" y="7442"/>
                </a:lnTo>
                <a:lnTo>
                  <a:pt x="4851" y="5969"/>
                </a:lnTo>
                <a:lnTo>
                  <a:pt x="5842" y="5372"/>
                </a:lnTo>
                <a:lnTo>
                  <a:pt x="6794" y="4622"/>
                </a:lnTo>
                <a:lnTo>
                  <a:pt x="7041" y="3975"/>
                </a:lnTo>
                <a:lnTo>
                  <a:pt x="7203" y="2794"/>
                </a:lnTo>
                <a:lnTo>
                  <a:pt x="5359" y="2794"/>
                </a:lnTo>
                <a:lnTo>
                  <a:pt x="3098" y="1079"/>
                </a:lnTo>
                <a:lnTo>
                  <a:pt x="1866" y="0"/>
                </a:lnTo>
                <a:close/>
              </a:path>
              <a:path w="7620" h="7620">
                <a:moveTo>
                  <a:pt x="6894" y="4622"/>
                </a:moveTo>
                <a:lnTo>
                  <a:pt x="6794" y="5054"/>
                </a:lnTo>
                <a:lnTo>
                  <a:pt x="6894" y="4622"/>
                </a:lnTo>
                <a:close/>
              </a:path>
              <a:path w="7620" h="7620">
                <a:moveTo>
                  <a:pt x="7226" y="2628"/>
                </a:moveTo>
                <a:lnTo>
                  <a:pt x="5359" y="2794"/>
                </a:lnTo>
                <a:lnTo>
                  <a:pt x="7203" y="2794"/>
                </a:lnTo>
                <a:lnTo>
                  <a:pt x="7226" y="2628"/>
                </a:lnTo>
                <a:close/>
              </a:path>
            </a:pathLst>
          </a:custGeom>
          <a:solidFill>
            <a:srgbClr val="544F4C"/>
          </a:solidFill>
        </p:spPr>
        <p:txBody>
          <a:bodyPr wrap="square" lIns="0" tIns="0" rIns="0" bIns="0" rtlCol="0"/>
          <a:lstStyle/>
          <a:p>
            <a:endParaRPr sz="1350"/>
          </a:p>
        </p:txBody>
      </p:sp>
      <p:sp>
        <p:nvSpPr>
          <p:cNvPr id="157" name="bk object 157"/>
          <p:cNvSpPr/>
          <p:nvPr/>
        </p:nvSpPr>
        <p:spPr>
          <a:xfrm>
            <a:off x="7656966" y="4955077"/>
            <a:ext cx="5696" cy="5267"/>
          </a:xfrm>
          <a:prstGeom prst="rect">
            <a:avLst/>
          </a:prstGeom>
          <a:blipFill>
            <a:blip r:embed="rId50" cstate="print"/>
            <a:stretch>
              <a:fillRect/>
            </a:stretch>
          </a:blipFill>
        </p:spPr>
        <p:txBody>
          <a:bodyPr wrap="square" lIns="0" tIns="0" rIns="0" bIns="0" rtlCol="0"/>
          <a:lstStyle/>
          <a:p>
            <a:endParaRPr sz="1350"/>
          </a:p>
        </p:txBody>
      </p:sp>
      <p:sp>
        <p:nvSpPr>
          <p:cNvPr id="158" name="bk object 158"/>
          <p:cNvSpPr/>
          <p:nvPr/>
        </p:nvSpPr>
        <p:spPr>
          <a:xfrm>
            <a:off x="7657289" y="4954116"/>
            <a:ext cx="4763" cy="5239"/>
          </a:xfrm>
          <a:custGeom>
            <a:avLst/>
            <a:gdLst/>
            <a:ahLst/>
            <a:cxnLst/>
            <a:rect l="l" t="t" r="r" b="b"/>
            <a:pathLst>
              <a:path w="6350" h="6984">
                <a:moveTo>
                  <a:pt x="1663" y="0"/>
                </a:moveTo>
                <a:lnTo>
                  <a:pt x="749" y="1473"/>
                </a:lnTo>
                <a:lnTo>
                  <a:pt x="1142" y="2108"/>
                </a:lnTo>
                <a:lnTo>
                  <a:pt x="0" y="3378"/>
                </a:lnTo>
                <a:lnTo>
                  <a:pt x="1262" y="5092"/>
                </a:lnTo>
                <a:lnTo>
                  <a:pt x="2336" y="6603"/>
                </a:lnTo>
                <a:lnTo>
                  <a:pt x="3136" y="5092"/>
                </a:lnTo>
                <a:lnTo>
                  <a:pt x="4127" y="4457"/>
                </a:lnTo>
                <a:lnTo>
                  <a:pt x="5130" y="3695"/>
                </a:lnTo>
                <a:lnTo>
                  <a:pt x="5372" y="3098"/>
                </a:lnTo>
                <a:lnTo>
                  <a:pt x="5688" y="1866"/>
                </a:lnTo>
                <a:lnTo>
                  <a:pt x="3848" y="1866"/>
                </a:lnTo>
                <a:lnTo>
                  <a:pt x="1663" y="0"/>
                </a:lnTo>
                <a:close/>
              </a:path>
              <a:path w="6350" h="6984">
                <a:moveTo>
                  <a:pt x="5247" y="3695"/>
                </a:moveTo>
                <a:lnTo>
                  <a:pt x="5130" y="4254"/>
                </a:lnTo>
                <a:lnTo>
                  <a:pt x="5247" y="3695"/>
                </a:lnTo>
                <a:close/>
              </a:path>
              <a:path w="6350" h="6984">
                <a:moveTo>
                  <a:pt x="5727" y="1714"/>
                </a:moveTo>
                <a:lnTo>
                  <a:pt x="3848" y="1866"/>
                </a:lnTo>
                <a:lnTo>
                  <a:pt x="5688" y="1866"/>
                </a:lnTo>
                <a:lnTo>
                  <a:pt x="5727" y="1714"/>
                </a:lnTo>
                <a:close/>
              </a:path>
            </a:pathLst>
          </a:custGeom>
          <a:solidFill>
            <a:srgbClr val="544F4C"/>
          </a:solidFill>
        </p:spPr>
        <p:txBody>
          <a:bodyPr wrap="square" lIns="0" tIns="0" rIns="0" bIns="0" rtlCol="0"/>
          <a:lstStyle/>
          <a:p>
            <a:endParaRPr sz="1350"/>
          </a:p>
        </p:txBody>
      </p:sp>
      <p:sp>
        <p:nvSpPr>
          <p:cNvPr id="159" name="bk object 159"/>
          <p:cNvSpPr/>
          <p:nvPr/>
        </p:nvSpPr>
        <p:spPr>
          <a:xfrm>
            <a:off x="7656957" y="4954029"/>
            <a:ext cx="4477" cy="4924"/>
          </a:xfrm>
          <a:prstGeom prst="rect">
            <a:avLst/>
          </a:prstGeom>
          <a:blipFill>
            <a:blip r:embed="rId51" cstate="print"/>
            <a:stretch>
              <a:fillRect/>
            </a:stretch>
          </a:blipFill>
        </p:spPr>
        <p:txBody>
          <a:bodyPr wrap="square" lIns="0" tIns="0" rIns="0" bIns="0" rtlCol="0"/>
          <a:lstStyle/>
          <a:p>
            <a:endParaRPr sz="1350"/>
          </a:p>
        </p:txBody>
      </p:sp>
      <p:sp>
        <p:nvSpPr>
          <p:cNvPr id="160" name="bk object 160"/>
          <p:cNvSpPr/>
          <p:nvPr/>
        </p:nvSpPr>
        <p:spPr>
          <a:xfrm>
            <a:off x="7657045" y="4953725"/>
            <a:ext cx="3334" cy="3810"/>
          </a:xfrm>
          <a:custGeom>
            <a:avLst/>
            <a:gdLst/>
            <a:ahLst/>
            <a:cxnLst/>
            <a:rect l="l" t="t" r="r" b="b"/>
            <a:pathLst>
              <a:path w="4445" h="5079">
                <a:moveTo>
                  <a:pt x="1231" y="0"/>
                </a:moveTo>
                <a:lnTo>
                  <a:pt x="800" y="1511"/>
                </a:lnTo>
                <a:lnTo>
                  <a:pt x="1079" y="1955"/>
                </a:lnTo>
                <a:lnTo>
                  <a:pt x="0" y="3733"/>
                </a:lnTo>
                <a:lnTo>
                  <a:pt x="1269" y="5016"/>
                </a:lnTo>
                <a:lnTo>
                  <a:pt x="1904" y="3733"/>
                </a:lnTo>
                <a:lnTo>
                  <a:pt x="2705" y="2946"/>
                </a:lnTo>
                <a:lnTo>
                  <a:pt x="3657" y="2146"/>
                </a:lnTo>
                <a:lnTo>
                  <a:pt x="4076" y="952"/>
                </a:lnTo>
                <a:lnTo>
                  <a:pt x="2705" y="952"/>
                </a:lnTo>
                <a:lnTo>
                  <a:pt x="1231" y="0"/>
                </a:lnTo>
                <a:close/>
              </a:path>
              <a:path w="4445" h="5079">
                <a:moveTo>
                  <a:pt x="3688" y="2146"/>
                </a:moveTo>
                <a:lnTo>
                  <a:pt x="3543" y="2590"/>
                </a:lnTo>
                <a:lnTo>
                  <a:pt x="3688" y="2146"/>
                </a:lnTo>
                <a:close/>
              </a:path>
              <a:path w="4445" h="5079">
                <a:moveTo>
                  <a:pt x="4254" y="406"/>
                </a:moveTo>
                <a:lnTo>
                  <a:pt x="2705" y="952"/>
                </a:lnTo>
                <a:lnTo>
                  <a:pt x="4076" y="952"/>
                </a:lnTo>
                <a:lnTo>
                  <a:pt x="4254" y="406"/>
                </a:lnTo>
                <a:close/>
              </a:path>
            </a:pathLst>
          </a:custGeom>
          <a:solidFill>
            <a:srgbClr val="544F4C"/>
          </a:solidFill>
        </p:spPr>
        <p:txBody>
          <a:bodyPr wrap="square" lIns="0" tIns="0" rIns="0" bIns="0" rtlCol="0"/>
          <a:lstStyle/>
          <a:p>
            <a:endParaRPr sz="1350"/>
          </a:p>
        </p:txBody>
      </p:sp>
      <p:sp>
        <p:nvSpPr>
          <p:cNvPr id="161" name="bk object 161"/>
          <p:cNvSpPr/>
          <p:nvPr/>
        </p:nvSpPr>
        <p:spPr>
          <a:xfrm>
            <a:off x="7656776" y="4953447"/>
            <a:ext cx="3343" cy="4095"/>
          </a:xfrm>
          <a:prstGeom prst="rect">
            <a:avLst/>
          </a:prstGeom>
          <a:blipFill>
            <a:blip r:embed="rId52" cstate="print"/>
            <a:stretch>
              <a:fillRect/>
            </a:stretch>
          </a:blipFill>
        </p:spPr>
        <p:txBody>
          <a:bodyPr wrap="square" lIns="0" tIns="0" rIns="0" bIns="0" rtlCol="0"/>
          <a:lstStyle/>
          <a:p>
            <a:endParaRPr sz="1350"/>
          </a:p>
        </p:txBody>
      </p:sp>
      <p:sp>
        <p:nvSpPr>
          <p:cNvPr id="162" name="bk object 162"/>
          <p:cNvSpPr/>
          <p:nvPr/>
        </p:nvSpPr>
        <p:spPr>
          <a:xfrm>
            <a:off x="7647468" y="4956371"/>
            <a:ext cx="100965" cy="26194"/>
          </a:xfrm>
          <a:custGeom>
            <a:avLst/>
            <a:gdLst/>
            <a:ahLst/>
            <a:cxnLst/>
            <a:rect l="l" t="t" r="r" b="b"/>
            <a:pathLst>
              <a:path w="134620" h="34925">
                <a:moveTo>
                  <a:pt x="131100" y="20919"/>
                </a:moveTo>
                <a:lnTo>
                  <a:pt x="38639" y="20919"/>
                </a:lnTo>
                <a:lnTo>
                  <a:pt x="52897" y="21781"/>
                </a:lnTo>
                <a:lnTo>
                  <a:pt x="76263" y="25993"/>
                </a:lnTo>
                <a:lnTo>
                  <a:pt x="91324" y="30216"/>
                </a:lnTo>
                <a:lnTo>
                  <a:pt x="103933" y="33386"/>
                </a:lnTo>
                <a:lnTo>
                  <a:pt x="114203" y="34310"/>
                </a:lnTo>
                <a:lnTo>
                  <a:pt x="122250" y="31797"/>
                </a:lnTo>
                <a:lnTo>
                  <a:pt x="128981" y="27504"/>
                </a:lnTo>
                <a:lnTo>
                  <a:pt x="131100" y="20919"/>
                </a:lnTo>
                <a:close/>
              </a:path>
              <a:path w="134620" h="34925">
                <a:moveTo>
                  <a:pt x="49734" y="0"/>
                </a:moveTo>
                <a:lnTo>
                  <a:pt x="23082" y="7919"/>
                </a:lnTo>
                <a:lnTo>
                  <a:pt x="6373" y="19218"/>
                </a:lnTo>
                <a:lnTo>
                  <a:pt x="0" y="25358"/>
                </a:lnTo>
                <a:lnTo>
                  <a:pt x="9271" y="29689"/>
                </a:lnTo>
                <a:lnTo>
                  <a:pt x="14160" y="31200"/>
                </a:lnTo>
                <a:lnTo>
                  <a:pt x="27668" y="23896"/>
                </a:lnTo>
                <a:lnTo>
                  <a:pt x="38639" y="20919"/>
                </a:lnTo>
                <a:lnTo>
                  <a:pt x="131100" y="20919"/>
                </a:lnTo>
                <a:lnTo>
                  <a:pt x="132397" y="16887"/>
                </a:lnTo>
                <a:lnTo>
                  <a:pt x="133049" y="13999"/>
                </a:lnTo>
                <a:lnTo>
                  <a:pt x="116946" y="13999"/>
                </a:lnTo>
                <a:lnTo>
                  <a:pt x="107656" y="11202"/>
                </a:lnTo>
                <a:lnTo>
                  <a:pt x="85940" y="3997"/>
                </a:lnTo>
                <a:lnTo>
                  <a:pt x="49734" y="0"/>
                </a:lnTo>
                <a:close/>
              </a:path>
              <a:path w="134620" h="34925">
                <a:moveTo>
                  <a:pt x="133997" y="9801"/>
                </a:moveTo>
                <a:lnTo>
                  <a:pt x="122747" y="13246"/>
                </a:lnTo>
                <a:lnTo>
                  <a:pt x="116946" y="13999"/>
                </a:lnTo>
                <a:lnTo>
                  <a:pt x="133049" y="13999"/>
                </a:lnTo>
                <a:lnTo>
                  <a:pt x="133997" y="9801"/>
                </a:lnTo>
                <a:close/>
              </a:path>
            </a:pathLst>
          </a:custGeom>
          <a:solidFill>
            <a:srgbClr val="816C4F"/>
          </a:solidFill>
        </p:spPr>
        <p:txBody>
          <a:bodyPr wrap="square" lIns="0" tIns="0" rIns="0" bIns="0" rtlCol="0"/>
          <a:lstStyle/>
          <a:p>
            <a:endParaRPr sz="1350"/>
          </a:p>
        </p:txBody>
      </p:sp>
      <p:sp>
        <p:nvSpPr>
          <p:cNvPr id="163" name="bk object 163"/>
          <p:cNvSpPr/>
          <p:nvPr/>
        </p:nvSpPr>
        <p:spPr>
          <a:xfrm>
            <a:off x="7646517" y="4955342"/>
            <a:ext cx="104070" cy="26589"/>
          </a:xfrm>
          <a:prstGeom prst="rect">
            <a:avLst/>
          </a:prstGeom>
          <a:blipFill>
            <a:blip r:embed="rId53" cstate="print"/>
            <a:stretch>
              <a:fillRect/>
            </a:stretch>
          </a:blipFill>
        </p:spPr>
        <p:txBody>
          <a:bodyPr wrap="square" lIns="0" tIns="0" rIns="0" bIns="0" rtlCol="0"/>
          <a:lstStyle/>
          <a:p>
            <a:endParaRPr sz="1350"/>
          </a:p>
        </p:txBody>
      </p:sp>
      <p:sp>
        <p:nvSpPr>
          <p:cNvPr id="164" name="bk object 164"/>
          <p:cNvSpPr/>
          <p:nvPr/>
        </p:nvSpPr>
        <p:spPr>
          <a:xfrm>
            <a:off x="7646815" y="4955051"/>
            <a:ext cx="103823" cy="20003"/>
          </a:xfrm>
          <a:custGeom>
            <a:avLst/>
            <a:gdLst/>
            <a:ahLst/>
            <a:cxnLst/>
            <a:rect l="l" t="t" r="r" b="b"/>
            <a:pathLst>
              <a:path w="138429" h="26670">
                <a:moveTo>
                  <a:pt x="2067" y="24406"/>
                </a:moveTo>
                <a:lnTo>
                  <a:pt x="0" y="26446"/>
                </a:lnTo>
                <a:lnTo>
                  <a:pt x="2067" y="24406"/>
                </a:lnTo>
                <a:close/>
              </a:path>
              <a:path w="138429" h="26670">
                <a:moveTo>
                  <a:pt x="4970" y="21542"/>
                </a:moveTo>
                <a:lnTo>
                  <a:pt x="4368" y="22065"/>
                </a:lnTo>
                <a:lnTo>
                  <a:pt x="2067" y="24406"/>
                </a:lnTo>
                <a:lnTo>
                  <a:pt x="4970" y="21542"/>
                </a:lnTo>
                <a:close/>
              </a:path>
              <a:path w="138429" h="26670">
                <a:moveTo>
                  <a:pt x="8826" y="18190"/>
                </a:moveTo>
                <a:lnTo>
                  <a:pt x="6595" y="19938"/>
                </a:lnTo>
                <a:lnTo>
                  <a:pt x="4970" y="21542"/>
                </a:lnTo>
                <a:lnTo>
                  <a:pt x="8826" y="18190"/>
                </a:lnTo>
                <a:close/>
              </a:path>
              <a:path w="138429" h="26670">
                <a:moveTo>
                  <a:pt x="9199" y="17898"/>
                </a:moveTo>
                <a:lnTo>
                  <a:pt x="9029" y="18013"/>
                </a:lnTo>
                <a:lnTo>
                  <a:pt x="8826" y="18190"/>
                </a:lnTo>
                <a:lnTo>
                  <a:pt x="9199" y="17898"/>
                </a:lnTo>
                <a:close/>
              </a:path>
              <a:path w="138429" h="26670">
                <a:moveTo>
                  <a:pt x="57552" y="0"/>
                </a:moveTo>
                <a:lnTo>
                  <a:pt x="13914" y="14203"/>
                </a:lnTo>
                <a:lnTo>
                  <a:pt x="9199" y="17898"/>
                </a:lnTo>
                <a:lnTo>
                  <a:pt x="19164" y="11079"/>
                </a:lnTo>
                <a:lnTo>
                  <a:pt x="24739" y="8183"/>
                </a:lnTo>
                <a:lnTo>
                  <a:pt x="30479" y="5872"/>
                </a:lnTo>
                <a:lnTo>
                  <a:pt x="39269" y="3031"/>
                </a:lnTo>
                <a:lnTo>
                  <a:pt x="48339" y="1200"/>
                </a:lnTo>
                <a:lnTo>
                  <a:pt x="57576" y="391"/>
                </a:lnTo>
                <a:lnTo>
                  <a:pt x="67446" y="391"/>
                </a:lnTo>
                <a:lnTo>
                  <a:pt x="66865" y="335"/>
                </a:lnTo>
                <a:lnTo>
                  <a:pt x="57552" y="0"/>
                </a:lnTo>
                <a:close/>
              </a:path>
              <a:path w="138429" h="26670">
                <a:moveTo>
                  <a:pt x="67446" y="391"/>
                </a:moveTo>
                <a:lnTo>
                  <a:pt x="57576" y="391"/>
                </a:lnTo>
                <a:lnTo>
                  <a:pt x="66865" y="614"/>
                </a:lnTo>
                <a:lnTo>
                  <a:pt x="73037" y="1135"/>
                </a:lnTo>
                <a:lnTo>
                  <a:pt x="79171" y="2253"/>
                </a:lnTo>
                <a:lnTo>
                  <a:pt x="85089" y="3992"/>
                </a:lnTo>
                <a:lnTo>
                  <a:pt x="96989" y="7663"/>
                </a:lnTo>
                <a:lnTo>
                  <a:pt x="103111" y="8768"/>
                </a:lnTo>
                <a:lnTo>
                  <a:pt x="109156" y="10050"/>
                </a:lnTo>
                <a:lnTo>
                  <a:pt x="115404" y="10762"/>
                </a:lnTo>
                <a:lnTo>
                  <a:pt x="122066" y="10368"/>
                </a:lnTo>
                <a:lnTo>
                  <a:pt x="115404" y="10368"/>
                </a:lnTo>
                <a:lnTo>
                  <a:pt x="109207" y="9568"/>
                </a:lnTo>
                <a:lnTo>
                  <a:pt x="97027" y="7383"/>
                </a:lnTo>
                <a:lnTo>
                  <a:pt x="85128" y="3802"/>
                </a:lnTo>
                <a:lnTo>
                  <a:pt x="79171" y="2164"/>
                </a:lnTo>
                <a:lnTo>
                  <a:pt x="73037" y="932"/>
                </a:lnTo>
                <a:lnTo>
                  <a:pt x="67446" y="391"/>
                </a:lnTo>
                <a:close/>
              </a:path>
              <a:path w="138429" h="26670">
                <a:moveTo>
                  <a:pt x="138366" y="3599"/>
                </a:moveTo>
                <a:lnTo>
                  <a:pt x="115404" y="10368"/>
                </a:lnTo>
                <a:lnTo>
                  <a:pt x="122066" y="10368"/>
                </a:lnTo>
                <a:lnTo>
                  <a:pt x="138386" y="3802"/>
                </a:lnTo>
                <a:lnTo>
                  <a:pt x="138366" y="3599"/>
                </a:lnTo>
                <a:close/>
              </a:path>
            </a:pathLst>
          </a:custGeom>
          <a:solidFill>
            <a:srgbClr val="EADDA9"/>
          </a:solidFill>
        </p:spPr>
        <p:txBody>
          <a:bodyPr wrap="square" lIns="0" tIns="0" rIns="0" bIns="0" rtlCol="0"/>
          <a:lstStyle/>
          <a:p>
            <a:endParaRPr sz="1350"/>
          </a:p>
        </p:txBody>
      </p:sp>
      <p:sp>
        <p:nvSpPr>
          <p:cNvPr id="165" name="bk object 165"/>
          <p:cNvSpPr/>
          <p:nvPr/>
        </p:nvSpPr>
        <p:spPr>
          <a:xfrm>
            <a:off x="7538050" y="4956069"/>
            <a:ext cx="100965" cy="26194"/>
          </a:xfrm>
          <a:custGeom>
            <a:avLst/>
            <a:gdLst/>
            <a:ahLst/>
            <a:cxnLst/>
            <a:rect l="l" t="t" r="r" b="b"/>
            <a:pathLst>
              <a:path w="134620" h="34925">
                <a:moveTo>
                  <a:pt x="0" y="9852"/>
                </a:moveTo>
                <a:lnTo>
                  <a:pt x="1600" y="16926"/>
                </a:lnTo>
                <a:lnTo>
                  <a:pt x="5016" y="27505"/>
                </a:lnTo>
                <a:lnTo>
                  <a:pt x="11747" y="31886"/>
                </a:lnTo>
                <a:lnTo>
                  <a:pt x="19806" y="34361"/>
                </a:lnTo>
                <a:lnTo>
                  <a:pt x="30097" y="33431"/>
                </a:lnTo>
                <a:lnTo>
                  <a:pt x="42710" y="30256"/>
                </a:lnTo>
                <a:lnTo>
                  <a:pt x="57734" y="25994"/>
                </a:lnTo>
                <a:lnTo>
                  <a:pt x="81109" y="21783"/>
                </a:lnTo>
                <a:lnTo>
                  <a:pt x="95381" y="20931"/>
                </a:lnTo>
                <a:lnTo>
                  <a:pt x="129446" y="20931"/>
                </a:lnTo>
                <a:lnTo>
                  <a:pt x="127638" y="19188"/>
                </a:lnTo>
                <a:lnTo>
                  <a:pt x="120010" y="14040"/>
                </a:lnTo>
                <a:lnTo>
                  <a:pt x="17029" y="14040"/>
                </a:lnTo>
                <a:lnTo>
                  <a:pt x="11233" y="13306"/>
                </a:lnTo>
                <a:lnTo>
                  <a:pt x="0" y="9852"/>
                </a:lnTo>
                <a:close/>
              </a:path>
              <a:path w="134620" h="34925">
                <a:moveTo>
                  <a:pt x="129446" y="20931"/>
                </a:moveTo>
                <a:lnTo>
                  <a:pt x="95381" y="20931"/>
                </a:lnTo>
                <a:lnTo>
                  <a:pt x="106384" y="23934"/>
                </a:lnTo>
                <a:lnTo>
                  <a:pt x="119951" y="31290"/>
                </a:lnTo>
                <a:lnTo>
                  <a:pt x="120675" y="31137"/>
                </a:lnTo>
                <a:lnTo>
                  <a:pt x="133997" y="25321"/>
                </a:lnTo>
                <a:lnTo>
                  <a:pt x="129446" y="20931"/>
                </a:lnTo>
                <a:close/>
              </a:path>
              <a:path w="134620" h="34925">
                <a:moveTo>
                  <a:pt x="84241" y="0"/>
                </a:moveTo>
                <a:lnTo>
                  <a:pt x="47993" y="3997"/>
                </a:lnTo>
                <a:lnTo>
                  <a:pt x="26308" y="11216"/>
                </a:lnTo>
                <a:lnTo>
                  <a:pt x="17029" y="14040"/>
                </a:lnTo>
                <a:lnTo>
                  <a:pt x="120010" y="14040"/>
                </a:lnTo>
                <a:lnTo>
                  <a:pt x="110921" y="7906"/>
                </a:lnTo>
                <a:lnTo>
                  <a:pt x="84241" y="0"/>
                </a:lnTo>
                <a:close/>
              </a:path>
            </a:pathLst>
          </a:custGeom>
          <a:solidFill>
            <a:srgbClr val="816C4F"/>
          </a:solidFill>
        </p:spPr>
        <p:txBody>
          <a:bodyPr wrap="square" lIns="0" tIns="0" rIns="0" bIns="0" rtlCol="0"/>
          <a:lstStyle/>
          <a:p>
            <a:endParaRPr sz="1350"/>
          </a:p>
        </p:txBody>
      </p:sp>
      <p:sp>
        <p:nvSpPr>
          <p:cNvPr id="166" name="bk object 166"/>
          <p:cNvSpPr/>
          <p:nvPr/>
        </p:nvSpPr>
        <p:spPr>
          <a:xfrm>
            <a:off x="7535427" y="4955077"/>
            <a:ext cx="103984" cy="26585"/>
          </a:xfrm>
          <a:prstGeom prst="rect">
            <a:avLst/>
          </a:prstGeom>
          <a:blipFill>
            <a:blip r:embed="rId54" cstate="print"/>
            <a:stretch>
              <a:fillRect/>
            </a:stretch>
          </a:blipFill>
        </p:spPr>
        <p:txBody>
          <a:bodyPr wrap="square" lIns="0" tIns="0" rIns="0" bIns="0" rtlCol="0"/>
          <a:lstStyle/>
          <a:p>
            <a:endParaRPr sz="1350"/>
          </a:p>
        </p:txBody>
      </p:sp>
      <p:sp>
        <p:nvSpPr>
          <p:cNvPr id="167" name="bk object 167"/>
          <p:cNvSpPr/>
          <p:nvPr/>
        </p:nvSpPr>
        <p:spPr>
          <a:xfrm>
            <a:off x="7535400" y="4954937"/>
            <a:ext cx="195430" cy="24591"/>
          </a:xfrm>
          <a:prstGeom prst="rect">
            <a:avLst/>
          </a:prstGeom>
          <a:blipFill>
            <a:blip r:embed="rId55" cstate="print"/>
            <a:stretch>
              <a:fillRect/>
            </a:stretch>
          </a:blipFill>
        </p:spPr>
        <p:txBody>
          <a:bodyPr wrap="square" lIns="0" tIns="0" rIns="0" bIns="0" rtlCol="0"/>
          <a:lstStyle/>
          <a:p>
            <a:endParaRPr sz="1350"/>
          </a:p>
        </p:txBody>
      </p:sp>
      <p:sp>
        <p:nvSpPr>
          <p:cNvPr id="168" name="bk object 168"/>
          <p:cNvSpPr/>
          <p:nvPr/>
        </p:nvSpPr>
        <p:spPr>
          <a:xfrm>
            <a:off x="7618437" y="4956743"/>
            <a:ext cx="7725" cy="25127"/>
          </a:xfrm>
          <a:prstGeom prst="rect">
            <a:avLst/>
          </a:prstGeom>
          <a:blipFill>
            <a:blip r:embed="rId56" cstate="print"/>
            <a:stretch>
              <a:fillRect/>
            </a:stretch>
          </a:blipFill>
        </p:spPr>
        <p:txBody>
          <a:bodyPr wrap="square" lIns="0" tIns="0" rIns="0" bIns="0" rtlCol="0"/>
          <a:lstStyle/>
          <a:p>
            <a:endParaRPr sz="1350"/>
          </a:p>
        </p:txBody>
      </p:sp>
      <p:sp>
        <p:nvSpPr>
          <p:cNvPr id="169" name="bk object 169"/>
          <p:cNvSpPr/>
          <p:nvPr/>
        </p:nvSpPr>
        <p:spPr>
          <a:xfrm>
            <a:off x="7620046" y="4976584"/>
            <a:ext cx="4286" cy="5239"/>
          </a:xfrm>
          <a:custGeom>
            <a:avLst/>
            <a:gdLst/>
            <a:ahLst/>
            <a:cxnLst/>
            <a:rect l="l" t="t" r="r" b="b"/>
            <a:pathLst>
              <a:path w="5715" h="6984">
                <a:moveTo>
                  <a:pt x="4512" y="5727"/>
                </a:moveTo>
                <a:lnTo>
                  <a:pt x="1231" y="5727"/>
                </a:lnTo>
                <a:lnTo>
                  <a:pt x="3225" y="5803"/>
                </a:lnTo>
                <a:lnTo>
                  <a:pt x="4419" y="6565"/>
                </a:lnTo>
                <a:lnTo>
                  <a:pt x="4512" y="5727"/>
                </a:lnTo>
                <a:close/>
              </a:path>
              <a:path w="5715" h="6984">
                <a:moveTo>
                  <a:pt x="2870" y="0"/>
                </a:moveTo>
                <a:lnTo>
                  <a:pt x="2387" y="1308"/>
                </a:lnTo>
                <a:lnTo>
                  <a:pt x="1473" y="3619"/>
                </a:lnTo>
                <a:lnTo>
                  <a:pt x="0" y="4419"/>
                </a:lnTo>
                <a:lnTo>
                  <a:pt x="762" y="5334"/>
                </a:lnTo>
                <a:lnTo>
                  <a:pt x="1397" y="6007"/>
                </a:lnTo>
                <a:lnTo>
                  <a:pt x="1231" y="5727"/>
                </a:lnTo>
                <a:lnTo>
                  <a:pt x="4512" y="5727"/>
                </a:lnTo>
                <a:lnTo>
                  <a:pt x="4851" y="3136"/>
                </a:lnTo>
                <a:lnTo>
                  <a:pt x="5016" y="2463"/>
                </a:lnTo>
                <a:lnTo>
                  <a:pt x="5054" y="1905"/>
                </a:lnTo>
                <a:lnTo>
                  <a:pt x="5257" y="914"/>
                </a:lnTo>
                <a:lnTo>
                  <a:pt x="2870" y="0"/>
                </a:lnTo>
                <a:close/>
              </a:path>
            </a:pathLst>
          </a:custGeom>
          <a:solidFill>
            <a:srgbClr val="544F4C"/>
          </a:solidFill>
        </p:spPr>
        <p:txBody>
          <a:bodyPr wrap="square" lIns="0" tIns="0" rIns="0" bIns="0" rtlCol="0"/>
          <a:lstStyle/>
          <a:p>
            <a:endParaRPr sz="1350"/>
          </a:p>
        </p:txBody>
      </p:sp>
      <p:sp>
        <p:nvSpPr>
          <p:cNvPr id="170" name="bk object 170"/>
          <p:cNvSpPr/>
          <p:nvPr/>
        </p:nvSpPr>
        <p:spPr>
          <a:xfrm>
            <a:off x="7620462" y="4974103"/>
            <a:ext cx="3810" cy="5715"/>
          </a:xfrm>
          <a:custGeom>
            <a:avLst/>
            <a:gdLst/>
            <a:ahLst/>
            <a:cxnLst/>
            <a:rect l="l" t="t" r="r" b="b"/>
            <a:pathLst>
              <a:path w="5079" h="7620">
                <a:moveTo>
                  <a:pt x="4495" y="6451"/>
                </a:moveTo>
                <a:lnTo>
                  <a:pt x="3263" y="6451"/>
                </a:lnTo>
                <a:lnTo>
                  <a:pt x="4495" y="7086"/>
                </a:lnTo>
                <a:lnTo>
                  <a:pt x="4495" y="6451"/>
                </a:lnTo>
                <a:close/>
              </a:path>
              <a:path w="5079" h="7620">
                <a:moveTo>
                  <a:pt x="2273" y="0"/>
                </a:moveTo>
                <a:lnTo>
                  <a:pt x="1899" y="1714"/>
                </a:lnTo>
                <a:lnTo>
                  <a:pt x="1282" y="4305"/>
                </a:lnTo>
                <a:lnTo>
                  <a:pt x="0" y="5448"/>
                </a:lnTo>
                <a:lnTo>
                  <a:pt x="1511" y="6921"/>
                </a:lnTo>
                <a:lnTo>
                  <a:pt x="1282" y="6642"/>
                </a:lnTo>
                <a:lnTo>
                  <a:pt x="2273" y="6489"/>
                </a:lnTo>
                <a:lnTo>
                  <a:pt x="3263" y="6451"/>
                </a:lnTo>
                <a:lnTo>
                  <a:pt x="4495" y="6451"/>
                </a:lnTo>
                <a:lnTo>
                  <a:pt x="4495" y="3136"/>
                </a:lnTo>
                <a:lnTo>
                  <a:pt x="4660" y="2463"/>
                </a:lnTo>
                <a:lnTo>
                  <a:pt x="4698" y="520"/>
                </a:lnTo>
                <a:lnTo>
                  <a:pt x="2273" y="0"/>
                </a:lnTo>
                <a:close/>
              </a:path>
            </a:pathLst>
          </a:custGeom>
          <a:solidFill>
            <a:srgbClr val="544F4C"/>
          </a:solidFill>
        </p:spPr>
        <p:txBody>
          <a:bodyPr wrap="square" lIns="0" tIns="0" rIns="0" bIns="0" rtlCol="0"/>
          <a:lstStyle/>
          <a:p>
            <a:endParaRPr sz="1350"/>
          </a:p>
        </p:txBody>
      </p:sp>
      <p:sp>
        <p:nvSpPr>
          <p:cNvPr id="171" name="bk object 171"/>
          <p:cNvSpPr/>
          <p:nvPr/>
        </p:nvSpPr>
        <p:spPr>
          <a:xfrm>
            <a:off x="7620466" y="4973860"/>
            <a:ext cx="3600" cy="5343"/>
          </a:xfrm>
          <a:prstGeom prst="rect">
            <a:avLst/>
          </a:prstGeom>
          <a:blipFill>
            <a:blip r:embed="rId57" cstate="print"/>
            <a:stretch>
              <a:fillRect/>
            </a:stretch>
          </a:blipFill>
        </p:spPr>
        <p:txBody>
          <a:bodyPr wrap="square" lIns="0" tIns="0" rIns="0" bIns="0" rtlCol="0"/>
          <a:lstStyle/>
          <a:p>
            <a:endParaRPr sz="1350"/>
          </a:p>
        </p:txBody>
      </p:sp>
      <p:sp>
        <p:nvSpPr>
          <p:cNvPr id="172" name="bk object 172"/>
          <p:cNvSpPr/>
          <p:nvPr/>
        </p:nvSpPr>
        <p:spPr>
          <a:xfrm>
            <a:off x="7620466" y="4972196"/>
            <a:ext cx="4286" cy="5715"/>
          </a:xfrm>
          <a:custGeom>
            <a:avLst/>
            <a:gdLst/>
            <a:ahLst/>
            <a:cxnLst/>
            <a:rect l="l" t="t" r="r" b="b"/>
            <a:pathLst>
              <a:path w="5715" h="7620">
                <a:moveTo>
                  <a:pt x="1549" y="0"/>
                </a:moveTo>
                <a:lnTo>
                  <a:pt x="1514" y="1435"/>
                </a:lnTo>
                <a:lnTo>
                  <a:pt x="1282" y="4419"/>
                </a:lnTo>
                <a:lnTo>
                  <a:pt x="0" y="5765"/>
                </a:lnTo>
                <a:lnTo>
                  <a:pt x="1064" y="6476"/>
                </a:lnTo>
                <a:lnTo>
                  <a:pt x="1904" y="7073"/>
                </a:lnTo>
                <a:lnTo>
                  <a:pt x="1549" y="6756"/>
                </a:lnTo>
                <a:lnTo>
                  <a:pt x="2666" y="6476"/>
                </a:lnTo>
                <a:lnTo>
                  <a:pt x="3784" y="6286"/>
                </a:lnTo>
                <a:lnTo>
                  <a:pt x="5074" y="6286"/>
                </a:lnTo>
                <a:lnTo>
                  <a:pt x="4660" y="2819"/>
                </a:lnTo>
                <a:lnTo>
                  <a:pt x="4660" y="2146"/>
                </a:lnTo>
                <a:lnTo>
                  <a:pt x="4501" y="1587"/>
                </a:lnTo>
                <a:lnTo>
                  <a:pt x="4419" y="279"/>
                </a:lnTo>
                <a:lnTo>
                  <a:pt x="1549" y="0"/>
                </a:lnTo>
                <a:close/>
              </a:path>
              <a:path w="5715" h="7620">
                <a:moveTo>
                  <a:pt x="5074" y="6286"/>
                </a:moveTo>
                <a:lnTo>
                  <a:pt x="3784" y="6286"/>
                </a:lnTo>
                <a:lnTo>
                  <a:pt x="5130" y="6756"/>
                </a:lnTo>
                <a:lnTo>
                  <a:pt x="5074" y="6286"/>
                </a:lnTo>
                <a:close/>
              </a:path>
            </a:pathLst>
          </a:custGeom>
          <a:solidFill>
            <a:srgbClr val="544F4C"/>
          </a:solidFill>
        </p:spPr>
        <p:txBody>
          <a:bodyPr wrap="square" lIns="0" tIns="0" rIns="0" bIns="0" rtlCol="0"/>
          <a:lstStyle/>
          <a:p>
            <a:endParaRPr sz="1350"/>
          </a:p>
        </p:txBody>
      </p:sp>
      <p:sp>
        <p:nvSpPr>
          <p:cNvPr id="173" name="bk object 173"/>
          <p:cNvSpPr/>
          <p:nvPr/>
        </p:nvSpPr>
        <p:spPr>
          <a:xfrm>
            <a:off x="7620466" y="4971869"/>
            <a:ext cx="3848" cy="5543"/>
          </a:xfrm>
          <a:prstGeom prst="rect">
            <a:avLst/>
          </a:prstGeom>
          <a:blipFill>
            <a:blip r:embed="rId58" cstate="print"/>
            <a:stretch>
              <a:fillRect/>
            </a:stretch>
          </a:blipFill>
        </p:spPr>
        <p:txBody>
          <a:bodyPr wrap="square" lIns="0" tIns="0" rIns="0" bIns="0" rtlCol="0"/>
          <a:lstStyle/>
          <a:p>
            <a:endParaRPr sz="1350"/>
          </a:p>
        </p:txBody>
      </p:sp>
      <p:sp>
        <p:nvSpPr>
          <p:cNvPr id="174" name="bk object 174"/>
          <p:cNvSpPr/>
          <p:nvPr/>
        </p:nvSpPr>
        <p:spPr>
          <a:xfrm>
            <a:off x="7620529" y="4969834"/>
            <a:ext cx="4286" cy="5715"/>
          </a:xfrm>
          <a:custGeom>
            <a:avLst/>
            <a:gdLst/>
            <a:ahLst/>
            <a:cxnLst/>
            <a:rect l="l" t="t" r="r" b="b"/>
            <a:pathLst>
              <a:path w="5715" h="7620">
                <a:moveTo>
                  <a:pt x="1587" y="0"/>
                </a:moveTo>
                <a:lnTo>
                  <a:pt x="1193" y="4508"/>
                </a:lnTo>
                <a:lnTo>
                  <a:pt x="0" y="5778"/>
                </a:lnTo>
                <a:lnTo>
                  <a:pt x="990" y="6451"/>
                </a:lnTo>
                <a:lnTo>
                  <a:pt x="1943" y="7010"/>
                </a:lnTo>
                <a:lnTo>
                  <a:pt x="1587" y="6731"/>
                </a:lnTo>
                <a:lnTo>
                  <a:pt x="2616" y="6527"/>
                </a:lnTo>
                <a:lnTo>
                  <a:pt x="3771" y="6210"/>
                </a:lnTo>
                <a:lnTo>
                  <a:pt x="5105" y="6210"/>
                </a:lnTo>
                <a:lnTo>
                  <a:pt x="4893" y="4508"/>
                </a:lnTo>
                <a:lnTo>
                  <a:pt x="4648" y="2870"/>
                </a:lnTo>
                <a:lnTo>
                  <a:pt x="4572" y="1397"/>
                </a:lnTo>
                <a:lnTo>
                  <a:pt x="4368" y="292"/>
                </a:lnTo>
                <a:lnTo>
                  <a:pt x="1587" y="0"/>
                </a:lnTo>
                <a:close/>
              </a:path>
              <a:path w="5715" h="7620">
                <a:moveTo>
                  <a:pt x="5105" y="6210"/>
                </a:moveTo>
                <a:lnTo>
                  <a:pt x="3771" y="6210"/>
                </a:lnTo>
                <a:lnTo>
                  <a:pt x="5168" y="6731"/>
                </a:lnTo>
                <a:lnTo>
                  <a:pt x="5105" y="6210"/>
                </a:lnTo>
                <a:close/>
              </a:path>
            </a:pathLst>
          </a:custGeom>
          <a:solidFill>
            <a:srgbClr val="544F4C"/>
          </a:solidFill>
        </p:spPr>
        <p:txBody>
          <a:bodyPr wrap="square" lIns="0" tIns="0" rIns="0" bIns="0" rtlCol="0"/>
          <a:lstStyle/>
          <a:p>
            <a:endParaRPr sz="1350"/>
          </a:p>
        </p:txBody>
      </p:sp>
      <p:sp>
        <p:nvSpPr>
          <p:cNvPr id="175" name="bk object 175"/>
          <p:cNvSpPr/>
          <p:nvPr/>
        </p:nvSpPr>
        <p:spPr>
          <a:xfrm>
            <a:off x="7620524" y="4969506"/>
            <a:ext cx="3886" cy="5525"/>
          </a:xfrm>
          <a:prstGeom prst="rect">
            <a:avLst/>
          </a:prstGeom>
          <a:blipFill>
            <a:blip r:embed="rId59" cstate="print"/>
            <a:stretch>
              <a:fillRect/>
            </a:stretch>
          </a:blipFill>
        </p:spPr>
        <p:txBody>
          <a:bodyPr wrap="square" lIns="0" tIns="0" rIns="0" bIns="0" rtlCol="0"/>
          <a:lstStyle/>
          <a:p>
            <a:endParaRPr sz="1350"/>
          </a:p>
        </p:txBody>
      </p:sp>
      <p:sp>
        <p:nvSpPr>
          <p:cNvPr id="176" name="bk object 176"/>
          <p:cNvSpPr/>
          <p:nvPr/>
        </p:nvSpPr>
        <p:spPr>
          <a:xfrm>
            <a:off x="7620615" y="4967874"/>
            <a:ext cx="4286" cy="5239"/>
          </a:xfrm>
          <a:custGeom>
            <a:avLst/>
            <a:gdLst/>
            <a:ahLst/>
            <a:cxnLst/>
            <a:rect l="l" t="t" r="r" b="b"/>
            <a:pathLst>
              <a:path w="5715" h="6984">
                <a:moveTo>
                  <a:pt x="1612" y="6710"/>
                </a:moveTo>
                <a:lnTo>
                  <a:pt x="1993" y="6959"/>
                </a:lnTo>
                <a:lnTo>
                  <a:pt x="1612" y="6710"/>
                </a:lnTo>
                <a:close/>
              </a:path>
              <a:path w="5715" h="6984">
                <a:moveTo>
                  <a:pt x="5079" y="6286"/>
                </a:moveTo>
                <a:lnTo>
                  <a:pt x="3657" y="6286"/>
                </a:lnTo>
                <a:lnTo>
                  <a:pt x="5130" y="6718"/>
                </a:lnTo>
                <a:lnTo>
                  <a:pt x="5079" y="6286"/>
                </a:lnTo>
                <a:close/>
              </a:path>
              <a:path w="5715" h="6984">
                <a:moveTo>
                  <a:pt x="1587" y="0"/>
                </a:moveTo>
                <a:lnTo>
                  <a:pt x="1511" y="1587"/>
                </a:lnTo>
                <a:lnTo>
                  <a:pt x="1231" y="4368"/>
                </a:lnTo>
                <a:lnTo>
                  <a:pt x="0" y="5727"/>
                </a:lnTo>
                <a:lnTo>
                  <a:pt x="1137" y="6400"/>
                </a:lnTo>
                <a:lnTo>
                  <a:pt x="1612" y="6710"/>
                </a:lnTo>
                <a:lnTo>
                  <a:pt x="2667" y="6400"/>
                </a:lnTo>
                <a:lnTo>
                  <a:pt x="3657" y="6286"/>
                </a:lnTo>
                <a:lnTo>
                  <a:pt x="5079" y="6286"/>
                </a:lnTo>
                <a:lnTo>
                  <a:pt x="4660" y="2781"/>
                </a:lnTo>
                <a:lnTo>
                  <a:pt x="4543" y="1587"/>
                </a:lnTo>
                <a:lnTo>
                  <a:pt x="4292" y="190"/>
                </a:lnTo>
                <a:lnTo>
                  <a:pt x="1587" y="0"/>
                </a:lnTo>
                <a:close/>
              </a:path>
            </a:pathLst>
          </a:custGeom>
          <a:solidFill>
            <a:srgbClr val="544F4C"/>
          </a:solidFill>
        </p:spPr>
        <p:txBody>
          <a:bodyPr wrap="square" lIns="0" tIns="0" rIns="0" bIns="0" rtlCol="0"/>
          <a:lstStyle/>
          <a:p>
            <a:endParaRPr sz="1350"/>
          </a:p>
        </p:txBody>
      </p:sp>
      <p:sp>
        <p:nvSpPr>
          <p:cNvPr id="177" name="bk object 177"/>
          <p:cNvSpPr/>
          <p:nvPr/>
        </p:nvSpPr>
        <p:spPr>
          <a:xfrm>
            <a:off x="7620610" y="4967516"/>
            <a:ext cx="3857" cy="5486"/>
          </a:xfrm>
          <a:prstGeom prst="rect">
            <a:avLst/>
          </a:prstGeom>
          <a:blipFill>
            <a:blip r:embed="rId60" cstate="print"/>
            <a:stretch>
              <a:fillRect/>
            </a:stretch>
          </a:blipFill>
        </p:spPr>
        <p:txBody>
          <a:bodyPr wrap="square" lIns="0" tIns="0" rIns="0" bIns="0" rtlCol="0"/>
          <a:lstStyle/>
          <a:p>
            <a:endParaRPr sz="1350"/>
          </a:p>
        </p:txBody>
      </p:sp>
      <p:sp>
        <p:nvSpPr>
          <p:cNvPr id="178" name="bk object 178"/>
          <p:cNvSpPr/>
          <p:nvPr/>
        </p:nvSpPr>
        <p:spPr>
          <a:xfrm>
            <a:off x="7620523" y="4965782"/>
            <a:ext cx="4286" cy="5715"/>
          </a:xfrm>
          <a:custGeom>
            <a:avLst/>
            <a:gdLst/>
            <a:ahLst/>
            <a:cxnLst/>
            <a:rect l="l" t="t" r="r" b="b"/>
            <a:pathLst>
              <a:path w="5715" h="7620">
                <a:moveTo>
                  <a:pt x="1638" y="0"/>
                </a:moveTo>
                <a:lnTo>
                  <a:pt x="1591" y="1549"/>
                </a:lnTo>
                <a:lnTo>
                  <a:pt x="1320" y="4495"/>
                </a:lnTo>
                <a:lnTo>
                  <a:pt x="0" y="5803"/>
                </a:lnTo>
                <a:lnTo>
                  <a:pt x="1117" y="6565"/>
                </a:lnTo>
                <a:lnTo>
                  <a:pt x="1993" y="7086"/>
                </a:lnTo>
                <a:lnTo>
                  <a:pt x="1638" y="6769"/>
                </a:lnTo>
                <a:lnTo>
                  <a:pt x="2793" y="6565"/>
                </a:lnTo>
                <a:lnTo>
                  <a:pt x="3822" y="6324"/>
                </a:lnTo>
                <a:lnTo>
                  <a:pt x="5298" y="6324"/>
                </a:lnTo>
                <a:lnTo>
                  <a:pt x="5010" y="4495"/>
                </a:lnTo>
                <a:lnTo>
                  <a:pt x="4813" y="2895"/>
                </a:lnTo>
                <a:lnTo>
                  <a:pt x="4687" y="1676"/>
                </a:lnTo>
                <a:lnTo>
                  <a:pt x="4584" y="355"/>
                </a:lnTo>
                <a:lnTo>
                  <a:pt x="1638" y="0"/>
                </a:lnTo>
                <a:close/>
              </a:path>
              <a:path w="5715" h="7620">
                <a:moveTo>
                  <a:pt x="5298" y="6324"/>
                </a:moveTo>
                <a:lnTo>
                  <a:pt x="3822" y="6324"/>
                </a:lnTo>
                <a:lnTo>
                  <a:pt x="5372" y="6769"/>
                </a:lnTo>
                <a:lnTo>
                  <a:pt x="5298" y="6324"/>
                </a:lnTo>
                <a:close/>
              </a:path>
            </a:pathLst>
          </a:custGeom>
          <a:solidFill>
            <a:srgbClr val="544F4C"/>
          </a:solidFill>
        </p:spPr>
        <p:txBody>
          <a:bodyPr wrap="square" lIns="0" tIns="0" rIns="0" bIns="0" rtlCol="0"/>
          <a:lstStyle/>
          <a:p>
            <a:endParaRPr sz="1350"/>
          </a:p>
        </p:txBody>
      </p:sp>
      <p:sp>
        <p:nvSpPr>
          <p:cNvPr id="179" name="bk object 179"/>
          <p:cNvSpPr/>
          <p:nvPr/>
        </p:nvSpPr>
        <p:spPr>
          <a:xfrm>
            <a:off x="7620523" y="4965517"/>
            <a:ext cx="4029" cy="5486"/>
          </a:xfrm>
          <a:prstGeom prst="rect">
            <a:avLst/>
          </a:prstGeom>
          <a:blipFill>
            <a:blip r:embed="rId61" cstate="print"/>
            <a:stretch>
              <a:fillRect/>
            </a:stretch>
          </a:blipFill>
        </p:spPr>
        <p:txBody>
          <a:bodyPr wrap="square" lIns="0" tIns="0" rIns="0" bIns="0" rtlCol="0"/>
          <a:lstStyle/>
          <a:p>
            <a:endParaRPr sz="1350"/>
          </a:p>
        </p:txBody>
      </p:sp>
      <p:sp>
        <p:nvSpPr>
          <p:cNvPr id="180" name="bk object 180"/>
          <p:cNvSpPr/>
          <p:nvPr/>
        </p:nvSpPr>
        <p:spPr>
          <a:xfrm>
            <a:off x="7620466" y="4963817"/>
            <a:ext cx="4286" cy="5715"/>
          </a:xfrm>
          <a:custGeom>
            <a:avLst/>
            <a:gdLst/>
            <a:ahLst/>
            <a:cxnLst/>
            <a:rect l="l" t="t" r="r" b="b"/>
            <a:pathLst>
              <a:path w="5715" h="7620">
                <a:moveTo>
                  <a:pt x="1663" y="0"/>
                </a:moveTo>
                <a:lnTo>
                  <a:pt x="1549" y="1663"/>
                </a:lnTo>
                <a:lnTo>
                  <a:pt x="1282" y="4406"/>
                </a:lnTo>
                <a:lnTo>
                  <a:pt x="0" y="5765"/>
                </a:lnTo>
                <a:lnTo>
                  <a:pt x="2032" y="7073"/>
                </a:lnTo>
                <a:lnTo>
                  <a:pt x="1663" y="6718"/>
                </a:lnTo>
                <a:lnTo>
                  <a:pt x="3860" y="6324"/>
                </a:lnTo>
                <a:lnTo>
                  <a:pt x="5379" y="6324"/>
                </a:lnTo>
                <a:lnTo>
                  <a:pt x="5083" y="4406"/>
                </a:lnTo>
                <a:lnTo>
                  <a:pt x="4889" y="2895"/>
                </a:lnTo>
                <a:lnTo>
                  <a:pt x="4660" y="355"/>
                </a:lnTo>
                <a:lnTo>
                  <a:pt x="1663" y="0"/>
                </a:lnTo>
                <a:close/>
              </a:path>
              <a:path w="5715" h="7620">
                <a:moveTo>
                  <a:pt x="5379" y="6324"/>
                </a:moveTo>
                <a:lnTo>
                  <a:pt x="3860" y="6324"/>
                </a:lnTo>
                <a:lnTo>
                  <a:pt x="5448" y="6756"/>
                </a:lnTo>
                <a:lnTo>
                  <a:pt x="5379" y="6324"/>
                </a:lnTo>
                <a:close/>
              </a:path>
            </a:pathLst>
          </a:custGeom>
          <a:solidFill>
            <a:srgbClr val="544F4C"/>
          </a:solidFill>
        </p:spPr>
        <p:txBody>
          <a:bodyPr wrap="square" lIns="0" tIns="0" rIns="0" bIns="0" rtlCol="0"/>
          <a:lstStyle/>
          <a:p>
            <a:endParaRPr sz="1350"/>
          </a:p>
        </p:txBody>
      </p:sp>
      <p:sp>
        <p:nvSpPr>
          <p:cNvPr id="181" name="bk object 181"/>
          <p:cNvSpPr/>
          <p:nvPr/>
        </p:nvSpPr>
        <p:spPr>
          <a:xfrm>
            <a:off x="7620467" y="4963496"/>
            <a:ext cx="4086" cy="5534"/>
          </a:xfrm>
          <a:prstGeom prst="rect">
            <a:avLst/>
          </a:prstGeom>
          <a:blipFill>
            <a:blip r:embed="rId62" cstate="print"/>
            <a:stretch>
              <a:fillRect/>
            </a:stretch>
          </a:blipFill>
        </p:spPr>
        <p:txBody>
          <a:bodyPr wrap="square" lIns="0" tIns="0" rIns="0" bIns="0" rtlCol="0"/>
          <a:lstStyle/>
          <a:p>
            <a:endParaRPr sz="1350"/>
          </a:p>
        </p:txBody>
      </p:sp>
      <p:sp>
        <p:nvSpPr>
          <p:cNvPr id="182" name="bk object 182"/>
          <p:cNvSpPr/>
          <p:nvPr/>
        </p:nvSpPr>
        <p:spPr>
          <a:xfrm>
            <a:off x="7620162" y="4961785"/>
            <a:ext cx="4763" cy="5715"/>
          </a:xfrm>
          <a:custGeom>
            <a:avLst/>
            <a:gdLst/>
            <a:ahLst/>
            <a:cxnLst/>
            <a:rect l="l" t="t" r="r" b="b"/>
            <a:pathLst>
              <a:path w="6350" h="7620">
                <a:moveTo>
                  <a:pt x="2273" y="0"/>
                </a:moveTo>
                <a:lnTo>
                  <a:pt x="2070" y="1625"/>
                </a:lnTo>
                <a:lnTo>
                  <a:pt x="1485" y="4368"/>
                </a:lnTo>
                <a:lnTo>
                  <a:pt x="0" y="5575"/>
                </a:lnTo>
                <a:lnTo>
                  <a:pt x="1382" y="6477"/>
                </a:lnTo>
                <a:lnTo>
                  <a:pt x="2108" y="6997"/>
                </a:lnTo>
                <a:lnTo>
                  <a:pt x="1803" y="6680"/>
                </a:lnTo>
                <a:lnTo>
                  <a:pt x="3073" y="6477"/>
                </a:lnTo>
                <a:lnTo>
                  <a:pt x="4254" y="6438"/>
                </a:lnTo>
                <a:lnTo>
                  <a:pt x="5875" y="6438"/>
                </a:lnTo>
                <a:lnTo>
                  <a:pt x="5668" y="4368"/>
                </a:lnTo>
                <a:lnTo>
                  <a:pt x="5651" y="2413"/>
                </a:lnTo>
                <a:lnTo>
                  <a:pt x="5537" y="1625"/>
                </a:lnTo>
                <a:lnTo>
                  <a:pt x="5499" y="469"/>
                </a:lnTo>
                <a:lnTo>
                  <a:pt x="2273" y="0"/>
                </a:lnTo>
                <a:close/>
              </a:path>
              <a:path w="6350" h="7620">
                <a:moveTo>
                  <a:pt x="5875" y="6438"/>
                </a:moveTo>
                <a:lnTo>
                  <a:pt x="4254" y="6438"/>
                </a:lnTo>
                <a:lnTo>
                  <a:pt x="5930" y="6997"/>
                </a:lnTo>
                <a:lnTo>
                  <a:pt x="5875" y="6438"/>
                </a:lnTo>
                <a:close/>
              </a:path>
            </a:pathLst>
          </a:custGeom>
          <a:solidFill>
            <a:srgbClr val="544F4C"/>
          </a:solidFill>
        </p:spPr>
        <p:txBody>
          <a:bodyPr wrap="square" lIns="0" tIns="0" rIns="0" bIns="0" rtlCol="0"/>
          <a:lstStyle/>
          <a:p>
            <a:endParaRPr sz="1350"/>
          </a:p>
        </p:txBody>
      </p:sp>
      <p:sp>
        <p:nvSpPr>
          <p:cNvPr id="183" name="bk object 183"/>
          <p:cNvSpPr/>
          <p:nvPr/>
        </p:nvSpPr>
        <p:spPr>
          <a:xfrm>
            <a:off x="7620161" y="4961506"/>
            <a:ext cx="4419" cy="5438"/>
          </a:xfrm>
          <a:prstGeom prst="rect">
            <a:avLst/>
          </a:prstGeom>
          <a:blipFill>
            <a:blip r:embed="rId63" cstate="print"/>
            <a:stretch>
              <a:fillRect/>
            </a:stretch>
          </a:blipFill>
        </p:spPr>
        <p:txBody>
          <a:bodyPr wrap="square" lIns="0" tIns="0" rIns="0" bIns="0" rtlCol="0"/>
          <a:lstStyle/>
          <a:p>
            <a:endParaRPr sz="1350"/>
          </a:p>
        </p:txBody>
      </p:sp>
      <p:sp>
        <p:nvSpPr>
          <p:cNvPr id="184" name="bk object 184"/>
          <p:cNvSpPr/>
          <p:nvPr/>
        </p:nvSpPr>
        <p:spPr>
          <a:xfrm>
            <a:off x="7620226" y="4959751"/>
            <a:ext cx="4763" cy="5715"/>
          </a:xfrm>
          <a:custGeom>
            <a:avLst/>
            <a:gdLst/>
            <a:ahLst/>
            <a:cxnLst/>
            <a:rect l="l" t="t" r="r" b="b"/>
            <a:pathLst>
              <a:path w="6350" h="7620">
                <a:moveTo>
                  <a:pt x="2387" y="0"/>
                </a:moveTo>
                <a:lnTo>
                  <a:pt x="2131" y="1676"/>
                </a:lnTo>
                <a:lnTo>
                  <a:pt x="1600" y="4419"/>
                </a:lnTo>
                <a:lnTo>
                  <a:pt x="0" y="5575"/>
                </a:lnTo>
                <a:lnTo>
                  <a:pt x="2222" y="7086"/>
                </a:lnTo>
                <a:lnTo>
                  <a:pt x="1866" y="6718"/>
                </a:lnTo>
                <a:lnTo>
                  <a:pt x="4368" y="6413"/>
                </a:lnTo>
                <a:lnTo>
                  <a:pt x="5957" y="6413"/>
                </a:lnTo>
                <a:lnTo>
                  <a:pt x="5854" y="5016"/>
                </a:lnTo>
                <a:lnTo>
                  <a:pt x="5651" y="3098"/>
                </a:lnTo>
                <a:lnTo>
                  <a:pt x="5575" y="558"/>
                </a:lnTo>
                <a:lnTo>
                  <a:pt x="2387" y="0"/>
                </a:lnTo>
                <a:close/>
              </a:path>
              <a:path w="6350" h="7620">
                <a:moveTo>
                  <a:pt x="5957" y="6413"/>
                </a:moveTo>
                <a:lnTo>
                  <a:pt x="4368" y="6413"/>
                </a:lnTo>
                <a:lnTo>
                  <a:pt x="6007" y="7086"/>
                </a:lnTo>
                <a:lnTo>
                  <a:pt x="5957" y="6413"/>
                </a:lnTo>
                <a:close/>
              </a:path>
            </a:pathLst>
          </a:custGeom>
          <a:solidFill>
            <a:srgbClr val="544F4C"/>
          </a:solidFill>
        </p:spPr>
        <p:txBody>
          <a:bodyPr wrap="square" lIns="0" tIns="0" rIns="0" bIns="0" rtlCol="0"/>
          <a:lstStyle/>
          <a:p>
            <a:endParaRPr sz="1350"/>
          </a:p>
        </p:txBody>
      </p:sp>
      <p:sp>
        <p:nvSpPr>
          <p:cNvPr id="185" name="bk object 185"/>
          <p:cNvSpPr/>
          <p:nvPr/>
        </p:nvSpPr>
        <p:spPr>
          <a:xfrm>
            <a:off x="7620314" y="4959506"/>
            <a:ext cx="4419" cy="5381"/>
          </a:xfrm>
          <a:prstGeom prst="rect">
            <a:avLst/>
          </a:prstGeom>
          <a:blipFill>
            <a:blip r:embed="rId64" cstate="print"/>
            <a:stretch>
              <a:fillRect/>
            </a:stretch>
          </a:blipFill>
        </p:spPr>
        <p:txBody>
          <a:bodyPr wrap="square" lIns="0" tIns="0" rIns="0" bIns="0" rtlCol="0"/>
          <a:lstStyle/>
          <a:p>
            <a:endParaRPr sz="1350"/>
          </a:p>
        </p:txBody>
      </p:sp>
      <p:sp>
        <p:nvSpPr>
          <p:cNvPr id="186" name="bk object 186"/>
          <p:cNvSpPr/>
          <p:nvPr/>
        </p:nvSpPr>
        <p:spPr>
          <a:xfrm>
            <a:off x="7620521" y="4957751"/>
            <a:ext cx="4286" cy="5715"/>
          </a:xfrm>
          <a:custGeom>
            <a:avLst/>
            <a:gdLst/>
            <a:ahLst/>
            <a:cxnLst/>
            <a:rect l="l" t="t" r="r" b="b"/>
            <a:pathLst>
              <a:path w="5715" h="7620">
                <a:moveTo>
                  <a:pt x="5484" y="6413"/>
                </a:moveTo>
                <a:lnTo>
                  <a:pt x="3975" y="6413"/>
                </a:lnTo>
                <a:lnTo>
                  <a:pt x="5537" y="7048"/>
                </a:lnTo>
                <a:lnTo>
                  <a:pt x="5484" y="6413"/>
                </a:lnTo>
                <a:close/>
              </a:path>
              <a:path w="5715" h="7620">
                <a:moveTo>
                  <a:pt x="2273" y="0"/>
                </a:moveTo>
                <a:lnTo>
                  <a:pt x="1473" y="4381"/>
                </a:lnTo>
                <a:lnTo>
                  <a:pt x="0" y="5575"/>
                </a:lnTo>
                <a:lnTo>
                  <a:pt x="1993" y="7010"/>
                </a:lnTo>
                <a:lnTo>
                  <a:pt x="1638" y="6642"/>
                </a:lnTo>
                <a:lnTo>
                  <a:pt x="2832" y="6565"/>
                </a:lnTo>
                <a:lnTo>
                  <a:pt x="3975" y="6413"/>
                </a:lnTo>
                <a:lnTo>
                  <a:pt x="5484" y="6413"/>
                </a:lnTo>
                <a:lnTo>
                  <a:pt x="5372" y="5054"/>
                </a:lnTo>
                <a:lnTo>
                  <a:pt x="5257" y="558"/>
                </a:lnTo>
                <a:lnTo>
                  <a:pt x="2273" y="0"/>
                </a:lnTo>
                <a:close/>
              </a:path>
            </a:pathLst>
          </a:custGeom>
          <a:solidFill>
            <a:srgbClr val="544F4C"/>
          </a:solidFill>
        </p:spPr>
        <p:txBody>
          <a:bodyPr wrap="square" lIns="0" tIns="0" rIns="0" bIns="0" rtlCol="0"/>
          <a:lstStyle/>
          <a:p>
            <a:endParaRPr sz="1350"/>
          </a:p>
        </p:txBody>
      </p:sp>
      <p:sp>
        <p:nvSpPr>
          <p:cNvPr id="187" name="bk object 187"/>
          <p:cNvSpPr/>
          <p:nvPr/>
        </p:nvSpPr>
        <p:spPr>
          <a:xfrm>
            <a:off x="7620525" y="4957514"/>
            <a:ext cx="4133" cy="5400"/>
          </a:xfrm>
          <a:prstGeom prst="rect">
            <a:avLst/>
          </a:prstGeom>
          <a:blipFill>
            <a:blip r:embed="rId65" cstate="print"/>
            <a:stretch>
              <a:fillRect/>
            </a:stretch>
          </a:blipFill>
        </p:spPr>
        <p:txBody>
          <a:bodyPr wrap="square" lIns="0" tIns="0" rIns="0" bIns="0" rtlCol="0"/>
          <a:lstStyle/>
          <a:p>
            <a:endParaRPr sz="1350"/>
          </a:p>
        </p:txBody>
      </p:sp>
      <p:sp>
        <p:nvSpPr>
          <p:cNvPr id="188" name="bk object 188"/>
          <p:cNvSpPr/>
          <p:nvPr/>
        </p:nvSpPr>
        <p:spPr>
          <a:xfrm>
            <a:off x="7620465" y="4955791"/>
            <a:ext cx="4763" cy="5715"/>
          </a:xfrm>
          <a:custGeom>
            <a:avLst/>
            <a:gdLst/>
            <a:ahLst/>
            <a:cxnLst/>
            <a:rect l="l" t="t" r="r" b="b"/>
            <a:pathLst>
              <a:path w="6350" h="7620">
                <a:moveTo>
                  <a:pt x="2070" y="0"/>
                </a:moveTo>
                <a:lnTo>
                  <a:pt x="1905" y="1587"/>
                </a:lnTo>
                <a:lnTo>
                  <a:pt x="1511" y="4406"/>
                </a:lnTo>
                <a:lnTo>
                  <a:pt x="0" y="5638"/>
                </a:lnTo>
                <a:lnTo>
                  <a:pt x="1079" y="6400"/>
                </a:lnTo>
                <a:lnTo>
                  <a:pt x="2108" y="6997"/>
                </a:lnTo>
                <a:lnTo>
                  <a:pt x="1790" y="6680"/>
                </a:lnTo>
                <a:lnTo>
                  <a:pt x="3022" y="6553"/>
                </a:lnTo>
                <a:lnTo>
                  <a:pt x="4140" y="6400"/>
                </a:lnTo>
                <a:lnTo>
                  <a:pt x="5746" y="6400"/>
                </a:lnTo>
                <a:lnTo>
                  <a:pt x="5537" y="4965"/>
                </a:lnTo>
                <a:lnTo>
                  <a:pt x="5334" y="2895"/>
                </a:lnTo>
                <a:lnTo>
                  <a:pt x="5207" y="431"/>
                </a:lnTo>
                <a:lnTo>
                  <a:pt x="2070" y="0"/>
                </a:lnTo>
                <a:close/>
              </a:path>
              <a:path w="6350" h="7620">
                <a:moveTo>
                  <a:pt x="5746" y="6400"/>
                </a:moveTo>
                <a:lnTo>
                  <a:pt x="4140" y="6400"/>
                </a:lnTo>
                <a:lnTo>
                  <a:pt x="5816" y="6883"/>
                </a:lnTo>
                <a:lnTo>
                  <a:pt x="5746" y="6400"/>
                </a:lnTo>
                <a:close/>
              </a:path>
            </a:pathLst>
          </a:custGeom>
          <a:solidFill>
            <a:srgbClr val="544F4C"/>
          </a:solidFill>
        </p:spPr>
        <p:txBody>
          <a:bodyPr wrap="square" lIns="0" tIns="0" rIns="0" bIns="0" rtlCol="0"/>
          <a:lstStyle/>
          <a:p>
            <a:endParaRPr sz="1350"/>
          </a:p>
        </p:txBody>
      </p:sp>
      <p:sp>
        <p:nvSpPr>
          <p:cNvPr id="189" name="bk object 189"/>
          <p:cNvSpPr/>
          <p:nvPr/>
        </p:nvSpPr>
        <p:spPr>
          <a:xfrm>
            <a:off x="7620468" y="4955486"/>
            <a:ext cx="4295" cy="5438"/>
          </a:xfrm>
          <a:prstGeom prst="rect">
            <a:avLst/>
          </a:prstGeom>
          <a:blipFill>
            <a:blip r:embed="rId66" cstate="print"/>
            <a:stretch>
              <a:fillRect/>
            </a:stretch>
          </a:blipFill>
        </p:spPr>
        <p:txBody>
          <a:bodyPr wrap="square" lIns="0" tIns="0" rIns="0" bIns="0" rtlCol="0"/>
          <a:lstStyle/>
          <a:p>
            <a:endParaRPr sz="1350"/>
          </a:p>
        </p:txBody>
      </p:sp>
      <p:sp>
        <p:nvSpPr>
          <p:cNvPr id="190" name="bk object 190"/>
          <p:cNvSpPr/>
          <p:nvPr/>
        </p:nvSpPr>
        <p:spPr>
          <a:xfrm>
            <a:off x="7620521" y="4955600"/>
            <a:ext cx="4286" cy="3810"/>
          </a:xfrm>
          <a:custGeom>
            <a:avLst/>
            <a:gdLst/>
            <a:ahLst/>
            <a:cxnLst/>
            <a:rect l="l" t="t" r="r" b="b"/>
            <a:pathLst>
              <a:path w="5715" h="5079">
                <a:moveTo>
                  <a:pt x="5417" y="4102"/>
                </a:moveTo>
                <a:lnTo>
                  <a:pt x="1638" y="4102"/>
                </a:lnTo>
                <a:lnTo>
                  <a:pt x="2793" y="4190"/>
                </a:lnTo>
                <a:lnTo>
                  <a:pt x="3975" y="4190"/>
                </a:lnTo>
                <a:lnTo>
                  <a:pt x="5460" y="4711"/>
                </a:lnTo>
                <a:lnTo>
                  <a:pt x="5417" y="4102"/>
                </a:lnTo>
                <a:close/>
              </a:path>
              <a:path w="5715" h="5079">
                <a:moveTo>
                  <a:pt x="2273" y="0"/>
                </a:moveTo>
                <a:lnTo>
                  <a:pt x="1473" y="2666"/>
                </a:lnTo>
                <a:lnTo>
                  <a:pt x="0" y="3263"/>
                </a:lnTo>
                <a:lnTo>
                  <a:pt x="1993" y="4419"/>
                </a:lnTo>
                <a:lnTo>
                  <a:pt x="1638" y="4102"/>
                </a:lnTo>
                <a:lnTo>
                  <a:pt x="5417" y="4102"/>
                </a:lnTo>
                <a:lnTo>
                  <a:pt x="5295" y="2666"/>
                </a:lnTo>
                <a:lnTo>
                  <a:pt x="5257" y="685"/>
                </a:lnTo>
                <a:lnTo>
                  <a:pt x="2273" y="0"/>
                </a:lnTo>
                <a:close/>
              </a:path>
            </a:pathLst>
          </a:custGeom>
          <a:solidFill>
            <a:srgbClr val="544F4C"/>
          </a:solidFill>
        </p:spPr>
        <p:txBody>
          <a:bodyPr wrap="square" lIns="0" tIns="0" rIns="0" bIns="0" rtlCol="0"/>
          <a:lstStyle/>
          <a:p>
            <a:endParaRPr sz="1350"/>
          </a:p>
        </p:txBody>
      </p:sp>
      <p:sp>
        <p:nvSpPr>
          <p:cNvPr id="191" name="bk object 191"/>
          <p:cNvSpPr/>
          <p:nvPr/>
        </p:nvSpPr>
        <p:spPr>
          <a:xfrm>
            <a:off x="7476734" y="4847940"/>
            <a:ext cx="166459" cy="101041"/>
          </a:xfrm>
          <a:prstGeom prst="rect">
            <a:avLst/>
          </a:prstGeom>
          <a:blipFill>
            <a:blip r:embed="rId67" cstate="print"/>
            <a:stretch>
              <a:fillRect/>
            </a:stretch>
          </a:blipFill>
        </p:spPr>
        <p:txBody>
          <a:bodyPr wrap="square" lIns="0" tIns="0" rIns="0" bIns="0" rtlCol="0"/>
          <a:lstStyle/>
          <a:p>
            <a:endParaRPr sz="1350"/>
          </a:p>
        </p:txBody>
      </p:sp>
      <p:sp>
        <p:nvSpPr>
          <p:cNvPr id="192" name="bk object 192"/>
          <p:cNvSpPr/>
          <p:nvPr/>
        </p:nvSpPr>
        <p:spPr>
          <a:xfrm>
            <a:off x="7647441" y="4847939"/>
            <a:ext cx="157477" cy="101136"/>
          </a:xfrm>
          <a:prstGeom prst="rect">
            <a:avLst/>
          </a:prstGeom>
          <a:blipFill>
            <a:blip r:embed="rId68" cstate="print"/>
            <a:stretch>
              <a:fillRect/>
            </a:stretch>
          </a:blipFill>
        </p:spPr>
        <p:txBody>
          <a:bodyPr wrap="square" lIns="0" tIns="0" rIns="0" bIns="0" rtlCol="0"/>
          <a:lstStyle/>
          <a:p>
            <a:endParaRPr sz="1350"/>
          </a:p>
        </p:txBody>
      </p:sp>
      <p:sp>
        <p:nvSpPr>
          <p:cNvPr id="193" name="bk object 193"/>
          <p:cNvSpPr/>
          <p:nvPr/>
        </p:nvSpPr>
        <p:spPr>
          <a:xfrm>
            <a:off x="7620076" y="4976470"/>
            <a:ext cx="32403" cy="18964"/>
          </a:xfrm>
          <a:prstGeom prst="rect">
            <a:avLst/>
          </a:prstGeom>
          <a:blipFill>
            <a:blip r:embed="rId69" cstate="print"/>
            <a:stretch>
              <a:fillRect/>
            </a:stretch>
          </a:blipFill>
        </p:spPr>
        <p:txBody>
          <a:bodyPr wrap="square" lIns="0" tIns="0" rIns="0" bIns="0" rtlCol="0"/>
          <a:lstStyle/>
          <a:p>
            <a:endParaRPr sz="1350"/>
          </a:p>
        </p:txBody>
      </p:sp>
      <p:sp>
        <p:nvSpPr>
          <p:cNvPr id="194" name="bk object 194"/>
          <p:cNvSpPr/>
          <p:nvPr/>
        </p:nvSpPr>
        <p:spPr>
          <a:xfrm>
            <a:off x="7633631" y="4987835"/>
            <a:ext cx="18574" cy="3334"/>
          </a:xfrm>
          <a:custGeom>
            <a:avLst/>
            <a:gdLst/>
            <a:ahLst/>
            <a:cxnLst/>
            <a:rect l="l" t="t" r="r" b="b"/>
            <a:pathLst>
              <a:path w="24765" h="4445">
                <a:moveTo>
                  <a:pt x="8609" y="152"/>
                </a:moveTo>
                <a:lnTo>
                  <a:pt x="8457" y="331"/>
                </a:lnTo>
                <a:lnTo>
                  <a:pt x="11442" y="4051"/>
                </a:lnTo>
                <a:lnTo>
                  <a:pt x="11569" y="4178"/>
                </a:lnTo>
                <a:lnTo>
                  <a:pt x="11687" y="4013"/>
                </a:lnTo>
                <a:lnTo>
                  <a:pt x="11869" y="3848"/>
                </a:lnTo>
                <a:lnTo>
                  <a:pt x="11442" y="3848"/>
                </a:lnTo>
                <a:lnTo>
                  <a:pt x="8609" y="152"/>
                </a:lnTo>
                <a:close/>
              </a:path>
              <a:path w="24765" h="4445">
                <a:moveTo>
                  <a:pt x="8420" y="0"/>
                </a:moveTo>
                <a:lnTo>
                  <a:pt x="8305" y="152"/>
                </a:lnTo>
                <a:lnTo>
                  <a:pt x="6438" y="3898"/>
                </a:lnTo>
                <a:lnTo>
                  <a:pt x="6553" y="4051"/>
                </a:lnTo>
                <a:lnTo>
                  <a:pt x="6661" y="3898"/>
                </a:lnTo>
                <a:lnTo>
                  <a:pt x="8457" y="331"/>
                </a:lnTo>
                <a:lnTo>
                  <a:pt x="8343" y="190"/>
                </a:lnTo>
                <a:lnTo>
                  <a:pt x="8547" y="152"/>
                </a:lnTo>
                <a:lnTo>
                  <a:pt x="8420" y="0"/>
                </a:lnTo>
                <a:close/>
              </a:path>
              <a:path w="24765" h="4445">
                <a:moveTo>
                  <a:pt x="15932" y="152"/>
                </a:moveTo>
                <a:lnTo>
                  <a:pt x="15786" y="152"/>
                </a:lnTo>
                <a:lnTo>
                  <a:pt x="18084" y="4013"/>
                </a:lnTo>
                <a:lnTo>
                  <a:pt x="19240" y="3898"/>
                </a:lnTo>
                <a:lnTo>
                  <a:pt x="18249" y="3898"/>
                </a:lnTo>
                <a:lnTo>
                  <a:pt x="15932" y="152"/>
                </a:lnTo>
                <a:close/>
              </a:path>
              <a:path w="24765" h="4445">
                <a:moveTo>
                  <a:pt x="0" y="673"/>
                </a:moveTo>
                <a:lnTo>
                  <a:pt x="2133" y="1828"/>
                </a:lnTo>
                <a:lnTo>
                  <a:pt x="4330" y="2895"/>
                </a:lnTo>
                <a:lnTo>
                  <a:pt x="6325" y="3898"/>
                </a:lnTo>
                <a:lnTo>
                  <a:pt x="6345" y="3745"/>
                </a:lnTo>
                <a:lnTo>
                  <a:pt x="4406" y="2781"/>
                </a:lnTo>
                <a:lnTo>
                  <a:pt x="2222" y="1663"/>
                </a:lnTo>
                <a:lnTo>
                  <a:pt x="0" y="673"/>
                </a:lnTo>
                <a:close/>
              </a:path>
              <a:path w="24765" h="4445">
                <a:moveTo>
                  <a:pt x="24371" y="3175"/>
                </a:moveTo>
                <a:lnTo>
                  <a:pt x="23825" y="3251"/>
                </a:lnTo>
                <a:lnTo>
                  <a:pt x="23228" y="3378"/>
                </a:lnTo>
                <a:lnTo>
                  <a:pt x="21551" y="3454"/>
                </a:lnTo>
                <a:lnTo>
                  <a:pt x="19240" y="3771"/>
                </a:lnTo>
                <a:lnTo>
                  <a:pt x="18216" y="3845"/>
                </a:lnTo>
                <a:lnTo>
                  <a:pt x="19240" y="3898"/>
                </a:lnTo>
                <a:lnTo>
                  <a:pt x="21551" y="3568"/>
                </a:lnTo>
                <a:lnTo>
                  <a:pt x="23825" y="3378"/>
                </a:lnTo>
                <a:lnTo>
                  <a:pt x="24371" y="3175"/>
                </a:lnTo>
                <a:close/>
              </a:path>
              <a:path w="24765" h="4445">
                <a:moveTo>
                  <a:pt x="11561" y="3745"/>
                </a:moveTo>
                <a:close/>
              </a:path>
              <a:path w="24765" h="4445">
                <a:moveTo>
                  <a:pt x="15862" y="38"/>
                </a:moveTo>
                <a:lnTo>
                  <a:pt x="11764" y="3568"/>
                </a:lnTo>
                <a:lnTo>
                  <a:pt x="11645" y="3848"/>
                </a:lnTo>
                <a:lnTo>
                  <a:pt x="11869" y="3848"/>
                </a:lnTo>
                <a:lnTo>
                  <a:pt x="15745" y="331"/>
                </a:lnTo>
                <a:lnTo>
                  <a:pt x="15786" y="152"/>
                </a:lnTo>
                <a:lnTo>
                  <a:pt x="15932" y="152"/>
                </a:lnTo>
                <a:close/>
              </a:path>
            </a:pathLst>
          </a:custGeom>
          <a:solidFill>
            <a:srgbClr val="DFD8AF"/>
          </a:solidFill>
        </p:spPr>
        <p:txBody>
          <a:bodyPr wrap="square" lIns="0" tIns="0" rIns="0" bIns="0" rtlCol="0"/>
          <a:lstStyle/>
          <a:p>
            <a:endParaRPr sz="1350"/>
          </a:p>
        </p:txBody>
      </p:sp>
      <p:sp>
        <p:nvSpPr>
          <p:cNvPr id="195" name="bk object 195"/>
          <p:cNvSpPr/>
          <p:nvPr/>
        </p:nvSpPr>
        <p:spPr>
          <a:xfrm>
            <a:off x="7633628" y="4988338"/>
            <a:ext cx="18574" cy="7620"/>
          </a:xfrm>
          <a:custGeom>
            <a:avLst/>
            <a:gdLst/>
            <a:ahLst/>
            <a:cxnLst/>
            <a:rect l="l" t="t" r="r" b="b"/>
            <a:pathLst>
              <a:path w="24765" h="10159">
                <a:moveTo>
                  <a:pt x="0" y="0"/>
                </a:moveTo>
                <a:lnTo>
                  <a:pt x="1309" y="3784"/>
                </a:lnTo>
                <a:lnTo>
                  <a:pt x="2154" y="6121"/>
                </a:lnTo>
                <a:lnTo>
                  <a:pt x="3022" y="8635"/>
                </a:lnTo>
                <a:lnTo>
                  <a:pt x="19608" y="9715"/>
                </a:lnTo>
                <a:lnTo>
                  <a:pt x="19834" y="9347"/>
                </a:lnTo>
                <a:lnTo>
                  <a:pt x="19367" y="9347"/>
                </a:lnTo>
                <a:lnTo>
                  <a:pt x="11404" y="8750"/>
                </a:lnTo>
                <a:lnTo>
                  <a:pt x="4658" y="8394"/>
                </a:lnTo>
                <a:lnTo>
                  <a:pt x="3416" y="8394"/>
                </a:lnTo>
                <a:lnTo>
                  <a:pt x="3213" y="8318"/>
                </a:lnTo>
                <a:lnTo>
                  <a:pt x="3387" y="8318"/>
                </a:lnTo>
                <a:lnTo>
                  <a:pt x="2349" y="5613"/>
                </a:lnTo>
                <a:lnTo>
                  <a:pt x="0" y="0"/>
                </a:lnTo>
                <a:close/>
              </a:path>
              <a:path w="24765" h="10159">
                <a:moveTo>
                  <a:pt x="19374" y="9338"/>
                </a:moveTo>
                <a:close/>
              </a:path>
              <a:path w="24765" h="10159">
                <a:moveTo>
                  <a:pt x="24625" y="3174"/>
                </a:moveTo>
                <a:lnTo>
                  <a:pt x="24023" y="3784"/>
                </a:lnTo>
                <a:lnTo>
                  <a:pt x="19374" y="9338"/>
                </a:lnTo>
                <a:lnTo>
                  <a:pt x="19841" y="9338"/>
                </a:lnTo>
                <a:lnTo>
                  <a:pt x="22440" y="6121"/>
                </a:lnTo>
                <a:lnTo>
                  <a:pt x="23710" y="4381"/>
                </a:lnTo>
                <a:lnTo>
                  <a:pt x="24147" y="3733"/>
                </a:lnTo>
                <a:lnTo>
                  <a:pt x="24625" y="3174"/>
                </a:lnTo>
                <a:close/>
              </a:path>
              <a:path w="24765" h="10159">
                <a:moveTo>
                  <a:pt x="3213" y="8318"/>
                </a:moveTo>
                <a:lnTo>
                  <a:pt x="3416" y="8394"/>
                </a:lnTo>
                <a:lnTo>
                  <a:pt x="3213" y="8318"/>
                </a:lnTo>
                <a:close/>
              </a:path>
              <a:path w="24765" h="10159">
                <a:moveTo>
                  <a:pt x="3390" y="8327"/>
                </a:moveTo>
                <a:lnTo>
                  <a:pt x="4658" y="8394"/>
                </a:lnTo>
                <a:lnTo>
                  <a:pt x="3390" y="8327"/>
                </a:lnTo>
                <a:close/>
              </a:path>
              <a:path w="24765" h="10159">
                <a:moveTo>
                  <a:pt x="3387" y="8318"/>
                </a:moveTo>
                <a:lnTo>
                  <a:pt x="3213" y="8318"/>
                </a:lnTo>
                <a:lnTo>
                  <a:pt x="3390" y="8327"/>
                </a:lnTo>
                <a:close/>
              </a:path>
            </a:pathLst>
          </a:custGeom>
          <a:solidFill>
            <a:srgbClr val="7B4A21"/>
          </a:solidFill>
        </p:spPr>
        <p:txBody>
          <a:bodyPr wrap="square" lIns="0" tIns="0" rIns="0" bIns="0" rtlCol="0"/>
          <a:lstStyle/>
          <a:p>
            <a:endParaRPr sz="1350"/>
          </a:p>
        </p:txBody>
      </p:sp>
      <p:sp>
        <p:nvSpPr>
          <p:cNvPr id="196" name="bk object 196"/>
          <p:cNvSpPr/>
          <p:nvPr/>
        </p:nvSpPr>
        <p:spPr>
          <a:xfrm>
            <a:off x="7637325" y="5013465"/>
            <a:ext cx="8119" cy="27479"/>
          </a:xfrm>
          <a:prstGeom prst="rect">
            <a:avLst/>
          </a:prstGeom>
          <a:blipFill>
            <a:blip r:embed="rId70" cstate="print"/>
            <a:stretch>
              <a:fillRect/>
            </a:stretch>
          </a:blipFill>
        </p:spPr>
        <p:txBody>
          <a:bodyPr wrap="square" lIns="0" tIns="0" rIns="0" bIns="0" rtlCol="0"/>
          <a:lstStyle/>
          <a:p>
            <a:endParaRPr sz="1350"/>
          </a:p>
        </p:txBody>
      </p:sp>
      <p:sp>
        <p:nvSpPr>
          <p:cNvPr id="197" name="bk object 197"/>
          <p:cNvSpPr/>
          <p:nvPr/>
        </p:nvSpPr>
        <p:spPr>
          <a:xfrm>
            <a:off x="7637323" y="5014388"/>
            <a:ext cx="8096" cy="26670"/>
          </a:xfrm>
          <a:custGeom>
            <a:avLst/>
            <a:gdLst/>
            <a:ahLst/>
            <a:cxnLst/>
            <a:rect l="l" t="t" r="r" b="b"/>
            <a:pathLst>
              <a:path w="10795" h="35559">
                <a:moveTo>
                  <a:pt x="5545" y="31978"/>
                </a:moveTo>
                <a:lnTo>
                  <a:pt x="5257" y="31978"/>
                </a:lnTo>
                <a:lnTo>
                  <a:pt x="6769" y="33413"/>
                </a:lnTo>
                <a:lnTo>
                  <a:pt x="8635" y="34455"/>
                </a:lnTo>
                <a:lnTo>
                  <a:pt x="10464" y="35407"/>
                </a:lnTo>
                <a:lnTo>
                  <a:pt x="8712" y="34404"/>
                </a:lnTo>
                <a:lnTo>
                  <a:pt x="6921" y="33261"/>
                </a:lnTo>
                <a:lnTo>
                  <a:pt x="5545" y="31978"/>
                </a:lnTo>
                <a:close/>
              </a:path>
              <a:path w="10795" h="35559">
                <a:moveTo>
                  <a:pt x="0" y="0"/>
                </a:moveTo>
                <a:lnTo>
                  <a:pt x="1041" y="914"/>
                </a:lnTo>
                <a:lnTo>
                  <a:pt x="1828" y="2032"/>
                </a:lnTo>
                <a:lnTo>
                  <a:pt x="2425" y="3340"/>
                </a:lnTo>
                <a:lnTo>
                  <a:pt x="3098" y="4533"/>
                </a:lnTo>
                <a:lnTo>
                  <a:pt x="3619" y="5803"/>
                </a:lnTo>
                <a:lnTo>
                  <a:pt x="4940" y="9829"/>
                </a:lnTo>
                <a:lnTo>
                  <a:pt x="5448" y="12446"/>
                </a:lnTo>
                <a:lnTo>
                  <a:pt x="5689" y="15316"/>
                </a:lnTo>
                <a:lnTo>
                  <a:pt x="6248" y="20802"/>
                </a:lnTo>
                <a:lnTo>
                  <a:pt x="5892" y="26416"/>
                </a:lnTo>
                <a:lnTo>
                  <a:pt x="5206" y="31978"/>
                </a:lnTo>
                <a:lnTo>
                  <a:pt x="5486" y="31978"/>
                </a:lnTo>
                <a:lnTo>
                  <a:pt x="5892" y="29197"/>
                </a:lnTo>
                <a:lnTo>
                  <a:pt x="6248" y="26416"/>
                </a:lnTo>
                <a:lnTo>
                  <a:pt x="6489" y="20802"/>
                </a:lnTo>
                <a:lnTo>
                  <a:pt x="6489" y="18021"/>
                </a:lnTo>
                <a:lnTo>
                  <a:pt x="6134" y="15240"/>
                </a:lnTo>
                <a:lnTo>
                  <a:pt x="5803" y="12407"/>
                </a:lnTo>
                <a:lnTo>
                  <a:pt x="5295" y="9626"/>
                </a:lnTo>
                <a:lnTo>
                  <a:pt x="3416" y="4381"/>
                </a:lnTo>
                <a:lnTo>
                  <a:pt x="2108" y="1790"/>
                </a:lnTo>
                <a:lnTo>
                  <a:pt x="0" y="0"/>
                </a:lnTo>
                <a:close/>
              </a:path>
              <a:path w="10795" h="35559">
                <a:moveTo>
                  <a:pt x="5493" y="31930"/>
                </a:moveTo>
                <a:close/>
              </a:path>
              <a:path w="10795" h="35559">
                <a:moveTo>
                  <a:pt x="5503" y="31864"/>
                </a:moveTo>
                <a:close/>
              </a:path>
            </a:pathLst>
          </a:custGeom>
          <a:solidFill>
            <a:srgbClr val="7B4A21"/>
          </a:solidFill>
        </p:spPr>
        <p:txBody>
          <a:bodyPr wrap="square" lIns="0" tIns="0" rIns="0" bIns="0" rtlCol="0"/>
          <a:lstStyle/>
          <a:p>
            <a:endParaRPr sz="1350"/>
          </a:p>
        </p:txBody>
      </p:sp>
      <p:sp>
        <p:nvSpPr>
          <p:cNvPr id="198" name="bk object 198"/>
          <p:cNvSpPr/>
          <p:nvPr/>
        </p:nvSpPr>
        <p:spPr>
          <a:xfrm>
            <a:off x="7637323" y="5013396"/>
            <a:ext cx="8573" cy="27623"/>
          </a:xfrm>
          <a:custGeom>
            <a:avLst/>
            <a:gdLst/>
            <a:ahLst/>
            <a:cxnLst/>
            <a:rect l="l" t="t" r="r" b="b"/>
            <a:pathLst>
              <a:path w="11429" h="36829">
                <a:moveTo>
                  <a:pt x="2311" y="127"/>
                </a:moveTo>
                <a:lnTo>
                  <a:pt x="2032" y="127"/>
                </a:lnTo>
                <a:lnTo>
                  <a:pt x="2501" y="406"/>
                </a:lnTo>
                <a:lnTo>
                  <a:pt x="2667" y="647"/>
                </a:lnTo>
                <a:lnTo>
                  <a:pt x="4610" y="3073"/>
                </a:lnTo>
                <a:lnTo>
                  <a:pt x="6362" y="5702"/>
                </a:lnTo>
                <a:lnTo>
                  <a:pt x="7670" y="8636"/>
                </a:lnTo>
                <a:lnTo>
                  <a:pt x="9067" y="11468"/>
                </a:lnTo>
                <a:lnTo>
                  <a:pt x="9944" y="14528"/>
                </a:lnTo>
                <a:lnTo>
                  <a:pt x="10464" y="17716"/>
                </a:lnTo>
                <a:lnTo>
                  <a:pt x="10896" y="20891"/>
                </a:lnTo>
                <a:lnTo>
                  <a:pt x="10820" y="27178"/>
                </a:lnTo>
                <a:lnTo>
                  <a:pt x="10464" y="33578"/>
                </a:lnTo>
                <a:lnTo>
                  <a:pt x="10464" y="36728"/>
                </a:lnTo>
                <a:lnTo>
                  <a:pt x="10502" y="33578"/>
                </a:lnTo>
                <a:lnTo>
                  <a:pt x="10820" y="30365"/>
                </a:lnTo>
                <a:lnTo>
                  <a:pt x="10934" y="27178"/>
                </a:lnTo>
                <a:lnTo>
                  <a:pt x="11137" y="24079"/>
                </a:lnTo>
                <a:lnTo>
                  <a:pt x="11137" y="20891"/>
                </a:lnTo>
                <a:lnTo>
                  <a:pt x="10655" y="17716"/>
                </a:lnTo>
                <a:lnTo>
                  <a:pt x="10261" y="14528"/>
                </a:lnTo>
                <a:lnTo>
                  <a:pt x="9271" y="11379"/>
                </a:lnTo>
                <a:lnTo>
                  <a:pt x="6477" y="5651"/>
                </a:lnTo>
                <a:lnTo>
                  <a:pt x="4813" y="2946"/>
                </a:lnTo>
                <a:lnTo>
                  <a:pt x="2781" y="520"/>
                </a:lnTo>
                <a:lnTo>
                  <a:pt x="2311" y="127"/>
                </a:lnTo>
                <a:close/>
              </a:path>
              <a:path w="11429" h="36829">
                <a:moveTo>
                  <a:pt x="1714" y="0"/>
                </a:moveTo>
                <a:lnTo>
                  <a:pt x="1193" y="127"/>
                </a:lnTo>
                <a:lnTo>
                  <a:pt x="673" y="406"/>
                </a:lnTo>
                <a:lnTo>
                  <a:pt x="279" y="838"/>
                </a:lnTo>
                <a:lnTo>
                  <a:pt x="0" y="1320"/>
                </a:lnTo>
                <a:lnTo>
                  <a:pt x="317" y="838"/>
                </a:lnTo>
                <a:lnTo>
                  <a:pt x="711" y="406"/>
                </a:lnTo>
                <a:lnTo>
                  <a:pt x="1231" y="203"/>
                </a:lnTo>
                <a:lnTo>
                  <a:pt x="1714" y="50"/>
                </a:lnTo>
                <a:close/>
              </a:path>
              <a:path w="11429" h="36829">
                <a:moveTo>
                  <a:pt x="1841" y="50"/>
                </a:moveTo>
                <a:lnTo>
                  <a:pt x="2032" y="127"/>
                </a:lnTo>
                <a:lnTo>
                  <a:pt x="1841" y="50"/>
                </a:lnTo>
                <a:close/>
              </a:path>
            </a:pathLst>
          </a:custGeom>
          <a:solidFill>
            <a:srgbClr val="DFD8AF"/>
          </a:solidFill>
        </p:spPr>
        <p:txBody>
          <a:bodyPr wrap="square" lIns="0" tIns="0" rIns="0" bIns="0" rtlCol="0"/>
          <a:lstStyle/>
          <a:p>
            <a:endParaRPr sz="1350"/>
          </a:p>
        </p:txBody>
      </p:sp>
      <p:sp>
        <p:nvSpPr>
          <p:cNvPr id="199" name="bk object 199"/>
          <p:cNvSpPr/>
          <p:nvPr/>
        </p:nvSpPr>
        <p:spPr>
          <a:xfrm>
            <a:off x="7644308" y="5011435"/>
            <a:ext cx="12944" cy="16202"/>
          </a:xfrm>
          <a:prstGeom prst="rect">
            <a:avLst/>
          </a:prstGeom>
          <a:blipFill>
            <a:blip r:embed="rId71" cstate="print"/>
            <a:stretch>
              <a:fillRect/>
            </a:stretch>
          </a:blipFill>
        </p:spPr>
        <p:txBody>
          <a:bodyPr wrap="square" lIns="0" tIns="0" rIns="0" bIns="0" rtlCol="0"/>
          <a:lstStyle/>
          <a:p>
            <a:endParaRPr sz="1350"/>
          </a:p>
        </p:txBody>
      </p:sp>
      <p:sp>
        <p:nvSpPr>
          <p:cNvPr id="200" name="bk object 200"/>
          <p:cNvSpPr/>
          <p:nvPr/>
        </p:nvSpPr>
        <p:spPr>
          <a:xfrm>
            <a:off x="7644306" y="5011435"/>
            <a:ext cx="13335" cy="16669"/>
          </a:xfrm>
          <a:custGeom>
            <a:avLst/>
            <a:gdLst/>
            <a:ahLst/>
            <a:cxnLst/>
            <a:rect l="l" t="t" r="r" b="b"/>
            <a:pathLst>
              <a:path w="17779" h="22225">
                <a:moveTo>
                  <a:pt x="17259" y="0"/>
                </a:moveTo>
                <a:lnTo>
                  <a:pt x="13004" y="2298"/>
                </a:lnTo>
                <a:lnTo>
                  <a:pt x="10908" y="3733"/>
                </a:lnTo>
                <a:lnTo>
                  <a:pt x="8991" y="5003"/>
                </a:lnTo>
                <a:lnTo>
                  <a:pt x="7010" y="6362"/>
                </a:lnTo>
                <a:lnTo>
                  <a:pt x="5537" y="8318"/>
                </a:lnTo>
                <a:lnTo>
                  <a:pt x="3949" y="10185"/>
                </a:lnTo>
                <a:lnTo>
                  <a:pt x="3003" y="12534"/>
                </a:lnTo>
                <a:lnTo>
                  <a:pt x="1322" y="17068"/>
                </a:lnTo>
                <a:lnTo>
                  <a:pt x="711" y="19367"/>
                </a:lnTo>
                <a:lnTo>
                  <a:pt x="0" y="21602"/>
                </a:lnTo>
                <a:lnTo>
                  <a:pt x="774" y="19329"/>
                </a:lnTo>
                <a:lnTo>
                  <a:pt x="1544" y="16979"/>
                </a:lnTo>
                <a:lnTo>
                  <a:pt x="2349" y="14795"/>
                </a:lnTo>
                <a:lnTo>
                  <a:pt x="15113" y="1231"/>
                </a:lnTo>
                <a:lnTo>
                  <a:pt x="17259" y="0"/>
                </a:lnTo>
                <a:close/>
              </a:path>
            </a:pathLst>
          </a:custGeom>
          <a:solidFill>
            <a:srgbClr val="DFD8AF"/>
          </a:solidFill>
        </p:spPr>
        <p:txBody>
          <a:bodyPr wrap="square" lIns="0" tIns="0" rIns="0" bIns="0" rtlCol="0"/>
          <a:lstStyle/>
          <a:p>
            <a:endParaRPr sz="1350"/>
          </a:p>
        </p:txBody>
      </p:sp>
      <p:sp>
        <p:nvSpPr>
          <p:cNvPr id="201" name="bk object 201"/>
          <p:cNvSpPr/>
          <p:nvPr/>
        </p:nvSpPr>
        <p:spPr>
          <a:xfrm>
            <a:off x="7644308" y="5011434"/>
            <a:ext cx="13335" cy="16669"/>
          </a:xfrm>
          <a:custGeom>
            <a:avLst/>
            <a:gdLst/>
            <a:ahLst/>
            <a:cxnLst/>
            <a:rect l="l" t="t" r="r" b="b"/>
            <a:pathLst>
              <a:path w="17779" h="22225">
                <a:moveTo>
                  <a:pt x="17259" y="0"/>
                </a:moveTo>
                <a:lnTo>
                  <a:pt x="16125" y="4927"/>
                </a:lnTo>
                <a:lnTo>
                  <a:pt x="15223" y="7315"/>
                </a:lnTo>
                <a:lnTo>
                  <a:pt x="14374" y="9664"/>
                </a:lnTo>
                <a:lnTo>
                  <a:pt x="13487" y="11734"/>
                </a:lnTo>
                <a:lnTo>
                  <a:pt x="10655" y="15747"/>
                </a:lnTo>
                <a:lnTo>
                  <a:pt x="8864" y="17538"/>
                </a:lnTo>
                <a:lnTo>
                  <a:pt x="6794" y="18732"/>
                </a:lnTo>
                <a:lnTo>
                  <a:pt x="4737" y="20129"/>
                </a:lnTo>
                <a:lnTo>
                  <a:pt x="2387" y="20802"/>
                </a:lnTo>
                <a:lnTo>
                  <a:pt x="0" y="21602"/>
                </a:lnTo>
                <a:lnTo>
                  <a:pt x="1193" y="21323"/>
                </a:lnTo>
                <a:lnTo>
                  <a:pt x="2387" y="20954"/>
                </a:lnTo>
                <a:lnTo>
                  <a:pt x="3581" y="20688"/>
                </a:lnTo>
                <a:lnTo>
                  <a:pt x="15684" y="7162"/>
                </a:lnTo>
                <a:lnTo>
                  <a:pt x="16447" y="4851"/>
                </a:lnTo>
                <a:lnTo>
                  <a:pt x="16877" y="2387"/>
                </a:lnTo>
                <a:lnTo>
                  <a:pt x="17259" y="0"/>
                </a:lnTo>
                <a:close/>
              </a:path>
            </a:pathLst>
          </a:custGeom>
          <a:solidFill>
            <a:srgbClr val="7B4A21"/>
          </a:solidFill>
        </p:spPr>
        <p:txBody>
          <a:bodyPr wrap="square" lIns="0" tIns="0" rIns="0" bIns="0" rtlCol="0"/>
          <a:lstStyle/>
          <a:p>
            <a:endParaRPr sz="1350"/>
          </a:p>
        </p:txBody>
      </p:sp>
      <p:sp>
        <p:nvSpPr>
          <p:cNvPr id="202" name="bk object 202"/>
          <p:cNvSpPr/>
          <p:nvPr/>
        </p:nvSpPr>
        <p:spPr>
          <a:xfrm>
            <a:off x="7626820" y="5015817"/>
            <a:ext cx="16373" cy="14678"/>
          </a:xfrm>
          <a:prstGeom prst="rect">
            <a:avLst/>
          </a:prstGeom>
          <a:blipFill>
            <a:blip r:embed="rId72" cstate="print"/>
            <a:stretch>
              <a:fillRect/>
            </a:stretch>
          </a:blipFill>
        </p:spPr>
        <p:txBody>
          <a:bodyPr wrap="square" lIns="0" tIns="0" rIns="0" bIns="0" rtlCol="0"/>
          <a:lstStyle/>
          <a:p>
            <a:endParaRPr sz="1350"/>
          </a:p>
        </p:txBody>
      </p:sp>
      <p:sp>
        <p:nvSpPr>
          <p:cNvPr id="203" name="bk object 203"/>
          <p:cNvSpPr/>
          <p:nvPr/>
        </p:nvSpPr>
        <p:spPr>
          <a:xfrm>
            <a:off x="7626825" y="5015820"/>
            <a:ext cx="16669" cy="14764"/>
          </a:xfrm>
          <a:custGeom>
            <a:avLst/>
            <a:gdLst/>
            <a:ahLst/>
            <a:cxnLst/>
            <a:rect l="l" t="t" r="r" b="b"/>
            <a:pathLst>
              <a:path w="22225" h="19684">
                <a:moveTo>
                  <a:pt x="0" y="0"/>
                </a:moveTo>
                <a:lnTo>
                  <a:pt x="20599" y="17348"/>
                </a:lnTo>
                <a:lnTo>
                  <a:pt x="21831" y="19570"/>
                </a:lnTo>
                <a:lnTo>
                  <a:pt x="2425" y="787"/>
                </a:lnTo>
                <a:lnTo>
                  <a:pt x="0" y="0"/>
                </a:lnTo>
                <a:close/>
              </a:path>
            </a:pathLst>
          </a:custGeom>
          <a:solidFill>
            <a:srgbClr val="DFD8AF"/>
          </a:solidFill>
        </p:spPr>
        <p:txBody>
          <a:bodyPr wrap="square" lIns="0" tIns="0" rIns="0" bIns="0" rtlCol="0"/>
          <a:lstStyle/>
          <a:p>
            <a:endParaRPr sz="1350"/>
          </a:p>
        </p:txBody>
      </p:sp>
      <p:sp>
        <p:nvSpPr>
          <p:cNvPr id="204" name="bk object 204"/>
          <p:cNvSpPr/>
          <p:nvPr/>
        </p:nvSpPr>
        <p:spPr>
          <a:xfrm>
            <a:off x="7626823" y="5015820"/>
            <a:ext cx="16669" cy="14764"/>
          </a:xfrm>
          <a:custGeom>
            <a:avLst/>
            <a:gdLst/>
            <a:ahLst/>
            <a:cxnLst/>
            <a:rect l="l" t="t" r="r" b="b"/>
            <a:pathLst>
              <a:path w="22225" h="19684">
                <a:moveTo>
                  <a:pt x="0" y="0"/>
                </a:moveTo>
                <a:lnTo>
                  <a:pt x="21831" y="19570"/>
                </a:lnTo>
                <a:lnTo>
                  <a:pt x="16548" y="18859"/>
                </a:lnTo>
                <a:lnTo>
                  <a:pt x="14198" y="17856"/>
                </a:lnTo>
                <a:lnTo>
                  <a:pt x="952" y="2425"/>
                </a:lnTo>
                <a:lnTo>
                  <a:pt x="0" y="0"/>
                </a:lnTo>
                <a:close/>
              </a:path>
            </a:pathLst>
          </a:custGeom>
          <a:solidFill>
            <a:srgbClr val="7B4A21"/>
          </a:solidFill>
        </p:spPr>
        <p:txBody>
          <a:bodyPr wrap="square" lIns="0" tIns="0" rIns="0" bIns="0" rtlCol="0"/>
          <a:lstStyle/>
          <a:p>
            <a:endParaRPr sz="1350"/>
          </a:p>
        </p:txBody>
      </p:sp>
      <p:sp>
        <p:nvSpPr>
          <p:cNvPr id="205" name="bk object 205"/>
          <p:cNvSpPr/>
          <p:nvPr/>
        </p:nvSpPr>
        <p:spPr>
          <a:xfrm>
            <a:off x="7631449" y="4990795"/>
            <a:ext cx="18107" cy="26822"/>
          </a:xfrm>
          <a:prstGeom prst="rect">
            <a:avLst/>
          </a:prstGeom>
          <a:blipFill>
            <a:blip r:embed="rId73" cstate="print"/>
            <a:stretch>
              <a:fillRect/>
            </a:stretch>
          </a:blipFill>
        </p:spPr>
        <p:txBody>
          <a:bodyPr wrap="square" lIns="0" tIns="0" rIns="0" bIns="0" rtlCol="0"/>
          <a:lstStyle/>
          <a:p>
            <a:endParaRPr sz="1350"/>
          </a:p>
        </p:txBody>
      </p:sp>
      <p:sp>
        <p:nvSpPr>
          <p:cNvPr id="206" name="bk object 206"/>
          <p:cNvSpPr/>
          <p:nvPr/>
        </p:nvSpPr>
        <p:spPr>
          <a:xfrm>
            <a:off x="7642096" y="4995018"/>
            <a:ext cx="12859" cy="21907"/>
          </a:xfrm>
          <a:custGeom>
            <a:avLst/>
            <a:gdLst/>
            <a:ahLst/>
            <a:cxnLst/>
            <a:rect l="l" t="t" r="r" b="b"/>
            <a:pathLst>
              <a:path w="17145" h="29209">
                <a:moveTo>
                  <a:pt x="15555" y="5330"/>
                </a:moveTo>
                <a:lnTo>
                  <a:pt x="16548" y="11468"/>
                </a:lnTo>
                <a:lnTo>
                  <a:pt x="16040" y="14795"/>
                </a:lnTo>
                <a:lnTo>
                  <a:pt x="13766" y="20891"/>
                </a:lnTo>
                <a:lnTo>
                  <a:pt x="0" y="28968"/>
                </a:lnTo>
                <a:lnTo>
                  <a:pt x="3175" y="28651"/>
                </a:lnTo>
                <a:lnTo>
                  <a:pt x="6489" y="27571"/>
                </a:lnTo>
                <a:lnTo>
                  <a:pt x="9232" y="25704"/>
                </a:lnTo>
                <a:lnTo>
                  <a:pt x="12014" y="23914"/>
                </a:lnTo>
                <a:lnTo>
                  <a:pt x="16789" y="11544"/>
                </a:lnTo>
                <a:lnTo>
                  <a:pt x="16713" y="9880"/>
                </a:lnTo>
                <a:lnTo>
                  <a:pt x="16433" y="8242"/>
                </a:lnTo>
                <a:lnTo>
                  <a:pt x="16116" y="6565"/>
                </a:lnTo>
                <a:lnTo>
                  <a:pt x="15555" y="5330"/>
                </a:lnTo>
                <a:close/>
              </a:path>
              <a:path w="17145" h="29209">
                <a:moveTo>
                  <a:pt x="13217" y="1686"/>
                </a:moveTo>
                <a:lnTo>
                  <a:pt x="13728" y="2235"/>
                </a:lnTo>
                <a:lnTo>
                  <a:pt x="15430" y="5054"/>
                </a:lnTo>
                <a:lnTo>
                  <a:pt x="15555" y="5330"/>
                </a:lnTo>
                <a:lnTo>
                  <a:pt x="15489" y="5054"/>
                </a:lnTo>
                <a:lnTo>
                  <a:pt x="13728" y="2108"/>
                </a:lnTo>
                <a:lnTo>
                  <a:pt x="13217" y="1686"/>
                </a:lnTo>
                <a:close/>
              </a:path>
              <a:path w="17145" h="29209">
                <a:moveTo>
                  <a:pt x="11176" y="0"/>
                </a:moveTo>
                <a:lnTo>
                  <a:pt x="13217" y="1686"/>
                </a:lnTo>
                <a:lnTo>
                  <a:pt x="12534" y="952"/>
                </a:lnTo>
                <a:lnTo>
                  <a:pt x="11176" y="0"/>
                </a:lnTo>
                <a:close/>
              </a:path>
            </a:pathLst>
          </a:custGeom>
          <a:solidFill>
            <a:srgbClr val="7B4A21"/>
          </a:solidFill>
        </p:spPr>
        <p:txBody>
          <a:bodyPr wrap="square" lIns="0" tIns="0" rIns="0" bIns="0" rtlCol="0"/>
          <a:lstStyle/>
          <a:p>
            <a:endParaRPr sz="1350"/>
          </a:p>
        </p:txBody>
      </p:sp>
      <p:sp>
        <p:nvSpPr>
          <p:cNvPr id="207" name="bk object 207"/>
          <p:cNvSpPr/>
          <p:nvPr/>
        </p:nvSpPr>
        <p:spPr>
          <a:xfrm>
            <a:off x="7642089" y="4990872"/>
            <a:ext cx="12868" cy="25879"/>
          </a:xfrm>
          <a:prstGeom prst="rect">
            <a:avLst/>
          </a:prstGeom>
          <a:blipFill>
            <a:blip r:embed="rId74" cstate="print"/>
            <a:stretch>
              <a:fillRect/>
            </a:stretch>
          </a:blipFill>
        </p:spPr>
        <p:txBody>
          <a:bodyPr wrap="square" lIns="0" tIns="0" rIns="0" bIns="0" rtlCol="0"/>
          <a:lstStyle/>
          <a:p>
            <a:endParaRPr sz="1350"/>
          </a:p>
        </p:txBody>
      </p:sp>
      <p:sp>
        <p:nvSpPr>
          <p:cNvPr id="208" name="bk object 208"/>
          <p:cNvSpPr/>
          <p:nvPr/>
        </p:nvSpPr>
        <p:spPr>
          <a:xfrm>
            <a:off x="7642096" y="4990872"/>
            <a:ext cx="6191" cy="26194"/>
          </a:xfrm>
          <a:custGeom>
            <a:avLst/>
            <a:gdLst/>
            <a:ahLst/>
            <a:cxnLst/>
            <a:rect l="l" t="t" r="r" b="b"/>
            <a:pathLst>
              <a:path w="8254" h="34925">
                <a:moveTo>
                  <a:pt x="0" y="0"/>
                </a:moveTo>
                <a:lnTo>
                  <a:pt x="1435" y="914"/>
                </a:lnTo>
                <a:lnTo>
                  <a:pt x="2501" y="2032"/>
                </a:lnTo>
                <a:lnTo>
                  <a:pt x="3505" y="3352"/>
                </a:lnTo>
                <a:lnTo>
                  <a:pt x="4533" y="4660"/>
                </a:lnTo>
                <a:lnTo>
                  <a:pt x="5334" y="6083"/>
                </a:lnTo>
                <a:lnTo>
                  <a:pt x="7200" y="10668"/>
                </a:lnTo>
                <a:lnTo>
                  <a:pt x="7665" y="13881"/>
                </a:lnTo>
                <a:lnTo>
                  <a:pt x="7607" y="17233"/>
                </a:lnTo>
                <a:lnTo>
                  <a:pt x="0" y="34493"/>
                </a:lnTo>
                <a:lnTo>
                  <a:pt x="1473" y="33782"/>
                </a:lnTo>
                <a:lnTo>
                  <a:pt x="7886" y="17233"/>
                </a:lnTo>
                <a:lnTo>
                  <a:pt x="7886" y="13881"/>
                </a:lnTo>
                <a:lnTo>
                  <a:pt x="7365" y="10629"/>
                </a:lnTo>
                <a:lnTo>
                  <a:pt x="6083" y="7594"/>
                </a:lnTo>
                <a:lnTo>
                  <a:pt x="4851" y="4533"/>
                </a:lnTo>
                <a:lnTo>
                  <a:pt x="2794" y="1752"/>
                </a:lnTo>
                <a:lnTo>
                  <a:pt x="0" y="0"/>
                </a:lnTo>
                <a:close/>
              </a:path>
            </a:pathLst>
          </a:custGeom>
          <a:solidFill>
            <a:srgbClr val="DFD8AF"/>
          </a:solidFill>
        </p:spPr>
        <p:txBody>
          <a:bodyPr wrap="square" lIns="0" tIns="0" rIns="0" bIns="0" rtlCol="0"/>
          <a:lstStyle/>
          <a:p>
            <a:endParaRPr sz="1350"/>
          </a:p>
        </p:txBody>
      </p:sp>
      <p:sp>
        <p:nvSpPr>
          <p:cNvPr id="209" name="bk object 209"/>
          <p:cNvSpPr/>
          <p:nvPr/>
        </p:nvSpPr>
        <p:spPr>
          <a:xfrm>
            <a:off x="7627833" y="4992637"/>
            <a:ext cx="12859" cy="24288"/>
          </a:xfrm>
          <a:custGeom>
            <a:avLst/>
            <a:gdLst/>
            <a:ahLst/>
            <a:cxnLst/>
            <a:rect l="l" t="t" r="r" b="b"/>
            <a:pathLst>
              <a:path w="17145" h="32384">
                <a:moveTo>
                  <a:pt x="3890" y="4380"/>
                </a:moveTo>
                <a:lnTo>
                  <a:pt x="2946" y="5410"/>
                </a:lnTo>
                <a:lnTo>
                  <a:pt x="203" y="10452"/>
                </a:lnTo>
                <a:lnTo>
                  <a:pt x="0" y="14554"/>
                </a:lnTo>
                <a:lnTo>
                  <a:pt x="1676" y="21958"/>
                </a:lnTo>
                <a:lnTo>
                  <a:pt x="3619" y="25539"/>
                </a:lnTo>
                <a:lnTo>
                  <a:pt x="9626" y="30391"/>
                </a:lnTo>
                <a:lnTo>
                  <a:pt x="13334" y="31788"/>
                </a:lnTo>
                <a:lnTo>
                  <a:pt x="17106" y="32143"/>
                </a:lnTo>
                <a:lnTo>
                  <a:pt x="15163" y="31902"/>
                </a:lnTo>
                <a:lnTo>
                  <a:pt x="13373" y="31381"/>
                </a:lnTo>
                <a:lnTo>
                  <a:pt x="11658" y="30581"/>
                </a:lnTo>
                <a:lnTo>
                  <a:pt x="9867" y="29870"/>
                </a:lnTo>
                <a:lnTo>
                  <a:pt x="8318" y="28879"/>
                </a:lnTo>
                <a:lnTo>
                  <a:pt x="634" y="14478"/>
                </a:lnTo>
                <a:lnTo>
                  <a:pt x="1041" y="10693"/>
                </a:lnTo>
                <a:lnTo>
                  <a:pt x="1511" y="8902"/>
                </a:lnTo>
                <a:lnTo>
                  <a:pt x="2425" y="7277"/>
                </a:lnTo>
                <a:lnTo>
                  <a:pt x="3890" y="4380"/>
                </a:lnTo>
                <a:close/>
              </a:path>
              <a:path w="17145" h="32384">
                <a:moveTo>
                  <a:pt x="8398" y="1034"/>
                </a:moveTo>
                <a:lnTo>
                  <a:pt x="7315" y="1511"/>
                </a:lnTo>
                <a:lnTo>
                  <a:pt x="4140" y="3886"/>
                </a:lnTo>
                <a:lnTo>
                  <a:pt x="3890" y="4380"/>
                </a:lnTo>
                <a:lnTo>
                  <a:pt x="4343" y="3886"/>
                </a:lnTo>
                <a:lnTo>
                  <a:pt x="7315" y="1587"/>
                </a:lnTo>
                <a:lnTo>
                  <a:pt x="8398" y="1034"/>
                </a:lnTo>
                <a:close/>
              </a:path>
              <a:path w="17145" h="32384">
                <a:moveTo>
                  <a:pt x="10744" y="0"/>
                </a:moveTo>
                <a:lnTo>
                  <a:pt x="9029" y="711"/>
                </a:lnTo>
                <a:lnTo>
                  <a:pt x="8398" y="1034"/>
                </a:lnTo>
                <a:lnTo>
                  <a:pt x="10744" y="0"/>
                </a:lnTo>
                <a:close/>
              </a:path>
            </a:pathLst>
          </a:custGeom>
          <a:solidFill>
            <a:srgbClr val="7B4A21"/>
          </a:solidFill>
        </p:spPr>
        <p:txBody>
          <a:bodyPr wrap="square" lIns="0" tIns="0" rIns="0" bIns="0" rtlCol="0"/>
          <a:lstStyle/>
          <a:p>
            <a:endParaRPr sz="1350"/>
          </a:p>
        </p:txBody>
      </p:sp>
      <p:sp>
        <p:nvSpPr>
          <p:cNvPr id="210" name="bk object 210"/>
          <p:cNvSpPr/>
          <p:nvPr/>
        </p:nvSpPr>
        <p:spPr>
          <a:xfrm>
            <a:off x="7627839" y="4990872"/>
            <a:ext cx="12821" cy="25879"/>
          </a:xfrm>
          <a:prstGeom prst="rect">
            <a:avLst/>
          </a:prstGeom>
          <a:blipFill>
            <a:blip r:embed="rId75" cstate="print"/>
            <a:stretch>
              <a:fillRect/>
            </a:stretch>
          </a:blipFill>
        </p:spPr>
        <p:txBody>
          <a:bodyPr wrap="square" lIns="0" tIns="0" rIns="0" bIns="0" rtlCol="0"/>
          <a:lstStyle/>
          <a:p>
            <a:endParaRPr sz="1350"/>
          </a:p>
        </p:txBody>
      </p:sp>
      <p:sp>
        <p:nvSpPr>
          <p:cNvPr id="211" name="bk object 211"/>
          <p:cNvSpPr/>
          <p:nvPr/>
        </p:nvSpPr>
        <p:spPr>
          <a:xfrm>
            <a:off x="7634758" y="4990872"/>
            <a:ext cx="6191" cy="26194"/>
          </a:xfrm>
          <a:custGeom>
            <a:avLst/>
            <a:gdLst/>
            <a:ahLst/>
            <a:cxnLst/>
            <a:rect l="l" t="t" r="r" b="b"/>
            <a:pathLst>
              <a:path w="8254" h="34925">
                <a:moveTo>
                  <a:pt x="7874" y="0"/>
                </a:moveTo>
                <a:lnTo>
                  <a:pt x="0" y="13881"/>
                </a:lnTo>
                <a:lnTo>
                  <a:pt x="76" y="20574"/>
                </a:lnTo>
                <a:lnTo>
                  <a:pt x="7874" y="34493"/>
                </a:lnTo>
                <a:lnTo>
                  <a:pt x="6324" y="33743"/>
                </a:lnTo>
                <a:lnTo>
                  <a:pt x="5130" y="32512"/>
                </a:lnTo>
                <a:lnTo>
                  <a:pt x="4216" y="31153"/>
                </a:lnTo>
                <a:lnTo>
                  <a:pt x="3225" y="29959"/>
                </a:lnTo>
                <a:lnTo>
                  <a:pt x="2425" y="28448"/>
                </a:lnTo>
                <a:lnTo>
                  <a:pt x="723" y="23876"/>
                </a:lnTo>
                <a:lnTo>
                  <a:pt x="317" y="20574"/>
                </a:lnTo>
                <a:lnTo>
                  <a:pt x="244" y="13881"/>
                </a:lnTo>
                <a:lnTo>
                  <a:pt x="650" y="10629"/>
                </a:lnTo>
                <a:lnTo>
                  <a:pt x="2463" y="6083"/>
                </a:lnTo>
                <a:lnTo>
                  <a:pt x="3263" y="4660"/>
                </a:lnTo>
                <a:lnTo>
                  <a:pt x="4292" y="3352"/>
                </a:lnTo>
                <a:lnTo>
                  <a:pt x="5295" y="2032"/>
                </a:lnTo>
                <a:lnTo>
                  <a:pt x="6451" y="914"/>
                </a:lnTo>
                <a:lnTo>
                  <a:pt x="7874" y="0"/>
                </a:lnTo>
                <a:close/>
              </a:path>
            </a:pathLst>
          </a:custGeom>
          <a:solidFill>
            <a:srgbClr val="DFD8AF"/>
          </a:solidFill>
        </p:spPr>
        <p:txBody>
          <a:bodyPr wrap="square" lIns="0" tIns="0" rIns="0" bIns="0" rtlCol="0"/>
          <a:lstStyle/>
          <a:p>
            <a:endParaRPr sz="1350"/>
          </a:p>
        </p:txBody>
      </p:sp>
      <p:sp>
        <p:nvSpPr>
          <p:cNvPr id="212" name="bk object 212"/>
          <p:cNvSpPr/>
          <p:nvPr/>
        </p:nvSpPr>
        <p:spPr>
          <a:xfrm>
            <a:off x="7628763" y="4990755"/>
            <a:ext cx="25241" cy="9049"/>
          </a:xfrm>
          <a:custGeom>
            <a:avLst/>
            <a:gdLst/>
            <a:ahLst/>
            <a:cxnLst/>
            <a:rect l="l" t="t" r="r" b="b"/>
            <a:pathLst>
              <a:path w="33654" h="12065">
                <a:moveTo>
                  <a:pt x="20866" y="279"/>
                </a:moveTo>
                <a:lnTo>
                  <a:pt x="20281" y="279"/>
                </a:lnTo>
                <a:lnTo>
                  <a:pt x="23952" y="1511"/>
                </a:lnTo>
                <a:lnTo>
                  <a:pt x="26885" y="3505"/>
                </a:lnTo>
                <a:lnTo>
                  <a:pt x="33413" y="11772"/>
                </a:lnTo>
                <a:lnTo>
                  <a:pt x="33172" y="9982"/>
                </a:lnTo>
                <a:lnTo>
                  <a:pt x="26974" y="3340"/>
                </a:lnTo>
                <a:lnTo>
                  <a:pt x="23952" y="1308"/>
                </a:lnTo>
                <a:lnTo>
                  <a:pt x="20866" y="279"/>
                </a:lnTo>
                <a:close/>
              </a:path>
              <a:path w="33654" h="12065">
                <a:moveTo>
                  <a:pt x="16700" y="0"/>
                </a:moveTo>
                <a:lnTo>
                  <a:pt x="0" y="11658"/>
                </a:lnTo>
                <a:lnTo>
                  <a:pt x="635" y="9982"/>
                </a:lnTo>
                <a:lnTo>
                  <a:pt x="1473" y="8509"/>
                </a:lnTo>
                <a:lnTo>
                  <a:pt x="20281" y="279"/>
                </a:lnTo>
                <a:lnTo>
                  <a:pt x="20866" y="279"/>
                </a:lnTo>
                <a:lnTo>
                  <a:pt x="20370" y="114"/>
                </a:lnTo>
                <a:lnTo>
                  <a:pt x="16700" y="0"/>
                </a:lnTo>
                <a:close/>
              </a:path>
            </a:pathLst>
          </a:custGeom>
          <a:solidFill>
            <a:srgbClr val="DFD8AF"/>
          </a:solidFill>
        </p:spPr>
        <p:txBody>
          <a:bodyPr wrap="square" lIns="0" tIns="0" rIns="0" bIns="0" rtlCol="0"/>
          <a:lstStyle/>
          <a:p>
            <a:endParaRPr sz="1350"/>
          </a:p>
        </p:txBody>
      </p:sp>
      <p:sp>
        <p:nvSpPr>
          <p:cNvPr id="213" name="bk object 213"/>
          <p:cNvSpPr/>
          <p:nvPr/>
        </p:nvSpPr>
        <p:spPr>
          <a:xfrm>
            <a:off x="7657252" y="4998624"/>
            <a:ext cx="49807" cy="43500"/>
          </a:xfrm>
          <a:prstGeom prst="rect">
            <a:avLst/>
          </a:prstGeom>
          <a:blipFill>
            <a:blip r:embed="rId76" cstate="print"/>
            <a:stretch>
              <a:fillRect/>
            </a:stretch>
          </a:blipFill>
        </p:spPr>
        <p:txBody>
          <a:bodyPr wrap="square" lIns="0" tIns="0" rIns="0" bIns="0" rtlCol="0"/>
          <a:lstStyle/>
          <a:p>
            <a:endParaRPr sz="1350"/>
          </a:p>
        </p:txBody>
      </p:sp>
      <p:sp>
        <p:nvSpPr>
          <p:cNvPr id="214" name="bk object 214"/>
          <p:cNvSpPr/>
          <p:nvPr/>
        </p:nvSpPr>
        <p:spPr>
          <a:xfrm>
            <a:off x="7666608" y="5018025"/>
            <a:ext cx="12383" cy="21907"/>
          </a:xfrm>
          <a:custGeom>
            <a:avLst/>
            <a:gdLst/>
            <a:ahLst/>
            <a:cxnLst/>
            <a:rect l="l" t="t" r="r" b="b"/>
            <a:pathLst>
              <a:path w="16509" h="29209">
                <a:moveTo>
                  <a:pt x="7058" y="0"/>
                </a:moveTo>
                <a:lnTo>
                  <a:pt x="5749" y="685"/>
                </a:lnTo>
                <a:lnTo>
                  <a:pt x="3921" y="2070"/>
                </a:lnTo>
                <a:lnTo>
                  <a:pt x="3565" y="2311"/>
                </a:lnTo>
                <a:lnTo>
                  <a:pt x="0" y="12534"/>
                </a:lnTo>
                <a:lnTo>
                  <a:pt x="98" y="13322"/>
                </a:lnTo>
                <a:lnTo>
                  <a:pt x="504" y="15913"/>
                </a:lnTo>
                <a:lnTo>
                  <a:pt x="1889" y="18097"/>
                </a:lnTo>
                <a:lnTo>
                  <a:pt x="2576" y="20726"/>
                </a:lnTo>
                <a:lnTo>
                  <a:pt x="2892" y="21564"/>
                </a:lnTo>
                <a:lnTo>
                  <a:pt x="3044" y="22479"/>
                </a:lnTo>
                <a:lnTo>
                  <a:pt x="3159" y="23990"/>
                </a:lnTo>
                <a:lnTo>
                  <a:pt x="3286" y="24701"/>
                </a:lnTo>
                <a:lnTo>
                  <a:pt x="3353" y="25628"/>
                </a:lnTo>
                <a:lnTo>
                  <a:pt x="3476" y="26733"/>
                </a:lnTo>
                <a:lnTo>
                  <a:pt x="3679" y="27216"/>
                </a:lnTo>
                <a:lnTo>
                  <a:pt x="3717" y="27609"/>
                </a:lnTo>
                <a:lnTo>
                  <a:pt x="3844" y="27813"/>
                </a:lnTo>
                <a:lnTo>
                  <a:pt x="5153" y="29197"/>
                </a:lnTo>
                <a:lnTo>
                  <a:pt x="7858" y="27216"/>
                </a:lnTo>
                <a:lnTo>
                  <a:pt x="8848" y="26619"/>
                </a:lnTo>
                <a:lnTo>
                  <a:pt x="9293" y="26225"/>
                </a:lnTo>
                <a:lnTo>
                  <a:pt x="9725" y="25933"/>
                </a:lnTo>
                <a:lnTo>
                  <a:pt x="10118" y="25628"/>
                </a:lnTo>
                <a:lnTo>
                  <a:pt x="10321" y="25501"/>
                </a:lnTo>
                <a:lnTo>
                  <a:pt x="11210" y="24701"/>
                </a:lnTo>
                <a:lnTo>
                  <a:pt x="11566" y="24345"/>
                </a:lnTo>
                <a:lnTo>
                  <a:pt x="11884" y="23990"/>
                </a:lnTo>
                <a:lnTo>
                  <a:pt x="12595" y="23317"/>
                </a:lnTo>
                <a:lnTo>
                  <a:pt x="13245" y="22479"/>
                </a:lnTo>
                <a:lnTo>
                  <a:pt x="13712" y="21805"/>
                </a:lnTo>
                <a:lnTo>
                  <a:pt x="13992" y="21285"/>
                </a:lnTo>
                <a:lnTo>
                  <a:pt x="14398" y="20688"/>
                </a:lnTo>
                <a:lnTo>
                  <a:pt x="14576" y="20129"/>
                </a:lnTo>
                <a:lnTo>
                  <a:pt x="14982" y="19418"/>
                </a:lnTo>
                <a:lnTo>
                  <a:pt x="15097" y="18618"/>
                </a:lnTo>
                <a:lnTo>
                  <a:pt x="15376" y="17907"/>
                </a:lnTo>
                <a:lnTo>
                  <a:pt x="15973" y="16598"/>
                </a:lnTo>
                <a:lnTo>
                  <a:pt x="16100" y="14401"/>
                </a:lnTo>
                <a:lnTo>
                  <a:pt x="16370" y="13322"/>
                </a:lnTo>
                <a:lnTo>
                  <a:pt x="16494" y="11938"/>
                </a:lnTo>
                <a:lnTo>
                  <a:pt x="16379" y="8229"/>
                </a:lnTo>
                <a:lnTo>
                  <a:pt x="16290" y="6959"/>
                </a:lnTo>
                <a:lnTo>
                  <a:pt x="16100" y="5854"/>
                </a:lnTo>
                <a:lnTo>
                  <a:pt x="15782" y="4889"/>
                </a:lnTo>
                <a:lnTo>
                  <a:pt x="15541" y="3746"/>
                </a:lnTo>
                <a:lnTo>
                  <a:pt x="10321" y="241"/>
                </a:lnTo>
                <a:lnTo>
                  <a:pt x="10080" y="127"/>
                </a:lnTo>
                <a:lnTo>
                  <a:pt x="7058" y="0"/>
                </a:lnTo>
                <a:close/>
              </a:path>
            </a:pathLst>
          </a:custGeom>
          <a:solidFill>
            <a:srgbClr val="D33F2C"/>
          </a:solidFill>
        </p:spPr>
        <p:txBody>
          <a:bodyPr wrap="square" lIns="0" tIns="0" rIns="0" bIns="0" rtlCol="0"/>
          <a:lstStyle/>
          <a:p>
            <a:endParaRPr sz="1350"/>
          </a:p>
        </p:txBody>
      </p:sp>
      <p:sp>
        <p:nvSpPr>
          <p:cNvPr id="215" name="bk object 215"/>
          <p:cNvSpPr/>
          <p:nvPr/>
        </p:nvSpPr>
        <p:spPr>
          <a:xfrm>
            <a:off x="7647192" y="5018027"/>
            <a:ext cx="31760" cy="25479"/>
          </a:xfrm>
          <a:prstGeom prst="rect">
            <a:avLst/>
          </a:prstGeom>
          <a:blipFill>
            <a:blip r:embed="rId77" cstate="print"/>
            <a:stretch>
              <a:fillRect/>
            </a:stretch>
          </a:blipFill>
        </p:spPr>
        <p:txBody>
          <a:bodyPr wrap="square" lIns="0" tIns="0" rIns="0" bIns="0" rtlCol="0"/>
          <a:lstStyle/>
          <a:p>
            <a:endParaRPr sz="1350"/>
          </a:p>
        </p:txBody>
      </p:sp>
      <p:sp>
        <p:nvSpPr>
          <p:cNvPr id="216" name="bk object 216"/>
          <p:cNvSpPr/>
          <p:nvPr/>
        </p:nvSpPr>
        <p:spPr>
          <a:xfrm>
            <a:off x="7652875" y="5034257"/>
            <a:ext cx="2858" cy="2381"/>
          </a:xfrm>
          <a:custGeom>
            <a:avLst/>
            <a:gdLst/>
            <a:ahLst/>
            <a:cxnLst/>
            <a:rect l="l" t="t" r="r" b="b"/>
            <a:pathLst>
              <a:path w="3809" h="3175">
                <a:moveTo>
                  <a:pt x="2057" y="0"/>
                </a:moveTo>
                <a:lnTo>
                  <a:pt x="1739" y="165"/>
                </a:lnTo>
                <a:lnTo>
                  <a:pt x="1422" y="914"/>
                </a:lnTo>
                <a:lnTo>
                  <a:pt x="673" y="914"/>
                </a:lnTo>
                <a:lnTo>
                  <a:pt x="0" y="1358"/>
                </a:lnTo>
                <a:lnTo>
                  <a:pt x="152" y="1473"/>
                </a:lnTo>
                <a:lnTo>
                  <a:pt x="1219" y="1638"/>
                </a:lnTo>
                <a:lnTo>
                  <a:pt x="1135" y="1790"/>
                </a:lnTo>
                <a:lnTo>
                  <a:pt x="1028" y="3136"/>
                </a:lnTo>
                <a:lnTo>
                  <a:pt x="1346" y="2197"/>
                </a:lnTo>
                <a:lnTo>
                  <a:pt x="2057" y="2108"/>
                </a:lnTo>
                <a:lnTo>
                  <a:pt x="2768" y="1955"/>
                </a:lnTo>
                <a:lnTo>
                  <a:pt x="3337" y="1955"/>
                </a:lnTo>
                <a:lnTo>
                  <a:pt x="3378" y="1790"/>
                </a:lnTo>
                <a:lnTo>
                  <a:pt x="2768" y="1270"/>
                </a:lnTo>
                <a:lnTo>
                  <a:pt x="3251" y="965"/>
                </a:lnTo>
                <a:lnTo>
                  <a:pt x="3771" y="749"/>
                </a:lnTo>
                <a:lnTo>
                  <a:pt x="2425" y="723"/>
                </a:lnTo>
                <a:lnTo>
                  <a:pt x="2057" y="0"/>
                </a:lnTo>
                <a:close/>
              </a:path>
              <a:path w="3809" h="3175">
                <a:moveTo>
                  <a:pt x="3337" y="1955"/>
                </a:moveTo>
                <a:lnTo>
                  <a:pt x="2768" y="1955"/>
                </a:lnTo>
                <a:lnTo>
                  <a:pt x="3136" y="2514"/>
                </a:lnTo>
                <a:lnTo>
                  <a:pt x="3251" y="2311"/>
                </a:lnTo>
                <a:lnTo>
                  <a:pt x="3337" y="1955"/>
                </a:lnTo>
                <a:close/>
              </a:path>
              <a:path w="3809" h="3175">
                <a:moveTo>
                  <a:pt x="3047" y="406"/>
                </a:moveTo>
                <a:lnTo>
                  <a:pt x="2425" y="723"/>
                </a:lnTo>
                <a:lnTo>
                  <a:pt x="3718" y="723"/>
                </a:lnTo>
                <a:lnTo>
                  <a:pt x="3047" y="406"/>
                </a:lnTo>
                <a:close/>
              </a:path>
            </a:pathLst>
          </a:custGeom>
          <a:solidFill>
            <a:srgbClr val="265C2D"/>
          </a:solidFill>
        </p:spPr>
        <p:txBody>
          <a:bodyPr wrap="square" lIns="0" tIns="0" rIns="0" bIns="0" rtlCol="0"/>
          <a:lstStyle/>
          <a:p>
            <a:endParaRPr sz="1350"/>
          </a:p>
        </p:txBody>
      </p:sp>
      <p:sp>
        <p:nvSpPr>
          <p:cNvPr id="217" name="bk object 217"/>
          <p:cNvSpPr/>
          <p:nvPr/>
        </p:nvSpPr>
        <p:spPr>
          <a:xfrm>
            <a:off x="7620524" y="4955524"/>
            <a:ext cx="14649" cy="22726"/>
          </a:xfrm>
          <a:prstGeom prst="rect">
            <a:avLst/>
          </a:prstGeom>
          <a:blipFill>
            <a:blip r:embed="rId78" cstate="print"/>
            <a:stretch>
              <a:fillRect/>
            </a:stretch>
          </a:blipFill>
        </p:spPr>
        <p:txBody>
          <a:bodyPr wrap="square" lIns="0" tIns="0" rIns="0" bIns="0" rtlCol="0"/>
          <a:lstStyle/>
          <a:p>
            <a:endParaRPr sz="1350"/>
          </a:p>
        </p:txBody>
      </p:sp>
      <p:sp>
        <p:nvSpPr>
          <p:cNvPr id="218" name="bk object 218"/>
          <p:cNvSpPr/>
          <p:nvPr/>
        </p:nvSpPr>
        <p:spPr>
          <a:xfrm>
            <a:off x="7654033" y="5034976"/>
            <a:ext cx="953" cy="476"/>
          </a:xfrm>
          <a:custGeom>
            <a:avLst/>
            <a:gdLst/>
            <a:ahLst/>
            <a:cxnLst/>
            <a:rect l="l" t="t" r="r" b="b"/>
            <a:pathLst>
              <a:path w="1270" h="634">
                <a:moveTo>
                  <a:pt x="876" y="317"/>
                </a:moveTo>
                <a:lnTo>
                  <a:pt x="673" y="520"/>
                </a:lnTo>
                <a:lnTo>
                  <a:pt x="482" y="596"/>
                </a:lnTo>
                <a:lnTo>
                  <a:pt x="203" y="634"/>
                </a:lnTo>
                <a:lnTo>
                  <a:pt x="38" y="596"/>
                </a:lnTo>
                <a:lnTo>
                  <a:pt x="0" y="431"/>
                </a:lnTo>
                <a:lnTo>
                  <a:pt x="114" y="203"/>
                </a:lnTo>
                <a:lnTo>
                  <a:pt x="393" y="38"/>
                </a:lnTo>
                <a:lnTo>
                  <a:pt x="634" y="0"/>
                </a:lnTo>
                <a:lnTo>
                  <a:pt x="800" y="152"/>
                </a:lnTo>
                <a:lnTo>
                  <a:pt x="876" y="317"/>
                </a:lnTo>
                <a:close/>
              </a:path>
            </a:pathLst>
          </a:custGeom>
          <a:ln w="3175">
            <a:solidFill>
              <a:srgbClr val="4F9D46"/>
            </a:solidFill>
          </a:ln>
        </p:spPr>
        <p:txBody>
          <a:bodyPr wrap="square" lIns="0" tIns="0" rIns="0" bIns="0" rtlCol="0"/>
          <a:lstStyle/>
          <a:p>
            <a:endParaRPr sz="1350"/>
          </a:p>
        </p:txBody>
      </p:sp>
      <p:sp>
        <p:nvSpPr>
          <p:cNvPr id="219" name="bk object 219"/>
          <p:cNvSpPr/>
          <p:nvPr/>
        </p:nvSpPr>
        <p:spPr>
          <a:xfrm>
            <a:off x="7577442" y="4998624"/>
            <a:ext cx="58273" cy="43901"/>
          </a:xfrm>
          <a:prstGeom prst="rect">
            <a:avLst/>
          </a:prstGeom>
          <a:blipFill>
            <a:blip r:embed="rId79" cstate="print"/>
            <a:stretch>
              <a:fillRect/>
            </a:stretch>
          </a:blipFill>
        </p:spPr>
        <p:txBody>
          <a:bodyPr wrap="square" lIns="0" tIns="0" rIns="0" bIns="0" rtlCol="0"/>
          <a:lstStyle/>
          <a:p>
            <a:endParaRPr sz="1350"/>
          </a:p>
        </p:txBody>
      </p:sp>
      <p:sp>
        <p:nvSpPr>
          <p:cNvPr id="220" name="bk object 220"/>
          <p:cNvSpPr/>
          <p:nvPr/>
        </p:nvSpPr>
        <p:spPr>
          <a:xfrm>
            <a:off x="7643792" y="4974261"/>
            <a:ext cx="4267" cy="11306"/>
          </a:xfrm>
          <a:prstGeom prst="rect">
            <a:avLst/>
          </a:prstGeom>
          <a:blipFill>
            <a:blip r:embed="rId80" cstate="print"/>
            <a:stretch>
              <a:fillRect/>
            </a:stretch>
          </a:blipFill>
        </p:spPr>
        <p:txBody>
          <a:bodyPr wrap="square" lIns="0" tIns="0" rIns="0" bIns="0" rtlCol="0"/>
          <a:lstStyle/>
          <a:p>
            <a:endParaRPr sz="1350"/>
          </a:p>
        </p:txBody>
      </p:sp>
      <p:sp>
        <p:nvSpPr>
          <p:cNvPr id="221" name="bk object 221"/>
          <p:cNvSpPr/>
          <p:nvPr/>
        </p:nvSpPr>
        <p:spPr>
          <a:xfrm>
            <a:off x="7616437" y="4885068"/>
            <a:ext cx="0" cy="38576"/>
          </a:xfrm>
          <a:custGeom>
            <a:avLst/>
            <a:gdLst/>
            <a:ahLst/>
            <a:cxnLst/>
            <a:rect l="l" t="t" r="r" b="b"/>
            <a:pathLst>
              <a:path h="51434">
                <a:moveTo>
                  <a:pt x="0" y="51366"/>
                </a:moveTo>
                <a:lnTo>
                  <a:pt x="0" y="0"/>
                </a:lnTo>
                <a:lnTo>
                  <a:pt x="0" y="51366"/>
                </a:lnTo>
                <a:close/>
              </a:path>
            </a:pathLst>
          </a:custGeom>
          <a:solidFill>
            <a:srgbClr val="4C8D47"/>
          </a:solidFill>
        </p:spPr>
        <p:txBody>
          <a:bodyPr wrap="square" lIns="0" tIns="0" rIns="0" bIns="0" rtlCol="0"/>
          <a:lstStyle/>
          <a:p>
            <a:endParaRPr sz="1350"/>
          </a:p>
        </p:txBody>
      </p:sp>
      <p:sp>
        <p:nvSpPr>
          <p:cNvPr id="222" name="bk object 222"/>
          <p:cNvSpPr/>
          <p:nvPr/>
        </p:nvSpPr>
        <p:spPr>
          <a:xfrm>
            <a:off x="7613990" y="4885190"/>
            <a:ext cx="3810" cy="20479"/>
          </a:xfrm>
          <a:custGeom>
            <a:avLst/>
            <a:gdLst/>
            <a:ahLst/>
            <a:cxnLst/>
            <a:rect l="l" t="t" r="r" b="b"/>
            <a:pathLst>
              <a:path w="5079" h="27304">
                <a:moveTo>
                  <a:pt x="2705" y="0"/>
                </a:moveTo>
                <a:lnTo>
                  <a:pt x="914" y="152"/>
                </a:lnTo>
                <a:lnTo>
                  <a:pt x="0" y="6248"/>
                </a:lnTo>
                <a:lnTo>
                  <a:pt x="1270" y="21043"/>
                </a:lnTo>
                <a:lnTo>
                  <a:pt x="3225" y="26898"/>
                </a:lnTo>
                <a:lnTo>
                  <a:pt x="5054" y="26733"/>
                </a:lnTo>
                <a:lnTo>
                  <a:pt x="4473" y="20143"/>
                </a:lnTo>
                <a:lnTo>
                  <a:pt x="3898" y="14295"/>
                </a:lnTo>
                <a:lnTo>
                  <a:pt x="3315" y="7982"/>
                </a:lnTo>
                <a:lnTo>
                  <a:pt x="2705" y="0"/>
                </a:lnTo>
                <a:close/>
              </a:path>
            </a:pathLst>
          </a:custGeom>
          <a:solidFill>
            <a:srgbClr val="2E6337"/>
          </a:solidFill>
        </p:spPr>
        <p:txBody>
          <a:bodyPr wrap="square" lIns="0" tIns="0" rIns="0" bIns="0" rtlCol="0"/>
          <a:lstStyle/>
          <a:p>
            <a:endParaRPr sz="1350"/>
          </a:p>
        </p:txBody>
      </p:sp>
      <p:sp>
        <p:nvSpPr>
          <p:cNvPr id="223" name="bk object 223"/>
          <p:cNvSpPr/>
          <p:nvPr/>
        </p:nvSpPr>
        <p:spPr>
          <a:xfrm>
            <a:off x="7610247" y="4890952"/>
            <a:ext cx="0" cy="39052"/>
          </a:xfrm>
          <a:custGeom>
            <a:avLst/>
            <a:gdLst/>
            <a:ahLst/>
            <a:cxnLst/>
            <a:rect l="l" t="t" r="r" b="b"/>
            <a:pathLst>
              <a:path h="52070">
                <a:moveTo>
                  <a:pt x="0" y="51480"/>
                </a:moveTo>
                <a:lnTo>
                  <a:pt x="0" y="0"/>
                </a:lnTo>
                <a:lnTo>
                  <a:pt x="0" y="51480"/>
                </a:lnTo>
                <a:close/>
              </a:path>
            </a:pathLst>
          </a:custGeom>
          <a:solidFill>
            <a:srgbClr val="4C8D47"/>
          </a:solidFill>
        </p:spPr>
        <p:txBody>
          <a:bodyPr wrap="square" lIns="0" tIns="0" rIns="0" bIns="0" rtlCol="0"/>
          <a:lstStyle/>
          <a:p>
            <a:endParaRPr sz="1350"/>
          </a:p>
        </p:txBody>
      </p:sp>
      <p:sp>
        <p:nvSpPr>
          <p:cNvPr id="224" name="bk object 224"/>
          <p:cNvSpPr/>
          <p:nvPr/>
        </p:nvSpPr>
        <p:spPr>
          <a:xfrm>
            <a:off x="7607815" y="4891241"/>
            <a:ext cx="6191" cy="19526"/>
          </a:xfrm>
          <a:custGeom>
            <a:avLst/>
            <a:gdLst/>
            <a:ahLst/>
            <a:cxnLst/>
            <a:rect l="l" t="t" r="r" b="b"/>
            <a:pathLst>
              <a:path w="8254" h="26034">
                <a:moveTo>
                  <a:pt x="6489" y="0"/>
                </a:moveTo>
                <a:lnTo>
                  <a:pt x="4622" y="7510"/>
                </a:lnTo>
                <a:lnTo>
                  <a:pt x="1581" y="18902"/>
                </a:lnTo>
                <a:lnTo>
                  <a:pt x="0" y="25069"/>
                </a:lnTo>
                <a:lnTo>
                  <a:pt x="1714" y="25514"/>
                </a:lnTo>
                <a:lnTo>
                  <a:pt x="4610" y="20294"/>
                </a:lnTo>
                <a:lnTo>
                  <a:pt x="6324" y="13373"/>
                </a:lnTo>
                <a:lnTo>
                  <a:pt x="8229" y="6413"/>
                </a:lnTo>
                <a:lnTo>
                  <a:pt x="8229" y="368"/>
                </a:lnTo>
                <a:lnTo>
                  <a:pt x="6489" y="0"/>
                </a:lnTo>
                <a:close/>
              </a:path>
            </a:pathLst>
          </a:custGeom>
          <a:solidFill>
            <a:srgbClr val="2E6337"/>
          </a:solidFill>
        </p:spPr>
        <p:txBody>
          <a:bodyPr wrap="square" lIns="0" tIns="0" rIns="0" bIns="0" rtlCol="0"/>
          <a:lstStyle/>
          <a:p>
            <a:endParaRPr sz="1350"/>
          </a:p>
        </p:txBody>
      </p:sp>
      <p:sp>
        <p:nvSpPr>
          <p:cNvPr id="225" name="bk object 225"/>
          <p:cNvSpPr/>
          <p:nvPr/>
        </p:nvSpPr>
        <p:spPr>
          <a:xfrm>
            <a:off x="7612859" y="4903659"/>
            <a:ext cx="6191" cy="20003"/>
          </a:xfrm>
          <a:custGeom>
            <a:avLst/>
            <a:gdLst/>
            <a:ahLst/>
            <a:cxnLst/>
            <a:rect l="l" t="t" r="r" b="b"/>
            <a:pathLst>
              <a:path w="8254" h="26670">
                <a:moveTo>
                  <a:pt x="1752" y="0"/>
                </a:moveTo>
                <a:lnTo>
                  <a:pt x="114" y="393"/>
                </a:lnTo>
                <a:lnTo>
                  <a:pt x="0" y="6527"/>
                </a:lnTo>
                <a:lnTo>
                  <a:pt x="3263" y="20967"/>
                </a:lnTo>
                <a:lnTo>
                  <a:pt x="6007" y="26581"/>
                </a:lnTo>
                <a:lnTo>
                  <a:pt x="7797" y="26136"/>
                </a:lnTo>
                <a:lnTo>
                  <a:pt x="6294" y="19686"/>
                </a:lnTo>
                <a:lnTo>
                  <a:pt x="4922" y="13977"/>
                </a:lnTo>
                <a:lnTo>
                  <a:pt x="3477" y="7814"/>
                </a:lnTo>
                <a:lnTo>
                  <a:pt x="1752" y="0"/>
                </a:lnTo>
                <a:close/>
              </a:path>
            </a:pathLst>
          </a:custGeom>
          <a:solidFill>
            <a:srgbClr val="2E6337"/>
          </a:solidFill>
        </p:spPr>
        <p:txBody>
          <a:bodyPr wrap="square" lIns="0" tIns="0" rIns="0" bIns="0" rtlCol="0"/>
          <a:lstStyle/>
          <a:p>
            <a:endParaRPr sz="1350"/>
          </a:p>
        </p:txBody>
      </p:sp>
      <p:sp>
        <p:nvSpPr>
          <p:cNvPr id="226" name="bk object 226"/>
          <p:cNvSpPr/>
          <p:nvPr/>
        </p:nvSpPr>
        <p:spPr>
          <a:xfrm>
            <a:off x="7609457" y="4910131"/>
            <a:ext cx="4286" cy="19526"/>
          </a:xfrm>
          <a:custGeom>
            <a:avLst/>
            <a:gdLst/>
            <a:ahLst/>
            <a:cxnLst/>
            <a:rect l="l" t="t" r="r" b="b"/>
            <a:pathLst>
              <a:path w="5715" h="26034">
                <a:moveTo>
                  <a:pt x="2933" y="0"/>
                </a:moveTo>
                <a:lnTo>
                  <a:pt x="2169" y="7656"/>
                </a:lnTo>
                <a:lnTo>
                  <a:pt x="1452" y="13733"/>
                </a:lnTo>
                <a:lnTo>
                  <a:pt x="635" y="20294"/>
                </a:lnTo>
                <a:lnTo>
                  <a:pt x="0" y="25742"/>
                </a:lnTo>
                <a:lnTo>
                  <a:pt x="1866" y="25907"/>
                </a:lnTo>
                <a:lnTo>
                  <a:pt x="3937" y="20294"/>
                </a:lnTo>
                <a:lnTo>
                  <a:pt x="5537" y="6095"/>
                </a:lnTo>
                <a:lnTo>
                  <a:pt x="4762" y="126"/>
                </a:lnTo>
                <a:lnTo>
                  <a:pt x="2933" y="0"/>
                </a:lnTo>
                <a:close/>
              </a:path>
            </a:pathLst>
          </a:custGeom>
          <a:solidFill>
            <a:srgbClr val="2E6337"/>
          </a:solidFill>
        </p:spPr>
        <p:txBody>
          <a:bodyPr wrap="square" lIns="0" tIns="0" rIns="0" bIns="0" rtlCol="0"/>
          <a:lstStyle/>
          <a:p>
            <a:endParaRPr sz="1350"/>
          </a:p>
        </p:txBody>
      </p:sp>
      <p:sp>
        <p:nvSpPr>
          <p:cNvPr id="227" name="bk object 227"/>
          <p:cNvSpPr/>
          <p:nvPr/>
        </p:nvSpPr>
        <p:spPr>
          <a:xfrm>
            <a:off x="7614224" y="4919355"/>
            <a:ext cx="9525" cy="18574"/>
          </a:xfrm>
          <a:custGeom>
            <a:avLst/>
            <a:gdLst/>
            <a:ahLst/>
            <a:cxnLst/>
            <a:rect l="l" t="t" r="r" b="b"/>
            <a:pathLst>
              <a:path w="12700" h="24765">
                <a:moveTo>
                  <a:pt x="3149" y="0"/>
                </a:moveTo>
                <a:lnTo>
                  <a:pt x="1562" y="635"/>
                </a:lnTo>
                <a:lnTo>
                  <a:pt x="0" y="1231"/>
                </a:lnTo>
                <a:lnTo>
                  <a:pt x="889" y="6997"/>
                </a:lnTo>
                <a:lnTo>
                  <a:pt x="6134" y="19964"/>
                </a:lnTo>
                <a:lnTo>
                  <a:pt x="9512" y="24701"/>
                </a:lnTo>
                <a:lnTo>
                  <a:pt x="11061" y="24066"/>
                </a:lnTo>
                <a:lnTo>
                  <a:pt x="12611" y="23469"/>
                </a:lnTo>
                <a:lnTo>
                  <a:pt x="11785" y="17741"/>
                </a:lnTo>
                <a:lnTo>
                  <a:pt x="6565" y="4686"/>
                </a:lnTo>
                <a:lnTo>
                  <a:pt x="3149" y="0"/>
                </a:lnTo>
                <a:close/>
              </a:path>
            </a:pathLst>
          </a:custGeom>
          <a:solidFill>
            <a:srgbClr val="4C8D47"/>
          </a:solidFill>
        </p:spPr>
        <p:txBody>
          <a:bodyPr wrap="square" lIns="0" tIns="0" rIns="0" bIns="0" rtlCol="0"/>
          <a:lstStyle/>
          <a:p>
            <a:endParaRPr sz="1350"/>
          </a:p>
        </p:txBody>
      </p:sp>
      <p:sp>
        <p:nvSpPr>
          <p:cNvPr id="228" name="bk object 228"/>
          <p:cNvSpPr/>
          <p:nvPr/>
        </p:nvSpPr>
        <p:spPr>
          <a:xfrm>
            <a:off x="7614229" y="4919832"/>
            <a:ext cx="8573" cy="18098"/>
          </a:xfrm>
          <a:custGeom>
            <a:avLst/>
            <a:gdLst/>
            <a:ahLst/>
            <a:cxnLst/>
            <a:rect l="l" t="t" r="r" b="b"/>
            <a:pathLst>
              <a:path w="11429" h="24129">
                <a:moveTo>
                  <a:pt x="1549" y="0"/>
                </a:moveTo>
                <a:lnTo>
                  <a:pt x="0" y="596"/>
                </a:lnTo>
                <a:lnTo>
                  <a:pt x="876" y="6362"/>
                </a:lnTo>
                <a:lnTo>
                  <a:pt x="6121" y="19329"/>
                </a:lnTo>
                <a:lnTo>
                  <a:pt x="9512" y="24066"/>
                </a:lnTo>
                <a:lnTo>
                  <a:pt x="11061" y="23431"/>
                </a:lnTo>
                <a:lnTo>
                  <a:pt x="7632" y="14833"/>
                </a:lnTo>
                <a:lnTo>
                  <a:pt x="5727" y="10858"/>
                </a:lnTo>
                <a:lnTo>
                  <a:pt x="1549" y="0"/>
                </a:lnTo>
                <a:close/>
              </a:path>
            </a:pathLst>
          </a:custGeom>
          <a:solidFill>
            <a:srgbClr val="2E6337"/>
          </a:solidFill>
        </p:spPr>
        <p:txBody>
          <a:bodyPr wrap="square" lIns="0" tIns="0" rIns="0" bIns="0" rtlCol="0"/>
          <a:lstStyle/>
          <a:p>
            <a:endParaRPr sz="1350"/>
          </a:p>
        </p:txBody>
      </p:sp>
      <p:sp>
        <p:nvSpPr>
          <p:cNvPr id="229" name="bk object 229"/>
          <p:cNvSpPr/>
          <p:nvPr/>
        </p:nvSpPr>
        <p:spPr>
          <a:xfrm>
            <a:off x="7611930" y="4926126"/>
            <a:ext cx="5239" cy="18574"/>
          </a:xfrm>
          <a:custGeom>
            <a:avLst/>
            <a:gdLst/>
            <a:ahLst/>
            <a:cxnLst/>
            <a:rect l="l" t="t" r="r" b="b"/>
            <a:pathLst>
              <a:path w="6984" h="24765">
                <a:moveTo>
                  <a:pt x="4508" y="0"/>
                </a:moveTo>
                <a:lnTo>
                  <a:pt x="1155" y="165"/>
                </a:lnTo>
                <a:lnTo>
                  <a:pt x="0" y="5765"/>
                </a:lnTo>
                <a:lnTo>
                  <a:pt x="279" y="12534"/>
                </a:lnTo>
                <a:lnTo>
                  <a:pt x="596" y="19253"/>
                </a:lnTo>
                <a:lnTo>
                  <a:pt x="2235" y="24676"/>
                </a:lnTo>
                <a:lnTo>
                  <a:pt x="3949" y="24549"/>
                </a:lnTo>
                <a:lnTo>
                  <a:pt x="5575" y="24472"/>
                </a:lnTo>
                <a:lnTo>
                  <a:pt x="6769" y="18897"/>
                </a:lnTo>
                <a:lnTo>
                  <a:pt x="6489" y="12128"/>
                </a:lnTo>
                <a:lnTo>
                  <a:pt x="6172" y="5410"/>
                </a:lnTo>
                <a:lnTo>
                  <a:pt x="4508" y="0"/>
                </a:lnTo>
                <a:close/>
              </a:path>
            </a:pathLst>
          </a:custGeom>
          <a:solidFill>
            <a:srgbClr val="4C8D47"/>
          </a:solidFill>
        </p:spPr>
        <p:txBody>
          <a:bodyPr wrap="square" lIns="0" tIns="0" rIns="0" bIns="0" rtlCol="0"/>
          <a:lstStyle/>
          <a:p>
            <a:endParaRPr sz="1350"/>
          </a:p>
        </p:txBody>
      </p:sp>
      <p:sp>
        <p:nvSpPr>
          <p:cNvPr id="230" name="bk object 230"/>
          <p:cNvSpPr/>
          <p:nvPr/>
        </p:nvSpPr>
        <p:spPr>
          <a:xfrm>
            <a:off x="7614051" y="4926123"/>
            <a:ext cx="3334" cy="18574"/>
          </a:xfrm>
          <a:custGeom>
            <a:avLst/>
            <a:gdLst/>
            <a:ahLst/>
            <a:cxnLst/>
            <a:rect l="l" t="t" r="r" b="b"/>
            <a:pathLst>
              <a:path w="4445" h="24765">
                <a:moveTo>
                  <a:pt x="1676" y="0"/>
                </a:moveTo>
                <a:lnTo>
                  <a:pt x="0" y="76"/>
                </a:lnTo>
                <a:lnTo>
                  <a:pt x="761" y="11264"/>
                </a:lnTo>
                <a:lnTo>
                  <a:pt x="596" y="15557"/>
                </a:lnTo>
                <a:lnTo>
                  <a:pt x="1117" y="24549"/>
                </a:lnTo>
                <a:lnTo>
                  <a:pt x="2743" y="24472"/>
                </a:lnTo>
                <a:lnTo>
                  <a:pt x="3936" y="18910"/>
                </a:lnTo>
                <a:lnTo>
                  <a:pt x="3616" y="11264"/>
                </a:lnTo>
                <a:lnTo>
                  <a:pt x="3340" y="5410"/>
                </a:lnTo>
                <a:lnTo>
                  <a:pt x="1676" y="0"/>
                </a:lnTo>
                <a:close/>
              </a:path>
            </a:pathLst>
          </a:custGeom>
          <a:solidFill>
            <a:srgbClr val="2E6337"/>
          </a:solidFill>
        </p:spPr>
        <p:txBody>
          <a:bodyPr wrap="square" lIns="0" tIns="0" rIns="0" bIns="0" rtlCol="0"/>
          <a:lstStyle/>
          <a:p>
            <a:endParaRPr sz="1350"/>
          </a:p>
        </p:txBody>
      </p:sp>
      <p:sp>
        <p:nvSpPr>
          <p:cNvPr id="231" name="bk object 231"/>
          <p:cNvSpPr/>
          <p:nvPr/>
        </p:nvSpPr>
        <p:spPr>
          <a:xfrm>
            <a:off x="7616886" y="4936357"/>
            <a:ext cx="10953" cy="18098"/>
          </a:xfrm>
          <a:custGeom>
            <a:avLst/>
            <a:gdLst/>
            <a:ahLst/>
            <a:cxnLst/>
            <a:rect l="l" t="t" r="r" b="b"/>
            <a:pathLst>
              <a:path w="14604" h="24129">
                <a:moveTo>
                  <a:pt x="2984" y="0"/>
                </a:moveTo>
                <a:lnTo>
                  <a:pt x="1473" y="800"/>
                </a:lnTo>
                <a:lnTo>
                  <a:pt x="0" y="1511"/>
                </a:lnTo>
                <a:lnTo>
                  <a:pt x="1346" y="7251"/>
                </a:lnTo>
                <a:lnTo>
                  <a:pt x="4457" y="13449"/>
                </a:lnTo>
                <a:lnTo>
                  <a:pt x="7632" y="19697"/>
                </a:lnTo>
                <a:lnTo>
                  <a:pt x="11455" y="24117"/>
                </a:lnTo>
                <a:lnTo>
                  <a:pt x="13004" y="23431"/>
                </a:lnTo>
                <a:lnTo>
                  <a:pt x="14477" y="22567"/>
                </a:lnTo>
                <a:lnTo>
                  <a:pt x="13080" y="16954"/>
                </a:lnTo>
                <a:lnTo>
                  <a:pt x="6730" y="4457"/>
                </a:lnTo>
                <a:lnTo>
                  <a:pt x="2984" y="0"/>
                </a:lnTo>
                <a:close/>
              </a:path>
            </a:pathLst>
          </a:custGeom>
          <a:solidFill>
            <a:srgbClr val="4C8D47"/>
          </a:solidFill>
        </p:spPr>
        <p:txBody>
          <a:bodyPr wrap="square" lIns="0" tIns="0" rIns="0" bIns="0" rtlCol="0"/>
          <a:lstStyle/>
          <a:p>
            <a:endParaRPr sz="1350"/>
          </a:p>
        </p:txBody>
      </p:sp>
      <p:sp>
        <p:nvSpPr>
          <p:cNvPr id="232" name="bk object 232"/>
          <p:cNvSpPr/>
          <p:nvPr/>
        </p:nvSpPr>
        <p:spPr>
          <a:xfrm>
            <a:off x="7616888" y="4936961"/>
            <a:ext cx="10001" cy="17621"/>
          </a:xfrm>
          <a:custGeom>
            <a:avLst/>
            <a:gdLst/>
            <a:ahLst/>
            <a:cxnLst/>
            <a:rect l="l" t="t" r="r" b="b"/>
            <a:pathLst>
              <a:path w="13334" h="23495">
                <a:moveTo>
                  <a:pt x="1473" y="0"/>
                </a:moveTo>
                <a:lnTo>
                  <a:pt x="0" y="711"/>
                </a:lnTo>
                <a:lnTo>
                  <a:pt x="1346" y="6438"/>
                </a:lnTo>
                <a:lnTo>
                  <a:pt x="4457" y="12649"/>
                </a:lnTo>
                <a:lnTo>
                  <a:pt x="7632" y="18897"/>
                </a:lnTo>
                <a:lnTo>
                  <a:pt x="11455" y="23304"/>
                </a:lnTo>
                <a:lnTo>
                  <a:pt x="13004" y="22631"/>
                </a:lnTo>
                <a:lnTo>
                  <a:pt x="8826" y="14236"/>
                </a:lnTo>
                <a:lnTo>
                  <a:pt x="6565" y="10464"/>
                </a:lnTo>
                <a:lnTo>
                  <a:pt x="1473" y="0"/>
                </a:lnTo>
                <a:close/>
              </a:path>
            </a:pathLst>
          </a:custGeom>
          <a:solidFill>
            <a:srgbClr val="2E6337"/>
          </a:solidFill>
        </p:spPr>
        <p:txBody>
          <a:bodyPr wrap="square" lIns="0" tIns="0" rIns="0" bIns="0" rtlCol="0"/>
          <a:lstStyle/>
          <a:p>
            <a:endParaRPr sz="1350"/>
          </a:p>
        </p:txBody>
      </p:sp>
      <p:sp>
        <p:nvSpPr>
          <p:cNvPr id="233" name="bk object 233"/>
          <p:cNvSpPr/>
          <p:nvPr/>
        </p:nvSpPr>
        <p:spPr>
          <a:xfrm>
            <a:off x="7616110" y="4944687"/>
            <a:ext cx="7144" cy="18574"/>
          </a:xfrm>
          <a:custGeom>
            <a:avLst/>
            <a:gdLst/>
            <a:ahLst/>
            <a:cxnLst/>
            <a:rect l="l" t="t" r="r" b="b"/>
            <a:pathLst>
              <a:path w="9525" h="24765">
                <a:moveTo>
                  <a:pt x="3378" y="0"/>
                </a:moveTo>
                <a:lnTo>
                  <a:pt x="1701" y="431"/>
                </a:lnTo>
                <a:lnTo>
                  <a:pt x="0" y="838"/>
                </a:lnTo>
                <a:lnTo>
                  <a:pt x="0" y="6438"/>
                </a:lnTo>
                <a:lnTo>
                  <a:pt x="1435" y="13042"/>
                </a:lnTo>
                <a:lnTo>
                  <a:pt x="3022" y="19608"/>
                </a:lnTo>
                <a:lnTo>
                  <a:pt x="5524" y="24663"/>
                </a:lnTo>
                <a:lnTo>
                  <a:pt x="7200" y="24307"/>
                </a:lnTo>
                <a:lnTo>
                  <a:pt x="8864" y="23825"/>
                </a:lnTo>
                <a:lnTo>
                  <a:pt x="8953" y="18224"/>
                </a:lnTo>
                <a:lnTo>
                  <a:pt x="5892" y="5016"/>
                </a:lnTo>
                <a:lnTo>
                  <a:pt x="3378" y="0"/>
                </a:lnTo>
                <a:close/>
              </a:path>
            </a:pathLst>
          </a:custGeom>
          <a:solidFill>
            <a:srgbClr val="4C8D47"/>
          </a:solidFill>
        </p:spPr>
        <p:txBody>
          <a:bodyPr wrap="square" lIns="0" tIns="0" rIns="0" bIns="0" rtlCol="0"/>
          <a:lstStyle/>
          <a:p>
            <a:endParaRPr sz="1350"/>
          </a:p>
        </p:txBody>
      </p:sp>
      <p:sp>
        <p:nvSpPr>
          <p:cNvPr id="234" name="bk object 234"/>
          <p:cNvSpPr/>
          <p:nvPr/>
        </p:nvSpPr>
        <p:spPr>
          <a:xfrm>
            <a:off x="7617387" y="4944685"/>
            <a:ext cx="5715" cy="18574"/>
          </a:xfrm>
          <a:custGeom>
            <a:avLst/>
            <a:gdLst/>
            <a:ahLst/>
            <a:cxnLst/>
            <a:rect l="l" t="t" r="r" b="b"/>
            <a:pathLst>
              <a:path w="7620" h="24765">
                <a:moveTo>
                  <a:pt x="1676" y="0"/>
                </a:moveTo>
                <a:lnTo>
                  <a:pt x="0" y="444"/>
                </a:lnTo>
                <a:lnTo>
                  <a:pt x="2793" y="11341"/>
                </a:lnTo>
                <a:lnTo>
                  <a:pt x="3390" y="15595"/>
                </a:lnTo>
                <a:lnTo>
                  <a:pt x="5499" y="24307"/>
                </a:lnTo>
                <a:lnTo>
                  <a:pt x="7162" y="23825"/>
                </a:lnTo>
                <a:lnTo>
                  <a:pt x="7251" y="18224"/>
                </a:lnTo>
                <a:lnTo>
                  <a:pt x="5665" y="11341"/>
                </a:lnTo>
                <a:lnTo>
                  <a:pt x="4178" y="5016"/>
                </a:lnTo>
                <a:lnTo>
                  <a:pt x="1676" y="0"/>
                </a:lnTo>
                <a:close/>
              </a:path>
            </a:pathLst>
          </a:custGeom>
          <a:solidFill>
            <a:srgbClr val="2E6337"/>
          </a:solidFill>
        </p:spPr>
        <p:txBody>
          <a:bodyPr wrap="square" lIns="0" tIns="0" rIns="0" bIns="0" rtlCol="0"/>
          <a:lstStyle/>
          <a:p>
            <a:endParaRPr sz="1350"/>
          </a:p>
        </p:txBody>
      </p:sp>
      <p:sp>
        <p:nvSpPr>
          <p:cNvPr id="235" name="bk object 235"/>
          <p:cNvSpPr/>
          <p:nvPr/>
        </p:nvSpPr>
        <p:spPr>
          <a:xfrm>
            <a:off x="7622344" y="4952984"/>
            <a:ext cx="13335" cy="17145"/>
          </a:xfrm>
          <a:custGeom>
            <a:avLst/>
            <a:gdLst/>
            <a:ahLst/>
            <a:cxnLst/>
            <a:rect l="l" t="t" r="r" b="b"/>
            <a:pathLst>
              <a:path w="17779" h="22859">
                <a:moveTo>
                  <a:pt x="2705" y="0"/>
                </a:moveTo>
                <a:lnTo>
                  <a:pt x="1346" y="952"/>
                </a:lnTo>
                <a:lnTo>
                  <a:pt x="0" y="1981"/>
                </a:lnTo>
                <a:lnTo>
                  <a:pt x="2235" y="7391"/>
                </a:lnTo>
                <a:lnTo>
                  <a:pt x="6413" y="12928"/>
                </a:lnTo>
                <a:lnTo>
                  <a:pt x="10617" y="18605"/>
                </a:lnTo>
                <a:lnTo>
                  <a:pt x="15049" y="22275"/>
                </a:lnTo>
                <a:lnTo>
                  <a:pt x="16433" y="21247"/>
                </a:lnTo>
                <a:lnTo>
                  <a:pt x="17779" y="20320"/>
                </a:lnTo>
                <a:lnTo>
                  <a:pt x="15481" y="14947"/>
                </a:lnTo>
                <a:lnTo>
                  <a:pt x="11379" y="9347"/>
                </a:lnTo>
                <a:lnTo>
                  <a:pt x="7200" y="3733"/>
                </a:lnTo>
                <a:lnTo>
                  <a:pt x="2705" y="0"/>
                </a:lnTo>
                <a:close/>
              </a:path>
            </a:pathLst>
          </a:custGeom>
          <a:solidFill>
            <a:srgbClr val="4C8D47"/>
          </a:solidFill>
        </p:spPr>
        <p:txBody>
          <a:bodyPr wrap="square" lIns="0" tIns="0" rIns="0" bIns="0" rtlCol="0"/>
          <a:lstStyle/>
          <a:p>
            <a:endParaRPr sz="1350"/>
          </a:p>
        </p:txBody>
      </p:sp>
      <p:sp>
        <p:nvSpPr>
          <p:cNvPr id="236" name="bk object 236"/>
          <p:cNvSpPr/>
          <p:nvPr/>
        </p:nvSpPr>
        <p:spPr>
          <a:xfrm>
            <a:off x="7622342" y="4953694"/>
            <a:ext cx="12383" cy="16193"/>
          </a:xfrm>
          <a:custGeom>
            <a:avLst/>
            <a:gdLst/>
            <a:ahLst/>
            <a:cxnLst/>
            <a:rect l="l" t="t" r="r" b="b"/>
            <a:pathLst>
              <a:path w="16509" h="21590">
                <a:moveTo>
                  <a:pt x="1358" y="0"/>
                </a:moveTo>
                <a:lnTo>
                  <a:pt x="0" y="1028"/>
                </a:lnTo>
                <a:lnTo>
                  <a:pt x="2235" y="6451"/>
                </a:lnTo>
                <a:lnTo>
                  <a:pt x="6413" y="11976"/>
                </a:lnTo>
                <a:lnTo>
                  <a:pt x="10617" y="17665"/>
                </a:lnTo>
                <a:lnTo>
                  <a:pt x="15049" y="21335"/>
                </a:lnTo>
                <a:lnTo>
                  <a:pt x="16433" y="20294"/>
                </a:lnTo>
                <a:lnTo>
                  <a:pt x="11023" y="12890"/>
                </a:lnTo>
                <a:lnTo>
                  <a:pt x="8115" y="9550"/>
                </a:lnTo>
                <a:lnTo>
                  <a:pt x="1358" y="0"/>
                </a:lnTo>
                <a:close/>
              </a:path>
            </a:pathLst>
          </a:custGeom>
          <a:solidFill>
            <a:srgbClr val="2E6337"/>
          </a:solidFill>
        </p:spPr>
        <p:txBody>
          <a:bodyPr wrap="square" lIns="0" tIns="0" rIns="0" bIns="0" rtlCol="0"/>
          <a:lstStyle/>
          <a:p>
            <a:endParaRPr sz="1350"/>
          </a:p>
        </p:txBody>
      </p:sp>
      <p:sp>
        <p:nvSpPr>
          <p:cNvPr id="237" name="bk object 237"/>
          <p:cNvSpPr/>
          <p:nvPr/>
        </p:nvSpPr>
        <p:spPr>
          <a:xfrm>
            <a:off x="7622909" y="4961242"/>
            <a:ext cx="9525" cy="18098"/>
          </a:xfrm>
          <a:custGeom>
            <a:avLst/>
            <a:gdLst/>
            <a:ahLst/>
            <a:cxnLst/>
            <a:rect l="l" t="t" r="r" b="b"/>
            <a:pathLst>
              <a:path w="12700" h="24129">
                <a:moveTo>
                  <a:pt x="3149" y="0"/>
                </a:moveTo>
                <a:lnTo>
                  <a:pt x="1638" y="723"/>
                </a:lnTo>
                <a:lnTo>
                  <a:pt x="0" y="1397"/>
                </a:lnTo>
                <a:lnTo>
                  <a:pt x="888" y="6921"/>
                </a:lnTo>
                <a:lnTo>
                  <a:pt x="3543" y="13169"/>
                </a:lnTo>
                <a:lnTo>
                  <a:pt x="6045" y="19418"/>
                </a:lnTo>
                <a:lnTo>
                  <a:pt x="9397" y="23952"/>
                </a:lnTo>
                <a:lnTo>
                  <a:pt x="12534" y="22644"/>
                </a:lnTo>
                <a:lnTo>
                  <a:pt x="11696" y="16992"/>
                </a:lnTo>
                <a:lnTo>
                  <a:pt x="9080" y="10744"/>
                </a:lnTo>
                <a:lnTo>
                  <a:pt x="6565" y="4457"/>
                </a:lnTo>
                <a:lnTo>
                  <a:pt x="3149" y="0"/>
                </a:lnTo>
                <a:close/>
              </a:path>
            </a:pathLst>
          </a:custGeom>
          <a:solidFill>
            <a:srgbClr val="4C8D47"/>
          </a:solidFill>
        </p:spPr>
        <p:txBody>
          <a:bodyPr wrap="square" lIns="0" tIns="0" rIns="0" bIns="0" rtlCol="0"/>
          <a:lstStyle/>
          <a:p>
            <a:endParaRPr sz="1350"/>
          </a:p>
        </p:txBody>
      </p:sp>
      <p:sp>
        <p:nvSpPr>
          <p:cNvPr id="238" name="bk object 238"/>
          <p:cNvSpPr/>
          <p:nvPr/>
        </p:nvSpPr>
        <p:spPr>
          <a:xfrm>
            <a:off x="7624137" y="4961241"/>
            <a:ext cx="8573" cy="17621"/>
          </a:xfrm>
          <a:custGeom>
            <a:avLst/>
            <a:gdLst/>
            <a:ahLst/>
            <a:cxnLst/>
            <a:rect l="l" t="t" r="r" b="b"/>
            <a:pathLst>
              <a:path w="11429" h="23495">
                <a:moveTo>
                  <a:pt x="1511" y="0"/>
                </a:moveTo>
                <a:lnTo>
                  <a:pt x="0" y="723"/>
                </a:lnTo>
                <a:lnTo>
                  <a:pt x="4533" y="10947"/>
                </a:lnTo>
                <a:lnTo>
                  <a:pt x="5803" y="15049"/>
                </a:lnTo>
                <a:lnTo>
                  <a:pt x="9347" y="23279"/>
                </a:lnTo>
                <a:lnTo>
                  <a:pt x="10896" y="22644"/>
                </a:lnTo>
                <a:lnTo>
                  <a:pt x="10058" y="16992"/>
                </a:lnTo>
                <a:lnTo>
                  <a:pt x="7442" y="10744"/>
                </a:lnTo>
                <a:lnTo>
                  <a:pt x="4927" y="4470"/>
                </a:lnTo>
                <a:lnTo>
                  <a:pt x="1511" y="0"/>
                </a:lnTo>
                <a:close/>
              </a:path>
            </a:pathLst>
          </a:custGeom>
          <a:solidFill>
            <a:srgbClr val="2E6337"/>
          </a:solidFill>
        </p:spPr>
        <p:txBody>
          <a:bodyPr wrap="square" lIns="0" tIns="0" rIns="0" bIns="0" rtlCol="0"/>
          <a:lstStyle/>
          <a:p>
            <a:endParaRPr sz="1350"/>
          </a:p>
        </p:txBody>
      </p:sp>
      <p:sp>
        <p:nvSpPr>
          <p:cNvPr id="239" name="bk object 239"/>
          <p:cNvSpPr/>
          <p:nvPr/>
        </p:nvSpPr>
        <p:spPr>
          <a:xfrm>
            <a:off x="7630699" y="4969695"/>
            <a:ext cx="12859" cy="16669"/>
          </a:xfrm>
          <a:custGeom>
            <a:avLst/>
            <a:gdLst/>
            <a:ahLst/>
            <a:cxnLst/>
            <a:rect l="l" t="t" r="r" b="b"/>
            <a:pathLst>
              <a:path w="17145" h="22225">
                <a:moveTo>
                  <a:pt x="2705" y="0"/>
                </a:moveTo>
                <a:lnTo>
                  <a:pt x="0" y="2095"/>
                </a:lnTo>
                <a:lnTo>
                  <a:pt x="2031" y="7315"/>
                </a:lnTo>
                <a:lnTo>
                  <a:pt x="5930" y="12801"/>
                </a:lnTo>
                <a:lnTo>
                  <a:pt x="9867" y="18249"/>
                </a:lnTo>
                <a:lnTo>
                  <a:pt x="14122" y="21996"/>
                </a:lnTo>
                <a:lnTo>
                  <a:pt x="16903" y="20002"/>
                </a:lnTo>
                <a:lnTo>
                  <a:pt x="14833" y="14757"/>
                </a:lnTo>
                <a:lnTo>
                  <a:pt x="10947" y="9182"/>
                </a:lnTo>
                <a:lnTo>
                  <a:pt x="6997" y="3733"/>
                </a:lnTo>
                <a:lnTo>
                  <a:pt x="2705" y="0"/>
                </a:lnTo>
                <a:close/>
              </a:path>
            </a:pathLst>
          </a:custGeom>
          <a:solidFill>
            <a:srgbClr val="4C8D47"/>
          </a:solidFill>
        </p:spPr>
        <p:txBody>
          <a:bodyPr wrap="square" lIns="0" tIns="0" rIns="0" bIns="0" rtlCol="0"/>
          <a:lstStyle/>
          <a:p>
            <a:endParaRPr sz="1350"/>
          </a:p>
        </p:txBody>
      </p:sp>
      <p:sp>
        <p:nvSpPr>
          <p:cNvPr id="240" name="bk object 240"/>
          <p:cNvSpPr/>
          <p:nvPr/>
        </p:nvSpPr>
        <p:spPr>
          <a:xfrm>
            <a:off x="7631680" y="4969690"/>
            <a:ext cx="11906" cy="16193"/>
          </a:xfrm>
          <a:custGeom>
            <a:avLst/>
            <a:gdLst/>
            <a:ahLst/>
            <a:cxnLst/>
            <a:rect l="l" t="t" r="r" b="b"/>
            <a:pathLst>
              <a:path w="15875" h="21590">
                <a:moveTo>
                  <a:pt x="1397" y="0"/>
                </a:moveTo>
                <a:lnTo>
                  <a:pt x="0" y="1066"/>
                </a:lnTo>
                <a:lnTo>
                  <a:pt x="6769" y="10109"/>
                </a:lnTo>
                <a:lnTo>
                  <a:pt x="8953" y="13728"/>
                </a:lnTo>
                <a:lnTo>
                  <a:pt x="14211" y="21005"/>
                </a:lnTo>
                <a:lnTo>
                  <a:pt x="15595" y="20015"/>
                </a:lnTo>
                <a:lnTo>
                  <a:pt x="13525" y="14757"/>
                </a:lnTo>
                <a:lnTo>
                  <a:pt x="9639" y="9194"/>
                </a:lnTo>
                <a:lnTo>
                  <a:pt x="5702" y="3746"/>
                </a:lnTo>
                <a:lnTo>
                  <a:pt x="1397" y="0"/>
                </a:lnTo>
                <a:close/>
              </a:path>
            </a:pathLst>
          </a:custGeom>
          <a:solidFill>
            <a:srgbClr val="2E6337"/>
          </a:solidFill>
        </p:spPr>
        <p:txBody>
          <a:bodyPr wrap="square" lIns="0" tIns="0" rIns="0" bIns="0" rtlCol="0"/>
          <a:lstStyle/>
          <a:p>
            <a:endParaRPr sz="1350"/>
          </a:p>
        </p:txBody>
      </p:sp>
      <p:sp>
        <p:nvSpPr>
          <p:cNvPr id="241" name="bk object 241"/>
          <p:cNvSpPr/>
          <p:nvPr/>
        </p:nvSpPr>
        <p:spPr>
          <a:xfrm>
            <a:off x="7606322" y="4879639"/>
            <a:ext cx="9049" cy="14288"/>
          </a:xfrm>
          <a:custGeom>
            <a:avLst/>
            <a:gdLst/>
            <a:ahLst/>
            <a:cxnLst/>
            <a:rect l="l" t="t" r="r" b="b"/>
            <a:pathLst>
              <a:path w="12065" h="19050">
                <a:moveTo>
                  <a:pt x="8636" y="0"/>
                </a:moveTo>
                <a:lnTo>
                  <a:pt x="5295" y="3467"/>
                </a:lnTo>
                <a:lnTo>
                  <a:pt x="2908" y="8356"/>
                </a:lnTo>
                <a:lnTo>
                  <a:pt x="482" y="13246"/>
                </a:lnTo>
                <a:lnTo>
                  <a:pt x="0" y="17703"/>
                </a:lnTo>
                <a:lnTo>
                  <a:pt x="1676" y="18389"/>
                </a:lnTo>
                <a:lnTo>
                  <a:pt x="3302" y="18897"/>
                </a:lnTo>
                <a:lnTo>
                  <a:pt x="6604" y="15595"/>
                </a:lnTo>
                <a:lnTo>
                  <a:pt x="8953" y="10617"/>
                </a:lnTo>
                <a:lnTo>
                  <a:pt x="11417" y="5765"/>
                </a:lnTo>
                <a:lnTo>
                  <a:pt x="11976" y="1308"/>
                </a:lnTo>
                <a:lnTo>
                  <a:pt x="8636" y="0"/>
                </a:lnTo>
                <a:close/>
              </a:path>
            </a:pathLst>
          </a:custGeom>
          <a:solidFill>
            <a:srgbClr val="4C8D47"/>
          </a:solidFill>
        </p:spPr>
        <p:txBody>
          <a:bodyPr wrap="square" lIns="0" tIns="0" rIns="0" bIns="0" rtlCol="0"/>
          <a:lstStyle/>
          <a:p>
            <a:endParaRPr sz="1350"/>
          </a:p>
        </p:txBody>
      </p:sp>
      <p:sp>
        <p:nvSpPr>
          <p:cNvPr id="242" name="bk object 242"/>
          <p:cNvSpPr/>
          <p:nvPr/>
        </p:nvSpPr>
        <p:spPr>
          <a:xfrm>
            <a:off x="7607578" y="4880120"/>
            <a:ext cx="8096" cy="13811"/>
          </a:xfrm>
          <a:custGeom>
            <a:avLst/>
            <a:gdLst/>
            <a:ahLst/>
            <a:cxnLst/>
            <a:rect l="l" t="t" r="r" b="b"/>
            <a:pathLst>
              <a:path w="10795" h="18415">
                <a:moveTo>
                  <a:pt x="8547" y="0"/>
                </a:moveTo>
                <a:lnTo>
                  <a:pt x="4851" y="8229"/>
                </a:lnTo>
                <a:lnTo>
                  <a:pt x="3022" y="11175"/>
                </a:lnTo>
                <a:lnTo>
                  <a:pt x="0" y="17741"/>
                </a:lnTo>
                <a:lnTo>
                  <a:pt x="1625" y="18262"/>
                </a:lnTo>
                <a:lnTo>
                  <a:pt x="4927" y="14947"/>
                </a:lnTo>
                <a:lnTo>
                  <a:pt x="7277" y="9982"/>
                </a:lnTo>
                <a:lnTo>
                  <a:pt x="9753" y="5130"/>
                </a:lnTo>
                <a:lnTo>
                  <a:pt x="10312" y="673"/>
                </a:lnTo>
                <a:lnTo>
                  <a:pt x="8547" y="0"/>
                </a:lnTo>
                <a:close/>
              </a:path>
            </a:pathLst>
          </a:custGeom>
          <a:solidFill>
            <a:srgbClr val="2E6337"/>
          </a:solidFill>
        </p:spPr>
        <p:txBody>
          <a:bodyPr wrap="square" lIns="0" tIns="0" rIns="0" bIns="0" rtlCol="0"/>
          <a:lstStyle/>
          <a:p>
            <a:endParaRPr sz="1350"/>
          </a:p>
        </p:txBody>
      </p:sp>
      <p:sp>
        <p:nvSpPr>
          <p:cNvPr id="243" name="bk object 243"/>
          <p:cNvSpPr/>
          <p:nvPr/>
        </p:nvSpPr>
        <p:spPr>
          <a:xfrm>
            <a:off x="7625334" y="4886534"/>
            <a:ext cx="36518" cy="26460"/>
          </a:xfrm>
          <a:prstGeom prst="rect">
            <a:avLst/>
          </a:prstGeom>
          <a:blipFill>
            <a:blip r:embed="rId81" cstate="print"/>
            <a:stretch>
              <a:fillRect/>
            </a:stretch>
          </a:blipFill>
        </p:spPr>
        <p:txBody>
          <a:bodyPr wrap="square" lIns="0" tIns="0" rIns="0" bIns="0" rtlCol="0"/>
          <a:lstStyle/>
          <a:p>
            <a:endParaRPr sz="1350"/>
          </a:p>
        </p:txBody>
      </p:sp>
      <p:sp>
        <p:nvSpPr>
          <p:cNvPr id="244" name="bk object 244"/>
          <p:cNvSpPr/>
          <p:nvPr/>
        </p:nvSpPr>
        <p:spPr>
          <a:xfrm>
            <a:off x="7652124" y="4894798"/>
            <a:ext cx="6668" cy="9049"/>
          </a:xfrm>
          <a:custGeom>
            <a:avLst/>
            <a:gdLst/>
            <a:ahLst/>
            <a:cxnLst/>
            <a:rect l="l" t="t" r="r" b="b"/>
            <a:pathLst>
              <a:path w="8890" h="12065">
                <a:moveTo>
                  <a:pt x="1346" y="0"/>
                </a:moveTo>
                <a:lnTo>
                  <a:pt x="0" y="38"/>
                </a:lnTo>
                <a:lnTo>
                  <a:pt x="1346" y="114"/>
                </a:lnTo>
                <a:lnTo>
                  <a:pt x="2590" y="635"/>
                </a:lnTo>
                <a:lnTo>
                  <a:pt x="3657" y="1384"/>
                </a:lnTo>
                <a:lnTo>
                  <a:pt x="4813" y="2070"/>
                </a:lnTo>
                <a:lnTo>
                  <a:pt x="5765" y="3022"/>
                </a:lnTo>
                <a:lnTo>
                  <a:pt x="6438" y="4102"/>
                </a:lnTo>
                <a:lnTo>
                  <a:pt x="7200" y="5207"/>
                </a:lnTo>
                <a:lnTo>
                  <a:pt x="7670" y="6400"/>
                </a:lnTo>
                <a:lnTo>
                  <a:pt x="8077" y="7632"/>
                </a:lnTo>
                <a:lnTo>
                  <a:pt x="8432" y="8902"/>
                </a:lnTo>
                <a:lnTo>
                  <a:pt x="8636" y="10261"/>
                </a:lnTo>
                <a:lnTo>
                  <a:pt x="8788" y="11531"/>
                </a:lnTo>
                <a:lnTo>
                  <a:pt x="8877" y="8877"/>
                </a:lnTo>
                <a:lnTo>
                  <a:pt x="2667" y="393"/>
                </a:lnTo>
                <a:lnTo>
                  <a:pt x="1346" y="0"/>
                </a:lnTo>
                <a:close/>
              </a:path>
            </a:pathLst>
          </a:custGeom>
          <a:solidFill>
            <a:srgbClr val="DCE0DF"/>
          </a:solidFill>
        </p:spPr>
        <p:txBody>
          <a:bodyPr wrap="square" lIns="0" tIns="0" rIns="0" bIns="0" rtlCol="0"/>
          <a:lstStyle/>
          <a:p>
            <a:endParaRPr sz="1350"/>
          </a:p>
        </p:txBody>
      </p:sp>
      <p:sp>
        <p:nvSpPr>
          <p:cNvPr id="245" name="bk object 245"/>
          <p:cNvSpPr/>
          <p:nvPr/>
        </p:nvSpPr>
        <p:spPr>
          <a:xfrm>
            <a:off x="7651318" y="4895576"/>
            <a:ext cx="6668" cy="9049"/>
          </a:xfrm>
          <a:custGeom>
            <a:avLst/>
            <a:gdLst/>
            <a:ahLst/>
            <a:cxnLst/>
            <a:rect l="l" t="t" r="r" b="b"/>
            <a:pathLst>
              <a:path w="8890" h="12065">
                <a:moveTo>
                  <a:pt x="1308" y="0"/>
                </a:moveTo>
                <a:lnTo>
                  <a:pt x="0" y="0"/>
                </a:lnTo>
                <a:lnTo>
                  <a:pt x="1308" y="203"/>
                </a:lnTo>
                <a:lnTo>
                  <a:pt x="2501" y="635"/>
                </a:lnTo>
                <a:lnTo>
                  <a:pt x="3657" y="1270"/>
                </a:lnTo>
                <a:lnTo>
                  <a:pt x="4737" y="1981"/>
                </a:lnTo>
                <a:lnTo>
                  <a:pt x="5689" y="2971"/>
                </a:lnTo>
                <a:lnTo>
                  <a:pt x="6400" y="4051"/>
                </a:lnTo>
                <a:lnTo>
                  <a:pt x="7124" y="5092"/>
                </a:lnTo>
                <a:lnTo>
                  <a:pt x="7645" y="6362"/>
                </a:lnTo>
                <a:lnTo>
                  <a:pt x="8026" y="7632"/>
                </a:lnTo>
                <a:lnTo>
                  <a:pt x="8432" y="8826"/>
                </a:lnTo>
                <a:lnTo>
                  <a:pt x="8826" y="11493"/>
                </a:lnTo>
                <a:lnTo>
                  <a:pt x="8864" y="8788"/>
                </a:lnTo>
                <a:lnTo>
                  <a:pt x="8267" y="6159"/>
                </a:lnTo>
                <a:lnTo>
                  <a:pt x="6845" y="3771"/>
                </a:lnTo>
                <a:lnTo>
                  <a:pt x="6045" y="2628"/>
                </a:lnTo>
                <a:lnTo>
                  <a:pt x="5054" y="1663"/>
                </a:lnTo>
                <a:lnTo>
                  <a:pt x="2628" y="355"/>
                </a:lnTo>
                <a:lnTo>
                  <a:pt x="1308" y="0"/>
                </a:lnTo>
                <a:close/>
              </a:path>
            </a:pathLst>
          </a:custGeom>
          <a:solidFill>
            <a:srgbClr val="DCE0DF"/>
          </a:solidFill>
        </p:spPr>
        <p:txBody>
          <a:bodyPr wrap="square" lIns="0" tIns="0" rIns="0" bIns="0" rtlCol="0"/>
          <a:lstStyle/>
          <a:p>
            <a:endParaRPr sz="1350"/>
          </a:p>
        </p:txBody>
      </p:sp>
      <p:sp>
        <p:nvSpPr>
          <p:cNvPr id="246" name="bk object 246"/>
          <p:cNvSpPr/>
          <p:nvPr/>
        </p:nvSpPr>
        <p:spPr>
          <a:xfrm>
            <a:off x="7650481" y="4896287"/>
            <a:ext cx="6668" cy="9049"/>
          </a:xfrm>
          <a:custGeom>
            <a:avLst/>
            <a:gdLst/>
            <a:ahLst/>
            <a:cxnLst/>
            <a:rect l="l" t="t" r="r" b="b"/>
            <a:pathLst>
              <a:path w="8890" h="12065">
                <a:moveTo>
                  <a:pt x="1346" y="0"/>
                </a:moveTo>
                <a:lnTo>
                  <a:pt x="0" y="0"/>
                </a:lnTo>
                <a:lnTo>
                  <a:pt x="1320" y="203"/>
                </a:lnTo>
                <a:lnTo>
                  <a:pt x="2552" y="673"/>
                </a:lnTo>
                <a:lnTo>
                  <a:pt x="3619" y="1397"/>
                </a:lnTo>
                <a:lnTo>
                  <a:pt x="4775" y="2070"/>
                </a:lnTo>
                <a:lnTo>
                  <a:pt x="5727" y="2984"/>
                </a:lnTo>
                <a:lnTo>
                  <a:pt x="6438" y="4064"/>
                </a:lnTo>
                <a:lnTo>
                  <a:pt x="7162" y="5219"/>
                </a:lnTo>
                <a:lnTo>
                  <a:pt x="7645" y="6337"/>
                </a:lnTo>
                <a:lnTo>
                  <a:pt x="8001" y="7683"/>
                </a:lnTo>
                <a:lnTo>
                  <a:pt x="8394" y="8877"/>
                </a:lnTo>
                <a:lnTo>
                  <a:pt x="8636" y="10223"/>
                </a:lnTo>
                <a:lnTo>
                  <a:pt x="8750" y="11493"/>
                </a:lnTo>
                <a:lnTo>
                  <a:pt x="8877" y="8877"/>
                </a:lnTo>
                <a:lnTo>
                  <a:pt x="3860" y="1041"/>
                </a:lnTo>
                <a:lnTo>
                  <a:pt x="2667" y="317"/>
                </a:lnTo>
                <a:lnTo>
                  <a:pt x="1346" y="0"/>
                </a:lnTo>
                <a:close/>
              </a:path>
            </a:pathLst>
          </a:custGeom>
          <a:solidFill>
            <a:srgbClr val="DCE0DF"/>
          </a:solidFill>
        </p:spPr>
        <p:txBody>
          <a:bodyPr wrap="square" lIns="0" tIns="0" rIns="0" bIns="0" rtlCol="0"/>
          <a:lstStyle/>
          <a:p>
            <a:endParaRPr sz="1350"/>
          </a:p>
        </p:txBody>
      </p:sp>
      <p:sp>
        <p:nvSpPr>
          <p:cNvPr id="247" name="bk object 247"/>
          <p:cNvSpPr/>
          <p:nvPr/>
        </p:nvSpPr>
        <p:spPr>
          <a:xfrm>
            <a:off x="7649617" y="4896979"/>
            <a:ext cx="7144" cy="9049"/>
          </a:xfrm>
          <a:custGeom>
            <a:avLst/>
            <a:gdLst/>
            <a:ahLst/>
            <a:cxnLst/>
            <a:rect l="l" t="t" r="r" b="b"/>
            <a:pathLst>
              <a:path w="9525" h="12065">
                <a:moveTo>
                  <a:pt x="1397" y="0"/>
                </a:moveTo>
                <a:lnTo>
                  <a:pt x="0" y="76"/>
                </a:lnTo>
                <a:lnTo>
                  <a:pt x="1346" y="190"/>
                </a:lnTo>
                <a:lnTo>
                  <a:pt x="2667" y="711"/>
                </a:lnTo>
                <a:lnTo>
                  <a:pt x="8039" y="7708"/>
                </a:lnTo>
                <a:lnTo>
                  <a:pt x="8432" y="8940"/>
                </a:lnTo>
                <a:lnTo>
                  <a:pt x="8674" y="10223"/>
                </a:lnTo>
                <a:lnTo>
                  <a:pt x="8788" y="11569"/>
                </a:lnTo>
                <a:lnTo>
                  <a:pt x="8915" y="8902"/>
                </a:lnTo>
                <a:lnTo>
                  <a:pt x="2705" y="469"/>
                </a:lnTo>
                <a:lnTo>
                  <a:pt x="1397" y="0"/>
                </a:lnTo>
                <a:close/>
              </a:path>
            </a:pathLst>
          </a:custGeom>
          <a:solidFill>
            <a:srgbClr val="DCE0DF"/>
          </a:solidFill>
        </p:spPr>
        <p:txBody>
          <a:bodyPr wrap="square" lIns="0" tIns="0" rIns="0" bIns="0" rtlCol="0"/>
          <a:lstStyle/>
          <a:p>
            <a:endParaRPr sz="1350"/>
          </a:p>
        </p:txBody>
      </p:sp>
      <p:sp>
        <p:nvSpPr>
          <p:cNvPr id="248" name="bk object 248"/>
          <p:cNvSpPr/>
          <p:nvPr/>
        </p:nvSpPr>
        <p:spPr>
          <a:xfrm>
            <a:off x="7649561" y="4897334"/>
            <a:ext cx="5715" cy="9525"/>
          </a:xfrm>
          <a:custGeom>
            <a:avLst/>
            <a:gdLst/>
            <a:ahLst/>
            <a:cxnLst/>
            <a:rect l="l" t="t" r="r" b="b"/>
            <a:pathLst>
              <a:path w="7620" h="12700">
                <a:moveTo>
                  <a:pt x="0" y="0"/>
                </a:moveTo>
                <a:lnTo>
                  <a:pt x="1231" y="279"/>
                </a:lnTo>
                <a:lnTo>
                  <a:pt x="2413" y="952"/>
                </a:lnTo>
                <a:lnTo>
                  <a:pt x="3378" y="1828"/>
                </a:lnTo>
                <a:lnTo>
                  <a:pt x="4368" y="2667"/>
                </a:lnTo>
                <a:lnTo>
                  <a:pt x="6629" y="8826"/>
                </a:lnTo>
                <a:lnTo>
                  <a:pt x="6845" y="10058"/>
                </a:lnTo>
                <a:lnTo>
                  <a:pt x="6845" y="12687"/>
                </a:lnTo>
                <a:lnTo>
                  <a:pt x="7353" y="10058"/>
                </a:lnTo>
                <a:lnTo>
                  <a:pt x="7188" y="7238"/>
                </a:lnTo>
                <a:lnTo>
                  <a:pt x="5562" y="3543"/>
                </a:lnTo>
                <a:lnTo>
                  <a:pt x="4686" y="2349"/>
                </a:lnTo>
                <a:lnTo>
                  <a:pt x="3619" y="1587"/>
                </a:lnTo>
                <a:lnTo>
                  <a:pt x="2578" y="723"/>
                </a:lnTo>
                <a:lnTo>
                  <a:pt x="1270" y="114"/>
                </a:lnTo>
                <a:lnTo>
                  <a:pt x="0" y="0"/>
                </a:lnTo>
                <a:close/>
              </a:path>
            </a:pathLst>
          </a:custGeom>
          <a:solidFill>
            <a:srgbClr val="DCE0DF"/>
          </a:solidFill>
        </p:spPr>
        <p:txBody>
          <a:bodyPr wrap="square" lIns="0" tIns="0" rIns="0" bIns="0" rtlCol="0"/>
          <a:lstStyle/>
          <a:p>
            <a:endParaRPr sz="1350"/>
          </a:p>
        </p:txBody>
      </p:sp>
      <p:sp>
        <p:nvSpPr>
          <p:cNvPr id="249" name="bk object 249"/>
          <p:cNvSpPr/>
          <p:nvPr/>
        </p:nvSpPr>
        <p:spPr>
          <a:xfrm>
            <a:off x="7648989" y="4897753"/>
            <a:ext cx="5239" cy="10001"/>
          </a:xfrm>
          <a:custGeom>
            <a:avLst/>
            <a:gdLst/>
            <a:ahLst/>
            <a:cxnLst/>
            <a:rect l="l" t="t" r="r" b="b"/>
            <a:pathLst>
              <a:path w="6984" h="13334">
                <a:moveTo>
                  <a:pt x="0" y="0"/>
                </a:moveTo>
                <a:lnTo>
                  <a:pt x="1155" y="482"/>
                </a:lnTo>
                <a:lnTo>
                  <a:pt x="2235" y="1320"/>
                </a:lnTo>
                <a:lnTo>
                  <a:pt x="3022" y="2311"/>
                </a:lnTo>
                <a:lnTo>
                  <a:pt x="3949" y="3263"/>
                </a:lnTo>
                <a:lnTo>
                  <a:pt x="4622" y="4292"/>
                </a:lnTo>
                <a:lnTo>
                  <a:pt x="5054" y="5486"/>
                </a:lnTo>
                <a:lnTo>
                  <a:pt x="6121" y="7874"/>
                </a:lnTo>
                <a:lnTo>
                  <a:pt x="6121" y="13169"/>
                </a:lnTo>
                <a:lnTo>
                  <a:pt x="6362" y="11811"/>
                </a:lnTo>
                <a:lnTo>
                  <a:pt x="6337" y="7874"/>
                </a:lnTo>
                <a:lnTo>
                  <a:pt x="1320" y="355"/>
                </a:lnTo>
                <a:lnTo>
                  <a:pt x="0" y="0"/>
                </a:lnTo>
                <a:close/>
              </a:path>
            </a:pathLst>
          </a:custGeom>
          <a:solidFill>
            <a:srgbClr val="DCE0DF"/>
          </a:solidFill>
        </p:spPr>
        <p:txBody>
          <a:bodyPr wrap="square" lIns="0" tIns="0" rIns="0" bIns="0" rtlCol="0"/>
          <a:lstStyle/>
          <a:p>
            <a:endParaRPr sz="1350"/>
          </a:p>
        </p:txBody>
      </p:sp>
      <p:sp>
        <p:nvSpPr>
          <p:cNvPr id="250" name="bk object 250"/>
          <p:cNvSpPr/>
          <p:nvPr/>
        </p:nvSpPr>
        <p:spPr>
          <a:xfrm>
            <a:off x="7648063" y="4897753"/>
            <a:ext cx="4763" cy="10001"/>
          </a:xfrm>
          <a:custGeom>
            <a:avLst/>
            <a:gdLst/>
            <a:ahLst/>
            <a:cxnLst/>
            <a:rect l="l" t="t" r="r" b="b"/>
            <a:pathLst>
              <a:path w="6350" h="13334">
                <a:moveTo>
                  <a:pt x="0" y="0"/>
                </a:moveTo>
                <a:lnTo>
                  <a:pt x="1155" y="635"/>
                </a:lnTo>
                <a:lnTo>
                  <a:pt x="2070" y="1397"/>
                </a:lnTo>
                <a:lnTo>
                  <a:pt x="2946" y="2463"/>
                </a:lnTo>
                <a:lnTo>
                  <a:pt x="3784" y="3378"/>
                </a:lnTo>
                <a:lnTo>
                  <a:pt x="4419" y="4457"/>
                </a:lnTo>
                <a:lnTo>
                  <a:pt x="4851" y="5689"/>
                </a:lnTo>
                <a:lnTo>
                  <a:pt x="5892" y="7950"/>
                </a:lnTo>
                <a:lnTo>
                  <a:pt x="6031" y="9232"/>
                </a:lnTo>
                <a:lnTo>
                  <a:pt x="6057" y="13169"/>
                </a:lnTo>
                <a:lnTo>
                  <a:pt x="6286" y="11899"/>
                </a:lnTo>
                <a:lnTo>
                  <a:pt x="1231" y="393"/>
                </a:lnTo>
                <a:lnTo>
                  <a:pt x="0" y="0"/>
                </a:lnTo>
                <a:close/>
              </a:path>
            </a:pathLst>
          </a:custGeom>
          <a:solidFill>
            <a:srgbClr val="DCE0DF"/>
          </a:solidFill>
        </p:spPr>
        <p:txBody>
          <a:bodyPr wrap="square" lIns="0" tIns="0" rIns="0" bIns="0" rtlCol="0"/>
          <a:lstStyle/>
          <a:p>
            <a:endParaRPr sz="1350"/>
          </a:p>
        </p:txBody>
      </p:sp>
      <p:sp>
        <p:nvSpPr>
          <p:cNvPr id="251" name="bk object 251"/>
          <p:cNvSpPr/>
          <p:nvPr/>
        </p:nvSpPr>
        <p:spPr>
          <a:xfrm>
            <a:off x="7647170" y="4897753"/>
            <a:ext cx="5239" cy="10001"/>
          </a:xfrm>
          <a:custGeom>
            <a:avLst/>
            <a:gdLst/>
            <a:ahLst/>
            <a:cxnLst/>
            <a:rect l="l" t="t" r="r" b="b"/>
            <a:pathLst>
              <a:path w="6984" h="13334">
                <a:moveTo>
                  <a:pt x="0" y="0"/>
                </a:moveTo>
                <a:lnTo>
                  <a:pt x="1117" y="673"/>
                </a:lnTo>
                <a:lnTo>
                  <a:pt x="1993" y="1587"/>
                </a:lnTo>
                <a:lnTo>
                  <a:pt x="2781" y="2552"/>
                </a:lnTo>
                <a:lnTo>
                  <a:pt x="3657" y="3492"/>
                </a:lnTo>
                <a:lnTo>
                  <a:pt x="4381" y="4572"/>
                </a:lnTo>
                <a:lnTo>
                  <a:pt x="4813" y="5727"/>
                </a:lnTo>
                <a:lnTo>
                  <a:pt x="5334" y="6807"/>
                </a:lnTo>
                <a:lnTo>
                  <a:pt x="5651" y="8026"/>
                </a:lnTo>
                <a:lnTo>
                  <a:pt x="5930" y="9347"/>
                </a:lnTo>
                <a:lnTo>
                  <a:pt x="6045" y="13169"/>
                </a:lnTo>
                <a:lnTo>
                  <a:pt x="6604" y="10579"/>
                </a:lnTo>
                <a:lnTo>
                  <a:pt x="6324" y="7912"/>
                </a:lnTo>
                <a:lnTo>
                  <a:pt x="4737" y="4292"/>
                </a:lnTo>
                <a:lnTo>
                  <a:pt x="4013" y="3263"/>
                </a:lnTo>
                <a:lnTo>
                  <a:pt x="3098" y="2311"/>
                </a:lnTo>
                <a:lnTo>
                  <a:pt x="2222" y="1320"/>
                </a:lnTo>
                <a:lnTo>
                  <a:pt x="1193" y="482"/>
                </a:lnTo>
                <a:lnTo>
                  <a:pt x="0" y="0"/>
                </a:lnTo>
                <a:close/>
              </a:path>
            </a:pathLst>
          </a:custGeom>
          <a:solidFill>
            <a:srgbClr val="DCE0DF"/>
          </a:solidFill>
        </p:spPr>
        <p:txBody>
          <a:bodyPr wrap="square" lIns="0" tIns="0" rIns="0" bIns="0" rtlCol="0"/>
          <a:lstStyle/>
          <a:p>
            <a:endParaRPr sz="1350"/>
          </a:p>
        </p:txBody>
      </p:sp>
      <p:sp>
        <p:nvSpPr>
          <p:cNvPr id="252" name="bk object 252"/>
          <p:cNvSpPr/>
          <p:nvPr/>
        </p:nvSpPr>
        <p:spPr>
          <a:xfrm>
            <a:off x="7646725" y="4897542"/>
            <a:ext cx="4286" cy="10478"/>
          </a:xfrm>
          <a:custGeom>
            <a:avLst/>
            <a:gdLst/>
            <a:ahLst/>
            <a:cxnLst/>
            <a:rect l="l" t="t" r="r" b="b"/>
            <a:pathLst>
              <a:path w="5715" h="13970">
                <a:moveTo>
                  <a:pt x="0" y="0"/>
                </a:moveTo>
                <a:lnTo>
                  <a:pt x="1587" y="1943"/>
                </a:lnTo>
                <a:lnTo>
                  <a:pt x="2222" y="3022"/>
                </a:lnTo>
                <a:lnTo>
                  <a:pt x="2908" y="4102"/>
                </a:lnTo>
                <a:lnTo>
                  <a:pt x="3454" y="5168"/>
                </a:lnTo>
                <a:lnTo>
                  <a:pt x="3860" y="6248"/>
                </a:lnTo>
                <a:lnTo>
                  <a:pt x="4813" y="8636"/>
                </a:lnTo>
                <a:lnTo>
                  <a:pt x="4925" y="9817"/>
                </a:lnTo>
                <a:lnTo>
                  <a:pt x="4978" y="13601"/>
                </a:lnTo>
                <a:lnTo>
                  <a:pt x="5207" y="12407"/>
                </a:lnTo>
                <a:lnTo>
                  <a:pt x="5207" y="9817"/>
                </a:lnTo>
                <a:lnTo>
                  <a:pt x="5054" y="8636"/>
                </a:lnTo>
                <a:lnTo>
                  <a:pt x="4813" y="7404"/>
                </a:lnTo>
                <a:lnTo>
                  <a:pt x="4368" y="6083"/>
                </a:lnTo>
                <a:lnTo>
                  <a:pt x="3302" y="3771"/>
                </a:lnTo>
                <a:lnTo>
                  <a:pt x="2552" y="2832"/>
                </a:lnTo>
                <a:lnTo>
                  <a:pt x="1790" y="1676"/>
                </a:lnTo>
                <a:lnTo>
                  <a:pt x="990" y="762"/>
                </a:lnTo>
                <a:lnTo>
                  <a:pt x="0" y="0"/>
                </a:lnTo>
                <a:close/>
              </a:path>
            </a:pathLst>
          </a:custGeom>
          <a:solidFill>
            <a:srgbClr val="DCE0DF"/>
          </a:solidFill>
        </p:spPr>
        <p:txBody>
          <a:bodyPr wrap="square" lIns="0" tIns="0" rIns="0" bIns="0" rtlCol="0"/>
          <a:lstStyle/>
          <a:p>
            <a:endParaRPr sz="1350"/>
          </a:p>
        </p:txBody>
      </p:sp>
      <p:sp>
        <p:nvSpPr>
          <p:cNvPr id="253" name="bk object 253"/>
          <p:cNvSpPr/>
          <p:nvPr/>
        </p:nvSpPr>
        <p:spPr>
          <a:xfrm>
            <a:off x="7645798" y="4897929"/>
            <a:ext cx="4286" cy="10478"/>
          </a:xfrm>
          <a:custGeom>
            <a:avLst/>
            <a:gdLst/>
            <a:ahLst/>
            <a:cxnLst/>
            <a:rect l="l" t="t" r="r" b="b"/>
            <a:pathLst>
              <a:path w="5715" h="13970">
                <a:moveTo>
                  <a:pt x="0" y="0"/>
                </a:moveTo>
                <a:lnTo>
                  <a:pt x="838" y="914"/>
                </a:lnTo>
                <a:lnTo>
                  <a:pt x="1587" y="1866"/>
                </a:lnTo>
                <a:lnTo>
                  <a:pt x="2273" y="3022"/>
                </a:lnTo>
                <a:lnTo>
                  <a:pt x="2946" y="3975"/>
                </a:lnTo>
                <a:lnTo>
                  <a:pt x="3543" y="5130"/>
                </a:lnTo>
                <a:lnTo>
                  <a:pt x="3898" y="6248"/>
                </a:lnTo>
                <a:lnTo>
                  <a:pt x="4813" y="8559"/>
                </a:lnTo>
                <a:lnTo>
                  <a:pt x="5168" y="11099"/>
                </a:lnTo>
                <a:lnTo>
                  <a:pt x="5016" y="13563"/>
                </a:lnTo>
                <a:lnTo>
                  <a:pt x="5207" y="12331"/>
                </a:lnTo>
                <a:lnTo>
                  <a:pt x="3860" y="4902"/>
                </a:lnTo>
                <a:lnTo>
                  <a:pt x="3340" y="3733"/>
                </a:lnTo>
                <a:lnTo>
                  <a:pt x="2540" y="2743"/>
                </a:lnTo>
                <a:lnTo>
                  <a:pt x="1828" y="1663"/>
                </a:lnTo>
                <a:lnTo>
                  <a:pt x="1041" y="800"/>
                </a:lnTo>
                <a:lnTo>
                  <a:pt x="0" y="0"/>
                </a:lnTo>
                <a:close/>
              </a:path>
            </a:pathLst>
          </a:custGeom>
          <a:solidFill>
            <a:srgbClr val="DCE0DF"/>
          </a:solidFill>
        </p:spPr>
        <p:txBody>
          <a:bodyPr wrap="square" lIns="0" tIns="0" rIns="0" bIns="0" rtlCol="0"/>
          <a:lstStyle/>
          <a:p>
            <a:endParaRPr sz="1350"/>
          </a:p>
        </p:txBody>
      </p:sp>
      <p:sp>
        <p:nvSpPr>
          <p:cNvPr id="254" name="bk object 254"/>
          <p:cNvSpPr/>
          <p:nvPr/>
        </p:nvSpPr>
        <p:spPr>
          <a:xfrm>
            <a:off x="7645529" y="4898738"/>
            <a:ext cx="3334" cy="10953"/>
          </a:xfrm>
          <a:custGeom>
            <a:avLst/>
            <a:gdLst/>
            <a:ahLst/>
            <a:cxnLst/>
            <a:rect l="l" t="t" r="r" b="b"/>
            <a:pathLst>
              <a:path w="4445" h="14604">
                <a:moveTo>
                  <a:pt x="0" y="0"/>
                </a:moveTo>
                <a:lnTo>
                  <a:pt x="762" y="1028"/>
                </a:lnTo>
                <a:lnTo>
                  <a:pt x="1397" y="2070"/>
                </a:lnTo>
                <a:lnTo>
                  <a:pt x="1955" y="3263"/>
                </a:lnTo>
                <a:lnTo>
                  <a:pt x="2387" y="4419"/>
                </a:lnTo>
                <a:lnTo>
                  <a:pt x="2908" y="5600"/>
                </a:lnTo>
                <a:lnTo>
                  <a:pt x="3704" y="9105"/>
                </a:lnTo>
                <a:lnTo>
                  <a:pt x="3676" y="13042"/>
                </a:lnTo>
                <a:lnTo>
                  <a:pt x="3581" y="14236"/>
                </a:lnTo>
                <a:lnTo>
                  <a:pt x="3898" y="13042"/>
                </a:lnTo>
                <a:lnTo>
                  <a:pt x="4013" y="10502"/>
                </a:lnTo>
                <a:lnTo>
                  <a:pt x="4102" y="9105"/>
                </a:lnTo>
                <a:lnTo>
                  <a:pt x="3898" y="7873"/>
                </a:lnTo>
                <a:lnTo>
                  <a:pt x="3581" y="6642"/>
                </a:lnTo>
                <a:lnTo>
                  <a:pt x="3302" y="5359"/>
                </a:lnTo>
                <a:lnTo>
                  <a:pt x="2832" y="4178"/>
                </a:lnTo>
                <a:lnTo>
                  <a:pt x="2311" y="3022"/>
                </a:lnTo>
                <a:lnTo>
                  <a:pt x="1714" y="1943"/>
                </a:lnTo>
                <a:lnTo>
                  <a:pt x="914" y="825"/>
                </a:lnTo>
                <a:lnTo>
                  <a:pt x="0" y="0"/>
                </a:lnTo>
                <a:close/>
              </a:path>
            </a:pathLst>
          </a:custGeom>
          <a:solidFill>
            <a:srgbClr val="DCE0DF"/>
          </a:solidFill>
        </p:spPr>
        <p:txBody>
          <a:bodyPr wrap="square" lIns="0" tIns="0" rIns="0" bIns="0" rtlCol="0"/>
          <a:lstStyle/>
          <a:p>
            <a:endParaRPr sz="1350"/>
          </a:p>
        </p:txBody>
      </p:sp>
      <p:sp>
        <p:nvSpPr>
          <p:cNvPr id="255" name="bk object 255"/>
          <p:cNvSpPr/>
          <p:nvPr/>
        </p:nvSpPr>
        <p:spPr>
          <a:xfrm>
            <a:off x="7644393" y="4898798"/>
            <a:ext cx="3334" cy="10953"/>
          </a:xfrm>
          <a:custGeom>
            <a:avLst/>
            <a:gdLst/>
            <a:ahLst/>
            <a:cxnLst/>
            <a:rect l="l" t="t" r="r" b="b"/>
            <a:pathLst>
              <a:path w="4445" h="14604">
                <a:moveTo>
                  <a:pt x="0" y="0"/>
                </a:moveTo>
                <a:lnTo>
                  <a:pt x="723" y="1104"/>
                </a:lnTo>
                <a:lnTo>
                  <a:pt x="1320" y="2184"/>
                </a:lnTo>
                <a:lnTo>
                  <a:pt x="1828" y="3378"/>
                </a:lnTo>
                <a:lnTo>
                  <a:pt x="2425" y="4419"/>
                </a:lnTo>
                <a:lnTo>
                  <a:pt x="2832" y="5600"/>
                </a:lnTo>
                <a:lnTo>
                  <a:pt x="3111" y="6883"/>
                </a:lnTo>
                <a:lnTo>
                  <a:pt x="3708" y="9309"/>
                </a:lnTo>
                <a:lnTo>
                  <a:pt x="3708" y="11810"/>
                </a:lnTo>
                <a:lnTo>
                  <a:pt x="3467" y="14236"/>
                </a:lnTo>
                <a:lnTo>
                  <a:pt x="3822" y="13119"/>
                </a:lnTo>
                <a:lnTo>
                  <a:pt x="4013" y="11810"/>
                </a:lnTo>
                <a:lnTo>
                  <a:pt x="4013" y="9309"/>
                </a:lnTo>
                <a:lnTo>
                  <a:pt x="3822" y="7950"/>
                </a:lnTo>
                <a:lnTo>
                  <a:pt x="3505" y="6756"/>
                </a:lnTo>
                <a:lnTo>
                  <a:pt x="3225" y="5524"/>
                </a:lnTo>
                <a:lnTo>
                  <a:pt x="2832" y="4330"/>
                </a:lnTo>
                <a:lnTo>
                  <a:pt x="2235" y="3174"/>
                </a:lnTo>
                <a:lnTo>
                  <a:pt x="1562" y="2070"/>
                </a:lnTo>
                <a:lnTo>
                  <a:pt x="838" y="990"/>
                </a:lnTo>
                <a:lnTo>
                  <a:pt x="0" y="0"/>
                </a:lnTo>
                <a:close/>
              </a:path>
            </a:pathLst>
          </a:custGeom>
          <a:solidFill>
            <a:srgbClr val="DCE0DF"/>
          </a:solidFill>
        </p:spPr>
        <p:txBody>
          <a:bodyPr wrap="square" lIns="0" tIns="0" rIns="0" bIns="0" rtlCol="0"/>
          <a:lstStyle/>
          <a:p>
            <a:endParaRPr sz="1350"/>
          </a:p>
        </p:txBody>
      </p:sp>
      <p:sp>
        <p:nvSpPr>
          <p:cNvPr id="256" name="bk object 256"/>
          <p:cNvSpPr/>
          <p:nvPr/>
        </p:nvSpPr>
        <p:spPr>
          <a:xfrm>
            <a:off x="7643528" y="4898942"/>
            <a:ext cx="2858" cy="10953"/>
          </a:xfrm>
          <a:custGeom>
            <a:avLst/>
            <a:gdLst/>
            <a:ahLst/>
            <a:cxnLst/>
            <a:rect l="l" t="t" r="r" b="b"/>
            <a:pathLst>
              <a:path w="3809" h="14604">
                <a:moveTo>
                  <a:pt x="0" y="0"/>
                </a:moveTo>
                <a:lnTo>
                  <a:pt x="2870" y="8153"/>
                </a:lnTo>
                <a:lnTo>
                  <a:pt x="2832" y="13131"/>
                </a:lnTo>
                <a:lnTo>
                  <a:pt x="2628" y="14401"/>
                </a:lnTo>
                <a:lnTo>
                  <a:pt x="3429" y="12014"/>
                </a:lnTo>
                <a:lnTo>
                  <a:pt x="3581" y="9347"/>
                </a:lnTo>
                <a:lnTo>
                  <a:pt x="3111" y="6807"/>
                </a:lnTo>
                <a:lnTo>
                  <a:pt x="2946" y="5575"/>
                </a:lnTo>
                <a:lnTo>
                  <a:pt x="2552" y="4292"/>
                </a:lnTo>
                <a:lnTo>
                  <a:pt x="1993" y="3187"/>
                </a:lnTo>
                <a:lnTo>
                  <a:pt x="1473" y="1993"/>
                </a:lnTo>
                <a:lnTo>
                  <a:pt x="800" y="914"/>
                </a:lnTo>
                <a:lnTo>
                  <a:pt x="0" y="0"/>
                </a:lnTo>
                <a:close/>
              </a:path>
            </a:pathLst>
          </a:custGeom>
          <a:solidFill>
            <a:srgbClr val="DCE0DF"/>
          </a:solidFill>
        </p:spPr>
        <p:txBody>
          <a:bodyPr wrap="square" lIns="0" tIns="0" rIns="0" bIns="0" rtlCol="0"/>
          <a:lstStyle/>
          <a:p>
            <a:endParaRPr sz="1350"/>
          </a:p>
        </p:txBody>
      </p:sp>
      <p:sp>
        <p:nvSpPr>
          <p:cNvPr id="257" name="bk object 257"/>
          <p:cNvSpPr/>
          <p:nvPr/>
        </p:nvSpPr>
        <p:spPr>
          <a:xfrm>
            <a:off x="7652746" y="4893993"/>
            <a:ext cx="6668" cy="9049"/>
          </a:xfrm>
          <a:custGeom>
            <a:avLst/>
            <a:gdLst/>
            <a:ahLst/>
            <a:cxnLst/>
            <a:rect l="l" t="t" r="r" b="b"/>
            <a:pathLst>
              <a:path w="8890" h="12065">
                <a:moveTo>
                  <a:pt x="1358" y="0"/>
                </a:moveTo>
                <a:lnTo>
                  <a:pt x="0" y="76"/>
                </a:lnTo>
                <a:lnTo>
                  <a:pt x="1358" y="152"/>
                </a:lnTo>
                <a:lnTo>
                  <a:pt x="2590" y="673"/>
                </a:lnTo>
                <a:lnTo>
                  <a:pt x="3708" y="1473"/>
                </a:lnTo>
                <a:lnTo>
                  <a:pt x="4775" y="2108"/>
                </a:lnTo>
                <a:lnTo>
                  <a:pt x="5740" y="3060"/>
                </a:lnTo>
                <a:lnTo>
                  <a:pt x="6413" y="4089"/>
                </a:lnTo>
                <a:lnTo>
                  <a:pt x="7162" y="5168"/>
                </a:lnTo>
                <a:lnTo>
                  <a:pt x="7645" y="6413"/>
                </a:lnTo>
                <a:lnTo>
                  <a:pt x="8445" y="8953"/>
                </a:lnTo>
                <a:lnTo>
                  <a:pt x="8801" y="11569"/>
                </a:lnTo>
                <a:lnTo>
                  <a:pt x="8877" y="8915"/>
                </a:lnTo>
                <a:lnTo>
                  <a:pt x="8318" y="6159"/>
                </a:lnTo>
                <a:lnTo>
                  <a:pt x="6807" y="3860"/>
                </a:lnTo>
                <a:lnTo>
                  <a:pt x="6057" y="2666"/>
                </a:lnTo>
                <a:lnTo>
                  <a:pt x="5054" y="1701"/>
                </a:lnTo>
                <a:lnTo>
                  <a:pt x="3860" y="1079"/>
                </a:lnTo>
                <a:lnTo>
                  <a:pt x="2705" y="393"/>
                </a:lnTo>
                <a:lnTo>
                  <a:pt x="1358" y="0"/>
                </a:lnTo>
                <a:close/>
              </a:path>
            </a:pathLst>
          </a:custGeom>
          <a:solidFill>
            <a:srgbClr val="DCE0DF"/>
          </a:solidFill>
        </p:spPr>
        <p:txBody>
          <a:bodyPr wrap="square" lIns="0" tIns="0" rIns="0" bIns="0" rtlCol="0"/>
          <a:lstStyle/>
          <a:p>
            <a:endParaRPr sz="1350"/>
          </a:p>
        </p:txBody>
      </p:sp>
      <p:sp>
        <p:nvSpPr>
          <p:cNvPr id="258" name="bk object 258"/>
          <p:cNvSpPr/>
          <p:nvPr/>
        </p:nvSpPr>
        <p:spPr>
          <a:xfrm>
            <a:off x="7643682" y="4900259"/>
            <a:ext cx="1429" cy="9525"/>
          </a:xfrm>
          <a:custGeom>
            <a:avLst/>
            <a:gdLst/>
            <a:ahLst/>
            <a:cxnLst/>
            <a:rect l="l" t="t" r="r" b="b"/>
            <a:pathLst>
              <a:path w="1904" h="12700">
                <a:moveTo>
                  <a:pt x="0" y="0"/>
                </a:moveTo>
                <a:lnTo>
                  <a:pt x="0" y="2070"/>
                </a:lnTo>
                <a:lnTo>
                  <a:pt x="241" y="4051"/>
                </a:lnTo>
                <a:lnTo>
                  <a:pt x="393" y="6159"/>
                </a:lnTo>
                <a:lnTo>
                  <a:pt x="635" y="8191"/>
                </a:lnTo>
                <a:lnTo>
                  <a:pt x="952" y="10223"/>
                </a:lnTo>
                <a:lnTo>
                  <a:pt x="1346" y="12204"/>
                </a:lnTo>
                <a:lnTo>
                  <a:pt x="1270" y="10223"/>
                </a:lnTo>
                <a:lnTo>
                  <a:pt x="1070" y="8191"/>
                </a:lnTo>
                <a:lnTo>
                  <a:pt x="952" y="6121"/>
                </a:lnTo>
                <a:lnTo>
                  <a:pt x="393" y="2032"/>
                </a:lnTo>
                <a:lnTo>
                  <a:pt x="0" y="0"/>
                </a:lnTo>
                <a:close/>
              </a:path>
            </a:pathLst>
          </a:custGeom>
          <a:solidFill>
            <a:srgbClr val="F3FAFB"/>
          </a:solidFill>
        </p:spPr>
        <p:txBody>
          <a:bodyPr wrap="square" lIns="0" tIns="0" rIns="0" bIns="0" rtlCol="0"/>
          <a:lstStyle/>
          <a:p>
            <a:endParaRPr sz="1350"/>
          </a:p>
        </p:txBody>
      </p:sp>
      <p:sp>
        <p:nvSpPr>
          <p:cNvPr id="259" name="bk object 259"/>
          <p:cNvSpPr/>
          <p:nvPr/>
        </p:nvSpPr>
        <p:spPr>
          <a:xfrm>
            <a:off x="7642396" y="4899901"/>
            <a:ext cx="953" cy="10953"/>
          </a:xfrm>
          <a:custGeom>
            <a:avLst/>
            <a:gdLst/>
            <a:ahLst/>
            <a:cxnLst/>
            <a:rect l="l" t="t" r="r" b="b"/>
            <a:pathLst>
              <a:path w="1270" h="14604">
                <a:moveTo>
                  <a:pt x="914" y="0"/>
                </a:moveTo>
                <a:lnTo>
                  <a:pt x="558" y="1104"/>
                </a:lnTo>
                <a:lnTo>
                  <a:pt x="355" y="2273"/>
                </a:lnTo>
                <a:lnTo>
                  <a:pt x="241" y="3454"/>
                </a:lnTo>
                <a:lnTo>
                  <a:pt x="0" y="4737"/>
                </a:lnTo>
                <a:lnTo>
                  <a:pt x="0" y="7124"/>
                </a:lnTo>
                <a:lnTo>
                  <a:pt x="121" y="9512"/>
                </a:lnTo>
                <a:lnTo>
                  <a:pt x="355" y="11899"/>
                </a:lnTo>
                <a:lnTo>
                  <a:pt x="520" y="13131"/>
                </a:lnTo>
                <a:lnTo>
                  <a:pt x="711" y="14236"/>
                </a:lnTo>
                <a:lnTo>
                  <a:pt x="673" y="11861"/>
                </a:lnTo>
                <a:lnTo>
                  <a:pt x="558" y="7124"/>
                </a:lnTo>
                <a:lnTo>
                  <a:pt x="581" y="2273"/>
                </a:lnTo>
                <a:lnTo>
                  <a:pt x="914" y="0"/>
                </a:lnTo>
                <a:close/>
              </a:path>
            </a:pathLst>
          </a:custGeom>
          <a:solidFill>
            <a:srgbClr val="F3FAFB"/>
          </a:solidFill>
        </p:spPr>
        <p:txBody>
          <a:bodyPr wrap="square" lIns="0" tIns="0" rIns="0" bIns="0" rtlCol="0"/>
          <a:lstStyle/>
          <a:p>
            <a:endParaRPr sz="1350"/>
          </a:p>
        </p:txBody>
      </p:sp>
      <p:sp>
        <p:nvSpPr>
          <p:cNvPr id="260" name="bk object 260"/>
          <p:cNvSpPr/>
          <p:nvPr/>
        </p:nvSpPr>
        <p:spPr>
          <a:xfrm>
            <a:off x="7641441" y="4899663"/>
            <a:ext cx="953" cy="10953"/>
          </a:xfrm>
          <a:custGeom>
            <a:avLst/>
            <a:gdLst/>
            <a:ahLst/>
            <a:cxnLst/>
            <a:rect l="l" t="t" r="r" b="b"/>
            <a:pathLst>
              <a:path w="1270" h="14604">
                <a:moveTo>
                  <a:pt x="990" y="0"/>
                </a:moveTo>
                <a:lnTo>
                  <a:pt x="558" y="1143"/>
                </a:lnTo>
                <a:lnTo>
                  <a:pt x="317" y="2349"/>
                </a:lnTo>
                <a:lnTo>
                  <a:pt x="0" y="4737"/>
                </a:lnTo>
                <a:lnTo>
                  <a:pt x="38" y="10731"/>
                </a:lnTo>
                <a:lnTo>
                  <a:pt x="161" y="11925"/>
                </a:lnTo>
                <a:lnTo>
                  <a:pt x="241" y="13081"/>
                </a:lnTo>
                <a:lnTo>
                  <a:pt x="507" y="14287"/>
                </a:lnTo>
                <a:lnTo>
                  <a:pt x="558" y="2349"/>
                </a:lnTo>
                <a:lnTo>
                  <a:pt x="990" y="0"/>
                </a:lnTo>
                <a:close/>
              </a:path>
            </a:pathLst>
          </a:custGeom>
          <a:solidFill>
            <a:srgbClr val="F3FAFB"/>
          </a:solidFill>
        </p:spPr>
        <p:txBody>
          <a:bodyPr wrap="square" lIns="0" tIns="0" rIns="0" bIns="0" rtlCol="0"/>
          <a:lstStyle/>
          <a:p>
            <a:endParaRPr sz="1350"/>
          </a:p>
        </p:txBody>
      </p:sp>
      <p:sp>
        <p:nvSpPr>
          <p:cNvPr id="261" name="bk object 261"/>
          <p:cNvSpPr/>
          <p:nvPr/>
        </p:nvSpPr>
        <p:spPr>
          <a:xfrm>
            <a:off x="7640129" y="4899631"/>
            <a:ext cx="1429" cy="10953"/>
          </a:xfrm>
          <a:custGeom>
            <a:avLst/>
            <a:gdLst/>
            <a:ahLst/>
            <a:cxnLst/>
            <a:rect l="l" t="t" r="r" b="b"/>
            <a:pathLst>
              <a:path w="1904" h="14604">
                <a:moveTo>
                  <a:pt x="1587" y="0"/>
                </a:moveTo>
                <a:lnTo>
                  <a:pt x="0" y="14198"/>
                </a:lnTo>
                <a:lnTo>
                  <a:pt x="114" y="11811"/>
                </a:lnTo>
                <a:lnTo>
                  <a:pt x="719" y="4610"/>
                </a:lnTo>
                <a:lnTo>
                  <a:pt x="1083" y="2273"/>
                </a:lnTo>
                <a:lnTo>
                  <a:pt x="1587" y="0"/>
                </a:lnTo>
                <a:close/>
              </a:path>
            </a:pathLst>
          </a:custGeom>
          <a:solidFill>
            <a:srgbClr val="F3FAFB"/>
          </a:solidFill>
        </p:spPr>
        <p:txBody>
          <a:bodyPr wrap="square" lIns="0" tIns="0" rIns="0" bIns="0" rtlCol="0"/>
          <a:lstStyle/>
          <a:p>
            <a:endParaRPr sz="1350"/>
          </a:p>
        </p:txBody>
      </p:sp>
      <p:sp>
        <p:nvSpPr>
          <p:cNvPr id="262" name="bk object 262"/>
          <p:cNvSpPr/>
          <p:nvPr/>
        </p:nvSpPr>
        <p:spPr>
          <a:xfrm>
            <a:off x="7639239" y="4899692"/>
            <a:ext cx="1429" cy="10953"/>
          </a:xfrm>
          <a:custGeom>
            <a:avLst/>
            <a:gdLst/>
            <a:ahLst/>
            <a:cxnLst/>
            <a:rect l="l" t="t" r="r" b="b"/>
            <a:pathLst>
              <a:path w="1904" h="14604">
                <a:moveTo>
                  <a:pt x="1663" y="0"/>
                </a:moveTo>
                <a:lnTo>
                  <a:pt x="0" y="14198"/>
                </a:lnTo>
                <a:lnTo>
                  <a:pt x="228" y="11811"/>
                </a:lnTo>
                <a:lnTo>
                  <a:pt x="317" y="9423"/>
                </a:lnTo>
                <a:lnTo>
                  <a:pt x="749" y="4699"/>
                </a:lnTo>
                <a:lnTo>
                  <a:pt x="1066" y="2311"/>
                </a:lnTo>
                <a:lnTo>
                  <a:pt x="1663" y="0"/>
                </a:lnTo>
                <a:close/>
              </a:path>
            </a:pathLst>
          </a:custGeom>
          <a:solidFill>
            <a:srgbClr val="F3FAFB"/>
          </a:solidFill>
        </p:spPr>
        <p:txBody>
          <a:bodyPr wrap="square" lIns="0" tIns="0" rIns="0" bIns="0" rtlCol="0"/>
          <a:lstStyle/>
          <a:p>
            <a:endParaRPr sz="1350"/>
          </a:p>
        </p:txBody>
      </p:sp>
      <p:sp>
        <p:nvSpPr>
          <p:cNvPr id="263" name="bk object 263"/>
          <p:cNvSpPr/>
          <p:nvPr/>
        </p:nvSpPr>
        <p:spPr>
          <a:xfrm>
            <a:off x="7638307" y="4899812"/>
            <a:ext cx="1429" cy="10953"/>
          </a:xfrm>
          <a:custGeom>
            <a:avLst/>
            <a:gdLst/>
            <a:ahLst/>
            <a:cxnLst/>
            <a:rect l="l" t="t" r="r" b="b"/>
            <a:pathLst>
              <a:path w="1904" h="14604">
                <a:moveTo>
                  <a:pt x="1790" y="0"/>
                </a:moveTo>
                <a:lnTo>
                  <a:pt x="1193" y="1066"/>
                </a:lnTo>
                <a:lnTo>
                  <a:pt x="927" y="2222"/>
                </a:lnTo>
                <a:lnTo>
                  <a:pt x="685" y="3416"/>
                </a:lnTo>
                <a:lnTo>
                  <a:pt x="400" y="4610"/>
                </a:lnTo>
                <a:lnTo>
                  <a:pt x="203" y="5803"/>
                </a:lnTo>
                <a:lnTo>
                  <a:pt x="126" y="6997"/>
                </a:lnTo>
                <a:lnTo>
                  <a:pt x="0" y="12890"/>
                </a:lnTo>
                <a:lnTo>
                  <a:pt x="126" y="14160"/>
                </a:lnTo>
                <a:lnTo>
                  <a:pt x="317" y="11772"/>
                </a:lnTo>
                <a:lnTo>
                  <a:pt x="406" y="9385"/>
                </a:lnTo>
                <a:lnTo>
                  <a:pt x="685" y="7035"/>
                </a:lnTo>
                <a:lnTo>
                  <a:pt x="805" y="4572"/>
                </a:lnTo>
                <a:lnTo>
                  <a:pt x="1117" y="2222"/>
                </a:lnTo>
                <a:lnTo>
                  <a:pt x="1790" y="0"/>
                </a:lnTo>
                <a:close/>
              </a:path>
            </a:pathLst>
          </a:custGeom>
          <a:solidFill>
            <a:srgbClr val="F3FAFB"/>
          </a:solidFill>
        </p:spPr>
        <p:txBody>
          <a:bodyPr wrap="square" lIns="0" tIns="0" rIns="0" bIns="0" rtlCol="0"/>
          <a:lstStyle/>
          <a:p>
            <a:endParaRPr sz="1350"/>
          </a:p>
        </p:txBody>
      </p:sp>
      <p:sp>
        <p:nvSpPr>
          <p:cNvPr id="264" name="bk object 264"/>
          <p:cNvSpPr/>
          <p:nvPr/>
        </p:nvSpPr>
        <p:spPr>
          <a:xfrm>
            <a:off x="7637024" y="4899901"/>
            <a:ext cx="1905" cy="10953"/>
          </a:xfrm>
          <a:custGeom>
            <a:avLst/>
            <a:gdLst/>
            <a:ahLst/>
            <a:cxnLst/>
            <a:rect l="l" t="t" r="r" b="b"/>
            <a:pathLst>
              <a:path w="2540" h="14604">
                <a:moveTo>
                  <a:pt x="2273" y="0"/>
                </a:moveTo>
                <a:lnTo>
                  <a:pt x="1079" y="2032"/>
                </a:lnTo>
                <a:lnTo>
                  <a:pt x="397" y="4533"/>
                </a:lnTo>
                <a:lnTo>
                  <a:pt x="126" y="6921"/>
                </a:lnTo>
                <a:lnTo>
                  <a:pt x="0" y="9347"/>
                </a:lnTo>
                <a:lnTo>
                  <a:pt x="203" y="11772"/>
                </a:lnTo>
                <a:lnTo>
                  <a:pt x="406" y="12966"/>
                </a:lnTo>
                <a:lnTo>
                  <a:pt x="685" y="14122"/>
                </a:lnTo>
                <a:lnTo>
                  <a:pt x="482" y="11734"/>
                </a:lnTo>
                <a:lnTo>
                  <a:pt x="431" y="9309"/>
                </a:lnTo>
                <a:lnTo>
                  <a:pt x="695" y="6921"/>
                </a:lnTo>
                <a:lnTo>
                  <a:pt x="1009" y="4457"/>
                </a:lnTo>
                <a:lnTo>
                  <a:pt x="1269" y="3429"/>
                </a:lnTo>
                <a:lnTo>
                  <a:pt x="1511" y="2273"/>
                </a:lnTo>
                <a:lnTo>
                  <a:pt x="1866" y="1104"/>
                </a:lnTo>
                <a:lnTo>
                  <a:pt x="2273" y="0"/>
                </a:lnTo>
                <a:close/>
              </a:path>
            </a:pathLst>
          </a:custGeom>
          <a:solidFill>
            <a:srgbClr val="F3FAFB"/>
          </a:solidFill>
        </p:spPr>
        <p:txBody>
          <a:bodyPr wrap="square" lIns="0" tIns="0" rIns="0" bIns="0" rtlCol="0"/>
          <a:lstStyle/>
          <a:p>
            <a:endParaRPr sz="1350"/>
          </a:p>
        </p:txBody>
      </p:sp>
      <p:sp>
        <p:nvSpPr>
          <p:cNvPr id="265" name="bk object 265"/>
          <p:cNvSpPr/>
          <p:nvPr/>
        </p:nvSpPr>
        <p:spPr>
          <a:xfrm>
            <a:off x="7636014" y="4899928"/>
            <a:ext cx="1905" cy="10478"/>
          </a:xfrm>
          <a:custGeom>
            <a:avLst/>
            <a:gdLst/>
            <a:ahLst/>
            <a:cxnLst/>
            <a:rect l="l" t="t" r="r" b="b"/>
            <a:pathLst>
              <a:path w="2540" h="13970">
                <a:moveTo>
                  <a:pt x="2540" y="0"/>
                </a:moveTo>
                <a:lnTo>
                  <a:pt x="0" y="11302"/>
                </a:lnTo>
                <a:lnTo>
                  <a:pt x="152" y="12420"/>
                </a:lnTo>
                <a:lnTo>
                  <a:pt x="355" y="13601"/>
                </a:lnTo>
                <a:lnTo>
                  <a:pt x="355" y="8915"/>
                </a:lnTo>
                <a:lnTo>
                  <a:pt x="640" y="6603"/>
                </a:lnTo>
                <a:lnTo>
                  <a:pt x="1017" y="4254"/>
                </a:lnTo>
                <a:lnTo>
                  <a:pt x="1473" y="2070"/>
                </a:lnTo>
                <a:lnTo>
                  <a:pt x="2540" y="0"/>
                </a:lnTo>
                <a:close/>
              </a:path>
            </a:pathLst>
          </a:custGeom>
          <a:solidFill>
            <a:srgbClr val="F3FAFB"/>
          </a:solidFill>
        </p:spPr>
        <p:txBody>
          <a:bodyPr wrap="square" lIns="0" tIns="0" rIns="0" bIns="0" rtlCol="0"/>
          <a:lstStyle/>
          <a:p>
            <a:endParaRPr sz="1350"/>
          </a:p>
        </p:txBody>
      </p:sp>
      <p:sp>
        <p:nvSpPr>
          <p:cNvPr id="266" name="bk object 266"/>
          <p:cNvSpPr/>
          <p:nvPr/>
        </p:nvSpPr>
        <p:spPr>
          <a:xfrm>
            <a:off x="7634371" y="4899091"/>
            <a:ext cx="3334" cy="11906"/>
          </a:xfrm>
          <a:custGeom>
            <a:avLst/>
            <a:gdLst/>
            <a:ahLst/>
            <a:cxnLst/>
            <a:rect l="l" t="t" r="r" b="b"/>
            <a:pathLst>
              <a:path w="4445" h="15875">
                <a:moveTo>
                  <a:pt x="4216" y="0"/>
                </a:moveTo>
                <a:lnTo>
                  <a:pt x="3378" y="1079"/>
                </a:lnTo>
                <a:lnTo>
                  <a:pt x="2709" y="2387"/>
                </a:lnTo>
                <a:lnTo>
                  <a:pt x="2184" y="3581"/>
                </a:lnTo>
                <a:lnTo>
                  <a:pt x="1587" y="4813"/>
                </a:lnTo>
                <a:lnTo>
                  <a:pt x="1231" y="6121"/>
                </a:lnTo>
                <a:lnTo>
                  <a:pt x="879" y="7569"/>
                </a:lnTo>
                <a:lnTo>
                  <a:pt x="543" y="8839"/>
                </a:lnTo>
                <a:lnTo>
                  <a:pt x="313" y="10147"/>
                </a:lnTo>
                <a:lnTo>
                  <a:pt x="165" y="11493"/>
                </a:lnTo>
                <a:lnTo>
                  <a:pt x="0" y="15557"/>
                </a:lnTo>
                <a:lnTo>
                  <a:pt x="324" y="12814"/>
                </a:lnTo>
                <a:lnTo>
                  <a:pt x="567" y="11493"/>
                </a:lnTo>
                <a:lnTo>
                  <a:pt x="2933" y="2387"/>
                </a:lnTo>
                <a:lnTo>
                  <a:pt x="4216" y="0"/>
                </a:lnTo>
                <a:close/>
              </a:path>
            </a:pathLst>
          </a:custGeom>
          <a:solidFill>
            <a:srgbClr val="F3FAFB"/>
          </a:solidFill>
        </p:spPr>
        <p:txBody>
          <a:bodyPr wrap="square" lIns="0" tIns="0" rIns="0" bIns="0" rtlCol="0"/>
          <a:lstStyle/>
          <a:p>
            <a:endParaRPr sz="1350"/>
          </a:p>
        </p:txBody>
      </p:sp>
      <p:sp>
        <p:nvSpPr>
          <p:cNvPr id="267" name="bk object 267"/>
          <p:cNvSpPr/>
          <p:nvPr/>
        </p:nvSpPr>
        <p:spPr>
          <a:xfrm>
            <a:off x="7633122" y="4898348"/>
            <a:ext cx="4286" cy="11906"/>
          </a:xfrm>
          <a:custGeom>
            <a:avLst/>
            <a:gdLst/>
            <a:ahLst/>
            <a:cxnLst/>
            <a:rect l="l" t="t" r="r" b="b"/>
            <a:pathLst>
              <a:path w="5715" h="15875">
                <a:moveTo>
                  <a:pt x="5448" y="0"/>
                </a:moveTo>
                <a:lnTo>
                  <a:pt x="0" y="14008"/>
                </a:lnTo>
                <a:lnTo>
                  <a:pt x="266" y="15354"/>
                </a:lnTo>
                <a:lnTo>
                  <a:pt x="234" y="12534"/>
                </a:lnTo>
                <a:lnTo>
                  <a:pt x="431" y="11214"/>
                </a:lnTo>
                <a:lnTo>
                  <a:pt x="602" y="9753"/>
                </a:lnTo>
                <a:lnTo>
                  <a:pt x="928" y="8394"/>
                </a:lnTo>
                <a:lnTo>
                  <a:pt x="1384" y="7200"/>
                </a:lnTo>
                <a:lnTo>
                  <a:pt x="1828" y="5880"/>
                </a:lnTo>
                <a:lnTo>
                  <a:pt x="2463" y="4610"/>
                </a:lnTo>
                <a:lnTo>
                  <a:pt x="3136" y="3429"/>
                </a:lnTo>
                <a:lnTo>
                  <a:pt x="4610" y="1104"/>
                </a:lnTo>
                <a:lnTo>
                  <a:pt x="5448" y="0"/>
                </a:lnTo>
                <a:close/>
              </a:path>
            </a:pathLst>
          </a:custGeom>
          <a:solidFill>
            <a:srgbClr val="F3FAFB"/>
          </a:solidFill>
        </p:spPr>
        <p:txBody>
          <a:bodyPr wrap="square" lIns="0" tIns="0" rIns="0" bIns="0" rtlCol="0"/>
          <a:lstStyle/>
          <a:p>
            <a:endParaRPr sz="1350"/>
          </a:p>
        </p:txBody>
      </p:sp>
      <p:sp>
        <p:nvSpPr>
          <p:cNvPr id="268" name="bk object 268"/>
          <p:cNvSpPr/>
          <p:nvPr/>
        </p:nvSpPr>
        <p:spPr>
          <a:xfrm>
            <a:off x="7632097" y="4897873"/>
            <a:ext cx="4763" cy="10478"/>
          </a:xfrm>
          <a:custGeom>
            <a:avLst/>
            <a:gdLst/>
            <a:ahLst/>
            <a:cxnLst/>
            <a:rect l="l" t="t" r="r" b="b"/>
            <a:pathLst>
              <a:path w="6350" h="13970">
                <a:moveTo>
                  <a:pt x="5778" y="0"/>
                </a:moveTo>
                <a:lnTo>
                  <a:pt x="0" y="13919"/>
                </a:lnTo>
                <a:lnTo>
                  <a:pt x="165" y="12649"/>
                </a:lnTo>
                <a:lnTo>
                  <a:pt x="165" y="11341"/>
                </a:lnTo>
                <a:lnTo>
                  <a:pt x="406" y="10020"/>
                </a:lnTo>
                <a:lnTo>
                  <a:pt x="596" y="8788"/>
                </a:lnTo>
                <a:lnTo>
                  <a:pt x="1003" y="7594"/>
                </a:lnTo>
                <a:lnTo>
                  <a:pt x="1659" y="6159"/>
                </a:lnTo>
                <a:lnTo>
                  <a:pt x="2044" y="5207"/>
                </a:lnTo>
                <a:lnTo>
                  <a:pt x="2628" y="4127"/>
                </a:lnTo>
                <a:lnTo>
                  <a:pt x="3352" y="3098"/>
                </a:lnTo>
                <a:lnTo>
                  <a:pt x="4102" y="1943"/>
                </a:lnTo>
                <a:lnTo>
                  <a:pt x="4902" y="990"/>
                </a:lnTo>
                <a:lnTo>
                  <a:pt x="5778" y="0"/>
                </a:lnTo>
                <a:close/>
              </a:path>
            </a:pathLst>
          </a:custGeom>
          <a:solidFill>
            <a:srgbClr val="F3FAFB"/>
          </a:solidFill>
        </p:spPr>
        <p:txBody>
          <a:bodyPr wrap="square" lIns="0" tIns="0" rIns="0" bIns="0" rtlCol="0"/>
          <a:lstStyle/>
          <a:p>
            <a:endParaRPr sz="1350"/>
          </a:p>
        </p:txBody>
      </p:sp>
      <p:sp>
        <p:nvSpPr>
          <p:cNvPr id="269" name="bk object 269"/>
          <p:cNvSpPr/>
          <p:nvPr/>
        </p:nvSpPr>
        <p:spPr>
          <a:xfrm>
            <a:off x="7630734" y="4896645"/>
            <a:ext cx="6191" cy="9525"/>
          </a:xfrm>
          <a:custGeom>
            <a:avLst/>
            <a:gdLst/>
            <a:ahLst/>
            <a:cxnLst/>
            <a:rect l="l" t="t" r="r" b="b"/>
            <a:pathLst>
              <a:path w="8254" h="12700">
                <a:moveTo>
                  <a:pt x="8229" y="0"/>
                </a:moveTo>
                <a:lnTo>
                  <a:pt x="233" y="11455"/>
                </a:lnTo>
                <a:lnTo>
                  <a:pt x="0" y="12611"/>
                </a:lnTo>
                <a:lnTo>
                  <a:pt x="439" y="11417"/>
                </a:lnTo>
                <a:lnTo>
                  <a:pt x="688" y="10147"/>
                </a:lnTo>
                <a:lnTo>
                  <a:pt x="1229" y="8826"/>
                </a:lnTo>
                <a:lnTo>
                  <a:pt x="7277" y="914"/>
                </a:lnTo>
                <a:lnTo>
                  <a:pt x="8229" y="0"/>
                </a:lnTo>
                <a:close/>
              </a:path>
            </a:pathLst>
          </a:custGeom>
          <a:solidFill>
            <a:srgbClr val="F3FAFB"/>
          </a:solidFill>
        </p:spPr>
        <p:txBody>
          <a:bodyPr wrap="square" lIns="0" tIns="0" rIns="0" bIns="0" rtlCol="0"/>
          <a:lstStyle/>
          <a:p>
            <a:endParaRPr sz="1350"/>
          </a:p>
        </p:txBody>
      </p:sp>
      <p:sp>
        <p:nvSpPr>
          <p:cNvPr id="270" name="bk object 270"/>
          <p:cNvSpPr/>
          <p:nvPr/>
        </p:nvSpPr>
        <p:spPr>
          <a:xfrm>
            <a:off x="7629837" y="4896171"/>
            <a:ext cx="7144" cy="9049"/>
          </a:xfrm>
          <a:custGeom>
            <a:avLst/>
            <a:gdLst/>
            <a:ahLst/>
            <a:cxnLst/>
            <a:rect l="l" t="t" r="r" b="b"/>
            <a:pathLst>
              <a:path w="9525" h="12065">
                <a:moveTo>
                  <a:pt x="9271" y="0"/>
                </a:moveTo>
                <a:lnTo>
                  <a:pt x="6959" y="1066"/>
                </a:lnTo>
                <a:lnTo>
                  <a:pt x="4813" y="2628"/>
                </a:lnTo>
                <a:lnTo>
                  <a:pt x="3136" y="4775"/>
                </a:lnTo>
                <a:lnTo>
                  <a:pt x="2260" y="5803"/>
                </a:lnTo>
                <a:lnTo>
                  <a:pt x="1625" y="6959"/>
                </a:lnTo>
                <a:lnTo>
                  <a:pt x="1123" y="8305"/>
                </a:lnTo>
                <a:lnTo>
                  <a:pt x="649" y="9461"/>
                </a:lnTo>
                <a:lnTo>
                  <a:pt x="271" y="10693"/>
                </a:lnTo>
                <a:lnTo>
                  <a:pt x="0" y="11976"/>
                </a:lnTo>
                <a:lnTo>
                  <a:pt x="556" y="10655"/>
                </a:lnTo>
                <a:lnTo>
                  <a:pt x="876" y="9461"/>
                </a:lnTo>
                <a:lnTo>
                  <a:pt x="1505" y="8229"/>
                </a:lnTo>
                <a:lnTo>
                  <a:pt x="6159" y="2349"/>
                </a:lnTo>
                <a:lnTo>
                  <a:pt x="7124" y="1473"/>
                </a:lnTo>
                <a:lnTo>
                  <a:pt x="8229" y="762"/>
                </a:lnTo>
                <a:lnTo>
                  <a:pt x="9271" y="0"/>
                </a:lnTo>
                <a:close/>
              </a:path>
            </a:pathLst>
          </a:custGeom>
          <a:solidFill>
            <a:srgbClr val="F3FAFB"/>
          </a:solidFill>
        </p:spPr>
        <p:txBody>
          <a:bodyPr wrap="square" lIns="0" tIns="0" rIns="0" bIns="0" rtlCol="0"/>
          <a:lstStyle/>
          <a:p>
            <a:endParaRPr sz="1350"/>
          </a:p>
        </p:txBody>
      </p:sp>
      <p:sp>
        <p:nvSpPr>
          <p:cNvPr id="271" name="bk object 271"/>
          <p:cNvSpPr/>
          <p:nvPr/>
        </p:nvSpPr>
        <p:spPr>
          <a:xfrm>
            <a:off x="7629266" y="4895575"/>
            <a:ext cx="7620" cy="8573"/>
          </a:xfrm>
          <a:custGeom>
            <a:avLst/>
            <a:gdLst/>
            <a:ahLst/>
            <a:cxnLst/>
            <a:rect l="l" t="t" r="r" b="b"/>
            <a:pathLst>
              <a:path w="10159" h="11429">
                <a:moveTo>
                  <a:pt x="9944" y="0"/>
                </a:moveTo>
                <a:lnTo>
                  <a:pt x="1308" y="7670"/>
                </a:lnTo>
                <a:lnTo>
                  <a:pt x="749" y="8788"/>
                </a:lnTo>
                <a:lnTo>
                  <a:pt x="0" y="11290"/>
                </a:lnTo>
                <a:lnTo>
                  <a:pt x="558" y="10185"/>
                </a:lnTo>
                <a:lnTo>
                  <a:pt x="1041" y="8864"/>
                </a:lnTo>
                <a:lnTo>
                  <a:pt x="2235" y="6718"/>
                </a:lnTo>
                <a:lnTo>
                  <a:pt x="8788" y="558"/>
                </a:lnTo>
                <a:lnTo>
                  <a:pt x="9944" y="0"/>
                </a:lnTo>
                <a:close/>
              </a:path>
            </a:pathLst>
          </a:custGeom>
          <a:solidFill>
            <a:srgbClr val="F3FAFB"/>
          </a:solidFill>
        </p:spPr>
        <p:txBody>
          <a:bodyPr wrap="square" lIns="0" tIns="0" rIns="0" bIns="0" rtlCol="0"/>
          <a:lstStyle/>
          <a:p>
            <a:endParaRPr sz="1350"/>
          </a:p>
        </p:txBody>
      </p:sp>
      <p:sp>
        <p:nvSpPr>
          <p:cNvPr id="272" name="bk object 272"/>
          <p:cNvSpPr/>
          <p:nvPr/>
        </p:nvSpPr>
        <p:spPr>
          <a:xfrm>
            <a:off x="7628637" y="4895124"/>
            <a:ext cx="9049" cy="7620"/>
          </a:xfrm>
          <a:custGeom>
            <a:avLst/>
            <a:gdLst/>
            <a:ahLst/>
            <a:cxnLst/>
            <a:rect l="l" t="t" r="r" b="b"/>
            <a:pathLst>
              <a:path w="12065" h="10159">
                <a:moveTo>
                  <a:pt x="11582" y="0"/>
                </a:moveTo>
                <a:lnTo>
                  <a:pt x="0" y="9702"/>
                </a:lnTo>
                <a:lnTo>
                  <a:pt x="1459" y="7404"/>
                </a:lnTo>
                <a:lnTo>
                  <a:pt x="2146" y="6565"/>
                </a:lnTo>
                <a:lnTo>
                  <a:pt x="10312" y="558"/>
                </a:lnTo>
                <a:lnTo>
                  <a:pt x="11582" y="0"/>
                </a:lnTo>
                <a:close/>
              </a:path>
            </a:pathLst>
          </a:custGeom>
          <a:solidFill>
            <a:srgbClr val="F3FAFB"/>
          </a:solidFill>
        </p:spPr>
        <p:txBody>
          <a:bodyPr wrap="square" lIns="0" tIns="0" rIns="0" bIns="0" rtlCol="0"/>
          <a:lstStyle/>
          <a:p>
            <a:endParaRPr sz="1350"/>
          </a:p>
        </p:txBody>
      </p:sp>
      <p:sp>
        <p:nvSpPr>
          <p:cNvPr id="273" name="bk object 273"/>
          <p:cNvSpPr/>
          <p:nvPr/>
        </p:nvSpPr>
        <p:spPr>
          <a:xfrm>
            <a:off x="7628070" y="4894710"/>
            <a:ext cx="9049" cy="7620"/>
          </a:xfrm>
          <a:custGeom>
            <a:avLst/>
            <a:gdLst/>
            <a:ahLst/>
            <a:cxnLst/>
            <a:rect l="l" t="t" r="r" b="b"/>
            <a:pathLst>
              <a:path w="12065" h="10159">
                <a:moveTo>
                  <a:pt x="11582" y="0"/>
                </a:moveTo>
                <a:lnTo>
                  <a:pt x="0" y="9740"/>
                </a:lnTo>
                <a:lnTo>
                  <a:pt x="762" y="8636"/>
                </a:lnTo>
                <a:lnTo>
                  <a:pt x="1358" y="7518"/>
                </a:lnTo>
                <a:lnTo>
                  <a:pt x="2197" y="6515"/>
                </a:lnTo>
                <a:lnTo>
                  <a:pt x="10388" y="520"/>
                </a:lnTo>
                <a:lnTo>
                  <a:pt x="11582" y="0"/>
                </a:lnTo>
                <a:close/>
              </a:path>
            </a:pathLst>
          </a:custGeom>
          <a:solidFill>
            <a:srgbClr val="F3FAFB"/>
          </a:solidFill>
        </p:spPr>
        <p:txBody>
          <a:bodyPr wrap="square" lIns="0" tIns="0" rIns="0" bIns="0" rtlCol="0"/>
          <a:lstStyle/>
          <a:p>
            <a:endParaRPr sz="1350"/>
          </a:p>
        </p:txBody>
      </p:sp>
      <p:sp>
        <p:nvSpPr>
          <p:cNvPr id="274" name="bk object 274"/>
          <p:cNvSpPr/>
          <p:nvPr/>
        </p:nvSpPr>
        <p:spPr>
          <a:xfrm>
            <a:off x="7627564" y="4894292"/>
            <a:ext cx="9049" cy="7620"/>
          </a:xfrm>
          <a:custGeom>
            <a:avLst/>
            <a:gdLst/>
            <a:ahLst/>
            <a:cxnLst/>
            <a:rect l="l" t="t" r="r" b="b"/>
            <a:pathLst>
              <a:path w="12065" h="10159">
                <a:moveTo>
                  <a:pt x="11582" y="0"/>
                </a:moveTo>
                <a:lnTo>
                  <a:pt x="1828" y="6286"/>
                </a:lnTo>
                <a:lnTo>
                  <a:pt x="1079" y="7365"/>
                </a:lnTo>
                <a:lnTo>
                  <a:pt x="539" y="8585"/>
                </a:lnTo>
                <a:lnTo>
                  <a:pt x="0" y="9626"/>
                </a:lnTo>
                <a:lnTo>
                  <a:pt x="820" y="8547"/>
                </a:lnTo>
                <a:lnTo>
                  <a:pt x="1397" y="7480"/>
                </a:lnTo>
                <a:lnTo>
                  <a:pt x="2197" y="6515"/>
                </a:lnTo>
                <a:lnTo>
                  <a:pt x="2908" y="5486"/>
                </a:lnTo>
                <a:lnTo>
                  <a:pt x="8001" y="1663"/>
                </a:lnTo>
                <a:lnTo>
                  <a:pt x="10388" y="482"/>
                </a:lnTo>
                <a:lnTo>
                  <a:pt x="11582" y="0"/>
                </a:lnTo>
                <a:close/>
              </a:path>
            </a:pathLst>
          </a:custGeom>
          <a:solidFill>
            <a:srgbClr val="F3FAFB"/>
          </a:solidFill>
        </p:spPr>
        <p:txBody>
          <a:bodyPr wrap="square" lIns="0" tIns="0" rIns="0" bIns="0" rtlCol="0"/>
          <a:lstStyle/>
          <a:p>
            <a:endParaRPr sz="1350"/>
          </a:p>
        </p:txBody>
      </p:sp>
      <p:sp>
        <p:nvSpPr>
          <p:cNvPr id="275" name="bk object 275"/>
          <p:cNvSpPr/>
          <p:nvPr/>
        </p:nvSpPr>
        <p:spPr>
          <a:xfrm>
            <a:off x="7627025" y="4893812"/>
            <a:ext cx="9049" cy="7620"/>
          </a:xfrm>
          <a:custGeom>
            <a:avLst/>
            <a:gdLst/>
            <a:ahLst/>
            <a:cxnLst/>
            <a:rect l="l" t="t" r="r" b="b"/>
            <a:pathLst>
              <a:path w="12065" h="10159">
                <a:moveTo>
                  <a:pt x="11544" y="0"/>
                </a:moveTo>
                <a:lnTo>
                  <a:pt x="1879" y="6362"/>
                </a:lnTo>
                <a:lnTo>
                  <a:pt x="1117" y="7404"/>
                </a:lnTo>
                <a:lnTo>
                  <a:pt x="0" y="9791"/>
                </a:lnTo>
                <a:lnTo>
                  <a:pt x="723" y="8712"/>
                </a:lnTo>
                <a:lnTo>
                  <a:pt x="1396" y="7594"/>
                </a:lnTo>
                <a:lnTo>
                  <a:pt x="2158" y="6565"/>
                </a:lnTo>
                <a:lnTo>
                  <a:pt x="2946" y="5562"/>
                </a:lnTo>
                <a:lnTo>
                  <a:pt x="3784" y="4571"/>
                </a:lnTo>
                <a:lnTo>
                  <a:pt x="4825" y="3771"/>
                </a:lnTo>
                <a:lnTo>
                  <a:pt x="5816" y="2908"/>
                </a:lnTo>
                <a:lnTo>
                  <a:pt x="6934" y="2349"/>
                </a:lnTo>
                <a:lnTo>
                  <a:pt x="8000" y="1714"/>
                </a:lnTo>
                <a:lnTo>
                  <a:pt x="10350" y="520"/>
                </a:lnTo>
                <a:lnTo>
                  <a:pt x="11544" y="0"/>
                </a:lnTo>
                <a:close/>
              </a:path>
            </a:pathLst>
          </a:custGeom>
          <a:solidFill>
            <a:srgbClr val="F3FAFB"/>
          </a:solidFill>
        </p:spPr>
        <p:txBody>
          <a:bodyPr wrap="square" lIns="0" tIns="0" rIns="0" bIns="0" rtlCol="0"/>
          <a:lstStyle/>
          <a:p>
            <a:endParaRPr sz="1350"/>
          </a:p>
        </p:txBody>
      </p:sp>
      <p:sp>
        <p:nvSpPr>
          <p:cNvPr id="276" name="bk object 276"/>
          <p:cNvSpPr/>
          <p:nvPr/>
        </p:nvSpPr>
        <p:spPr>
          <a:xfrm>
            <a:off x="7626489" y="4893454"/>
            <a:ext cx="9049" cy="7620"/>
          </a:xfrm>
          <a:custGeom>
            <a:avLst/>
            <a:gdLst/>
            <a:ahLst/>
            <a:cxnLst/>
            <a:rect l="l" t="t" r="r" b="b"/>
            <a:pathLst>
              <a:path w="12065" h="10159">
                <a:moveTo>
                  <a:pt x="11544" y="0"/>
                </a:moveTo>
                <a:lnTo>
                  <a:pt x="596" y="8508"/>
                </a:lnTo>
                <a:lnTo>
                  <a:pt x="0" y="9702"/>
                </a:lnTo>
                <a:lnTo>
                  <a:pt x="1396" y="7518"/>
                </a:lnTo>
                <a:lnTo>
                  <a:pt x="2235" y="6451"/>
                </a:lnTo>
                <a:lnTo>
                  <a:pt x="2984" y="5448"/>
                </a:lnTo>
                <a:lnTo>
                  <a:pt x="10426" y="444"/>
                </a:lnTo>
                <a:lnTo>
                  <a:pt x="11544" y="0"/>
                </a:lnTo>
                <a:close/>
              </a:path>
            </a:pathLst>
          </a:custGeom>
          <a:solidFill>
            <a:srgbClr val="F3FAFB"/>
          </a:solidFill>
        </p:spPr>
        <p:txBody>
          <a:bodyPr wrap="square" lIns="0" tIns="0" rIns="0" bIns="0" rtlCol="0"/>
          <a:lstStyle/>
          <a:p>
            <a:endParaRPr sz="1350"/>
          </a:p>
        </p:txBody>
      </p:sp>
      <p:sp>
        <p:nvSpPr>
          <p:cNvPr id="277" name="bk object 277"/>
          <p:cNvSpPr/>
          <p:nvPr/>
        </p:nvSpPr>
        <p:spPr>
          <a:xfrm>
            <a:off x="7626995" y="4892706"/>
            <a:ext cx="9049" cy="5715"/>
          </a:xfrm>
          <a:custGeom>
            <a:avLst/>
            <a:gdLst/>
            <a:ahLst/>
            <a:cxnLst/>
            <a:rect l="l" t="t" r="r" b="b"/>
            <a:pathLst>
              <a:path w="12065" h="7620">
                <a:moveTo>
                  <a:pt x="11620" y="0"/>
                </a:moveTo>
                <a:lnTo>
                  <a:pt x="9232" y="241"/>
                </a:lnTo>
                <a:lnTo>
                  <a:pt x="6845" y="838"/>
                </a:lnTo>
                <a:lnTo>
                  <a:pt x="4775" y="2184"/>
                </a:lnTo>
                <a:lnTo>
                  <a:pt x="3670" y="2832"/>
                </a:lnTo>
                <a:lnTo>
                  <a:pt x="2793" y="3619"/>
                </a:lnTo>
                <a:lnTo>
                  <a:pt x="1206" y="5575"/>
                </a:lnTo>
                <a:lnTo>
                  <a:pt x="647" y="6565"/>
                </a:lnTo>
                <a:lnTo>
                  <a:pt x="0" y="7607"/>
                </a:lnTo>
                <a:lnTo>
                  <a:pt x="1659" y="5575"/>
                </a:lnTo>
                <a:lnTo>
                  <a:pt x="2311" y="4813"/>
                </a:lnTo>
                <a:lnTo>
                  <a:pt x="4025" y="3187"/>
                </a:lnTo>
                <a:lnTo>
                  <a:pt x="4978" y="2590"/>
                </a:lnTo>
                <a:lnTo>
                  <a:pt x="6019" y="1866"/>
                </a:lnTo>
                <a:lnTo>
                  <a:pt x="7086" y="1435"/>
                </a:lnTo>
                <a:lnTo>
                  <a:pt x="8166" y="1041"/>
                </a:lnTo>
                <a:lnTo>
                  <a:pt x="9270" y="596"/>
                </a:lnTo>
                <a:lnTo>
                  <a:pt x="10426" y="355"/>
                </a:lnTo>
                <a:lnTo>
                  <a:pt x="11620" y="0"/>
                </a:lnTo>
                <a:close/>
              </a:path>
            </a:pathLst>
          </a:custGeom>
          <a:solidFill>
            <a:srgbClr val="F3FAFB"/>
          </a:solidFill>
        </p:spPr>
        <p:txBody>
          <a:bodyPr wrap="square" lIns="0" tIns="0" rIns="0" bIns="0" rtlCol="0"/>
          <a:lstStyle/>
          <a:p>
            <a:endParaRPr sz="1350"/>
          </a:p>
        </p:txBody>
      </p:sp>
      <p:sp>
        <p:nvSpPr>
          <p:cNvPr id="278" name="bk object 278"/>
          <p:cNvSpPr/>
          <p:nvPr/>
        </p:nvSpPr>
        <p:spPr>
          <a:xfrm>
            <a:off x="7627779" y="4891993"/>
            <a:ext cx="9049" cy="4286"/>
          </a:xfrm>
          <a:custGeom>
            <a:avLst/>
            <a:gdLst/>
            <a:ahLst/>
            <a:cxnLst/>
            <a:rect l="l" t="t" r="r" b="b"/>
            <a:pathLst>
              <a:path w="12065" h="5715">
                <a:moveTo>
                  <a:pt x="9588" y="0"/>
                </a:moveTo>
                <a:lnTo>
                  <a:pt x="2235" y="2819"/>
                </a:lnTo>
                <a:lnTo>
                  <a:pt x="1346" y="3543"/>
                </a:lnTo>
                <a:lnTo>
                  <a:pt x="673" y="4368"/>
                </a:lnTo>
                <a:lnTo>
                  <a:pt x="0" y="5245"/>
                </a:lnTo>
                <a:lnTo>
                  <a:pt x="787" y="4572"/>
                </a:lnTo>
                <a:lnTo>
                  <a:pt x="1587" y="3771"/>
                </a:lnTo>
                <a:lnTo>
                  <a:pt x="3302" y="2387"/>
                </a:lnTo>
                <a:lnTo>
                  <a:pt x="4216" y="1828"/>
                </a:lnTo>
                <a:lnTo>
                  <a:pt x="6324" y="1028"/>
                </a:lnTo>
                <a:lnTo>
                  <a:pt x="7391" y="762"/>
                </a:lnTo>
                <a:lnTo>
                  <a:pt x="8509" y="596"/>
                </a:lnTo>
                <a:lnTo>
                  <a:pt x="9588" y="355"/>
                </a:lnTo>
                <a:lnTo>
                  <a:pt x="10617" y="355"/>
                </a:lnTo>
                <a:lnTo>
                  <a:pt x="11772" y="317"/>
                </a:lnTo>
                <a:lnTo>
                  <a:pt x="9588" y="0"/>
                </a:lnTo>
                <a:close/>
              </a:path>
            </a:pathLst>
          </a:custGeom>
          <a:solidFill>
            <a:srgbClr val="F3FAFB"/>
          </a:solidFill>
        </p:spPr>
        <p:txBody>
          <a:bodyPr wrap="square" lIns="0" tIns="0" rIns="0" bIns="0" rtlCol="0"/>
          <a:lstStyle/>
          <a:p>
            <a:endParaRPr sz="1350"/>
          </a:p>
        </p:txBody>
      </p:sp>
      <p:sp>
        <p:nvSpPr>
          <p:cNvPr id="279" name="bk object 279"/>
          <p:cNvSpPr/>
          <p:nvPr/>
        </p:nvSpPr>
        <p:spPr>
          <a:xfrm>
            <a:off x="7628457" y="4891365"/>
            <a:ext cx="9049" cy="3334"/>
          </a:xfrm>
          <a:custGeom>
            <a:avLst/>
            <a:gdLst/>
            <a:ahLst/>
            <a:cxnLst/>
            <a:rect l="l" t="t" r="r" b="b"/>
            <a:pathLst>
              <a:path w="12065" h="4445">
                <a:moveTo>
                  <a:pt x="7277" y="0"/>
                </a:moveTo>
                <a:lnTo>
                  <a:pt x="5219" y="596"/>
                </a:lnTo>
                <a:lnTo>
                  <a:pt x="4216" y="838"/>
                </a:lnTo>
                <a:lnTo>
                  <a:pt x="3225" y="1270"/>
                </a:lnTo>
                <a:lnTo>
                  <a:pt x="2311" y="1943"/>
                </a:lnTo>
                <a:lnTo>
                  <a:pt x="673" y="3225"/>
                </a:lnTo>
                <a:lnTo>
                  <a:pt x="0" y="4051"/>
                </a:lnTo>
                <a:lnTo>
                  <a:pt x="838" y="3467"/>
                </a:lnTo>
                <a:lnTo>
                  <a:pt x="1638" y="2781"/>
                </a:lnTo>
                <a:lnTo>
                  <a:pt x="3428" y="1663"/>
                </a:lnTo>
                <a:lnTo>
                  <a:pt x="4305" y="1270"/>
                </a:lnTo>
                <a:lnTo>
                  <a:pt x="5295" y="1079"/>
                </a:lnTo>
                <a:lnTo>
                  <a:pt x="6337" y="800"/>
                </a:lnTo>
                <a:lnTo>
                  <a:pt x="7327" y="723"/>
                </a:lnTo>
                <a:lnTo>
                  <a:pt x="8394" y="723"/>
                </a:lnTo>
                <a:lnTo>
                  <a:pt x="9359" y="635"/>
                </a:lnTo>
                <a:lnTo>
                  <a:pt x="10855" y="635"/>
                </a:lnTo>
                <a:lnTo>
                  <a:pt x="9474" y="203"/>
                </a:lnTo>
                <a:lnTo>
                  <a:pt x="7277" y="0"/>
                </a:lnTo>
                <a:close/>
              </a:path>
              <a:path w="12065" h="4445">
                <a:moveTo>
                  <a:pt x="10855" y="635"/>
                </a:moveTo>
                <a:lnTo>
                  <a:pt x="9359" y="635"/>
                </a:lnTo>
                <a:lnTo>
                  <a:pt x="11506" y="838"/>
                </a:lnTo>
                <a:lnTo>
                  <a:pt x="10855" y="635"/>
                </a:lnTo>
                <a:close/>
              </a:path>
            </a:pathLst>
          </a:custGeom>
          <a:solidFill>
            <a:srgbClr val="F3FAFB"/>
          </a:solidFill>
        </p:spPr>
        <p:txBody>
          <a:bodyPr wrap="square" lIns="0" tIns="0" rIns="0" bIns="0" rtlCol="0"/>
          <a:lstStyle/>
          <a:p>
            <a:endParaRPr sz="1350"/>
          </a:p>
        </p:txBody>
      </p:sp>
      <p:sp>
        <p:nvSpPr>
          <p:cNvPr id="280" name="bk object 280"/>
          <p:cNvSpPr/>
          <p:nvPr/>
        </p:nvSpPr>
        <p:spPr>
          <a:xfrm>
            <a:off x="7628429" y="4890740"/>
            <a:ext cx="9049" cy="2381"/>
          </a:xfrm>
          <a:custGeom>
            <a:avLst/>
            <a:gdLst/>
            <a:ahLst/>
            <a:cxnLst/>
            <a:rect l="l" t="t" r="r" b="b"/>
            <a:pathLst>
              <a:path w="12065" h="3175">
                <a:moveTo>
                  <a:pt x="7569" y="0"/>
                </a:moveTo>
                <a:lnTo>
                  <a:pt x="4419" y="355"/>
                </a:lnTo>
                <a:lnTo>
                  <a:pt x="3340" y="673"/>
                </a:lnTo>
                <a:lnTo>
                  <a:pt x="2514" y="1269"/>
                </a:lnTo>
                <a:lnTo>
                  <a:pt x="1511" y="1676"/>
                </a:lnTo>
                <a:lnTo>
                  <a:pt x="711" y="2387"/>
                </a:lnTo>
                <a:lnTo>
                  <a:pt x="0" y="3060"/>
                </a:lnTo>
                <a:lnTo>
                  <a:pt x="876" y="2590"/>
                </a:lnTo>
                <a:lnTo>
                  <a:pt x="1714" y="1993"/>
                </a:lnTo>
                <a:lnTo>
                  <a:pt x="2666" y="1549"/>
                </a:lnTo>
                <a:lnTo>
                  <a:pt x="3543" y="1193"/>
                </a:lnTo>
                <a:lnTo>
                  <a:pt x="4546" y="838"/>
                </a:lnTo>
                <a:lnTo>
                  <a:pt x="5537" y="749"/>
                </a:lnTo>
                <a:lnTo>
                  <a:pt x="6527" y="596"/>
                </a:lnTo>
                <a:lnTo>
                  <a:pt x="9948" y="596"/>
                </a:lnTo>
                <a:lnTo>
                  <a:pt x="9677" y="482"/>
                </a:lnTo>
                <a:lnTo>
                  <a:pt x="7569" y="0"/>
                </a:lnTo>
                <a:close/>
              </a:path>
              <a:path w="12065" h="3175">
                <a:moveTo>
                  <a:pt x="9948" y="596"/>
                </a:moveTo>
                <a:lnTo>
                  <a:pt x="7531" y="596"/>
                </a:lnTo>
                <a:lnTo>
                  <a:pt x="8521" y="787"/>
                </a:lnTo>
                <a:lnTo>
                  <a:pt x="9512" y="838"/>
                </a:lnTo>
                <a:lnTo>
                  <a:pt x="10591" y="1028"/>
                </a:lnTo>
                <a:lnTo>
                  <a:pt x="11544" y="1269"/>
                </a:lnTo>
                <a:lnTo>
                  <a:pt x="9948" y="596"/>
                </a:lnTo>
                <a:close/>
              </a:path>
            </a:pathLst>
          </a:custGeom>
          <a:solidFill>
            <a:srgbClr val="F3FAFB"/>
          </a:solidFill>
        </p:spPr>
        <p:txBody>
          <a:bodyPr wrap="square" lIns="0" tIns="0" rIns="0" bIns="0" rtlCol="0"/>
          <a:lstStyle/>
          <a:p>
            <a:endParaRPr sz="1350"/>
          </a:p>
        </p:txBody>
      </p:sp>
      <p:sp>
        <p:nvSpPr>
          <p:cNvPr id="281" name="bk object 281"/>
          <p:cNvSpPr/>
          <p:nvPr/>
        </p:nvSpPr>
        <p:spPr>
          <a:xfrm>
            <a:off x="7632730" y="4889870"/>
            <a:ext cx="4763" cy="1905"/>
          </a:xfrm>
          <a:custGeom>
            <a:avLst/>
            <a:gdLst/>
            <a:ahLst/>
            <a:cxnLst/>
            <a:rect l="l" t="t" r="r" b="b"/>
            <a:pathLst>
              <a:path w="6350" h="2540">
                <a:moveTo>
                  <a:pt x="3223" y="406"/>
                </a:moveTo>
                <a:lnTo>
                  <a:pt x="1104" y="406"/>
                </a:lnTo>
                <a:lnTo>
                  <a:pt x="1625" y="482"/>
                </a:lnTo>
                <a:lnTo>
                  <a:pt x="2108" y="596"/>
                </a:lnTo>
                <a:lnTo>
                  <a:pt x="2578" y="647"/>
                </a:lnTo>
                <a:lnTo>
                  <a:pt x="4013" y="1244"/>
                </a:lnTo>
                <a:lnTo>
                  <a:pt x="4927" y="1752"/>
                </a:lnTo>
                <a:lnTo>
                  <a:pt x="5969" y="2070"/>
                </a:lnTo>
                <a:lnTo>
                  <a:pt x="5524" y="1752"/>
                </a:lnTo>
                <a:lnTo>
                  <a:pt x="5130" y="1435"/>
                </a:lnTo>
                <a:lnTo>
                  <a:pt x="4216" y="876"/>
                </a:lnTo>
                <a:lnTo>
                  <a:pt x="3656" y="596"/>
                </a:lnTo>
                <a:lnTo>
                  <a:pt x="3223" y="406"/>
                </a:lnTo>
                <a:close/>
              </a:path>
              <a:path w="6350" h="2540">
                <a:moveTo>
                  <a:pt x="2298" y="0"/>
                </a:moveTo>
                <a:lnTo>
                  <a:pt x="1028" y="0"/>
                </a:lnTo>
                <a:lnTo>
                  <a:pt x="0" y="482"/>
                </a:lnTo>
                <a:lnTo>
                  <a:pt x="635" y="482"/>
                </a:lnTo>
                <a:lnTo>
                  <a:pt x="1104" y="406"/>
                </a:lnTo>
                <a:lnTo>
                  <a:pt x="3223" y="406"/>
                </a:lnTo>
                <a:lnTo>
                  <a:pt x="2298" y="0"/>
                </a:lnTo>
                <a:close/>
              </a:path>
            </a:pathLst>
          </a:custGeom>
          <a:solidFill>
            <a:srgbClr val="F3FAFB"/>
          </a:solidFill>
        </p:spPr>
        <p:txBody>
          <a:bodyPr wrap="square" lIns="0" tIns="0" rIns="0" bIns="0" rtlCol="0"/>
          <a:lstStyle/>
          <a:p>
            <a:endParaRPr sz="1350"/>
          </a:p>
        </p:txBody>
      </p:sp>
      <p:sp>
        <p:nvSpPr>
          <p:cNvPr id="282" name="bk object 282"/>
          <p:cNvSpPr/>
          <p:nvPr/>
        </p:nvSpPr>
        <p:spPr>
          <a:xfrm>
            <a:off x="7633869" y="4889218"/>
            <a:ext cx="3334" cy="1905"/>
          </a:xfrm>
          <a:custGeom>
            <a:avLst/>
            <a:gdLst/>
            <a:ahLst/>
            <a:cxnLst/>
            <a:rect l="l" t="t" r="r" b="b"/>
            <a:pathLst>
              <a:path w="4445" h="2540">
                <a:moveTo>
                  <a:pt x="787" y="0"/>
                </a:moveTo>
                <a:lnTo>
                  <a:pt x="304" y="76"/>
                </a:lnTo>
                <a:lnTo>
                  <a:pt x="0" y="279"/>
                </a:lnTo>
                <a:lnTo>
                  <a:pt x="787" y="279"/>
                </a:lnTo>
                <a:lnTo>
                  <a:pt x="1066" y="431"/>
                </a:lnTo>
                <a:lnTo>
                  <a:pt x="1460" y="520"/>
                </a:lnTo>
                <a:lnTo>
                  <a:pt x="2654" y="1269"/>
                </a:lnTo>
                <a:lnTo>
                  <a:pt x="3251" y="1752"/>
                </a:lnTo>
                <a:lnTo>
                  <a:pt x="4013" y="2070"/>
                </a:lnTo>
                <a:lnTo>
                  <a:pt x="3492" y="1473"/>
                </a:lnTo>
                <a:lnTo>
                  <a:pt x="2933" y="876"/>
                </a:lnTo>
                <a:lnTo>
                  <a:pt x="2190" y="431"/>
                </a:lnTo>
                <a:lnTo>
                  <a:pt x="1981" y="279"/>
                </a:lnTo>
                <a:lnTo>
                  <a:pt x="1587" y="76"/>
                </a:lnTo>
                <a:lnTo>
                  <a:pt x="787" y="0"/>
                </a:lnTo>
                <a:close/>
              </a:path>
            </a:pathLst>
          </a:custGeom>
          <a:solidFill>
            <a:srgbClr val="F3FAFB"/>
          </a:solidFill>
        </p:spPr>
        <p:txBody>
          <a:bodyPr wrap="square" lIns="0" tIns="0" rIns="0" bIns="0" rtlCol="0"/>
          <a:lstStyle/>
          <a:p>
            <a:endParaRPr sz="1350"/>
          </a:p>
        </p:txBody>
      </p:sp>
      <p:sp>
        <p:nvSpPr>
          <p:cNvPr id="283" name="bk object 283"/>
          <p:cNvSpPr/>
          <p:nvPr/>
        </p:nvSpPr>
        <p:spPr>
          <a:xfrm>
            <a:off x="7652691" y="4893368"/>
            <a:ext cx="7144" cy="7620"/>
          </a:xfrm>
          <a:custGeom>
            <a:avLst/>
            <a:gdLst/>
            <a:ahLst/>
            <a:cxnLst/>
            <a:rect l="l" t="t" r="r" b="b"/>
            <a:pathLst>
              <a:path w="9525" h="10159">
                <a:moveTo>
                  <a:pt x="1270" y="0"/>
                </a:moveTo>
                <a:lnTo>
                  <a:pt x="0" y="114"/>
                </a:lnTo>
                <a:lnTo>
                  <a:pt x="1270" y="152"/>
                </a:lnTo>
                <a:lnTo>
                  <a:pt x="2463" y="507"/>
                </a:lnTo>
                <a:lnTo>
                  <a:pt x="8509" y="6197"/>
                </a:lnTo>
                <a:lnTo>
                  <a:pt x="9029" y="7238"/>
                </a:lnTo>
                <a:lnTo>
                  <a:pt x="9347" y="8585"/>
                </a:lnTo>
                <a:lnTo>
                  <a:pt x="9512" y="9817"/>
                </a:lnTo>
                <a:lnTo>
                  <a:pt x="9512" y="8585"/>
                </a:lnTo>
                <a:lnTo>
                  <a:pt x="9347" y="7238"/>
                </a:lnTo>
                <a:lnTo>
                  <a:pt x="8915" y="6083"/>
                </a:lnTo>
                <a:lnTo>
                  <a:pt x="8509" y="4813"/>
                </a:lnTo>
                <a:lnTo>
                  <a:pt x="2590" y="152"/>
                </a:lnTo>
                <a:lnTo>
                  <a:pt x="1270" y="0"/>
                </a:lnTo>
                <a:close/>
              </a:path>
            </a:pathLst>
          </a:custGeom>
          <a:solidFill>
            <a:srgbClr val="DCE0DF"/>
          </a:solidFill>
        </p:spPr>
        <p:txBody>
          <a:bodyPr wrap="square" lIns="0" tIns="0" rIns="0" bIns="0" rtlCol="0"/>
          <a:lstStyle/>
          <a:p>
            <a:endParaRPr sz="1350"/>
          </a:p>
        </p:txBody>
      </p:sp>
      <p:sp>
        <p:nvSpPr>
          <p:cNvPr id="284" name="bk object 284"/>
          <p:cNvSpPr/>
          <p:nvPr/>
        </p:nvSpPr>
        <p:spPr>
          <a:xfrm>
            <a:off x="7651677" y="4892585"/>
            <a:ext cx="9049" cy="5715"/>
          </a:xfrm>
          <a:custGeom>
            <a:avLst/>
            <a:gdLst/>
            <a:ahLst/>
            <a:cxnLst/>
            <a:rect l="l" t="t" r="r" b="b"/>
            <a:pathLst>
              <a:path w="12065" h="7620">
                <a:moveTo>
                  <a:pt x="5016" y="317"/>
                </a:moveTo>
                <a:lnTo>
                  <a:pt x="2540" y="317"/>
                </a:lnTo>
                <a:lnTo>
                  <a:pt x="3733" y="558"/>
                </a:lnTo>
                <a:lnTo>
                  <a:pt x="4978" y="723"/>
                </a:lnTo>
                <a:lnTo>
                  <a:pt x="6159" y="1155"/>
                </a:lnTo>
                <a:lnTo>
                  <a:pt x="7162" y="1841"/>
                </a:lnTo>
                <a:lnTo>
                  <a:pt x="8229" y="2425"/>
                </a:lnTo>
                <a:lnTo>
                  <a:pt x="9867" y="4254"/>
                </a:lnTo>
                <a:lnTo>
                  <a:pt x="10579" y="5257"/>
                </a:lnTo>
                <a:lnTo>
                  <a:pt x="11099" y="6451"/>
                </a:lnTo>
                <a:lnTo>
                  <a:pt x="11620" y="7569"/>
                </a:lnTo>
                <a:lnTo>
                  <a:pt x="7429" y="1397"/>
                </a:lnTo>
                <a:lnTo>
                  <a:pt x="6324" y="723"/>
                </a:lnTo>
                <a:lnTo>
                  <a:pt x="5016" y="317"/>
                </a:lnTo>
                <a:close/>
              </a:path>
              <a:path w="12065" h="7620">
                <a:moveTo>
                  <a:pt x="2540" y="0"/>
                </a:moveTo>
                <a:lnTo>
                  <a:pt x="1193" y="165"/>
                </a:lnTo>
                <a:lnTo>
                  <a:pt x="0" y="520"/>
                </a:lnTo>
                <a:lnTo>
                  <a:pt x="1231" y="317"/>
                </a:lnTo>
                <a:lnTo>
                  <a:pt x="5016" y="317"/>
                </a:lnTo>
                <a:lnTo>
                  <a:pt x="2540" y="0"/>
                </a:lnTo>
                <a:close/>
              </a:path>
            </a:pathLst>
          </a:custGeom>
          <a:solidFill>
            <a:srgbClr val="DCE0DF"/>
          </a:solidFill>
        </p:spPr>
        <p:txBody>
          <a:bodyPr wrap="square" lIns="0" tIns="0" rIns="0" bIns="0" rtlCol="0"/>
          <a:lstStyle/>
          <a:p>
            <a:endParaRPr sz="1350"/>
          </a:p>
        </p:txBody>
      </p:sp>
      <p:sp>
        <p:nvSpPr>
          <p:cNvPr id="285" name="bk object 285"/>
          <p:cNvSpPr/>
          <p:nvPr/>
        </p:nvSpPr>
        <p:spPr>
          <a:xfrm>
            <a:off x="7651226" y="4891817"/>
            <a:ext cx="10001" cy="4286"/>
          </a:xfrm>
          <a:custGeom>
            <a:avLst/>
            <a:gdLst/>
            <a:ahLst/>
            <a:cxnLst/>
            <a:rect l="l" t="t" r="r" b="b"/>
            <a:pathLst>
              <a:path w="13334" h="5715">
                <a:moveTo>
                  <a:pt x="7156" y="469"/>
                </a:moveTo>
                <a:lnTo>
                  <a:pt x="4813" y="469"/>
                </a:lnTo>
                <a:lnTo>
                  <a:pt x="6057" y="584"/>
                </a:lnTo>
                <a:lnTo>
                  <a:pt x="7238" y="990"/>
                </a:lnTo>
                <a:lnTo>
                  <a:pt x="12890" y="5575"/>
                </a:lnTo>
                <a:lnTo>
                  <a:pt x="12255" y="4495"/>
                </a:lnTo>
                <a:lnTo>
                  <a:pt x="11544" y="3454"/>
                </a:lnTo>
                <a:lnTo>
                  <a:pt x="9753" y="1663"/>
                </a:lnTo>
                <a:lnTo>
                  <a:pt x="8597" y="990"/>
                </a:lnTo>
                <a:lnTo>
                  <a:pt x="7156" y="469"/>
                </a:lnTo>
                <a:close/>
              </a:path>
              <a:path w="13334" h="5715">
                <a:moveTo>
                  <a:pt x="4813" y="0"/>
                </a:moveTo>
                <a:lnTo>
                  <a:pt x="2311" y="241"/>
                </a:lnTo>
                <a:lnTo>
                  <a:pt x="1041" y="673"/>
                </a:lnTo>
                <a:lnTo>
                  <a:pt x="0" y="1346"/>
                </a:lnTo>
                <a:lnTo>
                  <a:pt x="1155" y="825"/>
                </a:lnTo>
                <a:lnTo>
                  <a:pt x="2387" y="584"/>
                </a:lnTo>
                <a:lnTo>
                  <a:pt x="3619" y="558"/>
                </a:lnTo>
                <a:lnTo>
                  <a:pt x="4813" y="469"/>
                </a:lnTo>
                <a:lnTo>
                  <a:pt x="7156" y="469"/>
                </a:lnTo>
                <a:lnTo>
                  <a:pt x="6172" y="114"/>
                </a:lnTo>
                <a:lnTo>
                  <a:pt x="4813" y="0"/>
                </a:lnTo>
                <a:close/>
              </a:path>
            </a:pathLst>
          </a:custGeom>
          <a:solidFill>
            <a:srgbClr val="DCE0DF"/>
          </a:solidFill>
        </p:spPr>
        <p:txBody>
          <a:bodyPr wrap="square" lIns="0" tIns="0" rIns="0" bIns="0" rtlCol="0"/>
          <a:lstStyle/>
          <a:p>
            <a:endParaRPr sz="1350"/>
          </a:p>
        </p:txBody>
      </p:sp>
      <p:sp>
        <p:nvSpPr>
          <p:cNvPr id="286" name="bk object 286"/>
          <p:cNvSpPr/>
          <p:nvPr/>
        </p:nvSpPr>
        <p:spPr>
          <a:xfrm>
            <a:off x="7651226" y="4890888"/>
            <a:ext cx="7144" cy="1429"/>
          </a:xfrm>
          <a:custGeom>
            <a:avLst/>
            <a:gdLst/>
            <a:ahLst/>
            <a:cxnLst/>
            <a:rect l="l" t="t" r="r" b="b"/>
            <a:pathLst>
              <a:path w="9525" h="1904">
                <a:moveTo>
                  <a:pt x="7503" y="482"/>
                </a:moveTo>
                <a:lnTo>
                  <a:pt x="5334" y="482"/>
                </a:lnTo>
                <a:lnTo>
                  <a:pt x="6921" y="711"/>
                </a:lnTo>
                <a:lnTo>
                  <a:pt x="7645" y="1003"/>
                </a:lnTo>
                <a:lnTo>
                  <a:pt x="8453" y="1269"/>
                </a:lnTo>
                <a:lnTo>
                  <a:pt x="9067" y="1511"/>
                </a:lnTo>
                <a:lnTo>
                  <a:pt x="7835" y="596"/>
                </a:lnTo>
                <a:lnTo>
                  <a:pt x="7503" y="482"/>
                </a:lnTo>
                <a:close/>
              </a:path>
              <a:path w="9525" h="1904">
                <a:moveTo>
                  <a:pt x="3784" y="0"/>
                </a:moveTo>
                <a:lnTo>
                  <a:pt x="2946" y="76"/>
                </a:lnTo>
                <a:lnTo>
                  <a:pt x="635" y="838"/>
                </a:lnTo>
                <a:lnTo>
                  <a:pt x="0" y="1269"/>
                </a:lnTo>
                <a:lnTo>
                  <a:pt x="1435" y="711"/>
                </a:lnTo>
                <a:lnTo>
                  <a:pt x="2984" y="482"/>
                </a:lnTo>
                <a:lnTo>
                  <a:pt x="7503" y="482"/>
                </a:lnTo>
                <a:lnTo>
                  <a:pt x="6210" y="38"/>
                </a:lnTo>
                <a:lnTo>
                  <a:pt x="3784" y="0"/>
                </a:lnTo>
                <a:close/>
              </a:path>
            </a:pathLst>
          </a:custGeom>
          <a:solidFill>
            <a:srgbClr val="DCE0DF"/>
          </a:solidFill>
        </p:spPr>
        <p:txBody>
          <a:bodyPr wrap="square" lIns="0" tIns="0" rIns="0" bIns="0" rtlCol="0"/>
          <a:lstStyle/>
          <a:p>
            <a:endParaRPr sz="1350"/>
          </a:p>
        </p:txBody>
      </p:sp>
      <p:sp>
        <p:nvSpPr>
          <p:cNvPr id="287" name="bk object 287"/>
          <p:cNvSpPr/>
          <p:nvPr/>
        </p:nvSpPr>
        <p:spPr>
          <a:xfrm>
            <a:off x="7651225" y="4889871"/>
            <a:ext cx="6668" cy="1905"/>
          </a:xfrm>
          <a:custGeom>
            <a:avLst/>
            <a:gdLst/>
            <a:ahLst/>
            <a:cxnLst/>
            <a:rect l="l" t="t" r="r" b="b"/>
            <a:pathLst>
              <a:path w="8890" h="2540">
                <a:moveTo>
                  <a:pt x="5448" y="0"/>
                </a:moveTo>
                <a:lnTo>
                  <a:pt x="4025" y="241"/>
                </a:lnTo>
                <a:lnTo>
                  <a:pt x="2552" y="558"/>
                </a:lnTo>
                <a:lnTo>
                  <a:pt x="1841" y="800"/>
                </a:lnTo>
                <a:lnTo>
                  <a:pt x="1193" y="1155"/>
                </a:lnTo>
                <a:lnTo>
                  <a:pt x="558" y="1435"/>
                </a:lnTo>
                <a:lnTo>
                  <a:pt x="0" y="1993"/>
                </a:lnTo>
                <a:lnTo>
                  <a:pt x="1282" y="1397"/>
                </a:lnTo>
                <a:lnTo>
                  <a:pt x="2628" y="952"/>
                </a:lnTo>
                <a:lnTo>
                  <a:pt x="4025" y="711"/>
                </a:lnTo>
                <a:lnTo>
                  <a:pt x="4775" y="647"/>
                </a:lnTo>
                <a:lnTo>
                  <a:pt x="7645" y="647"/>
                </a:lnTo>
                <a:lnTo>
                  <a:pt x="7010" y="330"/>
                </a:lnTo>
                <a:lnTo>
                  <a:pt x="5448" y="0"/>
                </a:lnTo>
                <a:close/>
              </a:path>
              <a:path w="8890" h="2540">
                <a:moveTo>
                  <a:pt x="7645" y="647"/>
                </a:moveTo>
                <a:lnTo>
                  <a:pt x="6921" y="647"/>
                </a:lnTo>
                <a:lnTo>
                  <a:pt x="7607" y="800"/>
                </a:lnTo>
                <a:lnTo>
                  <a:pt x="8356" y="1003"/>
                </a:lnTo>
                <a:lnTo>
                  <a:pt x="7645" y="647"/>
                </a:lnTo>
                <a:close/>
              </a:path>
            </a:pathLst>
          </a:custGeom>
          <a:solidFill>
            <a:srgbClr val="DCE0DF"/>
          </a:solidFill>
        </p:spPr>
        <p:txBody>
          <a:bodyPr wrap="square" lIns="0" tIns="0" rIns="0" bIns="0" rtlCol="0"/>
          <a:lstStyle/>
          <a:p>
            <a:endParaRPr sz="1350"/>
          </a:p>
        </p:txBody>
      </p:sp>
      <p:sp>
        <p:nvSpPr>
          <p:cNvPr id="288" name="bk object 288"/>
          <p:cNvSpPr/>
          <p:nvPr/>
        </p:nvSpPr>
        <p:spPr>
          <a:xfrm>
            <a:off x="7650719" y="4888828"/>
            <a:ext cx="6191" cy="2381"/>
          </a:xfrm>
          <a:custGeom>
            <a:avLst/>
            <a:gdLst/>
            <a:ahLst/>
            <a:cxnLst/>
            <a:rect l="l" t="t" r="r" b="b"/>
            <a:pathLst>
              <a:path w="8254" h="3175">
                <a:moveTo>
                  <a:pt x="5219" y="0"/>
                </a:moveTo>
                <a:lnTo>
                  <a:pt x="0" y="2628"/>
                </a:lnTo>
                <a:lnTo>
                  <a:pt x="1282" y="1866"/>
                </a:lnTo>
                <a:lnTo>
                  <a:pt x="2514" y="1308"/>
                </a:lnTo>
                <a:lnTo>
                  <a:pt x="3898" y="914"/>
                </a:lnTo>
                <a:lnTo>
                  <a:pt x="5295" y="558"/>
                </a:lnTo>
                <a:lnTo>
                  <a:pt x="6007" y="520"/>
                </a:lnTo>
                <a:lnTo>
                  <a:pt x="7893" y="520"/>
                </a:lnTo>
                <a:lnTo>
                  <a:pt x="6731" y="38"/>
                </a:lnTo>
                <a:lnTo>
                  <a:pt x="5219" y="0"/>
                </a:lnTo>
                <a:close/>
              </a:path>
              <a:path w="8254" h="3175">
                <a:moveTo>
                  <a:pt x="7893" y="520"/>
                </a:moveTo>
                <a:lnTo>
                  <a:pt x="7442" y="520"/>
                </a:lnTo>
                <a:lnTo>
                  <a:pt x="8077" y="596"/>
                </a:lnTo>
                <a:lnTo>
                  <a:pt x="7893" y="520"/>
                </a:lnTo>
                <a:close/>
              </a:path>
            </a:pathLst>
          </a:custGeom>
          <a:solidFill>
            <a:srgbClr val="DCE0DF"/>
          </a:solidFill>
        </p:spPr>
        <p:txBody>
          <a:bodyPr wrap="square" lIns="0" tIns="0" rIns="0" bIns="0" rtlCol="0"/>
          <a:lstStyle/>
          <a:p>
            <a:endParaRPr sz="1350"/>
          </a:p>
        </p:txBody>
      </p:sp>
      <p:sp>
        <p:nvSpPr>
          <p:cNvPr id="289" name="bk object 289"/>
          <p:cNvSpPr/>
          <p:nvPr/>
        </p:nvSpPr>
        <p:spPr>
          <a:xfrm>
            <a:off x="7650455" y="4888054"/>
            <a:ext cx="6191" cy="2381"/>
          </a:xfrm>
          <a:custGeom>
            <a:avLst/>
            <a:gdLst/>
            <a:ahLst/>
            <a:cxnLst/>
            <a:rect l="l" t="t" r="r" b="b"/>
            <a:pathLst>
              <a:path w="8254" h="3175">
                <a:moveTo>
                  <a:pt x="6604" y="0"/>
                </a:moveTo>
                <a:lnTo>
                  <a:pt x="4978" y="38"/>
                </a:lnTo>
                <a:lnTo>
                  <a:pt x="3619" y="558"/>
                </a:lnTo>
                <a:lnTo>
                  <a:pt x="2870" y="749"/>
                </a:lnTo>
                <a:lnTo>
                  <a:pt x="2222" y="1079"/>
                </a:lnTo>
                <a:lnTo>
                  <a:pt x="1625" y="1549"/>
                </a:lnTo>
                <a:lnTo>
                  <a:pt x="1028" y="1943"/>
                </a:lnTo>
                <a:lnTo>
                  <a:pt x="431" y="2387"/>
                </a:lnTo>
                <a:lnTo>
                  <a:pt x="0" y="2984"/>
                </a:lnTo>
                <a:lnTo>
                  <a:pt x="1193" y="2146"/>
                </a:lnTo>
                <a:lnTo>
                  <a:pt x="2425" y="1422"/>
                </a:lnTo>
                <a:lnTo>
                  <a:pt x="3771" y="1041"/>
                </a:lnTo>
                <a:lnTo>
                  <a:pt x="4457" y="749"/>
                </a:lnTo>
                <a:lnTo>
                  <a:pt x="5168" y="596"/>
                </a:lnTo>
                <a:lnTo>
                  <a:pt x="5803" y="558"/>
                </a:lnTo>
                <a:lnTo>
                  <a:pt x="6477" y="393"/>
                </a:lnTo>
                <a:lnTo>
                  <a:pt x="7621" y="393"/>
                </a:lnTo>
                <a:lnTo>
                  <a:pt x="6604" y="0"/>
                </a:lnTo>
                <a:close/>
              </a:path>
              <a:path w="8254" h="3175">
                <a:moveTo>
                  <a:pt x="7621" y="393"/>
                </a:moveTo>
                <a:lnTo>
                  <a:pt x="7238" y="393"/>
                </a:lnTo>
                <a:lnTo>
                  <a:pt x="7950" y="520"/>
                </a:lnTo>
                <a:lnTo>
                  <a:pt x="7621" y="393"/>
                </a:lnTo>
                <a:close/>
              </a:path>
            </a:pathLst>
          </a:custGeom>
          <a:solidFill>
            <a:srgbClr val="DCE0DF"/>
          </a:solidFill>
        </p:spPr>
        <p:txBody>
          <a:bodyPr wrap="square" lIns="0" tIns="0" rIns="0" bIns="0" rtlCol="0"/>
          <a:lstStyle/>
          <a:p>
            <a:endParaRPr sz="1350"/>
          </a:p>
        </p:txBody>
      </p:sp>
      <p:sp>
        <p:nvSpPr>
          <p:cNvPr id="290" name="bk object 290"/>
          <p:cNvSpPr/>
          <p:nvPr/>
        </p:nvSpPr>
        <p:spPr>
          <a:xfrm>
            <a:off x="7649435" y="4887371"/>
            <a:ext cx="5715" cy="3810"/>
          </a:xfrm>
          <a:custGeom>
            <a:avLst/>
            <a:gdLst/>
            <a:ahLst/>
            <a:cxnLst/>
            <a:rect l="l" t="t" r="r" b="b"/>
            <a:pathLst>
              <a:path w="7620" h="5079">
                <a:moveTo>
                  <a:pt x="5740" y="0"/>
                </a:moveTo>
                <a:lnTo>
                  <a:pt x="4178" y="508"/>
                </a:lnTo>
                <a:lnTo>
                  <a:pt x="2946" y="1308"/>
                </a:lnTo>
                <a:lnTo>
                  <a:pt x="2267" y="1701"/>
                </a:lnTo>
                <a:lnTo>
                  <a:pt x="1752" y="2146"/>
                </a:lnTo>
                <a:lnTo>
                  <a:pt x="1231" y="2743"/>
                </a:lnTo>
                <a:lnTo>
                  <a:pt x="355" y="3810"/>
                </a:lnTo>
                <a:lnTo>
                  <a:pt x="0" y="4533"/>
                </a:lnTo>
                <a:lnTo>
                  <a:pt x="1003" y="3454"/>
                </a:lnTo>
                <a:lnTo>
                  <a:pt x="1993" y="2463"/>
                </a:lnTo>
                <a:lnTo>
                  <a:pt x="3822" y="1308"/>
                </a:lnTo>
                <a:lnTo>
                  <a:pt x="5092" y="749"/>
                </a:lnTo>
                <a:lnTo>
                  <a:pt x="6413" y="304"/>
                </a:lnTo>
                <a:lnTo>
                  <a:pt x="7162" y="152"/>
                </a:lnTo>
                <a:lnTo>
                  <a:pt x="5740" y="0"/>
                </a:lnTo>
                <a:close/>
              </a:path>
            </a:pathLst>
          </a:custGeom>
          <a:solidFill>
            <a:srgbClr val="DCE0DF"/>
          </a:solidFill>
        </p:spPr>
        <p:txBody>
          <a:bodyPr wrap="square" lIns="0" tIns="0" rIns="0" bIns="0" rtlCol="0"/>
          <a:lstStyle/>
          <a:p>
            <a:endParaRPr sz="1350"/>
          </a:p>
        </p:txBody>
      </p:sp>
      <p:sp>
        <p:nvSpPr>
          <p:cNvPr id="291" name="bk object 291"/>
          <p:cNvSpPr/>
          <p:nvPr/>
        </p:nvSpPr>
        <p:spPr>
          <a:xfrm>
            <a:off x="7648928" y="4887005"/>
            <a:ext cx="3334" cy="4286"/>
          </a:xfrm>
          <a:custGeom>
            <a:avLst/>
            <a:gdLst/>
            <a:ahLst/>
            <a:cxnLst/>
            <a:rect l="l" t="t" r="r" b="b"/>
            <a:pathLst>
              <a:path w="4445" h="5715">
                <a:moveTo>
                  <a:pt x="4254" y="0"/>
                </a:moveTo>
                <a:lnTo>
                  <a:pt x="355" y="3632"/>
                </a:lnTo>
                <a:lnTo>
                  <a:pt x="76" y="4305"/>
                </a:lnTo>
                <a:lnTo>
                  <a:pt x="0" y="5499"/>
                </a:lnTo>
                <a:lnTo>
                  <a:pt x="355" y="4305"/>
                </a:lnTo>
                <a:lnTo>
                  <a:pt x="876" y="3225"/>
                </a:lnTo>
                <a:lnTo>
                  <a:pt x="1638" y="2349"/>
                </a:lnTo>
                <a:lnTo>
                  <a:pt x="2311" y="1396"/>
                </a:lnTo>
                <a:lnTo>
                  <a:pt x="3225" y="647"/>
                </a:lnTo>
                <a:lnTo>
                  <a:pt x="4254" y="0"/>
                </a:lnTo>
                <a:close/>
              </a:path>
            </a:pathLst>
          </a:custGeom>
          <a:solidFill>
            <a:srgbClr val="DCE0DF"/>
          </a:solidFill>
        </p:spPr>
        <p:txBody>
          <a:bodyPr wrap="square" lIns="0" tIns="0" rIns="0" bIns="0" rtlCol="0"/>
          <a:lstStyle/>
          <a:p>
            <a:endParaRPr sz="1350"/>
          </a:p>
        </p:txBody>
      </p:sp>
      <p:sp>
        <p:nvSpPr>
          <p:cNvPr id="292" name="bk object 292"/>
          <p:cNvSpPr/>
          <p:nvPr/>
        </p:nvSpPr>
        <p:spPr>
          <a:xfrm>
            <a:off x="7648330" y="4887011"/>
            <a:ext cx="1905" cy="4286"/>
          </a:xfrm>
          <a:custGeom>
            <a:avLst/>
            <a:gdLst/>
            <a:ahLst/>
            <a:cxnLst/>
            <a:rect l="l" t="t" r="r" b="b"/>
            <a:pathLst>
              <a:path w="2540" h="5715">
                <a:moveTo>
                  <a:pt x="2235" y="0"/>
                </a:moveTo>
                <a:lnTo>
                  <a:pt x="1231" y="469"/>
                </a:lnTo>
                <a:lnTo>
                  <a:pt x="647" y="1397"/>
                </a:lnTo>
                <a:lnTo>
                  <a:pt x="279" y="2349"/>
                </a:lnTo>
                <a:lnTo>
                  <a:pt x="165" y="2857"/>
                </a:lnTo>
                <a:lnTo>
                  <a:pt x="0" y="3378"/>
                </a:lnTo>
                <a:lnTo>
                  <a:pt x="0" y="4965"/>
                </a:lnTo>
                <a:lnTo>
                  <a:pt x="165" y="5448"/>
                </a:lnTo>
                <a:lnTo>
                  <a:pt x="279" y="4406"/>
                </a:lnTo>
                <a:lnTo>
                  <a:pt x="459" y="3378"/>
                </a:lnTo>
                <a:lnTo>
                  <a:pt x="800" y="2540"/>
                </a:lnTo>
                <a:lnTo>
                  <a:pt x="876" y="2070"/>
                </a:lnTo>
                <a:lnTo>
                  <a:pt x="1155" y="1638"/>
                </a:lnTo>
                <a:lnTo>
                  <a:pt x="1638" y="749"/>
                </a:lnTo>
                <a:lnTo>
                  <a:pt x="1955" y="431"/>
                </a:lnTo>
                <a:lnTo>
                  <a:pt x="2235" y="0"/>
                </a:lnTo>
                <a:close/>
              </a:path>
            </a:pathLst>
          </a:custGeom>
          <a:solidFill>
            <a:srgbClr val="DCE0DF"/>
          </a:solidFill>
        </p:spPr>
        <p:txBody>
          <a:bodyPr wrap="square" lIns="0" tIns="0" rIns="0" bIns="0" rtlCol="0"/>
          <a:lstStyle/>
          <a:p>
            <a:endParaRPr sz="1350"/>
          </a:p>
        </p:txBody>
      </p:sp>
      <p:sp>
        <p:nvSpPr>
          <p:cNvPr id="293" name="bk object 293"/>
          <p:cNvSpPr/>
          <p:nvPr/>
        </p:nvSpPr>
        <p:spPr>
          <a:xfrm>
            <a:off x="7647554" y="4887005"/>
            <a:ext cx="1429" cy="3334"/>
          </a:xfrm>
          <a:custGeom>
            <a:avLst/>
            <a:gdLst/>
            <a:ahLst/>
            <a:cxnLst/>
            <a:rect l="l" t="t" r="r" b="b"/>
            <a:pathLst>
              <a:path w="1904" h="4445">
                <a:moveTo>
                  <a:pt x="1473" y="0"/>
                </a:moveTo>
                <a:lnTo>
                  <a:pt x="800" y="444"/>
                </a:lnTo>
                <a:lnTo>
                  <a:pt x="330" y="1206"/>
                </a:lnTo>
                <a:lnTo>
                  <a:pt x="88" y="1993"/>
                </a:lnTo>
                <a:lnTo>
                  <a:pt x="0" y="4025"/>
                </a:lnTo>
                <a:lnTo>
                  <a:pt x="126" y="4419"/>
                </a:lnTo>
                <a:lnTo>
                  <a:pt x="330" y="3632"/>
                </a:lnTo>
                <a:lnTo>
                  <a:pt x="406" y="2832"/>
                </a:lnTo>
                <a:lnTo>
                  <a:pt x="609" y="2146"/>
                </a:lnTo>
                <a:lnTo>
                  <a:pt x="673" y="1790"/>
                </a:lnTo>
                <a:lnTo>
                  <a:pt x="914" y="1041"/>
                </a:lnTo>
                <a:lnTo>
                  <a:pt x="1079" y="647"/>
                </a:lnTo>
                <a:lnTo>
                  <a:pt x="1282" y="368"/>
                </a:lnTo>
                <a:lnTo>
                  <a:pt x="1473" y="0"/>
                </a:lnTo>
                <a:close/>
              </a:path>
            </a:pathLst>
          </a:custGeom>
          <a:solidFill>
            <a:srgbClr val="DCE0DF"/>
          </a:solidFill>
        </p:spPr>
        <p:txBody>
          <a:bodyPr wrap="square" lIns="0" tIns="0" rIns="0" bIns="0" rtlCol="0"/>
          <a:lstStyle/>
          <a:p>
            <a:endParaRPr sz="1350"/>
          </a:p>
        </p:txBody>
      </p:sp>
      <p:sp>
        <p:nvSpPr>
          <p:cNvPr id="294" name="bk object 294"/>
          <p:cNvSpPr/>
          <p:nvPr/>
        </p:nvSpPr>
        <p:spPr>
          <a:xfrm>
            <a:off x="7646988" y="4887005"/>
            <a:ext cx="953" cy="2381"/>
          </a:xfrm>
          <a:custGeom>
            <a:avLst/>
            <a:gdLst/>
            <a:ahLst/>
            <a:cxnLst/>
            <a:rect l="l" t="t" r="r" b="b"/>
            <a:pathLst>
              <a:path w="1270" h="3175">
                <a:moveTo>
                  <a:pt x="952" y="0"/>
                </a:moveTo>
                <a:lnTo>
                  <a:pt x="444" y="241"/>
                </a:lnTo>
                <a:lnTo>
                  <a:pt x="38" y="1282"/>
                </a:lnTo>
                <a:lnTo>
                  <a:pt x="0" y="2438"/>
                </a:lnTo>
                <a:lnTo>
                  <a:pt x="241" y="2870"/>
                </a:lnTo>
                <a:lnTo>
                  <a:pt x="368" y="2438"/>
                </a:lnTo>
                <a:lnTo>
                  <a:pt x="579" y="1282"/>
                </a:lnTo>
                <a:lnTo>
                  <a:pt x="762" y="558"/>
                </a:lnTo>
                <a:lnTo>
                  <a:pt x="952" y="0"/>
                </a:lnTo>
                <a:close/>
              </a:path>
            </a:pathLst>
          </a:custGeom>
          <a:solidFill>
            <a:srgbClr val="DCE0DF"/>
          </a:solidFill>
        </p:spPr>
        <p:txBody>
          <a:bodyPr wrap="square" lIns="0" tIns="0" rIns="0" bIns="0" rtlCol="0"/>
          <a:lstStyle/>
          <a:p>
            <a:endParaRPr sz="1350"/>
          </a:p>
        </p:txBody>
      </p:sp>
      <p:sp>
        <p:nvSpPr>
          <p:cNvPr id="295" name="bk object 295"/>
          <p:cNvSpPr/>
          <p:nvPr/>
        </p:nvSpPr>
        <p:spPr>
          <a:xfrm>
            <a:off x="7637559" y="4894581"/>
            <a:ext cx="21907" cy="13335"/>
          </a:xfrm>
          <a:custGeom>
            <a:avLst/>
            <a:gdLst/>
            <a:ahLst/>
            <a:cxnLst/>
            <a:rect l="l" t="t" r="r" b="b"/>
            <a:pathLst>
              <a:path w="29209" h="17779">
                <a:moveTo>
                  <a:pt x="10185" y="14604"/>
                </a:moveTo>
                <a:lnTo>
                  <a:pt x="9829" y="14604"/>
                </a:lnTo>
                <a:lnTo>
                  <a:pt x="9878" y="15874"/>
                </a:lnTo>
                <a:lnTo>
                  <a:pt x="9753" y="17398"/>
                </a:lnTo>
                <a:lnTo>
                  <a:pt x="10123" y="16636"/>
                </a:lnTo>
                <a:lnTo>
                  <a:pt x="10185" y="14604"/>
                </a:lnTo>
                <a:close/>
              </a:path>
              <a:path w="29209" h="17779">
                <a:moveTo>
                  <a:pt x="10477" y="14096"/>
                </a:moveTo>
                <a:lnTo>
                  <a:pt x="8953" y="14096"/>
                </a:lnTo>
                <a:lnTo>
                  <a:pt x="8991" y="17271"/>
                </a:lnTo>
                <a:lnTo>
                  <a:pt x="9112" y="16890"/>
                </a:lnTo>
                <a:lnTo>
                  <a:pt x="9194" y="15239"/>
                </a:lnTo>
                <a:lnTo>
                  <a:pt x="9829" y="14604"/>
                </a:lnTo>
                <a:lnTo>
                  <a:pt x="10185" y="14604"/>
                </a:lnTo>
                <a:lnTo>
                  <a:pt x="10185" y="14223"/>
                </a:lnTo>
                <a:lnTo>
                  <a:pt x="10477" y="14096"/>
                </a:lnTo>
                <a:close/>
              </a:path>
              <a:path w="29209" h="17779">
                <a:moveTo>
                  <a:pt x="12995" y="13969"/>
                </a:moveTo>
                <a:lnTo>
                  <a:pt x="12496" y="13969"/>
                </a:lnTo>
                <a:lnTo>
                  <a:pt x="12576" y="14223"/>
                </a:lnTo>
                <a:lnTo>
                  <a:pt x="12685" y="15366"/>
                </a:lnTo>
                <a:lnTo>
                  <a:pt x="12573" y="16890"/>
                </a:lnTo>
                <a:lnTo>
                  <a:pt x="12674" y="16382"/>
                </a:lnTo>
                <a:lnTo>
                  <a:pt x="12799" y="14858"/>
                </a:lnTo>
                <a:lnTo>
                  <a:pt x="12918" y="14078"/>
                </a:lnTo>
                <a:close/>
              </a:path>
              <a:path w="29209" h="17779">
                <a:moveTo>
                  <a:pt x="7124" y="13461"/>
                </a:moveTo>
                <a:lnTo>
                  <a:pt x="4775" y="13461"/>
                </a:lnTo>
                <a:lnTo>
                  <a:pt x="5254" y="14223"/>
                </a:lnTo>
                <a:lnTo>
                  <a:pt x="5337" y="14477"/>
                </a:lnTo>
                <a:lnTo>
                  <a:pt x="5461" y="15874"/>
                </a:lnTo>
                <a:lnTo>
                  <a:pt x="5727" y="16636"/>
                </a:lnTo>
                <a:lnTo>
                  <a:pt x="6045" y="15874"/>
                </a:lnTo>
                <a:lnTo>
                  <a:pt x="6286" y="14477"/>
                </a:lnTo>
                <a:lnTo>
                  <a:pt x="6845" y="14223"/>
                </a:lnTo>
                <a:lnTo>
                  <a:pt x="7478" y="14223"/>
                </a:lnTo>
                <a:lnTo>
                  <a:pt x="7505" y="13842"/>
                </a:lnTo>
                <a:lnTo>
                  <a:pt x="7124" y="13461"/>
                </a:lnTo>
                <a:close/>
              </a:path>
              <a:path w="29209" h="17779">
                <a:moveTo>
                  <a:pt x="11827" y="11614"/>
                </a:moveTo>
                <a:lnTo>
                  <a:pt x="12496" y="13207"/>
                </a:lnTo>
                <a:lnTo>
                  <a:pt x="11266" y="13969"/>
                </a:lnTo>
                <a:lnTo>
                  <a:pt x="11156" y="14604"/>
                </a:lnTo>
                <a:lnTo>
                  <a:pt x="11270" y="15239"/>
                </a:lnTo>
                <a:lnTo>
                  <a:pt x="11379" y="16636"/>
                </a:lnTo>
                <a:lnTo>
                  <a:pt x="11590" y="16128"/>
                </a:lnTo>
                <a:lnTo>
                  <a:pt x="11710" y="15620"/>
                </a:lnTo>
                <a:lnTo>
                  <a:pt x="11772" y="14477"/>
                </a:lnTo>
                <a:lnTo>
                  <a:pt x="12496" y="13969"/>
                </a:lnTo>
                <a:lnTo>
                  <a:pt x="12995" y="13969"/>
                </a:lnTo>
                <a:lnTo>
                  <a:pt x="13449" y="13334"/>
                </a:lnTo>
                <a:lnTo>
                  <a:pt x="13931" y="13334"/>
                </a:lnTo>
                <a:lnTo>
                  <a:pt x="14073" y="13080"/>
                </a:lnTo>
                <a:lnTo>
                  <a:pt x="13131" y="13080"/>
                </a:lnTo>
                <a:lnTo>
                  <a:pt x="11827" y="11614"/>
                </a:lnTo>
                <a:close/>
              </a:path>
              <a:path w="29209" h="17779">
                <a:moveTo>
                  <a:pt x="7478" y="14223"/>
                </a:moveTo>
                <a:lnTo>
                  <a:pt x="6845" y="14223"/>
                </a:lnTo>
                <a:lnTo>
                  <a:pt x="6845" y="16382"/>
                </a:lnTo>
                <a:lnTo>
                  <a:pt x="7191" y="15239"/>
                </a:lnTo>
                <a:lnTo>
                  <a:pt x="7307" y="14731"/>
                </a:lnTo>
                <a:lnTo>
                  <a:pt x="7422" y="14350"/>
                </a:lnTo>
                <a:lnTo>
                  <a:pt x="7478" y="14223"/>
                </a:lnTo>
                <a:close/>
              </a:path>
              <a:path w="29209" h="17779">
                <a:moveTo>
                  <a:pt x="8242" y="11937"/>
                </a:moveTo>
                <a:lnTo>
                  <a:pt x="8084" y="13588"/>
                </a:lnTo>
                <a:lnTo>
                  <a:pt x="7922" y="13842"/>
                </a:lnTo>
                <a:lnTo>
                  <a:pt x="7905" y="15620"/>
                </a:lnTo>
                <a:lnTo>
                  <a:pt x="8001" y="16382"/>
                </a:lnTo>
                <a:lnTo>
                  <a:pt x="8559" y="15874"/>
                </a:lnTo>
                <a:lnTo>
                  <a:pt x="8636" y="14858"/>
                </a:lnTo>
                <a:lnTo>
                  <a:pt x="8953" y="14096"/>
                </a:lnTo>
                <a:lnTo>
                  <a:pt x="10477" y="14096"/>
                </a:lnTo>
                <a:lnTo>
                  <a:pt x="10836" y="13941"/>
                </a:lnTo>
                <a:lnTo>
                  <a:pt x="9156" y="13842"/>
                </a:lnTo>
                <a:lnTo>
                  <a:pt x="8801" y="13080"/>
                </a:lnTo>
                <a:lnTo>
                  <a:pt x="8559" y="12445"/>
                </a:lnTo>
                <a:lnTo>
                  <a:pt x="8242" y="11937"/>
                </a:lnTo>
                <a:close/>
              </a:path>
              <a:path w="29209" h="17779">
                <a:moveTo>
                  <a:pt x="13931" y="13334"/>
                </a:moveTo>
                <a:lnTo>
                  <a:pt x="13449" y="13334"/>
                </a:lnTo>
                <a:lnTo>
                  <a:pt x="13335" y="16128"/>
                </a:lnTo>
                <a:lnTo>
                  <a:pt x="13843" y="15112"/>
                </a:lnTo>
                <a:lnTo>
                  <a:pt x="13931" y="13334"/>
                </a:lnTo>
                <a:close/>
              </a:path>
              <a:path w="29209" h="17779">
                <a:moveTo>
                  <a:pt x="3441" y="13080"/>
                </a:moveTo>
                <a:lnTo>
                  <a:pt x="2197" y="13080"/>
                </a:lnTo>
                <a:lnTo>
                  <a:pt x="2590" y="13842"/>
                </a:lnTo>
                <a:lnTo>
                  <a:pt x="2590" y="16001"/>
                </a:lnTo>
                <a:lnTo>
                  <a:pt x="3022" y="15112"/>
                </a:lnTo>
                <a:lnTo>
                  <a:pt x="3390" y="13969"/>
                </a:lnTo>
                <a:lnTo>
                  <a:pt x="3762" y="13318"/>
                </a:lnTo>
                <a:lnTo>
                  <a:pt x="3441" y="13080"/>
                </a:lnTo>
                <a:close/>
              </a:path>
              <a:path w="29209" h="17779">
                <a:moveTo>
                  <a:pt x="3302" y="10667"/>
                </a:moveTo>
                <a:lnTo>
                  <a:pt x="2984" y="11048"/>
                </a:lnTo>
                <a:lnTo>
                  <a:pt x="2717" y="12826"/>
                </a:lnTo>
                <a:lnTo>
                  <a:pt x="1320" y="12826"/>
                </a:lnTo>
                <a:lnTo>
                  <a:pt x="1121" y="13842"/>
                </a:lnTo>
                <a:lnTo>
                  <a:pt x="1003" y="15620"/>
                </a:lnTo>
                <a:lnTo>
                  <a:pt x="1458" y="13588"/>
                </a:lnTo>
                <a:lnTo>
                  <a:pt x="1554" y="13318"/>
                </a:lnTo>
                <a:lnTo>
                  <a:pt x="2197" y="13080"/>
                </a:lnTo>
                <a:lnTo>
                  <a:pt x="3441" y="13080"/>
                </a:lnTo>
                <a:lnTo>
                  <a:pt x="3098" y="12826"/>
                </a:lnTo>
                <a:lnTo>
                  <a:pt x="3209" y="12064"/>
                </a:lnTo>
                <a:lnTo>
                  <a:pt x="3302" y="10667"/>
                </a:lnTo>
                <a:close/>
              </a:path>
              <a:path w="29209" h="17779">
                <a:moveTo>
                  <a:pt x="4495" y="11048"/>
                </a:moveTo>
                <a:lnTo>
                  <a:pt x="4089" y="11556"/>
                </a:lnTo>
                <a:lnTo>
                  <a:pt x="4000" y="15112"/>
                </a:lnTo>
                <a:lnTo>
                  <a:pt x="4102" y="15620"/>
                </a:lnTo>
                <a:lnTo>
                  <a:pt x="4203" y="15239"/>
                </a:lnTo>
                <a:lnTo>
                  <a:pt x="4324" y="14477"/>
                </a:lnTo>
                <a:lnTo>
                  <a:pt x="4449" y="13941"/>
                </a:lnTo>
                <a:lnTo>
                  <a:pt x="4775" y="13461"/>
                </a:lnTo>
                <a:lnTo>
                  <a:pt x="7124" y="13461"/>
                </a:lnTo>
                <a:lnTo>
                  <a:pt x="7205" y="12953"/>
                </a:lnTo>
                <a:lnTo>
                  <a:pt x="4622" y="12953"/>
                </a:lnTo>
                <a:lnTo>
                  <a:pt x="4495" y="11048"/>
                </a:lnTo>
                <a:close/>
              </a:path>
              <a:path w="29209" h="17779">
                <a:moveTo>
                  <a:pt x="1986" y="9553"/>
                </a:moveTo>
                <a:lnTo>
                  <a:pt x="1562" y="10032"/>
                </a:lnTo>
                <a:lnTo>
                  <a:pt x="596" y="10540"/>
                </a:lnTo>
                <a:lnTo>
                  <a:pt x="389" y="11429"/>
                </a:lnTo>
                <a:lnTo>
                  <a:pt x="279" y="12699"/>
                </a:lnTo>
                <a:lnTo>
                  <a:pt x="123" y="13080"/>
                </a:lnTo>
                <a:lnTo>
                  <a:pt x="0" y="14858"/>
                </a:lnTo>
                <a:lnTo>
                  <a:pt x="558" y="12953"/>
                </a:lnTo>
                <a:lnTo>
                  <a:pt x="1320" y="12826"/>
                </a:lnTo>
                <a:lnTo>
                  <a:pt x="2717" y="12826"/>
                </a:lnTo>
                <a:lnTo>
                  <a:pt x="1320" y="11937"/>
                </a:lnTo>
                <a:lnTo>
                  <a:pt x="1986" y="9553"/>
                </a:lnTo>
                <a:close/>
              </a:path>
              <a:path w="29209" h="17779">
                <a:moveTo>
                  <a:pt x="16804" y="12064"/>
                </a:moveTo>
                <a:lnTo>
                  <a:pt x="15684" y="12064"/>
                </a:lnTo>
                <a:lnTo>
                  <a:pt x="16319" y="12826"/>
                </a:lnTo>
                <a:lnTo>
                  <a:pt x="17195" y="14858"/>
                </a:lnTo>
                <a:lnTo>
                  <a:pt x="16954" y="13588"/>
                </a:lnTo>
                <a:lnTo>
                  <a:pt x="16830" y="12826"/>
                </a:lnTo>
                <a:lnTo>
                  <a:pt x="16804" y="12064"/>
                </a:lnTo>
                <a:close/>
              </a:path>
              <a:path w="29209" h="17779">
                <a:moveTo>
                  <a:pt x="7759" y="13588"/>
                </a:moveTo>
                <a:lnTo>
                  <a:pt x="7632" y="13969"/>
                </a:lnTo>
                <a:lnTo>
                  <a:pt x="7759" y="14096"/>
                </a:lnTo>
                <a:lnTo>
                  <a:pt x="7759" y="13588"/>
                </a:lnTo>
                <a:close/>
              </a:path>
              <a:path w="29209" h="17779">
                <a:moveTo>
                  <a:pt x="9232" y="11937"/>
                </a:moveTo>
                <a:lnTo>
                  <a:pt x="9156" y="13842"/>
                </a:lnTo>
                <a:lnTo>
                  <a:pt x="10952" y="13842"/>
                </a:lnTo>
                <a:lnTo>
                  <a:pt x="10733" y="13334"/>
                </a:lnTo>
                <a:lnTo>
                  <a:pt x="9944" y="13334"/>
                </a:lnTo>
                <a:lnTo>
                  <a:pt x="9550" y="12953"/>
                </a:lnTo>
                <a:lnTo>
                  <a:pt x="9436" y="12318"/>
                </a:lnTo>
                <a:lnTo>
                  <a:pt x="9232" y="11937"/>
                </a:lnTo>
                <a:close/>
              </a:path>
              <a:path w="29209" h="17779">
                <a:moveTo>
                  <a:pt x="15643" y="12191"/>
                </a:moveTo>
                <a:lnTo>
                  <a:pt x="14566" y="12191"/>
                </a:lnTo>
                <a:lnTo>
                  <a:pt x="14884" y="12699"/>
                </a:lnTo>
                <a:lnTo>
                  <a:pt x="15156" y="13318"/>
                </a:lnTo>
                <a:lnTo>
                  <a:pt x="15519" y="13842"/>
                </a:lnTo>
                <a:lnTo>
                  <a:pt x="15643" y="12191"/>
                </a:lnTo>
                <a:close/>
              </a:path>
              <a:path w="29209" h="17779">
                <a:moveTo>
                  <a:pt x="9994" y="11556"/>
                </a:moveTo>
                <a:lnTo>
                  <a:pt x="9944" y="13334"/>
                </a:lnTo>
                <a:lnTo>
                  <a:pt x="10733" y="13334"/>
                </a:lnTo>
                <a:lnTo>
                  <a:pt x="9994" y="11556"/>
                </a:lnTo>
                <a:close/>
              </a:path>
              <a:path w="29209" h="17779">
                <a:moveTo>
                  <a:pt x="12852" y="11175"/>
                </a:moveTo>
                <a:lnTo>
                  <a:pt x="13017" y="12445"/>
                </a:lnTo>
                <a:lnTo>
                  <a:pt x="13131" y="13080"/>
                </a:lnTo>
                <a:lnTo>
                  <a:pt x="14073" y="13080"/>
                </a:lnTo>
                <a:lnTo>
                  <a:pt x="14284" y="12699"/>
                </a:lnTo>
                <a:lnTo>
                  <a:pt x="13728" y="12699"/>
                </a:lnTo>
                <a:lnTo>
                  <a:pt x="13411" y="12191"/>
                </a:lnTo>
                <a:lnTo>
                  <a:pt x="13169" y="11683"/>
                </a:lnTo>
                <a:lnTo>
                  <a:pt x="12852" y="11175"/>
                </a:lnTo>
                <a:close/>
              </a:path>
              <a:path w="29209" h="17779">
                <a:moveTo>
                  <a:pt x="17596" y="11302"/>
                </a:moveTo>
                <a:lnTo>
                  <a:pt x="16827" y="11302"/>
                </a:lnTo>
                <a:lnTo>
                  <a:pt x="17475" y="11556"/>
                </a:lnTo>
                <a:lnTo>
                  <a:pt x="17830" y="12445"/>
                </a:lnTo>
                <a:lnTo>
                  <a:pt x="18224" y="13080"/>
                </a:lnTo>
                <a:lnTo>
                  <a:pt x="17741" y="12064"/>
                </a:lnTo>
                <a:lnTo>
                  <a:pt x="17596" y="11302"/>
                </a:lnTo>
                <a:close/>
              </a:path>
              <a:path w="29209" h="17779">
                <a:moveTo>
                  <a:pt x="5219" y="10921"/>
                </a:moveTo>
                <a:lnTo>
                  <a:pt x="4955" y="11429"/>
                </a:lnTo>
                <a:lnTo>
                  <a:pt x="4860" y="12572"/>
                </a:lnTo>
                <a:lnTo>
                  <a:pt x="4622" y="12953"/>
                </a:lnTo>
                <a:lnTo>
                  <a:pt x="7205" y="12953"/>
                </a:lnTo>
                <a:lnTo>
                  <a:pt x="7266" y="12572"/>
                </a:lnTo>
                <a:lnTo>
                  <a:pt x="5892" y="12572"/>
                </a:lnTo>
                <a:lnTo>
                  <a:pt x="5654" y="12191"/>
                </a:lnTo>
                <a:lnTo>
                  <a:pt x="5542" y="11937"/>
                </a:lnTo>
                <a:lnTo>
                  <a:pt x="5362" y="11302"/>
                </a:lnTo>
                <a:lnTo>
                  <a:pt x="5219" y="10921"/>
                </a:lnTo>
                <a:close/>
              </a:path>
              <a:path w="29209" h="17779">
                <a:moveTo>
                  <a:pt x="279" y="11810"/>
                </a:moveTo>
                <a:lnTo>
                  <a:pt x="179" y="12699"/>
                </a:lnTo>
                <a:lnTo>
                  <a:pt x="279" y="11810"/>
                </a:lnTo>
                <a:close/>
              </a:path>
              <a:path w="29209" h="17779">
                <a:moveTo>
                  <a:pt x="13778" y="11064"/>
                </a:moveTo>
                <a:lnTo>
                  <a:pt x="13921" y="12191"/>
                </a:lnTo>
                <a:lnTo>
                  <a:pt x="13728" y="12699"/>
                </a:lnTo>
                <a:lnTo>
                  <a:pt x="14284" y="12699"/>
                </a:lnTo>
                <a:lnTo>
                  <a:pt x="14566" y="12191"/>
                </a:lnTo>
                <a:lnTo>
                  <a:pt x="15643" y="12191"/>
                </a:lnTo>
                <a:lnTo>
                  <a:pt x="15684" y="12064"/>
                </a:lnTo>
                <a:lnTo>
                  <a:pt x="16804" y="12064"/>
                </a:lnTo>
                <a:lnTo>
                  <a:pt x="16808" y="11937"/>
                </a:lnTo>
                <a:lnTo>
                  <a:pt x="14566" y="11937"/>
                </a:lnTo>
                <a:lnTo>
                  <a:pt x="14135" y="11556"/>
                </a:lnTo>
                <a:lnTo>
                  <a:pt x="13778" y="11064"/>
                </a:lnTo>
                <a:close/>
              </a:path>
              <a:path w="29209" h="17779">
                <a:moveTo>
                  <a:pt x="18564" y="10579"/>
                </a:moveTo>
                <a:lnTo>
                  <a:pt x="18840" y="11614"/>
                </a:lnTo>
                <a:lnTo>
                  <a:pt x="19253" y="12699"/>
                </a:lnTo>
                <a:lnTo>
                  <a:pt x="19062" y="11556"/>
                </a:lnTo>
                <a:lnTo>
                  <a:pt x="18564" y="10579"/>
                </a:lnTo>
                <a:close/>
              </a:path>
              <a:path w="29209" h="17779">
                <a:moveTo>
                  <a:pt x="6451" y="10413"/>
                </a:moveTo>
                <a:lnTo>
                  <a:pt x="6283" y="10794"/>
                </a:lnTo>
                <a:lnTo>
                  <a:pt x="6207" y="12064"/>
                </a:lnTo>
                <a:lnTo>
                  <a:pt x="5892" y="12572"/>
                </a:lnTo>
                <a:lnTo>
                  <a:pt x="6845" y="12572"/>
                </a:lnTo>
                <a:lnTo>
                  <a:pt x="6743" y="12064"/>
                </a:lnTo>
                <a:lnTo>
                  <a:pt x="6644" y="10921"/>
                </a:lnTo>
                <a:lnTo>
                  <a:pt x="6451" y="10413"/>
                </a:lnTo>
                <a:close/>
              </a:path>
              <a:path w="29209" h="17779">
                <a:moveTo>
                  <a:pt x="7086" y="11302"/>
                </a:moveTo>
                <a:lnTo>
                  <a:pt x="6957" y="11614"/>
                </a:lnTo>
                <a:lnTo>
                  <a:pt x="6845" y="12572"/>
                </a:lnTo>
                <a:lnTo>
                  <a:pt x="7266" y="12572"/>
                </a:lnTo>
                <a:lnTo>
                  <a:pt x="7155" y="11556"/>
                </a:lnTo>
                <a:lnTo>
                  <a:pt x="7086" y="11302"/>
                </a:lnTo>
                <a:close/>
              </a:path>
              <a:path w="29209" h="17779">
                <a:moveTo>
                  <a:pt x="14046" y="10032"/>
                </a:moveTo>
                <a:lnTo>
                  <a:pt x="14233" y="10500"/>
                </a:lnTo>
                <a:lnTo>
                  <a:pt x="14325" y="11048"/>
                </a:lnTo>
                <a:lnTo>
                  <a:pt x="14444" y="11556"/>
                </a:lnTo>
                <a:lnTo>
                  <a:pt x="14566" y="11937"/>
                </a:lnTo>
                <a:lnTo>
                  <a:pt x="16808" y="11937"/>
                </a:lnTo>
                <a:lnTo>
                  <a:pt x="16827" y="11302"/>
                </a:lnTo>
                <a:lnTo>
                  <a:pt x="17596" y="11302"/>
                </a:lnTo>
                <a:lnTo>
                  <a:pt x="17547" y="11048"/>
                </a:lnTo>
                <a:lnTo>
                  <a:pt x="14808" y="11048"/>
                </a:lnTo>
                <a:lnTo>
                  <a:pt x="14325" y="10540"/>
                </a:lnTo>
                <a:lnTo>
                  <a:pt x="14046" y="10032"/>
                </a:lnTo>
                <a:close/>
              </a:path>
              <a:path w="29209" h="17779">
                <a:moveTo>
                  <a:pt x="11303" y="10794"/>
                </a:moveTo>
                <a:lnTo>
                  <a:pt x="11772" y="11556"/>
                </a:lnTo>
                <a:lnTo>
                  <a:pt x="11696" y="11302"/>
                </a:lnTo>
                <a:lnTo>
                  <a:pt x="11303" y="10794"/>
                </a:lnTo>
                <a:close/>
              </a:path>
              <a:path w="29209" h="17779">
                <a:moveTo>
                  <a:pt x="20977" y="9496"/>
                </a:moveTo>
                <a:lnTo>
                  <a:pt x="21209" y="10921"/>
                </a:lnTo>
                <a:lnTo>
                  <a:pt x="21412" y="11429"/>
                </a:lnTo>
                <a:lnTo>
                  <a:pt x="21214" y="10413"/>
                </a:lnTo>
                <a:lnTo>
                  <a:pt x="20977" y="9496"/>
                </a:lnTo>
                <a:close/>
              </a:path>
              <a:path w="29209" h="17779">
                <a:moveTo>
                  <a:pt x="15163" y="8254"/>
                </a:moveTo>
                <a:lnTo>
                  <a:pt x="15641" y="8762"/>
                </a:lnTo>
                <a:lnTo>
                  <a:pt x="15688" y="9270"/>
                </a:lnTo>
                <a:lnTo>
                  <a:pt x="15567" y="9905"/>
                </a:lnTo>
                <a:lnTo>
                  <a:pt x="15443" y="11048"/>
                </a:lnTo>
                <a:lnTo>
                  <a:pt x="17547" y="11048"/>
                </a:lnTo>
                <a:lnTo>
                  <a:pt x="17538" y="10032"/>
                </a:lnTo>
                <a:lnTo>
                  <a:pt x="17195" y="10032"/>
                </a:lnTo>
                <a:lnTo>
                  <a:pt x="16357" y="9778"/>
                </a:lnTo>
                <a:lnTo>
                  <a:pt x="15836" y="8889"/>
                </a:lnTo>
                <a:lnTo>
                  <a:pt x="15163" y="8254"/>
                </a:lnTo>
                <a:close/>
              </a:path>
              <a:path w="29209" h="17779">
                <a:moveTo>
                  <a:pt x="18543" y="9524"/>
                </a:moveTo>
                <a:lnTo>
                  <a:pt x="17589" y="9524"/>
                </a:lnTo>
                <a:lnTo>
                  <a:pt x="18351" y="10159"/>
                </a:lnTo>
                <a:lnTo>
                  <a:pt x="18564" y="10579"/>
                </a:lnTo>
                <a:lnTo>
                  <a:pt x="18453" y="10159"/>
                </a:lnTo>
                <a:lnTo>
                  <a:pt x="18543" y="9524"/>
                </a:lnTo>
                <a:close/>
              </a:path>
              <a:path w="29209" h="17779">
                <a:moveTo>
                  <a:pt x="22341" y="9143"/>
                </a:moveTo>
                <a:lnTo>
                  <a:pt x="22009" y="9143"/>
                </a:lnTo>
                <a:lnTo>
                  <a:pt x="22434" y="10500"/>
                </a:lnTo>
                <a:lnTo>
                  <a:pt x="22313" y="9778"/>
                </a:lnTo>
                <a:lnTo>
                  <a:pt x="22341" y="9143"/>
                </a:lnTo>
                <a:close/>
              </a:path>
              <a:path w="29209" h="17779">
                <a:moveTo>
                  <a:pt x="18465" y="6349"/>
                </a:moveTo>
                <a:lnTo>
                  <a:pt x="19420" y="7873"/>
                </a:lnTo>
                <a:lnTo>
                  <a:pt x="19494" y="8889"/>
                </a:lnTo>
                <a:lnTo>
                  <a:pt x="19024" y="8889"/>
                </a:lnTo>
                <a:lnTo>
                  <a:pt x="19494" y="9143"/>
                </a:lnTo>
                <a:lnTo>
                  <a:pt x="19789" y="9651"/>
                </a:lnTo>
                <a:lnTo>
                  <a:pt x="19893" y="9905"/>
                </a:lnTo>
                <a:lnTo>
                  <a:pt x="20015" y="10413"/>
                </a:lnTo>
                <a:lnTo>
                  <a:pt x="19893" y="9778"/>
                </a:lnTo>
                <a:lnTo>
                  <a:pt x="19900" y="8762"/>
                </a:lnTo>
                <a:lnTo>
                  <a:pt x="22477" y="8762"/>
                </a:lnTo>
                <a:lnTo>
                  <a:pt x="22567" y="8508"/>
                </a:lnTo>
                <a:lnTo>
                  <a:pt x="22009" y="8508"/>
                </a:lnTo>
                <a:lnTo>
                  <a:pt x="21037" y="7365"/>
                </a:lnTo>
                <a:lnTo>
                  <a:pt x="19494" y="7365"/>
                </a:lnTo>
                <a:lnTo>
                  <a:pt x="18859" y="6857"/>
                </a:lnTo>
                <a:lnTo>
                  <a:pt x="18465" y="6349"/>
                </a:lnTo>
                <a:close/>
              </a:path>
              <a:path w="29209" h="17779">
                <a:moveTo>
                  <a:pt x="21488" y="6095"/>
                </a:moveTo>
                <a:lnTo>
                  <a:pt x="21656" y="6916"/>
                </a:lnTo>
                <a:lnTo>
                  <a:pt x="21891" y="7873"/>
                </a:lnTo>
                <a:lnTo>
                  <a:pt x="22009" y="8508"/>
                </a:lnTo>
                <a:lnTo>
                  <a:pt x="22567" y="8508"/>
                </a:lnTo>
                <a:lnTo>
                  <a:pt x="23190" y="8762"/>
                </a:lnTo>
                <a:lnTo>
                  <a:pt x="23389" y="9496"/>
                </a:lnTo>
                <a:lnTo>
                  <a:pt x="23510" y="9778"/>
                </a:lnTo>
                <a:lnTo>
                  <a:pt x="23749" y="10159"/>
                </a:lnTo>
                <a:lnTo>
                  <a:pt x="23799" y="8000"/>
                </a:lnTo>
                <a:lnTo>
                  <a:pt x="24028" y="8000"/>
                </a:lnTo>
                <a:lnTo>
                  <a:pt x="24752" y="7873"/>
                </a:lnTo>
                <a:lnTo>
                  <a:pt x="25273" y="7873"/>
                </a:lnTo>
                <a:lnTo>
                  <a:pt x="25298" y="7619"/>
                </a:lnTo>
                <a:lnTo>
                  <a:pt x="22758" y="7619"/>
                </a:lnTo>
                <a:lnTo>
                  <a:pt x="21844" y="6349"/>
                </a:lnTo>
                <a:lnTo>
                  <a:pt x="21488" y="6095"/>
                </a:lnTo>
                <a:close/>
              </a:path>
              <a:path w="29209" h="17779">
                <a:moveTo>
                  <a:pt x="15240" y="6730"/>
                </a:moveTo>
                <a:lnTo>
                  <a:pt x="15972" y="7558"/>
                </a:lnTo>
                <a:lnTo>
                  <a:pt x="16789" y="9016"/>
                </a:lnTo>
                <a:lnTo>
                  <a:pt x="17195" y="10032"/>
                </a:lnTo>
                <a:lnTo>
                  <a:pt x="17538" y="10032"/>
                </a:lnTo>
                <a:lnTo>
                  <a:pt x="17589" y="9524"/>
                </a:lnTo>
                <a:lnTo>
                  <a:pt x="18543" y="9524"/>
                </a:lnTo>
                <a:lnTo>
                  <a:pt x="18639" y="9397"/>
                </a:lnTo>
                <a:lnTo>
                  <a:pt x="18072" y="9397"/>
                </a:lnTo>
                <a:lnTo>
                  <a:pt x="16319" y="7492"/>
                </a:lnTo>
                <a:lnTo>
                  <a:pt x="15240" y="6730"/>
                </a:lnTo>
                <a:close/>
              </a:path>
              <a:path w="29209" h="17779">
                <a:moveTo>
                  <a:pt x="25273" y="7873"/>
                </a:moveTo>
                <a:lnTo>
                  <a:pt x="24752" y="7873"/>
                </a:lnTo>
                <a:lnTo>
                  <a:pt x="25136" y="8889"/>
                </a:lnTo>
                <a:lnTo>
                  <a:pt x="25234" y="9651"/>
                </a:lnTo>
                <a:lnTo>
                  <a:pt x="25273" y="7873"/>
                </a:lnTo>
                <a:close/>
              </a:path>
              <a:path w="29209" h="17779">
                <a:moveTo>
                  <a:pt x="22477" y="8762"/>
                </a:moveTo>
                <a:lnTo>
                  <a:pt x="19900" y="8762"/>
                </a:lnTo>
                <a:lnTo>
                  <a:pt x="20853" y="9016"/>
                </a:lnTo>
                <a:lnTo>
                  <a:pt x="20977" y="9496"/>
                </a:lnTo>
                <a:lnTo>
                  <a:pt x="21412" y="9397"/>
                </a:lnTo>
                <a:lnTo>
                  <a:pt x="22009" y="9143"/>
                </a:lnTo>
                <a:lnTo>
                  <a:pt x="22341" y="9143"/>
                </a:lnTo>
                <a:lnTo>
                  <a:pt x="22477" y="8762"/>
                </a:lnTo>
                <a:close/>
              </a:path>
              <a:path w="29209" h="17779">
                <a:moveTo>
                  <a:pt x="17830" y="7492"/>
                </a:moveTo>
                <a:lnTo>
                  <a:pt x="17856" y="8381"/>
                </a:lnTo>
                <a:lnTo>
                  <a:pt x="17951" y="8762"/>
                </a:lnTo>
                <a:lnTo>
                  <a:pt x="18072" y="9397"/>
                </a:lnTo>
                <a:lnTo>
                  <a:pt x="18639" y="9397"/>
                </a:lnTo>
                <a:lnTo>
                  <a:pt x="19024" y="8889"/>
                </a:lnTo>
                <a:lnTo>
                  <a:pt x="19494" y="8889"/>
                </a:lnTo>
                <a:lnTo>
                  <a:pt x="18859" y="8635"/>
                </a:lnTo>
                <a:lnTo>
                  <a:pt x="17830" y="7492"/>
                </a:lnTo>
                <a:close/>
              </a:path>
              <a:path w="29209" h="17779">
                <a:moveTo>
                  <a:pt x="24144" y="8626"/>
                </a:moveTo>
                <a:lnTo>
                  <a:pt x="24261" y="9016"/>
                </a:lnTo>
                <a:lnTo>
                  <a:pt x="24396" y="9270"/>
                </a:lnTo>
                <a:lnTo>
                  <a:pt x="24144" y="8626"/>
                </a:lnTo>
                <a:close/>
              </a:path>
              <a:path w="29209" h="17779">
                <a:moveTo>
                  <a:pt x="25350" y="7558"/>
                </a:moveTo>
                <a:lnTo>
                  <a:pt x="25628" y="8635"/>
                </a:lnTo>
                <a:lnTo>
                  <a:pt x="25504" y="7873"/>
                </a:lnTo>
                <a:lnTo>
                  <a:pt x="25350" y="7558"/>
                </a:lnTo>
                <a:close/>
              </a:path>
              <a:path w="29209" h="17779">
                <a:moveTo>
                  <a:pt x="26238" y="6916"/>
                </a:moveTo>
                <a:lnTo>
                  <a:pt x="26203" y="7365"/>
                </a:lnTo>
                <a:lnTo>
                  <a:pt x="26413" y="8095"/>
                </a:lnTo>
                <a:lnTo>
                  <a:pt x="26619" y="8635"/>
                </a:lnTo>
                <a:lnTo>
                  <a:pt x="26238" y="6916"/>
                </a:lnTo>
                <a:close/>
              </a:path>
              <a:path w="29209" h="17779">
                <a:moveTo>
                  <a:pt x="24028" y="8000"/>
                </a:moveTo>
                <a:lnTo>
                  <a:pt x="23799" y="8000"/>
                </a:lnTo>
                <a:lnTo>
                  <a:pt x="24028" y="8381"/>
                </a:lnTo>
                <a:lnTo>
                  <a:pt x="24144" y="8626"/>
                </a:lnTo>
                <a:lnTo>
                  <a:pt x="24028" y="8000"/>
                </a:lnTo>
                <a:close/>
              </a:path>
              <a:path w="29209" h="17779">
                <a:moveTo>
                  <a:pt x="26897" y="6730"/>
                </a:moveTo>
                <a:lnTo>
                  <a:pt x="26619" y="6730"/>
                </a:lnTo>
                <a:lnTo>
                  <a:pt x="26860" y="7365"/>
                </a:lnTo>
                <a:lnTo>
                  <a:pt x="27274" y="8095"/>
                </a:lnTo>
                <a:lnTo>
                  <a:pt x="27213" y="7238"/>
                </a:lnTo>
                <a:lnTo>
                  <a:pt x="26897" y="6730"/>
                </a:lnTo>
                <a:close/>
              </a:path>
              <a:path w="29209" h="17779">
                <a:moveTo>
                  <a:pt x="22250" y="5968"/>
                </a:moveTo>
                <a:lnTo>
                  <a:pt x="22606" y="6349"/>
                </a:lnTo>
                <a:lnTo>
                  <a:pt x="22654" y="6476"/>
                </a:lnTo>
                <a:lnTo>
                  <a:pt x="22758" y="7619"/>
                </a:lnTo>
                <a:lnTo>
                  <a:pt x="25298" y="7619"/>
                </a:lnTo>
                <a:lnTo>
                  <a:pt x="25333" y="7492"/>
                </a:lnTo>
                <a:lnTo>
                  <a:pt x="25300" y="7365"/>
                </a:lnTo>
                <a:lnTo>
                  <a:pt x="23406" y="7365"/>
                </a:lnTo>
                <a:lnTo>
                  <a:pt x="22758" y="6476"/>
                </a:lnTo>
                <a:lnTo>
                  <a:pt x="22250" y="5968"/>
                </a:lnTo>
                <a:close/>
              </a:path>
              <a:path w="29209" h="17779">
                <a:moveTo>
                  <a:pt x="25333" y="7492"/>
                </a:moveTo>
                <a:close/>
              </a:path>
              <a:path w="29209" h="17779">
                <a:moveTo>
                  <a:pt x="18351" y="5079"/>
                </a:moveTo>
                <a:lnTo>
                  <a:pt x="19862" y="6603"/>
                </a:lnTo>
                <a:lnTo>
                  <a:pt x="20180" y="7365"/>
                </a:lnTo>
                <a:lnTo>
                  <a:pt x="21037" y="7365"/>
                </a:lnTo>
                <a:lnTo>
                  <a:pt x="20929" y="7238"/>
                </a:lnTo>
                <a:lnTo>
                  <a:pt x="19494" y="6222"/>
                </a:lnTo>
                <a:lnTo>
                  <a:pt x="18351" y="5079"/>
                </a:lnTo>
                <a:close/>
              </a:path>
              <a:path w="29209" h="17779">
                <a:moveTo>
                  <a:pt x="24005" y="6216"/>
                </a:moveTo>
                <a:lnTo>
                  <a:pt x="24117" y="7365"/>
                </a:lnTo>
                <a:lnTo>
                  <a:pt x="25300" y="7365"/>
                </a:lnTo>
                <a:lnTo>
                  <a:pt x="25406" y="6730"/>
                </a:lnTo>
                <a:lnTo>
                  <a:pt x="25463" y="6603"/>
                </a:lnTo>
                <a:lnTo>
                  <a:pt x="26818" y="6603"/>
                </a:lnTo>
                <a:lnTo>
                  <a:pt x="26660" y="6349"/>
                </a:lnTo>
                <a:lnTo>
                  <a:pt x="24231" y="6349"/>
                </a:lnTo>
                <a:lnTo>
                  <a:pt x="24005" y="6216"/>
                </a:lnTo>
                <a:close/>
              </a:path>
              <a:path w="29209" h="17779">
                <a:moveTo>
                  <a:pt x="26818" y="6603"/>
                </a:moveTo>
                <a:lnTo>
                  <a:pt x="25463" y="6603"/>
                </a:lnTo>
                <a:lnTo>
                  <a:pt x="26225" y="6857"/>
                </a:lnTo>
                <a:lnTo>
                  <a:pt x="26619" y="6730"/>
                </a:lnTo>
                <a:lnTo>
                  <a:pt x="26897" y="6730"/>
                </a:lnTo>
                <a:lnTo>
                  <a:pt x="26818" y="6603"/>
                </a:lnTo>
                <a:close/>
              </a:path>
              <a:path w="29209" h="17779">
                <a:moveTo>
                  <a:pt x="24511" y="4444"/>
                </a:moveTo>
                <a:lnTo>
                  <a:pt x="24704" y="4952"/>
                </a:lnTo>
                <a:lnTo>
                  <a:pt x="24752" y="6349"/>
                </a:lnTo>
                <a:lnTo>
                  <a:pt x="26660" y="6349"/>
                </a:lnTo>
                <a:lnTo>
                  <a:pt x="26609" y="5079"/>
                </a:lnTo>
                <a:lnTo>
                  <a:pt x="25463" y="5079"/>
                </a:lnTo>
                <a:lnTo>
                  <a:pt x="25019" y="4698"/>
                </a:lnTo>
                <a:lnTo>
                  <a:pt x="24511" y="4444"/>
                </a:lnTo>
                <a:close/>
              </a:path>
              <a:path w="29209" h="17779">
                <a:moveTo>
                  <a:pt x="23558" y="5587"/>
                </a:moveTo>
                <a:lnTo>
                  <a:pt x="23799" y="6095"/>
                </a:lnTo>
                <a:lnTo>
                  <a:pt x="24005" y="6216"/>
                </a:lnTo>
                <a:lnTo>
                  <a:pt x="23558" y="5587"/>
                </a:lnTo>
                <a:close/>
              </a:path>
              <a:path w="29209" h="17779">
                <a:moveTo>
                  <a:pt x="28501" y="4063"/>
                </a:moveTo>
                <a:lnTo>
                  <a:pt x="26822" y="4063"/>
                </a:lnTo>
                <a:lnTo>
                  <a:pt x="27368" y="4952"/>
                </a:lnTo>
                <a:lnTo>
                  <a:pt x="28206" y="5841"/>
                </a:lnTo>
                <a:lnTo>
                  <a:pt x="28295" y="6165"/>
                </a:lnTo>
                <a:lnTo>
                  <a:pt x="28295" y="4952"/>
                </a:lnTo>
                <a:lnTo>
                  <a:pt x="28876" y="4952"/>
                </a:lnTo>
                <a:lnTo>
                  <a:pt x="28501" y="4063"/>
                </a:lnTo>
                <a:close/>
              </a:path>
              <a:path w="29209" h="17779">
                <a:moveTo>
                  <a:pt x="26684" y="4745"/>
                </a:moveTo>
                <a:lnTo>
                  <a:pt x="27025" y="5333"/>
                </a:lnTo>
                <a:lnTo>
                  <a:pt x="27178" y="5841"/>
                </a:lnTo>
                <a:lnTo>
                  <a:pt x="27127" y="5333"/>
                </a:lnTo>
                <a:lnTo>
                  <a:pt x="26974" y="4952"/>
                </a:lnTo>
                <a:lnTo>
                  <a:pt x="26684" y="4745"/>
                </a:lnTo>
                <a:close/>
              </a:path>
              <a:path w="29209" h="17779">
                <a:moveTo>
                  <a:pt x="28876" y="4952"/>
                </a:moveTo>
                <a:lnTo>
                  <a:pt x="28295" y="4952"/>
                </a:lnTo>
                <a:lnTo>
                  <a:pt x="29191" y="5699"/>
                </a:lnTo>
                <a:lnTo>
                  <a:pt x="28876" y="4952"/>
                </a:lnTo>
                <a:close/>
              </a:path>
              <a:path w="29209" h="17779">
                <a:moveTo>
                  <a:pt x="25011" y="2785"/>
                </a:moveTo>
                <a:lnTo>
                  <a:pt x="25704" y="3936"/>
                </a:lnTo>
                <a:lnTo>
                  <a:pt x="25984" y="5079"/>
                </a:lnTo>
                <a:lnTo>
                  <a:pt x="26609" y="5079"/>
                </a:lnTo>
                <a:lnTo>
                  <a:pt x="26657" y="4698"/>
                </a:lnTo>
                <a:lnTo>
                  <a:pt x="26822" y="4063"/>
                </a:lnTo>
                <a:lnTo>
                  <a:pt x="28501" y="4063"/>
                </a:lnTo>
                <a:lnTo>
                  <a:pt x="28086" y="3047"/>
                </a:lnTo>
                <a:lnTo>
                  <a:pt x="25628" y="3047"/>
                </a:lnTo>
                <a:lnTo>
                  <a:pt x="25011" y="2785"/>
                </a:lnTo>
                <a:close/>
              </a:path>
              <a:path w="29209" h="17779">
                <a:moveTo>
                  <a:pt x="26657" y="4698"/>
                </a:moveTo>
                <a:close/>
              </a:path>
              <a:path w="29209" h="17779">
                <a:moveTo>
                  <a:pt x="25893" y="1661"/>
                </a:moveTo>
                <a:lnTo>
                  <a:pt x="26060" y="2158"/>
                </a:lnTo>
                <a:lnTo>
                  <a:pt x="25628" y="3047"/>
                </a:lnTo>
                <a:lnTo>
                  <a:pt x="28086" y="3047"/>
                </a:lnTo>
                <a:lnTo>
                  <a:pt x="27622" y="1904"/>
                </a:lnTo>
                <a:lnTo>
                  <a:pt x="25893" y="1661"/>
                </a:lnTo>
                <a:close/>
              </a:path>
              <a:path w="29209" h="17779">
                <a:moveTo>
                  <a:pt x="24231" y="1904"/>
                </a:moveTo>
                <a:lnTo>
                  <a:pt x="24434" y="2539"/>
                </a:lnTo>
                <a:lnTo>
                  <a:pt x="25011" y="2785"/>
                </a:lnTo>
                <a:lnTo>
                  <a:pt x="24231" y="1904"/>
                </a:lnTo>
                <a:close/>
              </a:path>
              <a:path w="29209" h="17779">
                <a:moveTo>
                  <a:pt x="24511" y="0"/>
                </a:moveTo>
                <a:lnTo>
                  <a:pt x="25819" y="1650"/>
                </a:lnTo>
                <a:lnTo>
                  <a:pt x="25463" y="380"/>
                </a:lnTo>
                <a:lnTo>
                  <a:pt x="24511" y="0"/>
                </a:lnTo>
                <a:close/>
              </a:path>
            </a:pathLst>
          </a:custGeom>
          <a:solidFill>
            <a:srgbClr val="FFFFFF"/>
          </a:solidFill>
        </p:spPr>
        <p:txBody>
          <a:bodyPr wrap="square" lIns="0" tIns="0" rIns="0" bIns="0" rtlCol="0"/>
          <a:lstStyle/>
          <a:p>
            <a:endParaRPr sz="1350"/>
          </a:p>
        </p:txBody>
      </p:sp>
      <p:sp>
        <p:nvSpPr>
          <p:cNvPr id="296" name="bk object 296"/>
          <p:cNvSpPr/>
          <p:nvPr/>
        </p:nvSpPr>
        <p:spPr>
          <a:xfrm>
            <a:off x="7612742" y="4866970"/>
            <a:ext cx="37024" cy="32604"/>
          </a:xfrm>
          <a:prstGeom prst="rect">
            <a:avLst/>
          </a:prstGeom>
          <a:blipFill>
            <a:blip r:embed="rId82" cstate="print"/>
            <a:stretch>
              <a:fillRect/>
            </a:stretch>
          </a:blipFill>
        </p:spPr>
        <p:txBody>
          <a:bodyPr wrap="square" lIns="0" tIns="0" rIns="0" bIns="0" rtlCol="0"/>
          <a:lstStyle/>
          <a:p>
            <a:endParaRPr sz="1350"/>
          </a:p>
        </p:txBody>
      </p:sp>
      <p:sp>
        <p:nvSpPr>
          <p:cNvPr id="297" name="bk object 297"/>
          <p:cNvSpPr/>
          <p:nvPr/>
        </p:nvSpPr>
        <p:spPr>
          <a:xfrm>
            <a:off x="7643859" y="4895576"/>
            <a:ext cx="9525" cy="4763"/>
          </a:xfrm>
          <a:custGeom>
            <a:avLst/>
            <a:gdLst/>
            <a:ahLst/>
            <a:cxnLst/>
            <a:rect l="l" t="t" r="r" b="b"/>
            <a:pathLst>
              <a:path w="12700" h="6350">
                <a:moveTo>
                  <a:pt x="12700" y="0"/>
                </a:moveTo>
                <a:lnTo>
                  <a:pt x="10337" y="76"/>
                </a:lnTo>
                <a:lnTo>
                  <a:pt x="7924" y="558"/>
                </a:lnTo>
                <a:lnTo>
                  <a:pt x="5727" y="1549"/>
                </a:lnTo>
                <a:lnTo>
                  <a:pt x="3543" y="2463"/>
                </a:lnTo>
                <a:lnTo>
                  <a:pt x="1549" y="3937"/>
                </a:lnTo>
                <a:lnTo>
                  <a:pt x="0" y="5765"/>
                </a:lnTo>
                <a:lnTo>
                  <a:pt x="1866" y="4292"/>
                </a:lnTo>
                <a:lnTo>
                  <a:pt x="3822" y="3060"/>
                </a:lnTo>
                <a:lnTo>
                  <a:pt x="5969" y="2095"/>
                </a:lnTo>
                <a:lnTo>
                  <a:pt x="8153" y="1231"/>
                </a:lnTo>
                <a:lnTo>
                  <a:pt x="10375" y="749"/>
                </a:lnTo>
                <a:lnTo>
                  <a:pt x="12700" y="0"/>
                </a:lnTo>
                <a:close/>
              </a:path>
            </a:pathLst>
          </a:custGeom>
          <a:solidFill>
            <a:srgbClr val="FFFFFF"/>
          </a:solidFill>
        </p:spPr>
        <p:txBody>
          <a:bodyPr wrap="square" lIns="0" tIns="0" rIns="0" bIns="0" rtlCol="0"/>
          <a:lstStyle/>
          <a:p>
            <a:endParaRPr sz="1350"/>
          </a:p>
        </p:txBody>
      </p:sp>
      <p:sp>
        <p:nvSpPr>
          <p:cNvPr id="298" name="bk object 298"/>
          <p:cNvSpPr/>
          <p:nvPr/>
        </p:nvSpPr>
        <p:spPr>
          <a:xfrm>
            <a:off x="7638399" y="4898583"/>
            <a:ext cx="6191" cy="1429"/>
          </a:xfrm>
          <a:custGeom>
            <a:avLst/>
            <a:gdLst/>
            <a:ahLst/>
            <a:cxnLst/>
            <a:rect l="l" t="t" r="r" b="b"/>
            <a:pathLst>
              <a:path w="8254" h="1904">
                <a:moveTo>
                  <a:pt x="6692" y="482"/>
                </a:moveTo>
                <a:lnTo>
                  <a:pt x="4699" y="482"/>
                </a:lnTo>
                <a:lnTo>
                  <a:pt x="6642" y="965"/>
                </a:lnTo>
                <a:lnTo>
                  <a:pt x="7277" y="1282"/>
                </a:lnTo>
                <a:lnTo>
                  <a:pt x="7874" y="1638"/>
                </a:lnTo>
                <a:lnTo>
                  <a:pt x="6883" y="558"/>
                </a:lnTo>
                <a:lnTo>
                  <a:pt x="6692" y="482"/>
                </a:lnTo>
                <a:close/>
              </a:path>
              <a:path w="8254" h="1904">
                <a:moveTo>
                  <a:pt x="5486" y="0"/>
                </a:moveTo>
                <a:lnTo>
                  <a:pt x="2590" y="0"/>
                </a:lnTo>
                <a:lnTo>
                  <a:pt x="1066" y="558"/>
                </a:lnTo>
                <a:lnTo>
                  <a:pt x="0" y="1396"/>
                </a:lnTo>
                <a:lnTo>
                  <a:pt x="673" y="1079"/>
                </a:lnTo>
                <a:lnTo>
                  <a:pt x="1346" y="838"/>
                </a:lnTo>
                <a:lnTo>
                  <a:pt x="1981" y="673"/>
                </a:lnTo>
                <a:lnTo>
                  <a:pt x="2654" y="558"/>
                </a:lnTo>
                <a:lnTo>
                  <a:pt x="3378" y="482"/>
                </a:lnTo>
                <a:lnTo>
                  <a:pt x="6692" y="482"/>
                </a:lnTo>
                <a:lnTo>
                  <a:pt x="5486" y="0"/>
                </a:lnTo>
                <a:close/>
              </a:path>
            </a:pathLst>
          </a:custGeom>
          <a:solidFill>
            <a:srgbClr val="FFFFFF"/>
          </a:solidFill>
        </p:spPr>
        <p:txBody>
          <a:bodyPr wrap="square" lIns="0" tIns="0" rIns="0" bIns="0" rtlCol="0"/>
          <a:lstStyle/>
          <a:p>
            <a:endParaRPr sz="1350"/>
          </a:p>
        </p:txBody>
      </p:sp>
      <p:sp>
        <p:nvSpPr>
          <p:cNvPr id="299" name="bk object 299"/>
          <p:cNvSpPr/>
          <p:nvPr/>
        </p:nvSpPr>
        <p:spPr>
          <a:xfrm>
            <a:off x="7625211" y="4871169"/>
            <a:ext cx="5239" cy="4286"/>
          </a:xfrm>
          <a:custGeom>
            <a:avLst/>
            <a:gdLst/>
            <a:ahLst/>
            <a:cxnLst/>
            <a:rect l="l" t="t" r="r" b="b"/>
            <a:pathLst>
              <a:path w="6984" h="5714">
                <a:moveTo>
                  <a:pt x="5651" y="0"/>
                </a:moveTo>
                <a:lnTo>
                  <a:pt x="3098" y="1193"/>
                </a:lnTo>
                <a:lnTo>
                  <a:pt x="520" y="2311"/>
                </a:lnTo>
                <a:lnTo>
                  <a:pt x="0" y="2501"/>
                </a:lnTo>
                <a:lnTo>
                  <a:pt x="1322" y="4648"/>
                </a:lnTo>
                <a:lnTo>
                  <a:pt x="1905" y="5486"/>
                </a:lnTo>
                <a:lnTo>
                  <a:pt x="4775" y="5486"/>
                </a:lnTo>
                <a:lnTo>
                  <a:pt x="5651" y="4648"/>
                </a:lnTo>
                <a:lnTo>
                  <a:pt x="5969" y="3657"/>
                </a:lnTo>
                <a:lnTo>
                  <a:pt x="6832" y="1308"/>
                </a:lnTo>
                <a:lnTo>
                  <a:pt x="5651" y="0"/>
                </a:lnTo>
                <a:close/>
              </a:path>
            </a:pathLst>
          </a:custGeom>
          <a:solidFill>
            <a:srgbClr val="BBB4B5"/>
          </a:solidFill>
        </p:spPr>
        <p:txBody>
          <a:bodyPr wrap="square" lIns="0" tIns="0" rIns="0" bIns="0" rtlCol="0"/>
          <a:lstStyle/>
          <a:p>
            <a:endParaRPr sz="1350"/>
          </a:p>
        </p:txBody>
      </p:sp>
      <p:sp>
        <p:nvSpPr>
          <p:cNvPr id="300" name="bk object 300"/>
          <p:cNvSpPr/>
          <p:nvPr/>
        </p:nvSpPr>
        <p:spPr>
          <a:xfrm>
            <a:off x="7625363" y="4871702"/>
            <a:ext cx="4763" cy="3810"/>
          </a:xfrm>
          <a:custGeom>
            <a:avLst/>
            <a:gdLst/>
            <a:ahLst/>
            <a:cxnLst/>
            <a:rect l="l" t="t" r="r" b="b"/>
            <a:pathLst>
              <a:path w="6350" h="5079">
                <a:moveTo>
                  <a:pt x="4800" y="0"/>
                </a:moveTo>
                <a:lnTo>
                  <a:pt x="4178" y="0"/>
                </a:lnTo>
                <a:lnTo>
                  <a:pt x="3492" y="76"/>
                </a:lnTo>
                <a:lnTo>
                  <a:pt x="2895" y="393"/>
                </a:lnTo>
                <a:lnTo>
                  <a:pt x="2184" y="596"/>
                </a:lnTo>
                <a:lnTo>
                  <a:pt x="1587" y="914"/>
                </a:lnTo>
                <a:lnTo>
                  <a:pt x="914" y="1155"/>
                </a:lnTo>
                <a:lnTo>
                  <a:pt x="355" y="1600"/>
                </a:lnTo>
                <a:lnTo>
                  <a:pt x="114" y="1955"/>
                </a:lnTo>
                <a:lnTo>
                  <a:pt x="0" y="2349"/>
                </a:lnTo>
                <a:lnTo>
                  <a:pt x="266" y="2743"/>
                </a:lnTo>
                <a:lnTo>
                  <a:pt x="355" y="3060"/>
                </a:lnTo>
                <a:lnTo>
                  <a:pt x="787" y="3581"/>
                </a:lnTo>
                <a:lnTo>
                  <a:pt x="1193" y="4178"/>
                </a:lnTo>
                <a:lnTo>
                  <a:pt x="1790" y="4699"/>
                </a:lnTo>
                <a:lnTo>
                  <a:pt x="2501" y="4775"/>
                </a:lnTo>
                <a:lnTo>
                  <a:pt x="3174" y="4978"/>
                </a:lnTo>
                <a:lnTo>
                  <a:pt x="3898" y="4902"/>
                </a:lnTo>
                <a:lnTo>
                  <a:pt x="3174" y="4902"/>
                </a:lnTo>
                <a:lnTo>
                  <a:pt x="2501" y="4699"/>
                </a:lnTo>
                <a:lnTo>
                  <a:pt x="1828" y="4533"/>
                </a:lnTo>
                <a:lnTo>
                  <a:pt x="1308" y="4013"/>
                </a:lnTo>
                <a:lnTo>
                  <a:pt x="749" y="3187"/>
                </a:lnTo>
                <a:lnTo>
                  <a:pt x="546" y="2946"/>
                </a:lnTo>
                <a:lnTo>
                  <a:pt x="355" y="2667"/>
                </a:lnTo>
                <a:lnTo>
                  <a:pt x="365" y="1955"/>
                </a:lnTo>
                <a:lnTo>
                  <a:pt x="507" y="1790"/>
                </a:lnTo>
                <a:lnTo>
                  <a:pt x="1066" y="1397"/>
                </a:lnTo>
                <a:lnTo>
                  <a:pt x="1701" y="1155"/>
                </a:lnTo>
                <a:lnTo>
                  <a:pt x="2933" y="558"/>
                </a:lnTo>
                <a:lnTo>
                  <a:pt x="3530" y="203"/>
                </a:lnTo>
                <a:lnTo>
                  <a:pt x="4178" y="127"/>
                </a:lnTo>
                <a:lnTo>
                  <a:pt x="4800" y="0"/>
                </a:lnTo>
                <a:close/>
              </a:path>
              <a:path w="6350" h="5079">
                <a:moveTo>
                  <a:pt x="4533" y="4495"/>
                </a:moveTo>
                <a:lnTo>
                  <a:pt x="3898" y="4775"/>
                </a:lnTo>
                <a:lnTo>
                  <a:pt x="3174" y="4902"/>
                </a:lnTo>
                <a:lnTo>
                  <a:pt x="3898" y="4902"/>
                </a:lnTo>
                <a:lnTo>
                  <a:pt x="4533" y="4495"/>
                </a:lnTo>
                <a:close/>
              </a:path>
              <a:path w="6350" h="5079">
                <a:moveTo>
                  <a:pt x="5711" y="452"/>
                </a:moveTo>
                <a:lnTo>
                  <a:pt x="5918" y="914"/>
                </a:lnTo>
                <a:lnTo>
                  <a:pt x="6044" y="1955"/>
                </a:lnTo>
                <a:lnTo>
                  <a:pt x="5765" y="2946"/>
                </a:lnTo>
                <a:lnTo>
                  <a:pt x="5979" y="2349"/>
                </a:lnTo>
                <a:lnTo>
                  <a:pt x="6090" y="1955"/>
                </a:lnTo>
                <a:lnTo>
                  <a:pt x="6041" y="1155"/>
                </a:lnTo>
                <a:lnTo>
                  <a:pt x="5819" y="596"/>
                </a:lnTo>
                <a:lnTo>
                  <a:pt x="5711" y="452"/>
                </a:lnTo>
                <a:close/>
              </a:path>
              <a:path w="6350" h="5079">
                <a:moveTo>
                  <a:pt x="5029" y="58"/>
                </a:moveTo>
                <a:lnTo>
                  <a:pt x="5562" y="279"/>
                </a:lnTo>
                <a:lnTo>
                  <a:pt x="5711" y="452"/>
                </a:lnTo>
                <a:lnTo>
                  <a:pt x="5600" y="203"/>
                </a:lnTo>
                <a:lnTo>
                  <a:pt x="5029" y="58"/>
                </a:lnTo>
                <a:close/>
              </a:path>
              <a:path w="6350" h="5079">
                <a:moveTo>
                  <a:pt x="4889" y="0"/>
                </a:moveTo>
                <a:lnTo>
                  <a:pt x="5029" y="58"/>
                </a:lnTo>
                <a:lnTo>
                  <a:pt x="4889" y="0"/>
                </a:lnTo>
                <a:close/>
              </a:path>
            </a:pathLst>
          </a:custGeom>
          <a:solidFill>
            <a:srgbClr val="80574C"/>
          </a:solidFill>
        </p:spPr>
        <p:txBody>
          <a:bodyPr wrap="square" lIns="0" tIns="0" rIns="0" bIns="0" rtlCol="0"/>
          <a:lstStyle/>
          <a:p>
            <a:endParaRPr sz="1350"/>
          </a:p>
        </p:txBody>
      </p:sp>
      <p:sp>
        <p:nvSpPr>
          <p:cNvPr id="301" name="bk object 301"/>
          <p:cNvSpPr/>
          <p:nvPr/>
        </p:nvSpPr>
        <p:spPr>
          <a:xfrm>
            <a:off x="7625330" y="4873764"/>
            <a:ext cx="3334" cy="2381"/>
          </a:xfrm>
          <a:custGeom>
            <a:avLst/>
            <a:gdLst/>
            <a:ahLst/>
            <a:cxnLst/>
            <a:rect l="l" t="t" r="r" b="b"/>
            <a:pathLst>
              <a:path w="4445" h="3175">
                <a:moveTo>
                  <a:pt x="0" y="0"/>
                </a:moveTo>
                <a:lnTo>
                  <a:pt x="2870" y="2590"/>
                </a:lnTo>
                <a:lnTo>
                  <a:pt x="3340" y="2590"/>
                </a:lnTo>
                <a:lnTo>
                  <a:pt x="3784" y="2540"/>
                </a:lnTo>
                <a:lnTo>
                  <a:pt x="3981" y="2463"/>
                </a:lnTo>
                <a:lnTo>
                  <a:pt x="3340" y="2463"/>
                </a:lnTo>
                <a:lnTo>
                  <a:pt x="2425" y="2425"/>
                </a:lnTo>
                <a:lnTo>
                  <a:pt x="1625" y="1943"/>
                </a:lnTo>
                <a:lnTo>
                  <a:pt x="990" y="1511"/>
                </a:lnTo>
                <a:lnTo>
                  <a:pt x="723" y="1117"/>
                </a:lnTo>
                <a:lnTo>
                  <a:pt x="393" y="787"/>
                </a:lnTo>
                <a:lnTo>
                  <a:pt x="165" y="393"/>
                </a:lnTo>
                <a:lnTo>
                  <a:pt x="0" y="0"/>
                </a:lnTo>
                <a:close/>
              </a:path>
              <a:path w="4445" h="3175">
                <a:moveTo>
                  <a:pt x="4178" y="2387"/>
                </a:moveTo>
                <a:lnTo>
                  <a:pt x="3340" y="2463"/>
                </a:lnTo>
                <a:lnTo>
                  <a:pt x="3981" y="2463"/>
                </a:lnTo>
                <a:lnTo>
                  <a:pt x="4178" y="2387"/>
                </a:lnTo>
                <a:close/>
              </a:path>
            </a:pathLst>
          </a:custGeom>
          <a:solidFill>
            <a:srgbClr val="DEB0A1"/>
          </a:solidFill>
        </p:spPr>
        <p:txBody>
          <a:bodyPr wrap="square" lIns="0" tIns="0" rIns="0" bIns="0" rtlCol="0"/>
          <a:lstStyle/>
          <a:p>
            <a:endParaRPr sz="1350"/>
          </a:p>
        </p:txBody>
      </p:sp>
      <p:sp>
        <p:nvSpPr>
          <p:cNvPr id="302" name="bk object 302"/>
          <p:cNvSpPr/>
          <p:nvPr/>
        </p:nvSpPr>
        <p:spPr>
          <a:xfrm>
            <a:off x="7609428" y="4873533"/>
            <a:ext cx="11096" cy="10858"/>
          </a:xfrm>
          <a:prstGeom prst="rect">
            <a:avLst/>
          </a:prstGeom>
          <a:blipFill>
            <a:blip r:embed="rId83" cstate="print"/>
            <a:stretch>
              <a:fillRect/>
            </a:stretch>
          </a:blipFill>
        </p:spPr>
        <p:txBody>
          <a:bodyPr wrap="square" lIns="0" tIns="0" rIns="0" bIns="0" rtlCol="0"/>
          <a:lstStyle/>
          <a:p>
            <a:endParaRPr sz="1350"/>
          </a:p>
        </p:txBody>
      </p:sp>
      <p:sp>
        <p:nvSpPr>
          <p:cNvPr id="303" name="bk object 303"/>
          <p:cNvSpPr/>
          <p:nvPr/>
        </p:nvSpPr>
        <p:spPr>
          <a:xfrm>
            <a:off x="7620168" y="4878924"/>
            <a:ext cx="476" cy="2858"/>
          </a:xfrm>
          <a:custGeom>
            <a:avLst/>
            <a:gdLst/>
            <a:ahLst/>
            <a:cxnLst/>
            <a:rect l="l" t="t" r="r" b="b"/>
            <a:pathLst>
              <a:path w="634" h="3809">
                <a:moveTo>
                  <a:pt x="76" y="0"/>
                </a:moveTo>
                <a:lnTo>
                  <a:pt x="0" y="3543"/>
                </a:lnTo>
                <a:lnTo>
                  <a:pt x="279" y="3060"/>
                </a:lnTo>
                <a:lnTo>
                  <a:pt x="482" y="2425"/>
                </a:lnTo>
                <a:lnTo>
                  <a:pt x="482" y="558"/>
                </a:lnTo>
                <a:lnTo>
                  <a:pt x="76" y="0"/>
                </a:lnTo>
                <a:close/>
              </a:path>
            </a:pathLst>
          </a:custGeom>
          <a:solidFill>
            <a:srgbClr val="DEB0A1"/>
          </a:solidFill>
        </p:spPr>
        <p:txBody>
          <a:bodyPr wrap="square" lIns="0" tIns="0" rIns="0" bIns="0" rtlCol="0"/>
          <a:lstStyle/>
          <a:p>
            <a:endParaRPr sz="1350"/>
          </a:p>
        </p:txBody>
      </p:sp>
      <p:sp>
        <p:nvSpPr>
          <p:cNvPr id="304" name="bk object 304"/>
          <p:cNvSpPr/>
          <p:nvPr/>
        </p:nvSpPr>
        <p:spPr>
          <a:xfrm>
            <a:off x="7617303" y="4873319"/>
            <a:ext cx="3334" cy="5715"/>
          </a:xfrm>
          <a:custGeom>
            <a:avLst/>
            <a:gdLst/>
            <a:ahLst/>
            <a:cxnLst/>
            <a:rect l="l" t="t" r="r" b="b"/>
            <a:pathLst>
              <a:path w="4445" h="7620">
                <a:moveTo>
                  <a:pt x="787" y="0"/>
                </a:moveTo>
                <a:lnTo>
                  <a:pt x="0" y="114"/>
                </a:lnTo>
                <a:lnTo>
                  <a:pt x="787" y="190"/>
                </a:lnTo>
                <a:lnTo>
                  <a:pt x="1511" y="596"/>
                </a:lnTo>
                <a:lnTo>
                  <a:pt x="3898" y="7480"/>
                </a:lnTo>
                <a:lnTo>
                  <a:pt x="4064" y="6718"/>
                </a:lnTo>
                <a:lnTo>
                  <a:pt x="4064" y="4368"/>
                </a:lnTo>
                <a:lnTo>
                  <a:pt x="3898" y="3568"/>
                </a:lnTo>
                <a:lnTo>
                  <a:pt x="3378" y="2095"/>
                </a:lnTo>
                <a:lnTo>
                  <a:pt x="2908" y="1346"/>
                </a:lnTo>
                <a:lnTo>
                  <a:pt x="2273" y="825"/>
                </a:lnTo>
                <a:lnTo>
                  <a:pt x="1625" y="355"/>
                </a:lnTo>
                <a:lnTo>
                  <a:pt x="787" y="0"/>
                </a:lnTo>
                <a:close/>
              </a:path>
            </a:pathLst>
          </a:custGeom>
          <a:solidFill>
            <a:srgbClr val="DEB0A1"/>
          </a:solidFill>
        </p:spPr>
        <p:txBody>
          <a:bodyPr wrap="square" lIns="0" tIns="0" rIns="0" bIns="0" rtlCol="0"/>
          <a:lstStyle/>
          <a:p>
            <a:endParaRPr sz="1350"/>
          </a:p>
        </p:txBody>
      </p:sp>
      <p:sp>
        <p:nvSpPr>
          <p:cNvPr id="305" name="bk object 305"/>
          <p:cNvSpPr/>
          <p:nvPr/>
        </p:nvSpPr>
        <p:spPr>
          <a:xfrm>
            <a:off x="7626638" y="4872358"/>
            <a:ext cx="2381" cy="2381"/>
          </a:xfrm>
          <a:custGeom>
            <a:avLst/>
            <a:gdLst/>
            <a:ahLst/>
            <a:cxnLst/>
            <a:rect l="l" t="t" r="r" b="b"/>
            <a:pathLst>
              <a:path w="3175" h="3175">
                <a:moveTo>
                  <a:pt x="2832" y="1397"/>
                </a:moveTo>
                <a:lnTo>
                  <a:pt x="2832" y="2184"/>
                </a:lnTo>
                <a:lnTo>
                  <a:pt x="2197" y="2832"/>
                </a:lnTo>
                <a:lnTo>
                  <a:pt x="1320" y="2832"/>
                </a:lnTo>
                <a:lnTo>
                  <a:pt x="596" y="2832"/>
                </a:lnTo>
                <a:lnTo>
                  <a:pt x="0" y="2184"/>
                </a:lnTo>
                <a:lnTo>
                  <a:pt x="0" y="1397"/>
                </a:lnTo>
                <a:lnTo>
                  <a:pt x="0" y="635"/>
                </a:lnTo>
                <a:lnTo>
                  <a:pt x="596" y="0"/>
                </a:lnTo>
                <a:lnTo>
                  <a:pt x="1320" y="0"/>
                </a:lnTo>
                <a:lnTo>
                  <a:pt x="2197" y="0"/>
                </a:lnTo>
                <a:lnTo>
                  <a:pt x="2832" y="635"/>
                </a:lnTo>
                <a:lnTo>
                  <a:pt x="2832" y="1397"/>
                </a:lnTo>
                <a:close/>
              </a:path>
            </a:pathLst>
          </a:custGeom>
          <a:ln w="3175">
            <a:solidFill>
              <a:srgbClr val="4A2913"/>
            </a:solidFill>
          </a:ln>
        </p:spPr>
        <p:txBody>
          <a:bodyPr wrap="square" lIns="0" tIns="0" rIns="0" bIns="0" rtlCol="0"/>
          <a:lstStyle/>
          <a:p>
            <a:endParaRPr sz="1350"/>
          </a:p>
        </p:txBody>
      </p:sp>
      <p:sp>
        <p:nvSpPr>
          <p:cNvPr id="306" name="bk object 306"/>
          <p:cNvSpPr/>
          <p:nvPr/>
        </p:nvSpPr>
        <p:spPr>
          <a:xfrm>
            <a:off x="7626643" y="4872446"/>
            <a:ext cx="2381" cy="2381"/>
          </a:xfrm>
          <a:custGeom>
            <a:avLst/>
            <a:gdLst/>
            <a:ahLst/>
            <a:cxnLst/>
            <a:rect l="l" t="t" r="r" b="b"/>
            <a:pathLst>
              <a:path w="3175" h="3175">
                <a:moveTo>
                  <a:pt x="2031" y="0"/>
                </a:moveTo>
                <a:lnTo>
                  <a:pt x="507" y="0"/>
                </a:lnTo>
                <a:lnTo>
                  <a:pt x="0" y="596"/>
                </a:lnTo>
                <a:lnTo>
                  <a:pt x="0" y="2108"/>
                </a:lnTo>
                <a:lnTo>
                  <a:pt x="507" y="2705"/>
                </a:lnTo>
                <a:lnTo>
                  <a:pt x="2031" y="2705"/>
                </a:lnTo>
                <a:lnTo>
                  <a:pt x="2628" y="2108"/>
                </a:lnTo>
                <a:lnTo>
                  <a:pt x="2628" y="596"/>
                </a:lnTo>
                <a:lnTo>
                  <a:pt x="2031" y="0"/>
                </a:lnTo>
                <a:close/>
              </a:path>
            </a:pathLst>
          </a:custGeom>
          <a:solidFill>
            <a:srgbClr val="000001"/>
          </a:solidFill>
        </p:spPr>
        <p:txBody>
          <a:bodyPr wrap="square" lIns="0" tIns="0" rIns="0" bIns="0" rtlCol="0"/>
          <a:lstStyle/>
          <a:p>
            <a:endParaRPr sz="1350"/>
          </a:p>
        </p:txBody>
      </p:sp>
      <p:sp>
        <p:nvSpPr>
          <p:cNvPr id="307" name="bk object 307"/>
          <p:cNvSpPr/>
          <p:nvPr/>
        </p:nvSpPr>
        <p:spPr>
          <a:xfrm>
            <a:off x="7626643" y="4872446"/>
            <a:ext cx="2381" cy="2381"/>
          </a:xfrm>
          <a:custGeom>
            <a:avLst/>
            <a:gdLst/>
            <a:ahLst/>
            <a:cxnLst/>
            <a:rect l="l" t="t" r="r" b="b"/>
            <a:pathLst>
              <a:path w="3175" h="3175">
                <a:moveTo>
                  <a:pt x="2628" y="1358"/>
                </a:moveTo>
                <a:lnTo>
                  <a:pt x="2628" y="2108"/>
                </a:lnTo>
                <a:lnTo>
                  <a:pt x="2031" y="2705"/>
                </a:lnTo>
                <a:lnTo>
                  <a:pt x="1269" y="2705"/>
                </a:lnTo>
                <a:lnTo>
                  <a:pt x="507" y="2705"/>
                </a:lnTo>
                <a:lnTo>
                  <a:pt x="0" y="2108"/>
                </a:lnTo>
                <a:lnTo>
                  <a:pt x="0" y="1358"/>
                </a:lnTo>
                <a:lnTo>
                  <a:pt x="0" y="596"/>
                </a:lnTo>
                <a:lnTo>
                  <a:pt x="507" y="0"/>
                </a:lnTo>
                <a:lnTo>
                  <a:pt x="1269" y="0"/>
                </a:lnTo>
                <a:lnTo>
                  <a:pt x="2031" y="0"/>
                </a:lnTo>
                <a:lnTo>
                  <a:pt x="2628" y="596"/>
                </a:lnTo>
                <a:lnTo>
                  <a:pt x="2628" y="1358"/>
                </a:lnTo>
                <a:close/>
              </a:path>
            </a:pathLst>
          </a:custGeom>
          <a:ln w="3175">
            <a:solidFill>
              <a:srgbClr val="C9522D"/>
            </a:solidFill>
          </a:ln>
        </p:spPr>
        <p:txBody>
          <a:bodyPr wrap="square" lIns="0" tIns="0" rIns="0" bIns="0" rtlCol="0"/>
          <a:lstStyle/>
          <a:p>
            <a:endParaRPr sz="1350"/>
          </a:p>
        </p:txBody>
      </p:sp>
      <p:sp>
        <p:nvSpPr>
          <p:cNvPr id="308" name="bk object 308"/>
          <p:cNvSpPr/>
          <p:nvPr/>
        </p:nvSpPr>
        <p:spPr>
          <a:xfrm>
            <a:off x="7627590" y="4872814"/>
            <a:ext cx="1429" cy="476"/>
          </a:xfrm>
          <a:custGeom>
            <a:avLst/>
            <a:gdLst/>
            <a:ahLst/>
            <a:cxnLst/>
            <a:rect l="l" t="t" r="r" b="b"/>
            <a:pathLst>
              <a:path w="1904" h="635">
                <a:moveTo>
                  <a:pt x="965" y="0"/>
                </a:moveTo>
                <a:lnTo>
                  <a:pt x="330" y="0"/>
                </a:lnTo>
                <a:lnTo>
                  <a:pt x="0" y="63"/>
                </a:lnTo>
                <a:lnTo>
                  <a:pt x="0" y="469"/>
                </a:lnTo>
                <a:lnTo>
                  <a:pt x="330" y="584"/>
                </a:lnTo>
                <a:lnTo>
                  <a:pt x="965" y="584"/>
                </a:lnTo>
                <a:lnTo>
                  <a:pt x="1282" y="469"/>
                </a:lnTo>
                <a:lnTo>
                  <a:pt x="1282" y="63"/>
                </a:lnTo>
                <a:lnTo>
                  <a:pt x="965" y="0"/>
                </a:lnTo>
                <a:close/>
              </a:path>
            </a:pathLst>
          </a:custGeom>
          <a:solidFill>
            <a:srgbClr val="F8F7F7"/>
          </a:solidFill>
        </p:spPr>
        <p:txBody>
          <a:bodyPr wrap="square" lIns="0" tIns="0" rIns="0" bIns="0" rtlCol="0"/>
          <a:lstStyle/>
          <a:p>
            <a:endParaRPr sz="1350"/>
          </a:p>
        </p:txBody>
      </p:sp>
      <p:sp>
        <p:nvSpPr>
          <p:cNvPr id="309" name="bk object 309"/>
          <p:cNvSpPr/>
          <p:nvPr/>
        </p:nvSpPr>
        <p:spPr>
          <a:xfrm>
            <a:off x="7626642" y="4873763"/>
            <a:ext cx="1905" cy="953"/>
          </a:xfrm>
          <a:custGeom>
            <a:avLst/>
            <a:gdLst/>
            <a:ahLst/>
            <a:cxnLst/>
            <a:rect l="l" t="t" r="r" b="b"/>
            <a:pathLst>
              <a:path w="2540" h="1270">
                <a:moveTo>
                  <a:pt x="0" y="0"/>
                </a:moveTo>
                <a:lnTo>
                  <a:pt x="38" y="241"/>
                </a:lnTo>
                <a:lnTo>
                  <a:pt x="279" y="762"/>
                </a:lnTo>
                <a:lnTo>
                  <a:pt x="482" y="825"/>
                </a:lnTo>
                <a:lnTo>
                  <a:pt x="685" y="1041"/>
                </a:lnTo>
                <a:lnTo>
                  <a:pt x="1003" y="1117"/>
                </a:lnTo>
                <a:lnTo>
                  <a:pt x="1587" y="1117"/>
                </a:lnTo>
                <a:lnTo>
                  <a:pt x="2032" y="825"/>
                </a:lnTo>
                <a:lnTo>
                  <a:pt x="2184" y="762"/>
                </a:lnTo>
                <a:lnTo>
                  <a:pt x="1435" y="762"/>
                </a:lnTo>
                <a:lnTo>
                  <a:pt x="393" y="317"/>
                </a:lnTo>
                <a:lnTo>
                  <a:pt x="0" y="0"/>
                </a:lnTo>
                <a:close/>
              </a:path>
              <a:path w="2540" h="1270">
                <a:moveTo>
                  <a:pt x="2222" y="444"/>
                </a:moveTo>
                <a:lnTo>
                  <a:pt x="1828" y="635"/>
                </a:lnTo>
                <a:lnTo>
                  <a:pt x="1435" y="762"/>
                </a:lnTo>
                <a:lnTo>
                  <a:pt x="2184" y="762"/>
                </a:lnTo>
                <a:lnTo>
                  <a:pt x="2222" y="444"/>
                </a:lnTo>
                <a:close/>
              </a:path>
            </a:pathLst>
          </a:custGeom>
          <a:solidFill>
            <a:srgbClr val="BD7345"/>
          </a:solidFill>
        </p:spPr>
        <p:txBody>
          <a:bodyPr wrap="square" lIns="0" tIns="0" rIns="0" bIns="0" rtlCol="0"/>
          <a:lstStyle/>
          <a:p>
            <a:endParaRPr sz="1350"/>
          </a:p>
        </p:txBody>
      </p:sp>
      <p:sp>
        <p:nvSpPr>
          <p:cNvPr id="310" name="bk object 310"/>
          <p:cNvSpPr/>
          <p:nvPr/>
        </p:nvSpPr>
        <p:spPr>
          <a:xfrm>
            <a:off x="7624464" y="4871525"/>
            <a:ext cx="5715" cy="2381"/>
          </a:xfrm>
          <a:custGeom>
            <a:avLst/>
            <a:gdLst/>
            <a:ahLst/>
            <a:cxnLst/>
            <a:rect l="l" t="t" r="r" b="b"/>
            <a:pathLst>
              <a:path w="7620" h="3175">
                <a:moveTo>
                  <a:pt x="4699" y="0"/>
                </a:moveTo>
                <a:lnTo>
                  <a:pt x="3975" y="241"/>
                </a:lnTo>
                <a:lnTo>
                  <a:pt x="3302" y="431"/>
                </a:lnTo>
                <a:lnTo>
                  <a:pt x="2590" y="838"/>
                </a:lnTo>
                <a:lnTo>
                  <a:pt x="2032" y="1193"/>
                </a:lnTo>
                <a:lnTo>
                  <a:pt x="1511" y="1638"/>
                </a:lnTo>
                <a:lnTo>
                  <a:pt x="990" y="1981"/>
                </a:lnTo>
                <a:lnTo>
                  <a:pt x="482" y="2425"/>
                </a:lnTo>
                <a:lnTo>
                  <a:pt x="0" y="2984"/>
                </a:lnTo>
                <a:lnTo>
                  <a:pt x="1320" y="2590"/>
                </a:lnTo>
                <a:lnTo>
                  <a:pt x="1943" y="2311"/>
                </a:lnTo>
                <a:lnTo>
                  <a:pt x="3149" y="1638"/>
                </a:lnTo>
                <a:lnTo>
                  <a:pt x="4328" y="1117"/>
                </a:lnTo>
                <a:lnTo>
                  <a:pt x="4813" y="952"/>
                </a:lnTo>
                <a:lnTo>
                  <a:pt x="5372" y="838"/>
                </a:lnTo>
                <a:lnTo>
                  <a:pt x="6007" y="800"/>
                </a:lnTo>
                <a:lnTo>
                  <a:pt x="7071" y="800"/>
                </a:lnTo>
                <a:lnTo>
                  <a:pt x="6921" y="431"/>
                </a:lnTo>
                <a:lnTo>
                  <a:pt x="6159" y="152"/>
                </a:lnTo>
                <a:lnTo>
                  <a:pt x="5372" y="38"/>
                </a:lnTo>
                <a:lnTo>
                  <a:pt x="4699" y="0"/>
                </a:lnTo>
                <a:close/>
              </a:path>
              <a:path w="7620" h="3175">
                <a:moveTo>
                  <a:pt x="7071" y="800"/>
                </a:moveTo>
                <a:lnTo>
                  <a:pt x="6007" y="800"/>
                </a:lnTo>
                <a:lnTo>
                  <a:pt x="6642" y="838"/>
                </a:lnTo>
                <a:lnTo>
                  <a:pt x="7200" y="1117"/>
                </a:lnTo>
                <a:lnTo>
                  <a:pt x="7071" y="800"/>
                </a:lnTo>
                <a:close/>
              </a:path>
            </a:pathLst>
          </a:custGeom>
          <a:solidFill>
            <a:srgbClr val="673B35"/>
          </a:solidFill>
        </p:spPr>
        <p:txBody>
          <a:bodyPr wrap="square" lIns="0" tIns="0" rIns="0" bIns="0" rtlCol="0"/>
          <a:lstStyle/>
          <a:p>
            <a:endParaRPr sz="1350"/>
          </a:p>
        </p:txBody>
      </p:sp>
      <p:sp>
        <p:nvSpPr>
          <p:cNvPr id="311" name="bk object 311"/>
          <p:cNvSpPr/>
          <p:nvPr/>
        </p:nvSpPr>
        <p:spPr>
          <a:xfrm>
            <a:off x="7619066" y="4873493"/>
            <a:ext cx="1905" cy="5239"/>
          </a:xfrm>
          <a:custGeom>
            <a:avLst/>
            <a:gdLst/>
            <a:ahLst/>
            <a:cxnLst/>
            <a:rect l="l" t="t" r="r" b="b"/>
            <a:pathLst>
              <a:path w="2540" h="6984">
                <a:moveTo>
                  <a:pt x="0" y="0"/>
                </a:moveTo>
                <a:lnTo>
                  <a:pt x="1981" y="6845"/>
                </a:lnTo>
                <a:lnTo>
                  <a:pt x="2184" y="5600"/>
                </a:lnTo>
                <a:lnTo>
                  <a:pt x="558" y="355"/>
                </a:lnTo>
                <a:lnTo>
                  <a:pt x="0" y="0"/>
                </a:lnTo>
                <a:close/>
              </a:path>
            </a:pathLst>
          </a:custGeom>
          <a:solidFill>
            <a:srgbClr val="895A4C"/>
          </a:solidFill>
        </p:spPr>
        <p:txBody>
          <a:bodyPr wrap="square" lIns="0" tIns="0" rIns="0" bIns="0" rtlCol="0"/>
          <a:lstStyle/>
          <a:p>
            <a:endParaRPr sz="1350"/>
          </a:p>
        </p:txBody>
      </p:sp>
      <p:sp>
        <p:nvSpPr>
          <p:cNvPr id="312" name="bk object 312"/>
          <p:cNvSpPr/>
          <p:nvPr/>
        </p:nvSpPr>
        <p:spPr>
          <a:xfrm>
            <a:off x="7617065" y="4885306"/>
            <a:ext cx="10953" cy="19050"/>
          </a:xfrm>
          <a:custGeom>
            <a:avLst/>
            <a:gdLst/>
            <a:ahLst/>
            <a:cxnLst/>
            <a:rect l="l" t="t" r="r" b="b"/>
            <a:pathLst>
              <a:path w="14604" h="25400">
                <a:moveTo>
                  <a:pt x="3340" y="0"/>
                </a:moveTo>
                <a:lnTo>
                  <a:pt x="1625" y="673"/>
                </a:lnTo>
                <a:lnTo>
                  <a:pt x="0" y="1435"/>
                </a:lnTo>
                <a:lnTo>
                  <a:pt x="1231" y="7442"/>
                </a:lnTo>
                <a:lnTo>
                  <a:pt x="7238" y="20688"/>
                </a:lnTo>
                <a:lnTo>
                  <a:pt x="11023" y="25387"/>
                </a:lnTo>
                <a:lnTo>
                  <a:pt x="12649" y="24752"/>
                </a:lnTo>
                <a:lnTo>
                  <a:pt x="14274" y="23990"/>
                </a:lnTo>
                <a:lnTo>
                  <a:pt x="13169" y="17995"/>
                </a:lnTo>
                <a:lnTo>
                  <a:pt x="10058" y="11506"/>
                </a:lnTo>
                <a:lnTo>
                  <a:pt x="7124" y="4813"/>
                </a:lnTo>
                <a:lnTo>
                  <a:pt x="3340" y="0"/>
                </a:lnTo>
                <a:close/>
              </a:path>
            </a:pathLst>
          </a:custGeom>
          <a:solidFill>
            <a:srgbClr val="4C8D47"/>
          </a:solidFill>
        </p:spPr>
        <p:txBody>
          <a:bodyPr wrap="square" lIns="0" tIns="0" rIns="0" bIns="0" rtlCol="0"/>
          <a:lstStyle/>
          <a:p>
            <a:endParaRPr sz="1350"/>
          </a:p>
        </p:txBody>
      </p:sp>
      <p:sp>
        <p:nvSpPr>
          <p:cNvPr id="313" name="bk object 313"/>
          <p:cNvSpPr/>
          <p:nvPr/>
        </p:nvSpPr>
        <p:spPr>
          <a:xfrm>
            <a:off x="7618286" y="4885304"/>
            <a:ext cx="9525" cy="18574"/>
          </a:xfrm>
          <a:custGeom>
            <a:avLst/>
            <a:gdLst/>
            <a:ahLst/>
            <a:cxnLst/>
            <a:rect l="l" t="t" r="r" b="b"/>
            <a:pathLst>
              <a:path w="12700" h="24765">
                <a:moveTo>
                  <a:pt x="1714" y="0"/>
                </a:moveTo>
                <a:lnTo>
                  <a:pt x="0" y="673"/>
                </a:lnTo>
                <a:lnTo>
                  <a:pt x="3352" y="7844"/>
                </a:lnTo>
                <a:lnTo>
                  <a:pt x="8277" y="18859"/>
                </a:lnTo>
                <a:lnTo>
                  <a:pt x="11023" y="24752"/>
                </a:lnTo>
                <a:lnTo>
                  <a:pt x="12649" y="23990"/>
                </a:lnTo>
                <a:lnTo>
                  <a:pt x="11544" y="17995"/>
                </a:lnTo>
                <a:lnTo>
                  <a:pt x="8432" y="11506"/>
                </a:lnTo>
                <a:lnTo>
                  <a:pt x="5486" y="4826"/>
                </a:lnTo>
                <a:lnTo>
                  <a:pt x="1714" y="0"/>
                </a:lnTo>
                <a:close/>
              </a:path>
            </a:pathLst>
          </a:custGeom>
          <a:solidFill>
            <a:srgbClr val="2E6337"/>
          </a:solidFill>
        </p:spPr>
        <p:txBody>
          <a:bodyPr wrap="square" lIns="0" tIns="0" rIns="0" bIns="0" rtlCol="0"/>
          <a:lstStyle/>
          <a:p>
            <a:endParaRPr sz="1350"/>
          </a:p>
        </p:txBody>
      </p:sp>
      <p:sp>
        <p:nvSpPr>
          <p:cNvPr id="314" name="bk object 314"/>
          <p:cNvSpPr/>
          <p:nvPr/>
        </p:nvSpPr>
        <p:spPr>
          <a:xfrm>
            <a:off x="7623211" y="4888529"/>
            <a:ext cx="15716" cy="15716"/>
          </a:xfrm>
          <a:custGeom>
            <a:avLst/>
            <a:gdLst/>
            <a:ahLst/>
            <a:cxnLst/>
            <a:rect l="l" t="t" r="r" b="b"/>
            <a:pathLst>
              <a:path w="20954" h="20954">
                <a:moveTo>
                  <a:pt x="2667" y="0"/>
                </a:moveTo>
                <a:lnTo>
                  <a:pt x="17907" y="20853"/>
                </a:lnTo>
                <a:lnTo>
                  <a:pt x="20535" y="18503"/>
                </a:lnTo>
                <a:lnTo>
                  <a:pt x="17551" y="13373"/>
                </a:lnTo>
                <a:lnTo>
                  <a:pt x="12611" y="8242"/>
                </a:lnTo>
                <a:lnTo>
                  <a:pt x="7670" y="3187"/>
                </a:lnTo>
                <a:lnTo>
                  <a:pt x="2667" y="0"/>
                </a:lnTo>
                <a:close/>
              </a:path>
            </a:pathLst>
          </a:custGeom>
          <a:solidFill>
            <a:srgbClr val="4C8D47"/>
          </a:solidFill>
        </p:spPr>
        <p:txBody>
          <a:bodyPr wrap="square" lIns="0" tIns="0" rIns="0" bIns="0" rtlCol="0"/>
          <a:lstStyle/>
          <a:p>
            <a:endParaRPr sz="1350"/>
          </a:p>
        </p:txBody>
      </p:sp>
      <p:sp>
        <p:nvSpPr>
          <p:cNvPr id="315" name="bk object 315"/>
          <p:cNvSpPr/>
          <p:nvPr/>
        </p:nvSpPr>
        <p:spPr>
          <a:xfrm>
            <a:off x="7623210" y="4889428"/>
            <a:ext cx="14764" cy="14764"/>
          </a:xfrm>
          <a:custGeom>
            <a:avLst/>
            <a:gdLst/>
            <a:ahLst/>
            <a:cxnLst/>
            <a:rect l="l" t="t" r="r" b="b"/>
            <a:pathLst>
              <a:path w="19684" h="19684">
                <a:moveTo>
                  <a:pt x="1358" y="0"/>
                </a:moveTo>
                <a:lnTo>
                  <a:pt x="17906" y="19646"/>
                </a:lnTo>
                <a:lnTo>
                  <a:pt x="19253" y="18453"/>
                </a:lnTo>
                <a:lnTo>
                  <a:pt x="14815" y="13880"/>
                </a:lnTo>
                <a:lnTo>
                  <a:pt x="10853" y="9883"/>
                </a:lnTo>
                <a:lnTo>
                  <a:pt x="6617" y="5558"/>
                </a:lnTo>
                <a:lnTo>
                  <a:pt x="1358" y="0"/>
                </a:lnTo>
                <a:close/>
              </a:path>
            </a:pathLst>
          </a:custGeom>
          <a:solidFill>
            <a:srgbClr val="2E6337"/>
          </a:solidFill>
        </p:spPr>
        <p:txBody>
          <a:bodyPr wrap="square" lIns="0" tIns="0" rIns="0" bIns="0" rtlCol="0"/>
          <a:lstStyle/>
          <a:p>
            <a:endParaRPr sz="1350"/>
          </a:p>
        </p:txBody>
      </p:sp>
      <p:sp>
        <p:nvSpPr>
          <p:cNvPr id="316" name="bk object 316"/>
          <p:cNvSpPr/>
          <p:nvPr/>
        </p:nvSpPr>
        <p:spPr>
          <a:xfrm>
            <a:off x="7627595" y="4900431"/>
            <a:ext cx="8573" cy="20003"/>
          </a:xfrm>
          <a:custGeom>
            <a:avLst/>
            <a:gdLst/>
            <a:ahLst/>
            <a:cxnLst/>
            <a:rect l="l" t="t" r="r" b="b"/>
            <a:pathLst>
              <a:path w="11429" h="26670">
                <a:moveTo>
                  <a:pt x="3428" y="0"/>
                </a:moveTo>
                <a:lnTo>
                  <a:pt x="0" y="1003"/>
                </a:lnTo>
                <a:lnTo>
                  <a:pt x="317" y="7010"/>
                </a:lnTo>
                <a:lnTo>
                  <a:pt x="2387" y="14008"/>
                </a:lnTo>
                <a:lnTo>
                  <a:pt x="4419" y="20967"/>
                </a:lnTo>
                <a:lnTo>
                  <a:pt x="7480" y="26174"/>
                </a:lnTo>
                <a:lnTo>
                  <a:pt x="10858" y="25273"/>
                </a:lnTo>
                <a:lnTo>
                  <a:pt x="10617" y="19227"/>
                </a:lnTo>
                <a:lnTo>
                  <a:pt x="8559" y="12255"/>
                </a:lnTo>
                <a:lnTo>
                  <a:pt x="6451" y="5219"/>
                </a:lnTo>
                <a:lnTo>
                  <a:pt x="3428" y="0"/>
                </a:lnTo>
                <a:close/>
              </a:path>
            </a:pathLst>
          </a:custGeom>
          <a:solidFill>
            <a:srgbClr val="4C8D47"/>
          </a:solidFill>
        </p:spPr>
        <p:txBody>
          <a:bodyPr wrap="square" lIns="0" tIns="0" rIns="0" bIns="0" rtlCol="0"/>
          <a:lstStyle/>
          <a:p>
            <a:endParaRPr sz="1350"/>
          </a:p>
        </p:txBody>
      </p:sp>
      <p:sp>
        <p:nvSpPr>
          <p:cNvPr id="317" name="bk object 317"/>
          <p:cNvSpPr/>
          <p:nvPr/>
        </p:nvSpPr>
        <p:spPr>
          <a:xfrm>
            <a:off x="7628853" y="4900439"/>
            <a:ext cx="7144" cy="19526"/>
          </a:xfrm>
          <a:custGeom>
            <a:avLst/>
            <a:gdLst/>
            <a:ahLst/>
            <a:cxnLst/>
            <a:rect l="l" t="t" r="r" b="b"/>
            <a:pathLst>
              <a:path w="9525" h="26034">
                <a:moveTo>
                  <a:pt x="1739" y="0"/>
                </a:moveTo>
                <a:lnTo>
                  <a:pt x="0" y="520"/>
                </a:lnTo>
                <a:lnTo>
                  <a:pt x="2335" y="8000"/>
                </a:lnTo>
                <a:lnTo>
                  <a:pt x="4083" y="13944"/>
                </a:lnTo>
                <a:lnTo>
                  <a:pt x="5668" y="19469"/>
                </a:lnTo>
                <a:lnTo>
                  <a:pt x="7518" y="25692"/>
                </a:lnTo>
                <a:lnTo>
                  <a:pt x="9182" y="25260"/>
                </a:lnTo>
                <a:lnTo>
                  <a:pt x="8940" y="19215"/>
                </a:lnTo>
                <a:lnTo>
                  <a:pt x="6883" y="12242"/>
                </a:lnTo>
                <a:lnTo>
                  <a:pt x="4775" y="5206"/>
                </a:lnTo>
                <a:lnTo>
                  <a:pt x="1739" y="0"/>
                </a:lnTo>
                <a:close/>
              </a:path>
            </a:pathLst>
          </a:custGeom>
          <a:solidFill>
            <a:srgbClr val="2E6337"/>
          </a:solidFill>
        </p:spPr>
        <p:txBody>
          <a:bodyPr wrap="square" lIns="0" tIns="0" rIns="0" bIns="0" rtlCol="0"/>
          <a:lstStyle/>
          <a:p>
            <a:endParaRPr sz="1350"/>
          </a:p>
        </p:txBody>
      </p:sp>
      <p:sp>
        <p:nvSpPr>
          <p:cNvPr id="318" name="bk object 318"/>
          <p:cNvSpPr/>
          <p:nvPr/>
        </p:nvSpPr>
        <p:spPr>
          <a:xfrm>
            <a:off x="7633125" y="4904351"/>
            <a:ext cx="13811" cy="17145"/>
          </a:xfrm>
          <a:custGeom>
            <a:avLst/>
            <a:gdLst/>
            <a:ahLst/>
            <a:cxnLst/>
            <a:rect l="l" t="t" r="r" b="b"/>
            <a:pathLst>
              <a:path w="18415" h="22859">
                <a:moveTo>
                  <a:pt x="2895" y="0"/>
                </a:moveTo>
                <a:lnTo>
                  <a:pt x="0" y="2108"/>
                </a:lnTo>
                <a:lnTo>
                  <a:pt x="2171" y="7505"/>
                </a:lnTo>
                <a:lnTo>
                  <a:pt x="10541" y="18973"/>
                </a:lnTo>
                <a:lnTo>
                  <a:pt x="15100" y="22796"/>
                </a:lnTo>
                <a:lnTo>
                  <a:pt x="16535" y="21755"/>
                </a:lnTo>
                <a:lnTo>
                  <a:pt x="18046" y="20764"/>
                </a:lnTo>
                <a:lnTo>
                  <a:pt x="15862" y="15227"/>
                </a:lnTo>
                <a:lnTo>
                  <a:pt x="11645" y="9575"/>
                </a:lnTo>
                <a:lnTo>
                  <a:pt x="7467" y="3809"/>
                </a:lnTo>
                <a:lnTo>
                  <a:pt x="2895" y="0"/>
                </a:lnTo>
                <a:close/>
              </a:path>
            </a:pathLst>
          </a:custGeom>
          <a:solidFill>
            <a:srgbClr val="4C8D47"/>
          </a:solidFill>
        </p:spPr>
        <p:txBody>
          <a:bodyPr wrap="square" lIns="0" tIns="0" rIns="0" bIns="0" rtlCol="0"/>
          <a:lstStyle/>
          <a:p>
            <a:endParaRPr sz="1350"/>
          </a:p>
        </p:txBody>
      </p:sp>
      <p:sp>
        <p:nvSpPr>
          <p:cNvPr id="319" name="bk object 319"/>
          <p:cNvSpPr/>
          <p:nvPr/>
        </p:nvSpPr>
        <p:spPr>
          <a:xfrm>
            <a:off x="7633118" y="4905151"/>
            <a:ext cx="12859" cy="16669"/>
          </a:xfrm>
          <a:custGeom>
            <a:avLst/>
            <a:gdLst/>
            <a:ahLst/>
            <a:cxnLst/>
            <a:rect l="l" t="t" r="r" b="b"/>
            <a:pathLst>
              <a:path w="17145" h="22225">
                <a:moveTo>
                  <a:pt x="1435" y="0"/>
                </a:moveTo>
                <a:lnTo>
                  <a:pt x="0" y="1041"/>
                </a:lnTo>
                <a:lnTo>
                  <a:pt x="2184" y="6438"/>
                </a:lnTo>
                <a:lnTo>
                  <a:pt x="10540" y="17907"/>
                </a:lnTo>
                <a:lnTo>
                  <a:pt x="15112" y="21729"/>
                </a:lnTo>
                <a:lnTo>
                  <a:pt x="16548" y="20688"/>
                </a:lnTo>
                <a:lnTo>
                  <a:pt x="12832" y="15589"/>
                </a:lnTo>
                <a:lnTo>
                  <a:pt x="9467" y="11101"/>
                </a:lnTo>
                <a:lnTo>
                  <a:pt x="5864" y="6234"/>
                </a:lnTo>
                <a:lnTo>
                  <a:pt x="1435" y="0"/>
                </a:lnTo>
                <a:close/>
              </a:path>
            </a:pathLst>
          </a:custGeom>
          <a:solidFill>
            <a:srgbClr val="2E6337"/>
          </a:solidFill>
        </p:spPr>
        <p:txBody>
          <a:bodyPr wrap="square" lIns="0" tIns="0" rIns="0" bIns="0" rtlCol="0"/>
          <a:lstStyle/>
          <a:p>
            <a:endParaRPr sz="1350"/>
          </a:p>
        </p:txBody>
      </p:sp>
      <p:sp>
        <p:nvSpPr>
          <p:cNvPr id="320" name="bk object 320"/>
          <p:cNvSpPr/>
          <p:nvPr/>
        </p:nvSpPr>
        <p:spPr>
          <a:xfrm>
            <a:off x="7633951" y="4915030"/>
            <a:ext cx="6191" cy="19050"/>
          </a:xfrm>
          <a:custGeom>
            <a:avLst/>
            <a:gdLst/>
            <a:ahLst/>
            <a:cxnLst/>
            <a:rect l="l" t="t" r="r" b="b"/>
            <a:pathLst>
              <a:path w="8254" h="25400">
                <a:moveTo>
                  <a:pt x="3987" y="0"/>
                </a:moveTo>
                <a:lnTo>
                  <a:pt x="2311" y="317"/>
                </a:lnTo>
                <a:lnTo>
                  <a:pt x="673" y="431"/>
                </a:lnTo>
                <a:lnTo>
                  <a:pt x="0" y="6159"/>
                </a:lnTo>
                <a:lnTo>
                  <a:pt x="876" y="12966"/>
                </a:lnTo>
                <a:lnTo>
                  <a:pt x="1714" y="19812"/>
                </a:lnTo>
                <a:lnTo>
                  <a:pt x="3784" y="25095"/>
                </a:lnTo>
                <a:lnTo>
                  <a:pt x="5410" y="24980"/>
                </a:lnTo>
                <a:lnTo>
                  <a:pt x="7124" y="24663"/>
                </a:lnTo>
                <a:lnTo>
                  <a:pt x="7797" y="19050"/>
                </a:lnTo>
                <a:lnTo>
                  <a:pt x="6921" y="12242"/>
                </a:lnTo>
                <a:lnTo>
                  <a:pt x="6007" y="5448"/>
                </a:lnTo>
                <a:lnTo>
                  <a:pt x="3987" y="0"/>
                </a:lnTo>
                <a:close/>
              </a:path>
            </a:pathLst>
          </a:custGeom>
          <a:solidFill>
            <a:srgbClr val="4C8D47"/>
          </a:solidFill>
        </p:spPr>
        <p:txBody>
          <a:bodyPr wrap="square" lIns="0" tIns="0" rIns="0" bIns="0" rtlCol="0"/>
          <a:lstStyle/>
          <a:p>
            <a:endParaRPr sz="1350"/>
          </a:p>
        </p:txBody>
      </p:sp>
      <p:sp>
        <p:nvSpPr>
          <p:cNvPr id="321" name="bk object 321"/>
          <p:cNvSpPr/>
          <p:nvPr/>
        </p:nvSpPr>
        <p:spPr>
          <a:xfrm>
            <a:off x="7635684" y="4915028"/>
            <a:ext cx="4286" cy="19050"/>
          </a:xfrm>
          <a:custGeom>
            <a:avLst/>
            <a:gdLst/>
            <a:ahLst/>
            <a:cxnLst/>
            <a:rect l="l" t="t" r="r" b="b"/>
            <a:pathLst>
              <a:path w="5715" h="25400">
                <a:moveTo>
                  <a:pt x="1676" y="0"/>
                </a:moveTo>
                <a:lnTo>
                  <a:pt x="0" y="317"/>
                </a:lnTo>
                <a:lnTo>
                  <a:pt x="1676" y="11569"/>
                </a:lnTo>
                <a:lnTo>
                  <a:pt x="1866" y="15951"/>
                </a:lnTo>
                <a:lnTo>
                  <a:pt x="3098" y="24980"/>
                </a:lnTo>
                <a:lnTo>
                  <a:pt x="4813" y="24663"/>
                </a:lnTo>
                <a:lnTo>
                  <a:pt x="5486" y="19062"/>
                </a:lnTo>
                <a:lnTo>
                  <a:pt x="4517" y="11569"/>
                </a:lnTo>
                <a:lnTo>
                  <a:pt x="3695" y="5448"/>
                </a:lnTo>
                <a:lnTo>
                  <a:pt x="1676" y="0"/>
                </a:lnTo>
                <a:close/>
              </a:path>
            </a:pathLst>
          </a:custGeom>
          <a:solidFill>
            <a:srgbClr val="2E6337"/>
          </a:solidFill>
        </p:spPr>
        <p:txBody>
          <a:bodyPr wrap="square" lIns="0" tIns="0" rIns="0" bIns="0" rtlCol="0"/>
          <a:lstStyle/>
          <a:p>
            <a:endParaRPr sz="1350"/>
          </a:p>
        </p:txBody>
      </p:sp>
      <p:sp>
        <p:nvSpPr>
          <p:cNvPr id="322" name="bk object 322"/>
          <p:cNvSpPr/>
          <p:nvPr/>
        </p:nvSpPr>
        <p:spPr>
          <a:xfrm>
            <a:off x="7638847" y="4919506"/>
            <a:ext cx="10478" cy="17621"/>
          </a:xfrm>
          <a:custGeom>
            <a:avLst/>
            <a:gdLst/>
            <a:ahLst/>
            <a:cxnLst/>
            <a:rect l="l" t="t" r="r" b="b"/>
            <a:pathLst>
              <a:path w="13970" h="23495">
                <a:moveTo>
                  <a:pt x="3022" y="0"/>
                </a:moveTo>
                <a:lnTo>
                  <a:pt x="1473" y="749"/>
                </a:lnTo>
                <a:lnTo>
                  <a:pt x="0" y="1422"/>
                </a:lnTo>
                <a:lnTo>
                  <a:pt x="1193" y="6832"/>
                </a:lnTo>
                <a:lnTo>
                  <a:pt x="4216" y="12801"/>
                </a:lnTo>
                <a:lnTo>
                  <a:pt x="7239" y="18694"/>
                </a:lnTo>
                <a:lnTo>
                  <a:pt x="10896" y="22948"/>
                </a:lnTo>
                <a:lnTo>
                  <a:pt x="12496" y="22237"/>
                </a:lnTo>
                <a:lnTo>
                  <a:pt x="13957" y="21513"/>
                </a:lnTo>
                <a:lnTo>
                  <a:pt x="12814" y="16103"/>
                </a:lnTo>
                <a:lnTo>
                  <a:pt x="9702" y="10223"/>
                </a:lnTo>
                <a:lnTo>
                  <a:pt x="6718" y="4254"/>
                </a:lnTo>
                <a:lnTo>
                  <a:pt x="3022" y="0"/>
                </a:lnTo>
                <a:close/>
              </a:path>
            </a:pathLst>
          </a:custGeom>
          <a:solidFill>
            <a:srgbClr val="4C8D47"/>
          </a:solidFill>
        </p:spPr>
        <p:txBody>
          <a:bodyPr wrap="square" lIns="0" tIns="0" rIns="0" bIns="0" rtlCol="0"/>
          <a:lstStyle/>
          <a:p>
            <a:endParaRPr sz="1350"/>
          </a:p>
        </p:txBody>
      </p:sp>
      <p:sp>
        <p:nvSpPr>
          <p:cNvPr id="323" name="bk object 323"/>
          <p:cNvSpPr/>
          <p:nvPr/>
        </p:nvSpPr>
        <p:spPr>
          <a:xfrm>
            <a:off x="7638844" y="4920066"/>
            <a:ext cx="9525" cy="16669"/>
          </a:xfrm>
          <a:custGeom>
            <a:avLst/>
            <a:gdLst/>
            <a:ahLst/>
            <a:cxnLst/>
            <a:rect l="l" t="t" r="r" b="b"/>
            <a:pathLst>
              <a:path w="12700" h="22225">
                <a:moveTo>
                  <a:pt x="1473" y="0"/>
                </a:moveTo>
                <a:lnTo>
                  <a:pt x="0" y="673"/>
                </a:lnTo>
                <a:lnTo>
                  <a:pt x="1193" y="6095"/>
                </a:lnTo>
                <a:lnTo>
                  <a:pt x="4216" y="12052"/>
                </a:lnTo>
                <a:lnTo>
                  <a:pt x="7239" y="17945"/>
                </a:lnTo>
                <a:lnTo>
                  <a:pt x="10909" y="22212"/>
                </a:lnTo>
                <a:lnTo>
                  <a:pt x="12496" y="21488"/>
                </a:lnTo>
                <a:lnTo>
                  <a:pt x="8483" y="13538"/>
                </a:lnTo>
                <a:lnTo>
                  <a:pt x="6286" y="10032"/>
                </a:lnTo>
                <a:lnTo>
                  <a:pt x="1473" y="0"/>
                </a:lnTo>
                <a:close/>
              </a:path>
            </a:pathLst>
          </a:custGeom>
          <a:solidFill>
            <a:srgbClr val="2E6337"/>
          </a:solidFill>
        </p:spPr>
        <p:txBody>
          <a:bodyPr wrap="square" lIns="0" tIns="0" rIns="0" bIns="0" rtlCol="0"/>
          <a:lstStyle/>
          <a:p>
            <a:endParaRPr sz="1350"/>
          </a:p>
        </p:txBody>
      </p:sp>
      <p:sp>
        <p:nvSpPr>
          <p:cNvPr id="324" name="bk object 324"/>
          <p:cNvSpPr/>
          <p:nvPr/>
        </p:nvSpPr>
        <p:spPr>
          <a:xfrm>
            <a:off x="7639650" y="4931109"/>
            <a:ext cx="5239" cy="19050"/>
          </a:xfrm>
          <a:custGeom>
            <a:avLst/>
            <a:gdLst/>
            <a:ahLst/>
            <a:cxnLst/>
            <a:rect l="l" t="t" r="r" b="b"/>
            <a:pathLst>
              <a:path w="6984" h="25400">
                <a:moveTo>
                  <a:pt x="4533" y="0"/>
                </a:moveTo>
                <a:lnTo>
                  <a:pt x="2895" y="38"/>
                </a:lnTo>
                <a:lnTo>
                  <a:pt x="1155" y="165"/>
                </a:lnTo>
                <a:lnTo>
                  <a:pt x="0" y="5765"/>
                </a:lnTo>
                <a:lnTo>
                  <a:pt x="241" y="12611"/>
                </a:lnTo>
                <a:lnTo>
                  <a:pt x="520" y="19456"/>
                </a:lnTo>
                <a:lnTo>
                  <a:pt x="2108" y="24904"/>
                </a:lnTo>
                <a:lnTo>
                  <a:pt x="3784" y="24904"/>
                </a:lnTo>
                <a:lnTo>
                  <a:pt x="5448" y="24752"/>
                </a:lnTo>
                <a:lnTo>
                  <a:pt x="6604" y="19253"/>
                </a:lnTo>
                <a:lnTo>
                  <a:pt x="6121" y="5486"/>
                </a:lnTo>
                <a:lnTo>
                  <a:pt x="4533" y="0"/>
                </a:lnTo>
                <a:close/>
              </a:path>
            </a:pathLst>
          </a:custGeom>
          <a:solidFill>
            <a:srgbClr val="4C8D47"/>
          </a:solidFill>
        </p:spPr>
        <p:txBody>
          <a:bodyPr wrap="square" lIns="0" tIns="0" rIns="0" bIns="0" rtlCol="0"/>
          <a:lstStyle/>
          <a:p>
            <a:endParaRPr sz="1350"/>
          </a:p>
        </p:txBody>
      </p:sp>
      <p:sp>
        <p:nvSpPr>
          <p:cNvPr id="325" name="bk object 325"/>
          <p:cNvSpPr/>
          <p:nvPr/>
        </p:nvSpPr>
        <p:spPr>
          <a:xfrm>
            <a:off x="7641829" y="4931108"/>
            <a:ext cx="2858" cy="19050"/>
          </a:xfrm>
          <a:custGeom>
            <a:avLst/>
            <a:gdLst/>
            <a:ahLst/>
            <a:cxnLst/>
            <a:rect l="l" t="t" r="r" b="b"/>
            <a:pathLst>
              <a:path w="3809" h="25400">
                <a:moveTo>
                  <a:pt x="1638" y="0"/>
                </a:moveTo>
                <a:lnTo>
                  <a:pt x="0" y="38"/>
                </a:lnTo>
                <a:lnTo>
                  <a:pt x="596" y="11455"/>
                </a:lnTo>
                <a:lnTo>
                  <a:pt x="431" y="15798"/>
                </a:lnTo>
                <a:lnTo>
                  <a:pt x="876" y="24904"/>
                </a:lnTo>
                <a:lnTo>
                  <a:pt x="2539" y="24752"/>
                </a:lnTo>
                <a:lnTo>
                  <a:pt x="3695" y="19253"/>
                </a:lnTo>
                <a:lnTo>
                  <a:pt x="3225" y="5486"/>
                </a:lnTo>
                <a:lnTo>
                  <a:pt x="1638" y="0"/>
                </a:lnTo>
                <a:close/>
              </a:path>
            </a:pathLst>
          </a:custGeom>
          <a:solidFill>
            <a:srgbClr val="2E6337"/>
          </a:solidFill>
        </p:spPr>
        <p:txBody>
          <a:bodyPr wrap="square" lIns="0" tIns="0" rIns="0" bIns="0" rtlCol="0"/>
          <a:lstStyle/>
          <a:p>
            <a:endParaRPr sz="1350"/>
          </a:p>
        </p:txBody>
      </p:sp>
      <p:sp>
        <p:nvSpPr>
          <p:cNvPr id="326" name="bk object 326"/>
          <p:cNvSpPr/>
          <p:nvPr/>
        </p:nvSpPr>
        <p:spPr>
          <a:xfrm>
            <a:off x="7645017" y="4937408"/>
            <a:ext cx="7620" cy="18098"/>
          </a:xfrm>
          <a:custGeom>
            <a:avLst/>
            <a:gdLst/>
            <a:ahLst/>
            <a:cxnLst/>
            <a:rect l="l" t="t" r="r" b="b"/>
            <a:pathLst>
              <a:path w="10159" h="24129">
                <a:moveTo>
                  <a:pt x="3225" y="0"/>
                </a:moveTo>
                <a:lnTo>
                  <a:pt x="1600" y="469"/>
                </a:lnTo>
                <a:lnTo>
                  <a:pt x="0" y="876"/>
                </a:lnTo>
                <a:lnTo>
                  <a:pt x="165" y="6438"/>
                </a:lnTo>
                <a:lnTo>
                  <a:pt x="2082" y="12801"/>
                </a:lnTo>
                <a:lnTo>
                  <a:pt x="3987" y="19215"/>
                </a:lnTo>
                <a:lnTo>
                  <a:pt x="6769" y="23939"/>
                </a:lnTo>
                <a:lnTo>
                  <a:pt x="10033" y="23075"/>
                </a:lnTo>
                <a:lnTo>
                  <a:pt x="9829" y="17614"/>
                </a:lnTo>
                <a:lnTo>
                  <a:pt x="7924" y="11214"/>
                </a:lnTo>
                <a:lnTo>
                  <a:pt x="6057" y="4851"/>
                </a:lnTo>
                <a:lnTo>
                  <a:pt x="3225" y="0"/>
                </a:lnTo>
                <a:close/>
              </a:path>
            </a:pathLst>
          </a:custGeom>
          <a:solidFill>
            <a:srgbClr val="4C8D47"/>
          </a:solidFill>
        </p:spPr>
        <p:txBody>
          <a:bodyPr wrap="square" lIns="0" tIns="0" rIns="0" bIns="0" rtlCol="0"/>
          <a:lstStyle/>
          <a:p>
            <a:endParaRPr sz="1350"/>
          </a:p>
        </p:txBody>
      </p:sp>
      <p:sp>
        <p:nvSpPr>
          <p:cNvPr id="327" name="bk object 327"/>
          <p:cNvSpPr/>
          <p:nvPr/>
        </p:nvSpPr>
        <p:spPr>
          <a:xfrm>
            <a:off x="7645022" y="4937764"/>
            <a:ext cx="6668" cy="17621"/>
          </a:xfrm>
          <a:custGeom>
            <a:avLst/>
            <a:gdLst/>
            <a:ahLst/>
            <a:cxnLst/>
            <a:rect l="l" t="t" r="r" b="b"/>
            <a:pathLst>
              <a:path w="8890" h="23495">
                <a:moveTo>
                  <a:pt x="1587" y="0"/>
                </a:moveTo>
                <a:lnTo>
                  <a:pt x="0" y="393"/>
                </a:lnTo>
                <a:lnTo>
                  <a:pt x="165" y="5969"/>
                </a:lnTo>
                <a:lnTo>
                  <a:pt x="3975" y="18745"/>
                </a:lnTo>
                <a:lnTo>
                  <a:pt x="6769" y="23469"/>
                </a:lnTo>
                <a:lnTo>
                  <a:pt x="8394" y="23037"/>
                </a:lnTo>
                <a:lnTo>
                  <a:pt x="5968" y="14592"/>
                </a:lnTo>
                <a:lnTo>
                  <a:pt x="4457" y="10617"/>
                </a:lnTo>
                <a:lnTo>
                  <a:pt x="1587" y="0"/>
                </a:lnTo>
                <a:close/>
              </a:path>
            </a:pathLst>
          </a:custGeom>
          <a:solidFill>
            <a:srgbClr val="2E6337"/>
          </a:solidFill>
        </p:spPr>
        <p:txBody>
          <a:bodyPr wrap="square" lIns="0" tIns="0" rIns="0" bIns="0" rtlCol="0"/>
          <a:lstStyle/>
          <a:p>
            <a:endParaRPr sz="1350"/>
          </a:p>
        </p:txBody>
      </p:sp>
      <p:sp>
        <p:nvSpPr>
          <p:cNvPr id="328" name="bk object 328"/>
          <p:cNvSpPr/>
          <p:nvPr/>
        </p:nvSpPr>
        <p:spPr>
          <a:xfrm>
            <a:off x="7641024" y="4947884"/>
            <a:ext cx="6191" cy="19050"/>
          </a:xfrm>
          <a:custGeom>
            <a:avLst/>
            <a:gdLst/>
            <a:ahLst/>
            <a:cxnLst/>
            <a:rect l="l" t="t" r="r" b="b"/>
            <a:pathLst>
              <a:path w="8254" h="25400">
                <a:moveTo>
                  <a:pt x="3937" y="0"/>
                </a:moveTo>
                <a:lnTo>
                  <a:pt x="1828" y="5359"/>
                </a:lnTo>
                <a:lnTo>
                  <a:pt x="842" y="12953"/>
                </a:lnTo>
                <a:lnTo>
                  <a:pt x="0" y="18973"/>
                </a:lnTo>
                <a:lnTo>
                  <a:pt x="685" y="24663"/>
                </a:lnTo>
                <a:lnTo>
                  <a:pt x="2349" y="24815"/>
                </a:lnTo>
                <a:lnTo>
                  <a:pt x="3937" y="25057"/>
                </a:lnTo>
                <a:lnTo>
                  <a:pt x="6045" y="19723"/>
                </a:lnTo>
                <a:lnTo>
                  <a:pt x="7099" y="12166"/>
                </a:lnTo>
                <a:lnTo>
                  <a:pt x="7874" y="6159"/>
                </a:lnTo>
                <a:lnTo>
                  <a:pt x="7315" y="469"/>
                </a:lnTo>
                <a:lnTo>
                  <a:pt x="5575" y="266"/>
                </a:lnTo>
                <a:lnTo>
                  <a:pt x="3937" y="0"/>
                </a:lnTo>
                <a:close/>
              </a:path>
            </a:pathLst>
          </a:custGeom>
          <a:solidFill>
            <a:srgbClr val="4C8D47"/>
          </a:solidFill>
        </p:spPr>
        <p:txBody>
          <a:bodyPr wrap="square" lIns="0" tIns="0" rIns="0" bIns="0" rtlCol="0"/>
          <a:lstStyle/>
          <a:p>
            <a:endParaRPr sz="1350"/>
          </a:p>
        </p:txBody>
      </p:sp>
      <p:sp>
        <p:nvSpPr>
          <p:cNvPr id="329" name="bk object 329"/>
          <p:cNvSpPr/>
          <p:nvPr/>
        </p:nvSpPr>
        <p:spPr>
          <a:xfrm>
            <a:off x="7642785" y="4948085"/>
            <a:ext cx="4286" cy="19050"/>
          </a:xfrm>
          <a:custGeom>
            <a:avLst/>
            <a:gdLst/>
            <a:ahLst/>
            <a:cxnLst/>
            <a:rect l="l" t="t" r="r" b="b"/>
            <a:pathLst>
              <a:path w="5715" h="25400">
                <a:moveTo>
                  <a:pt x="3225" y="0"/>
                </a:moveTo>
                <a:lnTo>
                  <a:pt x="1993" y="11302"/>
                </a:lnTo>
                <a:lnTo>
                  <a:pt x="1041" y="15557"/>
                </a:lnTo>
                <a:lnTo>
                  <a:pt x="0" y="24549"/>
                </a:lnTo>
                <a:lnTo>
                  <a:pt x="1587" y="24790"/>
                </a:lnTo>
                <a:lnTo>
                  <a:pt x="3708" y="19456"/>
                </a:lnTo>
                <a:lnTo>
                  <a:pt x="4648" y="12687"/>
                </a:lnTo>
                <a:lnTo>
                  <a:pt x="5537" y="5892"/>
                </a:lnTo>
                <a:lnTo>
                  <a:pt x="4978" y="203"/>
                </a:lnTo>
                <a:lnTo>
                  <a:pt x="3225" y="0"/>
                </a:lnTo>
                <a:close/>
              </a:path>
            </a:pathLst>
          </a:custGeom>
          <a:solidFill>
            <a:srgbClr val="2E6337"/>
          </a:solidFill>
        </p:spPr>
        <p:txBody>
          <a:bodyPr wrap="square" lIns="0" tIns="0" rIns="0" bIns="0" rtlCol="0"/>
          <a:lstStyle/>
          <a:p>
            <a:endParaRPr sz="1350"/>
          </a:p>
        </p:txBody>
      </p:sp>
      <p:sp>
        <p:nvSpPr>
          <p:cNvPr id="330" name="bk object 330"/>
          <p:cNvSpPr/>
          <p:nvPr/>
        </p:nvSpPr>
        <p:spPr>
          <a:xfrm>
            <a:off x="7646664" y="4955193"/>
            <a:ext cx="6191" cy="18574"/>
          </a:xfrm>
          <a:custGeom>
            <a:avLst/>
            <a:gdLst/>
            <a:ahLst/>
            <a:cxnLst/>
            <a:rect l="l" t="t" r="r" b="b"/>
            <a:pathLst>
              <a:path w="8254" h="24765">
                <a:moveTo>
                  <a:pt x="4051" y="0"/>
                </a:moveTo>
                <a:lnTo>
                  <a:pt x="2425" y="152"/>
                </a:lnTo>
                <a:lnTo>
                  <a:pt x="711" y="355"/>
                </a:lnTo>
                <a:lnTo>
                  <a:pt x="0" y="5842"/>
                </a:lnTo>
                <a:lnTo>
                  <a:pt x="1587" y="18973"/>
                </a:lnTo>
                <a:lnTo>
                  <a:pt x="3454" y="24231"/>
                </a:lnTo>
                <a:lnTo>
                  <a:pt x="6883" y="23863"/>
                </a:lnTo>
                <a:lnTo>
                  <a:pt x="7645" y="18300"/>
                </a:lnTo>
                <a:lnTo>
                  <a:pt x="6121" y="5207"/>
                </a:lnTo>
                <a:lnTo>
                  <a:pt x="4051" y="0"/>
                </a:lnTo>
                <a:close/>
              </a:path>
            </a:pathLst>
          </a:custGeom>
          <a:solidFill>
            <a:srgbClr val="4C8D47"/>
          </a:solidFill>
        </p:spPr>
        <p:txBody>
          <a:bodyPr wrap="square" lIns="0" tIns="0" rIns="0" bIns="0" rtlCol="0"/>
          <a:lstStyle/>
          <a:p>
            <a:endParaRPr sz="1350"/>
          </a:p>
        </p:txBody>
      </p:sp>
      <p:sp>
        <p:nvSpPr>
          <p:cNvPr id="331" name="bk object 331"/>
          <p:cNvSpPr/>
          <p:nvPr/>
        </p:nvSpPr>
        <p:spPr>
          <a:xfrm>
            <a:off x="7646659" y="4955306"/>
            <a:ext cx="4286" cy="18098"/>
          </a:xfrm>
          <a:custGeom>
            <a:avLst/>
            <a:gdLst/>
            <a:ahLst/>
            <a:cxnLst/>
            <a:rect l="l" t="t" r="r" b="b"/>
            <a:pathLst>
              <a:path w="5715" h="24129">
                <a:moveTo>
                  <a:pt x="2425" y="0"/>
                </a:moveTo>
                <a:lnTo>
                  <a:pt x="723" y="203"/>
                </a:lnTo>
                <a:lnTo>
                  <a:pt x="0" y="5689"/>
                </a:lnTo>
                <a:lnTo>
                  <a:pt x="1600" y="18821"/>
                </a:lnTo>
                <a:lnTo>
                  <a:pt x="3467" y="24079"/>
                </a:lnTo>
                <a:lnTo>
                  <a:pt x="5295" y="23876"/>
                </a:lnTo>
                <a:lnTo>
                  <a:pt x="4343" y="15087"/>
                </a:lnTo>
                <a:lnTo>
                  <a:pt x="3467" y="11061"/>
                </a:lnTo>
                <a:lnTo>
                  <a:pt x="2425" y="0"/>
                </a:lnTo>
                <a:close/>
              </a:path>
            </a:pathLst>
          </a:custGeom>
          <a:solidFill>
            <a:srgbClr val="2E6337"/>
          </a:solidFill>
        </p:spPr>
        <p:txBody>
          <a:bodyPr wrap="square" lIns="0" tIns="0" rIns="0" bIns="0" rtlCol="0"/>
          <a:lstStyle/>
          <a:p>
            <a:endParaRPr sz="1350"/>
          </a:p>
        </p:txBody>
      </p:sp>
      <p:sp>
        <p:nvSpPr>
          <p:cNvPr id="332" name="bk object 332"/>
          <p:cNvSpPr/>
          <p:nvPr/>
        </p:nvSpPr>
        <p:spPr>
          <a:xfrm>
            <a:off x="7642216" y="4966285"/>
            <a:ext cx="5715" cy="18574"/>
          </a:xfrm>
          <a:custGeom>
            <a:avLst/>
            <a:gdLst/>
            <a:ahLst/>
            <a:cxnLst/>
            <a:rect l="l" t="t" r="r" b="b"/>
            <a:pathLst>
              <a:path w="7620" h="24765">
                <a:moveTo>
                  <a:pt x="3505" y="0"/>
                </a:moveTo>
                <a:lnTo>
                  <a:pt x="1549" y="5130"/>
                </a:lnTo>
                <a:lnTo>
                  <a:pt x="698" y="12534"/>
                </a:lnTo>
                <a:lnTo>
                  <a:pt x="0" y="18313"/>
                </a:lnTo>
                <a:lnTo>
                  <a:pt x="800" y="23875"/>
                </a:lnTo>
                <a:lnTo>
                  <a:pt x="2501" y="23990"/>
                </a:lnTo>
                <a:lnTo>
                  <a:pt x="4140" y="24193"/>
                </a:lnTo>
                <a:lnTo>
                  <a:pt x="6134" y="19062"/>
                </a:lnTo>
                <a:lnTo>
                  <a:pt x="6921" y="12534"/>
                </a:lnTo>
                <a:lnTo>
                  <a:pt x="7594" y="5892"/>
                </a:lnTo>
                <a:lnTo>
                  <a:pt x="6921" y="393"/>
                </a:lnTo>
                <a:lnTo>
                  <a:pt x="3505" y="0"/>
                </a:lnTo>
                <a:close/>
              </a:path>
            </a:pathLst>
          </a:custGeom>
          <a:solidFill>
            <a:srgbClr val="4C8D47"/>
          </a:solidFill>
        </p:spPr>
        <p:txBody>
          <a:bodyPr wrap="square" lIns="0" tIns="0" rIns="0" bIns="0" rtlCol="0"/>
          <a:lstStyle/>
          <a:p>
            <a:endParaRPr sz="1350"/>
          </a:p>
        </p:txBody>
      </p:sp>
      <p:sp>
        <p:nvSpPr>
          <p:cNvPr id="333" name="bk object 333"/>
          <p:cNvSpPr/>
          <p:nvPr/>
        </p:nvSpPr>
        <p:spPr>
          <a:xfrm>
            <a:off x="7642220" y="4966289"/>
            <a:ext cx="4286" cy="18098"/>
          </a:xfrm>
          <a:custGeom>
            <a:avLst/>
            <a:gdLst/>
            <a:ahLst/>
            <a:cxnLst/>
            <a:rect l="l" t="t" r="r" b="b"/>
            <a:pathLst>
              <a:path w="5715" h="24129">
                <a:moveTo>
                  <a:pt x="3505" y="0"/>
                </a:moveTo>
                <a:lnTo>
                  <a:pt x="1549" y="5130"/>
                </a:lnTo>
                <a:lnTo>
                  <a:pt x="800" y="11696"/>
                </a:lnTo>
                <a:lnTo>
                  <a:pt x="0" y="18300"/>
                </a:lnTo>
                <a:lnTo>
                  <a:pt x="800" y="23876"/>
                </a:lnTo>
                <a:lnTo>
                  <a:pt x="2501" y="23990"/>
                </a:lnTo>
                <a:lnTo>
                  <a:pt x="3543" y="15265"/>
                </a:lnTo>
                <a:lnTo>
                  <a:pt x="3733" y="11099"/>
                </a:lnTo>
                <a:lnTo>
                  <a:pt x="5168" y="190"/>
                </a:lnTo>
                <a:lnTo>
                  <a:pt x="3505" y="0"/>
                </a:lnTo>
                <a:close/>
              </a:path>
            </a:pathLst>
          </a:custGeom>
          <a:solidFill>
            <a:srgbClr val="2E6337"/>
          </a:solidFill>
        </p:spPr>
        <p:txBody>
          <a:bodyPr wrap="square" lIns="0" tIns="0" rIns="0" bIns="0" rtlCol="0"/>
          <a:lstStyle/>
          <a:p>
            <a:endParaRPr sz="1350"/>
          </a:p>
        </p:txBody>
      </p:sp>
      <p:sp>
        <p:nvSpPr>
          <p:cNvPr id="334" name="bk object 334"/>
          <p:cNvSpPr/>
          <p:nvPr/>
        </p:nvSpPr>
        <p:spPr>
          <a:xfrm>
            <a:off x="7616703" y="4879519"/>
            <a:ext cx="14288" cy="10478"/>
          </a:xfrm>
          <a:custGeom>
            <a:avLst/>
            <a:gdLst/>
            <a:ahLst/>
            <a:cxnLst/>
            <a:rect l="l" t="t" r="r" b="b"/>
            <a:pathLst>
              <a:path w="19050" h="13970">
                <a:moveTo>
                  <a:pt x="2311" y="0"/>
                </a:moveTo>
                <a:lnTo>
                  <a:pt x="1138" y="1473"/>
                </a:lnTo>
                <a:lnTo>
                  <a:pt x="0" y="2743"/>
                </a:lnTo>
                <a:lnTo>
                  <a:pt x="2705" y="6248"/>
                </a:lnTo>
                <a:lnTo>
                  <a:pt x="7200" y="9309"/>
                </a:lnTo>
                <a:lnTo>
                  <a:pt x="11658" y="12420"/>
                </a:lnTo>
                <a:lnTo>
                  <a:pt x="16154" y="13766"/>
                </a:lnTo>
                <a:lnTo>
                  <a:pt x="17334" y="12420"/>
                </a:lnTo>
                <a:lnTo>
                  <a:pt x="18542" y="11137"/>
                </a:lnTo>
                <a:lnTo>
                  <a:pt x="15798" y="7556"/>
                </a:lnTo>
                <a:lnTo>
                  <a:pt x="6883" y="1473"/>
                </a:lnTo>
                <a:lnTo>
                  <a:pt x="2311" y="0"/>
                </a:lnTo>
                <a:close/>
              </a:path>
            </a:pathLst>
          </a:custGeom>
          <a:solidFill>
            <a:srgbClr val="4C8D47"/>
          </a:solidFill>
        </p:spPr>
        <p:txBody>
          <a:bodyPr wrap="square" lIns="0" tIns="0" rIns="0" bIns="0" rtlCol="0"/>
          <a:lstStyle/>
          <a:p>
            <a:endParaRPr sz="1350"/>
          </a:p>
        </p:txBody>
      </p:sp>
      <p:sp>
        <p:nvSpPr>
          <p:cNvPr id="335" name="bk object 335"/>
          <p:cNvSpPr/>
          <p:nvPr/>
        </p:nvSpPr>
        <p:spPr>
          <a:xfrm>
            <a:off x="7616705" y="4880563"/>
            <a:ext cx="13335" cy="9525"/>
          </a:xfrm>
          <a:custGeom>
            <a:avLst/>
            <a:gdLst/>
            <a:ahLst/>
            <a:cxnLst/>
            <a:rect l="l" t="t" r="r" b="b"/>
            <a:pathLst>
              <a:path w="17779" h="12700">
                <a:moveTo>
                  <a:pt x="1193" y="0"/>
                </a:moveTo>
                <a:lnTo>
                  <a:pt x="0" y="1358"/>
                </a:lnTo>
                <a:lnTo>
                  <a:pt x="2705" y="4851"/>
                </a:lnTo>
                <a:lnTo>
                  <a:pt x="7200" y="7912"/>
                </a:lnTo>
                <a:lnTo>
                  <a:pt x="11658" y="11023"/>
                </a:lnTo>
                <a:lnTo>
                  <a:pt x="16154" y="12382"/>
                </a:lnTo>
                <a:lnTo>
                  <a:pt x="17310" y="11061"/>
                </a:lnTo>
                <a:lnTo>
                  <a:pt x="11493" y="6921"/>
                </a:lnTo>
                <a:lnTo>
                  <a:pt x="8483" y="5245"/>
                </a:lnTo>
                <a:lnTo>
                  <a:pt x="1193" y="0"/>
                </a:lnTo>
                <a:close/>
              </a:path>
            </a:pathLst>
          </a:custGeom>
          <a:solidFill>
            <a:srgbClr val="2E6337"/>
          </a:solidFill>
        </p:spPr>
        <p:txBody>
          <a:bodyPr wrap="square" lIns="0" tIns="0" rIns="0" bIns="0" rtlCol="0"/>
          <a:lstStyle/>
          <a:p>
            <a:endParaRPr sz="1350"/>
          </a:p>
        </p:txBody>
      </p:sp>
      <p:sp>
        <p:nvSpPr>
          <p:cNvPr id="336" name="bk object 336"/>
          <p:cNvSpPr/>
          <p:nvPr/>
        </p:nvSpPr>
        <p:spPr>
          <a:xfrm>
            <a:off x="7925639" y="4766823"/>
            <a:ext cx="2099224" cy="560470"/>
          </a:xfrm>
          <a:prstGeom prst="rect">
            <a:avLst/>
          </a:prstGeom>
          <a:blipFill>
            <a:blip r:embed="rId84" cstate="print"/>
            <a:stretch>
              <a:fillRect/>
            </a:stretch>
          </a:blipFill>
        </p:spPr>
        <p:txBody>
          <a:bodyPr wrap="square" lIns="0" tIns="0" rIns="0" bIns="0" rtlCol="0"/>
          <a:lstStyle/>
          <a:p>
            <a:endParaRPr sz="1350"/>
          </a:p>
        </p:txBody>
      </p:sp>
      <p:sp>
        <p:nvSpPr>
          <p:cNvPr id="2" name="Holder 2"/>
          <p:cNvSpPr>
            <a:spLocks noGrp="1"/>
          </p:cNvSpPr>
          <p:nvPr>
            <p:ph type="ctrTitle"/>
          </p:nvPr>
        </p:nvSpPr>
        <p:spPr>
          <a:xfrm>
            <a:off x="860209" y="2658949"/>
            <a:ext cx="10471580" cy="769441"/>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34929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k object 16"/>
          <p:cNvSpPr/>
          <p:nvPr/>
        </p:nvSpPr>
        <p:spPr>
          <a:xfrm>
            <a:off x="10731215" y="413248"/>
            <a:ext cx="584835" cy="584835"/>
          </a:xfrm>
          <a:custGeom>
            <a:avLst/>
            <a:gdLst/>
            <a:ahLst/>
            <a:cxnLst/>
            <a:rect l="l" t="t" r="r" b="b"/>
            <a:pathLst>
              <a:path w="779780" h="779780">
                <a:moveTo>
                  <a:pt x="365533" y="0"/>
                </a:moveTo>
                <a:lnTo>
                  <a:pt x="317887" y="5867"/>
                </a:lnTo>
                <a:lnTo>
                  <a:pt x="272071" y="17337"/>
                </a:lnTo>
                <a:lnTo>
                  <a:pt x="228473" y="34070"/>
                </a:lnTo>
                <a:lnTo>
                  <a:pt x="187481" y="55722"/>
                </a:lnTo>
                <a:lnTo>
                  <a:pt x="149486" y="81951"/>
                </a:lnTo>
                <a:lnTo>
                  <a:pt x="114873" y="112416"/>
                </a:lnTo>
                <a:lnTo>
                  <a:pt x="84033" y="146775"/>
                </a:lnTo>
                <a:lnTo>
                  <a:pt x="57353" y="184685"/>
                </a:lnTo>
                <a:lnTo>
                  <a:pt x="35222" y="225804"/>
                </a:lnTo>
                <a:lnTo>
                  <a:pt x="18028" y="269791"/>
                </a:lnTo>
                <a:lnTo>
                  <a:pt x="6159" y="316304"/>
                </a:lnTo>
                <a:lnTo>
                  <a:pt x="5" y="365000"/>
                </a:lnTo>
                <a:lnTo>
                  <a:pt x="0" y="414682"/>
                </a:lnTo>
                <a:lnTo>
                  <a:pt x="5793" y="461729"/>
                </a:lnTo>
                <a:lnTo>
                  <a:pt x="17263" y="507544"/>
                </a:lnTo>
                <a:lnTo>
                  <a:pt x="33994" y="551140"/>
                </a:lnTo>
                <a:lnTo>
                  <a:pt x="55645" y="592130"/>
                </a:lnTo>
                <a:lnTo>
                  <a:pt x="81874" y="630125"/>
                </a:lnTo>
                <a:lnTo>
                  <a:pt x="112338" y="664737"/>
                </a:lnTo>
                <a:lnTo>
                  <a:pt x="146696" y="695576"/>
                </a:lnTo>
                <a:lnTo>
                  <a:pt x="184606" y="722256"/>
                </a:lnTo>
                <a:lnTo>
                  <a:pt x="225726" y="744387"/>
                </a:lnTo>
                <a:lnTo>
                  <a:pt x="269714" y="761581"/>
                </a:lnTo>
                <a:lnTo>
                  <a:pt x="316228" y="773449"/>
                </a:lnTo>
                <a:lnTo>
                  <a:pt x="364926" y="779604"/>
                </a:lnTo>
                <a:lnTo>
                  <a:pt x="414012" y="779682"/>
                </a:lnTo>
                <a:lnTo>
                  <a:pt x="461657" y="773815"/>
                </a:lnTo>
                <a:lnTo>
                  <a:pt x="507472" y="762344"/>
                </a:lnTo>
                <a:lnTo>
                  <a:pt x="551069" y="745612"/>
                </a:lnTo>
                <a:lnTo>
                  <a:pt x="592060" y="723960"/>
                </a:lnTo>
                <a:lnTo>
                  <a:pt x="630056" y="697731"/>
                </a:lnTo>
                <a:lnTo>
                  <a:pt x="664668" y="667266"/>
                </a:lnTo>
                <a:lnTo>
                  <a:pt x="695509" y="632907"/>
                </a:lnTo>
                <a:lnTo>
                  <a:pt x="722188" y="594997"/>
                </a:lnTo>
                <a:lnTo>
                  <a:pt x="744319" y="553877"/>
                </a:lnTo>
                <a:lnTo>
                  <a:pt x="761512" y="509890"/>
                </a:lnTo>
                <a:lnTo>
                  <a:pt x="773379" y="463378"/>
                </a:lnTo>
                <a:lnTo>
                  <a:pt x="779531" y="414682"/>
                </a:lnTo>
                <a:lnTo>
                  <a:pt x="779535" y="365000"/>
                </a:lnTo>
                <a:lnTo>
                  <a:pt x="773743" y="317957"/>
                </a:lnTo>
                <a:lnTo>
                  <a:pt x="762273" y="272143"/>
                </a:lnTo>
                <a:lnTo>
                  <a:pt x="745542" y="228547"/>
                </a:lnTo>
                <a:lnTo>
                  <a:pt x="723891" y="187557"/>
                </a:lnTo>
                <a:lnTo>
                  <a:pt x="697663" y="149562"/>
                </a:lnTo>
                <a:lnTo>
                  <a:pt x="667199" y="114950"/>
                </a:lnTo>
                <a:lnTo>
                  <a:pt x="632842" y="84109"/>
                </a:lnTo>
                <a:lnTo>
                  <a:pt x="594934" y="57428"/>
                </a:lnTo>
                <a:lnTo>
                  <a:pt x="553815" y="35296"/>
                </a:lnTo>
                <a:lnTo>
                  <a:pt x="509829" y="18102"/>
                </a:lnTo>
                <a:lnTo>
                  <a:pt x="463317" y="6233"/>
                </a:lnTo>
                <a:lnTo>
                  <a:pt x="414622" y="78"/>
                </a:lnTo>
                <a:lnTo>
                  <a:pt x="365533" y="0"/>
                </a:lnTo>
                <a:close/>
              </a:path>
            </a:pathLst>
          </a:custGeom>
          <a:solidFill>
            <a:srgbClr val="E7F1D6"/>
          </a:solidFill>
        </p:spPr>
        <p:txBody>
          <a:bodyPr wrap="square" lIns="0" tIns="0" rIns="0" bIns="0" rtlCol="0"/>
          <a:lstStyle/>
          <a:p>
            <a:endParaRPr sz="1350"/>
          </a:p>
        </p:txBody>
      </p:sp>
      <p:sp>
        <p:nvSpPr>
          <p:cNvPr id="17" name="bk object 17"/>
          <p:cNvSpPr/>
          <p:nvPr/>
        </p:nvSpPr>
        <p:spPr>
          <a:xfrm>
            <a:off x="11260359" y="1028472"/>
            <a:ext cx="313849" cy="313849"/>
          </a:xfrm>
          <a:custGeom>
            <a:avLst/>
            <a:gdLst/>
            <a:ahLst/>
            <a:cxnLst/>
            <a:rect l="l" t="t" r="r" b="b"/>
            <a:pathLst>
              <a:path w="418465" h="418464">
                <a:moveTo>
                  <a:pt x="222402" y="0"/>
                </a:moveTo>
                <a:lnTo>
                  <a:pt x="174111" y="2464"/>
                </a:lnTo>
                <a:lnTo>
                  <a:pt x="129100" y="15388"/>
                </a:lnTo>
                <a:lnTo>
                  <a:pt x="88706" y="37596"/>
                </a:lnTo>
                <a:lnTo>
                  <a:pt x="54264" y="67912"/>
                </a:lnTo>
                <a:lnTo>
                  <a:pt x="27108" y="105159"/>
                </a:lnTo>
                <a:lnTo>
                  <a:pt x="8575" y="148162"/>
                </a:lnTo>
                <a:lnTo>
                  <a:pt x="0" y="195745"/>
                </a:lnTo>
                <a:lnTo>
                  <a:pt x="2464" y="244040"/>
                </a:lnTo>
                <a:lnTo>
                  <a:pt x="15386" y="289052"/>
                </a:lnTo>
                <a:lnTo>
                  <a:pt x="37592" y="329446"/>
                </a:lnTo>
                <a:lnTo>
                  <a:pt x="67906" y="363887"/>
                </a:lnTo>
                <a:lnTo>
                  <a:pt x="105153" y="391041"/>
                </a:lnTo>
                <a:lnTo>
                  <a:pt x="148158" y="409572"/>
                </a:lnTo>
                <a:lnTo>
                  <a:pt x="195745" y="418147"/>
                </a:lnTo>
                <a:lnTo>
                  <a:pt x="244036" y="415683"/>
                </a:lnTo>
                <a:lnTo>
                  <a:pt x="289046" y="402760"/>
                </a:lnTo>
                <a:lnTo>
                  <a:pt x="329440" y="380554"/>
                </a:lnTo>
                <a:lnTo>
                  <a:pt x="363883" y="350240"/>
                </a:lnTo>
                <a:lnTo>
                  <a:pt x="391038" y="312993"/>
                </a:lnTo>
                <a:lnTo>
                  <a:pt x="409572" y="269989"/>
                </a:lnTo>
                <a:lnTo>
                  <a:pt x="418147" y="222402"/>
                </a:lnTo>
                <a:lnTo>
                  <a:pt x="415683" y="174111"/>
                </a:lnTo>
                <a:lnTo>
                  <a:pt x="402760" y="129100"/>
                </a:lnTo>
                <a:lnTo>
                  <a:pt x="380554" y="88706"/>
                </a:lnTo>
                <a:lnTo>
                  <a:pt x="350240" y="54264"/>
                </a:lnTo>
                <a:lnTo>
                  <a:pt x="312993" y="27108"/>
                </a:lnTo>
                <a:lnTo>
                  <a:pt x="269989" y="8575"/>
                </a:lnTo>
                <a:lnTo>
                  <a:pt x="222402" y="0"/>
                </a:lnTo>
                <a:close/>
              </a:path>
            </a:pathLst>
          </a:custGeom>
          <a:solidFill>
            <a:srgbClr val="E7F1D6"/>
          </a:solidFill>
        </p:spPr>
        <p:txBody>
          <a:bodyPr wrap="square" lIns="0" tIns="0" rIns="0" bIns="0" rtlCol="0"/>
          <a:lstStyle/>
          <a:p>
            <a:endParaRPr sz="1350"/>
          </a:p>
        </p:txBody>
      </p:sp>
      <p:sp>
        <p:nvSpPr>
          <p:cNvPr id="18" name="bk object 18"/>
          <p:cNvSpPr/>
          <p:nvPr/>
        </p:nvSpPr>
        <p:spPr>
          <a:xfrm>
            <a:off x="0" y="6623562"/>
            <a:ext cx="2449353" cy="234791"/>
          </a:xfrm>
          <a:custGeom>
            <a:avLst/>
            <a:gdLst/>
            <a:ahLst/>
            <a:cxnLst/>
            <a:rect l="l" t="t" r="r" b="b"/>
            <a:pathLst>
              <a:path w="3265804" h="313054">
                <a:moveTo>
                  <a:pt x="3265474" y="312585"/>
                </a:moveTo>
                <a:lnTo>
                  <a:pt x="0" y="312585"/>
                </a:lnTo>
                <a:lnTo>
                  <a:pt x="0" y="0"/>
                </a:lnTo>
                <a:lnTo>
                  <a:pt x="3265474" y="0"/>
                </a:lnTo>
                <a:lnTo>
                  <a:pt x="3265474" y="312585"/>
                </a:lnTo>
                <a:close/>
              </a:path>
            </a:pathLst>
          </a:custGeom>
          <a:solidFill>
            <a:srgbClr val="F8BE2A"/>
          </a:solidFill>
        </p:spPr>
        <p:txBody>
          <a:bodyPr wrap="square" lIns="0" tIns="0" rIns="0" bIns="0" rtlCol="0"/>
          <a:lstStyle/>
          <a:p>
            <a:endParaRPr sz="1350"/>
          </a:p>
        </p:txBody>
      </p:sp>
      <p:sp>
        <p:nvSpPr>
          <p:cNvPr id="19" name="bk object 19"/>
          <p:cNvSpPr/>
          <p:nvPr/>
        </p:nvSpPr>
        <p:spPr>
          <a:xfrm>
            <a:off x="2435714" y="6625847"/>
            <a:ext cx="2449353" cy="232410"/>
          </a:xfrm>
          <a:custGeom>
            <a:avLst/>
            <a:gdLst/>
            <a:ahLst/>
            <a:cxnLst/>
            <a:rect l="l" t="t" r="r" b="b"/>
            <a:pathLst>
              <a:path w="3265804" h="309879">
                <a:moveTo>
                  <a:pt x="3265487" y="309537"/>
                </a:moveTo>
                <a:lnTo>
                  <a:pt x="0" y="309537"/>
                </a:lnTo>
                <a:lnTo>
                  <a:pt x="0" y="0"/>
                </a:lnTo>
                <a:lnTo>
                  <a:pt x="3265487" y="0"/>
                </a:lnTo>
                <a:lnTo>
                  <a:pt x="3265487" y="309537"/>
                </a:lnTo>
                <a:close/>
              </a:path>
            </a:pathLst>
          </a:custGeom>
          <a:solidFill>
            <a:srgbClr val="6BB8E4"/>
          </a:solidFill>
        </p:spPr>
        <p:txBody>
          <a:bodyPr wrap="square" lIns="0" tIns="0" rIns="0" bIns="0" rtlCol="0"/>
          <a:lstStyle/>
          <a:p>
            <a:endParaRPr sz="1350"/>
          </a:p>
        </p:txBody>
      </p:sp>
      <p:sp>
        <p:nvSpPr>
          <p:cNvPr id="20" name="bk object 20"/>
          <p:cNvSpPr/>
          <p:nvPr/>
        </p:nvSpPr>
        <p:spPr>
          <a:xfrm>
            <a:off x="4871447" y="6625847"/>
            <a:ext cx="2449353" cy="232410"/>
          </a:xfrm>
          <a:custGeom>
            <a:avLst/>
            <a:gdLst/>
            <a:ahLst/>
            <a:cxnLst/>
            <a:rect l="l" t="t" r="r" b="b"/>
            <a:pathLst>
              <a:path w="3265804" h="309879">
                <a:moveTo>
                  <a:pt x="3265474" y="309537"/>
                </a:moveTo>
                <a:lnTo>
                  <a:pt x="0" y="309537"/>
                </a:lnTo>
                <a:lnTo>
                  <a:pt x="0" y="0"/>
                </a:lnTo>
                <a:lnTo>
                  <a:pt x="3265474" y="0"/>
                </a:lnTo>
                <a:lnTo>
                  <a:pt x="3265474" y="309537"/>
                </a:lnTo>
                <a:close/>
              </a:path>
            </a:pathLst>
          </a:custGeom>
          <a:solidFill>
            <a:srgbClr val="7E418A"/>
          </a:solidFill>
        </p:spPr>
        <p:txBody>
          <a:bodyPr wrap="square" lIns="0" tIns="0" rIns="0" bIns="0" rtlCol="0"/>
          <a:lstStyle/>
          <a:p>
            <a:endParaRPr sz="1350"/>
          </a:p>
        </p:txBody>
      </p:sp>
      <p:sp>
        <p:nvSpPr>
          <p:cNvPr id="21" name="bk object 21"/>
          <p:cNvSpPr/>
          <p:nvPr/>
        </p:nvSpPr>
        <p:spPr>
          <a:xfrm>
            <a:off x="7307170" y="6625847"/>
            <a:ext cx="2449353" cy="232410"/>
          </a:xfrm>
          <a:custGeom>
            <a:avLst/>
            <a:gdLst/>
            <a:ahLst/>
            <a:cxnLst/>
            <a:rect l="l" t="t" r="r" b="b"/>
            <a:pathLst>
              <a:path w="3265805" h="309879">
                <a:moveTo>
                  <a:pt x="3265474" y="309537"/>
                </a:moveTo>
                <a:lnTo>
                  <a:pt x="0" y="309537"/>
                </a:lnTo>
                <a:lnTo>
                  <a:pt x="0" y="0"/>
                </a:lnTo>
                <a:lnTo>
                  <a:pt x="3265474" y="0"/>
                </a:lnTo>
                <a:lnTo>
                  <a:pt x="3265474" y="309537"/>
                </a:lnTo>
                <a:close/>
              </a:path>
            </a:pathLst>
          </a:custGeom>
          <a:solidFill>
            <a:srgbClr val="F08342"/>
          </a:solidFill>
        </p:spPr>
        <p:txBody>
          <a:bodyPr wrap="square" lIns="0" tIns="0" rIns="0" bIns="0" rtlCol="0"/>
          <a:lstStyle/>
          <a:p>
            <a:endParaRPr sz="1350"/>
          </a:p>
        </p:txBody>
      </p:sp>
      <p:sp>
        <p:nvSpPr>
          <p:cNvPr id="22" name="bk object 22"/>
          <p:cNvSpPr/>
          <p:nvPr/>
        </p:nvSpPr>
        <p:spPr>
          <a:xfrm>
            <a:off x="9742904" y="6625847"/>
            <a:ext cx="2449353" cy="232410"/>
          </a:xfrm>
          <a:custGeom>
            <a:avLst/>
            <a:gdLst/>
            <a:ahLst/>
            <a:cxnLst/>
            <a:rect l="l" t="t" r="r" b="b"/>
            <a:pathLst>
              <a:path w="3265805" h="309879">
                <a:moveTo>
                  <a:pt x="3265462" y="309537"/>
                </a:moveTo>
                <a:lnTo>
                  <a:pt x="0" y="309537"/>
                </a:lnTo>
                <a:lnTo>
                  <a:pt x="0" y="0"/>
                </a:lnTo>
                <a:lnTo>
                  <a:pt x="3265462" y="0"/>
                </a:lnTo>
                <a:lnTo>
                  <a:pt x="3265462" y="309537"/>
                </a:lnTo>
                <a:close/>
              </a:path>
            </a:pathLst>
          </a:custGeom>
          <a:solidFill>
            <a:srgbClr val="69B854"/>
          </a:solidFill>
        </p:spPr>
        <p:txBody>
          <a:bodyPr wrap="square" lIns="0" tIns="0" rIns="0" bIns="0" rtlCol="0"/>
          <a:lstStyle/>
          <a:p>
            <a:endParaRPr sz="1350"/>
          </a:p>
        </p:txBody>
      </p:sp>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type="body" idx="1"/>
          </p:nvPr>
        </p:nvSpPr>
        <p:spPr>
          <a:xfrm>
            <a:off x="2423303" y="1722691"/>
            <a:ext cx="7345394" cy="253916"/>
          </a:xfrm>
        </p:spPr>
        <p:txBody>
          <a:bodyPr lIns="0" tIns="0" rIns="0" bIns="0"/>
          <a:lstStyle>
            <a:lvl1pPr>
              <a:defRPr sz="1650" b="0" i="0">
                <a:solidFill>
                  <a:srgbClr val="18214C"/>
                </a:solidFill>
                <a:latin typeface="Lato"/>
                <a:cs typeface="La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877330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sz="half" idx="2"/>
          </p:nvPr>
        </p:nvSpPr>
        <p:spPr>
          <a:xfrm>
            <a:off x="609600" y="1577340"/>
            <a:ext cx="530352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955842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329133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419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716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E0CB3-92D9-6849-8233-D6B01DEF9629}"/>
              </a:ext>
            </a:extLst>
          </p:cNvPr>
          <p:cNvSpPr>
            <a:spLocks noGrp="1"/>
          </p:cNvSpPr>
          <p:nvPr>
            <p:ph type="ctrTitle"/>
          </p:nvPr>
        </p:nvSpPr>
        <p:spPr>
          <a:xfrm>
            <a:off x="1524000" y="739975"/>
            <a:ext cx="9144000" cy="2769989"/>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4A7BCB79-3FA7-C045-BDEB-986D0B01E431}"/>
              </a:ext>
            </a:extLst>
          </p:cNvPr>
          <p:cNvSpPr>
            <a:spLocks noGrp="1"/>
          </p:cNvSpPr>
          <p:nvPr>
            <p:ph type="subTitle" idx="1"/>
          </p:nvPr>
        </p:nvSpPr>
        <p:spPr>
          <a:xfrm>
            <a:off x="1524000" y="3602038"/>
            <a:ext cx="9144000" cy="369332"/>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572A20F6-366C-464E-9104-2A28ECAAAE06}"/>
              </a:ext>
            </a:extLst>
          </p:cNvPr>
          <p:cNvSpPr>
            <a:spLocks noGrp="1"/>
          </p:cNvSpPr>
          <p:nvPr>
            <p:ph type="dt" sz="half" idx="10"/>
          </p:nvPr>
        </p:nvSpPr>
        <p:spPr>
          <a:xfrm>
            <a:off x="609600" y="6377941"/>
            <a:ext cx="2804160" cy="276999"/>
          </a:xfrm>
        </p:spPr>
        <p:txBody>
          <a:bodyPr/>
          <a:lstStyle/>
          <a:p>
            <a:fld id="{F62CE68D-CF43-3A46-8EAF-A9CA4608B997}" type="datetimeFigureOut">
              <a:rPr lang="es-ES_tradnl" smtClean="0"/>
              <a:t>30/10/2020</a:t>
            </a:fld>
            <a:endParaRPr lang="es-ES_tradnl"/>
          </a:p>
        </p:txBody>
      </p:sp>
      <p:sp>
        <p:nvSpPr>
          <p:cNvPr id="5" name="Marcador de pie de página 4">
            <a:extLst>
              <a:ext uri="{FF2B5EF4-FFF2-40B4-BE49-F238E27FC236}">
                <a16:creationId xmlns:a16="http://schemas.microsoft.com/office/drawing/2014/main" id="{24D6B544-49DB-8149-B60F-A32EF11A9BC5}"/>
              </a:ext>
            </a:extLst>
          </p:cNvPr>
          <p:cNvSpPr>
            <a:spLocks noGrp="1"/>
          </p:cNvSpPr>
          <p:nvPr>
            <p:ph type="ftr" sz="quarter" idx="11"/>
          </p:nvPr>
        </p:nvSpPr>
        <p:spPr>
          <a:xfrm>
            <a:off x="4145280" y="6377941"/>
            <a:ext cx="3901440" cy="276999"/>
          </a:xfrm>
        </p:spPr>
        <p:txBody>
          <a:bodyPr/>
          <a:lstStyle/>
          <a:p>
            <a:endParaRPr lang="es-ES_tradnl"/>
          </a:p>
        </p:txBody>
      </p:sp>
      <p:sp>
        <p:nvSpPr>
          <p:cNvPr id="6" name="Marcador de número de diapositiva 5">
            <a:extLst>
              <a:ext uri="{FF2B5EF4-FFF2-40B4-BE49-F238E27FC236}">
                <a16:creationId xmlns:a16="http://schemas.microsoft.com/office/drawing/2014/main" id="{82542E03-5CAB-E940-B93D-E5A85053726E}"/>
              </a:ext>
            </a:extLst>
          </p:cNvPr>
          <p:cNvSpPr>
            <a:spLocks noGrp="1"/>
          </p:cNvSpPr>
          <p:nvPr>
            <p:ph type="sldNum" sz="quarter" idx="12"/>
          </p:nvPr>
        </p:nvSpPr>
        <p:spPr>
          <a:xfrm>
            <a:off x="8778240" y="6377941"/>
            <a:ext cx="2804160" cy="276999"/>
          </a:xfr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2754624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711C7-4BE9-8B4A-A99B-143952ACB1E9}"/>
              </a:ext>
            </a:extLst>
          </p:cNvPr>
          <p:cNvSpPr>
            <a:spLocks noGrp="1"/>
          </p:cNvSpPr>
          <p:nvPr>
            <p:ph type="title"/>
          </p:nvPr>
        </p:nvSpPr>
        <p:spPr>
          <a:xfrm>
            <a:off x="838200" y="365128"/>
            <a:ext cx="10515600" cy="1538883"/>
          </a:xfrm>
          <a:prstGeom prst="rect">
            <a:avLst/>
          </a:prstGeom>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4D1D02A8-C69A-3D4D-B9E3-56FD30BA1A5B}"/>
              </a:ext>
            </a:extLst>
          </p:cNvPr>
          <p:cNvSpPr>
            <a:spLocks noGrp="1"/>
          </p:cNvSpPr>
          <p:nvPr>
            <p:ph type="dt" sz="half" idx="10"/>
          </p:nvPr>
        </p:nvSpPr>
        <p:spPr>
          <a:xfrm>
            <a:off x="838200" y="6356353"/>
            <a:ext cx="2743200" cy="276999"/>
          </a:xfrm>
          <a:prstGeom prst="rect">
            <a:avLst/>
          </a:prstGeom>
        </p:spPr>
        <p:txBody>
          <a:bodyPr/>
          <a:lstStyle/>
          <a:p>
            <a:fld id="{F62CE68D-CF43-3A46-8EAF-A9CA4608B997}" type="datetimeFigureOut">
              <a:rPr lang="es-ES_tradnl" smtClean="0"/>
              <a:t>30/10/2020</a:t>
            </a:fld>
            <a:endParaRPr lang="es-ES_tradnl"/>
          </a:p>
        </p:txBody>
      </p:sp>
      <p:sp>
        <p:nvSpPr>
          <p:cNvPr id="4" name="Marcador de pie de página 3">
            <a:extLst>
              <a:ext uri="{FF2B5EF4-FFF2-40B4-BE49-F238E27FC236}">
                <a16:creationId xmlns:a16="http://schemas.microsoft.com/office/drawing/2014/main" id="{19AC7CA7-13C9-0341-92E4-9785B8AB31D5}"/>
              </a:ext>
            </a:extLst>
          </p:cNvPr>
          <p:cNvSpPr>
            <a:spLocks noGrp="1"/>
          </p:cNvSpPr>
          <p:nvPr>
            <p:ph type="ftr" sz="quarter" idx="11"/>
          </p:nvPr>
        </p:nvSpPr>
        <p:spPr>
          <a:xfrm>
            <a:off x="4038600" y="6356353"/>
            <a:ext cx="4114800" cy="276999"/>
          </a:xfrm>
          <a:prstGeom prst="rect">
            <a:avLst/>
          </a:prstGeom>
        </p:spPr>
        <p:txBody>
          <a:bodyPr/>
          <a:lstStyle/>
          <a:p>
            <a:endParaRPr lang="es-ES_tradnl"/>
          </a:p>
        </p:txBody>
      </p:sp>
      <p:sp>
        <p:nvSpPr>
          <p:cNvPr id="5" name="Marcador de número de diapositiva 4">
            <a:extLst>
              <a:ext uri="{FF2B5EF4-FFF2-40B4-BE49-F238E27FC236}">
                <a16:creationId xmlns:a16="http://schemas.microsoft.com/office/drawing/2014/main" id="{813F7345-4024-9D48-862A-201EDD79AE10}"/>
              </a:ext>
            </a:extLst>
          </p:cNvPr>
          <p:cNvSpPr>
            <a:spLocks noGrp="1"/>
          </p:cNvSpPr>
          <p:nvPr>
            <p:ph type="sldNum" sz="quarter" idx="12"/>
          </p:nvPr>
        </p:nvSpPr>
        <p:spPr>
          <a:xfrm>
            <a:off x="8610600" y="6356353"/>
            <a:ext cx="2743200" cy="276999"/>
          </a:xfrm>
          <a:prstGeom prst="rect">
            <a:avLst/>
          </a:prstGeo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1513543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C136F-1C95-7E41-9321-076715A4A90F}"/>
              </a:ext>
            </a:extLst>
          </p:cNvPr>
          <p:cNvSpPr>
            <a:spLocks noGrp="1"/>
          </p:cNvSpPr>
          <p:nvPr>
            <p:ph type="title"/>
          </p:nvPr>
        </p:nvSpPr>
        <p:spPr>
          <a:xfrm>
            <a:off x="831850" y="2715818"/>
            <a:ext cx="10515600" cy="1846660"/>
          </a:xfrm>
          <a:prstGeom prst="rect">
            <a:avLst/>
          </a:prstGeo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F6EAD233-03B4-0448-B1F4-BC6EBCFD6799}"/>
              </a:ext>
            </a:extLst>
          </p:cNvPr>
          <p:cNvSpPr>
            <a:spLocks noGrp="1"/>
          </p:cNvSpPr>
          <p:nvPr>
            <p:ph type="body" idx="1"/>
          </p:nvPr>
        </p:nvSpPr>
        <p:spPr>
          <a:xfrm>
            <a:off x="831850" y="4589465"/>
            <a:ext cx="10515600" cy="1846660"/>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2117FDF7-EAEB-B542-911F-AFC2A85F0250}"/>
              </a:ext>
            </a:extLst>
          </p:cNvPr>
          <p:cNvSpPr>
            <a:spLocks noGrp="1"/>
          </p:cNvSpPr>
          <p:nvPr>
            <p:ph type="dt" sz="half" idx="10"/>
          </p:nvPr>
        </p:nvSpPr>
        <p:spPr>
          <a:xfrm>
            <a:off x="838200" y="6356353"/>
            <a:ext cx="2743200" cy="276999"/>
          </a:xfrm>
          <a:prstGeom prst="rect">
            <a:avLst/>
          </a:prstGeom>
        </p:spPr>
        <p:txBody>
          <a:bodyPr/>
          <a:lstStyle/>
          <a:p>
            <a:fld id="{F62CE68D-CF43-3A46-8EAF-A9CA4608B997}" type="datetimeFigureOut">
              <a:rPr lang="es-ES_tradnl" smtClean="0"/>
              <a:t>30/10/2020</a:t>
            </a:fld>
            <a:endParaRPr lang="es-ES_tradnl"/>
          </a:p>
        </p:txBody>
      </p:sp>
      <p:sp>
        <p:nvSpPr>
          <p:cNvPr id="5" name="Marcador de pie de página 4">
            <a:extLst>
              <a:ext uri="{FF2B5EF4-FFF2-40B4-BE49-F238E27FC236}">
                <a16:creationId xmlns:a16="http://schemas.microsoft.com/office/drawing/2014/main" id="{8C61B101-C057-9048-B1A5-2E0AE6FCF15B}"/>
              </a:ext>
            </a:extLst>
          </p:cNvPr>
          <p:cNvSpPr>
            <a:spLocks noGrp="1"/>
          </p:cNvSpPr>
          <p:nvPr>
            <p:ph type="ftr" sz="quarter" idx="11"/>
          </p:nvPr>
        </p:nvSpPr>
        <p:spPr>
          <a:xfrm>
            <a:off x="4038600" y="6356353"/>
            <a:ext cx="4114800" cy="276999"/>
          </a:xfrm>
          <a:prstGeom prst="rect">
            <a:avLst/>
          </a:prstGeom>
        </p:spPr>
        <p:txBody>
          <a:bodyPr/>
          <a:lstStyle/>
          <a:p>
            <a:endParaRPr lang="es-ES_tradnl"/>
          </a:p>
        </p:txBody>
      </p:sp>
      <p:sp>
        <p:nvSpPr>
          <p:cNvPr id="6" name="Marcador de número de diapositiva 5">
            <a:extLst>
              <a:ext uri="{FF2B5EF4-FFF2-40B4-BE49-F238E27FC236}">
                <a16:creationId xmlns:a16="http://schemas.microsoft.com/office/drawing/2014/main" id="{9A6AA425-200B-6B4E-9089-7F5BA5226C44}"/>
              </a:ext>
            </a:extLst>
          </p:cNvPr>
          <p:cNvSpPr>
            <a:spLocks noGrp="1"/>
          </p:cNvSpPr>
          <p:nvPr>
            <p:ph type="sldNum" sz="quarter" idx="12"/>
          </p:nvPr>
        </p:nvSpPr>
        <p:spPr>
          <a:xfrm>
            <a:off x="8610600" y="6356353"/>
            <a:ext cx="2743200" cy="276999"/>
          </a:xfrm>
          <a:prstGeom prst="rect">
            <a:avLst/>
          </a:prstGeo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3972116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447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09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A71E9C-6F93-084E-974A-3468C6DC93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F68D444-3B07-4E4C-824F-15EAAC2F0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30C2926-75E8-6447-BDB2-F85F22328500}"/>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5" name="Marcador de pie de página 4">
            <a:extLst>
              <a:ext uri="{FF2B5EF4-FFF2-40B4-BE49-F238E27FC236}">
                <a16:creationId xmlns:a16="http://schemas.microsoft.com/office/drawing/2014/main" id="{58F6C1E9-270A-F043-83AA-8DB3AFBEAA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1BF48B-90AC-2F4B-84BF-DDD5939450C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121844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0EF9F-4963-3244-9A96-C33136F88D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70AC0C3-BF88-934C-847C-F2C906F2B2D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6623BEC-92BD-434D-8AE3-34B02B5B25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F08A4DD-3874-DA4D-BA7B-9B385387CE6E}"/>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6" name="Marcador de pie de página 5">
            <a:extLst>
              <a:ext uri="{FF2B5EF4-FFF2-40B4-BE49-F238E27FC236}">
                <a16:creationId xmlns:a16="http://schemas.microsoft.com/office/drawing/2014/main" id="{F9043BFC-CD98-4C4B-A3F4-1E7AEFFCB87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A7EC0DF-6222-974F-B1AD-D9051B996CE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7398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AC8D2-94DA-F14A-85D1-3F6002FA617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B15B709-3F55-7F40-9E07-1D412635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19DE5A-6FAC-264B-82EF-CC2ECF614C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E121808-E4EF-BB4E-A748-2E92B0DCB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6479D7-1ECA-DF45-8004-F3EA7F07D6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0442B5C-26A4-4E4F-9109-299667761002}"/>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8" name="Marcador de pie de página 7">
            <a:extLst>
              <a:ext uri="{FF2B5EF4-FFF2-40B4-BE49-F238E27FC236}">
                <a16:creationId xmlns:a16="http://schemas.microsoft.com/office/drawing/2014/main" id="{A71C5043-5754-664D-A39A-F554B1FBF63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09F63B2-DCF8-DC42-82DF-4A8DB8E8AA7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21994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1C96CC-C1D2-C446-983B-5C9D53E8F4F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E2CAEEA-39DA-A64E-9BF6-36EB90D9423D}"/>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4" name="Marcador de pie de página 3">
            <a:extLst>
              <a:ext uri="{FF2B5EF4-FFF2-40B4-BE49-F238E27FC236}">
                <a16:creationId xmlns:a16="http://schemas.microsoft.com/office/drawing/2014/main" id="{96637C73-9E6D-B648-A234-B0262C247AE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65630B89-0FA8-0843-8B4F-C5E9D52D44FF}"/>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03383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60CB1C-A799-E244-AA42-08A70CFE2F11}"/>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3" name="Marcador de pie de página 2">
            <a:extLst>
              <a:ext uri="{FF2B5EF4-FFF2-40B4-BE49-F238E27FC236}">
                <a16:creationId xmlns:a16="http://schemas.microsoft.com/office/drawing/2014/main" id="{636DC0D7-F459-CE45-B344-169204E5935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4DF1DEE-CB48-3147-9878-6044C4E6E56B}"/>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93951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739F1-320C-3846-9128-36357B78FF1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847FC9A-F23D-3842-8D2E-A8F45712F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46993D9D-FE57-AB4F-B7F0-6F8876535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F729A9-49C6-F240-9FC7-22A9C1DB34E8}"/>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6" name="Marcador de pie de página 5">
            <a:extLst>
              <a:ext uri="{FF2B5EF4-FFF2-40B4-BE49-F238E27FC236}">
                <a16:creationId xmlns:a16="http://schemas.microsoft.com/office/drawing/2014/main" id="{870104E7-70A5-FC4E-9B4B-2ED6489BE6B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5862B05-6C89-6F43-9BF2-F327A73955A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4265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173B4-BAE2-E146-BE58-1EB3207773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12CD015D-41C7-AE49-8342-B894C2202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D5A05D8-DF2B-084B-9EAD-490769A18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89E8CC-FC09-8D4B-AD02-6612E01248D3}"/>
              </a:ext>
            </a:extLst>
          </p:cNvPr>
          <p:cNvSpPr>
            <a:spLocks noGrp="1"/>
          </p:cNvSpPr>
          <p:nvPr>
            <p:ph type="dt" sz="half" idx="10"/>
          </p:nvPr>
        </p:nvSpPr>
        <p:spPr/>
        <p:txBody>
          <a:bodyPr/>
          <a:lstStyle/>
          <a:p>
            <a:fld id="{C6A10A5F-8A61-1440-8CF1-78463D190B9B}" type="datetimeFigureOut">
              <a:rPr lang="es-CO" smtClean="0"/>
              <a:t>30/10/2020</a:t>
            </a:fld>
            <a:endParaRPr lang="es-CO"/>
          </a:p>
        </p:txBody>
      </p:sp>
      <p:sp>
        <p:nvSpPr>
          <p:cNvPr id="6" name="Marcador de pie de página 5">
            <a:extLst>
              <a:ext uri="{FF2B5EF4-FFF2-40B4-BE49-F238E27FC236}">
                <a16:creationId xmlns:a16="http://schemas.microsoft.com/office/drawing/2014/main" id="{9381387E-9611-7A48-9BE2-C6CB38C823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EDDCB9F-C280-E94D-88FB-6D551A53DCD1}"/>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9583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30/10/2020</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30/10/2020</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62"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6" name="bk object 16"/>
          <p:cNvSpPr/>
          <p:nvPr/>
        </p:nvSpPr>
        <p:spPr>
          <a:xfrm>
            <a:off x="10731215" y="413248"/>
            <a:ext cx="584835" cy="584835"/>
          </a:xfrm>
          <a:custGeom>
            <a:avLst/>
            <a:gdLst/>
            <a:ahLst/>
            <a:cxnLst/>
            <a:rect l="l" t="t" r="r" b="b"/>
            <a:pathLst>
              <a:path w="779780" h="779780">
                <a:moveTo>
                  <a:pt x="365533" y="0"/>
                </a:moveTo>
                <a:lnTo>
                  <a:pt x="317887" y="5867"/>
                </a:lnTo>
                <a:lnTo>
                  <a:pt x="272071" y="17337"/>
                </a:lnTo>
                <a:lnTo>
                  <a:pt x="228473" y="34070"/>
                </a:lnTo>
                <a:lnTo>
                  <a:pt x="187481" y="55722"/>
                </a:lnTo>
                <a:lnTo>
                  <a:pt x="149486" y="81951"/>
                </a:lnTo>
                <a:lnTo>
                  <a:pt x="114873" y="112416"/>
                </a:lnTo>
                <a:lnTo>
                  <a:pt x="84033" y="146775"/>
                </a:lnTo>
                <a:lnTo>
                  <a:pt x="57353" y="184685"/>
                </a:lnTo>
                <a:lnTo>
                  <a:pt x="35222" y="225804"/>
                </a:lnTo>
                <a:lnTo>
                  <a:pt x="18028" y="269791"/>
                </a:lnTo>
                <a:lnTo>
                  <a:pt x="6159" y="316304"/>
                </a:lnTo>
                <a:lnTo>
                  <a:pt x="5" y="365000"/>
                </a:lnTo>
                <a:lnTo>
                  <a:pt x="0" y="414682"/>
                </a:lnTo>
                <a:lnTo>
                  <a:pt x="5793" y="461729"/>
                </a:lnTo>
                <a:lnTo>
                  <a:pt x="17263" y="507544"/>
                </a:lnTo>
                <a:lnTo>
                  <a:pt x="33994" y="551140"/>
                </a:lnTo>
                <a:lnTo>
                  <a:pt x="55645" y="592130"/>
                </a:lnTo>
                <a:lnTo>
                  <a:pt x="81874" y="630125"/>
                </a:lnTo>
                <a:lnTo>
                  <a:pt x="112338" y="664737"/>
                </a:lnTo>
                <a:lnTo>
                  <a:pt x="146696" y="695576"/>
                </a:lnTo>
                <a:lnTo>
                  <a:pt x="184606" y="722256"/>
                </a:lnTo>
                <a:lnTo>
                  <a:pt x="225726" y="744387"/>
                </a:lnTo>
                <a:lnTo>
                  <a:pt x="269714" y="761581"/>
                </a:lnTo>
                <a:lnTo>
                  <a:pt x="316228" y="773449"/>
                </a:lnTo>
                <a:lnTo>
                  <a:pt x="364926" y="779604"/>
                </a:lnTo>
                <a:lnTo>
                  <a:pt x="414012" y="779682"/>
                </a:lnTo>
                <a:lnTo>
                  <a:pt x="461657" y="773815"/>
                </a:lnTo>
                <a:lnTo>
                  <a:pt x="507472" y="762344"/>
                </a:lnTo>
                <a:lnTo>
                  <a:pt x="551069" y="745612"/>
                </a:lnTo>
                <a:lnTo>
                  <a:pt x="592060" y="723960"/>
                </a:lnTo>
                <a:lnTo>
                  <a:pt x="630056" y="697731"/>
                </a:lnTo>
                <a:lnTo>
                  <a:pt x="664668" y="667266"/>
                </a:lnTo>
                <a:lnTo>
                  <a:pt x="695509" y="632907"/>
                </a:lnTo>
                <a:lnTo>
                  <a:pt x="722188" y="594997"/>
                </a:lnTo>
                <a:lnTo>
                  <a:pt x="744319" y="553877"/>
                </a:lnTo>
                <a:lnTo>
                  <a:pt x="761512" y="509890"/>
                </a:lnTo>
                <a:lnTo>
                  <a:pt x="773379" y="463378"/>
                </a:lnTo>
                <a:lnTo>
                  <a:pt x="779531" y="414682"/>
                </a:lnTo>
                <a:lnTo>
                  <a:pt x="779535" y="365000"/>
                </a:lnTo>
                <a:lnTo>
                  <a:pt x="773743" y="317957"/>
                </a:lnTo>
                <a:lnTo>
                  <a:pt x="762273" y="272143"/>
                </a:lnTo>
                <a:lnTo>
                  <a:pt x="745542" y="228547"/>
                </a:lnTo>
                <a:lnTo>
                  <a:pt x="723891" y="187557"/>
                </a:lnTo>
                <a:lnTo>
                  <a:pt x="697663" y="149562"/>
                </a:lnTo>
                <a:lnTo>
                  <a:pt x="667199" y="114950"/>
                </a:lnTo>
                <a:lnTo>
                  <a:pt x="632842" y="84109"/>
                </a:lnTo>
                <a:lnTo>
                  <a:pt x="594934" y="57428"/>
                </a:lnTo>
                <a:lnTo>
                  <a:pt x="553815" y="35296"/>
                </a:lnTo>
                <a:lnTo>
                  <a:pt x="509829" y="18102"/>
                </a:lnTo>
                <a:lnTo>
                  <a:pt x="463317" y="6233"/>
                </a:lnTo>
                <a:lnTo>
                  <a:pt x="414622" y="78"/>
                </a:lnTo>
                <a:lnTo>
                  <a:pt x="365533" y="0"/>
                </a:lnTo>
                <a:close/>
              </a:path>
            </a:pathLst>
          </a:custGeom>
          <a:solidFill>
            <a:srgbClr val="E7F1D6"/>
          </a:solidFill>
        </p:spPr>
        <p:txBody>
          <a:bodyPr wrap="square" lIns="0" tIns="0" rIns="0" bIns="0" rtlCol="0"/>
          <a:lstStyle/>
          <a:p>
            <a:endParaRPr sz="1350"/>
          </a:p>
        </p:txBody>
      </p:sp>
      <p:sp>
        <p:nvSpPr>
          <p:cNvPr id="17" name="bk object 17"/>
          <p:cNvSpPr/>
          <p:nvPr/>
        </p:nvSpPr>
        <p:spPr>
          <a:xfrm>
            <a:off x="11260359" y="1028472"/>
            <a:ext cx="313849" cy="313849"/>
          </a:xfrm>
          <a:custGeom>
            <a:avLst/>
            <a:gdLst/>
            <a:ahLst/>
            <a:cxnLst/>
            <a:rect l="l" t="t" r="r" b="b"/>
            <a:pathLst>
              <a:path w="418465" h="418464">
                <a:moveTo>
                  <a:pt x="222402" y="0"/>
                </a:moveTo>
                <a:lnTo>
                  <a:pt x="174111" y="2464"/>
                </a:lnTo>
                <a:lnTo>
                  <a:pt x="129100" y="15388"/>
                </a:lnTo>
                <a:lnTo>
                  <a:pt x="88706" y="37596"/>
                </a:lnTo>
                <a:lnTo>
                  <a:pt x="54264" y="67912"/>
                </a:lnTo>
                <a:lnTo>
                  <a:pt x="27108" y="105159"/>
                </a:lnTo>
                <a:lnTo>
                  <a:pt x="8575" y="148162"/>
                </a:lnTo>
                <a:lnTo>
                  <a:pt x="0" y="195745"/>
                </a:lnTo>
                <a:lnTo>
                  <a:pt x="2464" y="244040"/>
                </a:lnTo>
                <a:lnTo>
                  <a:pt x="15386" y="289052"/>
                </a:lnTo>
                <a:lnTo>
                  <a:pt x="37592" y="329446"/>
                </a:lnTo>
                <a:lnTo>
                  <a:pt x="67906" y="363887"/>
                </a:lnTo>
                <a:lnTo>
                  <a:pt x="105153" y="391041"/>
                </a:lnTo>
                <a:lnTo>
                  <a:pt x="148158" y="409572"/>
                </a:lnTo>
                <a:lnTo>
                  <a:pt x="195745" y="418147"/>
                </a:lnTo>
                <a:lnTo>
                  <a:pt x="244036" y="415683"/>
                </a:lnTo>
                <a:lnTo>
                  <a:pt x="289046" y="402760"/>
                </a:lnTo>
                <a:lnTo>
                  <a:pt x="329440" y="380554"/>
                </a:lnTo>
                <a:lnTo>
                  <a:pt x="363883" y="350240"/>
                </a:lnTo>
                <a:lnTo>
                  <a:pt x="391038" y="312993"/>
                </a:lnTo>
                <a:lnTo>
                  <a:pt x="409572" y="269989"/>
                </a:lnTo>
                <a:lnTo>
                  <a:pt x="418147" y="222402"/>
                </a:lnTo>
                <a:lnTo>
                  <a:pt x="415683" y="174111"/>
                </a:lnTo>
                <a:lnTo>
                  <a:pt x="402760" y="129100"/>
                </a:lnTo>
                <a:lnTo>
                  <a:pt x="380554" y="88706"/>
                </a:lnTo>
                <a:lnTo>
                  <a:pt x="350240" y="54264"/>
                </a:lnTo>
                <a:lnTo>
                  <a:pt x="312993" y="27108"/>
                </a:lnTo>
                <a:lnTo>
                  <a:pt x="269989" y="8575"/>
                </a:lnTo>
                <a:lnTo>
                  <a:pt x="222402" y="0"/>
                </a:lnTo>
                <a:close/>
              </a:path>
            </a:pathLst>
          </a:custGeom>
          <a:solidFill>
            <a:srgbClr val="E7F1D6"/>
          </a:solidFill>
        </p:spPr>
        <p:txBody>
          <a:bodyPr wrap="square" lIns="0" tIns="0" rIns="0" bIns="0" rtlCol="0"/>
          <a:lstStyle/>
          <a:p>
            <a:endParaRPr sz="1350"/>
          </a:p>
        </p:txBody>
      </p:sp>
      <p:sp>
        <p:nvSpPr>
          <p:cNvPr id="2" name="Holder 2"/>
          <p:cNvSpPr>
            <a:spLocks noGrp="1"/>
          </p:cNvSpPr>
          <p:nvPr>
            <p:ph type="title"/>
          </p:nvPr>
        </p:nvSpPr>
        <p:spPr>
          <a:xfrm>
            <a:off x="2617666" y="1147683"/>
            <a:ext cx="6956666" cy="769441"/>
          </a:xfrm>
          <a:prstGeom prst="rect">
            <a:avLst/>
          </a:prstGeom>
        </p:spPr>
        <p:txBody>
          <a:bodyPr wrap="square" lIns="0" tIns="0" rIns="0" bIns="0">
            <a:spAutoFit/>
          </a:bodyPr>
          <a:lstStyle>
            <a:lvl1pPr>
              <a:defRPr sz="5000" b="1" i="0">
                <a:solidFill>
                  <a:srgbClr val="18214C"/>
                </a:solidFill>
                <a:latin typeface="Lato"/>
                <a:cs typeface="Lato"/>
              </a:defRPr>
            </a:lvl1pPr>
          </a:lstStyle>
          <a:p>
            <a:endParaRPr/>
          </a:p>
        </p:txBody>
      </p:sp>
      <p:sp>
        <p:nvSpPr>
          <p:cNvPr id="3" name="Holder 3"/>
          <p:cNvSpPr>
            <a:spLocks noGrp="1"/>
          </p:cNvSpPr>
          <p:nvPr>
            <p:ph type="body" idx="1"/>
          </p:nvPr>
        </p:nvSpPr>
        <p:spPr>
          <a:xfrm>
            <a:off x="2423303" y="1722691"/>
            <a:ext cx="7345394" cy="338554"/>
          </a:xfrm>
          <a:prstGeom prst="rect">
            <a:avLst/>
          </a:prstGeom>
        </p:spPr>
        <p:txBody>
          <a:bodyPr wrap="square" lIns="0" tIns="0" rIns="0" bIns="0">
            <a:spAutoFit/>
          </a:bodyPr>
          <a:lstStyle>
            <a:lvl1pPr>
              <a:defRPr sz="2200" b="0" i="0">
                <a:solidFill>
                  <a:srgbClr val="18214C"/>
                </a:solidFill>
                <a:latin typeface="Lato"/>
                <a:cs typeface="Lato"/>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0517903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3" Type="http://schemas.openxmlformats.org/officeDocument/2006/relationships/image" Target="../media/image104.pn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www.icbf.gov.co/"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0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671254" y="263932"/>
            <a:ext cx="6481953" cy="2308324"/>
          </a:xfrm>
          <a:prstGeom prst="rect">
            <a:avLst/>
          </a:prstGeom>
          <a:noFill/>
        </p:spPr>
        <p:txBody>
          <a:bodyPr wrap="square" rtlCol="0">
            <a:spAutoFit/>
          </a:bodyPr>
          <a:lstStyle/>
          <a:p>
            <a:pPr algn="ctr"/>
            <a:r>
              <a:rPr lang="es-CO" sz="4800" b="1" dirty="0">
                <a:solidFill>
                  <a:srgbClr val="242758"/>
                </a:solidFill>
              </a:rPr>
              <a:t>Rendición de Cuentas</a:t>
            </a:r>
          </a:p>
          <a:p>
            <a:pPr algn="ctr"/>
            <a:r>
              <a:rPr lang="es-CO" sz="4800" b="1" dirty="0">
                <a:solidFill>
                  <a:srgbClr val="242758"/>
                </a:solidFill>
              </a:rPr>
              <a:t>ICBF</a:t>
            </a:r>
          </a:p>
          <a:p>
            <a:pPr algn="ctr"/>
            <a:r>
              <a:rPr lang="es-CO" sz="4800" b="1" dirty="0">
                <a:solidFill>
                  <a:srgbClr val="242758"/>
                </a:solidFill>
              </a:rPr>
              <a:t>Regional Sucre</a:t>
            </a:r>
          </a:p>
        </p:txBody>
      </p:sp>
      <p:sp>
        <p:nvSpPr>
          <p:cNvPr id="5" name="CuadroTexto 4">
            <a:extLst>
              <a:ext uri="{FF2B5EF4-FFF2-40B4-BE49-F238E27FC236}">
                <a16:creationId xmlns:a16="http://schemas.microsoft.com/office/drawing/2014/main" id="{9016AA2D-A1CC-FB4C-A7E8-878DA257C22F}"/>
              </a:ext>
            </a:extLst>
          </p:cNvPr>
          <p:cNvSpPr txBox="1"/>
          <p:nvPr/>
        </p:nvSpPr>
        <p:spPr>
          <a:xfrm>
            <a:off x="5401085" y="3886422"/>
            <a:ext cx="7123637" cy="1508105"/>
          </a:xfrm>
          <a:prstGeom prst="rect">
            <a:avLst/>
          </a:prstGeom>
          <a:noFill/>
        </p:spPr>
        <p:txBody>
          <a:bodyPr wrap="square" rtlCol="0">
            <a:spAutoFit/>
          </a:bodyPr>
          <a:lstStyle/>
          <a:p>
            <a:pPr lvl="0" algn="ctr"/>
            <a:r>
              <a:rPr lang="es-CO" sz="3600" b="1" dirty="0">
                <a:solidFill>
                  <a:schemeClr val="accent6">
                    <a:lumMod val="50000"/>
                  </a:schemeClr>
                </a:solidFill>
                <a:latin typeface="Calibri Light" panose="020F0302020204030204"/>
              </a:rPr>
              <a:t>Directora</a:t>
            </a:r>
          </a:p>
          <a:p>
            <a:pPr lvl="0" algn="ctr"/>
            <a:r>
              <a:rPr lang="es-CO" sz="3200" b="1" dirty="0">
                <a:solidFill>
                  <a:schemeClr val="accent6">
                    <a:lumMod val="50000"/>
                  </a:schemeClr>
                </a:solidFill>
                <a:latin typeface="Calibri Light" panose="020F0302020204030204"/>
              </a:rPr>
              <a:t>Constanza Victoria Rendon Valencia </a:t>
            </a:r>
          </a:p>
          <a:p>
            <a:pPr lvl="0" algn="ctr"/>
            <a:r>
              <a:rPr lang="es-CO" sz="2400" b="1" dirty="0">
                <a:solidFill>
                  <a:schemeClr val="bg2">
                    <a:lumMod val="50000"/>
                  </a:schemeClr>
                </a:solidFill>
                <a:latin typeface="Calibri Light" panose="020F0302020204030204"/>
              </a:rPr>
              <a:t>19 de Noviembre   de 2020</a:t>
            </a:r>
          </a:p>
        </p:txBody>
      </p:sp>
      <p:sp>
        <p:nvSpPr>
          <p:cNvPr id="6" name="object 3">
            <a:extLst>
              <a:ext uri="{FF2B5EF4-FFF2-40B4-BE49-F238E27FC236}">
                <a16:creationId xmlns:a16="http://schemas.microsoft.com/office/drawing/2014/main" id="{E619FA45-3170-4137-84BB-D8D2CD3BE4EA}"/>
              </a:ext>
            </a:extLst>
          </p:cNvPr>
          <p:cNvSpPr/>
          <p:nvPr/>
        </p:nvSpPr>
        <p:spPr>
          <a:xfrm>
            <a:off x="0" y="14514"/>
            <a:ext cx="5721927"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415549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64827F3-25D6-4934-A69E-91B578C73926}"/>
              </a:ext>
            </a:extLst>
          </p:cNvPr>
          <p:cNvSpPr txBox="1"/>
          <p:nvPr/>
        </p:nvSpPr>
        <p:spPr>
          <a:xfrm>
            <a:off x="173563" y="6401936"/>
            <a:ext cx="1288016" cy="338554"/>
          </a:xfrm>
          <a:prstGeom prst="rect">
            <a:avLst/>
          </a:prstGeom>
          <a:noFill/>
        </p:spPr>
        <p:txBody>
          <a:bodyPr wrap="square" rtlCol="0">
            <a:spAutoFit/>
          </a:bodyPr>
          <a:lstStyle/>
          <a:p>
            <a:pPr algn="ctr"/>
            <a:r>
              <a:rPr lang="es-CO" sz="1600" b="1" dirty="0">
                <a:latin typeface="Arial" panose="020B0604020202020204" pitchFamily="34" charset="0"/>
                <a:cs typeface="Arial" panose="020B0604020202020204" pitchFamily="34" charset="0"/>
              </a:rPr>
              <a:t>PÚBLICA</a:t>
            </a:r>
          </a:p>
        </p:txBody>
      </p:sp>
      <p:cxnSp>
        <p:nvCxnSpPr>
          <p:cNvPr id="3" name="Conector recto 2">
            <a:extLst>
              <a:ext uri="{FF2B5EF4-FFF2-40B4-BE49-F238E27FC236}">
                <a16:creationId xmlns:a16="http://schemas.microsoft.com/office/drawing/2014/main" id="{93DB6EA5-4EAD-4206-A922-70AD32057DB0}"/>
              </a:ext>
            </a:extLst>
          </p:cNvPr>
          <p:cNvCxnSpPr/>
          <p:nvPr/>
        </p:nvCxnSpPr>
        <p:spPr>
          <a:xfrm>
            <a:off x="1981200" y="1018295"/>
            <a:ext cx="8229600"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A3C5D7A2-B4BB-402A-88E7-36C55B4AC22B}"/>
              </a:ext>
            </a:extLst>
          </p:cNvPr>
          <p:cNvSpPr/>
          <p:nvPr/>
        </p:nvSpPr>
        <p:spPr>
          <a:xfrm>
            <a:off x="5764821" y="2637010"/>
            <a:ext cx="6096000" cy="3067506"/>
          </a:xfrm>
          <a:prstGeom prst="rect">
            <a:avLst/>
          </a:prstGeom>
        </p:spPr>
        <p:txBody>
          <a:bodyPr>
            <a:spAutoFit/>
          </a:bodyPr>
          <a:lstStyle/>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Los derechos humanos a cargo de la entidad.</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Los resultados y procesos para el cumplimiento de su misión</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Las medidas frente a situaciones que pueden afectar la garantía de derechos en su entidad.</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El cumplimiento de las condiciones (cantidad, calidad, pertinencia de los bienes y servicios mediante los cuales se da garantía de los derechos).</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La lucha contra la desigualdad o la discriminación.</a:t>
            </a:r>
          </a:p>
        </p:txBody>
      </p:sp>
      <p:sp>
        <p:nvSpPr>
          <p:cNvPr id="6" name="Rectángulo 5">
            <a:extLst>
              <a:ext uri="{FF2B5EF4-FFF2-40B4-BE49-F238E27FC236}">
                <a16:creationId xmlns:a16="http://schemas.microsoft.com/office/drawing/2014/main" id="{76B72C03-C2E4-4751-BDCF-B3F0B16E4E41}"/>
              </a:ext>
            </a:extLst>
          </p:cNvPr>
          <p:cNvSpPr/>
          <p:nvPr/>
        </p:nvSpPr>
        <p:spPr>
          <a:xfrm>
            <a:off x="173563" y="4845382"/>
            <a:ext cx="5704723" cy="163121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50000"/>
                    <a:lumOff val="50000"/>
                  </a:prstClr>
                </a:solidFill>
                <a:effectLst/>
                <a:uLnTx/>
                <a:uFillTx/>
                <a:ea typeface="+mn-ea"/>
                <a:cs typeface="+mn-cs"/>
              </a:rPr>
              <a:t>Es muy importante poder evidenciar cómo la gestión pública mejoró, </a:t>
            </a:r>
            <a:r>
              <a:rPr kumimoji="0" lang="es-CO" sz="2000" b="0" i="0" u="sng" strike="noStrike" kern="1200" cap="none" spc="0" normalizeH="0" baseline="0" noProof="0" dirty="0">
                <a:ln>
                  <a:noFill/>
                </a:ln>
                <a:solidFill>
                  <a:prstClr val="black">
                    <a:lumMod val="50000"/>
                    <a:lumOff val="50000"/>
                  </a:prstClr>
                </a:solidFill>
                <a:effectLst/>
                <a:uLnTx/>
                <a:uFillTx/>
                <a:ea typeface="+mn-ea"/>
                <a:cs typeface="+mn-cs"/>
              </a:rPr>
              <a:t>respetó, protegió y garantizó los derechos </a:t>
            </a:r>
            <a:r>
              <a:rPr kumimoji="0" lang="es-CO" sz="2000" b="0" i="0" u="none" strike="noStrike" kern="1200" cap="none" spc="0" normalizeH="0" baseline="0" noProof="0" dirty="0">
                <a:ln>
                  <a:noFill/>
                </a:ln>
                <a:solidFill>
                  <a:prstClr val="black">
                    <a:lumMod val="50000"/>
                    <a:lumOff val="50000"/>
                  </a:prstClr>
                </a:solidFill>
                <a:effectLst/>
                <a:uLnTx/>
                <a:uFillTx/>
                <a:ea typeface="+mn-ea"/>
                <a:cs typeface="+mn-cs"/>
              </a:rPr>
              <a:t>humanos en las condiciones de vida las de las comunidades, especialmente, de los sectores más vulnerables</a:t>
            </a:r>
            <a:r>
              <a:rPr kumimoji="0" lang="es-CO" sz="2000" b="0" i="0" u="none" strike="noStrike" kern="1200" cap="none" spc="0" normalizeH="0" baseline="0" noProof="0" dirty="0">
                <a:ln>
                  <a:noFill/>
                </a:ln>
                <a:solidFill>
                  <a:prstClr val="black">
                    <a:lumMod val="50000"/>
                    <a:lumOff val="50000"/>
                  </a:prstClr>
                </a:solidFill>
                <a:effectLst/>
                <a:uLnTx/>
                <a:uFillTx/>
                <a:latin typeface="Athelas" panose="02000503000000020003"/>
                <a:ea typeface="+mn-ea"/>
                <a:cs typeface="+mn-cs"/>
              </a:rPr>
              <a:t>.</a:t>
            </a:r>
          </a:p>
        </p:txBody>
      </p:sp>
      <p:sp>
        <p:nvSpPr>
          <p:cNvPr id="7" name="Rectángulo 6">
            <a:extLst>
              <a:ext uri="{FF2B5EF4-FFF2-40B4-BE49-F238E27FC236}">
                <a16:creationId xmlns:a16="http://schemas.microsoft.com/office/drawing/2014/main" id="{EA98E10C-CFD8-4E83-8BA3-BB4D4BA7543C}"/>
              </a:ext>
            </a:extLst>
          </p:cNvPr>
          <p:cNvSpPr/>
          <p:nvPr/>
        </p:nvSpPr>
        <p:spPr>
          <a:xfrm>
            <a:off x="5764821" y="1226249"/>
            <a:ext cx="6096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346232"/>
                </a:solidFill>
                <a:effectLst/>
                <a:uLnTx/>
                <a:uFillTx/>
                <a:ea typeface="+mn-ea"/>
                <a:cs typeface="+mn-cs"/>
              </a:rPr>
              <a:t>¿Sobre qué se rinde cuentas con enfoque basado en derechos humanos?</a:t>
            </a:r>
          </a:p>
        </p:txBody>
      </p:sp>
      <p:sp>
        <p:nvSpPr>
          <p:cNvPr id="9" name="CuadroTexto 8">
            <a:extLst>
              <a:ext uri="{FF2B5EF4-FFF2-40B4-BE49-F238E27FC236}">
                <a16:creationId xmlns:a16="http://schemas.microsoft.com/office/drawing/2014/main" id="{8869C1D5-FE7C-41D4-9998-A0525B31D133}"/>
              </a:ext>
            </a:extLst>
          </p:cNvPr>
          <p:cNvSpPr txBox="1"/>
          <p:nvPr/>
        </p:nvSpPr>
        <p:spPr>
          <a:xfrm>
            <a:off x="606881" y="4558139"/>
            <a:ext cx="43575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lumMod val="50000"/>
                    <a:lumOff val="50000"/>
                  </a:prstClr>
                </a:solidFill>
                <a:effectLst/>
                <a:uLnTx/>
                <a:uFillTx/>
                <a:latin typeface="Athelas" panose="02000503000000020003"/>
                <a:ea typeface="+mn-ea"/>
                <a:cs typeface="+mn-cs"/>
              </a:rPr>
              <a:t>Mesa. Foto regional </a:t>
            </a:r>
          </a:p>
        </p:txBody>
      </p:sp>
      <p:sp>
        <p:nvSpPr>
          <p:cNvPr id="10" name="Rectángulo: esquinas redondeadas 9">
            <a:extLst>
              <a:ext uri="{FF2B5EF4-FFF2-40B4-BE49-F238E27FC236}">
                <a16:creationId xmlns:a16="http://schemas.microsoft.com/office/drawing/2014/main" id="{CB6E035B-1258-45A2-9F8A-11EC5DACBE29}"/>
              </a:ext>
            </a:extLst>
          </p:cNvPr>
          <p:cNvSpPr/>
          <p:nvPr/>
        </p:nvSpPr>
        <p:spPr>
          <a:xfrm>
            <a:off x="510364" y="265817"/>
            <a:ext cx="10239152" cy="498146"/>
          </a:xfrm>
          <a:prstGeom prst="roundRect">
            <a:avLst/>
          </a:prstGeom>
          <a:solidFill>
            <a:schemeClr val="accent6">
              <a:lumMod val="5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s-CO" sz="2400" b="1"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RENDICION DE CUENTAS ENFOQUE BASADO EN DERECHOS HUMANOS Y PAZ *</a:t>
            </a:r>
          </a:p>
        </p:txBody>
      </p:sp>
      <p:sp>
        <p:nvSpPr>
          <p:cNvPr id="2" name="AutoShape 2" descr="Icbf niega apoyo a proyecto para la niñez en Sincelejo | El Heral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AutoShape 4" descr="Icbf niega apoyo a proyecto para la niñez en Sincelejo | El Herald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AutoShape 6" descr="Icbf niega apoyo a proyecto para la niñez en Sincelejo | El Herald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3" name="Imagen 12"/>
          <p:cNvPicPr/>
          <p:nvPr/>
        </p:nvPicPr>
        <p:blipFill rotWithShape="1">
          <a:blip r:embed="rId2"/>
          <a:srcRect l="17268" t="23313" r="20935" b="14128"/>
          <a:stretch/>
        </p:blipFill>
        <p:spPr bwMode="auto">
          <a:xfrm>
            <a:off x="510363" y="1226249"/>
            <a:ext cx="5171979" cy="35752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188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576181"/>
            <a:ext cx="10515600" cy="829944"/>
          </a:xfrm>
          <a:prstGeom prst="rect">
            <a:avLst/>
          </a:prstGeom>
          <a:solidFill>
            <a:schemeClr val="accent6">
              <a:lumMod val="60000"/>
              <a:lumOff val="40000"/>
            </a:schemeClr>
          </a:solidFill>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5080" algn="ctr">
              <a:lnSpc>
                <a:spcPct val="102699"/>
              </a:lnSpc>
              <a:spcBef>
                <a:spcPts val="20"/>
              </a:spcBef>
              <a:tabLst>
                <a:tab pos="619125" algn="l"/>
              </a:tabLst>
            </a:pPr>
            <a:r>
              <a:rPr lang="es-CO" sz="2600" b="1" dirty="0">
                <a:cs typeface="Roboto"/>
              </a:rPr>
              <a:t>El </a:t>
            </a:r>
            <a:r>
              <a:rPr lang="es-CO" sz="2600" b="1" spc="-5" dirty="0">
                <a:cs typeface="Roboto"/>
              </a:rPr>
              <a:t>Instituto </a:t>
            </a:r>
            <a:r>
              <a:rPr lang="es-CO" sz="2600" b="1" dirty="0">
                <a:cs typeface="Roboto"/>
              </a:rPr>
              <a:t>Colombiano de Bienestar </a:t>
            </a:r>
            <a:r>
              <a:rPr lang="es-CO" sz="2600" b="1" spc="-5" dirty="0">
                <a:cs typeface="Roboto"/>
              </a:rPr>
              <a:t>Familiar </a:t>
            </a:r>
            <a:r>
              <a:rPr lang="es-CO" sz="2600" b="1" dirty="0">
                <a:cs typeface="Roboto"/>
              </a:rPr>
              <a:t>– ICBF en el </a:t>
            </a:r>
            <a:r>
              <a:rPr lang="es-CO" sz="2600" b="1" spc="-5" dirty="0">
                <a:cs typeface="Roboto"/>
              </a:rPr>
              <a:t>marco  </a:t>
            </a:r>
            <a:r>
              <a:rPr lang="es-CO" sz="2600" b="1" dirty="0">
                <a:cs typeface="Roboto"/>
              </a:rPr>
              <a:t>del	</a:t>
            </a:r>
            <a:r>
              <a:rPr lang="es-CO" sz="2600" b="1" spc="-5" dirty="0">
                <a:cs typeface="Roboto"/>
              </a:rPr>
              <a:t>Covid-19 </a:t>
            </a:r>
            <a:r>
              <a:rPr lang="es-CO" sz="2600" b="1" dirty="0">
                <a:cs typeface="Roboto"/>
              </a:rPr>
              <a:t>ha </a:t>
            </a:r>
            <a:r>
              <a:rPr lang="es-CO" sz="2600" b="1" spc="-5" dirty="0">
                <a:cs typeface="Roboto"/>
              </a:rPr>
              <a:t>puesto </a:t>
            </a:r>
            <a:r>
              <a:rPr lang="es-CO" sz="2600" b="1" dirty="0">
                <a:cs typeface="Roboto"/>
              </a:rPr>
              <a:t>a los niños, niñas en el </a:t>
            </a:r>
            <a:r>
              <a:rPr lang="es-CO" sz="2600" b="1" spc="-5" dirty="0">
                <a:cs typeface="Roboto"/>
              </a:rPr>
              <a:t>centro </a:t>
            </a:r>
            <a:r>
              <a:rPr lang="es-CO" sz="2600" b="1" dirty="0">
                <a:cs typeface="Roboto"/>
              </a:rPr>
              <a:t>en tres</a:t>
            </a:r>
            <a:r>
              <a:rPr lang="es-CO" sz="2600" b="1" spc="45" dirty="0">
                <a:cs typeface="Roboto"/>
              </a:rPr>
              <a:t> </a:t>
            </a:r>
            <a:r>
              <a:rPr lang="es-CO" sz="2600" b="1" spc="-5" dirty="0">
                <a:cs typeface="Roboto"/>
              </a:rPr>
              <a:t>pilares:</a:t>
            </a:r>
            <a:endParaRPr lang="es-CO" sz="2600" b="1" dirty="0">
              <a:cs typeface="Roboto"/>
            </a:endParaRPr>
          </a:p>
        </p:txBody>
      </p:sp>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838200" y="1825625"/>
            <a:ext cx="10515600" cy="2248693"/>
          </a:xfrm>
          <a:prstGeom prst="rect">
            <a:avLst/>
          </a:prstGeom>
        </p:spPr>
        <p:txBody>
          <a:bodyPr vert="horz" wrap="square" lIns="0" tIns="106045" rIns="0" bIns="0" rtlCol="0">
            <a:spAutoFit/>
          </a:bodyPr>
          <a:lstStyle/>
          <a:p>
            <a:pPr>
              <a:lnSpc>
                <a:spcPct val="100000"/>
              </a:lnSpc>
              <a:spcBef>
                <a:spcPts val="835"/>
              </a:spcBef>
              <a:buClr>
                <a:srgbClr val="72BB45"/>
              </a:buClr>
              <a:buAutoNum type="arabicPeriod"/>
              <a:tabLst>
                <a:tab pos="2216150" algn="l"/>
              </a:tabLst>
            </a:pPr>
            <a:r>
              <a:rPr lang="es-CO" sz="4250" b="1" spc="5" dirty="0">
                <a:solidFill>
                  <a:srgbClr val="21295D"/>
                </a:solidFill>
                <a:latin typeface="+mj-lt"/>
                <a:cs typeface="VAG Round"/>
              </a:rPr>
              <a:t> Seguridad</a:t>
            </a:r>
            <a:r>
              <a:rPr sz="4250" b="1" spc="-10" dirty="0">
                <a:solidFill>
                  <a:srgbClr val="21295D"/>
                </a:solidFill>
                <a:latin typeface="+mj-lt"/>
                <a:cs typeface="VAG Round"/>
              </a:rPr>
              <a:t> </a:t>
            </a:r>
            <a:r>
              <a:rPr sz="4250" b="1" spc="5" dirty="0">
                <a:solidFill>
                  <a:srgbClr val="21295D"/>
                </a:solidFill>
                <a:latin typeface="+mj-lt"/>
                <a:cs typeface="VAG Round"/>
              </a:rPr>
              <a:t>Alimentaria</a:t>
            </a:r>
            <a:endParaRPr sz="4250" b="1" dirty="0">
              <a:latin typeface="+mj-lt"/>
              <a:cs typeface="VAG Round"/>
            </a:endParaRPr>
          </a:p>
          <a:p>
            <a:pPr>
              <a:lnSpc>
                <a:spcPct val="100000"/>
              </a:lnSpc>
              <a:spcBef>
                <a:spcPts val="740"/>
              </a:spcBef>
              <a:buClr>
                <a:srgbClr val="F08342"/>
              </a:buClr>
              <a:buAutoNum type="arabicPeriod"/>
              <a:tabLst>
                <a:tab pos="631190" algn="l"/>
              </a:tabLst>
            </a:pPr>
            <a:r>
              <a:rPr lang="es-CO" sz="4250" b="1" spc="-5" dirty="0">
                <a:solidFill>
                  <a:srgbClr val="21295D"/>
                </a:solidFill>
                <a:latin typeface="+mj-lt"/>
                <a:cs typeface="VAG Round"/>
              </a:rPr>
              <a:t> Ecosistema</a:t>
            </a:r>
            <a:r>
              <a:rPr sz="4250" b="1" spc="-5" dirty="0">
                <a:solidFill>
                  <a:srgbClr val="21295D"/>
                </a:solidFill>
                <a:latin typeface="+mj-lt"/>
                <a:cs typeface="VAG Round"/>
              </a:rPr>
              <a:t> </a:t>
            </a:r>
            <a:r>
              <a:rPr sz="4250" b="1" spc="-10" dirty="0">
                <a:solidFill>
                  <a:srgbClr val="21295D"/>
                </a:solidFill>
                <a:latin typeface="+mj-lt"/>
                <a:cs typeface="VAG Round"/>
              </a:rPr>
              <a:t>Pedagógico </a:t>
            </a:r>
            <a:r>
              <a:rPr sz="4250" b="1" spc="5" dirty="0">
                <a:solidFill>
                  <a:srgbClr val="21295D"/>
                </a:solidFill>
                <a:latin typeface="+mj-lt"/>
                <a:cs typeface="VAG Round"/>
              </a:rPr>
              <a:t>y</a:t>
            </a:r>
            <a:r>
              <a:rPr sz="4250" b="1" spc="25" dirty="0">
                <a:solidFill>
                  <a:srgbClr val="21295D"/>
                </a:solidFill>
                <a:latin typeface="+mj-lt"/>
                <a:cs typeface="VAG Round"/>
              </a:rPr>
              <a:t> </a:t>
            </a:r>
            <a:r>
              <a:rPr sz="4250" b="1" spc="-10" dirty="0">
                <a:solidFill>
                  <a:srgbClr val="21295D"/>
                </a:solidFill>
                <a:latin typeface="+mj-lt"/>
                <a:cs typeface="VAG Round"/>
              </a:rPr>
              <a:t>Educativo</a:t>
            </a:r>
            <a:endParaRPr sz="4250" b="1" dirty="0">
              <a:latin typeface="+mj-lt"/>
              <a:cs typeface="VAG Round"/>
            </a:endParaRPr>
          </a:p>
          <a:p>
            <a:pPr>
              <a:lnSpc>
                <a:spcPct val="100000"/>
              </a:lnSpc>
              <a:spcBef>
                <a:spcPts val="745"/>
              </a:spcBef>
              <a:buClr>
                <a:srgbClr val="0089CD"/>
              </a:buClr>
              <a:buAutoNum type="arabicPeriod"/>
              <a:tabLst>
                <a:tab pos="1984375" algn="l"/>
              </a:tabLst>
            </a:pPr>
            <a:r>
              <a:rPr lang="es-CO" sz="4250" b="1" spc="-45" dirty="0">
                <a:solidFill>
                  <a:srgbClr val="21295D"/>
                </a:solidFill>
                <a:latin typeface="+mj-lt"/>
                <a:cs typeface="VAG Round"/>
              </a:rPr>
              <a:t> Prevención</a:t>
            </a:r>
            <a:r>
              <a:rPr sz="4250" b="1" spc="-45" dirty="0">
                <a:solidFill>
                  <a:srgbClr val="21295D"/>
                </a:solidFill>
                <a:latin typeface="+mj-lt"/>
                <a:cs typeface="VAG Round"/>
              </a:rPr>
              <a:t> </a:t>
            </a:r>
            <a:r>
              <a:rPr sz="4250" b="1" spc="5" dirty="0">
                <a:solidFill>
                  <a:srgbClr val="21295D"/>
                </a:solidFill>
                <a:latin typeface="+mj-lt"/>
                <a:cs typeface="VAG Round"/>
              </a:rPr>
              <a:t>de</a:t>
            </a:r>
            <a:r>
              <a:rPr sz="4250" b="1" spc="35" dirty="0">
                <a:solidFill>
                  <a:srgbClr val="21295D"/>
                </a:solidFill>
                <a:latin typeface="+mj-lt"/>
                <a:cs typeface="VAG Round"/>
              </a:rPr>
              <a:t> </a:t>
            </a:r>
            <a:r>
              <a:rPr sz="4250" b="1" spc="5" dirty="0">
                <a:solidFill>
                  <a:srgbClr val="21295D"/>
                </a:solidFill>
                <a:latin typeface="+mj-lt"/>
                <a:cs typeface="VAG Round"/>
              </a:rPr>
              <a:t>violencias</a:t>
            </a:r>
            <a:endParaRPr sz="4250" b="1" dirty="0">
              <a:latin typeface="+mj-lt"/>
              <a:cs typeface="VAG Round"/>
            </a:endParaRPr>
          </a:p>
        </p:txBody>
      </p:sp>
    </p:spTree>
    <p:extLst>
      <p:ext uri="{BB962C8B-B14F-4D97-AF65-F5344CB8AC3E}">
        <p14:creationId xmlns:p14="http://schemas.microsoft.com/office/powerpoint/2010/main" val="2065174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97524"/>
            <a:ext cx="10668124" cy="741229"/>
          </a:xfrm>
          <a:prstGeom prst="rect">
            <a:avLst/>
          </a:prstGeom>
          <a:solidFill>
            <a:schemeClr val="accent6">
              <a:lumMod val="60000"/>
              <a:lumOff val="40000"/>
            </a:schemeClr>
          </a:solidFill>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835"/>
              </a:spcBef>
              <a:buClr>
                <a:srgbClr val="72BB45"/>
              </a:buClr>
              <a:buAutoNum type="arabicPeriod"/>
              <a:tabLst>
                <a:tab pos="2216150" algn="l"/>
              </a:tabLst>
            </a:pPr>
            <a:r>
              <a:rPr lang="es-CO" sz="4800" b="1" spc="5" dirty="0">
                <a:solidFill>
                  <a:srgbClr val="21295D"/>
                </a:solidFill>
                <a:latin typeface="+mj-lt"/>
                <a:cs typeface="VAG Round"/>
              </a:rPr>
              <a:t>Seguridad</a:t>
            </a:r>
            <a:r>
              <a:rPr lang="es-CO" sz="4800" b="1" spc="-10" dirty="0">
                <a:solidFill>
                  <a:srgbClr val="21295D"/>
                </a:solidFill>
                <a:latin typeface="+mj-lt"/>
                <a:cs typeface="VAG Round"/>
              </a:rPr>
              <a:t> </a:t>
            </a:r>
            <a:r>
              <a:rPr lang="es-CO" sz="4800" b="1" spc="5" dirty="0">
                <a:solidFill>
                  <a:srgbClr val="21295D"/>
                </a:solidFill>
                <a:latin typeface="+mj-lt"/>
                <a:cs typeface="VAG Round"/>
              </a:rPr>
              <a:t>Alimentaria</a:t>
            </a:r>
            <a:endParaRPr lang="es-CO" sz="4800" b="1" dirty="0">
              <a:latin typeface="+mj-lt"/>
              <a:cs typeface="VAG Round"/>
            </a:endParaRPr>
          </a:p>
        </p:txBody>
      </p:sp>
      <p:sp>
        <p:nvSpPr>
          <p:cNvPr id="3" name="Marcador de contenido 2">
            <a:extLst>
              <a:ext uri="{FF2B5EF4-FFF2-40B4-BE49-F238E27FC236}">
                <a16:creationId xmlns:a16="http://schemas.microsoft.com/office/drawing/2014/main" id="{DC7C06F5-5487-48C9-9A27-3FC3E7456B54}"/>
              </a:ext>
            </a:extLst>
          </p:cNvPr>
          <p:cNvSpPr>
            <a:spLocks noGrp="1"/>
          </p:cNvSpPr>
          <p:nvPr>
            <p:ph idx="1"/>
          </p:nvPr>
        </p:nvSpPr>
        <p:spPr>
          <a:xfrm>
            <a:off x="565933" y="838754"/>
            <a:ext cx="10668124" cy="5768876"/>
          </a:xfrm>
        </p:spPr>
        <p:txBody>
          <a:bodyPr>
            <a:noAutofit/>
          </a:bodyPr>
          <a:lstStyle/>
          <a:p>
            <a:pPr marL="0" indent="0">
              <a:lnSpc>
                <a:spcPct val="110000"/>
              </a:lnSpc>
              <a:buNone/>
            </a:pPr>
            <a:r>
              <a:rPr lang="es-CO" b="1" dirty="0"/>
              <a:t>Logros:</a:t>
            </a:r>
          </a:p>
          <a:p>
            <a:pPr algn="just">
              <a:lnSpc>
                <a:spcPct val="110000"/>
              </a:lnSpc>
              <a:buFont typeface="Wingdings" panose="05000000000000000000" pitchFamily="2" charset="2"/>
              <a:buChar char="q"/>
            </a:pPr>
            <a:r>
              <a:rPr lang="es-CO" sz="1800" dirty="0">
                <a:solidFill>
                  <a:prstClr val="black"/>
                </a:solidFill>
                <a:highlight>
                  <a:srgbClr val="FFFFFF"/>
                </a:highlight>
                <a:cs typeface="Arial" panose="020B0604020202020204" pitchFamily="34" charset="0"/>
              </a:rPr>
              <a:t>Se mantuvo  la prestación  del servicio por ocasión de la declaratoria de emergencia sanitaria por el Covid 19 a través la entrega de 45.342  </a:t>
            </a:r>
            <a:r>
              <a:rPr lang="es-CO" sz="1800" b="1" dirty="0">
                <a:solidFill>
                  <a:prstClr val="black"/>
                </a:solidFill>
                <a:highlight>
                  <a:srgbClr val="FFFFFF"/>
                </a:highlight>
                <a:cs typeface="Arial" panose="020B0604020202020204" pitchFamily="34" charset="0"/>
              </a:rPr>
              <a:t>Raciones para preparar- RPP, </a:t>
            </a:r>
            <a:r>
              <a:rPr lang="es-CO" sz="1800" dirty="0">
                <a:solidFill>
                  <a:prstClr val="black"/>
                </a:solidFill>
                <a:highlight>
                  <a:srgbClr val="FFFFFF"/>
                </a:highlight>
                <a:cs typeface="Arial" panose="020B0604020202020204" pitchFamily="34" charset="0"/>
              </a:rPr>
              <a:t>a los niños y niñas y 1.684 a  mujeres gestantes  de las  diferentes   modalidades y servicios  de atención acorde a la minuta patrón establecida por la Dirección de Primera Infancia ajustándose  a los requerimientos de calorías y nutrientes de la población a beneficiar.</a:t>
            </a:r>
          </a:p>
          <a:p>
            <a:pPr algn="just">
              <a:lnSpc>
                <a:spcPct val="110000"/>
              </a:lnSpc>
              <a:buFont typeface="Wingdings" panose="05000000000000000000" pitchFamily="2" charset="2"/>
              <a:buChar char="q"/>
            </a:pPr>
            <a:endParaRPr lang="es-CO" sz="1800" dirty="0">
              <a:solidFill>
                <a:prstClr val="black"/>
              </a:solidFill>
              <a:highlight>
                <a:srgbClr val="FFFFFF"/>
              </a:highlight>
              <a:cs typeface="Arial" panose="020B0604020202020204" pitchFamily="34" charset="0"/>
            </a:endParaRPr>
          </a:p>
          <a:p>
            <a:pPr algn="just">
              <a:lnSpc>
                <a:spcPct val="110000"/>
              </a:lnSpc>
              <a:buFont typeface="Wingdings" panose="05000000000000000000" pitchFamily="2" charset="2"/>
              <a:buChar char="q"/>
            </a:pPr>
            <a:r>
              <a:rPr lang="es-CO" sz="1800" b="1" dirty="0">
                <a:solidFill>
                  <a:prstClr val="black"/>
                </a:solidFill>
                <a:highlight>
                  <a:srgbClr val="FFFFFF"/>
                </a:highlight>
                <a:ea typeface="Calibri" panose="020F0502020204030204" pitchFamily="34" charset="0"/>
                <a:cs typeface="Arial" panose="020B0604020202020204" pitchFamily="34" charset="0"/>
              </a:rPr>
              <a:t>3.600 Raciones entregadas </a:t>
            </a:r>
            <a:r>
              <a:rPr lang="es-CO" sz="1800" dirty="0">
                <a:solidFill>
                  <a:prstClr val="black"/>
                </a:solidFill>
                <a:highlight>
                  <a:srgbClr val="FFFFFF"/>
                </a:highlight>
                <a:ea typeface="Calibri" panose="020F0502020204030204" pitchFamily="34" charset="0"/>
                <a:cs typeface="Arial" panose="020B0604020202020204" pitchFamily="34" charset="0"/>
              </a:rPr>
              <a:t>a los usuarios y su familias de la modalidad 1000 Días para Cambiar el Mundo, contribuyendo en el acceso a sus alimentos y en su seguridad alimentaria.</a:t>
            </a:r>
          </a:p>
          <a:p>
            <a:pPr algn="just">
              <a:lnSpc>
                <a:spcPct val="110000"/>
              </a:lnSpc>
              <a:buFont typeface="Wingdings" panose="05000000000000000000" pitchFamily="2" charset="2"/>
              <a:buChar char="q"/>
            </a:pPr>
            <a:endParaRPr lang="es-CO" sz="1800" dirty="0">
              <a:solidFill>
                <a:prstClr val="black"/>
              </a:solidFill>
              <a:highlight>
                <a:srgbClr val="FFFFFF"/>
              </a:highlight>
              <a:ea typeface="Calibri" panose="020F0502020204030204" pitchFamily="34" charset="0"/>
              <a:cs typeface="Arial" panose="020B0604020202020204" pitchFamily="34" charset="0"/>
            </a:endParaRPr>
          </a:p>
          <a:p>
            <a:pPr lvl="0" algn="just">
              <a:lnSpc>
                <a:spcPct val="120000"/>
              </a:lnSpc>
              <a:buFont typeface="Wingdings" panose="05000000000000000000" pitchFamily="2" charset="2"/>
              <a:buChar char="q"/>
            </a:pPr>
            <a:r>
              <a:rPr lang="es-CO" sz="1800" dirty="0">
                <a:solidFill>
                  <a:prstClr val="black"/>
                </a:solidFill>
                <a:highlight>
                  <a:srgbClr val="FFFFFF"/>
                </a:highlight>
                <a:cs typeface="Arial" panose="020B0604020202020204" pitchFamily="34" charset="0"/>
              </a:rPr>
              <a:t>Seguimiento al estado de salud de niñas y niños con desnutrición aguda moderada o severa, dirigido a los usuarios que en la última toma nutricional de la vigencia 2019 y lo que va del 2020 tienen clasificación nutricional con desnutrición aguda moderada y severa; realizándose por parte de las Entidades Administradoras del Servicio (modalidad Institucional) o por las nutricionistas de los Centros Zonales (modalidad comunitaria), el reporte a la Entidad Territorial de salud al identificar alguna situación de alarma para la respectiva atención, garantizando el interés superior del niño o niña.</a:t>
            </a:r>
          </a:p>
          <a:p>
            <a:pPr marL="0" lvl="0" indent="0" algn="just">
              <a:buNone/>
            </a:pPr>
            <a:endParaRPr lang="es-CO" sz="1800" dirty="0">
              <a:solidFill>
                <a:prstClr val="black"/>
              </a:solidFill>
              <a:highlight>
                <a:srgbClr val="FFFFFF"/>
              </a:highlight>
              <a:cs typeface="Arial" panose="020B0604020202020204" pitchFamily="34" charset="0"/>
            </a:endParaRPr>
          </a:p>
          <a:p>
            <a:pPr marL="0" indent="0">
              <a:buNone/>
            </a:pPr>
            <a:endParaRPr lang="es-CO" sz="1800" dirty="0"/>
          </a:p>
        </p:txBody>
      </p:sp>
    </p:spTree>
    <p:extLst>
      <p:ext uri="{BB962C8B-B14F-4D97-AF65-F5344CB8AC3E}">
        <p14:creationId xmlns:p14="http://schemas.microsoft.com/office/powerpoint/2010/main" val="1556923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620539"/>
            <a:ext cx="10109835" cy="741229"/>
          </a:xfrm>
          <a:prstGeom prst="rect">
            <a:avLst/>
          </a:prstGeom>
          <a:solidFill>
            <a:schemeClr val="accent6">
              <a:lumMod val="60000"/>
              <a:lumOff val="40000"/>
            </a:schemeClr>
          </a:solidFill>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835"/>
              </a:spcBef>
              <a:buClr>
                <a:srgbClr val="72BB45"/>
              </a:buClr>
              <a:buAutoNum type="arabicPeriod"/>
              <a:tabLst>
                <a:tab pos="2216150" algn="l"/>
              </a:tabLst>
            </a:pPr>
            <a:r>
              <a:rPr lang="es-CO" sz="4800" b="1" spc="5" dirty="0">
                <a:solidFill>
                  <a:srgbClr val="21295D"/>
                </a:solidFill>
                <a:latin typeface="+mj-lt"/>
                <a:cs typeface="VAG Round"/>
              </a:rPr>
              <a:t>Seguridad</a:t>
            </a:r>
            <a:r>
              <a:rPr lang="es-CO" sz="4800" b="1" spc="-10" dirty="0">
                <a:solidFill>
                  <a:srgbClr val="21295D"/>
                </a:solidFill>
                <a:latin typeface="+mj-lt"/>
                <a:cs typeface="VAG Round"/>
              </a:rPr>
              <a:t> </a:t>
            </a:r>
            <a:r>
              <a:rPr lang="es-CO" sz="4800" b="1" spc="5" dirty="0">
                <a:solidFill>
                  <a:srgbClr val="21295D"/>
                </a:solidFill>
                <a:latin typeface="+mj-lt"/>
                <a:cs typeface="VAG Round"/>
              </a:rPr>
              <a:t>Alimentaria</a:t>
            </a:r>
            <a:endParaRPr lang="es-CO" sz="4800" b="1" dirty="0">
              <a:latin typeface="+mj-lt"/>
              <a:cs typeface="VAG Round"/>
            </a:endParaRPr>
          </a:p>
        </p:txBody>
      </p:sp>
      <p:sp>
        <p:nvSpPr>
          <p:cNvPr id="3" name="Marcador de contenido 2">
            <a:extLst>
              <a:ext uri="{FF2B5EF4-FFF2-40B4-BE49-F238E27FC236}">
                <a16:creationId xmlns:a16="http://schemas.microsoft.com/office/drawing/2014/main" id="{DC7C06F5-5487-48C9-9A27-3FC3E7456B54}"/>
              </a:ext>
            </a:extLst>
          </p:cNvPr>
          <p:cNvSpPr>
            <a:spLocks noGrp="1"/>
          </p:cNvSpPr>
          <p:nvPr>
            <p:ph idx="1"/>
          </p:nvPr>
        </p:nvSpPr>
        <p:spPr>
          <a:xfrm>
            <a:off x="565933" y="1496440"/>
            <a:ext cx="10565363" cy="4892167"/>
          </a:xfrm>
        </p:spPr>
        <p:txBody>
          <a:bodyPr>
            <a:normAutofit/>
          </a:bodyPr>
          <a:lstStyle/>
          <a:p>
            <a:pPr marL="0" lvl="0" indent="0" algn="just">
              <a:buNone/>
            </a:pPr>
            <a:endParaRPr lang="es-CO" sz="2000" dirty="0">
              <a:solidFill>
                <a:prstClr val="black"/>
              </a:solidFill>
              <a:highlight>
                <a:srgbClr val="FFFFFF"/>
              </a:highlight>
              <a:latin typeface="+mj-lt"/>
              <a:cs typeface="Arial" panose="020B0604020202020204" pitchFamily="34" charset="0"/>
            </a:endParaRPr>
          </a:p>
          <a:p>
            <a:pPr marL="0" lvl="0" indent="0" algn="just">
              <a:buNone/>
            </a:pPr>
            <a:r>
              <a:rPr lang="es-CO" dirty="0">
                <a:solidFill>
                  <a:prstClr val="black"/>
                </a:solidFill>
                <a:highlight>
                  <a:srgbClr val="FFFFFF"/>
                </a:highlight>
                <a:cs typeface="Arial" panose="020B0604020202020204" pitchFamily="34" charset="0"/>
              </a:rPr>
              <a:t> </a:t>
            </a:r>
            <a:r>
              <a:rPr lang="es-CO" b="1" dirty="0">
                <a:solidFill>
                  <a:prstClr val="black"/>
                </a:solidFill>
                <a:highlight>
                  <a:srgbClr val="FFFFFF"/>
                </a:highlight>
                <a:cs typeface="Arial" panose="020B0604020202020204" pitchFamily="34" charset="0"/>
              </a:rPr>
              <a:t>Reto: </a:t>
            </a:r>
          </a:p>
          <a:p>
            <a:pPr lvl="0" algn="just">
              <a:buFont typeface="Wingdings" panose="05000000000000000000" pitchFamily="2" charset="2"/>
              <a:buChar char="q"/>
            </a:pPr>
            <a:r>
              <a:rPr lang="es-CO" sz="2000" dirty="0">
                <a:solidFill>
                  <a:prstClr val="black"/>
                </a:solidFill>
                <a:highlight>
                  <a:srgbClr val="FFFFFF"/>
                </a:highlight>
                <a:cs typeface="Arial" panose="020B0604020202020204" pitchFamily="34" charset="0"/>
              </a:rPr>
              <a:t>Coordinar  y articular  con los agentes del SNBF especialmente sector salud , en el marco de las mesas de primera infancia, infancia y adolescencia y fortalecimiento familiar, la atención oportuna y pertinente a los niños y niñas identificados con riesgo de desnutrición aguda y moderada.</a:t>
            </a:r>
          </a:p>
          <a:p>
            <a:pPr marL="0" lvl="0" indent="0" algn="just">
              <a:buNone/>
            </a:pPr>
            <a:endParaRPr lang="es-CO" sz="2000" dirty="0">
              <a:solidFill>
                <a:prstClr val="black"/>
              </a:solidFill>
              <a:highlight>
                <a:srgbClr val="FFFFFF"/>
              </a:highlight>
              <a:cs typeface="Arial" panose="020B0604020202020204" pitchFamily="34" charset="0"/>
            </a:endParaRPr>
          </a:p>
          <a:p>
            <a:pPr lvl="0" algn="just">
              <a:buFont typeface="Wingdings" panose="05000000000000000000" pitchFamily="2" charset="2"/>
              <a:buChar char="q"/>
            </a:pPr>
            <a:r>
              <a:rPr lang="es-CO" sz="2000" dirty="0">
                <a:solidFill>
                  <a:prstClr val="black"/>
                </a:solidFill>
                <a:highlight>
                  <a:srgbClr val="FFFFFF"/>
                </a:highlight>
                <a:cs typeface="Arial" panose="020B0604020202020204" pitchFamily="34" charset="0"/>
              </a:rPr>
              <a:t>Realización de actividades pedagógicas, relacionadas con la promoción de hábitos y estilos de vida saludable a través de acompañamiento telefónico, realizada por las Entidades Administradoras del Servicio, profesionales de salud y nutrición.</a:t>
            </a:r>
          </a:p>
          <a:p>
            <a:pPr marL="0" indent="0">
              <a:buNone/>
            </a:pPr>
            <a:endParaRPr lang="es-CO" dirty="0"/>
          </a:p>
        </p:txBody>
      </p:sp>
    </p:spTree>
    <p:extLst>
      <p:ext uri="{BB962C8B-B14F-4D97-AF65-F5344CB8AC3E}">
        <p14:creationId xmlns:p14="http://schemas.microsoft.com/office/powerpoint/2010/main" val="1322958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651317"/>
            <a:ext cx="10109835" cy="679673"/>
          </a:xfrm>
          <a:prstGeom prst="rect">
            <a:avLst/>
          </a:prstGeom>
          <a:solidFill>
            <a:schemeClr val="accent6">
              <a:lumMod val="60000"/>
              <a:lumOff val="40000"/>
            </a:schemeClr>
          </a:solidFill>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740"/>
              </a:spcBef>
              <a:buClr>
                <a:srgbClr val="F08342"/>
              </a:buClr>
              <a:tabLst>
                <a:tab pos="631190" algn="l"/>
              </a:tabLst>
            </a:pPr>
            <a:r>
              <a:rPr lang="es-CO" b="1" spc="-5" dirty="0">
                <a:solidFill>
                  <a:schemeClr val="accent2"/>
                </a:solidFill>
                <a:latin typeface="+mj-lt"/>
                <a:cs typeface="VAG Round"/>
              </a:rPr>
              <a:t>2</a:t>
            </a:r>
            <a:r>
              <a:rPr lang="es-CO" spc="-5" dirty="0">
                <a:solidFill>
                  <a:srgbClr val="21295D"/>
                </a:solidFill>
                <a:latin typeface="+mj-lt"/>
                <a:cs typeface="VAG Round"/>
              </a:rPr>
              <a:t>. </a:t>
            </a:r>
            <a:r>
              <a:rPr lang="es-CO" b="1" spc="-5" dirty="0">
                <a:solidFill>
                  <a:srgbClr val="21295D"/>
                </a:solidFill>
                <a:latin typeface="+mj-lt"/>
                <a:cs typeface="VAG Round"/>
              </a:rPr>
              <a:t>Ecosistema </a:t>
            </a:r>
            <a:r>
              <a:rPr lang="es-CO" b="1" spc="-10" dirty="0">
                <a:solidFill>
                  <a:srgbClr val="21295D"/>
                </a:solidFill>
                <a:latin typeface="+mj-lt"/>
                <a:cs typeface="VAG Round"/>
              </a:rPr>
              <a:t>Pedagógico </a:t>
            </a:r>
            <a:r>
              <a:rPr lang="es-CO" b="1" spc="5" dirty="0">
                <a:solidFill>
                  <a:srgbClr val="21295D"/>
                </a:solidFill>
                <a:latin typeface="+mj-lt"/>
                <a:cs typeface="VAG Round"/>
              </a:rPr>
              <a:t>y</a:t>
            </a:r>
            <a:r>
              <a:rPr lang="es-CO" b="1" spc="25" dirty="0">
                <a:solidFill>
                  <a:srgbClr val="21295D"/>
                </a:solidFill>
                <a:latin typeface="+mj-lt"/>
                <a:cs typeface="VAG Round"/>
              </a:rPr>
              <a:t> </a:t>
            </a:r>
            <a:r>
              <a:rPr lang="es-CO" b="1" spc="-10" dirty="0">
                <a:solidFill>
                  <a:srgbClr val="21295D"/>
                </a:solidFill>
                <a:latin typeface="+mj-lt"/>
                <a:cs typeface="VAG Round"/>
              </a:rPr>
              <a:t>Educativo</a:t>
            </a:r>
            <a:endParaRPr lang="es-CO" b="1" dirty="0">
              <a:latin typeface="+mj-lt"/>
              <a:cs typeface="VAG Round"/>
            </a:endParaRPr>
          </a:p>
        </p:txBody>
      </p:sp>
      <p:sp>
        <p:nvSpPr>
          <p:cNvPr id="3" name="Marcador de contenido 2">
            <a:extLst>
              <a:ext uri="{FF2B5EF4-FFF2-40B4-BE49-F238E27FC236}">
                <a16:creationId xmlns:a16="http://schemas.microsoft.com/office/drawing/2014/main" id="{B2DD482E-2992-4289-818C-A7C4FAA2B881}"/>
              </a:ext>
            </a:extLst>
          </p:cNvPr>
          <p:cNvSpPr>
            <a:spLocks noGrp="1"/>
          </p:cNvSpPr>
          <p:nvPr>
            <p:ph idx="1"/>
          </p:nvPr>
        </p:nvSpPr>
        <p:spPr>
          <a:xfrm>
            <a:off x="363050" y="1577141"/>
            <a:ext cx="10780438" cy="4369229"/>
          </a:xfrm>
        </p:spPr>
        <p:txBody>
          <a:bodyPr/>
          <a:lstStyle/>
          <a:p>
            <a:pPr marL="0" indent="0" algn="just">
              <a:buNone/>
            </a:pPr>
            <a:r>
              <a:rPr lang="es-CO" b="1" dirty="0"/>
              <a:t>Logros: </a:t>
            </a:r>
          </a:p>
          <a:p>
            <a:pPr marL="0" indent="0" algn="just">
              <a:buNone/>
            </a:pPr>
            <a:endParaRPr lang="es-CO" sz="2000" dirty="0"/>
          </a:p>
          <a:p>
            <a:pPr algn="just">
              <a:buFont typeface="Wingdings" panose="05000000000000000000" pitchFamily="2" charset="2"/>
              <a:buChar char="q"/>
            </a:pPr>
            <a:r>
              <a:rPr lang="es-CO" sz="2000" dirty="0">
                <a:cs typeface="Arial" panose="020B0604020202020204" pitchFamily="34" charset="0"/>
              </a:rPr>
              <a:t> Divulgación y puesta en marcha  de manera virtual de las Estrategias: </a:t>
            </a:r>
            <a:r>
              <a:rPr lang="es-CO" sz="2000" b="1" i="1" dirty="0">
                <a:solidFill>
                  <a:srgbClr val="00B0F0"/>
                </a:solidFill>
                <a:cs typeface="Arial" panose="020B0604020202020204" pitchFamily="34" charset="0"/>
              </a:rPr>
              <a:t>Contacto sin Contagio</a:t>
            </a:r>
            <a:r>
              <a:rPr lang="es-CO" sz="2000" b="1" i="1" dirty="0">
                <a:cs typeface="Arial" panose="020B0604020202020204" pitchFamily="34" charset="0"/>
              </a:rPr>
              <a:t>, Mis </a:t>
            </a:r>
            <a:r>
              <a:rPr lang="es-CO" sz="2000" b="1" i="1" dirty="0">
                <a:solidFill>
                  <a:schemeClr val="accent6">
                    <a:lumMod val="50000"/>
                  </a:schemeClr>
                </a:solidFill>
                <a:cs typeface="Arial" panose="020B0604020202020204" pitchFamily="34" charset="0"/>
              </a:rPr>
              <a:t>Manos te Enseñan</a:t>
            </a:r>
            <a:r>
              <a:rPr lang="es-CO" sz="2000" b="1" dirty="0">
                <a:solidFill>
                  <a:schemeClr val="accent6">
                    <a:lumMod val="50000"/>
                  </a:schemeClr>
                </a:solidFill>
                <a:cs typeface="Arial" panose="020B0604020202020204" pitchFamily="34" charset="0"/>
              </a:rPr>
              <a:t>, </a:t>
            </a:r>
            <a:r>
              <a:rPr lang="es-CO" sz="2000" b="1" i="1" dirty="0">
                <a:solidFill>
                  <a:schemeClr val="accent2">
                    <a:lumMod val="75000"/>
                  </a:schemeClr>
                </a:solidFill>
                <a:cs typeface="Arial" panose="020B0604020202020204" pitchFamily="34" charset="0"/>
              </a:rPr>
              <a:t>Mis Manos Te Enseñan 2.0  </a:t>
            </a:r>
            <a:r>
              <a:rPr lang="es-CO" sz="2000" b="1" dirty="0">
                <a:cs typeface="Arial" panose="020B0604020202020204" pitchFamily="34" charset="0"/>
              </a:rPr>
              <a:t>¡A explorar!</a:t>
            </a:r>
            <a:r>
              <a:rPr lang="es-CO" sz="2000" dirty="0">
                <a:cs typeface="Arial" panose="020B0604020202020204" pitchFamily="34" charset="0"/>
              </a:rPr>
              <a:t> dirigida a niñas, niños,  padres de familia y/o cuidadores, mujeres gestantes,  agentes educativos y demás talento humano de las  EAS, de las diferentes modalidades y servicios del ICBF en el marco de la emergencia sanitaria por el Covid-19.</a:t>
            </a:r>
          </a:p>
          <a:p>
            <a:pPr algn="just">
              <a:buFont typeface="Wingdings" panose="05000000000000000000" pitchFamily="2" charset="2"/>
              <a:buChar char="q"/>
            </a:pPr>
            <a:endParaRPr lang="es-CO" sz="2000" dirty="0">
              <a:cs typeface="Arial" panose="020B0604020202020204" pitchFamily="34" charset="0"/>
            </a:endParaRPr>
          </a:p>
          <a:p>
            <a:pPr lvl="0" algn="just">
              <a:lnSpc>
                <a:spcPct val="100000"/>
              </a:lnSpc>
              <a:spcBef>
                <a:spcPts val="0"/>
              </a:spcBef>
              <a:buFont typeface="Wingdings" panose="05000000000000000000" pitchFamily="2" charset="2"/>
              <a:buChar char="q"/>
            </a:pPr>
            <a:r>
              <a:rPr lang="es-CO" sz="2000" dirty="0">
                <a:solidFill>
                  <a:prstClr val="black"/>
                </a:solidFill>
                <a:cs typeface="Arial" panose="020B0604020202020204" pitchFamily="34" charset="0"/>
              </a:rPr>
              <a:t> A  través de medios digitales se ha fortalecido el acompañamiento de asistencia técnica dirigida a profesionales de los centros zonales, EAS, agentes educativos, madres comunitarias; en la operatividad de cada una de las modalidades y servicios de atención a la primera </a:t>
            </a:r>
            <a:r>
              <a:rPr lang="es-CO" sz="2000" dirty="0">
                <a:cs typeface="Arial" panose="020B0604020202020204" pitchFamily="34" charset="0"/>
              </a:rPr>
              <a:t>infancia.</a:t>
            </a:r>
            <a:r>
              <a:rPr lang="es-CO" sz="2000" dirty="0">
                <a:solidFill>
                  <a:prstClr val="black"/>
                </a:solidFill>
                <a:cs typeface="Arial" panose="020B0604020202020204" pitchFamily="34" charset="0"/>
              </a:rPr>
              <a:t> </a:t>
            </a:r>
          </a:p>
          <a:p>
            <a:pPr marL="0" indent="0" algn="just">
              <a:buNone/>
            </a:pPr>
            <a:endParaRPr lang="es-CO" sz="2000" dirty="0">
              <a:cs typeface="Arial" panose="020B0604020202020204" pitchFamily="34" charset="0"/>
            </a:endParaRPr>
          </a:p>
          <a:p>
            <a:pPr marL="0" indent="0">
              <a:buNone/>
            </a:pPr>
            <a:endParaRPr lang="es-CO" dirty="0"/>
          </a:p>
          <a:p>
            <a:endParaRPr lang="es-CO" dirty="0"/>
          </a:p>
        </p:txBody>
      </p:sp>
      <p:pic>
        <p:nvPicPr>
          <p:cNvPr id="2" name="Imagen 1"/>
          <p:cNvPicPr>
            <a:picLocks noChangeAspect="1"/>
          </p:cNvPicPr>
          <p:nvPr/>
        </p:nvPicPr>
        <p:blipFill>
          <a:blip r:embed="rId2"/>
          <a:stretch>
            <a:fillRect/>
          </a:stretch>
        </p:blipFill>
        <p:spPr>
          <a:xfrm>
            <a:off x="8987861" y="507402"/>
            <a:ext cx="3124343" cy="1851647"/>
          </a:xfrm>
          <a:prstGeom prst="rect">
            <a:avLst/>
          </a:prstGeom>
        </p:spPr>
      </p:pic>
    </p:spTree>
    <p:extLst>
      <p:ext uri="{BB962C8B-B14F-4D97-AF65-F5344CB8AC3E}">
        <p14:creationId xmlns:p14="http://schemas.microsoft.com/office/powerpoint/2010/main" val="1751920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PÚBLICA</a:t>
            </a:r>
          </a:p>
        </p:txBody>
      </p:sp>
      <p:sp>
        <p:nvSpPr>
          <p:cNvPr id="6" name="AutoShape 3" descr="data:image/png;base64,%20iVBORw0KGgoAAAANSUhEUgAAAmoAAAL6CAMAAACxaooOAAAAAXNSR0IArs4c6QAAAARnQU1BAACxjwv8YQUAAAFxUExURQAAABQUABQUFBQUJycnJzs7Jzs7O047O05OO05OTk5OYmJiTmJiYmKxAHZ2YnZ2dnaxAHaxFHaxJ3axO3bEAHbEFHbEJ3bEO4mJdomJiYmdJ4mxAImxFImxJ4mxO4mxTonEAInEFInEJ4nEO4nETonEYp2diZ2dnZ2xJ52xO52xTp2xYp2xdp2xiZ3EJ53EO53ETp3EYp3Edp3YO53YTp3YYp3YdrGdnbGxnbGxsbHETrHEYrHEdrHEibHEnbHEsbHYTrHYYrHYdrHYibHYnbHrdrHribHrncTEdsTEicTEncTExMTYdsTYicTYncTYscTYxMTrdsTricTrncTrscTrxMT/ncT/sdjYidjYndjYsdjYxNjY2NjridjrndjrsdjrxNjr2Nj/ndj/sdj/xNj/2Nj/6+vYxOvY2OvY6+vrnevrsevrxOvr2Ovr6+vr/+v/sev/xOv/2Ov/6+v////r2P/r6//r////2P//6////0I60bMAAAB7dFJOUw0NDQ0NDQ0NDQ0NDQ0NDQ0NDQ0NDQ0NDQ0NDQ0NDQ0NDQ0NDQ0NDQ0NDQ0NDQ0NDQ0NDQ0NDQ0NDQ0NDQ0NDQ0NDQ0NDQ0NDQ0NDQ0NDQ0NDQ0NDQ0NDQ0NDQ0NDQ0NDQ0NDQ0NDQ0NDQ0NDQ0NDQ0NDQ0NDQ0NDQ0NDWCzXn8AAAAJcEhZcwAADsMAAA7DAcdvqGQAALLcSURBVHhe7f0LQyRZliaIoViWHSS0YN4JGjbMPBMnJJIYqXBqMkpLQc1OQG1vt0hIKYmWlNG+AaHKlFZq8J7Ao6vS+fU637nHzO7L3maOe4Z/Ebibm933/ezc17nnrjwt4cH48mR3Y+2FYG1jc/dyLI+WqIkl1VyMR0S0zY21VWHai9W19Y3dk8vRaEm3BlhSzcZ4dACaJTwjrKww3TYPlqKtAZZUMzAeUcO5rtOMQVRjtrFsE6dLVMSSajrGl7vrqyuAcCwF3115QaJtybV6WFItBRONOSX0ssFPVjeWZKuFJdViUNu5uRYLrwyoh+vLPlsdLKkmGF8S0URwyWc21k+WXKuMJdUUxicb6KQRy4hJLLsygYfLRrQ6llRjjA7WFdHymCZ38XhlbXfJtYpYUg0gpgmRFNdwZUI95A/6ZK5diuclymFJNUIs05hJ6stC/JQgfFtZ21zKtUpYUg1M45GnEEpjVQ7I/epSrlXCkmpPY249K1INPpb9tUpYUm18uR6zrCyEkiTXllwrjyXVLjdXQTVFonJQvCSurR8s59dK44un2ni3Gs00EOM2lusGpfGlU406apXaTgG8rBDXVpfD0NL40qk2iifUqoH8wBsNDco3oeMUcufLwhdOtfEBOmo1Ab692Cw14zEeXV6eHOzu7m7u7h4cnFx+iVpvXzbVxicbdWSagEVb8chgDAXyg82N9fW1tdXV1bW19Y3NTehYfmHS7QunGo0+a3CN206h2upGgYAaXx5ssv44xSRAGKvQHxcnXwa+bKpdYkGqOteEaupyLVehaHTJCuQcjQnojx98SQ3pF0218cka6rwy1wyqvciZxx2rdXxmlgW+ubr+BSkjfdFUw+xtTBn1VQogGrtnyuX01kiiJXq9DtnUbUi2L6TL9kVTDSInqXi5KIYiGF/QV/bcGuv1qnDZHS4sIIS1zS9EpfeLptouEyBmTkWwH5DtxbqXaqMD0etVjrNi+HJa0S+ZaqMNZgD+ZxEhB8oPPHsHBtJLY6eE7AjIzfoXsWz/BVMNKh11OGZjZdUjlUa7STewCJSI1XITwYuNL5lqBzT+lOpuAh9RRps8ti0Hcrm2+9u3B/IFU220u8ZkaEo36HdIkDFGB6VlGsBc+83LtS+YapfUbVf1rCq8LlZerJ1IkIIxkbhSoGhDd1ms/YZl25dMNZnqaMg04snqgQSpIDPDVUDu1fTckmq/RZysNWYZAxJJglQ4YQ5X5ZojG39rWFKtMYglBtVGm7jFfxVAzn/jw9AvmWqVuu7ZSPpZChhtABW5Rj7W9GB+e1hSrTEgjzSOoPkE0+iBel4O8LP+mxZrS6o1hkk1bIupFSxR7be92W9JtcagUNKWL9XrrR72yov13/LIYEm1xjD6amMsE8ht/qoA8qG3xL81LKnWGBRKSrURr6tywNVCJ8fcW/vtcm1JtcbQ59WwA4tJw/fV83Ig17/x3tpsqDadTuVCfc0F1LxaDVZYIIIkqwWXm2kfrWKgcE69tVkPQuOa6R4zkmrzSDW1MNWEZAorL9YSqml6vZXBiZn5ksHsauQLbkBlub0x9IFjeS01LyAgf7OdtS+YaiM2QcTSpBFWXmzEVBurNanaIM+/3c7al0w1pRrZiBuApho52mhMtc3f7Bi0e6ol/U4aG8xTV00pfDdnmqbwPb5kZcsGQa6sbPxm90/NQKppVJOrOQG2sTRuPokda7EggqIa31FPaqCMDZBFxRfcgD6NG3biGRRCYrUDuxXUrbrgXQYS2m8Nv22qjUej0eXlJX16RYXSYWwGGjQmq0nYUiC3a4Ko9ps1Dvgbptp4PIJJs83NTTZp5rExpczgNgNON5PgeEee3K4HrBcsqdYEz9BLg6mpjXXYM1OAUbPdE0u4yRi0Cch/qjy7QFR7hiqZBdWmj/f3j7PM2XjENs2o4jSoQ4oNsjXfdEzeNROlC0O16cP9w8y5NgOqTT/+8I9X7+85ZzPJ3vhkd80+Qha/6OeaeUgxm/ITF3WAMDWLHQbVaoU7G6r96z//X/7xh5lzbQZU+/WH379+fXx+c/vxcTKD3FHTmZqaSiE3VtcNwz8nG40GBhSiviFAt55Qj8LdU23ycPv++uz1179///Cbo9r08awfBEE4+O4PN3cTudkdcLBnDn0ghrSZq3EzTSKimr71hKmmgqvLtHap5giu6ePtxfFRSPURfX+P3zOkW/dUm9wd94Itytxg/8359V3HnbbRAZ/zLzWnvlLQE3qmT11ZS0lZHk0k4etKHQS2n0DPCrznoNt5tcnDT9//8SgKiWr/2+j0Vu7OCt1T7fF/OqbM7W0HYTjYH57fdso1NvkS17TOIQXQgKAraJtHZMi169NA6mrN2LtZ1+Bpii5XC6aTu6shVUUYRtvbQTS87r6JMdA91e5+3w/3gK2trSA6PL66fUAeOxHdyRGy2bUNqq2sKoMumGlTjV51cpAP8mUe/FPjZDRB7Ieo1voaqJrX+ExN5+lhRC/8Xhhs74Vh//wO97ttZHR0T7XrV5Q7odpWGPWHb6/RZeuCaiTTpNKyqxtP6I+lEU/qQm0t23kWOBiz+SSMiGp1eJukd2Wl/VOriGrTp8nPN+f74UvqM1NlBHtEtej4wyM/Va66R+dUG18NgmB7ezAYMN+iKIyGF/80+SyPWwPRhhvDUvWs977Hl0l3rTxJyCVFtWbb8BsjKA6lfFCCOAWtDkD/9jf+mk7Ht+ff7VN/mUimMBhQNWBgMDt0TbXp3ek2UY2yRlwjtg3QVXh1/k/t9xPGsq+cq6wIOk3G7E/dLUsQckdBuLRIjtwoG1AC5cEy/9EUimlP04f3p4NBTzFte1tRLYze3M6u9SR0TLXpw/WQ36TBzk6vR68S2tKg1++Ca7ZZFv06RSx1tKVLzUiVx0MGyKVnrKjvLSgfVoKO9hZMbs8i6ihzy7JNwCtP7/z+j2hBZ4auqXZ33g8gzQj0Ng32wi3KahD0z1p/o5T9vHzK4C4/ArU2kk7ReBctb4YfH+DYa78WO6bKB2OC/HkMUDYESnlyd/E6opaFmxZmGy7pjT//eZZirWOqTW6GEb1NTDXGFlGN5FrQv2q7oyAboFRFZ9R3fBvfumHuEY8n/H48YFp6O1XxzFoNqDR5LDg3AnFp8svFMIq4DmKuKaoFb25muTTdLdWmP1/0A51qlEnuKwS90x/abUKT9ce0pj11rm7xpyFBRlihUiTx+LIAh1m2a0F4FUBhMBYQaie72x9vj/G6E9tQDzIdwFTbP//026Hau7eRn2rB6z99bJNrmlmWpI59pOF7fJ+aQG2qgkavMlHi82WAGLGaedLACFMnyhl/VgCF24nNjrsret33QDXUQEq1vSAa3rbfZc5Ed1TDhM30ZvjypcpfGLL07vWYbDQyOL5ts1OqjlvUaJLFmJgI6Nbpc1jjS2WCj5/mgdysZu81qWxxWQNkpQTTCnhCjfowb3rJHIcG4lp42HLTkosOqUZ/v5wPXn5D2cKbFKqeQm/Aoq3Xbm9tzA2XzpTM+taoZphpHI9ijRB24AceW8ohJsa6KYWKaHtQoJYJHi/2fUzjJjRSKwazQacN6OTmSIlrHdycYhHubYvrvUqrv1odQzqZzeDlrk1YC3hEI8/cVs7WFcmlbgokf7XdRSlm2vTTcSSFniLiW70gGP74q3I7A3RKtXvqJaBnZiCh2ps2qaYrJZYEccAyxjIenexq58SKu+Q3gc8mzudDjUVVdu0yvxVM7zOotrOzEwRHVw/irnt0SrXbU6KazbWEam1KtVobUqgFdSZMRyebRDZhV+xMgS6VEm8+1caXOCWtEtcU1VJ7DG0in2r7Z3d/FYedo0uqPUJnRTKXQoZAQXT6Xty1AMyLqWqrAKphV2MH+6x2N9aMs9aBF2sQaP5NfhZKbY6xnRDvu1Afmk7ujqnAPVQLqNe8Fw2vZybWOqTa9NM5FNVsJFQ7bpFqaLSkzsqDvHjnLLCpb3NjY30t3nC1xvutSh9HXKo1t9JLzWerC+0x/FQLQbWQbob9sztx2Tm6oJropUxuh5QjB5j1oK9WqVbTApC+sc4CCbfR5Qn2kR5kbCLNAScnTQ8LRReWk06YpqgmRZ5C3Rhgzf343azmOzqRaopq91eHrkzTqNbi+zTe9NdmAdA9yqHQGHwDKjdsJ6kOHD7p2pM67SZdddJRIxDVosCphxBLBztYc+9fzGrNvbsGdHp76umpaVTjfRTtoN5ZO+S+I7s/NDSIuSZJykoZOyKnndlbnt6f9VI1tQRRNNjZBtWi0xnsLWJ0R7XHK1b0diY7KHdMtcP2xtlj2YxSnWpdafKPeU1VovGC06suMM3RDeWBh3OsDaqyT4EVUVRPGAyvZyTWOqPa5OdzlmnOZAdRLcLXkPWNW0GsSFuRaR1SDVzLHxvE6YXw65JpT5OrfWMZWgErolw/wf6sVgw6o9rjzZCyMhg4VEM2iWuDN39pL4fSgFZFh1QjSWusqaZXJnB/bber1hOY3gw9VEtuhNHw9m8ykOsWnVHt/vzoJZY9XabFVGtRgWVUc1jQqeG8kVrmiqPypo9ur653yrSnp9u3psogI6VaMPjhXxebajTwecnjHBdEte3tnbmgWpctFzWiSt1EYrOBR5hO6zIJAIZnVj1gaBaPFbaC//T/XWiqPd7sB1vUK3OohhtRFG7vn/+cjnya7p+SebWqbMub7OCJtcsTALYAK82rxdDNhxhpk1vUdm6UnhgugYQwBnXuzr7lXpkOupGMSoPjH2ay5t4R1aa3b4ItGkzzCECHdN7CcHj+l19ihn1uTDW1WpApQDKQPYU7JpYd7GLJgP5hpeDkst4MKww7CLMkUoL6jeHAQfU5uxzEBFOKagrTX2/PZM93FganM9ml1xXVbo7DIO0QaFCqHiTBh+dX7+5/RZEI0/Q3sSpkYaqYa+IAFc1U8xCIZNGurEopx7w2tb5RdgnUxAihiQ0uHSTQCpVEaiOh2vTuh6u3+z13skMHDQyalH1ZdES1x4thiEGBZCaF9BDwcH/45vv/H8yuCdOaZFeW2wupFjtAXYNqzqhgPLpk3Q7FBx2wlwVTgDXYdqKoq6ImrK6tOWYF24UqTJJoF8f72EXg7TPHiL6eyZp7N1Sb3EJzZQ/a3ZbsRoeUZ3Sw1bp3eHqVqH03oloV3deEj9Qnt1eDRgepDpG4immJTzY8WZ0g1O9TDTJjF81xxVXVWni8vTo9pMaFkEu1sFV9rkx0Q7WHa17+ZKrZXCOqYcEKVAvCCKaJlJ9GVKuiGhmTiL5N1cixUlZjnhGUKwJfyT0iG/Wv6rCEhxlAzTFGVUwf350Po2BrC6We24BSx/nHJoVfEt1Q7e4cgx7IL4dqhCjq0SOMD4IgOjq/Jemtd2TrQA6nKALzJ/6w9XbGl5uyacoP8beCzrx4mWNMP/143BfbCQUIw9+d0/verAaK0QnVpjfQiQSdJDMmQkW1nR1M7oTEtQlzTTzXw2hD8SEfBo/MCdzxpeh6y1M/YsnW9VxYc/z6P//HqBfAZgLWBnOlGnHtjzPYpdcF1aaP5/sQZplU4w4bUU24doFOadN3qvqmOENFjNcsC0NgF/hoeZaifUzv335jWunIw8sWdR8y0QXV1KAgQ6xpirmw3kG8a2esDY1+IUQh2CG1hKmBGNV2SgAFAbE7dNnE81zi15+G1EtDL8WzMuggiH7fvVjrgmoPF9iTp0SXzTUaEqSdt230JMLw6EpZmm8EnJouXCiEopqYjoRf7IJJmFZMNf5bn2uu3V/ts6mxklTrvbrq3HxHF1S7O8YQk1jmo5or58LoHGKtaQs6SqxlZCN1QMRKTIFqZk1zQ0ge0gX9zzLbMRe4O+33FMvcOrCBbswMNh93QbX3fdVT81HN00ENo+MbSO+GWbUMKHuRPteGnwnT6DM/gPgxvsntWvljYtWC6gEDi6p11h2qAPs6FNV8dWCBZF8QDDvfY9AF1a4jTJsx1Zw1UNV8RgBdcikEveOfHpuughLGuwkXcqGIkijzK70yeeaFIhac8Jc4psu0CS7A6GRXO/FqbX2927UCotqHw4iIhilMNQhDqWeBnn6ztf/nrgcG7VINgml6dxpQ9iQbfoSKaQnV3rfyRrFCP9MgF8yWldi62uVu7mQaoEimLhOXzDpNfTaTODjvagMrqsoPvGHZAWuq7dMtbhkmt0d7yiosFTOUu1W5Z2Gwt9V7o3YVddeMtk+1h/N9NiNdBopqwfH7VjKoGVDOAzlJLcOMMCCQB5VAnog1q+siG7MWAAw9IhM0im1bKTLp736+He7B1DXK19O22CCqBfuqF7MoVCNM797qg8wSCII/tNQlVZtHCqmDWpbhIw09ZTxahW+xY0SVO5ubrnQpDynULZgAMcexzainUy3pKhdTjVxtB9FFx5uPW6fa5IPPekIegqC10Y8y1l3EGgweVQVzP03dK/KkI3HMXMvsr0Gi8SSKL2y6iSer66YmUVtUuzsm/iRUy68QuCKqHV93J9GAtqiWZFL25JUDeqzUcbv42JbkZuORKRHkQgcexwtS8aKnnwwFYD/wmbVZGHsL0qA9UdAzuktka3+C7vPd2X48ocb9tTyw0AvDVx1vPm6bapNbaj9VDsqAqda/am+xl7imukZcl1yjOvBkdUOYNuYRgZIu8rwK2BPC86nyjkdqvJGG7IkCj8nB+uZJ22SbPvzjq4RqRRUiVIuOW5hJz0HbVHv88ahSTw3Th9whbYlqVMk8TYYqNMA3cHs1nnmNjz5jh7bzMhA/Xq6pyTpxkBs2XLVv2Ds+LwLNJ5iUBziA6OvYXGnLVJvcnVYbFBDVerwG2hrVSLBRXxykQiWqquRPgNcuRaYlBuTVk/LQ3dI12GszZaxvzCsA3FWYDS6Hyd1xTDVqOPIhDrBiIL47QctUe7w+rDb8JKr1f48ctkc1iJT0nGP+iOlEI764SlWvLnnGlV4OhmO6Jt+OaTSeQykbKOL3tsJN8PEPahdHBar1hjfiuRO0RTXB/VVUQhdPQxiGQ1ZgaZNq0Ke1945g1lTfiMKbrHC/OSgQ2/wkDYUrBU2OW979PLlQOz2LmUZgN9ST6XRg0C7VprenXsPl2UBv9AeUcZtMI4Bs+lrQmm2Lb3yAg7dboRqCsRvA0W66a6UEkJCWTwK92eeqKMO0mGq9N12uubdHNYilh6thJaohi4PzjqwuyeYRWeAeje0JfWXogKpZqrs8HGmIpfeROSeGVTJFIX6eGwk/hVwTv63g3Xf9SIqYPvGRhzAcbG8H+11qSLZMtbNq07dMtS6ltrLGl7FqRF26WoINTDM90e+1EzMWPo4vDt12b4Gf0kercu3u7b5GtSKuhYPBznYQdbn5uFWqee2u5iGKvvlmcNHpEDsPUL7NJ4EPwh6+jkH37JlcsflWFuS0Xbn26Uc+NKIE1dCnoy7dzk4Q/bHDXXotUU018ffn0RbxpzzVBtHLwfEs9iBmYKxPfyWozD7QxN0pj6DFQQmoMFocG2DeSRUy1UdRW8ODh+0gOLyKz21UwzT50QrapNr0w1EAqqkclsFgEB7Ozpq5D2rCV6pbUJ1q3FKuWjSpdmwHO0UbKr6b4/M/fiuFXEg1GaYGQf/N/13aGKaa4ltLaK8BfXr6t6t9JFcluyyObp6VaphfA0/iulbkqEARhvJv0+RSjpJPP4qA+bX2+mtX6RxnQZUI1cKg96q7k49bpNr0/lxRjVNfEoPvOtuqwyMCtluFHeWZW8oV10xClKGFAeXfakL5ND881ELOB1Fzrb253Pep3euC1z+mWtjbP+9sYNAi1SY/oXNQZjt1gi5PP6V+2ObG+voaY2NzF4cPyCMLar+UkEEJojpwFg2YxPKwHNUQu7vKVRf333/7UkhWjmowffGqM6tELVLt4dxzTl4+gnB41YVQU+eprLPVKqo9qmXWsM5Q6Fd788ilVHYpUugQDyur1vFoem+tZKjkrLWhweOHw9gaVAHVEq4FvX2t79wu6dqjGjYaE9WKMmUgjE67GH8mRhEsrK5t+slmnu5fmWuxh5UX+gGjhEssxcqjYsAppfJFW2cYTO9wHE4pqsVco97an/4/CcPmlWowScppRpJLIow6mJ5mzQ7UGSOpRv5BZPPp61BTp7pVDcA8UerfCVPSnQuFgacO2lt6/3TOZxNQnUQlqYY9RV2dY9Aa1WhQUH7NLUYHKlI4rBhdLxDLgrrpNagdjw0agLxjAElETgcgFKwKtThsjWrUXWtHrD3+CIOKTLWirk1Mte2gf9bRQmhrVJvcfNfDREclHaLfnd61sAFUA3XSvPaE4jv8nZzxrw1KeVeCOOGvGoDPeM+fQPamlg2T3VEaW1qhmsKOPC8FVKiV6Li9s0sMtEW1zx/Pj4LKVBtC1btFjC+xxT3mlYbkFj9MzqTQKjTZHO96Lgvy6IwfT6i3xk9KgeOmFLbVhH666gvVpMBLIDy86kZDsi2qsfWh7WpUC8PTdttPGg5w26nqzQN6hKeYbXXERrzToCI4vMSXM34sefyyJAwBIBHJ+CJrMrAksH2N6qSgU2M+DqO33dhUaItqD9dfB998wysFpTtrL8PTVrsFNB7AbgG94vGhVbVc0i2PzSqZXqsK8pF6Q8hGwErBoxBwws5U+uMm1FF8qghsKoLpqzJU43kRkhNhOOTNx62jLardXfSJapzqgoylCMPv2xx/qmGkVq/q2rgloFuenSOX7nJoSSTeKDKrt1ZRwUM5pg9mbDOiYY/e+aAk1ZSNMqbaUTe6Ns2pxnJpApOkpZpOyhbcDXqwudzikdrehfNMkEP3AGvurtXjWgK3n1XqJHcHzuJ9PUxuh0Q16uurwi+D7e1gyIuFra61ExpTTWkAPJ5TJ62MSgfeIOLkYNDrhRHvX2kJamO7VFQxiFPuCtAI48WmXCN5KcEp6KtT5QEVcgmgET7+IQhBtfI96O3trYgXQueOaozJPx2TUCuQ0wy4oXyzsD5qcf6WZVoVrpFbh2vl7DDkg7ybs2JYnaoeJDXErUyusQzgt7s8guj4tt05KEY7VHv4c8bhKw6YavRH39T9bG2qI5ZplahGtWlxbdS8CSX/G8Yc8fgSYxV5Wh4trU9Nb15BolVhGlHtVRcrBu1QLTFJWgi4EXfhW+3svIaIlc4qgeSaPech56I1gcPgcb2FiHZUPHgWl4u7PMKw34W50nao9r6vzpcpfnkU1SK6Cvvt7V+ptMM3AXlxtChgok0e1wXkkYSmUN3OPYDJPwmgCR6u94NKMo0Q9o7ba3AStEK1hyte/yjTI0ioFrZoZKnYxqgf4JrV+R7RgFGe1gUJS5PAdQcGLzZbaEEnd8Ooggo+MMCB7u1rSLZBtendmVKIVFTLbUZBtT1QjYY5bY0/lfWNWtJIpib0xdB6zZ0GcMRo+nhgKw9LgV3ze9AC1355W5lqAxxw1noL2gLVpo/XQ2UfQjWgzKYsqIeU9WC/LRkda2XUYYgM9PRJ+XrzYBrAEbMPiBWDKmHGVHOGLXUwOT+qTrXwqP09Bm1Q7e68rw4zUgKtgGp4TFnvHbfV8zQm+SvSxKVFdRnkANO4RphljlRwAHa20VvjA79iW2ulQDUUROfxLr3W0ALVHmVNNyaZ+syColq4F+GwtjYwOtAHjdWp5lgYjTc61Qb4a7agdXY2I5hWFNdYElThGlXQVtD+wKAFqn36HkJtgMM/S1BNPQ6Co5aOoBwfxJ1urs1KVQrH9KfXJzWl43ojxhTgiCEqq9oloiD4I9bqbYaH68NqVKMut+wvmrd9oHfnEVFtH1RjFFCNOw5B8N0H8d4QOJ2R67EmPSCC9AEjXcaqs7VAPinIF+ahQKPNOlSjgNpYMpjeUle6GtVgoHh4N5k3qk1/OA63KlOt9/Yv4r8Zxids8AfVwrVTGeCF2dyx6qw8rQ6kA0GavayDWukj6WiqJNXD/ZudSn01ZQz7ECsG80S16dPjaYR3Jp9fGpiJQb+lrkCip10baO6siVwMNPgRO6gB4pU5MFDKuDVgqSTVwuR6GKLcZYuuDOGygPqhDnXQ+nxHY6pNb4+2qnU6kVESz63kY2zsqqsHt0sUH2fQgGorpjiquwjRyurU9O6MV6hjquXbH4ipFrR9oHvjBvT+6tuXkshyQFaC/bc/t6E7kGwIqAvFKHtyYoxBaBMOE9XMORSsnMmzSnBtadXAVPWmcVg+ih9dsRygg8PHTx+1vPGjMdVuU8MQ5UBUwxvTSjZKHmCWDeWbiGHOy7OwbBKyPf1aUu/bQTsDg8erfm97b8BtDzRti6m2MwiDfsvmPJtSbXJ9VIdqb9tpP2tWoAOnnUoMzdcA+7On60ZFp8T4QU5bGBhgj5FqPKllzOUZAVQLiGo0Bm3XHllDqk0fzyseXsZU67Wj1DEi4SN1Ug/kmxlAI0ZTdbbcGXw5sI1+1+1UklhrPjCYYueHKvtCpvFUBxyGYf+s1V16Dak2uR2+rEw1ysR1G6K5lZ6aopo9Ymys4EEhmi1fXUW4NgYG04cf1NksJZimpjqYa1G7Bj1rU40aQPr/oJmLKw3koY32c7RRyWB7JogDzlKo3uDVAfk21Tsqz8pI/K0shE7vcRwwCESt495ewYRBFA1wmGgYtSMRYjSi2lTUbysiPLpqQxsKXW2ulKZAndIg1GBGbIavLogopt43jB3Js3KIqbay2oIt5vEV93PkvKliqm2DamF01ubAoEkDOp1Ob/rVe2p74fC2ja5a5crzIKET+kQSrkI1o8ku7DFovd0snMI2NCR/eNUjuSZUK2hFiWpcq0HQqvW7Rn216afzolPabRDVwqgVzXU++E7qozY0qll9q6ZEtheVeLqjHtdM8VgPt2/65amGSqLv7WDwtsUxaCOqTX76I1ENgqo01NxgK4OCxuqyAg7EafDiIxzrgvyayuSj2lRzDkurgU//tyNUVSmqJRUa9F79898kgOZoQLUpFDxlwFIag8FWwAe0NVUa4Bl9qrombOAPCcCZLK1vVkGBAjSoxq9GxQSrFLaxOPX4I8wPiOp3boWhQtVwlbjW/+Ff2xjAMepTbTr9/PGYJG1lqoVv2ziUkTUiG60e2VSzDbs0XImgFtSaWeMEV0qxSmHO8fClMfkLNoVXo9pgb6v3n/6XOaAa3pT9YHt7B2MVTmQGrIfB65/iDkCTXMgCdiM26CAaWJOuTfuC1m6WeBawcqA2Z+thcvVaqimKKmhHDK9+lQAao0kD+i9ve1vbO1Wpph0R3oRqQoTWqIYaNYwT8e4YeVYLlsJIHF4Nqr1oobOWnmJQiWqD09YGBk2o9uFNLyCqSaKyYLavQdBvZYOELPS0xzQKy162rGZc1IGl3stj2jphkacWOmtQloYKTsUOT3Tc2hEmDaj2eLEf1qDa8OqxOdXGl0opuzYPPMBQT4JnjNX+mNpR2AONuluxyFMbWwwef+xDqlWl2uvrjxJAUzQYFnxS1oeKEm5T7bSNRSmsUbZPNUttTSnjNqDaiw09PKFudTiD41qY3r5GC1qRajDfIQE0RX2qTd69Cth6VcEkrpGzMIgueP62Id2UqiHVXItco6CsPXU0BpVndUADDTM8mCSSZ5XgvAP18HDOYq0awmh404JoAOpT7e4Ch38WU80YWofhIS/hNp3qSAROq1SzFHZive+acMOrOVNHnqyNNrUwuVGnGFRCGP7uvIUOD1CbamySlKkmiSoEnAZROycVnMRtUYtUo8BM46LxLHFNkF9zfwykZD2qWbPB9QD7V+WM4BkIj/+pnYFBXapNH0kcK6qVTTu53A4OW7EUqfWw2+SarbCD7ZsNgieqmSvutTa5K862MLMGve8aVHvZlsXF2lRLj2sumXg43A6GbdgjTM7TAVrkGkkPcwwKRjcIf+WFKSXrLquSpzamOybvuCGiquAKKYlg/7ydI3PqUg1raiopJakGpg3C4OyuhR3TpqmD1qiGMM2hnrKmVRuWlGR7CjWp1ooR5rs/9NlkVBWqbQfRd0qsNa23ulS7f3skVCspkplp4eBq3AbVGuot+oEgre2bDRcMbGvftVV77Za9Jh4usJJYiWrb20EwUEpfz0W1OygKqCkatYRbBGgPDfYG140Hn4SxSAcmh6qMlmDpfZc8ticL6KxJSIzKpjti2C17HVC501COt4eXqjCFnR2qt1amQmtT7QcaFFSn2mB42/ztoCqTPk/rVKMqdVRn5VEd2FSjvl89ICCjZa8Bohp1sMM6VGtn83F1qkEqTW9Pg7LGfLFzgvLHDeiwlYOyeNq9VYolWFk11kFhCF6e1AEl0myQ668XtKL1/TS9eoVDW6v01aj+guC7NrZO1aAa/U2uhqWpFiZU2wtPW1lPa27XMRP29s2RUvypCXohrL5ffaqZAdXF7XF1qpFY22/jgLN6Degv5/3yVGN329yAft/KDE0b+1c8AAuopbI68k1YDaoZWuR17SZRQG2sFyhbeJWpth3022hBa1ENG/NLr3EI1Vip48dW9OyaG7ryQ6imc6PhWNfeXtqAam1Yv3p6evyAA/arUi2M2hgY1KLaA6ady0INHkC16E07FruaGhDNAQVs9r8bxkUjR10a1bZ9hSFoG2Jt+l/Y1JpUTSmg4xMetqCMW4lqMVFuWQyXBqjW294jMdzKuQvdzKoJ7Cav4XZQa2mq9uQJhqCttKCP0MWtRDWqPt583FhKVKFaPCM2vaFBgaSjDJhqAXYat7Ju29quPB+cJq/hJK65gF9/8sQKqDamV0fUzEjFlASoNvyh8dp1Hao9nu9X0kZBE4qTZk/bUbLDqLBLqjla2vKoDuzJk4O6kyfQxJVAGmH602kdqoWHF40rr0YDOvnLd9UOyBKqtXROMx96KBXQPqilMmawMLEij+pgxdx3XNeiHwfUCtWe7r+PKlMNNXj8TgKojRrDgscbjGIqATMd4fEPrVCthQPHckBMMGawxgcNqWbM09XXgGuNar9++Fqpd5QDOj/0f3tn2Hi+ozrVphgU0ICyCkC1to4va7hYVAAigjmDVXfWVcGap2tANWvCrzam96fKrF85xFTbjnBkRiNUp9rj9R+joHCflAmiWu/rlsxdNlwCLwCmFYz+d70zimPYDKmv22HPwtTGwz9+XUFSJFQL//ihoVirRjUMDB4u+mHxljwTNGAdtLP+2d0Ebgxrk3vdDQEK5HXeqDZOzjksAz7OCcbBm+tPV6ba5O6YmvrqVDtqafxZ/7SJkrDWC+puCFCwGVL7nAViaCsL7lSHd2dYBy2JlGqNJxAqUE3NdTxc7W9VmgNUy+3B8HqczJY0Ql3tiBJAwCCHMS5oujRlWqOsaxKXAmq04K4V/eP162gbZiG5eqBUlAOwDLb9BmH09Y9Gb61yZVahGn/cvR1s5R/nYQHqbES1Y5yOxeE0xKyp1nSHnsmQBlRrduZxWvaT2/9jn1VtuHoK2lKiGqoQKwb987/MimqMye1wwFK1NBTV+n9q56SCTqnGsPeeNKVaa1LNMgxdG5O7P2EMKlQrALsC1ah1evuhUW+7KtUerw5ZplbDNo0/2xkUdKmspmDNyze0WG+vqT4v1fhtnz5cv9qSiikEUw26hntheNRMB6wi1abv3rL9Z5WO0gii43etbPB6Gte151MaK+ZxGdWPjTXgLN/XHdTYK2a1wI3e9NdbdYpBGQjVcBlGx43UJSpS7fHiVcHBa1683L/4KO9UQ7AJoplSTWwe1YQtjGprirSiRiT9q1/Pe2oRm8VVLuBAXIXBq3eTBnVYkWr3Z1EdqvGmgsr9SB9q76UsDWxl0clRe5sTw6Za7VlBJKs51eTrap8Xp4hDlaj2dxcPM6MaDQqC6lQLw+i0rYPAG7ZnJeAsuDelmtHu1VZKaoVqMW7fwArGoNerQrW9oPf797Oi2vTu4tsg2KlMtajPx5e1QrWm50oVgoJvUbcD7V5LVLPOi2mCu/NDto1XTDUgkX3h1/+pgVWialS7eYP2ExtSytNtezvsH//UBs2AVg7GyAUFb1rgazTktYVRbf03olo7m6aAx5thD4uFIFEJ1UPUNjvr//6/zIhqNCjYg6oaXgiViBLYDoLDq7w1jWmVlrWhzbMSsKlW84h/gS2M6qtaWlqWRaBSzS7Wyd3vuQVlDkVSUXkY7G1jiSgaNlhzr0K16eP5/45kVFiZakd5ZpNQJuW5NhuqGeKjXarVbo5pZFyVajlcu4BZP67FUsYJBoNt9JvCwwaaYJWodnccbW8PIEorzKxh/RM7pTLy/be/jsfjv5Y+XgaWSTulGo1vrT2XjZYn2qRaFalWUKy8Z5wIRB/l7GBAApLz6Pf/VHt+tArVHqB+gtP7KlFtb3v/3D8omD7e371/f0344f3d/UOpHmczRYsScKnW6NRum2r1Bxllpdp0gmL9AcV6TcWa0Z7cvu0J1dQRoYVQVGuy6lOKakoST97xCeCsP1RO6qq1s/DU0fRm2f75/urtq34/6vV6/f2j4/Orn2OJnyP5O6caYcWs08sGWkvEW7M3X/esxrJUmz7efbh486pPhdrbGewP396kWmZ6sU5u9mVwxx+lEZ5+zK6cfJSTahz65JqGLTHVioctlAdZpnWPAEc/4uHuYtjvhcHW1lZAiPaH5z/dK8mWk5kZUI0GjcZaUrtUQ3NcK7iVF3kGcZlG0+nj7dX58X6EAg2oBdoeHB1f3MXNhVGsd292gu3qVHtZX8O1fAM6vbtiqrFaBw99sxAnPqaab6fx9P76uB9FsT2GIOj1om9fn30oakW7pxoxwTRaMDdUy5FqPAYgiXZz9op4hmHbACcyofnpn15/8rDj5z/IZqRqVAuPLpJzmyqiPNWo/exT016CainX6CKITLO9Kp3j2ysKTbmKEYbRt8Pzdx9z35pm+tdl0CrVKDS3AZVHFeGlWlrr0+nk7uqMXt8wVP1o9K2omsLo8PRHz1FLjz/GJhUq6U6E/eO61jDKU+3hYkgvDFENDWgR1RTX8BX0jT340l+gxpMDMwDjgEfHV7nnhasDC7pEx1QjqSaPqoFeME8Dmna/qO0836dmIu3aKKrhDR6a+rMMcg6TClRDlagWRUd1DWCVp9qdWB8iwVxENWo3Y8G2FwyvnTXa6f0Fm5TjN085A7hgosPjP+eQrdFwsBRANXODexN221SDGUJ5VAmUKmt/DSOh2uTu+u2+ajnBMK4f6izji/rBw+8/ibsE08e/jwcGVRCFUV2ttdJUSyyRcxcgl2k61baD4/dO/+vhOpZpiTuAqfaSXsKLW72qDTQSMaVAdWqe1tgu1U7qU81zeEHKtIvj34UW1dBZpk/qu5EocsTa9Ga/F0TVqRae1jS9UppqD9d8JEYil/PA+VWX2FSQSnmFz3fHMJpFAyQS7kxLOJf2lEop2n9z/TFjphD13i3XOqZau1JN8Pj+jNfPuQRV+bNcYNbRdxC8dTrzUzaSV1CTFriaDmvucy9LtQn2tHO6KBsVqBYG7hFFj9d9TNBhM6m8huyaB+fqldw/vs5oRLuXamDH/FGN34CMEej0/obeXS5KKkZ0vehKZj5jqnmOJrk7O6zINFAtxC69WhqSZan2C69kqOgKqcZc4wsSWj8aycKYHFYyedkhfgsF23xkMt0krg3Pbx9taQh0ahtGMJdUo5Ay5tWmt2oWCoVOhScLOXJMO9hBTNveP3Pe3YerI7b3XQEUGATBTS0NyZJUm9yd8kyHRY4sqEwToug/3kgQCR6v1fobUYrdKKTX5Jck+/7V3YOHa2zXoGOyzR/VkOOsBvTx3Rk3ElRuShaAWvQRcp+fKUi/o9eOWHv8MAy/cl/4fKDWBhe5kwRZKEk1bFMNkr2DhUipNnDtkN+d4fgZpprGtfQankOchvze8/KwHeQvkWoIyCfVJu9gAptbzR2DatuKarLSSQNHeyJ9cnsafvVVVaphTv641opBWar9z4dEBU4Wf5dr5GmY7VJt+i9/pJeQd12lwVDIxrIqfr8+e+8ORGsfCVYB8zks8J+qPf6Bumno5aLvy28vFR2qSdEMBcm/w+j8Z/ESY3p/Gn7zDRW0lHkpIKjw6M+f8xYPM1CSardvB+qc2UpU2w7CwRuHardHkO1UOEi2uERx6Fmmn+F/1z/7ybFIMr7c/W9Q7l1iLqm26tubx8t7NFpTVOPWzUu1vb1vwrfOLP/DWfgNOdDLvRAIi2j7i68fXYByVJte/a5iBzIeAB06cpvGnygPPOWPLGxvb4VHV+6ZGv/L//m/UXKtM8K1TDVDiagW1Si/1HraTKPavn97hNaxBLa3j3+w2TE5/x09UVVRFiw6g/06yrjlqPZwFtWj2ssjx1QST9CVoto29Qqu1aqWPss2wl5KdF664pq9MPWcVEMewbRNq/VEqUxpDDngVZfi80q8VPseVMuvBRtsVWZr4AiQEihFtQmr30pk5RBLNVfXG1STV6mAaiTb+8MrzD1+1qk2Zouyqg6kQtpFp1Qrs1rA+ZIP+vLJNCoUYtpQ9tcFhaItCI7fOVS7qi7VuNLCyG2Ni1GKalhIqkK1HfQZ+Cp0T2Mev+fzNdC9KMgkhk7R0BCLqovAO/SoJn7TVIsv6G9112k9qSjuroZR0IukELlHlo0tD9WervaJolWoxrSmj+jr646odnferzLZB+XJhGq3NtX++h6DWVCtaEMpqEZc0w2bSm+U5BqqYAGpBtu68igbKdXwRyF4Zjmmj2BakIzbVe8/E1tbHqpdg2pVGlCKQs2hRKzDXw1FVEPdfo5X2ktCMynppdrXKrCC9xBPyQm4po8NRK6JPQX+aBudSrWqyx0UgL2rnYvg/oIG8lztCoVU8xwTpahWARQF+jUk2o6rr7mXodoEJ3hIZGWQT7XprZz6XpJqAY0NtLViuaI2FC8/92XaRudUKx8cOV1zZBrVyfSeZNpLav2ksAgFVAs83as6VFMDg2Cf7RVUQgmqYc2yCtMKqMaKb3iWzzSeIaKvnR3011wl48ROTPtca5lq5rxaOaqRC7gip46lDrz8n+/O5X1NEI/qM7AVqAPYDdSiGn+E/d/fVd2lV6Kv9nhT3hwXw6CaMyz4/PP5Po/Nc4uGQK8pOnQ7QdgfXrjlJHKtAzw71eJ3iL68NmEmUGKmIkynwAsRRO7JPdRa1aWab021CCWodk/U4IjKYjuXaomSSAHViGmgGlYmomj/2l17V3MeqnJaxRxQTb781ocmPyumURGVplrYd4+NmPAItAo0qvU9b38+iqk2vf2OpwnLA4NV4VHoTuGylAyke5kDPOb+B31g8f32V5dr3Zj1m4MGlABn68ayBQMdmot9Fmlq5UmKqwADz7GFk4uqI1CqUFQv1UqNNfdiqo0rt+g61Q7dnXnTDzgOrRrVtqLh9//iaUN5zqNttEs168yqClTzMY26ag/UKmxx8VC9FBRigsGxOyqYnGNVq2wICjQ+VFQLh1X3uRdT7eHq70rIIB2gmsz3BH1YJjUxvf3P9G6U2EJBLeeASoJ3m2Fs4K6HjmQut12smIdkNKWaYZahNNVcpo1Voh7+JMcOyKwAvYklqmbgsWP7cMYh1KEaFCTP26balK07qCFuWYBqqhwCV7Pjafrpe3pKVGMXOSCqoSQpc2Amcc3tHch6aLuwl9ubnD5rU03pdsrDHLhMI65R9tUaAS+1xBNQpWpmeOF0ZKZ3pwiiSsVSndDfNoQaibWK66CFVPv1RxqmUGrijFUDvXE3lKm0S48rbL6i0lLpLg3oeXjGocacR5lKLIZDtRrKGDFAmRpUIzcepSEqvLvv0HMtQw+0K+QSjgfbwe/jzURpVTzeqEngdBBXCVv9ivYZC6n2iL5jJeJbuNKZpnBHY1puZcVJGWwHYSLXdFtOas6DIdXUGJ1SbZRBNb4XP4IvjWmcaXxM76+INiBPcY1Aaz7cwerfYNDrXbi0uDvnmfnaVIsqTncUUu2Xi34zqp0/TKxGffp4c9zjsYM4KYHt7SiCnge49jfDbFj7eh7PItX4pjyiL4NpMdWm92dDJabKiDVqYUmeoZCjaN/Z4ZFu7K1ZuVtRxaP0Cqn285ueUl2vhTAMhje/fOaCElDBTX+GPrw4KYsBFpfNsYGqg9b1PNqlmrXRKfPk+fQuXTmtJ7L6+e7qkJu8UkxLhmZUCz5jj48XojdYk2pBdF6ts1ZEtentsMeNXT0Q1fbfYn+NQbXYflYlDHaUnodm30tRjcYG7ep5tEk1SpVNtayExnd9TENWJz9fHIVb5ZmWUi0auprz2MTSkGqnzogvF0VUww4unr2oizD6OmnTmRr8cXcWlT7miIGVAypiexyqyNaynsczUU3u+5iGbH5G34oLIZnnKAAzkvq44b7nMOyP3x9JvdalWu/4vYRVDoVU+xG2qZpQLYxO4xPXFDHwUXldFVusQDWLa3KV6nlwnTXEs1LNxzQUHNY9w5fY+0MMKjl0B4lCGk4du7OtVAFQCIKj2lSrOIlbRLWf/x5bpZogCPpvf55yX15RDZh+OkdPQZyUAsk1FHMQ5c55tIFnoZrcpFxkybRE9yr9LAJYGYZ9d6X91w9v1eycmJCpgaD36s+tUg1GD2rSPsZ2sB+fW8DGDRmTD6dRKYv5gjAa7FDJuHJNIHMeXF0NwAF0PCzIoxp9ujKNkOpy6CismAFmPKhPpSiRFhpssQXBzjaaq3KkdRGGh9V01kpRrSHXgl6icZJOsX26OqzyPsFiEZcLUS06ur7zrL1jbNCUaxxA21LNsH+QSTX+8M7cEtNSXQ5VHAqFFcNUG8aWg5Kyn97Cvh1OcGK5Jo4rgqTlWZE5WQNFVMOyVFOq7e31hjfKRqbWhP7LW3V8WzkgDdxXwweVnk/Po4U2tAuqmWbRcvpqeOAwbTwmkXRHY08uhkqtHYorjI4cbZ/pg7KkSEXJDYU4rwgSl2etSrXbN40bUMJWbBBXy/TjzXGFcqMC4Z4aqLYFPQ9XUaENPQ/2TlTT63tmVPMxjaj2eXJ/dRSqHnN1qu2f29pD04cfjnk3n6JafakWHXts7GajiGof/rNarmwAyhEl7PS93Yd8/JF3vJYDxp9pMaO/5k5VtzU2aJtqRmjZVPMxjbU5Hs4wc0vyRycaF2p+q9Dr7X21pd5xrTWZ/tv7/1M/Ji6FUm9xG5GHx5UsEhVKtT9G0OFpItgoQ3vfbEWugS+8rOKGkB+FRTXiWnc64FYDirOG5EkNlKaaj2lPkzF1rGjsCXt0xC6NaigvhyRGGW5j2fiV6rqnRTV9/Ons60BmFahmPKGURNtUe08DRbxC+UTIA7GfQtgKovPbXyVQAO/Z+CzEdCSHXTGKLRrW+va26CuMdVlnbYdrdqyVTbVxQjUrUO+IYDJ5ui+tyyFlKGIKbVGYbKJV9gGowGCXtP5Co4Hw1K2BHJSiWhOmMch/EBx9b6QMXLs9paEBwq+hDUr9tcw5D6rE+uTomGowEMf35bEEbco0zhg+Jnesy0GvZIniUetMyiUxbTs8Ok/lzme+mtxd2OdF1EY3VJPA64Kyv43+lbE+S8l8/AAjropq1RppWOg/8hwzmsx5NGHHM1DNkmmKalgjYF0OLFZWpRp6tOfa1kilX/PxH19XXn3OQttUwxFmjanW61EIxDV718708RqbQtGbq5h/j56HQroeylVYBzOhmglPPw1S/zNmOXjULdkuAMl66unzi0s/omN9Ey6PDB6uqXvccJiXoHWq0UvQBtXQhPaPHa7B8gyWAhI7riWB4MBdN7My57FYVPOMCFimxUyrQTXqYRi6i6Da5KfT6CVLvDYQnrqzADkootrtm6ZUwwidu2JUDv2hfWrMVO0yLV2YCuyaipTaUJ1r6rKxnsfMqZYp084TmaYEVRG4ocXuWfIQHup9WZZpOGZTXLaB6Kxdqr1t2oCidYTMBtdgmMvmGg5EgJ3ManFglIVOjDHnIVeJnofUZFXMmGr00zxpiMAiiNc9UfqgGgR5CQwG2E61jQPz/8FpPrky2wNRLS37YhRRDWugJXOZAbSOwrW9r7b2dUPknFC8alsoI3FfDjSYwFRbUGLOozIsK1NNqfbCIK5BNVxRStd2ndZT1+VQKPcySutJnYtTY50YVPt4QR1crop20PLCVBtjYyXXeNHhK0y9xlzjNw1d1WGwtcWjp7LABlGmWshjA4RjbDgYH2Dfe12CzIhq/IlEZtvloKwmpYLyKVNIKGYUi2Vsb/qZBp/ENJCtOJAyCPvVjKwVUu2KDe81ArqqlHuUwXYQHf/5l4Rr6vPhT/2gGtWkUeY2OVR6Hs7eFq7FWpgV1fBFicywy0EyjXsJcbHQt1LQLgAVMyYdrd0E0+nHH16jgWqNalTwF1ZnKB9FVHu4bk41bbRO4r1/fCO6JyLVYIQCorNCASA4Lnbi3Fbreh6za0DpsU+mTT7zLAdnVVv35GWXPFCBcOsYRq/tA1Omn64xl4CqoD/lvBlapxr2pUrYtaEN1wdR0Oufx6bIE67dnvWrUo3eXPJA8jJTz6P2emjbVDNt+W3ooWXJNDDtJWe1EtVEhzs6dNQ5Hj/wetQ2qFZN+zkLYbjfNtWaSjXOvGrymBok185iZsRc+/WnYcUdgBQeNydoD9AxyZ7LrY5uqaaHRsNT01KuQOly4M1MiVYGVCCqk6KfK8DqqHdn36IeMThll80R9F5dOS94HoqoNrnFEd+N0sd+pZeBXhuNGuOluUSs0dCA10t2WIMKhVLw5nH3DxfkC2tehXoeFcgyM6qh9dRjEoguB2WOOqPIYz7QYkhpYaM6lcbpT4Z6LI51P5fGqSnTVCiozKB39r5Vqj09voVURhecI2kKBIPeFTNDS+njFWZye70dNYWh3s/SgJ6Hh2vxnAc+notqFHEW1bwyjd6+CrocBHROwDYCdl+QjD/8yZo7AdPYbXOwmOVx3lbknpSeizJU46atWt1nYzsIvgn7x3+2xsnTv5zTMHSwg/4Eka1qbDzk8nCtlq0/m2q7xFh5VAP2sCChGjFNe8KJx8f07uqIJD81A+XKgNUV2C3M8wfQoLGnkz5eDFuqPUWDrqiGvTVxHM2BeWxKa//4ncW1X2/Poi16m+GkMtOoT9PLmMvV2tCyaJtqRmgJ1Yhp+qmLimqw3f0Pr4kwJXU5CBgriFtuEKLzf3mMLSIrqj1c8wHmrYAj4o73Vv+HSrtYiqn2Kx8U2yLVBsSLMOglCuCx8ZiH2yEVMDsy1U1LIKKuTc/Sh2PUGhvMhGqe1hPEqK7LYVZN2OfzCUScMR5vh1AKbAccF38Eh9W6asVUm97+oU2q4c0D1WgYKmI+OQf84UpNWlanWogArfVQQZ29LbOgmiXTGMSPyroc1E833MrgU6PaBCufbTFNqIar9k35Te/PKeutDQuQWAqPUnoYzzImxfJQc2WCX1kKtrd/4cq1kZxVW4EsM6AaM83svCuZVlGXg9xptAzD0LHx/vnj+e9gU0acNEUcEDQnKul1lKHaw3XUJtUwmsXBBlvhqwvZ2xVz7fPdWTpfHMl3CdCLTZ8720HvlYwN9EUqZcMUXCnLl7aptpHuzhsrqlF4zqmLlPBYlyOu0OIyB8/IlZRaCMOaEp4UwvTuz/tipLkVRBJQGOybK6BShzkootp0+tf3X0fcxVJxNISaN8GYPIiGP0piNa5RE8pCqtrcJSUOwULPA1zz2fpDpZckTPtUS1gVU+3FutN68pxE0oVQuSosc3FCnugiDNk6ioALYfqoJizbqTwC1QuL2yAwVQ+TpikbxVTDYaBB/U3QDqBUBL5FUfTdTdxRk5RO3x/DrCa5qhJdMtHJy8wePY+Kcx4dUo0Sw6H5zmFPdDnirONCclaIQRgG4bentuYpMY2YUXHNIQ9UOWjgqRbP3cXAfBQ3oE93Z7wY3hbVMFJm0UYv8PmttfL+cD2sRTVVIyHmPK7vM/Q8pOqL0TnVXqwbG94VEpmWZB1MK0k1FEHgHsbDuoDftEo1CDRQrR9bAimNQqqp6q/aouUA7Rx9EeOCrX19Sw8wfbx6xSVdhWoYZhDLEGa0xee2SGgJqs15dEs1akDXHZlGr1qydqSVdOECu4Dy3+vtaae+qVd38u73vNxXpTCLATFBzYctQAtRTLXp4+1p2OKbMdjjoTeEG1ZDLSOX07uLV4ipSukQ1SKhWsh6Hr45jwp6Hh1Tbc1VuqV8a3Y5UnqVploY9nYGNCYyqEZycj+AbGyVaaAavdmO5n4hSlBtenfWHtVUMGrxHQpAw6s0xap8bo97xB3t9L0S4OlrSSG9cA31PIgcXTagm4aZBkFdXQ4BGrX/iBMiJDi+urvA5BEVZWvaHGE42OEBYjB428UhjU+T68Oyr1cxOBwJbICVd2W+RMUETK5pGBLsSF+fMgfnYGYODA2sMGMu93+jybVc6thUw8ycPKoB9Mx0KXZ5OXKEmq7LoTJRHswjGhCdoiATsUaXdxe8uxiDMOWyOTA65Dm6IJk9KI8yVHu6O2Vlpy6wFdIw1CgimGntBRih0mMqQvoSDaSS+CpLz+Pf/a9iyuRTx6LauCHV/Nb5UlDeHyrpcphQVIv+eB0HJl8//49UjGBvi6C2Uymdh6duARehFNXuv++IajQS3YtO7aHB/RUNQ/k5f5VfeWZsbxM9C/U88sgzI6pxAkENkj+VdDl0wMjrNhT29HNXOdCb4d/12Ek9BnvBQWHBefB9ZaFWjmoPhnWqFsGDmcNEKVdAzYmsUPEnJuIqUY0Gor0M/bWEYnNEten9PxySTOM3qjIrIPS3Mbz6xGEqUKCT27c7NCgFuqDaUeXxZ0mqTf/LaXu6ATpQuLzyjkhSakxuzwcBaMjyv3INRNRw9Pa9cq3U2GB2DSjyrK97VgaVEfkLHeN1NJTrE3vZDZy0xLbB3lcYFQTRH6rO3xLKUY0PiZHo2gTKIAiC13yCoJZ4HEJF3TU1A1e1oAas5xHsF+qAZ2GGVMOMRFVdDh14HwfhYGidODz9+Wq/l6pk1QzcxWDwFUZowSu9uS6LXKolgmb64Y0229MeFJnEArhODF66Yx6iMMV1ObBzBKzrecQ5KSXX2qaabx4NMGUaJvxVDiqAhgTUXXAOyH/8USkZEjjklpimypaiPHZPdylGOarxJndJe7uU441SQXR8Q3ItjY76L9evOEJ+XjjZoUPNy+xAp8g/NqDKz6fOjKiG7CpdDkqwsKEGJ8IosRbPoFBh0VqqCQFKxbUAjD6pfA+vJoZgKIeSVHv8gIlVFV2rXGMjrySBTt89GFSbPvDB4nCA0qxKNZKFCNUzNuDzseeDajHTONnCtBpUOzQPW5lOf02ZBqrFMqIFYOiCKbz3nPqKKNVXo4Dv025mqxjs8Mmg4SHrKQuwc3H67k2fIuTC58m1shhA4QuAnseFds6eYHy5WSDXiGr6cnhnDSi1ng10ORg0GIxOMSRQ2eSX9fHDKdXVzjbbMJKgW2MbhRf2YUGxM6o9Ta+Pu6HaoNcD1cLoPFW14k2y1Ar0ZZ6jGtUGkk7yFSg9Dwsn66wylglL86Ix1VY3/VTDnjkWP8IHukBJyHUpRNj0mU6B89ftKREw2JEOoHLXWtWBakMsfzqlWoiyVHv6eLH3jUTXJqgwUCZUGPvff0pLjL6nD1fHfVZMqLYwGEUyo01BbwWvvXoe+f21mVCNsggrhswsLXsVVwCj6Ig3ff7tb1J0k8n9eQRb8dRspkzTl/CbgSrk6KzipgJBaao93cTJbhUoDj7sKAiPric61Z6md1fKRDA5qVBSRLWI10QHg+2vgui1T8/jBIYznpdqrMsRbCFjoUYEolqFvGJIoDT8Y6p9/ng1DLa+Uk1mQjVWR2gFVCHD/6fz8pZCGaqpXNztVxkHloMSaVDK3R4EW7//Z5MUn++oKdAKrCxYplGNoRMIfUGvngdRQLjgYDZUy9TlqMA16nZYmRuznWzOOkFKrj2mkbAM3v6L8+6WQnmp9sh75zACIVRS8SmJLbFInWrQTm7P+kk9DAbYU428VqJ8xp69k5yxgU01zMXJo2KwU3GPL4rEMT/6RH2dD6zLUfk1orwTi+CJJPfLI+ukz+nDNd5OLC23BBIG+AL9OeagN/yghJqI0fIoT7WnB3WuvKJaJ1zrsb66pqw9eXeccC2lWqXqydDzyJvzaJlq5uY84PPk6eE/w9YcMa0y1XZANUxvUVWcWjLt4ScMCWKZ1gbQ7tAXUU0pI1FhSk+tS6o9Xv8HyGbKYyKg20UY9s95gv+vf6WcIMrJ44dhDy0hF6/US6VBAhVUGH19lnItLiE158GMSKghaEQ1QDGMr9B8JkxLagerUZQ0YktlqnE58AU6aqpXG4NagUNMCHNxsZvGUBUNmYZDpoOgdxyfjl4ZFag2ufsT9rNwT6gTqu2FQZ/fGaKaKsKJOnjboBp2xyvnZUAJHkS9/pVtMYXAYwMmRMtUg2vlw2RaMkEwuTtLdDkkneUhxUA9MPQMdKoRgV/z0kPbVGOZxlTrfe3Z1V0SFajGuthffUWxqlR0gK3g62vq10gB4pOGoalSiYq5EtW4zGGpkrimVwthfKlshQop8KnQkGqpY8U0o6OGNMi6Zz2mxVQLw8Ozj6bO9QO2XIFpymFroAKngQUQ9Filw5SlZVGFatRb2w+IalGNAiqHb0hAv8fKO+eF/6a3iQITtBjoq9LUB1ON2irse3fKR815gBkGl5pSTb59TEOmSPjskwCvyTTmGpVF+K1lhPTz+JoGGiLTWgXaEaYa9NR4ubUW1ypR7enuDz30feoVUSkE/WOei06z8khdXcUt7kVzL7U8hKWw52GNDf71X3GqrCKZSaXGfbU4UKP1jPE53ldLSNJXHjI/HdBwPc4PF9bkFww+UTjQhakcbDZ48MLh0dXb/6Ii7Z5q2BLKC5MqFa2DigqWco23FbYAMByhakEFsbvy4DKiQRtxTY0NrH3vas7DZFIDqsEhB8ffrkzjDtUh1FUkJ8y3KlC1HvaOre3F1LuJSJ7xFGX7VENBhluhOgyhBs2AalTjE6GqWg+tAAp7G0q5Rh/k889svLQJ1XYoaIwNqJDMfe/eOY9WqLZCwXhkGtY91cxtXapBxNOg2joYbopjc6jlVEzrhmrht3xSYR2JBlSj2tPkHXQkO6IaMkUvZtC/pv6ulp/Jz1SMgQwGKsYd63lg61X/zGPPQ5/zEDRqQNkpBOXKmo9pt2e8baJ+CVKviUYUh3+KdeRVt2lye6GUIZkY1cZNBWBuI+Ao4nX22qhItafH68OoY6pthcfXk8TAHzCF0f2YavxZGoNEzS6Kgv6f7x5tex76nIegFaq98PXTJtigg/MIGlAN3dXolCtdMQ0ldXd1pDpqQa91qqlRGLUKw2oH/dioSrXp/dkh+gRdgDu8CBv79fRcTR/eDXu8/0d4Ux5U9Kq5ImwFX9s2Qggk1yyutTEs8Mi0yYSYVt8uh2B7h5h0fBO/iao1e8AaO3FQZZTCa60JTeokiIbn1g6GiqhKNaiRhV99JQlpGapjtb0X9s90q8xUmg/nRz1WDa9MtXAQ0YuOsfr2V0GPuBZXUgqba42pppjmjgjANPAgimRMDVSlWrzpU8sHhgRbW6pwhGStCbY4cTiw6ReJz4i8NCpTbfrLedQV1VBYaEND4pq5lDT9f73lzQ1oY8VtWWD6CsXPr2bQ96y9P12abWhTqhHTfK3n04M6EWWv12vCg62t/QswLc0GURjjJnkNmWlqRqRNYG0iHa1psZdGZaphQ7AaEEZY86XXSKkvtozBW0tn4fbsNcWjmu76NbWFk2CcYjLbULpqRDWvTKM4b777nUpEZdHME5l4U3oocnuGkHfNxsKnCwwGO/SOxifo1EZ1qqHW+5QAzOQqqqlN1O3imz3R+UvAxkuZag0ah0w9D309dOXFWgOqQaa5R5RNnx6GcVuAnkAVqDlzynoPVDt8azENpq1YlHWFwc5OEDkHTVRGHap9ulIHQrHGXfuiWvBHNUeZiOp0JhfR1sM2rM5w44y1Ag2pXKOPSlRLfSk3kGkp05LUT27Pfrddb3dGGFONOgIYfJqqFdNb6BF2NgHFyzOUcOoeui9oNdSh2uPt+deQZFgYo5LoKJPfnpoW+GE1hhlOxapcVAfVVtTDGtXYoloyNuA/i2qXhVSLfeKT+mnacT6S+sfb00MSZ7WET0w1Yho1oZYR0ilrrKJx6YxqaPG/vvilTvfMQA2qgWu/729BxYPlWkeI+qc/Ue5k4gjRfuKlikYYRAHb8/i/OsPDMZ9apohThWoAPRYXpkxLMCGmER3qNXNEIoxsCDRYfc39irTaH2nwSYUiU5Ltg2Ld++YlDaYkvgaoRbXp40+nqHSlF1uzBAsRRsYZNn/jAUnTMUgYYoezrisZQ7WhSjxZVNvIp5p4Uld+pqk1gnpAGQ8wM0vibf+ce7BJ4mlIwCNzbPrsQjGaY99SW02bog7VKKv/dv0KU0PgPNVcR1wLBm+1WbC//Y1e4beQa41f38w5D3AFdKsk1fBQxGGGTLtjmVYX/DrziCDsvzVNB2NFlQU9ioTdtQ0KOAiOVfMikdZFPao9Pd1jF0Zc5V3kESUXDszD7qfKGEV9qnGFo/R6MnFndNnUemhFqsUcUz4zZVpDYcw5DqX7moLtzysW15hxLIPt7a3wkLuHz0Y1ktxfJ41ZJ5lEoOHQnPKY/ozT8xtQDdUC77GehzU6GMle5KpUUyNQ7ywHSR7ZhdcAnOOQSsNk2uR6P+qeakffq/e9KdfqUo1n17BRDpzoJJMQllS6Pxi9hMktTsKtHZ1atAGiqK/N5calKHKtegPKX941ApZpmBHitdg6IM/8dgR9bVUNF48wbkEOuip/IAii89jCVUOu1aYaxu/KzkFnOaWOMKYODa49/jikHrI4qIxBLAMwFO1fxGfBaIWo9DxqUE0xzbPuGTOtPtWieAemZkaNUoyVTw6yS6pRT8Pkd33Up9rTrx/iDcGJrGgT0DDDlOXxXx6ZbIoOslRRE1RriSDegpQwG6QxMQVjg2pUY7J5Zdpk8lkZRycu1F/ikBmlYF/tXFSYTonE0oOh0DubSN8/Y5snDQUaowHVnh7fHcNkLdWgpKtdRGG0s83NhqIax0mtxuuwtp0api/qhGQMB+2Z8zjZfPFi7UB+AYVUo4dZMg39tK8QnabKURURZBc2+Bi2Iac0+Hz51TaGZAi6mxnOb/bO7/5KkRnag3XRhGo4YYCtOnYCUKKHzsL+hd6Efn53zMqF9aCaMrpALxpzHq79tafL9VWLavnzanhIf15djj8R0xTVVPx1EEF4kQw2DaFjm8c332wjM9SoYDZdnLeKo1tmmtGHqYtGVJsqq3FY7lFL76oqVSqbQyooeKVPghHVovpU0wF9hf2LO+eNHZ/8t/9OpxqNSz1U4ztyGzLNMDQJULA33x2lM0L1ocafiV4VBs1TGAFUzWdngLGBRhreFhpRTY0NICC6ohrCpP6wNsjHuYP1GyMDO8EW0dhnf+3f6321DKrhltynL8POJEPpctQdCxhgtvaVkjfPz0zvaXTUStA5CKPTFpajUtSmmsgC6q9hzkOU1oh0La7FJVTrH6cnMlDD0RbVqDCj6Mhnf808BcpLNYgytfSJb13BTfYuTO/OfkdMa6O/ziFEw6vYrub0/kYGnx2BJQfU7lsUag2oJtn+haQMUW0bOafxIqimktsccQNKXDu9lQHoww9nyqhnG4DitXHcuR9+qjHF1JDghXEygWLa5P57zNy2QzUKIgj339zwDNf08f7mtPH6Qx4wdgqj4+tfp3NFNbZcrjokVK4ywGsHElRINdY/+/Dp1+l0en99/DXzrw0QC8CFI97dqOAd1GdQjUUavmjA6ow9xS4HNXLIRaPZIO7193pQSPnpE5XB4+2Px4ccYkdNKEazYWQfu9EYDftqwM83p/vgGjWcgxAaCJLiFhGG+8Pvr9/f3l4d90mmtRQDlSglOgiHmlzzcS1zWMC3V1bW3AM+YZcjDMMddCgkttpAADs70QDC/erm9t31+RCFIE/aB+a5IdMsLejGaIFqGIfS+wWmkZRoo3A9oMHi8PTszXC/nSaJwfVFaTblmnxryKQauEaDT9dW/OTuCjuAURbN00pBsAbuNvVPXh2/PSaiSReik5JGNy2MXpsLgm2gGdWkA/XrB6XmwVlv11BRon1J5UzoQWq2Ne6g5h5fOIj8iufXPvsP7s1qQAmY5nCX2NlaguIHJvJRMA3KhPxKUNRr/TuUAi+vEfOahJoJKpQwHLYu09qhGvfXeC8L573NyUQaGcS9PxJn6PtQkbdONeIaF20dqrkTamg9j8KXrVMNRdBD5zLsmmqDI0uFpBW00IACMF76knnQBdUoUC5V1Q1uiWhCAKpFEhP94U1syd5F9rCA7qvlqLgJ5TAeWN1/e4c4zMluiDgM7Q3jgmjrjbNAfB7e8AEvWeVREy1R7ekjFS/bdiWqSZrbAAUIqg06oxrkBbdJx7f3WWWbQ7UXa+pcdo1qU575a5Nq8q1lXJVDR1Tr/Yc/83za3FDNSsj008XX1FlVZGgNUsrMYPpo+dheCocbIfqA/vxPDxmF61ANP/GfmEYdNeiDxJhOp0qmocoiSXlTgLEIkUKjpMLCN6Plso4Rvf5zvJOgXa7Vl2rxVib+YrObR+HWlqS3FaT1hAu0zoRWZ1O2tyMIHti/iw7P3mdsdfRLNTSfniHBr7CaxGOkiCJoJa1Y1BCqSXixrG8f3+wNL+466KgRGjSgimqKcfgvxuTaQ1qYuOCeICRbeyWM1pNEBl9E/93hmWumiJFJNd+Q4AOMi6Bt42S2Q4cZUm1v8Pe/NN5c7EdbfTXC9O7iVW/rm2/iUlZqbJ2URxfAtKV/gny0iV5ZTDC5wNW6aKjJO0cfn27eNN6r+iwguc5FMLywTt1oDy1SjbkWxFSjl26xqLb31ZZz2r7CyHuYBrZHSS+NpQCoNiGmJZt7FgqKatHrP7nKB22hVao9gmsoaUh3lu/Sn10EoBE98plf06imMc7TUZvCUosMXRYm2wyprpeH6XaL9tEm1Yhrt+f7cadCMU2WUBYA1G8LoqOrB3caF3015pjejvqUIe8uqPVUQm2hmKYqbDv83RkMuHaFVqnGy6EwjCjzEpiyUllZBGAqIRrC5LPqdyWIqYaP+GJlZUPNqKWYfmJ9RUW1+GVbFFBig6hVpVsH7VKNucaqVGj7qbAXiGqqb0lco+I2qTbWhgUM/HQVhx7FUhIAni0M1dRccDDgw0m6Q8tUowL/6RSHjWCqaqGoJr1KZZPGotqu2F6LgeZTs2ylMHl3bDCNPtWPuQdTDTuyOmVa2w0o/b//cKxKHFxbnE4Lz7Bh5WDfNZmOs96FZQyi2kbMNMVKNpPUV3llni3YsAAGvDtmWsvDAhT79PHqkGUZmtAFKnNFtdh+tgEcqS0sY6D5lEcx1WBokHMNpi0e1Xq9oXWQUPton2pPT/ffD7HdQC3WLUwTSkRj/aQw+iO6awbGyswf8U39ufMcjx+GIBfoylRbLAS9V24XtW203oDi8/b711FsMD1alHJXVMOFnHWiA02oohqzLV4miDH9VW0ZJO8a0xZGsIUBDbzBtAWimoC5Jk3I4rziCUnCw+/lfPIE4wNlUZKbTz73X+fa9NdPZ33KL/rXKdMWR55HR+ifqtXs7tAa1Qw5wIc2bNGwoBND892ARRpoEkbRt9eSkQRsKVeY9sLR57i/olcLgcBQqJAt5dy8I4i+l2M+O0VbVLPMOkzevY1gYGGRqKZkEnW3ovDl6UerCR2fiHoHCbc1Z5ngp2MZfWICd+GoFh3/S7fyTKGTBpQwvXs7UGdGJyW+MEVPGAztxdDxLuQZN5+xUIvrh8/8puzFfYZFAaU2DHvB4OJhBkTrjmpQcsBJ4gtKtb3B39urgXxILai2EY8JYqrdnx+F3ywe1ZBaotrgu1Ytc2SjK6p9/vx485/DrbQdWSiiUXLf2LNro4M1Hhmk2z6Fag/XPPpcrAxiwZc+oKHmTCN2hM6k2tNUWV/bxmIg1cKCUS3aP7U1t5RN5lXjqDPC5N0ZDvlcNKYNuBcNpv3i35LYOrqjGtafcYgnL7sDnMdFQRgeWueePD0drOk9tRi/nGOeY9GYJu/GDJnWKdWmd38e8oGxxLNI1cWiVAhsCfCioE41PkIj6akJHn5QuxJlpmRRwO/+VmCbp+8SXVLt6fPHC3VYSEq1ReLa+S8m1UYHq66BDrapzytai5M5ArcyQf/CnqvuEF1RTc08K4M8kjtgkWojeHUNWmlkG62/WDdMl1IngTO4iFSj1+noHHqgs0K3VMORFjrXFqky9rCrhXOCjDDGm+u75vTt5PYNzvikfC0a1Yhp357fzpBp3TagVE+Pt6cRLJqo/C0S06gnc/QjLw1KXggnB2ZPbXJ3hcPFJV+LszSCqY7wW6VVoOevU3RNtenketjvqdN9F2sUuv0VlO3NehilRnL5weN7epEU06g7Guvgzj8GO9thFJ+N9luh2tPTx4tjtQu3VeOlnQMa673hlXYAigncn97/4+serH4w0yLlcRGws7M36F4X0kLHVCPQ0IBtcrOdXOrRLAr4cHw+/NYHbnYmd2e8+Il+WrRIVPtqKxheqynqrFepfXRPNWgUHUV74YJRbUCNTBAeZa7aUBXBDCnxi4efsJslPhcAONvlTnXSZtZVmwXVnp4ecBB2ql6zCNjmHVRB8PYv2VUxvT3CHMdCAHuK6G3gnsxeEL2+uv11dvJMYSZUw24iLBvwFPVCADVDjX4Q5O0jmtzwdNpiYHsbgpepFgSv/3H2TJsJ1aZTnLGn1AZVvuceamPhAAee/SK5cHF/1W/XylenwJpGEFGugiA6++fZM20WVENv4PHdG6baYiGiDuZxpmme6S00jcXp3CMMaUiNcxTCIBr+9G+zZ9oMqKb6nf/vv19Aa1CwoHf4k3PcmWByPQwXhmqYRIeoRodtOMuVzxSzotrTxwtYU5SMLwhoUBlEWDGwoLI0uThaNKrRBc4h/Dm7/9khZtGAqq+PZzL+WRgMqGez1Tt39aEV1T5iR8HiNKAx1fbP72a58pliNsMC/nx/Gr6kDC8MeHWDhMBPnAkHk1vez74ooJYT2QmiU69lzBlgFlQTro3f/3GhNnpw3WyHh1cili08XMPi0qIAnTQafYbR2w/PxLTZUC3u3PyEJmdhQHUDsyPRmbduprfnkVr+XAjgveED8T5kjXI6x2yoJphcv16YuoEg2EbvJjr22ryevj+WlfaFQAQb/DhLa8Zr7BpmSrWnh388kqwvAIRqod+Y4vT61SJRTRmM7WdrqnSPGVBNy9z04e1X36i8zzugHkBM29mRU/VSyCjnah/z7+J67gGdqPDIM5qeHWZKNbr68B8XpHaYany88NGFWUGKao/f48CnhaEauNY/f67BJ2O2DSimCGhooMxDUXVyIcwrmEdBEA2+u5XEa5jcvWUHc8w1LAxEfLWzQ8kM/o63SjwfZk21pwkOllsEqiktlDCIoqGParfDcM6pBqbxiH8AqmUeazQzzJ5q99dfYzV0zusJTGOqUTu6mFRTZqCoBeHhTRAMf/yk9ZqfAbOm2nQ6ffhTPyC5tsMaYXMPotr+jSRew/h6yOufc/62oITDaLC9Fby6+vSr6mU+F2ZPtacpa+SL8uH8A1Rzq+jhel+ZIxFX8wiWaSze9rb657fEtC+KasDk3XHE5rBUicw1eEHnyjKeQHg4n3+qYVDD6YuiHTBNkv5ceA6qPcEcFvUhuDTmHES1cO/cnFgD+JzdhaFa/7ub55VowOyphib08eLVgihKUn8nCM5cqXZ7+m0431RTSaMOZRiGQ4/S3czxLFINxxn2g61FWDcgqm0HZ46x2OntH9U8wtxTLQjC6PD8eZQhTTwP1Z6m97//uy3qr80rEgrRxXbwe9kzqeGWt1HPP9VIJgeH33d7JF5JzJxqVGeotun7Y1hlnlfEFCKhtvfV1vGd06f+cBSF23NPNeqkhFH/bC6YNnOqQTywiHi8YWPFcwqhEDENVBu+t3cYfb454tX4eR7bgGrBXtg/dY7Meh48UwMKi5LXwy1enppH2FSzO2ufryNQjcYF7G4+EUV732yFugVvyYWVmRnh2aj29JmGBuHcjgyEQkI1S40IK7lRCKoJJecTRLWvtvbPf5Y0E75QqsFkVH8r6A1wZh2Uq+d29iPYv7Cp9vFCRgXzRTVIYV7y5ITx2QRv56OjRnhOqv31n4+DHusfENh+zHwi2LfncKcfz+eSasw1VpvhlAVB5Jz08Xx4TqpNHy5eQc2FdQzneI9o0D/LotrcWbpKuE9cI6ZRR+15WksPno1qPBS9u/hajUJJ5PP3XMJDtbuYair58wUla0G1o4tfJmrAPwd4Vqo9Te6O+1w6c93BDqLTBaQaNRbROTpqXzzVFCY/HGPZmjW/5q0tShBEx5aq9PTuLevnzBnV0saTPraD/vHt3HTUCM9MtaeH69c8P8VD8zkFqGaauZjens4h1dKGARdB7/gZN3168NxU+3x3puzhhVFSUPMGGFkzqTb54ZQ5Nm9SjfmvEIb7F9690s+G56ba0+QWJ+yHc8w0otrQodqxotp8JXoQKf00tJ5hnw9dmJN+GvDsVGOdXKLanNWajjAcWifksFQbzN1YZtDrSYpgcegHNJ88JpiPgcHzU426a0OiGr2JXEhzCFDNnHJ/vP4jvRzzN2ymsSenKIz6Q22RfUk1wfTjWZ/6PDw2mEtQA+qh2hxKNeYafYZhf6hvyV9SLcYUZ2p+9dXcUm0v+vqdWVmKavNoSIG3oRHV3v4/8HIkHJsHrs0F1R7eH0dzTbXX1vk/j9TmM9XEwfxgQDwjMXyqFqSWVNOgCmNyfQwtPnoh2QQ1JoXmqhadYQFvOJ47mabGVttB7/UP7sabZ8c8SDUCtrWw/ndITBtE4ZzpgvuoJoczzhFkwigMXl08q8mhDMwJ1R5ucLAmyonKiwTbfDFtQaSaLO2F0flf5kefI8WcUI24dtzDGJTFGQk2LrS5gW0gZk6pxukJBsfvHudjzGliXqg2/XT1dQ9Uw+AANoJRanODV+8kmYI57ashQTiB7XFOpjdMzAvVniZiMTtRIZ0nLAjVKEVbwf7FPLaehLmh2tPj7ZDHnYpq81WLDtV+mlOq7W1Fb7MOZn5uzA/VniYX+71ePB6Yr2pclAaUxgTDD9RRm/7tb5LSOcKcUI1fxNtz2JNU9Tdf1bi/EFSDeZH9i3ti2lzKtXmhGgrn8S/H/XgGfs6p9udXcynVgt4fbsG0JdUKMH28PsbCO42i5quzFvYdqTaXVIv6z21aOQ/zRDXsoHq9pFpthNHwz3Ol4m1irqhGo1BeNJg37Zywf/1XSaHCfFLtZXiO078xJPjb3+avEZ0vqk0ff8KiAVFNSm8+QFQzK25yNVdUC/kEiK+i0/fcfCqqcULnCXPVV6Piebx+vaN2UM0Rwr5l4/vxan8+qMYpwBHzsOJ9PBrPH8FSzJdUQ3cNprNhg26OML9UiygJPBU5CILwnDWH5pZtc0e1X2+PexgYcEnOCeaYapQ4UG0wCHrDG24+53OmgzBvVEM/6GtRk5wbzDXV1FsZ9l45RuDmDPNHtae7M4xCl1QrA2pAmWphuH8+XxuMXcwh1Sa3/4Fe1nnC/FJNzE8EW+HZvK6yJ5hDqlFFDudJps051SgRNCQ4mvfmcz6pNr3/fr40vuebahh89s/mvfmcN6rJ6Gl6+1rtNJgTOFO4RLWtr+aCajz4hI73/K59xphLqj090ChUSnIe4CxMzRnV5n/0CcxbAypi7dN5f46mO+aXatJRO4fVhLmdUBPMJ9WoCZ2ns1rmmGqY7IhOP6D5XFKtFqa//E9HL6U4nx/zS7WdXm9ra//KtJowp5hTqsE8URSFYk6BRnvPCqKaaZjg4fv9rWdTdIotheBrp0dCjW32UZFx0uYX80q1p6fr436vt0PlSf3eZ1b1CPtXZrf74R/6AZL2HIJNzPXBBgB9BUHv+F/mnWQK80u1u4t+j0pyMAijwZJqKbBzkcojplpvaKVtbjG/VHv8cBwpqsE+oyrmZ4KXaqy++QxUA9c0qvX5bIJFwPxSbXp/NQzVmQa65ernwHxRTdnXhHDjMxg/zPF2AgPzSzU+8kSo9swTH/NINXBt7+XW/vknSdPcY46p9jR5NxRLWM9SoynmiWrcdsp1GEZvFmBFSjDPVHt6uDoKtve2Yxt1z4a5ohrEmcQaRK+vfl6M4Sdhrqk2vTvFqUDbopX1bJirBhRMk2iD/tmijAkIc021p+n1kMagz1KjOuaJaky0iKMNA/dQ+TnGfFPt6e68D6NrS6olUFSL6Ip6amfjeV+N0jDnVPv19nWPy5eL+bkwX1SjD0z+ENOGN5KehcCcU236cMZn0z431Sx9MFDtmVYLOEKiWoij8axjSucb80w1Nt70DicaPDPmSapxaVAHloTad3ziCmNeDV3pmGuphuJ7vH7VE64l1Trr+g0jm2pn/VDNo0bsYIbApPbODlaGh1faOsEC9NnmvAElfKSRgeJazLCZixKi2r2kRuHh90Q1cO0ZZmEU00jS/oOZprnH/FPt8Wb43Aq580Y1Xm5fnMVPwfxTbfrzeX/uqIYG9JmotrfNmh1HbEttkTD/VMNSaNxb422PM++J+6nG7flzUI3zH53eThahg6ZhAajGZ51xIc8V1Tgdz0A1jpfGxNR8LqnWFuIB/OT2VLWgOOH9i5dqyH8YHWM/wZJqbSGZK3q8OuS5BUU1VeKzBMkQi2qn0fNJNYoyPPqzOfuyCJhvqsnF5D3bwXo+qjlSLaba7OfVmN3R6Twe+FmAReirPU0frvsBVypWmuN+2+wQRt9nUW3mxKfxZxi+viamLVbzuShUm94d97iteh6qvQzniGrbgzA6WwTDCTYWg2o46kzmcZ9jn8F8UW0ver0I1mAcLAjVnm7eyDwutR/8PUvMFdW+2iOhtmACjTHfVJuozi8V7M//I07VUwMDKfTZYZ6otre1hWOMGcvJji4wuT3meVxuPlmpYoYI1Yk6Ke6OhWqzAsU1GCgLJkF0cT+dewMdHiwK1Z7GV+oIzjBEd2W2IKoZRo0/z5pqiGsgxjqi1+8pLUuqdYfp7dtBEMDK8Pb2jqqAmcGm2sylGlNth20fhfvnd58lGYuFxaHa44/7vSCMqMR3vkSq0X8S6pSW4Y8LpjwUY2GoRr01Ems0LNjBFqrZIgiemWraMkm0SFs/DSwO1Z4+XR0FIb3dsSm72eHZqQZTEhzddvRaV/NeKCwQ1WgQGqEtmb0JrOenGvfWCAEJtTgly9WC7vB40cfBl18a1TieiD/DYLiQCwWMRaLa9AeqYeLal0Y1RMQrwGG4kCodgkWi2tP91WEob/lMMTdUi/rni9pTWzCqTW6HVOJfLtWi/tA67GqRsFBUe/rlPHqOve5zQDXWMoi+TkwnLCDjFotqk6ujYOubmcs1otozroHSOIipFu5Fr+KF9oUbfhIWhWqqaKe3p89ENVeqzSwVgx2hWth/85c4GUuqdQoq3fH1t89g7TsITg2qTW+HimezYZusFGCmY3EHBQtFNX6R//mPz6CFS1SDNkWC6e0rodrMuEafQY/1vBcWCybVnu7P92c/LnCl2kyppqxEbgf9i/k/yjgHi0a1x5vhF0e1PUW13hD7pBYXi0Y1GhhQsc8Yz001zKp9szV4u6CKaoJF66tNH69mb5cok2qzAlNtf1EV1QSLQzUZ3k+ewdzaPFBtLxguzsErXiwc1Z5u38x807GfajNkG2bVeuef9DQsHhaPas8wBvVSbVb9NABU66tjsxcXi0e1xw/D529Av45mSjVKQnRsTO0tIBaIavH33czHoPNAtf6Fuet58bA4VEswuTiS8p8Vnplq0DteoCNms7CAVPt8PZQ6mBWel2ohUe2rYAjdEj0RC4dFoVrcUwNu38607Xp2qkVEtb23JNT0Qlg8LKBUm45/OKKBQRhFUPKYRb8tCI7fGVR7z9PImO2aAQYYfx5dLTTNgEWk2tNHjEEV1WZS3aCaPn3615lTLTp9L3EvLhaQak9/+3jcCwJV0zOjmi5UZks1AlHtVuJeXCwi1Z4e/rBDVGOTxzOxezwHVPt+oVXVGAtJtcnf74Nq6JfzR9d4bqqF4eHCmk9IsZBUm97gKKCZsIzxzFQLg2i4qDZhNCwm1W5PvySqBUH/7c96/IuJxaTa3Tl2LBHXZmNSIQjMrb6zp9qf2FLHcl5t9sBJQDwL8IVQTbZKLak2e0w+HGH6dlZN6PNT7SeOfkm12ePzLavifjFUk3WxJdVmDzax/cVQLQzP75dUey58PI22FNVmYdDgman2MhRTV0uqPQMezqKtr0A1WJGUGukOzy3VItkrtaTaM+Dh6ijYJpBkg3DrGKDarxIz8G8/HSrbW+CauOkO2zv7Nwu+rYCxoFQbXw8V1SDTpEq6g021h5/6QjXimrjpDHvbO//7d5PFFmiMxaUamjCqaFZa6xgO1a77Ac/ozaQJ3R4cL/a2dsGCUm1ye6wq+5mp1n0/cW/vK6KaRLzQWFCqTe+IanED2jkMqlFLBqp99Q0OHJ7FcsVWtKTaM2J6dyZSbTCwTpxSPRyB3Ishd30QFzHkrsL29nc+qaaoJm6qQuLxQpwo7L2MzhZ9Xx5jUan28Uwsdwzsw82khgRyUyA3vRAnArmpsL09vM6imjipDInHC3GisPfy2yXVnhFMNYUgkIvuQA2orpo4vb+iESiijdRXt9jaP1dUW/BB6MI2oOdRFCq2dV/ZYXSsSzWi2mHUo8ijKJpB5MErHGuMeDn2hcWiUu3+ajg8Ojz83dHR0e86x9Hw7L1OtYfr41cUMSAuOsTR0fH1w+LPqi0s1UisXQNX9H8WePdRq+zp5O6GI7+aTeQ3i3uulI5FpdrT9HFCmE4nj4/TzkFxSbSCx0eKmiKfzCLyx98E0xZXqj3bSo3qNv0WWrQZY0m1qlBU48slqmBhG9AlFg1Lqi0xIyyptsSMsKTaEjPCkmpLzAhLqi0xIyyptsSMsKTaEjPCkmpLzAhLqi0xIyyptsSMsKTaEjPCkmpLzAhLqi0xIyyptsSMsKTaEjPCkmpLzAhLqi0xIyyptsSMsKTaEjPCkmpLzAhLqi0xIyyptsSMsKTaEjPCkmpLzAhLqs0Y47FcfHFYUm1WGI9Go8vLE8Ll5Wj0BRKuI6qNUbCjcZevsEQhvypCeZ5NhSMuotjB7ubu5uYGYXNzd/fgBHybnYiTDCNOuTNzdEO10ckBFerm7sFlZxmjKKjmdk9G8rsSRie75JnSNwOyjS9PdjfWVl9YWF1bp9R3Vz4mUFob6+tgeb0SawEx1cb04h1kA2K/tBCgilxfWyWsrW/sZhYmYsyLkoHGxvMejkcHm+trFAfVV3U6j0+U51zflLzcEmFwseRFP76kF2J97cWLFRfENnobTxz/pWIW7KovbpSz00GltUEZJn5XL7ExvSoZ9USymWP2VpELodoIpQ92ZGANrDlwi0UDR4eP0cF6UrIvVjdO4mcmKMaN3CgZHK1bMpe7q2kU6yc5qfJgfLCW1rxKnwmkljiSXyIMKpZcMUGZpBpGPCLLUnDs9L1uv4wUM8mfwqgVmD0EJlBWOkabWoZVnZQuMVUO/tQg8jWISpLOJcQQU21EwpXePD09NjhY9Rayv2zoTIO/Dd87NDrgNkUcZYOj3di1iuZyc1WeAy/Wdqu0CWMjfSurm570kdzbWC+RPioz1HJGmVAmKRB2J44N4B7dXTUkP0tcirkwahNIx5qdDvWCjw820vdSYXX9oFyJjS+LUoOMrK6uo7fkF0TpPVBttKtqrjh7FGpOk8gYn6AmkQIkkP6vbrrZMulYCOs1HB0kTONIVtZKlhzjkqPm5LFn4po8STC+3KiWPF/848tdaThVUUiZ6MBDuk8cibM3PtnQ36JqeEEM0stJtTMn6/xMRRd/lSwx8522EWeAQa8MyVWXGukdotpoM85zHvgxB+mIfAOjXVRhChDBds5Mk+eF4JQZjeQJESF9iI/VA3lUDGp746zyp8/z5XrqJo4pC0je6jq/TkY2R7vqbRJH/OUHPYyLSLXtcr8iENe6I99Zhsvz9AMtQU4dCkimMdPYuxfxU3wTM6j9yaHGCtF+jV3mBUngx8rZ2mb2yI1fIuVDgX7ZYoMFnzwuAY5TD4OkRewdj/BRur+mms/Yswph0/KLt4UDjt3kgp2ucY9UeWdApCWBFOSWnK0z10imJV6qA17tctBCVF/qw+PSg1ER0zig+AKAgM6kxsrTiEU2O1fespAGq4t8C+NdIi475UD52u6FclUWx6dCkCvtLRxv8B3NP12tO62gH2MUn/KSfFjpU1lgxN8FIGdWj48LVZ5mhpLcp4xyzXPdWs6zPBuIK3Dlxa5ZDkhH/FgFJeGtvPCMhyycxK80+VcXBYCzNV/fl7EiQk0c5iF5Sg4zBzEj9HJU4hi4tIQ1v2m4L8FlQXmXyxcbSdNwuQ7fuKsesssXnh6hD5I+iV1dWemLnQBJFLkg50osCaTlkadpaDb4Pj6oQCG2uRspt2Nk+TUgkXE6JA2MMXq1yXP+lPAoxqImdKwkgnKtvgtAEXCfzV8VKyfoqcXJKApRHJDj1Qy5NgJxY5fysaq1UNRVTQVfLsSBhLGyFr+ueDf4SQIOrUzng0A8lRCVX1xZA5dLyUIFUPR6Hi9ZppUMRJKDJvhEE4V1QL6NYiDKx1lRX2nG6Mo7NZCCclFQDs5T3CA/GTMCK7tpH7sQHLYK7oV3koB4QAJbOZNQ4TaVSIDqAqinuWBXEtjKakzt0YFBNXn8Iula54JluPIlgTjpQxY4QHksF3lA8rQwTJmm4ASjkqFFszseH2jOHA95SIKhatGpJl0BPaw4SucNs+H0uguQpAF893FjZQMTauWgYqYPugB3PeFBYkuskk5Um9mRSjqHRWBX7JKuMqimAoK7Ep0PeEb62JckAZEY6eNGRx4mrvIB5ynVRqhg258TDDvQolnZHI1PUmel4k2QBmNQbSRDID2wNEo1lskEDaAqJSINGB02D4tXeDZbHFUAlY1PjEhV6oBLg2qqR1IYKTtQruhDo9quGYUERF8lumsqfeRWfBHoykifPVtTBrpU4ypCJPIsE7EDTgq1ZwbV6sEUVSLCk6zKhdwit7ntgDY6qgbKvXemc4XngpWbSqBkeMRIKaqZBZAF5SD+oL6MlAuaJ9yMIQEhmuJVA8VT/E/DII96Ri6p8ypPSkOXJvEUcWEgiQNccNepFaql9OEpRNxMniZf6nbuu6mGwzUAqmE2WcJJUDIwT6RmtgQZVDOGEFbnl38UZIrCWI+TblMtASWocGhgi0TAehWyqYZE+hMKmkvUvPQitwG+Tu54fRMogyQWL7MqV7+trv0OtXQQ1JKMPFLAz/hWPJuXAWO+Rof/rgXPTGcZb0iw6w7Vb0groA7V1KcvigSG1MimmjOD56AB1VQK8ch+jOY4jtmZheUf8Y3MPJIfymDct+I78q2g/+Jrf0CqpZEyGIP0tju6Ed8CL3PEWibVtLjlynVGPjdscvgDS4HY3AQDdNekEFCDagJ/JAr0KH0BM6lGzpKeikeVhFGfamn67ITSExo/xhFvYkygbvNT3bn+RLtNoF+7IEfSPTIflwMFv4p0SN71+cEU6S1y7dBBQzbVUogDbzROE+MPDKWnQ24boNvuSnV9qnnB7jgB6fuXTTXOX857SqhJtfiGL+FIXlpnMgvL9/mLgCu4MsAP1FM8frGO/qIsR+O2BbnJXxkOCEk6qLzHPNXtIA0I7nNagSyq8T18yEOfGwLEmhm436EeB7IglyboNpePjnapxjHT36r++uVSLb/7UZdqSXo9CUca07UTnpSTB+qLQHfIFf1eXQOUUg5/0Cee0HNpy3jyN/WZQm6KP742wcGk6aDW2K0KQAuI/nLezAyqcfI4yWlAPlCpWmLNdYg0r6yux+DJEII81bHyYs1WiqhMtSTB2bCW93P6avifvxhatwHlsDOgz1i6MyX8E65WoVt6CQVb1v9WfmPELf/4cpe1SixwSJyKGPJAx4t1mVVXiYH+C3vQfFkwtRgs+KmmojKAcFwgPWbgHlfke3VddHoJrLDMIdogd9TBMFCfavTO85UGVvVcszUj86iGJOWUXgOqUWJUgvhn8gXFTf1F0PSbBPiJEqVcKI15Vq1HoSrpxgWwliaaVdnjeAC6jIO0yi12hGSsrlM6hPHq84DpLE79IDZkNwIZUo0qhOMD6Ccy4I+A8mzUm7cBxXuqORqPDvxinW7Z0x11G1CKcmNzYx37iWJAs3NzEzuLzDhyqYYM5s0W1R4WQNEU6dmUhMmXrQRvTnvKNZWA04ccj7C5hWqNiLK+YVQ4PSIqcgQqEt96DhcYO4KT3V1HLXG8CVdGTpLkxF+5heWjGmRzLIB4+1esZRwHqoHumJl2XBAoG2bDCLHulj+i2DDzV5lqcoE8H6hNkhqotfHskMjuq3GwFFuOhmltqq2pDRsESZj6srb2sIpSnCf8xdXgqVG1cWhX7dOTewLs5osLgyLZ1ORa/L2ytolHsRNni5EaFKQFTYhTJvfw5ZuviuGnGvUpFShSRH+wqcSQ7RJhW3P8rhM48jSMzquFYlxpSLU4857XPhPZVFPBeQYrKWoPC5IZ5Fzw/IL4VonBp13mBrKmZTRANVeFqQLlYAvHP5CvcVoA/TqBVTU6Mqhm52R8kkzvmKCb5sDAG79LNc8yBcJvSrUYLVFNIa+z2zXV1sUHIc4k8p9PiyLEVNOSVUw1hyiUB4xG5Jcgp9xLUo3k54FnAo9uoKmqQ7UnV6WEfrZFtbws2yimWk4PpGOq6VNZ8RXlv5znTIg2rF5qhfQVZSkNVMRaSyzIaQIyqObZxTHinTLiREA/6VYB1ciXj2qjRMsuAd1ogWr8oynVEEgSKqU/q7vWLdXGl6bWpkpVWZ5mIlG8ZnA2Kc25BQYNWuU88UC1oLa08G8Bikq82ChPNbTWTplxPIYioOuCU+UGCL09y3FLVMNfY6lGt5K7FGNW89Ix1SwFYeSTEtOUalpfDcB1EdWgQatcq1SoLGCCWH4L6NqeRIhRgWqZr38R1TICJIbIcwUqw8aTHXJBTho3oHqY9D9jda9jqpkKwgy6YYZfHRbVgAKqxWqNqiyUB+o4YY2Vf/AtBr2VRuWkqEI1Vr62QbVqjG9dF3BThmoIyllSfbZhQRokXSBKa+uQYLZSjYFiamdYoKGAavogTn1D0FP6hIF8i5EdUBWq0XjIcYuMr+nLoI4DAipeHmtwieuJ+LmGBWaIFKU5C51gtn01BhKTu4JRiOpUSxf9Y6g08K59uSPIVO+oRjXvINSsePs5gfx4AnT7avSzteX2FhtQBkXqbRi6pZooGBug32i8yubOh8pUUztxxCmBfqipe1Zhk5sCqmz/GLQS1cZUaE7INamm7fMS4Kfzts4R1bxva12qlZyvQDtiesZPlECu8YkCVKYasqD7oASsrDKh3KAym/eKVDPJDSDbBVRD7O4ULmafjeTTf3dOoRbVOKh2qca/PaKkNtUMJ5lwqCY/V2DpZFSXbJWp5hiqoFSoHrqrDkDP/CK3NNWw3pFBtfUafTU2s2GERT885T9PVPPVRsdSbWx3WaTM8LUG1YESy1AuKlPNaSapRhWfsLNF7sXI6GpUoBr+/A2oUWp2YIBLtTHvgbeT7yy216QaoSnVEGIaqvpF5eKUYcd9tSe83OLJBJKzWsfEJaEq1cbOtvSETsmsROoAQfkS1cawoJhqVoBY5aJoTacIyH0b6kk1Qub8voMMqtk5pd9Y5rZS2DXVPN0M+OZP+mLrjo4iRxEqUg3jYGQeztgxnMfa1/HAJU0lXXkzV4VqKkoLdMeQRY4DAgVIHYsElwfKwKU8FYAdDtMaUI36zS7EhwF/A+pJH5Jod0PqU+1EkqRDfGiw98NxKpIbfKlkmzdrGahINZVHjlRipq9YcMXiR54QKE2rTkeIUIVqnmpHwGWW26ljIYB6nmhbqocMlJk3r7Ub0Bfrm7sOXL1IQkZfzUwiLunP0V2rTbXVDWUTPAXUIp3kIXFG7tSv5Bb9pMvVdejkOjnLQkWq+TSBE4bERr9SIEXeqqxANc9og9NoOHZdqMhFpTdVStajxR2/eZj6VJP4NMDUMyz6WhLATzVyzckUcIrx31oMrUc1BLfqmB5G8mDsWI8AS1Nm7viHkTIA1PW9R15UoxpbnhRnAm2dzmOJg3779OkqUI1K1Ukhx2oE67oAVHnE4BvqAQP3qMGTEAxUphou+RcCdUD3HXuoPqpREexqDEnDTzspCjWp5k8dO7NM1+m7hhn0g2/od5Vn2GsuxbWKVEvMoiVRQi7IU1/2KDAPgcpTzbf0y7Gb064eNwQuiwR8h+8ziGdrWfZwW6YaQJVpePdQDY5ONHPPaWpZ+opHoC7VcpJnmq5zjKqkSZFvQLxSMZY5sKIS1ZRZNHYfJ8SoAGUrygC586h3ZFDNkX/Ul7dfLwYVvdmiuE6KQKFmG16u24Bmg7yb8/4u1VC0xJbYAhCe4pY8S3rEQG2qZQJx61wra31V0lhmZrca1dCEp9FzUgxdLwwWzeDot2eLQUmpNjrZoOQxxJEC/SzenFcAVH2m4G+dapwHQ4HEK9XAFmuBj6/hW++utU81xGP0SZQh+viR9mUCN+Eu3yo2oxLVhCFanJDs8hBwl+IRmjvXlEG1eBsLb2ThXYbkLHanR0phmvmyAyuG6tJmvIttUw0uKQB9Bs/bV2O2KM2/BMorhaC9XR1Qjfwbr0JsX42f6F8m+CanL8vWa4JKVLsUx2mklijyGbOyuhkMP9UwEo+xyeeIIAvx49Q9XdoTTXZgJUCh8BEkcfnoI8T2G1ACaiNNdjbV1MkWcoP+5ErvnnZDNRisSkFci5PBsasL9aVDPaMPrI+KXy+qUM0wcsrJoD+DR8YYVK58fTAf1QAZfxPwK85EHJD6hRAdrR9fYEXggHH4hiLQDKimz2dnNqAoxbhSVG7lkqoljr8jqhnLyjrXUFLqQn3pkGf4ylf8qEI1KOCIGwJdU/DmSgyPG+Q5HKgvj4KFl2oUnA25K4/5k77d9LmB5UELki7MTdmMjqimk8E3LHghbyWipx92+GkCuqAaAjBLYpzYy8gGP5YPenEzrf0TKlBNDYAl6jh0s/iVuSN2kIB+O2PQDKmm8iVPrK/kmtshO0DlqDQkUFxQcDQSlWBidEI1CqIk1ah8+JftIOm4d0I1LEqY5Tq+lMPqxIEH6hF/clnmcK0K1VRHTJzji37aS5zqfTRgzz8SshpQvidP1FfsLP6B7HhGjuKqOsgjc1fCETyLVIOL2IGzRCJxSUJnI9UI4xOxKCRuCkDuXDEQowLVnBlk+unYkcUYlJ8oF4AnvCyqMeQJf6UfCsi0Ty8pM7ASoDCJvRKQwvP01chFzJax2jRpxZC8FB1RzVOy48vd+HBEcWbDeOJ5bROUp5qzO5ATZ78HKEEnQP3gBUauVMsEZ9h/LlS+x3wgVOtl7IhqBSNQRBGzhS2E0h15JKAguMA7GhbY1cTA0Z5MNnFnw3wSp9CD8lSzzbuhJGj8aYWLkx+cAnLGoLWoRuFSSO7MCZDtMbuMNNhZbptqcEkB5M+rIX8pW5xeL/9Cd43C6IZqxoJEilT/iiDpyAA9s1enU5Snmmh6JzFxxE7iYKXISYzD9JwG1PXMNxAbvTEbGecqZgQm3uRHDjA/qAXculTjTqah5FJENWc6nH+gCCiQDqhGwWebPhqd4DhnaUhzgqVH9NgrHKtQjXIHl0lMiFTtXzEwdo1iUAyW9KtCNb7DOcSyrpdofqrBjwfJU7mQ8I2Xsf0GFBEbi2kZfbU0EWq63omDX9v2qYbsuas6GkY4/ZyyzBBPhOQ6vqCnGU1oaarpmt5yQZWvZ04AM394qAXr9OlyhwUOOHfZEg3wBUYx6GYoCXFQ8lR98Q3600c4tagmwWYAk8W690KqEZ/cvghiIfkbn1qooxzVVGI8KJrrZ5t9u8kaThx9HEdyg64yzD+UpRo3jOJAfPgpycrCqSMG6tFwWY1qUN+DMntOUfgC4+KDzqlgYyM2viyP1Sd90R99r6XhV6Yah6Iu/HBm0jOoViT4COTI2yNuRLUc3QMNoJvYFDajp1/JDbwM4t5AWaq5IpsiMxcyBJ48slN5zPBTjW957q9tYD+YePXD9YSAqHpl+R7gJXx9g4EeFd3T5H7dBpRuiADVAT1Xy9hsKar5tBfgaHXzQASe/rAE1eiGJEkHJW8j5wBpE2MWbrHCjYRrAgn0BVaWajJfpgPdG6lFHSd6GdIV/tvVlEU19x6AnnBBQfgDc6ckMU+EHoc44S8F+qEtZ9emGrSnbUB730lIGaqx7po8i8H52uC6xv8UxVQjr6tO8jbU5gLxVQ6YbFMNhIRsgO46c/ZAWap5OgfQEhY9jBQw6sxr5QrkB/4oj0aQGQ2oP+kvqD9dwLSsBtRjHgbzRBQ5EiXuBESTRO5XpJq6IBdUcpf03pvwb0oqRTVfn4ywsiom3NVPhTJUw/T3qFz6ckF5PInnPyRwDXZJCUpSbbyrByqX1NXVWBVjNS4d/csc4HmpRi+rGDnVHtEl/V81j/L2wA4MyKAavZMqdsuP7rw+1XJHcTpKUc2rlRXHF38JLM8Z/Zhq4isH8a5aN3UUkXfndTmqWQdgyxUi8kMep1+oBAkL8FNtfVMKNn2En/jzLUbpsAKTOP1UI5aoFUZxBQ/qIuli1G5Am+1ud6k2BmMcd0gM3TQflKKaNvRpDvTfkzTwhfyizpqVD6Ac1ZRNbwcqxxZ8DnFT7ypmSLUD/5HuuJdjWR2wPPFPykeGMIzbJeUMH/jWFmbmhmpY73YqiMDFZN63PHct1QCWuRILf8XXXvNJ5ajmsZ3GSCsshVEIckEJMoarGVQ7UZsXHCA//rmaGB5PCDCr3XX3QHAkSUXMD9WgJ+nNXJHnjL5aa1Tj/h3LXDd5/toqRzXr9GwT1m3dpXzzLb0bk0U17zQ4QI1hpsYA4PNEfrKoxkoqSJTuT3sb5ohqno3cCm4CZ0o1Beed5R/+RqgU1XSb3gry0/aaA6P9zqSaIZMN+Nv/GF4fmX21pzHiJz9WMc0l1bhJEQc67NifhWoe81j4cPQrgFJUMzW9CfLTupsLg+lZfTV6lCGTPanS4UtIHtV0heIEKZfmimpsH8eMS/2iD+3281DNFrn8qz7V1OYUM8iSSP2g4pOayqFaYm3PcoCqzq5HX9pyGlBToThGY6ohj+1TTb0YpmP+SX/a7TJUa3lYEFNDgySsNtW4YswgSyL1Q97T3lYO1aiaodGge1XI5ZqbNoSROSxIbSbpHptSjZx0QjXqwdpRqeQbKEU1f/j1odRPJHwGftWnmjKN6oZo3coGR69vMcijGvcMfQGjpLJq0nWPJGdTTS0ukpvEI34ms3ceqpHjbKrxFULrhmq8C5mjUO68sDzPTKqpzKfgQq1JNZmFMkKUH7ZXBdzlJ6YPLdhcqnEtIL18MwGTfT1jNt4OjOOjipfHNpT+ZpwJfOEjd1hAjzOpplKrYuyEauMTNeGYxOhBGaq131fDCatWPEhpzRGoJFoPMS/L6ik7ML1QAuKyyKfamDUa2EHqClcIwq92ZwcGZFPNmOYmyHXuvBo9fq6+GiGecHSiTDFjqql1U+9MDBVDzXk1bb5ad5pE4UQl0NKAK6rcRGk3n2rS2TRcqB/06V+isgMDMqnmSP048KZU62YEysAkELtQLj1on2pYhwfkpwl1291FR6CC902ClqAaREDySC4I6U35tqE55iv6HY9BC6imqtpwIT/oy6vDZweGGLOoltjEEMmpgB+JUaUaVFMhdkY1KjKOAv8df4xWqKbxagwDPbsHXlXB+A73rVQ0aWR0x6t1UEw1tuUuj2zodaXDf3tlJZ6FLaIavcSqwcBtBfWTIiTh7ObdiY9ukNM0wBSjE0QOD3rq6Tp/uZ2c5FMNfx6qZQiFylQTHQH134dyVMsOn5GkdnSyu7m+vhZbVx2ZuZBfytJCEriAStIsKUEh1eJjyrzgCvIg627c0yqkWlJSeg74A9LZLS9ffGaAMUbSeuK/5osDToRgvQaUg9D1fgGcfT/y8K0y1bAPl2K0I01Qjmo+ZVZP+lQfQwDjaT4tXc1kEgcuIB9eBcNCqvmKhMBJUF8W4qeuL7olTVQx1UTtV3cl1+CaI57dyDjA1GAbcHlCTUKiv2qkEFFpw6aafTW6sbbhhavqWplqNNrjGJ1YBcVUIzer65IgE7aZb/U+JngBY958UoFWALzv3ZcYuuddry6kmm9QICkogrhWoF90S/oKJajG0jR1JBe4ZaZPwQ4MIE5uUF8jAbb7gGcIlP6MBOBWvsI3OcihmlyqoE3wHXWqhJ7q6lSL2aNFq6MU1cgvJ4rDwGf8A4bhE1E0xsnSqW9xs7rOTalS22U1XPbpALJdL6gYhVRDxy95oF2wAi79yV6IFHCALysd+EUhq9oqQTUj5iRuDhTBiJsYdmAAuXU25+EmuzVSpwLV7HfVohp+IXgb6i4VCrVDabnWoJq89lq0OspQTUuf8YOA9AnZkm3jWkyxE97zsrm7Kfum5KkOuunf315ENc/UPcWwRhI3H7tQPRcPKeJucymqabNf9IUr/oVrZxjqRgWHfsRP1TeAIFFTSZi1qeaLNL1LOUxCqEM1yxaxiVJUUynBV3ytQ3rBXPDKMT4F4ga38NbG1zbobsYwvIBqRs9PQIFtUKudD3PjVIyY8KWoRq7iuPGF//hFHygUMzd2YAKzOJIfEk4cnLpVsOWYnBT21bKQxpfOQPs084qoFnfXvChHNYEnFE4fF6umtWS5g5sEcs8CPcjQzi+gmm+HNd3w7vMzwQMmO61gPLyWoxqPpdWz5IuvKAVmtWdRDS7lCoiv1U31TByggCQsQttUU5+IMJlGryPVlK+MWKtRTb51IH38KiiDW+qefMeAG4HcseGKgRhFVHOFGrnPXFvUIeeXGr7pBqejHNUwNFD+xTF9qSuEY1SKHVgejJjTkHWp3yLVdEdUIKtxGPWoFpeqB+Wols0RAj3D9gpzESzPAz81HQhdPSigmqbQi28V8KpvMdWBo6BJoMB4q0hJqmEoJO7iRHAa8GGe/qiHpl0WQ3mkT2Ny00c1itKgGopGHpUCHJOP2BhqTaqpNbskj9p1Oarll44KgzKf6yoPaLe0d1ZHQrU0dFRj7Bqvrhkv/cxVvU6Q0oQ8yTfCRn15jc67DSg59PZQCcm8iYKWSCfgXLBr8m2+ih6qkRuXalWiUjElo7NafTUC1oJUWMoHwlRX5aiWC0hdr/gpC0pP5n6jpF1Oi43SHJe7WuMy4qWf5c5XlfdP+VHfBEV6P9UsYclT2LH8s11TQHrFO6Flg12m7pE/51Xk+jQAR+aqTqyGXRC18Zh+xJnUqJY4obet+CX2d9eQlmyque5tcJAUBgyX6FOptk9P1FKi/EGFZLyPOsTmKtzF0F5xnFRAgUs65GlZ/TrsSIDvGIiH8gLWa1RT33jmn45Jt4ZqYcG5wY4Vzzb7DHAoaVAIdsW2RZkc2JwAkZv5xnkhCMZyaEOLiX8kVEv3IWrfRWuUhHSwpINzoXs2jHy67m1wGiiM2HpbmiQTzg0C31L+qWXKYppvVlBjpn6olbihL/escy8UT5OQVUCqNLXGVX3jWUa7rDXxuh/T+cr6mnokbnMggcRh4coZM8l6ow76bVJN6c9YrvxI3aTvUxKFhIDc0XtY4i3mEzTgS/lXgG+DaolCaxo+f2dCuUZboaZw+ac8y4buhPzkGZIQYakFTB4S3Qn91Uge+5cdPOCOHntCoOKd2/K4cU2e4yqjP2nYEuNv5dXoFKxsxkI/cZoFeR5/kfs191BQd6BHP81XTJr2ougA5Qaf6cjZmZKnXyRdS1CNakWVCHwov+rSsJIAwawcpQ5yoRwzXZN9MwVeCFqwdJl28j2IW37EE3tIqWYc9aMCTd/LQuiGsuIUCdWgwKziUrdxndUF9LW2uNLTsYKuiXKUBlkGXD7uqxMPn9PAHHexZC4bH+dVy+R4A7+V7/gzp/nRkZpk1r6sBl5t6eOnhPQqE+SE/qv39xJNaLEXhvKHbxIWyTvr0WWx7Q/ydTJDK91jcaBC9J6Q7UVs6SMOH9/S7nFhxfcVrAGeBqGR7gGXhlSLZ4zleTEQGkJZ2/RZo9SHzwr0Aprpy9WusgGHHJ+mXrOp7C6l0N7xAiR6YmkKqKJNkchvqDjibzMyG/SUnIlYwjEs4itBrnd2vJ5jQZaQkD8Jd+WFplGoKlA9ZAeUo8whhg22X6Q8JZ/SmvPSKt9Nn2Z2iWWvQeqDYLW3K9KeaS4KQIERPIf+MJLJ4wQy+azBc8hRFtgdx6ets0BRRz1WIEdluyZK7UX5ETgiUektSsTsAh9ZgBP6S14nau1ifwr6tQtkrdDEabolUnmiFGniItkVlkjJKurpyVq9+uAA5LUWDgMSsN+qJSPeDJB4IZhCcAW8pucMcZEJcZZzoDYkctpqqw9X6CYxsrN8KIfxUEbN48SlA9AFFW3Zronq7BLEN4dvi0QZPrAj+coEu9OYRqlLzKcVeJTAs4syAWsLJKHBlz6KUFnSHubMm3igKkO8cwCxlOc+oh6vnk0HLGTgWjzg2hisrXBSRd+gBKCdAPWr7NcmfskkXl+Pl+RG+RgplNXkLH7Vk4kHBioSbxSZoI6PSpkCXbqjtdHuugpZEilfGaAiMaogOYUljcUDfk7voXHyexb0LiB7MxoKfru1p6WHnwyHxwmhhDxJyC/yhslIBkqWHIpzuJdHDKIaybVdKhsONR/QuyqwGI4EYkIvgV+xFK9+iQgBaBYi71p/WQnrBCTyKpRt0oZKjn374SgPYtO8CCiSjQMrBLEbrMAxaZBb/GhtI9EHz8+B9IQkSZpFWAa/3UmWqrx4APVNyVscNpqIJC2xeGe8yFIHiCHVEqfDnsAB1Z7G2HuxubHO2y+8oEfr2Jdh6Td7MT7YWJOEgybeLh1V5gFHmB0loCJVW4/0WImpcSFQFMUtkAFTpvqPsx7hVPK8AgGQeqh8u7aXUaD5ZJW3Nk15fhZIUsbBQcZbL/v4ZHf9v+KHlJ+qxQGZqb0YxP7Uuy4RsnrnGgwBgl0Dcl+BqUZgW+cnJ6Kf6YAeYVuJOC6A2LFWL3x2tinGvCgJiNTvXwQxRWGpg5cBPEuJoO2TuzbG2ElTkDwUSlYGRzioIIttlG7scBGnZYC3i3K86hGiBK5kNF2Un6rFQVklIc4J5fdWbiok5ZxblQkuuRHloJzWNqYaQXQzsyHuigHaqsrIf8Ek3FyIUxtxFMVC1gPyfICTP0gk/fd5KZQk5EKcesBJJNn4v15f+6+VOj/hv1r9r/8di8LKCY8z7Pc4vvzvD2AnPjc/mRhfnuBMFPJvB162KgUszoHdg//BprxGtS8LYxJZVK5T+dkRpopv//6/BbEZm//+/4D6rEOIIuQSvwgw5d9Kqoi29DqMJ/IzxRdLtYY1Ux4QfQ8PapcjgN/y6LcJZNCXwy+YakvMFkuqLdEFpnHPJO2hLKm2RBdImLak2hIzwXRJtSVmjyXVlpgRVnho+uXhr8nHbPFc8dbFZCIXZTAh0Bey9/Dw8Pj4+JA2n0S16yWWyMbNjVyUguH66sfrHx41rq1ESyzROvpA9PXvbzWurYTtIwgC9Ulf6rp9qNArhp84Vr7TX+q7dSAaI/DkRpUoYz8M/pGCf8sD+UrulIbmlS906LcKwhX/+CL0ojDsDT/oVNtrH9vb6lO+8Nk6JPSKwceuyTddxV47SuLeXhDEyYyBiHGnSpSxHwX+lYB/yn35im+Uh+aVL3QEgVwQigIW/whnm/2FnVNtiSUGoB2oJjwjLKm2RBcYDFyqDZZYon0w3yyqccu6xBJtYod7baFFNRkwLLFEu8Cg1BwW7C+xRAc4Ihye3upS7WKJJVrHOePs+l5fLfi0xBKt4/Hx8dOn+ztzDVS+l1iiYyyptsSMsKTaEjPCkmpLdAPupi0VvpfoHMIxfQQq30ss0S70wSdjSbUlZoQl1ZaYEVKq/cYtSVgolVty80yl0iTWjCQ/e/0mVPuymFaaao0qvT4axer3PDdU+8KYtlD4jdRNV301rXjGo5MTtrBYw+ieCxgsM8w1lq0IsYt5mWPoMQNsPbK8N46neiwWJLVVQzFLA7bO2PpfLQN/LUOjGu8aLYa4LkDibnx5sMtGbzdgr7lpjtlqL1vEi03klqQa1RwsOLLH3UrpGI/Y42bJ5MMAI5zvNsot5fOAU1strUZpjLWirxqMCan5bIi7fKR9NUoXbC/nAmaXK5laHbG5YMEq5bnIcm8uxpeb64mpTxi191lM9mJ0QOkQn6t87II8KEJidJfNwRbHN9KdJ9Zgy76gMUZiTNgMpRqUTXtBpcKywO9aJjPo1S1pbFVRDe88jAQn9ZgBqiRYCy6bZsOoOvBi1XtaUEnANLcExHixWrIa3HSslSx4Irfm8UWh6eHU7DABB/qo2xWppk4AEFAo1XwrjA7MLOPQlxqSLWGGMMABXlwiHOhWELyiGvKWYYvaAQmnsu+HooakSZmQfpFxzF8JqFO9KAz5gEXrcqGdGKdSKZ/lMhGfCMd+6KPA11g7vwTfJU9Zs5AecoVA6nFtpM66ikNRqdllMlTiPQt1DikXVK+FQghUo5depaskXqyXqmCRCJxZhvJd9QSHGPG5GBwQPvhXidDG2gkSAvws0RoKu1NP6VGRXqijSsUDX5Q+LFFHfOBpEkqJc3UtxDUqgUg46qDgKkwjxrLXEkCTt+k5wyEBqKZOe6MgVcJywe6yTiA1YTMNQJoyD/rLhToKS4KRdOALpwvng88PFK/JF12UOK3WPF8YvlZ35ZEPyDG7U+7potoZPArJaW9JYkuf1gZAaCXnkibAr+rJwVH8aUBmiCbgjJDXpSGqUbpyQ3FAQZqnB3kx9h+NSbesY2vKIT3clD/pGj85tILig2Rijwacc2k84CzE7vljZSWPoMm50jHynWeATxfmeCXy8mdQCuwDRGOsrCS9x3LgQ6aUTw7Ag/QJRUnXOMHDn1ii2ig55L0sUOJFedeOcjJBN2uU/xPOxJQA5AO/EUVBaPEJhzZKNKEjHKIfO8cF/cyRycl5hylqiHDu70lAKjS8FZVCSRhig17MKulRSWGP3uAA7Qldobyyhlwr2ZzIQc4ZpDGyT2iHHK/MNc9h+IKCc1ZxjK+4tFHUnCTHsqbIlYV4Z8VdjBpZpY6CBbRLVULJOW+1wvnHyD/ka1WQD89B64SVTGmbi+K3NT5sXzzowLslrkrjUgkYDs8MtKD0cI6suLSwslJ0EpznOObksEwXvprxnsuXCxwXbIFCrXCWrBqciFcbaEJLizU+vlE8VgBEv69KiGrOEdjZSBwWdXRo9Jk61oGb9JZWHb6r4aeEYaJgmOf0nxIUdoH4JRTHMZJDcF34mVmVaugpiOcYFGqVMagMTnwgFhSdtKghs0HIqAkCP6EPn1xTB2ord4LMdGpfRQ1D9lADNzFnUI1r7pAqQf7slaf/FKOwC+R7CXO44xMC1QU4ZJJ4jgExUYFqMmwWzwYopOKuTwKMxMSjiYy7iJUf0afM4VF++BNY4VNN2anAKa4Y8oC/CqVaRl9coXI/Ny88vKg5VKOGVxzaKHzD00FvihzueJn5Yq0i1TC/IJ5jVKOaDJv92aag8ru2OjAfKf48sCOgoJObSLGSRdp8sUu1XIhLCik/wRgvZoRK9ym/FQeho+yhC93PDkz17P1ecz0CBtXkKoc7XqpRzcrjksigWulQPGMZA9S1LUvbSsxIAT+UBEeaENUyOzMu4vKGGM6jGk/9sVMXeFCt80EY5VE3JzHUxyN/fq90Nz8V6FokPuUqj2o+IUjdUnlcEh6qIZTSoqioL1+hSW9ANRSX3ROuRDVxh1rPlwcYFCi3NlQxoAbKlh0wPskW5XjnM1tzXgpUzvjTQJHI8Tegz0A16iGWppovFTooRWWXDEpQLSMquk3xWN2TGlQD0wqGzNnDPnWfQqgwv4NXNafXgMLLpFrcx/OVCd3LzQZqTZwmyG1AvVQrK0METalWxA+qvbKdlzJSze8A5eB0sqo1oBxIrhhhjLPnEBXoaaWFaNSiePUAsloc2ojXGPzJKSB8G1TLdp6BhlTDS+nNawyqvbIrBhlUoxByYkif2boJK08nHqohtEzgLPn89wJzmbn5pQjWqqz8YqldfHqQ0/2ghpc9+pNToKhRtQHtjGqQjSVLCysFyg9/epDXCJjwUk1xwIA8UY5TH5BIEhKjMtWwoFqg3sg9UyfMGPyEPqqMQdVUUezZBtVnRkOYvOP+5OSIQ4CpZnl8DqpRIsoupaphkPLEXx6UHhiUZkb8TL4FdN9YKfc1oOJ31cVaqR0CrD3EQfjBz1bWKsziYq2AvWYhQ0Ri5ZSeZqUGzXhOIiypppI951TzvB0K6U0Sa+WGKl6qvVhdW1vDhgXCGrTSmWyGO/WLPs3pwAyqMalcQI28OM+JDMoAJ4XyW16sFS3GZa1mYuUUjzM8F6wIWn01vp5zqvEwyJdb7SZdluu8+Km2TiwQ7O5ubqwT3fxUo//GPIN/WLCySq+7H+IvD7sSSgxEbSaGUNBPMuAMM+RXfDOrp5s3qwYU9Bjnpa9WnmpKDZi9KK/6VQxyUU7/zUu1VfKrYTS6PNCnHw2YC8ZZVCu/KOsAWl4SjgL9dHdBVJhKfBrbGnXyK75JVeGVTqJvZaZGAzUlOWtaC0i1SyQB3p2EaEBwuZM8MTKoZjNjfMI7U8SBDnRQxBEhk2qlRY4NV8GBanR93S5ADIRKFR9htOHLSApQxvdq5K/Ewp/ZcbWweFSDxpSZBip6ql/jHv0qty6YJdXkcQrZ9iFOUpjipH2qWUuBdIn2fdPVVyg9BoUimHhKYNyg+LxLTEo9M4EbSH4aFo9qjv4LdS12kwWTGPSz1PJ9aapRos2SFlA82gCkfaphNkYLkK6pW3bi6nKVLj/VAxFfMcwbCEsca0h6LgJfIHk6hwtHNXfqHOqfB86kJIm1Mi1oeaopJS9xksJsudqnmsULKicMNnkDQ/oAVxmtnguoKIq/FGbOvGXnW84yfWGlXhx7sGhUYzXg1DNd0a9dn5ZquXXBklTjoaK5n03AHZsk4a1TTTYBJADBIK5xO32Aq4xWzwXqUPwl0PcQE7zjd48/qzjy63DRqGap7tMV3nJ64xCC3FQw++tZqEI1jkTcJKA7mg5s21QbO7r8FB86RFSCTjQlpxJdFT2qQXNM6506MZNC0a9aBEVGc2b3Fo1q7vKd6pdjdc58AHFTHGCFBlRFIm40EI+6o5rTaEu2PPO6KyvlxqDuWhxl2Nzs4Z1ZM6OkdKw5Wc1dD1w0qh3YbxKKnurR1Suln4W7KytSza8M2ynVnDZbWODZXFF/KpEYIvOGEhlVhktbU5WJ3vANd8olbyJ5wag2lqnzJBHwhy6soeLJoCclOi+VqMbKq4Zz/OqSai65pb1GEVrxUH5LLU55fK4dYJ8MrtQTen/dqUWzO0zpiPmZIrfTslhUczW9Y0J5FHOpvIqLvgzVkmSx6DSc42eHVPOoS0kbNfaQsGQ07qYnGmhIR0yeoFTtorN27VPhnrite55VhwWjmqfr8oJ7ZL7tBrniXFCCaulCpU+qIQGdUc3W9EZsUtjjpMcQp4h+l5lK9Cx0Ea/MBtkTlLUDmHh9wvZ5cK1u4aYxyWhhsajGqTW8UpZVr8KeFSDkZlxQra/mmcSlG9row0s1iJsyLZsLW9sHmY9btqTikiSh+guL0NswbIxRsfIbcIMyN1QyF+M9xGn8VOLZpoUWi2pc14bXRGRzW2OGSj/zbCoxKlHNM81OkeiGmxyq0TUlqybVUnsinBn+TDbVe5TOyojx8YlLNYyfDCZ5gjL2ZlOW0MKm5kn4Cx85o/6Fopo9e0aX6UStS0P6XbguWIVq/nm1/IUpXJOn9YNLB0UWKKmctO6R+qYajkvJo7Wt5n3ykSqWxqCfmxSXedvp4BstLJJF9Eyn0/mLf2SP+heKamLUJAH9SJdQeAxqJo7CLFqcqkI1r+EMs3oz+mqwN2mDjVaLNz/sRUdkKJ3QEJVYHZCwRWWYNVNnaRY5HXxnVo38pFKNQT/yXu5Fopr3hUzeclaBIMgjRnHLVYFquiU6Bv+i11tz7Kca7oiOt441NkGZnWlX05t+JlzCZk4rJvpdKMbdClcElbmM+JHDWrPzgIZ8bA9KcTtnv/JCUc1IK66oQJKyVUMkONDdFE2tlaea33AaqkSr3QyqIXtewMZMZq7dtBlF7Q5SKMDCLQa+CUjuy3PNJo/owuh1We+Zasg96rw5tbhIVDNW2vkKpZR4QhOA21oCKWkFLWhpqvFqpBa0gl25WVTzeOVbxNTMrXmOFEV+tJS5pEHSi6YSHYLSL24reZiRPKLEGQLSnCKhpxg1eKmWlZ1Foppn+z+Vh+bJM91R2HnJoJpTXKNdR4YQwBajH5xJNd9NukUBUL7FswXdnqcCudWY5FNqKh6DOqNoZAEpUJO48TOKWm8KrSkSesrlapc43c/usiwQ1S49/WBDUci1N0Bp1eZXffBQDa3y5ZPsK2CMLk+UFXBxkQCpNuZTsqnmA3kn6KsNGnw907zqZ0CMy2M/3PeVy4ie2MMMo2dgJYauORrPy50xpCIsENVcZQaqJr1gbYUbSilVTn4L6ukPgWr63MTJAY58sROsYEuRHKp57oJolEj/PiO3ZuinIUKdeX92kj+ViAkbcSuAF+TB1nzEK6D8EGy1cxHF5MVJYmbveIGo5hmlm/myE0c/QJssgc7wSjVzbsKzNU9A4VuJzuureeKRL+9clK/Xb5n5d+f5KJb8/LpTJBQEiy9HnzunXxgXvL3wjAAyp/YWh2q+PqjZMfApv1OwWW8Zw9tX80Ge6aC7NpGrNaAMCtqnke9OqqGCrbku++VDaB5NMw0e+1nx1KSzS0Vri03eJwVvNzRIcWYLvjBUs5Z7AfJito5WYQFUKrktqI9qnBoLuKmeJcBd23JATap53gZPSTt9fj6CRx7GMCdfHNidDMKKGJKydOPoOm3YTVKj4BXVnC4Lypt9uFgYqiFmcRvD7CUTzIk3Bv3OHZP5qZaCw0s/NIBpTpIrUU25o2B8VDPFj0qBvVtCzVorFzH8ocXQu/fJ96ryYJUehZzOrJnTxYnoNBbH+IqcLTzV7CU/JEMrC0Y6/E8T6bQ6JnKohgjwx9f4TAMFKMVuW1WTaq4csvTvVPyOtoUx06hAYiWnNvQJkuRbuhhOlNTtk/gsvTl6ot5xc2GUP3RZaGJhqGZzAslwDsNK+g6pUyr6vKm1PKqpGU1+zJk2ck4/PNPDPqoZ3lzQY8+wwDhfh6/ow6HkeJPdGBHkHlXhyv00WFvnQxu92yI2fse9TU2W2vmiUM134JA72JEFcd0lBezrdcfIpBqF4eQ0BYXqNSbmlWrZwQDoYzsZt/cg0iUVkPvOKP13LQKkOsf0lG+vQrJumtitU0CE8sQkIV1LSrwVmTUuWRCq8XSl5ceY+FFQSmvsMHaMgDNeM8BPNRWAEyODI6A8e7uAtYYFnqk/+/gguvbWIfIrThicNv88HcM9jAxMF0JZSlLpE3sCN5kJRJsrN2MsPtWQWcuPzwMqWrmLHdPPvDGZl2oSgleuUXh0d3XdX53V+moI3p88Y6+muvK2TPEQUIuSAs2cWvN07jSqpfZH5Uk8wrAHDElzwjMycldA9Zgx5F8QqnmWlun1ceVK7E5zTJc523hcqtn+dYBm9AiHNPprswrVOCiSzb6G2FhjU1fe/rZ0lozkQozLYxu+yTpNCFpWlYmFquAsWZg2J97NNFkL7gtCNUwhiksBJcPt4iQjLD2RlL7sMWhVqtFYZG1jNzOlLtVUSKCVF+npQTo8qnGJiDHg4Q45ztxigIK3nOvtdyxLxQl9qUexLIzvJ+ojsZRU9xnEzwyhuhhU821So7dHnmrgUZTj0kdKQWZfDaE4T0AzEmjZxh49Ug2/KE0O6PYqhedV+nG6VOSepZ+s/wvop2e6g2LMmkp0lS0p5LRvFa90ihO65rY1aSbFr1ZTSjlS7jPoOmMYthhU86haU47olZMyj0GvmaN5g6Czt31n9NVU8TlPaCzgkUEa/A0ohbW6tmoo4irzuLv+dtjubXOOYAl8JBoACUYk7lMnAhSNhGTBtx9BKxx7M60MZu3q0nou6p0wIqeK9BN9IahGgwIjOwyoX9hFT79jUqoP+cwaFGVTzb0JFGjoZFLtxfqmmNZNcXJyksVbVIp4VaBfVMqy/K9jcwN2XawI0dP3B4x5R9uxklwMlpFyH6A6QQsKO51GJOk8oFqYtj356bAYVEMiTR/0k8SCB3jL4ZSdiydtkGXDRzX27twFYD5ZPPqRMSzwz4xkwlWXQoLoFt4BE5xQyzHdyuguYbRh5ox+pb34sb2DXXHWVppc3RT3BKaPESQ99w9BF4Jq3mV0ukEfNuQhfyUX/i41w0+1tTU3mwA98RdjDB/VKFXZVPeCiscTO91SeTQhT3VQWXp7DDzaSAuHP4yBraU9Q9fgrDkcRhmIc4LLB/q9uFTzDrMIKDYXnFkTeNEkLBteqq1u7KLM3TjpTr6qZSbVKki1cc659PGD+HGGu3SMaICZFHtR3/Spz6GY1Utu0cU3btKlPnekrakKEKL3xVoEqvkiZaDcNKhb+G+B7mTN4vqptnnJvRpPQFTQeaxpg2oj19AtIb7lS5TcTBOckUqiWorYj/EW2gIMXXxb1BnjW1fJnn4vLtVMrSjEj/92CHJLlXf6wV/ZY9AMqo18e0QICD2PNt6+WlWqOTakgeSOm1z548QpUJX4xDi6YuKCwNcodnkK6ENUPMcUnd2BM5hUwZxDc6rR746pZtY6rvHfDoHAt7QP5YS+KPCMdi+jAR1xTuW3DkpnHm/8w4KKVFsTbzWQZtk3v+3sRqc/s/KSXJNDXKys7l6aw1LKv15PPlXLjP0cjamGJHVLNZnPNEqpGuA1Y0yWQTVihm+bJYHCyiFOG1Rz9yBWBiXSI8btFUsuVXPEBCfpQzzePCCC8h0G6kn3YKoXMciFd4F4/qVasvhhe6kAu4BSeKhGXOKJebyw/MyMmcLKHlC2QDWPLY7KQH5dyWJbkedSNZdgUdjylIEZQWpU5BeB/BgevFTzT+vNf1/N1qepBcq+d0zmoRoiU2+6dHnphuEESc0aZbRANU+TVB3e1wF1Lc8ZyJbtzl5Ztw8ZsgP2G6lZUKqhp+rEWRlZfVWvVBOqxabq1L0YPN7LOgK7OdUyxiNVYTWMDK/OvKXC5M6smSbj8Zrp1WTvHiWQH+9uw/mnGpSonDgrg4rem0hvXy1uI9JyTxOAK0pPhoXj5lRzVtrrAWLcLk5v0qyXxmMoxEiPvcin20OSC5SOr3Dmnmpe+3nVQUXv3fadPSwAvD0RTizl2Zfa5lTzqWrUAIXhNPLWqABwS92ZvaDkaDdgF8bwoGusqW/67e0YzzvVfEf61AGF4ZXq+VQbe1Yj6TeXvnc5tDHVUDRt5JfS6CQQQeOBuCBQVLYmgt1VTFLDX/TDGl36NuH7FebmnmpJ18X2URX+dUF/A5r0c5RWfZJlvsAHKsAYiQkaU417puKtEag8LVL4jGi5kyLo5xuu5JeiHFgkDgUZ27w9LWgbVHOiL0IFqqVdF9tHVfi3GORLNXCNHMRZBunoT117+dOYap6Fnnqg9FlTiZ6lVfptD1TVTiB5roPvuaMNX9/SX9TtUK1IjctCBarF6u7N4RdDRVRTBaSc4CutBnDNKdCmVLMGgMWg9KRJ0kF3zR6T10aWZ1UhdxhmFA3Da1DQO9xvpwHtjGqujSYGCgOQnwa8NwkUgSeZhVSLhQG7oos0UgrQeXkbUs23BzEXqhi8XiAB9AJ1T+bm/DgT+9zPz0qDm2WP8QoqAN/GIVBNHCSoTLXVzRNRg02BO6ORXw2/PNU8Q0ACykJBbmjw3gTovmdmsZhqoqjIrhB26pzKyS74plTzDBIRaxmI4zSBlmxJN3NqTolq8jgBd77IiZkQ9ctTSb798v6ZpRaoRmGvronKvI41aM97LViXp5p36hwFWwxxnIK6wG4PogTVbHW59BpyzUxzQ6r52hjC2noR9EjjK0qdLsaTAZaWGV/fJ1Z5TgME1C9PEbpTzvDta0BaaEA5HRS+A3qyuu7byeanmmeE7JPOhFUp4Gz4tGi9GgclqGaXpnaN19cIsiHVkBo74ag31VDkwLd4Rzc0zWytU6Wn3+WEwx3NuW6cSGDtfCeQK+8kJlNNUhD7qEw1BmLwYdXdQ+JSjQL1Uc03n0nVuysFnA1vv4Qo5Ii1MlSjXHPheHJu90oMqiXuS1ONykUyjOjYr/IsO8Iy4ZsjoZD0/KqhounK19K5JwMlAIUcqrnOkQWd5AJNqiU+6lEtKeEYKDXghbOIU1aq+boudGOTHEoRZ8GZHSIgJU6Nl6Ia1WTCAQW5RKqN91xRLXmqvktTjVPNvvChvLuTrD5YtmoZFJLuVU2Aiav4y9d/95jYFaAqS1ANMfuMKxHVEgfxRT2qZYDc24VVtq+mdoUZIHeFpvkByAfxkgBe5XGCUlRDeabFA8g1pcacGV7xt4HlqGbVGq4RgaeH6cBtxgBjfsuwecBX9NuXMDb6ZCdEXXjmi7yGe7yJ1qiWoF2qUcR2hjxUI1cu1XzLQnAnj/PgpZBnXdC10EDuHKoRC2J3nH2tcM3pymZUs/qE+KMbXo0cG96huhGvti6OcPnDP9dqz6wl117n3plh34I7OoviIEEe1fz99Hw44ZWVatZma4Bu5JlLS2CY8hFQHM66oIdqVAHuy5u0UPKJD4bZqDQaFsSFq2cabJDHufDKALQn8lxfBUjd+VsI7TWFj/Tau7bnsXxHNzytvqKa6VZPoYV6VLNnb3zDAg/V/Aot2SqwOkAN8ZLCMwb12Z3xUc2bGHilm9oyIlHNKybLpVm10kY0OXVhwJ6RYVCZJj0GlLk8T535hmJ4TRMnnJ702teW+4+u9MxcqQbUdJpHNU/3swigkdkIuPp0cOOIUqzSyPMEHrZ4YdsEYFAc9gjKVhckZLDZY1qFvSLQxHkW1XztlAOj4y4oKRDVO+PJSZJfmxH8I1/bR9zHvlAuvqL3UM0v1cyGgZFHNU+blg12ChZZi7re06LcbIulVx3kLGubnQXy7KTUU1jehtYvhDI1yVbTge2KvLsGIFzKUy0BLvEClsqut72hG5lUA7xdKjhVlZy6V7/cF5VhdAIFXqnm6w/5GhAF21ZNAcSt3bVlC3D8JAEyYmcbbJHHMeiGN7seuA0emGI3AYaNakGGEKJeO4IwnfOvVLOFqObIffJSZr6C6sIc5tI1vJYhKcFXM3Qjj2r02zu6TTYOiTt2ya69Esjb3fXk2LsIm9218DnPQ+zY6tq6AoJ+OoXqUXPIGbHYcDfDIk67bNGdlscxMoUQs8hMEf9aeaFTDVVuuSkpieP5fPFOX1ltlge+WVz6rVHNfvUoXX4xRRLSCgq/0Br7i8V5W5HjkUs1Z1oEKciU975ZlAKQe2c+y1Vy8hWqQzWElClwbXjPCF61pxZdYUCRZJ3US4Vqpkh+6FKNX0Yr1eXmK5I2ULzTJ6pCHhZCTYexzxhGwTvjBvrlF1PuEAi/KC1+2eyV474cexicWdQEzyxKEci93ffzqQO4b5gnxyV7PYBPvLxYs4vAHT7QzyyhPj4RuRNDrtNeJlEtbX3EKcSBPM6HMa/GV0SGsm+WOx0G71obkPYExQ39ysposi0xdsgfGW158nIlzunCl2NnWoQceltwAU/PGB4K4UpeZ0mXYvW07rZKKkVctutCSKfH47jIuzN8HW1YmSHH2UJIFIpML2tpja0kBQon7I4+MoSHDW4y9BzjzcpMigOsrSQpUzHrw9ekzMURfWWGLi2ChMZfvmZHkIif2HnWuBKlp9wo4CXMyR+nwvCQC3brdlXszSn0w9MRsNpACqro0GIdiehMwiC57kSiOvviAMgZf5Nrtl+JPMVAo5y+JEQ1XfGJ3JHb8pIYXfc0bNRu+TdrPB5pTbeK2TypVpU5P2EXOZ0RFs1aWPSXc/KGuapDTrN6dSyn2IlyWfAScoY4cnaeD3bqSaNsH+Qw+MJbv2a/h4Mq354kfE5CoCLwRKLeHXFCyConBd5rgPTGoJRrsgFUU6mGC65uqtHSfOHeGoDE0md27fqQvDX8RzD7JJQuvksoDJ3XVOGGQ1KBZQtY1Vdhxxxx1htCYlvlTyWPwszP31gOly4HHCaBV8sOkkdbeC5B+bfwstAnSBaIj7lJsyBlG0eRUQTCjCQSetc96U0wUnZ5lXN2rzMTVEuqnP9gs5cflQFJHj7mVqXZo36Vi/ElIlbx4nOVTy9OMdpVpzWr0KkflxM6z7JzQCoxei/BhT5egtMsWUWdXeYOJ8DTc3YwOthYg7XfYqyurm+eIImO3jd62BIppy5DkmjNNX2WWyhIEZ/tjyDom3ouPv/EDEkKR7KBSLLNxXMbyg5j93qgTDUuUQky403LwviSylaFLj4rATWj4qUiTezUJ5kZn4BsEjpUsXJAEgVu4ZqcI7A85/QCxgGvree0CvQ2qFDhUFEjHzg3/2B3c3NTTB37QE83d08uR1kpTCKVjMhtG1J4XHYFheNiPIIERmFx4WZFQq44KeSKaqCwfuXVRNop6SYfFNVQp5vra0rjnSMtn/DRye4Ge/XryhcAvln5fm0jTVj63hCTN8uGrtzCMWVjt4gVVIYbZZyORyoFWXsBPCC2Qdk1G3ic+yKoQqW85KeOC0/loUbRs5SgskfWsiOpUgMEEQ4gmi15hGpcPiiF/BIwETOCUrPLB3GonxXBeYkZ7sGYpMRBphl7E+x2lyRGnus42SNOdrGgGlOoFGzd/NVEyUiJbQXZzQG9RiR/qepyvQszLnMaTgX1XMlaW6QREqqhSMcVkxy7Ho+w1Ux+VIYSAtk1TsnKOU7GBNyOCuoneVg62SiZ+vmrCc5KcaRUeg2Spoq+yD+IUaIGxAW/wtQ/sD1oVFtiiS6xpNoSM8KSakvMBE9P/3+iblCHoDPJ8w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AutoShape 2" descr="data:image/png;base64,%20iVBORw0KGgoAAAANSUhEUgAAAZAAAAHjCAYAAAANCUmjAAAAAXNSR0IArs4c6QAAAARnQU1BAACxjwv8YQUAAAAJcEhZcwAADsMAAA7DAcdvqGQAAP+lSURBVHhe7P1JkGVbdp4Hbvfb+/U+PPrXxGsy82X/MgEkCYJNJgEQgIokkoJIkOqQEKuMJisrK3BQA5aZjMBAAw3KjLQyq0kNUhxooElRSZFWImUy4EkqQSDBQoJIIPt8Hq+L3vvrt3X3+r5/3xsvMpEUSzJKekHF9jhxzj1nn92svfb611q7OeVZeBaehWfhWXgWnoVn4Vl4Fp6FZ+F/sbA0Pz+V4V/7U5/90uZa9282W+3SbrZ2ly4udkfTs9tn5+e7Z5PZ7mw2K/zb/cobv7U7f+VZeBaehWfhWfiXFJ5qAPnpn/jkrzaXl//mzcvrZbnRSmUu+L8Cx3k5O+f3+UWZzs52zzkvLZXds4vz3QvvN5feOC/8ATbNWfMZyDwLz8Kz8Cz8jwxPNYD8mZ/41Jcvzs+/tLPZL5vrvbIMQjSarYDGeDItMxBkOp2Vs7MzkaWc83t2flbOLy5Ko9VM7ZcbnAnLy43C7d1Gc7lMJ+e7xNm9AGmWl5fe8P2z2Wx3xPEP3/jdZ0DzLDwLz8KzQHiqAeTPf+FzX242lr+00muVG1e2Sr/bLheASKvZKKPxpAw5ZtOzMplMcjQajdJqt0uzCWhwLZDwT8uEsFSWlpcFjIDOaDIWNHi2rJVSJqY3GvEMMCrLu2czLJuzs91ysQzQXNzG4NnFoAFcZuWNf/r7v2GKz8Kz8Cw8C/8qh6caQH72j//Im51O89bmWq+0sShefuFGWV9bBSzGCvdyFrfVEpbJckCj0VgCDEppEnckEHA/4DIGLHhwfj7j95TrM97nGtDQ9bXcWC5LAM2MeyAUoHRRhsMRz6e6xwJCxhOQzi9MV7Je7J5p8cR9hkWju2wyfqPbOiurq0u7zdnJ7ld+6/CZNfMsPAvPwlMbnmoA+ak/9pk3e53WrY31ldIBFPor3fLqKy+XjfV1QGCG4F8qjeqaKmdnAAGCvYl1EmEfy+IioDDD4jg4POA8JdWlMhid8kzhP+Vd4mCJnAMqXjt+oitsDLicDoaxSGo6F7FYBIrE8yA1z6bFRbkg/dXeBEsJIJoO+U15ltq75sp7u2DPbqO/XcYXzTfOSoM6LO9i0Oz+w9965jZ7Fp6FZ+GDF55qAPm5z//YRa/dwupYKd1Ou6x0u2V7e7P8yGc/W/qrvbijWq0WAhzrAUGPNZBjjMUhIGhtLIS9VocWx+D0tJyOR1gSjos4RtIoJycnAMUk4yQzLJYhcUxjPJqW0Wic+7q9xjw7B2GmAIX5OIbi+EnNAzCjHL3WpPTaJ2V8fFjay53SanTJg8yWBB6spc5qmS53y3ipbea8j9VEOhdLS7st0rmys7nbbV3sYgPdPjs/3T08ub87K83yn/6Dd5+5zZ6FZ+FZ+F80PNUA8sWf+YmLfq9T+r02ANIpq/2VsrG2VlbXVstzz90IgDiGoRurXCyXRqNVVlZWYlEcHhyUU4AgbieEvGfDMqihNTHTSgFUJJDxB6eDgIjuKZMbDAaxRsajEYK/lEazGRBx7EVLRHAaTxwzmQZElvmbDYel3RyWzY1xOcXiOdon7vgiA//rq23Abrkcj85Kd+NKOVvulaVmO6Bi0J5Zwqp67up2WV0BVMqgDMYPyvHJQTkenJXjwxl5ld32cqt0Ohe77dZs93xZgDx/g9KVyVJrt5x0d7/yW/eeWTPPwrPwLPxLCU8tgPziz//k5xH8v7660ilrK90I3x4WyMb6WgbDtUjW19cR9o3EbyBYF9V99OhRQEHLwLERASYgQ9DiKGj0jp846F5BaA4surTmcQdaJfyeCQ6A1FnGTHg+txh0a01nFUyMJ8qMT49KqzkA8IalhXCfAR737x+Xo+NxORvNynq/VR4dn5Vmd6Wsru+Ubnc15YgFs3RWyvmoXLvcxdICEKbDcniyVx7tPyqDIdZXZ6dsrmK9TA6p0xH1OKacE0Buqcwu2mUwbZSLSbucnTaxxlq7F+3VcvfoZPekLO1OzinLxfiN7kqjrK6u7c5mo93ffQY0z8Kz8Cz8C8JTCyD/9r/+018CKb68ub5S1vq90mk3M/uqidBHnhMc/9D6cAwEMABAlpYFhGWshjECuAr3gAf3FPD1ugFwdEWM3DNoQegKazSWY6lEqJ+fYxOcB2QciL9w8FwrRzfXzGvdUrzMyd+CSVkeAjbT0kKwd7heOh8QZal0mrrYJmU0nJbB6ALLYqk025u82yXvRrVoZielsTQo21vLJD0qDx8elb2Do9JorZbV7bXSa26XzfUNAOwB1tF3yznxl8j87BzwGDfK4fC8LF0ArsMO9cQKa7TLAWV+pDtuNizj6UlZWWuVHhZdtdoazkTbbbW75XxSdkfDi93z2cVtKrELOu46ke33f/eZ2+xZeBb+txyeWgD5i3/uT32p1Wh++dL2etlaXy0rWCFrqysZKB/Np9tqMRQEoUK921kJQGh5CAienZZ75liFfw6a5/457wgWTQR1Fh+CJYKKU4AdT9HlhJXCMwfHjeNZEGpgrSQ9xywADp8ZzE8kabTOylqvCciRx9modJvT0m2dAyDkUyzrNLO/xpTtZNgF6Bwf6SH4XY8yBiQb5XT0sDy4t18OjyZYXFgMWFm9zfPSbm2SDuBy9hAgerfMhmflfNwsU8pwCMANZpT9bKVMT7FCljpF6Fq/eq3cefdOufPwfllqT8vGVj+TDHqdTtnc2i4P9x7xznLZe3hcpiPKcAE4Ay6us3HYX/ccYLy7RL0v71zZbbY6u1pi57PpG6MpdTxf3u02u7u/+7vffGbNPAvPwr+C4akFkF/4uT/xq+1O829ub66VVSyQbqdV1vv9uI8EELV2RH+sBa0A7JGAguMaWhFaKtVdhZwDAJxZdXyMoAQAJoBPAIA/ASmD21gfWT8CxVpNxyta5XR4ytuVhAuh6osZ9I6F4gNiiEI8W14WpGal01pC4HvoJjsv3cYSFoTpE3n5rLS7ANESmv9Zr4zGbSwPgGd1metpefDgXsZfVrpn5fq1VUBI8AEUG61ysXReeq1xGZ4cFodrZtPVMroYl5PzUTmeYCkN2wj8Jvi4UrZeeb5cv/FiufvmnfL1736z7J8+jOXWX1kpO9tXytpKr9zf3ytHh4Ny552H5ehgiOUkCAkckwDr6eAUWjTLpcuXytbWlrUl3zHWDJYU1lQTOrU5nAEHWXbPAOelxvJup6s1c8Z184319c3y1ltv7d66dWv3jX/4bDeAZ+FZeJrCUwsgf/mLP/nlTqf9pZ3tNYReD0BYjhsrloTCiT8HxwUCZ0pl/Qa/vZcpvXNAEEjaaNxNwMV7goYAMMngN2lxDqiMJxnL0AJRC+92u+XRo70IUsmoBXJB/Gp9KDDrYTlcY6I7aWmJg3gdwG4ZwHDmFQUuK4BJFytnioBtNLFWGpbCcY5l3uuULvXqreiKAyhmp2WlMyuXtxvl+pV+aTes60UZmgdA1G+el8HRSRlNsTzOe+UAHD12rQulbLR7lL8DSPVKZ22zTE/OygDr4mh8VJY7S2Vy7pjJRXnu2vOl3wOMAbzdN98qb33vTqyQ0+Mh1s0wLjvHmzyvr/XL2hoWICBOQaDvrOwdH5UhYNdudil7j9JJG5+5vYzuQOt3kQkNTj749jffLB957UPQlDRKc/f4aKD1uLu8vLS7f3hwe3NtdXd5admdAMrv/tazRZrPwrPwQQlPLYD8pT//k19e6XW+dP3qpdLvd8tKr4tgbgdA4kbKuowzrAQFnqvKFV4zhJguJ0QuR1YHcmhlCB6OcWT8RKr42JMuG/5c95GxDu5pwXTanQCDrrAKKgAWQns0rDOvDFmcOAcVgSZjIzXRHEuAF7hWli+WS+tCi8i4lB1gqetQHOR3qi+WEuVaAUQ2Vs/LRn9WNnsnZbU7xfKiLq536a0QB3Air8GJLqtmOZh2y8FFqzS6WCctLJiZ+XawZnagT6ucDchvAp2WxmV0dsrzYVnShbWyCi2hKccZdfpvf+MfAx7jAn6Vo6MjynYGMHRKp6t1MS2rq72Mnei+chr0nQcPAKTlAEib8mMeAYctSL0MsDiFegqdl7BaNog/LN8CQF7VIrp5A5p0y8nJANAfQqiLcu/+XSyta2k7rbc6W+5i9+jo2Dbe3d7edtsZp1C/cabVNTt3E83d29+8/cyaeRaehf+Zg+LsqQyf//FPvtlpNW/tbK8DHr2ysbGWGVjrHJ1Wh4otAwxViGtF6NbSEpki8CfjunhwivBTYEuE6MQRTrqssAxyVcnjYDw3C6KdH9wN4Di2ou5fQxYLnmM1kLZrROq4R03XIDBpAdVngplrRDgiD32IpUJ5FJJmR2J50zGZ2ZnbsyyXle55ubzTLjd2CgByUFY7EzT45XJmOZolllSDBE9Ozsv+pFv2pr1yxINzn3M4MN5s9Eq/s1Ee3D0s3WY762ac7nu2BOiRRre/UprtNvkBCIDH5GRavvW175XpUOuoU2bSE2HupDA9elMsouvXrwSABen79+6Vtzi2Lq1R3pVyejoqZ5Pzsrm+TWMAIADGcFQBRBwVKGwbx14+/OEPlaVWm/KflqPjg1iHt9+6XZ577iYEhP4CCH8CuWtztF42NzfTlq7J0W1nGbQEJR5kdHsZ099ttRq7nS6g11l5Q+txND7FojnZ/ebvPgOaZ+FZ+J8anloA+eLP/ok3263GrRW0YFdF9BAOfYRfB+EngDQbrYxT9OLeckGegn2C4K57Y2UAGGE+mYxioQQACLqOXLOhgNOBdEY8rYiGCKA1shDUpOkgvaAgWAg6piDoCFLV8qgpmrQuK2NckL9AdTap03t1jU0EM7R706kWkinNAY1/52Q6Rb1eujgpVy61y0vPdwCQo7LWGcTddbbciOUQawohfThYLvdH/XJ0vlYGgNOIOriNi9ZMZ7lThkfTsnfvqNx4/nLpb/TK7AK6lGlpdZqliRXX768Tv10GR+Oyf/+wjA7HWBJ96r0C4FkL6KHFtHxemq2LcvXaTqy3wcmovPPOXcCnWzYQ7EtLs/Jw/561LutrWwB6q4A95fhwSD2dzCAoNTlPy6NHD8tHX3utLNOO0vXgYD9tJiBZrytXL2O9uPLf9TXjtN1qfzUTGwaD0zIFuKcTaCzdObQqp8RxnEZ6OslCl1nfdwCpwQBLinpPnYE2Ge8+f+162bpY3l2Znu22wK3R8vnu6WS0e3IyK2/8/rPZZs/Cs/DDwlMLIH/lL/zMhVuXbKz2y+rqSunqTnGMAuHhMckKcRcFIrARIF0Ek+4o3S7aEgpmRHUEmfFnc+3/4hyNnWe6v7LAEMnugLwzuZqmgaBcjJ3UMRXSQKgq7GfnjpfUWV5aKd5zTEEXywV5m64Etxy+d4bKLJgpECeUXYFaxwoEEctS071AWE9mgtxpubS5VF642Smr3cPSaw4KeFkuKNOFIGLNpkvlnb3zcu+0Vw7O1st4qpVzhoUAgCy3SvuiXcbHAMbkouw8t1UmF0PQ7SwA02i7XxjAS6IX561ysH9aDu8fY9VobXUQvAAzIJPxnpnjOQD3Sqdcu34pbbK/d8R7S2V763Lp9buUe1JOJyekb8WbAFS/UIJyPnZ3Y+uJBQN9TefoeL/cfO550u9mivXe/sOAhQD/EHDRCnGfseHoNBaL7sDNza1MZDg+Oq6W34gygb0BYOh2enwSl6KWTq8Hr2yswysbSXM8AcQuxrQhtOfvxvalcgMLco02aADKQ9ry+BSLlfocD+Gr8Wy3hQUHOXdnjcbuALw+mU3eaGDNrKz1drvd1d3ferZT87Pwv7HwVALIL/3iz99CmLwZ8Oj3sgeWK9FbqI4Kj3N6uduNKIDc9FBgcJDcsISEaSsEvcbK0FWkcI3bCEkzQ4N3kH3qpoqAwYWAMHMQHFBBDjrNNpszthC2CG2D2rcurQs05SwaJAheAQniCyr6hxyM192CmEO+LVXrAwCZueAwgAEgBWXIDQGYGWPWh4wFuPPzYdlcXyrP32yXbmOvtJaGharrYzNDrCTBqlnefDAtb52ulaPJSlmy/Pw55KNl5WzhwaNhuXRpp1y0oc/0lLJDk7YWjOs/mly3KVOrHO4NysneKdYGdcV6UNtvEM9pzIKR1py07PWMX+nV6/WxPtYCSC3ijs9GZkzSAk8Lq2kd4FslHxd21jUuSn2tgTbgvrVzNeMvRyeH5fjkOG5GF35ubW9i2ZzF5TUeucnlEuXs0E513GWCkJ9NATbolc0xHf86GcR9qYWpi3Nza4v7F8Q/5n3oAj0hUDnHirqCZXLtdFLWaZfVXtN5beV0hOVmPaHLmGeTIYBI3ofkcQQoHklXaNXTdbrSL43RrEwOj3ZVCEaNsjtqLO82XEczm73RIh3HZmYns93bt58t0nwW/tUIysWnLrgKvdls/fqVnUtlY71f3VcrK/Gjj4Z03tNRtipRU1X7z1TciG20bIRttG3itgQBBR3nFtq3QII8ilbseMnF3KJRyOnOcpbUCIHv7wh6gkChO8uxiAYA5tiGwl8QUPhrjSA4ONd0BTWjCFJq0QJK3cH3fZdVzvO0BRanzVYraYSAnpUXAZCVDhZIa1xW0N5BM3To89KkNYGC8uaj8/L2cL0cnQJ0qvoIO0QdeSyXbmulzE518WBBNRC0aNri4DJCXFDzGCEIQZdyjAUyG1pYfiYbQIBMpKVTdFvk2+3pcvIDXjME/3JZW1/lHvQAsLX2JlMsJ/LXSvPbK/3WGtbTFukh7C8ELM9abNDjYla2Ll0p29vbocloOkLjPwuQCFLrq+aF1TA9w6Ls0yLNjJd4LJ1RLsBR4LANDmj/E97TAhT4dq5cKisrvQCO98/OJtRZ2pyXk7OTskG852ZL5abWJRWmxFhrEIb71IDfgAj5atE9Go/KEN64D1DchyfO4KkOALLdWy/HD/bCI8dLxCWdJpaPnaxJPZ1kMSN/y4gVt6vjEGzdXTo73z2fLt0m4i63diFuuffuo2dus2fhAx+eSgD5+Z/5Y19a6fW+fO3KTtneXM8akLU1tV6EIgJ5gEDZQ2s9ODiyo6aSCwBxpfmi0gq/JoJf14bTUOnjaJtVgNvJLwSMoYO8aKpzoe9eV1MERMUIIs/j508LQLcWv2M5eMx/K/TiyhIg0J5z5oi7CqnhM2/w//xc08isMoS87q0pwrjTnpTnbrRLe3mv9Nqj0iE6sricYWD1oEMA5O55eed0vZy4oh1Bdu70KcqZbVuwJs4QlKZ73hQIFd4+rpbO6NR9vBB8yz2uEXEj3h8LONgvgkeDuvCO1oOD/9JX+ptHs7WEkO5glQjUgHKrXUazUcZ/BJImIL3aWi/tRp/3AZhWPzQgCQ7ShVYXANvWpS3apptvsui6G01IAyG9tYEwhsa2Q6+7WtotyoiV4J5mjsm4TiWgS9s5yC6oSVfHwXZuXI4icXJ8hDWKMoBycYoloiuLnMsK9X+l1Sk3AMUdgHIZ4HU/syZ00kIaAuRj24D0zinjHkrKMc8fyQuU/87BMeAA+J5QZp4fQ6cRZV8mraocOPFCyxcrmXSWUDYG7sjstSCEZWTZoQTlkVOXsbBau+c8gw92253O7pmLY89nb7RbTgPHwpmNdu/dfvZJgGfhf72A6Hj6wp/76T/2pXaz+eUXnruenXgdj1jL7ru6n86iZSpEdCdl0BVrIuMSPFfzXqwsbyP4fHd11YFVrAeEiEpnxi/o2I6PIIFIC2FCOu5G4rRgB3AXwGBXj/BXsGktEHcxduH9gADnMy0N0jJtXk05RCzLlYFpBbpqvkkp0QmBE+/p4gF0HONpLI3K5voM6+MYa2JUWo2z0gAIpxcTLAKT7JRvvjspd0frCF7qGeHlOANg0sBSAQycHuwOwGdYICYf91Sjg9V2XCYAiEJMp93U2VIgqrOomtJNAAGQpJMAoBWhFWX9ul2si9VW6fQQvoCB4yVDZ71BkwbAopBuQuN26Zbjg1OAcK3sXLpW20V6k6bXhXx0ZW0DItZ/iIAfQnMtvNU1QAIBH+umswq4T2iLatU1HdT3b07Tge4r2m9jY7Ncu3G9dNd7tCV0pLzj0WkZnp5QfugJqLaQ221odKPXKq9h2VxFOpNoGZyNaVbK7QQI6hh+Im2tGmfm6drUEhkDbsfjs3J4NMZampa7J8OyB3g8BNgOx8PMXPPzAba3HNMAAFZWV7CwsKZgqvGpLjdAGr502rPA5ew7Z4tZF92c/X6/WtSk1W5TT/L0/px+u73eipMKdgHI3Snprfb6b2jB0ey73VnZ/ea9Z0DzLPzLD08lgPzvvvDjv4pA+ZvXL19CCG0jjNzSvY9gqcLDGVFqaWqg9K4I74xDKNDpwoKHQl6NVwDQNcPtCFlByNlb+vcdvxA8dD05sOtGiYKH27bXwXHFrJpl1cQFEOMFDDgCIpyJOE8L0cu1Qjd7c/Gev1Gok59pGpIewibTh5fJI+lYN9MacGsfLf6krPcvELYI1f5KGYwOSq/HdbtXvnb7sNwbuZK9iyWh0DI/hSCgABjMJoixpmAJsCB0tUqmAMvx4YD03a4EMKVuCrELtF6nGPfa2jqCn+44DlK9OKs7F0vVlRWswPV2wEJh75jT/Yf72Rm5gcBD/GKB8GzWKA8fHMTC2dm5hoBrRmBWN5rjSIIUVgMWSAuAd2xlMBxQ3ouyAjjVyRAqAJ351N1K0xZCX/qaxnisdTEEZNplZ3unXL15nfLOqjWJUPc5RaTmWqEudgREiHETEPzE5na5CUi14YUZdWm2oQdlsD2E1YxLBURm1R1le9KLWtB3An9MoMnx9LzsUSfHS47cPcBZYrThveNBuX98jGXC+/BgH6vXiQuDwagcHR5lJlkbkJffYuPNJ2u4Q0J2kSbf1BGekF51ndFZxoLkaUHm4MFeaaBsqBCpBLWhZ4My9nhOS++6OBT67TaXL3YbF8u3qdUudAi4vHH73jO32bPwPyo8lQDyCz/3hS83m40vbaDF7WxvZwxEoZYBVLQ6NW4HtR1AVatzbENAabe7ARm1VLVTASVuAzqZ4wzTfGFwmrgKJe9FaBMUtPUCkiHndePoYhEkTIOunOuMjyjw6dieszKdcjnjCsloluRdxyAikH3GuVogAojv1DQVCkj0xNNPpahuLo/KShMraPigXKDlOqi9jKZ6sTwt/W4pvbW18nu398qjaRtg0MLiXQRyprU6I4tqI4MAL+/XCQHj4awMjt3+BbtiuU3eCPVzx3rOYrVsr18qI54PT+Yf2kJznzhYFJpoSZ2XTne5bG0D4khmwVRQePjooFy9sQP9qRdgpdCbDs7LyREWSKcPXRplc+NS6ivYC9xNhLdC2vEQhXev1ysnAIizpTrdJY4uZRYsCpaJFog7IGMhUU4BWLq52FGgv3z5crl2/VpARxAaZ1Gpi0UgAEWSJrr1elg8HWjxAtbsp7e3yiXo3aUeE8ot/fqUS2EuybRKPTve5u4H8pfX1RKoPCLPZEYdwDwGVI6g1TnlGgDe7wEG7x0e5967h4dlfaVXJgD1FCCuEwKwuACQGfHjfqWMR7zjzDj3bqOScISAJlfITxfQEjClvltb2+VidFaubFymrqNycniQSRTL0FMggdvK2bIzCuEtW063mgfXGI0yBWRZ3nVd0XmzKajsnlCv3urKG5uXr5WVtfVdLM3dv/OffuWZNfMsJMCGT1/4y3/+z/w6QPB5t3HXd5+BUjp4HYylA18IHNWSsIqLD0spjNb6q3nmLK3qKlCjrtZGZkHp7lGwIJAMvqtGqLCsW7Uj7Oauqjr1FmGHsMhYQt5A40OwWBBnafm+IOJaB5+lGytcwAXfNZ18zVAAmYOIQkHh4dqTuqhRQeLYjRbDadnszxDqWiPTcng6LscAgGXHRkGytcrd4bTsz6owJhnSIqppk8/5mTPVtBI8U3eE1zECfTpWs0UTp97NVrtMLirg7WztlMkpWvSdh1kxbzpiXz7lCz0y+4wy8goAskZmF4A4gtD1F9y/fBWhtoTAawogy+VkTxCblh5tJ/2no4ty/foLWHXkT70V6FmJjyjzfd1ZWlCno5PsEbaCli1ozQBDdy8OkCH8qkVI26A07O8doI2vlBeefz7a+WQ2KvuHD7EY6qQF5yx0EcjSw7bqwBtdLLIXNnrltfXVcoPKrGr9YJi2aL8l6ppJFwEMeInDRaQCkABiW2kFx0rhvjwVNymEctzDMZNzgPmi0QYYAXBbEdoeIeQPsEpORrTh6aisAnSPAItDgPEAhUMgGVGvC9GSvHyXhKnnLCv6vWflnfDhRIGPvPaR8u996d+Plfftr3+9/LPf/u0ypB3ee/t2GZ2coMQM4ZFJ2mzZdGlLAUTrSUBxBp68Kcc5Ndx9FybwVQeab125Vi5fvwm9nH3ovmtld0Tc/sb67isf/tBunQE3e4MktfDySYBf+7VfewY0/4qHpxJAvvhn/vibHT9li8bozrF+D93DqbeuuHZwXE3VVenVr1ynoEZ8K6DpPFoaTqMdDk/rVF9+Z3k13UcAqb72qlnqgz91TcC4roLWOjlHUNqBlxEssUDoOQr+gAadT9eDgsVnsUCyzkSg0uVCL+NdrZS4KxwcRegIJg6wmo6+cuNwGUFem8oxkGHpdwZlc3UCINJZfX8J4cR7pjOiGnsI9veOEVNNd/NVyGlNaW0gzHjmuhIHdc0zW7QgsJATKbsAkkWPrXNou1r6vdXy3lt3sUCwdvjzvVanAmSwLWWUZggTTCBdX6fQ03EnXYKXr22VRksIGKUtDh86VrNc2p2quR8eDEu3s1Gu7NwEWKRtnGP8qQgAytBPFXniNiuNswCINBF8nM6rO5Aacs/xJbR8P/TFc9eNqDDYlvsHfnjrKIs3IXm5mF6EJ0JT4lLM7Ix8o98pr22ulxvwSkuVvEnK1AeKoIAIrhUgyC0AIn9YJxev2s7mZft6LQ+o6WvhOYXZGWeNjtvNkC/vnDuATtucQ9NlgR7QEmDGAPoI/vDvhPodoOic0EanHLr1jqHrAVaKe50NsL4Gk0HG5164/lzZ3LpS/spf/HfKyy+/UnawvtwUdDIela997Wvlm9/4ern31m4ZPLjDvWG5f/cO/cXFqVgw9BXXTUHS2g8IKmN+VE0AlP06KF5Xrj8fV1qrg8VLXSfU77mXXyxXbtyEFwAW2tN2Pz11L7Oz6nrrrew6tXs6nWK9dHfpP7eh0y7tJciUv/7X/0/P3GZPcVAqPXXhF/61P3GxhobpwPnG2mpZW+uXlS7WBYDR5jxGe2urElO7CGuCQj8ST7++1wStDgXryE/YpuPPhXeOCiQKQTvDqe4bhK/rQEZof45ZrMxXQqvRLdHLvKfAMGNFoAJakHJsRMGoe0sQqVt31LUoKZ+AJADwTEvE/NTS62/jWFoFJGVaRpu/GJTVnmMCaJSNcQRQBAGCudXtl7cPZ+Xr7x4gkNysUGGPACctB8onE/LCAplgcTig7JiIAOdsn8UA9bnTW9t19fg5hsjdt+8jSNE6qX8sMwR5gBEaVVrVeijgXK8yAHAXgLq+uVI2trEaKLdjFicHDgjXz/jGupsslb2Hp+UGVohb0WR8hUMrL3QkjumcUSYH8OueW9CQNhgO/SokVgvC3U//agm639Ym5V6FJwSoweCkDE4PMq0XmYxQp36o8rG0qKszuqRtc2lcbq61y6d2tstVgQI7wQkVkIG6UxJ4gduhs627rFsQIAjAEbRGdHPZ/lo1sULDQxVEGllfg8VM/r6jNWD55C8XmXrPuFlwStmkATd1JZUZ+RCZoxO+GvN8jJXhGiUXQY6I22qv0f7b5daVmxl8X7t8rbz8yU+V7ZdfSPu4ueX5dFyO3ntQ3rn93fLg3t1y9713AY1R2Xv0MMI+yoV8qutW9yz0PD09Sd9AG4Hf5Hc347SMDVSCi/L8h18pm5cuB1zsS7p9Dw+PQlN5QMt/fW07542NjdzLtHTaTbAanhwIZFgqy+XSpau7vdX13YMDZ8dN3tCgJpnd0hzt/vIv/5Vn1swHMDyVAPLv/KWfuVgHPDZXV7IT7yqapltVZMwALU4Nz85cfdLValDTPqfDXSA0dXNkJtWcwQMucKr+bgW9wtH3FVTe97frSyRXzH8O/eruGYWYJF4Vwo4ZCBoLS0IhoHtB37vuFfPzsDwKX++lAcheIakQotDJN7v/Uk6i89vycZEpuXRw0rWqHffCWjqlDvWbIg0AZrnTLkej8/Lde8fldBkh6hQjhLGzqBqtbhmeKsixPIbVZ69wyXgNeXQAXcszujgtzV6j7GxdLePTs3LvnQdOuoV2ABSAObvAGkFAThE+tQ7VMukBXqejAZ1fWpGugE2Cl6+vl9X1Vjk6OM0sr7V1AIW6BKCXOuX+nUPqtFyuX7tSNjc2Yx1qyQgOnjPBYJm2QJK740Dab+JA+SD0sg2n0LvT7pX11W3KWcpqZi0NAI49hPK0PHq4hwBEgFNOxxoU6GrMS4CqbbF8NigvbvbKJy9vlUuAA61PnlgqVACyEr8CiEG7QRDxSnqFz9KQ74eAjDelD+8KIv4WtAQLNfhlQcF2B0RitSQR6Uk8LGvrZjyVCQfdbXQBR2F+7op+4s1a8IP1aK6V7sp1AHYL6wRrc2W1LK9tlHXHLi7tlE999jNZR7MI4rPjLo5r3Xnndnn04D7gfogQv1we3rtTHr77djl4+KAMAeBzrRLiTuFJp8H7vRr0ijKgHa7feqGsX7te1rd2MvZkzR3AN1hv1wv1+2u061bq6L2qdFzQD1ACDu/DF3v04/WyvX0Fy8kJD02UEPqqtNMKJa2pWw5NR7uD4xP77m6v0wZo9qTnGwfHBypdu6urm7v//l//5WdA879g+AG2/+CHX/rFn7mFpvnm1ka/bAAifQS5365wIF3hcH7utujpe9H2dVHpr48Q8k9Br8DkLODI0HZatW9XYOt6quMDal9DmBagUZjxjlHFGmdPOXBpZ3Jwsw7sVsGflc8cugcECkHAnYGTL8ei8yw0MM9qfQJPBIu/yW8x40YBnTPvkju/BTUNKSvJPYT5squ4sQqclowUysrpt9HiBghHXTFLAM5Kp0fcZbTxWTk+QXecUpEIperKMlndgVo/4/PT0l3rlq31S1nb8PDuXjkfW3mBgswbs7IOCBweYeWkfAJBs3Q7/exXRQlSV+mmRXL15iYA0i7Hh1hxyKLeiqDtRpZOblhFE94rJ8fjjEvcuHmjdFEIbC/ft9Zeu/CPBg6AOAYwcnosbWNQEDdbHYTnKiCIUtFdzRiX307x07+tznI5OToOqIyHaNcyiA4527qzEpoujU8yBvLR65fKDjTsk7dTeCOvqTNNExARGHLM21HwUKhXPno/OLYQfuQv1qx/j6NAc82beYhQTZr+wNDISVDhDK+ZY/Lg2gF8x6IuLlCU+K2r8aLXLoNJs7R6O+XRED6jLUZYlKeA6oS0P/Kpz5Sf/4u/WF569eXkZzCrgyPHT05DFwy29wO8MHbG2Dvvojy8W47398o7b34zVpzK0jKWlK6t08m03Hj+hdKCF2b0mfsPHlLmZrl161Zos7qKVSQQUlfdxAKIVojKnKDpVOrZ4bvl6MGdKDWtzmq59fJHyvqlm2U4pW7SAKJINgHENTwqfpsb62UwXyRqv/Dz0rqSterlC/rLrlPOj0+Od3v9xu6dR3dv/8bv/Obu5OJsV9r+g//kK8/cZv+Swvdz/VMQ/q1f+JnP0+9/fXNtBcsD7QbwEET0TztAis4ToaxQVBhmXCQdkJcV0EqESEFi6k6IUOBRzvW+AKAbTOFN3w+VXAXuIjZdPG20/LgcyLOJ9lt94XN/t8KA92TsRf6ujJ8BJv5WKBpXwFJoCDr+zmwsrrVc9OPbxa2Hwq12FP3TloluRXky+O7AuukhXJ1Wah0nCGzruI/gHAMedsMG5el3/RYIgvR0XA4PB07AQlJBD+mGgLbcbgejlqnQ76/24wpZWemjkR6V02Pqj9ZrfRpYO1tba5QZoITmI6wZNzIUoJqdRhZ1upDP6bjODtu5sp53XJi45BTT9lIZTQDn8TTrQe69564BSC3LubISEMlAPvW1RSxfxpDQWBUMjp9kcaUL9RSqjiEstxCEG9RhlTrMysOHaLZHh75dOgIWtF9bXUXbPQ6fULjQvQnoCcQXw5Nytdcsn3zhWrmC1danLZzaSwtFeId9oHsVaJRKHrLt0uaCiDHeD7rSPAIgqQX/y2j5lQtCPdO8Sc8kvVyysb3POXGNJl8lukoDvHZR93a7aMPraPz7p6Wczjq0eRvwX0thgT8EMYoF9f78T/5U+ct/9a+ZQMLdB0No9JDjUaalr/LOzedulquXVzOojjz+vjA7OCpvfvfb5ZQ2c4PLO3cQ+ljlTtS49qLrbFbKW2+9S3u0sCJuZJ+yzc3tlP3k+DiLet1hwEPFST46Od4v3dG9cnj/Lvw1KENA5MbzHy4bV17GAt4o5wChlqoAIYBoIdseE8DIHSR0iTo1235Yp+3XtrJMyWN6Cn9Py3/7td8sv/O9r5cJfWRnbatsNLvY083djfX10mk0d7uNxi49j3fOs3aGIgs0u3/j1/6jZ9bMvyCEJZ+m4KdssRK+rPWx1u/G8hBAHNS0Bzov38FgO6KDm3XWyDICaoTpjZBShbOz0g/V+CSAGqmWQ6ZlEt+AWIYxtVCc8oswWWmWXr8XRhVsTL9qxhUkxqQvaFUwUch1IlzMa4o5bv5uZa57RzeZLjItHv3ouqQiDCw/6Q1HwyyEcwBc7XXhW9fNJHj4vv7+KfVytfwZmriDoILNWHcHcQ5nAwQIWjtCiLejCboORAHggsHlGTRwsFxBYx6UWwvAQVCnOLvtR6fbQuhuUK9SHt7fL6cDhbbWDCDhwjzLQpnGI90szWiRK33aY2092iolg2bNsnmpX86wkrRy9KsvAWz61t2CpN1cLQ8fuBki5YQWxAC8VsulnZ3SbCPCKZv01/U4GuqycuwJ2jo1mOssAFWgIrgc9Adnyv7eYeKOoWPGWlCCHSProjkryGaAJI2btm92+3FNnRN/hTJ++oWb5QWsrz780FqWSQR8lAuYJeMe4ZkKIlqlUTw85D9CVUcIlMlfi6AyUgPv2YhhwBrDNq6WJ0ei1Li+I5T4KwfvAaM8cKW84yHwIGU8pS77w+Xy8GhSjqBvCwVH4bgCHbXO5FOHxi8992pZ3b6CFk/dnNLOe51ev3zuc3+0vPzhD5dGz++/zMLP6/0VLFCUCD805phRy3rW7uNOD2+99VbZ/c53y97+I5QZhDv8tXPlChbArLz4wsvwxxbHBhW8qJYGaayglLgu6ey8unWPDh6Uzug4zrjB4UHZc9r39ZfKbLlfrtx8NeN5TmtWmUvfTN5HKF+NcnR4SJ+VOqFg+pJlcHKF/elgz3VRS2UwPSj/2X/998t39u8UKlF2Ni6VzUavXF3bKG0UyHUUlg687wJRjNKkFeCG9s4mpGF2nYyAfNhttBq7IxQwrNs3jI8c2iXG7n/0H/3t/80CjdR/qsIv/rkv/CpM/Dd1YbkQqw/Tu5lifNR0FhdmqcWrPTu1V8ZSOCrATwWRx24lhBLxlLYRBjCNadjhMpBs/+a8CqOpXTa6apNzghFPQZ+Ozg3dFTM6pUwnEB3H1NYqQMgj0FsIRpmyDjLOcj+iYp6f1oQuLzu66a8hgPf2HvHcWAhWywSz6/KpurCZIkwQoLobXOwXjQuN3c0Rx5xPsZiGY7SpM91ELkhzCinChs54fHRC0jWNM5I7o9y67tTwXGinxu8YTxtaak00G120eTTW+4AC9V7R8ltVA7a+ZwALQDpBUCEknNCw3GyXI6eNIs23drAUNxDygFlcOpYXYel3Qo6PTylCNzOxshK7Upca6/5YLeubG3ERqhRYxzoVmi6L+SQgbV/iOSA4w6qxKTO+A1g7O+uCuAKtixcL1o9bv1PcCD+fZywCUG4BLLosp6eDcnFyXD5+43L5MOlugBSdZTVagQOq+zLlkgu8XIBILbFNWa8WvyEux2M4CW8sgq6Z/Hr/YX3uOU8UYHNQ8W9xn/hjypQZXVgbREMBgJZo6gfjdnnzAaAMKGxCNzV2JyUobFMH2ndw0SoHR2r6aO4D6IAAbrZ75fr1m+XTn/sj5TM/9rny8isvlyvXbyCIq9KjNe6MtV6nG55oYQHaiDrnJgD03Tvvlnfe3g19+/SVDvRcWVlFgeoFpCSW+5j1++v8ri1MbygDrI/BwaPSxkpskN5wcBxQWdvcKQ+OxmXz6gvlyrVbZQneEf3se+62PBoMOU7AglZu2r9m9B9nya1vbGJdHwJMR2V0fEKZGuWbu/+sfOUf/8Oyt4S1BFisttbK5Va/XMdCWkb5WespQ5zqTSa0ofm07P/Qv45BYkPSDgb7vG5pz1qvtsti0gvtv+ukhvFwtNtsLu9C8NsA9S5KqB84K7/2H/7f/pV0my1Y+KkJv/xv/NyXAYQvXaGTr7txX1fmVFv2GyAKKjVczNgICF6w7bnIrBiCwkkXhlpoPs+Kxm1Qw9FucbxEfvGwA7T9Kp+dW9VrLiQMCy1FweEqaIWK030HmOtHB4cBiiUSqWMCVYvVP+x4iAOLym+LNlZIyIhoTS5S0/q4dGkbjXyMNnea+9U9VgeqFcAKVMHGaaDuirvsZlimgVCdnA/L9HwKUCCgj47pHAoRxw3o8LxzjKZ9RAeESNFoz9CwSTJgq6WiYLE8XTq9wmd9A00Nk//0dFIeYIXoNlihw7nyXINhNrkog8G4TEeWwW1hVqDNUjmkAy8h7NY2O2V1nfK3dM9RRuS/xwhBr0VzDoINuc5MH+mcAF2hV5cO78wu2yD1PnPwXlAeEXVaNjZXAWr3ycJSgQbu4TUA6IpuMt1zmDytDmcARO3UVd5aPZO4Xup37d1WpAFwujfWFOHz6uXN8pHt9bKN5dJrV6sjyontDw0VMRVABLwfCO+zB3EWP+bnx3XjkvQUVIaqvhB4Lt3rZb3OeBe3Ah55Bn/GqoUdteQgyhk8jx1XDgHwNw9oo+lF+aN/9I9gcQEo3/0WSsEyPGIZVEW0fP2Wv0oUfNhaSVvs7R+Wg+EIZaJZLl+/Xn7qX/uz5eOfeh1guYGFAghQjPGJ/URaqMg36Den5RxFxS4hDTN1HbC332VasjxruwDkAo9KhZaRPfSCPiF4HD+4W7pYIxe6ix27wDpf39yGP0dYrhtl69YnyvqL1yRJDRQBFg/9Jc0MXlymLMtaRygKDgsOT2dYtPdKa+b2RaflH/13/2V5UI7KfhnmY2VLZyhFZ41yCctrGRpegr9lLgHEtFQqVCBV8gTPJ0Om2EtHnhnSRlxnXIj6uj7oTFc1BTENZwbCQPzWpQ7tG81dlazJdLKLUrfrWinA5Q0/oQAbZG+zX3vK3GZz7n56ggDSbXe+dIWOvuYsLEzt1Y3V+D3TuHKXQcamUe14cTHoAoJRdM84w0lLQbdIpu/6PIJBdwkMAVPoyup0nQYrI8A48zTsx2qHC/eVwamtjh3cufMeHaTm6eEYi3FnCDvzydcFtUDQIPOu6WEZOACosBYsxtMxwq7OhhqPB3QKVw43ZTo6/fncgjLfqnUvnZOjGqn1UzNfQrg2yAu1bYiWv7l2iXJXb/74fFL2jvbK3skRccybcgggJJQ1CxR7gomuZtbtuqBwOeMGTj/VPXWwf4wG77hFG+HuoCWdmDJ5bzpxbYPpaME5fkFvXnb8oZSV1SUEEfmRz2RCfvOOnrET+qj7WVmH94NtqBBFQ0az1KVFotBIso6xqBBW0GuxFsR9oKSJe29ZHltTjdSFko0Ov3jPMSctrKPD4+J6GbeMjxYL3VzXYNuMD/bLLXjpk9e3yzqSqg0ACiAqF3GhUKqIfhpH5YAazcu6CE9e24L1t+XRmliEarsQHvc+LuCXChT1rQgp7/3AfUdm5NMGgpdItHOjjBu9cjRtlO8dTsp70PULn/+T5fN/8k+Uf/SP/mH5/d/7arl6daesr3ZLp0Fs6DAaO8vPKdGrmbkGLJQjQGUPhePuw4dl73ggwcrVm8+Xj3z0o+XTn/6R8qmPvY7Ctg4/rMWN++Z3vxs3oVVQadNdFjce/UT3bQ/wt89II920NGTo10DyNxHuJ/fvo8Qdo6hclOPDfejjuOMIhccNMsdRBrprz5UPk++lay+U6WDC+4CTwExbKeCXXNtF+xY/pd+GPnsoJVq2J4el3zkr3979dvnd732jTNqUkHhj+offh+mdXpQ+L3Rp91svvAjgPED5sj+G0qVJf8n0d4ITZRaz5HQpapXZd20fPRtee8RLwHNB0L3PnFijq5AXSaROPlGBDL14brs6IUAe1EvitHStKXnhdDDYdWkBsmgXxWc3k0lm529oEcFLu6i/HxigsT5PVfh3//Wf+/V+v/P5Hcx0p2U6BuKgdkPpQmP1Ndtdm2HDEeDhhPiTBQ+Y03noah0yoVqx950JpaYpA8kAkkbm0bJxV1m1f7uwYCQzeO1JRhJY3Gbi3bffTi93EFShEaGM4HHWEDwwf48nMJTPlSkXMJVbouh3VrMzrmmaepO8NJmTPgw1dvopTKvLy/cjXBDKCj/HJmTk2RnanIPCTnslT8cF9MdTggL0lKPTw/Lw9KhM6RRaMGd2GmlDYdRUz4eUAz7OQj+0cGnram552xXrgxO0+XYzq8IXAKLr6NTvq88Q3AIih/RuNOlIfdLquqIc+lFfLRitjgECYTzEmsCC0T8OPIQ2lESqzg+bFDqqZWJFbGMZuFZHC0hfvVuZ+JVD/XACq99ST3tQL9tOOujCcuBdPjFJx5aknV+t1HWlMO90+6HtGAvkRazazzy3UzYRNsvnWjqCCELFcnhwbZu6aj5rQuYMJtjVkEZ+4kywnYm7CELPk8G2zvP8qzyYiRO5l1957hU1CoAsu3e9Sgy/J0udgvFRvnc0Kfvc/tznPld+8qd+unzt93+v/N2/+3fLpZ1Lpd9tlJ7b3QAAKkc0WxmgLOwfHmU90+Xtncyacmrv8emw3HnwsNzf28diHZcBIH3zxZfKJz7xqfJHf/wnkvb2pR0UCp7vHZQ9wECOFTh0pTp25T5m0ebT7CoqnOHVZayWxumgnN67X5ZmQ/iZPolgPBmdhHc7vRbWB/V5tF92WpdLe2273PrQxwGTS+VUbwHagGOcVbCjNNI+PfJzF+jDo0fl5Piw9Nbb5Wvf+Z3yB9/+VlmCV0q3WbpYqw6iO3OvPwCGL1BMVtbL1WvX4znwMwG6gFUMls6bUTS1OuPShv/si1QIaxamt8lpDNs+3gwUUW/omnOyhl4HLVy9Gatr67FABIsACkFlRh6yTXd2Lpe9vb14HlRKq/u88pLP7f8BL4UFefjMaywXj11ph+zY7Xbbu+R3ezyd7SIi4jb7D/6D//B/drdZ5f6nKPzbv/Czb66vrdxyDYiNqNZsg2hR2NOzf1K/j/BrpGOsYKHovlA7yjRZOyJMZ8U1VgSNbKlBo8eygMnHpGVz6Sqy8TLTihcWDRsBTzqZqupBamogzhZxDyLHM4IOBJlQobiQL9kIMFo6QKBfXx2Nh65riAsOTUyNQwFiJxEs0kyUUy3FbU98V8tEAsgoAqL1123m3PrsGEv2lrECKXmQhMJY99aD4WE5FUB1QQkgPHPXXAexm4BRG1ICLeR/Dhg30Dh1IS0BIA7uq92rZVYACb1GdJpTtLKxAhYwb3bTFqtrCIPVBhaYezlRHmilK8xdfMcj3xP8uA8AkCqvVCvRfKWbYyz+Xm5d8P5SPgq1heJwjqARqFzPodtCS8btS04QTGlja2wHpV5NgQ4B4HfzRwhGrTzbPQs5ARC1wi4avFrvjE58vd8ur9+8Urapfxvh5uy2TPOVlqSstapiID94mJ/3bLPvD0/8nrdFDbyU4/1QeVKAEDTMhT/aP+/k/iIeqWpOSRMrTh7yzxRt+oT2+c4+gplGffUjr5U/+/N/obx95275h//lfxXr7WjvIeg9iDspGzOS/kRNWiJR/j70aHNozTl7SpeTAnplbbX87te/Xb7x5lvFTyN3+mvlT//sz5T/y//1bwREZoDL+NFBeeut2xHEjrV0ENrS3C4g2Jk/TEGtqQsAPrp7twwpG6pNmZ6eUqdGGQyPnCUOmLuxJXxKf+xRr2P4ZWWb9njhpdJY3yhTFBsKWrrLnflnBpbK2kob3oWfxof8xlIePipf/c5vl6FtTVwQgDzoP7QxrVe2lnqxeF0Yef3GzYAAPSlWRwfedZfnKf1IQLTxaovR9vDLTMuEemlVOQnBawV6+KFRN90U6FZ6AgfvwR+ZCEJfd9ahwBRgVXmhQbXoHu09onzQhr5tZiqCTyqqpp+1WvJCbnrm/xohwXfCQ9yyz5iQvI6itZuJBednu8jJXWdY0m8yCQBSaMXs/o2/8T99y5nv5+SnIPybf+GnL9YBj+3NtbKCCaowplXilnDFt2awtVLLjKZIY+kG0Y/epXMIKG2tFiSalkqN6alaJA7mOogclEc4KpSdPrtE2tE2ORTKicvzNKGCiE6S76bTglo5+SKi7qb4iRUmMAzxHR9YDKTzM2nUAggYBS2wn4Z3ttYSQlKGUMtwhbL8VefQkxZ1tnO6RiQL72AITdxq+pI+L6oZwVK5lg7W1/yOz8bl8PSkTLB21AwdQtESEQjplqVD3bVoHMNwIF0zW0vt5GiElq/25JhC+mUEnQbdCAC5GFt/rT+EBTRa6bfK1hU3C6RjY40Ien6/4xwNT9BwDMSPzPt9lHOsFwFOYa314/YrHbTYk8Fx3GXKIAdyL21vI6hOy+rKamho4fcfnZZ79x/YSaBZBRDbyd/tvgKNtqawp06P5qFwlTExDt1zy1pOKCFjaLK2NC2fu/V8uUREN64kk5SLkqX9/J3m4jkpVDCxcAbZI08tQUpRz/6zIRN8XlNYhNrx01K0saJK4TG/Zx0Jput9Bb7WMoVJugpGrRDXfrw7nJV93ZZXrpU/9wt/qewdn5avf/fN8mDvsLz71ltZ2+GH05zyLr9UQUPaFKcLfXRNyQXmdvXK1QyMP//CC2jHADTv3sUquX3nTrZX+fm//JfKn/zCF8rtN2+Xt771rfIIa+TqtWvlT//0T5crly/HircP+OnjzGwkT2twfnRUBm+9U1oAyeb2VrZomWAO6Z49PRqUCxSpBgy1TDuooGihNtsrpYmgbV7eLhfrvTKD8E3dnjCver87cTve4T5xg+FeOZndLxc92o4+Lj39NLGfPL6gP/op527p03cAx/56wLIOxI+zCDa7S8OPuq5XsEztN2lfzs02126lH37gzJ8Wh3JBl2mzOSXNtZSp212HkihK1E8FUdrqBo5lQ9oTzgZlif1URdRnfm9IK85JQOZin647fFcQMb58veAPQwWbel2V29qmucV7i7hRdj24jizjbN7VPT7dtY8PTk92AbVdvwQ6AWiyCexSYxcW+6FA8/2c/BSEf/ff+NmLVbcwAURc+Ob6BjuxA8CQJoJXoiwQeYbQsmEkjgObzY7AUcHDAUJ9lWpkvXUbTCKr4QsQZKbQRmgo0CM8CDPQPO6uCA4sCcDDqbC2lY3iHHU1mjMaXrNVs1wAUqvxw0dDmFmXk+0nE1pGmcJps9kKBObRGiFrgA8dDKF5eHxMfA1kB+QqqOWb5Ap66lnrVxlQV9iEPAWugJOMoxBcAAjv+73vAdq2s9L8JoXlP1egcnZKZRMwiaYO8GmBZECa+0cH0zIcgBx0btd1+Mw6k1WskKWp251Ut5B1anU4umqtggEdhXILIBU0muXkuPq1IxQtK/mCjWhvdb6/s3f2D/cef3XS9R03bzwfs14wGg4H5dHDg9JprZM/oA14qu2ZN/9x0JYrdaNDG8iJCdIbeEq5l6iX39/wG+2bG1tYV/uldzYqn3vhZrmMStlapvNTb8jCGwTBg/drh5QfOEJiakz87IMGndUw8wb3rZNBDqkgUOPXexaL68dpWmtpLVC8f38RciXYRhBU4W8IX/DeYKlVRjw/wir41I/+0XIEvb777t1ycDKM+9Htaqx3przzVp2GzBXpuWbFHCSbgtItgvzteFcHC3QHK2Breyez1gbQ+jtv7pYB7fDg3r1ycrCPgtAqa5tb5eOf/HR59bXXOH+q3HzuOdLy2/goKPy3TD5IyHLv298rs4PD0oY2Lbe0766UVq9P1ar75swB9fFJGR0/KmPK3T7TYgfg6CPd7dUyQ4FpoM3bn88wW5wefAxwDEYPy3B6WEbNg7LcA1b1PNge8LaeBrffXz6HR2d9eLqL9r9J2ZYy9X0wOKLfDTPVX8tB74Bjm3oBWvCIbmzHBD0yvT7yoPbBuNRIXyVp5/JO5Ed3ZR0QWKMdtarhJdJSGTBeFyXW1ssiZdJwax0nVMoLe4/20vZuxePYiPSoCm2VQyq1sUb47RH+oA092y+UB05kkFfMb6GA1PgLfpqf679cP3ksZKeH9JPXnNLs/el0svv1b3yz/N//H//Pl0xXTnpqwv/xr/7i52fT6a9rgXQRXs4o1Dctuut+sXHgB4hG5YmvkFeIzhA22bCQDuUnUhUKPidCLAf9/H4IaXNrI2arGodCSC06M5hI100LBY/xYFjOAQc4N7JB95ibD8ZaUZCbfhKvQSEcwUJa3hdA6j5OrqSeZWBXc1/gULP2fd1tjsuoFXfRaB7CVCSETEKzB0iyzYfaF6Bo/ICIQKk2ARMJojrHAgL8CXLmr3DLTsIwk66xIQx8Sp5uTTEGVASnNp2jTX3itlmW4V0DgCoIhx8d8s6x19zHOhFAHIOQR91TqwAeQHTKIWt1/Pb8sj5xLKuNOqg9PFWboiM2enFhOaU0QEpZKSJlJe6amyD6iVynOE+ypsGPLrla/fKlqwFuF5BO6fAP7j2KZRST3LYnZ+srvfz87lJPFyfpQGstQ4WmHWwRJ1uaAGiOExwfPirN0VH5keeul2uO8yzHvxYaKF7jxkoe5CKYcC9uTPOeBzsdJSAeFUlpKAMVy+698gB/0QCNnOemlaLXtLgyiZoHHT9ANQ/5XcFFYWDEuIg4fG+y3A6QuCZzCaH8aDDCWhiV0ympLTmxgfJDC8vjDsQKF7eD0UXbbvdoC8eQpE9tA0HScjuNV15zHY3rgnqASL4tPzgtLWh4jpY6UnGZnJVHewfw1Bgrv1eee+mV8tEf+9Hy6c9+ttx44blMyFhGOh/cf4iVAXhRNpWAIfFVYtQemu1OZt91VzooXcPSp1zTEyyL/UPayfrTjsNjQGVSeq1OWV+/VKaU8+DoQRlMsT4me2Ukb652MuY3IK6LW52V5hc7dbFOZi14wr3zsGYpg7TWxSrPn0ArwaMqovQVeFkAUCFwJqRtndl73JIvbBM3AeWUvnVpB6sGkGvA9I2GVvIKNEYRg6jrG05vbufQHeZ0e4FppbcSpcbp9jZnQEZlkrzMz/p5L2CC7KlAAl+GV4gDH+RP+tB+AQr/iF+9HvJoPavUZlCea924jwGDdxb3Axz8+W8BJIvjN//7f1L+X1/5+7vf/d6bTx+A/LVf+otfoqZf3kQjXe3BaGhKXbRLtQtqV4UIVZIIEsWg0IzwRGgpqEJcokusTCuEiApw90vKzAsaQVCplKljG+cw9sngBGYbxsJw8Z4NHmGEUM8sEwWEWiidrUGZdJMlbfJWgFkOg0BjujZYtuOASWUSp6O6c2rGMAATB2nPMSPdvE731T4am0xp+bNzK/krFP1tY1vfXFPuzNQiDc1f78t81kcGyBYp1N37CqwZDCjdnP2VLwhmqqyMKchqMgsgWhVnaLF0sKOq4TcQzp5NWJeVg+nUlF91bMc8JYtbkLSxPvrrCq6z4kIstz5pdxAmWFgubMxEBl0MdHjHV7pYDRjvCDWBDwBY6mYGWLuxAu11N7UzoO6iMtMLeEH/MD/1tP083IDRrT6suzvx2nkyhiFPoDwI1IisstLpl85Kt5yihbYGB+XHXrxZdih7tyEPSV8FtZYLZwWd0iIAy7WXPPMw6AKFdPWtJ+4npjQhb9ux3qjv1uapLjfpbn55xrHgY2PU9OBdKG3bGYFakx9xuEbloJVIyVlwvDGGGCfQd+j0ZoQgHI7whE+I0+2tRvCY/nPPv1A+8rGPld/8zf+u3Lt7l/Kcl+efu1n+1Bf+RPmdr/5Ouf327ShLro9oSAX4rL2sEG6Wyxub5TOf/GQ5OTwuqytrARYXcr75vdvlrffeKw9HJ2Xj0qVy68MfKh//9KfLax/9aPETAY73Taw75ZzRhudY6GeUdQToUTnXSpYlBKrrkJzw0EZR6aDFO9vx/nvv8NIgU4m7KFJLh0dlFbr14ZuD04NyDN+co2AMzgHQ4WEZzhyb0cpczaSYJaz6ld5att7xC6P2eydn6MopLYS5aAI10x40jv3oBLC0r4+w7k6x6Oy3kwkWL8+0jmwblbZev4EVskW/dWoYx/l6OT6GeChS3RXAYgVLi7bTlaiyqkekDZiopK3yTHAS0DOtHllSZ7DR3uSnNeTsQ+kvI9j/bP/IBPhZyWK55A1nlcnrXNR+weH58QGNLbPX1nPhwVgAjenAbfmdMVfu/YP/4h+Vf/zb/99y79793/jem7tfIDu44SkKH33l+dexKL7YRTOV6E2EmH5yXR766vVnd9Q0ut0QOgKOf1be6Xt2MoWbXKt1oqYskXygX1/T0yNuCjuuxIWQEjZ+TAjZpXHV3nTrQF1exTSOMFb7p7OOhmVweuo+PNnOY+K0P/Mhm4UrSa3B+E6hVUtWG2kDOn4jIyvdYZSsW/CaPHfogO5XlNXhmLVuU+6W9QJUhI0aMsLMqaaui8lX9tTiOGewuEqoyhwUxJ8yl2XRchMMKUqEhNQI2NVXiDsXmjxxvYZb2kcIUi4FJUoXtARkNcPRusPwpCeokBn/tIJIp0FdydsvCDp6H0cS7eVUTF2KdibPDQdJ+SfICfAkhKaL8B9V5o78ht62g2Cuz9iOJYHV7KSNddAtaTrnWE62Syw76ry5sREtzms7nr0uiwxpA6dNtwDQGxvrpQdwNiHKHCNkI64RVhKv/pv/54k/yildAq7QRv4KjUnAzqslrKKQLxgCMnFzRruF10InhTlxSC8QIp9wHf6c50kyiReN04PnAoZHXCVxc/IOcdU8A3pct+ELdzGORZgZgc58cpZRtbw+/5NfKC+89GK5f/9eee/OeynjjedeKJ/97I+V3/va18udhw/QltFeeWcMHXXzaJVrqjgVvE3aukRH0G5re7PcfO5aefXDL5Xnr14uW/DjEoL+zlu75Vt/8LXyzwCk73znG+Xh/l45R5ivwdsteHuJ9nRasdOBnfxSWghNFA7dPC7MPTrYT90cDzw6PSndTdqIw9leLfroOZZPa4BGD1C2VzZpO++jbJw3Sh9QcDPQ6dAt8Enjwp0Muli0pxlYV3GbAR4Cp+uJHECfThzDdFxFhWpSVleXOehbro0sQyw0x8/U3AfIlKOyv/+wDMfHAeRlrJzhUIt9WA4OTknbdh+T16icw4sZGyXfY8eDjk/KkbPZDg8zCcegheHYyRDr8HhwnE8ROJ40GmKJUfd8goIyZ1djZQuMEcUVmSQACSbKD8dRtBaVh73+SqZWu8+cbvu6TZHrrJAlAKrA6j1lhvf8kqiLed3SSEX1N//73ypYHSgH++XoZPAbh4eHX7Gs9vanJnzo1gtfhPk/v9JFw4dg+sg1SwUPhbLa/aKTi+i6KRS4EtVvdCugdPVWhK5uHA+7ogIsxITgav1qAQoFg52VHmof5jBt02vQIL1q/vOOndwOXf3fhAiGClwyjvlk/QmWgb+1EhZagcIvwptrXVDmobm8FA2ETi9w0cjVWpJB0JyxvtqUoWZXxU6sBg7+92aEmcwSplrUhUrojw4NEAYKNccGHEPIu6mkJfBknVMrymZ9TIP6agGh+fE6TxWSrkI3b2mvMAeQUjC1FwW1kwAQaLrfeEe20y2gphdBmYPXAhxVMFp3Khy3y8mpM+y0KpbLpe1L5Y//xI+nfO7l5MaR2akWQb0l0ML4bk2esaBzOhjiNXP3FXoKbtrBskoTwb6Ntm6ba4WO0JYbs1G5RhookgidWvdaSw6Fpge3475YBKMsgo+pjLWQir4TQIEXq6ara6u+IF9lvA5CetZdonvR3Zc95GfPggynx0dAQitE0CCtCh4Aic/57Vl68hq/qqbagk4ttOoOmngHKy/fibEP9dfL1ZtX0PR1YQ3LW7ffKleuXC2Xd66Uq1dvlv/qv/r1KAf1i4/kQ14UE0u1lBGWn9N87z3aL88BQK6K3zt+hMWDUMQSaDXPywZ99fL2Rnnl+efLCjQYoli989bt8gdf+73ytd//gwjrj338owil4/K9d98ue6dYldB2SvmXAZ9mxzESFCGtho21fD4YW6UMAUJHEHTDKnDtz0N+b7/6clm68UIp/Y2yhEXU2bzkx0zK5Zu3ysbONdLaxvJdp/5d+uBFOUUxcSB/RIXcZPToCMsG3slUfujmOJmuLcdHpudHUHNI7ljDLSyKnlv3uHOEVjMF459GzPradQQ+5cxH2lDSaPIpyslsPLTRI3RdxX/4aK/M4E2/zyJ4HB8elH0nKiCo8xuAqcchYKcHxGn0g3wkTMU0LnXki5a1zxxjHQA6mTIcYHTqMGcKpRVlH451g2zsIOMEGXnTafpeL44ACX3CTyQfHhyV/zeWx8NHj6DNcXnw8BH9ZPzVBYBQ5acn/NwXfvzLzaWLL21vwhCXYPzLO2ULpoobiQ6h8FEg2smjYXJtx7VD6+bIFg5zYS4hHXzb2sTcVItBE1bbjNlHx/M/BWqmvSH0ZVLTi8lHD1LQu0Gift+sw6iSEYJKUoVtEoHJ0MDovMb3jgIsJif51Ly4C5M5hdLfao7R7imMwrw2uuZsM8wQ89IOs1THSBQ6+vYth/UyVMGjAFGCUHfiKIgCENEgHahXy5prQ3SguMMo4RS57/jL9EwnCOIJy4FCIeQUvGqwDooibLVGoCkUj+Zvp8sWG8t14NKOo1V3fiETn2ZdShcQr2WqrpQ1wMDvSigQoWzKLpHU3qsA9n3qRdl0BTpwvgLovHjzudJHoHzj61+PsDRUjZ/3oJdAbIdpdKD7bJjZV23yhmiUX8BTmJM6QshJGB2EVNMB+717pT08Kj/y/HPlehetnfIHBCibJYqr1H9WAWH5QwO384R6WlV/LKwW/5NGqdkTz7VM5Z+sWOaG/GE721aZCOGb8kYyT0I1De0ifuYs/Xwv95M9P7le5Js48g305PcEATqkLWelW370J36kvPDCjZTlP/u7/3n52GsfL3fuPCgvv/RK+cp//veglf2jE9oGpCiv5QEa4V37F7wIn7zy0o2y0sHKW/WzAcdYtfAmWv4aAvzqpevhyX0E9EOE4qPDo/IA4eSnfl/6yEfzCd8LFLyd69cBsGtla/1ydniwAnXyhRp85VnsXYTiabYtWoaXN6j6Bm3v+N1zr7xcLravZ02QU7ct5ynC2gkq8USMFMDHpKA1jUXA2e1ZHM87wMrpcHbPO3uzK9O1iF1HpHu10ThEMPs5aZURoBoF5eLCnSZ0u/kp5bPy4P609Hs34MU+PE/q51oOJ/Mpx7qiqsWg4LeRXNCqS1oeUInQm+E2QM4W1WpQdnVRVLUEtBiUZ061VnlVyGdBrJY7/UgrWm+B41wqW4696lF5bBnzXN5P30z7Vb6SPxbXtd9WC+bN3d3yW7/1T8r+gfuU7Zf37t4t3/num4LZr91+++1f5ZW899SEv/IXfvbL/V4HAOkBHP1s+OZMLMiENouGRLPL3Lp91No18Q7mKI4cQwgqXAUBeoGERcNVE9X6iMsHM06mE5FjwSjIYTHXZih8F8TSrZVBNjWAU03R4zSS4xd2suo6oMMqjCnTwt1gHNurCg7jkL6Fyo35PS0O46D5XNCYXltGBa/WjL9dIHdGp7X5rEr8l2iJlsu6qT15Nllu513rmnIADs4Kkw52TFeBq6lkQRL3pghs3QaOz0hPXgugqCU3GnRItxHXHQA9XfUruOpGHAmQ5zIspnQOOosgBNApxH1fwSvoaXFMKV9/a5MO2qZrChRzGkgjCJdZc3QGfbmUNPTMrCHrQ7k7qnUG68p9O6UKgB3UjuBvaeUgvII4X1pUoJKulojt4lDEhp2RjoiKUE5PDsoK8T9982a51jkvfQSH2qKff7Xw2Q+LNP2v7o1lWNx7P/gz9ck/Rf37Earg5/f89XRgymV8WeGM34KJRwUR27HSh5+UO1Xm7L3K0zUvLjhMNms7FvlAFC3pWhzyQKidLaN4NHvlaNIoDw5HAPlqufHc1fLxj368/Ddv/DcoZlfL27ffibX3vdu34UMFk+1imuQrvbnWBRarEh5wbc7KSrOsr7ZzbG+tZ0q9C/v6TfpVmz67tl2OB/AW2r6z/9xwM1N8l/x2vK2MdUP9G8S9dv0FlLsdhOHcc0AcxyMuyK+JUndxgdWgUgMINACWxgToBfCXUQTO4FOt2z6KgZ+wzgwq+rKuuSXfpT/rWnRiCJgTJa8LH2biCnzrTXeCzjY3WFByi+N43e4xwDguJ0f0fQfb5fkzN/gclQsX1B7PsLBov2mHmnTIb1r29u7Q18ZkBfXgYdvUhrOFnECjzKHCaUMXI+e5RZPfbUXllIAA/VtYZH3qU11Lq8isfjYudbZWmJ+jyj6tHtqGdzx7RH6RptfWPbLI9KUpeZv+AkCUe7uAx4MHj+KGd/xVC+S9O3fLdwGQ09PhLwMg/zGvJ42nJvwf/p1feHO137m1te4GihAT4keQRKsTEyoCV8EDo3NXbV2B5PcvHCQ+HfiNDwSnJh1PIjiRsi6aykIiGEl3hg27oS8czSULo+boravMzihTSfhGBBJCElNec9wB9uxjhbB3QHrCoaCOoFiQO21NR1Co8cPBSQVenSKMIKQRz1s0pBMEqJ+mpBqDbi8FpNaBCwKjsZB3XCYcETxqOHQAihmmpDgBC+sa4UJZHAOQUY2f2UljLRLStgzOJyTmyeAovlZnYml9WaZOe5X3LKuuKPewmoTppdeYssv7UASQqBqRc+ubLcFrKaa1dND9RTSA7SLbjvc31xHeAmK6CwfB9uRnBCe3BMz5jTx2pb/ljzynbA4iR6jxXABXm7MwWhsVSDhDFwmQPaoUyqTZaJ+XrR6dEKVhfIYmOTstL6yvlRcp19byrPTgB7enaNrhzVs04XX5aV5SgmXiiEXCMS9j/Z8w//04QMeU0/s+Cl8YzXsCiUKm1qHeWzyj2OTKowhCQcJWjbvLm9bZ33nmO/6iLygQycP04ubimC63yynt+N7+aTmZco82Hk1G2bG4A8Bvrm8UP0Hg1GkFiHwRq9K0CP42A4UVFEpbcJc41WXpgNr25kbpoQw14KcOPKCd6Zje4QlKEKCQGX+6n8lPaq7362B5P0JxDQXKDQ7PyiOUv69/49tlAH+1uvrwVwGitbK6sVEaaz2ZG/CY5kxPg5fgbyxqxxAEhHw+gP7lnnE2vSvEHW/MeBpllTfq5qAIZfq+lqx93p0ttHA8S8/zixHlHVBWFEWsCcc1tGZOB3ukAwdPUJhGKK0qVieUYiLADAGcQ2pH+1GO8CyyKdYytKsAkmmCWDaW2ZX2sAh/vJE+HwCZyzXbUYvUa8cz1jY2y8blK2UboNdqUlYo8wRa+6ufU6jAIM/N25DfBlIWbwIkkTe0Jz9TLi0xJw1YHi25/f2DAMi7790pu7ffLqfD0Rdu376dVe6+89SEf+/f/OKb7fbyrc21dlnto+Uo4LEenPlxNqlapoAhIRW+DmR7bQdcvrARXNltt5PfHAOp14MTVyjrDx1CTJnKToLQ5EJLRKZ2cGkTjdmB7kzL1ULgZVKPsMp0OYW5ZwS0wDRxQzcEvQ3hYK+asK4VG0tLI2MtntXkKIeuJAWhYzHV/9ueN3BtJvOLW4NOKXMo/GU8P9aj0NXVFatCl5tuNTg/VkXqWZnP/ap0pwkKLq4SOOwMM60XmGymZUN2U8o+OD2GTjo8zqk/5rOrfwGOCC9kxmg0y0aKGSvKLBY6Mh1FQShT6hZ0rMi0BSMBa8GsumraqytldWtLz1I6R+qYFrGu0FQ5xW3vRIjOn0sHgUG6LwscnLVwBA9figDmXsPBeuomzew2vuLZrASlFoJtFYHSR8tsOOPq/KR89uWXygbxu9S7S2dqkFaLDDNdNp3YNGpZDdKmXtRzSmlB/znBuqcTz+MsamWIywnC5g7/WYfH1/xXzzWeublILnXNu3O6UCJYObTQ0rOoUITnHCgtOoAmy93y7t5xuXuE5oy2724EmbEH30ifNjRxzG0lChpWwVy5cGYQSddycSEV0vZcK4ylgcIyAM7RnC2XjeyYrbZ9kQkuZaldBkN5hTSikLl/1XFZB7g3EeJOZe3ZL8j/Qx/6UNna3irf+Oa3yze+9e1y78FDAMhBay0V+Mp1GfSddcq74jjJKgDY75S27RRiQAN4X2Epj0irM97LRI+UWesHisEQjpWu6Imgz2nxE4koRnKiDnx/PgF4oAEyJm5I60cys+kA2qA4TlGqZH+YeUq/UKmZTof85kA+abEYVKwMsQIsB0GVzZZOOYkW+nIkzFmt8natj/wX8KbMy8ij/up6dgxwDHDnyuUAsC769Pr5+wYBJMpU2ocbKVItl/ka7Ktx88MPyizHE7VADjh2d2+Xt995Fzk5fgkAyaLCJ5L/4Idf/KKfsnUK3nJZxQLJVF4a17UIKs4S1nEAZzW5Ffi7772XjqVrJ6gO8RSsAontwUV58aUXYzUouDMuYEdC6NuIXhsWfkPdMmrzagC6YpyK5zc0zNf58o8HneeCsgpM8zJtAaRq85bUAcyAGI3kvk4ySFxQ3DN9t2CIyUmHijDWnLYclEHfqmLDOggKM8BTjcvObFw3MnSbD0FRMEk+5JFpuiMsLurldt3GUULLPJIj5ZzNzWjujMd+v0S3mRpPLx2BpGLVZEU9+Q6wvASqVqcJSOgPNshWToF2/If0BTPqrXsxmjVP/b+FgFrd3swHkfIO9KslURgmEy7tyIaqWadkFDhCihv62StgLADEZ7xPQZuuS5k/g7Cmmo5pmVym0ULorSIQVpzV16E8jXH53GuvlBbal6uhu9DbXW+RfXJP2pf/ajFTqnqkzevNf0FQ4GspK6Z903rWNDxF8M/LH+T0iXXJb59DNc7zasaKex9ABBWORJWWArX3BQ7rrqCC5wCPfTTo3fuH2f5kRv1dBBmXGYd0UnFyzMnPC3/o1nPwzBAtdD8gooXrwrZaJsBQrTf8Yp+Q1y1jPcoMRQ5VAZletrdWAxJIvXL/4WHZQ8s1DXn2Qx96NS6jBw/vS95Yqe2mwLMC8DTjIl3rr0QR83vrxwDfsWtIeMc2d5jOF7XanVAR7uO3yletk/2bSDxYJo6OSQW5i3QFhx4KopaQrl3dZbq77EceuofqGINWTFX0VLhMNxQXNJfq2KNuVyfK2J+972r6CydycF+L3XcW6aadpSflsh0tf/iB+kQG2R7yra1pe1AXuSYLF7lyzDQWBzRfWJla8S2A1Jl1O1eulo0dDgDYsQ+BsCoZ9mGUK8ogYKUvmMu8DJZRr0LGnMaj0NsxEAHke2/ejkz95re+4ysJFQKfgvDzP/OnbqGx/8rlyzsRRi4uc2qrQqqBebroMA44IWURuM65XkHADTPWIJnScBEFurZoOIglI+1gWdh8q2sr0brc5XcTZvezrT20JjtGfN50ChWtaLw0sgN6Lgr0Y1KLhUeLKbo2SExQ8qwdnPf4TSGiHcQktcEdqEsDp/2sRu3QNrRClzQza8t8kocutzqGIUAYnNnjVRiURBTocU9xBECp68lggEWG9gaDh0FJR55JClxUE7mWOZ0FulTaVhehBTR+BBbpefbtdITUML9yf2Eq1w4ScRZGTRxe89qzebkbwBmKqRbVQggnZtI1fdP1Z82LEqST+aAuovMWz8ir5lBvmVQboapnyRb3Gcp0OqJn3RMrzU7pN9px2+jS2txcLTd2dpC0uiRPiavQoKORxqIOSfsHDu/lYp5PGvKHhnTZef0X9UlVkkY9ah7GlVcDoBxWuR4KgoiuPJ9Tt76XdJ/Ie14OKQmxOWN9nDfLg8NhOcYCONOVlFQslRHJQB7gnnx8/drVsrO5nr7g9GcBJTMe7TvwkH3HtD3HrUV+EdjQ2HJ0V1bDxyo9r338E9nX6t6jgxxjtPZbr9wqf/aLf6589sd+tNx1cSECffvSFdqmU44FccDjE5/6ZFkj7wePHsSVYt9yS5v11X7ZjtXS4/CTvAABDQs+wLMKXPlYoVtnHmWbefqVlHPhn/3XqbtOjT2lX+i22QMk/a778YlTZYfzfoc2jvLnITiodGnlT8e6qTiifJqqrYCCCcBKA+kH63gT2jdRsBzLQehDK+lkX85sr3k/DXDQ1/UOuLV88uS3HgD5RJ6pWyXJz/N29T6HCyw9O0ao5XOCwH/rzTfLvffulmPq5Td+7O+Chm76ph2AAgtAJGKSKRP/0n9nybe6w11o7EJPP++9t7dfDo+OpdOvpQCEpwZAXn/9E68vXSx9aUyF3MLd/Xby4RdBmmo4aK5m1I7/slVWNwCYzc0M7iqoujClU1odMHfmgguU/IyngieL/WBWWiBE5GYIrcneVjul4R0b0dpRI1G42qAx3xEy6dh0qritYLgwgULaxkAY6UKKwI2Qruan7xsU3DahvCGQZMYVhwP5pm86NrDC2E4bwCIPGzkaCgLaxo6GRRAcZLzMsCJfr6v2L7NZhKSWPOVDi5QBNfJyXU1mb/DbMZpEiAADhOgodor0FELKLA3yfq2T0/8sl6GCiMBbNafw/LzOntVUrXunj2VDvvV+jZZA8cg22Xm21Dm44Tn/QVPHNCKQFxG9x6WaWpPiZpxMeiJZ/HCQ+yatYPZnPQ3adx/lw/cdh1FrVvtdX10to8FRaOrHwAShAInEIlhfq7I4DNX6rGXxzxCAmD9PmJfVP4ufNsg//ojrPV94fK4XOXv5/nOfeUhZC1HbaN40BDP1fj38JSxMsNQPxmflnlNVaV8njPsujEpd1ZoRRhwKIcc/bt64Vlba0If35XtnBvmRqk37Ff1QgdyFlgralNE66MKE9m6Rv761FW325ZdvlY9/4tPl97/+jfIAEFDj3tjeKH/ui3++PP/irbKPUPqd3/29su5WKZ1eWd/cKpdQFH/0cz9WPvaJj2eNyp17d5OWX0I8VahTXusWpcxZVPRPZ1X6yVy3AdEV5diG59UVwKXrerFWFh6rJFo/D8e/VBJ7cV2hzNHGzrCzj2c8B56wf82wxEejYwTqURkPD8vg9JB+Tjkoi9Of3RaoTmKxb9WWUIlqQHOaKv1qGbkUVKHMKnbWYQiQxLUM/eynAY2kI0/UfhqrhVbwf8diA4aW0zykAe8mXy/m+VqfUty94agc7D8sD+/VTzybhwDsJ6Nj6fL+wrUsb5pOFFQOy+JCyxH1UwEVQI6OT3axSP52MiI8NQDysQ/f+jwawxevXL4UP6kf1Ve4LlBfQq9gOUgQG9PZV12Ek9Nhx2ozNgLCIB2NI5pDGqgScHN7M0yYz9iqqUhYBKbbE0QLoKOpyfiRnAx+q5lDPhS5aEVZkMe7cVnR+HUws6K5LiWZ0LK4bYHA5cd3bO7kT6NZbhuxzrxyUSDpczaEUUi77sfjjqloM+bFc7WOc91U80bPILvuK5lQxufsPYPlc8pimJDOsiiz21U/Xq+hIA0zappDMwUMIWXgT61OC0WXmgLEgyREPzprnVoo+FWGru/J6lYltPc+f9bVh51+l3ftHoTwc6V9pY3/L1LwVO/nmlAtES/oQAIoPTWD5LStysUWmmsXJaBZaB8OB8SlmSt8Y2UJktTTCQC+5tndBvoKzbNJtFiYIyDte+EhaZJM3w9GWxyLMv7QkAfz5xKn/nt8rsDA2f+spfRKhHqdS4JnW9RoUrPeq89z+F/KMc+LRKaAzQRr6+7xKSCCcmGaHNrmWhQKsdrUttsZgrVbbl6/Bh+qSLVoU/cTExjaxe/WOyC+d7BXFaS4bORZxwdsi4ty7cb10kJon9APbb133n0nGy7+CNbGw/1H2bJEi0b//Rv/9f+nvP3OnfIQAXX77XfL5atXyk/91E+WGzefCy/ZP3/rH//j8vZ770Zb39AqurRdBsNBGdDXHbs8RsDpbdBNK9+qzMiji8P+VBfQdbJwNNNk+b3KWY28Ako73ge3SnKSTtaZ6YHQNXZRvQsuwvQjWY6J1FbQ41CVRN29TvOtfY7+p4cYblGO6B6Ou8r+CpH8TG/OWDW2k//sG9UFCBGhZyym9LeqcEbBpM8+6WKTtlWm+a79q1ozfnytlCGJUlbKYn8+RQ7ev3svltz1516IQmRfT18kyBGWTwDxcP2IlpiHVpkD6QDJVw8Ojv5OXiA8NQDyydc+9Hqn3frimgNlagwwuNPZnH2gReK+OX7OUmbX9TI4HUGYJky6HYFad8WkQWlECe51tGAaRneWoKPmE2FKGg6SkwBaQxMjYxnGdfD5HAQ+pSMccR6U/UNNXTWPOiBfLQ21DwffEfY0uIDioLgDXJd2Ls+/VwJT0hEdKHQLDTdX66E9qRWolWg9ONVURkh6FtZUaeGYoQr9hdDN/aqBqjn6jtF9Vo0NrCqOZeqa68quVdPiQt5R85TBBKAw8BNCXgbV96sAUQuti41atMFiqjM0ojxnaJ5aLX5vog46wtAyJ2XTvA5zz+th2l5r9eSrio735M/A//wzqkfu5kEtr2/P7wYsLKtAGdeZT02Xs+XKYk/K6mwY3V22RxYvEiPUgwYjO7IlyvsoI1NEAv/1qUNfoUOmDoYutobQOks5OKSlP/y9OGqo9fzDwTd+8Fn97f8UIXX2v1qLet97eebfPE69P4+Tl+b3crW4rrn5eIalfIK8e2//uIwBk9m5Agh6qPDA2ypB1jFvICx30OQvX9rhOdouIOyAs8qVgl+kcdZSD/BfuFcVjr4qL5jmpZ2tjGsMABAF1/6jvbhwfuJP/ET5p7/zT8vp8aQ8erBfdnffLt/61rcBhc28+4mPf6L88Z/4icwsUsk5QNj99m//k6zl+chrHyk//hM/Xj77Y58pH/7oa2WLOLph9snD77moqFke3S0nWbHtYPDcBaxLiGvdRgrv7E5AmeVRn6vEhWchllSNd4FrXUkqkE5WcWwja744VKfS9tTVuLaP7y+EeSamkH66XQFQoK9gG/7kvSM/ew3YRQmGnoY6RljbOAH+TGH4Lce7DkkezCLj5O1zeMrXPfMz/Tc/K9gZRxButjrOnirHyKwHtIXTf7eRSeZXJ+nUtARrgUNvhzSShu55dnzMew8emcZvHB4eZRGh4akBkM999hNfRDB9XtCQXjbslStXolnYMH4HWiauloJTRe3459FwZPrbu2+V4clpTE5nlbhGxEGiU7QYzfFDzLsVQQnrILSEmT1kUFeat7srgInfuVD77pGn2oMaO0LQzgfhbbkMTqt9UBbXSKSBKGM96KwmziHTmX6EtAw0b2jN8NWeu4UKhA6UVQZN5ySOwFRNW0L+q/pwXGT5N09fhoKhM/DO+/KIjCkjKizVkrxXtQ9KRZrRR6mf7y4sNh87BrSYT24dMrWQOJr6ARDKGlfePF3LsA6DarFFOEkP787pmndIWGFlWpkokFa1jHOh5//mkXrYqbxrWJzngZ8CiGBpfa292rHaoFaVs+YoNmXkCb+z8zBxrG/cNlzHXUE+gopCwM/brrd7ZY36d5sk3KTz0yEDyJTDtTV2VuuZbVRSRhOt7ZTrBFP3qKG6nZJIDttiEbydJlzU0ww8LX76lzjeIB2PefwclifXNY+8Zrn4PdNSXm6VB8fDsu+3LvjtDKjwHhH16atFI/rCTbp1nr9+A+27Tg2V56JU2W4Cie/xvp8vvnzlUsYjbUMnXUwAa9ManQ7kJtpepQXSw0OCzmd/9DMAwm8XMBnhNEEb3gvfuIZKy+LFF5+nr+6WO+/dydiE4CFnfOYznymvvvoqfdUt1yexdPOFRKxM991ymxXr7AI/09MKUqFLgA72SV3L0k8wUaGs/X8Uus947qyj0dCxiTqlVmtUMPJ3dgoIgAg8lb6mlXtzIHps8QsWnO3/Y2diAkAZN0Ege/Y9146ZbuhD+ZQf8nltOIssb0k5rQlbWxFRQSQWiUSRl213eYGz196zdLKglMfuzl5o+0cnyLgTOwJxl8rNF18sm1tbKTfFSX6GlBvZKL2k02MAoS38bgmg8hUA5PGHqp4aAPmRT3/il9AgX3cPLDVhBaNjFApaKyuD993GAsZ1nECmOR2dpjGvXEObgbAnJ4fZz4okCJpuyAasC9tCt5hMrLVgk0RQ+gddRXw1afNyeqOamozlB/6r9l4bWC1GIR+tmHztUJZF68bNGG3kuMFsfROWX7iZDl/xhw7gdXWJCY6LTdVsYOtZ25n8uBB4NM+TedKqafhbNnJMyHgLEKogI0NWS6lqM5Yjb/GSPttq4egiU9DngEbJj7+4rbi2jmFoy5m26Cif6yA9jGeajsdIB+NYhggs6KMl4FiUAsm9wOKuM0AWS+IRiJwXKx3r8e8QoAbvc4T+VoNryy+9ptMx1gaa8lqvLLcpZw/Bh0Z7BujROtAYUwNJryWWAU+Sc5zLMSwXmm31OmWzowXinlHwB+3QduoWeUx4Vxo6riTpKogglOm10qnS0/aZH5bZeIsKLcIiKvf9szrWpd6p781/8qx2dIPnOmDuW7ljxnk/iSYABaYPPWbFdR+l3EH7PHU7EsBE/k5CTjFVMzZHeNn2vnntarmKtWz76paKIkPbqVBk/I9rwVkFQv5c31hHmbucb/nbxm7N4ce7ThRYlNu2tLztbpdn03Lv/sPsMFuFHzzAoeA6wtr43ne/U96+/XZ55623yze/8fXy6OGj8uILL5SXb90Kzz54cBdr5Djgppb/4N7D8u1vfydVsSfb/6riVZWvxQwqSeS9rLugLFUIOwlAosnPXHHpL0Ouc9gu8sxyZIn3fD9tw6VKa0CEI1uGABrVGqsp5X3oqxIlz2QGJDRwnZi/Tcd/Czdz5eV5G3JtueTN9LX0ySqyjeO2NzPo6CGNM6YC/7ov2WB0Xk7phkf853YzzkO9fO1aXJfbOzvltY99NHSpPEr60I0MK8gF8LRAKoA49uQ2Jnt7B1pMfwcA+WoKQaileQrCh1558Vdg3lv6X/XLOiVQt4pCVQG9ul531vwODOi96zeuZxaWu8meX0zKzs4mjXEGADiI1s30W90b7pHVgamcphoNiw7g+gWFbQhL4zhrI7MwaJjDw71y9713y+DY7aWJA7NU11E94Bb+ec9Fc8uxjHRbXbm8w/VWfLB2Un30sQ7MQzYiswCVnZP6yjQWwI0ZMwMLc9eZGzKdDKgm6BYi4Wdixx0Bc8VvSpphX8tOfAUkciRCQL5W3ik4ZUr/IrT4F3Pc93xVplzUiYfGk8lMQwDQKhFk2pQjrizuO1jtAGUXQa3vdckxFd1itIeAY1r6gq1rOrDpkqFCyQ6QLsTvCBbLZKAvVq3bw9LN7xu4v+jgXi+ArVp+CH7o311FaC2hQfq3jIVC0bRGUv5uq/R47lY2ZqT7cjKt21tc6vfKVhsLxO1MsD5cxS6AKISkZUpCXmqdDkySYepjeSzhYyXBwHWltNe8N79tzHyJznu+lbOUmNc1aXld65hq8mthxdYnBv637vkxT3yeN7Uqk0anPDoZYoGgUMHv7i4tz1h2Cp/Xab7Uy+myN65eLSvwVtYnyafylXzpkWvqQmQuk433BG1nRV6/fq1cBny0phVAztpRaKqlK4h2b78VV5ObMKYeFl3+NSHoSREocZNiER/NV5dznW2J5szzVdpl7+HDfIHyn/72PwVAHqDMjePyjUAmncXiuygsVsoc7B+2XX5jVaPAGF+6+o7BNrOO6QemwxEXLL/V6KWvwBvw9R0Oxzrz8IlgXZJ3+lihzzt22Y5MMQ3vq/jFFZZkal72uQpSc542PkesY/J0FbpcJn+7ENPxWS2vCelMiHeCRXeCAjeGZuMzrM6zpdz3uyjbV65mMaZfofzU66+Xa/w2H9uuclHln6TNEQuEtAQQ5art6JReZM9XDo+eQgD5+Guv/mq309l0FsjC9LORqpYLs1FJLQN3rnVAbHNjDQb0WwMnVPq05DveAMPh/n6YJI4fiBv3EEwiMbUOJJxAoqA/R/iNTw/LGdqs31KeuiaCPPor3bK1sZpBQAfiTFuBpFamcKWQ5erlzXLj2nYAS4FqnjMA4Jx0FOjRUgiyrt1ZUIF76pRgtDdNezdQUzsMaKjVEwJs/NmJHeNZdGppED8uYjjCev6XjmldOdTGAhocdQzEziMDSwKZ3ZLASKYT8FDoU05oA2/XdOQyjpp/1fZ4JXV3G4jFTBZNqqb3oIeD64KywO9sJutq3kn0YhrBzc0IuzPbImKkZpeT+X/fdT1SM9Lw2rbkInTwOt+Fp2itPspAE6osIyxcVU+iFygVmksXAAwFIpJuHrRDQMcvM7rF/Sbgchke0ALJzDXSbIBsKTdHLC/rS/1SFdooA5BxU9C+KQ//Qj7ytLQQ2nMWDFp4aEGUKn/y2Ju+5o9FPWv9Ep8jYJNrXXE1D/+LJUuEetTnBhcPnsyWy909P2PMMwS9CxB9HgFGWe1HFtTPQV/euVQuofTUmYlt+EJweAJEOIf/oJ9lTJnJMGf+qdW6c4Lu5Vu3XixXACMHuLOuwCmw8JUD4YJIVW7yGmCmO1hFAzpmnQXPubaf3717p/z+H3wtGz3eu/teuf3mbnn7rXfLw4d7pIHiQVpqHfK27qJQgWvucMWffYayCx7+jouL+i7O0ky3VEBa3s9Z2hrbINgRSDNjQrS79wMIpl0j1Tw5pJcC377pDtrr6xuxfKSfu+FKV8+CarwK/FVBLg0tpzxSE9XbYj4qw9euXc96HOmnm0n6Uez0G9v5YrldhlN5H7CFx6Fi+p1flXRt3H3A9vkXXyif+sQnoFWlewJpkGV44LEFEgDxu0V1TEnwADgo7+RvHx4eP/4y4VMDIB999eW/ZaVtFM3mFyCE2oEDts64EFjcGkDf9uD4uKzRQG7o5mCo12k8BJlC1vncrih1ENZB1UXDK0TTKBDP6ZyD4z06koJUUxNGA/EVJgpKXV+a9ysuZuRY6XfpOA7o9/LtbmdK6ReWD20UGRsurYIGrWEEmAhIjsc4NXkgwh/sl0M/sJ9523auSB/KpsCq2pFrWnQZyVT+tqEFlzCcnaLq8fIhr74v6K2XdbRegly1WGBW4kqb6kZSo4LtoFHt3OiIRIjrwnfC3GZTnwfcoq1Yvzrra4oGb33yrQToZfn9/rRalHTT8osLi8MplvnCG+mn21OGaKW2RUpTQwBiHqpQtdeorfKOnZjfxpW26dn80NJxwWVnrQuAUCdXmwEq9nZ3jZ1wUOoyBjT8mJbfn0BpQ8BW4bhOx9tGMeiSRgQlf9QCutoeihQOzhEY8kPaxxtVSNl+0bxpH5UFwSX7XJGcPGE9sxAQHszW6I6E2mimrJlk10wjVmGVzGqGOSyRa2fiNk031h0DX5ieBJi31bTRLXcHo/Lw5JQ6tqmxcXnXMlAmt4VR8Mo5jv9dv3I5VuTCFagFYntlnIjDswnLU1lEZ9Goe/pPfj0uYoSXVvcBwufdO3e42ahCkyMC3LEEaQDv5NMM7eWMWelKrOujLIN1kqedwHKM9XE/Ak3t2E8zLDZYrGCAMIbn0lapP1fU09+pL88zG3LO4zksh+/aKJbF9uE/+WoBKHFVQuXUk/o7TmjIOzX1/DZIgeTL4XYjdXyougyNb7u5lVIFtKUIacdXvEfWlR6czdvJJ8YxUWWJSvIAMLYc3tR6NWvL5F5+utJMz9JE+eN929R2vvPee9k49sd+9EfL+ko/7a78mCef/mn57M/yrC6sfOUTADFNZ245hjKbXfza4eHhAa8k+O5TEb74M5+/8DObanwb66txOTmfWbN0nd/6vCPY1SxhECgRJlfZtInV3/1sq6tO7925V5ZgXme4R9DwbLG61qm2NraE30D4zCanYeI8U6BDsTQgHfWi1LEY2UJG1nVlg9QOJYPVNGsJsHAoawbOueOsEWeOyfxhGoXfnCHdaLAKcNg2/ZXEeKSm3lzyS21+HreO9YRhKJed25Xd7Z7MXYHDs8CgHDJ9wUcmsXwK7TrbAsaFmdwY0VXlMunjzkV9LJEBqCWd2jHsXNLLOHYE49SOKOuXpFs7JP/U2mduZ6K2xHNpmVgE0psu0Xm44Qyh2TIWoMVOjLxM3TiF9lVwh1ambd6hk/na3vWery3o3mhflI2r62WpgxBoOFW3dkr98ecShci0VISMfKK7xPfbFOhFyvKabiysl2VBmUctXVheKDiJZ1FtWVPKL2nDlZ0/wsI0KVMFWwQn17xd62N0+FFe80havjxPsSoE1qWm448INK/4TzBSAAvcWo7uDCAnV0CyKP5XysPSKV+7i1IycvwMgHYcR8BWy7c8KDb2mQ5AfuvF57Gs17GYsahRjnSzOAtRpcN+VqfDCkBJgraHNrRh1Z7nJadO4RFq6rikm3X+/b//XwAig5RNPpBg4Sz+VbfRRbl543L5uZ/7qYCwH2xSKZK3nagiEPutkrffeluWqfReAIR/pgGfO47ZdVsaY1hAngUIyNLy0BKPeSPvhkYcBBcDLloyz8kovMEtfpHevK3s+77mO8QT/KhUfht8L65p6OCUfScOmLM0UjFceEyyXRFp7aEw2pdrf6/FWZTNT0tHaQyAY9WY9zyovJmOZVMJ7vVXy/7BUSw7C20dVAB8x7TN/1Of+lT5JIdrfWq7pYZ5Zh7ympuoOhXZsZQjAGMP4HArk11o/x5y81vf+d6iqgm15T/g4Wf+1B+5dTad/IorYttoKo4/uLDHPfH9ityVHT9NeUrFPUYl6yKcYTEAMeko49NJGYmoHJrvTmm7e+c+nQotRpcRcZ1Opzm5YDDdR2oOLkpUz3L9hx3CXW/dkVM0Ptg/CgM4TiFV67RWZyNVbV+Gc+Bdrcd9rxw4FtXd098ZJk5vzAdhbGDKFcbhT6awMaP1y4wcdhI3Nnv0aJ/36uB8Bt5kOlhdQaoW4/cN/GoaSaLJ+SEZP6OplbYCwDjO06raDsynMJDJZCDTz9RjhUTyJVUZ1k4SQa4gU+BU+uRMGmE+QYo/Is7vobVSZgVOq+G2FK0IOsHGwWi1S2llTdX2FeMTyg/rV2080rkK83DrvEMtgvkbAgYe5FuFL4GzjyPCUA46CJQWmm3cVqThOpvICbOpp/xnV1SoW1fHO9aJd7mDQLL155GkkWBivgmc4hKc/8wW7wjVhWvQrOLmQhN36rOz1TJpA9paH8FkBs85tuU00fAg/BqLZabV4gA3NKd+Fk6QCFDwYoDCc8gk4FRNOfUgujazmPpgdFYewf/umluFexUUWRhKOc+blvUM7XStXLt8KZaHOzvkk6yxDlXKfFd+oNwcBk9E5d3362Pcx0oGacpLt2+/Vb7+jW8lPcupqy1uY8oWGvkfLf/irZvl1Vdf5DnWPzziDrlOz/czuG5q6r527713h3d1D7V43Twsg0iGEOQdP3PstueOafq9i+zQADHs11rJTt/NVF4OFadYhdKXw/4SQOXIfd55/Fx6Jc78Pm2khm7bmY6Kh225YIv0Y+him+hpyNRh+qtrVBw8tzm19Ov3geT6SpNqEdj3BMRK88V4TujK9cJlrOVpvc3SuPbHeC24b50lq2tYvK/SfePG9fLxj30s7/tW7U8etEoakjSph6vzq2fBVehaPKfIuyFAclgO675Yj1ehG54KAPnEJ159nUp+aRMml0lcQ6H7Q6Gkb1CtQ6EteCgKOnRYxzAy/ZBrKJgGUHBpdm9tbhAfTQDty09ZyogKe4mrqahQNV23kN7cvAQTaGKel/sP9suDh/vl8PAE0HAV6lk6vBaBwt0pgX7UZR9iOwde0BDZ1aaca+5+Mk4XdhCcAtRGhAPUPyMz/SkXImRc9KQmowCR+dQGBgCHLS3zpMOGuRadFiawk5OfM1SuXbtaNre244N1e3XHPxYfXnIPIDuH0xwzLkI+i52IpZtjRfXjWu5CjDAhD/OR0SyfncyQTszvbC4XQWbyVUhYzjpJoFpo5uv3DfzWddtBRcqpoPVMAcuIjuQnTvXkaJrbJdWPJIqpvR+qgDTJxwDCIf0WDwQUz/pyOyvk1RFASNF0kyR0ItXa0ed1MMG8xTPqss79qwDvKmm15vS2Wlogi/LozuS2KeWee04pui193SPJVBXpgq7Oo6r1BbgjDARtx8+qth//OilEa6YMsVwUVAgpLVWnVSr8bDcBJmuPFGbGoy/Y+dVwJ7zsd9FH8Oy9waQMUHrSxvABUigCVaFo2bhdepThhRvXSg9eqBovipBgZ5vPy1vBx1rPaw9Y8nhed/54mIO/NAMPBcSvfvWfxdpW8C9Wzsuq5i54CD4uevvoa6+Wy5c3udYip610W5FQxkE4bt++Tf854p7ll561JPZXBahrTFwcqLJk+bUOnJWUKbvSTjoqGOe8WytT2z7sEsrThv42Tu5zSFt+2xYBooAPiihl8F6sdOLZZp6TJv87BmbbWFbz1hVUp/jbVvZp2sn0OCyK7SEYKoeqUiaISJ95H5/Tt/ZX16XVcukmi0yEf+rY73rZ2tosW5e2y/raWjajvHHzenn1lVfo092ULkoPdK/Av0i7WirK1MUgemZgcaggP3ykojz8DWTY40WEhjk3fLDD//6X/uKXqPiXb1y7ElSV/S5tbaUTKugcnJYLnIZLi0awBCyIuSTiRohVppB5ZSTdXAp2G0OgUXDY4GqLihe1hhEA4fn45CQuHmdiyX7RFHiD9n0srBadJwIYQbxzZSsLHRX+7ifjQihdO2E0GsqymUrKhGSyUR3bcS+vJsfew0cBInk57h8HPM1JSTnPN4zLIfD5rWWnSa5triffc33BMIj1lDGIybswSXycDnAjtNEurJM0cGWtHdf03N3YOAJBfPmAod8IcfdeO1B1nQnACkc6cbNHXtJM7QXGjoCqaXEbTRYhmbEPtSfKRLl8sdIBuqPxvoOpfACtZxA1vl2O5bNImqQzJ1W9JuiCXLiHPEuouKCgSwU4npVJWdvpl956m3QpE0LPJ+k4SaUG01wcIliTdn8BgfeZze2yTd2b0PC8If2WSofrRcjQKu+YnuLHkhmnXvkod+a/qLduEuvvXc4BtMTxHbXIqgU6MOxtn+V32rr+lt0yYMpZQZROnywFNq75f7aMctXslr2TUXn7GOWF0gkgzjgcU58hbef7UoNSlBtXdspz169kHym19qafhkb5qeN8CmeAhbN8Iu/bhvwM+KgwVGFUn1t9+cYvCf7+7/9B+b2v/b6JwkP2T/qdf9bDilhr4k/GJ+XnfvZPY4XcoBqVr3yeWYkcAsBv/uZvlf29YxJ39tQUHLQMdVxNzdztaXRxW8662M/xkaq4Vauugo61ruWUaPPA5eMJJESKFs9f/oVQ+fWYp9PXSaMC4Pxset6fHwbjRqunYU0zVkaAuJ4DzihQrluyLeWMxfsm4dQOr0N34hrPBbz2zePBSdK+AfCvr66lb6mMqPyp+Oqu1BMgb9a+p1VJWy6UFeLbthWsOHgW5QMZqhtLl/z+4VFcWI8Aj+98b7c82tv/j3ffeueXU7l5gAU++OHHfvTTX2y32p9fW+uXtUzfbWfHSfezcgDdsZC4a0DYmHH8KbjVgORTG0DhWLUR51/PiI+gV7DF/VI1axuIpisP7t/PnGd9k66g1b0gE9GMEfYKAmfqKAAUBK6GVxPYoSM+/8LzIP6N4n48cR0BcAr0tdX1WBU2Xt0sUYaycTulT9x8ZYzyO4ax7Dbj2bPJhVw0Lp3ajiuTqMQJgBQzdXCL+StXr5SdyztlY3szZamMooZv3bUEaseIpQI9I+xg6HQyzNPR6BRt6JQ4FXQWwiJBecFhGnYgaZfOCPOaBv+I28i9Bc29jrZnB5KuaoXQ2U3iIF86YxU6dCb/EGzHmvcCD3ktQNJnvJ74Xjw+1wslKtcCMD/nAmn+0AvSASg7dNAVLFQsAq2P+si05n9Jr75Tf5MvdVohvRt+rMcOzE3LKy3SYeZlyz+f1UvCvD7zPysrby3uJ4Gc6695Nc24euysA3zhzceCxL/5b19fuGzym3/VJacQqG2ky/UMS2MGgDw4Oi3HU2sF58I7Cqy4VFACzNTSuFfYdfjWmYKulVIYC/hOEze9WOZzfojmOs+3FqMK4nr2Nv8RLKMLz/7xP/knUThSZt8HkEzTyP4FdOYA9JHXXovLSjqoLEk3FRkFoYPmu2/uco+y6Ga1TyiAZUz+aaFoQTvd13RtTacMR6GBp7xBsrWc5Jm2JN6TR3iZiFo+ArU8kQklnHPA0wsAMf2AzDyef2k6483v+67KVO0zNR0epI197nWEuwIdGaDwT5+zToRYiJZbecM9v6jZ4NB9pxwbjU+jPLv3V8Y6iFP7kwEqUE9p5I3QRAvY5+RZXYhznuaffGGlqvKikljHnaShAHx8PMAC2Ufx8FO2769CN6Q/fNDDh24990uQ8vVVBGo2SUMQ1+mgjbiOslhvOCwH+/sQ/iw+99phFKKVaArLgAdCzPdsMHdhteU1SbPqlLQcnxAo/DKh7hYZM8Smt+sSMf3wH7fXNtYAjOfKdUzEnStoqztbpdtH+3NgmMbQB+qME91Kut3qR2AwMbESAoDrCKi5VuG2DZlVc+EA9CSN7z3PTgEUhPzet3EFjm1M1Oefv1kuu/9/fzWm/IIh7EK1E6gtw6ikEWaiPNa1fgN9mGu1zGh0zjajC+njFQiqua5FUb/e5oC/jOR9Gc1cdFHxIr/hPkIAzvwjTRABlL/X61P+FclMfggGI1hCBQX/TTg8D51z7hRnwBUYMQqCu2qF8381XQOnKmy5tm3q3ce/zdsMoH5pdhcAAj3ef/1x4C6vzA/StMP6BcIm2vI25e7LS6ZLPLVlu2gth0cehD71NzT+IaHGtFV+IKS8PjcG7W+dCHZwq5EykVcVPggmonkvvxfXPufQGtKaECT9YNTx+KLsDyZluuTOBTXNbJNDmy9mNbnG6ZqfhV5Hc5+7pOwzFTwU7gg4+Mr+sqC9Z4+wGv/l8J5/8zjyxNvvvFPefvudCHzzdjcIlT15NyBioL5SxZl4H/7wy1nZ7jCSfRVxWAGEv/v37pd7dx+kvvxM3hmTMV/LzFnFrI61nWecIQt9UUrkV4V4SJv4ClNb/f3wmKb881xBgHd8z+snQCBlWMT3Xfgq90nbVL3rb11lC4u+lrvSp9KKMkvsORlqsFy8u8iLs/3W9Or7cB6H1oducj/JrKtKxVm3ZFUH7I/KAeIq2clLOcmJ/ATOmu8CtGt5BPX6W7B35mRVBumPgIcurKPjk8ykQ5F2DcjjVeiGpwJAnr+288XpaPj6aODg83EWpgkkd959L8yltXAfq0FfncR1S2Z3ntT9NCOuQQLVDdaqG0WkPT2pH653apzjEvqa3e9mPKxrNfy4ku3sYKIzVTQP+6u9sr6xWq5eu1Kee+4mFsBGpu6qFckwbo8g8avrytkMw4roNErGQng+45lbMhwe7MEx+lPr6me/HeCiIJk9vlr5hj8bXU1lsSOqu6GurvbTaSqDwXQCGwxXO7GMjEDhMn54njtgd3J8HCBw5ogWRBiLQ0vMT+TGutAqEWA44utVk4ImcUtE89NnX/2wtTMAJJTNZ03oIyDJwAKvrkFBc+G68uzAqm1hwWOhAD7p9OQ3BLDOZGQ7nuBk5fzPTuhlwlwUQx+qVn97tpN5zINTNs8uABA/RQqouwYkAJI6LzoPP+b3EjjT4gAFjT6clDZl2wQAM/yLahwh7TMP8vL1vCYt6lX+/2HBUj8ZFoKlVkHRXwVbfnItD8xZoAoxzuJ0va6gUuPbAvxPx9fKmlG2MULkvf2TcoL1MbPS1hXeyNoB2jMWHu+uUzetD7+LEnC0HrYx/BDLg99qt6lfMpFmOXGvatCVjv6GJvMgP3z3e9+lX+6n3Aov03w8nsYLsai5L7/4HfJXXnqBMwqI5aOicTPzsq6dd955tzx69KjmYV6mSRo1/8qHAp5gocY8ADzsg5koQFpq8wEQ3vRU3WemUulbEyUt0kuL1Ee0iWSq/BXAsEG8z3Xu+5z/fCQNfDE85Q2j+3wOIqHTvO48SjAvr23TxbEAD48FnyYuafhMF5NKrDNP3crFjO2TZkkGuZYuGYDnWc7mS/vbvrHcuJc4kNOjVh+ZKHh4SEddWQIx9HQV+v5h5OnfeXIRoeGpAJAP37rxK61m81YPAWV9HVB0poZ7+jtLAO4JA6UBOGyaiqJ19oPam6hLs2Q8whlbblGsYFd4yYR2GClZz66vOuPgOYLIcZfsAMpx5epOwMPtG/TBKnRj9ir4zR8LRyFseWg6Okl1P81oFAf5FeB+/lZGjxCn5R0L8L1MP16uPkwH6OVO52f7AX738BKAsqYkcevskiy4Iv9aDhm3sqUMp8DwU7KOv5wEeAUZ6jhnSgqc+NIrZizltXMp+PWFRztRGw1TCgzVh1rvqanOGXbOnHaZaF6mTRbRZqU79DdHQaZ2enO0Y1I/WrQybymn1K1OtzZv4qFOp4OlTjUsOqTUrWXPTeLO62Lcx9UiHvV10786C6tGp0g1fY6kPE/GCPn+N/m2zpbKarNTtrD+/LhUm3fUB/N9FIJl8L2aThJcJP/PCbyd/GrwbBo1f+9z+Juf4WDqo5xLPOtGkLL1eQiYEDFmPKxe05pQvkMsvTtHpwBJI2Mijo2pEMk/vp16UBatD7e3z+8IGtKC9pmJ53neL8Ivi/p55qgCyLabg4vl90Rw9ti3vv2dKAW1b1UeMqJrqayPabiTgQpdr9ssr75yi3yowVy42190AWlF3LlzJx6CRfoJKZJl8VIhWvv3Yl2ImnoWB5JeBDJx5E2PCiCVdrkyHfk3idUjbeBfjZB45pe4uTP/DR1s1/re/F6e5QS5a11Dx9Cr5uXvzNbjL+Wjro/PybTy+eKwNNJE+vTXVjIzLbSFX500ZIYqPunf6Zc1r0UbefZ4PO6xKEstNv9pNdWxosxYU6HzQF45+8oJDOPp7Cso508fgHziQy/9arvd3Gyp1SKEJLxm8Fa+9zEMw8v7Dhxn2hoEdYW4CO1MBMcefJbPqsJYNogdoApBzb/KMGrENq4+Sb9z4N5a21vbHFto/m5T7mCwmpTWhmmgvXfQ0Ghfxx0UBGrZi68UChjmeeA++piAushEd6eJmrdxXZvh7BgnBDjVcZnD/GUMpykPXZ/BezaoABD/J4BSLR3uIS1lvIVwlvnGNLqWmPnbmSpTo9nDGBnDSXeio1MWXuYRpUXw9Lp9yiJ4+F3sLSyT+dhS14/hzIFDENEPnTJXYRN691ykqS+6CoXF7JhFx5GxzVTN0jJaCl1DCimFq316RP2Qffz0Xo1vsPvI6XHn5E0epB4+85pqkCb/atCPw3P96QLLClajGrMfjap/hpp40uA/zwponTtuT9O+aJQN6r+zgqU3G5dGaEfulo1Xo0n64vzaUEv0h0PKuHg6L6R3qnBY3DK9ei+Whs9ybyFALF+NW9OrodbFe7wHL1HScu9oWI4m3NFvbjvRFgoC21olReq6jbnT38ODthGKQQbQOUdJUOhwPBZE5Gk1rWtaTEEFLRZCaBEs6Qm8993vfY+87Be6VOBxz8ZNBXjAyXRIPtunXLmyHas8PA39La/T1Z3q/vDhw1jBto/taob+mZTnCEz4UFq487ZjPCqGVRDXMslfoSOHfxHWXAsmgkpmWs3vGX9xhN+sH3nWKeb8pt517EnQqkG+yGHZFEacQx/+8pwjaZLHIqgM5cy9PJvnnYp55W/LmHikRJqLhdP2P9OOyz6D5HP6Uixd3xUwLAPX3I/lx2H/jAuLe4s8Lav5LSbASOvIGcDYmaVuY3J84q4Y53/9yUWEhqcCQL7wJ//I31pDmLs9ycbGRgjjSuaFyekiQgFCs+4yJrkfm4qFYANCYDXxEG8uzCSeLSpjpJPy2+9zOFvBQe+6VfVqpvLqJqrIDHNxtjGjBXOti6eupqWBScyGsdEFjL2HezkLGm4wmK2b6RxaCvnsJY2VOeEzgahJfbql21kJI7trsJaVz51z7uwsZ9DQUypBqIP1tjw2NBmnnGEa6uK1H7+yLi5mWtENA9NZ/zCLvMmpammUHcBwplqn60B+nfar/9lFlwoTha8MWnuSnR6rQwFDegoG6eZ7np2B5vfjM40ay83NJ71O5/BIB6Ls1L8KE9mYQLkqQNjZaRVouhh7SJxkXdtbwE4a/F+VSTsZp1q1shwJjEA4m5Sl5kXprpK/Lizq4XhLNEY7uYcv5T3fNE3ozXO/hd7lzvX1tdLDCm2QlrSqM6LM2ddpc842u5059fmhoeaTp0/EqQKj5kxqeRSh5kWujeS/KuQqcJiOudaQKNx2C5gpbXg8Pi8PTuCrRgcLuio0cX3Ae5avjuEtlatXL5dV+Ds8gwDOQCztGaWAdyqALASPvE2u5MPP1Nci2P9SIuk5L6fX9x48yoef6m7THKQXjduykj//5dpk1IivXNmK+8p1XJPRJNaGAt4gDe7dux+hVmlELjwLjxjBMpq29Yef9dm7o+4MQei7dUsZYiZyipk0Fu3gtf3APi5PSisP81+MSSVPD65thcV6m9pW1fKTOJLhscLEYZm8Wcuh/Kj851keUmCnLDWTnBZ1qpzuvVrweDVI2/YwLd3ultGy2udsK0sl4FcFtIJ/bd9apoUykL/Er3nmXS4tTx3jrN4bx5G0Wp0NKojMzoZ/+/Bw8PQByI9/7vVfdadPP2d7Ca3p6tUrGQtQQEWaQIBXXnklG7lpLThTS8GpteDW1CJ2CAaVFlMiF9qV2rNjG35kxkVI0eQ150k34wcy0pzhJbcdwE4Yl9G8AZ2lpcB3n5r33nmvHDx6VGbxwWJKYwEQsTIIeVMMGkcfrWtWtKiqJiFTaG34nYDRAAHAbxvUctv4KXvKP9eSOAQ9y+zeQwYFnNkYP+tZZDg6rwLB3/kuANdhWrmaoNZ0fqEmZQ3Nq4KV9+1YDv477bZ+B0KNhzonE0rNEfCNxSGA0Zmhn9cBFs7m533rKa29p4UibZH0tf2gr0xc40N/rz0skTTzOXl631ZQEKa0lmPRNpQrHYLzMp1AVwndDh7BIux3smDuHG6f2uF9gSDdfSfJ8F/oAiW0EJcxhdqz8/KcM9toxzUtKNpLskXQaL0RXyFoGxl82zimnOB9L/Nz3mFrpIRFnqaSspg2/1XRuYi6EFTzuKRlfOMaHPfQanKF+ZB2vH8wKKcz2i6u0Do7TletfGsJpKGzF6/Rh+QPi7ZoK/tDwCOCyjEQhb9lM1TepSkDIPKHfOZNn8sXHpbrzdvvlL2DI+JojWqpVsGnQA6nEcd34sJEL3GRm9v6aH1kkR/0NpPFhowPHjxMeTKDyvxIy/SSCGkJfpbDhXr57n8AAVpBSNsr65LCZxyLQPz329w2SFKP771fn0WcGsxyUWeDvP3Y8uCQJukXvpN1L7VNkw7Xcq7XUWSMMj9M2bMp13Q8m67PzMd0q8yyXlFIoU36tV4QUrbv+NsxqAoeczBblG1+b1FOy2X6cf9zLa8s3FiLiUlOhfZDX06geXP33b9eS/N++MADyP/5r/1bn4fUX+r3u5nr7YC1U1xdION2Jpp0V69ejTsrvnuY1SCDiczRiHnPrUlWELTOZvKbG4KGLrG6NXxtdMcT7CAKiIvzEcThfEbn47djHJC9/tExFVc2oCite+rw4KAcH7puAy2AmAKMHcYGSoNZJspmngo0O7Fz7XV3haFkeg5Kkjpo2aSD0rgm4mIk+cxZWBsbm2UHDXILMFVg106CIOF9O58DbXVVs+Ml1ZyXOy2Pna3T7ha3p8hguExKHloVlj3TLsnPTq/ldgIwClp+UEZAcxdTZ2fEdUZ5ZPQKuilmrWuYXr96dYvYKVIXnvlXQQZGB//TDlx3kCTxiSPAOpx7JNiD4f2gU1vBZtrk6bllntRlmXI5k8hZU57jnpH+1hcAcaZKq0MaWiAIKve7stSLDpQgUaUNh2fbV9dXQ+19MivPu2Hm+TQD6bUDq53XerjjgcpEhENQic5tS4cOnuthXHNOPvnLpSXJOS9w1HacP3/iiDDLfcVEpWPKy6+6+SMHgOHMq4cntP1FC6CkTaGr787ggcx8kk7UwbUDunjN1XaW5oKIgkQeNc5iEaHtW8tM+VMvXrL+88ObnquwrYsbv/Xd3fCcYFSBSTCi3LYVxa7DUakZip6fl16NslLzIRr/WV8nwbjTg+dkbB34lzLOyxmw49DoFDwWU/dTRmnlCwmkLQ1DN/OYg4R9+8lnnhOjxnkyLOq8OBTMVmvBS549zNHym1BS4EaA37Q9e4+bnlXAjFrb3ttEMH3qWgFkfpguZ9OPBQQt/USEAK+Msz9lGQDyZEH7lMXkLIBp+mMevJJ3bXPbOUoRv+WVBYAsFhK6iPBkMNg9ODh6/CnbRfjAA8iPfeZjn4cQX3QHXLdydtaGs4bSWGiF+XgQjKOvftH0CzOP7hXmCHNz35koNqBmmrM0bMqFORwNibMNpUB0YMom1k1lw8Y3jEBMAgS/g1zHU+ygE0BGwKiD1BFDNp6dj5ftpE7FdWpwf81GdspmdSucTTmTh4Lc9RLGzUEddQm5dsLW3rl8OVN/dc2tA5Z1TQmMQxzXsjgrLWDIu5U96ICkq1bn9OXcs+zIAUFlMevMhYRaT4KhdfV3nnPtOIobUx5iwtYZXKPidvqW1bLLdE4NTT7pvJN0KgFMUKgL4gRRrRnpiAAJTSwN97EG8kOw5D3dkoKDYNCjXXuCCfd6tgdHl7bfwPLsQNtN6m+crs/kA2rY5l2tllXdZmhlLei83KYtegjSuQWiEF50qnSoSir+8R+92Fk7qvQuKm/TEW9C7xXbFVrxhHarZa2CV1pXzU1aZhfeTKaQ53gSXrET13zMW0Dxvv50f8evzu8IFw5eq/kkrmmEPBStxje9uOB8YDwAZMr9CRR4eDzMqnMXEiJZeN/BaEHuPO1he7lS+dL2dkSrQBiLg3qosco78myE8px/rWsKZO5c+9v71kMapkg8Mw/Puo++++ZbSSPvGj9nBVYFkJpWHhU/d+AaKYWYFodx7bvkFEF46OAtPJn85sRJegS1acsv/Z29WKehSv8ax6zmZOL3/IJQrdX3g9dJcZ6u7z4+ciO30z7zyxr4EXrM3zMz45hOvUVbkVe0es+UM22cQtV4aUtCAGNO8ygqXvvMtPxNH7e+eUcsJp7STTkg3bJVzDzPWBk8j8xCRkT5gCdNJ3mRhukbpLu/VQ6djBM+5trxD2WksuHR3oFK4/d9ynYRPvAA8qnXXn6dGn6x3+vET2qBOwgOmiaCTi06U9sgkv5bkTnEyIGAJI4DcX7u1mm+IqpC0lkppqHmlZBGred0ZphX5rAj2BAys4ysUB2ijbu1d9abwNg+dwW51pAg4A6mal5aGNleAcEus9UN0ZBMMFSsARo64GbHiGBRGNVpxw4KOi32ypWrAQzdcm414rRYG7z2JYQZnT/rTBAYWhUyk64ix0BkrriW8n2Fi7Lv2AwanR/60c9cd/2lnpTfwW3LZzmlq51RYGrLmLybnY5JSVpurm3EItNlZjkUmNJZAZrxJmhmQgcwnsDi9Ou4w7jvok9D3f9LdifD1Ft3HdYDfO2MoFibKx20qnZZRbPyG92uNHar8StbW2XbMbE+h1/Fwxq9vLVZrl66VK4DtFtYDZcubVG28zIYn5RzPRydRpkhRCKioZ99TTr6513/KaB0X1l2AaRDuZ7zey40UJvrqg3Wd33BLqiisOjcPq9tCB2kIRZM+JB7ikR5VEeSLkOS52zeSgPPHJxpDbL34HfamTSxeL3nBpDGq2lVYMkHo5Y75QS2uXtwAuqtkLbtqAB2NtK07KB49OAHXao3rl+PcqT8kHcDFpS/nqvQFxyjoFlXjhCHoFCKJTN/tqBbfexYAhbD/lG5c++BN4hfFSnBiV+pf7U+SIL/VNRUjFazDoUb/AuN7GsoKK5c19e/WGekZW9YtJtCUGDkFSx06WzXkrKJ9X2nRR0WYdGOnh8/MaEnQl6dx3vySeRD4nI8vq4h6fG7jqvMwYMy2c+jWMBL9v0KdFzP308KvGtm1eKQ9p4rDR/zHmfj+IZKswDq1kTeHALejjcpB9zEVHeg7+jNUCYqp2KZ2O4qP5Y1/UGaV+Cw3HXbHBcSjsvJiV9rPdbT8hsHP7CI0PCBB5BPfvilL56fzT7vXHU1U1fLyuBxK0EYO5IoK1pKdBtHArgc3xlQpwj7AaaeiOp4hFq2HcZOlG0QbCAIGb/9vBMZnB0kMZ1T7lqRygTzA2Z180Ofm69Wgo0lE3R7K2VrewezfD2NlAancWUS+4irvdMxEQxx/ejioQwyhKDWRHPuICyd+mgDhyHo/AoazVXzWDC0acqIlsN73pVBvVagCVwCxf37D8qjBw/ng/IwB+dc6xpQaFLnyoiCBHmSL4mHoSx/7nNPwNDy0Ox11a/T/ASQ2sV4j7oImlopfj/gDAHgzLGJIKI/lTxjqXAE/FsAn0BJ/p4NWl5uzS8gV5+840SUgetMpYXWS7NRaUJHeUKrpEtb+nEwp3lnKxmUDdvx4d7DcjI6KVM3t9IiEiEoqtXzP//SdSUm/y3T6eAArhVVS6VHnGvUZcNyUPd0YJ6GPoRYULnwHjSkHeWtaPWcjaYb0T2PxnNQnkCPGTwK/laBZ5HIF1LTlvKJZRKIFLieFaq1iIKFmcXtMQcWxz5GF40MnB9NgZeWMw55Lr9e2FalbKOAuLGoC3AdS0wdFnyfslJ2jsduofkz62sl5DOFjL+ry5NnxJEaGXxWKBJFPrxz9345GQyTRtxipOkROj+ucE1LvroE6JuN9fMia6bgS4WtAHLqmizekQ+lgwBjZJ9LC/ncKz+sJFCnrISMIVhT/1WyJf33D/5RRipUaTE/FpZYfnNOm3uYqO89GZLf+yCQ39yuYAF48Duzu4iTwfM8r3HrvXrtQSrz54t0ax2VZ/Y7FTz5J/SZucJeWaTgRxGGBtXCOS8bq2sBkApO7rI9TPsopxZta1oS0clHblHErbwrnU1X5Ue3oTLz+OQku/wC6F99KgHkU6+99EtU+vUVNFGnusrYDpDmOxpqKRKUA3Kn0hIpU1h5BuXtlWkEKCrf0u1kCHhBoo6GGSjyfZlJjV2NR6E7GdaZUzZkFWQyUxXQTTotJQkTmJjJ60paQ1vd8KuDCFf6f8pgw6bjkYbvwpN5ZoPJxT5T89d/6TqTbHhG3AyyEcPV6mF08va9MKfSRiazbjS4dXTQ0LUrMqMMpfB/eP9hOTjYTzwtNV0u5uXAtHSw4LrhpKGfclULsatIH+MpXCg9+RKbQ+vHw3Ktb2zM3Wu1E1tGAcvZWAcHBxEC0sh8BJyUl0MtuGqk1s+6yPhVO4omb925p7WnEMxvyui6HdtD0Snz13cVXggOGF5BxsOAxIPD/fLNb3yjTMeu4yEtBP1FhzwBnDCBJw7TSbCRvR0+qcJbfuki8AIgRG5YFs6+5rsedTPFUIyz19y3qRBKWlGxDFVMAC/btLaj7oLqbpnEYqPsnOvgsZ2XTkw5yD6HOwFEW7VoCxqqOHHDsY8pZT1B0D44GpTmylruyShuFHp2NsyuBx2A+vj4IDOv1NgtGwWBtlpOVdBHM1VwppwCqEWtvLAIqb9t5815eTIGlPKqvU7L7bfeDUhGISPtao0SjENbpP24lk4qGq6vcvGa7yvsoggCjO4IHAGGtRxBahLJR16vwji/STO0hHelzaJNLbuVkOT5nf+sT62Q/wcI86Pelxa1zrZfBY96Nn69X9/OK/kdmvief9DG3/MYcTPJSpZr8bdow/ACwfIvZvZ5f+E9CS/MAcPxz8ovKqr1iIWLtW+8+gkGlT37muMZPKP/CSRpV+4ri2pZq1vTelmZhRK34CtpqyvadnCs08FzN4EdTiZfOTo6/r5V6IYPPID82Osf/WJ/pff61sZa9srRjVO3BHeMAqHF2U7RRfNVo1bLDeNCrGWJiqDR11uF51zDgHuVaTaeLh8HFB00cr657wtEGTS3QXhPpvXTuDZyBHnBbFZIkLdTfje3t8uGg/oBDgSQz3jPabQZLOe80GwU8jKPzJppw5ifzqJyXr5TAutKU1fAV/Nc68qtrKOBoHkLnDJVhCdMpEURlxNltGT+8123o7/73l2Ki6bH78Waiy6CWuvBPB2T8WjqGiSOgjqLiND66lgIFhbCzinAbpGtS22eSxnAXIJKl3LbS2RUBYK7AFRtpwohZ18JKmqbcfFBb60MBYharwV2/MV3aofQlKY+gi91lPFVCE4FEGhj3rro7MF0Q2gWeUR6ddD/PdrwzbffBWyqINIudAtMXVh+LCoL7ugstr018dqC1o5ueeiA5sLzFvxzVSHH3Z4Zy3HEI+vUrYoNf3tffpmDSEBKBUF+8b7ClzaQL+Z84LnOtDENysE5QpF8o02SRISE2uYccOpv3WKCTG0bIfUQoNT6aHRsI3gZgeK4XKu1XLa3NuHrR7TzStY0GdI/oJflkFfi5lSxyD0tp0W9Ep0Lyk95I3DnN6PIUF5/SkPJ47jaO/Cc7ZL+lzpC0/nzpEljkWXydTGcCpNxfe4miJbJ7W/sN07ccCM/m4js5vRJq6UPmbk8Inio6QfIfO4LhMV5kf+TIXW08D8QLNfi/uP3CQGJeTlTd5kuz4krM1tned50LRu/fRzacF7k5BsJ3PDZ4/LyXsCR9tezYhsvgCRnDu+l36euNfvMvKQsTl6IS1nZYVmgo+9lmyT6pmXSE1PrZrtd0Bdb6ZPyZhZOw2NRTDjrwqr7YNVtTJAzf+fw6Pj7FhEaPvAA8tlPfOhvdTqtzfVVPyClwEXTB0wUvAppmVQh1UEY6xPUr28ryZSo5zCki2+cbeQ27w2uddcAKG5PIhCRhsHO7LiBW4R4PyuOSUKGkh9yVqvkutVfLyubm2VlzfUidaGiDSZzRBBFypiqQGIeWhgIa9LeurSVrUjU1m3MrAAmpg0vV8A6YagUn9++p1DxY1LeW4CPz8zGl8PQPMwWEDS8pqjbtCiYdSm1YJAMHAZQF7SBeckzVgckUKgr5PNRKo4GoOLHhNxVVRAzyLAZQ0KIWS+BTGZV6NfnduzKvP0VQCrraVbiesviLvKvlUjsnKv1UjuPDJwFkmie+U4KUaSpHcG4i3EhBZ67LGfhpVo07W8Hu+1Hbx48QmNzPMxxJ0CFPC9cWEV9sm/RnL6Lw7xN22uowKWFU+Ag+OGfq9T/8jJ8Z3EfA4RxasyE+jPPFtemUX/H2cRRn3sIrWb7mKcUtPKxA//S2njze5X/rKu8rjapIJNmAF2rU0YXy2XvZFiA8ywkNAOVCrXQS9tAH+V2F4Lr169Xnks54H3ayDQV2PJnBD6FqspXijD/jxM3ahkf38gz7uan1JImJ/Dcw4f73PW5T0mPMoX3lHiPhW5VAtwEVJ7zmTtE+ImEKBC0vQqQWxSp0PlGrDIuqtXxflLR1BWeuS+Pm9f77Zu+Mc+z1qnWwfJ6KS1C4/ye13/+2wg1HnWZ/16kKU/mep7P4/weX9eyWHh/m6t5eb24V0tVy+LNPJo/NxijxvJ5sp9fV3pXXvAQSAUXXfwAOf1eOqqgKsvSX6mTaUujKj/gSdqz8kGzWnW8b5paRHUjRSxALJCsAZmc/e3D4/c/ZbsITwGAvPorK73OptuJaG65GjyD6BBh0fkNITw/qqnnQj2FGgSBQB52FjuzjRBB5jsSzesQVVCpvuBe12+M9LAcXGsCUCFElunYLX6vb+2U7sYm19yD8HbkOpOiNqSCHNZSOqRharlqw8l4Ixp3YGcZnJItAp37yT8Fslz8Nj5xFYoOtK+4yRwduIKks67qLDEtJ0FPa0yaLLaGEDR8ZqcMo1g+klXDNJ1owAokftdVqzBjaFk7iILfMZzOSg/N5CLraNxOIl+B1GKBFta12XS9iMBWwdMyaxFG2JB+3Clmbf3IU3qZL11rXk9qav2JtKCPbeNAq263ABPvC7ybW1uZju14EInlLFjr+3bL6e98783yEIEDylAXwJ+HJBfN1IWNdhbXTGiKKfr9S+KJB73FqHPaMILIbktc2uqqmjtA1ZZ3uBthypt1NpHBdDwJE8bQVUmai/S9p7RLIIaX3g5feG1OUIR70s3fPhF0K3j8gDAL3xtvucxavXJwOi77WoxLTTf/Tud3ix+bc4N23N/bK2ura1kfZZ3Tb0jHs+NLmbobXqg8oKBJPhbNbDnHHcf9hZBVyPjAZwbbbkZbaekMTvQAkB5xjG85iFC1Y/jZ9I2v0uV3a1RIDg5dqHaSsuvWs28EPFQkbEQIooas0I6g47BdzdMj+dOA3g9YcDwp2B8HK5TTouR203l9rR/HYwB58jD+/J1aHtqR3+bxfko13R/M02vXKy3uvw9wkmURr579WePXs7eTbQ5pWem/aKNFMG7oEBrVWXdauJsbfvcI6wV+EBBsX3eniEcA+VH73Fl+W0+rZj66yGwX6e8eWEeACPbur/3gIkLDBx9APvmhv9XrtUoX4Mg3PuDd+HDnhBWBDRItROeePsGsJxB0IJSdXnorkHXRECtx01g2yoJJ5sEGNF07lsKyjRBpenT7aLNdC4CpWZk0nZkQjcOE+e1pnkme10H9UWY1PB5zIbvslMl7ETvWC6nkudZDQNOdUMtoT1QoK/wdjzF9ahDAU8toCwYwjYcVkEGcanx0dJBZVzJUGJxiLUximSf7as19olk4xuE6EZlN7c9yqPHrntK1pBtJEBOgXedh3bQKKmMrjBESqkH8PkW4cUH5HN9YThrRYmkrRHzipx0QHNZVkLE+bawH8wgAE11aaxVltgnvKEwePHxY3nvvbnnn3ffK3Xv388VJFzvWre+hz1xoSc98QwZrKx+Vgsa0OGJ+Lhz8o629J754ZfkUVNpdvdlFub6OwkCeWf/hkVqZjkeqOg/1SX6GCeYxH1/TSQFbQU+rScVDoWkhTdf61wHO+rsqN+/nZDqVbykicUZLrXL/8KQMSWNKneOwtV1pzzVA07FCZ805bTcLOUNfrSxoz3/SX75XIFX3moI/lLDAqZdHFAKee+1/i3Kkz3FL3tfdef/BAwSZPFxpGkC03PxfNfZ5HyVoTangCBRuungyGJXT8QT+qgPnupRtd62LDER7kJJpLMBBZSP0IL3H5fHMwcXjeB7/Q0FaL8IircU7Ofv8iTQWcRYh7/9AnEVYpPV9lpH36+P8/r5XOT9ZGmm5iGNI3Dypx+J+LBDpQZvrlvJb7K59sz8/oF20Qm1fZWG8Dpy3t1EqaKJMnyYfLRXL4dltZAQSp/C6Fux7b77zhxYRGj7QAPLXfvFn3GHtVxQATuHV+qiWiNN1ZR5jVVLaiP6WeDZBVj3bSaPAzBtOYa2wCNUrYyfwe3EvJzu1cfNMxlwwKvd5Zhp2DdoAYKvC1vejzdkJeVNBGE2NoFvC+7pgLFc0f3/HJUEEC+L79GrjGazL4n0tKvSKKoiJZ3micXC2Y/pZ3iEN7up2BXoGwRD0WgMu0lrBoooFQGa6qsxO0NEiaME4rquJhujUIMoefzvatxEV7ou6riDE3eXYctghnNqrr93FYCOEgWsv1Gr8voh++5X+WsZnHMyTns4ys6wRXgFGGD+akzPTKqC6DuSc40KhNS+jW+Lrwhg5xnHnbnlzdzfgcTQYxFcL0Sg2VOcdx3sUlApCV6+3AbOt9X5maw3R0WdURvjI4Tv+IaTrH8/OfYKgh65ZU3KxXC7RxiuUwzcfB8sPgSoXceaUw2fz8+II38yDn1QWGFexCgYAtCLYv3b4CABBA0ec1zQ4LKFTRBSmTjHOXmbyAErEw/FZ2afdZ/DROcCZwVjoqVt2k3bXjel+cFqQ8m+EOvSxzAtAkA8cPwzvckMgSZB+8woYrwbSn1dFYb3oF57lGccr3ALHl95XrHhH4Q89fdmzZVBBEMxsJ9O0fgKFSpbgEeAgbh0PIg/yljulVc68AynqQX7eWxTWEqSYxqlX+b8+eVyZx6HKhnk5rRf5Vu3cui1+z+OY8fwdQ1KTQD7LHX/+4TwM3v9hx/cFEnnyju1kqHG/P435g5yqbCM+7ytDBAXp8ghFy/HA1AfrRBqogDrG5KQd65eNXa0PxBSUncDioQVSFxGe/qFP2S7CBxpAXn/9tdep1ZdWAA3HP2Q6N/ZTm7XBpFgEM4zooXWRAVkIkhlZCMYMEKq500Fs4oroJG5nVIDYqeZnm05CelUJU3/ranLA+kzXGIxd3+e/CFcH6MmHstghbEg1uoWmp1b/OMAMzsixcRUYHvlITLNNh0NcUS9ha+HvTeewPKRnB9UU9XAvLQeXFfLOnhqfYm4KIFgczrDQwvGTujKN7i1BzvpHs4A2lr3+pYb+l+vME5dmlMc4+S436Q1hIFfZu6U2HBY6+MlcBayfUXVcSoCoK+An1XqgPg6GKiCm3M9UakBGBo2wgMgz8o1g8Ew8O4D1HgIoJ86Qo45usHiMoL3/aL+8e/deziMH6QUY6KLl5XddXNGvy8ay1M0sKZLCCtC6BICsoHzsTQZl1nyyA3rUYP39P0KaQjhO0aFgr12/WS5OhvpQyJMaw0sLDdcC571ILzmh8lAFksVfraMh//OOCoUAK6/axvThtFMVViZWy+UKe4VA5hjycsMVZJRJug1I550Blu1Fs8y4r7CjsWifabm8vQnNZxHGLj4VmCLsTT9uUncJqIKmKjL8IE3IGT5R+OfIPepgcayvgbNKRRQX+Cz9gT8H7vdoG36GtqEvca1TQCBgUMHDZ7qIndFn4jPKHYuYLIxvSHyO9L/QutIv14QI9Fz5wALWtqiP6+9cWQ7qtbid3x6L8DidJ0Kec8zzSrqUa1GWRRkS5mkt7jyu+xNhce/7jjldvX4/kAr/5phRa2Hc+dm+9GTwXi2PYGd7qvrUeP65C7dyo3oAaGt0IGnth+qUT9kOHqK7/1ilJxYf8etsuKmrzzMd//h4sHtw+IdXoRs+0ADyI5987fPQ4ouCRj4mFZ+//rrqFnEALkgLASNQFZx0ypAeRpVIWiuVgelc3LOjppNIaH7XDlMbKUQ8qw3iPdOxs6QTQHgFgw3l7riHmN0P798vB3t7ZYim53dEFO5GcE1A1pjw54wv/fm+L5/HTSOg0ZoKEgHOvadc++FMGYW3oFKnfnpUgGsvtcoSVXD9SQUsAJGy+sy9b6ybnV6wdA1FT2EKvcyj16kfstrY3Iy/k5eqhkeZpI+zsMxLUaC279qXw5OjyoBqhAp+4ruwULLcuHYt18cHD6khHR2aOyDvB4EUSGrCW5vb0Wy0igTg+vXHRtaR7O3vlwfHh2Xv+Bgr4jSWxAE09djH1D4+PC4nRxzHJ/HFupjJBY+usXE7GgXPuosIV/rlyuZW2XbMhvQ3sD7XqbOdRVGeGSm05c7GZjmzQ1wAwLYq7VhbnGDPt9/Ofza5cBHhEvldX98qL21cLs0RgOa0bu5lHAk6K+asZ+UdczPYwPOE7Ox28Fznf/iKMnHW3aB2Zzl9YrvJYw4IL4ShD8Jv/HImWSxBgIImLxPiP4KODwGQJcE+yg8YB711XW30u+XRHpYiioMJKVj8no2LWAVU3aLyvW3vYRxdmfKSFnLUohS/1sGCK/xTKMqW/iCA0Ke8tl4u0tVXDgHySoLlNy58ZnxBzEfSz0j2ySw0pS6Znkq8RdoKxgjP+SFZquC2P3quIWJv3ngLwV6FqkqYTwl5zJVpzcFkcfjoyXy+76CcT/42VBBOqj80PBn3yfBkOskbvlyksii3ofLm/Np08s78fXjrB7OWlr6vTMwYqPzHv5nyyrx45nW1ZIy3XC5fvsIzrcC60NivR/rMeCqAAojjUB4OoGOBfPXw6A+vQjd8oAHk9Y+9+joC/4trq32AAwHb7SOI0N5brsZGmBHHOfRZTQ1BqkCtAlbNTQIqdBYWSxW2CnaRmj86UbSvNMoclJypYsf2Hs898i1r4p8iyB48eFQO9g/KAOHmdut+V/zk4KjsP3wEoDwo9+/eLYc8X3z3w86jFGiTpn58mdJgQ8oY+S9n8pnn10Do6+/PNgW800IQNBuapCrC53FTKby0uozTcrfd1bXSW1svK2sbHOulxfsONDsJwMWJAUTs217PvbTWizTVveVGbBmbGQ8zmKkQcIGgs5fIpGrjlslyQ5Qrl3cyw+rR/bswj3WrgkFrR1BcX9/IdGhnb0hYBZRbquubdbwn1hxptqlPp+GEAO0YaVJpLK203Vao85o7IqMwbJLmredfKK+8dKtc3dkp1y5fzvny9jZl6VXlwhknVFGLz0FzvwGiS3BrY4P04I0p7a9wdL94/fSLPOGNC9om00ttdM5NTrxdPnztRllFJ+gttzPjydXOmvZ2NOu28PFXZlHIKRzqObfTwAqz94UFyfOb/4z7uO25L1IkVIGQPwSj8aGYyUA/rZHlMqQt7rljM8WgiYhDPC6k7dWd7Ww/4+QHk9cqzK4LFNWtYrJ4lfv2k3npAx6us7H0KmswooVMHIHLfqWwz7V14Vm1aGqtfN+dHtx4r7YlgUcK2oX1ITB4mK59QBo6dVuFT8VPq9t4xk/9jUf+EaIEKRi6mbDPc7cG+7+h9inKnHhGm599e35da1yvw3Hz9J/Mq/5veDKXGkzHo+ajv4Awf8+Q9Oa/LaV51B/1vRx5VtOqVz88LMrksajb49/ze4sgIGSfPWSHcoEbeZ4Zdp5bflt+FKvDtWpmm0k6xBX8lSNZe8V9S2S7CCD7rgEZjn8DAPlDiwgNH2gA+dTHbn0RAfR59+9RQNgU2fSPWlbBbAOqEdFQ4U1+80wQyAAsjBOzGWIaZE414BmdCg72hTSiHUcN25kcWgio8WjopAVx2+0eGtI0O4K6rfExiOwU0+RNvrlWY7IDmxbHjI7hNu7RotWmj48yvVgtS4lgo2Xg0rwsm42GEEBUJ/8qeDgQhpn9le9yrAAmK1lT0sb8d2zAhnbGkVRwfKXOgKouiASYSgEJFWCWKcAzAtTcMhvwGw8AX1eSI0opj5MF/C67llA0HbNP+jIiP/i3g9BeQ9sXIKg4gtm1BrbHvIMnz8rgMqUWmUXRJ5/9y4ihAFsFgDb7a2XL2UHrm7Ei1lfclmStrAKGfZjZcRWBSqATMG49/1y+G6E7cwVglB8cc4kvnbTr1xBbWXsjbZRVlqVPem6nX8d3ADSEYxuwdiuabMJI8zW51+J33VoGS4s2vdVbK6+sXiq9CW0qkKrFA77SRUvBPZ/cf2mWNqOS5BUAQYWs53rIYzBHaJNLE/A8f5afnkM8yfyEUNA1xXM/x8uJsi2VEW16SFXuHWOVkbdQqDKhO9PxwRXKqN97FUWiCjh5u25pYjkzMQT62G9sMfl+IdgV4BFOxPOpBc2Ox+YdgOK3kxBUkw2c9Lnb//Z1X/nJYnmuPk0/zfgB6Xu2nvK8/TO/5/l6P/UkLa8NSYOyWJ6kQ10Mi+eL87yYCU8K1MdhXtYn37O8ngOGZroIizTJM/GNk9uL+L77PhjlJL04lDcL4e7hI+WNIaDI+fHBf4uzYZFeaJ8b+Vl/U6ecTXdx7Xl+7bGIqzB3jVy+DT+/b1LSXM+DvObAutnZ1/Xa6A6ua7fqfoKJxzsqgEcoInvIvPH0hy8iNHygAeQzn/jwL0Gn192+xA4gSTL9DGYWQGL2ZtAYjRyq+JEVmT/ftaajuC9+tHWY1UOfXgaZsRzOeceFZ9WP66AxxEToDRT2JxDN2VIQ1Wc2RgdNOAucEHIKQ1eARyuXScKEtQFpUgQmGj/XTqdUiOryOj7EStnfj6Wy9wgrRtcX+QUIaTJnNIUJUn7Se9wR+R9BEhHic4GCevntDqcZK6G1rJIXQkTaZLYQ9x23UbCcng6oD8BBfRwzyVoRNUr+FEIKXL+rvnPlctnc3sy04XxAa6WbcSTXtbjz78bmRtk72A8oO11Qxtci4lfK5kd2fOY3W9yXR43YDjoif6/dZsSOYCeM+DId2sBDC0WqCQYuyHSQT/Dwg2AChWBnu1liKpn3A24CLlRyfAcyRCCmzTnrZov2i+WgFWXENpEEkC4WLLUrHZJrW3z1Cc5nWGNbS63y2qWrZYt7bcra4j0xwmEqJ3I4S0ywPxpf5Mt/Z65eB8gv1O45ImR5xxacCR42IbSyWdOehAAM5wBvfVCfzwHGsEwZa7zq+oHUZUTet1FMBgjrCy0F2z7C/bysQ6/JcBAeklfl6eSmACPxuEOhw2JHh/wlfbmrXqtEWVcr4HiJ+5OpnQmsWXk/VyaImrR8T7+5FghN+LjstY9WpSzWCvF0v2WrcdrY9lKwLqwUF8LWmUQLWlS6eBiH/7/v3iJOns3zNDz5/HGw3CEEdeWZ9cxBtNQ/8T3q/cfv+9LjZzUsXFgml/M8rQV4La6FjgAncWoZObjn/wslwrBwv5l38s//Nf1FWos8PBZlW+RnMK53nZziXa0Jy518KQOv0Q40DrySHSSQCQ8ePigPlEP7bpRYF+vqVlW5UKb6WQkHz7OI8Oz87xwefv+XCBfhAw0gn/3Uh38FwLilm0JBokaq5ilgyMh2PtcaCBoKQYWrhFQT76/VaWxSV8K48nrxkSVNPLVVv8LnkV1jeS8D6qRbd4l1ew00UgSQwsc1GO651O21stHf6toqRz+bJaotGzeB8mTeNw2X68U9z/YgOokasRaKIOIUu71He5lumc/sIuQzCG9H9T3O/pYJwoRqTZwXTKlmNhthaqJ1ClQTrQzSETwcRBYw9I0TMeMxmaHEX9Kk7k2YbRWmsj4KmEbq6Jb5WAfbl8rVK9fK1qXtcu3ateTnmIof2pJJG44/QUc7i7KsflzHsZVp2draQqgcQE8Z2zEXB/zHCDYsHExtBUu+zc3zZluwb8XttIqJ3UN7dtv9HiCmWa4GbZ2c8aUZbvpOdxWc0kE5O9NEweT6GNvZe35XJRMO6DDL8ERF+DrZwRX5PerSb3VK33UejRXutcsGv5/DGrrZ5D58pj7WgfY62pxm3SS/BsK7CZocDUflzTv3y97xuAzpnzpwHCdJRqjUWgxTaDoLyFFRhAUiIaAg71r2yh8IBtmFMufMfRlXAJGibtfCzVg7h7OL8tbhCVmgLBGnzlZSSOgWbJTh4LhsAfQKId1XnOZ0Vjmxj9Dm5G++4S35lsfyV6xZBI37tal4aKnHPek9jliixI01QkFTG/J0rEo/eqxon/OfwrMqGhwKUvLLYleScKsTt8HRcnLm1YT0/AyuABJtnfdNR1pUIchZOhEqbep5flnplheIN39/EWIthcg1WE9vRDDn74cF85yn6a95cou01eitl9feM8KiP5quh/X09yKNJ4M8sLh6vwSefWLZuGv5uPUkUBgW6XkWUHLtYdlsK+7rbpSWeTe/pWstYz7p7bgiynT9KJVvy6sXWB3HyNZZXMD2mTqudSIvfOWHrUI3LEr/gQy//Jd/7k20qluXttbLxjoCGwBRkIuQDrzZKaxBtgNBqDlobFBI2WElsq4bBbQarYLFLhurIkSrmnBWs6Lhun6kdjp3pnWQsa4jKWduX173hjmb+Z1nBTtCwUZMjjYgzEI/d/aLjSmDLfy7C61KVxHNnIZXq497KYJUQaAGvZw5+9euX0VAIwQRyFoXcdHwbrQ/y887MoGDXUcI6enJaZhNoJNxjWVHFCTa3boaVWtMkMt3GShPZt8IuAhM34mLgGfUIozGv7gnnBygtupMDRk0TEtnt+xjhIAAq9Wmn91Hvu+HsTa2LgUU1U69N6N+5ukiRyPKyPHPLxidYMfsIrzRBqgDHUk6Uy7XNTjbazIdlSHvuA5EIZYFjAhpgV/htdyhTqStxXH3nTt0CJjfjsW9JdqRt9JO0sW6Sa+swzGdJehAMZZmw3KJsj4HvfsKzSUtGUGyUSYNwB/CjIaTckgebx0el+/tHZQZ7zpposVzZ3u5U/C6i1G5bvYEG7dFIT/AJWpGmqB2+Mz64pY8kjpZCMtGm51RvjF8qYUn4I7OW2X3YFTeESwFEN517YTjHW53fw649rut8tz1axEGCgkFr9znuJ4TSFR4+q064BrFK0pTdW1JD/6F7vYND9+pM/OcyaPbVDCkvPzvOKSrnV2L43qOCy0xyhIhRnk9xwLxt7zEWeHIKWl7YbwptKSAPK/3Ut75YfB3BGf+EacyGvcoRc7GeD8stPXwqjy0SCih9j95hoI9zsPwvlCu/G+w/t73kH+vXL1aLl++XL761a/Gu+AgtM/ijiYog3TRCfz2f+upwmN6NW2CbfzPCVoR31/eHx4WLq3HgQx8T962LOZlf9flr4wLIJF4gIbogozxVAYjP3sr3KuK2Yc+/GrcV+/euVvu3ntA/x594fa77/5QF9b/H0X9Xy/88l/62Tc3N9dubQEeWiGChDuKZhokzyVFl3vet3HtCDaYHUGZLYFs3KODg1gtbiGSkMaU+JWwEl2COmtoiDbvOoZo6zDHGdrmMQLS/WFM+2I2oqM7NU6fZ+14CiXdYUsXdFK0WBvXMpq+AlQhu3Cz6XN0tokdKtIkLbBUNlbb5QYdvzLCYsfMumNpBvXtN3R43XR2MbX7E7Q+XVdLAGCYmHrbIb2udaxAkt+kaVaWS3eVazi02pAk+eqgHYGCB0zUVuL6IV3tFTvtBcIvmifpK3SmWXUHncn/GPoqVlIW8kIclHM0dF1ZdnIB3ynW1m2xJsEBOteq6DaUtmpJCv9sr0C5dNFFqCG4fK9qvGj45/NBV9+hbZzF49oD22qGoNYtODzmODqpg4LQCwkeYlRakI+CkDTT9qSp7/ccJUE33zJt/xz5Xye3zhnKBAAiDVzeMCPyFNqcDsblgAZ8h/gPAbCzVr80tFpps7gHoVtW6KeDLsOzzYzbtOULaLwYY5Cy7k+mXhAlg385uHZMaoLwizXJTaczn8yWyjuH1O2ijqHNqMsx9XfChB/fGh7slZduXMkisvvO34cWcYFxuPWLfLm+jiUPgMRKnh/2mzqjET5IP7Icc6FJG9SZZ9xLC/hbYUTbI/S9dgsZNVX5Xz6tACLD1oFar/k1f5//a2JJ376RVeZEiFYvHYj2WNgSFtfGrxf+e7/8j+8TjLuIX69z+TgYU3pHGTOvJwPpPJnXAjy2UercpkVh+9GPfjRyYLF2wvjKjjff3I18cXxQULWvGse4AolBOid9AGRR5uT2RCHlCXkj4QcK/2Q9H6f1RKj11YKp9DUoA+1HsBLPIDJn20MgVymwjioT7uJrPVRYXnrlVkrw5u23y/1sDTR86fbte39oGxPD95fgAxb+6r/5Zy821/tla8PFcM7CqpbGxsZWafd7ZYnKSywZL8TjHZk3WhXMHZTm0By//dZb0Rx0by0aKO0xf09TPGMJQJNM74IqhYHTdbVQRG4/+n+OhprpuqFcnfElw/h8PALV0cpIMg210PCqdqLAEtjQ0B2LSKc5L725O2yz78Ci7gPiwdgKyfiLEX6a+wJKOi7p1bpSVt7X3z8d+vEXpzELOgi5vKvmYQkrQ+mmy1x7BF60RJ6ZtltmODXWqb/Z3BG6aplopcUlQR4eFfFkblKljNnh1nTJ9/TkOF8CXLIdLBPPp9AvYzUIzurbVhOr9fO+bWK7eT5xqwTqKJNryVC12n7U300cI8CgoXkLTyTxOL36fXnyBMAFJa2Oc+mQ8pIeYCGgCXwuslMjlo4CpXTUZaay4Bbks/Fp6fHuTYTkJdq8DVhRwtBcO0qaCVqDEcKc8u26tgWezBbtgMkW2n3dmh2hQeQxZThF4cjOyuSbhZLyCxq9tLfjtgE42ypbrZC+s/e0LDMRwHa2vJTVmXgjqvToeFzOUVIUoG4ieIrF60fGZpRlE2C4dfkScTvlzbv34TMsRGgnJdLW0NVxki5KQ3gNGipIclBHXRd+/yUWGvekj+MpoVfqoLCG9qS3RB3cOHQI/925dy9KwsW0CkatK/k89KL8utj8Pe80CY+FHPczCWDOIymsbZO29kdtpx8M5vPk8WRI//B4Ir9FeDJNx3Dqu1qh8kilh/fss/Z7lZnPfub1jH2qlZvChz704XLjxs2044P798vv/8EflAEA8+N/7I+Vv/f3/l5mM64C1FF05DmOgGPKahK1XItyPhnq6Mn/QDANTrZRCv1EsMy580PSlZpZJMr9Wj+UUeomiDi9pQMf2laXLm+Vy1cvR+H79vd2sz3Qd9986/sTeyL8cx/8rx3+2i/9/K3zs6U311dXyvbmWhjf2VhOQV1Z6ZdzGRvhYA0UuEqfx64iGEMBKw29o2C6c+8Oncb1CRul6vDvBwmqkJCpL+hocS9xTzcHLyHk0EQVuph4k8kgzCJzKChkDoMuJqfaOt4i45l3GpE0TNcxCTuIndEOppBW69dVFT/0ebVqZErHSGQGtQMZZnJe9wSSAeyINprl9SIaG/+su9MZzd/6CBi6+QQLfuY9eDiBYqe8DqSfnVewIfE800fuIi8BpY9wNS21fRJAyCRL8uQnRRYIXCui313gSAYKDPOY19NZW7aHzBlBD2AIZLqyHKOxHoKgNI1VMXNxnVpxFVChIWfXyoSO5GNnXLgHpJn084uJQ8c8SMvV3JaxAletv7vwKjQFYhULpzg7UcA03QbFactLgNAKQvcy0n/DgXcsEN4oZxRB0imQzif6kc/KHunf450RmvvB3iOslWl57tJWadgeHFNOYzTNoZ2adhzzXE27WlsCueWRp+Ahrs0/4wG863hAZEyITVs1l8rlnSsAimVFyNHpB+O61YT1gGVBntPy4edulK1OEyttqXzn7fcCYA7uC0SyWJtDkNCq8BWFigPqklhw01Ul3y2UnsW1bSAfhJAE29U2duzi6HRQjrSEzQsLKVYqf1rbAqftHt7k+SKkSa0cF1ZR21KQSR6G96OGBua/OAwBGkIAzb/FewSvH8dP6t8fBEIezuNUYPQaFq0AApDb7177yGvpn06J1qr90R/5bMbltJjcl03e8j0HmrU6Lm1fCl2+8Y1vZLGuJXJMc7GeQjdWlCb5Yw4goS90Tzm9ZT3iCn6/3D9YN0PKa5y8kxu5F3nhrR/yjn1X0BAg64s1HUN26QZAtEJvvfxiPBIn9On3UELeu/eg7L71bo34QwJk+2CGH/3Ea69T9y+t9nqlA2PrHlFoSBDNSfd5kgDWTKEbhIUQ+m+zHoT7Mlhm5fCuSKuWGoGjgOJF37UhIjppfNcNXIAaMpUa+NnEDy+dlAmdRFfCdFIHcm01ZxQ51uKssDQKh51HS8DFOFWrIz0eyVgyegCKa9/3FUElH3fSdcbZuuka6Lr1COVEDOZ3OglvxVfPhR1OpjElQaMOfCoMFP66+Jx+3CpuqNgirX5/rbociBOriHJYBvlHppISgmy0pAjlOiNMF8gDtEu/jxJXA8JZl5F0FDi9V8eT7NT8tp4edorkQS7k6VoTBaftYE0y+422jNssNVPAaL1BRtuAP10MCrQADHlUwevMO6wt6GW5rWttA1f2O7jvYlM3l6ygYqWsY1xG/JwixE1fUFvpA0hQ8IL2jNbJdQdh1yOvDkcr7YTw44mlDs0BBKKU8Qwe5HxM2fZpt+HppGz2+mWn28+27xl0p/5+YtdJHxsoQX5R0Sm2njNNGcHvFiKW24F/pxB7doafH8dKHVSE1BDbK6W7ugEwwJeUw5KNBH/oeWl9FevjuNwEvK5iqXfI0++DPNw/TDxBx6LL26av0LJtVUbq2FqdleXYYjRy4qbm1F9+8XfAn2vu8JsKqhDA68PRJIPnrlp22nu8eMSLC9R3TYPrqvRUIUdyUJM8uPc4cH/xyzjfF/jpvcqzfzgs4iftHziS2Q8kl9x5FsFtHO+Eb7E4oftLL71Url+/linrTgS5fuN6PsI1wMpWRvilS5VL5Y/vrK31y3M3b0T/2traCA9u0A7Gc82FHhPTNSf7gvLIqnud/s6f/O51yjYPP1gXD8v8uNy5V69zf362PQWSyJ55Hvxn9Pm7lY6WZ9EGTiZxpqObW6pg2N662g8Bz+Pj0984Oj75oYsIDR9YAPn0ax/+PA31RTVbzXi/ZxEDDcaN4Bq7/xNAApi4jcdkVN0ZruR2lbbCboTgO9jfywK/d99+J0DhrKc7D+5nHMKdcWX2RUNIz0msDNIWpJzOOwePhStBIahAS2Mh5KvVIHojDDKPWoHdj6Ybt5MvCWrkEbfEomPmEHfmwENZ3NfJVeCxHEi/7WwomFDXkgPwunJU5KJZU5d8N8DOTR1kRYPaq4OSbkOiC6rfU2s6z4CqLhOFrtq/EwH8U7u3PApZ54A72003nzNrxpTFVJ0e7CF9FfweFwj0rLBXkFEGTV598lmzoEAmTTVFaRA3G8/rR6HqGFL266KeApCKQVxmtKsTB6SRoVpr1JN0DN5Xk9NycFKEExzsfpYhZHawGjXbDqtlJ7jYISKMua8Q3d52K33HQLSIbEcboQK730DvkH6b+w65u4rdRlJoZ/YVUXU9nnBnj/fvj9C+RzylkOvQdA26dYnboixaBQpm9+LqcDQsG73N71p1eb4iveGZPtpeXwC5mGUl/Wa3XbYo8yVAZ5XfdmqnNbvQbozwkdZacPJvk/I1oWMXnn352pXMGFOVOhiOy/+Puj/t0SzJ7jwx833f19gjcq2VzCoOyd5Zw1GjhRkRk5AgSFD3iCQ0kCDNYKYakl4P+xuQn6Cb32D4ToBGGAqtnm4J6O4ih6wlKzNjD/cI37fHd3f9fn+71/2JyKyqLEJCZpn7fe5m15Zjx85mx8w2d/fAIYQG7oWNBCLMFcaqBiLOVqYhelaThvgQkwZ4ahv6l3bMYRvIRGp/EQ9dFLLT0dNNLQO8TBs1zINrcT99i7QyQG+aPiPT+k7sqt/wn7wSmpOhplTTas/ttaG9z1+Tfktk23ieTbu9N3jlrS7XA+CDfeLb3/pmefvtt8M4zNnlerRYaPnQbD0zM42wsJ/xR4Uf13hz+4eWFqxvbKQMQ8N94PRh0piH+cxMT4Ovo9la2H5p/1VY6w4pX3NtGq3mJ32woLnuqldbF58ZR5jmujmutZs2jglf98sWxN67k6eMzrq4yoP9UTO762AhHPz57v7+504iNHxlGcivvXvvAwjKhyM2Lkg9RANJ2AZERDpTrxIvkpbEyTkH+/uHSAWnWclTwrm1sV6ewDTcB3xPJnN4GA3Fhl95uRq101VAXb9nd2c3y2XoEpmlNywAQBaQup6SIB3ATtOarGxAo1QiZIO0jSKxEiFdLM+xDdVCJ7n1xtuJTsqHkcpCm0QaGjXP7cncwShcRn12YaGMiJyUV5OF4yGWXVOO2kT1iFH1r3bafp67UF9S7NUUIZEsZWdzJx45EolIPyBvtCDpQRCtN4ODi4uLQTRXC647nFlA40GC+FbNpI7RyNC5pkPlgOA6aGy7DJGnzNvBcChdRX6C2km1AfOd3/NnXsKPTCqC2/ktfbQGIdkTQtTCNZIvyU0r5UFQK/x9x3NBF/A15IZ3aiAZFJZ5UEfbZXjEsQPalTatcdMINW/SGuAYhCgO0skHaaOYo6w7dbIrUspyQpmP+GwHor0H8e7wjfCRGYyYF+n29UjcqRtlSg2BG8ADNhBoyqaWMEJbunTNsOakC+CIMDQKMRsn/gjfDvOsV2EGpj2EdnNAmTNXAlg69tFzAbyBZf/hQXlnYa4sQaA0wQHgsgZR30WoEpeEtkKDa4SpdQiXLIXDWZxOG1gHASjgAKzE59rrT6Gk0R7Jj/8QfN09dZ12NjlNbbYID7bmdfDrSuwqUfPJawRQ2PK0grlpa8758I1w9U0TEq8r+Ko7bY+KV+ZrFWsfNcO857nMQyHj3r175bd+6zfKnTu3yxiMexlmrMlQhwPfy3QFhWvN2d8VFt3yQGYrrBznU6gUz8QlNWwnuLrBVtWI6zpn6w5IQ7M0sVY6Uol7W1bP2UsIANCVAxse1fJ6L7waOKUuhDyrF3lmP4ubO32yjWPa+YZ3Htdp0PZkNDHq6hQTtLP9E0GFNn21Bn3c3jG9H+wfdH71GMi33nnwX0OAPpiAmOqiqGrmLEsJmdJqHRqUGOtNIKFwK9gBJKLj8uLF0/Jy9VWkBuNUhHHHOtdrmggzUYSKRiPAkLQ1i21vwWy2d8vh7gHEEYJiZ9M2GGl2FCTqg0OPXZlJ7GASIY9KIEiODq60bke3rDzJJMSBIedZOEsUyVlmQsPp508i3DtzfqAs37hZFpF6pufmYCKjUkFTTkNTTO5BMjs3COls9Cx3kmOkaigcuu0dggBKhrs7IAB1rsglYfZSRlIJQqRFEEpbugjtoLxMxlBNc9e28IrEFdFti8AuSAhTVcOAwJ1pypCgUP90W97FRAKsLHuYgO0Vgkza1D3p8tiyRZLiTCb1gUTeT/jT1XASJJf42YnT+n6Yq9qx0pWSRhKhPnaiy4wL6V4toYqmE0JYiZX9VWIpPvQToY/nfV4TV0GFBLNRU5ght87zcPn0A+C66Wxd2vGMuombp8Q54vsTcO2YOpz3DJDPAJK6S6AonEBwLQtliNQNqA+QaHf3dYF1dWOIEWkMUj41GQl8z+BwBs23wVlajD+1EEoFHAdPj8sihOqdpQWuYR62Ay9fZt0ucMZyUy4ZqXpU6irzsP1IWylXGNfrBm7Gob0CE0KIEmnZl6JlKkFzyECijQNXNWBBlfZtQ9qjngM4Eq7t4qMaL22WePQjHnnVvvui4Sqt5jpjgk24eufz5rB+Fa+pMyrlt775zfL1r38tc57sz/Pzs4FXmAbxnL8kbA4OdtEixssysE5fA3aOxdo3ZLBq1yauq79EWvwT1u7rvr6+WVZXFVo3Iui6RS2FuepX5pN+0Jwtp6CKkJP6KAZYkfqOC++u4tVHtkFbT25pN4VL+3dlHrSX1+BH/a7iV8YC0U7dF0iLwKtXa1mrzn1AtIiQ5p91Do8+14XX8NVlIO+99eHgYP8HY3BHpaVWmgxCc0j+JZyDY+NIzUcx/ehKqL1ejx6BXLmsA2M0DH9yZRFnEunBtazqU+3VEDmAeY4GU46RrtRodvejvWRFyu29EGWJvp1HoMe8QmPoVttKb1cNDyKmgUAQmUMa7Vx7+FA6ovs8K52IEDI2Jz3eun0bAjlTXAfLI1oJ6Vj+IIUlleAS37y8FlG0Wzsgr7fSGMwx6yJxuDeGKnYcAETMDDBYWyHj9w0x4ZDIatOViUoUziBwBgfXax1qHWVclkUizEekUxE5yO9hPuQhgVQFthuJtGMTSHJjqMYQncFepDa3jg3SUwiIofUQthbKOQ1tPZWI9L5S41BLEuHb0MI6Fcmnnn2vtEWypCdhc2xpZeVlOVDDJP/qdFA7mWaVfhiuh95Vlsn3dGkO2hMiXV1VJabgDwxJd9ojyuUcDeesDIzV7QWsiBrsHgRkkzw3YRQbtPEmx94ZDId0Dzg74bBDXp0O2u1uJ5Mde3k+pKACYXIxx74UBYEHAeNsZKSswxz2IQCaCFvzpVgwCnH7GgRtfpj2gWnbboeUcZ30nGCrsCGxk+GChCmnzCMEi+8zgJ5K25LCxG/0FKvCg0EmQ4y8j/SaPlUZRl2QE6LEtWY+g3G7zwF0/U/6HvVxg9dd7+rzem5DS1A9vG6fXYXXo9eQNP2mwdHEqRGtlzivpvDd736nvP/+e7mnRkEhzZzOyhaWupk7jmgfcp6P31QN4zyCoClubKxnkNw0dD456OhQUPcpf/lqPe69L56/KGtcO64gA277tPVomUf32eDmbVpcWjiZr33EPAVRCxND9/nq4D75tO0l0vg9eZhP1ZYUA3l3dsxRBRyXMDmg7FVAoL17y58eHh5/7iRCw1eWgfza1x58H8ZxX0lYAuZiYKqFquMSx4nZBTp0KWtw9d3dvUxq0/wUBKGjiPhKUZHu6TQiepACqc0xCuPasSLlJUdATnp0Me5rQwpgPWNcJE4m5biA6qpjBaqhITJ8GUBDdMwjHQmiIx2skplunUq+Fxl/2aC82XcdwuJYh5rC9u5O2YDru1y6k++U+JoVJEwtJiERKKYA/zhbJ/HGMvhrJ5bgCqvhkfFIR2NOaJuejClIryoZiFLKKdqRBRc5JUgGCX8lFkrlIrFjKZotRL6GERNHDcDdD9tBV0PtEPW9zDrup5SPQpL/VNbvUt2X8bqashqdZj0nw6Wt+KYiPmnxYz1lIA6OD1MPGRcPQwTTE4hXNYIKD8eCAinazLIIa6WnV682ytOnz/L+4kzGhrYFzDW9CH/bUIJ6AXOXWcT7yXvSUms48TvSzxay1FtydAQOXRBneHyyTExOlvmJkbI0PlZmxkbKKITcBQvVGMWJvcvTskXn3Dw95EAjBO5O7dsHVh3jkN4ZZb4ElgoNTswLU4XJnpDfCVrXDlXboqzINZEos+gj8BkAORb6e8t78zNliDzK+XE5IT/Fos0zcBE4xJVbWJKkeK75KoTKRms0D82LwjSmRePIQAJv/8W5xK74wUE02klCpPccTA1YB8+JYyu0v4ZuYnYtCdtXfJcoaW9zau/fDG3+ptN9nQ/y/zM+JERDbQ6/tPz2G801f+dv/62MeYjPMg01Dk1WozAB48QMS9qWWQuI42o6LUgzXNZfxwFxx7lOCrfSljp5E8Fze7u8fPmqPHnyDOFzN+/caEtBUmJey1Zh62F+bd08S/SlMc59q5WUgdiOtZ9YpjxvQuDRnD/vmprXX+vVHPapOJqYjm1I2dyfxj6SfsIhDvH2z2AsP5OB1FJ/BcP/5vd+9+HYyOB9TVjjY8NlCinWlWAdUNZc5TBnJlmF27vOkzPFOyEOdsBKEEXMaqaRSNmQ5z3n5datG9njQnOL9mvNCg7uaq7q1T9VsuEoKNBx3EMi53aqi6i3rs/k2lIkTAMo6VepjtaFa+uCamOBGHJ3Gt3tVg/g6u7ZYYeriGLHpWnoiJZJF05VyHSmps0d/JXYDo0MlKnZyZjeWmZqeYzqAoEuPZ71lnhAchym72GEarbwTs3H9GVOzgJ3FeFLzSoufQKxrZJKPUzLZISbdTCpdNSUzSUzejMRUeasjVhG4jpfEk4Zxwkwc+BXd0eDaJi5EKSZCYnmYV7JRzIFE9b8ghStO6/PnTEtopN4YJvBdZi/ZXBV2sC4kX+EpSZD85BBHBwcZj6Ii1+SFHmRBu0qmTNfEwnzBPZ67Q32D5UjpMzJGYgB8D1CIHF2fy9lGkMSO1db7TNeXzlQo9P2DZPuAxdlGs6xcIMngX0KodBsoTS3i5Cit9QRabgZVnW9RciwUNQp8z+AnW6UOjioCesWMGIH51kvxMwJi1u03QHp6bUX8Qbm4TjJ1+dmyl33+T+HGTomQ3utw4Q+7TjA7fwV4ERbSSi8lmnr4cUjjioMZJOhlIdn3BtHSdpPWwKkVmabSZCtm95XR56df2S7UWc9xGy34GH7XddZeLdBQsiDwMCTDLvFifrFdbDc1zgpE+Pb7uAHosPnhTCOmk8bFED/wT/4++Xdt94qW5sb5cbyMuXXrKlJqQpQZMj9WeKqtVn29HngoGagliwTtR4OvjvvY293N/3/2fPnGUzfdvwguC7spEHiqDBIiRKC+fy/VifaxfreunkjTG1nazN9VzrhGKfX4u1rsG5gk3S7rn3XMh4Prz2ydTc463WsNabZlE9hoDoYaQ4917rxYGdn53MnERp+Fui/9PCPP/zdyxkkhcXZ6TKFZKAnhC6QVlK13AasEq/SAoCgsi4Y5lwAvUPUGuSqWX4E4CgB61a3cHshtsxXqy9TeSWOPRp7G6lhZwdNho4q0VW9r5MWJ+KdUAmOq88qjQxyLXEV6ZTqqnmMCxiP945HODHnIks8yOg0i7VzFOJJwzkSBZLvOYge8xx1EDEMrS1Xu/KAXkUDQ1mWRIlHL6RJl26n7I4pWDZpqh5QpxcQBMoTcxJpSbBJ5QqhKgEFbjIX4CPjDUNRKwKRlMx1lVVaEmktjtJpkM/yipRhTM5qnipzc3PUcSOmIvNx0H+I8o0BszBJ4gXZeev7llh4pC1J04aIWUwJDTju7e9FY3LcSeZq/dx7AkiZBHWwCqQj0kd6ApYAQAKr54gmwpjiSM9Oalu58KDxAoMUxU7td/bZnjI6OV56EAYODvfLOcy+l/YZ4tspcMnxhQxMWhZg6/yHDszXORl9w6O0D/iIMKGZUAbkJldhBvRNO3Nress4AkcHxrILA9jnEOYOrFo/xy+yjzwldFXiAZjUHuU4EFf4c5zFVQfODnfLrcnR8rXFuTJBWgO0+RF1OeBYvRwojw/PQxSFcY/EgjLZfuLqKAKJhDLzPjguLhC4yNP01bJc48wlf4SvzwMvDrUfyyXsneegs4qM5IqBUK4ICeTZfmMa1t/DkGdNyDVH8CGX13n9vNCm9QtDoplWTS9ElbS/+93vlu985zvlFJzXNO68Mk2Zag3RJGgPhSKXnxEO9oFq0jqNwOQ357SbffeU9teKsL21WzbWt8I8DiMkCHtxLVXMkQJJp4BPGyyT7dLWCcjl2nb67nd+Pf1q022CKVM8FflUnPVomapHW7du2PmsTR8MzzPx3O5WtVHy5ZlpK4Re9Q3iiDsKPGoi9OdfTQbyv/8nv3c5NTFWFuemYR4T8XLJzne2A5JniC8IW90LAQy/IUwAQcKTZT7ATJmNAHRfEBlID0kYR0K5s7MFc5qKqUvvpNju6RwuIjfQo6rn8hYHIewyFaVQzWgVOQB2rPwEkYS87KhK4BLOuNPSAHxUzSQgleq+2o5lU0q20VqzV9UqqqTHRcporVoiLAIHKSwIzx3Id3HJaZemGB8NwZWxWNC+AWBjefk0UhAw8tvWjBfzzzkIicZmpw9QyYcsk7+M7ggiKjOt0pOMRKlGJnpeJtAuJsjb8rrgmu7SdcCa96SnVmZn081Wk1/duKY/ROjcdjNN4pmfRTHI7C2vaWSJEwijJq8BDh7zHAbjZECLS1mSX4P4Rujs1P21nVCoyclym37ySvmFLc9IQNiajy3oOJErHDiBdP/YLXIPSz9t1wtxnKHcM0jo05pPaUMJ7oHOCbzbpP3WD+nYwxOlo/mUVvTPAvZRtyGEiEG0AU0hk9RhbHC4jCDE6H3lasAnPXRQv2g0FiV6Pa32YcS7MgSEBVQcntmZz8vM9EzRlXwfiXTsrFPev7lUltB+Rujo5ndAO3co9zO0redHVUKVWMlAKuHojQY7OgIRlIFwCHqdPnSfTkMQJ5t2jTj7v/Yv4SYgxWXxJ+0DLu8f1l3rHFg/Ptbcp0Dge1urwjoEzHQ5fNo0da7Tf2wDbih2fe4zH3QF0/iiIVSgjZ5zcvLCxCNs/sN/+A+zMOgecHS+h8TaeVgSWscxHEhWUL2gf7xaX0u/UOB0mRLHV51oa7+3XFubu+XTTx3jWAX39pPlJUKE/cR8rYrCpYUJ/qUP1QJ6LzGXNpiWuGj5hJt7lf/tv/XbZXVlpfz0Jz8GRxyPsS9SHNrKtu2GVb5vrpOuMPN9nhCSbw0ZmKddY7onf4WwnjPi+4ksjIi2oxqsGshep1ML/DNCtQF8xYKz0AHE90dHh0p7RPKHMElAlRjaICMROgItDQBwuMk8AAdvRzMOMB3pXUacpTKAkhzYjeblwEO8M13NSG6oo/Q8Mk4nsqOBMBLBuj2u60fZ4AL5lAatkgY9IR5YJJ8QIsVzO4/409cwIw9NUxPjzqifKjMgioRBzy7fiRgSeBvRzhDk47qOSVA+TWxci2Sa6rS5ygRXVp6Fweil5NyYDof22hAG4RF8BjkoV00fwkL5PBuST80qSCShlEEJMzegGh9zMhQwJ45+7UpqB0hwu8BPl0VNMroNpy16qDvEJLZuEV8GQ3kyX0dJDoSVCCn5V+lfQtYQGp5L9DJnAHgoyckgsrBkiJOdR2bIt8A0RI33Lt64ubaZwcxWq/MvTI88Imikc9TOk65F5mpwk+BHHfR3v5aTpE2mpYe8pyCmEzCfUeAzCm5NUG8yjLAhfPdgsP06ZPD9KWW+cOMpcZNE1CQOOPZhQJvE24QhrsOw19FGHRc5Ot+nPsfgjQPorpcFnGFkEwgDg2hDe9RVphpHAtJbXlzMjPcLGNwNtIg7s5NlECKXCY/U8xicOKHeOzCtfb6RMGm6yjgI5dekmuVToiG3uOW3wiUIQpyK7xLSCghO/HltHBmIbVLPdSUG4WtdFdZk1tzmmSH9gHMInsmZZd74rOZr3DZ+G1piaAgx/BuG6sXU4nhveeedd9LvhI3V17KQeUnk57NWCNLzShOUeTv7XE1bC4Z1VsDcA58fP35afvTjj8qzZ2gdaGPBO/KpghH5cnOlXeTet9alUgnvbQPbxHw1KWnGHEcIvHP7Vlm+sUg/6CmvnMhLX5PQJ4nm2xYunruPNk+j1nLIuK6vK8zbs0cVUv0jVp4Jg4x/9PQ8gnF97la2bfhKMpDvfPO9DwHPh3WDnOHaCQIgO0D1CBJ5rXjsu3xjpZUm1AK047oekN5J9ApbUvJBLLuDsZVKddPth/h0wiDSaUjPtxK2SFBca5KJ6yxxHFuBgwjYHDETiYkc/ag2LvFdGwTJgvSilUBYZQ4ZaARR6tySahIxDyW+6ZlZCPVIpJyZ2dkQ1er5ZFlEgDrYazoSE9OuHmCljIFwDx7cz9jMfkxxm9m/vANzcZyHAhGvmi+UZHQxjs3bMQPuW8SkKKmvv0EwKpH6Wz/+M7OdtsiGMyIXiCbDFpa+rwSCH+rr8+r5VmFIJmSHRINmk42mkFx1pXbMI9odSVgIO7Lf2aY+sp2VcCU2ztAGiGkbM3TFXcewLIvecmqUaVvbhcM6VbU8rW0hUjw7iu0grK2P+75oB4Yl5J3pWZ6e854yhsAwdnhSBk2DvLMMP4y7AwHVjXfXNgUv9nnu0i3CIJIs5fDsYGucCSDe1LScUQBnGe2iYTmDff3gKDsLrssAYSy7MJZj0LVDuns8s/5qrE5gOzo6gJDsl14Y2nszU2UCiUV3Xyc3KsGfUMVjtI9t8taYaHubt/DMRFTLI3iEg++9F5QCyEDZ7GdxOqG84kBLUNXg9GA7IZMzcEaNKS6hlDP4Ttyaqsn5rEmzOQc3EoSwuFbjeO2vX3tV77g2vmVt2vJvFPIZaTZpOPH0a1/7WvBXMyMNHa/D7JUDc5cxqHFnvhCM3DFHcV9XeZlHNGTgaZ1XVtfKj3/0k5i803+ApKZm65TyNmVvTZcVCj62R9R4TmBVYM10AMe0yFPh7Gvvv59Z7PZZBeaV1RcRdDXBBq4eDUzMI+1qw9YKE0g/7XLNZNr8a6jv6lUTKKaCtaVrGXvG5gYHfnDQOfyZs9ANX0kG8t1f/9YHNNqHUxNIWSC/hD4SFA2oFO42tiK5RNZnIay+4z6DzMRXcgugA+T+SJdRzZAWzugAHkrN2jCDBAD9mA7tHuCHB6jndHCXzxgdHi37u7sxa50gQZ6CbNlrg7RszNqxNAfxPcTGBeycizI2OYOkclw2d/Yh6O6hvp3DjaXiJqzb8e4OcSAgG5vlJZKGXl43b94MkmdDJY6BATu+nVtbfjO+AbLKWBfm58qN5SWIG8Rsa5v3R5GMLZ/MQQItg9xxfGd7K+YdTWmidUX0ipR2aBGwSi/AU4Tk2ZVd1GsIicTeJdiddKctWGlWs6KH0lNQUrhABGQfwj6dKHgskfCeeHyvdqSGYnmdR3IC3DWdyWQMcWHkGwUGzVnW0T08JPDCT8lR85xtJMPNciB0SHHBwyrJKOqGSNavDpIqYTsZ0fEtXS2FpR0w8DAaeJA5EFyPch6AkDsuY3qabg7PLmMq2ufZBZrZFmVLja0jVXXw2305xC3Np1WbqrjpWaJ+STl6oq0MljOEjkM+PCDNPQi0Z119L88h/HRPcXZ8ZrKsrNUFC2/A+B7MTMDgzqL1WjCKVI4pxBFEZpPyOx8lRIL3MgXbwKplQckctA/vrHIqRggxorx6vlUNRAZczVLiuOaqDLTyLOYNTaPkFdJPnRWmXgukG7yyLLmteJRy8SSnvKl5Xx15kM9yn5vuYBqcarzrdzXudZDxWTqfe+1gt+N1zjK3P2m6c2zDOrgvhkzDtN2dr/YH+xhC2f5BNFTx0uev1tfLj37yMfEOiFHZsc/No5bbPgQq8NMNE+ttWYS7j8Vvvb/sU9PTk2VxcSED+vfv3wPGZxmT1BLy5MmTOKjwZcCVklk+D/Nojtp3bfem7l60oY1XLzlbDp+ZXhsXTZ8yTU7WXUAd60Po/fOfN4nQYJpfufCf/S//kz8aHx35bxxEHxtF6kXKcwKP9smhIYgIhFRJqAKtwlLOKdFszR82bPb2BuknJ6eRMA7L6uqruOkKsKAhxEMV1UlqKysvyijMKsSHBhBpXEbivffeLWsgzenpXjk/RqIn3SqhiQi1o9ope5D+RBjNOecUytnDU3T2H//049JLej10uHOQMBqJEg3l1q/f5Sbk/dZNW6xLKbz7zruZKe8yGIO9bSd2e9hekL6uAaZUJAE8QJ0+OT4MkXATKve3qIWjbCCz39rpZbRVWqnERFuuz9S+KpGB6MEQRCxjyHA17xlHhGy/tUu4xIcakMH6h5Bwtk2EhfnF1MFzyyKTltCbcmuCI2LtdE0adkYXHXS8ZAIk9lmW1W+ImW2ZBRj5VsaoGUXR1nIo4Z4gvceMkqRBftpdV1qZiHASfhJGTRhO/FILtD7RPriXQPhNnXWta6uzwvvLAnU6QQJ09rj1O6HMHYrtRMF9GNaqm2aBN7a58B7ogQgDS5AwdRIvU938kaxnCqnjR+rNkQ7fwEImcwpy0CIIJUelf2SwbBw72dCZ6oPl3sRouQutc72tQQhQtBQyODjVXNZTVslEjyi1qJhdqXMLXzfEEmf5LMSLS6lN2pwXGW9ydnw0XJ47FuWYl8KD4xzugxJiqvZB+vXMhXhGDgocHn57dfjebJp6vxnE5e5Q741rs3tdifCb37awM4Q4Cv/mXhxTmJjShZ3yKISa2ttvv5VxD9cdc+l+zbS2qZqImoDCp8xERwKFN98pvLgS7/rGekrzE5kHAqYFrH2r1tf2swxQgQrP1KOWswoo1qP2zarl1MU8J9zniPQdW52ams6K4QqkrowhTfhX/+p/QNPZQUCrjg1tvT0qpGrohkHKw7m+SK71kkc5+Mo2tqyHJ50IIgqks2rlCFbOV3n+8hXtf/4vVtc3/rD5/HPDV1IDubk09/sH+wcfaIrZXNuIuePu3XuxdbsOjau/SkiVQm1gG90BLhv8FM7toK57VvveGbueb9+8VR598phrl19w+RN3/4PIQWQck/AbZ1Mb2sk+Snw2gxz5cHeTjkej8SADWcSBttNR6ZA0hJKsOMNtJWQ0m+YpkWWHb200O4SEw84qgZHIHkuUIGKaavzW+jk24viLtthhNJBBOoOErqq1rmcFkXJMAsS0c2jeUiOQIMoA1QbsRNl9jutI3p5hSDIaskkZK2FoTWqONzTjL0RoO4EdxGDaMsjkwaEnSsosE+SvEg+YHHBwnCjmEAj+IJ1xhA7isupisnkLW/M2T4NEyeVfnLMyMupkSzSnQyU88jh1dWMdCPoaBwevKQ/l11RElUhQbdKz407AWUJJdv0DdSysanTjmf9jJ1OYSBtSWUBDKhJRGbDjXGqxQzSPXnSQRdJzbsg2BKdD/TQPnQ0MlmPiv+JZsX1GYMIN3KtWLNOzLRRmKgPWTbjWl7LxTCLWwrOFrfHt+A7KZ0Io+but8PrWRgbxxyjfHBWeJHmX9rGxHHzfU4tDA9vhfEj+todpxu2b79TyhI27O7rJlQtKWt/axJXwqBnZZtG+CLatTFcYyKxdMFLHDwdztY8LOxlu1ULM0Z5S07NcuWvOHnlOSF2Tp3dN3l1H8zTwCDl+4317XKdTjzb4XOeN7/7Gd8qv//qvRSC7fetW9vSQaKp1uF+KAoxah3RAxBSnjxHEhL+7cYoz7ji6tbWZ9tJh5aOPPs7kQOcvSRts1+AR59SR3/SbJlgu8xQfbNvBQTXl/pgkZ+em0YhmEW4niNNTlhbn0w8sn0KtCX7800/Ky5drXNc6tjBtQ2USwLh5lvJwvBn4PMFTnd8CnPhTcM78F5jG5Cj9Y2Q8bR0HCc2UF+d/dtA5/Jmz0A1fSQZy//byhwD+g1EIkIPaumi6yN/07FzZpjP16KoKYgd5JGAALZKkhIjGjaTKc00xAkqJMq6JVHdvX2mdagNzlyYRYNr7pqen0lnUXASxSEMGEJtjpIJFiL1rbNkph/OdS4Z4TqvygSYM/af9JjPIeb4HY5ubny17nZ10SOdOVHNZ1MNIcCKykn8GN/0WiVo31rcfvBUJXF1KbcA4GbCm7ubnoJtliacT0oOD8xJrB/qJTOOTD51ChMqcFOpOVhSvmnEoBu9EPorAj3CopgqlTj0+KoH1eztBOimH32RGNGmZhlK3rNH6GD9jQtxLZLILInB3DafMjofISmhrh3f8qqZrR56dn6OmlOHkCLgc0yZEsTXk2OkkfMOlDMRDQi2xsAPzlpiNBKi0l2ZxIJB6wOhcAUAzmyspt+t5yaSsvKYMtZhKkMQJCaxcxYMy0uGHx5HK+b4HxnJGmQ8kqNZncjT7pzhWJ3GOx9mA+6rIUKpEa6iD8xV+wiZA7w7e5x31g2ifcK3Qo5a5L9Ok3GPg4+2J6XJvZqLM6n1FO+vsENjbpnT+XQSBI66tSxUcOLgPDpB2JsyBL1lChvuMUxHX+OJ7iDbws+3qfjWXMVfprnuI9hFNsnkuHnOi7BXXq+08D/Jv8N7Dute2qW1fD/Ot8Ki/1yH3tiPY7+/V39W39Ui5OQzmk3vSNThu8NFHP4lJaqFZ501Nw7OTYBUKxb8nT5/w7UXZ3dspi0sLgYHzYBYh6OLe0XGnLMzNl/X17fLDH34Uoqu2mjFMO0FTZ4rDYd61bAZ/WzxVgHHJkPm5GaT9urqGUr9z3Oz70p4ltCMZioPyzh/76Cc/jVWC5riup0cLV64rHGt7+szytO9z+FFXeXxfY1czmgJYmArPjWw5pB22P/n+KTTsZ04iNHwlGcg33nnwx6NDg9NjdMgRGtsB1B4kvZkFt0ndA0lqfaukVxvMDqNL5gBqvgQSDgNg5doC2kmEF2V+YalsOC+Da80rdqtqfvHdPETCsRIkL4hMtuKUCMEU+inD9Nxi2d7VHupzOjoAtjO6I2If5XSg0tnELpqoSYObEJRppIxhkMQ1qRxPkRhPTEyWianJMEXNNZrp9HSa4JiZmsq1hHaaeK6VlE5OXa2LdZPg1g5GNQGEZxHStGuZhmEqpAEBGhoaBT4Qh1BV4HBqvTU5SAhgDmg3QkkiExQVj6ibRE9tTQSO1En5NWcM0Ln66USZMAncZSIhKH7KvTB1Doyd04PXlbmTZgbv+Y/kzzu1J5cpmQVG4nA82/SSI1TG4YUSOy8vNLPVzlJt0u6ZAnEkvumJFDLKAIMf62YHGhmkvL0D0WLNW40wHc4kaWNSrNlwX9OjvZPfGdoQhGay7s0uExmlrUZpnzGIwARlHp1xxr+OBXU57MyyFxf6YSS0keVUw7McFR62kWMh5AnM2g5eO3tlgBLvLNWuaY44LithceYgNrcpy8JgTxmnzVwOXo2pAzE774M5gh8baAgdhRjqXweCxwMONQnHEQfBb/uE9U+Z+KZqIhWufsdjcF6YOuZTV4d2kdJo5U15DTnLNLwSXJzFIYW5Nk7gnKP20ZawXoc3720Hnl3FFcd8mFc5t+l0p+V1rQfPycvgwof2XecnuTS7eKzjhFqoda9L+/dlroX9ZZznmuwUJHUSuHnzRnn16lWWcddz8KMf/7Rsbe8mj/39XRsth8VIjoLBC/IXj8RZCfQ4eGN/dkXeudnJ4J9CcZ6hibjarytEC0fxYgxNQNOrXmArL/TAcpuHJgN/m3wNqW8ybd/WZ90hz5tHdikFVOMArZRTDV+hSo3YNlcDty93gN/JxeWfHBwc/Mw5IIavJgN5cOf7qOwwkLpXgoivP/vy7VuBiDZCCbR2Cic/DdJx3dbTXdtEJCV5TSJ2Ws1IjkccHZ9CzOfLgKrp1GyZXbxRFpZvljt374aIwirCQPRCUdNZvnmrPHj73fLgrXfK1MwMgNb74lWZABFuUo5xGIBLWSC/Snkqg9k/SIde4tuRcQgNCKLkmglx5O9A8YCdFpVVF+DO0UEG5wtES+KacQyJCx1zY+0VRMAl4geDNJojQpAlqDR2yB7P7bAhoiCBIQPJEgMOGZoTEKcmKAsdREzKAo4E5XYJB5+DBGAYaUmQLF/MbErYXLtHtyxKDUAm6UKPmqRGnOhG2fR4k0iIdFyUUZie5hARPxIf5VXKj1YTqVVmY97kaWfnXkLr2IMMRSZgx7YOlcDZSSjPOShPGfwuGhQF14ygxpV1vohjJ3QMSsLrN9rz3WEvhbN+DcGMBkocCUw6JN8ZlBYl8DI7BzaVFMUjzYkXvZSbc8+QYwXinPG1Z6MJUh7LLtE2D9PQJKqbc02bMtUs0pmtQ/choW1NhQomMmwngMqYZShO/rs1M1Vm+i7LBKAYsr7WlcR0Jb4A93Xd3Qa/ziTWZsJ7f21g87BsOmJIYCP58x9tzXtgItyFheUwfxmXpmEnDMZUpbRNOjkIOTWwU4gIcwkuNvm+ESqca3jzukky5fTyCjaSufaa4zXzkEfXu+s4lXgbqtauybOnPHr0KAKWcNjd24VxbEZrN3/jWyL7kevJqYXbD9UyHDNzYdaffPRxquuiiT4Pw+0qdw1VwPNWBjE+iuCBYDEH/RgaRACeGgdG59CiwzAoJykrxLg/TYdntAjfD2QZoq0NBF3we2NjSyBd9ZVu2LV1fi1wy9Or53SZJvjUZGQcOr+4j05/FcR4Y59wHMaJoS4LpTMQ7frPwIHt+v3nh68kA/lbH3zjj91Iap5OPA3Qh0ddE4kGmRpDep8KU5ibXyhzC4tlfHIKQjmQpYf1sBiCYAhiiXu2Z5WAQBhdDdWBWAmfhPVb3/52uX37Noj1SVl7tUrHPY40KZGWqG5u7kAcyGduuTx6+Kw8ffoo5jGlZWev7qDyPgQpX7lswS6NL7Eln22Ipkxty8UYd3YhjhKAMZBprGwTtzcIoISHVDgY0p3OGdNKiIgdEKSmoR0bmZ6ejQakZiHBCyLwLohPZ7HDi5QVc5wYB5EEuR2yjjmL8w7lWF15mYl2SrpqURIMPdpcxqMfCVbtJB5YEln7Bu8jS5KHUvXC4lJMef1oUT4zDzukDM720GNE2/EwdRXx2zkaqvua3mp5K+G3AyYEuZX6XcNLRinj8jFwMX/ipjzeN8zDt6YlM4smovQEbGQ6IWIcw07ag1BQo8A1xM+c6IRV0rcvkpESdO5rp+LrPHcZFTvYOYzdAtliydlOzFVLgE3HdvI+YweKcHzfOTwo69trpOlz5YtqNlEY0lzRzzcyeoWCuJSSmEJRBvCtE0TPxR0z8Yy4S/PTZXGcDn96WIZgxnrBGW/fZWj04qIt1tU+JOCURWIQHBGRKZKasHnFdVQ4+Ty5Nn/ErfF1IqCfoHk6p+YIzaMyBP5a+HMvPK7OBOeBRDBo0jUIxxxeX8Ws58C+KyR/6hCNhWvP9dojEWoZmvd51BW/TePqO9sDOPtKTc75UmogjmuohTx79jQD7Gomatr2mzmES9vdegwiAOjaaxom8vDh47Ky8qrCB9wV74WttCLl4Yh2THyJsm2tl5/ahW75OrmoiWhtsB2MvwD9koG1uOl4pWVUULNfikN6aW5tbsXUrXYi1IJiDUTbvLuDoL2CL+ekThTjBVftz+CcGmm1DECHwF1xJO1HXMdl7b8wEDWQXz0G8t1vvPNHbnIi13YVzHQ0OLlLbrgK5tioq85elnUXJ3Tpij03ednLrPJh4n7y8FFxj+uXrzYBSH9ZRNOYojE1V21ubZbnL56Xh48flr/+q79CRd0pNxYXy/17NyF2h+DSRZaMcNDs5cpq+Tf/+l+XF8+fVEkTgq8EkoE1GkNGtAhhnZieizvuDJqLSKM2sb+znXGaQ6Q4JVInLSnZOlBnWs6qpmpI+xXRDXGfFTUoQxgIyOVAuxKKko2EXGIlMmVCXpDJjsO74ZEQbs0P1aTUF0cDVeH1VxtcN/MKlFj5ThOey71oMZKBOJ6jqUek1u6vJO9ueKOUe3p+LpMxLXBLpNsjJUj5a3kUeVw5t+6HMkmZnR2PVoMmNIFW5vcip/XLQDLfRvMCqSWi1i2MESS2Ppruormg1lv+EN4g+yWa0GjMDi4C57iDxMPOYAfR5BZNJIWSecjwZJqawux4VeNQw5AgSEQkDg6cuqucxNxvjGhZ284a5iEx41SJGBoTZxmQTNhg2WVwpi8uqZ3I2LPmFUfGIsABTWW2lem4PEjWIDqWKUIoTAeYTkyNlnt3bpZ+BJw+GEs/mpxwd+mQDmU8oT5bJ2dlDY0BUpjyWpbUsy036Stdunue3+oiKoxTCYLkSHgq7FRPNBgUhZCZ2J5pZ//BSwlyG+rXlFU4BRcInNvn3ennnDgNY2vCNVwr7ILfXHuEYftvMjlMqaZV69W+r23kt3luHpYjzxqmw+G4klqx66ZJB/SSdBUH9+1R2/eZJh7jea8zhsLXpx8/zLnCopZdGHenLd6KRwpSahaarN5+661osU5WdY8R+5Z4IVzdx15Nz/6g8KM2T4ZZTt32cf6PA+g7u7upiwzG4HUD6dTdUOHavGuO9t4QiFhGca+FLX+un+Z9xoeJK/4puB3DVN3r/uWrtX+aBH5O+MoxkH/8n/5H30OO+gP57Qgd3jWFXH5BRnKCVOAS7g5IbSLNf/rJJ1cdXY+GinwuA16QmG+W2flFpIqJ+G4//PRhVsMVeVpbMN23zMJ0ptFWpqbH4t2lhCZnXkQ60fSi1Li8JAEdRYJBExpGzUO9e/58JUxLU419yrbaIJ97d+6WYRrbPTEu3Nmw08nCglNTaEej42UfQu5AFUVWroaoUBY6uw1sJw7hlqlQDwmvYzKqtEo12k+VZusyIe5/4piLZh9NWxBaZG53WZRor6P6rq2tZxlz50tEeqMD6EFi5tF66Mh6YDnnRX/3uLYK53OIFMjpwnHjztyFOLfE0r4v0tfAmXghqiJz87iieJXs1VCU/OqKvIOR2pxroOpukLA6wN0z4HgKmpkDzryLXRbYqwU5SdCyZoBPxsLhwIDP1M4kwuY4hiYk4XSeUK2fnckOL4GEsYIY1WRD6biXYfmd4y2ViQgfmCxMKYzMg2cyLuueTsi5xTPbSEKiQ4Waklqi75ygOEx9NV+05jKFh3AFa4RmI7NyXMH83Ve7zq2ozOMcRuQY1cBQX5lB656D2Nj5JfBuGiXzcB7KOe18QJoHwOGCMlhet392KY6Y1WBg4o3Ch3DQbGoeEizbpSXS1k8Y2v4yEB6mjdu2Fo7C+oxvW6JkvWWQjrNpshQ/EgIv0aHBCUK+uMIZL+u18Ow+up8bgldNaB4RbGvxueZTU2+OpCNDvk6jTde6VvdYhE2IsoLgu+++S//toGE8TPtL1B2ndC01NQnr69ypjz/+tOJgzSJ1f415eNDObljmJECXIrl/7y5MZIL3aMvQMYUqzUPRtAGM7aDbrpvZOblWzVwhyE3u9Ax1q2BNZ640bnsJ3xY+7Tm42QK5CblrytWWzW/77NB8FtbBpf3EbZf1Cqur/tYyqdGrgSBEPNrvHP7cWeiGrxwD+fZ7d79HxT8ch1hHC2kIjMgqcPTq0YTknIesKgkQJPhb21vFta6mpmfRVE7K5vYeRHS7bO7swElfxT3O5SKWlxfK0o2lcoNjBjV2goZVMjw62g8y2eGMq1eGkurtmzeA+xmaxlxZXFhIQyu5O2A6g+ahx4ZEfvXFSmZ+u0ijxGRpqZp8DpGEXRZ8DcRwbwml8qzzpMSsxKr7VmoGIYLAjiKlI27Q0hy1J6Q8zkmxE8tcslijRIv4ajd2YpmQiDY1PVO2dvZRuVdjhrDz62osHa0dSUIoLlUnA3OuZhwuCO59YOfyW33R1e72XC5fhkhaIdVNh8z3SaN+nOJ6TWKWxY5m27SJi8hKWnGtHYXIgrimkaX1YR4SPc14SkV+onYwRDylNlMmchgQvSLp2RZ2BFds1qyjB5OuyBECIj0jVWvm0XsIwtu+VwLWTJQ+RRyfWVY1FM1pMbtRXzUJ07EsllPYyWAqAZHhpDty4p7nwqJ9r0lATUbTpW6jety0+FoFAboe30uUYu6jfU5OZS4w0uR5GRv6/MxkGeE7qFm0Y11y9QI7BybolNncyg2vYqaCCffCnHp7nIBJOUiD4lBWzrY3eKxWonlOuFUTVx1MlwlmoU/hZr0op7BR+8tcEJ5X/BMOajTOGalOA7ZH4vLes3E8N+Sunnnm8za01y0h9izscvYZx+uhplaD137f/czQ5Nj1uLs8BgmqZRlEI5ZR/OAHP6DPvooApRnLRUptm7Ex50MclUcPH5fnL1b9Mm3tt237WQLLKfNRg9bUrgZ7586dMjtDPybU+TY9ZXxyArqEAAzuOw4jjG0HhSv7ittMiF/2Z70rxU8ZXefgMBqLuNXCtw3mnTKQ/tXBswrLyuRykJf39gs9QetRhR0exUTWjrW60Kcr8UKWfuEsdMNXjoF84527HwDwDyfGkFoBtKarVhIVkSUGbicpwXTxuXb9owf376PuT0Pozsrjxy9gGhtlFwKoenrrzk20iMWSLVfpZIfHBwBqv5ygqiLoRXOYQYNRTVQasKG0jdrQms3WNtZCWNxbYnt7t9xYvlnzJ30H6pwNfuvWzSwrokltDTVUM4CS5er6RtnrHCOBT5T33/8GSDZWNnmmqnqw14HpHMW8pOueA5Z7IIwDZ69QX2Vizm9xMFPTgd5bdRBc08c5DV4JQBCBcogs4FDU6EUYpQxMSVjENIh7IpgrsDpnQwbpEuWxy0Ok0rmAc7altVOIXRA0l1iXiTjwqAQnXLJ8OoTXo84ZkMFULUHpuk7286zkhvTrYbk56y5Mk6XT2UndQyESugWknpbD/G0PCax0gaRr4J3EWsne7+0IaUdTp/gyIyVt4eGgsczHziGTNT3NSfY6O6XCQgbZCZZbBpl6UEaZx1lzyKg0/Slg2LGFs10nnm2WJ0Q6l5S9EiyvHYiNdwtpa4dX0wPklEdnjcqA6pFDhKkAAP/0SURBVFLvSLrgQIc8JOpqvs7XuLk4X5YRXAZJ233WJazufnhE+Q5gNrr7Or9GU6OTAGns0js0Wi6d4Q7M3JHwgjwsj+Yf/vPsDOoA1kSbzwoC1NudPcUxTX8xq5BXmkPORn5WyFUBHFvSu0vvOU3LjtE40C9cbP98RAih47DfBhhNsCxXhI0jxNe2phyVQcuMKy4nPodpNcnWdJuQy+a++3kbUh7z97frvYxAYcIdO1vtcndnr9SJkseUQS3UXT0PQ8Tdp6eaz9SYHctS668M1vq0dZiZmyp3796JFjJGvzOdbQRbmZEbvmk10Jrg+GxoDH1DBqwVxThqzTIVN3X60Y9+km11bSPL0Aa/q/hVGdOb8MzhM2AYJtfE8S/PU18dBBSaatntp5p71eazmRR0lr7w552jo587C93wlWMg33rvwYeo3t9zCXcJsrbImDbkklRQryKRt4O05CqlBx0aYXAcbWUCAjFYnj57nuVCLukIusW+/947qJRTdIRTnm/RSWE41FqCaYeS1TpusAPj2OfQ1OI2oHYMB+dBkSCWLq1jYxNlfm4hCKWU7qb7Y2NDMAK1n/G45Sph7EIs3CRqDwZjYwyOjJaFpRu6xaEmT4N4PZTzWekg3dd1oU4z1uFSGWcQBhvc0DsgMnCAiDISmYGeRXlL4WVyDrypAUlQJT7VNGQaSJYQUb1B9CRxIpWbVTlZUvNgZkJTHtV6Ca7MSJc+iYhEo5oznEDmXitI8DBmmcYEWlud6FQZV8w8nC2Txa7XXIisIKpMyDjptubJdxJPO00Y094uHRJpiBgutnhBp3Keh0mo0kvoHUyO6QvY+rzacp0gp5ume7MYpxILNVVt2JbD+3bBS+GRZ5aZcslMBjT7kLZnO5udU2KYiYiU3yQr4YF4+I6yuJSL0qoM38I4GOkcoRBokyd9Cb3fOBZm++yBCzEPmjdxLJNpuculruGur6WQIa12xWfHRuZos/t3bqF99JZB0pYZ6R5+Bv5fgOd9EHJdxmWiwkbHjXO1COqTuTlosGq86h2XaLSnPUPluHeonPaOwoSAa3GiZGUk0SzpH5kfQgFdIdhtgE/coZPyDg1rgqkrKmsvV+uuExRhfrSVNnMJsoznCl4tvTbN5rIlbG8SvZbQdRN5g/BKas3zNh1D+yy/XvOyEsoa3izHm2l7Hwm+yZdT5oy8XF1J+2q+HRkejVnnxYsXoZQKVrrFRwhp0qjlV1DpKw8eoHnMzoSBCCu1Xgl0JfoyGegJxfBwgUbzdua3/VS8df8alzPSRP7o4aPcLy/fKO4vYn+pmqn9qDmEH+WwDN5XJlxh6n3OtaApKwW5upbhyzgsmwzU9P1eRyNnohP7B4dHx796DOSDr7/7+yDOB/beij40HACWsNkI0FdUrsty++6DsnjjNlxTj5nR8uOffFSevniItL4DEUKKQJWfnUb7uOkkwE457hxkMEsibwNtbe5kPRvHHG7cvlMuaWgHit0bWa8iO8U8ErzEb3hojLSquWoLKVypYnhkqCwtLcBABsv+rrsJvooUu4Tk7xyP26R5995dNJNbpNFfXq6tlydoMG672w5c7YMgo5oTIAhOAowrKNLyMGft185D0Eap1Ac+QIRc4rxZboX7SNk0vohSkRRg8aMkI76IXpoq7F0vnr1I2YNAMDWRSMJh3GgKjQR5doF0AoyFS/WkgoiQvtLm/Qf30WwWc12lLvI202ApSae97IxdHdk/0qKblUG9viTwalUwDjKPxmE7yzQUElpykzEFtE9TVIpWa5EYK9ErBaohyCjou+RHnvnKOp2HQcngLRqQSvrWO/ABr7IOF0zHzmeePldgMNjeqQU/1sKnEtYQf+AgUYmphQjD1OUcXHO/Fwmoiy1KNGLu4VCyz8KWaJAmmhzEa8tAA3Yg0rtoJdtootnDnBJR9OJo1j3dPCHavTAb40PWyxHpbcO4tKWbmEKQ2qDEXfMfxQI+l1niRBu+3l4xw3GcoZWcwjQgEzmEjFK2mrIrHYwO1zYOAeJ7BQoPV2SemBqDcCJ1k17FOTKiPgofh9Yb4pO5I+BPCFUTQsQ8TBP4KUB0w/IKJgS/bc+mcYWfXfdtyqZbzznl3rTb66vQfNA+isbehPqslq9GU5A8i0lpaWkx2of9XRx79fJV3uux6CRlCW79XsZeBY+h4QGEw7GytLiY5Uic4d7hUOjRcuD3mv38xn6ua7+eWtIM8UXN106tp6QWCbX61ZVXaB+ajxEuKFutUK1M6pw76359tOHNa/uV5ba8MgrTEqZq10RIOYQOII8l5Lyn/Ala98+dRGj4yjGQ+zcXv08Hv5/6U8GKmHQeOpsLEOqlsgURnpydL3MLy+Xxs5Xy6NHTeA1MTQ2Vtx7cLjdvLJbbtxZhANNoAKqhW7GFOwlRyeDmzVsZAFfSuPfgrephBBFSRZdoClCyLmsbm5lDInL4TElYN2C9WdbWtJvu0CA0xIWqryabOggl4rvTn0gwDLFTZd3Y2IZh7UdtvXljubz91tsQH5ddkYlVs42mpLjzOi+E8mj0kRAp9Rok5i7fPj09g5ZUB9MjpVHYtpOKY3Zw/5R4HJv58V//KO6AyNsQE5cfqcgTbAGxvPQq9neOdDPSisMBdZ9bmC0P3r6H5lHVcvOJ1Ei0mJK49lnLrCTGSZmzEq0awxCdT08qd2fc2ljPAJ4ZuzpwHaNwdYGqGbVEJ52A710cUAZnPjLeDpqLc2o0X0k0qYi5pjwSCcsiE4k/f1PWEG4j0GFSOvJybEvNxbIqPbuEycTENN8B//xJ0gnWwzJZNjJ0bTb39jhTS6NcQuKScxgzEs6ZnlRI7w7mp+PyXdokBaiE0L3VXVNpF83jAA20mpsoa895mUP7nhmHuECAztVuIP1qLXvEOzo8j3nEZd9HYBLObh52V0KI/lA/TI0myAFejg71ldmxYYQpCBR4Zd66bboXDAnz/LQM9cJAL44ou7PlK4xsmj6YigxFAUbPNstsPZwrpOlOoqfm2w7+i6fBqcQMyHKID8Iugg5nH+XM0Z4T7RoJaSo16WpGlMAl3eYIThDyXXO0uFLfmUiT5tWz+k0NbRr1mbFzJu0IZsDK/nVXZxgYiGZb18ITt/VWVLBpg+UUv8U5JwM6e/3OnduBjbCbmZnl+gzGMhU6Zrb2Wd+JkwqDMgu/lxlronf8Q+cX9xpxDSyrLV2pWHNdj9SX8xUM2+ONZwZhb37SF/NX+LMedPWUy5StvzBXQ9QjkD78c7eybcNXjoG8c//2H4EQ00rd2gOV3qenpqn4MAhLJwBZXAqkn87uXIsf/vAnSEHOkB4ui6iO83NzIHkvXFQzw2FgPqe/91En5g6JkOri+Og4DOUom90rVWgus5OLFLrezpCnCGzDTiFZuF0uwhrZ01lp5Ferq8Q9jyvpkPZLQKnffBYDnJiCYZ1lnOPFkxeZxKR3hWM6v/7tb5P2ZGacu87VOowIHKSY52kMXYVdMFKVWPt9Bt0gWJZxmm80YUXqRJuSQIoQoo2I3J6VoV240QXjlIAzW53Cx5wDcotW4lb4hyEYVL/PKsYQEOfFTM9MlhtIws59kYkdH3cg9FXiJqF8aNoSVQmLTMvO7M56daa6hBPCYYK00crzlUyQDBG3EBTAk+MllktiK9G2DYS9RJ0Esge59deRoAPTz5L0fCen65OB0+nthCH4dmjLxWHequNR9UME8xWBM/8XvRKn5kljnthGK3TNp+RBHeNhRZp2QOsm03I+kF52duwWZ0KAuDZ+7ew1NwmPzMxytYyXhi07MIPVnU7Z2D8K+4uJDcFhcriUu8B80Li8ofakDyxcWaFnqIyqcUPUBzV18U0fdZDpZLDWelCOuL73IzGriZCdZ8e9To4OyqBxyWcQ5jlYTnL0wkjOeS8MWwEhWh0V8N6UJW6aPIVXZsuDe1kCnT6Z8TCe+bIlWt3BJ4EI6dfAE+M2d5Xx5CLlz6V5BT/4C27WdGqQIVlGnnBcPefTNqkUvgktMa31umY2NUqNl7S41tKhFmDfHRuDRnQ6xd1KxQ/xqY1vZpW5CbP+cttxVrRzPbnMQ43txo2b9GfNXbVgjs+pdYgfbqer048mUGGcFIPPA2V9faM8efyUJ+RHWu60mvdXlbO8HMLFengP7rUvWtNcy7DNvq2ztET66NijQlkikI5JV1d6hBRNWD19aCDHP3cWukGIfKXCO3dufh8iPW1Hbe2HEhKlac0SEgvNHXo8vfXg7XIPSd4NtVQJ+3oGY6o5hMjUNacElJMK54DTWcYDHCR3HsmQ+6qfnGdsQ3OKHi9HENwdvaXoFBJ5O/seyGM5hgZHsiS661SdnnQgCpXY76PVuMijDa+H1ezcUtJ3IPzlyiaIclB073v/a/dovHM0gkdl7eUKxP2QjuvA+BiI6arAjm9AINwDZcxd/OrgryYtz3rwVElLbx0aHqJgxxYZlQxzRwcRSTuovWfHLknfIZo7NKIyk66TmcaQSP3G8ROlo7i76rrJ9/7aR8zr/j01uSWeXERz8+0pBOiUdB2rcFn76hWkBnGUDmJaMTVSzqjLnF0K3WXsDyDMmncyjsVhe2oCs1NcTaCk/HaYrFRMjiSSfcfbVWJtc9NTSzFtO4hLj1STUCVIHrWje8O5HykPYqd0XzcEA6e4jsmKNNQxLKvzVvZ3D8JAZEwuH6+jQWWcME0OAaTwIWHT/i/DMEM1zraDJlmId8swNAfZbn4cAmAbAe/1nYOyuQss0VicAa2parDnrNxZnC7T4IR1EhyVKUG8JGDAzBL3UOdLyubsfuHv2JVmrctel1CRQEkQILLE92x7iAN6qznuRJHQAKu5a0APLd5bdoP9LaYmiKKPavvA5GGWjtto2nRcz76oY4FbDl9pCQliYk5dod5cx6nBvNpwFb0phzCz/9nOlu9q7KQ5Ut4mORn49Y3Y3Z2XcK9X7ffmVtvqKtfX7s1bwVGnGctQzee8D6Gt/U1rgJqG6Svw3by1nHETvStdokS3XYU7V8u2/Q61NBDfaQBnwNLnerE5diqOWWrNtBmDBD+ePHmWa60Y2iJqaOvUwItbzz61fOKbIbDz4G3F8Bo8p/7UQeega8ZUNQ9NbLvQzrRnT88/A+9/7iRCw1eOgdy/tfzHuhq2SwlIbDLYK9G8AJh0bLcLFTQzaBuziwvlna+/D/GGAGztQqABPB1KZvDy5QaEfAdE7St33rpdxuH4g0iZe3udzMy2ozjm4RySl69Wy/NnNhrpQ7CzPwUSlgBf29goLs5mTxoeAhkOXaBthqY5L0MSQhBEVVTgO3FxZ++gPIGRdZAulVanpkaLDGRpYboszM+CiKDLmetQ9WfAzQUileovkPD1N5OYODAaD6cQL6SFEDCl0YpUKp4uOa0U4fwDYaS3VrbdLKdluF8Tlp84OOqGVDCSIQf7YHSTY9m8xpn7DohnENYOAm6pid29fRO4TPHtGRISzymTRGpYgh+m4+KUMLYwAIhJZx+JHOSnThlLoYNojnIJ+zW0DhmasIxWEWJruaTSEC/yBnfDTLKuGATaMY8QeeC6sLhcOlv75cmnj7MPiIRbU2PtOnZqYSKR4N6ECRIMj7NLuk+fg75jwEzGphv1FGcHm/N10pqfm48mqpNBqwlZJgeK1VhzwIjSyWVGEFD4MoRfIg+c1TA4h1Hwz6WlyJ9nTbDRkPhIzWxnv1PWwNV9hBfntChI9KABzEFM3rl/J2bPSgya+gAq4aYGyVU9qGCIfeIgHlF/4ecg6M7efga3lQuEi9qX6emU4EoBLlNhQSWOkhfrIoMyHbIJnGSqIah8LyHT1CHz8FqzlUfLUK5CrmutUy7bMI94xlFr0wSfNeeKexLAysg8eyi4SdhySBCb58ZpGUTSbK6vzoSkzn8dG2nz4J76+E17GPKuuRMWMlzXxnrn7XdiAVALCY4JnPwLh0p8TVNPT5eK1+tP9301C+Fk+TWBaZ5VSJJ5KICYnrPdHbuS0dgHbCPnmmQ+Fm3nQoqBO981kCK05+urtg5hqg1sruDndY4azzJownZMxX4a5mR9GrgpqCsUiKNbOzu/cBKh4SvFQP7R7/z2/eGBoe+7jMkCBE6pc27WBdCUnEfLjcU5pKjhMjszm3EFEX1wZLg8W10p/69/+S/L3s5muXNnsbz/3t2yuDQbDuuAkAR9bXOXziqRPSqbdF5npouYdu7d/R2ue8q777wTu+MIec3NzmbiYauCSjCdC+LkoPWNtSCWiDM1Nh0zhY1AH0vn3CcPSCPE7rSMOdi+PFOmIA5ray/Li+cvop04UcgyWC9dP120TQ1Ek4WN7oRAEYiuAoOqNv1srAU1iX9/FovszVInjg9FwoHI90LQB9xDxMmAXGviUcNxKWnnBlzCVFzW3bkBEkAJt0is15vI7z70I8BUqcfZ0mNoRtlu02+poN/YyapjAwiJBCyCnp/SSZ0AB1FTAOi96CkbL1+VzvZeoQi0BXHtEMDEhQ097CiaigyR5kBcvaMkZv391V9+89VGefrwcQh7B8IbrzCYiAOU8iAnYlYPl6FMrJRonkhwSUv31jpHRsYxkY5rR3WXucy853pmCga+vRMXWym11gTnHmlWiOTPuUpttV1kFJXwAiHqY7ntiHqx+CwmRL6xT6ZzAyyZRz3AD7Re8XFzdz8MRELUB2xQ+sq792+XefArxJI8qnmDA1j7TEDLJ6Va0Tq5r4SRNkSDcvdMPXZ4m7xOdfUFxpkgJnLyZoS6T6td852D8DJQBaDklXrLbFpzH2nTpqZhPTVdubxOPK9CfMjE4EkYJTSkOOVqCH2A0Tw3cN9+Wz+tb5KjxI9761vrVq/zvrnvDt7XlGpapts6RLTmKlNuv61310fgyLmGJj8eTIyNp01d0ywCrIQ1dTEPtUZNVxU/bt66EU3CmeZ6OyrIOQgv7cjyJApOwEtLgmbvjG0AS5dOCb7QBuahFcPBdE1Y7rVufxFW6XCfE3x8Va8WXj7PWSywRtdxTMV+pHZl3Wqs2vfMS+bRQ/sT2f71z3j1C8NXioH8rW996wMI5R/MzUzFpCQxkwCPwzSUhMvlMRV28piEpi7FrseTXlG3lxfKaL/LNGwjPWgvHyxTpOMAlvba9Z398mp9k++Gsh6OK21KYJUCJqYmyvzifDqoEroSxCpMSYIgkxDoEmRXixV5ZucWYDITNPhQOUMxOOgcZy2uddLf3NqKd4t53L9zO0zv9AxNhPIr4dqkmrhcI+fV5jrE8BgpeyGII1HVzAKpIQ29iaoZT8QVWdtOpTTpWSakyUJUOVF7AaP60TbOL+sCcobqloo0yfciRo+aCXXs7XU9HNIHYbIHPMgP2Ym2Iww0z2X5c5iwg/ranE+OzygP31DGzC/hWwf9tJ3qEqqTgc+d8+DYyznMFFkayQfNhI5juVt7r9gsE1K6V7CT8dQJfGdJU3ftp4+fZo6OBK5dfbd25ipB2al1gXbJfef/KA27ErDHIOWQGApDJ/RJIF1Q0pnF5q25AdoRKV4mo2u4BECvmWp2quY1CYVwC+wpdtvpTEP88IlXagi1I6KRadqhfBEAZDgQZKV/acHmzl7ZAV/0JnSBT7XRfoSBZbTTB7eWIwBEwyBN66t246HXn4KNZgYZimXzueWr5R4pr9bW0yeijUH4xQGlyjAR4SXht2ycASTaPfWO6Rf8kEiDPxK0EGHSADQxV2nuFI/CQGDeak3WU0m1gUZgVE/1LGSugvDz+RtHi8vcXL33zvNV/CaEeL8R3nx2dd98Z/ptedpr765Trc/bEMEn9z11/JT0NDNljE5gUCtfCyNxVwZhv3SiqPPVzH8DjaO2OaKg5eEDTbcXwF9c1yNvAwahlcN7x5ayhhaMXZOXkzndy0j4bm1tJw1r1V3ONrR8pa2b5bUMV/U0f0LLkC2T/ayaKXlvfyJO8JQ6ESvCBjV9dHh09AtnoRu+Ugzka2/d/h6I/eHIEBIRYqsDywN2ZjqYvvEOCOpJoGQYeyR/zhFxhvgkHWz1+ZNysOvCga9gAA6CTcIMJmpHQcpenJ+LCvfo8cPY8fVo2tnbrWMbqP3bfKun16v1V5EW3n3/nRC/HdfIAawSncXl5fLw8fPy8NOV8td//dPy8tV2/Pj12HCw+cbScsYP3CDGwUo3f3r69HFUYpcukEloZtIstrG1gaa0FFOSkpDeHkrLrsWviisSSZgqospIGkCBCA5Ui9MSBbe2dRxnhDKroWRAtiHWwirEj3SDNcCv9AyAbJqgdM8c4fqcDrMN8XG9LBHKyXJAF6KvrdvZ6arSVdKv7px6o5mmZdLuqxeRTgLWSxdo1WXXfXKWP70gxM6BcJlB7aR82BBdeA9EsT+dyd0jnXPy/OlzOpubvcJcQOowUuJfdWJ/wAE+j/1f040MdX1zu0xOz5QxNA4FjcooqkRup5Wh7O3v8201MdhB7TyazhwfcaWDIdrK+UB9lNcxmOyrQs7ZQZJ8bauqUVTGbhu1HdeeayeNtkV9oqVwr0DhMuHu9IZskNnjDtY73uTeYG+DM2NDaADUz/RtM/mASWbOCmX37Lwo6+FudmrBHk6sdT0wBRcqEzgKKcuQ8S3KZv09fCcTccKgy/BkKR6Imzb9OFlIYPK1FvR+tDkYCH3G2cqunyaBCfOwLSwc4Ypgtff5JXS/57hiEu3RxGnvc0u9c27v8/vZ0D7v/tZgyZuEX0/X6/q0vm5C97e2U763LcEJ4eX41xl1rt9WPBVvxKMq1MEUIPgHnYOs0q0Djf1Bjz7HNKRiCmVZ0ghclFGEjiwuhSYpfDkfyDHc4AvxZfaPHj2GHmxamPylMAnt+bouHuILlak3/ETcoT7tO2Ff+0HFVWuq9cX0fG/fFV8UDsjhv0Xo/oVzQAxfKQby7fedhX754dhwdU3UP11zgqzCLpxFCAUkFVVaiNQOcXMMo05ocuygLyv0TkCI9GJyyRGfORB8dnJU5meny62bS1lOeRniPT87V6ZGx4g7jHR4APPYKTt6xtDBIXtZGkQ/bgmUxB0KXNbWdkAIOxYSOJoIxQkhGB0dKnPTSCMwv92dDSToT8uLZ88rAaZs7smsamrzOqfCOSJzpO87EVKCrHqp9Oc+KK7KWb14qAcNbJwwAyRaEVmCrLSjW6CupTJBJSMHWYMYMpJ0nPYMOoXoa7IY5ZvqZXLQUaWuLq9qJeJiZmRDKPzGDgP4k04OOo1Su+VQQh1B3R/lePToCbDbpW0qwoaBpLwQehEXQDmuJQEKkeNZJKLgfQ9MdiL1f/bkeUwHTtyyI1SSUhG9do3UhLorOeurVGV2NaMbdOLZufnMqlULJesaUnVNDlUT2d7ZDi4p0Uf9NwplNg/j8TD440QvtRK9/Jw17PL8KHFhkBIWGZCal2c7oBlRpWhnmsl8Nz3jfie95dHTZ2VLF2SIem//EITHsa0jBBtwEi0UFso31pNyKB1yLe4qzFh/NUPLKjO2LDITiZFt7qZimulkLhlATTvzlUzaAgUHalsYAkHe28aaU2QglYkomEhk6HF8dnLuBNeTjHloqoumZxwTJ3hqQWxoCTUXgWXarLnO2fdvHk38eupOLUW8etcdau7XoSWMgDvR20/afBOaOG1q3Xl55X3b/raXIfGbeMLed/aH4AhB2Lk8fOfI1YuPi4uwKhS6QgafRvgRV2T0JBRTY8aNuHblATVj55eQM8xK56AjBNMfl7/4i/8xSC1LsQyvB8rDI7HWtrY8LVzb9zazc5XSBr7rOhtPzdU2lAHK8OwTh+CiGiZV/wFa9K8eA/ng62/918ODAx+MILVnmQk6TOZGiMmpPCdhyX0FAggBF11YWoR60MkgaNp6tY9L7AX8j3/84zTS4sJ8WV97GWKu5uHEK1VPfbfFuqfPV8v61k6ZmlkoH3zwm9l86icffYL28LysoUq6NlUPx2O0D72uXCbk7/y9v1veee9tVM01JAiQAMK9ubFGwyJJjzlRaBhNxCVFFmBkw3Tu4TKKpuJaXnqEyRwcrI+JjI45PVWZicuGuGWrpobW/ux5Z3s35iE3+PFe6VZvLjUkiaZIKNbKeEVsSAcIIhKDLMTVu+MUaj0M43Cuw+72XiZKyZiN5zNX+ZUoWw6ZFMmBoA7qqhXWthgeHg1x0YQhkd3Z3S8rT56VE+2+Ek6+Ma7IKzKrvTgelfkuEEY7p0TSyW5Vuh4pk+OTlOW4PPzkcRhQ5hvQLtnDgrYOUYQgx+wlA+NQBXdspfaWUubBg8XlJcpv2u7+CDMGjmGARDHfEATeZw8GPVEgjJopRKtKLCrRM0kuE1dNzjGoIRiSDGcUYu0aXZoPrb/kObtLUk7TkElZZrXE6Zk5mM9Yebm2Ubb08kIQOT6h4/Yh8aGK6K67NDcT3NFtOAUVbnyfrYHJNzDjCE6Tm2mHEfBfD+rYLI/iZkXa4/Xu0+tuxB3veB7TIWVrNSf/JCgefp8B/sBAUxU4Q1Fckdc94BWeNBNKIKP5kql1Frb5pjksiuX2SBm7jjZ4XfGiXudd13vLlnK21024itEVtzukTs1315ENXTe8NOfk632Tlr8tYU3bv3GkjARxVvzw3ryqGRXBC/xyG2otDF7LPP7iL/4yXlyaw2+Ck5ZMDVEhUG1Ub9D19fUIp5kjBZzVUF3U8gk0x2vhfoLQ67u2fin71eF4nRYBCDnl9H1l7NZPalCdPKyDkfwmfcHgR0nPHRg1r15GG1VgABh/Rll/7la2bfhKMZBvvXs3W9k6YK3d2nWKJLJ1eXLqZUcCLAEPBEQEduVY1a/eIW3YI1ELne08OT4Wl0XXuzmDs751/w6da1iRq0yjodTF5gRiKT/80U8yEfFb3/718uDBW+XOrRtlapz8QZh7d27ENCTjifcPjbkAM5pxsTQ6/fHxPvn1ZHB9eXmZeHX5gnT6MzWPoyCtA9zbm+sQfN35zsoBjGB/F4bgkidOaoQIK5U7v+Xhxw/j7eOYiZ1WNVpzTmyV/J2ea1dFIqRePY5R8Ny1fObmFmJ/d4MliZ9IKzqp0fT0yJBhWhwywZXnL5tlE6qLapBToi2jULsgATUfQJzvbQcwMem7xlc82oDn8xcrMDYY7Knr+Lgbn1pTlX5FZiVoZ7mGSLUdULMk8NGmLtMcHp3I5Km1V86JgWDbLra351zXjhOTHOVoJWw1l1PaQOy4fVcvO5ezQSOD0DtA7LhNldprejXUtMxHrc5OI4Oz7EreZpcOZ8wQWyU1npl3ys81aTtgrZbjgpBqYItLy5HiBHiV9Poy/jY9M1MeP3kaotIBN/aAdbnoK7tb+5l06OoI46MO/kOMHPSGersarzBXi5F5D/ZX4UO8avEfwNS2Te0pd58cHfygR+v0EBs9cFArdslyJx662F/gAvw9koqwkPj4Z315RrPQTSB4MBBnmmepeYUZhApjkFvK12AXRxuEzzWsu6/b4LPPe94d8vbNON33IhfBJy1hjcDUPPe3puHPdfDWWneXocbzaW23aH8KJ91xmuv8Nc80/0jY1free/+9cuv2zeCmXlcKrU+fPk1/dbxDi0fG4ehPmrVkIgqUOgI5BmUfJ3P64kn6l6uIy9A+/fRT+g74bd1SDo/KEOwLCgg3EJoWZufKLMwLxMncHMFQ26bCIkyF/6qF1HvbWk1SIdX6Ok4sg1NYJd6fcv0LJxEavlIM5Bvv3f0+wL0fCU97OcTURtGeqG1a24GLCbr7oJP5+iAObierJDw5oyahpH0aE4OTp/Sn12S1NDfHPR0nKIC0JnHnLJnQS6IPzcKdyO7cu1ueP31SHv70J2XlKUT8cK/sghAu866brRa0kaGBsvICreTlSll98aI8efiorL9aK88fKzmjosLEMkCv1H20Hy8jB7j121ch1a1WDaWPMyIorQnHD/Jrmz4qs9Myt/4wBFoSGNSBOjts1GYohOMNmoYsTytlHBzS+MRZunlTF7y0rMREm3Vf/wjMdRLE6S+PnjzPKqTOqtX2Xb0y9IyqE8NcLFEtTq0lixUKd9KXaOgtYnkkynYEmYdSmC67LlRZpTWlVyVp1WPNOZSPO2Ej8ptO0qNwWaYe6fzxw6cwoZ0guMTeTnOmw0Iv0jBSumMTmveC+Pm+ap8yEIn5vbfuZfxJgqlzhRlaDlAgRMUOmG/o0N6HYIIrwlPpS2nQZ7ad8TIpzwQI8Trzot6mfO553wOBrl1UJqW2c5E1k1pXSdOeAKfc20GBQWnzECHkCHhp2jrluXu1z7rNaT+1Ih/zFCvrgHxdhUGzxrEaJ9qhm0z5bUx3wLBcOp5U4XLK95woh+ikuEXgme3Qjon5iabWbEuAUORSMbqZq81pLpMVySzN2zLIzA5C1NA8KEvg37ZhC5AGCgZ7l/D7WeGaEP/80BLpNrx5H4mcoxLCelgOz03NUw4/q+/aUPNuy5EnzbWHGl6YSOjDZ9/zk2dtmj5T03Xg/ONPPi0rKysIQhthCEbVE8sVICbRdhUuFAJMVuasY4ICsEKie4040fjf/+Avyr/9d/8+TETh5uXLl7EQmJh5yXgM1t98p90fH23GidaazlyGJYt2QnNSAP4DmcAI3Em9uLeReXa1hJGwI830e97RD9VAfvUYyK99+1t/NDA0ND046CKKw3ToseJ+HrG3c2hSkUsrzWUiHJVu/d7db2MXSdhxhx0k/cP97dLZ3YaII/lBFJWSHcjSpU7p3dnmhwf7dVIcHdtO7wRF18Z//viTcg7RP+3slxM6usuNaF7QG0mTmuc9bejSSQ5JiURUV9D33347LrlqHmowEnc7o53UEElOKZQGzEQ7GtZGrCipF1mnLN24VZ4+qyv62qCu/eW16aSDgAhn1ENskGhK4uzYOgAMAy8ppyvc9ujC66B373BZXd0sL1bXQWol7toB0ymCYXxPwnZIyyfTafdNcL0wmaxuxWOo20rqbvgvwouYIqRo6WhFBm2tq8TesgZmzozmfepfN8nqh/lPTM6kXk8eP4vWpkQlYsc2m7IZm79mvEcCz0+YhgPZ2pEHxobLjdu3s82wjE7NM/kQx7koJJTOJHytp2lWJmepa1BAsS102d4HJ2Telluiaz0kvHY+vwhT4XsH01Meyqu25aD/BhqU7d8T90gZgJNUXSXY5CHEpL1P2zogv7+7B/N3r48JmAxCUnEJ9gqjMNEUr5ZRWGSPBtLqgIfOExD/ZUxxbADuMvamhDl0w71w7/swggZvKIPmXs9GdcFI66ipUO1SBlIJcsUDV+dFAYkJK8vzSHPyofD1XMt3/dsQ2Z8Rugn59dV16P42V9c/nw2WM6fXU/IWVG6LRnj9e++CU0Ro8SDXHmnr62f81Gu/4Xl3Xj73znfilibndgmjfEtQqjeGYyAT4yPZXuGTTz6Jpi1uiHe24QHtaV8WT3UG+cu//Kvy6PGTpOXYhMswmWZbtjBPyqJGMz09EYHFUtqHZFiadLUQpOxWI6Wx5ep9mAf3ejAGt+wbBuiHJubQl96+f/pFJhEaKlX7ioTlpYU/zsYtSLd6M7pshYR/g2MXgnWOlHwMATyFKWi+Oebs8hrOUHaZC7nx3s5WGRvuR7g/JI0TupNSm8TJgXfoPYxCn2xRwM7vekIuKSKxcILN7VtI8M3EPoHvPAOBrvlAKdPBS7263JWwv2eguJqr3VbC48CzzMkxj72trTAbGV4lrBx2aA4lvAykQTR1i41tOw0uszlHm5qLI8ATtCEwB+SEUYogMB7bH7YSSdvGdkLcKWlbCE1D+8BELUTUmYRIDw2Olo9+8rBsb4OoEBWlYZHJ3qb2YZ0yBuM5GGc5ZJIyFeOT9xHMAylHze8l2pYMxagifry+KIPjEjWIoBLmOtgoslt3tQgZl+MGt+7chQgelseq+Ug9ws/yUtV0ZtNOhTiETx0oJx2eBMlJc3p2tty8eyvmS7WIVrXPlxQhdeTfZ5bFYMet3mSuS1DjS5g1JbreUwemq61f5HOmcGBlGvxU0wapcnBBYtSJP9e7Wn22Ar6ckEYvmpgmoqrrKuA4y1gJU8K9Az4LTwCO9jFQbi4vgH9qk/J8K2/5KxE334xbkI75hsFad9L0LKN3eXkPB7l1PoiGJaz5swyaNm1DmYOU1XTDJIhTmYvPTU+cMu36PpJoYAWB4T444kvSEHYWTnjbh64JFT8/J7QE2HNi+lFXSLpdoY1T078+2vCZNKyKZ9uHt012r0WxxHEk6Eor17Zr17PuYDLtYQiOEU8WJoxyCHPg7bv2MKlahsuMv/71X/8wy6OsoLW/4BD2auBxKqEfudy75ne9EHWucFsIhQ5pSluutEET7Hs3biyUGeiEplVNYq4Svo+QIY6nt7SwJlC7q7Pl83tNy2q54opCWhU0xJcelzH51WMg927f+CNnTw5TQZdjH6TTCBwrZidzhm5mB9tI6RRIs5xEjOOD03L37m0k4w3pMsS7N5KvXVCfeAEkQG1TQSkH1r2uT7PSuQyFRpG4IJGpbr5cfRnvCBmI0oKagJ5eSnvuHbK940A34KMMNooEzoHiAzWI5SUQC40G5JAQ2ygyDRFKRNPk0Y/mkHEcntXGc0cyJG2I9x4ItHRzmfyO0K62yRty1w9ckDocHHXuit42qrFxNOCYmpkuc64kPDZC/jdi4nMm/k8/eghDFmkoK4Sgh3JILEMMLE8IL/lzHfMMzyX21pcX8e65f/+tcuf+g3hpGKyDJqkQKwBnGi6JTqJBTEPMVVROQucohUzOMZNbd24FgdUgrcdAmsWO6He1g6TDWB7SAPiVuJmG0hLfOm/n7v372W7X+REy70oIap62V+0ulk2iwQFSyNCU8sUnV18+Qhg5gLjr4zSs6UuzGUJHD3gwPDCEsFIFlVO0SQWPCB8U0TbSnOBKyi+fr5SjfbdCprOSrmNSaVTKG2yjDjKpnV3NisKoB/ztyTyn8eGBMoSQkfW1HOgGv1v7e3eQeQQkDbH3vXXw7H0YyKljZQhV4I7wsKBq1GEWTVnyPd9VQtEwBWHBIRG0zWVwzsWRcLWMRBw3Hcsgrls6cadtL5/m5RshUQiZj+DrpuxVy+LcdbwZ6qP2nSldx/m8+Fd5iZCGCqh6TfBSavBmnvW6Pu8Ob94H0X3EISyFl/BzHK8NlXHY12qaxhTftIC0wfeauDR3aabX4UGYbyEk/6v/4V9z3kHD18vTjaS0MtSatcVpy+UqEQsLM42noYPjAxEmNH+FfcAcruKaRH7AF/q/j+0njsnoHSY9sk3UooxFGb7QLHRDU6wvP/yjf/Q793vPLh6qjE8g5Y9DbKbGR2tjwAiciDfUEAqXklAdt/DRKmgs/eo/+O4HZWsXzr2/k/EBJ9Zpmz9E8k5VK+RysmPYKVx00M7WjwTQ46D9yBgEeLn86Mc/ztIZKPi1c1GubPUIsbtz7x6d9bisP1+jQUinx8FPCAwdrR8mcAdG5l4On378URpXwqeJRY1H7zKJzyVistqKnVPiZufWHu27M84joxN5rskiBI9y29Fljro2a3aQAWVwm7pZHwm7Edwq1UG87fUtkw/Bq7ASdiAJ4BD5/Ubpw4FvkVUGqOePK/3aYWbnZjLJ0UXltJebT1YLBvZqaNtoYYd0Ds18VJ53SmOUUQDzb+e5pIHOSNP5OMsLczEzqhWKsNZXjBWWera5WZcdSJt/mAztHMcJy03utqJt446SaoIjI86VqXMXbFT/DNbPJU8qwa1SlXFkdAbXnjrmu9VnLxBWwCtgAATJ7yhxO/vHDXPWq08Hg0qCJZgXl8AYzdN20px3fHiSsmtCyITJY2fIG9uyUG4+kxA7wbRnaCTzNc7JxxnhrrigwGSBsxqvhN/CE6oJxFuXl3CtpDpoazFazcSbME0unQ9l/i7Wp4eZTCtMnD/bVEQwZZOXeWT5btrLhccso/h7cgJcYBzudaKAdXgCXtOuaiI5yN8ihHiSkGmYZoV6iva55woJfus/PxLY9itCU+fu8Np7Qvd9+sIbBz/BEfH26pnBM99GiLAUnD/v8H1TuHzWPjckJdKtwbSBAbCzPdImhCvm4XfNdcU5vuPsvXhk+sYVb21HPUFdkkitXg3FMTCFWM3ICdAWMxTeButlugpdt28vlHcf3C+nrubM6wPwUFPzS8fb7JNW3SSac8rIdc7ek/8ouGLa4qjjczKgF6urbWV/YfjCEf//Hf5P//k/+YON9Y1/fry/V6bHRsuMbrBwR71G5BL9qBpRP+ktztbU7iyBcqxEvokCD+G+A4FZKJ988hGaBRIv8WUwkHUarA6aOoBOa6YRbNtLaThAdXa26opjLTfv3CnrdHjd8Jw8pQpvPhItEaESr5Gy8uRp3in1ZMFDyjs2AdMjD3dA3N7cDNOQ2ChtxP5MZpbBWe1pRA4XxRMhHHC3LH3D7kei9AgxhqioZtppXfog8XkXIkVyIpv7Y1g3K2SZ3Q9d6VMi1GQZE5P5SVite2UeInpFJlJDS6hqrZPW3nrnrTKJpD+AlKykYieINxUhnYRD1VvCqdSrN5kD8RIeg1KwjMR5ExPzM7QVkpfL6fco3ffFDDlIHDc7sm2yBwKM3sUtpYgitMud75smediBl2/cKHPzc/YL4K97arIiPh1Vgkt+bQdzsMRzzC8BQiKms2j63EbQ6OV9n3ElpPQsBQHTgJJXV2rg44CzZiiZTuosCMJEOAlX4G6HDEyBRyR4YKwbpoxcab4OSlciHMJAXuKlcFejNlCDcm57kaiERi1Kjcm1ytQw3cslc3NIJ0WU6hP0crN+bomqZule/trCLUtcO60zf8auWgRlJb7tX+fi8ELYkb+uyJlciISsd07n+CLLzlfN5DymVP7rt9anwQeDdUnBCMnLetTb5nG9aa+F5VVIIWrwKW8/874lyvVWGH3O4btE4Vr4EN/nfmcbxbTZpOG5+2ifVUbyev4pHbdJv8kruMVxlb7fNGVs740fYap+mFMbr7bjNbPzMI5wbYUH49SPTUs8vo6rhjEw0FPefesegshY9izRwUUriabS9Bk+tRYtAzHY2yOAkIaLlLp0vZNuKUx5+uKF44B//uzFyn/YRP+F4RpKX3L4L/8Pv/8H29tb//wAqXZharLMIrG6eqi1F+EVtNNgIIYA0bSk2qYUqyXp8PwkXlkffPBr5dmzJ+UCAGresora9CUGehXp+eJ1iDOd9/RCYNKRkeqj9iF9K3062Jm1k8jD72ReKQcE22TtzIeHO0jWU+aQjmx6vrOBXW+qNmCDMPQ8G86On5mph/tBLsdTziBQTnKUsfit4wR2YudiqNHozmnd1TAkZqqqg0izQwNOItPsAcHb2y9PHj+JTV5tx/3M7UyV0EDIQS7NgqYpuZKo2anaiUg9aHguGS5jXFhayPo+BqoN4YNgcETrsUMQIsWYvshM3SR6ZpWZzsDGOR1+NwNynhw636QTLRIIAHuXSpfAySxHkLBPy/7OAXH0CtGVWS3N7Vlp/77BmM5i2oHq6vaoBxSlDTOy7NYv3TP//limetgha4nJmwxlDHt7rheFtkWBgycwp5BYmyyVqvbgLcexxJlhV1CVITuuUQ+jm7BjF+noXNvWEumYLSW2Su8wkfjXwxg1SxgvB+kLw5ibKC/6K/lX/LGuHuKTi31aDs1oCiq2QRgW34grJnWCMCJjmp2agvBD/IGnmbT4ZLvmbOLNd7an7SOM6vpHplkiwWpiUavqoJHoiaUmeEb6XPJdZT46EoQxXwX7maWpoLEdPBtCVDm394Y27mcCkWiG+k2i1Hj1nmvLz7118Kj3Xtf061Gf+2lOfCfhlni2+bbpfd59++wqcC9+VIJO0wk3E26C8bsZiCH9g3McI/LEstRvjJP+TBzbOAy5OXzelqGN34b23rNxzUqLhtvo6sVYTVgIO4lEPpw8LJtCpvFtZE/2Vz0b333vPejdcNlFcH++uqpD0r949vz5HxLlC4XK6r4C4Td/64MPh4eGvoceXibG6qZNSq0Ke8681e7tboLj43pmDcd2ODPDM85jk6NlenYqCxZqhrHjaJ+WMyu1K1Fr53Ow1bSU7iT47k+uyWoAadbZxoNImxIk2hUgK/G7j7GMyg6tlwygB/BqG/0Qw0jree83IpA1kTB47bgNyEOrZaBdCRcmdwTTcV8GJwCJQPmEb0QIg4NhMhafmy8YFUld7cTB/4oRFTFdglxm4R7szgLXlGSDKvWKiJFiIYBBSspgeYOkIKDEyOcSHtFyaHSo3Lh1s9y+cysz+0fRuIzjOj7ibZ2hbqmMLXZaEA8vKW/TYdTUPEbiVjgcb7ULmGPdMY/vJDyUg197WTlvVPResR4KVccvSA8GfIGQIFRkah5ZDoV2Mr94w9HW6QhmTBpJk+C927Laoe2gnm0jvfA2NjfSDnrIRSIP8zPrKmGrJfCfNhRvdIJwIzC7nVoR/8QHluQrMbUswtMlIDRJWhSZh1pjbYO6E53ldgzIcSzzrRMEaS3yscBZIgXwCqfUH2RaWlyKW6aunuoSdn5NiBJzr1vmL2N0YqptpOOJTEbNKEQo7VWDZfO3Jby+ygoBwstKE98/mW68Ba2r94EJ0LVe4E8Yj9/XBAl8xbfdoTLB158Z5814hu5nXoYY56gEOUfz0tq8Rlh5dhV47l37JAyDs98LT9M1XKXZdQR/m+s34xhCtIUBx2v5ExLvc76/qkee1Gfd5zZPQ3ea3fG6j9ALjut3vREI2/kjJ7rNpc5XOab9iFj7ADSndrNKa3zuMjjip5Ov3Yqb9H6ws7f3hWahG74yDORr77/1+4ODAx/cuX0rS55rf5+emQrjcMFE7c3phBDsoUFNVwPccx5RKgb4mhggUK7n4xR+ZblKrySQdYkIFzXM4DZEMUs3RKrSjgtAeZ8JakH6Kh1GuhX+3Ev4jBMJmqN6XZ2lc0vc0qBGTj+sCCuRdwDfoEmp03Hj/gNjEYfnpCna+J2uymoTnmWCSr4SUzuqhFMEkFBI1NWWXFNHN0CZh3MEskUmmovLy9vhNfPpxeFe2Wpb5iSSZll88lOzUcq2U+g08M7X3i2z8zMh+iKUxRMOEqKYaSR21MsO1Er1ppe0PXNYmYrgl8UthF3k0pWDlfD51A/40Wzi96A2z5SW3cFPCcnvRXLR233kXV1XE44dUebvVr8yVZOybYXPGWlemCd5WEZRIYQDrSzSH98a38XxVpCwvHdsrIc69EE5HR+S2NnRwjz43nLZ0Uxf853aoEvd9PVSNuprXOEgnLK4JPEMdaa8+4ajOVkZ0hEuZzAsGY6YCGsvvTIPNVTtWJTb9nUBRwUD21lPxFu3b8cM4YJ64mUq4cFPCCHJq+25vEgO2jWTWKlL3fFOKBCbH8+Wukkg15VRiqxhTQ1xrPhgv7DO9KjcyzitbzTR1J9Qk2qC7VuP6yBO1Pp3H2+GlK/rO69iqs7Ndbotge4O7bsarutn4A2/tpSCXwuLJq3mm+77bmJu6C6zmlaL459fh+t0crz5rEb7TGjft+Vsv+t+d8WEKF/q0bw31LJJ18As2if3zfnNoOBo36/teWrrVBymX9mnTMfttmFEf7a3v/+FZqEbvjIMZHl+5sPjo8MPtAnLJCSgo+N1ITxpukt2hKhy43hBT79mIhG8Ak8GEhMTcSVhLqkxEGBrc1ZSdUzhPAStt4+Ds7u5OTZ8fnaMVlD3ghD4eghJCLwOE7CBaZMgNkkKeHOR2GkS0QXPeL4ns9rYfA/qEqsvmxQ5v0OtR68J02sR0sE0EaAusV4JhQwtEqEIAzwkt4lP+qqbEqqt9c3y8vkLiO+xo7SUT9dQiddQ3AFHRoczeKpLoCYlTRXk2tRBqbLCS5fj7/zGd0v/kBqZRFKTjPlD6ixXg7yu6SScJS7WX8k+QXhQNp85D8Otg514ub+7kwFlpX2ZeCXJ1qTC0DbtRb3sgVsIzsDK8RDLJ1GGQY6NTgYmap6BL+CpTJnG4AiDtxwQSxOUePY35iWJnxlZZsdoNl2aH3hABe1NRJewaCZSSOirBJ7vHLTPfuKkbft6uEe+ErkLT7oMhfBzlWbHwmQwCjhK/wbbJnCmPB62azYDk/FB2B3PsIDKFeKIjERPN1dzdVVd6+vimi5B4tL/tkWIm6iRthD/k0LaL9qcbUWdlEYd+1BYcaxLOFgWDxmjDIJ/QjVXiWPu7ilyK3hVF+lKbNxdU1OdzEOzYsbhSMS2DhHjX/imTLn0l/x4H7wmrfZagYFT131umuumXs331PTqvn1mePPe8Ob7nOtNc0/iTXr18evpdt+3zwxX5as3qXPbX98M3fmFsTfX9ah97Trlz+bp0T43/av7+jB9z2dhJLR9m2Z3WXznXTcTfK2slp2T7aqgIc742v6aCY5oxg7iy0Bo5T/d3d37QpMIDQ0V+PLDN99964/7e3unwdSMCbiUhxP4dNn1empiMpKeUiZoDhAAFMBUbYtJAeAE0AKGzioxJRJEQYJnZ6JTB4wis/79l8V9M3ouXVrCDqcXilrCYTngULuYnJiJOcjO49iHjafEWcdBKgMxSTuuZptMeLShiadp4EgPnYO6TIgd3DwlaEqWllfOL6FSo7hq/HTmaiKoiALzqJQNIuXs8bNMeoupgm8l8O3sZ11OMxMfgjUw1F8mJsejVXiMT4zGBCbRzDpTIOOdW3fK3Xt3YpLrg4EoBVfmKMOE6BBfeEn29cCpUqp34rblFcTc9wgbnhFza32NMh4DUg6+z0rKjn2kLrSVjDHtUOvVx7cZXIY4nfC4F8YxSlsLX2f4W99I12GCMsDa6SyDrs2BmeXlV+ong7S91EyEj6sfrzx/RmrghR0QYptFCsGjtCWdKIUH/t7bDsNDdTc572Ue/YMy5XGk8qNorJNTMhG+b74VFrbX6ZFl1MRDJw3RdABd4UUhRiGgLp8yMT6WtDWRxdtLkyhtpjSoyVWzguMQml0rwzEtYQ9eUNf2XCvta+FYJe3Ah1cXZ7QX+Cz+qzlkCXbg0jIR25JKR1PhScqZ9CijY1JH1EVtQ4HBviC+CuUKb4Jn88pR71siK060BKzicL1uQ9t+Cfm+3nlutY82TktA29AdN+f8dgW/y0FVyNdU2rSu312n0R6fYXKJUYPX7X33tzFV86dO3Apmvq1PK857tCHvjNMc3eHqrnleTzVe8smDml53GlW4qMJn1VSv4d2e00d9R7A9U1eeKZDLQLSgSPt2swrF5Z/s7e39wq1s2/B6Lb7E8Hv/0d97COG/PzHiXh4DWX/K7V3lkoLBVVG1+Wf/jomRdPhKkOkcx3qnOChbXX0HkeqAI52IzsNZ27+MSElYExQgroQXANuROg74XmiPl7CS54h7fQyU3e2D8nJ1lc7dnzVvshDitCv9TsS7SALicue63/l8EsJnXi5f8HLtVdl4tUmD6+fvoLBLoPdT/uq3LUqqKdiIIkjtfDAZ2jkM0hFLOjOPitvpyrQ0Ce3vbQUhBErS4TslzsyR4JlajqYwXY4lFK7Z5PyCLFrI84H+IdIaSjndWEhp2y10L/s0HCW5ICZFCJJ56YBpXUEUuPKXvAgSYSVU8ztCgzvc3y1DMCH3TdeEFdOiZkW+z05wwhxC5MBzNArSkuBmbwyJG88HdKcGZk+fPC395OmgufVNnfleghukH3NMBNywqMAvDN7yEy0EjPZ20HoV5gHlzJiYpDJVQ2yyO5m/DKbtaBJapW2SCONw0N5xC01Olt24Tmi1zabc916GDL4pQAgXd2t0vxFqRQqmKZlXa5MYw9jOFToclB8OTJIv6aZuFsjG55GPnYUsDspwFQrUYHXqENfrftYKRTJ6TmGskjGSERapmQHcIIJ5uQJAZR4yC0vl5w0BcpCdD+I9Bt4dIPS4RcEx19n3nDzFDgUFa1WPSmRTBw7xNwUnJO1agCb43AfieL26CtQ/eMwhjKPx+tfcW77u4LPuYP4eafMmf0N9bkmu0zK017nj3Obt9+2zNp32m6qZ1WeWx/dX6XGIz+29dVSgCKEPbNvnNXTft5cpDTe1zK8fiWJazbk7f/vnlVDXxLGcZ/b9Bh7tEThyFmctoxhiP3rrrQcxxbqb6srqS/ri4YPHj19+YQbyldFA3r9/54+1cQ/FdnsZF95hOqcE54LO50JzmmP297St60mzFx98vZEcD5hwpjSd0wM4wRAEFkCUUHGkgchHQtYCvLcX1e0U7eWyj/g9MKgZpMDRsrG5DQF7FmIhgbPTuvihng7OfbAMLjvgxBuBr3SmVqEJwm1xHz1+XDbXtzMO0a6Eq2mnc3gQIrS/5258NrI1t+E1G9Hw1DFeQBytF5FEX4+mlytrmTHthkMSX8dggkhUyrpIzO20kSy58C+EWlQhHWfZH0LY3d9icWkxvue6HA/CrB07EqkEXAY/JWQefCvjsANZLPOIaY44StNqRSLQOXXXZOXYk1AWkVEOiO/3IrkGJYk85bGzWT7Otp2Df9FzuB+fmIZxlvLk4ZNshyvB155PZsAC4oYmqheaS3rs7e2U3Z3tPAsBp/3SeYirZijz2NzYhLnB/BspS0lfr7kjMtk7QNriu6wFZZkEG+3kRKu64RL1VruVHFoX6ipxdpBbbxeZgpM55VjWOaZUBBe1m0z8FL+EBekII04pixfO1VDwEM4hYATZVpVoKQvP1FCMIxHSYUANRQcLNRTxzLQ0f2XZeA5xTOZgWWtIyQUdVzV/8cJzNAvqGU0NuIpHfmdbuVy7G125rpqbgAkj0zBIdprLJk1+Oarw075piiAKcVEP27s9278dm6r19C8vE7gjmau7xG/vanjzPhXK6Tp/g/HaRy0TatOr9a3p1O8sv7/NffthE1rm4bfdDC33aUPy4Nw8rfkQr82vO9RveJZzTvXIu+bcffAwaeTc3PM8ZeUwtMzKskdTbMubn/zmu8pswMfgsQttjpbbt2819OuUPnFQLg7P/mTn4OALzUI3fHUYyFt3/0jtQQ8qZ+Y667yOdwCMHolcHfS1oWQSSsFZrGxrK3tQ3L51i1Q0ZVVVXKTXvdVZ1UrfIdikJVNx3xAJ4Om5mzdpfugrMzMLALBTnj5+VtbgxEEM4mhTroP0NsplGIXePLu7e2ULAuUgup2M2LFZu46NBK2alyDy5GeTg6J0cuQ40jk6OqPsmuiOy/4+DGXf9bgkIHyD5AmpoY5KoL1hXE6+i/lJXKBTm0Y7FmDjB1kbBErICSIkrCAug70QybGBMjE3lZ0QJbAuR97TC0L1+H0l+hIhv6udBLiQtnZyzV0+ayWrmNU41DxePn9edjbWMrFQLyTJg0wI2gQR6oNpmRKSN986RmF5bMcwOdpxjza84LmbQB0Cj5cvVksfAoP6RC9li0TNYRMI+zqZ1M8r4T4+hKEAPzf1cXUAl1sxbZe+d0Kdg+9K8zHTSWxtl6Hqmq0gYTtHSEDSloFUM09l+mq3mU9jrShz+qL4CTNyAUY1FidZataKzZ8I5iMc0tamAy5EN+C94yEyQJmBYy1aYTUtWbl2HxC1HjhCYJ76IqBUBk/Wlh1mIv7LRHw3hKY0DFNxHMVYGSPhTM71DE4Ib5lGzjxUxpDZ6GKclK0XB7fgprsWqokAE+ohkyFRUY24NW2vxLU3j6sgoEzzc4O4RT2JE8JooL3q4Ym08kdo08hZfGgfXIfP5P1GMI8Q2K78rvJ9IyjRJ63mvdeBH6VJOukD12nlIF77vA1vxmlDe98yoRaarwef1cNPc3jdPKN588wf/8SZ6vFmz7NtK32o77uC9xzCQrOoDMRtJZYQJg8QaqWlrqH16PnzLzwL3fCVYCD/ye/83e9Rkj9wpdswEM6OCzhGIPGn1yeewBJA4HPeyUEXlxaylLKL/227jSqEVuaid5BmpnxHx1PiUoJSQnWyjTb9nsEJJLrZSFuffPwJ2sNKpE6wJgQ6hKPrLwiskEcDZfkPiIyLoTke4UqbusJlLxLj2uAQB+3u1/tziBSOdzjzu0oDcb+jPK4NtYtm4+5ks7MuhXJWViDO7nXeByE9OztuNDKJWyWsIoRILvMQucIAvNecQVFFOUpbJkGU+VsLZXLWIabzmAM1l2leckJjZpeTZhg0aVWi2hBRvs8cF+HBcw9hoWfW40ePy97WBtrCWYimjNU9NpxQWD09dDWeKaNoGn0SWOJIoDWnOMPZvcsvgcX87EJZe7VOWjvlAulXxh06ah3tDP5ztt7VZu9fbae6FlkPQsF5GdKtGW1Dl2c7iGMIqY9Mx7T41r28nbVtfTK5k/K4lL5apgym7rJohmqNdWzMsQS92075TtOYDEkGlDERvpdpmIeIKX6KC5n7QTlMK26wlF3cs0301R+ZGM+cCzKlHuA0R2goTane43iI32vCvXC2q18KEwAjSZMBpE4pzyDwhhFxHy2HOD7PmBx/MrpUiQzioWd5LIvlJZ12jpSapdqHM5rVrjNuItw9zNy2Jw9DYJTavB58kn5So302pBzN929+7mfJputjHvhXz82j5kd8reWozz6TnN9wtMQ1gpYZ/IxwldZn4pAOZUo6TZptnJY5dYf2mfhbS1ZDfXZdhs9nID87JLXuvJrLmPJpR3HPOrSmZ244uOYkhdACIB5LYy3bnTt3ygR46EoHDqDDRB5t7+x+oa1s2/CVYCBfe/vO96jch3qi6KXkUtNhHnQEAa7qJUNxzoWeV3oYuWVsPGF4vre3BQFsJqYBOIlOXHU5YvbgkOvaKcG5SM5jExDTi76ysrpWHj18HDuv7engsdvJ9tiTBTydRmbkh9qZ84yOxk0IWiQ5znZcGyOr/EJYaM0sIe8cDhszg6mc3UNiaMilnYeq2YJ6+lyiNrcwl3rtbG+Up08epSx8mHyoYAhlVk81TeBWzUNyNO+sO4ghQQIQrj3l2MDMwjyMYwZiXZfksPwOTFekI11K4QC15jagnU4mZnpP1Mo4eGanMH29jXa2tsur1dXS2d2NqUr30WhC/JlHzB7cH8pcQUwH99M+Eqrh4Xg7ubrM0MhYZsK6wJxrUlGZlM2dDAFgOq3lCWHlSV0xVmIMM5IQktAJXEjITE3PlXtvvVUOjutOhuk04o9aB2mcnleTowysz3fEccdHlxQZdiwKnMhyNJEQKt5lsin1Ny07mfuOS3jDSGkHmZSMompp4oaMtbp321l1s3aSXoi06YGXMhrT0NXXweq0pR2eGqodhKjzXhyUgWeCa9qJkDazzavWYrPrfafTSQdN1WVRZK9EIg1glMvWdOH3wDWwFbpe6jFGyGPKjta7v++YB3DicWW2pkWs4BilDKqZsGefNIH3IW45e18f14vrQ4EkBUswXf99R/A6R71/jVjyTct0QiTb+7YgPyNUZtYcvyDU9N7I18Ct7efzN9/ZJ998FrxN3Otv2iPhKh/Pb+T1c4Ixr9LoCu1YiH1Qi4kM37okPufao3Wnt/86FupWA+Plwf37ER7EVy05naPjH+zs7v5pEv2C4SvBQL7+zv0PqOiHQwDecRBdebVZZ1dCCK2d2EFyd4RbXl4sixBaJdC4HtJ5HDQfGoKwktYYzMfBcjURZ3e7qOJZIyHr2WKTTc/OxRyg1O8SHALWhhH4TTMRj8OG5rkSW9V+0u2CTN6blkTGQ9ffqenpvD8mX5mg5Xcw3O9CvOyIvM/gPuWTyDgvRQ3lzp3bcRA47exCDHbCOPgwcbKoI5J6xhKojwiq5Bs85AhBk3TYu4mvaWQQ+M0tLlVJlzx6e8hfxiFi8Y3mmSyhwjtrHDVY6bspYwgnaWmLl9BImiSOG69elfWXL8sZTDJbZlKAMFLKKm47vmGCji1k3S/ScJVbx4zcwvOQMjjAPzu/EAL87MnTsgtDiomL9D3bIdznQ82nEl77HFoL35qJ9b04p70cuyoDZXb5Rrl1/155tbZSVl8+p1yV4dZJd9VtUTj6nYRZM5r1M2iKk6jrij04MhwYa7pRohcufiduWMcDNCsZEqQgxN00dKzYhfm5b8kgBPgU4mubZzLlyGhlMMDUugkjB8bVdNzVUeKmFuTS7uYl6MU1qbT73thW9gUwLGUVsMHLwFpHBK7Bg62NdZXJMEYZpEgRzyvqcSIcBCDxxRvhF1Mk6ZqnZQhxhCHqEKEpI5MigYNLmyQ/IqYNiJuSmBzXbchV0q3p50l7rl8QvG7PzfvEqaFK7Vzk8fXzlknQ/LnOPUdLJOttfdbmZGjTSJ2v8v78UPOo31x913UfRkA67bvuwJvPPG8ZxxXzasJnv+8qcVcZDN11ypPmeT29nk6FQxUa0taEtCtH2pr29Z34r2Aubb1Hf9EZyP6uxWZnbxf6ePTnaCBfeBKh4SvBQP7eb37nw8HBge/JFR3/sJIuGGjnlVBq81XTePvtBzCEHjrlLh1AouAueHpdQUh087TzQ7zFGTu2/vdyXFV8dyPU39kWiXZCJ3HL0ykIrH73AlNC4tIlei7JlclAygryQMjIQ/Zhx1PdN9iYIpYSqJKkpgy3qGyXaFZKVgNRsrVh1TJ0XbXRnFwns9QT6r13382ihK7a2Uf5HZR2aXAlBwmCKmdF4JqnEmGkXrQkiVgfZ81wztw+Rowdn54qC8vLQRxNMC4sqQYghRL1JMYyEOFkFevy7SoAPq9M0mfOKSHjMC/zef70aVlbWckaUtr24+YLN9LM4mZHptvaYy27GqTld996Zexj4rhgm5PkXMp65enzcgwTtxMmrQb5I001nkE+ibmGGyUsTVa+ULJX81i8caPMLi6WzW3XijqKBts5QJsB1uLK8dEhZYVRkr4wVRN1KZRI+xy2C10tRF4Tl3uM28GEgR3LTij+DINP1k14OpYjc3QbgaePn5Zjx+I23HJgB21qNWNhmuTEq80tF/c8yBiLWq4T9Nxd0gH+/d2DeG0dobVqQpPoa+YyP92IqWXyChNr681fpSpVU9nd3sq3jtHE8cIzh8RfJsDlVR1DdAUwIRoYuCku6sHmHBwH0F3sUUYtfIIKaUlwi/s4eDShvZLgeR389Mp7EcvzVXzPNWeJWEtgDZ5bQpu0mk+6iXpCW3BC1+V1uPqeo7mvJ8v/88PVd90HMNdpJMyVOJUYW1YFkVrm9lkQybNpdaXntz8/1P5Yr7hu0qh1r20V5tCe24P7Ng9Dfa6g6pv6Ln2QI+OO9M/QCerjSh737t0t8/NzxBPv3QL8KJvQHR6jgfwqMpC//3f+g9+fHJ/4YH5htsxA/FxKQxu7fWZ6ZhbJfiYSuoREYqRan6UgQFQZjkQvy0g0QCVaJH5NHMdHVVK3k0TyBGhKoWMQidERlzPWrdYlOEbif6+Pv0ucuD0uJCydKTZkmto5A9rI4/EEYbThRChNK+Qcm7mrzqoWuqlUa/LRlBKmIzLSkDace1ffunWjLC8uIIW7htVpGeL94GVdiiUDx6oKiJYxYYCLQcfgSEWQIAXpShgc47HTL91aLuNTE/WZNnTKSiXCvEgwdc3Bjy6TSYtEMwYi0wOhzjhr1rJ+7rMigXoJ43jx7HmYtQRZDUmp3Lro5izQQxxISwnbb0/RcNxjWVle5qaU6/71UxMT5fGnj9Bijq1MPKAkkqkb35EMxE8zm0RMwghDoR2q2Yl0IHbuUHkHKWqUtHSisFs5dmY5xjhbzlon6g5sLzjOKXdr0ozGRH4hqp4lllyEWQF/91EZH5+ibiPAwvWsTjIfyW/Vwg529wMvtVc3kzo7RqMj3qmMgOfio8zh7Qdvl200LNtSSMsEq4cdHZ7DQfojGIzjIuLafqdDQWgR4qyvrIG/dXBfnI4nmPBWi6Lt95Aa93Z3EZbGanrEMRfrU82b1icQzl8NXWf+bSerLtAPyKtzXDeq4j95Gkkm01zWYAaEbiKWl143ONX9rr32kAm3DCREzsZu3vldGiXBc/3e4OPEyKP6vDvdN+991P3u5wXLkbjecG6J7xVjy+M3zs1hSEmb54n/eYfvDMCuraFfel3vk0q9Mg63nmv8GqP7W9P0G6P4U/G4fVvf28cjjIAvLTNcWJgri9AchXQFXhmI4x9uHndyfPonnL/wJELDV8OE9dbdD09Ojz+g39KRnHEOoVmcj8fQ7Nw8EuFYmAlQyaE2oMQk0tupoy0QMleBRlB6ju2b9z4SmLXjXoRoypXVElzBVCnTOQuawlxYL2tOcT09PVlu3rwRYM/MzicNO9aRPv3ESQ/jWUWOmr6HDTUzN5OdDrPsPHlaJsvswL2DsDdv34Qh6jV2mVVWJegSPBcYhNSmoTNw7TOAorumTDLupnxlvdSUNMMJA5nSyNhoWaa8evPE0YCzWo6MCPKYtHQ7lfjUzmGpapCBOHbk0XYaEUuN7RAiuPrkaelArBzvUJKuhgx/+U5Gzp0IKeNzgNnlUIxydIY0C0N0oLz0DpalpRtlhPfPHj0usOKYXaxR1m3ig7SXHxL63E2Rdgzl4rlg5AvyGSpDo9T1zp0yMOocDQlQZUDCmx+IK2nxuJrsKBuVtV627SlMKxMuIfIWUk0x5kmopQJDJjaeOYB+VnaQypzjo9u4DgKnRwfZIyQMvknPdduc5HpEOh6WRa3XODIRNVaX5Nl1P5AE8tLdCcSsrsGaZ6uAonCiGUmzlt5l6zAmtReXM1kHT9yYSu2luodrbqIswF3Hj+4xLA2LMo+kGfysTMdr86+aZoVziBVn+84e/UCzl0xb4SvxeCezTWw/N3CTlJJ2LoJT3l8RsSZu+9yj4p0MxO98RrTmvaGemu85t0klNNd5xo9R2+/a0ObTfXyR8HnfRcMQL5v7q6J0FcrUa3GaZ8Srp/qN4c13nut7v71Oy9RqPta71r0eTZw84zpxXg/e129ef2OOCsbiiJGqhWQsZ8cepUk6argQ6+b2NrTw/M9+JRnI196+88cQuml3B4y5hq7sqqKdzn7ZWF8XdgGsA9FK99XrxMHDaqd2L2sZhiDLGYJjJ3CwMS6TEpNzzUqaXFwXyZ3c6CwwA81YahOxQ/ONM5XpjWVwgLSKHjYQ3uH+MgFDWby5VOaXFiBudASJDmWKpAzlbSUAbfcOpmvft5PLqGxWy2uD3XlwN5Kz9dlDck7N1A6M1YhZmgo00cgYLLwdz9dKuxmnsKacM4uacsygji4uL6GKuuOdLsQSOBgI+an9yERkDiHSfAtwwpAq0iFxqwLwTiLt4UDu0tJy2YZgrb1YLSdKxcQVflcdwx+RmYuLCxkq9ZRZBO7AmLbRd2hgCE1vTGZ8G+1ssuxsbJRRYONIgjA3tB0jpg/bkNMYbRxMgNgqEMABI02fXPRkbMftbF1ldgANUi0y5jbAGOINp5OZ2zmcr2Fh1dbUSDS/2d7t2IiD69ZeXBgdGaeOl2Xt5VpZQ8tQswhsaJ8e6pY5OLS9OFUJo4PrMtRSFmDeOk84R0WmWte36s18pTHq3UudZTia4BzbSKGoqHUWl2TY4oftPUPndokc5xBFaKD+ai0yCet0EInRhe8chIdxa4LyIK6TBC2YHlgyReGQ7NL6ChcyB4Spql4QtRJKnS7cKreuOGAcNZrKOIzbJFGDWXCqhLA+bM8GhZ56e/2uHj73aO+vv0/IZe1H16Fe2zVyzs9nv/1Zz79IaL9pj1aIugrN9VW5mvbz1/g+z7e+89wc9bYrHUIb5/U6NoHnMUPVhJNNvbXt+NJnvmri1og12J9trzZYB/uCeCrue2+cufmZcuPGchmHkSgg6I6+Fw9Wx/HO/mTnl5iFbvhKMJBfe//B94cH+qddfsRBV64zdqA5RelU6fIEzSRSIIzFezuNjGMUaVekF+HrirtOshqsAKbTOxFNG71ScZ2A5fLJEkIaByJiBwXyIWZKpZqLtBlCCiH63PM30LhtumJvtp2cmsy+FM5Od5ayy8irIV2A5UqFunEOI5me88y5JQ5qLy4tlQdvPShjUxOUydnfo9kIf3wcCYEOZ+NSsXi/KEuGeUhCTfiyStcOCitJGk/EcrmO5Zs3w0gODpCSYYz99jQJnmSRax0NJJYSZRlaiAIEIRKWSOUfRLJKmxKzAco/WjY3d8qzx8+rhxDxNVe9ifRXnUNiRJ4ia8wwRxBuUKufdEYgynfRFnZ3tiB8OxnbkqllbxXq4fiQcFYGj2MASUqk3QjMSqYDAYtT+wZE+AZp6VWm2XBoZIizTIsyKmX3VP92F4ocRmt1YFyB4lL4mRCx0tGoR4gibe+XTqbTA/Bg13lFruGFUCFBt3qcbRHl+mxqlnEh0qG+wlcGIIwPjw7L3Mw0+DcYl3KJsETcs+YBPV40eymkBAZ856ZiLsdi++cMbspcZCAvdVQQP6m7pMkyV2DYZtzDpXXcyC6ElLcyWmcXT1CmuglavNb4JmM3xPebeLDZnjz3L23IoUtxBwYYTdp3ZKVWYptHOOIvwfim2Xzn9157bvEh4yFXz4zWXiu+1DiGzxJR87N89blnvzeI1jlfpVWPNnzes58VuuO+eeR9fq9DngcGNXi+Lnt7JjRptPCoQkY9G/wmsXMWobu+7QomncM25MhNV6jlEwuuA9k0wbwq04i511u+p0TgV292bZ2bmwtOKIzoXagwohnr7PL4n+3sfPFJhIavBAP55tt3/3gUIjw5NlJGYrNz8JtDIOh1BCPQXVEpWqnLQcsMPtJptR0LX110BZpr+JxBkERWxzgEXRbM42xHqKYmO5PeMuex8WeW8oAT+GhYGszZ2j0QIgfTXZZcN8/sQUErxV3XZzAqmYAzumfnZjNgqmpox9TsMDE9jbQM8SbPB2+9VRZ0px2fJL8B6uY4TDMhDILkxLQx9z+BMA6Rpq2elTMlqE3jS/glNFI1Cd/I2Hi0DmeP2vnPzqrHWcxR1EQPKwlMNkkijbgT8876QwEqknNlXgjdwKaXukxHAn+1ul4217YCE6VuiakwFj4inteWR3g4OU74hrHxzrQy+597B6Tv3r5dVldXys7WJjCvWmDcUKmHm3iNOkscaUgYe1/NdhDASyRoyuZKu84b6RscLu+8/40yu7wMwzkhbQk57SURJ54OBQ72Bz6kIdRcw2pkdLyMAfdRDt1UZVCWzfbVA2tsfILng+UV2sazx8/K1oa7OFZcc0A+Wh+H+7aEAPDctGPyuqJqpMm9A/YO0k9NzVDGi3J4jA6GAKTDgR5rC3Rc4zi+cU2Uq1Zoewh7w+zsbFl9uRqCr8aUQPxoLhwZ7+N5mB/4JuMVpzOJEljsgxPOIlez0KQqc61EzMOghiYTqdqGA+4u53NC+2R+EofPK6OllB58Zd1zwY+XhkogK8FsHgQe7aU3nnzfXPmwhib9KtSYcD1XnPe1114YuX7dEuXuw2e1nq+lnvT91Djd4c00DO31VV19mMzrOc84t/EN19f1+dXRpN/m83nBtD4v+PwK5rax5+Y5PzVSgxNtfgl5bdy2bhUWrbar0ObmaMMISu4xY4hThwPo29toIQfl04e/3CRCw5fOQP5X/+h37tMbvj84hPYxjOYBYXCMIgQ22geNaofmHM8k4OG1XUG33M1sg7oNIzmhwfrqYDhSmGYupUXh5zs7hmipq6tjBzG1nCpFmh6SIvEkRKbR53d9AJoOLxFSs5GwSRyq9GbXVQrrzXiNqqLEcmpqqszPL3DM07EpMwzi1q1bWbpizBnDfH+hKYTWDcLb8TgshNKqjEtC6rIs0xCR8clJXklQQQrK0+MmSxC7Kb3GYFy7SPQuyOd4h67AkM+sQmySdaIgQjsMC3Jezk/0mmrs/moTQUKuqfdFGUSjWsy+F9vN8i06GhhHbc0NsPxGzcByB1E5rpCUi34I/GUPjFomQqKLi4tlaWGhbG1ulGM1I9uSuDI4zTWWJZ5JaJR1nKi6vjpzXGI/iOaiFpZ2I/17b79Tbt9/UF5C6IeHJIxqbeYPbGAeLmVSC2PZHAOi8oFDZXYSUzXIYfeTAa7ZC4a2ldA/fvSkbMA4wp8pnxqIwskJ+KXZaBCN1nkbSvWuaKCHlLZ8067SOrBoJGfX0hKmy7T7IcLNwUF1dz5AC1FznpmZ5dl+/YZ6WWTNWoAkhFupURzSk0scAyycK6EQ3snUanpPnWSuCjmzcwshNgoU5qt0qVOHeB685xvH8BwvjJcV17U+CGTEPULY8N6DT1KvlpCJJ0GqlIGDW8+vBeO2zzj5XT7NfX3ufU2vhitCefWs+/r1uNwkzwg+wNFzS6A9J5iP75ujDa9de3Tdt+HNb9rQPqtlqWXwbPA6zz2a7187Eunq541QmcCbwT5nctEQuWiZa5tPe32VR1N3S9S+46vKOBKvNp1WGKcJaJGZRlCVPko/3Ql0CxrqLPSt7Z1/lsR+ifClM5APvnb/A6TjPxhyfw+9aKi+Lrt6JEGFkWZFEItZl3aIRxSwEWlkNA4a2wmczOb+F+sbG2VjfSNmBIHPf6Qt93Ow00uQtBPbvH0QBpdHV2a3I57acyDUAxD7maUbSGbNVrZKohBoG8bmqgOQJCzB4Ygdm5aSyaShkKol7M7K1iQ2C8F3aRbrlsZtG95kTElKSBDN6BKkRd1kWKThApKOcUwg1U7PLoTB2MkdwxmG4ZZLl/foqdv3Ug41pJbQh0nJFEkzc0+AXWV+PAF2IhGyfZlZuF32YB4PHz6KxC1DzL4pZ8dI4pTVcnrmOCMd4e+3Sp4G4aiXlTP8Hetxa2FNOdtbMI+jTqT5AX4oRbyKpPyaDiNhpUyVoTh+I2Fzgp1tJNPRI8990Psh/hlHiDCB9siZ4vAdlNcCEYStexRX5l47ju1kPCvhopAnHK7krBOGC0v+5EcfxbQkk0UuDwwtn3jj9ronRzI6mChEN0u7D48CV5m2DIS4nMXFDIQ3cJJw2zkXFhaLqytoerXN9HBavLFE3ItGc6acpCFcQxRoE5ewmZubL8+ePQtTCZ74Pn/ijWVXw+Pg7GDoHBKleWTvdMpgWiE8JGC5fa5Gq6Z6SJ30ZHTL5Ow0CI6fELe9lnEI+yy4CBxCkJJ/LScXZlCvU12fWbaar+H6uh5e1vJwUf9z3eJ98kgath9vmzQ9J32O9Atg0TKPxCH4PlfNfXdon3vO8cZ37bm9/lmh+23iWrZ6k3LXy5pOGFxzpJ7NT61fG+r9m6E+89Di0HzTFa+9Iul6CAvxg5C4fKPJWzh6Xx1pKl3Q9C4D0aHD5XcUWO1njtutIzQeHHR+6Vnohi+dgXzj/q3vAYwPJyAQIxCuUc1GnPWCB4tjI9clsRIaQGjD0DGUXE9Pj7O/tpoJlASidBkp3wOKGQnSSWzOCJZYSUwzoJSOCgGEiPTSYZ1D4TLizoweBNBDo24031PNYv0NcUijV4Sv4wE2s8GWrDcVZWpwbw334diDkc0jdWpCor+nwdMRggH+m0rtkAMQoyjiTeeS6FDgSiz4xnkO6xuvyFvPIYhPrx1OWz35GpdvTFbKaXoyE9mHln4LDH0gQ2AwADOF6I+MTAAHJOtzGAOExl3tZFwx78FAwhR76wS4Nr223t5bX+9PgVXnGMZC+b/97W+HAb14rmuy+3RTdutJ2ZTuAyPapjLhWn8Zb4gCQdg6X8T1eWQ4777zTrzlKEHMNbABtI1j6m4ZSEPcID01O++rl0/ITf5qaYUwcSmIxNDJfAN9Q+WjH35Udug8Q7Sx+GNZ6nwT4E851FCbYsJMwDcYQ9ux9TaT2JMjcapWxadh2pk9DkM87OzHS2vE5dnFY2JrCl28sRyPqqrh0SgyU+EpUwcPNeG9fLVGHUEY/i27jhoSjAgGpKH5cwbGMTU9WbZ3XLiT9hIoNgjxZazRKKiHLu2adqOV0M51zJD3Mgzi1/KTC0URjRxPrBq7yZm7f9ehQvSzwTjiReI3H+T75saz8BOfrphT865p/uvEmwemF69DzmpwHsLBt77rjteU4CrdpO25eVPzqn2tPX5RSDrNtaH9Js+4tEvpLFGtCUHKz6ZNGsL4OlzX+/Xg86Yrm68N4tPuuCTbJt3SkiuGyn/gxDnCpOUinnOW9L7ShOVUBcdA7H/igmO2at+do6P/FgbyS80BMXz5DOTdOx8Aqg8HB+kUdIzM4IYAZTkLYQI06jafNnwJULI6KR1JNU3gqpZlu1qeRXtp4keapDUkXPaO7DPCYejTnEHn1jTUFy1jHG2HvGEebmYk0EmdToZEayduGlTbs8BvG9di2miWrQ0ZAKecutaqCcnwJmk4PqqEIPH5gGLFhMW1Ta13kOXNe+qi9kXiGYR3APrVyxWIOO9A24qrSuGUReJFOR1byJwREvZs2tXUU5kRuYdpOt4xPTMHYSlZwmD1+dNy6Oq0SKquXOuKtU70G4TRqLlZPj5Fu9Drp7oPSwRIOkQUdlYGhsfKvfsP0gaffPwRbaB3UD4LQvfD8GTEI7SVcSyL9F9i65wY6+/7MD3SNM/79+6UA4iwa5y52KKT3GRwvT3WtXpSVfjVfIRv9kAGYGoHNJPghBk0hItcrYMz+zt7nfLjv/5hcKOuWKDprw42p2351s7Z37gJD5CPA+Bu4OVyNS6imTE0GInuzj3UQ+Eknd1vLRPpxFxFfW7dvxPtZ19zHjAwjzrI2RsBSaahhjQKnqjFObErhFLc4JxkmzKNjo6EeQgvxwJlKsLU+wg7RLxiINzHY5F6V8+qBhaJJ9CAD0fGRCi453hpESew9Z0VMtRbYFbDVR8QP5qg+29b1hYW9ab7mQ+vgwzC9g7MknjTP/zn7GX6mPDgSAzPvugKbR81fXPIfXO+DvWbmu7r339eaOO1Mdtvkm5+a5skTsrHew/yTFzOLfOwHPX79jBc39fyc+k5J+/r0R0S2/w47C86+ChQON9D4VkaKJ2034nfCnGzszPl5q0b6dvjaCCuNqAW7NiHS7l3Ooc/+JVkIL/9Wx982D808D3XuXKRP6X+AT10oD52yuzgB/xEDBmFTMFDoigkBaId6AyAGNKZAKoDu14bjBMvJjsN36kZ7CLhOiuYfkKjO4t8JJK5UrkZ1g55EcISTy3iaTJTzISEkaZHotZQWz7vHbNw4p7lcMDXtaPGqVu0mSC4//lJHWK+4bn5UZh8H3LPWeTc2tos25vrQQg/kmnIROz6gYNMo83/6rDeIl9N093lfCwD0SPMcaFXr14hubrUhpMGzzLAK7mQ6Gki0/7fj6Tu3htuSCVTk9CdnEqMHf+xE/eWifHpcu/uvTDoxw8/Ls4Rv6DeMrYMQlMGzzyobec9GqBmQSVkn/us1oUy9w7E1VDPMgfgXW12ZGIye1Ro6ry80GWYNqLTBIBtoH5kGYYR6Zr0QkjJw/EFoBxCNAgM9nf2o+1NQIzHRtwrxGB9LIIElhpWkKVMbbDdFCA0t6mpOVaiB4uwGQGH9AST3GR/ddI44Zt+hBK9znYQApT4Xq6+BK/rqsGujTa7sAAYEThgHmPUU+axubsbvFWAETbirvW5cfNGHDbcotftkesAdkG7OE49g0sexDd/GUGdGFi1jSr8VKJmrayanmoKBeK0rsP57uq9bU1owNwFbYIxrp+IlaZ3Hbj3xI/lMKplTb9pDgluDqUJH/HSow21n8lcKiO9ItZNnNeIa1Pm9COfv5YO39SLq/vucxtM7814bZ7dwXzanKUVSb85LKsvvW7jGNqy+r5eXcPLd1fX/rU3hO68xVPvhFkLD5mHjkAj0k2zpv4KDNIF76cmx8tv/MZ3YSC3ElcBJuNe9Kc9BNyt7R0H0/9sZ3fvC29l24YvnYF85zvf/P2FhcUPbt28SUW1z02EkXQEAITdxtHNUynK8QiRPRJ+A1OlpYwXABhVdEMdM6mNkAYFyE4YNAS5uNfDxxnWmrlcSmJ3e7PsbW5wfxiXYQGv2cl0/HcswMHeMA/uM8MciTUeMXkPr4d42YltPDuxGpIalXnwVdyI25Dik6blM64d1iW5lfYkFEoRmlB8d+IKvyIGcaLCi1z8t8QxmAeRaTtbbkN0YJbav5UKyVHziPZPJ8itr69HMtHuH62GSsigNQuSDM/5nvShPuThAOtpND+XalH6HZuYQNjvKwuLN8rC/GKY5O72BpqbNa1zXwb7kcwhHK5vZfksv94gWWKDWHGvtbChUBBBYDms59aDdyiHDK5u5qVTg44FB7RN3YPD2phmhV+0DQmjRIqg+YnHzTvrXoOapG6+veT77NHTePkNwqRHwSu3qlV4camHrOFF22fynd+RjuWUKJsw2SVNn1l0Ca7zPXa3M5sX+FE2YOPS/P0jo2V+6UaEADXMYdKcJS+32RXebi2g95QTBV3JeWFxsRw6t0QJ0nYQPpRTLefO3bsRSjbRGoN3tqplg5G1DC2MRhxsGKj1DyOViXCWkQb2HsDLZ3HcoF0VumyDuK/7LXXze4N1rhd+mYv6W08J9bKN+Hrw+7RJV6zE5KcdS6O6qY8aCS2bPtWar6QDSaCJU69quCoChQkqWSgiGK8N+abrPiHxup5xb1pJr7tihPZ7j8AmcSv8uwXVHE3pvG5DC0efJQ/vm/wSmvdJ9+rhdZptqDDioB+5VJBHLDH0F60rLg3khm72f1fpcN1Aly5ZQmgMESGIG5pjHf9wW4pN+u7Jyfmf/rKTCA215l9i+Fvf/c73RwYG7++5ltD6dhlz4tmo8yOmy6h7LdDB3LbWTtaDZKqLaCRhqEH2ULBBAKDE04a0cSU+Al0TgfZJz75zkL02IGSzITaukeTYibKscyhOkb53OwdZw2gSYkKPq5I53EHi7VetZNcS7Boqo5J4yMDqAL/bo9Ylw11/a2AE4keD63oaKk2Q+Gl3j5twNJTaQd3V8PHDR2Uf6UCC2GpV1i8eQJYBSdvvxQvLFsknZSId3p+FMZEfjHhqcjrvrNdG9gev2hzkPHXjByasF9tQOrSakoZA58o42VLGEuJy4rySanJZuHmrTEzPlsdPn2WjLaFTt6+t9lWlomgV/qccSLjJCeYXc5tldQwKRszXSkb379+PdLS/ux3XWQmc0vH8wrK9JrAIeWnqSTGFPNfAm/TNTC8sGZXgCEkhkngwBPyd/e3Ku5/+5GMYNPWBWLvb334WkzuEsB+GUar56j0nQ8kZKU77sXNMZGp24DRUQE69aAtNZwo6Ts5y4cgBBIKlW7dDkG1Py3Hjxg00kBXyPAxRV6ty/MNl1DedbU45nFMi/vQ5Pwc4Lt28XW7eAS70g/X1DWAgg0Y7lsNQABlbiJqwBn9aN9yMa5CnGkjGNCrKEyrRE3fFZQGl67DjghKVw0M180rcQuh4f/VpfZijJYpX7wR4gPLZYBxfv/m2ah8+F28qLntt2Tx8lnNDpN8M1vt6PIUHfN8UK9em1V7Xy6snTZnaO7+7qsnVu9eO+qrC2vx4UJkf5QMHutOyEPWuwqk9uoN3r+X5OXGuQ30u2hkyQZi+Jg70864Hjb/HvsH34u7c9CTC4lC5rdlqaqLMzc2At0OZ62PB7GMunKn5Kgzk7OTPfpm90NvwpTOQb799/4+2Xr2a7oEj9tL5TpDMnGm7D2dUetYVVvt3nSegq2hPGEoIC4hjm9mgbfDaDeL1Emo7iQPuPvfeQ/ONpgS73ygEM+tFIb3pc28DORdjaXmBR6fl8aNPM9Da2XdmMMSUdhzgm8xXEHkktqQjMnmtmSDmKBGHRzaUA65KlZBM6lNdiFNiCSjEU42qmq0uysHuQdlaWy+vXjzXLlFGeH4IUcnYTepbO5mdfSieZaYhTrQMDSLLvc8zkxmkmZ5bBDFLWVlZic1cplaLTlqWg5A0KJRjJqSS9y6LLoE9gYFIMO3Eur26f/kEbeJ8i5/89MdoWM5UPy1DLgfrfBTiap4KAICpzNYmcpqDy7iHEcvcwgBlJhVW9x/cg4giXVNXGZEeXILViY16y62svAIEZ2H6Stzu8qj05TLmVStT84C40pGqJO5gvWNBtcOF+Z1elJHBkfL88dMgv+3tYTyZk0RYoqvmZ6G9j3TPWVyTkdshXW1gTG0FjUjNUo1Uom+76+Eko7x57155iaanuck0NQu6PInXbz14Kzi6s7NHRx/LnCJxMxNV0e42NtbLreUbwR/3TlEbd36HDF6T2yDwEXjVsw74EkUngywGShll2GrnkTbpLxIm8UOzn04Earsjw6MhvjL7aOnUWe8x5weEkJkF9bDitYUIr5/qOXGJ7JEWuw4hu+0jkOz1t34izlZ8jQDkFzn7rhLtnJtnhlo2ysQ5R/vqKgoXvm/ukyv/lrWth+9q2dq6NZG7Qptv92Fdw0C89iC0GpQhZbMxmtCW0e+67/OsCe1197PPhOadMDLvKhi7pt5gGR0ayPw5twCfn5+N1jE/P11u3kTrKI5blsxD080+a6SBE9JAHVU0v8pALi9P/+kvO4nQ8KUzkHuL03/sAOUE3HJgsKpkehhJDDQxKam5qdIJkppqrNrJxORkZqEDvzQmYKXNINx0mEilXNsJlPDslGoxPtPMZUfJIDxQdWkJG0azRkaqCZMz01myRGKys7VOypQF4pJ9vpEMs3+60hzRzVMvJZmJCGgTB2nJwwYWwWQozh+xcypZSvQlNkEy/+30lFmtyWVbtjc2snSIS6qMQCQujg8pH9oV6TvXo3+QtDnH6YDnSum6Pyu9O/jfQ9oSkqPMVxjKsukHSBqfPPw0WocLSsZ0lbKDhJaFctiZ1JxkH8LUMsmkYj+n/lCeeFuVvqGYmG4gWW/t7VD+M1Rly3dWzk+Q3qm26VuWzKQGHNmngrxkkDHv2AGBYdqK95qO3nv/vZjWeJm2iuurTJ04ztcYhInsgOzuUugYiGuXyWB0HpChnJH3cWc38HIts1PencP8svAj78N0uHdzqF7aevXFSh2foQSWrB1LqESiluFKqpTIIuGpsTjW4PwV3cbVKn0vzmr20k1yHC1lYmqqLN2+VabotLqV67rs3CDNoDoNzM3MBKYxy5DH3v4+6Z1mLpH4+AoNUfycJp0z8MYOrqnBZzNIlppYxelsGEWaLhvvZEDdMmUWV2MYANfv1Yocc1IjtP84KVOPuXamvnH2gW3GiUhXTTMijlXPXz0nNKc2CCePGmof+LxgOT/vbZ4Ld/9yXY+8qxGun13lcx2sZwrVfJPgZdetof0y55rwa3HaerYPzc/75Ot1TpzJr9Kc+o2B0iXOVeBxvvNS+Ijv9e7zqtAFv+vrfNf93IN7+wP/wVedVPRC1YN1GmFmYmIUYWQEjXkQXEHQPu7k3smDmWcHDkhn1P7duM5JhNvg1d6+buanf/IryUC+fu/WH2nvHxtx61EJPIAHUPG24b3AzxwPbcxuX8vhWel6dHy2TM3MVbdboKrPe7iz8ztIU2A7L0Ninqn9XNvYvsvS3gAU2gAgT+vkvbkFtIth1LqdaBzZEEqiTSd3GQuJb0+fs81RDmQk2hFhcHZ+O2FVpSuRrEyhbiwkcjl+024+5N7WSvzWU4lCj55NmIf5iRCVIEPUdE3lPDE2ARFyHoeIWwm938tgnaR3cIjGBnNyh78+iATUu4xPzECQJsseGs0mRExtwjJpF201DyUYHX3tCDEBUb+Y3zi35jHNTmqBPdrzIeKLy/cgQCNl9xgJfQxiCTF0xv45aWuK0iR1fI60T1yjnGjukkTD1DxkXGekC51Lfkrfzhs56OwhYcMgKJdIrgChVC5zARKlH2KnZA/QM0Bvwyl4uFCinnHWonW5DmEGFlkwEeKpGQ5VisLIXE7K+MgEeLRDu6Et9cosKQyw0DRq3s4rkgBkvgX1F2c82/CmHZdsn9rBFS4KuCCDUVPhb2xqsizevlk+fvIICXEEZvUi43NqOnpQyRz1zlO42djeJs4w+Z6WpcWlss29efmdxNxVCu6jyeiqbDu25kyJ/BHl39ndz7144eE3rotlu4ktandqJE421FEkzgv9dca6goYmPYUYXd39NgQGvAPAHKIoqXBpVa1vQxbza2ivWoJrvJ8V2oHyq0Bifse/0AxeelOf1eurQMKVWXh5nU6upRk/I3weEX4z5HlzpIJN3vaLel0ZlZc+A1xXz9ty5twG3ovH9YOkkodm/Xn5d4fUvV5c3V+Hioc0HWcEL+jEGIxhbJADJqH36cT4KLFs1wuEmeEI5tIQF6mlu1EANZBz2vskgsX6+ha4eFAePvrlZ6EbvlQG8p/+zm/f7+nt+b6ql66c2uTjuwyQXdsn7eQBwZEBGDJACJK7Kql7LyitOSYQpjE8FkKjqUvGoYlJKS0D70DdxrALuNfECR2/VxdMieCUxLYyIQdDTyE0mjBas4aESPNVOlMhPQkrz12SQklaqfSo4/amSqXOP9EDyUasje/Z8isdSvSdLe8ArsxFqdbd/bJLXkqnN5RLhVdJwe+UeJTmXcIkqqtMgL9DJAfz1WWXIpEADMDVaiHeLkf+8U8fld0NGJOv/FbUog4VliIq5eJKpiazEDPtHHqlufHTDnT1gvSGx2ZK/8hkufXg/dKruzOqcN/0YjnoHy0XA9Rlcqb0jEyVyaX7ZXj6VjkamCmrF0OlczFYhicWy9jkHOfpMjI+GXffMjAFMxoHMH1leXmpHFBf1/GK44DtggaqqUbhQSIOKkQDsswXcblVIEDIAH6SSTtIxoAglGGy1EUPsiuGa9vT4cAq/hAehqs5dHtnC5zQOQNcAUfEN9fFCnwRYFyBQCx0a+S8ow0qIRFWpkfOlPfkFCEi7ygm3yzevFl2Ovtlde0VnXqovPXgQXn65Anp9oYZ6OWmGTELLYJ/M7MzMdeaycbmRiYGysj39vW0OoyDh/1CM4T4LlNw5eUDNHMpyQmcWs22YhDJ8KMJTW1DhiGhiLZCmnkH3kqINLlJ0MQv85GJVfMr+ETd6jsJX8Xj62AuTWhw3HQFSteb14MgezMZHoRgcoib0U7z+M2Ipt+k7NmjK05bvM/7jrdN2Woan0fAu593vze99r4tp3fE5sH1s/Z9G7xK3CbdpOGZ56+ln5/r7wyvpdOmnV/OwKfCqI41jo4MoH0MlnH3RArt1F13NnRLWjo0VPuJf2qtLk4rfXL/D4VZd57c2NxGcDv8G81CN3ypDORr929/QOP/gWtWSQAk1C4bEa0B4En0KwLbaSsR1ExlXCUndRStXXs7u7EtK1Uq3dnJXeq7h7QkPJqQM9OWppDc0NXLEfcDSPYzSH3DqHnZd/r8qJweHJTecxqKHqhm4dLtblIloZegXZxBdCmMjCOucjzTZBOPESpzIZM4gploQiMPqYpNbgd2K1s1Fz18rOM2xOIlzEMiNATRdr+KTmeXhu3QKUjL9KilXkuuaXVJQj0QITUdJdowN8phd1cG18lgYBBJs2+0/NVf/gRhHVghTWqnN3+oMf/Cw8XzYFSXENzByTI4Nl36OQZgEpcDY8BtFKYwVwZv3iu37n+jTM3eLzP3vl16brxXzpbfLpc33y2bE3fKv328XR7tnJRb7/96OepF4+CYXH6rPN8/Lz/dPC2P1w7K21//TvnGr/92mbtxr9y4925Zvv9euf3gm+Wtd7+BJuOEuRXqX6XzCJKRkIA7hFzGrAlNxwnbUE8pd99znMA2rtqdTSCO1Da9AG4SX8dqHFeKxx6RJDIKDahT5RJYzC4skvfLQE542hXquJmqvm7ddQkbCa193v1HnKMxgsbkCgFV00XDRZt0X/0x4Dc1M19u3rmTTbMePoZhkJaayuz0TFb31QSqGcl6mahjFOJ4HBdIT08tN1XTrKg56/ioTuYcJT9Zw8zMNAxkA43zGMGHdCT4pDE6MgauKrgck1tlEgvg9bQrICCsuFyF15l3QkouaU/vQjCj2qRr52oZiOt7hejxPmN1vM61Ua/C9V2arF4S3ox3HYxXBSQZundmWwlwDv+6nneHluimXM3BT33mTxM9WmLzvA1tXt2hTa/mcx2/fV6fXX/XlvELBz6P2cqDNNtcrtOv18mlSbfNIxaM1/ITMvX7VghWk1P7cOxjnEMNJMs8QUNc4iiat3hN37GRpWMyFXFFa44ah8xjd38vy5gcHp24E+EvtZVtG34JqPz/Pvze7/zmH/T09f3zpRkkU6iHs9CduZsuL1GQYVBxJSQ9X/SeEewyEgk14Ix5JXZ6AC+hBYo5BknH1VrjRZNjnA53UnZ3tvm+ZE0ixyfcarUf6jUAx7iI3fwMwgvh1rZuekj3EngyS+O5DIYulUqoSp3RCOjw6RpK5uTtarxqPxLBbKNL2YYnpiDQ48lbBkHiEKq+4i6ENoLMUK+K80u0mWMYGRTz4twBdyTHyxO0KzreYJ3Ep0R5DFGgSBRPJkN9IUyzEI3LnoHy6cePIRKnZQxpf2ysj/L1ZeVgbd4Oqlt+XaVlHD1oApHehSXE1usBl+qAKW5DlPSU2umcls7IRPkBRHD19LJs7B6UHhjp1NRsPIce3F4uN+cmyxAa08XRQZkYdUzpvOysbKEx7JS//R98pwxdwtxg0AOXh7wCfr3nZXf9YfnhX/zLMnAB00bjcvkaN6CKGyttI2FV+4C9oDUOxBPrFElKBi0cs8gmbeLkvrSRBB8iaV2EvczfmjnGdUn7ZkdI2kimPDMzF7PhxsuV4F4PQoMd3nGqaAMEx8yU+BQ+xEO135grSduOqOmojuO4zM4pDKbu8b6HhrEKc4oJjHeWTQ3HNdv20RrdC8aN0va2NyJ8KBHqIahrdExO4JSMbHe3U2amxsve1jrtfEq7ucJzfzk4Pi17h7sZS1GQkU2JDzIQBTBdNt31sUM9lDQ/+viTmBntA6Mjo2X12Uq8rSyf3mU7aEIrL1fjlaOYJXMGFJQFZs5ZJqJeUulfS8S9zIPE9/KzjOY6iKtiaqRoro3XEsoQ/q77N4PlMIQg56IrF+Pbfs233UTa0D5rD2lJtSRc55XffF/v2rTq41o+j/aZoR0H+bwQxtyUwzz9LLeWIU+vn4s/hpqnwkrFaY+2zG1IfMouVrkT69TYcJkZHyrT9LcBXooJ09PQGRjKMf2kB+labV4BKUMDHPanA2jc4clF2d4/RkveLlu7nX/xbGX9D5tsfqlwDZEvIfzef/jbfwQo/5tppKkZBx9HhjlGMgvdzlong9HpOUs4HUewEWQYruJha0jo7NCOgQfwAEmiJ+IHsWh4mcu4q93SQV1naGZ2OgiwubNVbYN9NKYMw71BINzuLCf31iXOrWDtFgLKtB3A1lQSaYC03U9CtNCe7BLzLuwnBjlD2TqYTiZHwjwkZ3pkaZpSg3DTKnunEmlWaEU3OkcTcpboyWlvWZy/h4Q7beowELQFuzGidNCQ8mv2GkWrcW0ml5UfnoAY7O5R/kuej0Bg5qGC/SGKWYGWcg8MjcJEqmStJiKTzj4Z/F2NHVAW9aa8J+194PrJYaf83/7dX5TnMI/3336rvDfYUxbmYMLk86/+/Q8gmsdleNQ2HCmTEz1lGgR/sHC7vHrxI4jlaHl76b3Sv7dfJvt2YBIz5RTY9vXul5/+1f+zHKx+Wi5hPMMO7lIAly6pHUiY075omz0Do9RhCBV9Ppszae7S7TpaIW0gPM74RiEi7JCPPayTThNnwFRdzfEX28ol+qlg+eFf/mW26dVFTAlcZitjkHl4SLxOgI9tIszUdmQIjmFYQFdgFi+qMwQwWVgozml68Xwleepg4UD62OQUGspseb6yGrdn6/dr33gng/yrL1ajybgysNrW9p5aqG7QY2V+drYcdfaIdxyXS4UFV3rehYHsbO+Um8s3YUQ75ezwtIzr/s43i/ML8TLU9V3njWekv8f9oto2mtRL7vUcc8HOzd3t8gLmIQNRo6n6rESbfkAnEt/iWQgc0iAEscP6tuFvwkCkhsKgJczdR4imaRqP4FIsXrfPX8vEfuh39nVT/gxFs2ztB7Wc9ss3Q3f+7X17bhmIh+FNwv5a4LFferRxWk2k+wvvu/Nsj7ig/4x8dI8Xwi55pNfVzMRImMj4KH0hAK5zvdyIz/1kHAcB200IyNdDT8hDGQgCuILg2uZB2T04+RfPVzf+RgzkyzVhvXP/9+ncHwzZaZG6RiByY9q+kfiUhFvQaZPO5C4kcJmJxN+O7FLvSmsyGYFnvAAdNtuHhCwDkMg6YnuOdNZBXVt5/qI8fvI8XicSbxe7GxsbDbHQzHOB5CdxM12Zk8RESS3zOhykJcEqydKgxO2DqOkhZH+Kqyt1OdXLAQZxjIaiGcVNj3odlxkmHzqwZdU184hyXWpmG4Bw9jp+M4lmMFdGxl00cb68983fKO997YMyv3y/TM3dLNMLd8rswr2ysPSgLC2/g0T+oExN34IYzMCgptEopsr49HyZW1jKuI6bOZ0iuQ84buGkPg4ZwknmXVQTYHzHqYueUhKMoD51gW5QpirJy3jO0Y6U2N9CC/jeN94u34Ihzw31lcO9bSRfNDdgMjA4CrM6LQcwYgfyJf4nvZ3y6MVL2mi8LMG4z093kZOEMeiMdDQ81Fu21l7QVjBPiRQEjNYNob+goyg9uVPj6eFOdnnsB1aZN0PpZeLROim74yntWJc2e3FED7k4BHCv1mrd0gWJrsnHORYUu5xoEoKpuo3xpJoizMV+G5dWNUi/4hvHr+rY2CXa12RWa56ansgs/Qm1XDQ8uEZZf/myHOzsRbOReLj3vcTBJVmc7/P+N75etiHcZ2gHjpE4r2Zh+UYGxG2DW7fvRgORQehkoHPIystXlFybdi/Maw+UPs8Yh8vNbK5vIxgtlXfefpfzAvlq0gDnrDP10HRxiHahKc3xOcvjuIt9RQazvbsbc0aFJWAyACS7jnDwLDx95XXC1UX3Zfvx68GnFfKcgUP38XkMpDuYtv3bc0tQc90cSZkLpf48s9zNtT+kmD+vZGNe552hjdeGJHRdhpZ4574pVluGN0Net2Xvet9d5jZ0p9t9JPBOZtiGmOCa9z5OX6V9XbJE2qX5fxC61MJXxx1X8bZdg/H0HccKZR6ujuA47DHvjsGJg8OTsruHRn9+8Wf7B0e/9Cx0w3VJv4Twn/0v/mf/HAbyB70Xp2UYAjCnbz0SndQ4s2K13fGnp03UTrDEsYZ4N0HUlKb0ZDlAOnbAVDOXROgUDusYSWy+AF6zQytBCMQj8tZ8pPSnZK9Ep+uly6QPjo7wbAipDsIIwXJZ+T6QUpOaas9ZjyYMiFPfQBmHYNtsR+Qnoa2Te/opp4SNctDJnVeh5iORl/hplrGcmi3czXAeiVXJ8+LMwXKIoOtxDY6Qx2VZfbWKNHuLNFy0r9o11Yh0MHAPbmTrqK7W5RIkOnWcRKk88c7D9Oz4zltZ39zI2IGuvZKCzD0BxdSQhK0MU8JqEB2PwT73MulDZDHuOe0CT4aq9pRhy0mnPu09K3s9MEqqLIPSxRd6W/79xw8heJtlCFjN3+orj1bXyunBVPnd3/pOeW/mokwcHMJAIOy0UTk/KB/9xZ+XzvqnZXTgtPRR3jO4swz2HG0ujgxI35fHBzAc4DAwUW7dugejOsus9dNzCTwaCJygnyay/RUulKYl9P0Q0jgg0GHsfWfEkxwJwwHSc9xK4eLxo4chzA4yKlG7UZPjB3UwshEkgIPapG2uFOtaQkrsaiSOkUmoHZMT7oJKlIlrrcwSnBhGy7517z4Sn+sP7ZW9VxswIrSJgz3eO7/pNBMFXatIvFHT0kVXDVWz4+LCYpwNdMu+de9OmODu9n5Z4vk7b78Hrg7B8E5KDwRiD2HJsS+18y007Z9++glCzXGZGp+k7ucZy3Fdrlfrr8orNCS9+IybSa6EqoGoeahdawkAayhjJX7gmJXLlTRPIlkJc336ehAWvq2u0i0x5Glz7ZF4zXW0yqTp+bMM5PVQmcJVGuZWL2t6XfdtsL3adMQVS/1a3K5PfK4AmfeWn+j2sJ8V8h2v2+/JKHXpDuad9DgMyQPaVK/ru7Z8NU4yJUB3uHdl71GEgAmYx/y0KyfQ9fjOukibFm7cyDjI+clRxkDFYfd6UZM+OjkvHfBGM9YWzOPV1j70tOcPX6xt/gtz+GXDVT2/jPB//M//yX8/Pjb2vUFKMa4PPJXuk2Bw8BNE1wVT5NP253yIur91iTR/RnyJoIvQOS4g8OINA+LTImmEuIHyXOSQmDpwec41SYUzSxQKRKYHLUKpd255sbz97rshOkd0VJlPtoglUzu1DSxCyeCc3CYjkUhlF8LhiRApTVwuY+H+Ho6PDI4i+UN0LZdqfOyRBpHLuok8MA5dk3shrHqVqZE9ff64zCEpTg4ihR7rcbWL1NoJ4zvNPhP6gJMH6VleGau2dgobTUeCpEcZiUFEtkv/yHCZX1ysWhDlPu1FY1ALsm6DfgezPTvJqrx7MCNhNQQBVNq5HICpoCWMKtd0ICzD0/CS47Jztl1W1p6Xw4NOeffO22W0b7TsX46VHRS8/cPVsnHxtPzFi+2ytu+A7kD5n//WO+Ub1Nl6np+7skBv2Vz9aXn58b8pA6drRb8nmou24ICRODbgoHrW0wKeLno5KDzkZhBl58Vo9tNrDTZacYY/21tNQq2EW2ALM0HLtPgX9lW/pR11NDhHa9pcWy/Pnz5Nm6jtag7SjVjz2NHBVmBhEL9iWm0OE68mLKU7mA+d2PaNwwfX4tph56jMoK2IE7sH+7TrigUoYxB8B+Q1PY6jyTi/6cmjJ2iDvWVxaa5srK9Fk9Vba/nGrcwXCYMj2+yGCZ7cvnWnvP/u1ylGD1r1QTYzuySOXn4dmAJVTJ01Ue3u75YXK6vBs3Hy9P2LlRfRQDTfycSspbRKomc+mvs8JOLSshA2jpbA+ev1L2IgonzLQKrWUd94X4nkdagWhnrUNCsRrvl052CB6rfd6dSkP5tuG9o6GMc8DG/GTXqemzKLL5Xp+W8/vi5Hd4lyQ9o1OWK9Vt7rkPRrpJyvNTG/rd+9+a20w8HyUQRMzbd6X91YnEYTceySvqsQwydOSdBR5/hgtwz3V9pgH/Hd0ekFwsJp2e0cl829IxjIgX3tD1+u7fzqMZD/6r/4w4dTkxP3nTmZZdi1zfPcTrC1+iLStmsGhXgDVFVvfZ01I8Q+D0A0Z2hOclwEyGc5CiFlg6gVVM8aiYxxVN1Ayl7yAsAZkHLcAsn5HGl0cnah3HvnHTSSKeKLvEiNEJLJDExBqLmn3dIRMqgPQYoZSyYEVTq/6K8ND7I5Ucuz6GnHdG9tGSNvYi5SQtDnPq6itoKaC0TRv9A3urJrUG2vvSzT5HxE5z/a3ymnnf1I6b3yWKuMZuI4TL6zHBA1TXHOqRHJKZWl5hAGSNZ8OwG8z4k7ODZX9om/gSZ0NArDm51InLGJsfLo8ePsXX5rCu2Juu5fHpbney+zHtXk4GiZGJwqpwNn5ZOXD8vj5w/L5NBY+c2vfafcnERKRptaW90uE2gb//1f/T/Ko7OZsnJypxxQ4N99d7n8x7cWy+TZcTVlwZIATDlY+VF58eN/wxPaDyDbVjZppHzKZKdy4qTwBXTUDA1wcjb91fiprxqYsJEhE9LuIfJEoX1MI2Nqps/5CM1G+3qf72w/zY7gW2d3D4Z9DLGGcQGb4X6YBfkaMteIs7fRimVYFDTjBOIMeVSzah07Ucu6d+de6ex3yscff0p9jsLMTGQADeuUspxwfOuDXytO+trZ3I7ZdXC4t+ygBR8iwLhq9MrLNYSUkcxMn59fLBNjk2VpcTmahxq3SOQguCaqQxiCuOa4zfHpYZxIHNux7qsvX5XnqysxaT2HeTi73cVFhbfaueW3bmEg4I1MkH/S875K7u3RTej4r23RnrsC0RoGUolwxkFCeewXuUgaJuK3Xod5CE8e8HvFQEw9J4I4T6r1htCm1YaY8F5/VEMSsHfUfN78zuCzbi3J+PW2zZW2z/Om7F8w1E/qd62ZPnldwaTSrm54tEEG4lyxEYTVfmAzOthXlhemruZ61Em/biUBzULb3d1eLwPgltq5zhHSTLdd2IOBOGa5iQayvn1Yzvt6Hrx8ufNL7YXehlqTLyn8X/6r/+2lK0UuLsxnHogTnVTftU1DYcXasrvlgOJJ2drQ1g7RgfDZiRUIdbXMIDVnCY0NLsCV9AWmlbNx0kgAXDNAn3lMLUSC8/sROqKDvyPj02X59p1IpSH0YLyzupXe1SgkEH3nMDg6vVICFId065/52OgX5+QlQkrIQV41IjufYO7pcT9z4kAQXLxxH+Lg0umaKHqR/ntC8PmuSV8Gonvr+rMnZQTiUyQ8ezCQg73SAxFR+8iEMRkIsHJwPh2PPK27Hc59tp2A1qO5BgKjGe7w8KTMLaGFQFTOkYAvRyHgN5bKD5CyPy0n5QVlk/nNAIO3by+XKVTk7Y0X5eSiU1b318va8V45RnL5e9/8btk+2ikfPf+kHJx0yvTobLk9dbuM9Y2Uo/Pd8urh07K0NFB2enbLJwfz5dPd2+UYeN4YOCn/YLaU37k7VGa5P+tZIO3pMkSdHv2P/wakfwy+H2f8IF1cuFLuaFcXer0BpQEnwgljZ39PUFc6oIKFbcT7LDkDDEI0IaJK7XId4SNRUiILwXTeDs+re6NmTl15hyDcu+Ad+Abe2QEnhmva/HO2aSXGNa0+ymQ6l8KX+tjelkUvJ02H4xOTZXdnp6w8e8HH9mXwQ4mBiP2U+4w2Qs8tv/G3f7Nsb2+W/fXtbGfQ1y+BRpMcqatEuyf8i9WXZQh8uf/g7TI9MVveeee98uLZahkdHgO/nQ9CHcC2E8qvc8j67lY5RgjRbDqinYOwhTbz//l3/zb7tMvMNLl6dlkLMbqtp4es1/rWulrkBucTpzIQQ2tySqQmCAcipG9UAmkf8Fr89ro96mfB3TCNmkY1rZKP7733mqPN06dqPaTc3Ndw/b6mmbuuZ2+GMBAv3ohzVb5688Yz023SNjTvv0gINWrSaelVrsHzJMhhDjqA5L7+JDinQ6+9YfqtvoQTaPTzs3rWQQfA5wontfLBuhvo+ir4axuitYLH9pM9+v9ex03FzsvKxm7Z2T+GgZRfTQbyf/0v//Hlwvx0mZtxjfqx+Nnr0y4kTuyQEIkLJEN5iQTkkIp3IHAnJxdleHwiSz0szM+jIUyX/+7//t+Vx48fZVvZ2fmlMjo2UQcZ6YDOwp2YIJ85N3aS8ECEJPI02gDqYA8A1wQWAk6ImQqEtw2DxPVhxhx8yCUH74mXd/m1gUTG+q0IkUFXCIaDXiIqgikSLd/z7JQOq6nCxfuGxpAoJBQghrO502mQGvisdDbXyqsf/XXph0EOnhyVXghTv6YucsrKryCOgpbEL0ckTaWqXpDkEHjtlcO9/XK6fxi7aR8IpkbluE+ZGC1bpHW8OF+2bi6Wf3t6UB45sYh0HQdyUOHsdK8MXXbKzIi6DoSm1zGH/jLcN1oOD1xD57hMTlB22mtkYLxcwgjOz9bK3ADEcxCknhwqH+3Ml79emSsnA1NlafysfKP/Uflff6O3jBzvlv7Rd8tZ3/tUFEa2v11+8sP/dzk73C2Tw8DBsQ9g6hatVMneHunewXfrenjsrP7xMjwCE+nTywyGGcIDfJ0Migah6clxsw4anDCPcCDWk1biKqkTVweNdoIhbChzJzY3YdiageiAGTwnXceQ1D5FApk1OkSYUb/MOFonWhXUftJlSMj/xfNnwVnNjOZ3Bk5oZqtbD8tAessBDPPv/s7fK48+/ViVSzsZydMuxHNy6wB94t2vfaNswBg+ffi4vPveN8p3v/tbVKK3bFPGzv5RmZ0GvqQ90TdYjp6vlu0OjB7qMT43WdY317OSw7OnT8tPnz6OR5bas+zAwVbH6lwFQGrQjjdQNc4wY26ijYC3IeL+2TEIgjGYzzu1L17kucGrkHbqGKJLf8iZoz5unnO0zCEMKsyKw/bhnKbix6TDEJrva5B9VCKcu9fe1fhtWd8Midu8T1kl4F3hzbwoKXWo956ay4RcvpF3G94sEyknavvcfL0Sr62n7yUAYbgWjMOoxnLuR7wEwQnXAZydHkfTGMr4Rx/lzZJKznPis2X69O7WeuKdQEAdTVYD0QPr9KI/y5c8e7UNAzkqq+tbtTB/g1Ap5pcQ/s//xf/ue6jLf6DGITL3D45BDEbpyEqXEOqBidI7NFkGhibQGniHxPXg3W+Ud7/+6+XB+98qd7m+89b7ZfHW3TIxu4gkO1Tuvfv18lt/9++Xr33z27x7t9y8+6As3Xu7zN28X8bmb5TesWnSgsiF2KD2cbZ1JLgtwlSks4TXCG4DppF92rRqT29lFmoKoDiPeO4/75UelHJ1u1MC6OuD0HAe1HsCwjHANycHaFbbW2VnY72cHu8jccNwIB5Kbs5tcVzCwctR1NP93U20lv1ygaTYc1o9gTRlaNN3Ce/MVocIBAssA88kGOcwjnGI2jzMVvlzBMI3hNrrToaOqZx2dtFI9ss2jOl0bqp8uvGq7CCJH0tUB47LQc9+6VzuloF+6ncBA0NT2oeYm5N7KGtfX5iZLLOTE6XjrngQ4sG+0zLRf1wWRy/LmA4HFwPlFUi6cQxx7ZsuN0dPys3BJ+XW4McwxGchsqcntMPFEHiANgYB7hzsIKWrhSitQ7iV2oX2mRqVYw/V3dQVgp3n4HiRAoMD08edA479LIGfJa5hAEfAmkxi/nS5ftfE8l0P9XQ3QlKN5qk0XrdyJS9gOoRQM4zE71a9ah3VuwsCC6yrlkPZQA5dJ508uA/T8fubt+5k7aqXKyul41IjtLn11CyWtbvo1OJDBqe50Ovv7bfeKesv1xAwEDR4L066jE7II+81687NzmcZ/vdgIM5jcfkR50bt7xyUMbTo7N+CkDV7AmOwzMBlDA1/E83m048/iXa2ur6WAXTnpOiAQuoh3NHYwdeYmEQkX3hN3sGrrt/2qv0zssT+KvAo/UaizDlpNgwkr5uzwf4mIwsToc4tQa+pyVyAgMJDAunk2/YwNGnmp5an/aspfX5IOm+Ux2/8fzNclbepY5v61Xft+88Jvus+Kkj8vjKPKmzaJyuszIFTzFu1LSozcYFSiXU8S7kYGupHQFbYkf4o6zkOoheq7Uk6pFFXUOB78Dpu82ruvUMIDU5hOODYV0h5dHh0/EtvZduGL42B/N2/8w++19PX9+HE1HwZHJ0uY1NLaAuTZWJqEYZwCx4yXsanlsv03A2O5TKzeBOtAwagug6z0SX1HOJ4ikTtkn1zy7fK5Mx86ee9fv8SA4lA9tEGeJIg12XSs8dvXPrEZ7aYnbkOkNtg9RzJgOf1WXM0ZTf4rgabiER4EOkpnaB+J2mKHVYogwDlHE3kFJYTAr9ZDjY2S9/BCUQDlVIGAWNwzGZwBMQwPT5RCzk83Cs7WxuR7hUN7XAubHhCwSGTcbH1+oietg1j0KbuGLNjR3oP6SxwDJNwFvtZL8SvD3icn5Q+4OHmROPLi+V0crScjA2WcxDz5HS/jPVuo2dsonl0ynT/QVmeIL2LA5DzEHgiLVG3PrQkPaTO4vlzUW4tLJf+Cwgv7y7ODygPisXAQnm2O1j2zmESIPud8x+X37pzUuYHXpZhtJfh3pky2OPyC8C31yWob0CQL8rG+mOIFxrDmbO2gSGHkM6yLRzC33YT/hLm0zMZ/yXMdicLJ2YdMZjPxekR5aaTQSBd0ThEn+9dhFLGn303wBFXLXCVZ95mKXaZuO6QN27cBBdgLLTtGe0js1I07NWEqbDAd2oe4s3MzAJa7lz55NNPyrNnz8lLDQcgUC6Js0RBop0FQ8Uz0roAR0dg8Lfv3A7D0Sgpxcx8o7ShjiO0H8KFgpaM5vatB9T5HIFgCBzrS/3V4HU7noSQXGwAAz4ennDi4UX5yU9/mrK4SdfK2lomLGrCcmJtGLI4a74cqV6D+ymK2G35BTW/nnPw7iqO33PzWl9pjm7mke84J5CmORrUXixH1XCa0F5fPej69o3Qps1FU0I/E+a5zPnNT2v/vn5YGRd/nNv77lDzMCG/berVPH8zXJWnvc5NfdJGN436rH1e43mYdrsXinCu17ynTOKDiyNmbyQ0cYWRoUGELzAnnpW8z5wwBPOp+blME1BPdoz24OCorK1vxl38AGHHLQTOzi9/0Dk6/hvNQjd8aQzkH/5PP/ygb2j0w+Xb75alm/fKwo37Zen2O2Vu6V7WXerpHYXLTpTRiWmuXayPTgwg9G52DFIp2I7rddxB6eR6GKhVxG7OsyA/wJd92DGUzOW+NpoNZWe2YaIu1mJVZG/uIhUQjHuFQHngT228imiingNfXvqTR0k/4yHOHSGpU37M/rwXMtV7WkaRXMeHx7OCrERAxjI+5VyQYeqhOYRkIPrOFD7aPYhLbQbeZAoShxEI/sRQ2YWF7kMwt86PywYE85C89oHQ+vFB2YVx7BztJy23h92BwB5JVIGnCy1ubO/wTadslKPy0jkaE7onA+/9TSR2GMS5k9h20Szo4NwfoxX0DU0Cm74yg+YxOTpalucXqRwa09F5GRuYLotzi+Xp+ielMzhaVjozZXXXOSFn5db0dvm9947KuzNoDRCv/t4bpPU1Pr1JO46U0/4OatpJmZhcAEgjSMmdgPMEJhUG77iABJhOIcGWeOpt5OG4mG05MzVRztTU7FjAztZ3FWJNRsLXMZQR4Oae9Zq8UOPKRf9oGLIbV+ndN7OwQDtMZydEO8jYyEhWNHCsTVPDAZqOJh1xTmdqTa2LS9SFsv30Jx+XNYi0ndq8ZSCauGw3kaI6UpAXOKeQc8r7mYX5MJ6V588yOFqZlGM5mpNMA7ymDxzCqO/cvV/mp5dpE02jfWhTaqSnGc+zbsLigrw6tNPg1Djpn5fHjx6XMQjO5PhkefbqRRiXHllqHlZDs1WkYahVS9cqrnvUUMcb6nP7Q/qNfcLDCG0fap91HT5r+9IVYebcmq7qXxN8zyfee+nRhqT1Rkge9cKS5ZmhyZYf78Abshc+FiPvUlFfJacar3lk+FwGwmGdbbv2/s3jCiYeflc/rtd5Xs/18XVcQ771ucXxGWXQLdxn5qkHlh6CWgJcPcPD8S09TY3VD2PRKqG7vlqmk0lfvVovezt79PXdLGGieVUXdpdzd7Iq+PfnMJBfeivbNnxpDOR3/yf/8Yej41Pfm5p2MtYiFZ4qA0NjNKWc1LWIXA5Es0GatwEoh/9IWT60g4kZSsPujqemsXmA1Eo6yIq0iFJGbyS3bBzlPX9ycAdp1VQyYN00oGfT1MadZ/lXAvOt7KjGEbnqJ5WBBP0T104IWYM4h3HYwU2BDtqvhH05GGli0M4dLQDiAkPZ3tvJ4oUySxeDdJMh3XF1t3VQc2NtvRyibk7z3v1ELob6ym7PadkqJ+VpZ7NsHnXKVmevDI454DpYDmBIBxDok/7eso8Er48/lKtMg1iH29vl9EAbOEQTbUHtpX9mvHTGe8vW5UE5ON8BSZWU+6OtXEK03aN8G0VghWQ2yzAaRn8ZshNRbx0exkZggmcuLT1WJsbRZqjv6dBp2TgbLGudWQjocBnp2Sq/dvew3BtYK+PAZ3jwHprQ++T/PoRkvgxBxI8vOjB+TTz9ZX7uLoTajZg2yZ9y9DhQrapv29gO4AbUT8Lk2lWRviiPnVD3W6XqA+Do0i3/X+r+rNmy7LjzA/3M83zufG/EjRsZkZnITCBBgEU2u1kEQZZKMmu18KAnvZBvehT0CYr1pMcmPwJf29qsjWZtMpOZqootVaFYnDDmHOOd75nneejf3/c5kZEgaN0CshLGfWPH3mcPa6/B/e/ua/nypTrRwKIiLa9hwgl5loeSgHZJehKIWa2GmSu4C6QEh0jNNU2BPzSiLi4tcKb5QokUwhuLaED6igatsCGyOC4uLkyRlcXUIhqNkQj8NWfEhYLoZJNHJxlZyVw/OjkxhZ/oUdakXMb1LN92IUP+oupy5UhF2IMHj7AOczabUE/QqmJYefcb70igyIKa0aahLBY6AvQO2mk06h6ZoN1pWWekgVPAZII16bRPsuRVQBBYvfCI6pKjbjp1U8/OAk7kyntQBtd2/bJXFr85Bk9xSfThJ/rfz18JDNXN6+e6Rz0pXa+h4GNBHSk/2zQ2x+32+nXfRZOb8yATm1z7c7ruP/2oPfj+1vrabLrOn49nbtJzBZOjKy1+ruYJEtl+7//nvknDC7XZ9Cu4H/zmkc+f57EgCGuAYWpj4ZVWOOXUaV5WdCqVDJyBcsGyybJMRG+aBzTodn19JSmnXkqqWKGbNJ6slTDl4QcEyQL5pydAfv8P/8s/QqN7PwfTpr2vOYWGp3kVIsSAaFTpamRVML+CCnfqAjAwyYATr1zNA1nCeAtK829/9oFdoKnXYO46TDaPp2zFjs6tTkHeQwKrEUlUhBI0FgQDk6jB5Abs7rn6GI9tm9uJTUQe/OI9fjsBCsTEeMoNREAufUyCM2mXHl5DzBjNoN3GyAWAgDBLci8GMEhT1Sp3Gc0epeHb7Y71+wPXVBV6Xf3nChkvT56T03tours+CD5CSLR6bd8Vu0nzMDKpNIKJb2tgFOKQE4Fm2esb8sCSFlrOApRhADUCmKYSNkFARE9Klj4uW+l+FYtnDtF17GgvD/BObDXrWYL8r6fqPpLQSdhCYwzUk6J7aqJcLJZCGUfDLe3YJSbyTQetZzmz7iyGMExZjPIeZYa2G+9ajCpstxGSU0Az8R4gemihBQKdNouvdkzrOq/tBgF6aZXyymrX15aOFlz4asa22knasASEFIYgbDm/5zAD35FQl4uqLAYxl8aKNI9BEy1lbXiXE/U+Qxhphn6lumcl6lNegFIc1JaqewG+aCXi3VBygxSN0L6koRn+mul/cnLPDg6P7eOPP3GrQ+t+KMSKYm+JfKRMSGOUMPb0ArLzdvXJaeR9Rt4Ojk9EVDYZKvwEQplvehQE3hMteR95RFZT1h6evmkZ2kFdWuruFPDK/18u7hp3m1HMObJmMB/bdDFzV2XFPRMJ9oY9QGMMnQk4nAsCQKQetYtOXRlTvXJPvCFaD+h8wwM60V1uBeOBbDo6wwSbXvN32YM0/A0l4DzkPLe5pl1grW2T2uYb2vQcT776brD5+6/t22vbbqlg989/YXv9t5L7Qnle2yRUdM3rhj0QlhzdgnldoPzcB9j+8Wvs/OOLOvyDzZ/QI/wnHHHhQXv47sIjGEBPatkLaEy0nUlrrQ8UI+hJY28KWSTal9AQP6hN3flDiAfPSHAorpvctdVdO4Z3eeQvRtPZLzULXduvTYB85w/+i+8lE6n3FVRO4Ro0WOldBM4wXpOv2vUfNArP8NCmITlKeFATESyLz+7qLjzaWCLPbut2N17Yz67r9tPrNmZ9AuCaWA+walGZNSp7IFpJwGAxJDkM6xYD5wppIiGwoAHEmEEDB8ylH8pSkK/gtxjIAzyimWqClwSK3upjCfyo3bOPpkv7Wb1rTczIYjYFAM7tTisN8q6wLQgHrhAuEixYBTClukAigLMiwbYGWCmrGUoomi/maBiCURiSBPnMoRlvFzJKITAUiViT0gQwWrwqzfsHO7uWQRtfIVQzAFy5XLH0UcUSbyCQHh3aOAJE8l25gmii2UzzTdaYHNOuZbCWSqShsY0kxY1pIB5AlFt0MpmxzmBs7e7Q6p2+NdFsRwDuZKpAleSfMh3mwvawiAYfnls4UaJ8Jzab7VgosU/VFyDCkGkGUHhdBOAh+HjdGv2fAHwTS8fR9ic5vlnUMIiP6ag91MevyLsSChImmn0tZpGaJfKRgNOmFdtERnLzFgNJUUllcu65p8CH0uzUIapG9EFkXvaYQ6InXZMpQlmpFr4VQWCKOWWVoBggxOVrn6fOd6sVD2ei/GluiawP5UfCw+l0QycCI03ycg1WigZ0/PjNN63Zwsoc9GVWu/AXw4u73WFCzD6a+jyls3tvWGikMS3asYDlOJtg4Ul4qpvMbDBTTLI0+SN5PijrggojqaV3BSrQo2hF3VYqh/IhJwW3CJQnBJoEmMZMdE2yIci9TnTmh+A3e/Bb95QGNKTv+R2/EZxvrml7db59jqO+sz3/4uYferVtcUDH7b7dXv+to9e5CGGzvf6sNn3r9f0LH2IL0gsE0nYmunfzkSdvu39k+/nvaNte81n+OmXfPuU/9R2OSldnoi29I+VBwkOCYys0pBiVSyU/9zXwaXutpS+akSLhyoASBteCdhVLB+Nc8jSVoFGUCwkSzQmB4v98NJ3+H17Kdrv92gTI73/3X/5pKp2Bh8uAUNoX0PEotzQStefPUI3B8TVCUPX4mAeXdD1oWO3ycorYHky2p5ARuZztZ3N2kMvbsjuwPI2QAlwSVLr6gAdUdrM/tFq3b63hFMZDSs9gmlTWGty/moTtot4PtDtNJIPh5KLpPvrkQppUJBZBuxVjAowSfORPbrJifh97Aahvuz37f392Zf+p3rPn/ZE1sTB2YPwFYHozH9oQsB60RjahsdWNJXkmfVcLWMnVdhFLUzD104et1m6g9Q+t12jahHRXGuwlr5rNrEi9WmJ2DEH1AU9p5nEEBpkxrbzYa7asV28CJppENLQFwDrG+hgilAQ+8QXPzyO2k99BkCg+lyyfoferKqqx3EndDBZ4k7+EIgsD6uMFAB3WQkVJNKG4e/3MJgsEIMKF72fiU3u0n7VDgFtLFi+WAO8oggCJWAMh9bxxbQPaJIZlNOdbt6Ouvew0rT5dWWsa5fo+5UEY8Z76daWBSShoFUaNd0mDl/eRohnIjVECnwzqn1tiOlNQQQXTLFCfojN1DQropb07bIivVT5xm9NTYB04Y3vXkQRICA1v5G7YCh+jrsDJoGXLad8WCM3QcmKlct7ShRxCEUGib6AZik7lKiv62X7HaZZ2k9iSAHnrnXfs5fPnNh+PUGIQ4DzneRGwsZNN1xYPju7Z/cMHtuzPbUI7JKnrNoqFD+azy/NMi5XF+UYSHoGbbAS9ySrVpFDNOpeWqm4vlRP08fqSwBDAbL/roLo5Oufx7JbPfNxww4+BWFGhtCureh7+5J72jQwM0nhtE++4wPKjriil7cN6ersHlwKA/8Wb39Nr2zz5+zrRf9v3fsH7urR9dPvOZgvKKkVwc3RaEBkEbffFp7+4vZ7WNt86+rneVT6VLql4WpvdB8z586PqmWveLYkCEnRXBUJEXVTlEsoUwlpr+asgUlhFJJ4C76oNlaY+6b0zG4zSdbfWwRp1444VbdtCfzaeTn+pOSDafp0C5PuZTLaosOoSHJrAJQtEDOYEob9t5VKRagDvl+RPzeJdXf6MNC0xNYRNJWa5nuVaKR5FiGRtB8A5zKftQaVsb+6XES4pqyDFd7i3m8vYAZp6GaZLwgTL1cTa05H98JOX9tc//cT6CJhqIWV7BcxGGNuXaoUronCaCH6J9jsSw2tmexhtH+GhPksxz5yMyUOqDXj/rL22wTppqUjaThIZi9XqVkZAjACkzjhiL29G1gcgh6Q9pkmiuYKN1PqpjIXZB2i9CnVRr925hhHnG+r/lhsrVG3q4Rxi0YxWCwQR2ih1oFhbCm2hLjl5SXUaDRsCemL+Vrdrn1w+R3i2bdjrWz5EvfewnqZKN2IDaSyxtZV3S96nPkSwtvozm67QemTFAThDTKfeLEr+OQ4RypS9ggVUwpJMrmJWzuwA9kUAVStGIhwWUY/B45bZnLak/OMIwhPB+Lw9sM9qHfvZ1Y29GE3sR7d9+6gZthe9tD3rAvTFQwshLDWpL7zmSBlEKxqTSMpzDyVBoU4EgBLc8pjyuSPUlc4FjjrX4koCS7WdqlfWgTOaiIhNrqyBMgBt0dZOWTyjCaFay2MtJqTO2/VbW8K86xX1T51LFDhDTya+zsqc7+UKebv34NRSWc0tiXtYGwl5uVOOsRo0oC8aiUD7Dx8/thfPX7hgUjnUJSlhqBhnEmQKlaMurN39QzuoHqE8zLDeEKCpGJZ2161SwbZwXEJTXteIPZsNRzbqYUHCW1prRlGBR+Q7j2LlFcCmWejqzlI9OcBQVjGg+E11o821WvIhPhTfaZey5BvvKilxBK/zP3nYHAMAVW2/tm2+G/yvZwN+DjY9+cX9FfhuttfT2uZP2z8813sqyz/ctsm9luwXtkAhDcq7FSCvC4/X8/Dz2xfysTm+2jYX1E7a1D2lwqv1+CT/b9CNc81Xc4GBcpiS0qR4bJITPvlViqOUJXXZ8jAF0WC7yiOhrKOywYF2RUlgV7uqXbjtvKBAiu54YqF/PZxO/w8vZbvdfm0C5Lt/8F/9aT5f9BnhQVdIygeBvJE2uwsNShzU++f/bz0T3CRkk7nu7M7z6LccAQEYVBPAYvzOwGApwEq/k2jdcmyL6ZwqTsL4GRLIwIzhDJo3wqTR6iLd+/Y733zH8uGFFXg/vp4gFSakzxcQFpNoxlpYJNezuD1pDW0WlaUQdxfhBelNyX+fFrsZTuxpF0GEyflWtWT3EV7H5SpgpPUelnbRmtlL3v/s5ZU9u63Zi0bbbgZjG5DzAeVRQD1NgEwBfik0WgG+iGoil1TN56AyRpG1TThKcCCHnFAECJpUKE1misWh7i7vJ+cok1hdZwrZslvdRTsF5GIaK0rbVEBXylt/NkK7bVoLLbve61h3AkBipSzIgzyxJivSVXcX9SFi1qYV8rrjLoSJYKC6upOI1YZmn5y37K49te6QciEMa4OezeJhayLYbgDD2iDkz83iWXtab9gMITsIZaw2SdiLFgLmDm170kXYJ7wNQzCQJuP5+isAq0x9TXzU4La6p+IIMS2cJW8tpwhAXoJBs8PFSLJIRDlbDdiVFml+sJMP5lJnQTdk2AXRbOPVNcci6zVqKBGanEj9OteSD+6JXqNYXHpHIUV29/eCLgdF6kVZqVYrvqKgtEd12cYSCEbyXdmXq3rF6nc1yqaGU1ciDE8dU41Qr0RD2Lsf9vcO7KB4YKsxV5LBBMQ+Co8CggqABOy8iAU4catzIUFF3rrQch9lpdaoe71ViigG1IcCL2r+yhSlw4WtFCMHIGqNrKhGxGcqG/jJNwJgDbyQNjyoOqQ2pdxthZDXLXvwAAeV6+e27ZWfEy9f2F4XHNqUj39s83t6fPNI8O7r738xLW3bK3rX9+CHn28FxivBsd31iJ77R7YvPK8LP/eu0P1VGtSVrkvpVJ1G4WONlWn+j4+laZA8qXFSzuFZWc16Xt1VmjSqInqqnJCEEnR+Fy2INHX9Vftw3CpTUogGE+gaWqt1er/UUrbb7dciQP7V//R/P42sQ98vIkDkciYPEQ2ga20FbWp8aWgqtEw6EaePQ1Ax6kDy/n9qTJqCzGSvNK9M/Udl6Q/GhgVhVK07XbfJdAijCRRUmWJLQR8VTqOhdptCr99JY4c5FQr77HDX8tGlVdMpS2NhhBY92gfBBIDO0MJrs5D9z//pI/v7i5b9+LZrT0HMy97IbnsTu+kMrIsmOgHNP3r60lrtju1Lk5gDyuTlR+cX9p9e1OxHT5v28cuX1u23fVxDk886oylCpGPPETofopG3+n07ADiK0uwpZ7tZ8wH0KXlehtGYXXgA6FRACG1e5q7CecuTRl0oGghW9xVU47PeZeKKeBTWebSAiLA2DCI1BFvkaM/uKKO8t8azgfXGLetOmzaNjC1ZTFpxrwjYIBm0OJO0by10haWSz2FdoRFHMLPHEPpggnW1iFl/ncCqUhiOBHnKUddoPcuxC68QgD9amPVIZmHcj6eskMViBGTVxSLrL5nOWyyF9aLBD9B0h/f212NL8M0R31FY+hhpOHCKOKAVxSZTEMVgpUCtIKiBxhiMJJoRu1F+AD6YOCfLVhSnI8yLRSmrRCCo7jjNzl5RH0uEyJTzOQJSIC9rg+qF2bEQUBbE1A4cCC31L0uIVXbLtEfwrMYHJGMVykaTv8rVsu0c7Nve0ZFlESgS9AIOjVUlFRxToVMECORH1gzwAH2HfZ2P/XTVIlRgu9+xMQIkiYU80jyhLkIeOhNgaJGoqLo9qZIhgiNZyFoIuri7ugWIoh69V5qputa6oz71KAuK5nQTzivEhcW2XK6Rkz/9FtA5m23g1ydWcurdcZ7IRoCoPdg2Oh7PB9vmp2/+3Ks7/3DzO5t86NyPmz24FSiZ3u2zOd/eU51/8Wtf3LZ3tum92jfX/oHg2Ozb+tlufu21Lfi5zcMX3/WuP7Wn8kkyesrd0GkTSMMtDLnoZrA41Nuh4LEeDVzvUka9oKPyphIoK0H5AwGic13kcU9bFthWsMubcxtVWR6IjgE02mgy/aWWst1uvxYB8p3v/OH7MPQflwoly6UzMHgKpo/DgDCONDqIEk4QW1MRVA6Fl1eBR89FYiwAZ29gKlcCxDUj1ZraVo3EPwkRMVGtVbenL574QJIGfBWKQs+qrv0Fnl9wr4dprwBj5UzFjqsFKyWXlotPsU4QanO+G9OYR9SZWmMVd+2u1QcjAH5oAxqkhQCotzp20+xYXxo4zNjQbG206q+dPrRHR7tO0xfNht2OB9an0ddYXqlC3vaPDq28h3a6u2NptMOItOjyjmWwDtaAisZ8sjybBXxeXJ77hEHFsloAbqASAKsFjrCC0DxTaN0JgEyzpx00AUr1iWeoX3WNSFDK28tdWrNxNP+ujRAErcnQrgdtG8apE435mITUAKCnPRLqpltaB4tEkWHVhRQNUTcpqhoQiyK8JLZ7Q4TUugpQ52iXjEURAAPqSqvkZaQgAPylajWIxzNZUOfkZR0DMNM+sL8EoIuFnHczjUdzLBrynshaKVe2x6enVhjeWSGM9YGFuSA9CYssZRR8raBkKRViGjGLMy2/xZwK+y9PP4UrkZOBGErxsTS+Jc3eXTlJRgzo8bNgMnm+ZTNJ67UatpqMvXtUwlgPbuMKBbQGHSKwNe6lJXUjiTTteUS5AqeIgCihHZ71LhV2/flsf/IhC0ffVlJaZS7NN3PlnFUP9mxnb9+qgP3h4ZGvNKdAj0eFA+k7WIcdCyOwZ8uZXb544ZNMtRDbjLqV4iCHElkfqoMpVnASJah5e2f5fMFSCOoxCloLS7DVQejwbVkfbimoSGIN/g+Ex0aARMVjm3t+5D/VBTs16HW+HVNyB4DNtgXK7ab7/r+fUCfi239se+2eyvE6GGvfbq4YvH5PX9SH/5FN7exgu9lcWHL0nfNAGd1e50y/dUGv+Hufv/t6PrQFtz+/v908bZ1wT0JAyof4Ql2xcr8Oh1GjEBgSHjloVOt85LMc4dMI0kVWitc/u859Iy39LbHIgzyRWz20yaJP0OQZbyPaxgUI1ocPoMtDdbl6MZrMfulZ6Np+PQLk97/7nUgo8j2FzC5A0Goon3tBRXkFCVwp6Bzmkj+z1g7PpJLOwAvAWoLDBQ4NETSLRI0kNBXI7laLiJld3i0y+eT+mkabjWguAZYBSjuVHLyr7o5kKmZFGi4FWEemHUuFb2mBW+vyfjiSREsLIbXRnvm+BrmlSadSETs+KNphLmEn+Yy9cXJkh0fHdnAKgACKPQCuB4YMaawXl3d20Whbh/yOpWEUipbK59iLFuK7U4jHIJqQNBA052I6a5HZ1MJYCW3K/+L62joIpjtA9e+enFsW4VLMqM4irrnuVap2/+DYdgplX/MhjeXkrn4A7XFlxyqpHNcz7tqrrsOMXIGphMvWnQ3GWF7TiYN3Ko2QzADQoRHq0dJSuTQabQXC1JolnOcO+F6eugGAMaPnC601kAAQUzac5UirBODyewrxCmhtgkAbeVysyWCMUKBdIhnf1YkYjqRpN/XzApDwQYpyF8gfLGOPHzy0OJr3CIvu5GAHs70Hz0wNuWWJ2drHrYBM19LJoFsiAjvXitmdmcRU3KNZA2sBZlUY/mhMXUsFijH3cSIBhUBFk6w0iK6urrHGF1azwJ9+qNDo0A4KhObFhABpD2YJvUlx1zWtYXJw/ABhJjduhBr58gFO0SV/WzB2DzKBAPlyXkfQKB+yiN1uRkJIdRIACAgX85kvLTDodO3ByZumybNL2k4CpNdpWxWlI059yYIoYaX0B33v7pA7sVw6sUM9jE4PBUez6+Vt16PNr2q3AAnCUXlwQeyZCXiIPKr+XHjwO9CCubY56ro2TslxoJApCS9PcOfV/8HZZtODr7bg7qsruqcEf27TN7+wv5bi69c//60T//kLt9ez4I9u3t1uqg8lsr3s9/XOay9uv/nz7/pzfslf0Mnnm97nn9omJksZ3pXwkHIh5SoNBgXCI+bKoiKUa/Bc8z3UnaXeBV9Eb1P3slp1KtzcdiNvXaL1hCxp0ebrXVeyvDVO52N1Pgt99kvPQtf26xEg//z3sUCW3xOTSiDIj1mhNrSUqUy4bcPovkKea/lXCQNd07regfAInnHzlUbgh8sDDmwBiOj9fC7vpn9cA8VzrAkAXYOeHoBMtU+jqqLVvYLebiEYq9/4GQz9KYxxZ3J9jMYypKuZnVPX3OaoKPK3D6MxqjtHLrdyzZXJKU+oF42aPanfodH3rU65GtL8YylrzNDS0QRnUYATYKH53ZrpL+fo+ysbaQCcvAzrLevd1HwGqZZzXcQT1uH4oj+1H76s2c8uet5N8e5Z0br9rg3HaJLNmt3cXNn11ZW9fPnS13+4a9a5dmNDrKJJHeuiO7DeYGBNALHNcSJwEtcjUDPZgh0/APwAJgkP9dHH42kEaxmiLGB5aCC2ZIvoPlYM1stak/MKYP8eFljVuuz9VQUw1zK93IsmbCHLJDSx6HpkRQnbnQMb9EbW7SEYowgwLQ2PEMHMsWYfs3oRtXq7Z0MsO3XXVcnDw0rRBvW6XbA350NqaWV71F8ZFI1hBU1iciFQ+9OqaFYBaG+Zm0ZS+/IV/YmrVO+SN7JwRCovnn3s4wKKb6V9OsayQsjKeBDtDdDe1VcsAUGmvX1DALNCnWig3Ver5LcsPsVeW0egMzGzyu5yTXAEbbofsOiNfwC4uq1WlCGB8rKGB/yDLjhEoOSdXTQsBFhBI51a3QX28dnbtgJIFrTTYDHxwXm5JmtipSL1+rcpd7vV9mWVQ3wjpO5K2n7SHzh46RmNC93cXpMHFDJVjedTVog+r7xKhAXCQiChrjsF8fNn+c2ZH4NNlh83KK+0Xa/rzV39H6T2i7bgrt/zVz5P8fXN+Zz8bXl+u2/v/aLj9ouvfr62KavbzdPanGvbls+v6+XXnt1u23vb57bb9l3f/ISaULfDqxuBcHZnHHbVuKwJCYdMEusjjUUC/ilyciBcUKyFM+yhMJhFQ0houPWi7i3owKNTo9TkUUZFi8IyufduNwVQlPDQ7vNAoAWfRDiVZ6D9SrPQtYk2vvLtd37nd783nU6+o4J6RWEea2xCnkbiec3kljapypb7ZVURdzfh13VNleYP0iCBNuSOtU682rYmqvp51XayQK6vL5UwWpvemsPAelZCCfjh2RX3QsuwFQGkeOwTW0R+hKBow/ho89lTs2TVohqczaRsBpg8b7TsHLCrT2b2co6F0evbZ7U7e3Z3ad1JH+19AZMOUakBXoTHEvE0w2QFOl1IxGk9oJOcLAFsmDOpfnsyR14vn76wOhZHDyBuzsNWmy2tS3lnWBOas7JCYx/3bm03v7R2r2Wdbt1ub89tOETgIIQSWB+DJV/SHAiATHG2GgBQo9Oy9mTgg6/tiWady4sjjLaTU1A1u2o3bc53IGNbTjGhcycWT+4D7mGsC76JBfKsHrLWKGHDRdb6s7z1FxVrDPIIwAPKl8ceQJuKYz0lUu6tJfBWS+XhhEf7OZgnBNiiBWFNyQoYjxaW0pK7nM9WgSWZz+S8bs72KpaeDW0nl3FnhA51I41qD9As+iwbBHNER038FHDSthtFQzThm5QENgkWEuf+GstibAnq8eby3GajrisTIwTqeIglhlTTUVJGFCIHD1lFEF0wcVEgiiDZWhO6prlFYdoui1U3GA8C+vTvoZjwvLt4c1T3QUB1QRiSCflIuocU9OiZg179yEObdxFXNtX6OHd3AAAWzoPHFkd5CNG23dEA2uFZaaXUiVyHNZNe+ZNi1mm2raAoAWMUsOncRr2h05i+P1QQTehBA+2uSOmT+vAm39p9Xgy3lAd1HwddRTzILkDS80F3ChcAKt1SPessAFbSUDsoET3CFT/RvU1CwTXdC8D1F22fKwS/YPf0/J/vvvnJJmUd/PTVXceG7Rak8fm2TSco61a4vUrkC5uuBJ8K7gXp8H9wkaOEcHBUPUmhER1o3EPoLetCa3poPY9cBmvDLYzA2lObaOeUPWgHVbULEZ4BNlGkA0GEBHH3Xp9oyFFCREq3jsqMxjtleagLyycSssstHBz6i/GvMIlQG1//6rff+93f/yO0pvfvn5za/u6+ry1dQUgoBIQYVC692jSoqf5ceRx00ZoVeVWVKM3MB0BhBLWPGkXxhtRt4d0QbsZB4JyrP/3p0ydojaSXR+PmTzOJ5b1Dk/KuGgdNL9RHo11ZjIZdWhPt7tbi2R0a+W0brPbt08ncftS8s/94/cx+eP2ZtZYTG1B9V4O5XayjVsPK0IB2OKHuNbN0dGrVnIQjQmOCVg/4KVfqG09EV+bBVgDyEO8kKWMCy2TNM3K31azTFZQzz1Vtpu4WADRZEPgCaDy/HHfs7uWHtltOYTkkSXsQROwdjyCWuS+dOuPZNRq8ZrmrC0OzpCerGYBLHlPkiXJP5BIobw6ITU4LUYTdydkb5DNhk2XU+tMQQiaOIM1Ye4jWgoWwDpep8LwNLY+AwzJZaIIf15YpvidFgHZA6xUOaRQrKgeEGYoAmR+2z13ASfverjue0XgP5f3G196yfqfthK91veWaq7D3WYR2IZu2VCqHfRj3xXCiobkVkTAKCSM/eXUlOR3AZaIXtbsYxoMZci42EklEETLqCtL8lGb91tr1G09DeK9FvhQRWROzxghcTepT/KD5ZOoAqvXOsymtuwGpUDiNrQQ0R9H5gsYqNL8oKLXAXwCg7gkJDy5zzfPCrkjOur9EiKofXHGt9IyAQnCmZ/jPhYzqoIEVOUXAaaJqLFmynZ2Ke+f5WJaIDRC5bTXs73/8ExvSzvuHB/7sUgIX4SFKX6JxjrVEczphfYSHBt5nc/iJbwqQxFgOdvq28k+lCMBc4+Wejg6C2lUeL1PAe/rhP7nhYkU/lIwKxfP+e/uCXt7sr57bbALsX7Tpm26B/KI/3gneez0h/ffa75/bXr/z+jd1tk3v9ev80H/BOZvfD04294LNrbhXP9WWm598UIqLoiwIt9TdrEWhNOaRxjLPZTUuq7Xz5XWVcKcP0ZfA2Se1KlnqP6Ajr1KvD+/Cou0lzDXO50oNNO5RFXhfLtrzmTAw6L7ydZQkRKANhTEhX38+ms5+6UmE2n4tAuQPvvtffD+XzZ8e7R9SURrcnXmYBl9qVUwjpqMy5JklUFDlawDUI1BSiapUrV8toeKakJiS2pBmrwZS7BfXDtHCNFdCDV6qFDD3owBB3pJRLAm03ShgFw6PYZAxlYk2Om8DbnHrjZPWGhRsFr5nnXHOPrpr2yftmk9wa6DBD0hzAvXXB0vrr9M2CWkgDI1gpVX2AGK+7dGCw0kboK3PppSJ59105ZspBVIMA4eRhXsczQZj62nBLLTsFNaD+raT5ZyVDipWKKCdK3LuWt0YWCXNa++6mfVbEGHUSnmAGwESA8akPatJFRZFA6RdrIwpQqVRqyG5FAIejX2lwV2EJHWj7pMEKv3D/WM7O7nnM1zTGj/Jlixf3LFCZd8S2TICfp/aTfg8lrfuPfBldKezEWkheCLUfzxs4zVlX88sBaDGtaYJ9bsC2OVqGw9htc1j1pYwEjBGZXmqG1GMocl2cZv0u9ZvaqKjLKaJj9O8OL+G0M1KibAVEPoTy9qnt3dYIi2YMGF50oqjlcs7wcsEoAqwfRNKkL7TB8wjK0BCXBM9J6OhBy5UpDKy7g/LclEXmEDSFREJIH7Lc63TbFkX4eaWiYQSO1QYTEqEXnaquwAuyg4Kj76vrtPAAgqEgTA5AK0AeIQ5WvhHa/5HMYmlEbqgYVdsLBF5grRCtFmfb7ewPiRItIiYojnfP77ngkcCQs4T6sL6wX/8K/vxRx/Yxc21K1gPTh/4OF+/1bECvKWyKyaWrHyNn0xRXsbQhzwVZe1LcRNvaaBfGv9WcOie6kTCRMJCfCV+CuZmBV0jAfeprEE5tQfKrxpYwL/Z+P0KnHWkDv//2fS8C1X/oX+vUnxt29zX5rdf+/1z2+t3PC+bTec+1kN5t/n8+V33HG8457/gUzrfvO9HPiCMCkKRBIJYVkcOBeQYhfmtN9+0XZTmEYpKPEZdAx6a85NMydEEnuH5oL5JR0dZmGBH8P0gDzqqJKJVHQsomWoF5AZboJBISZPVqigMs4Wsd1e5bQrvaxIhifzFaPzLz0LX9msRIL//+3/wJ6lUuuiLOWkwCcERRzioYBm0Z0ly0YuIVxqpdlWaCHnQ63g01J67vfZc8rZhbhcuDlhqaBoRdJIAUV9wjsotZItYBXmLrdHoVxGAA6aNDEizg5S+QojV0c4n1sMauRuvrLtI2y1a90f1c7uaYu4DGvKa0WRBxAWMjGVkBRuGMj7jXMwqYBEQKITHYBb2iXa9adLW0SBAIhmyKMInB+DFAV9bITxWQw9X8vyqZo3+xEoI1XU6bvEc+URQpLBW9mH6QiIOgPWsP+hgVaC9omlG0IAf3T8imT4WzNoJNJcrQohpG87GNpALJ+8lydus2bYl2jfo5gwk0k+TV4X/zlGeWW9gtfqdu0krSnCaNN588y2roi3FEAJJlZt0ureXlgd17x/uocmHYII2FjSa+HpsZYRcNZK0LO06kyCA6OfUzULjPssY2k+MNpaFuPbFrSr5gi3GCv/CdSTFSaFsj4oVe1Qt2xrm6t3V7a37D624Gti02wuUiEzS7u6eW2IxtsNYGgGoWbV9T3M7kKg20LloQWV14THFhGdXn//l+QsYWw02p81kLWkQGyAU6vFP0XthU0/LB+M9Fawa6HBCnUqT73T60OKQp3iO78hKHg5HPIuSQJl9BjuvqX/ax2K4IzDV7nN1eE9dC1qmVtafNH5dDQb6scLZp/2R3Z1fuGIg60mKCWaHHR8feXcq5ojNAHFZXUN1U7bb5G9K3jp2sH9geejh+uWFO1Io/laz1fRxqd6oD03KAh1Dl5RBIL8BJDjPBYdrt2RXOdetreWh53RdxVF+vcqoSgnwYPzDi80ukSI+3oAs2/Y17Tp3E0SJbrbPn/zi9gqYOeps+3u7BV/94qY282eDn755/jePbu9tu5V8kiQFc3DefEcvBHgS7F8QLNSDjvz3+TX91mvsqjOfu0G6+l3Cov5nv/Gb9vDszOlLbvvLhUL0S1iot2UTL83fpx2gWRfikgjcd/x7JUSCfOrcnTjAHQ20++d5VkeRmjZ5Kuo5BTidYJHQVD4LXfOilqHQn43Hv/wsdG2/JgHyh3+azmWtsLtryWLB+4+fnT+z4bhjrW7T+tIQG7c2nqL9ITBkoUiaq0Ibdzc+UCyi2dvbd68SD6GRSVPZQdwjSWdpRwIcUbcaIRFJALgUV7ghF0ssgAXCozN8aQsN9CbvWTeas5/Ua/bxza1dt3t2AUPWFkNrRTH71xqAD0A0hTaXBAjRrW3K9al7EmlwEq1Q4xMIKF3XsPycPMsrBw6G4TErsSbkeiltoFTNuwfFiHRv2iNrjZaWKpdthQWyAIAi8bStOaqsqWTUKrm0ldmX1Mtq0keIDOzBwS6CQAvsR9CUqauJBnwVJlxeFgB6LmdHmaLN622zocKik5d80u9FAN9Fd2izrro0xg5sFZ6vZHMOanIdVbh2DG/LQtCFVMx2qwXbKyDQYI5qKmEF3jnIpCw9H9u9fML2MZ8niviL1rOiHRxgUJLS1EtsjehNFbx7TKZ1kfLdl9sy7f344Mi+eXJib+6U7a3jip3t71gJrewewv9epWg72ZQdl/PcL1l5iqIxXyEwqYtZDznQI4cwkmJ4oVnp3LtWyJuAWkA1HtHGMN3zzz7jCnWEAiEtRd1IMvEVGRllWtQDndFOCAvp1qqvL2jepKH3REfqIlNokEEPYaIxFAS0ghzOsPSkvOi76lJU+d26EGCSzkzfXZEWNCnQ5Rbf1Ld5R4+IRqdzu3z+0gbdjgObtF5f1ZB0U7RRDsG+JF++xj/39jWvZO/Azl+ce2iXk6Nj29/Z5f2+t20xV7AmilYsG7NGt26hGHmAD/r9Ht8NACsAV8rMdwIBovIqy0Ed+qaD1wVHta3vUCi7CxB/jP+2R/bgfzaeFTjrqG8FVgsn280f+uKmOtf+6lx/m9//2Pa68Ng+6ee8p+9v9+1vHV9ZWPqtZwXQ/mJw//Vdm9cX5/68KknXN/f1piaXqkl5yg7AqdOjE3t4/5Q2jNre7h7KyNTqtRsNX1g6rXlQCpwqocEb5EU87xEA9Dn/vam7zRYIdL7D84FlQRtCRF5y/mksyh1keMbbhOdHPvcDmxP60uC6heP/ejgc/tKz0LU52X7V23f/8F/+icJgK4S24iw12g2ExdBiEaQk4DgBjMbTkY3QkBRRVAsCQe9oqgApZp4Gh8TkVWmqqmQqOKHBQbRkaZHqm9aqddIUNbDUgQnVO6uVAVfRmY1saN1VD0uj7WthzNFkX9Zj9oPznn3Qmlsb4SBNeR3O2DRasU4ka4OVIp+GLEUT5ZZj9rmlAelJKGbdMJaUAjACkoryulhDFWjiAn9NruPDgCZSn8ZckNclv6fUQyKJ5YJ1MpjSmLGspQHuCgCZTKK5AxRzNHbam7xLWFFOQDlDeQq8NxvUbDpsomUmLAe4ahGpcWRt/ejculhMsjSKqaztZ0sWHS1sinDRUrgJOQGU00G9iiqxjBRDaQqgrrB8Dkq7mNsxyyjY4M4OBBoTBGPhYGIjBKVVZSDGdX9geer6tFC003QO62Np+czC3tir2luHh3w7btHpxPawDI9pmyPSXs4nlD1uEyyOBcJ3MZgiHCpWoC13MberMPAx+YvQ9hjfHoKmSPUlZhOP5SS/hxTP3N+p2ntnp1hNHevWXpCSQoMI/QHFRTD2IQaiChDYBkgO3F387ubK5lhuiqUl5FsCtPJeksWgLgJpa5pIqK5QadSyBuQh4/fEvLSdsFT0pzaRE4jWQ5cbsMafJuSzD60pBL26vGQpCyjVjSFnEY3tiemVVbc+1A2FNqh1HTQ6J0mD7eTdVbfn59au1d3BYwtyomHNflcss73DY883RXVhBrFZsVSyC96TZf61x29h4ZUQKC8sCx2cHN+zVqcJnagbcwTdiR+wILGi5ppXRbn9O8IccqPNz7kmp5ZA490KlQ146bMctekNn6TLyVaYaHM41bObPbiq62Rbz3J0IaITLr7+7HZ7/fero6fwizfd+cJdpb9J4/Xr/twmve2mvCgrr7+zFRL+/uY31aDbXh+vjrzm53of4pMXnKYfHB0c2k4Bvo4nfcxR1+Xhd3t37fN+Cihkej8QYkpFeVO7B/nTuIUwLUh/kwflRw9Cm8I/0buvC6J39Jv8e4gaaEqBWmVHb4ModvtjFy53tfqvNAtd21cuQP7Vv/qfTiOx6PfzaJ5ZrJAUAKP1q/cQBhXNQwCwQtIGAdAl4KYBwJ1swQqJjEedlaeJ1k7XCmwSrQsBLY2hlpO3lRZRCZYbFWcFDSsNTmpdOBu1AQLkfNSwi3HfnjZ79slN2y7bt3Y1fGIfjOLWjO27RFfok8UiYuNFHoETg/ESgD4SnoZMk1ySBpOn0DietV5YkyARCjDymnMxhhoY28Pk4qsuFdoSAEnZds1tMawe1AL3U4ROOpO3XJ76iPOeLCQHRLQSXkysF5bkWgqQT4ZIc4Xwis0wJAB6rI1yIYPQxaKKLi2NhTDHNFY3VIram7URlrUmQo10Clg0pSRW1dhSAE5sMLf4TECCFkNaoXzGstGsZXIQe7lqI8rRRWuJpzI+s1vdKAqpoq4vLZNbUZdZLGF5BARQRnmntsc1WRWnWBLv3T+wt8pFuwdQPdqlzVIhu7q9RYhogA/NSxM7qa+vnZ5hUSxt0e74zP+oupeW1DZ1nYQhtJCO2EUMJsaUH1F4PvWB+db1EyyQASAHqFNGeXlpMFqusUGUWuoJq01uj/1OCwsB+qBuZXmI5VV2rbkhppRS4u7ftK26T9Vor+iIdL2Lg+fEpPLj5wEfJ9lOGJTV5mMIAiG+PwHou+2WtbBq5cSgpXal2AiYU9CByi/aFc0KINRvnqCkrZu6Xb146dEDBEb6pL5NVvm03DGXls3mraSlnDmfifB4KAUYSYvWyobf+uY3fYzk6uW57ZQrtlOt2ourF1jbEnrULfWhsmiMR3HTRL/eXSLgEjhJUnLf64h9C5rBzjnPecZUGfwTtTrm8oDqUhf1lE+49E1H14/9jjY5ivi2OW7BMXj/i5tf35zr+a0Q+0Xb61e/8M4veJ4sB2lvbv18msG9L+6qY8jBLcJgrINz1Rttr0qQ9aaB7AoCvZTLm+bgVOEnjZfJcskX8+5220ZxRp2wFMqVp+25CSxAHy9F6XAL2K3BwAp1i5Vn/UnoVONuyo8G3X3ZBvKidhAuaqkFdVWpfbV4lFYhlFt6b6D5bCus519tFrq2r1yAfOe//L++T0X8cQ6NMJtJe9jwDJWtVeRuLi+8v10Dgwr6pso+2t3HnIcZe31fCL43m1kBgNJckA6algbaVbEKZKcgdR7yRFxHFfufQIVnwwBzbTGwf/fkU/vr25p91BzZs9rAxgBpKg1Q5+JWW6ZIf2mFUM+KYUx7WmO8Tth4ifm3jtiAvE1IXIHtogDtap2xPkAyB8i07vACC0UNJ8GBHUIrThA4Ega0qAZAaXABjlRQaZ8CPUGE1qdQX7mIxBAOawBejjFJfiaWE8ugNWZtbOn1xOKUYTVqIkTGEGfGZ0rrHYUVmWG5yUVZE8n0+TH1OB9NvQtjCOB2FUqFtL1rqatgVSOsGo075Sxbrdjh2QPyEbd7jx9aJJ+0CPUyEdhQNmnPypMiHq8hPjkFqFgrNOJVLFjEqRhFm0KsprDAZC1EAWMFjTxMR60Ux0pEiGst9goMNMJ6iPBtrQ9SQss/w/LKUwepqGoPTTwWuOa6nqWeSFGqMI1d9SbPOV8XOrGy64vnaHew8FLjSgv+IZShhdlEMcDQuFEW5FWVSScpa4b2xlqEZtRWWpmtPxi4lqbf3kbc46tOSxLkOhdXxsmTzr2tVXi1ne75mbZAaxTzi8l9PRHaVF1no37f2o2GtTWfhX0Oc8tCUnyuAlacvGI0O37S6tg1oK/QKYg1BynvImEPUWZZPUpzBBBUffAeJUF92vCFguwd7O3a0dGh7ZbL9vyzJ9Zrt61aKXtUhpvaLVqqws2jOFBfDjJ8v4eFJqHmlpa+w5+OW+VLfwImlV08pToSeGmX4PBKEGqxeW2p7KoQvRD8ZKNO/bf/0Am0E9SfwNOv6L3Nvv29Pfruv9g217XpbNsGrzZvv81VnnW+ev39n9s2X3n1ne326ruvXdf//OK3hHpwVA5gA7+nelW4/GKh4BN8ISzoFYBP5Uyhm+bgy47a53jfGvU7m9HOahPNF9kKENGQ8qz31DXlO2XyumLX7PVg4xfXVdVqJ7Vlu9ny9ulARyPwUgFVu2DnWK7cPCk6m2oS4Xz5l5PZrzaJUNtXLkDeevv972D2fi+HBaHqiUXWVkNw9NHU5FmlGC3RTMpWSF2FEJf5NkGC9jo90wpzQf/x2ifEieBFtwIaSWB5hCRSmuQl/xqqnZr1UNeAWKN/bT+7+Bt73rqzel9RUTXHZGHZ5MQtlt4sSfore+8oZ2fWstSgY+NI2mrrpI1XcTQ39DD3tEFbkGUQzfGFpE1DgDeWgfoU54CKhFmU33GtrCdhILCh3CqHmC1wjxTOTbkv32yZmhuC4Z7qRFpmGDBIrGZ8YYLgGCFERhwHWBVDS0cC7yH5jdduryHileXQshUAcjrq2aw1QuhijaiLBIKRdpkvFW2JRpND+GpFR3WT6GtaMyQizYVnpFVLi9FA9Zz8DyZ9H1hXFGBp7uqGUSBAHg4EnwhcyMP3FeojsY65AhDhvsciw2oKYT3J8yyq2f8I8zQC4qAIMyFMzsoF242Tt8gcy4O8QY0JLD+N3wikJaSUR0ku7ypxxtK52hU5TH0qtlQdYNaM7DjPaXxDQOrgx3mMtljzW9Dm1oXYSPWABphJZ915Q04c6rqSE4c0Nu9Xpl18xriOfFvMK63N3YO5Js+pBc/7vBNVAfc9qCLnKr8LEAEH33JI5gEJIDE6L/lgd7PZMS1nUALsNcAti6N5cWHNWo16lKMH7cR70upVHn0j0DZj7sEjTze5PIeldKGIqctsjOK1v7fngPaTH//Yht2e7e/u+fyPFy9eqDa9ztJJKGnQ8zyLv2YINJVb9LDtrpHF6ZrwxkLzDLC5EBGgUQ9SjlQ3YkRvF537Uc+rYnR9s+ue2k+ZUHl4RHUTPE0ZufAFsFYS+u1/r2+f//I0f26TBbp52Z8M0vjF26v7vgdXvvDOq3tBCtvr/g0/BoJEYxcKVppKpSydSjofrQFqRT4+OTi2TCRpe6UdOzw4tEK1ZHPof9TvWq/esBia4hIeET7IClQ3rJRnF+JgjpaRkIOQPP0UCFS0qkXCNK1hgpCYoiTK5VxjcOq5EaDIy3IpF94ZdA+jaDE2X4WTbPuqhOvVX04ms19pEqG2r1yAvPut3/4eTfAdBY2bDHvWubtBCvet1agjLQcICIhKlUijaJJWA8aSkBBwFZDqRYBQHgUCATWSCiBG0xiIuEZdAorbo/7AeCrhy7uqLzuWXNlg9bGl8lHrNOd2tBOy9x8vrJoaWSIbQzOf2HA4tENA+SScMJR5u56nra4ggImsC44UWlyGRkxD9lpXZC5vFqwC1zRhbPfCIkPy84+qi0BeMgibpfIFo4ry3BzVMxCMBsk81LLoXUzLnxMA1yOAbxxBocgiiXAwS147MAdj8x2+54vD8I4E5/17R3wfC4Xr6TWCAw112O7ZArNVKat75p2vvWdnpw+t3x3ICHIPHi0FLO07rDEfwFMDwFF5hiCE5fqnwXblTe+rr1z1L0B1YBf3ICgW8wlGkLpG1NdKwtS/brkPu4BFDUgdKGZjNZe1SjxpDysVe6NasPvFlO0XtFjV1HIqKwpFaKPOKe6Zu5Lyw3fKpl1/ghyNGIw0+ZC2GfS6ppDXUA0MHYCVd2kJrPjlAMy56t+z7rVC+tBaBksup4FpdnkBBot7BUIiARioS1MFciWAUwGnVniUUCJZz6NEjDCFU76j8ksh4Loqgs0Fhx9Vt3GLaXIiNCyvnPOnn1nr6sIGd7c2brV83EPxxlzD9fSCNFUo1YnqVIKpg1KlOU0Z8q05IfL711iM4niNR0O7u77x+StvPDyDVpZ28fylVbB2Spk8Fr8WIUJw0HaICLeEVD4N5kpASSHTzHPtTq/k3XcvG8egWPwOrAjVl1fJ5tyFC7+DMZJAAAcvbV7kqFrzQvmvQPPWpSBt6nNzvt1903F7/vr22n2l8wr0ddzc+sc2r1ue+lxIaFelB7+962tzLlrW2XZ3C417TqvwiAsA0Qn8kFL3biaLIhi2UjhlpWTWHj544POvkAneRufPnlq6ECzBrPRES2lNaUDZkCUxGM9tNFnaECHR7Q6t0eharda2Xk+TYVO0nRa9g49X4pWoj1+q21WWjssSFLetwuM0gqUarEQY+dFoMvmnJ0B+63e/+0epZPJ9TZyR4IhznE/GSGrMvlzRK0VanuJBSZprIleJ6yXMvyEgkcTC0AC7tC11VSQBwHFb5hpgCRhLM9OkG2lcWlMBxOFf1NJUbm/8t1YqrWza69iDg4kllx9bYkTjdGgMRaPl22sFGetxbZGzdnTXRtEigIpGTfMGwEGSNGwEcNKkswV0pqkImqkYeNmgrSGEtJTtahnnHXVmyXwEjAzgoMHnAP1sOUVAxiDeiHdf6aiBc03ykWYvCPRFiKQzo8VL31YaS1BK2r7WWEdnREhmSWvhfuWySkIQiNYmiXBfqxXm0xkrpvNWzJbsW1//NmkBbBDnAO1FwhUicjDUcrcFtHKF9s4WspYvQvjq8snlfaVDdWFJs1b3mAAqmKyp/GkyWyBgFMXYq8IZTughJtO5LsqABqA4TWIBJamrBMI3HRtaEasjSls62CO8ZH2GKYPmPYiR1KesNoyzi2EkUqR1a/5IA6uxj5BM8V54NbUEwktCbak6U3uRB+9CZBOIatBbdeqrGkoJmE99XEIRmiVk1AVRKOR9jCE45hw0tpaHA6Z0AYEGzytOlfLnlga/VXSRgbvl8nF1ofp8Cd4HUvmT1RYyhVF//PiROzBcPX9iMdKZdbuoh1PKLYUEUoJ8JYSFb6IIMWugpQvIvEgeqiYF7VZof5VTXXRy69X3NDHyEGtkBytlOhhb665hZfgoivYQuDEvvBtQExlFByPyIB5yd2nVu4QV33Vx7N8LQN3b0y9IyCG0t7eVN72h3/wnwaujCxN2Ks+f8UeViCrKX1S61Kd2v7vZtt/a7HrVRZF+/6LN76uugqPv/pLOgk/5d39uCwQHdzbP6bg916Y2V6H0vvKocQm1ucYo1O56UjqPrBD1irgFwVXN/cB2sCKK5F4s63QvBW0NnohZ+2BWDes+Xyp4N7HmBakN1YV/d1e3brsLn07dC1VdlJrPIYt3AU5IIPR7ffgj6gvPcZnvis7ICLyvsacpSqjGARVbLZiJvvTuzjHpQY1/MZ78arPQtX3lAuS7v//PvxcNL9+XtlvIZ+wYky6LObajQVtATf3raQSHxkdkxmtQ8aBUtX4LqdtpuXWhOE3ZbNoqcgFGmrY1UxchJNN4BTBojWtpApfXl3ZHA82GM6uQXrv3U+oWoaWJOaGWJaD8aS1jeavSCLvWprkbcxg8vWPdVd6GoaqFkhk3LwXuYgxpGtIuvLuCbyhOlUXTFsVKWYXklimtE3aHSaWZh0JaYlRCDGxcRx181qS3AOTWCBAxlaIPawDWNVwIVC68sg5kBWgwOY6oyIKuGYiTVy0JgciDKsy3FZep0Wx5flYIBI0nzbmvMN7D0cC7JOIQcDaZt7ffetdjNkkcyWNnZ2d3w+BL714JJ2KWQHAoJAfIANhxQLtXN49WjZSLrCw8CdQ+wlx51uCyeC0WDcaiZHaL+RxsOToj6sif+NB/U0dhOTWEhzzXIt/XEH+f/GoFyIU7S7hVKWGCkKGIAc4IUTUYQkLuJQXXxlNhwA56SKds2O9g1QLCMIzqYy23bbWF6kr1zKfdKiK1MPXv3lHUqzzLZM9I8KjbUV/jUdfC9Y7mGmmekebGqP856L4ifZ5RuTTL17sbONdVTfzSi+4NRj6WCCe1pZ5HMeT9tdf/brVqz5584svxTvo9mloLVKnWVUTVl+opqDMdlb5rxhwFZ+qSWyAA67eXtgJgtP66pHBETg3kc01dXj57jsXZtV6/bw8enLpgqABYclwZjYI21JwWWfUjwE3asXhHziwJ74rT58i5jvqm6EV1q0pVgdj8Ef7baurBva0A8VP/T3Xl59o4BkkGde0UwrteVr+hpD6/xn+fn2+34MUv7JtHP9/8HT/xPWglr0n/0zXVaXAebD//ne33gy6loLs8iEUlSw0FkHqSpaZNdSf8KubhIWhEFuBxoWJH2bIrQMIRRZWI5lI2XWBVoMxqEN27lWhDzSeayOUchSyMNSFh5TkRvVNpomPVv1u38J66LrW2i+gpEELBFIEFNCqFRZaNhIdoVl5ZPng+BQFCoT8fjX+1WejavnIB8o1vv//92XR8mqHyNQ9hReHDFLBVq1nt9s5iyZhl1aWQSUkZ9aVoF52OLbAsUmjG5d2KWxgCMvnKL4YjWyOly5Wydz/4oDnvzGicl+cvYJwewkiTtcZ2067ZbWtu/WnaulO0/sSxNftlG01zVp9F7fl4abV12vqWs85E4JO0ZQSzbzWmvgGqBELNx0AAcEBCXSfLRAYJj9aBcFgAjAJO8Ygafb7WvIuZabEq4cJEfZIiVojPNUrKLeEgjy/sLkuGllgPaxh36WHL97Ixu1dI2oNy1n7j+Mh+8/QNe1TZxxTOABYxS2W05sPMWs07azXuLAfhXlOHd72Wax2T9UyR6NEusVVWUfvG179lcY09waEKk3F0eOhK4QyA03rrFNDKBwc+j0RalNxEowiGe/ce2MHBEZoRWqrmOiCopNnoZZnZbkoj9ALPMee1gOn8XICguhQDqstHQoZ75G2NMF8s6/DGDUA+hnFa1m9TDoXOX41s2vnMQpOmxRCiodnA6ye8GHNvDDNisYSwHMNYkoBzJIowheFams0+V/h1dc+Mgrx4iwixAu1R12TuS4D4fAfBPgAqd1oJEV+YjDy7Hz5vKlaVBq8FIIpyHE/lsdAq1H+WOkrYVDRMfXo3jr7Hc5z6rvNtf7ZbqBFNslzao0cPfU6T1hhZYmWPoVONS+klbx9oWN1tnn/+c+tGwKcsBqVxTVQXRHM3dzW7q99ZD2Hha4OIZzT+RZrSh7vkcf/BseWqBUBmaO1uHQ11QkUgRGlHWWbJTMK7shTBN05dypNP3TuiaBcK2lQhr3IQCDWdBV0+uspvWRtsUlS29aArKr9b8ZtzKoxzgTUX+M8P7L757+BKMBb2+p++q0c4f23XOwLYwEoLnguO2986qg5f/73dZeWqhjeCWkf//XmaakM9E3Rb0ZSyurFYNXaYjMoRJmoeO4160xhvpVCyPu1wv7RnFRQwrXuE7mChTNJKBzsWh5aePP0EGlqh/PS8jSWcfDxXAoCKc8t2W6ZNntTNpWPgah4GV6a+do0mEEvREV0E6/IjNOBP1b+Eirz3NAPd5w7Zrz4LXdtXLkAKu+U/WUxnxTFa87Lbt/Vw7LOqry7PbdodAhCAhzxxqJwW0rmPhNUCSop8G6bikwiDjhbTGY1sjAk3A9BUydndfTTnPGASstvrc2vUa9ajUsto2W+9/QhtPWrdcco+Pl9aY7aLpbFjVwpZEsvY81DJXk7C1h4JEPPkUn2SEHmYhghJY5e7nASHPFdQIWloWQvqulpGEhBAigaTwsFLamWaRyG65aEkI0I3Fws5uaK9uplE80m/x5zIxEOWT4bZI1ZMoUknwpZF8OyuR2gtEXvroGx5hMG807Ux9VPKVayI9jIctiGGHgSjSLoxwOgaa+7Iqjt7lgAIBAiZatFmmbj1IaYyGtC7j96xDhqO8qnZzdKJc1iBGeptArHddtrUYRE5kkRIYPkAIopaqw7bSnXf9veOfCxKHnLudgowprQ2ugKNgZxboBT4fc6YAXNy4F4Qw8xjPrnzQZ+2nqKlSdunjcN1K6QGZoNbu/7kJ3b38c9s3qxZB0VgcHtBHdRt1ro2GzZsxT7v3WG9wHiqS0BG39WcjOEAKwRhI+HA59iCe9Lh5A+v9VVWS87hZo8LBIDL5VFALObztTFc+w7cXOVkIQ1QDKnQM8NZyA5PTgELTSANW7lcsUKpzLnm7aDtkaYw1OsDTV5HdR06jWB1nj08826qJm22xoLQgl8ebgUm9wFZgQZHvad6C+owAA+dC3YDbzHoj7yqPQXWowGCod6w+tWt3WgxMsArv7trKdotWtyxERm4rdVp+7Ht7pR9/EMKl7o+tfLdAsHrgSURIOoCiSActcyC6k8gpKOPgfCnDRgjP1KFnOI9P95dx8MSplCI3/PrgWz0zctE+jpRSkGK23M23ePh7TU/591XhhDb6789vc01Ab7X12vHoN4E/sEeXNN7wTMqh56Rrq/63wqK7fXtHtS82kFtS7YcF7A4EAQSGho70ox/dR1L+KoLa45ym0VZKaXgs1QOvOAbOYC+DM/R9h99/BOUJ41NUOfQjvdU0P4Kb6JuVtUln3a6cmVH9e/5If9O37KE1FWOEBoqqoCBB1g4fNvnRlEn/E9asj6WgSMSdBBahf/HX2Up2+32lQuQszcf/qk075gKoS4rGHIk76vxwPtcFfxNZplWZBto1jba+g2mdjiPZM+kLZJGS8K6GFP5WmpUiyhlMQnzhwdI4jESv2G1G4QRUjmC+ZguYDqmM1g6MEk4S2Um7aKN8EnkbYTw6MfTdhUr2SwMEaxTlpvrKLe6ua0TU8+H4jlpkGqG6Rd45wBZamgsknA4CAAphgvCUMDcWBWa7S4plAU0UuyoegjBtBOv/s8gMAT+cfVFLSYQ/wwwpb2xBNQtoThIa66nuT9DYI56Pdf+ewPAWxMFTa6qGotAvPHs7e012jcADPHk0XQyMH9S3XZouAq5sZcp2btnb2F9aSJRl29HrT9EAMVTdnRwjxxB+Am5qYbswYMzH8hTHJ14PAMhhhAqGauWdywnKw9iFSuNhwq/n8JiLDjjKhimmM8JXJTMtUCLFpmpm0f1IAbUibQkFIjVFGNkbc3WE5jnxuLrms0bHat9cm2Di6ENbxs2btTdCh2jYU+at9Y8f271Z59Z/+aFTVt3tsQK1cJk+c06KJ1uD2YBjMkCWSWvAIK6d2BGzQyXBqlyShmQ0BAIu/CgvYKuqbAzrr+ssqIMqDRyIkBrs1Su6F4wTz/7zAfv1bUn4NT8JM23kBunlh3QXB8l4fRDcqgTWIB5Oz05sZfPP3MX9iHWgsb5fE6B1w05o3583gl157nn3hYMVack5b8D7ZIykf+56BLhF6FMWgN/yu8WFkj17KGlTh9bfPfQVig6WrNEE3hT5C1BQgOElywvUS2N4cCvPIjWVR8CSO9O8Tbj+7yz9Y7TOvgQfZAf5Uv5UT42+XKLQ+XWb/3pQW0k4+97WTel2p6za3tl8bw6BgdtTmM68XdJSfXF+efHYNczuqY09Y7vekZ1zfGVUwbXJTACxWbbBno/+OirdDa/Rdpbpwgu+/MZrP8EQK45bJorVYEnFBw1Tv0cHxxbfm/PCsf7FiqkLVbM+iqR8nD89LMPECBac1+TYVFWoU/lQW0vRUKflHu3d1n5X/BNryfuKR++81vjMEpHNC4a0vihliJQ+HbNQFd7jlCUZtA4oPVn/yQFyBunD/4kIoZFE1a8HwUPw9CyBZaDgFk9dwukrwaAFI5cfbpLgFVMGY9ErIlVonDkd40aTL4E2OK2R+Nc3N3Yj374dwBzzGezD0h/lVAo9YTVNfA7n9nJvXuYb3OskCe2iss7ih2BMluieyBhcjBSDqsjNB9wDaCOgvwQfxCSWkEaBRSAqoASi0bMQ7O5pJd3w3A8RLCgC0Z4T1o/IHaGlvreIcyLQIMSLI9w2UVY5ENTBMkCJg66Z1ZofyvKNdd8DoTNJJr12et9hIe8rvK5jO1WSnZAWfc0qzWi+EbyQlM/fQRhMLZaswkAK+xIzHIIkWwSawGrZT1aWT6SttP9E6sWK2jRQw/9IktC2ksIATEdkqe8hMbcZy3fOzmzQnGPcqsfNmHtRsu1qQzlUSC/w71DSyF8tfhTIqoxAvmmianWTvgiarWt5ueAKX5dQkOD4dL1NNawxMqazUY+brVecT5q2qTdsml7aKMrNPFxBgVjSJloA9qvnEp4tGSFXlkgFBPTkRkArvVOZt2RxZDq2Ri1CpMMeigkTt0S9gHr+5gE5VObavBXv8WHAWCQww3wefcc35QnlAer42UJlRHtH0Vgnpzcs9urC49NFtLck/nIJgPoslOzdrPh1pvekFWhdMXIrilSRyf337D63bUNe23fJ9CmNNUI7SZgE1C4OzfHQAiL9ALgUFm0CVODfErwoa7wHYXH1/ihhKHmFQ5JM757YDtvf80a0MIkDr2gTE0QCE2+OYNHCgq9g/CdUI/uSUjaAiJ170loyEEg6KKEzsj/PwB18hOcKndBDlXT6vrTpoOcTQKwkwDRrjqWVFVZgndUSVuhsBUgapMtuOt8C+peR5QtEAi6HhwdRMEHFwo69/eCd30ynn6TH36yBULZ09W7m6Nm+b96V7u3gY7c87eCMuhMmfVBc95VO2tel5eAc43dKi6dwvlIqBzCTwdnDzANEjbCCheuKcJBE2vx+flnFk8otL/i2aHGhWkHBJkH7BQNugWo6qPOdOQvoGbd3igXEui0kywwMdsaJULTHCiIaQE0LbimblaNLw7hDXVh/aproW+3r1SA/N63fus789n8j0Xoapx4KukDtxpumMCosyh6UDruXT+aob5TKVMZADvEr34/LYIje7s96Fqj3fTZnlkkvwj25u7OuggVdTSBTJbJl+z49KElAbjz5p2FSbe6v+9measzsAFaWgjg0+BXBMBHT6eRxlbke0WIYIXmP2SPr9T9gGSnkdTHr4lvyDRkh8Bo6tq/fO+lsaoxZfJDVxZDuJVGM/tGpWJfP9q1/VIObWRqx+mQvZUye7uUtq/tFq2EACnxncNy1l12Y1CBrJkJ2v9iMgAQzR7sV+2YukiRfjGTseRSy9YiINJFy2XKCNi4DajTBsCwBrDlujvqj7zbKhVKWhIraXd3z+4f3bcq9SFQiGn1Q9pgNBjbG/cegIEze37xHPCPQZgh2wN8igiq48NjO2Lf29nzgVoJBCmrWrlPgQgTAJLGYyJ8I5WKWUxdNjSBxjpWWFMffvATu3jyiYXRxvYqBzyXtCVMF5KgDo0BvB6CZm2DzghBsLTas75NGguLz3M27Y0Rj2jn1OcCa0tMLDqQB1oS8KPiLYL2H5mFrHZ+YyMJkl7fFgOEDpnQeLtcwTVwqTkOakcfz+C3Bi2lkW0BK/CSCphT99X5ovZUdwpF9fEtxIe9841v2s31tTWx9lzwyYNLnl0IEp/XI9ph76v7tU9eAGG5y6prpFgtQ5c5rI62NS4vbE4+Y9RhEEpeABYAqAAscJfVHgiQYAuOKoc8avQtWSEzaEUBPGdcGwM0A9o1eXjPHv/271o3FLNeSF5WM3imZ12eGaLkRFCd8giKInym/neNl6h+BcASeHK+kAUhl2Z3jSdPypdDmDLgO/lRBjlV1lR/2nQr6Kr0Avk1dUn7E9z0V3lhc4stKKtfYNdXVGQXGOxeD3zbwVz8+tp1FwK+6x7XXv/zOg3y7e/7l8AeHfWO6tifCdKQ15qEgkA7GItAIFGX/j7vbAVokG2NT/CM+J1vx6F7TRL2bkseGA2H7kVaKpU8RpmMtSFCW2v1yHrVZFKNVz159rGVZJHEFMQ06hNifV0QWYWkI09SWfZalkF5DmpReRF4S/H1Kgsu8p/KIWt6Bl0MpvAqeZebN5QOzYgXpHCsXwxG419pKdvt9pUKkIe7x99BNnxPBq1W9JslIzZFaIjwFbpO6zjLnff+0ZE9vH/fIhQ4JiIeje385tKeN2+sNR5Yeza0GQAtrxN1XdDGVIomzqDVe9BEEUPM3nz0NUtnstZFU5Svv+IhaWJNPJGxl7WWhWHmhSYBKn6UoQmTZhEwKmlWAlKiTSMW1jyzwvqgoaT5pEk3QYPNJwqdLmZHU+Oe+rq1Cp9rRyCXGlgLDSVhwHd3q3aUCtlJPmGnhaTdzybsMJO0YzSS+7m0PT4o2QkCpgABxbFAElBFie/vxJZ2VszYYTqJtgg4AxS5GKYyzabgkHKbhYLtyc2FPWvf2Uv2CVrt22+9BeAf2jff+Q07KO7a2dkjS5QoO5VfQYBoPXRZYhIUsmJi5Pfk8AjbSJ5jS2s22n6UZSFNVECSlFlergIssjYCV+tKteBxfETBa+qRZnQGCiF0FTdMsabkKlvJAccItcgsjiVZRCRMab829zRrtkv9ISjWCZv3Q9a9xFrsLN3dFzEKRmH1kbP5YswFmfiKYCqBFXPvockEK458KjSIhO8SiyVE22So33Ca/GOhyq1accl8xvZEYx20G8xPo3k3lq+TQHnkYRPMug/cWJ1hAXhN5JosQlbZP7YBlt7V+QtAVfNrgtnp3m8uWkD4isG9W0yVwSbQUYgduW920TI1wL3UOEqb8ktD5V15HgdgJhpznvdduCAwcgClDVzD5Kq+oXxvBYi6GrW0sNZ4GcDRQyyOe9/4lq0LOxZJl+zh4a5bG4p43FpMrIPFVKZejrGmUpRNNKvJhFPKJq1Xm3oDItSDFD0tj6DrAkvlSUAVnNDulA+Ry5H3/Jp+K6P6EQC4hPdWADjaiV740//agl/6rn7revC2/ts87ruQf1svn1/Xr+A9/fP6Ul0Gr/tDr4SH7m2OXt9+DPLlY0/scQmFjRDRmINbQUqDFLyNJcC4LmGjZ3xVQP7kibVA8aDxPb374JdWQ5UASWcz1tGUBfi4XK24siJPLS1RfH7zjGsFVBNBfOAZ6BtHj0+mfLK7sFJ70Faaz+E1x+e2Qk3z4pKkvwQ78uWCpcG7DNjinlnwjISHalhdWJPZ/EfQ8a88C13bVypAHuwfvo95/r0EzK0FjyZo3mOsCkGEPBm01vXbDx9aOZN3TxCZhhEa6LZ+ZzeLvp2P2nY361kP7bU1HdpCQFssuqbZn2tiTdyOdo9o3ARAI1fJqgNgoA32rIxGHUcjiyez9jdPPrUaGNKKr20iMY6QADYAvxhCJWYjQGkG6GTQ4BUAcbxW3zl4rbySTxGSZqfPIRZNaFvzHe+qEAHQqBKJ0djCfufNN+weJmuB31mVVDO6N4QB5/ss+TVCI9ZuIGQilt9V/2nGHlGuNysFu1fIWBWrI4/gyMUVjh4iBlCl8aqrpb8c2u2saU+HV3Y1qgMCPdtF4zl78NgOC3sIpbxFqO+bWd+eN26sUC5CaBlAC2KkzArwJhdTrYhYwlqKUe56rQHYoL3wLXUFybVwPBxZvpD/HGQTCcsV44Cj8y1pQP6ArRhJWDIbI1AAOS0YVtlBOOYQXIBYBOk7WwGi05qtx3Wq4I63hxaFKdQnPx/NbaCVEWfUE/lSWPRYUmC/oi0FnFhYgLe+GqIdV4A2kpsyYYkG0Er9zGzA+2uNQ6CURLB0Ff5cywfIq0weWxKiGjeQh5LifGkcgY95N5M87TQWIC80HvH4ZfMlAh1L7OmnH5PHAeWUFRYoMWpzB0SBC3kRYDmEcd2tPQkZ2lxdruNBzzq1Gtal1qERgOmzAUi4Jqxz3hNgBeCoc/6UPXblRxbqfO6apGuUU9LVfBZbIAhCKYscnlgF5SmSLNoplkgBgZGFSXLZgl1h/YyXEytSVW8XypalbFojPo0iMdQ4G5qzQoyIL5U5HwOh4vls4Jm30cpF48qjMuXZZNMzLkhcqGw3lUkgrW4k3uXcZ+rrGu9JCKvdVFb9Vlo6R8b7tk2HIr8639x6tQXvBPv2KRdOr66rBpUG31KW9ZsLqutAIChfEiBag4i2oozKn54TQHtaKqv+55qedSHCc6of9Xhsw9xo3tDezq4vkJfJpLy7OwTwK+q2CqgeClnxCnNyjRXa7NWsDJ8vsVK9G4pv+fibb5u2V8KbzVdl9erH+oeGiwiLvb0dF1RJFCY5xUiwrVYIitHQu6uHKOCaMzJBgZAlOl+s/xIB8itPItT2lQqQs+Oj71H478hVNyQfXbRszRYv71QAw5nlOK94DBnMasx7DQAtaNwJFbYopewcbbUbX9oAAJ0AKCHSSWIOhnNJa2GVYMDZW4/eAWjiPlA0BN1yxYKFEmFrIUD29/YtHVKEzLxdYx18MulaL5uiweKWniM80O27VH4b4lCXRVT9ymi9oxCNmwAI1H9Jw6jvXF0jGCsIDliAQkkQrARgaxgPEFuFBpZc9+0MYDtDS48sFJIekoATpMFLK5PpslBsoiQCSn3oy679zc0HdtPqoDWeWIZHQtGVXfWbdsd9EYnmLyh0SggOU5wrfXcUmdhPLj6w5qJj7z56CyAHpEcLe2P/gcWwBibQ+PVyYD/4+EdWxBoqpgqWj0Bouod23JuNPeRKGsssm87a4f6hnZ6e+bkIz7s3NoJBjKTuDWnAWmlRg9VqJ18DA3KS9m0I25ubT7EQXvK4QkhHYBDBzQaMALsUz8Ug5vD6lrLfeNfbpNPzNUuWaEmLmdwQaWPa3l2mATSt4JaifTS+tFwCmFgzS37LwuAhrBo0xzRlKx/YKpn3+GVyYw7DxII0hf1PyhsmiyCGEdeUSQJEc100p0fh+JWOyiIeVpwsaYET8rMD7SgY3fXlOdaS2jgAVHm7aQJYcB50g0loBIAZgGcK4aUxJ3V99psNWyCcN3jCfyqgAFbAJMGj82APNhEZmaG+VLWydjXmIVfgYF9RTo2difQSNk4UrPTeN21K3ZQyRduLZyyOJRjF0kBLsLsW1qXqtz2waiJrVbl+onip7/7wYM+6va5ryx4JQoAmy4O6ESgpR9vYYCofRfXdgdZ/6LfXACc8pYPyzuZdWHqRzUF4A9oqsR+5p+v6rR6KzxMnPd/5qWd0aZvQP7JtBYaQdyssdNRFCXeBf9AVJorcdl1JIMiiQMnh2cDq4IUg+6/S8nzyn4+r8I6SVVpa40MTOHdQwrTAl7qpdnZ2LIvSFQPX4qk4YF9y557lDGWSZ66uLyyZi8PXee/RCMHbJPfqk6pjCYpX1iw1o+9pMnUFS0bKoHpNpmBZDyVZ6WrcRZ6DCuQpmtT4rMZu3YV3MrUBmIEF86Ph+FdbC327faUC5NH9e38EgLyvWEdjGC8GuMaQmmvv72N3pgpbmkqnNREeYRtSeSuFPcmE7NNpw/pxBeBDyxRhqisGTrzqd6yBtFV//CMFBKQhNcaxRqsq7GCFFJNWHw+shAWSWcRsNQLq0RQ+7tT5BhrpAjN+pe9FbBTHokCpjfHdGNr9EA15bT1bz9oWmQ3c5VHhGYC5DTVvQI6ajIQAEDTkCBZFKNS3LKB9BiE9rkJIAKc00Rjannph5RqcCMetjzC8nfQo59T+n/+f/8X+l2c/sx9eX3J9Zje9hn14/cz+/umH9uOPP7ADCLKKEJF2nUoCDKQ1hCA/evaJ/fiTH9tw2re93QpgyxcAx/2dA4gcsCebS5jkP/z0b6y6u2uH+R3LY+8lAZUpYNhfzazV7VghnkWjVpwkQIWj1qEvYgllKIPAS1q0gM0JnDqQJixBIs26WIqTJ4VnmAAyHZqmbcnMnfWGL22Ith0LTyDuFkgysBogPK51bHJDna56Pkt6JYtljGDYCI8p7af3NJ9HYwtLLMw49KAZ8/J0mYynNvbnAXmYRC7HS6wExSir7Ny3cvXQKvsHvlqixmJC0JuEryZwag16AZq0OTF6GgtPIK/xH48MEJEjBqaVg0MAFnr2k48+gckXfF99BxISYndARY1PXchqEYMHmLn2Lg3R83Z8RWMfw07H8++WGvfWfG+l7kloV2DmIOXCQ2lrkxasNNVdFQiPQIAEXjUSWiMpVNDUJIr1cfLAog/OrEWjT8dzT3MKv0z5Rg0eeXJ95e9o3RiFeS/yrsZfpuQppnkt1MfV7Y3TtMqyHVvQ2ICEvzKj4gXjIWKGQKvXteDIH9dEfwJg/809CVX3GhMh6VnfN27LtKt3F5HmFry16yE9E2yeCr8lYrihStEzv2ALhEZwb3vu+6ZMEhyyHoI4X5uj6p9rr8Y7yKf4iIx73bslwg21udISTUgY6T31KMjyVHwxzUVTOlpdsADvKOL4DJqpAvjqTVH4kmIOfJsv7PmzZzaYDyydxpLHUhCdO0np+yop+dRPfU8D/L7Wvu6IfvlThO3pNFjDfw69arxNK1lunUE0NrxACVbwRPUOSOHQJMLFcv0XWCK/8ix0bV+pADnd38cCCb3vAfgA/jgm3s7xASYe4B1DG6RBYjmt/523GRZGB6tigAWQ3Mlbzab2fNpF01pafhkFkAHAfAHJuvYQxZrVu5NJWjUXDDih79v+8UOYpGiLydwatzVLAdg2AkzQ3mPVsj2p39oE0NHSq3Oph2j7cYRAajUBcft2d/Oh1e8+smX32hLDpg3Pn1sGQklgUcxoUAVNDMOA3nepbijtWCua6BZZtu1eNmlvpHJ2T+MOUMaC2p5T9tqoC1NrEiHCr42QOH9m3Xbb6p2Wr4hYxyL49Oq5XXfr1pz17LPLl9Yf9y0VTdjzu+f28cVndjNs248vPrV/+5Mf2N8+/4lddi8RmGuP+upLBVP+KBr4TnkHARmyzCrmy87OINTHB/ctMtEcFAAU4awAlG2sHs118W44mse1M2eQYEBVoWXSaQktTGhxku9oxIBjDMGRJQ1tc6yS6RhB33+CxvMMS+waAXMO+F9B2C8woZ9Zpw3j1M5tVL+zaRfw6pHQDDCFIdDjYE6sKgT+DIZQ2BRFGdbYh4S31o0WW6nfXqtDrtXVxjMhrTg4nFoYelhyzWOsjbswddTW0zGWJ+AEE2kFTHWPCOw1C9uDzlEGbeqOSmOhyKtN7toeYgYBnKP9njx96hF0MwgSDWqqTiQ4NHYgZFIXlDbXGElXACPQlIDVc/Lxb15dWwiG1vicWC8EqC+hPQmQBM9oDMfrlvIpnW16wk5e964N9WULCLZhb5T+nAcma2g+Xbb8m+/ZHelBiYDSwprQVG3YtZtuz55j/XTkGg9vKeCk6jMTnntbyvlB5UtjkSvUe6cv917KD4YKtxQmXyAf1J/c1rm+AWTtW2sLeA2Aj4vKu6yYQHioXj63QkRkQVfQZuddpeeD2HzXxyHY1c66F6Ss13iITbWj9JW2X+d7r3Y98NpxK4z0TTWT0pXjh7w6fcwDYNd3t3n2P9Llh9OJJ7Mp31a4qX11S3M/JBilYJSxMDTmKp7J5fNucXh98Vx1by8YS+JHASGzoq6fPXuC9Y+iCW5N4csZCpN6N/RFWfLiw63V4W7dGiwDH1Rffofvat6JonK4YucCCJyB/tT978sWSNlAWGncROMfioMFKX0ps9C1faUC5ORw/08peDGSBAQQGAsqYhmjQQCfCJql0Qj7J0e2oqLQVy1eRCvMJa2/GAGkQ7sd9Ty0yRvFfU2DsAIWxRs7x/b2wYm9tb9nbx/tWxmhpOixuWzellgahWTBUmuIhaKOYSJVfEqxZ/I812vbUzRmD0ciwKVdUmir0VXHLq5+Bqg+sdCkZeXQwnLDgWXHMw9EF0KDGK3Q3ELqllL3AI2KBaHZ0dGF3E7HVoqu7QBw2F1GrIpmkkSYdJcj6yzG9rKpmdcIQcApqaiw7MeFqp2Wd93tr4jmL4eAoWYMw8iaIyPKf3p7YZ8hNM7b1/bXT39qH7bP7WbRsuaqixWhQTp1La18LsIcodqp1e1k5xABIhfNkB3f27cCAFmIZ6x5W7e7uzsnPs3t0BwbaabSADWrVuquGETauHdXAOxiPkibKhSjsQsPoPL5oq+rNuwDTIBWBKHf710hBLDwFjVeOUeIP7d4jN9Wh2FCvizupNPlJdonnIGhIHKsCjFRt9O0Xrfl4Ogzl1Ea0okYwg5A4zsK17ACPOEMAHlu816wrvyK9lE4kCjPxxE63catdaGFVX9g/eu69epYPJQljpa9FC/yJyDYbmI2eR2pXNIsZeGlsFQD0ATIAB0xrwbEkUXO6LICFHdN4x/ySnOghbYVzJNLfE/OBAsP5a45T4hH0kDYhuRtqKjQWCiknaQe4+zuueSbAAIgE4hxFEhp1/dmCKFAkADOZHa1wqINp6zy8F2b53Z8kbO1HBjUxYnA0EJXQ+p2hNCZkx+VMQSgaPZ7LKHxFDmzA45cl/daLB3z9fQ1TqMwMTGUJYE7JXQ63A6IBy66ZJX/lE/Vp4SHAF9WurpeJEACwYegYxedvJpvQVrencSRf+z85iuyCraBHLUWjNI5NbxMAAD/9ElEQVSTMiOlRt3Uevl1gaHfLrxe+63Nf+uoxNnk2ST61sC3vKZcSEHr4jkfy2BzC0mEz+bv8rwLjq0g4+hjXJu09aysx2KxZMVCEUs2aQdaUK1Ugp5oA8hUy2knE4p+PLQmdCDrZ4iid359TvtPPVKGxrAC68sTdcVGaXv3FfUFFdDOC/LJd6kC72VQc/C06k8x0KTMjeENPSBa1m+nE9rXuzrhsZG6W5eRPxtPf7WlbLfbVypAdvcq36caiurTliURBhCgUB8HkReBQmhoLoKC+clzQINCUYBjgAYlRtjbqdpvPnrb/tnjd9wlN5HPWBmt/L39U7T8ii90JHOu2e1YHvN82urZ8e6BTQAizfrMUcm7lV3LFAtoYSH7248+sjsAKAoj+2p9MEQ8rM6Ajr189vduTaRovCQVn+qjnU1CWDhVSyskOsSYhrhF4GQdATLHKgpZEYFYQaOoQJz/pze+Zm8D4Eny1cBi+KT+0u6mLZsikI4LZdtN5mxOOpoIKS8Zxcx5dO/UHh3fs7urK/vss09sSnniErZQSmPSx2IaISzG5HBq81TIxlHM1oK8L9BIBRAQXQazeYipLGtCPuEHewe2AFhHzZqdImxjvnpiGOHUs6cvntr+wZ4vbqR+cpRT97jSALFmtiqgogSLmDuEtgpUsEvAiInksx54jdkIYkUbpykh9bH1Rx2Omrnds1xSAkDPBu6zkyFAMgJKp+Rbq1ahLIzHWrpV7gjmA/iDvmaAL+GdNTSR9m9pHESAqRX5xGDSGtXdFZZWKqsSRs6QgSyCNEedaWb3HNBOwItx9jkCRmMWUeiLhguEE9+TJheggTYBA3/Uj0BF4CNBpnVnKuWyW2wS+IoPJkCPISgUYygYeJUmr64pAaa8CxZo8HIKaGAd9aGnbdoBMCGDXcN1TdIVkeD7Gmfgsl/XubofAjCmPICCBv+lKGgcToJc7ZEo79u9b/+OveyMKBdANJn56pCnuztWRjFLY30r7LdcchV7Lcb7UlJuyZsWbtsvFj0Qp5wUMIcsVURLRoCseT4OjarrDruDbwVVJeAS0H0O2FsbQT+5C8jqugsS8ilBovhuqjNhtO65IOJPgsG7yrhOzj0dT1ap6hk96/cgO537fXbqW39+/wt78GzwTJC2shTwKgoEfOFdV1yU1anpAIGSxKY6FV0oDc+X0uPIt3TugorH1C5SPjw9hJCceRQzTULv5ODQ6WAmz0PqSN2uio/W6XXdk0p01UWZvb67og1nWL3iscBq9e4y6FzVp1K4UwKF5/OSGl5e8aAEEwcXwDqqXuUco7V+3OoTFkC3opVgnlAgPDSpEH7511/GJEJtX6kA2Tuo/qmYRtQnAE4hLOS6K8ExRsNfjkaaSmmTLto0lZmM0rga1MLsqsDAD/aP7WtYHAfFijXQ9C9bt4Z6btVV1kJTCHQEA8BM7cHUnn52buV03io8qyijIRi8Uip7H6EYERS1u0HXztFS85jsSSyImCYPjmt2+ewnNh3cYblgrcCM5UTGcsuYZZYJOzs+8/5yLe+aT6XsQK6taJBxGvQohwAoH9l7B6d2mija4+qx5SNJyja28TIYrF5CSFkEWTWasnG9ax2udRbSms0X//nwww/ts48/tec3F6ZlZ8towJVsAQKM2hANcUWLjefUEbsG5HyNC4hCRDedySV1iYDM2eXtpWsltUYTQTCyUh6hedP0bord/UMUYKwfLI8uQkQuhVr+NBVJuPAIQ4CuYcbRymAs8ZaCQqqrLiCZqGjW1uExDNC0xfwT7lzyLHv0hrJeW3t8Z5EU2ms0y/sTW8cQeeRzpYi5CUAOoo6Fcj63BOnLNZgRUNeANNVBmeQ+Giw/q0mHI6xPLbqjCVKaGLW7v+sOALKtZgsYjHaVhVDWksAIEIVj0RiDhEsUYaeOLykpMcoaKmZ8kFgMKd1OHCizXwOS224R74baCAVpf1tGliqu/m11T5Q1SIq1KA8wdVOJtrWmiPqmqSwv4xhNc8bunVYOQNoBKHaKC1YDChR4SRndsYJnPNqB8kF1u/UhACYtgZaOmkDo41rcU/BOxdd65zt/YF0Ukqf1JmVGEYKu3jzes8wUy5l3cigN0rq75MXnK0AncrPWWE8LK03BRiVEeljlGjNJYZlGUK7UtaLAgcoMLEstqsb4uIBWNaMju8qrvGtTjXpkBoEtxKN6URmoFRdBenzzQgDKtJNeEjRuN52paHrXv0Pb632VWXOM9ICDKe9r17c/FyCf7y6AqFcfqFediwbYff4X93W+dYBQvShv2zzpqLENCYmt4Ag+zEPkQx6emmQpwaE0lKYGx8mk40wIIa15HaLhPgqdFI19lDmF/ymWKvDmjQ0nXUtjEWsGuq+kCu1pEiGfdoEii1ffV2gT/y3JQjpyY4/HEliB/GTXC5oPdHh8X5+n3UY+eVC84Yol+dO4sCacflmTCLUJDb6S7Ru/9eZpKBL7fhINUZWhdSXEiGu58qJRriFsDTTvod2f7O7bbrYEURcsg6mfi2XsrTe/bvf27tv9zKHlMyV70Wn6QGsSzffh7okdFLAsEjmr7h3TWAK6uH3t8btIf3lZAVY0ss8WhSKltU1gWHWR3fXvEDwdS0UX1qw9t/MXP0H7vYHZFobi7O6NCRhvVOtYIZq2AywYgawA5Ohg30757oP8oT2o3red0omNJhHLpyv2MFvxBWWmAuMsaWAVSEPQCmGdTsOjnV5f3trH5y/t3/3V/27/5n/7X+2Tj39qH3/0U6yCZ9ac9CyZS9mbb7xhu7mCE+zB8bF1JyN3R06p+6M7RJNHq0azHvcVFgbim628L3aIxqvBcGnmcQDm7Oi+FdZBn32pvOPxckR3UmU050HpoaoEffEwjVjdV97jvvxiAkIR8cYhUIEqewSBu6xBuE+5dm7T5Wc2nH5k/fETHu0hVIbOpMn0HCYe8La0PsNKmdMWWBVLFAjad4lU1Drybm5jaWoMIkP7r8jLbD60wahuidTa0hmF8p+Y3G4FSFNAPoyAppo9XM2Qe4pgIM+X5Spqc9IJK/2J5n+oC4c6QqjF98vuWimGFEiIPuRRI5M/YFD4kd8CFwkOgYgDCCCkXWJH70h4SzGRQqEuqxTCJAxtyFoRAE36A5v2BshHgEqCmG+5547S4lzH7baAyQNIFiAEoKxuCgkNmoXy8Jtzn6zI9Rm/5/qGYrEdPbQ1lvaHdzUbIKRl6YRRMHYLKStSH1FZFmOUFKzMtroIxW8IIV9ZkqOCmWptm/ffe9t5cwAvIkHBSX1fEyQFWDy3KX+QR/0nxwHVA4hFfoIuN865R416+WSBaBfASUB6bC2db3fV9eaozQF/8x09R4qeptpbH+Uqe/CuzvwX9aBn9ff6FqQVAK/SVPeiR9Dd0Lh2eaApVIjC1LggZFPaesefIb+yGJSObzzj4xP8yatPFox7YHFf+CIP0qy646nbFPfkai8+0pwwtWGpXHFX3xHWYH/UtkYTRRUc1PiI6ElSUt/XF3wGPOlqUF7KlUSwd12JNr0c1LHqm/fUBLI20tk8iuSMb0rUh/ju1BUtKZY6SoCMJrNfeSnb7faVCZD9N07fpxH/WA0iqaxJL5pkFoaxC1gPO2jI948QBPsHdrh7iPVQsFK6iPWxtlxp347O3rFKet9KEa2ol7IFVkEhlLH3qidWLqJxUoERBEdsnaDh0QioMPljpyAuEUeUxkR+exeNiB5j3s7rl/bB8w/RPAY0zdA++vTvYEw0tIj6jTHfASbXXtA0Ru2evXV0arSAFSAQTQL6Z+/+hlXDGTtIVGzZX9knT6/to8s73l3YfbT/Nlrz5eDWLma39j//9H+1/8d/+n/ZD57+jV1+8sy+/uY7CIe3bB8hlEknLI5m/rCQszf2KtbuNnzsQ2M/QtzWsOez7xV6RNp3tVKxtIRaq++DxhIS6yWayhBmQ5BonZUqQiSfyNr9/fuWixcQwmnqxtw1t4BlpsVu0nGZ7lg+AEYSATLArO4pAB8ELhRQt4lM5CjgrsFtBwqEkIADfAEQsB5WY7IozQ6gWTe43uBdAIrKm8pTCsCCjNGi1IcEEC1g6EXCJp2kLYYIgqkGmBVVeG0RJHYqDxMUYQx51EYUuwzwWw1ovwUCJPCUEc/Is2Up5UNeb2m0vWTEQjDZmHocwUDRSBrglRBIWkXx0ACKKIJcY1/LvMLvxx2k5BEoa1j++uqHdq2OShFwSWt1YBeAQatibNcQHcj403MCHa4jHbCAqNNMxsewFAq9fnllS+og4cJDgKbHBGoCNL0rwUDaaIcumKQBOxjwdSrYPdwE7nzfNX3ASN0rUo80b1yzYcaZonUrx3Y9GGKhcgdaVbgYBYtcyXnCgYb65b3+ZOLzlhSxYMJ3o2in1QyKTVRxzTrwUdaO9vdtjsWaCEuJEFiSHy87la4rqoMAZ3Xb6ykAXmhQeSRdTVL14JTKu8okXN/UKQUlrQCM9by6rbSpbgXyojdp3aqvwGpg1/3gMY4bIGfTO4EwDqyF4Jp2CS/S4t4rIcJ1fcuXZqY+BPpqa8WCU/gedfP4s6J3eD7Jc5pJrjGSTaKb9OEzBIJ2OVJoTE3KiYRSIYMCiwKMUendgjuVqqXgaTkHaZ6VFA0JnT6Khdq6ultwKyTDdY/dB814FfENLxc//MiuapIyIVqVh5uEhwRiBB7gNoWDJ0hTHqje3QmtyPpTV+dElgftMQS7ZsvVi9F49qXMQtf2lQmQyr3qdyCg78WpnAJSWrMGBGhltKJvPn7b3n702DIAY2Uf4VHeA/wKgCMNFc9apXrPSvkDCECMGHHTTPF6DjNlO0lLk27ZpN6wyBBinWiWJybhIujrRWW1brvj/s/9Th/tF60c3ljQyhe1K/v40w8sAY00O9eAdN3WMWl3sCcaqjRJLagk754kQL2jmbsQ/U4pZ4Pbvr33xruApwjO7PbiAoac2m+/9569d7Jr+6mYr8M+sbG9aL2wv3ryt/ZsdG7nkxub9NCUaUxpkp1204aNmkV7XZtfXSMEptbgd5+0uqGpPe/XAYemtcd9gB4hMhhZvVb3+Rka3xCgCHzl3RVFEKurRmuhp0IwB7++dvzI8uG0B8+rov1EVmHLRzPuwqvGV3RjzVqVVSUPp363Y91W24PDiYA18Ddo8q2ZNP8lxCpAFXMCJIjhqELRxwGKqYTHHfc7tM2UXKxhUiy+6MrGaFoaC0hA5JEFDNdFaIxTFkcRWAFiUSxM2eLRNECVnFg0AwOgOS8QLgO0Zc2/EAopwKO6jASm6v+XFaA5Pur/W7OvaLvJWlFNAVwsseFgRn1NrFG75bzlikteThBhLARoybuAqDefzEl5xKjSJPUnTpYWKtATQwoMhfgCdI+hJUZnV/3zapAndXtxLQx9Xnz6qfUbTepbXXUBGMgaE7AJIHjbQV1CwoUSfxqf0G8uOFgoTd2hyfS/PubgrZGomQbfEfqZ/RNbZctYuqSAcrYg/xrfUvyyEXUgi3UK2Ez5pLRgBdLsY4VOeS5Deg+rJctRd6Ld1WhoO4Wi7WGhqk9ekQv8y4AR/3Gu3Kis/MfmAoNziVP/vbkGdXAWRutVnzttwPc0iK47/irlVz1KOCsBFx7sAmVZOrKCFA0gpm4btYmAUinSHq+EBf8CYbzZuabLOnpXD7sPfEsgcV851B7MNAf8oU3vzkbRHEv7pzFlKeg9zefwLjyOHgIHke1rutAOGoAX4GfllShLg/z7GA4FSyXUpUTZpho3AuTjSZtzTeuQq8dCnlpa80Ou1ZrPFIqDXO0G4D61m+sbGyG4Z4C9+u48gCVpiCZVT6ILn2/E94Lgn8E4iQSjEyI/ZrSTFCFuez1LMGruB6SE3jvH4qEdlqY5IF/KLHRtX5kAOXzz/vvg9vcylKwYilk1lvLuJc2w/vrX37P7X3tkaw02pVMA5dh2ECKDwZQcJmxnZ8/SAJzPqpz2rdWt20JB6OSSOO5a+/oc0JOGPrSMBuCpSBFAQvNHeiMaXmBBA9PwvgZ2Om5LmCabSwNgU7u7u6DC59ZB81e/a8InmxWsUixjBeVtct20rxUP7H6qYDuYm53GnQ2HK/vN3/ptS+Yhojha5BjgbNfsvVzKDiBi9UMXNZgL0eyWq275oPPYoD20GYTxonlrT69f2POXT+3qyac2vrmxUK9n8SkEDcN1k2iMEZgM7XoFlYjY1fEtoZBEgwpLM4b4YRuIXBMfsb74hsBNGmgE7bucyNubh/cAiBj1nPCJZY8fvG3oQjQ84A6DROLyz6JuYklT/DEt/F/ADJYW5rPR+c6M9jB5eSUUdqQFYwAcoYCh1it1YX1iw/FTUrnkWgMm7sKkE+p7CWijKQF0CSyQCOC+lrvuFOERVigWkbkG/ULWG2icaIoQ7yHAQxoKs3Fv7jQwHis2Wh7gol6hWM1M97XxaTVZFqkMjBuXNQFYzoZkauFAIRBKZ+OWxaqZzJu02y30QDkWijmABQTAQorQAgCBEAljrfiiXzNBHaADY67CACftqXAmrtHy3aArSb35bAJAHUBVDRXEaPfLJ0/t+ukz2gMtn2tKx4WHv6ASBxqlDygrLTE857ooa8d/86z2DSr6ewJuYMOmWBd9KTQnZ3b48GsoAGUHPXXpeVePQI9dDhV9BHebymwMB1ajbruAiHdBoplC/bYLD9h0ZGEETY40wnwkhSa9IuNLTVjlu8HqjXNohjJvujR1Q/f8cyobdRMMPqtLkJ1HuOjdfyIUdZ8ICCVUJPjdddoLyjuUzwM4epfhDMUNAAcIBdYJhL5AUvHCFDZIBKDnJDz0TYWa0TkJ8T1p4xIoGyHCOxIowU4a3NNEQXfXRjnUpmUNZGVJCLjwYJdloeWyPV0VkvLyKptiv0FTGgPL55zHQ2j2mQiWiIoCOitsjZY80Ex0eViOVA9SGtjlwJEg70UUNkXXvmvfWK0pxQtB3+kFEzyx0sduuU+9vhR2R9GctcsrUA4Soh+Ri+7LwtOYmwQdTRoIPPLtA+nUjQ+kS/iAFf0hFuhy9Zdf1iRCbV+ZADl+cPC90Gz+nRLydwerQn3uCmynMYl//t3vWrSSt1u03yaartaLPr3/yKKJjMUk7QsZiA7NvFVDqmo52y4Co2ZTjsvJ2Jq1Gg2etjxArec1Q1wToqA005rRWuy+WECjSFGx6uuSuwu1fdu6sB9/8vc+EW8RkrQe8bxWc1PA9bDtlsrWOb+1wmBl76R3LFpveyjxWv0GgEfbA7Q06Nit16xzc20xiDHUadsNQmFKPm/Pz61xeYMQKtjp7gMsk3ftMHsIY05txLeWaGclWTkwdV7zMsjasDuwVDFvawRTe6XpioAkec0iEOIogrIckFfe/aA4VhokdpLimjQrMZHMboU2D7R1TSRC80DzkQ/94f5903r0Ym6BMY+jJfMOlh1N4ZqMZqVLi/WBaaVVyFs8A+hEh2gxLxAgPeob4gWYau0fo9n+jDrrkQZC1AYw4wye0Ui4ZlyHPXJwaDWkRoe0GRr3QuFEADvKt1rF2aPW7WHCR2kzrJLpBHAfR0l/gaCWBquZ7lgrajasnsGk5xqV4p/FU4r1M+Z33xLkMZERwCAwpgMbLfoImo6FUj3bO0FopmdWb1z7gGW5um/ThbwBATCEaLBeB2UHKAMgFHigIbOvqKj5Es1ODMpvH9Tkvmu2QqYAXSgzQAAtfPqjHyPAybMA18F2FYDs5o9E+J40e6pIUkGbH7YaPZse26Tvj1B4Cdop+xCpF8LqOH3n65bEUs/CT+p2FMAO0GIdYGhMUQYvkG8syfnUZqSstALHAqwfTc5MoumT/QnCJQst+gJvZELCV/3oKqOWW1jQ1mEHWglMpUP6G2DUpnwHQC3hqAFdFBx1e3FfzhjqllJ5fHlWvqE28C4sFZX3XIvnPuQGbQXu0vLA04RhWbuaRyVXalWF6l+9AxrA1jgFr/uuLRAuEjbKi3Ia5FezzTXYrUl8WthJ3YZSkNRVKH5xocHR1/NAeKiLS0JdDirujsuHJXQl6KRAKP/iqfUMq5y6ULgfCSCNtSp4YTyD1c8xA++oKwwSszJ8XQTLGtDgRx/91K5QXAfUrayNdrPjgoRa8Dr09Tv4tsZKRuCDlgxQ22muVgoBFYtn4Bf4n3f11oT2HCMkoii/7rBAnmcI/pnWRiddTSDUwnKLxfovBqPJlzKJUNtXZ4FUcn8UmS/fr0ZStpPOeV+8Cvjg7A179O7bti7nAPeYTdA8Gh00XSqkUC6799Jd+9ouGpdoXQOr9xp2cfkCYlw5od1dX9sEDTmTKWB5wFxI8Fx1zxL5grXQutRVNRaYAOjAjN12Gh5DJkSD/PSjv7H/8MMfWGs2sHEISS3NSJUPweuocOXN+p3tADSHAF8Sa2aEFtGJLe0qhsUy6FhYs31HS59vou62vdOHlt8poXGN7PnlcwRZzLK7RYtjEUkr3NvftZOTPfZjOyxX7Jj6yLXHdoillUOoxrTcaDZhE4ST1k728OxTtE2ANr4GuCDgLICrMQsPeAfBZ9CcM1gQs4S6LyDUQtGO9w8dEGRfaIyj3WtavdWw3d1DKxWrMIjztiAGAhZYukx1C4wDAlXQRx74xhwqma+pM/XVhS8BgR9aInxh4fmdrWYfw/SX1CkCIjKEcdU7z2MLEhTXieUXCNtZC4AYctSEwwSa/9C7r7Ru/GwCMCxl2GO2rxMwZRzwiDrYyOtqRV40wW2KhdKfDJxqBUJRuHLM7xntt1iPAENFHo1YroCmhva8RJBZAkEdQ7BlpuxYLQi2dqONVbJLvgs2mWicR4OlCDLaco1g08RW5VuLXsWwAqVvqDyqF1VBFCBzsS2AUr3xrJRjUMRefvKpDWpNbDwATFq2KlggyrOvUI6LEhw+rsHuwKv0+FP9a/OBZz9HcKgHiY/LMhuuKHM0Zal9LMuD+9RXxNLqjgG4tAZJt9v3Lg5VfWYZsce5qo9zRAB/CQEJRxde0Los9Tm7uis9vIa0fgG58k2eo/BXT3N1pOFS0ClApm4hja8sNBYGDYpmlhK+nEjzlZuxrvlkNv3JYuFRIJd8IcTgO3kQSet3l2cf0SE//Fb8prDGpPQeoCcAf7UD+JrUmUC504TWYrHgXdWKkrDtAuNFkgpoTqcScHpX53qmVCz5uIQW1FLID83PEXjLC1FzQdQlpYWhCggZCamtRaHxL7nFuuuvrDS1P+kpJJGCmgJGvucKBZ9wK3wZoExqWQl522md/qRb+nP76U/+zn7047+1RhsFeD7kWtgVwQ4CxFfCpKZUZxpAV32KZkQnEiZaK30wGFmrPbB2dwjtTp0mQxEUCqyTEOlkCqWgK5R2DRZMW0A/sj7gHSwQBMif90fjL2USoTaa9qvZHpRL38+GI6f7uYLtHxz4XIy9kxM7unfPyocHZpjSF+OBfXJzbue3V3Z9d2M3aPrL6MqeXH5mz65fcv3CPnz6Eeb12oplQDmVsPZd09Jop5XdA7TPrCVJv0T6I6jmee3SFjG0zk7Nuynu+g3SuLSHfFMG7MtPP7Sb5p1PUlzSwNL2RYAyu2No+lmII45ZeRKK2y5YpGBnzVzcbvNoIahtbz1+bMVkznYS7OmyxZIZq56dofHGfG2QyXph560b+4+f/J01wn3795/8jf3k5Uf24fMn9rJbRxi2rHFxab/x8E3LAgIC7dThrtUReBoD0VKz0qQ8Jpe7KKNrAACJmYCXa4CGPJIScwrLM/2YrI+ofePRO3avuGv3S/s+QTEyWyFM22ggY7dS3nnzHdMaIN5fvwEsacMye0XCYjjVg6+Qx48oWre6nNYAQMTathi9tGnvylbDLtewvCI9AKZHBfUg9i7voY1pDIP8TwAfuRjbCmLnffe3FyIrHP4EoboEakNoaBD/fKKQDNvQDEvXpheASkijkuwSIOqqU3eN5pRoiVzgC6aN02bqvpBVM8NKkiME31B/uhzRohMUCNoYxteyt8VcBfBIAkRYlSD/krrGTLNxvxswPEJ9DUBqsS6JB2ds4ZxASprxpo58QHkjCFRfjctzu3r+0sJy2uC+siDgUiUrXb3k8CZFxYFxA3Q8o8f8ATWIdi4I6N37CiCY016TFdZAGIGbLqJkFM0Ai5IcHqgTWReyuu+wgMcCPNI4yefsG3v7VkSxqKaxwGhkd4Pm+wrnIotA3j/e7YIGnkFgZGJYC9SpPNL0fXWlVMo7aM9F2pjnsZQVkFIdWmuAKxKnrqjTaDKLxl1AyQBQqbtgHQryT4GlIUvACCz1O1gaGiuCdpSw0DynWCLqiowCqvraKIBnCktB9SDQ1lhkeW/Pyru7m0l6CmczBsS11ANtSNlkMbknE9UYOHyojuVBFiH/JTu9d9/arZZpFdMp5UolJDSgPcqu+Rl60S0I0pQ1JIslGD8J/iS4BPYK2qoZ59WqQgtBQ7yvQKQ7OyiH904sRV3LVb8/aCN4RpbPJa1Rv7ZPP/3Abm4u4AMUE9pE426yKBT9oN1siwCcTtTlKTrxgmyPTiP6LboInDskQCZYFRokH9Mu6UyOepVXY+AOvO26GnO/2x/ZEGsGxfgv+sN/ggLktx6/9Sf75XJxf3fP4sUctsDado+P0CTK7nr4rNu05726fXj5zAYAutaWeHH5xF5cPLVzGFPL2La77D0kNRWpAGIvX760px99akMxBWSq5SK17G0MM7HWbdvzu5cWQyMdTNDARx07r11Zdbdij+89sNB4CrM/tUU8bOfDlqHDOsPAEpZHs6nKVXY0t0prYo/V/873JgBVMxe2Hg18XNqze8f3vU81DxMJpNXAWos8iTBMIEwq2YrdOzixk8N79m/+97+0nzz5wO4Gt9ad9ezJ1YUHeNzZ3XekWaSi1qHhtWDRSnMisFj6i4nvI4ToNBl4e0TGEMoShuRby4y6dRB0FsfC23Mf87PqsZ2kK5afRexebtd243k00DwCLwRwFn2ux1sPHlloLmASXarrgAbS7gRKdjhf0yaaaIbJgBk/9nGBYXdgU9pBk+Jmfe5hmmjhrRDAFsaKiExCWENo8ks0q8gEEFd3BiBBvXLX202WgYd+xwqRF5YsTbntzqg/cM9mWAEThKVGjLzffD1Bs0L7RDhiUwCkAt2VpbimAdfFbGJ52psa9H7zOXnWIPGIehqMZ4G3H0JztojxW7GIABWsqbEidKLRhxBky3kXS2pgvXYTLVvCMgcTYgXFySPfWPE+ohxBQbYEiAJ/mFjtrWvgFPQxtucff2xDNHZp8dv+d3nCqJtHyqTDAu8pGR/o93SUZiBIVP/eJbTVPElX4VwkyGZYwaMwoAQtzvNlhEjWhmClBp6X1LOsxC5lv2o2fJKsgkgWUmGrZABArLQUgJOTuyjptRXJWl9EIMidV+MAisS7X4HmoRNFV1Cbucsxu1bCVF6q5Sr0gCZf2bUUAiyG0MgVKoD6viWzBV+p8fj+Q+7vAPgFlBvAGT5AqrgAkVBROgJrtZV3KyGw0gJkgTBAWkQg5tT1A0Ar6GUWa7oCZiTTOUsrdBGgKDd2Ldmr7ldFJFD3qxxrFGvKu6OgQVkSahzVsQRBnvTEq8P+wGeMS7BoCQBNAHQXf83loS7lUksTeRvpKOGaIj0pZrJ2JEQkPLL5vCs9aj8NsGdzGUuBPYrAO1a0ZoRZOhWx2p2W1761RuOGeuxj7a4QiFgdKL/qblcbxEin1Ww5Daj5hUNOFwFVsIly+HMClH4hnqWBue/cIDpBSHSaXR/HRN4GXWzwsAbeJUD6g7FHI5ivQn82HI6/lFno2r4yAfKHv/fPv5/aKRenxbR10RbjpYJNC0m7RDO8qN3YE6yLc02sGfbQqtKY01GrNW/992ooryt1c2jGbsSG7b7dXV5jfdSpWyoIgBO4qHvjrlP3/fzuym5avD8f2PPzZ/YB0v+K9CW5W9e39uJnH9vN9aW10RBedhse8ZdsubdSGi0qxHPpxsAOboeW5YiabetSyhqDHgIjYw8PzryPE4rw/vDa5aV9/LOfod0MbVcaW75kmc34SwZmyaBhKUx5SVZFu2OJidnbh4/czVbrFK/QSBYwwLe+/ntWrh5ZSU4EAOGK93o29TGRLJpfZAgoYspH81kEjkAzZf/17/4L+5ff/l377bN3rUBBKgDkXrJkiDFbAqQphFIe5i7EtBgVTBLhfnXXTVsBnGjRCTbALR+b0QzkGcCynmGGzyREVtRPxLIwm+I5ges2Hcwc2CPzlM0UsaStvnUxUToYgKUuY2iHbumoywNmkeYYrBmu7gPdGIHjMu/kfYP2BChC9/yUJsV3IlgAcdqGenAw5V7QRyyVIWwDwM399AE6WSsqRCZTRDBF2MVkcmuMc7VkoyGaXhcrCLNkRX408z0aHwFUCK/lAGv40MJYlLFU2brjlbWHYw/9ocXE3HoRp7KpqiQ83F2UcxkXddr/+uVzj7cVWB+B0JCWr64UlzJ60d+A8QGDVyBB+v6nF3ieKnBQUN+1Bx7lxwwloRfL2ri4Y4syFhRApq6j9mRtdQRlnba4bHR4b6MQyMpYjd2JIIWCkiA9DURrnkpt0DX0AQS9ntPHaJMxmnI6bhWEsRxLEryjMP9Sbupo7RoXiMnjQIoHtak14BX6XoIokcpSP9KoURbYY9C8urdS2axtox97WP6YwuIj2BFWCnyqLqMs9CvhoWgN8m5K8bxPkiPtEhp+RcsBYHXIRTVOGgUESZH05BxTRmhpcbEVWvhornbVGAa8Qf7kVZgiz5PhxAWOHE+atboLEwnEYqHgVoICHvYHfWhy7q608shywUldecgcrMm0d5vJBZf01W0lCwW+7/W63vgSFlE5i9Dw6lJttu6wdBQq6MJuby9pE3lhKQK0vEqhOyxwWR8SsLLWtNRB/Q4GYpNICLoYnTjYpGAF9KEtmDEfPBPcE60EdKleiRQKUyqLYsY1BVHURFF19/aoh5FC/awW/3o4/HJmoWv7ygTIvbfO/lTdMisKN4dQQxXAtwDwlNI2QQAkIfodCPE0U7JdGP72yUtrtzHrMN/v5aqWgnhGWBruRYXGIt92LYmbyGI+o7HzIKCFFQCgTZcTa/fb1h12rNlpmlYM7I37Hta72+zYBEl9++QFAqjmAmGIlq312KPTpWUgvzWVHsLcy1x37GHfbB/1LsM3h8OBpVG87xUPbPfgCGkTt5tGzYn/sx//xLpXVx5OJQqjyA/+xcVLe3n+wl48/dhefvAzi8A4h2BlvDmy9x9/3f7rf/l/s7ODU9Lb8bK/UcVa2Tm1x2ePfTXBo70j6zQavvRpGEGZngL+iYzlD/Y8LIFNF/btN9+z337rPXtYPrSdcN7OSoe2myrZ2b0zACBJncBOMFYGQDZZLwgPhYF/cP8B19XVEICVNidJUEWzp7U+wRBrT9q0BKSEiuJUDXt9G3UGFlup68dsOB3ZtBe2vO1bbFqwflNmM0CDFk+VITwQQKGg/1uuiO6RFENblGCIDFBOsW5oO4X+8O462lI4GgnJPz+I7eM++jCpgHhCWwrCkGHqdQJEKR9AofEZLTLmE9dgSuwTmBVBsYrRngjSQdwmkFMiFLdypQogZCntiGcQQDHN2kUzvX9ge++9Y5nqvi0Q1j/42792QRdGe15MKIMGI6A5aabO1JxHAPEpgPTy408Ata4DoyZ3+QAzz7gVoprl2qu1xLdwwGVp0dImBQSqf28KfmhSpcYRJpRJM2lmYdoN3lhUKrbIkXeAUAOoAawEz0t9XasLRJY4IKj6oMqxqBGKgLJmra+op3qn50JJ4x9yJ80m4wg+aH4+QbEouAWSVHcQeY6jmSsEhwacvWsJwFYYGfXJa5xQFuQQ0I0BrCFZGORlOzFToK98ycJULChp7+pC1XhNFkHgVgF8rEXhsggMrdWexaKpKOq0VsRUO6HpL6kzKWpTQFBWhNKQIFkAiCWOGsSWxZWUOzpWhQaQxyg/Y9pF3WQaOFe3lMY0fMIfAqtcLrt11ev3bNLtkQ/oiHpXuKNsJgMNyTpc+litBuZFk1JU1H2ldg/mjkibUfei3GOn0Gbfbm7O3QKZTgfU3xy6DVm+uAnpTj0rNJPGlmJYSFP4N4x1JuFcQ7jpmwEVaFPLBrvo6BdvuhfkSzSk7tTKbtmtG59sigARDsmS7/fHCJC5Xd+2v7RZ6Nq+EgHye//N7522pqPvlzT7HDNvWUxaqJShQjEdZ0srrhJWWsTtIFW0fCxtHQSHlkyVtrODqfz49IFX7nMshlAlawP5qwLe8p5Jl3M2BK8GyZC1sGa6CKP2gn3W91DpGqtY8Sd/dPXnljJyxc1bJZKyIpaGCKEIeOfnIcuidaaWaAZ8twBtlNtje7SMCxrtBGIuAsjS7g/2j2zK9xvDrrXQNFIQ8ODyxnZhkjwaVJ+8K+yI1nIfoJH0Wg3r396a9Yey5i17dGCVN9+wVSGLUMOMRgPZx2LYwWZI0cidqzsbNJqWhfhXk4nlMHGzoYQdl/ftzbM37J9981t2H+FyiKWzy7tryjCEGNeriJXRnksI3CVqezxfdADwbio0U/U9i0bV/SKTPSeX5w2IaQ9IVw9gIaCNKfKsxj4CDxB1YwBl3Bt0hmijCQAhb1XNQ5imDFmNDIdwZ1gK0xiaH5pVHs0/3EXraZEq7wPGMuFDYepBQmWmPmC5S2phKoB5jSDAappNYcohoCgNHIDSIKEGBeXiqT2LNTZHGRFICOQESOqjl9bWAwwU2loOGgKvUX9KmwIe7bllEDg5hIvcl1PFkt20R9aq91EkGuQFYZKnHkrQS0qKSdZ+8O//ymovz23R7/q4xlAegoCALKPRGMFH/qJ84+7iGgv0BaoHZeO3Wx++O4vzp8pV7Qa/vKaFFdr8sp6V4JMoDS4JADQO4XGvEJLJ3I4Vj89siDUZAtS0wiKi0fIAWxZQissMksAg+QmNOZcWrcFuaecAqbrxJNHH0MI1SpQm+4Vpj/t7u1aGjwpo0CtALyf395SWOAAbsXRj8GM6k7duS7HKyBd0ocWR5DEkcBKYypDxwH1ckzYurzhZi9Log13tJgtT3oEFAL3ka+nnNK6BJbO7s2cl+CtfDeLMabwjrLEUyigr1mmA+pHm79ECECISRu7RBTiq26+P8Ns/PLQ8Akd1rS4qdVWJrk/vn1qG5xWFQRaKus96lGcBb8lCziO48lgkZSy7HMJZA/RKcwnNxalbja+sEaoaX9PMfF4hfZVJXlJt63fZOy0UzC6tKyWJxuV5qsbTqe7vgXtpiwLsCt8vZxqNXcrNNolCqLpsQIOqI70TKBTBHnRXBQIksDrYNnS1vRcImOCZUrXkXXKy9GWBTFHCNImwNwgskN5g/KXNQtf2lQiQ4run70N9f6x+QgWf62C5XaAOljFFq5OwZeZxu5et2jfRpK/7LbtdjQC/tC+GU80VfOYsuGSxnYJlDiq+lkhJ2gtAKB/oCRrXBAZYA+pRGr8OGCj8+yCxtiaCZC7QQhPQkF0+mrZMOOXmeQIgKuazto8Ws7OGHetdSwIyBTSC3HBq5fHSjtD8jtDgjooVb9A2FsvdYmLPm3d227hDc1tZ//LWypj3hzBGBubeOT6x7/6LP7Sd/X3bOzzARMZyIc0CBG1HFZvtl+35amhPxm27RLioi25w17P6Tz+16dUN1pD0OPRjQEpeLTKbi5UdW7gnEqClgXOFlIe4W3D6i2HbXrRqJjdHBU6EqgzsgKbWlkI7USgNXnNgSqTSHlJFwdXSWYiNuvMBYjYe06toaoo0HMISGXBRfvFUflheJR20xhzJhl2wzBdYRLljTOYy+VTIhCFEO+B7KyOHgPKC78Hgsa5F4lh55MUHOdcjTAdZBjmEH9J/iWCboxhgJQy6Eet1qA8YXDF8JoCPNPElzJrJqA8dIRaTmyjPIJAFQnJhlavjaDi2BVakwlW4qyUKQwjLIQGqDusdd4FWB1O0mLWH3/6GZat7PI8wiaINIzBG07oV9iLWX2s9k4yNb6Z29+kVaY2sT1vV7ro27I98uVJ58kw0sbPTteuXL20x7DkzBQwdsDNVKQWVb/IfgsAbAJoVqPnGeYAGwQu6LK0e3nchFQhQgUQKWjq1g7N3rE/DIl9dCy+xf/PkyPbz0C8AFZZgwxrAlrAlQje82AA9NNSdTqzDXh+OrAOQuhsySkceUE+TXprvJjkOW20rpFI+O929pVCmXKtXV5rmiyTDpDHwOGoqk2wgubyqG0WOI1obRhaQBIusQZ/Qx1F98ipkTl2EPK/aicETokekjsVRvNZgwwoaUReZPJCkOGgWpSw3ufzLepC3nCxS1ZG6kLVoXBN80JpCaZQiDyBKedVF6G678JyiU6typVj45FtAVd3VckAoF8uWK5Vc+VBzaHxGiq2s8yl1KRf4wZD0kfjYJIgHDV5DD4MO9NdCKPW8y0/dsVJVyQaCAZp3TW1lBdJOgzGwjAtaSeGgByXCsxFoXitTRq3VaPF8YKFLMLis2JKG/tNPjj5Gxiaa8igR1KVoTsJFZZCl42ugU/7RZpBd3byd7kATGv9yMJh8aZMItX0lAuTxt976TjSR+F6xUrB5KmIfdW9ghBkMHbHHO0dUCkBOY952mna1Hlrkwa5X0L2IBEjZ3XGraO0ZzDMttfng6MhyExgMwHfvDhEpRFiQdoNmMxOBUamadb2Qh8JwaBNAPAm5w02A1MBe9moImLmdoB3EFSLktmYZGKqC5p6dYBWN0e4gib1o3B7kywicGIINrRehc7eeWnOiftOZdXlP8biKaOS7hZLlEXjHh8e2W96DUBU6IW27+8d2/ODMDk7P0ACj9unNpQdyTMH4J5UDLJeC3c/sWmGytgmEpAmGT+sXdjfvWjsytfhu0ZrzqbVHU4CuaGVFHk7mrQVhnPe69ilW0Byg/E2FVkEoiOGoPktSLwkYJswO6TkD+eAof+JADHMr5TXI6T/9qBflebLgWR+igIddowLI80lASunC9OrzFoBP0GriaH3lw4qtowOA9c4yMbR9LL/BQOMSfUsWpQFPALMoQBCxYW9goxba9RjyW8JIlrEOv0cIj27TaB/F9+rDAH3wQ7GtklbdoV2nWJatpk0U6ZYyaHKVJlY1ay0XHBHaN4y2Pp+GrIjWnI2hrUMnYeo1BY1pgmUUwXvwtROL7ETt6OE+VhjAFeJeCsUkEbbU0QOLVx+gjQPQCMmlunvIi5ZMBpfs4HCf+s/b5fMngG3TBk3y021ZWJqp6o568UlvyqEQA1oUkHiD+BYAgDadueWx+SUZo3bQ0wIAha2ZQsPxdMn2jt6wNLzS5X4PYJCv1BHa8oMS5aRN87xfSKd90LfPfa22GERuANb4hrqzxoDwFH7R2JHaXgWSFi4+1Prs6hIFOi1BI6ex6JU/WXfSxDVeIK+6KXQ4gjY0D8O7NtWVKoUHy2OC4qFwO+qicUCjDJpDIYFRREnzwKiybDB71SWdxqLXgl7ymNMsellNQU1J9PJ1aTTUoQKALlAOMryjcRAhvZQLeZpJiIiPtGCTZnn3+9ANvC6Bk0PJLGBZiO7lhtvrdrBIwQHykZMixVFKDeiPsJiYgo8mk+piksK0powAe7th9UYNzb1rvb5iV9WtLWtjNEQoYsGQd82ZkXDzuSsIAAkvgbuEmeKyRUlTLClLRhtUShkkLFDSaCu5kd/e3Xmpo9SbPywBKoHBKfaX16f+XJjoGbbASgloyAU1ZVEAVgUV7fSwrNtdH0BXJAe58U6nqy9tKdvt9pUIkLe//e77iWjse0Oo52LYsA6gMEUFWFFYTXaLVws2iHFv0LS78JjfRVuh6SXbU7Shkh0e3vPBuATE1qjV7ay4Y6uLhs0afZgpiA+lCo4i5hWLJotW2gOkQkOBJ/fQtqVxhNQHSmOIyRdoYiXQ8f2TBwiOpXUurlyDkwoRgukVvTQFAR1GU5aD6K9XE/vJvG8XMFENC0fEkIFBQ62B7cfShqLtA6grQH3aaKPRYRqnCmhFmMMIEWxYC6sPmPSGMK36qstYSzm0rLPyob15dGaHlEveUqMU5mfB7C7St3EhZDcC4XLOvvXeN32p2xOe208V7T7C52z32H7rzfftX3zz/2wHiZKlsOjiWFMaP5CHjUJKS+uJquuF8stbJaA/9ZECHjBSxAcrArqVFiONSB5fYm4P8cHTii0m7Vu++BEESQemXCJQFwuNHTy0QRzrsHiIFTCwxawB88yQ1bTzsosGBsNjRYxHaM9jAAGhM+xoIuXctcQgsmiO72Zo3wF5BjCmGh+ZWiyNoMFaG2D5DXoThAjWJmCtcpB8EKIc4VnIUNfy+FmlaOO0xfmTdShLKLqKoUXn0Cb5XpGCFlEqordou3VLKWKmpQDdhObc2U03bMW9dy2Bhdq9/sBKAOn+7pldNJqWrmbsnXffsrvaFcKu4zGjZoOhj5lp3ECatjRQWboaU8OEcG3YBUjA6XxrewQutkeuLQEenqZVpEkKbGg7dk0azFcPbOfeI5tj3d7OsKxJU1pnBivhuFK0GIpMAkCS7i5AbXZ7WObBt0TTOdq+DDgquJ/meyif/j0+rRAjihSrbImHFMetWERYzEfenaPcyXrQuIfAUHlTl5i66jR+IW1ZYCfQkqCSm7XGP3ywl3sB4HGqcQTeCUtIUSVJeEoh5TUYrUCjCwSQQg/JUUFdgBqLU6w8dUXpo5ojpe5uRbjVPJzAmqWueFaD3XzShaUsM+VVXlhy8ZW1p8XatNa7QgAJ2DVTfAwPqltL4yCpTMpSqbj3RiicvbykklhaGjttITwUWmg2k+vviDoi8yhUssiWCBBnJtpX9aRuduVda/mriyqeAkMom8bneMrzp/t6Vu2nOpJ+oW7ceq3mypkAWV1bqjb31FNdcC7LVLzo5MMz23EPX98G/vW4XNSlQuY3Wy3qAEqSgKE+1JWr2e2z+eJH/cHon6AAeevR/4C+8H7dxnYnB94UEhtTSxP2RmiTzUXXujTQB7UXHpupkoDY+xDBDIEAuN47OvWAeOVSxcOOH6GBV4AGmYnzOFqQWoQmilO1sjhGMIQvJI+GPAcINedjT+568h4CvBTKugqwfL2wb0cA7uCj5zZvdLyR+xDuEAIZ05oKIneUyntE3o8WPfvpemzXENgE4vEQ7gieMJI9g2abpEHnE7TUTsfCEGwEzbV5/gLN+tYG076FU5jYyZSVNHMYS2yg8RrM4BX5rbcVLHFklZ19S++VLbybtHkWCysDc6+6Fobj0vmEz6yuda49BPQQ0zlDPRYwt6swSh6trjALWWohAoXoEH4KNqiBu3U6ZjPONV1EMZPkarxgV8BCTYb0MChoS9u4QdKgpGFqmw17WBXS2mLWbMoxQZ5hGUuXd911+hogzR3fAw0yaIfS7JLeJ7yMji2Wb1NuTPRUFPBHK57D4DBBNLKE6LXsp7zUUiaDQkv0pjUgSluOFbod4ZSkDnLlBNrmBIEIU63TtC2gugC4YRBawHII6IPdA69baapLBEwYgpBTxqjddA05DNCtI+SLdPshKDDWtFXy2idArmZ3NseCTEShKATN85cDhFbVymV1/zy36n7JTt5AOD/8BpZWDkBpWgtmj0omkPaS+pClJndg1d3r8wYEXgINSMW7dAKtUkfucXSMR+mRLThHqdKaLgJLBcbULPkhSkhrTTsUqzZDMbrie3UsBa35oLe0zG8BCzItrx7AzAMxosn31K2DIJdAKvH7N87O7KxUtn0spyztI/4Y0eaKOADi+mTd7hghQhsr4GI6C/BBN/LwE0B4Fwl/AvsUWr0m34lGNNlO5fMFqhAAcqOVoHBtWQKAZ6S0yJBQaBRFJJYnoTTwKGmqTuQ9hbTGApT7dzDvSeAswSFPO41BSBZFURJCgzlHlALqJx2XgwjASrpanI6XgrpX3SrP5Evx8GQBKf7Z3e2tD5yX2DXuqfJIccrl0lbMIkCS1AWEqHVp2q07O3/xmbvfSglIkYdcJg2NxREsqhd1QfFdaEDOIe4SDB/6QlWUX/nQJoefjLqvyJDqTlaKdg36iziCuoOuqc8aNKXeAR+8J129pHS1a1kBBaFVIEh5uGmpAi0AFyxaJmeFOYqVLI0RVnswLiQFutsd+CRihYYaoEhOZ4u/wBr50maha/tKBMjDbzz+XjiXfL8Hg/So8JgTBdoOTNNBux6O+/aiCUMDekdYHJVxBCUxZmnN0i4d2uHBKRmVVpCyo5N7gSApli27U7D8UVnd9N7/maRBtEKdu3jCICLENEScmUCIg7GlJxADxKe1OxKA/gLgbn3yzOy27bO95aoqatWyn70w7/LMqQLVodH8/aRtTxMrG6JihklDLq3qvpGGoH7bMUJnhuaiwTYFchq3O9Zr1qxZv7EOGuvg5sIyEMuwj8A5KAMWc6us47aHtpyX9o0lkD/OG+RrH5z/zJqTWwSAPJRGFiPNeb+BxgvwUV+twZ31Zy0AfGjjGQIA4ZbkmbVmZbPHswizBEICqw7VFFAJW63V8Rn+T16+sPPrS74HQafDCLGW1W6vKcvQ0gh1aTTaBXIaoA6P2jZFyCy1LCwEG01oHfusxdk15+YOAr1poMlHUQrQXiM0RiSJkNypoij0bR2fIKTOIe5bNFsxH8IMEKzXO1gPS5uNNSEMoQ04aOJgnHylUkOYo2e9kbooE1YsncKYmushSEQLjMj6QBPV7H3AQS6ZCkMh7VVDy/s7JStg9M1GLSuUYLQceQb40gc560Xb1lje2embMSsXWgiCps36E9oTjRGFpdbCMj2iVQoIvnTfEtDaJPPAUtlDGDhvH//0I5vAnBgmvNelXoYAgbRu6ELdRtSbixAdBSQCe1m1m3ONC6gfW90S0qAlMJZqX4ljIQdou1ih1EBjHeijGcnZEOFaAyibJLGQxsy7Sd6TY4G6cvJo1KJnYMZmtN11H+WF9tR3ygDPG4USVjQKGelr+VTlo6W5NsqbwBeAArIdzCcI5lanZft7+y5ANFdDXXL887xrTEUAKU8m7zbhXHgn8NJguc/FgA817hZGk9agNy94NxVEZYpCq6WsEwB3SEIDJWgNHkQRbOoeC4SqlAwsGvIrpUZ1GuqR3zGCituykuUUE4FeNfdLCpFmlSuPiv6sFSO1bMRw0Mdy7ZuWLkgDuHuKfM1Ry0iozLsHu9TbGoWnidCoWat5Z+32HWVpIwzIA0qkut8UZFSTHXVM0A4JtQG8oJUEXetH6BawNAoIaHlsaUKkhIO+qzAmbkWo9ORb+ZeyK/oADqBoPRu1q8srV57kQaY61bQFtZ8sDU0FUJ07bSktEpFHowThgnaVw4KfqwdEH+IBHz9DUZajQw/ldDDQLPTVn4+nX85SttvtKxEgj779te8vs4nToYQGjV2gAcORmU0jExvF0C5DUwByYNHu2ErhtB1lqoY+a6dH9xEgZRt2h2iwaOh7OwBr1z56+cSWCJvOtG21XgPAUiRZKpqK1XKsGvQt0nBFpHGm1raj4dwKnbGNL+74dsa7MprhpTVHfe/71OqHYbQRCQL5/TfRfgcIhBOEx1l+z+qYsh+sB9bKavCP76zkqinTGaJVH7GIFZAeoVXHaEB5dohotJDVeKUgjW1rX1zZ9fWV/duPf2gjMgq0W2adsD00aK2fvEyE7Kr3zP72gx+gPV6jvgAoCpeOIJOwRR82Leuqfhut8x3nmiZ92QqGmXbRPLr27OXHaJAtBNnUWoum9ecdmy0BwUjWMsm8+5trMpjWvJY308ef/cT+6j/8O9KcehiLPtaTGFFBKKUVpWFuG3V8fkMHISFClkaXRRNvtFtocGEE+oE1EY5DtLXO5TVWAEQbAowLpygKZwBUmvrFpF7XUADkkBoEjkN59nGLEAJnOlLk3DVaotpDy312nVlnMwW1O0Rjq1qf9l8su+RtQtlJZbZCsOz6pMvz23PrNmo+YTJHO0bTWgGybgcPdu344QH1gbZcRHOuZm2WUSiQiVUP0UxzHcvEZjZoDmzY1szktD389nsI+Jy1R1do1ViAy6QNIjsARcKXS9bKk7XLl7aEdrSODFQAGGjsQ10KgeCQdiuw1D9do/ECYARU3M14AyNyd3VNmz/FGUDlMQU61IzzHgKkCXtOcyVLwgMRhEgES1jzKfQNqalanW8EcPQkeKln2eA9BMBnjQZiFuFPNpI8s5tDQUG7h8ItBP1Iq29hmY9RCjR/SgJOk+Q0WC7LSAH91M2r+RZpBIKsHQGXPMNcgACaslCDsgoO0ZngI0WblbasMEEJCqwlmyWAVGbNfJeguW3W7QrF6rbfsQ6W5YD6HIEJ/QkgNxzyDEpADNNYqQoIoUeN18Qxn13gwmtaX0ddXkMEBVXr9TwYiw+wwgBpOWq4NYYSqbkaCk5arZRV/SgkU6wi8GY+shZCo67uSCxTdV3NF9AnwhxDjPJSV3w/yp9kH0Yen1E9aAc4KZNHzKV8U+pRFoomEXLZhUiStsqhZMlK0IJ5HvVZ9CHhQN5Vhwo6qcl9caxwLS8tF2EJDHV/6TnVr+pTVSGB4dEnVD7fVZvB5u9gnShunSZaiq6UW+8Gpf4mU01EpU7W4b8YT6f/9ATI2dcf/8kqlyiGd3M2wQrRinGzKDoXjD3HDpSWQbuhTcNEMM+bZ4+tEs0DrnlrXj+3NQIgrkHqe3swVcv++tlf2UXv3PrTDhouDQ5BpRFKCSosjCm3g7kf6/atfNuxQ4DhoDOzvSlakCbTiE2zGesiRMazCQ2L5cDHZ3GAJY5Gzv0OwkVdAQeZsu2gTb9AEz5Hk9cM39QSISGTx01LmBmgI2nehdkBs8FQcbdgCgC+h1BoxBc2yGj2+txu0Yh7kYV9irYxmaztzTfetGQOzSu5sKdNzbj/DI0FAcWeB/AmLtzmEFbKvZHknifCUrgCeR65RiJtB2aJku8431knZ9YYXVt33rTr9gu7qV9gEAVdHRr0zyTTtl+VBZdF27qxF08+AiQAmVLJx35KaPMyh2kUmBCLCW1bW+C2ubAYZjkFd1C4fPHEbi6eAuZYBYOBTRFAGn8qHx7aHIthZklbL+W736NcDcDgxiYwq4QUuXaXUFk7/Q7a6xj2XKf4JkwI4wuw11hnicQezJMGN/LUOVoW9ZEi7Qj0UChWrVKuWLvWsiTCOBNK2WyNXab2SJPPUspa055dkK+nta79zdMXdjeEoRa0X0jjFkNTsD5bJO36UrQE95eiNsFq0oSwKMpMb6iuwAy6fQcArtnRLoIIBeP24jlAFLin0greL+8eMkIQ3wNgFXDwkDO9futzYm+9paNATiFqsKm8rxqF0QYLrA34oavYT5V92yvvofjw3QAuobc1QlCpofDwnQFCoYnVcdvr2fMW2jTphQBhhb3xMQ++pglmyoHsBeXlqt9yryqN5eUBvntYjLtY8TtYHXJOUHoRrMFCHksTi15dTgJmt6pIV+XWSowKK6PiirbkISU+1PLQY8UDw0qXN5+sEqDPhahHCeZXRw4RCOG6IkwMetZBaZAVg4bsWr++ozECINeFiOaxqFt2pogMKFA6V3eZBhEU02sMLSkKgc+loGo0oO7daORzgXDpd1vWbTd9H/LNKWWXMhaXt5kkBBig3gMJU3WjqXW4Sn3pL9gE6EA/xwDcVXDxiubI5FCqfHY9/Kj35Syg9lLgwwiKFxXoa4L4ukSUTWFYfJ36ieaTKK5fwr+h7kWFd1d9eYj5TW+A6sMDRypt6lMD7xJUUujUhjp6tyjfFGXoHVkh23kgcunlif9x+iUtZbvdvhIB8u63v/6nK4CyZmOEBgQcgWHQrKU9yv1OYOTue2hBCsfw3oO37Xff/LqtWj1roflGAYbTR49tlljY+eC5fVb7yFKlmO2UMpbMoHVN+5RkBaMVbV5v2t3f/czsommJ5tjSMGQW9lckTS2i0xdDA8S5Wch2NKkMTUGM5rH32dVfvixn3bzOxQBuGvjFYmQ3WtMbE7EAc6uLQsAjS0ONqNhCIbS6OcTYSsK0vN9HePQzUatBSW0E0hhwkvteDiD49jd/2/7b/+a/s1yW52Zo+MNzQP/GctRRoURu0ewnYgjyjOII44pgoEGIUy6qCu6mld209raIRd4+HRh2NB1aDKZXqBANDqbRPBfhmdUGT7DULuyq/hziQ8Mjzwo+Wcrt2uPHbzjDPnz4NvmpoOUoaHfE+2/VNx9LlawIiCl8RSavVQITCEgELG02wgqp1xrW6nbdPN/d2bW9oz2sqbU15xcAxMcw2HMsiZ9hdfwd7YgwUr1F05QRkBnPuAZzLcM2RutV5OQqQIYWYKOZXEVztG8FhgPUoJMs9SPGkFtiZa9iaUCRZrf6RQPEiAL6CG3AvTFfW5d26sutlPqJY412+iO7GM2svkxZP5a1awTeCE00sqLdegkbD6bWG51bOH5H+k8AJ9Ux9LQsWiqrAHUfIvye2wr+ywFgH/30Q8BZDC6/JXV3yPoAahxXpHWrYXRNHCBREQgNB1E/V7uq/QA42nEKDc2wOka0dWeNuAqjjRZ27ez+I3v3/kM7zBethIVA4/vKiqr/6DIQIAvqRgtsyW1zAU1Skd5VJM8jwaDqS73+i1jEJtTINQB62UDMQM+ayV1MZu0QK0dTK0vQqGK69aibHhp5uZSzLJlVmPoIioZ3K1FiAZYGoRMCMtKIo1SpK0curyVoXOODq8GY+kKACVShW/X9a7A3KecMgSNl0OxzTVaVYqRYcLIWfNyIZxcoLD6GAt/KnV2wOkSJ6M0npujCmmQq4SFFy9cb0XNc04TPYG2VYHXG0EogP+B+4OwQQWlUz12wq/UCYSHgl+XBxwPlDPAmSS+za/1qRrUxT4PN0PbcOh2sZehWQRrV8yE6UD9FbAh9d4e+rlAUOtX8HESah2Pq8o5S0XohCl0kxVCTJyV8NUajuVta6tvpg/dUflmyEtaiG0WPUIZVNz6ew32VFbjwelC3oUd84Kh1XTQuIiEVt9CffVlroW+3r0SA/M7/5bf/pIsGXl8PLFxKeP+/5OFCXTBUSRyrQ6E9EjBOKpKyYbdnpUzeVkjpdDRp5fv3LbSft0+GL+0HH/57O9gv2r4mJWpQiZoMAfJpKi9NOmXeU/jp2vNLC40C0w192roQ2pIGlpdGGSI4BgTPAMv7aMkZj8MU9NWKwbqAvwSaVjbs8d5NZIblsLIczxdDAYDHaUT1u2s2vAgviwmbLeRsoNFVCSLuaSZ4EmZ6eHhqj/ZP7fTg1L72WEvzntl8BJGvJrb/oGofXf8Y62ZoeU0shPoUNFCND/0AQor2KS1PYKBZ3jCGzH6siglM1INhVV5fMQ8B5m6RC0zadc528/csHS/ZmutyRRyjjXf7NRtM2wi9MYQK2ETQtgGLbHHXdsgfaqdlcmVkbBoiD8ZDBG4LGD+UQhNP5XgP60faMfWo8NHFvUM7On3DCpWSDddD9hFMXkdz7FnChpYBlDOJW9KcWDqhhXXSCLuONeq0z0SD6WWfrLZE2MVzCJj0gm/2PZJyEmtRHkPT5djzmskjcJJzy1Rk7TVtST32WwMbwszl4x2EB2WU5ov1qD75IkLn3r1dS/FeE839HOFyh2BqpMM2XI7sgLKUx0GYGMtg7WW1aludKgfIoBfNlYlGkgC2ukemCLylPf8Ea/HTlwC4umgARmgYMnAQlEAILBFRfkDfPjjK+VZwaPf5HjSwQEngPoXhp6DMeBGzbgirNFexTKFiX7t/ZnvUQYG0SwCNBnS17MDCx5ukpZMeVlcKwEsA5Oo6gngAQH0REOZbmhfSw9rWomR1rOkreSVpvI/3FVFgNqCsPKcNKkLR4h2AVEvbJnhujzqSR5s0flkP0o4FaArzoQjGS4XiH8zRukWh0oRRsAS0AkDKOZKFoPfIk6x2aeCdBgoeyloWHquQfh7lL13KuwCQVSkc1ziLhJI0fHVN+1wSASPPaJzT3YY1biNLHa1dQoPs+3MOrihhiqiwmAzdqvXhHgEx+ZDxojEO1Z92D3ZJHr29VD4plFiVEhxSxmQdyjIYkaZbSmCT5oMkaY+To30fP4yTtpxE5PkZ7tI+tKfypWWYpcgI3OUxpRVFKwhsTYbMICxyWIDy3HLrB8UwVyz4AlRZrD/NitfclMDioV2wxiS8JfZEby5cKa/OJSzUhSUBItxTtAB1fU05KqhivfvlrYW+3f6zC5D/4b//70/j4ej3p2jFd2HMxnzUvX7mUAj07hWRGa3tYJW002TJ3fTamJdP+3UqZ2nv3H/DDo+OYayR/eyTv0HATKwChRcHmMGdFqr3yBo/+tTCTwGpawDrsmXR264NpGHR+HJjlISW5qs20DE9W9oRzC9vjslQE+SmbmKq71Dh2tsQ1AIKG2IJNGIwAHlfjyb2uHJoj07uOwFr3kopn/d+Yk1Cu3d8hIA4tnvpit1LFO1h8cAe7JzY+2dft28cv2lnhWM7eeMd298/A3hIG6upOW/aj69+ZOe9l7ZESClOzgwtqTfqIVzU1bJAQECoEC0vBUAK2PuSoeTTXSbJo8ZK5tTLPAITUYblPIyWvGvV7LFVcw/soMJ3yw8tC1BLKCbQoEezLpbDhV23PoOwLu2Fus+yMDOWxnod9xnlYn7oGSsRsIVItb67h6ag4TRgPKZClyF1uWG+IwDiaJOaaau1RNJxGCRasAwgkQhNLRUfeZeRux8i0LRWxGyMhTfIAlSAGG1927oE7LoWReWdhcZonDMEQcpdkOdrQGLZhcVJI42mO7+zHArEXnIHgWk2FuCXDQWAOtAsZgRCOhW10+MiQDSmnmaW2svZeaPlEW2HlCNNvX1jv2oV2j9M/YbLCIOExsMQFloUKzoAiOoWpxyxMKrGetdi84L96D98aMPmBM2ZegBSvQuWc98FPq6lAki0hR/4pTtSJx2euOACBFD2biseGyPYZoD5Kp5HCcnYqoRGCsDcRzPNZ1CUEBLSoDWYq7kZXfXt0/7yaMuQ9LvwyGm+bGXqRHM6ggFp1XPENXv3vAPI1V8/loaqdiIfCs2uSZi90dCao4G1sNrkbNFRlyRCeQr9abExzZvwxZtoC83I9+4lhMsS4aNllCFod2BR2P2whBw0q/RDEFCynLd1Nml9yiClRzWi5ZOL8I1c67VY3Jp0B+R7AW9uJyZqHodcdGvXtxbXtycobuwYhx5mPiRhBHCr20qCRi7kAldVuLoG3bLguOSbsih8UJq2QoeEFgFr0C+M4ODUNx19Ip/uAcgSIpLHLgRR2LoI1Kbm/lBXim9VKKTt+GAH5QhlkTzIkpIDwRKhumjKtRrrY4EQRcGVINCkYilEr9x62d1JQL82+U3Az1qEjSRNnmHpdBzLW+MrWCuxsMXVxUi+NLlWQlSecL4wGXl8fVfvhQsXds1Eny2XL8aT6Ze2lO12+88uQP7gG9/+XiaV+d6yFLcLAHOWpHAwgkwq0MQFSB5TvLCiETB7h5jnXSjkejHwOFNvohl/s3BgN//mf7PJx59YuFaz7pMrm9d6dlzZs+TtwMY/emrR5w1bPrux4afntr5tQUgQAYSYxKSPUaGqZA1oS3DJZTUO8A0gCrnPrmlQmaGKFaUc1chjJ4aAIh/dyMIH9/YjGfvdx+9aJVeAsab29W+8b4VSxbR64e7+IZoEwgQGfuvsXXvz/mM73j2xneKe7SF0FFpkn9/R0iEgm3U3yWgpYq1w2z7rPrNpeumr8Q2GPZiI8iwQGssZRxoexp/CeBpojchl2TU5NBwIzweOtMcQJlEAVgKEJyQAcsmqlXPHlo3sWnKas1ykYrvZU4TJY64fWSGzC7DmsHxoCzTr8aRnVzcXViyU0dBycGAaoQah8v1oYBZ5d1GYdhNDySddqwKSAZhu4zVC7cXQ1tOxgqVDaZiKdxAWmkkt5kDSke8uWiPgnCygTe+gLSYgeMVtwiJCcDx869gK1RLqJ//koooWLpdWxRDKl9J2mNd6DSHz9bsThzZ5Lqsgatn7AFdeKyCmfCnX29qt5UjjsJIEkGYIOUU/R7BB8tPbjmVo08K8Yw93AVmNzUSxlHZSPmclnlqQ55nl04BApA3IA44Aivq1717U7ad//VPkOXlCY5RlqBnFr/rFX99UTyCQCw+K7zghWmQXY8umlACZYQkM4YEZwmOMNj7EijQs7DhCUPNRKlimhrUqcONjAEnEVxdsKV/Lid0r5u1NtNosYJunntLphA0AeXXxAIeeNy0UFQNcE3xXWrxaTmu9LLin7iC52cpSHUjAzFFGeFZhVGY839UkXPLkM8fD0J8mj0ITERLRfBdN7tPiSgJQRaZNoDmvyKPPNVEdwF9ymY2Sr06nY4pRpd6DYBnlhHdvhVJJ++kHH9gn8LgCCw5pH431pREySn82Jo9o0fK0myAotN6Gol5r5VGYHeGGoIBf1AYaePYuH+hX4OwLP9EEfl1Cg7L70Z/hyD2dB7t6FHiOsmgMUC3q9K53uKfB6gx5qpZRjlIxFKOIWx7IJBc6WphM4XPCszgG88oy0Ini642pQ9VBDEGgIVQXTOweMJQ/qRZSdANFJBBqGpvRsr7yXEzznsLE5+DPvEcQjrqzS5jva6KnvNIkNIIca/yD+lD7UWcehXe5/NF4MvtSZ6Fr+88uQH7z7W+8nylkv9dNLO2zwY0NYkDcxlwUAasS5RIrjVuz06Xtz9XXCkguYI4MxN74+w/s7oc/skWvYX2sk5vJ1M7RwH/48ok9/enHFrobWGpMekj6KaA1oVSLEI2reFB8QJW6TGiQHIsDrXSeicN8M7RQCYyolTMFpLr6nuc+8H0HkPWxlJrJlfUUeymSsHcA/9/Yf4C2K6+Xnr319jseUmTNvWgy7Q2bKe74rOyUon9qz5UsxZ7Q7HA0OGk0iyjlzy3sae+p/fjyxzbQuAD5EhEoBIKvBQ4oTcnflPoQE8651tbgs6wLiExak0RJQGhrB2pIEZCTBhUDEOOWCVfsCKsjqW4WbmucB8TCvIY55pjMq5ylEwpWV4Y5SRMQHvZGNp9iDe49IK0k+UKTRFgKJGJoyFqgSt438npTH20izm8YSv7v8ixRm4oBxJCavS6GQvfl3gKhnYSRr9Eor60/JC+hKvcTEPiA+htZDKsiklpTjxoshylj1GNi38ZYJ9POyqIT0h3NLdzoezj5cXNo9R+2rPv/pe5Pgi3LlvM80E/f983t40abkX1GvhbvASCSoEBQECgmrQZlVhNypqFQY01AszLTFJiW1QQ1KbMylZlgJRVMIik8AgQemtdnGxl93P7e0/f90ff7vidfEhRrlEEz7Bs7zj777GYtX+7+u6/ly9enA9vb27XcTaxWEG4xxXvCkleMfjWXou1CKD1ARAos0rcihkDn8YUVsZ73syG7dSsGv5xiWIzhOQGFBvgBYSxHrSqY4JnD2TlgfoxyTtqnP/rUugAQti/NptxdyvelOv8SQNA3+t8Vj4RZJ6Qc9FVCrfQ7Al+Bh6KuRvB/G4NH4x59+GQmryuXwSvieLrwdOIF71LU/XhK0PtIkX0oDS3+VE4mrApwJrFKZVdE4uwom05/gOJYO8BCWru/vW2vaT2NGFY7lr8ARuMnmlei1P3qpkpJYSE/Cmmf0+4zHjjkuVpLXVmlU3grxWTGJxFSYTcklsirxiY0UVGRQpMobY8nIm9YqTbkDSmMV2M96m6RV1EulTA6RLNAiUaSSet2O3Z+Dq0BhwEK9+mL59Zst52uynGlJXs1B0uBN5pLlZAyhh5LdRHNaDfxKXIsD8Yz5EInzZXRjHFfpEm04T/3RiiP+FTjIWo1lUPdbgJb/50/+Qn+G39K3qpINXlFmoiobrAwz0zJ+JQXobr4+KDZ0+dntDcAKf2DMZMAVDRrX5OeFXQTQvmLbnq6emG42A0UHunl0H8OJPyJg8RbitoSLUcKv4ZeAlnJnXKXbW/XrVQGVGhX2eUCSnV1eQQWdFHU6XK5/gEeyNc6iVDbKweQ//p3P/wwU618kNip2EvNQsfDWGTWlsrEvE9SfSRjWcBouUUaBU+DyiVNIi5aM7sxaNmz/pUdZyf2MNW3zxMz+wxN+BKm6fZ6vhpgfhyyKnekaGQ1UBdm7oDGc4QAAxqXEeWCApmo60bKmsYY4w4OAJIlSiaay1oboDiJLewstbQ2imVUTVsvKYALWXEWtmIbK+aiS4OvvatGmUM16KkxgfreDatuKydUFosAhY2iCSP0uk6hl3wBCOAMKVWefTY8tU+PP7K+umsSytkThAW7+41woFYAWQ2KKYxXikb9vAPOyxtYo7QjWKYK5RXT4VFRPi1TCotZFPAohvHabn/fCrbl9V8rYCE0py4wEs/U5CfQWV4z96dRkjkrZeu2Vd2jiDEYVlFeeXv47LlHYWl2f4L6yIXmFa4wtKSpR6vwqa4BCZ3HsLsAIBq0XQjFGOJd8fA55x/y7FMXynhk36bDPIIPXQDJcGJsiRzeQx5gQhGG10msOBRNW4k2AeJGxLJXEVs9GdnyBbxCW0zbKPgGFui05HXL3sSTwfiIhTTQnoStIlbMJCwfT9t6GmQ+XUd4Vyhr81nUitkynkzMcrkpbdjHkwzoPh3jpc6WWJcAI3WO4QVIxYwHIcusb9kv/uLElkOnNGcBKmgl0JEVKcAILEhn/etNvyDz/KZBUdjSB1M1y9yXqIWH2pzsoHym6aytswWUf96imiiHhy7UUF+7uviiAMsanmpOhva82cYzEzjEPHRayQnFd8ruoIWjtEqhJ9HTrHHeX0Px3SqXLEcbVXDHlAdKC0/18MLlQUVRNvfw6O9u1W1Xy7CuUfzQYgR/yVOKU+akeA0FrnBdH+dBfuW1KE/dDLlKorwFRuqqwr3wPnkZGMpCoG4t/aYgEBEkmEMS8Ylxoo+AVSsMVktlO7hxw9546y0uCtsZgKJXbW9tIUYYmoCmwo/VrYkvBBhN4WO5d0GPwyaCS20pK33YvQIMMQw4A2awB7yqsRA911U0B/73HzacRM+VtRS7gMc9EwEQpzVLHm3j2Yzd88AjW9CGzcHMPnpyZAMMLkVPwtEQR3NUkG+uVwqUOMDnKe95sHcz6l385uNGerjK42XTf5ST52ujKAAlfMqBUvrIG9Oy0krVNFZGBGRRySLVLabuK+2j8cSDKyAvHsjfQwD54Hf++b+IpTIP6rUde/3ufXt5dmRj9fdnk5ZEwNUnqZnGWhNC3TRK2y009ogDaLzAmmknFnZcDNnRVtzOFfoLAxenIdvrre3GMmXbYxS8IpVogD5AcIH7fsZz5J7DYzQ29yA4vvCOGgXB4BbrFZPWiiythYXSWkytDzUG2aj1i3GbFrXSGkpoFbf6IGL1OdYXLKP072lcSFnukUTGKgBHfe/QQrGUg2Ea6wROxtXVXBdFTfA+MSsCAzfZaDGwhy8+sWlYKxb2ARzqjJWrtR1kEfZxz51jKbssVk2oUsoRKWKBh9JSaDKThEFhikHUCF4LdVsj9Llwzr5197tWjt2w9TgHEGGRa0dJyE/x4AX/Q9FQOvwJS2BJZ7D4C5mqh8sOByNrNPD2en27c/u2aS2EEApC4/laxKgzosyUUVarugnkBYlZJQr6FND53JWFrNkpQvYYL+kZb9Ia9iiBSQKrUEuCJi0NoIaTE5/3EseoWC5QgtO0dU+uLKcsLJcTa398ZaEz2vcqYYlxymYTwAbQS64KPDtjqwJguD2jjCgKBG6BYk1looC8Qp81R0ICSMEj1Js6pLQ2A4pNEwBjnMunMVYwHjLpAHik4bQ4kIRZCniKhxZd7lj3eMee/VwKWnm1Nh6ghF0KLNj0Xe222fSLDCKlltDEMa3BPkPQZxxPAFhw0r2PRQ4AKNXwwgrwDhZuFEBE16oM8jzbo4Gd9rr2vNOw51jlY3gayvFC6MmxUrsojbcGqT1jLW7ImPectjvwAIoFftkp5CzukWfiJeiPwm5ghGnlSxrE7u7uWgKLPQrwpGnsCUAqgFlhdGzB19h3NgrP4YEZ9QK8kFNfO51iyOJXXRViPKXtFX6ulf9UHi12pcXFJNMKRVUXsuRBim7I89UlLGWt1PjKXaXoLlnRdbwlTf7bqqm7FWMP2in0XrsPLFMHXSea69laX0Neh4AjmZJ6X9mgdenKXqDh4bXUwcc/1G5qIH16FyTf2B3udcinuCa4BEpfX6/7/T42GXBaEEt5+AwPe4z8PTlv2jGe/JDfFcSRQldpBr425blaA6pj6FlQxl9ooB4GPVHvUJkggV7IfzofbJv3yQBRT8F0MrGGPBDuV5SZus+0dvsCoBwrqAYdoiAL0dgnE8oDWa3/GCD5Wmehawtq9gq3X//H/9WH6XzhgVImH+zt4OJhPXXO8AbCMBvIDDGiMLwmPHnMOMTWoN86jnUKeKzgLDHgCMt8BqdGELYC0ne7D4CMEPwpbjdE1WJEA4h/iZK+wkKeoXjVzaAFqGQFyIKWwClefziGaWF4JW/TovgRdgwGm8B0/TxuYiWJZRW3JCD1mpXsjeSWvbF/16p7e6ZlQ8v1XR88zpfrtnfzDpZt3MJ4GpoAFWTHlOV4PQDnVgUH7CvqoHW6O6OWFWsovrAGhkdco0R32Hm4BFzhAqnVztTFo/kOGuZIoFC0MJQ+sYMAD3V/KKQS5YBVlsQSjqCwK1jWWlMkEi4BkllZHv76IB5HSk/MKndb/bxS8rJAoStoHY9oadmMdx9IYG5sKXy3bOEMIE8bXPYW1uyO7cnTI1vDrKVcxvth5XnIEOAWyg6VsUrVfxsFmG14YYvRc2ue/sg6rTMHxFhC2QhQ7knqGxnghWHBS4iB6MRky4ZPaGs8jXSLZx+jiK6o5wzPZJVxo0Dpb5K+fGcS4JzbqoYVugWARPKAC6CYBUjLccuU1pYpwB+pOTsgAFCtkn08RQQYjeoqBsEfRZIW555wIodEZD38WRMtp/M+7YHXBz8VE1X7/G/61rsUD0G3sMBKXQ/XiugrW9B1pU+pAXU7Atp4G+qumtN2M+qglDKDlbIeUO9Mweo3bjs/KchB3W+agKesw1pONxgYxVvhnhHP0gJXyvsmxaeoKSUV1KTVHopDVv6U8x3k4nm7a33umXL/AiUtZadlXAX6SqoYgsebWmebdhKb5pIJy6GQlQIEStlkiQfTaWNB47ECCFoqtTMZWBsg0wS9maKjeKai8dR1pHlSU/hEBqC7WlJegNMIOikCSbmwXFG6Z4WnguXcxUhRPrQVXtSIsqje4gRe5mXWaoMal1RKIlnryvarZI0CDIXXanKrggrkfUWpm8YGlQQxBg+2Gxc27mmyJ20vfpco8k2f3r0queA/Bwcdqy2vedjBiXp519L1bzIHHFg4lnJWT0CMNuIbRhq6Yxmzj56e0qaQjPs8GSZ1kJeirq4IilzrrAzXqgsynVVSUp6q5wcc4wfOPQHz+LkNP2kSqfhAZdb0BvVCUE0AUr0JGvOQj6PvyA/tpWze7oFgEPCIPxqOv95JhNpePYD8k//iD0KZeLETHdsyF7JOcmqPOs9tzJ9s4TCIrEEo2h0FANGhwBJ3d5kUrkI8+FANpKifMFo+B8onMYP3hlgrCkHEcvKFdTTQRqOBKdaFWjPuScNUWolMkT+JLP5DOoHHULPc7ZolSiif4cTCPKeMcijUti1ULVgvF7WRDAoA4t3yoX2/dMfeKh3a+9/5nsVQphksxTDeRrm6ZffuvwnT4qnAaJrY4905/gfTiUN0zId2KRJlMxVIXDXO7fBwD4Hv2mDc5dwCZqMeKKYEDAkHwJiCPx1zDjCSoGgxHbekpJxhYBEng6DuDBHcpw2rpkquYBrqtsAzU4RSWF1XWtSJZ6ovNfhDdcq94/ma2CVPS0IlhciHD/gtYHbZYCGUSg/T+d//+GM7a3Qtr4mCSpFdzFgxr0ytsoTVTgHz84/yRWwy6trw8rmtu8c2bTyzuEK4sctSaTyNXJ93aiVCZegdY5UJ6LcwBG5YobVnF3+D1XwUs+kJz+mGnR+muQWe6MBGeZRIHsHJpaGoyoeBsI2xkV1br5ESlS1RRPEoryLqOpla4yn2LQ7fhQGREMAVjS4tS3v5RDsqLEMmGlUXH+A5wcLDcFDeo1RUvDmzRCZk44uCPfr3U4tP5X0oXFSKJBYoGVfmVFyUCGT9S6GXUMtyFJ2U4FDeh4BguFjapcI8kzl784137db+LdvCA6lhmcZoK00ok5IC1uSCeFoQHYsX1HKarCevRt6FnimjS4uMtQd9a3T6dtZSfjnAF4MGje1ejJ6p2eSGTMzxfgbTtb1EEckbUkiw1t3XHCGFbXdGU7tqBYuxyViYjYfQZYJSn3kW5kazaefsg9nY4vksBYIG8KXYXvIoT1SbBoyn6pZFqQlABIYegYd1foWXK+9WM7qzALkyCStcN4Esq20WlCFG2TSG4HyPHCv1ikACsnt3lgcwUGZ511SJMqj3DJ7Bk7o8eYmBSLtLv1A2yZPuk65xfuceBxCOhA96h1/Lj2pXH9fQrvP+m+RcnhNloL4KvZUCF6zM8fJPOhN7ctqGAwE3CuJtonEIvCyBM5oCGgD5tKHCgbPVsi14gLwQpxd1lZ4QM/l7KYt3XwUFpW5qRwxGALQDsLtjLQXJvYroc0OF96m3ReG7mkDoi0mNxa+hPwRAvralbDfbKweQB7/5q7/3F5//bfFH5w/tf3nyl/aL1kOb+IJCCCzgIesJloIBIADXKzVIplwBGACXIU2BhZYKxSyLwktOVpbFFI6OUEIgjXJWtaNYZSj8AddrUNxDFFG0q5TWKM4BHFmMyjTmFWhfSNssHbchllEH6+w2XsUHv/FP7Tu//jv2xrvfsjv3X7et/X2LzMNWXWbtTnrbbhX37fvf/nUr1LctVS5bUV7H3g3b2z+EmdVFJWaUAqbB1efvrX3d5te7bzCJ2EOZbqWElfyvhQAqXj1LOZUcTnNK1IftnQFiDBSJPqWg1fkkwQshjGJaX3KU+lbGUO7TI5srXUu95qk6FIwQnoXssLTLPZrRDUisBcjskjKYUAAnJacJXSqlyql20JwFuchDlIS8AprAnp427KrZt61axW7t1Gy7FAOcoxQtKJsLpMqIxaryQg0LT4cAyCNLz7qWAoCmwzZCdY6l38a7VK86b+T5K8AjNM1ZaFS3zou09X+Bwu6kOZfwiYGp3Zpl3qpa7PWMhW8nbbWVtkiRT6xnRbQpC6ySAoap53KatVhqZtkaHqWNXHhicXk7LQerlbqdIkFK+5iyJae1PGnI4tE+nh2AtoqhMBU4oLEZPEo8QO+eoH2f/yxtzc8KllzjnWqiptaUEYBAN9UeUUc5UiUUj7BD3fL6roFyKQcf/+BKzbFQ//iAdu8pjU1l296985YVoynLcm8aq7aQo+6LqbV9VrYy6Eolmd3d2bH9Qt6KtL28JwU4SGbUPaR3CXCkQLQcs/jRFROFkW6SgSWqt4cja43Ye0M7bbXglYUDkPrXFshVa9i3Lu1/1W5hvSotOtYyHkqcS1YobFm+7asr63Y61mo17Pjk2C6vLqCrcpilnFYKP1dXnd6n7i/UaTA/hYLMMJTAKjempFiVnNCXjaX+GlUS4TTAv5LVzHmP8rpW5h55KIUrmYAGmgWuAW29G63uEUm8Hk8aI7J5aR08ELjUu+u824pneNp1dr7qbfCNnh0AhwPFtdLenHPvRJ+SNz8XAIi6yvQsLoDOEbzKhH30+NhzjCmMnZuCtmFX1ukQeqmgLlKuVWbrWXhtpb1tDGW+c8xjKA96UIXSO/Wdk/6V97is8m6NKylwoAf99Zvkjbc5aCjMOpgHAu0xLsT/8j5GUzhvGfpXX/ckQm0B/7/CrfL+vT/orsbWSiEQ0YnNE3JBERRRCGqt4SYMMSe09GWU7xE85lgP5ThBmPA4UsOVVQCOuq8sh2KD0dXl003HbFDJWAuBVu4qZdKZYBUo1K6WkZVctjECo8lGA665mmLBwpCxdRa3OW93br9hv/obv201rL/cVs2KtaLtAiBv3Hjd3j24b28fvm737ryJUspSTpQUwhzR7FuspZAsNjUh/zRDPSaFLEXNXzCJSxY/P3Ke/6VjOMab0PwEzGMPjeVkp9PjeVjz8ZLNBjPT0qkbQJIi0i7PjA9nVllrGgDX5EvlSixo7YyLnuXfuG8DFA/FNE02gxyAndZIUN8x90YQVBhPk+GwfymTus54PmX2Eqqs/orA4pIXoq4UgaIGA+/fumX39ipWUXAW7aScQWo1HwegkOpqCev5GhehDr2Xz21yeuRLA/fORx6qWdrHa8CLCEfk3ejNCXz9lC26eZu3KjY6wbrvAg4A4DjasN23i7bznQOzGxkblXlxMYEnoXQZBfRICqtYwgTN5/JUKCwFjmdQ7prHEdFgrwRdo159BIr6Kborjh0IHymrr7oa8QcA4wH1GEAjPB0AbUGdxwidwk2vGn3rXIXt5S+SFh7sBBY01mcYhee0UssEpPM6SdilzHWdBBm5Zg/MIy0E1Qe4mrxjFKaelX3L5Ut2a3vH0rRtClqGUawxjTflcniS0yCen/ur2ZzdwXsuwUcFLG4tpKX1H7qAgaxSbsWgWFuGdt4vZSwdWaG4OSmFA7+o+0fgpZBaLfwkb0SRj3N1EVM6RU/JatUcD3kaMmKUN2s5wWvR9b2mXZyeABxKFc55AdW1caMVRM8uL20uRSpqjxRyHChqAZDW1o+FxIcQSkoXZRzwN3RBuWrsQ13XAllFDonpucLv13Ewj4t38V0T7XzWuehL3ZTAUCCvGd8CFU9LspzY+ctnyNLYrXS9y8c/+JSidm9G5/Xpx4AC39WMDhqQTa/etGsAJsH1AhIHk+tP1UndVx2MnS+OLwBoTeqTfOh+3YSK5XkyyiSHmnnv0YLJmGW2KhZOI7N+MboPYJJ3ovLq5WpTddMFtJJegdfVTshY66oRlJNdd3sYs3shGg+Dd/HwBCaaYDsGsGCAr30WurZXDiCR/fLvzzEJlMPGXVCIpNW4lhOABO/CkVUXQpwEln9J635fTKzcWlqpO7ciwHEYzdvbmW17Pb+tsVYftxDYhPFWIomkI60mt0mxY7IhhCuUdMTTnIQSCCYCpb2E9Xzzrfu2/fodK+6VLV0p2t6tuwg25ZGSjsia1uzYtC/MVEgW8ArirngkELIgnTMkCBIxPtT4UiPe2DqiRTXeoO4g1UvfVjxfnpYlp3beeWQXnRPLZIuW4fkFvI9SpmK7pZs+WLvAOtVqeJp9rnxQ+lSwMe4OOwp2nbDYPGbxScyiYxQie2X3rq3qBzah3Ek8tQygixayzlwL/D+25uDYomlZhAKPQNnLGlSnCFqIQqqk1ME5H0YGKOdYt7Px2K0tDdZtQ6sMddCqdeplU23VdRMIuOoYWNvKZTRcjLFqp5YrFa1Y2rd87TaexKHFtg481XgkdAVj9JyOyeVtaz/N2uIqa9l5FgWZslAOl/8+xscDjrew9MrbAM+O4adZtIM73gcYoIG6zVwBLGO0OccJpXmXwdAH9FUuvA4ppAVtuMijUADRRQaBUqqabSxleS4CsgH1VBoQ7olgwa2DSY+hVdf6rY4tG1XrPVVkUpkioxzRSgrZvO44ceWsTbwsOqgrwbuu5lLMgRcg5T2mLbu0Tz9C+xbh5XLVlVIGZaLxJClttY/oucZDbfe1rrfKAk9gdG0X8xbFM9GYodLoaA6SPG71c8uzDU+X9tat21aNTQD6qG1JuaJUhoMxHoEUnaxfZArFt61IK6x5dfnNAWytoaF1c5LIQCmbsiQG17TftCFexqDTtEEXzxHAUWZeqTcpYk8K6Mo1jJU7pY0UGJNzBaa8WBowl3miORwhRWCEoq7Ugu5d8y5meVd6mLquNdtJ0VrS5iHkNwZdtGw1VLwGHSl8lDE8ptT9ys6dTOq58K4QAGUrwBgCcq3LM/d8JJve7XR9r4MAnzKSxO+BBxIAC2f8HcFvalney/86Dnb9rk/JC6WisTETbY0B+PyyY42h5m7J44OWqiDAtladkTWFNGsyroJe0hlkO5+xHkq+jceXL5VMIfEr2t3LRzt5GfTH/ZIT8ZWirHgMfLW05mXT6eu/qStT4IE3KVCWDMpoUTsMJ5QJGl90vv5Z6NpeKYD8o//Tb38QWa7+5QCCjzXwFccyWiftMLltb9buWiaedisNFWF5LLPaOGr707S9nd61d9Lbdhgv2nY8a3vrjO1N45bsw+yAhfqSM9k8b4DYKNxyJGXVUNqyWLR5vIUMnsQYLIlso6BfO7Dc3W1L36rZqhC3Z4Nzayd7lqzH7ax/YflyzbKZKiWAWZcwEl5RhE8N1mtNaaEEKtfdUh/YpCUVwy3gkOLY/KYV+gQenuvfyQpjUe8VArnE4hhHhvbk4qf2kyf/m7WnDauUlUSlYHkEvxjP4apnrFLYtts7r9uN6mtWo1zPz56h8vGesIa1fGwiVLBctGy3oN0ONNpiL+/ftd0779vB9rt2WHvddiqHVsvvAaYVe/ryoTXHn1p3jmsNiFy0zq2Y2+I5dYss8M4WM+/H9W4XNZiAhDr5F6z5gbow4FgJkvIq5eSC63rOibklXwJIMbWsd3loYRSHwpIzpbzFcwXM5S0LFXZtmS7aNJqxZSJnY9ykieVtOqvapFWzWGvLygOBSBPAu7T1NnV9q2RXMc2sR0F0UPgXeGmntMElluykQBtQyBTKJz6g/eQlzajjqXVRluqti/GbuqvW86T1mwnrNHlnV5lTc9ZZFM3yh9Yay6pDmKmAoogUkqpU8bHQzFKrudViCSvHijZ5WLLBy6Ql5DGH8dziABKAHg5juDjt4AEJtoRZygIlKYF2yx/+mQK0fTzGBgZSK4QnU9yyeKlmIZS8JgVqxTwpwxj7KpqAX+J4KBE7bTQ9ukpaS95jPqPxgrApHCRGWaghZU7YFV6s2E6eYCWfs8p6AdhrfkLcUtRBKwhqFcMFCi1Jud7e3ra6uoqhYQ4LWBPzpv0hXu3Sakr3s5xa++SlNY6f2bjXRmEp2k6zozU4DXhzHIVWX1XEGktTCHZ9Zx+lpRnnC8AcGlAmRYmtQgn4QynWR64kZY6H2FMerqwuoECupOWXKFl5RVPqoW4w77PVJFpkCd/Hz60F4hqHoE7yINT1pTQiSyz91sWZTQYYEdBN8y8C70PlFVC4WnagELg4KLFrc4BQnRwhxdti7OC7rvAuJQ6CyykDz1cH3RB98dHjIz6hAd76AiPJxyG43e9hhxOgEW9cjqxUzlq6XPA5OFpuWEZcNluwp0+e2pi2EJgLFLw8amMZRwILCiIgETir+1viqiIGYx4CDRkD6BoBLOfkeQzGM7XD88Fk9rXPQtf2SgHkV99+74NCtvDh/va+be/esO+//T379o137YPXvmXv7bxmv1J63Qrpgh3gYdROJ/b91Zb9k4Nv2HsH79j9+l0rhnO2wnTTetbLLoKLctDawcikxSolBFBRTygsGjGOla/wwPLOlhUPbtg6n7UmrPYY1/ujiyP7xekL+9nRU1umIra/vw1Tzq2DcCRiOTuo38Z6A+AW4poABORWi9HEOsGMXex1GkjtOKFxZPEoEkbXOZBcWyUhtJdb5nhU8zAKDK/jsv/CPj76oR1dfULZx5aIFu1w6y2s+QyQB1NoFJM6RDySKmWJVQp5mNij01/YPDFEifLrPGXvH3zL3q++b28W37CD4k2r4HWEajwjVYFWWLSLNEXQYHveqtFtvJuStbCiR6uOQTkYqu39r6XsNnVMWwNlrSiRNJYs/E2ZA+HyDaGdo1CURkXhlrJsKtWSRRMKu5alcw08cHQw0BjQSwozhiWsEF4MLJvgVQ36WKdThEDJ/6I5M7yJZL9gibOMTT5f2+jxyJoPX6D8uzY7pNxv3rZ5MUu9kzZuIWQNLLlezHpHXQQM7yhRttTBtkXqvCB/Zalq20ahhrUA2mR9C+WSdFdf0xGmowhKVPNbSjYdRmy6ytkwUrEWtO9NqCZKVmvkK2ZcA9KL8dwSswSecNVCR3EbfBSyzsfqRi3bAm9gCiUtnocn8I40pgLdHEDZAs9D3VZ4H/pkV9TVkLZVtFVbw9/5msWrdcAvjUIJYVRFbYYiHSD0GpubwDcN+Py43bC2kkGK96CrFIIyPWsNcUUcwewActSaAMNlt8s1lIOm06JMu/lgWWO9X/NHpNy7IyWWXOFFLfFMcnjx0I52VHDFpN+3YbtjockIOWvZ2fPH1jp9SX27pmy1HsHE/mWmWX36jtdD+QILHxCgDqlsziJJZG8wtM5wYh3KF4G/ZnjxAjIFE3iIO/fJGJRSlNugQJdgDkfAg2JH30RgzoG/Pj6wEnABZAIPhStvohIlt2vAtnN1YQO8JkWOCUD4x9NQdCon7+JR7MHJwNrf7HxHGwYgEbw9+F/38KOOJB++q8FpX/UOhBXJNrXjRh8vkwcoaIHf3Ihg92AYblcIPmSye3e2rL5N+2A4aIxKXbuaba92bTUVmiuPYu5zOyaAoYwL0Umetjw40VnepvJ9yfP0dDi+Azq0pfJfafKgZqBPeP+Ye2eL9c8G4+kfeSW+5u2VAsh37rzxAKvtwz2E5puHb9oH975pb+/csUMU2HYUa7ozszrew+3Slr2b27Hy5dz2Vlm7Ubth29sH7g47mmLVKR11AcGJXnUtC6iIAbVMYwj4KGPR1Sq7duPOPdtjPzy4a6/df9sKxW2suhzMG7Z8vmq7+zftd779X9lvvfeBFWmwfqtr60nIXjt400Io8RXu51x9+1IKgnd2WeDKOSWAUCK9Gd7ENB4wuJI3RsXVMJkGVnWjAEQ/ykqKZBf2ovWpffLyr+xy8hhBmVkVz6KcPrBqGg8khGU9A3Sw3gMQojmkBXjvNNK3x41PbLLueShyPl6y17Zet8PMDcsttbhSDKa9tH/9V39i3WHX+8QleAI0DSqFZmFLp+tWKOzRyDDrQoPiY+sPmyijAWCQw/ose3eZZgfLbVad9QxV3RkVBaHBTC3dqhw/imvPFAo+/qSIkKALCeHghpiOYWQN7Lu1hVXmM615b2w1sMwKz6BH2wGS8QZK5ReXFv7Jpc0/a9vgnHYoxW3nm2/Z3je+i3GAhZ6uAegFFB6KHJ5IF2rWoUy53T0r34IGNYAousAyU3LBiKXju1hxtyyVv4HVBR3xPGKAxApANugcXuPxUNYeZV3EqDPgFImmLZctWs5S1BFHp62sAxWrhG5Y5+dmz38wtOEXCHi/TvlLACL0W8KP0SrCryVyxzKMg432C7oR1A8NzyC8mm0+Qql0oUUbr0teWLq2ZWEBgJSWvB4ZECgEJVPsAByNbt+aKPTBdOigIG9bg7SK9FO/tmaXN3odO+ea007H9zHvk0+o6xWiPpiOfOJsKJXyOrcxEi413wM+DtF2Su8vNtFKgk0Ubuvy3HrqptLqmY1TPJKez53R+hSyfKXcBRLyPnwcQWWnPF9GClE+8YCAZu/GTds+vGXLWMqG6NkBBkUPYIfNqYvoBHDAb4rC8lnslE9GjHdlie/0589kp068zXnSgYbnO4fy2yZKagntZHVrXEcTLuejvo37LaQjGDzXX3BtAAD+ND2Ov2BgPKiPHq9N12nT75JFfz8/yihUPfUZ0excfp/jVY0wis4xbmcAyZS6+niUns898ghUhjRMEl7OrVLM2L3XdqxYBmSpiwwOJMUyALrAZAB4p1AfEkDNXZExIG9E7TUEkBXYomNZLLlcDvmWtyPgQHcBpioTbITXqm5YeE/jeJLf5eoHAMjXPolQ2ysFkO++9Y0Pk5HkB9hMdrO4Y3cqB1h3EetrhivAMOkhKIsJQr2warVqxVLFdg/vWLZWxyAEiTEhlbQsG495hEocwIj3xxxj7YwgpEXt8OZr9hu/9lv27fe+Z++9/S27eeOur3g2Hsyx8HP27u0H9s7hO/b+vQf2vbe+bfeyNywzTVgBJZJGgSyxQuulHbELxIfwMJAYwFMkoAwVLaJUDMqQO4lM7dHg3PrxlWnFs9Q8hNWP8HKDW0c0nhsv+i8xtfPRY/vp87+wSbRpK+7NJDIWmeXs/v77vB9FMlcfvF6IEuEZwa08CDB6cfXIXnQeIsQLvI2qJSKiYtJ2S3s2p27qLtHM99FybOdnD63ReApzLa1cuIXy0iQwyg2fa37HdnXLOo2GDZUOJTJHCbZh9r4V1G2CJRTluaEl1rG8aRFCB5RGESOa3b+E7pg4CFsUQCqhAAEWrhPzRmHm0GwCHaA3DK/1P4bRGcoVpTHs40E2bDk8sfCsYzHaevSXPzH77LmtjynP8ZXXP3dQsxSCNdf8Czytfl9gXcLjK0APBKW85Wu45LcPrbx3YAuUa+PkJU4kFFvEbdTHCl2WrduO2lWL+oQq0DaBMkHIp3EABisaS0950Ma0V6G6b6/dfs9uHsBr6TzlaNqoA/iFtmwr+66t21v29C8vbXWZsOVAM7qpC/ToL0e2QPmv4mWrYQhdXp0DUH1XsAIMAarAQwPSipYZyLOAui0MbcuVrbi9h/eQcCvTB4gdGCK0pTy8awXHQUz8o+4xMQScqYgaKSZ1lSqhpXZ5FH0sUBlYXOwtpjYBIqw7ndglwHJOm59cXgJIQ/iEMslw5jet5z7stq1zeWaXeBqnxy9s2Gv56oqaxa5JegIODegqdFx5ztTfLoAIBqIxnDCrNZa5iWrS2h9V5Pb1b37LUhXAfoJHxTvXGucQQC5mtMPUaaWxEylPeUca81CWBnVlK/eW6DcASCea90Gd5bGo7srJpTrKq1KaGXV/6bxSEglQ+wDHaNy3Xq9JOyqli4wblfWarl5ufUrBCzCuf9OnDgJiu+wH2wZJuEfXa9cfvyt10BrvYx5N2Wl3Yi8xavt43Z5KHTnQWAYF4B/XU75iJm5b5Qz66Z6lkuLFsM99UaP7XK443i/vX0wGlpRxyvM1jqKBXnUVykgTjaWsl/Ngye6BVsOUzHGvljXQzHaFaGvcQwAiD0RjH4rCmi3tZ8Px5O8fgHzvm9/7F5FY4kEqnkbAI1g4fXtxcWGPm1eWKOQtg3s3ADxq21sQS40TtXSxRMNEcKmb1jq79BDePNbMVqZoxVjSSums9w/uY+ncuv+WvfON79it2/dNKcJRc+6thCBeWWun13YsE0lYKZG3ImCRQZnGxHwovfCK56aq3IB1xTt84p6ERhaHZBuFIZdQilT92rPQ3M4WLft//Mn/YJ9fndjh/oGVIlixYnyuX1B23etD7eEhFljXvrj8iV3OEc51x1LhrCVXNbtVfYe63LbIPJjYqOfLqtL/gdcjRTCxF80vEI5TS8YWVohrxr6UJIyY3bL1SHcoBQSeVSVnBa2XjmfR7UzwuOqWyFR95rKsUnXRSKEJELP5FAzVobxa/a0LyGoVuZilUljztE+cazWovJaF5UIF09JG8u21SJb6a7X63WeXLTvGUk5ioa4XU7t4/tTGjSvrnhzZ1dkz++zzn1jv+NJCpw2bvXxmy/NjWzc61nh8ZmncfeTbGlhSoXrRxjn4AkCeo1SAK7zKtXUHCzvFK2m1USIAZ7hYRHGnfDxjdNW21rMnNr0491TjWo52PpwiuGt4R12TJYBNHggOn1z+BNYegj4H2AS4Q7zXfG7fCpldK2ZrFgsnrHfS5Nw2+jyHlbe2xlHPTh+dW+tYiy6hfGPQKzywRRI6Ap7tQce6PaUSmVlM6833sXy74yCCkD8pRqUa70NPWeBz+Pf+29+w7d1dq5QKGERh01oSSoWjbAUyPDQ4rTQhZZRBLZeyHO+JSIFSR3BZbIGIICO0BRyJMYIRhHKOi2cAK3WbyYhxK59yeOJBzq9mWKCAjLxrHYfnE0B95BPseldn1ma3haKVlj4pUBGMWrPDu6XYfdY4ykvzQ/Q96O6BryjHBlC8ewXz5t5737DizUMs8i4gMES5wbMa1VYfDs8MFpOCrQAogeCIiikIYAK9FIqs35VmSElO1fWiSZET5GvK54BrFGWpCZACGonmgnd38Qh9pj+0m0+Qu9kQrxDwAG4UaLABEe96E/2chgGYqNiqmz5d5vWpqvgWHPj117t/9/8BCgyDiSXs4ctLu+hoTpMyRtAOyIk8BAGAkm3m0lE72CnZu/dvwG/y2hc+bqO1P0RnqudjhwJKAxwUdqz7fZxRL1P7cs67D3m76hKQVNpjBbBfe/oYB0rhrp4BdWkpsAivw7Rg1Wq51hyQr30SobZXCiC/8t1/8HuxeOJmWmto00KaWbqCaApfO7hz26qZnGWiCasmMzY6b1poNLMyxxfPj6yPhZRLZK2MMkxgIUdxESMQulCvW25n16ZYzzcffMMq+7jLMK9SgfgMdqlWuZkQV+5FGGUYkgQiUIreUsLCIMRSgrlGefqMM8ukcyieIPRWxsjGmhTjKJ+P3PkpyvxPf/63dgH6v3V4z/bTZb9uBqNoVnCE+0JY+ItI245aH9nJ4LF11w1X4gXbtXs737L97BsovqwPxmtegqJggkg0Sg7je/8q3kpzemRn46c8UKknEFgYNLWM2TagF1tq5EQDuRJgvILUru1v37Lqdt6eXTz0VR/nKKZMKotAYcXgauu4XC5Yu3eCFd7g3bLGYbJJ1xJplAFKLaRIL4BEizypJ1eQ6H8ItQZz1fUgmnzebFmPttwpF82wmjoXZxZSf327a6GrllXwhLb6M8vj2sdaXUsNEYyewlSLNrmxa/P6th288w28CgAjusBSpZ2on9H2kWoFj2QHiz1nlS0UfW0bME7QZlGbN8a2GHQtjHU66w59/Gis9avjC0uU41bc2bEo7UiRUSZ4P+vZdV8zlUFRaCzLlkm7deNdK+Z2qWfKFkOAERBKp4t20exau92nHXkuANnrY5XHMEvyCGYaBZ/DY1ROkLAsvaEp8WAawU+vIpZgnyOsGq9Qmpw+lzUAxAHAX6Uetw/wnmQApeJ4PXivaYE5nhr0RDM7CFRSKXttd8sqyZgVUTCVfNGSgN8Ma156ROChsZVaPmu361u2l8vbtpYTAEimeIFKya6kfyulD+eZB+WS1QHNPIaRVhUcd1o27FxaB9Dot65sOmgL7iyh7iosX+VR0piiR09dexw6DgAEmWLXsYBEHoh41tOKU4c+gFa+d9sGMjRGeM2VLTuknUu8v69QXuihJJwaMB+iHEfI1QhayUsZToP11NU902u3ofvAZlyjgf8W57soxjb1a/K7uv92Dg4sWyjAIgUrFQu2g+eTRa8MLs8tpjE9WkHmlSIqJc8b4HBvQ813/Z1/X34GnomrLeef6/+ufw/2zYZm8MHzSwydhy8vAEXqpWZEx601jwuvQ15KHD557faB3dnfQpYAeOigHg2Bg54i4IsKZNGBM2XDGFE/aCkvVHmuFBQhXaWxDxVnE/0lA8Lrof94hrzfCbpLICQ6juEXvQHfxjPxYof8cX84/vsHIG/dfvv3S7lSsVIoYvlr7gJIikVTrJZpAJC4mLFcHEHq9S2dw9LMABXVnIVB6mU6iMDIJXM2QsA1cJgo5ewM62/3G+9Y8Y37FqpVEFasIhSeOwtuRcDUK1l3Y9xazQql0TTBjXfzBaAJ5iB4JzButxSwZFgLKMl1935ehCMQmkCQZGWp0RNY62UA7O7Nu/bW1i0rKZR0qdnzCB+MIStoipX6tP1Te3jxFzZeN2m8qGWXW/b+4a/bbu4uDJ4D0NTRSYOHATMUOU+n4EF/qEzn6QLv5eJn1g2d803LiSYQiphV1xlrPjq1bDRnyXxFut49qfACKzucsePmT+1Z4y/tZfs59cSSzVdREijnFZYlNAJB7cXZ57y5j/WGMkY5TtddLP5LXN6xlXhmRN1ZC+hAWdwvgm5SForC0sJV8mR28Bh//cF9i+B1ND/+yKLNS0sCKlks8dJ4ZWX1eDWa1ue8L8lbKFsChZK5cWCJt1+z4muvWXRr11YowCRKLsanUsessNaWOdqymLb0dsUyKIdgxT88Pf1pwSkt91uqYMVSVmU5zlLictim8ZnhYlgiX/OuDc1EzubxfJMoPHiotnUA0KQA0gqK+cCqZYAMoJPVOh4pwEDeW9LKlRLXaEB3bqcX0DFFCyilTgLlAG8pTYu8NoXeFjAq5o22hSYLy2Xybi0fdfDslAmXUitkN8L5crXms8zTstphVCniNPcmeUaj37NFHH6ACevQYTedtiRKIIFGQoV7gIPydrW0jjzWukB8F+W5my9YCqWR4r4kCj2RyaCIJzZRlxZ8WAaotvBkjPqNAI4ubXX87JG1m0e2xquSt5OkLqkE98blaYjvKS/yIG9D418OFPJA4G8pLelQKVL17Su8WIslLeALjwGhjoXtHX4zDKVD2y9QX2RH/fQXgL4CW4OwX+3BoHzQRRaz/UrZ9qpV2ymVbRcDYm93x+rb256htw8XTrjOkllb035KYrrFtXGVEc8uw7kiwDdrNTxyDJMAQ2uJcUFhqYM0rcovZetA4kAhr0PGWgAqQb2ow/UWgEVwwsFD1/i3YNO4FNxij8+adtYZYwTI4+FagCOXwVhkL6HPbu4B8rWS2XTsgOJgy18QbisVr256PqCT1kFXt2JMxii/qSdAPR8+EdXfzvWc05+vkKizqDD9JGNY3V56rtpf3afq2uwN8JxHaiPNQh9/7bPQtb1SAPn1B9/4vXw4WkwhYKpouJCxeCFnw+HAWrhrMZT2DuBSLGI15kHhatLaBbMfXXxiT3oP7eTyyHP3ZJMJrMW1PX35CA9mZfnb29aNgrQxvAiPhNHsbfWZarIObttiZI1u0yaAhdbVEP8FkUQ0TISdE+q2UupzCY0Kl0ol3NoSg/lGw3qUkbwDGlIqP4b7rNXStgt1n5+SmeIZKDyEW9YCKSye3qxvnzz9GxiswbmlZWzbXq981/bSd8EGrA08KfjPdweNMF4IQBI8RKAVsqPLR3bc/dzmyQ7XIeCxtG0nsUbbC7v85NhuH75uMZSyABaR506s98jSztufWGf+DECb2FWjZ6V0yarFsqUEQFg5CZ9Yt7YulvV0zbPDA5hXYX4TPL6elbNVS8dKWEBypAFini/rfR1F2GBsWYgKUVQXYQxrqcjxIVZl5uLKiu2eZYcTW+POj7oDFC8KqF62+rtvWP1b71mX6y4QsL7CmqGzIoiWKIh4qWRxlKYm5w36Dfca17xnhiLOY1UmFVGFMAw7DRuPW5bI4jFmAI5cnXfk4amkzdMIj4A2DXiEy/ACcEu7Kp1EIgdAyYtN5CyXLVg+U+EdQZel1p6fTJr26PFPbYgnJQFdzkbWaZ7Y2ekTa3fOXDkq7YfGKWQJBoOpgTJSN4L4o98ferik5hMpXHeAEh7QJrNExtP4K91NDQWr9NvyXrjMonMNrmat2YNe6neC16SQNR8EFgj4ED71+UPQ4SVe3sxtHjgdy1yRTJpdrjEPeTHqAtJnq9P2+5fjvg2b5/bs8Wf27Mnndnry3ObwZhowTNAGGQBD6Vp8bANAFEjF4RF5MMrnJuBAABwgpjM8CPY5FrTSh+ic6q0cVEk8pTBlKW/ftAy0rgCUu7Udm+AhKtT2rNew5rDr4KvME6pWQDuUMnsND+XuVo22xksWqAIM8viVmjwL70bZu9A2hIKlUChJEApFmYNn4lodEw8vNuzbi09/BlY2uC8wfPQemt/byEnJO9VNyDc/VlsHACJA0XcJfbD9RwDiR8Emfa/uqys87MenDbwoeWIrq1Xydmu/Zm/ev2u3Dvdtb6uCPGl2/dK9Chli0rYhjAWNG/nEP85prFL8oZ4QRZCpWxhYcaMteDF04tgBz9+ujU+xzHXBvEdFvQM8UyuWCkB0rMXovAsrvPxXw+HXP4lQ2ysFkO/cfe0PVMsEVtga6yqUy9oKplWitnY4ZdPpEoYxa8671kyt7GHruf3gz/9nGzY+xkWfWpHrS1IW4yXo3LR6JWM3b23ZPI5VGJmiIHgS1np4BYOG2wgYinGO4AyG1kKhKbpJA5DwJMpcCeM0iKcBQLnncZhHACKLS43FdQgTkqF/tE/QWGp4CYsmqoW90VCM6PsMSlYRWA4wEmwaUxMG9TlBUBVCuF24abdq71stvR8orSjOtSKk3HTQw8QUskT0+mCMY42CmUcGNgldYX10LIai0WI/B6UdK3VD1n/Zsf27b6M0AV0UjNhX8Tfr8NDCybldoPSUCl7Pj66SdlDfsRxCJitVVq4sOLm1k1mb+qtLT9YV9toiaYVY3Wq5Pfeq1BUjD2fBrrh8pxH3T8YjLKq1Rx9VUeaLsysLXTTNOkObwbArQGFdLlhop2yZN25b8v4tG+RzNmE/x4MpVUuWwCpVl9h4xD1YyPKMYhBXyTYmWE0GX6wo4xzFsdBEqOHI1wBZchyj3hPq0l+qOxTQiOO2c21olactZZkWvT5oXdpfSqgOOGU8Uqctr6jTN61/fn5+imiPrdk+spdHj3nHFGEIWx0rWN1HLx8/tAGWO5qZ87Q5HpxH2PF0BTpIr0806VDpM7CAe32e1ZtYAU9rAn3m0aRNMngA0EPJE2Xplkp44ngdas9YOO1hn2ftLvKgNo54N1Qf8FRCwhnXacXHFl7FKaDQGAHKCvmFvzRA2un1rI3nrpnoyn/V5Jrm1ZXNoekEb7Dx8qW9ePiZXR0fUTdkAb5SV5UmgUqRyvJXF5UnJgSgFE4qL16Kx0FjQln6/etQWxQFBoTW/A66c+En6qVJfAKCcARvF488nAS4M1lwNkY9Jva8cWLnQ+VsWltZUUPco24ZWcrybnisRVZzLHY8zqzWy4EOXKu1Q0IoUgOYlDlCwQICDyGBIte0IucIWo0pp/KGdU9e2PnRF/w8x+kQeKhMAooV5eMdvMgnjFJvtZu/mN82QKPNT/mfJEdy7aeR1esLrjf9ppUjld7nrIehw7tS6Zh98Gvv2et39qyMgXl+doZeC1sWYM4CdKlkivKgi+Q5UCCF4WqpAC17La5PZ+FZ6KF125PQWIkgFaAgD0RemkBPxZDaUDdZAHySW05KV8k54ToP24Y35JEoA68yAozGczu77L6SSYTaYNVXs/23v/3PbibSid+LVyrWT2NVpQqWjUBMNS6ewUDWt7qaeif2xbNf2IurL0Dgh/agGrf6+Rf2Blb5Qf0WyLwLH23jwe5YdueGlpWDGxI0SIIG0aTCNgRrwlBNLLCeJQCFdDRn5dKuFQvbWHQlvuM9rGkcPJZrtuF/WVpSNAIIuX5j3pW6Zhz9F7CSAEIuo757tJUQgmM9Qb1mstDRA361UirIetuq1u2getN2i69ZJrSF0CpvEuAi01P190eo1bFOuDO6iLuyD/uDcFvDKIbxqY1GTV8Qq8/7a/ktS1wCuOG8JfcPbVks8O4Y98OIknys+3g6bN1J1zqzloViPJvC7ahrAUtN3VjyuFbQZ4UyHA4uAQ1Z1AUsQ6zz2K5PRCwmULhCDZlvlFMCp5nQUYQ+Q/3XWuJ0AcDgcb18/tQunr20UjJvsVzBxspLBHjE7h7aeqdqT0Yde47iP2kPALYBAhPxBXAUdTNGwQw00A8PDHptT9q3mGoQEuuUttXAN+YaArljXZS7lJnGMFLFikX0nkTYtCKcvM8pgJBKb+OpVryOMgQ0Mxrz1IFQddaAtCLmUss1HlLXtGxwo3uJB9LlncqpVLDt2r6lw7TDZGUnT55zXc+jkjRgrKR9Mio8Qkbrf4TgGdoKGHPvRGNwS9p3OhPYJh1IhygWzc5eo2g1e9ojtFAsc6z/Fs981mrahYABZaEuHrGWuqGuoNl5p+ORVI12x9rUXbFW2O+0HbusWfhy3KcerSuPnpoCEudHz615dmznL55a9+qS82P33KVAxa0ePRXSIHnKPRjxovrNNX9DXWPKPqAoIpVTVrpAQrmm1A0l8PBJpK6YKQzl9Q8+I7GMlfbv2RjjsAdPtwA0LUsgr6NSKdobu/t4GjnLowe0tKva3pOg0k5zAcB4aD3KOkKee3P4QtYz5Wnh2V028JSpq2jjaT0oh5SwBt7H3DfrAZbPvsDowOcD0BU2q+hBpVqXd+FRjmwqq3sbOuJ5wVwOzlPPr376lRvw8Lv4yoeulrwrXUt3GrInZxgj8NMS3XHzRs32twuuX7QWzQUAouCSKeAeADD8E0tZDnDJAKTKb+Yz9WkHje2lckUff13Oh941p7ESAZ826Y2gvCqUaE791K3IN4EIP3kb+kYddKi5IOq66g6U+n5JW0z+VXDB179Rulezfevtmw8Ws8m/VGRPKlO0Oko0PV+zj1DUVD6HC71oWO/lJ5ZGuX/nzRv2XjVl7xcjlj9p2YsfX1r5xvsW375vsziWZbpqkWRGxq9N8TwWaylDHMSwPAtFNmSxtA8QkCIKCOsokUexopgheBzio2t8kHAt8OG+kFKUIPRqGHWV9gcdmDuY3X79z/lIzKuDlQBAyl/30HwCDrfQaUnxnuwEhxV+dyBQ+owpinCV9ncE4qb3Bc/eTEZyr0bAom4jGHwVA1TDHTvrPEGZKPxXiipq+/lDizRDVqzvW2y3bsOQIjZgTAoiG1mW4GiOVTq9ZL/AGtR6HyOsz47tcM96qXxeKDbenkrHLRdPQ6+qbZfv2739b9t+/W3LJ3aoVMI0QVKdWBhzPH9picXS8gIUgUCrZ6OjI0umIpbhOQp6SCWzNsO6nu7XzbbrVnnjNYuiOMaUqby1Ywf7t2yntmd1wCyRok2weJX6Xt00ctmTKCjNR1E0mLw0pWnPZAtW3z6wWArPFUGTsilvbVumVJEqRPiUvVV5lsYIkJQrFh4kbeNhKNgigdJWxIuUTsSvnfnkudFAim1l9f1d7JA09VT8UNiSeAthzPPT0yO7xKK9OjnyXEoR2j9QPGo0hW/OoSFewhrAQ1q1prjsC1mSc/hDa+kn5HEBcEMAbEk5wurmoUxTLGYlMrxAwR4NungXYyzrYGAcrS1m01t4Pvwl5YSiVbZqGUUa2FcklaxLZW72nGOLme1U8PZmI3v+xad2+gJPqnNFm009lU+M8noXjmsb/UPhCMQgmIep8znnGbMJAHztUSg9v471GU8EoOHjFjCuolOVWUHPjMMPUT2U84Wdm1a4fd8uFeqOl6Nutxjl3KOtbte2LE9d4nzXc3R9bzgMAJ42XWNwKbBG4DFaajLlwoZSeoCa5nkhtpYQGFBWdWerG1proesdCTzoda9ji+a5ZdABCt9V5FMQXkybqe4SODa1oI99+Dc2V8g6xxn2L89fb1/9Lkl1eaf4Gvs4bo0wivCcKVclG7dvvnUHw07jqBn4IGHNywb6Bo1wTesR9ehrPAIjaYg3rQmGMnQUtJLEsM6Xqu5tKOHodDJyg1DhufI21IOi0sk70/o/vMCLTtXcg/QgHp4XTO4NYQjPbYjn0ffuK2g4XTwHQF7JLHRtrwxAvnFn6wME4MN6f253VgnbwQIpZlZWrEZRPGMrZ2CKxksU0rndq6HIUBLRZtNCZye2H0Lp7HzbMgdv2yxdR6FK6YtoMwSoY+MYSgJLRF0JcVn9YthIht9z7sapu0kpoVHfLnxSh9FwGuHH2jYtOoM6RxACpQ4J0OJDLMF4LOl9vzorxnLLR8LNprEICaCSJopoyLMznixbgYfOybcRiAgMtAcMq6gJbQFLOj8LPOACBxZ32QVQeB7RKQpHM9B/bN3ZsU2jKOsYSmwatv0+9XvUQRkf2DC1sObowiqZqg/Ih6GvXGRLyHI7R0kdIWQTlDGMNelbeB62rTwKU5mMqZPCOxPRMp7JvuVjO5ZbVSw+A9VXeDPQM4cgZuYot+aVTZ49t5L6absDu3z4xBbHJ/boL/+dpVN678LOnrywHYU0v37XlgfbltjahaTqGlQXCZ5Af4QVCwio4hJqlVM04lj97skU3imffAFIctBFClVyEsEyKwCe0DCRsJis4EzatJKfRErjAD6JiotjCK5SgCgBIlWjbEGKcHUjutKCwIrR1yzmVLnoC4KteZ+ssyQeQhbe1Cx0ZZ/t91u2GPeteX7qffbyenwszNtN3mjANzhkKPQQZQC8kOshikJdTjMUxyyOhYxyURp6mN3W1C8MKGrVuhX8pUFXrdMfpZ5RFGuYeughzmuik3iHczcB3HuA5mGlblVokcIYm041eD2wEJ5KDOU/alzYj3/459a5OOV5WggKL0tdZPBUXCCiLioUrmZ5e/cHpZcS1jrhAsZqpcL7VpbPZ/16KSUpK1m3Ur66xscsYHilEhHiiq4xjwwENCl6/fV38D6yppQlUoqSCaVhP6jV8Ww132Hpg8Eaozk6v7A2IC6DDCZxmij0VMpYA/hOa3WrQoNcMm012r0MAK9QvgJFpYfhJd6+cc3Lof4pdf1okSzK5wP18JCaa+OBiPdEVtU+2ERnyV8AIM6bX9kkr788wxH/NNQpHlAK/KdHTfhQEy2j9v6bd227hJFIe8bxxGWOTNAlGdqeonATPjDlEN0VAToTiOBRdprqcry0QX/gxo3SsCS0Rg10Ube0xk8nGEcyLtTdN8OjWcCP3i5cq/NqV/Gj2x68SpNYNXiuEGiBh8blJtPF/wiAvJI5INqk917J9tvvvPOgGk99WJ6trTZc2FYhZaniGoXQtoQS0p2f2UE66ctoZpZJm10tbNlBIK6GNulHaKgEqJ/xMEbNF4lEIWakb/P4BEYWso9g1J6n4e4NTrFYGri1QwgfD9YRgLMV7tnXWAjMGInmbKFIpCjvmD3Hdb7gnAa38GIWWAKyHhSZgvWlxgmUvzggaCwHB1op8DQCZtKnrHRZsfriYKGW5Cr9vgrP2KfcJ6V5vQEeepY/TEwl5uXfEmtqEZniyp/aafMzm62v8LL6/DCz7W7EXnu6suTHl1iEYbs03PZxw4rZXYuHARY8C39vZG6DOR7I8CXvx3pFmWg266g/tlpx39JRvDLAZIXrJNouEVQJegYtmOk2rdprWvHq3KIvTmz+6JGNP/7MOj/7hWVabbMLrCoYcxtXrnv8xB5//hCrMGLHz1G0KOPy7UNbZKGdno+QKw+TJnuNxxNLZjOm2LcVlNIkK08KJwIJhVEgvtiSFAoKQutqy71vtlrWHPS8u0drJqz59EFHDaijgNQK6rfXAHwYBa2UHym8mExGEWk8bz71MZaxFiwCXDSHArMOEIn6wPi4j0BO8FvSWYsmU1j18msoEvcdUXel9ggUaBDGqgFfmMLpLL6QMTjHLJXSnEvA2afsqSpgXMhZKltCoQHKvE/grv5uNzNQuspTdSuTtf1c0UPYs5Rfim+Ix+HzmFCAmjx7dwfZgGoxvYx/Ceq7wINvX51Y/+zMzp8+tpdffI6nOw4GnwUastalsCirqiyw0GxmT5YosNJJ8TIf1Wo5GNjnWPMSAoULMFAPfeqaQPkJ7/lfAyh8V4r1kCxj6qQFvuq37tlgMgcIaCPosVHgWudfqd3bgN0l3tzzxpW1lH6D+wVIMu08k/N1mVH9vAJZBZR2ynW7tbNt9WzK6rkcBmfaDpS1GFAZId8CpdC4bWuMnALKNYUHIxzyAWf+grYLPlUW/a9PbV4v3znH7r0MwS/+7/oo+PQLaW/kVbO7r1rKFjDm2OzWzX27d3OLio6gBcZJNm9aTbLTVACNouHw8pAtAYDaQZGMWlkxDk8EEzDRGHNN7Gz77H8ZREHUHR55CkDHoFKgkc8rwuMUH6rg6mJUkdVO0k2aZCkNpcm7A7wPDcwPRsgJIDJdrH7WH4z//gHI7957978txtIPNDFqPmij6FCEtaJPpEpFklZQPzeKJjqPWHqVt+SaPYS1hrWovuQxDKl+6MvPHtrk/IXt7qVskUahRHBZJ6c2GHxss9lD0PYpTIrnEhdFsWjjt9VRiVDN7PL02JowWKZcsjCKZgV49KdP7bz5QxtOH4P2E0vHcxZeFGD6DIoMRrweBwl4KmAjufsSOm3q/pArLzv0+pQz4+bYbxFTcp26O7TaYATL3n/QOYGMPBC/AUFSGC4A4wyOtTIcXlqvd8RLu1bE2qlfmGU/61r+R+dmz9r8u7TwYc0XzgpbyXLpCsyo7hoskfWUqvdwly9dwS0AiCX0nM5jVizepG51BAzg4PWwtJWoZKHfs/EnP7fOD//MGn/6v1rr3//Amj//zCZPX9jq9MwyiviZY2ZjJU16XTs/P7bHl6eWOziw17/9HavcuG3hQh5rW4PW6vLgk6qqhpoFG8UCVYiid/d4rWUBBzs3uGJWtJQsffWZK4JEA55llFssk7JlPGINzaDHIlNaGQmgyxFKOIlS8UAJ0ZN3arlPfwOGgDq1RqO+9bt4rJ2Bg09cqT3wUsLwl+YKxflcJVKAvMJqg1Xjzp49tZPnz1AKKxd89UE7eCDs3q7+Bp7O82RRT1FkWiEwnleqFJ6Zz+HhFCyTylm+UFBBXYnqXlnN6+nS7tSrdlhMWwFaZVEmGhvIoyQnlLuvfn2ASQsPqSsqBk9ICY1RwI12yx4//Bi5eGitk2NbKDcWCjNBuYO0HIgzZdHSr+I0KTwpFqlz7a64qJNqoTGN7Tp8hLWsQXH1vauK1FSk5FlS6ihjp6sUMSdRkk4G2tK9D+qm8ah8cctK+ZJtbe86qCgQQO2pevfhr+FwiJE3QEHO3XuRV1IFuDVBVrPyaTDKz/spv8qIjWR3b+xbkTIm4YUkdcwJZCldEZrW69sYmR2bNk4tzvOz85nF4QHY6Mt2UhJFlVvek7YASPjTZ3CJH2vbAMn11698D9rb5Z3nyvS7aA3woMY+6P+Nd+9j3GpeB0Yi5Y6n8u4Bd1tNT0AJYviL9BwfEOc5TmPqqkWh1H2bwcMSrcWzC4BWNBoDAp7L6nr8JA0wleoVACpHWZSLTtGbVJZdedT0fYicjvBYZGApJX5f44bDCWpw+ceAyte+lO1me2UA8mu7hx9i3TzIljO2fbBtBazQxEKuJ8o0hMW4Dhb9bzd7NmtNrYL7t0Zg4smQz3lAdFFYA6tD4Oikb5/87M8tnV9ZrTS35eRzFNIzi8R7WB0Jy2duYhXt8HkPea2B4liAGgDMp6y0X7Z1dm3NxRUN/zmA8wW1PkIBXODGd3mLIorUr4sywUNxheGcqI2GlzDS+P9/N3FGcHD9v0KLYRi4T+MhsrJkMUlQApbU/+wcyjuRxcZLLIrFhi1sq1HTpq1zK3zas+LPBhZ52rd8G2EWjV6/Z7f+wT+0+sHrKKk6IhV38HBVgRejcMuz03ObDRCgZcZyqW2rFm5aLQ+ArDM+ZpLCUyuOzm356Sd2/P/9Exv81d/Y8vFjSw370H7pA33b9bKVC8q5tbCXJ0c2om2Qbp8N3IRe7/7Ob9swn7Ep+0KpY9DdSvfhkxdFLyRFg+Y67nX7lgJEYHv/C4gUCKz3aessn+pnVr4h5bfSvTALyhkljVRq1m6GNlW3gCxxWa0ajJdng/w5bfVsdROo2wAT2Yajro+TSFnGkwkejgKnaJqhrIFWzQjWDHgtlJRGOX760x/Zw48/4rtATF0h1IH3CASkBFRgld7DJqmXss1q/QvcVitub9uMZ44QZgm6pyvBa0qgaBRV5H3+Us+8vwx4KHJHzxJ9ptyj9CMNpRgBqDUor7U4lFG23W7a2dmpPXr0hf38Zz8FPD4DOLo+A10D5Orrl1Jyh87ZFGUkXla5+UFdIt7NK4UqReUXYTwAcuq20vrZyqukyB+RUbTU87SryvoM6KAT3Ovv1ZWaiR2yRLFkNw9u287OrqVyGBI8pYmhoaiyBbeIN5VSXvJQBWQPKlW7XavaLkaHJjpWy0VfYE1pTjYBKqKLxmqyqYS3tYwSB3OUtHoGFOKqLqurLz62LEo2ibVENfFS4SkO5IMEYz860hP1vz6DOnlIrH8G1/hvHG92Vdr/gosCw0c3U6cV3sEl3vFr9+/adpV2VhgFyn8Jz8rr7HUwduCn9Uq7cswFHoPKHbxHYyVxHqW6AOrUz+fdUKYVMqZEipp1rmeMAfdhv2sTvLbReMn3mXsnaTyTOJ6rxgGV60p8KLDpD4auUzyNOyDUGWiRtPUf9UevZha6tlcGIN/e3fm9Yj57sw6DybrKaG0CCHZ5euFM5WsbwxhKs9Frta2vDJoLzQLWJKoY9xQtgtD3ez2LQtQyRG49eWz9q5cIzdKS6aJFkwdYX28gTLctHdq3tdbIiEN8pW0Ix0yrfi2wEHrLK2uOXsISLy2RxL0MtWBorb8spd6H6S6hBC5jfN8bW8pjw1iylKUwOPLv/8cbv33l56+6xEGSRB1LSSJMYmN+DtZEkHrGQ0HhZVB4cayq1GXL7GdPbfnnTyz0uVJsl2379ttWefOBJd97z7Z+8zctvHXIc0qU2adLSb/BKDArB4pgqpX2bb9yaDeqt+1GURMeS5a+Qsien9rq+RfW+fG/t6N//Sd2+e/+neWOACqYLcO9yVLRUrWaD6YqyqrZurKzxqV3DylJZaZUtqftjtXefMO2v/G+nfJOJSdUVuRYKumKU7OmNXlQNNOqbZpVLOWjdOWaV+IS9Hc3rhU5XICdZih1TtAU3qWRR1iADsvI++AZE9x+PUthnFJYSsOvPmOFFmst8/4Qfhq1bL6e2CqGcYAXrNDlKAKnAXZ1R2gweE77S1HJyv/sx39tP/vhv/cBTLWPBr0Da51y8akuN0Gd/qlcMgDc+qPM6XLZMihGpUvXEqaa8BdF2SqNR0Q501CQys46Q8hhfetQvgnlVAbeMecve0GKn6Yisvg9gvKIQdsunt7zR5/Z8dNHdg6IK1oNf8stdHlprux9D2gqS9ZnjqOAZAhpMNnTrwNsGwvcrwM061t1vLEJPB/DCsaT47zo70pXz+Ofjj3rrt8WtBGvg0byFgW+MSvs7NnNW6/5XAalGTmlHgqzFd/LcndF6e1odv/wJp4HfAIBM5SflkCB4oWhH9SN2YZXxGtr7hlMsaax4tVFFk6lMV6U5j7qiSO1/nv78sQGp88BD81roU14ibIbO3joHtXX6xyUXVtwrE0CGNT3727e1cn9+sV/Z1e95VEpAgzt7x0c9+7eQm6h31peAjonnLJiZYs26kEfDejDX9DX36y6QivRWTmw9FgNiMvgcUCXXggtvb1Ees8EAKEFgjKYxG/ynEd4cq1Gl8+x67iM0jphdSlQJJg8qGUfBCYLGwA6/aFnMPjjVwkgFPfVbP/dP/rHz27U6jdv4SZrVmYCa6yayQIULbtoNlH+eCIwr9xnufDnz17ajVKd66IeaSXwUG4cRZ6Muaej1e1CU3uxaNu8mrFv/+7vWgGlOo0WLYN1O7h6RkN0bYZ7HEntYRVuI2ryBUDw+THK5By0fAlRH1ksOXArJqJsrbMoZUhbLvm7CNp3va9YK/CJeSC+M4D6JhW++Z/aAg/j+gsHPmYCZWV1+OCbTuucGIUv8FNAeL4rNj+KS9x9+sLaz57ZpHVpi24L9z1mpcNbVnn9dYsg7EMslSlMOOXBmvwoAVny50PSCI8WBcKItBhm30oLQc01TqClPfHwLoY2+eyZLZ9+aonRGZg5xDMyy0qYUTRKiZ3Ml2zAM31JYCwXhSemEGxaEAvH7PHJOe9Gmb//tu1/75vWScXtdKylidXloMFX0Qvh59pN2HO1WvEyeKZfPifyDv7OtunOklKXUpZC95m46oOjLJ5llHOytJVAboQ3qvxc4zmGBwq5UKpZYqYBS4Rq1bDnLx/ZSevUZnGUT2yKsizYvf0Htpva4ZkpvBatB66xKYBbih5gefjzH9kXP/sbj2aScSOgCcNHofmQtg+UgM6rK9PLSnnEly6knKvcvGnpKspjMve+55GyFwNQSrcRyxZQOmlr9sf8Ls8oRjkVDAKgUTVfmVJ8ItWsgVf4ct5r2alSqp8d26TbpI3l0XItisX5CKL6PAqUmjZXlJRLBRXobQyYAAzEgNCW+zS47ZkP4hHb3d+xHp5CpZR3Ja8uv819eg4tcd0e+h/lLCWlQugSeGyO5zxGsW+/9rq98953rdvp2+VVx3rQROtcKPOvQF7dkxrrWI9G9t233rASgJaESULQVW8Z85tS1Zx2B/as0bQ13pwmIIocWpdE3k4MGsXhobSDIbctUZTHj8xOnlkGedXiV4sQypL3Cjw0RqMqOYhc00X/qfi+CdGCk19uTkN2reujcUllDJBcyRvUNGUZCrFM2iZ8KjV9GsMgDh+lFAQTTtgkkrHb0OLs+KX1mpfw2tyGeJSiotyjpIKEqK+CdMQ/orXaRnQVz1Op4Dy7AFzGgH9X4aQHea8WJ1MUns6rl8SnDUC7MUArI0c9Ooq+auPxn2GIXrQ8A/Oti4vuK5mFrk3N8Uq2/9t//c/X27mC3a5XfVJNOZexIkQPIXBKyyArZYrrp9wttXIFBlNfO3ofi0QDpppRKwKn1PcJfQeNti1GY1tkUPiVih2NF7b/279ppQdv0tBTO/3JX1h4cWlJ5d85+LYtAZEpBA6tewBHh/a5xHr5xIazTwCYCxgDa3C6bbNhzQrZQ5TpbyKc+x4TX8TSlmekfnPZMIqND1z//8QmZrgWvuBD/20YkmM+9bv41sNCOaWBZs1sn2Oxnb84shQWryZUZfJpC+cAwWzCVlj0qsNQ98IowjCtoZSYYcHBNGsU6gplJR0xjiywTs5thYUSYU/g0WlC2RyLaDjoIxArK6Bwi5MhtMnYGjCPFzNYd1GfrT/oTWzWow3Sectv7WBRF3l/2uYI9AnKIV6s2uFrb5jd2LKRBtJ5ntYbWClUUJMLqZSsds2OVr1FCO8aoT0lyEG3T6CAv7rpu2grWvufhEnXsQtI+t2upbDcNANeLr1cfQlOR/MM+ExBs+S8b+fNhwDHF9Bq4gn2xvDENEJ91lv2jRvft334ITLPeI4wzeNI4fHZoG0P//av7PHnn2Itjiyhgdpbdy2nNBzpnPUaz/23yQggAfxUPtVFShUN6t0HPcpYBEASxTKGCnXksUP4tO/eBEpbXjYgi01qYQwT9WkrbFZdjVM8vylgrbh+RaMlqKdCo18C9I8++YUVEsiD6Mo7ZI3KIJnLrBdvXX/XpzxP0duFmaIJOJzO4juVV+fhNZVdk9ly5Tx1VBr/iZUBOU0sXLm5FRg/mzbyT3Z5O3q4Bo7XcpGwikbriC0KZcse3MAYLJmSPkZQrFn4KpfPQi+8BDzq5lwhqxGLIFdl5H+3mPeQ1/kEelPfJTzT7g0dYBWMoDDolfDMPZ9AUSqyi1sA3KWDj8KX7cVnlute0fZ8pz3lTVJQ7/yOUR/YUF8D0PDiq/CikJQy135lc369/gzC9SWnAhDak+d1cTnOuiM7uHmHa8ZOF2UT1tiTDJtoTBmHE3bz3n17/vSJr8WeAaRn1NEfTftoxUFfjhYGUft4m/FbQG+VKQALgUPQ1kGZtIUUNER5/Fp91x/PUMDCGF0whe88+za01q6xx0vA46rdR7ZDAMjFKwOQV9aF9Y/eevP3EzB/HqtKyQxXs8mXkTErQKOD9aOIp1wuC1L38CKw+lFIo37fUgiULA5Znxp0Ux9uMZ/zftvIYmqNhlJUt+2z53gT2aQlYURNytCgVEmRJSjBRQQrM96hWUYAUBbGUr6lMcQFiAAVdZEsF2ULL+9YJvkAt/EQBkOZogwl0EE4b9CIalTnwv/U5oJ2fcymxlf7e2NfM4K71rxTQLJWQ2OpDQBJRN327t62wu0Di2xXbVVCGDUgG0vZKJT0OSAaKFYZFO6Z4nkxAK3x1z+0xg9+YL2ffmS9n/zCer/42LKNjo0+emgFvI5Uq2OhXsfiQ2g7HVoeAQvzjGgcWhWzuB9J3N011srQOv0ZgpywfZRnhbJ0AIhjGHa2s2XrmwdW+5VvW/7B2zbcLls/jvLAINCA8VqZYmFWrYaGve9jEupEkOS6rPItgdIQHTRmEJAioIc2p5FIhwDp4EtrTN/1O3dKrLTokoQuWH2Od8M/Wfgmk81o+MGa3Y/ti/O/tmGyaeP0FJ9z5uG/C6zHg9Qtu1W6bTaL4KXJzltiyfKubtv+5t/8iR0/+sQXCtPs6JtvvWM3H3wbLwwa4dkWMEYujk5t0odfUFKzEA+gvBp811iNIqsUVqzULMoi7d1PGurlvOg5wSPpdgY2xipU2Ox8wucU8BhifdOW4nGl5MgqlBhPPIXSFECWC1m3gFdcn+B7HHon4UcpLoFnBMUlMJCCFD1ER+0eAqpzGiugoOI9jV9ct4qTXopoe3fL20x97WneK3pzGLTD9abn69nqHuOVrrBCIXUh8htaQ/5DrLJj83TZplLwyO6NUsHuat12zcBOxjww4XKgZH4oUMqvAeIh8nUB3/dQpC34+BJvWd14a3ic5nJjCBzhXfA7hZKRoK6rYA4W+gCjMyOtdfESI2oCfVQgTb5V9eQ58D8081Dk67q7PHKZ7/wnrvrq5grd68f97KKh7oAqgFrcmsOF/fTzZ5bEICqWUgBk3rJZhS3DE5RdkXMaFC8WKnby4pi75DVpyF/TDOQ1qUuRb9fvkSfp7ae3eHnEl0EJZWhpkF3jgAIeZcrQLxIoefK+dDEnpDd8UitMxwe0DbpIRxgnvf4QUB6g6xZ2ftl4ZbPQtb0SAPnv/8//7OZ8Nfu9FE+Xi5emMRWV0G+3PMoil856Y0lRa9UtMaXyHSnposJiV4r8gVhFGkorcw0lwBBWgpGEiTNYUOFUyPIw6aNPPrMmltzh979vySpuIgpkaKfWmzwHnVs8mUKs0jCDJqjpE2sQ93uxzCBEZRrzwFKpQ0AOaxlFtdTg63IE04Z8uU0PO3XkD/4CVgw+XUjV+l/ZnFlp+OCThnalwnldB6NJiNT9oK6GWCmnxUhsGdd6AOpHjXpm3zmfUxSUJFUTsmRlpRB4WV9x9vVsaOcf/dhmp8e2AnAPKzXbAXhy0FOKKAkzxwtYuwUUE+chBGbx3JYoqtjtPYsD5ote35mvWK27RxetVa2L4H/SadgV99/7zQ8s+8abFr9x02YIi1z3wEZVumjqQntodUOFCU8cQDipesPoaispIyl/5UrSJlrw1amn/6QMZVG5my6hEX349P3LC9HjMQkQf5xC/BCgiA+oS4kpaeY8NrK/efEDa9qFjWNY/igmLUClxaju1t+07x58x8JTjelAfh6CTvMAhR//6z+x7tkxxoXCZANlVT+8ZbF8CT7LWDyZst4c5aZ1My7OkN8FfIOLDM2SGCsaQ1GhNEqiyV7ZclVOCUWn4A76tIOAQVFK0E/93ym8EXnUUj4aOM7l8cqLGEblghUKKCf2XDZvlUrVdrfq1kNeNMit/nPF+Mu7C9KqSyFJ0YnP9E7KgWLywW7fOUfZXNGoOM58aru1xZJx293b4TlScoCDztKGonlgGTu1+eR3+MkVnpSzFBn1kqzyM55C3JIAyCyRha4RK6cT9jrPjUMzjSkpzfgA2b7qBUEB3qQ8w+eKcO8axazcXvLrlH8rA70FZkrsCNrCV7qPd1F3n1uiQwDn9k7NbpSL1vviI0sDJjF+UGeZPH2VW75KMOiveuuMF9d/28hksHE9X7wr0M8Hu9pTu562CMVsiq7QpMEnJ1cWT8VtZ0ercvIWGQ0ASlZRd/Icac88Hlmni9EKPQXUaiMfm5NeQR405huAR9h7IHyDHjKUFb0WDKyrDVRb9IHrHeqi2gsYFZBzfbzGC1zAcEofr7XsNXYrPtT442S2dO9Ynshw/OpmoWtTSb/27Xv39z5cr+YfVtJRdFjM6ghGPp3C6laY2cTDKtMZLC8ESQO2cxhtCXpCASsicCPQU2kVQgiNBo5EdHVjyFXsaUVRLJ1yHY+i17Yl4PLtf/QPLPXavg1CZyj+E5usTpGfCUy5banEDgwOECwBF02Yi2imegElu0Uj5nlvBibkeyRr48Tamtm5/U8f/bl9dvQEDyZqtSwKZUHjUS81UiCKMDMHWoHPwY9GR+9zELifgaWobgSuVdeBG9i6E6vNhRIlgGJcqmsDZnEm4ZoIDKP4cIWlLjgRRWnlEZLiaGCRs3Mb/OIX1n/40LLQqxRL4CbjFvPM+m4weU9zEValvMXwFKJ4GXruEAuw1R5gEQtQ8jahTtMOgAwwzjDf25SzEQtbJ5uwyI1tu/H9X7M3/9FvmaHEJrTRGKZW/iWxsq/3jjKQPgoEQF02eCBSQNAmJLBVPdlFDhXOF87ZCGhw1rcAQPAHpBj5rt90Tn9+I5uoLRiSVTkfTzFCoCX08aR+eBmafPnpxSf2ae8zG3NmibCvRmm7p2V/a+/bTQyD3DyNZcZTvYEW1j0/tp/+6f9q8+Y53uecZ/NMuSY8F7SzfA2lCCuOKctMIDHD4z058kl6al+VRW2uWcmqp1KGa15JNJPlHMoO+mhZXwFdAqWQgHcTaiueLUARkGRTKEuANaMduRDIpqBTXLO/U2nv7sgjB5VS0S4uLnyima8bAj0C4AjopfL4GAWHUvzy3vSbg8CXNBf5g2MBaK2uxJJxazc1W1qePvehwDR4rGs2xpJAWh5fACh6M0pP7c+xlGEoQTkLWxg7Qdi2Fh6rliu8XF1QMWtjBD49B9Tx1rw1eY/3vklh87smmoYAZE0SfG17127XanZQLNoBxowy8lYzBVvQ5vLcHA0AzyRtdAjYLrRy4vOHeOPiHWQFZa32UMt4++iYW76s//W+2TY85l6H9uu6a/fSIs9znjOjPfso6ZdXHetOFugrQDMJ4Ik20FBUGcMfc+ghT0T0URs6eAOg4l6d1xK8Dga8S4ClTcvxqhQql/whvVvGksrkbSB50q86ltHoV/uFfNcO+GriLIAh0BCPKBJLc0E0iVDex3S2/MFgPHklS9lutlcCIP/lu288CIeXH+YhZhYm1exnKVspk8Vs5ZO7lCAvXyx4yokcwrfCA7k4PrMJgKGoLRVsDhNK8JQBVECjrpxEoe5RNRp2XA56KG7c2nzCygc5u1h8jDt8iY2MMNoh3s9bKLVt71qJx1CgixR8nOHZRSykGoKtvm51eeWsA9P9v//yT+z/9df/s/3t2Wf2V89/jjcTta16WbzmDS2dISvYrUw1L4zGo9kRXJg4hNWkdBm5NN4NDbmQwoOTJYTqevB+SylJPjVxLbqENj6pD2UV5X5FDAEYaZimyjszuPqzLx5a8y9/aJd/9md2+dd/beMvHtnlT39unc+f866llRC4FMK8HAdhfBOepfGbzvMTu3hyZi3Ol775nuW++8CW2xUbocymeCUdwLtfou5371r5/fdt7/u/YuV33rFQbc96WF4jFJ9mU3s46C/Z3OvuzCwO5lOWlhhYjOybTrOJLg4qfKaVu+bLLbggANTrY3a/3p8XnHcvRn/QYjHE6OiPaGvoDR0HkyFwgbCsp/ZXj//SOvgfyXDa1p2Y7Wdft7f3vmtbqT0bN8aADvyRSlD6hY3bTfvoz/7U5u1LrOSZt5vGpBRQy2tQElOr7h7wToBdBoDaFaPm4uiFhQCtiMCGtvMBfxSiopuADp9dHoKH1d0SxjKUgGtQM+gCCpSG+FdKOS1L2/dksAMW8ko09qc9rozJ6lvnnjLtI545Oj6ihLwJENRKexr3CMBWG//7AUrLacgmBQZB/RpvA/hPngsK6vDmDWu1GsiFshHAm1Tco7hQ0kqxoXukuPR+RfaoXcO8c40CDzws5A7+iqbylipuU/ekK0c1oMKtB9D7tN2xF5cNG8vGEK0EdLSA2lhrmSvzssfPTft2/2APYyhmZaz6NLKsYO8MBk05nTdFcM61jLCUJLLvZRt1rX/81GLdS8BPz5cH4gVDMgUhkjXRPzjWpv+DI7YvD4Rl/6H34XSCxzRgrSSJCst+ftGwPopZY263bu9YMZe0q0bDc4TF0WdqX+k1jfUp+k7AoYaQgaxJjelsxiboL+2BscQf9zgxtPEp4JB8KeRcm9pO9VECS31KBrx+PE9l3LS8yx3P0wJbHhHIrmONg+B58F1L2b66WejaXgmAfP/G7ofYGB9EsLA7LazdKUoGJaB45ngmbtV9eQXB4idyipNYJGm5+1hfyihar9dt0O26hS3LbEEDirlLtRLEn1sLq8wny2D9Vg/3bLIYo8DxYnJTgCFvucTbPPdNzt2iUWUBQ+bwlIbRgJ7GNjS/ASAJK31DGos/ZC/nbfu///Ef2eXs0kbrPp7MxE775/Zp45k9vHxhjWXfpij5VAZPBkXhVgL3LWZDSygdO+ChsR55Uv123xK46OrHnCt+kX/idXUZrGWR6LssSphtyX1ZWiE26Vuy17L01bmFnj620z/9c3v2//s31v7pLyx0emSJbtus37FKPmXlfNZqmZIlKMs6HQN0+zbvdJ0uSueg8WHUkfX4fOOf/q4VfuvXbP7mLbNbB5Z/7TXLvf2uVb71Lat/5ztWe/9bFtm/adNc2YbRpE01RwdlorkENJGXW55RGPPRPRAEy9nZFYlc56VbPxpkRlddbwGDy2NTYjd14whsgy34zQEkOOSY/1DWG/Dw/zkOzqPkpICVq8q7+lD6Ergo3tVsZC9bj+GjHiZBzr5z51ftdvUdS4ZKUldcp8HLhLVGHZRzxM4++9Sajx7RXgtoj3ZDQDUTX4fauli8ta1dlELSMwsXsI6Xi5mdHR0BYgAY9Qt5hJCbEQgP1rZokqBsmRzl1hkppSjCr52yc628zgT8rZj/GGWXslH4rM7ru5S1Z4XmWArIV58TGEEzTZzrdbGAO03vflN+JXmwrooE7qIrfKg/vU/qX4QT7cSjHhEHw6kcGjPK53PW73dRhDkMKqXWQHb4TUEtikCUcvPy8A4Bi+fN4jet2a6+frWPgDGDIffWg+8iJwnrjLQiX9gG06kfK3uujKQU/F9Ffiu5LIYkljn3i1/0DgGKuraLeGB5DIyE2hUvTwah1tXQsrXe5VNI23EfQ4prk9wTGTRtevTEsvMx8iWQD3jFg1Q4Vl0FHh6ldM2rDg58+n8wdXDMOcrx5bF/IJ8cyBTy7AI84wltv4bXKvWK3b+zj+zleG4IEG66HvCwXK5XpKY8Tu+iogyBN6FJgFkrlks4/0XoD81pMw1+i9cdAKQP1I6UVPIkING6Qhv5Cp6nri0voV/nRhwfaluBt7qCfV4SAMWhp3Hvj6aGrf7KlrLdbK8EQH71du1fpDOJB4aLGqeRtCoZjq5HGMWzSZQeRKGBzo7OEGDcO5SuJoDJ0lH4pMZF8givUpDLIxERLy8vAaCOLUdXthrh0svFxUKbpRWCS8OMYLzyvlWL36RR9rEGi27Zg15ubYUjEg4xmqQwTjMI9RFEl6+VtUeX9oPP/toGqQkMNKLcSxvPh3Y2bNrj1nP7+dFn9snJQ+sse5avZi2DJaKJQlqg5/LsmT169Lm1mg2LyaMql21OmTVLWZP75OwmqV+kP7AswpXUANezZ1ZBkHNYxc0f/9haf/W3NsazaP/wh9b8m7+2xZOnwUz0Qs6qW1XbOrxhk+vsngoa0LhJOBm288apffHxR3ggI19xcPv2gaUPDi1269DW796z5LfetTbKS57HGIU1BZRn8ZRNUHojBHQEkCn0WRYXdiWKUUIlT0jzU6ASHBkVeLjKlMDCxPwTOGh2uLqhtKsbS0wtBt+AhQRJ18jl11KpvgUX+aajX369Bgw/q/PBpwRHFiZvwdoKrDCVQRNS1X0kQV1Po/bajW/ZjToe5zrt5cPfQJEgUAIHFM2s37OLzz63CPyEc2/LFPXkWb7ImStGdVugsCvbVizW7dlHn1pRyigZtdPGubUwbGATlDRKPwHtKZ8nOOS+pZQIXqeMAk0K1WdU1wkkUCqa6xDE9su7AECgRzCWEYBMADRSehRcPMpf0A5mKfipVqt4+nmt1qcwX/0ub2yJ0tKxrvMxEJ4XfLu2UkV/HfNcydvOTt27i0GK6+4r6AKAyJDTPTLUZoruQxEtABN5L+pCSqawrvldFjYnXWZu3XnL0oUt66LoG/CzAgnW1Entpm6xXWTz3lbdbgKAdc2kxkMrokAnkzHvwNiS0gzHsZaRjXQWix36QStNvpR3B5fbiPe86LbsbKy1RaKYfCjpTsPCzXPLrqk79VJtxTiqsb67t0+9xCf+yQV+nYBDtNWxaH29c0JP8A9xnLqjlsjBGmAczhb28vTEatt1e/vtNywLgmuuRqlYBCzi1mw2fcKyJskqC7eerfEPtbnerUmNAgJf8IkSqs4Z0aEMmADgmhuldtGbNwaTyqDdgVuEVnm5RmCn1D0CRl9bhWvUDSavRiDiSTb5Li9EkzJ7AAgg9cfD8fSVzULX9koA5P/yO+99mM/HHuSyWCCFLACSwSqMWH1nCw8kYW2t2qZ0APG0u+0zMSmCEkHgEjTIAIurXirYHMtag++DAR6B0BkGH3TxaHB3o9mUJ8FT/3IcUAgv09adliHyjsXzVbyIJhbTKfIIgEwQrIhy/WhAV8CB4NOwAiwNPmhm7//2Z39iPxm+sG6WhlOOrO7QspO15RVxMxlhlc+ss+7Z55dP7XH7yD49+8L+l7/9t/Zv//bf2OOzp/Y5ANLv9e31+/d9gFQDvEnesc+7IjDa7PjExo+f2OjRY+t/+qkNHz60ix/+mZ3/8C9s9vSZhc+vLNrs8c6V7WbKto37rhnL2VrNuz5GrbYNe1rzeWlZ3Psov2vwbN3tW5G67QIa2Z09i+RLNimUrFfKWwgwGabVfRNFUQJjK5gaxaPldMXQ2sTg8rplu7q9xmkBqlSjzukqWbuamBkIHRdzWcDC/O+CyXkXHinijUzqd+5FCGSJyeX37xJ2CaueEfzn7wwAIxAiv06mlDb/LXiuNr13c4083AKeWD2/b5XsLhKFIl9eQ50A0AULRaPJAxgR7bMLa19dYPXTJvAaMORAoISGej93eIBFtbRlJz//xK6OX1jp5r5N8epePnnhA7RKha5gC03+hDB+j+YxJAtF6ABg4OH6JEQBhZS07wF4aPBbikbA4uNgDhzapez4FGFkRFGywDoOCJXKKDtx2p4/fsw1v/QMZXULSBw8/Ho2zonGepYAJTipeXhRO9jb9wR+IkeC92nMUd1impMipFXotCL1NACu2/jJFeIQBa7ld9UOwRhe3G699q6t4hk7anV8vGhFHTUWEeOaajJub+zuWE58pC4wrGy9z2WcvaXwc74vUNITMKmNxdwaTKwLb3emylg8s8vh0s449wJdMEZHKF1+hucYHnoCTzzJu1RHBwbntYBXpZADegb048N5U7+JvAGYBPuX2/WheEucphTrsXjWTs8a1up07O133gQoMDbVywCvq92y6DS159XllbdxMV8I+B9aiJfcg1S7CNRpI42DqI1VUhlf8j6k6AUkWfSF0ut71xkyLdb3qDMHDAyFa4AIvJaF3+teHJ6I5ETvm/j5YJf3MRx7EMIfASCvbBKhtlcCIL/17a0/iEaXxVolZxkImNX6CJOZW0MinryKVCLjaS8GWNWy6BTZkC/mnQHXs4nHekvYNTNNs9HFvCtc5DG7BrfFKHlcu1oijVWlqT4xFOzInl89tfph2TPx5tVVhbcx53rlgLJ1gutkpYln5JHMEKyw/X/+5H+wf/OLv7BemoaNLqyAEog2RpaaarQE66IP48AAy0zchngyp91Le3L8xE47pzS64t27Vkrl7Bs3X7PX81u2fnFh08dHNvnkCzyKH9vJX/3IOp98auPnLyzRbll6NLQ0dVRK7r1a1Q6qFSuh6LeofyYlIFXSQazkMZ7K+YV1j06s3+j4wknqi67v37R0ccciWG4dmKf82l1L37ljk1LJhjDkpF5TvgybidlTKVNKiTktrW4G1d6BAu7azNj10EXoK9DQxEdpKFiTMuBZ8B0I9hnA7mWgdAS+PqlOz7kWPl+ICMZWl5XnrWLXsQRVx0UA76uCuwEMCYUrbzw0Xaff9d1/vt78PZsjftA1EhwJbHSRsnQ0SwWxG7lM68drmd/IUoETM2ig9bWH1HVsFy+/sEm/RX25Fg9Bs5/lZSkHmZSlsjF32iMr4IEomiacz1kZYFao7mOAX3XXypVJvBLdA0F9AH2FB5IpV+FJLRQEiNFGihiUshWQuJeB8nDA8B3lRh1cyTlNpPD0GdAk8OD4LuJKAfKbltrVHIyzk1MXWqkiWcOb+9E4+hdQys8FUY4KIVWXVKlcshJG2cnxsbe/2nsODwZBH8F9UrbyjKSQZQF7fiwIo7ZW95LsLfdSc2Wr3r5v5xiBl8gyZGCHJ7hHCzxpsuAeVnoEfvH68l3pXLQeentGO2CwrQBx6QLlkFIXslLAdCZzawynPm7X4rvWBlF0oiZfxsGOHIbm/OLYMpOhJaC/exu82+nkNRBvX4OIftMv/BREp+mH4MqAZjr6DzfxlmTC0CUxwPHRk6eWAigOMcR8oiy1Fy+KRuJVRV+pfS8uL3lnjO95L4Wu0dUObuzBNADKQbm06x55H+rWhLVoX4ACwyKRylgWQySTK5gyVCsliTwMBaz4cymfd3nRUHpm0Aug2ecah8TnRg8O0Y8aRB9OFd9mfwiAvLI5INpeCYB88KD0e6ViurhdzgXdH+O1ZWkQRQgoaqEIc1WKFQgQAinH3qctC8knLMFg88kAT6MFw85t1O/5eQ+No9GUUnqsPkLaZNIfebr2x48eWa9zbFfNn1p0f22JmwUbI8SreRImTmBRSYABAAgt91IW92rWx1rt2Mvnv7A//fSv7GI59Kiv/VjObszTVpoBPIqowUrSanQDmkPpuSNo2MI8ZLX+ym6v0/ZgnrF/UL1jv/PGd+xgHLfJL57Y7LMntvziuSUbuLgIWAWFsZ/N2m4+4xMqM9Q1g1WVjmUc6KILmAQrr311atNpF4+rZQO8r5FW55OSiwhgua9Wt+L+vqVv3LZQDYsb8Mm8ftfm+9s22arZcnvLIns7dhqa27/90V/Z08szuwmwxNWlsgxZHJ0n+ViiCaRsvK9YSkzWDAIlJg36ktVdgYIRg0rQoJ+imNR9ovUh1MXgSp9GUPdH0H0Fc+MhCjQE9qJ1oCjFEbKW7JdeiKSGTfe4uPH5y2P/yTc/Hxz5/8GmB0ooZWXLGsezQplgliCE+pSwKQeXJgzivS6a9umjn+Dxnln37IWF4S+pCEhOHVHC8JbS0iu+XnNkhniAYbyMyp2bVrt7G0WXgA5mH338EcI7sWIugfETGDCii7opw1jVmbxWldOcF0E0beaAIYCWGqPUEMJpof8ColyDxld+4+4g0aarQT/vP4jefFardfvi808Bas3QxkN0rahuKnlClJv3rfRMyqXyCWAUSKbrajt1XzJX6TXkYSjoQ2MbTncvRwD0/lX8INrTjupu8wrAC4ryGSmXWm3HxvBjE89BXVO5TMoBTel0pGRFkwX11xILAhzMHhvSRpeDvj29OPe093CJg3aQdJRPfUE2McVtRj3mkTnPXHhGhnoybRWel+o3bXH+zLKaoU55RD/RTDzLfw4YTlPq7XTnZ1FSddOl+q7jX/Lbf7i5p0th4vBBW8bo0THyc9MK8ubltvEQKX/JiwBK9PI5IfD1xWXDZUHjTJIkrZ2vHo4v1/2hIF9GaKoc12V2HhEvSVauyx7DIIkBLgnqrcm4mt8m40QejN6vWwNPPgB3X6CLttGiZfJE5H2M0bU4Uq9sKdvN9koA5J/8yu4fZFNxy6L4knM8ixCKM122NG5eGAWkcYIIgun5jmg0EUVWsGYDK8vmGOU5GfVtiQUiSykB8ZS3Z4ig91ZY/CgBReNoUHcG0r54eWSNxXO7/Q/qdvv7d22UhUHTOZuHUjRyxJoXTSvkABPc0OFibJP1xNp4EZeXL+z05Kk1UD7Kt/Rmcc/eiFYseTnGXQaAEJbYLGT1ScyyvblVewvbac7sXjds/7gIaFTu26/2s3bYRpe3VpZuDK0E6BRQMIW0JlNFTetmaGA7Az3CikaajK3Xbliv2bQwLvqi07d5u+fzMpLUZ47XIbBcALj5+p7lttn3b1j68Kalbh5apFKxFgwbv38fwAA09ndsUavYHEYL4QrP1O9eKViuVrZKfcuyMLjCa8MalISXZxG8LBjb+8YlXTCukhhKQSlttEDBLUOYNZ7UZEMNjqOYXdnghXCs1eQ0aKeZ5bJ+tDytQGSCAEkIPCqHjcfC5HqJhHNtBayrjTXm27UMu1BxWWBJS7CCczqUkH11o5hfbhIiSozBCF9Mm3bSfIE3sLTRGiMkijKMzOyjhz+zx88+xzu9svVAucXkPcQQsACcxHcRyqQ10tdYuvOVgCFueUB5BS3VNSM6ffbpRzbptq1SoF0SKYtjuEg7+eJO0ErrgSulhacqp4qe5FAvkFKGTj747aUOlFlwfF3PDaD6DdpFh6Dfm/8oF9dQTlml2xgJp0fPbaY13HU1CkeLMmmRLiVujGDkhNT1QbvqUYIzWb1VeEXRV1oH3VO3C3D0pqCR3GMSvd2z5EBgL2vX10bXpt8gxAJjpLR36PxZyOTtTUCtBu/luL6tFPgAseYotDHuOuqWmoysgSyfdpp2qcWfRB9AX/US3GvMyHeVhnNS/ILDWGhkbx7s2dvb+3aAp327mLP+s49t2XiON6IehwB0PUiAwqka8rQ0P8O7mVzJs6sduNCBxSvL1aI5uwP09ebnVB7pLOr18vjMLpp4q8jyDrygyay6XGNZTii+KApLuksZvNOZnJ0Djprcl0fmxLcyeHVdwNfBO3SvjAsPQMGjVcDEFJ2msqkEmzJJTnQs41p5BBVtKbDSctDiBbWNAMuNagU48KmknMp6rSCGCR45zfWHfy8B5J/+yu3fz8aVsj1lqXnCspZG4LTmAq9LyKqX0hLyIqBYuoNO1yOJ+p0WQKGB4ikNufY10YXUmrCmKIcRllV7oUWXEBhcwKrW+4aw+a2qzXZidue33rUBvDnBguhi2z9qdOwYsBmhYEbztkUKSWtg4Z93Lmw87dkcxu42r2BkszuJov3WwZsWb47s6uWJLXDPQ72xlacRe796097Nbtm9ScS+F6vZvX7EfiW3b/vjqJUHuOwojhQMm8skLRmnfpqnMBrYuH+FB9WyPopHKa3bV4AWu1JbrwFH5avS7HwxSwSLbohwxctbVrt1z4r337VkfdciKIw5nsYI5TDKpG1eLtlMoLG7ZeNcykYolQkCqEFGLZXpggO4ahxG/atSQop48xTfMOkkBKPB5FJKOifQULegEtd5H6rAAUZUtIwWu9HA/UpzWcT7MKnGq6RktGa2vAAHf7wpKSkBjOdVcuHhHhceWV0oWp4ty1bLo0qadE7/6S/4HoxDbLaNkPtvwakvt+Ay/uNAFh6lsXl4Zj//4md21Hxmx50XNo8BFgj9bDm3SrVqB7U9G18NLTKLUY+YhzpqUFVZc6WyYjJoANolZpvCVbWiosJzFc4rJTqFP0+eP7VqIWcVjA3MAX+3BFdD2bE04A0Se4w+igEieBnVth4NxXWqo1YaDJQfv6sK/C56+nUbZajf/Am6TgfQgAP9WkAmuo0zG8O7wp0QtA8ja7F03OKKVEslsOKpNzKkNtP8ogznU/BKt9uBR9MObkr2J4tYBoKiBRUNJgtXba9N3SvqAuMy7zrzwVrKE07lLb9zAwBJ2629favxu2bAS56bWt8dQ2UhcI0mMVaW8PTMjbapFigDbBPUw2fcUxtBU4L7Qrh46jjTJFS1rebnHKTT9kb9wLIAaQG5T/CML/72zy027lGnwODgUu4KFK0UcDDmwJN4vnfPuix8ZYwIWm4MmIAvf0lrcZlkIorVr7Tsnz56IrTwNOrbAIgWoHPPg33DmxqbFGhpi+MllEolu0K+R+OhR89pvMvLIwDhPQ4KoqHKynftPq4Bv6gu2iRPAhiVW8e6Tzym1QzVMvJQFESj5KXehUV11H4jLR4F46rbS3NA5IFcXL26tdA329cOIP/9P/vmB/Ph6l/i2Fl6lbbEXAPoEFpdSBBjQUPMYCTPHjkGDKio1gUZ93qmRIoaB1GaaSG5JmMpQms61GIqEJPGVbI1RYSUKnU7OLxjmULJKvv7HtIbK1atAdE/G03s//nv/tx+/OyZjZRoDQD50cc/tr/5/Od20WtYrVywXdB8fHJuK9A6Q6NsDVY2+skX1nj+0hpYajkskQrgkJmHLM9xtj+xXKNndc5tTUJWHJnlKON0obEJBKfbstH5mXWfPrfxkyMLX7QshjcVVq4qXMuVJkVNZggoCkNCA63EJDMJabFksZ0Di984tCTgEd2/aZYu2CKTtZHW2sB6XG3XAZO6JbbqtkC5TbA0g3BbAAImlHgrTMi9Alkj0FXKvtNVMkkJsZSscuYoKEHLsQa/dwVm/EmspETEyVJo2pQ1QN1fPpdCzKyNC5WCJogsCoQjmPl7zfDXoiDFKODXJsWk+i5ocwU+aHNwkAC59b0Rn+C8/6Yy8RuX/Adb8JsfeVSUFKTWAUH3WLqYscfHn/mKjN3xma+vsL27Y5XKtlXTVbt6cmYr8RJlngLgkmtfOtRVugAQYUWZaZ2LPjyqdT2QTlcEGn97+fgh1nYBAMlZXDfzTvWKKxWHcpVNFurWULkDMHRvjrbY9FULlD2FjlqLYx/zoSby9vxAtRJZgqOg7gJWtISUihBDcnD75j27OL/wZVK/tKq5C4jygWznBikl6K9y7uztoFCU+HJtWRQPNcXylSrTOAje7jWdpdjUFaJCKFLKlRm0VTtqzXSF8kayRUvWdgDolB0idxqrXKM8XzaurKmuFGRpAb2W8MMSY0Xe20oWNgaKVhfcz+dsD2/loFJiL/u6IEkMn005VA8panmGBa3CqIAEGvrkyad28sXHeB9IP2X1nas1RuNGk5qD8mvuhNeFuuqcK2v2ILRXdQ7OOc2+5CWRlndzfQKZm8K2iiy78/rrloKnomlkVM/nGpVNd+teHQsg1AWl9DKbydFX0EJTFhS6663JP8mDrlU76l2iscrthaVsvpIiNFPYufhQEVZfyiFekMub5JM6i5ckr4rKUq41CoDRg3EIDbUcsMJ4J7Pl8+H41S1lu9m+dgB5/0b0g9Vs8WFiFQNCSrh3We+y0mxK9dUtETKlXNc4hPpktTCNkilOhgObj8eWwS2soFAVrnrZbHIfri5EiWsgHsvxzv03UQhbXI81AxNrOVOl9Q6NYfLJwvoo1v/pi0/si97QFcfrtS1bwAzKY1Mvle2wVLXtaMqGXzyzKIAQ64xs1u9a6KRhia5WONBCQVitiZRtTykkirfXOLcsHkQNJshP55YRo1P2Wb9t8+6FrbHUI4CWARZxhCyJ0knTuDMswZEEKZ2xOcIzExPg6m4heNntXUvvH1ikvm3Jw1sW5hhf2Va1uk1KFRvWq2Z7uxbb37NQrWIrgHUFgy6gz4LnKg/PZm6GrMglmrQ/H2KL49EBDFMUgFu0MKr6aIPJaWEUCi4xAKBJbGJgzbPR7GifowAjyoMILLbgOBgzor1g/qA7CvUks+daSfpENYm9hFTCikD4oJ9oxG/qYnDLUvfxXdmXNYDo1pgES8+QQOkKl6vgub7pN0nr9Rb8Hlynjaf781VNSZQs7f64CXhcosy71uk0aBLaOISgjUN28eTYc6nZmjZfqmc+7ACiqDQNqrvgoignCO6M43yx4v3RPiiLYj559tS2ymVfB95JIfbgKc5/8RSeNcLsnkmgrFxz6H8udmUjwBV9r5WOCLBRQupCikSvlZwTxv+5svBkntDLrWhEVqGcu3uH1K9t3XaL86IJhoQipZAh3BNbDvC2IEwOhV2jzD2uzcGDyqsl5arBdbWR3qV3a5N17YDO6/UpEFLqdiUYlcE3p27xcs1S8OwYPopQZ7SaPbu8tDNkSOIiL9c1N+/Wmuygj8+1KVBvyeIO70qOxlaC5zLcm8PTyWUz3t/f7Ch7LHzC/RPkSKk4tMxuJrKyz3/0Q5t2Li26xmMSn+k9/k+gIfrqtddg4ZTjt+tzQVPoGvGn6kw5uUS7+IszrtTDCuZJpT0yLIMOSuQylGdu2ULWnylDKXiYnq/3oNzFPzw3yEvFjfyuCaDnZxe+wFMqpUCegP/dexHN9QR/OTtffLwE+gTypTbXc3RNwN9qd92v6yVfAnaXA94L93s3ssbpFLWlpben6MvpbPaz3mD0Smeha/vaAeTD39l5kC0nPyyUUpbJZ1CYEBg+6w0XHGv2ZhyPAiCZzC26QoBDCRiNxgVgUumEhXCBI8rxgtfSFALXsBwRoqQWnudaZbyMCZRQxCfnl55/RhOzlIHz8uwExucewObWnTdtr7BjtXnU7pX37XblwN4q7VjqEoVy1LDyaG6Ly47NTq8shdtXWANkWDyjyQjLJ2c5nOwqTnZNUTeToW0h5DWUaRZm1SDkWqOTNGBUgEi5pijzMUp5WClYq5q1y1rOLm7iGd09sOE9XP7X79j0FgBxuGejUs4WAMV6d88SN25YiM+FUp8LNLR6YpVdkyZzWR/TmMJAirOf86l9gpITw89XWLViXHkeKBkxqPryE7EklkyQd0n5vOIwVwJJiaIMNPCsLhZPRQIQSJGoq8NTfUMHWX4CDGd68TeM7P3p+i7OV51hVLfE2CVMPjNZypFv2tXdqPxNUiISBuTgelPfrbyQIBeavgeAoV2/SxH6gW861lXBeS/Cl5/aZMn7OhAoG38JbR+OheyscWahRNhGyybK79imrZcWn65tcNo3zW8JhbGU4TP16avrSgP+UuKSUc2tUD+9FuTJ4d2qqzSJUhGAnB+/dADJohT83fCALH5N4NLAewRaq1vWLVIAeOOVaa6KQncdJOBVdTm4dc95BxLoKCW4mRviHht01iYlsvFU1E4BAVBcyRgOeRIFDrtjNC1knE0BDzwCZTPwlPg89+DgBmofGsEz6kKSERukKFEZBWbqkpERIA9Rvr3eiaLiPGrtmrbQnx/wIzxtfWHvpvVgn/ZoZufdAZ9DGAi+Ev15RoLnRTmWpyNwFoDkoMsNLPKkIgl7fc+4LZByfuTeKDyhedgjPBV5OkvOK035sH1Fu72wi8efwMcjjBzuUclgAvGB9gCQN+DBOd6n330gXWf47nwlftKPqiMfYks9Tbqc6njAQAjZmVLyRC6P1zYB2GIYWzHvHdFcJp9keW0EaFM76pnyMr0rUrLA7+VK1ZqNpk9ZKJeLnBOdoaP4VC+nXJIzXi/u9kIHpRcbB92/+qpzLmfco14Dyb1+8jkg0FnZlbUOupIoCkiUyl1RWPPl6gedbv+VTiLU9rUDyG/+VvLDZN4+KNUTltvCEt9eWnEfZM9heWAhhlAgsXXSUquUJZY0BO7xuNdFXUNGmEors4VoyDao/NjG9pNF3z6OTqxLA/rSrQh8FKtqqNXHAKiuMvkivOr7U/dDPI7fU9+zKQojDSi8sXXDavGixVtTy7XHFn6BFXPasryqDvNnEaIaYLWQ9cafutNKMFEWBlb/bBowyyxDlk2kLY0nEc/kcdPjtsZialOODlZVh9+m5brNEdbYu29Z5BvvWvybD6z49rds69vfs8zb71j6jTet8NobFts9sPjegWVv3LXE3j6gseUgGa6WbYHFo3XFlynKgzBoIqTCH+EmF2AwKvi81sgqr6weMZSEXqvsaVZ1TBdKEeKJcIn+OePNYEB5JhsX2n/gU4Lv1+ECC1ik5NUXLuWoN6lTRMyqF0mxiXm1aSBdv0tROcPrmE8PjFCXI5vKKgXoViL01LPVBZZCKcu6DjYvSCBg7AF46RzbtcD/RxvXaM0S0UBdWTJ2lVZFcybEZ832hcXSY6uVEMZRw5Z4l/Mu1ipGixadGqNPx4C/FP9whiDySNVH3X+yonuKo0cRpDFQXPEjw82LMz4l6LKS4ZUY1jm0U74jdWFptTgu9oFcD6G93t2D0c5533mYaBZMppPikwdC27F/aUVDKyl2t0C5V++UOtQ/LuD9ZmkMkUanyTPNDrfrVi0V4FGNR/E718ki3YUnFbCh0GN/HS2m7kgpuS8HmVUnrldafiXY1LuV4NDfy7FyjiGgvDtsheq2lQ/v2DlG4FwhyzxHRofmet3Z3bEbGEDbqSAqqwf/KWjGKSbDAbnWxE1qZkco1o4m1WaVOVuTbqHvsGc9pUAH2FXYBUAfmQ1t8vKpRXstPBGFsMLn0Eubyixaakb6xtPgw9lJPLT5cwNFKKEf4CsBl3/VDQhUcIjxlcTbpB210Fdla8fHHfLIZEoGo9/Axv3B2JDoxNNpC+cP6rB5tugmYKliJHapZ7fXsRKGh3dDco23Ixu1pJ24R1LEeS8hn8HPXCe5YvcuK4EzldMz1P0pOVI6JA2ki/9kxGkxKYFJG09uMp3/rNcf/P0DkF//h5F/EUkuHmTKaytthyxZHlmuSoVTJxbP4lZP8BbmaWsd9TA3IMJoBDEmlsmkLYUi79Jop/G1/cX40v5i0bEv8iE7zkoIo7abK1l/0Dct+CRlOIJ4bVz4I6WagO6aVJhK5/FOAJFKxXZSOStPQ5bB+4l3BpZo9i2m+RTHp7afzloRBhgdH9saAZsOB97/q4WC1nhHSt6nyVPTMAKJdxDZ2bYpyn6Bt7DevWmpW/cs/ObrDhg5wKH+jW9Z9Z33rPj6m5a7ddfSWGmZ8rbF8ZaioTSeVtJiS4ApgneTKto8kfEFohaUeQaTeOgiTCfgUP4pxRtozEiKQApfClxMHCjZADTE9N6PKiGR8hOIYgFK6aiLy8NrxYwSRu6TtaKwSbd+vTtFD7lmXGdYCROCwfW6Td05+q53qw9cYyYec86nBvPEyAGTS0xVnkAAJERKIijFqG2qmHTJBRcE5V+5F+Ll1g96Cx/Bb36LfwZeSnDOD7k++NRZdnkflEHjaJpg6SDGu1NxPAYMkP5Q4yBXltcaMvyN2mrf4JljDBdlLdXiUeo79sgW0QxQ0pyfHTzDzmhsRQwEBReksPI7zUt4FUtvpZnbAsIY3ovG85aAR5od8KfOmtsQdEkpIkjAKVzRWArfBRJSzOyaH6FPgYxPLqQ9N0pjY+EGG3Ikz0X3IAfyF6R4BPDneFtKjDiAh+XFK0ihUCxYoVS2UrUK/yXt6vQEGihJYxSQwFuAVwQgorezD5srQJ4rS1q/BQqY89DCvW1XdGb1nUNbpAvWlpcA/8ag961Cxt6t12wbmhd5YAGvrYQFP5qNbSCDhXLLu+2328GaLhgQz1sdvx+LDyBB5ltNO283fNEqKMe7UJohAGaO3F6dW5ZyawVR0VK/qw0hlyvUADxUXkGVPI/N94BPAmYJ+C7Y9VV1Cu4I6ABoJpIeun/R7FimUDStQ59KxtErgCDXBmNZ1zyvttAn50W3zTu9m1HtjQxpmeCtrZo10T2n5xdWKlbci9Fvm3ux+YJyqEwQWLKjTZ8uj9CDby6vus/vZVdZZMzJQFP4rmRMywcMhiMApC+v+g97/eErnUSo7atc+rVsv/4b8Q9j8dWDdBbFXQhjYUzMUscWTjdME5NCU2WDhQnGKYtDvXCURonjzqmfHrNKk9+OsTS+CE/tPIniwxLK4LGgwq2KEE2u2rbCc+g12174mrp+YKQMFtZepWY5mDLJc1J4DoUx7IG3kXp0YvbohSWvOja7QAmcnlt8OrXmF49s3rqkTDD1RIojayMsqX4KSySXsyzuevL2a2a7u9aRt8G5NR5E+Z0Hlrj7mkUQmiRCmqzWLLW9ZdFyxVZYX6FokoaP2AKzmKp4IsnoMuxGHO3tg3VKeij7GS5xJnZuh2nE9rLw3fp3pt8wfnAsgODIGceZDOaTItej/BopJJhelp9mvwo8xKBu7bIpMGGjnDbjEBp414GsGikzHuS/a/OxE8roykvCwTm9XykpFFqtcSwBltwAlT0Y8OV6GkXP1riCKicAkiWlZ0xwtxX66JacX6P3qX46DgR8812fm03X6lnBb9AAhamfESnooHdSL4irtNdKGXFxdWqjYQOl1UUJZPF0VzaboBBXcbfaNNdFHoGP6ehl8pR4vI+L8DLF04fwNgslJd8M2wBL0ikn2gvEUWhDDCCIBM0zgAfPwjOW0tVKg0FXFTu0E0AoDFfnNuAimrpi8O988k5XLK4Uw269jrHS84pG5LVSlhr/EMNLz8gaF1jkMjnbxWJuXF563izxiEJMy8iD0gI1To6toiUQuF6AN9HcK6eVWlLGAfV04tJOGszGklWuLkWMyUgJ42np5zkyVdw6sDH8PYEukXDC4gDDW3geBXgoCf1iau8QHhjtIM/gApopwZ/mIanbujef2vGga+ecxxK0NobaZW9gHfhJ2C5jJQSwa+Bdq45Eek3LNFuWo4zKkCA+Djg58DYCesF52qmN5GGjzDcgstkDvgn4S2AoGop1VWTxosLWe8OpPT+5sO29fdp2aEkMB03u1fUCD8mInqvrnX95v3dL6VMPvn6nPl1++VYs15AV6onuKaBHRFtFNKrry28Rz2pXzaQcsBo9lxf8JODSO5y/xS8uu9zkdaH14F0FI2k6g2a2d3tD60BP2uqP+8O/hwDym/8w9wfZTLKoxWTgH8tm4libIoKIObc0zDdtoOBGmqOxsv56aO0QyIk73IZJuooQgnFlRWax/mOdid0MZS3V6to2QpnuTK2Mgijz+1592zLcJ/c5iwAOr1rWxrsYnqM0AIvhRcMunx9b98VLWyCM/cYl3sUYxaE8+YBGOmkJFJkWHurM1raFJxFCGJb1ihX2di1f37H4zp4tCnlLbW3b4e037N69t62AsK6zWLlYe4rLVn/tGqbA78eCCYAhPJ9YFGsrjBU7uqI8/a4l8ykba55CHCaWElJqBGjm/bLiJDGcKzNRMmAO9c+7ZSyXlV2Mqm4TH0CD+3VOn7JIPDQXmsv78MlF+o0/KSGBhQITZppPMxy6F6FIGyn2jcApu+wvlTmsz7tUlgA8UAA8V1sSgfIcQLj8Kc0p4Dd1/ej5ElBF1bg4IJk+8KjfHUCCrizt8m4K0NXfp3r7e3UoUfWjr+xf3XSt/pciYPdzgXpwodUx7Rn27GtRGwx6nu2g3RlSnrzNJ8HcIHkQSg8xU4QR/CYaqE1UlwT7YjZ1z0TeRxkjIZPOoJx7loQH12O1Bzw0HaLiFijFmS1o/0hGXVjXE8HgS42vaHxOYyCKsgnrGgEI9fckigCHghRc+dF2GkR3C5PviubqdruUaWllGSYr0V4qUvUTmIjCeFu8q1TA2yhvWVrJSPFGtGyCeEeJE1tXlzCEkoxGfEA6Dhhowqe6YBTZI1mQAeJdVXxONEbBb+quDbpFUJjuqepf1NLFqi0SOfecLaSs1yvbK5UsRV1EvzX00fogvpIfPHiC8pdy9ISV6h7Da5ugC6LwzTqWNGw8ruXdDoqBEQJ1HJhyeB3xy3NLDnuWkrLlPlek3KPrxLOil9NPO/QQv23A4z/aJGdsHmrt32V8ic9D8LKy50bt7LLtg+h19IB6N0oFpUtS0EpgZMnAUsBJAP6Bp/alrOiR189V17Jkzu/BCC6Xy56S6ejlC0Ak7wDv11AS/ek6Nxzk/QnRvDbseqzKqwIL9Km/jsWX6rbXp3oeprTpZDLzyLwuBjav/kMA5JXOQtf2tQPIb31Q/r1sKlYsV/KWSxUsjLJPhIowhRKHrXHFM5ZZ7VvvfGlXrZY1lwO7wJI8HU18AswuglBNZu0gW7IaFo4BBOUFyn20sBrcVp+GrbiOWiHB82gARVhNAJdRr+eZfOcanJfQAgzJahnFX7Pwbs3Kb9y18t1bVn3wluVeu2OJw31b1yq+rvYcRr5AUIZ4QdlbNy1Wq1ll78CqWCEJhDe3s2WV3T0siYohaj4TfokwSgE4Q4uhaHxZHN43StPnaNTBs5fWOjqzBY0qRZEpFm0KxdXH7mPwrqBRhQIEeRwSQAmRGE+7c40spYBBxVcz3q3Fm9Q/2wMIhho45TeBlsYq1LXnFq3KgwKQlyK58T5v3ivmlxBI2Ugpai0KWVKbnErBdi2EfN8ofZVEalnHnrWV7xuAE/PLotpEbEmR6HfsZX+nvkg5LLhPIKRnSwHLElN+pM3m1Q2qfF316y++/fJYv7nQuQmpf9BN4Mm+AVOti5pKKCRzaW0U0FKlX6cASTyR4YQyoERRAhowd4ClvdxTgE4xLF3/o5xqbwlpgba7uLyyabfvRsgIvh2HJ3Y1adnZqGl9TUatFvGES9QL75o95h4HbYHSFohogF2ehhSF01xKiF110LwNzy5L5dRVqfbKZbNW1iJrHG94QWrS/4nm4hU+8Reoc9itW60jMsS6V7dLgeMzvI98WmuijHgO4BinfrxT7aYkgBMs4wBAghDeOda/yqZn+0x/tT2vl8clssaQ6cr+oS2Rvy4nNOlVFdBExjX3LajvEL5oAGKPT07hV9qD3wV3yqRs8mZkbMlbg+fEVSsZMZQnTbnyGCbVYsm2UlHLjno2PX1hmbD4SXXldo7EV+JD94w5KXnbKDLVgxP/xxvnRV+xjXsHXKvvnh0ZWkzRM8cXV1bV5F3KoGwQO+gPRa5pIqHk/at74A148/lzNkAiPtKxF3ij/Plve6vuhpTS4kj2MurG3YAaf7o8iHYMvosHtXmdJIuiN89xYJ9zTEVmGDkOHnggMhh7eCAD+Hu6XP8rDMVXOolQ29cOIN/+9s0/kN4vlVFO64zFJiXLJ+pYPSjPxaFdnu7Zsos118BlhRgRLPg1gpbPFG0nXQgID6P3sRz7WE+hVscK47lVhwvLj5ZWwHoUs400wQ3rMYsl5DH5ED5dr1oUqzaazlrt9i279f3vWP72ocXwGLTiXqhet1kma3E8ix7Q3pCrDNOPElhiWAWxStnuvPWuHd5/y+KRhKeqnsI4SyzuaAaPQy6lFCRurVKxa7EoWaUacNSneGE+nXkkz7iDB4QFWcDy2Nk9sBQKaI6Clc+hCWthrLE197v7y+ZsBJ/IElR1nKGkfDkZWKj+I/VUX22wmI2E22eLowA2A94SJwmr8xz7Zt0JgcNm8HajtNwlRwEoTFPHGvjeCKCu82M2v4dCScltlNv1Zf6burn0Te8ViHg4ow/Gck7Kj4LoOjG+ur02XWeynLSksTZv97/zqT9/i16EIOrPvwSX6KLgg30zGKnuOHWDhOeAqsaz4MWL7rmNF0NADo8MTzNMOdYL5UFTFtUk11EuRbFgwUkZKcxcik8DqiEU8UD99tC8i5GCpcI18F56YRfjc7ucNeAP+DirfvuI7ZRvWhLwiOCBRLk/iNqBfjxHObICugZAfF185+XhcODenDwTtc+G/gJg/+N7MBjPeTUs3orGU8T3WqIAAvAkQCNfgKZ5B+uuJrDClyl4eDIZcp/ajufwfnmHagdxzWCgOSKBotO7RHuVUc9UloLZeublVWaGKN7H3bce2DqTs9Ohkowqrf7UWqMhXvzUGhg1Z/D9y07LA2J87EAQEscLVS9EjOfzbEgOpVG0kgXkuQbYbbMXKGsuEbEcAN8/eWarftOSAI+H3wK8ihaUQ6TyOG04Vs1Vfh1rUz1cfq6/B5tOylDzI/3qQKJnKvpKfKrIu9FsZel80ceQZOQIkCUuTv/rNtBD/H18/xLERUt20U4GljZ/Pd8DekIH5KKIQSCgfnlyYtVqzVOfuNzqGTxLN7mcqpJI1Jfb9f16jww3D6tm91UIARENnqsLazAcW4/2PD49f+WTCLVJ8r+27b/5b37jZmea+r05JClWM1aOocy7aZs38nb+OG5PPh/ZuosQtFBaXSwiCFTPV60ezVgeYe+2Luz09MjOLs6s07iyKJZhCZpuISB5S1ghrCiOkBUgfHGnbiVAoY6CVphlslqxzP6O5bZ3LA6AhNijKO2BlPSShoZRWo2OdZtdm/YmNh9gAa/jFknGbZFS6opdlHHGU8OfPzu1Ntfmt7YtXMx6sjx54OrX1jaVIpKSh9lmuOlaQW6EMKn/OFjmdWUxXPXK7ralce81iDhH2EcoN/SaM0KI69z4gLlkSQRdWrIqKC8/uBXNtXNN1NIx58SISVmu3JYAtNQFISGStyHPQt1CCt/1+RybnYeoG8QnBHKf3q3uGvXNuxhxLIUidtXztemcBFBKKDjHN4RcVqsAYtPlpU/v+qHc+u4g5eckWL8UHD0hsLal1IN+ZIGOBEljIYrKcgEU8Pime1Var/aX25f6gHOu6PxYZ9nhC/SDgaRUkq+USQka3euPrKzdOYc+A2gx9RnQGifxMYmIxjvgST2RWxtXDWsN+vBQxhIKk5UgQ2MBtgi/xKgrlFMYIH07GZ5bOJf0GeCe+sXSdnP7dc8oLaWuAVMpHO+akueBktqAwyYU1MeYsGbljWl34BBAaOfdwgXPJMB3DxzB+0lidAXhvhtjQF4i7xFAcb5Q0LK8UXvy/LmnaUlzXjPyBTr8QNloHwBeykfv0fs0CCvekXek8+6F8LOsWnXVCQhtLWWbsztvvG0TwPEcnpcilmxpxGJE+3WR2f5cwSci19q7uFR/XwJYbcF1SngZ5Vm8mMrhAXB2G8OvksRzE6/iza37Lbt88pml15q9Lj5So2Gs8OE8Rpndu73exGd6uH9eb84fX92okLOLykyby7sUvTx6DsA/a6j7auUD6Lli3rucCgWt7Cn5023qjhJgc/+Gv/UsfyKPgObiY5eF6+vc87++N+iiiniAj+78/PMv3ACslCsuF04PfgnqJQkUL9BWfONl1+8M6rWRI8mMuq7khQxF+/4QABlj7Axe6VK2m41W/Pq2b7399gOMhX+ZL8Ztv5ay3VDKMgNc+VbFYqOaVVFih/GsbQMG1h7aFO9i2upaqN230ZVWlQMosjmIH/OVvOr1LdvarrtC1fKNaZg2h4VVOrxj02zBHh0dWb6gjJgIKoCB6YXJncVyxCNotKzNM2XlL3Gn+1hiWhwoDxikaKgwrnueBr+xc2D5atmieBntZsvWoxnufwqQ2rIM79ZkQHXYKDpLno5PwIIZFNGkkFcpCXkCHpqaTrvykEus1X8UGKwulAmtrl0RJkrjIivKABAp5M2Yh0dYwXxiEnGjBt02gCLFK2Ur5sWI8+4W2BNthqDDlB7WyLEES8AjRah0D7pGx3q2wnflqYhx/R/X6l2yejwUmOv8ndzvDKz36Fn8qRz6XZOmBFK6V2X3+/TnL/HHBjv/yToKPJPg+2bTvT74Tn20aSxGqbG1ed2DAy+zP/P6lI794f6+4ITced90qcjILi/HaSllQflUdi30Mxri0Q4vbBnt2zQypTIC3ThGgCZ+wj88V2napTDRxO6ZSVFrno2AXCvpaWa+UnGsY2F70Ty3JQCTypWw8OHJ1Jbd2L5r5UIdJaHB86D7yucn8Dwpew/p5VOKRLQJlCDPVVcefClDwGkm0FJ3lnsZYeuPtUiTuiqx9rHwNeNZobiifTDwLqWj+kMT2iXB8xSNpRDPHp6AcCONBwVxXOAlE7zJAVddn5Go2pX7KIM28ZuIrBE0PRhqcqFARRNhC3b45nvuvTcHE5dV18pCasrj/Hddryy0v1EoWC2n8vIIjK08Hp8CXGAuLuc9XOezx+HNHIagzBz56d2zI5s2L3zZWpVfnj8X+pwSTSR0kL3exA/iKx2450Q5tIs9gvEOfRdPqCaBwqdobEHklebmjDD+2ihfhW7nZZRm05Rk6XnDdLsUubo8XaHzDvGZ3iddIDlQvQUggVcS8KYbVNpVruv3qhdDrJ0vlmn3tD169Ay6otfwGmWc6RqXex1QPukEB0zeveF3f5/4m4skZ95lRVvL++j3x3jMk+cAyCufha4tkPCvafvtO7c/yCRCHx6W8rYfRpn2IzZ8TqXOxzaG8eOyzi+71j/C7e9jDYKcVZRuPZO3UC5jyXrdEtm8lbH8FbmQBExy6pZK8CwsRcXeh7BU5riXoXLViThXtt581iIpRapEIaJmYeNhtK9s9vAzW5/jSgNQpVv7lgeQCrG05XAfQguttzy2Jd5If9i37qBn7cuGrRCM22+8YVm8GS1TqqyiLhQ0av+qbePeANDKO0P7AjgwnPelUn+pWyldX9yFT4w8t3I8chQGkLAo4aCEUYpR1/KzM5qEQgpEm3fH8JvYXcwTCEIgBrJstK58kD8HRtP1/CYlJUtQd0k45X3IotQzoLp3dyjOXRaR+uM9/BUl6estQ8eYImdQBvIe1AWz8YgkAFLEUnYqh54vQfHybAQLIXUB5ndVSL8pEkhWrI/BeMmDXc/TmI+sJ4GXAESKKRgL0b28gftVp81dwRbQWCdUZz/mGv75rjN6l0/mcuHSIDkW2vX3dDpmre4luA3tsIBXqzje646lIxmb9FQGhNd721bUP+EKVVFH2XxZNUbJJDFmdi2dK9uA82F4s7p9YNtbt+y1g3dsr3TLKgIP8QRKwvOSyfp0UAgsUikPHzNTe9Me+j3o4mLXeSlSgQcA1Rv17RwFSi0AuoR7DGqTHWTDF6fieqlKV05h+A06KiJM3XDqmtOzy6UKfGF2dXHhXkhYqU9QNjGxHc/TsgHywNWFqeZT/iv10WtT+2i8DWsMrxd+wGgRf+Vu3LJlddcet3u+DojqSqv67nXgQQnaMwGQvVnb9gWlKgCIEqWGKNvtUs0OKnV//hA+VuYEzT4XT4/ZU4Cf0qMcPfocf24BYP+y+0p85GOHznhqd/haxwE3cE7H/+ktkChdLTmhxLS5gmh0XwNjVhNCVcc8+mV3b9fbTXmtZPBIQXsdaSvnaK7zQXQ+A1mA0NRf3/U8lxvepfK5t8+neFoSG/ArNgJ0mk4W9vLlkXsUukbjbcGYDIYp3yVfDiD+PPG7PEfJT8DXCgIZKnUJxt9oPLVut6/urP8RAHnlc0C0BRrra9p+49bdB9Fx+MNwd2mzE5RMG0CI7ln5xq5lakW7/dr7WJtlm43nuP0ofBqwXq1bqapcT1UbZDULNGz5fMnS0RRMiHU2XVk9nrcwyDoeDG2eTVnpnbet+sbrlimX7MXL59ac9n3AMbOK2fACJQ8zyO1d9fuWnK5t595btvX+e1hMU+++WjSD1O0TGFX9n8lMEkEO1jHmtFVqWzaYwNpqeBhGUTVKqRyazD0NiGLr5/CquqYUDaWkhFJUSkTolgG0kHiL4dGtznA6r0YXSMh4EkPonJQxnOMgpWt1LrBmpHAC5tQmxhWoKMJKTCVrWQyr6/VGMVB70PVlbhUhJW9BHoVyXymVjDZN5pIVCuehuJUTSkIpoZcCk0UaKG3vI2fXgLKUnc87ccNuY93xv+rOoV/vZ3is6uDlh9H1G9eg9ZwSmw1ZcMHQtSpf0GWi+QsaYxK4UJ/r5wSE5P1cLxD0rhxOOYVFFyeNhDd4nmj1ZT+xAh0EkjrPn0BT7dHrjqhTFkVVspu791H62wix1pCmvb0+qnsUsMWzxXAJ40lkCxXb3b+J1Vi1FYbKPBzHE65ZMbtluWQZpZaGfhL4OHwk7+O6W4yyC3iD/vprANHxtUfiHgjH7nlslATnNHHv4bNH9ujFYzu5PLE5lv7rh/esiJUqBS3jQDTVc71bcImn0esDNBrPMTxhvHBor3DiUq1sV+cXNsa7rgiouQ8zgd9Dpq7mFXwm4BWQB+XkeSgxNbXPTKceMiQ4sBGfsa0bdoGc9XSO5vXuWGjMz1A5GIPigVbivru1usUF5KG5XXYaFgKclIgyh/enCLEeXlV7NMZIC7vB1R8MbNBs2PAST3E8sAR8FwCI+AD6UCiHK52AFwLFrR9dtfKpY7HGtbFDvYJz0NS5hj+eIfAI0U5BkEMMq533ooSVi4vGs2IF4IUuGkTPIk9QxUFAcufP4rLAIEAGxKa8T6Cu8m3e57LPkbczdHU+pFDiS/2iR7mBw66I1dblKSCrSEFoiDe0oiFlS3j0nr9Xz5I8BTR3EJEOc+AQgMz4nHgYLwDys15/+PcPQP7LX/nND2Ox5AfFXNX2997GUr9lN977Vcvev2PFt9+x8sFrHj0QKlbs4MEDS+1s2UuYWymIxzTQcq2spzOUtFJm43VIW4ymNri4skmjiZChCLQc5M2bNkBY0pUq1ERiYLpKLGPdE66hSgUYoLK1hWUD0RM5q9y+Y8d4JVMAK4UQqnspXivYOpf0yKixBAUGSABCzS6Mm85ZqVS1NQKn/DhrGlFrMkfyGQulEx6qKwUJ74h7nDk0iC1lru4sKVAFkXo4nhhc18rCoPUFVBuB9EFQPpWSRK6on4NZZIkGAoDlz/OCgVUUPH9iOrfOOe9uPIwsIdLcEYUUaza1LBatjigFEAFIVC55EQmE2scrnOHjvID717KQg1BTKR29T4yvZ0vklKk3CAdW+aXg+V/dFi4rXImAq/thwTVS+i4wUp78SYicSKLX9a4tEAiF9gZ9uLpXgCcvxC/xa/ngMl97hMegZV3hgWq0YdbHgDT+pOcEzw3ucfBQfdn9HP/rARoAzqbyAFXJisUdDJcDy0r5h5OAQcUiWN9hDAUNnMfjGUsXy1ZUN2ahZLWdPUCkbGF5JjxujtUnoFB+tihg4nM94C1X2px3yxFlonpKKet3tZ8f65N231wTfMJb7KKnIpW0Xktn2LWLzhU8ErIHt962MnxMIztVVSkpnkCJiY5LGwAyIpgie9Qdom5f8Yi6aBSo0Dw5cQUOKztV5H2M8T4n0EttoC4vlVdAIuCVYaPyKimn+ER8OY1Am91bNs9vQ4WVZfEWiupOU3MuNT8J8JZip/zyiEppwAIFPOc9muCmeV516GghwIp6aEG580ab33X7wtfFifQ7Fhp1jLt8j2su1Yae7O6HOAnU3kG7b3YBg/MN/2nfGBV+DD/4zpUQxrutBI7zxdouGw3Ow9t6Pm1c29nmvAJL5j4Hxz0NrvXxDO1cJ49EIc8CKXXrimbedarH61kcq11FW5VJOkJ8qHO6X6IjiZpMRnh4IasV83Z1doxhE4dPszYZYSyPujYCxNRdLG9FE1W1+FR/yG+ck57RnCoNoktG1ZWlVCaz2eqP+4PhK13KdrN9rQDyT//pP/8XqULhwd7du7Z7+6YV9nascPeWRfBApoW8DcIpm6Kw8rdu2TgdtxFCN4AIPQkGgBFahGyKm+2ZE2hszaxttC+wVPooWXUzmKV5TvX26wj4lq1GCxu/PLXZZ4+tkM6bln8t3j60pbq0EBzly+ojXKX79yyyuwVo1CxbLVuikLFIIWUhPAnN+taKc1IUGZTGFCsxu7VjRcq4TvM71pJW81ug1BcSDhpeTCBGcXYRg4o52F0timlQ3PpN7BooM90HQ+ke3jWF2aS7HQz41KQ8WetSQG7Bw3RissBqDd6l/9TN4tYrDK2HCTT0XTNRdZ9ADMaxOEyuPFi6XsqKQgVjJQC1n6OO2qTU9CCKxIfgQmWmKpRVAiJQc0XsZQNMBQw8x/ugaRt1BExx8UdYb+rHD7yrADj8j+eo/l7460300eZAw3OksHRK3kihUPDnX1PWaaNRG61TPZhNsMbPrYhF7f3hCM1iCkBSf17jW6A0rr0Ojr/cqaCnx1Bobzxryetdw95oaGgUtzRKN18qWTyR4h3bfC94mg0l4VRQRpD1OBiz0TM19uXADn29K4rPTffgL8FDvwkkAqAQrQXMwfeAFsHOg2VuXn/nLivhhVfxeG5s37D9bM1GWprg+Njrqa5J7yLk05/F9Zp3IqDKF4oQ99oT4Lk0OR5JSlS047MjQJB6SMB435KySulqU1n1bqrmileWsto5CrHA3QAA//RJREFUUIQyYuK2iKcsvXfH5omC7RVy9j4yclAuWR3QyqcS2GXIkrp7uH/BPUqN4uMm0CqLgVeNFzzbxAg5HgPoV4OxnfX7DmJr6BpBGaYnXUuvhpZaTyxhCnhQJ7BQD5rqyOm34RA2fWHzb/yn8us3b3f/Jdgki/7d2wU5glaSWIGHrHnRTpNwaUAr16oOCAqr1kx03ag2UtuKJnyDz4P2kqyq228zD0MyIxkQrwTyS7n57jrCyy9+haZ8aj14n3cDrfO0kcbYLs4vnX/lkS+1oibP1mRd9Ri0Wm08DWWaCHSCZH+IBycw8XXQNSETDwQD9Y/+c8xC1yZp/dq2/+J3P/y9fHnr5tb2IZZHwXLFrMVTmjcxh3Yg90zrXZRslsnYgMYaofAq9R1LISylm3u2feuGrw2yaHdtftWwdb9ry34bJlr7+uJ56UKsmGZvZs+Pr6xxemkxFEl0PrPqwQ1L3Ltta4Bhlk/R0HgbPFdWVnSnZrFqxaa0uSyhab9n/WbbG19Wh8ZalONqioIc0bADGCe7XbMhSnUmvSPw4P2Scw1ia8EgKbYvGRVuCRiWH7lOzBNYPMG5AAwCxvHuLs6598Au61quqM7rT8Irz0HHEmopcgmxuFjM5NexBws6ScHLzY34b7pK3VdZgaesLDEvuyyoKC+Kw9Aqk7qDlrpXdeNvpjEjLC4pQzG6AE3gJk9I8e+Bkgm6OhSNFaLdIuzrpToc1XeuQAaxEsLNn8rk9PBi679g01M2itQFi/IsEDgJcDA/BIFNAexcIktWwCHhlFBKcXd7yivU92fHeawUij+Xj+CdAl/ReAMgnJNlyIG/FeMlvEYJAByoe8gfeF3q6tFcHlqKTxQxIBKDjlF5JPLUKKeseT1Fz5F1LiDWrmP3Ktgl0PpUHQNFt9m9lF/5zv7l981v+vQjyhnyMb9ipojiTVtyiWIGpKUochhQ6kLVmu6apyI+oIECCxXlJ74STTcr4Rl1VSqSWCZmZ60z647alkjpOviOX9W2qocUlGgtmiXwuoPulcDrFN9rU6r2/AEAEkna23t7VuRdaTwHxSkpOKWIXCcwTvrq/kVJT+Djq27P2ig19TIIqBWJeDkfW6M/spdXLevzDhk+muwYhe/ykx4AMsNbDrqvNK4iOmmhLrUjbMN3nRPniWi/PL4moZ9W7bWp+zP4IaiEgEPh1fLlNI9Kil/fnV8kKxzXd7a8/nqXAhK8LdklTz7Gxu6GHM8OPEza3tsbKeFTL5wAnqKfvvFkp6vaRcVQvjHxibpNxyM8M+7RujQyDBTWqy41GYe+1Pf1s7Wgm3pb5oDJAL04HHQ9o0AAYArFVxoTRV/hncyXf9wfjv7+Achv/ePf/P1CrlAs50o2hxmWWKczLOLhVc+ml113z+IIwBhG1NyPDIqnGE1Zv9O3UDKLZ6Dugh1boSwWWAahyysrjmcWH88tOUPV9cfWm4G2uHu173zT9r73wKpv3bFFImQvT44th/LRDFePpKGhYvClZpz3cQcVlikGGbY7BkxbGutnQePFU2lLAB6aozGkDvNkzLpaCwJPJSTvQ4wFF4j9HECu5TKwZ/jtGjzE5DpWdEYQay/m0mBq0KWxuca7hsRN+sen9zdzPmAUSQd8ggKcSqFLqYkpXYmzca/nswreHDyH38VsqnOWOmrcQupRQKcycDmMO6Pc6p5AWQMcyli7piLriAZKJyjKCIIfh7ERZpQIt7lSlEIWg4vhBbwFreVB/RKytiHGAkXgXokrzY1Aa9cxRxxudp130NQnJzbnBZKimYBTE/rkhehZmiWvMSXv7qOu6saIyztMpnwPfKfgv8C6o034DAbRBcRqF86z+/v4k4eksZ6o0rtTbpVHxVZ/t8ohWhu/ueDCqw4OKJBfzhqHtihqRSv5b+y6b2NpqtwS9q/W0Y/1P7+rPTY8oP0/Bplg83bjMyi/V9HDPfNlrU8CkHNCfBB0m2zecH2h11cf8CLedxiadHttFDpeJXxwfn4OjyhyDwrGMFBob71PA+h+D88UoAhEZJRozlIInpGnqTQk9Tv3McoAeni8gNUc1boqgA+wLyfWMskc71lZW8pZhhe00dhJAxk8GnTsdNT3cY8WsjyC96eUd60VBjXmMe5bed43bG/4EdCjHl4X6KrJt6KTurACGnNe/O+fm+OABn4UXMLxL//U2OqiRLAc1Pqy/iNBYInu06TSMO2rzAOal6NJlynooDJs2kpPFGjoevGO2l+TLFUIgYd7KeIlnqXln8UXUzwT8aaXn3dt+GaOYTAaDLwLWFkCIITXQx5bEz0lQ1NL2krmBB7y+EOAq8BkTlvI29O6I2N186PPOu2+DahTeGn/1+5/hkmE2r5WAPmND37jD5QSoJTPgKpLS6ZjVqruWCJZsxxuYbKch3AoRZRDmushjaVkuUKA1RQLB0WlyA4t5HN2dmJzkHYNs2mAaFWs2KCyZcVf+w27/Tu/a7GbN2yYgelzwRoZpxdXlpjjZgI4WiJWjdbDm8lgYSikVwCuJV5HNEyMZ6ZA8hgMLCt0jpKwfNaWPE/dWoMpv+NCSokE1r/4RX9sUkz+ca3Ixbj8IKZaoMTFKGISndSV+u4X6gwM5OuKI7xSRupW8kFq6r0JOQ2YS9ZucL1ulkJ0C5HnK2GkzstadDDiEi0apdQTSQkH5ZOiFDBtQm21KZeTyqQuDEX2DKc96wybfHa9DNFl4H3olUrFrtJ7nitZOFg3WvBLIdZB+ChlkjUE0PtAuVuBKit7oIX9u05t9q9uopnIJqGUIGnXPaqTzqnbw7Piinb+i65VuCvQSN3iCOnGKtazg+cFtN5YiK5Z9RK/m0P9h8QHrcj/vFIelrAuuEoH/E9ZPG+VQAWaSbADAFEX1XU/uMDg74DG3/30rjzfORZ9oVtwffD+4NrN9SpcsOm7F5FSbYqvyXzyOOSRKUorsKqv7/eL/Qbf9JPuU5i0xoiUPViepTyV4+Mj293e8zlO0nlLnCstpzpT2nKNLaWTNp6MoImUpHgTOlBfkUmRXl0s3ChyGMkWfKnaJAo2DT/BOfwOX2GkSEH3AJuWujZVBxkYlEt1GPCMwVpdj/Kc1c0jwJpaYj21zGJsmenASnwmuUHP1KqJqpq8P9FbRoRaUFugkP3weuNd/IljRLYvd65xLuJT4xuKsuoNRtbqorijynEVUNC9dfg+ncna3v6u9QDdIjpBdQyAQA8Lni7auHTzXe2oz1+CiozBiCWTPgqKTlA5g/LLUPJeBD7F45Pp0lf81LK2mpWidDOLpYc2WBpZ6/b7tCHgnExcK2p4G92p96lLTZ670gep60wgoomQ8kKm69Af/ueYha4tKNfXtL357vu/n8HtLpXrlsqmLVstWQ6Gi+XqtkzHfYAwQaumsYwiEG4pV6x1aWdHR1bIFDwipIemD+dzVrmxb9ndXcvfvWOF996y7IN3Lfvt71r2/W/aOJ2z0RDGmwEYC5hCWXf3922KJ9P4yadWmMw9fnwJk4eHS3eT03vbPv4RRvFlaOQ54LL836n7jy7bkiy/D9zuV0vX/vSLFzp1RmWhBIEuVBZRKAAEm539CYBZD1n8BABGHKIw6kGPMOhpd4OL5AIoiwCBUpmVOrR4Wrj2q6Xf/v32cY+ILIjVzKyOXDj+zjvnHmHHbNsW/222zWwwhelBZhqQnY30PrLphLxRy9E26kWWhdGLKUpgH44yZnLL5ZaCLIdxT3cyFYwM9bktFQf/VNKOAyn+qACYS0ToWAWFw/dU2g4MFO2aph2MCkyt7BofKtFCjOqgRr8r8zqOQKORigMmS6VM2lfGbB1vY7rCK6yuxWB5Gh89/CHlQFj5ztocdL+yDRu0fVkO8+mIWlEVr0QTYODUFyoUi2I02FXUmcKRhfM7fPNKcfqczJ5G9pJqeZrCx9P5ADQg/xoHhdF1tRXAokkPXeYzebQDGuNBHk2PR/OeaVx5G4URKQyJ6bsX3zUNj5li/ksLJGT2PQ7lddcJx1AozNJUhcUxw2ylozTnWhoOf7NfGYSrshZehtevrmkoCnpYJu8XnkfxTD7L9/Ld3It0NKTFhrLCeDlFi+OHkscsCv95yP8tRl4rNustm1h41qYR+yGm1hNKyYij6/s3QbCRYavTMiCDtPU4pOVC5cRzghVVgyPn/YpG1dgh83v24ml0UKpljMyFxgavxmzYj2jX+JPD43jIMyPecGVHcGTUFwAFFCn+babHSYYFL/leC+a61cW7wnhUeifRxCN2zQ8VpHnKPb/t0betQ8us4i7Oc5NGl3Tw6J28m+f8h+zY5NdHwbpin/0fep56Ckhc0ssWik28j/1r+3Fychy7O64oiLLmw96X0FlHpGgzs3LKz9w//WIynk2pyuxlnyPfyfxTH3qvCe7guVq9FSdHrlNfRvbkY6jMd7IPDz5zTZHDw8PsH3Sddfkvm3P5tuG+hpo7A+8Ug2ywQw4kxJA8e3H4hYxCd/tLMyD/t//yv7zX3aj+/v6N21Fv7+BxXIuandm4uUsYbi4LUugA/c8gWu/wRRy9cOH6gxiCgFpUXNNBgxBqfWsnwhj269ej+frrMb1zO+a3bsZ0eycmKNWMyUYwxngd67ZWqVSqFAXBc7ASKjdmDZga4Vs1N6L05r3ofP2NOAUVOS/VOu+PF9Oo3r0b1ZvXo3ptN+aNWkxlWiqwRkWdnpxmHL3hvvBzbh4yykSm4bwQYxkIlrLSOc+O8WSs4q7NAp5fbVfXivP8lf/LYJkAfCoPivRF+LZxOsWFBkJ9B5dl+hoP31Gx+W2ZydHwqt1MlXyrSE3HDsLpEmVQn8RwdT8evPg+5RjGjZ3rsVG5FvW1JkzcghmdI8oMKFSXiHsNJCVN7FeB9ony+cY66FxGL5SjzV0FHZQ2v++WxlbtbK647+8rUhQ04TdCxSEJo7HzsvVrX46CWngnKngEPtM2b1eUL7bCYHz2jcJrvNqL7ep+sV3eoy79cDkDBEDaKMwclHdZhlTwNnVxtFyulGcFOeOs5t6cpeIBokNlQAvGmPMkQ/Ff3jcdv1MYD9P77JmCDlfnsvCCehymYTE4wusqIMv4uQJk/vLNfJ/8Fsl8WuKr9FIBQkNX/GvhORgMsbN7PU74xsHokKouymjTp9Pi6+Gaip2yel7mWZBgE6nGdTFBhvon0ZBOrvt/fho9ZOUUr//ojOPZMbJeGEBXRFy3GY0yrYGW1ZoLvXR2x6Gs5uO4sdWOa3UA3dOHUR2fYzx4h+/IFtaCPK4/bJjz54r/b2164ldE8bEUlaxj6ED5p1zoAwxd5dAILJsEoUzeq+TH9ObX4ia6pruJh9U7i82tDvJXePqZDmlebZ/x3Gc86vmnmeRoIIPzoPEqO88hM0VnPB6K409I8enTJ9FqVDJarVgtsTCM2bFPPg2AsGm3j2y3u5vZF4T4pyFR17gkwYwLY7yQgVOx2PIyHH8ho9Dd/tIMyHe+87W3ut3S39/BEFzbewkXzhknm2hC7fsyF33qHR3H048/ynmiIH2093bi2iv3ooJnsNhoxlihgYEnpUqMIJTnfbI4LtViBOPPa86cC+NCsMnxcRw/eghjr6J7bS9mgPUKiKGy3Y3WS7djcWs3yi/difZrr0T57o3oqxd59vTZASgWxdhpR/nlu7HcaGcTln0d8DQVSCWjcA2PcynY7FiWLzQE/JlvDYoK5FNmYbs6S8H1OZ73WqE8Prd5H4ZUKX/6dnJmEdGhsPozBZffxXQlhZGowqgaEZu6NAwaD70EQ4RV7hqKHANiG/ble7rfztC5rNTjfPlRvPf4n8do9jTa1d24tfVWNOI6yqMWR0cvUijMvy42IkwuUJI2OaL07Ii3RNZlutDczmYdxz/ks5LD+5aKJ8noFXmSfvmjEJDLAvuz+B7fLQTS0e7QHoEp0H85y6rX4Rcu3yroc5UELxVpXl3TgHwm3Hnl8vvppeQVt+LMV0TslifrjgvF0TvF78+2QqHJI8WReqaesvMVA1K6QNGjAJfAbldK9Hk92NKK3XTlCfJQeD95+1MwYv2SIrkqxmRoPKx/y235DYrI57JMxbev8ljsxVbQwzP/s2mF96Cjndj2Zyzt01ivRnd3K06nZxkF5GJcU1A5Gg+a6434VXiOJAyoEKmbEfvPNAAzrm0YdeX0KICyJYZkNsCjGZzGxbQXa7NhlDAOHcrZKq2yg9jmQvvX1vkG7ms2UTozRNNVEjE6Fy/gSTPil+E385CeH+XQD7Lh1D6Bz29F+SmldXtJ03zCI/cS4FA/Tt1/ggzwWa4j39BDb8wHBRs2U8rfrr+zK2jttGI47OVKgs4fdpnkJQ9ZQx7NJ3wAfdM7vcyLcl14/wV48FxZLbaibrzm+7lGDzTwms1XArY5YNpxNS5V4CBfm68EbzZTcTm9FiGcPC4NHfyYUVh4KU5hMpnN/5DjP7384P/ft780A/LX/k9b366Upt/Z29yORgmksyrCcpcQRK/gAus4h9HqKIg6FVQ1ZLO7gZEASXc7hg/lutIBcxuFUiA1FRToyXBLhFAeEYnYpVyDIR3419jbj+g2ow8jujDTEqRuui4NO8cALLH0I4RWt91RrFr1Na6tYzgWnUZGWYmXRDAO9PIbtkm62V6pQh6NhllhMkTmgYo0CsimKAXfTUaVuTJslbQ8qgCSaTQY+ZS/il0myOdh4EIAindsMrL5xKeyuYjfbgqUzWhJF6652I3NGznFCQyq8ZCZ5cwUPsogY/v39OB5HM8O4tHRn4IS34tuYzv2229Fa+0lBLqKEhnE02dPeUcxtR1WeqEESasGA5tuKkvyp/CYN3KdHtIFSsTvWECNX6J/iFQs9uRFc1AoXsvoniPz+e0181s0udg8xLO5Y/R6/fS8LNfnt3z18oRXcyuOhVB/KuSfO//ZrRDiQgFb52s555FT1FsMEy7uF/vVljy5QvChreOCLtAJGg/b5VUPc8o7LaMUMR6W3Rp22ps8RWmuz1DU1FWVjzQok7nSm73gm+oo+coPir6zoxUQ4BQveprKgN/51HPlu5l/6FSUz4xeHT+35U/f467vWn+cW6+VJnLYrcXZ4Vm0AGYNp3PhETnVZ2dzZ+mlTNSxfRDWQ/I071rfruXj6qLOXbU+HUV5YWf6IC6G57HQCzk5jMWpK0GeRmnSixoef20+STrAtGSCnffmxwdR6p1El/crpG+ZChmQDzI3yTNZFmmQJz+78USW/rNjcZ59LPDySX8QI4Rcr4PC8I3Ce4YBs0zyMYo3HJm+vb+XfUGjMYi/0yzyIv+T5kKwdinvbtaB/Or3bBWwLq6mqzH/hll7TT6/4u0rvhOiGZnqsgELaA26zYG+GlXl2Sg6Ps2DgsVSzp7tSHP7Na0PgwpstprNCwPikra9PgZkfvGH/cH4CxlE6PaXZ0D++re+c7Gsf7tR6UStug9BYYQqFYZ0LTEgG0iKncabW5s5P5QTFK61uhwdxQuBQUgiOIWuLNHBG2AWMuh1aC1zQXZ3Q1B1Q8sYolm7kZMbqvSsyQqeyhJPYzlXGItpGh598HGuMtjsdKKxsxXLdjNWG51c1Mn5qRwLUtQWysBKJildyNPT09jc3EymMdJJxS4D2E9w/6NPsiJVsNlen0xRHBXAVJgcuZVMlEaCcxk2mTCvXySjyoBXzJXZYEtECi3yprsH0+G+aMn8OE/SFQPndzmxc9t0ZDQ3x6S0NutxOP4wnj39IGrlTrxx+7djv/UNtB7ItjyG6cvR3djKtAwjtF3YqRQsG9KW6SqQ/iPpzLc/PK9gyEVKWS7eS6ORbGXNFc9YptTNeYW64be0co4jN/NrJIsG13QUIEfYagT1rP5dm+UlieI8j9K32E3P34b0un32qPeKPHm1ONocMAHlkV/yLmj52c2HigepHf6jjFoMCmV/Wp06bkCOEjRwd8nWCnVX5oPysuWEGePCeZbY13oY/tEsIwbNi+VF3XDuN+AB6kDaq3ykvcbUY0HxzETmIR8HVFkXqlXvefyZzbz6QvIbz8lTWZkaAtFtsYjbOz/4McbgIqPb9HirNb+N9AkkeD6NO0rUPMgjpWqb+llF77yPd4GBJ107dy8wEusowfIcWlB/ay414Eqfji5//pjjQcx6pzkhpUanNB1EYz6KzfVFNKVfkoAyWz7+VN5WbpbV//Lks+2qvi3ShXRKLitoIFVXAMIhyN0O83V0Ub2OrrkCZaTlk1lem2OhSbXZjOs3byBfLno2jlarnvKjR38Foq4MxKfAkWv+1iC5m3c9SA1KDkDMp2ABn7/Mv+/qCVo3DhgUhGXrAnmQBvaf2M9hsIiv2QrguCM9EWdOHmQTJ96Knhxy7kSYDiS1b2e2uPjBf5QG5Lf+xn/+9xqt7bc2t1+NVnMLK76ZCluXfjYZxNoRKPeTh3H32nXQTiU+fve97OTboNLaeCeTTx7E+vF51K3gGgpybY6LBxNazfAF6gWlATWVYZ5x8NGcyjwSxUDAus0EKIxURggD5gsjU4kx6GN51ostDEF1s51rqQ+pJfs7ihGLKA4UlYKrgrDvQARvEECv38uojFxu1PuXjOdkhsUUKHhZXE9WkjeSP1DeMI+bCCrRi4yT9zxcIZorBq5k/LebwnB1VHB9TyV6JSSm4bVEUDCb+TIIQE8k88AzNv8UKMkvFP+vl+fx03f/JBrr3XjrjW/HTuvNWJ83Ka2GGCFf2dxVyTEYcrDNSCro7MC9pKlpezDtpLHNGbZvr9mprQEgz6BRoXQiZPaLNdw+fivW7lngPJJny+efSV+Vj83fpi+9nebcAVVe42pe87iAD9JY+56JXr6f9OOfhtd8XuXHLdPP8yL//uUlkpxOh3Fyehidzib3DLs2jeJ72aR5+X0Vr+3U65S9ipB3udYA+S0PT2L94Dgqp4MogQKrM8NQFX5yWbEpbj2AUrGO4TBKMECSqTSatew/0QTkd5K/klL5rsAkvTS3yzxIteIHO/nxSpbDnz5yuSUtrq4UxMlnk1t5z3BdaXB9azc6KKYP33knxgNXsrNT3LyUotXpAii6KCk9kXkuYGTHeq21BfJdxRly5WhogYNNKYbvOn+Y3r5T6S9AxzwAvfiuMoFiXY1dT6Uf8z5GBL2w06hkM1YDOqQMshcGpJCfLKO/r+hwuWXxPj3Kaxpa/3nB5q71GE4vojchD2UMMnuj2cpyJdikjLY4+LhN1bkyJW82uxsJnPq9M3RGB5YRiBghVdSnR/PiufxxJd/SO/N9eZ7Gg3pX0fv7SidYCmVFz0GwYnOghgOblQZTQAAVLnn9CkD4ltfWMIIAZkDxcOjYLT2Wi2IQocEBAw3I6p8NhuMvZBS621+aAfk73/473+m0997abe7FZmcnthodFFUr3dINrL9Lu7rk5p2XX4IA0+igoGsQeKtRjcM//0E8/l/+Zaw9fBJ7e3sx296MU+jnILC6bh5E0qqnSwsxrX9DDJe8P8IVbiH0LYqi4jeSyw71VW09plXQHAy6t7WBt1KPMYB6YkVlO6+s5iCmVY4TOXPdBJu2qFQrUQXl2AeVtJEU3EjWTLVHfYoSZYxUZBIg81YoLqNoZCy5pWAEeeAzIcj0kxkLw1Rcu3omTzJ/JlAoyHwk3/NUZrzycvJFzxFi29u9ntOIKyDc17vT/Fonb9z9VYzINkiU72TDnbS047gwAn7X5My3uwLgBZ/OZNgKxVSU+kIEvIbxk6Y1hGp9grBOUIxUNsdsnsk0EYrLJkgLo3j7gc+nmcrCj+b/ID0EXj6RjtLfO76e3/X7l2l59P38yf/Swcgf28ThmuJp+CWn9MfDzbby3BROab+kLkvU/wnAxxlR9QzMmwJb1KGJ6yHZrFChbtugvjrAZPTgUZy890EsDg6jeoJSBABdTFXMBmXiqWL8HMzgCOecqqWMoSYvNlMdD3qx1oHfGrVUwKk8JUhBggQI8oj159+/vRVXi5J//v5V+dwuz7ldeIhSg6tZHuoBHtEAbG1uoFRn8fHHH0GjRfTxGpxXyeYrXy46c/VM4XtnzKU+eufnMUdxibQdS+KytfM0JChHd367a0OUMRF3eluCQtA1L8dWqxHdarnw3JSfpEHBt1kH5N/dPNin4Zls6nZZstw8LziSP+7bzDjC4J30R3i7AEkAZyp75M1y6b0XxkT+ljhwpEzDz+7GTjRqzVhQ9m67HhVn1eb8qm78lvLnbjNV5kvCuHOuwUjjwbnNuVfPpwx43zKylysNjMgCOp7hxRfN5lceiB54sWyCz5K+xor7Rn4tMBoIZgZaOHW7aUn/HETIvlyu/9MvahCh21+aAfntm6/9/o2o3NttgvIfP8oBhHs7u1RGC5QNAsAdNMJhCrMYZirjSVDni33xvT+PODiKxXgcm/deisU+RgQmbUAoyAjxC2HJBY84L9pq2SC4Yx90OeESH8gdXZEL18zKMiXAZzWLeRWvI5seSlFbgGJh/tFsCIMvw3UhcnErm8Wu2no1WuRTFLzjnFsyp9yQZwXDUoBkmuKi5whLMovZIT/5SCEMlzlOZkrhIGNpgGAOhdnbxROFwr4ylgXjekVGRe5gFtGjHW6FkYAZKVNZQ8s9s6H7m+2vWlr+2YnYxCN0wj9HkpdKquBl9McqT64jYCTNd8wHBMuM878fRLjyXm6ekWeFQeNSJq81jPDaBLR3HP3ZcZwOHsfjg/fj40dv5zKym90tDBaCAKtl/wgatPAkFQyLVtDBYkoL26z9iu3SDdt9Me6ub35ldN2uQqqL5pi8xI/i1LUm1AV6rBn+6vdAw9UVQEDiUHJpmnNFWVRzBp+JRke9AYqlyTvkieve9htZR6RnyGoL+i2fvoje+x9G5fA0utRnA2/EtTC6rg3+8r0o7e3E0BQwDjZ5wKDZGOvkoTU9KjzXC4DTzAgd6skIsKxhaWJB2CyLeyqcvFJsPvfZhc8Kf/VWQcOiPf4zHsqSFE8kDXgvX5UOGv71uHb9Gt4rSun8NOni6HDHJo2hv0sh2OdmVJERSrVaJQ4PnlMiDbZt8Hons5iw+57jVQwbJgUMIfQiLwvP2RdcN9rPdcZ3up00HFfo2znWzG8hM+TOMphNNrNL1aasuF9mvzjnKCQxigrOzDU9BqB0DZnyLqhK79o0eSabCPXaua3MGKgBhsqxNjeu34H3FvBcjZ1noIFGNgdV8lzSFzrkRlrZ1Myp+fGYYd/Q0+eyIx+Fn3UBUTUMWZ+cl3Ihs3mMMdaO0WrWq5dgQbrD57xzxafSw2Zmt5QhCixNpeMpXqAVVnggtj6sfWGj0N3+0gzIt6uNf1h/8nCz1T+Pm7tb8dqrTiuyFQOjp7hvDPhkMc2OR4loHPgCNFCdLuLuxmZM8U76Mun2TlRv3c6R6o4/SPGBQIkG/8IGXdkuFbtpsif3yzfcdOqOXH2OVIy0GlEZWn2VKFWRbYoNXMLsFOT88PAo0VfL6Csrj6ccpLe1DWo3ff8+xy15nnnwWf6o3MzL57biJ/e5Ydumx+zg1sB4h/evlGj+fZpAIfx5vDwvfvs8BjANQfGem30pdsoqcVPoLLOqoRWA8QRGnc5TaLMJBoWlW+/aB07oOMZw22GvARGBOmhsPSNiMHagdr/vPSNDsoMI2ikoq9ogPjn4Qdx/+l6cDJ6BgI5QIgOU4gqjXIrF1BXythNEpCrgnSnGXLRHjZK3z4iV3tVlWTxkNJA054fCmG3XRfHNjdlJBZM/UvEWmwrHHDoX0xrlNMy7TUV1lvMon51F8/QsuiiIDb5dx8Opww8GRRi67eyrNYCOisjiV2Dc8hxVeAFqBrW0JxdRfXQYx++8F1s8v0OeMAc5JU/59XvRevOV6ONV9JsAEvsR5KvkW2hIeZaUf87vpR5VvZ4K03Lldlm/GmfLIr9Zfvn/CoQUyuczPvh0uyy873hLA5LNd15LAvnAFW8V79qUlTT0D/oYwryzsxOPHz7KsSM5Lod7SU94wpHPk9kk10hZQ5mdHB9n86v1Zn5UdI4N0pg4GM5dL8rrufOHHUcHQGyysLu1mfO15XKxGnBok+X0j/ueywhFbjn1txm2LN7Kv/yVvwWAK2g5o9g9m8SpNwcC2zSlITRsVj5SEVu2TIF3pHAVgygY0rt66aVXYwCyr9ZQ6k1bI0heneIbvO8mnYtO/kKOzXt2fHuN86KPQ3NZfENZsV9JI5K5zn/Qlnf0svU8HPWOKEJs73BPHXGZfjHzQcHZCW6hrcbM77kS4ZFTP8Hng9EUQLz+X31Rgwjd/tIMyP91b/MPKtNJ1AajXPRp78btqO7uxBmEcz4l/AIUGzgMKkkK0WAZYl2gvJ598H48e/E0tu7eienWVrTvvoxy47lkQFldJUKFJMcXDCbTuCdPeSraguh6FLbdDzFG/Qk4kAocOYobb2SK8nNxnuw4g4lSNcLQ9p3YiW9b6NmgB3qXsZ1ttRITLLvt8Dkq3cpj99P5zcvjp4zPXy4gRMXaCZwKgN38ipSy45vn9XLMl3mWqbzo9QIxcsKeApRXi+1KUD9jWtz04SivQR0MAUgQBX827IGkjPvH25ByvNeog/QwGLkYlg3U0MzON4+z6SgGg9NEXDmADGWo8bQzXgWyWmhY+Gd00Tqe49o4TvvP49nh/Xjw7P2YXQzJq9MvlKPWqJNOh4cVDOo46nFt7zppOtOyk1Yu4/nZAeBAz7OSnlMW04xcllVhTZqwmffswE26FPRIJfgZWfjNrmBzzecXKHo9UOFqY1WOzRlK//nzGPz4+7F68CCaJ+exfPEi5s+exfzpsxhx7OItlxHC1lYn57+6GE54t4LBAE33B1Hn++axOZjHw3/5x3FLHq3jTVCmXNPi5rWIr301hvDdDP42SKCY3sX6lSsQM/mYdJYoAhWpVyuuykcBCiDCf+xSIu9elflni/sz26fX87FCWUk/X0ukyia/5F3TyReKt9ap57xDGWxrlISOFdne3YunT57EbDgsvm06yim0tenKQXaGlA57yIn1l+mSpvm95HU/prIWyRsp5LcNI3a347fbbMW2sxrwrFFp9oVejfOR1O65WZ7LU5tDVd8klf8Vx1THHPgeL81J/wz9M+CbGapLfahvnNLFABhlJhfNIpPSySlrXMxJQswBNo7+vnHrpZy+p9VWR5i4TVHIkQRiU/au5C/LzZ48yZ5GhGekvfRysx4FeskHl7sPeXeB0R6OyStyUS8hlxcYXRPgHT3xK0Ko+7KTnjQ1OMqp6Vte4CjgcR7Hrs8y1dv74kahu/2lGZDfubb3D120ZreNB1FpgwBLsfXSrVjVqUBcLZWRzKz76+jnFhX3+OP78cEHH8YIAr/12381OvfuRvfl1+Ki3S0IKXtcElGLbueXFZAVmqxTpKk753MyEYA5o7L6s3FMUXqp7h3IiAF5+OJZfPTxR/HyrTs5uaAK1jSy6YBdN3sG9DT9JkZEAbHD3JHgNqdcTfAHbiwY4vIvNw6Fsbg0eBgLpxkwLfMsk3nfXUWXHgKb5chUuH61KUifoh6ezZ3zfI60coEbaKoRzLT54uJiFi+OXsTT509AJMdxcPAcw1FMkb52AbqhbmRbQwZ9JwWfv3WQV6vpAMHCdfY5lYr9BYYbZb54+ALmnkyHGPpH0HcUlUbEVuda3Nl/Izr1nVwXo+kSxoHhmkU0Sltxa+d1BKOVnamOA3j+/BEe3lkuE1pdKNhFWGQxHYol5FPQkeJCJ40LigU6KbCZ5ywrpUhlwhn/klbWP0JrTayovxUouIsBaQ9nUX34OIbf/V40NB4ovRUe5uLkJBbHR7GCTrOnT6KGsmwBbmx2LU+mUYP55k9eAGWHcXRwiKRfxM7edvRIq2qT5vYGHnQxpuH54CzaX/1SjDe3+HbWEPnxf/JEhuSw5MvMOXnk4BQdomLzm+W1qi/Ll02D3uBZ3yi44N+zmRibvCUJTOtqK/itkI+r36Zp4oVBLt7V0Bp9JvUMyKi3W7l64TPoIk3l80yfP+fH2tnZjuPjE4AVPMA7OT4lkyVd6uIKNVtvuf6JMkQ6GXKKJ4zkxE2MVBsdYCh8FW+3BmtKkysDUhSf3x4zz3oYyj1ZIq0iP0WZ/JPGfCjamztxUa4CVDFW8kOWk3zxsP045tHnNYQ2LZpHyWJUJ9IaW7v7ce3azZwHq9NxUa5Cdn2oMI7Wj95ELcuYO9fNh01hbmkwuJb1yKY36O63vV40PZMmR+fhGuEtlfl+DQAolyyhwZXMSwlLV1DAfNiErXdjnlcYnxky6WSjAGPS6Q/G8fzg6Asbhe72l2JA/sE3v/ltxOnvN1H8d24VK7O5TKjtz7NpHygKwav1XCd8jst1/PwgSqCCFkp69+VX4tqvfCPK+5ux3NqISbWVU6q7+mA2ZmeVF8wiEbXEC4RdRnIdjVq9kW3+GhwVvI6j3sIYN28NxZgdsJVSPH7xPD559DC+9uWvRFMmw/Mx/G08n8VUNEbeNCBDFPPOxlbUQNEqOI3IMcpmE9QJD6ewiDM8ygf8+5lNQ+SfDFQYgksBlAk5l5nsW3FL5sITkFl8R82Z/SGWmfKlofRnbr4Pc/lnHmB+d5uuHNDngEE771qddk5IWIcGzRxDYD5K0GxC/kGE03HmO+fkoiSldWFW4dZrREYID6+kcBQCWDCz7bVXc/i45na7yTfskF/wjfUG9d0GGHSjwe44k25jl1RbFFJaITwQDJMRm3hzbb0hrhsDb9rZFJdlVHj8rnRTJ2hwpfDnqMy1hf0aEkGakidZxVBvm6JsLNuGduuPn8bs3Xdi8IPvx+LDD6OF8bC/zSa4KnuJslYNHV3MYh2DHIN+rJ/hsZ70YoO8nTx8Qp7Xo95tx6rdiE6zFo++98PY73QweNCBbzn4rleJ2Pj6l2MEXa5ymXzBf6l8Pj0W91Qrnmb7PteNwvLKp8/IZJaLP6jAhc9tBZE+3Xyl4K3Pfl89c+W1XXkk3rjKU/KQTZF8qzB2XKN+HPzo53fhdb3Q53pq2ZFebFUAiet5P4G2GW7PLp8YmWRZMrKLo0rSJlHRvfJnwEtRplXsY4B2oKHBNTW0jx3IVGnmNxWv+eVbPpt5JUMWabnm9Ov+ztznvaKwlIPz1kY39q7fiOuAw1t3b6c3nEKKDNnUZj5tXlN/+K68bhSTNTIHHKmr7tx9Ja7fuB1npydF8xX6JcPIeT7zxm7ZLNPVdpWP7DznvjLiN9RJ0iSnFUKHeC951o1zZyaezNFh6MP1JaBFD5+/7MdRJ5BGBm74Hq/YZGX/px6cemvmCHQ9PM5dTkFjMprM7vcGoy9kKdur7S/FgPzdN7767Xq9+Z2bL92Ljd3rKBJc4e5OjHHX17a70dzZjwtRLsLSBG4tD47jvR/8OO69/mqUru3FsFqJCfUwgXmmKrQSz6LO9QlkpZweBKWQbbsqHNtNcU/XYWjbPmfZ5qpixiBMMAww/fOjg3hxehi7m9s5r839x49iZ3cn7u7fQGEsUHiVWDcCpFHD2CxiCDK3DddvbNSaKLiCSWUaO9LtyJUJEule8kHWrPzzM5sMz9+l8i+UYLHLa4kKZZJLA1EwoIKBILBl0pfpa0xU4oUyuGRAd16R+Y3EaON252h10jH6ykkVm41WdJttjJ8d63ZuukhWKZx5d71aCIPK8QJmXOFlDIeFV1I15LRm7sd4WkOe4/uXLKIQVKuNVAprK+rI6K2Fk7zx7RUCugZiw/tYu0CRLgtlerEClZlff/FMo76BsWlzo4ryaJNnmxhsyqpkkbOd2+9dEfiq3JzmTloiNDQ437B/BuMB2arUVQ1vb3l2FpUXp7G8/ygW778bF5+8H8NPPooKRjMnrCPvNi157lgjm1CMOb3AgAyPTmJ5fJ7jFwbHxxl6Wut2Y/tLr8XaFrQcDePJD38St/YwjCo8eOgAIFS9dyMqL9/Fc71SKub5L+yW4/J63r/6P39z4L7neY18Wc7iDtunJwUN3Ip0PSuezRuZhLTxKOmK82LzeXd5EF7TWEDm7FDn3SItFBYAQ0Xq7y3kRoV1iAdm86Qy1wScdLe38H6nkG0RrjuTeYWf4Pbk6eRVjRKJyJPq9+y/hL+bGOEbu4AzsmazYC4Ql3V8lQc9TY9u8qGHotRIfR6L6ySqfAFIbKJqdzuxsbUJGh8h+yO+exGdjRbexF5GUeXaLdl0VTRxq0/kNYNLyHKWr8xz+9dvRhcv5jQBo9F4fBVeu9osZ3ovGEyNxKfyyKZ8Jy1I13M3n1WGNbD5LJv3LaRhx0N4aIiXqwGpXoJlOBqakBbpCwivQKiv6XXoLarnDOW1KVEPxGnhcxT6dP6D88HoCxuF7vYZdX6B7f/85V95q9nd+I7zWa07W2ezE4sOaPT2rSjfuA63tGKIMjKcsbNWjcH95yirWnTu3YpRVaZhhzCh54Fw29aXg8yWMypgCkGtACrGdk32nASN+yuMiB17rjPedmoSCN6sFx3jrc1ODBD63uEJ717E5sZmvHT7TrRRmIb92v6uJnDBqLNhPx5duuwqXtWijJPz/1j5/ImLRPTZJpzb1VGGuDx1y/PCiBSP+F8hUG7JPzCI6cocHvOca1eGoni2YMScLt09C5ypwmRFJ3YVry7zlyCM9xRW3zWP8KNtvwuYcxr9ODh9FvM1R60jBHbeQgfTvFgDAZWdd0fmnUWvfxTHZ89BM+fpldTKRkDJuBHj0dhmWhSHFCrae9V9Rb7NsZlT+RV5vyrz1fidIu8ockCCHpZ5tk6zCdK7+Zwo1uu+Xwhi3i2S4r4NiHwdRHYllG3Ox+/8JEbf//Po/fkPY6vXj+nHH8cYj7NrpBP8MqEAPm7T3wyBc58M4I+TEyUzLmxXBoiQ7ez/abRa0bp1K/vxKngh609eRP/Rk7i2swXdVlEdL+Jw0IvGK7fj4tq1bLJ1S8VdUOJykxZF/ftnJjTeeU7Jis5h/nlfYnrZt7x+9d7lfnnncv9skyuu7udBsnAsvuF2mUaeFzRLZSdRqQc/a98X2Bl+sAmXTyMfu8jzeDRAOZ2H05hcv3k9V71UGTtT8wL5sOnGlgDVXyJt6k1glNtlpVnX8uuN3e2c1qRKXqqQqWi24oF8zPxdPl9kkZPL//in91F45CL1wngoB5vbm3jEgCgMgNOA+PCIPNvp77TnjuTfwDvZ4rktvB91h2kZDed0RTmOqg4vc31v/ybgqxNnAM5Wxyl6fJLtkrbWo5sg1rInAOS3tC2Mx1XLQOFFe/9qMKEGx8jIwhtCZtlxIOLk6DgaGO2K0R68YyCQ/UImluOx/J7fgWekix6IBsQZyh2b4wSKI87P+yMDB/4QD+QLG0To9pdiQP7zb/3md1aVyrd3X309Nl95OWp37sT+178W5f2dmDVxJY3EEgE6Mn1uk0MpbuJ9DKm4Gda/CL9jk+hQWyYRWYowV4bg+s4aSkvvREKWEJkyCg3GdVGYbYRalzndSHb5djifJAK4vrWDS76d8+onXsZttPkslQ9MdwKzffDg41yb/frOXmyA3hOdk8bx2Wnmy862c9Dttqu9+R75vRJq/n26+d1kfo5eLs6Li6Izt/xukUQyRwq+D+f2WbqXv/Low66oVzzLufwFM6eyIt0Lm9s0caCrEjRxwSeNMOoQR2EVh+ePYVYQymRQtO+2N/i4RnI9FqUXcXj0CYbjMDY2uwjUhe2ocfv2Pe7XEPjLcRHk26mnXRveqJlUdjK9Sp99LVWI1CqOi4WZxPAZMrw25eowpsvTGEwPuNuL4egQ/3KWgn9FGz7CtyTOz7KlNEu65YbR5dMuaIXjwc8KHsYsTn/0w+ienkQJT6I6Hscpyr6F8BrDj28So4Whxq6XMMqoNFiAsloH0BEjs7xwxUvpi1JDcG++/HIsAS490GsLQPL4j7/Ld6bRauOdQqPyaBHHg35s/drXYoIXeIWQVRxFrfl/UYOf1WexpZG/LI48k+98+gx/1EsanbxQ/C5ue148U9wsEvmUNFfbVdqf+9+teI7/PFpV0D2vkaiGjGJhR0wbGeK6YxHs8zg6OkyluX99P06RCdGxS+A6ANaoLK2AyYkyVhBWDxeqFp/iG47j2t7aik6DuuJyzjRB/RXrwOfn8z///O4VLYqMFv973SYdm56MChNg1GxS29qAD5z40X4XlbazYQNykP0VaMda4Wd6Oi100Taeyu1bN+Le3dtpIK3/Oe/7jd29m3wE2lOabguPhWM2c2U+bXb6jC8LWeQJaGHrh813Vx311qf8qveRRueyTBoX9RMPsld4rhYvnjyLds0FxAowYee/IPWqtcWmqyveNy96Hk5fZFPZnF0DiNeBAQEY5Sj0/wgNyN/65m/+vbVa/a3m7l7svvlmVK/fiJKubrsB8lsVnWdOi5FEw8Ji/Z06fYwBseupiLsXjVBRVIgzdy6xsss5FRLNtLRa9as2WtOwEk6GjoRd5jwx4+kk+x/OxgMU5lk8PHqGwprnwMTsHKa2nQurZIXwTeVkAkpRz6kwZDIbXiooalHDBBQ6mIxxnhrp0Rw+P4jdza1kok8Z/PLw6Xb12yMfsUx56jn/Fa+pBIoHU5GwJXvw32eCU5x//jeF401yySWVrCgs+4iwtBrUJZ7EeNHnfM7uJGuFgjXQx85vI8ycJvvs9CgOD1HiKvdGOYYXn8TDhz+Oo+cPsgOxjMexvX076lWQNp6aaNuVz6Rhs1FHqVj+QtHbmW3eM/9sIkKp65/Gx2YPvZrJ4jzOR8/i8Yt348XpRxioDzAgx7Gz5/owIIGMRrKsHq0JPTi3z6dOqpwqUPZf2HVgqK5GsokRWVKmaq8XU9Dj8PzcB5O+I1Cpo8Gd26lJnmzia3S70drYiCY0MajDpVinS8qYU3GsYlxrxM6vfDOewEuT50/j4vAwTt95L8cD1VwX34720TwOJqPY+PWvxahcABvzXaBUjtbdVR16Ka9SXfKu5YDPPVdpFM9y+aqobF5KhXK5ezMf87/L7WcN6+e2n7n02Y/i0YKOppJHT4rkc8tmrSxLkbYtBRubm6mwSmvV6J0exnYHGsJzRr/WkeM68lxrNaFtM0HfZOrqiXMU4FoidWnehdauEaQ/fxV5ZR36qTSQPGteBBNXZbLl4LNzeFzQgIFYkU4br7CGQag2oD1QxHw4tsP1TMok7O5iUAbBuPyynOg8UwvDAzl33MkmPPDa66/jWV2LbbyjTmcrRoMJ7wZ5ls+LEejZH0jmrmiUJMt6JE+U16Y+72eEqXV6ed37vlJUmbxR6BbB7kyLiyc/N78YMKe1F3qhBdMDvvqm21ULxRivOVcfRD/mOugY62Ia92kOIsRQ/7P+FzgK3e0vxYD81te+/p1mu/NWB6TfwIgY4+5gKdf/uJgtMwqnWB7UblSYisqdQn+Vtx2fWTlUApSIMhW4PgGZUsFr620IR1o+VB3xPsZFHYP7sbwoxcJwn8tKElk+PXyBEoVJZB6nIdDrIe056U1HEFjrTeX4bfs9jNZxGmW0ZBqijXY3ZsMJSvY0y2U/i8ZJJOb7Lc7rlO2Sjy63n/31+e3z40KuBOHzW8EglNO/S2a52kQfWbJ8jXupYGFC0xH1l8h/GSVZFV0P4tHx/XjnyTtxtjyPckuljLBqiGEwmyM6jW5s5tQUKE2Ew0F/07V+1BqUnbJtNrei23YeoO1YW9ZyNUcHQzj+gX/53QzbvMxryodINUXTnCo4l2XgaJMFKaewW2+jaS9DJUt10FalDi03EOB9hAP0viwMB6XL100v/2XZP7fJJ1y8wBgYN68BIXG8gUnUMB6zJ49jeX4SMwxeMQneelQaNZ7DoKHkNzZvxMbOTlTbFXhnCm/CU+NJrA2nMUAJuYLehZN5Ykhv/tW/FicY4aqzPv/rf433sYhrd+/G3CYxeK3J7yMQbvuvfgvfqhB2q/Bq97+sU3eVI3/8yEKljbnk++IZLxe8ko9fFryI5PHhzwhxeYvN51Wwlz/Zis8V6eUrmVZxPTfOranPrqnUrm4WW37fEx9il46CD9ejePToEXm/wINtUQezQjHDHIIVV0hsARJbbeQVT2OBgbkQ4ADi9je6OVVJOZtqqBM+ouKxxrN/iGJe0aegA8Rh08imQeG4sMkImXUOry6e8sZWN/s3HCKgF5vATuXNX67P7zfgV1ftS4PBb4uql6ITYHCAHdhD6tKpbLrdjaiWG4jNCi/9LA2ILSHZ5+ELvO+gQLc0BOxXHecqeMODs7lKArKZ9ywLR8uWhsPmK55XNsfoxQs8EKcyCfhQaSlkiU/xnqDiij/SKPHn1EHK3ZURcQJIDchgPMMLQb8t177QUehu1uMvvP3ut379D1rNxuZOd8cWgCTmJkzj/D82N4hQjPpRv9h5lxMYQhA9gsoc0sAweh214SxWR2dx8vRpTrqIj1owYe045usovIteDnKy09aJEl2a1RGmGc0E0dt8s817rQ2UEt+YohwupiAhm6x4ZgsDZ3OUI6MfP34S5Y1GXOA+2qxjF/DNzna0S45laEWLb3ecfI0Kc14jFbG42JHKhcKkDDIIfzJ+sf3s+ZUicPv8+aebj1698hdv/3seNw/rEG56MY7T4WF88OjdeHDwEI9uER+dfBxP+s/CVQZ3Ou1owXznJy+iDkqrV1owbz2N4tH5k5jGMYz3LM6PUIalTtze+yoCfgtDupFKobTeR/Eu4uy8l+jQRa+ujBimi7JzSplQHWkYPKuiCcoXKAp2W5qtYFg+I93OBy4Y7JQYWxirO9Ft3o5G9Rp1Y7+SIcYibAXUN65omJ/4HCkoO0phhQEx+soV5tYAJ93ZNMovnsfwg/eiiZIxuqsFgHH98BnCKnBx9udFeyMqTYR2dBbDs4OYjAZpZBxrZLt8BVi4hjdzWoZ/v/zV6Ny4iXDP4uDdd2Mfr8Tllm2Mq6JIFr1hnJNW81e/wTVUoYJOtlMpJp3UihgkPT1+SxMNsUWzz89zFZ5Lzfqu/CEfW95icOElf10aieKZggaFkvWHR6/9hzbz4kOFii5+c0WZI023Iu1Cabtl+mqq/HZRG3oXCWqgVU5rwjUjjFRuOc0QaSj7+qC6Fo5D2up2otvA86VcdcEc76C/U4mmgecdSyosyffzS4ITUjEt/hPYLTQeXLNZtoX3s7e/i8GiHgAHtkqUKnAbzxt5VaeeSC37CFT4xSJMc/JsVJbKWGNflN+60gOdzSeUYRrdzg7XnaG+xzmygnGSFtbDlUdQGLXPaGWWzbv0MPcaFWmSYfx83+u2nuT0QhoC0nJA8RR+wDzFZDCICkZRY2wCetj8xzfs6ymMFbWB8dBoXOApky50z+YsDIgDCSeAmTP4kXz+EzyQ+7z2hW1CnF98g2g1CLSJMq+iaBt4E7MXLyL6/VibTVC+YwQdb4GKnINIlitcPghUKRqhYykKgcF0b6dn56RTp8KruHmnMZh9FOeTh/Hk6P148PQd1NUARpHtIDBcM+wPMhqpzvf9beW+eP48fvT9H6XSb8BQ2xiOzc3t7Gx3reG18TzeePnV6C2n8RgFq/K43mhHFUtepmJUKilcpCXqtsPQsFhn5815fxIJFWZEVvJY/F2ec0+mK7biqtuVwH76BvkthPXq2X/3tjI6BjWF6c20dZkHo348OXwSHz35JB6ePYtFJ2Jan0V/7Sye9h/E6fRZzNZPo9Q6QxDOSGSS6CqWCAygrIdhUNiPTx7ChA+j2RniJaoQ8otkdpHTiJjnor9Dw8G3+b6Rb57bpOCkiDb9ObX36elJ9PAEFGDF05BcXCTS7cTetVfildtfj2utV2KneS/a1eu8A2rDm8zmC76KeBZSqAIm3RzfcbkXgpy1nqiw3ztPnmrAR3F8GIOPP4waaG5uZBp8qAJzeg2jxhoosRpGweWTz588j9r5PLqDtdgGNrhQVwllsYli3JygRCajWJFe//Hj2EVZ7b9+L6qdRmygpNbggxI0KUH/8zH02mhnm7XKxWAAvaELo7E4OpjScjiZqCHpS5DIEmOxgCQTzh2fmd4ZdNZwrvscZSnoIAXhQRU0vOaAWlWUdS85rB7pUWxXx8+2rLN/x85/ecz+FcqrcvJyoRA/ey6r23u5F60Grrtz4/a9uPf6V2Lv1itx7c5rUcKrXVDH8q9ehSOqM3qItDXwY+dqAhgqm+kB5Pd4rsjmp9vVFWo885j1TDr2x3l+Ae0XNvGUV7G5vxNlQ3ShuRFVmXPOnTi13kSGNSINF8/qRMWhAwDGar2R/QU2CTodi7LpdccmrRAG1xkfwE+G7RoUABhOGiTNTN+8kZeCdoXKzKYreN4wfA2o9wUAvm+fiM+5FEQTXswp+fFACllXb7ghI+i/TBe65dIN0E3dU2x8lQelbdJHupkp+IcvUWdGOKIXKE/RT2NDXvkLNR5ugoJfePvbv/Of/oEDdWpUXIbBlio5Une1HGfMfRUCX/QReIyH6ETiJ1KF+eb8nuNJGFq4NhzHyulNtprxfDWI8fI4joeP4+nRQ9D2GUZgP/Y2X8qZZB1Y9PDp48tJzzqJ6Kwg14F2mo+XX345bu5ew3WupQfh+uhGEVmhG41OVlSjVY0tKnkLJWd7aQ9BXoDQjQhTgN1g+UzXTrkz0mi327yr9Oftf1t8L/Px6Q35QCnwVIb097/10ue24pGf2VZpOGaZL5Wq7cDzdfJankX72maM66X46OlHMZyfQ98pCnMN4T2NTrsWB0f30xAgYqRbh7Fl6FZ0N7ZhYDy0+ce47u+Cwt6P7iZWKNrYKUNz12Pq2gR6X9BT9zvXwjD/7PYhSSGnLy/jjq/Y18rwwMYmNHTajiKE0bJb1ySmTYqSkxqKO61vBKBscxx7Kg9cenBklBZ6MngbKE87WqWb91UA+jpVPVgE/wKFv4vyGP30J7H66INojMeJ6FxHxG87G4DARlSo1zI6O4nT8z73ynineK0YVMHBlLQGiyF0LUbia9Dmg2lsY1w+/N6fxgJjsoVh6La7MbVdnFwaVNF49ZWovnI3+/GkRjbpoXAhcn7frYygizXlb43IKl0P8o8xqWE0mii2JXm4AE3q5RnC6ZgbV8mrSQPLzrnzemVfAeTK6Dn+UiHxjfwS5HO3bj6/yXJuZuezc9Mq1LbGw3t+061omoH/yUsRlEJdUabsj4EX9PpcFU8N66JlxyfHiLSBMeaCcpNna4uiQSfqkcvZ/8jzhRFRtthJwvxknvivKIPlwsiiFG1R0DxoICz7Al65fvtWdPBqNBbOW2XkVDEGqoLSLxZ/s6kyw465Jih1VglnfnCqIq+lngJc+Fu0vwLM1pziR4CBQTw+PiUfAJMW7/Nt85XybJ4tA7TQOAgaroyBdZ3NXGzqNml61fTl/SvDWdCacmEwbL5ywb0eYGU1s9+GMpIf6ZEzO/C+aVlLvu+ecocOdYmKXMoWr2SEXA0AxL3hNJ4+/+KWsr3afmED8o//wT+4d9Fq/X5psx31na0cmdrAMLQo2Oj+s1g+O4gKqPDJn3wPqevnYjpliNdsbKIMQPdIo6rNynJlMBdxqeBuTkrzOHj6QTx59iiXobx597W4fu31qFxsoVjaYUhwCVRiR5gDAzUSrtldh0GcYNHJEEU/zgJ8diiTl1Co7Vy61fMyhq7JMzWsd7lZiY/Gp/G/PXsPBNNCWbg+tkx9qQBtv+R7Tl5mDbvQT8FUhQD/xS2vUqBUfJfP5QW3f9cL/8FNtE8hYLoqDGW+nVZkJnrFQJzjWfzk8ccwEcZjHQW4hhFejWI47sUEA77V3CAfdhS3o1HtZlRVreIYkQ71gLKtfQIN7+PKP0comtTFTTzDXTQKNKrYlLWe7ndytlSRmZPLOSLULbh69OIwR3E7fb/Rdi7rWoGuLWjXmuAFnPWiLjBAUbd4r4Mi7JJEbTqJnP6G5wyAKmbsFXHjCVRQPuMB9nCE2SuUD3LFt1FW8NYmfBQvDuLxv/zfYvL9H0ST83G/FzOjrDAkTkcxGHA+hBZ4qef9kzhYcryxG8MvvxrTl2/Fi+kwRqdH4RoWfdK3K0aFVb7ASzsbx9MfYZieOWkglg8E7nxWKrLVdByHXN967eXYuHebN+AzaONfVjB1ZSRczkSN453Lt1IGbE/yY3ICRrWOwpj1hnF6dAhfNlBoGBrfRVFJYpG1HoDNFkWgCeWXvvypsE0nQQl3zPfPsFb+KEBQwYOZrazHjO7xz6NKVPqjsBxp7swFVx3HV5GNvqPzqrrMr5kGx1yzhDQmyLf59puZS2lFus5D5xRBxXQonJMdparIM+f8Vilm3i/T9Lcr7aUR4T3/5tyx6er27dtpVDSo7W7LFPK79nmY//w+vCfilyJ+R28gy4Jx8Vk7723O5hDrgEWf07hVbYGob8Sp0ZZbgChlLhPkf+hnE3wRDQf1i4JQdIw/vHPVvOWe3ijH9ApMwWfYTctq0ACY6BLQOgV09U+O0ImAIvItDTQU8oHf8vNupmsezL+BAAIfDYcDER11f9Yfx2iyiF5/+I+KN7647Rc2IN/+K7/51mo4/fvXb9yKbRB/HSXtSOXKxXpMDkB8Hz6MxYuTuOhNotPsYnkrcXhyHs1qKw2FfSJGRrlI/9SGEY6zo7OYffIsaqDETmMnbt/7auzsv0adtXHrYW5eugCBu4qc/RkiHIGdhijPMSZWxOgUxYUQbODa6nk44M6K0SVvUAllKnPUXo+fTF/Ef/uTP46Hw+N4c/du7Je7ck2Wr2B1BWct48ZlDAcV5ubNy+f+4ubz/l0xwb/nsf+fNhGLZcvV32Ag+5AW9WocYiD/7MP342h5GutVzMzFJIwTtzPbCDQnVexKv2uvRLPiAC6MJ7gwF+4KY9Jd0vRH3DuMGoxfWb0e1dUbUV50Y3zeQ7CWOR+YzTMKcjEgzBzxH0LXxBBX8Bof/PDHscG9PYy5sfctFH/r6HlM3vsgTr///Tj74Q9jYhPT+XG0emex9pN349n//r/H4Z99L065N/7w44jnB1E/6+fqdMvnj+LZn/1J3OeZ85++Df+8iOpoENXeebQAA/WnL2L69vvRf/unMXj3nVh//pR8jOJ8Nk7PCFkvGJu8rEOjC7zU57Znf/Nr0frt34r5r34j5m+8FE2MydHTB1EeTaO+MDy30GgOCnT55Fy1sraK3sSmmPXoYyQHo/OYuwQrStP1aCZzPN5T6I+hXJstMJzQbD7HOMwyImw+GAfwOMdBGZWkB4ZjFTNIWEL4Hzx8Ehs7u+mxzVRCKGWNBT4nengZk/NBbKxRVxRMhaq37m4orDyhOfFoUyIgNvfku0ulk7XFMU+5ls1V8JODaKsYC6fsaTeaIO5mfttQ2US8EFGgpbzkVCfknf/ZeV/lhoyJvBt4afY5Teyb5LNpQDQc0EGDmZ4J+balwAGI04nh5EYTwccQQgXvGJM0Gvx2BLfnqtzsByDRMrzuMhD2dThQ2EAWWwTsu7RjvZgc0U3Zx+DyrVxQTYXPn16mil4PQjBoH4Qo30i87HBHeeMzgJlq0cOD3d/spj4q1WyKle8dQIjuEOBAC4GCytzyZ8c6R+mU3lryn56YhpmdewXNoYXG2Gc5XhgcBH2PXzzNcSAub2G5rRvTXpDuVXSXe4YKI9PqgunsIlzrZDS1Mx7+HEzwRi7un/f6X+godLdf2ID89u03vw3S/852uYmHcCOae7uxvruR0VAXVPzel1/JmXU3X3kpNl9/NS72t2KJl1HvoqRdt4PKbFKJPRRLogkqZ3p0GhcIzv7GdnS29jBKu7FW6/A1jAeVKPJ1xliFfc12dipfdCiasIkgO30xVEZN1VCAVqijsq1EK9ATFwWaNiL+ZPwo/h9/+s9juraI/+xrvxZfat6M8txKU94KAfWdq0o9OStWKSzaKrl3tZmsP33Pv8vzFF7+vPZzbabBwVK6pvWYHz2Y9TlC+oMnz+IRKHuBUNgmarBAvepI73IO7lpgUCrQt1Ht4IncitKsi5FoQ0PohQAtq704HzyNJWimVn45OtXfQAm+FBcI6cXsPGrVRjZdpWaQkaFrKi1ILyKtKgzn5zF9+iSnD2mrJJ4+i8GPfxjHf/xH8ey7fxqlp4+jjJDMnzyM1fMnMfrowzj/8Y9i9fh+rD99GBUHcD55Esv7D2Ly4Ucg/sdx/pO3o/nsEGNxGrXnRzHl/snHH8WL996J0/ffj+ff/3EcYjga8Nj1rVa8OHwcA7yW+r2XKXolFYpIWoWhEZ3BL+cgzP3f/p04vXszDputmOi1wh9l9gcPHkV9OInm3NHVa3GO99P+tW/G3f/8b8Xamy/H7o3rsT4rKsJmrhJeUxU+PEfZPf34k3jx47fj4+/+MB786O04/fhBVPCEVgfP4+H3vhsnT57GjTfuxMJIX+hlfxGv5mqYeiYuJ2s4poPzilUIRbHl6HDv8J33olOu5cSDhxhRIwtHTgqK510R1Scvm65VpFwUBiSbvLifikvOy+pTCRaLhtWRS42HHkZ6GTxgfS54z6i7RNRmkos5Ett+DvuqMrUi386k7OSINhu18dpneJgZ8cQ39fx9Rl6RZhlVxIkoPkEIl2cY2AKQzTAadghzRGEWBkR0jRHwW/D2/u0bsbG9kU1TqZBRptZt6gtoZtksq6HGVyGvKlzl18Ib3ms+snmNS+bBc07Im4YLg6VCrzbj/Ow8dgEO2dkO7Usl+0ooOy/mQMnUOaRl+tDIMS6ugGozWT5nnsmb+SnyiWHRoJDvHJGOjoJCALx15KseyzHem01Y1Kt00NCqW3zfvJqmZTLySq/MRbv0d4fOsI0hcWEqJ1McjSc/6PUGX+godLdf2ID89V/71bdatfp39tubuSzqtFGJaRszgIu5cfNaLO7tRQ03f+3WfoxxDUdbzVhttlBeEB+GsY102O8ncZotFBaM1wIhu+xnEzevUgcFIuylepOv2VBQKHWqKSuw+FUwatZsnnANZevPvE9N6KbDb0W7LEpg0FjET2dP4v/5b/77eHT8In7va78Zf/vG16I6lDF5i0rPDi5T4H0rU0MwGo2zH8RIMxk4pcH/PfjpfIr/LwU8f11e//x2hQ59PfP/792KbyuwLtij4huiAN8+PYt/jTIeotiMZjbarIsAvHH71Tg/OqLsE7wPPLjKKCZno7i1/XLU1zYoPfRHKdgstmqV4gSEPJo5RclXUZ5fj/VxN04/uZ8rxjng0E7iC4yvU4hIzyIcsqBtGWRXHg2zE3v1/AWG4Fn08TpGH3wQAfpuk+86hq0KclrxXNWQ2dGIupln+38LHug0SlE30g7vwdXqluNxLEYqo2nOSjBeQ0iwYfWNZiy6jfjRkwfxmOd6deoHfmqiVNdVwK1OfPX3/g7KZxUDPNy6XijGYKxXZgf2ei1qr9+Lh5tVvE68CxB9jc/WUUzrjgPRs9HYYjwmzXK89Lu/E5OXX43x/t0o3b0TG2++GUsU5bJSi5Au129E69petG/ejA6e9/b+jbh343bs8kwJND7CcI4/uh878Mu17U7MoEeFb2wMprGJQquhqNsojE2+bSBAB6VTR3m0USpreH+LH/w0+u++H6+++UoM63jlLWSgqXzgiaKw5CeVEmyeu80kolMDHBLJXhqMwmjUk1/d07vgeWVHGSrezwt5PcO3oWEGMPgVeE5lq0Kz+c4pTND+2QzkSp5GmdVKhrrXcwVP2+cRZhStRuMzBSPiVzFW65Xsg9CQ2SyVY3HIn2GuftFwYMthgIb5279xLdrUUc4LRT5tblJ29GBslrKD3vmgVNaW+cooaowW5FUPoYbHkvIsvSjHFe1yyV49IfLr7KDlRhcDckp9Oe6F9PBIK4Z1pw6Bbij5+QojN3eUO7S49NacKj7nktPrMV3AW0amcc/fftf6KYwa1yiHg1nr1PUMb305xXPGcGatIisJJPil8UhDwi+No8ZjwifGHClylAB4571BnKILRpPpHw6+4EGEbr+wAfn1b33zOxy+LfKZQNQFBqL9Mmi3hqqulWMMmlnh/hmdklNdu0NIGSxjwrHcPddp6Gj1EWpVHAh61XOWStx9BGCtCaq2gmBmXstKSSORf7IpdeLOdRWbjJRXOM/6khXzBtRHSayR2cNVP/677/2v8fjwafxnv/rX8aS+Fp0xKALBUkF+yvi8XxiQgnFdj9jNzrw0MFz3QzKG982alZ6mg/M0ID+z/cXf5M8ksgT/ns28I6hOUz3guRPS+NOPPoiHw3NouIhbWyiIi1nc3tyJr73yRgxPjnJMzau3dzEg05iezeJG91Zs1nZiMYGRUVhrKEqR5eHJQTx49iyqrWsI9Q2MEcjmFLe6soae3ErlogFBwou2Y2kMDcsoijoKY/ruu7H28GGsn57EyX0MD8rbPo06XqWd/X2FQ6GnGMCCbD7LaVT8gze8N+GuY3PkjTHfmnXbsXzpVmz85q9F+zd+JTb/k1+Nrd94K743PIn/9sO340GnHP0OwnfvZnzzV34tSiczyrUWo1YzXn/tzXj6/kdRghftV6G0TsMV4/EietblnWsxFKVaw2vlGEGHFh6lM+u67KpBAWrSHgogQKB1jMWgUgL1o5j28YRRaPHqyzF3xoVf+UZU796L8uuvR/VLb0TlNa5hpDqvvxa1m7diBY3WDo/iOd7VGV5O772P4vhHP43jt9+JZx++H6fP8MhePI3VyUn0738Sfa4NuPf8z74bUzyu5ckh7DqJxt521Da78NVaNGbkF9AggldeDFGVD7HsRacyRsJQcwNLnDVWrsqmk5QHFCd/Hp0NQgWNs00dG9RC2fUaRoACeFk1q3ExalLvdsmuAUFTh+vpqOT1dGRe2dP5xQz/Pj109uI5XohDPD9TMCXqwKYivRANifcMkDAvNikpMypZ+USd4EqgTmDaaLdSjyhHDkxVqdbQCY7jKPo+amkoNHIGTChzjtTWQKgdDFvXo3ITyXsu8FMh24Kh4tZbQwCiXO/E6dlJ7AFwKyUDG5yyHrqQXwNIpqgPmxltJpUOejYOrC3W6sDIkyeSzHMzkgbbb5sX6cRuM53rwOi5NADFx9DLcGg9P4c8mGc9LQ65a+Ts8wAjZbj4jEqZL9BPGA9XJHwBcMtVFh1EOBh9oYMI3a7q9+fe/u7v/d7fq9fqbzlmoowH0d+uxweTE9Dxj2Jnbz+2Sx2EGSUk08MgIocBymYIInNhGsPurOQ1mUPBxsRODs8SHcrspyDRtnHfGh7qyXmVJLY1VShn/iddeVkFngqdPaO6+C1TU+WQ3gRlrGXAMjEEmZ73zuMbr74Zf+XeV2JzjhI2xpIns+5IQwH13G+4m/RgWKwb7cAqxdFrdkbmN0VqChbfdf/8dvXr3zYoxbf+Q5v5EIeckN+D3gn7UTw5foKyWMVLe6v46sutWJy9yJXx7mzfii/fej22a+24jkGprxpRn2zEbvlabMVGLM+HsRz0Yz4aZJx7f9qLBkb/+p07ljCOXjyI8/6jDJXuwaDOoOyqdCWUa4v7RtRVBsOovTiM/p//MCY/fTtWRy/iDC9OwarhnW0h+LZNz/Uq5mOkQFSqm7QEbYMSkQY7b3X9kV++C8or42GuN6K2sR3l27dj5zd/M9a/+tU439mLfncrfvj8IP7v//3/K8btWpyiiD7AYB5MxnF22ovhi7PY2djN+a7u8G4d3jjCKDpQVOSr+w+TxfkzOyxB4htGrgFoBCdrdaM3ornRjUl/kB38O3gRC8o4PDqO1WBkYFuOdjeKJzqdWO7wfnczzg3WQKEtbWKAP10uec7vESW6gA47t/BSru9FaWcntm7ciu7+fgaalB1stw4gAN3aeWsEkQrUNn2bVO7evhFbL+/Fce845r1xDD7EyBhNCMpfImNjymW4vGNgXJSpqdHIpimQcK0aOXeceUi5KOREFpMnHdyr+jbSDRiRA/6cVqRBvW4Aa3uPnqdBsKyILUZEnjZcVKmhiuDxXKQNWjtAMw2JdTkdhVOzn7x4lpNTrqtg4dsrjwe3M/MgL5unNC4o1yq004tQ2WoQDH01tLqFEcwQWdJqAwwEJEqmkWoaF41OYRhMXDm3v6bo47Dcpue538xNmeTgNUWTR7J5DlZCV0AjvPcldXwEL29363F+iAd48iHeFTJQhpdR3BNk6eCc8lRafFYPxDIpNWypm0y/kt9391tuqZd8BFroWWFBUPgamGY8f/oE0ZhQ5koaKmm1wCDaDLYOcLGJqoxxmyFcMwCP50ZR9lxqAOPjmkAuZ7tarP5p7wseROj2CxuQ3/s7/8Xvd3b27+2DxC62NuP5aBSnMJvE3G3vxrXGTgJ/fM9YorAWNafIruNxNMIV8UQKM5SLi7/YjrsaTmN0cBq7u5sxwl3skVYXQTR8sgiD1KzA1KSvMVkZQ6+Rlz24lu2PmAiSouJhlFRcCABIagEzWoFTLHoDj+YVhPp2ZzfaCxf2B82Ayhx0lm7m5fZ55W70hSNXi1lw9Zgok94UjFwwzaUBEdH8O7afMSyfJfuz37g8fn4TyUunchWPrSqqmoHCptFaH0V71YvtyjyuterQejP2q1uxVe7GZrUTF+dLyrYVb+x+DW+hEWsg9Sr0XR/04uz5o6hs16K3OIvZamLXerQRjFG/n/NnDXr9nANJL7FJZTphYWsyjdmTpzH/4ONY/Oi9OH/3nZidoeTm5GNvMzq7O0mH5Xk/FijDdZTSOu6+4yaKTl+EAXphNmJsD2tdw1GLSnMj2ju3ooyxeE79bn/961F78804AKn1qZOLZTm+92c/iLeffwg11vCohijPwggdnB7Gwdj17FE8MMWLgxfx8huvxINHD7g/ixZC6uaAwsZkEdODs2iRzxEoc6YxWVbwUPAw4JUK/Hj27EWUxvNoILg1FPX09CxW/VFUZlP4CcWr8lJs1gw5rkRNnoO3kwlFqlzNpgvyOW82YrGzHRWMc/n2rVi7czMaeCmbeCvbX34zbr755di9czeaAC0nbmy9/FJ0uF5+49WYvHQ7qq++Ejfg0QuM5KMfvk3dnEXppevw3DSWR7344R/+q7izfy12dncxDCJcvgtvyyv8sNjUh8JXbPKeBqMETat6+ZQXSBUVAFHlxXG0zwYY2ecxMES5uxEXl0YEM0FplDo2jIx1Kd/7rgbEb1Rdj+bx/Rj3zjAkQALkUNMlLTICykg2f2e+vFcYkoxo4tymKf/8iMbBaChD8l2v3alPNDT2IVRQtOld4Dk6Jssgj6Ks6BHKoYGqomeKaUXIAc/Kk27ZLMXmCHMVlIZSgLHSwwZwrTvpKzSul5Zx+PF3Yzl+HJ1Gjzd6apQ4Gdbiz98+jUpnJ5eIMLjEGldGUm94RBdYogxCgCfy2+QhDanXNGpcX9qEihdx7LRCi2kuF1DBBTHaU09L/amRWS8jIxg213a3laau13J0Es+RQ9O2o92JFLG1X+hStlfbL2xA/vp/+rf/Ya3d3WzfuBnbCMm9V16Lr7/21Xj12t3Yq21Hdc3OJYkCw+jCUtnlHEXu4BpQAllY4c5JuDLHtYGhnfPobHdjsDaPykYnAtQ1Q7GsUGyj2SjGRtvAvGsVKh8Dcnx2hIWeZsdgKvI1vIvzwxiiKJVtNInd7ByAu1SEFSKSqqsALkooEb6NeyMDZ3swW3ofnhc/c7NS7fgbgE5lTDvTZVwNhy6xRszr+ZrvXe0euFAwU3EtxYVr7qSQe35AlvRoJybnGkpVrn1FIuq1NYwABmOruRYb5Yuc3XgXFLtb60R7rRmti1ZUUbijk7N49pMPozttRGMKrccwbX8aU7yJJUp9gHu+6JKn9UUqjfLZNG7Wd/FA+lHt7KewOhV+l3qqolAnD57E2TvvxfIRBuTjT2LyyUdRxbvYaNViZ38b+UNZTuYxOx+ggIuBo4bH2q1YymnbdedrIPV6ovP17c2o4qlU8C7qu6J0PIhreEzf+kpsfeXLcY7gTOEJdaKdjA8+fC/eefBR0tlmNOc6KlXWYmR/FghRo54Nw6CGzWvbsXfrWvQxZDZNiZDHi3GeO83JMzzg5s3rMeHZUglUjxRcoJBqhmcjiadPnmdUVQ2h76CgWhirNacKH/Vi5sAz6sOZmevQyGVJM0oNRlN5uL54Zhr+ubCZqNIA/KzHoloHPDWKPizAy7hSzSbdWdVQdnfSaDdj1qgF5jHH4szg1SlGtkNZWpt4vCiW3uAUQ9KLNTyTOvmsDvtx7bU7cYIelaPLeBYVjLPYt2jSLdCvyjJ5k/MKTGUf0ALemwHS6tNxnHz/x1F7dhgNPNPeeBKda9dj1WjmdEO+lIgYFjXQu8pRXp7BszZ/Zfs97x1itNdRhjYdGm7tt1XkGpDsnIc2OY6CvzQY0skMsakIxxgM91w+Aa9MkGbkZDY7kVcjofQ0nO+KlymvQBCZT1BShOOW+bi6Rg8pZe5SLouNMqjISUMPS8OXy8PqsWFAqq1ujKHn4ZMHEWdPo1XuR7t5jl4ZZtPV8bgZHz2jrN29qPBsrmzqNyGuM2ZrQNJIC5wsW34RWqjb4BNzkTrCZ6GjUVj9s5PsE6zDAw5j8HlzbD+WeqrkeBXkx4APgcqz50+LRc54ZoIHPoZP9UAo5xc+Ct3tFzYgv/N7f+v3G83WpgvNuMa4LpyhfQ3c+zqE8wNUG1SBaRCoIooK5rlUkvAZahyFToWXVDq9c9AfiAgPZYJSmnU3Y0m6tsU+fPxRnM9OYoAS0DJX8GaOTp9l++zG9lZ2Ujkd9Wx+Fn0Ercr3de+rMMh4gOeA22czQDIylScj2xZcIm/ZcAWTwF3JeJ/uWaUaBguiUljl+iInJydx8+ZNfts5JroqmMdnFYxiL96RmdJQ5H3p4Y3Pbwp6Ppx7GhCPueMW819zOMlV9ozVr6DUK3hMO+vduFNH6U4MDICRzyOqM5DZeS9WY8Nez2IDsNXEyDijcQkF1UBx1u9ciwpK/wKm3u5uR3u4jM7hILbmtbh1+82obF6PDZDfZrMbiEkcvvNRrD8/it0prjVeyQABq8U0dhx4iGKYQYPzE5QrqHjVH4PWpmmslSHX+1gIEkBbNYxFc/dmdG7eis71G3gdIO/da7HuLAFdPKZXbuN5vBozDM0a9WSIdqJFgEStUcqZAHTbe+N+joNx5UnrY4yhmlBvJwjUHMW2Di3eePn17ExfnyLQXBvCaJAmLlA4JxhR+1oagJ7zWjnqKBSbsWa1ErzbiNJIhWjPDLxJ1dYpd2k2j/XROFbw0PysHxW8mTaAxXBqF4WyCVY19ukYDuvNRm2UVAYekE95TFnwTyWyRGHkOuncJ5ugTNerQBWi3FuBh06eFnbAb3WiSV439qm7ajOaKqinL6L87Fn0D59Hq76ec3xt4S5UzzAugKeyRhxFXEIhm3dDrufwRYO8O8pphjLSK6uQrx0Ma5X6Hfzk7SgbSbW9HZt3b2PDMHqpvKlHd4zrBfU7ODrNiQx9P9dB5xuT0+MY4Y1mhCTyqLq0byD7AGzmyV3DIRW4JE04VzaUxKv+RGd7tnnYpjg7kzV82TIhXaClMi6S1+AIcmyus+NeI1OGntlsxZ/9E4qbg4qVO42GINVvGlhQjKuhcsnMAgW9XG9Es70R9z/8IHoHz2M1PI1mswfqx8tpkCaeT29WiY8fYd67tzE4Lcq5jJaso5Ijf34v5dw6Jx/pbXDLb3o9m/v4LYh1KiaBzenxIZ7WiHLKJ6QhHUS98qTeFbJQpc65Gg8f4eFRp9LB3XFpYwHtEGC4LP2jL3Ip26vNov9C27f/5t/5g1anE1vbO5S3kgOibNOUdDKTdngNBbaGy79GRaGC2e2MdS/C2xZaER8E3TVBx1M7hozxvlaKw85ZvHf4XnzwwdtxHQHq7uxle3UJxDiYH8f7j34Yz84+jkZ3nes1pJBvgoRbuHu2qc6dwRIE3T/p5yR+hhxWdAthMJvQZCRrOZW6lc9uZRc7qr2ocf/Le15wSmWVftd8WNGcy6DFpuCA/y7T9JXiavHnv8vkPt1Eap9+w7+rlzivUh4FvPeTdyOevQB5nkebvG9XW7F1UYvJwwOU2jRaYxThDAMznEWX7DVQglUMMdKF5zHO6J5NFAMEiD6CvcAjaFfwWhaVmL7/KCqPcKUxAm0U+qzZBl2CepbVaE4jRp88iVZvEC1Q/vjJY4RliMByvQ9a5foIes9nF9EuIYS42LU9FAAKZoRCVykuSpVoYzA2r2M4OtvQ3qAKFNN6FelrxoR3bOpZ3rgWo1YLNO4EiNQLZOGpmKHw+8dHsUd92nDkKPBMG4F0kKNNAiPVN/dVOPZ52OvVwTCJ0C4wnLWX7kRs4eU0OzEGzRmMUMdIun78QoHlXTQMymottluOZyFtw3xRZhd4wPbvGAkH+yLk6wCSYfQQ4KVjBqgP52xyAOUViBARG/01x9AtSwh8iSt4ewIcgziyKQfN7OMqEnlgNV8BpQA9yNCaqy41KI+eEeWrz1BWdp5Srw3oUT5HiaNMZqcHGO4XUen3Y/qTn+IZfhKHP/5+TB4/ivGjRxyfxBKj28aITJ4+jZOPH0SbMk1RtgPRN3W6SVkXLzDMf/6TuIC2m/f2owO95JGJngo0miOjdfI4whPtPXoc110bHf6aYixUZvPz45iB3tf5XaJeIGUqdA2qRNOj/9QDoexOd1L8Zvc3MqPSV46kYNKDdNKAQKfCMBfvXwExx4J4zd/qniu5TfpfATLu+W7RX5IppwFC33N6gS7A8KOf7ER3Tqmf/vD70T86whOF37dH0WzZJ2MIMQCMujt8Auc0X455cyOig8cKgGpw3dUtjYDzkxrbzONlPguvp9B1XjEYyAAW679/hkc5OIdeTm/P697yP8ppEAfYPEr1FoD1NHrnZ+l5uy660WUaTseADEbTePLs4Asfhe4mVX/u7R/81//4Hm7j78uQG92N9EBc0Cmnj0jaKSxUsEyD0s7OZq8lJpXWutEoCNHkCuQDaq6DoIYw+eDsMJ6vPY0/O/2jeO/s+/HmV29Ha207GssbMZw8j/7sQUwujuLw7AEVZ0dSD3R6EIMDFOyiE+vkwwrLqBoIvN3ZigZGxbhyYAvCXERT2GSVjOdfVp6VWFzjV5FLTzkqBDZXFR3pi+zss/MyeeXy/meG5Gq7TNdnkqGKND+/5UhdH/KyzypwnipAnDuie3L/QVSPcHdBer0Hn+S63pMXB3jaIFEMZMBMZfJks9Ea50NQ4mIwoOygVZisNJjGEEXitCMtUq+hrGoa2sNezN/+OLrGkh/YHjvPxXdyGm+emz7BmN9/GA0U1PjZk4hBDxpMcnBe5aIUWzvXYvPaLZi8EZt716O9vxPrIPmDp3iGU9Q4muT63XvR3ccwUcwp9TsgrT6GZ4rADlFeI2i4jvFYA4TYCT2twBfaYECGaHv40f149w//Fcj6JK47my55Ox+Oos8+tZkM5bEAhctrjk0YQrf7PFvb34sFBrPz5dei9tq9aN97KUrXr+UiZ66EeVEHYPCNMcbMPjjbsjUCGhO93nN+L5zKfGc3LnbJ2yZe7s5WbLzxKr+3ol9F4WGcNJbWqn1VRbRfsctb8kUxBYxcz/VUWNzGI1yj7HKLHcMN5EMj32U3XHRQoc54fot62jjuR+nB0xh++FEsUThbbeoHPlaZ7EC7weOnsYkRag3HUXVcAYalOZ1HG5Te4NgU8JyeRQUPyvEaZd5p7u1k03D2T2AAjPwZPbyPh46M1vFm93cBvxh38j6vrGLO9Tpofvqjd2L5w5/EDWg90BNs1GNgcxZGbM639T5UtIgCR+ia+fTIzhEJKQzIpVL1vDCmEIJjYSi8Rl1w31YLz69QPD9SzhwYbESW05r7sveUr2J8VtERndFevJchtuRR4fJbnuc6/JRbHaEBaW7ux8HhcXz8wbtxAb0Wczx+bEQTz7fVrOEBB/qtgqctf10HjOzHBfxqnlsY4tpiHBfwbaaNB2wAgDQoWh98rDCI2JnL8S/eL8U5XrVTCnXgIZcVyPqwvOiWGmDHcXDOtPv40RP0qiuMYrD1+jjawe466CNk/Kw/+sJHobv9Qgbkd3/3d9+CNH9f49Fu2cFTzyaARAYCSJDWCkUwDYxDxfDRebp9GhcZKR06nssZd6mw0slZrD16GtXjc+RrEi8ujuN47YTKlaeppItprC9BfesncTZ8EgcHoCsIudnaiU5tNzZq1+Le9ddio71FZdcwOAh4D6E5HqYwl7qtbOsupgYpmO7qTwEvQIv/FfzM5dxkZBnDUeiG6vVRgL1ePxlza2uTe8n9aTxkWHFGpn25u3nNP/99fstP5oeLW6ocEVyJNEUkQ5TxEkXRhtlmoMQ2TNPhO0YJLfvD2AazdnF1XSJ0ahw+XsHcDmwMQR3azI/OMKikhRGdICDDFxgEDO0CAzN58DgG774XaweHsTw6Jj2boM5j9uxplDFUp6CxJ//mX0WD87XeGSjzJDv8VoIEEFh3Yy+2MBoXeBBrIHFHblv+s8OjmJ4DBshzB/Skx/fi+DgGGJ/VdBAz12fnz0F8C/YxNCzduRVr9nVBX/u61ufjmBw8i0f/5o/jk//xf40WyHg1OE00Wmt1o97ZjBEGs095XQO/ClJcoixtrjqZjuPZbBQfHh9ECUW58eprMd3YiAnfmjWb0BTF06jybbwk+EDPwnqy89UQUnnF5ZIv6rWoUK7G7i4e1M3s6K7duR0XGMm504ljVEooMlWYXlDhORYKLLkKS4H6DOd8yx3PBTamblBq0KnRUDHVLyOnUBq8Nx+PcxzBet0pgVCgp4MYvnc/FvcfRYk6aPlQGZpR3wsQfgMlOnx6GIvTXmxvb2Xork14ZXi/jSfZ0uO2HxKW1/9vcC0HRtrfosFVYaEgS9CvRubOj19E/+AoTmzuun0zLjp4Q7YkwI9V8m4T2cGHH0Z/1IsJvFnCwM6g3xLvYzI8p354FgOiqaiUoJ/jb6C3/RLpfVBOvY80GjxzZTxU/lfyks/kTvpQxTErBTgrvA07wx3rYZ+nYa5FxFWhyrIGLt9NMJdpSrQi/dw8eh09oF3JMUJ4xs/w8E/hufnEiURn0W5DX4P0KHjFHXqtVtV47wl6bOtazOubUa9iyMajWPRdaGtKmvDTpWHSSAmgNHRGbqa3lN/PAlPnGF+AVKOukV1wrKbRXpCfxXoFh/lGhu8a8utU7vatmMBiMcPjx+tjPz132qLZH573v9ilbK+2X8iA/M7v/K1vU1HfcblYp/doIKB1KJ4T78ng1NtkbRxPT+4j7KdUCK7iEiu7wjvgvvFU2BhsC6gYq7rCeMRHoN0RRqKBothbj0ptFLtY/9nJIYj1LI4nj+Pp0zHMsRHXrr0U9269GXf2XmN/I25svAQj2ekEU0Hc4SdP49k7H8WwN4otBH91Ocum1ttKvYoAKQTfs6sN9Ua+CsNhk9UUxeY+yg5D21Vda1xGtewiqyvPoxCCq2Ox5ybnuP+FDfFglzEvQLAiFPKGoarBNA3SnDVAySCcbVd+g9kWx2exWW/HdIxXhTJcH5CnIQbSTl6Mmv1ITqO/ZpOFRgLXtwQ91zE45Rl0RQnpvXRBbjZJ1Uf9WJ0fR2A4VoN+TFH0Z588jLP3PozRJw+iybvbInyUg24zuimqWyjUvRtR6e7EsozSx0A5iMpOzAUoeEg+0eoIA/RmN4JEd7yPq34BmBDt1zqdWLGv4wlU33gl5jd3MtbFqKY6aPnpH/1JPPhX/zLO3v5ptCfD6CynOb/WyClDmhirRju6eAZ1BG6Ip5VrayP4ooAL0TRVe0Z5nx0fxfl4lkiugqEz4mZBIbK5Afa3+YQLGBGADfVok4QLjGXIOPmciXb4vY6yMmpsWS3FlGtTq1tvlvor8IN1WNT1p80nlFaFYt0m0oZfjBpqU29GjdkBLz2vQr81IvYnaHgrF3wbuoqwN6rIFWVfp24reEzLMbLSrEBDeWIY63iRjqtqXduCggA26sLm2bVKPT06V1ZcQv+pIAjZ6MHPYxVvt5v9QmPyMAP9buBdlZCbxSl8oTf51S/HEBoYXur4HQ1iB2M3mg5jXtUzoR6bjpkoxRz+GcM/ZYxHkEeKHvbVVaG568EYQJPNVu7Ki/TJJkGbf4smpmy+ynrRsBTIXQnlYspi7lw02sqR6ym3PCdg1agkRPN1/stoKHUMumUB7QrvhDLwjkfD/NNZgdalWgdAsh1PnjyJMeWYODXI5IK6iuh29HYWnC/xENBTrWY8PoQPS+2Y165jkLdS3qoYjzLAaAHAnemJUreCGcd88ANyYKzJ2wg5nSHPZWjjKquOfN/qQqP1eaqHCXReVjD8W9ezP6yPh9KE1oIBjeYQmT3vAcRIz3XQ+/1JjGdzDMjwCx9E6PYLGZBv/42/+R1Q+Le7GhDXQIeZavXCLVYZulDk+OI0Pnr64zjqPYnNzQ2Qcgck1oopjGzndx0mMsqlhXs9/eDj6Jych5FY8yqu+71KVDdB2rOTqFFh67VbUd99M+7e/o24ffOroKvtaNf2qMCNqMxBUUjD7GIWvcPn8eBPfhCPvvsjkHs1rr90L9q3bsYCjtD9s6NK1zrZM5mQna34XwRhVaJXMDR2VMmUuqA5kZ9KQIUKU85R0l2UoAOCijf+3ZtIx5BjlcXnN/VMtnjwPf/IGLS5SJo0UGqnKPIbnHdQhKtz0KedZk9fhMPDRigBPY2zF09jZLQZgpJBCAjWDKY8evQIYeiDUEux22nHFgrLVeRWs3HUQIl10HplMoZWT/BcjtNArNmEiPJxOn7HBXQoeEvFiPGUZoKCNcq+DuJvt7uUSqHA88HoGd5sxIvNl91NhApkWmEvbzgIbjuqeCw2Xoq250vq6sa9KH35yxGvvxyLrU44U8gagtL/5OP46H/4n2L4gx9G7fAwutBtbX1G3Tp9SMQAFH9hHwWezTq8dh3PwLEDRlddYCisRKOq7Nmc49Uuyfv58Wn0oYmD6zbJN6YtVhibRR8gItmhu6Hkjnlw5L3RTit4ZemRP9Qh1zHz0LIAPlSZPMO7eo8qp2yesC4/txmOan5yNDgAwE5hpxFHiyY99cDlATf7PpwTbmQnOPVsZE8061HB2Dhf1QzvfNk7R1Gh2MyTzUQGKuBh9j/4iLeRtyrl4F3z5dQoTusyp/7mKLF1PCUN4KqD90LdDkejVNhOe+6yqBc8F4CvhoM8ydTmSy9H6dadGBhCSnpOf5MD7iCY09vr8bnmRqMKYIQgo8U4la/+fepljSPfreBVGp7qOvw5bQoEcaAi1QrtoHeWHr7KQ0GXAnj5E2VPYTQ+PiC9nE3XH7YIDIfTlNEEXtDOZ+Q/31sgn15XXn22MEzWdfHNbFrP+kGe29vUay0++fhjPK1ZzujsCMvFfBpbm5S3jDzw3XoN2WisxxQA/KJP3tovwYPwOd9Yjc6QI/RUfT129rbT0xu57v5El7OazU0ajgX15pQlYYQVknxydGK1kE/zC9sCDut42F1k5vnTp7Gz2c6oNgN1NKCOqrevpgdwtO+jP0YnTOc/6P3HaEB+73f/xt/DaLy1kQZkE1eyiVLHgFBgw+PWm6t4cf4wPj74YYyWZ7G7vRNb1ZtUTpUKnkYLltiYraKCgA8QgrVnB9Fx8rnBHAXRiNWdzVjd3Yw+39rcezm6u2/AkHdheIwNCsXlJ6fDebQqMDSMcYFSffroo/joe9+Np3/2o3hpczendd+8dwd3G4ZGIaDlCjQoQpNLZac8uiHQyWw8xnOGE2pMRCwllK9tqt7TFR1TcaJD3ec2xtMO3avN5D4TAnZeEtlmrD4ilDOU+o28p3CKJzhfX6Y31uXa6uA0Zp88isb7H0T56CCnxpg9fRKDB49ib2vLnIL6UZqgHmfoFOM0SN8V9iYwZQvlsbezGTsYOPQyHDiFXgO8gDO8HFA83DpzNloYf20FvecoU2nDrnSvYPSNrlPXO4kk37kUwhJK0HVVbMOt4L4voYlTjtjk0+D5nHROhQWjm0f0LclBG4RGw1uCVpVX7kX31381hjd2Y4oicuBZGa/lxf/+r+Ppd/8kLg4eRmVIGVDdDmBcph8PGJku40wD0t6K7bsvZTNWEyXrOtcuHuWqkb1hP8YrFMsaRhJGdOZcjcMA43gAHRVCvcbsmEWOpzangSUS8GCAneV5DdpRkMx/xWpVcbIb9FHmPZtnBNrSxM06LnimUFhFk0lBL5s55RF3tysFZkeqPCLSNk1H76/w3ubnAwwEutz1cEgGamZf1eLpM2h0hqtAXVBfSzzLxfPDGDx7Ef3RIM7xjo/73Ed+yhiGEt+rOA4FBjvDM2i0MLjwwwwDpsEtU5aF69/AhB0jz+BA2+e3Nltxgkc6hN7V7T1QNvWj4RQwYRymImXoap08evAYA43Cr1dAzvMYnJ+Qjs1L61Fvt3LshGNNWtKA3WYp+V3a54wGEi1p4RH6cl9icptNWUE2koH4Hnx51SzkFO0lFLBTmCBY2R+p+Nmc5bM8RGoYKjwk92LAX3HL7+RX+SE80Bu1A71Ua8X9Tz5JOVrNhtAGvh85w/Q4mrV1DGUL/sUDrIxyFPj9xwN01E34fAva1jEFF3H87GkMjx8ncHMxu1085Bq6ybJbz8qRoFkeLJebGJ569PAwGvY5oYmdrWO9AgDb2smIQ/u5NgyPx5A5e4RTqBjAIzsOR5M4Pj7P5Qnm8+UvZRS62y9kQP7mb/4n36murb+1AQLf3ICQMJuRK3ZELuulOJwdxbOzT2LZGFNVUwS6EXvt6yAsLKnK6vA45m+/H4t3PogGSq9rWx8ISuLY3HQEYw73ICZM+6x/gAUfx0dP/ixenN2P49PH8QRjcXT4DMRwihIax+MH78c73/uTGMHYd2CI61TgLsbjmEordzswDZlmvxJymUxmkjFTsNk1GJ7LlEZrGBmioBtOKsr0vlFWMoR9IrrJLoeZzM1zxW76V+cKi2ROE5FZ0GCI2jw6P1SlP8jQZZspnPJ8/PBRrD98HlunvZjf/2kMHj2Ms/uP4vT+Y9AKSAjaODp4DqMPB+cxFJnynabKCK+oQt67KJCWwQwgtDGo9hyFc3aGseC5iR4FgjiFZq65ofdikxzZSeZcVmB2B2g2auFUI2Oet29AKGrgwDroXtrVGq4vDl2roEs8HMdCzG3OIg3X4nDMieN+Lnjf9TvW4I35/m6Uv/FGHLZJA2g1omzv/S//Szz+4z+K8YP7sX58HLXBEA8MeqOkErkBMmZlQEd3Mxp378W9X/0rGdXlvEpV0S31YXTdRquTTWk96OkkffoKdjzOMf5OqTLASD7HiPThse6WYcwoUSwBOU5E6rQgLjykAVFJ6V0UY04qGEEJwzl1WUVB2c+gorPTV37ReOh5F+3xji/hOdLwtzQvNtLL56FznttWDx35XdMgo9DXQZW2my+9x3fafLMrysQzWx6+cLm8WEEfZ6yeg0LRUDFulOKNX/tWRsJFbxS716/HOl7nCu9lofJudqKJ53VWwRCgkBrybypr6onvTfHeXM/FGWhP+89gzDkeWw/FCSDAQC/K8v4SOlIfJZv7ULIY8+H5EC9zA4ONNwf4mQx7oPp5hs9X5VHo9gK+a+t96bnazKumt7kQaiAl0B5gBe1SfqCFMgc5CoNhXUA7Fa7ej5NOciHHRJQAKvJGo2HTjn2uqH6S9pk5wE6U7/LNGRHJ5uA8xCMVuGuNLJQ176G0cUEwFDvx5PETPMFl1PB4h337GVT2/djoYCD8xtogmq15Rhoen5bjbNKCxjtRxig7KHCd50u9pwATPATKffz8BR7GAXLgkrU6lMgO+ZdfGnWAXakZz548gU/gUwDY/AK6AZzNn+G62/YrUkd6sgZo2HTXwzhNJq5CaFP6RRwenyG7F1/4UrZX2y9kQL792pd+f/18eG+3tRFdLLTTD5S7reiDdk9Xw3j3+J14jLI/nxwCgIdRX9ZiZw1vJSCS4YmkUYUgF6CrLpZ1ybl9DSWEflaBQZcQqzqKg/6DOFh8FM+nP4hRnKNA72ST1ss3X403b78RG7jRP/n+n8bBQ1xQrPJtGP8mBq3lRHt7m/F8MojdmzfTisuASo6VlBIkKytLnBYde4Llop+jMBiiGpFj4bmkIMCJIm2jKVx7opidF6Uih/LsZwrDb4CYM3wZ5OrPVB0QHoGooYQmH38S4/c/jLWnL6Jxeo43dpzXRnhk8ycPYnL2LEaGVqIEbly7GW0UthPOTUGis0kv+k4Jg6vcBenZ9OWKjs7USi4zzPb06LgYZMdv3XsNgdPuT21LJ/8qrjKC6LQYK9CcfQR2emsguJRRTnodVWgss8ypW8OuJUuzs5HK1uYPikLdYYQQXqftdlxPU+TFd4b98zg8eBGTdju6X/9KzDebIK/jePan34u3/9l/E4snD3N0fFnDAR80QcJUVkzITx8leipdb96KzS99Ke79ld+IzksvxaoFam6AanPgmO30Vb5Xjx3Qm8p9App3jQT8YFAo5bYfgz8l8ohvOy1M3VmhuW4zSFF/Jbwym0RQVuTDqEJ50SklVHAKcjaVZD2KGG1eKXjB2X+NyBM8aCRS8eXuk/53xRNuKk6UJf8LIlZ4TuvDUaz1hlHCWNiMJq919djwzntvvxPTh59EbT6K0YuDqM3gX+pthgx1X8Kj7zZjy2mDUObPPvkomrvbMce4DsjfWhMl2sSTpO7nlGVndydX37Odvo7nVt7qxhDFNxiPYoBH62DKjb1rcY5hsY+k0q3nLBDZnwAD4ABm3dhK4Oy1y3Yzom2EJQoOAyKQs8WJFwAaNrfMs93fCQcL+SoAmorR6C/p6tgOy6MXbz1oMCSxIE75q+oxkX8lZwRv+ZyrDU7GeM48SGqXuxzq+w4SFGBNqB+NOvxMOjYDaTgcm5SyzTddBK3e3cugkAcff4wcTOClVTHjBDwwmwPMqNsaeqhRd4GyC0AUir6xEY+PKUvrLkDESSE70YIGq4MHl0suL7LT3aCh6ajH3o/+aR+w10vvrYIH0sGT7p+fwjvwCaDBGXq3NrdyZc+OTX8Q0hLZGuLcZ7Z42CymFzIYFkD7DCMOjf5Zrz/8j8+A/O69N//h5np187XN61FDSbrucHWvG73VJF7Mnse7T3+ElT5CIM+jjTJYP51E+XgWW5U2wKkV2yirDZtcQKH9J49iCjEbMH0KIuyiy7yAIRs1hKleju1mJepr9aiXduPO1svRudiJ/oN+PPrhB/H0XYTsxbP4Zu16bIEGktF1rUlvDJfVOx0qwWYKKhmmFZmkHlDI+Su0gmKN0hSNy5n88LeKwEFhNsEYksjryYRO2lasT9AMx8KYhDJien7DC3b0qVwb/gaRo91Al3yH6w5SWzx6EIHr2+phSJ89i97HH8YUWtRHg1j2HJjlrKPl6Nj0g0Jb2hQ17FNxlAOj7KDBhgYNAXFhnwuYVyN8dtZP42ZbdIN3u47TQegUPCBuojvH66wQqDlCrmflOiq2iTdAZQuE00CDIv8gdZhYJZLrX0BT0bUdgUNQswo3aYoCriK4LqRUQ3hm0EZjbPORI7TLL92O1o39+ORHP45P/qd/FePv/SR2NGIl23dtrrpIxG899VEIp3x/sLEZ3S9/Ka6/9a1Y39mP+vWbsY5iQ5LxeKAhCNx+t6u+Nyfa61AGZ3wdopStI70A+6nMn3VkU+TJyWGc9U5zOvUm5eCjKHMqCiM8hufsAHUiP70qXghDb/U4DaKwju3PsHkqm0mg8acdwOyF4fAoP8iIV5t04uANjvbHqWhmKJX56VmM8cirlH3DMUzSQQT7k5/GHB6pTfoxOHlB+fAKyWNgPGeUfbXRwkOoxJOHTwAkF3Hy9FE8xVN53jtDx8+is72da/SodJ2xWQ+n9wQ+A3hMqSv7BRsY3eoW3wTx1pvdWGIYalwr720hPwALyibCT/r57Tl5gx/GvD+1X40iGp13MYH/ULz2xxi2b+BEa6Mdx9BZcFEM5JMMGmHkAG/Fhd9U7DaJ6nUI0Owny1YCdpWlwQa2/cuHY/v+eFajozE5Auk7Ejtn1EUHaUjk40+nMoE3m3hA/lYRCwLsR6EGMj9YwVjhgTjH1P2PPgR4OaW/1ViCf2Y5UG99DZCI59EG2diUXa8DuuqreHoyjf4SMFO9xzXMF89dTCERddWAnw2KMKCohu5whP4aFthIKuXS7+4C5M7OjqC5g1DXYnNrL9rokdPjQwwI/ArvaXSdfSHLzJ7roOOBaDwcg3UCYIzZ6r86/yUMInT7hQzI3/613/qD/e527DdwtSjkAgTT3IBx8B7eefTnMM59CAHBQTDOLbQ1gVl7y9iYVaJ5uoj2SS8Of/jDWDx7El2IvT4bpkDZ9GETSKIPXMdNjM3WRZ33a9Fd1nNN8xLe+/nTMwzH/Rg9OYwmiuyVzm5su/ACFr4LulpHsOzkbW3uAJdBSihPXV9n8BTpuMlI6UhzgqiAehwUh6BReT6jclBZ2Bfgswp/EXEFQudZkaq/9UIK/VEoEBFObigSO607/VE8+NPvIveg5U4j24fRTlEensf0+Cgn8TNKat4/RYnAtHPX9z5DAGYwWCuR1GQ8zKkWZhoXlTIGYzUFMclk5huFoZurh2AT1ebOTrS3t0BYnfQi7ADXeAj/7PhW8YvsetDbZgSVrrve1mQxQ8IoB8bOP8MIW3hBE8pihJJT95uWwpqD+fizsw+3B+8Khic/EwSljxEpo8A61/bjhDLdf+/9ePbjn0YFJL3B92sI5BJhm6swqYQexyPSGZF+5eVXYv9XfiX2v/qVWMfLbWxuZ2RXo9XOZquqBoOjHoYVmGtXsCl4dpbvdDdjiFczmhhnDwpHuWQ/FvmzssYoOwdoqaxsTsk2+TSSQhfqUcMAzYrorKIubSN3Lqg6vGX4sB3D8kLyhmcaB6uWpPLU/9gKQHG5kVcXaco1JVDCjlWagDo1HpsYuyVgYvT8eZx/+GEEx9IZCrgPLxje3GhGpYVXgXGr4GHPyPvdOy/Hsw8fxvT5QZTHvfSG9vf2cqp0S0blAsQw9BiQbWhnhN4M5bMCTJ3h+VU3W7HWJU2ed1Al6j/WUOLUNPTg/SwD1xQS0jLfM/YCaBVeBFoORTZOtI01QW4wBBh1CIaxX49jypfK/YpWqcypd/JUkOYSVOERGoosz3k/F19SlAQzHM4ATBkgwEtVeMH+R6duPzw+ieyw5guOBVpDBhxIrA6xacxBjTV+Zz2ksSdR6D4Haa4AtOVKAyP8STghpPW7to7nNSV/gLHlvA/vR2zgadlyUa1R/y5bEc14eIRcNW8kYNVTauOZTE4eRzOjqpw1GZ65mAPKZvCTfSnIIGnoPW9d242nzzH88BmMHVvbu3GM8aAKANH2GUEpnhW4TNGfGrMRMmXLhwb55LQX53it48Xqn/wyRqG7/UIG5O/8rb/7D2WSJtS1rX06OUP4BjGZnceTox/jOi/i5WtbMOw02oNl7CwasT0Fub2YRftJP1ZU+gkGpGknKkpzOhnFOW6waE83XrfXgUSNqEZjgsCewlaQaXw0jfMngxgcDCL6eDSL9Xi1tR13m1vhmntdKnJvYxf9BqOhfPe/9AYaDyNnZ6FKgYoRcReyfsnQ/OfkbI7xUAE1KFc2V6GkChRZoBtfytmAeV4EM+gPUrkajaXLmonyZLbp5lvL6AwR1nc+jsFP3o0t0GVrfzeGCKPxKjhW2bntim51mOYCj2MOAh5iVOzsNuzRcD6jZnK9dxSyoZzT3nlM+j08PwSA79tGmlEn9WrU+Eajg8LtbvAbGpDPnCLDYqJkHYVvpJGCZye0U2M7Vbv9PXY4nmKonKnXgWo2LeitaOzW12F+0iqmwsZOo5QkjajM1fPmGDfHkriWhwEIqJTMj53Bn+BVPXuMknv8JDq8v15FuBoYMp+y2Wu2inNocoqgr999Kba/8Y3Y/9o3orF/I9ZR/k3bvfm+A1UVQumS86phwLLJRyHkOyI2FzNCi0QLwLCN59UfjEB+CPSl4dAjESCMoHmfstqu7BgQbn0KJEbwpG3MhadV9INpLGyMtAlHFigBbuywvmQHqQtKxjjIA1eJfW67MibOKcWThl6hlJfpOdSh/zY813v+LBflWpxQ/wdH0QQkrJMXZ14ogeYb8LF0WEwXGPllnA0n8cqrr0fvuBf9RwA2QFyDfOmp1NZB8tBiCbiSJtaI0+ZX4InByVlsQh+bGbH4MWs3M1jFvqychRfDYR7VYcUG33iAPzS4Kma9S73d9IiWAA74doYBkZeSXoC1FfW8qmqUyhiRHoYF8AYSd86xFe8Vq/AVsqTRsT9Bw32OTBiokrNGyHPwrxI1hufG6gtkUx7VWGpENJaujXFw5OSeC8rvvUYaj4Lz7aNyKnQnHyQf1P8CvlvgbVfQHXrn8qfrtMDO8EcVfYCXA3/MF8gmZJJvcjGu8jzqNYwCuuXZMaCtvBel5h5yt5/2ctV7HqvxCXxayhBnSpt0tF/LslqOurNYtGpxRH7Lq2ps71yDXdbj8OB5bO3gYQO6Z0YRamh5x5VG1VnZbI58jcdT6HkeAwcZPnn+SxmF7vZzG5D/+r/+x99e1ut/f2f/GnJAxUDoNgipEaDo4UGUumPQLEgEN7UMkzvtxt6yHYHbd/KT+7GHye6AuJuLCZ7HpIgMQlnbZFBB0RsyCt0SaQa8OTkZxRr2IkYokinGYFzFyjuJYDtu4nLfsJ0bouqx7DQ2QcMwLAyy+5WvxHx7I6YICiJIAtagxkNx+FQ6uMR1Kkj3WZfXWz7jZQ2alesr2doKEk1B4s/xGEsUsJEmXYTP9G2iUnfALnhMi5i9/W5Mf/xubOo5yUkogTkKcabs8AEjiE7sPHaJXhTKzMiKswGeBQlAD5sgtkGURs8Mz88wyPY14PmQJxWpAiYqd0lSpwx3jEUVpStqEwc5jb7G0cFuekt2Hju3j+NLRFjOwJvTScDgou/1bjMFvEoh7DTmA4lOXSPD2W3X5xgM3HuXZxXVKxAqW7ISp+RvoJFr2Ylqn24/Hj19GP3eGYoT5Y3FbHbqGWV0jls/5jvzMcpwDcWytx/Xvv71uPbWN6J28040cOkbtW6Om6i1ykk7O8VV2laGSi53vp/jejTgPJNRb+RHw1qDlzobm9nPobHXQGpoVSwVlMFYT08vAIWksOYgPnjO37PJIpu19EJVWNKuaKqCVZBq+7GuxjYU7fuZrYJ38tdnWxFYIUeQHt+YgVCHTkcI33eGKLzjQZx+8EnMj46i6kBQm26pH+cSdn6oNac1sd8Hml8MBFx8gTIfYgRbN65HdXszTj56J5o5Vsm2fvvw4C95DIVqvqfwz9ruZmzdvQVgmSJTZyjMYgDl6hoKDDrrqWa0IDxiArJrdrhniS7lBv63acjmPD1Nz+08N9JvMaFU8InPG4iAAKMIVeiNOEPBj0cGNxTpaYSuohf1HrNJSXkHREyQm/PzAXTH2GNYKAp1th4tDJ3RTAP0TYJB3+GmHetbO7t4DdMcXJqBFTxbBMHYt4KHQDkFjxqjHP/De0s8jfb2jWwSev74QdQpmxMkyswzyj/kOzObNOfT2HQuN+dOq7sErTSFp6ZrcdCnftr3qKid7B+pr/DETp9TR+OcJNGIT/vijBLLgBpAj6u0tre34/mzF3jKW9GGR48BDeaz1cKo8V6OoCcPC5uZ2c2whsOp3G2+O+85A8fk/unZF7+U7dVGdn++7bd/929/mwr9TmdjKyM4mlRKBwNQKi8zfLfXwr2an8Rofh4toxiW5aiMStGa1WLD/g9c8NODJ7GaDLKjaSLChumnkxlKeRYbduCRnnVph+jESexQNMMeCnFwEY1yA7ewHBs80+J9bmR0TKfVTaV3MpjG1le/FNVXXopzhOFqRT39jSsk+PlNlq4gZCoLn8k2f54r2mK9chE1pNFyVm3+GY1TUSmoxtX77M4mioqPOA7Be65jvX7/YSzefjtKegswgOmP+HzNjk4Q6IQ07SrTG5Cx9za3YnmKAKCgnVU1Zw2FAccg6MlwFMOzc2g2TQRtMxUZ5BwBY28ZNgga81yk58Al+3wcNFc3Qs7OcYWGd409kgo2R4wG/Yz6aIOoqtRLY5s88A2sSaJrpyCp7+7ES1/7cixAwRMEYMY35n6j3owLPB0HBU6h0wpF19nbjhdnR/Ho4FmcDk6gje3K8Ab1peFYQMvBWS/GTt0P5edb21F582tx7Vu/Hp1796JsmzxG01j6NgZLYdL5cbqNrBd+29TimuRLlTrKXEOcCxx9Wl+AGsqg0Op1OUuCAng+6MUQT3eOx2s+qnh9vJn3TNsINYU152Xici4gZn3Zjs73BBI54y7KTy/HZwxMyBDVy7/cLg9u8lvqK/KYSpNdQyUIMPKwfnAW5+98GCUUpvOXlVHEzswwwfjOV9QfOtVouJlGcQYn8l6F69abzYmbd+/EOjTvAMYGTx5TqqLeh3qC0MCmtlqNet3aj/ZrL8UShGtY74kjr/F0Z9RP9403o049Ikn5LQVP5aBcyDOCCMuQhtILGmIVG3yrUTZowqYrR9IbtGGYcnpv7AZnmFqj0Yn7D8kfvGBzqksruF6PK0Lm1CbUqTY2l7luAWJ4T8WukXDwqfVqSOzmBoAQvu3zHUGReXPW2lprI67dukcdlVCux4UBsZ9opbcg7y+yz1J6CHtUG2sG/2xdi8PD4xj1TqPigEAMjl66/TzygmPB5nh8Lo+93RBATMmfnuwF6Tfjk2fUV8O+kC5lRg4r1FXvEPk5B4BcUIfINySTTi6tbZj7ivK30J2PHz2N/d39aMLvR8cHsbu3ld6RfXmykFO666XpVWlI9DiG6MNefxxnAM3RePoDDMgvZRS6289tQH7nd37rrUqp/J2NZi0usPhVFOom1tkIhmX1IkYbMHrjArQrylAZ4yGEYxLwDlClrs1QPTyP0cFhutZllEi9vQ1frsUEiy8Bq1SiKOf46BAkWosuykuX2LmYmhzrfKsEgjsHvev+Oh5lNb/ARcXy370dta+9GcdtlJyoBuV8hRI/21Iy8uzSQS9UiQLPMdkeuXANiyZlaOBJlY/OYvjgcfSfH8QCYdne2Y4zjoZ/OqGkwqHSqi9Amhix+Xsf5shqlyEVCVZQtHOEo7K/E9OKKGcBYqlGo70ZS4S6sbuFkTiNNt9d2RyAQE1G8zgVQaNcSnhV6FKYEMUJTeBgvlmJIeWugMKcmrpPXTiVg+F+lqWDMXaWgAsM/cowW4xconhoYjOQAmtzhCvZuUJd2X4QlKNhWHZWOkHDGAHffuXlaH3jK9Fxbfvr12MF8o3b12P7G1+K2r1bieTHoOePHnwcz148g942dxRKR8TnrMJDvM1TjNWA5Ae4KFsorlu/9lei8xpp4D2V8cYqnXbUya9TfbgGip5FDvBDMZBlaEJtsesx5FKpfKSKoigjvHak6z1sYcyNaNndu5bNWDv7u9Em3QnK+eT8NI3IOoJu9JBK3fb8HgpZg3F4fIiQDqBHLQ3KiGedcmRdJZbKz6YsNt7T8GdnKflR7xbGwhMfcCuMm9+w3d0829+zhkLqgsZLj1HiP/wpvMU3BB+Ck0vPUOR7jkfnvGFLPaE1FA/eHyo+lvNBLAaAM/jeFera125i9OGTAwwCRiPDvElPQ1tptKK5tRulzlaMWtV4RrobypsId50yQOPq7vWcz0wIrBEx/2lHUiKoRAEY5ySZ9yye5bFJyL4K8y0f6QE411m2H/BwMWYDOb405A+ePMmmN0O6bR522pPkZT4mn+j42OQjmLNPQFoafi6Qy851+ECm2gC1wxCg8V7KGxbG9jc832724436J+kJ2UTruJmmegq62iQlCJCRNLIljJohvMfokDEGpA1PGKhiS4gAbUkZ7PReTF3zZAH4pazQrNqC5uydbjueHQKYZ+2iKQxAZcCBC2xNz4/TgDh7gv6DYcPORk4hYg2Dt7G7h7yMAb2dLNOgfx5bWxup9zJqTHBKndrvYR7Su8oBhCMMyAgDgkc3WfwhhuSXMojQ7ec2IL/7W7/9nVa9+m3DzWTiDszYQHAdtJVTHCC49l/Mj1Fmk1JU5nW8jptxff8VIC1E7E+i/+AJlrwRt976SgSKuNRywkOsOEyuMLewykb5VECiOzfuYpBguo1aVKmUIUZlPBok2rL9sAYjyNDnJ+exefNOlF5+KQa39+IIfgOf4AHBEHYum/kUbgWb0zzP//JeRm+x2Q7q+uwlBLYE6i89fR7D9z+K8QeOVTjF6+EtBHUfZD5BEM4xorrRhkE6SV57iqf06AAjeZDTtKj0bWqZgYRXKMrV/l5OM2H6rs9gnPpFB9RTpbzDfqyePI/zw2cxxWC4ZsX6zWuxh0e1et5LVOnUE2sqhtv3ogrqquzfQEFs6qcXSH9lXDyGzIGdfGdpx6lojm85DYSKQa9AJShjFspgkc09RmLpsfhcttuSRhvvpg9NGvdejcegoGfjSbRu34nunVt47t149PxJ3P/zH8bhJ/dzVtZs/0X4cpBken9rMSIP5yjQKUJW2bsR9/7Kb+Ilfi3Wbtyk7m12k37NbAe3ySibpNhUwDZfuOmlieANcLATvV6ppmLRaBQeazFTQPZfWb7SGsZZY9TIKeqdu8yKH2Nkh0bFUSsiOzlDXnLMi0bB9b37eCt6PUZlySJVDJpLNaMRU+FdGQa5x98qSvOZRi65yfvymcaj4DePnrQxIGXXkP/R29Hs9aMmksfrGOX3F4nonZ7FpQhc6Mp5paquYIgSqlKmGd6JGHVFXT8XwOl5Ug4j6AyHx9QgSy0Al53ZlP/VV6P6+stpIE3b8R2b8CF6H2M6T0+yThpXzYKi/RzsZ2FUuO7+tqxpJNXBjh+yg7eITjMs1rFFA5cTUKlDUetR8JBTnKMXTsjb1FsAHw20kWg2Bie9+ETF+tOg8GdfiADNj9o0quJ1JL9TxRSzHjgtDJ4UAA0okX2czq9mHxmSlKsLdjoNjBcypbzIj6Rt6HmZNKWdU5g02c9OT3AYTqKDR6pB1DjlnFaUyRm9HXW/GPdjo4UuaTsNzTw6bZsvATWlbfgfz7F1DZncxDi08VYAh+cHANxJGgP5UJ6EGuQDPtGA7O0BircT7Di+ytDjAXwnTcitoplNjQbHZFDKVGMygcYABbwPO9DJ1w/Oe4P/+AzIb3/tV/5et915a6O7HRsgvBa7CmAdBN28fRc9ZjTCMKrnCHB/PRpjiD4sxY3dO9FqbkSzVI0j0MgGSHyBwRhSuTmFN4xUrq1n22gfAV9AyA7GyAV5JlT8mBwPHh7G5MV53Lj7ctRw/6JSx0CV8RLWYwEDrL/2SqxAyz2U+RxhqKDQXffA5TwVa//TncwT0hfloFdhBHaO5qIMD7ms7gIrP3znvVjHgNRAC22EtI7CBRLEEjQg8qzv7cQIhaT30cG9rpN0a0jFOzEkSkGX2O9NEBU7K1uvvhLzdMNBiZRwUkNYcXUavbOoPXwU59//QRy+8w5eDQpbBrt+EyNxLW6iBJYHKDabCu7eilu/8Vdj4xu/EkPQ4zo0X0PJzzAgK5RI6QLvRCXn4K/ZCIWJUUKQFGQ7vPWGliCjPgjONa8VbscGNOqtXIjJhX1aKFvXpLBcKqFlrRWLbYz13n7SfQ1jWEfBfP9f/E/x4M++Gxd4ZVXoU0Sy2DQHdUGG8HtMEchT9tXOTux95atx82tvRf3W3Zi7/K0eEsqugoI2Ckf0pwKzduxAVAG7Ff0IeJ581+cMQ85J9FRQKma3y2MeyIBekUrd5hE73LvNTmx1N6NZboLkhnGK8hYdZwCCniqCPpljUGECgwFc9lhFYqSaY3DqBowIk8mdeVG587IMVSgnrullQGjeMxMajqsdY8OxiWfXAuhM3nk/SqenGA88BlCvQQlpcMiLgMPoOlRNDmJrNdqx0e7CS3b+D6hajBDK0uicC0NmMaRlAz8gdmUwyfnRHEyZzasorvobr0cFg3/r1k2UdClOqKtOxecjngF0ajd3o0b5BAxGGll39vFkQwrfvKQqu/VS9I2k3FB2lZtGWN7SCzkBNKVnCL+XKvZtQCfqyYF9E0CEyt7+P/spSugBTnPX78/gCOpJI5XSyncMYbeFQZCmJ5reJ/zr9xzjYfTT86OjnNiygYdvZF8TADObjfHkxihuICRsYgivfK5RS7BhkM06hgzP7NDxNXhDnSZeGfS3XNm3ZQagh/JtxGW1uhYbHYxyaYqsYExqG9He2I8Hj17EoHw3FqRdBcy26xjjwUlcjI6jzrdg/SzTuqH7MHUD+d8BOFlAjfDDRw9I2z4d6Yp6AaQV074Xhs9sZBgv9WsYrwbt5BRjPJs7BuSXMgrdjez+fNtff/Wr39lqtN/avnYjKiDf+sZWbLiGAIhhHUZf9GDc/jL219vRGa6BsiIG9w+ifVGGCFARIjiGYYyrZ6TOfN0QWhTasFd0asIUpyjUNSMfYKAhDDrCLbcPqgRxp6e9DFOt74AoqZDqDAWNsp7iAta++fXob27FFEZ0xLdRS3oftvs7jULOimrlwB7FOAdYl98aEN3u7DjFklRwWy+w8uuPn+RMqDnICOhSIq+2Qzt1Sm8wiBZllsl7k3Fs7+5GGQ9h9fRFRtGsYRhsW/f7E1xpB3M1ru2hjCvhWsgq2zUF/afvx/h//uM4/Bf/WyxePMdo7ERn/1ZsQt8y6Hxch27nw+g9O4zFje3Y+b3fjc1f+/Xo4eZPUOYzyrsCyZQx5KtOO2YNnq+jjKvr2ZFuy4dC6iJAC910aO3Mva41sbO3G87I2kMXNlCuA8pV2wCRbnaj1mpl+7kzYy6p58md2xizGzFA0IYI56O3fxIP/82/jp3hBGOC4VhDYVNOZ1h2RUHDcofrlTjBi9r7xrfixq98K1r3Xo7S1i580okS3yg7FQQGIfsdVPZpwqkdzlVW2UQk8kZZXA3WU3lpZIqmIZW5gmedFug477OrkIs+kWKzac/mvC711cD7zUV5LpWDHZYGFmQfC3WW+h/+yT44yjfBgxMt+n6ONVDZmVuVvsaB72X+/TavZj74I1m2whspw8eVg8OYvv9xBACqshhzH3pxXy2jwq7AKxpg5zqbjUfpPdpRrTJzRcQLeMrZHsyPbfP8gMkr0cQbHj4/xIPFgGDwbApeh9+cbn5x83aswSt6ycfPj2J6fB7To/MYOvak24r6SzcSEBiBpUxoCC74rkRw/i9NyhVNNcjZ98CxSt06vmQM0hZBr9teb5MPoERZNfIpvTSqVG/Yfrn+aArmg69Q4HqJ2aQHPa0nmyM1xBlsYlMeytVvNdrt9GAd92AzluN0pHECCYCrXrmKtS04wPo6lkOvo4fcbm500pvTY7JsjinJVQPT8LbSgDx+8CBKS/s/Cq8yvRAynSwADWw2svMeNy8QCYwHHiT14LiZZgNwuyzHBydtPCDDhdFBeCXrF+Pon3wSVQhBqkmbGR6FHt7WjWu5CJiDUA8M2T47igb8rbFzDXhnN59NjMTC+7BPjE3PNAcTQr/BcAQt+vDr4p/2er+cQYRuqsyfa/u7X/qVP2hWqptOi7DZ3YgNXLKmsfYSAKZaH8NAFHRTlMP55PlxPAdxGSnl4K7HH36Qq6VNzp2ALVV5ohbbuZ1rySknnDFTN3YMwhF9GIKokbg468H4L2DOgGFa2TQzRpEfwMDN11+JuHkzzmC6C3a7i9dAFqYl8yjShWRTqVSkwSwKuWtbOB1DWVQz50MgngrKfXj/kyg/e0S+QX0geM3Q+AKX2D4ZKnmEQPcno7j76mtxDJM5yZyd7C9+8pNoicZxsSlwOIlhrpdAObsgPcdMtPnd/5M/j8f/7/8xLn76YSwR7C0U6rC0iBuvvca7WwagZT4vGpVYno/j+f1HsffXvhVrb30tTmC+HgI0RCBmHF3D4qKJG49RXd/diAsQ3wyU7gJN0cKotzdiTp7nCHU6yaC/Mu8gCbm865IyOfGeUThNPCXrcsL5qt6O5ub1mO9dj7VX78YY6RxhRNFh8fBHP4gVArAF3TRRSwyI41AmcNYZAjik/JXbt+PeX/lrsf3lr8UK72WFkDuw0ylZ6hi6MulpFFSQuaNQCoWMMtFwiBhF2ORTTwFGKQQblHil1Nw+9UKsUS7588p7yQ0eUGFZ3yLXzW476/ACwXSW01zD4bJ5SuWhEjREO9EwXuw5vOozuwi+nhpsFQsUV86PxfMqQDRf0sU5tKoAlWyMkYbwpsqpBs9XHj+PxePHUaf+haQLpRAlYxPV+OQ4zg+exaSP5wNfuT6L08ykAYUOznu1KBfetEEVNq8YcKKXGHXQNAzdpNz2o8itGhCDC2YbABsMiEEHKlvb3R3nMcPV3v/yqzFDaTmnmfInFS2KY4sWgBthcUEXJbUwklc010OyL2MwKcZwtXwWvrefyXLlnGnwlX04dnQvoUgfD6kFPzZRvjU8W1eRzFHopCmQy3VE+H1BuTPggIrUn23yztHxSY5Bya6E9CKkbzHJ4Kl9jfA6uIl0HItCHaJ8nURTJJDcQcH0KA01Tg+/uxMb2/vx+JOPU75zKQXK4Hd5Ko1HRrABMGw+0vvrdMrRgsjr6wAtgF0Fr8R1/d97eA5BNmOt4fQmGCabPzEMa3iYZXSLU5wIhoyC7OzBQ4AYLsfH77+DPpjHppNUwlTjszM8pwn5L0CV3QIuHyEtDeft9w09x3s+A2DMl/+E31/4UrZX289vQF5+8/fr62ubbZSM0090sIw1GHqFYDjttgzo/C6n58dx1rNDyzXgnCcn4vzkME54bm06iYbMjlApdM66edYfJ6p3Ir9r1/ZTgYgOJ1TeEoZxSvAx7qZzRq0jlEcnRzw/jJHMd+9utN94LYYozgXMWiBTJJld1cQXMCp8D+XnnjOq8s+J5RSKaQn3nws43TGRQdcRwocfx+z9t2OffKx6PYR2EOcIfmMLpGOH13Ca81TtvP5qLLg2hgFblOn4J2/Hnk1rxr2jBNZBhBc9jCXoLEC0Q5TIh//z/xC9P/puvH5Rif3reBKb9bj3e38t3n3wMLY6uyAm80wZYHjHyKyOenGCV7P7W9+Kxe2baVxySha+WYx8Fq/bcYpiQ9mU8AQrXbyjm3ei88qrUb5zJ+q3b0UDA6OxOYEJD0F0A5DYGYzpgD/7Uapl8q3rjFEdrZXj4vq16P7qN+IYryPXf4BWyHkOfHv+7ruxdnQUTp3obKNLDNAACvbKDQz57dj48ldj/2tfj8b1m7EG0FjrgHYdp4KyqyJIzr+k4lWxiHYNWsi2d5SCTQ12iHr0e27pTaiQ+VPpePnyFvVVnOV97qUR8rr1nPeunsQToD7rGFANiHNoec8mK+dRSsQPLcsNBygW6aBxeGQVZyhG393BiNgM2IAWVbzVNvR0VtY0gPCxR70TPpyRVE7pUkGZ1Q6PYvXBR3HR7wNmrUGEEESt0jRsegp/T+ATByzaQSGwcgpx+29E4n1kZorW4ZNp+Iw8tJ9iAu239vdjF8N8dHSYc3/psasM7Syvbt/IaK0lcnWB51UBldevb0Xc2co1Z5wgUF7KFTo5aqz1BqS70KAYP2V5CvpKL48qcSoRIFCLFXLcx0MeOTlqv5dNoljNaNu0hochxijBW67j0oDm9Vo7Kngl7jnbwRzlDc9VXCGQvOecbfIFgHSJgbU2h+iCF3hwRsUZ9m6fkE1hTtNzeHiSxrbbqfMdvRmhgsBUUhpC7xCBKuWwVrhG2hVAWgNg9ejjj/DG+T7Py2OOB6MGspzymv2Dw0T+A/DWEqOEpwFKqJTn0aytUUf22y6iN0b3NLZjDa+oWdumzpcxOn+IXqGu4SvHIzmb9f5L9zCoeGS4fE8efAxrTTFeGGAUZBOd6gzbjg0TTOf8XgAYvS/zYEj+eX+U4bxIwT86P//lDCJ0o3Z+vu23927+QZOK2cJSb2Ap6wjG4dvvRP/jT9IjqG92qAhczsFxvDh5Fmu1FSjWOHMY0o4iPInDJ4+jC3NtorgqDVcF60AoBA9mGqOkbUqyzVgG3Gxt5P0cmQ1jdWHeLZDFNoppF/TffPnlqH/lyyDcPRAyCoc8KXyyv+uDOJOq7KQx0Z3MDjXObOKyv8PnliB/O7Tt5HIKhzrUaQ370fvun0cFpV8nPyKgnEb87j2eq0ULhXOKQVvubkfr3r3seL5Wrcf4w/uxh9C4hkMJJFse9GOCoh0h3KePnsbhJ59EnXs3MEJrW/U4rF1E7euvxt7tu3H6MZ5IuW3O+cYFCor8gxpbfRgYIe3+xjdjvnvNTJPtZY4XKaNEbPbIMpNPRcE+pSXMOgcBjkAyY7wYF1JSeaxDc41I69VXo3sXw3vjVrT2XXb2dnS2ca2h7cjmhZ3t6H7zq9G/vhNTAIHCPkdB5nxcRi09ehhDkLn1pDo85/qMd2/9yq/GLsajdedeNqtVMOqNtitWFtF19h3ZDJOIF3qLUN0cC+AAsHqznkpMaUekU1lZm9ahHen+9i+Xg1WR8RwHdV8e3RYCGZ7xXjYBqTku7/mc4d4OuOtoRAxFhs7ZEQyqz6VaNSLkIcci8YKKSI/ADldDd2+hsFsY360GRpFyOLdZDuxECYj69eTmFGEOqixDlzIGavT2e7EGvzj+wyYz0bMdx5Usj+Ml1lFeZ8iAU+eAdMlXC6PtMsDoEIAPJAHZSidXMdwGxWrwengmjhcyevHo/CQ2b17PWBXnJttubeaU+vU7N2Kw0Y4pys1ZcmfQ/xwPaELelnPUJOXT05NIzrzgqH2VqUbFZiWReLEVRJTOWS88Y8huHRkbH5zECwDV66+8Hr3FCDReShp1EHyDS+o2x1JeO7sdU2TEX7kmiofG6RkUngh+B55J4XmsC2Kgr+e2Itx/9DhanY1ow1Ou3ui79m0YuXeCB7e11cY4oQNIT8VvqHryDt/N5/ieXHWBx1dv78BvrXjw0YdpQOqkJZAwwKIJX+gFWE/2kxksYDPdcjbCSOHtVR0zYr/hGudAoFItHh1Cc7y9pWuMVG9EB34/O3k/6hpT3rdsdYx4EwBSo16WyzL3n0cLOtkPZmDQdALAxHg4F5ujz/V8ne7F5isDXs4Bfs6B5WqEn9x/+ksbROj2cxmQf/y3/i/3atXS7zdhsA1cxwaFXBsOL6emQBi6RtRU48n9dyHIEcIBU9hUCzS2fXCyLJpGtre2cjnWts0m8M8AIh88P0llFBAM3siOvBJueQMk77Tbz5/huYAO2jyyu7UbndsvxYTj4ubNiJfuZpTT4lJB6Y7KgrlIkGCI3zrRIsHpGYZApYySd56uiiGdy0n2pdQwDJiTDN0dvfte1J4+jybKQZR4PhrHHsajtQEC1diBFA7xqErtZlxHaDf4RgkPavrB+xiXcZw8vB+nIIwDjj0MyBDjacTFzs5uNHdvRXtzL9vbHXynRO7eeS3KQ/LIucpAVztXeBuNYvrgOUKJ8fyreCB7eCD64AqYijGVI2LBeypNvas5dWGbNn5XutFrhqNiBCZoijW8gNrNG7lOSm1vN4BUOZDMJo7Ak6q8fCtWN/ajgqdTgtlRBVGBtjb5rWzawvg5qNG+i7NjyjWZ8T5G4t5LcetXfzXar74Sle3dnEam3mhHFWGsYBhsGrQjNKN9UAyqeDWXitpRxTZ3iGiBixgVyk5+ZAebEniQR8WDBUrMznHKedVBraCTzaSjT+dkefyJnovmLTUeqfh8nlNWDrapG3VWTPPusvEtFMgoAwzsM8vOVL5n84PeoCGVz549TQDyyt2XMgrRsNwSCLqJshSV27TjffnPIIoa9xfPjmPw3gfRpk71VlyoyZUJKa3WLmcgWMOTGJyd5vU9vRzyZ3i2kUuzLLvKqpbfETw4x9OI/PR41w5k5zCDmaON12i4sTP2Og3mjPwfN1Ccr9zJsTeVBUqcNPV+DLWVOvJPRvBBr0Tv7DZdOf2PhCo8PK5DX/4VR/KpAfF3i+eavN877cWNO7djDFLvTwcZGdZGfteMEOOZqd/EkDRB4EV9WwlFPcnHTrPjcrk2X8u9jvjXe5CzHR/yAi/csRzyix3P8o4BEI5G1/uqQVBHjVvlrpvjgEA5Qd52Fgn7RvTMnAzSlQhtmjp58RQdgyHEcBpW7ObEhQlOyK8d3eZRYzSfOMv0KjbaGBG8N5dU2GgDEMjT0zPKfNEAMO9Es7GXzVurVS/GxwdRpwwtZEj+btsM2t7EUxvF4PwwtrrQgu9O8XDkr1zLP+WCOqRubYGZAh7Nq8Q+Pj7LkN6z88E/ysz+krafy4B8e3f3rdli8vfrCHib3xcUqoVbXMbyr++BDG5ci5PeUehZ2ZJI9YLm9SJ2Y3f/5RhWGrECPezv7EVrNI8NrMcxivU5TONqahO8jxbM4QxLbRDimsTEqzlfjhHq09iwImDU7s61mGE8Bjv7sf7SSzFGgGxe0dV3zIFrSehxXMA0TtS3GpxHBfS4IRJ88CjOHjy2Ry/GvbN49PijePzgw+g9fAazg4BRkpu8P373XY4YM8rZHwxjQSVXNXxNVwUEpR49j4ERIDBYk4p/8qd/Eu/+i/8u5k/ug84fxMEnH0Xf/hre72BYd29hNIxgQqnigysfMC3qBrd0cN6PLcoyI/+j4Xns4Frbj+P0XmvO6Pn0Sa67cAwD7dx7LYXesQkKhs+58l8aAMq7YJ+lfrwoFBZu/7M//lPofyNKTphnuiiHFS79XIWHgi9hQKp4J4tuK/p4C/PNdlzgcTh2pOoCO6TnIEmVmKGGNi2KTJ0avbW1E/uvvh7dN17JQIqFIKK7BQprRRXlgUZMQVTJ2xRhdJ3x+KLbBqi7CWLUGKn6faJQ8CoWC8H3VPoYCS+761UWU+yLNexsnAPwHG1/+Z60uVQEGRV1+V7uvOQhBwTyrOjSUf4KsGGhc/jNSC09EWc0VpA10uavjnJWidgXd/DiWYasduzEPevF9e09iokh1JM5PY869HGKfpchbjnw66cfRRugVdMwkgeNTC7xnJ6PY2j60QfYOP19hXK4VzFsNulKKyPSmnzL9VXm8LD9H3q8GUhAgRqVemzUWjEYzUDARs/hEZD/Ch4KhUrD4noTjQr1DHCiIMl/FyjNNNSCNY5GKOUmeZKeyJQH/rvaJWSe85fNXqSB2cmJLNubG4DBeQZrTKbOMqEnh7JvbUQdPjEc39mBjaJzihbr6WoQqDtYLWbwF7CPnzZR2R8JIKQ8GvFjx8aA1B0o6Drl3teT4wnod4bsOO16MzvaDWq5jZF34KLjT6A0z1JOQSte0Qp6GXF4fvKCOsGIZ7MZNOE/i6khctYBPQ+9QoMYcowO4LBB+TY34Fnu1evTqDbg5/pWPDmgHOVrhXcFaHIA4uDFk1zNsZ7gaC2a0Kjd2cpxIMPzg9joWK/oSr4pwJEmhvA7PdIS8KcH4tQuzi83HE7CJQtGo9n9s97glzYK3e2SU/6Pbb99be/ba8vFd7KTGMF1TMS1myCerU4MWw5kG8Tx6WEKmQjDEajl9SbeyAUoiorE0pcNtwVt1WGS1kY3TkErH58fh4sS2V7p5Iydqgu1yE3TGGA4lhjvBa7dxjpMQ+VXb96KAOlevP5qjHY3YoZMyMwymZ6LytOBUnYlGMa7dnIST/74T6KsR4FAlxDA0+dH8fz0WRxNj+GaabTh3gnu4Q3XvX78KJYPH8e6bZEIvq5tqY3SbzqojDzAtOsnRzHHKF2cnMbp229H7513onxyEK35OGYwuisCNhDIVrMRt195BQZrxQSmWqs3KTmEk+lg3OXZAMgDeqHsjXu3YkiaXRSCI5Yns35Ouji2CQxy3EdpOKV5d2sjm5MMvcwV5RQ4GL+EgMj9CoChoDUEoIln9fGf/XmMIcbOnbsp+CK8YoU9HuR9BxFOqxghmFZ1oAA7QFJELTVnKG1RmOmilVPxiuza2zuxcf1GNPevxcpQUMBBpbOB8msi3FmD1AEmg3xpIPQmVFZ+2ZG7djZmRzV1VBgVFUr6TRgGFYmGI3PMmcalSMdND6FQZh74L0+Kb9gRmk9zKXf/eC3fzEf9zx9eB0HyTadNsWyz0TSuUx5X6+uhkJxgM8NrNfZIjSPZNUxPnz6N+588iL29vbgFPzp+aPnseTz/8U+jdHgcJSdrPDqNiycHUaOO63iQVejgCooajvSSMXxjwInT3qcyol5KGBnzV4PX7GQe26kKP9isYYf8BE/Y9n69dY3fBUqwjMJpVhtxco7xwqivqDc9q7NTeNuOZRD66YRyIJPrLdIFmMxBWhkBBd0dd5NGF5pko4+0oS6K5kF/SOfivNi5AmHTEMMXGiFnqa4iz7M6wAZephgxweC2AIs3XnkdXtmNdZB/Puf8XpS1GIFeqKI8kge/48wUGtYav22ygzP8DHplHk9fvIjuxgYeNcDVd2AR3krDenhynPNjJViBdgZr7OFl24/k+iHOweV3Spx3tvfxNgdx8PRBei4FcyA39pWovPn+Aj2lYnfG6zWA5dkEjwDvvwZ9N5pr0UElOGK+0lhFrbUdz44EZzuxFBDV+aZ9irNeNt27KqiRmYaDu57OOTppPu0jJ3yaeuWTWWcOjnTchx7WxP5Pvu0yCXbm24l+2oNfxrMf/LLWQr/ailr7P7j9nRu336quVt9pUwmb7E0rkMqq7zhb6zJHVA4HfZhqPWdtbXd2qOhNUMFWbFy7hgK7GRu7W9lJpPs9cUT2RjtO1+bZ+WdMtu61AwgWGI8TFPGmDNDuxnWs9jr+fGtzO85gwp1vfSsmIN4Radimbs+HETAiJ8NybRpbYEQcfLiD0Rj/6J3YQdAcr2CjsmhuXFsGOabyVuHaJrqLVuba4WGulniBl1IiL2sIQgekkKOekZ4RjHr86GGMz3iGPNZBJQ4aNLqsxn1HpXbwVjpdPAl+23cyx4Uvg26NqHElvgWZXSEQtb6jzC+ij1B3v/oyLvVhlEX+MOHMKRHsVMNl7TVqcfdv/150vvzlHBOzhKFzsF8aj7VUYP5K4We32cHpEPQCmjdQcDfxfuB4p1xRuSoxKmZPDTAQCTpatrKElmpdOHqM4R5UQW0oU5sSjDoS9Tv/VXpI5WqOF0G74ZmhHBC+MtdUDjZxGJU11PXmWY2DcxsVUT0lXqly31BOsqKHgqLI9UV4zwY6w2oX1FWBhM2mjGGeL4tIXoomLBO4Umze+bc3nyiORZkzLd7z8aSB7/Jdl+s9dXYD8nLj5o1scnTddWfvdRCbixI5qFAFZ1+QIZWH1heo9iaKcvb4cSwePY0W3onjPGbw0RQ+MrhkzXDXxSz7CXOhLRSChmSEctGbUNnJkypDmy/s96ii+HFisj/Esik3ToCp8FpSQ05deXGKB3Pa45vWAfLUxKhVN7fi4ycP8Hq7cfPLDtjdoT6heQuv0I5v+Ef0nruK+5LOuVE/BSn9r6BrQefPtvwF3xQ0LAyPywGXKEcLejgJZvfaftx6/Y3YBmSUKi28uHbyJcnni8m3fosSedTrkJbymOHm8l0aGxkbvnVqj/sPHyXwdMLGnLRR9E5daHhObAK0KTtR+wgDehZnyKerBDqNuoET27t7GLP9DPp4cfAcg4zR9QPpbUB/aUHeTCOb7rimQWrvbMUAUOMAZzghNjEaG3gfa1WbL1vRrKzi7OIwHvcwnvVXYOltvBO8V4zG6AQecV4H9FwTkNVqb8ZzwEa7WQxsdB48oZo0FUg51kMe9LfhzGN0kN91FPppzw725R/2BqNf2iBCN6vw//D27f1b38G1+rZIKZuYqFAjqeYQwA69C1D82dl5bOOu7mxdi/lC7GAUxTogG7RNPW1sdqjooxgboracxZPBebzA8KzDKF967Y3YQ4h1Rw2vLLcasb1Phc9KeAyHvLudgjFYlUDUpWh3t9M4aT5WOREVDCWCRjGloqBynDvo4Ic/jod/9Me51ncXbyk7TR0AqLEgb4aF6g47NuLEuPCDw9gTySL8uQocRtHlYyccR0fH8fTjj3NVvUYD5Xkxy120ZmozlHDj9stRxuB1cKPtfK81WzkKVuRv9Mjpi6c5GncdBe/cVzMYfIBHsvXll1NhrMaL6ODxTAd8HwE46Q1i+1u/Etf+02/HGUrN5rRFCnyhSjChaTyKaCyyI99zkuGRGCxn6S1voIyoJyOFVAYKfqqB9A7480XfZ9fA2JFcjEEgHQjpN9zSi+BlDQKaDvSlV1YCoVM+0vB533eqliGW4GRkG341KggNYoHg1qLS7JB/Ax6qMSEd17XQ+7GD1w5o828+i7UcVvACnhjneiuqfx0i81YYEM49WpbM49Xxs80r/p/PXh6vfqssVBQeNRguk6sisp19B4CyibfnFB1D0KdGCxNLPZJnXnZgZp+8PXQBsHE/Xr55PWea7oIYmypA+GruYEF4374om44cDe44iwEKX9nJkdzwjhOJNvm+5XW+Kuk7I08uGS295U+n5Mjp+0HbGbyAIZpOQaQg1QX0WpCvebUad775zTimMpzMcm+jExvO2NBFTkDigQLzWRnAdT5UvBmtljSTDtBe3voLNPT61Z63NAQcizqxzqGoCph8G6Jba3Vik++2AE16UC6lUKbOnV7dDnD/5Cn/F/zYz+iUJ/wiX9xRt+hpkfIaYHCOrhCJH+LZLeF/jat1kIaPupxD4/Nen++Xky6OqRCESXM90sOjc2h+lkbH5QHm1OUBcugoc9dgcRJOjYfjgzw6elwDrQJfwpAr+5V4J9cC6jly/QIPemGUPHWLQeniUXVK8dEh9bD+ZpRreOJNyqJBGw8AhQM4B6DZbsdaYzdeHAKOuU/VQ0PkTP3BtwxKUF8awms+7O+06cp+mV5/ktGqs8XFP+sPx7+0QYRuP5cB+RsvvfL3QEpv2SYsGneAkIh7gms1c2GeWis7eHY2ncsGZQ5D2B5p2OUIATw7PYrHDz9JA3I27MURyvEZCE6XXMFaTRcxB9UtcLdtFmjD/IYBzg5xAbvtaF3bi8b1a9FEMbsq2dnBSVwgNA0QiYh8jGBM8SbSTaXSHet6fvw4/sV///9BaT+M4fOnsYWC3680YnJwFIvDg4zPn4MY10F2TfbFJw9j8Rhk8uCTWJwfgxDPY2Z7LoLtHDsy5q17d2PnzVfjGkebM85QBnUYurG5GT2eK915JecokhkGIFjjz21jX4BEnUTSWP8GtCkDv51B1Lj9NZBhY387GnfuxdnRGflfxKx/GlME5mS2ipf+5u/G4MaNGKGoU3nLeQov5VFpf9pMxA/4PL0yhbowBlzzunlLOFeo1M9viqGb77q72V5veG2hIkhdwea75DYFNyc75HcKPsrf8xQ6ymln+zHA76dPTkGit2MdQ39wPonn56Co4TwOEIT3nh/gZfbjBWj9/pMn8fTgRRxQJ7niH7vK1Tm5ss2ctIUjXM6tMCCWu/jtpnFw0xj87Hb1myc49b08vzwWG/SCB43WcYS1aahENjqd2HL2AACHa4zIA9LVKcXXUIR2+Ntk+wlG5PDsJK6DVBvm2UAHkHQZ1O9u35rep0rNpgpXu8sIJrzT9Wo9Gu0OCqkOvwxTARt8sM7RjmwVs3XrplK1eaeJ7AmybIZx+NLG9nbsgq6XovjtrShd245nDz6O+mAKn+npoaAwUCVkReDhSo6SyXJqRNyufhd1mpc+3Yrnij0th/f97V/+zAvUk/fhBQyeRg8uT+Ng/WVfBvLqFDv2RbgSpJF1vif/pBHxzwSRXac1dzyHAwHtg6gIOkj7qVOhtw384E1EYbF0wB3lc843ZG2DMtpHYjSb/RbWp4bNJlPptcQiuQT34YunOYjQCDq/mbPgQuurYzaH4pHbbD3E03NRtsUMz/PcdcuXgEDSrF9Ey9UKK+gPQN9hrwXfb0epsY1XTr3ybmk6iuHRk3BVQ+fNW2/s5CSOW06JIl2UZ8pdpa79LeCwPF6b4Hk4iaIGxHVP9EDI0z/t/ZKWsr3afi4D8ntvfO33K/X6vfb2ZtS2utEEoa2hBO3Ec4RpE89jb2cfpTjCJe98iiazCwvBG6M4J3gcLhI/c1AeFbeEwddAVHWsbbEE6yru3rkDcUkfJnOK8xYCt3Presxq5TiDkUTzXRDO9KwXg4Onsb6cRAt3sFLDZSzjg8B4gIHYmAzjj/75fxPf/+mfUcG4nDBS+3wY66fnseyfcTyI6YvnEafHuT75AmWNBOfsufVuPdZqMDQMYJTHtb3rVOY0m6XGuLurZjtquMKraifOTw09hgnRtv21RWz/9d/JJoPzo9PYQmEYreQ0HK6BrbsqLez7MIx0Sj5XrSpG05HGILSvfjUHN7pKY1UaLdZiWG5E51d/NQYgpwXMpsCLhv3jLOU5N7Ur51cGIEUTQ+JRZSmy9Ojv4mb++w9sqmSfuNoxSCSgYPlR3ewCORYKKAd/oTzTm6POTiZr8fExCA+h+f4HH8VPPv4oPnn8KIMKbuBZGtLdRtg1iFsABAdT1hrVmFLHY4yyHZk2dSVCRrmbn4zU858/zR+/vXS1pe7hvyK3xZbXvOL14oGrf59t/FChmawhrU5/oUJf40Mt+HsX3laxOsWJgMjmFMepOKBNELHEm+zDP8dPn8WeE/uRoMa3xrvSSeQtsBFUoSW0QNm06RinbLji3gbf4MHo68FsbEUVmZKmKlLRqJ7HYoLH6hG06rHK8y34SG+iAtCYoGBO8Gi3Xn4pKhib8ukoGlgYPeP5RjtKyK7Ludp0ZR1eeV9JgqRPcSx+f34vlGze87bn/vkTunz2PGae+vCRwhBdpWlTGTxDOfWMNRjJN3kuAFEQeAnarjTMePhLXJNcjsC0+L8LrQ39PXSwIudryM0cIru+fbeOPJLmDobUiQk1JEZdWY8aEydVrPKsAGeNenXut+MXGBBo24CGC4yyTYfZLHjJUAII+4nM63KF5zGaRP+smOZ9Nh9Fp1OPenkWG40VPGI/Bt5HaSM+eT6LaKEbas0MCqpzfT4CFJaWcQ0Q2OnsxNMneIcGH0lX+eGSr5VWVx9EY2L8HH0+Qu8gD9R1LmWLMQGX/LP/KA3IN1+59w/XW/XNXkzi0fA0DufjuP3q6yDnm9HFcGyAvuwEfXB6CGoe4KpRAVWbJlQ8i/RAaijl07PDDFPdx60u4Unsgb52t7ajC3K6futmtHHnd/BmmjNQIETsdlsocxedVO5IE6Fy/e8dvAEwVywf3I/Dd96OFl5O6/g4qqDZkz/7s/j4n/8P8fRHP4jJtIebuogtFH8HlOLgrvnK+aHm0aJym1x33bqL0Szu3Xk51xdoXduBOUvRwatwqvg2BvHkxTGIhXqeULkTlBnGpHn7VpQ73Xjy9GmG6k4Qktf+s/8i1q7vxU+/+/24AesPxycxiGlsVzdgohpXVvH0/sexi0dlk8MAJrffYYCk1N98A8+ukwrUcS+Dg9MY8+3tX/+NGKBQdSW0E5cim/+r5osR9/kzr+YznBSiUDx/efvy4tWdv7h9LpHcZOnia+njaLhQAlfKQXR81SSmAKp8VXa5Yl+lFocnR3FtfwvlN4iXbu7FW196Nd64sx9zaNIfHCWKu8v9PQzFFhneROA2QHJdEHYdRWdzhsogs+N3yEVhPApjZjEySuvz5SGPlzrgcsu3imfz92c3fc68F88U7zn+w4irnGLC9hN4zYg5Ub4d16PRMEMuTTMDDVSE0MOlh8eAI1fVNBS3U6pHd71W9B3hGZvLVBjSTkUqOoVeGgPbve1DatgJzLec1r5EfWswza1gzLb8CxCpo+CdJTina2fPTmvATcuBeFO8/eVFtHd3Mjy1NAT0kI9FA767eyMWOxtxgefj9/VaLXcaBc84/sXzYi/q+mrnP1/LQ/Ff/uSU5/xBsvZzFTwCbXzmskLyfZ6yedJ76ZGgwOUd39azzTVJILuyrp5YodxzgSbAmR8YADDOZ+Oo7nRjUl+PabMchqYYAt1uNWKG0jWJ7B/hxH43PRmbs6zjJnpnc2s3RniM9iGBiHKchaHNOZEiv82POznltRn1hvHRaI+dTn8M7w6ijX7r1pZ4LADTOnzD922uft6bx3BlU5UzHxdTt4TT1lw4JU7Rue6g6nq9iE6UVkqoxsv+MJvjptn0iZ7Sm6e+7TPua8Coz9ny4p/0h+Nf2ih0t5/LgHzl2s7vT2fDzcHwLCYLrCIGpLW/E+jSmLZATuWLOKrBwN1KHC5GcYaVdn6r6QLvYzWJOQzgRHb9Xj86KAjHeDh4Rjd+E4avYBBsg6yo6EF0zdHcoGxQR9FOezGHASCm/RcTDMX06CDiBC/i+YvoPXwYRz/5aQx/+m6Mf/JOjDivvjiIHRiuRoVsNZsop0aOCC05qA0PquGYjI5TzVdIWwXYiK2923BCEybGvZ7DWBiVOiiyjlE7R6mf9/sZi28o61RjttGKNohHpXNycBiD4SxufOnrEbd34t0//V68Yl8NtJHh2+suSdqE+g5a62H6KOPGTmxfv53zEj1+ej9uvP5y9DCm5yiE+ulpLCnnfHcv6t/8RjbRqVBU5ymG/kcaGo+8wH8ebFP2aGRWPqfsXgqwW4Gw8oXPNn5eXfGu9M7XuGoDinevUihcewdXCaZRnChB5yYqmiZgLR73Wdtynz+6H2/cuxU3N5vx0i5AATe+OjmPD54/iE8upvHB4we49RvRJY3awqAHXlfwSUSELX+oJFXiGi+zbn6yWe4yT1k+z7np6ZUhzctsSSfvcUE1nsU3k39h05+zbJZBSqrs/LYCnsZKA7dBXh1sORzlroCj9QA4eE5mpFVDgdskG3EDRdW5QBHxrmt7XH3z03zzHZVsTfphTLJepCe0NA8ZTYYX4WWj8jRirjqoUq122jHkO2O8bMNN0ZI5XsT1yisu3lUtw+uTcIoPpzof1avRef0V5LSe4dvmJJs9JQ77lXG4KndhNLx19Tsfyz3pe/Xjasvfl6eXaXiteOQqDeQYhW6QxdUYjlTUlN3lo/U4Xda2DMiU5jkrMXRQZp2iRaswMgoKQPX44EV0AHkrvICLeimayF0Zw6kRckkCv2WItx6fgxg7to5cuxt33vhKXHv1NYzQNE5tLp06G4a1IekLHjKvNmPZTJrjQFD+aygIwcTahQM+R/AfQJTv7G5wrYqOQEeBlaNUxTuE5s9P4dH6dcpo1FWX6rH/ZIihqUaT8p47KJV65qv5TY2WuXCVxwzRBvDapDqFv2yqdDLFcwzXOQYEd/cfcfyljUJ3+7kMyG/tX/uDJgXZ+v9S9x9Nsm7ZeSa4XGsVOk4cdVUqJIEEkiCBJEAmEyAorKwrrWdtNSDN+gcUynpQwwJHHBb4EzjsHhWt2prWrK4yNCgAEir11UfHCR3hWot+nu3nAGizKiIxwsV3rl/3cP/EFmu971p7r702XsMjmPUAi6eOpRTmjqLCNzDsk1kvbgqQSAUhRalcoHR5cRHD6SBFmhSxMFVGWXY4oSNEQwRjgyC5kcsMF62IwGwAz+xoEKtxHwu+F7c3FxDHIKaQwvTiOqbXN3GHdXs+ukn7ZbQ77dh3kp1GzwI6HQQgj9VbhnBamDPuWLjiGU7ArQ394cEql0nOkuAgaIYZVlzgR/M4bFaGWBbTRVze3Kb9xesHe3gLWIpFLErI0GDWDVahSR53yhAD9ereDWLC5+rf/FpsuhDl2U20jw8QfAh0tIg8RIHZw3OHEBJWTAcfCmF3gvTq5jraj9+NEYRRhExXkGIeC2n54CQy776bxnwTWialFCy3gu93zoUkpUW7t5O9SW3T53QBZfPs9H8+++nPH5719pt0H440z0DZ/FUwM3w3HbSXpJ/SVNOmjm2nIREOL10i9K6hcNvQV6ev4hFeZQYCzWAF1mi7PMp3xf36lWqM6LsrDID3Th5AINaDruE5FluAVoHfAvq29PbVn9b8T8uafv3TL/nAF9syvXnRPmYleEue6brtpX96JIDzXH7TCnY4Tis4p6JL3vwzcqhZrcce3oiBIxpDbyN2XHfknJzguOD747J7+gPmeM+waxrKsuDKf2rb5DilL7YEQnmEEUM5ZwBcAkCt3uUiBUDY1hL73PkBnjWmPf3ORJOm9Njb35fRMdKGaYLeZ7X2DmPEOabSr2B1SzTJOHgT5p7qynONwrNlLIOH59hG29f2u7fH23P+9w5/sh29yH9+86f3SV2xldPkjfFMyWRLKL4kEoeiS8nT03MwQ69zBK718QYlPPiTgxPaBMsczIm6UX/ZqNyMY7fe5hRXpmP1QzKtvaP42W/+Yrz7la/GPtfs7h2nDNclsKLf68bFq5eoIsSAxSWRv43C8pXWgYglyUDazovZYE5qu0pcD2GFV9BqbCJfQ07w9qpYP9Ua4F+oxNNTDMyy61BaEFgHbMFTBR/blWI0wSbr56pzyUJvdjukh57Z9+iEBsOSOpoDa4QeuKWvIbwDjOpnZ3d/pavQPf7SBPLf/+2//biTLf7mcbYY7+UqcZwpxYNiI0pY6ZvpPAa3t3E27OG+3cQZoH9BB5mrSiWZ9QYxQ6HcojMRDnLlFprmzEkrmyGKEUA5oiEXgP/4+jqW3Z7pUOngKaTikAHk4WYtJprDnVxg0VWw/Dsn9+m4Bq4hwvHOB1HfP4hsq56ssQoCO+/2ASZuRUdd0mEOM1RWEMR4HR0Iwi1EXVGaTEaU0Hj1OeZtMY1/K+zZOAPgqhBIqVlP+aTa7UqMKRv+R7RzxSjTBrq3Dl8t8XRmEE3t538mNi8u4vYHH8bRyUHalrQHueiit/c6sR7izfB3sdISP6KBwKZUGo1WZB89oHJYvoN+XF5dRf6ddyKOjiAaVdzj7fv22KopZUWztcD8S1wSbP2cFFml5frtJLtnJahMgLiF5e2RzubchGsolAnsLJ/CrJuvokse/u413mP7aXtYMgnAkNwZntzlzV1afW8475L7FuvNmCF+LtF0OKCOIhl+/QigS2HYPCxFgPHS+k8TmpTB572tdyrt9r/tk7dfp3eHB99M82//vfnNvkxnp4Jvf/On5LXwQcKz3nSP3ybycXguhR0LcoCISfqcazC8NM3LQSJ6D8Mkq2M8P+6FwhcgwgYy8QAg2eN8o/u8n8ZUIjWL4FO4T3q+QxXITyJp/paQkvfBS2vafnci1/kOs8k6WT9CB9q7na2hQ3+YfqPZbAF8yCZ6Zwrwmls8Vxp4yqXY8JvDpS6XS0NoBcqR2sGDevOdcqFn57BNqr9tlNrPttn2dPrz7bG9+M+OVC9voHylG6U2/fOvlNjUF4f3TGWxjXl3jUjyRmhrc6E595jI0dEKCHA1xerHiqph1S+Qp+u7m6i3a5Gjrg8LjXj06J2oIl/leiu+/PWfi0cffCUqePhGshnkc/76IibgzQziXYIzF0+fRol2TLy+rWgiDw//9rPf2hcLPAOjsdJ8F/2V5iUwIPJ4P64mN0y7VkJmsSMNmuhOsnE12Y0oHEIw7ZSkNLMc4WljgFA3U+6neVH03vQpaU5LQ0E9474uxOSxySMZj43CkkDG6NEiuoPxX+kqdI+/NIH8o/e/8g0szX+2S4WbdPwu1uP9g+M4wOo3rXNrtQXBoIOUpBWKNB9P0qrqd3f242EN4cY6cOGUwmnIpCssTeXuamzTR7iRj1uqrows6aGUNOgUIO0XsUYBBZPEjdHw1V47Zvd3ogAQ7xZq0QKEc/lS9Jxo0hrZdYV0h86pRpfnTV2nkd/EEdZN03kP7lMB5CoISdZxUay7sRZGlbrt7aQFUPMERQ5h4FJrHVArLSQBbjOYxmcvXsWAM9YQxgBw6nLvXrMah7/4zVhDAFUAv9Pei1cffZgmi3cPj7hPKZaQRJ3ritxxhTIs8eLm3LOCcmchtAkEm318Qj3X0WzUY4lilR88jCUeCU9OfZEOFfLNx6SpvvgPHEyvdKSvqUVCUW1bf9veRUDNwSbeJWVDfqNACSe4dxqbRbHTJCIAmPqUcqrwWowqUUrx8ea6dKQibMHIkGYp9vrmJnbSIrJyPL+8jpsZwFhtRQNDpEJBXahZ5aEmn2sgUyZmpECyF/9ticPnO8+Ryi0I8e9N1TiVJ/rDm2KkIb70WcDya0Fr2yZp2CtdyP+8D+elevOlZU7txN+eYo29j3tomLjQdUYOIaUsxgCcu9ZVAOsjrPoO4J3WFw3HkRnPo0od/9aDd+P9Sj06yJnXKvOptbl/mkT2KYCDOaC0dBN5vHlZ0zQXwDV6LaalsU3smt4thhngpyFzfHCQosNcfW14agJjrnHy1Tm7UqODUuJ/Hx5G8913Yg2IOSVtNfPqKp81IPTMsms8JGptglEa4c88Ev/3pjz8b/td+r/v28M+8NjORXF/62t5+f5NU6eXVbb9t/fyC+7w5nvLnkjENka+jFhzsWClWkv7hqelAeCIIcHXyNEVhtX15euo0RedYiXeO3wYNcjD9TNGWe2gbzOI/EcffgyBNNGvSnz04U+QKYHaBIbrePnxx9TY+Y7tsx2+VOb0AiyDMj7BMHBRYZJp3pU/id2h9jH4ZIRYBxKp5OgTCCSP1cqjEgm+PqcNS+/EqkgdGoWoLPBSkPvFchA3Z69jR4O0Ukj7pdSbzSQTEogeR9pniMqYaFLjy/xXDmGNZ4vf6fb/ahcRevylCeQ33nv/28Vs7rtuJET7hDvC7e/tRRl33g1xiqN+vH/vJA5wH9u0YBltLcD6JTq0hQaUUCr3T+he30av243hYJjcf7PcShq6hU4kulBK68IOdsX1GkUZAWRaLq0aggApjOjgnuCmxTJzUjyThhrWuIkTyGEyxxpEADO1RtR2IBIsGVMBLEZm8qWT3wjnYIxw0G1FSI6KAHhIcrWCCwlwpaFGyA0LxciplWOljvsDErPzXjQfPo7GN74ezV/4RoyO9mNx714U33s/sl96HNfjWey2jmKNx9Xab8Un3/9e3OvsR6O5G3OjaCaQKO03N7oHK+mGsmET4Q7vxBgSK7/3IBEllYgmirCqlGPxRoHfamJ6+9Nj+92fP/68ouMX8ccqWc7wEiS4PcFftdUXtLWgpQWoNZiGFGhPPzvMl6xmHqibvQURPwuLgoUAzbM5RTAWdoxGkRQH9KdDBa1WA4Kex7Orm/j+05dxt8rEfikfzVoRZaetUcQlRN+ErM2mmiqHkiaieFNRgSylcefeRkFtv+SxKLbvb87iftgdXsm7WLjBK5Q0JY/k2XC9v3kIcunGXs9zBEB/Sj8rJ4C33o8pPkypIfCa1dU1K3kAouwiTehhr96Je3sH8aVSI/ZOb+LnAIlv7u7HPgVoQMCSUCIOb4ulaRtJTgKRIGV9EpG9aUcPgVTvS/J08WeyiKn2DHDx+/3791LIO6gWRWSZDuE+gvZ22MekmNHuxKrTjNzRQQR65A6akp8g5ZAKZ/NIG4lPGhSpjltPNbWdTUORNCbSebYXh8W0vd72jcdbI8OQbs9N/WJN07We50V+3l6fGt3D+3BfvzMKTqv/z4ikkAILHNJyYzMXSjYP9lNWiMFkgIJiMF5fpa0jatUmXgIeM/3mXKqpTEx37zDok88/iwZegfNJV1dncGoNHVjGxctTiKVASbar/7fDaNv8aXo+Dlu5L8fbxa/WwfBjSSbtJ8Pvs+koKoV5YDtiFGOU8m4erFKpHq8vVtGPvVhUmmmosbqppWCZwfgCHBnGbhN5z8zoC8gLPFCn3I/FrZjzGFxuwjXC4ByOJtEfzeKu514vy9/p/RUvIvT4SxPIP37/Z75B+3y3Pt2mMHExoZvCA+G4lcsUVVNFEHZxmafXXbwUGmQ0TyQy7Q5S7iAFtzvoo+AQwJjvJmNFLim8m9rkAHpzxZijZ/focLvZEZ1pzPYu1tROuQFxVaOB5zNE0Ba44Wk+hY50QlJwMBFhCRRZ4+rdOb+BIO4hTHmA8JoyOD45wfK+w2uaUo8C1uORm+6glKfn50mga5Ci+z4oM+ssLiVCMu7f4V1NU5qSxXAQmZODOPr2348JRLI8uhe5w4PYtJsxKWXj9q6HO1uLRV2PBu/oqhtXT05TWociBDVZjmOwmscQ62r/m78Q+Xv78fLuMhrFeoxQ7OqjezHBG1lmS2kxmcN1AvcWrt8q4J8dtmH6Mv24/Ub1FKBUDCf8EkCBoqhmQgU387HdTYmSRVgd2jO/VtpnAd1PzwDYJOd0vAEFcxXNk5XMffEaUmgqCuY+3MK6SetEnlWmEFc9DAMA0zpf3d3EnPM6eGZ3tN96NoidA4ib4phcsIY81elD4+YFW/s1PZZ/lj1Z6TxvW7Nt+fztLYG89VCcG1gJSH5vPdK3lJZ7pGv4Uxy0XdJCS3/V00mEtb2n36V5Aq4RKExvke4HOK0xdGpmc6V/pNA0+QvxHWI0te5G8f4mF9/AWt7hHkWsxxLn+Rx5kTtgUbo4jlpIHHhbtpl1s6/SmD+gKXhJVGmnxATc9Br3KIrqgIq7XzoE4tBNKU/ZkPGsBhR95YK9NPykxwp5pL1euF+Wv+fWkFukORrI3cgma6zBsKANtqlrwGVKZTvbRraBXfHWu0kNaAPxm6+tl6FsvHnnnulc/+Y0D+/z9m//77233sr2SCLmvZCl5KlZX+vkd17FI5WhFnrsTqPHD+9jjDmMNYqNQTm3PYw+ZJmC7hzspQWeh/t7eLTlaOJ1vX71LC5fPsVQmcQEuds73o8pxuP1+VXKEq1X4kOSjnDY/g4BOlyV5mlSOyknlDmdsknzU2OwzSH1AvrVqrsmhP5IDuo6zXtlcpV4crOIVf0w1vlGNGo79BtG67wXi/4tRmaJPuDZtLsJRpUJ5cth/bSlg4QqkSBHd71h3HT7eE+b7/WHo79+BPIPvvyV/7aWyX2jM11GjR4vYwXsHx8mV205G8dkcE2HjqOOADjvsMEFcyWuqzSnuGIOEfVo7AmNvabTNjRwY68dKwCjS4NFsxHNB/eijLW06TQiB/B2y9n48bwbF0ZwAWwSSTYnqGJt0cmm/xgYHYECO3mIx4rQYS3i8RRXfMXfZYRiAuinNCSOObZxh08eRPP4YdpR8caUyQizi49cr6E9sn90HHnqV6pibTpsNob8KHtTpTQqiPteIterB/djubMXY5R+SX+76f52L3AsxcwyKlg6jmnf++BLMTNyhzJsmuVYNRoxg7jGuObtL38QmYNOWguyuh3ieSBPezuxxmoxf5ggH7k08PBG07bHG1lXI9P/tvC3Pd4qgr+ppikNO+3i3I5tN0MRphDYKkvfCGScKPm6Pkf33SzGqjlFSd6Kt9MqFe7cjneAx5S2f+Wzq+vHKNqYe7qifIn1O+caWjy+/+oS72ocnf192oFnDbvxzuFOHDQq0UdR9hyeAJR5aIq+ca9zMwcI9v7bzvloufMX5TJbq3USaC1TWoDFh3QaRyIdgYr33GpD3wMGyiqy4B4maQ96AcpruVFa9Oa9KXvyBHi3nVOTcg89njRUB5g5B8IJaYgqD3DUDTEG5Nd4UuZsQhMi63axg1E0AD7ja1IiQJ7vhK/zHTO8WD1hs6u61sUFY06i+lwDESQid7lz7iel36Bs9qvDrAZ/u7PdoHuX8qsJ+nXOt6wSCFVMRpQL+ByKiVo5ltxnjbHkUIi7L/q8Akym1b0GdL2n2Z8FriVlLFAXvc4E7tzD/k9byFLvlIaff6nJ0qc37eS7BJEKsv3bl/2XPqfftr8nE+jtif7Mofea/qVzqOPbdx6UyIOi+Hsd/TnY2cHIakQJvbhn/jV1c2JyRffxH8XXf+Zr8a2//ctxdXER3dubeA1pXJ6fxqB3HfNRPyajbjR2XJnfjv7APdwHELD330ZteUgS6o/97vCUBdiWzTJv5XL7dy6lGLGtVsvpNs07wFAsmBreCXX6rFaKzy/GMaucQHw7UanvUC8qZFqbUS/2WyZc9Hm+uD/9s3HhI+Q1QVYkMYf5TZ1jfqxen3stVv+6Pxj+la5C9/hLE8gv37/33Vqh8I0GFtAW1laxf+AObVjUQ7wKXMqVcxr9UVoUZ9iawwlTBLPWxgOAIODd6LurWgNW1XuASHqQxwhhWbrQ5xAwxp2bVPIxwpJfQSK93TJgPY9bOsYd8UwMd40STujEntETLbeTRBWaNUALhYSQTJHhJK7DT3M8neuL1yjpMg4enkSuUUvhu62Td2L/3knsAG4qz6hP6UZDLDwUmnJX6/VwX+UVXswdbnIVS0Dlzs6WKG45PuX8zIOTqD98iHBoQQjClAfFUJHN7bW7v5vGo7WaTLNdw/Ip8F3u8CiK9x9F9vA4grIMAQL3Gkcc4wqCqu8dQXZ1iA1i8IYAfdYxGBWKQ1lLJKES+ibYJeFOv6bPApLDL5LqFV5jH12Y0zZzQDuHZzRbGCu/SsNXo9kMF7mPMk7TcIrDMzReEuoNz5VgHIeXbAx/zNJvGfqiBIiZ3df+eHp9G6/o+wVe4gz3/fdfvI7ff3ma1ri4e2SZ63epZ4fyuJmYqUGKtFGjkMOSW6b9RCSi1WoaVZTTzZiWKJdGSIHzhaQB/TtN6ZYBaN5MGCn4paRzGCjukyH1FdHRKvUtuzXo2U1kbvpRx0JV8SX0RB4JKD2bFhMVU31pOwCE/21/4ztXBysfDullIaUqHkXP/FeSQ9mMxlwLyLqlQfbqNnJ42HlkjUtTPxjJJRikWP7RON3LSXKtWg0fs+6mhYDKLc/V2zFE3Ilwh95c8b7dNwQvj37Suj46QT5otwR2Ai3ypVD4PL0Q85StuR9KmIwo8+Osp3Os4mJaUDcxvU53EpkJPgnl0uvTGKDSW+AWwL2OvwUKSdeXBK93wSNoty2oWs+3R7rEduQ7P9u4iSA8KZ24vbeft1DsV9vvBfCtl8NnqyNxpN+2bVhtVLUzaL9FuJLflf3O/dygh8s5JFLORQNivXl9HufPX8Tl65cp0263f423O6H99LwMuS1Ec2c3TKc+pY2r/OAcaPLa/Gcb0q7JOEmWyZ/JggelS38L7hm8zRkGknm33CCtXneDKzMnIHtlhwk3QTPH5aARq+JhysJdAatW9GNhPYudah4Zxnj2fhjaaGysXUeUZASDCTlQXpwTGYxGKWpzvlj+q15/8Fe6iNDjL08gx8e/WclmH+9jRe9i3RRUEshkQSeMB4MUp5zitSXYXCGmWJQTFKTi5PHebiyxEnoA1rCUiVk5HzfjYQwAkVy9ltKPIBEALQLM/U3CZ0ivex2YkXSgh4IrusIr6MLuZzD9uU5HuZQUMc19NEvRw7q/hHhmO+2oAe79zQJCoVsAATc2KjZw6QGZWeA1ZUooXzZqEFutihKjXNenryGREWUoYVE0Y3zXhUDmKQV2s4pXRL1UxgnK9pKyPvyVb+Et7aTcVA6bSDwKg0ozAjSMsEgKQ6MYq+9uh64dWaCwbkGbpUxTrnFox4y3JdzyIeebq8fFZBuHnmgzFdId27TGVq6mTajAd/xQwMI0MsXItHWiIIScOo4gQq1Jcyz9ydNX8YMXr+IpxP5kcBPPzl7g3mcBQ4dONlFA4h2+EMhK1WpMJT3LTDvpPU7pA72WOxTlk2fPo4v7bxSdu/ENAe5poQTxl+MPP3seHwLYT3G3f//5WVxwDxN/3HZvw3TWJ51OtCiTOxKWqoXoOHyA8p6jKC/G07hBHkYQVLMAyXHvJf2mMZ3hPiPk4Q6vrs/99DIr1LlAP7hmZE15KiN6FZBc4zXqdRb7g+h98lmMqff84jI23V70XGCGhW6epa01vh1+07tKC/t4mbE1ES+k4NCWuOGLpue5eDPIgKneBTXDewU9Fb8M4nWfPo0VdXVb1SW0O+McV6w79CaY6mU1MEwaeKAOk1SRAVOS6OmYLkePyPIpQ15jn+r5aJDc3PXSCnU3UsthjQNPKLEECGGk+rhorgBBYnj5HTLrkJBQbYg4EppS+xS0cCH7Fm24oT/NDGH6eIfWUtJIyqJH89bjMAtx+o4G8DvbioZIjeI//3vzv+0hmXEosx4Cb6Jp/xakedmWvmjq9N22kaUKSXcL2G/L7g+e4j78Tn6bSsbdAftDzAlk0mzIV6/P0vzGFGPx5uosFotJAmqvThm6vT/tmUNOM+jD7v5RdC+7Mbq5C2xZquO86Ju5IeWDtjPPlsQimeiN8GeSj613RIH42wXNbvbkmijTvLeaEsiSl5PpzsuuIZW9+PQJBnf5XlpYXcHAKuR46HICgWQxNjC2uZmE4aZlKZrTACSw1OHTlEyR9z7k4RDWAg/kryWB/Pqjd36rsFy192hgo7DcKCeHZWsK9mT9GqKIdZYRTOj0MtZ18eg41q1WnC7HMcaoPcOFzAGSrb2dtBir7UruThvgbKTFeHcIs7B1c3MT0xGuvhYxDbuYI/jcm+bG84DR88u4dtIKsHO+wgyw5vhf4p0UseQPv/yVyB/sx5y/S7wXW9twxuHYIQMqD0BpbWxTUMzj/PRV1PEuzl++SsMOxWYTD6SRXP/Lq5t4+M57Uao3Y0G9Zyjeh3gknb/1C7H/zZ+PEWQggSSFQKC04FQSI5Z0TQ3VS9EdCNyctjN5oJlnHc136Mz5Hq1KKgdIL/GOOolk3AdeC1Ql4mMqr6nuC5zqWHgGz2CJBbSmXTa8I2qQEG7vJh9/dDuO/ztgvvvwURwAAGmsu+mWpmoL9eN5u4B32qlaUuR3QcrXHJdlTr3nENMNQqt3NaV/Bwiyu8n5nZOHJ/cfpCGV1/TVy7t+2h73s9tevOiN4vltH68yx/nbiKXBdBT9MZaihAihu7dJxedDJN77f/3xh/EnWPXnEMiYex7uHsSUcl2OIRQa9g7lv+EeL/CSXuNNYAW8sRAFiEzU+FDEvZ9f3WHVU1/IY/P6dWzOXkcV76SKIVHje5Vz5Vzc1VXkMBSgKQihmCank9XMvZwHSmtflGnKsp13EezWgBJGjH0E8He73RRJqFmc+klL9MWLiF4XGeJrJELQEXzEXFO7NBp1CKO69T4kCu+bnrHgHLwPvQZlAkCSTExDY7RUH+I7x2to7B1GeWc/unNAjTqXlCtAbw7ASAAmEuQiXpAO1rbzfwKgoGuEmQErA/prNRjFajxChgSsaUrNIaQ7ZLR0tfPlTdQwwky6aMLPMYTjtWsNFyx/22oL7r7zTzIRpCUWwfXt3/y2/exHSI12TZ46ryT7Po/7SCQp+ozvtOwNF0/zIPSx7/bLBgZTX20b29Wnu3bLxb+7jVZcoMPZnENKriyfv7m+vA3KMf0R/0yZs0G3jh88iMvTc4xBvBmwxCgs7yfWCOTbNpSYt31IsdL9JDXJLUVpqVPokalW3LzKedIqRhk2YRRQ0mw5i+6vo1lp03fNGGTasUAGy9Ud+rmGRzSPWgZPBGyUwPQcHUJ2kzmxQ7lIe7GjA65CdzdC50GW68V/91e5le3bg9r/5Y7v3H//txVYd+jLQx7lOVYe4OW8hHMKe/fuYVE16KR8zGjc6r2TmJQrKax2hJvfAxwucTcPjo8Baze2ofPpqCHWkWPJdUik0qhhrXZT6OcEBW86kU3DjrD4ali4HbwCs/3eLcZR6DR5djmNjZoYrrgsRjPXjN3SXhw2DnEfYZhKPer7h2mHvOzuXmzauzGG4CbcU+9HkHYQ1JWegrNuvntBFHeaUYB8coD/s/PL6FCXpe4xVsEFl2Tffz/e+0e/Fneu6sVK3tqB2/+rXW+TwqkMbrSTrBgFMQvgAP7SjSKbLKOkDBYkg3OzoWwQC71DMwMqtDEXmj7FOZbMm8+wBl5LMXo8+zWK9RJ5muHi38wz0R1irRcb8UMAuVFuxZfwkPKzHm57PQ4g6fulWjyuNNOeKyvafZWpQA75GOOR9SmvuxmapOMSz7LnsEe7hZVewOtap6GmLEBYx0NqoynAFQZAh/bdjS7l+uT1RQypn2XbZlzdRLnmSmjaCTB6cXsVn16eJ5Jw5EfAmODJ/BDgf8n9+7TTAMA3O+2Ty+v448+fxMdXl/HpzVU86d/GxWQUz66QD0DOBXsmcyxR5tx1L+Z4WXW+X5ydxfTZi9jQb7n+KK1TgiLERzABC5HzOxpAKOfs6jpWkF4ZQK7o7YDfcwtGfR0y1GRBm1FmQEYLgProsTi/KaDMkSGj+mSI1S3Egcdaot1Mj5NCf3meobFGTeltCIhpQZyHjxGUuDwlE00SA6YJ9jzHSWcNMwHqjLao0cbl1g4eaw7PHAsV461iedCfKcSq9Zqs41wJyxfvFgJJJRbwACWRcDtJnYmqAS4Qg57nQteCOtWNcOQ6k5Au8IZcyFrAQHMho6MMqw3laiDXyEwiEEHdatAWyqrfpeEqScTy23Z8TuTid7zwF9M8lnucOMLg2iyNFyfw04E82K56A655SdfyjxKmz6mNvL0v/rexI2jfDoao4bAXFy8AZz0u/TOkc+N8kMNREi3AzHVFvL89MOj1y9Mo8LxczFL5vLvDmva179sJfG7BObahld2SIv0FaStQtsACEh7RF7Mp1/F3By+kmIMcIItSHeOiuKK+lXh5xvXVfUjYHGfVcF/10mJAH84oM22AnOnV6gUlo4K/JX53yHQoqwt5uB86BPMv/1oSyN9/5yu/ZcSH4N/gvQZAm5Rs90vvYS3KtmVcy1Fy22t7NBSu+hSLyt8conqBdT8GHDo7O1Gr1OLOWG6U3H2ZHQYwbYXK2naYCVd9RaNVACJd/Uqtnqy+kpPgaQ6jlRbauQeJIY5aavVGO3awzhq1VkyGWDCU053BFCX3rVhyn+z+bhROjqN07yhqvBcf3ovS8UEsIRF3GawAonv7x5E7pvyU3fr9CKvy4d/+RQC6EWco887Xvx6P/u6vxCUWtCG3EoNrQ7YbWW3/JeFD6h3LTjvJ8c8Nigrc30l2/Q/dX4e1MpBw4DX4rYqSLFb+8SHtjeK+7crvTAWknEOE7SVW4+co+X/E6vqdzz+Lp/3LeI0uvu5lYzBa4h0cxe1gEM+f3sTJvWPAEZDlmhoeQAlPJQADczYZ4mqa7Oe3w/jhy4u4BSxucf9Psab+hHt/3ruLV6Nx/PDyIr5/dh4/Ob+IpwDuOcBsttjcfIZnMIunN734408+i0u8xlUBsrCOWIFl56yS0tEHtlGpGj3a+fLuFkPgLoq0zZr7fNobxCXKgiMFaC7jjN9fAshd5GEIEI4LGCCQh2Da494DWkpA26vQvy9OIz5/Ea27YeS5rjzsRwHAy1LuIiBpkkv7Qy9w5uT/HV4KbbehfXp4KWO8kTnfbYZTZKeBZji8CXnY/zxn4zybKA95Ov7u0BR2e+QqW4DWI3Eh7aYLiGOpVwGAstc7DCQRQXRGSAmK5mZynsM1G8q7lu82VYfpStaAENYz9TPkUzBdIh+GlJuKwxXUUs8cpBZsaChkDO9jMoxh7xaQBM4w3nKQgKMA1sH1C+qWxOUrZQOmXBVIRtBf0T9rPTO+d6HcbASYKqvIhPM9DSx7h4A3jUqU6+UULuzwlvLo/+xaX/7p/SRSCcWy+b1HmjPhpUyMkRf70GEw56Kubm8T8aTV/lyQiJOXRKFx4ZyFN0oLZBEOLku/8z/vnL73CkG/g8fkXj6X5+c2HX1egJhRHi5KwRn0RaZYisbBQRqmujg9w0BQ4xbYC84/OWKwjejUY0+cR7k93g5j+Z6ON+XQ83Soi59iiVE9G/Wi1cA4yWNoF7MYThpcy6hhCJ+91Mu4H6sqZNc0P5ZzanOwdI0XYtYA8IB+SV27dO7DNSjTtLTBTLx36EgPvXv67OyvfBW6x1+KQP7H//qfPi7VG7+5j5dhDqudzkG0sGyzWKelL78bw2EvBnc3SRFs6OoOVim/LekYV2ef9e8AAFxglMjstk6guurceYKb8SAJk2yrpSaxZJe4fljKrsysddqRa5RTynaHQ6Yg8wryuJ1jqZa4VwaBLOfi6PheCp1FTaIGieSbdZ7lWKZjugoxXY5QYLynHcPW9QpeBZ1YLaf5jikgWsKCLxYqbo4dhWwRSw/Awss5+tW/E3Oslsqj96L2zuPoco8F93CCWiHWattaR1uB9v8pLTMKnKw+Pqd3znNKGrHbloPv3CtjieDoXhul4/h8RiuVsureu/3slOv7EMenk278+6sX8b+9ehq/f/Y6XgDYE8hxvJrG9Sjiqg/pALbF8gagXcQnvXn0KMNjCHGX+8dkgKcxiZeDmzi9vklJ6vJYSBcI6MeXt3GOhdOjzqN1Ll7RHqe9m3jRvYpXgPIVinVLXQdYwGc89waQvsCK//Hry/jBxXW8HM/oDwAGC95hQdfx2J9a1OYUW87otwVly1XSxL27V6qsXUjrnPtMUOas2YcpZq6Kd5OlHzAgNoCtUUkZXPkGiorvsZ37GHSjjjdaeXYaOzfdaGKprQe33GOK/NC+tKOhoJbHfhdIJII6YJJDdlZ9PAZItEBbF51jm2h5FqKMl7bSC+E/Ad5AjLQugs8OszgMJpA5vJWAXsSkXHUAIYdMryiHk/uGsxqCrey5O6ZBASblyyPb8Dj3LvOIrdXr/KFRVSm1N9fYZhLNgnYLDIx7jx6moTUlR2BNnitIk9LdU5dMGrJRtrGBkd8NQGnamzz6kebhKMv2sCH0ojB+KE+hhTF2iFfDuSPqtYRsSyYjBOg39GcDPR5UczEsb+fSSqutkUP1EzGkiW9rQQP7ST32Jeg7T+U7FOy4fQp7BaPTnM62X/wdmb29CdOXlMEF10hsfXdHl/CoeEYa3sWbyGBk6bVv/RHe7YP0DfWG5P3l6PBe3CEL/a7pZRZpzsThoZQUEzla8ezWwX402520f7vru5RR05OonzRUus9S4rVulN+5sHR3PkswkojE5lC1HmIablriWY0BfdqtXNxgIOsd430jzO7xUqvUYzgrxOmYurX3aEvkmz7QmCzTD0VktojMTWl/DVL1x03bTF8ywbuZoJ/XGG7D8fTZXXfwV7qV7dvjrUT9VMe3v/2Pvptptb67/5WvRXMHSyhXBdhpCJRt3qjG4PIs8lZ2OIxrFHuAglchmBQplV3Fs9uLBBBX436cDe5iit7VD/cCxziGvNzta4ZiGFFhHh87yrE/xwPLO80UUisZuHGRLrTbck5UHlj+ye15vLw5i5PDYyzSdpQyFRQHy5ZzVfykPJRDk0JhUzrdP93tdQUjxdG9ObJjlHiCdencS68PEJco2zqOvvlzsbl/LyaA2rraQNkAde6XJhUReFfuJpHnv7djvD4OUUvjpGvDjCHRRC0In6Qzp656ZTNAZ44nd3o3iDvaxf0LMrSdY6sm37uJebxYDuNDfvs33/9e/Ienn8TLzDKuALMbI2sy5Wg3d+Nobzdq6wLW3Qyr/TaeXD6NF1iltwhuHzDCh477O3vJwv0UQvj45jZWuVq0W7vJOr7bFGNSbsQdfdil/Z2A7fN5mpkCgigwyuf8jwvoTDlvSnkjitwR8Q6JvxxPUU7bWenneRCaXo7rHASOtCBrTttSeQcNTE66gOD6cwgES9x5EPMZ5QVYnlPGSmuXm1FyspFbutNjZzSNw8Um9lCowpzPvN+/7sf9/iQKDkVNh3F58RyXf5A6uYDHmiKVJBvaczEbpwWLG8ljNIguMlukNDsm1aTdoSVklCuxtMvINNobq143SgCIQGyghlY5FYpyGphyuMiULPStUUH0ZQsQHF9cQExcAyi5TiO/ElyxwAGFNM+B3KxpiyyegkM+hvPOuG/WYVjAxm1vVxhbvo/wknLUwSzA2/AIoAzi0sPxT9t3itWrxVtLOkJ7Ye3m9L4xshwaTiCMZW4fOPciUbn3vkNxpTRMVaGfM7H3+HE0jg/DbZtXBlHQ3kt0JHfQSgsQjTjKa9ckUqUOPh95NpAjtQZ/62kI9y4Kdv4lDamhH5Y5JXzkwhRUwuH57oeyBWUjl/jMfZP3nu6ziQn1M/TfwBf1vwARO2DsPjVpHoW2V3+34J4YNI6PTuL0xfPo929p8wkEWgDEy2l4SAPWLShsz92dXfBqm2PKoBH3NtLjS6TAudaNmyavU8LQg/M5/ubBT+ncpOOo7HxqHZ0Tnka7DXHUjdZs4PljHCtL1O/Da8iodp+2qVF3RyZsN0gMXSniiZiyXbzQSHHyXM/D8vUp5y2EN5rMv9ftDv7KV6F7/KUI5O/91//1N3Kd5nebD+9H9Z0H0X73UTT2dqL61Xdic68TNxdnsXx9HWOAd1UHbJrlmFarcQYIPsdqvsCSHRn3jru8qZQihws3QCVOu9cwSSntaV5+M2nnDnfVRi0J0BIryCGAVqeTJLYKkBm657aVh7uHKSTvdHEbHz3/FEsy4mcffzXatV0UEe8DBUmS7pv+qJ/5L43TWn0EIH2hEPK51WqntCcvX72Mq8vLKBwfRP7xSRTffxQjCMt5nXStl3gV9/Tfnx3cx3ErX28OocO9vRv1JuAFsG4AizVeFM8fUYBX41H8x+dn8W9+9Fl8dPoiHt7fj9KmB8FcxNPhs/h3zz+OP7i6ip8MhvGZEWHlYnQg7tUyF4PBDIHXgs1Hu5CNd0q5+PLjTlxDIJIA2rzNUgogdG9uAFOIAgJ5iucB+8d0XYawIJjJIq5nG8gDEsjxyoz5Ddd5BYEj3LaN4GZ0kIubtqncIT6stCEC3+e1QvhXWMEbCCC3do8KrPOiVjEeGASUUoTAuBksRSOLTF6nR+i2og5tSK45LLEcQIK+oJAO7Zh2u8Uf+SgO5/EQRb4PGR7weR+P5QFleTCYxh4W/93FK7zSNWCK5ckNHP8XqFYQahYrdHp3nRZ/zvCkXHi2cpOv2SQqyFIJAHUP8XWlFgvaUMvdLVknr85j/PRV5HqAuGHigFDJNp3iSVB3Q3CdqJY8FgIMguG6k4EEQhkKEI3pWTZYp27VmqKXqGfJtqQv0rohjAE9xhTNBVEI8E5qTzG0lk5yg7JugZoX3OgIPRMJ2rxLeeQpC2AZPurwWMEhWl6BZ2NiUg0mDz0AhXZrNSP3PCND/ZxP22BYmBqlR9+XDg9iUivhRUKP6JcLRs2c3Wy3t9FdSrNeBbdz9D9tPYwXlBYkIucSv8PJltN09uoKfEm7IKOcnzRN/dk2A/ICuVIWh/qSh5n0FbLhHEPG58jFBtLu0qcXGFimvXe4z3Bc7yGMa8gpnwZBaJho5GQg4eP7x/HpJ5/wHINYClFDbzRd9PgbDq9zTaNcjaOjY7yBatQb2wjLEXKVoqE4wb5IhhzE63Cmf1t+D9vBdSDOXbhBGFWhTKaQmcVg2Iv2ziYU3dFgGd3bCeA/w/Ov4Pm3MX7fp78cCsTzwaAqog91mLmSoc0Wk0SoNpG4YfiuebHM/ntz24eY57/T7Q3/yhcRevylCOQ7v/4b381XK98u7SJMTRq73YzMMQy+U4seLlu2348CQGQ2FzQkLRp8jbI+w4JdSyZp0myZMuYmYgAstICQfgQfa6lVx1vROud7GtAkZWvHXpVAFMGwxxqC7eLAqetMENAsUpZvo/SdQpx1L2N21Yt/8M1vR6O6yzW4rJR76xu8Ed4/93KhoUKnGZHGYwErN6iZV7gKYdv/8ruR/eBhbB7di1G1BHmoIloLXC3gqQjpTn/+EBS9qerFP1xubbMZXk25WEc4EMzNGLLsA86D6HVn8eT0Lj48v4k+pHmJVdqsuD/zh/H8+t/GJ+OP4kOA7tUYz2BRwWPB80Lw3A9ijjA5Qb4AyDXsvtJqxc83S1EqDOPj8+ex27oX77f2Ije84rsclv4gblDEnd2DeHT0mN8P4tMnz1JOpT4gO0Bwl6s7QLyLUk9jU1hDDnMsZaxO/gF5lJ/G57WaYYZqndlmdGEKWMWb0B7MpxeWd0arTZAFVIwO0oKlubQsVWgXzEkbpt5YmJdIcllhfeEdpL3HAejZYvQmVLgepe447k/6cTwbRgfFatP/+5Q937+LDLK15PkSQRmlFpRMge2CPSOOBPLo9WIjaTg3gjeTd4iCdnPB1lzrv7glAQ2TzJJ+on3XV92UENHM0H28YdceuKuk5XYcXyBOpPoG9MTrIp9xtWLRH6bFpsB4jPhuWs6nrAle4xyEQ1WqSkaLmv6xzIYj20bqwBhy00BxOFVicJdBp23TcCAvFxbm6QM9KsHNbWOXDvfh2jk0pNeRRNEBdV4O3+gtUWpA1zF67isCTymrbUG9ikf7MUL+lSn3CyniiW3wxrP9MXJZxdvXc1H8aR9017B172mkovu81/T6Rb7U0WmWL7WVSC+JcDY/cgL645HuQ9k4I1n37jzqOW9HDNKQMy/P6KEbPcC0pseETCT5Uw+9lvsYyOB8hJPkTmpXy5XYx8u41dNGtrNY+JKB4e17hxjBlPXVk0/i+uwsOs1m7O24P0gnDWfVG2aqQ5rxNBxGdEOzbTn5jrZK3pFeSIZ+pB2yGEOWe83DJY/ZkvaqB15IHeOIvltjIG9K8enpMvrrR9E8+CrkMIlutx/9u9vIT3txr1VEXvSQ5/S/XbZJxGECxRl9NKAfnAOBQL7315JA/tHf+41/iuX0jU6tHbVGC8EupyRnTvDs4YrvOq6Lwq0xD85m/bS629DDM9zrszu8D5RZ11nQEUxa9ToCk00x3K7/6GN1jXgZKeFE5xgluaMjMietuFmPIRhIBqZ3u09zCa1xOU1keJedxU1mFNd3V5EZzeNXf/aXY699SMcb4mi3voF5hVa55SVwOPaYPqR3FFHB88dqMZooUu54LwaQ09hFPyiUSQdzCFMacUWoE4GkG//ZoRil8M+kLIIl32B9LwBCh3PyOYB/fRfj1TUCgsIV9qNdOo59SLnWRPgoxPOn/x7v5z9Qn8/j/K6HpdIA0LDwUK40Hk6dDlo7cWI66rsh7vAOz8jGt46P4/16C/J4Ej3u/Xff+2p8DdJdLbpxObqNCYBzNZwAcJVoIsxF2rnWKEFa13E7u4nzy08Q4OuoZrD0qFh/5kLIIkStUiMq9q/DMdRdfz0HOuXM3xNYw1mUSQLhGVnayMgxm8lEluYDmkyw/DTrNxCwUUmSsfURuNMwBwaF4/irUZS4F+JBt0g6WNaUZSdXigNk4hDl3EGmnKSuYh3nMVAWvbuoIHPuL26+qVrJuKSI234XZcPTgJwEdK3WQtq6FNCy7wCSKu2VLUC6eB45/rbYJkfUk43BBOKxnsgK4F+gDIsxZYLo9aCd23P4JO3x7TtPTRP13KNeq6WhXKOiNpDDEOA9/PqX8cpNXc/NHdpCkiQNy6osSTQGYRiZaHiv+eVmnGumX8lNa98wTx/gnJtrG4xS0io2Z5JEa7betO8472nujXN9juCtTLpYdMGztoteS1FBH1d4M2PIvnxyGOWjI0gIcue5t9cXKShmp97YLpoERFf1ahopULZT8AXAfXd3h8FW3dYJ8TQxKp2L7PAsaud8iHVMBCIZpCrgSdE2EoXfLSR4ANrrbZNUXuqYPBevoxZz6tXXGkcXGg2MV+6pLrqpnHutOM+RvuSVRhuQQ5Mv6h08ffppGlpyeDBXasTO/j3kYhGff/yTWI5G0b02KeNlMnQcSnPLWRMbJi8Mr2JM+YYGSdgHtiftpvdtxTR+qsiDQ2Q+3KwVuQJlsu2zlbgdR5xeL+LVdSa+91E/iq0H0Tq4l66jENHk3MPyKvZLyDP9YGuhZtuJ8/EMEnEYa5pCeB3Cms4W/7rX/6tfhe7xlyKQX/+1f/TdYrH8jRaWjns3u3q2Dol0sIo7APf6w08i2xvH+WIYr2OSxviLgK5xLKYxn8P+ffcFhiSWgI8C6QTkzaAXTy9O4wZwyKFoehrmwh8DJGajdcX6CKHxOudWMuVcmhtY4y2M2+V4Ob2N06tXdHA/DaO8ujmP9kEzjrC0ywvASiuLjnY3Ny2it3K2EqT4w3+I6xvgUyj5nh50od9ES4gaFJcoacLuVVIA7/f2EHT+/LHJbP0erZ3NZoqbOgSs+jGevgYo+ijxOKa0WSaPf7tAWYGOdhXAgEQ/wbP6oz/8Q4zCSTR3a9FqVuLhXjV284BmdhLT3k3slxvxs+9+KY7wLk4h7Klb3yJ4uyXAj88/ungZBycH8XXOK9Ju3+++iutxnyI72l+NC9zpMSbO0GEdXOYOHmS5hFUeF7HTdHglH2dX87gcVGK6acWUc5NLTX/qTYD7tOMCK4k+X2IUaNm5HzUKqoemzY1aU1fADK9r4V7cuClrvLE1BLLEShOsJWHBRYXUAs+sptHAk22XBVYIHZJym9EGANLCmj8aDOOgO4jmZBxFPKYipJCHINz3xT35jbKRbARWAy+6vS7loMcBBJABAsGYQJ6SxwQY5ZqtKHV2omLGZkhhwT01XpQDFzlKlPR2klVcBlqPMiM5eskGX2yQX/vZYaCihgVtnfb+h3GMLDMcXTnWIhb8D7/2pSgcu4YDrxDCmkHIM35L64ckBNou5/yQQRsARbu9Szu4iJKTuGcaKuM+PtNEiQ6hpFXVvCQPAzCytKtrRiyH8ieJKON0Bvhu/jJAHh0zu7PZGKpcC3pDULkY03Ur2gVKipXrKQDWIp5PZm8nVjvNmLvQtCTh0UaUR/I0pc3dXTdZ+cf7B+gNXh/9lOYFaFOHN40We5uM06E0Wm9LKm/K5FCjiRLVIyM4HcbyvoK0a5IMhzeNjMEyDm1f3lyn5Ir1WiMRZBGFdF4pKTV9ltooVdl2RXZc/5XPxN3tFb/no9LsRGf/KEVqDe6uwTDaluuVN70HlwuMMEwkE9f4mNQw7bFC+fXUxsibZeXRGEflVK8l3zt3WaQdK7w0gMoljGvctenavdRd1Ouc1DYJ5Mk795HFQnRq5WhjVH7lsB6VDd42dU/DcMiGE/d4G4lIRni/XXTg9m6A57L6QqxC91Dbf+rjV/7BP/xtFKPd3EWwIYQiDVFD8asI+Mv/9HtRuLyKNRaxu+5dLbAU6JQprt2dYEPnL2nYEdjaBYl7uVUMIYgRYvjy9jL603FKFugEUh9CuaYjV1h9cwTWqJIh7rwEMi+sAfVVrGq5KB8244c3L+O0fxHdCU/ZzHDNzbc1i4+fP4FATnALDyO/QFjR4rnDU3SQE34SW1rMpNQpbP7je2XQ3w37lFaclBPgXUcgsMxgI1SSz575v3PwdcrdhIT5tgZcZ7MucjuM6cLUFwh6aT9uF7txPgA06mUAQOupGM/v1vFvv/ckXr7CCm/ei1KDNq5gGWKhbCajeNgBXCGwdraa0lY3qg0sz3xaYLTMz6NE2QytvpoNYh8Lp77gntd38Z9fPY1izfHrbHTHi5hhOfZxla/mN/H67jTuLm/j4vRTQG8c3ekwzrp4JaNOjDd7KPJ2VbOrclVmq+1CQO5CO+B5QBw5/nbRlr4esIGSAq68VpCZQ1Fp0hwlSzyOcgsoDtu4PahzH2YZcGTHFfHYt4HNx5mQL21eRgH3cOHvodT38Dz3Ade6QweU00V7GeQmIBGHcbR8nYQVbKdzMzuj6JBa2tmQ55TSHAOgj4eRBcAbB4dRA8zN2uqwjlsRzyFwAxhM6bH1JvScvId9CS0CEqlvKUMNUHRrgrQuB/AxPNdhDXMWmVanUMYrP9zjHOo+xLsGVUr37kW23Y6yGazvHcSy5ZyL8w28Q4hjvChDSyXVUqWakgfSwCnykG5IoEvzcaC66IXzNhKH4/ogLrJEfyWgpryUR9mwjZPx5GQ4gGj7GOzgtSA2ZXPOyOR9GjyZqOdLMTw7g2hKUTPFD2Dt4rcMBo6oKdg6j5LIkvMbGJQ+p9qoYzBwT+7VvRlS5DK/rwBQ+pPyK380Fn3PPahSmksA8NVBSU5yM43NhDPNRrFCXw3uoDr0rVoZGMYAAP/0SURBVIHTyEm1HDfjUVpQ2Wp10m6mRmt6COgSVPJyqLNt5CJDCeXAHVORlxtXne8cxs7eUVydv4bs7tBvSmYHU9YipKWRMTVcHNkagkWmaLLOhwd7cXxyEjvgn3OOFkygFyccajIRqSVwyYG6YP8kswBPz+FrI9gMxLh3sh8nR4cYSnxuVfCgz+KgATlmRBac5VQUdAM5Gpq6He/DfdD7fNYDWS4W/xJv5K90K9u3x1+KQP7+d/7Jb9Zr9faOIWhYIy7a2UMIi1iFL3/3d+IIRTLbbrcBqO3XY1grRm+vEletfEyQvcvMNCY7lRjuFPktH6dzrPJiBmKYodAlPIpMGt90BepkjcsI0Rht5VCV8ydZCCVfL0Z/TaNm5/HRxbMYlWntCuSwmkSRMumVZOjAbLOBpd2Nr3/la1HG5MxTNpXIsNm0BiMJGx2VaoYA8yEJchJmlM0xYOQ7D7TkIaZMci29RtVGPATVP20+fuHc9AlB3LzJa2PECn+kIQb/LgDuxdwByngcP76axQ9ed2NULEdzfyeu1pX43tNxnE0LMeRZplu5u5vFq1c3cYrFdTu4jp/bz8cvfulvxIPdx2mdy13/NilkDZK9f9CKNhWq8swRQn149DBW81z88PVFnENi7gQ5mq5i5jBcEXBHYTcQcX9MGeaSaz7uIJfeRKuxTa33APbtkM52EJA6AJbrN1Y59lH6v21kSmxj2W2NzabAda4/qKNfOawloJk2p8G8nH6CcOhzh6dc6zFHURJYIkc1FLcwH2OFQ07UoTDLxy6vx+NlPBpBihgRZcEaQM/xvJJWIyRhTqGUhwjw1GJOOaASyFkg7o91qFfSarWwCpsQYSkNYTR399O8wRqQEXR5aKwBQvfWMALJ+26w/txnfG2EmVFFgKbDTDOAd8F3plWfAMD50nbC3gitGiCtZ61nMcNizrabKYrqAvCS+8r0rUlBNaoyrTr9fxidvf2YY32Pbu+SV1HHKzK6Le1siG4k0KcujouLl05F2XaOCkq3aeADj9l5PDMEpDxKgDEl367x4PosZGR6nizeSiKa6TQwp+k/CN5JYMHtwcOkG7NuL/gFD62T0u0sE9D7Dy5AxtLwPwR6O0AXZ3iKELLDqG76lIE4r0ZTZPc0TfDXq8gRBLKgnXNZgJYy2jXCa0o0ST291my4eh+myDnt3sYrEyHe3UAmnIycuf2BE+uGmL+6uuarfOzUm8ljUpeVJDqcl3KI/nFPCREUSUS122nhlZpJDVno7KUki5upu9W8GZbdXsl1vukBOP9Hn3OH0XCY5iEMGKjVG3FwdBT7R/fQs5M0BCtZaCQ5JKs8FdBrO8rNw1wKUOFv52Qc6mrinRr9ZTJM4Cz6d5dRRH7ykK+lXem1Qphj2sFlDW5aNUQm+xg3t2DtKrP651+ERYQebxHwpzp+/df/yW+701cFC6pUKUYbQd+lsfp//MPoXN7ErHcbN61CfLqbiU9b6+ibl6pVjDu8hTGvs8IixgfV6FUzcYt4DrBMFkhrg8bMVgtpSCutTEegjLyY5GhMAHmOJZAvZmPncDeqrWoMAZkuwLcuZbHkajGZY40iZMZ1Owk+QQgrWH6vrq+jXWnF4wZAsdmCoUkJ7SQFRQ/E9yRyfkwvCUTvROtl+10iFL9PfyAsXpF+U2j4DJllcoAPiiiIyBdZgRoSWnFOPoXqua1vDat6D0u0GucI7Ie3CEamGa/m5fjeqxfxcop1UUf42oW0Yvn6iVFDKDMksUc9/+GX/0bcb38Z4SrFZ89O47J3k8apT7DE3sNNd+/4Dd5Wbwzo4T4/w7P4uHsXNwLO0vQkABYeBfwUZbyDwlQgplZlABbBXm5KKEADoGqGkV2a3amJfNF45qsy86newdaS5MYovZZTfiPRLqn7dlX7KuP6Buc5OAUCdsCjiJthNMsGxXKNhgSzLACwtFMdsKvjYVZ4ud+Km26VpsU4muTivfEs7o97UQOMnFAVvdIgIe96F0OUeypRaT2+jWzBInSM23I7HJkHNB1uKIS72tWjg6yYFoe7xKA/jDGAV0KJc4CbVmICNe6Nc5hyvWVR6JSlgM8qjUMq1sU1O87jjSGXPHLnoZw5F6EgOPE9K9D77UbsVJoxvLiNSbefIo7Mr7aGnGbdboyvLlNuqgL3dCsCG94J6kTQyJT9kNJb+D33d1jRPGcOC9PbfC/ZSBQ8jwLMOFevytDcOeUoO2oAcJnQ0/ck3NzDHF1jP7brUTk+hDBacfn6jHrjOQL6awgOayWFWDuhbNs7t3g3xIOFfD588SqeX13FhHv1IEDT9qOZccc9T58/j+zlVTzGmKvWKzFSRmgi59fS3j2pXoAmf6c5IF4lJ6Wx2J/TFh/fXMXZjHuis6b66Q974XYL+Vo9ZUEYA+hLzHV3YbQnU9bcN0N3PB5dpKckEJ6jlhumvQtRjycL6rKM69evUAzXz6C71G87ce8tqCvyaUfqtWoMqNeui3GHwG6vl1LY6HUV8Sp2dndid/8gvRxuNPjHoAwNRvNuOXemTBjEYAp979c+1oDZS+VyEz2Jwh079XpHyKJk5T4gDpk5fOU8iOTRN/3M5ouxCt3jL0cg3/mHv1Vv1qO6344cVkUNxdjBAsl88iQmKMB1YR4/7KziD0uDeJaBsdG+sl5BOReX+Wmczu7icjmMARa6Q01Gjtiy7iHhZJwrSTM0lOkfslhNfcfoXaVRWEEyTbTW1COABd6I8dlG/oyWAyUF712wppPpwL2TBymU0XHW5jIfv3D4QZSnEEISJnqS65ICOUzln/wvudN/7kiTwJ7C95KJefqFLac+k1xCfAtAdF0wJBeUz/JLDgsPQNxIHFjiM0hjBimqoFrFFBAQyGPt44UBJi96i7iaF+JzgP5F/yIu5xcxzWH1ZkvRKlSjTTkf7NQQonm8f//9+JXH38TqPohnT7CisGhcBNYqN+NR8yh2dfd5ziVWWg8lvcZyfor11kf55ngS6xXAimLV6YdG7jpO6r243xhEM3eLRTXfgjEku1xpjXMjeFL79W2zOBzC/6n4lkCc9Nbuy7q+Baiq4lWYlNC2ylI2rT7H890jIVZjPC/9DK6HmLgkTZZCNzHm6jLm9AMA+ISyN53X0PvAK9oZreMhhHgPS7m1nGD50t50iyBu0rzxoJ9SdgtsWuta9u6BbU4wFd4Mum5JXEbJXU80W6wBhBqWXy15uaPRME3eSixFvLIFfTijblOIyjkUATutIZEYaV/35jBU1slfJ5D1jlP4L21hZJYTuyYBHeANOe/hZLAENMP4mVOeFsTVKtbD9REb9GLOPRxWyeLBLPA8snjvBeqv/LvOIiV4RA7dKqKQFu8VYk55hrTDBDDW4hY0p2oC53muYa8SR6A/VCpWgFUJD6h5fIRxlUd3uBltUqrTBjz/hvusDjpReXSS1n+MIdM+npL5tKr3DtP8x4R+dWtoOh8ZQS0AxRva80W/F097XYhkgh6aD+06Wc4fPv0c4+0mShDM/SFGwd0txh8eLUaiK9i3Hq0GlnUCrLmneqasqYfuzTPkl4Ec3MTooi5u6OQukPaz9NDvj+OW14UeVLkcHbBIndV6T4v++Oywa9JfZC2JMUThJLo7FvYwrE6ffR4NjAZl2zQhehHiiuSfjEX6zEKlnFf0u0OU6piBEShU8mxvr68wPoYQDnpAuxq91ens0EboP+e4Tk3NSXNPVbABI6pI23fwXNJwIjjUaLZSiO7Q9ShTR1swTJADPc0RxtMED2+KsXd53Y0B9X367PUXYhW6x09NIP/Dv/gX36a2/yzXcn+BTLwYv8Z9LMeHf/x78fEP/jCuMZU/yo3id2+fx8fj67gdA2SydB/WBPCfDa5jtBghiNuhC70+LQXXGIzWsxRxZYRRCeFEtmLCd8M15FFHYMpYUXSDmThdUEO7JldeK3i9mSIs2RhizY1n6zg6fBiHB8exmEBGCNJxNOKX7n09inMEAGBxiEkgVYQTEyQbwEMRe/MJMss7Hsl5ClBygZVuDwQTM4l6rOMWQryZnsfd5DoBZ7nUoZRm+S3ENN+MPzq9jU+Hi/isB+lBKjlI4xYiugGoT3vT+OFZNy4QvpvJcLsg0vkGrjfZXqdSiJNOPb76zrsI6Dy+evRePKw+AJA6ka3t4alsMwrfb53Ew9oRFmk3evlFvMQ7ezkexqtRP/oOF6FwKbIHwsujloXMTew1unG824vjves43FM4SzEZqspuWjMDrdZRrBruCbFQd5UmWXWSga2RPBOn+rAaUzcso41b7+ZbbuizyRRpQ1xyh77xPgprCQQrHvTRenUS3YlsQVjyeIiL/iUsuyOUo4YMOP9UnG/imN+OlgDQapIEtSCxYJk5LOLwggCv52EkYC6j11aHDKoJNAqAikEedEzqM8fri5TP7MauQbnr36Xd7BxTn9E+Zhl27sz5C9cBJE+HF/Z2AnMjr7TcK/V6AnYzAxSwzJtp4yKuR9HTBmgnR3iMyEbvLsqCcK6A8aCwJ/zCI1jHApIR1A2DrVOeFnWYXt+lVfZZAD7tTwLYY2GlYSXBTJlPHg1g7pCvRFcC1LTmk1FEAzkvofc85ruxYdL7LTikRF/iRQBadwDTHXUzCGbTrsYl8rHZ70T58UkUsKLnQ3TuxRUktkppgrJ7nZhUS2lyPU3K007Cv3rSoww/xoJ/+PWvxymevrt6uvXBCX3hAr8VfXVAsR7Th9nbbtSOaSfay4zY6pregRa/gQRjDAR3qnT4Sq801ZFnvsTDNlu381nmgqq12/QZWPLiZfL49BR6g0EaZroH0SSm4L+3Q2K2oXNuWdkcoHa9iMaRQ92Gtb98/hR2p9xYM0k+MDRMIGqKGfXdf3qaqrxzWymrgfJPR5Y0KDjHBYDuETTAmLk4O03ehIZLGY++Rfs1d2jfGsYJ191gKIwhnTJ9f+/knbg4v0pl7XQ6aaK/2dpJBJeiE5FDJ89dPNgzo/TQ4Su3Wph8YVahe6iXP9Xxzf/q73+7F5Pv/t7TH8THdy/iP3z2B/Gffvx78fSjH8R17wpQnMan025cI5TC83KMRwEWrbHEc3k3+t9P47B3uKTgJ583YTbWhSDtmDYdZfeY1nych7kLCHeFzupgdYBS2FfJCnAIyk2QBJ9iCUGBjLQyG7i09x++G3s7hygh0AaBuBPc11sP42/svB+5OVa4ZjXKVkBYHNN/69qmA2FQN/xbK4h+TdZOinW3ZAImz1KVv49rPuA+vcw0XtAWvWkPhajgIu8kt9VFVL11Kf6XHz2NPzrvxsco0AWC0Of537+4je+9PI//+Oourha4q9zRqTMHyGoAZzlXBogBPse3IUAXxJk4sorX8gAX+aZ7FddI9L97ehmfXi7iuHGIN1GOy+lpTGjTzy4vICUEmrZNIAgwFzc92sgoqwmWu6tyK4DkKu56yzjv5ePFNRbftEm7lqAM2q28iWqliOsNEVB323iDpSqJpLDk9J29RTsB0Dj4MZ9pNQEcZtlaFnFUcNVR3CLP7FS5bu3z1e58zOhyrWSTch5x3QeAx7sYB20AbqMHxD2LKOsOytx0SIf+ts8cRtq8AVg91luU1hX27vuiVepYs2noTXEzRxEd6tG4SESnFQ3oufGQCxlLAKOA71yD6enTXviUdw3gmcrd8FhTqwtozp2kvcNRbOdZXFA5pixppTceiIvsFg6LGNJco80ADD2cjUOEmNfund/IuwEaVnWRF/BvRF8ZwC71BjF8+TImtzeRpwwOxaQhU8mLd8ud9qQHsKgGRaB91C9kQCLL8c+hOEOKxybSLBaiB3g13r0flaNO8s7c8OgGA+WKKwvtTgoc6Dtct9uJtpmyqZfbqM5M0odVr/Xs3GTz4UmMsOyXWt+0pcZCmfbI0/Za0bfI2Zj2cvHdbET/Fatxj2aq2q6Qdxv9MdvzCGNyQrmaDx6mJKFWRO/DCW7r6L7yyoPpTVa0/QSP++nlWdzidRqs42I6h8Y0Fpy/8W8DOlyLsbezGzstiMmhRPrIUQ0jp4xmch5DfU22KsaG4bWJbHmZPt+MyL2rs6hgLCrrplqxLilPmdc4zMq5KQcWgK6OOsTEf+m+ZpRQFk3SmDwScGzY76ZUJl28f5Ns+pz9vcM4OLwX+8cneB7H0d49jE5jN26uMDzR86bReikTMvqDMebnRFjc31XxLmp0d9ObOxcRzr7X6w//FSd/IY6fmkD2vvLgG5+/evbd0+tXWG+XsZ70Yz02pHIeJRre7U2HCOoaL6AwycZxZT/+3t/6dnz7V38jvvON78Tf+7lvxde+/LUoItxjwGI8HXFXLWPAQoEEWBT2ZRbmxZJe1/l+p4KCYtGryJxrx1dQfJX/6NE9rMxcTCYjQLsQ77//Qdy7dxKn56/xVMbRaTZif1GMbz3++TjK7aCcKiCAx1NVAC01FfUtgSSxVkERSleIjwvlWKBYE85TyMViQRMmiX/9n/4ED6AVrYcP4xortorVVcnWgM5qNB06QJAMh7zl9J5j7zs7kS2X4m66jiejTLwcbbDqqjFNYa12AkJI+5XX8xTumC81AHLcdkBo2L2AuGZpdfrhYSeGo1ssyXH8gHr2sJwmkFgUZxCEwxeZOLtxOy3KjxDr3c3x5LIAp1E2c9sX72C8KEdvVI3ucC+uhjsA2gGQts8zAdUsoMcrD4jnlgI1XiB3TPMflFHPA83ZvhyL4jcduaSq1EcvZgl5btbYqtYpO46DtnQ9jDHWpGP08Aygl4sGBHEIaZxQxvpqnAB9bBQVjV2DGFqQRQOFckCsQN+ndTv8pxdx3evFJQQStSqelhtRYQkiW/n6PkBuqhmsW+qbQXY2WIjugrjCeMnh0fCYlL05AN5SpSFXJ/BYaNVuJSEBShMvr0HfWlZEhusAPIwSVxsjRdQzYgTBa22bYHBmBFKrmvYiadTqadOxCQZDpjuILJazoaQuONOU2eE+5Vc3cffxpzHu3kC2UC/lSgqpMQVAUkB0Sa/PAASkBFkU7Me2E3+vKVsGIySvx9usx/NWOT5DJzLH9+L44YNYTQexwDPS6+s7LEe55hDHAGPAbMut3d1EkK6d8Z8kae649U4Tw62FAVdOQG3CP6377Z4alIa2dh2PE/+21hgPuwN5lAH2+npAY+J6AnxmMhhm5zF3ZTvtvHP/kQPSXCEI04Z4CIbrTgFfoyxVQAMFeqMBXvkAY3OSvCeH08w5ZTSV+uIaF+cLJHOHyE1kaWTfDWRs0EYF8jKqKu/L53FP80o55KehujXXTLzaSsOuV9dQK+VYoFd6FBo6EoVh6z43rbPhpcdjvjLlJUUlYrDwvwTw4kaa30D/JRceiHMzRn8NCx6lax0m7bj9d74cOfptAgGPhj08kFa8eP6EW5l5d5oIyLQvLlR1Fbpi7+T/DPkcT2a/w+cvxCJCj5+aQGrN+ndnd71v707WsYtFdTJYxQNeh/DA/hxFXGsZZeLBvYfx/uHj+Ad/6+/Hz7zztfjg8ZfisHaEEOL+I5gYp/H8/EUMut1k0STmpqN1IV2lvsHycQe6TB1FQBnQbIAIJaIVlwiBHS2RDHAHb+8uo6TFR+c56XRxfRFXvds09OWE2S8f/0x8ZffdqC7yUQSMMpt5sm7cA91xz7QlqqGmWPeGUvYBhjM6+xyEezFcJSvz1d0opUYwykerXKvzIwjgRy+vI9PYT+sp9jt7sV9tRjNXAYKdw6Fi/Ldy8g+rtIACmVNrArCe02Zj9Au84hyUn3pnAaElRGhobL7aiGypDpjrQM+jDUn83a+9F++6x8l4Ei+ffhx79zoxyk5ilBlFvgWQQTDcHAu3EAus8bkgAwDrOWltp/kGnmd4oIuinAbe4Ok4p5O2BeZJUoAgYbjzCi/ASXTnDIyacjw5JYHUqEOpkgeSwVrLuuMkdFXQ80BJtYyVA6N01novDmH1o54fRrO2iRGe2hQwc1vdAves8Kx92qmEBbjGaJiWcjEAHIr0TZv+amIBNnievqn9v0IWTP094Hsnik3tYWqR6143hhCR/VQq7aUhxCGkad6r5Rir7fYcfXafhlJUihACHlia8wDkBIJyuYYcbPCcZlGmfxvtXZR6NwFRhufpxQmIaTiPRnDozIWwHu5gOXRS3CGuDqTUrqfEoY7HH9CX/bOLWEJ0JedFzi6j3B9GbYIB9fmzuPzBD2OJHDsUVRaAaDDDhJ3Lc6W48lGE8J1/MAqKxk5rkwZ1SBNvI4f1PezpMVRist+OT1uFeAFJjAG2PcpeR9BqeIJlDAETFKZ1V3hM7hfvOgpBcbtvjaunR/T5MqoN6sBvabye7wU+9cTH6yE4YrDtZ+5ZMDlhLpqVfLx3uIvHgRFJX5jCxOEo5whn6Hvz/r1o7BzEq4vLNEdULleTvqsCRotpfJpQ1XVjVQwtPV2HsYYSEbJqtoks3oOr77XYjXpyeEdP3wlrE4K6x4574jjMIyG2TP2CTJo3S6PAl9Ft1sk+lwQMcGnhjXmf7u1VlDN4OBhxtskUhXFbBQMxJBMPPQL7fbsmSr5TT/QQDC7Bq6Xs9Xo9XSO++C5eTTGWh8iAC10NK6+WyxBNEVK4RbTw3Fr1pE/iW7IbKJzt7vzclN8Hg2EiElehj8dTPZC/fgTyjZ/7uX9aWWW/cYSV+fV8K455/4V778UvHn8Qh6UmzLoXJ++9F8df+0qcfPB+PLj/GF1qOngaS5RyiFz84PZ5/K8f/UFMa9hMbaxETTj0pG5UFwBp6oZCEjAAHyXULV0jNFqAJsPbdszWrVxh/ZaMna4W0toRF9zQlwmo29xvr74T6+E6autq7OQbAMkEgZ5FD9C93ZhB9jZWWFx3gNiz4Tz+4PVt/H+ensbvX9zFH19047PLfvzR1Tg+u5vG6c0wDfsc7e9hGRbiZlOOP/j4eQxWek2UH2W5j0Xr6l1h393qcsk6n0d34mZMDqcU4ro/j5v+OE0IKmApfxHK4syHBDWvYQdSfjeIGiJ0mdUwHkCo39zbja+4YQ4KOwQez+Z30c8apz6IPSzfCmBdqWJ5YzWDgPH09avo+1xAVNlXhRKBUCQwOA3R5GnDXNa2RGgBcFQhEbW+AqqAchUS0KMmnFMAbErJEtRNT3mtJErsSYe00uJAAMVFW/Qo1/OPaxyfr+QmUSuM4mC/Ej08VnguhZvCOTylyPUFnot3BNEZYs2lUcPKq06nEP8Cr0xiA2SwytzKVa9iCWi5+Kycdx1GEQ8lHzUIIc8N2pVaChfu9m/i7PRlLABrrVonjFvVVnRaO4kYHb509fZ26168RL2XBJRamwAMfTQ1dBNr2AVmoz7WLfcCh8M0IUWMCRc/pmFNyiW5lVpY7ni+bjYmEnA3vGu4/fkzCjSI7qdPI+9K4rPzmLsxFNZqrVZJGWhTKo4ESpgNgEcKRaYv1wedmO/V8WYnSBPeMHI228dw2d+JjXMCgkyRvjrei9tmJS7RkdlsFU0aYa/VjkYD3cKbHgCskl9jrwM5OC9STd5FWlwIGE9oX7owjdfbD8lKlzQkStmDcjmsIpkI1BPk8bO7Qbwywd9oFI+PDjGitlstDGmnBW2WNmoDWN2UTeOwjJfS2T2IEfI3plud8J9jVXN3ZECQX+MFTiF35Jl2dC+eQQ8jiXMrCEyNe7vI2DURL15fxB2kN0DvryYzPJZ5lOvt2MGYU+70upvKCY3q3If10esRjJ17ydLnzluicNFsY9jifQxurvA8sRfUT2RAudhmFkdGkDeHx2wDyULy9J4ShH2mYZXC9amMnz383sAGicVJdvVxBSFUMACytLMyOsHAaTVbsQeRvT67Tt6VEWpO1E/0nGkPX0ZiXd92Hb77l1+URYQe1PinO/7P/5f/5jff3b/3+BeP34k8nfobf/OX4tt/8+/QsChfuREHD04iHuzH9P5OLDu1eAmjm5zMBUAZlHONdfS7n/5xXAAoWay0hplj65149+jdOOncA5yPaaDrNG7oBJWpOzKa6ckK2IbI0h/IMkoEGiYhwUNxAk433OSCWjamPF5NFynq5pNPPksbTN3feQj4VWLTKMV1vhc/uv44fnj3Mv74/FX859Oz+P9iDX7YHcfrZTYusLx7GD7XWG5XvHeXWPXFBtZQxGfPX/DsTXzw4BhPYpC2ysVEjBpC9aUGJKomoMy+FZAhcz11UZYJ7upVbxZPzq/xarDotb1S1BbnlahHgfeykVto7ojfF2OEe0yZaYtxN37u4DDuQ5RzyPWyXor/6Uf/KXrBbzynOctGbllKqdfvEDjDop+8eoYCb8lW+lBRJZA0H5ABeLV4KXchDVfNomiyQ8qE2CL1WGkUaA3paXNbmSzGAi4LH/XYHJul7KoPdVutimnOY7lyEVUpCb+WXwlglRzzALyKtuD/C54/mrl4kCdBYFlIdb3mbMsDIVUxKJpTiAnlccOnMv1egLAWi+lWUTUQBDT7HmKpIntlSlKmvGZEcI/6CvXaUJ8VpOT6jA39OaLuQ96dK7BPyjX3mae4AKqqnlaL88wpQOh+96bRWWoRI4smxjOViB6ie7/P+NuIP70Yh0FNSOh4vpPvThDPAD+Hftxt0gnckptUXXejd3uLHhSweFvUAWLxN0NELQaAo+EhgBuKu8GIcF5nc7AbpZ/7ShTeOYriIQYR7b8sVKPw8FHcCkD064D+7uNi9ulr67SGHEvUc0Ez3eLiXyij6Nsar6K814qSw6DU1ee50ttm0LOoYbE7hyChOtTpOpqUDNETPMdz+cMhHlAung+m8b999Gm8oK1cQPdwZyeq6KjrGVqddowwiFwbswPZOV+54/4bjU6KmrpCB4Y8+brbjSqA2Ubm9EhTuDVlcSJ56dAgfX+L/Kvnh+h2mfa9vr1LE+/W1bVaU/BlwvVL55gM4EDkD1udOGjWo4ZLZz3GlMuhqzTvgsxap7TRFu9iigbD4f4BHgGGGQTj90ZsOoTsHIepUCRfCUQvRGKQjMS+rTcC+WnoUCd1w8MJd3HK/Ty8VvxK2yN7LuWoUUbJ0sWrDhEaADIYIG/UwXUyyp0ZmiUPV+f38D6cA5nPF/+6Pxj99SOQ7/zGP/mte5Vmu3CFG4ZyfetnfyEq8xyNROPQ6e6EN3q4G/2jdtzK2o6XwNyODx81ncybpxQjwyWWJcp+UO5EG+/gF/a/Gg0BkI4z9YThzdkCDag7p5hjDm0jrjRPAQfuqXAhDvydwx1sxNER5IVyXV8C0P1hshT7o37yZL7xtZ+Le3vvcupOfHZ1F//h8x/E737yn+PDyydxivUyrHZiVNxFoJtY3ViQGTwYLL463kB2OcLHxvJ0TPbuLs6HU4R9Hb/y6BgraxR3WA8HB/txr92JB1hZDTp+lQOIET43jcKei1alncp+fXMBOKywPiACI8cK7sNeT8adK16dhI4+QI7VW85TvxaAm9uO2XcQwIe75egusnFKm3/y6iyNlT7CatkpNHE6OmkyuTfpx0XvMkaJgCgH1qIcsIBcTKNtyABFTCDgMJQBnwXKVHAsUUuab4yzWUEea8ouadjqrn1ZG35rNwj+KKXEsN5UUfIKry15ZKQ0SME1MNhvPAePCC9jg4JM6H+BaWN/ch+JrsT9U1CnSgqStujXBq868lVH0dzTPLN0PBgPCaW1mCm3EzJgTi6qgsItYjifRJm2TFvnAgxUN0y5slOtRatGn1LW/pz6r2bRRyGzDtEA9NtjO+vhzpcOvzichNCiwFih1LOCpa5F7PyERKJBNKWvDNlMGzcBIrabocCcmOYninuAPX3mlsMrPI885XVDpvaDe1E82Ime3mmtjP9GD/C93pHGgZ76HA/K3TtzbYjm/v2I48OYlKgQAN84vh9ZPOvrej0+x4C5hVivlmYhyESHuhYny5jddNE92oTnv8AL/cnlaUxhXi1313xozOWM7JqDtFacI4Eh4KjXMNHrp97+JOgaeJD25PBvQRRi3uCxLiv1OB2P42Y2iQe7rXgMoZX0Ymg79x6RnA/cnRTr2rBYw5g/x0v45OYmTvvduB4NowZm7NBvG/TVNSFOprtvT1orRPn0SW6n/SjWinGQqdKXdbzQbYpz83MdlGvxGMPx7nqALnUA8nXcQdTzfi8e7OB5Ue8xbfTyxkWHGYwDyDfhiFXXEMJY4RqjnhzSbe4exsXlTfJai7qDeuRW3PORxeRhvDlc6OpaI3+XYPRMnIuRQNIw25u25bL0t8NckodDpQXargNhGZU4uMMTbdSS/Ojx9Hq9NDrgvZzPkTwM7zUPlrsRzlfrfzn4gqxC9/ipCeTX/t6v/WZrkWlPP3seX33ncexVKpEbA8C677jupXcfxJP8ErfWCUGs/orzAnupYwsIt2zdcX+HYj3am0o8KOzEz+68Ez/bfi+OWgeRQeF//PQTLP5BZKsAHmhhFJJgZLSGSGiEhgQiApVxoR+dvB9/8+d/KabjWbx68QricKwaAaajVfz7J4c8NxOvXt3GH//4NP7k87O0s+Dr3lmUq5lodh7w+0kMu6VY9LC++lhlIwSsgEDmpvELD/fiWw9242fwqL6BIv/yV78Uf+fdk+hsxtHePYp6azca1TYC4pwDQlOsREVQobQCrezg7mfJA6M+boalB9Ibj6LSaIHZAMftKOYowAry2AzpkDr1rcwAKCz4hJiZ5P7eo32ygPVB7SQa82J8rXMU3/nG38TS2otKezfOe9f0RT96vDa4+1PaQSU2MmqNN2Wiw3x2DlmsEWSEEwVwaMpJexfPmYbdUWnH3x1Uc6rXNvclqbiqHl1Lh8po1M4qZRmVWDhPxaTO2wlmnse5kpbDP2u8pcj2OZe+hWBdxZ/Haymueb6pKMTsuTmt+rFLufcBGtOVmIxOwihwfgGT03BkYBbPZ46XMI0+7WgW4cp+OxYVwCelMN+G2UqSVZ48795FFhktAMqUIHqGUvK3ml8s5tOwmENXa971OLq3NwDYDOOjlHbNdGjVMXeJVyvSTYHcA8W2rTgvxXkScSJfKrKoViK/vxM4nZGn7Re3GDLoigTSeedhrHcaMW8gJ/ePI4NXsTnei+y9g8i5Myaeben+vSjxOYv3sd7d3e6Lz8NnlHEMwHxCvT/EmLmknXJ4o1fDbryHR/J++zDKUwAJb8r7jguNeH3bo4+WcW93Jx4iqwXAd4fyp1Q+DpXQUy5qE/wkEEHSoRq9jTL10OK2r20rrWf/NkW/XqihsG3u2+9ex2G1GA8lEO6Xpz9NnVKpNZLhkFKt4ylcQHhP8C7v8CqHjijQXk30oglh55BvQ7E9311FXZ/aKJfxpHLJCn/n+EEcQRYVZO5oZx/jwaAKvIadXcqTo1/RFe73TqsdH2DMNej7UsVw5mX8ZHAZT+b9eA1QSzytRn1LDJyfJBvPIYuBscia8bgZnVYrbi9OU5CQ9pdtoidhu2y9D1tNT0OG4C78rkciudiWHhJumnznXM9P4dXeB+wy4KeGvu7sHSB700Qg9Xo1tb8pUM7OTpMRIxF5nwEE4hqVuz6y3p9gvK/+eW/0xVhE6PFTE8g//NXv/Pb6xUUc0XFffvQQsBunfFKG+GU/eBwNwHWz2442Hfy4fRz3ALZWzbkNFNpG1FsAYI/ae3GAFXUPq/kAIa8uaTyE73RyF//v7/9uTEuLKAIGduzSvPhKU+oACmHHC1BgYw3L+4OHX8MDqcWr16/DvEcinMMBRutkluXo967i1cWT+PT0ZZzdmcDReYhLyjJIQ0wxqsforBCDF7jrr+cxvRjE4hIQvujF5mYUj6oNXhAVHXwPoKhiYbkSe0V5n5734//5b34vPvr0Mp6+7seLq0mccn0Zz8Mx1QX/XuMS/+Gnn8XlbBOfnbvmAyidZyC/VozuZnHx4jLGeHQjXgu+zwMu612UtTCJBvhdo84rFHKEsHawkO5BOnuo3ru7lOugA+CiKKtcPLvrpnxiejazzSzGeC1ba44mS6vPDfV0bHmGpcN39MUc72+dqUFOW4/CYR9afDuM4jAWpO30NT+kl8NQjl5sx3cBS00vlMRV5g6DpcitrO46v3tixii7+ZYw8mZBldDwTFVCyCMPGTp25wZBjkrlpkM8j0kcaLmOuBfKlhfYfAdwXB+RFjsCCnNd/9F2TqB+dJByWbkbZIF6pUy/1hBZQYBiMuiF+45UKwCmC7zwEnp4Gin1iQjBvZ28doJW9QfnkwLvH+yloa6V9wPMnICGwtJ4taCgpe7+/bmUq20FEPTT3EP14UnMO5AEZ8PosR4YNm0fYoG6n0yZOndasUCGlly/aDZjDWiteM0hpBGW6JzfZtRpCiC5cdkCQ2IBwbsIz1Xln2Flu7NhsVqOO7Dk0YMH0cGr18Le7LUCkY6Pb/CceeaXH92LNmCa5/oV5LPTbAOIWPjoiFu20jTJWjbCykn0tO6Bz4KiK/ydQK7g2Tn0Z2jsNpiRloLkm5Db0Q5GIWWuQt5O/A/oI2MmZ5S9R99dT/H6AMLL0TTuJFie5RoHw3zd3KyNAVPj3AkGmHt4OIzmbw1Avcm784n9y4uoIjcHjTaGHcSFIXqLzPs8ECJynXLs0g9/a/8kfgGivFenXaCV/3jxYXzSPcf7XaV1PqeusKd+rllK6Yyom96pAYVpGJFqmZGhwe8Xr86pO/InoSnx/K6epM2zaB/JKEV0CUy+8Bpss7TUgHM0fCSdbfCJMIsOeR5tU6Qee4cH4WLYq0uMWT1i2tbrb/HQKmUXQbsOZDv3YS6sy6tuDF1EePrF2Mr27fFTEcj/+D/8i8fr0fA3Z588i5+//zBqxVyMURit1yUCVHr/nRjgji5o0E9/+HE8aB9Fq4QFIvDTyYY/0r7JfXQxWA3gcAxYb2KFO/1qchX/8x/+23g2eBHroooMkMG8mZxrGWx6NILrSgAWCBmrEYrUjzh/eR7nV+cxXbij2BCGX2w7k/uuJwWAcIblhmKj4GlC2BXwiws6eBjLCV7DFUB6VY7cEKtkQueDuJwahSnAOkBRPzqLH3z4PP7kk5fxex8+iX9P3f6ANrhZFON//t++F7///RdxcRdxejmNs5t5PHtxE+evb7AMIYJKLYXxPuvN4myaj7NhJk5vxlhs87h4fhXXL25jcNmL+QjrGICqHraisF8EIHBDNqNo4XHknAdCGJeTWTRo23f3dqO5hggA7IUsSvuO+7P4CEtzRL2nK/dbWaSJZtwhrBeuX8EYgOTGFSdcpwi7N8E66B8IJK2FAfQzJqgMhye0Dem3JBoOSfmZNxRiqwCSA+90xQZQymXGANH2VSmtkQl+R60zuS7P81ytNsAuhTfSJws8Pchrgbaa3M9FmzUA7WiOl4WFujvBGnV3QR6RBwDTtrVOaGPBunq4OxunfRHyhUpUDeUEhKU0U28oZ5Kaq+PdKwN9TMMnrlnI60lAHh3+ng2GADxtt8rEzk4b0qeceEt7e3vxzuPHsb+PV4dFbISXBpBepLLsvxrK7SLGyWQYjSaAj+d00b2KBUTRG04jf/8o1vf26R0Mge447aUhShfqlchCCnPKh62AruQSOYlaKcsBgu5WsvaHM0wpNQn3cCjSgBE9IOf/BM1ZAX2iPHoHz6/OUpqQNpa1a2NG9M1pvxc3gxGe+CYOO9W4fPVsGxmIDtmDehNNiMsV7zBTyr7sJNkUsHIoJVnnANrbCWO/E2ydQzANvHNJ7v9ezmPlaGhg3PTwfl7yXFeP3+J1vhj043P665MrjDh0+QrSn9FRQGuywncgTBdZ6mW6x4zBKSP62vLZ9w3+dqi8Sb/pD7fpjwoes4kTTZ/v5PfpzVXUWpDwaEjZx9RrFnf0RWcPAhhfUYbzGEF07hJo9uNSvQmJnEebe3ZMREp7p0y/PNP2dT8Z673b2aMNCnF5/py68zsY5KS2aUWcfxnRZoYxS7pchscmSdhqtCVkYCUMqpAINB7SGjf0WGJJxjTPNs28m4a9evEMb3dLIAYcXF/fpCEvbh19ZN4V6Q5fXePJGjzQ7Q//OY/8whw/FYH8V7/yK98Yvz77Z8Wz6zih40uu5Cxj7bTbUfnK+7F+cC9Gup90RaNUTSkbjGYxykMtTinT6aE0Udnvy8UoM4JXzcerxW388YsfxH/46Pdxb29hbRdTAfhYP4UEBs5FYP25eGCJAo1h8EybHioi4LjDkx46MMEKdDwSlXPoyGoBZoawSj4KiqCynvcAMICN8xYzFHp+ELn5HkoECKm8OToY0sohSM67LBHYPhb89SSHQGbiktfN5Tg+/vwmTm8B21IbqwkLcmPkCcA9XccNoPGTz1/EJ68u43y4jE8vxvEHENGnL7txczeILt7GvA+RDQVfwJk61lq1+PLjvThqYbHM+imluRD/PmTtQjQ36q8Uq3EfwWsAjCWEy7BOtwr+9OI8no6H0MMsEYgqmC1VYjB2mIo+wPtwEWRQr61PDmmsarSTk78AdGFGX01pM70rzqNMsRHsVSzeaU5B3kMFEQK4aVIc502KuTnlGXEmJJLHS+BZS8qxsT9UzXQ/yQcAdFCJZ88BTLfy9X4NlPJ4PI/3xot4xHtjOIksSl/gPnoRTmZPAIe0MxvAPUiWdz1ae0eAMJICmOodKchpUZoFA8AQDhTUeR5AIm9GW6PCoEXn5wCAO/prUSjGHl5zfglB19tRb+9GGQs9X6mnYdcqHp8RO06ImtWgLOBQfSfd3dt/BoFe929jxn2bFQBxZzdyj05isotMUKYNsrDCGyyacRnvI9+opaGtJYVME7DImMNzKTEn99VqFee32aC37e7wokZECeBxXs3opYHW75vrZ9z//OIsTu4dUVM9wg3tZQDBGIu9Gu/hobUAtSZGyvHufpSL5ag5r4N17KQ1EpGGSAVH9yQX8Gw1O96dCMeTScrLptWtp2KZzGi8wPMfggEf3nbj0/4wfv/Z83g5ncQKUnWY+Cenr+LJ7XW8dP4Qa3qlB0fZNHDEBfulDxZM8VDco8Q8Wpd4hpKAfdnkGUueLSw36vU0rMbT00ujoNqsQ9iAKsR03RvFOYbFx/2buFhNYv/oMB5AAge5KqA7j/4cA6HWiAl1EIxd4/R4/xhksK1pY+qVcEoSUNaRj5OD/RhPe2HeK6MPJQB3XTSnmuHfFcqnd6IUC/4O70k+DmUZfusul76ch3Rfdh/hsJST9xnIzIy+TqB3767SQkIzCG+Hx/CqkHfDuXv8PsH76PVHEOOAtlo8g0C+MKvQPeyrv/D4ja995dvLXv+7dSryzv5BFNvNmANS5S+9H9kP3okhLq4NpE1URTjtbAU5KQO/LPOruF6P47Ozp3F+cxZdOuZ0ehtPhhfxn158P/7oyZ/Ey+5LABtrbTUHRBEyQDPtMw6AuyPewnUOWDnLeQEw3YehSwAlQl2k4R2PQgr8hxSkVwIswMuooO1+zYYIjsAWwEnLetlCue+hPMdYbkWNeTqR+0AeWsxbMALQM1gHS9x4wLjIeznwEnh3LcUCy2OFXNeapZgOB5QVksKqHWH5X+BdPHuJ9XXeQzl4NuS3DVGuCmlpDLlYLUalUcQKrsX/6asn8csPDoNS4boX4/b2Nj5492up3sMJNVvn4x33cUaQXXQ2ReCeYaF83/QJWPIzym06lCnCvYQcugOF1lFprHO8GW3PlalS1nUEGmXmXybrINCYM2aJDPgCsEIRnAjH83DYKw+5ZLMqMuc41p9mB1FilNGhp7yRXHh2Wa03Gn1D/dco6AayiA0vWltS4em0KxeY4Tf9A5AB+pP5Mr40W6WEiYcoqCvQl4CMw0iz2ShGrk8ALNfIWwmrrYpi1xpmqi1gzbvWIFFZEmR9H5HYEGqBway6C+6dL6Kg/MNvxRiBYgGEGyxo140c7e1EG9DMc39Jo6jFiwyvAQTH8l3x7XqJqQrcHQKq4xjS9iYfXGPFF/YOI3/vnSg/fBStr3051oe7MaE/xKEScpgvQ+CNCvejhHhhDi26SRQNQIks8wovg/bhAucrNnpDsok3UIc4KRlc9IcGTZf2PcUS1eCxJzTm+gB1ETJpYbzl0JtdwLJTqcaDdiv2II4D6rMraGGAmH7eNQhaz3oY6uiSNkmhyWXkRcLkuTwmkfEAGUtBBAAmJeI7DBfI+CWg/O+ePIs/Ob+MF7TlNb99ftOPa7xIM+i6TmdiAAQA6jCleZ+MPkqeba6Y2sA8YAsA0pxSLvxtQeamK9rMZ7GH12iG5rQ6nXsDKil9zIi+naycI8ynLWpPb24woMYxQ7dojFhhGBxXd6Ixy0RjzrWU3YXBPQyxvhFxtMFiMI53j07QZTwJ2jkRrxJJv1pHtD61y+H9e3F+eRVXVzepDVJ/8L3Rc/ZPaj/aSAJJSTglB/42C8HbQAT8juRFODylweQmVBvKaSLF16/PYj7pR6viUBeeJbpdrbUgla5SkeZAnEgf4NkO8WTH49n/BIF8YdaAeKh3f+Hxi/fvf2PWvftuB0A9efwgMlgk2aOjaPzsz0YPK0dVcHhKC2OB8LsBj2TiLmGuBbwFpP7NR38QlxsYdw2bZsbxR1efxefj03g5eBE/evJDGm+MdzDDcci6sBqrkAvnCPcUoJ4BgAnfBHTdwl2IA8cWi3cDOeH8INiOUSr1nMsLPwXwA91VBjp6DlD5cuI4s+lw40PufQzg7fA3BILkpMgehMHlSysAe2n0kQ2QW0a9k41v/uK78a1f+1JU96rxCssh36nHzsk+FhJkVkZgsAbnWDim9DYDp+GvKr7uscC7e3wQJUAqw/mZWiHqOyj2QStqxWX8Nz/3INqzYezj9hawmP/kwyfUcQdwWEAmczyXXhwACvu6uzTGmEr/GEV9iYVOEyWwkzx6Q6zjMSCcSNEkgdkoVwqAMmS3qkIevugr14C8Cd+lylhGW9JN5Mu5hjEmsgDQBH8Bnx9tDL5T4KkXHx1ekQ4CT2czg3QWrq0A3J1MgDxcYR9riAg1ruFxaiBkIFN3Q9wD9N4FHd7DYDigHmXO4/EJcFzAeHZ1EfgjUcAzWLs1b2MHYEMN7V/DNiEkt1dNFiDl1YKUKvMCDFafQ39lQNU93+lw+pjvkQzDZC/5bQBhPQS0GljlTpS7XsH+cSihiwfcA+B6vE/wiFYgahqCcg+cdx/GHp53vtHAmmxE+8E7UUAfxg0Xo1IhwED5V0Z5OOWioSiZIaQaV3owcwyZlJaE9jGkGZMlgYb76a9oc7/TIkUd8IwRIOrhmqWf3PbiP794FW5bYLQZd0gkaIoRzYUdznN/nt1qOfaQFyPZmtS3asAE12NSxcyhXm5puhazC9h9ZUhGYkl9SXtKFJbVPdEr6Hva85v7rgqV+Aiv49/+5CfxAhK4tU5lyJQ+MZedEVQNwF+kNcqoAnG4Q2QR0kA6KE8+isoPdS1z73c7nXi/1Y7jciF28dTalUosR+No1fB6KIcTz2u8ndf9XpyNe/H69gJ5LnGnNcRfBHAbcQEJGa20V29GC9muQRTGxpnnzMWm5pe76E7i8m6IMUAd6ff9Tjvtx1Gy/pyLTZi82ZTs0cAdxZZ+3Du8F2cAvVsjG4ixdrGpusI1DknpVThspeeWdkG0/TiSJyIB8CzJIxEIfWEknMNpbbzBa8hpNjBN0Xa+xHQt2WI1pZ4ZUR9XuDuBLnnoOY2/QFvZvj2U7L/weHDY+m8Hm/k3Mk0ss6PdWMHMnb/xtcghuGPay7Fi4/JdfSuBuKWtqy/nKt9iHBeZUfz7y4/jrrKMm1UvzXk8X3XjNtOLF2efRh/BcOl+DcBLOwiavQ1nBB1DgGQHwKqUi7IrugFYhzAWWMYrPBYnadPEBQJlp9IVCK7DM9uxXHXPMUUTKWK7cx9AovIIfXwnVosO7/sIPb/T2YL+CKs82rmotHA/i4BVYYH7vY7SAZ3+YDeGi0GMqOMMIC/vdqJq2ofaJmq7pdjbKcb7B1WsqpsYLUcITQ4S03LEMyllsDpaAB+KlV/H0clutDl34yT0tBt/5wFlmw6jAiA9u+7H//J7P4iXrydxezqN/o2L2iYoWClOuIfhh3co5/cA2DsE9a7fB0ywLKt4hgC5r4XrK3h2pQzYQgTml4L5UfQy7eUwAIKMp5WGdRBex6VTlIkiIYkIeCi6Y7YChwChuNiOIhe+X5INI7psZ4Mb8vSVKV0E47nkBJiq6LnVBK8KICtjbS5uINpC7GDBvo/CfIAC7gEAdSyzlISPsjhRa9ive0hUdg9iXm3HuNyMqWXgexc1brCCtXK1lBG3cEdCSS/tjjgeRH4BGc2nWIuACN6KY9QmwRMsHAZ6rULOF7Fr4krA0T0ubIMrLNqXr15FH89HQmoAbnv7x1Hp7KTkgtlHR5F7eBhjyjaaOmbukA/tWcrHWA8U0Etj4sni5OAeyp9pKPzCYSKz+poRIREK/2xLPeXte6Ie/nEeYGcKGUlkQdk+xwP6tx9+BHBjlSKnDtG6f3azgqEAqJkG3gSOrqEyDNUIJW2AIjJiRFBqA14mLnSYxc23nFS2/7MOBaorvDDLKHeWd70i7uNwDffm4pghE398ehrPKPsAguqDvGmOwY6gXeuQTdU8Y/ST6xtK9FOVekgfDfrvUbkR+8jl40YtHuDt/ezxcRxBCC2eX6FsNTyLKm3rnItbOJuu5AZj8nc//0k8nd7gvOTiPWSikoa0VykLMmZ6rDBAqpx7f3c3WtRrb0djoBjnZ5dxcTuIuxGGWH9KmyILdIvJFB+BZ6gHbRzoq4kmx+gSHhfn5CFkUcX98c1K8OrlS0Rvhj6bdsm2QtZoOztVclAns4CNxmqKyLK9OEzTvkS2/T4RDs8yY/Te3lHcXd/GYtiDNGkd5CIFvWj0cj+3CfZ8J9EdknT4+4u0le3b46cikPz7ne8uSvlv5I46sdptRjw6ierJMcqAAOaLuJYIKJLn+Oi6mImL8W18dv40rmZ38SmA8ePx63gZd3GXH8coDygu+nE+uMY9fBGT/nUC+SoWpSNYmz4UMMZKMUSUTnSVc8I+rPQoI9oOWUEmSxjG/QzX6wlyjYXMOS6UKxRrgGY9qaDj58gkh983YufoUewdvx/1o6+gMHtR7DyAKFoQEmAL4IlPpfsIIACxg2dQbhWj0CpFDmGMnXYMEfwZ4DmD6CptAAXrPl/i+ZsbBK4bJ51C/ONv/Y2o13Dpxy+wfo0m6sW6AUDuIrD3duKdViX+yVcfxjff78Snpz+MHNbSLz58FA8bWPKAjENzH768jD/4BCszsLhHuM4okCvAMYDjXcqmK/y8242PeoPoAzemU3BYbYgiTwwdpVsdZ0f3ARNT30O0yZvYkgM4wAF5cKam1ja+/Q3g+W5jJhDhs+2qkqTvdO0lEL90ApU3AM7beXvUPnl9EkEW5Xboz/h+75ylj6bzPkqG0OFRvsejv9wdxM7ZeXT4HX8JgM+nydQBNxwBsnMMhRWEP94A0qV6Snuht5Qmy3meaTUE2LQ2hDL5rOH1VQwvaDsjHVFeJ56dcN6g7LaHBXAs/Kw/RCEhZdinSf3Xi008efY8TVzWG804ODqOnb29tHXzpoBXBZDMGpWYI/8DLFfXT6PfEJqtkk1lc38Zs/Xqna2XkjEH32mJCtKuv8gAXIWyM1yuwp4DaNtypXNTY6tHvGhLc1gZMus9xpz/hP7+4eVNrFK78GjqbX+4L4aRTU6KN7HWS4DsYokycTvnGxwG0otxHnJDffU0NPZc/e3QjGP3pgNKkXUWgc96ek7KmzrGVPbeJ+Wro6yf33XjDPLsJ90E5GmHpkTNfdxTBSykPfE6aSA9Hxd5ulDwnVYnvtLaiZ/Z2Y332o140KqF8YoF67hV1NQOlkkyp4KpLQdY5J/fvIZE12lu5CiLl4WRlDbFAviPaPMOVj2uXVTBpHv7u1GHiGYj05eu4oOH78XxwUkyOCTjGp5JnX74EsYfPlgCdRdXnuvlXF3hYZRSOK+64W+m/9/d2YnXL55HhftaVL1DV9rbZHoWenIuMt3u+cFTIQz73XdldRuRhZeGnDiMtoNRcnN5jZ7oFWvYUHxlBvmvQaznl5fpnq45MvrKnQjni/UXZivbt4fI8Rcex7/4pd8sHe0+Lj84iM3RTgz3G3GOh+GCqIYCi2AJGkY79QvL+OHFJ/FsfB632XG8Wg/j+eQ6uoD9JA+Y5XF7by5jiPu2oMNyNFp2hjBPcOO7M0DUoS+EB+FYYmGliXiJvrSMJddvinSM0VRG+vDufIWT4q45cAvVbK5CB1W3aScMZ6UDDdUr1/ejsfsw8rUDvIoDQKkCISF0ZSSgvIlCg46v492YG4dnK2hZQz8dF8bScg+PBUJQ0D1HIRzPXuMFzfCmqqUplhOKNr6Oh60ybvUsRutn8Qs/W49GdRoPv7qIk8N1fO1+K/7OB4/jPe6ZWY/ie88+RkAy8fP3HsUjyCFt7iR4IEQvr7t4O4BUXuCiXnhCbcr65ccncUO7vcYyecqrOxPKrLdzM4AS90iRVUo2klvEIs9zbS5vHiFICmFWkB1zN7+QIayChytm3Wd7jcbolkNL3BVC4xy3rDV9DKXjOkGNWyfvxCfwLb8lZed39xSni1NuNIE1ASL3n61mGAR+k4vdZTben2di99V11LGs9AJGeJITvLSM80sA4QTDZIQcTPAkx3gQUxRzQPm1oB1ocVGguc0MtXR9iPNcVyjk2ZNPorQaAViGDEf0sN6mK54LwNiuAvfNbB6XeMfAXzRW05SKpCcAQxYP3383jh8/SosS3Q3QfEwGK+SwrN1gSefYIVyNpyLguOH+KVcSdXMPEXcJdGKYxySrPW0CxSuPx6os+5J/nVdJm14BEul6XmkiVYXjf7YmnSY7UX6sY869o1+d/3Bl9XI2pq34jb+NbhoZMMCNdxt4SaiPIbkN6uzCPh6Whsu41ZbQeZZJBJ2oVRbSEAvPti/TJmsQgWTj/I/7j9t/lq+J/Fu+CfV+3dWDw/jge72dBl4HmMxp6iPtMMab5rqvPX43MrRHFVJ7d38vHiD7+4UsfaiZo3zZh8gNfW45PPSWXMiZsuLSBjNkcJmDPFqNaGBg1R0udX0TFXUfcmVaT7lWa8QdHuQ8DYHVkIll7DcgC4yDDn8vsHl6yzH1KMX7zd04oBxpDgTZcY6mjIW2025HdrGOOl5R8hq4t3V3WM4N0S5PX9A5AP2bjnKuwwADSVZvw22V9Zq2w1sqit24rZsvh6WMBmtLINc3yDEYtsZr5j4zfnMIzYl2g0a6eMmeb56ym9u+aWf+db//xVmF7vFTEcgH3/qF36rTstV7R8kK69KZ5wjJOQwveTyq7SKoAAD+4I96L+OPbz6Ls8wdgLCICRZifzWOMa/RbBCvnz3D6l7GHEalqXBzS7hxC0jE6CpNFzoFeV0VJCQjhwAvvbpU0u2EppEkG00w4QgLxSETczFh3nEe1gvfmSfK4Rn7uVLdARB2AZH9qNUBh/VezGe65VXsE4CjtrVQJ4DIdKw1gJKr6CqUQEDHa2VtEL7pcoilP47ZoB/LyTAyi1kcNLFSUejSfBx/+2s/E/Mwm+hHsdsax07zOc+9jPX8BuspG3sQ3L4RZNzvk+5t3OE1fKXTjg/gJKPAlrjCtXI1Hj96H7JrppDN4k4rGhDn1x8eQESt+PjVi7gFUE+xTrSqbBonnQWI1B6AwULQykOM2QHfYw3mHfcGIt54EIK9ACyRpLH2pKy0g7Wmz4q4gwXIH5jjTK1g+oRnJe+E9hBsnBtB+vnTAS/vtx1Xr1JHh7mso16dyqbySE6uXWlBHi3IsY3tpdLPMVnHZcCZumYWkk0m7Z8yBWbGAEaXul7jdRr1VKZeTe5Twbor8mxTTbiA6+62G5fnV8jjOmqIhoDYowznoMb5PBcj5NMUI6f9QXx6cZH2ZWjW6Aut104n8uZjazZjA8C9vLlK6fCzjVqsAL6s4Zh4INsoonVKtVEtlNIk+WayBcBEyrY7QG9bajn7HdyVCMPfkhfAuW/BxPk2Y/2N9HIBXQJqzktgbl8ASq4HMDHkM4DRSMc+N7vDS+pQni/fO6EFM3Hbu0kZHpwXGUE2eUi1ThkNt03DU649oexFrnVtqoKijPgs75+2KeYaO8p+VM9cEW7OtpvbG+pOXblPne8loEINbxzMc3Mji5wvALg0+hK9MBzcEJP+7WW08LjeOTiMHB7Sfaz9hxBAh3qW6SPMQOqIfnI9iJkK5ZPp0kRKGjHuAWLGh0ytiNcPIPOwIsZb/3YYV/R3zkAe5F6Zsy2NWHKu5vz8LN2jgSGpMZODcACAFGbcA+TrIM+jxm40KLeekc+0zs651Gj3CmCTFtf6W+orCsnLdEmDsQEy51HKrsGhQpSpo2XdRjAq6Om/1PdvD++hB6L8mJJ+7979aO4dxSVGdAYDxpEA58T09lyKUKrgYaJnr8/BDW7b7fZjAJnQAv/dF2UnwrfHT0UgD//Wz/12GdYsoeyYXlgD+bSY53B3P95tH8Vhvp6iVl6Mu/E/f+/fQSLPYrGLG4ciO4Z3evU6bnpX0b26QOlwx69uYzOaAXIOOzjZjLKpjFjPqQOMYqED3fsjRaj44p9g7vCFyeEygFS5XI8y7mBgrWrPVJvtrcIg2EZyqLzuwtZqn8RB5/2o4XnAgAh6E+avYHE7YY0AYk3Opyi6IVVYlFpnToBW6uU4bFXifi0f98HENp5KZnAVh4DKN955GPOr8zjBaj3G6sNMiF/9ma/Fbqkdn7z6JK3nKGevcXBmKQptsaly60IcVx/EcWEvocqqiVAjjN86uRf3qOsEkqBpo7nJA2yd2H18HBezSfSuB/ELX7of3/mVr0Iw/fj33/uD6KE0A6zzJUBo9lGHD1yfsLfTpr2418x1NGPq1otKbgkUY35FNc2NpE218J6WWIBGTWXXAA0Pdq7E6VznLjolwBoPMq2G537Og0hVUrJDHELANmKI3/lPEE1DSwDBZoPC89McC1BC0u4vYFGV8JBqeB9VSGGMN3ADoF9j6fWLTnQiB5Rxhhx1uf8Ecp8jV2P6eQBY3tDmOQikw7128VrrKBt+HNa2aVI28eTJs2TNGQ3hxPothHGFwl5hffT1rBaT6NOWZ8NBSkBYxKs08Z6hu1WtTuR6Rp/knFAHbA6OTqICkW9XmwNQDi+8kU/3eKDFYukaD+dBBBnK7EvrU2DeoggkKvZAjM6NbPeioMx8TnDp7wo1H9Oqb67zpddiQsUULjzsR3c0wtPELOH5I06/7fXSvtod6qVV/+7j+yn55ghwyiC3Te4lsbgTYxaAvep2IT1KDBhp6KWyWbwEeLxoJ8n9bahuiqC0HBCXWa33O600SV/2ehDNIARDnLUl3Jc/i+foWpQV5xu04bzkZj6JA3TjEMzYpU3f4R471LuI5+h6izS6IMk6vIDcOFmegk/4zuLpeTjc8/z8NK4wBq+o85QyPnn2Kp6fnnGCEU/oPDjhGiOZ7PbuNhFihb6VeNy2WPnO5Uppa9/r6SQZiWs8p0M3cAKfNhhht3hZyWOnfIlo/czhW2ojS4RsrDFQOwcn0e918XKu07wTgoXB542gTeqQPEfIJM27prtYNOVCksQIQwY6R/eiAH5eXmHwIC4ldMzEiZ6vOLg+SHK8urlLJC55DIZj6rb+wmxl+/b4qQjkl//hP/qt+8cP4/7h/Xi0ex+hfRDvd47j7x59OQ5yNRrMyTWYH2vqj14/iZvsPNY1vpvN4hWKfXNzGWO8FcfFodlYDd3stYDlgpuJleS0ljmzXNeRok8gEFOhq4hZx1i0BhKRYMHaaZa6ACiWUTh+182rVNt4F7sxdWOfkSkcFuGeB0AFVsp+HJUfRn0K0Y2qaWjEiXPkM4XXjoaADuCOrZ/c7jwCYdhluQJxNArxbnUZv/TOQfztRycxP7uKd/DCvvWlk9jHXf+1n/9qzM6fx7d//ivx1d2dyI0z8eMPP0IAZvGgWY1WrkU70EbZE7ySMsB8FO/W70GckFtpEy+ffRY/s7cfDZ45wVxysaQg6yqMS8D833/ykf5DYBxTPyy+4iw+ev55Svi4gBBShlyA2XQLFD0eAyb9wXVMp32IEFhGbqsoK00IKNEnKIKa4XzVfANor6sorhPrKDNtGngdBTypWmYYlaKmGa75wvFwnpMCH7eTxg4bSh7cjefm0uRkChigL8acO+F3rVr3Sa/SrzVAe496nKDMBkvcYCE/pXCnTijzd3GajzIWxylkd44V2HOdQaaSvJA54D6nzFX61FQnO5BRzawAfHbflc/PLgCyLso3SxuSDRGdHgo9AISWeDY5AM7wZyOETL5nHL/kcXhwAPhUAHi8UcrjeL650OoYJU3Ar1wsBk0nauoI0xIAnN9Rzyke9LoPSVMmf996cttJVzdkAgEBVodC3xBuekee+UzrcVPuB6ioI4ZqSjwaA+ZMMvJmjEUjeOgJpO1RuaYP2Lmo8SXAY2RUBYv7/f1dgLoWa4jMUKJ6CRnnPgv0zOeYlvzV+Wv6KpvG9rfjjzybv+03Oc31JJKI/Seka3FLIOqjKV0QqyQvG66/hdye0dYrylRrNOLJi+d4BxAQ/Xh17W6XjeRQzOjHEvW/V2rGSakWu+iiEWFpTZI35O8cepjHO/DxtoqZedP6FNpgO9yXTalZJKura56JoZk29uKoQxLLyRhPkPNoTtPKzyCta7z6DZ8b6OLIdqDPcniQTpL3kJkuRgStiAxM47DhSnc8XwBaXLFNC5II8pF6iBtL9R5pLoNDItjfbcXN5es0P5FIl5NTanxJD/miMVPbe+iR2s62sYkRXele3z3gvRFDvGEzBJQlkIlzVsg4ZTWaElMSGVhG9+4uhpRPQ/zpsy/WKnSPv5BA/vt/8S8e7xdbv/nuIQSyfz/u7R7FQ1j4pLYb9cW2s9FQwAIFNH37bhtgRMFwPy9fvoqzp88TQ69QlA6/u/K6nC/H3t5h8jxWmKouaEqLtWhzPqEwWms8nL5zCCSV8o3QGa+eoRNlcvPkjBEiu2uXcrlWYj5bYmX0uAtKD2CVMvXYbz2kJ42OqnJdM2YA9BIrZDKax2yIlewOhljhGR9KRwtKxpxnsC6O8Tr+5l4pfqaZx4oex1HbJG7FeNyux4MGwlRcxEnTbKGLaGLh7PC8Mp7F0VE1jo33Xrdit/HlyM4qUWseRWGWj/dauyjSPE3C56h7o9GOCfXLAagCVQ6zdcW1P7q7jt8zA3C9HbNNP56e/gQX+ibtDVDO1aNRaqVJTS1G3e9O2zQbpoa/BYyGKKPDGC4HdKHgHMXh/04+4mll1jWUaAcXHyuVfnDoYZXjvA1eC+fmnGNCM5BhrnGIkDZZQyBrzgdoKGGyzrbdoyfpZ4ceOJ/PW/JYRAVQLwMCRl0dU557gvRiFV3a+Rq56FdcEAoATOh32v+K3ryAjG5LVTyHIsqk5YcVyfe7uPkdwLUjqNC/S1hxyG+fv74EXPGoAK4110qUptvQmq1wXWmFGYFiOzdhex0cHMXRsR4GbiVgib8aY+fiIBJ0l/oaOYOhA4GLDkbkKJ/m33JSe9ofxnJAOwk0G4wlLG/TUqRzq7QRpLWp4vFhvbunhOz9dqJaYNGKd+5Dg8hM0w5xmIrH7wRt/9Z+FXhUCnxCvOFmIg/Hw6+RefN0fRmQvA9IFxzOo20xeaLZ2I3b8SDVXwt9hkXu3h96mEZd6TtuvU2Bz95TtXinmGK7QKc8zWkz51GKBjMAfN5rQNv+6PIy/uDVy/jMxXu9YVzTFhvu61C1e9V3aMMS+msU3WQwiAflVjzE2jbNjcZhmmOhpD7TfxKY/zNDcSKwRGzop3gAEbRanagiCy4orteacU/PEPI6hOA7kEmJ9na4ySzAYsUrPPpXeBTmDru8vUMOMS5rldS+M0hkbD9y3gKP9KBWxbhyKwAMKBogT7klSrMabHvK5vf/9DPvvvS69Oby1FkPIvVfOg8vm2faorabQQAOWb2dB0l5rfB+m4YPH9xD1irR794hbMOU9DHt6Il8en/3ODEowza/uLxCn93Sd+piwi/UKnSPv5BAfv3v/+PvYhV8t1oBsJotOqwSpjCpQBoK4VKFxYp7iVfx/Zev47Ozs+gOsQYhjOx8Hi06eDaEXSUJtNdsrEkZBIduP1YKJ0JrJI1urG5tyjukZCnX9giKqSue0jfA9LliDYuhsR1j5zRXelZrKBDX6OksDN/EuqkBeLVlM1q1B/RwG+u0igW+nT8Z9SYxvOrFvI9rOJhiTU5jNRoBqpM0liyYFzMLFGAd7+9UoxPOcZxFq7CKvVotcEx4xhRHaBZ1ANgNgUToEp3erON5NGvRyvMq7EWzeBAb2ufx43exFpvRwSrPcu8BAtMo78QPEZIBwu1wSAlyvYNUuyjNJ1i5n1z2Y0x7TyjXbI0lMuknF7tFu//Me+/FRV9va2v9mn14AcllAO0G3tPSRZgAp3uh5/Eu0rQ4pA/Dg7QQvp7OEhvf1f/UcyWpuTAQ69G+dbhrOHdQq0R/AIxGQ1FXCTt1S1I08RHFogyOqxseKQEV1+M4nowAhTHtOY973GuPeyTHkuu8z5h3czs5PFRGPop4owvk6oa63aGgU0gUWAbyXNuxiHvIUxsrsg64u4p+RElu8SQv6T+XDWU533T1FQyMErLRhJBqkFUF8poiE3pOrdYO/fB+8hTELoc8TZ3+1rJNoa6AwXQ5xgKcofTDNJRSo98kStcouLbF/bDBC/oRgOYaPROHnSb0gzmvVmWHsnJ4Ef6OzELkpu4x2CNlZuUerpPYDm/gYVA3qpn+TnNNAJsEnZKH8lxzeJkr6rbbiyt0y3xRHzQbsasry32eXt/GxdjIqHUsBGPaNWVgNtjD8lHYCvdI6Tf4bEp6IVKPUe9VnpM8nTg3FF+wnUrUtJNgyp0wDCrx8e1tfIo13KOdzyEz0xe5S2KmSFtz7136sMHz1P8yyvt47zia1N89+dPQmIJqjWx8e4AP/tND9heHYgVRvbWUWNHzwI22k9hc6/Dqbr0eu5TLcN+ye2vQ964Kty8NATOa6rx3l8r+3qNHyKPBJPzEE1yHMeQeWK1R5/w2uGb4r56gkYr2q8aQ+/JbPA/7xDIlJbMteG+0OxBJOU7PXtMyGhKuVB+lelDwVCfrqhGg1+JLEjF/WWPnKMq1Fp5PP7Loa4WL3MfI302DbyqiGXIjSd2ZvQKcnEwWv9Pt9/+V5fkiHX8hgXz7O7/+jUIu/92GW7hiKRerNcDVEFsEHYn78c0w/l+Qxv/j2WfxRxfn0ce9LWUBZECrWs9Ep1OPdrOOAGNBYDW49efNXQ+3bIBVDnnQUG9TLNcaegcoHEJpfibnP+wRx7kLWP3JEuVzsdKJUrmdCEWfxZ3nxiP3JXfRTRdQr8S7e+8A1C3AvY2VsRdTLO7xphwTCGSOVTvAekrEhsfi1qMBy69xb+cAqu6sMeS5DWQCYD8+NInbKtqr0Xbfcq07hM1JThfo8U2MUa4sHT5GeGsIsWlXVhvukcXroU5dvj9sHARqAInqWq8gHTOYVuJ03Ysq11QBazc5+t7Ll/FyCvDtn8RnL29jDhnmDB/UTad8JbRhNDhHKOeQDffi/sagCwxAM2COV6VFiFdlJFpuM0zldRhqAXlkIQ93amtUBwjvJX1Dm0GMroTGweMeWsj0CWBuKvi5A/lZgATSV2QEnj8DArSM6yTvtI0oXkcN2G/imt8DnFLcPHU75FsXG95y/2lSMNqItlxClsVFNlqujud5QwBxzD1MUOjcSQnw1oNoYvk/mGKQ8F7h3q6tmdL+t9NlnF50o9zYgzAX26A62jd5HZQtS9e6+51DLC46e3D/HYi2Qg2oCSAlYehRWbM0KU9dlCk+pDBht7p1g6Qxno9p0k3uaA4oN2Xa4Gk7+WliRQF+SeNtALSM+ZkomxOhqXl4mKQhMQjU2wlXAcYG5D8+bMM+fXYm6YCgDBzSP9v1HXQ2VnUxnjt/CHAahvqgUY0K/ahFfT4dxykyPKb9BDyHtMw07BBwjnMdiitrfHGu+6untToQZNqiVa+HdnAXQLMbD9CD/mgI2UKa3Ms5NiO+csjPEtB82e9HnzKbgmTBdepBiT778sFB8jLrPGsfY7OJEXTsSANEVEH+0nwCbZDCXm0Dzkvf8bIpzNHl85z7MfQ4RbDZh7IN5xtCq0yoX3pS3kBJcnV9kUZOBg1t5UDC2DmySi3ee/ggJngKh9V61ABp9zw3uaLRUhn69B4eTkraSWOn5IncVVTZ+hIUjfptOyoVN/Wl0XyO07U7O2nYzTmUMu08G/YpFYawZaYe9quXGibvZz0TSa6xc4gR3cIDuYnNDA+E9ksRXMise7BgEyXZ8UUBooeXNxpPfqfb63+hFhF6/MUE8mu/8V1Y9Ns7zU7Uqu3Y4Ea+osF/r3cd/8uTT+N3n7+M7w960UvWH8yMci96r6JQmsSmvN2Te4JA0jtRw2XUbTMTqpsEgaxRBJwqANMJrqk4NXRIinaDz9M1vrbWyNbyVQMcU5ZQCq4gQ8lnXGPcvWPc2bUbSH0lOsX9yAwA3UUNC7oZI/NVGRaq4lAvlUbGd2giZfC1rxQazingUWkpuMmMI/9u7tJGEVbZWsxK+3HNvXp4QZ9BQv/ptB8f9ig3pWthEWJ7RgHPRC+AYvIOIE6wkHnfxZ0v6WnxOwVNSlnmCW0tKgqwV4FOsLQ+OzuH6FbRAJQ++uw0hRA7HW14ZKOKt1UdRbk65rsZZLKbSNnVq2YyNaxQslAxBQfXgey33WhL0K0gwFAY7V2Mfuw2ruOgcYvw3/G9DQAxUk5zL2mNmpE3KQvfw448H8X1u6Tu1o1n0T6+kvsF6Lt/e2k5hGydr6DMgEIlpxXr+HnEDe7/Le0ypnEEsSxkbm4i8WRIf0zWeGG04Q6vA7yG+yjWIzyIE95P6LkKJFFEalXUIYQyw4jQg3CC2AGa7HwcwStl7aWtXehqriqtws7ufnTae5R72z45UNV1AE7Gl5EjSSfP8y1MmrPgHMNDTWDoOgFXFS8nqxgjOxfI+S3sNOTcCbcv7+xEudOKXKuOjug54Wkgk5bTf7aQci14puON5Z3Gx/lTo0my2vYfHgIAVULWBX2Nr42T/NTz9R1kj6yc8JyaEWdFGpOyaa0O3D3R8XR0KyXko990YHyO++sI3snN4X0O6TmkZ/kMInEviin69OLmInrjIRY2BIBcOoYpXOuvpOeYKZj6z4wKmuK9OskGeexxz585PExzTe/s7cVOGWMAy9k1HW0+I5kJVB1l2JZjS6B6Z5g8KYQ8ebF86dyQ35l6v4/H58LLBMb0iUEv1JiX/UfbcL35xDTjjBDzuzbE16T8V+NZ1GizPfSiykV6N46kqHMrCDeLobHTbMat0VCURUzQ+3BExHJ5pAgsjuSQ2H+80tAidXGIaXdvJyZmLbi9Tv1i/2osJNLwH9cn8sAQkrDdfKu+c4BKleLi7BXtO0rXmdPL59syhoIj8sl7NcOza0AgkO/9tSSQb/3D/+qfZgqFb5R29mOIkD+bTuIPcaO/D3t+iLVyg4C4n7hbmDaw0I4LZtsdAnDLuJtP4hYBMO9Nlo505e8111Zr25z8a0CthPXZKTcjzz0uutexKiwBL8BXoLJX6ZDtOGIWYSxHuVQD4At4ILx4tsATiLc7DubCOO5HUa+cAJwVBHge40UJxath2VbSZKxDHZpj3tqX3azg+lovM1Hh/m73qaUi+xeK1Xh9fhO9VR7iLMenfcjz2UuI42X83tlFfL4qxJNJJo29Huw0IQnADE9Fa0YlSBsoYTmWsX4zCJbxYvnMLIEttQREa9GYVHCjF1GvYd3yWD2y/b02FmCWtm3E85seRVlFPTuIR/W76JRegYfXcXv7Kvbzq7jXBPjxwuaYLgqewFeBAE1GuUZAM8mSpskhwEqlmUIfc7O72C30Yrfaj1JmRDl1tetbcIWatJQ9ElkARHRXsogEpfSdljr35dv02ZQm/r1aj/FCRmkv8yoEUsJqLZXq0csW4orydOnXIQTnlRUwrbEACOjDiSYy5a5y6w5lOAR8DyDAo+Um9iGYOt4Btj6PQBGRwR5e7PXNXQqLNEtBEeV0//MZMpk8Ne45Q+vHKGEJZW/TpydHxynsXEMnRxlM814AyIvcswSYmP7EBI5at67CN0Ou6yeWWL5u/LTSwqE+t5T9Kf34ij7uIosFyGPvwYOU2mTFucLynLZwods2omk7p5dElXeagXdkw99oD+u9XemdScNlRmQ5ge8EsaueBayMkWrI5NnFJd5qPu512rELsLb4vKSdDP12rma8mcfNuJfIy4zFxXw5msjeagXZ8tKLd9FudZOLermMvKNH1m05i7vFKIaQtsNxpjS3XySQNCfAH9kKukJxd7Ge6/RLAyHZxxPLTIbxq+9/KTq0VQFj8T7gXaY7l+j71fV1nOwasI1+SRDcMhEnMp6AmPIIzsqU5fcQpH20nsjry8vUdu5uqlCmuTbu7VyJ5/tZg+ctoUiI2/xZuXh9cRt1rjEBbBnyEJ4l6mqmSJuUaFvlOSCqIUqXixE4ZTtrLHlvhw8dCkxedjq2MmppxQbxyRxhLTzBm6tz+HW6XS+CTPhbCs/2AVy/7WtNLUisgz+OQe5EvMPkrtVxyGpp7jDuPp+7KBEDF/0ZYXxe4HWOJuN/PRiMvlCr0D22PfZfOO7/8q9+d1LIf+NHgMQnq1n8EAH5aLKIEaC8hs3Nnbmhwd3CHryD6RHAqnuBX0Qf119L1vHmLMo0gExUmJ29/VgOJrG+wUIBQOz8/nQUYxozV5Y4tv1EH6VJKq0pV9zWAL/d9lE0K22s5hoC2KTB69FsHdNpWB2NPSydOoKPtzGYQl4L7ulYOp4DBOKGNYqR46hWvErnq6BLLcs0Bg2sIZHzpXs640kBKiO+H8430V2u4mI2iPPeTXSnd4AK1l55EYPFJOaAQQ8vzP24T/Z2qQ0WH5bSmKdM8GgcXnh6B+Dj+itk7qW9QrF/+OImBoDSSR13uo5FVBlGbdOPHRQ6h/K/xMNZ5qpxfXUT+cVlPG5044Pyq/igDkEv+7EZTwCCWezW5liLVAgFnq5LWCt4L5VGHDZpB3czm+BRmA8K4DBBndmO87N+tPP9aBT6KOWS+mPhmkZGoMgANGitY7tp6EXvTgKBDKUXJ+oNX9wSCKruuwrCryv7ECDOoowOK9TXhVgWynFTKcYAZS5wWRFl3kGRd/rz2Jtt0hj0CECmR6MDMDlRvocC7fLsKg8uAHxzgXHSwyKbRhdQGpkllX+mnUh7LyAsZeTMbKnbEFNAhHILVCeA7X0TUVYrYeqKAv1apaxlyueQW8ZkkYIESJbClZHRtCc5104BGYfKzLvlGpqVEWQAxKs6RNKux8QFagB+01QnEg0guURXHCYaGQkFeSjMCXYUag4BdDuEIyA5OkUdaA+Jw+/dtjetb5A8vMaycKI755kg8kDyoK4tznEwTlKcAEAVDKwF8nuLLNKMePz1FIZbA8Qa3KaJJW49Hcqp8lnvwElmdws1BHdO35kyv8hzGpVqMngMDhjjCejZCLJuH2y7HdWbGC7NNMd5H8/7BNkf3lymvFzOLejVNfCMnYcwDWOBdkhpU3hPwzu2A2WRYJUiWil95/9T+1BmoyHN0eX3BiG4pW0iCtrE+ySQTn9v53y4bNvWXGveu2oBo6HZSnMzLuZ0mCHNV3Gi0V6m5jeAx/QrGqxXeCKCfrPRTAEFZgnIgD2JpOwB9DwFHnBu8lDoK0vrhmGtVjuR+wqj2e8tk89yQWTySHiepJTBkG7tHVOvWlyfn9J36AQutXNgGjUpTJrn0Z1pBXpvOIk7PLnFcv2v+l+wVegefyGBFH/2m799EZn2Le6s+yie0WXN3Xu4z7U0amEUVRYQLAMuetObwjymxWngAEQLAahX3kyc0rFOUJmW2p3FCoDcujsBGHWvlygpglyiOyiRApD23tayBYyUC4XOkMu0T0PWsFPTKiNaeD7IShIyhUIgWY2Nnx/EkI6bouABsRSyeAATQA4FXOIuLibjWPZ5H7kQLJsWS7lacLEZxzqHl1BGgCtYdCiXK383FVz1osq9xIqfRR3QXyy6MTR8FCVzwpmixhDS+uT0Kq6w6MfFenx8fhu//+SzGKEIXco5xUVwdDtfa8cPTm/iFEJqHxTixxcXMZy+jNb6R1Dg87RN66eXeA8QWb3kKokn8Z1vTOMr9c+iMf08ctOz6CDoawjKvUGWAEI096LcOICcURTa915bJctGn/aANmkhFCenRQ7Y4CWWMldYoT36CLAb56PXpx1pz7x5rFYmSTHqaJuzKeXFcpiB+xkc7RyLiuI9lXgVznbUeqwAxPopptY4WlfSyvI7DAP3lDpZ5GIPr2EfcN0bz6KKF5r2huFe1dky6rNZtJCHmsAO2U7W0xhBaJMlLv50liZSa8VS7Ox28GywsLG8tSpND1HFSq0ip74KKKobIj1++AgLeA/jAznkPERLHOEF6VD6EnUr4HlqGTqh7zqUOXLkFJApei4cds3hxeKJLrKluCxV4wwv8xJ5GfFyt0DzkLmRUAVrHN4ApPX4lik5nrKbJswBwHT4BUcCI75L+6tzre9OtGo927ZUM8l0GvLyD6/hYxtrd4NMZrHuG5TVhKUCvtemeTTus+G3JW1YBdydP8jhnXX43vUhei+SiMN6g+waUkfHqDsinjw75zvakIOAL/lsMBQqlUKKxirhSZeWPItOdr7NqKVmHiOB+2YRfltxD+/DxXlOWAuYddrINhHwfVl/11n5QcNwSV2Tl5bqt620Hsf2CwiLvqYBIbHRdvgqNQz3oSNtjwToqVG9wJ8ka55NfXeoR90+t2852Zpulhg4kIbfWkYgPRG1BOTKd4eryxCs807u6aG8bG8sgfDG8xJxpZc/SCqUEy/PlfHnp88THmTwKhxht+8xJ2JJH6VhLdqkfXwv1eHs5TOIPJf6yaqbT8uh+AUeiDgxxrPs9odgGZg0X//L3mDwhdnK9u3xFxJI9Ze+85vTSqNtTL47ddTrO1Ep01hU0C1knRA2ltteX2q953C99H3pUxceCSyGqCl8OSz5yeVdNFDIGAHut8PUoe6utqli3cFAuqB6AqbdSCs8+Wc0htNldl4Zy3oJWNPOaRWvEVgmblNpHdNeY0Xd9LAEnPzdILz13SiUmyk0VsKY9cdhzLW5/Z0MKbogsdMIzP7IdLB4dmr87S6JKIWyC+CaK8sx7SSEpuQQ1GYjPCzKHg2suFoqW7c3jVcXo3jSX8bHd5P47G4Qp240RHkvIC/b8P33vhSV9QzrEOuktIgfn34vzuYX8QLr5/b8j+Kd44946L+DUMdY5ZQ/497uGcr8UTw6Oo3D2k0c7dAWpWlUW0co9iFlqcf1qA1h7ka9hqWdmwPGN1FZjeLdRw9j1B/EZDRMQzagi+pEvYcASjca+SssUz2QNW7yOq2CVb/zWbzFteOzjuXbroAJnzeAuRPNplw3Uk4lto/z8Inp9/VQKnqVfFdHK+4v3eLUISp4fLKMe4DqIfJwiJKZB0BcTUMXkAmFTOG5rjZZr6ZpZ8Vb3zEsity/gXWRIqwANkEmrfMBEPVu9UTQ0/R5DRpeXl7GbmcXQGsngno7XLKdOOcjhJWioMzpJcnx84xKjCHrCbeaIYvDUjleFzvRhajusMjPIKYLlP2Sew2cD+KfoLgCBCbISblWxsOjrA6FQEw5SOvTZ09jMp9GGYLXWlYxBCDH4wUtLV45wrL5syCjTJuRIHksPCt5MZyTBZQkPo8JBlIVUDeqSvR3H+0sYNVEzvcgUwnThZ5Jc9DLmutGOLWNl+K8wh9+/JP4+PI87gDJIUZUGf3co/ydWjNZ+jW8E4MijMqb4nlXANVCBshNXih3FfRpwzx6V6RNR7MJ3kgtkbtlVR8kaOcXtxPKtrmAz89cm9bkgB9zjRD0O/3jpFRn78+7NU07TUqs3G+CAVGiXgvawXt6uHBwQb29saTmkfZZ4Xqf78gF6BBjnol9B7hvgyu4I39sAdBy2Y4VyK6Cx4Slj46bWh0PxXtvi5RkKA1JcfiWSmg7+AX/a3c63NNJ9RvkMT0hzT0ZRo3tlPrJfVzqGD8GCFyevY6dRp32HcUcOTeMXV0b43mM0IfBeAyWuYjQxJ6rf/5FW0ToYR3/i0f9F//ub89x2ze4g02s5lqpFlP8KzernyUwsusBdP5vFlUnpnX7iljGKRQUOMjorbjaeYFbvijgTlfTepAJ7OpE+gaAXKLHrk5NfYKFYMdtxxB9ggCARbFzEK3OHqVWiIweMewUi7eM+4/CQ/JxN79LgFUq7tBxB5y6yw2xKumUJdZuPo8Fh6WmBLhIqlw3bj8bU/NFlRAGwAqexLFRqnBFeeUhRddS5FdjSjJH7la4nJR3VUEQgMEV91wCBG74synHKFeNGxTNnEvdyQwvZRNXw02c32FJDG7il95vRn75afzgx/9TnE4/w1ubhvMRX7s3i4P2Be1wlxYdPj/HhV3cRndairPuOeAyjEb13TjvPojbzCEubh0Sb8Try4iLXi2q7XfTpHkzdxH7lXFUqbdO/6OT+3F9dUHf4F4bqgvBV6hXszTkuXfRyQ2gKr2oeUCPgIHRRc5dmFK7GqORuuZCO5vNTyg1FppJHIUJt/F1r5SCW+3xjUpfWqxjBy+xQTsINDlkoj3F88Bd3EdJyosZVvAC72IV/Yu7mPCart0RL5cMgQWGhX1fKtcQCeUGYhGUMGfzBUCWEvHIlK9KEE8RV/RpSr9xc8UzN7G/s5OIhe78U4UXuLefKROyM6UeTh5n6GPnrfzRSKNpoR6XuUZ8mmvhdVTiulmPq3oh+qDNGOMp68O53kVryv1UfcCrda+WHYA04xgS8ns+6KbIJodxVTbJT2tTj0HAS2DMv7Q2g/ONwtFgUhHSIkK+TyAFUKZQd8g7iwfkteqAHot3cRhR78yIogrtZNhrlXo4NOVcgrm4dqv15AVa8Qn3fn59FSN0DRVEFsqxV0JeMBRMSGjmYhNgZmmXq9sLQBxvD+PCHRUTuFMWCcu+1cyT6GqVCoSBtvon5/BfOraOhX/7xfZa+9aopAFejyH6lsnzuDQdnuu9itxXg0APTe+XHorL2+t0nkNiCQDsUK6XtLbzpRKqP9GXyM4d/XUF+SC0EB54wb0sT3paatttL6ThLUBE2h1xfsph5f3f/GbxHT7zSo9t0kt1Y4tV9mNnpxNXlzfYQiP4AhmFQBxJoXipXVwUWu20OZ9yYeS0TAGzmXEeeIbMGI3VM8oN73mGJ6kHInECI/9y9AXaC/3t8RcTyM9/67fWWCOZeiPccGdKYxsrrqcgsCPJtK9NqMVE5znWiLKvnAhaKqhFLLB8LKZqmdPcdYCgSmO6j/QNCuGgOGBMz3oXrQGtjbTmg3ezWzr2vLt7GHu7x/QCFqa/0c15pKTsplIUwdBbFxd2cUGrJYAju8s9zPNa5z5lvA1KjKKUaq3IVatRrAF8VcpbWMa8MI4V1mcuj0JiOvtyc6kUPogSwXI8T4DiT76z3mvHOFYIIp5OJr2bjgNhd0gD2hTijOZw+McswzPIy3mbyfVFtOKTOGn8KA5bT1FISGiWj3dqw/hgD1bKLqO3bMSPniLwlcPoF4/jB08BFseeK4U4O63Hn3xcjqeDKpYOpIZV6E59RSwZt2x15Xcdq9G4p73mYYwHU9ptP1r03233ijaa0Z6LtNJ6PbmNw9IkmuvrqGaGUYJMHWa76FEH7rtYIrhTvUH6AIubbk/9Zur0IgYFWEc7ANB4cZvkhapExq2pcLw4d42nUuTENm3Rxm2sTGkXFPr8phtPsNTObm5jfHkbe+VK1FoVwMuoGu8CQNCKbqRYhswcg18jJ4KrLSy4FAA7kyiauJ8S8izADqvayLr7R4e0N9cDKK4BENDS7n5vgECwcmzFYhuxVQNIa5R/jWz2qwfxqtCGPOrxDAIbI+NjLppRB9PaKxLK6Jzrp9x/BEgYvz/CK5A899v7kcGKkRCW1MeEjKVaNe7wsAaQ1KqORcq93EBIeRF8tG4FPCNxTJXydr2IhpRAJEiqX27QJGA7ZNbv9VNAiYn8tp4V11gf3osQdoX7ul7EFnN1ewNiqKFPrkg/pH2OHzwIE4/ahhWao1Mp0v4QHY/TlnN/e73O04vXaauAPv2yAvCc51HVHX2Q5DQsJHWt7qQygizf+VxBVcL5/zv40zmENOdD2e0TjQCvSz97vSdxL092EHtT4HfaRf4z55VrI5y78B62nc9J/1m2dA/Ekb9XEN9nl9fxJ59+Tlkj9ludKIkfFDTdPh30FXV7W/YVXoLlMpRZjycVi35IuETrU9ztM3z5bL73L/s7i6fW2dmNm2uzQUCO3NRxFb36lG2D8ztHx2l+6u7iIqoYvysM8eVyGTMMLIf1hsMJ8iRpKFcYoHgjp2eXX7hV6B5U6//4OPm//t++TXf8swzue67RSpV3r2YXOQnu25a1ETkLiXJ/CZVbgdpgoc2X7nOcj7FSjefhwr6ClnqKzniCZdtH8rASAAdf9ogJRSQl9CeaPLNpfivc652dI/qQDkIJgCXXC6FolkMBFeIjhXVm8DCKmypAWkYBeVa2RCdihwv48pvKVjU7L+XF8s4UbvFSUGqs4bzeRhErzsFL7qv4Jyl5I5x+Tt9yr0QgAuZGqHvTFklYHJPmHCwJd4nLAZYjBNjki+4c63BSrL4f3/zgs3g3+wOs9nrcDPFgKq047d4Cop04763itfk4dh/Gj847cdnDiyrOY393nkIO1yWszp0eHtR17O6g0MtJVOstnoxHVWxEu+JK92qUUPpO5wDSOY+DgwOKibU/vqN/IEQ7CdA8qGXwFLoAyB1KWo7raT5uRigK1XIPdUlat1r22DgngrC7H/Sc69350I2rFhC8lp6rwIX9tOkTliv2VOSm4+jgse4hDzkUond7585qcQHY9rC6avV6PNjfjx33ZqD9yyhQDdmqIgPuZyGSwV2JOPQsDakFMSmPc25YlBgrrt+wnBoyBih0Wo0w+Z89kwOEk1MpUPGe+hCwMlmhyfnSbpW2hcEWhVpc1nbik+ZOfA+Zf8bzF16rxzRbRwEyddGjax9WXA9/JgIxrHcu2CsjyEV7Zy+qAJvZAS6HtDfPnmDYXCHvfeT8yd1t/OCzz+J6PIjBZJKAR9LwBkYWanFLgmbadUgrySDPtEWd5AdKE8C72rnMc9IcC+1ihJUvDxWbLkjzjUZoOWRrrjSHqjQunE9yjF/icdFfHeMkZdR1rJ7+RNPSMI66ZRSlQ0B/bAodlOjmtht1h6SpHyqOrEHmqVRb4qCHtiCLHHj8eQLZfvQ8XpxkNoDkbfg3p7/9nICcMxfKEn17NejFk5cv0iJjIzbdo6QFuEs8nIoBI0gje7ZFajM/59P+Ja9ciAep7nZacYShVbIIyeDdgruegaXflj8Tt+juBM9tSp+tIMmyw6a8jI40hJyncab6oNdkhdT6hBaJpCQHo+qeP31KnfAMwRNEIOHGEgxtHxzSFys8EIzJegmiGKVV6G7B7HB/fzDCE13wPe0OqYBrz3qD8RdqK9u3R2qO/6Oj8c2/820087u5ejMyuL8ChJ2H5ND5NDcCsBUNm04hfvvZ/2+jK2zkokrFq8UXRYR2sxnH2dXHvKN0KKm7181QrLTZkuDGfYwVenTyTorbNoRPEnEiV6ttYQAs58nuun48OU06OamuhagbX+TprrfYIHxmkEXlsFYgnCKwUoQ8CsOolE6j3cCKz5kFk8KhkAqkVp1KnOKyuTYBA9ebLjtt1+pYP8LJzdPnZI6lciuMfEbhHLN3onN8fRsTLO0AfOZO3I/xQkfP45e+DNAVn0W3toyPetX4wflRPL2pRbm5i6J0o7t5N572G3E9nEUNoWtmL6Od/ziO2me8hlHLXQJmn0WjTv1n1RjcNilbmzpAnAi60UIuHET7AJBG9Pt38d6X3onb3iWA4Ip76gaxFjaj2C/fRbPYjyEgeU7xJpkKTYEnU4UM6RO9iAIonC/hZoNcDly6wNAV6jQoSkO7aP2q7LRVcbWIDv20R5vuTKfRcvjw7DLyw2k0IKlKEQubRnVd0FGnE03aXQXTmnPIQtDTmnWOgMeIUHAfqs69TWjndrbwRlJ2npxkIWUu4LdyCeXl3QiitL4neZKUCdkxsofbJPLYcI8VJDUtQJ28XlVq8bTZiCf1Wjwp5eIVZrhkWQdIKliHZZQ7xyuFVlJXJ6CdD3DrY61wXxbQCVWjDF3DM56N4w7ScP7BqKYcdV8CfK+wbM/m07TuRR3xut1mK43bC2Za0Q5xuNhNYDHb7J8BrA1lvSFk3tPB94be0hRp6ExpT3t6cKpbqJZBvTq/p7U+9Ltkqu6l/cd54Jxy5nl3PYIE4roKNwjzcKfLaq0ZY841kvDJxRke9TLe3z3GSKO+pt+h/A4KSWIWSWBOfWPx3pb3zSsdvFkfh7L0sKxHCptd08acv72P90uX0l+ZuOn24q7bDffcqFZraQtcJ8H95+G8Spqv4HBuVJ0VM9xPqK8Mthvo4yStnzGrQfLYaAMB3mdpFC+yxbicL+NzztdDPjy+l+655LoKXonDwQ4VppEJnrsljbcvSYRPtLv9sNvZgbSncXN1lggEi4Dr8ug3Rt3xUUzGE3T2GgJxOB7C4m+9TvHG9R8m2dT7GGBsQSLfg0C+cKvQPf6LBNL+xV/9Bgz7XTekX2spSByOj9LYadc1BdLGpFG1gmxGG1wFWKLUriYu8lsbIb5Hw7bcPGU9w33vxU3v1ZuHAwFYjQ4lKOBARmL9+8cPooY1rZVzfXsBkNAxuKNGSm8kEzyM+QzXfIGF9OY9x+88PUUt1cuZaHUqaWhqgkVh5zl+rqCY4zmfO0fJX8dudQSfQEmrYswzxsI6HIAyIniLueCpIjlkJqlIHL4Udr9/oxiOs2TcrYyrqX8WMnPQcnTdjSnWZm4BSUk46wl34Q1S2Cn34tE73bjJ38VH1/fix6+/Gf3lO9rscTNexu20neL7j6u9eKc1iKPcp/Hl/VMU4FUcVQbR5J5N7MGDDoS33onZ3VGqw112GS8X+bha4ZkA8HnIoIJl7d7ir89fxqYI+E3u6J9lIppqfhI7hfNolweAhGt3jJpq0K3zMDV6Sn1Bmcpl2jwLoNHfrq9wrCTP8woQqoRdoL9dU9FARh4BBie9Ueye38T+ZBH6Rg1IuYF3aDCFAFcF0NxqtUk7Vx3ypN2UAwkkDfuBAIKDwOBwlWsKPMc253YoGyCQgIoy2qaeoyekEYE16noO04anH30e5ZX8JiWIk+JLnuNCPZ5XmvETLNmfoMjP8Wi73FMoqAMi+wB4feMACvJB/WbIqGG9ZmHwntyE4khhPMd+B5QkPdNimGfpk88/gTSycbTTgThpV1yo694wrjl3jB4ZllvHMKtyTccJaL0mERNZTxE79M8Aj1VvQFDVL+CiN4/dyp6Tyc77OHZu5JDqmECMc6Z4HYPxEMA1TJXbWnbASj0rUlf3tzDlTWABm4WhWS2nyXNOsuWTgeg+Mefn59Gf9GOwxIPBm3mnfRD3q22IhjKAAw4T5gVkXjwmPXtbPpvIb9K32+NNudNH/iXC4N0WTWGuFtRzqEea00n1RpfBoIf3H8RheydalEHCct97iWL7BO7huVxzdnHBxciVw3EQaoO2beJdLfBi9mu2hSMOWxwxW/dCg4S+uBlN4xqde47u3gwXcXl5Gw8f3os1BtcGna5jiFm2VGYA3noYCKrEbMvgZ0djaD0w78H947g8P01ZMvSM1aNMuRxNPG7sDwjkJho1o0mRMdpQr2TBcybTOTboOuXEgjhc6/Q7vH/hFhF6/BcJpPYL3/ruJpv79ooOyziWitBrpaf5CWUUq4W2QmG1o2g4e3P7H0pmQ66iym97KPMRHVZa4a7HNPrz27gbXobbb3qtWKzrncRI8OBa91yYLidxevEsReO0dg45r4bFRnflcfsmZayROo3b5D1xf/KOtFaqVROkobD/P+r+5FmWPMvvw06MHuEe4407v/nlyzmrKntCV48sgA2CMHJRC5nRtALMSDPJTGZSUxsuCay4VPc/IKnNZMJGC/UGIiUK1iDRQKOH6sqqnF9mvunO98Y8ebjHoM/3+L2ZWZlZhaaZFll+n7+I8PE3nPP9nvMbzm+WAQlGH4qgJGrthTnn+lbN961WvITghgCgwGXHpquQxENhmG6bNYShIIKp0gV48n3t7fxCJPKv9Lq2ytXQOgQZ8CyxkNa4njFAEQ/HmHCQJuWS3QXRrAH1VZ3nPrdHL8UeluPqSp7GHiDVtsG8h/Dj0lJOW7kziPexvbl7ZPfDD+21nSFg3wVku1Y1SATia+PB1PJNu9X+LmW2Y6cQxWVcsMG0ZON4AylQBuoExqK6wpWvNtp4dBGWLaScw/Oo4lKXEmtUpr4+xmBMLgp1voceOymeJzadZhPQFhgACjWdV+d8WrKQ9zSWOY+M2wCYWhgLt7hnZzqzLcjjAbnuICuaTZ2DgGKUdUgRzit4HFj6srIpVECGNAJyMkw8pP/1JnB0cJHC8t3nEegebbxL1rPuL1Jfql+F7F45iEEeAH9Fo/NQXI0eakCqWgI2Lai+cjYrBHaCXH+EQp8BJGN2Pa5KXrT0aimBEBBMNTlMuX6IFTkBlJYCaaVLVjrHZSzJ4FHda+ir0qrFjF7pdACDuXW2Wz7nQtT38empXQLqI/d+spX6RKI7eD8thDRUMwnPcILgUwSSyGP3pwPU6J4MpGxUE/kU2LLJmNPIwgTiEuH74BOdFxHxzCWFo98C6EDEpZtIt0DfVyXknnazAeZSxpJVrhUZ6LlHx8f25OSFnU+6ttdu2a8+ehnjp2KK+aYBCooZ5d6RniVQ8E3fs11pz6A1226OayeVTkJ+/5ev0R/HNDBC3o3O6FotuCbPXs2WOq4TXgTZ1+x93CPsKIV4DFxfBeEV3kaTBltRBeLBEwBftHTyCAPrEh05wdgZojeTydAOtjrWiTp2gbejZsmDraaHjVnwrMvp3L2fIpUpQ1B1L8/bsQdDykmXdynPeW/Ozdn+wZ6dnpw56XjkC4zYNgSC0NjlybHVIJA4nYMbGsKrqLwLGwxH3nGuxeF6IzVnrX48mvwSEkjtV37rn2yKxbflgeQAIYW9NgReteZDOKX4CKu7jlSclD0TBAmARF6TtRbWopAbeCPFjUZuzex8dgG4jXxUzXqZ+igMeRgKYeAxs9pat2IF4F1aUA/s/iuPuKaNMoXwi7wCAQ1e0brNXsOiRPkDFJvc5Da4rWmN+1P2EZYWFekd1Rs7aM9sv/nUDqKJlRZjrp3aHIGcxLdtuukA2hCQexo8yJunAAw1akqBrz0PFZm72EIbyCMLPqjRQ8oLlg0WjAgknQC6WBHZcEeFWEGJ/ZmRp3+RnNr+ztJeqY44N6JcRxRtbKViDDD2ActjexSe28utE3u0c2q7hROLljOPOaQRQxHvbkpBIBsFcqysbtt26y33Qi4VanzZwgmKbZAObJbDwqQYtBjPdm3PHoo0NqdWKWnhnxEgkuK1jaylZYMnEFerguLsYHVlzSgYcliaGgwJ0VA/dZSuEZesswysBdCGsylkMrJmAiGOx1aajqyNlav4R/Io3IaEeBLIZYzFOwkANb6LlHwEkzopKGuBkSzWG/DUpFN9ZrImsdMx1QYgQlVwGceoMcpTfXML5FKGS54yCiDuChazJhZqRKCARPy/kVeC4dJHjl9U8jaFGNrLsh3MIToAY1XckL6CnfNwnCebk6Yp8ql9gfwrDpX6TtwBFYC4Fcw7r9OnUB1hBR0Zd63VaVitESHrM/v0/NSeTEa+MFZKHQHBPvm2A6A3kfsmxKROb82qViYldQiWFTiv+STyFjV4xY02neM/eVouX1yv/pAyz8j6BDip9EinKH81+4g4FIZeQ2IRQL9OoKzQ73qOiEv9QWqCUwe3OobVDNYFSEuQy8lV10HydmcbjwmABiA1MlLunPqnfJg0z8tSJxTguNcUmzwVP3q9KX1sukLmwJeP+yn+y0gFcKZ+ZeXrKr56GtXfojyKTG/ulfGqMtNvjUxTmgIqSaGDvDSFVSQHU5E6W9ocefzps1N72tc6MVkzXwM5PKhh3PHCUwy7CQbTHuS+VY7sYjq1Z9OJdRp4XmrNUH2QAocEvfOaQLRJbjUJVWkMMGprYcOOnh+Zhr4rvt+2CIQbz07OLcKwWqHXCr+vTSMbNUhAHedaqniIPuKN/PFoPPvWTSLUdp39b97Ct7//w1wlfDsfNWyjcewgiTdhqXAQZA23dGFFgVR2iKv/luB4+AMKawMsB7kFQAeBoFfL0spGm7n1xwOvXNTRolbNyrWqR/pViJIEohniTuYAvFsPHvBO3PvavvV6si4gDnkJVFge5fdRILJ+ePhGo6FSjRKhMipjnlniWOSrDLajsb12OLad+sQsGeBiYq1V8zZZV2y4OLDZpuaApnZ0EYd2H4bnLr/yCgFcK4pyKGlWeJGcJt3JC0GANdJFSqo2eK2aqMiwagLYKDYWBGJryAMwW+XGTpCDs3P73kOEchciaEwswSuwOdbH+We2XezZ652uvbw/sTpeRzXHe1YanaPhtJQD5a1xX+tcQl406W4fi/I1LPt9Ox2N7Hi8phzIa2EIuc7xwgDQhVmAtzIH4IvBjLt7gO0IiytGUWKL0thqPL/JNQEglw5T261tWQslqAMWIVnYxjI6XOTtXlKxznhlu5RHM59YBBnX8ApquOAKcVGhrNwCBnS9o5ryXMkz4zz2vYWAfgOyV1+HQp4XIWo1P4g8qFqvC+805lMg4n0c2rhWyyeruVBNWBLgvAwKASP/NBKpSHkooOJyPHEFVpjwhBvGAfLIp1aom+UrEBowzst8jhCPH1Oow1ZgozC0EXW3IK0KhK/JhSuICETOgFX1r438er/XddpcfMjzPJnYkLpMkIuL+dQ+vryyzyYzmxYxdop1qKNKuTbx4hLbrlZtD29My8XKU1UzE8WljFA/gCTlc9rr2yRJrITlX3KCoTy4VrOrBZsZsZIP0qddaZCXoufIM/DmMP48DA1JlTXsw4j1DEhTHdCahKu4UpJfitjzueRetdmfAp4rvLi9RsduNSEQDDYZcj4vivSKBBzwuYc3ZqXjv9k9M1mJ+XHu06dTi7+HT64TUvjmF2WbrHv1MYmsvSlMeeIC5d3zdn1t9ojsvRnxkH8u8BhrnkY8T56l73yAFSWb4jl/eHRmJYVlqddsp4Y3iDEovwF0sE/TmQ+QeBi1bAvv9LjXoxzwrGsNn2GvpmqVPfzpCeAVXrZ6+01aRFrqR62DbzIwnj/7jPxs8Ep3kcuaXV1cYmAJAxP3HjWE29fTkZdKmYtERlO8/tXmT38pCaT+q7/1R3geLYuaKKfIA1MUS99XVsuq0t1jH/kgIdZN/KfTcvOyiLpzgD6xKmCdC7DwYPmEWhr0uoDl1CIsskqzYnOAeMn1mlsSAwDxQlP+71ulto1ywzxWszGgWK3uweRz29pGmQtdhH2IAgCggJEWRiqW5laoX5gWmCnEWxbiedypP7PDxvsWrroWjy7s+dOnVGrDO+9nWAIrABPiJ8GAG5/KmTfHsXm7tpwYhEGC6bGL2JR3pIhP5V0CQ3okVHhc1XBljSZgAEivy0BQcQrI87nEg0KoUxuiHSFuLFZjs28XWEHj8dDmk1O8pNQ6xa795sOqPWrhpW0GPFkRdyWYVT7LgIKahURMqQOf5sDYBm8s99BGq4b95PkLOyugDPmBvbxbsHZuhhuuYYlzG+Aqn/CMOWyyE/RsL//CHhRiu5uEVr+sW+2kYc2LhhUVNheC2EAYGlFGSvHaeNZ8A0kA/DGwAU+XQJuQutuiXjU/RLPQ2wB6dYm1C+koerLeFcdT+XZWL5atjQXbhFAUIF0j1RSKY6MZ0uTLyx9QUlNUtqgYZS62QKh8/oAcCD4z8lD5e6unKytPsTLHRa5ZEEJAEW9HYDiCQHsVddKaRZDjZqMmsyoexsaOOHdU3djsFnIucEBANzNIhucv5OoElDmGk6xKIZdGKaneZdGWkV/Fk8oj8IL8Ah5ODkLViDWF2Z+gHwPesQQw8vgc0bqKLCpW1NI6eEA7GExt0ljm2frTQ33YKjIlAk05rnU3jntDa8v65x3y0t27uNY5zz7XZ/CqssoOarKafuickE7eBT84xk83+rie8hXB3BCA7s/hXWiggergajS0nz49svsPX7Fb7Q6eL/UEyIm6Jsif1mtXS4LrhlDyZvPnXSfkS1sGrjrnP7LruE9XOZno8PWu/OlP6bpOmZ/XdZ5nyYYf4e033zmhb0VYR781QRRn2Q0INTsW1JIgyYEU+hP1D4Wkf42XkYdANOprbadpap8N+77uzmv7+8gr0o8h8uz0xGIwa1+TU3mKmsKEhTJoRCCZT8db9WKOOynyfpHg3va2TfHOu5Rnc2sbHKtb71KRsKll8EwYqs5z9Vtp1NsiXdsYF3g0noOx6z8eT+ffulno2sjez9/CX/mtP7Sw1rJQTVgViABBw9XDLqDAsI8khFJmKk+y40JBsUkwKU2ejjIBdCUURcWpZWK7FKJGnwy7F7aKx9weWwzojinENZa+RiSkgE+t8cAaWy/ZAlJQWHSteS6ujlM+eXexMLZNemm1coo9lwAaSyuXJxa18WyKVMqoZdXJyvYKn9n37n6MFS0Xsm0XZzHPqVpj58AGs5VNU/WbRKRfnbIr74isBurwXLpiZZ2ZUg/PEHnTJ4onJPMmLK4rIUgcVXOXW4D+fQ7nLi2oa5jm1NYQSKohm3gksrRX5HcOcP310zMsHfKBF1AH4NrRwu5tz+xWNMS6n3q7tOJiqez1HnWG46xZpahhxxoqCrBTBpoLsLY7EOKuPRlMrQ/8HYQbu4fVfQsF0qqEQ1lVXFWe5O2wN7XvjK7sberj8BLF+QBBfwIJn3Fxl2fNc1YOy5aEU1vuLG1YxSLCc2yleIsAbAgJNaAM/D4Lq9RXVMLjkVxA8pSARvLI8o9RgM1kaY2Q+wDiKgAUggAiG3mubiFSpCPOrVM1eaLclE/qLga+ivrJ+HTiEFtKWSlfII7nI1UInixlDXSpUR7+bj1bZKT5FHhuElM1ECzxGKt8D4DhCV7tcbVsz8LAnmoo5S7yAkkEE57ZRy7wPsaUtyad5tRsRZp8fQ09G5kn1ViRAhYNzqD+15Ir9bEhE/xWp2mJ5+EW2pr7RQhKvwYZPGgEtqvOdd5fApBqHFPgS1mfIg1NsNMMa3nXE8rkZLCwPp5yY2vHauRZ+qb+DF+TxNNDdvkt5FLKdEhUItlVmKCscx/IA4h1XurpVjx3ZPfwm2sk5VJcsofMUnd4J09eHMncsQhPpMCzmtWAOkZPSd84iW0+xggsBT7C0R/MuzPiyD6zd2SbjjqB6F3kQeXpx/X7S/fc/PkNOvaVnYtc3/yT8tCzsvzoT88CayA3WSOaMKmIyQpcKu8KqaCuhGE5CGJqdeqgQV00kTGth77i82QwAujnNhwMkLHUdtqRVbhGRlCSzu1OG69FnuJ1k1SWWklGVr6ea9IlqHC5odyREtvZ3uK5I7ANWavUrHt+ClYhmWvFnqPe2bXyoIbwagmCAbqjkVi5VeGfD7+Fkwi1/UICqf3ab/2R+jw0iVDtinJ70Wdu0vgeKTCCKebnUxaACx81q+LURCeN9lCHuNzyNZW3sooNRhpNAxxXcjZa92yOd5Ji5S0lBCpsBH17/2Wr1h9asmzaUpMAETDNnpblsVYlq29hvrZWMbCDRtlapTHgocX/FVIZxsZyFsjd353b/YMX2H2nNl8EdjLZtstBDUXct0U+sP4Ia7WMg4UVWM7jOWhSImnQcN0kUV8D1haV72Ir5XPyYEMgMwKRoCAAvuu8ZgUHtkoKNu1jeZ5DHPMrrEsEJMUKn/UgBI3WmpKHgZVXz22n3rXX3yziUQGKpRbECoQkY9sC6Q4pb3UP5NYaysn7INeoRJpRH1nzmMWUO95AKfZ8p8vbWDsPyFuT7yu7BdMc1kNrAnLz8Yj3jy03Gdqr3YG9ctqz3Y+fWvFJz5KryCYTeZd4f7uJzbd49A7AuYuH1sCNrq7sApLvqR8nX7dKmrfOPG+7iiyAHCwgqnHNbEbeDIXTgIIcPDRXhOAJnk51CznJ+jxUQtqlY251ALRkgqyhcHxfu4HCY7hKox80akUrHBbm1CmAo34MHu19GgK9aRnyoyyqEE9VzY94PQrjviljdFB/iqUGx1MrkJz2Fd4Iz/1prWh/26jaVXPLA01qhFhlTj0N5x7eYwC5LynzojwjkqkhpgIGWf9avEhDztWJ75PtSMESctZ8HE1K1PobmgCrd08T5BFDQ6Hg1alyAAC/tRV63TTIqCZQqhNbsqRBCm63QiTuAfMuEdmLiwGWtOY+IA/UgwhBrKEP9xrQLe3ye9QcKKJAhDHGIDZkNRuhJuNs5U0qIqhsrQ31B2TehMharxSQxTEep5qqKb9KFNkyqthV/xIZnlvbo3ZSv1xbLWnUlsK3qD9EACp9V9p+dtPxz89Lx0WUkJGDPu+/ueaGSG5I5OdvGGBcIw9Pw8E1iombyIPwSXeSOHIluZricV8MYxtp5VPyiAJSvpAJBJMNXUZukBV1tGsUIU8ie0UbILdj6mOcDq0c5dA7DB8Mqp2thjfVVig/NZdmzWvCBeEXu97Nc5R64ZmmHmhtF8TEtGRuBPmMxzO4LWfdyxOwYO4EoqZuGa0K6T/TPJR4yY4HMont6cm3cxKhtp9LIHv/m//D/dx6/Yc5rDhZclovoICZB6aR6bWPGNFkHjGGBEGdpGgVQoB6O5hShAJZBF1DfNcUjIalquCiKLD2juY85H3xmiVAWCxpFb+2bR2+gnl9x0YK04HKy0ItY5nbZsqzKGSeXcgh1IsqylSxVlnrZnQB6RPSl1iRyleYjvZWz+qtqR2dXdpgWrNRYc+OBnWbpVuWq+9Yb9xHgIAUhCG/6aGMMUnV2iILm81QdvLhUVkljnJ7r8nDR15JGpxAZN1iLaIMyrfCnasjXZ3S6WxiyVgkMeK5eD+rUwRXE7mA/sW5Narn9ruvX9of/DrCRTl+elWwi1loR0dd24uKdn+bMuF6EbYWexIwbbBG1X4t40oRUXOQ4CZP3cQaIr1rpdUrdny5a2lpH4+gbW2FrxBQUX/bGAHF6cIai6m1xme2vnhijdrE0t2CDQ9vWfHVfcu/NLKLuz3rdiiDNmRSSzw21LLQgGDq4F/VBgBYgDLuzSCRKURG2s/BlKOI9GklIQ2ThXDWtbx152OfQyDrSw1MGnWldnYfsojSe/t5I7L9gwPKC7Dl95jz2O/IWID3E0JMuFvUSxlFUlh2NXOqf00dpDGAoEi5edCypAEK+dBGgEEXb2ZOunyS47JqUw3frgDqqkvq6awW2U9bVXve3iINdQvxcjfU+WCK5bmakwa8FYCoANio1hVCHuSlDng3z8qwCgOKa/RbfSDqmNV10gUPu4F4LJBtRRFWn1xumVoJEvl79+/Za80I2VVTWA7LFoOD+3K8S52sCmboUOukAjEA0gJBgUmMzO516oANRMf7RAJL0pKSIDV7Sc/kxcABfFIHpEHfNadAhCJw059AV3qpLUsvhINRpos3fCYAmVZoJDc2Vz1F1HH3hKuxxjtblDeeOvoQAMQyuHS/ts8DRn5lczpQGiFmxb8aDPo+7Dishu4h6ZxG2Dn4+vW/eBM8UyNciL6R/v5wwLsL4AQyw/MMY0UDa6AI8s13ZEUTQAvoqtYH0fBgxXMTtigAYoJnWIIMNBE6QeGK65K9iMd2iTc5oyKH8wneYt3ayGYDrxN7yWXRy1KfIhDpJc9VuYrAsjzwvywpcFEDRETUVeRZhD6dTKx/cQz2TABhDCPSp2YsreujPabOFYlXBDIcz/65P+5buP1cAqm99dbbFMY/zaPERawQLVakNSYqWOsKCa6mGq20J4HNCo9j6iUX4vFbw3MlDrI8FBRxhcBoJTctUhNUERb1FUQl29ndx53DC4i2rA6BLIttm8y1knUDSQF08AzUGp23OaCCsFH4UBjgQMUj3Jvcwtqtoi3Snred2ya0fKDItws7HefsarpnF9MmbnhgvaQJKbVtsZ6RsBjiqVgtSG27heJiNc4mMyeyBAs7l6+goIAZmqfv3g6rVzspQmhYld6UpuOkU+O2RSgVnhcUx3gOV9apJ7bb2lhra2EH+1j4i8iG5zNr13r2/d+K7fW3ESSU9v3nKwjEnNT2oqH9Rw/Ktg8gjxHywVgKJgHPlDNZIKCkK5iEtjnFaj5t2fSdhV39ZGYfvndlw2Xb4inW4wwriTQ2KJMmVuw+oKz1qV+9fc9KUrRwYKuHG3uOl/G4EdqL4tT65WO7Sqc+32G6nlgcxLYor6272NgwrgKEAuCZ1VHOFnxbi1U2ZZu2avZpMsGS58YASzjE2I4owyakg2eQLCkj4DtrOLi2fLHsk3LJiltti3Z3bILS9PAAYiztuSLfIgszSG8MOIVpYlWsYg3JXhdQdJRRcyh0TpMagQ48EzxK5PIcT7WHCMqrnQHkTxt1u9iO7AKZm0Eqk0rdLiG1y1LVxuWqj27SSoMKez+nLrTQlbwXzW8AUVABGQTspJlLkQ9AXVauiJ33i0DkYbvnCpgJm9VZLdnwSNLIRBGyUdNZm9z/7iuv8VlQYxdyGZNnvMdIDW/IEgImMlTbv3THG8zIpxYh6ncxLCjP/bZGAQGgCd4KgCPPQz0d8hyyiYXZnfIssmYt6SDHr9PnYM1vDdH1+E78+WkRib4D5BptOUR/ZoDqZ1eXdhLPrQugou14HFmwRpFHZhiQMaX7Wj71/K9u7lGwCzN4BfpesXq94U1sHuqce/3+r9/6jZvDs8hK6eY+NeWOp1p1E6wh+1rx8ll3jO6neFANq1fxkqiPkPMh+db67Ao0ueS6NbI2oh4qyKIGBYmYNoulnUP+apScjXku5fxKa9duFfBUJAMycni3yCMrwWzLBg0JB/jhOEF+HQ8pWdLFB3vOamDgCpl+8cl74IWa2zAGNAcEPNXIq1jyqIjieCr8fjoYfTtnoWvLJOwbtuZ33vxBsVz6YYTAVpstQL9KZWg2LQXCtlgpVAlKQmmJgT0iKoonIZUwu5VDYckqWmk4JYVa1ygrWYfxFKubgpMAKbSJgisUqrilZVxGDeHVRDYsawk65FHKTWF8zcbAAsRK0wxjTXRbA3JJ0qWSFt4BteTeGPIZT0M7H0Eiqy3IooHFj9uYdGylsCY2sVoVSxyvpgiRNKu8PShavApsNF5geTV5S+Drrmcz21VEZYRDyoXoIkA3S8ZKKjjjlqTaYovFlVUD0ru5sJ361Jr1OSS5sq3GlnWPR3Z1dMr7Yrv3YGyvf29jpyjp4+PETk5xYyHIB7cX9jtv5uyVBs8AdLp4FovxxurLwOpJZCFeWWlSsdVV0UZ/bTb5KwD1J2ubfTy2BAt1607LKvWVnf7bj215OuR7aAHWriLBtio1a4UdKxcja23jecEAn8Vde3ewwNKq2xUgOSaPMZoh4FuvRxZU8KRQtjHlMMWS0jK4DQBTHb6cslpKnW8CwLpiF7x/CtHCNVy7tmdYhSmENZgA0HgudWpS0QFUhloKdoHFnbaa1kcGjuYzS0jjLMnZCM/jDFm7Iu1ad1tDopt4TeXp3JsBSYSr7Ari6vGMGUbJHMXWGh1ngFsPYpoJ+AHCAc/8oF618+22dauQN97aNKjZAAAbqClDXgvPn8xmyAn1Kq9FoEKaBFJr6lgjBSsicNU5or8i/+qz0UJTAjHJO4KQgaN0AVnQYk5qGtG67eoPkXVbWizsfnPL3jq4C/hv7J2TUx+ZNQBAd3Z2vElEYSOz3PECf//GQUXhz3ex/BvkNcJi9uHvPI+itAAPRddqc9vKv5IO/tcckCysh35zhH8Cay145KTCb065B6Q1SPR2Nfst0dEPjo9txDVH47GPJJPnt1pSB1jOd1vbPnTaWxu4RjpxA6Seej1bD/YDmV/hJMJxpUk4IYLzBPNPJKIm77/r5gSiZ7PpQ5M3tRZMRlA5ZKtin1yNIL++9x1u1Ys+pDyg/OQtcgXpJq+U3RA5HswWFlXVj0PpU+eafDjDW9FIuRblMRl07c39QwwnkYfefb3727VTrtRVUaTNbx3JvBJdJ2JmR4e8ydPFBgOQc5989CMP3yOf22OfIWseAwsSmcULG47meCPL/+dgNP1WzgHRJqn/xq313e++XSjlf1iq17HoBai4+ZCEpEXtrIlcM2/PgtERiHKl7AXjbaxqK6fs1EapNk5ZcJIPNX2pXJNUI1QAKSRrPNUKbFvWbO1Zgqs5SSqAF+RB0gp4Fxl5YE2XSq6YcsdhEAQRi7Qw5XhijRACoMBzqOBqujAttRlFKBZAQv1RmxAVFVzIp1y7AkhR1mADsGuorZqmsfBmgU3jEuyPRQPRLcjDYglQoSgu7N5IkPBJ3uTcQ4xSFKmmrDflV6Evcqux7dRWdtCUVbW2o6uZDc8mtpkM7de/E9q9h2MLG3OeENgx3LeMN3a3U7O9NgTQmFo7EoDruU2Lr9a2t+lY/QpSfReH/Hloq8cij9RyH2IF9hQCBNK6U7DOrzXs1q+2rFgZ2Sd/eUb+D6398BEVicVajyzAalyvRfCIeH5uzXbBJhDop+c9W2PhlkJZb2pf1wCFBKJL8dA0vBNSWJRsgKb5sqArBavUfAOAAsIP1qGVRvxOAxtSmArb3lPI+wCDYBNhUW/ZJqlaizqvqt8A4F5XUErqc9Zo2BDvVjOzRV4Xq4JdYRGeI089ziNYVl7gM8YTXzdETYAr5EhqusB7uID4L/B6LwDEE9LUA/gUXVdDsDXiZlYo4XFoJcrQJhqWDNn53B6ITOSg/ssZsjKX8nJvjl1DYzWzugaxNNKNhQhuVZ4VdeyDSHi+T4BErtw4Avx8Fj33iUwE+CII91hB+Lw8EGSpjBH1yuFtu9vesYvhxP7848c25H0TylHrae+R52pKvXIfWsLjMy9EAOUAxLMD8uozsxFqGWQ6p+u9eZXnKE8CaO2yxgXakl1uzX7zp4Tr/2zyL8QmknH51eivvPWTBODt2nm6tBFkOUKftSy11oXJ4Ynca26z71gZL1gE4N6YHsh//ieduH63ExrvEKnq+WqTkOWu8teW4YU8NQxD1bcnVE/5D23+JlKrb8o6/4uPhDW8XyT4tDfGANMqnyU7bJXxf8EbCE8grl1N4XMMysfHV+TPPIinepEQUe8vUz3vY3S9tL0HdiR22N7yhblc13mn6kZ5vNnUrOrzaL68+5/qL0uvB2hFR3S0XsHAPT/C+51Sn2tTDKwF9a/Z5yKPCTg2kFe88DAmv3wEUn3zzR/iyv7AohpuXmAJQpFS4Sp4dQqttaYHx9zlxRLLClVWuUBenokKS1UsddfoppxGQ7q1oCiVsfo+KOTFAosH5U40Nh+lnWvGMO6xZowWczEJnFtYUZtywQYJ1iYgKPErl1ZWKy+sXoixgrHGcjwvP8ZVvbTDbRQD/tA6I4ool67n3L+yRjWPC64hqbFtt+vXLiPv5N3UF99RNizbBUK95M0pFvYG0NFa5LkcCqSd9GhioEbNSJFTXGHNRNbwQIlzyScU4lEkWNVJYN3RBsKa26t3l3Zrf2DNZmKTuGpHJ00bTerWBtyrZdKXjiwUKfex9NMdyx9XLP0QUvwEsvoA8nqMIj4p2fo5FmgXbwSrPre7sOr3ee338RReUZ/FEPLL2ZPVvi22H1pp5yUrB7jwIeCkYUqSegBUFo9IsIjVtgak4+UMqxDlsSllvrQabnU9gOIou8U8tcuLoTVqbbwqiAZQbDZq3oadAuoC4eaUvAM4Q4i5m49tFpKHANKacm6WM7jR2tSR2vlT0jKtUO94BiMMk2kQ4lVUrEuKzmuQB97ECsBX0yGajm+6tG2t0Y1VlmjdBORLIWsSPIpjAP0EUBCB9JAReSNqWCngIiiWUyKywiPRglYK/qiRRUUpMfWTx5N1i29JHiWYkKg6g0sobx1vdhsZrCHrgZ4hwGH3+0mfguphzfiudT80m1tlu0q03K7iS0EKWLRyEUQsaqKQF1LEQ6pFAR4hZTCbexDG0/EAS3Nod7Y6ELTYUd67PrJP1yuREzKZ6R1wJFEDiJaURcw5b3bJKtf/F2moFUCAqj6GzADSszjGcQVVFIFoUIwsf+VHQ6gnAO7JcGgneB0a8nM8nth57wqZSH2+wk4Y2YPGtm0XMRrUjEhaKHAhKc8mpfqn7zfA6unPAFOb0uGd7Jz3FQL9mFIsKLn2kjgHLPBNv/0Rvv/slr1Pb/GdC7Ihv7qR+uV7HxUckp87GGeHVcpe5ZercIWamahPjIunV0M7Hkw9oGedukmmI4/DpuZRLCfD9IL8N/YZQN+u16yNvtwYi55Pfzubkg0WCg+vU+SHRWxOHsoTp9Z4G9loN94BaVZgq5PjJ7ZOYr9G/R6+EBk4OJpMrT8Shmz+dDSZfeuWsr3Zfj6BvPHWP9mUyz6JMI/gyErdsKvdT0HokB4vNK9cKsxniPPVBUIksoo1gItN7cdy0wAk9FSjUWZzDSbl6pz6DqCKtTq/MhdOfRzq7Kyg6EWNWAKhZJ2MJktgv2XzTUVPROiXVPoSn2NkW/kJQhCgTAvbaZrVqwDVMrXRfA2pqC8Dy4x7wD8ERDGD1tbrXUJWvA+Ld4jbqI7bRM1pANJGltEGsF4pA+rcAyjUHME7Zb14R7qUgZSUsU5K6qCjLLjd5giJQC4BXKsFSC7o2057ai3APSyvbDzK2adHGxtv9nhGG8sF72w6AWRLVrvEh3oB0b3AFvyY8vwIb+myYq2hwBjgWkJmpCtXBDS2R5Z8Z26F34GQbo9tES2wsRaWAIJn7Xv241MA3g5sO+rYnUaAwI4oRwQZQsyTV82cLQPymih2fHVM/icAqLwPvD0+oVHAkbxRHs1ay+4eHFpAmUZVwAPwHiPcERXa0WJb41ObllPrVjYWV/FWAOANCtzGo6uiyRWFtQ5Q3UbdJtRTD4WewBupPJlK3etgwX3jCHnAICng+ZVSJISybVBf+yOIVyNUSA8+CMRXt2GpbKd4vwPAbML3GAtenaeaJChZlCekyLdTQFyrBiYCCPK2pu61/oKtYDUpK7WYQgoyc/Iz3ocSb1M2NYBVoczXGAQz6n7OezVGKkVOs8ivGTAI5jSwga8eToTDFoUFqzVDiDn2NAszNaRZAyyKgPO95pa9duclazdaAARyenUFURZtHxJRP490St67gEidq1IVHxIsMiMdyVIhZcgHchiLAJEhEcYN1Or7TZ+Cvgu0ZbhJRhVbTp6Sht3KwFO/SVnNtKRvAwFvAMkZz+jNptkSzPHY8hhDbzx8aLcbW3aLsq+rb5L7BMXucagcbj65V5/aFPGZN3jZ8FI3OuR1SMcdXNnlxQnQdVyp92v1n+/6/g37NSHdbH5I1/MOAZrqQy0mWhHzXju0xhosgugnMfbZqO8YtiSvn50P8GgrGFdFaxSpd4y5Dd4/Fivei9b1V//d0t578dRu7e1byz3RrF4+Tx+b0j0jH0O82SKGgx5B1p00NuCFX8itazBNWJnHUKT6qP/Qnn36EVgxohyyEVhaG10TCXsQ23DsARb/BA/kWzmJUJvK+xu3yutv/KEF1fsawruhMhTPYkNh+7hmrO0VFSILR0Py5IK6dcE5ufOaT6F5DpqlvQJ0pDiYZ1g+WiQFsEaA3EWnhDMB5zslKpHU8FR1C8pSLOJd5AGBJdfOFwgY5JFbq/CpEBQLf4R9YrsthZ0o22iqCVmq4Cbexx27GDRQsAilQZgQEFnUVT7XqTrReRuAM0kQbJRWUV4tpyVS6yhvHmtAsgKwuDJm5KH8qKONDJFvAIiUbUrkE2BSSS45r2uq5F8BBN+8t2VBeokAT3n/BsFY29nzuRWnNavNCrY3iu3hZGP3n8zs5bO1bUMcjSsedYE3MSuRJ5QNcKuKuNWlV8PFxZvZ7I+t+quA25so38E1UQG6vsaEgK3UtN60CdDjgZRrlOnCcArIAzQukIWENGpJoWNmpO18dMy9PBOMqpaoj9UCC11Ws5oRNS8mssU0tkATH0s1O+sq7Epkuzsdq0EaORvaFfm7wqNYRBFe19r2a4e2oyG/c8qklIccyjaGMPp4bwveswbQZc1j0ws+hLDUL+UWhJQZIMzREkZIdXxm+4sJZahO86K9F5Xs/e26PVNfB+ShCKpL5M4HcfCnWFpaemaAlyPHSEsQCG8EuPqTB7ZabCzAytMSuis8DShcVYosKeQOZYDsLUmfVqbUxNf5GjKmXDUz2Wvd5UVyy6PZle4EkNWrNK+gHck6x8vioTnSLIkMHMCLtgc5H+LVtwtVa+VCu93asZ2qxkDPbQsPTCO9kCrvX9QwXJFhFrwUzxy58o5anpvNVyqblmDVKntqmpMQqmNaZCHTzkFa5EHCVJc6riYrDQf2hbW0I86adKfEaw6E1pTR+y+7V+6pVJDziproqP/qLLWXO/tWQT9EGAJIH57Le252/rvGVSGojumrSmBtcwwJtfWXsSxvyEJNWO498DxtaurKHpD9/vnb9fX8UUTZdx4o41J7WMzbDuSvFS7VnKTgmePpzMaTgVXxoGPqTBjUQF5r1HUjQApVFsjTi+nQPjk7tkc7txCKsn10cYJMFOwAL4RM+Ts9r1/a+ng7H336mWkN9zIEpCIVefBqv151oYnVOqCJqGoQ0FDip5++D0kPcWZlIK1siuE51oTf8cw70YG5b+0sdG2Sum/cqm9855+BEq081meuQsHB2N4uhKLKxSuquQDhkUD6cEYXXMRW4AppbABcxMNHaomOpaYGCEpykEcqXRUhd5PqBtg1kU9T+it4HbnyAqDTetjqrFfzVtGVXCEnVMnUjRsC6kjHrrBisLarvkbFNF0pEuDnApAepBEKmLMAkAtR6jVAVOFdEdaumiNSNEBNcmgZpIairyEoFHuBlamZ34V8VVLJv0xx1ewTIGyKaGob0gyx5LCQNRyQF1kOISgjGHnFYeKxlcrIFosrQBgwBEhLzyZWexbb4UXeOpexNWXFd6dWGqFYo6mv8riuB1Y4bNny7tKGe3OL70KkLxes8xZE8gCwuD+z7e+XLHyFMt1BBUoAIaUQYPaIVwXEbR3J3bHR6patK1sIdcECFCOdANahAIX0UC74SXY+fW6X86eWbLQY0hwyUgcw5cHzisUq1V4DSDTYIWeNsGlDLCN5Mc16x1INy+ZZre2GvYf1/gKyeaHAixoam8O74Z4Qq22lFSMP9i0X4oFQkwnlVq1XM7CQbKhvS80qKE8Lj7GFWLYqAe/HmJhP1ShlAzyhJwDmO3gwn4YKJYlRQDoWAicUryKQJPuKT7TgywIACagPxWvK5yhTPBNVUznGwxtvbG+6tJY8AnmoUEdK7a5kKEBuNQjKlzkGgJYJdaJOZrycnIbckmbeKLHgXr0QsoXo1Dd0a2fL9nBzK8ilPAiP2ot+aNMa7Wp83UYW6xgEjVLdyikAR5k1ZPmiib4KIM9VM1OKJyRlkZyK6CX0Gg2kPhCRhy/zSpq1ZvgKT4oiQP+y/gyRhYba4ksjj8gGz8R39fJR34mPHOSclF/NPmq7p2h8RKVCoWsQRUT577WadqfTtju7e7YFsb+6e8c6pSrXczUPUzeINPtz8vjK5r6F9AYDJ0ddKg+T+QwjTU1JuheNoo70mfXRcOyaSHT2523ep8Kn5Efv9YEMHNB3zadQYMIKMkz1eZ1rmHyia0jvLJ5ZIar4hOiGdsq8CbSVqUzNVXv6/Mh++t679tYrr1sLTztbsKtsRbynvbqCrVInerkKTJt/kh6Ma8Uja+LRu7FA7r18uVaj1VRXarnQvSpv+byT/rE9efyOG7QywDWBULvHwUIX5IFs0tx//W2dRKhNefzGrfrGd//INJmo3qKwAVIEJ4fVqVtEIBr/LzdYrrxARIWjdSNkEam9Vk0+EiH5c2onRhXZ1RlHiVNYJSi4AhgrQJ+at7yJK68hsKnP51BlpquKpesIwc6UUMwtidDQ3XxxDNApPMacSspR6CXcxy0XlBG611usrKDhwoUuz5tQQWodT7keK19rHZOMGODSWt9qm9dytAnII+KQJS/Q0Sgd9564WOtKkF3eiaIBdsovcmdVnqHhklJ3MWNZSp5gpwIoQXps7fHYbkEae399ZfvvQ2CrwPpY+ecU5WOs/+eU02mjYk+3ijZ6Dc/hUWD5txrWeMDzDrAFd2LrPCxZ6w7J2MXbuUMe9hfmqyhek69C1i+1BC+bh3AgkUm+bU9OI5ssdu3OnTs+fLGs/qMCChxkZD5enGI5PYdoTixOB4Aw+VqoOQ/Nw2tb4u0p8F9vRL3JE4Eda9WKdeptSxDuy4uehc2OlbFK35+X7IjrpwpbTil7wDk1rVCnmhyoeGbVqE2aRdwiGRQM664cVF3ZSxoCrrDuo7Gt4zHvQw7CsoW1ts1Q5Cc84wjFHyGTwbpqWwkEQ/305VGSG0mSvgm0l3g8vmoedaXmSKgcPSdPyGdjPrEHw5G9MuvbDrKjtb5nSMYY+VBfR6WytNu7TWtQ53nAbQM4K5S3bHrJpPrt5OUo9DpcbHXuCSGZCh7Ib77+yPYoH43ammjdfc4r5hk3WBnLZ4NMdOp4O4BNLezYZgGJQ6BjPJx3XnyMsaFRgTW3mNUpqzlDGjyiUVgUkU84FPgrblVGAhCD9JCTyRxPgeMCL/fpeLcWNtOiXGrKuWnCkq7oPjUfyRjjMspa+ityUsQCrHGAcKdadYtbYVf26k08pQ551ag7L0kEDQri+TfNUY6MX9k05ForYOI34+UDhrxDs+vlUXnodu5R6Hv1w2SeDLue+Q3P+mLTO/U6UqHXZv99vsmb0Qg4H5bMMzngcjGcjvEMkBk8RK0MqQW+1PejUPo+p4NLRcIpRPHGSy952BYdEO9pJF6NwlFHu2/X5abN08o/PauB9xFQfh7enuNO2KQDtPT8yRNzz4/zw8tje/+dP7fZ6Aw4RB+ERxCfwphoHshwMrPRBMNyaX/8S0kglTe++89MEXhrTZS/CongXuOBuPhIaMiw3ywLgwrSruG6SyrAsGTU9KQy80k8Ugg8krx7IAAHx4uAn0ZFFQCTPHtJVinWvGZqS+G0muAyVZu/VmrTM/QyEFwvLWD55mKcAEAP4axXAYFl3UZYlXL71ZyhDj4pnvQ3wVJVqG8jbW3Io4KSj+Yxno2ykimiry+Slnin8qTmAhTdR5pknpXSJBLREF5N5JJAaPSEhmoqTUWOtXA9dy8Gdu9yare7E3vl6sKaL7qWOx6SLrPuXtNOXtuxT+5W7APA+jNeNdjZt/jBfZsctK0XIjjVsQ3XfXfzNa9ihoWbg2h7ANIRz++TNq2mqGCWG3X28akhCySYp5Xdkl0GUtmWPX4aWBS+bLf3dj3ci6/foGaRwsTS4ikC+xQQO0dJ5rbTbtles+CDEtYoWGfnIXTfsednE2tv7UD2enoG7ju46M1KZAeHDyxoHdhPXwzsJ5c5G2DnppSLGhGqKhs1/fAUjZwLqy28lm3KGmAMBGakl2SLfHe3OtRR2T2/0aRnMcTaTeZ2ARHn1eZ+944NNJAiQB4WmlOBSnLfHIWeQBZqVlUzltvsgBGUxVvNpgJTAFrgqBFyrTleQry0LeqwQtlqspwmL54gkxPui0jv3XRsb2KFv0T9tfA8ctQrJqgNUe4pii8C1FLNGrLZ4Rm/9eiB/drd27ZLVTxqN62NxSrjqj+d2TCGRJAbXF9AHMHCwxwDDmPun05WVo+2AIqpnc1H9nhAffDenc42OoDFym1VPkPA3L0K0qn5JpoPpOgPDkTkUeqQeRziRwww8uEjtpR3XSf5dhJVOeiD/1yXRBrZMf307/rkXvVZCvhkDAWcDJCZIoaUwtS4IvJc3ZhRkZ7Bndr9Cdmm5kL1IXWHF/bJk4+9P2iCXMlgUOtFBSyRcbaIY6z8rDVDT/zF5KFN13At13lsNMmRjnp6+Lv+7astykXk+JI6mEHyBepGwTRP+1c2jqe2xNJvRzUvP7Lr5dVpNnytGpWYemXkyWnaQFVGUFZwbNnnTY7dm3M8k9fBThkpGcqRdscJpFPPmI4G9uLZp/bpRz+xy6MPLaygLaRVcz/UNyzy8Ci8o5kN2J99S5eyvdlUTl/bmv/Ff3Gf7P/hBqsxH9ZRYoiE774eCArkxaIKA7zkfQhf1cwjAtGMVlWkCMQrGUXQSzSSo8CukCRFmT64/QVNJlTHLcSi5pNAAQCLgDOKo451zR+wdYX6ygTVR6E4GGAVcn1hPfKO6Q3PGsDWZe5vhRtr45POJ0MXJk04zCVFa6VF28Gq1kiXMdbHGInRvBCt/eEuJpa2jxGFsPLFGoCfJw0SDY4rH6CdBEGBG90yIdM1LNqd2dRuDeb2GiTxvec9e/X40u5f9fA8+tyBFVEr2MX9uh09aln/lT1b7PI5ACB7AFOlQ/luW1qoQrya4T2xR43A7jeruLcn3i57sIVrXAIahSgo3hQA1Xj1vDp+SZ9mJMMKnMfuzGtBLbw2LJ5Ffscuu5DC9qu2jYejXpSiohXnIRmeN5wckYcJdTO2rVbNqlhmGjbdRMh3w11bbA7sg/O6jdOmHXZq9tZhw+qLka2Gl7bXqvpkKK3n3ksq9ufvn9jZeke1iAxA6NR9RDnVPJ15G6Egza19qwVNK+ORymtriQixwDUhTX1RP/7omV3M5jbdTC0tL20GgY6puz7lu6Cc7xweWnmOgdAdelNTv7KyIWCgQQ9UmHscvuIgyqvvklM1S0r5i+SrinV/OFlacwkZRIGdQoJjik5WX4xMrkupbccj+95kbG8htDUNRU7nVqkHVtvrQJR1qwA2lxeXELCWTV7bnWrBvn+4a69Cbvcbkec3hDwiiElWfW/YxxCSjGt9ciRooQWe8pR9amfnAzydOwAqHt4KEkmG9uT8GEdfEakDt2bVZCUPQn2NsvI1e1+dzpqzoRFUPhIOb1ijx9Q5LmtJkpr1e2REI4ucgxy93pF7b/LRJh1mv/me7dlPIar0WDe5PjsR3ZzUb73p5npd8cX37Dcb2DCDfJ6dQo54SPNxzDMgxVrdsSJl17B/GXTZXdyiNFwn75u3LC0Kx6JYVk48pMvfx/8KwKmyd4K9yRvnRVLCK4U9uRj28K6RhTCyrRCPz0lCngJlxy6td7mh6EQGikenJutfmCylg/epiDw9Knb/DsGrKRYZfvbRR/Zv/u2f2Wozg7TQwe6FhdS/z7vifYuEHQIZ4X1kkwhT6w+n39pZ6Nq+kUBab732NiX2T3NY9rmwaYUKhVyuYZgDPpSIWwBc5216VIqaozTGWcKgvgDKDODIBDWPScwlHNMIDMhBnglsnN+gnKW1RYCZ4lDJIwnUaY4ybwoBAqKRWSHPgLSoOoxngAaw0XcgUveX89jZkdh9YctiYNtbERU15ZiG30IsgBBOCd4HCobFI7cywcWYINRLzi3wcmK8jFijgCCK+GYGOqAW40qKGeV2K3ZIGeu0AThuY0XdiWd2MB3Za6eX9vqznj14PrJXT2O7dTnCAozxNBZ2+rBgL/YjG+0ENtmr2BBiS3nenASNsT7V0S2iUpNbsVKwCCLcrq5stwoBBit7cFC1dn5mUW5oQXlsjVbOGrW8d3IvV1VLF3LT1TeTuJCqflb5Npbq9wCgNyinQ869ZvXgECIKIBCuX0I6lOMSIh9PrlCc2FrNyGZYyMdYZWcDhXHZhti+ayfJlr1/ObDO3p5tRhAA4JjzBbkKVq21bFGoWXfdsKeT0D7q5+yi0PZYTiVIcD8oWpM6jipFmytEfKPpew7yqFDe1cXS7oVtu1XAuyhW7b1nL+yT07HlseDLWyWs/TGeTARQt0yhuOcARVkG/HhuQwhljNV2CcksIaGAelOHtYZSSwlFqPLISpBrgEe5Kq8h+sT2eacmMypo4wke0BVKW0VB9/BI2tSBekHqi7G9DdAcVpGfas7KEG/7cMeiZs32IJE2JDvpXdlivrIKxPDKTtseQSzhUn1jGDcAu8CoipzJy2qGJTy/lTU5vqPRTaMhXi++kfqZeFaxjFzgWZ5CyjH1qNAv6txVx/lsOESeWw5+AkT93SBr1hxCPSLLWo0woH6lcw7pIhsBmMBM1+m4lPXLG7+zPkh9z671jcfr283xG/LReV2SXZV9UUqki35M/2nPkpf95PkiO/VS7h/etu32jjWqDTxZjFFkKAVEp1oTSOuw4zVJzWSa8la/X9vNY3920zUcJUEiTS0w9nnpUE6oNHp1TR4ihuyMl4ua7VQ2WmN9juez53M7MB9RCjXFiyzc8xCucX3WsiLvgidItvT6b9ykgMLFrJzcu0YORf4iyu7Vif3Z//g/2N/+zd9Ya6tpO8jSMpn66DvNMZJhoEgW8jw0iXCKZ6QhvHz/s/5o+ifXL/lWbt/sgbz1+g8okx/mw4blAgVS5BOA0ggNH+/Mpsr28BoUkmbmpnLv05VpEXwVovoH1FzigkphliCPEt6GRikt06kPw93CurvxPtS5LfIAY/AaCgAPQL6U+qHMkMuaXSTipAWgF7FUG0HMrnH3CoGBh4QlplFTakdMAKoJXse6pBEXeBOkdUU61moKKZWoQARmgaCpHZrrlCPFMJKbXtAayABKdTmx2/MruzUZ2N3BwF6+Gtqbpz373pNL+41PLuylF0OrYtWuw6p1WxU7Ogjtk9sle/Koasf7vKOOxV8PIQ6Ng4I8UMgZwFaUZxcA3IBrCTAMK0vIY217dcCuGJMHvKfl1DooQhMrVwHiymobxyvbLIoImFkNcm+GlBdgu8SqnqfbFkS/YmHxh5T5IyyuA6vkH9k6jvDS8GIoaQ0fxIZXCx3gjqWr8fzlLevNcnY+VrTebbuctOwC8jhZl627SizEA60uW/bp6YUtotCmhaaNrGUfnOXtpycl+8lx0c4U0TBILWoA5Iu+HdbLthNRnniECka3F/EMiCDB45S3UcbLO6y2bAv5UPv9BAtjXi7Z/qv3rTfpoUjqyI0gCAgWCS1hUHT7ilMF+YZ4l+4FF62mtdvRao2I0+ANjdeTdyrFL+GUaXiqgh6GWP6NZGNTiO0IAp5i5d2eLuwetb7D+yWvCWk42Nuxh3sHyF9qnQd3bOfeXQu0Uh/egEbCVQGGLTV54GXUIf3bOx1rUiYTKiQHiF8B6N5cIbABBPaaHevUGpbM5W1DaIClvD/VudaIkDf5+MVz64573Bfbjia28uwlIPvx0ZmFUdN2G4CumtKESTLckGPHaX4HyIBmxKspZzgcuEei1fgEp95H4OQjneG/b9h0jYBWZzOY5Q991Y/MS2HXeb9GV+lhfFxvvCU79JXn6051FMuDmi5iJ7gQ41NDwgO8DY1S0jrsn336Gd5vm7KFVLhehOVrsV8/Th9f3bUpT0qXe0TZP9/03pT6vup1vXmsoqYxzvpESU4WkTeRQR4MiPH4G6pTlEGGpfKQEdh1Tj3P2VNFHiorPV+k+LXN88/1wg7kSAOGtA76dNy3p599bI8f/8TGvb6vjb9/ew/jAT2MpzbFSFAUM3mRWoFQTVgiEe1qvsID+bNv8yx0bd9IIIff//0f5kvRD5bFuq1FHEE2FyQjEFQXoXUBodw0Fn1OoWrUSF6h1jnonYB8F+jHeVmtWKG5hYW8TV0MQLyHE4nyIyuvZghXxvxqnlIz1WJVsmmimcO8XxUHQeDaeKXq7gIWc2E5tHp5Zts1vBGeOoVsUu5LAb7JnCN8FoukmT8tKOrDEVXBvENDjTeQnea7V2cra8Ur66Rr26Hi7uA+3j/r2ZuXQ3v9+NL+3pMTe+t519447dv987F1cC0DKryMnJ+3Onb58I59ejeyn9zGKn6tZhdVTUzKA94ABZ/eFq8lOElLEkvM1AmKABUAXYRtvRxZu7ywR3gpd9oFq1NOu03IWeUVkPYKgBKENowpkyGe0hTrtpraDtcU1z2rcT5d7eJZ/YrV6/+ZbZLfodxkmWky5q7NJ7KsICA8LveoAHUHIg3lhQhyhV0br9q8464V6g/sap7YVYqlTxkVIK0qBLzBM5uQ/rNFxS6mRTseFuzZsGqXSwgnbftkxGKuRz775sOBS6SvEfAJoK+mGSkDIpgQVgy2qD+8q6qafLDS8FIaBzuQrdmzq2O7OL0i73XKp2JTyirOVUivxuflPHiiVjWkdDycvMgj8VFSahqVRSoVhzkwTlK1RxeL1DvH2GOs3oWMB2TzAIvnu4rYDDn3GgW7BLjTRs2+98Zbtqe1OhoQ3i5pIo3yVDX6UKP5NFtYQFKAiMJmaDNZjrzj8fm5fYp3McLwSLAsd5ttwIqahrTKeLdFCFTxmVq7eFRrgGEyshTPZ9ifABqZ992AVB7tbuO5SPYXNsLTrVcCZGLLKhhEmuj3+egjSRHf1Zm/5pyGwqpJZ4an1mw23YjKOsYzCPy8Kecrmze1XJ9zvvh8E5XoPdqyd+q/629fbNdW9zdtqgpvgUA+5QmtwQcfTkz9idhkOGgVPkrTWnXkUJpKnq5f9Is3P88Lri/3HRnT7Ypf9fjJZzYdTWx7u8NTRR4QADt+jr9by8p2e5A25ddGxnXOyQs589Fg1BX/fbHr8df/KU9uFH8p3zJq9R6cCd6xBBTn9vGHP7V3f/zX4OKYfC/t4Z07tr+7bwXkvYz3uZhMbXB5CalmLTfqA1moH4QyUee5mrDmi9WPh+NfQgKpvvpr/yRO828nsuorbYQgsgKWl0I5qA7kNsq6kAurEQ5qNNDIgwCFruA5aK7GHDmZcmCFZR2W11bF2sYBsQXnBOL32hvbK15ZB+CR+xovESEqb7mp2XiBckIIN30eAgT1g0jANKsXisFjmVsDAmmyb9SeKo8FYEq06p9FkFNgwRILXwvil2M1UFlljbvPtaX53JoQSCtZ2Z3BzB5CGC+dDe0hnsWrz3r2youevaymqeOhNQU0WLBWw/ru1Ox0t2af3a7bT+/V7W/ubdun24GdFGeW36JgKhM8NdzyAI+qjHJ704ryLHJUtF6NNilBMA3kHQLIpZBqYp1KYve2Ear+C4hxYh08s2pREyNDu1p17Mm4Zc975K/QssNO3Q5C8qW+DCz5te1bKfx1qzX/Mc/8bcqsTemcACgAsdVtoWjR/BU1ks4VQopGPeLrK6rxutiyuNSyv318bJfjqYeuXmxGXhfwCIqFJ7eYYu7ehphaXr7dCTpSbgKekS/5qsWyOu2q9QC9GeSaB1hrKEYdFInwKhUFVUNEi9yzSpGlTcW2tQplgGeJUsqjGPO+T56f8btsFWQOEwGAVps1AikRkGAuUVTdAHnP12q+WWAoLFB6jZCTqYCRgTLqmoRrZFkqcnCMB5eEWL+A+v666LPMNSfjKR7T41bRBngYEfL9aKdtu7UCnlxoCUbSGs9R0Rc2fL44ObOLq661tlp42Uv79PLcXkAEZ1iNZ3ggZ5DHi/EI73XicePK1F/vqmfvfvypneJRLarI9GxoKVaphntHubKtxgllFNj9W7t2awuZmI8oI3npyDbWloZny4spIPFFyb9KgTxlXgNAKDBzq1qd6pAznrXingkMBUp+PdsN8DvoXTOFjmXEomfykR3+fPOfnx/jar/2K9s3HbveZPFTKZSf+pkgWohSHefFQAYAG0aVhiAL9TXEWUvkiiC1yQj9hdtXT/Mupzzhh3AJsnpw/wH5yzKg5rTsCvWJKtkYJjPwgPfWKiFEIiNLUIgPwrtv8qrr9TKlJ2vSkgei53xBIPpf/SYa5KBw95enz+2Dn/6NnR8/sSoYoFYXqsXJSzHINsiVAipqqsPJs+eUCU/j2Rp+rLk/U9Kl4bvd4RRMW3+rZ6Fr+0YCCV/+jR8mm/zb66AJcTRgTQo5irha7qVsBVUKWs0Xza5UB3OZzJd9WGzg7dbqIG+g4NsoSxOXbbLS2r5qYqpR0BWLIJL98txKmwFgNLeRW41tGylibVLnuyzPbIR+aQ2KQAiaDJa3GccmKCCWe5BaeaNYWSUrA2q1adkKk4oV0rJVUaDtzcz2AeQHw4kdDKZ20J3afm9qhxdje3AytHvPe/bWxxeQRt/unU1sbwDRxKmtwrKNGmW76ET29OG2PX20Zz952LSf3GnaZzt1O21Edl5V0D8EMlxZvbqyaNWDtvCoSjPL4SEs5YqvK4DRliUrhcYGrHMh+WAvkjfKpeSW59oe7jWsgidS28xtB/JI1YGcluxyxrvifXsx3bPBcpdybWPBqZN/y2b51+yjs0M7mb9to9L3bVh82c6TinUXMx9hVMYbCwpYVwCUYusEVUx8pUkWNB6QFEgWukJ9XCQzO5/2rNWqo1AYCoBiSP2J4KYpyq935rbYISGIazhd+GJD+tMwYo0grtWw2Is1XPGchchADfCPNiu+b3zNby1n264f4DXuWjpRpyV1F0AQy4KdoCxH7BM1XWrxMAU9hNw1BNdHwFFWYmK1R6u5Rha3QoSojbuAfBQ2eLmrueWQNw1j1iTJkkbQcZ0WAwll9SGfVBNkXcebMTsm0ZdR0SZ4JVW8wfJkbLfaAHCkmFvqR0BWQQcHaZIwhYm1zr5G6UjuH2M99rlgyvs0+38JMCwgTl0n73yn06G+Cu7JfcS1RyJnWbxBFdIo2eu3X7LbjX3bon6+C9jVSMsUGegNTgGelbUrBWtQ1m3IPSpF5ElAk+VdYCOty0KXA0ayUvjdxHsSomk+iI7dNEN9Gex0xH/p2PVx3/znl3470PKp49nHFz9uti9f/5VNxtOE8rgY9b2JT7Gf1FSlJInYNCJQ67SHeHk+vJhjSptvX3quiO7mz29GfvX1q5uDOn8KLqnmWXkEPoyXT5VVdp6jlJdIZhbLyOP9yLaPTtRD9V7/x3vUv6h7+J0Fb8X7lFHFvbrCL+UaRWMOIQqFZn/8wU/sxbOPIcuh98PWMQKiCA9Mhjd1j7JAqmIT0kX9XB4fYQgi5zxfwWAXEJ8+5YGoD2SZbv5kNP32TiLU9o0E0njr7/3hKle6vwZ08lR6IaSSsdJUau72qixUyFh2Wpdc61+UEs1apaoAlFQxqYpj66xGdlhYWUBBHqUTQCeiAhryHwDQhW0VU7vXyePConi4buPkwIa4Lhp2q0qXQ6rGC7XcB9xVtDHkMbYmBLLN8/YQzP35xjqXie1+MsBjKFjzgnsnRSzBle0CjLdPTu27H57a7Sek5Xhit64mdu9iai8dz+yVk4XtjxRAbWVjjZa61bKjVw/sp3fa9t7DPXt8r2kntyI72irZSZizi4oB1BtbSGkBzzqs1anEgMIUIphbVNSCT1iDAMt6U8fyUrjwyGYA+2IZ2gLizAMIChfvXgAEIiFrImyr6cBamkNQKtuTYWrdeQiJ7Flvdc+eDZt2NWvYRc/sk8ucfbK4ZT86adun/ds2y70Gid+1+bxol5ddO9hq2m6o6K51FIgEY5FqacxioYKiaNY23iFCrMaDolx2FH0MyfYmfbu9f8e2gh07xOpt4+VYYWBHkOpss21VzQNS3UNuM4ArSz9apLopUadLPCTN+02K1oFIXt7ds81sZFWUowNgqj8sIA37rUO8LDyOfs/u3t6HLCs2przefXZsJ/ESjwvFb7YB0xWeSOid9r7OCulVhAC39wASBehUZGbNAyqux1ZaaZEeDaXUfHLeR9483hMEVMMjSJAVWeblsIY3wDuruMg8uw4ovP3oju1QBw2Ipo6hpP4KBwh2BSiUNV9vRlbFaFhChDOs50vkq4s5q0gBCsEuK7ReiyiLwNen2IJoKrWa1bZ3rIcH+8nxqW1vHVoCcWttilduPbT9cAuzomDL0cBm6znXDa1/dWY7taq1Kau9ypbV8chDjA6BjEBQsa1kqCttGhCiOlGpLLHyw5A6Io9ZujHmyP9Nhzs1x1X+Jfuuf15/P7t9fuz6Ov32Y75np262rCnn+sdXTmqJ4ifnJ3YJgXS2kKcIeUSlvTmLdJVItVKuu3yYsb7wPGm98vD5JqzROf7zFULlGcoL1bOoW6XB79J1FIyCnGpYrrwySsFx5HMC4ZgIRL+9X4ZdZO8gCKh5s59fl73U804a1SmuQ+IAkY/So8m4ajpfJ2M7+ewv7enHP8YwxvtErKIA462c5x0aGZmlTaFaihDWGOLSCLo19dU9ecF1OdN6QgnkMcVwUzTe8XUnuq+F/stIIM23vv/PFhtrral0ReLVeiAFlNBdSypBVePkrnrXqCmsLq0ldIBi1hd921107W7SswcQQFsFSJV1Z3Mb5jqWrLFOUbyt3rkdXh3Zfrdr9dOZpQMNUW0b/GDRzKyS4A2sAfjp3LZQwDevevaoP7S7l3gLmmtxOrD7R2O7+2xs28drK/cqNtps2ZPijr1QGHEFrWsACuWF1UKUvla2eQurkleUWurLqSN8W3ZSz9nzWyV7/uaOffKdW/aTA7wMyLJfb1pcWto6iD2GkoaOFnPq+1DTANYzCT0s9+ygllgt18fihdxQmgLvninoY1rDesfSV7/MRmtpBLwTQlmiQN6ZjajivSlibwqZai2ScrFqs0XeRokAo2OjKeQ1qLgnksj7CNsWYrWug1t2PmtTN3ftN9/+fXvU3rF75YI9atVsC8u1oPZmvIAUEFV8I7Wtehs0JJBAUGeTEWQ08E5NAfF8ObfBcIb30bQm92/SMeQXo/y402nRmx3ljeSKGpygAQ0B+aMUsOg98mwhtPmK33iYGjB8v71lL+1RfvMLq6F88urKAZZ6Asni4exvH9pimlgbolprBA5E8ZQ6PQNYrwAEzSJX9GR1Vivys3q51Pkuf0MegTpFC1i3lRzKqEgEuQkKuuC8LF88VcDXO2NR9lqk8CA5i5cJzyhQhhEeJoZMmXJZLGyn3bTD7S0bda/s/PjE2rUWac5zLkZqAWnAbjidcl/VRrOpdRMIvDu0IzyWCWUhnKog49SsB9zTmtZn5+d2enlFqkk7QF7WaCs84KMxRhLny5D2re09iAGCx8Nbp5AKgHPRu7Id6uAg2rED6nk73LUVHp2M3iV/G9IlkBMIC3SzT4BKfVCAqcprOBxyDEtc4W9IX7ZmiMCQzEh99ff5b/33DZtUVtv1Pb5/ZaMKOC6w/aaT2a7Rc4fbu04emminJkWBNyl3sNf79ffF8/2hHBa4ZJsI0t/FVgaAK+CQZocvU3TzOm8iBx8xxnW6M+vP0E+RQnavPv0aXcE/9ccImtS0lD0j5XjmXegC9Tk5wSmNGEsafixjAhrhqPo5JnZ1/sw+++inNh2cIdclCBwdJ4c+JB6ik/GjZjl16HsTGY+eTydgSMEuLy5spgXniuZyqBhYmoWuPrEJRoZCmQA63+pZ6Nq+kUA63/utP1JnVL6B1wGbalGpQgCoUYgSWHWAafguzjRW0MwU6bINGHVySzsYndtbT0/tVx8f2cvnQ8v1p7IRbZxT+O261WZFOzwb29snV/ad03NrvRja5pjXTHDVuxvbG2CRz/AeYOA3zsf2Ui+1l7r87s3tFkTz+mliD4Y525lpeVIqDEJ60r5tH7bu2mP2D6NbdlnfsbgR2KgGo7dhpLs5uzqs2NktrPT7oXXv79oHQc0+qe3YU0C3+2DHTm437Tkkc4HAKtSG1iGp5IZYKbLi1oDvBk8FkM1DaOy7uZHd5fnNOsJZBLzwPKbrgg0WJYisZjOIQx2/6rFB4hErLA0EUOsoq4PbBRMyWm0Si2OsDWQywXpP0jKeAkSHNV7Aku9OUDlAJcCajbTwENoUz7GygratYfnNaGTfO2zbbS2QpTB4gEYWNAOAxDpWCH652ms8xA3A2QdIH794atOZFuDBj8JjTCDGlDu0Tst4PrLTQc9ORlM7m67IU86KgL8CKyq9ajZZQ4YaZr1Wf5batYHPPERAqj0678HuPgqb2NXZp1Ynr4GUT6PL8hpxsrGdnXuIVYtrSCnufTxNsVhr9lxj3zHhNCnQ1xxBxjYbABbFo+So6zXEsbCAMqsjd63NFOKIKWPN+l5bTN2tK3WP96V1RNRyIAIpQa5OfFh+pYaiSwNAkHYyHXo4i0O8tlm/b93LS9vBc9ghDQuAfhxTrxBNQt5OxiMb8P53hz17fHXhi26V0I0yXuRWUMBbwHvB4vQJnxDFMF+zo37sM7v3IdRdyEWh0vtjiAeQEPm2mltW412a+thptOzR9l1Io2379X28mR1bQdRH/S6+twYEyIItZfgGqXo4E8pVMKemGm+2In1HR0e2u7uDfElH8doAL374rlv9K+Wk7/7jm7ZrwP6Fmz/nWo6/+hydI431aoSXXrUC3zWQQ1f5//wTuH+xZd9FFNl5XZltnz+fk8KeSqVq9UbdvRgNY5Znlo2Myq5Rmr54vrSOjWu0eZTd63epP1XnyIH/1vAefcuWB9aIRZGNEqTrs6f5CKvNwnoXz+3Jx+/Y8OoFmBAjYxVPmzwJbSIOzfyXp+RZ4WY1F2t+m9IaYTAdYawoKnkJuV1QR5rzkQACvhIheqBFruar3B9PfxkJpP7mr/+zVZnKiVBeXKxiWMEDUfs936kDFb27kRSGmg203kExTaw0G9jLWKkPuyO7DwFIS7Q40HFn106xPBVSu7woWuVqZXewXA/URFXF4qYCxij+BsAMsGY1QzhXxfKtaLGiEOu7jkJGNg9b1q9EdoZQPq1H9mmnYZ/s7tpfbb9un5T2rFvctaR6gFWLHVzBg6kqfLo60UdYtQublkjj3rY9wzN4P4nsRXXPzqK2XdYqNgAk+xrRQ15Km7nVS3Nr1VemFcO0DkUOwAmweJvVpVWKIxQ/tmpgNgOQEyzAcZzHe0BgJCzq4FV/DWnHPkWMKSosZM2eL0NOmiWsdv28qFWhPlCEEl7JBtKR4oVaA6XM+RLkVYusVN/Ck1HZV/DS8jaGaNRXoDD053hms9nYQSMAyNQstVlDRJzTCnt5iC2AKGIIY4hSXI0gdcyeOpZ3KcI4qOR4zgzrFRheze15d2C9ZYGyCm1EPU/xCmTt5gREKMkiVfgJiAOA1ECAsvoPig10BLDUjPagapV2x9599tS2y6G9sXfXKnwm1Pea/OE+WSPaBwDbdjGQq4l3Np6TztBeTKYWY52rf01xrMp4dfncAsIFQFHwcjqyaDm05npk+ws8Tyx3FXiCXMbqswgiyjnrjC2oyQzQbdRlsaK4XFeuhR7mRLSeTyakz2wfj6uF4RMVNIy34xMEmyIx6gjjH8Jd2ovp2D68OLdP+pf2weDcVtzDK62DTmxj6bchmV01XyEHQ/J02ZtYqda2GFkYce/9rZoPqmjWIXTNto9FSEgFBLTfqFhHdQQZh3hO9aKeg7e/pqxJ//lsaBM8fA1JrfAu6ZyIVEvfasa62tIFbyUIRZ5HrVbHUtck05s+AFnwgj92B+PMa3Fkc8QWwn1l0+V/h81J6pvuZ9Mj1GwjkHePQAX2+ab38nG9e/J8y0A9++9mQ6f0wXvU9KOFo5wU2fRdQ5fVL6bmLDUxqWKypwjs2fnmnej8U/OT8i4J0DH/5FJdnWVD9SqfJCMPxboTsajLYpMubD7u2bNPfmoXx59YAWNS0atDj6ogslA9UD0Qmze1sSd4l2oi1hs08EgRlbWmEYVhCtee4NEGRaSR/MwxWHx5CYyL/nhi48nCjr/ls9C1fY1AXvov/5sfTFeLf7oCOMuRmgBypkXnSxSAFhRS7Koygo89TcVpEqCsIQilsLB6HfBr562HRfyjsGYf3XpgTw7v2vO6ALpoxTgB1CK7gBC6dSz2fUB5f2On9xJ7v123D5st+wyT/jO8h+eNyI6jlj2Ptu002MYzaNoRltyHnH9/u2mf7rTthN+XjV27WN3Bam3ijwJUNcA1wiuqnVuzcGztUBEtJ1TwAhdTsTkhjnPNeWjZqNSwvuYVlNTen7h1UdOsYQC8UpwCdLJg5ggsAAeQKU6XhqiWNVte7ZkJSi4FRmhSBKJVLdlOLWdReWExgLCGqHJY6vLUVpsBRDuxJgJeBairAUqPgAJVWOl8YlmDZ9YMN7bbmHJ+BgBNbYhXsyhtk4dtm03UuV5x8lgAMDFAuSpRVt2JfTqI7fDgkPTnHXyGwxHewgLQKUIgG+sP+jbUCDTqUVbbqrixs8El6Vdnet6SmOtRRETa5uWmTURQGFSaoKf1KHx2c6hVI6UEAUoVOahpOHSyzJGXmR1SPr9x7wBPBhICbB9t79p9AM2wpig2LPUWXl3dogDLO9yy9/FCn8xT22sC7EFqPz39BAUaWD7uW621tK3KivRqmeCcVaibKB5aZzmyzmpsd7D023gzCco72WDDK8gfwFsSLgMOAUSmiM7tZo1noMBS9ApeIQZPuqB+yffvvPnIHiBrW/Calg9QZ/saIJoA8mrq08z4T7tX9lmva0cQwQUWY4LHoflPIWWvNTz2Wi2bjIfWxWtbpNlsYpWbojdUIspwPuS3wvmXrIa3E+L5KkBlShr7/Str4Cbt452UIGO1xxchOkVCFlEoxIV8jK43SykIP5DHcXkiAmUpr+7xZWEB1+lM67po+Lqs6Kx/QOQvcFOfiI/e0n4N5gK8rxGADmb/fW3ze/VFgHx931dv903vheBu3i9w/7tu/oZveub1JtLwWHv8VSljXaqI3xr4oIYoGXD61HYz+sr/aedizc7PrvniXcpXFpJfHgoE4t9lMKHnyPSoe2YXR0/t+WfvY0ihwxhetYqIaO3Dp+W1iMS8b4MXqbzlhYhEfOP5okGdU/h+DWLREsrxZGQVvFutAaI+EJGIOtJ7g4n6Qp7iiXxrl7K92b5GINu/8/d/kKyTHy6Lc4sghO1aHve7bp16016/f8dqVcCiyoVY8ymgmsOCrkMQ8L9/bmoN+2C+sY+rDXsWdaxXrdtco7LQ7GmKzQ2w5vNVFGxm0faVpffH1uX8CQRxnm/ZEOUaY41OCpGNCx0bbXZtYC3r5gMboXzDILQpRLCKFGa+hvtXtjTfsBVpWlSntqpNLB+gmLlju5/v4SlsAFsBOCCtvpFR0S7HgDLW3hJ5gUpsq5ZYdTO0Ol5CE+IsAoalcjayR4HPSkhcgECVIRd16isulGziuaKRoBwhIHdvO8Q7UVRY7stXrDeOAFYt3YuVncdDw3tAvKyBJVrEti8C7FrCd4NFv40rE2kEVqtiL93dst3KwLasizVZtmezvD2bhjZLmxAcYMxzkFWUACDDekEsTWtYdxHIJSB3d2fbAycqqm4V78JXYEMhBB4pFrtWa6xRdmve/84nHyC0MXkQyXB+qXgBAG+1yXGUA6sL2wASTE0RiCfJwgYzBboMsH4D7kMWKEEtotSKVvYr+5G9XAPQ+0fWG3Ypk327RV01SWU1Jj2Y5OVEBomG8Ib2vD+yj8/PbG+/Tfp79vj4GQQyQ9khiPsNa0NcvhgT9RRCfjvTqT0YTe3lSWz7intGuk+w3ntSXJRY0V7Kau/CyttQL/I0NJdCMaQoBCcPBfObYbWGlMc+FfnSNmRGeUXyThBrtNY+vurb2WRip+Oxvej37DKe2ZR0LClvnmbtSmhtvA81I/Up86e9CzuNJ5QNRFlrWhldGUNwijCczsfckSIXWrJWc3PwHPCQgTxvmuv1+ra3vWdtNNGbADlOlVHo2Wi5kpZR4Lo6nryCK6rJagFoqYtHncVFnjnTCDFAtHvVRQfr3JM1dfHPwVsg56DG9d58dY36/v/195/dlIBftF0/3PfsfieX6z3rg8iOZ96Of/07bTf3fdPmIE1+FPpkqaZUiISDGTnweZMc/+Rg5nkpN9kznST0nefkMDS8jwK3xcvFwT5Lu/hVzbVzjJnHH79jZ88/tQ0GVqh5S0hJbq3gh+gHzxHg+xwrNr1N5axN3od7O8iWNvdqeLb2Mp6kBrz0zk+sjn6IVEQemkyoWFgKdTSbJz+GQL7Vs9C1fY1AXvr93397tpz8MFeWBY4CAvxvPnzFdsMmlqLarZd21j+18WKMNbZwAW3ibWzX2xDEyjuAZ2ndJ8RYgHWLFRkDRgnAofXF15rAtsZtryxt/2CAIowtXtbtKunYDO8kRc2oTSwxrCo0Z73B6tWkwkQjGiCfADUHyAWi6qtY4kZqpnZS6ltQQRmDuW1j7ReWl5YPFUgBGEmwWOSa4qXMZ3KBS5AB7icAm0/G1gmwEAtja5Y0OiRrajI8jzyAiaFuEUAh22SljlWATO3NCqZHonzk1BYWSaWMEGhhGNLenwZ2OW9AsHgr4RqLBYBGwSPyVCnOAHwsfSz8rtZvX9RsEmOR2r7N7MDGA6zQWd+i9bG75I8HTTtb3bXZMgRYVt4RrnVU1BWpPKlzLlvgqGgDBFCRj19qNilFjbOSCy2bSn1XhqXcsw71qMlcIxTh8aniYRWtWalBOhWLAeV4BlDGqZXI33w0hFgMSkHZAFD1REQhJLaCOMh+lbLqVApWx7JO8TpealbtliwzvLmLbte28DL2O00ItmTRKm9FvCSFay/hOUx7A0i8hNdxbKUOZTCd2dVgZGPkq94ObT8o25sAawUAXaJUZbyCmgIhTlPrQEbk1E6CwJ5y3djD80NMyIeiGPAqlFzNjQUMngIeDOYNqDwA1BWiZkE5FVH0FSRRRcY0JwStts8ur+xdyEPLuV5AHlPqTOFJqni9BchGQ2jVBKU+wOlsapeDrp0MBzbifWu8iBVyothPBSzjJbqwgXjqpKsTBhC6WQMPKCrjBVNHEwBG0QmG5Kne3LLbochBlru8CmqXelEjp+pZ0WVbUeSz6z1mEoQw4/2akKpmKnkfgsioFmE0VPgGhzq4ZgQi40FgKnCTVZzBafa/I+5Xtp/tn7jebg5xuUBe5Ccw/ibAd5D2nZs4n/2+PvQf2Pzan3PdjUfjXojqj12d6uofUqe66uf6Ssrpq3kQqUlnsuerHOQlufeAgaiIBR6nL5egBxd2dfLYPn73L8ERvFWOq7VA89fWGFLJQtGpZZ6or0QGgdCBt5KeG9JSWetV0jU1J+qwOuadRJC5wXBk8zEeSFn9nsgkJOId6Hjr6kCPk/TPIJBv9SRCbV8jkNd/7zd+uFpNfhDWcOnxPjRLtBVu205jB/CrWhdiuOheoFiK4VRBYEOLinVLJ0vIQxYe5DFcYzEtbXdPzSMAD+7BKqbSAaGN4a1oRNJ66ufVFHM5qttk1fRhvpsc3glKEkASao/0+FSw82oOCWAOF6sTKmxu+7WadQpDq9kzPIVLa+aH9qimzu1LawUTm2P5n6Nx3npOpc2ovOm6itegDtQEUMeKQN5WuCElDQ/OT7FgJ7ioWtYV8oBA1HcAPkIW6vdAaVB6WTpqb25WSSPlpZAoGmY6XcWiHBsD9FdJ1a5WkAKEVQAk26We1ZOntlOYAuwrwCNv3Rke1WrX5ps9myzwtJZ7WLoHWJJl220mtt0CYDepPe3vcN2rlOO2zx3hH4KO4AIeAheZogW1/5OWUTGy6XBqD6OmHUYAHl6NpnqiKnhACH4C6AD7BbyHIqArUtlrbeNhdqy44lkpAk+ZVJB8uNVBK8KaPahEvhqbOnwVyqOSrO31/V17Za9mD5plrPGiPTk94d6c3d/fQzbwNqifGEsqWcYWoES1fBmShjwgqfq64BP8Vlhf740uLcVznU/nniZNPtWw8N1lDu+lbg3AVaRwfnZlK7yfEgAu7j7lncfIXw9PxsKI+pMXQq0VUFi8vNVmZHcP2z6nwgcrkJ+L3sitvQCPSt5Vfz6xT3pd+9HRC/ub41P7rD+0Ht6JBpBoWWMVUB3yqNcjQCA1RXrWkrLqkFen/ZLzS95bwDNWkMoSlqU8hnQheYEsALatGsZSo25Bveqg4fMfqD9FZJhTM30IZDSe2C71pQCVJNMBX534S4gmxkhJMFwiNU1xrzqJtSqjSEN9IGpO0/Va1M37SK7B0Udf6dz1LgDzob0cJ3uc41lCuC9tN+Cn475/6U//dGPWvOOP0JXX112f/vLGs7JrvrTpwPU7brav3felzZ9L2m/SowPKQxXS0FuV3jLetyZP6rxIXce+9l62z2P4+bOyMuZp7tGU1IRcgNBnQzs9+tSOn39si8mV1TE8fCCHmhS93ctvpPT5zqd7V3xXgMaldJNPpVGejU/o5NOJhD9fHAwi0SAAvtrU+0DAHfBBQ7NFHhrBpzDufXR4kax+PJr8EhLIb//D3/wnhU38dhlDc1mkwMsdC4Ntq1VaAHjoE6iWAOrB/jZlpw5hAHnOtQtAJ2pgdWEJ4ta9ei+0VnMKy14ByjXOY1FtAG0vTix6KmyZm1pvtsYybAKWdc5HCAxW1Ub9DUB/MYBgFFo5dasyLeUtysf2vU7L/vGbD223+NTuhu/Zr+yd2m++rpXFTi1df2rVBkAdcRdsvoQwNnmRk5qvUFoqaL9dtg4E2RvD/Dy4XFAsLnagowb4VAsxwJNaHc8hkpeyxlZkrwJaNQChhGCVcWetwDPjCPCH6PAuckHV0hTiAMiH68CGs6bllyt71BnY/ejIOgBZpPhOuY6d9khf8bbNVy3SgBsLFaalphXx/DqtIa7tpZUx/a8WVevj0fnCVxqRBBL6etIQomYfrx1QsXwQzoKogrJbpyO7c9CCLLTOuUpciq/JShrBpfUPiljesW3jOTRyoZVJq8aJKXx4A3K8vbON91DBK8nhnVTsHqSxLyBFKerUSYV3bmNZP2qF1k563LmyD7pzXPoaXmvDSpjb6n+4XW+iSHiO6jgkyR3IQPZEYZ5YAWXpxRPrUW4LwLHeaNhg0qUMMVzQsFuAsiKVFhtN+/Tk3J4cn6OEHu3KYuTgJMKK4/wGj6wBaO9VQ8hwyzsiU4gzKC28niMZAyssO7U5o99a10SznoNQ/hMyhQU4puwmAMIE8FlAIIIWGQobLH2xlYr+6uIS8tGzyYqaDymnWq1hClWiFR5DdGODcaW8qhnEyR6SmkyH1C9kBRGMsSxD8iCPtof1qQEEA8im1+/zbIgWQhVpCQS1Ot1NM4ia4AIsXdm5G75rEqcsbzVfaXisrpf1nXkb2W+N9OMjA0p2dfTqq45p07XK5y/cdMH1Lq29AV/9EnT6KeGqfvvDs2Pa/DW8zIH/a9t1Im62b7wme272mW16hzwrLdzk/QuccILkuz7jGH3n/M19n9+ojXLRNVlvBGWFR+FzOdCL3Gps5y8+tJPnn4APfTdgtMCULEwRmMrfh4/zqX4OTy+7PpJk4WUvYkvVtMirtL6J8ugz2NEpJUMDHJzokbWiJgrj4Y7xXsvIguo5Ru404VeReBUHK1lu/nT8LZ+Fru1rBPKD/+Tv/XC5mr2dqsNRM0fL+xRaByauWdBq27unT2x7p+6dySA0FhDWEplH1QBiFIoCevPOjr12t20nJx+hHGMEXi27FazApWUz1xEAvucA6ukyQCk7MDXX5LDpqbSyd2JjbfL+WUKly18uN9zquhds7H/18gP7TtTDavtbe9R8316tYznORvZhr48Fi3WNIu5WG5b05jZKy7YQwHszGKmgbu/s1Cy/GNnVGEEJAALS0cxPrFWeWLOgGe5zq5WSTIjQEFkWGrYcUCZz8jqcUPnpyrpTDc1s2wLwKAZaRxtwilFrQGSNta3ldMvr2N482NiWXWFB8ixI8mpeseGqbZNly6YQHOIlN4d9CTDNsbQHtsQil2CeTuYW53mWB3zUkFzAAsIQmGmRLI39RzXwmvAoAN7JesY+xuqt2l2Av+gL9mABAXIFyGuBpZPPzxFQADGdYfkDeDw3LKvzH/8E5QzJR4V6TacTSwaUcy3wdRNaeDaok/V6Q3v67LnlAe76zYSpsGVXA1n6EDYWnZq2yorNhFVcC2t4JSXKY+VW9mo+tzSWcYGXNU1tjDeSD/FQQgyExdzePLxrd/duYd2rg7xg7z154SCvCZwxCj8pbawXylUKrUE5P8BTeQnCuwUx5vAytDrgWw9vQ5DI2rTnzW+aqKrwKEsMlBh50oABXztGcAKoa6CAAF/9BVoxT79VLfotYBJgZ4SBtct98ngUmqOwUXOmZrOr3PI2SOc2BpwUWHQtq3IJifD+Ee8PePc2pLGlCX+yTqsR3igESlpGEMiGYxroka0nkXXK+ige/mFPORBhNSAGlAsyqFUYtdZ6BuLCNIFdBu0CS8mPOtSFamrm0fGbNvoMTP/umxPBzQ08T4CYHRNcf/mcIJRNv/2YfquUv3T8S5v/1HN+wZY94XrjiwhSZSNfI8WjlEGlWe0KSqg5FSIXAXr2VP7nn6dXxI8eFzDkygUNUojt8vyFffbhjywZX2L8lLnGZx15x7zyp/LSMHDdLy9PCRCZLAF9kYt0UZveqfLWO2Vc6DuVyDOyJkOtTZR5U5h5GGGTGdiE4VCtKrDk3NdFUTBFhTLpjaYYgd/+WejavkYgv/sf/+YfxZZrzarbtikeYi3t2f3Obbu3u4ciJPZ8fmXbWHbx6BKwV6BEFdTG5vDJalG37WrZvvfKbRtcngMyPZsXKCwqBGfQ2xmx4VDOvNWrit2TOoCuNprspal1MDzWY2k9sFYNWCyWAWxZ+20sOggMAXmzmbMfHGIlFz/mtf89Svke7mNq7zxf2/tdSCu9BUBv22zaBCAD02L3E7WZr+ROkuRl4n0f6WIGsWCNA0gNQLtTWVi46dn+lvFu0sh1CecTAEKWq9qk84DVGCCfbGo2TNs2W3VsHqtNu+LLvRawzIsakbRBXVDm2jYWMRZNDXAoYdVM8WKuUixOyGxW3uEzwgOpuGVS0JDdHNavhHSBACcIXKFty0LdyrV9PIfo2vvAC6GetAY2pYUgI55qxqKE5WpPeE5Mncx7PZ9g2MTCnivIH9dVA0WOveT+c5svj6iLGDyKUL7IBdyHPSL0alfXkqxSwloU2X5ti/SLZjRsV5Z3nfNmPQDypVu3LFwndtiu2cW4bycqa4yBKqim1fqqpNMXQsJbUCd0GYXRJC5NbKwtKNhZDiKlPiobe6nTsIfk404Dj7e1bXCLffTkyC6HE9NCVVzmo6DmGCFrCKNC2reDhr2+v29b5H0H4g4Hmry2Z68/fMkHUA+HfR8GO4a8NGIrgeDm6oOZzgAQSpK6ElhrKLVwrAiJilYUUt0nzjpIAIAAVgnLUYAV4u2EkJcmiC0hv+3Wjo0B9Fqd4xpqTXrVHJH34cPIHGUrslef2e2tpm0DMNvy1jk2piBLvsgZ7iZ12zs/s4RnhRg2Pt+K+x3IeK/KHm1zQIxJf4huqSM9uwbYQ8AVD0vXq69AYOdt/fpOfnTcvRWu06dAmVt1s5//RZvudaK4vswJSMd858BXb/cHf33T9T+zKR1Km274Ofd8viGPIkRN6FNUXzXD+b2SWfKpbY5xIhn2PhD+eVOdyoGS067ghUVI4ursmZ08+9h6F0eWx+jS6FI9X4aDN/9xj5eXfvM+n4eDDKivRf1PKtMb705zPrSGi94rg0550vvdMCEN0ic9zz0SjAgZ0Giadc9PeaZGQMbIy8LXbNckQg9jslr/8Xg6f+qZ+hZvXyOQ3/kH//APrVhrLTYNBLhlD9qH9vrBgR00SvZ8dGXn80sKfAhbULCytIqaw1CHRVvWX+a9M+jW9q79u798x1dxqxx0AMqx5fAENK9BS1vm1ZEOcMeLsS3XGlUEsGgGGiBQzs2shQfQrmkug7C0jAXQseI0Z7ubmf3nv3nfbjVnWNsfcO9fUoF9KKljm9KrgMMDuxxr+OUGoF55k4SeGWu4J2lLZe1BHGssVA8Rz50V0lTC42lUV9au51HcJRbgAnJRU0Foaa6CthRJH5YmCiyinAOQS7wldXpWAclOvW5NeTzkV/MHVhv1P1CYWKSTZI2FXQU424BJ4v0kw2XDhpTXEA8kzSlknoQcSwegLQMihdyAVyr0eYhF38aKLVgqIXcwAJQAZS2WZDnAbqWmCoGIZrgvLY/Fr1nYS4TwEI9B/RaBwnZQDprEGM/PIJRneIwXKJ3muSgSqgLc4cVIEfUcFEnNNFohr9VqQazUHcSWxxov8Zw6HsB2rWSHjYq1QEitXKd6r3R27L0jDItK3a37rUYdaxugxVrTaLBsfWws9WoLC54y4V1onPVQ6BGWutbneNA+8MW+LgDtx0en9vT4FI+B5JM+RwSsefVDbBQIci45wsOJKtZpRbYDKLfKGDEPXsJw2NiHz/FcyNkloDJextTd3Ee7lMuakMnzSLvAQu3gVbxLgYCaFwQKsjY1KkZzSuQZSOFX1G9CGot4UyoXjURbI6R1PCxf44JnP2rt+1rw0+Xchsi0lu9VjK4V5Kny3okCu8+9lSTnMpOKxCjTWoE3ACIVAKuNh7LbbOANFn2kF6jFv8QqpE/kpn+amFckj7J2JeY3ngbZBdjIm4OxmnyQZwBMm4wgeShfnsXtf3zq1r/rxuX6379ry35/sVFkP3f7GoGw6Ygf/0X3aZf8sIv6NNKsCMlqlJMTCBdoWPl8PkMPEy8fFYNAXUN3fUVIynk6vLJPPnzHZsML2yQj5AedoW4oJB/JpjkZ6rOTXKSSWz2Y50ge5FWINLyZjE8vMwpfZal9uaSseY6O63fWtIbsyBtRJelBGiqMDitycv/iHFwp4H1g4CE76gcZTpDVqQbD5P/5t30WuravEcjf/4Mf/lEt2rFWc9sedLbt4S7fAYp8cWUfXZwBuWNrALJqjtFcghFu4DzB2l/t420I1AB+wGcwo4Kw7IMQix3XTCNpZJGpc7JQ0sgDSAAC0mS0CspbLFKR+RSPYAGBaBaxht6WsJEBvyIWWndgv/vSlr35esOeXn0CGAwAoZkV1rewnn8F6+/XqLBbVEBipSoADzFgbFpYVjylADBAgEizxvojd27xl0IEpKwZ33gOVLZGTExn6rwknUv1YWDxQmDqiC8jR6EsSp6hkTwKfdAMYru/gzdVGkKqI45BIJxPkZMlbnIC2A0nIrAKVp+akNQBWrd+3OY9eCd4MAkEgPhZGUUvzsaAwpU1KjO8vKyjfDpX89OUMjh211feTkqZrQFORa7Ne1c+QoplpbHrzVLdCngvy3hl49HQ4kHPXn/0km3SEfoDQJWxykdPeZYsNUCzBIHkajyH90nI2aUamhUrrY2wtvOwYYZBlM18ZKtZz6JCajWUrwxaqMllw/erQd82gPNgThmp8PHibrUaACjPFSCrSQdQlickS38TomyQ2/F8jFRtbGfr0GLu/6tJ1350dWkfHJ14GPYEuVqxL3H/Ex4l8t7kGjzLbEx9nU+GNlklFtSb1tq9Zd1ywf79k6c2b7bt8WCAATNHzmLTmu8adVYNIrfmZc5rGKfagJQ/gcUGLy9r91aTIeUIvosMl+prYtfIN/XFJBgGshK0Tr88TgG8Or4jQF6T/HwOTgXLE9LSOun365AG11QBpYe7+1ZTXxKyeXJ2hjc/sC2Ecot7X0HfbkG8Cg1UoS7gasBIbfEAIfKg+vFQLipSdOkmPDqp8fpS3436N/wn+RBZyCv5ssegzfvRVNfc+79o43KRjv7dbA6mPIsHZt+zw19sOnB9/c37b7abU3+XdPh1InKIU5u8EIG0G1bkR+Uij0GBQkUehkwqggSWhi2Gp9Y9e24nR5+ZFkbTKM8kQcHVrwjIq55VHvJklD8NERYVKIKuPB5/DwmQ9+YLeGUK4ceVd5GNdhGG95OwSZPUx1Hit5c/5+SJatDNZDSyUe9KvEU6Mr2Q96FAiqNJbM9Oz7/1kwi1/QyB/Lf/3f/p/jqf/8MKLvVOu2EdKkhLdBaxsJ52+/b4smetTgHBF5mrDwM6WaU2y+/ZIm2joNnoqqBwZZXCGew6seEYa34RUeh1SrSCQFOYKJgqp0DFdCJFjZWFPaGyE5+Ypq4HzVD3SKcbLHSA9Vfagf3uG7v2rPfY/vrZExvNlyjmDgTyHVtFv2bj8J79xZMXdp5OLBcAyiiORnF5R/xCTQ2pNwvUAiqVdFcqKGKAZQjIy8FdrgvWH8oKoEjyLQQlZzN0LAWs1GnXhHgEnoiAg4cMvsMm5FHoo+gcx8LhKN6CRuZwIwSSw/qENgBgLA68osUqwLrWMrENm6Xbtti0TeHQNRlRq/XJA2nU8LSaIeVHesYzG+LyaJXEkix2pFxts5NE72i6FS6BL0CzC41Npw7hHkv6Wjp1Tt5Sb29/5WAPXRp5OtRuvwTUfO3sQhOw66AYlLHAEA2R4ggLZNnJ1gsBNRGjvLV5ApGhlOgP93Iddb9C8TfKOx5Sic/dZtPGwymejtn5yTMr8K7bW3uQvbyGHMSPVY/Ft+D+cUGdzngIAOuoDqk0WnbeG9qLbtdOJniKRUiGfY0SJgJlGScKU5JXUE48PZ4nQpkB7APsg2eDqV2hnD89ObIeMnRBnj676vkol5A6b2AEyWug5r35qqBQL8iYsCsbSQNQc79G9pR0jut8OK6UnsL1Jivel3KNhl4qlphGqoWUpRabGiKnPYX2wdDQqosHPGevFtnLO3v2u3v37U4NDwnrs0peNCtZc3GeXZ3iNRXttVuHeIw1b3Ks8+YquhHyTNWH8ql+GHkWGtIrIM1ACxlX/UN23oHO96zpRANQZJlTCEI9dl3j3gvfBbgadOH55bR3sPvf3237+QTiP/SWn9nkMehyT89XtuxZX3r7l5771U2rm+o18rblBdQoL88A9aHj8jRwF9F3lRXkCo4P+xd2/OxDm/ReYOlj6CHL6s9UWSi4YYCB5P0dPECeqJqUFJJE67JkTWEibxkUGVFovyEPfZcHqPMiFhGHCF0krrItSo7YvalLCSTdIhA1zcezmfUuz53w5DFphUQP5T7NAioORt/upWxvtp8hkO//wQ/ezpc2/zSItCYDFhLAqVmzion0Fx8+t6RSs3VlhQKx47oXchp5M7P5WhZ2AGEEKLaGHA6tVR1bPO0D9Cj9um1RDXCdoeVLlAd8rWMx71TXFm2wPeMBlTdGWWMqr6KqxeKUjV+z3KJst1dT+89+9Q7WXNc+xDI9RXGHCywt3lvN79qmsW/vjQf2TveFdW1qc5R4kwAICNMMRY416odK1pyGeiDiQsA2CxCBhAAgAogZlqzAJKyI6OQtoLiATYKVr/DoFVt4DKYaRBJVG95JKlCqfD7SqWzjifooBD4bv7YKqLfwhlqASJl7JmnJgT81iCMFJiAACZVkC5fIchoWXYO0YWgRQHeKYOWqvKFCmiAQB+ESz1HEYjV9FbGktGDThcFUXMOzZhObUEaayyGLqFmP7P7hLk/A0yJ/mlvjK0lSNmGFsls20Uy/2cvIm+rQPIWgni80Y55r8RaXHguLXKqtHhDU8sbqFxD9LlFIeXEqi2ZhbXe3OvZg77bdubfrHcvD0yur1+p4hNQr5DHDI9AS9AK8plaMBAjewwvpod5PXpz6fJYpeU15j+zAPF6JFsnSd1xGFFLegyxqSFAGDudjHCaNaDqDeCby5qKKnVMOsA/lViav3L/B6+W65SqGjBY+EXENOYMX1J+WpQU0KFMBqgIgFkVg1I2A2kOmk/8l5SdPSEbwEsXXgIPbeA33IM4QT7q7gDwBMAUM3SGt97Z3LBmPbMleRqeaeEWNgPTi3sqz0OTORoB84QVJjiK8J2wciE7t5hJPwJHvqkv9ljHjLydhWmNF6VS9eLMVm8Dqy2CumwRu3rnO7xtPxMHRyZF7dMyvzz51LPut/7LtBuKz41+c8GP8FnFlZCBJ+vrm93/pvs+3bzh0s/3s9Xo28s+fNwuRJ4EzxUadZXl2EEemFvEEg3Fmg6sT+3d//q/RzAUyL0kVaaoJUt6ESBUsojyXyKP6ALW0rshDb1Wzlppx3eOAFG6a/FTOOi8C0zF13istIm0RiHRI83xUHnl0WoaZlrWVt6imevWBaJXP6WRs3YtzJy1FHNBApClyrxFYmoUOgXzrZ6Fr+xkC+fv/6B/9oFDM/1DNC3LTgiIuYhDa2XBsUwquhTJ0V0OLUWx16IY5kYVAX806WL6Ax2QBSOG+R/kpJDOwpFRVPylC36XwV6Y1gMuQTqvcx9o6tsr6qa/IF5UnWIErrPEGqgxAwuC2DG1rE9jvPbyD9RZCRgs7XpbsfFXFOlefSYF7IbkosA9ePPEFjRSsb4WlrkFNyTr0JiB3KyEsxbXS8rcGyfkyuwInKhVJwKvShMgi3lBqyXyAdRP6SCpFgVWYi7oWftKEQCzwOpay3jEZTSyoRAgZQggibtS3gyAGuMxaC0NNPBWFSMEjWQN2Cko/nRasiue0mK2thQJ89+E9mwwufV4BzIMwaa4GAk965PktCyFliycGyBWoj02hhrcHGEh4IfBGCY8vp9UZ8WT6l+6t5QFbBTwcTzMPYRJPXdk0ikx9TaTWAxgqIOOm3ECoAWWuUxuxezQCl7XmPWgRsMTicddCvNGS3g/MaQ2PfAHvR0vKohDLUoQ3hXpq9bVUcx1QvAWeJ/crrHmKtSWwm/Esrcgm40RLr+JnUdZmH6FMfzvp26fdnl2NAWDqa0E6RBpqPiRVKDO2o1wsvuchDxwG8EREJ4+EvAOq+r4CZAqkdbGY2CqZUadVa0PgRQ3gWONx4gGtNxg++bl7EmuFoFd+8Na86YH8eNh4nqM1y8vIrxT/ZhdpqR8KqYJ8ASW8J2+qg0he3tmFpHN2PuxSrgW8+DYmEOTA43qk54p3azBAM2yZ5sMGpLkThpQraaf+Fa1YHbZqARBYOeRxvTY1RYkE5B2JJAT6AjA1Twm0ZPV6uztlp7rMwFSGQUYqOp4RjZRRxwSEXCc9Y9P79OdAfcMg2aXZh+672XmODzC43qVCvl1//i8ikF+w/ez1+s7uh8gnn2myoDzIL2WngRBqItZAhIuzYzs9emIJHkfv8sg6LQxRytVJVnnTk5Ru8Ib/IQB5JRkxaEitiN37i1T2XOdlw3cfWcWmctZ3H/VGuYrPdUxzvpRk1Y1GjCqx8hjlZWgyszxeqhFd2HgTVl9NWKRbHlMcJ+jr3PtAprP0x8Pxt3st9JvtZwnkH/yjt0u50g8rgKLAIuLTKwilP7zVBPTNTqaX1sV6NSzgCDCOAsBiCTjmYxtROCngXsJiDeMjyGJkC9yNOQVY2lRsb/eWh/FOZgPbbS3twYHZVm3Kc3lOuEBZsE7XDYtzireE3Y3F/pu3Duz3Xj60Kq7l897cPhrl7bO+2WSKxUNlV4OB5QH2IZbfdIEyU4kCgJVcWYVSR6EDn7chwVFcU8W9QhDUPgrhBWU105ivAKelJxWRVtZFnvwp7hOqbYpEG+XwJio5vLKs00wRVRe8Ixe0bL4i/1i95dLaakHiIeRFYOrwRXQomzwgLhLAU7MmaW5ZCTR8+9ae/UevP6RMenY5RJiUTsCttpkArRqOyLvVLCgQRdE1qGCzKQJaivJKuQVj26rggSR9QAryHXQhkwLXZf03eTzCKgB6ck6d4f2puawFyKl+8wizql/hMtRZBO95HwlcidDz3gJWeoqLnZvZDGIOQw2qUPOXMgYQCZwwIhQPZhDnsOhJZRHCSoY+4VNBC32GL2Wpfoen5ycePFBWXh4rsIJnm7eqfXhybn/ZPbOnk6mNsL5wLC3BIpc966GweZtGs8gBEICDAwgZxzmGkIL3Je9Up6CkuZRvAW9EAzsS264FeJwQO/dkkwCzvoANZQw9cY06V/HsIAk1WeK0Urc8l+N6l+aUqP6V1zwk64MVKEPsIO8XElIqlIXar0uQUwfvQp7WFFnoL7MO+13yuQthrpGFGdc/u+ja5WCIJ4eBFpatiqcUkaYKgKO1YDTBbDgaW0UxxESQSgFlm0BUAsibznIBsvdjXIOYAx1F45Yvx7SrWUSTCwV+WRgQrtNV2b8M/JDlbMhrBpQ357L/si37/cUBJ4+vbCTJ/88+f3b74rnZ599l88u+/E727Jckg/Q6IaBvKC8Qhb4ubYz8j4c9X288iSlD9Ony/NjaDXAM/FBzoJ4hGVC5LjEAUnBGM8n9GLuIV5sTjIwidh0TYeh6JweXNy+x7HqVOcd0jzxVz6/O8qn+D4Wx13n13UjvoDsbIQP9PnqLfM7RL43C8ii8kxgPfflno2/5UrY3myTq8+33/5N/9EMsmh/UG00sG6xEdW5TOxvIoYEZVVjO7MW0bwOPxBr6pDutwzBLKCwsNy1LW9WM2vSx3St/Buh2AS0BXx0G7th8pvHremnZtuotwGptcxTGFGUVAokB1VGKVYqSyO5s4Nn8zr1du1VDmQGjHx/17J3zhV350F+UaXNpnfoJlToDq2OMD1xFlEHBuhTQToQiQ0Bjvkvsvgoevz0wIHiD3HCvyCJBkSA2jdJaKb8hIAeB4OG4ay7rBsFR+GzNt9DcFRFHvA7wuNSsoecgiFpmN8TCL0JEcNkcwEnU51Bo2jhuITh7ti61KdOqdSoVu4ubfEfzKMo5e3zywmKUIJ+Orb4Z234jcEAREGgqZQFAngkYyV9pObB20LO725DWesB5YLMcYbksICkNYgCc8Vw69dBePmja/m7bLgClo4u+4hpaZ+cWpIo3kWjBLok66qQmKr3fhR+jAJA9On2Ml1KyitZGr9Sov8SVSIFEDJlIEzy+eAZJcQ9lmCwASVzxwbQLtygcTNmuzs4ybwNr/FjrXXQ6tiYRxUoTg2Bs/+azx/ZE7gTlXoNkRZQpBJKnTCl65CyDDF7IF+SMfaORS5BcERDWwAy16VNFDpIiC00A7DTU3wVNIAizOQBQ0IqWAZjc8MmvvkI7lqeiHsiziblPJOIkxdu0CzTUPi7rVgDgEMYJkYysT3Vqa4U6DfmdriA/5Eqr8CnUyHyE18dzte7HVrCxLQyUVr1p/Xhtn/Yn9hkAMqXwtzpNa0JG8mmKPDMMqhBF0fqDMR5jiEwpXwJ4vXcN2OHxXQOZysetYPRFv32j/tzT4Pd8NrdQ66Hobv5lecg27nCZFnnoucqXqt7BL/v3+f75gZvNZeTrm8rsF2036fjy9nlzG5uIQbnIkpD9XZ/I/oMwspFY8kmVZnkLCfW9sC5EMex1Xa+ryKy8Cnmc5xyvQ9R6riJty3NRGcoL1nsWPuwX3QYovkx/8iC8/wmS1nknB8rJvRI2Jxd9IgsiFJX5dWqdsK+/+Z/eKTlW0y+ShD6ATxigF+dnGFQYBxC9+kGkv11kI05WvxSTCLX9DIH84B/+p/+kHFTeDut1AAlrsao1jFE8rM4qACX0vcDFmgGsChVeRkEVInk+j3mQlBNQxmp9c+fEfvs+QIiVPJjJO2jaUjOwuVZtugL/6QzFhjumk421BJZY7WO1/60atkCBygBSA5P7pVBDaFe+Atyff3pmJ3HVO1O1WmGn/Mxear+w3KJrIRanwkaI5ReAwGA2A0hTjF5ZYxIcDY9dZb+5W7NQywC4j9IDdWQ5rNdUbjm0Vm3LdpstH0nTaNa9bVzCrRnMGj47M8AUK380lQAjHICGGlvUPBcFoRPlNK1xbpv37Ns83bJZjs/cDnavFmPa+IzvXe7ZK5fdWn8xn9kl5SjLeY+ivrO75U003d7E4+PIUVjx5q2AMk6HH5tiAABpkUlEQVTObL814F1aX1vkV7IX3RFpImcliLmMJVyN7Nfvb9v/+ve+Y68dRnagWePU6/npBa6zOhMVBkJeF0CCcmh8WAH3Q+HkZzNYXsMe8cg0CKESRHgWWGxY25pUVQnzACeAiSfpkYkLCwdaDQmuRR1v2qkiK1G0betk4ZM3tc5BH4K5II/h/q497Q7t37/3Pr9ntkJZtUZ4tMDaU12g8FQkBStFvVZDJw8qTr85yFUQSBkZLVvA/YKIEmmXv1ai3pv1wIcWTyF4eaJaaApXlQc0qG9k2+scb5N8yHuSzKgc17CJL5fL8/UWlVNRciJLxJsr1G8AgbiXJuBGB0CHBTKmYJMTymETQOLcq34MTcDUQJEamqaYYCkGyDGuyIB3dbsTq+MxdrCi0wV1LMGEfCK8RnXSK6KyRigqwq6vRMhpEbzmoqi5TcDmTVOqP4iErGebLmRTM4w8Pp2/wekbovkc7HROeuneTEY8NySi39meXfv5pmNf3q6f/R/aVI8/86yfuS8zE7QpL77glI4pTTqjZkOuD9QzWkgtFw/s6Sfv2tHzTzAcNex1BYaIOEQwEp/UTs6OPAr1TqtOvpRsjWQr4kVn/YM+uo2/bChw5lloF1H4e/37tRdC+eu+G8IT8ZIoLy8nE/bMM8neI+9Z3onqy40y3+VZ4yGDZXN1oncvkEWei8zIOBOBXA2muu9PRuNv/yRCbT9DIL//B//4DyvV6H6l1vT25CLWc05NBBRGoCG3yysA/tT6ad/iXGSLtWL/qLZQxFQFfmUHqM4P7sR2p/SuLRbPAQ3FeNq3QrVJwVBY67nliqmFNa3hhnJUWlgIqH1yCdhssNq32LEQKfwHjY7V8WpSlOTZfGM/OZnbZF13ISnnxvZa64W92bmwYDP19ncpfSlq2NlAo5ewTFBYDW3NYYlo5rs8EXkcvp47gugjNdQBfG2xrSHGYjHEi6hZG/JUu7LcSwGW1pZQWHtEy8bylBAA5SdUSAk8jSBfBSx2rbLcIy371my8ZuXVrh00X7P5IrTni4KdLWaWQ1DGCyxngLdVjjm/bWPylm9UsF431gzrEGHDZySrCUTDVLWWxmTRB/AVCmNutfyl7baGlPm5xXHBBoONhw4vas0VqwPuoVVJ83/8+h17uTyxdm5q+wDq/U7bHt2545PS3n33XQ/n0YJUQsrB+4YgzDVkKEUoBagW5aU0KN6ZyFPutqzAjcMjFnwej66kDsCBW3BhuWaFjdaZrmO9c38R3wkw0LDdXLGCV5iznz5+bEtA8S8++NgutdIfZZqHUEXgCUC9YFe7v6x6bx4QMArG0Vvt+k/nxPwFniPFF71rZFMFwySkznKUUQnvZKZJoBD9Mk9d6jkC+5U6SnkH79OMeY2sKFQavhLkMlWfAfLM89UHJMqWl1rkXQIFvWsNwN8AjTwipT9BDhQGXm3bGmW25p5KLbB4PLQA1NtrdaygQR2QJYhuJ6OJjZBPjeqyycge7e8pY068btDwrhr1L5m8wmsTQRUpe5/cKHOWvKgvhFvQzaWDotLnB7JC8nx4s4r+eI42WdQewkTXAoy6Q+eVF3UCCwS9+YvL9YSfu/m7rjel6fqrl9GX9+s/37jI3/ulW3920wmhvOhC36+tfQhb92nEpvofi3jol0/etw/+9s9tdHXs/YdVyoYrLMGqV9OQVkLU3Kduv4uROrStpgarkADlz+swMwK0ae6H+oz064YE1ISt707SvHtFnasPSsnS8ZsBA/L++M89QvUZqz/qhnB8RUPOCav0DPWPoATkKu8zzjXzfNi7dNlKYoxyyENDeHtDCCT99i9le7NlknWz5XL3ZfXKCtfolel0QeHIfSfjKVbp+gIgOcVS6vlonnQZ2TgpW4wlG+MloMGASd3e/xHXorhRo0fBarQJjK9xnYmISIvNa9IWYLFEydNtO+/jbTRIyrpP5QLYsiRzWL78FYpNq+89snOsegUq1Ggv9R9Eq5ndrqbWwkqejS5sODu3s9EJoNT3ENsaS3FTgbIgq5jBRQBjtUSJDRJDGAUQsjIlrBryq2a7lPwqPLmaL9RmvIqhOaxGzR3IYcWqg1/+hlxWRT7FlrVWdc926y9bPf+yBcl37F7zB/bazm/ay9tv2p32bQAfC3N4ZaXxmTVyE9uuIVCAeso+S2K7Ojm3Wjqzu7UWFtY+Httte9bTLPylHbYL9lKnaHuNtbUrslif2X50ZdsKBpnOsWbm1t6KbLe6sPKS8lsqTEmCBV6z7Ubko8ECFCCEvJqLod0qJPbbr9233/iV79gzvBGNUlOTj7psFXRQrr/PSheQAMr69FErEG2qTmD2KUA4m84gV61foLKivBdnls6P0cgr0qAQ5oAvSlsk78VCzeqA9K32lv3aq6/bs8dP7Dl11C/n7RIA7K0T6y5RKPXjYIZ757Hrt9T0mjz4JvLWaoXqKFfgRPeKpktbzLlDXimEpSvlhc7UJsV7VwX1ZaG8AEcp4Hq8uJR6VBjOLsQ+mNdtNKpC+k3ek/W9ZP94KXKr5pHcJuYTuUF2KiXlSUPNRW4Ay0pzSyinlZpd8SYXa+v1BhZP565ciqH10ZMXlEYW+LBIPe/W0IGScrZGVmc+RD4uQBAYbIrmPB6OSQ+yDYnsbm9TJxuboj9zylr66fM6eKeDIptiNK0lx/x2THNc85ywXV8jXRD4Idc6pmeKoGUk6UIPdcKlAkuB4N91+4VXKgFZIvTG7I803OzaHIj9vNLHN3aVvfdxUFuaOa5lpHPod/fpO/bTf/f/sU/f/xuqYmAB+ixvc6U4YjC954381JF9n38BLmmlTMUPk1Gi/jJ1Xckwjqpcg3ct+VZZyLtQGekZ3hnPdSINka/0gAL1a7VlBgT1AMFo8ybA6+06u16uTh7ghORD94i8VOb6zuN0ldeTmm3Vhyri0sZd3/oZ6DdbViLXG1xIZrHiUWIVZhUiUUe6JpMVGygdbmQ3zdbn1sw6xbaaJokvnjTXPIRCwy67AHCqdtcCIIbFsD5HOCfeTq5opZtNCAhVbDBcWoqVupifQQif2l5zZIe7GpZJpVH4jSqWcRmrHEMQf8VOLmObFyOISuI1t05pYXuRXFC1/0MSiugaFO1Jr2dTgEDrZrgtg6DqeRvSl2ryYk79Iqiz76pMVTKWB89V84TcSQ+vrIZx8qD26EaEC6xBlus8xznMXiUtjbIGFrRtOzywRvHAism2hYVd61TbVl2kto11WlqsbAfP4BCL8Y1OzV6/W7eHO3mrrKfW0II4APZuK7J2gNdTOwCQizZaaKhu0fqTCWlbWLUws3Y5sXYBdzx4Znv1LoClNdQjq0ey+Ie2H07t1+4EPGeNN9K26Ti2aW+IFReSL0A8V3YrvQrBlJORvXx316Ka6gMSlbUNkKcoonBJQwtdiYUtCLpGiaiJSrN8pSvFQtWCsuJC4XGFHQBMdX4B+T7Hw3zK/hmKeEYaY5S4zPMxSqjrFgp80Gpbu4XXhdKOUJgB9TdGwYeUgyalapjDci0LUO92JHTZ1Kdb0nxqOKzCiaiZQ6OI0D1bgAwx5xSYcVmO8JzwLBRShQzBUwA+oItHojAqakpdlfDUSqRjUbd4jne8uI6Ey7Vkn11EgVyxS3YMgrNkYuvF1AFNwKbV5NQUqibAAt5PHuND80c0x2Q80PoRFQhgzzRRTYtCySgZXXVtpxbaK3cPMAiK1FXFfvL8mR2PJ/Zpt2svsKAXPE9Nw/JGquXAOu22Kay9OthVL9lM6WsABqAEem7d+4HsQ583Fr/XJZ+Zl511CGcAdw3kXtaUL7usazXPZE8XEN58+//vpmQq7TfpzT6UFvItulWLgXQVb/LFJ+/Yh3/1/7Un7/wbm148xZsbu5epdfHVBBRjjLQV7LOhiAA5jCqsebwQ9TcoOoS8gUyeMq9Mg1OcJJEvPyaSIAXiYycJLvYBB3yqbjXDPUCOK0HVz+s6L9vrslG4H5WTD7XWcTZ9V7+G6kbPF2kol/ru8dT8T+Sh+pDhJvLOngct/XISSCEf3y8XUyovhd0pmCpuGccVMDHGBbtaduxyfhfr7hbW8wpr6dIBOplihde3LRngMawu7Y1HI6sXLqwwW9vD3brt7lQonJl3UierisWLiO9qLgBkg0/s+y93bUshzyEub4bg2SHArvDji3xqR90r640RCABQih1iedwHjCOIQ+2XSm8JMkgQqDVgVsDKLmqxK422ufY0BIBagCmKtAQrhxA8EI4KZwcMkDGeTZVSkwmVqiVkFTKkHjWvm6hwTxPICiOhCiA3Ci3bC+/YYeO+RbmmlTT/o1iyRjsGSD+wxeQntpo/xT9ZWLsU2q/sPrTfeuU1iyc9Ozt+DCgDyKuirxLY2d2yCDIoQ1AKkrjCahrjWQxmQ48vdbkYYOwOrVmILYKI1dneQ0GWAGL/sgcZJbYLGN1pVG2n3sA6S0hX3V7e2caDwm6XVUfZ+egZ8unhG3j2b7/xyHbCKkIuAkm8LNTeLuBWkziwg8wDzOqn4JpKJcSjrJFPNSPWMfj3eGadcpKXoNFt1DH1n6wvEKwuin1BGmVVoTQ8pypgoKDzkLsGJEjBEspBgOb6qFFP6XXTju4SmnsaMi9ESqhQ3hWNYAo0FLjkYCArTqNYdKniTpEJ3ouZEeM5UJ+aTayJeyW8Ia0IqC2hrFd4IRruXK2u2M8omhd4viOrAFwV5KeSm/N7YRtII1Gf2myMKPFMhZ/eaFY/RlaQhUFRmJYYb0VzpLT2uiaHzuW946VW6oFPnhzOeBYEMxviSWKFvLrXslfu37JGM7Knp8e+BsmCe1fkS3HD1HQlT1/x0ULSrxDho+HI0y+Q9xnnlItA/6tbRr7Zd50WwAnctOv7zxKDAFOezXWTDeeEr8IzmVFf3r9pBNY3bbrq8yu/njw/5GnI/ukHZCBvg7RQNjKQro4/sb/+N//SPvrR/2zd44/RP4UeyZqes2Yr8gFQn58cYQDMfWVIDaIZohvy1OTRKGYZiWaXnDhNOKgLtCU3Hr6GMlcfl49qu97UfCZ5k2yqfOXRKKW6Vs21PgBBz1HTlvIBMXueKR8d1/wPNcuOR2ObkB5NUZA3oj4rPVcen8hcEQxUUnpH5hFu7Nn5+S8fgfy3/91/c98A3LypI3cBAOMeIjIBQuqdk+sQl/qBNYJ7eA1lD4u+xgqQy75OyxaPyfwwtd98bWGP9t+x+urEamuAdRXYDEs6Tma25JmG9ZpCHgr3sEr79t1bfXvrYGA2Obdpf2wVtcEnA5v1TwGjmVVRso9OnuIbJbirc4t4ZwNr9eH2DqBQQWHLkFHeJvOVKWaUd5ZKeNZab1zehjrQXfQBkDIWDbmKIRmBGiDmE4jY5YUgF1SuggHiiUjRSGMJN9ev5Zl5LHUFTNyLdu0gumPt3B7paVu9VIOoEoBxiHf2wsbzvwXQfsz+GIGY+CJO3731qplW0VMbOe8axHl7Pkrt0+GlhzVXHKXNfIBQQZSaq1GRcAM6865dJV2bjy8sHnbx+CAWCO5qsSHPZmFRTUN3bbd+H2W5Td2UvAxf2a9ZmJ8gmgI7WZQINLW9RsqleI1S3m4DfB2ASYMIVPcbQNGBR2TJXijjaUB+C9wuzYdJUAoNj9Z8l3wODyAfYSlLGSBlvFV8TI4FuOKUmPq6yDsIaOkaeaJcZYQpVpf6kDSEViqpZhx5QGrj1torZerqc6FUWmWlXm8it0DAobrhPp1R843HMKJcNdRV8154mfdJTGLFFZr4PgScJ8hhRigKCYPhkyAHpFeKXFYY+UiDRTASIP2AOqhAiKF2PI50hWYAAulyRL4U4feK68a8aoGXxf2aqEiaNOpwA9hoyO5xf2CXk5H1fYg2aa+3LYfXOp1oomFqr22F9qgR2qs7O9aiDLeqNdtqtHxVwRzGlHBJZaEmFUGf+tsETrMZdaqycTCnZkm/Xywk1ieHRQROGPyp7nXKf3POCYTf2lTffgsnZAB5Pw8HsmYZP+HXfrHzv758w6bDa72AbyIDyRU1QQoy+nGvR8/zZ7LrUTrGF1IB1iAAeKGnzx/bj//dn9lf/U//vY2vnoE/CnSDfsuiJ30bQNhXA8RA0LyeKvX9yccf2BSCb3Xatnt4aO2tHYytli8vwCucCLyJTKlUGfC8RDKD4SFvwUEdHVf53oC5vmtTB7p7E9cEo/MqV2/e5b5s6K6UC1lPUt4nTxTvEll3meRPk3KX4JZGkckumkIqBSzZm5FxKgOlUcn7Zdo+11W2++CaV/YGa1RxqVBNgGDpXkh7XbWHAPZ3Dtt2t1XHEEMAIAdZ6UCfL6upJV3vtrGuNi+w0mIApwmbagy7Frqhcig8NROVKLMSRHC3tbJXtmNbDk5sAvnMJggxgBOWEiwM7MM2919d2bPuBaCaWjXftYY9w7oeWi49I40lKlczO1uksGLVqA14KY4V1SsrgcqR0LhgAxiy+qfTmExjNaIsElhFMxWBcKHnXQSSFvBkIB+NrlqnWGbyMFCFCA9gJyzi/dyy3XDfojzKHrQQpI0NJyd4FOd22ntio9kzLM0rgGzqYd7VhxIBqpNe32MlqZ+hD4h0FzM7mZ3YcNHD0l1bdT3BHQZYef9mDjihIEgkQqfJZTUrQ0RzTRCkLibrms0p173de3b71ttWbb5uZ4OanQ0LAF/RDluaBSvFIx/SIPKX7ZJzCbwUmONUumJAydVXW6+URBaoWvA041tzPzaQx7qkTmmzJdciIdeWk56nOSRt8lRHoQuAa8Q9AKXXtySD6yCmlTroedcY4Dzu9jiON8Kz1FG/5HzqHgxWGuWQwRv/+4dUNRs9w8e1Il9bfVyTtS+rk1IQlDV/4Tx6m7dirikvioyrMN9acGgyx7AA4CPKU+um5zFokiUeC4ZFoRB5Z78LPOnaeNqWPq9E0iF54uXkXUPG8SYgPsVfKski5h6RYYGX5zEOShAsppi9f3ZpR5MF9YI3gze7tbWNEaYljFPr4AE3IYMDDJlXWh2729jCEw8tXCNzZFHx5igOByTVl7y3MFSHsHKebSqXrC5VatlRlZeXDvfpuH54KXLdzXk/lv3MruFA1rySTVT04b1+/CubHqd33Tz7y5s/NjumlgmtrKgYVWpmzibPqC1ANS8ZUn0pDdRhHtkvrmxw9pn9+b/6l/YX/9P/aEdPP7INhtVmDmF78zi6zj6nPObo8gx5lWcqAFtStxcXp9bpbAHKZV/MLKw1bG/vljW1iioypIWcvkgv6br2XN375YhCkqhpUIWienbvl++KQqBy03UeV4xzul59FnqartO5m11kJGKRRyOZ0yqRXJQREu9X0EQ1n6mfkgR5SaCo3AvWaCCDbX4phu/ebJ8TSKlQv6+1vPMIcN6H8JJpFNtHnWB123hihbhnjyp9+we38/ZGWLNqisLBzqt0RKHJc+FzMrDcTHMWCna5adnxfMuSWKE4ZIuI3SeG/+Jgeb+1NKrXknnNpvEWILWN8qdWqQJmpCymQD87Pga4JHxzrO1z24qOOf+ZDRbv+2zOEkC1jdWmqLhNXP+dCCIR8XGPOqVkqXgobXk8PE8GagCDVREgrbwnK1jP0Kp+AkpMZAoFEOB+4MfFXKEHolLZ10zfwXqtrSoWAN41LMZCfW0vRp/YxbpnI55xOa7YhDsXEF6Sx0ICZNaAnobbHnZCawdZE5w8vNmya8XK0OL5kUXAzUGzjleUx9sjfYDQ3cqBHVZucc+BDZLIVzqcLtsWr7dRopZNkgpEtLa/+vDY/oe/fmb//uncZvmOjzPXSmqy1lJ5E1TfjfL4jPPPFYlNCoylRDWiKOpElvudxQZSOXAU5dLQR2QBw6IcUJaQqwejhOigCdKs2dQNgCAbGRRgaKyKNbwBgBBPpKbmRVmLxbo96c7dMs+ABCID/Dfy/KrUjwJoaqKm0qu08V8GZLLaeC9p4pen2WMUUX/Kj5S/4BY7ViVlreaYEMDQRDk1NWg2cFhBBvkezyGS6cytRQ1P1sCIQhkrNQcBziOAsQYuaX30gschG+Fha+nZAgCn+ToaULDRcF9kYC45n6qPaOlzLrJ4YoAPgKW4TYo+IFl4fDG0j897HiG4BtPshniJPN/WkDN/qJrt17SGTcUXnFKonzL3izy8BviPLHte1MzkzYzX5eMzz508b671M9cFyPb5zwzwtfsh/tMl8jRcJnSIDzWtCPz8iORE+5c2f87131fP6XfmcfBc6Rt5X1IG2td8p9AgRb5Jt5ClCp5dcTm18dkTe+fP/6X96//X/80uX7xvq3nf8sigDJplqnotUKcazhyQSEXNRQpUNvIAMAQVv0oRbdWMqCga3vGNDChaxJZGwPF+RcvImrDU9CQDBO+IclNeZVDc5EVNVTf9H9rk3embiFpL6d4QgUbBqewyGcxIxAmXXZ86ppnyrnd+mBJjV/l6gEY9l9/qQJe8A03+bA790jRfaaOksu33/uAf/TBfrP6gub1rUQuLHuVXPCRFipzP+mSyi0CcW27xkZWXx7YGdJ7157ZKxgD2yOpVDcIa2v1m1w6CK5snG3s+3bO/eb5lceEW/IEFsUYB13nc99je2CvZduHUHkV4Klhc88I96wGQ3eXEFoBOCjmlKFhvNvPIrkW0qlWRlzPBGsctzC2sgbWoeFRhWcNqJz6RMWq0vZ04RonlQCvOlVtcVHABi69agThEHiitxDqHUMsiWEMl6bqMJwWwIEBbEJFiEkkhariaNe4tA4KN0j3IYIvn1NVPb0/PP7CPjj+0fBRZt5uzevmej4papAO8cUh1U4eg6qRDo0V+jD1+auNN3wbpxBrtEuSQWEDa94OONTsP7HiawxNb2du37tqbB7dIS2QvelM7wXKZAWiaq5Bi5c8gj+U6wDVe2WgKUQLOz8aBJcU9u1Ut22/d3bIQ4YYe1Irkgu7gcv0pAXeFApm0j4ddjmVg4oveiFApGxWdd2pzbqFObkUwhaAVgiFrbpoADNRZPERmUBxNWOEmrX2/xgov5iOrKnIwkNmjHP7l335sPe5fYihI0VyJSYuUSvJW1kg4RbEkzRnZsYvKSCv/eXrk9kvZlAcBhbROm5qzpMiajOd55bvAXIE/1RyhwREKVaEmCd2T9Z/kMyODV66XavrUjHOBgDw/AazaxvkislQzHOXgicAM0qRNNelpwbFFjEXJs4JATXtqYuGB5FqBEJWWBaSVrpBbKkNZKlO+CBwkdt2ESn5E36ICeQCydATS3pSlzKlM8by0JG+MFyVCFMnrpMpBQ4BFpCozEZmO6R4vQyWXzcHMny8rWn+c0ruyb36twFdNOUuVGeUigvLt+hm63ncd8Hu/2OSBZb4P6XHSEInqKBuHFZ0h6+fA40CfBqdP7cl7f2Ofvvcj650/5S6FOlLTJvkG4FVH6g8TyMtg0JotihuloKNZtjIiU2uDRgVq+ePOzl5GWBSyRsPtbjdJ5sYmE/UdycMVkGcGqsuPCFg/yIs3Y/FdcakkJ8qdl61kRWm4JoysZUPey7Vhc10OXvaUmcqGS50slE7VtzzynEYDck59wRfnpxbP8K5Iv6I4K1p4bzDTyEuFMfmlmIWuTVLm2yYf3MtplFNa9HkJ/enUrroX9vT5hzaJAb3FY4DqXbu6/Lc27P2lXV7+1FbTp1gQA2vifTSo6HI6pVAUyr1ig3jbJvMdhEejrhCEGKuDgqtCHvultf39l16y32i+wj2/bkH11y0f3rF+jKWBB1Rhz2GFr7BO3CJG6DA7nHzWq5KN09Au5k27SquQkyb1FSyQi4q1X4No6oGsBEBVAkjtaU6CPqXgLnD6KmFGyQM14aCYUzwsjcVWB3qZWi9xkUalLVdD0t83LfpaL92FWB7ZVnMbxZjaZHFEWZ37ZC9FoO2EbXvj8A2rr96w6UUH13qGN/eZlcKu5chzHo9EYTSKQYzl27dlEmNhlW24Gdn5UmPCU3tVwReHfdsLmxZF+7a3/aq163csKVQsAYBjiHU2LmAtswNuihu1LqcGStu6SJrXC3tpu267Jdx28l10ApXYasv+pwhcAWTZpyhTTp6C2JBtzf1OECgG6oSnBKhDCmra0miryaznw2Fn8yvqp8cTZ5QlJF7BkkdJvL8El6Ja3uG+bc5h1WNirItVOx5M7WgwQdYEUFiLAJWqVnMy3LXnU4CugI6ad9OIatSD0kGdyTpDBjQYwtNCBWposeRjtQaYqXvlTv0F6k/S2h2gu634nkPuVlrIRTLAJmJcqcN7iaFCHcfkWREIcvkGx8g1AKEAmoreHFAOyt9mNcWQ6gHeE9KeQKYLSCKBFNQ8J+NE4AOhiLS4R6PPFM9NcLKEFOdhZD/pdu1fPf7EnuIFXVFOU8pAsqjQMSJkRQLQkPcV5KWmM2qIPwGeQBnPhHrQSKzPN45rnZYCRHT1/NQe/9U7tjwfWkUrPLq+cI5rMqKR1Z5ZvXrWNeZ9/lu7f+WEr7UBGbn39/k9X9mu7//ypuu0y6LO9A145LfHqeL5Hl+KstXcqn//F39u//O/+n/b6dNP8LhiDCX1PyGveOYhXm4gqwesKPO5hng1OlLl7MRxDdRqXvL4eeiRSGfevUJL5VkgT9RxpRa5J9nYQg55rwycteqSPEnWtHa9EyGvUrrU/KSoxyoIEYXyfrPpvAwP1a/Oy9PV95uy0XkVin6JeLMOefLOceXbiYg/NWul3JuN9tQzhAvoAVAs7Nmsc8/0vF+W7XMP5Nd/9+//kPS/rWaHCX557+LUnnzyLoU6AliPbTh+bJfdDyyePPXOyReDpZ0NsQpgzhpOfhGwipI5wIVFitt/vmjZ+5dVO487FLJcRLUDFi3Ml+1Bo2nf3cFa0Mxpi+xk0rWPzi/tYoQ1hmW/WcRADhuKrcl6ambQCnYbCn+TaLSV5hZE4NzKGqGC+/VtgjAN1EBajmwwXdpIwQ3VQKU1MwAVjdxQyHXNBfG1kCEYjfSQoEoXhuM5wiYLzqxeweOAkFZUcLqc+aJM26W2dYq7Vg93bJp07Xz0MZ7RhQ0Wlz7vRKsVPty9b9v5FmkPTKsq5kvPrFgdkI4a+WhaXO7as1FsL8ZVmyx3AKU2ABWgNBtrQQ77jQM8mLrlZGFWS/bi+IUdHZ/Z1eTS5tb3pphAAAvwBQAMpe8LWKnpdorntM63IY3AfvjdN+zWemyFBCGWYPN8ty5RCu1faD8Cyzky7m368awLeMjKDgBfTYziehlYaiKQElNm6niUt6By8U539bGgLEUHT5RQIePLLSvlO1bQrPi8OtfLlhaq9qPnl/ZuF0LOX9cryfDmFwEd4CglS5GdCmSj5gfVjOJR+YV89yYCsiOAyyxDAZxAgCupUzUvacKjvAE1bYikBDKykwTFggMpsSzSDJxl3fJclQ/ySVJ4liIQa7gsHncM8SPTN+s4VMpVnq9mpzL3AFVYlN7HBgg4XkCg8niVXjU1CSA0kkq/NZFxxnsUKVgh4gvLvHUiPDTqUp6Q6keA5f2E/Cl98kS0Z2lWXWQAJWtYi02RZd9kImhUUjIj7RCXJiHqlAAv6z/hHgk2afGyUtuYruD4l2XCP7hMoCedWboXklnd2SXXnz93UyFo07vIE+9AUpAFyAx5nU9HNhxe2enJc4h4TJlpkWHED69KUQ/UJ+ZRH5CzCl5/GGBI8Kn+LKWYt5OeDLS51NOlOk/Vf4fB6U1bEF9je9frZTFBv2X08+5e/4LnK23IiwpHxigfapryfgve0YXgnfylUF5OXKMy4z0qS0UD0HnVyc3ES9Wdt2BAJk4u3OcrWHJN5tFxSN8xxEQSWtSOs3ZxdmJJrIFIMrhyvojUVX+M/mgW+vSXYhKhti8I5Ld/7w9r9fr9Wr1mJ5995Es9di9foNADKrtnI6zi8Xjoo68m87I9uSxYD8Bfz2FsLO0E67Iql5zKmI7G9uR0ak+6CPW6nk34ouBso8mB6lDe2BasXEGApum59bBmPzkd2nAiy5SCFkDi4qrJoVDSkF8EBzAsU2EKD75Vr6pF1Yow+U6AlQy4DQHxqSoV4kiTvI0WAc9BhCEptToUECLsYzKMpYpS5LEeNZ5fkxprYWAziLBU0RBPhfVWE4M8J03uURywCult2k51x2KsopPBRzZMn9twpSCFQ8DVrBJW7U5r25oBgLrEiMCQ8P6NdE7a1nY57llv3bWPz2b22VXRpraHFY91Sh62ajV7a/uBNYsQSq7iQ3HrWGOyynbqLchxZN14YAoMSUlaFWehhKeFLe6BGjUb2dc8h1jvBi37/r2XrbRIyQMJY+cSyh6t4Z+En3++CRwUIVQxrGT9zuddgE+egTzACmLOsQUAijWuZoL+aMSzIKygYrPFhLpdeOfkWuW8BtRzEZ7IFiDb5HkNWwKyAhN5BesgtB8dXdgneGoaoKBOQymUhuM6OJAorUUuxQ5KeJaxLHyHTpQQy1Xar4SjlB48UPnRfexqAlK8LQGJ8qSRNWpblpIjajxf5KPs883Lgbs4IKXW/AoBippXtLa7hoAv0y6W7xhvNrawTBkWt2weVwDpBnkJkQmsc8wErTwpYvF5RjxTTRQZ6JBMFTr/1JSl56tvRB6xRvdppE4FoDtoYyyleKXKA7/dihX2coOAS31zn1eWfwA0kwmeaegemmdORykTLRnc3t62gHOSCzXtaRCBRqiN0EdFNsiu1v9f3OfNZezZW/iNsaBmLAGrCESWckYgN9dm9+rar2+qLwlbBrLSuSpyuhxf2uln79rZ0w/w9M/RyZk1W5EJa+rItwB3OFEzOXeKvHi3D5rgHUqLZE8xxzTM3psfdaHyQBJk6YuAZMBwiU343t7dxzDEWxsMuXYBWB85Ic1nEwc8zwc3i+R5QVYilLc8HMmRhulmJcIuWeECeSz6LflXWXjzK3Xg6eMZWWDLrL9Q5CmvwwOHco2aViXDWMKZYcTzLs9PwdYYWVo69mhC78XVEKxb/en4l2QWujaVp29/8J/+439269ZhS85Ui8qNQgnCCLDSvBAtPyuF1MI2eRvjXZz0Sr7+hcVTj365gVhqCG55OYVAhnbenXs7/dyH/OK2zVMsAj7HC0u6A2tSYQUUfTw6td7szI4v+iiprA0sSY3YSKlEeR5QzniowHdmu1HVHuztWAMrS2EhFMPvVhjZajrFDk4BUeoIwkhmWHoJVjTAps5M5UkjZRQmPdA4ciqtxL4dlQF8XExZAFpQIq9OMoV6B7aWAiSsCbnXvGen3LBW0LSzHl5HgvVQJJ8oSH+GRQHghfXQWlLY+FMbzf8Soe8hOJH1hksbxmMbr69sCCAPFlXrsa8LNYRHI5kWdv/gwN7YeoRXUQNQEEIURBBVLwXWqgJaEMx7L06wXvMe6XXJPep8LgDkslUlxCXKSsuk/vbDV+0uYFFVGz7XSXilIK4FAhaEXBa4ajdH2SSLnE8GVYT4WB3+1AsYYgr9rnsUTDHBslI3gMJpKL6UiD2FBGLAT2BfBFTVz1MuNtnbaHUWBn+FYqldW/1MKcDw3nnfHvcG3pyncfjeMamhqeRXv6VYWqVP/SBZ5yIv1TMEhvJQsPakqN6kycUaNaP86D6wJcMVNlmK2twyFKqwiTx8uOtNaegenq8AhoILrVRZqSJXPH+OZdioBnZnt8251IYLDVpoW5JAtivSuxF5KFKz2sL1YlmpgB6gJYDRe72ztIIXTL5w6qAbznGtB/tExjUSrw4xa9nfBUbXfIaciUB56o1XFvigDopAQKZNx0m4LNsC7/C8K+MCVo6vqOuV+kx0nrLVtVrUSGUmANRAA/diOC4QFOD5s5UHfeOcx/ji78ZjlXWuNDlQSpbAAt2qza9j1zechuwafsrDL2KgLed9O/70Pfv4p39l6+EJRg1eHQbpEoNIkSAE+mFYs73DW7ICbEG9KU6UytT70px0eTxpkgflwK7kUjaSX5EuCUWO+JStVCSvlLv6cAOOXZ2eWr97ZlrGWjPVMwMD2eCZTogyRNhEBrE64fnUO+RJZOclGWx8V5/bTfOV8u1x0NiVPNXDF31ykATXqEx8TRl+q5R0jSYlzqZzr4t+r4ucqilr7SFMzs4x0vnESPyvp78ES9nebJ8TyP/uD//3P+x0dqzdbrUOD7dta6sEecyt3cpZq1a3zv5D27v3utW37lpSObRhsWPlZsvXEW9ANtthxTqKzutNXjOs+baNprJaKXjIRwSSQCBqVilyvi1hRlGn0zO7GDy17uDSOwgTCjHMYcEmVV9vY9if2QL3Lj+f2y0I5BDCWHB8MZlabVMEtCumJSwzOUepscpGUzXvaJSEqpGKo5oVB6vKrthERYQIqiANZiGVvlqs8a6wwvNYlzxIHn5e/QuQVEHt66S3UazZbn0fwhjYYHZlIzXnWGhTLNPU+2CwPhHU8ewZANlzRVwkoZ3jmcU5PDeFRceqL9du8QyEEJkvYuE26yUfdZMbQxbNfWRVqQVMRaJePVUrbO3bs0FsR5PUliJP3i2BlcWrWd5L9gBr/0Fzx3730etWUzOTgNbbODILS5uUQULuKq//1AHMSc1v0KiZpaxLnlvMU95qZqJ89Qi1pxd4niKH5tmHs5GtRQKcW2rgQrUFCQP8kEhuoyYerHDeo+YY1Mkt0TXpfvfsyp4PJxALaXeQu7a6lR6UWaShznv1H8j7UGwpN7JJmxRaeqlJj54PKaSUmPdI8bOmGq7hT23MyrSAPMs8x8mXyETXekn4cT74rXxpvpDuV4sZr7DlgueyT8dru5jVLc3hnRa19ovCjWikj9LNO/UKb4rVSKHMclXeavWIcsz7EFMteRtQVyp5ak4tXZQ7ZsCwZ80oAkhWyPnAQqzfGvJ9I4PqC1I9KU/+hX9qQ1eziSxs/fbjKgNdp++AvMrGy0UZ5JBb2korZKlC1LUCNb83e4h/d9kQgeg63cf7ve8B+fD+Kq4RfGZF50/wche4ywtTVfpSsdOunT97355//NfWP/0YA2yGPmFt8yxqhfRRF2liCfq1mM29qS/ASDq8dZfHCoAxAsg/2EpZK5YaoE6ZpORdqdX7FC1BhR8DwvJYVO4r6qSIB1at171TXUvGpouxD6LQhD55riobT4PSzHcXEcm8l3WWN/0WAascRIqZzGTy5aUl2SWzOn5Tzvr0Z+rpZMCH8vrva/LQdTL+VLecu7q89Hz2emPwKsYYx+COIZS1/fEvJYH8P/7Fv/iTf/En/5c//r//X//P//x/+3/8r/4kX5j9aaHU+9fF4tmfdlq779T3Hj5dFeuDTbn9dFjcvj8ItqyxG9nD/ZIdtir2+t3/X3tnEivZdd73r6Zbt6ZX9eqN3f3Id7spirJiSwoSJUayaGoTeRFADrLw0tBKSy21ZLTiksgi4CYwuSOQLIIgC8YwHDFGADuhNVgcmmz28Oa5Xs3zlP/vu69IeZMEsWXrSXVeV1fVrTuc8f//hnO+c9cebOZto5rV8aplq7vWnpYsXdm20vqGhPu8JNii5YOcFdRhtgqSmOcDScB1AfKRtdotG6kC50ybrAkoO8wcbmgAq4OJtdMCxVVJF+nB0FpnNevWmyIBSaZTqaYtEQ/7cPclFUsTajR7AndJI9i/ARMAVaDMvBChOlP8dS2L6ZjOm9KgFIEInNPZkjozg1eNrqbHbpvVgAjV+FkRVUYDfKh77kuLas4Ca0lrGUrtaYsQ6l2zWu1S47cr6YeBKhV6MLdGt6Wys5ZAnTMpgshs2KVOnptINiMKCjI2HQlsZ1lb29y0xqApibdm/eTABirvmZ71F8/27dl11xcPToU+vqAJQJRGaJL+2ZtlRRrSN7/02/Zirmp5aU46Uc+DjFTYRVJHpjMzEEgOOjqVsBmY7hlNcw1yfDKYdyTjuTOawQBQQFwsZLxsaGDqGsGFDQei6qAg6Z3tRXWNS666XwoaZIxrMOqFw3hP7fJMGshEvwGabgLQNQAkA5YXqg6Dmud7vvTZAyHyUsLf4gNc7YZ0x2ItjyBAfSjffr7+8/uSR5UVoR/NSl/0JOqMAb1wbFInUN7EVFQRCBIo02QL1mlL45a2OE7nfbATL0131/25l56n+mCVv6CCrJFRlQFwi30x7FrJ2iOkafxVY6RfXQ8gI/0OJZgUJYFX8iVpn7pWkilRlH1xm14+9Zj8+5+Sso5ZNSvJW0XWT3E/dVjTAdqJz5SLHHKYF2/8T7ujkcaf/X//i4GPY3oJmMlbXIfUx9SJHRJC7gfQyVFcc37Ex5UHJR03bf+zj+zZpx9a/Xxf2rTGqHjOJISRH9WW59kj7aqsCQHqdNhVPTR1jHGnMudCW1mtWHl11QLVBX2YhZNMcMG3Rbvn8zkaWXnT+FOdYgb1CRxql6CyYmndoyshczJkYfRYGNL1MhByBPNhTLACP/U32jKeDRhPnuCelJ+65BkQyGLMLF6cR3lc+KDPKlGHJOoLzWqxKJNz3ZTKS43IjD5mXD3bO1CZhH+S4NDqG62ul/H07OJW7IW+SHHf+v9I//Stt6Lt8Mx2wkFUnDaib2zfs/Kk/lAqhtXnpeh6djd67+NGNPWooil38o7HktQF1veDlH1tuypN5ND6o0d2OTi086Yk/cSaVElJPb4uJGOtSdPDbA/UETLTod2Rul9lwx6xNUIfi8FYTT7stK1Sydkw0bHWuG6X0lYGmbwN1ZgJHGIaXMT3IiYSU3nFG1ZQPu+L8ArZpHV6Y7voiLwKq775FfbKIEnoCGkr867lNejyqYKVRX6ubo4KNgjy6kTENxoIHFM2klRKoPfV1NQ2M20rpRtWLCas3RdZZFnNnbfeUBJ6/p7to1VpwJCvojS1IC0JfhraKps2jbG7E103p8FasL96cmqn/aTVpzlpMphNMMPVJIESroGQLSxMTIsMC/alwob9y69+09aVn7Tjpf5LYCaLk7r/zUBRRWggzBysk9aXuOebefW61u/UfB+NlSLz4aEIBpJ4GLOQJMHmuG/Xvbb1RtIAS0UNUmkXekS1tGZZ1hHpioIuJOAhQf5nkjLTImUrrtpH3Zn90Z/9DztDu9Lzw3zWAQ0TS2wrFhxJQ0VSZNMr9p4fCoR9HQ9dVQMWKY78YL4A1IjTRj36ABURAFD4dNT0Ahx8WDqmPuTObkdh/AtqV7QFXQeAMLWUMP/ErBojPeq9VBTYCLgGPQFRAtMHmgpSPwAa34f99DF/xqSnuuZe9DHKontzDB9ENgyc5DCtQa4IAExEINDlV7a27Xc2tq0gkMtII99eq6hcCYFq29ZXmIJK2WMgw/zVU99mAyRmh1Ffn5OG6tOJgHbF1KSrXHvUuwcHBLD1G1XpBOjXcX5MGP7OMQ0O+ohO9XpifYuv1KZNdQVaCCbt5FQiGvKCyjJQv6mdH7jW0WzUBaA6rnEWCFunExbuQjS0n7QqHIx6jx3ON3nR81kACFkkJaiFhRUnj0xWbaB8M96xQlyfX1n7+lpizVxaiV6h7jztO6EMEOZU/o37DywsV+zg6aGv9aqWNe46A8to7JYrFfUHIhb0VL652iDQuERbjduWOuurfuNJDer5qg/WhVD3E7XdIs/U88Ln4dvdqgz0LXekS2hh5mIsGOETYfkCdan619/hyaWdXl7Z6fGpyiYBQ6R4eHRqTbV/q93bOzo+u+8PuSUpHgu/xPTt//RW1GgMhERhNJ5nosIwEf3evY3df7QeRInej605+CQ6aR9Fg8kdS2XuqjHxSRBGfsueXjTstHFtfUkp7NDHvgkrAm60kp40CyS8qSS8cadjL2xvWGfQsnq/YVcC7Z6ab4ijFrOLerLPtZcUTOemDxPvqJoXiOl3drSrd8fqgIT+BiQ0QDNZdUydmxlaQeeYJG22Hh0ILBrzTZ276hL2SAQyzQjkxE6hgKYwG1vFOrZVknRZnCifU7tuSdKZFm2WlkSVW7er3kxa10RFTUkqKipPgUcAxleQxdSmwQEYjqSVNKRZsfq8LvLB/m5S2XPJpgC3I2JSeea6t7ShICXyac3tX3/jd+1r1S0LdJ5HjHVZKU40NmDBAHGgAU00SHyfb53m89EJsSDkKbk5XmUglpCG/1gAik+jJwAncCZrNrgPAHChgZ0j4KbqraTyJPCRYLzS95zaoai6b0kHfKRy//v3/rtdMnglNbLvtNvV9acxKRzRNSMBjvLmUqbu0W4PnCB9R0BJm65pqI+4lOjAh3Agwpe0zt4gEEMHc0B/oPLi4+EalXWGVK2Brrsy2hfXuo9E/zwagfLgfimVP5dHyheBEZlZ/Ie06eSrDgTYgntOGmCKfvPPupFuyQG93xCV6omZQoRg4fjYZ/aN4jxLiKiISKKVFXshzNma7rshzbyQzRibXTF5g2v8pjxDeWVrYJ5DZF/yE5MIVKB8iaQoU7z2hPbWny7H9k62eKGRqjr0Oe4DtD/aXkwkqgCVzycp6EykacyBkDP3JkwJp2RUL+R93GvY2eFzOz87sdbVkYQs9WHVA8EMMQlB8BBooPKTh4Xm+EVCG1N+aAB9Jn5VIp3VcyR4qO9U1zYsW1qxucCfQJhicru+qNnR/p51mpdWLgYm3dDvT+yxucD8TnTf8pVV++TxE/WFhG1VEdACW1/fspXyivI/t08fP1L5Gc8pJ0gIAjLBzERMNff/0BmoO+WXsuNgp+9Qhwg7WCroE8Qn836ruvK+pGP4uiAPgiOmhCO6ibGK/bpetw8/eSKNQ2SnsUaEhE6nZ2dnF9bWe7c3fO/o6PRb1MxtSdTHr0R6493vR2aVSIQdCX2kOUTRh2fD3eawFxFKvlhOvXp/VSA5Ehg1BRCq/EwhtLQ6Tm44dV9Iu9uyfmJsT2oXIqauMB+7ooBWDYspBtVfLSnpfOyhE9i0CvWbqcttSbuTTM7tqL6XhRofDCvkphZKnGehl/s1ANF5SdI1K8Elb4vU5tIYmHCUkKZUlHS9nh3bhsgjDDQAZ0lriUDy2ZIGQ1n5C22/1rY2s8M0yEKp20jIONbmIqBAkjASKGsNpjqOFU5obaN5XuSYcTNdkBxYOhiKHOeSRGPb9MzWLNnO2z/euGff/q1XbFU51E00GFSIGwBx567K4IPCwQMpXAMFTUHffUW16hXQKASSlic9nSswwwTD6fqMQ50d9xhOSKW8ekMCSJJRxorAVXUdFEqWzuYsQPvQoGylAvtZY2j/4f2fWEPnuLNyrjYQWKqYDoSOLTof0xDfC/mCpE9MFwAzTmgkPUwByrcIiVArY5EuBBRIOyquxNoujsmeJFblWI/Ghg8cYNPWAyi3zuefgyL1rns6oPr9JWenGPgAsp6l8s4xB+o30Jj8OoHomAOrMs87wExIFW6s2zqh4JAn8KOvXtdfTpoI6weIbowNnxXZTJa4UyrYb93Zsg1ds6k+uqIyrAgv2SjLm0n/0XaLz85eAJXyQX3zg//xzu98Vrv6R8rJdfrINXxAboBwPr9O7e/aC31B93NNkDEj0Fw4j+PnKA8iNqbmnh8+tr1PP7DZsKN+or42E/FrPPn9vW51PxEC96GtITxvVz2T39HCKFNc9zH4cn4qw0DCRKQ6htQ0CLMrFdV7wVarEtykabAVbLNZt5aEy1GtLi14ZNmczivk7eWvfEXvBXv0+LGII2EVkTMmrrt379paterE9ujjj9U/2qpf6lX0pRdl9g3j9Ie5lnqjMGgarnko08ysoh0pI+tFIA40ENcyOEdlQwtRbercjNpfwp/GAlh1eHRi9UbTSYNICBAQi05pifOLK9vfP7Jmq/f26enZd3nybUner25Lev3P34zAxU5nEjX7/SiQmFycJx6+XFyz3DgZCdyiWT6ITtShP9t/bP1xW0ILgfbo3Oq40lgwpxQl5aMtzOn8GhRX0pBqnYmN1PQJDfbJQNKXwDSfk2QiqSopImITpoRAcK7fZwLUdoK9UAR+SVYeqwON+upMI1vJJXR/SY/SSHLqWAkRRpArStORxKmOfXrdsYuuVHIBv+/6KFCBIOiMzAn3HeQkBWLrFkRIcsOmqg47zxnRe1kkNyYqKUs1dDwr0EqGU2t2Ny3Tu2t3RSq//08e2F0xWmakDuqAgaagD/q3iBsVS/Co7YCNjmngsmtgl9lyAvyyhF+CGzKA+B2SYuaJA4sGU7vf8zx7WHW9D0V4i3ny3a5Im3AmGmsFAQQr/ycrVfsvP39s7+2fWEeDC8oDaZHMAbSY2PQBG7TahHUihM9mEWqvh31cbQPQ6NmsDkcrwcAGdPuEAuWV8PS+Va9uzZahANRkLEhQPhj8Pj9ffzjv4+mU+l3vAKzLxYAG56puODN2GvNMSdYikyCAeAEbtCGVCQ1Y15MHBhL46/eiHDo2lLbBLLYc8c90Fhty8d7pEIRR5Kt8M8HgTqVo96tly7Xb9qBYshfKZcvrOItZYzs9GePeamuAWXcB0HgWZBb/Fv+u//1F+/KRb3G6+SQJnNO4y+L8WOOgH6jc/kJwkYSttsD0xrR3pHNmM/U6Dfvk5+9b83zfVqXBpyZdPGWu7eumfk8nWH8YdaJ+ru+0N30nFl6QbUTMKgMvIiCQnMD0o5sbP/+uNlbbqSKsunHHwvyKnkXdMotPhNwZ2NnJmYC558JY9NJ9aY95++DDD6TJpW1DGggz/LJB1tY3N6xSrtgJs7OuLt1siYlqQZLU7aKu6ZQ+JvUb2gMCgTvCyZfKiyDAeiQmfJBnxgmhVnCSM7MPYayncXRRa1i9ReRsc23j+urcisWCzpVwpb7aaLbt4uLanj7bl7bde/vo+HRJIH/f6Qc/ejM6O9uzQXoQzdLTSApjlBzZbmZq0brAqxyOo1J6FjEzvtsdW43XQJ0lifN0ZqO+OruAh9DR+DUSEwG+O+JiKT4tZL3qzuyigwM+o3Ow/RPRcyhJS9qNQBpnaEpSss72jrK6IkBVbV/pPm3MbspnOpQGJUJicMwFFJgW2PQGrWMuKTulDukOXkhE5zLQs9Ou9fpNG4tVJlL3s0LOZE7kN92waWtdmsexfeurKftK/suWHr3oZiTMAYSWAOgpH+E4MPUgJS0GOkDFMO4LFAfKH7PUCpKeAQXfMwTpU694cLNT4dDNKfihkroPXYnvDLTuZOhrchi0gbQynPLz1Q37kycHep1Y04U1pPzYBAMEe8h1lR2ixswAAGNKoM7RQKgcBi5QPWPB4hiQR2rmXRBOPelzQSTtQxzpGc1AtwIgkJ5jKR7QyOozWoLoAQKh4ICZDgIgHleLSxwIBS4zQsWL2NJIodIcBFwQGCEpuF6P458/I16TguYgTVWgRr3ivPUFj6pLBATWU7mjXRcFqqu7pby9srVh6WbNHog8dlbKvgkYs7jQMlzqpUroHzoGAKtq/ACfvyAYPeDm3T/7OZ+/eXJu00XxORyBuAHKuP70n2uYhGdBocqrjeYqx+XFhZ0J/Aq5tD0WgaQmHRGIyiCxi4gL9Gcc7LGJilbiTXoiAMvHG0ne885zfiH5Qk4dj/PDuVByXFYWeGJiw4RKzLZUkNdYKKnvxL6SCRq4zqWNmaFHH8Lf+eiTR7ZWyvnGaoRjYjozs8BWSiveJj2R+Fh9E1JwkiBvPFyZQOPGP4i2AongA4rzjkY7MI9UgaCnyqQP0rDKnpc9o77R6fXt5OxM7z0JZZi6iJlGcNmxra+WbH2tah1pIex7X7tu2ZW0qMefPceM9cPj4/N/QzZuS7ppst/M9MaPvhMJoKL9ZiqS/GLTTC4adXq782EqKgVFy4bjV1kYmBqIREQoWWkWTEdu95PSItQpUquSvNWBBgI9dU52rrMZ8cFmVsxXrNuaWJ/1JUKjHB1VHa6lzjUSsPnOcuqgPrtFHXCsczCnSw6SWoFjOKt+ySI/Zp7oemk0ZeF5mGTmRt+6Om+SzpuGk1lOAy6zrjzmbSd/YF/bbtv9VF4D759LW9rVQBTgQSAaiIAREh8DZzHtlH/xNEYAOdZ+mK9O3jDBAKKxBEkOlU+dj0OX89ioKS+yZKAzmLqqK+AkSRgSlTc3FqkKLzqSHN/9+Km9d1CzpsQxBhtrCjBhJCUJYgrDIY6pEbBFU4JACIJH2HVMTZiYMEehgbC4VEPW88igB7KIKIx0t9halFl4EBR+DcwnFBTS1Mk3Az7+zIK9RVhvL6vyBZg5COtEIqdC4kSUBftY78EaFTYY8/byOiQHAjmBl+8xobrt48/R84vFou6t++s+aFwjHUezCZSnkgDmvvL8uy8/sET72kq6z4ZALxQvEX3XAVmZAeQwrXC/eI2GHqsnAmoLAuG450V54nN89IvEL2iznl0vYNzenAcRQxijfj8mD1WNmsXa11f2/JNPJFQMrLi+bqV8YI9+9hfKe1/atgQSaUr0b6gdDRSNhQdAtHxithsfMF1Rv5SDB/L4mAypw/j75y+VR286Te8sLBVx0H5oxhMBeyZbUj3nLCEtdyato1KpKr8Shri3rkTzO9h7bhuVvBVzOdd2mCqMwMB+Mh4uX3luXNd0fpwPXpiVJioDpAfosyIdMon9VhOvZ9qAFfQL3wd9Du19MQ0djeJMGkVPpIUfs9fteiDiSrFsmyKOeUJtr+NtaU5Nlim0enZ6fiUC2bPeYPDdw8Pztz1TtyTRTsv0f0g/ePfbUShesHASVTIdN6G1RtWHp4Nt68wLUTo9ioJEL8oOEpYTmAWBQG+UsHZLg08kQzwkfBqBAAf750hEhH2ehX/FsGDD/lAaSYfO42o52oL4SANFUiEOcrUQ+84n1Ilzib5LfSmRSU0kZZLGKki7GsijadamvbFFlbo9WLmwOxpQo8Q/0yD7soXSVNjXBHMCIxQV3524evkMGw0EFmPxzgvwxanHub6aVsjCwKa3+MDWf3OxAs7SdqdjG6trDsLYrJAmByI8Aj+aiKrIdN7ewFqZvP3p0bm9f9kXqQU2FkghZ071fzqA2MxK7N0gwvBgd5L2kdIBw9GQ2So4s5H4yYHKKmBhthzXMZCJ2IrGIRxwMiSngCSATcwqYiBxzE1ZegZlRJPgHHYT9FAVDjJoURrxegfcwENMIFC7qkifARkcsJAy/hvyQC700jXUFXVGwgfi+8lnWSwJAPalnQA0+LckLdvE1gVAkcDn4VdetiLhPES+hTCwwhyJGa1F5KrfnSSUFzcpAc5Ug/5zAlFZ+O6Ex2Gd7wTBZ73InSfdg5hbMWD6Ac8v9cdixvr5uVUktTOJol6/sNr5qV2eHLEy04pq49KdHRt3W/bpB+9bNZ9Wf9f1mPSUp5HqCLMOde+z0OIMej6cNJTwD7ik71mThO/tFueR83iRL4757Dy0SF2KqYj6pw7RgFMpEQeBLClZyPbYBSuVV/WOOTmlvsd02BNpIKGtiJwRPjrEENODWKxJPtF42ZKAsvPAWHBSn1T+MEuhgUAg1L3Hx9K1CAVeZ3phsoKQ2AuHfscsxUZT2sRVQ+2DP7Zt140raTwle+l+ZOvlqipgYq1u3dgGutXqWl1kU2907Ojkwp7vnaiPj761f3x+q8K5e1Mu0988fe+d70TbldDSxXTUvJpE7U46mofbu6P5OEqKNHKWZL/5aCwATE7TVsqsWIAkTWC9zqUk975PIZ0L6AcQUBegis1CSNTDTtMyY7bBlSajTn7a6FkQ5iyfkIYiQpknQ5sIaFcyfVsPmrYWiljCr0tS2hTxSJOQSJmTpsAAw0zGPVidywDh/gx81H/ABZDFjIV0jzSGsxuNwAGdga7yzgViyOvNTtsH0mqp7LZyEJf4T9Kt7HrYshJ+g87EJmt37Y/3juzDWsfjdzGIEN5ZG5EWCaLR5MOy28uR9pFpGdzkV1nVIB7ZRMyqbOmpmEUWi/kEMCIJ1vLEkjhgoLGqAU6ZQmkD+EcI9+IxqLwMEAb2eAGTwNcDL+pStA//oJeHWgHIqC8dITpvTtL3QBoWC159lbIIBFE9BuMvrkercg1P5WI6ss+y07P5jQWnrBNTbnSdgHnUs3vjgf2rr/9D29CzAG/ic4nuXRLH5wUAs6oZ0CN3lMfJQg3x1wjEMxL7P5xAdDJvJK4D1DHFeDRbPZ+9d9AgTk+P7IMPPnCN8R+88rKdHT+zbqdhI/XJjDRMAlqm1b7Z6pZ1GzU7ePyBbUq6Z8YgkrybIZVvX0PFn2cGslPdeZ6oT8xEaJex+ZT2ce1HeacVfQrxTWZde9F3ouKyFgjCRCvNBNQ5wo7IVWOK9nVpvt2zXKFsxeq62oi1XFM7PDx0DaS8UtIdMT3dhFbXMxAU0FboX/gsvN/rM8RCo2cyxIFD4FI/UX2xdsT9HXoeviHGAX2P8kwkjBwei2T1DNY29fsiUuWtP+zZzs62vfQgcuJAGx5JixuM+u6f60jDb4pE0D6Ojs9tb/9MY2F8f3//9uxGSLrpXsv0d5X+8J3vR+r50Quru1GqLaCczKLm7HrXJwC4/Jl+dTQjTAxSsAaMhhfb3A66ceDHSmZmzUbLLps9qe4VC6ZNDQJ2/Murgyas3+xYZtYyNqiajzWASuu2mmWPFBa3MeAE0BowNLwTiAZDLDUSiiMe8DiZke4Z7O6XEIEweHzWFedoHLLvQionstOAwmnOecxIcdCQlIj/Y8xMN4FVcZa1q1TR/uPHj+ygz3ofwEFSncgG85U755UhwqKQJ6brmp6JppNKhy7lM/uMqY8ayxrjSKQa9AISBn5azyKSKRK7T6fVtfhY/P4CHwce4RgOc0wSi8Hu/hwBGwE6AX+XgJVf/BiYmwA99jcH0AjHj/bgs7F0Pb8xndjrEyzXsxwUlWc0EkxpmSwApPulcmqjePFkeaUo4UBtRlh8QsRPunZH5PT7v/01i4KcT4EmMKS4x52xM5V52B8YIV+yTAvUAyBsnudUTkPeEEWsMcUEQoEhDY4vUmwCU71JIwszU2vXTu3Zpz+32sWxJOqR9QRo23e2Raht9QkKBRmoTUWUweqGr+vpNy6tdrzn/oUcVXmTF7bspW7AaNqBOkD4cJDXQcDZTUA356NdUN9kT3Dsn/nihEJ/UN9DW/FQLUrck+u8v7omoObV57natHHVtKSEo+L2XStV15T/ue0/f2o7d9d94oLP/IKIdL0vJNQ7WgmJdTX0e6bxYqaK91oRYTJLRYnxQN7JxYLgqH/quHZd950uuQflbrbaekbG1tc3bGN9zVbL7C+DmMXaJoSgoc4duDO9i1Yu4ru8qtv+4ZlI6AJT6ZJAlulvnr791msRWvMkDKN0KowkMDGt+CGbRBWCdDTqjqLROBmtSkXPJzoS47uSFLMed6xW18BDguudWSjQuivJcadS9eCKxE/CpOZ7x+ud0OgMDsA/diDr4eoRmLOYscRvOPnRRAACBpoTiE5CImPqJH4dyKCrgYGtv1jIWyjAZzWuFdBDBIaJvH3Wndh/fb5nGmJCDPZEEMhocCKFImEywnzTID0PZ2hag5xFgDhL8TP0IB4N+slUoCop1IGNvOhzvAhR4IYfQyBAwo8RxyQSaYSx9O6zsDTAAVpmiLH2Bj6gRLH2IlpC6xJ6uzlLdTIaQDS8pCkJMAERQAatyDVGlcfJipcSRMSsq0qVrdKQXgHNzI0ZbuLrW8bSONLjvtpJz0gM7E42Yf/iSy/bSyLQjOqcdg7SkoRxIOueHYIhEqKDldSUT1VIGcAzsr14B+wCFcgl+5TyyDs5VN7QFABqFj7iU/vsox/bk4/+0mzYtFJOZQKTE1lpTLpuEm+ZO9M9JolQxFW1wuqa77lzefjM5r2WVYqqU51D/lgTxHorB2XyonpeOJ3pNxyjLy1Am+M+u4/fVQ5f6HiTfFqvvuNzIaG3+T2UaCNvc5XLSZ2CEwnium3TrAh2fdPW7u7omNneZ5/Zzosb3o90JS3sGl1fWpUvDtQR+jNmKwiA7YLpQyQ0cLRT6M3rUse4C2Xi1e31JeB19d7z31tMjBGR5NX/d17csbVVolHrXpg+JQwxJVxN6dN3262eO9Axs3HdxWVMIKdnNfvs2SGPuVXp1mV4mb5If/AO05obNkkPolyxEjVblajdL+5ep4MoK6jenQ+jr22uRxsaASWBHTsw+qZKDG6kRQEk9n06Nu/Y9vEZANR9gSuDglknSNYMWPwGfIZA0DQYPGglDHI3OumeocC1INDHeZoqsjpfoJwu2WcaOO9fXVpLAMiMmBGEpfskiYaLRKl7M/sJkxO9kl0cPZiizmX/kHjarUgVSpJEDBEAjoA/4z4ZCAxULtZ9LFBVt3Rcx9IE4QEjKqIDFKdAKKg5gIlfojPSQlJeADW/z3Dgi0DwoUAgaGJI8fhRxrqIUgBQXKvqUL4SPhOsUMx7PaJ59AdoMgCT8qA6Yj1LKJDup4Y2So/sbiGw3ymt2Muqixf1XlR58I+gf6LNDQRYTFElmGX8vFhiBz/jhPYTa1DMEIJUMa1N9BkSw9iIQzw17Fvr9MR+/vOf2MnBUyuJ4LPpiRVDCQaqKOrV1+UI9PrSaicilES4auWNHSuWyxJQmvaprq3mAyuqrUQbXtcJtEbVzV/THlR/3j4AqRLH0A45h3wuEqBOf/LPi+N6Y/IIGiRCAIThZjLVJ4IA/dD7ne6ZkkAx6AysL6Els7Zud3cfWHKStCePP7YXXtwSgTClVmREv9V9+/2uCF51qf6D38tJgzLwDL0gCELKU8s66H3AzZU6jxh/bWlpOMpZsR63hfKqMXX33o7duXtXwowaGuKQ5ppVG3BvYsIN9Ky+pMIBGojGG4td8YHgM3m2d2Lnl/W9p8+PbtUqdNIXLblMv7bprXffjYrpMFoPwkgylA0n00iDfzeTzkRI1+oGr3IeEp5vdiOyYVA0G9c+SLE/d7tdvaO1TAXGAnUNNCR4JxtpICwm1JkuOUIbSI1TgBDpMhnaR42uHWjwYvJi1grPEORJ6BXZSNJlDwiPMAwxCUgACR2ICUQEk4T09H2WJkqBXm6K0r113ONP4WsRyOArQbuAFoB1UoKQ9kidureK6Pd2yIc8JBT7MT8VjUgAjBYEgQjwJCPr+NwmIhDBmZuSPO+6jggGgAgwwm+8I23G2hqmv9hhLxlav6ssKpfb9wUw2VnfRhmRdnJiL6wU7CU9c1cA9mC1ahU2VFJ+kgClLh8KeLIQiOo9luEBYTSQm/LpLTYNAekCdgdc1Ye0pgxTthNTa1xd2MHjD23v8Uce1jyn+sJMBrkQjQFA9vLf3LAjoMvkShaWN6y0tu0rwtvta3v68V95GHq24cXK5VqFnsf+8a7F3eQFIOYLGqzXN78pQSLeNpAJh1SRTvJ6Jq/FTDIIB8RnIgLXe3/S51woDU59iMrmXkRiQEvs6nvhzj3bvLNjg9bATo72BOobIsb4WZh5F0ITJOfEpgwszLZORrQnzyULuh9RoN0Po88IVK12x5+Fn6PVaqq/zW1jo6rXhlXXq05IvseJ8s2kEvo+9UPP6EnTYQwR9bfb7TsJEf/qqtaw5/undnnZeG/v8HatQid5f1mmZfrzn/404l3Qhy8mGkMK3d7DnkBfuB1pcEcacPoNcNBgYwBrULAXA7OxALZai8CYHYlkUysWSzYgSBYLqsYJ+8uTCztk7r2AhempSKhwBHZuACIOjaLuqAFM6BGkPkwUSQG2RrKbXzTK3ayCecbJBZDkNyEZjnTd1Ae7ZHz9jFlLxKT7spMi26FyDeQFcZB80Rxs40mgpRffAADyFtu6da6ABzJxwBIRuVSsPxCUW3EN5RcO3QAxwAfABzqmfEnaJfuAqK9xmRJEU7CShlDm9qBYsJeV/yiXta1CaKG0jwDwkRQeCMTIrdv7VT/ky0lOvwN8pJhIdG+dO9HZypX5Tpt6TlYE8uin79v+s88EXJdqO2z+IhldE0BmIm5mUvlkAx1jMSva11CaV36lakFx1VbWtiwUsZ0cHdjxs0/sztqK35/1FiTf+pjnOxDzOU6Ul7rx++o4pM1njjtQUx+UR9mPyxBfAzlS7940HOYa/SG8EEsLLcb7j+4RqI7Ho5l1dOLG/Zd8sWHjom5nx/u2tb3u/izakxdObJrTtSFdz4wsSMNNuDd5wizF7pwsCsQk2mw29S7wlxbIOd2utJ3+yE19Ozt3bLVa1vmUXn1D9QmheVkom+oDExmFoN+3O0QqF4noftf1ltX1uqjVbf/g3C5rrbcPjm7XIkJS3GrLtEz/j+ndH/15pHHnRJOYzqLpeCItZrYrzSKaZVPWmg+ieX8aMT+eYIPJ8dxafbM/3T+ytkiBENuElmBRFwCNNDmShD0V2M0lvTGNl4UmzFrBD8GIB7iTQhMHIgHyzM1XSg6gknIFKgA3fh1ASgirfxrIGtkQDI56jrn5SMeTIhGO+/VigCRmNEBKg3yx4v6L83l+DC6QhAO4zuE4UQsc3PhdL67zNQECEoAxmy2KUeLNypjJhiMeax3Sf1qahx5hFZ3/gjSLb2xu2N0c0aGRqqXl6fpxP47I6+4V3TMmq5tnO8hSfh3RO4QCaCEVExnXhl1r187s6Uc/t/PDZ3qmpOlZz6dHM+jRUphUwVRu7ofTXLTnZUFKZmJaMixZUChbZV0ayMqa7T99Yo3zQ1sv551AiDVF+SFYXuSH6yERJHzqjM8c87ze1B3l8N9U35jbYtKlKDFJoLUA7GORmQsRuhbSxISkkseAz830ObCMAF1CTDqwtd3INrbuWfe6bXvPHtv29ob7tNCyEUCGfYIompvB8NvhCOde+D/0s9+byLhSvtQ/Z3Zxee6Ob194qGdzMX+rlQrbXlhOhM9i2DjkTRwqib3u6Qv4fNx5r89MnuA7+7JDUJjFGs2O1epNOzmrSQM50ff+Dw+PT2/VIkKSqm2ZlulvP73zo3cjAmjmJ5nofBTaf372NJoFud1GZxCFAvQwSL466LY18NjnoSeJWCA0G1pCAhsbj6HZIA3j2yCsCfvpe3h0aTes2md6sy96w9nNQj8HL8cgxHUHWPet6HsKxnPg0jEkZMiFc9BUIBmBlX930MOUpusEbAR7TAqAmPKcWGguIJDAz6/hWt0TrQwTGKQF2DiR6Jxcvqi85qzdG6kMYwHKVKBD2QWAuiexmCoCxh0B5jfvbtsGdiFTWZRn4bxNRCC+Xodn81yIiec6eUAieqnci9XUgUggbX1riTiOnn5iVyd7Nhv1nbBmIuQp5iwRCeWJp/rGPh2uH+m8MATkWa/EYre0zg8sFHGsVDdF2nl78unHNu83rVrMxj4VMVtMYtQ7frKYCLwOqW+VIXY8oxfpu/9KFcZ593A9uoY8LI578EWPwCACVbu6z03ljaeWD9yk5CZCzzexHlj5PTQrlW19974VimVrnF3b/v4Ti6IXfMEfk0Wob3YARCiI/SdoWUOPj4VWs3DwD6QxX14zxbbpAgkacq/T8bKtr6/Z1sa67wjpU5ZF1tSdbk61ORkH0nppC/IJeTBjjOm+9XpDxwbSYHpOKI1Wx7WQk9Mre7Z/iiP/u/u3bBEhScVepmX6+0mvvPFOpCGLOSJKpydRISWATeQe9loEZ5xGxTCIpHpESLdFRH9pIRIMjZX8OPwBBF7YsRnEkA52aKbmiiUcvMYSJ13axZQgUgBAEJhBT9dOdC3HEgIt10oAPgD2BtQYIYAcQO3XA2jpjD5mhKCS3hfnCfHwnaSIDaZzmVnENrZSj2zI0n2BLQBdzOOL0TNEhlI4bEPg/qV8zu6X8lb1maOxrycl8JkLhDxCczanayTZiqAgAXxF2NiR3j2KsO7tprV+y/Ye/S97/vhDEdjQF/oFQUw2VEkqgR8F35G0EF3jL+UVEIingkME0KH+dP9EULBUviQC2ZaUP7UPfvK+rRYyVs4JvEWbHlfthoiYaADIxoSCxqZ7qAxqW38tSCN+Uc1JtbHaijbwaziWcOAm3EhOdYLJiXUaDvq6N5I97ev3oM11j7Q0PJXeLCzYxs6u2jNrV2eXdn5yaLvRjs96I8rAnGepLiEEmpkoyfg9mDnIccis2WjY1XXTrjvqK8o/2kmjfu2r2V966YFrKmxuRYrJUASqPOifTlcF6yDfKTckrTfPK/XZaLBdLQRCpOihO9CbTdaB1OzJ8yPiZt26Vegk+s4yLdOvdPr6629GBDafpC2azDPRLJGIBFu7o/k8IrJyMJtEQSYdgZJI70IdSdyssZnYaMCUZR1narK+u3NcgxvpksGtLzaW9L3QeAAtnNWAFqDgpikADqBEM9FnggyibbAOxUEYX0KGBYt6Z0TpnKSIg/U0UqF0QEAryR+TRz4nAtFJPCMnrWtLIPz17U3bEKj5Hva6n2hBwCw8EuCwODMjcnM/iqTbETG59GNWoCno9YCdk/nIatdX9rP/+d+sf7mnY/E2BcWCJHmpCu730dmpec6IOMtCRVbCC+aUF8AZkpEWg1R9Q0bSl1SmnAixZAVpIVeXDXv66APbKOcsTzWI6Jgiy4QKfVGKtZHFbD0HUQEz/jIInDLzO+9I5KIArxdCz5P4DaD9yY9/Yl9+5cuqp7wAXITJlHNdz++8uAZC9GbWc1JB6KTBLpEbd15QrlJ2dHhiKfWBtbUVX4szmeDYTvkEEUgXQYH94gF+Vqij6XT13m63rCFQnyR9GafPKFxfW/WAjNksU7GHlkdbUdlcK9QfWixFgSTJpxOHl0hp0XeU2BSr22v7JA+mANekfTQaHTu9qPksrN5w/K3jW7YKnRS33jIt069BekVEY2kRyWQeAdvJ2TxKJLK7EnOjtEuIiVcZzkkGNiCG6UFAMxXAIBGjebhvRmDg7wIvTBMTAQ+mMjeDjAipQnA9ZpMJ9RlCgKCAybdWRSPRCy3IF+3pFQiw2M2SyMseGkYgnUVbmQzsTi60b+zsWA6QA5gFwLpCt2Axps7RtazDGbnljcWT+h3g1iOZYTXo9eyjjz+0x08+tcy4aeVgbmVpMx6lWec5UDKZQPcRuur5EFvsn5jMJm6+cYwT2AN+OIfdgYzJMBU6gZRWVu344NhOD57YdnXFwqRITPWJ05i4X0xThTAgB17xDCyBuwrk2p9/5wiAG//O+XxjGwEnVOpMx45Pjm1ra8vLzdRrSGMBzD6JQXWAxkneIZA0WzDMdY4IZP3OjtorY588+tTuVPFTSLswCQyqW/anZyo4GsKUtUQz/B0jOzgWePf7TrKdTkcabd9KpaJVV1etws6I+oxgQXtTTZQZJz75gjx90aYYA83G17oor4Aq/cm7BuVV3fIMYqBBIMzAurpueCDF49NLOzq9snF3fH///HYtIiRR1mVapt+YtPvaO7E2YxZJvo3YK18S5UMMOxoMkTBXxyEeJGhJ5LwEDtjMMUt5fKbxUNfg+MemrgsFYKxbYC9swIXtaBfaDpI0AOMOVUn8zBZjIVtyKlATKH15c8Pu5AuW0ecEznX9piw5gAL0EEYcMFLSvUCW/V8yONrTI6vXTq3Tatnz/WNJz12r5NK2WkjbijQdJkhhmlloT8I1ESYmrXgqMPlGkmbmFpMaPKS6ABqpG7NePJdBxBPkLCsSuTg7t+bliW1UlFfVHj4QdkbEzMMUZ+iAGlT9uWmI5M7uGwIBWNHqPoccf5M2ossgkIX5CxD279jTBNncl7pzrQXQVn4xARLwEZ9UJiyISHSe8lrZ2HICefTRxxbd2xYZEt9NZb6JIMCUatbisHth7aru4davate+IBS/BH61O5urtrladhJRRvzZOPUhAjiBOkKzIkGQ+DhoF2ZbeSwtLyfUiIVTedUffh2c8PhwmM3VbHbsutFyH8jB8bkvIny6d3JTMbcr3cpML9My/bLT7mtvfU40wt8oELEITXYFCFGImSc9jKaJXoRfJsUOiVP9IiIhBAb2dEKIC34dAnVAIIoNHmlYwCcCCqYjCyUZv1gsWBaikbQ91n1JwjwHcYA4w/RmAREgBn4FArRety7yOLTRuGtra2s6L2mnkmJZRBhKc2EfjIWJKQ5LA5vgMNe9IAef0QaxAIr4UTKWy2fFKBMBImAOYeke2ZxPmc6GRd+CdTJoiZwEmCIMpvC6hqP7oRkA+jjS0SQAzdiXAilRJtGAF433GFwhCyY1xFSjx+n7YjIAhINkP9N3NEGuoRxoHmTbFyPqSp1qQV4aAhpIMrTN7R1r94f2+JNP7MsPdkUgyou0I4qPWS3IhHYl4jg/v/R1TpATbcXCvjDM29adbdvZ3vT2ca3pF9ARMuQr7YEpy/Pv+RKJ6kVbcZznuOlO3yFmrmFmVzx9N3ai40DHfHUtTWT/4MzOLuv2bO/4VmLxrcz0Mi3Tr0p65fU3oomFUToTRoUglIQcRol0enc2nUV5AWqYSr66s71l15eXlhbo4fRn575SYuJ+jxdEHFmkXwHlSIA2HLEdwEDAFkvtEE6300IYtn63Y936pXU6TT2Z2Uhm+Xze8sWK1a9bHrEYksoHIhwBJ8ER3b+BlOzgLODVO2DvfgB9Jgw6gA/Y+doQMSXgnSuUzNKhJUWI6XTWzk6PLaM8lyTNi4J0Bc58tIRY4oY4IAiflisSIsWmKzEH5MEhvWPOgQjRIrgeLYjr+d0JQnlwR7k+E+rGfQvSDDzEjLQjzgWgITD8K0S+ZXKB6Z1FhN3eyPaeP7OXX3rRNQ80SfJRv25avze0k9NzJyPqhe1suV+1WrXtO3c9zLtNMFWiUam+9TtmNOoH0yLaByYs2iXeSEr/lN/FrDbakGdRnPj8uL4Jvtntdfx+3X7frpUXFhEylff5waldXjX3nh+c3LpV6KS4pZdpmZbpl5b+4N2fRoNGA0COxv1uVLCBreeCh1+tFuzedBqFg1GkkRgNpD3Mpj2bYSKbSYoX4I8GPUn+PWtd1+zg+SMBVF8ADAQzw0maAFKuCOJKBHJ2dumAuyJtgim2utkNWaAJQSTSYgBoEE4P9KmwSNAiEY9Aq/Pc5ARASvvIFVdETiXXUE6ODy0ncilJqs96qP3YzMQ6CRKaCEEryTPgDBnEYB9rIU5c5Fog7Elf+OTrbuIfPpfqKZ1PZNAPPlNL10B2+D/cFCVtLqtngfJsGT1nunFhxda27nmE29rVub2ws+V5ROqvXdWkoV0qb7EZkNXtRFXOqe5efPFFq5RXdK5IVySF/gRBYZJ07Ud5IV9kGE6g/sjvQqtbkCTfnQj1D/LgmoVjHS2HcCqsAUEDYaYXfhA2lHouDUTf3947uH2LCElLAlmmZfoVSSzSZFozU5pnkzSRAaL5sLf78Y/fjzr1C4HfOMrlplFyToTZWDNggaJgSq+5XTckYR8duqaTz0lCxmwmUMPggxQ8nc59lzy0GxbphWFOvwvI9YJE8GkAkK4VSJNIBzkrVyp6TsquLs499EkuIyCXdgP8Q0wkTFlch0OdG7KqHUmdZ7rpzc8TYd0QGIlcEWDQ17eAukpI+pwPKvn0YF0HAAPElAMNhPvzGcLiRXDQ6Txl2fyK3Xvhvl1c1SXhX9q9uxsik4adn596ucUFItWMddxhnrLtzXXb3t70uFeCfictkm+/qxf+DK87vXgm5Ovah+qNBGHgDyOvkIWXUGXh5b/rHcc6eedFXeBIx1xWqzV8FhaO9P3Dc7uoNd8+Or5de6EvUlzaZVqmZbo16Y3XvuexzSSRR9MUZpxENEtndq/b0+js+NgSk+Gr5WIojSFwExVRAcbMCgMY9U5YfN4BR8iEbVcBSIASkGZzKXbM0xU+Owmnf+3y3DWQLL4PB/y5k5ebwQSsAInb/H8BUF1z0H09AKXIAFBlESUSOpoFeeMzROHhRjwPSPDxanPIhichvUMuTiA6gkkL8sSsNfM/phMXRSAv29kF+2sc6N4JazUbTgyYl1iEOhrOrFwt26bIpVQs6thIeUtZIM2PZxF40beyVT5YZ4S5jTxDJuQNjWZBZiQnMa7Rd4jONTod43eu8wkXugenE0sLRzq7ENZxoOt1flGzp8+Prdm+navQSUsCWaZl+jVMr3//DzzkjFk6EgxGAJvA8SG6QyIRxJubzWaRT18W2MX72ceL53CiDyczGwtMg2zeep2uXZ6fiEAE9jNml411/sRarKEQuHINKAms6lYOnnGKJfjFaveFpsLv7gMRePu7zuRYIZ+TloUpSLnWNZiSoCK/TtezvTLn4mdhB0pMZpCNL0ZMizBzFTs9u5SW0XMz1VTEyAJCnOlhJrStzS0rVnJC/hjwiYPG0/H9JKSGsTkVs+2IkTUZx74Xn1AgInR/j5OBG96cSCBWn2ml61ljQlmYAk0e3XSn426GVB31egMbDNnBM/Z9EMbk/OLanjw/VH5H3z08PLl1iwhJi5ZepmVapt/A9MYPvhcNfLrZJBKQRrlcIUqm0rtDS0X5UtXCbD7qNFvR+cmRVVYE8NI6PEaZ5H7fohnTGGB9o9GQ+IyG0W53HEhxRLMGg+msEMFicaHgWAAdf+edDcmcFATEmLDwdcAmTh5hrHHoJ5GXgPpmPYvvJZNMG/vFEP4/yIgg0oF1e13rSNovFkLb3tr0jbwK+bwIB6f60MGdoJ6wHgtNeY3ZaKuAnwXrn7QrERXH+e5Tr93OdbO6Hq0E7QWtSydgrlr4dyBriJJ8Q8rshtgfjHwNSDwLq2vX9YavQn+6d2T90e1chU5aEsgyLdMy/V/T6yKaSjGMhOERCyyHw340SyR30+kgIjigyONVN+NkWKkdk0js8I7jQvneKvoM4aCrQDCtHvvQxHt8IPGzfS1OfKa9otV4WJobMxjn4R+BaHyvGZEE8MU1rhPomYR86QHU4jeuwb9RLOatWq2ICDN6DrGqmJkVb/qFT8MJSc+BG9CqUmFMIPHWykmbDFlEiKaCHwRii53jOM/FEb5uBw2Fa3hxDFDFIU99oJ1Q3qEy5XvsdHrWErFdXjfs5OzC9g5ObTQd3rqdCBdpSSDLtEzL9LeS3nztDyOpCkJii2w+jQB9AehDS2TQFCL9FyXms4iFe5jMcPwvZi8hnZMAZw9UKPDudLsxwQikIRxmM7lvQtd3pXFAOvrIXbBriXiG7u8pSXMqlyuWy4cCcabYAnOQ2dQKYU5aSc7JgwjEzDxj1T9nYPbCrMasM3fi696E0wcmY+0q1oYW/pyFxrX4jTx/4ROZcsiJDLMcJMo0XvZCx/THPiBHJxd2cHxmo87gVq5CJy0JZJmWaZn+ThNEM7BQwM1WAAm95tE8mdpNptIiHrggEUncjyAZgBqYkjDvJjBIZDCc2nWjI6l+7A50nRtHz7Wpr/zPBUVf4Q6wYz5iO2Ac2L1+z0PMQB6Yy9h+OZfL+D78EJRrDNIyQt/kLOXnoj9AJhAH2g+J34jyy3tMHAn38+C3ideBxMSCxgSpcF+0EPLASnQCKWLCQvs4Pr2wJ88Obi0OLwlkmZZpmX4l05uvfy8SDEep1FzaDDrEPBoOp7v94Swi/tV8nn611R3YcDz0/eIr1ZK0lcCmg4nPJGNPj9F4ZsVSSd9jDYY90dmqGfMY+9CgnDADDE2IVeZoMfgvXHOAm25MUJizIAk/T+/8DmHwu3OYfvcpyEpoIZAKpMM5/M53TGqXtZo1GospvKd2dlHbe/r88FYuIiSpaMu0TMu0TLczfe8PvxNVKhUrrleibDYT5ZOBpRPzh0a4fWagzZLRPJGKcLCzDTLh8AO9j4Zja0gL6HV7NhlNRAj4N1gUSOgTkcZs6jOrcJazAHDC2pkJ+6UTgTlen+IkI61kPGK//MwNwcTmsAWBQDA+TRn/DU57kRGh3S9r13ZwxBqQxnvP9w5v3Va2i7QkkGVapmX6tU9vvvF6NOBD2qJKueKhZ2aj2W673Yl60mJEFNFs0orSEIxIIpcLfdEgPhlIgm1sWUuCqQsTVRw4MZ4OHEfhncdEI5LhmjjsSrwKneT79qeYYYbmNLWrWl0EcsbCx1u5le0iLQlkmZZpmZbpJr3+2vejMExLqylHxBJLzKXNKE0tFYkCUC1exc8BMbirA0KAREQozDDzgIo6DrFAMhAO5/Niqi8z0ZgcgKnsw48+s1qj/fbR8ZJAlmmZlmmZfiPSO2+izQxEJ2lfkJlKZsQr84fDoa88j/QlSiZTESYwZojFK+/1G2QidoFwavW6/fGf/BlO9B8en57fylXopCWBLNMyLdMy/RLSW2+85tOaw7T5FObZfB5JY9mdT+cRYWIuLmvRv/13f/TDw5PbuYhwmZZpmZZpmZZpmZZpmZZpmZbp7zKZ/W+0YS21l2NQvw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Rectángulo 8"/>
          <p:cNvSpPr/>
          <p:nvPr/>
        </p:nvSpPr>
        <p:spPr>
          <a:xfrm>
            <a:off x="5974813" y="3244334"/>
            <a:ext cx="242374" cy="369332"/>
          </a:xfrm>
          <a:prstGeom prst="rect">
            <a:avLst/>
          </a:prstGeom>
        </p:spPr>
        <p:txBody>
          <a:bodyPr wrap="none">
            <a:spAutoFit/>
          </a:bodyPr>
          <a:lstStyle/>
          <a:p>
            <a:r>
              <a:rPr lang="es-CO">
                <a:solidFill>
                  <a:srgbClr val="000000"/>
                </a:solidFill>
                <a:latin typeface="Times New Roman" panose="02020603050405020304" pitchFamily="18" charset="0"/>
              </a:rPr>
              <a:t> </a:t>
            </a:r>
            <a:endParaRPr lang="es-CO"/>
          </a:p>
        </p:txBody>
      </p:sp>
      <p:sp>
        <p:nvSpPr>
          <p:cNvPr id="13" name="AutoShape 9" descr="data:image/png;base64,%20iVBORw0KGgoAAAANSUhEUgAAAmoAAAL6CAMAAACxaooOAAAAAXNSR0IArs4c6QAAAARnQU1BAACxjwv8YQUAAAFxUExURQAAABQUABQUFBQUJycnJzs7Jzs7O047O05OO05OTk5OYmJiTmJiYmKxAHZ2YnZ2dnaxAHaxFHaxJ3axO3bEAHbEFHbEJ3bEO4mJdomJiYmdJ4mxAImxFImxJ4mxO4mxTonEAInEFInEJ4nEO4nETonEYp2diZ2dnZ2xJ52xO52xTp2xYp2xdp2xiZ3EJ53EO53ETp3EYp3Edp3YO53YTp3YYp3YdrGdnbGxnbGxsbHETrHEYrHEdrHEibHEnbHEsbHYTrHYYrHYdrHYibHYnbHrdrHribHrncTEdsTEicTEncTExMTYdsTYicTYncTYscTYxMTrdsTricTrncTrscTrxMT/ncT/sdjYidjYndjYsdjYxNjY2NjridjrndjrsdjrxNjr2Nj/ndj/sdj/xNj/2Nj/6+vYxOvY2OvY6+vrnevrsevrxOvr2Ovr6+vr/+v/sev/xOv/2Ov/6+v////r2P/r6//r////2P//6////0I60bMAAAB7dFJOUw0NDQ0NDQ0NDQ0NDQ0NDQ0NDQ0NDQ0NDQ0NDQ0NDQ0NDQ0NDQ0NDQ0NDQ0NDQ0NDQ0NDQ0NDQ0NDQ0NDQ0NDQ0NDQ0NDQ0NDQ0NDQ0NDQ0NDQ0NDQ0NDQ0NDQ0NDQ0NDQ0NDQ0NDQ0NDQ0NDQ0NDQ0NDQ0NDQ0NDQ0NDWCzXn8AAAAJcEhZcwAADsMAAA7DAcdvqGQAALLcSURBVHhe7f0LQyRZliaIoViWHSS0YN4JGjbMPBMnJJIYqXBqMkpLQc1OQG1vt0hIKYmWlNG+AaHKlFZq8J7Ao6vS+fU637nHzO7L3maOe4Z/Ebibm933/ezc17nnrjwt4cH48mR3Y+2FYG1jc/dyLI+WqIkl1VyMR0S0zY21VWHai9W19Y3dk8vRaEm3BlhSzcZ4dACaJTwjrKww3TYPlqKtAZZUMzAeUcO5rtOMQVRjtrFsE6dLVMSSajrGl7vrqyuAcCwF3115QaJtybV6WFItBRONOSX0ssFPVjeWZKuFJdViUNu5uRYLrwyoh+vLPlsdLKkmGF8S0URwyWc21k+WXKuMJdUUxicb6KQRy4hJLLsygYfLRrQ6llRjjA7WFdHymCZ38XhlbXfJtYpYUg0gpgmRFNdwZUI95A/6ZK5diuclymFJNUIs05hJ6stC/JQgfFtZ21zKtUpYUg1M45GnEEpjVQ7I/epSrlXCkmpPY249K1INPpb9tUpYUm18uR6zrCyEkiTXllwrjyXVLjdXQTVFonJQvCSurR8s59dK44un2ni3Gs00EOM2lusGpfGlU406apXaTgG8rBDXVpfD0NL40qk2iifUqoH8wBsNDco3oeMUcufLwhdOtfEBOmo1Ab692Cw14zEeXV6eHOzu7m7u7h4cnFx+iVpvXzbVxicbdWSagEVb8chgDAXyg82N9fW1tdXV1bW19Y3NTehYfmHS7QunGo0+a3CN206h2upGgYAaXx5ssv44xSRAGKvQHxcnXwa+bKpdYkGqOteEaupyLVehaHTJCuQcjQnojx98SQ3pF0218cka6rwy1wyqvciZxx2rdXxmlgW+ubr+BSkjfdFUw+xtTBn1VQogGrtnyuX01kiiJXq9DtnUbUi2L6TL9kVTDSInqXi5KIYiGF/QV/bcGuv1qnDZHS4sIIS1zS9EpfeLptouEyBmTkWwH5DtxbqXaqMD0etVjrNi+HJa0S+ZaqMNZgD+ZxEhB8oPPHsHBtJLY6eE7AjIzfoXsWz/BVMNKh11OGZjZdUjlUa7STewCJSI1XITwYuNL5lqBzT+lOpuAh9RRps8ti0Hcrm2+9u3B/IFU220u8ZkaEo36HdIkDFGB6VlGsBc+83LtS+YapfUbVf1rCq8LlZerJ1IkIIxkbhSoGhDd1ms/YZl25dMNZnqaMg04snqgQSpIDPDVUDu1fTckmq/RZysNWYZAxJJglQ4YQ5X5ZojG39rWFKtMYglBtVGm7jFfxVAzn/jw9AvmWqVuu7ZSPpZChhtABW5Rj7W9GB+e1hSrTEgjzSOoPkE0+iBel4O8LP+mxZrS6o1hkk1bIupFSxR7be92W9JtcagUNKWL9XrrR72yov13/LIYEm1xjD6amMsE8ht/qoA8qG3xL81LKnWGBRKSrURr6tywNVCJ8fcW/vtcm1JtcbQ59WwA4tJw/fV83Ig17/x3tpsqDadTuVCfc0F1LxaDVZYIIIkqwWXm2kfrWKgcE69tVkPQuOa6R4zkmrzSDW1MNWEZAorL9YSqml6vZXBiZn5ksHsauQLbkBlub0x9IFjeS01LyAgf7OdtS+YaiM2QcTSpBFWXmzEVBurNanaIM+/3c7al0w1pRrZiBuApho52mhMtc3f7Bi0e6ol/U4aG8xTV00pfDdnmqbwPb5kZcsGQa6sbPxm90/NQKppVJOrOQG2sTRuPokda7EggqIa31FPaqCMDZBFxRfcgD6NG3biGRRCYrUDuxXUrbrgXQYS2m8Nv22qjUej0eXlJX16RYXSYWwGGjQmq0nYUiC3a4Ko9ps1Dvgbptp4PIJJs83NTTZp5rExpczgNgNON5PgeEee3K4HrBcsqdYEz9BLg6mpjXXYM1OAUbPdE0u4yRi0Cch/qjy7QFR7hiqZBdWmj/f3j7PM2XjENs2o4jSoQ4oNsjXfdEzeNROlC0O16cP9w8y5NgOqTT/+8I9X7+85ZzPJ3vhkd80+Qha/6OeaeUgxm/ITF3WAMDWLHQbVaoU7G6r96z//X/7xh5lzbQZU+/WH379+fXx+c/vxcTKD3FHTmZqaSiE3VtcNwz8nG40GBhSiviFAt55Qj8LdU23ycPv++uz1179///Cbo9r08awfBEE4+O4PN3cTudkdcLBnDn0ghrSZq3EzTSKimr71hKmmgqvLtHap5giu6ePtxfFRSPURfX+P3zOkW/dUm9wd94Itytxg/8359V3HnbbRAZ/zLzWnvlLQE3qmT11ZS0lZHk0k4etKHQS2n0DPCrznoNt5tcnDT9//8SgKiWr/2+j0Vu7OCt1T7fF/OqbM7W0HYTjYH57fdso1NvkS17TOIQXQgKAraJtHZMi169NA6mrN2LtZ1+Bpii5XC6aTu6shVUUYRtvbQTS87r6JMdA91e5+3w/3gK2trSA6PL66fUAeOxHdyRGy2bUNqq2sKoMumGlTjV51cpAP8mUe/FPjZDRB7Ieo1voaqJrX+ExN5+lhRC/8Xhhs74Vh//wO97ttZHR0T7XrV5Q7odpWGPWHb6/RZeuCaiTTpNKyqxtP6I+lEU/qQm0t23kWOBiz+SSMiGp1eJukd2Wl/VOriGrTp8nPN+f74UvqM1NlBHtEtej4wyM/Va66R+dUG18NgmB7ezAYMN+iKIyGF/80+SyPWwPRhhvDUvWs977Hl0l3rTxJyCVFtWbb8BsjKA6lfFCCOAWtDkD/9jf+mk7Ht+ff7VN/mUimMBhQNWBgMDt0TbXp3ek2UY2yRlwjtg3QVXh1/k/t9xPGsq+cq6wIOk3G7E/dLUsQckdBuLRIjtwoG1AC5cEy/9EUimlP04f3p4NBTzFte1tRLYze3M6u9SR0TLXpw/WQ36TBzk6vR68S2tKg1++Ca7ZZFv06RSx1tKVLzUiVx0MGyKVnrKjvLSgfVoKO9hZMbs8i6ihzy7JNwCtP7/z+j2hBZ4auqXZ33g8gzQj0Ng32wi3KahD0z1p/o5T9vHzK4C4/ArU2kk7ReBctb4YfH+DYa78WO6bKB2OC/HkMUDYESnlyd/E6opaFmxZmGy7pjT//eZZirWOqTW6GEb1NTDXGFlGN5FrQv2q7oyAboFRFZ9R3fBvfumHuEY8n/H48YFp6O1XxzFoNqDR5LDg3AnFp8svFMIq4DmKuKaoFb25muTTdLdWmP1/0A51qlEnuKwS90x/abUKT9ce0pj11rm7xpyFBRlihUiTx+LIAh1m2a0F4FUBhMBYQaie72x9vj/G6E9tQDzIdwFTbP//026Hau7eRn2rB6z99bJNrmlmWpI59pOF7fJ+aQG2qgkavMlHi82WAGLGaedLACFMnyhl/VgCF24nNjrsret33QDXUQEq1vSAa3rbfZc5Ed1TDhM30ZvjypcpfGLL07vWYbDQyOL5ts1OqjlvUaJLFmJgI6Nbpc1jjS2WCj5/mgdysZu81qWxxWQNkpQTTCnhCjfowb3rJHIcG4lp42HLTkosOqUZ/v5wPXn5D2cKbFKqeQm/Aoq3Xbm9tzA2XzpTM+taoZphpHI9ijRB24AceW8ohJsa6KYWKaHtQoJYJHi/2fUzjJjRSKwazQacN6OTmSIlrHdycYhHubYvrvUqrv1odQzqZzeDlrk1YC3hEI8/cVs7WFcmlbgokf7XdRSlm2vTTcSSFniLiW70gGP74q3I7A3RKtXvqJaBnZiCh2ps2qaYrJZYEccAyxjIenexq58SKu+Q3gc8mzudDjUVVdu0yvxVM7zOotrOzEwRHVw/irnt0SrXbU6KazbWEam1KtVobUqgFdSZMRyebRDZhV+xMgS6VEm8+1caXOCWtEtcU1VJ7DG0in2r7Z3d/FYedo0uqPUJnRTKXQoZAQXT6Xty1AMyLqWqrAKphV2MH+6x2N9aMs9aBF2sQaP5NfhZKbY6xnRDvu1Afmk7ujqnAPVQLqNe8Fw2vZybWOqTa9NM5FNVsJFQ7bpFqaLSkzsqDvHjnLLCpb3NjY30t3nC1xvutSh9HXKo1t9JLzWerC+0x/FQLQbWQbob9sztx2Tm6oJropUxuh5QjB5j1oK9WqVbTApC+sc4CCbfR5Qn2kR5kbCLNAScnTQ8LRReWk06YpqgmRZ5C3Rhgzf343azmOzqRaopq91eHrkzTqNbi+zTe9NdmAdA9yqHQGHwDKjdsJ6kOHD7p2pM67SZdddJRIxDVosCphxBLBztYc+9fzGrNvbsGdHp76umpaVTjfRTtoN5ZO+S+I7s/NDSIuSZJykoZOyKnndlbnt6f9VI1tQRRNNjZBtWi0xnsLWJ0R7XHK1b0diY7KHdMtcP2xtlj2YxSnWpdafKPeU1VovGC06suMM3RDeWBh3OsDaqyT4EVUVRPGAyvZyTWOqPa5OdzlmnOZAdRLcLXkPWNW0GsSFuRaR1SDVzLHxvE6YXw65JpT5OrfWMZWgErolw/wf6sVgw6o9rjzZCyMhg4VEM2iWuDN39pL4fSgFZFh1QjSWusqaZXJnB/bber1hOY3gw9VEtuhNHw9m8ykOsWnVHt/vzoJZY9XabFVGtRgWVUc1jQqeG8kVrmiqPypo9ur653yrSnp9u3psogI6VaMPjhXxebajTwecnjHBdEte3tnbmgWpctFzWiSt1EYrOBR5hO6zIJAIZnVj1gaBaPFbaC//T/XWiqPd7sB1vUK3OohhtRFG7vn/+cjnya7p+SebWqbMub7OCJtcsTALYAK82rxdDNhxhpk1vUdm6UnhgugYQwBnXuzr7lXpkOupGMSoPjH2ay5t4R1aa3b4ItGkzzCECHdN7CcHj+l19ihn1uTDW1WpApQDKQPYU7JpYd7GLJgP5hpeDkst4MKww7CLMkUoL6jeHAQfU5uxzEBFOKagrTX2/PZM93FganM9ml1xXVbo7DIO0QaFCqHiTBh+dX7+5/RZEI0/Q3sSpkYaqYa+IAFc1U8xCIZNGurEopx7w2tb5RdgnUxAihiQ0uHSTQCpVEaiOh2vTuh6u3+z13skMHDQyalH1ZdES1x4thiEGBZCaF9BDwcH/45vv/H8yuCdOaZFeW2wupFjtAXYNqzqhgPLpk3Q7FBx2wlwVTgDXYdqKoq6ImrK6tOWYF24UqTJJoF8f72EXg7TPHiL6eyZp7N1Sb3EJzZQ/a3ZbsRoeUZ3Sw1bp3eHqVqH03oloV3deEj9Qnt1eDRgepDpG4immJTzY8WZ0g1O9TDTJjF81xxVXVWni8vTo9pMaFkEu1sFV9rkx0Q7WHa17+ZKrZXCOqYcEKVAvCCKaJlJ9GVKuiGhmTiL5N1cixUlZjnhGUKwJfyT0iG/Wv6rCEhxlAzTFGVUwf350Po2BrC6We24BSx/nHJoVfEt1Q7e4cgx7IL4dqhCjq0SOMD4IgOjq/Jemtd2TrQA6nKALzJ/6w9XbGl5uyacoP8beCzrx4mWNMP/143BfbCQUIw9+d0/verAaK0QnVpjfQiQSdJDMmQkW1nR1M7oTEtQlzTTzXw2hD8SEfBo/MCdzxpeh6y1M/YsnW9VxYc/z6P//HqBfAZgLWBnOlGnHtjzPYpdcF1aaP5/sQZplU4w4bUU24doFOadN3qvqmOENFjNcsC0NgF/hoeZaifUzv335jWunIw8sWdR8y0QXV1KAgQ6xpirmw3kG8a2esDY1+IUQh2CG1hKmBGNV2SgAFAbE7dNnE81zi15+G1EtDL8WzMuggiH7fvVjrgmoPF9iTp0SXzTUaEqSdt230JMLw6EpZmm8EnJouXCiEopqYjoRf7IJJmFZMNf5bn2uu3V/ts6mxklTrvbrq3HxHF1S7O8YQk1jmo5or58LoHGKtaQs6SqxlZCN1QMRKTIFqZk1zQ0ge0gX9zzLbMRe4O+33FMvcOrCBbswMNh93QbX3fdVT81HN00ENo+MbSO+GWbUMKHuRPteGnwnT6DM/gPgxvsntWvljYtWC6gEDi6p11h2qAPs6FNV8dWCBZF8QDDvfY9AF1a4jTJsx1Zw1UNV8RgBdcikEveOfHpuughLGuwkXcqGIkijzK70yeeaFIhac8Jc4psu0CS7A6GRXO/FqbX2927UCotqHw4iIhilMNQhDqWeBnn6ztf/nrgcG7VINgml6dxpQ9iQbfoSKaQnV3rfyRrFCP9MgF8yWldi62uVu7mQaoEimLhOXzDpNfTaTODjvagMrqsoPvGHZAWuq7dMtbhkmt0d7yiosFTOUu1W5Z2Gwt9V7o3YVddeMtk+1h/N9NiNdBopqwfH7VjKoGVDOAzlJLcOMMCCQB5VAnog1q+siG7MWAAw9IhM0im1bKTLp736+He7B1DXK19O22CCqBfuqF7MoVCNM797qg8wSCII/tNQlVZtHCqmDWpbhIw09ZTxahW+xY0SVO5ubrnQpDynULZgAMcexzainUy3pKhdTjVxtB9FFx5uPW6fa5IPPekIegqC10Y8y1l3EGgweVQVzP03dK/KkI3HMXMvsr0Gi8SSKL2y6iSer66YmUVtUuzsm/iRUy68QuCKqHV93J9GAtqiWZFL25JUDeqzUcbv42JbkZuORKRHkQgcexwtS8aKnnwwFYD/wmbVZGHsL0qA9UdAzuktka3+C7vPd2X48ocb9tTyw0AvDVx1vPm6bapNbaj9VDsqAqda/am+xl7imukZcl1yjOvBkdUOYNuYRgZIu8rwK2BPC86nyjkdqvJGG7IkCj8nB+uZJ22SbPvzjq4RqRRUiVIuOW5hJz0HbVHv88ahSTw3Th9whbYlqVMk8TYYqNMA3cHs1nnmNjz5jh7bzMhA/Xq6pyTpxkBs2XLVv2Ds+LwLNJ5iUBziA6OvYXGnLVJvcnVYbFBDVerwG2hrVSLBRXxykQiWqquRPgNcuRaYlBuTVk/LQ3dI12GszZaxvzCsA3FWYDS6Hyd1xTDVqOPIhDrBiIL47QctUe7w+rDb8JKr1f48ctkc1iJT0nGP+iOlEI764SlWvLnnGlV4OhmO6Jt+OaTSeQykbKOL3tsJN8PEPahdHBar1hjfiuRO0RTXB/VVUQhdPQxiGQ1ZgaZNq0Ke1945g1lTfiMKbrHC/OSgQ2/wkDYUrBU2OW979PLlQOz2LmUZgN9ST6XRg0C7VprenXsPl2UBv9AeUcZtMI4Bs+lrQmm2Lb3yAg7dboRqCsRvA0W66a6UEkJCWTwK92eeqKMO0mGq9N12uubdHNYilh6thJaohi4PzjqwuyeYRWeAeje0JfWXogKpZqrs8HGmIpfeROSeGVTJFIX6eGwk/hVwTv63g3Xf9SIqYPvGRhzAcbG8H+11qSLZMtbNq07dMtS6ltrLGl7FqRF26WoINTDM90e+1EzMWPo4vDt12b4Gf0kercu3u7b5GtSKuhYPBznYQdbn5uFWqee2u5iGKvvlmcNHpEDsPUL7NJ4EPwh6+jkH37JlcsflWFuS0Xbn26Uc+NKIE1dCnoy7dzk4Q/bHDXXotUU018ffn0RbxpzzVBtHLwfEs9iBmYKxPfyWozD7QxN0pj6DFQQmoMFocG2DeSRUy1UdRW8ODh+0gOLyKz21UwzT50QrapNr0w1EAqqkclsFgEB7Ozpq5D2rCV6pbUJ1q3FKuWjSpdmwHO0UbKr6b4/M/fiuFXEg1GaYGQf/N/13aGKaa4ltLaK8BfXr6t6t9JFcluyyObp6VaphfA0/iulbkqEARhvJv0+RSjpJPP4qA+bX2+mtX6RxnQZUI1cKg96q7k49bpNr0/lxRjVNfEoPvOtuqwyMCtluFHeWZW8oV10xClKGFAeXfakL5ND881ELOB1Fzrb253Pep3euC1z+mWtjbP+9sYNAi1SY/oXNQZjt1gi5PP6V+2ObG+voaY2NzF4cPyCMLar+UkEEJojpwFg2YxPKwHNUQu7vKVRf333/7UkhWjmowffGqM6tELVLt4dxzTl4+gnB41YVQU+eprLPVKqo9qmXWsM5Q6Fd788ilVHYpUugQDyur1vFoem+tZKjkrLWhweOHw9gaVAHVEq4FvX2t79wu6dqjGjYaE9WKMmUgjE67GH8mRhEsrK5t+slmnu5fmWuxh5UX+gGjhEssxcqjYsAppfJFW2cYTO9wHE4pqsVco97an/4/CcPmlWowScppRpJLIow6mJ5mzQ7UGSOpRv5BZPPp61BTp7pVDcA8UerfCVPSnQuFgacO2lt6/3TOZxNQnUQlqYY9RV2dY9Aa1WhQUH7NLUYHKlI4rBhdLxDLgrrpNagdjw0agLxjAElETgcgFKwKtThsjWrUXWtHrD3+CIOKTLWirk1Mte2gf9bRQmhrVJvcfNfDREclHaLfnd61sAFUA3XSvPaE4jv8nZzxrw1KeVeCOOGvGoDPeM+fQPamlg2T3VEaW1qhmsKOPC8FVKiV6Li9s0sMtEW1zx/Pj4LKVBtC1btFjC+xxT3mlYbkFj9MzqTQKjTZHO96Lgvy6IwfT6i3xk9KgeOmFLbVhH666gvVpMBLIDy86kZDsi2qsfWh7WpUC8PTdttPGg5w26nqzQN6hKeYbXXERrzToCI4vMSXM34sefyyJAwBIBHJ+CJrMrAksH2N6qSgU2M+DqO33dhUaItqD9dfB998wysFpTtrL8PTVrsFNB7AbgG94vGhVbVc0i2PzSqZXqsK8pF6Q8hGwErBoxBwws5U+uMm1FF8qghsKoLpqzJU43kRkhNhOOTNx62jLardXfSJapzqgoylCMPv2xx/qmGkVq/q2rgloFuenSOX7nJoSSTeKDKrt1ZRwUM5pg9mbDOiYY/e+aAk1ZSNMqbaUTe6Ns2pxnJpApOkpZpOyhbcDXqwudzikdrehfNMkEP3AGvurtXjWgK3n1XqJHcHzuJ9PUxuh0Q16uurwi+D7e1gyIuFra61ExpTTWkAPJ5TJ62MSgfeIOLkYNDrhRHvX2kJamO7VFQxiFPuCtAI48WmXCN5KcEp6KtT5QEVcgmgET7+IQhBtfI96O3trYgXQueOaozJPx2TUCuQ0wy4oXyzsD5qcf6WZVoVrpFbh2vl7DDkg7ybs2JYnaoeJDXErUyusQzgt7s8guj4tt05KEY7VHv4c8bhKw6YavRH39T9bG2qI5ZplahGtWlxbdS8CSX/G8Yc8fgSYxV5Wh4trU9Nb15BolVhGlHtVRcrBu1QLTFJWgi4EXfhW+3svIaIlc4qgeSaPech56I1gcPgcb2FiHZUPHgWl4u7PMKw34W50nao9r6vzpcpfnkU1SK6Cvvt7V+ptMM3AXlxtChgok0e1wXkkYSmUN3OPYDJPwmgCR6u94NKMo0Q9o7ba3AStEK1hyte/yjTI0ioFrZoZKnYxqgf4JrV+R7RgFGe1gUJS5PAdQcGLzZbaEEnd8Ooggo+MMCB7u1rSLZBtendmVKIVFTLbUZBtT1QjYY5bY0/lfWNWtJIpib0xdB6zZ0GcMRo+nhgKw9LgV3ze9AC1355W5lqAxxw1noL2gLVpo/XQ2UfQjWgzKYsqIeU9WC/LRkda2XUYYgM9PRJ+XrzYBrAEbMPiBWDKmHGVHOGLXUwOT+qTrXwqP09Bm1Q7e68rw4zUgKtgGp4TFnvHbfV8zQm+SvSxKVFdRnkANO4RphljlRwAHa20VvjA79iW2ulQDUUROfxLr3W0ALVHmVNNyaZ+syColq4F+GwtjYwOtAHjdWp5lgYjTc61Qb4a7agdXY2I5hWFNdYElThGlXQVtD+wKAFqn36HkJtgMM/S1BNPQ6Co5aOoBwfxJ1urs1KVQrH9KfXJzWl43ojxhTgiCEqq9oloiD4I9bqbYaH68NqVKMut+wvmrd9oHfnEVFtH1RjFFCNOw5B8N0H8d4QOJ2R67EmPSCC9AEjXcaqs7VAPinIF+ahQKPNOlSjgNpYMpjeUle6GtVgoHh4N5k3qk1/OA63KlOt9/Yv4r8Zxids8AfVwrVTGeCF2dyx6qw8rQ6kA0GavayDWukj6WiqJNXD/ZudSn01ZQz7ECsG80S16dPjaYR3Jp9fGpiJQb+lrkCip10baO6siVwMNPgRO6gB4pU5MFDKuDVgqSTVwuR6GKLcZYuuDOGygPqhDnXQ+nxHY6pNb4+2qnU6kVESz63kY2zsqqsHt0sUH2fQgGorpjiquwjRyurU9O6MV6hjquXbH4ipFrR9oHvjBvT+6tuXkshyQFaC/bc/t6E7kGwIqAvFKHtyYoxBaBMOE9XMORSsnMmzSnBtadXAVPWmcVg+ih9dsRygg8PHTx+1vPGjMdVuU8MQ5UBUwxvTSjZKHmCWDeWbiGHOy7OwbBKyPf1aUu/bQTsDg8erfm97b8BtDzRti6m2MwiDfsvmPJtSbXJ9VIdqb9tpP2tWoAOnnUoMzdcA+7On60ZFp8T4QU5bGBhgj5FqPKllzOUZAVQLiGo0Bm3XHllDqk0fzyseXsZU67Wj1DEi4SN1Ug/kmxlAI0ZTdbbcGXw5sI1+1+1UklhrPjCYYueHKvtCpvFUBxyGYf+s1V16Dak2uR2+rEw1ysR1G6K5lZ6aopo9Ymys4EEhmi1fXUW4NgYG04cf1NksJZimpjqYa1G7Bj1rU40aQPr/oJmLKw3koY32c7RRyWB7JogDzlKo3uDVAfk21Tsqz8pI/K0shE7vcRwwCESt495ewYRBFA1wmGgYtSMRYjSi2lTUbysiPLpqQxsKXW2ulKZAndIg1GBGbIavLogopt43jB3Js3KIqbay2oIt5vEV93PkvKliqm2DamF01ubAoEkDOp1Ob/rVe2p74fC2ja5a5crzIKET+kQSrkI1o8ku7DFovd0snMI2NCR/eNUjuSZUK2hFiWpcq0HQqvW7Rn216afzolPabRDVwqgVzXU++E7qozY0qll9q6ZEtheVeLqjHtdM8VgPt2/65amGSqLv7WDwtsUxaCOqTX76I1ENgqo01NxgK4OCxuqyAg7EafDiIxzrgvyayuSj2lRzDkurgU//tyNUVSmqJRUa9F79898kgOZoQLUpFDxlwFIag8FWwAe0NVUa4Bl9qrombOAPCcCZLK1vVkGBAjSoxq9GxQSrFLaxOPX4I8wPiOp3boWhQtVwlbjW/+Ff2xjAMepTbTr9/PGYJG1lqoVv2ziUkTUiG60e2VSzDbs0XImgFtSaWeMEV0qxSmHO8fClMfkLNoVXo9pgb6v3n/6XOaAa3pT9YHt7B2MVTmQGrIfB65/iDkCTXMgCdiM26CAaWJOuTfuC1m6WeBawcqA2Z+thcvVaqimKKmhHDK9+lQAao0kD+i9ve1vbO1Wpph0R3oRqQoTWqIYaNYwT8e4YeVYLlsJIHF4Nqr1oobOWnmJQiWqD09YGBk2o9uFNLyCqSaKyYLavQdBvZYOELPS0xzQKy162rGZc1IGl3stj2jphkacWOmtQloYKTsUOT3Tc2hEmDaj2eLEf1qDa8OqxOdXGl0opuzYPPMBQT4JnjNX+mNpR2AONuluxyFMbWwwef+xDqlWl2uvrjxJAUzQYFnxS1oeKEm5T7bSNRSmsUbZPNUttTSnjNqDaiw09PKFudTiD41qY3r5GC1qRajDfIQE0RX2qTd69Cth6VcEkrpGzMIgueP62Id2UqiHVXItco6CsPXU0BpVndUADDTM8mCSSZ5XgvAP18HDOYq0awmh404JoAOpT7e4Ch38WU80YWofhIS/hNp3qSAROq1SzFHZive+acMOrOVNHnqyNNrUwuVGnGFRCGP7uvIUOD1CbamySlKkmiSoEnAZROycVnMRtUYtUo8BM46LxLHFNkF9zfwykZD2qWbPB9QD7V+WM4BkIj/+pnYFBXapNH0kcK6qVTTu53A4OW7EUqfWw2+SarbCD7ZsNgieqmSvutTa5K862MLMGve8aVHvZlsXF2lRLj2sumXg43A6GbdgjTM7TAVrkGkkPcwwKRjcIf+WFKSXrLquSpzamOybvuCGiquAKKYlg/7ydI3PqUg1raiopJakGpg3C4OyuhR3TpqmD1qiGMM2hnrKmVRuWlGR7CjWp1ooR5rs/9NlkVBWqbQfRd0qsNa23ulS7f3skVCspkplp4eBq3AbVGuot+oEgre2bDRcMbGvftVV77Za9Jh4usJJYiWrb20EwUEpfz0W1OygKqCkatYRbBGgPDfYG140Hn4SxSAcmh6qMlmDpfZc8ticL6KxJSIzKpjti2C17HVC501COt4eXqjCFnR2qt1amQmtT7QcaFFSn2mB42/ztoCqTPk/rVKMqdVRn5VEd2FSjvl89ICCjZa8Bohp1sMM6VGtn83F1qkEqTW9Pg7LGfLFzgvLHDeiwlYOyeNq9VYolWFk11kFhCF6e1AEl0myQ668XtKL1/TS9eoVDW6v01aj+guC7NrZO1aAa/U2uhqWpFiZU2wtPW1lPa27XMRP29s2RUvypCXohrL5ffaqZAdXF7XF1qpFY22/jgLN6Degv5/3yVGN329yAft/KDE0b+1c8AAuopbI68k1YDaoZWuR17SZRQG2sFyhbeJWpth3022hBa1ENG/NLr3EI1Vip48dW9OyaG7ryQ6imc6PhWNfeXtqAam1Yv3p6evyAA/arUi2M2hgY1KLaA6ady0INHkC16E07FruaGhDNAQVs9r8bxkUjR10a1bZ9hSFoG2Jt+l/Y1JpUTSmg4xMetqCMW4lqMVFuWQyXBqjW294jMdzKuQvdzKoJ7Cav4XZQa2mq9uQJhqCttKCP0MWtRDWqPt583FhKVKFaPCM2vaFBgaSjDJhqAXYat7Ju29quPB+cJq/hJK65gF9/8sQKqDamV0fUzEjFlASoNvyh8dp1Hao9nu9X0kZBE4qTZk/bUbLDqLBLqjla2vKoDuzJk4O6kyfQxJVAGmH602kdqoWHF40rr0YDOvnLd9UOyBKqtXROMx96KBXQPqilMmawMLEij+pgxdx3XNeiHwfUCtWe7r+PKlMNNXj8TgKojRrDgscbjGIqATMd4fEPrVCthQPHckBMMGawxgcNqWbM09XXgGuNar9++Fqpd5QDOj/0f3tn2Hi+ozrVphgU0ICyCkC1to4va7hYVAAigjmDVXfWVcGap2tANWvCrzam96fKrF85xFTbjnBkRiNUp9rj9R+joHCflAmiWu/rlsxdNlwCLwCmFYz+d70zimPYDKmv22HPwtTGwz9+XUFSJFQL//ihoVirRjUMDB4u+mHxljwTNGAdtLP+2d0Ebgxrk3vdDQEK5HXeqDZOzjksAz7OCcbBm+tPV6ba5O6YmvrqVDtqafxZ/7SJkrDWC+puCFCwGVL7nAViaCsL7lSHd2dYBy2JlGqNJxAqUE3NdTxc7W9VmgNUy+3B8HqczJY0Ql3tiBJAwCCHMS5oujRlWqOsaxKXAmq04K4V/eP162gbZiG5eqBUlAOwDLb9BmH09Y9Gb61yZVahGn/cvR1s5R/nYQHqbES1Y5yOxeE0xKyp1nSHnsmQBlRrduZxWvaT2/9jn1VtuHoK2lKiGqoQKwb987/MimqMye1wwFK1NBTV+n9q56SCTqnGsPeeNKVaa1LNMgxdG5O7P2EMKlQrALsC1ah1evuhUW+7KtUerw5ZplbDNo0/2xkUdKmspmDNyze0WG+vqT4v1fhtnz5cv9qSiikEUw26hntheNRMB6wi1abv3rL9Z5WO0gii43etbPB6Gte151MaK+ZxGdWPjTXgLN/XHdTYK2a1wI3e9NdbdYpBGQjVcBlGx43UJSpS7fHiVcHBa1683L/4KO9UQ7AJoplSTWwe1YQtjGprirSiRiT9q1/Pe2oRm8VVLuBAXIXBq3eTBnVYkWr3Z1EdqvGmgsr9SB9q76UsDWxl0clRe5sTw6Za7VlBJKs51eTrap8Xp4hDlaj2dxcPM6MaDQqC6lQLw+i0rYPAG7ZnJeAsuDelmtHu1VZKaoVqMW7fwArGoNerQrW9oPf797Oi2vTu4tsg2KlMtajPx5e1QrWm50oVgoJvUbcD7V5LVLPOi2mCu/NDto1XTDUgkX3h1/+pgVWialS7eYP2ExtSytNtezvsH//UBs2AVg7GyAUFb1rgazTktYVRbf03olo7m6aAx5thD4uFIFEJ1UPUNjvr//6/zIhqNCjYg6oaXgiViBLYDoLDq7w1jWmVlrWhzbMSsKlW84h/gS2M6qtaWlqWRaBSzS7Wyd3vuQVlDkVSUXkY7G1jiSgaNlhzr0K16eP5/45kVFiZakd5ZpNQJuW5NhuqGeKjXarVbo5pZFyVajlcu4BZP67FUsYJBoNt9JvCwwaaYJWodnccbW8PIEorzKxh/RM7pTLy/be/jsfjv5Y+XgaWSTulGo1vrT2XjZYn2qRaFalWUKy8Z5wIRB/l7GBAApLz6Pf/VHt+tArVHqB+gtP7KlFtb3v/3D8omD7e371/f0344f3d/UOpHmczRYsScKnW6NRum2r1Bxllpdp0gmL9AcV6TcWa0Z7cvu0J1dQRoYVQVGuy6lOKakoST97xCeCsP1RO6qq1s/DU0fRm2f75/urtq34/6vV6/f2j4/Orn2OJnyP5O6caYcWs08sGWkvEW7M3X/esxrJUmz7efbh486pPhdrbGewP396kWmZ6sU5u9mVwxx+lEZ5+zK6cfJSTahz65JqGLTHVioctlAdZpnWPAEc/4uHuYtjvhcHW1lZAiPaH5z/dK8mWk5kZUI0GjcZaUrtUQ3NcK7iVF3kGcZlG0+nj7dX58X6EAg2oBdoeHB1f3MXNhVGsd292gu3qVHtZX8O1fAM6vbtiqrFaBw99sxAnPqaab6fx9P76uB9FsT2GIOj1om9fn30oakW7pxoxwTRaMDdUy5FqPAYgiXZz9op4hmHbACcyofnpn15/8rDj5z/IZqRqVAuPLpJzmyqiPNWo/exT016CainX6CKITLO9Kp3j2ysKTbmKEYbRt8Pzdx9z35pm+tdl0CrVKDS3AZVHFeGlWlrr0+nk7uqMXt8wVP1o9K2omsLo8PRHz1FLjz/GJhUq6U6E/eO61jDKU+3hYkgvDFENDWgR1RTX8BX0jT340l+gxpMDMwDjgEfHV7nnhasDC7pEx1QjqSaPqoFeME8Dmna/qO0836dmIu3aKKrhDR6a+rMMcg6TClRDlagWRUd1DWCVp9qdWB8iwVxENWo3Y8G2FwyvnTXa6f0Fm5TjN085A7hgosPjP+eQrdFwsBRANXODexN221SDGUJ5VAmUKmt/DSOh2uTu+u2+ajnBMK4f6izji/rBw+8/ibsE08e/jwcGVRCFUV2ttdJUSyyRcxcgl2k61baD4/dO/+vhOpZpiTuAqfaSXsKLW72qDTQSMaVAdWqe1tgu1U7qU81zeEHKtIvj34UW1dBZpk/qu5EocsTa9Ga/F0TVqRae1jS9UppqD9d8JEYil/PA+VWX2FSQSnmFz3fHMJpFAyQS7kxLOJf2lEop2n9z/TFjphD13i3XOqZau1JN8Pj+jNfPuQRV+bNcYNbRdxC8dTrzUzaSV1CTFriaDmvucy9LtQn2tHO6KBsVqBYG7hFFj9d9TNBhM6m8huyaB+fqldw/vs5oRLuXamDH/FGN34CMEej0/obeXS5KKkZ0vehKZj5jqnmOJrk7O6zINFAtxC69WhqSZan2C69kqOgKqcZc4wsSWj8aycKYHFYyedkhfgsF23xkMt0krg3Pbx9taQh0ahtGMJdUo5Ay5tWmt2oWCoVOhScLOXJMO9hBTNveP3Pe3YerI7b3XQEUGATBTS0NyZJUm9yd8kyHRY4sqEwToug/3kgQCR6v1fobUYrdKKTX5Jck+/7V3YOHa2zXoGOyzR/VkOOsBvTx3Rk3ElRuShaAWvQRcp+fKUi/o9eOWHv8MAy/cl/4fKDWBhe5kwRZKEk1bFMNkr2DhUipNnDtkN+d4fgZpprGtfQankOchvze8/KwHeQvkWoIyCfVJu9gAptbzR2DatuKarLSSQNHeyJ9cnsafvVVVaphTv641opBWar9z4dEBU4Wf5dr5GmY7VJt+i9/pJeQd12lwVDIxrIqfr8+e+8ORGsfCVYB8zks8J+qPf6Bumno5aLvy28vFR2qSdEMBcm/w+j8Z/ESY3p/Gn7zDRW0lHkpIKjw6M+f8xYPM1CSardvB+qc2UpU2w7CwRuHardHkO1UOEi2uERx6Fmmn+F/1z/7ybFIMr7c/W9Q7l1iLqm26tubx8t7NFpTVOPWzUu1vb1vwrfOLP/DWfgNOdDLvRAIi2j7i68fXYByVJte/a5iBzIeAB06cpvGnygPPOWPLGxvb4VHV+6ZGv/L//m/UXKtM8K1TDVDiagW1Si/1HraTKPavn97hNaxBLa3j3+w2TE5/x09UVVRFiw6g/06yrjlqPZwFtWj2ssjx1QST9CVoto29Qqu1aqWPss2wl5KdF664pq9MPWcVEMewbRNq/VEqUxpDDngVZfi80q8VPseVMuvBRtsVWZr4AiQEihFtQmr30pk5RBLNVfXG1STV6mAaiTb+8MrzD1+1qk2Zouyqg6kQtpFp1Qrs1rA+ZIP+vLJNCoUYtpQ9tcFhaItCI7fOVS7qi7VuNLCyG2Ni1GKalhIqkK1HfQZ+Cp0T2Mev+fzNdC9KMgkhk7R0BCLqovAO/SoJn7TVIsv6G9112k9qSjuroZR0IukELlHlo0tD9WervaJolWoxrSmj+jr646odnferzLZB+XJhGq3NtX++h6DWVCtaEMpqEZc0w2bSm+U5BqqYAGpBtu68igbKdXwRyF4Zjmmj2BakIzbVe8/E1tbHqpdg2pVGlCKQs2hRKzDXw1FVEPdfo5X2ktCMynppdrXKrCC9xBPyQm4po8NRK6JPQX+aBudSrWqyx0UgL2rnYvg/oIG8lztCoVU8xwTpahWARQF+jUk2o6rr7mXodoEJ3hIZGWQT7XprZz6XpJqAY0NtLViuaI2FC8/92XaRudUKx8cOV1zZBrVyfSeZNpLav2ksAgFVAs83as6VFMDg2Cf7RVUQgmqYc2yCtMKqMaKb3iWzzSeIaKvnR3011wl48ROTPtca5lq5rxaOaqRC7gip46lDrz8n+/O5X1NEI/qM7AVqAPYDdSiGn+E/d/fVd2lV6Kv9nhT3hwXw6CaMyz4/PP5Po/Nc4uGQK8pOnQ7QdgfXrjlJHKtAzw71eJ3iL68NmEmUGKmIkynwAsRRO7JPdRa1aWab021CCWodk/U4IjKYjuXaomSSAHViGmgGlYmomj/2l17V3MeqnJaxRxQTb781ocmPyumURGVplrYd4+NmPAItAo0qvU9b38+iqk2vf2OpwnLA4NV4VHoTuGylAyke5kDPOb+B31g8f32V5dr3Zj1m4MGlABn68ayBQMdmot9Fmlq5UmKqwADz7GFk4uqI1CqUFQv1UqNNfdiqo0rt+g61Q7dnXnTDzgOrRrVtqLh9//iaUN5zqNttEs168yqClTzMY26ag/UKmxx8VC9FBRigsGxOyqYnGNVq2wICjQ+VFQLh1X3uRdT7eHq70rIIB2gmsz3BH1YJjUxvf3P9G6U2EJBLeeASoJ3m2Fs4K6HjmQut12smIdkNKWaYZahNNVcpo1Voh7+JMcOyKwAvYklqmbgsWP7cMYh1KEaFCTP26balK07qCFuWYBqqhwCV7Pjafrpe3pKVGMXOSCqoSQpc2Amcc3tHch6aLuwl9ubnD5rU03pdsrDHLhMI65R9tUaAS+1xBNQpWpmeOF0ZKZ3pwiiSsVSndDfNoQaibWK66CFVPv1RxqmUGrijFUDvXE3lKm0S48rbL6i0lLpLg3oeXjGocacR5lKLIZDtRrKGDFAmRpUIzcepSEqvLvv0HMtQw+0K+QSjgfbwe/jzURpVTzeqEngdBBXCVv9ivYZC6n2iL5jJeJbuNKZpnBHY1puZcVJGWwHYSLXdFtOas6DIdXUGJ1SbZRBNb4XP4IvjWmcaXxM76+INiBPcY1Aaz7cwerfYNDrXbi0uDvnmfnaVIsqTncUUu2Xi34zqp0/TKxGffp4c9zjsYM4KYHt7SiCnge49jfDbFj7eh7PItX4pjyiL4NpMdWm92dDJabKiDVqYUmeoZCjaN/Z4ZFu7K1ZuVtRxaP0Cqn285ueUl2vhTAMhje/fOaCElDBTX+GPrw4KYsBFpfNsYGqg9b1PNqlmrXRKfPk+fQuXTmtJ7L6+e7qkJu8UkxLhmZUCz5jj48XojdYk2pBdF6ts1ZEtentsMeNXT0Q1fbfYn+NQbXYflYlDHaUnodm30tRjcYG7ep5tEk1SpVNtayExnd9TENWJz9fHIVb5ZmWUi0auprz2MTSkGqnzogvF0VUww4unr2oizD6OmnTmRr8cXcWlT7miIGVAypiexyqyNaynsczUU3u+5iGbH5G34oLIZnnKAAzkvq44b7nMOyP3x9JvdalWu/4vYRVDoVU+xG2qZpQLYxO4xPXFDHwUXldFVusQDWLa3KV6nlwnTXEs1LNxzQUHNY9w5fY+0MMKjl0B4lCGk4du7OtVAFQCIKj2lSrOIlbRLWf/x5bpZogCPpvf55yX15RDZh+OkdPQZyUAsk1FHMQ5c55tIFnoZrcpFxkybRE9yr9LAJYGYZ9d6X91w9v1eycmJCpgaD36s+tUg1GD2rSPsZ2sB+fW8DGDRmTD6dRKYv5gjAa7FDJuHJNIHMeXF0NwAF0PCzIoxp9ujKNkOpy6CismAFmPKhPpSiRFhpssQXBzjaaq3KkdRGGh9V01kpRrSHXgl6icZJOsX26OqzyPsFiEZcLUS06ur7zrL1jbNCUaxxA21LNsH+QSTX+8M7cEtNSXQ5VHAqFFcNUG8aWg5Kyn97Cvh1OcGK5Jo4rgqTlWZE5WQNFVMOyVFOq7e31hjfKRqbWhP7LW3V8WzkgDdxXwweVnk/Po4U2tAuqmWbRcvpqeOAwbTwmkXRHY08uhkqtHYorjI4cbZ/pg7KkSEXJDYU4rwgSl2etSrXbN40bUMJWbBBXy/TjzXGFcqMC4Z4aqLYFPQ9XUaENPQ/2TlTT63tmVPMxjaj2eXJ/dRSqHnN1qu2f29pD04cfjnk3n6JafakWHXts7GajiGof/rNarmwAyhEl7PS93Yd8/JF3vJYDxp9pMaO/5k5VtzU2aJtqRmjZVPMxjbU5Hs4wc0vyRycaF2p+q9Dr7X21pd5xrTWZ/tv7/1M/Ji6FUm9xG5GHx5UsEhVKtT9G0OFpItgoQ3vfbEWugS+8rOKGkB+FRTXiWnc64FYDirOG5EkNlKaaj2lPkzF1rGjsCXt0xC6NaigvhyRGGW5j2fiV6rqnRTV9/Ons60BmFahmPKGURNtUe08DRbxC+UTIA7GfQtgKovPbXyVQAO/Z+CzEdCSHXTGKLRrW+va26CuMdVlnbYdrdqyVTbVxQjUrUO+IYDJ5ui+tyyFlKGIKbVGYbKJV9gGowGCXtP5Co4Hw1K2BHJSiWhOmMch/EBx9b6QMXLs9paEBwq+hDUr9tcw5D6rE+uTomGowEMf35bEEbco0zhg+Jnesy0GvZIniUetMyiUxbTs8Ok/lzme+mtxd2OdF1EY3VJPA64Kyv43+lbE+S8l8/AAjropq1RppWOg/8hwzmsx5NGHHM1DNkmmKalgjYF0OLFZWpRp6tOfa1kilX/PxH19XXn3OQttUwxFmjanW61EIxDV718708RqbQtGbq5h/j56HQroeylVYBzOhmglPPw1S/zNmOXjULdkuAMl66unzi0s/omN9Ey6PDB6uqXvccJiXoHWq0UvQBtXQhPaPHa7B8gyWAhI7riWB4MBdN7My57FYVPOMCFimxUyrQTXqYRi6i6Da5KfT6CVLvDYQnrqzADkootrtm6ZUwwidu2JUDv2hfWrMVO0yLV2YCuyaipTaUJ1r6rKxnsfMqZYp084TmaYEVRG4ocXuWfIQHup9WZZpOGZTXLaB6Kxdqr1t2oCidYTMBtdgmMvmGg5EgJ3ManFglIVOjDHnIVeJnofUZFXMmGr00zxpiMAiiNc9UfqgGgR5CQwG2E61jQPz/8FpPrky2wNRLS37YhRRDWugJXOZAbSOwrW9r7b2dUPknFC8alsoI3FfDjSYwFRbUGLOozIsK1NNqfbCIK5BNVxRStd2ndZT1+VQKPcySutJnYtTY50YVPt4QR1crop20PLCVBtjYyXXeNHhK0y9xlzjNw1d1WGwtcWjp7LABlGmWshjA4RjbDgYH2Dfe12CzIhq/IlEZtvloKwmpYLyKVNIKGYUi2Vsb/qZBp/ENJCtOJAyCPvVjKwVUu2KDe81ArqqlHuUwXYQHf/5l4Rr6vPhT/2gGtWkUeY2OVR6Hs7eFq7FWpgV1fBFicywy0EyjXsJcbHQt1LQLgAVMyYdrd0E0+nHH16jgWqNalTwF1ZnKB9FVHu4bk41bbRO4r1/fCO6JyLVYIQCorNCASA4Lnbi3Fbreh6za0DpsU+mTT7zLAdnVVv35GWXPFCBcOsYRq/tA1Omn64xl4CqoD/lvBlapxr2pUrYtaEN1wdR0Oufx6bIE67dnvWrUo3eXPJA8jJTz6P2emjbVDNt+W3ooWXJNDDtJWe1EtVEhzs6dNQ5Hj/wetQ2qFZN+zkLYbjfNtWaSjXOvGrymBok185iZsRc+/WnYcUdgBQeNydoD9AxyZ7LrY5uqaaHRsNT01KuQOly4M1MiVYGVCCqk6KfK8DqqHdn36IeMThll80R9F5dOS94HoqoNrnFEd+N0sd+pZeBXhuNGuOluUSs0dCA10t2WIMKhVLw5nH3DxfkC2tehXoeFcgyM6qh9dRjEoguB2WOOqPIYz7QYkhpYaM6lcbpT4Z6LI51P5fGqSnTVCiozKB39r5Vqj09voVURhecI2kKBIPeFTNDS+njFWZye70dNYWh3s/SgJ6Hh2vxnAc+notqFHEW1bwyjd6+CrocBHROwDYCdl+QjD/8yZo7AdPYbXOwmOVx3lbknpSeizJU46atWt1nYzsIvgn7x3+2xsnTv5zTMHSwg/4Eka1qbDzk8nCtlq0/m2q7xFh5VAP2sCChGjFNe8KJx8f07uqIJD81A+XKgNUV2C3M8wfQoLGnkz5eDFuqPUWDrqiGvTVxHM2BeWxKa//4ncW1X2/Poi16m+GkMtOoT9PLmMvV2tCyaJtqRmgJ1Yhp+qmLimqw3f0Pr4kwJXU5CBgriFtuEKLzf3mMLSIrqj1c8wHmrYAj4o73Vv+HSrtYiqn2Kx8U2yLVBsSLMOglCuCx8ZiH2yEVMDsy1U1LIKKuTc/Sh2PUGhvMhGqe1hPEqK7LYVZN2OfzCUScMR5vh1AKbAccF38Eh9W6asVUm97+oU2q4c0D1WgYKmI+OQf84UpNWlanWogArfVQQZ29LbOgmiXTGMSPyroc1E833MrgU6PaBCufbTFNqIar9k35Te/PKeutDQuQWAqPUnoYzzImxfJQc2WCX1kKtrd/4cq1kZxVW4EsM6AaM83svCuZVlGXg9xptAzD0LHx/vnj+e9gU0acNEUcEDQnKul1lKHaw3XUJtUwmsXBBlvhqwvZ2xVz7fPdWTpfHMl3CdCLTZ8720HvlYwN9EUqZcMUXCnLl7aptpHuzhsrqlF4zqmLlPBYlyOu0OIyB8/IlZRaCMOaEp4UwvTuz/tipLkVRBJQGOybK6BShzkootp0+tf3X0fcxVJxNISaN8GYPIiGP0piNa5RE8pCqtrcJSUOwULPA1zz2fpDpZckTPtUS1gVU+3FutN68pxE0oVQuSosc3FCnugiDNk6ioALYfqoJizbqTwC1QuL2yAwVQ+TpikbxVTDYaBB/U3QDqBUBL5FUfTdTdxRk5RO3x/DrCa5qhJdMtHJy8wePY+Kcx4dUo0Sw6H5zmFPdDnirONCclaIQRgG4bentuYpMY2YUXHNIQ9UOWjgqRbP3cXAfBQ3oE93Z7wY3hbVMFJm0UYv8PmttfL+cD2sRTVVIyHmPK7vM/Q8pOqL0TnVXqwbG94VEpmWZB1MK0k1FEHgHsbDuoDftEo1CDRQrR9bAimNQqqp6q/aouUA7Rx9EeOCrX19Sw8wfbx6xSVdhWoYZhDLEGa0xee2SGgJqs15dEs1akDXHZlGr1qydqSVdOECu4Dy3+vtaae+qVd38u73vNxXpTCLATFBzYctQAtRTLXp4+1p2OKbMdjjoTeEG1ZDLSOX07uLV4ipSukQ1SKhWsh6Hr45jwp6Hh1Tbc1VuqV8a3Y5UnqVploY9nYGNCYyqEZycj+AbGyVaaAavdmO5n4hSlBtenfWHtVUMGrxHQpAw6s0xap8bo97xB3t9L0S4OlrSSG9cA31PIgcXTagm4aZBkFdXQ4BGrX/iBMiJDi+urvA5BEVZWvaHGE42OEBYjB428UhjU+T68Oyr1cxOBwJbICVd2W+RMUETK5pGBLsSF+fMgfnYGYODA2sMGMu93+jybVc6thUw8ycPKoB9Mx0KXZ5OXKEmq7LoTJRHswjGhCdoiATsUaXdxe8uxiDMOWyOTA65Dm6IJk9KI8yVHu6O2Vlpy6wFdIw1CgimGntBRih0mMqQvoSDaSS+CpLz+Pf/a9iyuRTx6LauCHV/Nb5UlDeHyrpcphQVIv+eB0HJl8//49UjGBvi6C2Uymdh6duARehFNXuv++IajQS3YtO7aHB/RUNQ/k5f5VfeWZsbxM9C/U88sgzI6pxAkENkj+VdDl0wMjrNhT29HNXOdCb4d/12Ek9BnvBQWHBefB9ZaFWjmoPhnWqFsGDmcNEKVdAzYmsUPEnJuIqUY0Gor0M/bWEYnNEten9PxySTOM3qjIrIPS3Mbz6xGEqUKCT27c7NCgFuqDaUeXxZ0mqTf/LaXu6ATpQuLzyjkhSakxuzwcBaMjyv3INRNRw9Pa9cq3U2GB2DSjyrK97VgaVEfkLHeN1NJTrE3vZDZy0xLbB3lcYFQTRH6rO3xLKUY0PiZHo2gTKIAiC13yCoJZ4HEJF3TU1A1e1oAas5xHsF+qAZ2GGVMOMRFVdDh14HwfhYGidODz9+Wq/l6pk1QzcxWDwFUZowSu9uS6LXKolgmb64Y0229MeFJnEArhODF66Yx6iMMV1ObBzBKzrecQ5KSXX2qaabx4NMGUaJvxVDiqAhgTUXXAOyH/8USkZEjjklpimypaiPHZPdylGOarxJndJe7uU441SQXR8Q3ItjY76L9evOEJ+XjjZoUPNy+xAp8g/NqDKz6fOjKiG7CpdDkqwsKEGJ8IosRbPoFBh0VqqCQFKxbUAjD6pfA+vJoZgKIeSVHv8gIlVFV2rXGMjrySBTt89GFSbPvDB4nCA0qxKNZKFCNUzNuDzseeDajHTONnCtBpUOzQPW5lOf02ZBqrFMqIFYOiCKbz3nPqKKNVXo4Dv025mqxjs8Mmg4SHrKQuwc3H67k2fIuTC58m1shhA4QuAnseFds6eYHy5WSDXiGr6cnhnDSi1ng10ORg0GIxOMSRQ2eSX9fHDKdXVzjbbMJKgW2MbhRf2YUGxM6o9Ta+Pu6HaoNcD1cLoPFW14k2y1Ar0ZZ6jGtUGkk7yFSg9Dwsn66wylglL86Ix1VY3/VTDnjkWP8IHukBJyHUpRNj0mU6B89ftKREw2JEOoHLXWtWBakMsfzqlWoiyVHv6eLH3jUTXJqgwUCZUGPvff0pLjL6nD1fHfVZMqLYwGEUyo01BbwWvvXoe+f21mVCNsggrhswsLXsVVwCj6Ig3ff7tb1J0k8n9eQRb8dRspkzTl/CbgSrk6KzipgJBaao93cTJbhUoDj7sKAiPric61Z6md1fKRDA5qVBSRLWI10QHg+2vgui1T8/jBIYznpdqrMsRbCFjoUYEolqFvGJIoDT8Y6p9/ng1DLa+Uk1mQjVWR2gFVCHD/6fz8pZCGaqpXNztVxkHloMSaVDK3R4EW7//Z5MUn++oKdAKrCxYplGNoRMIfUGvngdRQLjgYDZUy9TlqMA16nZYmRuznWzOOkFKrj2mkbAM3v6L8+6WQnmp9sh75zACIVRS8SmJLbFInWrQTm7P+kk9DAbYU428VqJ8xp69k5yxgU01zMXJo2KwU3GPL4rEMT/6RH2dD6zLUfk1orwTi+CJJPfLI+ukz+nDNd5OLC23BBIG+AL9OeagN/yghJqI0fIoT7WnB3WuvKJaJ1zrsb66pqw9eXeccC2lWqXqydDzyJvzaJlq5uY84PPk6eE/w9YcMa0y1XZANUxvUVWcWjLt4ScMCWKZ1gbQ7tAXUU0pI1FhSk+tS6o9Xv8HyGbKYyKg20UY9s95gv+vf6WcIMrJ44dhDy0hF6/US6VBAhVUGH19lnItLiE158GMSKghaEQ1QDGMr9B8JkxLagerUZQ0YktlqnE58AU6aqpXG4NagUNMCHNxsZvGUBUNmYZDpoOgdxyfjl4ZFag2ufsT9rNwT6gTqu2FQZ/fGaKaKsKJOnjboBp2xyvnZUAJHkS9/pVtMYXAYwMmRMtUg2vlw2RaMkEwuTtLdDkkneUhxUA9MPQMdKoRgV/z0kPbVGOZxlTrfe3Z1V0SFajGuthffUWxqlR0gK3g62vq10gB4pOGoalSiYq5EtW4zGGpkrimVwthfKlshQop8KnQkGqpY8U0o6OGNMi6Zz2mxVQLw8Ozj6bO9QO2XIFpymFroAKngQUQ9Filw5SlZVGFatRb2w+IalGNAiqHb0hAv8fKO+eF/6a3iQITtBjoq9LUB1ON2irse3fKR815gBkGl5pSTb59TEOmSPjskwCvyTTmGpVF+K1lhPTz+JoGGiLTWgXaEaYa9NR4ubUW1ypR7enuDz30feoVUSkE/WOei06z8khdXcUt7kVzL7U8hKWw52GNDf71X3GqrCKZSaXGfbU4UKP1jPE53ldLSNJXHjI/HdBwPc4PF9bkFww+UTjQhakcbDZ48MLh0dXb/6Ii7Z5q2BLKC5MqFa2DigqWco23FbYAMByhakEFsbvy4DKiQRtxTY0NrH3vas7DZFIDqsEhB8ffrkzjDtUh1FUkJ8y3KlC1HvaOre3F1LuJSJ7xFGX7VENBhluhOgyhBs2AalTjE6GqWg+tAAp7G0q5Rh/k889svLQJ1XYoaIwNqJDMfe/eOY9WqLZCwXhkGtY91cxtXapBxNOg2joYbopjc6jlVEzrhmrht3xSYR2JBlSj2tPkHXQkO6IaMkUvZtC/pv6ulp/Jz1SMgQwGKsYd63lg61X/zGPPQ5/zEDRqQNkpBOXKmo9pt2e8baJ+CVKviUYUh3+KdeRVt2lye6GUIZkY1cZNBWBuI+Ao4nX22qhItafH68OoY6pthcfXk8TAHzCF0f2YavxZGoNEzS6Kgv6f7x5tex76nIegFaq98PXTJtigg/MIGlAN3dXolCtdMQ0ldXd1pDpqQa91qqlRGLUKw2oH/dioSrXp/dkh+gRdgDu8CBv79fRcTR/eDXu8/0d4Ux5U9Kq5ImwFX9s2Qggk1yyutTEs8Mi0yYSYVt8uh2B7h5h0fBO/iao1e8AaO3FQZZTCa60JTeokiIbn1g6GiqhKNaiRhV99JQlpGapjtb0X9s90q8xUmg/nRz1WDa9MtXAQ0YuOsfr2V0GPuBZXUgqba42pppjmjgjANPAgimRMDVSlWrzpU8sHhgRbW6pwhGStCbY4cTiw6ReJz4i8NCpTbfrLedQV1VBYaEND4pq5lDT9f73lzQ1oY8VtWWD6CsXPr2bQ96y9P12abWhTqhHTfK3n04M6EWWv12vCg62t/QswLc0GURjjJnkNmWlqRqRNYG0iHa1psZdGZaphQ7AaEEZY86XXSKkvtozBW0tn4fbsNcWjmu76NbWFk2CcYjLbULpqRDWvTKM4b777nUpEZdHME5l4U3oocnuGkHfNxsKnCwwGO/SOxifo1EZ1qqHW+5QAzOQqqqlN1O3imz3R+UvAxkuZag0ah0w9D309dOXFWgOqQaa5R5RNnx6GcVuAnkAVqDlzynoPVDt8azENpq1YlHWFwc5OEDkHTVRGHap9ulIHQrHGXfuiWvBHNUeZiOp0JhfR1sM2rM5w44y1Ag2pXKOPSlRLfSk3kGkp05LUT27Pfrddb3dGGFONOgIYfJqqFdNb6BF2NgHFyzOUcOoeui9oNdSh2uPt+deQZFgYo5LoKJPfnpoW+GE1hhlOxapcVAfVVtTDGtXYoloyNuA/i2qXhVSLfeKT+mnacT6S+sfb00MSZ7WET0w1Yho1oZYR0ilrrKJx6YxqaPG/vvilTvfMQA2qgWu/729BxYPlWkeI+qc/Ue5k4gjRfuKlikYYRAHb8/i/OsPDMZ9apohThWoAPRYXpkxLMCGmER3qNXNEIoxsCDRYfc39irTaH2nwSYUiU5Ltg2Ld++YlDaYkvgaoRbXp40+nqHSlF1uzBAsRRsYZNn/jAUnTMUgYYoezrisZQ7WhSjxZVNvIp5p4Uld+pqk1gnpAGQ8wM0vibf+ce7BJ4mlIwCNzbPrsQjGaY99SW02bog7VKKv/dv0KU0PgPNVcR1wLBm+1WbC//Y1e4beQa41f38w5D3AFdKsk1fBQxGGGTLtjmVYX/DrziCDsvzVNB2NFlQU9ioTdtQ0KOAiOVfMikdZFPao9Pd1jF0Zc5V3kESUXDszD7qfKGEV9qnGFo/R6MnFndNnUemhFqsUcUz4zZVpDYcw5DqX7moLtzysW15hxLIPt7a3wkLuHz0Y1ktxfJ41ZJ5lEoOHQnPKY/ozT8xtQDdUC77GehzU6GMle5KpUUyNQ7ywHSR7ZhdcAnOOQSsNk2uR6P+qeakffq/e9KdfqUo1n17BRDpzoJJMQllS6Pxi9hMktTsKtHZ1atAGiqK/N5calKHKtegPKX941ApZpmBHitdg6IM/8dgR9bVUNF48wbkEOuip/IAii89jCVUOu1aYaxu/KzkFnOaWOMKYODa49/jikHrI4qIxBLAMwFO1fxGfBaIWo9DxqUE0xzbPuGTOtPtWieAemZkaNUoyVTw6yS6pRT8Pkd33Up9rTrx/iDcGJrGgT0DDDlOXxXx6ZbIoOslRRE1RriSDegpQwG6QxMQVjg2pUY7J5Zdpk8lkZRycu1F/ikBmlYF/tXFSYTonE0oOh0DubSN8/Y5snDQUaowHVnh7fHcNkLdWgpKtdRGG0s83NhqIax0mtxuuwtp0api/qhGQMB+2Z8zjZfPFi7UB+AYVUo4dZMg39tK8QnabKURURZBc2+Bi2Iac0+Hz51TaGZAi6mxnOb/bO7/5KkRnag3XRhGo4YYCtOnYCUKKHzsL+hd6Efn53zMqF9aCaMrpALxpzHq79tafL9VWLavnzanhIf15djj8R0xTVVPx1EEF4kQw2DaFjm8c332wjM9SoYDZdnLeKo1tmmtGHqYtGVJsqq3FY7lFL76oqVSqbQyooeKVPghHVovpU0wF9hf2LO+eNHZ/8t/9OpxqNSz1U4ztyGzLNMDQJULA33x2lM0L1ocafiV4VBs1TGAFUzWdngLGBRhreFhpRTY0NICC6ohrCpP6wNsjHuYP1GyMDO8EW0dhnf+3f6321DKrhltynL8POJEPpctQdCxhgtvaVkjfPz0zvaXTUStA5CKPTFpajUtSmmsgC6q9hzkOU1oh0La7FJVTrH6cnMlDD0RbVqDCj6Mhnf808BcpLNYgytfSJb13BTfYuTO/OfkdMa6O/ziFEw6vYrub0/kYGnx2BJQfU7lsUag2oJtn+haQMUW0bOafxIqimktsccQNKXDu9lQHoww9nyqhnG4DitXHcuR9+qjHF1JDghXEygWLa5P57zNy2QzUKIgj339zwDNf08f7mtPH6Qx4wdgqj4+tfp3NFNbZcrjokVK4ywGsHElRINdY/+/Dp1+l0en99/DXzrw0QC8CFI97dqOAd1GdQjUUavmjA6ow9xS4HNXLIRaPZIO7193pQSPnpE5XB4+2Px4ccYkdNKEazYWQfu9EYDftqwM83p/vgGjWcgxAaCJLiFhGG+8Pvr9/f3l4d90mmtRQDlSglOgiHmlzzcS1zWMC3V1bW3AM+YZcjDMMddCgkttpAADs70QDC/erm9t31+RCFIE/aB+a5IdMsLejGaIFqGIfS+wWmkZRoo3A9oMHi8PTszXC/nSaJwfVFaTblmnxryKQauEaDT9dW/OTuCjuAURbN00pBsAbuNvVPXh2/PSaiSReik5JGNy2MXpsLgm2gGdWkA/XrB6XmwVlv11BRon1J5UzoQWq2Ne6g5h5fOIj8iufXPvsP7s1qQAmY5nCX2NlaguIHJvJRMA3KhPxKUNRr/TuUAi+vEfOahJoJKpQwHLYu09qhGvfXeC8L573NyUQaGcS9PxJn6PtQkbdONeIaF20dqrkTamg9j8KXrVMNRdBD5zLsmmqDI0uFpBW00IACMF76knnQBdUoUC5V1Q1uiWhCAKpFEhP94U1syd5F9rCA7qvlqLgJ5TAeWN1/e4c4zMluiDgM7Q3jgmjrjbNAfB7e8AEvWeVREy1R7ekjFS/bdiWqSZrbAAUIqg06oxrkBbdJx7f3WWWbQ7UXa+pcdo1qU575a5Nq8q1lXJVDR1Tr/Yc/83za3FDNSsj008XX1FlVZGgNUsrMYPpo+dheCocbIfqA/vxPDxmF61ANP/GfmEYdNeiDxJhOp0qmocoiSXlTgLEIkUKjpMLCN6Plso4Rvf5zvJOgXa7Vl2rxVib+YrObR+HWlqS3FaT1hAu0zoRWZ1O2tyMIHti/iw7P3mdsdfRLNTSfniHBr7CaxGOkiCJoJa1Y1BCqSXixrG8f3+wNL+466KgRGjSgimqKcfgvxuTaQ1qYuOCeICRbeyWM1pNEBl9E/93hmWumiJFJNd+Q4AOMi6Bt42S2Q4cZUm1v8Pe/NN5c7EdbfTXC9O7iVW/rm2/iUlZqbJ2URxfAtKV/gny0iV5ZTDC5wNW6aKjJO0cfn27eNN6r+iwguc5FMLywTt1oDy1SjbkWxFSjl26xqLb31ZZz2r7CyHuYBrZHSS+NpQCoNiGmJZt7FgqKatHrP7nKB22hVao9gmsoaUh3lu/Sn10EoBE98plf06imMc7TUZvCUosMXRYm2wyprpeH6XaL9tEm1Yhrt+f7cadCMU2WUBYA1G8LoqOrB3caF3015pjejvqUIe8uqPVUQm2hmKYqbDv83RkMuHaFVqnGy6EwjCjzEpiyUllZBGAqIRrC5LPqdyWIqYaP+GJlZUPNqKWYfmJ9RUW1+GVbFFBig6hVpVsH7VKNucaqVGj7qbAXiGqqb0lco+I2qTbWhgUM/HQVhx7FUhIAni0M1dRccDDgw0m6Q8tUowL/6RSHjWCqaqGoJr1KZZPGotqu2F6LgeZTs2ylMHl3bDCNPtWPuQdTDTuyOmVa2w0o/b//cKxKHFxbnE4Lz7Bh5WDfNZmOs96FZQyi2kbMNMVKNpPUV3llni3YsAAGvDtmWsvDAhT79PHqkGUZmtAFKnNFtdh+tgEcqS0sY6D5lEcx1WBokHMNpi0e1Xq9oXWQUPton2pPT/ffD7HdQC3WLUwTSkRj/aQw+iO6awbGyswf8U39ufMcjx+GIBfoylRbLAS9V24XtW203oDi8/b711FsMD1alHJXVMOFnHWiA02oohqzLV4miDH9VW0ZJO8a0xZGsIUBDbzBtAWimoC5Jk3I4rziCUnCw+/lfPIE4wNlUZKbTz73X+fa9NdPZ33KL/rXKdMWR55HR+ifqtXs7tAa1Qw5wIc2bNGwoBND892ARRpoEkbRt9eSkQRsKVeY9sLR57i/olcLgcBQqJAt5dy8I4i+l2M+O0VbVLPMOkzevY1gYGGRqKZkEnW3ovDl6UerCR2fiHoHCbc1Z5ngp2MZfWICd+GoFh3/S7fyTKGTBpQwvXs7UGdGJyW+MEVPGAztxdDxLuQZN5+xUIvrh8/8puzFfYZFAaU2DHvB4OJhBkTrjmpQcsBJ4gtKtb3B39urgXxILai2EY8JYqrdnx+F3ywe1ZBaotrgu1Ytc2SjK6p9/vx485/DrbQdWSiiUXLf2LNro4M1Hhmk2z6Fag/XPPpcrAxiwZc+oKHmTCN2hM6k2tNUWV/bxmIg1cKCUS3aP7U1t5RN5lXjqDPC5N0ZDvlcNKYNuBcNpv3i35LYOrqjGtafcYgnL7sDnMdFQRgeWueePD0drOk9tRi/nGOeY9GYJu/GDJnWKdWmd38e8oGxxLNI1cWiVAhsCfCioE41PkIj6akJHn5QuxJlpmRRwO/+VmCbp+8SXVLt6fPHC3VYSEq1ReLa+S8m1UYHq66BDrapzytai5M5ArcyQf/CnqvuEF1RTc08K4M8kjtgkWojeHUNWmlkG62/WDdMl1IngTO4iFSj1+noHHqgs0K3VMORFjrXFqky9rCrhXOCjDDGm+u75vTt5PYNzvikfC0a1Yhp357fzpBp3TagVE+Pt6cRLJqo/C0S06gnc/QjLw1KXggnB2ZPbXJ3hcPFJV+LszSCqY7wW6VVoOevU3RNtenketjvqdN9F2sUuv0VlO3NehilRnL5weN7epEU06g7Guvgzj8GO9thFJ+N9luh2tPTx4tjtQu3VeOlnQMa673hlXYAigncn97/4+serH4w0yLlcRGws7M36F4X0kLHVCPQ0IBtcrOdXOrRLAr4cHw+/NYHbnYmd2e8+Il+WrRIVPtqKxheqynqrFepfXRPNWgUHUV74YJRbUCNTBAeZa7aUBXBDCnxi4efsJslPhcAONvlTnXSZtZVmwXVnp4ecBB2ql6zCNjmHVRB8PYv2VUxvT3CHMdCAHuK6G3gnsxeEL2+uv11dvJMYSZUw24iLBvwFPVCADVDjX4Q5O0jmtzwdNpiYHsbgpepFgSv/3H2TJsJ1aZTnLGn1AZVvuceamPhAAee/SK5cHF/1W/XylenwJpGEFGugiA6++fZM20WVENv4PHdG6baYiGiDuZxpmme6S00jcXp3CMMaUiNcxTCIBr+9G+zZ9oMqKb6nf/vv19Aa1CwoHf4k3PcmWByPQwXhmqYRIeoRodtOMuVzxSzotrTxwtYU5SMLwhoUBlEWDGwoLI0uThaNKrRBc4h/Dm7/9khZtGAqq+PZzL+WRgMqGez1Tt39aEV1T5iR8HiNKAx1fbP72a58pliNsMC/nx/Gr6kDC8MeHWDhMBPnAkHk1vez74ooJYT2QmiU69lzBlgFlQTro3f/3GhNnpw3WyHh1cili08XMPi0qIAnTQafYbR2w/PxLTZUC3u3PyEJmdhQHUDsyPRmbduprfnkVr+XAjgveED8T5kjXI6x2yoJphcv16YuoEg2EbvJjr22ryevj+WlfaFQAQb/DhLa8Zr7BpmSrWnh388kqwvAIRqod+Y4vT61SJRTRmM7WdrqnSPGVBNy9z04e1X36i8zzugHkBM29mRU/VSyCjnah/z7+J67gGdqPDIM5qeHWZKNbr68B8XpHaYany88NGFWUGKao/f48CnhaEauNY/f67BJ2O2DSimCGhooMxDUXVyIcwrmEdBEA2+u5XEa5jcvWUHc8w1LAxEfLWzQ8kM/o63SjwfZk21pwkOllsEqiktlDCIoqGParfDcM6pBqbxiH8AqmUeazQzzJ5q99dfYzV0zusJTGOqUTu6mFRTZqCoBeHhTRAMf/yk9ZqfAbOm2nQ6ffhTPyC5tsMaYXMPotr+jSRew/h6yOufc/62oITDaLC9Fby6+vSr6mU+F2ZPtacpa+SL8uH8A1Rzq+jhel+ZIxFX8wiWaSze9rb657fEtC+KasDk3XHE5rBUicw1eEHnyjKeQHg4n3+qYVDD6YuiHTBNkv5ceA6qPcEcFvUhuDTmHES1cO/cnFgD+JzdhaFa/7ub55VowOyphib08eLVgihKUn8nCM5cqXZ7+m0431RTSaMOZRiGQ4/S3czxLFINxxn2g61FWDcgqm0HZ46x2OntH9U8wtxTLQjC6PD8eZQhTTwP1Z6m97//uy3qr80rEgrRxXbwe9kzqeGWt1HPP9VIJgeH33d7JF5JzJxqVGeotun7Y1hlnlfEFCKhtvfV1vGd06f+cBSF23NPNeqkhFH/bC6YNnOqQTywiHi8YWPFcwqhEDENVBu+t3cYfb454tX4eR7bgGrBXtg/dY7Meh48UwMKi5LXwy1enppH2FSzO2ufryNQjcYF7G4+EUV732yFugVvyYWVmRnh2aj29JmGBuHcjgyEQkI1S40IK7lRCKoJJecTRLWvtvbPf5Y0E75QqsFkVH8r6A1wZh2Uq+d29iPYv7Cp9vFCRgXzRTVIYV7y5ITx2QRv56OjRnhOqv31n4+DHusfENh+zHwi2LfncKcfz+eSasw1VpvhlAVB5Jz08Xx4TqpNHy5eQc2FdQzneI9o0D/LotrcWbpKuE9cI6ZRR+15WksPno1qPBS9u/hajUJJ5PP3XMJDtbuYair58wUla0G1o4tfJmrAPwd4Vqo9Te6O+1w6c93BDqLTBaQaNRbROTpqXzzVFCY/HGPZmjW/5q0tShBEx5aq9PTuLevnzBnV0saTPraD/vHt3HTUCM9MtaeH69c8P8VD8zkFqGaauZjens4h1dKGARdB7/gZN3168NxU+3x3puzhhVFSUPMGGFkzqTb54ZQ5Nm9SjfmvEIb7F9690s+G56ba0+QWJ+yHc8w0otrQodqxotp8JXoQKf00tJ5hnw9dmJN+GvDsVGOdXKLanNWajjAcWifksFQbzN1YZtDrSYpgcegHNJ88JpiPgcHzU426a0OiGr2JXEhzCFDNnHJ/vP4jvRzzN2ymsSenKIz6Q22RfUk1wfTjWZ/6PDw2mEtQA+qh2hxKNeYafYZhf6hvyV9SLcYUZ2p+9dXcUm0v+vqdWVmKavNoSIG3oRHV3v4/8HIkHJsHrs0F1R7eH0dzTbXX1vk/j9TmM9XEwfxgQDwjMXyqFqSWVNOgCmNyfQwtPnoh2QQ1JoXmqhadYQFvOJ47mabGVttB7/UP7sabZ8c8SDUCtrWw/ndITBtE4ZzpgvuoJoczzhFkwigMXl08q8mhDMwJ1R5ucLAmyonKiwTbfDFtQaSaLO2F0flf5kefI8WcUI24dtzDGJTFGQk2LrS5gW0gZk6pxukJBsfvHudjzGliXqg2/XT1dQ9Uw+AANoJRanODV+8kmYI57ashQTiB7XFOpjdMzAvVniZiMTtRIZ0nLAjVKEVbwf7FPLaehLmh2tPj7ZDHnYpq81WLDtV+mlOq7W1Fb7MOZn5uzA/VniYX+71ePB6Yr2pclAaUxgTDD9RRm/7tb5LSOcKcUI1fxNtz2JNU9Tdf1bi/EFSDeZH9i3ti2lzKtXmhGgrn8S/H/XgGfs6p9udXcynVgt4fbsG0JdUKMH28PsbCO42i5quzFvYdqTaXVIv6z21aOQ/zRDXsoHq9pFpthNHwz3Ol4m1irqhGo1BeNJg37Zywf/1XSaHCfFLtZXiO078xJPjb3+avEZ0vqk0ff8KiAVFNSm8+QFQzK25yNVdUC/kEiK+i0/fcfCqqcULnCXPVV6Piebx+vaN2UM0Rwr5l4/vxan8+qMYpwBHzsOJ9PBrPH8FSzJdUQ3cNprNhg26OML9UiygJPBU5CILwnDWH5pZtc0e1X2+PexgYcEnOCeaYapQ4UG0wCHrDG24+53OmgzBvVEM/6GtRk5wbzDXV1FsZ9l45RuDmDPNHtae7M4xCl1QrA2pAmWphuH8+XxuMXcwh1Sa3/4Fe1nnC/FJNzE8EW+HZvK6yJ5hDqlFFDudJps051SgRNCQ4mvfmcz6pNr3/fr40vuebahh89s/mvfmcN6rJ6Gl6+1rtNJgTOFO4RLWtr+aCajz4hI73/K59xphLqj090ChUSnIe4CxMzRnV5n/0CcxbAypi7dN5f46mO+aXatJRO4fVhLmdUBPMJ9WoCZ2ns1rmmGqY7IhOP6D5XFKtFqa//E9HL6U4nx/zS7WdXm9ra//KtJowp5hTqsE8URSFYk6BRnvPCqKaaZjg4fv9rWdTdIotheBrp0dCjW32UZFx0uYX80q1p6fr436vt0PlSf3eZ1b1CPtXZrf74R/6AZL2HIJNzPXBBgB9BUHv+F/mnWQK80u1u4t+j0pyMAijwZJqKbBzkcojplpvaKVtbjG/VHv8cBwpqsE+oyrmZ4KXaqy++QxUA9c0qvX5bIJFwPxSbXp/NQzVmQa65ernwHxRTdnXhHDjMxg/zPF2AgPzSzU+8kSo9swTH/NINXBt7+XW/vknSdPcY46p9jR5NxRLWM9SoynmiWrcdsp1GEZvFmBFSjDPVHt6uDoKtve2Yxt1z4a5ohrEmcQaRK+vfl6M4Sdhrqk2vTvFqUDbopX1bJirBhRMk2iD/tmijAkIc021p+n1kMagz1KjOuaJaky0iKMNA/dQ+TnGfFPt6e68D6NrS6olUFSL6Ip6amfjeV+N0jDnVPv19nWPy5eL+bkwX1SjD0z+ENOGN5KehcCcU236cMZn0z431Sx9MFDtmVYLOEKiWoij8axjSucb80w1Nt70DicaPDPmSapxaVAHloTad3ziCmNeDV3pmGuphuJ7vH7VE64l1Trr+g0jm2pn/VDNo0bsYIbApPbODlaGh1faOsEC9NnmvAElfKSRgeJazLCZixKi2r2kRuHh90Q1cO0ZZmEU00jS/oOZprnH/FPt8Wb43Aq580Y1Xm5fnMVPwfxTbfrzeX/uqIYG9JmotrfNmh1HbEttkTD/VMNSaNxb422PM++J+6nG7flzUI3zH53eThahg6ZhAajGZ51xIc8V1Tgdz0A1jpfGxNR8LqnWFuIB/OT2VLWgOOH9i5dqyH8YHWM/wZJqbSGZK3q8OuS5BUU1VeKzBMkQi2qn0fNJNYoyPPqzOfuyCJhvqsnF5D3bwXo+qjlSLaba7OfVmN3R6Twe+FmAReirPU0frvsBVypWmuN+2+wQRt9nUW3mxKfxZxi+viamLVbzuShUm94d97iteh6qvQzniGrbgzA6WwTDCTYWg2o46kzmcZ9jn8F8UW0ver0I1mAcLAjVnm7eyDwutR/8PUvMFdW+2iOhtmACjTHfVJuozi8V7M//I07VUwMDKfTZYZ6otre1hWOMGcvJji4wuT3meVxuPlmpYoYI1Yk6Ke6OhWqzAsU1GCgLJkF0cT+dewMdHiwK1Z7GV+oIzjBEd2W2IKoZRo0/z5pqiGsgxjqi1+8pLUuqdYfp7dtBEMDK8Pb2jqqAmcGm2sylGlNth20fhfvnd58lGYuFxaHa44/7vSCMqMR3vkSq0X8S6pSW4Y8LpjwUY2GoRr01Ems0LNjBFqrZIgiemWraMkm0SFs/DSwO1Z4+XR0FIb3dsSm72eHZqQZTEhzddvRaV/NeKCwQ1WgQGqEtmb0JrOenGvfWCAEJtTgly9WC7vB40cfBl18a1TieiD/DYLiQCwWMRaLa9AeqYeLal0Y1RMQrwGG4kCodgkWi2tP91WEob/lMMTdUi/rni9pTWzCqTW6HVOJfLtWi/tA67GqRsFBUe/rlPHqOve5zQDXWMoi+TkwnLCDjFotqk6ujYOubmcs1otozroHSOIipFu5Fr+KF9oUbfhIWhWqqaKe3p89ENVeqzSwVgx2hWth/85c4GUuqdQoq3fH1t89g7TsITg2qTW+HimezYZusFGCmY3EHBQtFNX6R//mPz6CFS1SDNkWC6e0rodrMuEafQY/1vBcWCybVnu7P92c/LnCl2kyppqxEbgf9i/k/yjgHi0a1x5vhF0e1PUW13hD7pBYXi0Y1GhhQsc8Yz001zKp9szV4u6CKaoJF66tNH69mb5cok2qzAlNtf1EV1QSLQzUZ3k+ewdzaPFBtLxguzsErXiwc1Z5u38x807GfajNkG2bVeuef9DQsHhaPas8wBvVSbVb9NABU66tjsxcXi0e1xw/D529Av45mSjVKQnRsTO0tIBaIavH33czHoPNAtf6Fuet58bA4VEswuTiS8p8Vnplq0DteoCNms7CAVPt8PZQ6mBWel2ohUe2rYAjdEj0RC4dFoVrcUwNu38607Xp2qkVEtb23JNT0Qlg8LKBUm45/OKKBQRhFUPKYRb8tCI7fGVR7z9PImO2aAQYYfx5dLTTNgEWk2tNHjEEV1WZS3aCaPn3615lTLTp9L3EvLhaQak9/+3jcCwJV0zOjmi5UZks1AlHtVuJeXCwi1Z4e/rBDVGOTxzOxezwHVPt+oVXVGAtJtcnf74Nq6JfzR9d4bqqF4eHCmk9IsZBUm97gKKCZsIzxzFQLg2i4qDZhNCwm1W5PvySqBUH/7c96/IuJxaTa3Tl2LBHXZmNSIQjMrb6zp9qf2FLHcl5t9sBJQDwL8IVQTbZKLak2e0w+HGH6dlZN6PNT7SeOfkm12ePzLavifjFUk3WxJdVmDzax/cVQLQzP75dUey58PI22FNVmYdDgman2MhRTV0uqPQMezqKtr0A1WJGUGukOzy3VItkrtaTaM+Dh6ijYJpBkg3DrGKDarxIz8G8/HSrbW+CauOkO2zv7Nwu+rYCxoFQbXw8V1SDTpEq6g021h5/6QjXimrjpDHvbO//7d5PFFmiMxaUamjCqaFZa6xgO1a77Ac/ozaQJ3R4cL/a2dsGCUm1ye6wq+5mp1n0/cW/vK6KaRLzQWFCqTe+IanED2jkMqlFLBqp99Q0OHJ7FcsVWtKTaM2J6dyZSbTCwTpxSPRyB3Ishd30QFzHkrsL29nc+qaaoJm6qQuLxQpwo7L2MzhZ9Xx5jUan28Uwsdwzsw82khgRyUyA3vRAnArmpsL09vM6imjipDInHC3GisPfy2yXVnhFMNYUgkIvuQA2orpo4vb+iESiijdRXt9jaP1dUW/BB6MI2oOdRFCq2dV/ZYXSsSzWi2mHUo8ijKJpB5MErHGuMeDn2hcWiUu3+ajg8Ojz83dHR0e86x9Hw7L1OtYfr41cUMSAuOsTR0fH1w+LPqi0s1UisXQNX9H8WePdRq+zp5O6GI7+aTeQ3i3uulI5FpdrT9HFCmE4nj4/TzkFxSbSCx0eKmiKfzCLyx98E0xZXqj3bSo3qNv0WWrQZY0m1qlBU48slqmBhG9AlFg1Lqi0xIyyptsSMsKTaEjPCkmpLzAhLqi0xIyyptsSMsKTaEjPCkmpLzAhLqi0xIyyptsSMsKTaEjPCkmpLzAhLqi0xIyyptsSMsKTaEjPCkmpLzAhLqi0xIyyptsSMsKTaEjPCkmpLzAhLqi0xIyyptsSMsKTaEjPCkmpLzAhLqs0Y47FcfHFYUm1WGI9Go8vLE8Ll5Wj0BRKuI6qNUbCjcZevsEQhvypCeZ5NhSMuotjB7ubu5uYGYXNzd/fgBHybnYiTDCNOuTNzdEO10ckBFerm7sFlZxmjKKjmdk9G8rsSRie75JnSNwOyjS9PdjfWVl9YWF1bp9R3Vz4mUFob6+tgeb0SawEx1cb04h1kA2K/tBCgilxfWyWsrW/sZhYmYsyLkoHGxvMejkcHm+trFAfVV3U6j0+U51zflLzcEmFwseRFP76kF2J97cWLFRfENnobTxz/pWIW7KovbpSz00GltUEZJn5XL7ExvSoZ9USymWP2VpELodoIpQ92ZGANrDlwi0UDR4eP0cF6UrIvVjdO4mcmKMaN3CgZHK1bMpe7q2kU6yc5qfJgfLCW1rxKnwmkljiSXyIMKpZcMUGZpBpGPCLLUnDs9L1uv4wUM8mfwqgVmD0EJlBWOkabWoZVnZQuMVUO/tQg8jWISpLOJcQQU21EwpXePD09NjhY9Rayv2zoTIO/Dd87NDrgNkUcZYOj3di1iuZyc1WeAy/Wdqu0CWMjfSurm570kdzbWC+RPioz1HJGmVAmKRB2J44N4B7dXTUkP0tcirkwahNIx5qdDvWCjw820vdSYXX9oFyJjS+LUoOMrK6uo7fkF0TpPVBttKtqrjh7FGpOk8gYn6AmkQIkkP6vbrrZMulYCOs1HB0kTONIVtZKlhzjkqPm5LFn4po8STC+3KiWPF/848tdaThVUUiZ6MBDuk8cibM3PtnQ36JqeEEM0stJtTMn6/xMRRd/lSwx8522EWeAQa8MyVWXGukdotpoM85zHvgxB+mIfAOjXVRhChDBds5Mk+eF4JQZjeQJESF9iI/VA3lUDGp746zyp8/z5XrqJo4pC0je6jq/TkY2R7vqbRJH/OUHPYyLSLXtcr8iENe6I99Zhsvz9AMtQU4dCkimMdPYuxfxU3wTM6j9yaHGCtF+jV3mBUngx8rZ2mb2yI1fIuVDgX7ZYoMFnzwuAY5TD4OkRewdj/BRur+mms/Yswph0/KLt4UDjt3kgp2ucY9UeWdApCWBFOSWnK0z10imJV6qA17tctBCVF/qw+PSg1ER0zig+AKAgM6kxsrTiEU2O1fespAGq4t8C+NdIi475UD52u6FclUWx6dCkCvtLRxv8B3NP12tO62gH2MUn/KSfFjpU1lgxN8FIGdWj48LVZ5mhpLcp4xyzXPdWs6zPBuIK3Dlxa5ZDkhH/FgFJeGtvPCMhyycxK80+VcXBYCzNV/fl7EiQk0c5iF5Sg4zBzEj9HJU4hi4tIQ1v2m4L8FlQXmXyxcbSdNwuQ7fuKsesssXnh6hD5I+iV1dWemLnQBJFLkg50osCaTlkadpaDb4Pj6oQCG2uRspt2Nk+TUgkXE6JA2MMXq1yXP+lPAoxqImdKwkgnKtvgtAEXCfzV8VKyfoqcXJKApRHJDj1Qy5NgJxY5fysaq1UNRVTQVfLsSBhLGyFr+ueDf4SQIOrUzng0A8lRCVX1xZA5dLyUIFUPR6Hi9ZppUMRJKDJvhEE4V1QL6NYiDKx1lRX2nG6Mo7NZCCclFQDs5T3CA/GTMCK7tpH7sQHLYK7oV3koB4QAJbOZNQ4TaVSIDqAqinuWBXEtjKakzt0YFBNXn8Iula54JluPIlgTjpQxY4QHksF3lA8rQwTJmm4ASjkqFFszseH2jOHA95SIKhatGpJl0BPaw4SucNs+H0uguQpAF893FjZQMTauWgYqYPugB3PeFBYkuskk5Um9mRSjqHRWBX7JKuMqimAoK7Ep0PeEb62JckAZEY6eNGRx4mrvIB5ynVRqhg258TDDvQolnZHI1PUmel4k2QBmNQbSRDID2wNEo1lskEDaAqJSINGB02D4tXeDZbHFUAlY1PjEhV6oBLg2qqR1IYKTtQruhDo9quGYUERF8lumsqfeRWfBHoykifPVtTBrpU4ypCJPIsE7EDTgq1ZwbV6sEUVSLCk6zKhdwit7ntgDY6qgbKvXemc4XngpWbSqBkeMRIKaqZBZAF5SD+oL6MlAuaJ9yMIQEhmuJVA8VT/E/DII96Ri6p8ypPSkOXJvEUcWEgiQNccNepFaql9OEpRNxMniZf6nbuu6mGwzUAqmE2WcJJUDIwT6RmtgQZVDOGEFbnl38UZIrCWI+TblMtASWocGhgi0TAehWyqYZE+hMKmkvUvPQitwG+Tu54fRMogyQWL7MqV7+trv0OtXQQ1JKMPFLAz/hWPJuXAWO+Rof/rgXPTGcZb0iw6w7Vb0groA7V1KcvigSG1MimmjOD56AB1VQK8ch+jOY4jtmZheUf8Y3MPJIfymDct+I78q2g/+Jrf0CqpZEyGIP0tju6Ed8CL3PEWibVtLjlynVGPjdscvgDS4HY3AQDdNekEFCDagJ/JAr0KH0BM6lGzpKeikeVhFGfamn67ITSExo/xhFvYkygbvNT3bn+RLtNoF+7IEfSPTIflwMFv4p0SN71+cEU6S1y7dBBQzbVUogDbzROE+MPDKWnQ24boNvuSnV9qnnB7jgB6fuXTTXOX857SqhJtfiGL+FIXlpnMgvL9/mLgCu4MsAP1FM8frGO/qIsR+O2BbnJXxkOCEk6qLzHPNXtIA0I7nNagSyq8T18yEOfGwLEmhm436EeB7IglyboNpePjnapxjHT36r++uVSLb/7UZdqSXo9CUca07UTnpSTB+qLQHfIFf1eXQOUUg5/0Cee0HNpy3jyN/WZQm6KP742wcGk6aDW2K0KQAuI/nLezAyqcfI4yWlAPlCpWmLNdYg0r6yux+DJEII81bHyYs1WiqhMtSTB2bCW93P6avifvxhatwHlsDOgz1i6MyX8E65WoVt6CQVb1v9WfmPELf/4cpe1SixwSJyKGPJAx4t1mVVXiYH+C3vQfFkwtRgs+KmmojKAcFwgPWbgHlfke3VddHoJrLDMIdogd9TBMFCfavTO85UGVvVcszUj86iGJOWUXgOqUWJUgvhn8gXFTf1F0PSbBPiJEqVcKI15Vq1HoSrpxgWwliaaVdnjeAC6jIO0yi12hGSsrlM6hPHq84DpLE79IDZkNwIZUo0qhOMD6Ccy4I+A8mzUm7cBxXuqORqPDvxinW7Z0x11G1CKcmNzYx37iWJAs3NzEzuLzDhyqYYM5s0W1R4WQNEU6dmUhMmXrQRvTnvKNZWA04ccj7C5hWqNiLK+YVQ4PSIqcgQqEt96DhcYO4KT3V1HLXG8CVdGTpLkxF+5heWjGmRzLIB4+1esZRwHqoHumJl2XBAoG2bDCLHulj+i2DDzV5lqcoE8H6hNkhqotfHskMjuq3GwFFuOhmltqq2pDRsESZj6srb2sIpSnCf8xdXgqVG1cWhX7dOTewLs5osLgyLZ1ORa/L2ytolHsRNni5EaFKQFTYhTJvfw5ZuviuGnGvUpFShSRH+wqcSQ7RJhW3P8rhM48jSMzquFYlxpSLU4857XPhPZVFPBeQYrKWoPC5IZ5Fzw/IL4VonBp13mBrKmZTRANVeFqQLlYAvHP5CvcVoA/TqBVTU6Mqhm52R8kkzvmKCb5sDAG79LNc8yBcJvSrUYLVFNIa+z2zXV1sUHIc4k8p9PiyLEVNOSVUw1hyiUB4xG5Jcgp9xLUo3k54FnAo9uoKmqQ7UnV6WEfrZFtbws2yimWk4PpGOq6VNZ8RXlv5znTIg2rF5qhfQVZSkNVMRaSyzIaQIyqObZxTHinTLiREA/6VYB1ciXj2qjRMsuAd1ogWr8oynVEEgSKqU/q7vWLdXGl6bWpkpVWZ5mIlG8ZnA2Kc25BQYNWuU88UC1oLa08G8Bikq82ChPNbTWTplxPIYioOuCU+UGCL09y3FLVMNfY6lGt5K7FGNW89Ix1SwFYeSTEtOUalpfDcB1EdWgQatcq1SoLGCCWH4L6NqeRIhRgWqZr38R1TICJIbIcwUqw8aTHXJBTho3oHqY9D9jda9jqpkKwgy6YYZfHRbVgAKqxWqNqiyUB+o4YY2Vf/AtBr2VRuWkqEI1Vr62QbVqjG9dF3BThmoIyllSfbZhQRokXSBKa+uQYLZSjYFiamdYoKGAavogTn1D0FP6hIF8i5EdUBWq0XjIcYuMr+nLoI4DAipeHmtwieuJ+LmGBWaIFKU5C51gtn01BhKTu4JRiOpUSxf9Y6g08K59uSPIVO+oRjXvINSsePs5gfx4AnT7avSzteX2FhtQBkXqbRi6pZooGBug32i8yubOh8pUUztxxCmBfqipe1Zhk5sCqmz/GLQS1cZUaE7INamm7fMS4Kfzts4R1bxva12qlZyvQDtiesZPlECu8YkCVKYasqD7oASsrDKh3KAym/eKVDPJDSDbBVRD7O4ULmafjeTTf3dOoRbVOKh2qca/PaKkNtUMJ5lwqCY/V2DpZFSXbJWp5hiqoFSoHrqrDkDP/CK3NNWw3pFBtfUafTU2s2GERT885T9PVPPVRsdSbWx3WaTM8LUG1YESy1AuKlPNaSapRhWfsLNF7sXI6GpUoBr+/A2oUWp2YIBLtTHvgbeT7yy216QaoSnVEGIaqvpF5eKUYcd9tSe83OLJBJKzWsfEJaEq1cbOtvSETsmsROoAQfkS1cawoJhqVoBY5aJoTacIyH0b6kk1Qub8voMMqtk5pd9Y5rZS2DXVPN0M+OZP+mLrjo4iRxEqUg3jYGQeztgxnMfa1/HAJU0lXXkzV4VqKkoLdMeQRY4DAgVIHYsElwfKwKU8FYAdDtMaUI36zS7EhwF/A+pJH5Jod0PqU+1EkqRDfGiw98NxKpIbfKlkmzdrGahINZVHjlRipq9YcMXiR54QKE2rTkeIUIVqnmpHwGWW26ljIYB6nmhbqocMlJk3r7Ub0Bfrm7sOXL1IQkZfzUwiLunP0V2rTbXVDWUTPAXUIp3kIXFG7tSv5Bb9pMvVdejkOjnLQkWq+TSBE4bERr9SIEXeqqxANc9og9NoOHZdqMhFpTdVStajxR2/eZj6VJP4NMDUMyz6WhLATzVyzckUcIrx31oMrUc1BLfqmB5G8mDsWI8AS1Nm7viHkTIA1PW9R15UoxpbnhRnAm2dzmOJg3779OkqUI1K1Ukhx2oE67oAVHnE4BvqAQP3qMGTEAxUphou+RcCdUD3HXuoPqpREexqDEnDTzspCjWp5k8dO7NM1+m7hhn0g2/od5Vn2GsuxbWKVEvMoiVRQi7IU1/2KDAPgcpTzbf0y7Gb064eNwQuiwR8h+8ziGdrWfZwW6YaQJVpePdQDY5ONHPPaWpZ+opHoC7VcpJnmq5zjKqkSZFvQLxSMZY5sKIS1ZRZNHYfJ8SoAGUrygC586h3ZFDNkX/Ul7dfLwYVvdmiuE6KQKFmG16u24Bmg7yb8/4u1VC0xJbYAhCe4pY8S3rEQG2qZQJx61wra31V0lhmZrca1dCEp9FzUgxdLwwWzeDot2eLQUmpNjrZoOQxxJEC/SzenFcAVH2m4G+dapwHQ4HEK9XAFmuBj6/hW++utU81xGP0SZQh+viR9mUCN+Eu3yo2oxLVhCFanJDs8hBwl+IRmjvXlEG1eBsLb2ThXYbkLHanR0phmvmyAyuG6tJmvIttUw0uKQB9Bs/bV2O2KM2/BMorhaC9XR1Qjfwbr0JsX42f6F8m+CanL8vWa4JKVLsUx2mklijyGbOyuhkMP9UwEo+xyeeIIAvx49Q9XdoTTXZgJUCh8BEkcfnoI8T2G1ACaiNNdjbV1MkWcoP+5ErvnnZDNRisSkFci5PBsasL9aVDPaMPrI+KXy+qUM0wcsrJoD+DR8YYVK58fTAf1QAZfxPwK85EHJD6hRAdrR9fYEXggHH4hiLQDKimz2dnNqAoxbhSVG7lkqoljr8jqhnLyjrXUFLqQn3pkGf4ylf8qEI1KOCIGwJdU/DmSgyPG+Q5HKgvj4KFl2oUnA25K4/5k77d9LmB5UELki7MTdmMjqimk8E3LHghbyWipx92+GkCuqAaAjBLYpzYy8gGP5YPenEzrf0TKlBNDYAl6jh0s/iVuSN2kIB+O2PQDKmm8iVPrK/kmtshO0DlqDQkUFxQcDQSlWBidEI1CqIk1ah8+JftIOm4d0I1LEqY5Tq+lMPqxIEH6hF/clnmcK0K1VRHTJzji37aS5zqfTRgzz8SshpQvidP1FfsLP6B7HhGjuKqOsgjc1fCETyLVIOL2IGzRCJxSUJnI9UI4xOxKCRuCkDuXDEQowLVnBlk+unYkcUYlJ8oF4AnvCyqMeQJf6UfCsi0Ty8pM7ASoDCJvRKQwvP01chFzJax2jRpxZC8FB1RzVOy48vd+HBEcWbDeOJ5bROUp5qzO5ATZ78HKEEnQP3gBUauVMsEZ9h/LlS+x3wgVOtl7IhqBSNQRBGzhS2E0h15JKAguMA7GhbY1cTA0Z5MNnFnw3wSp9CD8lSzzbuhJGj8aYWLkx+cAnLGoLWoRuFSSO7MCZDtMbuMNNhZbptqcEkB5M+rIX8pW5xeL/9Cd43C6IZqxoJEilT/iiDpyAA9s1enU5Snmmh6JzFxxE7iYKXISYzD9JwG1PXMNxAbvTEbGecqZgQm3uRHDjA/qAXculTjTqah5FJENWc6nH+gCCiQDqhGwWebPhqd4DhnaUhzgqVH9NgrHKtQjXIHl0lMiFTtXzEwdo1iUAyW9KtCNb7DOcSyrpdofqrBjwfJU7mQ8I2Xsf0GFBEbi2kZfbU0EWq63omDX9v2qYbsuas6GkY4/ZyyzBBPhOQ6vqCnGU1oaarpmt5yQZWvZ04AM394qAXr9OlyhwUOOHfZEg3wBUYx6GYoCXFQ8lR98Q3600c4tagmwWYAk8W690KqEZ/cvghiIfkbn1qooxzVVGI8KJrrZ5t9u8kaThx9HEdyg64yzD+UpRo3jOJAfPgpycrCqSMG6tFwWY1qUN+DMntOUfgC4+KDzqlgYyM2viyP1Sd90R99r6XhV6Yah6Iu/HBm0jOoViT4COTI2yNuRLUc3QMNoJvYFDajp1/JDbwM4t5AWaq5IpsiMxcyBJ48slN5zPBTjW957q9tYD+YePXD9YSAqHpl+R7gJXx9g4EeFd3T5H7dBpRuiADVAT1Xy9hsKar5tBfgaHXzQASe/rAE1eiGJEkHJW8j5wBpE2MWbrHCjYRrAgn0BVaWajJfpgPdG6lFHSd6GdIV/tvVlEU19x6AnnBBQfgDc6ckMU+EHoc44S8F+qEtZ9emGrSnbUB730lIGaqx7po8i8H52uC6xv8UxVQjr6tO8jbU5gLxVQ6YbFMNhIRsgO46c/ZAWap5OgfQEhY9jBQw6sxr5QrkB/4oj0aQGQ2oP+kvqD9dwLSsBtRjHgbzRBQ5EiXuBESTRO5XpJq6IBdUcpf03pvwb0oqRTVfn4ywsiom3NVPhTJUw/T3qFz6ckF5PInnPyRwDXZJCUpSbbyrByqX1NXVWBVjNS4d/csc4HmpRi+rGDnVHtEl/V81j/L2wA4MyKAavZMqdsuP7rw+1XJHcTpKUc2rlRXHF38JLM8Z/Zhq4isH8a5aN3UUkXfndTmqWQdgyxUi8kMep1+oBAkL8FNtfVMKNn2En/jzLUbpsAKTOP1UI5aoFUZxBQ/qIuli1G5Am+1ud6k2BmMcd0gM3TQflKKaNvRpDvTfkzTwhfyizpqVD6Ac1ZRNbwcqxxZ8DnFT7ypmSLUD/5HuuJdjWR2wPPFPykeGMIzbJeUMH/jWFmbmhmpY73YqiMDFZN63PHct1QCWuRILf8XXXvNJ5ajmsZ3GSCsshVEIckEJMoarGVQ7UZsXHCA//rmaGB5PCDCr3XX3QHAkSUXMD9WgJ+nNXJHnjL5aa1Tj/h3LXDd5/toqRzXr9GwT1m3dpXzzLb0bk0U17zQ4QI1hpsYA4PNEfrKoxkoqSJTuT3sb5ohqno3cCm4CZ0o1Beed5R/+RqgU1XSb3gry0/aaA6P9zqSaIZMN+Nv/GF4fmX21pzHiJz9WMc0l1bhJEQc67NifhWoe81j4cPQrgFJUMzW9CfLTupsLg+lZfTV6lCGTPanS4UtIHtV0heIEKZfmimpsH8eMS/2iD+3281DNFrn8qz7V1OYUM8iSSP2g4pOayqFaYm3PcoCqzq5HX9pyGlBToThGY6ohj+1TTb0YpmP+SX/a7TJUa3lYEFNDgySsNtW4YswgSyL1Q97T3lYO1aiaodGge1XI5ZqbNoSROSxIbSbpHptSjZx0QjXqwdpRqeQbKEU1f/j1odRPJHwGftWnmjKN6oZo3coGR69vMcijGvcMfQGjpLJq0nWPJGdTTS0ukpvEI34ms3ceqpHjbKrxFULrhmq8C5mjUO68sDzPTKqpzKfgQq1JNZmFMkKUH7ZXBdzlJ6YPLdhcqnEtIL18MwGTfT1jNt4OjOOjipfHNpT+ZpwJfOEjd1hAjzOpplKrYuyEauMTNeGYxOhBGaq131fDCatWPEhpzRGoJFoPMS/L6ik7ML1QAuKyyKfamDUa2EHqClcIwq92ZwcGZFPNmOYmyHXuvBo9fq6+GiGecHSiTDFjqql1U+9MDBVDzXk1bb5ad5pE4UQl0NKAK6rcRGk3n2rS2TRcqB/06V+isgMDMqnmSP048KZU62YEysAkELtQLj1on2pYhwfkpwl1291FR6CC902ClqAaREDySC4I6U35tqE55iv6HY9BC6imqtpwIT/oy6vDZweGGLOoltjEEMmpgB+JUaUaVFMhdkY1KjKOAv8df4xWqKbxagwDPbsHXlXB+A73rVQ0aWR0x6t1UEw1tuUuj2zodaXDf3tlJZ6FLaIavcSqwcBtBfWTIiTh7ObdiY9ukNM0wBSjE0QOD3rq6Tp/uZ2c5FMNfx6qZQiFylQTHQH134dyVMsOn5GkdnSyu7m+vhZbVx2ZuZBfytJCEriAStIsKUEh1eJjyrzgCvIg627c0yqkWlJSeg74A9LZLS9ffGaAMUbSeuK/5osDToRgvQaUg9D1fgGcfT/y8K0y1bAPl2K0I01Qjmo+ZVZP+lQfQwDjaT4tXc1kEgcuIB9eBcNCqvmKhMBJUF8W4qeuL7olTVQx1UTtV3cl1+CaI57dyDjA1GAbcHlCTUKiv2qkEFFpw6aafTW6sbbhhavqWplqNNrjGJ1YBcVUIzer65IgE7aZb/U+JngBY958UoFWALzv3ZcYuuddry6kmm9QICkogrhWoF90S/oKJajG0jR1JBe4ZaZPwQ4MIE5uUF8jAbb7gGcIlP6MBOBWvsI3OcihmlyqoE3wHXWqhJ7q6lSL2aNFq6MU1cgvJ4rDwGf8A4bhE1E0xsnSqW9xs7rOTalS22U1XPbpALJdL6gYhVRDxy95oF2wAi79yV6IFHCALysd+EUhq9oqQTUj5iRuDhTBiJsYdmAAuXU25+EmuzVSpwLV7HfVohp+IXgb6i4VCrVDabnWoJq89lq0OspQTUuf8YOA9AnZkm3jWkyxE97zsrm7Kfum5KkOuunf315ENc/UPcWwRhI3H7tQPRcPKeJucymqabNf9IUr/oVrZxjqRgWHfsRP1TeAIFFTSZi1qeaLNL1LOUxCqEM1yxaxiVJUUynBV3ytQ3rBXPDKMT4F4ga38NbG1zbobsYwvIBqRs9PQIFtUKudD3PjVIyY8KWoRq7iuPGF//hFHygUMzd2YAKzOJIfEk4cnLpVsOWYnBT21bKQxpfOQPs084qoFnfXvChHNYEnFE4fF6umtWS5g5sEcs8CPcjQzi+gmm+HNd3w7vMzwQMmO61gPLyWoxqPpdWz5IuvKAVmtWdRDS7lCoiv1U31TByggCQsQttUU5+IMJlGryPVlK+MWKtRTb51IH38KiiDW+qefMeAG4HcseGKgRhFVHOFGrnPXFvUIeeXGr7pBqejHNUwNFD+xTF9qSuEY1SKHVgejJjTkHWp3yLVdEdUIKtxGPWoFpeqB+Wols0RAj3D9gpzESzPAz81HQhdPSigmqbQi28V8KpvMdWBo6BJoMB4q0hJqmEoJO7iRHAa8GGe/qiHpl0WQ3mkT2Ny00c1itKgGopGHpUCHJOP2BhqTaqpNbskj9p1Oarll44KgzKf6yoPaLe0d1ZHQrU0dFRj7Bqvrhkv/cxVvU6Q0oQ8yTfCRn15jc67DSg59PZQCcm8iYKWSCfgXLBr8m2+ih6qkRuXalWiUjElo7NafTUC1oJUWMoHwlRX5aiWC0hdr/gpC0pP5n6jpF1Oi43SHJe7WuMy4qWf5c5XlfdP+VHfBEV6P9UsYclT2LH8s11TQHrFO6Flg12m7pE/51Xk+jQAR+aqTqyGXRC18Zh+xJnUqJY4obet+CX2d9eQlmyque5tcJAUBgyX6FOptk9P1FKi/EGFZLyPOsTmKtzF0F5xnFRAgUs65GlZ/TrsSIDvGIiH8gLWa1RT33jmn45Jt4ZqYcG5wY4Vzzb7DHAoaVAIdsW2RZkc2JwAkZv5xnkhCMZyaEOLiX8kVEv3IWrfRWuUhHSwpINzoXs2jHy67m1wGiiM2HpbmiQTzg0C31L+qWXKYppvVlBjpn6olbihL/escy8UT5OQVUCqNLXGVX3jWUa7rDXxuh/T+cr6mnokbnMggcRh4coZM8l6ow76bVJN6c9YrvxI3aTvUxKFhIDc0XtY4i3mEzTgS/lXgG+DaolCaxo+f2dCuUZboaZw+ac8y4buhPzkGZIQYakFTB4S3Qn91Uge+5cdPOCOHntCoOKd2/K4cU2e4yqjP2nYEuNv5dXoFKxsxkI/cZoFeR5/kfs191BQd6BHP81XTJr2ougA5Qaf6cjZmZKnXyRdS1CNakWVCHwov+rSsJIAwawcpQ5yoRwzXZN9MwVeCFqwdJl28j2IW37EE3tIqWYc9aMCTd/LQuiGsuIUCdWgwKziUrdxndUF9LW2uNLTsYKuiXKUBlkGXD7uqxMPn9PAHHexZC4bH+dVy+R4A7+V7/gzp/nRkZpk1r6sBl5t6eOnhPQqE+SE/qv39xJNaLEXhvKHbxIWyTvr0WWx7Q/ydTJDK91jcaBC9J6Q7UVs6SMOH9/S7nFhxfcVrAGeBqGR7gGXhlSLZ4zleTEQGkJZ2/RZo9SHzwr0Aprpy9WusgGHHJ+mXrOp7C6l0N7xAiR6YmkKqKJNkchvqDjibzMyG/SUnIlYwjEs4itBrnd2vJ5jQZaQkD8Jd+WFplGoKlA9ZAeUo8whhg22X6Q8JZ/SmvPSKt9Nn2Z2iWWvQeqDYLW3K9KeaS4KQIERPIf+MJLJ4wQy+azBc8hRFtgdx6ets0BRRz1WIEdluyZK7UX5ETgiUektSsTsAh9ZgBP6S14nau1ifwr6tQtkrdDEabolUnmiFGniItkVlkjJKurpyVq9+uAA5LUWDgMSsN+qJSPeDJB4IZhCcAW8pucMcZEJcZZzoDYkctpqqw9X6CYxsrN8KIfxUEbN48SlA9AFFW3Zronq7BLEN4dvi0QZPrAj+coEu9OYRqlLzKcVeJTAs4syAWsLJKHBlz6KUFnSHubMm3igKkO8cwCxlOc+oh6vnk0HLGTgWjzg2hisrXBSRd+gBKCdAPWr7NcmfskkXl+Pl+RG+RgplNXkLH7Vk4kHBioSbxSZoI6PSpkCXbqjtdHuugpZEilfGaAiMaogOYUljcUDfk7voXHyexb0LiB7MxoKfru1p6WHnwyHxwmhhDxJyC/yhslIBkqWHIpzuJdHDKIaybVdKhsONR/QuyqwGI4EYkIvgV+xFK9+iQgBaBYi71p/WQnrBCTyKpRt0oZKjn374SgPYtO8CCiSjQMrBLEbrMAxaZBb/GhtI9EHz8+B9IQkSZpFWAa/3UmWqrx4APVNyVscNpqIJC2xeGe8yFIHiCHVEqfDnsAB1Z7G2HuxubHO2y+8oEfr2Jdh6Td7MT7YWJOEgybeLh1V5gFHmB0loCJVW4/0WImpcSFQFMUtkAFTpvqPsx7hVPK8AgGQeqh8u7aXUaD5ZJW3Nk15fhZIUsbBQcZbL/v4ZHf9v+KHlJ+qxQGZqb0YxP7Uuy4RsnrnGgwBgl0Dcl+BqUZgW+cnJ6Kf6YAeYVuJOC6A2LFWL3x2tinGvCgJiNTvXwQxRWGpg5cBPEuJoO2TuzbG2ElTkDwUSlYGRzioIIttlG7scBGnZYC3i3K86hGiBK5kNF2Un6rFQVklIc4J5fdWbiok5ZxblQkuuRHloJzWNqYaQXQzsyHuigHaqsrIf8Ek3FyIUxtxFMVC1gPyfICTP0gk/fd5KZQk5EKcesBJJNn4v15f+6+VOj/hv1r9r/8di8LKCY8z7Pc4vvzvD2AnPjc/mRhfnuBMFPJvB162KgUszoHdg//BprxGtS8LYxJZVK5T+dkRpopv//6/BbEZm//+/4D6rEOIIuQSvwgw5d9Kqoi29DqMJ/IzxRdLtYY1Ux4QfQ8PapcjgN/y6LcJZNCXwy+YakvMFkuqLdEFpnHPJO2hLKm2RBdImLak2hIzwXRJtSVmjyXVlpgRVnho+uXhr8nHbPFc8dbFZCIXZTAh0Bey9/Dw8Pj4+JA2n0S16yWWyMbNjVyUguH66sfrHx41rq1ESyzROvpA9PXvbzWurYTtIwgC9Ulf6rp9qNArhp84Vr7TX+q7dSAaI/DkRpUoYz8M/pGCf8sD+UrulIbmlS906LcKwhX/+CL0ojDsDT/oVNtrH9vb6lO+8Nk6JPSKwceuyTddxV47SuLeXhDEyYyBiHGnSpSxHwX+lYB/yn35im+Uh+aVL3QEgVwQigIW/whnm/2FnVNtiSUGoB2oJjwjLKm2RBcYDFyqDZZYon0w3yyqccu6xBJtYod7baFFNRkwLLFEu8Cg1BwW7C+xRAc4Ihye3upS7WKJJVrHOePs+l5fLfi0xBKt4/Hx8dOn+ztzDVS+l1iiYyyptsSMsKTaEjPCkmpLdAPupi0VvpfoHMIxfQQq30ss0S70wSdjSbUlZoQl1ZaYEVKq/cYtSVgolVty80yl0iTWjCQ/e/0mVPuymFaaao0qvT4axer3PDdU+8KYtlD4jdRNV301rXjGo5MTtrBYw+ieCxgsM8w1lq0IsYt5mWPoMQNsPbK8N46neiwWJLVVQzFLA7bO2PpfLQN/LUOjGu8aLYa4LkDibnx5sMtGbzdgr7lpjtlqL1vEi03klqQa1RwsOLLH3UrpGI/Y42bJ5MMAI5zvNsot5fOAU1strUZpjLWirxqMCan5bIi7fKR9NUoXbC/nAmaXK5laHbG5YMEq5bnIcm8uxpeb64mpTxi191lM9mJ0QOkQn6t87II8KEJidJfNwRbHN9KdJ9Zgy76gMUZiTNgMpRqUTXtBpcKywO9aJjPo1S1pbFVRDe88jAQn9ZgBqiRYCy6bZsOoOvBi1XtaUEnANLcExHixWrIa3HSslSx4Irfm8UWh6eHU7DABB/qo2xWppk4AEFAo1XwrjA7MLOPQlxqSLWGGMMABXlwiHOhWELyiGvKWYYvaAQmnsu+HooakSZmQfpFxzF8JqFO9KAz5gEXrcqGdGKdSKZ/lMhGfCMd+6KPA11g7vwTfJU9Zs5AecoVA6nFtpM66ikNRqdllMlTiPQt1DikXVK+FQghUo5depaskXqyXqmCRCJxZhvJd9QSHGPG5GBwQPvhXidDG2gkSAvws0RoKu1NP6VGRXqijSsUDX5Q+LFFHfOBpEkqJc3UtxDUqgUg46qDgKkwjxrLXEkCTt+k5wyEBqKZOe6MgVcJywe6yTiA1YTMNQJoyD/rLhToKS4KRdOALpwvng88PFK/JF12UOK3WPF8YvlZ35ZEPyDG7U+7potoZPArJaW9JYkuf1gZAaCXnkibAr+rJwVH8aUBmiCbgjJDXpSGqUbpyQ3FAQZqnB3kx9h+NSbesY2vKIT3clD/pGj85tILig2Rijwacc2k84CzE7vljZSWPoMm50jHynWeATxfmeCXy8mdQCuwDRGOsrCS9x3LgQ6aUTw7Ag/QJRUnXOMHDn1ii2ig55L0sUOJFedeOcjJBN2uU/xPOxJQA5AO/EUVBaPEJhzZKNKEjHKIfO8cF/cyRycl5hylqiHDu70lAKjS8FZVCSRhig17MKulRSWGP3uAA7Qldobyyhlwr2ZzIQc4ZpDGyT2iHHK/MNc9h+IKCc1ZxjK+4tFHUnCTHsqbIlYV4Z8VdjBpZpY6CBbRLVULJOW+1wvnHyD/ka1WQD89B64SVTGmbi+K3NT5sXzzowLslrkrjUgkYDs8MtKD0cI6suLSwslJ0EpznOObksEwXvprxnsuXCxwXbIFCrXCWrBqciFcbaEJLizU+vlE8VgBEv69KiGrOEdjZSBwWdXRo9Jk61oGb9JZWHb6r4aeEYaJgmOf0nxIUdoH4JRTHMZJDcF34mVmVaugpiOcYFGqVMagMTnwgFhSdtKghs0HIqAkCP6EPn1xTB2ord4LMdGpfRQ1D9lADNzFnUI1r7pAqQf7slaf/FKOwC+R7CXO44xMC1QU4ZJJ4jgExUYFqMmwWzwYopOKuTwKMxMSjiYy7iJUf0afM4VF++BNY4VNN2anAKa4Y8oC/CqVaRl9coXI/Ny88vKg5VKOGVxzaKHzD00FvihzueJn5Yq0i1TC/IJ5jVKOaDJv92aag8ru2OjAfKf48sCOgoJObSLGSRdp8sUu1XIhLCik/wRgvZoRK9ym/FQeho+yhC93PDkz17P1ecz0CBtXkKoc7XqpRzcrjksigWulQPGMZA9S1LUvbSsxIAT+UBEeaENUyOzMu4vKGGM6jGk/9sVMXeFCt80EY5VE3JzHUxyN/fq90Nz8V6FokPuUqj2o+IUjdUnlcEh6qIZTSoqioL1+hSW9ANRSX3ROuRDVxh1rPlwcYFCi3NlQxoAbKlh0wPskW5XjnM1tzXgpUzvjTQJHI8Tegz0A16iGWppovFTooRWWXDEpQLSMquk3xWN2TGlQD0wqGzNnDPnWfQqgwv4NXNafXgMLLpFrcx/OVCd3LzQZqTZwmyG1AvVQrK0METalWxA+qvbKdlzJSze8A5eB0sqo1oBxIrhhhjLPnEBXoaaWFaNSiePUAsloc2ojXGPzJKSB8G1TLdp6BhlTDS+nNawyqvbIrBhlUoxByYkif2boJK08nHqohtEzgLPn89wJzmbn5pQjWqqz8YqldfHqQ0/2ghpc9+pNToKhRtQHtjGqQjSVLCysFyg9/epDXCJjwUk1xwIA8UY5TH5BIEhKjMtWwoFqg3sg9UyfMGPyEPqqMQdVUUezZBtVnRkOYvOP+5OSIQ4CpZnl8DqpRIsoupaphkPLEXx6UHhiUZkb8TL4FdN9YKfc1oOJ31cVaqR0CrD3EQfjBz1bWKsziYq2AvWYhQ0Ri5ZSeZqUGzXhOIiypppI951TzvB0K6U0Sa+WGKl6qvVhdW1vDhgXCGrTSmWyGO/WLPs3pwAyqMalcQI28OM+JDMoAJ4XyW16sFS3GZa1mYuUUjzM8F6wIWn01vp5zqvEwyJdb7SZdluu8+Km2TiwQ7O5ubqwT3fxUo//GPIN/WLCySq+7H+IvD7sSSgxEbSaGUNBPMuAMM+RXfDOrp5s3qwYU9Bjnpa9WnmpKDZi9KK/6VQxyUU7/zUu1VfKrYTS6PNCnHw2YC8ZZVCu/KOsAWl4SjgL9dHdBVJhKfBrbGnXyK75JVeGVTqJvZaZGAzUlOWtaC0i1SyQB3p2EaEBwuZM8MTKoZjNjfMI7U8SBDnRQxBEhk2qlRY4NV8GBanR93S5ADIRKFR9htOHLSApQxvdq5K/Ewp/ZcbWweFSDxpSZBip6ql/jHv0qty6YJdXkcQrZ9iFOUpjipH2qWUuBdIn2fdPVVyg9BoUimHhKYNyg+LxLTEo9M4EbSH4aFo9qjv4LdS12kwWTGPSz1PJ9aapRos2SFlA82gCkfaphNkYLkK6pW3bi6nKVLj/VAxFfMcwbCEsca0h6LgJfIHk6hwtHNXfqHOqfB86kJIm1Mi1oeaopJS9xksJsudqnmsULKicMNnkDQ/oAVxmtnguoKIq/FGbOvGXnW84yfWGlXhx7sGhUYzXg1DNd0a9dn5ZquXXBklTjoaK5n03AHZsk4a1TTTYBJADBIK5xO32Aq4xWzwXqUPwl0PcQE7zjd48/qzjy63DRqGap7tMV3nJ64xCC3FQw++tZqEI1jkTcJKA7mg5s21QbO7r8FB86RFSCTjQlpxJdFT2qQXNM6506MZNC0a9aBEVGc2b3Fo1q7vKd6pdjdc58AHFTHGCFBlRFIm40EI+6o5rTaEu2PPO6KyvlxqDuWhxl2Nzs4Z1ZM6OkdKw5Wc1dD1w0qh3YbxKKnurR1Suln4W7KytSza8M2ynVnDZbWODZXFF/KpEYIvOGEhlVhktbU5WJ3vANd8olbyJ5wag2lqnzJBHwhy6soeLJoCclOi+VqMbKq4Zz/OqSai65pb1GEVrxUH5LLU55fK4dYJ8MrtQTen/dqUWzO0zpiPmZIrfTslhUczW9Y0J5FHOpvIqLvgzVkmSx6DSc42eHVPOoS0kbNfaQsGQ07qYnGmhIR0yeoFTtorN27VPhnrite55VhwWjmqfr8oJ7ZL7tBrniXFCCaulCpU+qIQGdUc3W9EZsUtjjpMcQp4h+l5lK9Cx0Ea/MBtkTlLUDmHh9wvZ5cK1u4aYxyWhhsajGqTW8UpZVr8KeFSDkZlxQra/mmcSlG9row0s1iJsyLZsLW9sHmY9btqTikiSh+guL0NswbIxRsfIbcIMyN1QyF+M9xGn8VOLZpoUWi2pc14bXRGRzW2OGSj/zbCoxKlHNM81OkeiGmxyq0TUlqybVUnsinBn+TDbVe5TOyojx8YlLNYyfDCZ5gjL2ZlOW0MKm5kn4Cx85o/6Fopo9e0aX6UStS0P6XbguWIVq/nm1/IUpXJOn9YNLB0UWKKmctO6R+qYajkvJo7Wt5n3ykSqWxqCfmxSXedvp4BstLJJF9Eyn0/mLf2SP+heKamLUJAH9SJdQeAxqJo7CLFqcqkI1r+EMs3oz+mqwN2mDjVaLNz/sRUdkKJ3QEJVYHZCwRWWYNVNnaRY5HXxnVo38pFKNQT/yXu5Fopr3hUzeclaBIMgjRnHLVYFquiU6Bv+i11tz7Kca7oiOt441NkGZnWlX05t+JlzCZk4rJvpdKMbdClcElbmM+JHDWrPzgIZ8bA9KcTtnv/JCUc1IK66oQJKyVUMkONDdFE2tlaea33AaqkSr3QyqIXtewMZMZq7dtBlF7Q5SKMDCLQa+CUjuy3PNJo/owuh1We+Zasg96rw5tbhIVDNW2vkKpZR4QhOA21oCKWkFLWhpqvFqpBa0gl25WVTzeOVbxNTMrXmOFEV+tJS5pEHSi6YSHYLSL24reZiRPKLEGQLSnCKhpxg1eKmWlZ1Foppn+z+Vh+bJM91R2HnJoJpTXKNdR4YQwBajH5xJNd9NukUBUL7FswXdnqcCudWY5FNqKh6DOqNoZAEpUJO48TOKWm8KrSkSesrlapc43c/usiwQ1S49/WBDUci1N0Bp1eZXffBQDa3y5ZPsK2CMLk+UFXBxkQCpNuZTsqnmA3kn6KsNGnw907zqZ0CMy2M/3PeVy4ie2MMMo2dgJYauORrPy50xpCIsENVcZQaqJr1gbYUbSilVTn4L6ukPgWr63MTJAY58sROsYEuRHKp57oJolEj/PiO3ZuinIUKdeX92kj+ViAkbcSuAF+TB1nzEK6D8EGy1cxHF5MVJYmbveIGo5hmlm/myE0c/QJssgc7wSjVzbsKzNU9A4VuJzuureeKRL+9clK/Xb5n5d+f5KJb8/LpTJBQEiy9HnzunXxgXvL3wjAAyp/YWh2q+PqjZMfApv1OwWW8Zw9tX80Ge6aC7NpGrNaAMCtqnke9OqqGCrbku++VDaB5NMw0e+1nx1KSzS0Vri03eJwVvNzRIcWYLvjBUs5Z7AfJito5WYQFUKrktqI9qnBoLuKmeJcBd23JATap53gZPSTt9fj6CRx7GMCdfHNidDMKKGJKydOPoOm3YTVKj4BXVnC4Lypt9uFgYqiFmcRvD7CUTzIk3Bv3OHZP5qZaCw0s/NIBpTpIrUU25o2B8VDPFj0qBvVtCzVorFzH8ocXQu/fJ96ryYJUehZzOrJnTxYnoNBbH+IqcLTzV7CU/JEMrC0Y6/E8T6bQ6JnKohgjwx9f4TAMFKMVuW1WTaq4csvTvVPyOtoUx06hAYiWnNvQJkuRbuhhOlNTtk/gsvTl6ot5xc2GUP3RZaGJhqGZzAslwDsNK+g6pUyr6vKm1PKqpGU1+zJk2ck4/PNPDPqoZ3lzQY8+wwDhfh6/ow6HkeJPdGBHkHlXhyv00WFvnQxu92yI2fse9TU2W2vmiUM134JA72JEFcd0lBezrdcfIpBqF4eQ0BYXqNSbmlWrZwQDoYzsZt/cg0iUVkPvOKP13LQKkOsf0lG+vQrJumtitU0CE8sQkIV1LSrwVmTUuWRCq8XSl5ceY+FFQSmvsMHaMgDNeM8BPNRWAEyODI6A8e7uAtYYFnqk/+/gguvbWIfIrThicNv88HcM9jAxMF0JZSlLpE3sCN5kJRJsrN2MsPtWQWcuPzwMqWrmLHdPPvDGZl2oSgleuUXh0d3XdX53V+moI3p88Y6+muvK2TPEQUIuSAs2cWvN07jSqpfZH5Uk8wrAHDElzwjMycldA9Zgx5F8QqnmWlun1ceVK7E5zTJc523hcqtn+dYBm9AiHNPprswrVOCiSzb6G2FhjU1fe/rZ0lozkQozLYxu+yTpNCFpWlYmFquAsWZg2J97NNFkL7gtCNUwhiksBJcPt4iQjLD2RlL7sMWhVqtFYZG1jNzOlLtVUSKCVF+npQTo8qnGJiDHg4Q45ztxigIK3nOvtdyxLxQl9qUexLIzvJ+ojsZRU9xnEzwyhuhhU821So7dHnmrgUZTj0kdKQWZfDaE4T0AzEmjZxh49Ug2/KE0O6PYqhedV+nG6VOSepZ+s/wvop2e6g2LMmkp0lS0p5LRvFa90ihO65rY1aSbFr1ZTSjlS7jPoOmMYthhU86haU47olZMyj0GvmaN5g6Czt31n9NVU8TlPaCzgkUEa/A0ohbW6tmoo4irzuLv+dtjubXOOYAl8JBoACUYk7lMnAhSNhGTBtx9BKxx7M60MZu3q0nou6p0wIqeK9BN9IahGgwIjOwyoX9hFT79jUqoP+cwaFGVTzb0JFGjoZFLtxfqmmNZNcXJyksVbVIp4VaBfVMqy/K9jcwN2XawI0dP3B4x5R9uxklwMlpFyH6A6QQsKO51GJOk8oFqYtj356bAYVEMiTR/0k8SCB3jL4ZSdiydtkGXDRzX27twFYD5ZPPqRMSzwz4xkwlWXQoLoFt4BE5xQyzHdyuguYbRh5ox+pb34sb2DXXHWVppc3RT3BKaPESQ99w9BF4Jq3mV0ukEfNuQhfyUX/i41w0+1tTU3mwA98RdjDB/VKFXZVPeCiscTO91SeTQhT3VQWXp7DDzaSAuHP4yBraU9Q9fgrDkcRhmIc4LLB/q9uFTzDrMIKDYXnFkTeNEkLBteqq1u7KLM3TjpTr6qZSbVKki1cc659PGD+HGGu3SMaICZFHtR3/Spz6GY1Utu0cU3btKlPnekrakKEKL3xVoEqvkiZaDcNKhb+G+B7mTN4vqptnnJvRpPQFTQeaxpg2oj19AtIb7lS5TcTBOckUqiWorYj/EW2gIMXXxb1BnjW1fJnn4vLtVMrSjEj/92CHJLlXf6wV/ZY9AMqo18e0QICD2PNt6+WlWqOTakgeSOm1z548QpUJX4xDi6YuKCwNcodnkK6ENUPMcUnd2BM5hUwZxDc6rR746pZtY6rvHfDoHAt7QP5YS+KPCMdi+jAR1xTuW3DkpnHm/8w4KKVFsTbzWQZtk3v+3sRqc/s/KSXJNDXKys7l6aw1LKv15PPlXLjP0cjamGJHVLNZnPNEqpGuA1Y0yWQTVihm+bJYHCyiFOG1Rz9yBWBiXSI8btFUsuVXPEBCfpQzzePCCC8h0G6kn3YKoXMciFd4F4/qVasvhhe6kAu4BSeKhGXOKJebyw/MyMmcLKHlC2QDWPLY7KQH5dyWJbkedSNZdgUdjylIEZQWpU5BeB/BgevFTzT+vNf1/N1qepBcq+d0zmoRoiU2+6dHnphuEESc0aZbRANU+TVB3e1wF1Lc8ZyJbtzl5Ztw8ZsgP2G6lZUKqhp+rEWRlZfVWvVBOqxabq1L0YPN7LOgK7OdUyxiNVYTWMDK/OvKXC5M6smSbj8Zrp1WTvHiWQH+9uw/mnGpSonDgrg4rem0hvXy1uI9JyTxOAK0pPhoXj5lRzVtrrAWLcLk5v0qyXxmMoxEiPvcin20OSC5SOr3Dmnmpe+3nVQUXv3fadPSwAvD0RTizl2Zfa5lTzqWrUAIXhNPLWqABwS92ZvaDkaDdgF8bwoGusqW/67e0YzzvVfEf61AGF4ZXq+VQbe1Yj6TeXvnc5tDHVUDRt5JfS6CQQQeOBuCBQVLYmgt1VTFLDX/TDGl36NuH7FebmnmpJ18X2URX+dUF/A5r0c5RWfZJlvsAHKsAYiQkaU417puKtEag8LVL4jGi5kyLo5xuu5JeiHFgkDgUZ27w9LWgbVHOiL0IFqqVdF9tHVfi3GORLNXCNHMRZBunoT117+dOYap6Fnnqg9FlTiZ6lVfptD1TVTiB5roPvuaMNX9/SX9TtUK1IjctCBarF6u7N4RdDRVRTBaSc4CutBnDNKdCmVLMGgMWg9KRJ0kF3zR6T10aWZ1UhdxhmFA3Da1DQO9xvpwHtjGqujSYGCgOQnwa8NwkUgSeZhVSLhQG7oos0UgrQeXkbUs23BzEXqhi8XiAB9AJ1T+bm/DgT+9zPz0qDm2WP8QoqAN/GIVBNHCSoTLXVzRNRg02BO6ORXw2/PNU8Q0ACykJBbmjw3gTovmdmsZhqoqjIrhB26pzKyS74plTzDBIRaxmI4zSBlmxJN3NqTolq8jgBd77IiZkQ9ctTSb798v6ZpRaoRmGvronKvI41aM97LViXp5p36hwFWwxxnIK6wG4PogTVbHW59BpyzUxzQ6r52hjC2noR9EjjK0qdLsaTAZaWGV/fJ1Z5TgME1C9PEbpTzvDta0BaaEA5HRS+A3qyuu7byeanmmeE7JPOhFUp4Gz4tGi9GgclqGaXpnaN19cIsiHVkBo74ag31VDkwLd4Rzc0zWytU6Wn3+WEwx3NuW6cSGDtfCeQK+8kJlNNUhD7qEw1BmLwYdXdQ+JSjQL1Uc03n0nVuysFnA1vv4Qo5Ii1MlSjXHPheHJu90oMqiXuS1ONykUyjOjYr/IsO8Iy4ZsjoZD0/KqhounK19K5JwMlAIUcqrnOkQWd5AJNqiU+6lEtKeEYKDXghbOIU1aq+boudGOTHEoRZ8GZHSIgJU6Nl6Ia1WTCAQW5RKqN91xRLXmqvktTjVPNvvChvLuTrD5YtmoZFJLuVU2Aiav4y9d/95jYFaAqS1ANMfuMKxHVEgfxRT2qZYDc24VVtq+mdoUZIHeFpvkByAfxkgBe5XGCUlRDeabFA8g1pcacGV7xt4HlqGbVGq4RgaeH6cBtxgBjfsuwecBX9NuXMDb6ZCdEXXjmi7yGe7yJ1qiWoF2qUcR2hjxUI1cu1XzLQnAnj/PgpZBnXdC10EDuHKoRC2J3nH2tcM3pymZUs/qE+KMbXo0cG96huhGvti6OcPnDP9dqz6wl117n3plh34I7OoviIEEe1fz99Hw44ZWVatZma4Bu5JlLS2CY8hFQHM66oIdqVAHuy5u0UPKJD4bZqDQaFsSFq2cabJDHufDKALQn8lxfBUjd+VsI7TWFj/Tau7bnsXxHNzytvqKa6VZPoYV6VLNnb3zDAg/V/Aot2SqwOkAN8ZLCMwb12Z3xUc2bGHilm9oyIlHNKybLpVm10kY0OXVhwJ6RYVCZJj0GlLk8T535hmJ4TRMnnJ702teW+4+u9MxcqQbUdJpHNU/3swigkdkIuPp0cOOIUqzSyPMEHrZ4YdsEYFAc9gjKVhckZLDZY1qFvSLQxHkW1XztlAOj4y4oKRDVO+PJSZJfmxH8I1/bR9zHvlAuvqL3UM0v1cyGgZFHNU+blg12ChZZi7re06LcbIulVx3kLGubnQXy7KTUU1jehtYvhDI1yVbTge2KvLsGIFzKUy0BLvEClsqut72hG5lUA7xdKjhVlZy6V7/cF5VhdAIFXqnm6w/5GhAF21ZNAcSt3bVlC3D8JAEyYmcbbJHHMeiGN7seuA0emGI3AYaNakGGEKJeO4IwnfOvVLOFqObIffJSZr6C6sIc5tI1vJYhKcFXM3Qjj2r02zu6TTYOiTt2ya69Esjb3fXk2LsIm9218DnPQ+zY6tq6AoJ+OoXqUXPIGbHYcDfDIk67bNGdlscxMoUQs8hMEf9aeaFTDVVuuSkpieP5fPFOX1ltlge+WVz6rVHNfvUoXX4xRRLSCgq/0Br7i8V5W5HjkUs1Z1oEKciU975ZlAKQe2c+y1Vy8hWqQzWElClwbXjPCF61pxZdYUCRZJ3US4Vqpkh+6FKNX0Yr1eXmK5I2ULzTJ6pCHhZCTYexzxhGwTvjBvrlF1PuEAi/KC1+2eyV474cexicWdQEzyxKEci93ffzqQO4b5gnxyV7PYBPvLxYs4vAHT7QzyyhPj4RuRNDrtNeJlEtbX3EKcSBPM6HMa/GV0SGsm+WOx0G71obkPYExQ39ysposi0xdsgfGW158nIlzunCl2NnWoQceltwAU/PGB4K4UpeZ0mXYvW07rZKKkVctutCSKfH47jIuzN8HW1YmSHH2UJIFIpML2tpja0kBQon7I4+MoSHDW4y9BzjzcpMigOsrSQpUzHrw9ekzMURfWWGLi2ChMZfvmZHkIif2HnWuBKlp9wo4CXMyR+nwvCQC3brdlXszSn0w9MRsNpACqro0GIdiehMwiC57kSiOvviAMgZf5Nrtl+JPMVAo5y+JEQ1XfGJ3JHb8pIYXfc0bNRu+TdrPB5pTbeK2TypVpU5P2EXOZ0RFs1aWPSXc/KGuapDTrN6dSyn2IlyWfAScoY4cnaeD3bqSaNsH+Qw+MJbv2a/h4Mq354kfE5CoCLwRKLeHXFCyConBd5rgPTGoJRrsgFUU6mGC65uqtHSfOHeGoDE0md27fqQvDX8RzD7JJQuvksoDJ3XVOGGQ1KBZQtY1Vdhxxxx1htCYlvlTyWPwszP31gOly4HHCaBV8sOkkdbeC5B+bfwstAnSBaIj7lJsyBlG0eRUQTCjCQSetc96U0wUnZ5lXN2rzMTVEuqnP9gs5cflQFJHj7mVqXZo36Vi/ElIlbx4nOVTy9OMdpVpzWr0KkflxM6z7JzQCoxei/BhT5egtMsWUWdXeYOJ8DTc3YwOthYg7XfYqyurm+eIImO3jd62BIppy5DkmjNNX2WWyhIEZ/tjyDom3ouPv/EDEkKR7KBSLLNxXMbyg5j93qgTDUuUQky403LwviSylaFLj4rATWj4qUiTezUJ5kZn4BsEjpUsXJAEgVu4ZqcI7A85/QCxgGvree0CvQ2qFDhUFEjHzg3/2B3c3NTTB37QE83d08uR1kpTCKVjMhtG1J4XHYFheNiPIIERmFx4WZFQq44KeSKaqCwfuXVRNop6SYfFNVQp5vra0rjnSMtn/DRye4Ge/XryhcAvln5fm0jTVj63hCTN8uGrtzCMWVjt4gVVIYbZZyORyoFWXsBPCC2Qdk1G3ic+yKoQqW85KeOC0/loUbRs5SgskfWsiOpUgMEEQ4gmi15hGpcPiiF/BIwETOCUrPLB3GonxXBeYkZ7sGYpMRBphl7E+x2lyRGnus42SNOdrGgGlOoFGzd/NVEyUiJbQXZzQG9RiR/qepyvQszLnMaTgX1XMlaW6QREqqhSMcVkxy7Ho+w1Ux+VIYSAtk1TsnKOU7GBNyOCuoneVg62SiZ+vmrCc5KcaRUeg2Spoq+yD+IUaIGxAW/wtQ/sD1oVFtiiS6xpNoSM8KSakvMBE9P/3+iblCHoDPJ8w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5" name="Rectángulo 14"/>
          <p:cNvSpPr/>
          <p:nvPr/>
        </p:nvSpPr>
        <p:spPr>
          <a:xfrm>
            <a:off x="365125" y="1140474"/>
            <a:ext cx="7856889" cy="5509200"/>
          </a:xfrm>
          <a:prstGeom prst="rect">
            <a:avLst/>
          </a:prstGeom>
        </p:spPr>
        <p:txBody>
          <a:bodyPr wrap="square" lIns="91440" tIns="45720" rIns="91440" bIns="45720" anchor="t">
            <a:spAutoFit/>
          </a:bodyPr>
          <a:lstStyle/>
          <a:p>
            <a:pPr algn="just" fontAlgn="base"/>
            <a:r>
              <a:rPr lang="es-CO" sz="2000" b="1" dirty="0"/>
              <a:t>Logros: </a:t>
            </a:r>
          </a:p>
          <a:p>
            <a:pPr algn="just" fontAlgn="base"/>
            <a:endParaRPr lang="en-US" dirty="0">
              <a:solidFill>
                <a:srgbClr val="000000"/>
              </a:solidFill>
            </a:endParaRPr>
          </a:p>
          <a:p>
            <a:pPr marL="285750" indent="-285750" algn="just" fontAlgn="base">
              <a:buFont typeface="Wingdings" panose="05000000000000000000" pitchFamily="2" charset="2"/>
              <a:buChar char="q"/>
            </a:pPr>
            <a:r>
              <a:rPr lang="es-CO" sz="2000" dirty="0">
                <a:solidFill>
                  <a:srgbClr val="000000"/>
                </a:solidFill>
                <a:highlight>
                  <a:srgbClr val="FFFFFF"/>
                </a:highlight>
                <a:cs typeface="Arial"/>
              </a:rPr>
              <a:t>Cualificación  por parte del ICBF, de aproximadamente 500  personas, donde se contó con la participación de los profesionales del ICBF que apoyan los procesos de Primera Infancia,   Madres Comunitarias,  Agentes Educativos  y demás talento humano de las EAS, a  través de cine foros, talleres de lectura, taller de escritura creativa, entre otros.</a:t>
            </a:r>
            <a:endParaRPr lang="en-US" sz="2000" dirty="0">
              <a:solidFill>
                <a:srgbClr val="000000"/>
              </a:solidFill>
              <a:highlight>
                <a:srgbClr val="FFFFFF"/>
              </a:highlight>
              <a:cs typeface="Arial"/>
            </a:endParaRPr>
          </a:p>
          <a:p>
            <a:pPr marL="285750" indent="-285750" algn="just" fontAlgn="base">
              <a:buFont typeface="Wingdings" panose="05000000000000000000" pitchFamily="2" charset="2"/>
              <a:buChar char="Ø"/>
            </a:pPr>
            <a:endParaRPr lang="en-US" sz="2000" dirty="0">
              <a:solidFill>
                <a:srgbClr val="000000"/>
              </a:solidFill>
              <a:highlight>
                <a:srgbClr val="FFFFFF"/>
              </a:highlight>
            </a:endParaRPr>
          </a:p>
          <a:p>
            <a:pPr marL="285750" indent="-285750" algn="just" fontAlgn="base">
              <a:buFont typeface="Wingdings" panose="05000000000000000000" pitchFamily="2" charset="2"/>
              <a:buChar char="q"/>
            </a:pPr>
            <a:r>
              <a:rPr lang="es-CO" sz="2000" dirty="0">
                <a:solidFill>
                  <a:srgbClr val="000000"/>
                </a:solidFill>
                <a:highlight>
                  <a:srgbClr val="FFFFFF"/>
                </a:highlight>
                <a:cs typeface="Arial"/>
              </a:rPr>
              <a:t>Vinculación de 40 personas, entre madres comunitarias y agentes educativos de las EAS  a la Licenciatura en Educación Infantil, en articulación con la Universidad Santo Tomás, en del marco del Convenio 1787 del 27 de diciembre de 2019. </a:t>
            </a:r>
          </a:p>
          <a:p>
            <a:pPr marL="285750" indent="-285750" algn="just" fontAlgn="base">
              <a:buFont typeface="Wingdings" panose="05000000000000000000" pitchFamily="2" charset="2"/>
              <a:buChar char="q"/>
            </a:pPr>
            <a:endParaRPr lang="es-CO" sz="2000" dirty="0">
              <a:solidFill>
                <a:srgbClr val="000000"/>
              </a:solidFill>
              <a:highlight>
                <a:srgbClr val="FFFFFF"/>
              </a:highlight>
              <a:cs typeface="Arial"/>
            </a:endParaRPr>
          </a:p>
          <a:p>
            <a:pPr marL="285750" indent="-285750" algn="just" fontAlgn="base">
              <a:buFont typeface="Wingdings" panose="05000000000000000000" pitchFamily="2" charset="2"/>
              <a:buChar char="q"/>
            </a:pPr>
            <a:r>
              <a:rPr lang="es-CO" sz="2000" dirty="0">
                <a:solidFill>
                  <a:srgbClr val="000000"/>
                </a:solidFill>
                <a:highlight>
                  <a:srgbClr val="FFFFFF"/>
                </a:highlight>
                <a:cs typeface="Arial"/>
              </a:rPr>
              <a:t>Vinculación de un (1) agente educativo en la Especialización  en Atención a la Primera Infancia, en asocio con la Fundación Universitaria Maria Cano, en el marco del Convenio 1787 del 27 de diciembre de 2019. </a:t>
            </a:r>
          </a:p>
          <a:p>
            <a:pPr marL="285750" indent="-285750" algn="just" fontAlgn="base">
              <a:buFont typeface="Wingdings" panose="05000000000000000000" pitchFamily="2" charset="2"/>
              <a:buChar char="q"/>
            </a:pPr>
            <a:endParaRPr lang="es-CO" sz="1400" dirty="0">
              <a:solidFill>
                <a:srgbClr val="000000"/>
              </a:solidFill>
              <a:highlight>
                <a:srgbClr val="FFFFFF"/>
              </a:highlight>
              <a:latin typeface="+mj-lt"/>
              <a:cs typeface="Arial"/>
            </a:endParaRPr>
          </a:p>
        </p:txBody>
      </p:sp>
      <p:pic>
        <p:nvPicPr>
          <p:cNvPr id="19" name="Imagen 18">
            <a:extLst>
              <a:ext uri="{FF2B5EF4-FFF2-40B4-BE49-F238E27FC236}">
                <a16:creationId xmlns:a16="http://schemas.microsoft.com/office/drawing/2014/main" id="{B0A58585-80F3-E145-AEA9-2D9B4BD1180B}"/>
              </a:ext>
            </a:extLst>
          </p:cNvPr>
          <p:cNvPicPr>
            <a:picLocks noChangeAspect="1"/>
          </p:cNvPicPr>
          <p:nvPr/>
        </p:nvPicPr>
        <p:blipFill rotWithShape="1">
          <a:blip r:embed="rId2"/>
          <a:srcRect t="5352"/>
          <a:stretch/>
        </p:blipFill>
        <p:spPr>
          <a:xfrm rot="353901">
            <a:off x="8431091" y="1390770"/>
            <a:ext cx="3361604" cy="4242259"/>
          </a:xfrm>
          <a:prstGeom prst="rect">
            <a:avLst/>
          </a:prstGeom>
          <a:scene3d>
            <a:camera prst="orthographicFront"/>
            <a:lightRig rig="threePt" dir="t"/>
          </a:scene3d>
          <a:sp3d>
            <a:bevelT/>
          </a:sp3d>
        </p:spPr>
      </p:pic>
      <p:sp>
        <p:nvSpPr>
          <p:cNvPr id="4" name="object 4">
            <a:extLst>
              <a:ext uri="{FF2B5EF4-FFF2-40B4-BE49-F238E27FC236}">
                <a16:creationId xmlns:a16="http://schemas.microsoft.com/office/drawing/2014/main" id="{07928E9E-C115-4FBE-A1A8-60A2893B3B32}"/>
              </a:ext>
            </a:extLst>
          </p:cNvPr>
          <p:cNvSpPr txBox="1">
            <a:spLocks/>
          </p:cNvSpPr>
          <p:nvPr/>
        </p:nvSpPr>
        <p:spPr>
          <a:xfrm>
            <a:off x="641953" y="304800"/>
            <a:ext cx="10109835" cy="679673"/>
          </a:xfrm>
          <a:prstGeom prst="rect">
            <a:avLst/>
          </a:prstGeom>
          <a:solidFill>
            <a:schemeClr val="accent6">
              <a:lumMod val="60000"/>
              <a:lumOff val="40000"/>
            </a:schemeClr>
          </a:solidFill>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740"/>
              </a:spcBef>
              <a:buClr>
                <a:srgbClr val="F08342"/>
              </a:buClr>
              <a:tabLst>
                <a:tab pos="631190" algn="l"/>
              </a:tabLst>
            </a:pPr>
            <a:r>
              <a:rPr lang="es-CO" b="1" spc="-5" dirty="0">
                <a:solidFill>
                  <a:schemeClr val="accent2"/>
                </a:solidFill>
                <a:latin typeface="+mj-lt"/>
                <a:cs typeface="VAG Round"/>
              </a:rPr>
              <a:t>2</a:t>
            </a:r>
            <a:r>
              <a:rPr lang="es-CO" spc="-5" dirty="0">
                <a:solidFill>
                  <a:srgbClr val="21295D"/>
                </a:solidFill>
                <a:latin typeface="+mj-lt"/>
                <a:cs typeface="VAG Round"/>
              </a:rPr>
              <a:t>. </a:t>
            </a:r>
            <a:r>
              <a:rPr lang="es-CO" b="1" spc="-5" dirty="0">
                <a:solidFill>
                  <a:srgbClr val="21295D"/>
                </a:solidFill>
                <a:latin typeface="+mj-lt"/>
                <a:cs typeface="VAG Round"/>
              </a:rPr>
              <a:t>Ecosistema </a:t>
            </a:r>
            <a:r>
              <a:rPr lang="es-CO" b="1" spc="-10" dirty="0">
                <a:solidFill>
                  <a:srgbClr val="21295D"/>
                </a:solidFill>
                <a:latin typeface="+mj-lt"/>
                <a:cs typeface="VAG Round"/>
              </a:rPr>
              <a:t>Pedagógico </a:t>
            </a:r>
            <a:r>
              <a:rPr lang="es-CO" b="1" spc="5" dirty="0">
                <a:solidFill>
                  <a:srgbClr val="21295D"/>
                </a:solidFill>
                <a:latin typeface="+mj-lt"/>
                <a:cs typeface="VAG Round"/>
              </a:rPr>
              <a:t>y</a:t>
            </a:r>
            <a:r>
              <a:rPr lang="es-CO" b="1" spc="25" dirty="0">
                <a:solidFill>
                  <a:srgbClr val="21295D"/>
                </a:solidFill>
                <a:latin typeface="+mj-lt"/>
                <a:cs typeface="VAG Round"/>
              </a:rPr>
              <a:t> </a:t>
            </a:r>
            <a:r>
              <a:rPr lang="es-CO" b="1" spc="-10" dirty="0">
                <a:solidFill>
                  <a:srgbClr val="21295D"/>
                </a:solidFill>
                <a:latin typeface="+mj-lt"/>
                <a:cs typeface="VAG Round"/>
              </a:rPr>
              <a:t>Educativo</a:t>
            </a:r>
            <a:endParaRPr lang="es-CO" b="1" dirty="0">
              <a:latin typeface="+mj-lt"/>
              <a:cs typeface="VAG Round"/>
            </a:endParaRPr>
          </a:p>
        </p:txBody>
      </p:sp>
    </p:spTree>
    <p:extLst>
      <p:ext uri="{BB962C8B-B14F-4D97-AF65-F5344CB8AC3E}">
        <p14:creationId xmlns:p14="http://schemas.microsoft.com/office/powerpoint/2010/main" val="236482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PÚBLICA</a:t>
            </a:r>
          </a:p>
        </p:txBody>
      </p:sp>
      <p:sp>
        <p:nvSpPr>
          <p:cNvPr id="6" name="AutoShape 3" descr="data:image/png;base64,%20iVBORw0KGgoAAAANSUhEUgAAAmoAAAL6CAMAAACxaooOAAAAAXNSR0IArs4c6QAAAARnQU1BAACxjwv8YQUAAAFxUExURQAAABQUABQUFBQUJycnJzs7Jzs7O047O05OO05OTk5OYmJiTmJiYmKxAHZ2YnZ2dnaxAHaxFHaxJ3axO3bEAHbEFHbEJ3bEO4mJdomJiYmdJ4mxAImxFImxJ4mxO4mxTonEAInEFInEJ4nEO4nETonEYp2diZ2dnZ2xJ52xO52xTp2xYp2xdp2xiZ3EJ53EO53ETp3EYp3Edp3YO53YTp3YYp3YdrGdnbGxnbGxsbHETrHEYrHEdrHEibHEnbHEsbHYTrHYYrHYdrHYibHYnbHrdrHribHrncTEdsTEicTEncTExMTYdsTYicTYncTYscTYxMTrdsTricTrncTrscTrxMT/ncT/sdjYidjYndjYsdjYxNjY2NjridjrndjrsdjrxNjr2Nj/ndj/sdj/xNj/2Nj/6+vYxOvY2OvY6+vrnevrsevrxOvr2Ovr6+vr/+v/sev/xOv/2Ov/6+v////r2P/r6//r////2P//6////0I60bMAAAB7dFJOUw0NDQ0NDQ0NDQ0NDQ0NDQ0NDQ0NDQ0NDQ0NDQ0NDQ0NDQ0NDQ0NDQ0NDQ0NDQ0NDQ0NDQ0NDQ0NDQ0NDQ0NDQ0NDQ0NDQ0NDQ0NDQ0NDQ0NDQ0NDQ0NDQ0NDQ0NDQ0NDQ0NDQ0NDQ0NDQ0NDQ0NDQ0NDQ0NDQ0NDQ0NDWCzXn8AAAAJcEhZcwAADsMAAA7DAcdvqGQAALLcSURBVHhe7f0LQyRZliaIoViWHSS0YN4JGjbMPBMnJJIYqXBqMkpLQc1OQG1vt0hIKYmWlNG+AaHKlFZq8J7Ao6vS+fU637nHzO7L3maOe4Z/Ebibm933/ezc17nnrjwt4cH48mR3Y+2FYG1jc/dyLI+WqIkl1VyMR0S0zY21VWHai9W19Y3dk8vRaEm3BlhSzcZ4dACaJTwjrKww3TYPlqKtAZZUMzAeUcO5rtOMQVRjtrFsE6dLVMSSajrGl7vrqyuAcCwF3115QaJtybV6WFItBRONOSX0ssFPVjeWZKuFJdViUNu5uRYLrwyoh+vLPlsdLKkmGF8S0URwyWc21k+WXKuMJdUUxicb6KQRy4hJLLsygYfLRrQ6llRjjA7WFdHymCZ38XhlbXfJtYpYUg0gpgmRFNdwZUI95A/6ZK5diuclymFJNUIs05hJ6stC/JQgfFtZ21zKtUpYUg1M45GnEEpjVQ7I/epSrlXCkmpPY249K1INPpb9tUpYUm18uR6zrCyEkiTXllwrjyXVLjdXQTVFonJQvCSurR8s59dK44un2ni3Gs00EOM2lusGpfGlU406apXaTgG8rBDXVpfD0NL40qk2iifUqoH8wBsNDco3oeMUcufLwhdOtfEBOmo1Ab692Cw14zEeXV6eHOzu7m7u7h4cnFx+iVpvXzbVxicbdWSagEVb8chgDAXyg82N9fW1tdXV1bW19Y3NTehYfmHS7QunGo0+a3CN206h2upGgYAaXx5ssv44xSRAGKvQHxcnXwa+bKpdYkGqOteEaupyLVehaHTJCuQcjQnojx98SQ3pF0218cka6rwy1wyqvciZxx2rdXxmlgW+ubr+BSkjfdFUw+xtTBn1VQogGrtnyuX01kiiJXq9DtnUbUi2L6TL9kVTDSInqXi5KIYiGF/QV/bcGuv1qnDZHS4sIIS1zS9EpfeLptouEyBmTkWwH5DtxbqXaqMD0etVjrNi+HJa0S+ZaqMNZgD+ZxEhB8oPPHsHBtJLY6eE7AjIzfoXsWz/BVMNKh11OGZjZdUjlUa7STewCJSI1XITwYuNL5lqBzT+lOpuAh9RRps8ti0Hcrm2+9u3B/IFU220u8ZkaEo36HdIkDFGB6VlGsBc+83LtS+YapfUbVf1rCq8LlZerJ1IkIIxkbhSoGhDd1ms/YZl25dMNZnqaMg04snqgQSpIDPDVUDu1fTckmq/RZysNWYZAxJJglQ4YQ5X5ZojG39rWFKtMYglBtVGm7jFfxVAzn/jw9AvmWqVuu7ZSPpZChhtABW5Rj7W9GB+e1hSrTEgjzSOoPkE0+iBel4O8LP+mxZrS6o1hkk1bIupFSxR7be92W9JtcagUNKWL9XrrR72yov13/LIYEm1xjD6amMsE8ht/qoA8qG3xL81LKnWGBRKSrURr6tywNVCJ8fcW/vtcm1JtcbQ59WwA4tJw/fV83Ig17/x3tpsqDadTuVCfc0F1LxaDVZYIIIkqwWXm2kfrWKgcE69tVkPQuOa6R4zkmrzSDW1MNWEZAorL9YSqml6vZXBiZn5ksHsauQLbkBlub0x9IFjeS01LyAgf7OdtS+YaiM2QcTSpBFWXmzEVBurNanaIM+/3c7al0w1pRrZiBuApho52mhMtc3f7Bi0e6ol/U4aG8xTV00pfDdnmqbwPb5kZcsGQa6sbPxm90/NQKppVJOrOQG2sTRuPokda7EggqIa31FPaqCMDZBFxRfcgD6NG3biGRRCYrUDuxXUrbrgXQYS2m8Nv22qjUej0eXlJX16RYXSYWwGGjQmq0nYUiC3a4Ko9ps1Dvgbptp4PIJJs83NTTZp5rExpczgNgNON5PgeEee3K4HrBcsqdYEz9BLg6mpjXXYM1OAUbPdE0u4yRi0Cch/qjy7QFR7hiqZBdWmj/f3j7PM2XjENs2o4jSoQ4oNsjXfdEzeNROlC0O16cP9w8y5NgOqTT/+8I9X7+85ZzPJ3vhkd80+Qha/6OeaeUgxm/ITF3WAMDWLHQbVaoU7G6r96z//X/7xh5lzbQZU+/WH379+fXx+c/vxcTKD3FHTmZqaSiE3VtcNwz8nG40GBhSiviFAt55Qj8LdU23ycPv++uz1179///Cbo9r08awfBEE4+O4PN3cTudkdcLBnDn0ghrSZq3EzTSKimr71hKmmgqvLtHap5giu6ePtxfFRSPURfX+P3zOkW/dUm9wd94Itytxg/8359V3HnbbRAZ/zLzWnvlLQE3qmT11ZS0lZHk0k4etKHQS2n0DPCrznoNt5tcnDT9//8SgKiWr/2+j0Vu7OCt1T7fF/OqbM7W0HYTjYH57fdso1NvkS17TOIQXQgKAraJtHZMi169NA6mrN2LtZ1+Bpii5XC6aTu6shVUUYRtvbQTS87r6JMdA91e5+3w/3gK2trSA6PL66fUAeOxHdyRGy2bUNqq2sKoMumGlTjV51cpAP8mUe/FPjZDRB7Ieo1voaqJrX+ExN5+lhRC/8Xhhs74Vh//wO97ttZHR0T7XrV5Q7odpWGPWHb6/RZeuCaiTTpNKyqxtP6I+lEU/qQm0t23kWOBiz+SSMiGp1eJukd2Wl/VOriGrTp8nPN+f74UvqM1NlBHtEtej4wyM/Va66R+dUG18NgmB7ezAYMN+iKIyGF/80+SyPWwPRhhvDUvWs977Hl0l3rTxJyCVFtWbb8BsjKA6lfFCCOAWtDkD/9jf+mk7Ht+ff7VN/mUimMBhQNWBgMDt0TbXp3ek2UY2yRlwjtg3QVXh1/k/t9xPGsq+cq6wIOk3G7E/dLUsQckdBuLRIjtwoG1AC5cEy/9EUimlP04f3p4NBTzFte1tRLYze3M6u9SR0TLXpw/WQ36TBzk6vR68S2tKg1++Ca7ZZFv06RSx1tKVLzUiVx0MGyKVnrKjvLSgfVoKO9hZMbs8i6ihzy7JNwCtP7/z+j2hBZ4auqXZ33g8gzQj0Ng32wi3KahD0z1p/o5T9vHzK4C4/ArU2kk7ReBctb4YfH+DYa78WO6bKB2OC/HkMUDYESnlyd/E6opaFmxZmGy7pjT//eZZirWOqTW6GEb1NTDXGFlGN5FrQv2q7oyAboFRFZ9R3fBvfumHuEY8n/H48YFp6O1XxzFoNqDR5LDg3AnFp8svFMIq4DmKuKaoFb25muTTdLdWmP1/0A51qlEnuKwS90x/abUKT9ce0pj11rm7xpyFBRlihUiTx+LIAh1m2a0F4FUBhMBYQaie72x9vj/G6E9tQDzIdwFTbP//026Hau7eRn2rB6z99bJNrmlmWpI59pOF7fJ+aQG2qgkavMlHi82WAGLGaedLACFMnyhl/VgCF24nNjrsret33QDXUQEq1vSAa3rbfZc5Ed1TDhM30ZvjypcpfGLL07vWYbDQyOL5ts1OqjlvUaJLFmJgI6Nbpc1jjS2WCj5/mgdysZu81qWxxWQNkpQTTCnhCjfowb3rJHIcG4lp42HLTkosOqUZ/v5wPXn5D2cKbFKqeQm/Aoq3Xbm9tzA2XzpTM+taoZphpHI9ijRB24AceW8ohJsa6KYWKaHtQoJYJHi/2fUzjJjRSKwazQacN6OTmSIlrHdycYhHubYvrvUqrv1odQzqZzeDlrk1YC3hEI8/cVs7WFcmlbgokf7XdRSlm2vTTcSSFniLiW70gGP74q3I7A3RKtXvqJaBnZiCh2ps2qaYrJZYEccAyxjIenexq58SKu+Q3gc8mzudDjUVVdu0yvxVM7zOotrOzEwRHVw/irnt0SrXbU6KazbWEam1KtVobUqgFdSZMRyebRDZhV+xMgS6VEm8+1caXOCWtEtcU1VJ7DG0in2r7Z3d/FYedo0uqPUJnRTKXQoZAQXT6Xty1AMyLqWqrAKphV2MH+6x2N9aMs9aBF2sQaP5NfhZKbY6xnRDvu1Afmk7ujqnAPVQLqNe8Fw2vZybWOqTa9NM5FNVsJFQ7bpFqaLSkzsqDvHjnLLCpb3NjY30t3nC1xvutSh9HXKo1t9JLzWerC+0x/FQLQbWQbob9sztx2Tm6oJropUxuh5QjB5j1oK9WqVbTApC+sc4CCbfR5Qn2kR5kbCLNAScnTQ8LRReWk06YpqgmRZ5C3Rhgzf343azmOzqRaopq91eHrkzTqNbi+zTe9NdmAdA9yqHQGHwDKjdsJ6kOHD7p2pM67SZdddJRIxDVosCphxBLBztYc+9fzGrNvbsGdHp76umpaVTjfRTtoN5ZO+S+I7s/NDSIuSZJykoZOyKnndlbnt6f9VI1tQRRNNjZBtWi0xnsLWJ0R7XHK1b0diY7KHdMtcP2xtlj2YxSnWpdafKPeU1VovGC06suMM3RDeWBh3OsDaqyT4EVUVRPGAyvZyTWOqPa5OdzlmnOZAdRLcLXkPWNW0GsSFuRaR1SDVzLHxvE6YXw65JpT5OrfWMZWgErolw/wf6sVgw6o9rjzZCyMhg4VEM2iWuDN39pL4fSgFZFh1QjSWusqaZXJnB/bber1hOY3gw9VEtuhNHw9m8ykOsWnVHt/vzoJZY9XabFVGtRgWVUc1jQqeG8kVrmiqPypo9ur653yrSnp9u3psogI6VaMPjhXxebajTwecnjHBdEte3tnbmgWpctFzWiSt1EYrOBR5hO6zIJAIZnVj1gaBaPFbaC//T/XWiqPd7sB1vUK3OohhtRFG7vn/+cjnya7p+SebWqbMub7OCJtcsTALYAK82rxdDNhxhpk1vUdm6UnhgugYQwBnXuzr7lXpkOupGMSoPjH2ay5t4R1aa3b4ItGkzzCECHdN7CcHj+l19ihn1uTDW1WpApQDKQPYU7JpYd7GLJgP5hpeDkst4MKww7CLMkUoL6jeHAQfU5uxzEBFOKagrTX2/PZM93FganM9ml1xXVbo7DIO0QaFCqHiTBh+dX7+5/RZEI0/Q3sSpkYaqYa+IAFc1U8xCIZNGurEopx7w2tb5RdgnUxAihiQ0uHSTQCpVEaiOh2vTuh6u3+z13skMHDQyalH1ZdES1x4thiEGBZCaF9BDwcH/45vv/H8yuCdOaZFeW2wupFjtAXYNqzqhgPLpk3Q7FBx2wlwVTgDXYdqKoq6ImrK6tOWYF24UqTJJoF8f72EXg7TPHiL6eyZp7N1Sb3EJzZQ/a3ZbsRoeUZ3Sw1bp3eHqVqH03oloV3deEj9Qnt1eDRgepDpG4immJTzY8WZ0g1O9TDTJjF81xxVXVWni8vTo9pMaFkEu1sFV9rkx0Q7WHa17+ZKrZXCOqYcEKVAvCCKaJlJ9GVKuiGhmTiL5N1cixUlZjnhGUKwJfyT0iG/Wv6rCEhxlAzTFGVUwf350Po2BrC6We24BSx/nHJoVfEt1Q7e4cgx7IL4dqhCjq0SOMD4IgOjq/Jemtd2TrQA6nKALzJ/6w9XbGl5uyacoP8beCzrx4mWNMP/143BfbCQUIw9+d0/verAaK0QnVpjfQiQSdJDMmQkW1nR1M7oTEtQlzTTzXw2hD8SEfBo/MCdzxpeh6y1M/YsnW9VxYc/z6P//HqBfAZgLWBnOlGnHtjzPYpdcF1aaP5/sQZplU4w4bUU24doFOadN3qvqmOENFjNcsC0NgF/hoeZaifUzv335jWunIw8sWdR8y0QXV1KAgQ6xpirmw3kG8a2esDY1+IUQh2CG1hKmBGNV2SgAFAbE7dNnE81zi15+G1EtDL8WzMuggiH7fvVjrgmoPF9iTp0SXzTUaEqSdt230JMLw6EpZmm8EnJouXCiEopqYjoRf7IJJmFZMNf5bn2uu3V/ts6mxklTrvbrq3HxHF1S7O8YQk1jmo5or58LoHGKtaQs6SqxlZCN1QMRKTIFqZk1zQ0ge0gX9zzLbMRe4O+33FMvcOrCBbswMNh93QbX3fdVT81HN00ENo+MbSO+GWbUMKHuRPteGnwnT6DM/gPgxvsntWvljYtWC6gEDi6p11h2qAPs6FNV8dWCBZF8QDDvfY9AF1a4jTJsx1Zw1UNV8RgBdcikEveOfHpuughLGuwkXcqGIkijzK70yeeaFIhac8Jc4psu0CS7A6GRXO/FqbX2927UCotqHw4iIhilMNQhDqWeBnn6ztf/nrgcG7VINgml6dxpQ9iQbfoSKaQnV3rfyRrFCP9MgF8yWldi62uVu7mQaoEimLhOXzDpNfTaTODjvagMrqsoPvGHZAWuq7dMtbhkmt0d7yiosFTOUu1W5Z2Gwt9V7o3YVddeMtk+1h/N9NiNdBopqwfH7VjKoGVDOAzlJLcOMMCCQB5VAnog1q+siG7MWAAw9IhM0im1bKTLp736+He7B1DXK19O22CCqBfuqF7MoVCNM797qg8wSCII/tNQlVZtHCqmDWpbhIw09ZTxahW+xY0SVO5ubrnQpDynULZgAMcexzainUy3pKhdTjVxtB9FFx5uPW6fa5IPPekIegqC10Y8y1l3EGgweVQVzP03dK/KkI3HMXMvsr0Gi8SSKL2y6iSer66YmUVtUuzsm/iRUy68QuCKqHV93J9GAtqiWZFL25JUDeqzUcbv42JbkZuORKRHkQgcexwtS8aKnnwwFYD/wmbVZGHsL0qA9UdAzuktka3+C7vPd2X48ocb9tTyw0AvDVx1vPm6bapNbaj9VDsqAqda/am+xl7imukZcl1yjOvBkdUOYNuYRgZIu8rwK2BPC86nyjkdqvJGG7IkCj8nB+uZJ22SbPvzjq4RqRRUiVIuOW5hJz0HbVHv88ahSTw3Th9whbYlqVMk8TYYqNMA3cHs1nnmNjz5jh7bzMhA/Xq6pyTpxkBs2XLVv2Ds+LwLNJ5iUBziA6OvYXGnLVJvcnVYbFBDVerwG2hrVSLBRXxykQiWqquRPgNcuRaYlBuTVk/LQ3dI12GszZaxvzCsA3FWYDS6Hyd1xTDVqOPIhDrBiIL47QctUe7w+rDb8JKr1f48ctkc1iJT0nGP+iOlEI764SlWvLnnGlV4OhmO6Jt+OaTSeQykbKOL3tsJN8PEPahdHBar1hjfiuRO0RTXB/VVUQhdPQxiGQ1ZgaZNq0Ke1945g1lTfiMKbrHC/OSgQ2/wkDYUrBU2OW979PLlQOz2LmUZgN9ST6XRg0C7VprenXsPl2UBv9AeUcZtMI4Bs+lrQmm2Lb3yAg7dboRqCsRvA0W66a6UEkJCWTwK92eeqKMO0mGq9N12uubdHNYilh6thJaohi4PzjqwuyeYRWeAeje0JfWXogKpZqrs8HGmIpfeROSeGVTJFIX6eGwk/hVwTv63g3Xf9SIqYPvGRhzAcbG8H+11qSLZMtbNq07dMtS6ltrLGl7FqRF26WoINTDM90e+1EzMWPo4vDt12b4Gf0kercu3u7b5GtSKuhYPBznYQdbn5uFWqee2u5iGKvvlmcNHpEDsPUL7NJ4EPwh6+jkH37JlcsflWFuS0Xbn26Uc+NKIE1dCnoy7dzk4Q/bHDXXotUU018ffn0RbxpzzVBtHLwfEs9iBmYKxPfyWozD7QxN0pj6DFQQmoMFocG2DeSRUy1UdRW8ODh+0gOLyKz21UwzT50QrapNr0w1EAqqkclsFgEB7Ozpq5D2rCV6pbUJ1q3FKuWjSpdmwHO0UbKr6b4/M/fiuFXEg1GaYGQf/N/13aGKaa4ltLaK8BfXr6t6t9JFcluyyObp6VaphfA0/iulbkqEARhvJv0+RSjpJPP4qA+bX2+mtX6RxnQZUI1cKg96q7k49bpNr0/lxRjVNfEoPvOtuqwyMCtluFHeWZW8oV10xClKGFAeXfakL5ND881ELOB1Fzrb253Pep3euC1z+mWtjbP+9sYNAi1SY/oXNQZjt1gi5PP6V+2ObG+voaY2NzF4cPyCMLar+UkEEJojpwFg2YxPKwHNUQu7vKVRf333/7UkhWjmowffGqM6tELVLt4dxzTl4+gnB41YVQU+eprLPVKqo9qmXWsM5Q6Fd788ilVHYpUugQDyur1vFoem+tZKjkrLWhweOHw9gaVAHVEq4FvX2t79wu6dqjGjYaE9WKMmUgjE67GH8mRhEsrK5t+slmnu5fmWuxh5UX+gGjhEssxcqjYsAppfJFW2cYTO9wHE4pqsVco97an/4/CcPmlWowScppRpJLIow6mJ5mzQ7UGSOpRv5BZPPp61BTp7pVDcA8UerfCVPSnQuFgacO2lt6/3TOZxNQnUQlqYY9RV2dY9Aa1WhQUH7NLUYHKlI4rBhdLxDLgrrpNagdjw0agLxjAElETgcgFKwKtThsjWrUXWtHrD3+CIOKTLWirk1Mte2gf9bRQmhrVJvcfNfDREclHaLfnd61sAFUA3XSvPaE4jv8nZzxrw1KeVeCOOGvGoDPeM+fQPamlg2T3VEaW1qhmsKOPC8FVKiV6Li9s0sMtEW1zx/Pj4LKVBtC1btFjC+xxT3mlYbkFj9MzqTQKjTZHO96Lgvy6IwfT6i3xk9KgeOmFLbVhH666gvVpMBLIDy86kZDsi2qsfWh7WpUC8PTdttPGg5w26nqzQN6hKeYbXXERrzToCI4vMSXM34sefyyJAwBIBHJ+CJrMrAksH2N6qSgU2M+DqO33dhUaItqD9dfB998wysFpTtrL8PTVrsFNB7AbgG94vGhVbVc0i2PzSqZXqsK8pF6Q8hGwErBoxBwws5U+uMm1FF8qghsKoLpqzJU43kRkhNhOOTNx62jLardXfSJapzqgoylCMPv2xx/qmGkVq/q2rgloFuenSOX7nJoSSTeKDKrt1ZRwUM5pg9mbDOiYY/e+aAk1ZSNMqbaUTe6Ns2pxnJpApOkpZpOyhbcDXqwudzikdrehfNMkEP3AGvurtXjWgK3n1XqJHcHzuJ9PUxuh0Q16uurwi+D7e1gyIuFra61ExpTTWkAPJ5TJ62MSgfeIOLkYNDrhRHvX2kJamO7VFQxiFPuCtAI48WmXCN5KcEp6KtT5QEVcgmgET7+IQhBtfI96O3trYgXQueOaozJPx2TUCuQ0wy4oXyzsD5qcf6WZVoVrpFbh2vl7DDkg7ybs2JYnaoeJDXErUyusQzgt7s8guj4tt05KEY7VHv4c8bhKw6YavRH39T9bG2qI5ZplahGtWlxbdS8CSX/G8Yc8fgSYxV5Wh4trU9Nb15BolVhGlHtVRcrBu1QLTFJWgi4EXfhW+3svIaIlc4qgeSaPech56I1gcPgcb2FiHZUPHgWl4u7PMKw34W50nao9r6vzpcpfnkU1SK6Cvvt7V+ptMM3AXlxtChgok0e1wXkkYSmUN3OPYDJPwmgCR6u94NKMo0Q9o7ba3AStEK1hyte/yjTI0ioFrZoZKnYxqgf4JrV+R7RgFGe1gUJS5PAdQcGLzZbaEEnd8Ooggo+MMCB7u1rSLZBtendmVKIVFTLbUZBtT1QjYY5bY0/lfWNWtJIpib0xdB6zZ0GcMRo+nhgKw9LgV3ze9AC1355W5lqAxxw1noL2gLVpo/XQ2UfQjWgzKYsqIeU9WC/LRkda2XUYYgM9PRJ+XrzYBrAEbMPiBWDKmHGVHOGLXUwOT+qTrXwqP09Bm1Q7e68rw4zUgKtgGp4TFnvHbfV8zQm+SvSxKVFdRnkANO4RphljlRwAHa20VvjA79iW2ulQDUUROfxLr3W0ALVHmVNNyaZ+syColq4F+GwtjYwOtAHjdWp5lgYjTc61Qb4a7agdXY2I5hWFNdYElThGlXQVtD+wKAFqn36HkJtgMM/S1BNPQ6Co5aOoBwfxJ1urs1KVQrH9KfXJzWl43ojxhTgiCEqq9oloiD4I9bqbYaH68NqVKMut+wvmrd9oHfnEVFtH1RjFFCNOw5B8N0H8d4QOJ2R67EmPSCC9AEjXcaqs7VAPinIF+ahQKPNOlSjgNpYMpjeUle6GtVgoHh4N5k3qk1/OA63KlOt9/Yv4r8Zxids8AfVwrVTGeCF2dyx6qw8rQ6kA0GavayDWukj6WiqJNXD/ZudSn01ZQz7ECsG80S16dPjaYR3Jp9fGpiJQb+lrkCip10baO6siVwMNPgRO6gB4pU5MFDKuDVgqSTVwuR6GKLcZYuuDOGygPqhDnXQ+nxHY6pNb4+2qnU6kVESz63kY2zsqqsHt0sUH2fQgGorpjiquwjRyurU9O6MV6hjquXbH4ipFrR9oHvjBvT+6tuXkshyQFaC/bc/t6E7kGwIqAvFKHtyYoxBaBMOE9XMORSsnMmzSnBtadXAVPWmcVg+ih9dsRygg8PHTx+1vPGjMdVuU8MQ5UBUwxvTSjZKHmCWDeWbiGHOy7OwbBKyPf1aUu/bQTsDg8erfm97b8BtDzRti6m2MwiDfsvmPJtSbXJ9VIdqb9tpP2tWoAOnnUoMzdcA+7On60ZFp8T4QU5bGBhgj5FqPKllzOUZAVQLiGo0Bm3XHllDqk0fzyseXsZU67Wj1DEi4SN1Ug/kmxlAI0ZTdbbcGXw5sI1+1+1UklhrPjCYYueHKvtCpvFUBxyGYf+s1V16Dak2uR2+rEw1ysR1G6K5lZ6aopo9Ymys4EEhmi1fXUW4NgYG04cf1NksJZimpjqYa1G7Bj1rU40aQPr/oJmLKw3koY32c7RRyWB7JogDzlKo3uDVAfk21Tsqz8pI/K0shE7vcRwwCESt495ewYRBFA1wmGgYtSMRYjSi2lTUbysiPLpqQxsKXW2ulKZAndIg1GBGbIavLogopt43jB3Js3KIqbay2oIt5vEV93PkvKliqm2DamF01ubAoEkDOp1Ob/rVe2p74fC2ja5a5crzIKET+kQSrkI1o8ku7DFovd0snMI2NCR/eNUjuSZUK2hFiWpcq0HQqvW7Rn216afzolPabRDVwqgVzXU++E7qozY0qll9q6ZEtheVeLqjHtdM8VgPt2/65amGSqLv7WDwtsUxaCOqTX76I1ENgqo01NxgK4OCxuqyAg7EafDiIxzrgvyayuSj2lRzDkurgU//tyNUVSmqJRUa9F79898kgOZoQLUpFDxlwFIag8FWwAe0NVUa4Bl9qrombOAPCcCZLK1vVkGBAjSoxq9GxQSrFLaxOPX4I8wPiOp3boWhQtVwlbjW/+Ff2xjAMepTbTr9/PGYJG1lqoVv2ziUkTUiG60e2VSzDbs0XImgFtSaWeMEV0qxSmHO8fClMfkLNoVXo9pgb6v3n/6XOaAa3pT9YHt7B2MVTmQGrIfB65/iDkCTXMgCdiM26CAaWJOuTfuC1m6WeBawcqA2Z+thcvVaqimKKmhHDK9+lQAao0kD+i9ve1vbO1Wpph0R3oRqQoTWqIYaNYwT8e4YeVYLlsJIHF4Nqr1oobOWnmJQiWqD09YGBk2o9uFNLyCqSaKyYLavQdBvZYOELPS0xzQKy162rGZc1IGl3stj2jphkacWOmtQloYKTsUOT3Tc2hEmDaj2eLEf1qDa8OqxOdXGl0opuzYPPMBQT4JnjNX+mNpR2AONuluxyFMbWwwef+xDqlWl2uvrjxJAUzQYFnxS1oeKEm5T7bSNRSmsUbZPNUttTSnjNqDaiw09PKFudTiD41qY3r5GC1qRajDfIQE0RX2qTd69Cth6VcEkrpGzMIgueP62Id2UqiHVXItco6CsPXU0BpVndUADDTM8mCSSZ5XgvAP18HDOYq0awmh404JoAOpT7e4Ch38WU80YWofhIS/hNp3qSAROq1SzFHZive+acMOrOVNHnqyNNrUwuVGnGFRCGP7uvIUOD1CbamySlKkmiSoEnAZROycVnMRtUYtUo8BM46LxLHFNkF9zfwykZD2qWbPB9QD7V+WM4BkIj/+pnYFBXapNH0kcK6qVTTu53A4OW7EUqfWw2+SarbCD7ZsNgieqmSvutTa5K862MLMGve8aVHvZlsXF2lRLj2sumXg43A6GbdgjTM7TAVrkGkkPcwwKRjcIf+WFKSXrLquSpzamOybvuCGiquAKKYlg/7ydI3PqUg1raiopJakGpg3C4OyuhR3TpqmD1qiGMM2hnrKmVRuWlGR7CjWp1ooR5rs/9NlkVBWqbQfRd0qsNa23ulS7f3skVCspkplp4eBq3AbVGuot+oEgre2bDRcMbGvftVV77Za9Jh4usJJYiWrb20EwUEpfz0W1OygKqCkatYRbBGgPDfYG140Hn4SxSAcmh6qMlmDpfZc8ticL6KxJSIzKpjti2C17HVC501COt4eXqjCFnR2qt1amQmtT7QcaFFSn2mB42/ztoCqTPk/rVKMqdVRn5VEd2FSjvl89ICCjZa8Bohp1sMM6VGtn83F1qkEqTW9Pg7LGfLFzgvLHDeiwlYOyeNq9VYolWFk11kFhCF6e1AEl0myQ668XtKL1/TS9eoVDW6v01aj+guC7NrZO1aAa/U2uhqWpFiZU2wtPW1lPa27XMRP29s2RUvypCXohrL5ffaqZAdXF7XF1qpFY22/jgLN6Degv5/3yVGN329yAft/KDE0b+1c8AAuopbI68k1YDaoZWuR17SZRQG2sFyhbeJWpth3022hBa1ENG/NLr3EI1Vip48dW9OyaG7ryQ6imc6PhWNfeXtqAam1Yv3p6evyAA/arUi2M2hgY1KLaA6ady0INHkC16E07FruaGhDNAQVs9r8bxkUjR10a1bZ9hSFoG2Jt+l/Y1JpUTSmg4xMetqCMW4lqMVFuWQyXBqjW294jMdzKuQvdzKoJ7Cav4XZQa2mq9uQJhqCttKCP0MWtRDWqPt583FhKVKFaPCM2vaFBgaSjDJhqAXYat7Ju29quPB+cJq/hJK65gF9/8sQKqDamV0fUzEjFlASoNvyh8dp1Hao9nu9X0kZBE4qTZk/bUbLDqLBLqjla2vKoDuzJk4O6kyfQxJVAGmH602kdqoWHF40rr0YDOvnLd9UOyBKqtXROMx96KBXQPqilMmawMLEij+pgxdx3XNeiHwfUCtWe7r+PKlMNNXj8TgKojRrDgscbjGIqATMd4fEPrVCthQPHckBMMGawxgcNqWbM09XXgGuNar9++Fqpd5QDOj/0f3tn2Hi+ozrVphgU0ICyCkC1to4va7hYVAAigjmDVXfWVcGap2tANWvCrzam96fKrF85xFTbjnBkRiNUp9rj9R+joHCflAmiWu/rlsxdNlwCLwCmFYz+d70zimPYDKmv22HPwtTGwz9+XUFSJFQL//ihoVirRjUMDB4u+mHxljwTNGAdtLP+2d0Ebgxrk3vdDQEK5HXeqDZOzjksAz7OCcbBm+tPV6ba5O6YmvrqVDtqafxZ/7SJkrDWC+puCFCwGVL7nAViaCsL7lSHd2dYBy2JlGqNJxAqUE3NdTxc7W9VmgNUy+3B8HqczJY0Ql3tiBJAwCCHMS5oujRlWqOsaxKXAmq04K4V/eP162gbZiG5eqBUlAOwDLb9BmH09Y9Gb61yZVahGn/cvR1s5R/nYQHqbES1Y5yOxeE0xKyp1nSHnsmQBlRrduZxWvaT2/9jn1VtuHoK2lKiGqoQKwb987/MimqMye1wwFK1NBTV+n9q56SCTqnGsPeeNKVaa1LNMgxdG5O7P2EMKlQrALsC1ah1evuhUW+7KtUerw5ZplbDNo0/2xkUdKmspmDNyze0WG+vqT4v1fhtnz5cv9qSiikEUw26hntheNRMB6wi1abv3rL9Z5WO0gii43etbPB6Gte151MaK+ZxGdWPjTXgLN/XHdTYK2a1wI3e9NdbdYpBGQjVcBlGx43UJSpS7fHiVcHBa1683L/4KO9UQ7AJoplSTWwe1YQtjGprirSiRiT9q1/Pe2oRm8VVLuBAXIXBq3eTBnVYkWr3Z1EdqvGmgsr9SB9q76UsDWxl0clRe5sTw6Za7VlBJKs51eTrap8Xp4hDlaj2dxcPM6MaDQqC6lQLw+i0rYPAG7ZnJeAsuDelmtHu1VZKaoVqMW7fwArGoNerQrW9oPf797Oi2vTu4tsg2KlMtajPx5e1QrWm50oVgoJvUbcD7V5LVLPOi2mCu/NDto1XTDUgkX3h1/+pgVWialS7eYP2ExtSytNtezvsH//UBs2AVg7GyAUFb1rgazTktYVRbf03olo7m6aAx5thD4uFIFEJ1UPUNjvr//6/zIhqNCjYg6oaXgiViBLYDoLDq7w1jWmVlrWhzbMSsKlW84h/gS2M6qtaWlqWRaBSzS7Wyd3vuQVlDkVSUXkY7G1jiSgaNlhzr0K16eP5/45kVFiZakd5ZpNQJuW5NhuqGeKjXarVbo5pZFyVajlcu4BZP67FUsYJBoNt9JvCwwaaYJWodnccbW8PIEorzKxh/RM7pTLy/be/jsfjv5Y+XgaWSTulGo1vrT2XjZYn2qRaFalWUKy8Z5wIRB/l7GBAApLz6Pf/VHt+tArVHqB+gtP7KlFtb3v/3D8omD7e371/f0344f3d/UOpHmczRYsScKnW6NRum2r1Bxllpdp0gmL9AcV6TcWa0Z7cvu0J1dQRoYVQVGuy6lOKakoST97xCeCsP1RO6qq1s/DU0fRm2f75/urtq34/6vV6/f2j4/Orn2OJnyP5O6caYcWs08sGWkvEW7M3X/esxrJUmz7efbh486pPhdrbGewP396kWmZ6sU5u9mVwxx+lEZ5+zK6cfJSTahz65JqGLTHVioctlAdZpnWPAEc/4uHuYtjvhcHW1lZAiPaH5z/dK8mWk5kZUI0GjcZaUrtUQ3NcK7iVF3kGcZlG0+nj7dX58X6EAg2oBdoeHB1f3MXNhVGsd292gu3qVHtZX8O1fAM6vbtiqrFaBw99sxAnPqaab6fx9P76uB9FsT2GIOj1om9fn30oakW7pxoxwTRaMDdUy5FqPAYgiXZz9op4hmHbACcyofnpn15/8rDj5z/IZqRqVAuPLpJzmyqiPNWo/exT016CainX6CKITLO9Kp3j2ysKTbmKEYbRt8Pzdx9z35pm+tdl0CrVKDS3AZVHFeGlWlrr0+nk7uqMXt8wVP1o9K2omsLo8PRHz1FLjz/GJhUq6U6E/eO61jDKU+3hYkgvDFENDWgR1RTX8BX0jT340l+gxpMDMwDjgEfHV7nnhasDC7pEx1QjqSaPqoFeME8Dmna/qO0836dmIu3aKKrhDR6a+rMMcg6TClRDlagWRUd1DWCVp9qdWB8iwVxENWo3Y8G2FwyvnTXa6f0Fm5TjN085A7hgosPjP+eQrdFwsBRANXODexN221SDGUJ5VAmUKmt/DSOh2uTu+u2+ajnBMK4f6izji/rBw+8/ibsE08e/jwcGVRCFUV2ttdJUSyyRcxcgl2k61baD4/dO/+vhOpZpiTuAqfaSXsKLW72qDTQSMaVAdWqe1tgu1U7qU81zeEHKtIvj34UW1dBZpk/qu5EocsTa9Ga/F0TVqRae1jS9UppqD9d8JEYil/PA+VWX2FSQSnmFz3fHMJpFAyQS7kxLOJf2lEop2n9z/TFjphD13i3XOqZau1JN8Pj+jNfPuQRV+bNcYNbRdxC8dTrzUzaSV1CTFriaDmvucy9LtQn2tHO6KBsVqBYG7hFFj9d9TNBhM6m8huyaB+fqldw/vs5oRLuXamDH/FGN34CMEej0/obeXS5KKkZ0vehKZj5jqnmOJrk7O6zINFAtxC69WhqSZan2C69kqOgKqcZc4wsSWj8aycKYHFYyedkhfgsF23xkMt0krg3Pbx9taQh0ahtGMJdUo5Ay5tWmt2oWCoVOhScLOXJMO9hBTNveP3Pe3YerI7b3XQEUGATBTS0NyZJUm9yd8kyHRY4sqEwToug/3kgQCR6v1fobUYrdKKTX5Jck+/7V3YOHa2zXoGOyzR/VkOOsBvTx3Rk3ElRuShaAWvQRcp+fKUi/o9eOWHv8MAy/cl/4fKDWBhe5kwRZKEk1bFMNkr2DhUipNnDtkN+d4fgZpprGtfQankOchvze8/KwHeQvkWoIyCfVJu9gAptbzR2DatuKarLSSQNHeyJ9cnsafvVVVaphTv641opBWar9z4dEBU4Wf5dr5GmY7VJt+i9/pJeQd12lwVDIxrIqfr8+e+8ORGsfCVYB8zks8J+qPf6Bumno5aLvy28vFR2qSdEMBcm/w+j8Z/ESY3p/Gn7zDRW0lHkpIKjw6M+f8xYPM1CSardvB+qc2UpU2w7CwRuHardHkO1UOEi2uERx6Fmmn+F/1z/7ybFIMr7c/W9Q7l1iLqm26tubx8t7NFpTVOPWzUu1vb1vwrfOLP/DWfgNOdDLvRAIi2j7i68fXYByVJte/a5iBzIeAB06cpvGnygPPOWPLGxvb4VHV+6ZGv/L//m/UXKtM8K1TDVDiagW1Si/1HraTKPavn97hNaxBLa3j3+w2TE5/x09UVVRFiw6g/06yrjlqPZwFtWj2ssjx1QST9CVoto29Qqu1aqWPss2wl5KdF664pq9MPWcVEMewbRNq/VEqUxpDDngVZfi80q8VPseVMuvBRtsVWZr4AiQEihFtQmr30pk5RBLNVfXG1STV6mAaiTb+8MrzD1+1qk2Zouyqg6kQtpFp1Qrs1rA+ZIP+vLJNCoUYtpQ9tcFhaItCI7fOVS7qi7VuNLCyG2Ni1GKalhIqkK1HfQZ+Cp0T2Mev+fzNdC9KMgkhk7R0BCLqovAO/SoJn7TVIsv6G9112k9qSjuroZR0IukELlHlo0tD9WervaJolWoxrSmj+jr646odnferzLZB+XJhGq3NtX++h6DWVCtaEMpqEZc0w2bSm+U5BqqYAGpBtu68igbKdXwRyF4Zjmmj2BakIzbVe8/E1tbHqpdg2pVGlCKQs2hRKzDXw1FVEPdfo5X2ktCMynppdrXKrCC9xBPyQm4po8NRK6JPQX+aBudSrWqyx0UgL2rnYvg/oIG8lztCoVU8xwTpahWARQF+jUk2o6rr7mXodoEJ3hIZGWQT7XprZz6XpJqAY0NtLViuaI2FC8/92XaRudUKx8cOV1zZBrVyfSeZNpLav2ksAgFVAs83as6VFMDg2Cf7RVUQgmqYc2yCtMKqMaKb3iWzzSeIaKvnR3011wl48ROTPtca5lq5rxaOaqRC7gip46lDrz8n+/O5X1NEI/qM7AVqAPYDdSiGn+E/d/fVd2lV6Kv9nhT3hwXw6CaMyz4/PP5Po/Nc4uGQK8pOnQ7QdgfXrjlJHKtAzw71eJ3iL68NmEmUGKmIkynwAsRRO7JPdRa1aWab021CCWodk/U4IjKYjuXaomSSAHViGmgGlYmomj/2l17V3MeqnJaxRxQTb781ocmPyumURGVplrYd4+NmPAItAo0qvU9b38+iqk2vf2OpwnLA4NV4VHoTuGylAyke5kDPOb+B31g8f32V5dr3Zj1m4MGlABn68ayBQMdmot9Fmlq5UmKqwADz7GFk4uqI1CqUFQv1UqNNfdiqo0rt+g61Q7dnXnTDzgOrRrVtqLh9//iaUN5zqNttEs168yqClTzMY26ag/UKmxx8VC9FBRigsGxOyqYnGNVq2wICjQ+VFQLh1X3uRdT7eHq70rIIB2gmsz3BH1YJjUxvf3P9G6U2EJBLeeASoJ3m2Fs4K6HjmQut12smIdkNKWaYZahNNVcpo1Voh7+JMcOyKwAvYklqmbgsWP7cMYh1KEaFCTP26balK07qCFuWYBqqhwCV7Pjafrpe3pKVGMXOSCqoSQpc2Amcc3tHch6aLuwl9ubnD5rU03pdsrDHLhMI65R9tUaAS+1xBNQpWpmeOF0ZKZ3pwiiSsVSndDfNoQaibWK66CFVPv1RxqmUGrijFUDvXE3lKm0S48rbL6i0lLpLg3oeXjGocacR5lKLIZDtRrKGDFAmRpUIzcepSEqvLvv0HMtQw+0K+QSjgfbwe/jzURpVTzeqEngdBBXCVv9ivYZC6n2iL5jJeJbuNKZpnBHY1puZcVJGWwHYSLXdFtOas6DIdXUGJ1SbZRBNb4XP4IvjWmcaXxM76+INiBPcY1Aaz7cwerfYNDrXbi0uDvnmfnaVIsqTncUUu2Xi34zqp0/TKxGffp4c9zjsYM4KYHt7SiCnge49jfDbFj7eh7PItX4pjyiL4NpMdWm92dDJabKiDVqYUmeoZCjaN/Z4ZFu7K1ZuVtRxaP0Cqn285ueUl2vhTAMhje/fOaCElDBTX+GPrw4KYsBFpfNsYGqg9b1PNqlmrXRKfPk+fQuXTmtJ7L6+e7qkJu8UkxLhmZUCz5jj48XojdYk2pBdF6ts1ZEtentsMeNXT0Q1fbfYn+NQbXYflYlDHaUnodm30tRjcYG7ep5tEk1SpVNtayExnd9TENWJz9fHIVb5ZmWUi0auprz2MTSkGqnzogvF0VUww4unr2oizD6OmnTmRr8cXcWlT7miIGVAypiexyqyNaynsczUU3u+5iGbH5G34oLIZnnKAAzkvq44b7nMOyP3x9JvdalWu/4vYRVDoVU+xG2qZpQLYxO4xPXFDHwUXldFVusQDWLa3KV6nlwnTXEs1LNxzQUHNY9w5fY+0MMKjl0B4lCGk4du7OtVAFQCIKj2lSrOIlbRLWf/x5bpZogCPpvf55yX15RDZh+OkdPQZyUAsk1FHMQ5c55tIFnoZrcpFxkybRE9yr9LAJYGYZ9d6X91w9v1eycmJCpgaD36s+tUg1GD2rSPsZ2sB+fW8DGDRmTD6dRKYv5gjAa7FDJuHJNIHMeXF0NwAF0PCzIoxp9ujKNkOpy6CismAFmPKhPpSiRFhpssQXBzjaaq3KkdRGGh9V01kpRrSHXgl6icZJOsX26OqzyPsFiEZcLUS06ur7zrL1jbNCUaxxA21LNsH+QSTX+8M7cEtNSXQ5VHAqFFcNUG8aWg5Kyn97Cvh1OcGK5Jo4rgqTlWZE5WQNFVMOyVFOq7e31hjfKRqbWhP7LW3V8WzkgDdxXwweVnk/Po4U2tAuqmWbRcvpqeOAwbTwmkXRHY08uhkqtHYorjI4cbZ/pg7KkSEXJDYU4rwgSl2etSrXbN40bUMJWbBBXy/TjzXGFcqMC4Z4aqLYFPQ9XUaENPQ/2TlTT63tmVPMxjaj2eXJ/dRSqHnN1qu2f29pD04cfjnk3n6JafakWHXts7GajiGof/rNarmwAyhEl7PS93Yd8/JF3vJYDxp9pMaO/5k5VtzU2aJtqRmjZVPMxjbU5Hs4wc0vyRycaF2p+q9Dr7X21pd5xrTWZ/tv7/1M/Ji6FUm9xG5GHx5UsEhVKtT9G0OFpItgoQ3vfbEWugS+8rOKGkB+FRTXiWnc64FYDirOG5EkNlKaaj2lPkzF1rGjsCXt0xC6NaigvhyRGGW5j2fiV6rqnRTV9/Ons60BmFahmPKGURNtUe08DRbxC+UTIA7GfQtgKovPbXyVQAO/Z+CzEdCSHXTGKLRrW+va26CuMdVlnbYdrdqyVTbVxQjUrUO+IYDJ5ui+tyyFlKGIKbVGYbKJV9gGowGCXtP5Co4Hw1K2BHJSiWhOmMch/EBx9b6QMXLs9paEBwq+hDUr9tcw5D6rE+uTomGowEMf35bEEbco0zhg+Jnesy0GvZIniUetMyiUxbTs8Ok/lzme+mtxd2OdF1EY3VJPA64Kyv43+lbE+S8l8/AAjropq1RppWOg/8hwzmsx5NGHHM1DNkmmKalgjYF0OLFZWpRp6tOfa1kilX/PxH19XXn3OQttUwxFmjanW61EIxDV718708RqbQtGbq5h/j56HQroeylVYBzOhmglPPw1S/zNmOXjULdkuAMl66unzi0s/omN9Ey6PDB6uqXvccJiXoHWq0UvQBtXQhPaPHa7B8gyWAhI7riWB4MBdN7My57FYVPOMCFimxUyrQTXqYRi6i6Da5KfT6CVLvDYQnrqzADkootrtm6ZUwwidu2JUDv2hfWrMVO0yLV2YCuyaipTaUJ1r6rKxnsfMqZYp084TmaYEVRG4ocXuWfIQHup9WZZpOGZTXLaB6Kxdqr1t2oCidYTMBtdgmMvmGg5EgJ3ManFglIVOjDHnIVeJnofUZFXMmGr00zxpiMAiiNc9UfqgGgR5CQwG2E61jQPz/8FpPrky2wNRLS37YhRRDWugJXOZAbSOwrW9r7b2dUPknFC8alsoI3FfDjSYwFRbUGLOozIsK1NNqfbCIK5BNVxRStd2ndZT1+VQKPcySutJnYtTY50YVPt4QR1crop20PLCVBtjYyXXeNHhK0y9xlzjNw1d1WGwtcWjp7LABlGmWshjA4RjbDgYH2Dfe12CzIhq/IlEZtvloKwmpYLyKVNIKGYUi2Vsb/qZBp/ENJCtOJAyCPvVjKwVUu2KDe81ArqqlHuUwXYQHf/5l4Rr6vPhT/2gGtWkUeY2OVR6Hs7eFq7FWpgV1fBFicywy0EyjXsJcbHQt1LQLgAVMyYdrd0E0+nHH16jgWqNalTwF1ZnKB9FVHu4bk41bbRO4r1/fCO6JyLVYIQCorNCASA4Lnbi3Fbreh6za0DpsU+mTT7zLAdnVVv35GWXPFCBcOsYRq/tA1Omn64xl4CqoD/lvBlapxr2pUrYtaEN1wdR0Oufx6bIE67dnvWrUo3eXPJA8jJTz6P2emjbVDNt+W3ooWXJNDDtJWe1EtVEhzs6dNQ5Hj/wetQ2qFZN+zkLYbjfNtWaSjXOvGrymBok185iZsRc+/WnYcUdgBQeNydoD9AxyZ7LrY5uqaaHRsNT01KuQOly4M1MiVYGVCCqk6KfK8DqqHdn36IeMThll80R9F5dOS94HoqoNrnFEd+N0sd+pZeBXhuNGuOluUSs0dCA10t2WIMKhVLw5nH3DxfkC2tehXoeFcgyM6qh9dRjEoguB2WOOqPIYz7QYkhpYaM6lcbpT4Z6LI51P5fGqSnTVCiozKB39r5Vqj09voVURhecI2kKBIPeFTNDS+njFWZye70dNYWh3s/SgJ6Hh2vxnAc+notqFHEW1bwyjd6+CrocBHROwDYCdl+QjD/8yZo7AdPYbXOwmOVx3lbknpSeizJU46atWt1nYzsIvgn7x3+2xsnTv5zTMHSwg/4Eka1qbDzk8nCtlq0/m2q7xFh5VAP2sCChGjFNe8KJx8f07uqIJD81A+XKgNUV2C3M8wfQoLGnkz5eDFuqPUWDrqiGvTVxHM2BeWxKa//4ncW1X2/Poi16m+GkMtOoT9PLmMvV2tCyaJtqRmgJ1Yhp+qmLimqw3f0Pr4kwJXU5CBgriFtuEKLzf3mMLSIrqj1c8wHmrYAj4o73Vv+HSrtYiqn2Kx8U2yLVBsSLMOglCuCx8ZiH2yEVMDsy1U1LIKKuTc/Sh2PUGhvMhGqe1hPEqK7LYVZN2OfzCUScMR5vh1AKbAccF38Eh9W6asVUm97+oU2q4c0D1WgYKmI+OQf84UpNWlanWogArfVQQZ29LbOgmiXTGMSPyroc1E833MrgU6PaBCufbTFNqIar9k35Te/PKeutDQuQWAqPUnoYzzImxfJQc2WCX1kKtrd/4cq1kZxVW4EsM6AaM83svCuZVlGXg9xptAzD0LHx/vnj+e9gU0acNEUcEDQnKul1lKHaw3XUJtUwmsXBBlvhqwvZ2xVz7fPdWTpfHMl3CdCLTZ8720HvlYwN9EUqZcMUXCnLl7aptpHuzhsrqlF4zqmLlPBYlyOu0OIyB8/IlZRaCMOaEp4UwvTuz/tipLkVRBJQGOybK6BShzkootp0+tf3X0fcxVJxNISaN8GYPIiGP0piNa5RE8pCqtrcJSUOwULPA1zz2fpDpZckTPtUS1gVU+3FutN68pxE0oVQuSosc3FCnugiDNk6ioALYfqoJizbqTwC1QuL2yAwVQ+TpikbxVTDYaBB/U3QDqBUBL5FUfTdTdxRk5RO3x/DrCa5qhJdMtHJy8wePY+Kcx4dUo0Sw6H5zmFPdDnirONCclaIQRgG4bentuYpMY2YUXHNIQ9UOWjgqRbP3cXAfBQ3oE93Z7wY3hbVMFJm0UYv8PmttfL+cD2sRTVVIyHmPK7vM/Q8pOqL0TnVXqwbG94VEpmWZB1MK0k1FEHgHsbDuoDftEo1CDRQrR9bAimNQqqp6q/aouUA7Rx9EeOCrX19Sw8wfbx6xSVdhWoYZhDLEGa0xee2SGgJqs15dEs1akDXHZlGr1qydqSVdOECu4Dy3+vtaae+qVd38u73vNxXpTCLATFBzYctQAtRTLXp4+1p2OKbMdjjoTeEG1ZDLSOX07uLV4ipSukQ1SKhWsh6Hr45jwp6Hh1Tbc1VuqV8a3Y5UnqVploY9nYGNCYyqEZycj+AbGyVaaAavdmO5n4hSlBtenfWHtVUMGrxHQpAw6s0xap8bo97xB3t9L0S4OlrSSG9cA31PIgcXTagm4aZBkFdXQ4BGrX/iBMiJDi+urvA5BEVZWvaHGE42OEBYjB428UhjU+T68Oyr1cxOBwJbICVd2W+RMUETK5pGBLsSF+fMgfnYGYODA2sMGMu93+jybVc6thUw8ycPKoB9Mx0KXZ5OXKEmq7LoTJRHswjGhCdoiATsUaXdxe8uxiDMOWyOTA65Dm6IJk9KI8yVHu6O2Vlpy6wFdIw1CgimGntBRih0mMqQvoSDaSS+CpLz+Pf/a9iyuRTx6LauCHV/Nb5UlDeHyrpcphQVIv+eB0HJl8//49UjGBvi6C2Uymdh6duARehFNXuv++IajQS3YtO7aHB/RUNQ/k5f5VfeWZsbxM9C/U88sgzI6pxAkENkj+VdDl0wMjrNhT29HNXOdCb4d/12Ek9BnvBQWHBefB9ZaFWjmoPhnWqFsGDmcNEKVdAzYmsUPEnJuIqUY0Gor0M/bWEYnNEten9PxySTOM3qjIrIPS3Mbz6xGEqUKCT27c7NCgFuqDaUeXxZ0mqTf/LaXu6ATpQuLzyjkhSakxuzwcBaMjyv3INRNRw9Pa9cq3U2GB2DSjyrK97VgaVEfkLHeN1NJTrE3vZDZy0xLbB3lcYFQTRH6rO3xLKUY0PiZHo2gTKIAiC13yCoJZ4HEJF3TU1A1e1oAas5xHsF+qAZ2GGVMOMRFVdDh14HwfhYGidODz9+Wq/l6pk1QzcxWDwFUZowSu9uS6LXKolgmb64Y0229MeFJnEArhODF66Yx6iMMV1ObBzBKzrecQ5KSXX2qaabx4NMGUaJvxVDiqAhgTUXXAOyH/8USkZEjjklpimypaiPHZPdylGOarxJndJe7uU441SQXR8Q3ItjY76L9evOEJ+XjjZoUPNy+xAp8g/NqDKz6fOjKiG7CpdDkqwsKEGJ8IosRbPoFBh0VqqCQFKxbUAjD6pfA+vJoZgKIeSVHv8gIlVFV2rXGMjrySBTt89GFSbPvDB4nCA0qxKNZKFCNUzNuDzseeDajHTONnCtBpUOzQPW5lOf02ZBqrFMqIFYOiCKbz3nPqKKNVXo4Dv025mqxjs8Mmg4SHrKQuwc3H67k2fIuTC58m1shhA4QuAnseFds6eYHy5WSDXiGr6cnhnDSi1ng10ORg0GIxOMSRQ2eSX9fHDKdXVzjbbMJKgW2MbhRf2YUGxM6o9Ta+Pu6HaoNcD1cLoPFW14k2y1Ar0ZZ6jGtUGkk7yFSg9Dwsn66wylglL86Ix1VY3/VTDnjkWP8IHukBJyHUpRNj0mU6B89ftKREw2JEOoHLXWtWBakMsfzqlWoiyVHv6eLH3jUTXJqgwUCZUGPvff0pLjL6nD1fHfVZMqLYwGEUyo01BbwWvvXoe+f21mVCNsggrhswsLXsVVwCj6Ig3ff7tb1J0k8n9eQRb8dRspkzTl/CbgSrk6KzipgJBaao93cTJbhUoDj7sKAiPric61Z6md1fKRDA5qVBSRLWI10QHg+2vgui1T8/jBIYznpdqrMsRbCFjoUYEolqFvGJIoDT8Y6p9/ng1DLa+Uk1mQjVWR2gFVCHD/6fz8pZCGaqpXNztVxkHloMSaVDK3R4EW7//Z5MUn++oKdAKrCxYplGNoRMIfUGvngdRQLjgYDZUy9TlqMA16nZYmRuznWzOOkFKrj2mkbAM3v6L8+6WQnmp9sh75zACIVRS8SmJLbFInWrQTm7P+kk9DAbYU428VqJ8xp69k5yxgU01zMXJo2KwU3GPL4rEMT/6RH2dD6zLUfk1orwTi+CJJPfLI+ukz+nDNd5OLC23BBIG+AL9OeagN/yghJqI0fIoT7WnB3WuvKJaJ1zrsb66pqw9eXeccC2lWqXqydDzyJvzaJlq5uY84PPk6eE/w9YcMa0y1XZANUxvUVWcWjLt4ScMCWKZ1gbQ7tAXUU0pI1FhSk+tS6o9Xv8HyGbKYyKg20UY9s95gv+vf6WcIMrJ44dhDy0hF6/US6VBAhVUGH19lnItLiE158GMSKghaEQ1QDGMr9B8JkxLagerUZQ0YktlqnE58AU6aqpXG4NagUNMCHNxsZvGUBUNmYZDpoOgdxyfjl4ZFag2ufsT9rNwT6gTqu2FQZ/fGaKaKsKJOnjboBp2xyvnZUAJHkS9/pVtMYXAYwMmRMtUg2vlw2RaMkEwuTtLdDkkneUhxUA9MPQMdKoRgV/z0kPbVGOZxlTrfe3Z1V0SFajGuthffUWxqlR0gK3g62vq10gB4pOGoalSiYq5EtW4zGGpkrimVwthfKlshQop8KnQkGqpY8U0o6OGNMi6Zz2mxVQLw8Ozj6bO9QO2XIFpymFroAKngQUQ9Filw5SlZVGFatRb2w+IalGNAiqHb0hAv8fKO+eF/6a3iQITtBjoq9LUB1ON2irse3fKR815gBkGl5pSTb59TEOmSPjskwCvyTTmGpVF+K1lhPTz+JoGGiLTWgXaEaYa9NR4ubUW1ypR7enuDz30feoVUSkE/WOei06z8khdXcUt7kVzL7U8hKWw52GNDf71X3GqrCKZSaXGfbU4UKP1jPE53ldLSNJXHjI/HdBwPc4PF9bkFww+UTjQhakcbDZ48MLh0dXb/6Ii7Z5q2BLKC5MqFa2DigqWco23FbYAMByhakEFsbvy4DKiQRtxTY0NrH3vas7DZFIDqsEhB8ffrkzjDtUh1FUkJ8y3KlC1HvaOre3F1LuJSJ7xFGX7VENBhluhOgyhBs2AalTjE6GqWg+tAAp7G0q5Rh/k889svLQJ1XYoaIwNqJDMfe/eOY9WqLZCwXhkGtY91cxtXapBxNOg2joYbopjc6jlVEzrhmrht3xSYR2JBlSj2tPkHXQkO6IaMkUvZtC/pv6ulp/Jz1SMgQwGKsYd63lg61X/zGPPQ5/zEDRqQNkpBOXKmo9pt2e8baJ+CVKviUYUh3+KdeRVt2lye6GUIZkY1cZNBWBuI+Ao4nX22qhItafH68OoY6pthcfXk8TAHzCF0f2YavxZGoNEzS6Kgv6f7x5tex76nIegFaq98PXTJtigg/MIGlAN3dXolCtdMQ0ldXd1pDpqQa91qqlRGLUKw2oH/dioSrXp/dkh+gRdgDu8CBv79fRcTR/eDXu8/0d4Ux5U9Kq5ImwFX9s2Qggk1yyutTEs8Mi0yYSYVt8uh2B7h5h0fBO/iao1e8AaO3FQZZTCa60JTeokiIbn1g6GiqhKNaiRhV99JQlpGapjtb0X9s90q8xUmg/nRz1WDa9MtXAQ0YuOsfr2V0GPuBZXUgqba42pppjmjgjANPAgimRMDVSlWrzpU8sHhgRbW6pwhGStCbY4cTiw6ReJz4i8NCpTbfrLedQV1VBYaEND4pq5lDT9f73lzQ1oY8VtWWD6CsXPr2bQ96y9P12abWhTqhHTfK3n04M6EWWv12vCg62t/QswLc0GURjjJnkNmWlqRqRNYG0iHa1psZdGZaphQ7AaEEZY86XXSKkvtozBW0tn4fbsNcWjmu76NbWFk2CcYjLbULpqRDWvTKM4b777nUpEZdHME5l4U3oocnuGkHfNxsKnCwwGO/SOxifo1EZ1qqHW+5QAzOQqqqlN1O3imz3R+UvAxkuZag0ah0w9D309dOXFWgOqQaa5R5RNnx6GcVuAnkAVqDlzynoPVDt8azENpq1YlHWFwc5OEDkHTVRGHap9ulIHQrHGXfuiWvBHNUeZiOp0JhfR1sM2rM5w44y1Ag2pXKOPSlRLfSk3kGkp05LUT27Pfrddb3dGGFONOgIYfJqqFdNb6BF2NgHFyzOUcOoeui9oNdSh2uPt+deQZFgYo5LoKJPfnpoW+GE1hhlOxapcVAfVVtTDGtXYoloyNuA/i2qXhVSLfeKT+mnacT6S+sfb00MSZ7WET0w1Yho1oZYR0ilrrKJx6YxqaPG/vvilTvfMQA2qgWu/729BxYPlWkeI+qc/Ue5k4gjRfuKlikYYRAHb8/i/OsPDMZ9apohThWoAPRYXpkxLMCGmER3qNXNEIoxsCDRYfc39irTaH2nwSYUiU5Ltg2Ld++YlDaYkvgaoRbXp40+nqHSlF1uzBAsRRsYZNn/jAUnTMUgYYoezrisZQ7WhSjxZVNvIp5p4Uld+pqk1gnpAGQ8wM0vibf+ce7BJ4mlIwCNzbPrsQjGaY99SW02bog7VKKv/dv0KU0PgPNVcR1wLBm+1WbC//Y1e4beQa41f38w5D3AFdKsk1fBQxGGGTLtjmVYX/DrziCDsvzVNB2NFlQU9ioTdtQ0KOAiOVfMikdZFPao9Pd1jF0Zc5V3kESUXDszD7qfKGEV9qnGFo/R6MnFndNnUemhFqsUcUz4zZVpDYcw5DqX7moLtzysW15hxLIPt7a3wkLuHz0Y1ktxfJ41ZJ5lEoOHQnPKY/ozT8xtQDdUC77GehzU6GMle5KpUUyNQ7ywHSR7ZhdcAnOOQSsNk2uR6P+qeakffq/e9KdfqUo1n17BRDpzoJJMQllS6Pxi9hMktTsKtHZ1atAGiqK/N5calKHKtegPKX941ApZpmBHitdg6IM/8dgR9bVUNF48wbkEOuip/IAii89jCVUOu1aYaxu/KzkFnOaWOMKYODa49/jikHrI4qIxBLAMwFO1fxGfBaIWo9DxqUE0xzbPuGTOtPtWieAemZkaNUoyVTw6yS6pRT8Pkd33Up9rTrx/iDcGJrGgT0DDDlOXxXx6ZbIoOslRRE1RriSDegpQwG6QxMQVjg2pUY7J5Zdpk8lkZRycu1F/ikBmlYF/tXFSYTonE0oOh0DubSN8/Y5snDQUaowHVnh7fHcNkLdWgpKtdRGG0s83NhqIax0mtxuuwtp0api/qhGQMB+2Z8zjZfPFi7UB+AYVUo4dZMg39tK8QnabKURURZBc2+Bi2Iac0+Hz51TaGZAi6mxnOb/bO7/5KkRnag3XRhGo4YYCtOnYCUKKHzsL+hd6Efn53zMqF9aCaMrpALxpzHq79tafL9VWLavnzanhIf15djj8R0xTVVPx1EEF4kQw2DaFjm8c332wjM9SoYDZdnLeKo1tmmtGHqYtGVJsqq3FY7lFL76oqVSqbQyooeKVPghHVovpU0wF9hf2LO+eNHZ/8t/9OpxqNSz1U4ztyGzLNMDQJULA33x2lM0L1ocafiV4VBs1TGAFUzWdngLGBRhreFhpRTY0NICC6ohrCpP6wNsjHuYP1GyMDO8EW0dhnf+3f6321DKrhltynL8POJEPpctQdCxhgtvaVkjfPz0zvaXTUStA5CKPTFpajUtSmmsgC6q9hzkOU1oh0La7FJVTrH6cnMlDD0RbVqDCj6Mhnf808BcpLNYgytfSJb13BTfYuTO/OfkdMa6O/ziFEw6vYrub0/kYGnx2BJQfU7lsUag2oJtn+haQMUW0bOafxIqimktsccQNKXDu9lQHoww9nyqhnG4DitXHcuR9+qjHF1JDghXEygWLa5P57zNy2QzUKIgj339zwDNf08f7mtPH6Qx4wdgqj4+tfp3NFNbZcrjokVK4ywGsHElRINdY/+/Dp1+l0en99/DXzrw0QC8CFI97dqOAd1GdQjUUavmjA6ow9xS4HNXLIRaPZIO7193pQSPnpE5XB4+2Px4ccYkdNKEazYWQfu9EYDftqwM83p/vgGjWcgxAaCJLiFhGG+8Pvr9/f3l4d90mmtRQDlSglOgiHmlzzcS1zWMC3V1bW3AM+YZcjDMMddCgkttpAADs70QDC/erm9t31+RCFIE/aB+a5IdMsLejGaIFqGIfS+wWmkZRoo3A9oMHi8PTszXC/nSaJwfVFaTblmnxryKQauEaDT9dW/OTuCjuAURbN00pBsAbuNvVPXh2/PSaiSReik5JGNy2MXpsLgm2gGdWkA/XrB6XmwVlv11BRon1J5UzoQWq2Ne6g5h5fOIj8iufXPvsP7s1qQAmY5nCX2NlaguIHJvJRMA3KhPxKUNRr/TuUAi+vEfOahJoJKpQwHLYu09qhGvfXeC8L573NyUQaGcS9PxJn6PtQkbdONeIaF20dqrkTamg9j8KXrVMNRdBD5zLsmmqDI0uFpBW00IACMF76knnQBdUoUC5V1Q1uiWhCAKpFEhP94U1syd5F9rCA7qvlqLgJ5TAeWN1/e4c4zMluiDgM7Q3jgmjrjbNAfB7e8AEvWeVREy1R7ekjFS/bdiWqSZrbAAUIqg06oxrkBbdJx7f3WWWbQ7UXa+pcdo1qU575a5Nq8q1lXJVDR1Tr/Yc/83za3FDNSsj008XX1FlVZGgNUsrMYPpo+dheCocbIfqA/vxPDxmF61ANP/GfmEYdNeiDxJhOp0qmocoiSXlTgLEIkUKjpMLCN6Plso4Rvf5zvJOgXa7Vl2rxVib+YrObR+HWlqS3FaT1hAu0zoRWZ1O2tyMIHti/iw7P3mdsdfRLNTSfniHBr7CaxGOkiCJoJa1Y1BCqSXixrG8f3+wNL+466KgRGjSgimqKcfgvxuTaQ1qYuOCeICRbeyWM1pNEBl9E/93hmWumiJFJNd+Q4AOMi6Bt42S2Q4cZUm1v8Pe/NN5c7EdbfTXC9O7iVW/rm2/iUlZqbJ2URxfAtKV/gny0iV5ZTDC5wNW6aKjJO0cfn27eNN6r+iwguc5FMLywTt1oDy1SjbkWxFSjl26xqLb31ZZz2r7CyHuYBrZHSS+NpQCoNiGmJZt7FgqKatHrP7nKB22hVao9gmsoaUh3lu/Sn10EoBE98plf06imMc7TUZvCUosMXRYm2wyprpeH6XaL9tEm1Yhrt+f7cadCMU2WUBYA1G8LoqOrB3caF3015pjejvqUIe8uqPVUQm2hmKYqbDv83RkMuHaFVqnGy6EwjCjzEpiyUllZBGAqIRrC5LPqdyWIqYaP+GJlZUPNqKWYfmJ9RUW1+GVbFFBig6hVpVsH7VKNucaqVGj7qbAXiGqqb0lco+I2qTbWhgUM/HQVhx7FUhIAni0M1dRccDDgw0m6Q8tUowL/6RSHjWCqaqGoJr1KZZPGotqu2F6LgeZTs2ylMHl3bDCNPtWPuQdTDTuyOmVa2w0o/b//cKxKHFxbnE4Lz7Bh5WDfNZmOs96FZQyi2kbMNMVKNpPUV3llni3YsAAGvDtmWsvDAhT79PHqkGUZmtAFKnNFtdh+tgEcqS0sY6D5lEcx1WBokHMNpi0e1Xq9oXWQUPton2pPT/ffD7HdQC3WLUwTSkRj/aQw+iO6awbGyswf8U39ufMcjx+GIBfoylRbLAS9V24XtW203oDi8/b711FsMD1alHJXVMOFnHWiA02oohqzLV4miDH9VW0ZJO8a0xZGsIUBDbzBtAWimoC5Jk3I4rziCUnCw+/lfPIE4wNlUZKbTz73X+fa9NdPZ33KL/rXKdMWR55HR+ifqtXs7tAa1Qw5wIc2bNGwoBND892ARRpoEkbRt9eSkQRsKVeY9sLR57i/olcLgcBQqJAt5dy8I4i+l2M+O0VbVLPMOkzevY1gYGGRqKZkEnW3ovDl6UerCR2fiHoHCbc1Z5ngp2MZfWICd+GoFh3/S7fyTKGTBpQwvXs7UGdGJyW+MEVPGAztxdDxLuQZN5+xUIvrh8/8puzFfYZFAaU2DHvB4OJhBkTrjmpQcsBJ4gtKtb3B39urgXxILai2EY8JYqrdnx+F3ywe1ZBaotrgu1Ytc2SjK6p9/vx485/DrbQdWSiiUXLf2LNro4M1Hhmk2z6Fag/XPPpcrAxiwZc+oKHmTCN2hM6k2tNUWV/bxmIg1cKCUS3aP7U1t5RN5lXjqDPC5N0ZDvlcNKYNuBcNpv3i35LYOrqjGtafcYgnL7sDnMdFQRgeWueePD0drOk9tRi/nGOeY9GYJu/GDJnWKdWmd38e8oGxxLNI1cWiVAhsCfCioE41PkIj6akJHn5QuxJlpmRRwO/+VmCbp+8SXVLt6fPHC3VYSEq1ReLa+S8m1UYHq66BDrapzytai5M5ArcyQf/CnqvuEF1RTc08K4M8kjtgkWojeHUNWmlkG62/WDdMl1IngTO4iFSj1+noHHqgs0K3VMORFjrXFqky9rCrhXOCjDDGm+u75vTt5PYNzvikfC0a1Yhp357fzpBp3TagVE+Pt6cRLJqo/C0S06gnc/QjLw1KXggnB2ZPbXJ3hcPFJV+LszSCqY7wW6VVoOevU3RNtenketjvqdN9F2sUuv0VlO3NehilRnL5weN7epEU06g7Guvgzj8GO9thFJ+N9luh2tPTx4tjtQu3VeOlnQMa673hlXYAigncn97/4+serH4w0yLlcRGws7M36F4X0kLHVCPQ0IBtcrOdXOrRLAr4cHw+/NYHbnYmd2e8+Il+WrRIVPtqKxheqynqrFepfXRPNWgUHUV74YJRbUCNTBAeZa7aUBXBDCnxi4efsJslPhcAONvlTnXSZtZVmwXVnp4ecBB2ql6zCNjmHVRB8PYv2VUxvT3CHMdCAHuK6G3gnsxeEL2+uv11dvJMYSZUw24iLBvwFPVCADVDjX4Q5O0jmtzwdNpiYHsbgpepFgSv/3H2TJsJ1aZTnLGn1AZVvuceamPhAAee/SK5cHF/1W/XylenwJpGEFGugiA6++fZM20WVENv4PHdG6baYiGiDuZxpmme6S00jcXp3CMMaUiNcxTCIBr+9G+zZ9oMqKb6nf/vv19Aa1CwoHf4k3PcmWByPQwXhmqYRIeoRodtOMuVzxSzotrTxwtYU5SMLwhoUBlEWDGwoLI0uThaNKrRBc4h/Dm7/9khZtGAqq+PZzL+WRgMqGez1Tt39aEV1T5iR8HiNKAx1fbP72a58pliNsMC/nx/Gr6kDC8MeHWDhMBPnAkHk1vez74ooJYT2QmiU69lzBlgFlQTro3f/3GhNnpw3WyHh1cili08XMPi0qIAnTQafYbR2w/PxLTZUC3u3PyEJmdhQHUDsyPRmbduprfnkVr+XAjgveED8T5kjXI6x2yoJphcv16YuoEg2EbvJjr22ryevj+WlfaFQAQb/DhLa8Zr7BpmSrWnh388kqwvAIRqod+Y4vT61SJRTRmM7WdrqnSPGVBNy9z04e1X36i8zzugHkBM29mRU/VSyCjnah/z7+J67gGdqPDIM5qeHWZKNbr68B8XpHaYany88NGFWUGKao/f48CnhaEauNY/f67BJ2O2DSimCGhooMxDUXVyIcwrmEdBEA2+u5XEa5jcvWUHc8w1LAxEfLWzQ8kM/o63SjwfZk21pwkOllsEqiktlDCIoqGParfDcM6pBqbxiH8AqmUeazQzzJ5q99dfYzV0zusJTGOqUTu6mFRTZqCoBeHhTRAMf/yk9ZqfAbOm2nQ6ffhTPyC5tsMaYXMPotr+jSRew/h6yOufc/62oITDaLC9Fby6+vSr6mU+F2ZPtacpa+SL8uH8A1Rzq+jhel+ZIxFX8wiWaSze9rb657fEtC+KasDk3XHE5rBUicw1eEHnyjKeQHg4n3+qYVDD6YuiHTBNkv5ceA6qPcEcFvUhuDTmHES1cO/cnFgD+JzdhaFa/7ub55VowOyphib08eLVgihKUn8nCM5cqXZ7+m0431RTSaMOZRiGQ4/S3czxLFINxxn2g61FWDcgqm0HZ46x2OntH9U8wtxTLQjC6PD8eZQhTTwP1Z6m97//uy3qr80rEgrRxXbwe9kzqeGWt1HPP9VIJgeH33d7JF5JzJxqVGeotun7Y1hlnlfEFCKhtvfV1vGd06f+cBSF23NPNeqkhFH/bC6YNnOqQTywiHi8YWPFcwqhEDENVBu+t3cYfb454tX4eR7bgGrBXtg/dY7Meh48UwMKi5LXwy1enppH2FSzO2ufryNQjcYF7G4+EUV732yFugVvyYWVmRnh2aj29JmGBuHcjgyEQkI1S40IK7lRCKoJJecTRLWvtvbPf5Y0E75QqsFkVH8r6A1wZh2Uq+d29iPYv7Cp9vFCRgXzRTVIYV7y5ITx2QRv56OjRnhOqv31n4+DHusfENh+zHwi2LfncKcfz+eSasw1VpvhlAVB5Jz08Xx4TqpNHy5eQc2FdQzneI9o0D/LotrcWbpKuE9cI6ZRR+15WksPno1qPBS9u/hajUJJ5PP3XMJDtbuYair58wUla0G1o4tfJmrAPwd4Vqo9Te6O+1w6c93BDqLTBaQaNRbROTpqXzzVFCY/HGPZmjW/5q0tShBEx5aq9PTuLevnzBnV0saTPraD/vHt3HTUCM9MtaeH69c8P8VD8zkFqGaauZjens4h1dKGARdB7/gZN3168NxU+3x3puzhhVFSUPMGGFkzqTb54ZQ5Nm9SjfmvEIb7F9690s+G56ba0+QWJ+yHc8w0otrQodqxotp8JXoQKf00tJ5hnw9dmJN+GvDsVGOdXKLanNWajjAcWifksFQbzN1YZtDrSYpgcegHNJ88JpiPgcHzU426a0OiGr2JXEhzCFDNnHJ/vP4jvRzzN2ymsSenKIz6Q22RfUk1wfTjWZ/6PDw2mEtQA+qh2hxKNeYafYZhf6hvyV9SLcYUZ2p+9dXcUm0v+vqdWVmKavNoSIG3oRHV3v4/8HIkHJsHrs0F1R7eH0dzTbXX1vk/j9TmM9XEwfxgQDwjMXyqFqSWVNOgCmNyfQwtPnoh2QQ1JoXmqhadYQFvOJ47mabGVttB7/UP7sabZ8c8SDUCtrWw/ndITBtE4ZzpgvuoJoczzhFkwigMXl08q8mhDMwJ1R5ucLAmyonKiwTbfDFtQaSaLO2F0flf5kefI8WcUI24dtzDGJTFGQk2LrS5gW0gZk6pxukJBsfvHudjzGliXqg2/XT1dQ9Uw+AANoJRanODV+8kmYI57ashQTiB7XFOpjdMzAvVniZiMTtRIZ0nLAjVKEVbwf7FPLaehLmh2tPj7ZDHnYpq81WLDtV+mlOq7W1Fb7MOZn5uzA/VniYX+71ePB6Yr2pclAaUxgTDD9RRm/7tb5LSOcKcUI1fxNtz2JNU9Tdf1bi/EFSDeZH9i3ti2lzKtXmhGgrn8S/H/XgGfs6p9udXcynVgt4fbsG0JdUKMH28PsbCO42i5quzFvYdqTaXVIv6z21aOQ/zRDXsoHq9pFpthNHwz3Ol4m1irqhGo1BeNJg37Zywf/1XSaHCfFLtZXiO078xJPjb3+avEZ0vqk0ff8KiAVFNSm8+QFQzK25yNVdUC/kEiK+i0/fcfCqqcULnCXPVV6Piebx+vaN2UM0Rwr5l4/vxan8+qMYpwBHzsOJ9PBrPH8FSzJdUQ3cNprNhg26OML9UiygJPBU5CILwnDWH5pZtc0e1X2+PexgYcEnOCeaYapQ4UG0wCHrDG24+53OmgzBvVEM/6GtRk5wbzDXV1FsZ9l45RuDmDPNHtae7M4xCl1QrA2pAmWphuH8+XxuMXcwh1Sa3/4Fe1nnC/FJNzE8EW+HZvK6yJ5hDqlFFDudJps051SgRNCQ4mvfmcz6pNr3/fr40vuebahh89s/mvfmcN6rJ6Gl6+1rtNJgTOFO4RLWtr+aCajz4hI73/K59xphLqj090ChUSnIe4CxMzRnV5n/0CcxbAypi7dN5f46mO+aXatJRO4fVhLmdUBPMJ9WoCZ2ns1rmmGqY7IhOP6D5XFKtFqa//E9HL6U4nx/zS7WdXm9ra//KtJowp5hTqsE8URSFYk6BRnvPCqKaaZjg4fv9rWdTdIotheBrp0dCjW32UZFx0uYX80q1p6fr436vt0PlSf3eZ1b1CPtXZrf74R/6AZL2HIJNzPXBBgB9BUHv+F/mnWQK80u1u4t+j0pyMAijwZJqKbBzkcojplpvaKVtbjG/VHv8cBwpqsE+oyrmZ4KXaqy++QxUA9c0qvX5bIJFwPxSbXp/NQzVmQa65ernwHxRTdnXhHDjMxg/zPF2AgPzSzU+8kSo9swTH/NINXBt7+XW/vknSdPcY46p9jR5NxRLWM9SoynmiWrcdsp1GEZvFmBFSjDPVHt6uDoKtve2Yxt1z4a5ohrEmcQaRK+vfl6M4Sdhrqk2vTvFqUDbopX1bJirBhRMk2iD/tmijAkIc021p+n1kMagz1KjOuaJaky0iKMNA/dQ+TnGfFPt6e68D6NrS6olUFSL6Ip6amfjeV+N0jDnVPv19nWPy5eL+bkwX1SjD0z+ENOGN5KehcCcU236cMZn0z431Sx9MFDtmVYLOEKiWoij8axjSucb80w1Nt70DicaPDPmSapxaVAHloTad3ziCmNeDV3pmGuphuJ7vH7VE64l1Trr+g0jm2pn/VDNo0bsYIbApPbODlaGh1faOsEC9NnmvAElfKSRgeJazLCZixKi2r2kRuHh90Q1cO0ZZmEU00jS/oOZprnH/FPt8Wb43Aq580Y1Xm5fnMVPwfxTbfrzeX/uqIYG9JmotrfNmh1HbEttkTD/VMNSaNxb422PM++J+6nG7flzUI3zH53eThahg6ZhAajGZ51xIc8V1Tgdz0A1jpfGxNR8LqnWFuIB/OT2VLWgOOH9i5dqyH8YHWM/wZJqbSGZK3q8OuS5BUU1VeKzBMkQi2qn0fNJNYoyPPqzOfuyCJhvqsnF5D3bwXo+qjlSLaba7OfVmN3R6Twe+FmAReirPU0frvsBVypWmuN+2+wQRt9nUW3mxKfxZxi+viamLVbzuShUm94d97iteh6qvQzniGrbgzA6WwTDCTYWg2o46kzmcZ9jn8F8UW0ver0I1mAcLAjVnm7eyDwutR/8PUvMFdW+2iOhtmACjTHfVJuozi8V7M//I07VUwMDKfTZYZ6otre1hWOMGcvJji4wuT3meVxuPlmpYoYI1Yk6Ke6OhWqzAsU1GCgLJkF0cT+dewMdHiwK1Z7GV+oIzjBEd2W2IKoZRo0/z5pqiGsgxjqi1+8pLUuqdYfp7dtBEMDK8Pb2jqqAmcGm2sylGlNth20fhfvnd58lGYuFxaHa44/7vSCMqMR3vkSq0X8S6pSW4Y8LpjwUY2GoRr01Ems0LNjBFqrZIgiemWraMkm0SFs/DSwO1Z4+XR0FIb3dsSm72eHZqQZTEhzddvRaV/NeKCwQ1WgQGqEtmb0JrOenGvfWCAEJtTgly9WC7vB40cfBl18a1TieiD/DYLiQCwWMRaLa9AeqYeLal0Y1RMQrwGG4kCodgkWi2tP91WEob/lMMTdUi/rni9pTWzCqTW6HVOJfLtWi/tA67GqRsFBUe/rlPHqOve5zQDXWMoi+TkwnLCDjFotqk6ujYOubmcs1otozroHSOIipFu5Fr+KF9oUbfhIWhWqqaKe3p89ENVeqzSwVgx2hWth/85c4GUuqdQoq3fH1t89g7TsITg2qTW+HimezYZusFGCmY3EHBQtFNX6R//mPz6CFS1SDNkWC6e0rodrMuEafQY/1vBcWCybVnu7P92c/LnCl2kyppqxEbgf9i/k/yjgHi0a1x5vhF0e1PUW13hD7pBYXi0Y1GhhQsc8Yz001zKp9szV4u6CKaoJF66tNH69mb5cok2qzAlNtf1EV1QSLQzUZ3k+ewdzaPFBtLxguzsErXiwc1Z5u38x807GfajNkG2bVeuef9DQsHhaPas8wBvVSbVb9NABU66tjsxcXi0e1xw/D529Av45mSjVKQnRsTO0tIBaIavH33czHoPNAtf6Fuet58bA4VEswuTiS8p8Vnplq0DteoCNms7CAVPt8PZQ6mBWel2ohUe2rYAjdEj0RC4dFoVrcUwNu38607Xp2qkVEtb23JNT0Qlg8LKBUm45/OKKBQRhFUPKYRb8tCI7fGVR7z9PImO2aAQYYfx5dLTTNgEWk2tNHjEEV1WZS3aCaPn3615lTLTp9L3EvLhaQak9/+3jcCwJV0zOjmi5UZks1AlHtVuJeXCwi1Z4e/rBDVGOTxzOxezwHVPt+oVXVGAtJtcnf74Nq6JfzR9d4bqqF4eHCmk9IsZBUm97gKKCZsIzxzFQLg2i4qDZhNCwm1W5PvySqBUH/7c96/IuJxaTa3Tl2LBHXZmNSIQjMrb6zp9qf2FLHcl5t9sBJQDwL8IVQTbZKLak2e0w+HGH6dlZN6PNT7SeOfkm12ePzLavifjFUk3WxJdVmDzax/cVQLQzP75dUey58PI22FNVmYdDgman2MhRTV0uqPQMezqKtr0A1WJGUGukOzy3VItkrtaTaM+Dh6ijYJpBkg3DrGKDarxIz8G8/HSrbW+CauOkO2zv7Nwu+rYCxoFQbXw8V1SDTpEq6g021h5/6QjXimrjpDHvbO//7d5PFFmiMxaUamjCqaFZa6xgO1a77Ac/ozaQJ3R4cL/a2dsGCUm1ye6wq+5mp1n0/cW/vK6KaRLzQWFCqTe+IanED2jkMqlFLBqp99Q0OHJ7FcsVWtKTaM2J6dyZSbTCwTpxSPRyB3Ishd30QFzHkrsL29nc+qaaoJm6qQuLxQpwo7L2MzhZ9Xx5jUan28Uwsdwzsw82khgRyUyA3vRAnArmpsL09vM6imjipDInHC3GisPfy2yXVnhFMNYUgkIvuQA2orpo4vb+iESiijdRXt9jaP1dUW/BB6MI2oOdRFCq2dV/ZYXSsSzWi2mHUo8ijKJpB5MErHGuMeDn2hcWiUu3+ajg8Ojz83dHR0e86x9Hw7L1OtYfr41cUMSAuOsTR0fH1w+LPqi0s1UisXQNX9H8WePdRq+zp5O6GI7+aTeQ3i3uulI5FpdrT9HFCmE4nj4/TzkFxSbSCx0eKmiKfzCLyx98E0xZXqj3bSo3qNv0WWrQZY0m1qlBU48slqmBhG9AlFg1Lqi0xIyyptsSMsKTaEjPCkmpLzAhLqi0xIyyptsSMsKTaEjPCkmpLzAhLqi0xIyyptsSMsKTaEjPCkmpLzAhLqi0xIyyptsSMsKTaEjPCkmpLzAhLqi0xIyyptsSMsKTaEjPCkmpLzAhLqi0xIyyptsSMsKTaEjPCkmpLzAhLqs0Y47FcfHFYUm1WGI9Go8vLE8Ll5Wj0BRKuI6qNUbCjcZevsEQhvypCeZ5NhSMuotjB7ubu5uYGYXNzd/fgBHybnYiTDCNOuTNzdEO10ckBFerm7sFlZxmjKKjmdk9G8rsSRie75JnSNwOyjS9PdjfWVl9YWF1bp9R3Vz4mUFob6+tgeb0SawEx1cb04h1kA2K/tBCgilxfWyWsrW/sZhYmYsyLkoHGxvMejkcHm+trFAfVV3U6j0+U51zflLzcEmFwseRFP76kF2J97cWLFRfENnobTxz/pWIW7KovbpSz00GltUEZJn5XL7ExvSoZ9USymWP2VpELodoIpQ92ZGANrDlwi0UDR4eP0cF6UrIvVjdO4mcmKMaN3CgZHK1bMpe7q2kU6yc5qfJgfLCW1rxKnwmkljiSXyIMKpZcMUGZpBpGPCLLUnDs9L1uv4wUM8mfwqgVmD0EJlBWOkabWoZVnZQuMVUO/tQg8jWISpLOJcQQU21EwpXePD09NjhY9Rayv2zoTIO/Dd87NDrgNkUcZYOj3di1iuZyc1WeAy/Wdqu0CWMjfSurm570kdzbWC+RPioz1HJGmVAmKRB2J44N4B7dXTUkP0tcirkwahNIx5qdDvWCjw820vdSYXX9oFyJjS+LUoOMrK6uo7fkF0TpPVBttKtqrjh7FGpOk8gYn6AmkQIkkP6vbrrZMulYCOs1HB0kTONIVtZKlhzjkqPm5LFn4po8STC+3KiWPF/848tdaThVUUiZ6MBDuk8cibM3PtnQ36JqeEEM0stJtTMn6/xMRRd/lSwx8522EWeAQa8MyVWXGukdotpoM85zHvgxB+mIfAOjXVRhChDBds5Mk+eF4JQZjeQJESF9iI/VA3lUDGp746zyp8/z5XrqJo4pC0je6jq/TkY2R7vqbRJH/OUHPYyLSLXtcr8iENe6I99Zhsvz9AMtQU4dCkimMdPYuxfxU3wTM6j9yaHGCtF+jV3mBUngx8rZ2mb2yI1fIuVDgX7ZYoMFnzwuAY5TD4OkRewdj/BRur+mms/Yswph0/KLt4UDjt3kgp2ucY9UeWdApCWBFOSWnK0z10imJV6qA17tctBCVF/qw+PSg1ER0zig+AKAgM6kxsrTiEU2O1fespAGq4t8C+NdIi475UD52u6FclUWx6dCkCvtLRxv8B3NP12tO62gH2MUn/KSfFjpU1lgxN8FIGdWj48LVZ5mhpLcp4xyzXPdWs6zPBuIK3Dlxa5ZDkhH/FgFJeGtvPCMhyycxK80+VcXBYCzNV/fl7EiQk0c5iF5Sg4zBzEj9HJU4hi4tIQ1v2m4L8FlQXmXyxcbSdNwuQ7fuKsesssXnh6hD5I+iV1dWemLnQBJFLkg50osCaTlkadpaDb4Pj6oQCG2uRspt2Nk+TUgkXE6JA2MMXq1yXP+lPAoxqImdKwkgnKtvgtAEXCfzV8VKyfoqcXJKApRHJDj1Qy5NgJxY5fysaq1UNRVTQVfLsSBhLGyFr+ueDf4SQIOrUzng0A8lRCVX1xZA5dLyUIFUPR6Hi9ZppUMRJKDJvhEE4V1QL6NYiDKx1lRX2nG6Mo7NZCCclFQDs5T3CA/GTMCK7tpH7sQHLYK7oV3koB4QAJbOZNQ4TaVSIDqAqinuWBXEtjKakzt0YFBNXn8Iula54JluPIlgTjpQxY4QHksF3lA8rQwTJmm4ASjkqFFszseH2jOHA95SIKhatGpJl0BPaw4SucNs+H0uguQpAF893FjZQMTauWgYqYPugB3PeFBYkuskk5Um9mRSjqHRWBX7JKuMqimAoK7Ep0PeEb62JckAZEY6eNGRx4mrvIB5ynVRqhg258TDDvQolnZHI1PUmel4k2QBmNQbSRDID2wNEo1lskEDaAqJSINGB02D4tXeDZbHFUAlY1PjEhV6oBLg2qqR1IYKTtQruhDo9quGYUERF8lumsqfeRWfBHoykifPVtTBrpU4ypCJPIsE7EDTgq1ZwbV6sEUVSLCk6zKhdwit7ntgDY6qgbKvXemc4XngpWbSqBkeMRIKaqZBZAF5SD+oL6MlAuaJ9yMIQEhmuJVA8VT/E/DII96Ri6p8ypPSkOXJvEUcWEgiQNccNepFaql9OEpRNxMniZf6nbuu6mGwzUAqmE2WcJJUDIwT6RmtgQZVDOGEFbnl38UZIrCWI+TblMtASWocGhgi0TAehWyqYZE+hMKmkvUvPQitwG+Tu54fRMogyQWL7MqV7+trv0OtXQQ1JKMPFLAz/hWPJuXAWO+Rof/rgXPTGcZb0iw6w7Vb0groA7V1KcvigSG1MimmjOD56AB1VQK8ch+jOY4jtmZheUf8Y3MPJIfymDct+I78q2g/+Jrf0CqpZEyGIP0tju6Ed8CL3PEWibVtLjlynVGPjdscvgDS4HY3AQDdNekEFCDagJ/JAr0KH0BM6lGzpKeikeVhFGfamn67ITSExo/xhFvYkygbvNT3bn+RLtNoF+7IEfSPTIflwMFv4p0SN71+cEU6S1y7dBBQzbVUogDbzROE+MPDKWnQ24boNvuSnV9qnnB7jgB6fuXTTXOX857SqhJtfiGL+FIXlpnMgvL9/mLgCu4MsAP1FM8frGO/qIsR+O2BbnJXxkOCEk6qLzHPNXtIA0I7nNagSyq8T18yEOfGwLEmhm436EeB7IglyboNpePjnapxjHT36r++uVSLb/7UZdqSXo9CUca07UTnpSTB+qLQHfIFf1eXQOUUg5/0Cee0HNpy3jyN/WZQm6KP742wcGk6aDW2K0KQAuI/nLezAyqcfI4yWlAPlCpWmLNdYg0r6yux+DJEII81bHyYs1WiqhMtSTB2bCW93P6avifvxhatwHlsDOgz1i6MyX8E65WoVt6CQVb1v9WfmPELf/4cpe1SixwSJyKGPJAx4t1mVVXiYH+C3vQfFkwtRgs+KmmojKAcFwgPWbgHlfke3VddHoJrLDMIdogd9TBMFCfavTO85UGVvVcszUj86iGJOWUXgOqUWJUgvhn8gXFTf1F0PSbBPiJEqVcKI15Vq1HoSrpxgWwliaaVdnjeAC6jIO0yi12hGSsrlM6hPHq84DpLE79IDZkNwIZUo0qhOMD6Ccy4I+A8mzUm7cBxXuqORqPDvxinW7Z0x11G1CKcmNzYx37iWJAs3NzEzuLzDhyqYYM5s0W1R4WQNEU6dmUhMmXrQRvTnvKNZWA04ccj7C5hWqNiLK+YVQ4PSIqcgQqEt96DhcYO4KT3V1HLXG8CVdGTpLkxF+5heWjGmRzLIB4+1esZRwHqoHumJl2XBAoG2bDCLHulj+i2DDzV5lqcoE8H6hNkhqotfHskMjuq3GwFFuOhmltqq2pDRsESZj6srb2sIpSnCf8xdXgqVG1cWhX7dOTewLs5osLgyLZ1ORa/L2ytolHsRNni5EaFKQFTYhTJvfw5ZuviuGnGvUpFShSRH+wqcSQ7RJhW3P8rhM48jSMzquFYlxpSLU4857XPhPZVFPBeQYrKWoPC5IZ5Fzw/IL4VonBp13mBrKmZTRANVeFqQLlYAvHP5CvcVoA/TqBVTU6Mqhm52R8kkzvmKCb5sDAG79LNc8yBcJvSrUYLVFNIa+z2zXV1sUHIc4k8p9PiyLEVNOSVUw1hyiUB4xG5Jcgp9xLUo3k54FnAo9uoKmqQ7UnV6WEfrZFtbws2yimWk4PpGOq6VNZ8RXlv5znTIg2rF5qhfQVZSkNVMRaSyzIaQIyqObZxTHinTLiREA/6VYB1ciXj2qjRMsuAd1ogWr8oynVEEgSKqU/q7vWLdXGl6bWpkpVWZ5mIlG8ZnA2Kc25BQYNWuU88UC1oLa08G8Bikq82ChPNbTWTplxPIYioOuCU+UGCL09y3FLVMNfY6lGt5K7FGNW89Ix1SwFYeSTEtOUalpfDcB1EdWgQatcq1SoLGCCWH4L6NqeRIhRgWqZr38R1TICJIbIcwUqw8aTHXJBTho3oHqY9D9jda9jqpkKwgy6YYZfHRbVgAKqxWqNqiyUB+o4YY2Vf/AtBr2VRuWkqEI1Vr62QbVqjG9dF3BThmoIyllSfbZhQRokXSBKa+uQYLZSjYFiamdYoKGAavogTn1D0FP6hIF8i5EdUBWq0XjIcYuMr+nLoI4DAipeHmtwieuJ+LmGBWaIFKU5C51gtn01BhKTu4JRiOpUSxf9Y6g08K59uSPIVO+oRjXvINSsePs5gfx4AnT7avSzteX2FhtQBkXqbRi6pZooGBug32i8yubOh8pUUztxxCmBfqipe1Zhk5sCqmz/GLQS1cZUaE7INamm7fMS4Kfzts4R1bxva12qlZyvQDtiesZPlECu8YkCVKYasqD7oASsrDKh3KAym/eKVDPJDSDbBVRD7O4ULmafjeTTf3dOoRbVOKh2qca/PaKkNtUMJ5lwqCY/V2DpZFSXbJWp5hiqoFSoHrqrDkDP/CK3NNWw3pFBtfUafTU2s2GERT885T9PVPPVRsdSbWx3WaTM8LUG1YESy1AuKlPNaSapRhWfsLNF7sXI6GpUoBr+/A2oUWp2YIBLtTHvgbeT7yy216QaoSnVEGIaqvpF5eKUYcd9tSe83OLJBJKzWsfEJaEq1cbOtvSETsmsROoAQfkS1cawoJhqVoBY5aJoTacIyH0b6kk1Qub8voMMqtk5pd9Y5rZS2DXVPN0M+OZP+mLrjo4iRxEqUg3jYGQeztgxnMfa1/HAJU0lXXkzV4VqKkoLdMeQRY4DAgVIHYsElwfKwKU8FYAdDtMaUI36zS7EhwF/A+pJH5Jod0PqU+1EkqRDfGiw98NxKpIbfKlkmzdrGahINZVHjlRipq9YcMXiR54QKE2rTkeIUIVqnmpHwGWW26ljIYB6nmhbqocMlJk3r7Ub0Bfrm7sOXL1IQkZfzUwiLunP0V2rTbXVDWUTPAXUIp3kIXFG7tSv5Bb9pMvVdejkOjnLQkWq+TSBE4bERr9SIEXeqqxANc9og9NoOHZdqMhFpTdVStajxR2/eZj6VJP4NMDUMyz6WhLATzVyzckUcIrx31oMrUc1BLfqmB5G8mDsWI8AS1Nm7viHkTIA1PW9R15UoxpbnhRnAm2dzmOJg3779OkqUI1K1Ukhx2oE67oAVHnE4BvqAQP3qMGTEAxUphou+RcCdUD3HXuoPqpREexqDEnDTzspCjWp5k8dO7NM1+m7hhn0g2/od5Vn2GsuxbWKVEvMoiVRQi7IU1/2KDAPgcpTzbf0y7Gb064eNwQuiwR8h+8ziGdrWfZwW6YaQJVpePdQDY5ONHPPaWpZ+opHoC7VcpJnmq5zjKqkSZFvQLxSMZY5sKIS1ZRZNHYfJ8SoAGUrygC586h3ZFDNkX/Ul7dfLwYVvdmiuE6KQKFmG16u24Bmg7yb8/4u1VC0xJbYAhCe4pY8S3rEQG2qZQJx61wra31V0lhmZrca1dCEp9FzUgxdLwwWzeDot2eLQUmpNjrZoOQxxJEC/SzenFcAVH2m4G+dapwHQ4HEK9XAFmuBj6/hW++utU81xGP0SZQh+viR9mUCN+Eu3yo2oxLVhCFanJDs8hBwl+IRmjvXlEG1eBsLb2ThXYbkLHanR0phmvmyAyuG6tJmvIttUw0uKQB9Bs/bV2O2KM2/BMorhaC9XR1Qjfwbr0JsX42f6F8m+CanL8vWa4JKVLsUx2mklijyGbOyuhkMP9UwEo+xyeeIIAvx49Q9XdoTTXZgJUCh8BEkcfnoI8T2G1ACaiNNdjbV1MkWcoP+5ErvnnZDNRisSkFci5PBsasL9aVDPaMPrI+KXy+qUM0wcsrJoD+DR8YYVK58fTAf1QAZfxPwK85EHJD6hRAdrR9fYEXggHH4hiLQDKimz2dnNqAoxbhSVG7lkqoljr8jqhnLyjrXUFLqQn3pkGf4ylf8qEI1KOCIGwJdU/DmSgyPG+Q5HKgvj4KFl2oUnA25K4/5k77d9LmB5UELki7MTdmMjqimk8E3LHghbyWipx92+GkCuqAaAjBLYpzYy8gGP5YPenEzrf0TKlBNDYAl6jh0s/iVuSN2kIB+O2PQDKmm8iVPrK/kmtshO0DlqDQkUFxQcDQSlWBidEI1CqIk1ah8+JftIOm4d0I1LEqY5Tq+lMPqxIEH6hF/clnmcK0K1VRHTJzji37aS5zqfTRgzz8SshpQvidP1FfsLP6B7HhGjuKqOsgjc1fCETyLVIOL2IGzRCJxSUJnI9UI4xOxKCRuCkDuXDEQowLVnBlk+unYkcUYlJ8oF4AnvCyqMeQJf6UfCsi0Ty8pM7ASoDCJvRKQwvP01chFzJax2jRpxZC8FB1RzVOy48vd+HBEcWbDeOJ5bROUp5qzO5ATZ78HKEEnQP3gBUauVMsEZ9h/LlS+x3wgVOtl7IhqBSNQRBGzhS2E0h15JKAguMA7GhbY1cTA0Z5MNnFnw3wSp9CD8lSzzbuhJGj8aYWLkx+cAnLGoLWoRuFSSO7MCZDtMbuMNNhZbptqcEkB5M+rIX8pW5xeL/9Cd43C6IZqxoJEilT/iiDpyAA9s1enU5Snmmh6JzFxxE7iYKXISYzD9JwG1PXMNxAbvTEbGecqZgQm3uRHDjA/qAXculTjTqah5FJENWc6nH+gCCiQDqhGwWebPhqd4DhnaUhzgqVH9NgrHKtQjXIHl0lMiFTtXzEwdo1iUAyW9KtCNb7DOcSyrpdofqrBjwfJU7mQ8I2Xsf0GFBEbi2kZfbU0EWq63omDX9v2qYbsuas6GkY4/ZyyzBBPhOQ6vqCnGU1oaarpmt5yQZWvZ04AM394qAXr9OlyhwUOOHfZEg3wBUYx6GYoCXFQ8lR98Q3600c4tagmwWYAk8W690KqEZ/cvghiIfkbn1qooxzVVGI8KJrrZ5t9u8kaThx9HEdyg64yzD+UpRo3jOJAfPgpycrCqSMG6tFwWY1qUN+DMntOUfgC4+KDzqlgYyM2viyP1Sd90R99r6XhV6Yah6Iu/HBm0jOoViT4COTI2yNuRLUc3QMNoJvYFDajp1/JDbwM4t5AWaq5IpsiMxcyBJ48slN5zPBTjW957q9tYD+YePXD9YSAqHpl+R7gJXx9g4EeFd3T5H7dBpRuiADVAT1Xy9hsKar5tBfgaHXzQASe/rAE1eiGJEkHJW8j5wBpE2MWbrHCjYRrAgn0BVaWajJfpgPdG6lFHSd6GdIV/tvVlEU19x6AnnBBQfgDc6ckMU+EHoc44S8F+qEtZ9emGrSnbUB730lIGaqx7po8i8H52uC6xv8UxVQjr6tO8jbU5gLxVQ6YbFMNhIRsgO46c/ZAWap5OgfQEhY9jBQw6sxr5QrkB/4oj0aQGQ2oP+kvqD9dwLSsBtRjHgbzRBQ5EiXuBESTRO5XpJq6IBdUcpf03pvwb0oqRTVfn4ywsiom3NVPhTJUw/T3qFz6ckF5PInnPyRwDXZJCUpSbbyrByqX1NXVWBVjNS4d/csc4HmpRi+rGDnVHtEl/V81j/L2wA4MyKAavZMqdsuP7rw+1XJHcTpKUc2rlRXHF38JLM8Z/Zhq4isH8a5aN3UUkXfndTmqWQdgyxUi8kMep1+oBAkL8FNtfVMKNn2En/jzLUbpsAKTOP1UI5aoFUZxBQ/qIuli1G5Am+1ud6k2BmMcd0gM3TQflKKaNvRpDvTfkzTwhfyizpqVD6Ac1ZRNbwcqxxZ8DnFT7ypmSLUD/5HuuJdjWR2wPPFPykeGMIzbJeUMH/jWFmbmhmpY73YqiMDFZN63PHct1QCWuRILf8XXXvNJ5ajmsZ3GSCsshVEIckEJMoarGVQ7UZsXHCA//rmaGB5PCDCr3XX3QHAkSUXMD9WgJ+nNXJHnjL5aa1Tj/h3LXDd5/toqRzXr9GwT1m3dpXzzLb0bk0U17zQ4QI1hpsYA4PNEfrKoxkoqSJTuT3sb5ohqno3cCm4CZ0o1Beed5R/+RqgU1XSb3gry0/aaA6P9zqSaIZMN+Nv/GF4fmX21pzHiJz9WMc0l1bhJEQc67NifhWoe81j4cPQrgFJUMzW9CfLTupsLg+lZfTV6lCGTPanS4UtIHtV0heIEKZfmimpsH8eMS/2iD+3281DNFrn8qz7V1OYUM8iSSP2g4pOayqFaYm3PcoCqzq5HX9pyGlBToThGY6ohj+1TTb0YpmP+SX/a7TJUa3lYEFNDgySsNtW4YswgSyL1Q97T3lYO1aiaodGge1XI5ZqbNoSROSxIbSbpHptSjZx0QjXqwdpRqeQbKEU1f/j1odRPJHwGftWnmjKN6oZo3coGR69vMcijGvcMfQGjpLJq0nWPJGdTTS0ukpvEI34ms3ceqpHjbKrxFULrhmq8C5mjUO68sDzPTKqpzKfgQq1JNZmFMkKUH7ZXBdzlJ6YPLdhcqnEtIL18MwGTfT1jNt4OjOOjipfHNpT+ZpwJfOEjd1hAjzOpplKrYuyEauMTNeGYxOhBGaq131fDCatWPEhpzRGoJFoPMS/L6ik7ML1QAuKyyKfamDUa2EHqClcIwq92ZwcGZFPNmOYmyHXuvBo9fq6+GiGecHSiTDFjqql1U+9MDBVDzXk1bb5ad5pE4UQl0NKAK6rcRGk3n2rS2TRcqB/06V+isgMDMqnmSP048KZU62YEysAkELtQLj1on2pYhwfkpwl1291FR6CC902ClqAaREDySC4I6U35tqE55iv6HY9BC6imqtpwIT/oy6vDZweGGLOoltjEEMmpgB+JUaUaVFMhdkY1KjKOAv8df4xWqKbxagwDPbsHXlXB+A73rVQ0aWR0x6t1UEw1tuUuj2zodaXDf3tlJZ6FLaIavcSqwcBtBfWTIiTh7ObdiY9ukNM0wBSjE0QOD3rq6Tp/uZ2c5FMNfx6qZQiFylQTHQH134dyVMsOn5GkdnSyu7m+vhZbVx2ZuZBfytJCEriAStIsKUEh1eJjyrzgCvIg627c0yqkWlJSeg74A9LZLS9ffGaAMUbSeuK/5osDToRgvQaUg9D1fgGcfT/y8K0y1bAPl2K0I01Qjmo+ZVZP+lQfQwDjaT4tXc1kEgcuIB9eBcNCqvmKhMBJUF8W4qeuL7olTVQx1UTtV3cl1+CaI57dyDjA1GAbcHlCTUKiv2qkEFFpw6aafTW6sbbhhavqWplqNNrjGJ1YBcVUIzer65IgE7aZb/U+JngBY958UoFWALzv3ZcYuuddry6kmm9QICkogrhWoF90S/oKJajG0jR1JBe4ZaZPwQ4MIE5uUF8jAbb7gGcIlP6MBOBWvsI3OcihmlyqoE3wHXWqhJ7q6lSL2aNFq6MU1cgvJ4rDwGf8A4bhE1E0xsnSqW9xs7rOTalS22U1XPbpALJdL6gYhVRDxy95oF2wAi79yV6IFHCALysd+EUhq9oqQTUj5iRuDhTBiJsYdmAAuXU25+EmuzVSpwLV7HfVohp+IXgb6i4VCrVDabnWoJq89lq0OspQTUuf8YOA9AnZkm3jWkyxE97zsrm7Kfum5KkOuunf315ENc/UPcWwRhI3H7tQPRcPKeJucymqabNf9IUr/oVrZxjqRgWHfsRP1TeAIFFTSZi1qeaLNL1LOUxCqEM1yxaxiVJUUynBV3ytQ3rBXPDKMT4F4ga38NbG1zbobsYwvIBqRs9PQIFtUKudD3PjVIyY8KWoRq7iuPGF//hFHygUMzd2YAKzOJIfEk4cnLpVsOWYnBT21bKQxpfOQPs084qoFnfXvChHNYEnFE4fF6umtWS5g5sEcs8CPcjQzi+gmm+HNd3w7vMzwQMmO61gPLyWoxqPpdWz5IuvKAVmtWdRDS7lCoiv1U31TByggCQsQttUU5+IMJlGryPVlK+MWKtRTb51IH38KiiDW+qefMeAG4HcseGKgRhFVHOFGrnPXFvUIeeXGr7pBqejHNUwNFD+xTF9qSuEY1SKHVgejJjTkHWp3yLVdEdUIKtxGPWoFpeqB+Wols0RAj3D9gpzESzPAz81HQhdPSigmqbQi28V8KpvMdWBo6BJoMB4q0hJqmEoJO7iRHAa8GGe/qiHpl0WQ3mkT2Ny00c1itKgGopGHpUCHJOP2BhqTaqpNbskj9p1Oarll44KgzKf6yoPaLe0d1ZHQrU0dFRj7Bqvrhkv/cxVvU6Q0oQ8yTfCRn15jc67DSg59PZQCcm8iYKWSCfgXLBr8m2+ih6qkRuXalWiUjElo7NafTUC1oJUWMoHwlRX5aiWC0hdr/gpC0pP5n6jpF1Oi43SHJe7WuMy4qWf5c5XlfdP+VHfBEV6P9UsYclT2LH8s11TQHrFO6Flg12m7pE/51Xk+jQAR+aqTqyGXRC18Zh+xJnUqJY4obet+CX2d9eQlmyque5tcJAUBgyX6FOptk9P1FKi/EGFZLyPOsTmKtzF0F5xnFRAgUs65GlZ/TrsSIDvGIiH8gLWa1RT33jmn45Jt4ZqYcG5wY4Vzzb7DHAoaVAIdsW2RZkc2JwAkZv5xnkhCMZyaEOLiX8kVEv3IWrfRWuUhHSwpINzoXs2jHy67m1wGiiM2HpbmiQTzg0C31L+qWXKYppvVlBjpn6olbihL/escy8UT5OQVUCqNLXGVX3jWUa7rDXxuh/T+cr6mnokbnMggcRh4coZM8l6ow76bVJN6c9YrvxI3aTvUxKFhIDc0XtY4i3mEzTgS/lXgG+DaolCaxo+f2dCuUZboaZw+ac8y4buhPzkGZIQYakFTB4S3Qn91Uge+5cdPOCOHntCoOKd2/K4cU2e4yqjP2nYEuNv5dXoFKxsxkI/cZoFeR5/kfs191BQd6BHP81XTJr2ougA5Qaf6cjZmZKnXyRdS1CNakWVCHwov+rSsJIAwawcpQ5yoRwzXZN9MwVeCFqwdJl28j2IW37EE3tIqWYc9aMCTd/LQuiGsuIUCdWgwKziUrdxndUF9LW2uNLTsYKuiXKUBlkGXD7uqxMPn9PAHHexZC4bH+dVy+R4A7+V7/gzp/nRkZpk1r6sBl5t6eOnhPQqE+SE/qv39xJNaLEXhvKHbxIWyTvr0WWx7Q/ydTJDK91jcaBC9J6Q7UVs6SMOH9/S7nFhxfcVrAGeBqGR7gGXhlSLZ4zleTEQGkJZ2/RZo9SHzwr0Aprpy9WusgGHHJ+mXrOp7C6l0N7xAiR6YmkKqKJNkchvqDjibzMyG/SUnIlYwjEs4itBrnd2vJ5jQZaQkD8Jd+WFplGoKlA9ZAeUo8whhg22X6Q8JZ/SmvPSKt9Nn2Z2iWWvQeqDYLW3K9KeaS4KQIERPIf+MJLJ4wQy+azBc8hRFtgdx6ets0BRRz1WIEdluyZK7UX5ETgiUektSsTsAh9ZgBP6S14nau1ifwr6tQtkrdDEabolUnmiFGniItkVlkjJKurpyVq9+uAA5LUWDgMSsN+qJSPeDJB4IZhCcAW8pucMcZEJcZZzoDYkctpqqw9X6CYxsrN8KIfxUEbN48SlA9AFFW3Zronq7BLEN4dvi0QZPrAj+coEu9OYRqlLzKcVeJTAs4syAWsLJKHBlz6KUFnSHubMm3igKkO8cwCxlOc+oh6vnk0HLGTgWjzg2hisrXBSRd+gBKCdAPWr7NcmfskkXl+Pl+RG+RgplNXkLH7Vk4kHBioSbxSZoI6PSpkCXbqjtdHuugpZEilfGaAiMaogOYUljcUDfk7voXHyexb0LiB7MxoKfru1p6WHnwyHxwmhhDxJyC/yhslIBkqWHIpzuJdHDKIaybVdKhsONR/QuyqwGI4EYkIvgV+xFK9+iQgBaBYi71p/WQnrBCTyKpRt0oZKjn374SgPYtO8CCiSjQMrBLEbrMAxaZBb/GhtI9EHz8+B9IQkSZpFWAa/3UmWqrx4APVNyVscNpqIJC2xeGe8yFIHiCHVEqfDnsAB1Z7G2HuxubHO2y+8oEfr2Jdh6Td7MT7YWJOEgybeLh1V5gFHmB0loCJVW4/0WImpcSFQFMUtkAFTpvqPsx7hVPK8AgGQeqh8u7aXUaD5ZJW3Nk15fhZIUsbBQcZbL/v4ZHf9v+KHlJ+qxQGZqb0YxP7Uuy4RsnrnGgwBgl0Dcl+BqUZgW+cnJ6Kf6YAeYVuJOC6A2LFWL3x2tinGvCgJiNTvXwQxRWGpg5cBPEuJoO2TuzbG2ElTkDwUSlYGRzioIIttlG7scBGnZYC3i3K86hGiBK5kNF2Un6rFQVklIc4J5fdWbiok5ZxblQkuuRHloJzWNqYaQXQzsyHuigHaqsrIf8Ek3FyIUxtxFMVC1gPyfICTP0gk/fd5KZQk5EKcesBJJNn4v15f+6+VOj/hv1r9r/8di8LKCY8z7Pc4vvzvD2AnPjc/mRhfnuBMFPJvB162KgUszoHdg//BprxGtS8LYxJZVK5T+dkRpopv//6/BbEZm//+/4D6rEOIIuQSvwgw5d9Kqoi29DqMJ/IzxRdLtYY1Ux4QfQ8PapcjgN/y6LcJZNCXwy+YakvMFkuqLdEFpnHPJO2hLKm2RBdImLak2hIzwXRJtSVmjyXVlpgRVnho+uXhr8nHbPFc8dbFZCIXZTAh0Bey9/Dw8Pj4+JA2n0S16yWWyMbNjVyUguH66sfrHx41rq1ESyzROvpA9PXvbzWurYTtIwgC9Ulf6rp9qNArhp84Vr7TX+q7dSAaI/DkRpUoYz8M/pGCf8sD+UrulIbmlS906LcKwhX/+CL0ojDsDT/oVNtrH9vb6lO+8Nk6JPSKwceuyTddxV47SuLeXhDEyYyBiHGnSpSxHwX+lYB/yn35im+Uh+aVL3QEgVwQigIW/whnm/2FnVNtiSUGoB2oJjwjLKm2RBcYDFyqDZZYon0w3yyqccu6xBJtYod7baFFNRkwLLFEu8Cg1BwW7C+xRAc4Ihye3upS7WKJJVrHOePs+l5fLfi0xBKt4/Hx8dOn+ztzDVS+l1iiYyyptsSMsKTaEjPCkmpLdAPupi0VvpfoHMIxfQQq30ss0S70wSdjSbUlZoQl1ZaYEVKq/cYtSVgolVty80yl0iTWjCQ/e/0mVPuymFaaao0qvT4axer3PDdU+8KYtlD4jdRNV301rXjGo5MTtrBYw+ieCxgsM8w1lq0IsYt5mWPoMQNsPbK8N46neiwWJLVVQzFLA7bO2PpfLQN/LUOjGu8aLYa4LkDibnx5sMtGbzdgr7lpjtlqL1vEi03klqQa1RwsOLLH3UrpGI/Y42bJ5MMAI5zvNsot5fOAU1strUZpjLWirxqMCan5bIi7fKR9NUoXbC/nAmaXK5laHbG5YMEq5bnIcm8uxpeb64mpTxi191lM9mJ0QOkQn6t87II8KEJidJfNwRbHN9KdJ9Zgy76gMUZiTNgMpRqUTXtBpcKywO9aJjPo1S1pbFVRDe88jAQn9ZgBqiRYCy6bZsOoOvBi1XtaUEnANLcExHixWrIa3HSslSx4Irfm8UWh6eHU7DABB/qo2xWppk4AEFAo1XwrjA7MLOPQlxqSLWGGMMABXlwiHOhWELyiGvKWYYvaAQmnsu+HooakSZmQfpFxzF8JqFO9KAz5gEXrcqGdGKdSKZ/lMhGfCMd+6KPA11g7vwTfJU9Zs5AecoVA6nFtpM66ikNRqdllMlTiPQt1DikXVK+FQghUo5depaskXqyXqmCRCJxZhvJd9QSHGPG5GBwQPvhXidDG2gkSAvws0RoKu1NP6VGRXqijSsUDX5Q+LFFHfOBpEkqJc3UtxDUqgUg46qDgKkwjxrLXEkCTt+k5wyEBqKZOe6MgVcJywe6yTiA1YTMNQJoyD/rLhToKS4KRdOALpwvng88PFK/JF12UOK3WPF8YvlZ35ZEPyDG7U+7potoZPArJaW9JYkuf1gZAaCXnkibAr+rJwVH8aUBmiCbgjJDXpSGqUbpyQ3FAQZqnB3kx9h+NSbesY2vKIT3clD/pGj85tILig2Rijwacc2k84CzE7vljZSWPoMm50jHynWeATxfmeCXy8mdQCuwDRGOsrCS9x3LgQ6aUTw7Ag/QJRUnXOMHDn1ii2ig55L0sUOJFedeOcjJBN2uU/xPOxJQA5AO/EUVBaPEJhzZKNKEjHKIfO8cF/cyRycl5hylqiHDu70lAKjS8FZVCSRhig17MKulRSWGP3uAA7Qldobyyhlwr2ZzIQc4ZpDGyT2iHHK/MNc9h+IKCc1ZxjK+4tFHUnCTHsqbIlYV4Z8VdjBpZpY6CBbRLVULJOW+1wvnHyD/ka1WQD89B64SVTGmbi+K3NT5sXzzowLslrkrjUgkYDs8MtKD0cI6suLSwslJ0EpznOObksEwXvprxnsuXCxwXbIFCrXCWrBqciFcbaEJLizU+vlE8VgBEv69KiGrOEdjZSBwWdXRo9Jk61oGb9JZWHb6r4aeEYaJgmOf0nxIUdoH4JRTHMZJDcF34mVmVaugpiOcYFGqVMagMTnwgFhSdtKghs0HIqAkCP6EPn1xTB2ord4LMdGpfRQ1D9lADNzFnUI1r7pAqQf7slaf/FKOwC+R7CXO44xMC1QU4ZJJ4jgExUYFqMmwWzwYopOKuTwKMxMSjiYy7iJUf0afM4VF++BNY4VNN2anAKa4Y8oC/CqVaRl9coXI/Ny88vKg5VKOGVxzaKHzD00FvihzueJn5Yq0i1TC/IJ5jVKOaDJv92aag8ru2OjAfKf48sCOgoJObSLGSRdp8sUu1XIhLCik/wRgvZoRK9ym/FQeho+yhC93PDkz17P1ecz0CBtXkKoc7XqpRzcrjksigWulQPGMZA9S1LUvbSsxIAT+UBEeaENUyOzMu4vKGGM6jGk/9sVMXeFCt80EY5VE3JzHUxyN/fq90Nz8V6FokPuUqj2o+IUjdUnlcEh6qIZTSoqioL1+hSW9ANRSX3ROuRDVxh1rPlwcYFCi3NlQxoAbKlh0wPskW5XjnM1tzXgpUzvjTQJHI8Tegz0A16iGWppovFTooRWWXDEpQLSMquk3xWN2TGlQD0wqGzNnDPnWfQqgwv4NXNafXgMLLpFrcx/OVCd3LzQZqTZwmyG1AvVQrK0METalWxA+qvbKdlzJSze8A5eB0sqo1oBxIrhhhjLPnEBXoaaWFaNSiePUAsloc2ojXGPzJKSB8G1TLdp6BhlTDS+nNawyqvbIrBhlUoxByYkif2boJK08nHqohtEzgLPn89wJzmbn5pQjWqqz8YqldfHqQ0/2ghpc9+pNToKhRtQHtjGqQjSVLCysFyg9/epDXCJjwUk1xwIA8UY5TH5BIEhKjMtWwoFqg3sg9UyfMGPyEPqqMQdVUUezZBtVnRkOYvOP+5OSIQ4CpZnl8DqpRIsoupaphkPLEXx6UHhiUZkb8TL4FdN9YKfc1oOJ31cVaqR0CrD3EQfjBz1bWKsziYq2AvWYhQ0Ri5ZSeZqUGzXhOIiypppI951TzvB0K6U0Sa+WGKl6qvVhdW1vDhgXCGrTSmWyGO/WLPs3pwAyqMalcQI28OM+JDMoAJ4XyW16sFS3GZa1mYuUUjzM8F6wIWn01vp5zqvEwyJdb7SZdluu8+Km2TiwQ7O5ubqwT3fxUo//GPIN/WLCySq+7H+IvD7sSSgxEbSaGUNBPMuAMM+RXfDOrp5s3qwYU9Bjnpa9WnmpKDZi9KK/6VQxyUU7/zUu1VfKrYTS6PNCnHw2YC8ZZVCu/KOsAWl4SjgL9dHdBVJhKfBrbGnXyK75JVeGVTqJvZaZGAzUlOWtaC0i1SyQB3p2EaEBwuZM8MTKoZjNjfMI7U8SBDnRQxBEhk2qlRY4NV8GBanR93S5ADIRKFR9htOHLSApQxvdq5K/Ewp/ZcbWweFSDxpSZBip6ql/jHv0qty6YJdXkcQrZ9iFOUpjipH2qWUuBdIn2fdPVVyg9BoUimHhKYNyg+LxLTEo9M4EbSH4aFo9qjv4LdS12kwWTGPSz1PJ9aapRos2SFlA82gCkfaphNkYLkK6pW3bi6nKVLj/VAxFfMcwbCEsca0h6LgJfIHk6hwtHNXfqHOqfB86kJIm1Mi1oeaopJS9xksJsudqnmsULKicMNnkDQ/oAVxmtnguoKIq/FGbOvGXnW84yfWGlXhx7sGhUYzXg1DNd0a9dn5ZquXXBklTjoaK5n03AHZsk4a1TTTYBJADBIK5xO32Aq4xWzwXqUPwl0PcQE7zjd48/qzjy63DRqGap7tMV3nJ64xCC3FQw++tZqEI1jkTcJKA7mg5s21QbO7r8FB86RFSCTjQlpxJdFT2qQXNM6506MZNC0a9aBEVGc2b3Fo1q7vKd6pdjdc58AHFTHGCFBlRFIm40EI+6o5rTaEu2PPO6KyvlxqDuWhxl2Nzs4Z1ZM6OkdKw5Wc1dD1w0qh3YbxKKnurR1Suln4W7KytSza8M2ynVnDZbWODZXFF/KpEYIvOGEhlVhktbU5WJ3vANd8olbyJ5wag2lqnzJBHwhy6soeLJoCclOi+VqMbKq4Zz/OqSai65pb1GEVrxUH5LLU55fK4dYJ8MrtQTen/dqUWzO0zpiPmZIrfTslhUczW9Y0J5FHOpvIqLvgzVkmSx6DSc42eHVPOoS0kbNfaQsGQ07qYnGmhIR0yeoFTtorN27VPhnrite55VhwWjmqfr8oJ7ZL7tBrniXFCCaulCpU+qIQGdUc3W9EZsUtjjpMcQp4h+l5lK9Cx0Ea/MBtkTlLUDmHh9wvZ5cK1u4aYxyWhhsajGqTW8UpZVr8KeFSDkZlxQra/mmcSlG9row0s1iJsyLZsLW9sHmY9btqTikiSh+guL0NswbIxRsfIbcIMyN1QyF+M9xGn8VOLZpoUWi2pc14bXRGRzW2OGSj/zbCoxKlHNM81OkeiGmxyq0TUlqybVUnsinBn+TDbVe5TOyojx8YlLNYyfDCZ5gjL2ZlOW0MKm5kn4Cx85o/6Fopo9e0aX6UStS0P6XbguWIVq/nm1/IUpXJOn9YNLB0UWKKmctO6R+qYajkvJo7Wt5n3ykSqWxqCfmxSXedvp4BstLJJF9Eyn0/mLf2SP+heKamLUJAH9SJdQeAxqJo7CLFqcqkI1r+EMs3oz+mqwN2mDjVaLNz/sRUdkKJ3QEJVYHZCwRWWYNVNnaRY5HXxnVo38pFKNQT/yXu5Fopr3hUzeclaBIMgjRnHLVYFquiU6Bv+i11tz7Kca7oiOt441NkGZnWlX05t+JlzCZk4rJvpdKMbdClcElbmM+JHDWrPzgIZ8bA9KcTtnv/JCUc1IK66oQJKyVUMkONDdFE2tlaea33AaqkSr3QyqIXtewMZMZq7dtBlF7Q5SKMDCLQa+CUjuy3PNJo/owuh1We+Zasg96rw5tbhIVDNW2vkKpZR4QhOA21oCKWkFLWhpqvFqpBa0gl25WVTzeOVbxNTMrXmOFEV+tJS5pEHSi6YSHYLSL24reZiRPKLEGQLSnCKhpxg1eKmWlZ1Foppn+z+Vh+bJM91R2HnJoJpTXKNdR4YQwBajH5xJNd9NukUBUL7FswXdnqcCudWY5FNqKh6DOqNoZAEpUJO48TOKWm8KrSkSesrlapc43c/usiwQ1S49/WBDUci1N0Bp1eZXffBQDa3y5ZPsK2CMLk+UFXBxkQCpNuZTsqnmA3kn6KsNGnw907zqZ0CMy2M/3PeVy4ie2MMMo2dgJYauORrPy50xpCIsENVcZQaqJr1gbYUbSilVTn4L6ukPgWr63MTJAY58sROsYEuRHKp57oJolEj/PiO3ZuinIUKdeX92kj+ViAkbcSuAF+TB1nzEK6D8EGy1cxHF5MVJYmbveIGo5hmlm/myE0c/QJssgc7wSjVzbsKzNU9A4VuJzuureeKRL+9clK/Xb5n5d+f5KJb8/LpTJBQEiy9HnzunXxgXvL3wjAAyp/YWh2q+PqjZMfApv1OwWW8Zw9tX80Ge6aC7NpGrNaAMCtqnke9OqqGCrbku++VDaB5NMw0e+1nx1KSzS0Vri03eJwVvNzRIcWYLvjBUs5Z7AfJito5WYQFUKrktqI9qnBoLuKmeJcBd23JATap53gZPSTt9fj6CRx7GMCdfHNidDMKKGJKydOPoOm3YTVKj4BXVnC4Lypt9uFgYqiFmcRvD7CUTzIk3Bv3OHZP5qZaCw0s/NIBpTpIrUU25o2B8VDPFj0qBvVtCzVorFzH8ocXQu/fJ96ryYJUehZzOrJnTxYnoNBbH+IqcLTzV7CU/JEMrC0Y6/E8T6bQ6JnKohgjwx9f4TAMFKMVuW1WTaq4csvTvVPyOtoUx06hAYiWnNvQJkuRbuhhOlNTtk/gsvTl6ot5xc2GUP3RZaGJhqGZzAslwDsNK+g6pUyr6vKm1PKqpGU1+zJk2ck4/PNPDPqoZ3lzQY8+wwDhfh6/ow6HkeJPdGBHkHlXhyv00WFvnQxu92yI2fse9TU2W2vmiUM134JA72JEFcd0lBezrdcfIpBqF4eQ0BYXqNSbmlWrZwQDoYzsZt/cg0iUVkPvOKP13LQKkOsf0lG+vQrJumtitU0CE8sQkIV1LSrwVmTUuWRCq8XSl5ceY+FFQSmvsMHaMgDNeM8BPNRWAEyODI6A8e7uAtYYFnqk/+/gguvbWIfIrThicNv88HcM9jAxMF0JZSlLpE3sCN5kJRJsrN2MsPtWQWcuPzwMqWrmLHdPPvDGZl2oSgleuUXh0d3XdX53V+moI3p88Y6+muvK2TPEQUIuSAs2cWvN07jSqpfZH5Uk8wrAHDElzwjMycldA9Zgx5F8QqnmWlun1ceVK7E5zTJc523hcqtn+dYBm9AiHNPprswrVOCiSzb6G2FhjU1fe/rZ0lozkQozLYxu+yTpNCFpWlYmFquAsWZg2J97NNFkL7gtCNUwhiksBJcPt4iQjLD2RlL7sMWhVqtFYZG1jNzOlLtVUSKCVF+npQTo8qnGJiDHg4Q45ztxigIK3nOvtdyxLxQl9qUexLIzvJ+ojsZRU9xnEzwyhuhhU821So7dHnmrgUZTj0kdKQWZfDaE4T0AzEmjZxh49Ug2/KE0O6PYqhedV+nG6VOSepZ+s/wvop2e6g2LMmkp0lS0p5LRvFa90ihO65rY1aSbFr1ZTSjlS7jPoOmMYthhU86haU47olZMyj0GvmaN5g6Czt31n9NVU8TlPaCzgkUEa/A0ohbW6tmoo4irzuLv+dtjubXOOYAl8JBoACUYk7lMnAhSNhGTBtx9BKxx7M60MZu3q0nou6p0wIqeK9BN9IahGgwIjOwyoX9hFT79jUqoP+cwaFGVTzb0JFGjoZFLtxfqmmNZNcXJyksVbVIp4VaBfVMqy/K9jcwN2XawI0dP3B4x5R9uxklwMlpFyH6A6QQsKO51GJOk8oFqYtj356bAYVEMiTR/0k8SCB3jL4ZSdiydtkGXDRzX27twFYD5ZPPqRMSzwz4xkwlWXQoLoFt4BE5xQyzHdyuguYbRh5ox+pb34sb2DXXHWVppc3RT3BKaPESQ99w9BF4Jq3mV0ukEfNuQhfyUX/i41w0+1tTU3mwA98RdjDB/VKFXZVPeCiscTO91SeTQhT3VQWXp7DDzaSAuHP4yBraU9Q9fgrDkcRhmIc4LLB/q9uFTzDrMIKDYXnFkTeNEkLBteqq1u7KLM3TjpTr6qZSbVKki1cc659PGD+HGGu3SMaICZFHtR3/Spz6GY1Utu0cU3btKlPnekrakKEKL3xVoEqvkiZaDcNKhb+G+B7mTN4vqptnnJvRpPQFTQeaxpg2oj19AtIb7lS5TcTBOckUqiWorYj/EW2gIMXXxb1BnjW1fJnn4vLtVMrSjEj/92CHJLlXf6wV/ZY9AMqo18e0QICD2PNt6+WlWqOTakgeSOm1z548QpUJX4xDi6YuKCwNcodnkK6ENUPMcUnd2BM5hUwZxDc6rR746pZtY6rvHfDoHAt7QP5YS+KPCMdi+jAR1xTuW3DkpnHm/8w4KKVFsTbzWQZtk3v+3sRqc/s/KSXJNDXKys7l6aw1LKv15PPlXLjP0cjamGJHVLNZnPNEqpGuA1Y0yWQTVihm+bJYHCyiFOG1Rz9yBWBiXSI8btFUsuVXPEBCfpQzzePCCC8h0G6kn3YKoXMciFd4F4/qVasvhhe6kAu4BSeKhGXOKJebyw/MyMmcLKHlC2QDWPLY7KQH5dyWJbkedSNZdgUdjylIEZQWpU5BeB/BgevFTzT+vNf1/N1qepBcq+d0zmoRoiU2+6dHnphuEESc0aZbRANU+TVB3e1wF1Lc8ZyJbtzl5Ztw8ZsgP2G6lZUKqhp+rEWRlZfVWvVBOqxabq1L0YPN7LOgK7OdUyxiNVYTWMDK/OvKXC5M6smSbj8Zrp1WTvHiWQH+9uw/mnGpSonDgrg4rem0hvXy1uI9JyTxOAK0pPhoXj5lRzVtrrAWLcLk5v0qyXxmMoxEiPvcin20OSC5SOr3Dmnmpe+3nVQUXv3fadPSwAvD0RTizl2Zfa5lTzqWrUAIXhNPLWqABwS92ZvaDkaDdgF8bwoGusqW/67e0YzzvVfEf61AGF4ZXq+VQbe1Yj6TeXvnc5tDHVUDRt5JfS6CQQQeOBuCBQVLYmgt1VTFLDX/TDGl36NuH7FebmnmpJ18X2URX+dUF/A5r0c5RWfZJlvsAHKsAYiQkaU417puKtEag8LVL4jGi5kyLo5xuu5JeiHFgkDgUZ27w9LWgbVHOiL0IFqqVdF9tHVfi3GORLNXCNHMRZBunoT117+dOYap6Fnnqg9FlTiZ6lVfptD1TVTiB5roPvuaMNX9/SX9TtUK1IjctCBarF6u7N4RdDRVRTBaSc4CutBnDNKdCmVLMGgMWg9KRJ0kF3zR6T10aWZ1UhdxhmFA3Da1DQO9xvpwHtjGqujSYGCgOQnwa8NwkUgSeZhVSLhQG7oos0UgrQeXkbUs23BzEXqhi8XiAB9AJ1T+bm/DgT+9zPz0qDm2WP8QoqAN/GIVBNHCSoTLXVzRNRg02BO6ORXw2/PNU8Q0ACykJBbmjw3gTovmdmsZhqoqjIrhB26pzKyS74plTzDBIRaxmI4zSBlmxJN3NqTolq8jgBd77IiZkQ9ctTSb798v6ZpRaoRmGvronKvI41aM97LViXp5p36hwFWwxxnIK6wG4PogTVbHW59BpyzUxzQ6r52hjC2noR9EjjK0qdLsaTAZaWGV/fJ1Z5TgME1C9PEbpTzvDta0BaaEA5HRS+A3qyuu7byeanmmeE7JPOhFUp4Gz4tGi9GgclqGaXpnaN19cIsiHVkBo74ag31VDkwLd4Rzc0zWytU6Wn3+WEwx3NuW6cSGDtfCeQK+8kJlNNUhD7qEw1BmLwYdXdQ+JSjQL1Uc03n0nVuysFnA1vv4Qo5Ii1MlSjXHPheHJu90oMqiXuS1ONykUyjOjYr/IsO8Iy4ZsjoZD0/KqhounK19K5JwMlAIUcqrnOkQWd5AJNqiU+6lEtKeEYKDXghbOIU1aq+boudGOTHEoRZ8GZHSIgJU6Nl6Ia1WTCAQW5RKqN91xRLXmqvktTjVPNvvChvLuTrD5YtmoZFJLuVU2Aiav4y9d/95jYFaAqS1ANMfuMKxHVEgfxRT2qZYDc24VVtq+mdoUZIHeFpvkByAfxkgBe5XGCUlRDeabFA8g1pcacGV7xt4HlqGbVGq4RgaeH6cBtxgBjfsuwecBX9NuXMDb6ZCdEXXjmi7yGe7yJ1qiWoF2qUcR2hjxUI1cu1XzLQnAnj/PgpZBnXdC10EDuHKoRC2J3nH2tcM3pymZUs/qE+KMbXo0cG96huhGvti6OcPnDP9dqz6wl117n3plh34I7OoviIEEe1fz99Hw44ZWVatZma4Bu5JlLS2CY8hFQHM66oIdqVAHuy5u0UPKJD4bZqDQaFsSFq2cabJDHufDKALQn8lxfBUjd+VsI7TWFj/Tau7bnsXxHNzytvqKa6VZPoYV6VLNnb3zDAg/V/Aot2SqwOkAN8ZLCMwb12Z3xUc2bGHilm9oyIlHNKybLpVm10kY0OXVhwJ6RYVCZJj0GlLk8T535hmJ4TRMnnJ702teW+4+u9MxcqQbUdJpHNU/3swigkdkIuPp0cOOIUqzSyPMEHrZ4YdsEYFAc9gjKVhckZLDZY1qFvSLQxHkW1XztlAOj4y4oKRDVO+PJSZJfmxH8I1/bR9zHvlAuvqL3UM0v1cyGgZFHNU+blg12ChZZi7re06LcbIulVx3kLGubnQXy7KTUU1jehtYvhDI1yVbTge2KvLsGIFzKUy0BLvEClsqut72hG5lUA7xdKjhVlZy6V7/cF5VhdAIFXqnm6w/5GhAF21ZNAcSt3bVlC3D8JAEyYmcbbJHHMeiGN7seuA0emGI3AYaNakGGEKJeO4IwnfOvVLOFqObIffJSZr6C6sIc5tI1vJYhKcFXM3Qjj2r02zu6TTYOiTt2ya69Esjb3fXk2LsIm9218DnPQ+zY6tq6AoJ+OoXqUXPIGbHYcDfDIk67bNGdlscxMoUQs8hMEf9aeaFTDVVuuSkpieP5fPFOX1ltlge+WVz6rVHNfvUoXX4xRRLSCgq/0Br7i8V5W5HjkUs1Z1oEKciU975ZlAKQe2c+y1Vy8hWqQzWElClwbXjPCF61pxZdYUCRZJ3US4Vqpkh+6FKNX0Yr1eXmK5I2ULzTJ6pCHhZCTYexzxhGwTvjBvrlF1PuEAi/KC1+2eyV474cexicWdQEzyxKEci93ffzqQO4b5gnxyV7PYBPvLxYs4vAHT7QzyyhPj4RuRNDrtNeJlEtbX3EKcSBPM6HMa/GV0SGsm+WOx0G71obkPYExQ39ysposi0xdsgfGW158nIlzunCl2NnWoQceltwAU/PGB4K4UpeZ0mXYvW07rZKKkVctutCSKfH47jIuzN8HW1YmSHH2UJIFIpML2tpja0kBQon7I4+MoSHDW4y9BzjzcpMigOsrSQpUzHrw9ekzMURfWWGLi2ChMZfvmZHkIif2HnWuBKlp9wo4CXMyR+nwvCQC3brdlXszSn0w9MRsNpACqro0GIdiehMwiC57kSiOvviAMgZf5Nrtl+JPMVAo5y+JEQ1XfGJ3JHb8pIYXfc0bNRu+TdrPB5pTbeK2TypVpU5P2EXOZ0RFs1aWPSXc/KGuapDTrN6dSyn2IlyWfAScoY4cnaeD3bqSaNsH+Qw+MJbv2a/h4Mq354kfE5CoCLwRKLeHXFCyConBd5rgPTGoJRrsgFUU6mGC65uqtHSfOHeGoDE0md27fqQvDX8RzD7JJQuvksoDJ3XVOGGQ1KBZQtY1Vdhxxxx1htCYlvlTyWPwszP31gOly4HHCaBV8sOkkdbeC5B+bfwstAnSBaIj7lJsyBlG0eRUQTCjCQSetc96U0wUnZ5lXN2rzMTVEuqnP9gs5cflQFJHj7mVqXZo36Vi/ElIlbx4nOVTy9OMdpVpzWr0KkflxM6z7JzQCoxei/BhT5egtMsWUWdXeYOJ8DTc3YwOthYg7XfYqyurm+eIImO3jd62BIppy5DkmjNNX2WWyhIEZ/tjyDom3ouPv/EDEkKR7KBSLLNxXMbyg5j93qgTDUuUQky403LwviSylaFLj4rATWj4qUiTezUJ5kZn4BsEjpUsXJAEgVu4ZqcI7A85/QCxgGvree0CvQ2qFDhUFEjHzg3/2B3c3NTTB37QE83d08uR1kpTCKVjMhtG1J4XHYFheNiPIIERmFx4WZFQq44KeSKaqCwfuXVRNop6SYfFNVQp5vra0rjnSMtn/DRye4Ge/XryhcAvln5fm0jTVj63hCTN8uGrtzCMWVjt4gVVIYbZZyORyoFWXsBPCC2Qdk1G3ic+yKoQqW85KeOC0/loUbRs5SgskfWsiOpUgMEEQ4gmi15hGpcPiiF/BIwETOCUrPLB3GonxXBeYkZ7sGYpMRBphl7E+x2lyRGnus42SNOdrGgGlOoFGzd/NVEyUiJbQXZzQG9RiR/qepyvQszLnMaTgX1XMlaW6QREqqhSMcVkxy7Ho+w1Ux+VIYSAtk1TsnKOU7GBNyOCuoneVg62SiZ+vmrCc5KcaRUeg2Spoq+yD+IUaIGxAW/wtQ/sD1oVFtiiS6xpNoSM8KSakvMBE9P/3+iblCHoDPJ8w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AutoShape 2" descr="data:image/png;base64,%20iVBORw0KGgoAAAANSUhEUgAAAZAAAAHjCAYAAAANCUmjAAAAAXNSR0IArs4c6QAAAARnQU1BAACxjwv8YQUAAAAJcEhZcwAADsMAAA7DAcdvqGQAAP+lSURBVHhe7P1JkGVbdp4Hbvfb+/U+PPrXxGsy82X/MgEkCYJNJgEQgIokkoJIkOqQEKuMJisrK3BQA5aZjMBAAw3KjLQyq0kNUhxooElRSZFWImUy4EkqQSDBQoJIIPt8Hq+L3vvrt3X3+r5/3xsvMpEUSzJKekHF9jhxzj1nn92svfb611q7OeVZeBaehWfhWXgWnoVn4Vl4Fp6FZ+F/sbA0Pz+V4V/7U5/90uZa9282W+3SbrZ2ly4udkfTs9tn5+e7Z5PZ7mw2K/zb/cobv7U7f+VZeBaehWfhWfiXFJ5qAPnpn/jkrzaXl//mzcvrZbnRSmUu+L8Cx3k5O+f3+UWZzs52zzkvLZXds4vz3QvvN5feOC/8ATbNWfMZyDwLz8Kz8Cz8jwxPNYD8mZ/41Jcvzs+/tLPZL5vrvbIMQjSarYDGeDItMxBkOp2Vs7MzkaWc83t2flbOLy5Ko9VM7ZcbnAnLy43C7d1Gc7lMJ+e7xNm9AGmWl5fe8P2z2Wx3xPEP3/jdZ0DzLDwLz8KzQHiqAeTPf+FzX242lr+00muVG1e2Sr/bLheASKvZKKPxpAw5ZtOzMplMcjQajdJqt0uzCWhwLZDwT8uEsFSWlpcFjIDOaDIWNHi2rJVSJqY3GvEMMCrLu2czLJuzs91ysQzQXNzG4NnFoAFcZuWNf/r7v2GKz8Kz8Cw8C/8qh6caQH72j//Im51O89bmWq+0sShefuFGWV9bBSzGCvdyFrfVEpbJckCj0VgCDEppEnckEHA/4DIGLHhwfj7j95TrM97nGtDQ9bXcWC5LAM2MeyAUoHRRhsMRz6e6xwJCxhOQzi9MV7Je7J5p8cR9hkWju2wyfqPbOiurq0u7zdnJ7ld+6/CZNfMsPAvPwlMbnmoA+ak/9pk3e53WrY31ldIBFPor3fLqKy+XjfV1QGCG4F8qjeqaKmdnAAGCvYl1EmEfy+IioDDD4jg4POA8JdWlMhid8kzhP+Vd4mCJnAMqXjt+oitsDLicDoaxSGo6F7FYBIrE8yA1z6bFRbkg/dXeBEsJIJoO+U15ltq75sp7u2DPbqO/XcYXzTfOSoM6LO9i0Oz+w9965jZ7Fp6FZ+GDF55qAPm5z//YRa/dwupYKd1Ou6x0u2V7e7P8yGc/W/qrvbijWq0WAhzrAUGPNZBjjMUhIGhtLIS9VocWx+D0tJyOR1gSjos4RtIoJycnAMUk4yQzLJYhcUxjPJqW0Wic+7q9xjw7B2GmAIX5OIbi+EnNAzCjHL3WpPTaJ2V8fFjay53SanTJg8yWBB6spc5qmS53y3ipbea8j9VEOhdLS7st0rmys7nbbV3sYgPdPjs/3T08ub87K83yn/6Dd5+5zZ6FZ+FZ+F80PNUA8sWf+YmLfq9T+r02ANIpq/2VsrG2VlbXVstzz90IgDiGoRurXCyXRqNVVlZWYlEcHhyUU4AgbieEvGfDMqihNTHTSgFUJJDxB6eDgIjuKZMbDAaxRsajEYK/lEazGRBx7EVLRHAaTxwzmQZElvmbDYel3RyWzY1xOcXiOdon7vgiA//rq23Abrkcj85Kd+NKOVvulaVmO6Bi0J5Zwqp67up2WV0BVMqgDMYPyvHJQTkenJXjwxl5ld32cqt0Ohe77dZs93xZgDx/g9KVyVJrt5x0d7/yW/eeWTPPwrPwLPxLCU8tgPziz//k5xH8v7660ilrK90I3x4WyMb6WgbDtUjW19cR9o3EbyBYF9V99OhRQEHLwLERASYgQ9DiKGj0jp846F5BaA4surTmcQdaJfyeCQ6A1FnGTHg+txh0a01nFUyMJ8qMT49KqzkA8IalhXCfAR737x+Xo+NxORvNynq/VR4dn5Vmd6Wsru+Ubnc15YgFs3RWyvmoXLvcxdICEKbDcniyVx7tPyqDIdZXZ6dsrmK9TA6p0xH1OKacE0Buqcwu2mUwbZSLSbucnTaxxlq7F+3VcvfoZPekLO1OzinLxfiN7kqjrK6u7c5mo93ffQY0z8Kz8Cz8C8JTCyD/9r/+018CKb68ub5S1vq90mk3M/uqidBHnhMc/9D6cAwEMABAlpYFhGWshjECuAr3gAf3FPD1ugFwdEWM3DNoQegKazSWY6lEqJ+fYxOcB2QciL9w8FwrRzfXzGvdUrzMyd+CSVkeAjbT0kKwd7heOh8QZal0mrrYJmU0nJbB6ALLYqk025u82yXvRrVoZielsTQo21vLJD0qDx8elb2Do9JorZbV7bXSa26XzfUNAOwB1tF3yznxl8j87BzwGDfK4fC8LF0ArsMO9cQKa7TLAWV+pDtuNizj6UlZWWuVHhZdtdoazkTbbbW75XxSdkfDi93z2cVtKrELOu46ke33f/eZ2+xZeBb+txyeWgD5i3/uT32p1Wh++dL2etlaXy0rWCFrqysZKB/Np9tqMRQEoUK921kJQGh5CAienZZ75liFfw6a5/457wgWTQR1Fh+CJYKKU4AdT9HlhJXCMwfHjeNZEGpgrSQ9xywADp8ZzE8kabTOylqvCciRx9modJvT0m2dAyDkUyzrNLO/xpTtZNgF6Bwf6SH4XY8yBiQb5XT0sDy4t18OjyZYXFgMWFm9zfPSbm2SDuBy9hAgerfMhmflfNwsU8pwCMANZpT9bKVMT7FCljpF6Fq/eq3cefdOufPwfllqT8vGVj+TDHqdTtnc2i4P9x7xznLZe3hcpiPKcAE4Ay6us3HYX/ccYLy7RL0v71zZbbY6u1pi57PpG6MpdTxf3u02u7u/+7vffGbNPAvPwr+C4akFkF/4uT/xq+1O829ub66VVSyQbqdV1vv9uI8EELV2RH+sBa0A7JGAguMaWhFaKtVdhZwDAJxZdXyMoAQAJoBPAIA/ASmD21gfWT8CxVpNxyta5XR4ytuVhAuh6osZ9I6F4gNiiEI8W14WpGal01pC4HvoJjsv3cYSFoTpE3n5rLS7ANESmv9Zr4zGbSwPgGd1metpefDgXsZfVrpn5fq1VUBI8AEUG61ysXReeq1xGZ4cFodrZtPVMroYl5PzUTmeYCkN2wj8Jvi4UrZeeb5cv/FiufvmnfL1736z7J8+jOXWX1kpO9tXytpKr9zf3ytHh4Ny552H5ehgiOUkCAkckwDr6eAUWjTLpcuXytbWlrUl3zHWDJYU1lQTOrU5nAEHWXbPAOelxvJup6s1c8Z184319c3y1ltv7d66dWv3jX/4bDeAZ+FZeJrCUwsgf/mLP/nlTqf9pZ3tNYReD0BYjhsrloTCiT8HxwUCZ0pl/Qa/vZcpvXNAEEjaaNxNwMV7goYAMMngN2lxDqiMJxnL0AJRC+92u+XRo70IUsmoBXJB/Gp9KDDrYTlcY6I7aWmJg3gdwG4ZwHDmFQUuK4BJFytnioBtNLFWGpbCcY5l3uuULvXqreiKAyhmp2WlMyuXtxvl+pV+aTes60UZmgdA1G+el8HRSRlNsTzOe+UAHD12rQulbLR7lL8DSPVKZ22zTE/OygDr4mh8VJY7S2Vy7pjJRXnu2vOl3wOMAbzdN98qb33vTqyQ0+Mh1s0wLjvHmzyvr/XL2hoWICBOQaDvrOwdH5UhYNdudil7j9JJG5+5vYzuQOt3kQkNTj749jffLB957UPQlDRKc/f4aKD1uLu8vLS7f3hwe3NtdXd5admdAMrv/tazRZrPwrPwQQlPLYD8pT//k19e6XW+dP3qpdLvd8tKr4tgbgdA4kbKuowzrAQFnqvKFV4zhJguJ0QuR1YHcmhlCB6OcWT8RKr42JMuG/5c95GxDu5pwXTanQCDrrAKKgAWQns0rDOvDFmcOAcVgSZjIzXRHEuAF7hWli+WS+tCi8i4lB1gqetQHOR3qi+WEuVaAUQ2Vs/LRn9WNnsnZbU7xfKiLq536a0QB3Air8GJLqtmOZh2y8FFqzS6WCctLJiZ+XawZnagT6ucDchvAp2WxmV0dsrzYVnShbWyCi2hKccZdfpvf+MfAx7jAn6Vo6MjynYGMHRKp6t1MS2rq72Mnei+chr0nQcPAKTlAEib8mMeAYctSL0MsDiFegqdl7BaNog/LN8CQF7VIrp5A5p0y8nJANAfQqiLcu/+XSyta2k7rbc6W+5i9+jo2Dbe3d7edtsZp1C/cabVNTt3E83d29+8/cyaeRaehf+Zg+LsqQyf//FPvtlpNW/tbK8DHr2ysbGWGVjrHJ1Wh4otAwxViGtF6NbSEpki8CfjunhwivBTYEuE6MQRTrqssAxyVcnjYDw3C6KdH9wN4Di2ou5fQxYLnmM1kLZrROq4R03XIDBpAdVngplrRDgiD32IpUJ5FJJmR2J50zGZ2ZnbsyyXle55ubzTLjd2CgByUFY7EzT45XJmOZolllSDBE9Ozsv+pFv2pr1yxINzn3M4MN5s9Eq/s1Ee3D0s3WY762ac7nu2BOiRRre/UprtNvkBCIDH5GRavvW175XpUOuoU2bSE2HupDA9elMsouvXrwSABen79+6Vtzi2Lq1R3pVyejoqZ5Pzsrm+TWMAIADGcFQBRBwVKGwbx14+/OEPlaVWm/KflqPjg1iHt9+6XZ577iYEhP4CCH8CuWtztF42NzfTlq7J0W1nGbQEJR5kdHsZ099ttRq7nS6g11l5Q+txND7FojnZ/ebvPgOaZ+FZ+J8anloA+eLP/ok3263GrRW0YFdF9BAOfYRfB+EngDQbrYxT9OLeckGegn2C4K57Y2UAGGE+mYxioQQACLqOXLOhgNOBdEY8rYiGCKA1shDUpOkgvaAgWAg6piDoCFLV8qgpmrQuK2NckL9AdTap03t1jU0EM7R706kWkinNAY1/52Q6Rb1eujgpVy61y0vPdwCQo7LWGcTddbbciOUQawohfThYLvdH/XJ0vlYGgNOIOriNi9ZMZ7lThkfTsnfvqNx4/nLpb/TK7AK6lGlpdZqliRXX768Tv10GR+Oyf/+wjA7HWBJ96r0C4FkL6KHFtHxemq2LcvXaTqy3wcmovPPOXcCnWzYQ7EtLs/Jw/561LutrWwB6q4A95fhwSD2dzCAoNTlPy6NHD8tHX3utLNOO0vXgYD9tJiBZrytXL2O9uPLf9TXjtN1qfzUTGwaD0zIFuKcTaCzdObQqp8RxnEZ6OslCl1nfdwCpwQBLinpPnYE2Ge8+f+162bpY3l2Znu22wK3R8vnu6WS0e3IyK2/8/rPZZs/Cs/DDwlMLIH/lL/zMhVuXbKz2y+rqSunqTnGMAuHhMckKcRcFIrARIF0Ek+4o3S7aEgpmRHUEmfFnc+3/4hyNnWe6v7LAEMnugLwzuZqmgaBcjJ3UMRXSQKgq7GfnjpfUWV5aKd5zTEEXywV5m64Etxy+d4bKLJgpECeUXYFaxwoEEctS071AWE9mgtxpubS5VF642Smr3cPSaw4KeFkuKNOFIGLNpkvlnb3zcu+0Vw7O1st4qpVzhoUAgCy3SvuiXcbHAMbkouw8t1UmF0PQ7SwA02i7XxjAS6IX561ysH9aDu8fY9VobXUQvAAzIJPxnpnjOQD3Sqdcu34pbbK/d8R7S2V763Lp9buUe1JOJyekb8WbAFS/UIJyPnZ3Y+uJBQN9TefoeL/cfO550u9mivXe/sOAhQD/EHDRCnGfseHoNBaL7sDNza1MZDg+Oq6W34gygb0BYOh2enwSl6KWTq8Hr2yswysbSXM8AcQuxrQhtOfvxvalcgMLco02aADKQ9ry+BSLlfocD+Gr8Wy3hQUHOXdnjcbuALw+mU3eaGDNrKz1drvd1d3ferZT87Pwv7HwVALIL/3iz99CmLwZ8Oj3sgeWK9FbqI4Kj3N6uduNKIDc9FBgcJDcsISEaSsEvcbK0FWkcI3bCEkzQ4N3kH3qpoqAwYWAMHMQHFBBDjrNNpszthC2CG2D2rcurQs05SwaJAheAQniCyr6hxyM192CmEO+LVXrAwCZueAwgAEgBWXIDQGYGWPWh4wFuPPzYdlcXyrP32yXbmOvtJaGharrYzNDrCTBqlnefDAtb52ulaPJSlmy/Pw55KNl5WzhwaNhuXRpp1y0oc/0lLJDk7YWjOs/mly3KVOrHO4NysneKdYGdcV6UNtvEM9pzIKR1py07PWMX+nV6/WxPtYCSC3ijs9GZkzSAk8Lq2kd4FslHxd21jUuSn2tgTbgvrVzNeMvRyeH5fjkOG5GF35ubW9i2ZzF5TUeucnlEuXs0E513GWCkJ9NATbolc0xHf86GcR9qYWpi3Nza4v7F8Q/5n3oAj0hUDnHirqCZXLtdFLWaZfVXtN5beV0hOVmPaHLmGeTIYBI3ofkcQQoHklXaNXTdbrSL43RrEwOj3ZVCEaNsjtqLO82XEczm73RIh3HZmYns93bt58t0nwW/tUIysWnLrgKvdls/fqVnUtlY71f3VcrK/Gjj4Z03tNRtipRU1X7z1TciG20bIRttG3itgQBBR3nFtq3QII8ilbseMnF3KJRyOnOcpbUCIHv7wh6gkChO8uxiAYA5tiGwl8QUPhrjSA4ONd0BTWjCFJq0QJK3cH3fZdVzvO0BRanzVYraYSAnpUXAZCVDhZIa1xW0N5BM3To89KkNYGC8uaj8/L2cL0cnQJ0qvoIO0QdeSyXbmulzE518WBBNRC0aNri4DJCXFDzGCEIQZdyjAUyG1pYfiYbQIBMpKVTdFvk2+3pcvIDXjME/3JZW1/lHvQAsLX2JlMsJ/LXSvPbK/3WGtbTFukh7C8ELM9abNDjYla2Ll0p29vbocloOkLjPwuQCFLrq+aF1TA9w6Ls0yLNjJd4LJ1RLsBR4LANDmj/E97TAhT4dq5cKisrvQCO98/OJtRZ2pyXk7OTskG852ZL5abWJRWmxFhrEIb71IDfgAj5atE9Go/KEN64D1DchyfO4KkOALLdWy/HD/bCI8dLxCWdJpaPnaxJPZ1kMSN/y4gVt6vjEGzdXTo73z2fLt0m4i63diFuuffuo2dus2fhAx+eSgD5+Z/5Y19a6fW+fO3KTtneXM8akLU1tV6EIgJ5gEDZQ2s9ODiyo6aSCwBxpfmi0gq/JoJf14bTUOnjaJtVgNvJLwSMoYO8aKpzoe9eV1MERMUIIs/j508LQLcWv2M5eMx/K/TiyhIg0J5z5oi7CqnhM2/w//xc08isMoS87q0pwrjTnpTnbrRLe3mv9Nqj0iE6sricYWD1oEMA5O55eed0vZy4oh1Bdu70KcqZbVuwJs4QlKZ73hQIFd4+rpbO6NR9vBB8yz2uEXEj3h8LONgvgkeDuvCO1oOD/9JX+ptHs7WEkO5glQjUgHKrXUazUcZ/BJImIL3aWi/tRp/3AZhWPzQgCQ7ShVYXANvWpS3apptvsui6G01IAyG9tYEwhsa2Q6+7WtotyoiV4J5mjsm4TiWgS9s5yC6oSVfHwXZuXI4icXJ8hDWKMoBycYoloiuLnMsK9X+l1Sk3AMUdgHIZ4HU/syZ00kIaAuRj24D0zinjHkrKMc8fyQuU/87BMeAA+J5QZp4fQ6cRZV8mraocOPFCyxcrmXSWUDYG7sjstSCEZWTZoQTlkVOXsbBau+c8gw92253O7pmLY89nb7RbTgPHwpmNdu/dfvZJgGfhf72A6Hj6wp/76T/2pXaz+eUXnruenXgdj1jL7ru6n86iZSpEdCdl0BVrIuMSPFfzXqwsbyP4fHd11YFVrAeEiEpnxi/o2I6PIIFIC2FCOu5G4rRgB3AXwGBXj/BXsGktEHcxduH9gADnMy0N0jJtXk05RCzLlYFpBbpqvkkp0QmBE+/p4gF0HONpLI3K5voM6+MYa2JUWo2z0gAIpxcTLAKT7JRvvjspd0frCF7qGeHlOANg0sBSAQycHuwOwGdYICYf91Sjg9V2XCYAiEJMp93U2VIgqrOomtJNAAGQpJMAoBWhFWX9ul2si9VW6fQQvoCB4yVDZ71BkwbAopBuQuN26Zbjg1OAcK3sXLpW20V6k6bXhXx0ZW0DItZ/iIAfQnMtvNU1QAIBH+umswq4T2iLatU1HdT3b07Tge4r2m9jY7Ncu3G9dNd7tCV0pLzj0WkZnp5QfugJqLaQ221odKPXKq9h2VxFOpNoGZyNaVbK7QQI6hh+Im2tGmfm6drUEhkDbsfjs3J4NMZampa7J8OyB3g8BNgOx8PMXPPzAba3HNMAAFZWV7CwsKZgqvGpLjdAGr502rPA5ew7Z4tZF92c/X6/WtSk1W5TT/L0/px+u73eipMKdgHI3Snprfb6b2jB0ey73VnZ/ea9Z0DzLPzLD08lgPzvvvDjv4pA+ZvXL19CCG0jjNzSvY9gqcLDGVFqaWqg9K4I74xDKNDpwoKHQl6NVwDQNcPtCFlByNlb+vcdvxA8dD05sOtGiYKH27bXwXHFrJpl1cQFEOMFDDgCIpyJOE8L0cu1Qjd7c/Gev1Gok59pGpIewibTh5fJI+lYN9MacGsfLf6krPcvELYI1f5KGYwOSq/HdbtXvnb7sNwbuZK9iyWh0DI/hSCgABjMJoixpmAJsCB0tUqmAMvx4YD03a4EMKVuCrELtF6nGPfa2jqCn+44DlK9OKs7F0vVlRWswPV2wEJh75jT/Yf72Rm5gcBD/GKB8GzWKA8fHMTC2dm5hoBrRmBWN5rjSIIUVgMWSAuAd2xlMBxQ3ouyAjjVyRAqAJ351N1K0xZCX/qaxnisdTEEZNplZ3unXL15nfLOqjWJUPc5RaTmWqEudgREiHETEPzE5na5CUi14YUZdWm2oQdlsD2E1YxLBURm1R1le9KLWtB3An9MoMnx9LzsUSfHS47cPcBZYrThveNBuX98jGXC+/BgH6vXiQuDwagcHR5lJlkbkJffYuPNJ2u4Q0J2kSbf1BGekF51ndFZxoLkaUHm4MFeaaBsqBCpBLWhZ4My9nhOS++6OBT67TaXL3YbF8u3qdUudAi4vHH73jO32bPwPyo8lQDyCz/3hS83m40vbaDF7WxvZwxEoZYBVLQ6NW4HtR1AVatzbENAabe7ARm1VLVTASVuAzqZ4wzTfGFwmrgKJe9FaBMUtPUCkiHndePoYhEkTIOunOuMjyjw6dieszKdcjnjCsloluRdxyAikH3GuVogAojv1DQVCkj0xNNPpahuLo/KShMraPigXKDlOqi9jKZ6sTwt/W4pvbW18nu398qjaRtg0MLiXQRyprU6I4tqI4MAL+/XCQHj4awMjt3+BbtiuU3eCPVzx3rOYrVsr18qI54PT+Yf2kJznzhYFJpoSZ2XTne5bG0D4khmwVRQePjooFy9sQP9qRdgpdCbDs7LyREWSKcPXRplc+NS6ivYC9xNhLdC2vEQhXev1ysnAIizpTrdJY4uZRYsCpaJFog7IGMhUU4BWLq52FGgv3z5crl2/VpARxAaZ1Gpi0UgAEWSJrr1elg8HWjxAtbsp7e3yiXo3aUeE8ot/fqUS2EuybRKPTve5u4H8pfX1RKoPCLPZEYdwDwGVI6g1TnlGgDe7wEG7x0e5967h4dlfaVXJgD1FCCuEwKwuACQGfHjfqWMR7zjzDj3bqOScISAJlfITxfQEjClvltb2+VidFaubFymrqNycniQSRTL0FMggdvK2bIzCuEtW063mgfXGI0yBWRZ3nVd0XmzKajsnlCv3urKG5uXr5WVtfVdLM3dv/OffuWZNfMsJMCGT1/4y3/+z/w6QPB5t3HXd5+BUjp4HYylA18IHNWSsIqLD0spjNb6q3nmLK3qKlCjrtZGZkHp7lGwIJAMvqtGqLCsW7Uj7Oauqjr1FmGHsMhYQt5A40OwWBBnafm+IOJaB5+lGytcwAXfNZ18zVAAmYOIQkHh4dqTuqhRQeLYjRbDadnszxDqWiPTcng6LscAgGXHRkGytcrd4bTsz6owJhnSIqppk8/5mTPVtBI8U3eE1zECfTpWs0UTp97NVrtMLirg7WztlMkpWvSdh1kxbzpiXz7lCz0y+4wy8goAskZmF4A4gtD1F9y/fBWhtoTAawogy+VkTxCblh5tJ/2no4ty/foLWHXkT70V6FmJjyjzfd1ZWlCno5PsEbaCli1ozQBDdy8OkCH8qkVI26A07O8doI2vlBeefz7a+WQ2KvuHD7EY6qQF5yx0EcjSw7bqwBtdLLIXNnrltfXVcoPKrGr9YJi2aL8l6ppJFwEMeInDRaQCkABiW2kFx0rhvjwVNymEctzDMZNzgPmi0QYYAXBbEdoeIeQPsEpORrTh6aisAnSPAItDgPEAhUMgGVGvC9GSvHyXhKnnLCv6vWflnfDhRIGPvPaR8u996d+Plfftr3+9/LPf/u0ypB3ee/t2GZ2coMQM4ZFJ2mzZdGlLAUTrSUBxBp68Kcc5Ndx9FybwVQeab125Vi5fvwm9nH3ovmtld0Tc/sb67isf/tBunQE3e4MktfDySYBf+7VfewY0/4qHpxJAvvhn/vibHT9li8bozrF+D93DqbeuuHZwXE3VVenVr1ynoEZ8K6DpPFoaTqMdDk/rVF9+Z3k13UcAqb72qlnqgz91TcC4roLWOjlHUNqBlxEssUDoOQr+gAadT9eDgsVnsUCyzkSg0uVCL+NdrZS4KxwcRegIJg6wmo6+cuNwGUFem8oxkGHpdwZlc3UCINJZfX8J4cR7pjOiGnsI9veOEVNNd/NVyGlNaW0gzHjmuhIHdc0zW7QgsJATKbsAkkWPrXNou1r6vdXy3lt3sUCwdvjzvVanAmSwLWWUZggTTCBdX6fQ03EnXYKXr22VRksIGKUtDh86VrNc2p2quR8eDEu3s1Gu7NwEWKRtnGP8qQgAytBPFXniNiuNswCINBF8nM6rO5Aacs/xJbR8P/TFc9eNqDDYlvsHfnjrKIs3IXm5mF6EJ0JT4lLM7Ix8o98pr22ulxvwSkuVvEnK1AeKoIAIrhUgyC0AIn9YJxev2s7mZft6LQ+o6WvhOYXZGWeNjtvNkC/vnDuATtucQ9NlgR7QEmDGAPoI/vDvhPodoOic0EanHLr1jqHrAVaKe50NsL4Gk0HG5164/lzZ3LpS/spf/HfKyy+/UnawvtwUdDIela997Wvlm9/4ern31m4ZPLjDvWG5f/cO/cXFqVgw9BXXTUHS2g8IKmN+VE0AlP06KF5Xrj8fV1qrg8VLXSfU77mXXyxXbtyEFwAW2tN2Pz11L7Oz6nrrrew6tXs6nWK9dHfpP7eh0y7tJciUv/7X/0/P3GZPcVAqPXXhF/61P3GxhobpwPnG2mpZW+uXlS7WBYDR5jxGe2urElO7CGuCQj8ST7++1wStDgXryE/YpuPPhXeOCiQKQTvDqe4bhK/rQEZof45ZrMxXQqvRLdHLvKfAMGNFoAJakHJsRMGoe0sQqVt31LUoKZ+AJADwTEvE/NTS62/jWFoFJGVaRpu/GJTVnmMCaJSNcQRQBAGCudXtl7cPZ+Xr7x4gkNysUGGPACctB8onE/LCAplgcTig7JiIAOdsn8UA9bnTW9t19fg5hsjdt+8jSNE6qX8sMwR5gBEaVVrVeijgXK8yAHAXgLq+uVI2trEaKLdjFicHDgjXz/jGupsslb2Hp+UGVohb0WR8hUMrL3QkjumcUSYH8OueW9CQNhgO/SokVgvC3U//agm639Ym5V6FJwSoweCkDE4PMq0XmYxQp36o8rG0qKszuqRtc2lcbq61y6d2tstVgQI7wQkVkIG6UxJ4gduhs627rFsQIAjAEbRGdHPZ/lo1sULDQxVEGllfg8VM/r6jNWD55C8XmXrPuFlwStmkATd1JZUZ+RCZoxO+GvN8jJXhGiUXQY6I22qv0f7b5daVmxl8X7t8rbz8yU+V7ZdfSPu4ueX5dFyO3ntQ3rn93fLg3t1y9713AY1R2Xv0MMI+yoV8qutW9yz0PD09Sd9AG4Hf5Hc347SMDVSCi/L8h18pm5cuB1zsS7p9Dw+PQlN5QMt/fW07542NjdzLtHTaTbAanhwIZFgqy+XSpau7vdX13YMDZ8dN3tCgJpnd0hzt/vIv/5Vn1swHMDyVAPLv/KWfuVgHPDZXV7IT7yqapltVZMwALU4Nz85cfdLValDTPqfDXSA0dXNkJtWcwQMucKr+bgW9wtH3FVTe97frSyRXzH8O/eruGYWYJF4Vwo4ZCBoLS0IhoHtB37vuFfPzsDwKX++lAcheIakQotDJN7v/Uk6i89vycZEpuXRw0rWqHffCWjqlDvWbIg0AZrnTLkej8/Lde8fldBkh6hQjhLGzqBqtbhmeKsixPIbVZ69wyXgNeXQAXcszujgtzV6j7GxdLePTs3LvnQdOuoV2ABSAObvAGkFAThE+tQ7VMukBXqejAZ1fWpGugE2Cl6+vl9X1Vjk6OM0sr7V1AIW6BKCXOuX+nUPqtFyuX7tSNjc2Yx1qyQgOnjPBYJm2QJK740Dab+JA+SD0sg2n0LvT7pX11W3KWcpqZi0NAI49hPK0PHq4hwBEgFNOxxoU6GrMS4CqbbF8NigvbvbKJy9vlUuAA61PnlgqVACyEr8CiEG7QRDxSnqFz9KQ74eAjDelD+8KIv4WtAQLNfhlQcF2B0RitSQR6Uk8LGvrZjyVCQfdbXQBR2F+7op+4s1a8IP1aK6V7sp1AHYL6wRrc2W1LK9tlHXHLi7tlE999jNZR7MI4rPjLo5r3Xnndnn04D7gfogQv1we3rtTHr77djl4+KAMAeBzrRLiTuFJp8H7vRr0ijKgHa7feqGsX7te1rd2MvZkzR3AN1hv1wv1+2u061bq6L2qdFzQD1ACDu/DF3v04/WyvX0Fy8kJD02UEPqqtNMKJa2pWw5NR7uD4xP77m6v0wZo9qTnGwfHBypdu6urm7v//l//5WdA879g+AG2/+CHX/rFn7mFpvnm1ka/bAAifQS5365wIF3hcH7utujpe9H2dVHpr48Q8k9Br8DkLODI0HZatW9XYOt6quMDal9DmBagUZjxjlHFGmdPOXBpZ3Jwsw7sVsGflc8cugcECkHAnYGTL8ei8yw0MM9qfQJPBIu/yW8x40YBnTPvkju/BTUNKSvJPYT5squ4sQqclowUysrpt9HiBghHXTFLAM5Kp0fcZbTxWTk+QXecUpEIperKMlndgVo/4/PT0l3rlq31S1nb8PDuXjkfW3mBgswbs7IOCBweYeWkfAJBs3Q7/exXRQlSV+mmRXL15iYA0i7Hh1hxyKLeiqDtRpZOblhFE94rJ8fjjEvcuHmjdFEIbC/ft9Zeu/CPBg6AOAYwcnosbWNQEDdbHYTnKiCIUtFdzRiX307x07+tznI5OToOqIyHaNcyiA4527qzEpoujU8yBvLR65fKDjTsk7dTeCOvqTNNExARGHLM21HwUKhXPno/OLYQfuQv1qx/j6NAc82beYhQTZr+wNDISVDhDK+ZY/Lg2gF8x6IuLlCU+K2r8aLXLoNJs7R6O+XRED6jLUZYlKeA6oS0P/Kpz5Sf/4u/WF569eXkZzCrgyPHT05DFwy29wO8MHbG2Dvvojy8W47398o7b34zVpzK0jKWlK6t08m03Hj+hdKCF2b0mfsPHlLmZrl161Zos7qKVSQQUlfdxAKIVojKnKDpVOrZ4bvl6MGdKDWtzmq59fJHyvqlm2U4pW7SAKJINgHENTwqfpsb62UwXyRqv/Dz0rqSterlC/rLrlPOj0+Od3v9xu6dR3dv/8bv/Obu5OJsV9r+g//kK8/cZv+Swvdz/VMQ/q1f+JnP0+9/fXNtBcsD7QbwEET0TztAis4ToaxQVBhmXCQdkJcV0EqESEFi6k6IUOBRzvW+AKAbTOFN3w+VXAXuIjZdPG20/LgcyLOJ9lt94XN/t8KA92TsRf6ujJ8BJv5WKBpXwFJoCDr+zmwsrrVc9OPbxa2Hwq12FP3TloluRXky+O7AuukhXJ1Wah0nCGzruI/gHAMedsMG5el3/RYIgvR0XA4PB07AQlJBD+mGgLbcbgejlqnQ76/24wpZWemjkR6V02Pqj9ZrfRpYO1tba5QZoITmI6wZNzIUoJqdRhZ1upDP6bjODtu5sp53XJi45BTT9lIZTQDn8TTrQe69564BSC3LubISEMlAPvW1RSxfxpDQWBUMjp9kcaUL9RSqjiEstxCEG9RhlTrMysOHaLZHh75dOgIWtF9bXUXbPQ6fULjQvQnoCcQXw5Nytdcsn3zhWrmC1danLZzaSwtFeId9oHsVaJRKHrLt0uaCiDHeD7rSPAIgqQX/y2j5lQtCPdO8Sc8kvVyysb3POXGNJl8lukoDvHZR93a7aMPraPz7p6Wczjq0eRvwX0thgT8EMYoF9f78T/5U+ct/9a+ZQMLdB0No9JDjUaalr/LOzedulquXVzOojjz+vjA7OCpvfvfb5ZQ2c4PLO3cQ+ljlTtS49qLrbFbKW2+9S3u0sCJuZJ+yzc3tlP3k+DiLet1hwEPFST46Od4v3dG9cnj/Lvw1KENA5MbzHy4bV17GAt4o5wChlqoAIYBoIdseE8DIHSR0iTo1235Yp+3XtrJMyWN6Cn9Py3/7td8sv/O9r5cJfWRnbatsNLvY083djfX10mk0d7uNxi49j3fOs3aGIgs0u3/j1/6jZ9bMvyCEJZ+m4KdssRK+rPWx1u/G8hBAHNS0Bzov38FgO6KDm3XWyDICaoTpjZBShbOz0g/V+CSAGqmWQ6ZlEt+AWIYxtVCc8oswWWmWXr8XRhVsTL9qxhUkxqQvaFUwUch1IlzMa4o5bv5uZa57RzeZLjItHv3ouqQiDCw/6Q1HwyyEcwBc7XXhW9fNJHj4vv7+KfVytfwZmriDoILNWHcHcQ5nAwQIWjtCiLejCboORAHggsHlGTRwsFxBYx6UWwvAQVCnOLvtR6fbQuhuUK9SHt7fL6cDhbbWDCDhwjzLQpnGI90szWiRK33aY2092iolg2bNsnmpX86wkrRy9KsvAWz61t2CpN1cLQ8fuBki5YQWxAC8VsulnZ3SbCPCKZv01/U4GuqycuwJ2jo1mOssAFWgIrgc9Adnyv7eYeKOoWPGWlCCHSProjkryGaAJI2btm92+3FNnRN/hTJ++oWb5QWsrz780FqWSQR8lAuYJeMe4ZkKIlqlUTw85D9CVUcIlMlfi6AyUgPv2YhhwBrDNq6WJ0ei1Li+I5T4KwfvAaM8cKW84yHwIGU8pS77w+Xy8GhSjqBvCwVH4bgCHbXO5FOHxi8992pZ3b6CFk/dnNLOe51ev3zuc3+0vPzhD5dGz++/zMLP6/0VLFCUCD805phRy3rW7uNOD2+99VbZ/c53y97+I5QZhDv8tXPlChbArLz4wsvwxxbHBhW8qJYGaayglLgu6ey8unWPDh6Uzug4zrjB4UHZc9r39ZfKbLlfrtx8NeN5TmtWmUvfTN5HKF+NcnR4SJ+VOqFg+pJlcHKF/elgz3VRS2UwPSj/2X/998t39u8UKlF2Ni6VzUavXF3bKG0UyHUUlg687wJRjNKkFeCG9s4mpGF2nYyAfNhttBq7IxQwrNs3jI8c2iXG7n/0H/3t/80CjdR/qsIv/rkv/CpM/Dd1YbkQqw/Tu5lifNR0FhdmqcWrPTu1V8ZSOCrATwWRx24lhBLxlLYRBjCNadjhMpBs/+a8CqOpXTa6apNzghFPQZ+Ozg3dFTM6pUwnEB3H1NYqQMgj0FsIRpmyDjLOcj+iYp6f1oQuLzu66a8hgPf2HvHcWAhWywSz6/KpurCZIkwQoLobXOwXjQuN3c0Rx5xPsZiGY7SpM91ELkhzCinChs54fHRC0jWNM5I7o9y67tTwXGinxu8YTxtaak00G120eTTW+4AC9V7R8ltVA7a+ZwALQDpBUCEknNCw3GyXI6eNIs23drAUNxDygFlcOpYXYel3Qo6PTylCNzOxshK7Upca6/5YLeubG3ERqhRYxzoVmi6L+SQgbV/iOSA4w6qxKTO+A1g7O+uCuAKtixcL1o9bv1PcCD+fZywCUG4BLLosp6eDcnFyXD5+43L5MOlugBSdZTVagQOq+zLlkgu8XIBILbFNWa8WvyEux2M4CW8sgq6Z/Hr/YX3uOU8UYHNQ8W9xn/hjypQZXVgbREMBgJZo6gfjdnnzAaAMKGxCNzV2JyUobFMH2ndw0SoHR2r6aO4D6IAAbrZ75fr1m+XTn/sj5TM/9rny8isvlyvXbyCIq9KjNe6MtV6nG55oYQHaiDrnJgD03Tvvlnfe3g19+/SVDvRcWVlFgeoFpCSW+5j1++v8ri1MbygDrI/BwaPSxkpskN5wcBxQWdvcKQ+OxmXz6gvlyrVbZQneEf3se+62PBoMOU7AglZu2r9m9B9nya1vbGJdHwJMR2V0fEKZGuWbu/+sfOUf/8Oyt4S1BFisttbK5Va/XMdCWkb5WespQ5zqTSa0ofm07P/Qv45BYkPSDgb7vG5pz1qvtsti0gvtv+ukhvFwtNtsLu9C8NsA9S5KqB84K7/2H/7f/pV0my1Y+KkJv/xv/NyXAYQvXaGTr7txX1fmVFv2GyAKKjVczNgICF6w7bnIrBiCwkkXhlpoPs+Kxm1Qw9FucbxEfvGwA7T9Kp+dW9VrLiQMCy1FweEqaIWK030HmOtHB4cBiiUSqWMCVYvVP+x4iAOLym+LNlZIyIhoTS5S0/q4dGkbjXyMNnea+9U9VgeqFcAKVMHGaaDuirvsZlimgVCdnA/L9HwKUCCgj47pHAoRxw3o8LxzjKZ9RAeESNFoz9CwSTJgq6WiYLE8XTq9wmd9A00Nk//0dFIeYIXoNlihw7nyXINhNrkog8G4TEeWwW1hVqDNUjmkAy8h7NY2O2V1nfK3dM9RRuS/xwhBr0VzDoINuc5MH+mcAF2hV5cO78wu2yD1PnPwXlAeEXVaNjZXAWr3ycJSgQbu4TUA6IpuMt1zmDytDmcARO3UVd5aPZO4Xup37d1WpAFwujfWFOHz6uXN8pHt9bKN5dJrV6sjyontDw0VMRVABLwfCO+zB3EWP+bnx3XjkvQUVIaqvhB4Lt3rZb3OeBe3Ah55Bn/GqoUdteQgyhk8jx1XDgHwNw9oo+lF+aN/9I9gcQEo3/0WSsEyPGIZVEW0fP2Wv0oUfNhaSVvs7R+Wg+EIZaJZLl+/Xn7qX/uz5eOfeh1guYGFAghQjPGJ/URaqMg36Den5RxFxS4hDTN1HbC332VasjxruwDkAo9KhZaRPfSCPiF4HD+4W7pYIxe6ix27wDpf39yGP0dYrhtl69YnyvqL1yRJDRQBFg/9Jc0MXlymLMtaRygKDgsOT2dYtPdKa+b2RaflH/13/2V5UI7KfhnmY2VLZyhFZ41yCctrGRpegr9lLgHEtFQqVCBV8gTPJ0Om2EtHnhnSRlxnXIj6uj7oTFc1BTENZwbCQPzWpQ7tG81dlazJdLKLUrfrWinA5Q0/oQAbZG+zX3vK3GZz7n56ggDSbXe+dIWOvuYsLEzt1Y3V+D3TuHKXQcamUe14cTHoAoJRdM84w0lLQbdIpu/6PIJBdwkMAVPoyup0nQYrI8A48zTsx2qHC/eVwamtjh3cufMeHaTm6eEYi3FnCDvzydcFtUDQIPOu6WEZOACosBYsxtMxwq7OhhqPB3QKVw43ZTo6/fncgjLfqnUvnZOjGqn1UzNfQrg2yAu1bYiWv7l2iXJXb/74fFL2jvbK3skRccybcgggJJQ1CxR7gomuZtbtuqBwOeMGTj/VPXWwf4wG77hFG+HuoCWdmDJ5bzpxbYPpaME5fkFvXnb8oZSV1SUEEfmRz2RCfvOOnrET+qj7WVmH94NtqBBFQ0az1KVFotBIso6xqBBW0GuxFsR9oKSJe29ZHltTjdSFko0Ov3jPMSctrKPD4+J6GbeMjxYL3VzXYNuMD/bLLXjpk9e3yzqSqg0ACiAqF3GhUKqIfhpH5YAazcu6CE9e24L1t+XRmliEarsQHvc+LuCXChT1rQgp7/3AfUdm5NMGgpdItHOjjBu9cjRtlO8dTsp70PULn/+T5fN/8k+Uf/SP/mH5/d/7arl6daesr3ZLp0Fs6DAaO8vPKdGrmbkGLJQjQGUPhePuw4dl73ggwcrVm8+Xj3z0o+XTn/6R8qmPvY7Ctg4/rMWN++Z3vxs3oVVQadNdFjce/UT3bQ/wt89II920NGTo10DyNxHuJ/fvo8Qdo6hclOPDfejjuOMIhccNMsdRBrprz5UPk++lay+U6WDC+4CTwExbKeCXXNtF+xY/pd+GPnsoJVq2J4el3zkr3979dvnd732jTNqUkHhj+offh+mdXpQ+L3Rp91svvAjgPED5sj+G0qVJf8n0d4ITZRaz5HQpapXZd20fPRtee8RLwHNB0L3PnFijq5AXSaROPlGBDL14brs6IUAe1EvitHStKXnhdDDYdWkBsmgXxWc3k0lm529oEcFLu6i/HxigsT5PVfh3//Wf+/V+v/P5Hcx0p2U6BuKgdkPpQmP1Ndtdm2HDEeDhhPiTBQ+Y03noah0yoVqx950JpaYpA8kAkkbm0bJxV1m1f7uwYCQzeO1JRhJY3Gbi3bffTi93EFShEaGM4HHWEDwwf48nMJTPlSkXMJVbouh3VrMzrmmaepO8NJmTPgw1dvopTKvLy/cjXBDKCj/HJmTk2RnanIPCTnslT8cF9MdTggL0lKPTw/Lw9KhM6RRaMGd2GmlDYdRUz4eUAz7OQj+0cGnram552xXrgxO0+XYzq8IXAKLr6NTvq88Q3AIih/RuNOlIfdLquqIc+lFfLRitjgECYTzEmsCC0T8OPIQ2lESqzg+bFDqqZWJFbGMZuFZHC0hfvVuZ+JVD/XACq99ST3tQL9tOOujCcuBdPjFJx5aknV+t1HWlMO90+6HtGAvkRazazzy3UzYRNsvnWjqCCELFcnhwbZu6aj5rQuYMJtjVkEZ+4kywnYm7CELPk8G2zvP8qzyYiRO5l1957hU1CoAsu3e9Sgy/J0udgvFRvnc0Kfvc/tznPld+8qd+unzt93+v/N2/+3fLpZ1Lpd9tlJ7b3QAAKkc0WxmgLOwfHmU90+Xtncyacmrv8emw3HnwsNzf28diHZcBIH3zxZfKJz7xqfJHf/wnkvb2pR0UCp7vHZQ9wECOFTh0pTp25T5m0ebT7CoqnOHVZayWxumgnN67X5ZmQ/iZPolgPBmdhHc7vRbWB/V5tF92WpdLe2273PrQxwGTS+VUbwHagGOcVbCjNNI+PfJzF+jDo0fl5Piw9Nbb5Wvf+Z3yB9/+VlmCV0q3WbpYqw6iO3OvPwCGL1BMVtbL1WvX4znwMwG6gFUMls6bUTS1OuPShv/si1QIaxamt8lpDNs+3gwUUW/omnOyhl4HLVy9Gatr67FABIsACkFlRh6yTXd2Lpe9vb14HlRKq/u88pLP7f8BL4UFefjMaywXj11ph+zY7Xbbu+R3ezyd7SIi4jb7D/6D//B/drdZ5f6nKPzbv/Czb66vrdxyDYiNqNZsg2hR2NOzf1K/j/BrpGOsYKHovlA7yjRZOyJMZ8U1VgSNbKlBo8eygMnHpGVz6Sqy8TLTihcWDRsBTzqZqupBamogzhZxDyLHM4IOBJlQobiQL9kIMFo6QKBfXx2Nh65riAsOTUyNQwFiJxEs0kyUUy3FbU98V8tEAsgoAqL1123m3PrsGEv2lrECKXmQhMJY99aD4WE5FUB1QQkgPHPXXAexm4BRG1ICLeR/Dhg30Dh1IS0BIA7uq92rZVYACb1GdJpTtLKxAhYwb3bTFqtrCIPVBhaYezlRHmilK8xdfMcj3xP8uA8AkCqvVCvRfKWbYyz+Xm5d8P5SPgq1heJwjqARqFzPodtCS8btS04QTGlja2wHpV5NgQ4B4HfzRwhGrTzbPQs5ARC1wi4avFrvjE58vd8ur9+8Urapfxvh5uy2TPOVlqSstapiID94mJ/3bLPvD0/8nrdFDbyU4/1QeVKAEDTMhT/aP+/k/iIeqWpOSRMrTh7yzxRt+oT2+c4+gplGffUjr5U/+/N/obx95275h//lfxXr7WjvIeg9iDspGzOS/kRNWiJR/j70aHNozTl7SpeTAnplbbX87te/Xb7x5lvFTyN3+mvlT//sz5T/y//1bwREZoDL+NFBeeut2xHEjrV0ENrS3C4g2Jk/TEGtqQsAPrp7twwpG6pNmZ6eUqdGGQyPnCUOmLuxJXxKf+xRr2P4ZWWb9njhpdJY3yhTFBsKWrrLnflnBpbK2kob3oWfxof8xlIePipf/c5vl6FtTVwQgDzoP7QxrVe2lnqxeF0Yef3GzYAAPSlWRwfedZfnKf1IQLTxaovR9vDLTMuEemlVOQnBawV6+KFRN90U6FZ6AgfvwR+ZCEJfd9ahwBRgVXmhQbXoHu09onzQhr5tZiqCTyqqpp+1WvJCbnrm/xohwXfCQ9yyz5iQvI6itZuJBednu8jJXWdY0m8yCQBSaMXs/o2/8T99y5nv5+SnIPybf+GnL9YBj+3NtbKCCaowplXilnDFt2awtVLLjKZIY+kG0Y/epXMIKG2tFiSalkqN6alaJA7mOogclEc4KpSdPrtE2tE2ORTKicvzNKGCiE6S76bTglo5+SKi7qb4iRUmMAzxHR9YDKTzM2nUAggYBS2wn4Z3ttYSQlKGUMtwhbL8VefQkxZ1tnO6RiQL72AITdxq+pI+L6oZwVK5lg7W1/yOz8bl8PSkTLB21AwdQtESEQjplqVD3bVoHMNwIF0zW0vt5GiElq/25JhC+mUEnQbdCAC5GFt/rT+EBTRa6bfK1hU3C6RjY40Ien6/4xwNT9BwDMSPzPt9lHOsFwFOYa314/YrHbTYk8Fx3GXKIAdyL21vI6hOy+rKamho4fcfnZZ79x/YSaBZBRDbyd/tvgKNtqawp06P5qFwlTExDt1zy1pOKCFjaLK2NC2fu/V8uUREN64kk5SLkqX9/J3m4jkpVDCxcAbZI08tQUpRz/6zIRN8XlNYhNrx01K0saJK4TG/Zx0Jput9Bb7WMoVJugpGrRDXfrw7nJV93ZZXrpU/9wt/qewdn5avf/fN8mDvsLz71ltZ2+GH05zyLr9UQUPaFKcLfXRNyQXmdvXK1QyMP//CC2jHADTv3sUquX3nTrZX+fm//JfKn/zCF8rtN2+Xt771rfIIa+TqtWvlT//0T5crly/HircP+OnjzGwkT2twfnRUBm+9U1oAyeb2VrZomWAO6Z49PRqUCxSpBgy1TDuooGihNtsrpYmgbV7eLhfrvTKD8E3dnjCver87cTve4T5xg+FeOZndLxc92o4+Lj39NLGfPL6gP/op527p03cAx/56wLIOxI+zCDa7S8OPuq5XsEztN2lfzs02126lH37gzJ8Wh3JBl2mzOSXNtZSp212HkihK1E8FUdrqBo5lQ9oTzgZlif1URdRnfm9IK85JQOZin647fFcQMb58veAPQwWbel2V29qmucV7i7hRdj24jizjbN7VPT7dtY8PTk92AbVdvwQ6AWiyCexSYxcW+6FA8/2c/BSEf/ff+NmLVbcwAURc+Ob6BjuxA8CQJoJXoiwQeYbQsmEkjgObzY7AUcHDAUJ9lWpkvXUbTCKr4QsQZKbQRmgo0CM8CDPQPO6uCA4sCcDDqbC2lY3iHHU1mjMaXrNVs1wAUqvxw0dDmFmXk+0nE1pGmcJps9kKBObRGiFrgA8dDKF5eHxMfA1kB+QqqOWb5Ap66lnrVxlQV9iEPAWugJOMoxBcAAjv+73vAdq2s9L8JoXlP1egcnZKZRMwiaYO8GmBZECa+0cH0zIcgBx0btd1+Mw6k1WskKWp251Ut5B1anU4umqtggEdhXILIBU0muXkuPq1IxQtK/mCjWhvdb6/s3f2D/cef3XS9R03bzwfs14wGg4H5dHDg9JprZM/oA14qu2ZN/9x0JYrdaNDG8iJCdIbeEq5l6iX39/wG+2bG1tYV/uldzYqn3vhZrmMStlapvNTb8jCGwTBg/drh5QfOEJiakz87IMGndUw8wb3rZNBDqkgUOPXexaL68dpWmtpLVC8f38RciXYRhBU4W8IX/DeYKlVRjw/wir41I/+0XIEvb777t1ycDKM+9Htaqx3przzVp2GzBXpuWbFHCSbgtItgvzteFcHC3QHK2Breyez1gbQ+jtv7pYB7fDg3r1ycrCPgtAqa5tb5eOf/HR59bXXOH+q3HzuOdLy2/goKPy3TD5IyHLv298rs4PD0oY2Lbe0766UVq9P1ar75swB9fFJGR0/KmPK3T7TYgfg6CPd7dUyQ4FpoM3bn88wW5wefAxwDEYPy3B6WEbNg7LcA1b1PNge8LaeBrffXz6HR2d9eLqL9r9J2ZYy9X0wOKLfDTPVX8tB74Bjm3oBWvCIbmzHBD0yvT7yoPbBuNRIXyVp5/JO5Ed3ZR0QWKMdtarhJdJSGTBeFyXW1ssiZdJwax0nVMoLe4/20vZuxePYiPSoCm2VQyq1sUb47RH+oA092y+UB05kkFfMb6GA1PgLfpqf679cP3ksZKeH9JPXnNLs/el0svv1b3yz/N//H//Pl0xXTnpqwv/xr/7i52fT6a9rgXQRXs4o1Dctuut+sXHgB4hG5YmvkFeIzhA22bCQDuUnUhUKPidCLAf9/H4IaXNrI2arGodCSC06M5hI100LBY/xYFjOAQc4N7JB95ibD8ZaUZCbfhKvQSEcwUJa3hdA6j5OrqSeZWBXc1/gULP2fd1tjsuoFXfRaB7CVCSETEKzB0iyzYfaF6Bo/ICIQKk2ARMJojrHAgL8CXLmr3DLTsIwk66xIQx8Sp5uTTEGVASnNp2jTX3itlmW4V0DgCoIhx8d8s6x19zHOhFAHIOQR91TqwAeQHTKIWt1/Pb8sj5xLKuNOqg9PFWboiM2enFhOaU0QEpZKSJlJe6amyD6iVynOE+ypsGPLrla/fKlqwFuF5BO6fAP7j2KZRST3LYnZ+srvfz87lJPFyfpQGstQ4WmHWwRJ1uaAGiOExwfPirN0VH5keeul2uO8yzHvxYaKF7jxkoe5CKYcC9uTPOeBzsdJSAeFUlpKAMVy+698gB/0QCNnOemlaLXtLgyiZoHHT9ANQ/5XcFFYWDEuIg4fG+y3A6QuCZzCaH8aDDCWhiV0ympLTmxgfJDC8vjDsQKF7eD0UXbbvdoC8eQpE9tA0HScjuNV15zHY3rgnqASL4tPzgtLWh4jpY6UnGZnJVHewfw1Bgrv1eee+mV8tEf+9Hy6c9+ttx44blMyFhGOh/cf4iVAXhRNpWAIfFVYtQemu1OZt91VzooXcPSp1zTEyyL/UPayfrTjsNjQGVSeq1OWV+/VKaU8+DoQRlMsT4me2Ukb652MuY3IK6LW52V5hc7dbFOZi14wr3zsGYpg7TWxSrPn0ArwaMqovQVeFkAUCFwJqRtndl73JIvbBM3AeWUvnVpB6sGkGvA9I2GVvIKNEYRg6jrG05vbufQHeZ0e4FppbcSpcbp9jZnQEZlkrzMz/p5L2CC7KlAAl+GV4gDH+RP+tB+AQr/iF+9HvJoPavUZlCea924jwGDdxb3Axz8+W8BJIvjN//7f1L+X1/5+7vf/d6bTx+A/LVf+otfoqZf3kQjXe3BaGhKXbRLtQtqV4UIVZIIEsWg0IzwRGgpqEJcokusTCuEiApw90vKzAsaQVCplKljG+cw9sngBGYbxsJw8Z4NHmGEUM8sEwWEWiidrUGZdJMlbfJWgFkOg0BjujZYtuOASWUSp6O6c2rGMAATB2nPMSPdvE731T4am0xp+bNzK/krFP1tY1vfXFPuzNQiDc1f78t81kcGyBYp1N37CqwZDCjdnP2VLwhmqqyMKchqMgsgWhVnaLF0sKOq4TcQzp5NWJeVg+nUlF91bMc8JYtbkLSxPvrrCq6z4kIstz5pdxAmWFgubMxEBl0MdHjHV7pYDRjvCDWBDwBY6mYGWLuxAu11N7UzoO6iMtMLeEH/MD/1tP083IDRrT6suzvx2nkyhiFPoDwI1IisstLpl85Kt5yihbYGB+XHXrxZdih7tyEPSV8FtZYLZwWd0iIAy7WXPPMw6AKFdPWtJ+4npjQhb9ux3qjv1uapLjfpbn55xrHgY2PU9OBdKG3bGYFakx9xuEbloJVIyVlwvDGGGCfQd+j0ZoQgHI7whE+I0+2tRvCY/nPPv1A+8rGPld/8zf+u3Lt7l/Kcl+efu1n+1Bf+RPmdr/5Ouf327ShLro9oSAX4rL2sEG6Wyxub5TOf/GQ5OTwuqytrARYXcr75vdvlrffeKw9HJ2Xj0qVy68MfKh//9KfLax/9aPETAY73Taw75ZzRhudY6GeUdQToUTnXSpYlBKrrkJzw0EZR6aDFO9vx/nvv8NIgU4m7KFJLh0dlFbr14ZuD04NyDN+co2AMzgHQ4WEZzhyb0cpczaSYJaz6ld5att7xC6P2eydn6MopLYS5aAI10x40jv3oBLC0r4+w7k6x6Oy3kwkWL8+0jmwblbZev4EVskW/dWoYx/l6OT6GeChS3RXAYgVLi7bTlaiyqkekDZiopK3yTHAS0DOtHllSZ7DR3uSnNeTsQ+kvI9j/bP/IBPhZyWK55A1nlcnrXNR+weH58QGNLbPX1nPhwVgAjenAbfmdMVfu/YP/4h+Vf/zb/99y79793/jem7tfIDu44SkKH33l+dexKL7YRTOV6E2EmH5yXR766vVnd9Q0ut0QOgKOf1be6Xt2MoWbXKt1oqYskXygX1/T0yNuCjuuxIWQEjZ+TAjZpXHV3nTrQF1exTSOMFb7p7OOhmVweuo+PNnOY+K0P/Mhm4UrSa3B+E6hVUtWG2kDOn4jIyvdYZSsW/CaPHfogO5XlNXhmLVuU+6W9QJUhI0aMsLMqaaui8lX9tTiOGewuEqoyhwUxJ8yl2XRchMMKUqEhNQI2NVXiDsXmjxxvYZb2kcIUi4FJUoXtARkNcPRusPwpCeokBn/tIJIp0FdydsvCDp6H0cS7eVUTF2KdibPDQdJ+SfICfAkhKaL8B9V5o78ht62g2Cuz9iOJYHV7KSNddAtaTrnWE62Syw76ry5sREtzms7nr0uiwxpA6dNtwDQGxvrpQdwNiHKHCNkI64RVhKv/pv/54k/yildAq7QRv4KjUnAzqslrKKQLxgCMnFzRruF10InhTlxSC8QIp9wHf6c50kyiReN04PnAoZHXCVxc/IOcdU8A3pct+ELdzGORZgZgc58cpZRtbw+/5NfKC+89GK5f/9eee/OeynjjedeKJ/97I+V3/va18udhw/QltFeeWcMHXXzaJVrqjgVvE3aukRH0G5re7PcfO5aefXDL5Xnr14uW/DjEoL+zlu75Vt/8LXyzwCk73znG+Xh/l45R5ivwdsteHuJ9nRasdOBnfxSWghNFA7dPC7MPTrYT90cDzw6PSndTdqIw9leLfroOZZPa4BGD1C2VzZpO++jbJw3Sh9QcDPQ6dAt8Enjwp0Muli0pxlYV3GbAR4Cp+uJHECfThzDdFxFhWpSVleXOehbro0sQyw0x8/U3AfIlKOyv/+wDMfHAeRlrJzhUIt9WA4OTknbdh+T16icw4sZGyXfY8eDjk/KkbPZDg8zCcegheHYyRDr8HhwnE8ROJ40GmKJUfd8goIyZ1djZQuMEcUVmSQACSbKD8dRtBaVh73+SqZWu8+cbvu6TZHrrJAlAKrA6j1lhvf8kqiLed3SSEX1N//73ypYHSgH++XoZPAbh4eHX7Gs9vanJnzo1gtfhPk/v9JFw4dg+sg1SwUPhbLa/aKTi+i6KRS4EtVvdCugdPVWhK5uHA+7ogIsxITgav1qAQoFg52VHmof5jBt02vQIL1q/vOOndwOXf3fhAiGClwyjvlk/QmWgb+1EhZagcIvwptrXVDmobm8FA2ETi9w0cjVWpJB0JyxvtqUoWZXxU6sBg7+92aEmcwSplrUhUrojw4NEAYKNccGHEPIu6mkJfBknVMrymZ9TIP6agGh+fE6TxWSrkI3b2mvMAeQUjC1FwW1kwAQaLrfeEe20y2gphdBmYPXAhxVMFp3Khy3y8mpM+y0KpbLpe1L5Y//xI+nfO7l5MaR2akWQb0l0ML4bk2esaBzOhjiNXP3FXoKbtrBskoTwb6Ntm6ba4WO0JYbs1G5RhookgidWvdaSw6Fpge3475YBKMsgo+pjLWQir4TQIEXq6ara6u+IF9lvA5CetZdonvR3Zc95GfPggynx0dAQitE0CCtCh4Aic/57Vl68hq/qqbagk4ttOoOmngHKy/fibEP9dfL1ZtX0PR1YQ3LW7ffKleuXC2Xd66Uq1dvlv/qv/r1KAf1i4/kQ14UE0u1lBGWn9N87z3aL88BQK6K3zt+hMWDUMQSaDXPywZ99fL2Rnnl+efLCjQYoli989bt8gdf+73ytd//gwjrj338owil4/K9d98ue6dYldB2SvmXAZ9mxzESFCGtho21fD4YW6UMAUJHEHTDKnDtz0N+b7/6clm68UIp/Y2yhEXU2bzkx0zK5Zu3ysbONdLaxvJdp/5d+uBFOUUxcSB/RIXcZPToCMsG3slUfujmOJmuLcdHpudHUHNI7ljDLSyKnlv3uHOEVjMF459GzPradQQ+5cxH2lDSaPIpyslsPLTRI3RdxX/4aK/M4E2/zyJ4HB8elH0nKiCo8xuAqcchYKcHxGn0g3wkTMU0LnXki5a1zxxjHQA6mTIcYHTqMGcKpRVlH451g2zsIOMEGXnTafpeL44ACX3CTyQfHhyV/zeWx8NHj6DNcXnw8BH9ZPzVBYBQ5acn/NwXfvzLzaWLL21vwhCXYPzLO2ULpoobiQ6h8FEg2smjYXJtx7VD6+bIFg5zYS4hHXzb2sTcVItBE1bbjNlHx/M/BWqmvSH0ZVLTi8lHD1LQu0Gift+sw6iSEYJKUoVtEoHJ0MDovMb3jgIsJif51Ly4C5M5hdLfao7R7imMwrw2uuZsM8wQ89IOs1THSBQ6+vYth/UyVMGjAFGCUHfiKIgCENEgHahXy5prQ3SguMMo4RS57/jL9EwnCOIJy4FCIeQUvGqwDooibLVGoCkUj+Zvp8sWG8t14NKOo1V3fiETn2ZdShcQr2WqrpQ1wMDvSigQoWzKLpHU3qsA9n3qRdl0BTpwvgLovHjzudJHoHzj61+PsDRUjZ/3oJdAbIdpdKD7bJjZV23yhmiUX8BTmJM6QshJGB2EVNMB+717pT08Kj/y/HPlehetnfIHBCibJYqr1H9WAWH5QwO384R6WlV/LKwW/5NGqdkTz7VM5Z+sWOaG/GE721aZCOGb8kYyT0I1De0ifuYs/Xwv95M9P7le5Js48g305PcEATqkLWelW370J36kvPDCjZTlP/u7/3n52GsfL3fuPCgvv/RK+cp//veglf2jE9oGpCiv5QEa4V37F7wIn7zy0o2y0sHKW/WzAcdYtfAmWv4aAvzqpevhyX0E9EOE4qPDo/IA4eSnfl/6yEfzCd8LFLyd69cBsGtla/1ydniwAnXyhRp85VnsXYTiabYtWoaXN6j6Bm3v+N1zr7xcLravZ02QU7ct5ynC2gkq8USMFMDHpKA1jUXA2e1ZHM87wMrpcHbPO3uzK9O1iF1HpHu10ThEMPs5aZURoBoF5eLCnSZ0u/kp5bPy4P609Hs34MU+PE/q51oOJ/Mpx7qiqsWg4LeRXNCqS1oeUInQm+E2QM4W1WpQdnVRVLUEtBiUZ061VnlVyGdBrJY7/UgrWm+B41wqW4696lF5bBnzXN5P30z7Vb6SPxbXtd9WC+bN3d3yW7/1T8r+gfuU7Zf37t4t3/num4LZr91+++1f5ZW899SEv/IXfvbL/V4HAOkBHP1s+OZMLMiENouGRLPL3Lp91No18Q7mKI4cQwgqXAUBeoGERcNVE9X6iMsHM06mE5FjwSjIYTHXZih8F8TSrZVBNjWAU03R4zSS4xd2suo6oMMqjCnTwt1gHNurCg7jkL6Fyo35PS0O46D5XNCYXltGBa/WjL9dIHdGp7X5rEr8l2iJlsu6qT15Nllu513rmnIADs4Kkw52TFeBq6lkQRL3pghs3QaOz0hPXgugqCU3GnRItxHXHQA9XfUruOpGHAmQ5zIspnQOOosgBNApxH1fwSvoaXFMKV9/a5MO2qZrChRzGkgjCJdZc3QGfbmUNPTMrCHrQ7k7qnUG68p9O6UKgB3UjuBvaeUgvII4X1pUoJKulojt4lDEhp2RjoiKUE5PDsoK8T9982a51jkvfQSH2qKff7Xw2Q+LNP2v7o1lWNx7P/gz9ck/Rf37Earg5/f89XRgymV8WeGM34KJRwUR27HSh5+UO1Xm7L3K0zUvLjhMNms7FvlAFC3pWhzyQKidLaN4NHvlaNIoDw5HAPlqufHc1fLxj368/Ddv/DcoZlfL27ffibX3vdu34UMFk+1imuQrvbnWBRarEh5wbc7KSrOsr7ZzbG+tZ0q9C/v6TfpVmz67tl2OB/AW2r6z/9xwM1N8l/x2vK2MdUP9G8S9dv0FlLsdhOHcc0AcxyMuyK+JUndxgdWgUgMINACWxgToBfCXUQTO4FOt2z6KgZ+wzgwq+rKuuSXfpT/rWnRiCJgTJa8LH2biCnzrTXeCzjY3WFByi+N43e4xwDguJ0f0fQfb5fkzN/gclQsX1B7PsLBov2mHmnTIb1r29u7Q18ZkBfXgYdvUhrOFnECjzKHCaUMXI+e5RZPfbUXllIAA/VtYZH3qU11Lq8isfjYudbZWmJ+jyj6tHtqGdzx7RH6RptfWPbLI9KUpeZv+AkCUe7uAx4MHj+KGd/xVC+S9O3fLdwGQ09PhLwMg/zGvJ42nJvwf/p1feHO137m1te4GihAT4keQRKsTEyoCV8EDo3NXbV2B5PcvHCQ+HfiNDwSnJh1PIjiRsi6aykIiGEl3hg27oS8czSULo+boravMzihTSfhGBBJCElNec9wB9uxjhbB3QHrCoaCOoFiQO21NR1Co8cPBSQVenSKMIKQRz1s0pBMEqJ+mpBqDbi8FpNaBCwKjsZB3XCYcETxqOHQAihmmpDgBC+sa4UJZHAOQUY2f2UljLRLStgzOJyTmyeAovlZnYml9WaZOe5X3LKuuKPewmoTppdeYssv7UASQqBqRc+ubLcFrKaa1dND9RTSA7SLbjvc31xHeAmK6CwfB9uRnBCe3BMz5jTx2pb/ljzynbA4iR6jxXABXm7MwWhsVSDhDFwmQPaoUyqTZaJ+XrR6dEKVhfIYmOTstL6yvlRcp19byrPTgB7enaNrhzVs04XX5aV5SgmXiiEXCMS9j/Z8w//04QMeU0/s+Cl8YzXsCiUKm1qHeWzyj2OTKowhCQcJWjbvLm9bZ33nmO/6iLygQycP04ubimC63yynt+N7+aTmZco82Hk1G2bG4A8Bvrm8UP0Hg1GkFiHwRq9K0CP42A4UVFEpbcJc41WXpgNr25kbpoQw14KcOPKCd6Zje4QlKEKCQGX+6n8lPaq7362B5P0JxDQXKDQ7PyiOUv69/49tlAH+1uvrwVwGitbK6sVEaaz2ZG/CY5kxPg5fgbyxqxxAEhHw+gP7lnnE2vSvEHW/MeBpllTfq5qAIZfq+lqx93p0ttHA8S8/zixHlHVBWFEWsCcc1tGZOB3ukAwdPUJhGKK0qVieUYiLADAGcQ2pH+1GO8CyyKdYytKsAkmmCWDaW2ZX2sAh/vJE+HwCZyzXbUYvUa8cz1jY2y8blK2UboNdqUlYo8wRa+6ufU6jAIM/N25DfBlIWbwIkkTe0Jz9TLi0xJw1YHi25/f2DAMi7790pu7ffLqfD0Rdu376dVe6+89SEf+/f/OKb7fbyrc21dlnto+Uo4LEenPlxNqlapoAhIRW+DmR7bQdcvrARXNltt5PfHAOp14MTVyjrDx1CTJnKToLQ5EJLRKZ2cGkTjdmB7kzL1ULgZVKPsMp0OYW5ZwS0wDRxQzcEvQ3hYK+asK4VG0tLI2MtntXkKIeuJAWhYzHV/9ueN3BtJvOLW4NOKXMo/GU8P9aj0NXVFatCl5tuNTg/VkXqWZnP/ap0pwkKLq4SOOwMM60XmGymZUN2U8o+OD2GTjo8zqk/5rOrfwGOCC9kxmg0y0aKGSvKLBY6Mh1FQShT6hZ0rMi0BSMBa8GsumraqytldWtLz1I6R+qYFrGu0FQ5xW3vRIjOn0sHgUG6LwscnLVwBA9figDmXsPBeuomzew2vuLZrASlFoJtFYHSR8tsOOPq/KR89uWXygbxu9S7S2dqkFaLDDNdNp3YNGpZDdKmXtRzSmlB/znBuqcTz+MsamWIywnC5g7/WYfH1/xXzzWeublILnXNu3O6UCJYObTQ0rOoUITnHCgtOoAmy93y7t5xuXuE5oy2724EmbEH30ifNjRxzG0lChpWwVy5cGYQSddycSEV0vZcK4ylgcIyAM7RnC2XjeyYrbZ9kQkuZaldBkN5hTSikLl/1XFZB7g3EeJOZe3ZL8j/Qx/6UNna3irf+Oa3yze+9e1y78FDAMhBay0V+Mp1GfSddcq74jjJKgDY75S27RRiQAN4X2Epj0irM97LRI+UWesHisEQjpWu6Imgz2nxE4koRnKiDnx/PgF4oAEyJm5I60cys+kA2qA4TlGqZH+YeUq/UKmZTof85kA+abEYVKwMsQIsB0GVzZZOOYkW+nIkzFmt8natj/wX8KbMy8ij/up6dgxwDHDnyuUAsC769Pr5+wYBJMpU2ocbKVItl/ka7Ktx88MPyizHE7VADjh2d2+Xt995Fzk5fgkAyaLCJ5L/4Idf/KKfsnUK3nJZxQLJVF4a17UIKs4S1nEAZzW5Ffi7772XjqVrJ6gO8RSsAontwUV58aUXYzUouDMuYEdC6NuIXhsWfkPdMmrzagC6YpyK5zc0zNf58o8HneeCsgpM8zJtAaRq85bUAcyAGI3kvk4ySFxQ3DN9t2CIyUmHijDWnLYclEHfqmLDOggKM8BTjcvObFw3MnSbD0FRMEk+5JFpuiMsLurldt3GUULLPJIj5ZzNzWjujMd+v0S3mRpPLx2BpGLVZEU9+Q6wvASqVqcJSOgPNshWToF2/If0BTPqrXsxmjVP/b+FgFrd3swHkfIO9KslURgmEy7tyIaqWadkFDhCihv62StgLADEZ7xPQZuuS5k/g7Cmmo5pmVym0ULorSIQVpzV16E8jXH53GuvlBbal6uhu9DbXW+RfXJP2pf/ajFTqnqkzevNf0FQ4GspK6Z903rWNDxF8M/LH+T0iXXJb59DNc7zasaKex9ABBWORJWWArX3BQ7rrqCC5wCPfTTo3fuH2f5kRv1dBBmXGYd0UnFyzMnPC3/o1nPwzBAtdD8gooXrwrZaJsBQrTf8Yp+Q1y1jPcoMRQ5VAZletrdWAxJIvXL/4WHZQ8s1DXn2Qx96NS6jBw/vS95Yqe2mwLMC8DTjIl3rr0QR83vrxwDfsWtIeMc2d5jOF7XanVAR7uO3yletk/2bSDxYJo6OSQW5i3QFhx4KopaQrl3dZbq77EceuofqGINWTFX0VLhMNxQXNJfq2KNuVyfK2J+972r6CydycF+L3XcW6aadpSflsh0tf/iB+kQG2R7yra1pe1AXuSYLF7lyzDQWBzRfWJla8S2A1Jl1O1eulo0dDgDYsQ+BsCoZ9mGUK8ogYKUvmMu8DJZRr0LGnMaj0NsxEAHke2/ejkz95re+4ysJFQKfgvDzP/OnbqGx/8rlyzsRRi4uc2qrQqqBebroMA44IWURuM65XkHADTPWIJnScBEFurZoOIglI+1gWdh8q2sr0brc5XcTZvezrT20JjtGfN50ChWtaLw0sgN6Lgr0Y1KLhUeLKbo2SExQ8qwdnPf4TSGiHcQktcEdqEsDp/2sRu3QNrRClzQza8t8kocutzqGIUAYnNnjVRiURBTocU9xBECp68lggEWG9gaDh0FJR55JClxUE7mWOZ0FulTaVhehBTR+BBbpefbtdITUML9yf2Eq1w4ScRZGTRxe89qzebkbwBmKqRbVQggnZtI1fdP1Z82LEqST+aAuovMWz8ir5lBvmVQboapnyRb3Gcp0OqJn3RMrzU7pN9px2+jS2txcLTd2dpC0uiRPiavQoKORxqIOSfsHDu/lYp5PGvKHhnTZef0X9UlVkkY9ah7GlVcDoBxWuR4KgoiuPJ9Tt76XdJ/Ie14OKQmxOWN9nDfLg8NhOcYCONOVlFQslRHJQB7gnnx8/drVsrO5nr7g9GcBJTMe7TvwkH3HtD3HrUV+EdjQ2HJ0V1bDxyo9r338E9nX6t6jgxxjtPZbr9wqf/aLf6589sd+tNx1cSECffvSFdqmU44FccDjE5/6ZFkj7wePHsSVYt9yS5v11X7ZjtXS4/CTvAABDQs+wLMKXPlYoVtnHmWbefqVlHPhn/3XqbtOjT2lX+i22QMk/a778YlTZYfzfoc2jvLnITiodGnlT8e6qTiifJqqrYCCCcBKA+kH63gT2jdRsBzLQehDK+lkX85sr3k/DXDQ1/UOuLV88uS3HgD5RJ6pWyXJz/N29T6HCyw9O0ao5XOCwH/rzTfLvffulmPq5Td+7O+Chm76ph2AAgtAJGKSKRP/0n9nybe6w11o7EJPP++9t7dfDo+OpdOvpQCEpwZAXn/9E68vXSx9aUyF3MLd/Xby4RdBmmo4aK5m1I7/slVWNwCYzc0M7iqoujClU1odMHfmgguU/IyngieL/WBWWiBE5GYIrcneVjul4R0b0dpRI1G42qAx3xEy6dh0qritYLgwgULaxkAY6UKKwI2Qruan7xsU3DahvCGQZMYVhwP5pm86NrDC2E4bwCIPGzkaCgLaxo6GRRAcZLzMsCJfr6v2L7NZhKSWPOVDi5QBNfJyXU1mb/DbMZpEiAADhOgodor0FELKLA3yfq2T0/8sl6GCiMBbNafw/LzOntVUrXunj2VDvvV+jZZA8cg22Xm21Dm44Tn/QVPHNCKQFxG9x6WaWpPiZpxMeiJZ/HCQ+yatYPZnPQ3adx/lw/cdh1FrVvtdX10to8FRaOrHwAShAInEIlhfq7I4DNX6rGXxzxCAmD9PmJfVP4ufNsg//ojrPV94fK4XOXv5/nOfeUhZC1HbaN40BDP1fj38JSxMsNQPxmflnlNVaV8njPsujEpd1ZoRRhwKIcc/bt64Vlba0If35XtnBvmRqk37Ff1QgdyFlgralNE66MKE9m6Rv761FW325ZdvlY9/4tPl97/+jfIAEFDj3tjeKH/ui3++PP/irbKPUPqd3/29su5WKZ1eWd/cKpdQFH/0cz9WPvaJj2eNyp17d5OWX0I8VahTXusWpcxZVPRPZ1X6yVy3AdEV5diG59UVwKXrerFWFh6rJFo/D8e/VBJ7cV2hzNHGzrCzj2c8B56wf82wxEejYwTqURkPD8vg9JB+Tjkoi9Of3RaoTmKxb9WWUIlqQHOaKv1qGbkUVKHMKnbWYQiQxLUM/eynAY2kI0/UfhqrhVbwf8diA4aW0zykAe8mXy/m+VqfUty94agc7D8sD+/VTzybhwDsJ6Nj6fL+wrUsb5pOFFQOy+JCyxH1UwEVQI6OT3axSP52MiI8NQDysQ/f+jwawxevXL4UP6kf1Ve4LlBfQq9gOUgQG9PZV12Ek9Nhx2ozNgLCIB2NI5pDGqgScHN7M0yYz9iqqUhYBKbbE0QLoKOpyfiRnAx+q5lDPhS5aEVZkMe7cVnR+HUws6K5LiWZ0LK4bYHA5cd3bO7kT6NZbhuxzrxyUSDpczaEUUi77sfjjqloM+bFc7WOc91U80bPILvuK5lQxufsPYPlc8pimJDOsiiz21U/Xq+hIA0zappDMwUMIWXgT61OC0WXmgLEgyREPzprnVoo+FWGru/J6lYltPc+f9bVh51+l3ftHoTwc6V9pY3/L1LwVO/nmlAtES/oQAIoPTWD5LStysUWmmsXJaBZaB8OB8SlmSt8Y2UJktTTCQC+5tndBvoKzbNJtFiYIyDte+EhaZJM3w9GWxyLMv7QkAfz5xKn/nt8rsDA2f+spfRKhHqdS4JnW9RoUrPeq89z+F/KMc+LRKaAzQRr6+7xKSCCcmGaHNrmWhQKsdrUttsZgrVbbl6/Bh+qSLVoU/cTExjaxe/WOyC+d7BXFaS4bORZxwdsi4ty7cb10kJon9APbb133n0nGy7+CNbGw/1H2bJEi0b//Rv/9f+nvP3OnfIQAXX77XfL5atXyk/91E+WGzefCy/ZP3/rH//j8vZ770Zb39AqurRdBsNBGdDXHbs8RsDpbdBNK9+qzMiji8P+VBfQdbJwNNNk+b3KWY28Ako73ge3SnKSTtaZ6YHQNXZRvQsuwvQjWY6J1FbQ41CVRN29TvOtfY7+p4cYblGO6B6Ou8r+CpH8TG/OWDW2k//sG9UFCBGhZyym9LeqcEbBpM8+6WKTtlWm+a79q1ozfnytlCGJUlbKYn8+RQ7ev3svltz1516IQmRfT18kyBGWTwDxcP2IlpiHVpkD6QDJVw8Ojv5OXiA8NQDyydc+9Hqn3frimgNlagwwuNPZnH2gReK+OX7OUmbX9TI4HUGYJky6HYFad8WkQWlECe51tGAaRneWoKPmE2FKGg6SkwBaQxMjYxnGdfD5HAQ+pSMccR6U/UNNXTWPOiBfLQ21DwffEfY0uIDioLgDXJd2Ls+/VwJT0hEdKHQLDTdX66E9qRWolWg9ONVURkh6FtZUaeGYoQr9hdDN/aqBqjn6jtF9Vo0NrCqOZeqa68quVdPiQt5R85TBBKAw8BNCXgbV96sAUQuti41atMFiqjM0ojxnaJ5aLX5vog46wtAyJ2XTvA5zz+th2l5r9eSrio735M/A//wzqkfu5kEtr2/P7wYsLKtAGdeZT02Xs+XKYk/K6mwY3V22RxYvEiPUgwYjO7IlyvsoI1NEAv/1qUNfoUOmDoYutobQOks5OKSlP/y9OGqo9fzDwTd+8Fn97f8UIXX2v1qLet97eebfPE69P4+Tl+b3crW4rrn5eIalfIK8e2//uIwBk9m5Agh6qPDA2ypB1jFvICx30OQvX9rhOdouIOyAs8qVgl+kcdZSD/BfuFcVjr4qL5jmpZ2tjGsMABAF1/6jvbhwfuJP/ET5p7/zT8vp8aQ8erBfdnffLt/61rcBhc28+4mPf6L88Z/4icwsUsk5QNj99m//k6zl+chrHyk//hM/Xj77Y58pH/7oa2WLOLph9snD77moqFke3S0nWbHtYPDcBaxLiGvdRgrv7E5AmeVRn6vEhWchllSNd4FrXUkqkE5WcWwja744VKfS9tTVuLaP7y+EeSamkH66XQFQoK9gG/7kvSM/ew3YRQmGnoY6RljbOAH+TGH4Lce7DkkezCLj5O1zeMrXPfMz/Tc/K9gZRxButjrOnirHyKwHtIXTf7eRSeZXJ+nUtARrgUNvhzSShu55dnzMew8emcZvHB4eZRGh4akBkM999hNfRDB9XtCQXjbslStXolnYMH4HWiauloJTRe3459FwZPrbu2+V4clpTE5nlbhGxEGiU7QYzfFDzLsVQQnrILSEmT1kUFeat7srgInfuVD77pGn2oMaO0LQzgfhbbkMTqt9UBbXSKSBKGM96KwmziHTmX6EtAw0b2jN8NWeu4UKhA6UVQZN5ySOwFRNW0L+q/pwXGT5N09fhoKhM/DO+/KIjCkjKizVkrxXtQ9KRZrRR6mf7y4sNh87BrSYT24dMrWQOJr6ARDKGlfePF3LsA6DarFFOEkP787pmndIWGFlWpkokFa1jHOh5//mkXrYqbxrWJzngZ8CiGBpfa292rHaoFaVs+YoNmXkCb+z8zBxrG/cNlzHXUE+gopCwM/brrd7ZY36d5sk3KTz0yEDyJTDtTV2VuuZbVRSRhOt7ZTrBFP3qKG6nZJIDttiEbydJlzU0ww8LX76lzjeIB2PefwclifXNY+8Zrn4PdNSXm6VB8fDsu+3LvjtDKjwHhH16atFI/rCTbp1nr9+A+27Tg2V56JU2W4Cie/xvp8vvnzlUsYjbUMnXUwAa9ManQ7kJtpepQXSw0OCzmd/9DMAwm8XMBnhNEEb3gvfuIZKy+LFF5+nr+6WO+/dydiE4CFnfOYznymvvvoqfdUt1yexdPOFRKxM991ymxXr7AI/09MKUqFLgA72SV3L0k8wUaGs/X8Uus947qyj0dCxiTqlVmtUMPJ3dgoIgAg8lb6mlXtzIHps8QsWnO3/Y2diAkAZN0Ege/Y9146ZbuhD+ZQf8nltOIssb0k5rQlbWxFRQSQWiUSRl213eYGz196zdLKglMfuzl5o+0cnyLgTOwJxl8rNF18sm1tbKTfFSX6GlBvZKL2k02MAoS38bgmg8hUA5PGHqp4aAPmRT3/il9AgX3cPLDVhBaNjFApaKyuD993GAsZ1nECmOR2dpjGvXEObgbAnJ4fZz4okCJpuyAasC9tCt5hMrLVgk0RQ+gddRXw1afNyeqOamozlB/6r9l4bWC1GIR+tmHztUJZF68bNGG3kuMFsfROWX7iZDl/xhw7gdXWJCY6LTdVsYOtZ25n8uBB4NM+TedKqafhbNnJMyHgLEKogI0NWS6lqM5Yjb/GSPttq4egiU9DngEbJj7+4rbi2jmFoy5m26Cif6yA9jGeajsdIB+NYhggs6KMl4FiUAsm9wOKuM0AWS+IRiJwXKx3r8e8QoAbvc4T+VoNryy+9ptMx1gaa8lqvLLcpZw/Bh0Z7BujROtAYUwNJryWWAU+Sc5zLMSwXmm31OmWzowXinlHwB+3QduoWeUx4Vxo6riTpKogglOm10qnS0/aZH5bZeIsKLcIiKvf9szrWpd6p781/8qx2dIPnOmDuW7ljxnk/iSYABaYPPWbFdR+l3EH7PHU7EsBE/k5CTjFVMzZHeNn2vnntarmKtWz76paKIkPbqVBk/I9rwVkFQv5c31hHmbucb/nbxm7N4ce7ThRYlNu2tLztbpdn03Lv/sPsMFuFHzzAoeA6wtr43ne/U96+/XZ55623yze/8fXy6OGj8uILL5SXb90Kzz54cBdr5Djgppb/4N7D8u1vfydVsSfb/6riVZWvxQwqSeS9rLugLFUIOwlAosnPXHHpL0Ouc9gu8sxyZIn3fD9tw6VKa0CEI1uGABrVGqsp5X3oqxIlz2QGJDRwnZi/Tcd/Czdz5eV5G3JtueTN9LX0ySqyjeO2NzPo6CGNM6YC/7ov2WB0Xk7phkf853YzzkO9fO1aXJfbOzvltY99NHSpPEr60I0MK8gF8LRAKoA49uQ2Jnt7B1pMfwcA+WoKQaileQrCh1558Vdg3lv6X/XLOiVQt4pCVQG9ul531vwODOi96zeuZxaWu8meX0zKzs4mjXEGADiI1s30W90b7pHVgamcphoNiw7g+gWFbQhL4zhrI7MwaJjDw71y9713y+DY7aWJA7NU11E94Bb+ec9Fc8uxjHRbXbm8w/VWfLB2Un30sQ7MQzYiswCVnZP6yjQWwI0ZMwMLc9eZGzKdDKgm6BYi4Wdixx0Bc8VvSpphX8tOfAUkciRCQL5W3ik4ZUr/IrT4F3Pc93xVplzUiYfGk8lMQwDQKhFk2pQjrizuO1jtAGUXQa3vdckxFd1itIeAY1r6gq1rOrDpkqFCyQ6QLsTvCBbLZKAvVq3bw9LN7xu4v+jgXi+ArVp+CH7o311FaC2hQfq3jIVC0bRGUv5uq/R47lY2ZqT7cjKt21tc6vfKVhsLxO1MsD5cxS6AKISkZUpCXmqdDkySYepjeSzhYyXBwHWltNe8N79tzHyJznu+lbOUmNc1aXld65hq8mthxdYnBv637vkxT3yeN7Uqk0anPDoZYoGgUMHv7i4tz1h2Cp/Xab7Uy+myN65eLSvwVtYnyafylXzpkWvqQmQuk433BG1nRV6/fq1cBny0phVAztpRaKqlK4h2b78VV5ObMKYeFl3+NSHoSREocZNiER/NV5dznW2J5szzVdpl7+HDfIHyn/72PwVAHqDMjePyjUAmncXiuygsVsoc7B+2XX5jVaPAGF+6+o7BNrOO6QemwxEXLL/V6KWvwBvw9R0Oxzrz8IlgXZJ3+lihzzt22Y5MMQ3vq/jFFZZkal72uQpSc542PkesY/J0FbpcJn+7ENPxWS2vCelMiHeCRXeCAjeGZuMzrM6zpdz3uyjbV65mMaZfofzU66+Xa/w2H9uuclHln6TNEQuEtAQQ5art6JReZM9XDo+eQgD5+Guv/mq309l0FsjC9LORqpYLs1FJLQN3rnVAbHNjDQb0WwMnVPq05DveAMPh/n6YJI4fiBv3EEwiMbUOJJxAoqA/R/iNTw/LGdqs31KeuiaCPPor3bK1sZpBQAfiTFuBpFamcKWQ5erlzXLj2nYAS4FqnjMA4Jx0FOjRUgiyrt1ZUIF76pRgtDdNezdQUzsMaKjVEwJs/NmJHeNZdGppED8uYjjCev6XjmldOdTGAhocdQzEziMDSwKZ3ZLASKYT8FDoU05oA2/XdOQyjpp/1fZ4JXV3G4jFTBZNqqb3oIeD64KywO9sJutq3kn0YhrBzc0IuzPbImKkZpeT+X/fdT1SM9Lw2rbkInTwOt+Fp2itPspAE6osIyxcVU+iFygVmksXAAwFIpJuHrRDQMcvM7rF/Sbgchke0ALJzDXSbIBsKTdHLC/rS/1SFdooA5BxU9C+KQ//Qj7ytLQQ2nMWDFp4aEGUKn/y2Ju+5o9FPWv9Ep8jYJNrXXE1D/+LJUuEetTnBhcPnsyWy909P2PMMwS9CxB9HgFGWe1HFtTPQV/euVQuofTUmYlt+EJweAJEOIf/oJ9lTJnJMGf+qdW6c4Lu5Vu3XixXACMHuLOuwCmw8JUD4YJIVW7yGmCmO1hFAzpmnQXPubaf3717p/z+H3wtGz3eu/teuf3mbnn7rXfLw4d7pIHiQVpqHfK27qJQgWvucMWffYayCx7+jouL+i7O0ky3VEBa3s9Z2hrbINgRSDNjQrS79wMIpl0j1Tw5pJcC377pDtrr6xuxfKSfu+FKV8+CarwK/FVBLg0tpzxSE9XbYj4qw9euXc96HOmnm0n6Uez0G9v5YrldhlN5H7CFx6Fi+p1flXRt3H3A9vkXXyif+sQnoFWlewJpkGV44LEFEgDxu0V1TEnwADgo7+RvHx4eP/4y4VMDIB999eW/ZaVtFM3mFyCE2oEDts64EFjcGkDf9uD4uKzRQG7o5mCo12k8BJlC1vncrih1ENZB1UXDK0TTKBDP6ZyD4z06koJUUxNGA/EVJgpKXV+a9ysuZuRY6XfpOA7o9/LtbmdK6ReWD20UGRsurYIGrWEEmAhIjsc4NXkgwh/sl0M/sJ9523auSB/KpsCq2pFrWnQZyVT+tqEFlzCcnaLq8fIhr74v6K2XdbRegly1WGBW4kqb6kZSo4LtoFHt3OiIRIjrwnfC3GZTnwfcoq1Yvzrra4oGb33yrQToZfn9/rRalHTT8osLi8MplvnCG+mn21OGaKW2RUpTQwBiHqpQtdeorfKOnZjfxpW26dn80NJxwWVnrQuAUCdXmwEq9nZ3jZ1wUOoyBjT8mJbfn0BpQ8BW4bhOx9tGMeiSRgQlf9QCutoeihQOzhEY8kPaxxtVSNl+0bxpH5UFwSX7XJGcPGE9sxAQHszW6I6E2mimrJlk10wjVmGVzGqGOSyRa2fiNk031h0DX5ieBJi31bTRLXcHo/Lw5JQ6tqmxcXnXMlAmt4VR8Mo5jv9dv3I5VuTCFagFYntlnIjDswnLU1lEZ9Goe/pPfj0uYoSXVvcBwufdO3e42ahCkyMC3LEEaQDv5NMM7eWMWelKrOujLIN1kqedwHKM9XE/Ak3t2E8zLDZYrGCAMIbn0lapP1fU09+pL88zG3LO4zksh+/aKJbF9uE/+WoBKHFVQuXUk/o7TmjIOzX1/DZIgeTL4XYjdXyougyNb7u5lVIFtKUIacdXvEfWlR6czdvJJ8YxUWWJSvIAMLYc3tR6NWvL5F5+utJMz9JE+eN929R2vvPee9k49sd+9EfL+ko/7a78mCef/mn57M/yrC6sfOUTADFNZ245hjKbXfza4eHhAa8k+O5TEb74M5+/8DObanwb66txOTmfWbN0nd/6vCPY1SxhECgRJlfZtInV3/1sq6tO7925V5ZgXme4R9DwbLG61qm2NraE30D4zCanYeI8U6BDsTQgHfWi1LEY2UJG1nVlg9QOJYPVNGsJsHAoawbOueOsEWeOyfxhGoXfnCHdaLAKcNg2/ZXEeKSm3lzyS21+HreO9YRhKJed25Xd7Z7MXYHDs8CgHDJ9wUcmsXwK7TrbAsaFmdwY0VXlMunjzkV9LJEBqCWd2jHsXNLLOHYE49SOKOuXpFs7JP/U2mduZ6K2xHNpmVgE0psu0Xm44Qyh2TIWoMVOjLxM3TiF9lVwh1ambd6hk/na3vWery3o3mhflI2r62WpgxBoOFW3dkr98ecShci0VISMfKK7xPfbFOhFyvKabiysl2VBmUctXVheKDiJZ1FtWVPKL2nDlZ0/wsI0KVMFWwQn17xd62N0+FFe80havjxPsSoE1qWm448INK/4TzBSAAvcWo7uDCAnV0CyKP5XysPSKV+7i1IycvwMgHYcR8BWy7c8KDb2mQ5AfuvF57Gs17GYsahRjnSzOAtRpcN+VqfDCkBJgraHNrRh1Z7nJadO4RFq6rikm3X+/b//XwAig5RNPpBg4Sz+VbfRRbl543L5uZ/7qYCwH2xSKZK3nagiEPutkrffeluWqfReAIR/pgGfO47ZdVsaY1hAngUIyNLy0BKPeSPvhkYcBBcDLloyz8kovMEtfpHevK3s+77mO8QT/KhUfht8L65p6OCUfScOmLM0UjFceEyyXRFp7aEw2pdrf6/FWZTNT0tHaQyAY9WY9zyovJmOZVMJ7vVXy/7BUSw7C20dVAB8x7TN/1Of+lT5JIdrfWq7pYZ5Zh7ympuoOhXZsZQjAGMP4HArk11o/x5y81vf+d6iqgm15T/g4Wf+1B+5dTad/IorYttoKo4/uLDHPfH9ityVHT9NeUrFPUYl6yKcYTEAMeko49NJGYmoHJrvTmm7e+c+nQotRpcRcZ1Opzm5YDDdR2oOLkpUz3L9hx3CXW/dkVM0Ptg/CgM4TiFV67RWZyNVbV+Gc+Bdrcd9rxw4FtXd098ZJk5vzAdhbGDKFcbhT6awMaP1y4wcdhI3Nnv0aJ/36uB8Bt5kOlhdQaoW4/cN/GoaSaLJ+SEZP6OplbYCwDjO06raDsynMJDJZCDTz9RjhUTyJVUZ1k4SQa4gU+BU+uRMGmE+QYo/Is7vobVSZgVOq+G2FK0IOsHGwWi1S2llTdX2FeMTyg/rV2080rkK83DrvEMtgvkbAgYe5FuFL4GzjyPCUA46CJQWmm3cVqThOpvICbOpp/xnV1SoW1fHO9aJd7mDQLL155GkkWBivgmc4hKc/8wW7wjVhWvQrOLmQhN36rOz1TJpA9paH8FkBs85tuU00fAg/BqLZabV4gA3NKd+Fk6QCFDwYoDCc8gk4FRNOfUgujazmPpgdFYewf/umluFexUUWRhKOc+blvUM7XStXLt8KZaHOzvkk6yxDlXKfFd+oNwcBk9E5d3362Pcx0oGacpLt2+/Vb7+jW8lPcupqy1uY8oWGvkfLf/irZvl1Vdf5DnWPzziDrlOz/czuG5q6r527713h3d1D7V43Twsg0iGEOQdP3PstueOafq9i+zQADHs11rJTt/NVF4OFadYhdKXw/4SQOXIfd55/Fx6Jc78Pm2khm7bmY6Kh225YIv0Y+him+hpyNRh+qtrVBw8tzm19Ov3geT6SpNqEdj3BMRK88V4TujK9cJlrOVpvc3SuPbHeC24b50lq2tYvK/SfePG9fLxj30s7/tW7U8etEoakjSph6vzq2fBVehaPKfIuyFAclgO675Yj1ehG54KAPnEJ159nUp+aRMml0lcQ6H7Q6Gkb1CtQ6EteCgKOnRYxzAy/ZBrKJgGUHBpdm9tbhAfTQDty09ZyogKe4mrqahQNV23kN7cvAQTaGKel/sP9suDh/vl8PAE0HAV6lk6vBaBwt0pgX7UZR9iOwde0BDZ1aaca+5+Mk4XdhCcAtRGhAPUPyMz/SkXImRc9KQmowCR+dQGBgCHLS3zpMOGuRadFiawk5OfM1SuXbtaNre244N1e3XHPxYfXnIPIDuH0xwzLkI+i52IpZtjRfXjWu5CjDAhD/OR0SyfncyQTszvbC4XQWbyVUhYzjpJoFpo5uv3DfzWddtBRcqpoPVMAcuIjuQnTvXkaJrbJdWPJIqpvR+qgDTJxwDCIf0WDwQUz/pyOyvk1RFASNF0kyR0ItXa0ed1MMG8xTPqss79qwDvKmm15vS2Wlogi/LozuS2KeWee04pui193SPJVBXpgq7Oo6r1BbgjDARtx8+qth//OilEa6YMsVwUVAgpLVWnVSr8bDcBJmuPFGbGoy/Y+dVwJ7zsd9FH8Oy9waQMUHrSxvABUigCVaFo2bhdepThhRvXSg9eqBovipBgZ5vPy1vBx1rPaw9Y8nhed/54mIO/NAMPBcSvfvWfxdpW8C9Wzsuq5i54CD4uevvoa6+Wy5c3udYip610W5FQxkE4bt++Tf854p7ll561JPZXBahrTFwcqLJk+bUOnJWUKbvSTjoqGOe8WytT2z7sEsrThv42Tu5zSFt+2xYBooAPiihl8F6sdOLZZp6TJv87BmbbWFbz1hVUp/jbVvZp2sn0OCyK7SEYKoeqUiaISJ95H5/Tt/ZX16XVcukmi0yEf+rY73rZ2tosW5e2y/raWjajvHHzenn1lVfo092ULkoPdK/Av0i7WirK1MUgemZgcaggP3ykojz8DWTY40WEhjk3fLDD//6X/uKXqPiXb1y7ElSV/S5tbaUTKugcnJYLnIZLi0awBCyIuSTiRohVppB5ZSTdXAp2G0OgUXDY4GqLihe1hhEA4fn45CQuHmdiyX7RFHiD9n0srBadJwIYQbxzZSsLHRX+7ifjQihdO2E0GsqymUrKhGSyUR3bcS+vJsfew0cBInk57h8HPM1JSTnPN4zLIfD5rWWnSa5triffc33BMIj1lDGIybswSXycDnAjtNEurJM0cGWtHdf03N3YOAJBfPmAod8IcfdeO1B1nQnACkc6cbNHXtJM7QXGjoCqaXEbTRYhmbEPtSfKRLl8sdIBuqPxvoOpfACtZxA1vl2O5bNImqQzJ1W9JuiCXLiHPEuouKCgSwU4npVJWdvpl956m3QpE0LPJ+k4SaUG01wcIliTdn8BgfeZze2yTd2b0PC8If2WSofrRcjQKu+YnuLHkhmnXvkod+a/qLduEuvvXc4BtMTxHbXIqgU6MOxtn+V32rr+lt0yYMpZQZROnywFNq75f7aMctXslr2TUXn7GOWF0gkgzjgcU58hbef7UoNSlBtXdspz169kHym19qafhkb5qeN8CmeAhbN8Iu/bhvwM+KgwVGFUn1t9+cYvCf7+7/9B+b2v/b6JwkP2T/qdf9bDilhr4k/GJ+XnfvZPY4XcoBqVr3yeWYkcAsBv/uZvlf29YxJ39tQUHLQMdVxNzdztaXRxW8662M/xkaq4Vauugo61ruWUaPPA5eMJJESKFs9f/oVQ+fWYp9PXSaMC4Pxset6fHwbjRqunYU0zVkaAuJ4DzihQrluyLeWMxfsm4dQOr0N34hrPBbz2zePBSdK+AfCvr66lb6mMqPyp+Oqu1BMgb9a+p1VJWy6UFeLbthWsOHgW5QMZqhtLl/z+4VFcWI8Aj+98b7c82tv/j3ffeueXU7l5gAU++OHHfvTTX2y32p9fW+uXtUzfbWfHSfezcgDdsZC4a0DYmHH8KbjVgORTG0DhWLUR51/PiI+gV7DF/VI1axuIpisP7t/PnGd9k66g1b0gE9GMEfYKAmfqKAAUBK6GVxPYoSM+/8LzIP6N4n48cR0BcAr0tdX1WBU2Xt0sUYaycTulT9x8ZYzyO4ax7Dbj2bPJhVw0Lp3ajiuTqMQJgBQzdXCL+StXr5SdyztlY3szZamMooZv3bUEaseIpQI9I+xg6HQyzNPR6BRt6JQ4FXQWwiJBecFhGnYgaZfOCPOaBv+I28i9Bc29jrZnB5KuaoXQ2U3iIF86YxU6dCb/EGzHmvcCD3ktQNJnvJ74Xjw+1wslKtcCMD/nAmn+0AvSASg7dNAVLFQsAq2P+si05n9Jr75Tf5MvdVohvRt+rMcOzE3LKy3SYeZlyz+f1UvCvD7zPysrby3uJ4Gc6695Nc24euysA3zhzceCxL/5b19fuGzym3/VJacQqG2ky/UMS2MGgDw4Oi3HU2sF58I7Cqy4VFACzNTSuFfYdfjWmYKulVIYC/hOEze9WOZzfojmOs+3FqMK4nr2Nv8RLKMLz/7xP/knUThSZt8HkEzTyP4FdOYA9JHXXovLSjqoLEk3FRkFoYPmu2/uco+y6Ga1TyiAZUz+aaFoQTvd13RtTacMR6GBp7xBsrWc5Jm2JN6TR3iZiFo+ArU8kQklnHPA0wsAMf2AzDyef2k6483v+67KVO0zNR0epI197nWEuwIdGaDwT5+zToRYiJZbecM9v6jZ4NB9pxwbjU+jPLv3V8Y6iFP7kwEqUE9p5I3QRAvY5+RZXYhznuaffGGlqvKikljHnaShAHx8PMAC2Ufx8FO2769CN6Q/fNDDh24990uQ8vVVBGo2SUMQ1+mgjbiOslhvOCwH+/sQ/iw+99phFKKVaArLgAdCzPdsMHdhteU1SbPqlLQcnxAo/DKh7hYZM8Smt+sSMf3wH7fXNtYAjOfKdUzEnStoqztbpdtH+3NgmMbQB+qME91Kut3qR2AwMbESAoDrCKi5VuG2DZlVc+EA9CSN7z3PTgEUhPzet3EFjm1M1Oefv1kuu/9/fzWm/IIh7EK1E6gtw6ikEWaiPNa1fgN9mGu1zGh0zjajC+njFQiqua5FUb/e5oC/jOR9Gc1cdFHxIr/hPkIAzvwjTRABlL/X61P+FclMfggGI1hCBQX/TTg8D51z7hRnwBUYMQqCu2qF8381XQOnKmy5tm3q3ce/zdsMoH5pdhcAAj3ef/1x4C6vzA/StMP6BcIm2vI25e7LS6ZLPLVlu2gth0cehD71NzT+IaHGtFV+IKS8PjcG7W+dCHZwq5EykVcVPggmonkvvxfXPufQGtKaECT9YNTx+KLsDyZluuTOBTXNbJNDmy9mNbnG6ZqfhV5Hc5+7pOwzFTwU7gg4+Mr+sqC9Z4+wGv/l8J5/8zjyxNvvvFPefvudCHzzdjcIlT15NyBioL5SxZl4H/7wy1nZ7jCSfRVxWAGEv/v37pd7dx+kvvxM3hmTMV/LzFnFrI61nWecIQt9UUrkV4V4SJv4ClNb/f3wmKb881xBgHd8z+snQCBlWMT3Xfgq90nbVL3rb11lC4u+lrvSp9KKMkvsORlqsFy8u8iLs/3W9Or7cB6H1oducj/JrKtKxVm3ZFUH7I/KAeIq2clLOcmJ/ATOmu8CtGt5BPX6W7B35mRVBumPgIcurKPjk8ykQ5F2DcjjVeiGpwJAnr+288XpaPj6aODg83EWpgkkd959L8yltXAfq0FfncR1S2Z3ntT9NCOuQQLVDdaqG0WkPT2pH653apzjEvqa3e9mPKxrNfy4ku3sYKIzVTQP+6u9sr6xWq5eu1Kee+4mFsBGpu6qFckwbo8g8avrytkMw4roNErGQng+45lbMhwe7MEx+lPr6me/HeCiIJk9vlr5hj8bXU1lsSOqu6GurvbTaSqDwXQCGwxXO7GMjEDhMn54njtgd3J8HCBw5ogWRBiLQ0vMT+TGutAqEWA44utVk4ImcUtE89NnX/2wtTMAJJTNZ03oIyDJwAKvrkFBc+G68uzAqm1hwWOhAD7p9OQ3BLDOZGQ7nuBk5fzPTuhlwlwUQx+qVn97tpN5zINTNs8uABA/RQqouwYkAJI6LzoPP+b3EjjT4gAFjT6clDZl2wQAM/yLahwh7TMP8vL1vCYt6lX+/2HBUj8ZFoKlVkHRXwVbfnItD8xZoAoxzuJ0va6gUuPbAvxPx9fKmlG2MULkvf2TcoL1MbPS1hXeyNoB2jMWHu+uUzetD7+LEnC0HrYx/BDLg99qt6lfMpFmOXGvatCVjv6GJvMgP3z3e9+lX+6n3Aov03w8nsYLsai5L7/4HfJXXnqBMwqI5aOicTPzsq6dd955tzx69KjmYV6mSRo1/8qHAp5gocY8ADzsg5koQFpq8wEQ3vRU3WemUulbEyUt0kuL1Ee0iWSq/BXAsEG8z3Xu+5z/fCQNfDE85Q2j+3wOIqHTvO48SjAvr23TxbEAD48FnyYuafhMF5NKrDNP3crFjO2TZkkGuZYuGYDnWc7mS/vbvrHcuJc4kNOjVh+ZKHh4SEddWQIx9HQV+v5h5OnfeXIRoeGpAJAP37rxK61m81YPAWV9HVB0poZ7+jtLAO4JA6UBOGyaiqJ19oPam6hLs2Q8whlbblGsYFd4yYR2GClZz66vOuPgOYLIcZfsAMpx5epOwMPtG/TBKnRj9ir4zR8LRyFseWg6Okl1P81oFAf5FeB+/lZGjxCn5R0L8L1MP16uPkwH6OVO52f7AX738BKAsqYkcevskiy4Iv9aDhm3sqUMp8DwU7KOv5wEeAUZ6jhnSgqc+NIrZizltXMp+PWFRztRGw1TCgzVh1rvqanOGXbOnHaZaF6mTRbRZqU79DdHQaZ2enO0Y1I/WrQybymn1K1OtzZv4qFOp4OlTjUsOqTUrWXPTeLO62Lcx9UiHvV10786C6tGp0g1fY6kPE/GCPn+N/m2zpbKarNTtrD+/LhUm3fUB/N9FIJl8L2aThJcJP/PCbyd/GrwbBo1f+9z+Juf4WDqo5xLPOtGkLL1eQiYEDFmPKxe05pQvkMsvTtHpwBJI2Mijo2pEMk/vp16UBatD7e3z+8IGtKC9pmJ53neL8Ivi/p55qgCyLabg4vl90Rw9ti3vv2dKAW1b1UeMqJrqayPabiTgQpdr9ssr75yi3yowVy42190AWlF3LlzJx6CRfoJKZJl8VIhWvv3Yl2ImnoWB5JeBDJx5E2PCiCVdrkyHfk3idUjbeBfjZB45pe4uTP/DR1s1/re/F6e5QS5a11Dx9Cr5uXvzNbjL+Wjro/PybTy+eKwNNJE+vTXVjIzLbSFX500ZIYqPunf6Zc1r0UbefZ4PO6xKEstNv9pNdWxosxYU6HzQF45+8oJDOPp7Cso508fgHziQy/9arvd3Gyp1SKEJLxm8Fa+9zEMw8v7Dhxn2hoEdYW4CO1MBMcefJbPqsJYNogdoApBzb/KMGrENq4+Sb9z4N5a21vbHFto/m5T7mCwmpTWhmmgvXfQ0Ghfxx0UBGrZi68UChjmeeA++piAushEd6eJmrdxXZvh7BgnBDjVcZnD/GUMpykPXZ/BezaoABD/J4BSLR3uIS1lvIVwlvnGNLqWmPnbmSpTo9nDGBnDSXeio1MWXuYRpUXw9Lp9yiJ4+F3sLSyT+dhS14/hzIFDENEPnTJXYRN691ykqS+6CoXF7JhFx5GxzVTN0jJaCl1DCimFq316RP2Qffz0Xo1vsPvI6XHn5E0epB4+85pqkCb/atCPw3P96QLLClajGrMfjap/hpp40uA/zwponTtuT9O+aJQN6r+zgqU3G5dGaEfulo1Xo0n64vzaUEv0h0PKuHg6L6R3qnBY3DK9ei+Whs9ybyFALF+NW9OrodbFe7wHL1HScu9oWI4m3NFvbjvRFgoC21olReq6jbnT38ODthGKQQbQOUdJUOhwPBZE5Gk1rWtaTEEFLRZCaBEs6Qm8993vfY+87Be6VOBxz8ZNBXjAyXRIPtunXLmyHas8PA39La/T1Z3q/vDhw1jBto/taob+mZTnCEz4UFq487ZjPCqGVRDXMslfoSOHfxHWXAsmgkpmWs3vGX9xhN+sH3nWKeb8pt517EnQqkG+yGHZFEacQx/+8pwjaZLHIqgM5cy9PJvnnYp55W/LmHikRJqLhdP2P9OOyz6D5HP6Uixd3xUwLAPX3I/lx2H/jAuLe4s8Lav5LSbASOvIGcDYmaVuY3J84q4Y53/9yUWEhqcCQL7wJ//I31pDmLs9ycbGRgjjSuaFyekiQgFCs+4yJrkfm4qFYANCYDXxEG8uzCSeLSpjpJPy2+9zOFvBQe+6VfVqpvLqJqrIDHNxtjGjBXOti6eupqWBScyGsdEFjL2HezkLGm4wmK2b6RxaCvnsJY2VOeEzgahJfbql21kJI7trsJaVz51z7uwsZ9DQUypBqIP1tjw2NBmnnGEa6uK1H7+yLi5mWtENA9NZ/zCLvMmpammUHcBwplqn60B+nfar/9lFlwoTha8MWnuSnR6rQwFDegoG6eZ7np2B5vfjM40ay83NJ71O5/BIB6Ls1L8KE9mYQLkqQNjZaRVouhh7SJxkXdtbwE4a/F+VSTsZp1q1shwJjEA4m5Sl5kXprpK/Lizq4XhLNEY7uYcv5T3fNE3ozXO/hd7lzvX1tdLDCm2QlrSqM6LM2ddpc842u5059fmhoeaTp0/EqQKj5kxqeRSh5kWujeS/KuQqcJiOudaQKNx2C5gpbXg8Pi8PTuCrRgcLuio0cX3Ae5avjuEtlatXL5dV+Ds8gwDOQCztGaWAdyqALASPvE2u5MPP1Nci2P9SIuk5L6fX9x48yoef6m7THKQXjduykj//5dpk1IivXNmK+8p1XJPRJNaGAt4gDe7dux+hVmlELjwLjxjBMpq29Yef9dm7o+4MQei7dUsZYiZyipk0Fu3gtf3APi5PSisP81+MSSVPD65thcV6m9pW1fKTOJLhscLEYZm8Wcuh/Kj851keUmCnLDWTnBZ1qpzuvVrweDVI2/YwLd3ultGy2udsK0sl4FcFtIJ/bd9apoUykL/Er3nmXS4tTx3jrN4bx5G0Wp0NKojMzoZ/+/Bw8PQByI9/7vVfdadPP2d7Ca3p6tUrGQtQQEWaQIBXXnklG7lpLThTS8GpteDW1CJ2CAaVFlMiF9qV2rNjG35kxkVI0eQ150k34wcy0pzhJbcdwE4Yl9G8AZ2lpcB3n5r33nmvHDx6VGbxwWJKYwEQsTIIeVMMGkcfrWtWtKiqJiFTaG34nYDRAAHAbxvUctv4KXvKP9eSOAQ9y+zeQwYFnNkYP+tZZDg6rwLB3/kuANdhWrmaoNZ0fqEmZQ3Nq4KV9+1YDv477bZ+B0KNhzonE0rNEfCNxSGA0Zmhn9cBFs7m533rKa29p4UibZH0tf2gr0xc40N/rz0skTTzOXl631ZQEKa0lmPRNpQrHYLzMp1AVwndDh7BIux3smDuHG6f2uF9gSDdfSfJ8F/oAiW0EJcxhdqz8/KcM9toxzUtKNpLskXQaL0RXyFoGxl82zimnOB9L/Nz3mFrpIRFnqaSspg2/1XRuYi6EFTzuKRlfOMaHPfQanKF+ZB2vH8wKKcz2i6u0Do7TletfGsJpKGzF6/Rh+QPi7ZoK/tDwCOCyjEQhb9lM1TepSkDIPKHfOZNn8sXHpbrzdvvlL2DI+JojWqpVsGnQA6nEcd34sJEL3GRm9v6aH1kkR/0NpPFhowPHjxMeTKDyvxIy/SSCGkJfpbDhXr57n8AAVpBSNsr65LCZxyLQPz329w2SFKP771fn0WcGsxyUWeDvP3Y8uCQJukXvpN1L7VNkw7Xcq7XUWSMMj9M2bMp13Q8m67PzMd0q8yyXlFIoU36tV4QUrbv+NsxqAoeczBblG1+b1FOy2X6cf9zLa8s3FiLiUlOhfZDX06geXP33b9eS/N++MADyP/5r/1bn4fUX+r3u5nr7YC1U1xdION2Jpp0V69ejTsrvnuY1SCDiczRiHnPrUlWELTOZvKbG4KGLrG6NXxtdMcT7CAKiIvzEcThfEbn47djHJC9/tExFVc2oCite+rw4KAcH7puAy2AmAKMHcYGSoNZJspmngo0O7Fz7XV3haFkeg5Kkjpo2aSD0rgm4mIk+cxZWBsbm2UHDXILMFVg106CIOF9O58DbXVVs+Ml1ZyXOy2Pna3T7ha3p8hguExKHloVlj3TLsnPTq/ldgIwClp+UEZAcxdTZ2fEdUZ5ZPQKuilmrWuYXr96dYvYKVIXnvlXQQZGB//TDlx3kCTxiSPAOpx7JNiD4f2gU1vBZtrk6bllntRlmXI5k8hZU57jnpH+1hcAcaZKq0MaWiAIKve7stSLDpQgUaUNh2fbV9dXQ+19MivPu2Hm+TQD6bUDq53XerjjgcpEhENQic5tS4cOnuthXHNOPvnLpSXJOS9w1HacP3/iiDDLfcVEpWPKy6+6+SMHgOHMq4cntP1FC6CkTaGr787ggcx8kk7UwbUDunjN1XaW5oKIgkQeNc5iEaHtW8tM+VMvXrL+88ObnquwrYsbv/Xd3fCcYFSBSTCi3LYVxa7DUakZip6fl16NslLzIRr/WV8nwbjTg+dkbB34lzLOyxmw49DoFDwWU/dTRmnlCwmkLQ1DN/OYg4R9+8lnnhOjxnkyLOq8OBTMVmvBS549zNHym1BS4EaA37Q9e4+bnlXAjFrb3ttEMH3qWgFkfpguZ9OPBQQt/USEAK+Msz9lGQDyZEH7lMXkLIBp+mMevJJ3bXPbOUoRv+WVBYAsFhK6iPBkMNg9ODh6/CnbRfjAA8iPfeZjn4cQX3QHXLdydtaGs4bSWGiF+XgQjKOvftH0CzOP7hXmCHNz35koNqBmmrM0bMqFORwNibMNpUB0YMom1k1lw8Y3jEBMAgS/g1zHU+ygE0BGwKiD1BFDNp6dj5ftpE7FdWpwf81GdspmdSucTTmTh4Lc9RLGzUEddQm5dsLW3rl8OVN/dc2tA5Z1TQmMQxzXsjgrLWDIu5U96ICkq1bn9OXcs+zIAUFlMevMhYRaT4KhdfV3nnPtOIobUx5iwtYZXKPidvqW1bLLdE4NTT7pvJN0KgFMUKgL4gRRrRnpiAAJTSwN97EG8kOw5D3dkoKDYNCjXXuCCfd6tgdHl7bfwPLsQNtN6m+crs/kA2rY5l2tllXdZmhlLei83KYtegjSuQWiEF50qnSoSir+8R+92Fk7qvQuKm/TEW9C7xXbFVrxhHarZa2CV1pXzU1aZhfeTKaQ53gSXrET13zMW0Dxvv50f8evzu8IFw5eq/kkrmmEPBStxje9uOB8YDwAZMr9CRR4eDzMqnMXEiJZeN/BaEHuPO1he7lS+dL2dkSrQBiLg3qosco78myE8px/rWsKZO5c+9v71kMapkg8Mw/Puo++++ZbSSPvGj9nBVYFkJpWHhU/d+AaKYWYFodx7bvkFEF46OAtPJn85sRJegS1acsv/Z29WKehSv8ax6zmZOL3/IJQrdX3g9dJcZ6u7z4+ciO30z7zyxr4EXrM3zMz45hOvUVbkVe0es+UM22cQtV4aUtCAGNO8ygqXvvMtPxNH7e+eUcsJp7STTkg3bJVzDzPWBk8j8xCRkT5gCdNJ3mRhukbpLu/VQ6djBM+5trxD2WksuHR3oFK4/d9ynYRPvAA8qnXXn6dGn6x3+vET2qBOwgOmiaCTi06U9sgkv5bkTnEyIGAJI4DcX7u1mm+IqpC0lkppqHmlZBGred0ZphX5rAj2BAys4ysUB2ijbu1d9abwNg+dwW51pAg4A6mal5aGNleAcEus9UN0ZBMMFSsARo64GbHiGBRGNVpxw4KOi32ypWrAQzdcm414rRYG7z2JYQZnT/rTBAYWhUyk64ix0BkrriW8n2Fi7Lv2AwanR/60c9cd/2lnpTfwW3LZzmlq51RYGrLmLybnY5JSVpurm3EItNlZjkUmNJZAZrxJmhmQgcwnsDi9Ou4w7jvok9D3f9LdifD1Ft3HdYDfO2MoFibKx20qnZZRbPyG92uNHar8StbW2XbMbE+h1/Fwxq9vLVZrl66VK4DtFtYDZcubVG28zIYn5RzPRydRpkhRCKioZ99TTr6513/KaB0X1l2AaRDuZ7zey40UJvrqg3Wd33BLqiisOjcPq9tCB2kIRZM+JB7ikR5VEeSLkOS52zeSgPPHJxpDbL34HfamTSxeL3nBpDGq2lVYMkHo5Y75QS2uXtwAuqtkLbtqAB2NtK07KB49OAHXao3rl+PcqT8kHcDFpS/nqvQFxyjoFlXjhCHoFCKJTN/tqBbfexYAhbD/lG5c++BN4hfFSnBiV+pf7U+SIL/VNRUjFazDoUb/AuN7GsoKK5c19e/WGekZW9YtJtCUGDkFSx06WzXkrKJ9X2nRR0WYdGOnh8/MaEnQl6dx3vySeRD4nI8vq4h6fG7jqvMwYMy2c+jWMBL9v0KdFzP308KvGtm1eKQ9p4rDR/zHmfj+IZKswDq1kTeHALejjcpB9zEVHeg7+jNUCYqp2KZ2O4qP5Y1/UGaV+Cw3HXbHBcSjsvJiV9rPdbT8hsHP7CI0PCBB5BPfvilL56fzT7vXHU1U1fLyuBxK0EYO5IoK1pKdBtHArgc3xlQpwj7AaaeiOp4hFq2HcZOlG0QbCAIGb/9vBMZnB0kMZ1T7lqRygTzA2Z180Ofm69Wgo0lE3R7K2VrewezfD2NlAancWUS+4irvdMxEQxx/ejioQwyhKDWRHPuICyd+mgDhyHo/AoazVXzWDC0acqIlsN73pVBvVagCVwCxf37D8qjBw/ng/IwB+dc6xpQaFLnyoiCBHmSL4mHoSx/7nNPwNDy0Ox11a/T/ASQ2sV4j7oImlopfj/gDAHgzLGJIKI/lTxjqXAE/FsAn0BJ/p4NWl5uzS8gV5+840SUgetMpYXWS7NRaUJHeUKrpEtb+nEwp3lnKxmUDdvx4d7DcjI6KVM3t9IiEiEoqtXzP//SdSUm/y3T6eAArhVVS6VHnGvUZcNyUPd0YJ6GPoRYULnwHjSkHeWtaPWcjaYb0T2PxnNQnkCPGTwK/laBZ5HIF1LTlvKJZRKIFLieFaq1iIKFmcXtMQcWxz5GF40MnB9NgZeWMw55Lr9e2FalbKOAuLGoC3AdS0wdFnyfslJ2jsduofkz62sl5DOFjL+ry5NnxJEaGXxWKBJFPrxz9345GQyTRtxipOkROj+ucE1LvroE6JuN9fMia6bgS4WtAHLqmizekQ+lgwBjZJ9LC/ncKz+sJFCnrISMIVhT/1WyJf33D/5RRipUaTE/FpZYfnNOm3uYqO89GZLf+yCQ39yuYAF48Duzu4iTwfM8r3HrvXrtQSrz54t0ax2VZ/Y7FTz5J/SZucJeWaTgRxGGBtXCOS8bq2sBkApO7rI9TPsopxZta1oS0clHblHErbwrnU1X5Ue3oTLz+OQku/wC6F99KgHkU6+99EtU+vUVNFGnusrYDpDmOxpqKRKUA3Kn0hIpU1h5BuXtlWkEKCrf0u1kCHhBoo6GGSjyfZlJjV2NR6E7GdaZUzZkFWQyUxXQTTotJQkTmJjJ60paQ1vd8KuDCFf6f8pgw6bjkYbvwpN5ZoPJxT5T89d/6TqTbHhG3AyyEcPV6mF08va9MKfSRiazbjS4dXTQ0LUrMqMMpfB/eP9hOTjYTzwtNV0u5uXAtHSw4LrhpKGfclULsatIH+MpXCg9+RKbQ+vHw3Ktb2zM3Wu1E1tGAcvZWAcHBxEC0sh8BJyUl0MtuGqk1s+6yPhVO4omb925p7WnEMxvyui6HdtD0Snz13cVXggOGF5BxsOAxIPD/fLNb3yjTMeu4yEtBP1FhzwBnDCBJw7TSbCRvR0+qcJbfuki8AIgRG5YFs6+5rsedTPFUIyz19y3qRBKWlGxDFVMAC/btLaj7oLqbpnEYqPsnOvgsZ2XTkw5yD6HOwFEW7VoCxqqOHHDsY8pZT1B0D44GpTmylruyShuFHp2NsyuBx2A+vj4IDOv1NgtGwWBtlpOVdBHM1VwppwCqEWtvLAIqb9t5815eTIGlPKqvU7L7bfeDUhGISPtao0SjENbpP24lk4qGq6vcvGa7yvsoggCjO4IHAGGtRxBahLJR16vwji/STO0hHelzaJNLbuVkOT5nf+sT62Q/wcI86Pelxa1zrZfBY96Nn69X9/OK/kdmvief9DG3/MYcTPJSpZr8bdow/ACwfIvZvZ5f+E9CS/MAcPxz8ovKqr1iIWLtW+8+gkGlT37muMZPKP/CSRpV+4ri2pZq1vTelmZhRK34CtpqyvadnCs08FzN4EdTiZfOTo6/r5V6IYPPID82Osf/WJ/pff61sZa9srRjVO3BHeMAqHF2U7RRfNVo1bLDeNCrGWJiqDR11uF51zDgHuVaTaeLh8HFB00cr657wtEGTS3QXhPpvXTuDZyBHnBbFZIkLdTfje3t8uGg/oBDgSQz3jPabQZLOe80GwU8jKPzJppw5ifzqJyXr5TAutKU1fAV/Nc68qtrKOBoHkLnDJVhCdMpEURlxNltGT+8123o7/73l2Ki6bH78Waiy6CWuvBPB2T8WjqGiSOgjqLiND66lgIFhbCzinAbpGtS22eSxnAXIJKl3LbS2RUBYK7AFRtpwohZ18JKmqbcfFBb60MBYharwV2/MV3aofQlKY+gi91lPFVCE4FEGhj3rro7MF0Q2gWeUR6ddD/PdrwzbffBWyqINIudAtMXVh+LCoL7ugstr018dqC1o5ueeiA5sLzFvxzVSHH3Z4Zy3HEI+vUrYoNf3tffpmDSEBKBUF+8b7ClzaQL+Z84LnOtDENysE5QpF8o02SRISE2uYccOpv3WKCTG0bIfUQoNT6aHRsI3gZgeK4XKu1XLa3NuHrR7TzStY0GdI/oJflkFfi5lSxyD0tp0W9Ep0Lyk95I3DnN6PIUF5/SkPJ47jaO/Cc7ZL+lzpC0/nzpEljkWXydTGcCpNxfe4miJbJ7W/sN07ccCM/m4js5vRJq6UPmbk8Inio6QfIfO4LhMV5kf+TIXW08D8QLNfi/uP3CQGJeTlTd5kuz4krM1tned50LRu/fRzacF7k5BsJ3PDZ4/LyXsCR9tezYhsvgCRnDu+l36euNfvMvKQsTl6IS1nZYVmgo+9lmyT6pmXSE1PrZrtd0Bdb6ZPyZhZOw2NRTDjrwqr7YNVtTJAzf+fw6Pj7FhEaPvAA8tlPfOhvdTqtzfVVPyClwEXTB0wUvAppmVQh1UEY6xPUr28ryZSo5zCki2+cbeQ27w2uddcAKG5PIhCRhsHO7LiBW4R4PyuOSUKGkh9yVqvkutVfLyubm2VlzfUidaGiDSZzRBBFypiqQGIeWhgIa9LeurSVrUjU1m3MrAAmpg0vV8A6YagUn9++p1DxY1LeW4CPz8zGl8PQPMwWEDS8pqjbtCiYdSm1YJAMHAZQF7SBeckzVgckUKgr5PNRKo4GoOLHhNxVVRAzyLAZQ0KIWS+BTGZV6NfnduzKvP0VQCrraVbiesviLvKvlUjsnKv1UjuPDJwFkmie+U4KUaSpHcG4i3EhBZ67LGfhpVo07W8Hu+1Hbx48QmNzPMxxJ0CFPC9cWEV9sm/RnL6Lw7xN22uowKWFU+Ag+OGfq9T/8jJ8Z3EfA4RxasyE+jPPFtemUX/H2cRRn3sIrWb7mKcUtPKxA//S2njze5X/rKu8rjapIJNmAF2rU0YXy2XvZFiA8ywkNAOVCrXQS9tAH+V2F4Lr169Xnks54H3ayDQV2PJnBD6FqspXijD/jxM3ahkf38gz7uan1JImJ/Dcw4f73PW5T0mPMoX3lHiPhW5VAtwEVJ7zmTtE+ImEKBC0vQqQWxSp0PlGrDIuqtXxflLR1BWeuS+Pm9f77Zu+Mc+z1qnWwfJ6KS1C4/ye13/+2wg1HnWZ/16kKU/mep7P4/weX9eyWHh/m6t5eb24V0tVy+LNPJo/NxijxvJ5sp9fV3pXXvAQSAUXXfwAOf1eOqqgKsvSX6mTaUujKj/gSdqz8kGzWnW8b5paRHUjRSxALJCsAZmc/e3D4/c/ZbsITwGAvPorK73OptuJaG65GjyD6BBh0fkNITw/qqnnQj2FGgSBQB52FjuzjRBB5jsSzesQVVCpvuBe12+M9LAcXGsCUCFElunYLX6vb+2U7sYm19yD8HbkOpOiNqSCHNZSOqRharlqw8l4Ixp3YGcZnJItAp37yT8Fslz8Nj5xFYoOtK+4yRwduIKks67qLDEtJ0FPa0yaLLaGEDR8ZqcMo1g+klXDNJ1owAokftdVqzBjaFk7iILfMZzOSg/N5CLraNxOIl+B1GKBFta12XS9iMBWwdMyaxFG2JB+3Clmbf3IU3qZL11rXk9qav2JtKCPbeNAq263ABPvC7ybW1uZju14EInlLFjr+3bL6e98783yEIEDylAXwJ+HJBfN1IWNdhbXTGiKKfr9S+KJB73FqHPaMILIbktc2uqqmjtA1ZZ3uBthypt1NpHBdDwJE8bQVUmai/S9p7RLIIaX3g5feG1OUIR70s3fPhF0K3j8gDAL3xtvucxavXJwOi77WoxLTTf/Tud3ix+bc4N23N/bK2ura1kfZZ3Tb0jHs+NLmbobXqg8oKBJPhbNbDnHHcf9hZBVyPjAZwbbbkZbaekMTvQAkB5xjG85iFC1Y/jZ9I2v0uV3a1RIDg5dqHaSsuvWs28EPFQkbEQIooas0I6g47BdzdMj+dOA3g9YcDwp2B8HK5TTouR203l9rR/HYwB58jD+/J1aHtqR3+bxfko13R/M02vXKy3uvw9wkmURr579WePXs7eTbQ5pWem/aKNFMG7oEBrVWXdauJsbfvcI6wV+EBBsX3eniEcA+VH73Fl+W0+rZj66yGwX6e8eWEeACPbur/3gIkLDBx9APvmhv9XrtUoX4Mg3PuDd+HDnhBWBDRItROeePsGsJxB0IJSdXnorkHXRECtx01g2yoJJ5sEGNF07lsKyjRBpenT7aLNdC4CpWZk0nZkQjcOE+e1pnkme10H9UWY1PB5zIbvslMl7ETvWC6nkudZDQNOdUMtoT1QoK/wdjzF9ahDAU8toCwYwjYcVkEGcanx0dJBZVzJUGJxiLUximSf7as19olk4xuE6EZlN7c9yqPHrntK1pBtJEBOgXedh3bQKKmMrjBESqkH8PkW4cUH5HN9YThrRYmkrRHzipx0QHNZVkLE+bawH8wgAE11aaxVltgnvKEwePHxY3nvvbnnn3ffK3Xv388VJFzvWre+hz1xoSc98QwZrKx+Vgsa0OGJ+Lhz8o629J754ZfkUVNpdvdlFub6OwkCeWf/hkVqZjkeqOg/1SX6GCeYxH1/TSQFbQU+rScVDoWkhTdf61wHO+rsqN+/nZDqVbykicUZLrXL/8KQMSWNKneOwtV1pzzVA07FCZ805bTcLOUNfrSxoz3/SX75XIFX3moI/lLDAqZdHFAKee+1/i3Kkz3FL3tfdef/BAwSZPFxpGkC03PxfNfZ5HyVoTangCBRuungyGJXT8QT+qgPnupRtd62LDER7kJJpLMBBZSP0IL3H5fHMwcXjeB7/Q0FaL8IircU7Ofv8iTQWcRYh7/9AnEVYpPV9lpH36+P8/r5XOT9ZGmm5iGNI3Dypx+J+LBDpQZvrlvJb7K59sz8/oF20Qm1fZWG8Dpy3t1EqaKJMnyYfLRXL4dltZAQSp/C6Fux7b77zhxYRGj7QAPLXfvFn3GHtVxQATuHV+qiWiNN1ZR5jVVLaiP6WeDZBVj3bSaPAzBtOYa2wCNUrYyfwe3EvJzu1cfNMxlwwKvd5Zhp2DdoAYKvC1vejzdkJeVNBGE2NoFvC+7pgLFc0f3/HJUEEC+L79GrjGazL4n0tKvSKKoiJZ3micXC2Y/pZ3iEN7up2BXoGwRD0WgMu0lrBoooFQGa6qsxO0NEiaME4rquJhujUIMoefzvatxEV7ou6riDE3eXYctghnNqrr93FYCOEgWsv1Gr8voh++5X+WsZnHMyTns4ys6wRXgFGGD+akzPTKqC6DuSc40KhNS+jW+Lrwhg5xnHnbnlzdzfgcTQYxFcL0Sg2VOcdx3sUlApCV6+3AbOt9X5maw3R0WdURvjI4Tv+IaTrH8/OfYKgh65ZU3KxXC7RxiuUwzcfB8sPgSoXceaUw2fz8+II38yDn1QWGFexCgYAtCLYv3b4CABBA0ec1zQ4LKFTRBSmTjHOXmbyAErEw/FZ2afdZ/DROcCZwVjoqVt2k3bXjel+cFqQ8m+EOvSxzAtAkA8cPwzvckMgSZB+8woYrwbSn1dFYb3oF57lGccr3ALHl95XrHhH4Q89fdmzZVBBEMxsJ9O0fgKFSpbgEeAgbh0PIg/yljulVc68AynqQX7eWxTWEqSYxqlX+b8+eVyZx6HKhnk5rRf5Vu3cui1+z+OY8fwdQ1KTQD7LHX/+4TwM3v9hx/cFEnnyju1kqHG/P435g5yqbCM+7ytDBAXp8ghFy/HA1AfrRBqogDrG5KQd65eNXa0PxBSUncDioQVSFxGe/qFP2S7CBxpAXn/9tdep1ZdWAA3HP2Q6N/ZTm7XBpFgEM4zooXWRAVkIkhlZCMYMEKq500Fs4oroJG5nVIDYqeZnm05CelUJU3/ranLA+kzXGIxd3+e/CFcH6MmHstghbEg1uoWmp1b/OMAMzsixcRUYHvlITLNNh0NcUS9ha+HvTeewPKRnB9UU9XAvLQeXFfLOnhqfYm4KIFgczrDQwvGTujKN7i1BzvpHs4A2lr3+pYb+l+vME5dmlMc4+S436Q1hIFfZu6U2HBY6+MlcBayfUXVcSoCoK+An1XqgPg6GKiCm3M9UakBGBo2wgMgz8o1g8Ew8O4D1HgIoJ86Qo45usHiMoL3/aL+8e/deziMH6QUY6KLl5XddXNGvy8ay1M0sKZLCCtC6BICsoHzsTQZl1nyyA3rUYP39P0KaQjhO0aFgr12/WS5OhvpQyJMaw0sLDdcC571ILzmh8lAFksVfraMh//OOCoUAK6/axvThtFMVViZWy+UKe4VA5hjycsMVZJRJug1I550Blu1Fs8y4r7CjsWifabm8vQnNZxHGLj4VmCLsTT9uUncJqIKmKjL8IE3IGT5R+OfIPepgcayvgbNKRRQX+Cz9gT8H7vdoG36GtqEvca1TQCBgUMHDZ7qIndFn4jPKHYuYLIxvSHyO9L/QutIv14QI9Fz5wALWtqiP6+9cWQ7qtbid3x6L8DidJ0Kec8zzSrqUa1GWRRkS5mkt7jyu+xNhce/7jjldvX4/kAr/5phRa2Hc+dm+9GTwXi2PYGd7qvrUeP65C7dyo3oAaGt0IGnth+qUT9kOHqK7/1ilJxYf8etsuKmrzzMd//h4sHtw+IdXoRs+0ADyI5987fPQ4ouCRj4mFZ+//rrqFnEALkgLASNQFZx0ypAeRpVIWiuVgelc3LOjppNIaH7XDlMbKUQ8qw3iPdOxs6QTQHgFgw3l7riHmN0P798vB3t7ZYim53dEFO5GcE1A1pjw54wv/fm+L5/HTSOg0ZoKEgHOvadc++FMGYW3oFKnfnpUgGsvtcoSVXD9SQUsAJGy+sy9b6ybnV6wdA1FT2EKvcyj16kfstrY3Iy/k5eqhkeZpI+zsMxLUaC279qXw5OjyoBqhAp+4ruwULLcuHYt18cHD6khHR2aOyDvB4EUSGrCW5vb0Wy0igTg+vXHRtaR7O3vlwfHh2Xv+Bgr4jSWxAE09djH1D4+PC4nRxzHJ/HFupjJBY+usXE7GgXPuosIV/rlyuZW2XbMhvQ3sD7XqbOdRVGeGSm05c7GZjmzQ1wAwLYq7VhbnGDPt9/Ofza5cBHhEvldX98qL21cLs0RgOa0bu5lHAk6K+asZ+UdczPYwPOE7Ox28Fznf/iKMnHW3aB2Zzl9YrvJYw4IL4ShD8Jv/HImWSxBgIImLxPiP4KODwGQJcE+yg8YB711XW30u+XRHpYiioMJKVj8no2LWAVU3aLyvW3vYRxdmfKSFnLUohS/1sGCK/xTKMqW/iCA0Ke8tl4u0tVXDgHySoLlNy58ZnxBzEfSz0j2ySw0pS6Znkq8RdoKxgjP+SFZquC2P3quIWJv3ngLwV6FqkqYTwl5zJVpzcFkcfjoyXy+76CcT/42VBBOqj80PBn3yfBkOskbvlyksii3ofLm/Np08s78fXjrB7OWlr6vTMwYqPzHv5nyyrx45nW1ZIy3XC5fvsIzrcC60NivR/rMeCqAAojjUB4OoGOBfPXw6A+vQjd8oAHk9Y+9+joC/4trq32AAwHb7SOI0N5brsZGmBHHOfRZTQ1BqkCtAlbNTQIqdBYWSxW2CnaRmj86UbSvNMoclJypYsf2Hs898i1r4p8iyB48eFQO9g/KAOHmdut+V/zk4KjsP3wEoDwo9+/eLYc8X3z3w86jFGiTpn58mdJgQ8oY+S9n8pnn10Do6+/PNgW800IQNBuapCrC53FTKby0uozTcrfd1bXSW1svK2sbHOulxfsONDsJwMWJAUTs217PvbTWizTVveVGbBmbGQ8zmKkQcIGgs5fIpGrjlslyQ5Qrl3cyw+rR/bswj3WrgkFrR1BcX9/IdGhnb0hYBZRbquubdbwn1hxptqlPp+GEAO0YaVJpLK203Vao85o7IqMwbJLmredfKK+8dKtc3dkp1y5fzvny9jZl6VXlwhknVFGLz0FzvwGiS3BrY4P04I0p7a9wdL94/fSLPOGNC9om00ttdM5NTrxdPnztRllFJ+gttzPjydXOmvZ2NOu28PFXZlHIKRzqObfTwAqz94UFyfOb/4z7uO25L1IkVIGQPwSj8aGYyUA/rZHlMqQt7rljM8WgiYhDPC6k7dWd7Ww/4+QHk9cqzK4LFNWtYrJ4lfv2k3npAx6us7H0KmswooVMHIHLfqWwz7V14Vm1aGqtfN+dHtx4r7YlgUcK2oX1ITB4mK59QBo6dVuFT8VPq9t4xk/9jUf+EaIEKRi6mbDPc7cG+7+h9inKnHhGm599e35da1yvw3Hz9J/Mq/5veDKXGkzHo+ajv4Awf8+Q9Oa/LaV51B/1vRx5VtOqVz88LMrksajb49/ze4sgIGSfPWSHcoEbeZ4Zdp5bflt+FKvDtWpmm0k6xBX8lSNZe8V9S2S7CCD7rgEZjn8DAPlDiwgNH2gA+dTHbn0RAfR59+9RQNgU2fSPWlbBbAOqEdFQ4U1+80wQyAAsjBOzGWIaZE414BmdCg72hTSiHUcN25kcWgio8WjopAVx2+0eGtI0O4K6rfExiOwU0+RNvrlWY7IDmxbHjI7hNu7RotWmj48yvVgtS4lgo2Xg0rwsm42GEEBUJ/8qeDgQhpn9le9yrAAmK1lT0sb8d2zAhnbGkVRwfKXOgKouiASYSgEJFWCWKcAzAtTcMhvwGw8AX1eSI0opj5MF/C67llA0HbNP+jIiP/i3g9BeQ9sXIKg4gtm1BrbHvIMnz8rgMqUWmUXRJ5/9y4ihAFsFgDb7a2XL2UHrm7Ei1lfclmStrAKGfZjZcRWBSqATMG49/1y+G6E7cwVglB8cc4kvnbTr1xBbWXsjbZRVlqVPem6nX8d3ADSEYxuwdiuabMJI8zW51+J33VoGS4s2vdVbK6+sXiq9CW0qkKrFA77SRUvBPZ/cf2mWNqOS5BUAQYWs53rIYzBHaJNLE/A8f5afnkM8yfyEUNA1xXM/x8uJsi2VEW16SFXuHWOVkbdQqDKhO9PxwRXKqN97FUWiCjh5u25pYjkzMQT62G9sMfl+IdgV4BFOxPOpBc2Ox+YdgOK3kxBUkw2c9Lnb//Z1X/nJYnmuPk0/zfgB6Xu2nvK8/TO/5/l6P/UkLa8NSYOyWJ6kQ10Mi+eL87yYCU8K1MdhXtYn37O8ngOGZroIizTJM/GNk9uL+L77PhjlJL04lDcL4e7hI+WNIaDI+fHBf4uzYZFeaJ8b+Vl/U6ecTXdx7Xl+7bGIqzB3jVy+DT+/b1LSXM+DvObAutnZ1/Xa6A6ua7fqfoKJxzsqgEcoInvIvPH0hy8iNHygAeQzn/jwL0Gn192+xA4gSTL9DGYWQGL2ZtAYjRyq+JEVmT/ftaajuC9+tHWY1UOfXgaZsRzOeceFZ9WP66AxxEToDRT2JxDN2VIQ1Wc2RgdNOAucEHIKQ1eARyuXScKEtQFpUgQmGj/XTqdUiOryOj7EStnfj6Wy9wgrRtcX+QUIaTJnNIUJUn7Se9wR+R9BEhHic4GCevntDqcZK6G1rJIXQkTaZLYQ9x23UbCcng6oD8BBfRwzyVoRNUr+FEIKXL+rvnPlctnc3sy04XxAa6WbcSTXtbjz78bmRtk72A8oO11Qxtci4lfK5kd2fOY3W9yXR43YDjoif6/dZsSOYCeM+DId2sBDC0WqCQYuyHSQT/Dwg2AChWBnu1liKpn3A24CLlRyfAcyRCCmzTnrZov2i+WgFWXENpEEkC4WLLUrHZJrW3z1Cc5nWGNbS63y2qWrZYt7bcra4j0xwmEqJ3I4S0ywPxpf5Mt/Z65eB8gv1O45ImR5xxacCR42IbSyWdOehAAM5wBvfVCfzwHGsEwZa7zq+oHUZUTet1FMBgjrCy0F2z7C/bysQ6/JcBAeklfl6eSmACPxuEOhw2JHh/wlfbmrXqtEWVcr4HiJ+5OpnQmsWXk/VyaImrR8T7+5FghN+LjstY9WpSzWCvF0v2WrcdrY9lKwLqwUF8LWmUQLWlS6eBiH/7/v3iJOns3zNDz5/HGw3CEEdeWZ9cxBtNQ/8T3q/cfv+9LjZzUsXFgml/M8rQV4La6FjgAncWoZObjn/wslwrBwv5l38s//Nf1FWos8PBZlW+RnMK53nZziXa0Jy518KQOv0Q40DrySHSSQCQ8ePigPlEP7bpRYF+vqVlW5UKb6WQkHz7OI8Oz87xwefv+XCBfhAw0gn/3Uh38FwLilm0JBokaq5ilgyMh2PtcaCBoKQYWrhFQT76/VaWxSV8K48nrxkSVNPLVVv8LnkV1jeS8D6qRbd4l1ew00UgSQwsc1GO651O21stHf6toqRz+bJaotGzeB8mTeNw2X68U9z/YgOokasRaKIOIUu71He5lumc/sIuQzCG9H9T3O/pYJwoRqTZwXTKlmNhthaqJ1ClQTrQzSETwcRBYw9I0TMeMxmaHEX9Kk7k2YbRWmsj4KmEbq6Jb5WAfbl8rVK9fK1qXtcu3ateTnmIof2pJJG44/QUc7i7KsflzHsZVp2draQqgcQE8Z2zEXB/zHCDYsHExtBUu+zc3zZluwb8XttIqJ3UN7dtv9HiCmWa4GbZ2c8aUZbvpOdxWc0kE5O9NEweT6GNvZe35XJRMO6DDL8ERF+DrZwRX5PerSb3VK33UejRXutcsGv5/DGrrZ5D58pj7WgfY62pxm3SS/BsK7CZocDUflzTv3y97xuAzpnzpwHCdJRqjUWgxTaDoLyFFRhAUiIaAg71r2yh8IBtmFMufMfRlXAJGibtfCzVg7h7OL8tbhCVmgLBGnzlZSSOgWbJTh4LhsAfQKId1XnOZ0Vjmxj9Dm5G++4S35lsfyV6xZBI37tal4aKnHPek9jliixI01QkFTG/J0rEo/eqxon/OfwrMqGhwKUvLLYleScKsTt8HRcnLm1YT0/AyuABJtnfdNR1pUIchZOhEqbep5flnplheIN39/EWIthcg1WE9vRDDn74cF85yn6a95cou01eitl9feM8KiP5quh/X09yKNJ4M8sLh6vwSefWLZuGv5uPUkUBgW6XkWUHLtYdlsK+7rbpSWeTe/pWstYz7p7bgiynT9KJVvy6sXWB3HyNZZXMD2mTqudSIvfOWHrUI3LEr/gQy//Jd/7k20qluXttbLxjoCGwBRkIuQDrzZKaxBtgNBqDlobFBI2WElsq4bBbQarYLFLhurIkSrmnBWs6Lhun6kdjp3pnWQsa4jKWduX173hjmb+Z1nBTtCwUZMjjYgzEI/d/aLjSmDLfy7C61KVxHNnIZXq497KYJUQaAGvZw5+9euX0VAIwQRyFoXcdHwbrQ/y887MoGDXUcI6enJaZhNoJNxjWVHFCTa3boaVWtMkMt3GShPZt8IuAhM34mLgGfUIozGv7gnnBygtupMDRk0TEtnt+xjhIAAq9Wmn91Hvu+HsTa2LgUU1U69N6N+5ukiRyPKyPHPLxidYMfsIrzRBqgDHUk6Uy7XNTjbazIdlSHvuA5EIZYFjAhpgV/htdyhTqStxXH3nTt0CJjfjsW9JdqRt9JO0sW6Sa+swzGdJehAMZZmw3KJsj4HvfsKzSUtGUGyUSYNwB/CjIaTckgebx0el+/tHZQZ7zpposVzZ3u5U/C6i1G5bvYEG7dFIT/AJWpGmqB2+Mz64pY8kjpZCMtGm51RvjF8qYUn4I7OW2X3YFTeESwFEN517YTjHW53fw649rut8tz1axEGCgkFr9znuJ4TSFR4+q064BrFK0pTdW1JD/6F7vYND9+pM/OcyaPbVDCkvPzvOKSrnV2L43qOCy0xyhIhRnk9xwLxt7zEWeHIKWl7YbwptKSAPK/3Ut75YfB3BGf+EacyGvcoRc7GeD8stPXwqjy0SCih9j95hoI9zsPwvlCu/G+w/t73kH+vXL1aLl++XL761a/Gu+AgtM/ijiYog3TRCfz2f+upwmN6NW2CbfzPCVoR31/eHx4WLq3HgQx8T962LOZlf9flr4wLIJF4gIbogozxVAYjP3sr3KuK2Yc+/GrcV+/euVvu3ntA/x594fa77/5QF9b/H0X9Xy/88l/62Tc3N9dubQEeWiGChDuKZhokzyVFl3vet3HtCDaYHUGZLYFs3KODg1gtbiGSkMaU+JWwEl2COmtoiDbvOoZo6zDHGdrmMQLS/WFM+2I2oqM7NU6fZ+14CiXdYUsXdFK0WBvXMpq+AlQhu3Cz6XN0tokdKtIkLbBUNlbb5QYdvzLCYsfMumNpBvXtN3R43XR2MbX7E7Q+XVdLAGCYmHrbIb2udaxAkt+kaVaWS3eVazi02pAk+eqgHYGCB0zUVuL6IV3tFTvtBcIvmifpK3SmWXUHncn/GPoqVlIW8kIclHM0dF1ZdnIB3ynW1m2xJsEBOteq6DaUtmpJCv9sr0C5dNFFqCG4fK9qvGj45/NBV9+hbZzF49oD22qGoNYtODzmODqpg4LQCwkeYlRakI+CkDTT9qSp7/ccJUE33zJt/xz5Xye3zhnKBAAiDVzeMCPyFNqcDsblgAZ8h/gPAbCzVr80tFpps7gHoVtW6KeDLsOzzYzbtOULaLwYY5Cy7k+mXhAlg385uHZMaoLwizXJTaczn8yWyjuH1O2ijqHNqMsx9XfChB/fGh7slZduXMkisvvO34cWcYFxuPWLfLm+jiUPgMRKnh/2mzqjET5IP7Icc6FJG9SZZ9xLC/hbYUTbI/S9dgsZNVX5Xz6tACLD1oFar/k1f5//a2JJ376RVeZEiFYvHYj2WNgSFtfGrxf+e7/8j+8TjLuIX69z+TgYU3pHGTOvJwPpPJnXAjy2UercpkVh+9GPfjRyYLF2wvjKjjff3I18cXxQULWvGse4AolBOid9AGRR5uT2RCHlCXkj4QcK/2Q9H6f1RKj11YKp9DUoA+1HsBLPIDJn20MgVymwjioT7uJrPVRYXnrlVkrw5u23y/1sDTR86fbte39oGxPD95fgAxb+6r/5Zy821/tla8PFcM7CqpbGxsZWafd7ZYnKSywZL8TjHZk3WhXMHZTm0By//dZb0Rx0by0aKO0xf09TPGMJQJNM74IqhYHTdbVQRG4/+n+OhprpuqFcnfElw/h8PALV0cpIMg210PCqdqLAEtjQ0B2LSKc5L725O2yz78Ci7gPiwdgKyfiLEX6a+wJKOi7p1bpSVt7X3z8d+vEXpzELOgi5vKvmYQkrQ+mmy1x7BF60RJ6ZtltmODXWqb/Z3BG6aplopcUlQR4eFfFkblKljNnh1nTJ9/TkOF8CXLIdLBPPp9AvYzUIzurbVhOr9fO+bWK7eT5xqwTqKJNryVC12n7U300cI8CgoXkLTyTxOL36fXnyBMAFJa2Oc+mQ8pIeYCGgCXwuslMjlo4CpXTUZaay4Bbks/Fp6fHuTYTkJdq8DVhRwtBcO0qaCVqDEcKc8u26tgWezBbtgMkW2n3dmh2hQeQxZThF4cjOyuSbhZLyCxq9tLfjtgE42ypbrZC+s/e0LDMRwHa2vJTVmXgjqvToeFzOUVIUoG4ieIrF60fGZpRlE2C4dfkScTvlzbv34TMsRGgnJdLW0NVxki5KQ3gNGipIclBHXRd+/yUWGvekj+MpoVfqoLCG9qS3RB3cOHQI/925dy9KwsW0CkatK/k89KL8utj8Pe80CY+FHPczCWDOIymsbZO29kdtpx8M5vPk8WRI//B4Ir9FeDJNx3Dqu1qh8kilh/fss/Z7lZnPfub1jH2qlZvChz704XLjxs2044P798vv/8EflAEA8+N/7I+Vv/f3/l5mM64C1FF05DmOgGPKahK1XItyPhnq6Mn/QDANTrZRCv1EsMy580PSlZpZJMr9Wj+UUeomiDi9pQMf2laXLm+Vy1cvR+H79vd2sz3Qd9986/sTeyL8cx/8rx3+2i/9/K3zs6U311dXyvbmWhjf2VhOQV1Z6ZdzGRvhYA0UuEqfx64iGEMBKw29o2C6c+8Oncb1CRul6vDvBwmqkJCpL+hocS9xTzcHLyHk0EQVuph4k8kgzCJzKChkDoMuJqfaOt4i45l3GpE0TNcxCTuIndEOppBW69dVFT/0ebVqZErHSGQGtQMZZnJe9wSSAeyINprl9SIaG/+su9MZzd/6CBi6+QQLfuY9eDiBYqe8DqSfnVewIfE800fuIi8BpY9wNS21fRJAyCRL8uQnRRYIXCui313gSAYKDPOY19NZW7aHzBlBD2AIZLqyHKOxHoKgNI1VMXNxnVpxFVChIWfXyoSO5GNnXLgHpJn084uJQ8c8SMvV3JaxAletv7vwKjQFYhULpzg7UcA03QbFactLgNAKQvcy0n/DgXcsEN4oZxRB0imQzif6kc/KHunf450RmvvB3iOslWl57tJWadgeHFNOYzTNoZ2adhzzXE27WlsCueWRp+Ahrs0/4wG863hAZEyITVs1l8rlnSsAimVFyNHpB+O61YT1gGVBntPy4edulK1OEyttqXzn7fcCYA7uC0SyWJtDkNCq8BWFigPqklhw01Ul3y2UnsW1bSAfhJAE29U2duzi6HRQjrSEzQsLKVYqf1rbAqftHt7k+SKkSa0cF1ZR21KQSR6G96OGBua/OAwBGkIAzb/FewSvH8dP6t8fBEIezuNUYPQaFq0AApDb7177yGvpn06J1qr90R/5bMbltJjcl03e8j0HmrU6Lm1fCl2+8Y1vZLGuJXJMc7GeQjdWlCb5Yw4goS90Tzm9ZT3iCn6/3D9YN0PKa5y8kxu5F3nhrR/yjn1X0BAg64s1HUN26QZAtEJvvfxiPBIn9On3UELeu/eg7L71bo34QwJk+2CGH/3Ea69T9y+t9nqlA2PrHlFoSBDNSfd5kgDWTKEbhIUQ+m+zHoT7Mlhm5fCuSKuWGoGjgOJF37UhIjppfNcNXIAaMpUa+NnEDy+dlAmdRFfCdFIHcm01ZxQ51uKssDQKh51HS8DFOFWrIz0eyVgyegCKa9/3FUElH3fSdcbZuuka6Lr1COVEDOZ3OglvxVfPhR1OpjElQaMOfCoMFP66+Jx+3CpuqNgirX5/rbociBOriHJYBvlHppISgmy0pAjlOiNMF8gDtEu/jxJXA8JZl5F0FDi9V8eT7NT8tp4edorkQS7k6VoTBaftYE0y+422jNssNVPAaL1BRtuAP10MCrQADHlUwevMO6wt6GW5rWttA1f2O7jvYlM3l6ygYqWsY1xG/JwixE1fUFvpA0hQ8IL2jNbJdQdh1yOvDkcr7YTw44mlDs0BBKKU8Qwe5HxM2fZpt+HppGz2+mWn28+27xl0p/5+YtdJHxsoQX5R0Sm2njNNGcHvFiKW24F/pxB7doafH8dKHVSE1BDbK6W7ugEwwJeUw5KNBH/oeWl9FevjuNwEvK5iqXfI0++DPNw/TDxBx6LL26av0LJtVUbq2FqdleXYYjRy4qbm1F9+8XfAn2vu8JsKqhDA68PRJIPnrlp22nu8eMSLC9R3TYPrqvRUIUdyUJM8uPc4cH/xyzjfF/jpvcqzfzgs4iftHziS2Q8kl9x5FsFtHO+Eb7E4oftLL71Url+/linrTgS5fuN6PsI1wMpWRvilS5VL5Y/vrK31y3M3b0T/2traCA9u0A7Gc82FHhPTNSf7gvLIqnud/s6f/O51yjYPP1gXD8v8uNy5V69zf362PQWSyJ55Hvxn9Pm7lY6WZ9EGTiZxpqObW6pg2N662g8Bz+Pj0984Oj75oYsIDR9YAPn0ax/+PA31RTVbzXi/ZxEDDcaN4Bq7/xNAApi4jcdkVN0ZruR2lbbCboTgO9jfywK/d99+J0DhrKc7D+5nHMKdcWX2RUNIz0msDNIWpJzOOwePhStBIahAS2Mh5KvVIHojDDKPWoHdj6Ybt5MvCWrkEbfEomPmEHfmwENZ3NfJVeCxHEi/7WwomFDXkgPwunJU5KJZU5d8N8DOTR1kRYPaq4OSbkOiC6rfU2s6z4CqLhOFrtq/EwH8U7u3PApZ54A72003nzNrxpTFVJ0e7CF9FfweFwj0rLBXkFEGTV598lmzoEAmTTVFaRA3G8/rR6HqGFL266KeApCKQVxmtKsTB6SRoVpr1JN0DN5Xk9NycFKEExzsfpYhZHawGjXbDqtlJ7jYISKMua8Q3d52K33HQLSIbEcboQK730DvkH6b+w65u4rdRlJoZ/YVUXU9nnBnj/fvj9C+RzylkOvQdA26dYnboixaBQpm9+LqcDQsG73N71p1eb4iveGZPtpeXwC5mGUl/Wa3XbYo8yVAZ5XfdmqnNbvQbozwkdZacPJvk/I1oWMXnn352pXMGFOVOhiOy/+Puj/t0SzJ7jwx833f19gjcq2VzCoOyd5Zw1GjhRkRk5AgSFD3iCQ0kCDNYKYakl4P+xuQn6Cb32D4ToBGGAqtnm4J6O4ih6wlKzNjD/cI37fHd3f9fn+71/2JyKyqLEJCZpn7fe5m15Zjx85mx8w2d/fAIYQG7oWNBCLMFcaqBiLOVqYhelaThvgQkwZ4ahv6l3bMYRvIRGp/EQ9dFLLT0dNNLQO8TBs1zINrcT99i7QyQG+aPiPT+k7sqt/wn7wSmpOhplTTas/ttaG9z1+Tfktk23ieTbu9N3jlrS7XA+CDfeLb3/pmefvtt8M4zNnlerRYaPnQbD0zM42wsJ/xR4Uf13hz+4eWFqxvbKQMQ8N94PRh0piH+cxMT4Ovo9la2H5p/1VY6w4pX3NtGq3mJ32woLnuqldbF58ZR5jmujmutZs2jglf98sWxN67k6eMzrq4yoP9UTO762AhHPz57v7+504iNHxlGcivvXvvAwjKhyM2Lkg9RANJ2AZERDpTrxIvkpbEyTkH+/uHSAWnWclTwrm1sV6ewDTcB3xPJnN4GA3Fhl95uRq101VAXb9nd2c3y2XoEpmlNywAQBaQup6SIB3ATtOarGxAo1QiZIO0jSKxEiFdLM+xDdVCJ7n1xtuJTsqHkcpCm0QaGjXP7cncwShcRn12YaGMiJyUV5OF4yGWXVOO2kT1iFH1r3bafp67UF9S7NUUIZEsZWdzJx45EolIPyBvtCDpQRCtN4ODi4uLQTRXC647nFlA40GC+FbNpI7RyNC5pkPlgOA6aGy7DJGnzNvBcChdRX6C2km1AfOd3/NnXsKPTCqC2/ktfbQGIdkTQtTCNZIvyU0r5UFQK/x9x3NBF/A15IZ3aiAZFJZ5UEfbZXjEsQPalTatcdMINW/SGuAYhCgO0skHaaOYo6w7dbIrUspyQpmP+GwHor0H8e7wjfCRGYyYF+n29UjcqRtlSg2BG8ADNhBoyqaWMEJbunTNsOakC+CIMDQKMRsn/gjfDvOsV2EGpj2EdnNAmTNXAlg69tFzAbyBZf/hQXlnYa4sQaA0wQHgsgZR30WoEpeEtkKDa4SpdQiXLIXDWZxOG1gHASjgAKzE59rrT6Gk0R7Jj/8QfN09dZ12NjlNbbYID7bmdfDrSuwqUfPJawRQ2PK0grlpa8758I1w9U0TEq8r+Ko7bY+KV+ZrFWsfNcO857nMQyHj3r175bd+6zfKnTu3yxiMexlmrMlQhwPfy3QFhWvN2d8VFt3yQGYrrBznU6gUz8QlNWwnuLrBVtWI6zpn6w5IQ7M0sVY6Uol7W1bP2UsIANCVAxse1fJ6L7waOKUuhDyrF3lmP4ubO32yjWPa+YZ3Htdp0PZkNDHq6hQTtLP9E0GFNn21Bn3c3jG9H+wfdH71GMi33nnwX0OAPpiAmOqiqGrmLEsJmdJqHRqUGOtNIKFwK9gBJKLj8uLF0/Jy9VWkBuNUhHHHOtdrmggzUYSKRiPAkLQ1i21vwWy2d8vh7gHEEYJiZ9M2GGl2FCTqg0OPXZlJ7GASIY9KIEiODq60bke3rDzJJMSBIedZOEsUyVlmQsPp508i3DtzfqAs37hZFpF6pufmYCKjUkFTTkNTTO5BMjs3COls9Cx3kmOkaigcuu0dggBKhrs7IAB1rsglYfZSRlIJQqRFEEpbugjtoLxMxlBNc9e28IrEFdFti8AuSAhTVcOAwJ1pypCgUP90W97FRAKsLHuYgO0Vgkza1D3p8tiyRZLiTCb1gUTeT/jT1XASJJf42YnT+n6Yq9qx0pWSRhKhPnaiy4wL6V4toYqmE0JYiZX9VWIpPvQToY/nfV4TV0GFBLNRU5ght87zcPn0A+C66Wxd2vGMuombp8Q54vsTcO2YOpz3DJDPAJK6S6AonEBwLQtliNQNqA+QaHf3dYF1dWOIEWkMUj41GQl8z+BwBs23wVlajD+1EEoFHAdPj8sihOqdpQWuYR62Ay9fZt0ucMZyUy4ZqXpU6irzsP1IWylXGNfrBm7Gob0CE0KIEmnZl6JlKkFzyECijQNXNWBBlfZtQ9qjngM4Eq7t4qMaL22WePQjHnnVvvui4Sqt5jpjgk24eufz5rB+Fa+pMyrlt775zfL1r38tc57sz/Pzs4FXmAbxnL8kbA4OdtEixssysE5fA3aOxdo3ZLBq1yauq79EWvwT1u7rvr6+WVZXFVo3Iui6RS2FuepX5pN+0Jwtp6CKkJP6KAZYkfqOC++u4tVHtkFbT25pN4VL+3dlHrSX1+BH/a7iV8YC0U7dF0iLwKtXa1mrzn1AtIiQ5p91Do8+14XX8NVlIO+99eHgYP8HY3BHpaVWmgxCc0j+JZyDY+NIzUcx/ehKqL1ejx6BXLmsA2M0DH9yZRFnEunBtazqU+3VEDmAeY4GU46RrtRodvejvWRFyu29EGWJvp1HoMe8QmPoVttKb1cNDyKmgUAQmUMa7Vx7+FA6ovs8K52IEDI2Jz3eun0bAjlTXAfLI1oJ6Vj+IIUlleAS37y8FlG0Wzsgr7fSGMwx6yJxuDeGKnYcAETMDDBYWyHj9w0x4ZDIatOViUoUziBwBgfXax1qHWVclkUizEekUxE5yO9hPuQhgVQFthuJtGMTSHJjqMYQncFepDa3jg3SUwiIofUQthbKOQ1tPZWI9L5S41BLEuHb0MI6Fcmnnn2vtEWypCdhc2xpZeVlOVDDJP/qdFA7mWaVfhiuh95Vlsn3dGkO2hMiXV1VJabgDwxJd9ojyuUcDeesDIzV7QWsiBrsHgRkkzw3YRQbtPEmx94ZDId0Dzg74bBDXp0O2u1uJ5Mde3k+pKACYXIxx74UBYEHAeNsZKSswxz2IQCaCFvzpVgwCnH7GgRtfpj2gWnbboeUcZ30nGCrsCGxk+GChCmnzCMEi+8zgJ5K25LCxG/0FKvCg0EmQ4y8j/SaPlUZRl2QE6LEtWY+g3G7zwF0/U/6HvVxg9dd7+rzem5DS1A9vG6fXYXXo9eQNP2mwdHEqRGtlzivpvDd736nvP/+e7mnRkEhzZzOyhaWupk7jmgfcp6P31QN4zyCoClubKxnkNw0dD456OhQUPcpf/lqPe69L56/KGtcO64gA277tPVomUf32eDmbVpcWjiZr33EPAVRCxND9/nq4D75tO0l0vg9eZhP1ZYUA3l3dsxRBRyXMDmg7FVAoL17y58eHh5/7iRCw1eWgfza1x58H8ZxX0lYAuZiYKqFquMSx4nZBTp0KWtw9d3dvUxq0/wUBKGjiPhKUZHu6TQiepACqc0xCuPasSLlJUdATnp0Me5rQwpgPWNcJE4m5biA6qpjBaqhITJ8GUBDdMwjHQmiIx2skplunUq+Fxl/2aC82XcdwuJYh5rC9u5O2YDru1y6k++U+JoVJEwtJiERKKYA/zhbJ/HGMvhrJ5bgCqvhkfFIR2NOaJuejClIryoZiFLKKdqRBRc5JUgGCX8lFkrlIrFjKZotRL6GERNHDcDdD9tBV0PtEPW9zDrup5SPQpL/VNbvUt2X8bqashqdZj0nw6Wt+KYiPmnxYz1lIA6OD1MPGRcPQwTTE4hXNYIKD8eCAinazLIIa6WnV682ytOnz/L+4kzGhrYFzDW9CH/bUIJ6AXOXWcT7yXvSUms48TvSzxay1FtydAQOXRBneHyyTExOlvmJkbI0PlZmxkbKKITcBQvVGMWJvcvTskXn3Dw95EAjBO5O7dsHVh3jkN4ZZb4ElgoNTswLU4XJnpDfCVrXDlXboqzINZEos+gj8BkAORb6e8t78zNliDzK+XE5IT/Fos0zcBE4xJVbWJKkeK75KoTKRms0D82LwjSmRePIQAJv/8W5xK74wUE02klCpPccTA1YB8+JYyu0v4ZuYnYtCdtXfJcoaW9zau/fDG3+ptN9nQ/y/zM+JERDbQ6/tPz2G801f+dv/62MeYjPMg01Dk1WozAB48QMS9qWWQuI42o6LUgzXNZfxwFxx7lOCrfSljp5E8Fze7u8fPmqPHnyDOFzN+/caEtBUmJey1Zh62F+bd08S/SlMc59q5WUgdiOtZ9YpjxvQuDRnD/vmprXX+vVHPapOJqYjm1I2dyfxj6SfsIhDvH2z2AsP5OB1FJ/BcP/5vd+9+HYyOB9TVjjY8NlCinWlWAdUNZc5TBnJlmF27vOkzPFOyEOdsBKEEXMaqaRSNmQ5z3n5datG9njQnOL9mvNCg7uaq7q1T9VsuEoKNBx3EMi53aqi6i3rs/k2lIkTAMo6VepjtaFa+uCamOBGHJ3Gt3tVg/g6u7ZYYeriGLHpWnoiJZJF05VyHSmps0d/JXYDo0MlKnZyZjeWmZqeYzqAoEuPZ71lnhAchym72GEarbwTs3H9GVOzgJ3FeFLzSoufQKxrZJKPUzLZISbdTCpdNSUzSUzejMRUeasjVhG4jpfEk4Zxwkwc+BXd0eDaJi5EKSZCYnmYV7JRzIFE9b8ghStO6/PnTEtopN4YJvBdZi/ZXBV2sC4kX+EpSZD85BBHBwcZj6Ii1+SFHmRBu0qmTNfEwnzBPZ67Q32D5UjpMzJGYgB8D1CIHF2fy9lGkMSO1db7TNeXzlQo9P2DZPuAxdlGs6xcIMngX0KodBsoTS3i5Cit9QRabgZVnW9RciwUNQp8z+AnW6UOjioCesWMGIH51kvxMwJi1u03QHp6bUX8Qbm4TjJ1+dmyl33+T+HGTomQ3utw4Q+7TjA7fwV4ERbSSi8lmnr4cUjjioMZJOhlIdn3BtHSdpPWwKkVmabSZCtm95XR56df2S7UWc9xGy34GH7XddZeLdBQsiDwMCTDLvFifrFdbDc1zgpE+Pb7uAHosPnhTCOmk8bFED/wT/4++Xdt94qW5sb5cbyMuXXrKlJqQpQZMj9WeKqtVn29HngoGagliwTtR4OvjvvY293N/3/2fPnGUzfdvwguC7spEHiqDBIiRKC+fy/VifaxfreunkjTG1nazN9VzrhGKfX4u1rsG5gk3S7rn3XMh4Prz2ydTc463WsNabZlE9hoDoYaQ4917rxYGdn53MnERp+Fui/9PCPP/zdyxkkhcXZ6TKFZKAnhC6QVlK13AasEq/SAoCgsi4Y5lwAvUPUGuSqWX4E4CgB61a3cHshtsxXqy9TeSWOPRp7G6lhZwdNho4q0VW9r5MWJ+KdUAmOq88qjQxyLXEV6ZTqqnmMCxiP945HODHnIks8yOg0i7VzFOJJwzkSBZLvOYge8xx1EDEMrS1Xu/KAXkUDQ1mWRIlHL6RJl26n7I4pWDZpqh5QpxcQBMoTcxJpSbBJ5QqhKgEFbjIX4CPjDUNRKwKRlMx1lVVaEmktjtJpkM/yipRhTM5qnipzc3PUcSOmIvNx0H+I8o0BszBJ4gXZeev7llh4pC1J04aIWUwJDTju7e9FY3LcSeZq/dx7AkiZBHWwCqQj0kd6ApYAQAKr54gmwpjiSM9Oalu58KDxAoMUxU7td/bZnjI6OV56EAYODvfLOcy+l/YZ4tspcMnxhQxMWhZg6/yHDszXORl9w6O0D/iIMKGZUAbkJldhBvRNO3Nress4AkcHxrILA9jnEOYOrFo/xy+yjzwldFXiAZjUHuU4EFf4c5zFVQfODnfLrcnR8rXFuTJBWgO0+RF1OeBYvRwojw/PQxSFcY/EgjLZfuLqKAKJhDLzPjguLhC4yNP01bJc48wlf4SvzwMvDrUfyyXsneegs4qM5IqBUK4ICeTZfmMa1t/DkGdNyDVH8CGX13n9vNCm9QtDoplWTS9ElbS/+93vlu985zvlFJzXNO68Mk2Zag3RJGgPhSKXnxEO9oFq0jqNwOQ357SbffeU9teKsL21WzbWt8I8DiMkCHtxLVXMkQJJp4BPGyyT7dLWCcjl2nb67nd+Pf1q022CKVM8FflUnPVomapHW7du2PmsTR8MzzPx3O5WtVHy5ZlpK4Re9Q3iiDsKPGoi9OdfTQbyv/8nv3c5NTFWFuemYR4T8XLJzne2A5JniC8IW90LAQy/IUwAQcKTZT7ATJmNAHRfEBlID0kYR0K5s7MFc5qKqUvvpNju6RwuIjfQo6rn8hYHIewyFaVQzWgVOQB2rPwEkYS87KhK4BLOuNPSAHxUzSQgleq+2o5lU0q20VqzV9UqqqTHRcporVoiLAIHKSwIzx3Id3HJaZemGB8NwZWxWNC+AWBjefk0UhAw8tvWjBfzzzkIicZmpw9QyYcsk7+M7ggiKjOt0pOMRKlGJnpeJtAuJsjb8rrgmu7SdcCa96SnVmZn081Wk1/duKY/ROjcdjNN4pmfRTHI7C2vaWSJEwijJq8BDh7zHAbjZECLS1mSX4P4Rujs1P21nVCoyclym37ySvmFLc9IQNiajy3oOJErHDiBdP/YLXIPSz9t1wtxnKHcM0jo05pPaUMJ7oHOCbzbpP3WD+nYwxOlo/mUVvTPAvZRtyGEiEG0AU0hk9RhbHC4jCDE6H3lasAnPXRQv2g0FiV6Pa32YcS7MgSEBVQcntmZz8vM9EzRlXwfiXTsrFPev7lUltB+Rujo5ndAO3co9zO0redHVUKVWMlAKuHojQY7OgIRlIFwCHqdPnSfTkMQJ5t2jTj7v/Yv4SYgxWXxJ+0DLu8f1l3rHFg/Ptbcp0Dge1urwjoEzHQ5fNo0da7Tf2wDbih2fe4zH3QF0/iiIVSgjZ5zcvLCxCNs/sN/+A+zMOgecHS+h8TaeVgSWscxHEhWUL2gf7xaX0u/UOB0mRLHV51oa7+3XFubu+XTTx3jWAX39pPlJUKE/cR8rYrCpYUJ/qUP1QJ6LzGXNpiWuGj5hJt7lf/tv/XbZXVlpfz0Jz8GRxyPsS9SHNrKtu2GVb5vrpOuMPN9nhCSbw0ZmKddY7onf4WwnjPi+4ksjIi2oxqsGshep1ML/DNCtQF8xYKz0AHE90dHh0p7RPKHMElAlRjaICMROgItDQBwuMk8AAdvRzMOMB3pXUacpTKAkhzYjeblwEO8M13NSG6oo/Q8Mk4nsqOBMBLBuj2u60fZ4AL5lAatkgY9IR5YJJ8QIsVzO4/409cwIw9NUxPjzqifKjMgioRBzy7fiRgSeBvRzhDk47qOSVA+TWxci2Sa6rS5ygRXVp6Fweil5NyYDof22hAG4RF8BjkoV00fwkL5PBuST80qSCShlEEJMzegGh9zMhQwJ45+7UpqB0hwu8BPl0VNMroNpy16qDvEJLZuEV8GQ3kyX0dJDoSVCCn5V+lfQtYQGp5L9DJnAHgoyckgsrBkiJOdR2bIt8A0RI33Lt64ubaZwcxWq/MvTI88Imikc9TOk65F5mpwk+BHHfR3v5aTpE2mpYe8pyCmEzCfUeAzCm5NUG8yjLAhfPdgsP06ZPD9KWW+cOMpcZNE1CQOOPZhQJvE24QhrsOw19FGHRc5Ot+nPsfgjQPorpcFnGFkEwgDg2hDe9RVphpHAtJbXlzMjPcLGNwNtIg7s5NlECKXCY/U8xicOKHeOzCtfb6RMGm6yjgI5dekmuVToiG3uOW3wiUIQpyK7xLSCghO/HltHBmIbVLPdSUG4WtdFdZk1tzmmSH9gHMInsmZZd74rOZr3DZ+G1piaAgx/BuG6sXU4nhveeedd9LvhI3V17KQeUnk57NWCNLzShOUeTv7XE1bC4Z1VsDcA58fP35afvTjj8qzZ2gdaGPBO/KpghH5cnOlXeTet9alUgnvbQPbxHw1KWnGHEcIvHP7Vlm+sUg/6CmvnMhLX5PQJ4nm2xYunruPNk+j1nLIuK6vK8zbs0cVUv0jVp4Jg4x/9PQ8gnF97la2bfhKMpDvfPO9DwHPh3WDnOHaCQIgO0D1CBJ5rXjsu3xjpZUm1AK047oekN5J9ApbUvJBLLuDsZVKddPth/h0wiDSaUjPtxK2SFBca5KJ6yxxHFuBgwjYHDETiYkc/ag2LvFdGwTJgvSilUBYZQ4ZaARR6tySahIxDyW+6ZlZCPVIpJyZ2dkQ1er5ZFlEgDrYazoSE9OuHmCljIFwDx7cz9jMfkxxm9m/vANzcZyHAhGvmi+UZHQxjs3bMQPuW8SkKKmvv0EwKpH6Wz/+M7OdtsiGMyIXiCbDFpa+rwSCH+rr8+r5VmFIJmSHRINmk42mkFx1pXbMI9odSVgIO7Lf2aY+sp2VcCU2ztAGiGkbM3TFXcewLIvecmqUaVvbhcM6VbU8rW0hUjw7iu0grK2P+75oB4Yl5J3pWZ6e854yhsAwdnhSBk2DvLMMP4y7AwHVjXfXNgUv9nnu0i3CIJIs5fDsYGucCSDe1LScUQBnGe2iYTmDff3gKDsLrssAYSy7MJZj0LVDuns8s/5qrE5gOzo6gJDsl14Y2nszU2UCiUV3Xyc3KsGfUMVjtI9t8taYaHubt/DMRFTLI3iEg++9F5QCyEDZ7GdxOqG84kBLUNXg9GA7IZMzcEaNKS6hlDP4Ttyaqsn5rEmzOQc3EoSwuFbjeO2vX3tV77g2vmVt2vJvFPIZaTZpOPH0a1/7WvBXMyMNHa/D7JUDc5cxqHFnvhCM3DFHcV9XeZlHNGTgaZ1XVtfKj3/0k5i803+ApKZm65TyNmVvTZcVCj62R9R4TmBVYM10AMe0yFPh7Gvvv59Z7PZZBeaV1RcRdDXBBq4eDUzMI+1qw9YKE0g/7XLNZNr8a6jv6lUTKKaCtaVrGXvG5gYHfnDQOfyZs9ANX0kG8t1f/9YHNNqHUxNIWSC/hD4SFA2oFO42tiK5RNZnIay+4z6DzMRXcgugA+T+SJdRzZAWzugAHkrN2jCDBAD9mA7tHuCHB6jndHCXzxgdHi37u7sxa50gQZ6CbNlrg7RszNqxNAfxPcTGBeycizI2OYOkclw2d/Yh6O6hvp3DjaXiJqzb8e4OcSAgG5vlJZKGXl43b94MkmdDJY6BATu+nVtbfjO+AbLKWBfm58qN5SWIG8Rsa5v3R5GMLZ/MQQItg9xxfGd7K+YdTWmidUX0ipR2aBGwSi/AU4Tk2ZVd1GsIicTeJdiddKctWGlWs6KH0lNQUrhABGQfwj6dKHgskfCeeHyvdqSGYnmdR3IC3DWdyWQMcWHkGwUGzVnW0T08JPDCT8lR85xtJMPNciB0SHHBwyrJKOqGSNavDpIqYTsZ0fEtXS2FpR0w8DAaeJA5EFyPch6AkDsuY3qabg7PLmMq2ufZBZrZFmVLja0jVXXw2305xC3Np1WbqrjpWaJ+STl6oq0MljOEjkM+PCDNPQi0Z119L88h/HRPcXZ8ZrKsrNUFC2/A+B7MTMDgzqL1WjCKVI4pxBFEZpPyOx8lRIL3MgXbwKplQckctA/vrHIqRggxorx6vlUNRAZczVLiuOaqDLTyLOYNTaPkFdJPnRWmXgukG7yyLLmteJRy8SSnvKl5Xx15kM9yn5vuYBqcarzrdzXudZDxWTqfe+1gt+N1zjK3P2m6c2zDOrgvhkzDtN2dr/YH+xhC2f5BNFTx0uev1tfLj37yMfEOiFHZsc/No5bbPgQq8NMNE+ttWYS7j8Vvvb/sU9PTk2VxcSED+vfv3wPGZxmT1BLy5MmTOKjwZcCVklk+D/Nojtp3bfem7l60oY1XLzlbDp+ZXhsXTZ8yTU7WXUAd60Po/fOfN4nQYJpfufCf/S//kz8aHx35bxxEHxtF6kXKcwKP9smhIYgIhFRJqAKtwlLOKdFszR82bPb2BuknJ6eRMA7L6uqruOkKsKAhxEMV1UlqKysvyijMKsSHBhBpXEbivffeLWsgzenpXjk/RqIn3SqhiQi1o9ope5D+RBjNOecUytnDU3T2H//049JLej10uHOQMBqJEg3l1q/f5Sbk/dZNW6xLKbz7zruZKe8yGIO9bSd2e9hekL6uAaZUJAE8QJ0+OT4MkXATKve3qIWjbCCz39rpZbRVWqnERFuuz9S+KpGB6MEQRCxjyHA17xlHhGy/tUu4xIcakMH6h5Bwtk2EhfnF1MFzyyKTltCbcmuCI2LtdE0adkYXHXS8ZAIk9lmW1W+ImW2ZBRj5VsaoGUXR1nIo4Z4gvceMkqRBftpdV1qZiHASfhJGTRhO/FILtD7RPriXQPhNnXWta6uzwvvLAnU6QQJ09rj1O6HMHYrtRMF9GNaqm2aBN7a58B7ogQgDS5AwdRIvU938kaxnCqnjR+rNkQ7fwEImcwpy0CIIJUelf2SwbBw72dCZ6oPl3sRouQutc72tQQhQtBQyODjVXNZTVslEjyi1qJhdqXMLXzfEEmf5LMSLS6lN2pwXGW9ydnw0XJ47FuWYl8KD4xzugxJiqvZB+vXMhXhGDgocHn57dfjebJp6vxnE5e5Q741rs3tdifCb37awM4Q4Cv/mXhxTmJjShZ3yKISa2ttvv5VxD9cdc+l+zbS2qZqImoDCp8xERwKFN98pvLgS7/rGekrzE5kHAqYFrH2r1tf2swxQgQrP1KOWswoo1qP2zarl1MU8J9zniPQdW52ams6K4QqkrowhTfhX/+p/QNPZQUCrjg1tvT0qpGrohkHKw7m+SK71kkc5+Mo2tqyHJ50IIgqks2rlCFbOV3n+8hXtf/4vVtc3/rD5/HPDV1IDubk09/sH+wcfaIrZXNuIuePu3XuxdbsOjau/SkiVQm1gG90BLhv8FM7toK57VvveGbueb9+8VR598phrl19w+RN3/4PIQWQck/AbZ1Mb2sk+Snw2gxz5cHeTjkej8SADWcSBttNR6ZA0hJKsOMNtJWQ0m+YpkWWHb200O4SEw84qgZHIHkuUIGKaavzW+jk24viLtthhNJBBOoOErqq1rmcFkXJMAsS0c2jeUiOQIMoA1QbsRNl9jutI3p5hSDIaskkZK2FoTWqONzTjL0RoO4EdxGDaMsjkwaEnSsosE+SvEg+YHHBwnCjmEAj+IJ1xhA7isupisnkLW/M2T4NEyeVfnLMyMupkSzSnQyU88jh1dWMdCPoaBwevKQ/l11RElUhQbdKz407AWUJJdv0DdSysanTjmf9jJ1OYSBtSWUBDKhJRGbDjXGqxQzSPXnSQRdJzbsg2BKdD/TQPnQ0MlmPiv+JZsX1GYMIN3KtWLNOzLRRmKgPWTbjWl7LxTCLWwrOFrfHt+A7KZ0Io+but8PrWRgbxxyjfHBWeJHmX9rGxHHzfU4tDA9vhfEj+todpxu2b79TyhI27O7rJlQtKWt/axJXwqBnZZtG+CLatTFcYyKxdMFLHDwdztY8LOxlu1ULM0Z5S07NcuWvOHnlOSF2Tp3dN3l1H8zTwCDl+4317XKdTjzb4XOeN7/7Gd8qv//qvRSC7fetW9vSQaKp1uF+KAoxah3RAxBSnjxHEhL+7cYoz7ji6tbWZ9tJh5aOPPs7kQOcvSRts1+AR59SR3/SbJlgu8xQfbNvBQTXl/pgkZ+em0YhmEW4niNNTlhbn0w8sn0KtCX7800/Ky5drXNc6tjBtQ2USwLh5lvJwvBn4PMFTnd8CnPhTcM78F5jG5Cj9Y2Q8bR0HCc2UF+d/dtA5/Jmz0A1fSQZy//byhwD+g1EIkIPaumi6yN/07FzZpjP16KoKYgd5JGAALZKkhIjGjaTKc00xAkqJMq6JVHdvX2mdagNzlyYRYNr7pqen0lnUXASxSEMGEJtjpIJFiL1rbNkph/OdS4Z4TqvygSYM/af9JjPIeb4HY5ubny17nZ10SOdOVHNZ1MNIcCKykn8GN/0WiVo31rcfvBUJXF1KbcA4GbCm7ubnoJtliacT0oOD8xJrB/qJTOOTD51ChMqcFOpOVhSvmnEoBu9EPorAj3CopgqlTj0+KoH1eztBOimH32RGNGmZhlK3rNH6GD9jQtxLZLILInB3DafMjofISmhrh3f8qqZrR56dn6OmlOHkCLgc0yZEsTXk2OkkfMOlDMRDQi2xsAPzlpiNBKi0l2ZxIJB6wOhcAUAzmyspt+t5yaSsvKYMtZhKkMQJCaxcxYMy0uGHx5HK+b4HxnJGmQ8kqNZncjT7pzhWJ3GOx9mA+6rIUKpEa6iD8xV+wiZA7w7e5x31g2ifcK3Qo5a5L9Ok3GPg4+2J6XJvZqLM6n1FO+vsENjbpnT+XQSBI66tSxUcOLgPDpB2JsyBL1lChvuMUxHX+OJ7iDbws+3qfjWXMVfprnuI9hFNsnkuHnOi7BXXq+08D/Jv8N7Dute2qW1fD/Ot8Ki/1yH3tiPY7+/V39W39Ui5OQzmk3vSNThu8NFHP4lJaqFZ501Nw7OTYBUKxb8nT5/w7UXZ3dspi0sLgYHzYBYh6OLe0XGnLMzNl/X17fLDH34Uoqu2mjFMO0FTZ4rDYd61bAZ/WzxVgHHJkPm5GaT9urqGUr9z3Oz70p4ltCMZioPyzh/76Cc/jVWC5riup0cLV64rHGt7+szytO9z+FFXeXxfY1czmgJYmArPjWw5pB22P/n+KTTsZ04iNHwlGcg33nnwx6NDg9NjdMgRGtsB1B4kvZkFt0ndA0lqfaukVxvMDqNL5gBqvgQSDgNg5doC2kmEF2V+YalsOC+Da80rdqtqfvHdPETCsRIkL4hMtuKUCMEU+inD9Nxi2d7VHupzOjoAtjO6I2If5XSg0tnELpqoSYObEJRppIxhkMQ1qRxPkRhPTEyWianJMEXNNZrp9HSa4JiZmsq1hHaaeK6VlE5OXa2LdZPg1g5GNQGEZxHStGuZhmEqpAEBGhoaBT4Qh1BV4HBqvTU5SAhgDmg3QkkiExQVj6ibRE9tTQSO1En5NWcM0Ln66USZMAncZSIhKH7KvTB1Doyd04PXlbmTZgbv+Y/kzzu1J5cpmQVG4nA82/SSI1TG4YUSOy8vNLPVzlJt0u6ZAnEkvumJFDLKAIMf62YHGhmkvL0D0WLNW40wHc4kaWNSrNlwX9OjvZPfGdoQhGay7s0uExmlrUZpnzGIwARlHp1xxr+OBXU57MyyFxf6YSS0keVUw7McFR62kWMh5AnM2g5eO3tlgBLvLNWuaY44LithceYgNrcpy8JgTxmnzVwOXo2pAzE774M5gh8baAgdhRjqXweCxwMONQnHEQfBb/uE9U+Z+KZqIhWufsdjcF6YOuZTV4d2kdJo5U15DTnLNLwSXJzFIYW5Nk7gnKP20ZawXoc3720Hnl3FFcd8mFc5t+l0p+V1rQfPycvgwof2XecnuTS7eKzjhFqoda9L+/dlroX9ZZznmuwUJHUSuHnzRnn16lWWcddz8KMf/7Rsbe8mj/39XRsth8VIjoLBC/IXj8RZCfQ4eGN/dkXeudnJ4J9CcZ6hibjarytEC0fxYgxNQNOrXmArL/TAcpuHJgN/m3wNqW8ybd/WZ90hz5tHdikFVOMArZRTDV+hSo3YNlcDty93gN/JxeWfHBwc/Mw5IIavJgN5cOf7qOwwkLpXgoivP/vy7VuBiDZCCbR2Cic/DdJx3dbTXdtEJCV5TSJ2Ws1IjkccHZ9CzOfLgKrp1GyZXbxRFpZvljt374aIwirCQPRCUdNZvnmrPHj73fLgrXfK1MwMgNb74lWZABFuUo5xGIBLWSC/Snkqg9k/SIde4tuRcQgNCKLkmglx5O9A8YCdFpVVF+DO0UEG5wtES+KacQyJCx1zY+0VRMAl4geDNJojQpAlqDR2yB7P7bAhoiCBIQPJEgMOGZoTEKcmKAsdREzKAo4E5XYJB5+DBGAYaUmQLF/MbErYXLtHtyxKDUAm6UKPmqRGnOhG2fR4k0iIdFyUUZie5hARPxIf5VXKj1YTqVVmY97kaWfnXkLr2IMMRSZgx7YOlcDZSSjPOShPGfwuGhQF14ygxpV1vohjJ3QMSsLrN9rz3WEvhbN+DcGMBkocCUw6JN8ZlBYl8DI7BzaVFMUjzYkXvZSbc8+QYwXinPG1Z6MJUh7LLtE2D9PQJKqbc02bMtUs0pmtQ/choW1NhQomMmwngMqYZShO/rs1M1Vm+i7LBKAYsr7WlcR0Jb4A93Xd3Qa/ziTWZsJ7f21g87BsOmJIYCP58x9tzXtgItyFheUwfxmXpmEnDMZUpbRNOjkIOTWwU4gIcwkuNvm+ESqca3jzukky5fTyCjaSufaa4zXzkEfXu+s4lXgbqtauybOnPHr0KAKWcNjd24VxbEZrN3/jWyL7kevJqYXbD9UyHDNzYdaffPRxquuiiT4Pw+0qdw1VwPNWBjE+iuCBYDEH/RgaRACeGgdG59CiwzAoJykrxLg/TYdntAjfD2QZoq0NBF3we2NjSyBd9ZVu2LV1fi1wy9Or53SZJvjUZGQcOr+4j05/FcR4Y59wHMaJoS4LpTMQ7frPwIHt+v3nh68kA/lbH3zjj91Iap5OPA3Qh0ddE4kGmRpDep8KU5ibXyhzC4tlfHIKQjmQpYf1sBiCYAhiiXu2Z5WAQBhdDdWBWAmfhPVb3/52uX37Noj1SVl7tUrHPY40KZGWqG5u7kAcyGduuTx6+Kw8ffoo5jGlZWev7qDyPgQpX7lswS6NL7Eln22Ipkxty8UYd3YhjhKAMZBprGwTtzcIoISHVDgY0p3OGdNKiIgdEKSmoR0bmZ6ejQakZiHBCyLwLohPZ7HDi5QVc5wYB5EEuR2yjjmL8w7lWF15mYl2SrpqURIMPdpcxqMfCVbtJB5YEln7Bu8jS5KHUvXC4lJMef1oUT4zDzukDM720GNE2/EwdRXx2zkaqvua3mp5K+G3AyYEuZX6XcNLRinj8jFwMX/ipjzeN8zDt6YlM4smovQEbGQ6IWIcw07ag1BQo8A1xM+c6IRV0rcvkpESdO5rp+LrPHcZFTvYOYzdAtliydlOzFVLgE3HdvI+YweKcHzfOTwo69trpOlz5YtqNlEY0lzRzzcyeoWCuJSSmEJRBvCtE0TPxR0z8Yy4S/PTZXGcDn96WIZgxnrBGW/fZWj04qIt1tU+JOCURWIQHBGRKZKasHnFdVQ4+Ty5Nn/ErfF1IqCfoHk6p+YIzaMyBP5a+HMvPK7OBOeBRDBo0jUIxxxeX8Ws58C+KyR/6hCNhWvP9dojEWoZmvd51BW/TePqO9sDOPtKTc75UmogjmuohTx79jQD7Gomatr2mzmES9vdegwiAOjaaxom8vDh47Ky8qrCB9wV74WttCLl4Yh2THyJsm2tl5/ahW75OrmoiWhtsB2MvwD9koG1uOl4pWVUULNfikN6aW5tbsXUrXYi1IJiDUTbvLuDoL2CL+ekThTjBVftz+CcGmm1DECHwF1xJO1HXMdl7b8wEDWQXz0G8t1vvPNHbnIi13YVzHQ0OLlLbrgK5tioq85elnUXJ3Tpij03ednLrPJh4n7y8FFxj+uXrzYBSH9ZRNOYojE1V21ubZbnL56Xh48flr/+q79CRd0pNxYXy/17NyF2h+DSRZaMcNDs5cpq+Tf/+l+XF8+fVEkTgq8EkoE1GkNGtAhhnZieizvuDJqLSKM2sb+znXGaQ6Q4JVInLSnZOlBnWs6qpmpI+xXRDXGfFTUoQxgIyOVAuxKKko2EXGIlMmVCXpDJjsO74ZEQbs0P1aTUF0cDVeH1VxtcN/MKlFj5ThOey71oMZKBOJ6jqUek1u6vJO9ueKOUe3p+LpMxLXBLpNsjJUj5a3kUeVw5t+6HMkmZnR2PVoMmNIFW5vcip/XLQDLfRvMCqSWi1i2MESS2Ppruormg1lv+EN4g+yWa0GjMDi4C57iDxMPOYAfR5BZNJIWSecjwZJqawux4VeNQw5AgSEQkDg6cuqucxNxvjGhZ284a5iEx41SJGBoTZxmQTNhg2WVwpi8uqZ3I2LPmFUfGIsABTWW2lem4PEjWIDqWKUIoTAeYTkyNlnt3bpZ+BJw+GEs/mpxwd+mQDmU8oT5bJ2dlDY0BUpjyWpbUsy036Stdunue3+oiKoxTCYLkSHgq7FRPNBgUhZCZ2J5pZ//BSwlyG+rXlFU4BRcInNvn3ennnDgNY2vCNVwr7ILfXHuEYftvMjlMqaZV69W+r23kt3luHpYjzxqmw+G4klqx66ZJB/SSdBUH9+1R2/eZJh7jea8zhsLXpx8/zLnCopZdGHenLd6KRwpSahaarN5+661osU5WdY8R+5Z4IVzdx15Nz/6g8KM2T4ZZTt32cf6PA+g7u7upiwzG4HUD6dTdUOHavGuO9t4QiFhGca+FLX+un+Z9xoeJK/4puB3DVN3r/uWrtX+aBH5O+MoxkH/8n/5H30OO+gP57Qgd3jWFXH5BRnKCVOAS7g5IbSLNf/rJJ1cdXY+GinwuA16QmG+W2flFpIqJ+G4//PRhVsMVeVpbMN23zMJ0ptFWpqbH4t2lhCZnXkQ60fSi1Li8JAEdRYJBExpGzUO9e/58JUxLU419yrbaIJ97d+6WYRrbPTEu3Nmw08nCglNTaEej42UfQu5AFUVWroaoUBY6uw1sJw7hlqlQDwmvYzKqtEo12k+VZusyIe5/4piLZh9NWxBaZG53WZRor6P6rq2tZxlz50tEeqMD6EFi5tF66Mh6YDnnRX/3uLYK53OIFMjpwnHjztyFOLfE0r4v0tfAmXghqiJz87iieJXs1VCU/OqKvIOR2pxroOpukLA6wN0z4HgKmpkDzryLXRbYqwU5SdCyZoBPxsLhwIDP1M4kwuY4hiYk4XSeUK2fnckOL4GEsYIY1WRD6biXYfmd4y2ViQgfmCxMKYzMg2cyLuueTsi5xTPbSEKiQ4Waklqi75ygOEx9NV+05jKFh3AFa4RmI7NyXMH83Ve7zq2ozOMcRuQY1cBQX5lB656D2Nj5JfBuGiXzcB7KOe18QJoHwOGCMlhet392KY6Y1WBg4o3Ch3DQbGoeEizbpSXS1k8Y2v4yEB6mjdu2Fo7C+oxvW6JkvWWQjrNpshQ/EgIv0aHBCUK+uMIZL+u18Ow+up8bgldNaB4RbGvxueZTU2+OpCNDvk6jTde6VvdYhE2IsoLgu+++S//toGE8TPtL1B2ndC01NQnr69ypjz/+tOJgzSJ1f415eNDObljmJECXIrl/7y5MZIL3aMvQMYUqzUPRtAGM7aDbrpvZOblWzVwhyE3u9Ax1q2BNZ640bnsJ3xY+7Tm42QK5CblrytWWzW/77NB8FtbBpf3EbZf1Cqur/tYyqdGrgSBEPNrvHP7cWeiGrxwD+fZ7d79HxT8ch1hHC2kIjMgqcPTq0YTknIesKgkQJPhb21vFta6mpmfRVE7K5vYeRHS7bO7swElfxT3O5SKWlxfK0o2lcoNjBjV2goZVMjw62g8y2eGMq1eGkurtmzeA+xmaxlxZXFhIQyu5O2A6g+ahx4ZEfvXFSmZ+u0ijxGRpqZp8DpGEXRZ8DcRwbwml8qzzpMSsxKr7VmoGIYLAjiKlI27Q0hy1J6Q8zkmxE8tcslijRIv4ajd2YpmQiDY1PVO2dvZRuVdjhrDz62osHa0dSUIoLlUnA3OuZhwuCO59YOfyW33R1e72XC5fhkhaIdVNh8z3SaN+nOJ6TWKWxY5m27SJi8hKWnGtHYXIgrimkaX1YR4SPc14SkV+onYwRDylNlMmchgQvSLp2RZ2BFds1qyjB5OuyBECIj0jVWvm0XsIwtu+VwLWTJQ+RRyfWVY1FM1pMbtRXzUJ07EsllPYyWAqAZHhpDty4p7nwqJ9r0lATUbTpW6jety0+FoFAboe30uUYu6jfU5OZS4w0uR5GRv6/MxkGeE7qFm0Y11y9QI7BybolNncyg2vYqaCCffCnHp7nIBJOUiD4lBWzrY3eKxWonlOuFUTVx1MlwlmoU/hZr0op7BR+8tcEJ5X/BMOajTOGalOA7ZH4vLes3E8N+Sunnnm8za01y0h9izscvYZx+uhplaD137f/czQ5Nj1uLs8BgmqZRlEI5ZR/OAHP6DPvooApRnLRUptm7Ex50MclUcPH5fnL1b9Mm3tt237WQLLKfNRg9bUrgZ7586dMjtDPybU+TY9ZXxyArqEAAzuOw4jjG0HhSv7ittMiF/2Z70rxU8ZXefgMBqLuNXCtw3mnTKQ/tXBswrLyuRykJf39gs9QetRhR0exUTWjrW60Kcr8UKWfuEsdMNXjoF84527HwDwDyfGkFoBtKarVhIVkSUGbicpwXTxuXb9owf376PuT0Pozsrjxy9gGhtlFwKoenrrzk20iMWSLVfpZIfHBwBqv5ygqiLoRXOYQYNRTVQasKG0jdrQms3WNtZCWNxbYnt7t9xYvlnzJ30H6pwNfuvWzSwrokltDTVUM4CS5er6RtnrHCOBT5T33/8GSDZWNnmmqnqw14HpHMW8pOueA5Z7IIwDZ69QX2Vizm9xMFPTgd5bdRBc08c5DV4JQBCBcogs4FDU6EUYpQxMSVjENIh7IpgrsDpnQwbpEuWxy0Ok0rmAc7altVOIXRA0l1iXiTjwqAQnXLJ8OoTXo84ZkMFULUHpuk7286zkhvTrYbk56y5Mk6XT2UndQyESugWknpbD/G0PCax0gaRr4J3EWsne7+0IaUdTp/gyIyVt4eGgsczHziGTNT3NSfY6O6XCQgbZCZZbBpl6UEaZx1lzyKg0/Slg2LGFs10nnm2WJ0Q6l5S9EiyvHYiNdwtpa4dX0wPklEdnjcqA6pFDhKkAAP/0SURBVFLvSLrgQIc8JOpqvs7XuLk4X5YRXAZJ233WJazufnhE+Q5gNrr7Or9GU6OTAGns0js0Wi6d4Q7M3JHwgjwsj+Yf/vPsDOoA1kSbzwoC1NudPcUxTX8xq5BXmkPORn5WyFUBHFvSu0vvOU3LjtE40C9cbP98RAih47DfBhhNsCxXhI0jxNe2phyVQcuMKy4nPodpNcnWdJuQy+a++3kbUh7z97frvYxAYcIdO1vtcndnr9SJkseUQS3UXT0PQ8Tdp6eaz9SYHctS668M1vq0dZiZmyp3796JFjJGvzOdbQRbmZEbvmk10Jrg+GxoDH1DBqwVxThqzTIVN3X60Y9+km11bSPL0Aa/q/hVGdOb8MzhM2AYJtfE8S/PU18dBBSaatntp5p71eazmRR0lr7w552jo587C93wlWMg33rvwYeo3t9zCXcJsrbImDbkklRQryKRt4O05CqlBx0aYXAcbWUCAjFYnj57nuVCLukIusW+/947qJRTdIRTnm/RSWE41FqCaYeS1TpusAPj2OfQ1OI2oHYMB+dBkSCWLq1jYxNlfm4hCKWU7qb7Y2NDMAK1n/G45Sph7EIs3CRqDwZjYwyOjJaFpRu6xaEmT4N4PZTzWekg3dd1oU4z1uFSGWcQBhvc0DsgMnCAiDISmYGeRXlL4WVyDrypAUlQJT7VNGQaSJYQUb1B9CRxIpWbVTlZUvNgZkJTHtV6Ca7MSJc+iYhEo5oznEDmXitI8DBmmcYEWlud6FQZV8w8nC2Txa7XXIisIKpMyDjptubJdxJPO00Y094uHRJpiBgutnhBp3Keh0mo0kvoHUyO6QvY+rzacp0gp5ume7MYpxILNVVt2JbD+3bBS+GRZ5aZcslMBjT7kLZnO5udU2KYiYiU3yQr4YF4+I6yuJSL0qoM38I4GOkcoRBokyd9Cb3fOBZm++yBCzEPmjdxLJNpuculruGur6WQIa12xWfHRuZos/t3bqF99JZB0pYZ6R5+Bv5fgOd9EHJdxmWiwkbHjXO1COqTuTlosGq86h2XaLSnPUPluHeonPaOwoSAa3GiZGUk0SzpH5kfQgFdIdhtgE/coZPyDg1rgqkrKmsvV+uuExRhfrSVNnMJsoznCl4tvTbN5rIlbG8SvZbQdRN5g/BKas3zNh1D+yy/XvOyEsoa3izHm2l7Hwm+yZdT5oy8XF1J+2q+HRkejVnnxYsXoZQKVrrFRwhp0qjlV1DpKw8eoHnMzoSBCCu1Xgl0JfoyGegJxfBwgUbzdua3/VS8df8alzPSRP7o4aPcLy/fKO4vYn+pmqn9qDmEH+WwDN5XJlxh6n3OtaApKwW5upbhyzgsmwzU9P1eRyNnohP7B4dHx796DOSDr7/7+yDOB/beij40HACWsNkI0FdUrsty++6DsnjjNlxTj5nR8uOffFSevniItL4DEUKKQJWfnUb7uOkkwE457hxkMEsibwNtbe5kPRvHHG7cvlMuaWgHit0bWa8iO8U8ErzEb3hojLSquWoLKVypYnhkqCwtLcBABsv+rrsJvooUu4Tk7xyP26R5995dNJNbpNFfXq6tlydoMG672w5c7YMgo5oTIAhOAowrKNLyMGft185D0Eap1Ac+QIRc4rxZboX7SNk0vohSkRRg8aMkI76IXpoq7F0vnr1I2YNAMDWRSMJh3GgKjQR5doF0AoyFS/WkgoiQvtLm/Qf30WwWc12lLvI202ApSae97IxdHdk/0qKblUG9viTwalUwDjKPxmE7yzQUElpykzEFtE9TVIpWa5EYK9ErBaohyCjou+RHnvnKOp2HQcngLRqQSvrWO/ABr7IOF0zHzmeePldgMNjeqQU/1sKnEtYQf+AgUYmphQjD1OUcXHO/Fwmoiy1KNGLu4VCyz8KWaJAmmhzEa8tAA3Yg0rtoJdtootnDnBJR9OJo1j3dPCHavTAb40PWyxHpbcO4tKWbmEKQ2qDEXfMfxQI+l1niRBu+3l4xw3GcoZWcwjQgEzmEjFK2mrIrHYwO1zYOAeJ7BQoPV2SemBqDcCJ1k17FOTKiPgofh9Yb4pO5I+BPCFUTQsQ8TBP4KUB0w/IKJgS/bc+mcYWfXfdtyqZbzznl3rTb66vQfNA+isbehPqslq9GU5A8i0lpaWkx2of9XRx79fJV3uux6CRlCW79XsZeBY+h4QGEw7GytLiY5Uic4d7hUOjRcuD3mv38xn6ua7+eWtIM8UXN106tp6QWCbX61ZVXaB+ajxEuKFutUK1M6pw76359tOHNa/uV5ba8MgrTEqZq10RIOYQOII8l5Lyn/Ala98+dRGj4yjGQ+zcXv08Hv5/6U8GKmHQeOpsLEOqlsgURnpydL3MLy+Xxs5Xy6NHTeA1MTQ2Vtx7cLjdvLJbbtxZhANNoAKqhW7GFOwlRyeDmzVsZAFfSuPfgrephBBFSRZdoClCyLmsbm5lDInL4TElYN2C9WdbWtJvu0CA0xIWqryabOggl4rvTn0gwDLFTZd3Y2IZh7UdtvXljubz91tsQH5ddkYlVs42mpLjzOi+E8mj0kRAp9Rok5i7fPj09g5ZUB9MjpVHYtpOKY3Zw/5R4HJv58V//KO6AyNsQE5cfqcgTbAGxvPQq9neOdDPSisMBdZ9bmC0P3r6H5lHVcvOJ1Ei0mJK49lnLrCTGSZmzEq0awxCdT08qd2fc2ljPAJ4ZuzpwHaNwdYGqGbVEJ52A710cUAZnPjLeDpqLc2o0X0k0qYi5pjwSCcsiE4k/f1PWEG4j0GFSOvJybEvNxbIqPbuEycTENN8B//xJ0gnWwzJZNjJ0bTb39jhTS6NcQuKScxgzEs6ZnlRI7w7mp+PyXdokBaiE0L3VXVNpF83jAA20mpsoa895mUP7nhmHuECAztVuIP1qLXvEOzo8j3nEZd9HYBLObh52V0KI/lA/TI0myAFejg71ldmxYYQpCBR4Zd66bboXDAnz/LQM9cJAL44ou7PlK4xsmj6YigxFAUbPNstsPZwrpOlOoqfm2w7+i6fBqcQMyHKID8Iugg5nH+XM0Z4T7RoJaSo16WpGlMAl3eYIThDyXXO0uFLfmUiT5tWz+k0NbRr1mbFzJu0IZsDK/nVXZxgYiGZb18ITt/VWVLBpg+UUv8U5JwM6e/3OnduBjbCbmZnl+gzGMhU6Zrb2Wd+JkwqDMgu/lxlronf8Q+cX9xpxDSyrLV2pWHNdj9SX8xUM2+ONZwZhb37SF/NX+LMedPWUy5StvzBXQ9QjkD78c7eybcNXjoG8c//2H4EQ00rd2gOV3qenpqn4MAhLJwBZXAqkn87uXIsf/vAnSEHOkB4ui6iO83NzIHkvXFQzw2FgPqe/91En5g6JkOri+Og4DOUom90rVWgus5OLFLrezpCnCGzDTiFZuF0uwhrZ01lp5Ferq8Q9jyvpkPZLQKnffBYDnJiCYZ1lnOPFkxeZxKR3hWM6v/7tb5P2ZGacu87VOowIHKSY52kMXYVdMFKVWPt9Bt0gWJZxmm80YUXqRJuSQIoQoo2I3J6VoV240QXjlIAzW53Cx5wDcotW4lb4hyEYVL/PKsYQEOfFTM9MlhtIws59kYkdH3cg9FXiJqF8aNoSVQmLTMvO7M56daa6hBPCYYK00crzlUyQDBG3EBTAk+MllktiK9G2DYS9RJ0Esge59deRoAPTz5L0fCen65OB0+nthCH4dmjLxWHequNR9UME8xWBM/8XvRKn5kljnthGK3TNp+RBHeNhRZp2QOsm03I+kF52duwWZ0KAuDZ+7ew1NwmPzMxytYyXhi07MIPVnU7Z2D8K+4uJDcFhcriUu8B80Li8ofakDyxcWaFnqIyqcUPUBzV18U0fdZDpZLDWelCOuL73IzGriZCdZ8e9To4OyqBxyWcQ5jlYTnL0wkjOeS8MWwEhWh0V8N6UJW6aPIVXZsuDe1kCnT6Z8TCe+bIlWt3BJ4EI6dfAE+M2d5Xx5CLlz6V5BT/4C27WdGqQIVlGnnBcPefTNqkUvgktMa31umY2NUqNl7S41tKhFmDfHRuDRnQ6xd1KxQ/xqY1vZpW5CbP+cttxVrRzPbnMQ43txo2b9GfNXbVgjs+pdYgfbqer048mUGGcFIPPA2V9faM8efyUJ+RHWu60mvdXlbO8HMLFengP7rUvWtNcy7DNvq2ztET66NijQlkikI5JV1d6hBRNWD19aCDHP3cWukGIfKXCO3dufh8iPW1Hbe2HEhKlac0SEgvNHXo8vfXg7XIPSd4NtVQJ+3oGY6o5hMjUNacElJMK54DTWcYDHCR3HsmQ+6qfnGdsQ3OKHi9HENwdvaXoFBJ5O/seyGM5hgZHsiS661SdnnQgCpXY76PVuMijDa+H1ezcUtJ3IPzlyiaIclB073v/a/dovHM0gkdl7eUKxP2QjuvA+BiI6arAjm9AINwDZcxd/OrgryYtz3rwVElLbx0aHqJgxxYZlQxzRwcRSTuovWfHLknfIZo7NKIyk66TmcaQSP3G8ROlo7i76rrJ9/7aR8zr/j01uSWeXERz8+0pBOiUdB2rcFn76hWkBnGUDmJaMTVSzqjLnF0K3WXsDyDMmncyjsVhe2oCs1NcTaCk/HaYrFRMjiSSfcfbVWJtc9NTSzFtO4hLj1STUCVIHrWje8O5HykPYqd0XzcEA6e4jsmKNNQxLKvzVvZ3D8JAZEwuH6+jQWWcME0OAaTwIWHT/i/DMEM1zraDJlmId8swNAfZbn4cAmAbAe/1nYOyuQss0VicAa2parDnrNxZnC7T4IR1EhyVKUG8JGDAzBL3UOdLyubsfuHv2JVmrctel1CRQEkQILLE92x7iAN6qznuRJHQAKu5a0APLd5bdoP9LaYmiKKPavvA5GGWjtto2nRcz76oY4FbDl9pCQliYk5dod5cx6nBvNpwFb0phzCz/9nOlu9q7KQ5Ut4mORn49Y3Y3Z2XcK9X7ffmVtvqKtfX7s1bwVGnGctQzee8D6Gt/U1rgJqG6Svw3by1nHETvStdokS3XYU7V8u2/Q61NBDfaQBnwNLnerE5diqOWWrNtBmDBD+ePHmWa60Y2iJqaOvUwItbzz61fOKbIbDz4G3F8Bo8p/7UQeega8ZUNQ9NbLvQzrRnT88/A+9/7iRCw1eOgdy/tfzHuhq2SwlIbDLYK9G8AJh0bLcLFTQzaBuziwvlna+/D/GGAGztQqABPB1KZvDy5QaEfAdE7St33rpdxuH4g0iZe3udzMy2ozjm4RySl69Wy/NnNhrpQ7CzPwUSlgBf29goLs5mTxoeAhkOXaBthqY5L0MSQhBEVVTgO3FxZ++gPIGRdZAulVanpkaLDGRpYboszM+CiKDLmetQ9WfAzQUileovkPD1N5OYODAaD6cQL6SFEDCl0YpUKp4uOa0U4fwDYaS3VrbdLKdluF8Tlp84OOqGVDCSIQf7YHSTY9m8xpn7DohnENYOAm6pid29fRO4TPHtGRISzymTRGpYgh+m4+KUMLYwAIhJZx+JHOSnThlLoYNojnIJ+zW0DhmasIxWEWJruaTSEC/yBnfDTLKuGATaMY8QeeC6sLhcOlv75cmnj7MPiIRbU2PtOnZqYSKR4N6ECRIMj7NLuk+fg75jwEzGphv1FGcHm/N10pqfm48mqpNBqwlZJgeK1VhzwIjSyWVGEFD4MoRfIg+c1TA4h1Hwz6WlyJ9nTbDRkPhIzWxnv1PWwNV9hBfntChI9KABzEFM3rl/J2bPSgya+gAq4aYGyVU9qGCIfeIgHlF/4ecg6M7efga3lQuEi9qX6emU4EoBLlNhQSWOkhfrIoMyHbIJnGSqIah8LyHT1CHz8FqzlUfLUK5CrmutUy7bMI94xlFr0wSfNeeKexLAysg8eyi4SdhySBCb58ZpGUTSbK6vzoSkzn8dG2nz4J76+E17GPKuuRMWMlzXxnrn7XdiAVALCY4JnPwLh0p8TVNPT5eK1+tP9301C+Fk+TWBaZ5VSJJ5KICYnrPdHbuS0dgHbCPnmmQ+Fm3nQoqBO981kCK05+urtg5hqg1sruDndY4azzJownZMxX4a5mR9GrgpqCsUiKNbOzu/cBKh4SvFQP7R7/z2/eGBoe+7jMkCBE6pc27WBdCUnEfLjcU5pKjhMjszm3EFEX1wZLg8W10p/69/+S/L3s5muXNnsbz/3t2yuDQbDuuAkAR9bXOXziqRPSqbdF5npouYdu7d/R2ue8q777wTu+MIec3NzmbiYauCSjCdC+LkoPWNtSCWiDM1Nh0zhY1AH0vn3CcPSCPE7rSMOdi+PFOmIA5ray/Li+cvop04UcgyWC9dP120TQ1Ek4WN7oRAEYiuAoOqNv1srAU1iX9/FovszVInjg9FwoHI90LQB9xDxMmAXGviUcNxKWnnBlzCVFzW3bkBEkAJt0is15vI7z70I8BUqcfZ0mNoRtlu02+poN/YyapjAwiJBCyCnp/SSZ0AB1FTAOi96CkbL1+VzvZeoQi0BXHtEMDEhQ097CiaigyR5kBcvaMkZv391V9+89VGefrwcQh7B8IbrzCYiAOU8iAnYlYPl6FMrJRonkhwSUv31jpHRsYxkY5rR3WXucy853pmCga+vRMXWym11gTnHmlWiOTPuUpttV1kFJXwAiHqY7ntiHqx+CwmRL6xT6ZzAyyZRz3AD7Re8XFzdz8MRELUB2xQ+sq792+XefArxJI8qnmDA1j7TEDLJ6Va0Tq5r4SRNkSDcvdMPXZ4m7xOdfUFxpkgJnLyZoS6T6td852D8DJQBaDklXrLbFpzH2nTpqZhPTVdubxOPK9CfMjE4EkYJTSkOOVqCH2A0Tw3cN9+Wz+tb5KjxI9761vrVq/zvrnvDt7XlGpapts6RLTmKlNuv61310fgyLmGJj8eTIyNp01d0ywCrIQ1dTEPtUZNVxU/bt66EU3CmeZ6OyrIOQgv7cjyJApOwEtLgmbvjG0AS5dOCb7QBuahFcPBdE1Y7rVufxFW6XCfE3x8Va8WXj7PWSywRtdxTMV+pHZl3Wqs2vfMS+bRQ/sT2f71z3j1C8NXioH8rW996wMI5R/MzUzFpCQxkwCPwzSUhMvlMRV28piEpi7FrseTXlG3lxfKaL/LNGwjPWgvHyxTpOMAlvba9Z398mp9k++Gsh6OK21KYJUCJqYmyvzifDqoEroSxCpMSYIgkxDoEmRXixV5ZucWYDITNPhQOUMxOOgcZy2uddLf3NqKd4t53L9zO0zv9AxNhPIr4dqkmrhcI+fV5jrE8BgpeyGII1HVzAKpIQ29iaoZT8QVWdtOpTTpWSakyUJUOVF7AaP60TbOL+sCcobqloo0yfciRo+aCXXs7XU9HNIHYbIHPMgP2Ym2Iww0z2X5c5iwg/ranE+OzygP31DGzC/hWwf9tJ3qEqqTgc+d8+DYyznMFFkayQfNhI5juVt7r9gsE1K6V7CT8dQJfGdJU3ftp4+fZo6OBK5dfbd25ipB2al1gXbJfef/KA27ErDHIOWQGApDJ/RJIF1Q0pnF5q25AdoRKV4mo2u4BECvmWp2quY1CYVwC+wpdtvpTEP88IlXagi1I6KRadqhfBEAZDgQZKV/acHmzl7ZAV/0JnSBT7XRfoSBZbTTB7eWIwBEwyBN66t246HXn4KNZgYZimXzueWr5R4pr9bW0yeijUH4xQGlyjAR4SXht2ycASTaPfWO6Rf8kEiDPxK0EGHSADQxV2nuFI/CQGDeak3WU0m1gUZgVE/1LGSugvDz+RtHi8vcXL33zvNV/CaEeL8R3nx2dd98Z/ptedpr765Trc/bEMEn9z11/JT0NDNljE5gUCtfCyNxVwZhv3SiqPPVzH8DjaO2OaKg5eEDTbcXwF9c1yNvAwahlcN7x5ayhhaMXZOXkzndy0j4bm1tJw1r1V3ONrR8pa2b5bUMV/U0f0LLkC2T/ayaKXlvfyJO8JQ6ESvCBjV9dHh09AtnoRu+Ugzka2/d/h6I/eHIEBIRYqsDywN2ZjqYvvEOCOpJoGQYeyR/zhFxhvgkHWz1+ZNysOvCga9gAA6CTcIMJmpHQcpenJ+LCvfo8cPY8fVo2tnbrWMbqP3bfKun16v1V5EW3n3/nRC/HdfIAawSncXl5fLw8fPy8NOV8td//dPy8tV2/Pj12HCw+cbScsYP3CDGwUo3f3r69HFUYpcukEloZtIstrG1gaa0FFOSkpDeHkrLrsWviisSSZgqospIGkCBCA5Ui9MSBbe2dRxnhDKroWRAtiHWwirEj3SDNcCv9AyAbJqgdM8c4fqcDrMN8XG9LBHKyXJAF6KvrdvZ6arSVdKv7px6o5mmZdLuqxeRTgLWSxdo1WXXfXKWP70gxM6BcJlB7aR82BBdeA9EsT+dyd0jnXPy/OlzOpubvcJcQOowUuJfdWJ/wAE+j/1f040MdX1zu0xOz5QxNA4FjcooqkRup5Wh7O3v8201MdhB7TyazhwfcaWDIdrK+UB9lNcxmOyrQs7ZQZJ8bauqUVTGbhu1HdeeayeNtkV9oqVwr0DhMuHu9IZskNnjDtY73uTeYG+DM2NDaADUz/RtM/mASWbOCmX37Lwo6+FudmrBHk6sdT0wBRcqEzgKKcuQ8S3KZv09fCcTccKgy/BkKR6Imzb9OFlIYPK1FvR+tDkYCH3G2cqunyaBCfOwLSwc4Ypgtff5JXS/57hiEu3RxGnvc0u9c27v8/vZ0D7v/tZgyZuEX0/X6/q0vm5C97e2U763LcEJ4eX41xl1rt9WPBVvxKMq1MEUIPgHnYOs0q0Djf1Bjz7HNKRiCmVZ0ghclFGEjiwuhSYpfDkfyDHc4AvxZfaPHj2GHmxamPylMAnt+bouHuILlak3/ETcoT7tO2Ff+0HFVWuq9cX0fG/fFV8UDsjhv0Xo/oVzQAxfKQby7fedhX754dhwdU3UP11zgqzCLpxFCAUkFVVaiNQOcXMMo05ocuygLyv0TkCI9GJyyRGfORB8dnJU5meny62bS1lOeRniPT87V6ZGx4g7jHR4APPYKTt6xtDBIXtZGkQ/bgmUxB0KXNbWdkAIOxYSOJoIxQkhGB0dKnPTSCMwv92dDSToT8uLZ88rAaZs7smsamrzOqfCOSJzpO87EVKCrHqp9Oc+KK7KWb14qAcNbJwwAyRaEVmCrLSjW6CupTJBJSMHWYMYMpJ0nPYMOoXoa7IY5ZvqZXLQUaWuLq9qJeJiZmRDKPzGDgP4k04OOo1Su+VQQh1B3R/lePToCbDbpW0qwoaBpLwQehEXQDmuJQEKkeNZJKLgfQ9MdiL1f/bkeUwHTtyyI1SSUhG9do3UhLorOeurVGV2NaMbdOLZufnMqlULJesaUnVNDlUT2d7ZDi4p0Uf9NwplNg/j8TD440QvtRK9/Jw17PL8KHFhkBIWGZCal2c7oBlRpWhnmsl8Nz3jfie95dHTZ2VLF2SIem//EITHsa0jBBtwEi0UFso31pNyKB1yLe4qzFh/NUPLKjO2LDITiZFt7qZimulkLhlATTvzlUzaAgUHalsYAkHe28aaU2QglYkomEhk6HF8dnLuBNeTjHloqoumZxwTJ3hqQWxoCTUXgWXarLnO2fdvHk38eupOLUW8etcdau7XoSWMgDvR20/afBOaOG1q3Xl55X3b/raXIfGbeMLed/aH4AhB2Lk8fOfI1YuPi4uwKhS6QgafRvgRV2T0JBRTY8aNuHblATVj55eQM8xK56AjBNMfl7/4i/8xSC1LsQyvB8rDI7HWtrY8LVzb9zazc5XSBr7rOhtPzdU2lAHK8OwTh+CiGiZV/wFa9K8eA/ng62/918ODAx+MILVnmQk6TOZGiMmpPCdhyX0FAggBF11YWoR60MkgaNp6tY9L7AX8j3/84zTS4sJ8WV97GWKu5uHEK1VPfbfFuqfPV8v61k6ZmlkoH3zwm9l86icffYL28LysoUq6NlUPx2O0D72uXCbk7/y9v1veee9tVM01JAiQAMK9ubFGwyJJjzlRaBhNxCVFFmBkw3Tu4TKKpuJaXnqEyRwcrI+JjI45PVWZicuGuGWrpobW/ux5Z3s35iE3+PFe6VZvLjUkiaZIKNbKeEVsSAcIIhKDLMTVu+MUaj0M43Cuw+72XiZKyZiN5zNX+ZUoWw6ZFMmBoA7qqhXWthgeHg1x0YQhkd3Z3S8rT56VE+2+Ek6+Ma7IKzKrvTgelfkuEEY7p0TSyW5Vuh4pk+OTlOW4PPzkcRhQ5hvQLtnDgrYOUYQgx+wlA+NQBXdspfaWUubBg8XlJcpv2u7+CDMGjmGARDHfEATeZw8GPVEgjJopRKtKLCrRM0kuE1dNzjGoIRiSDGcUYu0aXZoPrb/kObtLUk7TkElZZrXE6Zk5mM9Yebm2Ubb08kIQOT6h4/Yh8aGK6K67NDcT3NFtOAUVbnyfrYHJNzDjCE6Tm2mHEfBfD+rYLI/iZkXa4/Xu0+tuxB3veB7TIWVrNSf/JCgefp8B/sBAUxU4Q1Fckdc94BWeNBNKIKP5kql1Frb5pjksiuX2SBm7jjZ4XfGiXudd13vLlnK21024itEVtzukTs1315ENXTe8NOfk632Tlr8tYU3bv3GkjARxVvzw3ryqGRXBC/xyG2otDF7LPP7iL/4yXlyaw2+Ck5ZMDVEhUG1Ub9D19fUIp5kjBZzVUF3U8gk0x2vhfoLQ67u2fin71eF4nRYBCDnl9H1l7NZPalCdPKyDkfwmfcHgR0nPHRg1r15GG1VgABh/Rll/7la2bfhKMZBvvXs3W9k6YK3d2nWKJLJ1eXLqZUcCLAEPBEQEduVY1a/eIW3YI1ELne08OT4Wl0XXuzmDs751/w6da1iRq0yjodTF5gRiKT/80U8yEfFb3/718uDBW+XOrRtlapz8QZh7d27ENCTjifcPjbkAM5pxsTQ6/fHxPvn1ZHB9eXmZeHX5gnT6MzWPoyCtA9zbm+sQfN35zsoBjGB/F4bgkidOaoQIK5U7v+Xhxw/j7eOYiZ1WNVpzTmyV/J2ea1dFIqRePY5R8Ny1fObmFmJ/d4MliZ9IKzqp0fT0yJBhWhwywZXnL5tlE6qLapBToi2jULsgATUfQJzvbQcwMem7xlc82oDn8xcrMDYY7Knr+Lgbn1pTlX5FZiVoZ7mGSLUdULMk8NGmLtMcHp3I5Km1V86JgWDbLra351zXjhOTHOVoJWw1l1PaQOy4fVcvO5ezQSOD0DtA7LhNldprejXUtMxHrc5OI4Oz7EreZpcOZ8wQWyU1npl3ys81aTtgrZbjgpBqYItLy5HiBHiV9Poy/jY9M1MeP3kaotIBN/aAdbnoK7tb+5l06OoI46MO/kOMHPSGersarzBXi5F5D/ZX4UO8avEfwNS2Te0pd58cHfygR+v0EBs9cFArdslyJx662F/gAvw9koqwkPj4Z315RrPQTSB4MBBnmmepeYUZhApjkFvK12AXRxuEzzWsu6/b4LPPe94d8vbNON33IhfBJy1hjcDUPPe3puHPdfDWWneXocbzaW23aH8KJ91xmuv8Nc80/0jY1free/+9cuv2zeCmXlcKrU+fPk1/dbxDi0fG4ehPmrVkIgqUOgI5BmUfJ3P64kn6l6uIy9A+/fRT+g74bd1SDo/KEOwLCgg3EJoWZufKLMwLxMncHMFQ26bCIkyF/6qF1HvbWk1SIdX6Ok4sg1NYJd6fcv0LJxEavlIM5Bvv3f0+wL0fCU97OcTURtGeqG1a24GLCbr7oJP5+iAObierJDw5oyahpH0aE4OTp/Sn12S1NDfHPR0nKIC0JnHnLJnQS6IPzcKdyO7cu1ueP31SHv70J2XlKUT8cK/sghAu866brRa0kaGBsvICreTlSll98aI8efiorL9aK88fKzmjosLEMkCv1H20Hy8jB7j121ch1a1WDaWPMyIorQnHD/Jrmz4qs9Myt/4wBFoSGNSBOjts1GYohOMNmoYsTytlHBzS+MRZunlTF7y0rMREm3Vf/wjMdRLE6S+PnjzPKqTOqtX2Xb0y9IyqE8NcLFEtTq0lixUKd9KXaOgtYnkkynYEmYdSmC67LlRZpTWlVyVp1WPNOZSPO2Ej8ptO0qNwWaYe6fzxw6cwoZ0guMTeTnOmw0Iv0jBSumMTmveC+Pm+ap8yEIn5vbfuZfxJgqlzhRlaDlAgRMUOmG/o0N6HYIIrwlPpS2nQZ7ad8TIpzwQI8Trzot6mfO553wOBrl1UJqW2c5E1k1pXSdOeAKfc20GBQWnzECHkCHhp2jrluXu1z7rNaT+1Ih/zFCvrgHxdhUGzxrEaJ9qhm0z5bUx3wLBcOp5U4XLK95woh+ikuEXgme3Qjon5iabWbEuAUORSMbqZq81pLpMVySzN2zLIzA5C1NA8KEvg37ZhC5AGCgZ7l/D7WeGaEP/80BLpNrx5H4mcoxLCelgOz03NUw4/q+/aUPNuy5EnzbWHGl6YSOjDZ9/zk2dtmj5T03Xg/ONPPi0rKysIQhthCEbVE8sVICbRdhUuFAJMVuasY4ICsEKie4040fjf/+Avyr/9d/8+TETh5uXLl7EQmJh5yXgM1t98p90fH23GidaazlyGJYt2QnNSAP4DmcAI3Em9uLeReXa1hJGwI830e97RD9VAfvUYyK99+1t/NDA0ND046CKKw3ToseJ+HrG3c2hSkUsrzWUiHJVu/d7db2MXSdhxhx0k/cP97dLZ3YaII/lBFJWSHcjSpU7p3dnmhwf7dVIcHdtO7wRF18Z//viTcg7RP+3slxM6usuNaF7QG0mTmuc9bejSSQ5JiURUV9D33347LrlqHmowEnc7o53UEElOKZQGzEQ7GtZGrCipF1mnLN24VZ4+qyv62qCu/eW16aSDgAhn1ENskGhK4uzYOgAMAy8ppyvc9ujC66B373BZXd0sL1bXQWol7toB0ymCYXxPwnZIyyfTafdNcL0wmaxuxWOo20rqbvgvwouYIqRo6WhFBm2tq8TesgZmzozmfepfN8nqh/lPTM6kXk8eP4vWpkQlYsc2m7IZm79mvEcCz0+YhgPZ2pEHxobLjdu3s82wjE7NM/kQx7koJJTOJHytp2lWJmepa1BAsS102d4HJ2Telluiaz0kvHY+vwhT4XsH01Meyqu25aD/BhqU7d8T90gZgJNUXSXY5CHEpL1P2zogv7+7B/N3r48JmAxCUnEJ9gqjMNEUr5ZRWGSPBtLqgIfOExD/ZUxxbADuMvamhDl0w71w7/swggZvKIPmXs9GdcFI66ipUO1SBlIJcsUDV+dFAYkJK8vzSHPyofD1XMt3/dsQ2Z8Rugn59dV16P42V9c/nw2WM6fXU/IWVG6LRnj9e++CU0Ro8SDXHmnr62f81Gu/4Xl3Xj73znfilibndgmjfEtQqjeGYyAT4yPZXuGTTz6Jpi1uiHe24QHtaV8WT3UG+cu//Kvy6PGTpOXYhMswmWZbtjBPyqJGMz09EYHFUtqHZFiadLUQpOxWI6Wx5ep9mAf3ejAGt+wbBuiHJubQl96+f/pFJhEaKlX7ioTlpYU/zsYtSLd6M7pshYR/g2MXgnWOlHwMATyFKWi+Oebs8hrOUHaZC7nx3s5WGRvuR7g/JI0TupNSm8TJgXfoPYxCn2xRwM7vekIuKSKxcILN7VtI8M3EPoHvPAOBrvlAKdPBS7263JWwv2eguJqr3VbC48CzzMkxj72trTAbGV4lrBx2aA4lvAykQTR1i41tOw0uszlHm5qLI8ATtCEwB+SEUYogMB7bH7YSSdvGdkLcKWlbCE1D+8BELUTUmYRIDw2Olo9+8rBsb4OoEBWlYZHJ3qb2YZ0yBuM5GGc5ZJIyFeOT9xHMAylHze8l2pYMxagifry+KIPjEjWIoBLmOtgoslt3tQgZl+MGt+7chQgelseq+Ug9ws/yUtV0ZtNOhTiETx0oJx2eBMlJc3p2tty8eyvmS7WIVrXPlxQhdeTfZ5bFYMet3mSuS1DjS5g1JbreUwemq61f5HOmcGBlGvxU0wapcnBBYtSJP9e7Wn22Ar6ckEYvmpgmoqrrKuA4y1gJU8K9Az4LTwCO9jFQbi4vgH9qk/J8K2/5KxE334xbkI75hsFad9L0LKN3eXkPB7l1PoiGJaz5swyaNm1DmYOU1XTDJIhTmYvPTU+cMu36PpJoYAWB4T444kvSEHYWTnjbh64JFT8/J7QE2HNi+lFXSLpdoY1T078+2vCZNKyKZ9uHt012r0WxxHEk6Eor17Zr17PuYDLtYQiOEU8WJoxyCHPg7bv2MKlahsuMv/71X/8wy6OsoLW/4BD2auBxKqEfudy75ne9EHWucFsIhQ5pSluutEET7Hs3biyUGeiEplVNYq4Svo+QIY6nt7SwJlC7q7Pl83tNy2q54opCWhU0xJcelzH51WMg927f+CNnTw5TQZdjH6TTCBwrZidzhm5mB9tI6RRIs5xEjOOD03L37m0k4w3pMsS7N5KvXVCfeAEkQG1TQSkH1r2uT7PSuQyFRpG4IJGpbr5cfRnvCBmI0oKagJ5eSnvuHbK940A34KMMNooEzoHiAzWI5SUQC40G5JAQ2ygyDRFKRNPk0Y/mkHEcntXGc0cyJG2I9x4ItHRzmfyO0K62yRty1w9ckDocHHXuit42qrFxNOCYmpkuc64kPDZC/jdi4nMm/k8/eghDFmkoK4Sgh3JILEMMLE8IL/lzHfMMzyX21pcX8e65f/+tcuf+g3hpGKyDJqkQKwBnGi6JTqJBTEPMVVROQucohUzOMZNbd24FgdUgrcdAmsWO6He1g6TDWB7SAPiVuJmG0hLfOm/n7v372W7X+REy70oIap62V+0ulk2iwQFSyNCU8sUnV18+Qhg5gLjr4zSs6UuzGUJHD3gwPDCEsFIFlVO0SQWPCB8U0TbSnOBKyi+fr5SjfbdCprOSrmNSaVTKG2yjDjKpnV3NisKoB/ztyTyn8eGBMoSQkfW1HOgGv1v7e3eQeQQkDbH3vXXw7H0YyKljZQhV4I7wsKBq1GEWTVnyPd9VQtEwBWHBIRG0zWVwzsWRcLWMRBw3Hcsgrls6cadtL5/m5RshUQiZj+DrpuxVy+LcdbwZ6qP2nSldx/m8+Fd5iZCGCqh6TfBSavBmnvW6Pu8Ob94H0X3EISyFl/BzHK8NlXHY12qaxhTftIC0wfeauDR3aabX4UGYbyEk/6v/4V9z3kHD18vTjaS0MtSatcVpy+UqEQsLM42noYPjAxEmNH+FfcAcruKaRH7AF/q/j+0njsnoHSY9sk3UooxFGb7QLHRDU6wvP/yjf/Q793vPLh6qjE8g5Y9DbKbGR2tjwAiciDfUEAqXklAdt/DRKmgs/eo/+O4HZWsXzr2/k/EBJ9Zpmz9E8k5VK+RysmPYKVx00M7WjwTQ46D9yBgEeLn86Mc/ztIZKPi1c1GubPUIsbtz7x6d9bisP1+jQUinx8FPCAwdrR8mcAdG5l4On378URpXwqeJRY1H7zKJzyVistqKnVPiZufWHu27M84joxN5rskiBI9y29Fljro2a3aQAWVwm7pZHwm7Edwq1UG87fUtkw/Bq7ASdiAJ4BD5/Ubpw4FvkVUGqOePK/3aYWbnZjLJ0UXltJebT1YLBvZqaNtoYYd0Ds18VJ53SmOUUQDzb+e5pIHOSNP5OMsLczEzqhWKsNZXjBWWera5WZcdSJt/mAztHMcJy03utqJt446SaoIjI86VqXMXbFT/DNbPJU8qwa1SlXFkdAbXnjrmu9VnLxBWwCtgAATJ7yhxO/vHDXPWq08Hg0qCJZgXl8AYzdN20px3fHiSsmtCyITJY2fIG9uyUG4+kxA7wbRnaCTzNc7JxxnhrrigwGSBsxqvhN/CE6oJxFuXl3CtpDpoazFazcSbME0unQ9l/i7Wp4eZTCtMnD/bVEQwZZOXeWT5btrLhccso/h7cgJcYBzudaKAdXgCXtOuaiI5yN8ihHiSkGmYZoV6iva55woJfus/PxLY9itCU+fu8Np7Qvd9+sIbBz/BEfH26pnBM99GiLAUnD/v8H1TuHzWPjckJdKtwbSBAbCzPdImhCvm4XfNdcU5vuPsvXhk+sYVb21HPUFdkkitXg3FMTCFWM3ICdAWMxTeButlugpdt28vlHcf3C+nrubM6wPwUFPzS8fb7JNW3SSac8rIdc7ek/8ouGLa4qjjczKgF6urbWV/YfjCEf//Hf5P//k/+YON9Y1/fry/V6bHRsuMbrBwR71G5BL9qBpRP+ktztbU7iyBcqxEvokCD+G+A4FZKJ988hGaBRIv8WUwkHUarA6aOoBOa6YRbNtLaThAdXa26opjLTfv3CnrdHjd8Jw8pQpvPhItEaESr5Gy8uRp3in1ZMFDyjs2AdMjD3dA3N7cDNOQ2ChtxP5MZpbBWe1pRA4XxRMhHHC3LH3D7kei9AgxhqioZtppXfog8XkXIkVyIpv7Y1g3K2SZ3Q9d6VMi1GQZE5P5SVite2UeInpFJlJDS6hqrZPW3nrnrTKJpD+AlKykYieINxUhnYRD1VvCqdSrN5kD8RIeg1KwjMR5ExPzM7QVkpfL6fco3ffFDDlIHDc7sm2yBwKM3sUtpYgitMud75smediBl2/cKHPzc/YL4K97arIiPh1Vgkt+bQdzsMRzzC8BQiKms2j63EbQ6OV9n3ElpPQsBQHTgJJXV2rg44CzZiiZTuosCMJEOAlX4G6HDEyBRyR4YKwbpoxcab4OSlciHMJAXuKlcFejNlCDcm57kaiERi1Kjcm1ytQw3cslc3NIJ0WU6hP0crN+bomqZule/trCLUtcO60zf8auWgRlJb7tX+fi8ELYkb+uyJlciISsd07n+CLLzlfN5DymVP7rt9anwQeDdUnBCMnLetTb5nG9aa+F5VVIIWrwKW8/874lyvVWGH3O4btE4Vr4EN/nfmcbxbTZpOG5+2ifVUbyev4pHbdJv8kruMVxlb7fNGVs740fYap+mFMbr7bjNbPzMI5wbYUH49SPTUs8vo6rhjEw0FPefesegshY9izRwUUriabS9Bk+tRYtAzHY2yOAkIaLlLp0vZNuKUx5+uKF44B//uzFyn/YRP+F4RpKX3L4L/8Pv/8H29tb//wAqXZharLMIrG6eqi1F+EVtNNgIIYA0bSk2qYUqyXp8PwkXlkffPBr5dmzJ+UCAGresora9CUGehXp+eJ1iDOd9/RCYNKRkeqj9iF9K3062Jm1k8jD72ReKQcE22TtzIeHO0jWU+aQjmx6vrOBXW+qNmCDMPQ8G86On5mph/tBLsdTziBQTnKUsfit4wR2YudiqNHozmnd1TAkZqqqg0izQwNOItPsAcHb2y9PHj+JTV5tx/3M7UyV0EDIQS7NgqYpuZKo2anaiUg9aHguGS5jXFhayPo+BqoN4YNgcETrsUMQIsWYvshM3SR6ZpWZzsDGOR1+NwNynhw636QTLRIIAHuXSpfAySxHkLBPy/7OAXH0CtGVWS3N7Vlp/77BmM5i2oHq6vaoBxSlDTOy7NYv3TP//limetgha4nJmwxlDHt7rheFtkWBgycwp5BYmyyVqvbgLcexxJlhV1CVITuuUQ+jm7BjF+noXNvWEumYLSW2Su8wkfjXwxg1SxgvB+kLw5ibKC/6K/lX/LGuHuKTi31aDs1oCiq2QRgW34grJnWCMCJjmp2agvBD/IGnmbT4ZLvmbOLNd7an7SOM6vpHplkiwWpiUavqoJHoiaUmeEb6XPJdZT46EoQxXwX7maWpoLEdPBtCVDm394Y27mcCkWiG+k2i1Hj1nmvLz7118Kj3Xtf061Gf+2lOfCfhlni2+bbpfd59++wqcC9+VIJO0wk3E26C8bsZiCH9g3McI/LEstRvjJP+TBzbOAy5OXzelqGN34b23rNxzUqLhtvo6sVYTVgIO4lEPpw8LJtCpvFtZE/2Vz0b333vPejdcNlFcH++uqpD0r949vz5HxLlC4XK6r4C4Td/64MPh4eGvoceXibG6qZNSq0Ke8681e7tboLj43pmDcd2ODPDM85jk6NlenYqCxZqhrHjaJ+WMyu1K1Fr53Ow1bSU7iT47k+uyWoAadbZxoNImxIk2hUgK/G7j7GMyg6tlwygB/BqG/0Qw0jree83IpA1kTB47bgNyEOrZaBdCRcmdwTTcV8GJwCJQPmEb0QIg4NhMhafmy8YFUld7cTB/4oRFTFdglxm4R7szgLXlGSDKvWKiJFiIYBBSspgeYOkIKDEyOcSHtFyaHSo3Lh1s9y+cysz+0fRuIzjOj7ibZ2hbqmMLXZaEA8vKW/TYdTUPEbiVjgcb7ULmGPdMY/vJDyUg197WTlvVPResR4KVccvSA8GfIGQIFRkah5ZDoV2Mr94w9HW6QhmTBpJk+C927Laoe2gnm0jvfA2NjfSDnrIRSIP8zPrKmGrJfCfNhRvdIJwIzC7nVoR/8QHluQrMbUswtMlIDRJWhSZh1pjbYO6E53ldgzIcSzzrRMEaS3yscBZIgXwCqfUH2RaWlyKW6aunuoSdn5NiBJzr1vmL2N0YqptpOOJTEbNKEQo7VWDZfO3Jby+ygoBwstKE98/mW68Ba2r94EJ0LVe4E8Yj9/XBAl8xbfdoTLB158Z5814hu5nXoYY56gEOUfz0tq8Rlh5dhV47l37JAyDs98LT9M1XKXZdQR/m+s34xhCtIUBx2v5ExLvc76/qkee1Gfd5zZPQ3ea3fG6j9ALjut3vREI2/kjJ7rNpc5XOab9iFj7ADSndrNKa3zuMjjip5Ov3Yqb9H6ws7f3hWahG74yDORr77/1+4ODAx/cuX0rS55rf5+emQrjcMFE7c3phBDsoUFNVwPccx5RKgb4mhggUK7n4xR+ZblKrySQdYkIFzXM4DZEMUs3RKrSjgtAeZ8JakH6Kh1GuhX+3Ev4jBMJmqN6XZ2lc0vc0qBGTj+sCCuRdwDfoEmp03Hj/gNjEYfnpCna+J2uymoTnmWCSr4SUzuqhFMEkFBI1NWWXFNHN0CZh3MEskUmmovLy9vhNfPpxeFe2Wpb5iSSZll88lOzUcq2U+g08M7X3i2z8zMh+iKUxRMOEqKYaSR21MsO1Er1ppe0PXNYmYrgl8UthF3k0pWDlfD51A/40Wzi96A2z5SW3cFPCcnvRXLR233kXV1XE44dUebvVr8yVZOybYXPGWlemCd5WEZRIYQDrSzSH98a38XxVpCwvHdsrIc69EE5HR+S2NnRwjz43nLZ0Uxf853aoEvd9PVSNuprXOEgnLK4JPEMdaa8+4ajOVkZ0hEuZzAsGY6YCGsvvTIPNVTtWJTb9nUBRwUD21lPxFu3b8cM4YJ64mUq4cFPCCHJq+25vEgO2jWTWKlL3fFOKBCbH8+Wukkg15VRiqxhTQ1xrPhgv7DO9KjcyzitbzTR1J9Qk2qC7VuP6yBO1Pp3H2+GlK/rO69iqs7Ndbotge4O7bsarutn4A2/tpSCXwuLJq3mm+77bmJu6C6zmlaL459fh+t0crz5rEb7TGjft+Vsv+t+d8WEKF/q0bw31LJJ18As2if3zfnNoOBo36/teWrrVBymX9mnTMfttmFEf7a3v/+FZqEbvjIMZHl+5sPjo8MPtAnLJCSgo+N1ITxpukt2hKhy43hBT79mIhG8Ak8GEhMTcSVhLqkxEGBrc1ZSdUzhPAStt4+Ds7u5OTZ8fnaMVlD3ghD4eghJCLwOE7CBaZMgNkkKeHOR2GkS0QXPeL4ns9rYfA/qEqsvmxQ5v0OtR68J02sR0sE0EaAusV4JhQwtEqEIAzwkt4lP+qqbEqqt9c3y8vkLiO+xo7SUT9dQiddQ3AFHRoczeKpLoCYlTRXk2tRBqbLCS5fj7/zGd0v/kBqZRFKTjPlD6ixXg7yu6SScJS7WX8k+QXhQNp85D8Otg514ub+7kwFlpX2ZeCXJ1qTC0DbtRb3sgVsIzsDK8RDLJ1GGQY6NTgYmap6BL+CpTJnG4AiDtxwQSxOUePY35iWJnxlZZsdoNl2aH3hABe1NRJewaCZSSOirBJ7vHLTPfuKkbft6uEe+ErkLT7oMhfBzlWbHwmQwCjhK/wbbJnCmPB62azYDk/FB2B3PsIDKFeKIjERPN1dzdVVd6+vimi5B4tL/tkWIm6iRthD/k0LaL9qcbUWdlEYd+1BYcaxLOFgWDxmjDIJ/QjVXiWPu7ilyK3hVF+lKbNxdU1OdzEOzYsbhSMS2DhHjX/imTLn0l/x4H7wmrfZagYFT131umuumXs331PTqvn1mePPe8Ob7nOtNc0/iTXr18evpdt+3zwxX5as3qXPbX98M3fmFsTfX9ah97Trlz+bp0T43/av7+jB9z2dhJLR9m2Z3WXznXTcTfK2slp2T7aqgIc742v6aCY5oxg7iy0Bo5T/d3d37QpMIDQ0V+PLDN99964/7e3unwdSMCbiUhxP4dNn1empiMpKeUiZoDhAAFMBUbYtJAeAE0AKGzioxJRJEQYJnZ6JTB4wis/79l8V9M3ouXVrCDqcXilrCYTngULuYnJiJOcjO49iHjafEWcdBKgMxSTuuZptMeLShiadp4EgPnYO6TIgd3DwlaEqWllfOL6FSo7hq/HTmaiKoiALzqJQNIuXs8bNMeoupgm8l8O3sZ11OMxMfgjUw1F8mJsejVXiMT4zGBCbRzDpTIOOdW3fK3Xt3YpLrg4EoBVfmKMOE6BBfeEn29cCpUqp34rblFcTc9wgbnhFza32NMh4DUg6+z0rKjn2kLrSVjDHtUOvVx7cZXIY4nfC4F8YxSlsLX2f4W99I12GCMsDa6SyDrs2BmeXlV+ong7S91EyEj6sfrzx/RmrghR0QYptFCsGjtCWdKIUH/t7bDsNDdTc572Ue/YMy5XGk8qNorJNTMhG+b74VFrbX6ZFl1MRDJw3RdABd4UUhRiGgLp8yMT6WtDWRxdtLkyhtpjSoyVWzguMQml0rwzEtYQ9eUNf2XCvta+FYJe3Ah1cXZ7QX+Cz+qzlkCXbg0jIR25JKR1PhScqZ9CijY1JH1EVtQ4HBviC+CuUKb4Jn88pR71siK060BKzicL1uQ9t+Cfm+3nlutY82TktA29AdN+f8dgW/y0FVyNdU2rSu312n0R6fYXKJUYPX7X33tzFV86dO3Apmvq1PK857tCHvjNMc3eHqrnleTzVe8smDml53GlW4qMJn1VSv4d2e00d9R7A9U1eeKZDLQLSgSPt2swrF5Z/s7e39wq1s2/B6Lb7E8Hv/0d97COG/PzHiXh4DWX/K7V3lkoLBVVG1+Wf/jomRdPhKkOkcx3qnOChbXX0HkeqAI52IzsNZ27+MSElYExQgroQXANuROg74XmiPl7CS54h7fQyU3e2D8nJ1lc7dnzVvshDitCv9TsS7SALicue63/l8EsJnXi5f8HLtVdl4tUmD6+fvoLBLoPdT/uq3LUqqKdiIIkjtfDAZ2jkM0hFLOjOPitvpyrQ0Ce3vbQUhBErS4TslzsyR4JlajqYwXY4lFK7Z5PyCLFrI84H+IdIaSjndWEhp2y10L/s0HCW5ICZFCJJ56YBpXUEUuPKXvAgSYSVU8ztCgzvc3y1DMCH3TdeEFdOiZkW+z05wwhxC5MBzNArSkuBmbwyJG88HdKcGZk+fPC395OmgufVNnfleghukH3NMBNywqMAvDN7yEy0EjPZ20HoV5gHlzJiYpDJVQ2yyO5m/DKbtaBJapW2SCONw0N5xC01Olt24Tmi1zabc916GDL4pQAgXd2t0vxFqRQqmKZlXa5MYw9jOFToclB8OTJIv6aZuFsjG55GPnYUsDspwFQrUYHXqENfrftYKRTJ6TmGskjGSERapmQHcIIJ5uQJAZR4yC0vl5w0BcpCdD+I9Bt4dIPS4RcEx19n3nDzFDgUFa1WPSmRTBw7xNwUnJO1agCb43AfieL26CtQ/eMwhjKPx+tfcW77u4LPuYP4eafMmf0N9bkmu0zK017nj3Obt9+2zNp32m6qZ1WeWx/dX6XGIz+29dVSgCKEPbNvnNXTft5cpDTe1zK8fiWJazbk7f/vnlVDXxLGcZ/b9Bh7tEThyFmctoxhiP3rrrQcxxbqb6srqS/ri4YPHj19+YQbyldFA3r9/54+1cQ/FdnsZF95hOqcE54LO50JzmmP297St60mzFx98vZEcD5hwpjSd0wM4wRAEFkCUUHGkgchHQtYCvLcX1e0U7eWyj/g9MKgZpMDRsrG5DQF7FmIhgbPTuvihng7OfbAMLjvgxBuBr3SmVqEJwm1xHz1+XDbXtzMO0a6Eq2mnc3gQIrS/5258NrI1t+E1G9Hw1DFeQBytF5FEX4+mlytrmTHthkMSX8dggkhUyrpIzO20kSy58C+EWlQhHWfZH0LY3d9icWkxvue6HA/CrB07EqkEXAY/JWQefCvjsANZLPOIaY44StNqRSLQOXXXZOXYk1AWkVEOiO/3IrkGJYk85bGzWT7Otp2Df9FzuB+fmIZxlvLk4ZNshyvB155PZsAC4oYmqheaS3rs7e2U3Z3tPAsBp/3SeYirZijz2NzYhLnB/BspS0lfr7kjMtk7QNriu6wFZZkEG+3kRKu64RL1VruVHFoX6ipxdpBbbxeZgpM55VjWOaZUBBe1m0z8FL+EBekII04pixfO1VDwEM4hYATZVpVoKQvP1FCMIxHSYUANRQcLNRTxzLQ0f2XZeA5xTOZgWWtIyQUdVzV/8cJzNAvqGU0NuIpHfmdbuVy7G125rpqbgAkj0zBIdprLJk1+Oarw075piiAKcVEP27s9278dm6r19C8vE7gjmau7xG/vanjzPhXK6Tp/g/HaRy0TatOr9a3p1O8sv7/NffthE1rm4bfdDC33aUPy4Nw8rfkQr82vO9RveJZzTvXIu+bcffAwaeTc3PM8ZeUwtMzKskdTbMubn/zmu8pswMfgsQttjpbbt2819OuUPnFQLg7P/mTn4OALzUI3fHUYyFt3/0jtQQ8qZ+Y667yOdwCMHolcHfS1oWQSSsFZrGxrK3tQ3L51i1Q0ZVVVXKTXvdVZ1UrfIdikJVNx3xAJ4Om5mzdpfugrMzMLALBTnj5+VtbgxEEM4mhTroP0NsplGIXePLu7e2ULAuUgup2M2LFZu46NBK2alyDy5GeTg6J0cuQ40jk6OqPsmuiOy/4+DGXf9bgkIHyD5AmpoY5KoL1hXE6+i/lJXKBTm0Y7FmDjB1kbBErICSIkrCAug70QybGBMjE3lZ0QJbAuR97TC0L1+H0l+hIhv6udBLiQtnZyzV0+ayWrmNU41DxePn9edjbWMrFQLyTJg0wI2gQR6oNpmRKSN986RmF5bMcwOdpxjza84LmbQB0Cj5cvVksfAoP6RC9li0TNYRMI+zqZ1M8r4T4+hKEAPzf1cXUAl1sxbZe+d0Kdg+9K8zHTSWxtl6Hqmq0gYTtHSEDSloFUM09l+mq3mU9jrShz+qL4CTNyAUY1FidZataKzZ8I5iMc0tamAy5EN+C94yEyQJmBYy1aYTUtWbl2HxC1HjhCYJ76IqBUBk/Wlh1mIv7LRHw3hKY0DFNxHMVYGSPhTM71DE4Ib5lGzjxUxpDZ6GKclK0XB7fgprsWqokAE+ohkyFRUY24NW2vxLU3j6sgoEzzc4O4RT2JE8JooL3q4Ym08kdo08hZfGgfXIfP5P1GMI8Q2K78rvJ9IyjRJ63mvdeBH6VJOukD12nlIF77vA1vxmlDe98yoRaarwef1cNPc3jdPKN588wf/8SZ6vFmz7NtK32o77uC9xzCQrOoDMRtJZYQJg8QaqWlrqH16PnzLzwL3fCVYCD/ye/83e9Rkj9wpdswEM6OCzhGIPGn1yeewBJA4HPeyUEXlxaylLKL/227jSqEVuaid5BmpnxHx1PiUoJSQnWyjTb9nsEJJLrZSFuffPwJ2sNKpE6wJgQ6hKPrLwiskEcDZfkPiIyLoTke4UqbusJlLxLj2uAQB+3u1/tziBSOdzjzu0oDcb+jPK4NtYtm4+5ks7MuhXJWViDO7nXeByE9OztuNDKJWyWsIoRILvMQucIAvNecQVFFOUpbJkGU+VsLZXLWIabzmAM1l2leckJjZpeTZhg0aVWi2hBRvs8cF+HBcw9hoWfW40ePy97WBtrCWYimjNU9NpxQWD09dDWeKaNoGn0SWOJIoDWnOMPZvcsvgcX87EJZe7VOWjvlAulXxh06ah3tDP5ztt7VZu9fbae6FlkPQsF5GdKtGW1Dl2c7iGMIqY9Mx7T41r28nbVtfTK5k/K4lL5apgym7rJohmqNdWzMsQS92075TtOYDEkGlDERvpdpmIeIKX6KC5n7QTlMK26wlF3cs0301R+ZGM+cCzKlHuA0R2goTane43iI32vCvXC2q18KEwAjSZMBpE4pzyDwhhFxHy2HOD7PmBx/MrpUiQzioWd5LIvlJZ12jpSapdqHM5rVrjNuItw9zNy2Jw9DYJTavB58kn5So302pBzN929+7mfJputjHvhXz82j5kd8reWozz6TnN9wtMQ1gpYZ/IxwldZn4pAOZUo6TZptnJY5dYf2mfhbS1ZDfXZdhs9nID87JLXuvJrLmPJpR3HPOrSmZ244uOYkhdACIB5LYy3bnTt3ygR46EoHDqDDRB5t7+x+oa1s2/CVYCBfe/vO96jch3qi6KXkUtNhHnQEAa7qJUNxzoWeV3oYuWVsPGF4vre3BQFsJqYBOIlOXHU5YvbgkOvaKcG5SM5jExDTi76ysrpWHj18HDuv7engsdvJ9tiTBTydRmbkh9qZ84yOxk0IWiQ5znZcGyOr/EJYaM0sIe8cDhszg6mc3UNiaMilnYeq2YJ6+lyiNrcwl3rtbG+Up08epSx8mHyoYAhlVk81TeBWzUNyNO+sO4ghQQIQrj3l2MDMwjyMYwZiXZfksPwOTFekI11K4QC15jagnU4mZnpP1Mo4eGanMH29jXa2tsur1dXS2d2NqUr30WhC/JlHzB7cH8pcQUwH99M+Eqrh4Xg7ubrM0MhYZsK6wJxrUlGZlM2dDAFgOq3lCWHlSV0xVmIMM5IQktAJXEjITE3PlXtvvVUOjutOhuk04o9aB2mcnleTowysz3fEccdHlxQZdiwKnMhyNJEQKt5lsin1Ny07mfuOS3jDSGkHmZSMompp4oaMtbp321l1s3aSXoi06YGXMhrT0NXXweq0pR2eGqodhKjzXhyUgWeCa9qJkDazzavWYrPrfafTSQdN1WVRZK9EIg1glMvWdOH3wDWwFbpe6jFGyGPKjta7v++YB3DicWW2pkWs4BilDKqZsGefNIH3IW45e18f14vrQ4EkBUswXf99R/A6R71/jVjyTct0QiTb+7YgPyNUZtYcvyDU9N7I18Ct7efzN9/ZJ998FrxN3Otv2iPhKh/Pb+T1c4Ixr9LoCu1YiH1Qi4kM37okPufao3Wnt/86FupWA+Plwf37ER7EVy05naPjH+zs7v5pEv2C4SvBQL7+zv0PqOiHQwDecRBdebVZZ1dCCK2d2EFyd4RbXl4sixBaJdC4HtJ5HDQfGoKwktYYzMfBcjURZ3e7qOJZIyHr2WKTTc/OxRyg1O8SHALWhhH4TTMRj8OG5rkSW9V+0u2CTN6blkTGQ9ffqenpvD8mX5mg5Xcw3O9CvOyIvM/gPuWTyDgvRQ3lzp3bcRA47exCDHbCOPgwcbKoI5J6xhKojwiq5Bs85AhBk3TYu4mvaWQQ+M0tLlVJlzx6e8hfxiFi8Y3mmSyhwjtrHDVY6bspYwgnaWmLl9BImiSOG69elfWXL8sZTDJbZlKAMFLKKm47vmGCji1k3S/ScJVbx4zcwvOQMjjAPzu/EAL87MnTsgtDiomL9D3bIdznQ82nEl77HFoL35qJ9b04p70cuyoDZXb5Rrl1/155tbZSVl8+p1yV4dZJd9VtUTj6nYRZM5r1M2iKk6jrij04MhwYa7pRohcufiduWMcDNCsZEqQgxN00dKzYhfm5b8kgBPgU4mubZzLlyGhlMMDUugkjB8bVdNzVUeKmFuTS7uYl6MU1qbT73thW9gUwLGUVsMHLwFpHBK7Bg62NdZXJMEYZpEgRzyvqcSIcBCDxxRvhF1Mk6ZqnZQhxhCHqEKEpI5MigYNLmyQ/IqYNiJuSmBzXbchV0q3p50l7rl8QvG7PzfvEqaFK7Vzk8fXzlknQ/LnOPUdLJOttfdbmZGjTSJ2v8v78UPOo31x913UfRkA67bvuwJvPPG8ZxxXzasJnv+8qcVcZDN11ypPmeT29nk6FQxUa0taEtCtH2pr29Z34r2Aubb1Hf9EZyP6uxWZnbxf6ePTnaCBfeBKh4SvBQP7eb37nw8HBge/JFR3/sJIuGGjnlVBq81XTePvtBzCEHjrlLh1AouAueHpdQUh087TzQ7zFGTu2/vdyXFV8dyPU39kWiXZCJ3HL0ykIrH73AlNC4tIlei7JlclAygryQMjIQ/Zhx1PdN9iYIpYSqJKkpgy3qGyXaFZKVgNRsrVh1TJ0XbXRnFwns9QT6r13382ihK7a2Uf5HZR2aXAlBwmCKmdF4JqnEmGkXrQkiVgfZ81wztw+Rowdn54qC8vLQRxNMC4sqQYghRL1JMYyEOFkFevy7SoAPq9M0mfOKSHjMC/zef70aVlbWckaUtr24+YLN9LM4mZHptvaYy27GqTld996Zexj4rhgm5PkXMp65enzcgwTtxMmrQb5I001nkE+ibmGGyUsTVa+ULJX81i8caPMLi6WzW3XijqKBts5QJsB1uLK8dEhZYVRkr4wVRN1KZRI+xy2C10tRF4Tl3uM28GEgR3LTij+DINP1k14OpYjc3QbgaePn5Zjx+I23HJgB21qNWNhmuTEq80tF/c8yBiLWq4T9Nxd0gH+/d2DeG0dobVqQpPoa+YyP92IqWXyChNr681fpSpVU9nd3sq3jtHE8cIzh8RfJsDlVR1DdAUwIRoYuCku6sHmHBwH0F3sUUYtfIIKaUlwi/s4eDShvZLgeR389Mp7EcvzVXzPNWeJWEtgDZ5bQpu0mk+6iXpCW3BC1+V1uPqeo7mvJ8v/88PVd90HMNdpJMyVOJUYW1YFkVrm9lkQybNpdaXntz8/1P5Yr7hu0qh1r20V5tCe24P7Ng9Dfa6g6pv6Ln2QI+OO9M/QCerjSh737t0t8/NzxBPv3QL8KJvQHR6jgfwqMpC//3f+g9+fHJ/4YH5htsxA/FxKQxu7fWZ6ZhbJfiYSuoREYqRan6UgQFQZjkQvy0g0QCVaJH5NHMdHVVK3k0TyBGhKoWMQidERlzPWrdYlOEbif6+Pv0ucuD0uJCydKTZkmto5A9rI4/EEYbThRChNK+Qcm7mrzqoWuqlUa/LRlBKmIzLSkDace1ffunWjLC8uIIW7htVpGeL94GVdiiUDx6oKiJYxYYCLQcfgSEWQIAXpShgc47HTL91aLuNTE/WZNnTKSiXCvEgwdc3Bjy6TSYtEMwYi0wOhzjhr1rJ+7rMigXoJ43jx7HmYtQRZDUmp3Lro5izQQxxISwnbb0/RcNxjWVle5qaU6/71UxMT5fGnj9Bijq1MPKAkkqkb35EMxE8zm0RMwghDoR2q2Yl0IHbuUHkHKWqUtHSisFs5dmY5xjhbzlon6g5sLzjOKXdr0ozGRH4hqp4lllyEWQF/91EZH5+ibiPAwvWsTjIfyW/Vwg529wMvtVc3kzo7RqMj3qmMgOfio8zh7Qdvl200LNtSSMsEq4cdHZ7DQfojGIzjIuLafqdDQWgR4qyvrIG/dXBfnI4nmPBWi6Lt95Aa93Z3EZbGanrEMRfrU82b1icQzl8NXWf+bSerLtAPyKtzXDeq4j95Gkkm01zWYAaEbiKWl143ONX9rr32kAm3DCREzsZu3vldGiXBc/3e4OPEyKP6vDvdN+991P3u5wXLkbjecG6J7xVjy+M3zs1hSEmb54n/eYfvDMCuraFfel3vk0q9Mg63nmv8GqP7W9P0G6P4U/G4fVvf28cjjIAvLTNcWJgri9AchXQFXhmI4x9uHndyfPonnL/wJELDV8OE9dbdD09Ojz+g39KRnHEOoVmcj8fQ7Nw8EuFYmAlQyaE2oMQk0tupoy0QMleBRlB6ju2b9z4SmLXjXoRoypXVElzBVCnTOQuawlxYL2tOcT09PVlu3rwRYM/MzicNO9aRPv3ESQ/jWUWOmr6HDTUzN5OdDrPsPHlaJsvswL2DsDdv34Qh6jV2mVVWJegSPBcYhNSmoTNw7TOAorumTDLupnxlvdSUNMMJA5nSyNhoWaa8evPE0YCzWo6MCPKYtHQ7lfjUzmGpapCBOHbk0XYaEUuN7RAiuPrkaelArBzvUJKuhgx/+U5Gzp0IKeNzgNnlUIxydIY0C0N0oLz0DpalpRtlhPfPHj0usOKYXaxR1m3ig7SXHxL63E2Rdgzl4rlg5AvyGSpDo9T1zp0yMOocDQlQZUDCmx+IK2nxuJrsKBuVtV627SlMKxMuIfIWUk0x5kmopQJDJjaeOYB+VnaQypzjo9u4DgKnRwfZIyQMvknPdduc5HpEOh6WRa3XODIRNVaX5Nl1P5AE8tLdCcSsrsGaZ6uAonCiGUmzlt5l6zAmtReXM1kHT9yYSu2luodrbqIswF3Hj+4xLA2LMo+kGfysTMdr86+aZoVziBVn+84e/UCzl0xb4SvxeCezTWw/N3CTlJJ2LoJT3l8RsSZu+9yj4p0MxO98RrTmvaGemu85t0klNNd5xo9R2+/a0ObTfXyR8HnfRcMQL5v7q6J0FcrUa3GaZ8Srp/qN4c13nut7v71Oy9RqPta71r0eTZw84zpxXg/e129ef2OOCsbiiJGqhWQsZ8cepUk6argQ6+b2NrTw/M9+JRnI196+88cQuml3B4y5hq7sqqKdzn7ZWF8XdgGsA9FK99XrxMHDaqd2L2sZhiDLGYJjJ3CwMS6TEpNzzUqaXFwXyZ3c6CwwA81YahOxQ/ONM5XpjWVwgLSKHjYQ3uH+MgFDWby5VOaXFiBudASJDmWKpAzlbSUAbfcOpmvft5PLqGxWy2uD3XlwN5Kz9dlDck7N1A6M1YhZmgo00cgYLLwdz9dKuxmnsKacM4uacsygji4uL6GKuuOdLsQSOBgI+an9yERkDiHSfAtwwpAq0iFxqwLwTiLt4UDu0tJy2YZgrb1YLSdKxcQVflcdwx+RmYuLCxkq9ZRZBO7AmLbRd2hgCE1vTGZ8G+1ssuxsbJRRYONIgjA3tB0jpg/bkNMYbRxMgNgqEMABI02fXPRkbMftbF1ldgANUi0y5jbAGOINp5OZ2zmcr2Fh1dbUSDS/2d7t2IiD69ZeXBgdGaeOl2Xt5VpZQ8tQswhsaJ8e6pY5OLS9OFUJo4PrMtRSFmDeOk84R0WmWte36s18pTHq3UudZTia4BzbSKGoqHUWl2TY4oftPUPndokc5xBFaKD+ai0yCet0EInRhe8chIdxa4LyIK6TBC2YHlgyReGQ7NL6ChcyB4Spql4QtRJKnS7cKreuOGAcNZrKOIzbJFGDWXCqhLA+bM8GhZ56e/2uHj73aO+vv0/IZe1H16Fe2zVyzs9nv/1Zz79IaL9pj1aIugrN9VW5mvbz1/g+z7e+89wc9bYrHUIb5/U6NoHnMUPVhJNNvbXt+NJnvmri1og12J9trzZYB/uCeCrue2+cufmZcuPGchmHkSgg6I6+Fw9Wx/HO/mTnl5iFbvhKMJBfe//B94cH+qddfsRBV64zdqA5RelU6fIEzSRSIIzFezuNjGMUaVekF+HrirtOshqsAKbTOxFNG71ScZ2A5fLJEkIaByJiBwXyIWZKpZqLtBlCCiH63PM30LhtumJvtp2cmsy+FM5Od5ayy8irIV2A5UqFunEOI5me88y5JQ5qLy4tlQdvPShjUxOUydnfo9kIf3wcCYEOZ+NSsXi/KEuGeUhCTfiyStcOCitJGk/EcrmO5Zs3w0gODpCSYYz99jQJnmSRax0NJJYSZRlaiAIEIRKWSOUfRLJKmxKzAco/WjY3d8qzx8+rhxDxNVe9ifRXnUNiRJ4ia8wwRxBuUKufdEYgynfRFnZ3tiB8OxnbkqllbxXq4fiQcFYGj2MASUqk3QjMSqYDAYtT+wZE+AZp6VWm2XBoZIizTIsyKmX3VP92F4ocRmt1YFyB4lL4mRCx0tGoR4gibe+XTqbTA/Bg13lFruGFUCFBt3qcbRHl+mxqlnEh0qG+wlcGIIwPjw7L3Mw0+DcYl3KJsETcs+YBPV40eymkBAZ856ZiLsdi++cMbspcZCAvdVQQP6m7pMkyV2DYZtzDpXXcyC6ElLcyWmcXT1CmuglavNb4JmM3xPebeLDZnjz3L23IoUtxBwYYTdp3ZKVWYptHOOIvwfim2Xzn9157bvEh4yFXz4zWXiu+1DiGzxJR87N89blnvzeI1jlfpVWPNnzes58VuuO+eeR9fq9DngcGNXi+Lnt7JjRptPCoQkY9G/wmsXMWobu+7QomncM25MhNV6jlEwuuA9k0wbwq04i511u+p0TgV292bZ2bmwtOKIzoXagwohnr7PL4n+3sfPFJhIavBAP55tt3/3gUIjw5NlJGYrNz8JtDIOh1BCPQXVEpWqnLQcsMPtJptR0LX110BZpr+JxBkERWxzgEXRbM42xHqKYmO5PeMuex8WeW8oAT+GhYGszZ2j0QIgfTXZZcN8/sQUErxV3XZzAqmYAzumfnZjNgqmpox9TsMDE9jbQM8SbPB2+9VRZ0px2fJL8B6uY4TDMhDILkxLQx9z+BMA6Rpq2elTMlqE3jS/glNFI1Cd/I2Hi0DmeP2vnPzqrHWcxR1EQPKwlMNkkijbgT8876QwEqknNlXgjdwKaXukxHAn+1ul4217YCE6VuiakwFj4inteWR3g4OU74hrHxzrQy+597B6Tv3r5dVldXys7WJjCvWmDcUKmHm3iNOkscaUgYe1/NdhDASyRoyuZKu84b6RscLu+8/40yu7wMwzkhbQk57SURJ54OBQ72Bz6kIdRcw2pkdLyMAfdRDt1UZVCWzfbVA2tsfILng+UV2sazx8/K1oa7OFZcc0A+Wh+H+7aEAPDctGPyuqJqpMm9A/YO0k9NzVDGi3J4jA6GAKTDgR5rC3Rc4zi+cU2Uq1Zoewh7w+zsbFl9uRqCr8aUQPxoLhwZ7+N5mB/4JuMVpzOJEljsgxPOIlez0KQqc61EzMOghiYTqdqGA+4u53NC+2R+EofPK6OllB58Zd1zwY+XhkogK8FsHgQe7aU3nnzfXPmwhib9KtSYcD1XnPe1114YuX7dEuXuw2e1nq+lnvT91Djd4c00DO31VV19mMzrOc84t/EN19f1+dXRpN/m83nBtD4v+PwK5rax5+Y5PzVSgxNtfgl5bdy2bhUWrbar0ObmaMMISu4xY4hThwPo29toIQfl04e/3CRCw5fOQP5X/+h37tMbvj84hPYxjOYBYXCMIgQ22geNaofmHM8k4OG1XUG33M1sg7oNIzmhwfrqYDhSmGYupUXh5zs7hmipq6tjBzG1nCpFmh6SIvEkRKbR53d9AJoOLxFSs5GwSRyq9GbXVQrrzXiNqqLEcmpqqszPL3DM07EpMwzi1q1bWbpizBnDfH+hKYTWDcLb8TgshNKqjEtC6rIs0xCR8clJXklQQQrK0+MmSxC7Kb3GYFy7SPQuyOd4h67AkM+sQmySdaIgQjsMC3Jezk/0mmrs/moTQUKuqfdFGUSjWsy+F9vN8i06GhhHbc0NsPxGzcByB1E5rpCUi34I/GUPjFomQqKLi4tlaWGhbG1ulGM1I9uSuDI4zTWWJZ5JaJR1nKi6vjpzXGI/iOaiFpZ2I/17b79Tbt9/UF5C6IeHJIxqbeYPbGAeLmVSC2PZHAOi8oFDZXYSUzXIYfeTAa7ZC4a2ldA/fvSkbMA4wp8pnxqIwskJ+KXZaBCN1nkbSvWuaKCHlLZ8067SOrBoJGfX0hKmy7T7IcLNwUF1dz5AC1FznpmZ5dl+/YZ6WWTNWoAkhFupURzSk0scAyycK6EQ3snUanpPnWSuCjmzcwshNgoU5qt0qVOHeB685xvH8BwvjJcV17U+CGTEPULY8N6DT1KvlpCJJ0GqlIGDW8+vBeO2zzj5XT7NfX3ufU2vhitCefWs+/r1uNwkzwg+wNFzS6A9J5iP75ujDa9de3Tdt+HNb9rQPqtlqWXwbPA6zz2a7187Eunq541QmcCbwT5nctEQuWiZa5tPe32VR1N3S9S+46vKOBKvNp1WGKcJaJGZRlCVPko/3Ql0CxrqLPSt7Z1/lsR+ifClM5APvnb/A6TjPxhyfw+9aKi+Lrt6JEGFkWZFEItZl3aIRxSwEWlkNA4a2wmczOb+F+sbG2VjfSNmBIHPf6Qt93Ow00uQtBPbvH0QBpdHV2a3I57acyDUAxD7maUbSGbNVrZKohBoG8bmqgOQJCzB4Ygdm5aSyaShkKol7M7K1iQ2C8F3aRbrlsZtG95kTElKSBDN6BKkRd1kWKThApKOcUwg1U7PLoTB2MkdwxmG4ZZLl/foqdv3Ug41pJbQh0nJFEkzc0+AXWV+PAF2IhGyfZlZuF32YB4PHz6KxC1DzL4pZ8dI4pTVcnrmOCMd4e+3Sp4G4aiXlTP8Hetxa2FNOdtbMI+jTqT5AX4oRbyKpPyaDiNhpUyVoTh+I2Fzgp1tJNPRI8990Psh/hlHiDCB9siZ4vAdlNcCEYStexRX5l47ju1kPCvhopAnHK7krBOGC0v+5EcfxbQkk0UuDwwtn3jj9ronRzI6mChEN0u7D48CV5m2DIS4nMXFDIQ3cJJw2zkXFhaLqytoerXN9HBavLFE3ItGc6acpCFcQxRoE5ewmZubL8+ePQtTCZ74Pn/ijWVXw+Pg7GDoHBKleWTvdMpgWiE8JGC5fa5Gq6Z6SJ30ZHTL5Ow0CI6fELe9lnEI+yy4CBxCkJJ/LScXZlCvU12fWbaar+H6uh5e1vJwUf9z3eJ98kgath9vmzQ9J32O9Atg0TKPxCH4PlfNfXdon3vO8cZ37bm9/lmh+23iWrZ6k3LXy5pOGFxzpJ7NT61fG+r9m6E+89Di0HzTFa+9Iul6CAvxg5C4fKPJWzh6Xx1pKl3Q9C4D0aHD5XcUWO1njtutIzQeHHR+6Vnohi+dgXzj/q3vAYwPJyAQIxCuUc1GnPWCB4tjI9clsRIaQGjD0DGUXE9Pj7O/tpoJlASidBkp3wOKGQnSSWzOCJZYSUwzoJSOCgGEiPTSYZ1D4TLizoweBNBDo24031PNYv0NcUijV4Sv4wE2s8GWrDcVZWpwbw334diDkc0jdWpCor+nwdMRggH+m0rtkAMQoyjiTeeS6FDgSiz4xnkO6xuvyFvPIYhPrx1OWz35GpdvTFbKaXoyE9mHln4LDH0gQ2AwADOF6I+MTAAHJOtzGAOExl3tZFwx78FAwhR76wS4Nr223t5bX+9PgVXnGMZC+b/97W+HAb14rmuy+3RTdutJ2ZTuAyPapjLhWn8Zb4gCQdg6X8T1eWQ4777zTrzlKEHMNbABtI1j6m4ZSEPcID01O++rl0/ITf5qaYUwcSmIxNDJfAN9Q+WjH35Udug8Q7Sx+GNZ6nwT4E851FCbYsJMwDcYQ9ux9TaT2JMjcapWxadh2pk9DkM87OzHS2vE5dnFY2JrCl28sRyPqqrh0SgyU+EpUwcPNeG9fLVGHUEY/i27jhoSjAgGpKH5cwbGMTU9WbZ3XLiT9hIoNgjxZazRKKiHLu2adqOV0M51zJD3Mgzi1/KTC0URjRxPrBq7yZm7f9ehQvSzwTjiReI3H+T75saz8BOfrphT865p/uvEmwemF69DzmpwHsLBt77rjteU4CrdpO25eVPzqn2tPX5RSDrNtaH9Js+4tEvpLFGtCUHKz6ZNGsL4OlzX+/Xg86Yrm68N4tPuuCTbJt3SkiuGyn/gxDnCpOUinnOW9L7ShOVUBcdA7H/igmO2at+do6P/FgbyS80BMXz5DOTdOx8Aqg8HB+kUdIzM4IYAZTkLYQI06jafNnwJULI6KR1JNU3gqpZlu1qeRXtp4keapDUkXPaO7DPCYejTnEHn1jTUFy1jHG2HvGEebmYk0EmdToZEayduGlTbs8BvG9di2miWrQ0ZAKecutaqCcnwJmk4PqqEIPH5gGLFhMW1Ta13kOXNe+qi9kXiGYR3APrVyxWIOO9A24qrSuGUReJFOR1byJwREvZs2tXUU5kRuYdpOt4xPTMHYSlZwmD1+dNy6Oq0SKquXOuKtU70G4TRqLlZPj5Fu9Drp7oPSwRIOkQUdlYGhsfKvfsP0gaffPwRbaB3UD4LQvfD8GTEI7SVcSyL9F9i65wY6+/7MD3SNM/79+6UA4iwa5y52KKT3GRwvT3WtXpSVfjVfIRv9kAGYGoHNJPghBk0hItcrYMz+zt7nfLjv/5hcKOuWKDprw42p2351s7Z37gJD5CPA+Bu4OVyNS6imTE0GInuzj3UQ+Eknd1vLRPpxFxFfW7dvxPtZ19zHjAwjzrI2RsBSaahhjQKnqjFObErhFLc4JxkmzKNjo6EeQgvxwJlKsLU+wg7RLxiINzHY5F6V8+qBhaJJ9CAD0fGRCi453hpESew9Z0VMtRbYFbDVR8QP5qg+29b1hYW9ab7mQ+vgwzC9g7MknjTP/zn7GX6mPDgSAzPvugKbR81fXPIfXO+DvWbmu7r339eaOO1Mdtvkm5+a5skTsrHew/yTFzOLfOwHPX79jBc39fyc+k5J+/r0R0S2/w47C86+ChQON9D4VkaKJ2034nfCnGzszPl5q0b6dvjaCCuNqAW7NiHS7l3Ooc/+JVkIL/9Wx982D808D3XuXKRP6X+AT10oD52yuzgB/xEDBmFTMFDoigkBaId6AyAGNKZAKoDu14bjBMvJjsN36kZ7CLhOiuYfkKjO4t8JJK5UrkZ1g55EcISTy3iaTJTzISEkaZHotZQWz7vHbNw4p7lcMDXtaPGqVu0mSC4//lJHWK+4bn5UZh8H3LPWeTc2tos25vrQQg/kmnIROz6gYNMo83/6rDeIl9N093lfCwD0SPMcaFXr14hubrUhpMGzzLAK7mQ6Gki0/7fj6Tu3htuSCVTk9CdnEqMHf+xE/eWifHpcu/uvTDoxw8/Ls4Rv6DeMrYMQlMGzzyobec9GqBmQSVkn/us1oUy9w7E1VDPMgfgXW12ZGIye1Ro6ry80GWYNqLTBIBtoH5kGYYR6Zr0QkjJw/EFoBxCNAgM9nf2o+1NQIzHRtwrxGB9LIIElhpWkKVMbbDdFCA0t6mpOVaiB4uwGQGH9AST3GR/ddI44Zt+hBK9znYQApT4Xq6+BK/rqsGujTa7sAAYEThgHmPUU+axubsbvFWAETbirvW5cfNGHDbcotftkesAdkG7OE49g0sexDd/GUGdGFi1jSr8VKJmrayanmoKBeK0rsP57uq9bU1owNwFbYIxrp+IlaZ3Hbj3xI/lMKplTb9pDgluDqUJH/HSow21n8lcKiO9ItZNnNeIa1Pm9COfv5YO39SLq/vucxtM7814bZ7dwXzanKUVSb85LKsvvW7jGNqy+r5eXcPLd1fX/rU3hO68xVPvhFkLD5mHjkAj0k2zpv4KDNIF76cmx8tv/MZ3YSC3ElcBJuNe9Kc9BNyt7R0H0/9sZ3fvC29l24YvnYF85zvf/P2FhcUPbt28SUW1z02EkXQEAITdxtHNUynK8QiRPRJ+A1OlpYwXABhVdEMdM6mNkAYFyE4YNAS5uNfDxxnWmrlcSmJ3e7PsbW5wfxiXYQGv2cl0/HcswMHeMA/uM8MciTUeMXkPr4d42YltPDuxGpIalXnwVdyI25Dik6blM64d1iW5lfYkFEoRmlB8d+IKvyIGcaLCi1z8t8QxmAeRaTtbbkN0YJbav5UKyVHziPZPJ8itr69HMtHuH62GSsigNQuSDM/5nvShPuThAOtpND+XalH6HZuYQNjvKwuLN8rC/GKY5O72BpqbNa1zXwb7kcwhHK5vZfksv94gWWKDWHGvtbChUBBBYDms59aDdyiHDK5u5qVTg44FB7RN3YPD2phmhV+0DQmjRIqg+YnHzTvrXoOapG6+veT77NHTePkNwqRHwSu3qlV4camHrOFF22fynd+RjuWUKJsw2SVNn1l0Ca7zPXa3M5sX+FE2YOPS/P0jo2V+6UaEADXMYdKcJS+32RXebi2g95QTBV3JeWFxsRw6t0QJ0nYQPpRTLefO3bsRSjbRGoN3tqplg5G1DC2MRhxsGKj1DyOViXCWkQb2HsDLZ3HcoF0VumyDuK/7LXXze4N1rhd+mYv6W08J9bKN+Hrw+7RJV6zE5KcdS6O6qY8aCS2bPtWar6QDSaCJU69quCoChQkqWSgiGK8N+abrPiHxup5xb1pJr7tihPZ7j8AmcSv8uwXVHE3pvG5DC0efJQ/vm/wSmvdJ9+rhdZptqDDioB+5VJBHLDH0F60rLg3khm72f1fpcN1Aly5ZQmgMESGIG5pjHf9wW4pN+u7Jyfmf/rKTCA215l9i+Fvf/c73RwYG7++5ltD6dhlz4tmo8yOmy6h7LdDB3LbWTtaDZKqLaCRhqEH2ULBBAKDE04a0cSU+Al0TgfZJz75zkL02IGSzITaukeTYibKscyhOkb53OwdZw2gSYkKPq5I53EHi7VetZNcS7Boqo5J4yMDqAL/bo9Ylw11/a2AE4keD63oaKk2Q+Gl3j5twNJTaQd3V8PHDR2Uf6UCC2GpV1i8eQJYBSdvvxQvLFsknZSId3p+FMZEfjHhqcjrvrNdG9gev2hzkPHXjByasF9tQOrSakoZA58o42VLGEuJy4rySanJZuHmrTEzPlsdPn2WjLaFTt6+t9lWlomgV/qccSLjJCeYXc5tldQwKRszXSkb379+PdLS/ux3XWQmc0vH8wrK9JrAIeWnqSTGFPNfAm/TNTC8sGZXgCEkhkngwBPyd/e3Ku5/+5GMYNPWBWLvb334WkzuEsB+GUar56j0nQ8kZKU77sXNMZGp24DRUQE69aAtNZwo6Ts5y4cgBBIKlW7dDkG1Py3Hjxg00kBXyPAxRV6ty/MNl1DedbU45nFMi/vQ5Pwc4Lt28XW7eAS70g/X1DWAgg0Y7lsNQABlbiJqwBn9aN9yMa5CnGkjGNCrKEyrRE3fFZQGl67DjghKVw0M180rcQuh4f/VpfZijJYpX7wR4gPLZYBxfv/m2ah8+F28qLntt2Tx8lnNDpN8M1vt6PIUHfN8UK9em1V7Xy6snTZnaO7+7qsnVu9eO+qrC2vx4UJkf5QMHutOyEPWuwqk9uoN3r+X5OXGuQ30u2hkyQZi+Jg70864Hjb/HvsH34u7c9CTC4lC5rdlqaqLMzc2At0OZ62PB7GMunKn5Kgzk7OTPfpm90NvwpTOQb799/4+2Xr2a7oEj9tL5TpDMnGm7D2dUetYVVvt3nSegq2hPGEoIC4hjm9mgbfDaDeL1Emo7iQPuPvfeQ/ONpgS73ygEM+tFIb3pc28DORdjaXmBR6fl8aNPM9Da2XdmMMSUdhzgm8xXEHkktqQjMnmtmSDmKBGHRzaUA65KlZBM6lNdiFNiCSjEU42qmq0uysHuQdlaWy+vXjzXLlFGeH4IUcnYTepbO5mdfSieZaYhTrQMDSLLvc8zkxmkmZ5bBDFLWVlZic1cplaLTlqWg5A0KJRjJqSS9y6LLoE9gYFIMO3Eur26f/kEbeJ8i5/89MdoWM5UPy1DLgfrfBTiap4KAICpzNYmcpqDy7iHEcvcwgBlJhVW9x/cg4giXVNXGZEeXILViY16y62svAIEZ2H6Stzu8qj05TLmVStT84C40pGqJO5gvWNBtcOF+Z1elJHBkfL88dMgv+3tYTyZk0RYoqvmZ6G9j3TPWVyTkdshXW1gTG0FjUjNUo1Uom+76+Eko7x57155iaanuck0NQu6PInXbz14Kzi6s7NHRx/LnCJxMxNV0e42NtbLreUbwR/3TlEbd36HDF6T2yDwEXjVsw74EkUngywGShll2GrnkTbpLxIm8UOzn04Earsjw6MhvjL7aOnUWe8x5weEkJkF9bDitYUIr5/qOXGJ7JEWuw4hu+0jkOz1t34izlZ8jQDkFzn7rhLtnJtnhlo2ysQ5R/vqKgoXvm/ukyv/lrWth+9q2dq6NZG7Qptv92Fdw0C89iC0GpQhZbMxmtCW0e+67/OsCe1197PPhOadMDLvKhi7pt5gGR0ayPw5twCfn5+N1jE/P11u3kTrKI5blsxD080+a6SBE9JAHVU0v8pALi9P/+kvO4nQ8KUzkHuL03/sAOUE3HJgsKpkehhJDDQxKam5qdIJkppqrNrJxORkZqEDvzQmYKXNINx0mEilXNsJlPDslGoxPtPMZUfJIDxQdWkJG0azRkaqCZMz01myRGKys7VOypQF4pJ9vpEMs3+60hzRzVMvJZmJCGgTB2nJwwYWwWQozh+xcypZSvQlNkEy/+30lFmtyWVbtjc2snSIS6qMQCQujg8pH9oV6TvXo3+QtDnH6YDnSum6Pyu9O/jfQ9oSkqPMVxjKsukHSBqfPPw0WocLSsZ0lbKDhJaFctiZ1JxkH8LUMsmkYj+n/lCeeFuVvqGYmG4gWW/t7VD+M1Rly3dWzk+Q3qm26VuWzKQGHNmngrxkkDHv2AGBYdqK95qO3nv/vZjWeJm2iuurTJ04ztcYhInsgOzuUugYiGuXyWB0HpChnJH3cWc38HIts1PencP8svAj78N0uHdzqF7aevXFSh2foQSWrB1LqESiluFKqpTIIuGpsTjW4PwV3cbVKn0vzmr20k1yHC1lYmqqLN2+VabotLqV67rs3CDNoDoNzM3MBKYxy5DH3v4+6Z1mLpH4+AoNUfycJp0z8MYOrqnBZzNIlppYxelsGEWaLhvvZEDdMmUWV2MYANfv1Yocc1IjtP84KVOPuXamvnH2gW3GiUhXTTMijlXPXz0nNKc2CCePGmof+LxgOT/vbZ4Ld/9yXY+8qxGun13lcx2sZwrVfJPgZdetof0y55rwa3HaerYPzc/75Ot1TpzJr9Kc+o2B0iXOVeBxvvNS+Ijv9e7zqtAFv+vrfNf93IN7+wP/wVedVPRC1YN1GmFmYmIUYWQEjXkQXEHQPu7k3smDmWcHDkhn1P7duM5JhNvg1d6+buanf/IryUC+fu/WH2nvHxtx61EJPIAHUPG24b3AzxwPbcxuX8vhWel6dHy2TM3MVbdboKrPe7iz8ztIU2A7L0Ninqn9XNvYvsvS3gAU2gAgT+vkvbkFtIth1LqdaBzZEEqiTSd3GQuJb0+fs81RDmQk2hFhcHZ+O2FVpSuRrEyhbiwkcjl+024+5N7WSvzWU4lCj55NmIf5iRCVIEPUdE3lPDE2ARFyHoeIWwm938tgnaR3cIjGBnNyh78+iATUu4xPzECQJsseGs0mRExtwjJpF201DyUYHX3tCDEBUb+Y3zi35jHNTmqBPdrzIeKLy/cgQCNl9xgJfQxiCTF0xv45aWuK0iR1fI60T1yjnGjukkTD1DxkXGekC51Lfkrfzhs56OwhYcMgKJdIrgChVC5zARKlH2KnZA/QM0Bvwyl4uFCinnHWonW5DmEGFlkwEeKpGQ5VisLIXE7K+MgEeLRDu6Et9cosKQyw0DRq3s4rkgBkvgX1F2c82/CmHZdsn9rBFS4KuCCDUVPhb2xqsizevlk+fvIICXEEZvUi43NqOnpQyRz1zlO42djeJs4w+Z6WpcWlss29efmdxNxVCu6jyeiqbDu25kyJ/BHl39ndz7144eE3rotlu4ktandqJE421FEkzgv9dca6goYmPYUYXd39NgQGvAPAHKIoqXBpVa1vQxbza2ivWoJrvJ8V2oHyq0Bifse/0AxeelOf1eurQMKVWXh5nU6upRk/I3weEX4z5HlzpIJN3vaLel0ZlZc+A1xXz9ty5twG3ovH9YOkkodm/Xn5d4fUvV5c3V+Hioc0HWcEL+jEGIxhbJADJqH36cT4KLFs1wuEmeEI5tIQF6mlu1EANZBz2vskgsX6+ha4eFAePvrlZ6EbvlQG8p/+zm/f7+nt+b6ql66c2uTjuwyQXdsn7eQBwZEBGDJACJK7Kql7LyitOSYQpjE8FkKjqUvGoYlJKS0D70DdxrALuNfECR2/VxdMieCUxLYyIQdDTyE0mjBas4aESPNVOlMhPQkrz12SQklaqfSo4/amSqXOP9EDyUasje/Z8isdSvSdLe8ArsxFqdbd/bJLXkqnN5RLhVdJwe+UeJTmXcIkqqtMgL9DJAfz1WWXIpEADMDVaiHeLkf+8U8fld0NGJOv/FbUog4VliIq5eJKpiazEDPtHHqlufHTDnT1gvSGx2ZK/8hkufXg/dKruzOqcN/0YjnoHy0XA9Rlcqb0jEyVyaX7ZXj6VjkamCmrF0OlczFYhicWy9jkHOfpMjI+GXffMjAFMxoHMH1leXmpHFBf1/GK44DtggaqqUbhQSIOKkQDsswXcblVIEDIAH6SSTtIxoAglGGy1EUPsiuGa9vT4cAq/hAehqs5dHtnC5zQOQNcAUfEN9fFCnwRYFyBQCx0a+S8ow0qIRFWpkfOlPfkFCEi7ygm3yzevFl2Ovtlde0VnXqovPXgQXn65Anp9oYZ6OWmGTELLYJ/M7MzMdeaycbmRiYGysj39vW0OoyDh/1CM4T4LlNw5eUDNHMpyQmcWs22YhDJ8KMJTW1DhiGhiLZCmnkH3kqINLlJ0MQv85GJVfMr+ETd6jsJX8Xj62AuTWhw3HQFSteb14MgezMZHoRgcoib0U7z+M2Ipt+k7NmjK05bvM/7jrdN2Woan0fAu593vze99r4tp3fE5sH1s/Z9G7xK3CbdpOGZ56+ln5/r7wyvpdOmnV/OwKfCqI41jo4MoH0MlnH3RArt1F13NnRLWjo0VPuJf2qtLk4rfXL/D4VZd57c2NxGcDv8G81CN3ypDORr929/QOP/gWtWSQAk1C4bEa0B4En0KwLbaSsR1ExlXCUndRStXXs7u7EtK1Uq3dnJXeq7h7QkPJqQM9OWppDc0NXLEfcDSPYzSH3DqHnZd/r8qJweHJTecxqKHqhm4dLtblIloZegXZxBdCmMjCOucjzTZBOPESpzIZM4gploQiMPqYpNbgd2K1s1Fz18rOM2xOIlzEMiNATRdr+KTmeXhu3QKUjL9KilXkuuaXVJQj0QITUdJdowN8phd1cG18lgYBBJs2+0/NVf/gRhHVghTWqnN3+oMf/Cw8XzYFSXENzByTI4Nl36OQZgEpcDY8BtFKYwVwZv3iu37n+jTM3eLzP3vl16brxXzpbfLpc33y2bE3fKv328XR7tnJRb7/96OepF4+CYXH6rPN8/Lz/dPC2P1w7K21//TvnGr/92mbtxr9y4925Zvv9euf3gm+Wtd7+BJuOEuRXqX6XzCJKRkIA7hFzGrAlNxwnbUE8pd99znMA2rtqdTSCO1Da9AG4SX8dqHFeKxx6RJDIKDahT5RJYzC4skvfLQE542hXquJmqvm7ddQkbCa193v1HnKMxgsbkCgFV00XDRZt0X/0x4Dc1M19u3rmTTbMePoZhkJaayuz0TFb31QSqGcl6mahjFOJ4HBdIT08tN1XTrKg56/ioTuYcJT9Zw8zMNAxkA43zGMGHdCT4pDE6MgauKrgck1tlEgvg9bQrICCsuFyF15l3QkouaU/vQjCj2qRr52oZiOt7hejxPmN1vM61Ua/C9V2arF4S3ox3HYxXBSQZundmWwlwDv+6nneHluimXM3BT33mTxM9WmLzvA1tXt2hTa/mcx2/fV6fXX/XlvELBz6P2cqDNNtcrtOv18mlSbfNIxaM1/ITMvX7VghWk1P7cOxjnEMNJMs8QUNc4iiat3hN37GRpWMyFXFFa44ah8xjd38vy5gcHp24E+EvtZVtG34JqPz/Pvze7/zmH/T09f3zpRkkU6iHs9CduZsuL1GQYVBxJSQ9X/SeEewyEgk14Ix5JXZ6AC+hBYo5BknH1VrjRZNjnA53UnZ3tvm+ZE0ixyfcarUf6jUAx7iI3fwMwgvh1rZuekj3EngyS+O5DIYulUqoSp3RCOjw6RpK5uTtarxqPxLBbKNL2YYnpiDQ48lbBkHiEKq+4i6ENoLMUK+K80u0mWMYGRTz4twBdyTHyxO0KzreYJ3Ep0R5DFGgSBRPJkN9IUyzEI3LnoHy6cePIRKnZQxpf2ysj/L1ZeVgbd4Oqlt+XaVlHD1oApHehSXE1usBl+qAKW5DlPSU2umcls7IRPkBRHD19LJs7B6UHhjp1NRsPIce3F4uN+cmyxAa08XRQZkYdUzpvOysbKEx7JS//R98pwxdwtxg0AOXh7wCfr3nZXf9YfnhX/zLMnAB00bjcvkaN6CKGyttI2FV+4C9oDUOxBPrFElKBi0cs8gmbeLkvrSRBB8iaV2EvczfmjnGdUn7ZkdI2kimPDMzF7PhxsuV4F4PQoMd3nGqaAMEx8yU+BQ+xEO135grSduOqOmojuO4zM4pDKbu8b6HhrEKc4oJjHeWTQ3HNdv20RrdC8aN0va2NyJ8KBHqIahrdExO4JSMbHe3U2amxsve1jrtfEq7ucJzfzk4Pi17h7sZS1GQkU2JDzIQBTBdNt31sUM9lDQ/+viTmBntA6Mjo2X12Uq8rSyf3mU7aEIrL1fjlaOYJXMGFJQFZs5ZJqJeUulfS8S9zIPE9/KzjOY6iKtiaqRoro3XEsoQ/q77N4PlMIQg56IrF+Pbfs233UTa0D5rD2lJtSRc55XffF/v2rTq41o+j/aZoR0H+bwQxtyUwzz9LLeWIU+vn4s/hpqnwkrFaY+2zG1IfMouVrkT69TYcJkZHyrT9LcBXooJ09PQGRjKMf2kB+labV4BKUMDHPanA2jc4clF2d4/RkveLlu7nX/xbGX9D5tsfqlwDZEvIfzef/jbfwQo/5tppKkZBx9HhjlGMgvdzlong9HpOUs4HUewEWQYruJha0jo7NCOgQfwAEmiJ+IHsWh4mcu4q93SQV1naGZ2OgiwubNVbYN9NKYMw71BINzuLCf31iXOrWDtFgLKtB3A1lQSaYC03U9CtNCe7BLzLuwnBjlD2TqYTiZHwjwkZ3pkaZpSg3DTKnunEmlWaEU3OkcTcpboyWlvWZy/h4Q7beowELQFuzGidNCQ8mv2GkWrcW0ml5UfnoAY7O5R/kuej0Bg5qGC/SGKWYGWcg8MjcJEqmStJiKTzj4Z/F2NHVAW9aa8J+194PrJYaf83/7dX5TnMI/3336rvDfYUxbmYMLk86/+/Q8gmsdleNQ2HCmTEz1lGgR/sHC7vHrxI4jlaHl76b3Sv7dfJvt2YBIz5RTY9vXul5/+1f+zHKx+Wi5hPMMO7lIAly6pHUiY075omz0Do9RhCBV9Ppszae7S7TpaIW0gPM74RiEi7JCPPayTThNnwFRdzfEX28ol+qlg+eFf/mW26dVFTAlcZitjkHl4SLxOgI9tIszUdmQIjmFYQFdgFi+qMwQwWVgozml68Xwleepg4UD62OQUGspseb6yGrdn6/dr33gng/yrL1ajybgysNrW9p5aqG7QY2V+drYcdfaIdxyXS4UFV3rehYHsbO+Um8s3YUQ75ezwtIzr/s43i/ML8TLU9V3njWekv8f9oto2mtRL7vUcc8HOzd3t8gLmIQNRo6n6rESbfkAnEt/iWQgc0iAEscP6tuFvwkCkhsKgJczdR4imaRqP4FIsXrfPX8vEfuh39nVT/gxFs2ztB7Wc9ss3Q3f+7X17bhmIh+FNwv5a4LFferRxWk2k+wvvu/Nsj7ig/4x8dI8Xwi55pNfVzMRImMj4KH0hAK5zvdyIz/1kHAcB200IyNdDT8hDGQgCuILg2uZB2T04+RfPVzf+RgzkyzVhvXP/9+ncHwzZaZG6RiByY9q+kfiUhFvQaZPO5C4kcJmJxN+O7FLvSmsyGYFnvAAdNtuHhCwDkMg6YnuOdNZBXVt5/qI8fvI8XicSbxe7GxsbDbHQzHOB5CdxM12Zk8RESS3zOhykJcEqydKgxO2DqOkhZH+Kqyt1OdXLAQZxjIaiGcVNj3odlxkmHzqwZdU184hyXWpmG4Bw9jp+M4lmMFdGxl00cb68983fKO997YMyv3y/TM3dLNMLd8rswr2ysPSgLC2/g0T+oExN34IYzMCgptEopsr49HyZW1jKuI6bOZ0iuQ84buGkPg4ZwknmXVQTYHzHqYueUhKMoD51gW5QpirJy3jO0Y6U2N9CC/jeN94u34Ihzw31lcO9bSRfNDdgMjA4CrM6LQcwYgfyJf4nvZ3y6MVL2mi8LMG4z093kZOEMeiMdDQ81Fu21l7QVjBPiRQEjNYNob+goyg9uVPj6eFOdnnsB1aZN0PpZeLROim74yntWJc2e3FED7k4BHCv1mrd0gWJrsnHORYUu5xoEoKpuo3xpJoizMV+G5dWNUi/4hvHr+rY2CXa12RWa56ansgs/Qm1XDQ8uEZZf/myHOzsRbOReLj3vcTBJVmc7/P+N75etiHcZ2gHjpE4r2Zh+UYGxG2DW7fvRgORQehkoHPIystXlFybdi/Maw+UPs8Yh8vNbK5vIxgtlXfefpfzAvlq0gDnrDP10HRxiHahKc3xOcvjuIt9RQazvbsbc0aFJWAyACS7jnDwLDx95XXC1UX3Zfvx68GnFfKcgUP38XkMpDuYtv3bc0tQc90cSZkLpf48s9zNtT+kmD+vZGNe552hjdeGJHRdhpZ4574pVluGN0Net2Xvet9d5jZ0p9t9JPBOZtiGmOCa9z5OX6V9XbJE2qX5fxC61MJXxx1X8bZdg/H0HccKZR6ujuA47DHvjsGJg8OTsruHRn9+8Wf7B0e/9Cx0w3VJv4Twn/0v/mf/HAbyB70Xp2UYAjCnbz0SndQ4s2K13fGnp03UTrDEsYZ4N0HUlKb0ZDlAOnbAVDOXROgUDusYSWy+AF6zQytBCMQj8tZ8pPSnZK9Ep+uly6QPjo7wbAipDsIIwXJZ+T6QUpOaas9ZjyYMiFPfQBmHYNtsR+Qnoa2Te/opp4SNctDJnVeh5iORl/hplrGcmi3czXAeiVXJ8+LMwXKIoOtxDY6Qx2VZfbWKNHuLNFy0r9o11Yh0MHAPbmTrqK7W5RIkOnWcRKk88c7D9Oz4zltZ39zI2IGuvZKCzD0BxdSQhK0MU8JqEB2PwT73MulDZDHuOe0CT4aq9pRhy0mnPu09K3s9MEqqLIPSxRd6W/79xw8heJtlCFjN3+orj1bXyunBVPnd3/pOeW/mokwcHMJAIOy0UTk/KB/9xZ+XzvqnZXTgtPRR3jO4swz2HG0ujgxI35fHBzAc4DAwUW7dugejOsus9dNzCTwaCJygnyay/RUulKYl9P0Q0jgg0GHsfWfEkxwJwwHSc9xK4eLxo4chzA4yKlG7UZPjB3UwshEkgIPapG2uFOtaQkrsaiSOkUmoHZMT7oJKlIlrrcwSnBhGy7517z4Sn+sP7ZW9VxswIrSJgz3eO7/pNBMFXatIvFHT0kVXDVWz4+LCYpwNdMu+de9OmODu9n5Z4vk7b78Hrg7B8E5KDwRiD2HJsS+18y007Z9++glCzXGZGp+k7ucZy3Fdrlfrr8orNCS9+IybSa6EqoGoeahdawkAayhjJX7gmJXLlTRPIlkJc336ehAWvq2u0i0x5Glz7ZF4zXW0yqTp+bMM5PVQmcJVGuZWL2t6XfdtsL3adMQVS/1a3K5PfK4AmfeWn+j2sJ8V8h2v2+/JKHXpDuad9DgMyQPaVK/ru7Z8NU4yJUB3uHdl71GEgAmYx/y0KyfQ9fjOukibFm7cyDjI+clRxkDFYfd6UZM+OjkvHfBGM9YWzOPV1j70tOcPX6xt/gtz+GXDVT2/jPB//M//yX8/Pjb2vUFKMa4PPJXuk2Bw8BNE1wVT5NP253yIur91iTR/RnyJoIvQOS4g8OINA+LTImmEuIHyXOSQmDpwec41SYUzSxQKRKYHLUKpd255sbz97rshOkd0VJlPtoglUzu1DSxCyeCc3CYjkUhlF8LhiRApTVwuY+H+Ho6PDI4i+UN0LZdqfOyRBpHLuok8MA5dk3shrHqVqZE9ff64zCEpTg4ihR7rcbWL1NoJ4zvNPhP6gJMH6VleGau2dgobTUeCpEcZiUFEtkv/yHCZX1ysWhDlPu1FY1ALsm6DfgezPTvJqrx7MCNhNQQBVNq5HICpoCWMKtd0ICzD0/CS47Jztl1W1p6Xw4NOeffO22W0b7TsX46VHRS8/cPVsnHxtPzFi+2ytu+A7kD5n//WO+Ub1Nl6np+7skBv2Vz9aXn58b8pA6drRb8nmou24ICRODbgoHrW0wKeLno5KDzkZhBl58Vo9tNrDTZacYY/21tNQq2EW2ALM0HLtPgX9lW/pR11NDhHa9pcWy/Pnz5Nm6jtag7SjVjz2NHBVmBhEL9iWm0OE68mLKU7mA+d2PaNwwfX4tph56jMoK2IE7sH+7TrigUoYxB8B+Q1PY6jyTi/6cmjJ2iDvWVxaa5srK9Fk9Vba/nGrcwXCYMj2+yGCZ7cvnWnvP/u1ylGD1r1QTYzuySOXn4dmAJVTJ01Ue3u75YXK6vBs3Hy9P2LlRfRQDTfycSspbRKomc+mvs8JOLSshA2jpbA+ev1L2IgonzLQKrWUd94X4nkdagWhnrUNCsRrvl052CB6rfd6dSkP5tuG9o6GMc8DG/GTXqemzKLL5Xp+W8/vi5Hd4lyQ9o1OWK9Vt7rkPRrpJyvNTG/rd+9+a20w8HyUQRMzbd6X91YnEYTceySvqsQwydOSdBR5/hgtwz3V9pgH/Hd0ekFwsJp2e0cl829IxjIgX3tD1+u7fzqMZD/6r/4w4dTkxP3nTmZZdi1zfPcTrC1+iLStmsGhXgDVFVvfZ01I8Q+D0A0Z2hOclwEyGc5CiFlg6gVVM8aiYxxVN1Ayl7yAsAZkHLcAsn5HGl0cnah3HvnHTSSKeKLvEiNEJLJDExBqLmn3dIRMqgPQYoZSyYEVTq/6K8ND7I5Ucuz6GnHdG9tGSNvYi5SQtDnPq6itoKaC0TRv9A3urJrUG2vvSzT5HxE5z/a3ymnnf1I6b3yWKuMZuI4TL6zHBA1TXHOqRHJKZWl5hAGSNZ8OwG8z4k7ODZX9om/gSZ0NArDm51InLGJsfLo8ePsXX5rCu2Juu5fHpbney+zHtXk4GiZGJwqpwNn5ZOXD8vj5w/L5NBY+c2vfafcnERKRptaW90uE2gb//1f/T/Ko7OZsnJypxxQ4N99d7n8x7cWy+TZcTVlwZIATDlY+VF58eN/wxPaDyDbVjZppHzKZKdy4qTwBXTUDA1wcjb91fiprxqYsJEhE9LuIfJEoX1MI2Nqps/5CM1G+3qf72w/zY7gW2d3D4Z9DLGGcQGb4X6YBfkaMteIs7fRimVYFDTjBOIMeVSzah07Ucu6d+de6ex3yscff0p9jsLMTGQADeuUspxwfOuDXytO+trZ3I7ZdXC4t+ygBR8iwLhq9MrLNYSUkcxMn59fLBNjk2VpcTmahxq3SOQguCaqQxiCuOa4zfHpYZxIHNux7qsvX5XnqysxaT2HeTi73cVFhbfaueW3bmEg4I1MkH/S875K7u3RTej4r23RnrsC0RoGUolwxkFCeewXuUgaJuK3Xod5CE8e8HvFQEw9J4I4T6r1htCm1YaY8F5/VEMSsHfUfN78zuCzbi3J+PW2zZW2z/Om7F8w1E/qd62ZPnldwaTSrm54tEEG4lyxEYTVfmAzOthXlhemruZ61Em/biUBzULb3d1eLwPgltq5zhHSTLdd2IOBOGa5iQayvn1Yzvt6Hrx8ufNL7YXehlqTLyn8X/6r/+2lK0UuLsxnHogTnVTftU1DYcXasrvlgOJJ2drQ1g7RgfDZiRUIdbXMIDVnCY0NLsCV9AWmlbNx0kgAXDNAn3lMLUSC8/sROqKDvyPj02X59p1IpSH0YLyzupXe1SgkEH3nMDg6vVICFId065/52OgX5+QlQkrIQV41IjufYO7pcT9z4kAQXLxxH+Lg0umaKHqR/ntC8PmuSV8Gonvr+rMnZQTiUyQ8ezCQg73SAxFR+8iEMRkIsHJwPh2PPK27Hc59tp2A1qO5BgKjGe7w8KTMLaGFQFTOkYAvRyHgN5bKD5CyPy0n5QVlk/nNAIO3by+XKVTk7Y0X5eSiU1b318va8V45RnL5e9/8btk+2ikfPf+kHJx0yvTobLk9dbuM9Y2Uo/Pd8urh07K0NFB2enbLJwfz5dPd2+UYeN4YOCn/YLaU37k7VGa5P+tZIO3pMkSdHv2P/wakfwy+H2f8IF1cuFLuaFcXer0BpQEnwgljZ39PUFc6oIKFbcT7LDkDDEI0IaJK7XId4SNRUiILwXTeDs+re6NmTl15hyDcu+Ad+Abe2QEnhmva/HO2aSXGNa0+ymQ6l8KX+tjelkUvJ02H4xOTZXdnp6w8e8HH9mXwQ4mBiP2U+4w2Qs8tv/G3f7Nsb2+W/fXtbGfQ1y+BRpMcqatEuyf8i9WXZQh8uf/g7TI9MVveeee98uLZahkdHgO/nQ9CHcC2E8qvc8j67lY5RgjRbDqinYOwhTbz//l3/zb7tMvMNLl6dlkLMbqtp4es1/rWulrkBucTpzIQQ2tySqQmCAcipG9UAmkf8Fr89ro96mfB3TCNmkY1rZKP7733mqPN06dqPaTc3Ndw/b6mmbuuZ2+GMBAv3ohzVb5688Yz023SNjTvv0gINWrSaelVrsHzJMhhDjqA5L7+JDinQ6+9YfqtvoQTaPTzs3rWQQfA5wontfLBuhvo+ir4axuitYLH9pM9+v9ex03FzsvKxm7Z2T+GgZRfTQbyf/0v//Hlwvx0mZtxjfqx+Nnr0y4kTuyQEIkLJEN5iQTkkIp3IHAnJxdleHwiSz0szM+jIUyX/+7//t+Vx48fZVvZ2fmlMjo2UQcZ6YDOwp2YIJ85N3aS8ECEJPI02gDqYA8A1wQWAk6ImQqEtw2DxPVhxhx8yCUH74mXd/m1gUTG+q0IkUFXCIaDXiIqgikSLd/z7JQOq6nCxfuGxpAoJBQghrO502mQGvisdDbXyqsf/XXph0EOnhyVXghTv6YucsrKryCOgpbEL0ckTaWqXpDkEHjtlcO9/XK6fxi7aR8IpkbluE+ZGC1bpHW8OF+2bi6Wf3t6UB45sYh0HQdyUOHsdK8MXXbKzIi6DoSm1zGH/jLcN1oOD1xD57hMTlB22mtkYLxcwgjOz9bK3ADEcxCknhwqH+3Ml79emSsnA1NlafysfKP/Uflff6O3jBzvlv7Rd8tZ3/tUFEa2v11+8sP/dzk73C2Tw8DBsQ9g6hatVMneHunewXfrenjsrP7xMjwCE+nTywyGGcIDfJ0Migah6clxsw4anDCPcCDWk1biKqkTVweNdoIhbChzJzY3YdiageiAGTwnXceQ1D5FApk1OkSYUb/MOFonWhXUftJlSMj/xfNnwVnNjOZ3Bk5oZqtbD8tAessBDPPv/s7fK48+/ViVSzsZydMuxHNy6wB94t2vfaNswBg+ffi4vPveN8p3v/tbVKK3bFPGzv5RmZ0GvqQ90TdYjp6vlu0OjB7qMT43WdY317OSw7OnT8tPnz6OR5bas+zAwVbH6lwFQGrQjjdQNc4wY26ijYC3IeL+2TEIgjGYzzu1L17kucGrkHbqGKJLf8iZoz5unnO0zCEMKsyKw/bhnKbix6TDEJrva5B9VCKcu9fe1fhtWd8Midu8T1kl4F3hzbwoKXWo956ay4RcvpF3G94sEyknavvcfL0Sr62n7yUAYbgWjMOoxnLuR7wEwQnXAZydHkfTGMr4Rx/lzZJKznPis2X69O7WeuKdQEAdTVYD0QPr9KI/y5c8e7UNAzkqq+tbtTB/g1Ap5pcQ/s//xf/ue6jLf6DGITL3D45BDEbpyEqXEOqBidI7NFkGhibQGniHxPXg3W+Ud7/+6+XB+98qd7m+89b7ZfHW3TIxu4gkO1Tuvfv18lt/9++Xr33z27x7t9y8+6As3Xu7zN28X8bmb5TesWnSgsiF2KD2cbZ1JLgtwlSks4TXCG4DppF92rRqT29lFmoKoDiPeO4/75UelHJ1u1MC6OuD0HAe1HsCwjHANycHaFbbW2VnY72cHu8jccNwIB5Kbs5tcVzCwctR1NP93U20lv1ygaTYc1o9gTRlaNN3Ce/MVocIBAssA88kGOcwjnGI2jzMVvlzBMI3hNrrToaOqZx2dtFI9ss2jOl0bqp8uvGq7CCJH0tUB47LQc9+6VzuloF+6ncBA0NT2oeYm5N7KGtfX5iZLLOTE6XjrngQ4sG+0zLRf1wWRy/LmA4HFwPlFUi6cQxx7ZsuN0dPys3BJ+XW4McwxGchsqcntMPFEHiANgYB7hzsIKWrhSitQ7iV2oX2mRqVYw/V3dQVgp3n4HiRAoMD08edA479LIGfJa5hAEfAmkxi/nS5ftfE8l0P9XQ3QlKN5qk0XrdyJS9gOoRQM4zE71a9ah3VuwsCC6yrlkPZQA5dJ508uA/T8fubt+5k7aqXKyul41IjtLn11CyWtbvo1OJDBqe50Ovv7bfeKesv1xAwEDR4L066jE7II+81687NzmcZ/vdgIM5jcfkR50bt7xyUMbTo7N+CkDV7AmOwzMBlDA1/E83m048/iXa2ur6WAXTnpOiAQuoh3NHYwdeYmEQkX3hN3sGrrt/2qv0zssT+KvAo/UaizDlpNgwkr5uzwf4mIwsToc4tQa+pyVyAgMJDAunk2/YwNGnmp5an/aspfX5IOm+Ux2/8fzNclbepY5v61Xft+88Jvus+Kkj8vjKPKmzaJyuszIFTzFu1LSozcYFSiXU8S7kYGupHQFbYkf4o6zkOoheq7Uk6pFFXUOB78Dpu82ruvUMIDU5hOODYV0h5dHh0/EtvZduGL42B/N2/8w++19PX9+HE1HwZHJ0uY1NLaAuTZWJqEYZwCx4yXsanlsv03A2O5TKzeBOtAwagug6z0SX1HOJ4ikTtkn1zy7fK5Mx86ee9fv8SA4lA9tEGeJIg12XSs8dvXPrEZ7aYnbkOkNtg9RzJgOf1WXM0ZTf4rgabiER4EOkpnaB+J2mKHVYogwDlHE3kFJYTAr9ZDjY2S9/BCUQDlVIGAWNwzGZwBMQwPT5RCzk83Cs7WxuR7hUN7XAubHhCwSGTcbH1+oietg1j0KbuGLNjR3oP6SxwDJNwFvtZL8SvD3icn5Q+4OHmROPLi+V0crScjA2WcxDz5HS/jPVuo2dsonl0ynT/QVmeIL2LA5DzEHgiLVG3PrQkPaTO4vlzUW4tLJf+Cwgv7y7ODygPisXAQnm2O1j2zmESIPud8x+X37pzUuYHXpZhtJfh3pky2OPyC8C31yWob0CQL8rG+mOIFxrDmbO2gSGHkM6yLRzC33YT/hLm0zMZ/yXMdicLJ2YdMZjPxekR5aaTQSBd0ThEn+9dhFLGn303wBFXLXCVZ95mKXaZuO6QN27cBBdgLLTtGe0js1I07NWEqbDAd2oe4s3MzAJa7lz55NNPyrNnz8lLDQcgUC6Js0RBop0FQ8Uz0roAR0dg8Lfv3A7D0Sgpxcx8o7ShjiO0H8KFgpaM5vatB9T5HIFgCBzrS/3V4HU7noSQXGwAAz4ennDi4UX5yU9/mrK4SdfK2lomLGrCcmJtGLI4a74cqV6D+ymK2G35BTW/nnPw7iqO33PzWl9pjm7mke84J5CmORrUXixH1XCa0F5fPej69o3Qps1FU0I/E+a5zPnNT2v/vn5YGRd/nNv77lDzMCG/berVPH8zXJWnvc5NfdJGN436rH1e43mYdrsXinCu17ynTOKDiyNmbyQ0cYWRoUGELzAnnpW8z5wwBPOp+blME1BPdoz24OCorK1vxl38AGHHLQTOzi9/0Dk6/hvNQjd8aQzkH/5PP/ygb2j0w+Xb75alm/fKwo37Zen2O2Vu6V7WXerpHYXLTpTRiWmuXayPTgwg9G52DFIp2I7rddxB6eR6GKhVxG7OsyA/wJd92DGUzOW+NpoNZWe2YaIu1mJVZG/uIhUQjHuFQHngT228imiingNfXvqTR0k/4yHOHSGpU37M/rwXMtV7WkaRXMeHx7OCrERAxjI+5VyQYeqhOYRkIPrOFD7aPYhLbQbeZAoShxEI/sRQ2YWF7kMwt86PywYE85C89oHQ+vFB2YVx7BztJy23h92BwB5JVIGnCy1ubO/wTadslKPy0jkaE7onA+/9TSR2GMS5k9h20Szo4NwfoxX0DU0Cm74yg+YxOTpalucXqRwa09F5GRuYLotzi+Xp+ielMzhaVjozZXXXOSFn5db0dvm9947KuzNoDRCv/t4bpPU1Pr1JO46U0/4OatpJmZhcAEgjSMmdgPMEJhUG77iABJhOIcGWeOpt5OG4mG05MzVRztTU7FjAztZ3FWJNRsLXMZQR4Oae9Zq8UOPKRf9oGLIbV+ndN7OwQDtMZydEO8jYyEhWNHCsTVPDAZqOJh1xTmdqTa2LS9SFsv30Jx+XNYi0ndq8ZSCauGw3kaI6UpAXOKeQc8r7mYX5MJ6V588yOFqZlGM5mpNMA7ymDxzCqO/cvV/mp5dpE02jfWhTaqSnGc+zbsLigrw6tNPg1Djpn5fHjx6XMQjO5PhkefbqRRiXHllqHlZDs1WkYahVS9cqrnvUUMcb6nP7Q/qNfcLDCG0fap91HT5r+9IVYebcmq7qXxN8zyfee+nRhqT1Rkge9cKS5ZmhyZYf78Abshc+FiPvUlFfJacar3lk+FwGwmGdbbv2/s3jCiYeflc/rtd5Xs/18XVcQ771ucXxGWXQLdxn5qkHlh6CWgJcPcPD8S09TY3VD2PRKqG7vlqmk0lfvVovezt79PXdLGGieVUXdpdzd7Iq+PfnMJBfeivbNnxpDOR3/yf/8Yej41Pfm5p2MtYiFZ4qA0NjNKWc1LWIXA5Es0GatwEoh/9IWT60g4kZSsPujqemsXmA1Eo6yIq0iFJGbyS3bBzlPX9ycAdp1VQyYN00oGfT1MadZ/lXAvOt7KjGEbnqJ5WBBP0T104IWYM4h3HYwU2BDtqvhH05GGli0M4dLQDiAkPZ3tvJ4oUySxeDdJMh3XF1t3VQc2NtvRyibk7z3v1ELob6ym7PadkqJ+VpZ7NsHnXKVmevDI454DpYDmBIBxDok/7eso8Er48/lKtMg1iH29vl9EAbOEQTbUHtpX9mvHTGe8vW5UE5ON8BSZWU+6OtXEK03aN8G0VghWQ2yzAaRn8ZshNRbx0exkZggmcuLT1WJsbRZqjv6dBp2TgbLGudWQjocBnp2Sq/dvew3BtYK+PAZ3jwHprQ++T/PoRkvgxBxI8vOjB+TTz9ZX7uLoTajZg2yZ9y9DhQrapv29gO4AbUT8Lk2lWRviiPnVD3W6XqA+Do0i3/X+r+rNmy7LjzA/3M83zufG/EjRsZkZnITCBBgEU2u1kEQZZKMmu18KAnvZBvehT0CYr1pMcmPwJf29qsjWZtMpOZqootVaFYnDDmHOOd75nneejf3/c5kZEgaN0CshLGfWPH3mcPa6/B/e/ua/nypTrRwKIiLa9hwgl5loeSgHZJehKIWa2GmSu4C6QEh0jNNU2BPzSiLi4tcKb5QokUwhuLaED6igatsCGyOC4uLkyRlcXUIhqNkQj8NWfEhYLoZJNHJxlZyVw/OjkxhZ/oUdakXMb1LN92IUP+oupy5UhF2IMHj7AOczabUE/QqmJYefcb70igyIKa0aahLBY6AvQO2mk06h6ZoN1pWWekgVPAZII16bRPsuRVQBBYvfCI6pKjbjp1U8/OAk7kyntQBtd2/bJXFr85Bk9xSfThJ/rfz18JDNXN6+e6Rz0pXa+h4GNBHSk/2zQ2x+32+nXfRZOb8yATm1z7c7ruP/2oPfj+1vrabLrOn49nbtJzBZOjKy1+ruYJEtl+7//nvknDC7XZ9Cu4H/zmkc+f57EgCGuAYWpj4ZVWOOXUaV5WdCqVDJyBcsGyybJMRG+aBzTodn19JSmnXkqqWKGbNJ6slTDl4QcEyQL5pydAfv8P/8s/QqN7PwfTpr2vOYWGp3kVIsSAaFTpamRVML+CCnfqAjAwyYATr1zNA1nCeAtK829/9oFdoKnXYO46TDaPp2zFjs6tTkHeQwKrEUlUhBI0FgQDk6jB5Abs7rn6GI9tm9uJTUQe/OI9fjsBCsTEeMoNREAufUyCM2mXHl5DzBjNoN3GyAWAgDBLci8GMEhT1Sp3Gc0epeHb7Y71+wPXVBV6Xf3nChkvT56T03tours+CD5CSLR6bd8Vu0nzMDKpNIKJb2tgFOKQE4Fm2esb8sCSFlrOApRhADUCmKYSNkFARE9Klj4uW+l+FYtnDtF17GgvD/BObDXrWYL8r6fqPpLQSdhCYwzUk6J7aqJcLJZCGUfDLe3YJSbyTQetZzmz7iyGMExZjPIeZYa2G+9ajCpstxGSU0Az8R4gemihBQKdNouvdkzrOq/tBgF6aZXyymrX15aOFlz4asa22knasASEFIYgbDm/5zAD35FQl4uqLAYxl8aKNI9BEy1lbXiXE/U+Qxhphn6lumcl6lNegFIc1JaqewG+aCXi3VBygxSN0L6koRn+mul/cnLPDg6P7eOPP3GrQ+t+KMSKYm+JfKRMSGOUMPb0ArLzdvXJaeR9Rt4Ojk9EVDYZKvwEQplvehQE3hMteR95RFZT1h6evmkZ2kFdWuruFPDK/18u7hp3m1HMObJmMB/bdDFzV2XFPRMJ9oY9QGMMnQk4nAsCQKQetYtOXRlTvXJPvCFaD+h8wwM60V1uBeOBbDo6wwSbXvN32YM0/A0l4DzkPLe5pl1grW2T2uYb2vQcT776brD5+6/t22vbbqlg989/YXv9t5L7Qnle2yRUdM3rhj0QlhzdgnldoPzcB9j+8Wvs/OOLOvyDzZ/QI/wnHHHhQXv47sIjGEBPatkLaEy0nUlrrQ8UI+hJY28KWSTal9AQP6hN3flDiAfPSHAorpvctdVdO4Z3eeQvRtPZLzULXduvTYB85w/+i+8lE6n3FVRO4Ro0WOldBM4wXpOv2vUfNArP8NCmITlKeFATESyLz+7qLjzaWCLPbut2N17Yz67r9tPrNmZ9AuCaWA+walGZNSp7IFpJwGAxJDkM6xYD5wppIiGwoAHEmEEDB8ylH8pSkK/gtxjIAzyimWqClwSK3upjCfyo3bOPpkv7Wb1rTczIYjYFAM7tTisN8q6wLQgHrhAuEixYBTClukAigLMiwbYGWCmrGUoomi/maBiCURiSBPnMoRlvFzJKITAUiViT0gQwWrwqzfsHO7uWQRtfIVQzAFy5XLH0UcUSbyCQHh3aOAJE8l25gmii2UzzTdaYHNOuZbCWSqShsY0kxY1pIB5AlFt0MpmxzmBs7e7Q6p2+NdFsRwDuZKpAleSfMh3mwvawiAYfnls4UaJ8Jzab7VgosU/VFyDCkGkGUHhdBOAh+HjdGv2fAHwTS8fR9ic5vlnUMIiP6ag91MevyLsSChImmn0tZpGaJfKRgNOmFdtERnLzFgNJUUllcu65p8CH0uzUIapG9EFkXvaYQ6InXZMpQlmpFr4VQWCKOWWVoBggxOVrn6fOd6sVD2ei/GluiawP5UfCw+l0QycCI03ycg1WigZ0/PjNN63Zwsoc9GVWu/AXw4u73WFCzD6a+jyls3tvWGikMS3asYDlOJtg4Ul4qpvMbDBTTLI0+SN5PijrggojqaV3BSrQo2hF3VYqh/IhJwW3CJQnBJoEmMZMdE2yIci9TnTmh+A3e/Bb95QGNKTv+R2/EZxvrml7db59jqO+sz3/4uYferVtcUDH7b7dXv+to9e5CGGzvf6sNn3r9f0LH2IL0gsE0nYmunfzkSdvu39k+/nvaNte81n+OmXfPuU/9R2OSldnoi29I+VBwkOCYys0pBiVSyU/9zXwaXutpS+akSLhyoASBteCdhVLB+Nc8jSVoFGUCwkSzQmB4v98NJ3+H17Kdrv92gTI73/3X/5pKp2Bh8uAUNoX0PEotzQStefPUI3B8TVCUPX4mAeXdD1oWO3ycorYHky2p5ARuZztZ3N2kMvbsjuwPI2QAlwSVLr6gAdUdrM/tFq3b63hFMZDSs9gmlTWGty/moTtot4PtDtNJIPh5KLpPvrkQppUJBZBuxVjAowSfORPbrJifh97Aahvuz37f392Zf+p3rPn/ZE1sTB2YPwFYHozH9oQsB60RjahsdWNJXkmfVcLWMnVdhFLUzD104et1m6g9Q+t12jahHRXGuwlr5rNrEi9WmJ2DEH1AU9p5nEEBpkxrbzYa7asV28CJppENLQFwDrG+hgilAQ+8QXPzyO2k99BkCg+lyyfoferKqqx3EndDBZ4k7+EIgsD6uMFAB3WQkVJNKG4e/3MJgsEIMKF72fiU3u0n7VDgFtLFi+WAO8oggCJWAMh9bxxbQPaJIZlNOdbt6Ouvew0rT5dWWsa5fo+5UEY8Z76daWBSShoFUaNd0mDl/eRohnIjVECnwzqn1tiOlNQQQXTLFCfojN1DQropb07bIivVT5xm9NTYB04Y3vXkQRICA1v5G7YCh+jrsDJoGXLad8WCM3QcmKlct7ShRxCEUGib6AZik7lKiv62X7HaZZ2k9iSAHnrnXfs5fPnNh+PUGIQ4DzneRGwsZNN1xYPju7Z/cMHtuzPbUI7JKnrNoqFD+azy/NMi5XF+UYSHoGbbAS9ySrVpFDNOpeWqm4vlRP08fqSwBDAbL/roLo5Oufx7JbPfNxww4+BWFGhtCureh7+5J72jQwM0nhtE++4wPKjriil7cN6ersHlwKA/8Wb39Nr2zz5+zrRf9v3fsH7urR9dPvOZgvKKkVwc3RaEBkEbffFp7+4vZ7WNt86+rneVT6VLql4WpvdB8z586PqmWveLYkCEnRXBUJEXVTlEsoUwlpr+asgUlhFJJ4C76oNlaY+6b0zG4zSdbfWwRp1444VbdtCfzaeTn+pOSDafp0C5PuZTLaosOoSHJrAJQtEDOYEob9t5VKRagDvl+RPzeJdXf6MNC0xNYRNJWa5nuVaKR5FiGRtB8A5zKftQaVsb+6XES4pqyDFd7i3m8vYAZp6GaZLwgTL1cTa05H98JOX9tc//cT6CJhqIWV7BcxGGNuXaoUronCaCH6J9jsSw2tmexhtH+GhPksxz5yMyUOqDXj/rL22wTppqUjaThIZi9XqVkZAjACkzjhiL29G1gcgh6Q9pkmiuYKN1PqpjIXZB2i9CnVRr925hhHnG+r/lhsrVG3q4Rxi0YxWCwQR2ih1oFhbCm2hLjl5SXUaDRsCemL+Vrdrn1w+R3i2bdjrWz5EvfewnqZKN2IDaSyxtZV3S96nPkSwtvozm67QemTFAThDTKfeLEr+OQ4RypS9ggVUwpJMrmJWzuwA9kUAVStGIhwWUY/B45bZnLak/OMIwhPB+Lw9sM9qHfvZ1Y29GE3sR7d9+6gZthe9tD3rAvTFQwshLDWpL7zmSBlEKxqTSMpzDyVBoU4EgBLc8pjyuSPUlc4FjjrX4koCS7WdqlfWgTOaiIhNrqyBMgBt0dZOWTyjCaFay2MtJqTO2/VbW8K86xX1T51LFDhDTya+zsqc7+UKebv34NRSWc0tiXtYGwl5uVOOsRo0oC8aiUD7Dx8/thfPX7hgUjnUJSlhqBhnEmQKlaMurN39QzuoHqE8zLDeEKCpGJZ2161SwbZwXEJTXteIPZsNRzbqYUHCW1prRlGBR+Q7j2LlFcCmWejqzlI9OcBQVjGg+E11o821WvIhPhTfaZey5BvvKilxBK/zP3nYHAMAVW2/tm2+G/yvZwN+DjY9+cX9FfhuttfT2uZP2z8813sqyz/ctsm9luwXtkAhDcq7FSCvC4/X8/Dz2xfysTm+2jYX1E7a1D2lwqv1+CT/b9CNc81Xc4GBcpiS0qR4bJITPvlViqOUJXXZ8jAF0WC7yiOhrKOywYF2RUlgV7uqXbjtvKBAiu54YqF/PZxO/w8vZbvdfm0C5Lt/8F/9aT5f9BnhQVdIygeBvJE2uwsNShzU++f/bz0T3CRkk7nu7M7z6LccAQEYVBPAYvzOwGApwEq/k2jdcmyL6ZwqTsL4GRLIwIzhDJo3wqTR6iLd+/Y733zH8uGFFXg/vp4gFSakzxcQFpNoxlpYJNezuD1pDW0WlaUQdxfhBelNyX+fFrsZTuxpF0GEyflWtWT3EV7H5SpgpPUelnbRmtlL3v/s5ZU9u63Zi0bbbgZjG5DzAeVRQD1NgEwBfik0WgG+iGoil1TN56AyRpG1TThKcCCHnFAECJpUKE1misWh7i7vJ+cok1hdZwrZslvdRTsF5GIaK0rbVEBXylt/NkK7bVoLLbve61h3AkBipSzIgzyxJivSVXcX9SFi1qYV8rrjLoSJYKC6upOI1YZmn5y37K49te6QciEMa4OezeJhayLYbgDD2iDkz83iWXtab9gMITsIZaw2SdiLFgLmDm170kXYJ7wNQzCQJuP5+isAq0x9TXzU4La6p+IIMS2cJW8tpwhAXoJBs8PFSLJIRDlbDdiVFml+sJMP5lJnQTdk2AXRbOPVNcci6zVqKBGanEj9OteSD+6JXqNYXHpHIUV29/eCLgdF6kVZqVYrvqKgtEd12cYSCEbyXdmXq3rF6nc1yqaGU1ciDE8dU41Qr0RD2Lsf9vcO7KB4YKsxV5LBBMQ+Co8CggqABOy8iAU4catzIUFF3rrQch9lpdaoe71ViigG1IcCL2r+yhSlw4WtFCMHIGqNrKhGxGcqG/jJNwJgDbyQNjyoOqQ2pdxthZDXLXvwAAeV6+e27ZWfEy9f2F4XHNqUj39s83t6fPNI8O7r738xLW3bK3rX9+CHn28FxivBsd31iJ77R7YvPK8LP/eu0P1VGtSVrkvpVJ1G4WONlWn+j4+laZA8qXFSzuFZWc16Xt1VmjSqInqqnJCEEnR+Fy2INHX9Vftw3CpTUogGE+gaWqt1er/UUrbb7dciQP7V//R/P42sQ98vIkDkciYPEQ2ga20FbWp8aWgqtEw6EaePQ1Ax6kDy/n9qTJqCzGSvNK9M/Udl6Q/GhgVhVK07XbfJdAijCRRUmWJLQR8VTqOhdptCr99JY4c5FQr77HDX8tGlVdMpS2NhhBY92gfBBIDO0MJrs5D9z//pI/v7i5b9+LZrT0HMy97IbnsTu+kMrIsmOgHNP3r60lrtju1Lk5gDyuTlR+cX9p9e1OxHT5v28cuX1u23fVxDk886oylCpGPPETofopG3+n07ADiK0uwpZ7tZ8wH0KXlehtGYXXgA6FRACG1e5q7CecuTRl0oGghW9xVU47PeZeKKeBTWebSAiLA2DCI1BFvkaM/uKKO8t8azgfXGLetOmzaNjC1ZTFpxrwjYIBm0OJO0by10haWSz2FdoRFHMLPHEPpggnW1iFl/ncCqUhiOBHnKUddoPcuxC68QgD9amPVIZmHcj6eskMViBGTVxSLrL5nOWyyF9aLBD9B0h/f212NL8M0R31FY+hhpOHCKOKAVxSZTEMVgpUCtIKiBxhiMJJoRu1F+AD6YOCfLVhSnI8yLRSmrRCCo7jjNzl5RH0uEyJTzOQJSIC9rg+qF2bEQUBbE1A4cCC31L0uIVXbLtEfwrMYHJGMVykaTv8rVsu0c7Nve0ZFlESgS9AIOjVUlFRxToVMECORH1gzwAH2HfZ2P/XTVIlRgu9+xMQIkiYU80jyhLkIeOhNgaJGoqLo9qZIhgiNZyFoIuri7ugWIoh69V5qputa6oz71KAuK5nQTzivEhcW2XK6Rkz/9FtA5m23g1ydWcurdcZ7IRoCoPdg2Oh7PB9vmp2/+3Ks7/3DzO5t86NyPmz24FSiZ3u2zOd/eU51/8Wtf3LZ3tum92jfX/oHg2Ozb+tlufu21Lfi5zcMX3/WuP7Wn8kkyesrd0GkTSMMtDLnoZrA41Nuh4LEeDVzvUka9oKPyphIoK0H5AwGic13kcU9bFthWsMubcxtVWR6IjgE02mgy/aWWst1uvxYB8p3v/OH7MPQflwoly6UzMHgKpo/DgDCONDqIEk4QW1MRVA6Fl1eBR89FYiwAZ29gKlcCxDUj1ZraVo3EPwkRMVGtVbenL574QJIGfBWKQs+qrv0Fnl9wr4dprwBj5UzFjqsFKyWXlotPsU4QanO+G9OYR9SZWmMVd+2u1QcjAH5oAxqkhQCotzp20+xYXxo4zNjQbG206q+dPrRHR7tO0xfNht2OB9an0ddYXqlC3vaPDq28h3a6u2NptMOItOjyjmWwDtaAisZ8sjybBXxeXJ77hEHFsloAbqASAKsFjrCC0DxTaN0JgEyzpx00AUr1iWeoX3WNSFDK28tdWrNxNP+ujRAErcnQrgdtG8apE435mITUAKCnPRLqpltaB4tEkWHVhRQNUTcpqhoQiyK8JLZ7Q4TUugpQ52iXjEURAAPqSqvkZaQgAPylajWIxzNZUOfkZR0DMNM+sL8EoIuFnHczjUdzLBrynshaKVe2x6enVhjeWSGM9YGFuSA9CYssZRR8raBkKRViGjGLMy2/xZwK+y9PP4UrkZOBGErxsTS+Jc3eXTlJRgzo8bNgMnm+ZTNJ67UatpqMvXtUwlgPbuMKBbQGHSKwNe6lJXUjiTTteUS5AqeIgCihHZ71LhV2/flsf/IhC0ffVlJaZS7NN3PlnFUP9mxnb9+qgP3h4ZGvNKdAj0eFA+k7WIcdCyOwZ8uZXb544ZNMtRDbjLqV4iCHElkfqoMpVnASJah5e2f5fMFSCOoxCloLS7DVQejwbVkfbimoSGIN/g+Ex0aARMVjm3t+5D/VBTs16HW+HVNyB4DNtgXK7ab7/r+fUCfi239se+2eyvE6GGvfbq4YvH5PX9SH/5FN7exgu9lcWHL0nfNAGd1e50y/dUGv+Hufv/t6PrQFtz+/v908bZ1wT0JAyof4Ql2xcr8Oh1GjEBgSHjloVOt85LMc4dMI0kVWitc/u859Iy39LbHIgzyRWz20yaJP0OQZbyPaxgUI1ocPoMtDdbl6MZrMfulZ6Np+PQLk97/7nUgo8j2FzC5A0Goon3tBRXkFCVwp6Bzmkj+z1g7PpJLOwAvAWoLDBQ4NETSLRI0kNBXI7laLiJld3i0y+eT+mkabjWguAZYBSjuVHLyr7o5kKmZFGi4FWEemHUuFb2mBW+vyfjiSREsLIbXRnvm+BrmlSadSETs+KNphLmEn+Yy9cXJkh0fHdnAKgACKPQCuB4YMaawXl3d20Whbh/yOpWEUipbK59iLFuK7U4jHIJqQNBA052I6a5HZ1MJYCW3K/+L62joIpjtA9e+enFsW4VLMqM4irrnuVap2/+DYdgplX/MhjeXkrn4A7XFlxyqpHNcz7tqrrsOMXIGphMvWnQ3GWF7TiYN3Ko2QzADQoRHq0dJSuTQabQXC1JolnOcO+F6eugGAMaPnC601kAAQUzac5UirBODyewrxCmhtgkAbeVysyWCMUKBdIhnf1YkYjqRpN/XzApDwQYpyF8gfLGOPHzy0OJr3CIvu5GAHs70Hz0wNuWWJ2drHrYBM19LJoFsiAjvXitmdmcRU3KNZA2sBZlUY/mhMXUsFijH3cSIBhUBFk6w0iK6urrHGF1azwJ9+qNDo0A4KhObFhABpD2YJvUlx1zWtYXJw/ABhJjduhBr58gFO0SV/WzB2DzKBAPlyXkfQKB+yiN1uRkJIdRIACAgX85kvLTDodO3ByZumybNL2k4CpNdpWxWlI059yYIoYaX0B33v7pA7sVw6sUM9jE4PBUez6+Vt16PNr2q3AAnCUXlwQeyZCXiIPKr+XHjwO9CCubY56ro2TslxoJApCS9PcOfV/8HZZtODr7bg7qsruqcEf27TN7+wv5bi69c//60T//kLt9ez4I9u3t1uqg8lsr3s9/XOay9uv/nz7/pzfslf0Mnnm97nn9omJksZ3pXwkHIh5SoNBgXCI+bKoiKUa/Bc8z3UnaXeBV9Eb1P3slp1KtzcdiNvXaL1hCxp0ebrXVeyvDVO52N1Pgt99kvPQtf26xEg//z3sUCW3xOTSiDIj1mhNrSUqUy4bcPovkKea/lXCQNd07regfAInnHzlUbgh8sDDmwBiOj9fC7vpn9cA8VzrAkAXYOeHoBMtU+jqqLVvYLebiEYq9/4GQz9KYxxZ3J9jMYypKuZnVPX3OaoKPK3D6MxqjtHLrdyzZXJKU+oF42aPanfodH3rU65GtL8YylrzNDS0QRnUYATYKH53ZrpL+fo+ysbaQCcvAzrLevd1HwGqZZzXcQT1uH4oj+1H76s2c8uet5N8e5Z0br9rg3HaJLNmt3cXNn11ZW9fPnS13+4a9a5dmNDrKJJHeuiO7DeYGBNALHNcSJwEtcjUDPZgh0/APwAJgkP9dHH42kEaxmiLGB5aCC2ZIvoPlYM1stak/MKYP8eFljVuuz9VQUw1zK93IsmbCHLJDSx6HpkRQnbnQMb9EbW7SEYowgwLQ2PEMHMsWYfs3oRtXq7Z0MsO3XXVcnDw0rRBvW6XbA350NqaWV71F8ZFI1hBU1iciFQ+9OqaFYBaG+Zm0ZS+/IV/YmrVO+SN7JwRCovnn3s4wKKb6V9OsayQsjKeBDtDdDe1VcsAUGmvX1DALNCnWig3Ver5LcsPsVeW0egMzGzyu5yTXAEbbofsOiNfwC4uq1WlCGB8rKGB/yDLjhEoOSdXTQsBFhBI51a3QX28dnbtgJIFrTTYDHxwXm5JmtipSL1+rcpd7vV9mWVQ3wjpO5K2n7SHzh46RmNC93cXpMHFDJVjedTVog+r7xKhAXCQiChrjsF8fNn+c2ZH4NNlh83KK+0Xa/rzV39H6T2i7bgrt/zVz5P8fXN+Zz8bXl+u2/v/aLj9ouvfr62KavbzdPanGvbls+v6+XXnt1u23vb57bb9l3f/ISaULfDqxuBcHZnHHbVuKwJCYdMEusjjUUC/ilyciBcUKyFM+yhMJhFQ0houPWi7i3owKNTo9TkUUZFi8IyufduNwVQlPDQ7vNAoAWfRDiVZ6D9SrPQtYk2vvLtd37nd783nU6+o4J6RWEea2xCnkbiec3kljapypb7ZVURdzfh13VNleYP0iCBNuSOtU682rYmqvp51XayQK6vL5UwWpvemsPAelZCCfjh2RX3QsuwFQGkeOwTW0R+hKBow/ho89lTs2TVohqczaRsBpg8b7TsHLCrT2b2co6F0evbZ7U7e3Z3ad1JH+19AZMOUakBXoTHEvE0w2QFOl1IxGk9oJOcLAFsmDOpfnsyR14vn76wOhZHDyBuzsNWmy2tS3lnWBOas7JCYx/3bm03v7R2r2Wdbt1ub89tOETgIIQSWB+DJV/SHAiATHG2GgBQo9Oy9mTgg6/tiWady4sjjLaTU1A1u2o3bc53IGNbTjGhcycWT+4D7mGsC76JBfKsHrLWKGHDRdb6s7z1FxVrDPIIwAPKl8ceQJuKYz0lUu6tJfBWS+XhhEf7OZgnBNiiBWFNyQoYjxaW0pK7nM9WgSWZz+S8bs72KpaeDW0nl3FnhA51I41qD9As+iwbBHNER038FHDSthtFQzThm5QENgkWEuf+GstibAnq8eby3GajrisTIwTqeIglhlTTUVJGFCIHD1lFEF0wcVEgiiDZWhO6prlFYdoui1U3GA8C+vTvoZjwvLt4c1T3QUB1QRiSCflIuocU9OiZg179yEObdxFXNtX6OHd3AAAWzoPHFkd5CNG23dEA2uFZaaXUiVyHNZNe+ZNi1mm2raAoAWMUsOncRr2h05i+P1QQTehBA+2uSOmT+vAm39p9Xgy3lAd1HwddRTzILkDS80F3ChcAKt1SPessAFbSUDsoET3CFT/RvU1CwTXdC8D1F22fKwS/YPf0/J/vvvnJJmUd/PTVXceG7Rak8fm2TSco61a4vUrkC5uuBJ8K7gXp8H9wkaOEcHBUPUmhER1o3EPoLetCa3poPY9cBmvDLYzA2lObaOeUPWgHVbULEZ4BNlGkA0GEBHH3Xp9oyFFCREq3jsqMxjtleagLyycSssstHBz6i/GvMIlQG1//6rff+93f/yO0pvfvn5za/u6+ry1dQUgoBIQYVC692jSoqf5ceRx00ZoVeVWVKM3MB0BhBLWPGkXxhtRt4d0QbsZB4JyrP/3p0ydojaSXR+PmTzOJ5b1Dk/KuGgdNL9RHo11ZjIZdWhPt7tbi2R0a+W0brPbt08ncftS8s/94/cx+eP2ZtZYTG1B9V4O5XayjVsPK0IB2OKHuNbN0dGrVnIQjQmOCVg/4KVfqG09EV+bBVgDyEO8kKWMCy2TNM3K31azTFZQzz1Vtpu4WADRZEPgCaDy/HHfs7uWHtltOYTkkSXsQROwdjyCWuS+dOuPZNRq8ZrmrC0OzpCerGYBLHlPkiXJP5BIobw6ITU4LUYTdydkb5DNhk2XU+tMQQiaOIM1Ye4jWgoWwDpep8LwNLY+AwzJZaIIf15YpvidFgHZA6xUOaRQrKgeEGYoAmR+2z13ASfverjue0XgP5f3G196yfqfthK91veWaq7D3WYR2IZu2VCqHfRj3xXCiobkVkTAKCSM/eXUlOR3AZaIXtbsYxoMZci42EklEETLqCtL8lGb91tr1G09DeK9FvhQRWROzxghcTepT/KD5ZOoAqvXOsymtuwGpUDiNrQQ0R9H5gsYqNL8oKLXAXwCg7gkJDy5zzfPCrkjOur9EiKofXHGt9IyAQnCmZ/jPhYzqoIEVOUXAaaJqLFmynZ2Ke+f5WJaIDRC5bTXs73/8ExvSzvuHB/7sUgIX4SFKX6JxjrVEczphfYSHBt5nc/iJbwqQxFgOdvq28k+lCMBc4+Wejg6C2lUeL1PAe/rhP7nhYkU/lIwKxfP+e/uCXt7sr57bbALsX7Tpm26B/KI/3gneez0h/ffa75/bXr/z+jd1tk3v9ev80H/BOZvfD04294LNrbhXP9WWm598UIqLoiwIt9TdrEWhNOaRxjLPZTUuq7Xz5XWVcKcP0ZfA2Se1KlnqP6Ajr1KvD+/Cou0lzDXO50oNNO5RFXhfLtrzmTAw6L7ydZQkRKANhTEhX38+ms5+6UmE2n4tAuQPvvtffD+XzZ8e7R9SURrcnXmYBl9qVUwjpqMy5JklUFDlawDUI1BSiapUrV8toeKakJiS2pBmrwZS7BfXDtHCNFdCDV6qFDD3owBB3pJRLAm03ShgFw6PYZAxlYk2Om8DbnHrjZPWGhRsFr5nnXHOPrpr2yftmk9wa6DBD0hzAvXXB0vrr9M2CWkgDI1gpVX2AGK+7dGCw0kboK3PppSJ59105ZspBVIMA4eRhXsczQZj62nBLLTsFNaD+raT5ZyVDipWKKCdK3LuWt0YWCXNa++6mfVbEGHUSnmAGwESA8akPatJFRZFA6RdrIwpQqVRqyG5FAIejX2lwV2EJHWj7pMEKv3D/WM7O7nnM1zTGj/Jlixf3LFCZd8S2TICfp/aTfg8lrfuPfBldKezEWkheCLUfzxs4zVlX88sBaDGtaYJ9bsC2OVqGw9htc1j1pYwEjBGZXmqG1GMocl2cZv0u9ZvaqKjLKaJj9O8OL+G0M1KibAVEPoTy9qnt3dYIi2YMGF50oqjlcs7wcsEoAqwfRNKkL7TB8wjK0BCXBM9J6OhBy5UpDKy7g/LclEXmEDSFREJIH7Lc63TbFkX4eaWiYQSO1QYTEqEXnaquwAuyg4Kj76vrtPAAgqEgTA5AK0AeIQ5WvhHa/5HMYmlEbqgYVdsLBF5grRCtFmfb7ewPiRItIiYojnfP77ngkcCQs4T6sL6wX/8K/vxRx/Yxc21K1gPTh/4OF+/1bECvKWyKyaWrHyNn0xRXsbQhzwVZe1LcRNvaaBfGv9WcOie6kTCRMJCfCV+CuZmBV0jAfeprEE5tQfKrxpYwL/Z+P0KnHWkDv//2fS8C1X/oX+vUnxt29zX5rdf+/1z2+t3PC+bTec+1kN5t/n8+V33HG8457/gUzrfvO9HPiCMCkKRBIJYVkcOBeQYhfmtN9+0XZTmEYpKPEZdAx6a85NMydEEnuH5oL5JR0dZmGBH8P0gDzqqJKJVHQsomWoF5AZboJBISZPVqigMs4Wsd1e5bQrvaxIhifzFaPzLz0LX9msRIL//+3/wJ6lUuuiLOWkwCcERRzioYBm0Z0ly0YuIVxqpdlWaCHnQ63g01J67vfZc8rZhbhcuDlhqaBoRdJIAUV9wjsotZItYBXmLrdHoVxGAA6aNDEizg5S+QojV0c4n1sMauRuvrLtI2y1a90f1c7uaYu4DGvKa0WRBxAWMjGVkBRuGMj7jXMwqYBEQKITHYBb2iXa9adLW0SBAIhmyKMInB+DFAV9bITxWQw9X8vyqZo3+xEoI1XU6bvEc+URQpLBW9mH6QiIOgPWsP+hgVaC9omlG0IAf3T8imT4WzNoJNJcrQohpG87GNpALJ+8lydus2bYl2jfo5gwk0k+TV4X/zlGeWW9gtfqdu0krSnCaNN588y2roi3FEAJJlZt0ureXlgd17x/uocmHYII2FjSa+HpsZYRcNZK0LO06kyCA6OfUzULjPssY2k+MNpaFuPbFrSr5gi3GCv/CdSTFSaFsj4oVe1Qt2xrm6t3V7a37D624Gti02wuUiEzS7u6eW2IxtsNYGgGoWbV9T3M7kKg20LloQWV14THFhGdXn//l+QsYWw02p81kLWkQGyAU6vFP0XthU0/LB+M9Fawa6HBCnUqT73T60OKQp3iO78hKHg5HPIuSQJl9BjuvqX/ax2K4IzDV7nN1eE9dC1qmVtafNH5dDQb6scLZp/2R3Z1fuGIg60mKCWaHHR8feXcq5ojNAHFZXUN1U7bb5G9K3jp2sH9geejh+uWFO1Io/laz1fRxqd6oD03KAh1Dl5RBIL8BJDjPBYdrt2RXOdetreWh53RdxVF+vcqoSgnwYPzDi80ukSI+3oAs2/Y17Tp3E0SJbrbPn/zi9gqYOeps+3u7BV/94qY282eDn755/jePbu9tu5V8kiQFc3DefEcvBHgS7F8QLNSDjvz3+TX91mvsqjOfu0G6+l3Cov5nv/Gb9vDszOlLbvvLhUL0S1iot2UTL83fpx2gWRfikgjcd/x7JUSCfOrcnTjAHQ20++d5VkeRmjZ5Kuo5BTidYJHQVD4LXfOilqHQn43Hv/wsdG2/JgHyh3+azmWtsLtryWLB+4+fnT+z4bhjrW7T+tIQG7c2nqL9ITBkoUiaq0Ibdzc+UCyi2dvbd68SD6GRSVPZQdwjSWdpRwIcUbcaIRFJALgUV7ghF0ssgAXCozN8aQsN9CbvWTeas5/Ua/bxza1dt3t2AUPWFkNrRTH71xqAD0A0hTaXBAjRrW3K9al7EmlwEq1Q4xMIKF3XsPycPMsrBw6G4TErsSbkeiltoFTNuwfFiHRv2iNrjZaWKpdthQWyAIAi8bStOaqsqWTUKrm0ldmX1Mtq0keIDOzBwS6CQAvsR9CUqauJBnwVJlxeFgB6LmdHmaLN622zocKik5d80u9FAN9Fd2izrro0xg5sFZ6vZHMOanIdVbh2DG/LQtCFVMx2qwXbKyDQYI5qKmEF3jnIpCw9H9u9fML2MZ8niviL1rOiHRxgUJLS1EtsjehNFbx7TKZ1kfLdl9sy7f344Mi+eXJib+6U7a3jip3t71gJrewewv9epWg72ZQdl/PcL1l5iqIxXyEwqYtZDznQI4cwkmJ4oVnp3LtWyJuAWkA1HtHGMN3zzz7jCnWEAiEtRd1IMvEVGRllWtQDndFOCAvp1qqvL2jepKH3REfqIlNokEEPYaIxFAS0ghzOsPSkvOi76lJU+d26EGCSzkzfXZEWNCnQ5Rbf1Ld5R4+IRqdzu3z+0gbdjgObtF5f1ZB0U7RRDsG+JF++xj/39jWvZO/Azl+ce2iXk6Nj29/Z5f2+t20xV7AmilYsG7NGt26hGHmAD/r9Ht8NACsAV8rMdwIBovIqy0Ed+qaD1wVHta3vUCi7CxB/jP+2R/bgfzaeFTjrqG8FVgsn280f+uKmOtf+6lx/m9//2Pa68Ng+6ee8p+9v9+1vHV9ZWPqtZwXQ/mJw//Vdm9cX5/68KknXN/f1piaXqkl5yg7AqdOjE3t4/5Q2jNre7h7KyNTqtRsNX1g6rXlQCpwqocEb5EU87xEA9Dn/vam7zRYIdL7D84FlQRtCRF5y/mksyh1keMbbhOdHPvcDmxP60uC6heP/ejgc/tKz0LU52X7V23f/8F/+icJgK4S24iw12g2ExdBiEaQk4DgBjMbTkY3QkBRRVAsCQe9oqgApZp4Gh8TkVWmqqmQqOKHBQbRkaZHqm9aqddIUNbDUgQnVO6uVAVfRmY1saN1VD0uj7WthzNFkX9Zj9oPznn3Qmlsb4SBNeR3O2DRasU4ka4OVIp+GLEUT5ZZj9rmlAelJKGbdMJaUAjACkoryulhDFWjiAn9NruPDgCZSn8ZckNclv6fUQyKJ5YJ1MpjSmLGspQHuCgCZTKK5AxRzNHbam7xLWFFOQDlDeQq8NxvUbDpsomUmLAe4ahGpcWRt/ejculhMsjSKqaztZ0sWHS1sinDRUrgJOQGU00G9iiqxjBRDaQqgrrB8Dkq7mNsxyyjY4M4OBBoTBGPhYGIjBKVVZSDGdX9geer6tFC003QO62Np+czC3tir2luHh3w7btHpxPawDI9pmyPSXs4nlD1uEyyOBcJ3MZgiHCpWoC13MberMPAx+YvQ9hjfHoKmSPUlZhOP5SS/hxTP3N+p2ntnp1hNHevWXpCSQoMI/QHFRTD2IQaiChDYBkgO3F387ubK5lhuiqUl5FsCtPJeksWgLgJpa5pIqK5QadSyBuQh4/fEvLSdsFT0pzaRE4jWQ5cbsMafJuSzD60pBL26vGQpCyjVjSFnEY3tiemVVbc+1A2FNqh1HTQ6J0mD7eTdVbfn59au1d3BYwtyomHNflcss73DY883RXVhBrFZsVSyC96TZf61x29h4ZUQKC8sCx2cHN+zVqcJnagbcwTdiR+wILGi5ppXRbn9O8IccqPNz7kmp5ZA490KlQ146bMctekNn6TLyVaYaHM41bObPbiq62Rbz3J0IaITLr7+7HZ7/fero6fwizfd+cJdpb9J4/Xr/twmve2mvCgrr7+zFRL+/uY31aDbXh+vjrzm53of4pMXnKYfHB0c2k4Bvo4nfcxR1+Xhd3t37fN+Cihkej8QYkpFeVO7B/nTuIUwLUh/kwflRw9Cm8I/0buvC6J39Jv8e4gaaEqBWmVHb4ModvtjFy53tfqvNAtd21cuQP7Vv/qfTiOx6PfzaJ5ZrJAUAKP1q/cQBhXNQwCwQtIGAdAl4KYBwJ1swQqJjEedlaeJ1k7XCmwSrQsBLY2hlpO3lRZRCZYbFWcFDSsNTmpdOBu1AQLkfNSwi3HfnjZ79slN2y7bt3Y1fGIfjOLWjO27RFfok8UiYuNFHoETg/ESgD4SnoZMk1ySBpOn0DietV5YkyARCjDymnMxhhoY28Pk4qsuFdoSAEnZds1tMawe1AL3U4ROOpO3XJ76iPOeLCQHRLQSXkysF5bkWgqQT4ZIc4Xwis0wJAB6rI1yIYPQxaKKLi2NhTDHNFY3VIram7URlrUmQo10Clg0pSRW1dhSAE5sMLf4TECCFkNaoXzGstGsZXIQe7lqI8rRRWuJpzI+s1vdKAqpoq4vLZNbUZdZLGF5BARQRnmntsc1WRWnWBLv3T+wt8pFuwdQPdqlzVIhu7q9RYhogA/NSxM7qa+vnZ5hUSxt0e74zP+oupeW1DZ1nYQhtJCO2EUMJsaUH1F4PvWB+db1EyyQASAHqFNGeXlpMFqusUGUWuoJq01uj/1OCwsB+qBuZXmI5VV2rbkhppRS4u7ftK26T9Vor+iIdL2Lg+fEpPLj5wEfJ9lOGJTV5mMIAiG+PwHou+2WtbBq5cSgpXal2AiYU9CByi/aFc0KINRvnqCkrZu6Xb146dEDBEb6pL5NVvm03DGXls3mraSlnDmfifB4KAUYSYvWyobf+uY3fYzk6uW57ZQrtlOt2ourF1jbEnrULfWhsmiMR3HTRL/eXSLgEjhJUnLf64h9C5rBzjnPecZUGfwTtTrm8oDqUhf1lE+49E1H14/9jjY5ivi2OW7BMXj/i5tf35zr+a0Q+0Xb61e/8M4veJ4sB2lvbv18msG9L+6qY8jBLcJgrINz1Rttr0qQ9aaB7AoCvZTLm+bgVOEnjZfJcskX8+5220ZxRp2wFMqVp+25CSxAHy9F6XAL2K3BwAp1i5Vn/UnoVONuyo8G3X3ZBvKidhAuaqkFdVWpfbV4lFYhlFt6b6D5bCus519tFrq2r1yAfOe//L++T0X8cQ6NMJtJe9jwDJWtVeRuLi+8v10Dgwr6pso+2t3HnIcZe31fCL43m1kBgNJckA6algbaVbEKZKcgdR7yRFxHFfufQIVnwwBzbTGwf/fkU/vr25p91BzZs9rAxgBpKg1Q5+JWW6ZIf2mFUM+KYUx7WmO8Tth4ifm3jtiAvE1IXIHtogDtap2xPkAyB8i07vACC0UNJ8GBHUIrThA4Ega0qAZAaXABjlRQaZ8CPUGE1qdQX7mIxBAOawBejjFJfiaWE8ugNWZtbOn1xOKUYTVqIkTGEGfGZ0rrHYUVmWG5yUVZE8n0+TH1OB9NvQtjCOB2FUqFtL1rqatgVSOsGo075Sxbrdjh2QPyEbd7jx9aJJ+0CPUyEdhQNmnPypMiHq8hPjkFqFgrNOJVLFjEqRhFm0KsprDAZC1EAWMFjTxMR60Ux0pEiGst9goMNMJ6iPBtrQ9SQss/w/LKUwepqGoPTTwWuOa6nqWeSFGqMI1d9SbPOV8XOrGy64vnaHew8FLjSgv+IZShhdlEMcDQuFEW5FWVSScpa4b2xlqEZtRWWpmtPxi4lqbf3kbc46tOSxLkOhdXxsmTzr2tVXi1ne75mbZAaxTzi8l9PRHaVF1no37f2o2GtTWfhX0Oc8tCUnyuAlacvGI0O37S6tg1oK/QKYg1BynvImEPUWZZPUpzBBBUffAeJUF92vCFguwd7O3a0dGh7ZbL9vyzJ9Zrt61aKXtUhpvaLVqqws2jOFBfDjJ8v4eFJqHmlpa+w5+OW+VLfwImlV08pToSeGmX4PBKEGqxeW2p7KoQvRD8ZKNO/bf/0Am0E9SfwNOv6L3Nvv29Pfruv9g217XpbNsGrzZvv81VnnW+ev39n9s2X3n1ne326ruvXdf//OK3hHpwVA5gA7+nelW4/GKh4BN8ISzoFYBP5Uyhm+bgy47a53jfGvU7m9HOahPNF9kKENGQ8qz31DXlO2XyumLX7PVg4xfXVdVqJ7Vlu9ny9ulARyPwUgFVu2DnWK7cPCk6m2oS4Xz5l5PZrzaJUNtXLkDeevv972D2fi+HBaHqiUXWVkNw9NHU5FmlGC3RTMpWSF2FEJf5NkGC9jo90wpzQf/x2ifEieBFtwIaSWB5hCRSmuQl/xqqnZr1UNeAWKN/bT+7+Bt73rqzel9RUTXHZGHZ5MQtlt4sSfore+8oZ2fWstSgY+NI2mrrpI1XcTQ39DD3tEFbkGUQzfGFpE1DgDeWgfoU54CKhFmU33GtrCdhILCh3CqHmC1wjxTOTbkv32yZmhuC4Z7qRFpmGDBIrGZ8YYLgGCFERhwHWBVDS0cC7yH5jdduryHileXQshUAcjrq2aw1QuhijaiLBIKRdpkvFW2JRpND+GpFR3WT6GtaMyQizYVnpFVLi9FA9Zz8DyZ9H1hXFGBp7uqGUSBAHg4EnwhcyMP3FeojsY65AhDhvsciw2oKYT3J8yyq2f8I8zQC4qAIMyFMzsoF242Tt8gcy4O8QY0JLD+N3wikJaSUR0ku7ypxxtK52hU5TH0qtlQdYNaM7DjPaXxDQOrgx3mMtljzW9Dm1oXYSPWABphJZ915Q04c6rqSE4c0Nu9Xpl18xriOfFvMK63N3YO5Js+pBc/7vBNVAfc9qCLnKr8LEAEH33JI5gEJIDE6L/lgd7PZMS1nUALsNcAti6N5cWHNWo16lKMH7cR70upVHn0j0DZj7sEjTze5PIeldKGIqctsjOK1v7fngPaTH//Yht2e7e/u+fyPFy9eqDa9ztJJKGnQ8zyLv2YINJVb9LDtrpHF6ZrwxkLzDLC5EBGgUQ9SjlQ3YkRvF537Uc+rYnR9s+ue2k+ZUHl4RHUTPE0ZufAFsFYS+u1/r2+f//I0f26TBbp52Z8M0vjF26v7vgdXvvDOq3tBCtvr/g0/BoJEYxcKVppKpSydSjofrQFqRT4+OTi2TCRpe6UdOzw4tEK1ZHPof9TvWq/esBia4hIeET7IClQ3rJRnF+JgjpaRkIOQPP0UCFS0qkXCNK1hgpCYoiTK5VxjcOq5EaDIy3IpF94ZdA+jaDE2X4WTbPuqhOvVX04ms19pEqG2r1yAvPut3/4eTfAdBY2bDHvWubtBCvet1agjLQcICIhKlUijaJJWA8aSkBBwFZDqRYBQHgUCATWSCiBG0xiIuEZdAorbo/7AeCrhy7uqLzuWXNlg9bGl8lHrNOd2tBOy9x8vrJoaWSIbQzOf2HA4tENA+SScMJR5u56nra4ggImsC44UWlyGRkxD9lpXZC5vFqwC1zRhbPfCIkPy84+qi0BeMgibpfIFo4ry3BzVMxCMBsk81LLoXUzLnxMA1yOAbxxBocgiiXAwS147MAdj8x2+54vD8I4E5/17R3wfC4Xr6TWCAw112O7ZArNVKat75p2vvWdnpw+t3x3ICHIPHi0FLO07rDEfwFMDwFF5hiCE5fqnwXblTe+rr1z1L0B1YBf3ICgW8wlGkLpG1NdKwtS/brkPu4BFDUgdKGZjNZe1SjxpDysVe6NasPvFlO0XtFjV1HIqKwpFaKPOKe6Zu5Lyw3fKpl1/ghyNGIw0+ZC2GfS6ppDXUA0MHYCVd2kJrPjlAMy56t+z7rVC+tBaBksup4FpdnkBBot7BUIiARioS1MFciWAUwGnVniUUCJZz6NEjDCFU76j8ksh4Loqgs0Fhx9Vt3GLaXIiNCyvnPOnn1nr6sIGd7c2brV83EPxxlzD9fSCNFUo1YnqVIKpg1KlOU0Z8q05IfL711iM4niNR0O7u77x+StvPDyDVpZ28fylVbB2Spk8Fr8WIUJw0HaICLeEVD4N5kpASSHTzHPtTq/k3XcvG8egWPwOrAjVl1fJ5tyFC7+DMZJAAAcvbV7kqFrzQvmvQPPWpSBt6nNzvt1903F7/vr22n2l8wr0ddzc+sc2r1ue+lxIaFelB7+962tzLlrW2XZ3C417TqvwiAsA0Qn8kFL3biaLIhi2UjhlpWTWHj544POvkAneRufPnlq6ECzBrPRES2lNaUDZkCUxGM9tNFnaECHR7Q6t0eharda2Xk+TYVO0nRa9g49X4pWoj1+q21WWjssSFLetwuM0gqUarEQY+dFoMvmnJ0B+63e/+0epZPJ9TZyR4IhznE/GSGrMvlzRK0VanuJBSZprIleJ6yXMvyEgkcTC0AC7tC11VSQBwHFb5hpgCRhLM9OkG2lcWlMBxOFf1NJUbm/8t1YqrWza69iDg4kllx9bYkTjdGgMRaPl22sFGetxbZGzdnTXRtEigIpGTfMGwEGSNGwEcNKkswV0pqkImqkYeNmgrSGEtJTtahnnHXVmyXwEjAzgoMHnAP1sOUVAxiDeiHdf6aiBc03ykWYvCPRFiKQzo8VL31YaS1BK2r7WWEdnREhmSWvhfuWySkIQiNYmiXBfqxXm0xkrpvNWzJbsW1//NmkBbBDnAO1FwhUicjDUcrcFtHKF9s4WspYvQvjq8snlfaVDdWFJs1b3mAAqmKyp/GkyWyBgFMXYq8IZTughJtO5LsqABqA4TWIBJamrBMI3HRtaEasjSls62CO8ZH2GKYPmPYiR1KesNoyzi2EkUqR1a/5IA6uxj5BM8V54NbUEwktCbak6U3uRB+9CZBOIatBbdeqrGkoJmE99XEIRmiVk1AVRKOR9jCE45hw0tpaHA6Z0AYEGzytOlfLnlga/VXSRgbvl8nF1ofp8Cd4HUvmT1RYyhVF//PiROzBcPX9iMdKZdbuoh1PKLYUEUoJ8JYSFb6IIMWugpQvIvEgeqiYF7VZof5VTXXRy69X3NDHyEGtkBytlOhhb665hZfgoivYQuDEvvBtQExlFByPyIB5yd2nVu4QV33Vx7N8LQN3b0y9IyCG0t7eVN72h3/wnwaujCxN2Ks+f8UeViCrKX1S61Kd2v7vZtt/a7HrVRZF+/6LN76uugqPv/pLOgk/5d39uCwQHdzbP6bg916Y2V6H0vvKocQm1ucYo1O56UjqPrBD1irgFwVXN/cB2sCKK5F4s63QvBW0NnohZ+2BWDes+Xyp4N7HmBakN1YV/d1e3brsLn07dC1VdlJrPIYt3AU5IIPR7ffgj6gvPcZnvis7ICLyvsacpSqjGARVbLZiJvvTuzjHpQY1/MZ78arPQtX3lAuS7v//PvxcNL9+XtlvIZ+wYky6LObajQVtATf3raQSHxkdkxmtQ8aBUtX4LqdtpuXWhOE3ZbNoqcgFGmrY1UxchJNN4BTBojWtpApfXl3ZHA82GM6uQXrv3U+oWoaWJOaGWJaD8aS1jeavSCLvWprkbcxg8vWPdVd6GoaqFkhk3LwXuYgxpGtIuvLuCbyhOlUXTFsVKWYXklimtE3aHSaWZh0JaYlRCDGxcRx181qS3AOTWCBAxlaIPawDWNVwIVC68sg5kBWgwOY6oyIKuGYiTVy0JgciDKsy3FZep0Wx5flYIBI0nzbmvMN7D0cC7JOIQcDaZt7ffetdjNkkcyWNnZ2d3w+BL714JJ2KWQHAoJAfIANhxQLtXN49WjZSLrCw8CdQ+wlx51uCyeC0WDcaiZHaL+RxsOToj6sif+NB/U0dhOTWEhzzXIt/XEH+f/GoFyIU7S7hVKWGCkKGIAc4IUTUYQkLuJQXXxlNhwA56SKds2O9g1QLCMIzqYy23bbWF6kr1zKfdKiK1MPXv3lHUqzzLZM9I8KjbUV/jUdfC9Y7mGmmekebGqP856L4ifZ5RuTTL17sbONdVTfzSi+4NRj6WCCe1pZ5HMeT9tdf/brVqz5584svxTvo9mloLVKnWVUTVl+opqDMdlb5rxhwFZ+qSWyAA67eXtgJgtP66pHBETg3kc01dXj57jsXZtV6/bw8enLpgqABYclwZjYI21JwWWfUjwE3asXhHziwJ74rT58i5jvqm6EV1q0pVgdj8Ef7baurBva0A8VP/T3Xl59o4BkkGde0UwrteVr+hpD6/xn+fn2+34MUv7JtHP9/8HT/xPWglr0n/0zXVaXAebD//ne33gy6loLs8iEUlSw0FkHqSpaZNdSf8KubhIWhEFuBxoWJH2bIrQMIRRZWI5lI2XWBVoMxqEN27lWhDzSeayOUchSyMNSFh5TkRvVNpomPVv1u38J66LrW2i+gpEELBFIEFNCqFRZaNhIdoVl5ZPng+BQFCoT8fjX+1WejavnIB8o1vv//92XR8mqHyNQ9hReHDFLBVq1nt9s5iyZhl1aWQSUkZ9aVoF52OLbAsUmjG5d2KWxgCMvnKL4YjWyOly5Wydz/4oDnvzGicl+cvYJwewkiTtcZ2067ZbWtu/WnaulO0/sSxNftlG01zVp9F7fl4abV12vqWs85E4JO0ZQSzbzWmvgGqBELNx0AAcEBCXSfLRAYJj9aBcFgAjAJO8Ygafb7WvIuZabEq4cJEfZIiVojPNUrKLeEgjy/sLkuGllgPaxh36WHL97Ixu1dI2oNy1n7j+Mh+8/QNe1TZxxTOABYxS2W05sPMWs07azXuLAfhXlOHd72Wax2T9UyR6NEusVVWUfvG179lcY09waEKk3F0eOhK4QyA03rrFNDKBwc+j0RalNxEowiGe/ce2MHBEZoRWqrmOiCopNnoZZnZbkoj9ALPMee1gOn8XICguhQDqstHQoZ75G2NMF8s6/DGDUA+hnFa1m9TDoXOX41s2vnMQpOmxRCiodnA6ye8GHNvDDNisYSwHMNYkoBzJIowheFams0+V/h1dc+Mgrx4iwixAu1R12TuS4D4fAfBPgAqd1oJEV+YjDy7Hz5vKlaVBq8FIIpyHE/lsdAq1H+WOkrYVDRMfXo3jr7Hc5z6rvNtf7ZbqBFNslzao0cPfU6T1hhZYmWPoVONS+klbx9oWN1tnn/+c+tGwKcsBqVxTVQXRHM3dzW7q99ZD2Hha4OIZzT+RZrSh7vkcf/BseWqBUBmaO1uHQ11QkUgRGlHWWbJTMK7shTBN05dypNP3TuiaBcK2lQhr3IQCDWdBV0+uspvWRtsUlS29aArKr9b8ZtzKoxzgTUX+M8P7L757+BKMBb2+p++q0c4f23XOwLYwEoLnguO2986qg5f/73dZeWqhjeCWkf//XmaakM9E3Rb0ZSyurFYNXaYjMoRJmoeO4160xhvpVCyPu1wv7RnFRQwrXuE7mChTNJKBzsWh5aePP0EGlqh/PS8jSWcfDxXAoCKc8t2W6ZNntTNpWPgah4GV6a+do0mEEvREV0E6/IjNOBP1b+Eirz3NAPd5w7Zrz4LXdtXLkAKu+U/WUxnxTFa87Lbt/Vw7LOqry7PbdodAhCAhzxxqJwW0rmPhNUCSop8G6bikwiDjhbTGY1sjAk3A9BUydndfTTnPGASstvrc2vUa9ajUsto2W+9/QhtPWrdcco+Pl9aY7aLpbFjVwpZEsvY81DJXk7C1h4JEPPkUn2SEHmYhghJY5e7nASHPFdQIWloWQvqulpGEhBAigaTwsFLamWaRyG65aEkI0I3Fws5uaK9uplE80m/x5zIxEOWT4bZI1ZMoUknwpZF8OyuR2gtEXvroGx5hMG807Ux9VPKVayI9jIctiGGHgSjSLoxwOgaa+7Iqjt7lgAIBAiZatFmmbj1IaYyGtC7j96xDhqO8qnZzdKJc1iBGeptArHddtrUYRE5kkRIYPkAIopaqw7bSnXf9veOfCxKHnLudgowprQ2ugKNgZxboBT4fc6YAXNy4F4Qw8xjPrnzQZ+2nqKlSdunjcN1K6QGZoNbu/7kJ3b38c9s3qxZB0VgcHtBHdRt1ro2GzZsxT7v3WG9wHiqS0BG39WcjOEAKwRhI+HA59iCe9Lh5A+v9VVWS87hZo8LBIDL5VFALObztTFc+w7cXOVkIQ1QDKnQM8NZyA5PTgELTSANW7lcsUKpzLnm7aDtkaYw1OsDTV5HdR06jWB1nj08826qJm22xoLQgl8ebgUm9wFZgQZHvad6C+owAA+dC3YDbzHoj7yqPQXWowGCod6w+tWt3WgxMsArv7trKdotWtyxERm4rdVp+7Ht7pR9/EMKl7o+tfLdAsHrgSURIOoCiSActcyC6k8gpKOPgfCnDRgjP1KFnOI9P95dx8MSplCI3/PrgWz0zctE+jpRSkGK23M23ePh7TU/591XhhDb6789vc01Ab7X12vHoN4E/sEeXNN7wTMqh56Rrq/63wqK7fXtHtS82kFtS7YcF7A4EAQSGho70ox/dR1L+KoLa45ym0VZKaXgs1QOvOAbOYC+DM/R9h99/BOUJ41NUOfQjvdU0P4Kb6JuVtUln3a6cmVH9e/5If9O37KE1FWOEBoqqoCBB1g4fNvnRlEn/E9asj6WgSMSdBBahf/HX2Up2+32lQuQszcf/qk075gKoS4rGHIk76vxwPtcFfxNZplWZBto1jba+g2mdjiPZM+kLZJGS8K6GFP5WmpUiyhlMQnzhwdI4jESv2G1G4QRUjmC+ZguYDqmM1g6MEk4S2Um7aKN8EnkbYTw6MfTdhUr2SwMEaxTlpvrKLe6ua0TU8+H4jlpkGqG6Rd45wBZamgsknA4CAAphgvCUMDcWBWa7S4plAU0UuyoegjBtBOv/s8gMAT+cfVFLSYQ/wwwpb2xBNQtoThIa66nuT9DYI56Pdf+ewPAWxMFTa6qGotAvPHs7e012jcADPHk0XQyMH9S3XZouAq5sZcp2btnb2F9aSJRl29HrT9EAMVTdnRwjxxB+Am5qYbswYMzH8hTHJ14PAMhhhAqGauWdywnKw9iFSuNhwq/n8JiLDjjKhimmM8JXJTMtUCLFpmpm0f1IAbUibQkFIjVFGNkbc3WE5jnxuLrms0bHat9cm2Di6ENbxs2btTdCh2jYU+at9Y8f271Z59Z/+aFTVt3tsQK1cJk+c06KJ1uD2YBjMkCWSWvAIK6d2BGzQyXBqlyShmQ0BAIu/CgvYKuqbAzrr+ssqIMqDRyIkBrs1Su6F4wTz/7zAfv1bUn4NT8JM23kBunlh3QXB8l4fRDcqgTWIB5Oz05sZfPP3MX9iHWgsb5fE6B1w05o3583gl157nn3hYMVack5b8D7ZIykf+56BLhF6FMWgN/yu8WFkj17KGlTh9bfPfQVig6WrNEE3hT5C1BQgOElywvUS2N4cCvPIjWVR8CSO9O8Tbj+7yz9Y7TOvgQfZAf5Uv5UT42+XKLQ+XWb/3pQW0k4+97WTel2p6za3tl8bw6BgdtTmM68XdJSfXF+efHYNczuqY09Y7vekZ1zfGVUwbXJTACxWbbBno/+OirdDa/Rdpbpwgu+/MZrP8EQK45bJorVYEnFBw1Tv0cHxxbfm/PCsf7FiqkLVbM+iqR8nD89LMPECBac1+TYVFWoU/lQW0vRUKflHu3d1n5X/BNryfuKR++81vjMEpHNC4a0vihliJQ+HbNQFd7jlCUZtA4oPVn/yQFyBunD/4kIoZFE1a8HwUPw9CyBZaDgFk9dwukrwaAFI5cfbpLgFVMGY9ErIlVonDkd40aTL4E2OK2R+Nc3N3Yj374dwBzzGezD0h/lVAo9YTVNfA7n9nJvXuYb3OskCe2iss7ih2BMluieyBhcjBSDqsjNB9wDaCOgvwQfxCSWkEaBRSAqoASi0bMQ7O5pJd3w3A8RLCgC0Z4T1o/IHaGlvreIcyLQIMSLI9w2UVY5ENTBMkCJg66Z1ZofyvKNdd8DoTNJJr12et9hIe8rvK5jO1WSnZAWfc0qzWi+EbyQlM/fQRhMLZaswkAK+xIzHIIkWwSawGrZT1aWT6SttP9E6sWK2jRQw/9IktC2ksIATEdkqe8hMbcZy3fOzmzQnGPcqsfNmHtRsu1qQzlUSC/w71DSyF8tfhTIqoxAvmmianWTvgiarWt5ueAKX5dQkOD4dL1NNawxMqazUY+brVecT5q2qTdsml7aKMrNPFxBgVjSJloA9qvnEp4tGSFXlkgFBPTkRkArvVOZt2RxZDq2Ri1CpMMeigkTt0S9gHr+5gE5VObavBXv8WHAWCQww3wefcc35QnlAer42UJlRHtH0Vgnpzcs9urC49NFtLck/nIJgPoslOzdrPh1pvekFWhdMXIrilSRyf337D63bUNe23fJ9CmNNUI7SZgE1C4OzfHQAiL9ALgUFm0CVODfErwoa7wHYXH1/ihhKHmFQ5JM757YDtvf80a0MIkDr2gTE0QCE2+OYNHCgq9g/CdUI/uSUjaAiJ170loyEEg6KKEzsj/PwB18hOcKndBDlXT6vrTpoOcTQKwkwDRrjqWVFVZgndUSVuhsBUgapMtuOt8C+peR5QtEAi6HhwdRMEHFwo69/eCd30ynn6TH36yBULZ09W7m6Nm+b96V7u3gY7c87eCMuhMmfVBc95VO2tel5eAc43dKi6dwvlIqBzCTwdnDzANEjbCCheuKcJBE2vx+flnFk8otL/i2aHGhWkHBJkH7BQNugWo6qPOdOQvoGbd3igXEui0kywwMdsaJULTHCiIaQE0LbimblaNLw7hDXVh/aproW+3r1SA/N63fus789n8j0Xoapx4KukDtxpumMCosyh6UDruXT+aob5TKVMZADvEr34/LYIje7s96Fqj3fTZnlkkvwj25u7OuggVdTSBTJbJl+z49KElAbjz5p2FSbe6v+9measzsAFaWgjg0+BXBMBHT6eRxlbke0WIYIXmP2SPr9T9gGSnkdTHr4lvyDRkh8Bo6tq/fO+lsaoxZfJDVxZDuJVGM/tGpWJfP9q1/VIObWRqx+mQvZUye7uUtq/tFq2EACnxncNy1l12Y1CBrJkJ2v9iMgAQzR7sV+2YukiRfjGTseRSy9YiINJFy2XKCNi4DajTBsCwBrDlujvqj7zbKhVKWhIraXd3z+4f3bcq9SFQiGn1Q9pgNBjbG/cegIEze37xHPCPQZgh2wN8igiq48NjO2Lf29nzgVoJBCmrWrlPgQgTAJLGYyJ8I5WKWUxdNjSBxjpWWFMffvATu3jyiYXRxvYqBzyXtCVMF5KgDo0BvB6CZm2DzghBsLTas75NGguLz3M27Y0Rj2jn1OcCa0tMLDqQB1oS8KPiLYL2H5mFrHZ+YyMJkl7fFgOEDpnQeLtcwTVwqTkOakcfz+C3Bi2lkW0BK/CSCphT99X5ovZUdwpF9fEtxIe9841v2s31tTWx9lzwyYNLnl0IEp/XI9ph76v7tU9eAGG5y6prpFgtQ5c5rI62NS4vbE4+Y9RhEEpeABYAqAAscJfVHgiQYAuOKoc8avQtWSEzaEUBPGdcGwM0A9o1eXjPHv/271o3FLNeSF5WM3imZ12eGaLkRFCd8giKInym/neNl6h+BcASeHK+kAUhl2Z3jSdPypdDmDLgO/lRBjlV1lR/2nQr6Kr0Avk1dUn7E9z0V3lhc4stKKtfYNdXVGQXGOxeD3zbwVz8+tp1FwK+6x7XXv/zOg3y7e/7l8AeHfWO6tifCdKQ15qEgkA7GItAIFGX/j7vbAVokG2NT/CM+J1vx6F7TRL2bkseGA2H7kVaKpU8RpmMtSFCW2v1yHrVZFKNVz159rGVZJHEFMQ06hNifV0QWYWkI09SWfZalkF5DmpReRF4S/H1Kgsu8p/KIWt6Bl0MpvAqeZebN5QOzYgXpHCsXwxG419pKdvt9pUKkIe7x99BNnxPBq1W9JslIzZFaIjwFbpO6zjLnff+0ZE9vH/fIhQ4JiIeje385tKeN2+sNR5Yeza0GQAtrxN1XdDGVIomzqDVe9BEEUPM3nz0NUtnstZFU5Svv+IhaWJNPJGxl7WWhWHmhSYBKn6UoQmTZhEwKmlWAlKiTSMW1jyzwvqgoaT5pEk3QYPNJwqdLmZHU+Oe+rq1Cp9rRyCXGlgLDSVhwHd3q3aUCtlJPmGnhaTdzybsMJO0YzSS+7m0PT4o2QkCpgABxbFAElBFie/vxJZ2VszYYTqJtgg4AxS5GKYyzabgkHKbhYLtyc2FPWvf2Uv2CVrt22+9BeAf2jff+Q07KO7a2dkjS5QoO5VfQYBoPXRZYhIUsmJi5Pfk8AjbSJ5jS2s22n6UZSFNVECSlFlergIssjYCV+tKteBxfETBa+qRZnQGCiF0FTdMsabkKlvJAccItcgsjiVZRCRMab829zRrtkv9ISjWCZv3Q9a9xFrsLN3dFzEKRmH1kbP5YswFmfiKYCqBFXPvockEK458KjSIhO8SiyVE22So33Ca/GOhyq1accl8xvZEYx20G8xPo3k3lq+TQHnkYRPMug/cWJ1hAXhN5JosQlbZP7YBlt7V+QtAVfNrgtnp3m8uWkD4isG9W0yVwSbQUYgduW920TI1wL3UOEqb8ktD5V15HgdgJhpznvdduCAwcgClDVzD5Kq+oXxvBYi6GrW0sNZ4GcDRQyyOe9/4lq0LOxZJl+zh4a5bG4p43FpMrIPFVKZejrGmUpRNNKvJhFPKJq1Xm3oDItSDFD0tj6DrAkvlSUAVnNDulA+Ry5H3/Jp+K6P6EQC4hPdWADjaiV740//agl/6rn7revC2/ts87ruQf1svn1/Xr+A9/fP6Ul0Gr/tDr4SH7m2OXt9+DPLlY0/scQmFjRDRmINbQUqDFLyNJcC4LmGjZ3xVQP7kibVA8aDxPb374JdWQ5UASWcz1tGUBfi4XK24siJPLS1RfH7zjGsFVBNBfOAZ6BtHj0+mfLK7sFJ70Faaz+E1x+e2Qk3z4pKkvwQ78uWCpcG7DNjinlnwjISHalhdWJPZ/EfQ8a88C13bVypAHuwfvo95/r0EzK0FjyZo3mOsCkGEPBm01vXbDx9aOZN3TxCZhhEa6LZ+ZzeLvp2P2nY361kP7bU1HdpCQFssuqbZn2tiTdyOdo9o3ARAI1fJqgNgoA32rIxGHUcjiyez9jdPPrUaGNKKr20iMY6QADYAvxhCJWYjQGkG6GTQ4BUAcbxW3zl4rbySTxGSZqfPIRZNaFvzHe+qEAHQqBKJ0djCfufNN+weJmuB31mVVDO6N4QB5/ss+TVCI9ZuIGQilt9V/2nGHlGuNysFu1fIWBWrI4/gyMUVjh4iBlCl8aqrpb8c2u2saU+HV3Y1qgMCPdtF4zl78NgOC3sIpbxFqO+bWd+eN26sUC5CaBlAC2KkzArwJhdTrYhYwlqKUe56rQHYoL3wLXUFybVwPBxZvpD/HGQTCcsV44Cj8y1pQP6ArRhJWDIbI1AAOS0YVtlBOOYQXIBYBOk7WwGi05qtx3Wq4I63hxaFKdQnPx/NbaCVEWfUE/lSWPRYUmC/oi0FnFhYgLe+GqIdV4A2kpsyYYkG0Er9zGzA+2uNQ6CURLB0Ff5cywfIq0weWxKiGjeQh5LifGkcgY95N5M87TQWIC80HvH4ZfMlAh1L7OmnH5PHAeWUFRYoMWpzB0SBC3kRYDmEcd2tPQkZ2lxdruNBzzq1Gtal1qERgOmzAUi4Jqxz3hNgBeCoc/6UPXblRxbqfO6apGuUU9LVfBZbIAhCKYscnlgF5SmSLNoplkgBgZGFSXLZgl1h/YyXEytSVW8XypalbFojPo0iMdQ4G5qzQoyIL5U5HwOh4vls4Jm30cpF48qjMuXZZNMzLkhcqGw3lUkgrW4k3uXcZ+rrGu9JCKvdVFb9Vlo6R8b7tk2HIr8639x6tQXvBPv2KRdOr66rBpUG31KW9ZsLqutAIChfEiBag4i2oozKn54TQHtaKqv+55qedSHCc6of9Xhsw9xo3tDezq4vkJfJpLy7OwTwK+q2CqgeClnxCnNyjRXa7NWsDJ8vsVK9G4pv+fibb5u2V8KbzVdl9erH+oeGiwiLvb0dF1RJFCY5xUiwrVYIitHQu6uHKOCaMzJBgZAlOl+s/xIB8itPItT2lQqQs+Oj71H478hVNyQfXbRszRYv71QAw5nlOK94DBnMasx7DQAtaNwJFbYopewcbbUbX9oAAJ0AKCHSSWIOhnNJa2GVYMDZW4/eAWjiPlA0BN1yxYKFEmFrIUD29/YtHVKEzLxdYx18MulaL5uiweKWniM80O27VH4b4lCXRVT9ymi9oxCNmwAI1H9Jw6jvXF0jGCsIDliAQkkQrARgaxgPEFuFBpZc9+0MYDtDS48sFJIekoATpMFLK5PpslBsoiQCSn3oy679zc0HdtPqoDWeWIZHQtGVXfWbdsd9EYnmLyh0SggOU5wrfXcUmdhPLj6w5qJj7z56CyAHpEcLe2P/gcWwBibQ+PVyYD/4+EdWxBoqpgqWj0Bouod23JuNPeRKGsssm87a4f6hnZ6e+bkIz7s3NoJBjKTuDWnAWmlRg9VqJ18DA3KS9m0I25ubT7EQXvK4QkhHYBDBzQaMALsUz8Ug5vD6lrLfeNfbpNPzNUuWaEmLmdwQaWPa3l2mATSt4JaifTS+tFwCmFgzS37LwuAhrBo0xzRlKx/YKpn3+GVyYw7DxII0hf1PyhsmiyCGEdeUSQJEc100p0fh+JWOyiIeVpwsaYET8rMD7SgY3fXlOdaS2jgAVHm7aQJYcB50g0loBIAZgGcK4aUxJ3V99psNWyCcN3jCfyqgAFbAJMGj82APNhEZmaG+VLWydjXmIVfgYF9RTo2difQSNk4UrPTeN21K3ZQyRduLZyyOJRjF0kBLsLsW1qXqtz2waiJrVbl+onip7/7wYM+6va5ryx4JQoAmy4O6ESgpR9vYYCofRfXdgdZ/6LfXACc8pYPyzuZdWHqRzUF4A9oqsR+5p+v6rR6KzxMnPd/5qWd0aZvQP7JtBYaQdyssdNRFCXeBf9AVJorcdl1JIMiiQMnh2cDq4IUg+6/S8nzyn4+r8I6SVVpa40MTOHdQwrTAl7qpdnZ2LIvSFQPX4qk4YF9y557lDGWSZ66uLyyZi8PXee/RCMHbJPfqk6pjCYpX1iw1o+9pMnUFS0bKoHpNpmBZDyVZ6WrcRZ6DCuQpmtT4rMZu3YV3MrUBmIEF86Ph+FdbC327faUC5NH9e38EgLyvWEdjGC8GuMaQmmvv72N3pgpbmkqnNREeYRtSeSuFPcmE7NNpw/pxBeBDyxRhqisGTrzqd6yBtFV//CMFBKQhNcaxRqsq7GCFFJNWHw+shAWSWcRsNQLq0RQ+7tT5BhrpAjN+pe9FbBTHokCpjfHdGNr9EA15bT1bz9oWmQ3c5VHhGYC5DTVvQI6ajIQAEDTkCBZFKNS3LKB9BiE9rkJIAKc00Rjannph5RqcCMetjzC8nfQo59T+n/+f/8X+l2c/sx9eX3J9Zje9hn14/cz+/umH9uOPP7ADCLKKEJF2nUoCDKQ1hCA/evaJ/fiTH9tw2re93QpgyxcAx/2dA4gcsCebS5jkP/z0b6y6u2uH+R3LY+8lAZUpYNhfzazV7VghnkWjVpwkQIWj1qEvYgllKIPAS1q0gM0JnDqQJixBIs26WIqTJ4VnmAAyHZqmbcnMnfWGL22Ith0LTyDuFkgysBogPK51bHJDna56Pkt6JYtljGDYCI8p7af3NJ9HYwtLLMw49KAZ8/J0mYynNvbnAXmYRC7HS6wExSir7Ny3cvXQKvsHvlqixmJC0JuEryZwag16AZq0OTF6GgtPIK/xH48MEJEjBqaVg0MAFnr2k48+gckXfF99BxISYndARY1PXchqEYMHmLn2Lg3R83Z8RWMfw07H8++WGvfWfG+l7kloV2DmIOXCQ2lrkxasNNVdFQiPQIAEXjUSWiMpVNDUJIr1cfLAog/OrEWjT8dzT3MKv0z5Rg0eeXJ95e9o3RiFeS/yrsZfpuQppnkt1MfV7Y3TtMqyHVvQ2ICEvzKj4gXjIWKGQKvXteDIH9dEfwJg/809CVX3GhMh6VnfN27LtKt3F5HmFry16yE9E2yeCr8lYrihStEzv2ALhEZwb3vu+6ZMEhyyHoI4X5uj6p9rr8Y7yKf4iIx73bslwg21udISTUgY6T31KMjyVHwxzUVTOlpdsADvKOL4DJqpAvjqTVH4kmIOfJsv7PmzZzaYDyydxpLHUhCdO0np+yop+dRPfU8D/L7Wvu6IfvlThO3pNFjDfw69arxNK1lunUE0NrxACVbwRPUOSOHQJMLFcv0XWCK/8ix0bV+pADnd38cCCb3vAfgA/jgm3s7xASYe4B1DG6RBYjmt/523GRZGB6tigAWQ3Mlbzab2fNpF01pafhkFkAHAfAHJuvYQxZrVu5NJWjUXDDih79v+8UOYpGiLydwatzVLAdg2AkzQ3mPVsj2p39oE0NHSq3Oph2j7cYRAajUBcft2d/Oh1e8+smX32hLDpg3Pn1sGQklgUcxoUAVNDMOA3nepbijtWCua6BZZtu1eNmlvpHJ2T+MOUMaC2p5T9tqoC1NrEiHCr42QOH9m3Xbb6p2Wr4hYxyL49Oq5XXfr1pz17LPLl9Yf9y0VTdjzu+f28cVndjNs248vPrV/+5Mf2N8+/4lddi8RmGuP+upLBVP+KBr4TnkHARmyzCrmy87OINTHB/ctMtEcFAAU4awAlG2sHs118W44mse1M2eQYEBVoWXSaQktTGhxku9oxIBjDMGRJQ1tc6yS6RhB33+CxvMMS+waAXMO+F9B2C8woZ9Zpw3j1M5tVL+zaRfw6pHQDDCFIdDjYE6sKgT+DIZQ2BRFGdbYh4S31o0WW6nfXqtDrtXVxjMhrTg4nFoYelhyzWOsjbswddTW0zGWJ+AEE2kFTHWPCOw1C9uDzlEGbeqOSmOhyKtN7toeYgYBnKP9njx96hF0MwgSDWqqTiQ4NHYgZFIXlDbXGElXACPQlIDVc/Lxb15dWwiG1vicWC8EqC+hPQmQBM9oDMfrlvIpnW16wk5e964N9WULCLZhb5T+nAcma2g+Xbb8m+/ZHelBiYDSwprQVG3YtZtuz55j/XTkGg9vKeCk6jMTnntbyvlB5UtjkSvUe6cv917KD4YKtxQmXyAf1J/c1rm+AWTtW2sLeA2Aj4vKu6yYQHioXj63QkRkQVfQZuddpeeD2HzXxyHY1c66F6Ss13iITbWj9JW2X+d7r3Y98NpxK4z0TTWT0pXjh7w6fcwDYNd3t3n2P9Llh9OJJ7Mp31a4qX11S3M/JBilYJSxMDTmKp7J5fNucXh98Vx1by8YS+JHASGzoq6fPXuC9Y+iCW5N4csZCpN6N/RFWfLiw63V4W7dGiwDH1Rffofvat6JonK4YucCCJyB/tT978sWSNlAWGncROMfioMFKX0ps9C1faUC5ORw/08peDGSBAQQGAsqYhmjQQCfCJql0Qj7J0e2oqLQVy1eRCvMJa2/GAGkQ7sd9Ty0yRvFfU2DsAIWxRs7x/b2wYm9tb9nbx/tWxmhpOixuWzellgahWTBUmuIhaKOYSJVfEqxZ/I812vbUzRmD0ciwKVdUmir0VXHLq5+Bqg+sdCkZeXQwnLDgWXHMw9EF0KDGK3Q3ELqllL3AI2KBaHZ0dGF3E7HVoqu7QBw2F1GrIpmkkSYdJcj6yzG9rKpmdcIQcApqaiw7MeFqp2Wd93tr4jmL4eAoWYMw8iaIyPKf3p7YZ8hNM7b1/bXT39qH7bP7WbRsuaqixWhQTp1La18LsIcodqp1e1k5xABIhfNkB3f27cCAFmIZ6x5W7e7uzsnPs3t0BwbaabSADWrVuquGETauHdXAOxiPkibKhSjsQsPoPL5oq+rNuwDTIBWBKHf710hBLDwFjVeOUeIP7d4jN9Wh2FCvizupNPlJdonnIGhIHKsCjFRt9O0Xrfl4Ogzl1Ea0okYwg5A4zsK17ACPOEMAHlu816wrvyK9lE4kCjPxxE63catdaGFVX9g/eu69epYPJQljpa9FC/yJyDYbmI2eR2pXNIsZeGlsFQD0ATIAB0xrwbEkUXO6LICFHdN4x/ySnOghbYVzJNLfE/OBAsP5a45T4hH0kDYhuRtqKjQWCiknaQe4+zuueSbAAIgE4hxFEhp1/dmCKFAkADOZHa1wqINp6zy8F2b53Z8kbO1HBjUxYnA0EJXQ+p2hNCZkx+VMQSgaPZ7LKHxFDmzA45cl/daLB3z9fQ1TqMwMTGUJYE7JXQ63A6IBy66ZJX/lE/Vp4SHAF9WurpeJEACwYegYxedvJpvQVrencSRf+z85iuyCraBHLUWjNI5NbxMAAD/9ElEQVSTMiOlRt3Uevl1gaHfLrxe+63Nf+uoxNnk2ST61sC3vKZcSEHr4jkfy2BzC0mEz+bv8rwLjq0g4+hjXJu09aysx2KxZMVCEUs2aQdaUK1Ugp5oA8hUy2knE4p+PLQmdCDrZ4iid359TvtPPVKGxrAC68sTdcVGaXv3FfUFFdDOC/LJd6kC72VQc/C06k8x0KTMjeENPSBa1m+nE9rXuzrhsZG6W5eRPxtPf7WlbLfbVypAdvcq36caiurTliURBhCgUB8HkReBQmhoLoKC+clzQINCUYBjgAYlRtjbqdpvPnrb/tnjd9wlN5HPWBmt/L39U7T8ii90JHOu2e1YHvN82urZ8e6BTQAizfrMUcm7lV3LFAtoYSH7248+sjsAKAoj+2p9MEQ8rM6Ajr189vduTaRovCQVn+qjnU1CWDhVSyskOsSYhrhF4GQdATLHKgpZEYFYQaOoQJz/pze+Zm8D4Eny1cBi+KT+0u6mLZsikI4LZdtN5mxOOpoIKS8Zxcx5dO/UHh3fs7urK/vss09sSnniErZQSmPSx2IaISzG5HBq81TIxlHM1oK8L9BIBRAQXQazeYipLGtCPuEHewe2AFhHzZqdImxjvnpiGOHUs6cvntr+wZ4vbqR+cpRT97jSALFmtiqgogSLmDuEtgpUsEvAiInksx54jdkIYkUbpykh9bH1Rx2Omrnds1xSAkDPBu6zkyFAMgJKp+Rbq1ahLIzHWrpV7gjmA/iDvmaAL+GdNTSR9m9pHESAqRX5xGDSGtXdFZZWKqsSRs6QgSyCNEedaWb3HNBOwItx9jkCRmMWUeiLhguEE9+TJheggTYBA3/Uj0BF4CNBpnVnKuWyW2wS+IoPJkCPISgUYygYeJUmr64pAaa8CxZo8HIKaGAd9aGnbdoBMCGDXcN1TdIVkeD7Gmfgsl/XubofAjCmPICCBv+lKGgcToJc7ZEo79u9b/+OveyMKBdANJn56pCnuztWRjFLY30r7LdcchV7Lcb7UlJuyZsWbtsvFj0Qp5wUMIcsVURLRoCseT4OjarrDruDbwVVJeAS0H0O2FsbQT+5C8jqugsS8ilBovhuqjNhtO65IOJPgsG7yrhOzj0dT1ap6hk96/cgO537fXbqW39+/wt78GzwTJC2shTwKgoEfOFdV1yU1anpAIGSxKY6FV0oDc+X0uPIt3TugorH1C5SPjw9hJCceRQzTULv5ODQ6WAmz0PqSN2uio/W6XXdk0p01UWZvb67og1nWL3iscBq9e4y6FzVp1K4UwKF5/OSGl5e8aAEEwcXwDqqXuUco7V+3OoTFkC3opVgnlAgPDSpEH7511/GJEJtX6kA2Tuo/qmYRtQnAE4hLOS6K8ExRsNfjkaaSmmTLto0lZmM0rga1MLsqsDAD/aP7WtYHAfFijXQ9C9bt4Z6btVV1kJTCHQEA8BM7cHUnn52buV03io8qyijIRi8Uip7H6EYERS1u0HXztFS85jsSSyImCYPjmt2+ewnNh3cYblgrcCM5UTGcsuYZZYJOzs+8/5yLe+aT6XsQK6taJBxGvQohwAoH9l7B6d2mija4+qx5SNJyja28TIYrF5CSFkEWTWasnG9ax2udRbSms0X//nwww/ts48/tec3F6ZlZ8towJVsAQKM2hANcUWLjefUEbsG5HyNC4hCRDedySV1iYDM2eXtpWsltUYTQTCyUh6hedP0bord/UMUYKwfLI8uQkQuhVr+NBVJuPAIQ4CuYcbRymAs8ZaCQqqrLiCZqGjW1uExDNC0xfwT7lzyLHv0hrJeW3t8Z5EU2ms0y/sTW8cQeeRzpYi5CUAOoo6Fcj63BOnLNZgRUNeANNVBmeQ+Giw/q0mHI6xPLbqjCVKaGLW7v+sOALKtZgsYjHaVhVDWksAIEIVj0RiDhEsUYaeOLykpMcoaKmZ8kFgMKd1OHCizXwOS224R74baCAVpf1tGliqu/m11T5Q1SIq1KA8wdVOJtrWmiPqmqSwv4xhNc8bunVYOQNoBKHaKC1YDChR4SRndsYJnPNqB8kF1u/UhACYtgZaOmkDo41rcU/BOxdd65zt/YF0Ukqf1JmVGEYKu3jzes8wUy5l3cigN0rq75MXnK0AncrPWWE8LK03BRiVEeljlGjNJYZlGUK7UtaLAgcoMLEstqsb4uIBWNaMju8qrvGtTjXpkBoEtxKN6URmoFRdBenzzQgDKtJNeEjRuN52paHrXv0Pb632VWXOM9ICDKe9r17c/FyCf7y6AqFcfqFediwbYff4X93W+dYBQvShv2zzpqLENCYmt4Ag+zEPkQx6emmQpwaE0lKYGx8mk40wIIa15HaLhPgqdFI19lDmF/ymWKvDmjQ0nXUtjEWsGuq+kCu1pEiGfdoEii1ffV2gT/y3JQjpyY4/HEliB/GTXC5oPdHh8X5+n3UY+eVC84Yol+dO4sCacflmTCLUJDb6S7Ru/9eZpKBL7fhINUZWhdSXEiGu58qJRriFsDTTvod2f7O7bbrYEURcsg6mfi2XsrTe/bvf27tv9zKHlMyV70Wn6QGsSzffh7okdFLAsEjmr7h3TWAK6uH3t8btIf3lZAVY0ss8WhSKltU1gWHWR3fXvEDwdS0UX1qw9t/MXP0H7vYHZFobi7O6NCRhvVOtYIZq2AywYgawA5Ohg30757oP8oT2o3red0omNJhHLpyv2MFvxBWWmAuMsaWAVSEPQCmGdTsOjnV5f3trH5y/t3/3V/27/5n/7X+2Tj39qH3/0U6yCZ9ac9CyZS9mbb7xhu7mCE+zB8bF1JyN3R06p+6M7RJNHq0azHvcVFgbim628L3aIxqvBcGnmcQDm7Oi+FdZBn32pvOPxckR3UmU050HpoaoEffEwjVjdV97jvvxiAkIR8cYhUIEqewSBu6xBuE+5dm7T5Wc2nH5k/fETHu0hVIbOpMn0HCYe8La0PsNKmdMWWBVLFAjad4lU1Drybm5jaWoMIkP7r8jLbD60wahuidTa0hmF8p+Y3G4FSFNAPoyAppo9XM2Qe4pgIM+X5Spqc9IJK/2J5n+oC4c6QqjF98vuWimGFEiIPuRRI5M/YFD4kd8CFwkOgYgDCCCkXWJH70h4SzGRQqEuqxTCJAxtyFoRAE36A5v2BshHgEqCmG+5547S4lzH7baAyQNIFiAEoKxuCgkNmoXy8Jtzn6zI9Rm/5/qGYrEdPbQ1lvaHdzUbIKRl6YRRMHYLKStSH1FZFmOUFKzMtroIxW8IIV9ZkqOCmWptm/ffe9t5cwAvIkHBSX1fEyQFWDy3KX+QR/0nxwHVA4hFfoIuN865R416+WSBaBfASUB6bC2db3fV9eaozQF/8x09R4qeptpbH+Uqe/CuzvwX9aBn9ff6FqQVAK/SVPeiR9Dd0Lh2eaApVIjC1LggZFPaesefIb+yGJSObzzj4xP8yatPFox7YHFf+CIP0qy646nbFPfkai8+0pwwtWGpXHFX3xHWYH/UtkYTRRUc1PiI6ElSUt/XF3wGPOlqUF7KlUSwd12JNr0c1LHqm/fUBLI20tk8iuSMb0rUh/ju1BUtKZY6SoCMJrNfeSnb7faVCZD9N07fpxH/WA0iqaxJL5pkFoaxC1gPO2jI948QBPsHdrh7iPVQsFK6iPWxtlxp347O3rFKet9KEa2ol7IFVkEhlLH3qidWLqJxUoERBEdsnaDh0QioMPljpyAuEUeUxkR+exeNiB5j3s7rl/bB8w/RPAY0zdA++vTvYEw0tIj6jTHfASbXXtA0Ru2evXV0arSAFSAQTQL6Z+/+hlXDGTtIVGzZX9knT6/to8s73l3YfbT/Nlrz5eDWLma39j//9H+1/8d/+n/ZD57+jV1+8sy+/uY7CIe3bB8hlEknLI5m/rCQszf2KtbuNnzsQ2M/QtzWsOez7xV6RNp3tVKxtIRaq++DxhIS6yWayhBmQ5BonZUqQiSfyNr9/fuWixcQwmnqxtw1t4BlpsVu0nGZ7lg+AEYSATLArO4pAB8ELhRQt4lM5CjgrsFtBwqEkIADfAEQsB5WY7IozQ6gWTe43uBdAIrKm8pTCsCCjNGi1IcEEC1g6EXCJp2kLYYIgqkGmBVVeG0RJHYqDxMUYQx51EYUuwzwWw1ovwUCJPCUEc/Is2Up5UNeb2m0vWTEQjDZmHocwUDRSBrglRBIWkXx0ACKKIJcY1/LvMLvxx2k5BEoa1j++uqHdq2OShFwSWt1YBeAQatibNcQHcj403MCHa4jHbCAqNNMxsewFAq9fnllS+og4cJDgKbHBGoCNL0rwUDaaIcumKQBOxjwdSrYPdwE7nzfNX3ASN0rUo80b1yzYcaZonUrx3Y9GGKhcgdaVbgYBYtcyXnCgYb65b3+ZOLzlhSxYMJ3o2in1QyKTVRxzTrwUdaO9vdtjsWaCEuJEFiSHy87la4rqoMAZ3Xb6ykAXmhQeSRdTVL14JTKu8okXN/UKQUlrQCM9by6rbSpbgXyojdp3aqvwGpg1/3gMY4bIGfTO4EwDqyF4Jp2CS/S4t4rIcJ1fcuXZqY+BPpqa8WCU/gedfP4s6J3eD7Jc5pJrjGSTaKb9OEzBIJ2OVJoTE3KiYRSIYMCiwKMUendgjuVqqXgaTkHaZ6VFA0JnT6Khdq6ultwKyTDdY/dB814FfENLxc//MiuapIyIVqVh5uEhwRiBB7gNoWDJ0hTHqje3QmtyPpTV+dElgftMQS7ZsvVi9F49qXMQtf2lQmQyr3qdyCg78WpnAJSWrMGBGhltKJvPn7b3n702DIAY2Uf4VHeA/wKgCMNFc9apXrPSvkDCECMGHHTTPF6DjNlO0lLk27ZpN6wyBBinWiWJybhIujrRWW1brvj/s/9Th/tF60c3ljQyhe1K/v40w8sAY00O9eAdN3WMWl3sCcaqjRJLagk754kQL2jmbsQ/U4pZ4Pbvr33xruApwjO7PbiAoac2m+/9569d7Jr+6mYr8M+sbG9aL2wv3ryt/ZsdG7nkxub9NCUaUxpkp1204aNmkV7XZtfXSMEptbgd5+0uqGpPe/XAYemtcd9gB4hMhhZvVb3+Rka3xCgCHzl3RVFEKurRmuhp0IwB7++dvzI8uG0B8+rov1EVmHLRzPuwqvGV3RjzVqVVSUPp363Y91W24PDiYA18Ddo8q2ZNP8lxCpAFXMCJIjhqELRxwGKqYTHHfc7tM2UXKxhUiy+6MrGaFoaC0hA5JEFDNdFaIxTFkcRWAFiUSxM2eLRNECVnFg0AwOgOS8QLgO0Zc2/EAopwKO6jASm6v+XFaA5Pur/W7OvaLvJWlFNAVwsseFgRn1NrFG75bzlikteThBhLARoybuAqDefzEl5xKjSJPUnTpYWKtATQwoMhfgCdI+hJUZnV/3zapAndXtxLQx9Xnz6qfUbTepbXXUBGMgaE7AJIHjbQV1CwoUSfxqf0G8uOFgoTd2hyfS/PubgrZGomQbfEfqZ/RNbZctYuqSAcrYg/xrfUvyyEXUgi3UK2Ez5pLRgBdLsY4VOeS5Deg+rJctRd6Ld1WhoO4Wi7WGhqk9ekQv8y4AR/3Gu3Kis/MfmAoNziVP/vbkGdXAWRutVnzttwPc0iK47/irlVz1KOCsBFx7sAmVZOrKCFA0gpm4btYmAUinSHq+EBf8CYbzZuabLOnpXD7sPfEsgcV851B7MNAf8oU3vzkbRHEv7pzFlKeg9zefwLjyOHgIHke1rutAOGoAX4GfllShLg/z7GA4FSyXUpUTZpho3AuTjSZtzTeuQq8dCnlpa80Ou1ZrPFIqDXO0G4D61m+sbGyG4Z4C9+u48gCVpiCZVT6ILn2/E94Lgn8E4iQSjEyI/ZrSTFCFuez1LMGruB6SE3jvH4qEdlqY5IF/KLHRtX5kAOXzz/vvg9vcylKwYilk1lvLuJc2w/vrX37P7X3tkaw02pVMA5dh2ECKDwZQcJmxnZ8/SAJzPqpz2rdWt20JB6OSSOO5a+/oc0JOGPrSMBuCpSBFAQvNHeiMaXmBBA9PwvgZ2Om5LmCabSwNgU7u7u6DC59ZB81e/a8InmxWsUixjBeVtct20rxUP7H6qYDuYm53GnQ2HK/vN3/ptS+Yhojha5BjgbNfsvVzKDiBi9UMXNZgL0eyWq275oPPYoD20GYTxonlrT69f2POXT+3qyac2vrmxUK9n8SkEDcN1k2iMEZgM7XoFlYjY1fEtoZBEgwpLM4b4YRuIXBMfsb74hsBNGmgE7bucyNubh/cAiBj1nPCJZY8fvG3oQjQ84A6DROLyz6JuYklT/DEt/F/ADJYW5rPR+c6M9jB5eSUUdqQFYwAcoYCh1it1YX1iw/FTUrnkWgMm7sKkE+p7CWijKQF0CSyQCOC+lrvuFOERVigWkbkG/ULWG2icaIoQ7yHAQxoKs3Fv7jQwHis2Wh7gol6hWM1M97XxaTVZFqkMjBuXNQFYzoZkauFAIRBKZ+OWxaqZzJu02y30QDkWijmABQTAQorQAgCBEAljrfiiXzNBHaADY67CACftqXAmrtHy3aArSb35bAJAHUBVDRXEaPfLJ0/t+ukz2gMtn2tKx4WHv6ASBxqlDygrLTE857ooa8d/86z2DSr6ewJuYMOmWBd9KTQnZ3b48GsoAGUHPXXpeVePQI9dDhV9BHebymwMB1ajbruAiHdBoplC/bYLD9h0ZGEETY40wnwkhSa9IuNLTVjlu8HqjXNohjJvujR1Q/f8cyobdRMMPqtLkJ1HuOjdfyIUdZ8ICCVUJPjdddoLyjuUzwM4epfhDMUNAAcIBdYJhL5AUvHCFDZIBKDnJDz0TYWa0TkJ8T1p4xIoGyHCOxIowU4a3NNEQXfXRjnUpmUNZGVJCLjwYJdloeWyPV0VkvLyKptiv0FTGgPL55zHQ2j2mQiWiIoCOitsjZY80Ex0eViOVA9SGtjlwJEg70UUNkXXvmvfWK0pxQtB3+kFEzyx0sduuU+9vhR2R9GctcsrUA4Soh+Ri+7LwtOYmwQdTRoIPPLtA+nUjQ+kS/iAFf0hFuhy9Zdf1iRCbV+ZADl+cPC90Gz+nRLydwerQn3uCmynMYl//t3vWrSSt1u03yaartaLPr3/yKKJjMUk7QsZiA7NvFVDqmo52y4Co2ZTjsvJ2Jq1Gg2etjxArec1Q1wToqA005rRWuy+WECjSFGx6uuSuwu1fdu6sB9/8vc+EW8RkrQe8bxWc1PA9bDtlsrWOb+1wmBl76R3LFpveyjxWv0GgEfbA7Q06Nit16xzc20xiDHUadsNQmFKPm/Pz61xeYMQKtjp7gMsk3ftMHsIY05txLeWaGclWTkwdV7zMsjasDuwVDFvawRTe6XpioAkec0iEOIogrIckFfe/aA4VhokdpLimjQrMZHMboU2D7R1TSRC80DzkQ/94f5903r0Ym6BMY+jJfMOlh1N4ZqMZqVLi/WBaaVVyFs8A+hEh2gxLxAgPeob4gWYau0fo9n+jDrrkQZC1AYw4wye0Ui4ZlyHPXJwaDWkRoe0GRr3QuFEADvKt1rF2aPW7WHCR2kzrJLpBHAfR0l/gaCWBquZ7lgrajasnsGk5xqV4p/FU4r1M+Z33xLkMZERwCAwpgMbLfoImo6FUj3bO0FopmdWb1z7gGW5um/ThbwBATCEaLBeB2UHKAMgFHigIbOvqKj5Es1ODMpvH9Tkvmu2QqYAXSgzQAAtfPqjHyPAybMA18F2FYDs5o9E+J40e6pIUkGbH7YaPZse26Tvj1B4Cdop+xCpF8LqOH3n65bEUs/CT+p2FMAO0GIdYGhMUQYvkG8syfnUZqSstALHAqwfTc5MoumT/QnCJQst+gJvZELCV/3oKqOWW1jQ1mEHWglMpUP6G2DUpnwHQC3hqAFdFBx1e3FfzhjqllJ5fHlWvqE28C4sFZX3XIvnPuQGbQXu0vLA04RhWbuaRyVXalWF6l+9AxrA1jgFr/uuLRAuEjbKi3Ia5FezzTXYrUl8WthJ3YZSkNRVKH5xocHR1/NAeKiLS0JdDirujsuHJXQl6KRAKP/iqfUMq5y6ULgfCSCNtSp4YTyD1c8xA++oKwwSszJ8XQTLGtDgRx/91K5QXAfUrayNdrPjgoRa8Dr09Tv4tsZKRuCDlgxQ22muVgoBFYtn4Bf4n3f11oT2HCMkoii/7rBAnmcI/pnWRiddTSDUwnKLxfovBqPJlzKJUNtXZ4FUcn8UmS/fr0ZStpPOeV+8Cvjg7A179O7bti7nAPeYTdA8Gh00XSqkUC6799Jd+9ouGpdoXQOr9xp2cfkCYlw5od1dX9sEDTmTKWB5wFxI8Fx1zxL5grXQutRVNRaYAOjAjN12Gh5DJkSD/PSjv7H/8MMfWGs2sHEISS3NSJUPweuocOXN+p3tADSHAF8Sa2aEFtGJLe0qhsUy6FhYs31HS59vou62vdOHlt8poXGN7PnlcwRZzLK7RYtjEUkr3NvftZOTPfZjOyxX7Jj6yLXHdoillUOoxrTcaDZhE4ST1k728OxTtE2ANr4GuCDgLICrMQsPeAfBZ9CcM1gQs4S6LyDUQtGO9w8dEGRfaIyj3WtavdWw3d1DKxWrMIjztiAGAhZYukx1C4wDAlXQRx74xhwqma+pM/XVhS8BgR9aInxh4fmdrWYfw/SX1CkCIjKEcdU7z2MLEhTXieUXCNtZC4AYctSEwwSa/9C7r7Ru/GwCMCxl2GO2rxMwZRzwiDrYyOtqRV40wW2KhdKfDJxqBUJRuHLM7xntt1iPAENFHo1YroCmhva8RJBZAkEdQ7BlpuxYLQi2dqONVbJLvgs2mWicR4OlCDLaco1g08RW5VuLXsWwAqVvqDyqF1VBFCBzsS2AUr3xrJRjUMRefvKpDWpNbDwATFq2KlggyrOvUI6LEhw+rsHuwKv0+FP9a/OBZz9HcKgHiY/LMhuuKHM0Zal9LMuD+9RXxNLqjgG4tAZJt9v3Lg5VfWYZsce5qo9zRAB/CQEJRxde0Los9Tm7uis9vIa0fgG58k2eo/BXT3N1pOFS0ClApm4hja8sNBYGDYpmlhK+nEjzlZuxrvlkNv3JYuFRIJd8IcTgO3kQSet3l2cf0SE//Fb8prDGpPQeoCcAf7UD+JrUmUC504TWYrHgXdWKkrDtAuNFkgpoTqcScHpX53qmVCz5uIQW1FLID83PEXjLC1FzQdQlpYWhCggZCamtRaHxL7nFuuuvrDS1P+kpJJGCmgJGvucKBZ9wK3wZoExqWQl522md/qRb+nP76U/+zn7047+1RhsFeD7kWtgVwQ4CxFfCpKZUZxpAV32KZkQnEiZaK30wGFmrPbB2dwjtTp0mQxEUCqyTEOlkCqWgK5R2DRZMW0A/sj7gHSwQBMif90fjL2USoTaa9qvZHpRL38+GI6f7uYLtHxz4XIy9kxM7unfPyocHZpjSF+OBfXJzbue3V3Z9d2M3aPrL6MqeXH5mz65fcv3CPnz6Eeb12oplQDmVsPZd09Jop5XdA7TPrCVJv0T6I6jmee3SFjG0zk7Nuynu+g3SuLSHfFMG7MtPP7Sb5p1PUlzSwNL2RYAyu2No+lmII45ZeRKK2y5YpGBnzVzcbvNoIahtbz1+bMVkznYS7OmyxZIZq56dofHGfG2QyXph560b+4+f/J01wn3795/8jf3k5Uf24fMn9rJbRxi2rHFxab/x8E3LAgIC7dThrtUReBoD0VKz0qQ8Jpe7KKNrAACJmYCXa4CGPJIScwrLM/2YrI+ofePRO3avuGv3S/s+QTEyWyFM22ggY7dS3nnzHdMaIN5fvwEsacMye0XCYjjVg6+Qx48oWre6nNYAQMTathi9tGnvylbDLtewvCI9AKZHBfUg9i7voY1pDIP8TwAfuRjbCmLnffe3FyIrHP4EoboEakNoaBD/fKKQDNvQDEvXpheASkijkuwSIOqqU3eN5pRoiVzgC6aN02bqvpBVM8NKkiME31B/uhzRohMUCNoYxteyt8VcBfBIAkRYlSD/krrGTLNxvxswPEJ9DUBqsS6JB2ds4ZxASprxpo58QHkjCFRfjctzu3r+0sJy2uC+siDgUiUrXb3k8CZFxYFxA3Q8o8f8ATWIdi4I6N37CiCY016TFdZAGIGbLqJkFM0Ai5IcHqgTWReyuu+wgMcCPNI4yefsG3v7VkSxqKaxwGhkd4Pm+wrnIotA3j/e7YIGnkFgZGJYC9SpPNL0fXWlVMo7aM9F2pjnsZQVkFIdWmuAKxKnrqjTaDKLxl1AyQBQqbtgHQryT4GlIUvACCz1O1gaGiuCdpSw0DynWCLqiowCqvraKIBnCktB9SDQ1lhkeW/Pyru7m0l6CmczBsS11ANtSNlkMbknE9UYOHyojuVBFiH/JTu9d9/arZZpFdMp5UolJDSgPcqu+Rl60S0I0pQ1JIslGD8J/iS4BPYK2qoZ59WqQgtBQ7yvQKQ7OyiH904sRV3LVb8/aCN4RpbPJa1Rv7ZPP/3Abm4u4AMUE9pE426yKBT9oN1siwCcTtTlKTrxgmyPTiP6LboInDskQCZYFRokH9Mu6UyOepVXY+AOvO26GnO/2x/ZEGsGxfgv+sN/ggLktx6/9Sf75XJxf3fP4sUctsDado+P0CTK7nr4rNu05726fXj5zAYAutaWeHH5xF5cPLVzGFPL2La77D0kNRWpAGIvX760px99akMxBWSq5SK17G0MM7HWbdvzu5cWQyMdTNDARx07r11Zdbdij+89sNB4CrM/tUU8bOfDlqHDOsPAEpZHs6nKVXY0t0prYo/V/873JgBVMxe2Hg18XNqze8f3vU81DxMJpNXAWos8iTBMIEwq2YrdOzixk8N79m/+97+0nzz5wO4Gt9ad9ezJ1YUHeNzZ3XekWaSi1qHhtWDRSnMisFj6i4nvI4ToNBl4e0TGEMoShuRby4y6dRB0FsfC23Mf87PqsZ2kK5afRexebtd243k00DwCLwRwFn2ux1sPHlloLmASXarrgAbS7gRKdjhf0yaaaIbJgBk/9nGBYXdgU9pBk+Jmfe5hmmjhrRDAFsaKiExCWENo8ks0q8gEEFd3BiBBvXLX202WgYd+xwqRF5YsTbntzqg/cM9mWAEThKVGjLzffD1Bs0L7RDhiUwCkAt2VpbimAdfFbGJ52psa9H7zOXnWIPGIehqMZ4G3H0JztojxW7GIABWsqbEidKLRhxBky3kXS2pgvXYTLVvCMgcTYgXFySPfWPE+ohxBQbYEiAJ/mFjtrWvgFPQxtucff2xDNHZp8dv+d3nCqJtHyqTDAu8pGR/o93SUZiBIVP/eJbTVPElX4VwkyGZYwaMwoAQtzvNlhEjWhmClBp6X1LOsxC5lv2o2fJKsgkgWUmGrZABArLQUgJOTuyjptRXJWl9EIMidV+MAisS7X4HmoRNFV1Cbucsxu1bCVF6q5Sr0gCZf2bUUAiyG0MgVKoD6viWzBV+p8fj+Q+7vAPgFlBvAGT5AqrgAkVBROgJrtZV3KyGw0gJkgTBAWkQg5tT1A0Ar6GUWa7oCZiTTOUsrdBGgKDd2Ldmr7ldFJFD3qxxrFGvKu6OgQVkSahzVsQRBnvTEq8P+wGeMS7BoCQBNAHQXf83loS7lUksTeRvpKOGaIj0pZrJ2JEQkPLL5vCs9aj8NsGdzGUuBPYrAO1a0ZoRZOhWx2p2W1761RuOGeuxj7a4QiFgdKL/qblcbxEin1Ww5Daj5hUNOFwFVsIly+HMClH4hnqWBue/cIDpBSHSaXR/HRN4GXWzwsAbeJUD6g7FHI5ivQn82HI6/lFno2r4yAfKHv/fPv5/aKRenxbR10RbjpYJNC0m7RDO8qN3YE6yLc02sGfbQqtKY01GrNW/992ooryt1c2jGbsSG7b7dXV5jfdSpWyoIgBO4qHvjrlP3/fzuym5avD8f2PPzZ/YB0v+K9CW5W9e39uJnH9vN9aW10RBedhse8ZdsubdSGi0qxHPpxsAOboeW5YiabetSyhqDHgIjYw8PzryPE4rw/vDa5aV9/LOfod0MbVcaW75kmc34SwZmyaBhKUx5SVZFu2OJidnbh4/czVbrFK/QSBYwwLe+/ntWrh5ZSU4EAOGK93o29TGRLJpfZAgoYspH81kEjkAzZf/17/4L+5ff/l377bN3rUBBKgDkXrJkiDFbAqQphFIe5i7EtBgVTBLhfnXXTVsBnGjRCTbALR+b0QzkGcCynmGGzyREVtRPxLIwm+I5ges2Hcwc2CPzlM0UsaStvnUxUToYgKUuY2iHbumoywNmkeYYrBmu7gPdGIHjMu/kfYP2BChC9/yUJsV3IlgAcdqGenAw5V7QRyyVIWwDwM399AE6WSsqRCZTRDBF2MVkcmuMc7VkoyGaXhcrCLNkRX408z0aHwFUCK/lAGv40MJYlLFU2brjlbWHYw/9ocXE3HoRp7KpqiQ83F2UcxkXddr/+uVzj7cVWB+B0JCWr64UlzJ60d+A8QGDVyBB+v6nF3ieKnBQUN+1Bx7lxwwloRfL2ri4Y4syFhRApq6j9mRtdQRlnba4bHR4b6MQyMpYjd2JIIWCkiA9DURrnkpt0DX0AQS9ntPHaJMxmnI6bhWEsRxLEryjMP9Sbupo7RoXiMnjQIoHtak14BX6XoIokcpSP9KoURbYY9C8urdS2axtox97WP6YwuIj2BFWCnyqLqMs9CvhoWgN8m5K8bxPkiPtEhp+RcsBYHXIRTVOGgUESZH05BxTRmhpcbEVWvhornbVGAa8Qf7kVZgiz5PhxAWOHE+atboLEwnEYqHgVoICHvYHfWhy7q608shywUldecgcrMm0d5vJBZf01W0lCwW+7/W63vgSFlE5i9Dw6lJttu6wdBQq6MJuby9pE3lhKQK0vEqhOyxwWR8SsLLWtNRB/Q4GYpNICLoYnTjYpGAF9KEtmDEfPBPcE60EdKleiRQKUyqLYsY1BVHURFF19/aoh5FC/awW/3o4/HJmoWv7ygTIvbfO/lTdMisKN4dQQxXAtwDwlNI2QQAkIfodCPE0U7JdGP72yUtrtzHrMN/v5aqWgnhGWBruRYXGIt92LYmbyGI+o7HzIKCFFQCgTZcTa/fb1h12rNlpmlYM7I37Hta72+zYBEl9++QFAqjmAmGIlq312KPTpWUgvzWVHsLcy1x37GHfbB/1LsM3h8OBpVG87xUPbPfgCGkTt5tGzYn/sx//xLpXVx5OJQqjyA/+xcVLe3n+wl48/dhefvAzi8A4h2BlvDmy9x9/3f7rf/l/s7ODU9Lb8bK/UcVa2Tm1x2ePfTXBo70j6zQavvRpGEGZngL+iYzlD/Y8LIFNF/btN9+z337rPXtYPrSdcN7OSoe2myrZ2b0zACBJncBOMFYGQDZZLwgPhYF/cP8B19XVEICVNidJUEWzp7U+wRBrT9q0BKSEiuJUDXt9G3UGFlup68dsOB3ZtBe2vO1bbFqwflNmM0CDFk+VITwQQKGg/1uuiO6RFENblGCIDFBOsW5oO4X+8O462lI4GgnJPz+I7eM++jCpgHhCWwrCkGHqdQJEKR9AofEZLTLmE9dgSuwTmBVBsYrRngjSQdwmkFMiFLdypQogZCntiGcQQDHN2kUzvX9ge++9Y5nqvi0Q1j/42792QRdGe15MKIMGI6A5aabO1JxHAPEpgPTy408Ata4DoyZ3+QAzz7gVoprl2qu1xLdwwGVp0dImBQSqf28KfmhSpcYRJpRJM2lmYdoN3lhUKrbIkXeAUAOoAawEz0t9XasLRJY4IKj6oMqxqBGKgLJmra+op3qn50JJ4x9yJ80m4wg+aH4+QbEouAWSVHcQeY6jmSsEhwacvWsJwFYYGfXJa5xQFuQQ0I0BrCFZGORlOzFToK98ycJULChp7+pC1XhNFkHgVgF8rEXhsggMrdWexaKpKOq0VsRUO6HpL6kzKWpTQFBWhNKQIFkAiCWOGsSWxZWUOzpWhQaQxyg/Y9pF3WQaOFe3lMY0fMIfAqtcLrt11ev3bNLtkQ/oiHpXuKNsJgMNyTpc+litBuZFk1JU1H2ldg/mjkibUfei3GOn0Gbfbm7O3QKZTgfU3xy6DVm+uAnpTj0rNJPGlmJYSFP4N4x1JuFcQ7jpmwEVaFPLBrvo6BdvuhfkSzSk7tTKbtmtG59sigARDsmS7/fHCJC5Xd+2v7RZ6Nq+EgHye//N7522pqPvlzT7HDNvWUxaqJShQjEdZ0srrhJWWsTtIFW0fCxtHQSHlkyVtrODqfz49IFX7nMshlAlawP5qwLe8p5Jl3M2BK8GyZC1sGa6CKP2gn3W91DpGqtY8Sd/dPXnljJyxc1bJZKyIpaGCKEIeOfnIcuidaaWaAZ8twBtlNtje7SMCxrtBGIuAsjS7g/2j2zK9xvDrrXQNFIQ8ODyxnZhkjwaVJ+8K+yI1nIfoJH0Wg3r396a9Yey5i17dGCVN9+wVSGLUMOMRgPZx2LYwWZI0cidqzsbNJqWhfhXk4nlMHGzoYQdl/ftzbM37J9981t2H+FyiKWzy7tryjCEGNeriJXRnksI3CVqezxfdADwbio0U/U9i0bV/SKTPSeX5w2IaQ9IVw9gIaCNKfKsxj4CDxB1YwBl3Bt0hmijCQAhb1XNQ5imDFmNDIdwZ1gK0xiaH5pVHs0/3EXraZEq7wPGMuFDYepBQmWmPmC5S2phKoB5jSDAappNYcohoCgNHIDSIKEGBeXiqT2LNTZHGRFICOQESOqjl9bWAwwU2loOGgKvUX9KmwIe7bllEDg5hIvcl1PFkt20R9aq91EkGuQFYZKnHkrQS0qKSdZ+8O//ymovz23R7/q4xlAegoCALKPRGMFH/qJ84+7iGgv0BaoHZeO3Wx++O4vzp8pV7Qa/vKaFFdr8sp6V4JMoDS4JADQO4XGvEJLJ3I4Vj89siDUZAtS0wiKi0fIAWxZQissMksAg+QmNOZcWrcFuaecAqbrxJNHH0MI1SpQm+4Vpj/t7u1aGjwpo0CtALyf395SWOAAbsXRj8GM6k7duS7HKyBd0ocWR5DEkcBKYypDxwH1ckzYurzhZi9Log13tJgtT3oEFAL3ka+nnNK6BJbO7s2cl+CtfDeLMabwjrLEUyigr1mmA+pHm79ECECISRu7RBTiq26+P8Ns/PLQ8Akd1rS4qdVWJrk/vn1qG5xWFQRaKus96lGcBb8lCziO48lgkZSy7HMJZA/RKcwnNxalbja+sEaoaX9PMfF4hfZVJXlJt63fZOy0UzC6tKyWJxuV5qsbTqe7vgXtpiwLsCt8vZxqNXcrNNolCqLpsQIOqI70TKBTBHnRXBQIksDrYNnS1vRcImOCZUrXkXXKy9GWBTFHCNImwNwgskN5g/KXNQtf2lQiQ4run70N9f6x+QgWf62C5XaAOljFFq5OwZeZxu5et2jfRpK/7LbtdjQC/tC+GU80VfOYsuGSxnYJlDiq+lkhJ2gtAKB/oCRrXBAZYA+pRGr8OGCj8+yCxtiaCZC7QQhPQkF0+mrZMOOXmeQIgKuazto8Ws7OGHetdSwIyBTSC3HBq5fHSjtD8jtDgjooVb9A2FsvdYmLPm3d227hDc1tZ//LWypj3hzBGBubeOT6x7/6LP7Sd/X3bOzzARMZyIc0CBG1HFZvtl+35amhPxm27RLioi25w17P6Tz+16dUN1pD0OPRjQEpeLTKbi5UdW7gnEqClgXOFlIe4W3D6i2HbXrRqJjdHBU6EqgzsgKbWlkI7USgNXnNgSqTSHlJFwdXSWYiNuvMBYjYe06toaoo0HMISGXBRfvFUflheJR20xhzJhl2wzBdYRLljTOYy+VTIhCFEO+B7KyOHgPKC78Hgsa5F4lh55MUHOdcjTAdZBjmEH9J/iWCboxhgJQy6Eet1qA8YXDF8JoCPNPElzJrJqA8dIRaTmyjPIJAFQnJhlavjaDi2BVakwlW4qyUKQwjLIQGqDusdd4FWB1O0mLWH3/6GZat7PI8wiaINIzBG07oV9iLWX2s9k4yNb6Z29+kVaY2sT1vV7ro27I98uVJ58kw0sbPTteuXL20x7DkzBQwdsDNVKQWVb/IfgsAbAJoVqPnGeYAGwQu6LK0e3nchFQhQgUQKWjq1g7N3rE/DIl9dCy+xf/PkyPbz0C8AFZZgwxrAlrAlQje82AA9NNSdTqzDXh+OrAOQuhsySkceUE+TXprvJjkOW20rpFI+O929pVCmXKtXV5rmiyTDpDHwOGoqk2wgubyqG0WOI1obRhaQBIusQZ/Qx1F98ipkTl2EPK/aicETokekjsVRvNZgwwoaUReZPJCkOGgWpSw3ufzLepC3nCxS1ZG6kLVoXBN80JpCaZQiDyBKedVF6G678JyiU6typVj45FtAVd3VckAoF8uWK5Vc+VBzaHxGiq2s8yl1KRf4wZD0kfjYJIgHDV5DD4MO9NdCKPW8y0/dsVJVyQaCAZp3TW1lBdJOgzGwjAtaSeGgByXCsxFoXitTRq3VaPF8YKFLMLis2JKG/tNPjj5Gxiaa8igR1KVoTsJFZZCl42ugU/7RZpBd3byd7kATGv9yMJh8aZMItX0lAuTxt976TjSR+F6xUrB5KmIfdW9ghBkMHbHHO0dUCkBOY952mna1Hlrkwa5X0L2IBEjZ3XGraO0ZzDMttfng6MhyExgMwHfvDhEpRFiQdoNmMxOBUamadb2Qh8JwaBNAPAm5w02A1MBe9moImLmdoB3EFSLktmYZGKqC5p6dYBWN0e4gib1o3B7kywicGIINrRehc7eeWnOiftOZdXlP8biKaOS7hZLlEXjHh8e2W96DUBU6IW27+8d2/ODMDk7P0ACj9unNpQdyTMH4J5UDLJeC3c/sWmGytgmEpAmGT+sXdjfvWjsytfhu0ZrzqbVHU4CuaGVFHk7mrQVhnPe69ilW0Byg/E2FVkEoiOGoPktSLwkYJswO6TkD+eAof+JADHMr5TXI6T/9qBflebLgWR+igIddowLI80lASunC9OrzFoBP0GriaH3lw4qtowOA9c4yMbR9LL/BQOMSfUsWpQFPALMoQBCxYW9goxba9RjyW8JIlrEOv0cIj27TaB/F9+rDAH3wQ7GtklbdoV2nWJatpk0U6ZYyaHKVJlY1ay0XHBHaN4y2Pp+GrIjWnI2hrUMnYeo1BY1pgmUUwXvwtROL7ETt6OE+VhjAFeJeCsUkEbbU0QOLVx+gjQPQCMmlunvIi5ZMBpfs4HCf+s/b5fMngG3TBk3y021ZWJqp6o568UlvyqEQA1oUkHiD+BYAgDadueWx+SUZo3bQ0wIAha2ZQsPxdMn2jt6wNLzS5X4PYJCv1BHa8oMS5aRN87xfSKd90LfPfa22GERuANb4hrqzxoDwFH7R2JHaXgWSFi4+1Prs6hIFOi1BI6ex6JU/WXfSxDVeIK+6KXQ4gjY0D8O7NtWVKoUHy2OC4qFwO+qicUCjDJpDIYFRREnzwKiybDB71SWdxqLXgl7ymNMsellNQU1J9PJ1aTTUoQKALlAOMryjcRAhvZQLeZpJiIiPtGCTZnn3+9ANvC6Bk0PJLGBZiO7lhtvrdrBIwQHykZMixVFKDeiPsJiYgo8mk+piksK0powAe7th9UYNzb1rvb5iV9WtLWtjNEQoYsGQd82ZkXDzuSsIAAkvgbuEmeKyRUlTLClLRhtUShkkLFDSaCu5kd/e3Xmpo9SbPywBKoHBKfaX16f+XJjoGbbASgloyAU1ZVEAVgUV7fSwrNtdH0BXJAe58U6nqy9tKdvt9pUIkLe//e77iWjse0Oo52LYsA6gMEUFWFFYTXaLVws2iHFv0LS78JjfRVuh6SXbU7Shkh0e3vPBuATE1qjV7ay4Y6uLhs0afZgpiA+lCo4i5hWLJotW2gOkQkOBJ/fQtqVxhNQHSmOIyRdoYiXQ8f2TBwiOpXUurlyDkwoRgukVvTQFAR1GU5aD6K9XE/vJvG8XMFENC0fEkIFBQ62B7cfShqLtA6grQH3aaKPRYRqnCmhFmMMIEWxYC6sPmPSGMK36qstYSzm0rLPyob15dGaHlEveUqMU5mfB7C7St3EhZDcC4XLOvvXeN32p2xOe208V7T7C52z32H7rzfftX3zz/2wHiZKlsOjiWFMaP5CHjUJKS+uJquuF8stbJaA/9ZECHjBSxAcrArqVFiONSB5fYm4P8cHTii0m7Vu++BEESQemXCJQFwuNHTy0QRzrsHiIFTCwxawB88yQ1bTzsosGBsNjRYxHaM9jAAGhM+xoIuXctcQgsmiO72Zo3wF5BjCmGh+ZWiyNoMFaG2D5DXoThAjWJmCtcpB8EKIc4VnIUNfy+FmlaOO0xfmTdShLKLqKoUXn0Cb5XpGCFlEqordou3VLKWKmpQDdhObc2U03bMW9dy2Bhdq9/sBKAOn+7pldNJqWrmbsnXffsrvaFcKu4zGjZoOhj5lp3ECatjRQWboaU8OEcG3YBUjA6XxrewQutkeuLQEenqZVpEkKbGg7dk0azFcPbOfeI5tj3d7OsKxJU1pnBivhuFK0GIpMAkCS7i5AbXZ7WObBt0TTOdq+DDgquJ/meyif/j0+rRAjihSrbImHFMetWERYzEfenaPcyXrQuIfAUHlTl5i66jR+IW1ZYCfQkqCSm7XGP3ywl3sB4HGqcQTeCUtIUSVJeEoh5TUYrUCjCwSQQg/JUUFdgBqLU6w8dUXpo5ojpe5uRbjVPJzAmqWueFaD3XzShaUsM+VVXlhy8ZW1p8XatNa7QgAJ2DVTfAwPqltL4yCpTMpSqbj3RiicvbykklhaGjttITwUWmg2k+vviDoi8yhUssiWCBBnJtpX9aRuduVda/mriyqeAkMom8bneMrzp/t6Vu2nOpJ+oW7ceq3mypkAWV1bqjb31FNdcC7LVLzo5MMz23EPX98G/vW4XNSlQuY3Wy3qAEqSgKE+1JWr2e2z+eJH/cHon6AAeevR/4C+8H7dxnYnB94UEhtTSxP2RmiTzUXXujTQB7UXHpupkoDY+xDBDIEAuN47OvWAeOVSxcOOH6GBV4AGmYnzOFqQWoQmilO1sjhGMIQvJI+GPAcINedjT+568h4CvBTKugqwfL2wb0cA7uCj5zZvdLyR+xDuEAIZ05oKIneUyntE3o8WPfvpemzXENgE4vEQ7gieMJI9g2abpEHnE7TUTsfCEGwEzbV5/gLN+tYG076FU5jYyZSVNHMYS2yg8RrM4BX5rbcVLHFklZ19S++VLbybtHkWCysDc6+6Fobj0vmEz6yuda49BPQQ0zlDPRYwt6swSh6trjALWWohAoXoEH4KNqiBu3U6ZjPONV1EMZPkarxgV8BCTYb0MChoS9u4QdKgpGFqmw17WBXS2mLWbMoxQZ5hGUuXd911+hogzR3fAw0yaIfS7JLeJ7yMji2Wb1NuTPRUFPBHK57D4DBBNLKE6LXsp7zUUiaDQkv0pjUgSluOFbod4ZSkDnLlBNrmBIEIU63TtC2gugC4YRBawHII6IPdA69baapLBEwYgpBTxqjddA05DNCtI+SLdPshKDDWtFXy2idArmZ3NseCTEShKATN85cDhFbVymV1/zy36n7JTt5AOD/8BpZWDkBpWgtmj0omkPaS+pClJndg1d3r8wYEXgINSMW7dAKtUkfucXSMR+mRLThHqdKaLgJLBcbULPkhSkhrTTsUqzZDMbrie3UsBa35oLe0zG8BCzItrx7AzAMxosn31K2DIJdAKvH7N87O7KxUtn0spyztI/4Y0eaKOADi+mTd7hghQhsr4GI6C/BBN/LwE0B4Fwl/AvsUWr0m34lGNNlO5fMFqhAAcqOVoHBtWQKAZ6S0yJBQaBRFJJYnoTTwKGmqTuQ9hbTGApT7dzDvSeAswSFPO41BSBZFURJCgzlHlALqJx2XgwjASrpanI6XgrpX3SrP5Evx8GQBKf7Z3e2tD5yX2DXuqfJIccrl0lbMIkCS1AWEqHVp2q07O3/xmbvfSglIkYdcJg2NxREsqhd1QfFdaEDOIe4SDB/6QlWUX/nQJoefjLqvyJDqTlaKdg36iziCuoOuqc8aNKXeAR+8J129pHS1a1kBBaFVIEh5uGmpAi0AFyxaJmeFOYqVLI0RVnswLiQFutsd+CRihYYaoEhOZ4u/wBr50maha/tKBMjDbzz+XjiXfL8Hg/So8JgTBdoOTNNBux6O+/aiCUMDekdYHJVxBCUxZmnN0i4d2uHBKRmVVpCyo5N7gSApli27U7D8UVnd9N7/maRBtEKdu3jCICLENEScmUCIg7GlJxADxKe1OxKA/gLgbn3yzOy27bO95aoqatWyn70w7/LMqQLVodH8/aRtTxMrG6JihklDLq3qvpGGoH7bMUJnhuaiwTYFchq3O9Zr1qxZv7EOGuvg5sIyEMuwj8A5KAMWc6us47aHtpyX9o0lkD/OG+RrH5z/zJqTWwSAPJRGFiPNeb+BxgvwUV+twZ31Zy0AfGjjGQIA4ZbkmbVmZbPHswizBEICqw7VFFAJW63V8Rn+T16+sPPrS74HQafDCLGW1W6vKcvQ0gh1aTTaBXIaoA6P2jZFyCy1LCwEG01oHfusxdk15+YOAr1poMlHUQrQXiM0RiSJkNypoij0bR2fIKTOIe5bNFsxH8IMEKzXO1gPS5uNNSEMoQ04aOJgnHylUkOYo2e9kbooE1YsncKYmushSEQLjMj6QBPV7H3AQS6ZCkMh7VVDy/s7JStg9M1GLSuUYLQceQb40gc560Xb1lje2embMSsXWgiCps36E9oTjRGFpdbCMj2iVQoIvnTfEtDaJPPAUtlDGDhvH//0I5vAnBgmvNelXoYAgbRu6ELdRtSbixAdBSQCe1m1m3ONC6gfW90S0qAlMJZqX4ljIQdou1ih1EBjHeijGcnZEOFaAyibJLGQxsy7Sd6TY4G6cvJo1KJnYMZmtN11H+WF9tR3ygDPG4USVjQKGelr+VTlo6W5NsqbwBeAArIdzCcI5lanZft7+y5ANFdDXXL887xrTEUAKU8m7zbhXHgn8NJguc/FgA817hZGk9agNy94NxVEZYpCq6WsEwB3SEIDJWgNHkQRbOoeC4SqlAwsGvIrpUZ1GuqR3zGCituykuUUE4FeNfdLCpFmlSuPiv6sFSO1bMRw0Mdy7ZuWLkgDuHuKfM1Ry0iozLsHu9TbGoWnidCoWat5Z+32HWVpIwzIA0qkut8UZFSTHXVM0A4JtQG8oJUEXetH6BawNAoIaHlsaUKkhIO+qzAmbkWo9ORb+ZeyK/oADqBoPRu1q8srV57kQaY61bQFtZ8sDU0FUJ07bSktEpFHowThgnaVw4KfqwdEH+IBHz9DUZajQw/ldDDQLPTVn4+nX85SttvtKxEgj779te8vs4nToYQGjV2gAcORmU0jExvF0C5DUwByYNHu2ErhtB1lqoY+a6dH9xEgZRt2h2iwaOh7OwBr1z56+cSWCJvOtG21XgPAUiRZKpqK1XKsGvQt0nBFpHGm1raj4dwKnbGNL+74dsa7MprhpTVHfe/71OqHYbQRCQL5/TfRfgcIhBOEx1l+z+qYsh+sB9bKavCP76zkqinTGaJVH7GIFZAeoVXHaEB5dohotJDVeKUgjW1rX1zZ9fWV/duPf2gjMgq0W2adsD00aK2fvEyE7Kr3zP72gx+gPV6jvgAoCpeOIJOwRR82Leuqfhut8x3nmiZ92QqGmXbRPLr27OXHaJAtBNnUWoum9ecdmy0BwUjWMsm8+5trMpjWvJY308ef/cT+6j/8O9KcehiLPtaTGFFBKKUVpWFuG3V8fkMHISFClkaXRRNvtFtocGEE+oE1EY5DtLXO5TVWAEQbAowLpygKZwBUmvrFpF7XUADkkBoEjkN59nGLEAJnOlLk3DVaotpDy312nVlnMwW1O0Rjq1qf9l8su+RtQtlJZbZCsOz6pMvz23PrNmo+YTJHO0bTWgGybgcPdu344QH1gbZcRHOuZm2WUSiQiVUP0UxzHcvEZjZoDmzY1szktD389nsI+Jy1R1do1ViAy6QNIjsARcKXS9bKk7XLl7aEdrSODFQAGGjsQ10KgeCQdiuw1D9do/ECYARU3M14AyNyd3VNmz/FGUDlMQU61IzzHgKkCXtOcyVLwgMRhEgES1jzKfQNqalanW8EcPQkeKln2eA9BMBnjQZiFuFPNpI8s5tDQUG7h8ItBP1Iq29hmY9RCjR/SgJOk+Q0WC7LSAH91M2r+RZpBIKsHQGXPMNcgACaslCDsgoO0ZngI0WblbasMEEJCqwlmyWAVGbNfJeguW3W7QrF6rbfsQ6W5YD6HIEJ/QkgNxzyDEpADNNYqQoIoUeN18Qxn13gwmtaX0ddXkMEBVXr9TwYiw+wwgBpOWq4NYYSqbkaCk5arZRV/SgkU6wi8GY+shZCo67uSCxTdV3NF9AnwhxDjPJSV3w/yp9kH0Yen1E9aAc4KZNHzKV8U+pRFoomEXLZhUiStsqhZMlK0IJ5HvVZ9CHhQN5Vhwo6qcl9caxwLS8tF2EJDHV/6TnVr+pTVSGB4dEnVD7fVZvB5u9gnShunSZaiq6UW+8Gpf4mU01EpU7W4b8YT6f/9ATI2dcf/8kqlyiGd3M2wQrRinGzKDoXjD3HDpSWQbuhTcNEMM+bZ4+tEs0DrnlrXj+3NQIgrkHqe3swVcv++tlf2UXv3PrTDhouDQ5BpRFKCSosjCm3g7kf6/atfNuxQ4DhoDOzvSlakCbTiE2zGesiRMazCQ2L5cDHZ3GAJY5Gzv0OwkVdAQeZsu2gTb9AEz5Hk9cM39QSISGTx01LmBmgI2nehdkBs8FQcbdgCgC+h1BoxBc2yGj2+txu0Yh7kYV9irYxmaztzTfetGQOzSu5sKdNzbj/DI0FAcWeB/AmLtzmEFbKvZHknifCUrgCeR65RiJtB2aJku8431knZ9YYXVt33rTr9gu7qV9gEAVdHRr0zyTTtl+VBZdF27qxF08+AiQAmVLJx35KaPMyh2kUmBCLCW1bW+C2ubAYZjkFd1C4fPHEbi6eAuZYBYOBTRFAGn8qHx7aHIthZklbL+W736NcDcDgxiYwq4QUuXaXUFk7/Q7a6xj2XKf4JkwI4wuw11hnicQezJMGN/LUOVoW9ZEi7Qj0UChWrVKuWLvWsiTCOBNK2WyNXab2SJPPUspa055dkK+nta79zdMXdjeEoRa0X0jjFkNTsD5bJO36UrQE95eiNsFq0oSwKMpMb6iuwAy6fQcArtnRLoIIBeP24jlAFLin0greL+8eMkIQ3wNgFXDwkDO9futzYm+9paNATiFqsKm8rxqF0QYLrA34oavYT5V92yvvofjw3QAuobc1QlCpofDwnQFCoYnVcdvr2fMW2jTphQBhhb3xMQ++pglmyoHsBeXlqt9yryqN5eUBvntYjLtY8TtYHXJOUHoRrMFCHksTi15dTgJmt6pIV+XWSowKK6PiirbkISU+1PLQY8UDw0qXN5+sEqDPhahHCeZXRw4RCOG6IkwMetZBaZAVg4bsWr++ozECINeFiOaxqFt2pogMKFA6V3eZBhEU02sMLSkKgc+loGo0oO7daORzgXDpd1vWbTd9H/LNKWWXMhaXt5kkBBig3gMJU3WjqXW4Sn3pL9gE6EA/xwDcVXDxiubI5FCqfHY9/Kj35Syg9lLgwwiKFxXoa4L4ukSUTWFYfJ36ieaTKK5fwr+h7kWFd1d9eYj5TW+A6sMDRypt6lMD7xJUUujUhjp6tyjfFGXoHVkh23kgcunlif9x+iUtZbvdvhIB8u63v/6nK4CyZmOEBgQcgWHQrKU9yv1OYOTue2hBCsfw3oO37Xff/LqtWj1roflGAYbTR49tlljY+eC5fVb7yFKlmO2UMpbMoHVN+5RkBaMVbV5v2t3f/czsommJ5tjSMGQW9lckTS2i0xdDA8S5Wch2NKkMTUGM5rH32dVfvixn3bzOxQBuGvjFYmQ3WtMbE7EAc6uLQsAjS0ONqNhCIbS6OcTYSsK0vN9HePQzUatBSW0E0hhwkvteDiD49jd/2/7b/+a/s1yW52Zo+MNzQP/GctRRoURu0ewnYgjyjOII44pgoEGIUy6qCu6mld209raIRd4+HRh2NB1aDKZXqBANDqbRPBfhmdUGT7DULuyq/hziQ8Mjzwo+Wcrt2uPHbzjDPnz4NvmpoOUoaHfE+2/VNx9LlawIiCl8RSavVQITCEgELG02wgqp1xrW6nbdPN/d2bW9oz2sqbU15xcAxMcw2HMsiZ9hdfwd7YgwUr1F05QRkBnPuAZzLcM2RutV5OQqQIYWYKOZXEVztG8FhgPUoJMs9SPGkFtiZa9iaUCRZrf6RQPEiAL6CG3AvTFfW5d26sutlPqJY412+iO7GM2svkxZP5a1awTeCE00sqLdegkbD6bWG51bOH5H+k8AJ9Ux9LQsWiqrAHUfIvye2wr+ywFgH/30Q8BZDC6/JXV3yPoAahxXpHWrYXRNHCBREQgNB1E/V7uq/QA42nEKDc2wOka0dWeNuAqjjRZ27ez+I3v3/kM7zBethIVA4/vKiqr/6DIQIAvqRgtsyW1zAU1Skd5VJM8jwaDqS73+i1jEJtTINQB62UDMQM+ayV1MZu0QK0dTK0vQqGK69aibHhp5uZSzLJlVmPoIioZ3K1FiAZYGoRMCMtKIo1SpK0curyVoXOODq8GY+kKACVShW/X9a7A3KecMgSNl0OxzTVaVYqRYcLIWfNyIZxcoLD6GAt/KnV2wOkSJ6M0npujCmmQq4SFFy9cb0XNc04TPYG2VYHXG0EogP+B+4OwQQWlUz12wq/UCYSHgl+XBxwPlDPAmSS+za/1qRrUxT4PN0PbcOh2sZehWQRrV8yE6UD9FbAh9d4e+rlAUOtX8HESah2Pq8o5S0XohCl0kxVCTJyV8NUajuVta6tvpg/dUflmyEtaiG0WPUIZVNz6ew32VFbjwelC3oUd84Kh1XTQuIiEVt9CffVlroW+3r0SA/M7/5bf/pIsGXl8PLFxKeP+/5OFCXTBUSRyrQ6E9EjBOKpKyYbdnpUzeVkjpdDRp5fv3LbSft0+GL+0HH/57O9gv2r4mJWpQiZoMAfJpKi9NOmXeU/jp2vNLC40C0w192roQ2pIGlpdGGSI4BgTPAMv7aMkZj8MU9NWKwbqAvwSaVjbs8d5NZIblsLIczxdDAYDHaUT1u2s2vAgviwmbLeRsoNFVCSLuaSZ4EmZ6eHhqj/ZP7fTg1L72WEvzntl8BJGvJrb/oGofXf8Y62ZoeU0shPoUNFCND/0AQor2KS1PYKBZ3jCGzH6siglM1INhVV5fMQ8B5m6RC0zadc528/csHS/ZmutyRRyjjXf7NRtM2wi9MYQK2ETQtgGLbHHXdsgfaqdlcmVkbBoiD8ZDBG4LGD+UQhNP5XgP60faMfWo8NHFvUM7On3DCpWSDddD9hFMXkdz7FnChpYBlDOJW9KcWDqhhXXSCLuONeq0z0SD6WWfrLZE2MVzCJj0gm/2PZJyEmtRHkPT5djzmskjcJJzy1Rk7TVtST32WwMbwszl4x2EB2WU5ov1qD75IkLn3r1dS/FeE839HOFyh2BqpMM2XI7sgLKUx0GYGMtg7WW1aludKgfIoBfNlYlGkgC2ukemCLylPf8Ea/HTlwC4umgARmgYMnAQlEAILBFRfkDfPjjK+VZwaPf5HjSwQEngPoXhp6DMeBGzbgirNFexTKFiX7t/ZnvUQYG0SwCNBnS17MDCx5ukpZMeVlcKwEsA5Oo6gngAQH0REOZbmhfSw9rWomR1rOkreSVpvI/3FVFgNqCsPKcNKkLR4h2AVEvbJnhujzqSR5s0flkP0o4FaArzoQjGS4XiH8zRukWh0oRRsAS0AkDKOZKFoPfIk6x2aeCdBgoeyloWHquQfh7lL13KuwCQVSkc1ziLhJI0fHVN+1wSASPPaJzT3YY1biNLHa1dQoPs+3MOrihhiqiwmAzdqvXhHgEx+ZDxojEO1Z92D3ZJHr29VD4plFiVEhxSxmQdyjIYkaZbSmCT5oMkaY+To30fP4yTtpxE5PkZ7tI+tKfypWWYpcgI3OUxpRVFKwhsTYbMICxyWIDy3HLrB8UwVyz4AlRZrD/NitfclMDioV2wxiS8JfZEby5cKa/OJSzUhSUBItxTtAB1fU05KqhivfvlrYW+3f6zC5D/4b//70/j4ej3p2jFd2HMxnzUvX7mUAj07hWRGa3tYJW002TJ3fTamJdP+3UqZ2nv3H/DDo+OYayR/eyTv0HATKwChRcHmMGdFqr3yBo/+tTCTwGpawDrsmXR264NpGHR+HJjlISW5qs20DE9W9oRzC9vjslQE+SmbmKq71Dh2tsQ1AIKG2IJNGIwAHlfjyb2uHJoj07uOwFr3kopn/d+Yk1Cu3d8hIA4tnvpit1LFO1h8cAe7JzY+2dft28cv2lnhWM7eeMd298/A3hIG6upOW/aj69+ZOe9l7ZESClOzgwtqTfqIVzU1bJAQECoEC0vBUAK2PuSoeTTXSbJo8ZK5tTLPAITUYblPIyWvGvV7LFVcw/soMJ3yw8tC1BLKCbQoEezLpbDhV23PoOwLu2Fus+yMDOWxnod9xnlYn7oGSsRsIVItb67h6ag4TRgPKZClyF1uWG+IwDiaJOaaau1RNJxGCRasAwgkQhNLRUfeZeRux8i0LRWxGyMhTfIAlSAGG1927oE7LoWReWdhcZonDMEQcpdkOdrQGLZhcVJI42mO7+zHArEXnIHgWk2FuCXDQWAOtAsZgRCOhW10+MiQDSmnmaW2svZeaPlEW2HlCNNvX1jv2oV2j9M/YbLCIOExsMQFloUKzoAiOoWpxyxMKrGetdi84L96D98aMPmBM2ZegBSvQuWc98FPq6lAki0hR/4pTtSJx2euOACBFD2biseGyPYZoD5Kp5HCcnYqoRGCsDcRzPNZ1CUEBLSoDWYq7kZXfXt0/7yaMuQ9LvwyGm+bGXqRHM6ggFp1XPENXv3vAPI1V8/loaqdiIfCs2uSZi90dCao4G1sNrkbNFRlyRCeQr9abExzZvwxZtoC83I9+4lhMsS4aNllCFod2BR2P2whBw0q/RDEFCynLd1Nml9yiClRzWi5ZOL8I1c67VY3Jp0B+R7AW9uJyZqHodcdGvXtxbXtycobuwYhx5mPiRhBHCr20qCRi7kAldVuLoG3bLguOSbsih8UJq2QoeEFgFr0C+M4ODUNx19Ip/uAcgSIpLHLgRR2LoI1Kbm/lBXim9VKKTt+GAH5QhlkTzIkpIDwRKhumjKtRrrY4EQRcGVINCkYilEr9x62d1JQL82+U3Az1qEjSRNnmHpdBzLW+MrWCuxsMXVxUi+NLlWQlSecL4wGXl8fVfvhQsXds1Eny2XL8aT6Ze2lO12+88uQP7gG9/+XiaV+d6yFLcLAHOWpHAwgkwq0MQFSB5TvLCiETB7h5jnXSjkejHwOFNvohl/s3BgN//mf7PJx59YuFaz7pMrm9d6dlzZs+TtwMY/emrR5w1bPrux4afntr5tQUgQAYSYxKSPUaGqZA1oS3DJZTUO8A0gCrnPrmlQmaGKFaUc1chjJ4aAIh/dyMIH9/YjGfvdx+9aJVeAsab29W+8b4VSxbR64e7+IZoEwgQGfuvsXXvz/mM73j2xneKe7SF0FFpkn9/R0iEgm3U3yWgpYq1w2z7rPrNpeumr8Q2GPZiI8iwQGssZRxoexp/CeBpojchl2TU5NBwIzweOtMcQJlEAVgKEJyQAcsmqlXPHlo3sWnKas1ykYrvZU4TJY64fWSGzC7DmsHxoCzTr8aRnVzcXViyU0dBycGAaoQah8v1oYBZ5d1GYdhNDySddqwKSAZhu4zVC7cXQ1tOxgqVDaZiKdxAWmkkt5kDSke8uWiPgnCygTe+gLSYgeMVtwiJCcDx869gK1RLqJ//koooWLpdWxRDKl9J2mNd6DSHz9bsThzZ5Lqsgatn7AFdeKyCmfCnX29qt5UjjsJIEkGYIOUU/R7BB8tPbjmVo08K8Yw93AVmNzUSxlHZSPmclnlqQ55nl04BApA3IA44Aivq1717U7ad//VPkOXlCY5RlqBnFr/rFX99UTyCQCw+K7zghWmQXY8umlACZYQkM4YEZwmOMNj7EijQs7DhCUPNRKlimhrUqcONjAEnEVxdsKV/Lid0r5u1NtNosYJunntLphA0AeXXxAIeeNy0UFQNcE3xXWrxaTmu9LLin7iC52cpSHUjAzFFGeFZhVGY839UkXPLkM8fD0J8mj0ITERLRfBdN7tPiSgJQRaZNoDmvyKPPNVEdwF9ymY2Sr06nY4pRpd6DYBnlhHdvhVJJ++kHH9gn8LgCCw5pH431pREySn82Jo9o0fK0myAotN6Gol5r5VGYHeGGoIBf1AYaePYuH+hX4OwLP9EEfl1Cg7L70Z/hyD2dB7t6FHiOsmgMUC3q9K53uKfB6gx5qpZRjlIxFKOIWx7IJBc6WphM4XPCszgG88oy0Ini642pQ9VBDEGgIVQXTOweMJQ/qRZSdANFJBBqGpvRsr7yXEzznsLE5+DPvEcQjrqzS5jva6KnvNIkNIIca/yD+lD7UWcehXe5/NF4MvtSZ6Fr+88uQH7z7W+8nylkv9dNLO2zwY0NYkDcxlwUAasS5RIrjVuz06Xtz9XXCkguYI4MxN74+w/s7oc/skWvYX2sk5vJ1M7RwH/48ok9/enHFrobWGpMekj6KaA1oVSLEI2reFB8QJW6TGiQHIsDrXSeicN8M7RQCYyolTMFpLr6nuc+8H0HkPWxlJrJlfUUeymSsHcA/9/Yf4C2K6+Xnr319jseUmTNvWgy7Q2bKe74rOyUon9qz5UsxZ7Q7HA0OGk0iyjlzy3sae+p/fjyxzbQuAD5EhEoBIKvBQ4oTcnflPoQE8651tbgs6wLiExak0RJQGhrB2pIEZCTBhUDEOOWCVfsCKsjqW4WbmucB8TCvIY55pjMq5ylEwpWV4Y5SRMQHvZGNp9iDe49IK0k+UKTRFgKJGJoyFqgSt438npTH20izm8YSv7v8ixRm4oBxJCavS6GQvfl3gKhnYSRr9Eor60/JC+hKvcTEPiA+htZDKsiklpTjxoshylj1GNi38ZYJ9POyqIT0h3NLdzoezj5cXNo9R+2rPv/pe5Pgi3LlvM80E/f983t40abkX1GvhbvASCSoEBQECgmrQZlVhNypqFQY01AszLTFJiW1QQ1KbMylZlgJRVMIik8AgQemtdnGxl93P7e0/f90ff7vidfEhRrlEEz7Bs7zj777GYtX+7+u6/ly9enA9vb27XcTaxWEG4xxXvCkleMfjWXou1CKD1ARAos0rcihkDn8YUVsZ73syG7dSsGv5xiWIzhOQGFBvgBYSxHrSqY4JnD2TlgfoxyTtqnP/rUugAQti/NptxdyvelOv8SQNA3+t8Vj4RZJ6Qc9FVCrfQ7Al+Bh6KuRvB/G4NH4x59+GQmryuXwSvieLrwdOIF71LU/XhK0PtIkX0oDS3+VE4mrApwJrFKZVdE4uwom05/gOJYO8BCWru/vW2vaT2NGFY7lr8ARuMnmlei1P3qpkpJYSE/Cmmf0+4zHjjkuVpLXVmlU3grxWTGJxFSYTcklsirxiY0UVGRQpMobY8nIm9YqTbkDSmMV2M96m6RV1EulTA6RLNAiUaSSet2O3Z+Dq0BhwEK9+mL59Zst52uynGlJXs1B0uBN5pLlZAyhh5LdRHNaDfxKXIsD8Yz5EInzZXRjHFfpEm04T/3RiiP+FTjIWo1lUPdbgJb/50/+Qn+G39K3qpINXlFmoiobrAwz0zJ+JQXobr4+KDZ0+dntDcAKf2DMZMAVDRrX5OeFXQTQvmLbnq6emG42A0UHunl0H8OJPyJg8RbitoSLUcKv4ZeAlnJnXKXbW/XrVQGVGhX2eUCSnV1eQQWdFHU6XK5/gEeyNc6iVDbKweQ//p3P/wwU618kNip2EvNQsfDWGTWlsrEvE9SfSRjWcBouUUaBU+DyiVNIi5aM7sxaNmz/pUdZyf2MNW3zxMz+wxN+BKm6fZ6vhpgfhyyKnekaGQ1UBdm7oDGc4QAAxqXEeWCApmo60bKmsYY4w4OAJIlSiaay1oboDiJLewstbQ2imVUTVsvKYALWXEWtmIbK+aiS4OvvatGmUM16KkxgfreDatuKydUFosAhY2iCSP0uk6hl3wBCOAMKVWefTY8tU+PP7K+umsSytkThAW7+41woFYAWQ2KKYxXikb9vAPOyxtYo7QjWKYK5RXT4VFRPi1TCotZFPAohvHabn/fCrbl9V8rYCE0py4wEs/U5CfQWV4z96dRkjkrZeu2Vd2jiDEYVlFeeXv47LlHYWl2f4L6yIXmFa4wtKSpR6vwqa4BCZ3HsLsAIBq0XQjFGOJd8fA55x/y7FMXynhk36bDPIIPXQDJcGJsiRzeQx5gQhGG10msOBRNW4k2AeJGxLJXEVs9GdnyBbxCW0zbKPgGFui05HXL3sSTwfiIhTTQnoStIlbMJCwfT9t6GmQ+XUd4Vyhr81nUitkynkzMcrkpbdjHkwzoPh3jpc6WWJcAI3WO4QVIxYwHIcusb9kv/uLElkOnNGcBKmgl0JEVKcAILEhn/etNvyDz/KZBUdjSB1M1y9yXqIWH2pzsoHym6aytswWUf96imiiHhy7UUF+7uviiAMsanmpOhva82cYzEzjEPHRayQnFd8ruoIWjtEqhJ9HTrHHeX0Px3SqXLEcbVXDHlAdKC0/18MLlQUVRNvfw6O9u1W1Xy7CuUfzQYgR/yVOKU+akeA0FrnBdH+dBfuW1KE/dDLlKorwFRuqqwr3wPnkZGMpCoG4t/aYgEBEkmEMS8Ylxoo+AVSsMVktlO7hxw9546y0uCtsZgKJXbW9tIUYYmoCmwo/VrYkvBBhN4WO5d0GPwyaCS20pK33YvQIMMQw4A2awB7yqsRA911U0B/73HzacRM+VtRS7gMc9EwEQpzVLHm3j2Yzd88AjW9CGzcHMPnpyZAMMLkVPwtEQR3NUkG+uVwqUOMDnKe95sHcz6l385uNGerjK42XTf5ST52ujKAAlfMqBUvrIG9Oy0krVNFZGBGRRySLVLabuK+2j8cSDKyAvHsjfQwD54Hf++b+IpTIP6rUde/3ufXt5dmRj9fdnk5ZEwNUnqZnGWhNC3TRK2y009ogDaLzAmmknFnZcDNnRVtzOFfoLAxenIdvrre3GMmXbYxS8IpVogD5AcIH7fsZz5J7DYzQ29yA4vvCOGgXB4BbrFZPWiiythYXSWkytDzUG2aj1i3GbFrXSGkpoFbf6IGL1OdYXLKP072lcSFnukUTGKgBHfe/QQrGUg2Ea6wROxtXVXBdFTfA+MSsCAzfZaDGwhy8+sWlYKxb2ARzqjJWrtR1kEfZxz51jKbssVk2oUsoRKWKBh9JSaDKThEFhikHUCF4LdVsj9Llwzr5197tWjt2w9TgHEGGRa0dJyE/x4AX/Q9FQOvwJS2BJZ7D4C5mqh8sOByNrNPD2en27c/u2aS2EEApC4/laxKgzosyUUVarugnkBYlZJQr6FND53JWFrNkpQvYYL+kZb9Ia9iiBSQKrUEuCJi0NoIaTE5/3EseoWC5QgtO0dU+uLKcsLJcTa398ZaEz2vcqYYlxymYTwAbQS64KPDtjqwJguD2jjCgKBG6BYk1looC8Qp81R0ICSMEj1Js6pLQ2A4pNEwBjnMunMVYwHjLpAHik4bQ4kIRZCniKhxZd7lj3eMee/VwKWnm1Nh6ghF0KLNj0Xe222fSLDCKlltDEMa3BPkPQZxxPAFhw0r2PRQ4AKNXwwgrwDhZuFEBE16oM8jzbo4Gd9rr2vNOw51jlY3gayvFC6MmxUrsojbcGqT1jLW7ImPectjvwAIoFftkp5CzukWfiJeiPwm5ghGnlSxrE7u7uWgKLPQrwpGnsCUAqgFlhdGzB19h3NgrP4YEZ9QK8kFNfO51iyOJXXRViPKXtFX6ulf9UHi12pcXFJNMKRVUXsuRBim7I89UlLGWt1PjKXaXoLlnRdbwlTf7bqqm7FWMP2in0XrsPLFMHXSea69laX0Neh4AjmZJ6X9mgdenKXqDh4bXUwcc/1G5qIH16FyTf2B3udcinuCa4BEpfX6/7/T42GXBaEEt5+AwPe4z8PTlv2jGe/JDfFcSRQldpBr425blaA6pj6FlQxl9ooB4GPVHvUJkggV7IfzofbJv3yQBRT8F0MrGGPBDuV5SZus+0dvsCoBwrqAYdoiAL0dgnE8oDWa3/GCD5Wmehawtq9gq3X//H/9WH6XzhgVImH+zt4OJhPXXO8AbCMBvIDDGiMLwmPHnMOMTWoN86jnUKeKzgLDHgCMt8BqdGELYC0ne7D4CMEPwpbjdE1WJEA4h/iZK+wkKeoXjVzaAFqGQFyIKWwClefziGaWF4JW/TovgRdgwGm8B0/TxuYiWJZRW3JCD1mpXsjeSWvbF/16p7e6ZlQ8v1XR88zpfrtnfzDpZt3MJ4GpoAFWTHlOV4PQDnVgUH7CvqoHW6O6OWFWsovrAGhkdco0R32Hm4BFzhAqnVztTFo/kOGuZIoFC0MJQ+sYMAD3V/KKQS5YBVlsQSjqCwK1jWWlMkEi4BkllZHv76IB5HSk/MKndb/bxS8rJAoStoHY9oadmMdx9IYG5sKXy3bOEMIE8bXPYW1uyO7cnTI1vDrKVcxvth5XnIEOAWyg6VsUrVfxsFmG14YYvRc2ue/sg6rTMHxFhC2QhQ7knqGxnghWHBS4iB6MRky4ZPaGs8jXSLZx+jiK6o5wzPZJVxo0Dpb5K+fGcS4JzbqoYVugWARPKAC6CYBUjLccuU1pYpwB+pOTsgAFCtkn08RQQYjeoqBsEfRZIW555wIodEZD38WRMtp/M+7YHXBz8VE1X7/G/61rsUD0G3sMBKXQ/XiugrW9B1pU+pAXU7Atp4G+qumtN2M+qglDKDlbIeUO9Mweo3bjs/KchB3W+agKesw1pONxgYxVvhnhHP0gJXyvsmxaeoKSUV1KTVHopDVv6U8x3k4nm7a33umXL/AiUtZadlXAX6SqoYgsebWmebdhKb5pIJy6GQlQIEStlkiQfTaWNB47ECCFoqtTMZWBsg0wS9maKjeKai8dR1pHlSU/hEBqC7WlJegNMIOikCSbmwXFG6Z4WnguXcxUhRPrQVXtSIsqje4gRe5mXWaoMal1RKIlnryvarZI0CDIXXanKrggrkfUWpm8YGlQQxBg+2Gxc27mmyJ20vfpco8k2f3r0queA/Bwcdqy2vedjBiXp519L1bzIHHFg4lnJWT0CMNuIbRhq6Yxmzj56e0qaQjPs8GSZ1kJeirq4IilzrrAzXqgsynVVSUp6q5wcc4wfOPQHz+LkNP2kSqfhAZdb0BvVCUE0AUr0JGvOQj6PvyA/tpWze7oFgEPCIPxqOv95JhNpePYD8k//iD0KZeLETHdsyF7JOcmqPOs9tzJ9s4TCIrEEo2h0FANGhwBJ3d5kUrkI8+FANpKifMFo+B8onMYP3hlgrCkHEcvKFdTTQRqOBKdaFWjPuScNUWolMkT+JLP5DOoHHULPc7ZolSiif4cTCPKeMcijUti1ULVgvF7WRDAoA4t3yoX2/dMfeKh3a+9/5nsVQphksxTDeRrm6ZffuvwnT4qnAaJrY4905/gfTiUN0zId2KRJlMxVIXDXO7fBwD4Hv2mDc5dwCZqMeKKYEDAkHwJiCPx1zDjCSoGgxHbekpJxhYBEng6DuDBHcpw2rpkquYBrqtsAzU4RSWF1XWtSJZ6ovNfhDdcq94/ma2CVPS0IlhciHD/gtYHbZYCGUSg/T+d//+GM7a3Qtr4mCSpFdzFgxr0ytsoTVTgHz84/yRWwy6trw8rmtu8c2bTyzuEK4sctSaTyNXJ93aiVCZegdY5UJ6LcwBG5YobVnF3+D1XwUs+kJz+mGnR+muQWe6MBGeZRIHsHJpaGoyoeBsI2xkV1br5ESlS1RRPEoryLqOpla4yn2LQ7fhQGREMAVjS4tS3v5RDsqLEMmGlUXH+A5wcLDcFDeo1RUvDmzRCZk44uCPfr3U4tP5X0oXFSKJBYoGVfmVFyUCGT9S6GXUMtyFJ2U4FDeh4BguFjapcI8kzl784137db+LdvCA6lhmcZoK00ok5IC1uSCeFoQHYsX1HKarCevRt6FnimjS4uMtQd9a3T6dtZSfjnAF4MGje1ejJ6p2eSGTMzxfgbTtb1EEckbUkiw1t3XHCGFbXdGU7tqBYuxyViYjYfQZYJSn3kW5kazaefsg9nY4vksBYIG8KXYXvIoT1SbBoyn6pZFqQlABIYegYd1foWXK+9WM7qzALkyCStcN4Esq20WlCFG2TSG4HyPHCv1ikACsnt3lgcwUGZ511SJMqj3DJ7Bk7o8eYmBSLtLv1A2yZPuk65xfuceBxCOhA96h1/Lj2pXH9fQrvP+m+RcnhNloL4KvZUCF6zM8fJPOhN7ctqGAwE3CuJtonEIvCyBM5oCGgD5tKHCgbPVsi14gLwQpxd1lZ4QM/l7KYt3XwUFpW5qRwxGALQDsLtjLQXJvYroc0OF96m3ReG7mkDoi0mNxa+hPwRAvralbDfbKweQB7/5q7/3F5//bfFH5w/tf3nyl/aL1kOb+IJCCCzgIesJloIBIADXKzVIplwBGACXIU2BhZYKxSyLwktOVpbFFI6OUEIgjXJWtaNYZSj8AddrUNxDFFG0q5TWKM4BHFmMyjTmFWhfSNssHbchllEH6+w2XsUHv/FP7Tu//jv2xrvfsjv3X7et/X2LzMNWXWbtTnrbbhX37fvf/nUr1LctVS5bUV7H3g3b2z+EmdVFJWaUAqbB1efvrX3d5te7bzCJ2EOZbqWElfyvhQAqXj1LOZUcTnNK1IftnQFiDBSJPqWg1fkkwQshjGJaX3KU+lbGUO7TI5srXUu95qk6FIwQnoXssLTLPZrRDUisBcjskjKYUAAnJacJXSqlyql20JwFuchDlIS8AprAnp427KrZt61axW7t1Gy7FAOcoxQtKJsLpMqIxaryQg0LT4cAyCNLz7qWAoCmwzZCdY6l38a7VK86b+T5K8AjNM1ZaFS3zou09X+Bwu6kOZfwiYGp3Zpl3qpa7PWMhW8nbbWVtkiRT6xnRbQpC6ySAoap53KatVhqZtkaHqWNXHhicXk7LQerlbqdIkFK+5iyJae1PGnI4tE+nh2AtoqhMBU4oLEZPEo8QO+eoH2f/yxtzc8KllzjnWqiptaUEYBAN9UeUUc5UiUUj7BD3fL6roFyKQcf/+BKzbFQ//iAdu8pjU1l296985YVoynLcm8aq7aQo+6LqbV9VrYy6Eolmd3d2bH9Qt6KtL28JwU4SGbUPaR3CXCkQLQcs/jRFROFkW6SgSWqt4cja43Ye0M7bbXglYUDkPrXFshVa9i3Lu1/1W5hvSotOtYyHkqcS1YobFm+7asr63Y61mo17Pjk2C6vLqCrcpilnFYKP1dXnd6n7i/UaTA/hYLMMJTAKjempFiVnNCXjaX+GlUS4TTAv5LVzHmP8rpW5h55KIUrmYAGmgWuAW29G63uEUm8Hk8aI7J5aR08ELjUu+u824pneNp1dr7qbfCNnh0AhwPFtdLenHPvRJ+SNz8XAIi6yvQsLoDOEbzKhH30+NhzjCmMnZuCtmFX1ukQeqmgLlKuVWbrWXhtpb1tDGW+c8xjKA96UIXSO/Wdk/6V97is8m6NKylwoAf99Zvkjbc5aCjMOpgHAu0xLsT/8j5GUzhvGfpXX/ckQm0B/7/CrfL+vT/orsbWSiEQ0YnNE3JBERRRCGqt4SYMMSe09GWU7xE85lgP5ThBmPA4UsOVVQCOuq8sh2KD0dXl003HbFDJWAuBVu4qZdKZYBUo1K6WkZVctjECo8lGA665mmLBwpCxdRa3OW93br9hv/obv201rL/cVs2KtaLtAiBv3Hjd3j24b28fvm737ryJUspSTpQUwhzR7FuspZAsNjUh/zRDPSaFLEXNXzCJSxY/P3Ke/6VjOMab0PwEzGMPjeVkp9PjeVjz8ZLNBjPT0qkbQJIi0i7PjA9nVllrGgDX5EvlSixo7YyLnuXfuG8DFA/FNE02gxyAndZIUN8x90YQVBhPk+GwfymTus54PmX2Eqqs/orA4pIXoq4UgaIGA+/fumX39ipWUXAW7aScQWo1HwegkOpqCev5GhehDr2Xz21yeuRLA/fORx6qWdrHa8CLCEfk3ejNCXz9lC26eZu3KjY6wbrvAg4A4DjasN23i7bznQOzGxkblXlxMYEnoXQZBfRICqtYwgTN5/JUKCwFjmdQ7prHEdFgrwRdo159BIr6Kborjh0IHymrr7oa8QcA4wH1GEAjPB0AbUGdxwidwk2vGn3rXIXt5S+SFh7sBBY01mcYhee0UssEpPM6SdilzHWdBBm5Zg/MIy0E1Qe4mrxjFKaelX3L5Ut2a3vH0rRtClqGUawxjTflcniS0yCen/ur2ZzdwXsuwUcFLG4tpKX1H7qAgaxSbsWgWFuGdt4vZSwdWaG4OSmFA7+o+0fgpZBaLfwkb0SRj3N1EVM6RU/JatUcD3kaMmKUN2s5wWvR9b2mXZyeABxKFc55AdW1caMVRM8uL20uRSpqjxRyHChqAZDW1o+FxIcQSkoXZRzwN3RBuWrsQ13XAllFDonpucLv13Ewj4t38V0T7XzWuehL3ZTAUCCvGd8CFU9LspzY+ctnyNLYrXS9y8c/+JSidm9G5/Xpx4AC39WMDhqQTa/etGsAJsH1AhIHk+tP1UndVx2MnS+OLwBoTeqTfOh+3YSK5XkyyiSHmnnv0YLJmGW2KhZOI7N+MboPYJJ3ovLq5WpTddMFtJJegdfVTshY66oRlJNdd3sYs3shGg+Dd/HwBCaaYDsGsGCAr30WurZXDiCR/fLvzzEJlMPGXVCIpNW4lhOABO/CkVUXQpwEln9J635fTKzcWlqpO7ciwHEYzdvbmW17Pb+tsVYftxDYhPFWIomkI60mt0mxY7IhhCuUdMTTnIQSCCYCpb2E9Xzzrfu2/fodK+6VLV0p2t6tuwg25ZGSjsia1uzYtC/MVEgW8ArirngkELIgnTMkCBIxPtT4UiPe2DqiRTXeoO4g1UvfVjxfnpYlp3beeWQXnRPLZIuW4fkFvI9SpmK7pZs+WLvAOtVqeJp9rnxQ+lSwMe4OOwp2nbDYPGbxScyiYxQie2X3rq3qBzah3Ek8tQygixayzlwL/D+25uDYomlZhAKPQNnLGlSnCFqIQqqk1ME5H0YGKOdYt7Px2K0tDdZtQ6sMddCqdeplU23VdRMIuOoYWNvKZTRcjLFqp5YrFa1Y2rd87TaexKHFtg481XgkdAVj9JyOyeVtaz/N2uIqa9l5FgWZslAOl/8+xscDjrew9MrbAM+O4adZtIM73gcYoIG6zVwBLGO0OccJpXmXwdAH9FUuvA4ppAVtuMijUADRRQaBUqqabSxleS4CsgH1VBoQ7olgwa2DSY+hVdf6rY4tG1XrPVVkUpkioxzRSgrZvO44ceWsTbwsOqgrwbuu5lLMgRcg5T2mLbu0Tz9C+xbh5XLVlVIGZaLxJClttY/oucZDbfe1rrfKAk9gdG0X8xbFM9GYodLoaA6SPG71c8uzDU+X9tat21aNTQD6qG1JuaJUhoMxHoEUnaxfZArFt61IK6x5dfnNAWytoaF1c5LIQCmbsiQG17TftCFexqDTtEEXzxHAUWZeqTcpYk8K6Mo1jJU7pY0UGJNzBaa8WBowl3miORwhRWCEoq7Ugu5d8y5meVd6mLquNdtJ0VrS5iHkNwZdtGw1VLwGHSl8lDE8ptT9ys6dTOq58K4QAGUrwBgCcq3LM/d8JJve7XR9r4MAnzKSxO+BBxIAC2f8HcFvalney/86Dnb9rk/JC6WisTETbY0B+PyyY42h5m7J44OWqiDAtladkTWFNGsyroJe0hlkO5+xHkq+jceXL5VMIfEr2t3LRzt5GfTH/ZIT8ZWirHgMfLW05mXT6eu/qStT4IE3KVCWDMpoUTsMJ5QJGl90vv5Z6NpeKYD8o//Tb38QWa7+5QCCjzXwFccyWiftMLltb9buWiaedisNFWF5LLPaOGr707S9nd61d9Lbdhgv2nY8a3vrjO1N45bsw+yAhfqSM9k8b4DYKNxyJGXVUNqyWLR5vIUMnsQYLIlso6BfO7Dc3W1L36rZqhC3Z4Nzayd7lqzH7ax/YflyzbKZKiWAWZcwEl5RhE8N1mtNaaEEKtfdUh/YpCUVwy3gkOLY/KYV+gQenuvfyQpjUe8VArnE4hhHhvbk4qf2kyf/m7WnDauUlUSlYHkEvxjP4apnrFLYtts7r9uN6mtWo1zPz56h8vGesIa1fGwiVLBctGy3oN0ONNpiL+/ftd0779vB9rt2WHvddiqHVsvvAaYVe/ryoTXHn1p3jmsNiFy0zq2Y2+I5dYss8M4WM+/H9W4XNZiAhDr5F6z5gbow4FgJkvIq5eSC63rOibklXwJIMbWsd3loYRSHwpIzpbzFcwXM5S0LFXZtmS7aNJqxZSJnY9ykieVtOqvapFWzWGvLygOBSBPAu7T1NnV9q2RXMc2sR0F0UPgXeGmntMElluykQBtQyBTKJz6g/eQlzajjqXVRluqti/GbuqvW86T1mwnrNHlnV5lTc9ZZFM3yh9Yay6pDmKmAoogUkqpU8bHQzFKrudViCSvHijZ5WLLBy6Ql5DGH8dziABKAHg5juDjt4AEJtoRZygIlKYF2yx/+mQK0fTzGBgZSK4QnU9yyeKlmIZS8JgVqxTwpwxj7KpqAX+J4KBE7bTQ9ukpaS95jPqPxgrApHCRGWaghZU7YFV6s2E6eYCWfs8p6AdhrfkLcUtRBKwhqFcMFCi1Jud7e3ra6uoqhYQ4LWBPzpv0hXu3Sakr3s5xa++SlNY6f2bjXRmEp2k6zozU4DXhzHIVWX1XEGktTCHZ9Zx+lpRnnC8AcGlAmRYmtQgn4QynWR64kZY6H2FMerqwuoECupOWXKFl5RVPqoW4w77PVJFpkCd/Hz60F4hqHoE7yINT1pTQiSyz91sWZTQYYEdBN8y8C70PlFVC4WnagELg4KLFrc4BQnRwhxdti7OC7rvAuJQ6CyykDz1cH3RB98dHjIz6hAd76AiPJxyG43e9hhxOgEW9cjqxUzlq6XPA5OFpuWEZcNluwp0+e2pi2EJgLFLw8amMZRwILCiIgETir+1viqiIGYx4CDRkD6BoBLOfkeQzGM7XD88Fk9rXPQtf2SgHkV99+74NCtvDh/va+be/esO+//T379o137YPXvmXv7bxmv1J63Qrpgh3gYdROJ/b91Zb9k4Nv2HsH79j9+l0rhnO2wnTTetbLLoKLctDawcikxSolBFBRTygsGjGOla/wwPLOlhUPbtg6n7UmrPYY1/ujiyP7xekL+9nRU1umIra/vw1Tzq2DcCRiOTuo38Z6A+AW4poABORWi9HEOsGMXex1GkjtOKFxZPEoEkbXOZBcWyUhtJdb5nhU8zAKDK/jsv/CPj76oR1dfULZx5aIFu1w6y2s+QyQB1NoFJM6RDySKmWJVQp5mNij01/YPDFEifLrPGXvH3zL3q++b28W37CD4k2r4HWEajwjVYFWWLSLNEXQYHveqtFtvJuStbCiR6uOQTkYqu39r6XsNnVMWwNlrSiRNJYs/E2ZA+HyDaGdo1CURkXhlrJsKtWSRRMKu5alcw08cHQw0BjQSwozhiWsEF4MLJvgVQ36WKdThEDJ/6I5M7yJZL9gibOMTT5f2+jxyJoPX6D8uzY7pNxv3rZ5MUu9kzZuIWQNLLlezHpHXQQM7yhRttTBtkXqvCB/Zalq20ahhrUA2mR9C+WSdFdf0xGmowhKVPNbSjYdRmy6ytkwUrEWtO9NqCZKVmvkK2ZcA9KL8dwSswSecNVCR3EbfBSyzsfqRi3bAm9gCiUtnocn8I40pgLdHEDZAs9D3VZ4H/pkV9TVkLZVtFVbw9/5msWrdcAvjUIJYVRFbYYiHSD0GpubwDcN+Py43bC2kkGK96CrFIIyPWsNcUUcwewActSaAMNlt8s1lIOm06JMu/lgWWO9X/NHpNy7IyWWXOFFLfFMcnjx0I52VHDFpN+3YbtjockIOWvZ2fPH1jp9SX27pmy1HsHE/mWmWX36jtdD+QILHxCgDqlsziJJZG8wtM5wYh3KF4G/ZnjxAjIFE3iIO/fJGJRSlNugQJdgDkfAg2JH30RgzoG/Pj6wEnABZAIPhStvohIlt2vAtnN1YQO8JkWOCUD4x9NQdCon7+JR7MHJwNrf7HxHGwYgEbw9+F/38KOOJB++q8FpX/UOhBXJNrXjRh8vkwcoaIHf3Ihg92AYblcIPmSye3e2rL5N+2A4aIxKXbuaba92bTUVmiuPYu5zOyaAoYwL0Umetjw40VnepvJ9yfP0dDi+Azq0pfJfafKgZqBPeP+Ye2eL9c8G4+kfeSW+5u2VAsh37rzxAKvtwz2E5puHb9oH975pb+/csUMU2HYUa7ozszrew+3Slr2b27Hy5dz2Vlm7Ubth29sH7g47mmLVKR11AcGJXnUtC6iIAbVMYwj4KGPR1Sq7duPOPdtjPzy4a6/df9sKxW2suhzMG7Z8vmq7+zftd779X9lvvfeBFWmwfqtr60nIXjt400Io8RXu51x9+1IKgnd2WeDKOSWAUCK9Gd7ENB4wuJI3RsXVMJkGVnWjAEQ/ykqKZBf2ovWpffLyr+xy8hhBmVkVz6KcPrBqGg8khGU9A3Sw3gMQojmkBXjvNNK3x41PbLLueShyPl6y17Zet8PMDcsttbhSDKa9tH/9V39i3WHX+8QleAI0DSqFZmFLp+tWKOzRyDDrQoPiY+sPmyijAWCQw/ose3eZZgfLbVad9QxV3RkVBaHBTC3dqhw/imvPFAo+/qSIkKALCeHghpiOYWQN7Lu1hVXmM615b2w1sMwKz6BH2wGS8QZK5ReXFv7Jpc0/a9vgnHYoxW3nm2/Z3je+i3GAhZ6uAegFFB6KHJ5IF2rWoUy53T0r34IGNYAousAyU3LBiKXju1hxtyyVv4HVBR3xPGKAxApANugcXuPxUNYeZV3EqDPgFImmLZctWs5S1BFHp62sAxWrhG5Y5+dmz38wtOEXCHi/TvlLACL0W8KP0SrCryVyxzKMg432C7oR1A8NzyC8mm0+Qql0oUUbr0teWLq2ZWEBgJSWvB4ZECgEJVPsAByNbt+aKPTBdOigIG9bg7SK9FO/tmaXN3odO+ea007H9zHvk0+o6xWiPpiOfOJsKJXyOrcxEi413wM+DtF2Su8vNtFKgk0Ubuvy3HrqptLqmY1TPJKez53R+hSyfKXcBRLyPnwcQWWnPF9GClE+8YCAZu/GTds+vGXLWMqG6NkBBkUPYIfNqYvoBHDAb4rC8lnslE9GjHdlie/0589kp068zXnSgYbnO4fy2yZKagntZHVrXEcTLuejvo37LaQjGDzXX3BtAAD+ND2Ov2BgPKiPHq9N12nT75JFfz8/yihUPfUZ0excfp/jVY0wis4xbmcAyZS6+niUns898ghUhjRMEl7OrVLM2L3XdqxYBmSpiwwOJMUyALrAZAB4p1AfEkDNXZExIG9E7TUEkBXYomNZLLlcDvmWtyPgQHcBpioTbITXqm5YeE/jeJLf5eoHAMjXPolQ2ysFkO++9Y0Pk5HkB9hMdrO4Y3cqB1h3EetrhivAMOkhKIsJQr2warVqxVLFdg/vWLZWxyAEiTEhlbQsG495hEocwIj3xxxj7YwgpEXt8OZr9hu/9lv27fe+Z++9/S27eeOur3g2Hsyx8HP27u0H9s7hO/b+vQf2vbe+bfeyNywzTVgBJZJGgSyxQuulHbELxIfwMJAYwFMkoAwVLaJUDMqQO4lM7dHg3PrxlWnFs9Q8hNWP8HKDW0c0nhsv+i8xtfPRY/vp87+wSbRpK+7NJDIWmeXs/v77vB9FMlcfvF6IEuEZwa08CDB6cfXIXnQeIsQLvI2qJSKiYtJ2S3s2p27qLtHM99FybOdnD63ReApzLa1cuIXy0iQwyg2fa37HdnXLOo2GDZUOJTJHCbZh9r4V1G2CJRTluaEl1rG8aRFCB5RGESOa3b+E7pg4CFsUQCqhAAEWrhPzRmHm0GwCHaA3DK/1P4bRGcoVpTHs40E2bDk8sfCsYzHaevSXPzH77LmtjynP8ZXXP3dQsxSCNdf8Czytfl9gXcLjK0APBKW85Wu45LcPrbx3YAuUa+PkJU4kFFvEbdTHCl2WrduO2lWL+oQq0DaBMkHIp3EABisaS0950Ma0V6G6b6/dfs9uHsBr6TzlaNqoA/iFtmwr+66t21v29C8vbXWZsOVAM7qpC/ToL0e2QPmv4mWrYQhdXp0DUH1XsAIMAarAQwPSipYZyLOAui0MbcuVrbi9h/eQcCvTB4gdGCK0pTy8awXHQUz8o+4xMQScqYgaKSZ1lSqhpXZ5FH0sUBlYXOwtpjYBIqw7ndglwHJOm59cXgJIQ/iEMslw5jet5z7stq1zeWaXeBqnxy9s2Gv56oqaxa5JegIODegqdFx5ztTfLoAIBqIxnDCrNZa5iWrS2h9V5Pb1b37LUhXAfoJHxTvXGucQQC5mtMPUaaWxEylPeUca81CWBnVlK/eW6DcASCea90Gd5bGo7srJpTrKq1KaGXV/6bxSEglQ+wDHaNy3Xq9JOyqli4wblfWarl5ufUrBCzCuf9OnDgJiu+wH2wZJuEfXa9cfvyt10BrvYx5N2Wl3Yi8xavt43Z5KHTnQWAYF4B/XU75iJm5b5Qz66Z6lkuLFsM99UaP7XK443i/vX0wGlpRxyvM1jqKBXnUVykgTjaWsl/Ngye6BVsOUzHGvljXQzHaFaGvcQwAiD0RjH4rCmi3tZ8Px5O8fgHzvm9/7F5FY4kEqnkbAI1g4fXtxcWGPm1eWKOQtg3s3ADxq21sQS40TtXSxRMNEcKmb1jq79BDePNbMVqZoxVjSSums9w/uY+ncuv+WvfON79it2/dNKcJRc+6thCBeWWun13YsE0lYKZG3ImCRQZnGxHwovfCK56aq3IB1xTt84p6ERhaHZBuFIZdQilT92rPQ3M4WLft//Mn/YJ9fndjh/oGVIlixYnyuX1B23etD7eEhFljXvrj8iV3OEc51x1LhrCVXNbtVfYe63LbIPJjYqOfLqtL/gdcjRTCxF80vEI5TS8YWVohrxr6UJIyY3bL1SHcoBQSeVSVnBa2XjmfR7UzwuOqWyFR95rKsUnXRSKEJELP5FAzVobxa/a0LyGoVuZilUljztE+cazWovJaF5UIF09JG8u21SJb6a7X63WeXLTvGUk5ioa4XU7t4/tTGjSvrnhzZ1dkz++zzn1jv+NJCpw2bvXxmy/NjWzc61nh8ZmncfeTbGlhSoXrRxjn4AkCeo1SAK7zKtXUHCzvFK2m1USIAZ7hYRHGnfDxjdNW21rMnNr0491TjWo52PpwiuGt4R12TJYBNHggOn1z+BNYegj4H2AS4Q7zXfG7fCpldK2ZrFgsnrHfS5Nw2+jyHlbe2xlHPTh+dW+tYiy6hfGPQKzywRRI6Ap7tQce6PaUSmVlM6833sXy74yCCkD8pRqUa70NPWeBz+Pf+29+w7d1dq5QKGERh01oSSoWjbAUyPDQ4rTQhZZRBLZeyHO+JSIFSR3BZbIGIICO0BRyJMYIRhHKOi2cAK3WbyYhxK59yeOJBzq9mWKCAjLxrHYfnE0B95BPseldn1ma3haKVlj4pUBGMWrPDu6XYfdY4ykvzQ/Q96O6BryjHBlC8ewXz5t5737DizUMs8i4gMES5wbMa1VYfDs8MFpOCrQAogeCIiikIYAK9FIqs35VmSElO1fWiSZET5GvK54BrFGWpCZACGonmgnd38Qh9pj+0m0+Qu9kQrxDwAG4UaLABEe96E/2chgGYqNiqmz5d5vWpqvgWHPj117t/9/8BCgyDiSXs4ctLu+hoTpMyRtAOyIk8BAGAkm3m0lE72CnZu/dvwG/y2hc+bqO1P0RnqudjhwJKAxwUdqz7fZxRL1P7cs67D3m76hKQVNpjBbBfe/oYB0rhrp4BdWkpsAivw7Rg1Wq51hyQr30SobZXCiC/8t1/8HuxeOJmWmto00KaWbqCaApfO7hz26qZnGWiCasmMzY6b1poNLMyxxfPj6yPhZRLZK2MMkxgIUdxESMQulCvW25n16ZYzzcffMMq+7jLMK9SgfgMdqlWuZkQV+5FGGUYkgQiUIreUsLCIMRSgrlGefqMM8ukcyieIPRWxsjGmhTjKJ+P3PkpyvxPf/63dgH6v3V4z/bTZb9uBqNoVnCE+0JY+ItI245aH9nJ4LF11w1X4gXbtXs737L97BsovqwPxmtegqJggkg0Sg7je/8q3kpzemRn46c8UKknEFgYNLWM2TagF1tq5EQDuRJgvILUru1v37Lqdt6eXTz0VR/nKKZMKotAYcXgauu4XC5Yu3eCFd7g3bLGYbJJ1xJplAFKLaRIL4BEizypJ1eQ6H8ItQZz1fUgmnzebFmPttwpF82wmjoXZxZSf327a6GrllXwhLb6M8vj2sdaXUsNEYyewlSLNrmxa/P6th288w28CgAjusBSpZ2on9H2kWoFj2QHiz1nlS0UfW0bME7QZlGbN8a2GHQtjHU66w59/Gis9avjC0uU41bc2bEo7UiRUSZ4P+vZdV8zlUFRaCzLlkm7deNdK+Z2qWfKFkOAERBKp4t20exau92nHXkuANnrY5XHMEvyCGYaBZ/DY1ROkLAsvaEp8WAawU+vIpZgnyOsGq9Qmpw+lzUAxAHAX6Uetw/wnmQApeJ4PXivaYE5nhr0RDM7CFRSKXttd8sqyZgVUTCVfNGSgN8Ma156ROChsZVaPmu361u2l8vbtpYTAEimeIFKya6kfyulD+eZB+WS1QHNPIaRVhUcd1o27FxaB9Dot65sOmgL7iyh7iosX+VR0piiR09dexw6DgAEmWLXsYBEHoh41tOKU4c+gFa+d9sGMjRGeM2VLTuknUu8v69QXuihJJwaMB+iHEfI1QhayUsZToP11NU902u3ofvAZlyjgf8W57soxjb1a/K7uv92Dg4sWyjAIgUrFQu2g+eTRa8MLs8tpjE9WkHmlSIqJc8b4HBvQ813/Z1/X34GnomrLeef6/+ufw/2zYZm8MHzSwydhy8vAEXqpWZEx601jwuvQ15KHD557faB3dnfQpYAeOigHg2Bg54i4IsKZNGBM2XDGFE/aCkvVHmuFBQhXaWxDxVnE/0lA8Lrof94hrzfCbpLICQ6juEXvQHfxjPxYof8cX84/vsHIG/dfvv3S7lSsVIoYvlr7gJIikVTrJZpAJC4mLFcHEHq9S2dw9LMABXVnIVB6mU6iMDIJXM2QsA1cJgo5ewM62/3G+9Y8Y37FqpVEFasIhSeOwtuRcDUK1l3Y9xazQql0TTBjXfzBaAJ5iB4JzButxSwZFgLKMl1935ehCMQmkCQZGWp0RNY62UA7O7Nu/bW1i0rKZR0qdnzCB+MIStoipX6tP1Te3jxFzZeN2m8qGWXW/b+4a/bbu4uDJ4D0NTRSYOHATMUOU+n4EF/qEzn6QLv5eJn1g2d803LiSYQiphV1xlrPjq1bDRnyXxFut49qfACKzucsePmT+1Z4y/tZfs59cSSzVdREijnFZYlNAJB7cXZ57y5j/WGMkY5TtddLP5LXN6xlXhmRN1ZC+hAWdwvgm5SForC0sJV8mR28Bh//cF9i+B1ND/+yKLNS0sCKlks8dJ4ZWX1eDWa1ue8L8lbKFsChZK5cWCJt1+z4muvWXRr11YowCRKLsanUsessNaWOdqymLb0dsUyKIdgxT88Pf1pwSkt91uqYMVSVmU5zlLictim8ZnhYlgiX/OuDc1EzubxfJMoPHiotnUA0KQA0gqK+cCqZYAMoJPVOh4pwEDeW9LKlRLXaEB3bqcX0DFFCyilTgLlAG8pTYu8NoXeFjAq5o22hSYLy2Xybi0fdfDslAmXUitkN8L5crXms8zTstphVCniNPcmeUaj37NFHH6ACevQYTedtiRKIIFGQoV7gIPydrW0jjzWukB8F+W5my9YCqWR4r4kCj2RyaCIJzZRlxZ8WAaotvBkjPqNAI4ubXX87JG1m0e2xquSt5OkLqkE98blaYjvKS/yIG9D418OFPJA4G8pLelQKVL17Su8WIslLeALjwGhjoXtHX4zDKVD2y9QX2RH/fQXgL4CW4OwX+3BoHzQRRaz/UrZ9qpV2ymVbRcDYm93x+rb256htw8XTrjOkllb035KYrrFtXGVEc8uw7kiwDdrNTxyDJMAQ2uJcUFhqYM0rcovZetA4kAhr0PGWgAqQb2ow/UWgEVwwsFD1/i3YNO4FNxij8+adtYZYwTI4+FagCOXwVhkL6HPbu4B8rWS2XTsgOJgy18QbisVr256PqCT1kFXt2JMxii/qSdAPR8+EdXfzvWc05+vkKizqDD9JGNY3V56rtpf3afq2uwN8JxHaiPNQh9/7bPQtb1SAPn1B9/4vXw4WkwhYKpouJCxeCFnw+HAWrhrMZT2DuBSLGI15kHhatLaBbMfXXxiT3oP7eTyyHP3ZJMJrMW1PX35CA9mZfnb29aNgrQxvAiPhNHsbfWZarIObttiZI1u0yaAhdbVEP8FkUQ0TISdE+q2UupzCY0Kl0ol3NoSg/lGw3qUkbwDGlIqP4b7rNXStgt1n5+SmeIZKDyEW9YCKSye3qxvnzz9GxiswbmlZWzbXq981/bSd8EGrA08KfjPdweNMF4IQBI8RKAVsqPLR3bc/dzmyQ7XIeCxtG0nsUbbC7v85NhuH75uMZSyABaR506s98jSztufWGf+DECb2FWjZ6V0yarFsqUEQFg5CZ9Yt7YulvV0zbPDA5hXYX4TPL6elbNVS8dKWEBypAFini/rfR1F2GBsWYgKUVQXYQxrqcjxIVZl5uLKiu2eZYcTW+POj7oDFC8KqF62+rtvWP1b71mX6y4QsL7CmqGzIoiWKIh4qWRxlKYm5w36Dfca17xnhiLOY1UmFVGFMAw7DRuPW5bI4jFmAI5cnXfk4amkzdMIj4A2DXiEy/ACcEu7Kp1EIgdAyYtN5CyXLVg+U+EdQZel1p6fTJr26PFPbYgnJQFdzkbWaZ7Y2ekTa3fOXDkq7YfGKWQJBoOpgTJSN4L4o98ferik5hMpXHeAEh7QJrNExtP4K91NDQWr9NvyXrjMonMNrmat2YNe6neC16SQNR8EFgj4ED71+UPQ4SVe3sxtHjgdy1yRTJpdrjEPeTHqAtJnq9P2+5fjvg2b5/bs8Wf27Mnndnry3ObwZhowTNAGGQBD6Vp8bANAFEjF4RF5MMrnJuBAABwgpjM8CPY5FrTSh+ic6q0cVEk8pTBlKW/ftAy0rgCUu7Udm+AhKtT2rNew5rDr4KvME6pWQDuUMnsND+XuVo22xksWqAIM8viVmjwL70bZu9A2hIKlUChJEApFmYNn4lodEw8vNuzbi09/BlY2uC8wfPQemt/byEnJO9VNyDc/VlsHACJA0XcJfbD9RwDiR8Emfa/uqys87MenDbwoeWIrq1Xydmu/Zm/ev2u3Dvdtb6uCPGl2/dK9Chli0rYhjAWNG/nEP85prFL8oZ4QRZCpWxhYcaMteDF04tgBz9+ujU+xzHXBvEdFvQM8UyuWCkB0rMXovAsrvPxXw+HXP4lQ2ysFkO/cfe0PVMsEVtga6yqUy9oKplWitnY4ZdPpEoYxa8671kyt7GHruf3gz/9nGzY+xkWfWpHrS1IW4yXo3LR6JWM3b23ZPI5VGJmiIHgS1np4BYOG2wgYinGO4AyG1kKhKbpJA5DwJMpcCeM0iKcBQLnncZhHACKLS43FdQgTkqF/tE/QWGp4CYsmqoW90VCM6PsMSlYRWA4wEmwaUxMG9TlBUBVCuF24abdq71stvR8orSjOtSKk3HTQw8QUskT0+mCMY42CmUcGNgldYX10LIai0WI/B6UdK3VD1n/Zsf27b6M0AV0UjNhX8Tfr8NDCybldoPSUCl7Pj66SdlDfsRxCJitVVq4sOLm1k1mb+qtLT9YV9toiaYVY3Wq5Pfeq1BUjD2fBrrh8pxH3T8YjLKq1Rx9VUeaLsysLXTTNOkObwbArQGFdLlhop2yZN25b8v4tG+RzNmE/x4MpVUuWwCpVl9h4xD1YyPKMYhBXyTYmWE0GX6wo4xzFsdBEqOHI1wBZchyj3hPq0l+qOxTQiOO2c21olactZZkWvT5oXdpfSqgOOGU8Uqctr6jTN61/fn5+imiPrdk+spdHj3nHFGEIWx0rWN1HLx8/tAGWO5qZ87Q5HpxH2PF0BTpIr0806VDpM7CAe32e1ZtYAU9rAn3m0aRNMngA0EPJE2Xplkp44ngdas9YOO1hn2ftLvKgNo54N1Qf8FRCwhnXacXHFl7FKaDQGAHKCvmFvzRA2un1rI3nrpnoyn/V5Jrm1ZXNoekEb7Dx8qW9ePiZXR0fUTdkAb5SV5UmgUqRyvJXF5UnJgSgFE4qL16Kx0FjQln6/etQWxQFBoTW/A66c+En6qVJfAKCcARvF488nAS4M1lwNkY9Jva8cWLnQ+VsWltZUUPco24ZWcrybnisRVZzLHY8zqzWy4EOXKu1Q0IoUgOYlDlCwQICDyGBIte0IucIWo0pp/KGdU9e2PnRF/w8x+kQeKhMAooV5eMdvMgnjFJvtZu/mN82QKPNT/mfJEdy7aeR1esLrjf9ppUjld7nrIehw7tS6Zh98Gvv2et39qyMgXl+doZeC1sWYM4CdKlkivKgi+Q5UCCF4WqpAC17La5PZ+FZ6KF125PQWIkgFaAgD0RemkBPxZDaUDdZAHySW05KV8k54ToP24Y35JEoA68yAozGczu77L6SSYTaYNVXs/23v/3PbibSid+LVyrWT2NVpQqWjUBMNS6ewUDWt7qaeif2xbNf2IurL0Dgh/agGrf6+Rf2Blb5Qf0WyLwLH23jwe5YdueGlpWDGxI0SIIG0aTCNgRrwlBNLLCeJQCFdDRn5dKuFQvbWHQlvuM9rGkcPJZrtuF/WVpSNAIIuX5j3pW6Zhz9F7CSAEIuo757tJUQgmM9Qb1mstDRA361UirIetuq1u2getN2i69ZJrSF0CpvEuAi01P190eo1bFOuDO6iLuyD/uDcFvDKIbxqY1GTV8Qq8/7a/ktS1wCuOG8JfcPbVks8O4Y98OIknys+3g6bN1J1zqzloViPJvC7ahrAUtN3VjyuFbQZ4UyHA4uAQ1Z1AUsQ6zz2K5PRCwmULhCDZlvlFMCp5nQUYQ+Q/3XWuJ0AcDgcb18/tQunr20UjJvsVzBxspLBHjE7h7aeqdqT0Yde47iP2kPALYBAhPxBXAUdTNGwQw00A8PDHptT9q3mGoQEuuUttXAN+YaArljXZS7lJnGMFLFikX0nkTYtCKcvM8pgJBKb+OpVryOMgQ0Mxrz1IFQddaAtCLmUss1HlLXtGxwo3uJB9LlncqpVLDt2r6lw7TDZGUnT55zXc+jkjRgrKR9Mio8Qkbrf4TgGdoKGHPvRGNwS9p3OhPYJh1IhygWzc5eo2g1e9ojtFAsc6z/Fs981mrahYABZaEuHrGWuqGuoNl5p+ORVI12x9rUXbFW2O+0HbusWfhy3KcerSuPnpoCEudHz615dmznL55a9+qS82P33KVAxa0ePRXSIHnKPRjxovrNNX9DXWPKPqAoIpVTVrpAQrmm1A0l8PBJpK6YKQzl9Q8+I7GMlfbv2RjjsAdPtwA0LUsgr6NSKdobu/t4GjnLowe0tKva3pOg0k5zAcB4aD3KOkKee3P4QtYz5Wnh2V028JSpq2jjaT0oh5SwBt7H3DfrAZbPvsDowOcD0BU2q+hBpVqXd+FRjmwqq3sbOuJ5wVwOzlPPr376lRvw8Lv4yoeulrwrXUt3GrInZxgj8NMS3XHzRs32twuuX7QWzQUAouCSKeAeADD8E0tZDnDJAKTKb+Yz9WkHje2lckUff13Oh941p7ESAZ826Y2gvCqUaE791K3IN4EIP3kb+kYddKi5IOq66g6U+n5JW0z+VXDB179Rulezfevtmw8Ws8m/VGRPKlO0Oko0PV+zj1DUVD6HC71oWO/lJ5ZGuX/nzRv2XjVl7xcjlj9p2YsfX1r5xvsW375vsziWZbpqkWRGxq9N8TwWaylDHMSwPAtFNmSxtA8QkCIKCOsokUexopgheBzio2t8kHAt8OG+kFKUIPRqGHWV9gcdmDuY3X79z/lIzKuDlQBAyl/30HwCDrfQaUnxnuwEhxV+dyBQ+owpinCV9ncE4qb3Bc/eTEZyr0bAom4jGHwVA1TDHTvrPEGZKPxXiipq+/lDizRDVqzvW2y3bsOQIjZgTAoiG1mW4GiOVTq9ZL/AGtR6HyOsz47tcM96qXxeKDbenkrHLRdPQ6+qbZfv2739b9t+/W3LJ3aoVMI0QVKdWBhzPH9picXS8gIUgUCrZ6OjI0umIpbhOQp6SCWzNsO6nu7XzbbrVnnjNYuiOMaUqby1Ywf7t2yntmd1wCyRok2weJX6Xt00ctmTKCjNR1E0mLw0pWnPZAtW3z6wWArPFUGTsilvbVumVJEqRPiUvVV5lsYIkJQrFh4kbeNhKNgigdJWxIuUTsSvnfnkudFAim1l9f1d7JA09VT8UNiSeAthzPPT0yO7xKK9OjnyXEoR2j9QPGo0hW/OoSFewhrAQ1q1prjsC1mSc/hDa+kn5HEBcEMAbEk5wurmoUxTLGYlMrxAwR4NungXYyzrYGAcrS1m01t4Pvwl5YSiVbZqGUUa2FcklaxLZW72nGOLme1U8PZmI3v+xad2+gJPqnNFm009lU+M8noXjmsb/UPhCMQgmIep8znnGbMJAHztUSg9v471GU8EoOHjFjCuolOVWUHPjMMPUT2U84Wdm1a4fd8uFeqOl6Nutxjl3KOtbte2LE9d4nzXc3R9bzgMAJ42XWNwKbBG4DFaajLlwoZSeoCa5nkhtpYQGFBWdWerG1proesdCTzoda9ji+a5ZdABCt9V5FMQXkybqe4SODa1oI99+Dc2V8g6xxn2L89fb1/9Lkl1eaf4Gvs4bo0wivCcKVclG7dvvnUHw07jqBn4IGHNywb6Bo1wTesR9ehrPAIjaYg3rQmGMnQUtJLEsM6Xqu5tKOHodDJyg1DhufI21IOi0sk70/o/vMCLTtXcg/QgHp4XTO4NYQjPbYjn0ffuK2g4XTwHQF7JLHRtrwxAvnFn6wME4MN6f253VgnbwQIpZlZWrEZRPGMrZ2CKxksU0rndq6HIUBLRZtNCZye2H0Lp7HzbMgdv2yxdR6FK6YtoMwSoY+MYSgJLRF0JcVn9YthIht9z7sapu0kpoVHfLnxSh9FwGuHH2jYtOoM6RxACpQ4J0OJDLMF4LOl9vzorxnLLR8LNprEICaCSJopoyLMznixbgYfOybcRiAgMtAcMq6gJbQFLOj8LPOACBxZ32QVQeB7RKQpHM9B/bN3ZsU2jKOsYSmwatv0+9XvUQRkf2DC1sObowiqZqg/Ih6GvXGRLyHI7R0kdIWQTlDGMNelbeB62rTwKU5mMqZPCOxPRMp7JvuVjO5ZbVSw+A9VXeDPQM4cgZuYot+aVTZ49t5L6absDu3z4xBbHJ/boL/+dpVN678LOnrywHYU0v37XlgfbltjahaTqGlQXCZ5Af4QVCwio4hJqlVM04lj97skU3imffAFIctBFClVyEsEyKwCe0DCRsJis4EzatJKfRErjAD6JiotjCK5SgCgBIlWjbEGKcHUjutKCwIrR1yzmVLnoC4KteZ+ssyQeQhbe1Cx0ZZ/t91u2GPeteX7qffbyenwszNtN3mjANzhkKPQQZQC8kOshikJdTjMUxyyOhYxyURp6mN3W1C8MKGrVuhX8pUFXrdMfpZ5RFGuYeughzmuik3iHczcB3HuA5mGlblVokcIYm041eD2wEJ5KDOU/alzYj3/459a5OOV5WggKL0tdZPBUXCCiLioUrmZ5e/cHpZcS1jrhAsZqpcL7VpbPZ/16KSUpK1m3Ur66xscsYHilEhHiiq4xjwwENCl6/fV38D6yppQlUoqSCaVhP6jV8Ww132Hpg8Eaozk6v7A2IC6DDCZxmij0VMpYA/hOa3WrQoNcMm012r0MAK9QvgJFpYfhJd6+cc3Lof4pdf1okSzK5wP18JCaa+OBiPdEVtU+2ERnyV8AIM6bX9kkr788wxH/NNQpHlAK/KdHTfhQEy2j9v6bd227hJFIe8bxxGWOTNAlGdqeonATPjDlEN0VAToTiOBRdprqcry0QX/gxo3SsCS0Rg10Ube0xk8nGEcyLtTdN8OjWcCP3i5cq/NqV/Gj2x68SpNYNXiuEGiBh8blJtPF/wiAvJI5INqk917J9tvvvPOgGk99WJ6trTZc2FYhZaniGoXQtoQS0p2f2UE66ctoZpZJm10tbNlBIK6GNulHaKgEqJ/xMEbNF4lEIWakb/P4BEYWso9g1J6n4e4NTrFYGri1QwgfD9YRgLMV7tnXWAjMGInmbKFIpCjvmD3Hdb7gnAa38GIWWAKyHhSZgvWlxgmUvzggaCwHB1op8DQCZtKnrHRZsfriYKGW5Cr9vgrP2KfcJ6V5vQEeepY/TEwl5uXfEmtqEZniyp/aafMzm62v8LL6/DCz7W7EXnu6suTHl1iEYbs03PZxw4rZXYuHARY8C39vZG6DOR7I8CXvx3pFmWg266g/tlpx39JRvDLAZIXrJNouEVQJegYtmOk2rdprWvHq3KIvTmz+6JGNP/7MOj/7hWVabbMLrCoYcxtXrnv8xB5//hCrMGLHz1G0KOPy7UNbZKGdno+QKw+TJnuNxxNLZjOm2LcVlNIkK08KJwIJhVEgvtiSFAoKQutqy71vtlrWHPS8u0drJqz59EFHDaijgNQK6rfXAHwYBa2UHym8mExGEWk8bz71MZaxFiwCXDSHArMOEIn6wPi4j0BO8FvSWYsmU1j18msoEvcdUXel9ggUaBDGqgFfmMLpLL6QMTjHLJXSnEvA2afsqSpgXMhZKltCoQHKvE/grv5uNzNQuspTdSuTtf1c0UPYs5Rfim+Ix+HzmFCAmjx7dwfZgGoxvYx/Ceq7wINvX51Y/+zMzp8+tpdffI6nOw4GnwUastalsCirqiyw0GxmT5YosNJJ8TIf1Wo5GNjnWPMSAoULMFAPfeqaQPkJ7/lfAyh8V4r1kCxj6qQFvuq37tlgMgcIaCPosVHgWudfqd3bgN0l3tzzxpW1lH6D+wVIMu08k/N1mVH9vAJZBZR2ynW7tbNt9WzK6rkcBmfaDpS1GFAZId8CpdC4bWuMnALKNYUHIxzyAWf+grYLPlUW/a9PbV4v3znH7r0MwS/+7/oo+PQLaW/kVbO7r1rKFjDm2OzWzX27d3OLio6gBcZJNm9aTbLTVACNouHw8pAtAYDaQZGMWlkxDk8EEzDRGHNN7Gz77H8ZREHUHR55CkDHoFKgkc8rwuMUH6rg6mJUkdVO0k2aZCkNpcm7A7wPDcwPRsgJIDJdrH7WH4z//gHI7957978txtIPNDFqPmij6FCEtaJPpEpFklZQPzeKJjqPWHqVt+SaPYS1hrWovuQxDKl+6MvPHtrk/IXt7qVskUahRHBZJ6c2GHxss9lD0PYpTIrnEhdFsWjjt9VRiVDN7PL02JowWKZcsjCKZgV49KdP7bz5QxtOH4P2E0vHcxZeFGD6DIoMRrweBwl4KmAjufsSOm3q/pArLzv0+pQz4+bYbxFTcp26O7TaYATL3n/QOYGMPBC/AUFSGC4A4wyOtTIcXlqvd8RLu1bE2qlfmGU/61r+R+dmz9r8u7TwYc0XzgpbyXLpCsyo7hoskfWUqvdwly9dwS0AiCX0nM5jVizepG51BAzg4PWwtJWoZKHfs/EnP7fOD//MGn/6v1rr3//Amj//zCZPX9jq9MwyiviZY2ZjJU16XTs/P7bHl6eWOziw17/9HavcuG3hQh5rW4PW6vLgk6qqhpoFG8UCVYiid/d4rWUBBzs3uGJWtJQsffWZK4JEA55llFssk7JlPGINzaDHIlNaGQmgyxFKOIlS8UAJ0ZN3arlPfwOGgDq1RqO+9bt4rJ2Bg09cqT3wUsLwl+YKxflcJVKAvMJqg1Xjzp49tZPnz1AKKxd89UE7eCDs3q7+Bp7O82RRT1FkWiEwnleqFJ6Zz+HhFCyTylm+UFBBXYnqXlnN6+nS7tSrdlhMWwFaZVEmGhvIoyQnlLuvfn2ASQsPqSsqBk9ICY1RwI12yx4//Bi5eGitk2NbKDcWCjNBuYO0HIgzZdHSr+I0KTwpFqlz7a64qJNqoTGN7Tp8hLWsQXH1vauK1FSk5FlS6ihjp6sUMSdRkk4G2tK9D+qm8ah8cctK+ZJtbe86qCgQQO2pevfhr+FwiJE3QEHO3XuRV1IFuDVBVrPyaTDKz/spv8qIjWR3b+xbkTIm4YUkdcwJZCldEZrW69sYmR2bNk4tzvOz85nF4QHY6Mt2UhJFlVvek7YASPjTZ3CJH2vbAMn11698D9rb5Z3nyvS7aA3woMY+6P+Nd+9j3GpeB0Yi5Y6n8u4Bd1tNT0AJYviL9BwfEOc5TmPqqkWh1H2bwcMSrcWzC4BWNBoDAp7L6nr8JA0wleoVACpHWZSLTtGbVJZdedT0fYicjvBYZGApJX5f44bDCWpw+ceAyte+lO1me2UA8mu7hx9i3TzIljO2fbBtBazQxEKuJ8o0hMW4Dhb9bzd7NmtNrYL7t0Zg4smQz3lAdFFYA6tD4Oikb5/87M8tnV9ZrTS35eRzFNIzi8R7WB0Jy2duYhXt8HkPea2B4liAGgDMp6y0X7Z1dm3NxRUN/zmA8wW1PkIBXODGd3mLIorUr4sywUNxheGcqI2GlzDS+P9/N3FGcHD9v0KLYRi4T+MhsrJkMUlQApbU/+wcyjuRxcZLLIrFhi1sq1HTpq1zK3zas+LPBhZ52rd8G2EWjV6/Z7f+wT+0+sHrKKk6IhV38HBVgRejcMuz03ObDRCgZcZyqW2rFm5aLQ+ArDM+ZpLCUyuOzm356Sd2/P/9Exv81d/Y8vFjSw370H7pA33b9bKVC8q5tbCXJ0c2om2Qbp8N3IRe7/7Ob9swn7Ep+0KpY9DdSvfhkxdFLyRFg+Y67nX7lgJEYHv/C4gUCKz3aessn+pnVr4h5bfSvTALyhkljVRq1m6GNlW3gCxxWa0ajJdng/w5bfVsdROo2wAT2Yajro+TSFnGkwkejgKnaJqhrIFWzQjWDHgtlJRGOX760x/Zw48/4rtATF0h1IH3CASkBFRgld7DJqmXss1q/QvcVitub9uMZ44QZgm6pyvBa0qgaBRV5H3+Us+8vwx4KHJHzxJ9ptyj9CMNpRgBqDUor7U4lFG23W7a2dmpPXr0hf38Zz8FPD4DOLo+A10D5Orrl1Jyh87ZFGUkXla5+UFdIt7NK4UqReUXYTwAcuq20vrZyqukyB+RUbTU87SryvoM6KAT3Ovv1ZWaiR2yRLFkNw9u287OrqVyGBI8pYmhoaiyBbeIN5VSXvJQBWQPKlW7XavaLkaHJjpWy0VfYE1pTjYBKqKLxmqyqYS3tYwSB3OUtHoGFOKqLqurLz62LEo2ibVENfFS4SkO5IMEYz860hP1vz6DOnlIrH8G1/hvHG92Vdr/gosCw0c3U6cV3sEl3vFr9+/adpV2VhgFyn8Jz8rr7HUwduCn9Uq7cswFHoPKHbxHYyVxHqW6AOrUz+fdUKYVMqZEipp1rmeMAfdhv2sTvLbReMn3mXsnaTyTOJ6rxgGV60p8KLDpD4auUzyNOyDUGWiRtPUf9UevZha6tlcGIN/e3fm9Yj57sw6DybrKaG0CCHZ5euFM5WsbwxhKs9Frta2vDJoLzQLWJKoY9xQtgtD3ez2LQtQyRG49eWz9q5cIzdKS6aJFkwdYX28gTLctHdq3tdbIiEN8pW0Ix0yrfi2wEHrLK2uOXsISLy2RxL0MtWBorb8spd6H6S6hBC5jfN8bW8pjw1iylKUwOPLv/8cbv33l56+6xEGSRB1LSSJMYmN+DtZEkHrGQ0HhZVB4cayq1GXL7GdPbfnnTyz0uVJsl2379ttWefOBJd97z7Z+8zctvHXIc0qU2adLSb/BKDArB4pgqpX2bb9yaDeqt+1GURMeS5a+Qsien9rq+RfW+fG/t6N//Sd2+e/+neWOACqYLcO9yVLRUrWaD6YqyqrZurKzxqV3DylJZaZUtqftjtXefMO2v/G+nfJOJSdUVuRYKumKU7OmNXlQNNOqbZpVLOWjdOWaV+IS9Hc3rhU5XICdZih1TtAU3qWRR1iADsvI++AZE9x+PUthnFJYSsOvPmOFFmst8/4Qfhq1bL6e2CqGcYAXrNDlKAKnAXZ1R2gweE77S1HJyv/sx39tP/vhv/cBTLWPBr0Da51y8akuN0Gd/qlcMgDc+qPM6XLZMihGpUvXEqaa8BdF2SqNR0Q501CQys46Q8hhfetQvgnlVAbeMecve0GKn6Yisvg9gvKIQdsunt7zR5/Z8dNHdg6IK1oNf8stdHlprux9D2gqS9ZnjqOAZAhpMNnTrwNsGwvcrwM061t1vLEJPB/DCsaT47zo70pXz+Ofjj3rrt8WtBGvg0byFgW+MSvs7NnNW6/5XAalGTmlHgqzFd/LcndF6e1odv/wJp4HfAIBM5SflkCB4oWhH9SN2YZXxGtr7hlMsaax4tVFFk6lMV6U5j7qiSO1/nv78sQGp88BD81roU14ibIbO3joHtXX6xyUXVtwrE0CGNT3727e1cn9+sV/Z1e95VEpAgzt7x0c9+7eQm6h31peAjonnLJiZYs26kEfDejDX9DX36y6QivRWTmw9FgNiMvgcUCXXggtvb1Ees8EAKEFgjKYxG/ynEd4cq1Gl8+x67iM0jphdSlQJJg8qGUfBCYLGwA6/aFnMPjjVwkgFPfVbP/dP/rHz27U6jdv4SZrVmYCa6yayQIULbtoNlH+eCIwr9xnufDnz17ajVKd66IeaSXwUG4cRZ6Muaej1e1CU3uxaNu8mrFv/+7vWgGlOo0WLYN1O7h6RkN0bYZ7HEntYRVuI2ryBUDw+THK5By0fAlRH1ksOXArJqJsrbMoZUhbLvm7CNp3va9YK/CJeSC+M4D6JhW++Z/aAg/j+gsHPmYCZWV1+OCbTuucGIUv8FNAeL4rNj+KS9x9+sLaz57ZpHVpi24L9z1mpcNbVnn9dYsg7EMslSlMOOXBmvwoAVny50PSCI8WBcKItBhm30oLQc01TqClPfHwLoY2+eyZLZ9+aonRGZg5xDMyy0qYUTRKiZ3Ml2zAM31JYCwXhSemEGxaEAvH7PHJOe9Gmb//tu1/75vWScXtdKylidXloMFX0Qvh59pN2HO1WvEyeKZfPifyDv7OtunOklKXUpZC95m46oOjLJ5llHOytJVAboQ3qvxc4zmGBwq5UKpZYqYBS4Rq1bDnLx/ZSevUZnGUT2yKsizYvf0Htpva4ZkpvBatB66xKYBbih5gefjzH9kXP/sbj2aScSOgCcNHofmQtg+UgM6rK9PLSnnEly6knKvcvGnpKspjMve+55GyFwNQSrcRyxZQOmlr9sf8Ls8oRjkVDAKgUTVfmVJ8ItWsgVf4ct5r2alSqp8d26TbpI3l0XItisX5CKL6PAqUmjZXlJRLBRXobQyYAAzEgNCW+zS47ZkP4hHb3d+xHp5CpZR3Ja8uv819eg4tcd0e+h/lLCWlQugSeGyO5zxGsW+/9rq98953rdvp2+VVx3rQROtcKPOvQF7dkxrrWI9G9t233rASgJaESULQVW8Z85tS1Zx2B/as0bQ13pwmIIocWpdE3k4MGsXhobSDIbctUZTHj8xOnlkGedXiV4sQypL3Cjw0RqMqOYhc00X/qfi+CdGCk19uTkN2reujcUllDJBcyRvUNGUZCrFM2iZ8KjV9GsMgDh+lFAQTTtgkkrHb0OLs+KX1mpfw2tyGeJSiotyjpIKEqK+CdMQ/orXaRnQVz1Op4Dy7AFzGgH9X4aQHea8WJ1MUns6rl8SnDUC7MUArI0c9Ooq+auPxn2GIXrQ8A/Oti4vuK5mFrk3N8Uq2/9t//c/X27mC3a5XfVJNOZexIkQPIXBKyyArZYrrp9wttXIFBlNfO3ofi0QDpppRKwKn1PcJfQeNti1GY1tkUPiVih2NF7b/279ppQdv0tBTO/3JX1h4cWlJ5d85+LYtAZEpBA6tewBHh/a5xHr5xIazTwCYCxgDa3C6bbNhzQrZQ5TpbyKc+x4TX8TSlmekfnPZMIqND1z//8QmZrgWvuBD/20YkmM+9bv41sNCOaWBZs1sn2Oxnb84shQWryZUZfJpC+cAwWzCVlj0qsNQ98IowjCtoZSYYcHBNGsU6gplJR0xjiywTs5thYUSYU/g0WlC2RyLaDjoIxArK6Bwi5MhtMnYGjCPFzNYd1GfrT/oTWzWow3Sectv7WBRF3l/2uYI9AnKIV6s2uFrb5jd2LKRBtJ5ntYbWClUUJMLqZSsds2OVr1FCO8aoT0lyEG3T6CAv7rpu2grWvufhEnXsQtI+t2upbDcNANeLr1cfQlOR/MM+ExBs+S8b+fNhwDHF9Bq4gn2xvDENEJ91lv2jRvft334ITLPeI4wzeNI4fHZoG0P//av7PHnn2Itjiyhgdpbdy2nNBzpnPUaz/23yQggAfxUPtVFShUN6t0HPcpYBEASxTKGCnXksUP4tO/eBEpbXjYgi01qYQwT9WkrbFZdjVM8vylgrbh+RaMlqKdCo18C9I8++YUVEsiD6Mo7ZI3KIJnLrBdvXX/XpzxP0duFmaIJOJzO4juVV+fhNZVdk9ly5Tx1VBr/iZUBOU0sXLm5FRg/mzbyT3Z5O3q4Bo7XcpGwikbriC0KZcse3MAYLJmSPkZQrFn4KpfPQi+8BDzq5lwhqxGLIFdl5H+3mPeQ1/kEelPfJTzT7g0dYBWMoDDolfDMPZ9AUSqyi1sA3KWDj8KX7cVnlute0fZ8pz3lTVJQ7/yOUR/YUF8D0PDiq/CikJQy135lc369/gzC9SWnAhDak+d1cTnOuiM7uHmHa8ZOF2UT1tiTDJtoTBmHE3bz3n17/vSJr8WeAaRn1NEfTftoxUFfjhYGUft4m/FbQG+VKQALgUPQ1kGZtIUUNER5/Fp91x/PUMDCGF0whe88+za01q6xx0vA46rdR7ZDAMjFKwOQV9aF9Y/eevP3EzB/HqtKyQxXs8mXkTErQKOD9aOIp1wuC1L38CKw+lFIo37fUgiULA5Znxp0Ux9uMZ/zftvIYmqNhlJUt+2z53gT2aQlYURNytCgVEmRJSjBRQQrM96hWUYAUBbGUr6lMcQFiAAVdZEsF2ULL+9YJvkAt/EQBkOZogwl0EE4b9CIalTnwv/U5oJ2fcymxlf7e2NfM4K71rxTQLJWQ2OpDQBJRN327t62wu0Di2xXbVVCGDUgG0vZKJT0OSAaKFYZFO6Z4nkxAK3x1z+0xg9+YL2ffmS9n/zCer/42LKNjo0+emgFvI5Uq2OhXsfiQ2g7HVoeAQvzjGgcWhWzuB9J3N011srQOv0ZgpywfZRnhbJ0AIhjGHa2s2XrmwdW+5VvW/7B2zbcLls/jvLAINCA8VqZYmFWrYaGve9jEupEkOS6rPItgdIQHTRmEJAioIc2p5FIhwDp4EtrTN/1O3dKrLTokoQuWH2Od8M/Wfgmk81o+MGa3Y/ti/O/tmGyaeP0FJ9z5uG/C6zHg9Qtu1W6bTaL4KXJzltiyfKubtv+5t/8iR0/+sQXCtPs6JtvvWM3H3wbLwwa4dkWMEYujk5t0odfUFKzEA+gvBp811iNIqsUVqzULMoi7d1PGurlvOg5wSPpdgY2xipU2Ox8wucU8BhifdOW4nGl5MgqlBhPPIXSFECWC1m3gFdcn+B7HHon4UcpLoFnBMUlMJCCFD1ER+0eAqpzGiugoOI9jV9ct4qTXopoe3fL20x97WneK3pzGLTD9abn69nqHuOVrrBCIXUh8htaQ/5DrLJj83TZplLwyO6NUsHuat12zcBOxjww4XKgZH4oUMqvAeIh8nUB3/dQpC34+BJvWd14a3ic5nJjCBzhXfA7hZKRoK6rYA4W+gCjMyOtdfESI2oCfVQgTb5V9eQ58D8081Dk67q7PHKZ7/wnrvrq5grd68f97KKh7oAqgFrcmsOF/fTzZ5bEICqWUgBk3rJZhS3DE5RdkXMaFC8WKnby4pi75DVpyF/TDOQ1qUuRb9fvkSfp7ae3eHnEl0EJZWhpkF3jgAIeZcrQLxIoefK+dDEnpDd8UitMxwe0DbpIRxgnvf4QUB6g6xZ2ftl4ZbPQtb0SAPnv/8//7OZ8Nfu9FE+Xi5emMRWV0G+3PMoil856Y0lRa9UtMaXyHSnposJiV4r8gVhFGkorcw0lwBBWgpGEiTNYUOFUyPIw6aNPPrMmltzh979vySpuIgpkaKfWmzwHnVs8mUKs0jCDJqjpE2sQ93uxzCBEZRrzwFKpQ0AOaxlFtdTg63IE04Z8uU0PO3XkD/4CVgw+XUjV+l/ZnFlp+OCThnalwnldB6NJiNT9oK6GWCmnxUhsGdd6AOpHjXpm3zmfUxSUJFUTsmRlpRB4WV9x9vVsaOcf/dhmp8e2AnAPKzXbAXhy0FOKKAkzxwtYuwUUE+chBGbx3JYoqtjtPYsD5ote35mvWK27RxetVa2L4H/SadgV99/7zQ8s+8abFr9x02YIi1z3wEZVumjqQntodUOFCU8cQDipesPoaispIyl/5UrSJlrw1amn/6QMZVG5my6hEX349P3LC9HjMQkQf5xC/BCgiA+oS4kpaeY8NrK/efEDa9qFjWNY/igmLUClxaju1t+07x58x8JTjelAfh6CTvMAhR//6z+x7tkxxoXCZANlVT+8ZbF8CT7LWDyZst4c5aZ1My7OkN8FfIOLDM2SGCsaQ1GhNEqiyV7ZclVOCUWn4A76tIOAQVFK0E/93ym8EXnUUj4aOM7l8cqLGEblghUKKCf2XDZvlUrVdrfq1kNeNMit/nPF+Mu7C9KqSyFJ0YnP9E7KgWLywW7fOUfZXNGoOM58aru1xZJx293b4TlScoCDztKGonlgGTu1+eR3+MkVnpSzFBn1kqzyM55C3JIAyCyRha4RK6cT9jrPjUMzjSkpzfgA2b7qBUEB3qQ8w+eKcO8axazcXvLrlH8rA70FZkrsCNrCV7qPd1F3n1uiQwDn9k7NbpSL1vviI0sDJjF+UGeZPH2VW75KMOiveuuMF9d/28hksHE9X7wr0M8Hu9pTu562CMVsiq7QpMEnJ1cWT8VtZ0ercvIWGQ0ASlZRd/Icac88Hlmni9EKPQXUaiMfm5NeQR405huAR9h7IHyDHjKUFb0WDKyrDVRb9IHrHeqi2gsYFZBzfbzGC1zAcEofr7XsNXYrPtT442S2dO9Ynshw/OpmoWtTSb/27Xv39z5cr+YfVtJRdFjM6ghGPp3C6laY2cTDKtMZLC8ESQO2cxhtCXpCASsicCPQU2kVQgiNBo5EdHVjyFXsaUVRLJ1yHY+i17Yl4PLtf/QPLPXavg1CZyj+E5usTpGfCUy5banEDgwOECwBF02Yi2imegElu0Uj5nlvBibkeyRr48Tamtm5/U8f/bl9dvQEDyZqtSwKZUHjUS81UiCKMDMHWoHPwY9GR+9zELifgaWobgSuVdeBG9i6E6vNhRIlgGJcqmsDZnEm4ZoIDKP4cIWlLjgRRWnlEZLiaGCRs3Mb/OIX1n/40LLQqxRL4CbjFvPM+m4weU9zEValvMXwFKJ4GXruEAuw1R5gEQtQ8jahTtMOgAwwzjDf25SzEQtbJ5uwyI1tu/H9X7M3/9FvmaHEJrTRGKZW/iWxsq/3jjKQPgoEQF02eCBSQNAmJLBVPdlFDhXOF87ZCGhw1rcAQPAHpBj5rt90Tn9+I5uoLRiSVTkfTzFCoCX08aR+eBmafPnpxSf2ae8zG3NmibCvRmm7p2V/a+/bTQyD3DyNZcZTvYEW1j0/tp/+6f9q8+Y53uecZ/NMuSY8F7SzfA2lCCuOKctMIDHD4z058kl6al+VRW2uWcmqp1KGa15JNJPlHMoO+mhZXwFdAqWQgHcTaiueLUARkGRTKEuANaMduRDIpqBTXLO/U2nv7sgjB5VS0S4uLnyima8bAj0C4AjopfL4GAWHUvzy3vSbg8CXNBf5g2MBaK2uxJJxazc1W1qePvehwDR4rGs2xpJAWh5fACh6M0pP7c+xlGEoQTkLWxg7Qdi2Fh6rliu8XF1QMWtjBD49B9Tx1rw1eY/3vklh87smmoYAZE0SfG17127XanZQLNoBxowy8lYzBVvQ5vLcHA0AzyRtdAjYLrRy4vOHeOPiHWQFZa32UMt4++iYW76s//W+2TY85l6H9uu6a/fSIs9znjOjPfso6ZdXHetOFugrQDMJ4Ik20FBUGcMfc+ghT0T0URs6eAOg4l6d1xK8Dga8S4ClTcvxqhQql/whvVvGksrkbSB50q86ltHoV/uFfNcO+GriLIAh0BCPKBJLc0E0iVDex3S2/MFgPHklS9lutlcCIP/lu288CIeXH+YhZhYm1exnKVspk8Vs5ZO7lCAvXyx4yokcwrfCA7k4PrMJgKGoLRVsDhNK8JQBVECjrpxEoe5RNRp2XA56KG7c2nzCygc5u1h8jDt8iY2MMNoh3s9bKLVt71qJx1CgixR8nOHZRSykGoKtvm51eeWsA9P9v//yT+z/9df/s/3t2Wf2V89/jjcTta16WbzmDS2dISvYrUw1L4zGo9kRXJg4hNWkdBm5NN4NDbmQwoOTJYTqevB+SylJPjVxLbqENj6pD2UV5X5FDAEYaZimyjszuPqzLx5a8y9/aJd/9md2+dd/beMvHtnlT39unc+f866llRC4FMK8HAdhfBOepfGbzvMTu3hyZi3Ol775nuW++8CW2xUbocymeCUdwLtfou5371r5/fdt7/u/YuV33rFQbc96WF4jFJ9mU3s46C/Z3OvuzCwO5lOWlhhYjOybTrOJLg4qfKaVu+bLLbggANTrY3a/3p8XnHcvRn/QYjHE6OiPaGvoDR0HkyFwgbCsp/ZXj//SOvgfyXDa1p2Y7Wdft7f3vmtbqT0bN8aADvyRSlD6hY3bTfvoz/7U5u1LrOSZt5vGpBRQy2tQElOr7h7wToBdBoDaFaPm4uiFhQCtiMCGtvMBfxSiopuADp9dHoKH1d0SxjKUgGtQM+gCCpSG+FdKOS1L2/dksAMW8ko09qc9rozJ6lvnnjLtI545Oj6ihLwJENRKexr3CMBWG//7AUrLacgmBQZB/RpvA/hPngsK6vDmDWu1GsiFshHAm1Tco7hQ0kqxoXukuPR+RfaoXcO8c40CDzws5A7+iqbylipuU/ekK0c1oMKtB9D7tN2xF5cNG8vGEK0EdLSA2lhrmSvzssfPTft2/2APYyhmZaz6NLKsYO8MBk05nTdFcM61jLCUJLLvZRt1rX/81GLdS8BPz5cH4gVDMgUhkjXRPzjWpv+DI7YvD4Rl/6H34XSCxzRgrSSJCst+ftGwPopZY263bu9YMZe0q0bDc4TF0WdqX+k1jfUp+k7AoYaQgaxJjelsxiboL+2BscQf9zgxtPEp4JB8KeRcm9pO9VECS31KBrx+PE9l3LS8yx3P0wJbHhHIrmONg+B58F1L2b66WejaXgmAfP/G7ofYGB9EsLA7LazdKUoGJaB45ngmbtV9eQXB4idyipNYJGm5+1hfyihar9dt0O26hS3LbEEDirlLtRLEn1sLq8wny2D9Vg/3bLIYo8DxYnJTgCFvucTbPPdNzt2iUWUBQ+bwlIbRgJ7GNjS/ASAJK31DGos/ZC/nbfu///Ef2eXs0kbrPp7MxE775/Zp45k9vHxhjWXfpij5VAZPBkXhVgL3LWZDSygdO+ChsR55Uv123xK46OrHnCt+kX/idXUZrGWR6LssSphtyX1ZWiE26Vuy17L01bmFnj620z/9c3v2//s31v7pLyx0emSJbtus37FKPmXlfNZqmZIlKMs6HQN0+zbvdJ0uSueg8WHUkfX4fOOf/q4VfuvXbP7mLbNbB5Z/7TXLvf2uVb71Lat/5ztWe/9bFtm/adNc2YbRpE01RwdlorkENJGXW55RGPPRPRAEy9nZFYlc56VbPxpkRlddbwGDy2NTYjd14whsgy34zQEkOOSY/1DWG/Dw/zkOzqPkpICVq8q7+lD6Ergo3tVsZC9bj+GjHiZBzr5z51ftdvUdS4ZKUldcp8HLhLVGHZRzxM4++9Sajx7RXgtoj3ZDQDUTX4fauli8ta1dlELSMwsXsI6Xi5mdHR0BYgAY9Qt5hJCbEQgP1rZokqBsmRzl1hkppSjCr52yc628zgT8rZj/GGWXslH4rM7ru5S1Z4XmWArIV58TGEEzTZzrdbGAO03vflN+JXmwrooE7qIrfKg/vU/qX4QT7cSjHhEHw6kcGjPK53PW73dRhDkMKqXWQHb4TUEtikCUcvPy8A4Bi+fN4jet2a6+frWPgDGDIffWg+8iJwnrjLQiX9gG06kfK3uujKQU/F9Ffiu5LIYkljn3i1/0DgGKuraLeGB5DIyE2hUvTwah1tXQsrXe5VNI23EfQ4prk9wTGTRtevTEsvMx8iWQD3jFg1Q4Vl0FHh6ldM2rDg58+n8wdXDMOcrx5bF/IJ8cyBTy7AI84wltv4bXKvWK3b+zj+zleG4IEG66HvCwXK5XpKY8Tu+iogyBN6FJgFkrlks4/0XoD81pMw1+i9cdAKQP1I6UVPIkING6Qhv5Cp6nri0voV/nRhwfaluBt7qCfV4SAMWhp3Hvj6aGrf7KlrLdbK8EQH71du1fpDOJB4aLGqeRtCoZjq5HGMWzSZQeRKGBzo7OEGDcO5SuJoDJ0lH4pMZF8givUpDLIxERLy8vAaCOLUdXthrh0svFxUKbpRWCS8OMYLzyvlWL36RR9rEGi27Zg15ubYUjEg4xmqQwTjMI9RFEl6+VtUeX9oPP/toGqQkMNKLcSxvPh3Y2bNrj1nP7+dFn9snJQ+sse5avZi2DJaKJQlqg5/LsmT169Lm1mg2LyaMql21OmTVLWZP75OwmqV+kP7AswpXUANezZ1ZBkHNYxc0f/9haf/W3NsazaP/wh9b8m7+2xZOnwUz0Qs6qW1XbOrxhk+vsngoa0LhJOBm288apffHxR3ggI19xcPv2gaUPDi1269DW796z5LfetTbKS57HGIU1BZRn8ZRNUHojBHQEkCn0WRYXdiWKUUIlT0jzU6ASHBkVeLjKlMDCxPwTOGh2uLqhtKsbS0wtBt+AhQRJ18jl11KpvgUX+aajX369Bgw/q/PBpwRHFiZvwdoKrDCVQRNS1X0kQV1Po/bajW/ZjToe5zrt5cPfQJEgUAIHFM2s37OLzz63CPyEc2/LFPXkWb7ImStGdVugsCvbVizW7dlHn1pRyigZtdPGubUwbGATlDRKPwHtKZ8nOOS+pZQIXqeMAk0K1WdU1wkkUCqa6xDE9su7AECgRzCWEYBMADRSehRcPMpf0A5mKfipVqt4+nmt1qcwX/0ub2yJ0tKxrvMxEJ4XfLu2UkV/HfNcydvOTt27i0GK6+4r6AKAyJDTPTLUZoruQxEtABN5L+pCSqawrvldFjYnXWZu3XnL0oUt66LoG/CzAgnW1Entpm6xXWTz3lbdbgKAdc2kxkMrokAnkzHvwNiS0gzHsZaRjXQWix36QStNvpR3B5fbiPe86LbsbKy1RaKYfCjpTsPCzXPLrqk79VJtxTiqsb67t0+9xCf+yQV+nYBDtNWxaH29c0JP8A9xnLqjlsjBGmAczhb28vTEatt1e/vtNywLgmuuRqlYBCzi1mw2fcKyJskqC7eerfEPtbnerUmNAgJf8IkSqs4Z0aEMmADgmhuldtGbNwaTyqDdgVuEVnm5RmCn1D0CRl9bhWvUDSavRiDiSTb5Li9EkzJ7AAgg9cfD8fSVzULX9koA5P/yO+99mM/HHuSyWCCFLACSwSqMWH1nCw8kYW2t2qZ0APG0u+0zMSmCEkHgEjTIAIurXirYHMtag++DAR6B0BkGH3TxaHB3o9mUJ8FT/3IcUAgv09adliHyjsXzVbyIJhbTKfIIgEwQrIhy/WhAV8CB4NOwAiwNPmhm7//2Z39iPxm+sG6WhlOOrO7QspO15RVxMxlhlc+ss+7Z55dP7XH7yD49+8L+l7/9t/Zv//bf2OOzp/Y5ANLv9e31+/d9gFQDvEnesc+7IjDa7PjExo+f2OjRY+t/+qkNHz60ix/+mZ3/8C9s9vSZhc+vLNrs8c6V7WbKto37rhnL2VrNuz5GrbYNe1rzeWlZ3Psov2vwbN3tW5G67QIa2Z09i+RLNimUrFfKWwgwGabVfRNFUQJjK5gaxaPldMXQ2sTg8rplu7q9xmkBqlSjzukqWbuamBkIHRdzWcDC/O+CyXkXHinijUzqd+5FCGSJyeX37xJ2CaueEfzn7wwAIxAiv06mlDb/LXiuNr13c4083AKeWD2/b5XsLhKFIl9eQ50A0AULRaPJAxgR7bMLa19dYPXTJvAaMORAoISGej93eIBFtbRlJz//xK6OX1jp5r5N8epePnnhA7RKha5gC03+hDB+j+YxJAtF6ABg4OH6JEQBhZS07wF4aPBbikbA4uNgDhzapez4FGFkRFGywDoOCJXKKDtx2p4/fsw1v/QMZXULSBw8/Ho2zonGepYAJTipeXhRO9jb9wR+IkeC92nMUd1impMipFXotCL1NACu2/jJFeIQBa7ld9UOwRhe3G699q6t4hk7anV8vGhFHTUWEeOaajJub+zuWE58pC4wrGy9z2WcvaXwc74vUNITMKmNxdwaTKwLb3emylg8s8vh0s449wJdMEZHKF1+hucYHnoCTzzJu1RHBwbntYBXpZADegb048N5U7+JvAGYBPuX2/WheEucphTrsXjWTs8a1up07O133gQoMDbVywCvq92y6DS159XllbdxMV8I+B9aiJfcg1S7CNRpI42DqI1VUhlf8j6k6AUkWfSF0ut71xkyLdb3qDMHDAyFa4AIvJaF3+teHJ6I5ETvm/j5YJf3MRx7EMIfASCvbBKhtlcCIL/17a0/iEaXxVolZxkImNX6CJOZW0MinryKVCLjaS8GWNWy6BTZkC/mnQHXs4nHekvYNTNNs9HFvCtc5DG7BrfFKHlcu1oijVWlqT4xFOzInl89tfph2TPx5tVVhbcx53rlgLJ1gutkpYln5JHMEKyw/X/+5H+wf/OLv7BemoaNLqyAEog2RpaaarQE66IP48AAy0zchngyp91Le3L8xE47pzS64t27Vkrl7Bs3X7PX81u2fnFh08dHNvnkCzyKH9vJX/3IOp98auPnLyzRbll6NLQ0dVRK7r1a1Q6qFSuh6LeofyYlIFXSQazkMZ7K+YV1j06s3+j4wknqi67v37R0ccciWG4dmKf82l1L37ljk1LJhjDkpF5TvgybidlTKVNKiTktrW4G1d6BAu7azNj10EXoK9DQxEdpKFiTMuBZ8B0I9hnA7mWgdAS+PqlOz7kWPl+ICMZWl5XnrWLXsQRVx0UA76uCuwEMCYUrbzw0Xaff9d1/vt78PZsjftA1EhwJbHSRsnQ0SwWxG7lM68drmd/IUoETM2ig9bWH1HVsFy+/sEm/RX25Fg9Bs5/lZSkHmZSlsjF32iMr4IEomiacz1kZYFao7mOAX3XXypVJvBLdA0F9AH2FB5IpV+FJLRQEiNFGihiUshWQuJeB8nDA8B3lRh1cyTlNpPD0GdAk8OD4LuJKAfKbltrVHIyzk1MXWqkiWcOb+9E4+hdQys8FUY4KIVWXVKlcshJG2cnxsbe/2nsODwZBH8F9UrbyjKSQZQF7fiwIo7ZW95LsLfdSc2Wr3r5v5xiBl8gyZGCHJ7hHCzxpsuAeVnoEfvH68l3pXLQeentGO2CwrQBx6QLlkFIXslLAdCZzawynPm7X4rvWBlF0oiZfxsGOHIbm/OLYMpOhJaC/exu82+nkNRBvX4OIftMv/BREp+mH4MqAZjr6DzfxlmTC0CUxwPHRk6eWAigOMcR8oiy1Fy+KRuJVRV+pfS8uL3lnjO95L4Wu0dUObuzBNADKQbm06x55H+rWhLVoX4ACwyKRylgWQySTK5gyVCsliTwMBaz4cymfd3nRUHpm0Aug2ecah8TnRg8O0Y8aRB9OFd9mfwiAvLI5INpeCYB88KD0e6ViurhdzgXdH+O1ZWkQRQgoaqEIc1WKFQgQAinH3qctC8knLMFg88kAT6MFw85t1O/5eQ+No9GUUnqsPkLaZNIfebr2x48eWa9zbFfNn1p0f22JmwUbI8SreRImTmBRSYABAAgt91IW92rWx1rt2Mvnv7A//fSv7GI59Kiv/VjObszTVpoBPIqowUrSanQDmkPpuSNo2MI8ZLX+ym6v0/ZgnrF/UL1jv/PGd+xgHLfJL57Y7LMntvziuSUbuLgIWAWFsZ/N2m4+4xMqM9Q1g1WVjmUc6KILmAQrr311atNpF4+rZQO8r5FW55OSiwhgua9Wt+L+vqVv3LZQDYsb8Mm8ftfm+9s22arZcnvLIns7dhqa27/90V/Z08szuwmwxNWlsgxZHJ0n+ViiCaRsvK9YSkzWDAIlJg36ktVdgYIRg0rQoJ+imNR9ovUh1MXgSp9GUPdH0H0Fc+MhCjQE9qJ1oCjFEbKW7JdeiKSGTfe4uPH5y2P/yTc/Hxz5/8GmB0ooZWXLGsezQplgliCE+pSwKQeXJgzivS6a9umjn+Dxnln37IWF4S+pCEhOHVHC8JbS0iu+XnNkhniAYbyMyp2bVrt7G0WXgA5mH338EcI7sWIugfETGDCii7opw1jVmbxWldOcF0E0beaAIYCWGqPUEMJpof8ColyDxld+4+4g0aarQT/vP4jefFardfvi808Bas3QxkN0rahuKnlClJv3rfRMyqXyCWAUSKbrajt1XzJX6TXkYSjoQ2MbTncvRwD0/lX8INrTjupu8wrAC4ryGSmXWm3HxvBjE89BXVO5TMoBTel0pGRFkwX11xILAhzMHhvSRpeDvj29OPe093CJg3aQdJRPfUE2McVtRj3mkTnPXHhGhnoybRWel+o3bXH+zLKaoU55RD/RTDzLfw4YTlPq7XTnZ1FSddOl+q7jX/Lbf7i5p0th4vBBW8bo0THyc9MK8ubltvEQKX/JiwBK9PI5IfD1xWXDZUHjTJIkrZ2vHo4v1/2hIF9GaKoc12V2HhEvSVauyx7DIIkBLgnqrcm4mt8m40QejN6vWwNPPgB3X6CLttGiZfJE5H2M0bU4Uq9sKdvN9koA5J/8yu4fZFNxy6L4knM8ixCKM122NG5eGAWkcYIIgun5jmg0EUVWsGYDK8vmGOU5GfVtiQUiSykB8ZS3Z4ig91ZY/CgBReNoUHcG0r54eWSNxXO7/Q/qdvv7d22UhUHTOZuHUjRyxJoXTSvkABPc0OFibJP1xNp4EZeXL+z05Kk1UD7Kt/Rmcc/eiFYseTnGXQaAEJbYLGT1ScyyvblVewvbac7sXjds/7gIaFTu26/2s3bYRpe3VpZuDK0E6BRQMIW0JlNFTetmaGA7Az3CikaajK3Xbliv2bQwLvqi07d5u+fzMpLUZ47XIbBcALj5+p7lttn3b1j68Kalbh5apFKxFgwbv38fwAA09ndsUavYHEYL4QrP1O9eKViuVrZKfcuyMLjCa8MalISXZxG8LBjb+8YlXTCukhhKQSlttEDBLUOYNZ7UZEMNjqOYXdnghXCs1eQ0aKeZ5bJ+tDytQGSCAEkIPCqHjcfC5HqJhHNtBayrjTXm27UMu1BxWWBJS7CCczqUkH11o5hfbhIiSozBCF9Mm3bSfIE3sLTRGiMkijKMzOyjhz+zx88+xzu9svVAucXkPcQQsACcxHcRyqQ10tdYuvOVgCFueUB5BS3VNSM6ffbpRzbptq1SoF0SKYtjuEg7+eJO0ErrgSulhacqp4qe5FAvkFKGTj747aUOlFlwfF3PDaD6DdpFh6Dfm/8oF9dQTlml2xgJp0fPbaY13HU1CkeLMmmRLiVujGDkhNT1QbvqUYIzWb1VeEXRV1oH3VO3C3D0pqCR3GMSvd2z5EBgL2vX10bXpt8gxAJjpLR36PxZyOTtTUCtBu/luL6tFPgAseYotDHuOuqWmoysgSyfdpp2qcWfRB9AX/US3GvMyHeVhnNS/ILDWGhkbx7s2dvb+3aAp327mLP+s49t2XiON6IehwB0PUiAwqka8rQ0P8O7mVzJs6sduNCBxSvL1aI5uwP09ebnVB7pLOr18vjMLpp4q8jyDrygyay6XGNZTii+KApLuksZvNOZnJ0Djprcl0fmxLcyeHVdwNfBO3SvjAsPQMGjVcDEFJ2msqkEmzJJTnQs41p5BBVtKbDSctDiBbWNAMuNagU48KmknMp6rSCGCR45zfWHfy8B5J/+yu3fz8aVsj1lqXnCspZG4LTmAq9LyKqX0hLyIqBYuoNO1yOJ+p0WQKGB4ikNufY10YXUmrCmKIcRllV7oUWXEBhcwKrW+4aw+a2qzXZidue33rUBvDnBguhi2z9qdOwYsBmhYEbztkUKSWtg4Z93Lmw87dkcxu42r2BkszuJov3WwZsWb47s6uWJLXDPQ72xlacRe796097Nbtm9ScS+F6vZvX7EfiW3b/vjqJUHuOwojhQMm8skLRmnfpqnMBrYuH+FB9WyPopHKa3bV4AWu1JbrwFH5avS7HwxSwSLbohwxctbVrt1z4r337VkfdciKIw5nsYI5TDKpG1eLtlMoLG7ZeNcykYolQkCqEFGLZXpggO4ahxG/atSQop48xTfMOkkBKPB5FJKOifQULegEtd5H6rAAUZUtIwWu9HA/UpzWcT7MKnGq6RktGa2vAAHf7wpKSkBjOdVcuHhHhceWV0oWp4ty1bLo0qadE7/6S/4HoxDbLaNkPtvwakvt+Ay/uNAFh6lsXl4Zj//4md21Hxmx50XNo8BFgj9bDm3SrVqB7U9G18NLTKLUY+YhzpqUFVZc6WyYjJoANolZpvCVbWiosJzFc4rJTqFP0+eP7VqIWcVjA3MAX+3BFdD2bE04A0Se4w+igEieBnVth4NxXWqo1YaDJQfv6sK/C56+nUbZajf/Am6TgfQgAP9WkAmuo0zG8O7wp0QtA8ja7F03OKKVEslsOKpNzKkNtP8ogznU/BKt9uBR9MObkr2J4tYBoKiBRUNJgtXba9N3SvqAuMy7zrzwVrKE07lLb9zAwBJ2629favxu2bAS56bWt8dQ2UhcI0mMVaW8PTMjbapFigDbBPUw2fcUxtBU4L7Qrh46jjTJFS1rebnHKTT9kb9wLIAaQG5T/CML/72zy027lGnwODgUu4KFK0UcDDmwJN4vnfPuix8ZYwIWm4MmIAvf0lrcZlkIorVr7Tsnz56IrTwNOrbAIgWoHPPg33DmxqbFGhpi+MllEolu0K+R+OhR89pvMvLIwDhPQ4KoqHKynftPq4Bv6gu2iRPAhiVW8e6Tzym1QzVMvJQFESj5KXehUV11H4jLR4F46rbS3NA5IFcXL26tdA329cOIP/9P/vmB/Ph6l/i2Fl6lbbEXAPoEFpdSBBjQUPMYCTPHjkGDKio1gUZ93qmRIoaB1GaaSG5JmMpQms61GIqEJPGVbI1RYSUKnU7OLxjmULJKvv7HtIbK1atAdE/G03s//nv/tx+/OyZjZRoDQD50cc/tr/5/Od20WtYrVywXdB8fHJuK9A6Q6NsDVY2+skX1nj+0hpYajkskQrgkJmHLM9xtj+xXKNndc5tTUJWHJnlKON0obEJBKfbstH5mXWfPrfxkyMLX7QshjcVVq4qXMuVJkVNZggoCkNCA63EJDMJabFksZ0Di984tCTgEd2/aZYu2CKTtZHW2sB6XG3XAZO6JbbqtkC5TbA0g3BbAAImlHgrTMi9Alkj0FXKvtNVMkkJsZSscuYoKEHLsQa/dwVm/EmspETEyVJo2pQ1QN1fPpdCzKyNC5WCJogsCoQjmPl7zfDXoiDFKODXJsWk+i5ocwU+aHNwkAC59b0Rn+C8/6Yy8RuX/Adb8JsfeVSUFKTWAUH3WLqYscfHn/mKjN3xma+vsL27Y5XKtlXTVbt6cmYr8RJlngLgkmtfOtRVugAQYUWZaZ2LPjyqdT2QTlcEGn97+fgh1nYBAMlZXDfzTvWKKxWHcpVNFurWULkDMHRvjrbY9FULlD2FjlqLYx/zoSby9vxAtRJZgqOg7gJWtISUihBDcnD75j27OL/wZVK/tKq5C4jygWznBikl6K9y7uztoFCU+HJtWRQPNcXylSrTOAje7jWdpdjUFaJCKFLKlRm0VTtqzXSF8kayRUvWdgDolB0idxqrXKM8XzaurKmuFGRpAb2W8MMSY0Xe20oWNgaKVhfcz+dsD2/loFJiL/u6IEkMn005VA8panmGBa3CqIAEGvrkyad28sXHeB9IP2X1nas1RuNGk5qD8mvuhNeFuuqcK2v2ILRXdQ7OOc2+5CWRlndzfQKZm8K2iiy78/rrloKnomlkVM/nGpVNd+teHQsg1AWl9DKbydFX0EJTFhS6663JP8mDrlU76l2iscrthaVsvpIiNFPYufhQEVZfyiFekMub5JM6i5ckr4rKUq41CoDRg3EIDbUcsMJ4J7Pl8+H41S1lu9m+dgB5/0b0g9Vs8WFiFQNCSrh3We+y0mxK9dUtETKlXNc4hPpktTCNkilOhgObj8eWwS2soFAVrnrZbHIfri5EiWsgHsvxzv03UQhbXI81AxNrOVOl9Q6NYfLJwvoo1v/pi0/si97QFcfrtS1bwAzKY1Mvle2wVLXtaMqGXzyzKIAQ64xs1u9a6KRhia5WONBCQVitiZRtTykkirfXOLcsHkQNJshP55YRo1P2Wb9t8+6FrbHUI4CWARZxhCyJ0knTuDMswZEEKZ2xOcIzExPg6m4heNntXUvvH1ikvm3Jw1sW5hhf2Va1uk1KFRvWq2Z7uxbb37NQrWIrgHUFgy6gz4LnKg/PZm6GrMglmrQ/H2KL49EBDFMUgFu0MKr6aIPJaWEUCi4xAKBJbGJgzbPR7GifowAjyoMILLbgOBgzor1g/qA7CvUks+daSfpENYm9hFTCikD4oJ9oxG/qYnDLUvfxXdmXNYDo1pgES8+QQOkKl6vgub7pN0nr9Rb8Hlynjaf781VNSZQs7f64CXhcosy71uk0aBLaOISgjUN28eTYc6nZmjZfqmc+7ACiqDQNqrvgoignCO6M43yx4v3RPiiLYj559tS2ymVfB95JIfbgKc5/8RSeNcLsnkmgrFxz6H8udmUjwBV9r5WOCLBRQupCikSvlZwTxv+5svBkntDLrWhEVqGcu3uH1K9t3XaL86IJhoQipZAh3BNbDvC2IEwOhV2jzD2uzcGDyqsl5arBdbWR3qV3a5N17YDO6/UpEFLqdiUYlcE3p27xcs1S8OwYPopQZ7SaPbu8tDNkSOIiL9c1N+/Wmuygj8+1KVBvyeIO70qOxlaC5zLcm8PTyWUz3t/f7Ch7LHzC/RPkSKk4tMxuJrKyz3/0Q5t2Li26xmMSn+k9/k+gIfrqtddg4ZTjt+tzQVPoGvGn6kw5uUS7+IszrtTDCuZJpT0yLIMOSuQylGdu2ULWnylDKXiYnq/3oNzFPzw3yEvFjfyuCaDnZxe+wFMqpUCegP/dexHN9QR/OTtffLwE+gTypTbXc3RNwN9qd92v6yVfAnaXA94L93s3ssbpFLWlpben6MvpbPaz3mD0Smeha/vaAeTD39l5kC0nPyyUUpbJZ1CYEBg+6w0XHGv2ZhyPAiCZzC26QoBDCRiNxgVgUumEhXCBI8rxgtfSFALXsBwRoqQWnudaZbyMCZRQxCfnl55/RhOzlIHz8uwExucewObWnTdtr7BjtXnU7pX37XblwN4q7VjqEoVy1LDyaG6Ly47NTq8shdtXWANkWDyjyQjLJ2c5nOwqTnZNUTeToW0h5DWUaRZm1SDkWqOTNGBUgEi5pijzMUp5WClYq5q1y1rOLm7iGd09sOE9XP7X79j0FgBxuGejUs4WAMV6d88SN25YiM+FUp8LNLR6YpVdkyZzWR/TmMJAirOf86l9gpITw89XWLViXHkeKBkxqPryE7EklkyQd0n5vOIwVwJJiaIMNPCsLhZPRQIQSJGoq8NTfUMHWX4CDGd68TeM7P3p+i7OV51hVLfE2CVMPjNZypFv2tXdqPxNUiISBuTgelPfrbyQIBeavgeAoV2/SxH6gW861lXBeS/Cl5/aZMn7OhAoG38JbR+OheyscWahRNhGyybK79imrZcWn65tcNo3zW8JhbGU4TP16avrSgP+UuKSUc2tUD+9FuTJ4d2qqzSJUhGAnB+/dADJohT83fCALH5N4NLAewRaq1vWLVIAeOOVaa6KQncdJOBVdTm4dc95BxLoKCW4mRviHht01iYlsvFU1E4BAVBcyRgOeRIFDrtjNC1knE0BDzwCZTPwlPg89+DgBmofGsEz6kKSERukKFEZBWbqkpERIA9Rvr3eiaLiPGrtmrbQnx/wIzxtfWHvpvVgn/ZoZufdAZ9DGAi+Ev15RoLnRTmWpyNwFoDkoMsNLPKkIgl7fc+4LZByfuTeKDyhedgjPBV5OkvOK035sH1Fu72wi8efwMcjjBzuUclgAvGB9gCQN+DBOd6n330gXWf47nwlftKPqiMfYks9Tbqc6njAQAjZmVLyRC6P1zYB2GIYWzHvHdFcJp9keW0EaFM76pnyMr0rUrLA7+VK1ZqNpk9ZKJeLnBOdoaP4VC+nXJIzXi/u9kIHpRcbB92/+qpzLmfco14Dyb1+8jkg0FnZlbUOupIoCkiUyl1RWPPl6gedbv+VTiLU9rUDyG/+VvLDZN4+KNUTltvCEt9eWnEfZM9heWAhhlAgsXXSUquUJZY0BO7xuNdFXUNGmEors4VoyDao/NjG9pNF3z6OTqxLA/rSrQh8FKtqqNXHAKiuMvkivOr7U/dDPI7fU9+zKQojDSi8sXXDavGixVtTy7XHFn6BFXPasryqDvNnEaIaYLWQ9cafutNKMFEWBlb/bBowyyxDlk2kLY0nEc/kcdPjtsZialOODlZVh9+m5brNEdbYu29Z5BvvWvybD6z49rds69vfs8zb71j6jTet8NobFts9sPjegWVv3LXE3j6gseUgGa6WbYHFo3XFlynKgzBoIqTCH+EmF2AwKvi81sgqr6weMZSEXqvsaVZ1TBdKEeKJcIn+OePNYEB5JhsX2n/gU4Lv1+ECC1ik5NUXLuWoN6lTRMyqF0mxiXm1aSBdv0tROcPrmE8PjFCXI5vKKgXoViL01LPVBZZCKcu6DjYvSCBg7AF46RzbtcD/RxvXaM0S0UBdWTJ2lVZFcybEZ832hcXSY6uVEMZRw5Z4l/Mu1ipGixadGqNPx4C/FP9whiDySNVH3X+yonuKo0cRpDFQXPEjw82LMz4l6LKS4ZUY1jm0U74jdWFptTgu9oFcD6G93t2D0c5533mYaBZMppPikwdC27F/aUVDKyl2t0C5V++UOtQ/LuD9ZmkMkUanyTPNDrfrVi0V4FGNR/E718ki3YUnFbCh0GN/HS2m7kgpuS8HmVUnrldafiXY1LuV4NDfy7FyjiGgvDtsheq2lQ/v2DlG4FwhyzxHRofmet3Z3bEbGEDbqSAqqwf/KWjGKSbDAbnWxE1qZkco1o4m1WaVOVuTbqHvsGc9pUAH2FXYBUAfmQ1t8vKpRXstPBGFsMLn0Eubyixaakb6xtPgw9lJPLT5cwNFKKEf4CsBl3/VDQhUcIjxlcTbpB210Fdla8fHHfLIZEoGo9/Axv3B2JDoxNNpC+cP6rB5tugmYKliJHapZ7fXsRKGh3dDco23Ixu1pJ24R1LEeS8hn8HPXCe5YvcuK4EzldMz1P0pOVI6JA2ki/9kxGkxKYFJG09uMp3/rNcf/P0DkF//h5F/EUkuHmTKaytthyxZHlmuSoVTJxbP4lZP8BbmaWsd9TA3IMJoBDEmlsmkLYUi79Jop/G1/cX40v5i0bEv8iE7zkoIo7abK1l/0Dct+CRlOIJ4bVz4I6WagO6aVJhK5/FOAJFKxXZSOStPQ5bB+4l3BpZo9i2m+RTHp7afzloRBhgdH9saAZsOB97/q4WC1nhHSt6nyVPTMAKJdxDZ2bYpyn6Bt7DevWmpW/cs/ObrDhg5wKH+jW9Z9Z33rPj6m5a7ddfSWGmZ8rbF8ZaioTSeVtJiS4ApgneTKto8kfEFohaUeQaTeOgiTCfgUP4pxRtozEiKQApfClxMHCjZADTE9N6PKiGR8hOIYgFK6aiLy8NrxYwSRu6TtaKwSbd+vTtFD7lmXGdYCROCwfW6Td05+q53qw9cYyYec86nBvPEyAGTS0xVnkAAJERKIijFqG2qmHTJBRcE5V+5F+Ll1g96Cx/Bb36LfwZeSnDOD7k++NRZdnkflEHjaJpg6SDGu1NxPAYMkP5Q4yBXltcaMvyN2mrf4JljDBdlLdXiUeo79sgW0QxQ0pyfHTzDzmhsRQwEBReksPI7zUt4FUtvpZnbAsIY3ovG85aAR5od8KfOmtsQdEkpIkjAKVzRWArfBRJSzOyaH6FPgYxPLqQ9N0pjY+EGG3Ikz0X3IAfyF6R4BPDneFtKjDiAh+XFK0ihUCxYoVS2UrUK/yXt6vQEGihJYxSQwFuAVwQgorezD5srQJ4rS1q/BQqY89DCvW1XdGb1nUNbpAvWlpcA/8ag961Cxt6t12wbmhd5YAGvrYQFP5qNbSCDhXLLu+2328GaLhgQz1sdvx+LDyBB5ltNO283fNEqKMe7UJohAGaO3F6dW5ZyawVR0VK/qw0hlyvUADxUXkGVPI/N94BPAmYJ+C7Y9VV1Cu4I6ABoJpIeun/R7FimUDStQ59KxtErgCDXBmNZ1zyvttAn50W3zTu9m1HtjQxpmeCtrZo10T2n5xdWKlbci9Fvm3ux+YJyqEwQWLKjTZ8uj9CDby6vus/vZVdZZMzJQFP4rmRMywcMhiMApC+v+g97/eErnUSo7atc+rVsv/4b8Q9j8dWDdBbFXQhjYUzMUscWTjdME5NCU2WDhQnGKYtDvXCURonjzqmfHrNKk9+OsTS+CE/tPIniwxLK4LGgwq2KEE2u2rbCc+g12174mrp+YKQMFtZepWY5mDLJc1J4DoUx7IG3kXp0YvbohSWvOja7QAmcnlt8OrXmF49s3rqkTDD1RIojayMsqX4KSySXsyzuevL2a2a7u9aRt8G5NR5E+Z0Hlrj7mkUQmiRCmqzWLLW9ZdFyxVZYX6FokoaP2AKzmKp4IsnoMuxGHO3tg3VKeij7GS5xJnZuh2nE9rLw3fp3pt8wfnAsgODIGceZDOaTItej/BopJJhelp9mvwo8xKBu7bIpMGGjnDbjEBp414GsGikzHuS/a/OxE8roykvCwTm9XykpFFqtcSwBltwAlT0Y8OV6GkXP1riCKicAkiWlZ0xwtxX66JacX6P3qX46DgR8812fm03X6lnBb9AAhamfESnooHdSL4irtNdKGXFxdWqjYQOl1UUJZPF0VzaboBBXcbfaNNdFHoGP6ehl8pR4vI+L8DLF04fwNgslJd8M2wBL0ikn2gvEUWhDDCCIBM0zgAfPwjOW0tVKg0FXFTu0E0AoDFfnNuAimrpi8O988k5XLK4Uw269jrHS84pG5LVSlhr/EMNLz8gaF1jkMjnbxWJuXF563izxiEJMy8iD0gI1To6toiUQuF6AN9HcK6eVWlLGAfV04tJOGszGklWuLkWMyUgJ42np5zkyVdw6sDH8PYEukXDC4gDDW3geBXgoCf1iau8QHhjtIM/gApopwZ/mIanbujef2vGga+ecxxK0NobaZW9gHfhJ2C5jJQSwa+Bdq45Eek3LNFuWo4zKkCA+Djg58DYCesF52qmN5GGjzDcgstkDvgn4S2AoGop1VWTxosLWe8OpPT+5sO29fdp2aEkMB03u1fUCD8mInqvrnX95v3dL6VMPvn6nPl1++VYs15AV6onuKaBHRFtFNKrry28Rz2pXzaQcsBo9lxf8JODSO5y/xS8uu9zkdaH14F0FI2k6g2a2d3tD60BP2uqP+8O/hwDym/8w9wfZTLKoxWTgH8tm4libIoKIObc0zDdtoOBGmqOxsv56aO0QyIk73IZJuooQgnFlRWax/mOdid0MZS3V6to2QpnuTK2Mgijz+1592zLcJ/c5iwAOr1rWxrsYnqM0AIvhRcMunx9b98VLWyCM/cYl3sUYxaE8+YBGOmkJFJkWHurM1raFJxFCGJb1ihX2di1f37H4zp4tCnlLbW3b4e037N69t62AsK6zWLlYe4rLVn/tGqbA78eCCYAhPJ9YFGsrjBU7uqI8/a4l8ykba55CHCaWElJqBGjm/bLiJDGcKzNRMmAO9c+7ZSyXlV2Mqm4TH0CD+3VOn7JIPDQXmsv78MlF+o0/KSGBhQITZppPMxy6F6FIGyn2jcApu+wvlTmsz7tUlgA8UAA8V1sSgfIcQLj8Kc0p4Dd1/ej5ElBF1bg4IJk+8KjfHUCCrizt8m4K0NXfp3r7e3UoUfWjr+xf3XSt/pciYPdzgXpwodUx7Rn27GtRGwx6nu2g3RlSnrzNJ8HcIHkQSg8xU4QR/CYaqE1UlwT7YjZ1z0TeRxkjIZPOoJx7loQH12O1Bzw0HaLiFijFmS1o/0hGXVjXE8HgS42vaHxOYyCKsgnrGgEI9fckigCHghRc+dF2GkR3C5PviubqdruUaWllGSYr0V4qUvUTmIjCeFu8q1TA2yhvWVrJSPFGtGyCeEeJE1tXlzCEkoxGfEA6Dhhowqe6YBTZI1mQAeJdVXxONEbBb+quDbpFUJjuqepf1NLFqi0SOfecLaSs1yvbK5UsRV1EvzX00fogvpIfPHiC8pdy9ISV6h7Da5ugC6LwzTqWNGw8ruXdDoqBEQJ1HJhyeB3xy3NLDnuWkrLlPlek3KPrxLOil9NPO/QQv23A4z/aJGdsHmrt32V8ic9D8LKy50bt7LLtg+h19IB6N0oFpUtS0EpgZMnAUsBJAP6Bp/alrOiR189V17Jkzu/BCC6Xy56S6ejlC0Ak7wDv11AS/ek6Nxzk/QnRvDbseqzKqwIL9Km/jsWX6rbXp3oeprTpZDLzyLwuBjav/kMA5JXOQtf2tQPIb31Q/r1sKlYsV/KWSxUsjLJPhIowhRKHrXHFM5ZZ7VvvfGlXrZY1lwO7wJI8HU18AswuglBNZu0gW7IaFo4BBOUFyn20sBrcVp+GrbiOWiHB82gARVhNAJdRr+eZfOcanJfQAgzJahnFX7Pwbs3Kb9y18t1bVn3wluVeu2OJw31b1yq+rvYcRr5AUIZ4QdlbNy1Wq1ll78CqWCEJhDe3s2WV3T0siYohaj4TfokwSgE4Q4uhaHxZHN43StPnaNTBs5fWOjqzBY0qRZEpFm0KxdXH7mPwrqBRhQIEeRwSQAmRGE+7c40spYBBxVcz3q3Fm9Q/2wMIhho45TeBlsYq1LXnFq3KgwKQlyK58T5v3ivmlxBI2Ugpai0KWVKbnErBdi2EfN8ofZVEalnHnrWV7xuAE/PLotpEbEmR6HfsZX+nvkg5LLhPIKRnSwHLElN+pM3m1Q2qfF316y++/fJYv7nQuQmpf9BN4Mm+AVOti5pKKCRzaW0U0FKlX6cASTyR4YQyoERRAhowd4ClvdxTgE4xLF3/o5xqbwlpgba7uLyyabfvRsgIvh2HJ3Y1adnZqGl9TUatFvGES9QL75o95h4HbYHSFohogF2ehhSF01xKiF110LwNzy5L5dRVqfbKZbNW1iJrHG94QWrS/4nm4hU+8Reoc9itW60jMsS6V7dLgeMzvI98WmuijHgO4BinfrxT7aYkgBMs4wBAghDeOda/yqZn+0x/tT2vl8clssaQ6cr+oS2Rvy4nNOlVFdBExjX3LajvEL5oAGKPT07hV9qD3wV3yqRs8mZkbMlbg+fEVSsZMZQnTbnyGCbVYsm2UlHLjno2PX1hmbD4SXXldo7EV+JD94w5KXnbKDLVgxP/xxvnRV+xjXsHXKvvnh0ZWkzRM8cXV1bV5F3KoGwQO+gPRa5pIqHk/at74A148/lzNkAiPtKxF3ij/Plve6vuhpTS4kj2MurG3YAaf7o8iHYMvosHtXmdJIuiN89xYJ9zTEVmGDkOHnggMhh7eCAD+Hu6XP8rDMVXOolQ29cOIN/+9s0/kN4vlVFO64zFJiXLJ+pYPSjPxaFdnu7Zsos118BlhRgRLPg1gpbPFG0nXQgID6P3sRz7WE+hVscK47lVhwvLj5ZWwHoUs400wQ3rMYsl5DH5ED5dr1oUqzaazlrt9i279f3vWP72ocXwGLTiXqhet1kma3E8ix7Q3pCrDNOPElhiWAWxStnuvPWuHd5/y+KRhKeqnsI4SyzuaAaPQy6lFCRurVKxa7EoWaUacNSneGE+nXkkz7iDB4QFWcDy2Nk9sBQKaI6Clc+hCWthrLE197v7y+ZsBJ/IElR1nKGkfDkZWKj+I/VUX22wmI2E22eLowA2A94SJwmr8xz7Zt0JgcNm8HajtNwlRwEoTFPHGvjeCKCu82M2v4dCScltlNv1Zf6burn0Te8ViHg4ow/Gck7Kj4LoOjG+ur02XWeynLSksTZv97/zqT9/i16EIOrPvwSX6KLgg30zGKnuOHWDhOeAqsaz4MWL7rmNF0NADo8MTzNMOdYL5UFTFtUk11EuRbFgwUkZKcxcik8DqiEU8UD99tC8i5GCpcI18F56YRfjc7ucNeAP+DirfvuI7ZRvWhLwiOCBRLk/iNqBfjxHObICugZAfF185+XhcODenDwTtc+G/gJg/+N7MBjPeTUs3orGU8T3WqIAAvAkQCNfgKZ5B+uuJrDClyl4eDIZcp/ajufwfnmHagdxzWCgOSKBotO7RHuVUc9UloLZeublVWaGKN7H3bce2DqTs9Ohkowqrf7UWqMhXvzUGhg1Z/D9y07LA2J87EAQEscLVS9EjOfzbEgOpVG0kgXkuQbYbbMXKGsuEbEcAN8/eWarftOSAI+H3wK8ihaUQ6TyOG04Vs1Vfh1rUz1cfq6/B5tOylDzI/3qQKJnKvpKfKrIu9FsZel80ceQZOQIkCUuTv/rNtBD/H18/xLERUt20U4GljZ/Pd8DekIH5KKIQSCgfnlyYtVqzVOfuNzqGTxLN7mcqpJI1Jfb9f16jww3D6tm91UIARENnqsLazAcW4/2PD49f+WTCLVJ8r+27b/5b37jZmea+r05JClWM1aOocy7aZs38nb+OG5PPh/ZuosQtFBaXSwiCFTPV60ezVgeYe+2Luz09MjOLs6s07iyKJZhCZpuISB5S1ghrCiOkBUgfHGnbiVAoY6CVphlslqxzP6O5bZ3LA6AhNijKO2BlPSShoZRWo2OdZtdm/YmNh9gAa/jFknGbZFS6opdlHHGU8OfPzu1Ntfmt7YtXMx6sjx54OrX1jaVIpKSh9lmuOlaQW6EMKn/OFjmdWUxXPXK7ralce81iDhH2EcoN/SaM0KI69z4gLlkSQRdWrIqKC8/uBXNtXNN1NIx58SISVmu3JYAtNQFISGStyHPQt1CCt/1+RybnYeoG8QnBHKf3q3uGvXNuxhxLIUidtXztemcBFBKKDjHN4RcVqsAYtPlpU/v+qHc+u4g5eckWL8UHD0hsLal1IN+ZIGOBEljIYrKcgEU8Pime1Var/aX25f6gHOu6PxYZ9nhC/SDgaRUkq+USQka3euPrKzdOYc+A2gx9RnQGifxMYmIxjvgST2RWxtXDWsN+vBQxhIKk5UgQ2MBtgi/xKgrlFMYIH07GZ5bOJf0GeCe+sXSdnP7dc8oLaWuAVMpHO+akueBktqAwyYU1MeYsGbljWl34BBAaOfdwgXPJMB3DxzB+0lidAXhvhtjQF4i7xFAcb5Q0LK8UXvy/LmnaUlzXjPyBTr8QNloHwBeykfv0fs0CCvekXek8+6F8LOsWnXVCQhtLWWbsztvvG0TwPEcnpcilmxpxGJE+3WR2f5cwSci19q7uFR/XwJYbcF1SngZ5Vm8mMrhAXB2G8OvksRzE6/iza37Lbt88pml15q9Lj5So2Gs8OE8Rpndu73exGd6uH9eb84fX92okLOLykyby7sUvTx6DsA/a6j7auUD6Lli3rucCgWt7Cn5023qjhJgc/+Gv/UsfyKPgObiY5eF6+vc87++N+iiiniAj+78/PMv3ACslCsuF04PfgnqJQkUL9BWfONl1+8M6rWRI8mMuq7khQxF+/4QABlj7Axe6VK2m41W/Pq2b7399gOMhX+ZL8Ztv5ay3VDKMgNc+VbFYqOaVVFih/GsbQMG1h7aFO9i2upaqN230ZVWlQMosjmIH/OVvOr1LdvarrtC1fKNaZg2h4VVOrxj02zBHh0dWb6gjJgIKoCB6YXJncVyxCNotKzNM2XlL3Gn+1hiWhwoDxikaKgwrnueBr+xc2D5atmieBntZsvWoxnufwqQ2rIM79ZkQHXYKDpLno5PwIIZFNGkkFcpCXkCHpqaTrvykEus1X8UGKwulAmtrl0RJkrjIivKABAp5M2Yh0dYwXxiEnGjBt02gCLFK2Ur5sWI8+4W2BNthqDDlB7WyLEES8AjRah0D7pGx3q2wnflqYhx/R/X6l2yejwUmOv8ndzvDKz36Fn8qRz6XZOmBFK6V2X3+/TnL/HHBjv/yToKPJPg+2bTvT74Tn20aSxGqbG1ed2DAy+zP/P6lI794f6+4ITced90qcjILi/HaSllQflUdi30Mxri0Q4vbBnt2zQypTIC3ThGgCZ+wj88V2napTDRxO6ZSVFrno2AXCvpaWa+UnGsY2F70Ty3JQCTypWw8OHJ1Jbd2L5r5UIdJaHB86D7yucn8Dwpew/p5VOKRLQJlCDPVVcefClDwGkm0FJ3lnsZYeuPtUiTuiqx9rHwNeNZobiifTDwLqWj+kMT2iXB8xSNpRDPHp6AcCONBwVxXOAlE7zJAVddn5Go2pX7KIM28ZuIrBE0PRhqcqFARRNhC3b45nvuvTcHE5dV18pCasrj/Hddryy0v1EoWC2n8vIIjK08Hp8CXGAuLuc9XOezx+HNHIagzBz56d2zI5s2L3zZWpVfnj8X+pwSTSR0kL3exA/iKx2450Q5tIs9gvEOfRdPqCaBwqdobEHklebmjDD+2ihfhW7nZZRm05Rk6XnDdLsUubo8XaHzDvGZ3iddIDlQvQUggVcS8KYbVNpVruv3qhdDrJ0vlmn3tD169Ay6otfwGmWc6RqXex1QPukEB0zeveF3f5/4m4skZ95lRVvL++j3x3jMk+cAyCufha4tkPCvafvtO7c/yCRCHx6W8rYfRpn2IzZ8TqXOxzaG8eOyzi+71j/C7e9jDYKcVZRuPZO3UC5jyXrdEtm8lbH8FbmQBExy6pZK8CwsRcXeh7BU5riXoXLViThXtt581iIpRapEIaJmYeNhtK9s9vAzW5/jSgNQpVv7lgeQCrG05XAfQguttzy2Jd5If9i37qBn7cuGrRCM22+8YVm8GS1TqqyiLhQ0av+qbePeANDKO0P7AjgwnPelUn+pWyldX9yFT4w8t3I8chQGkLAo4aCEUYpR1/KzM5qEQgpEm3fH8JvYXcwTCEIgBrJstK58kD8HRtP1/CYlJUtQd0k45X3IotQzoLp3dyjOXRaR+uM9/BUl6estQ8eYImdQBvIe1AWz8YgkAFLEUnYqh54vQfHybAQLIXUB5ndVSL8pEkhWrI/BeMmDXc/TmI+sJ4GXAESKKRgL0b28gftVp81dwRbQWCdUZz/mGv75rjN6l0/mcuHSIDkW2vX3dDpmre4luA3tsIBXqzje646lIxmb9FQGhNd721bUP+EKVVFH2XxZNUbJJDFmdi2dK9uA82F4s7p9YNtbt+y1g3dsr3TLKgIP8QRKwvOSyfp0UAgsUikPHzNTe9Me+j3o4mLXeSlSgQcA1Rv17RwFSi0AuoR7DGqTHWTDF6fieqlKV05h+A06KiJM3XDqmtOzy6UKfGF2dXHhXkhYqU9QNjGxHc/TsgHywNWFqeZT/iv10WtT+2i8DWsMrxd+wGgRf+Vu3LJlddcet3u+DojqSqv67nXgQQnaMwGQvVnb9gWlKgCIEqWGKNvtUs0OKnV//hA+VuYEzT4XT4/ZU4Cf0qMcPfocf24BYP+y+0p85GOHznhqd/haxwE3cE7H/+ktkChdLTmhxLS5gmh0XwNjVhNCVcc8+mV3b9fbTXmtZPBIQXsdaSvnaK7zQXQ+A1mA0NRf3/U8lxvepfK5t8+neFoSG/ArNgJ0mk4W9vLlkXsUukbjbcGYDIYp3yVfDiD+PPG7PEfJT8DXCgIZKnUJxt9oPLVut6/urP8RAHnlc0C0BRrra9p+49bdB9Fx+MNwd2mzE5RMG0CI7ln5xq5lakW7/dr7WJtlm43nuP0ofBqwXq1bqapcT1UbZDULNGz5fMnS0RRMiHU2XVk9nrcwyDoeDG2eTVnpnbet+sbrlimX7MXL59ac9n3AMbOK2fACJQ8zyO1d9fuWnK5t595btvX+e1hMU+++WjSD1O0TGFX9n8lMEkEO1jHmtFVqWzaYwNpqeBhGUTVKqRyazD0NiGLr5/CquqYUDaWkhFJUSkTolgG0kHiL4dGtznA6r0YXSMh4EkPonJQxnOMgpWt1LrBmpHAC5tQmxhWoKMJKTCVrWQyr6/VGMVB70PVlbhUhJW9BHoVyXymVjDZN5pIVCuehuJUTSkIpoZcCk0UaKG3vI2fXgLKUnc87ccNuY93xv+rOoV/vZ3is6uDlh9H1G9eg9ZwSmw1ZcMHQtSpf0GWi+QsaYxK4UJ/r5wSE5P1cLxD0rhxOOYVFFyeNhDd4nmj1ZT+xAh0EkjrPn0BT7dHrjqhTFkVVspu791H62wix1pCmvb0+qnsUsMWzxXAJ40lkCxXb3b+J1Vi1FYbKPBzHE65ZMbtluWQZpZaGfhL4OHwk7+O6W4yyC3iD/vprANHxtUfiHgjH7nlslATnNHHv4bNH9ujFYzu5PLE5lv7rh/esiJUqBS3jQDTVc71bcImn0esDNBrPMTxhvHBor3DiUq1sV+cXNsa7rgiouQ8zgd9Dpq7mFXwm4BWQB+XkeSgxNbXPTKceMiQ4sBGfsa0bdoGc9XSO5vXuWGjMz1A5GIPigVbivru1usUF5KG5XXYaFgKclIgyh/enCLEeXlV7NMZIC7vB1R8MbNBs2PAST3E8sAR8FwCI+AD6UCiHK52AFwLFrR9dtfKpY7HGtbFDvYJz0NS5hj+eIfAI0U5BkEMMq533ooSVi4vGs2IF4IUuGkTPIk9QxUFAcufP4rLAIEAGxKa8T6Cu8m3e57LPkbczdHU+pFDiS/2iR7mBw66I1dblKSCrSEFoiDe0oiFlS3j0nr9Xz5I8BTR3EJEOc+AQgMz4nHgYLwDys15/+PcPQP7LX/nND2Ox5AfFXNX2997GUr9lN977Vcvev2PFt9+x8sFrHj0QKlbs4MEDS+1s2UuYWymIxzTQcq2spzOUtFJm43VIW4ymNri4skmjiZChCLQc5M2bNkBY0pUq1ERiYLpKLGPdE66hSgUYoLK1hWUD0RM5q9y+Y8d4JVMAK4UQqnspXivYOpf0yKixBAUGSABCzS6Mm85ZqVS1NQKn/DhrGlFrMkfyGQulEx6qKwUJ74h7nDk0iC1lru4sKVAFkXo4nhhc18rCoPUFVBuB9EFQPpWSRK6on4NZZIkGAoDlz/OCgVUUPH9iOrfOOe9uPIwsIdLcEYUUaza1LBatjigFEAFIVC55EQmE2scrnOHjvID717KQg1BTKR29T4yvZ0vklKk3CAdW+aXg+V/dFi4rXImAq/thwTVS+i4wUp78SYicSKLX9a4tEAiF9gZ9uLpXgCcvxC/xa/ngMl97hMegZV3hgWq0YdbHgDT+pOcEzw3ucfBQfdn9HP/rARoAzqbyAFXJisUdDJcDy0r5h5OAQcUiWN9hDAUNnMfjGUsXy1ZUN2ahZLWdPUCkbGF5JjxujtUnoFB+tihg4nM94C1X2px3yxFlonpKKet3tZ8f65N231wTfMJb7KKnIpW0Xktn2LWLzhU8ErIHt962MnxMIztVVSkpnkCJiY5LGwAyIpgie9Qdom5f8Yi6aBSo0Dw5cQUOKztV5H2M8T4n0EttoC4vlVdAIuCVYaPyKimn+ER8OY1Am91bNs9vQ4WVZfEWiupOU3MuNT8J8JZip/zyiEppwAIFPOc9muCmeV516GghwIp6aEG580ab33X7wtfFifQ7Fhp1jLt8j2su1Yae7O6HOAnU3kG7b3YBg/MN/2nfGBV+DD/4zpUQxrutBI7zxdouGw3Ow9t6Pm1c29nmvAJL5j4Hxz0NrvXxDO1cJ49EIc8CKXXrimbedarH61kcq11FW5VJOkJ8qHO6X6IjiZpMRnh4IasV83Z1doxhE4dPszYZYSyPujYCxNRdLG9FE1W1+FR/yG+ck57RnCoNoktG1ZWlVCaz2eqP+4PhK13KdrN9rQDyT//pP/8XqULhwd7du7Z7+6YV9nascPeWRfBApoW8DcIpm6Kw8rdu2TgdtxFCN4AIPQkGgBFahGyKm+2ZE2hszaxttC+wVPooWXUzmKV5TvX26wj4lq1GCxu/PLXZZ4+tkM6bln8t3j60pbq0EBzly+ojXKX79yyyuwVo1CxbLVuikLFIIWUhPAnN+taKc1IUGZTGFCsxu7VjRcq4TvM71pJW81ug1BcSDhpeTCBGcXYRg4o52F0timlQ3PpN7BooM90HQ+ke3jWF2aS7HQz41KQ8WetSQG7Bw3RissBqDd6l/9TN4tYrDK2HCTT0XTNRdZ9ADMaxOEyuPFi6XsqKQgVjJQC1n6OO2qTU9CCKxIfgQmWmKpRVAiJQc0XsZQNMBQw8x/ugaRt1BExx8UdYb+rHD7yrADj8j+eo/l7460300eZAw3OksHRK3kihUPDnX1PWaaNRG61TPZhNsMbPrYhF7f3hCM1iCkBSf17jW6A0rr0Ojr/cqaCnx1Bobzxryetdw95oaGgUtzRKN18qWTyR4h3bfC94mg0l4VRQRpD1OBiz0TM19uXADn29K4rPTffgL8FDvwkkAqAQrQXMwfeAFsHOg2VuXn/nLivhhVfxeG5s37D9bM1GWprg+Njrqa5J7yLk05/F9Zp3IqDKF4oQ99oT4Lk0OR5JSlS047MjQJB6SMB435KySulqU1n1bqrmileWsto5CrHA3QAA//RJREFUUIQyYuK2iKcsvXfH5omC7RVy9j4yclAuWR3QyqcS2GXIkrp7uH/BPUqN4uMm0CqLgVeNFzzbxAg5HgPoV4OxnfX7DmJr6BpBGaYnXUuvhpZaTyxhCnhQJ7BQD5rqyOm34RA2fWHzb/yn8us3b3f/Jdgki/7d2wU5glaSWIGHrHnRTpNwaUAr16oOCAqr1kx03ag2UtuKJnyDz4P2kqyq228zD0MyIxkQrwTyS7n57jrCyy9+haZ8aj14n3cDrfO0kcbYLs4vnX/lkS+1oibP1mRd9Ri0Wm08DWWaCHSCZH+IBycw8XXQNSETDwQD9Y/+c8xC1yZp/dq2/+J3P/y9fHnr5tb2IZZHwXLFrMVTmjcxh3Yg90zrXZRslsnYgMYaofAq9R1LISylm3u2feuGrw2yaHdtftWwdb9ry34bJlr7+uJ56UKsmGZvZs+Pr6xxemkxFEl0PrPqwQ1L3Ltta4Bhlk/R0HgbPFdWVnSnZrFqxaa0uSyhab9n/WbbG19Wh8ZalONqioIc0bADGCe7XbMhSnUmvSPw4P2Scw1ia8EgKbYvGRVuCRiWH7lOzBNYPMG5AAwCxvHuLs6598Au61quqM7rT8Irz0HHEmopcgmxuFjM5NexBws6ScHLzY34b7pK3VdZgaesLDEvuyyoKC+Kw9Aqk7qDlrpXdeNvpjEjLC4pQzG6AE3gJk9I8e+Bkgm6OhSNFaLdIuzrpToc1XeuQAaxEsLNn8rk9PBi679g01M2itQFi/IsEDgJcDA/BIFNAexcIktWwCHhlFBKcXd7yivU92fHeawUij+Xj+CdAl/ReAMgnJNlyIG/FeMlvEYJAByoe8gfeF3q6tFcHlqKTxQxIBKDjlF5JPLUKKeseT1Fz5F1LiDWrmP3Ktgl0PpUHQNFt9m9lF/5zv7l981v+vQjyhnyMb9ipojiTVtyiWIGpKUochhQ6kLVmu6apyI+oIECCxXlJ74STTcr4Rl1VSqSWCZmZ60z647alkjpOviOX9W2qocUlGgtmiXwuoPulcDrFN9rU6r2/AEAEkna23t7VuRdaTwHxSkpOKWIXCcwTvrq/kVJT+Djq27P2ig19TIIqBWJeDkfW6M/spdXLevzDhk+muwYhe/ykx4AMsNbDrqvNK4iOmmhLrUjbMN3nRPniWi/PL4moZ9W7bWp+zP4IaiEgEPh1fLlNI9Kil/fnV8kKxzXd7a8/nqXAhK8LdklTz7Gxu6GHM8OPEza3tsbKeFTL5wAnqKfvvFkp6vaRcVQvjHxibpNxyM8M+7RujQyDBTWqy41GYe+1Pf1s7Wgm3pb5oDJAL04HHQ9o0AAYArFVxoTRV/hncyXf9wfjv7+Achv/ePf/P1CrlAs50o2hxmWWKczLOLhVc+ml113z+IIwBhG1NyPDIqnGE1Zv9O3UDKLZ6Dugh1boSwWWAahyysrjmcWH88tOUPV9cfWm4G2uHu173zT9r73wKpv3bFFImQvT44th/LRDFePpKGhYvClZpz3cQcVlikGGbY7BkxbGutnQePFU2lLAB6aozGkDvNkzLpaCwJPJSTvQ4wFF4j9HECu5TKwZ/jtGjzE5DpWdEYQay/m0mBq0KWxuca7hsRN+sen9zdzPmAUSQd8ggKcSqFLqYkpXYmzca/nswreHDyH38VsqnOWOmrcQupRQKcycDmMO6Pc6p5AWQMcyli7piLriAZKJyjKCIIfh7ERZpQIt7lSlEIWg4vhBbwFreVB/RKytiHGAkXgXokrzY1Aa9cxRxxudp130NQnJzbnBZKimYBTE/rkhehZmiWvMSXv7qOu6saIyztMpnwPfKfgv8C6o034DAbRBcRqF86z+/v4k4eksZ6o0rtTbpVHxVZ/t8ohWhu/ueDCqw4OKJBfzhqHtihqRSv5b+y6b2NpqtwS9q/W0Y/1P7+rPTY8oP0/Bplg83bjMyi/V9HDPfNlrU8CkHNCfBB0m2zecH2h11cf8CLedxiadHttFDpeJXxwfn4OjyhyDwrGMFBob71PA+h+D88UoAhEZJRozlIInpGnqTQk9Tv3McoAeni8gNUc1boqgA+wLyfWMskc71lZW8pZhhe00dhJAxk8GnTsdNT3cY8WsjyC96eUd60VBjXmMe5bed43bG/4EdCjHl4X6KrJt6KTurACGnNe/O+fm+OABn4UXMLxL//U2OqiRLAc1Pqy/iNBYInu06TSMO2rzAOal6NJlynooDJs2kpPFGjoevGO2l+TLFUIgYd7KeIlnqXln8UXUzwT8aaXn3dt+GaOYTAaDLwLWFkCIITXQx5bEz0lQ1NL2krmBB7y+EOAq8BkTlvI29O6I2N186PPOu2+DahTeGn/1+5/hkmE2r5WAPmND37jD5QSoJTPgKpLS6ZjVqruWCJZsxxuYbKch3AoRZRDmushjaVkuUKA1RQLB0WlyA4t5HN2dmJzkHYNs2mAaFWs2KCyZcVf+w27/Tu/a7GbN2yYgelzwRoZpxdXlpjjZgI4WiJWjdbDm8lgYSikVwCuJV5HNEyMZ6ZA8hgMLCt0jpKwfNaWPE/dWoMpv+NCSokE1r/4RX9sUkz+ca3Ixbj8IKZaoMTFKGISndSV+u4X6gwM5OuKI7xSRupW8kFq6r0JOQ2YS9ZucL1ulkJ0C5HnK2GkzstadDDiEi0apdQTSQkH5ZOiFDBtQm21KZeTyqQuDEX2DKc96wybfHa9DNFl4H3olUrFrtJ7nitZOFg3WvBLIdZB+ChlkjUE0PtAuVuBKit7oIX9u05t9q9uopnIJqGUIGnXPaqTzqnbw7Piinb+i65VuCvQSN3iCOnGKtazg+cFtN5YiK5Z9RK/m0P9h8QHrcj/vFIelrAuuEoH/E9ZPG+VQAWaSbADAFEX1XU/uMDg74DG3/30rjzfORZ9oVtwffD+4NrN9SpcsOm7F5FSbYqvyXzyOOSRKUorsKqv7/eL/Qbf9JPuU5i0xoiUPViepTyV4+Mj293e8zlO0nlLnCstpzpT2nKNLaWTNp6MoImUpHgTOlBfkUmRXl0s3ChyGMkWfKnaJAo2DT/BOfwOX2GkSEH3AJuWujZVBxkYlEt1GPCMwVpdj/Kc1c0jwJpaYj21zGJsmenASnwmuUHP1KqJqpq8P9FbRoRaUFugkP3weuNd/IljRLYvd65xLuJT4xuKsuoNRtbqorijynEVUNC9dfg+ncna3v6u9QDdIjpBdQyAQA8Lni7auHTzXe2oz1+CiozBiCWTPgqKTlA5g/LLUPJeBD7F45Pp0lf81LK2mpWidDOLpYc2WBpZ6/b7tCHgnExcK2p4G92p96lLTZ670gep60wgoomQ8kKm69Af/ueYha4tKNfXtL357vu/n8HtLpXrlsqmLVstWQ6Gi+XqtkzHfYAwQaumsYwiEG4pV6x1aWdHR1bIFDwipIemD+dzVrmxb9ndXcvfvWOF996y7IN3Lfvt71r2/W/aOJ2z0RDGmwEYC5hCWXf3922KJ9P4yadWmMw9fnwJk4eHS3eT03vbPv4RRvFlaOQ54LL836n7jy7bkiy/D9zuV0vX/vSLFzp1RmWhBIEuVBZRKAAEm539CYBZD1n8BABGHKIw6kGPMOhpd4OL5AIoiwCBUpmVOrR4Wrj2q6Xf/v32cY+ILIjVzKyOXDj+zjvnHmHHbNsW/222zWwwhelBZhqQnY30PrLphLxRy9E26kWWhdGLKUpgH44yZnLL5ZaCLIdxT3cyFYwM9bktFQf/VNKOAyn+qACYS0ToWAWFw/dU2g4MFO2aph2MCkyt7BofKtFCjOqgRr8r8zqOQKORigMmS6VM2lfGbB1vY7rCK6yuxWB5Gh89/CHlQFj5ztocdL+yDRu0fVkO8+mIWlEVr0QTYODUFyoUi2I02FXUmcKRhfM7fPNKcfqczJ5G9pJqeZrCx9P5ADQg/xoHhdF1tRXAokkPXeYzebQDGuNBHk2PR/OeaVx5G4URKQyJ6bsX3zUNj5li/ksLJGT2PQ7lddcJx1AozNJUhcUxw2ylozTnWhoOf7NfGYSrshZehtevrmkoCnpYJu8XnkfxTD7L9/Ld3It0NKTFhrLCeDlFi+OHkscsCv95yP8tRl4rNustm1h41qYR+yGm1hNKyYij6/s3QbCRYavTMiCDtPU4pOVC5cRzghVVgyPn/YpG1dgh83v24ml0UKpljMyFxgavxmzYj2jX+JPD43jIMyPecGVHcGTUFwAFFCn+babHSYYFL/leC+a61cW7wnhUeifRxCN2zQ8VpHnKPb/t0betQ8us4i7Oc5NGl3Tw6J28m+f8h+zY5NdHwbpin/0fep56Ckhc0ssWik28j/1r+3Fychy7O64oiLLmw96X0FlHpGgzs3LKz9w//WIynk2pyuxlnyPfyfxTH3qvCe7guVq9FSdHrlNfRvbkY6jMd7IPDz5zTZHDw8PsH3Sddfkvm3P5tuG+hpo7A+8Ug2ywQw4kxJA8e3H4hYxCd/tLMyD/t//yv7zX3aj+/v6N21Fv7+BxXIuandm4uUsYbi4LUugA/c8gWu/wRRy9cOH6gxiCgFpUXNNBgxBqfWsnwhj269ej+frrMb1zO+a3bsZ0eycmKNWMyUYwxngd67ZWqVSqFAXBc7ASKjdmDZga4Vs1N6L05r3ofP2NOAUVOS/VOu+PF9Oo3r0b1ZvXo3ptN+aNWkxlWiqwRkWdnpxmHL3hvvBzbh4yykSm4bwQYxkIlrLSOc+O8WSs4q7NAp5fbVfXivP8lf/LYJkAfCoPivRF+LZxOsWFBkJ9B5dl+hoP31Gx+W2ZydHwqt1MlXyrSE3HDsLpEmVQn8RwdT8evPg+5RjGjZ3rsVG5FvW1JkzcghmdI8oMKFSXiHsNJCVN7FeB9ony+cY66FxGL5SjzV0FHZQ2v++WxlbtbK647+8rUhQ04TdCxSEJo7HzsvVrX46CWngnKngEPtM2b1eUL7bCYHz2jcJrvNqL7ep+sV3eoy79cDkDBEDaKMwclHdZhlTwNnVxtFyulGcFOeOs5t6cpeIBokNlQAvGmPMkQ/Ff3jcdv1MYD9P77JmCDlfnsvCCehymYTE4wusqIMv4uQJk/vLNfJ/8Fsl8WuKr9FIBQkNX/GvhORgMsbN7PU74xsHokKouymjTp9Pi6+Gaip2yel7mWZBgE6nGdTFBhvon0ZBOrvt/fho9ZOUUr//ojOPZMbJeGEBXRFy3GY0yrYGW1ZoLvXR2x6Gs5uO4sdWOa3UA3dOHUR2fYzx4h+/IFtaCPK4/bJjz54r/b2164ldE8bEUlaxj6ED5p1zoAwxd5dAILJsEoUzeq+TH9ObX4ia6pruJh9U7i82tDvJXePqZDmlebZ/x3Gc86vmnmeRoIIPzoPEqO88hM0VnPB6K409I8enTJ9FqVDJarVgtsTCM2bFPPg2AsGm3j2y3u5vZF4T4pyFR17gkwYwLY7yQgVOx2PIyHH8ho9Dd/tIMyHe+87W3ut3S39/BEFzbewkXzhknm2hC7fsyF33qHR3H048/ynmiIH2093bi2iv3ooJnsNhoxlihgYEnpUqMIJTnfbI4LtViBOPPa86cC+NCsMnxcRw/eghjr6J7bS9mgPUKiKGy3Y3WS7djcWs3yi/difZrr0T57o3oqxd59vTZASgWxdhpR/nlu7HcaGcTln0d8DQVSCWjcA2PcynY7FiWLzQE/JlvDYoK5FNmYbs6S8H1OZ73WqE8Prd5H4ZUKX/6dnJmEdGhsPozBZffxXQlhZGowqgaEZu6NAwaD70EQ4RV7hqKHANiG/ble7rfztC5rNTjfPlRvPf4n8do9jTa1d24tfVWNOI6yqMWR0cvUijMvy42IkwuUJI2OaL07Ii3RNZlutDczmYdxz/ks5LD+5aKJ8noFXmSfvmjEJDLAvuz+B7fLQTS0e7QHoEp0H85y6rX4Rcu3yroc5UELxVpXl3TgHwm3Hnl8vvppeQVt+LMV0TslifrjgvF0TvF78+2QqHJI8WReqaesvMVA1K6QNGjAJfAbldK9Hk92NKK3XTlCfJQeD95+1MwYv2SIrkqxmRoPKx/y235DYrI57JMxbev8ljsxVbQwzP/s2mF96Cjndj2Zyzt01ivRnd3K06nZxkF5GJcU1A5Gg+a6434VXiOJAyoEKmbEfvPNAAzrm0YdeX0KICyJYZkNsCjGZzGxbQXa7NhlDAOHcrZKq2yg9jmQvvX1vkG7ms2UTozRNNVEjE6Fy/gSTPil+E385CeH+XQD7Lh1D6Bz29F+SmldXtJ03zCI/cS4FA/Tt1/ggzwWa4j39BDb8wHBRs2U8rfrr+zK2jttGI47OVKgs4fdpnkJQ9ZQx7NJ3wAfdM7vcyLcl14/wV48FxZLbaibrzm+7lGDzTwms1XArY5YNpxNS5V4CBfm68EbzZTcTm9FiGcPC4NHfyYUVh4KU5hMpnN/5DjP7384P/ft780A/LX/k9b366Upt/Z29yORgmksyrCcpcQRK/gAus4h9HqKIg6FVQ1ZLO7gZEASXc7hg/lutIBcxuFUiA1FRToyXBLhFAeEYnYpVyDIR3419jbj+g2ow8jujDTEqRuui4NO8cALLH0I4RWt91RrFr1Na6tYzgWnUZGWYmXRDAO9PIbtkm62V6pQh6NhllhMkTmgYo0CsimKAXfTUaVuTJslbQ8qgCSaTQY+ZS/il0myOdh4EIAindsMrL5xKeyuYjfbgqUzWhJF6652I3NGznFCQyq8ZCZ5cwUPsogY/v39OB5HM8O4tHRn4IS34tuYzv2229Fa+0lBLqKEhnE02dPeUcxtR1WeqEESasGA5tuKkvyp/CYN3KdHtIFSsTvWECNX6J/iFQs9uRFc1AoXsvoniPz+e0181s0udg8xLO5Y/R6/fS8LNfnt3z18oRXcyuOhVB/KuSfO//ZrRDiQgFb52s555FT1FsMEy7uF/vVljy5QvChreOCLtAJGg/b5VUPc8o7LaMUMR6W3Rp22ps8RWmuz1DU1FWVjzQok7nSm73gm+oo+coPir6zoxUQ4BQveprKgN/51HPlu5l/6FSUz4xeHT+35U/f467vWn+cW6+VJnLYrcXZ4Vm0AGYNp3PhETnVZ2dzZ+mlTNSxfRDWQ/I071rfruXj6qLOXbU+HUV5YWf6IC6G57HQCzk5jMWpK0GeRmnSixoef20+STrAtGSCnffmxwdR6p1El/crpG+ZChmQDzI3yTNZFmmQJz+78USW/rNjcZ59LPDySX8QI4Rcr4PC8I3Ce4YBs0zyMYo3HJm+vb+XfUGjMYi/0yzyIv+T5kKwdinvbtaB/Or3bBWwLq6mqzH/hll7TT6/4u0rvhOiGZnqsgELaA26zYG+GlXl2Sg6Ps2DgsVSzp7tSHP7Na0PgwpstprNCwPikra9PgZkfvGH/cH4CxlE6PaXZ0D++re+c7Gsf7tR6UStug9BYYQqFYZ0LTEgG0iKncabW5s5P5QTFK61uhwdxQuBQUgiOIWuLNHBG2AWMuh1aC1zQXZ3Q1B1Q8sYolm7kZMbqvSsyQqeyhJPYzlXGItpGh598HGuMtjsdKKxsxXLdjNWG51c1Mn5qRwLUtQWysBKJildyNPT09jc3EymMdJJxS4D2E9w/6NPsiJVsNlen0xRHBXAVJgcuZVMlEaCcxk2mTCvXySjyoBXzJXZYEtECi3yprsH0+G+aMn8OE/SFQPndzmxc9t0ZDQ3x6S0NutxOP4wnj39IGrlTrxx+7djv/UNtB7ItjyG6cvR3djKtAwjtF3YqRQsG9KW6SqQ/iPpzLc/PK9gyEVKWS7eS6ORbGXNFc9YptTNeYW64be0co4jN/NrJIsG13QUIEfYagT1rP5dm+UlieI8j9K32E3P34b0un32qPeKPHm1ONocMAHlkV/yLmj52c2HigepHf6jjFoMCmV/Wp06bkCOEjRwd8nWCnVX5oPysuWEGePCeZbY13oY/tEsIwbNi+VF3XDuN+AB6kDaq3ykvcbUY0HxzETmIR8HVFkXqlXvefyZzbz6QvIbz8lTWZkaAtFtsYjbOz/4McbgIqPb9HirNb+N9AkkeD6NO0rUPMgjpWqb+llF77yPd4GBJ107dy8wEusowfIcWlB/ay414Eqfji5//pjjQcx6pzkhpUanNB1EYz6KzfVFNKVfkoAyWz7+VN5WbpbV//Lks+2qvi3ShXRKLitoIFVXAMIhyN0O83V0Ub2OrrkCZaTlk1lem2OhSbXZjOs3byBfLno2jlarnvKjR38Foq4MxKfAkWv+1iC5m3c9SA1KDkDMp2ABn7/Mv+/qCVo3DhgUhGXrAnmQBvaf2M9hsIiv2QrguCM9EWdOHmQTJ96Knhxy7kSYDiS1b2e2uPjBf5QG5Lf+xn/+9xqt7bc2t1+NVnMLK76ZCluXfjYZxNoRKPeTh3H32nXQTiU+fve97OTboNLaeCeTTx7E+vF51K3gGgpybY6LBxNazfAF6gWlATWVYZ5x8NGcyjwSxUDAus0EKIxURggD5gsjU4kx6GN51ostDEF1s51rqQ+pJfs7ihGLKA4UlYKrgrDvQARvEECv38uojFxu1PuXjOdkhsUUKHhZXE9WkjeSP1DeMI+bCCrRi4yT9zxcIZorBq5k/LebwnB1VHB9TyV6JSSm4bVEUDCb+TIIQE8k88AzNv8UKMkvFP+vl+fx03f/JBrr3XjrjW/HTuvNWJ83Ka2GGCFf2dxVyTEYcrDNSCro7MC9pKlpezDtpLHNGbZvr9mprQEgz6BRoXQiZPaLNdw+fivW7lngPJJny+efSV+Vj83fpi+9nebcAVVe42pe87iAD9JY+56JXr6f9OOfhtd8XuXHLdPP8yL//uUlkpxOh3Fyehidzib3DLs2jeJ72aR5+X0Vr+3U65S9ipB3udYA+S0PT2L94Dgqp4MogQKrM8NQFX5yWbEpbj2AUrGO4TBKMECSqTSatew/0QTkd5K/klL5rsAkvTS3yzxIteIHO/nxSpbDnz5yuSUtrq4UxMlnk1t5z3BdaXB9azc6KKYP33knxgNXsrNT3LyUotXpAii6KCk9kXkuYGTHeq21BfJdxRly5WhogYNNKYbvOn+Y3r5T6S9AxzwAvfiuMoFiXY1dT6Uf8z5GBL2w06hkM1YDOqQMshcGpJCfLKO/r+hwuWXxPj3Kaxpa/3nB5q71GE4vojchD2UMMnuj2cpyJdikjLY4+LhN1bkyJW82uxsJnPq9M3RGB5YRiBghVdSnR/PiufxxJd/SO/N9eZ7Gg3pX0fv7SidYCmVFz0GwYnOghgOblQZTQAAVLnn9CkD4ltfWMIIAZkDxcOjYLT2Wi2IQocEBAw3I6p8NhuMvZBS621+aAfk73/473+m0997abe7FZmcnthodFFUr3dINrL9Lu7rk5p2XX4IA0+igoGsQeKtRjcM//0E8/l/+Zaw9fBJ7e3sx296MU+jnILC6bh5E0qqnSwsxrX9DDJe8P8IVbiH0LYqi4jeSyw71VW09plXQHAy6t7WBt1KPMYB6YkVlO6+s5iCmVY4TOXPdBJu2qFQrUQXl2AeVtJEU3EjWTLVHfYoSZYxUZBIg81YoLqNoZCy5pWAEeeAzIcj0kxkLw1Rcu3omTzJ/JlAoyHwk3/NUZrzycvJFzxFi29u9ntOIKyDc17vT/Fonb9z9VYzINkiU72TDnbS047gwAn7X5My3uwLgBZ/OZNgKxVSU+kIEvIbxk6Y1hGp9grBOUIxUNsdsnsk0EYrLJkgLo3j7gc+nmcrCj+b/ID0EXj6RjtLfO76e3/X7l2l59P38yf/Swcgf28ThmuJp+CWn9MfDzbby3BROab+kLkvU/wnAxxlR9QzMmwJb1KGJ6yHZrFChbtugvjrAZPTgUZy890EsDg6jeoJSBABdTFXMBmXiqWL8HMzgCOecqqWMoSYvNlMdD3qx1oHfGrVUwKk8JUhBggQI8oj159+/vRVXi5J//v5V+dwuz7ldeIhSg6tZHuoBHtEAbG1uoFRn8fHHH0GjRfTxGpxXyeYrXy46c/VM4XtnzKU+eufnMUdxibQdS+KytfM0JChHd367a0OUMRF3eluCQtA1L8dWqxHdarnw3JSfpEHBt1kH5N/dPNin4Zls6nZZstw8LziSP+7bzDjC4J30R3i7AEkAZyp75M1y6b0XxkT+ljhwpEzDz+7GTjRqzVhQ9m67HhVn1eb8qm78lvLnbjNV5kvCuHOuwUjjwbnNuVfPpwx43zKylysNjMgCOp7hxRfN5lceiB54sWyCz5K+xor7Rn4tMBoIZgZaOHW7aUn/HETIvlyu/9MvahCh21+aAfntm6/9/o2o3NttgvIfP8oBhHs7u1RGC5QNAsAdNMJhCrMYZirjSVDni33xvT+PODiKxXgcm/deisU+RgQmbUAoyAjxC2HJBY84L9pq2SC4Yx90OeESH8gdXZEL18zKMiXAZzWLeRWvI5seSlFbgGJh/tFsCIMvw3UhcnErm8Wu2no1WuRTFLzjnFsyp9yQZwXDUoBkmuKi5whLMovZIT/5SCEMlzlOZkrhIGNpgGAOhdnbxROFwr4ylgXjekVGRe5gFtGjHW6FkYAZKVNZQ8s9s6H7m+2vWlr+2YnYxCN0wj9HkpdKquBl9McqT64jYCTNd8wHBMuM878fRLjyXm6ekWeFQeNSJq81jPDaBLR3HP3ZcZwOHsfjg/fj40dv5zKym90tDBaCAKtl/wgatPAkFQyLVtDBYkoL26z9iu3SDdt9Me6ub35ldN2uQqqL5pi8xI/i1LUm1AV6rBn+6vdAw9UVQEDiUHJpmnNFWVRzBp+JRke9AYqlyTvkieve9htZR6RnyGoL+i2fvoje+x9G5fA0utRnA2/EtTC6rg3+8r0o7e3E0BQwDjZ5wKDZGOvkoTU9KjzXC4DTzAgd6skIsKxhaWJB2CyLeyqcvFJsPvfZhc8Kf/VWQcOiPf4zHsqSFE8kDXgvX5UOGv71uHb9Gt4rSun8NOni6HDHJo2hv0sh2OdmVJERSrVaJQ4PnlMiDbZt8Hons5iw+57jVQwbJgUMIfQiLwvP2RdcN9rPdcZ3up00HFfo2znWzG8hM+TOMphNNrNL1aasuF9mvzjnKCQxigrOzDU9BqB0DZnyLqhK79o0eSabCPXaua3MGKgBhsqxNjeu34H3FvBcjZ1noIFGNgdV8lzSFzrkRlrZ1Myp+fGYYd/Q0+eyIx+Fn3UBUTUMWZ+cl3Ihs3mMMdaO0WrWq5dgQbrD57xzxafSw2Zmt5QhCixNpeMpXqAVVnggtj6sfWGj0N3+0gzIt6uNf1h/8nCz1T+Pm7tb8dqrTiuyFQOjp7hvDPhkMc2OR4loHPgCNFCdLuLuxmZM8U76Mun2TlRv3c6R6o4/SPGBQIkG/8IGXdkuFbtpsif3yzfcdOqOXH2OVIy0GlEZWn2VKFWRbYoNXMLsFOT88PAo0VfL6Csrj6ccpLe1DWo3ff8+xy15nnnwWf6o3MzL57biJ/e5Ydumx+zg1sB4h/evlGj+fZpAIfx5vDwvfvs8BjANQfGem30pdsoqcVPoLLOqoRWA8QRGnc5TaLMJBoWlW+/aB07oOMZw22GvARGBOmhsPSNiMHagdr/vPSNDsoMI2ikoq9ogPjn4Qdx/+l6cDJ6BgI5QIgOU4gqjXIrF1BXythNEpCrgnSnGXLRHjZK3z4iV3tVlWTxkNJA054fCmG3XRfHNjdlJBZM/UvEWmwrHHDoX0xrlNMy7TUV1lvMon51F8/QsuiiIDb5dx8Opww8GRRi67eyrNYCOisjiV2Dc8hxVeAFqBrW0JxdRfXQYx++8F1s8v0OeMAc5JU/59XvRevOV6ONV9JsAEvsR5KvkW2hIeZaUf87vpR5VvZ4K03Lldlm/GmfLIr9Zfvn/CoQUyuczPvh0uyy873hLA5LNd15LAvnAFW8V79qUlTT0D/oYwryzsxOPHz7KsSM5Lod7SU94wpHPk9kk10hZQ5mdHB9n86v1Zn5UdI4N0pg4GM5dL8rrufOHHUcHQGyysLu1mfO15XKxGnBok+X0j/ueywhFbjn1txm2LN7Kv/yVvwWAK2g5o9g9m8SpNwcC2zSlITRsVj5SEVu2TIF3pHAVgygY0rt66aVXYwCyr9ZQ6k1bI0heneIbvO8mnYtO/kKOzXt2fHuN86KPQ3NZfENZsV9JI5K5zn/Qlnf0svU8HPWOKEJs73BPHXGZfjHzQcHZCW6hrcbM77kS4ZFTP8Hng9EUQLz+X31Rgwjd/tIMyP91b/MPKtNJ1AajXPRp78btqO7uxBmEcz4l/AIUGzgMKkkK0WAZYl2gvJ598H48e/E0tu7eienWVrTvvoxy47lkQFldJUKFJMcXDCbTuCdPeSraguh6FLbdDzFG/Qk4kAocOYobb2SK8nNxnuw4g4lSNcLQ9p3YiW9b6NmgB3qXsZ1ttRITLLvt8Dkq3cpj99P5zcvjp4zPXy4gRMXaCZwKgN38ipSy45vn9XLMl3mWqbzo9QIxcsKeApRXi+1KUD9jWtz04SivQR0MAUgQBX827IGkjPvH25ByvNeog/QwGLkYlg3U0MzON4+z6SgGg9NEXDmADGWo8bQzXgWyWmhY+Gd00Tqe49o4TvvP49nh/Xjw7P2YXQzJq9MvlKPWqJNOh4cVDOo46nFt7zppOtOyk1Yu4/nZAeBAz7OSnlMW04xcllVhTZqwmffswE26FPRIJfgZWfjNrmBzzecXKHo9UOFqY1WOzRlK//nzGPz4+7F68CCaJ+exfPEi5s+exfzpsxhx7OItlxHC1lYn57+6GE54t4LBAE33B1Hn++axOZjHw3/5x3FLHq3jTVCmXNPi5rWIr301hvDdDP42SKCY3sX6lSsQM/mYdJYoAhWpVyuuykcBCiDCf+xSIu9elflni/sz26fX87FCWUk/X0ukyia/5F3TyReKt9ap57xDGWxrlISOFdne3YunT57EbDgsvm06yim0tenKQXaGlA57yIn1l+mSpvm95HU/prIWyRsp5LcNI3a347fbbMW2sxrwrFFp9oVejfOR1O65WZ7LU5tDVd8klf8Vx1THHPgeL81J/wz9M+CbGapLfahvnNLFABhlJhfNIpPSySlrXMxJQswBNo7+vnHrpZy+p9VWR5i4TVHIkQRiU/au5C/LzZ48yZ5GhGekvfRysx4FeskHl7sPeXeB0R6OyStyUS8hlxcYXRPgHT3xK0Ko+7KTnjQ1OMqp6Vte4CjgcR7Hrs8y1dv74kahu/2lGZDfubb3D120ZreNB1FpgwBLsfXSrVjVqUBcLZWRzKz76+jnFhX3+OP78cEHH8YIAr/12381OvfuRvfl1+Ki3S0IKXtcElGLbueXFZAVmqxTpKk753MyEYA5o7L6s3FMUXqp7h3IiAF5+OJZfPTxR/HyrTs5uaAK1jSy6YBdN3sG9DT9JkZEAbHD3JHgNqdcTfAHbiwY4vIvNw6Fsbg0eBgLpxkwLfMsk3nfXUWXHgKb5chUuH61KUifoh6ezZ3zfI60coEbaKoRzLT54uJiFi+OXsTT509AJMdxcPAcw1FMkb52AbqhbmRbQwZ9JwWfv3WQV6vpAMHCdfY5lYr9BYYbZb54+ALmnkyHGPpH0HcUlUbEVuda3Nl/Izr1nVwXo+kSxoHhmkU0Sltxa+d1BKOVnamOA3j+/BEe3lkuE1pdKNhFWGQxHYol5FPQkeJCJ40LigU6KbCZ5ywrpUhlwhn/klbWP0JrTayovxUouIsBaQ9nUX34OIbf/V40NB4ovRUe5uLkJBbHR7GCTrOnT6KGsmwBbmx2LU+mUYP55k9eAGWHcXRwiKRfxM7edvRIq2qT5vYGHnQxpuH54CzaX/1SjDe3+HbWEPnxf/JEhuSw5MvMOXnk4BQdomLzm+W1qi/Ll02D3uBZ3yi44N+zmRibvCUJTOtqK/itkI+r36Zp4oVBLt7V0Bp9JvUMyKi3W7l64TPoIk3l80yfP+fH2tnZjuPjE4AVPMA7OT4lkyVd6uIKNVtvuf6JMkQ6GXKKJ4zkxE2MVBsdYCh8FW+3BmtKkysDUhSf3x4zz3oYyj1ZIq0iP0WZ/JPGfCjamztxUa4CVDFW8kOWk3zxsP045tHnNYQ2LZpHyWJUJ9IaW7v7ce3azZwHq9NxUa5Cdn2oMI7Wj95ELcuYO9fNh01hbmkwuJb1yKY36O63vV40PZMmR+fhGuEtlfl+DQAolyyhwZXMSwlLV1DAfNiErXdjnlcYnxky6WSjAGPS6Q/G8fzg6Asbhe72l2JA/sE3v/ltxOnvN1H8d24VK7O5TKjtz7NpHygKwav1XCd8jst1/PwgSqCCFkp69+VX4tqvfCPK+5ux3NqISbWVU6q7+mA2ZmeVF8wiEbXEC4RdRnIdjVq9kW3+GhwVvI6j3sIYN28NxZgdsJVSPH7xPD559DC+9uWvRFMmw/Mx/G08n8VUNEbeNCBDFPPOxlbUQNEqOI3IMcpmE9QJD6ewiDM8ygf8+5lNQ+SfDFQYgksBlAk5l5nsW3FL5sITkFl8R82Z/SGWmfKlofRnbr4Pc/lnHmB+d5uuHNDngEE771qddk5IWIcGzRxDYD5K0GxC/kGE03HmO+fkoiSldWFW4dZrREYID6+kcBQCWDCz7bVXc/i45na7yTfskF/wjfUG9d0GGHSjwe44k25jl1RbFFJaITwQDJMRm3hzbb0hrhsDb9rZFJdlVHj8rnRTJ2hwpfDnqMy1hf0aEkGakidZxVBvm6JsLNuGduuPn8bs3Xdi8IPvx+LDD6OF8bC/zSa4KnuJslYNHV3MYh2DHIN+rJ/hsZ70YoO8nTx8Qp7Xo95tx6rdiE6zFo++98PY73QweNCBbzn4rleJ2Pj6l2MEXa5ymXzBf6l8Pj0W91Qrnmb7PteNwvLKp8/IZJaLP6jAhc9tBZE+3Xyl4K3Pfl89c+W1XXkk3rjKU/KQTZF8qzB2XKN+HPzo53fhdb3Q53pq2ZFebFUAiet5P4G2GW7PLp8YmWRZMrKLo0rSJlHRvfJnwEtRplXsY4B2oKHBNTW0jx3IVGnmNxWv+eVbPpt5JUMWabnm9Ov+ztznvaKwlIPz1kY39q7fiOuAw1t3b6c3nEKKDNnUZj5tXlN/+K68bhSTNTIHHKmr7tx9Ja7fuB1npydF8xX6JcPIeT7zxm7ZLNPVdpWP7DznvjLiN9RJ0iSnFUKHeC951o1zZyaezNFh6MP1JaBFD5+/7MdRJ5BGBm74Hq/YZGX/px6cemvmCHQ9PM5dTkFjMprM7vcGoy9kKdur7S/FgPzdN7767Xq9+Z2bL92Ljd3rKBJc4e5OjHHX17a70dzZjwtRLsLSBG4tD47jvR/8OO69/mqUru3FsFqJCfUwgXmmKrQSz6LO9QlkpZweBKWQbbsqHNtNcU/XYWjbPmfZ5qpixiBMMAww/fOjg3hxehi7m9s5r839x49iZ3cn7u7fQGEsUHiVWDcCpFHD2CxiCDK3DddvbNSaKLiCSWUaO9LtyJUJEule8kHWrPzzM5sMz9+l8i+UYLHLa4kKZZJLA1EwoIKBILBl0pfpa0xU4oUyuGRAd16R+Y3EaON252h10jH6ykkVm41WdJttjJ8d63ZuukhWKZx5d71aCIPK8QJmXOFlDIeFV1I15LRm7sd4WkOe4/uXLKIQVKuNVAprK+rI6K2Fk7zx7RUCugZiw/tYu0CRLgtlerEClZlff/FMo76BsWlzo4ryaJNnmxhsyqpkkbOd2+9dEfiq3JzmTloiNDQ437B/BuMB2arUVQ1vb3l2FpUXp7G8/ygW778bF5+8H8NPPooKRjMnrCPvNi157lgjm1CMOb3AgAyPTmJ5fJ7jFwbHxxl6Wut2Y/tLr8XaFrQcDePJD38St/YwjCo8eOgAIFS9dyMqL9/Fc71SKub5L+yW4/J63r/6P39z4L7neY18Wc7iDtunJwUN3Ip0PSuezRuZhLTxKOmK82LzeXd5EF7TWEDm7FDn3SItFBYAQ0Xq7y3kRoV1iAdm86Qy1wScdLe38H6nkG0RrjuTeYWf4Pbk6eRVjRKJyJPq9+y/hL+bGOEbu4AzsmazYC4Ql3V8lQc9TY9u8qGHotRIfR6L6ySqfAFIbKJqdzuxsbUJGh8h+yO+exGdjRbexF5GUeXaLdl0VTRxq0/kNYNLyHKWr8xz+9dvRhcv5jQBo9F4fBVeu9osZ3ovGEyNxKfyyKZ8Jy1I13M3n1WGNbD5LJv3LaRhx0N4aIiXqwGpXoJlOBqakBbpCwivQKiv6XXoLarnDOW1KVEPxGnhcxT6dP6D88HoCxuF7vYZdX6B7f/85V95q9nd+I7zWa07W2ezE4sOaPT2rSjfuA63tGKIMjKcsbNWjcH95yirWnTu3YpRVaZhhzCh54Fw29aXg8yWMypgCkGtACrGdk32nASN+yuMiB17rjPedmoSCN6sFx3jrc1ODBD63uEJ717E5sZmvHT7TrRRmIb92v6uJnDBqLNhPx5duuwqXtWijJPz/1j5/ImLRPTZJpzb1VGGuDx1y/PCiBSP+F8hUG7JPzCI6cocHvOca1eGoni2YMScLt09C5ypwmRFJ3YVry7zlyCM9xRW3zWP8KNtvwuYcxr9ODh9FvM1R60jBHbeQgfTvFgDAZWdd0fmnUWvfxTHZ89BM+fpldTKRkDJuBHj0dhmWhSHFCrae9V9Rb7NsZlT+RV5vyrz1fidIu8ockCCHpZ5tk6zCdK7+Zwo1uu+Xwhi3i2S4r4NiHwdRHYllG3Ox+/8JEbf//Po/fkPY6vXj+nHH8cYj7NrpBP8MqEAPm7T3wyBc58M4I+TEyUzLmxXBoiQ7ez/abRa0bp1K/vxKngh609eRP/Rk7i2swXdVlEdL+Jw0IvGK7fj4tq1bLJ1S8VdUOJykxZF/ftnJjTeeU7Jis5h/nlfYnrZt7x+9d7lfnnncv9skyuu7udBsnAsvuF2mUaeFzRLZSdRqQc/a98X2Bl+sAmXTyMfu8jzeDRAOZ2H05hcv3k9V71UGTtT8wL5sOnGlgDVXyJt6k1glNtlpVnX8uuN3e2c1qRKXqqQqWi24oF8zPxdPl9kkZPL//in91F45CL1wngoB5vbm3jEgCgMgNOA+PCIPNvp77TnjuTfwDvZ4rktvB91h2kZDed0RTmOqg4vc31v/ybgqxNnAM5Wxyl6fJLtkrbWo5sg1rInAOS3tC2Mx1XLQOFFe/9qMKEGx8jIwhtCZtlxIOLk6DgaGO2K0R68YyCQ/UImluOx/J7fgWekix6IBsQZyh2b4wSKI87P+yMDB/4QD+QLG0To9pdiQP7zb/3md1aVyrd3X309Nl95OWp37sT+178W5f2dmDVxJY3EEgE6Mn1uk0MpbuJ9DKm4Gda/CL9jk+hQWyYRWYowV4bg+s4aSkvvREKWEJkyCg3GdVGYbYRalzndSHb5djifJAK4vrWDS76d8+onXsZttPkslQ9MdwKzffDg41yb/frOXmyA3hOdk8bx2Wnmy862c9Dttqu9+R75vRJq/n26+d1kfo5eLs6Li6Izt/xukUQyRwq+D+f2WbqXv/Low66oVzzLufwFM6eyIt0Lm9s0caCrEjRxwSeNMOoQR2EVh+ePYVYQymRQtO+2N/i4RnI9FqUXcXj0CYbjMDY2uwjUhe2ocfv2Pe7XEPjLcRHk26mnXRveqJlUdjK9Sp99LVWI1CqOi4WZxPAZMrw25eowpsvTGEwPuNuL4egQ/3KWgn9FGz7CtyTOz7KlNEu65YbR5dMuaIXjwc8KHsYsTn/0w+ienkQJT6I6Hscpyr6F8BrDj28So4Whxq6XMMqoNFiAsloH0BEjs7xwxUvpi1JDcG++/HIsAS490GsLQPL4j7/Ld6bRauOdQqPyaBHHg35s/drXYoIXeIWQVRxFrfl/UYOf1WexpZG/LI48k+98+gx/1EsanbxQ/C5ue148U9wsEvmUNFfbVdqf+9+teI7/PFpV0D2vkaiGjGJhR0wbGeK6YxHs8zg6OkyluX99P06RCdGxS+A6ANaoLK2AyYkyVhBWDxeqFp/iG47j2t7aik6DuuJyzjRB/RXrwOfn8z///O4VLYqMFv973SYdm56MChNg1GxS29qAD5z40X4XlbazYQNykP0VaMda4Wd6Oi100Taeyu1bN+Le3dtpIK3/Oe/7jd29m3wE2lOabguPhWM2c2U+bXb6jC8LWeQJaGHrh813Vx311qf8qveRRueyTBoX9RMPsld4rhYvnjyLds0FxAowYee/IPWqtcWmqyveNy96Hk5fZFPZnF0DiNeBAQEY5Sj0/wgNyN/65m/+vbVa/a3m7l7svvlmVK/fiJKubrsB8lsVnWdOi5FEw8Ji/Z06fYwBseupiLsXjVBRVIgzdy6xsss5FRLNtLRa9as2WtOwEk6GjoRd5jwx4+kk+x/OxgMU5lk8PHqGwprnwMTsHKa2nQurZIXwTeVkAkpRz6kwZDIbXiooalHDBBQ6mIxxnhrp0Rw+P4jdza1kok8Z/PLw6Xb12yMfsUx56jn/Fa+pBIoHU5GwJXvw32eCU5x//jeF401yySWVrCgs+4iwtBrUJZ7EeNHnfM7uJGuFgjXQx85vI8ycJvvs9CgOD1HiKvdGOYYXn8TDhz+Oo+cPsgOxjMexvX076lWQNp6aaNuVz6Rhs1FHqVj+QtHbmW3eM/9sIkKp65/Gx2YPvZrJ4jzOR8/i8Yt348XpRxioDzAgx7Gz5/owIIGMRrKsHq0JPTi3z6dOqpwqUPZf2HVgqK5GsokRWVKmaq8XU9Dj8PzcB5O+I1Cpo8Gd26lJnmzia3S70drYiCY0MajDpVinS8qYU3GsYlxrxM6vfDOewEuT50/j4vAwTt95L8cD1VwX34720TwOJqPY+PWvxahcABvzXaBUjtbdVR16Ka9SXfKu5YDPPVdpFM9y+aqobF5KhXK5ezMf87/L7WcN6+e2n7n02Y/i0YKOppJHT4rkc8tmrSxLkbYtBRubm6mwSmvV6J0exnYHGsJzRr/WkeM68lxrNaFtM0HfZOrqiXMU4FoidWnehdauEaQ/fxV5ZR36qTSQPGteBBNXZbLl4LNzeFzQgIFYkU4br7CGQag2oD1QxHw4tsP1TMok7O5iUAbBuPyynOg8UwvDAzl33MkmPPDa66/jWV2LbbyjTmcrRoMJ7wZ5ls+LEejZH0jmrmiUJMt6JE+U16Y+72eEqXV6ed37vlJUmbxR6BbB7kyLiyc/N78YMKe1F3qhBdMDvvqm21ULxRivOVcfRD/mOugY62Ia92kOIsRQ/7P+FzgK3e0vxYD81te+/p1mu/NWB6TfwIgY4+5gKdf/uJgtMwqnWB7UblSYisqdQn+Vtx2fWTlUApSIMhW4PgGZUsFr620IR1o+VB3xPsZFHYP7sbwoxcJwn8tKElk+PXyBEoVJZB6nIdDrIe056U1HEFjrTeX4bfs9jNZxGmW0ZBqijXY3ZsMJSvY0y2U/i8ZJJOb7Lc7rlO2Sjy63n/31+e3z40KuBOHzW8EglNO/S2a52kQfWbJ8jXupYGFC0xH1l8h/GSVZFV0P4tHx/XjnyTtxtjyPckuljLBqiGEwmyM6jW5s5tQUKE2Ew0F/07V+1BqUnbJtNrei23YeoO1YW9ZyNUcHQzj+gX/53QzbvMxryodINUXTnCo4l2XgaJMFKaewW2+jaS9DJUt10FalDi03EOB9hAP0viwMB6XL100v/2XZP7fJJ1y8wBgYN68BIXG8gUnUMB6zJ49jeX4SMwxeMQneelQaNZ7DoKHkNzZvxMbOTlTbFXhnCm/CU+NJrA2nMUAJuYLehZN5Ykhv/tW/FicY4aqzPv/rf433sYhrd+/G3CYxeK3J7yMQbvuvfgvfqhB2q/Bq97+sU3eVI3/8yEKljbnk++IZLxe8ko9fFryI5PHhzwhxeYvN51Wwlz/Zis8V6eUrmVZxPTfOranPrqnUrm4WW37fEx9il46CD9ejePToEXm/wINtUQezQjHDHIIVV0hsARJbbeQVT2OBgbkQ4ADi9je6OVVJOZtqqBM+ouKxxrN/iGJe0aegA8Rh08imQeG4sMkImXUOry6e8sZWN/s3HCKgF5vATuXNX67P7zfgV1ftS4PBb4uql6ITYHCAHdhD6tKpbLrdjaiWG4jNCi/9LA2ILSHZ5+ELvO+gQLc0BOxXHecqeMODs7lKArKZ9ywLR8uWhsPmK55XNsfoxQs8EKcyCfhQaSlkiU/xnqDiij/SKPHn1EHK3ZURcQJIDchgPMMLQb8t177QUehu1uMvvP3ut379D1rNxuZOd8cWgCTmJkzj/D82N4hQjPpRv9h5lxMYQhA9gsoc0sAweh214SxWR2dx8vRpTrqIj1owYe045usovIteDnKy09aJEl2a1RGmGc0E0dt8s817rQ2UEt+YohwupiAhm6x4ZgsDZ3OUI6MfP34S5Y1GXOA+2qxjF/DNzna0S45laEWLb3ecfI0Kc14jFbG42JHKhcKkDDIIfzJ+sf3s+ZUicPv8+aebj1698hdv/3seNw/rEG56MY7T4WF88OjdeHDwEI9uER+dfBxP+s/CVQZ3Ou1owXznJy+iDkqrV1owbz2N4tH5k5jGMYz3LM6PUIalTtze+yoCfgtDupFKobTeR/Eu4uy8l+jQRa+ujBimi7JzSplQHWkYPKuiCcoXKAp2W5qtYFg+I93OBy4Y7JQYWxirO9Ft3o5G9Rp1Y7+SIcYibAXUN65omJ/4HCkoO0phhQEx+soV5tYAJ93ZNMovnsfwg/eiiZIxuqsFgHH98BnCKnBx9udFeyMqTYR2dBbDs4OYjAZpZBxrZLt8BVi4hjdzWoZ/v/zV6Ny4iXDP4uDdd2Mfr8Tllm2Mq6JIFr1hnJNW81e/wTVUoYJOtlMpJp3UihgkPT1+SxMNsUWzz89zFZ5Lzfqu/CEfW95icOElf10aieKZggaFkvWHR6/9hzbz4kOFii5+c0WZI023Iu1Cabtl+mqq/HZRG3oXCWqgVU5rwjUjjFRuOc0QaSj7+qC6Fo5D2up2otvA86VcdcEc76C/U4mmgecdSyosyffzS4ITUjEt/hPYLTQeXLNZtoX3s7e/i8GiHgAHtkqUKnAbzxt5VaeeSC37CFT4xSJMc/JsVJbKWGNflN+60gOdzSeUYRrdzg7XnaG+xzmygnGSFtbDlUdQGLXPaGWWzbv0MPcaFWmSYfx83+u2nuT0QhoC0nJA8RR+wDzFZDCICkZRY2wCetj8xzfs6ymMFbWB8dBoXOApky50z+YsDIgDCSeAmTP4kXz+EzyQ+7z2hW1CnF98g2g1CLSJMq+iaBt4E7MXLyL6/VibTVC+YwQdb4GKnINIlitcPghUKRqhYykKgcF0b6dn56RTp8KruHmnMZh9FOeTh/Hk6P148PQd1NUARpHtIDBcM+wPMhqpzvf9beW+eP48fvT9H6XSb8BQ2xiOzc3t7Gx3reG18TzeePnV6C2n8RgFq/K43mhHFUtepmJUKilcpCXqtsPQsFhn5815fxIJFWZEVvJY/F2ec0+mK7biqtuVwH76BvkthPXq2X/3tjI6BjWF6c20dZkHo348OXwSHz35JB6ePYtFJ2Jan0V/7Sye9h/E6fRZzNZPo9Q6QxDOSGSS6CqWCAygrIdhUNiPTx7ChA+j2RniJaoQ8otkdpHTiJjnor9Dw8G3+b6Rb57bpOCkiDb9ObX36elJ9PAEFGDF05BcXCTS7cTetVfildtfj2utV2KneS/a1eu8A2rDm8zmC76KeBZSqAIm3RzfcbkXgpy1nqiw3ztPnmrAR3F8GIOPP4waaG5uZBp8qAJzeg2jxhoosRpGweWTz588j9r5PLqDtdgGNrhQVwllsYli3JygRCajWJFe//Hj2EVZ7b9+L6qdRmygpNbggxI0KUH/8zH02mhnm7XKxWAAvaELo7E4OpjScjiZqCHpS5DIEmOxgCQTzh2fmd4ZdNZwrvscZSnoIAXhQRU0vOaAWlWUdS85rB7pUWxXx8+2rLN/x85/ecz+FcqrcvJyoRA/ey6r23u5F60Grrtz4/a9uPf6V2Lv1itx7c5rUcKrXVDH8q9ehSOqM3qItDXwY+dqAhgqm+kB5Pd4rsjmp9vVFWo885j1TDr2x3l+Ae0XNvGUV7G5vxNlQ3ShuRFVmXPOnTi13kSGNSINF8/qRMWhAwDGar2R/QU2CTodi7LpdccmrRAG1xkfwE+G7RoUABhOGiTNTN+8kZeCdoXKzKYreN4wfA2o9wUAvm+fiM+5FEQTXswp+fFACllXb7ghI+i/TBe65dIN0E3dU2x8lQelbdJHupkp+IcvUWdGOKIXKE/RT2NDXvkLNR5ugoJfePvbv/Of/oEDdWpUXIbBlio5Une1HGfMfRUCX/QReIyH6ETiJ1KF+eb8nuNJGFq4NhzHyulNtprxfDWI8fI4joeP4+nRQ9D2GUZgP/Y2X8qZZB1Y9PDp48tJzzqJ6Kwg14F2mo+XX345bu5ew3WupQfh+uhGEVmhG41OVlSjVY0tKnkLJWd7aQ9BXoDQjQhTgN1g+UzXTrkz0mi327yr9Oftf1t8L/Px6Q35QCnwVIb097/10ue24pGf2VZpOGaZL5Wq7cDzdfJankX72maM66X46OlHMZyfQ98pCnMN4T2NTrsWB0f30xAgYqRbh7Fl6FZ0N7ZhYDy0+ce47u+Cwt6P7iZWKNrYKUNz12Pq2gR6X9BT9zvXwjD/7PYhSSGnLy/jjq/Y18rwwMYmNHTajiKE0bJb1ySmTYqSkxqKO61vBKBscxx7Kg9cenBklBZ6MngbKE87WqWb91UA+jpVPVgE/wKFv4vyGP30J7H66INojMeJ6FxHxG87G4DARlSo1zI6O4nT8z73ynineK0YVMHBlLQGiyF0LUbia9Dmg2lsY1w+/N6fxgJjsoVh6La7MbVdnFwaVNF49ZWovnI3+/GkRjbpoXAhcn7frYygizXlb43IKl0P8o8xqWE0mii2JXm4AE3q5RnC6ZgbV8mrSQPLzrnzemVfAeTK6Dn+UiHxjfwS5HO3bj6/yXJuZuezc9Mq1LbGw3t+061omoH/yUsRlEJdUabsj4EX9PpcFU8N66JlxyfHiLSBMeaCcpNna4uiQSfqkcvZ/8jzhRFRtthJwvxknvivKIPlwsiiFG1R0DxoICz7Al65fvtWdPBqNBbOW2XkVDEGqoLSLxZ/s6kyw465Jih1VglnfnCqIq+lngJc+Fu0vwLM1pziR4CBQTw+PiUfAJMW7/Nt85XybJ4tA7TQOAgaroyBdZ3NXGzqNml61fTl/SvDWdCacmEwbL5ywb0eYGU1s9+GMpIf6ZEzO/C+aVlLvu+ecocOdYmKXMoWr2SEXA0AxL3hNJ4+/+KWsr3afmED8o//wT+4d9Fq/X5psx31na0cmdrAMLQo2Oj+s1g+O4gKqPDJn3wPqevnYjpliNdsbKIMQPdIo6rNynJlMBdxqeBuTkrzOHj6QTx59iiXobx597W4fu31qFxsoVjaYUhwCVRiR5gDAzUSrtldh0GcYNHJEEU/zgJ8diiTl1Co7Vy61fMyhq7JMzWsd7lZiY/Gp/G/PXsPBNNCWbg+tkx9qQBtv+R7Tl5mDbvQT8FUhQD/xS2vUqBUfJfP5QW3f9cL/8FNtE8hYLoqDGW+nVZkJnrFQJzjWfzk8ccwEcZjHQW4hhFejWI47sUEA77V3CAfdhS3o1HtZlRVreIYkQ71gLKtfQIN7+PKP0comtTFTTzDXTQKNKrYlLWe7ndytlSRmZPLOSLULbh69OIwR3E7fb/Rdi7rWoGuLWjXmuAFnPWiLjBAUbd4r4Mi7JJEbTqJnP6G5wyAKmbsFXHjCVRQPuMB9nCE2SuUD3LFt1FW8NYmfBQvDuLxv/zfYvL9H0ST83G/FzOjrDAkTkcxGHA+hBZ4qef9kzhYcryxG8MvvxrTl2/Fi+kwRqdH4RoWfdK3K0aFVb7ASzsbx9MfYZieOWkglg8E7nxWKrLVdByHXN967eXYuHebN+AzaONfVjB1ZSRczkSN453Lt1IGbE/yY3ICRrWOwpj1hnF6dAhfNlBoGBrfRVFJYpG1HoDNFkWgCeWXvvypsE0nQQl3zPfPsFb+KEBQwYOZrazHjO7xz6NKVPqjsBxp7swFVx3HV5GNvqPzqrrMr5kGx1yzhDQmyLf59puZS2lFus5D5xRBxXQonJMdparIM+f8Vilm3i/T9Lcr7aUR4T3/5tyx6er27dtpVDSo7W7LFPK79nmY//w+vCfilyJ+R28gy4Jx8Vk7723O5hDrgEWf07hVbYGob8Sp0ZZbgChlLhPkf+hnE3wRDQf1i4JQdIw/vHPVvOWe3ijH9ApMwWfYTctq0ACY6BLQOgV09U+O0ImAIvItDTQU8oHf8vNupmsezL+BAAIfDYcDER11f9Yfx2iyiF5/+I+KN7647Rc2IN/+K7/51mo4/fvXb9yKbRB/HSXtSOXKxXpMDkB8Hz6MxYuTuOhNotPsYnkrcXhyHs1qKw2FfSJGRrlI/9SGEY6zo7OYffIsaqDETmMnbt/7auzsv0adtXHrYW5eugCBu4qc/RkiHIGdhijPMSZWxOgUxYUQbODa6nk44M6K0SVvUAllKnPUXo+fTF/Ef/uTP46Hw+N4c/du7Je7ck2Wr2B1BWct48ZlDAcV5ubNy+f+4ubz/l0xwb/nsf+fNhGLZcvV32Ag+5AW9WocYiD/7MP342h5GutVzMzFJIwTtzPbCDQnVexKv2uvRLPiAC6MJ7gwF+4KY9Jd0vRH3DuMGoxfWb0e1dUbUV50Y3zeQ7CWOR+YzTMKcjEgzBzxH0LXxBBX8Bof/PDHscG9PYy5sfctFH/r6HlM3vsgTr///Tj74Q9jYhPT+XG0emex9pN349n//r/H4Z99L065N/7w44jnB1E/6+fqdMvnj+LZn/1J3OeZ85++Df+8iOpoENXeebQAA/WnL2L69vvRf/unMXj3nVh//pR8jOJ8Nk7PCFkvGJu8rEOjC7zU57Znf/Nr0frt34r5r34j5m+8FE2MydHTB1EeTaO+MDy30GgOCnT55Fy1sraK3sSmmPXoYyQHo/OYuwQrStP1aCZzPN5T6I+hXJstMJzQbD7HOMwyImw+GAfwOMdBGZWkB4ZjFTNIWEL4Hzx8Ehs7u+mxzVRCKGWNBT4nengZk/NBbKxRVxRMhaq37m4orDyhOfFoUyIgNvfku0ulk7XFMU+5ls1V8JODaKsYC6fsaTeaIO5mfttQ2US8EFGgpbzkVCfknf/ZeV/lhoyJvBt4afY5Teyb5LNpQDQc0EGDmZ4J+balwAGI04nh5EYTwccQQgXvGJM0Gvx2BLfnqtzsByDRMrzuMhD2dThQ2EAWWwTsu7RjvZgc0U3Zx+DyrVxQTYXPn16mil4PQjBoH4Qo30i87HBHeeMzgJlq0cOD3d/spj4q1WyKle8dQIjuEOBAC4GCytzyZ8c6R+mU3lryn56YhpmdewXNoYXG2Gc5XhgcBH2PXzzNcSAub2G5rRvTXpDuVXSXe4YKI9PqgunsIlzrZDS1Mx7+HEzwRi7un/f6X+godLdf2ID89u03vw3S/852uYmHcCOae7uxvruR0VAXVPzel1/JmXU3X3kpNl9/NS72t2KJl1HvoqRdt4PKbFKJPRRLogkqZ3p0GhcIzv7GdnS29jBKu7FW6/A1jAeVKPJ1xliFfc12dipfdCiasIkgO30xVEZN1VCAVqijsq1EK9ATFwWaNiL+ZPwo/h9/+s9juraI/+xrvxZfat6M8txKU94KAfWdq0o9OStWKSzaKrl3tZmsP33Pv8vzFF7+vPZzbabBwVK6pvWYHz2Y9TlC+oMnz+IRKHuBUNgmarBAvepI73IO7lpgUCrQt1Ht4IncitKsi5FoQ0PohQAtq704HzyNJWimVn45OtXfQAm+FBcI6cXsPGrVRjZdpWaQkaFrKi1ILyKtKgzn5zF9+iSnD2mrJJ4+i8GPfxjHf/xH8ey7fxqlp4+jjJDMnzyM1fMnMfrowzj/8Y9i9fh+rD99GBUHcD55Esv7D2Ly4Ucg/sdx/pO3o/nsEGNxGrXnRzHl/snHH8WL996J0/ffj+ff/3EcYjga8Nj1rVa8OHwcA7yW+r2XKXolFYpIWoWhEZ3BL+cgzP3f/p04vXszDputmOi1wh9l9gcPHkV9OInm3NHVa3GO99P+tW/G3f/8b8Xamy/H7o3rsT4rKsJmrhJeUxU+PEfZPf34k3jx47fj4+/+MB786O04/fhBVPCEVgfP4+H3vhsnT57GjTfuxMJIX+hlfxGv5mqYeiYuJ2s4poPzilUIRbHl6HDv8J33olOu5cSDhxhRIwtHTgqK510R1Scvm65VpFwUBiSbvLifikvOy+pTCRaLhtWRS42HHkZ6GTxgfS54z6i7RNRmkos5Ett+DvuqMrUi386k7OSINhu18dpneJgZ8cQ39fx9Rl6RZhlVxIkoPkEIl2cY2AKQzTAadghzRGEWBkR0jRHwW/D2/u0bsbG9kU1TqZBRptZt6gtoZtksq6HGVyGvKlzl18Ib3ms+snmNS+bBc07Im4YLg6VCrzbj/Ow8dgEO2dkO7Usl+0ooOy/mQMnUOaRl+tDIMS6ugGozWT5nnsmb+SnyiWHRoJDvHJGOjoJCALx15KseyzHem01Y1Kt00NCqW3zfvJqmZTLySq/MRbv0d4fOsI0hcWEqJ1McjSc/6PUGX+godLdf2ID89V/71bdatfp39tubuSzqtFGJaRszgIu5cfNaLO7tRQ03f+3WfoxxDUdbzVhttlBeEB+GsY102O8ncZotFBaM1wIhu+xnEzevUgcFIuylepOv2VBQKHWqKSuw+FUwatZsnnANZevPvE9N6KbDb0W7LEpg0FjET2dP4v/5b/77eHT8In7va78Zf/vG16I6lDF5i0rPDi5T4H0rU0MwGo2zH8RIMxk4pcH/PfjpfIr/LwU8f11e//x2hQ59PfP/792KbyuwLtij4huiAN8+PYt/jTIeotiMZjbarIsAvHH71Tg/OqLsE7wPPLjKKCZno7i1/XLU1zYoPfRHKdgstmqV4gSEPJo5RclXUZ5fj/VxN04/uZ8rxjng0E7iC4yvU4hIzyIcsqBtGWRXHg2zE3v1/AWG4Fn08TpGH3wQAfpuk+86hq0KclrxXNWQ2dGIupln+38LHug0SlE30g7vwdXqluNxLEYqo2nOSjBeQ0iwYfWNZiy6jfjRkwfxmOd6deoHfmqiVNdVwK1OfPX3/g7KZxUDPNy6XijGYKxXZgf2ei1qr9+Lh5tVvE68CxB9jc/WUUzrjgPRs9HYYjwmzXK89Lu/E5OXX43x/t0o3b0TG2++GUsU5bJSi5Au129E69petG/ejA6e9/b+jbh343bs8kwJND7CcI4/uh878Mu17U7MoEeFb2wMprGJQquhqNsojE2+bSBAB6VTR3m0USpreH+LH/w0+u++H6+++UoM63jlLWSgqXzgiaKw5CeVEmyeu80kolMDHBLJXhqMwmjUk1/d07vgeWVHGSrezwt5PcO3oWEGMPgVeE5lq0Kz+c4pTND+2QzkSp5GmdVKhrrXcwVP2+cRZhStRuMzBSPiVzFW65Xsg9CQ2SyVY3HIn2GuftFwYMthgIb5279xLdrUUc4LRT5tblJ29GBslrKD3vmgVNaW+cooaowW5FUPoYbHkvIsvSjHFe1yyV49IfLr7KDlRhcDckp9Oe6F9PBIK4Z1pw6Bbij5+QojN3eUO7S49NacKj7nktPrMV3AW0amcc/fftf6KYwa1yiHg1nr1PUMb305xXPGcGatIisJJPil8UhDwi+No8ZjwifGHClylAB4571BnKILRpPpHw6+4EGEbr+wAfn1b33zOxy+LfKZQNQFBqL9Mmi3hqqulWMMmlnh/hmdklNdu0NIGSxjwrHcPddp6Gj1EWpVHAh61XOWStx9BGCtCaq2gmBmXstKSSORf7IpdeLOdRWbjJRXOM/6khXzBtRHSayR2cNVP/677/2v8fjwafxnv/rX8aS+Fp0xKALBUkF+yvi8XxiQgnFdj9jNzrw0MFz3QzKG982alZ6mg/M0ID+z/cXf5M8ksgT/ns28I6hOUz3guRPS+NOPPoiHw3NouIhbWyiIi1nc3tyJr73yRgxPjnJMzau3dzEg05iezeJG91Zs1nZiMYGRUVhrKEqR5eHJQTx49iyqrWsI9Q2MEcjmFLe6soae3ErlogFBwou2Y2kMDcsoijoKY/ruu7H28GGsn57EyX0MD8rbPo06XqWd/X2FQ6GnGMCCbD7LaVT8gze8N+GuY3PkjTHfmnXbsXzpVmz85q9F+zd+JTb/k1+Nrd94K743PIn/9sO340GnHP0OwnfvZnzzV34tSiczyrUWo1YzXn/tzXj6/kdRghftV6G0TsMV4/EietblnWsxFKVaw2vlGEGHFh6lM+u67KpBAWrSHgogQKB1jMWgUgL1o5j28YRRaPHqyzF3xoVf+UZU796L8uuvR/VLb0TlNa5hpDqvvxa1m7diBY3WDo/iOd7VGV5O772P4vhHP43jt9+JZx++H6fP8MhePI3VyUn0738Sfa4NuPf8z74bUzyu5ckh7DqJxt521Da78NVaNGbkF9AggldeDFGVD7HsRacyRsJQcwNLnDVWrsqmk5QHFCd/Hp0NQgWNs00dG9RC2fUaRoACeFk1q3ExalLvdsmuAUFTh+vpqOT1dGRe2dP5xQz/Pj109uI5XohDPD9TMCXqwKYivRANifcMkDAvNikpMypZ+USd4EqgTmDaaLdSjyhHDkxVqdbQCY7jKPo+amkoNHIGTChzjtTWQKgdDFvXo3ITyXsu8FMh24Kh4tZbQwCiXO/E6dlJ7AFwKyUDG5yyHrqQXwNIpqgPmxltJpUOejYOrC3W6sDIkyeSzHMzkgbbb5sX6cRuM53rwOi5NADFx9DLcGg9P4c8mGc9LQ65a+Ts8wAjZbj4jEqZL9BPGA9XJHwBcMtVFh1EOBh9oYMI3a7q9+fe/u7v/d7fq9fqbzlmoowH0d+uxweTE9Dxj2Jnbz+2Sx2EGSUk08MgIocBymYIInNhGsPurOQ1mUPBxsRODs8SHcrspyDRtnHfGh7qyXmVJLY1VShn/iddeVkFngqdPaO6+C1TU+WQ3gRlrGXAMjEEmZ73zuMbr74Zf+XeV2JzjhI2xpIns+5IQwH13G+4m/RgWKwb7cAqxdFrdkbmN0VqChbfdf/8dvXr3zYoxbf+Q5v5EIeckN+D3gn7UTw5foKyWMVLe6v46sutWJy9yJXx7mzfii/fej22a+24jkGprxpRn2zEbvlabMVGLM+HsRz0Yz4aZJx7f9qLBkb/+p07ljCOXjyI8/6jDJXuwaDOoOyqdCWUa4v7RtRVBsOovTiM/p//MCY/fTtWRy/iDC9OwarhnW0h+LZNz/Uq5mOkQFSqm7QEbYMSkQY7b3X9kV++C8or42GuN6K2sR3l27dj5zd/M9a/+tU439mLfncrfvj8IP7v//3/K8btWpyiiD7AYB5MxnF22ovhi7PY2djN+a7u8G4d3jjCKDpQVOSr+w+TxfkzOyxB4htGrgFoBCdrdaM3ornRjUl/kB38O3gRC8o4PDqO1WBkYFuOdjeKJzqdWO7wfnczzg3WQKEtbWKAP10uec7vESW6gA47t/BSru9FaWcntm7ciu7+fgaalB1stw4gAN3aeWsEkQrUNn2bVO7evhFbL+/Fce845r1xDD7EyBhNCMpfImNjymW4vGNgXJSpqdHIpimQcK0aOXeceUi5KOREFpMnHdyr+jbSDRiRA/6cVqRBvW4Aa3uPnqdBsKyILUZEnjZcVKmhiuDxXKQNWjtAMw2JdTkdhVOzn7x4lpNTrqtg4dsrjwe3M/MgL5unNC4o1yq004tQ2WoQDH01tLqFEcwQWdJqAwwEJEqmkWoaF41OYRhMXDm3v6bo47Dcpue538xNmeTgNUWTR7J5DlZCV0AjvPcldXwEL29363F+iAd48iHeFTJQhpdR3BNk6eCc8lRafFYPxDIpNWypm0y/kt9391tuqZd8BFroWWFBUPgamGY8f/oE0ZhQ5koaKmm1wCDaDLYOcLGJqoxxmyFcMwCP50ZR9lxqAOPjmkAuZ7tarP5p7wseROj2CxuQ3/s7/8Xvd3b27+2DxC62NuP5aBSnMJvE3G3vxrXGTgJ/fM9YorAWNafIruNxNMIV8UQKM5SLi7/YjrsaTmN0cBq7u5sxwl3skVYXQTR8sgiD1KzA1KSvMVkZQ6+Rlz24lu2PmAiSouJhlFRcCABIagEzWoFTLHoDj+YVhPp2ZzfaCxf2B82Ayhx0lm7m5fZ55W70hSNXi1lw9Zgok94UjFwwzaUBEdH8O7afMSyfJfuz37g8fn4TyUunchWPrSqqmoHCptFaH0V71YvtyjyuterQejP2q1uxVe7GZrUTF+dLyrYVb+x+DW+hEWsg9Sr0XR/04uz5o6hs16K3OIvZamLXerQRjFG/n/NnDXr9nANJL7FJZTphYWsyjdmTpzH/4ONY/Oi9OH/3nZidoeTm5GNvMzq7O0mH5Xk/FijDdZTSOu6+4yaKTl+EAXphNmJsD2tdw1GLSnMj2ju3ooyxeE79bn/961F78804AKn1qZOLZTm+92c/iLeffwg11vCohijPwggdnB7Gwdj17FE8MMWLgxfx8huvxINHD7g/ixZC6uaAwsZkEdODs2iRzxEoc6YxWVbwUPAw4JUK/Hj27EWUxvNoILg1FPX09CxW/VFUZlP4CcWr8lJs1gw5rkRNnoO3kwlFqlzNpgvyOW82YrGzHRWMc/n2rVi7czMaeCmbeCvbX34zbr755di9czeaAC0nbmy9/FJ0uF5+49WYvHQ7qq++Ejfg0QuM5KMfvk3dnEXppevw3DSWR7344R/+q7izfy12dncxDCJcvgtvyyv8sNjUh8JXbPKeBqMETat6+ZQXSBUVAFHlxXG0zwYY2ecxMES5uxEXl0YEM0FplDo2jIx1Kd/7rgbEb1Rdj+bx/Rj3zjAkQALkUNMlLTICykg2f2e+vFcYkoxo4tymKf/8iMbBaChD8l2v3alPNDT2IVRQtOld4Dk6Jssgj6Ks6BHKoYGqomeKaUXIAc/Kk27ZLMXmCHMVlIZSgLHSwwZwrTvpKzSul5Zx+PF3Yzl+HJ1Gjzd6apQ4Gdbiz98+jUpnJ5eIMLjEGldGUm94RBdYogxCgCfy2+QhDanXNGpcX9qEihdx7LRCi2kuF1DBBTHaU09L/amRWS8jIxg213a3laau13J0Es+RQ9O2o92JFLG1X+hStlfbL2xA/vp/+rf/Ya3d3WzfuBnbCMm9V16Lr7/21Xj12t3Yq21Hdc3OJYkCw+jCUtnlHEXu4BpQAllY4c5JuDLHtYGhnfPobHdjsDaPykYnAtQ1Q7GsUGyj2SjGRtvAvGsVKh8Dcnx2hIWeZsdgKvI1vIvzwxiiKJVtNInd7ByAu1SEFSKSqqsALkooEb6NeyMDZ3swW3ofnhc/c7NS7fgbgE5lTDvTZVwNhy6xRszr+ZrvXe0euFAwU3EtxYVr7qSQe35AlvRoJybnGkpVrn1FIuq1NYwABmOruRYb5Yuc3XgXFLtb60R7rRmti1ZUUbijk7N49pMPozttRGMKrccwbX8aU7yJJUp9gHu+6JKn9UUqjfLZNG7Wd/FA+lHt7KewOhV+l3qqolAnD57E2TvvxfIRBuTjT2LyyUdRxbvYaNViZ38b+UNZTuYxOx+ggIuBo4bH2q1YymnbdedrIPV6ovP17c2o4qlU8C7qu6J0PIhreEzf+kpsfeXLcY7gTOEJdaKdjA8+fC/eefBR0tlmNOc6KlXWYmR/FghRo54Nw6CGzWvbsXfrWvQxZDZNiZDHi3GeO83JMzzg5s3rMeHZUglUjxRcoJBqhmcjiadPnmdUVQ2h76CgWhirNacKH/Vi5sAz6sOZmevQyGVJM0oNRlN5uL54Zhr+ubCZqNIA/KzHoloHPDWKPizAy7hSzSbdWdVQdnfSaDdj1qgF5jHH4szg1SlGtkNZWpt4vCiW3uAUQ9KLNTyTOvmsDvtx7bU7cYIelaPLeBYVjLPYt2jSLdCvyjJ5k/MKTGUf0ALemwHS6tNxnHz/x1F7dhgNPNPeeBKda9dj1WjmdEO+lIgYFjXQu8pRXp7BszZ/Zfs97x1itNdRhjYdGm7tt1XkGpDsnIc2OY6CvzQY0skMsakIxxgM91w+Aa9MkGbkZDY7kVcjofQ0nO+KlymvQBCZT1BShOOW+bi6Rg8pZe5SLouNMqjISUMPS8OXy8PqsWFAqq1ujKHn4ZMHEWdPo1XuR7t5jl4ZZtPV8bgZHz2jrN29qPBsrmzqNyGuM2ZrQNJIC5wsW34RWqjb4BNzkTrCZ6GjUVj9s5PsE6zDAw5j8HlzbD+WeqrkeBXkx4APgcqz50+LRc54ZoIHPoZP9UAo5xc+Ct3tFzYgv/N7f+v3G83WpgvNuMa4LpyhfQ3c+zqE8wNUG1SBaRCoIooK5rlUkvAZahyFToWXVDq9c9AfiAgPZYJSmnU3Y0m6tsU+fPxRnM9OYoAS0DJX8GaOTp9l++zG9lZ2Ujkd9Wx+Fn0Ercr3de+rMMh4gOeA22czQDIylScj2xZcIm/ZcAWTwF3JeJ/uWaUaBguiUljl+iInJydx8+ZNfts5JroqmMdnFYxiL96RmdJQ5H3p4Y3Pbwp6Ppx7GhCPueMW819zOMlV9ozVr6DUK3hMO+vduFNH6U4MDICRzyOqM5DZeS9WY8Nez2IDsNXEyDijcQkF1UBx1u9ciwpK/wKm3u5uR3u4jM7hILbmtbh1+82obF6PDZDfZrMbiEkcvvNRrD8/it0prjVeyQABq8U0dhx4iGKYQYPzE5QrqHjVH4PWpmmslSHX+1gIEkBbNYxFc/dmdG7eis71G3gdIO/da7HuLAFdPKZXbuN5vBozDM0a9WSIdqJFgEStUcqZAHTbe+N+joNx5UnrY4yhmlBvJwjUHMW2Di3eePn17ExfnyLQXBvCaJAmLlA4JxhR+1oagJ7zWjnqKBSbsWa1ErzbiNJIhWjPDLxJ1dYpd2k2j/XROFbw0PysHxW8mTaAxXBqF4WyCVY19ukYDuvNRm2UVAYekE95TFnwTyWyRGHkOuncJ5ugTNerQBWi3FuBh06eFnbAb3WiSV439qm7ajOaKqinL6L87Fn0D59Hq76ec3xt4S5UzzAugKeyRhxFXEIhm3dDrufwRYO8O8pphjLSK6uQrx0Ma5X6Hfzk7SgbSbW9HZt3b2PDMHqpvKlHd4zrBfU7ODrNiQx9P9dB5xuT0+MY4Y1mhCTyqLq0byD7AGzmyV3DIRW4JE04VzaUxKv+RGd7tnnYpjg7kzV82TIhXaClMi6S1+AIcmyus+NeI1OGntlsxZ/9E4qbg4qVO42GINVvGlhQjKuhcsnMAgW9XG9Es70R9z/8IHoHz2M1PI1mswfqx8tpkCaeT29WiY8fYd67tzE4Lcq5jJaso5Ijf34v5dw6Jx/pbXDLb3o9m/v4LYh1KiaBzenxIZ7WiHLKJ6QhHUS98qTeFbJQpc65Gg8f4eFRp9LB3XFpYwHtEGC4LP2jL3Ip26vNov9C27f/5t/5g1anE1vbO5S3kgOibNOUdDKTdngNBbaGy79GRaGC2e2MdS/C2xZaER8E3TVBx1M7hozxvlaKw85ZvHf4XnzwwdtxHQHq7uxle3UJxDiYH8f7j34Yz84+jkZ3nes1pJBvgoRbuHu2qc6dwRIE3T/p5yR+hhxWdAthMJvQZCRrOZW6lc9uZRc7qr2ocf/Le15wSmWVftd8WNGcy6DFpuCA/y7T9JXiavHnv8vkPt1Eap9+w7+rlzivUh4FvPeTdyOevQB5nkebvG9XW7F1UYvJwwOU2jRaYxThDAMznEWX7DVQglUMMdKF5zHO6J5NFAMEiD6CvcAjaFfwWhaVmL7/KCqPcKUxAm0U+qzZBl2CepbVaE4jRp88iVZvEC1Q/vjJY4RliMByvQ9a5foIes9nF9EuIYS42LU9FAAKZoRCVykuSpVoYzA2r2M4OtvQ3qAKFNN6FelrxoR3bOpZ3rgWo1YLNO4EiNQLZOGpmKHw+8dHsUd92nDkKPBMG4F0kKNNAiPVN/dVOPZ52OvVwTCJ0C4wnLWX7kRs4eU0OzEGzRmMUMdIun78QoHlXTQMymottluOZyFtw3xRZhd4wPbvGAkH+yLk6wCSYfQQ4KVjBqgP52xyAOUViBARG/01x9AtSwh8iSt4ewIcgziyKQfN7OMqEnlgNV8BpQA9yNCaqy41KI+eEeWrz1BWdp5Srw3oUT5HiaNMZqcHGO4XUen3Y/qTn+IZfhKHP/5+TB4/ivGjRxyfxBKj28aITJ4+jZOPH0SbMk1RtgPRN3W6SVkXLzDMf/6TuIC2m/f2owO95JGJngo0miOjdfI4whPtPXoc110bHf6aYixUZvPz45iB3tf5XaJeIGUqdA2qRNOj/9QDoexOd1L8Zvc3MqPSV46kYNKDdNKAQKfCMBfvXwExx4J4zd/qniu5TfpfATLu+W7RX5IppwFC33N6gS7A8KOf7ER3Tqmf/vD70T86whOF37dH0WzZJ2MIMQCMujt8Auc0X455cyOig8cKgGpw3dUtjYDzkxrbzONlPguvp9B1XjEYyAAW679/hkc5OIdeTm/P697yP8ppEAfYPEr1FoD1NHrnZ+l5uy660WUaTseADEbTePLs4Asfhe4mVX/u7R/81//4Hm7j78uQG92N9EBc0Cmnj0jaKSxUsEyD0s7OZq8lJpXWutEoCNHkCuQDaq6DoIYw+eDsMJ6vPY0/O/2jeO/s+/HmV29Ha207GssbMZw8j/7sQUwujuLw7AEVZ0dSD3R6EIMDFOyiE+vkwwrLqBoIvN3ZigZGxbhyYAvCXERT2GSVjOdfVp6VWFzjV5FLTzkqBDZXFR3pi+zss/MyeeXy/meG5Gq7TNdnkqGKND+/5UhdH/KyzypwnipAnDuie3L/QVSPcHdBer0Hn+S63pMXB3jaIFEMZMBMZfJks9Ea50NQ4mIwoOygVZisNJjGEEXitCMtUq+hrGoa2sNezN/+OLrGkh/YHjvPxXdyGm+emz7BmN9/GA0U1PjZk4hBDxpMcnBe5aIUWzvXYvPaLZi8EZt716O9vxPrIPmDp3iGU9Q4muT63XvR3ccwUcwp9TsgrT6GZ4rADlFeI2i4jvFYA4TYCT2twBfaYECGaHv40f149w//Fcj6JK47my55Ox+Oos8+tZkM5bEAhctrjk0YQrf7PFvb34sFBrPz5dei9tq9aN97KUrXr+UiZ66EeVEHYPCNMcbMPjjbsjUCGhO93nN+L5zKfGc3LnbJ2yZe7s5WbLzxKr+3ol9F4WGcNJbWqn1VRbRfsctb8kUxBYxcz/VUWNzGI1yj7HKLHcMN5EMj32U3XHRQoc54fot62jjuR+nB0xh++FEsUThbbeoHPlaZ7EC7weOnsYkRag3HUXVcAYalOZ1HG5Te4NgU8JyeRQUPyvEaZd5p7u1k03D2T2AAjPwZPbyPh46M1vFm93cBvxh38j6vrGLO9Tpofvqjd2L5w5/EDWg90BNs1GNgcxZGbM639T5UtIgCR+ia+fTIzhEJKQzIpVL1vDCmEIJjYSi8Rl1w31YLz69QPD9SzhwYbESW05r7sveUr2J8VtERndFevJchtuRR4fJbnuc6/JRbHaEBaW7ux8HhcXz8wbtxAb0Wczx+bEQTz7fVrOEBB/qtgqctf10HjOzHBfxqnlsY4tpiHBfwbaaNB2wAgDQoWh98rDCI2JnL8S/eL8U5XrVTCnXgIZcVyPqwvOiWGmDHcXDOtPv40RP0qiuMYrD1+jjawe466CNk/Kw/+sJHobv9Qgbkd3/3d9+CNH9f49Fu2cFTzyaARAYCSJDWCkUwDYxDxfDRebp9GhcZKR06nssZd6mw0slZrD16GtXjc+RrEi8ujuN47YTKlaeppItprC9BfesncTZ8EgcHoCsIudnaiU5tNzZq1+Le9ddio71FZdcwOAh4D6E5HqYwl7qtbOsupgYpmO7qTwEvQIv/FfzM5dxkZBnDUeiG6vVRgL1ePxlza2uTe8n9aTxkWHFGpn25u3nNP/99fstP5oeLW6ocEVyJNEUkQ5TxEkXRhtlmoMQ2TNPhO0YJLfvD2AazdnF1XSJ0ahw+XsHcDmwMQR3azI/OMKikhRGdICDDFxgEDO0CAzN58DgG774XaweHsTw6Jj2boM5j9uxplDFUp6CxJ//mX0WD87XeGSjzJDv8VoIEEFh3Yy+2MBoXeBBrIHFHblv+s8OjmJ4DBshzB/Skx/fi+DgGGJ/VdBAz12fnz0F8C/YxNCzduRVr9nVBX/u61ufjmBw8i0f/5o/jk//xf40WyHg1OE00Wmt1o97ZjBEGs095XQO/ClJcoixtrjqZjuPZbBQfHh9ECUW58eprMd3YiAnfmjWb0BTF06jybbwk+EDPwnqy89UQUnnF5ZIv6rWoUK7G7i4e1M3s6K7duR0XGMm504ljVEooMlWYXlDhORYKLLkKS4H6DOd8yx3PBTamblBq0KnRUDHVLyOnUBq8Nx+PcxzBet0pgVCgp4MYvnc/FvcfRYk6aPlQGZpR3wsQfgMlOnx6GIvTXmxvb2Xork14ZXi/jSfZ0uO2HxKW1/9vcC0HRtrfosFVYaEgS9CvRubOj19E/+AoTmzuun0zLjp4Q7YkwI9V8m4T2cGHH0Z/1IsJvFnCwM6g3xLvYzI8p354FgOiqaiUoJ/jb6C3/RLpfVBOvY80GjxzZTxU/lfyks/kTvpQxTErBTgrvA07wx3rYZ+nYa5FxFWhyrIGLt9NMJdpSrQi/dw8eh09oF3JMUJ4xs/w8E/hufnEiURn0W5DX4P0KHjFHXqtVtV47wl6bOtazOubUa9iyMajWPRdaGtKmvDTpWHSSAmgNHRGbqa3lN/PAlPnGF+AVKOukV1wrKbRXpCfxXoFh/lGhu8a8utU7vatmMBiMcPjx+tjPz132qLZH573v9ilbK+2X8iA/M7v/K1vU1HfcblYp/doIKB1KJ4T78ng1NtkbRxPT+4j7KdUCK7iEiu7wjvgvvFU2BhsC6gYq7rCeMRHoN0RRqKBothbj0ptFLtY/9nJIYj1LI4nj+Pp0zHMsRHXrr0U9269GXf2XmN/I25svAQj2ekEU0Hc4SdP49k7H8WwN4otBH91Ocum1ttKvYoAKQTfs6sN9Ua+CsNhk9UUxeY+yg5D21Vda1xGtewiqyvPoxCCq2Ox5ybnuP+FDfFglzEvQLAiFPKGoarBNA3SnDVAySCcbVd+g9kWx2exWW/HdIxXhTJcH5CnIQbSTl6Mmv1ITqO/ZpOFRgLXtwQ91zE45Rl0RQnpvXRBbjZJ1Uf9WJ0fR2A4VoN+TFH0Z588jLP3PozRJw+iybvbInyUg24zuimqWyjUvRtR6e7EsozSx0A5iMpOzAUoeEg+0eoIA/RmN4JEd7yPq34BmBDt1zqdWLGv4wlU33gl5jd3MtbFqKY6aPnpH/1JPPhX/zLO3v5ptCfD6CynOb/WyClDmhirRju6eAZ1BG6Ip5VrayP4ooAL0TRVe0Z5nx0fxfl4lkiugqEz4mZBIbK5Afa3+YQLGBGADfVok4QLjGXIOPmciXb4vY6yMmpsWS3FlGtTq1tvlvor8IN1WNT1p80nlFaFYt0m0oZfjBpqU29GjdkBLz2vQr81IvYnaHgrF3wbuoqwN6rIFWVfp24reEzLMbLSrEBDeWIY63iRjqtqXduCggA26sLm2bVKPT06V1ZcQv+pIAjZ6MHPYxVvt5v9QmPyMAP9buBdlZCbxSl8oTf51S/HEBoYXur4HQ1iB2M3mg5jXtUzoR6bjpkoxRz+GcM/ZYxHkEeKHvbVVaG568EYQJPNVu7Ki/TJJkGbf4smpmy+ynrRsBTIXQnlYspi7lw02sqR6ym3PCdg1agkRPN1/stoKHUMumUB7QrvhDLwjkfD/NNZgdalWgdAsh1PnjyJMeWYODXI5IK6iuh29HYWnC/xENBTrWY8PoQPS+2Y165jkLdS3qoYjzLAaAHAnemJUreCGcd88ANyYKzJ2wg5nSHPZWjjKquOfN/qQqP1eaqHCXReVjD8W9ezP6yPh9KE1oIBjeYQmT3vAcRIz3XQ+/1JjGdzDMjwCx9E6PYLGZBv/42/+R1Q+Le7GhDXQIeZavXCLVYZulDk+OI0Pnr64zjqPYnNzQ2Qcgck1oopjGzndx0mMsqlhXs9/eDj6Jych5FY8yqu+71KVDdB2rOTqFFh67VbUd99M+7e/o24ffOroKvtaNf2qMCNqMxBUUjD7GIWvcPn8eBPfhCPvvsjkHs1rr90L9q3bsYCjtD9s6NK1zrZM5mQna34XwRhVaJXMDR2VMmUuqA5kZ9KQIUKU85R0l2UoAOCijf+3ZtIx5BjlcXnN/VMtnjwPf/IGLS5SJo0UGqnKPIbnHdQhKtz0KedZk9fhMPDRigBPY2zF09jZLQZgpJBCAjWDKY8evQIYeiDUEux22nHFgrLVeRWs3HUQIl10HplMoZWT/BcjtNArNmEiPJxOn7HBXQoeEvFiPGUZoKCNcq+DuJvt7uUSqHA88HoGd5sxIvNl91NhApkWmEvbzgIbjuqeCw2Xoq250vq6sa9KH35yxGvvxyLrU44U8gagtL/5OP46H/4n2L4gx9G7fAwutBtbX1G3Tp9SMQAFH9hHwWezTq8dh3PwLEDRlddYCisRKOq7Nmc49Uuyfv58Wn0oYmD6zbJN6YtVhibRR8gItmhu6Hkjnlw5L3RTit4ZemRP9Qh1zHz0LIAPlSZPMO7eo8qp2yesC4/txmOan5yNDgAwE5hpxFHiyY99cDlATf7PpwTbmQnOPVsZE8061HB2Dhf1QzvfNk7R1Gh2MyTzUQGKuBh9j/4iLeRtyrl4F3z5dQoTusyp/7mKLF1PCUN4KqD90LdDkejVNhOe+6yqBc8F4CvhoM8ydTmSy9H6dadGBhCSnpOf5MD7iCY09vr8bnmRqMKYIQgo8U4la/+fepljSPfreBVGp7qOvw5bQoEcaAi1QrtoHeWHr7KQ0GXAnj5E2VPYTQ+PiC9nE3XH7YIDIfTlNEEXtDOZ+Q/31sgn15XXn22MEzWdfHNbFrP+kGe29vUay0++fhjPK1ZzujsCMvFfBpbm5S3jDzw3XoN2WisxxQA/KJP3tovwYPwOd9Yjc6QI/RUfT129rbT0xu57v5El7OazU0ajgX15pQlYYQVknxydGK1kE/zC9sCDut42F1k5vnTp7Gz2c6oNgN1NKCOqrevpgdwtO+jP0YnTOc/6P3HaEB+73f/xt/DaLy1kQZkE1eyiVLHgFBgw+PWm6t4cf4wPj74YYyWZ7G7vRNb1ZtUTpUKnkYLltiYraKCgA8QgrVnB9Fx8rnBHAXRiNWdzVjd3Yw+39rcezm6u2/AkHdheIwNCsXlJ6fDebQqMDSMcYFSffroo/joe9+Np3/2o3hpczendd+8dwd3G4ZGIaDlCjQoQpNLZac8uiHQyWw8xnOGE2pMRCwllK9tqt7TFR1TcaJD3ec2xtMO3avN5D4TAnZeEtlmrD4ilDOU+o28p3CKJzhfX6Y31uXa6uA0Zp88isb7H0T56CCnxpg9fRKDB49ib2vLnIL6UZqgHmfoFOM0SN8V9iYwZQvlsbezGTsYOPQyHDiFXgO8gDO8HFA83DpzNloYf20FvecoU2nDrnSvYPSNrlPXO4kk37kUwhJK0HVVbMOt4L4voYlTjtjk0+D5nHROhQWjm0f0LclBG4RGw1uCVpVX7kX31381hjd2Y4oicuBZGa/lxf/+r+Ppd/8kLg4eRmVIGVDdDmBcph8PGJku40wD0t6K7bsvZTNWEyXrOtcuHuWqkb1hP8YrFMsaRhJGdOZcjcMA43gAHRVCvcbsmEWOpzangSUS8GCAneV5DdpRkMx/xWpVcbIb9FHmPZtnBNrSxM06LnimUFhFk0lBL5s55RF3tysFZkeqPCLSNk1H76/w3ubnAwwEutz1cEgGamZf1eLpM2h0hqtAXVBfSzzLxfPDGDx7Ef3RIM7xjo/73Ed+yhiGEt+rOA4FBjvDM2i0MLjwwwwDpsEtU5aF69/AhB0jz+BA2+e3Nltxgkc6hN7V7T1QNvWj4RQwYRymImXoap08evAYA43Cr1dAzvMYnJ+Qjs1L61Fvt3LshGNNWtKA3WYp+V3a54wGEi1p4RH6cl9icptNWUE2koH4Hnx51SzkFO0lFLBTmCBY2R+p+Nmc5bM8RGoYKjwk92LAX3HL7+RX+SE80Bu1A71Ua8X9Tz5JOVrNhtAGvh85w/Q4mrV1DGUL/sUDrIxyFPj9xwN01E34fAva1jEFF3H87GkMjx8ncHMxu1085Bq6ybJbz8qRoFkeLJebGJ569PAwGvY5oYmdrWO9AgDb2smIQ/u5NgyPx5A5e4RTqBjAIzsOR5M4Pj7P5Qnm8+UvZRS62y9kQP7mb/4n36murb+1AQLf3ICQMJuRK3ZELuulOJwdxbOzT2LZGFNVUwS6EXvt6yAsLKnK6vA45m+/H4t3PogGSq9rWx8ISuLY3HQEYw73ICZM+6x/gAUfx0dP/ixenN2P49PH8QRjcXT4DMRwihIax+MH78c73/uTGMHYd2CI61TgLsbjmEordzswDZlmvxJymUxmkjFTsNk1GJ7LlEZrGBmioBtOKsr0vlFWMoR9IrrJLoeZzM1zxW76V+cKi2ROE5FZ0GCI2jw6P1SlP8jQZZspnPJ8/PBRrD98HlunvZjf/2kMHj2Ms/uP4vT+Y9AKSAjaODp4DqMPB+cxFJnynabKCK+oQt67KJCWwQwgtDGo9hyFc3aGseC5iR4FgjiFZq65ofdikxzZSeZcVmB2B2g2auFUI2Oet29AKGrgwDroXtrVGq4vDl2roEs8HMdCzG3OIg3X4nDMieN+Lnjf9TvW4I35/m6Uv/FGHLZJA2g1omzv/S//Szz+4z+K8YP7sX58HLXBEA8MeqOkErkBMmZlQEd3Mxp378W9X/0rGdXlvEpV0S31YXTdRquTTWk96OkkffoKdjzOMf5OqTLASD7HiPThse6WYcwoUSwBOU5E6rQgLjykAVFJ6V0UY04qGEEJwzl1WUVB2c+gorPTV37ReOh5F+3xji/hOdLwtzQvNtLL56FznttWDx35XdMgo9DXQZW2my+9x3fafLMrysQzWx6+cLm8WEEfZ6yeg0LRUDFulOKNX/tWRsJFbxS716/HOl7nCu9lofJudqKJ53VWwRCgkBrybypr6onvTfHeXM/FGWhP+89gzDkeWw/FCSDAQC/K8v4SOlIfJZv7ULIY8+H5EC9zA4ONNwf4mQx7oPp5hs9X5VHo9gK+a+t96bnazKumt7kQaiAl0B5gBe1SfqCFMgc5CoNhXUA7Fa7ej5NOciHHRJQAKvJGo2HTjn2uqH6S9pk5wE6U7/LNGRHJ5uA8xCMVuGuNLJQ176G0cUEwFDvx5PETPMFl1PB4h337GVT2/djoYCD8xtogmq15Rhoen5bjbNKCxjtRxig7KHCd50u9pwATPATKffz8BR7GAXLgkrU6lMgO+ZdfGnWAXakZz548gU/gUwDY/AK6AZzNn+G62/YrUkd6sgZo2HTXwzhNJq5CaFP6RRwenyG7F1/4UrZX2y9kQL792pd+f/18eG+3tRFdLLTTD5S7reiDdk9Xw3j3+J14jLI/nxwCgIdRX9ZiZw1vJSCS4YmkUYUgF6CrLpZ1ybl9DSWEflaBQZcQqzqKg/6DOFh8FM+nP4hRnKNA72ST1ss3X403b78RG7jRP/n+n8bBQ1xQrPJtGP8mBq3lRHt7m/F8MojdmzfTisuASo6VlBIkKytLnBYde4Llop+jMBiiGpFj4bmkIMCJIm2jKVx7opidF6Uih/LsZwrDb4CYM3wZ5OrPVB0QHoGooYQmH38S4/c/jLWnL6Jxeo43dpzXRnhk8ycPYnL2LEaGVqIEbly7GW0UthPOTUGis0kv+k4Jg6vcBenZ9OWKjs7USi4zzPb06LgYZMdv3XsNgdPuT21LJ/8qrjKC6LQYK9CcfQR2emsguJRRTnodVWgss8ypW8OuJUuzs5HK1uYPikLdYYQQXqftdlxPU+TFd4b98zg8eBGTdju6X/9KzDebIK/jePan34u3/9l/E4snD3N0fFnDAR80QcJUVkzITx8leipdb96KzS99Ke79ld+IzksvxaoFam6AanPgmO30Vb5Xjx3Qm8p9App3jQT8YFAo5bYfgz8l8ohvOy1M3VmhuW4zSFF/Jbwym0RQVuTDqEJ50SklVHAKcjaVZD2KGG1eKXjB2X+NyBM8aCRS8eXuk/53xRNuKk6UJf8LIlZ4TuvDUaz1hlHCWNiMJq919djwzntvvxPTh59EbT6K0YuDqM3gX+pthgx1X8Kj7zZjy2mDUObPPvkomrvbMce4DsjfWhMl2sSTpO7nlGVndydX37Odvo7nVt7qxhDFNxiPYoBH62DKjb1rcY5hsY+k0q3nLBDZnwAD4ABm3dhK4Oy1y3Yzom2EJQoOAyKQs8WJFwAaNrfMs93fCQcL+SoAmorR6C/p6tgOy6MXbz1oMCSxIE75q+oxkX8lZwRv+ZyrDU7GeM48SGqXuxzq+w4SFGBNqB+NOvxMOjYDaTgcm5SyzTddBK3e3cugkAcff4wcTOClVTHjBDwwmwPMqNsaeqhRd4GyC0AUir6xEY+PKUvrLkDESSE70YIGq4MHl0suL7LT3aCh6ajH3o/+aR+w10vvrYIH0sGT7p+fwjvwCaDBGXq3NrdyZc+OTX8Q0hLZGuLcZ7Z42CymFzIYFkD7DCMOjf5Zrz/8j8+A/O69N//h5np187XN61FDSbrucHWvG73VJF7Mnse7T3+ElT5CIM+jjTJYP51E+XgWW5U2wKkV2yirDZtcQKH9J49iCjEbMH0KIuyiy7yAIRs1hKleju1mJepr9aiXduPO1svRudiJ/oN+PPrhB/H0XYTsxbP4Zu16bIEGktF1rUlvDJfVOx0qwWYKKhmmFZmkHlDI+Su0gmKN0hSNy5n88LeKwEFhNsEYksjryYRO2lasT9AMx8KYhDJien7DC3b0qVwb/gaRo91Al3yH6w5SWzx6EIHr2+phSJ89i97HH8YUWtRHg1j2HJjlrKPl6Nj0g0Jb2hQ17FNxlAOj7KDBhgYNAXFhnwuYVyN8dtZP42ZbdIN3u47TQegUPCBuojvH66wQqDlCrmflOiq2iTdAZQuE00CDIv8gdZhYJZLrX0BT0bUdgUNQswo3aYoCriK4LqRUQ3hm0EZjbPORI7TLL92O1o39+ORHP45P/qd/FePv/SR2NGIl23dtrrpIxG899VEIp3x/sLEZ3S9/Ka6/9a1Y39mP+vWbsY5iQ5LxeKAhCNx+t6u+Nyfa61AGZ3wdopStI70A+6nMn3VkU+TJyWGc9U5zOvUm5eCjKHMqCiM8hufsAHUiP70qXghDb/U4DaKwju3PsHkqm0mg8acdwOyF4fAoP8iIV5t04uANjvbHqWhmKJX56VmM8cirlH3DMUzSQQT7k5/GHB6pTfoxOHlB+fAKyWNgPGeUfbXRwkOoxJOHTwAkF3Hy9FE8xVN53jtDx8+is72da/SodJ2xWQ+n9wQ+A3hMqSv7BRsY3eoW3wTx1pvdWGIYalwr720hPwALyibCT/r57Tl5gx/GvD+1X40iGp13MYH/ULz2xxi2b+BEa6Mdx9BZcFEM5JMMGmHkAG/Fhd9U7DaJ6nUI0Owny1YCdpWlwQa2/cuHY/v+eFajozE5Auk7Ejtn1EUHaUjk40+nMoE3m3hA/lYRCwLsR6EGMj9YwVjhgTjH1P2PPgR4OaW/1ViCf2Y5UG99DZCI59EG2diUXa8DuuqreHoyjf4SMFO9xzXMF89dTCERddWAnw2KMKCohu5whP4aFthIKuXS7+4C5M7OjqC5g1DXYnNrL9rokdPjQwwI/ArvaXSdfSHLzJ7roOOBaDwcg3UCYIzZ6r86/yUMInT7hQzI3/613/qD/e527DdwtSjkAgTT3IBx8B7eefTnMM59CAHBQTDOLbQ1gVl7y9iYVaJ5uoj2SS8Of/jDWDx7El2IvT4bpkDZ9GETSKIPXMdNjM3WRZ33a9Fd1nNN8xLe+/nTMwzH/Rg9OYwmiuyVzm5su/ACFr4LulpHsOzkbW3uAJdBSihPXV9n8BTpuMlI6UhzgqiAehwUh6BReT6jclBZ2Bfgswp/EXEFQudZkaq/9UIK/VEoEBFObigSO607/VE8+NPvIveg5U4j24fRTlEensf0+Cgn8TNKat4/RYnAtHPX9z5DAGYwWCuR1GQ8zKkWZhoXlTIGYzUFMclk5huFoZurh2AT1ebOTrS3t0BYnfQi7ADXeAj/7PhW8YvsetDbZgSVrrve1mQxQ8IoB8bOP8MIW3hBE8pihJJT95uWwpqD+fizsw+3B+8Khic/EwSljxEpo8A61/bjhDLdf+/9ePbjn0YFJL3B92sI5BJhm6swqYQexyPSGZF+5eVXYv9XfiX2v/qVWMfLbWxuZ2RXo9XOZquqBoOjHoYVmGtXsCl4dpbvdDdjiFczmhhnDwpHuWQ/FvmzssYoOwdoqaxsTsk2+TSSQhfqUcMAzYrorKIubSN3Lqg6vGX4sB3D8kLyhmcaB6uWpPLU/9gKQHG5kVcXaco1JVDCjlWagDo1HpsYuyVgYvT8eZx/+GEEx9IZCrgPLxje3GhGpYVXgXGr4GHPyPvdOy/Hsw8fxvT5QZTHvfSG9vf2cqp0S0blAsQw9BiQbWhnhN4M5bMCTJ3h+VU3W7HWJU2ed1Al6j/WUOLUNPTg/SwD1xQS0jLfM/YCaBVeBFoORTZOtI01QW4wBBh1CIaxX49jypfK/YpWqcypd/JUkOYSVOERGoosz3k/F19SlAQzHM4ATBkgwEtVeMH+R6duPzw+ieyw5guOBVpDBhxIrA6xacxBjTV+Zz2ksSdR6D4Haa4AtOVKAyP8STghpPW7to7nNSV/gLHlvA/vR2zgadlyUa1R/y5bEc14eIRcNW8kYNVTauOZTE4eRzOjqpw1GZ65mAPKZvCTfSnIIGnoPW9d242nzzH88BmMHVvbu3GM8aAKANH2GUEpnhW4TNGfGrMRMmXLhwb55LQX53it48Xqn/wyRqG7/UIG5O/8rb/7D2WSJtS1rX06OUP4BjGZnceTox/jOi/i5WtbMOw02oNl7CwasT0Fub2YRftJP1ZU+gkGpGknKkpzOhnFOW6waE83XrfXgUSNqEZjgsCewlaQaXw0jfMngxgcDCL6eDSL9Xi1tR13m1vhmntdKnJvYxf9BqOhfPe/9AYaDyNnZ6FKgYoRcReyfsnQ/OfkbI7xUAE1KFc2V6GkChRZoBtfytmAeV4EM+gPUrkajaXLmonyZLbp5lvL6AwR1nc+jsFP3o0t0GVrfzeGCKPxKjhW2bntim51mOYCj2MOAh5iVOzsNuzRcD6jZnK9dxSyoZzT3nlM+j08PwSA79tGmlEn9WrU+Eajg8LtbvAbGpDPnCLDYqJkHYVvpJGCZye0U2M7Vbv9PXY4nmKonKnXgWo2LeitaOzW12F+0iqmwsZOo5QkjajM1fPmGDfHkriWhwEIqJTMj53Bn+BVPXuMknv8JDq8v15FuBoYMp+y2Wu2inNocoqgr999Kba/8Y3Y/9o3orF/I9ZR/k3bvfm+A1UVQumS86phwLLJRyHkOyI2FzNCi0QLwLCN59UfjEB+CPSl4dAjESCMoHmfstqu7BgQbn0KJEbwpG3MhadV9INpLGyMtAlHFigBbuywvmQHqQtKxjjIA1eJfW67MibOKcWThl6hlJfpOdSh/zY813v+LBflWpxQ/wdH0QQkrJMXZ14ogeYb8LF0WEwXGPllnA0n8cqrr0fvuBf9RwA2QFyDfOmp1NZB8tBiCbiSJtaI0+ZX4InByVlsQh+bGbH4MWs3M1jFvqychRfDYR7VYcUG33iAPzS4Kma9S73d9IiWAA74doYBkZeSXoC1FfW8qmqUyhiRHoYF8AYSd86xFe8Vq/AVsqTRsT9Bw32OTBiokrNGyHPwrxI1hufG6gtkUx7VWGpENJaujXFw5OSeC8rvvUYaj4Lz7aNyKnQnHyQf1P8CvlvgbVfQHXrn8qfrtMDO8EcVfYCXA3/MF8gmZJJvcjGu8jzqNYwCuuXZMaCtvBel5h5yt5/2ctV7HqvxCXxayhBnSpt0tF/LslqOurNYtGpxRH7Lq2ps71yDXdbj8OB5bO3gYQO6Z0YRamh5x5VG1VnZbI58jcdT6HkeAwcZPnn+SxmF7vZzG5D/+r/+x99e1ut/f2f/GnJAxUDoNgipEaDo4UGUumPQLEgEN7UMkzvtxt6yHYHbd/KT+7GHye6AuJuLCZ7HpIgMQlnbZFBB0RsyCt0SaQa8OTkZxRr2IkYokinGYFzFyjuJYDtu4nLfsJ0bouqx7DQ2QcMwLAyy+5WvxHx7I6YICiJIAtagxkNx+FQ6uMR1Kkj3WZfXWz7jZQ2alesr2doKEk1B4s/xGEsUsJEmXYTP9G2iUnfALnhMi5i9/W5Mf/xubOo5yUkogTkKcabs8AEjiE7sPHaJXhTKzMiKswGeBQlAD5sgtkGURs8Mz88wyPY14PmQJxWpAiYqd0lSpwx3jEUVpStqEwc5jb7G0cFuekt2Hju3j+NLRFjOwJvTScDgou/1bjMFvEoh7DTmA4lOXSPD2W3X5xgM3HuXZxXVKxAqW7ISp+RvoJFr2Ylqn24/Hj19GP3eGYoT5Y3FbHbqGWV0jls/5jvzMcpwDcWytx/Xvv71uPbWN6J28040cOkbtW6Om6i1ykk7O8VV2laGSi53vp/jejTgPJNRb+RHw1qDlzobm9nPobHXQGpoVSwVlMFYT08vAIWksOYgPnjO37PJIpu19EJVWNKuaKqCVZBq+7GuxjYU7fuZrYJ38tdnWxFYIUeQHt+YgVCHTkcI33eGKLzjQZx+8EnMj46i6kBQm26pH+cSdn6oNac1sd8Hml8MBFx8gTIfYgRbN65HdXszTj56J5o5Vsm2fvvw4C95DIVqvqfwz9ruZmzdvQVgmSJTZyjMYgDl6hoKDDrrqWa0IDxiArJrdrhniS7lBv63acjmPD1Nz+08N9JvMaFU8InPG4iAAKMIVeiNOEPBj0cGNxTpaYSuohf1HrNJSXkHREyQm/PzAXTH2GNYKAp1th4tDJ3RTAP0TYJB3+GmHetbO7t4DdMcXJqBFTxbBMHYt4KHQDkFjxqjHP/De0s8jfb2jWwSev74QdQpmxMkyswzyj/kOzObNOfT2HQuN+dOq7sErTSFp6ZrcdCnftr3qKid7B+pr/DETp9TR+OcJNGIT/vijBLLgBpAj6u0tre34/mzF3jKW9GGR48BDeaz1cKo8V6OoCcPC5uZ2c2whsOp3G2+O+85A8fk/unZF7+U7dVGdn++7bd/929/mwr9TmdjKyM4mlRKBwNQKi8zfLfXwr2an8Rofh4toxiW5aiMStGa1WLD/g9c8NODJ7GaDLKjaSLChumnkxlKeRYbduCRnnVph+jESexQNMMeCnFwEY1yA7ewHBs80+J9bmR0TKfVTaV3MpjG1le/FNVXXopzhOFqRT39jSsk+PlNlq4gZCoLn8k2f54r2mK9chE1pNFyVm3+GY1TUSmoxtX77M4mioqPOA7Be65jvX7/YSzefjtKegswgOmP+HzNjk4Q6IQ07SrTG5Cx9za3YnmKAKCgnVU1Zw2FAccg6MlwFMOzc2g2TQRtMxUZ5BwBY28ZNgga81yk58Al+3wcNFc3Qs7OcYWGd409kgo2R4wG/Yz6aIOoqtRLY5s88A2sSaJrpyCp7+7ES1/7cixAwRMEYMY35n6j3owLPB0HBU6h0wpF19nbjhdnR/Ho4FmcDk6gje3K8Ab1peFYQMvBWS/GTt0P5edb21F582tx7Vu/Hp1796JsmzxG01j6NgZLYdL5cbqNrBd+29TimuRLlTrKXEOcCxx9Wl+AGsqg0Op1OUuCAng+6MUQT3eOx2s+qnh9vJn3TNsINYU152Xici4gZn3Zjs73BBI54y7KTy/HZwxMyBDVy7/cLg9u8lvqK/KYSpNdQyUIMPKwfnAW5+98GCUUpvOXlVHEzswwwfjOV9QfOtVouJlGcQYn8l6F69abzYmbd+/EOjTvAMYGTx5TqqLeh3qC0MCmtlqNet3aj/ZrL8UShGtY74kjr/F0Z9RP9403o049Ikn5LQVP5aBcyDOCCMuQhtILGmIVG3yrUTZowqYrR9IbtGGYcnpv7AZnmFqj0Yn7D8kfvGBzqksruF6PK0Lm1CbUqTY2l7luAWJ4T8WukXDwqfVqSOzmBoAQvu3zHUGReXPW2lprI67dukcdlVCux4UBsZ9opbcg7y+yz1J6CHtUG2sG/2xdi8PD4xj1TqPigEAMjl66/TzygmPB5nh8Lo+93RBATMmfnuwF6Tfjk2fUV8O+kC5lRg4r1FXvEPk5B4BcUIfINySTTi6tbZj7ivK30J2PHz2N/d39aMLvR8cHsbu3ld6RfXmykFO666XpVWlI9DiG6MNefxxnAM3RePoDDMgvZRS6289tQH7nd37rrUqp/J2NZi0usPhVFOom1tkIhmX1IkYbMHrjArQrylAZ4yGEYxLwDlClrs1QPTyP0cFhutZllEi9vQ1frsUEiy8Bq1SiKOf46BAkWosuykuX2LmYmhzrfKsEgjsHvev+Oh5lNb/ARcXy370dta+9GcdtlJyoBuV8hRI/21Iy8uzSQS9UiQLPMdkeuXANiyZlaOBJlY/OYvjgcfSfH8QCYdne2Y4zjoZ/OqGkwqHSqi9Amhix+Xsf5shqlyEVCVZQtHOEo7K/E9OKKGcBYqlGo70ZS4S6sbuFkTiNNt9d2RyAQE1G8zgVQaNcSnhV6FKYEMUJTeBgvlmJIeWugMKcmrpPXTiVg+F+lqWDMXaWgAsM/cowW4xconhoYjOQAmtzhCvZuUJd2X4QlKNhWHZWOkHDGAHffuXlaH3jK9Fxbfvr12MF8o3b12P7G1+K2r1bieTHoOePHnwcz148g942dxRKR8TnrMJDvM1TjNWA5Ae4KFsorlu/9lei8xpp4D2V8cYqnXbUya9TfbgGip5FDvBDMZBlaEJtsesx5FKpfKSKoigjvHak6z1sYcyNaNndu5bNWDv7u9Em3QnK+eT8NI3IOoJu9JBK3fb8HgpZg3F4fIiQDqBHLQ3KiGedcmRdJZbKz6YsNt7T8GdnKflR7xbGwhMfcCuMm9+w3d0829+zhkLqgsZLj1HiP/wpvMU3BB+Ck0vPUOR7jkfnvGFLPaE1FA/eHyo+lvNBLAaAM/jeFera125i9OGTAwwCRiPDvElPQ1tptKK5tRulzlaMWtV4RrobypsId50yQOPq7vWcz0wIrBEx/2lHUiKoRAEY5ySZ9yye5bFJyL4K8y0f6QE411m2H/BwMWYDOb405A+ePMmmN0O6bR522pPkZT4mn+j42OQjmLNPQFoafi6Qy851+ECm2gC1wxCg8V7KGxbG9jc832724436J+kJ2UTruJmmegq62iQlCJCRNLIljJohvMfokDEGpA1PGKhiS4gAbUkZ7PReTF3zZAH4pazQrNqC5uydbjueHQKYZ+2iKQxAZcCBC2xNz4/TgDh7gv6DYcPORk4hYg2Dt7G7h7yMAb2dLNOgfx5bWxup9zJqTHBKndrvYR7Su8oBhCMMyAgDgkc3WfwhhuSXMojQ7ec2IL/7W7/9nVa9+m3DzWTiDszYQHAdtJVTHCC49l/Mj1Fmk1JU5nW8jptxff8VIC1E7E+i/+AJlrwRt976SgSKuNRywkOsOEyuMLewykb5VECiOzfuYpBguo1aVKmUIUZlPBok2rL9sAYjyNDnJ+exefNOlF5+KQa39+IIfgOf4AHBEHYum/kUbgWb0zzP//JeRm+x2Q7q+uwlBLYE6i89fR7D9z+K8QeOVTjF6+EtBHUfZD5BEM4xorrRhkE6SV57iqf06AAjeZDTtKj0bWqZgYRXKMrV/l5OM2H6rs9gnPpFB9RTpbzDfqyePI/zw2cxxWC4ZsX6zWuxh0e1et5LVOnUE2sqhtv3ogrqquzfQEFs6qcXSH9lXDyGzIGdfGdpx6lojm85DYSKQa9AJShjFspgkc09RmLpsfhcttuSRhvvpg9NGvdejcegoGfjSbRu34nunVt47t149PxJ3P/zH8bhJ/dzVtZs/0X4cpBken9rMSIP5yjQKUJW2bsR9/7Kb+Ilfi3Wbtyk7m12k37NbAe3ySibpNhUwDZfuOmlieANcLATvV6ppmLRaBQeazFTQPZfWb7SGsZZY9TIKeqdu8yKH2Nkh0bFUSsiOzlDXnLMi0bB9b37eCt6PUZlySJVDJpLNaMRU+FdGQa5x98qSvOZRi65yfvymcaj4DePnrQxIGXXkP/R29Hs9aMmksfrGOX3F4nonZ7FpQhc6Mp5paquYIgSqlKmGd6JGHVFXT8XwOl5Ug4j6AyHx9QgSy0Al53ZlP/VV6P6+stpIE3b8R2b8CF6H2M6T0+yThpXzYKi/RzsZ2FUuO7+tqxpJNXBjh+yg7eITjMs1rFFA5cTUKlDUetR8JBTnKMXTsjb1FsAHw20kWg2Bie9+ETF+tOg8GdfiADNj9o0quJ1JL9TxRSzHjgtDJ4UAA0okX2czq9mHxmSlKsLdjoNjBcypbzIj6Rt6HmZNKWdU5g02c9OT3AYTqKDR6pB1DjlnFaUyRm9HXW/GPdjo4UuaTsNzTw6bZsvATWlbfgfz7F1DZncxDi08VYAh+cHANxJGgP5UJ6EGuQDPtGA7O0BircT7Di+ytDjAXwnTcitoplNjQbHZFDKVGMygcYABbwPO9DJ1w/Oe4P/+AzIb3/tV/5et915a6O7HRsgvBa7CmAdBN28fRc9ZjTCMKrnCHB/PRpjiD4sxY3dO9FqbkSzVI0j0MgGSHyBwRhSuTmFN4xUrq1n22gfAV9AyA7GyAV5JlT8mBwPHh7G5MV53Lj7ctRw/6JSx0CV8RLWYwEDrL/2SqxAyz2U+RxhqKDQXffA5TwVa//TncwT0hfloFdhBHaO5qIMD7ms7gIrP3znvVjHgNRAC22EtI7CBRLEEjQg8qzv7cQIhaT30cG9rpN0a0jFOzEkSkGX2O9NEBU7K1uvvhLzdMNBiZRwUkNYcXUavbOoPXwU59//QRy+8w5eDQpbBrt+EyNxLW6iBJYHKDabCu7eilu/8Vdj4xu/EkPQ4zo0X0PJzzAgK5RI6QLvRCXn4K/ZCIWJUUKQFGQ7vPWGliCjPgjONa8VbscGNOqtXIjJhX1aKFvXpLBcKqFlrRWLbYz13n7SfQ1jWEfBfP9f/E/x4M++Gxd4ZVXoU0Sy2DQHdUGG8HtMEchT9tXOTux95atx82tvRf3W3Zi7/K0eEsqugoI2Ckf0pwKzduxAVAG7Ff0IeJ581+cMQ85J9FRQKma3y2MeyIBekUrd5hE73LvNTmx1N6NZboLkhnGK8hYdZwCCniqCPpljUGECgwFc9lhFYqSaY3DqBowIk8mdeVG587IMVSgnrullQGjeMxMajqsdY8OxiWfXAuhM3nk/SqenGA88BlCvQQlpcMiLgMPoOlRNDmJrNdqx0e7CS3b+D6hajBDK0uicC0NmMaRlAz8gdmUwyfnRHEyZzasorvobr0cFg3/r1k2UdClOqKtOxecjngF0ajd3o0b5BAxGGll39vFkQwrfvKQqu/VS9I2k3FB2lZtGWN7SCzkBNKVnCL+XKvZtQCfqyYF9E0CEyt7+P/spSugBTnPX78/gCOpJI5XSyncMYbeFQZCmJ5reJ/zr9xzjYfTT86OjnNiygYdvZF8TADObjfHkxihuICRsYgivfK5RS7BhkM06hgzP7NDxNXhDnSZeGfS3XNm3ZQagh/JtxGW1uhYbHYxyaYqsYExqG9He2I8Hj17EoHw3FqRdBcy26xjjwUlcjI6jzrdg/SzTuqH7MHUD+d8BOFlAjfDDRw9I2z4d6Yp6AaQV074Xhs9sZBgv9WsYrwbt5BRjPJs7BuSXMgrdjez+fNtff/Wr39lqtN/avnYjKiDf+sZWbLiGAIhhHUZf9GDc/jL219vRGa6BsiIG9w+ifVGGCFARIjiGYYyrZ6TOfN0QWhTasFd0asIUpyjUNSMfYKAhDDrCLbcPqgRxp6e9DFOt74AoqZDqDAWNsp7iAta++fXob27FFEZ0xLdRS3oftvs7jULOimrlwB7FOAdYl98aEN3u7DjFklRwWy+w8uuPn+RMqDnICOhSIq+2Qzt1Sm8wiBZllsl7k3Fs7+5GGQ9h9fRFRtGsYRhsW/f7E1xpB3M1ru2hjCvhWsgq2zUF/afvx/h//uM4/Bf/WyxePMdo7ERn/1ZsQt8y6Hxch27nw+g9O4zFje3Y+b3fjc1f+/Xo4eZPUOYzyrsCyZQx5KtOO2YNnq+jjKvr2ZFuy4dC6iJAC910aO3Mva41sbO3G87I2kMXNlCuA8pV2wCRbnaj1mpl+7kzYy6p58md2xizGzFA0IYI56O3fxIP/82/jp3hBGOC4VhDYVNOZ1h2RUHDcofrlTjBi9r7xrfixq98K1r3Xo7S1i580okS3yg7FQQGIfsdVPZpwqkdzlVW2UQk8kZZXA3WU3lpZIqmIZW5gmedFug477OrkIs+kWKzac/mvC711cD7zUV5LpWDHZYGFmQfC3WW+h/+yT44yjfBgxMt+n6ONVDZmVuVvsaB72X+/TavZj74I1m2whspw8eVg8OYvv9xBACqshhzH3pxXy2jwq7AKxpg5zqbjUfpPdpRrTJzRcQLeMrZHsyPbfP8gMkr0cQbHj4/xIPFgGDwbApeh9+cbn5x83aswSt6ycfPj2J6fB7To/MYOvak24r6SzcSEBiBpUxoCC74rkRw/i9NyhVNNcjZ98CxSt06vmQM0hZBr9teb5MPoERZNfIpvTSqVG/Yfrn+aArmg69Q4HqJ2aQHPa0nmyM1xBlsYlMeytVvNdrt9GAd92AzluN0pHECCYCrXrmKtS04wPo6lkOvo4fcbm500pvTY7JsjinJVQPT8LbSgDx+8CBKS/s/Cq8yvRAynSwADWw2svMeNy8QCYwHHiT14LiZZgNwuyzHBydtPCDDhdFBeCXrF+Pon3wSVQhBqkmbGR6FHt7WjWu5CJiDUA8M2T47igb8rbFzDXhnN59NjMTC+7BPjE3PNAcTQr/BcAQt+vDr4p/2er+cQYRuqsyfa/u7X/qVP2hWqptOi7DZ3YgNXLKmsfYSAKZaH8NAFHRTlMP55PlxPAdxGSnl4K7HH36Qq6VNzp2ALVV5ohbbuZ1rySknnDFTN3YMwhF9GIKokbg468H4L2DOgGFa2TQzRpEfwMDN11+JuHkzzmC6C3a7i9dAFqYl8yjShWRTqVSkwSwKuWtbOB1DWVQz50MgngrKfXj/kyg/e0S+QX0geM3Q+AKX2D4ZKnmEQPcno7j76mtxDJM5yZyd7C9+8pNoicZxsSlwOIlhrpdAObsgPcdMtPnd/5M/j8f/7/8xLn76YSwR7C0U6rC0iBuvvca7WwagZT4vGpVYno/j+f1HsffXvhVrb30tTmC+HgI0RCBmHF3D4qKJG49RXd/diAsQ3wyU7gJN0cKotzdiTp7nCHU6yaC/Mu8gCbm865IyOfGeUThNPCXrcsL5qt6O5ub1mO9dj7VX78YY6RxhRNFh8fBHP4gVArAF3TRRSwyI41AmcNYZAjik/JXbt+PeX/lrsf3lr8UK72WFkDuw0ylZ6hi6MulpFFSQuaNQCoWMMtFwiBhF2ORTTwFGKQQblHil1Nw+9UKsUS7588p7yQ0eUGFZ3yLXzW476/ACwXSW01zD4bJ5SuWhEjREO9EwXuw5vOozuwi+nhpsFQsUV86PxfMqQDRf0sU5tKoAlWyMkYbwpsqpBs9XHj+PxePHUaf+haQLpRAlYxPV+OQ4zg+exaSP5wNfuT6L08ykAYUOznu1KBfetEEVNq8YcKKXGHXQNAzdpNz2o8itGhCDC2YbABsMiEEHKlvb3R3nMcPV3v/yqzFDaTmnmfInFS2KY4sWgBthcUEXJbUwklc010OyL2MwKcZwtXwWvrefyXLlnGnwlX04dnQvoUgfD6kFPzZRvjU8W1eRzFHopCmQy3VE+H1BuTPggIrUn23yztHxSY5Bya6E9CKkbzHJ4Kl9jfA6uIl0HItCHaJ8nURTJJDcQcH0KA01Tg+/uxMb2/vx+JOPU75zKQXK4Hd5Ko1HRrABMGw+0vvrdMrRgsjr6wAtgF0Fr8R1/d97eA5BNmOt4fQmGCabPzEMa3iYZXSLU5wIhoyC7OzBQ4AYLsfH77+DPpjHppNUwlTjszM8pwn5L0CV3QIuHyEtDeft9w09x3s+A2DMl/+E31/4UrZX289vQF5+8/fr62ubbZSM0090sIw1GHqFYDjttgzo/C6n58dx1rNDyzXgnCcn4vzkME54bm06iYbMjlApdM66edYfJ6p3Ir9r1/ZTgYgOJ1TeEoZxSvAx7qZzRq0jlEcnRzw/jJHMd+9utN94LYYozgXMWiBTJJld1cQXMCp8D+XnnjOq8s+J5RSKaQn3nws43TGRQdcRwocfx+z9t2OffKx6PYR2EOcIfmMLpGOH13Ca81TtvP5qLLg2hgFblOn4J2/Hnk1rxr2jBNZBhBc9jCXoLEC0Q5TIh//z/xC9P/puvH5Rif3reBKb9bj3e38t3n3wMLY6uyAm80wZYHjHyKyOenGCV7P7W9+Kxe2baVxySha+WYx8Fq/bcYpiQ9mU8AQrXbyjm3ei88qrUb5zJ+q3b0UDA6OxOYEJD0F0A5DYGYzpgD/7Uapl8q3rjFEdrZXj4vq16P7qN+IYryPXf4BWyHkOfHv+7ruxdnQUTp3obKNLDNAACvbKDQz57dj48ldj/2tfj8b1m7EG0FjrgHYdp4KyqyJIzr+k4lWxiHYNWsi2d5SCTQ12iHr0e27pTaiQ+VPpePnyFvVVnOV97qUR8rr1nPeunsQToD7rGFANiHNoec8mK+dRSsQPLcsNBygW6aBxeGQVZyhG393BiNgM2IAWVbzVNvR0VtY0gPCxR70TPpyRVE7pUkGZ1Q6PYvXBR3HR7wNmrUGEEESt0jRsegp/T+ATByzaQSGwcgpx+29E4n1kZorW4ZNp+Iw8tJ9iAu239vdjF8N8dHSYc3/psasM7Syvbt/IaK0lcnWB51UBldevb0Xc2co1Z5wgUF7KFTo5aqz1BqS70KAYP2V5CvpKL48qcSoRIFCLFXLcx0MeOTlqv5dNoljNaNu0hochxijBW67j0oDm9Vo7Kngl7jnbwRzlDc9VXCGQvOecbfIFgHSJgbU2h+iCF3hwRsUZ9m6fkE1hTtNzeHiSxrbbqfMdvRmhgsBUUhpC7xCBKuWwVrhG2hVAWgNg9ejjj/DG+T7Py2OOB6MGspzymv2Dw0T+A/DWEqOEpwFKqJTn0aytUUf22y6iN0b3NLZjDa+oWdumzpcxOn+IXqGu4SvHIzmb9f5L9zCoeGS4fE8efAxrTTFeGGAUZBOd6gzbjg0TTOf8XgAYvS/zYEj+eX+U4bxIwT86P//lDCJ0o3Z+vu23927+QZOK2cJSb2Ap6wjG4dvvRP/jT9IjqG92qAhczsFxvDh5Fmu1FSjWOHMY0o4iPInDJ4+jC3NtorgqDVcF60AoBA9mGqOkbUqyzVgG3Gxt5P0cmQ1jdWHeLZDFNoppF/TffPnlqH/lyyDcPRAyCoc8KXyyv+uDOJOq7KQx0Z3MDjXObOKyv8PnliB/O7Tt5HIKhzrUaQ370fvun0cFpV8nPyKgnEb87j2eq0ULhXOKQVvubkfr3r3seL5Wrcf4w/uxh9C4hkMJJFse9GOCoh0h3KePnsbhJ59EnXs3MEJrW/U4rF1E7euvxt7tu3H6MZ5IuW3O+cYFCor8gxpbfRgYIe3+xjdjvnvNTJPtZY4XKaNEbPbIMpNPRcE+pSXMOgcBjkAyY7wYF1JSeaxDc41I69VXo3sXw3vjVrT2XXb2dnS2ca2h7cjmhZ3t6H7zq9G/vhNTAIHCPkdB5nxcRi09ehhDkLn1pDo85/qMd2/9yq/GLsajdedeNqtVMOqNtitWFtF19h3ZDJOIF3qLUN0cC+AAsHqznkpMaUekU1lZm9ahHen+9i+Xg1WR8RwHdV8e3RYCGZ7xXjYBqTku7/mc4d4OuOtoRAxFhs7ZEQyqz6VaNSLkIcci8YKKSI/ADldDd2+hsFsY360GRpFyOLdZDuxECYj69eTmFGEOqixDlzIGavT2e7EGvzj+wyYz0bMdx5Usj+Ml1lFeZ8iAU+eAdMlXC6PtMsDoEIAPJAHZSidXMdwGxWrwengmjhcyevHo/CQ2b17PWBXnJttubeaU+vU7N2Kw0Y4pys1ZcmfQ/xwPaELelnPUJOXT05NIzrzgqH2VqUbFZiWReLEVRJTOWS88Y8huHRkbH5zECwDV66+8Hr3FCDReShp1EHyDS+o2x1JeO7sdU2TEX7kmiofG6RkUngh+B55J4XmsC2Kgr+e2Itx/9DhanY1ow1Ou3ui79m0YuXeCB7e11cY4oQNIT8VvqHryDt/N5/ieXHWBx1dv78BvrXjw0YdpQOqkJZAwwKIJX+gFWE/2kxksYDPdcjbCSOHtVR0zYr/hGudAoFItHh1Cc7y9pWuMVG9EB34/O3k/6hpT3rdsdYx4EwBSo16WyzL3n0cLOtkPZmDQdALAxHg4F5ujz/V8ne7F5isDXs4Bfs6B5WqEn9x/+ksbROj2cxmQf/y3/i/3atXS7zdhsA1cxwaFXBsOL6emQBi6RtRU48n9dyHIEcIBU9hUCzS2fXCyLJpGtre2cjnWts0m8M8AIh88P0llFBAM3siOvBJueQMk77Tbz5/huYAO2jyyu7UbndsvxYTj4ubNiJfuZpTT4lJB6Y7KgrlIkGCI3zrRIsHpGYZApYySd56uiiGdy0n2pdQwDJiTDN0dvfte1J4+jybKQZR4PhrHHsajtQEC1diBFA7xqErtZlxHaDf4RgkPavrB+xiXcZw8vB+nIIwDjj0MyBDjacTFzs5uNHdvRXtzL9vbHXynRO7eeS3KQ/LIucpAVztXeBuNYvrgOUKJ8fyreCB7eCD64AqYijGVI2LBeypNvas5dWGbNn5XutFrhqNiBCZoijW8gNrNG7lOSm1vN4BUOZDMJo7Ak6q8fCtWN/ajgqdTgtlRBVGBtjb5rWzawvg5qNG+i7NjyjWZ8T5G4t5LcetXfzXar74Sle3dnEam3mhHFWGsYBhsGrQjNKN9UAyqeDWXitpRxTZ3iGiBixgVyk5+ZAebEniQR8WDBUrMznHKedVBraCTzaSjT+dkefyJnovmLTUeqfh8nlNWDrapG3VWTPPusvEtFMgoAwzsM8vOVL5n84PeoCGVz549TQDyyt2XMgrRsNwSCLqJshSV27TjffnPIIoa9xfPjmPw3gfRpk71VlyoyZUJKa3WLmcgWMOTGJyd5vU9vRzyZ3i2kUuzLLvKqpbfETw4x9OI/PR41w5k5zCDmaON12i4sTP2Og3mjPwfN1Ccr9zJsTeVBUqcNPV+DLWVOvJPRvBBr0Tv7DZdOf2PhCo8PK5DX/4VR/KpAfF3i+eavN877cWNO7djDFLvTwcZGdZGfteMEOOZqd/EkDRB4EV9WwlFPcnHTrPjcrk2X8u9jvjXe5CzHR/yAi/csRzyix3P8o4BEI5G1/uqQVBHjVvlrpvjgEA5Qd52Fgn7RvTMnAzSlQhtmjp58RQdgyHEcBpW7ObEhQlOyK8d3eZRYzSfOMv0KjbaGBG8N5dU2GgDEMjT0zPKfNEAMO9Es7GXzVurVS/GxwdRpwwtZEj+btsM2t7EUxvF4PwwtrrQgu9O8XDkr1zLP+WCOqRubYGZAh7Nq8Q+Pj7LkN6z88E/ysz+krafy4B8e3f3rdli8vfrCHib3xcUqoVbXMbyr++BDG5ci5PeUehZ2ZJI9YLm9SJ2Y3f/5RhWGrECPezv7EVrNI8NrMcxivU5TONqahO8jxbM4QxLbRDimsTEqzlfjhHq09iwImDU7s61mGE8Bjv7sf7SSzFGgGxe0dV3zIFrSehxXMA0TtS3GpxHBfS4IRJ88CjOHjy2Ry/GvbN49PijePzgw+g9fAazg4BRkpu8P373XY4YM8rZHwxjQSVXNXxNVwUEpR49j4ERIDBYk4p/8qd/Eu/+i/8u5k/ug84fxMEnH0Xf/hre72BYd29hNIxgQqnigysfMC3qBrd0cN6PLcoyI/+j4Xns4Frbj+P0XmvO6Pn0Sa67cAwD7dx7LYXesQkKhs+58l8aAMq7YJ+lfrwoFBZu/7M//lPofyNKTphnuiiHFS79XIWHgi9hQKp4J4tuK/p4C/PNdlzgcTh2pOoCO6TnIEmVmKGGNi2KTJ0avbW1E/uvvh7dN17JQIqFIKK7BQprRRXlgUZMQVTJ2xRhdJ3x+KLbBqi7CWLUGKn6faJQ8CoWC8H3VPoYCS+761UWU+yLNexsnAPwHG1/+Z60uVQEGRV1+V7uvOQhBwTyrOjSUf4KsGGhc/jNSC09EWc0VpA10uavjnJWidgXd/DiWYasduzEPevF9e09iokh1JM5PY869HGKfpchbjnw66cfRRugVdMwkgeNTC7xnJ6PY2j60QfYOP19hXK4VzFsNulKKyPSmnzL9VXm8LD9H3q8GUhAgRqVemzUWjEYzUDARs/hEZD/Ch4KhUrD4noTjQr1DHCiIMl/FyjNNNSCNY5GKOUmeZKeyJQH/rvaJWSe85fNXqSB2cmJLNubG4DBeQZrTKbOMqEnh7JvbUQdPjEc39mBjaJzihbr6WoQqDtYLWbwF7CPnzZR2R8JIKQ8GvFjx8aA1B0o6Drl3teT4wnod4bsOO16MzvaDWq5jZF34KLjT6A0z1JOQSte0Qp6GXF4fvKCOsGIZ7MZNOE/i6khctYBPQ+9QoMYcowO4LBB+TY34Fnu1evTqDbg5/pWPDmgHOVrhXcFaHIA4uDFk1zNsZ7gaC2a0Kjd2cpxIMPzg9joWK/oSr4pwJEmhvA7PdIS8KcH4tQuzi83HE7CJQtGo9n9s97glzYK3e2SU/6Pbb99be/ba8vFd7KTGMF1TMS1myCerU4MWw5kG8Tx6WEKmQjDEajl9SbeyAUoiorE0pcNtwVt1WGS1kY3TkErH58fh4sS2V7p5Iydqgu1yE3TGGA4lhjvBa7dxjpMQ+VXb96KAOlevP5qjHY3YoZMyMwymZ6LytOBUnYlGMa7dnIST/74T6KsR4FAlxDA0+dH8fz0WRxNj+GaabTh3gnu4Q3XvX78KJYPH8e6bZEIvq5tqY3SbzqojDzAtOsnRzHHKF2cnMbp229H7513onxyEK35OGYwuisCNhDIVrMRt195BQZrxQSmWqs3KTmEk+lg3OXZAMgDeqHsjXu3YkiaXRSCI5Yns35Ouji2CQxy3EdpOKV5d2sjm5MMvcwV5RQ4GL+EgMj9CoChoDUEoIln9fGf/XmMIcbOnbsp+CK8YoU9HuR9BxFOqxghmFZ1oAA7QFJELTVnKG1RmOmilVPxiuza2zuxcf1GNPevxcpQUMBBpbOB8msi3FmD1AEmg3xpIPQmVFZ+2ZG7djZmRzV1VBgVFUr6TRgGFYmGI3PMmcalSMdND6FQZh74L0+Kb9gRmk9zKXf/eC3fzEf9zx9eB0HyTadNsWyz0TSuUx5X6+uhkJxgM8NrNfZIjSPZNUxPnz6N+588iL29vbgFPzp+aPnseTz/8U+jdHgcJSdrPDqNiycHUaOO63iQVejgCooajvSSMXxjwInT3qcyol5KGBnzV4PX7GQe26kKP9isYYf8BE/Y9n69dY3fBUqwjMJpVhtxco7xwqivqDc9q7NTeNuOZRD66YRyIJPrLdIFmMxBWhkBBd0dd5NGF5pko4+0oS6K5kF/SOfivNi5AmHTEMMXGiFnqa4iz7M6wAZephgxweC2AIs3XnkdXtmNdZB/Puf8XpS1GIFeqKI8kge/48wUGtYav22ygzP8DHplHk9fvIjuxgYeNcDVd2AR3krDenhynPNjJViBdgZr7OFl24/k+iHOweV3Spx3tvfxNgdx8PRBei4FcyA39pWovPn+Aj2lYnfG6zWA5dkEjwDvvwZ9N5pr0UElOGK+0lhFrbUdz44EZzuxFBDV+aZ9irNeNt27KqiRmYaDu57OOTppPu0jJ3yaeuWTWWcOjnTchx7WxP5Pvu0yCXbm24l+2oNfxrMf/LLWQr/ailr7P7j9nRu336quVt9pUwmb7E0rkMqq7zhb6zJHVA4HfZhqPWdtbXd2qOhNUMFWbFy7hgK7GRu7W9lJpPs9cUT2RjtO1+bZ+WdMtu61AwgWGI8TFPGmDNDuxnWs9jr+fGtzO85gwp1vfSsmIN4Radimbs+HETAiJ8NybRpbYEQcfLiD0Rj/6J3YQdAcr2CjsmhuXFsGOabyVuHaJrqLVuba4WGulniBl1IiL2sIQgekkKOekZ4RjHr86GGMz3iGPNZBJQ4aNLqsxn1HpXbwVjpdPAl+23cyx4Uvg26NqHElvgWZXSEQtb6jzC+ij1B3v/oyLvVhlEX+MOHMKRHsVMNl7TVqcfdv/150vvzlHBOzhKFzsF8aj7VUYP5K4We32cHpEPQCmjdQcDfxfuB4p1xRuSoxKmZPDTAQCTpatrKElmpdOHqM4R5UQW0oU5sSjDoS9Tv/VXpI5WqOF0G74ZmhHBC+MtdUDjZxGJU11PXmWY2DcxsVUT0lXqly31BOsqKHgqLI9UV4zwY6w2oX1FWBhM2mjGGeL4tIXoomLBO4Umze+bc3nyiORZkzLd7z8aSB7/Jdl+s9dXYD8nLj5o1scnTddWfvdRCbixI5qFAFZ1+QIZWH1heo9iaKcvb4cSwePY0W3onjPGbw0RQ+MrhkzXDXxSz7CXOhLRSChmSEctGbUNnJkypDmy/s96ii+HFisj/Esik3ToCp8FpSQ05deXGKB3Pa45vWAfLUxKhVN7fi4ycP8Hq7cfPLDtjdoT6heQuv0I5v+Ef0nruK+5LOuVE/BSn9r6BrQefPtvwF3xQ0LAyPywGXKEcLejgJZvfaftx6/Y3YBmSUKi28uHbyJcnni8m3fosSedTrkJbymOHm8l0aGxkbvnVqj/sPHyXwdMLGnLRR9E5daHhObAK0KTtR+wgDehZnyKerBDqNuoET27t7GLP9DPp4cfAcg4zR9QPpbUB/aUHeTCOb7rimQWrvbMUAUOMAZzghNjEaG3gfa1WbL1vRrKzi7OIwHvcwnvVXYOltvBO8V4zG6AQecV4H9FwTkNVqb8ZzwEa7WQxsdB48oZo0FUg51kMe9LfhzGN0kN91FPppzw725R/2BqNf2iBCN6vw//D27f1b38G1+rZIKZuYqFAjqeYQwA69C1D82dl5bOOu7mxdi/lC7GAUxTogG7RNPW1sdqjooxgboracxZPBebzA8KzDKF967Y3YQ4h1Rw2vLLcasb1Phc9KeAyHvLudgjFYlUDUpWh3t9M4aT5WOREVDCWCRjGloqBynDvo4Ic/jod/9Me51ncXbyk7TR0AqLEgb4aF6g47NuLEuPCDw9gTySL8uQocRtHlYyccR0fH8fTjj3NVvUYD5Xkxy120ZmozlHDj9stRxuB1cKPtfK81WzkKVuRv9Mjpi6c5GncdBe/cVzMYfIBHsvXll1NhrMaL6ODxTAd8HwE46Q1i+1u/Etf+02/HGUrN5rRFCnyhSjChaTyKaCyyI99zkuGRGCxn6S1voIyoJyOFVAYKfqqB9A7480XfZ9fA2JFcjEEgHQjpN9zSi+BlDQKaDvSlV1YCoVM+0vB533eqliGW4GRkG341KggNYoHg1qLS7JB/Ax6qMSEd17XQ+7GD1w5o828+i7UcVvACnhjneiuqfx0i81YYEM49WpbM49Xxs80r/p/PXh6vfqssVBQeNRguk6sisp19B4CyibfnFB1D0KdGCxNLPZJnXnZgZp+8PXQBsHE/Xr55PWea7oIYmypA+GruYEF4374om44cDe44iwEKX9nJkdzwjhOJNvm+5XW+Kuk7I08uGS295U+n5Mjp+0HbGbyAIZpOQaQg1QX0WpCvebUad775zTimMpzMcm+jExvO2NBFTkDigQLzWRnAdT5UvBmtljSTDtBe3voLNPT61Z63NAQcizqxzqGoCph8G6Jba3Vik++2AE16UC6lUKbOnV7dDnD/5Cn/F/zYz+iUJ/wiX9xRt+hpkfIaYHCOrhCJH+LZLeF/jat1kIaPupxD4/Nen++Xky6OqRCESXM90sOjc2h+lkbH5QHm1OUBcugoc9dgcRJOjYfjgzw6elwDrQJfwpAr+5V4J9cC6jly/QIPemGUPHWLQeniUXVK8dEh9bD+ZpRreOJNyqJBGw8AhQM4B6DZbsdaYzdeHAKOuU/VQ0PkTP3BtwxKUF8awms+7O+06cp+mV5/ktGqs8XFP+sPx7+0QYRuP5cB+RsvvfL3QEpv2SYsGneAkIh7gms1c2GeWis7eHY2ncsGZQ5D2B5p2OUIATw7PYrHDz9JA3I27MURyvEZCE6XXMFaTRcxB9UtcLdtFmjD/IYBzg5xAbvtaF3bi8b1a9FEMbsq2dnBSVwgNA0QiYh8jGBM8SbSTaXSHet6fvw4/sV///9BaT+M4fOnsYWC3680YnJwFIvDg4zPn4MY10F2TfbFJw9j8Rhk8uCTWJwfgxDPY2Z7LoLtHDsy5q17d2PnzVfjGkebM85QBnUYurG5GT2eK915JecokhkGIFjjz21jX4BEnUTSWP8GtCkDv51B1Lj9NZBhY387GnfuxdnRGflfxKx/GlME5mS2ipf+5u/G4MaNGKGoU3nLeQov5VFpf9pMxA/4PL0yhbowBlzzunlLOFeo1M9viqGb77q72V5veG2hIkhdwea75DYFNyc75HcKPsrf8xQ6ymln+zHA76dPTkGit2MdQ39wPonn56Co4TwOEIT3nh/gZfbjBWj9/pMn8fTgRRxQJ7niH7vK1Tm5ss2ctIUjXM6tMCCWu/jtpnFw0xj87Hb1myc49b08vzwWG/SCB43WcYS1aahENjqd2HL2AACHa4zIA9LVKcXXUIR2+Ntk+wlG5PDsJK6DVBvm2UAHkHQZ1O9u35rep0rNpgpXu8sIJrzT9Wo9Gu0OCqkOvwxTARt8sM7RjmwVs3XrplK1eaeJ7AmybIZx+NLG9nbsgq6XovjtrShd245nDz6O+mAKn+npoaAwUCVkReDhSo6SyXJqRNyufhd1mpc+3Yrnij0th/f97V/+zAvUk/fhBQyeRg8uT+Ng/WVfBvLqFDv2RbgSpJF1vif/pBHxzwSRXac1dzyHAwHtg6gIOkj7qVOhtw384E1EYbF0wB3lc843ZG2DMtpHYjSb/RbWp4bNJlPptcQiuQT34YunOYjQCDq/mbPgQuurYzaH4pHbbD3E03NRtsUMz/PcdcuXgEDSrF9Ey9UKK+gPQN9hrwXfb0epsY1XTr3ybmk6iuHRk3BVQ+fNW2/s5CSOW06JIl2UZ8pdpa79LeCwPF6b4Hk4iaIGxHVP9EDI0z/t/ZKWsr3afi4D8ntvfO33K/X6vfb2ZtS2utEEoa2hBO3Ec4RpE89jb2cfpTjCJe98iiazCwvBG6M4J3gcLhI/c1AeFbeEwddAVHWsbbEE6yru3rkDcUkfJnOK8xYCt3Presxq5TiDkUTzXRDO9KwXg4Onsb6cRAt3sFLDZSzjg8B4gIHYmAzjj/75fxPf/+mfUcG4nDBS+3wY66fnseyfcTyI6YvnEafHuT75AmWNBOfsufVuPdZqMDQMYJTHtb3rVOY0m6XGuLurZjtquMKraifOTw09hgnRtv21RWz/9d/JJoPzo9PYQmEYreQ0HK6BrbsqLez7MIx0Sj5XrSpG05HGILSvfjUHN7pKY1UaLdZiWG5E51d/NQYgpwXMpsCLhv3jLOU5N7Ur51cGIEUTQ+JRZSmy9Ojv4mb++w9sqmSfuNoxSCSgYPlR3ewCORYKKAd/oTzTm6POTiZr8fExCA+h+f4HH8VPPv4oPnn8KIMKbuBZGtLdRtg1iFsABAdT1hrVmFLHY4yyHZk2dSVCRrmbn4zU858/zR+/vXS1pe7hvyK3xZbXvOL14oGrf59t/FChmawhrU5/oUJf40Mt+HsX3laxOsWJgMjmFMepOKBNELHEm+zDP8dPn8WeE/uRoMa3xrvSSeQtsBFUoSW0QNm06RinbLji3gbf4MHo68FsbEUVmZKmKlLRqJ7HYoLH6hG06rHK8y34SG+iAtCYoGBO8Gi3Xn4pKhib8ukoGlgYPeP5RjtKyK7Ludp0ZR1eeV9JgqRPcSx+f34vlGze87bn/vkTunz2PGae+vCRwhBdpWlTGTxDOfWMNRjJN3kuAFEQeAnarjTMePhLXJNcjsC0+L8LrQ39PXSwIudryM0cIru+fbeOPJLmDobUiQk1JEZdWY8aEydVrPKsAGeNenXut+MXGBBo24CGC4yyTYfZLHjJUAII+4nM63KF5zGaRP+smOZ9Nh9Fp1OPenkWG40VPGI/Bt5HaSM+eT6LaKEbas0MCqpzfT4CFJaWcQ0Q2OnsxNMneIcGH0lX+eGSr5VWVx9EY2L8HH0+Qu8gD9R1LmWLMQGX/LP/KA3IN1+59w/XW/XNXkzi0fA0DufjuP3q6yDnm9HFcGyAvuwEfXB6CGoe4KpRAVWbJlQ8i/RAaijl07PDDFPdx60u4Unsgb52t7ajC3K6futmtHHnd/BmmjNQIETsdlsocxedVO5IE6Fy/e8dvAEwVywf3I/Dd96OFl5O6/g4qqDZkz/7s/j4n/8P8fRHP4jJtIebuogtFH8HlOLgrvnK+aHm0aJym1x33bqL0Szu3Xk51xdoXduBOUvRwatwqvg2BvHkxTGIhXqeULkTlBnGpHn7VpQ73Xjy9GmG6k4Qktf+s/8i1q7vxU+/+/24AesPxycxiGlsVzdgohpXVvH0/sexi0dlk8MAJrffYYCk1N98A8+ukwrUcS+Dg9MY8+3tX/+NGKBQdSW0E5cim/+r5osR9/kzr+YznBSiUDx/efvy4tWdv7h9LpHcZOnia+njaLhQAlfKQXR81SSmAKp8VXa5Yl+lFocnR3FtfwvlN4iXbu7FW196Nd64sx9zaNIfHCWKu8v9PQzFFhneROA2QHJdEHYdRWdzhsogs+N3yEVhPApjZjEySuvz5SGPlzrgcsu3imfz92c3fc68F88U7zn+w4irnGLC9hN4zYg5Ub4d16PRMEMuTTMDDVSE0MOlh8eAI1fVNBS3U6pHd71W9B3hGZvLVBjSTkUqOoVeGgPbve1DatgJzLec1r5EfWswza1gzLb8CxCpo+CdJTina2fPTmvATcuBeFO8/eVFtHd3Mjy1NAT0kI9FA767eyMWOxtxgefj9/VaLXcaBc84/sXzYi/q+mrnP1/LQ/Ff/uSU5/xBsvZzFTwCbXzmskLyfZ6yedJ76ZGgwOUd39azzTVJILuyrp5YodxzgSbAmR8YADDOZ+Oo7nRjUl+PabMchqYYAt1uNWKG0jWJ7B/hxH43PRmbs6zjJnpnc2s3RniM9iGBiHKchaHNOZEiv82POznltRn1hvHRaI+dTn8M7w6ijX7r1pZ4LADTOnzD922uft6bx3BlU5UzHxdTt4TT1lw4JU7Rue6g6nq9iE6UVkqoxsv+MJvjptn0iZ7Sm6e+7TPua8Coz9ny4p/0h+Nf2ih0t5/LgHzl2s7vT2fDzcHwLCYLrCIGpLW/E+jSmLZATuWLOKrBwN1KHC5GcYaVdn6r6QLvYzWJOQzgRHb9Xj86KAjHeDh4Rjd+E4avYBBsg6yo6EF0zdHcoGxQR9FOezGHASCm/RcTDMX06CDiBC/i+YvoPXwYRz/5aQx/+m6Mf/JOjDivvjiIHRiuRoVsNZsop0aOCC05qA0PquGYjI5TzVdIWwXYiK2923BCEybGvZ7DWBiVOiiyjlE7R6mf9/sZi28o61RjttGKNohHpXNycBiD4SxufOnrEbd34t0//V68Yl8NtJHh2+suSdqE+g5a62H6KOPGTmxfv53zEj1+ej9uvP5y9DCm5yiE+ulpLCnnfHcv6t/8RjbRqVBU5ymG/kcaGo+8wH8ebFP2aGRWPqfsXgqwW4Gw8oXPNn5eXfGu9M7XuGoDinevUihcewdXCaZRnChB5yYqmiZgLR73Wdtynz+6H2/cuxU3N5vx0i5AATe+OjmPD54/iE8upvHB4we49RvRJY3awqAHXlfwSUSELX+oJFXiGi+zbn6yWe4yT1k+z7np6ZUhzctsSSfvcUE1nsU3k39h05+zbJZBSqrs/LYCnsZKA7dBXh1sORzlroCj9QA4eE5mpFVDgdskG3EDRdW5QBHxrmt7XH3z03zzHZVsTfphTLJepCe0NA8ZTYYX4WWj8jRirjqoUq122jHkO2O8bMNN0ZI5XsT1yisu3lUtw+uTcIoPpzof1avRef0V5LSe4dvmJJs9JQ77lXG4KndhNLx19Tsfyz3pe/Xjasvfl6eXaXiteOQqDeQYhW6QxdUYjlTUlN3lo/U4Xda2DMiU5jkrMXRQZp2iRaswMgoKQPX44EV0AHkrvICLeimayF0Zw6kRckkCv2WItx6fgxg7to5cuxt33vhKXHv1NYzQNE5tLp06G4a1IekLHjKvNmPZTJrjQFD+aygIwcTahQM+R/AfQJTv7G5wrYqOQEeBlaNUxTuE5s9P4dH6dcpo1FWX6rH/ZIihqUaT8p47KJV65qv5TY2WuXCVxwzRBvDapDqFv2yqdDLFcwzXOQYEd/cfcfyljUJ3+7kMyG/tX/uDJgXZ+v9S9x9Nsm7ZeSa4XGsVOk4cdVUqJIEEkiCBJEAmEyAorKwrrWdtNSDN+gcUynpQwwJHHBb4EzjsHhWt2prWrK4yNCgAEir11UfHCR3hWot+nu3nAGizKiIxwsV3rl/3cP/EFmu971p7r702XsMjmPUAi6eOpRTmjqLCNzDsk1kvbgqQSAUhRalcoHR5cRHD6SBFmhSxMFVGWXY4oSNEQwRjgyC5kcsMF62IwGwAz+xoEKtxHwu+F7c3FxDHIKaQwvTiOqbXN3GHdXs+ukn7ZbQ77dh3kp1GzwI6HQQgj9VbhnBamDPuWLjiGU7ArQ394cEql0nOkuAgaIYZVlzgR/M4bFaGWBbTRVze3Kb9xesHe3gLWIpFLErI0GDWDVahSR53yhAD9ereDWLC5+rf/FpsuhDl2U20jw8QfAh0tIg8RIHZw3OHEBJWTAcfCmF3gvTq5jraj9+NEYRRhExXkGIeC2n54CQy776bxnwTWialFCy3gu93zoUkpUW7t5O9SW3T53QBZfPs9H8+++nPH5719pt0H440z0DZ/FUwM3w3HbSXpJ/SVNOmjm2nIREOL10i9K6hcNvQV6ev4hFeZQYCzWAF1mi7PMp3xf36lWqM6LsrDID3Th5AINaDruE5FluAVoHfAvq29PbVn9b8T8uafv3TL/nAF9syvXnRPmYleEue6brtpX96JIDzXH7TCnY4Tis4p6JL3vwzcqhZrcce3oiBIxpDbyN2XHfknJzguOD747J7+gPmeM+waxrKsuDKf2rb5DilL7YEQnmEEUM5ZwBcAkCt3uUiBUDY1hL73PkBnjWmPf3ORJOm9Njb35fRMdKGaYLeZ7X2DmPEOabSr2B1SzTJOHgT5p7qynONwrNlLIOH59hG29f2u7fH23P+9w5/sh29yH9+86f3SV2xldPkjfFMyWRLKL4kEoeiS8nT03MwQ69zBK718QYlPPiTgxPaBMsczIm6UX/ZqNyMY7fe5hRXpmP1QzKtvaP42W/+Yrz7la/GPtfs7h2nDNclsKLf68bFq5eoIsSAxSWRv43C8pXWgYglyUDazovZYE5qu0pcD2GFV9BqbCJfQ07w9qpYP9Ua4F+oxNNTDMyy61BaEFgHbMFTBR/blWI0wSbr56pzyUJvdjukh57Z9+iEBsOSOpoDa4QeuKWvIbwDjOpnZ3d/pavQPf7SBPLf/+2//biTLf7mcbYY7+UqcZwpxYNiI0pY6ZvpPAa3t3E27OG+3cQZoH9BB5mrSiWZ9QYxQ6HcojMRDnLlFprmzEkrmyGKEUA5oiEXgP/4+jqW3Z7pUOngKaTikAHk4WYtJprDnVxg0VWw/Dsn9+m4Bq4hwvHOB1HfP4hsq56ssQoCO+/2ASZuRUdd0mEOM1RWEMR4HR0Iwi1EXVGaTEaU0Hj1OeZtMY1/K+zZOAPgqhBIqVlP+aTa7UqMKRv+R7RzxSjTBrq3Dl8t8XRmEE3t538mNi8u4vYHH8bRyUHalrQHueiit/c6sR7izfB3sdISP6KBwKZUGo1WZB89oHJYvoN+XF5dRf6ddyKOjiAaVdzj7fv22KopZUWztcD8S1wSbP2cFFml5frtJLtnJahMgLiF5e2RzubchGsolAnsLJ/CrJuvokse/u413mP7aXtYMgnAkNwZntzlzV1afW8475L7FuvNmCF+LtF0OKCOIhl+/QigS2HYPCxFgPHS+k8TmpTB572tdyrt9r/tk7dfp3eHB99M82//vfnNvkxnp4Jvf/On5LXwQcKz3nSP3ybycXguhR0LcoCISfqcazC8NM3LQSJ6D8Mkq2M8P+6FwhcgwgYy8QAg2eN8o/u8n8ZUIjWL4FO4T3q+QxXITyJp/paQkvfBS2vafnci1/kOs8k6WT9CB9q7na2hQ3+YfqPZbAF8yCZ6Zwrwmls8Vxp4yqXY8JvDpS6XS0NoBcqR2sGDevOdcqFn57BNqr9tlNrPttn2dPrz7bG9+M+OVC9voHylG6U2/fOvlNjUF4f3TGWxjXl3jUjyRmhrc6E595jI0dEKCHA1xerHiqph1S+Qp+u7m6i3a5Gjrg8LjXj06J2oIl/leiu+/PWfi0cffCUqePhGshnkc/76IibgzQziXYIzF0+fRol2TLy+rWgiDw//9rPf2hcLPAOjsdJ8F/2V5iUwIPJ4P64mN0y7VkJmsSMNmuhOsnE12Y0oHEIw7ZSkNLMc4WljgFA3U+6neVH03vQpaU5LQ0E9474uxOSxySMZj43CkkDG6NEiuoPxX+kqdI+/NIH8o/e/8g0szX+2S4WbdPwu1uP9g+M4wOo3rXNrtQXBoIOUpBWKNB9P0qrqd3f242EN4cY6cOGUwmnIpCssTeXuamzTR7iRj1uqrows6aGUNOgUIO0XsUYBBZPEjdHw1V47Zvd3ogAQ7xZq0QKEc/lS9Jxo0hrZdYV0h86pRpfnTV2nkd/EEdZN03kP7lMB5CoISdZxUay7sRZGlbrt7aQFUPMERQ5h4FJrHVArLSQBbjOYxmcvXsWAM9YQxgBw6nLvXrMah7/4zVhDAFUAv9Pei1cffZgmi3cPj7hPKZaQRJ3ritxxhTIs8eLm3LOCcmchtAkEm318Qj3X0WzUY4lilR88jCUeCU9OfZEOFfLNx6SpvvgPHEyvdKSvqUVCUW1bf9veRUDNwSbeJWVDfqNACSe4dxqbRbHTJCIAmPqUcqrwWowqUUrx8ea6dKQibMHIkGYp9vrmJnbSIrJyPL+8jpsZwFhtRQNDpEJBXahZ5aEmn2sgUyZmpECyF/9ticPnO8+Ryi0I8e9N1TiVJ/rDm2KkIb70WcDya0Fr2yZp2CtdyP+8D+elevOlZU7txN+eYo29j3tomLjQdUYOIaUsxgCcu9ZVAOsjrPoO4J3WFw3HkRnPo0od/9aDd+P9Sj06yJnXKvOptbl/mkT2KYCDOaC0dBN5vHlZ0zQXwDV6LaalsU3smt4thhngpyFzfHCQosNcfW14agJjrnHy1Tm7UqODUuJ/Hx5G8913Yg2IOSVtNfPqKp81IPTMsms8JGptglEa4c88Ev/3pjz8b/td+r/v28M+8NjORXF/62t5+f5NU6eXVbb9t/fyC+7w5nvLnkjENka+jFhzsWClWkv7hqelAeCIIcHXyNEVhtX15euo0RedYiXeO3wYNcjD9TNGWe2gbzOI/EcffgyBNNGvSnz04U+QKYHaBIbrePnxx9TY+Y7tsx2+VOb0AiyDMj7BMHBRYZJp3pU/id2h9jH4ZIRYBxKp5OgTCCSP1cqjEgm+PqcNS+/EqkgdGoWoLPBSkPvFchA3Z69jR4O0Ukj7pdSbzSQTEogeR9pniMqYaFLjy/xXDmGNZ4vf6fb/ahcRevylCeQ33nv/28Vs7rtuJET7hDvC7e/tRRl33g1xiqN+vH/vJA5wH9u0YBltLcD6JTq0hQaUUCr3T+he30av243hYJjcf7PcShq6hU4kulBK68IOdsX1GkUZAWRaLq0aggApjOjgnuCmxTJzUjyThhrWuIkTyGEyxxpEADO1RtR2IBIsGVMBLEZm8qWT3wjnYIxw0G1FSI6KAHhIcrWCCwlwpaFGyA0LxciplWOljvsDErPzXjQfPo7GN74ezV/4RoyO9mNx714U33s/sl96HNfjWey2jmKNx9Xab8Un3/9e3OvsR6O5G3OjaCaQKO03N7oHK+mGsmET4Q7vxBgSK7/3IBEllYgmirCqlGPxRoHfamJ6+9Nj+92fP/68ouMX8ccqWc7wEiS4PcFftdUXtLWgpQWoNZiGFGhPPzvMl6xmHqibvQURPwuLgoUAzbM5RTAWdoxGkRQH9KdDBa1WA4Kex7Orm/j+05dxt8rEfikfzVoRZaetUcQlRN+ErM2mmiqHkiaieFNRgSylcefeRkFtv+SxKLbvb87iftgdXsm7WLjBK5Q0JY/k2XC9v3kIcunGXs9zBEB/Sj8rJ4C33o8pPkypIfCa1dU1K3kAouwiTehhr96Je3sH8aVSI/ZOb+LnAIlv7u7HPgVoQMCSUCIOb4ulaRtJTgKRIGV9EpG9aUcPgVTvS/J08WeyiKn2DHDx+/3791LIO6gWRWSZDuE+gvZ22MekmNHuxKrTjNzRQQR65A6akp8g5ZAKZ/NIG4lPGhSpjltPNbWdTUORNCbSebYXh8W0vd72jcdbI8OQbs9N/WJN07We50V+3l6fGt3D+3BfvzMKTqv/z4ikkAILHNJyYzMXSjYP9lNWiMFkgIJiMF5fpa0jatUmXgIeM/3mXKqpTEx37zDok88/iwZegfNJV1dncGoNHVjGxctTiKVASbar/7fDaNv8aXo+Dlu5L8fbxa/WwfBjSSbtJ8Pvs+koKoV5YDtiFGOU8m4erFKpHq8vVtGPvVhUmmmosbqppWCZwfgCHBnGbhN5z8zoC8gLPFCn3I/FrZjzGFxuwjXC4ByOJtEfzeKu514vy9/p/RUvIvT4SxPIP37/Z75B+3y3Pt2mMHExoZvCA+G4lcsUVVNFEHZxmafXXbwUGmQ0TyQy7Q5S7iAFtzvoo+AQwJjvJmNFLim8m9rkAHpzxZijZ/focLvZEZ1pzPYu1tROuQFxVaOB5zNE0Ba44Wk+hY50QlJwMBFhCRRZ4+rdOb+BIO4hTHmA8JoyOD45wfK+w2uaUo8C1uORm+6glKfn50mga5Ci+z4oM+ssLiVCMu7f4V1NU5qSxXAQmZODOPr2348JRLI8uhe5w4PYtJsxKWXj9q6HO1uLRV2PBu/oqhtXT05TWociBDVZjmOwmscQ62r/m78Q+Xv78fLuMhrFeoxQ7OqjezHBG1lmS2kxmcN1AvcWrt8q4J8dtmH6Mv24/Ub1FKBUDCf8EkCBoqhmQgU387HdTYmSRVgd2jO/VtpnAd1PzwDYJOd0vAEFcxXNk5XMffEaUmgqCuY+3MK6SetEnlWmEFc9DAMA0zpf3d3EnPM6eGZ3tN96NoidA4ib4phcsIY81elD4+YFW/s1PZZ/lj1Z6TxvW7Nt+fztLYG89VCcG1gJSH5vPdK3lJZ7pGv4Uxy0XdJCS3/V00mEtb2n36V5Aq4RKExvke4HOK0xdGpmc6V/pNA0+QvxHWI0te5G8f4mF9/AWt7hHkWsxxLn+Rx5kTtgUbo4jlpIHHhbtpl1s6/SmD+gKXhJVGmnxATc9Br3KIrqgIq7XzoE4tBNKU/ZkPGsBhR95YK9NPykxwp5pL1euF+Wv+fWkFukORrI3cgma6zBsKANtqlrwGVKZTvbRraBXfHWu0kNaAPxm6+tl6FsvHnnnulc/+Y0D+/z9m//77233sr2SCLmvZCl5KlZX+vkd17FI5WhFnrsTqPHD+9jjDmMNYqNQTm3PYw+ZJmC7hzspQWeh/t7eLTlaOJ1vX71LC5fPsVQmcQEuds73o8pxuP1+VXKEq1X4kOSjnDY/g4BOlyV5mlSOyknlDmdsknzU2OwzSH1AvrVqrsmhP5IDuo6zXtlcpV4crOIVf0w1vlGNGo79BtG67wXi/4tRmaJPuDZtLsJRpUJ5cth/bSlg4QqkSBHd71h3HT7eE+b7/WHo79+BPIPvvyV/7aWyX2jM11GjR4vYwXsHx8mV205G8dkcE2HjqOOADjvsMEFcyWuqzSnuGIOEfVo7AmNvabTNjRwY68dKwCjS4NFsxHNB/eijLW06TQiB/B2y9n48bwbF0ZwAWwSSTYnqGJt0cmm/xgYHYECO3mIx4rQYS3i8RRXfMXfZYRiAuinNCSOObZxh08eRPP4YdpR8caUyQizi49cr6E9sn90HHnqV6pibTpsNob8KHtTpTQqiPteIterB/djubMXY5R+SX+76f52L3AsxcwyKlg6jmnf++BLMTNyhzJsmuVYNRoxg7jGuObtL38QmYNOWguyuh3ieSBPezuxxmoxf5ggH7k08PBG07bHG1lXI9P/tvC3Pd4qgr+ppikNO+3i3I5tN0MRphDYKkvfCGScKPm6Pkf33SzGqjlFSd6Kt9MqFe7cjneAx5S2f+Wzq+vHKNqYe7qifIn1O+caWjy+/+oS72ocnf192oFnDbvxzuFOHDQq0UdR9hyeAJR5aIq+ca9zMwcI9v7bzvloufMX5TJbq3USaC1TWoDFh3QaRyIdgYr33GpD3wMGyiqy4B4maQ96AcpruVFa9Oa9KXvyBHi3nVOTcg89njRUB5g5B8IJaYgqD3DUDTEG5Nd4UuZsQhMi63axg1E0AD7ja1IiQJ7vhK/zHTO8WD1hs6u61sUFY06i+lwDESQid7lz7iel36Bs9qvDrAZ/u7PdoHuX8qsJ+nXOt6wSCFVMRpQL+ByKiVo5ltxnjbHkUIi7L/q8Akym1b0GdL2n2Z8FriVlLFAXvc4E7tzD/k9byFLvlIaff6nJ0qc37eS7BJEKsv3bl/2XPqfftr8nE+jtif7Mofea/qVzqOPbdx6UyIOi+Hsd/TnY2cHIakQJvbhn/jV1c2JyRffxH8XXf+Zr8a2//ctxdXER3dubeA1pXJ6fxqB3HfNRPyajbjR2XJnfjv7APdwHELD330ZteUgS6o/97vCUBdiWzTJv5XL7dy6lGLGtVsvpNs07wFAsmBreCXX6rFaKzy/GMaucQHw7UanvUC8qZFqbUS/2WyZc9Hm+uD/9s3HhI+Q1QVYkMYf5TZ1jfqxen3stVv+6Pxj+la5C9/hLE8gv37/33Vqh8I0GFtAW1laxf+AObVjUQ7wKXMqVcxr9UVoUZ9iawwlTBLPWxgOAIODd6LurWgNW1XuASHqQxwhhWbrQ5xAwxp2bVPIxwpJfQSK93TJgPY9bOsYd8UwMd40STujEntETLbeTRBWaNUALhYSQTJHhJK7DT3M8neuL1yjpMg4enkSuUUvhu62Td2L/3knsAG4qz6hP6UZDLDwUmnJX6/VwX+UVXswdbnIVS0Dlzs6WKG45PuX8zIOTqD98iHBoQQjClAfFUJHN7bW7v5vGo7WaTLNdw/Ip8F3u8CiK9x9F9vA4grIMAQL3Gkcc4wqCqu8dQXZ1iA1i8IYAfdYxGBWKQ1lLJKES+ibYJeFOv6bPApLDL5LqFV5jH12Y0zZzQDuHZzRbGCu/SsNXo9kMF7mPMk7TcIrDMzReEuoNz5VgHIeXbAx/zNJvGfqiBIiZ3df+eHp9G6/o+wVe4gz3/fdfvI7ff3ma1ri4e2SZ63epZ4fyuJmYqUGKtFGjkMOSW6b9RCSi1WoaVZTTzZiWKJdGSIHzhaQB/TtN6ZYBaN5MGCn4paRzGCjukyH1FdHRKvUtuzXo2U1kbvpRx0JV8SX0RB4JKD2bFhMVU31pOwCE/21/4ztXBysfDullIaUqHkXP/FeSQ9mMxlwLyLqlQfbqNnJ42HlkjUtTPxjJJRikWP7RON3LSXKtWg0fs+6mhYDKLc/V2zFE3Ilwh95c8b7dNwQvj37Suj46QT5otwR2Ai3ypVD4PL0Q85StuR9KmIwo8+Osp3Os4mJaUDcxvU53EpkJPgnl0uvTGKDSW+AWwL2OvwUKSdeXBK93wSNoty2oWs+3R7rEduQ7P9u4iSA8KZ24vbeft1DsV9vvBfCtl8NnqyNxpN+2bVhtVLUzaL9FuJLflf3O/dygh8s5JFLORQNivXl9HufPX8Tl65cp0263f423O6H99LwMuS1Ec2c3TKc+pY2r/OAcaPLa/Gcb0q7JOEmWyZ/JggelS38L7hm8zRkGknm33CCtXneDKzMnIHtlhwk3QTPH5aARq+JhysJdAatW9GNhPYudah4Zxnj2fhjaaGysXUeUZASDCTlQXpwTGYxGKWpzvlj+q15/8Fe6iNDjL08gx8e/WclmH+9jRe9i3RRUEshkQSeMB4MUp5zitSXYXCGmWJQTFKTi5PHebiyxEnoA1rCUiVk5HzfjYQwAkVy9ltKPIBEALQLM/U3CZ0ivex2YkXSgh4IrusIr6MLuZzD9uU5HuZQUMc19NEvRw7q/hHhmO+2oAe79zQJCoVsAATc2KjZw6QGZWeA1ZUooXzZqEFutihKjXNenryGREWUoYVE0Y3zXhUDmKQV2s4pXRL1UxgnK9pKyPvyVb+Et7aTcVA6bSDwKg0ozAjSMsEgKQ6MYq+9uh64dWaCwbkGbpUxTrnFox4y3JdzyIeebq8fFZBuHnmgzFdId27TGVq6mTajAd/xQwMI0MsXItHWiIIScOo4gQq1Jcyz9ydNX8YMXr+IpxP5kcBPPzl7g3mcBQ4dONlFA4h2+EMhK1WpMJT3LTDvpPU7pA72WOxTlk2fPo4v7bxSdu/ENAe5poQTxl+MPP3seHwLYT3G3f//5WVxwDxN/3HZvw3TWJ51OtCiTOxKWqoXoOHyA8p6jKC/G07hBHkYQVLMAyXHvJf2mMZ3hPiPk4Q6vrs/99DIr1LlAP7hmZE15KiN6FZBc4zXqdRb7g+h98lmMqff84jI23V70XGCGhW6epa01vh1+07tKC/t4mbE1ES+k4NCWuOGLpue5eDPIgKneBTXDewU9Fb8M4nWfPo0VdXVb1SW0O+McV6w79CaY6mU1MEwaeKAOk1SRAVOS6OmYLkePyPIpQ15jn+r5aJDc3PXSCnU3UsthjQNPKLEECGGk+rhorgBBYnj5HTLrkJBQbYg4EppS+xS0cCH7Fm24oT/NDGH6eIfWUtJIyqJH89bjMAtx+o4G8DvbioZIjeI//3vzv+0hmXEosx4Cb6Jp/xakedmWvmjq9N22kaUKSXcL2G/L7g+e4j78Tn6bSsbdAftDzAlk0mzIV6/P0vzGFGPx5uosFotJAmqvThm6vT/tmUNOM+jD7v5RdC+7Mbq5C2xZquO86Ju5IeWDtjPPlsQimeiN8GeSj613RIH42wXNbvbkmijTvLeaEsiSl5PpzsuuIZW9+PQJBnf5XlpYXcHAKuR46HICgWQxNjC2uZmE4aZlKZrTACSw1OHTlEyR9z7k4RDWAg/kryWB/Pqjd36rsFy192hgo7DcKCeHZWsK9mT9GqKIdZYRTOj0MtZ18eg41q1WnC7HMcaoPcOFzAGSrb2dtBir7UruThvgbKTFeHcIs7B1c3MT0xGuvhYxDbuYI/jcm+bG84DR88u4dtIKsHO+wgyw5vhf4p0UseQPv/yVyB/sx5y/S7wXW9twxuHYIQMqD0BpbWxTUMzj/PRV1PEuzl++SsMOxWYTD6SRXP/Lq5t4+M57Uao3Y0G9Zyjeh3gknb/1C7H/zZ+PEWQggSSFQKC04FQSI5Z0TQ3VS9EdCNyctjN5oJlnHc136Mz5Hq1KKgdIL/GOOolk3AdeC1Ql4mMqr6nuC5zqWHgGz2CJBbSmXTa8I2qQEG7vJh9/dDuO/ztgvvvwURwAAGmsu+mWpmoL9eN5u4B32qlaUuR3QcrXHJdlTr3nENMNQqt3NaV/Bwiyu8n5nZOHJ/cfpCGV1/TVy7t+2h73s9tevOiN4vltH68yx/nbiKXBdBT9MZaihAihu7dJxedDJN77f/3xh/EnWPXnEMiYex7uHsSUcl2OIRQa9g7lv+EeL/CSXuNNYAW8sRAFiEzU+FDEvZ9f3WHVU1/IY/P6dWzOXkcV76SKIVHje5Vz5Vzc1VXkMBSgKQihmCank9XMvZwHSmtflGnKsp13EezWgBJGjH0E8He73RRJqFmc+klL9MWLiF4XGeJrJELQEXzEXFO7NBp1CKO69T4kCu+bnrHgHLwPvQZlAkCSTExDY7RUH+I7x2to7B1GeWc/unNAjTqXlCtAbw7ASAAmEuQiXpAO1rbzfwKgoGuEmQErA/prNRjFajxChgSsaUrNIaQ7ZLR0tfPlTdQwwky6aMLPMYTjtWsNFyx/22oL7r7zTzIRpCUWwfXt3/y2/exHSI12TZ46ryT7Po/7SCQp+ozvtOwNF0/zIPSx7/bLBgZTX20b29Wnu3bLxb+7jVZcoMPZnENKriyfv7m+vA3KMf0R/0yZs0G3jh88iMvTc4xBvBmwxCgs7yfWCOTbNpSYt31IsdL9JDXJLUVpqVPokalW3LzKedIqRhk2YRRQ0mw5i+6vo1lp03fNGGTasUAGy9Ud+rmGRzSPWgZPBGyUwPQcHUJ2kzmxQ7lIe7GjA65CdzdC50GW68V/91e5le3bg9r/5Y7v3H//txVYd+jLQx7lOVYe4OW8hHMKe/fuYVE16KR8zGjc6r2TmJQrKax2hJvfAxwucTcPjo8Baze2ofPpqCHWkWPJdUik0qhhrXZT6OcEBW86kU3DjrD4ali4HbwCs/3eLcZR6DR5djmNjZoYrrgsRjPXjN3SXhw2DnEfYZhKPer7h2mHvOzuXmzauzGG4CbcU+9HkHYQ1JWegrNuvntBFHeaUYB8coD/s/PL6FCXpe4xVsEFl2Tffz/e+0e/Fneu6sVK3tqB2/+rXW+TwqkMbrSTrBgFMQvgAP7SjSKbLKOkDBYkg3OzoWwQC71DMwMqtDEXmj7FOZbMm8+wBl5LMXo8+zWK9RJ5muHi38wz0R1irRcb8UMAuVFuxZfwkPKzHm57PQ4g6fulWjyuNNOeKyvafZWpQA75GOOR9SmvuxmapOMSz7LnsEe7hZVewOtap6GmLEBYx0NqoynAFQZAh/bdjS7l+uT1RQypn2XbZlzdRLnmSmjaCTB6cXsVn16eJ5Jw5EfAmODJ/BDgf8n9+7TTAMA3O+2Ty+v448+fxMdXl/HpzVU86d/GxWQUz66QD0DOBXsmcyxR5tx1L+Z4WXW+X5ydxfTZi9jQb7n+KK1TgiLERzABC5HzOxpAKOfs6jpWkF4ZQK7o7YDfcwtGfR0y1GRBm1FmQEYLgProsTi/KaDMkSGj+mSI1S3Egcdaot1Mj5NCf3meobFGTeltCIhpQZyHjxGUuDwlE00SA6YJ9jzHSWcNMwHqjLao0cbl1g4eaw7PHAsV461iedCfKcSq9Zqs41wJyxfvFgJJJRbwACWRcDtJnYmqAS4Qg57nQteCOtWNcOQ6k5Au8IZcyFrAQHMho6MMqw3laiDXyEwiEEHdatAWyqrfpeEqScTy23Z8TuTid7zwF9M8lnucOMLg2iyNFyfw04E82K56A655SdfyjxKmz6mNvL0v/rexI2jfDoao4bAXFy8AZz0u/TOkc+N8kMNREi3AzHVFvL89MOj1y9Mo8LxczFL5vLvDmva179sJfG7BObahld2SIv0FaStQtsACEh7RF7Mp1/F3By+kmIMcIItSHeOiuKK+lXh5xvXVfUjYHGfVcF/10mJAH84oM22AnOnV6gUlo4K/JX53yHQoqwt5uB86BPMv/1oSyN9/5yu/ZcSH4N/gvQZAm5Rs90vvYS3KtmVcy1Fy22t7NBSu+hSLyt8conqBdT8GHDo7O1Gr1OLOWG6U3H2ZHQYwbYXK2naYCVd9RaNVACJd/Uqtnqy+kpPgaQ6jlRbauQeJIY5aavVGO3awzhq1VkyGWDCU053BFCX3rVhyn+z+bhROjqN07yhqvBcf3ovS8UEsIRF3GawAonv7x5E7pvyU3fr9CKvy4d/+RQC6EWco887Xvx6P/u6vxCUWtCG3EoNrQ7YbWW3/JeFD6h3LTjvJ8c8Nigrc30l2/Q/dX4e1MpBw4DX4rYqSLFb+8SHtjeK+7crvTAWknEOE7SVW4+co+X/E6vqdzz+Lp/3LeI0uvu5lYzBa4h0cxe1gEM+f3sTJvWPAEZDlmhoeQAlPJQADczYZ4mqa7Oe3w/jhy4u4BSxucf9Psab+hHt/3ruLV6Nx/PDyIr5/dh4/Ob+IpwDuOcBsttjcfIZnMIunN734408+i0u8xlUBsrCOWIFl56yS0tEHtlGpGj3a+fLuFkPgLoq0zZr7fNobxCXKgiMFaC7jjN9fAshd5GEIEI4LGCCQh2Da494DWkpA26vQvy9OIz5/Ea27YeS5rjzsRwHAy1LuIiBpkkv7Qy9w5uT/HV4KbbehfXp4KWO8kTnfbYZTZKeBZji8CXnY/zxn4zybKA95Ov7u0BR2e+QqW4DWI3Eh7aYLiGOpVwGAstc7DCQRQXRGSAmK5mZynsM1G8q7lu82VYfpStaAENYz9TPkUzBdIh+GlJuKwxXUUs8cpBZsaChkDO9jMoxh7xaQBM4w3nKQgKMA1sH1C+qWxOUrZQOmXBVIRtBf0T9rPTO+d6HcbASYKqvIhPM9DSx7h4A3jUqU6+UULuzwlvLo/+xaX/7p/SRSCcWy+b1HmjPhpUyMkRf70GEw56Kubm8T8aTV/lyQiJOXRKFx4ZyFN0oLZBEOLku/8z/vnL73CkG/g8fkXj6X5+c2HX1egJhRHi5KwRn0RaZYisbBQRqmujg9w0BQ4xbYC84/OWKwjejUY0+cR7k93g5j+Z6ON+XQ83Soi59iiVE9G/Wi1cA4yWNoF7MYThpcy6hhCJ+91Mu4H6sqZNc0P5ZzanOwdI0XYtYA8IB+SV27dO7DNSjTtLTBTLx36EgPvXv67OyvfBW6x1+KQP7H//qfPi7VG7+5j5dhDqudzkG0sGyzWKelL78bw2EvBnc3SRFs6OoOVim/LekYV2ef9e8AAFxglMjstk6guurceYKb8SAJk2yrpSaxZJe4fljKrsysddqRa5RTynaHQ6Yg8wryuJ1jqZa4VwaBLOfi6PheCp1FTaIGieSbdZ7lWKZjugoxXY5QYLynHcPW9QpeBZ1YLaf5jikgWsKCLxYqbo4dhWwRSw/Awss5+tW/E3Oslsqj96L2zuPoco8F93CCWiHWattaR1uB9v8pLTMKnKw+Pqd3znNKGrHbloPv3CtjieDoXhul4/h8RiuVsureu/3slOv7EMenk278+6sX8b+9ehq/f/Y6XgDYE8hxvJrG9Sjiqg/pALbF8gagXcQnvXn0KMNjCHGX+8dkgKcxiZeDmzi9vklJ6vJYSBcI6MeXt3GOhdOjzqN1Ll7RHqe9m3jRvYpXgPIVinVLXQdYwGc89waQvsCK//Hry/jBxXW8HM/oDwAGC95hQdfx2J9a1OYUW87otwVly1XSxL27V6qsXUjrnPtMUOas2YcpZq6Kd5OlHzAgNoCtUUkZXPkGiorvsZ37GHSjjjdaeXYaOzfdaGKprQe33GOK/NC+tKOhoJbHfhdIJII6YJJDdlZ9PAZItEBbF51jm2h5FqKMl7bSC+E/Ad5AjLQugs8OszgMJpA5vJWAXsSkXHUAIYdMryiHk/uGsxqCrey5O6ZBASblyyPb8Dj3LvOIrdXr/KFRVSm1N9fYZhLNgnYLDIx7jx6moTUlR2BNnitIk9LdU5dMGrJRtrGBkd8NQGnamzz6kebhKMv2sCH0ojB+KE+hhTF2iFfDuSPqtYRsSyYjBOg39GcDPR5UczEsb+fSSqutkUP1EzGkiW9rQQP7ST32Jeg7T+U7FOy4fQp7BaPTnM62X/wdmb29CdOXlMEF10hsfXdHl/CoeEYa3sWbyGBk6bVv/RHe7YP0DfWG5P3l6PBe3CEL/a7pZRZpzsThoZQUEzla8ezWwX402520f7vru5RR05OonzRUus9S4rVulN+5sHR3PkswkojE5lC1HmIablriWY0BfdqtXNxgIOsd430jzO7xUqvUYzgrxOmYurX3aEvkmz7QmCzTD0VktojMTWl/DVL1x03bTF8ywbuZoJ/XGG7D8fTZXXfwV7qV7dvjrUT9VMe3v/2Pvptptb67/5WvRXMHSyhXBdhpCJRt3qjG4PIs8lZ2OIxrFHuAglchmBQplV3Fs9uLBBBX436cDe5iit7VD/cCxziGvNzta4ZiGFFhHh87yrE/xwPLO80UUisZuHGRLrTbck5UHlj+ye15vLw5i5PDYyzSdpQyFRQHy5ZzVfykPJRDk0JhUzrdP93tdQUjxdG9ObJjlHiCdencS68PEJco2zqOvvlzsbl/LyaA2rraQNkAde6XJhUReFfuJpHnv7djvD4OUUvjpGvDjCHRRC0In6Qzp656ZTNAZ44nd3o3iDvaxf0LMrSdY6sm37uJebxYDuNDfvs33/9e/Ienn8TLzDKuALMbI2sy5Wg3d+Nobzdq6wLW3Qyr/TaeXD6NF1iltwhuHzDCh477O3vJwv0UQvj45jZWuVq0W7vJOr7bFGNSbsQdfdil/Z2A7fN5mpkCgigwyuf8jwvoTDlvSnkjitwR8Q6JvxxPUU7bWenneRCaXo7rHASOtCBrTttSeQcNTE66gOD6cwgES9x5EPMZ5QVYnlPGSmuXm1FyspFbutNjZzSNw8Um9lCowpzPvN+/7sf9/iQKDkVNh3F58RyXf5A6uYDHmiKVJBvaczEbpwWLG8ljNIguMlukNDsm1aTdoSVklCuxtMvINNobq143SgCIQGyghlY5FYpyGphyuMiULPStUUH0ZQsQHF9cQExcAyi5TiO/ElyxwAGFNM+B3KxpiyyegkM+hvPOuG/WYVjAxm1vVxhbvo/wknLUwSzA2/AIoAzi0sPxT9t3itWrxVtLOkJ7Ye3m9L4xshwaTiCMZW4fOPciUbn3vkNxpTRMVaGfM7H3+HE0jg/DbZtXBlHQ3kt0JHfQSgsQjTjKa9ckUqUOPh95NpAjtQZ/62kI9y4Kdv4lDamhH5Y5JXzkwhRUwuH57oeyBWUjl/jMfZP3nu6ziQn1M/TfwBf1vwARO2DsPjVpHoW2V3+34J4YNI6PTuL0xfPo929p8wkEWgDEy2l4SAPWLShsz92dXfBqm2PKoBH3NtLjS6TAudaNmyavU8LQg/M5/ubBT+ncpOOo7HxqHZ0Tnka7DXHUjdZs4PljHCtL1O/Da8iodp+2qVF3RyZsN0gMXSniiZiyXbzQSHHyXM/D8vUp5y2EN5rMv9ftDv7KV6F7/KUI5O/91//1N3Kd5nebD+9H9Z0H0X73UTT2dqL61Xdic68TNxdnsXx9HWOAd1UHbJrlmFarcQYIPsdqvsCSHRn3jru8qZQihws3QCVOu9cwSSntaV5+M2nnDnfVRi0J0BIryCGAVqeTJLYKkBm657aVh7uHKSTvdHEbHz3/FEsy4mcffzXatV0UEe8DBUmS7pv+qJ/5L43TWn0EIH2hEPK51WqntCcvX72Mq8vLKBwfRP7xSRTffxQjCMt5nXStl3gV9/Tfnx3cx3ErX28OocO9vRv1JuAFsG4AizVeFM8fUYBX41H8x+dn8W9+9Fl8dPoiHt7fj9KmB8FcxNPhs/h3zz+OP7i6ip8MhvGZEWHlYnQg7tUyF4PBDIHXgs1Hu5CNd0q5+PLjTlxDIJIA2rzNUgogdG9uAFOIAgJ5iucB+8d0XYawIJjJIq5nG8gDEsjxyoz5Ddd5BYEj3LaN4GZ0kIubtqncIT6stCEC3+e1QvhXWMEbCCC3do8KrPOiVjEeGASUUoTAuBksRSOLTF6nR+i2og5tSK45LLEcQIK+oJAO7Zh2u8Uf+SgO5/EQRb4PGR7weR+P5QFleTCYxh4W/93FK7zSNWCK5ckNHP8XqFYQahYrdHp3nRZ/zvCkXHi2cpOv2SQqyFIJAHUP8XWlFgvaUMvdLVknr85j/PRV5HqAuGHigFDJNp3iSVB3Q3CdqJY8FgIMguG6k4EEQhkKEI3pWTZYp27VmqKXqGfJtqQv0rohjAE9xhTNBVEI8E5qTzG0lk5yg7JugZoX3OgIPRMJ2rxLeeQpC2AZPurwWMEhWl6BZ2NiUg0mDz0AhXZrNSP3PCND/ZxP22BYmBqlR9+XDg9iUivhRUKP6JcLRs2c3Wy3t9FdSrNeBbdz9D9tPYwXlBYkIucSv8PJltN09uoKfEm7IKOcnzRN/dk2A/ICuVIWh/qSh5n0FbLhHEPG58jFBtLu0qcXGFimvXe4z3Bc7yGMa8gpnwZBaJho5GQg4eP7x/HpJ5/wHINYClFDbzRd9PgbDq9zTaNcjaOjY7yBatQb2wjLEXKVoqE4wb5IhhzE63Cmf1t+D9vBdSDOXbhBGFWhTKaQmcVg2Iv2ziYU3dFgGd3bCeA/w/Ov4Pm3MX7fp78cCsTzwaAqog91mLmSoc0Wk0SoNpG4YfiuebHM/ntz24eY57/T7Q3/yhcRevylCOQ7v/4b381XK98u7SJMTRq73YzMMQy+U4seLlu2348CQGQ2FzQkLRp8jbI+w4JdSyZp0myZMuYmYgAstICQfgQfa6lVx1vROud7GtAkZWvHXpVAFMGwxxqC7eLAqetMENAsUpZvo/SdQpx1L2N21Yt/8M1vR6O6yzW4rJR76xu8Ed4/93KhoUKnGZHGYwErN6iZV7gKYdv/8ruR/eBhbB7di1G1BHmoIloLXC3gqQjpTn/+EBS9qerFP1xubbMZXk25WEc4EMzNGLLsA86D6HVn8eT0Lj48v4k+pHmJVdqsuD/zh/H8+t/GJ+OP4kOA7tUYz2BRwWPB80Lw3A9ijjA5Qb4AyDXsvtJqxc83S1EqDOPj8+ex27oX77f2Ije84rsclv4gblDEnd2DeHT0mN8P4tMnz1JOpT4gO0Bwl6s7QLyLUk9jU1hDDnMsZaxO/gF5lJ/G57WaYYZqndlmdGEKWMWb0B7MpxeWd0arTZAFVIwO0oKlubQsVWgXzEkbpt5YmJdIcllhfeEdpL3HAejZYvQmVLgepe447k/6cTwbRgfFatP/+5Q937+LDLK15PkSQRmlFpRMge2CPSOOBPLo9WIjaTg3gjeTd4iCdnPB1lzrv7glAQ2TzJJ+on3XV92UENHM0H28YdceuKuk5XYcXyBOpPoG9MTrIp9xtWLRH6bFpsB4jPhuWs6nrAle4xyEQ1WqSkaLmv6xzIYj20bqwBhy00BxOFVicJdBp23TcCAvFxbm6QM9KsHNbWOXDvfh2jk0pNeRRNEBdV4O3+gtUWpA1zF67isCTymrbUG9ikf7MUL+lSn3CyniiW3wxrP9MXJZxdvXc1H8aR9017B172mkovu81/T6Rb7U0WmWL7WVSC+JcDY/cgL645HuQ9k4I1n37jzqOW9HDNKQMy/P6KEbPcC0pseETCT5Uw+9lvsYyOB8hJPkTmpXy5XYx8u41dNGtrNY+JKB4e17hxjBlPXVk0/i+uwsOs1m7O24P0gnDWfVG2aqQ5rxNBxGdEOzbTn5jrZK3pFeSIZ+pB2yGEOWe83DJY/ZkvaqB15IHeOIvltjIG9K8enpMvrrR9E8+CrkMIlutx/9u9vIT3txr1VEXvSQ5/S/XbZJxGECxRl9NKAfnAOBQL7315JA/tHf+41/iuX0jU6tHbVGC8EupyRnTvDs4YrvOq6Lwq0xD85m/bS629DDM9zrszu8D5RZ11nQEUxa9ToCk00x3K7/6GN1jXgZKeFE5xgluaMjMietuFmPIRhIBqZ3u09zCa1xOU1keJedxU1mFNd3V5EZzeNXf/aXY699SMcb4mi3voF5hVa55SVwOPaYPqR3FFHB88dqMZooUu54LwaQ09hFPyiUSQdzCFMacUWoE4GkG//ZoRil8M+kLIIl32B9LwBCh3PyOYB/fRfj1TUCgsIV9qNdOo59SLnWRPgoxPOn/x7v5z9Qn8/j/K6HpdIA0LDwUK40Hk6dDlo7cWI66rsh7vAOz8jGt46P4/16C/J4Ej3u/Xff+2p8DdJdLbpxObqNCYBzNZwAcJVoIsxF2rnWKEFa13E7u4nzy08Q4OuoZrD0qFh/5kLIIkStUiMq9q/DMdRdfz0HOuXM3xNYw1mUSQLhGVnayMgxm8lEluYDmkyw/DTrNxCwUUmSsfURuNMwBwaF4/irUZS4F+JBt0g6WNaUZSdXigNk4hDl3EGmnKSuYh3nMVAWvbuoIHPuL26+qVrJuKSI234XZcPTgJwEdK3WQtq6FNCy7wCSKu2VLUC6eB45/rbYJkfUk43BBOKxnsgK4F+gDIsxZYLo9aCd23P4JO3x7TtPTRP13KNeq6WhXKOiNpDDEOA9/PqX8cpNXc/NHdpCkiQNy6osSTQGYRiZaHiv+eVmnGumX8lNa98wTx/gnJtrG4xS0io2Z5JEa7betO8472nujXN9juCtTLpYdMGztoteS1FBH1d4M2PIvnxyGOWjI0gIcue5t9cXKShmp97YLpoERFf1ahopULZT8AXAfXd3h8FW3dYJ8TQxKp2L7PAsaud8iHVMBCIZpCrgSdE2EoXfLSR4ANrrbZNUXuqYPBevoxZz6tXXGkcXGg2MV+6pLrqpnHutOM+RvuSVRhuQQ5Mv6h08ffppGlpyeDBXasTO/j3kYhGff/yTWI5G0b02KeNlMnQcSnPLWRMbJi8Mr2JM+YYGSdgHtiftpvdtxTR+qsiDQ2Q+3KwVuQJlsu2zlbgdR5xeL+LVdSa+91E/iq0H0Tq4l66jENHk3MPyKvZLyDP9YGuhZtuJ8/EMEnEYa5pCeB3Cms4W/7rX/6tfhe7xlyKQX/+1f/TdYrH8jRaWjns3u3q2Dol0sIo7APf6w08i2xvH+WIYr2OSxviLgK5xLKYxn8P+ffcFhiSWgI8C6QTkzaAXTy9O4wZwyKFoehrmwh8DJGajdcX6CKHxOudWMuVcmhtY4y2M2+V4Ob2N06tXdHA/DaO8ujmP9kEzjrC0ywvASiuLjnY3Ny2it3K2EqT4w3+I6xvgUyj5nh50od9ES4gaFJcoacLuVVIA7/f2EHT+/LHJbP0erZ3NZoqbOgSs+jGevgYo+ijxOKa0WSaPf7tAWYGOdhXAgEQ/wbP6oz/8Q4zCSTR3a9FqVuLhXjV284BmdhLT3k3slxvxs+9+KY7wLk4h7Klb3yJ4uyXAj88/ungZBycH8XXOK9Ju3+++iutxnyI72l+NC9zpMSbO0GEdXOYOHmS5hFUeF7HTdHglH2dX87gcVGK6acWUc5NLTX/qTYD7tOMCK4k+X2IUaNm5HzUKqoemzY1aU1fADK9r4V7cuClrvLE1BLLEShOsJWHBRYXUAs+sptHAk22XBVYIHZJym9EGANLCmj8aDOOgO4jmZBxFPKYipJCHINz3xT35jbKRbARWAy+6vS7loMcBBJABAsGYQJ6SxwQY5ZqtKHV2omLGZkhhwT01XpQDFzlKlPR2klVcBlqPMiM5eskGX2yQX/vZYaCihgVtnfb+h3GMLDMcXTnWIhb8D7/2pSgcu4YDrxDCmkHIM35L64ckBNou5/yQQRsARbu9Szu4iJKTuGcaKuM+PtNEiQ6hpFXVvCQPAzCytKtrRiyH8ieJKON0Bvhu/jJAHh0zu7PZGKpcC3pDULkY03Ur2gVKipXrKQDWIp5PZm8nVjvNmLvQtCTh0UaUR/I0pc3dXTdZ+cf7B+gNXh/9lOYFaFOHN40We5uM06E0Wm9LKm/K5FCjiRLVIyM4HcbyvoK0a5IMhzeNjMEyDm1f3lyn5Ir1WiMRZBGFdF4pKTV9ltooVdl2RXZc/5XPxN3tFb/no9LsRGf/KEVqDe6uwTDaluuVN70HlwuMMEwkE9f4mNQw7bFC+fXUxsibZeXRGEflVK8l3zt3WaQdK7w0gMoljGvctenavdRd1Ouc1DYJ5Mk795HFQnRq5WhjVH7lsB6VDd42dU/DcMiGE/d4G4lIRni/XXTg9m6A57L6QqxC91Dbf+rjV/7BP/xtFKPd3EWwIYQiDVFD8asI+Mv/9HtRuLyKNRaxu+5dLbAU6JQprt2dYEPnL2nYEdjaBYl7uVUMIYgRYvjy9jL603FKFugEUh9CuaYjV1h9cwTWqJIh7rwEMi+sAfVVrGq5KB8244c3L+O0fxHdCU/ZzHDNzbc1i4+fP4FATnALDyO/QFjR4rnDU3SQE34SW1rMpNQpbP7je2XQ3w37lFaclBPgXUcgsMxgI1SSz575v3PwdcrdhIT5tgZcZ7MucjuM6cLUFwh6aT9uF7txPgA06mUAQOupGM/v1vFvv/ckXr7CCm/ei1KDNq5gGWKhbCajeNgBXCGwdraa0lY3qg0sz3xaYLTMz6NE2QytvpoNYh8Lp77gntd38Z9fPY1izfHrbHTHi5hhOfZxla/mN/H67jTuLm/j4vRTQG8c3ekwzrp4JaNOjDd7KPJ2VbOrclVmq+1CQO5CO+B5QBw5/nbRlr4esIGSAq68VpCZQ1Fp0hwlSzyOcgsoDtu4PahzH2YZcGTHFfHYt4HNx5mQL21eRgH3cOHvodT38Dz3Ade6QweU00V7GeQmIBGHcbR8nYQVbKdzMzuj6JBa2tmQ55TSHAOgj4eRBcAbB4dRA8zN2uqwjlsRzyFwAxhM6bH1JvScvId9CS0CEqlvKUMNUHRrgrQuB/AxPNdhDXMWmVanUMYrP9zjHOo+xLsGVUr37kW23Y6yGazvHcSy5ZyL8w28Q4hjvChDSyXVUqWakgfSwCnykG5IoEvzcaC66IXzNhKH4/ogLrJEfyWgpryUR9mwjZPx5GQ4gGj7GOzgtSA2ZXPOyOR9GjyZqOdLMTw7g2hKUTPFD2Dt4rcMBo6oKdg6j5LIkvMbGJQ+p9qoYzBwT+7VvRlS5DK/rwBQ+pPyK380Fn3PPahSmksA8NVBSU5yM43NhDPNRrFCXw3uoDr0rVoZGMYAAP/0SURBVIHTyEm1HDfjUVpQ2Wp10m6mRmt6COgSVPJyqLNt5CJDCeXAHVORlxtXne8cxs7eUVydv4bs7tBvSmYHU9YipKWRMTVcHNkagkWmaLLOhwd7cXxyEjvgn3OOFkygFyccajIRqSVwyYG6YP8kswBPz+FrI9gMxLh3sh8nR4cYSnxuVfCgz+KgATlmRBac5VQUdAM5Gpq6He/DfdD7fNYDWS4W/xJv5K90K9u3x1+KQP7+d/7Jb9Zr9faOIWhYIy7a2UMIi1iFL3/3d+IIRTLbbrcBqO3XY1grRm+vEletfEyQvcvMNCY7lRjuFPktH6dzrPJiBmKYodAlPIpMGt90BepkjcsI0Rht5VCV8ydZCCVfL0Z/TaNm5/HRxbMYlWntCuSwmkSRMumVZOjAbLOBpd2Nr3/la1HG5MxTNpXIsNm0BiMJGx2VaoYA8yEJchJmlM0xYOQ7D7TkIaZMci29RtVGPATVP20+fuHc9AlB3LzJa2PECn+kIQb/LgDuxdwByngcP76axQ9ed2NULEdzfyeu1pX43tNxnE0LMeRZplu5u5vFq1c3cYrFdTu4jp/bz8cvfulvxIPdx2mdy13/NilkDZK9f9CKNhWq8swRQn149DBW81z88PVFnENi7gQ5mq5i5jBcEXBHYTcQcX9MGeaSaz7uIJfeRKuxTa33APbtkM52EJA6AJbrN1Y59lH6v21kSmxj2W2NzabAda4/qKNfOawloJk2p8G8nH6CcOhzh6dc6zFHURJYIkc1FLcwH2OFQ07UoTDLxy6vx+NlPBpBihgRZcEaQM/xvJJWIyRhTqGUhwjw1GJOOaASyFkg7o91qFfSarWwCpsQYSkNYTR399O8wRqQEXR5aKwBQvfWMALJ+26w/txnfG2EmVFFgKbDTDOAd8F3plWfAMD50nbC3gitGiCtZ61nMcNizrabKYrqAvCS+8r0rUlBNaoyrTr9fxidvf2YY32Pbu+SV1HHKzK6Le1siG4k0KcujouLl05F2XaOCkq3aeADj9l5PDMEpDxKgDEl367x4PosZGR6nizeSiKa6TQwp+k/CN5JYMHtwcOkG7NuL/gFD62T0u0sE9D7Dy5AxtLwPwR6O0AXZ3iKELLDqG76lIE4r0ZTZPc0TfDXq8gRBLKgnXNZgJYy2jXCa0o0ST291my4eh+myDnt3sYrEyHe3UAmnIycuf2BE+uGmL+6uuarfOzUm8ljUpeVJDqcl3KI/nFPCREUSUS122nhlZpJDVno7KUki5upu9W8GZbdXsl1vukBOP9Hn3OH0XCY5iEMGKjVG3FwdBT7R/fQs5M0BCtZaCQ5JKs8FdBrO8rNw1wKUOFv52Qc6mrinRr9ZTJM4Cz6d5dRRH7ykK+lXem1Qphj2sFlDW5aNUQm+xg3t2DtKrP651+ERYQebxHwpzp+/df/yW+701cFC6pUKUYbQd+lsfp//MPoXN7ErHcbN61CfLqbiU9b6+ibl6pVjDu8hTGvs8IixgfV6FUzcYt4DrBMFkhrg8bMVgtpSCutTEegjLyY5GhMAHmOJZAvZmPncDeqrWoMAZkuwLcuZbHkajGZY40iZMZ1Owk+QQgrWH6vrq+jXWnF4wZAsdmCoUkJ7SQFRQ/E9yRyfkwvCUTvROtl+10iFL9PfyAsXpF+U2j4DJllcoAPiiiIyBdZgRoSWnFOPoXqua1vDat6D0u0GucI7Ie3CEamGa/m5fjeqxfxcop1UUf42oW0Yvn6iVFDKDMksUc9/+GX/0bcb38Z4SrFZ89O47J3k8apT7DE3sNNd+/4Dd5Wbwzo4T4/w7P4uHsXNwLO0vQkABYeBfwUZbyDwlQgplZlABbBXm5KKEADoGqGkV2a3amJfNF45qsy86newdaS5MYovZZTfiPRLqn7dlX7KuP6Buc5OAUCdsCjiJthNMsGxXKNhgSzLACwtFMdsKvjYVZ4ud+Km26VpsU4muTivfEs7o97UQOMnFAVvdIgIe96F0OUeypRaT2+jWzBInSM23I7HJkHNB1uKIS72tWjg6yYFoe7xKA/jDGAV0KJc4CbVmICNe6Nc5hyvWVR6JSlgM8qjUMq1sU1O87jjSGXPHLnoZw5F6EgOPE9K9D77UbsVJoxvLiNSbefIo7Mr7aGnGbdboyvLlNuqgL3dCsCG94J6kTQyJT9kNJb+D33d1jRPGcOC9PbfC/ZSBQ8jwLMOFevytDcOeUoO2oAcJnQ0/ck3NzDHF1jP7brUTk+hDBacfn6jHrjOQL6awgOayWFWDuhbNs7t3g3xIOFfD588SqeX13FhHv1IEDT9qOZccc9T58/j+zlVTzGmKvWKzFSRmgi59fS3j2pXoAmf6c5IF4lJ6Wx2J/TFh/fXMXZjHuis6b66Q974XYL+Vo9ZUEYA+hLzHV3YbQnU9bcN0N3PB5dpKckEJ6jlhumvQtRjycL6rKM69evUAzXz6C71G87ce8tqCvyaUfqtWoMqNeui3GHwG6vl1LY6HUV8Sp2dndid/8gvRxuNPjHoAwNRvNuOXemTBjEYAp979c+1oDZS+VyEz2Jwh079XpHyKJk5T4gDpk5fOU8iOTRN/3M5ouxCt3jL0cg3/mHv1Vv1qO6344cVkUNxdjBAsl88iQmKMB1YR4/7KziD0uDeJaBsdG+sl5BOReX+Wmczu7icjmMARa6Q01Gjtiy7iHhZJwrSTM0lOkfslhNfcfoXaVRWEEyTbTW1COABd6I8dlG/oyWAyUF712wppPpwL2TBymU0XHW5jIfv3D4QZSnEEISJnqS65ICOUzln/wvudN/7kiTwJ7C95KJefqFLac+k1xCfAtAdF0wJBeUz/JLDgsPQNxIHFjiM0hjBimqoFrFFBAQyGPt44UBJi96i7iaF+JzgP5F/yIu5xcxzWH1ZkvRKlSjTTkf7NQQonm8f//9+JXH38TqPohnT7CisGhcBNYqN+NR8yh2dfd5ziVWWg8lvcZyfor11kf55ngS6xXAimLV6YdG7jpO6r243xhEM3eLRTXfgjEku1xpjXMjeFL79W2zOBzC/6n4lkCc9Nbuy7q+Baiq4lWYlNC2ylI2rT7H890jIVZjPC/9DK6HmLgkTZZCNzHm6jLm9AMA+ISyN53X0PvAK9oZreMhhHgPS7m1nGD50t50iyBu0rzxoJ9SdgtsWuta9u6BbU4wFd4Mum5JXEbJXU80W6wBhBqWXy15uaPRME3eSixFvLIFfTijblOIyjkUATutIZEYaV/35jBU1slfJ5D1jlP4L21hZJYTuyYBHeANOe/hZLAENMP4mVOeFsTVKtbD9REb9GLOPRxWyeLBLPA8snjvBeqv/LvOIiV4RA7dKqKQFu8VYk55hrTDBDDW4hY0p2oC53muYa8SR6A/VCpWgFUJD6h5fIRxlUd3uBltUqrTBjz/hvusDjpReXSS1n+MIdM+npL5tKr3DtP8x4R+dWtoOh8ZQS0AxRva80W/F097XYhkgh6aD+06Wc4fPv0c4+0mShDM/SFGwd0txh8eLUaiK9i3Hq0GlnUCrLmneqasqYfuzTPkl4Ec3MTooi5u6OQukPaz9NDvj+OW14UeVLkcHbBIndV6T4v++Oywa9JfZC2JMUThJLo7FvYwrE6ffR4NjAZl2zQhehHiiuSfjEX6zEKlnFf0u0OU6piBEShU8mxvr68wPoYQDnpAuxq91ens0EboP+e4Tk3NSXNPVbABI6pI23fwXNJwIjjUaLZSiO7Q9ShTR1swTJADPc0RxtMED2+KsXd53Y0B9X367PUXYhW6x09NIP/Dv/gX36a2/yzXcn+BTLwYv8Z9LMeHf/x78fEP/jCuMZU/yo3id2+fx8fj67gdA2SydB/WBPCfDa5jtBghiNuhC70+LQXXGIzWsxRxZYRRCeFEtmLCd8M15FFHYMpYUXSDmThdUEO7JldeK3i9mSIs2RhizY1n6zg6fBiHB8exmEBGCNJxNOKX7n09inMEAGBxiEkgVYQTEyQbwEMRe/MJMss7Hsl5ClBygZVuDwQTM4l6rOMWQryZnsfd5DoBZ7nUoZRm+S3ENN+MPzq9jU+Hi/isB+lBKjlI4xYiugGoT3vT+OFZNy4QvpvJcLsg0vkGrjfZXqdSiJNOPb76zrsI6Dy+evRePKw+AJA6ka3t4alsMwrfb53Ew9oRFmk3evlFvMQ7ezkexqtRP/oOF6FwKbIHwsujloXMTew1unG824vjves43FM4SzEZqspuWjMDrdZRrBruCbFQd5UmWXWSga2RPBOn+rAaUzcso41b7+ZbbuizyRRpQ1xyh77xPgprCQQrHvTRenUS3YlsQVjyeIiL/iUsuyOUo4YMOP9UnG/imN+OlgDQapIEtSCxYJk5LOLwggCv52EkYC6j11aHDKoJNAqAikEedEzqM8fri5TP7MauQbnr36Xd7BxTn9E+Zhl27sz5C9cBJE+HF/Z2AnMjr7TcK/V6AnYzAxSwzJtp4yKuR9HTBmgnR3iMyEbvLsqCcK6A8aCwJ/zCI1jHApIR1A2DrVOeFnWYXt+lVfZZAD7tTwLYY2GlYSXBTJlPHg1g7pCvRFcC1LTmk1FEAzkvofc85ruxYdL7LTikRF/iRQBadwDTHXUzCGbTrsYl8rHZ70T58UkUsKLnQ3TuxRUktkppgrJ7nZhUS2lyPU3K007Cv3rSoww/xoJ/+PWvxymevrt6uvXBCX3hAr8VfXVAsR7Th9nbbtSOaSfay4zY6pregRa/gQRjDAR3qnT4Sq801ZFnvsTDNlu381nmgqq12/QZWPLiZfL49BR6g0EaZroH0SSm4L+3Q2K2oXNuWdkcoHa9iMaRQ92Gtb98/hR2p9xYM0k+MDRMIGqKGfXdf3qaqrxzWymrgfJPR5Y0KDjHBYDuETTAmLk4O03ehIZLGY++Rfs1d2jfGsYJ191gKIwhnTJ9f+/knbg4v0pl7XQ6aaK/2dpJBJeiE5FDJ89dPNgzo/TQ4Su3Wph8YVahe6iXP9Xxzf/q73+7F5Pv/t7TH8THdy/iP3z2B/Gffvx78fSjH8R17wpQnMan025cI5TC83KMRwEWrbHEc3k3+t9P47B3uKTgJ583YTbWhSDtmDYdZfeY1nych7kLCHeFzupgdYBS2FfJCnAIyk2QBJ9iCUGBjLQyG7i09x++G3s7hygh0AaBuBPc11sP42/svB+5OVa4ZjXKVkBYHNN/69qmA2FQN/xbK4h+TdZOinW3ZAImz1KVv49rPuA+vcw0XtAWvWkPhajgIu8kt9VFVL11Kf6XHz2NPzrvxsco0AWC0Of537+4je+9PI//+Oourha4q9zRqTMHyGoAZzlXBogBPse3IUAXxJk4sorX8gAX+aZ7FddI9L97ehmfXi7iuHGIN1GOy+lpTGjTzy4vICUEmrZNIAgwFzc92sgoqwmWu6tyK4DkKu56yzjv5ePFNRbftEm7lqAM2q28iWqliOsNEVB323iDpSqJpLDk9J29RTsB0Dj4MZ9pNQEcZtlaFnFUcNVR3CLP7FS5bu3z1e58zOhyrWSTch5x3QeAx7sYB20AbqMHxD2LKOsOytx0SIf+ts8cRtq8AVg91luU1hX27vuiVepYs2noTXEzRxEd6tG4SESnFQ3oufGQCxlLAKOA71yD6enTXviUdw3gmcrd8FhTqwtozp2kvcNRbOdZXFA5pixppTceiIvsFg6LGNJco80ADD2cjUOEmNfund/IuwEaVnWRF/BvRF8ZwC71BjF8+TImtzeRpwwOxaQhU8mLd8ud9qQHsKgGRaB91C9kQCLL8c+hOEOKxybSLBaiB3g13r0flaNO8s7c8OgGA+WKKwvtTgoc6Dtct9uJtpmyqZfbqM5M0odVr/Xs3GTz4UmMsOyXWt+0pcZCmfbI0/Za0bfI2Zj2cvHdbET/Fatxj2aq2q6Qdxv9MdvzCGNyQrmaDx6mJKFWRO/DCW7r6L7yyoPpTVa0/QSP++nlWdzidRqs42I6h8Y0Fpy/8W8DOlyLsbezGzstiMmhRPrIUQ0jp4xmch5DfU22KsaG4bWJbHmZPt+MyL2rs6hgLCrrplqxLilPmdc4zMq5KQcWgK6OOsTEf+m+ZpRQFk3SmDwScGzY76ZUJl28f5Ns+pz9vcM4OLwX+8cneB7H0d49jE5jN26uMDzR86bReikTMvqDMebnRFjc31XxLmp0d9ObOxcRzr7X6w//FSd/IY6fmkD2vvLgG5+/evbd0+tXWG+XsZ70Yz02pHIeJRre7U2HCOoaL6AwycZxZT/+3t/6dnz7V38jvvON78Tf+7lvxde+/LUoItxjwGI8HXFXLWPAQoEEWBT2ZRbmxZJe1/l+p4KCYtGryJxrx1dQfJX/6NE9rMxcTCYjQLsQ77//Qdy7dxKn56/xVMbRaTZif1GMbz3++TjK7aCcKiCAx1NVAC01FfUtgSSxVkERSleIjwvlWKBYE85TyMViQRMmiX/9n/4ED6AVrYcP4xortorVVcnWgM5qNB06QJAMh7zl9J5j7zs7kS2X4m66jiejTLwcbbDqqjFNYa12AkJI+5XX8xTumC81AHLcdkBo2L2AuGZpdfrhYSeGo1ssyXH8gHr2sJwmkFgUZxCEwxeZOLtxOy3KjxDr3c3x5LIAp1E2c9sX72C8KEdvVI3ucC+uhjsA2gGQts8zAdUsoMcrD4jnlgI1XiB3TPMflFHPA83ZvhyL4jcduaSq1EcvZgl5btbYqtYpO46DtnQ9jDHWpGP08Aygl4sGBHEIaZxQxvpqnAB9bBQVjV2DGFqQRQOFckCsQN+ndTv8pxdx3evFJQQStSqelhtRYQkiW/n6PkBuqhmsW+qbQXY2WIjugrjCeMnh0fCYlL05AN5SpSFXJ/BYaNVuJSEBShMvr0HfWlZEhusAPIwSVxsjRdQzYgTBa22bYHBmBFKrmvYiadTqadOxCQZDpjuILJazoaQuONOU2eE+5Vc3cffxpzHu3kC2UC/lSgqpMQVAUkB0Sa/PAASkBFkU7Me2E3+vKVsGIySvx9usx/NWOT5DJzLH9+L44YNYTQexwDPS6+s7LEe55hDHAGPAbMut3d1EkK6d8Z8kae649U4Tw62FAVdOQG3CP6377Z4alIa2dh2PE/+21hgPuwN5lAH2+npAY+J6AnxmMhhm5zF3ZTvtvHP/kQPSXCEI04Z4CIbrTgFfoyxVQAMFeqMBXvkAY3OSvCeH08w5ZTSV+uIaF+cLJHOHyE1kaWTfDWRs0EYF8jKqKu/L53FP80o55KehujXXTLzaSsOuV9dQK+VYoFd6FBo6EoVh6z43rbPhpcdjvjLlJUUlYrDwvwTw4kaa30D/JRceiHMzRn8NCx6lax0m7bj9d74cOfptAgGPhj08kFa8eP6EW5l5d5oIyLQvLlR1Fbpi7+T/DPkcT2a/w+cvxCJCj5+aQGrN+ndnd71v707WsYtFdTJYxQNeh/DA/hxFXGsZZeLBvYfx/uHj+Ad/6+/Hz7zztfjg8ZfisHaEEOL+I5gYp/H8/EUMut1k0STmpqN1IV2lvsHycQe6TB1FQBnQbIAIJaIVlwiBHS2RDHAHb+8uo6TFR+c56XRxfRFXvds09OWE2S8f/0x8ZffdqC7yUQSMMpt5sm7cA91xz7QlqqGmWPeGUvYBhjM6+xyEezFcJSvz1d0opUYwykerXKvzIwjgRy+vI9PYT+sp9jt7sV9tRjNXAYKdw6Fi/Ldy8g+rtIACmVNrArCe02Zj9Au84hyUn3pnAaElRGhobL7aiGypDpjrQM+jDUn83a+9F++6x8l4Ei+ffhx79zoxyk5ilBlFvgWQQTDcHAu3EAus8bkgAwDrOWltp/kGnmd4oIuinAbe4Ok4p5O2BeZJUoAgYbjzCi/ASXTnDIyacjw5JYHUqEOpkgeSwVrLuuMkdFXQ80BJtYyVA6N01novDmH1o54fRrO2iRGe2hQwc1vdAves8Kx92qmEBbjGaJiWcjEAHIr0TZv+amIBNnievqn9v0IWTP094Hsnik3tYWqR6143hhCR/VQq7aUhxCGkad6r5Rir7fYcfXafhlJUihACHlia8wDkBIJyuYYcbPCcZlGmfxvtXZR6NwFRhufpxQmIaTiPRnDozIWwHu5gOXRS3CGuDqTUrqfEoY7HH9CX/bOLWEJ0JedFzi6j3B9GbYIB9fmzuPzBD2OJHDsUVRaAaDDDhJ3Lc6W48lGE8J1/MAqKxk5rkwZ1SBNvI4f1PezpMVRist+OT1uFeAFJjAG2PcpeR9BqeIJlDAETFKZ1V3hM7hfvOgpBcbtvjaunR/T5MqoN6sBvabye7wU+9cTH6yE4YrDtZ+5ZMDlhLpqVfLx3uIvHgRFJX5jCxOEo5whn6Hvz/r1o7BzEq4vLNEdULleTvqsCRotpfJpQ1XVjVQwtPV2HsYYSEbJqtoks3oOr77XYjXpyeEdP3wlrE4K6x4574jjMIyG2TP2CTJo3S6PAl9Ft1sk+lwQMcGnhjXmf7u1VlDN4OBhxtskUhXFbBQMxJBMPPQL7fbsmSr5TT/QQDC7Bq6Xs9Xo9XSO++C5eTTGWh8iAC10NK6+WyxBNEVK4RbTw3Fr1pE/iW7IbKJzt7vzclN8Hg2EiElehj8dTPZC/fgTyjZ/7uX9aWWW/cYSV+fV8K455/4V778UvHn8Qh6UmzLoXJ++9F8df+0qcfPB+PLj/GF1qOngaS5RyiFz84PZ5/K8f/UFMa9hMbaxETTj0pG5UFwBp6oZCEjAAHyXULV0jNFqAJsPbdszWrVxh/ZaMna4W0toRF9zQlwmo29xvr74T6+E6autq7OQbAMkEgZ5FD9C93ZhB9jZWWFx3gNiz4Tz+4PVt/H+ensbvX9zFH19047PLfvzR1Tg+u5vG6c0wDfsc7e9hGRbiZlOOP/j4eQxWek2UH2W5j0Xr6l1h393qcsk6n0d34mZMDqcU4ro/j5v+OE0IKmApfxHK4syHBDWvYQdSfjeIGiJ0mdUwHkCo39zbja+4YQ4KOwQez+Z30c8apz6IPSzfCmBdqWJ5YzWDgPH09avo+1xAVNlXhRKBUCQwOA3R5GnDXNa2RGgBcFQhEbW+AqqAchUS0KMmnFMAbErJEtRNT3mtJErsSYe00uJAAMVFW/Qo1/OPaxyfr+QmUSuM4mC/Ej08VnguhZvCOTylyPUFnot3BNEZYs2lUcPKq06nEP8Cr0xiA2SwytzKVa9iCWi5+Kycdx1GEQ8lHzUIIc8N2pVaChfu9m/i7PRlLABrrVonjFvVVnRaO4kYHb509fZ26168RL2XBJRamwAMfTQ1dBNr2AVmoz7WLfcCh8M0IUWMCRc/pmFNyiW5lVpY7ni+bjYmEnA3vGu4/fkzCjSI7qdPI+9K4rPzmLsxFNZqrVZJGWhTKo4ESpgNgEcKRaYv1wedmO/V8WYnSBPeMHI228dw2d+JjXMCgkyRvjrei9tmJS7RkdlsFU0aYa/VjkYD3cKbHgCskl9jrwM5OC9STd5FWlwIGE9oX7owjdfbD8lKlzQkStmDcjmsIpkI1BPk8bO7Qbwywd9oFI+PDjGitlstDGmnBW2WNmoDWN2UTeOwjJfS2T2IEfI3plud8J9jVXN3ZECQX+MFTiF35Jl2dC+eQQ8jiXMrCEyNe7vI2DURL15fxB2kN0DvryYzPJZ5lOvt2MGYU+70upvKCY3q3If10esRjJ17ydLnzluicNFsY9jifQxurvA8sRfUT2RAudhmFkdGkDeHx2wDyULy9J4ShH2mYZXC9amMnz383sAGicVJdvVxBSFUMACytLMyOsHAaTVbsQeRvT67Tt6VEWpO1E/0nGkPX0ZiXd92Hb77l1+URYQe1PinO/7P/5f/5jff3b/3+BeP34k8nfobf/OX4tt/8+/QsChfuREHD04iHuzH9P5OLDu1eAmjm5zMBUAZlHONdfS7n/5xXAAoWay0hplj65149+jdOOncA5yPaaDrNG7oBJWpOzKa6ckK2IbI0h/IMkoEGiYhwUNxAk433OSCWjamPF5NFynq5pNPPksbTN3feQj4VWLTKMV1vhc/uv44fnj3Mv74/FX859Oz+P9iDX7YHcfrZTYusLx7GD7XWG5XvHeXWPXFBtZQxGfPX/DsTXzw4BhPYpC2ysVEjBpC9aUGJKomoMy+FZAhcz11UZYJ7upVbxZPzq/xarDotb1S1BbnlahHgfeykVto7ojfF2OEe0yZaYtxN37u4DDuQ5RzyPWyXor/6Uf/KXrBbzynOctGbllKqdfvEDjDop+8eoYCb8lW+lBRJZA0H5ABeLV4KXchDVfNomiyQ8qE2CL1WGkUaA3paXNbmSzGAi4LH/XYHJul7KoPdVutimnOY7lyEVUpCb+WXwlglRzzALyKtuD/C54/mrl4kCdBYFlIdb3mbMsDIVUxKJpTiAnlccOnMv1egLAWi+lWUTUQBDT7HmKpIntlSlKmvGZEcI/6CvXaUJ8VpOT6jA39OaLuQ96dK7BPyjX3mae4AKqqnlaL88wpQOh+96bRWWoRI4smxjOViB6ie7/P+NuIP70Yh0FNSOh4vpPvThDPAD+Hftxt0gnckptUXXejd3uLHhSweFvUAWLxN0NELQaAo+EhgBuKu8GIcF5nc7AbpZ/7ShTeOYriIQYR7b8sVKPw8FHcCkD064D+7uNi9ulr67SGHEvUc0Ez3eLiXyij6Nsar6K814qSw6DU1ee50ttm0LOoYbE7hyChOtTpOpqUDNETPMdz+cMhHlAung+m8b999Gm8oK1cQPdwZyeq6KjrGVqddowwiFwbswPZOV+54/4bjU6KmrpCB4Y8+brbjSqA2Ubm9EhTuDVlcSJ56dAgfX+L/Kvnh+h2mfa9vr1LE+/W1bVaU/BlwvVL55gM4EDkD1udOGjWo4ZLZz3GlMuhqzTvgsxap7TRFu9iigbD4f4BHgGGGQTj90ZsOoTsHIepUCRfCUQvRGKQjMS+rTcC+WnoUCd1w8MJd3HK/Ty8VvxK2yN7LuWoUUbJ0sWrDhEaADIYIG/UwXUyyp0ZmiUPV+f38D6cA5nPF/+6Pxj99SOQ7/zGP/mte5Vmu3CFG4ZyfetnfyEq8xyNROPQ6e6EN3q4G/2jdtzK2o6XwNyODx81ncybpxQjwyWWJcp+UO5EG+/gF/a/Gg0BkI4z9YThzdkCDag7p5hjDm0jrjRPAQfuqXAhDvydwx1sxNER5IVyXV8C0P1hshT7o37yZL7xtZ+Le3vvcupOfHZ1F//h8x/E737yn+PDyydxivUyrHZiVNxFoJtY3ViQGTwYLL463kB2OcLHxvJ0TPbuLs6HU4R9Hb/y6BgraxR3WA8HB/txr92JB1hZDTp+lQOIET43jcKei1alncp+fXMBOKywPiACI8cK7sNeT8adK16dhI4+QI7VW85TvxaAm9uO2XcQwIe75egusnFKm3/y6iyNlT7CatkpNHE6OmkyuTfpx0XvMkaJgCgH1qIcsIBcTKNtyABFTCDgMJQBnwXKVHAsUUuab4yzWUEea8ouadjqrn1ZG35rNwj+KKXEsN5UUfIKry15ZKQ0SME1MNhvPAePCC9jg4JM6H+BaWN/ch+JrsT9U1CnSgqStujXBq868lVH0dzTPLN0PBgPCaW1mCm3EzJgTi6qgsItYjifRJm2TFvnAgxUN0y5slOtRatGn1LW/pz6r2bRRyGzDtEA9NtjO+vhzpcOvzichNCiwFih1LOCpa5F7PyERKJBNKWvDNlMGzcBIrabocCcmOYninuAPX3mlsMrPI885XVDpvaDe1E82Ime3mmtjP9GD/C93pHGgZ76HA/K3TtzbYjm/v2I48OYlKgQAN84vh9ZPOvrej0+x4C5hVivlmYhyESHuhYny5jddNE92oTnv8AL/cnlaUxhXi1313xozOWM7JqDtFacI4Eh4KjXMNHrp97+JOgaeJD25PBvQRRi3uCxLiv1OB2P42Y2iQe7rXgMoZX0Ymg79x6RnA/cnRTr2rBYw5g/x0v45OYmTvvduB4NowZm7NBvG/TVNSFOprtvT1orRPn0SW6n/SjWinGQqdKXdbzQbYpz83MdlGvxGMPx7nqALnUA8nXcQdTzfi8e7OB5Ue8xbfTyxkWHGYwDyDfhiFXXEMJY4RqjnhzSbe4exsXlTfJai7qDeuRW3PORxeRhvDlc6OpaI3+XYPRMnIuRQNIw25u25bL0t8NckodDpQXargNhGZU4uMMTbdSS/Ojx9Hq9NDrgvZzPkTwM7zUPlrsRzlfrfzn4gqxC9/ipCeTX/t6v/WZrkWlPP3seX33ncexVKpEbA8C677jupXcfxJP8ErfWCUGs/orzAnupYwsIt2zdcX+HYj3am0o8KOzEz+68Ez/bfi+OWgeRQeF//PQTLP5BZKsAHmhhFJJgZLSGSGiEhgQiApVxoR+dvB9/8+d/KabjWbx68QricKwaAaajVfz7J4c8NxOvXt3GH//4NP7k87O0s+Dr3lmUq5lodh7w+0kMu6VY9LC++lhlIwSsgEDmpvELD/fiWw9242fwqL6BIv/yV78Uf+fdk+hsxtHePYp6azca1TYC4pwDQlOsREVQobQCrezg7mfJA6M+boalB9Ibj6LSaIHZAMftKOYowAry2AzpkDr1rcwAKCz4hJiZ5P7eo32ygPVB7SQa82J8rXMU3/nG38TS2otKezfOe9f0RT96vDa4+1PaQSU2MmqNN2Wiw3x2DlmsEWSEEwVwaMpJexfPmYbdUWnH3x1Uc6rXNvclqbiqHl1Lh8po1M4qZRmVWDhPxaTO2wlmnse5kpbDP2u8pcj2OZe+hWBdxZ/Haymueb6pKMTsuTmt+rFLufcBGtOVmIxOwihwfgGT03BkYBbPZ46XMI0+7WgW4cp+OxYVwCelMN+G2UqSVZ48795FFhktAMqUIHqGUvK3ml8s5tOwmENXa971OLq3NwDYDOOjlHbNdGjVMXeJVyvSTYHcA8W2rTgvxXkScSJfKrKoViK/vxM4nZGn7Re3GDLoigTSeedhrHcaMW8gJ/ePI4NXsTnei+y9g8i5Myaeben+vSjxOYv3sd7d3e6Lz8NnlHEMwHxCvT/EmLmknXJ4o1fDbryHR/J++zDKUwAJb8r7jguNeH3bo4+WcW93Jx4iqwXAd4fyp1Q+DpXQUy5qE/wkEEHSoRq9jTL10OK2r20rrWf/NkW/XqihsG3u2+9ex2G1GA8lEO6Xpz9NnVKpNZLhkFKt4ylcQHhP8C7v8CqHjijQXk30oglh55BvQ7E9311FXZ/aKJfxpHLJCn/n+EEcQRYVZO5oZx/jwaAKvIadXcqTo1/RFe73TqsdH2DMNej7UsVw5mX8ZHAZT+b9eA1QSzytRn1LDJyfJBvPIYuBscia8bgZnVYrbi9OU5CQ9pdtoidhu2y9D1tNT0OG4C78rkciudiWHhJumnznXM9P4dXeB+wy4KeGvu7sHSB700Qg9Xo1tb8pUM7OTpMRIxF5nwEE4hqVuz6y3p9gvK/+eW/0xVhE6PFTE8g//NXv/Pb6xUUc0XFffvQQsBunfFKG+GU/eBwNwHWz2442Hfy4fRz3ALZWzbkNFNpG1FsAYI/ae3GAFXUPq/kAIa8uaTyE73RyF//v7/9uTEuLKAIGduzSvPhKU+oACmHHC1BgYw3L+4OHX8MDqcWr16/DvEcinMMBRutkluXo967i1cWT+PT0ZZzdmcDReYhLyjJIQ0wxqsforBCDF7jrr+cxvRjE4hIQvujF5mYUj6oNXhAVHXwPoKhiYbkSe0V5n5734//5b34vPvr0Mp6+7seLq0mccn0Zz8Mx1QX/XuMS/+Gnn8XlbBOfnbvmAyidZyC/VozuZnHx4jLGeHQjXgu+zwMu612UtTCJBvhdo84rFHKEsHawkO5BOnuo3ru7lOugA+CiKKtcPLvrpnxiejazzSzGeC1ba44mS6vPDfV0bHmGpcN39MUc72+dqUFOW4/CYR9afDuM4jAWpO30NT+kl8NQjl5sx3cBS00vlMRV5g6DpcitrO46v3tixii7+ZYw8mZBldDwTFVCyCMPGTp25wZBjkrlpkM8j0kcaLmOuBfKlhfYfAdwXB+RFjsCCnNd/9F2TqB+dJByWbkbZIF6pUy/1hBZQYBiMuiF+45UKwCmC7zwEnp4Gin1iQjBvZ28doJW9QfnkwLvH+yloa6V9wPMnICGwtJ4taCgpe7+/bmUq20FEPTT3EP14UnMO5AEZ8PosR4YNm0fYoG6n0yZOndasUCGlly/aDZjDWiteM0hpBGW6JzfZtRpCiC5cdkCQ2IBwbsIz1Xln2Flu7NhsVqOO7Dk0YMH0cGr18Le7LUCkY6Pb/CceeaXH92LNmCa5/oV5LPTbAOIWPjoiFu20jTJWjbCykn0tO6Bz4KiK/ydQK7g2Tn0Z2jsNpiRloLkm5Db0Q5GIWWuQt5O/A/oI2MmZ5S9R99dT/H6AMLL0TTuJFie5RoHw3zd3KyNAVPj3AkGmHt4OIzmbw1Avcm784n9y4uoIjcHjTaGHcSFIXqLzPs8ECJynXLs0g9/a/8kfgGivFenXaCV/3jxYXzSPcf7XaV1PqeusKd+rllK6Yyom96pAYVpGJFqmZGhwe8Xr86pO/InoSnx/K6epM2zaB/JKEV0CUy+8Bpss7TUgHM0fCSdbfCJMIsOeR5tU6Qee4cH4WLYq0uMWT1i2tbrb/HQKmUXQbsOZDv3YS6sy6tuDF1EePrF2Mr27fFTEcj/+D/8i8fr0fA3Z588i5+//zBqxVyMURit1yUCVHr/nRjgji5o0E9/+HE8aB9Fq4QFIvDTyYY/0r7JfXQxWA3gcAxYb2KFO/1qchX/8x/+23g2eBHroooMkMG8mZxrGWx6NILrSgAWCBmrEYrUjzh/eR7nV+cxXbij2BCGX2w7k/uuJwWAcIblhmKj4GlC2BXwiws6eBjLCV7DFUB6VY7cEKtkQueDuJwahSnAOkBRPzqLH3z4PP7kk5fxex8+iX9P3f6ANrhZFON//t++F7///RdxcRdxejmNs5t5PHtxE+evb7AMIYJKLYXxPuvN4myaj7NhJk5vxlhs87h4fhXXL25jcNmL+QjrGICqHraisF8EIHBDNqNo4XHknAdCGJeTWTRo23f3dqO5hggA7IUsSvuO+7P4CEtzRL2nK/dbWaSJZtwhrBeuX8EYgOTGFSdcpwi7N8E66B8IJK2FAfQzJqgMhye0Dem3JBoOSfmZNxRiqwCSA+90xQZQymXGANH2VSmtkQl+R60zuS7P81ytNsAuhTfSJws8Pchrgbaa3M9FmzUA7WiOl4WFujvBGnV3QR6RBwDTtrVOaGPBunq4OxunfRHyhUpUDeUEhKU0U28oZ5Kaq+PdKwN9TMMnrlnI60lAHh3+ng2GADxtt8rEzk4b0qeceEt7e3vxzuPHsb+PV4dFbISXBpBepLLsvxrK7SLGyWQYjSaAj+d00b2KBUTRG04jf/8o1vf26R0Mge447aUhShfqlchCCnPKh62AruQSOYlaKcsBgu5WsvaHM0wpNQn3cCjSgBE9IOf/BM1ZAX2iPHoHz6/OUpqQNpa1a2NG9M1pvxc3gxGe+CYOO9W4fPVsGxmIDtmDehNNiMsV7zBTyr7sJNkUsHIoJVnnANrbCWO/E2ydQzANvHNJ7v9ezmPlaGhg3PTwfl7yXFeP3+J1vhj043P665MrjDh0+QrSn9FRQGuywncgTBdZ6mW6x4zBKSP62vLZ9w3+dqi8Sb/pD7fpjwoes4kTTZ/v5PfpzVXUWpDwaEjZx9RrFnf0RWcPAhhfUYbzGEF07hJo9uNSvQmJnEebe3ZMREp7p0y/PNP2dT8Z673b2aMNCnF5/py68zsY5KS2aUWcfxnRZoYxS7pchscmSdhqtCVkYCUMqpAINB7SGjf0WGJJxjTPNs28m4a9evEMb3dLIAYcXF/fpCEvbh19ZN4V6Q5fXePJGjzQ7Q//OY/8whw/FYH8V7/yK98Yvz77Z8Wz6zih40uu5Cxj7bTbUfnK+7F+cC9Gup90RaNUTSkbjGYxykMtTinT6aE0Udnvy8UoM4JXzcerxW388YsfxH/46Pdxb29hbRdTAfhYP4UEBs5FYP25eGCJAo1h8EybHioi4LjDkx46MMEKdDwSlXPoyGoBZoawSj4KiqCynvcAMICN8xYzFHp+ELn5HkoECKm8OToY0sohSM67LBHYPhb89SSHQGbiktfN5Tg+/vwmTm8B21IbqwkLcmPkCcA9XccNoPGTz1/EJ68u43y4jE8vxvEHENGnL7txczeILt7GvA+RDQVfwJk61lq1+PLjvThqYbHM+imluRD/PmTtQjQ36q8Uq3EfwWsAjCWEy7BOtwr+9OI8no6H0MMsEYgqmC1VYjB2mIo+wPtwEWRQr61PDmmsarSTk78AdGFGX01pM70rzqNMsRHsVSzeaU5B3kMFEQK4aVIc502KuTnlGXEmJJLHS+BZS8qxsT9UzXQ/yQcAdFCJZ88BTLfy9X4NlPJ4PI/3xot4xHtjOIksSl/gPnoRTmZPAIe0MxvAPUiWdz1ae0eAMJICmOodKchpUZoFA8AQDhTUeR5AIm9GW6PCoEXn5wCAO/prUSjGHl5zfglB19tRb+9GGQs9X6mnYdcqHp8RO06ImtWgLOBQfSfd3dt/BoFe929jxn2bFQBxZzdyj05isotMUKYNsrDCGyyacRnvI9+opaGtJYVME7DImMNzKTEn99VqFee32aC37e7wokZECeBxXs3opYHW75vrZ9z//OIsTu4dUVM9wg3tZQDBGIu9Gu/hobUAtSZGyvHufpSL5ag5r4N17KQ1EpGGSAVH9yQX8Gw1O96dCMeTScrLptWtp2KZzGi8wPMfggEf3nbj0/4wfv/Z83g5ncQKUnWY+Cenr+LJ7XW8dP4Qa3qlB0fZNHDEBfulDxZM8VDco8Q8Wpd4hpKAfdnkGUueLSw36vU0rMbT00ujoNqsQ9iAKsR03RvFOYbFx/2buFhNYv/oMB5AAge5KqA7j/4cA6HWiAl1EIxd4/R4/xhksK1pY+qVcEoSUNaRj5OD/RhPe2HeK6MPJQB3XTSnmuHfFcqnd6IUC/4O70k+DmUZfusul76ch3Rfdh/hsJST9xnIzIy+TqB3767SQkIzCG+Hx/CqkHfDuXv8PsH76PVHEOOAtlo8g0C+MKvQPeyrv/D4ja995dvLXv+7dSryzv5BFNvNmANS5S+9H9kP3okhLq4NpE1URTjtbAU5KQO/LPOruF6P47Ozp3F+cxZdOuZ0ehtPhhfxn158P/7oyZ/Ey+5LABtrbTUHRBEyQDPtMw6AuyPewnUOWDnLeQEw3YehSwAlQl2k4R2PQgr8hxSkVwIswMuooO1+zYYIjsAWwEnLetlCue+hPMdYbkWNeTqR+0AeWsxbMALQM1gHS9x4wLjIeznwEnh3LcUCy2OFXNeapZgOB5QVksKqHWH5X+BdPHuJ9XXeQzl4NuS3DVGuCmlpDLlYLUalUcQKrsX/6asn8csPDoNS4boX4/b2Nj5492up3sMJNVvn4x33cUaQXXQ2ReCeYaF83/QJWPIzym06lCnCvYQcugOF1lFprHO8GW3PlalS1nUEGmXmXybrINCYM2aJDPgCsEIRnAjH83DYKw+5ZLMqMuc41p9mB1FilNGhp7yRXHh2Wa03Gn1D/dco6AayiA0vWltS4em0KxeY4Tf9A5AB+pP5Mr40W6WEiYcoqCvQl4CMw0iz2ShGrk8ALNfIWwmrrYpi1xpmqi1gzbvWIFFZEmR9H5HYEGqBway6C+6dL6Kg/MNvxRiBYgGEGyxo140c7e1EG9DMc39Jo6jFiwyvAQTH8l3x7XqJqQrcHQKq4xjS9iYfXGPFF/YOI3/vnSg/fBStr3051oe7MaE/xKEScpgvQ+CNCvejhHhhDi26SRQNQIks8wovg/bhAucrNnpDsok3UIc4KRlc9IcGTZf2PcUS1eCxJzTm+gB1ETJpYbzl0JtdwLJTqcaDdiv2II4D6rMraGGAmH7eNQhaz3oY6uiSNkmhyWXkRcLkuTwmkfEAGUtBBAAmJeI7DBfI+CWg/O+ePIs/Ob+MF7TlNb99ftOPa7xIM+i6TmdiAAQA6jCleZ+MPkqeba6Y2sA8YAsA0pxSLvxtQeamK9rMZ7GH12iG5rQ6nXsDKil9zIi+naycI8ynLWpPb24woMYxQ7dojFhhGBxXd6Ixy0RjzrWU3YXBPQyxvhFxtMFiMI53j07QZTwJ2jkRrxJJv1pHtD61y+H9e3F+eRVXVzepDVJ/8L3Rc/ZPaj/aSAJJSTglB/42C8HbQAT8juRFODylweQmVBvKaSLF16/PYj7pR6viUBeeJbpdrbUgla5SkeZAnEgf4NkO8WTH49n/BIF8YdaAeKh3f+Hxi/fvf2PWvftuB0A9efwgMlgk2aOjaPzsz0YPK0dVcHhKC2OB8LsBj2TiLmGuBbwFpP7NR38QlxsYdw2bZsbxR1efxefj03g5eBE/evJDGm+MdzDDcci6sBqrkAvnCPcUoJ4BgAnfBHTdwl2IA8cWi3cDOeH8INiOUSr1nMsLPwXwA91VBjp6DlD5cuI4s+lw40PufQzg7fA3BILkpMgehMHlSysAe2n0kQ2QW0a9k41v/uK78a1f+1JU96rxCssh36nHzsk+FhJkVkZgsAbnWDim9DYDp+GvKr7uscC7e3wQJUAqw/mZWiHqOyj2QStqxWX8Nz/3INqzYezj9hawmP/kwyfUcQdwWEAmczyXXhwACvu6uzTGmEr/GEV9iYVOEyWwkzx6Q6zjMSCcSNEkgdkoVwqAMmS3qkIevugr14C8Cd+lylhGW9JN5Mu5hjEmsgDQBH8Bnx9tDL5T4KkXHx1ekQ4CT2czg3QWrq0A3J1MgDxcYR9riAg1ruFxaiBkIFN3Q9wD9N4FHd7DYDigHmXO4/EJcFzAeHZ1EfgjUcAzWLs1b2MHYEMN7V/DNiEkt1dNFiDl1YKUKvMCDFafQ39lQNU93+lw+pjvkQzDZC/5bQBhPQS0GljlTpS7XsH+cSihiwfcA+B6vE/wiFYgahqCcg+cdx/GHp53vtHAmmxE+8E7UUAfxg0Xo1IhwED5V0Z5OOWioSiZIaQaV3owcwyZlJaE9jGkGZMlgYb76a9oc7/TIkUd8IwRIOrhmqWf3PbiP794FW5bYLQZd0gkaIoRzYUdznN/nt1qOfaQFyPZmtS3asAE12NSxcyhXm5puhazC9h9ZUhGYkl9SXtKFJbVPdEr6Hva85v7rgqV+Aiv49/+5CfxAhK4tU5lyJQ+MZedEVQNwF+kNcqoAnG4Q2QR0kA6KE8+isoPdS1z73c7nXi/1Y7jciF28dTalUosR+No1fB6KIcTz2u8ndf9XpyNe/H69gJ5LnGnNcRfBHAbcQEJGa20V29GC9muQRTGxpnnzMWm5pe76E7i8m6IMUAd6ff9Tjvtx1Gy/pyLTZi82ZTs0cAdxZZ+3Du8F2cAvVsjG4ixdrGpusI1DknpVThspeeWdkG0/TiSJyIB8CzJIxEIfWEknMNpbbzBa8hpNjBN0Xa+xHQt2WI1pZ4ZUR9XuDuBLnnoOY2/QFvZvj2U7L/weHDY+m8Hm/k3Mk0ss6PdWMHMnb/xtcghuGPay7Fi4/JdfSuBuKWtqy/nKt9iHBeZUfz7y4/jrrKMm1UvzXk8X3XjNtOLF2efRh/BcOl+DcBLOwiavQ1nBB1DgGQHwKqUi7IrugFYhzAWWMYrPBYnadPEBQJlp9IVCK7DM9uxXHXPMUUTKWK7cx9AovIIfXwnVosO7/sIPb/T2YL+CKs82rmotHA/i4BVYYH7vY7SAZ3+YDeGi0GMqOMMIC/vdqJq2ofaJmq7pdjbKcb7B1WsqpsYLUcITQ4S03LEMyllsDpaAB+KlV/H0clutDl34yT0tBt/5wFlmw6jAiA9u+7H//J7P4iXrydxezqN/o2L2iYoWClOuIfhh3co5/cA2DsE9a7fB0ywLKt4hgC5r4XrK3h2pQzYQgTml4L5UfQy7eUwAIKMp5WGdRBex6VTlIkiIYkIeCi6Y7YChwChuNiOIhe+X5INI7psZ4Mb8vSVKV0E47nkBJiq6LnVBK8KICtjbS5uINpC7GDBvo/CfIAC7gEAdSyzlISPsjhRa9ive0hUdg9iXm3HuNyMqWXgexc1brCCtXK1lBG3cEdCSS/tjjgeRH4BGc2nWIuACN6KY9QmwRMsHAZ6rULOF7Fr4krA0T0ubIMrLNqXr15FH89HQmoAbnv7x1Hp7KTkgtlHR5F7eBhjyjaaOmbukA/tWcrHWA8U0Etj4sni5OAeyp9pKPzCYSKz+poRIREK/2xLPeXte6Ie/nEeYGcKGUlkQdk+xwP6tx9+BHBjlSKnDtG6f3azgqEAqJkG3gSOrqEyDNUIJW2AIjJiRFBqA14mLnSYxc23nFS2/7MOBaorvDDLKHeWd70i7uNwDffm4pghE398ehrPKPsAguqDvGmOwY6gXeuQTdU8Y/ST6xtK9FOVekgfDfrvUbkR+8jl40YtHuDt/ezxcRxBCC2eX6FsNTyLKm3rnItbOJuu5AZj8nc//0k8nd7gvOTiPWSikoa0VykLMmZ6rDBAqpx7f3c3WtRrb0djoBjnZ5dxcTuIuxGGWH9KmyILdIvJFB+BZ6gHbRzoq4kmx+gSHhfn5CFkUcX98c1K8OrlS0Rvhj6bdsm2QtZoOztVclAns4CNxmqKyLK9OEzTvkS2/T4RDs8yY/Te3lHcXd/GYtiDNGkd5CIFvWj0cj+3CfZ8J9EdknT4+4u0le3b46cikPz7ne8uSvlv5I46sdptRjw6ierJMcqAAOaLuJYIKJLn+Oi6mImL8W18dv40rmZ38SmA8ePx63gZd3GXH8coDygu+nE+uMY9fBGT/nUC+SoWpSNYmz4UMMZKMUSUTnSVc8I+rPQoI9oOWUEmSxjG/QzX6wlyjYXMOS6UKxRrgGY9qaDj58gkh983YufoUewdvx/1o6+gMHtR7DyAKFoQEmAL4IlPpfsIIACxg2dQbhWj0CpFDmGMnXYMEfwZ4DmD6CptAAXrPl/i+ZsbBK4bJ51C/ONv/Y2o13Dpxy+wfo0m6sW6AUDuIrD3duKdViX+yVcfxjff78Snpz+MHNbSLz58FA8bWPKAjENzH768jD/4BCszsLhHuM4okCvAMYDjXcqmK/y8242PeoPoAzemU3BYbYgiTwwdpVsdZ0f3ARNT30O0yZvYkgM4wAF5cKam1ja+/Q3g+W5jJhDhs+2qkqTvdO0lEL90ApU3AM7beXvUPnl9EkEW5Xboz/h+75ylj6bzPkqG0OFRvsejv9wdxM7ZeXT4HX8JgM+nydQBNxwBsnMMhRWEP94A0qV6Snuht5Qmy3meaTUE2LQ2hDL5rOH1VQwvaDsjHVFeJ56dcN6g7LaHBXAs/Kw/RCEhZdinSf3Xi008efY8TVzWG804ODqOnb29tHXzpoBXBZDMGpWYI/8DLFfXT6PfEJqtkk1lc38Zs/Xqna2XkjEH32mJCtKuv8gAXIWyM1yuwp4DaNtypXNTY6tHvGhLc1gZMus9xpz/hP7+4eVNrFK78GjqbX+4L4aRTU6KN7HWS4DsYokycTvnGxwG0otxHnJDffU0NPZc/e3QjGP3pgNKkXUWgc96ek7KmzrGVPbeJ+Wro6yf33XjDPLsJ90E5GmHpkTNfdxTBSykPfE6aSA9Hxd5ulDwnVYnvtLaiZ/Z2Y332o140KqF8YoF67hV1NQOlkkyp4KpLQdY5J/fvIZE12lu5CiLl4WRlDbFAviPaPMOVj2uXVTBpHv7u1GHiGYj05eu4oOH78XxwUkyOCTjGp5JnX74EsYfPlgCdRdXnuvlXF3hYZRSOK+64W+m/9/d2YnXL55HhftaVL1DV9rbZHoWenIuMt3u+cFTIQz73XdldRuRhZeGnDiMtoNRcnN5jZ7oFWvYUHxlBvmvQaznl5fpnq45MvrKnQjni/UXZivbt4fI8Rcex7/4pd8sHe0+Lj84iM3RTgz3G3GOh+GCqIYCi2AJGkY79QvL+OHFJ/FsfB632XG8Wg/j+eQ6uoD9JA+Y5XF7by5jiPu2oMNyNFp2hjBPcOO7M0DUoS+EB+FYYmGliXiJvrSMJddvinSM0VRG+vDufIWT4q45cAvVbK5CB1W3aScMZ6UDDdUr1/ejsfsw8rUDvIoDQKkCISF0ZSSgvIlCg46v492YG4dnK2hZQz8dF8bScg+PBUJQ0D1HIRzPXuMFzfCmqqUplhOKNr6Oh60ybvUsRutn8Qs/W49GdRoPv7qIk8N1fO1+K/7OB4/jPe6ZWY/ie88+RkAy8fP3HsUjyCFt7iR4IEQvr7t4O4BUXuCiXnhCbcr65ccncUO7vcYyecqrOxPKrLdzM4AS90iRVUo2klvEIs9zbS5vHiFICmFWkB1zN7+QIayChytm3Wd7jcbolkNL3BVC4xy3rDV9DKXjOkGNWyfvxCfwLb8lZed39xSni1NuNIE1ASL3n61mGAR+k4vdZTben2di99V11LGs9AJGeJITvLSM80sA4QTDZIQcTPAkx3gQUxRzQPm1oB1ocVGguc0MtXR9iPNcVyjk2ZNPorQaAViGDEf0sN6mK54LwNiuAvfNbB6XeMfAXzRW05SKpCcAQxYP3383jh8/SosS3Q3QfEwGK+SwrN1gSefYIVyNpyLguOH+KVcSdXMPEXcJdGKYxySrPW0CxSuPx6os+5J/nVdJm14BEul6XmkiVYXjf7YmnSY7UX6sY869o1+d/3Bl9XI2pq34jb+NbhoZMMCNdxt4SaiPIbkN6uzCPh6Whsu41ZbQeZZJBJ2oVRbSEAvPti/TJmsQgWTj/I/7j9t/lq+J/Fu+CfV+3dWDw/jge72dBl4HmMxp6iPtMMab5rqvPX43MrRHFVJ7d38vHiD7+4UsfaiZo3zZh8gNfW45PPSWXMiZsuLSBjNkcJmDPFqNaGBg1R0udX0TFXUfcmVaT7lWa8QdHuQ8DYHVkIll7DcgC4yDDn8vsHl6yzH1KMX7zd04oBxpDgTZcY6mjIW2025HdrGOOl5R8hq4t3V3WM4N0S5PX9A5AP2bjnKuwwADSVZvw22V9Zq2w1sqit24rZsvh6WMBmtLINc3yDEYtsZr5j4zfnMIzYl2g0a6eMmeb56ym9u+aWf+db//xVmF7vFTEcgH3/qF36rTstV7R8kK69KZ5wjJOQwveTyq7SKoAAD+4I96L+OPbz6Ls8wdgLCICRZifzWOMa/RbBCvnz3D6l7GHEalqXBzS7hxC0jE6CpNFzoFeV0VJCQjhwAvvbpU0u2EppEkG00w4QgLxSETczFh3nEe1gvfmSfK4Rn7uVLdARB2AZH9qNUBh/VezGe65VXsE4CjtrVQJ4DIdKw1gJKr6CqUQEDHa2VtEL7pcoilP47ZoB/LyTAyi1kcNLFSUejSfBx/+2s/E/Mwm+hHsdsax07zOc+9jPX8BuspG3sQ3L4RZNzvk+5t3OE1fKXTjg/gJKPAlrjCtXI1Hj96H7JrppDN4k4rGhDn1x8eQESt+PjVi7gFUE+xTrSqbBonnQWI1B6AwULQykOM2QHfYw3mHfcGIt54EIK9ACyRpLH2pKy0g7Wmz4q4gwXIH5jjTK1g+oRnJe+E9hBsnBtB+vnTAS/vtx1Xr1JHh7mso16dyqbySE6uXWlBHi3IsY3tpdLPMVnHZcCZumYWkk0m7Z8yBWbGAEaXul7jdRr1VKZeTe5Twbor8mxTTbiA6+62G5fnV8jjOmqIhoDYowznoMb5PBcj5NMUI6f9QXx6cZH2ZWjW6Aut104n8uZjazZjA8C9vLlK6fCzjVqsAL6s4Zh4INsoonVKtVEtlNIk+WayBcBEyrY7QG9bajn7HdyVCMPfkhfAuW/BxPk2Y/2N9HIBXQJqzktgbl8ASq4HMDHkM4DRSMc+N7vDS+pQni/fO6EFM3Hbu0kZHpwXGUE2eUi1ThkNt03DU649oexFrnVtqoKijPgs75+2KeYaO8p+VM9cEW7OtpvbG+pOXblPne8loEINbxzMc3Mji5wvALg0+hK9MBzcEJP+7WW08LjeOTiMHB7Sfaz9hxBAh3qW6SPMQOqIfnI9iJkK5ZPp0kRKGjHuAWLGh0ytiNcPIPOwIsZb/3YYV/R3zkAe5F6Zsy2NWHKu5vz8LN2jgSGpMZODcACAFGbcA+TrIM+jxm40KLeekc+0zs651Gj3CmCTFtf6W+orCsnLdEmDsQEy51HKrsGhQpSpo2XdRjAq6Om/1PdvD++hB6L8mJJ+7979aO4dxSVGdAYDxpEA58T09lyKUKrgYaJnr8/BDW7b7fZjAJnQAv/dF2UnwrfHT0UgD//Wz/12GdYsoeyYXlgD+bSY53B3P95tH8Vhvp6iVl6Mu/E/f+/fQSLPYrGLG4ciO4Z3evU6bnpX0b26QOlwx69uYzOaAXIOOzjZjLKpjFjPqQOMYqED3fsjRaj44p9g7vCFyeEygFS5XI8y7mBgrWrPVJvtrcIg2EZyqLzuwtZqn8RB5/2o4XnAgAh6E+avYHE7YY0AYk3Opyi6IVVYlFpnToBW6uU4bFXifi0f98HENp5KZnAVh4DKN955GPOr8zjBaj3G6sNMiF/9ma/Fbqkdn7z6JK3nKGevcXBmKQptsaly60IcVx/EcWEvocqqiVAjjN86uRf3qOsEkqBpo7nJA2yd2H18HBezSfSuB/ELX7of3/mVr0Iw/fj33/uD6KE0A6zzJUBo9lGHD1yfsLfTpr2418x1NGPq1otKbgkUY35FNc2NpE218J6WWIBGTWXXAA0Pdq7E6VznLjolwBoPMq2G537Og0hVUrJDHELANmKI3/lPEE1DSwDBZoPC89McC1BC0u4vYFGV8JBqeB9VSGGMN3ADoF9j6fWLTnQiB5Rxhhx1uf8Ecp8jV2P6eQBY3tDmOQikw7128VrrKBt+HNa2aVI28eTJs2TNGQ3hxPothHGFwl5hffT1rBaT6NOWZ8NBSkBYxKs08Z6hu1WtTuR6Rp/knFAHbA6OTqICkW9XmwNQDi+8kU/3eKDFYukaD+dBBBnK7EvrU2DeoggkKvZAjM6NbPeioMx8TnDp7wo1H9Oqb67zpddiQsUULjzsR3c0wtPELOH5I06/7fXSvtod6qVV/+7j+yn55ghwyiC3Te4lsbgTYxaAvep2IT1KDBhp6KWyWbwEeLxoJ8n9bahuiqC0HBCXWa33O600SV/2ehDNIARDnLUl3Jc/i+foWpQV5xu04bzkZj6JA3TjEMzYpU3f4R471LuI5+h6izS6IMk6vIDcOFmegk/4zuLpeTjc8/z8NK4wBq+o85QyPnn2Kp6fnnGCEU/oPDjhGiOZ7PbuNhFihb6VeNy2WPnO5Uppa9/r6SQZiWs8p0M3cAKfNhhht3hZyWOnfIlo/czhW2ojS4RsrDFQOwcn0e918XKu07wTgoXB542gTeqQPEfIJM27prtYNOVCksQIQwY6R/eiAH5eXmHwIC4ldMzEiZ6vOLg+SHK8urlLJC55DIZj6rb+wmxl+/b4qQjkl//hP/qt+8cP4/7h/Xi0ex+hfRDvd47j7x59OQ5yNRrMyTWYH2vqj14/iZvsPNY1vpvN4hWKfXNzGWO8FcfFodlYDd3stYDlgpuJleS0ljmzXNeRok8gEFOhq4hZx1i0BhKRYMHaaZa6ACiWUTh+182rVNt4F7sxdWOfkSkcFuGeB0AFVsp+HJUfRn0K0Y2qaWjEiXPkM4XXjoaADuCOrZ/c7jwCYdhluQJxNArxbnUZv/TOQfztRycxP7uKd/DCvvWlk9jHXf+1n/9qzM6fx7d//ivx1d2dyI0z8eMPP0IAZvGgWY1WrkU70EbZE7ySMsB8FO/W70GckFtpEy+ffRY/s7cfDZ45wVxysaQg6yqMS8D833/ykf5DYBxTPyy+4iw+ev55Svi4gBBShlyA2XQLFD0eAyb9wXVMp32IEFhGbqsoK00IKNEnKIKa4XzVfANor6sorhPrKDNtGngdBTypWmYYlaKmGa75wvFwnpMCH7eTxg4bSh7cjefm0uRkChigL8acO+F3rVr3Sa/SrzVAe496nKDMBkvcYCE/pXCnTijzd3GajzIWxylkd44V2HOdQaaSvJA54D6nzFX61FQnO5BRzawAfHbflc/PLgCyLso3SxuSDRGdHgo9AISWeDY5AM7wZyOETL5nHL/kcXhwAPhUAHi8UcrjeL650OoYJU3Ar1wsBk0nauoI0xIAnN9Rzyke9LoPSVMmf996cttJVzdkAgEBVodC3xBuekee+UzrcVPuB6ioI4ZqSjwaA+ZMMvJmjEUjeOgJpO1RuaYP2Lmo8SXAY2RUBYv7/f1dgLoWa4jMUKJ6CRnnPgv0zOeYlvzV+Wv6KpvG9rfjjzybv+03Oc31JJKI/Seka3FLIOqjKV0QqyQvG66/hdye0dYrylRrNOLJi+d4BxAQ/Xh17W6XjeRQzOjHEvW/V2rGSakWu+iiEWFpTZI35O8cepjHO/DxtoqZedP6FNpgO9yXTalZJKura56JoZk29uKoQxLLyRhPkPNoTtPKzyCta7z6DZ8b6OLIdqDPcniQTpL3kJkuRgStiAxM47DhSnc8XwBaXLFNC5II8pF6iBtL9R5pLoNDItjfbcXN5es0P5FIl5NTanxJD/miMVPbe+iR2s62sYkRXele3z3gvRFDvGEzBJQlkIlzVsg4ZTWaElMSGVhG9+4uhpRPQ/zpsy/WKnSPv5BA/vt/8S8e7xdbv/nuIQSyfz/u7R7FQ1j4pLYb9cW2s9FQwAIFNH37bhtgRMFwPy9fvoqzp88TQ69QlA6/u/K6nC/H3t5h8jxWmKouaEqLtWhzPqEwWms8nL5zCCSV8o3QGa+eoRNlcvPkjBEiu2uXcrlWYj5bYmX0uAtKD2CVMvXYbz2kJ42OqnJdM2YA9BIrZDKax2yIlewOhljhGR9KRwtKxpxnsC6O8Tr+5l4pfqaZx4oex1HbJG7FeNyux4MGwlRcxEnTbKGLaGLh7PC8Mp7F0VE1jo33Xrdit/HlyM4qUWseRWGWj/dauyjSPE3C56h7o9GOCfXLAagCVQ6zdcW1P7q7jt8zA3C9HbNNP56e/gQX+ibtDVDO1aNRaqVJTS1G3e9O2zQbpoa/BYyGKKPDGC4HdKHgHMXh/04+4mll1jWUaAcXHyuVfnDoYZXjvA1eC+fmnGNCM5BhrnGIkDZZQyBrzgdoKGGyzrbdoyfpZ4ceOJ/PW/JYRAVQLwMCRl0dU557gvRiFV3a+Rq56FdcEAoATOh32v+K3ryAjG5LVTyHIsqk5YcVyfe7uPkdwLUjqNC/S1hxyG+fv74EXPGoAK4110qUptvQmq1wXWmFGYFiOzdhex0cHMXRsR4GbiVgib8aY+fiIBJ0l/oaOYOhA4GLDkbkKJ/m33JSe9ofxnJAOwk0G4wlLG/TUqRzq7QRpLWp4vFhvbunhOz9dqJaYNGKd+5Dg8hM0w5xmIrH7wRt/9Z+FXhUCnxCvOFmIg/Hw6+RefN0fRmQvA9IFxzOo20xeaLZ2I3b8SDVXwt9hkXu3h96mEZd6TtuvU2Bz95TtXinmGK7QKc8zWkz51GKBjMAfN5rQNv+6PIy/uDVy/jMxXu9YVzTFhvu61C1e9V3aMMS+msU3WQwiAflVjzE2jbNjcZhmmOhpD7TfxKY/zNDcSKwRGzop3gAEbRanagiCy4orteacU/PEPI6hOA7kEmJ9na4ySzAYsUrPPpXeBTmDru8vUMOMS5rldS+M0hkbD9y3gKP9KBWxbhyKwAMKBogT7klSrMabHvK5vf/9DPvvvS69Oby1FkPIvVfOg8vm2faorabQQAOWb2dB0l5rfB+m4YPH9xD1irR794hbMOU9DHt6Il8en/3ODEowza/uLxCn93Sd+piwi/UKnSPv5BAfv3v/+PvYhV8t1oBsJotOqwSpjCpQBoK4VKFxYp7iVfx/Zev47Ozs+gOsQYhjOx8Hi06eDaEXSUJtNdsrEkZBIduP1YKJ0JrJI1urG5tyjukZCnX9giKqSue0jfA9LliDYuhsR1j5zRXelZrKBDX6OksDN/EuqkBeLVlM1q1B/RwG+u0igW+nT8Z9SYxvOrFvI9rOJhiTU5jNRoBqpM0liyYFzMLFGAd7+9UoxPOcZxFq7CKvVotcEx4xhRHaBZ1ANgNgUToEp3erON5NGvRyvMq7EWzeBAb2ufx43exFpvRwSrPcu8BAtMo78QPEZIBwu1wSAlyvYNUuyjNJ1i5n1z2Y0x7TyjXbI0lMuknF7tFu//Me+/FRV9va2v9mn14AcllAO0G3tPSRZgAp3uh5/Eu0rQ4pA/Dg7QQvp7OEhvf1f/UcyWpuTAQ69G+dbhrOHdQq0R/AIxGQ1FXCTt1S1I08RHFogyOqxseKQEV1+M4nowAhTHtOY973GuPeyTHkuu8z5h3czs5PFRGPop4owvk6oa63aGgU0gUWAbyXNuxiHvIUxsrsg64u4p+RElu8SQv6T+XDWU533T1FQyMErLRhJBqkFUF8poiE3pOrdYO/fB+8hTELoc8TZ3+1rJNoa6AwXQ5xgKcofTDNJRSo98kStcouLbF/bDBC/oRgOYaPROHnSb0gzmvVmWHsnJ4Ef6OzELkpu4x2CNlZuUerpPYDm/gYVA3qpn+TnNNAJsEnZKH8lxzeJkr6rbbiyt0y3xRHzQbsasry32eXt/GxdjIqHUsBGPaNWVgNtjD8lHYCvdI6Tf4bEp6IVKPUe9VnpM8nTg3FF+wnUrUtJNgyp0wDCrx8e1tfIo13KOdzyEz0xe5S2KmSFtz7136sMHz1P8yyvt47zia1N89+dPQmIJqjWx8e4AP/tND9heHYgVRvbWUWNHzwI22k9hc6/Dqbr0eu5TLcN+ye2vQ964Kty8NATOa6rx3l8r+3qNHyKPBJPzEE1yHMeQeWK1R5/w2uGb4r56gkYr2q8aQ+/JbPA/7xDIlJbMteG+0OxBJOU7PXtMyGhKuVB+lelDwVCfrqhGg1+JLEjF/WWPnKMq1Fp5PP7Loa4WL3MfI302DbyqiGXIjSd2ZvQKcnEwWv9Pt9/+V5fkiHX8hgXz7O7/+jUIu/92GW7hiKRerNcDVEFsEHYn78c0w/l+Qxv/j2WfxRxfn0ce9LWUBZECrWs9Ep1OPdrOOAGNBYDW49efNXQ+3bIBVDnnQUG9TLNcaegcoHEJpfibnP+wRx7kLWP3JEuVzsdKJUrmdCEWfxZ3nxiP3JXfRTRdQr8S7e+8A1C3AvY2VsRdTLO7xphwTCGSOVTvAekrEhsfi1qMBy69xb+cAqu6sMeS5DWQCYD8+NInbKtqr0Xbfcq07hM1JThfo8U2MUa4sHT5GeGsIsWlXVhvukcXroU5dvj9sHARqAInqWq8gHTOYVuJ03Ysq11QBazc5+t7Ll/FyCvDtn8RnL29jDhnmDB/UTad8JbRhNDhHKOeQDffi/sagCwxAM2COV6VFiFdlJFpuM0zldRhqAXlkIQ93amtUBwjvJX1Dm0GMroTGweMeWsj0CWBuKvi5A/lZgATSV2QEnj8DArSM6yTvtI0oXkcN2G/imt8DnFLcPHU75FsXG95y/2lSMNqItlxClsVFNlqujud5QwBxzD1MUOjcSQnw1oNoYvk/mGKQ8F7h3q6tmdL+t9NlnF50o9zYgzAX26A62jd5HZQtS9e6+51DLC46e3D/HYi2Qg2oCSAlYehRWbM0KU9dlCk+pDBht7p1g6Qxno9p0k3uaA4oN2Xa4Gk7+WliRQF+SeNtALSM+ZkomxOhqXl4mKQhMQjU2wlXAcYG5D8+bMM+fXYm6YCgDBzSP9v1HXQ2VnUxnjt/CHAahvqgUY0K/ahFfT4dxykyPKb9BDyHtMw07BBwjnMdiitrfHGu+6untToQZNqiVa+HdnAXQLMbD9CD/mgI2UKa3Ms5NiO+csjPEtB82e9HnzKbgmTBdepBiT778sFB8jLrPGsfY7OJEXTsSANEVEH+0nwCbZDCXm0Dzkvf8bIpzNHl85z7MfQ4RbDZh7IN5xtCq0yoX3pS3kBJcnV9kUZOBg1t5UDC2DmySi3ee/ggJngKh9V61ABp9zw3uaLRUhn69B4eTkraSWOn5IncVVTZ+hIUjfptOyoVN/Wl0XyO07U7O2nYzTmUMu08G/YpFYawZaYe9quXGibvZz0TSa6xc4gR3cIDuYnNDA+E9ksRXMise7BgEyXZ8UUBooeXNxpPfqfb63+hFhF6/MUE8mu/8V1Y9Ns7zU7Uqu3Y4Ea+osF/r3cd/8uTT+N3n7+M7w960UvWH8yMci96r6JQmsSmvN2Te4JA0jtRw2XUbTMTqpsEgaxRBJwqANMJrqk4NXRIinaDz9M1vrbWyNbyVQMcU5ZQCq4gQ8lnXGPcvWPc2bUbSH0lOsX9yAwA3UUNC7oZI/NVGRaq4lAvlUbGd2giZfC1rxQazingUWkpuMmMI/9u7tJGEVbZWsxK+3HNvXp4QZ9BQv/ptB8f9ig3pWthEWJ7RgHPRC+AYvIOIE6wkHnfxZ0v6WnxOwVNSlnmCW0tKgqwV4FOsLQ+OzuH6FbRAJQ++uw0hRA7HW14ZKOKt1UdRbk65rsZZLKbSNnVq2YyNaxQslAxBQfXgey33WhL0K0gwFAY7V2Mfuw2ruOgcYvw3/G9DQAxUk5zL2mNmpE3KQvfw448H8X1u6Tu1o1n0T6+kvsF6Lt/e2k5hGydr6DMgEIlpxXr+HnEDe7/Le0ypnEEsSxkbm4i8WRIf0zWeGG04Q6vA7yG+yjWIzyIE95P6LkKJFFEalXUIYQyw4jQg3CC2AGa7HwcwStl7aWtXehqriqtws7ufnTae5R72z45UNV1AE7Gl5EjSSfP8y1MmrPgHMNDTWDoOgFXFS8nqxgjOxfI+S3sNOTcCbcv7+xEudOKXKuOjug54Wkgk5bTf7aQci14puON5Z3Gx/lTo0my2vYfHgIAVULWBX2Nr42T/NTz9R1kj6yc8JyaEWdFGpOyaa0O3D3R8XR0KyXko990YHyO++sI3snN4X0O6TmkZ/kMInEviin69OLmInrjIRY2BIBcOoYpXOuvpOeYKZj6z4wKmuK9OskGeexxz585PExzTe/s7cVOGWMAy9k1HW0+I5kJVB1l2JZjS6B6Z5g8KYQ8ebF86dyQ35l6v4/H58LLBMb0iUEv1JiX/UfbcL35xDTjjBDzuzbE16T8V+NZ1GizPfSiykV6N46kqHMrCDeLobHTbMat0VCURUzQ+3BExHJ5pAgsjuSQ2H+80tAidXGIaXdvJyZmLbi9Tv1i/2osJNLwH9cn8sAQkrDdfKu+c4BKleLi7BXtO0rXmdPL59syhoIj8sl7NcOza0AgkO/9tSSQb/3D/+qfZgqFb5R29mOIkD+bTuIPcaO/D3t+iLVyg4C4n7hbmDaw0I4LZtsdAnDLuJtP4hYBMO9Nlo505e8111Zr25z8a0CthPXZKTcjzz0uutexKiwBL8BXoLJX6ZDtOGIWYSxHuVQD4At4ILx4tsATiLc7DubCOO5HUa+cAJwVBHge40UJxath2VbSZKxDHZpj3tqX3azg+lovM1Hh/m73qaUi+xeK1Xh9fhO9VR7iLMenfcjz2UuI42X83tlFfL4qxJNJJo29Huw0IQnADE9Fa0YlSBsoYTmWsX4zCJbxYvnMLIEttQREa9GYVHCjF1GvYd3yWD2y/b02FmCWtm3E85seRVlFPTuIR/W76JRegYfXcXv7Kvbzq7jXBPjxwuaYLgqewFeBAE1GuUZAM8mSpskhwEqlmUIfc7O72C30Yrfaj1JmRDl1tetbcIWatJQ9ElkARHRXsogEpfSdljr35dv02ZQm/r1aj/FCRmkv8yoEUsJqLZXq0csW4orydOnXIQTnlRUwrbEACOjDiSYy5a5y6w5lOAR8DyDAo+Um9iGYOt4Btj6PQBGRwR5e7PXNXQqLNEtBEeV0//MZMpk8Ne45Q+vHKGEJZW/TpydHxynsXEMnRxlM814AyIvcswSYmP7EBI5at67CN0Ou6yeWWL5u/LTSwqE+t5T9Kf34ij7uIosFyGPvwYOU2mTFucLynLZwods2omk7p5dElXeagXdkw99oD+u9XemdScNlRmQ5ge8EsaueBayMkWrI5NnFJd5qPu512rELsLb4vKSdDP12rma8mcfNuJfIy4zFxXw5msjeagXZ8tKLd9FudZOLermMvKNH1m05i7vFKIaQtsNxpjS3XySQNCfAH9kKukJxd7Ge6/RLAyHZxxPLTIbxq+9/KTq0VQFj8T7gXaY7l+j71fV1nOwasI1+SRDcMhEnMp6AmPIIzsqU5fcQpH20nsjry8vUdu5uqlCmuTbu7VyJ5/tZg+ctoUiI2/xZuXh9cRt1rjEBbBnyEJ4l6mqmSJuUaFvlOSCqIUqXixE4ZTtrLHlvhw8dCkxedjq2MmppxQbxyRxhLTzBm6tz+HW6XS+CTPhbCs/2AVy/7WtNLUisgz+OQe5EvMPkrtVxyGpp7jDuPp+7KBEDF/0ZYXxe4HWOJuN/PRiMvlCr0D22PfZfOO7/8q9+d1LIf+NHgMQnq1n8EAH5aLKIEaC8hs3Nnbmhwd3CHryD6RHAqnuBX0Qf119L1vHmLMo0gExUmJ29/VgOJrG+wUIBQOz8/nQUYxozV5Y4tv1EH6VJKq0pV9zWAL/d9lE0K22s5hoC2KTB69FsHdNpWB2NPSydOoKPtzGYQl4L7ulYOp4DBOKGNYqR46hWvErnq6BLLcs0Bg2sIZHzpXs640kBKiO+H8430V2u4mI2iPPeTXSnd4AK1l55EYPFJOaAQQ8vzP24T/Z2qQ0WH5bSmKdM8GgcXnh6B+Dj+itk7qW9QrF/+OImBoDSSR13uo5FVBlGbdOPHRQ6h/K/xMNZ5qpxfXUT+cVlPG5044Pyq/igDkEv+7EZTwCCWezW5liLVAgFnq5LWCt4L5VGHDZpB3czm+BRmA8K4DBBndmO87N+tPP9aBT6KOWS+mPhmkZGoMgANGitY7tp6EXvTgKBDKUXJ+oNX9wSCKruuwrCryv7ECDOoowOK9TXhVgWynFTKcYAZS5wWRFl3kGRd/rz2Jtt0hj0CECmR6MDMDlRvocC7fLsKg8uAHxzgXHSwyKbRhdQGpkllX+mnUh7LyAsZeTMbKnbEFNAhHILVCeA7X0TUVYrYeqKAv1apaxlyueQW8ZkkYIESJbClZHRtCc5104BGYfKzLvlGpqVEWQAxKs6RNKux8QFagB+01QnEg0guURXHCYaGQkFeSjMCXYUag4BdDuEIyA5OkUdaA+Jw+/dtjetb5A8vMaycKI755kg8kDyoK4tznEwTlKcAEAVDKwF8nuLLNKMePz1FIZbA8Qa3KaJJW49Hcqp8lnvwElmdws1BHdO35kyv8hzGpVqMngMDhjjCejZCLJuH2y7HdWbGC7NNMd5H8/7BNkf3lymvFzOLejVNfCMnYcwDWOBdkhpU3hPwzu2A2WRYJUiWil95/9T+1BmoyHN0eX3BiG4pW0iCtrE+ySQTn9v53y4bNvWXGveu2oBo6HZSnMzLuZ0mCHNV3Gi0V6m5jeAx/QrGqxXeCKCfrPRTAEFZgnIgD2JpOwB9DwFHnBu8lDoK0vrhmGtVjuR+wqj2e8tk89yQWTySHiepJTBkG7tHVOvWlyfn9J36AQutXNgGjUpTJrn0Z1pBXpvOIk7PLnFcv2v+l+wVegefyGBFH/2m799EZn2Le6s+yie0WXN3Xu4z7U0amEUVRYQLAMuetObwjymxWngAEQLAahX3kyc0rFOUJmW2p3FCoDcujsBGHWvlygpglyiOyiRApD23tayBYyUC4XOkMu0T0PWsFPTKiNaeD7IShIyhUIgWY2Nnx/EkI6bouABsRSyeAATQA4FXOIuLibjWPZ5H7kQLJsWS7lacLEZxzqHl1BGgCtYdCiXK383FVz1osq9xIqfRR3QXyy6MTR8FCVzwpmixhDS+uT0Kq6w6MfFenx8fhu//+SzGKEIXco5xUVwdDtfa8cPTm/iFEJqHxTixxcXMZy+jNb6R1Dg87RN66eXeA8QWb3kKokn8Z1vTOMr9c+iMf08ctOz6CDoawjKvUGWAEI096LcOICcURTa915bJctGn/aANmkhFCenRQ7Y4CWWMldYoT36CLAb56PXpx1pz7x5rFYmSTHqaJuzKeXFcpiB+xkc7RyLiuI9lXgVznbUeqwAxPopptY4WlfSyvI7DAP3lDpZ5GIPr2EfcN0bz6KKF5r2huFe1dky6rNZtJCHmsAO2U7W0xhBaJMlLv50liZSa8VS7Ox28GywsLG8tSpND1HFSq0ip74KKKobIj1++AgLeA/jAznkPERLHOEF6VD6EnUr4HlqGTqh7zqUOXLkFJApei4cds3hxeKJLrKluCxV4wwv8xJ5GfFyt0DzkLmRUAVrHN4ApPX4lik5nrKbJswBwHT4BUcCI75L+6tzre9OtGo927ZUM8l0GvLyD6/hYxtrd4NMZrHuG5TVhKUCvtemeTTus+G3JW1YBdydP8jhnXX43vUhei+SiMN6g+waUkfHqDsinjw75zvakIOAL/lsMBQqlUKKxirhSZeWPItOdr7NqKVmHiOB+2YRfltxD+/DxXlOWAuYddrINhHwfVl/11n5QcNwSV2Tl5bqt620Hsf2CwiLvqYBIbHRdvgqNQz3oSNtjwToqVG9wJ8ka55NfXeoR90+t2852Zpulhg4kIbfWkYgPRG1BOTKd4eryxCs807u6aG8bG8sgfDG8xJxpZc/SCqUEy/PlfHnp88THmTwKhxht+8xJ2JJH6VhLdqkfXwv1eHs5TOIPJf6yaqbT8uh+AUeiDgxxrPs9odgGZg0X//L3mDwhdnK9u3xFxJI9Ze+85vTSqNtTL47ddTrO1Ep01hU0C1knRA2ltteX2q953C99H3pUxceCSyGqCl8OSz5yeVdNFDIGAHut8PUoe6utqli3cFAuqB6AqbdSCs8+Wc0htNldl4Zy3oJWNPOaRWvEVgmblNpHdNeY0Xd9LAEnPzdILz13SiUmyk0VsKY9cdhzLW5/Z0MKbogsdMIzP7IdLB4dmr87S6JKIWyC+CaK8sx7SSEpuQQ1GYjPCzKHg2suFoqW7c3jVcXo3jSX8bHd5P47G4Qp240RHkvIC/b8P33vhSV9QzrEOuktIgfn34vzuYX8QLr5/b8j+Kd44946L+DUMdY5ZQ/497uGcr8UTw6Oo3D2k0c7dAWpWlUW0co9iFlqcf1qA1h7ka9hqWdmwPGN1FZjeLdRw9j1B/EZDRMQzagi+pEvYcASjca+SssUz2QNW7yOq2CVb/zWbzFteOzjuXbroAJnzeAuRPNplw3Uk4lto/z8Inp9/VQKnqVfFdHK+4v3eLUISp4fLKMe4DqIfJwiJKZB0BcTUMXkAmFTOG5rjZZr6ZpZ8Vb3zEsity/gXWRIqwANkEmrfMBEPVu9UTQ0/R5DRpeXl7GbmcXQGsngno7XLKdOOcjhJWioMzpJcnx84xKjCHrCbeaIYvDUjleFzvRhajusMjPIKYLlP2Sew2cD+KfoLgCBCbISblWxsOjrA6FQEw5SOvTZ09jMp9GGYLXWlYxBCDH4wUtLV45wrL5syCjTJuRIHksPCt5MZyTBZQkPo8JBlIVUDeqSvR3H+0sYNVEzvcgUwnThZ5Jc9DLmutGOLWNl+K8wh9+/JP4+PI87gDJIUZUGf3co/ydWjNZ+jW8E4MijMqb4nlXANVCBshNXih3FfRpwzx6V6RNR7MJ3kgtkbtlVR8kaOcXtxPKtrmAz89cm9bkgB9zjRD0O/3jpFRn78+7NU07TUqs3G+CAVGiXgvawXt6uHBwQb29saTmkfZZ4Xqf78gF6BBjnol9B7hvgyu4I39sAdBy2Y4VyK6Cx4Slj46bWh0PxXtvi5RkKA1JcfiWSmg7+AX/a3c63NNJ9RvkMT0hzT0ZRo3tlPrJfVzqGD8GCFyevY6dRp32HcUcOTeMXV0b43mM0IfBeAyWuYjQxJ6rf/5FW0ToYR3/i0f9F//ub89x2ze4g02s5lqpFlP8KzernyUwsusBdP5vFlUnpnX7iljGKRQUOMjorbjaeYFbvijgTlfTepAJ7OpE+gaAXKLHrk5NfYKFYMdtxxB9ggCARbFzEK3OHqVWiIweMewUi7eM+4/CQ/JxN79LgFUq7tBxB5y6yw2xKumUJdZuPo8Fh6WmBLhIqlw3bj8bU/NFlRAGwAqexLFRqnBFeeUhRddS5FdjSjJH7la4nJR3VUEQgMEV91wCBG74synHKFeNGxTNnEvdyQwvZRNXw02c32FJDG7il95vRn75afzgx/9TnE4/w1ubhvMRX7s3i4P2Be1wlxYdPj/HhV3cRndairPuOeAyjEb13TjvPojbzCEubh0Sb8Try4iLXi2q7XfTpHkzdxH7lXFUqbdO/6OT+3F9dUHf4F4bqgvBV6hXszTkuXfRyQ2gKr2oeUCPgIHRRc5dmFK7GqORuuZCO5vNTyg1FppJHIUJt/F1r5SCW+3xjUpfWqxjBy+xQTsINDlkoj3F88Bd3EdJyosZVvAC72IV/Yu7mPCart0RL5cMgQWGhX1fKtcQCeUGYhGUMGfzBUCWEvHIlK9KEE8RV/RpSr9xc8UzN7G/s5OIhe78U4UXuLefKROyM6UeTh5n6GPnrfzRSKNpoR6XuUZ8mmvhdVTiulmPq3oh+qDNGOMp68O53kVryv1UfcCrda+WHYA04xgS8ns+6KbIJodxVTbJT2tTj0HAS2DMv7Q2g/ONwtFgUhHSIkK+TyAFUKZQd8g7iwfkteqAHot3cRhR78yIogrtZNhrlXo4NOVcgrm4dqv15AVa8Qn3fn59FSN0DRVEFsqxV0JeMBRMSGjmYhNgZmmXq9sLQBxvD+PCHRUTuFMWCcu+1cyT6GqVCoSBtvon5/BfOraOhX/7xfZa+9aopAFejyH6lsnzuDQdnuu9itxXg0APTe+XHorL2+t0nkNiCQDsUK6XtLbzpRKqP9GXyM4d/XUF+SC0EB54wb0sT3paatttL6ThLUBE2h1xfsph5f3f/GbxHT7zSo9t0kt1Y4tV9mNnpxNXlzfYQiP4AhmFQBxJoXipXVwUWu20OZ9yYeS0TAGzmXEeeIbMGI3VM8oN73mGJ6kHInECI/9y9AXaC/3t8RcTyM9/67fWWCOZeiPccGdKYxsrrqcgsCPJtK9NqMVE5znWiLKvnAhaKqhFLLB8LKZqmdPcdYCgSmO6j/QNCuGgOGBMz3oXrQGtjbTmg3ezWzr2vLt7GHu7x/QCFqa/0c15pKTsplIUwdBbFxd2cUGrJYAju8s9zPNa5z5lvA1KjKKUaq3IVatRrAF8VcpbWMa8MI4V1mcuj0JiOvtyc6kUPogSwXI8T4DiT76z3mvHOFYIIp5OJr2bjgNhd0gD2hTijOZw+McswzPIy3mbyfVFtOKTOGn8KA5bT1FISGiWj3dqw/hgD1bKLqO3bMSPniLwlcPoF4/jB08BFseeK4U4O63Hn3xcjqeDKpYOpIZV6E59RSwZt2x15Xcdq9G4p73mYYwHU9ptP1r03233ijaa0Z6LtNJ6PbmNw9IkmuvrqGaGUYJMHWa76FEH7rtYIrhTvUH6AIubbk/9Zur0IgYFWEc7ANB4cZvkhapExq2pcLw4d42nUuTENm3Rxm2sTGkXFPr8phtPsNTObm5jfHkbe+VK1FoVwMuoGu8CQNCKbqRYhswcg18jJ4KrLSy4FAA7kyiauJ8S8izADqvayLr7R4e0N9cDKK4BENDS7n5vgECwcmzFYhuxVQNIa5R/jWz2qwfxqtCGPOrxDAIbI+NjLppRB9PaKxLK6Jzrp9x/BEgYvz/CK5A899v7kcGKkRCW1MeEjKVaNe7wsAaQ1KqORcq93EBIeRF8tG4FPCNxTJXydr2IhpRAJEiqX27QJGA7ZNbv9VNAiYn8tp4V11gf3osQdoX7ul7EFnN1ewNiqKFPrkg/pH2OHzwIE4/ahhWao1Mp0v4QHY/TlnN/e73O04vXaauAPv2yAvCc51HVHX2Q5DQsJHWt7qQygizf+VxBVcL5/zv40zmENOdD2e0TjQCvSz97vSdxL092EHtT4HfaRf4z55VrI5y78B62nc9J/1m2dA/Ekb9XEN9nl9fxJ59+Tlkj9ludKIkfFDTdPh30FXV7W/YVXoLlMpRZjycVi35IuETrU9ztM3z5bL73L/s7i6fW2dmNm2uzQUCO3NRxFb36lG2D8ztHx2l+6u7iIqoYvysM8eVyGTMMLIf1hsMJ8iRpKFcYoHgjp2eXX7hV6B5U6//4OPm//t++TXf8swzue67RSpV3r2YXOQnu25a1ETkLiXJ/CZVbgdpgoc2X7nOcj7FSjefhwr6ClnqKzniCZdtH8rASAAdf9ogJRSQl9CeaPLNpfivc652dI/qQDkIJgCXXC6FolkMBFeIjhXVm8DCKmypAWkYBeVa2RCdihwv48pvKVjU7L+XF8s4UbvFSUGqs4bzeRhErzsFL7qv4Jyl5I5x+Tt9yr0QgAuZGqHvTFklYHJPmHCwJd4nLAZYjBNjki+4c63BSrL4f3/zgs3g3+wOs9nrcDPFgKq047d4Cop04763itfk4dh/Gj847cdnDiyrOY393nkIO1yWszp0eHtR17O6g0MtJVOstnoxHVWxEu+JK92qUUPpO5wDSOY+DgwOKibU/vqN/IEQ7CdA8qGXwFLoAyB1KWo7raT5uRigK1XIPdUlat1r22DgngrC7H/Sc69350I2rFhC8lp6rwIX9tOkTliv2VOSm4+jgse4hDzkUond7585qcQHY9rC6avV6PNjfjx33ZqD9yyhQDdmqIgPuZyGSwV2JOPQsDakFMSmPc25YlBgrrt+wnBoyBih0Wo0w+Z89kwOEk1MpUPGe+hCwMlmhyfnSbpW2hcEWhVpc1nbik+ZOfA+Zf8bzF16rxzRbRwEyddGjax9WXA9/JgIxrHcu2CsjyEV7Zy+qAJvZAS6HtDfPnmDYXCHvfeT8yd1t/OCzz+J6PIjBZJKAR9LwBkYWanFLgmbadUgrySDPtEWd5AdKE8C72rnMc9IcC+1ihJUvDxWbLkjzjUZoOWRrrjSHqjQunE9yjF/icdFfHeMkZdR1rJ7+RNPSMI66ZRSlQ0B/bAodlOjmtht1h6SpHyqOrEHmqVRb4qCHtiCLHHj8eQLZfvQ8XpxkNoDkbfg3p7/9nICcMxfKEn17NejFk5cv0iJjIzbdo6QFuEs8nIoBI0gje7ZFajM/59P+Ja9ciAep7nZacYShVbIIyeDdgruegaXflj8Tt+juBM9tSp+tIMmyw6a8jI40hJyncab6oNdkhdT6hBaJpCQHo+qeP31KnfAMwRNEIOHGEgxtHxzSFys8EIzJegmiGKVV6G7B7HB/fzDCE13wPe0OqYBrz3qD8RdqK9u3R2qO/6Oj8c2/820087u5ejMyuL8ChJ2H5ND5NDcCsBUNm04hfvvZ/2+jK2zkokrFq8UXRYR2sxnH2dXHvKN0KKm7181QrLTZkuDGfYwVenTyTorbNoRPEnEiV6ttYQAs58nuun48OU06OamuhagbX+TprrfYIHxmkEXlsFYgnCKwUoQ8CsOolE6j3cCKz5kFk8KhkAqkVp1KnOKyuTYBA9ebLjtt1+pYP8LJzdPnZI6lciuMfEbhHLN3onN8fRsTLO0AfOZO3I/xQkfP45e+DNAVn0W3toyPetX4wflRPL2pRbm5i6J0o7t5N572G3E9nEUNoWtmL6Od/ziO2me8hlHLXQJmn0WjTv1n1RjcNilbmzpAnAi60UIuHET7AJBG9Pt38d6X3onb3iWA4Ip76gaxFjaj2C/fRbPYjyEgeU7xJpkKTYEnU4UM6RO9iAIonC/hZoNcDly6wNAV6jQoSkO7aP2q7LRVcbWIDv20R5vuTKfRcvjw7DLyw2k0IKlKEQubRnVd0FGnE03aXQXTmnPIQtDTmnWOgMeIUHAfqs69TWjndrbwRlJ2npxkIWUu4LdyCeXl3QiitL4neZKUCdkxsofbJPLYcI8VJDUtQJ28XlVq8bTZiCf1Wjwp5eIVZrhkWQdIKliHZZQ7xyuFVlJXJ6CdD3DrY61wXxbQCVWjDF3DM56N4w7ScP7BqKYcdV8CfK+wbM/m07TuRR3xut1mK43bC2Za0Q5xuNhNYDHb7J8BrA1lvSFk3tPB94be0hRp6ExpT3t6cKpbqJZBvTq/p7U+9Ltkqu6l/cd54Jxy5nl3PYIE4roKNwjzcKfLaq0ZY841kvDJxRke9TLe3z3GSKO+pt+h/A4KSWIWSWBOfWPx3pb3zSsdvFkfh7L0sKxHCptd08acv72P90uX0l+ZuOn24q7bDffcqFZraQtcJ8H95+G8Spqv4HBuVJ0VM9xPqK8Mthvo4yStnzGrQfLYaAMB3mdpFC+yxbicL+NzztdDPjy+l+655LoKXonDwQ4VppEJnrsljbcvSYRPtLv9sNvZgbSncXN1lggEi4Dr8ug3Rt3xUUzGE3T2GgJxOB7C4m+9TvHG9R8m2dT7GGBsQSLfg0C+cKvQPf6LBNL+xV/9Bgz7XTekX2spSByOj9LYadc1BdLGpFG1gmxGG1wFWKLUriYu8lsbIb5Hw7bcPGU9w33vxU3v1ZuHAwFYjQ4lKOBARmL9+8cPooY1rZVzfXsBkNAxuKNGSm8kEzyM+QzXfIGF9OY9x+88PUUt1cuZaHUqaWhqgkVh5zl+rqCY4zmfO0fJX8dudQSfQEmrYswzxsI6HIAyIniLueCpIjlkJqlIHL4Udr9/oxiOs2TcrYyrqX8WMnPQcnTdjSnWZm4BSUk46wl34Q1S2Cn34tE73bjJ38VH1/fix6+/Gf3lO9rscTNexu20neL7j6u9eKc1iKPcp/Hl/VMU4FUcVQbR5J5N7MGDDoS33onZ3VGqw112GS8X+bha4ZkA8HnIoIJl7d7ir89fxqYI+E3u6J9lIppqfhI7hfNolweAhGt3jJpq0K3zMDV6Sn1Bmcpl2jwLoNHfrq9wrCTP8woQqoRdoL9dU9FARh4BBie9Ueye38T+ZBH6Rg1IuYF3aDCFAFcF0NxqtUk7Vx3ypN2UAwkkDfuBAIKDwOBwlWsKPMc253YoGyCQgIoy2qaeoyekEYE16noO04anH30e5ZX8JiWIk+JLnuNCPZ5XmvETLNmfoMjP8Wi73FMoqAMi+wB4feMACvJB/WbIqGG9ZmHwntyE4khhPMd+B5QkPdNimGfpk88/gTSycbTTgThpV1yo694wrjl3jB4ZllvHMKtyTccJaL0mERNZTxE79M8Aj1VvQFDVL+CiN4/dyp6Tyc77OHZu5JDqmECMc6Z4HYPxEMA1TJXbWnbASj0rUlf3tzDlTWABm4WhWS2nyXNOsuWTgeg+Mefn59Gf9GOwxIPBm3mnfRD3q22IhjKAAw4T5gVkXjwmPXtbPpvIb9K32+NNudNH/iXC4N0WTWGuFtRzqEea00n1RpfBoIf3H8RheydalEHCct97iWL7BO7huVxzdnHBxciVw3EQaoO2beJdLfBi9mu2hSMOWxwxW/dCg4S+uBlN4xqde47u3gwXcXl5Gw8f3os1BtcGna5jiFm2VGYA3noYCKrEbMvgZ0djaD0w78H947g8P01ZMvSM1aNMuRxNPG7sDwjkJho1o0mRMdpQr2TBcybTOTboOuXEgjhc6/Q7vH/hFhF6/BcJpPYL3/ruJpv79ooOyziWitBrpaf5CWUUq4W2QmG1o2g4e3P7H0pmQ66iym97KPMRHVZa4a7HNPrz27gbXobbb3qtWKzrncRI8OBa91yYLidxevEsReO0dg45r4bFRnflcfsmZayROo3b5D1xf/KOtFaqVROkobD/P+r+5FmWPMvvw06MHuEe4407v/nlyzmrKntCV48sgA2CMHJRC5nRtALMSDPJTGZSUxsuCay4VPc/IKnNZMJGC/UGIiUK1iDRQKOH6sqqnF9mvunO98Y8ebjHoM/3+L2ZWZlZhaaZFll+n7+I8PE3nPP9nvMbzm+WAQlGH4qgJGrthTnn+lbN961WvITghgCgwGXHpquQxENhmG6bNYShIIKp0gV48n3t7fxCJPKv9Lq2ytXQOgQZ8CyxkNa4njFAEQ/HmHCQJuWS3QXRrAH1VZ3nPrdHL8UeluPqSp7GHiDVtsG8h/Dj0lJOW7kziPexvbl7ZPfDD+21nSFg3wVku1Y1SATia+PB1PJNu9X+LmW2Y6cQxWVcsMG0ZON4AylQBuoExqK6wpWvNtp4dBGWLaScw/Oo4lKXEmtUpr4+xmBMLgp1voceOymeJzadZhPQFhgACjWdV+d8WrKQ9zSWOY+M2wCYWhgLt7hnZzqzLcjjAbnuICuaTZ2DgGKUdUgRzit4HFj6srIpVECGNAJyMkw8pP/1JnB0cJHC8t3nEegebbxL1rPuL1Jfql+F7F45iEEeAH9Fo/NQXI0eakCqWgI2Lai+cjYrBHaCXH+EQp8BJGN2Pa5KXrT0aimBEBBMNTlMuX6IFTkBlJYCaaVLVjrHZSzJ4FHda+ir0qrFjF7pdACDuXW2Wz7nQtT38empXQLqI/d+spX6RKI7eD8thDRUMwnPcILgUwSSyGP3pwPU6J4MpGxUE/kU2LLJmNPIwgTiEuH74BOdFxHxzCWFo98C6EDEpZtIt0DfVyXknnazAeZSxpJVrhUZ6LlHx8f25OSFnU+6ttdu2a8+ehnjp2KK+aYBCooZ5d6RniVQ8E3fs11pz6A1226OayeVTkJ+/5ev0R/HNDBC3o3O6FotuCbPXs2WOq4TXgTZ1+x93CPsKIV4DFxfBeEV3kaTBltRBeLBEwBftHTyCAPrEh05wdgZojeTydAOtjrWiTp2gbejZsmDraaHjVnwrMvp3L2fIpUpQ1B1L8/bsQdDykmXdynPeW/Ozdn+wZ6dnpw56XjkC4zYNgSC0NjlybHVIJA4nYMbGsKrqLwLGwxH3nGuxeF6IzVnrX48mvwSEkjtV37rn2yKxbflgeQAIYW9NgReteZDOKX4CKu7jlSclD0TBAmARF6TtRbWopAbeCPFjUZuzex8dgG4jXxUzXqZ+igMeRgKYeAxs9pat2IF4F1aUA/s/iuPuKaNMoXwi7wCAQ1e0brNXsOiRPkDFJvc5Da4rWmN+1P2EZYWFekd1Rs7aM9sv/nUDqKJlRZjrp3aHIGcxLdtuukA2hCQexo8yJunAAw1akqBrz0PFZm72EIbyCMLPqjRQ8oLlg0WjAgknQC6WBHZcEeFWEGJ/ZmRp3+RnNr+ztJeqY44N6JcRxRtbKViDDD2ActjexSe28utE3u0c2q7hROLljOPOaQRQxHvbkpBIBsFcqysbtt26y33Qi4VanzZwgmKbZAObJbDwqQYtBjPdm3PHoo0NqdWKWnhnxEgkuK1jaylZYMnEFerguLsYHVlzSgYcliaGgwJ0VA/dZSuEZesswysBdCGsylkMrJmAiGOx1aajqyNlav4R/Io3IaEeBLIZYzFOwkANb6LlHwEkzopKGuBkSzWG/DUpFN9ZrImsdMx1QYgQlVwGceoMcpTfXML5FKGS54yCiDuChazJhZqRKCARPy/kVeC4dJHjl9U8jaFGNrLsh3MIToAY1XckL6CnfNwnCebk6Yp8ql9gfwrDpX6TtwBFYC4Fcw7r9OnUB1hBR0Zd63VaVitESHrM/v0/NSeTEa+MFZKHQHBPvm2A6A3kfsmxKROb82qViYldQiWFTiv+STyFjV4xY02neM/eVouX1yv/pAyz8j6BDip9EinKH81+4g4FIZeQ2IRQL9OoKzQ73qOiEv9QWqCUwe3OobVDNYFSEuQy8lV10HydmcbjwmABiA1MlLunPqnfJg0z8tSJxTguNcUmzwVP3q9KX1sukLmwJeP+yn+y0gFcKZ+ZeXrKr56GtXfojyKTG/ulfGqMtNvjUxTmgIqSaGDvDSFVSQHU5E6W9ocefzps1N72tc6MVkzXwM5PKhh3PHCUwy7CQbTHuS+VY7sYjq1Z9OJdRp4XmrNUH2QAocEvfOaQLRJbjUJVWkMMGprYcOOnh+Zhr4rvt+2CIQbz07OLcKwWqHXCr+vTSMbNUhAHedaqniIPuKN/PFoPPvWTSLUdp39b97Ct7//w1wlfDsfNWyjcewgiTdhqXAQZA23dGFFgVR2iKv/luB4+AMKawMsB7kFQAeBoFfL0spGm7n1xwOvXNTRolbNyrWqR/pViJIEohniTuYAvFsPHvBO3PvavvV6si4gDnkJVFge5fdRILJ+ePhGo6FSjRKhMipjnlniWOSrDLajsb12OLad+sQsGeBiYq1V8zZZV2y4OLDZpuaApnZ0EYd2H4bnLr/yCgFcK4pyKGlWeJGcJt3JC0GANdJFSqo2eK2aqMiwagLYKDYWBGJryAMwW+XGTpCDs3P73kOEchciaEwswSuwOdbH+We2XezZ652uvbw/sTpeRzXHe1YanaPhtJQD5a1xX+tcQl406W4fi/I1LPt9Ox2N7Hi8phzIa2EIuc7xwgDQhVmAtzIH4IvBjLt7gO0IiytGUWKL0thqPL/JNQEglw5T261tWQslqAMWIVnYxjI6XOTtXlKxznhlu5RHM59YBBnX8ApquOAKcVGhrNwCBnS9o5ryXMkz4zz2vYWAfgOyV1+HQp4XIWo1P4g8qFqvC+805lMg4n0c2rhWyyeruVBNWBLgvAwKASP/NBKpSHkooOJyPHEFVpjwhBvGAfLIp1aom+UrEBowzst8jhCPH1Oow1ZgozC0EXW3IK0KhK/JhSuICETOgFX1r438er/XddpcfMjzPJnYkLpMkIuL+dQ+vryyzyYzmxYxdop1qKNKuTbx4hLbrlZtD29My8XKU1UzE8WljFA/gCTlc9rr2yRJrITlX3KCoTy4VrOrBZsZsZIP0qddaZCXoufIM/DmMP48DA1JlTXsw4j1DEhTHdCahKu4UpJfitjzueRetdmfAp4rvLi9RsduNSEQDDYZcj4vivSKBBzwuYc3ZqXjv9k9M1mJ+XHu06dTi7+HT64TUvjmF2WbrHv1MYmsvSlMeeIC5d3zdn1t9ojsvRnxkH8u8BhrnkY8T56l73yAFSWb4jl/eHRmJYVlqddsp4Y3iDEovwF0sE/TmQ+QeBi1bAvv9LjXoxzwrGsNn2GvpmqVPfzpCeAVXrZ6+01aRFrqR62DbzIwnj/7jPxs8Ep3kcuaXV1cYmAJAxP3HjWE29fTkZdKmYtERlO8/tXmT38pCaT+q7/1R3geLYuaKKfIA1MUS99XVsuq0t1jH/kgIdZN/KfTcvOyiLpzgD6xKmCdC7DwYPmEWhr0uoDl1CIsskqzYnOAeMn1mlsSAwDxQlP+71ulto1ywzxWszGgWK3uweRz29pGmQtdhH2IAgCggJEWRiqW5laoX5gWmCnEWxbiedypP7PDxvsWrroWjy7s+dOnVGrDO+9nWAIrABPiJ8GAG5/KmTfHsXm7tpwYhEGC6bGL2JR3pIhP5V0CQ3okVHhc1XBljSZgAEivy0BQcQrI87nEg0KoUxuiHSFuLFZjs28XWEHj8dDmk1O8pNQ6xa795sOqPWrhpW0GPFkRdyWYVT7LgIKahURMqQOf5sDYBm8s99BGq4b95PkLOyugDPmBvbxbsHZuhhuuYYlzG+Aqn/CMOWyyE/RsL//CHhRiu5uEVr+sW+2kYc2LhhUVNheC2EAYGlFGSvHaeNZ8A0kA/DGwAU+XQJuQutuiXjU/RLPQ2wB6dYm1C+koerLeFcdT+XZWL5atjQXbhFAUIF0j1RSKY6MZ0uTLyx9QUlNUtqgYZS62QKh8/oAcCD4z8lD5e6unKytPsTLHRa5ZEEJAEW9HYDiCQHsVddKaRZDjZqMmsyoexsaOOHdU3djsFnIucEBANzNIhucv5OoElDmGk6xKIZdGKaneZdGWkV/Fk8oj8IL8Ah5ODkLViDWF2Z+gHwPesQQw8vgc0bqKLCpW1NI6eEA7GExt0ljm2frTQ33YKjIlAk05rnU3jntDa8v65x3y0t27uNY5zz7XZ/CqssoOarKafuickE7eBT84xk83+rie8hXB3BCA7s/hXWiggergajS0nz49svsPX7Fb7Q6eL/UEyIm6Jsif1mtXS4LrhlDyZvPnXSfkS1sGrjrnP7LruE9XOZno8PWu/OlP6bpOmZ/XdZ5nyYYf4e033zmhb0VYR781QRRn2Q0INTsW1JIgyYEU+hP1D4Wkf42XkYdANOprbadpap8N+77uzmv7+8gr0o8h8uz0xGIwa1+TU3mKmsKEhTJoRCCZT8db9WKOOynyfpHg3va2TfHOu5Rnc2sbHKtb71KRsKll8EwYqs5z9Vtp1NsiXdsYF3g0noOx6z8eT+ffulno2sjez9/CX/mtP7Sw1rJQTVgViABBw9XDLqDAsI8khFJmKk+y40JBsUkwKU2ejjIBdCUURcWpZWK7FKJGnwy7F7aKx9weWwzojinENZa+RiSkgE+t8cAaWy/ZAlJQWHSteS6ujlM+eXexMLZNemm1coo9lwAaSyuXJxa18WyKVMqoZdXJyvYKn9n37n6MFS0Xsm0XZzHPqVpj58AGs5VNU/WbRKRfnbIr74isBurwXLpiZZ2ZUg/PEHnTJ4onJPMmLK4rIUgcVXOXW4D+fQ7nLi2oa5jm1NYQSKohm3gksrRX5HcOcP310zMsHfKBF1AH4NrRwu5tz+xWNMS6n3q7tOJiqez1HnWG46xZpahhxxoqCrBTBpoLsLY7EOKuPRlMrQ/8HYQbu4fVfQsF0qqEQ1lVXFWe5O2wN7XvjK7sberj8BLF+QBBfwIJn3Fxl2fNc1YOy5aEU1vuLG1YxSLCc2yleIsAbAgJNaAM/D4Lq9RXVMLjkVxA8pSARvLI8o9RgM1kaY2Q+wDiKgAUggAiG3mubiFSpCPOrVM1eaLclE/qLga+ivrJ+HTiEFtKWSlfII7nI1UInixlDXSpUR7+bj1bZKT5FHhuElM1ECzxGKt8D4DhCV7tcbVsz8LAnmoo5S7yAkkEE57ZRy7wPsaUtyad5tRsRZp8fQ09G5kn1ViRAhYNzqD+15Ir9bEhE/xWp2mJ5+EW2pr7RQhKvwYZPGgEtqvOdd5fApBqHFPgS1mfIg1NsNMMa3nXE8rkZLCwPp5yY2vHauRZ+qb+DF+TxNNDdvkt5FLKdEhUItlVmKCscx/IA4h1XurpVjx3ZPfwm2sk5VJcsofMUnd4J09eHMncsQhPpMCzmtWAOkZPSd84iW0+xggsBT7C0R/MuzPiyD6zd2SbjjqB6F3kQeXpx/X7S/fc/PkNOvaVnYtc3/yT8tCzsvzoT88CayA3WSOaMKmIyQpcKu8KqaCuhGE5CGJqdeqgQV00kTGth77i82QwAujnNhwMkLHUdtqRVbhGRlCSzu1OG69FnuJ1k1SWWklGVr6ea9IlqHC5odyREtvZ3uK5I7ANWavUrHt+ClYhmWvFnqPe2bXyoIbwagmCAbqjkVi5VeGfD7+Fkwi1/UICqf3ab/2R+jw0iVDtinJ70Wdu0vgeKTCCKebnUxaACx81q+LURCeN9lCHuNzyNZW3sooNRhpNAxxXcjZa92yOd5Ji5S0lBCpsBH17/2Wr1h9asmzaUpMAETDNnpblsVYlq29hvrZWMbCDRtlapTHgocX/FVIZxsZyFsjd353b/YMX2H2nNl8EdjLZtstBDUXct0U+sP4Ia7WMg4UVWM7jOWhSImnQcN0kUV8D1haV72Ir5XPyYEMgMwKRoCAAvuu8ZgUHtkoKNu1jeZ5DHPMrrEsEJMUKn/UgBI3WmpKHgZVXz22n3rXX3yziUQGKpRbECoQkY9sC6Q4pb3UP5NYaysn7INeoRJpRH1nzmMWUO95AKfZ8p8vbWDsPyFuT7yu7BdMc1kNrAnLz8Yj3jy03Gdqr3YG9ctqz3Y+fWvFJz5KryCYTeZd4f7uJzbd49A7AuYuH1sCNrq7sApLvqR8nX7dKmrfOPG+7iiyAHCwgqnHNbEbeDIXTgIIcPDRXhOAJnk51CznJ+jxUQtqlY251ALRkgqyhcHxfu4HCY7hKox80akUrHBbm1CmAo34MHu19GgK9aRnyoyyqEE9VzY94PQrjviljdFB/iqUGx1MrkJz2Fd4Iz/1prWh/26jaVXPLA01qhFhlTj0N5x7eYwC5LynzojwjkqkhpgIGWf9avEhDztWJ75PtSMESctZ8HE1K1PobmgCrd08T5BFDQ6Hg1alyAAC/tRV63TTIqCZQqhNbsqRBCm63QiTuAfMuEdmLiwGWtOY+IA/UgwhBrKEP9xrQLe3ye9QcKKJAhDHGIDZkNRuhJuNs5U0qIqhsrQ31B2TehMharxSQxTEep5qqKb9KFNkyqthV/xIZnlvbo3ZSv1xbLWnUlsK3qD9EACp9V9p+dtPxz89Lx0WUkJGDPu+/ueaGSG5I5OdvGGBcIw9Pw8E1iombyIPwSXeSOHIluZricV8MYxtp5VPyiAJSvpAJBJMNXUZukBV1tGsUIU8ie0UbILdj6mOcDq0c5dA7DB8Mqp2thjfVVig/NZdmzWvCBeEXu97Nc5R64ZmmHmhtF8TEtGRuBPmMxzO4LWfdyxOwYO4EoqZuGa0K6T/TPJR4yY4HMont6cm3cxKhtp9LIHv/m//D/dx6/Yc5rDhZclovoICZB6aR6bWPGNFkHjGGBEGdpGgVQoB6O5hShAJZBF1DfNcUjIalquCiKLD2juY85H3xmiVAWCxpFb+2bR2+gnl9x0YK04HKy0ItY5nbZsqzKGSeXcgh1IsqylSxVlnrZnQB6RPSl1iRyleYjvZWz+qtqR2dXdpgWrNRYc+OBnWbpVuWq+9Yb9xHgIAUhCG/6aGMMUnV2iILm81QdvLhUVkljnJ7r8nDR15JGpxAZN1iLaIMyrfCnasjXZ3S6WxiyVgkMeK5eD+rUwRXE7mA/sW5Narn9ruvX9of/DrCRTl+elWwi1loR0dd24uKdn+bMuF6EbYWexIwbbBG1X4t40oRUXOQ4CZP3cQaIr1rpdUrdny5a2lpH4+gbW2FrxBQUX/bGAHF6cIai6m1xme2vnhijdrE0t2CDQ9vWfHVfcu/NLKLuz3rdiiDNmRSSzw21LLQgGDq4F/VBgBYgDLuzSCRKURG2s/BlKOI9GklIQ2ThXDWtbx152OfQyDrSw1MGnWldnYfsojSe/t5I7L9gwPKC7Dl95jz2O/IWID3E0JMuFvUSxlFUlh2NXOqf00dpDGAoEi5edCypAEK+dBGgEEXb2ZOunyS47JqUw3frgDqqkvq6awW2U9bVXve3iINdQvxcjfU+WCK5bmakwa8FYCoANio1hVCHuSlDng3z8qwCgOKa/RbfSDqmNV10gUPu4F4LJBtRRFWn1xumVoJEvl79+/Za80I2VVTWA7LFoOD+3K8S52sCmboUOukAjEA0gJBgUmMzO516oANRMf7RAJL0pKSIDV7Sc/kxcABfFIHpEHfNadAhCJw059AV3qpLUsvhINRpos3fCYAmVZoJDc2Vz1F1HH3hKuxxjtblDeeOvoQAMQyuHS/ts8DRn5lczpQGiFmxb8aDPo+7Dishu4h6ZxG2Dn4+vW/eBM8UyNciL6R/v5wwLsL4AQyw/MMY0UDa6AI8s13ZEUTQAvoqtYH0fBgxXMTtigAYoJnWIIMNBE6QeGK65K9iMd2iTc5oyKH8wneYt3ayGYDrxN7yWXRy1KfIhDpJc9VuYrAsjzwvywpcFEDRETUVeRZhD6dTKx/cQz2TABhDCPSp2YsreujPabOFYlXBDIcz/65P+5buP1cAqm99dbbFMY/zaPERawQLVakNSYqWOsKCa6mGq20J4HNCo9j6iUX4vFbw3MlDrI8FBRxhcBoJTctUhNUERb1FUQl29ndx53DC4i2rA6BLIttm8y1knUDSQF08AzUGp23OaCCsFH4UBjgQMUj3Jvcwtqtoi3Snred2ya0fKDItws7HefsarpnF9MmbnhgvaQJKbVtsZ6RsBjiqVgtSG27heJiNc4mMyeyBAs7l6+goIAZmqfv3g6rVzspQmhYld6UpuOkU+O2RSgVnhcUx3gOV9apJ7bb2lhra2EH+1j4i8iG5zNr13r2/d+K7fW3ESSU9v3nKwjEnNT2oqH9Rw/Ktg8gjxHywVgKJgHPlDNZIKCkK5iEtjnFaj5t2fSdhV39ZGYfvndlw2Xb4inW4wwriTQ2KJMmVuw+oKz1qV+9fc9KUrRwYKuHG3uOl/G4EdqL4tT65WO7Sqc+32G6nlgcxLYor6272NgwrgKEAuCZ1VHOFnxbi1U2ZZu2avZpMsGS58YASzjE2I4owyakg2eQLCkj4DtrOLi2fLHsk3LJiltti3Z3bILS9PAAYiztuSLfIgszSG8MOIVpYlWsYg3JXhdQdJRRcyh0TpMagQ48EzxK5PIcT7WHCMqrnQHkTxt1u9iO7AKZm0Eqk0rdLiG1y1LVxuWqj27SSoMKez+nLrTQlbwXzW8AUVABGQTspJlLkQ9AXVauiJ33i0DkYbvnCpgJm9VZLdnwSNLIRBGyUdNZm9z/7iuv8VlQYxdyGZNnvMdIDW/IEgImMlTbv3THG8zIpxYh6ncxLCjP/bZGAQGgCd4KgCPPQz0d8hyyiYXZnfIssmYt6SDHr9PnYM1vDdH1+E78+WkRib4D5BptOUR/ZoDqZ1eXdhLPrQugou14HFmwRpFHZhiQMaX7Wj71/K9u7lGwCzN4BfpesXq94U1sHuqce/3+r9/6jZvDs8hK6eY+NeWOp1p1E6wh+1rx8ll3jO6neFANq1fxkqiPkPMh+db67Ao0ueS6NbI2oh4qyKIGBYmYNoulnUP+apScjXku5fxKa9duFfBUJAMycni3yCMrwWzLBg0JB/jhOEF+HQ8pWdLFB3vOamDgCpl+8cl74IWa2zAGNAcEPNXIq1jyqIjieCr8fjoYfTtnoWvLJOwbtuZ33vxBsVz6YYTAVpstQL9KZWg2LQXCtlgpVAlKQmmJgT0iKoonIZUwu5VDYckqWmk4JYVa1ygrWYfxFKubgpMAKbSJgisUqrilZVxGDeHVRDYsawk65FHKTWF8zcbAAsRK0wxjTXRbA3JJ0qWSFt4BteTeGPIZT0M7H0Eiqy3IooHFj9uYdGylsCY2sVoVSxyvpgiRNKu8PShavApsNF5geTV5S+Drrmcz21VEZYRDyoXoIkA3S8ZKKjjjlqTaYovFlVUD0ru5sJ361Jr1OSS5sq3GlnWPR3Z1dMr7Yrv3YGyvf29jpyjp4+PETk5xYyHIB7cX9jtv5uyVBs8AdLp4FovxxurLwOpJZCFeWWlSsdVV0UZ/bTb5KwD1J2ubfTy2BAt1607LKvWVnf7bj215OuR7aAHWriLBtio1a4UdKxcja23jecEAn8Vde3ewwNKq2xUgOSaPMZoh4FuvRxZU8KRQtjHlMMWS0jK4DQBTHb6cslpKnW8CwLpiF7x/CtHCNVy7tmdYhSmENZgA0HgudWpS0QFUhloKdoHFnbaa1kcGjuYzS0jjLMnZCM/jDFm7Iu1ad1tDopt4TeXp3JsBSYSr7Ari6vGMGUbJHMXWGh1ngFsPYpoJ+AHCAc/8oF618+22dauQN97aNKjZAAAbqClDXgvPn8xmyAn1Kq9FoEKaBFJr6lgjBSsicNU5or8i/+qz0UJTAjHJO4KQgaN0AVnQYk5qGtG67eoPkXVbWizsfnPL3jq4C/hv7J2TUx+ZNQBAd3Z2vElEYSOz3PECf//GQUXhz3ex/BvkNcJi9uHvPI+itAAPRddqc9vKv5IO/tcckCysh35zhH8Cay145KTCb065B6Q1SPR2Nfst0dEPjo9txDVH47GPJJPnt1pSB1jOd1vbPnTaWxu4RjpxA6Seej1bD/YDmV/hJMJxpUk4IYLzBPNPJKIm77/r5gSiZ7PpQ5M3tRZMRlA5ZKtin1yNIL++9x1u1Ys+pDyg/OQtcgXpJq+U3RA5HswWFlXVj0PpU+eafDjDW9FIuRblMRl07c39QwwnkYfefb3727VTrtRVUaTNbx3JvBJdJ2JmR4e8ydPFBgOQc5989CMP3yOf22OfIWseAwsSmcULG47meCPL/+dgNP1WzgHRJqn/xq313e++XSjlf1iq17HoBai4+ZCEpEXtrIlcM2/PgtERiHKl7AXjbaxqK6fs1EapNk5ZcJIPNX2pXJNUI1QAKSRrPNUKbFvWbO1Zgqs5SSqAF+RB0gp4Fxl5YE2XSq6YcsdhEAQRi7Qw5XhijRACoMBzqOBqujAttRlFKBZAQv1RmxAVFVzIp1y7AkhR1mADsGuorZqmsfBmgU3jEuyPRQPRLcjDYglQoSgu7N5IkPBJ3uTcQ4xSFKmmrDflV6Evcqux7dRWdtCUVbW2o6uZDc8mtpkM7de/E9q9h2MLG3OeENgx3LeMN3a3U7O9NgTQmFo7EoDruU2Lr9a2t+lY/QpSfReH/Hloq8cij9RyH2IF9hQCBNK6U7DOrzXs1q+2rFgZ2Sd/eUb+D6398BEVicVajyzAalyvRfCIeH5uzXbBJhDop+c9W2PhlkJZb2pf1wCFBKJL8dA0vBNSWJRsgKb5sqArBavUfAOAAsIP1qGVRvxOAxtSmArb3lPI+wCDYBNhUW/ZJqlaizqvqt8A4F5XUErqc9Zo2BDvVjOzRV4Xq4JdYRGeI089ziNYVl7gM8YTXzdETYAr5EhqusB7uID4L/B6LwDEE9LUA/gUXVdDsDXiZlYo4XFoJcrQJhqWDNn53B6ITOSg/ssZsjKX8nJvjl1DYzWzugaxNNKNhQhuVZ4VdeyDSHi+T4BErtw4Avx8Fj33iUwE+CII91hB+Lw8EGSpjBH1yuFtu9vesYvhxP7848c25H0TylHrae+R52pKvXIfWsLjMy9EAOUAxLMD8uozsxFqGWQ6p+u9eZXnKE8CaO2yxgXakl1uzX7zp4Tr/2zyL8QmknH51eivvPWTBODt2nm6tBFkOUKftSy11oXJ4Ynca26z71gZL1gE4N6YHsh//ieduH63ExrvEKnq+WqTkOWu8teW4YU8NQxD1bcnVE/5D23+JlKrb8o6/4uPhDW8XyT4tDfGANMqnyU7bJXxf8EbCE8grl1N4XMMysfHV+TPPIinepEQUe8vUz3vY3S9tL0HdiR22N7yhblc13mn6kZ5vNnUrOrzaL68+5/qL0uvB2hFR3S0XsHAPT/C+51Sn2tTDKwF9a/Z5yKPCTg2kFe88DAmv3wEUn3zzR/iyv7AohpuXmAJQpFS4Sp4dQqttaYHx9zlxRLLClVWuUBenokKS1UsddfoppxGQ7q1oCiVsfo+KOTFAosH5U40Nh+lnWvGMO6xZowWczEJnFtYUZtywQYJ1iYgKPErl1ZWKy+sXoixgrHGcjwvP8ZVvbTDbRQD/tA6I4ool67n3L+yRjWPC64hqbFtt+vXLiPv5N3UF99RNizbBUK95M0pFvYG0NFa5LkcCqSd9GhioEbNSJFTXGHNRNbwQIlzyScU4lEkWNVJYN3RBsKa26t3l3Zrf2DNZmKTuGpHJ00bTerWBtyrZdKXjiwUKfex9NMdyx9XLP0QUvwEsvoA8nqMIj4p2fo5FmgXbwSrPre7sOr3ee338RReUZ/FEPLL2ZPVvi22H1pp5yUrB7jwIeCkYUqSegBUFo9IsIjVtgak4+UMqxDlsSllvrQabnU9gOIou8U8tcuLoTVqbbwqiAZQbDZq3oadAuoC4eaUvAM4Q4i5m49tFpKHANKacm6WM7jR2tSR2vlT0jKtUO94BiMMk2kQ4lVUrEuKzmuQB97ECsBX0yGajm+6tG2t0Y1VlmjdBORLIWsSPIpjAP0EUBCB9JAReSNqWCngIiiWUyKywiPRglYK/qiRRUUpMfWTx5N1i29JHiWYkKg6g0sobx1vdhsZrCHrgZ4hwGH3+0mfguphzfiudT80m1tlu0q03K7iS0EKWLRyEUQsaqKQF1LEQ6pFAR4hZTCbexDG0/EAS3Nod7Y6ELTYUd67PrJP1yuREzKZ6R1wJFEDiJaURcw5b3bJKtf/F2moFUCAqj6GzADSszjGcQVVFIFoUIwsf+VHQ6gnAO7JcGgneB0a8nM8nth57wqZSH2+wk4Y2YPGtm0XMRrUjEhaKHAhKc8mpfqn7zfA6unPAFOb0uGd7Jz3FQL9mFIsKLn2kjgHLPBNv/0Rvv/slr1Pb/GdC7Ihv7qR+uV7HxUckp87GGeHVcpe5ZercIWamahPjIunV0M7Hkw9oGedukmmI4/DpuZRLCfD9IL8N/YZQN+u16yNvtwYi55Pfzubkg0WCg+vU+SHRWxOHsoTp9Z4G9loN94BaVZgq5PjJ7ZOYr9G/R6+EBk4OJpMrT8Shmz+dDSZfeuWsr3Zfj6BvPHWP9mUyz6JMI/gyErdsKvdT0HokB4vNK9cKsxniPPVBUIksoo1gItN7cdy0wAk9FSjUWZzDSbl6pz6DqCKtTq/MhdOfRzq7Kyg6EWNWAKhZJ2MJktgv2XzTUVPROiXVPoSn2NkW/kJQhCgTAvbaZrVqwDVMrXRfA2pqC8Dy4x7wD8ERDGD1tbrXUJWvA+Ld4jbqI7bRM1pANJGltEGsF4pA+rcAyjUHME7Zb14R7qUgZSUsU5K6qCjLLjd5giJQC4BXKsFSC7o2057ai3APSyvbDzK2adHGxtv9nhGG8sF72w6AWRLVrvEh3oB0b3AFvyY8vwIb+myYq2hwBjgWkJmpCtXBDS2R5Z8Z26F34GQbo9tES2wsRaWAIJn7Xv241MA3g5sO+rYnUaAwI4oRwQZQsyTV82cLQPymih2fHVM/icAqLwPvD0+oVHAkbxRHs1ay+4eHFpAmUZVwAPwHiPcERXa0WJb41ObllPrVjYWV/FWAOANCtzGo6uiyRWFtQ5Q3UbdJtRTD4WewBupPJlK3etgwX3jCHnAICng+ZVSJISybVBf+yOIVyNUSA8+CMRXt2GpbKd4vwPAbML3GAtenaeaJChZlCekyLdTQFyrBiYCCPK2pu61/oKtYDUpK7WYQgoyc/Iz3ocSb1M2NYBVoczXGAQz6n7OezVGKkVOs8ivGTAI5jSwga8eToTDFoUFqzVDiDn2NAszNaRZAyyKgPO95pa9duclazdaAARyenUFURZtHxJRP490St67gEidq1IVHxIsMiMdyVIhZcgHchiLAJEhEcYN1Or7TZ+Cvgu0ZbhJRhVbTp6Sht3KwFO/SVnNtKRvAwFvAMkZz+jNptkSzPHY8hhDbzx8aLcbW3aLsq+rb5L7BMXucagcbj65V5/aFPGZN3jZ8FI3OuR1SMcdXNnlxQnQdVyp92v1n+/6/g37NSHdbH5I1/MOAZrqQy0mWhHzXju0xhosgugnMfbZqO8YtiSvn50P8GgrGFdFaxSpd4y5Dd4/Fivei9b1V//d0t578dRu7e1byz3RrF4+Tx+b0j0jH0O82SKGgx5B1p00NuCFX8itazBNWJnHUKT6qP/Qnn36EVgxohyyEVhaG10TCXsQ23DsARb/BA/kWzmJUJvK+xu3yutv/KEF1fsawruhMhTPYkNh+7hmrO0VFSILR0Py5IK6dcE5ufOaT6F5DpqlvQJ0pDiYZ1g+WiQFsEaA3EWnhDMB5zslKpHU8FR1C8pSLOJd5AGBJdfOFwgY5JFbq/CpEBQLf4R9YrsthZ0o22iqCVmq4Cbexx27GDRQsAilQZgQEFnUVT7XqTrReRuAM0kQbJRWUV4tpyVS6yhvHmtAsgKwuDJm5KH8qKONDJFvAIiUbUrkE2BSSS45r2uq5F8BBN+8t2VBeokAT3n/BsFY29nzuRWnNavNCrY3iu3hZGP3n8zs5bO1bUMcjSsedYE3MSuRJ5QNcKuKuNWlV8PFxZvZ7I+t+quA25so38E1UQG6vsaEgK3UtN60CdDjgZRrlOnCcArIAzQukIWENGpJoWNmpO18dMy9PBOMqpaoj9UCC11Ws5oRNS8mssU0tkATH0s1O+sq7Epkuzsdq0EaORvaFfm7wqNYRBFe19r2a4e2oyG/c8qklIccyjaGMPp4bwveswbQZc1j0ws+hLDUL+UWhJQZIMzREkZIdXxm+4sJZahO86K9F5Xs/e26PVNfB+ShCKpL5M4HcfCnWFpaemaAlyPHSEsQCG8EuPqTB7ZabCzAytMSuis8DShcVYosKeQOZYDsLUmfVqbUxNf5GjKmXDUz2Wvd5UVyy6PZle4EkNWrNK+gHck6x8vioTnSLIkMHMCLtgc5H+LVtwtVa+VCu93asZ2qxkDPbQsPTCO9kCrvX9QwXJFhFrwUzxy58o5anpvNVyqblmDVKntqmpMQqmNaZCHTzkFa5EHCVJc6riYrDQf2hbW0I86adKfEaw6E1pTR+y+7V+6pVJDziproqP/qLLWXO/tWQT9EGAJIH57Le252/rvGVSGojumrSmBtcwwJtfWXsSxvyEJNWO498DxtaurKHpD9/vnb9fX8UUTZdx4o41J7WMzbDuSvFS7VnKTgmePpzMaTgVXxoGPqTBjUQF5r1HUjQApVFsjTi+nQPjk7tkc7txCKsn10cYJMFOwAL4RM+Ts9r1/a+ng7H336mWkN9zIEpCIVefBqv151oYnVOqCJqGoQ0FDip5++D0kPcWZlIK1siuE51oTf8cw70YG5b+0sdG2Sum/cqm9855+BEq081meuQsHB2N4uhKLKxSuquQDhkUD6cEYXXMRW4AppbABcxMNHaomOpaYGCEpykEcqXRUhd5PqBtg1kU9T+it4HbnyAqDTetjqrFfzVtGVXCEnVMnUjRsC6kjHrrBisLarvkbFNF0pEuDnApAepBEKmLMAkAtR6jVAVOFdEdaumiNSNEBNcmgZpIairyEoFHuBlamZ34V8VVLJv0xx1ewTIGyKaGob0gyx5LCQNRyQF1kOISgjGHnFYeKxlcrIFosrQBgwBEhLzyZWexbb4UXeOpexNWXFd6dWGqFYo6mv8riuB1Y4bNny7tKGe3OL70KkLxes8xZE8gCwuD+z7e+XLHyFMt1BBUoAIaUQYPaIVwXEbR3J3bHR6patK1sIdcECFCOdANahAIX0UC74SXY+fW6X86eWbLQY0hwyUgcw5cHzisUq1V4DSDTYIWeNsGlDLCN5Mc16x1INy+ZZre2GvYf1/gKyeaHAixoam8O74Z4Qq22lFSMP9i0X4oFQkwnlVq1XM7CQbKhvS80qKE8Lj7GFWLYqAe/HmJhP1ShlAzyhJwDmO3gwn4YKJYlRQDoWAicUryKQJPuKT7TgywIACagPxWvK5yhTPBNVUznGwxtvbG+6tJY8AnmoUEdK7a5kKEBuNQjKlzkGgJYJdaJOZrycnIbckmbeKLHgXr0QsoXo1Dd0a2fL9nBzK8ilPAiP2ot+aNMa7Wp83UYW6xgEjVLdyikAR5k1ZPmiib4KIM9VM1OKJyRlkZyK6CX0Gg2kPhCRhy/zSpq1ZvgKT4oiQP+y/gyRhYba4ksjj8gGz8R39fJR34mPHOSclF/NPmq7p2h8RKVCoWsQRUT577WadqfTtju7e7YFsb+6e8c6pSrXczUPUzeINPtz8vjK5r6F9AYDJ0ddKg+T+QwjTU1JuheNoo70mfXRcOyaSHT2523ep8Kn5Efv9YEMHNB3zadQYMIKMkz1eZ1rmHyia0jvLJ5ZIar4hOiGdsq8CbSVqUzNVXv6/Mh++t679tYrr1sLTztbsKtsRbynvbqCrVInerkKTJt/kh6Ma8Uja+LRu7FA7r18uVaj1VRXarnQvSpv+byT/rE9efyOG7QywDWBULvHwUIX5IFs0tx//W2dRKhNefzGrfrGd//INJmo3qKwAVIEJ4fVqVtEIBr/LzdYrrxARIWjdSNkEam9Vk0+EiH5c2onRhXZ1RlHiVNYJSi4AhgrQJ+at7yJK68hsKnP51BlpquKpesIwc6UUMwtidDQ3XxxDNApPMacSspR6CXcxy0XlBG611usrKDhwoUuz5tQQWodT7keK19rHZOMGODSWt9qm9dytAnII+KQJS/Q0Sgd9564WOtKkF3eiaIBdsovcmdVnqHhklJ3MWNZSp5gpwIoQXps7fHYbkEae399ZfvvQ2CrwPpY+ecU5WOs/+eU02mjYk+3ijZ6Dc/hUWD5txrWeMDzDrAFd2LrPCxZ6w7J2MXbuUMe9hfmqyhek69C1i+1BC+bh3AgkUm+bU9OI5ssdu3OnTs+fLGs/qMCChxkZD5enGI5PYdoTixOB4Aw+VqoOQ/Nw2tb4u0p8F9vRL3JE4Eda9WKdeptSxDuy4uehc2OlbFK35+X7IjrpwpbTil7wDk1rVCnmhyoeGbVqE2aRdwiGRQM664cVF3ZSxoCrrDuo7Gt4zHvQw7CsoW1ts1Q5Cc84wjFHyGTwbpqWwkEQ/305VGSG0mSvgm0l3g8vmoedaXmSKgcPSdPyGdjPrEHw5G9MuvbDrKjtb5nSMYY+VBfR6WytNu7TWtQ53nAbQM4K5S3bHrJpPrt5OUo9DpcbHXuCSGZCh7Ib77+yPYoH43ammjdfc4r5hk3WBnLZ4NMdOp4O4BNLezYZgGJQ6BjPJx3XnyMsaFRgTW3mNUpqzlDGjyiUVgUkU84FPgrblVGAhCD9JCTyRxPgeMCL/fpeLcWNtOiXGrKuWnCkq7oPjUfyRjjMspa+ityUsQCrHGAcKdadYtbYVf26k08pQ551ag7L0kEDQri+TfNUY6MX9k05ForYOI34+UDhrxDs+vlUXnodu5R6Hv1w2SeDLue+Q3P+mLTO/U6UqHXZv99vsmb0Qg4H5bMMzngcjGcjvEMkBk8RK0MqQW+1PejUPo+p4NLRcIpRPHGSy952BYdEO9pJF6NwlFHu2/X5abN08o/PauB9xFQfh7enuNO2KQDtPT8yRNzz4/zw8tje/+dP7fZ6Aw4RB+ERxCfwphoHshwMrPRBMNyaX/8S0kglTe++89MEXhrTZS/CongXuOBuPhIaMiw3ywLgwrSruG6SyrAsGTU9KQy80k8Ugg8krx7IAAHx4uAn0ZFFQCTPHtJVinWvGZqS+G0muAyVZu/VmrTM/QyEFwvLWD55mKcAEAP4axXAYFl3UZYlXL71ZyhDj4pnvQ3wVJVqG8jbW3Io4KSj+Yxno2ykimiry+Slnin8qTmAhTdR5pknpXSJBLREF5N5JJAaPSEhmoqTUWOtXA9dy8Gdu9yare7E3vl6sKaL7qWOx6SLrPuXtNOXtuxT+5W7APA+jNeNdjZt/jBfZsctK0XIjjVsQ3XfXfzNa9ihoWbg2h7ANIRz++TNq2mqGCWG3X28akhCySYp5Xdkl0GUtmWPX4aWBS+bLf3dj3ci6/foGaRwsTS4ikC+xQQO0dJ5rbTbtles+CDEtYoWGfnIXTfsednE2tv7UD2enoG7ju46M1KZAeHDyxoHdhPXwzsJ5c5G2DnppSLGhGqKhs1/fAUjZwLqy28lm3KGmAMBGakl2SLfHe3OtRR2T2/0aRnMcTaTeZ2ARHn1eZ+944NNJAiQB4WmlOBSnLfHIWeQBZqVlUzltvsgBGUxVvNpgJTAFrgqBFyrTleQry0LeqwQtlqspwmL54gkxPui0jv3XRsb2KFv0T9tfA8ctQrJqgNUe4pii8C1FLNGrLZ4Rm/9eiB/drd27ZLVTxqN62NxSrjqj+d2TCGRJAbXF9AHMHCwxwDDmPun05WVo+2AIqpnc1H9nhAffDenc42OoDFym1VPkPA3L0K0qn5JpoPpOgPDkTkUeqQeRziRwww8uEjtpR3XSf5dhJVOeiD/1yXRBrZMf307/rkXvVZCvhkDAWcDJCZIoaUwtS4IvJc3ZhRkZ7Bndr9Cdmm5kL1IXWHF/bJk4+9P2iCXMlgUOtFBSyRcbaIY6z8rDVDT/zF5KFN13At13lsNMmRjnp6+Lv+7astykXk+JI6mEHyBepGwTRP+1c2jqe2xNJvRzUvP7Lr5dVpNnytGpWYemXkyWnaQFVGUFZwbNnnTY7dm3M8k9fBThkpGcqRdscJpFPPmI4G9uLZp/bpRz+xy6MPLaygLaRVcz/UNyzy8Ci8o5kN2J99S5eyvdlUTl/bmv/Ff3Gf7P/hBqsxH9ZRYoiE774eCArkxaIKA7zkfQhf1cwjAtGMVlWkCMQrGUXQSzSSo8CukCRFmT64/QVNJlTHLcSi5pNAAQCLgDOKo451zR+wdYX6ygTVR6E4GGAVcn1hPfKO6Q3PGsDWZe5vhRtr45POJ0MXJk04zCVFa6VF28Gq1kiXMdbHGInRvBCt/eEuJpa2jxGFsPLFGoCfJw0SDY4rH6CdBEGBG90yIdM1LNqd2dRuDeb2GiTxvec9e/X40u5f9fA8+tyBFVEr2MX9uh09aln/lT1b7PI5ACB7AFOlQ/luW1qoQrya4T2xR43A7jeruLcn3i57sIVrXAIahSgo3hQA1Xj1vDp+SZ9mJMMKnMfuzGtBLbw2LJ5Ffscuu5DC9qu2jYejXpSiohXnIRmeN5wckYcJdTO2rVbNqlhmGjbdRMh3w11bbA7sg/O6jdOmHXZq9tZhw+qLka2Gl7bXqvpkKK3n3ksq9ufvn9jZeke1iAxA6NR9RDnVPJ15G6Egza19qwVNK+ORymtriQixwDUhTX1RP/7omV3M5jbdTC0tL20GgY6puz7lu6Cc7xweWnmOgdAdelNTv7KyIWCgQQ9UmHscvuIgyqvvklM1S0r5i+SrinV/OFlacwkZRIGdQoJjik5WX4xMrkupbccj+95kbG8htDUNRU7nVqkHVtvrQJR1qwA2lxeXELCWTV7bnWrBvn+4a69Cbvcbkec3hDwiiElWfW/YxxCSjGt9ciRooQWe8pR9amfnAzydOwAqHt4KEkmG9uT8GEdfEakDt2bVZCUPQn2NsvI1e1+dzpqzoRFUPhIOb1ijx9Q5LmtJkpr1e2REI4ucgxy93pF7b/LRJh1mv/me7dlPIar0WDe5PjsR3ZzUb73p5npd8cX37Dcb2DCDfJ6dQo54SPNxzDMgxVrdsSJl17B/GXTZXdyiNFwn75u3LC0Kx6JYVk48pMvfx/8KwKmyd4K9yRvnRVLCK4U9uRj28K6RhTCyrRCPz0lCngJlxy6td7mh6EQGikenJutfmCylg/epiDw9Knb/DsGrKRYZfvbRR/Zv/u2f2Wozg7TQwe6FhdS/z7vifYuEHQIZ4X1kkwhT6w+n39pZ6Nq+kUBab732NiX2T3NY9rmwaYUKhVyuYZgDPpSIWwBc5216VIqaozTGWcKgvgDKDODIBDWPScwlHNMIDMhBnglsnN+gnKW1RYCZ4lDJIwnUaY4ybwoBAqKRWSHPgLSoOoxngAaw0XcgUveX89jZkdh9YctiYNtbERU15ZiG30IsgBBOCd4HCobFI7cywcWYINRLzi3wcmK8jFijgCCK+GYGOqAW40qKGeV2K3ZIGeu0AThuY0XdiWd2MB3Za6eX9vqznj14PrJXT2O7dTnCAozxNBZ2+rBgL/YjG+0ENtmr2BBiS3nenASNsT7V0S2iUpNbsVKwCCLcrq5stwoBBit7cFC1dn5mUW5oQXlsjVbOGrW8d3IvV1VLF3LT1TeTuJCqflb5Npbq9wCgNyinQ869ZvXgECIKIBCuX0I6lOMSIh9PrlCc2FrNyGZYyMdYZWcDhXHZhti+ayfJlr1/ObDO3p5tRhAA4JjzBbkKVq21bFGoWXfdsKeT0D7q5+yi0PZYTiVIcD8oWpM6jipFmytEfKPpew7yqFDe1cXS7oVtu1XAuyhW7b1nL+yT07HlseDLWyWs/TGeTARQt0yhuOcARVkG/HhuQwhljNV2CcksIaGAelOHtYZSSwlFqPLISpBrgEe5Kq8h+sT2eacmMypo4wke0BVKW0VB9/BI2tSBekHqi7G9DdAcVpGfas7KEG/7cMeiZs32IJE2JDvpXdlivrIKxPDKTtseQSzhUn1jGDcAu8CoipzJy2qGJTy/lTU5vqPRTaMhXi++kfqZeFaxjFzgWZ5CyjH1qNAv6txVx/lsOESeWw5+AkT93SBr1hxCPSLLWo0woH6lcw7pIhsBmMBM1+m4lPXLG7+zPkh9z671jcfr283xG/LReV2SXZV9UUqki35M/2nPkpf95PkiO/VS7h/etu32jjWqDTxZjFFkKAVEp1oTSOuw4zVJzWSa8la/X9vNY3920zUcJUEiTS0w9nnpUE6oNHp1TR4ihuyMl4ua7VQ2WmN9juez53M7MB9RCjXFiyzc8xCucX3WsiLvgidItvT6b9ykgMLFrJzcu0YORf4iyu7Vif3Z//g/2N/+zd9Ya6tpO8jSMpn66DvNMZJhoEgW8jw0iXCKZ6QhvHz/s/5o+ifXL/lWbt/sgbz1+g8okx/mw4blAgVS5BOA0ggNH+/Mpsr28BoUkmbmpnLv05VpEXwVovoH1FzigkphliCPEt6GRikt06kPw93CurvxPtS5LfIAY/AaCgAPQL6U+qHMkMuaXSTipAWgF7FUG0HMrnH3CoGBh4QlplFTakdMAKoJXse6pBEXeBOkdUU61moKKZWoQARmgaCpHZrrlCPFMJKbXtAayABKdTmx2/MruzUZ2N3BwF6+Gtqbpz373pNL+41PLuylF0OrYtWuw6p1WxU7Ogjtk9sle/Koasf7vKOOxV8PIQ6Ng4I8UMgZwFaUZxcA3IBrCTAMK0vIY217dcCuGJMHvKfl1DooQhMrVwHiymobxyvbLIoImFkNcm+GlBdgu8SqnqfbFkS/YmHxh5T5IyyuA6vkH9k6jvDS8GIoaQ0fxIZXCx3gjqWr8fzlLevNcnY+VrTebbuctOwC8jhZl627SizEA60uW/bp6YUtotCmhaaNrGUfnOXtpycl+8lx0c4U0TBILWoA5Iu+HdbLthNRnniECka3F/EMiCDB45S3UcbLO6y2bAv5UPv9BAtjXi7Z/qv3rTfpoUjqyI0gCAgWCS1hUHT7ilMF+YZ4l+4FF62mtdvRao2I0+ANjdeTdyrFL+GUaXiqgh6GWP6NZGNTiO0IAp5i5d2eLuwetb7D+yWvCWk42Nuxh3sHyF9qnQd3bOfeXQu0Uh/egEbCVQGGLTV54GXUIf3bOx1rUiYTKiQHiF8B6N5cIbABBPaaHevUGpbM5W1DaIClvD/VudaIkDf5+MVz64573Bfbjia28uwlIPvx0ZmFUdN2G4CumtKESTLckGPHaX4HyIBmxKspZzgcuEei1fgEp95H4OQjneG/b9h0jYBWZzOY5Q991Y/MS2HXeb9GV+lhfFxvvCU79JXn6051FMuDmi5iJ7gQ41NDwgO8DY1S0jrsn336Gd5vm7KFVLhehOVrsV8/Th9f3bUpT0qXe0TZP9/03pT6vup1vXmsoqYxzvpESU4WkTeRQR4MiPH4G6pTlEGGpfKQEdh1Tj3P2VNFHiorPV+k+LXN88/1wg7kSAOGtA76dNy3p599bI8f/8TGvb6vjb9/ew/jAT2MpzbFSFAUM3mRWoFQTVgiEe1qvsID+bNv8yx0bd9IIIff//0f5kvRD5bFuq1FHEE2FyQjEFQXoXUBodw0Fn1OoWrUSF6h1jnonYB8F+jHeVmtWKG5hYW8TV0MQLyHE4nyIyuvZghXxvxqnlIz1WJVsmmimcO8XxUHQeDaeKXq7gIWc2E5tHp5Zts1vBGeOoVsUu5LAb7JnCN8FoukmT8tKOrDEVXBvENDjTeQnea7V2cra8Ur66Rr26Hi7uA+3j/r2ZuXQ3v9+NL+3pMTe+t519447dv987F1cC0DKryMnJ+3Onb58I59ejeyn9zGKn6tZhdVTUzKA94ABZ/eFq8lOElLEkvM1AmKABUAXYRtvRxZu7ywR3gpd9oFq1NOu03IWeUVkPYKgBKENowpkyGe0hTrtpraDtcU1z2rcT5d7eJZ/YrV6/+ZbZLfodxkmWky5q7NJ7KsICA8LveoAHUHIg3lhQhyhV0br9q8464V6g/sap7YVYqlTxkVIK0qBLzBM5uQ/rNFxS6mRTseFuzZsGqXSwgnbftkxGKuRz775sOBS6SvEfAJoK+mGSkDIpgQVgy2qD+8q6qafLDS8FIaBzuQrdmzq2O7OL0i73XKp2JTyirOVUivxuflPHiiVjWkdDycvMgj8VFSahqVRSoVhzkwTlK1RxeL1DvH2GOs3oWMB2TzAIvnu4rYDDn3GgW7BLjTRs2+98Zbtqe1OhoQ3i5pIo3yVDX6UKP5NFtYQFKAiMJmaDNZjrzj8fm5fYp3McLwSLAsd5ttwIqahrTKeLdFCFTxmVq7eFRrgGEyshTPZ9ifABqZ992AVB7tbuO5SPYXNsLTrVcCZGLLKhhEmuj3+egjSRHf1Zm/5pyGwqpJZ4an1mw23YjKOsYzCPy8Kecrmze1XJ9zvvh8E5XoPdqyd+q/629fbNdW9zdtqgpvgUA+5QmtwQcfTkz9idhkOGgVPkrTWnXkUJpKnq5f9Is3P88Lri/3HRnT7Ypf9fjJZzYdTWx7u8NTRR4QADt+jr9by8p2e5A25ddGxnXOyQs589Fg1BX/fbHr8df/KU9uFH8p3zJq9R6cCd6xBBTn9vGHP7V3f/zX4OKYfC/t4Z07tr+7bwXkvYz3uZhMbXB5CalmLTfqA1moH4QyUee5mrDmi9WPh+NfQgKpvvpr/yRO828nsuorbYQgsgKWl0I5qA7kNsq6kAurEQ5qNNDIgwCFruA5aK7GHDmZcmCFZR2W11bF2sYBsQXnBOL32hvbK15ZB+CR+xovESEqb7mp2XiBckIIN30eAgT1g0jANKsXisFjmVsDAmmyb9SeKo8FYEq06p9FkFNgwRILXwvil2M1UFlljbvPtaX53JoQSCtZ2Z3BzB5CGC+dDe0hnsWrz3r2youevaymqeOhNQU0WLBWw/ru1Ox0t2af3a7bT+/V7W/ubdun24GdFGeW36JgKhM8NdzyAI+qjHJ704ryLHJUtF6NNilBMA3kHQLIpZBqYp1KYve2Ear+C4hxYh08s2pREyNDu1p17Mm4Zc975K/QssNO3Q5C8qW+DCz5te1bKfx1qzX/Mc/8bcqsTemcACgAsdVtoWjR/BU1ks4VQopGPeLrK6rxutiyuNSyv318bJfjqYeuXmxGXhfwCIqFJ7eYYu7ehphaXr7dCTpSbgKekS/5qsWyOu2q9QC9GeSaB1hrKEYdFInwKhUFVUNEi9yzSpGlTcW2tQplgGeJUsqjGPO+T56f8btsFWQOEwGAVps1AikRkGAuUVTdAHnP12q+WWAoLFB6jZCTqYCRgTLqmoRrZFkqcnCMB5eEWL+A+v666LPMNSfjKR7T41bRBngYEfL9aKdtu7UCnlxoCUbSGs9R0Rc2fL44ObOLq661tlp42Uv79PLcXkAEZ1iNZ3ggZ5DHi/EI73XicePK1F/vqmfvfvypneJRLarI9GxoKVaphntHubKtxgllFNj9W7t2awuZmI8oI3npyDbWloZny4spIPFFyb9KgTxlXgNAKDBzq1qd6pAznrXingkMBUp+PdsN8DvoXTOFjmXEomfykR3+fPOfnx/jar/2K9s3HbveZPFTKZSf+pkgWohSHefFQAYAG0aVhiAL9TXEWUvkiiC1yQj9hdtXT/Mupzzhh3AJsnpw/wH5yzKg5rTsCvWJKtkYJjPwgPfWKiFEIiNLUIgPwrtv8qrr9TKlJ2vSkgei53xBIPpf/SYa5KBw95enz+2Dn/6NnR8/sSoYoFYXqsXJSzHINsiVAipqqsPJs+eUCU/j2Rp+rLk/U9Kl4bvd4RRMW3+rZ6Fr+0YCCV/+jR8mm/zb66AJcTRgTQo5irha7qVsBVUKWs0Xza5UB3OZzJd9WGzg7dbqIG+g4NsoSxOXbbLS2r5qYqpR0BWLIJL98txKmwFgNLeRW41tGylibVLnuyzPbIR+aQ2KQAiaDJa3GccmKCCWe5BaeaNYWSUrA2q1adkKk4oV0rJVUaDtzcz2AeQHw4kdDKZ20J3afm9qhxdje3AytHvPe/bWxxeQRt/unU1sbwDRxKmtwrKNGmW76ET29OG2PX20Zz952LSf3GnaZzt1O21Edl5V0D8EMlxZvbqyaNWDtvCoSjPL4SEs5YqvK4DRliUrhcYGrHMh+WAvkjfKpeSW59oe7jWsgidS28xtB/JI1YGcluxyxrvifXsx3bPBcpdybWPBqZN/y2b51+yjs0M7mb9to9L3bVh82c6TinUXMx9hVMYbCwpYVwCUYusEVUx8pUkWNB6QFEgWukJ9XCQzO5/2rNWqo1AYCoBiSP2J4KYpyq935rbYISGIazhd+GJD+tMwYo0grtWw2Is1XPGchchADfCPNiu+b3zNby1n264f4DXuWjpRpyV1F0AQy4KdoCxH7BM1XWrxMAU9hNw1BNdHwFFWYmK1R6u5Rha3QoSojbuAfBQ2eLmrueWQNw1j1iTJkkbQcZ0WAwll9SGfVBNkXcebMTsm0ZdR0SZ4JVW8wfJkbLfaAHCkmFvqR0BWQQcHaZIwhYm1zr5G6UjuH2M99rlgyvs0+38JMCwgTl0n73yn06G+Cu7JfcS1RyJnWbxBFdIo2eu3X7LbjX3bon6+C9jVSMsUGegNTgGelbUrBWtQ1m3IPSpF5ElAk+VdYCOty0KXA0ayUvjdxHsSomk+iI7dNEN9Gex0xH/p2PVx3/znl3470PKp49nHFz9uti9f/5VNxtOE8rgY9b2JT7Gf1FSlJInYNCJQ67SHeHk+vJhjSptvX3quiO7mz29GfvX1q5uDOn8KLqnmWXkEPoyXT5VVdp6jlJdIZhbLyOP9yLaPTtRD9V7/x3vUv6h7+J0Fb8X7lFHFvbrCL+UaRWMOIQqFZn/8wU/sxbOPIcuh98PWMQKiCA9Mhjd1j7JAqmIT0kX9XB4fYQgi5zxfwWAXEJ8+5YGoD2SZbv5kNP32TiLU9o0E0njr7/3hKle6vwZ08lR6IaSSsdJUau72qixUyFh2Wpdc61+UEs1apaoAlFQxqYpj66xGdlhYWUBBHqUTQCeiAhryHwDQhW0VU7vXyePConi4buPkwIa4Lhp2q0qXQ6rGC7XcB9xVtDHkMbYmBLLN8/YQzP35xjqXie1+MsBjKFjzgnsnRSzBle0CjLdPTu27H57a7Sek5Xhit64mdu9iai8dz+yVk4XtjxRAbWVjjZa61bKjVw/sp3fa9t7DPXt8r2kntyI72irZSZizi4oB1BtbSGkBzzqs1anEgMIUIphbVNSCT1iDAMt6U8fyUrjwyGYA+2IZ2gLizAMIChfvXgAEIiFrImyr6cBamkNQKtuTYWrdeQiJ7Flvdc+eDZt2NWvYRc/sk8ucfbK4ZT86adun/ds2y70Gid+1+bxol5ddO9hq2m6o6K51FIgEY5FqacxioYKiaNY23iFCrMaDolx2FH0MyfYmfbu9f8e2gh07xOpt4+VYYWBHkOpss21VzQNS3UNuM4ArSz9apLopUadLPCTN+02K1oFIXt7ds81sZFWUowNgqj8sIA37rUO8LDyOfs/u3t6HLCs2przefXZsJ/ESjwvFb7YB0xWeSOid9r7OCulVhAC39wASBehUZGbNAyqux1ZaaZEeDaXUfHLeR9483hMEVMMjSJAVWeblsIY3wDuruMg8uw4ovP3oju1QBw2Ipo6hpP4KBwh2BSiUNV9vRlbFaFhChDOs50vkq4s5q0gBCsEuK7ReiyiLwNen2IJoKrWa1bZ3rIcH+8nxqW1vHVoCcWttilduPbT9cAuzomDL0cBm6znXDa1/dWY7taq1Kau9ypbV8chDjA6BjEBQsa1kqCttGhCiOlGpLLHyw5A6Io9ZujHmyP9Nhzs1x1X+Jfuuf15/P7t9fuz6Ov32Y75np262rCnn+sdXTmqJ4ifnJ3YJgXS2kKcIeUSlvTmLdJVItVKuu3yYsb7wPGm98vD5JqzROf7zFULlGcoL1bOoW6XB79J1FIyCnGpYrrwySsFx5HMC4ZgIRL+9X4ZdZO8gCKh5s59fl73U804a1SmuQ+IAkY/So8m4ajpfJ2M7+ewv7enHP8YwxvtErKIA462c5x0aGZmlTaFaihDWGOLSCLo19dU9ecF1OdN6QgnkMcVwUzTe8XUnuq+F/stIIM23vv/PFhtrral0ReLVeiAFlNBdSypBVePkrnrXqCmsLq0ldIBi1hd921107W7SswcQQFsFSJV1Z3Mb5jqWrLFOUbyt3rkdXh3Zfrdr9dOZpQMNUW0b/GDRzKyS4A2sAfjp3LZQwDevevaoP7S7l3gLmmtxOrD7R2O7+2xs28drK/cqNtps2ZPijr1QGHEFrWsACuWF1UKUvla2eQurkleUWurLqSN8W3ZSz9nzWyV7/uaOffKdW/aTA7wMyLJfb1pcWto6iD2GkoaOFnPq+1DTANYzCT0s9+ygllgt18fihdxQmgLvninoY1rDesfSV7/MRmtpBLwTQlmiQN6ZjajivSlibwqZai2ScrFqs0XeRokAo2OjKeQ1qLgnksj7CNsWYrWug1t2PmtTN3ftN9/+fXvU3rF75YI9atVsC8u1oPZmvIAUEFV8I7Wtehs0JJBAUGeTEWQ08E5NAfF8ObfBcIb30bQm92/SMeQXo/y402nRmx3ljeSKGpygAQ0B+aMUsOg98mwhtPmK33iYGjB8v71lL+1RfvMLq6F88urKAZZ6Asni4exvH9pimlgbolprBA5E8ZQ6PQNYrwAEzSJX9GR1Vivys3q51Pkuf0MegTpFC1i3lRzKqEgEuQkKuuC8LF88VcDXO2NR9lqk8CA5i5cJzyhQhhEeJoZMmXJZLGyn3bTD7S0bda/s/PjE2rUWac5zLkZqAWnAbjidcl/VRrOpdRMIvDu0IzyWCWUhnKog49SsB9zTmtZn5+d2enlFqkk7QF7WaCs84KMxRhLny5D2re09iAGCx8Nbp5AKgHPRu7Id6uAg2rED6nk73LUVHp2M3iV/G9IlkBMIC3SzT4BKfVCAqcprOBxyDEtc4W9IX7ZmiMCQzEh99ff5b/33DZtUVtv1Pb5/ZaMKOC6w/aaT2a7Rc4fbu04emminJkWBNyl3sNf79ffF8/2hHBa4ZJsI0t/FVgaAK+CQZocvU3TzOm8iBx8xxnW6M+vP0E+RQnavPv0aXcE/9ccImtS0lD0j5XjmXegC9Tk5wSmNGEsafixjAhrhqPo5JnZ1/sw+++inNh2cIdclCBwdJ4c+JB6ik/GjZjl16HsTGY+eTydgSMEuLy5spgXniuZyqBhYmoWuPrEJRoZCmQA63+pZ6Nq+kUA63/utP1JnVL6B1wGbalGpQgCoUYgSWHWAafguzjRW0MwU6bINGHVySzsYndtbT0/tVx8f2cvnQ8v1p7IRbZxT+O261WZFOzwb29snV/ad03NrvRja5pjXTHDVuxvbG2CRz/AeYOA3zsf2Ui+1l7r87s3tFkTz+mliD4Y525lpeVIqDEJ60r5tH7bu2mP2D6NbdlnfsbgR2KgGo7dhpLs5uzqs2NktrPT7oXXv79oHQc0+qe3YU0C3+2DHTm437Tkkc4HAKtSG1iGp5IZYKbLi1oDvBk8FkM1DaOy7uZHd5fnNOsJZBLzwPKbrgg0WJYisZjOIQx2/6rFB4hErLA0EUOsoq4PbBRMyWm0Si2OsDWQywXpP0jKeAkSHNV7Aku9OUDlAJcCajbTwENoUz7GygratYfnNaGTfO2zbbS2QpTB4gEYWNAOAxDpWCH652ms8xA3A2QdIH794atOZFuDBj8JjTCDGlDu0Tst4PrLTQc9ORlM7m67IU86KgL8CKyq9ajZZQ4YaZr1Wf5batYHPPERAqj0678HuPgqb2NXZp1Ynr4GUT6PL8hpxsrGdnXuIVYtrSCnufTxNsVhr9lxj3zHhNCnQ1xxBxjYbABbFo+So6zXEsbCAMqsjd63NFOKIKWPN+l5bTN2tK3WP96V1RNRyIAIpQa5OfFh+pYaiSwNAkHYyHXo4i0O8tlm/b93LS9vBc9ghDQuAfhxTrxBNQt5OxiMb8P53hz17fHXhi26V0I0yXuRWUMBbwHvB4vQJnxDFMF+zo37sM7v3IdRdyEWh0vtjiAeQEPm2mltW412a+thptOzR9l1Io2379X28mR1bQdRH/S6+twYEyIItZfgGqXo4E8pVMKemGm+2In1HR0e2u7uDfElH8doAL374rlv9K+Wk7/7jm7ZrwP6Fmz/nWo6/+hydI431aoSXXrUC3zWQQ1f5//wTuH+xZd9FFNl5XZltnz+fk8KeSqVq9UbdvRgNY5Znlo2Myq5Rmr54vrSOjWu0eZTd63epP1XnyIH/1vAefcuWB9aIRZGNEqTrs6f5CKvNwnoXz+3Jx+/Y8OoFmBAjYxVPmzwJbSIOzfyXp+RZ4WY1F2t+m9IaYTAdYawoKnkJuV1QR5rzkQACvhIheqBFruar3B9PfxkJpP7mr/+zVZnKiVBeXKxiWMEDUfs936kDFb27kRSGmg203kExTaw0G9jLWKkPuyO7DwFIS7Q40HFn106xPBVSu7woWuVqZXewXA/URFXF4qYCxij+BsAMsGY1QzhXxfKtaLGiEOu7jkJGNg9b1q9EdoZQPq1H9mmnYZ/s7tpfbb9un5T2rFvctaR6gFWLHVzBg6kqfLo60UdYtQublkjj3rY9wzN4P4nsRXXPzqK2XdYqNgAk+xrRQ15Km7nVS3Nr1VemFcO0DkUOwAmweJvVpVWKIxQ/tmpgNgOQEyzAcZzHe0BgJCzq4FV/DWnHPkWMKSosZM2eL0NOmiWsdv28qFWhPlCEEl7JBtKR4oVaA6XM+RLkVYusVN/Ck1HZV/DS8jaGaNRXoDD053hms9nYQSMAyNQstVlDRJzTCnt5iC2AKGIIY4hSXI0gdcyeOpZ3KcI4qOR4zgzrFRheze15d2C9ZYGyCm1EPU/xCmTt5gREKMkiVfgJiAOA1ECAsvoPig10BLDUjPagapV2x9599tS2y6G9sXfXKnwm1Pea/OE+WSPaBwDbdjGQq4l3Np6TztBeTKYWY52rf01xrMp4dfncAsIFQFHwcjqyaDm05npk+ws8Tyx3FXiCXMbqswgiyjnrjC2oyQzQbdRlsaK4XFeuhR7mRLSeTyakz2wfj6uF4RMVNIy34xMEmyIx6gjjH8Jd2ovp2D68OLdP+pf2weDcVtzDK62DTmxj6bchmV01XyEHQ/J02ZtYqda2GFkYce/9rZoPqmjWIXTNto9FSEgFBLTfqFhHdQQZh3hO9aKeg7e/pqxJ//lsaBM8fA1JrfAu6ZyIVEvfasa62tIFbyUIRZ5HrVbHUtck05s+AFnwgj92B+PMa3Fkc8QWwn1l0+V/h81J6pvuZ9Mj1GwjkHePQAX2+ab38nG9e/J8y0A9++9mQ6f0wXvU9KOFo5wU2fRdQ5fVL6bmLDUxqWKypwjs2fnmnej8U/OT8i4J0DH/5FJdnWVD9SqfJCMPxboTsajLYpMubD7u2bNPfmoXx59YAWNS0atDj6ogslA9UD0Qmze1sSd4l2oi1hs08EgRlbWmEYVhCtee4NEGRaSR/MwxWHx5CYyL/nhi48nCjr/ls9C1fY1AXvov/5sfTFeLf7oCOMuRmgBypkXnSxSAFhRS7Koygo89TcVpEqCsIQilsLB6HfBr562HRfyjsGYf3XpgTw7v2vO6ALpoxTgB1CK7gBC6dSz2fUB5f2On9xJ7v123D5st+wyT/jO8h+eNyI6jlj2Ptu002MYzaNoRltyHnH9/u2mf7rTthN+XjV27WN3Bam3ijwJUNcA1wiuqnVuzcGztUBEtJ1TwAhdTsTkhjnPNeWjZqNSwvuYVlNTen7h1UdOsYQC8UpwCdLJg5ggsAAeQKU6XhqiWNVte7ZkJSi4FRmhSBKJVLdlOLWdReWExgLCGqHJY6vLUVpsBRDuxJgJeBairAUqPgAJVWOl8YlmDZ9YMN7bbmHJ+BgBNbYhXsyhtk4dtm03UuV5x8lgAMDFAuSpRVt2JfTqI7fDgkPTnHXyGwxHewgLQKUIgG+sP+jbUCDTqUVbbqrixs8El6Vdnet6SmOtRRETa5uWmTURQGFSaoKf1KHx2c6hVI6UEAUoVOahpOHSyzJGXmR1SPr9x7wBPBhICbB9t79p9AM2wpig2LPUWXl3dogDLO9yy9/FCn8xT22sC7EFqPz39BAUaWD7uW621tK3KivRqmeCcVaibKB5aZzmyzmpsd7D023gzCco72WDDK8gfwFsSLgMOAUSmiM7tZo1noMBS9ApeIQZPuqB+yffvvPnIHiBrW/Calg9QZ/saIJoA8mrq08z4T7tX9lmva0cQwQUWY4LHoflPIWWvNTz2Wi2bjIfWxWtbpNlsYpWbojdUIspwPuS3wvmXrIa3E+L5KkBlShr7/Str4Cbt452UIGO1xxchOkVCFlEoxIV8jK43SykIP5DHcXkiAmUpr+7xZWEB1+lM67po+Lqs6Kx/QOQvcFOfiI/e0n4N5gK8rxGADmb/fW3ze/VFgHx931dv903vheBu3i9w/7tu/oZveub1JtLwWHv8VSljXaqI3xr4oIYoGXD61HYz+sr/aedizc7PrvniXcpXFpJfHgoE4t9lMKHnyPSoe2YXR0/t+WfvY0ihwxhetYqIaO3Dp+W1iMS8b4MXqbzlhYhEfOP5okGdU/h+DWLREsrxZGQVvFutAaI+EJGIOtJ7g4n6Qp7iiXxrl7K92b5GINu/8/d/kKyTHy6Lc4sghO1aHve7bp16016/f8dqVcCiyoVY8ymgmsOCrkMQ8L9/bmoN+2C+sY+rDXsWdaxXrdtco7LQ7GmKzQ2w5vNVFGxm0faVpffH1uX8CQRxnm/ZEOUaY41OCpGNCx0bbXZtYC3r5gMboXzDILQpRLCKFGa+hvtXtjTfsBVpWlSntqpNLB+gmLlju5/v4SlsAFsBOCCtvpFR0S7HgDLW3hJ5gUpsq5ZYdTO0Ol5CE+IsAoalcjayR4HPSkhcgECVIRd16isulGziuaKRoBwhIHdvO8Q7UVRY7stXrDeOAFYt3YuVncdDw3tAvKyBJVrEti8C7FrCd4NFv40rE2kEVqtiL93dst3KwLasizVZtmezvD2bhjZLmxAcYMxzkFWUACDDekEsTWtYdxHIJSB3d2fbAycqqm4V78JXYEMhBB4pFrtWa6xRdmve/84nHyC0MXkQyXB+qXgBAG+1yXGUA6sL2wASTE0RiCfJwgYzBboMsH4D7kMWKEEtotSKVvYr+5G9XAPQ+0fWG3Ypk327RV01SWU1Jj2Y5OVEBomG8Ib2vD+yj8/PbG+/Tfp79vj4GQQyQ9khiPsNa0NcvhgT9RRCfjvTqT0YTe3lSWz7intGuk+w3ntSXJRY0V7Kau/CyttQL/I0NJdCMaQoBCcPBfObYbWGlMc+FfnSNmRGeUXyThBrtNY+vurb2WRip+Oxvej37DKe2ZR0LClvnmbtSmhtvA81I/Up86e9CzuNJ5QNRFlrWhldGUNwijCczsfckSIXWrJWc3PwHPCQgTxvmuv1+ra3vWdtNNGbADlOlVHo2Wi5kpZR4Lo6nryCK6rJagFoqYtHncVFnjnTCDFAtHvVRQfr3JM1dfHPwVsg56DG9d58dY36/v/195/dlIBftF0/3PfsfieX6z3rg8iOZ96Of/07bTf3fdPmIE1+FPpkqaZUiISDGTnweZMc/+Rg5nkpN9kznST0nefkMDS8jwK3xcvFwT5Lu/hVzbVzjJnHH79jZ88/tQ0GVqh5S0hJbq3gh+gHzxHg+xwrNr1N5axN3od7O8iWNvdqeLb2Mp6kBrz0zk+sjn6IVEQemkyoWFgKdTSbJz+GQL7Vs9C1fY1AXvr93397tpz8MFeWBY4CAvxvPnzFdsMmlqLarZd21j+18WKMNbZwAW3ibWzX2xDEyjuAZ2ndJ8RYgHWLFRkDRgnAofXF15rAtsZtryxt/2CAIowtXtbtKunYDO8kRc2oTSwxrCo0Z73B6tWkwkQjGiCfADUHyAWi6qtY4kZqpnZS6ltQQRmDuW1j7ReWl5YPFUgBGEmwWOSa4qXMZ3KBS5AB7icAm0/G1gmwEAtja5Y0OiRrajI8jzyAiaFuEUAh22SljlWATO3NCqZHonzk1BYWSaWMEGhhGNLenwZ2OW9AsHgr4RqLBYBGwSPyVCnOAHwsfSz8rtZvX9RsEmOR2r7N7MDGA6zQWd+i9bG75I8HTTtb3bXZMgRYVt4RrnVU1BWpPKlzLlvgqGgDBFCRj19qNilFjbOSCy2bSn1XhqXcsw71qMlcIxTh8aniYRWtWalBOhWLAeV4BlDGqZXI33w0hFgMSkHZAFD1REQhJLaCOMh+lbLqVApWx7JO8TpealbtliwzvLmLbte28DL2O00ItmTRKm9FvCSFay/hOUx7A0i8hNdxbKUOZTCd2dVgZGPkq94ObT8o25sAawUAXaJUZbyCmgIhTlPrQEbk1E6CwJ5y3djD80NMyIeiGPAqlFzNjQUMngIeDOYNqDwA1BWiZkE5FVH0FSRRRcY0JwStts8ur+xdyEPLuV5AHlPqTOFJqni9BchGQ2jVBKU+wOlsapeDrp0MBzbifWu8iBVyothPBSzjJbqwgXjqpKsTBhC6WQMPKCrjBVNHEwBG0QmG5Kne3LLbochBlru8CmqXelEjp+pZ0WVbUeSz6z1mEoQw4/2akKpmKnkfgsioFmE0VPgGhzq4ZgQi40FgKnCTVZzBafa/I+5Xtp/tn7jebg5xuUBe5Ccw/ibAd5D2nZs4n/2+PvQf2Pzan3PdjUfjXojqj12d6uofUqe66uf6Ssrpq3kQqUlnsuerHOQlufeAgaiIBR6nL5egBxd2dfLYPn73L8ERvFWOq7VA89fWGFLJQtGpZZ6or0QGgdCBt5KeG9JSWetV0jU1J+qwOuadRJC5wXBk8zEeSFn9nsgkJOId6Hjr6kCPk/TPIJBv9SRCbV8jkNd/7zd+uFpNfhDWcOnxPjRLtBVu205jB/CrWhdiuOheoFiK4VRBYEOLinVLJ0vIQxYe5DFcYzEtbXdPzSMAD+7BKqbSAaGN4a1oRNJ66ufVFHM5qttk1fRhvpsc3glKEkASao/0+FSw82oOCWAOF6sTKmxu+7WadQpDq9kzPIVLa+aH9qimzu1LawUTm2P5n6Nx3npOpc2ovOm6itegDtQEUMeKQN5WuCElDQ/OT7FgJ7ioWtYV8oBA1HcAPkIW6vdAaVB6WTpqb25WSSPlpZAoGmY6XcWiHBsD9FdJ1a5WkAKEVQAk26We1ZOntlOYAuwrwCNv3Rke1WrX5ps9myzwtJZ7WLoHWJJl220mtt0CYDepPe3vcN2rlOO2zx3hH4KO4AIeAheZogW1/5OWUTGy6XBqD6OmHUYAHl6NpnqiKnhACH4C6AD7BbyHIqArUtlrbeNhdqy44lkpAk+ZVJB8uNVBK8KaPahEvhqbOnwVyqOSrO31/V17Za9mD5plrPGiPTk94d6c3d/fQzbwNqifGEsqWcYWoES1fBmShjwgqfq64BP8Vlhf740uLcVznU/nniZNPtWw8N1lDu+lbg3AVaRwfnZlK7yfEgAu7j7lncfIXw9PxsKI+pMXQq0VUFi8vNVmZHcP2z6nwgcrkJ+L3sitvQCPSt5Vfz6xT3pd+9HRC/ub41P7rD+0Ht6JBpBoWWMVUB3yqNcjQCA1RXrWkrLqkFen/ZLzS95bwDNWkMoSlqU8hnQheYEsALatGsZSo25Bveqg4fMfqD9FZJhTM30IZDSe2C71pQCVJNMBX534S4gmxkhJMFwiNU1xrzqJtSqjSEN9IGpO0/Va1M37SK7B0Udf6dz1LgDzob0cJ3uc41lCuC9tN+Cn475/6U//dGPWvOOP0JXX112f/vLGs7JrvrTpwPU7brav3felzZ9L2m/SowPKQxXS0FuV3jLetyZP6rxIXce+9l62z2P4+bOyMuZp7tGU1IRcgNBnQzs9+tSOn39si8mV1TE8fCCHmhS93ctvpPT5zqd7V3xXgMaldJNPpVGejU/o5NOJhD9fHAwi0SAAvtrU+0DAHfBBQ7NFHhrBpzDufXR4kax+PJr8EhLIb//D3/wnhU38dhlDc1mkwMsdC4Ntq1VaAHjoE6iWAOrB/jZlpw5hAHnOtQtAJ2pgdWEJ4ta9ei+0VnMKy14ByjXOY1FtAG0vTix6KmyZm1pvtsYybAKWdc5HCAxW1Ub9DUB/MYBgFFo5dasyLeUtysf2vU7L/vGbD223+NTuhu/Zr+yd2m++rpXFTi1df2rVBkAdcRdsvoQwNnmRk5qvUFoqaL9dtg4E2RvD/Dy4XFAsLnagowb4VAsxwJNaHc8hkpeyxlZkrwJaNQChhGCVcWetwDPjCPCH6PAuckHV0hTiAMiH68CGs6bllyt71BnY/ejIOgBZpPhOuY6d9khf8bbNVy3SgBsLFaalphXx/DqtIa7tpZUx/a8WVevj0fnCVxqRBBL6etIQomYfrx1QsXwQzoKogrJbpyO7c9CCLLTOuUpciq/JShrBpfUPiljesW3jOTRyoZVJq8aJKXx4A3K8vbON91DBK8nhnVTsHqSxLyBFKerUSYV3bmNZP2qF1k563LmyD7pzXPoaXmvDSpjb6n+4XW+iSHiO6jgkyR3IQPZEYZ5YAWXpxRPrUW4LwLHeaNhg0qUMMVzQsFuAsiKVFhtN+/Tk3J4cn6OEHu3KYuTgJMKK4/wGj6wBaO9VQ8hwyzsiU4gzKC28niMZAyssO7U5o99a10SznoNQ/hMyhQU4puwmAMIE8FlAIIIWGQobLH2xlYr+6uIS8tGzyYqaDymnWq1hClWiFR5DdGODcaW8qhnEyR6SmkyH1C9kBRGMsSxD8iCPtof1qQEEA8im1+/zbIgWQhVpCQS1Ot1NM4ia4AIsXdm5G75rEqcsbzVfaXisrpf1nXkb2W+N9OMjA0p2dfTqq45p07XK5y/cdMH1Lq29AV/9EnT6KeGqfvvDs2Pa/DW8zIH/a9t1Im62b7wme272mW16hzwrLdzk/QuccILkuz7jGH3n/M19n9+ojXLRNVlvBGWFR+FzOdCL3Gps5y8+tJPnn4APfTdgtMCULEwRmMrfh4/zqX4OTy+7PpJk4WUvYkvVtMirtL6J8ugz2NEpJUMDHJzokbWiJgrj4Y7xXsvIguo5Ru404VeReBUHK1lu/nT8LZ+Fru1rBPKD/+Tv/XC5mr2dqsNRM0fL+xRaByauWdBq27unT2x7p+6dySA0FhDWEplH1QBiFIoCevPOjr12t20nJx+hHGMEXi27FazApWUz1xEAvucA6ukyQCk7MDXX5LDpqbSyd2JjbfL+WUKly18uN9zquhds7H/18gP7TtTDavtbe9R8316tYznORvZhr48Fi3WNIu5WG5b05jZKy7YQwHszGKmgbu/s1Cy/GNnVGEEJAALS0cxPrFWeWLOgGe5zq5WSTIjQEFkWGrYcUCZz8jqcUPnpyrpTDc1s2wLwKAZaRxtwilFrQGSNta3ldMvr2N482NiWXWFB8ixI8mpeseGqbZNly6YQHOIlN4d9CTDNsbQHtsQil2CeTuYW53mWB3zUkFzAAsIQmGmRLI39RzXwmvAoAN7JesY+xuqt2l2Av+gL9mABAXIFyGuBpZPPzxFQADGdYfkDeDw3LKvzH/8E5QzJR4V6TacTSwaUcy3wdRNaeDaok/V6Q3v67LnlAe76zYSpsGVXA1n6EDYWnZq2yorNhFVcC2t4JSXKY+VW9mo+tzSWcYGXNU1tjDeSD/FQQgyExdzePLxrd/duYd2rg7xg7z154SCvCZwxCj8pbawXylUKrUE5P8BTeQnCuwUx5vAytDrgWw9vQ5DI2rTnzW+aqKrwKEsMlBh50oABXztGcAKoa6CAAF/9BVoxT79VLfotYBJgZ4SBtct98ngUmqOwUXOmZrOr3PI2SOc2BpwUWHQtq3IJifD+Ee8PePc2pLGlCX+yTqsR3igESlpGEMiGYxroka0nkXXK+ige/mFPORBhNSAGlAsyqFUYtdZ6BuLCNIFdBu0CS8mPOtSFamrm0fGbNvoMTP/umxPBzQ08T4CYHRNcf/mcIJRNv/2YfquUv3T8S5v/1HN+wZY94XrjiwhSZSNfI8WjlEGlWe0KSqg5FSIXAXr2VP7nn6dXxI8eFzDkygUNUojt8vyFffbhjywZX2L8lLnGZx15x7zyp/LSMHDdLy9PCRCZLAF9kYt0UZveqfLWO2Vc6DuVyDOyJkOtTZR5U5h5GGGTGdiE4VCtKrDk3NdFUTBFhTLpjaYYgd/+WejavkYgv/sf/+YfxZZrzarbtikeYi3t2f3Obbu3u4ciJPZ8fmXbWHbx6BKwV6BEFdTG5vDJalG37WrZvvfKbRtcngMyPZsXKCwqBGfQ2xmx4VDOvNWrit2TOoCuNprspal1MDzWY2k9sFYNWCyWAWxZ+20sOggMAXmzmbMfHGIlFz/mtf89Svke7mNq7zxf2/tdSCu9BUBv22zaBCAD02L3E7WZr+ROkuRl4n0f6WIGsWCNA0gNQLtTWVi46dn+lvFu0sh1CecTAEKWq9qk84DVGCCfbGo2TNs2W3VsHqtNu+LLvRawzIsakbRBXVDm2jYWMRZNDXAoYdVM8WKuUixOyGxW3uEzwgOpuGVS0JDdHNavhHSBACcIXKFty0LdyrV9PIfo2vvAC6GetAY2pYUgI55qxqKE5WpPeE5Mncx7PZ9g2MTCnivIH9dVA0WOveT+c5svj6iLGDyKUL7IBdyHPSL0alfXkqxSwloU2X5ti/SLZjRsV5Z3nfNmPQDypVu3LFwndtiu2cW4bycqa4yBKqim1fqqpNMXQsJbUCd0GYXRJC5NbKwtKNhZDiKlPiobe6nTsIfk404Dj7e1bXCLffTkyC6HE9NCVVzmo6DmGCFrCKNC2reDhr2+v29b5H0H4g4Hmry2Z68/fMkHUA+HfR8GO4a8NGIrgeDm6oOZzgAQSpK6ElhrKLVwrAiJilYUUt0nzjpIAIAAVgnLUYAV4u2EkJcmiC0hv+3Wjo0B9Fqd4xpqTXrVHJH34cPIHGUrslef2e2tpm0DMNvy1jk2piBLvsgZ7iZ12zs/s4RnhRg2Pt+K+x3IeK/KHm1zQIxJf4huqSM9uwbYQ8AVD0vXq69AYOdt/fpOfnTcvRWu06dAmVt1s5//RZvudaK4vswJSMd858BXb/cHf33T9T+zKR1Km274Ofd8viGPIkRN6FNUXzXD+b2SWfKpbY5xIhn2PhD+eVOdyoGS067ghUVI4ursmZ08+9h6F0eWx+jS6FI9X4aDN/9xj5eXfvM+n4eDDKivRf1PKtMb705zPrSGi94rg0550vvdMCEN0ic9zz0SjAgZ0Giadc9PeaZGQMbIy8LXbNckQg9jslr/8Xg6f+qZ+hZvXyOQ3/kH//APrVhrLTYNBLhlD9qH9vrBgR00SvZ8dGXn80sKfAhbULCytIqaw1CHRVvWX+a9M+jW9q79u798x1dxqxx0AMqx5fAENK9BS1vm1ZEOcMeLsS3XGlUEsGgGGiBQzs2shQfQrmkug7C0jAXQseI0Z7ubmf3nv3nfbjVnWNsfcO9fUoF9KKljm9KrgMMDuxxr+OUGoF55k4SeGWu4J2lLZe1BHGssVA8Rz50V0lTC42lUV9au51HcJRbgAnJRU0Foaa6CthRJH5YmCiyinAOQS7wldXpWAclOvW5NeTzkV/MHVhv1P1CYWKSTZI2FXQU424BJ4v0kw2XDhpTXEA8kzSlknoQcSwegLQMihdyAVyr0eYhF38aKLVgqIXcwAJQAZS2WZDnAbqWmCoGIZrgvLY/Fr1nYS4TwEI9B/RaBwnZQDprEGM/PIJRneIwXKJ3muSgSqgLc4cVIEfUcFEnNNFohr9VqQazUHcSWxxov8Zw6HsB2rWSHjYq1QEitXKd6r3R27L0jDItK3a37rUYdaxugxVrTaLBsfWws9WoLC54y4V1onPVQ6BGWutbneNA+8MW+LgDtx0en9vT4FI+B5JM+RwSsefVDbBQIci45wsOJKtZpRbYDKLfKGDEPXsJw2NiHz/FcyNkloDJextTd3Ee7lMuakMnzSLvAQu3gVbxLgYCaFwQKsjY1KkZzSuQZSOFX1G9CGot4UyoXjURbI6R1PCxf44JnP2rt+1rw0+Xchsi0lu9VjK4V5Kny3okCu8+9lSTnMpOKxCjTWoE3ACIVAKuNh7LbbOANFn2kF6jFv8QqpE/kpn+amFckj7J2JeY3ngbZBdjIm4OxmnyQZwBMm4wgeShfnsXtf3zq1r/rxuX6379ry35/sVFkP3f7GoGw6Ygf/0X3aZf8sIv6NNKsCMlqlJMTCBdoWPl8PkMPEy8fFYNAXUN3fUVIynk6vLJPPnzHZsML2yQj5AedoW4oJB/JpjkZ6rOTXKSSWz2Y50ge5FWINLyZjE8vMwpfZal9uaSseY6O63fWtIbsyBtRJelBGiqMDitycv/iHFwp4H1g4CE76gcZTpDVqQbD5P/5t30WuravEcjf/4Mf/lEt2rFWc9sedLbt4S7fAYp8cWUfXZwBuWNrALJqjtFcghFu4DzB2l/t420I1AB+wGcwo4Kw7IMQix3XTCNpZJGpc7JQ0sgDSAAC0mS0CspbLFKR+RSPYAGBaBaxht6WsJEBvyIWWndgv/vSlr35esOeXn0CGAwAoZkV1rewnn8F6+/XqLBbVEBipSoADzFgbFpYVjylADBAgEizxvojd27xl0IEpKwZ33gOVLZGTExn6rwknUv1YWDxQmDqiC8jR6EsSp6hkTwKfdAMYru/gzdVGkKqI45BIJxPkZMlbnIC2A0nIrAKVp+akNQBWrd+3OY9eCd4MAkEgPhZGUUvzsaAwpU1KjO8vKyjfDpX89OUMjh211feTkqZrQFORa7Ne1c+QoplpbHrzVLdCngvy3hl49HQ4kHPXn/0km3SEfoDQJWxykdPeZYsNUCzBIHkajyH90nI2aUamhUrrY2wtvOwYYZBlM18ZKtZz6JCajWUrwxaqMllw/erQd82gPNgThmp8PHibrUaACjPFSCrSQdQlickS38TomyQ2/F8jFRtbGfr0GLu/6tJ1350dWkfHJ14GPYEuVqxL3H/Ex4l8t7kGjzLbEx9nU+GNlklFtSb1tq9Zd1ywf79k6c2b7bt8WCAATNHzmLTmu8adVYNIrfmZc5rGKfagJQ/gcUGLy9r91aTIeUIvosMl+prYtfIN/XFJBgGshK0Tr88TgG8Or4jQF6T/HwOTgXLE9LSOun365AG11QBpYe7+1ZTXxKyeXJ2hjc/sC2Ecot7X0HfbkG8Cg1UoS7gasBIbfEAIfKg+vFQLipSdOkmPDqp8fpS3436N/wn+RBZyCv5ssegzfvRVNfc+79o43KRjv7dbA6mPIsHZt+zw19sOnB9/c37b7abU3+XdPh1InKIU5u8EIG0G1bkR+Uij0GBQkUehkwqggSWhi2Gp9Y9e24nR5+ZFkbTKM8kQcHVrwjIq55VHvJklD8NERYVKIKuPB5/DwmQ9+YLeGUK4ceVd5GNdhGG95OwSZPUx1Hit5c/5+SJatDNZDSyUe9KvEU6Mr2Q96FAiqNJbM9Oz7/1kwi1/QyB/Lf/3f/p/jqf/8MKLvVOu2EdKkhLdBaxsJ52+/b4smetTgHBF5mrDwM6WaU2y+/ZIm2joNnoqqBwZZXCGew6seEYa34RUeh1SrSCQFOYKJgqp0DFdCJFjZWFPaGyE5+Ypq4HzVD3SKcbLHSA9Vfagf3uG7v2rPfY/vrZExvNlyjmDgTyHVtFv2bj8J79xZMXdp5OLBcAyiiORnF5R/xCTQ2pNwvUAiqVdFcqKGKAZQjIy8FdrgvWH8oKoEjyLQQlZzN0LAWs1GnXhHgEnoiAg4cMvsMm5FHoo+gcx8LhKN6CRuZwIwSSw/qENgBgLA68osUqwLrWMrENm6Xbtti0TeHQNRlRq/XJA2nU8LSaIeVHesYzG+LyaJXEkix2pFxts5NE72i6FS6BL0CzC41Npw7hHkv6Wjp1Tt5Sb29/5WAPXRp5OtRuvwTUfO3sQhOw66AYlLHAEA2R4ggLZNnJ1gsBNRGjvLV5ApGhlOgP93Iddb9C8TfKOx5Sic/dZtPGwymejtn5yTMr8K7bW3uQvbyGHMSPVY/Ft+D+cUGdzngIAOuoDqk0WnbeG9qLbtdOJniKRUiGfY0SJgJlGScKU5JXUE48PZ4nQpkB7APsg2eDqV2hnD89ObIeMnRBnj676vkol5A6b2AEyWug5r35qqBQL8iYsCsbSQNQc79G9pR0jut8OK6UnsL1Jivel3KNhl4qlphGqoWUpRabGiKnPYX2wdDQqosHPGevFtnLO3v2u3v37U4NDwnrs0peNCtZc3GeXZ3iNRXttVuHeIw1b3Ks8+YquhHyTNWH8ql+GHkWGtIrIM1ACxlX/UN23oHO96zpRANQZJlTCEI9dl3j3gvfBbgadOH55bR3sPvf3237+QTiP/SWn9nkMehyT89XtuxZX3r7l5771U2rm+o18rblBdQoL88A9aHj8jRwF9F3lRXkCo4P+xd2/OxDm/ReYOlj6CHL6s9UWSi4YYCB5P0dPECeqJqUFJJE67JkTWEibxkUGVFovyEPfZcHqPMiFhGHCF0krrItSo7YvalLCSTdIhA1zcezmfUuz53w5DFphUQP5T7NAioORt/upWxvtp8hkO//wQ/ezpc2/zSItCYDFhLAqVmzion0Fx8+t6RSs3VlhQKx47oXchp5M7P5WhZ2AGEEKLaGHA6tVR1bPO0D9Cj9um1RDXCdoeVLlAd8rWMx71TXFm2wPeMBlTdGWWMqr6KqxeKUjV+z3KJst1dT+89+9Q7WXNc+xDI9RXGHCywt3lvN79qmsW/vjQf2TveFdW1qc5R4kwAICNMMRY416odK1pyGeiDiQsA2CxCBhAAgAogZlqzAJKyI6OQtoLiATYKVr/DoFVt4DKYaRBJVG95JKlCqfD7SqWzjifooBD4bv7YKqLfwhlqASJl7JmnJgT81iCMFJiAACZVkC5fIchoWXYO0YWgRQHeKYOWqvKFCmiAQB+ESz1HEYjV9FbGktGDThcFUXMOzZhObUEaayyGLqFmP7P7hLk/A0yJ/mlvjK0lSNmGFsls20Uy/2cvIm+rQPIWgni80Y55r8RaXHguLXKqtHhDU8sbqFxD9LlFIeXEqi2ZhbXe3OvZg77bdubfrHcvD0yur1+p4hNQr5DHDI9AS9AK8plaMBAjewwvpod5PXpz6fJYpeU15j+zAPF6JFsnSd1xGFFLegyxqSFAGDudjHCaNaDqDeCby5qKKnVMOsA/lViav3L/B6+W65SqGjBY+EXENOYMX1J+WpQU0KFMBqgIgFkVg1I2A2kOmk/8l5SdPSEbwEsXXgIPbeA33IM4QT7q7gDwBMAUM3SGt97Z3LBmPbMleRqeaeEWNgPTi3sqz0OTORoB84QVJjiK8J2wciE7t5hJPwJHvqkv9ljHjLydhWmNF6VS9eLMVm8Dqy2CumwRu3rnO7xtPxMHRyZF7dMyvzz51LPut/7LtBuKz41+c8GP8FnFlZCBJ+vrm93/pvs+3bzh0s/3s9Xo28s+fNwuRJ4EzxUadZXl2EEemFvEEg3Fmg6sT+3d//q/RzAUyL0kVaaoJUt6ESBUsojyXyKP6ALW0rshDb1Wzlppx3eOAFG6a/FTOOi8C0zF13istIm0RiHRI83xUHnl0WoaZlrWVt6imevWBaJXP6WRs3YtzJy1FHNBApClyrxFYmoUOgXzrZ6Fr+xkC+fv/6B/9oFDM/1DNC3LTgiIuYhDa2XBsUwquhTJ0V0OLUWx16IY5kYVAX806WL6Ax2QBSOG+R/kpJDOwpFRVPylC36XwV6Y1gMuQTqvcx9o6tsr6qa/IF5UnWIErrPEGqgxAwuC2DG1rE9jvPbyD9RZCRgs7XpbsfFXFOlefSYF7IbkosA9ePPEFjRSsb4WlrkFNyTr0JiB3KyEsxbXS8rcGyfkyuwInKhVJwKvShMgi3lBqyXyAdRP6SCpFgVWYi7oWftKEQCzwOpay3jEZTSyoRAgZQggibtS3gyAGuMxaC0NNPBWFSMEjWQN2Cko/nRasiue0mK2thQJ89+E9mwwufV4BzIMwaa4GAk965PktCyFliycGyBWoj02hhrcHGEh4IfBGCY8vp9UZ8WT6l+6t5QFbBTwcTzMPYRJPXdk0ikx9TaTWAxgqIOOm3ECoAWWuUxuxezQCl7XmPWgRsMTicddCvNGS3g/MaQ2PfAHvR0vKohDLUoQ3hXpq9bVUcx1QvAWeJ/crrHmKtSWwm/Esrcgm40RLr+JnUdZmH6FMfzvp26fdnl2NAWDqa0E6RBpqPiRVKDO2o1wsvuchDxwG8EREJ4+EvAOq+r4CZAqkdbGY2CqZUadVa0PgRQ3gWONx4gGtNxg++bl7EmuFoFd+8Na86YH8eNh4nqM1y8vIrxT/ZhdpqR8KqYJ8ASW8J2+qg0he3tmFpHN2PuxSrgW8+DYmEOTA43qk54p3azBAM2yZ5sMGpLkThpQraaf+Fa1YHbZqARBYOeRxvTY1RYkE5B2JJAT6AjA1Twm0ZPV6uztlp7rMwFSGQUYqOp4RjZRRxwSEXCc9Y9P79OdAfcMg2aXZh+672XmODzC43qVCvl1//i8ikF+w/ez1+s7uh8gnn2myoDzIL2WngRBqItZAhIuzYzs9emIJHkfv8sg6LQxRytVJVnnTk5Ru8Ib/IQB5JRkxaEitiN37i1T2XOdlw3cfWcWmctZ3H/VGuYrPdUxzvpRk1Y1GjCqx8hjlZWgyszxeqhFd2HgTVl9NWKRbHlMcJ+jr3PtAprP0x8Pxt3st9JvtZwnkH/yjt0u50g8rgKLAIuLTKwilP7zVBPTNTqaX1sV6NSzgCDCOAsBiCTjmYxtROCngXsJiDeMjyGJkC9yNOQVY2lRsb/eWh/FOZgPbbS3twYHZVm3Kc3lOuEBZsE7XDYtzireE3Y3F/pu3Duz3Xj60Kq7l897cPhrl7bO+2WSKxUNlV4OB5QH2IZbfdIEyU4kCgJVcWYVSR6EDn7chwVFcU8W9QhDUPgrhBWU105ivAKelJxWRVtZFnvwp7hOqbYpEG+XwJio5vLKs00wRVRe8Ixe0bL4i/1i95dLaakHiIeRFYOrwRXQomzwgLhLAU7MmaW5ZCTR8+9ae/UevP6RMenY5RJiUTsCttpkArRqOyLvVLCgQRdE1qGCzKQJaivJKuQVj26rggSR9QAryHXQhkwLXZf03eTzCKgB6ck6d4f2puawFyKl+8wizql/hMtRZBO95HwlcidDz3gJWeoqLnZvZDGIOQw2qUPOXMgYQCZwwIhQPZhDnsOhJZRHCSoY+4VNBC32GL2Wpfoen5ycePFBWXh4rsIJnm7eqfXhybn/ZPbOnk6mNsL5wLC3BIpc966GweZtGs8gBEICDAwgZxzmGkIL3Je9Up6CkuZRvAW9EAzsS264FeJwQO/dkkwCzvoANZQw9cY06V/HsIAk1WeK0Urc8l+N6l+aUqP6V1zwk64MVKEPsIO8XElIqlIXar0uQUwfvQp7WFFnoL7MO+13yuQthrpGFGdc/u+ja5WCIJ4eBFpatiqcUkaYKgKO1YDTBbDgaW0UxxESQSgFlm0BUAsibznIBsvdjXIOYAx1F45Yvx7SrWUSTCwV+WRgQrtNV2b8M/JDlbMhrBpQ357L/si37/cUBJ4+vbCTJ/88+f3b74rnZ599l88u+/E727Jckg/Q6IaBvKC8Qhb4ubYz8j4c9X288iSlD9Ony/NjaDXAM/FBzoJ4hGVC5LjEAUnBGM8n9GLuIV5sTjIwidh0TYeh6JweXNy+x7HqVOcd0jzxVz6/O8qn+D4Wx13n13UjvoDsbIQP9PnqLfM7RL43C8ii8kxgPfflno2/5UrY3myTq8+33/5N/9EMsmh/UG00sG6xEdW5TOxvIoYEZVVjO7MW0bwOPxBr6pDutwzBLKCwsNy1LW9WM2vSx3St/Buh2AS0BXx0G7th8pvHremnZtuotwGptcxTGFGUVAokB1VGKVYqSyO5s4Nn8zr1du1VDmQGjHx/17J3zhV350F+UaXNpnfoJlToDq2OMD1xFlEHBuhTQToQiQ0Bjvkvsvgoevz0wIHiD3HCvyCJBkSA2jdJaKb8hIAeB4OG4ay7rBsFR+GzNt9DcFRFHvA7wuNSsoecgiFpmN8TCL0JEcNkcwEnU51Bo2jhuITh7ti61KdOqdSoVu4ubfEfzKMo5e3zywmKUIJ+Orb4Z234jcEAREGgqZQFAngkYyV9pObB20LO725DWesB5YLMcYbksICkNYgCc8Vw69dBePmja/m7bLgClo4u+4hpaZ+cWpIo3kWjBLok66qQmKr3fhR+jAJA9On2Ml1KyitZGr9Sov8SVSIFEDJlIEzy+eAZJcQ9lmCwASVzxwbQLtygcTNmuzs4ybwNr/FjrXXQ6tiYRxUoTg2Bs/+azx/ZE7gTlXoNkRZQpBJKnTCl65CyDDF7IF+SMfaORS5BcERDWwAy16VNFDpIiC00A7DTU3wVNIAizOQBQ0IqWAZjc8MmvvkI7lqeiHsiziblPJOIkxdu0CzTUPi7rVgDgEMYJkYysT3Vqa4U6DfmdriA/5Eqr8CnUyHyE18dzte7HVrCxLQyUVr1p/Xhtn/Yn9hkAMqXwtzpNa0JG8mmKPDMMqhBF0fqDMR5jiEwpXwJ4vXcN2OHxXQOZysetYPRFv32j/tzT4Pd8NrdQ66Hobv5lecg27nCZFnnoucqXqt7BL/v3+f75gZvNZeTrm8rsF2036fjy9nlzG5uIQbnIkpD9XZ/I/oMwspFY8kmVZnkLCfW9sC5EMex1Xa+ryKy8Cnmc5xyvQ9R6riJty3NRGcoL1nsWPuwX3QYovkx/8iC8/wmS1nknB8rJvRI2Jxd9IgsiFJX5dWqdsK+/+Z/eKTlW0y+ShD6ATxigF+dnGFQYBxC9+kGkv11kI05WvxSTCLX9DIH84B/+p/+kHFTeDut1AAlrsao1jFE8rM4qACX0vcDFmgGsChVeRkEVInk+j3mQlBNQxmp9c+fEfvs+QIiVPJjJO2jaUjOwuVZtugL/6QzFhjumk421BJZY7WO1/60atkCBygBSA5P7pVBDaFe+Atyff3pmJ3HVO1O1WmGn/Mxear+w3KJrIRanwkaI5ReAwGA2A0hTjF5ZYxIcDY9dZb+5W7NQywC4j9IDdWQ5rNdUbjm0Vm3LdpstH0nTaNa9bVzCrRnMGj47M8AUK380lQAjHICGGlvUPBcFoRPlNK1xbpv37Ns83bJZjs/cDnavFmPa+IzvXe7ZK5fdWn8xn9kl5SjLeY+ivrO75U003d7E4+PIUVjx5q2AMk6HH5tiAABpkUlEQVTObL814F1aX1vkV7IX3RFpImcliLmMJVyN7Nfvb9v/+ve+Y68dRnagWePU6/npBa6zOhMVBkJeF0CCcmh8WAH3Q+HkZzNYXsMe8cg0CKESRHgWWGxY25pUVQnzACeAiSfpkYkLCwdaDQmuRR1v2qkiK1G0betk4ZM3tc5BH4K5II/h/q497Q7t37/3Pr9ntkJZtUZ4tMDaU12g8FQkBStFvVZDJw8qTr85yFUQSBkZLVvA/YKIEmmXv1ai3pv1wIcWTyF4eaJaaApXlQc0qG9k2+scb5N8yHuSzKgc17CJL5fL8/UWlVNRciJLxJsr1G8AgbiXJuBGB0CHBTKmYJMTymETQOLcq34MTcDUQJEamqaYYCkGyDGuyIB3dbsTq+MxdrCi0wV1LMGEfCK8RnXSK6KyRigqwq6vRMhpEbzmoqi5TcDmTVOqP4iErGebLmRTM4w8Pp2/wekbovkc7HROeuneTEY8NySi39meXfv5pmNf3q6f/R/aVI8/86yfuS8zE7QpL77glI4pTTqjZkOuD9QzWkgtFw/s6Sfv2tHzTzAcNex1BYaIOEQwEp/UTs6OPAr1TqtOvpRsjWQr4kVn/YM+uo2/bChw5lloF1H4e/37tRdC+eu+G8IT8ZIoLy8nE/bMM8neI+9Z3onqy40y3+VZ4yGDZXN1oncvkEWei8zIOBOBXA2muu9PRuNv/yRCbT9DIL//B//4DyvV6H6l1vT25CLWc05NBBRGoCG3yysA/tT6ad/iXGSLtWL/qLZQxFQFfmUHqM4P7sR2p/SuLRbPAQ3FeNq3QrVJwVBY67nliqmFNa3hhnJUWlgIqH1yCdhssNq32LEQKfwHjY7V8WpSlOTZfGM/OZnbZF13ISnnxvZa64W92bmwYDP19ncpfSlq2NlAo5ewTFBYDW3NYYlo5rs8EXkcvp47gugjNdQBfG2xrSHGYjHEi6hZG/JUu7LcSwGW1pZQWHtEy8bylBAA5SdUSAk8jSBfBSx2rbLcIy371my8ZuXVrh00X7P5IrTni4KdLWaWQ1DGCyxngLdVjjm/bWPylm9UsF431gzrEGHDZySrCUTDVLWWxmTRB/AVCmNutfyl7baGlPm5xXHBBoONhw4vas0VqwPuoVVJ83/8+h17uTyxdm5q+wDq/U7bHt2545PS3n33XQ/n0YJUQsrB+4YgzDVkKEUoBagW5aU0KN6ZyFPutqzAjcMjFnwej66kDsCBW3BhuWaFjdaZrmO9c38R3wkw0LDdXLGCV5iznz5+bEtA8S8++NgutdIfZZqHUEXgCUC9YFe7v6x6bx4QMArG0Vvt+k/nxPwFniPFF71rZFMFwySkznKUUQnvZKZJoBD9Mk9d6jkC+5U6SnkH79OMeY2sKFQavhLkMlWfAfLM89UHJMqWl1rkXQIFvWsNwN8AjTwipT9BDhQGXm3bGmW25p5KLbB4PLQA1NtrdaygQR2QJYhuJ6OJjZBPjeqyycge7e8pY068btDwrhr1L5m8wmsTQRUpe5/cKHOWvKgvhFvQzaWDotLnB7JC8nx4s4r+eI42WdQewkTXAoy6Q+eVF3UCCwS9+YvL9YSfu/m7rjel6fqrl9GX9+s/37jI3/ulW3920wmhvOhC36+tfQhb92nEpvofi3jol0/etw/+9s9tdHXs/YdVyoYrLMGqV9OQVkLU3Kduv4uROrStpgarkADlz+swMwK0ae6H+oz064YE1ISt707SvHtFnasPSsnS8ZsBA/L++M89QvUZqz/qhnB8RUPOCav0DPWPoATkKu8zzjXzfNi7dNlKYoxyyENDeHtDCCT99i9le7NlknWz5XL3ZfXKCtfolel0QeHIfSfjKVbp+gIgOcVS6vlonnQZ2TgpW4wlG+MloMGASd3e/xHXorhRo0fBarQJjK9xnYmISIvNa9IWYLFEydNtO+/jbTRIyrpP5QLYsiRzWL78FYpNq+89snOsegUq1Ggv9R9Eq5ndrqbWwkqejS5sODu3s9EJoNT3ENsaS3FTgbIgq5jBRQBjtUSJDRJDGAUQsjIlrBryq2a7lPwqPLmaL9RmvIqhOaxGzR3IYcWqg1/+hlxWRT7FlrVWdc926y9bPf+yBcl37F7zB/bazm/ay9tv2p32bQAfC3N4ZaXxmTVyE9uuIVCAeso+S2K7Ojm3Wjqzu7UWFtY+Httte9bTLPylHbYL9lKnaHuNtbUrslif2X50ZdsKBpnOsWbm1t6KbLe6sPKS8lsqTEmCBV6z7Ubko8ECFCCEvJqLod0qJPbbr9233/iV79gzvBGNUlOTj7psFXRQrr/PSheQAMr69FErEG2qTmD2KUA4m84gV61foLKivBdnls6P0cgr0qAQ5oAvSlsk78VCzeqA9K32lv3aq6/bs8dP7Dl11C/n7RIA7K0T6y5RKPXjYIZ757Hrt9T0mjz4JvLWaoXqKFfgRPeKpktbzLlDXimEpSvlhc7UJsV7VwX1ZaG8AEcp4Hq8uJR6VBjOLsQ+mNdtNKpC+k3ek/W9ZP94KXKr5pHcJuYTuUF2KiXlSUPNRW4Ay0pzSyinlZpd8SYXa+v1BhZP565ciqH10ZMXlEYW+LBIPe/W0IGScrZGVmc+RD4uQBAYbIrmPB6OSQ+yDYnsbm9TJxuboj9zylr66fM6eKeDIptiNK0lx/x2THNc85ywXV8jXRD4Idc6pmeKoGUk6UIPdcKlAkuB4N91+4VXKgFZIvTG7I803OzaHIj9vNLHN3aVvfdxUFuaOa5lpHPod/fpO/bTf/f/sU/f/xuqYmAB+ixvc6U4YjC954381JF9n38BLmmlTMUPk1Gi/jJ1Xckwjqpcg3ct+VZZyLtQGekZ3hnPdSINka/0gAL1a7VlBgT1AMFo8ybA6+06u16uTh7ghORD94i8VOb6zuN0ldeTmm3Vhyri0sZd3/oZ6DdbViLXG1xIZrHiUWIVZhUiUUe6JpMVGygdbmQ3zdbn1sw6xbaaJokvnjTXPIRCwy67AHCqdtcCIIbFsD5HOCfeTq5opZtNCAhVbDBcWoqVupifQQif2l5zZIe7GpZJpVH4jSqWcRmrHEMQf8VOLmObFyOISuI1t05pYXuRXFC1/0MSiugaFO1Jr2dTgEDrZrgtg6DqeRvSl2ryYk79Iqiz76pMVTKWB89V84TcSQ+vrIZx8qD26EaEC6xBlus8xznMXiUtjbIGFrRtOzywRvHAism2hYVd61TbVl2kto11WlqsbAfP4BCL8Y1OzV6/W7eHO3mrrKfW0II4APZuK7J2gNdTOwCQizZaaKhu0fqTCWlbWLUws3Y5sXYBdzx4Znv1LoClNdQjq0ey+Ie2H07t1+4EPGeNN9K26Ti2aW+IFReSL0A8V3YrvQrBlJORvXx316Ka6gMSlbUNkKcoonBJQwtdiYUtCLpGiaiJSrN8pSvFQtWCsuJC4XGFHQBMdX4B+T7Hw3zK/hmKeEYaY5S4zPMxSqjrFgp80Gpbu4XXhdKOUJgB9TdGwYeUgyalapjDci0LUO92JHTZ1Kdb0nxqOKzCiaiZQ6OI0D1bgAwx5xSYcVmO8JzwLBRShQzBUwA+oItHojAqakpdlfDUSqRjUbd4jne8uI6Ey7Vkn11EgVyxS3YMgrNkYuvF1AFNwKbV5NQUqibAAt5PHuND80c0x2Q80PoRFQhgzzRRTYtCySgZXXVtpxbaK3cPMAiK1FXFfvL8mR2PJ/Zpt2svsKAXPE9Nw/JGquXAOu22Kay9OthVL9lM6WsABqAEem7d+4HsQ583Fr/XJZ+Zl511CGcAdw3kXtaUL7usazXPZE8XEN58+//vpmQq7TfpzT6UFvItulWLgXQVb/LFJ+/Yh3/1/7Un7/wbm148xZsbu5epdfHVBBRjjLQV7LOhiAA5jCqsebwQ9TcoOoS8gUyeMq9Mg1OcJJEvPyaSIAXiYycJLvYBB3yqbjXDPUCOK0HVz+s6L9vrslG4H5WTD7XWcTZ9V7+G6kbPF2kol/ru8dT8T+Sh+pDhJvLOngct/XISSCEf3y8XUyovhd0pmCpuGccVMDHGBbtaduxyfhfr7hbW8wpr6dIBOplihde3LRngMawu7Y1HI6sXLqwwW9vD3brt7lQonJl3UierisWLiO9qLgBkg0/s+y93bUshzyEub4bg2SHArvDji3xqR90r640RCABQih1iedwHjCOIQ+2XSm8JMkgQqDVgVsDKLmqxK422ufY0BIBagCmKtAQrhxA8EI4KZwcMkDGeTZVSkwmVqiVkFTKkHjWvm6hwTxPICiOhCiA3Ci3bC+/YYeO+RbmmlTT/o1iyRjsGSD+wxeQntpo/xT9ZWLsU2q/sPrTfeuU1iyc9Ozt+DCgDyKuirxLY2d2yCDIoQ1AKkrjCahrjWQxmQ48vdbkYYOwOrVmILYKI1dneQ0GWAGL/sgcZJbYLGN1pVG2n3sA6S0hX3V7e2caDwm6XVUfZ+egZ8unhG3j2b7/xyHbCKkIuAkm8LNTeLuBWkziwg8wDzOqn4JpKJcSjrJFPNSPWMfj3eGadcpKXoNFt1DH1n6wvEKwuin1BGmVVoTQ8pypgoKDzkLsGJEjBEspBgOb6qFFP6XXTju4SmnsaMi9ESqhQ3hWNYAo0FLjkYCArTqNYdKniTpEJ3ouZEeM5UJ+aTayJeyW8Ia0IqC2hrFd4IRruXK2u2M8omhd4viOrAFwV5KeSm/N7YRtII1Gf2myMKPFMhZ/eaFY/RlaQhUFRmJYYb0VzpLT2uiaHzuW946VW6oFPnhzOeBYEMxviSWKFvLrXslfu37JGM7Knp8e+BsmCe1fkS3HD1HQlT1/x0ULSrxDho+HI0y+Q9xnnlItA/6tbRr7Zd50WwAnctOv7zxKDAFOezXWTDeeEr8IzmVFf3r9pBNY3bbrq8yu/njw/5GnI/ukHZCBvg7RQNjKQro4/sb/+N//SPvrR/2zd44/RP4UeyZqes2Yr8gFQn58cYQDMfWVIDaIZohvy1OTRKGYZiWaXnDhNOKgLtCU3Hr6GMlcfl49qu97UfCZ5k2yqfOXRKKW6Vs21PgBBz1HTlvIBMXueKR8d1/wPNcuOR2ObkB5NUZA3oj4rPVcen8hcEQxUUnpH5hFu7Nn5+S8fgfy3/91/c98A3LypI3cBAOMeIjIBQuqdk+sQl/qBNYJ7eA1lD4u+xgqQy75OyxaPyfwwtd98bWGP9t+x+urEamuAdRXYDEs6Tma25JmG9ZpCHgr3sEr79t1bfXvrYGA2Obdpf2wVtcEnA5v1TwGjmVVRso9OnuIbJbirc4t4ZwNr9eH2DqBQQWHLkFHeJvOVKWaUd5ZKeNZab1zehjrQXfQBkDIWDbmKIRmBGiDmE4jY5YUgF1SuggHiiUjRSGMJN9ev5Zl5LHUFTNyLdu0gumPt3B7paVu9VIOoEoBxiHf2wsbzvwXQfsz+GIGY+CJO3731qplW0VMbOe8axHl7Pkrt0+GlhzVXHKXNfIBQQZSaq1GRcAM6865dJV2bjy8sHnbx+CAWCO5qsSHPZmFRTUN3bbd+H2W5Td2UvAxf2a9ZmJ8gmgI7WZQINLW9RsqleI1S3m4DfB2ASYMIVPcbQNGBR2TJXijjaUB+C9wuzYdJUAoNj9Z8l3wODyAfYSlLGSBlvFV8TI4FuOKUmPq6yDsIaOkaeaJcZYQpVpf6kDSEViqpZhx5QGrj1torZerqc6FUWmWlXm8it0DAobrhPp1R843HMKJcNdRV8154mfdJTGLFFZr4PgScJ8hhRigKCYPhkyAHpFeKXFYY+UiDRTASIP2AOqhAiKF2PI50hWYAAulyRL4U4feK68a8aoGXxf2aqEiaNOpwA9hoyO5xf2CXk5H1fYg2aa+3LYfXOp1oomFqr22F9qgR2qs7O9aiDLeqNdtqtHxVwRzGlHBJZaEmFUGf+tsETrMZdaqycTCnZkm/Xywk1ieHRQROGPyp7nXKf3POCYTf2lTffgsnZAB5Pw8HsmYZP+HXfrHzv758w6bDa72AbyIDyRU1QQoy+nGvR8/zZ7LrUTrGF1IB1iAAeKGnzx/bj//dn9lf/U//vY2vnoE/CnSDfsuiJ30bQNhXA8RA0LyeKvX9yccf2BSCb3Xatnt4aO2tHYytli8vwCucCLyJTKlUGfC8RDKD4SFvwUEdHVf53oC5vmtTB7p7E9cEo/MqV2/e5b5s6K6UC1lPUt4nTxTvEll3meRPk3KX4JZGkckumkIqBSzZm5FxKgOlUcn7Zdo+11W2++CaV/YGa1RxqVBNgGDpXkh7XbWHAPZ3Dtt2t1XHEEMAIAdZ6UCfL6upJV3vtrGuNi+w0mIApwmbagy7Frqhcig8NROVKLMSRHC3tbJXtmNbDk5sAvnMJggxgBOWEiwM7MM2919d2bPuBaCaWjXftYY9w7oeWi49I40lKlczO1uksGLVqA14KY4V1SsrgcqR0LhgAxiy+qfTmExjNaIsElhFMxWBcKHnXQSSFvBkIB+NrlqnWGbyMFCFCA9gJyzi/dyy3XDfojzKHrQQpI0NJyd4FOd22ntio9kzLM0rgGzqYd7VhxIBqpNe32MlqZ+hD4h0FzM7mZ3YcNHD0l1bdT3BHQZYef9mDjihIEgkQqfJZTUrQ0RzTRCkLibrms0p173de3b71ttWbb5uZ4OanQ0LAF/RDluaBSvFIx/SIPKX7ZJzCbwUmONUumJAydVXW6+URBaoWvA041tzPzaQx7qkTmmzJdciIdeWk56nOSRt8lRHoQuAa8Q9AKXXtySD6yCmlTroedcY4Dzu9jiON8Kz1FG/5HzqHgxWGuWQwRv/+4dUNRs9w8e1Il9bfVyTtS+rk1IQlDV/4Tx6m7dirikvioyrMN9acGgyx7AA4CPKU+um5zFokiUeC4ZFoRB5Z78LPOnaeNqWPq9E0iF54uXkXUPG8SYgPsVfKski5h6RYYGX5zEOShAsppi9f3ZpR5MF9YI3gze7tbWNEaYljFPr4AE3IYMDDJlXWh2729jCEw8tXCNzZFHx5igOByTVl7y3MFSHsHKebSqXrC5VatlRlZeXDvfpuH54KXLdzXk/lv3MruFA1rySTVT04b1+/CubHqd33Tz7y5s/NjumlgmtrKgYVWpmzibPqC1ANS8ZUn0pDdRhHtkvrmxw9pn9+b/6l/YX/9P/aEdPP7INhtVmDmF78zi6zj6nPObo8gx5lWcqAFtStxcXp9bpbAHKZV/MLKw1bG/vljW1iioypIWcvkgv6br2XN375YhCkqhpUIWienbvl++KQqBy03UeV4xzul59FnqartO5m11kJGKRRyOZ0yqRXJQREu9X0EQ1n6mfkgR5SaCo3AvWaCCDbX4phu/ebJ8TSKlQv6+1vPMIcN6H8JJpFNtHnWB123hihbhnjyp9+we38/ZGWLNqisLBzqt0RKHJc+FzMrDcTHMWCna5adnxfMuSWKE4ZIuI3SeG/+Jgeb+1NKrXknnNpvEWILWN8qdWqQJmpCymQD87Pga4JHxzrO1z24qOOf+ZDRbv+2zOEkC1jdWmqLhNXP+dCCIR8XGPOqVkqXgobXk8PE8GagCDVREgrbwnK1jP0Kp+AkpMZAoFEOB+4MfFXKEHolLZ10zfwXqtrSoWAN41LMZCfW0vRp/YxbpnI55xOa7YhDsXEF6Sx0ICZNaAnobbHnZCawdZE5w8vNmya8XK0OL5kUXAzUGzjleUx9sjfYDQ3cqBHVZucc+BDZLIVzqcLtsWr7dRopZNkgpEtLa/+vDY/oe/fmb//uncZvmOjzPXSmqy1lJ5E1TfjfL4jPPPFYlNCoylRDWiKOpElvudxQZSOXAU5dLQR2QBw6IcUJaQqwejhOigCdKs2dQNgCAbGRRgaKyKNbwBgBBPpKbmRVmLxbo96c7dMs+ABCID/Dfy/KrUjwJoaqKm0qu08V8GZLLaeC9p4pen2WMUUX/Kj5S/4BY7ViVlreaYEMDQRDk1NWg2cFhBBvkezyGS6cytRQ1P1sCIQhkrNQcBziOAsQYuaX30gschG+Fha+nZAgCn+ToaULDRcF9kYC45n6qPaOlzLrJ4YoAPgKW4TYo+IFl4fDG0j897HiG4BtPshniJPN/WkDN/qJrt17SGTcUXnFKonzL3izy8BviPLHte1MzkzYzX5eMzz508b671M9cFyPb5zwzwtfsh/tMl8jRcJnSIDzWtCPz8iORE+5c2f87131fP6XfmcfBc6Rt5X1IG2td8p9AgRb5Jt5ClCp5dcTm18dkTe+fP/6X96//X/80uX7xvq3nf8sigDJplqnotUKcazhyQSEXNRQpUNvIAMAQVv0oRbdWMqCga3vGNDChaxJZGwPF+RcvImrDU9CQDBO+IclNeZVDc5EVNVTf9H9rk3embiFpL6d4QgUbBqewyGcxIxAmXXZ86ppnyrnd+mBJjV/l6gEY9l9/qQJe8A03+bA790jRfaaOksu33/uAf/TBfrP6gub1rUQuLHuVXPCRFipzP+mSyi0CcW27xkZWXx7YGdJ7157ZKxgD2yOpVDcIa2v1m1w6CK5snG3s+3bO/eb5lceEW/IEFsUYB13nc99je2CvZduHUHkV4Klhc88I96wGQ3eXEFoBOCjmlKFhvNvPIrkW0qlWRlzPBGsctzC2sgbWoeFRhWcNqJz6RMWq0vZ04RonlQCvOlVtcVHABi69agThEHiitxDqHUMsiWEMl6bqMJwWwIEBbEJFiEkkhariaNe4tA4KN0j3IYIvn1NVPb0/PP7CPjj+0fBRZt5uzevmej4papAO8cUh1U4eg6qRDo0V+jD1+auNN3wbpxBrtEuSQWEDa94OONTsP7HiawxNb2du37tqbB7dIS2QvelM7wXKZAWiaq5Bi5c8gj+U6wDVe2WgKUQLOz8aBJcU9u1Ut22/d3bIQ4YYe1Irkgu7gcv0pAXeFApm0j4ddjmVg4oveiFApGxWdd2pzbqFObkUwhaAVgiFrbpoADNRZPERmUBxNWOEmrX2/xgov5iOrKnIwkNmjHP7l335sPe5fYihI0VyJSYuUSvJW1kg4RbEkzRnZsYvKSCv/eXrk9kvZlAcBhbROm5qzpMiajOd55bvAXIE/1RyhwREKVaEmCd2T9Z/kMyODV66XavrUjHOBgDw/AazaxvkislQzHOXgicAM0qRNNelpwbFFjEXJs4JATXtqYuGB5FqBEJWWBaSVrpBbKkNZKlO+CBwkdt2ESn5E36ICeQCydATS3pSlzKlM8by0JG+MFyVCFMnrpMpBQ4BFpCozEZmO6R4vQyWXzcHMny8rWn+c0ruyb36twFdNOUuVGeUigvLt+hm63ncd8Hu/2OSBZb4P6XHSEInqKBuHFZ0h6+fA40CfBqdP7cl7f2Ofvvcj650/5S6FOlLTJvkG4FVH6g8TyMtg0JotihuloKNZtjIiU2uDRgVq+ePOzl5GWBSyRsPtbjdJ5sYmE/UdycMVkGcGqsuPCFg/yIs3Y/FdcakkJ8qdl61kRWm4JoysZUPey7Vhc10OXvaUmcqGS50slE7VtzzynEYDck59wRfnpxbP8K5Iv6I4K1p4bzDTyEuFMfmlmIWuTVLm2yYf3MtplFNa9HkJ/enUrroX9vT5hzaJAb3FY4DqXbu6/Lc27P2lXV7+1FbTp1gQA2vifTSo6HI6pVAUyr1ig3jbJvMdhEejrhCEGKuDgqtCHvultf39l16y32i+wj2/bkH11y0f3rF+jKWBB1Rhz2GFr7BO3CJG6DA7nHzWq5KN09Au5k27SquQkyb1FSyQi4q1X4No6oGsBEBVAkjtaU6CPqXgLnD6KmFGyQM14aCYUzwsjcVWB3qZWi9xkUalLVdD0t83LfpaL92FWB7ZVnMbxZjaZHFEWZ37ZC9FoO2EbXvj8A2rr96w6UUH13qGN/eZlcKu5chzHo9EYTSKQYzl27dlEmNhlW24Gdn5UmPCU3tVwReHfdsLmxZF+7a3/aq163csKVQsAYBjiHU2LmAtswNuihu1LqcGStu6SJrXC3tpu267Jdx28l10ApXYasv+pwhcAWTZpyhTTp6C2JBtzf1OECgG6oSnBKhDCmra0miryaznw2Fn8yvqp8cTZ5QlJF7BkkdJvL8El6Ja3uG+bc5h1WNirItVOx5M7WgwQdYEUFiLAJWqVnMy3LXnU4CugI6ad9OIatSD0kGdyTpDBjQYwtNCBWposeRjtQaYqXvlTv0F6k/S2h2gu634nkPuVlrIRTLAJmJcqcN7iaFCHcfkWREIcvkGx8g1AKEAmoreHFAOyt9mNcWQ6gHeE9KeQKYLSCKBFNQ8J+NE4AOhiLS4R6PPFM9NcLKEFOdhZD/pdu1fPf7EnuIFXVFOU8pAsqjQMSJkRQLQkPcV5KWmM2qIPwGeQBnPhHrQSKzPN45rnZYCRHT1/NQe/9U7tjwfWkUrPLq+cI5rMqKR1Z5ZvXrWNeZ9/lu7f+WEr7UBGbn39/k9X9mu7//ypuu0y6LO9A145LfHqeL5Hl+KstXcqn//F39u//O/+n/b6dNP8LhiDCX1PyGveOYhXm4gqwesKPO5hng1OlLl7MRxDdRqXvL4eeiRSGfevUJL5VkgT9RxpRa5J9nYQg55rwycteqSPEnWtHa9EyGvUrrU/KSoxyoIEYXyfrPpvAwP1a/Oy9PV95uy0XkVin6JeLMOefLOceXbiYg/NWul3JuN9tQzhAvoAVAs7Nmsc8/0vF+W7XMP5Nd/9+//kPS/rWaHCX557+LUnnzyLoU6AliPbTh+bJfdDyyePPXOyReDpZ0NsQpgzhpOfhGwipI5wIVFitt/vmjZ+5dVO487FLJcRLUDFi3Ml+1Bo2nf3cFa0Mxpi+xk0rWPzi/tYoQ1hmW/WcRADhuKrcl6ambQCnYbCn+TaLSV5hZE4NzKGqGC+/VtgjAN1EBajmwwXdpIwQ3VQKU1MwAVjdxQyHXNBfG1kCEYjfSQoEoXhuM5wiYLzqxeweOAkFZUcLqc+aJM26W2dYq7Vg93bJp07Xz0MZ7RhQ0Wlz7vRKsVPty9b9v5FmkPTKsq5kvPrFgdkI4a+WhaXO7as1FsL8ZVmyx3AKU2ABWgNBtrQQ77jQM8mLrlZGFWS/bi+IUdHZ/Z1eTS5tb3pphAAAvwBQAMpe8LWKnpdorntM63IY3AfvjdN+zWemyFBCGWYPN8ty5RCu1faD8Cyzky7m368awLeMjKDgBfTYziehlYaiKQElNm6niUt6By8U539bGgLEUHT5RQIePLLSvlO1bQrPi8OtfLlhaq9qPnl/ZuF0LOX9cryfDmFwEd4CglS5GdCmSj5gfVjOJR+YV89yYCsiOAyyxDAZxAgCupUzUvacKjvAE1bYikBDKykwTFggMpsSzSDJxl3fJclQ/ySVJ4liIQa7gsHncM8SPTN+s4VMpVnq9mpzL3AFVYlN7HBgg4XkCg8niVXjU1CSA0kkq/NZFxxnsUKVgh4gvLvHUiPDTqUp6Q6keA5f2E/Cl98kS0Z2lWXWQAJWtYi02RZd9kImhUUjIj7RCXJiHqlAAv6z/hHgk2afGyUtuYruD4l2XCP7hMoCedWboXklnd2SXXnz93UyFo07vIE+9AUpAFyAx5nU9HNhxe2enJc4h4TJlpkWHED69KUQ/UJ+ZRH5CzCl5/GGBI8Kn+LKWYt5OeDLS51NOlOk/Vf4fB6U1bEF9je9frZTFBv2X08+5e/4LnK23IiwpHxigfapryfgve0YXgnfylUF5OXKMy4z0qS0UD0HnVyc3ES9Wdt2BAJk4u3OcrWHJN5tFxSN8xxEQSWtSOs3ZxdmJJrIFIMrhyvojUVX+M/mgW+vSXYhKhti8I5Ld/7w9r9fr9Wr1mJ5995Es9di9foNADKrtnI6zi8Xjoo68m87I9uSxYD8Bfz2FsLO0E67Iql5zKmI7G9uR0ak+6CPW6nk34ouBso8mB6lDe2BasXEGApum59bBmPzkd2nAiy5SCFkDi4qrJoVDSkF8EBzAsU2EKD75Vr6pF1Yow+U6AlQy4DQHxqSoV4kiTvI0WAc9BhCEptToUECLsYzKMpYpS5LEeNZ5fkxprYWAziLBU0RBPhfVWE4M8J03uURywCult2k51x2KsopPBRzZMn9twpSCFQ8DVrBJW7U5r25oBgLrEiMCQ8P6NdE7a1nY57llv3bWPz2b22VXRpraHFY91Sh62ajV7a/uBNYsQSq7iQ3HrWGOyynbqLchxZN14YAoMSUlaFWehhKeFLe6BGjUb2dc8h1jvBi37/r2XrbRIyQMJY+cSyh6t4Z+En3++CRwUIVQxrGT9zuddgE+egTzACmLOsQUAijWuZoL+aMSzIKygYrPFhLpdeOfkWuW8BtRzEZ7IFiDb5HkNWwKyAhN5BesgtB8dXdgneGoaoKBOQymUhuM6OJAorUUuxQ5KeJaxLHyHTpQQy1Xar4SjlB48UPnRfexqAlK8LQGJ8qSRNWpblpIjajxf5KPs883Lgbs4IKXW/AoBippXtLa7hoAv0y6W7xhvNrawTBkWt2weVwDpBnkJkQmsc8wErTwpYvF5RjxTTRQZ6JBMFTr/1JSl56tvRB6xRvdppE4FoDtoYyyleKXKA7/dihX2coOAS31zn1eWfwA0kwmeaegemmdORykTLRnc3t62gHOSCzXtaRCBRqiN0EdFNsiu1v9f3OfNZezZW/iNsaBmLAGrCESWckYgN9dm9+rar2+qLwlbBrLSuSpyuhxf2uln79rZ0w/w9M/RyZk1W5EJa+rItwB3OFEzOXeKvHi3D5rgHUqLZE8xxzTM3psfdaHyQBJk6YuAZMBwiU343t7dxzDEWxsMuXYBWB85Ic1nEwc8zwc3i+R5QVYilLc8HMmRhulmJcIuWeECeSz6LflXWXjzK3Xg6eMZWWDLrL9Q5CmvwwOHco2aViXDWMKZYcTzLs9PwdYYWVo69mhC78XVEKxb/en4l2QWujaVp29/8J/+439269ZhS85Ui8qNQgnCCLDSvBAtPyuF1MI2eRvjXZz0Sr7+hcVTj365gVhqCG55OYVAhnbenXs7/dyH/OK2zVMsAj7HC0u6A2tSYQUUfTw6td7szI4v+iiprA0sSY3YSKlEeR5QzniowHdmu1HVHuztWAMrS2EhFMPvVhjZajrFDk4BUeoIwkhmWHoJVjTAps5M5UkjZRQmPdA4ciqtxL4dlQF8XExZAFpQIq9OMoV6B7aWAiSsCbnXvGen3LBW0LSzHl5HgvVQJJ8oSH+GRQHghfXQWlLY+FMbzf8Soe8hOJH1hksbxmMbr69sCCAPFlXrsa8LNYRHI5kWdv/gwN7YeoRXUQNQEEIURBBVLwXWqgJaEMx7L06wXvMe6XXJPep8LgDkslUlxCXKSsuk/vbDV+0uYFFVGz7XSXilIK4FAhaEXBa4ajdH2SSLnE8GVYT4WB3+1AsYYgr9rnsUTDHBslI3gMJpKL6UiD2FBGLAT2BfBFTVz1MuNtnbaHUWBn+FYqldW/1MKcDw3nnfHvcG3pyncfjeMamhqeRXv6VYWqVP/SBZ5yIv1TMEhvJQsPakqN6kycUaNaP86D6wJcMVNlmK2twyFKqwiTx8uOtNaegenq8AhoILrVRZqSJXPH+OZdioBnZnt8251IYLDVpoW5JAtivSuxF5KFKz2sL1YlmpgB6gJYDRe72ztIIXTL5w6qAbznGtB/tExjUSrw4xa9nfBUbXfIaciUB56o1XFvigDopAQKZNx0m4LNsC7/C8K+MCVo6vqOuV+kx0nrLVtVrUSGUmANRAA/diOC4QFOD5s5UHfeOcx/ji78ZjlXWuNDlQSpbAAt2qza9j1zechuwafsrDL2KgLed9O/70Pfv4p39l6+EJRg1eHQbpEoNIkSAE+mFYs73DW7ICbEG9KU6UytT70px0eTxpkgflwK7kUjaSX5EuCUWO+JStVCSvlLv6cAOOXZ2eWr97ZlrGWjPVMwMD2eCZTogyRNhEBrE64fnUO+RJZOclGWx8V5/bTfOV8u1x0NiVPNXDF31ykATXqEx8TRl+q5R0jSYlzqZzr4t+r4ucqilr7SFMzs4x0vnESPyvp78ES9nebJ8TyP/uD//3P+x0dqzdbrUOD7dta6sEecyt3cpZq1a3zv5D27v3utW37lpSObRhsWPlZsvXEW9ANtthxTqKzutNXjOs+baNprJaKXjIRwSSQCBqVilyvi1hRlGn0zO7GDy17uDSOwgTCjHMYcEmVV9vY9if2QL3Lj+f2y0I5BDCWHB8MZlabVMEtCumJSwzOUepscpGUzXvaJSEqpGKo5oVB6vKrthERYQIqiANZiGVvlqs8a6wwvNYlzxIHn5e/QuQVEHt66S3UazZbn0fwhjYYHZlIzXnWGhTLNPU+2CwPhHU8ewZANlzRVwkoZ3jmcU5PDeFRceqL9du8QyEEJkvYuE26yUfdZMbQxbNfWRVqQVMRaJePVUrbO3bs0FsR5PUliJP3i2BlcWrWd5L9gBr/0Fzx3730etWUzOTgNbbODILS5uUQULuKq//1AHMSc1v0KiZpaxLnlvMU95qZqJ89Qi1pxd4niKH5tmHs5GtRQKcW2rgQrUFCQP8kEhuoyYerHDeo+YY1Mkt0TXpfvfsyp4PJxALaXeQu7a6lR6UWaShznv1H8j7UGwpN7JJmxRaeqlJj54PKaSUmPdI8bOmGq7hT23MyrSAPMs8x8mXyETXekn4cT74rXxpvpDuV4sZr7DlgueyT8dru5jVLc3hnRa19ovCjWikj9LNO/UKb4rVSKHMclXeavWIcsz7EFMteRtQVyp5ak4tXZQ7ZsCwZ80oAkhWyPnAQqzfGvJ9I4PqC1I9KU/+hX9qQ1eziSxs/fbjKgNdp++AvMrGy0UZ5JBb2korZKlC1LUCNb83e4h/d9kQgeg63cf7ve8B+fD+Kq4RfGZF50/wche4ywtTVfpSsdOunT97355//NfWP/0YA2yGPmFt8yxqhfRRF2liCfq1mM29qS/ASDq8dZfHCoAxAsg/2EpZK5YaoE6ZpORdqdX7FC1BhR8DwvJYVO4r6qSIB1at171TXUvGpouxD6LQhD55riobT4PSzHcXEcm8l3WWN/0WAascRIqZzGTy5aUl2SWzOn5Tzvr0Z+rpZMCH8vrva/LQdTL+VLecu7q89Hz2emPwKsYYx+COIZS1/fEvJYH8P/7Fv/iTf/En/5c//r//X//P//x/+3/8r/4kX5j9aaHU+9fF4tmfdlq779T3Hj5dFeuDTbn9dFjcvj8ItqyxG9nD/ZIdtir2+t3/X3tnEivZdd73r6Zbt6ZX9eqN3f3Id7spirJiSwoSJUayaGoTeRFADrLw0tBKSy21ZLTiksgi4CYwuSOQLIIgC8YwHDFGADuhNVgcmmz28Oa5Xs3zlP/vu69IeZMEsWXrSXVeV1fVrTuc8f//hnO+c9cebOZto5rV8aplq7vWnpYsXdm20vqGhPu8JNii5YOcFdRhtgqSmOcDScB1AfKRtdotG6kC50ybrAkoO8wcbmgAq4OJtdMCxVVJF+nB0FpnNevWmyIBSaZTqaYtEQ/7cPclFUsTajR7AndJI9i/ARMAVaDMvBChOlP8dS2L6ZjOm9KgFIEInNPZkjozg1eNrqbHbpvVgAjV+FkRVUYDfKh77kuLas4Ca0lrGUrtaYsQ6l2zWu1S47cr6YeBKhV6MLdGt6Wys5ZAnTMpgshs2KVOnptINiMKCjI2HQlsZ1lb29y0xqApibdm/eTABirvmZ71F8/27dl11xcPToU+vqAJQJRGaJL+2ZtlRRrSN7/02/Zirmp5aU46Uc+DjFTYRVJHpjMzEEgOOjqVsBmY7hlNcw1yfDKYdyTjuTOawQBQQFwsZLxsaGDqGsGFDQei6qAg6Z3tRXWNS666XwoaZIxrMOqFw3hP7fJMGshEvwGabgLQNQAkA5YXqg6Dmud7vvTZAyHyUsLf4gNc7YZ0x2ItjyBAfSjffr7+8/uSR5UVoR/NSl/0JOqMAb1wbFInUN7EVFQRCBIo02QL1mlL45a2OE7nfbATL0131/25l56n+mCVv6CCrJFRlQFwi30x7FrJ2iOkafxVY6RfXQ8gI/0OJZgUJYFX8iVpn7pWkilRlH1xm14+9Zj8+5+Sso5ZNSvJW0XWT3E/dVjTAdqJz5SLHHKYF2/8T7ujkcaf/X//i4GPY3oJmMlbXIfUx9SJHRJC7gfQyVFcc37Ex5UHJR03bf+zj+zZpx9a/Xxf2rTGqHjOJISRH9WW59kj7aqsCQHqdNhVPTR1jHGnMudCW1mtWHl11QLVBX2YhZNMcMG3Rbvn8zkaWXnT+FOdYgb1CRxql6CyYmndoyshczJkYfRYGNL1MhByBPNhTLACP/U32jKeDRhPnuCelJ+65BkQyGLMLF6cR3lc+KDPKlGHJOoLzWqxKJNz3ZTKS43IjD5mXD3bO1CZhH+S4NDqG62ul/H07OJW7IW+SHHf+v9I//Stt6Lt8Mx2wkFUnDaib2zfs/Kk/lAqhtXnpeh6djd67+NGNPWooil38o7HktQF1veDlH1tuypN5ND6o0d2OTi086Yk/cSaVElJPb4uJGOtSdPDbA/UETLTod2Rul9lwx6xNUIfi8FYTT7stK1Sydkw0bHWuG6X0lYGmbwN1ZgJHGIaXMT3IiYSU3nFG1ZQPu+L8ArZpHV6Y7voiLwKq775FfbKIEnoCGkr867lNejyqYKVRX6ubo4KNgjy6kTENxoIHFM2klRKoPfV1NQ2M20rpRtWLCas3RdZZFnNnbfeUBJ6/p7to1VpwJCvojS1IC0JfhraKps2jbG7E103p8FasL96cmqn/aTVpzlpMphNMMPVJIESroGQLSxMTIsMC/alwob9y69+09aVn7Tjpf5LYCaLk7r/zUBRRWggzBysk9aXuOebefW61u/UfB+NlSLz4aEIBpJ4GLOQJMHmuG/Xvbb1RtIAS0UNUmkXekS1tGZZ1hHpioIuJOAhQf5nkjLTImUrrtpH3Zn90Z/9DztDu9Lzw3zWAQ0TS2wrFhxJQ0VSZNMr9p4fCoR9HQ9dVQMWKY78YL4A1IjTRj36ABURAFD4dNT0Ahx8WDqmPuTObkdh/AtqV7QFXQeAMLWUMP/ErBojPeq9VBTYCLgGPQFRAtMHmgpSPwAa34f99DF/xqSnuuZe9DHKontzDB9ENgyc5DCtQa4IAExEINDlV7a27Xc2tq0gkMtII99eq6hcCYFq29ZXmIJK2WMgw/zVU99mAyRmh1Ffn5OG6tOJgHbF1KSrXHvUuwcHBLD1G1XpBOjXcX5MGP7OMQ0O+ohO9XpifYuv1KZNdQVaCCbt5FQiGvKCyjJQv6mdH7jW0WzUBaA6rnEWCFunExbuQjS0n7QqHIx6jx3ON3nR81kACFkkJaiFhRUnj0xWbaB8M96xQlyfX1n7+lpizVxaiV6h7jztO6EMEOZU/o37DywsV+zg6aGv9aqWNe46A8to7JYrFfUHIhb0VL652iDQuERbjduWOuurfuNJDer5qg/WhVD3E7XdIs/U88Ln4dvdqgz0LXekS2hh5mIsGOETYfkCdan619/hyaWdXl7Z6fGpyiYBQ6R4eHRqTbV/q93bOzo+u+8PuSUpHgu/xPTt//RW1GgMhERhNJ5nosIwEf3evY3df7QeRInej605+CQ6aR9Fg8kdS2XuqjHxSRBGfsueXjTstHFtfUkp7NDHvgkrAm60kp40CyS8qSS8cadjL2xvWGfQsnq/YVcC7Z6ab4ijFrOLerLPtZcUTOemDxPvqJoXiOl3drSrd8fqgIT+BiQ0QDNZdUydmxlaQeeYJG22Hh0ILBrzTZ276hL2SAQyzQjkxE6hgKYwG1vFOrZVknRZnCifU7tuSdKZFm2WlkSVW7er3kxa10RFTUkqKipPgUcAxleQxdSmwQEYjqSVNKRZsfq8LvLB/m5S2XPJpgC3I2JSeea6t7ShICXyac3tX3/jd+1r1S0LdJ5HjHVZKU40NmDBAHGgAU00SHyfb53m89EJsSDkKbk5XmUglpCG/1gAik+jJwAncCZrNrgPAHChgZ0j4KbqraTyJPCRYLzS95zaoai6b0kHfKRy//v3/rtdMnglNbLvtNvV9acxKRzRNSMBjvLmUqbu0W4PnCB9R0BJm65pqI+4lOjAh3Agwpe0zt4gEEMHc0B/oPLi4+EalXWGVK2Brrsy2hfXuo9E/zwagfLgfimVP5dHyheBEZlZ/Ie06eSrDgTYgntOGmCKfvPPupFuyQG93xCV6omZQoRg4fjYZ/aN4jxLiKiISKKVFXshzNma7rshzbyQzRibXTF5g2v8pjxDeWVrYJ5DZF/yE5MIVKB8iaQoU7z2hPbWny7H9k62eKGRqjr0Oe4DtD/aXkwkqgCVzycp6EykacyBkDP3JkwJp2RUL+R93GvY2eFzOz87sdbVkYQs9WHVA8EMMQlB8BBooPKTh4Xm+EVCG1N+aAB9Jn5VIp3VcyR4qO9U1zYsW1qxucCfQJhicru+qNnR/p51mpdWLgYm3dDvT+yxucD8TnTf8pVV++TxE/WFhG1VEdACW1/fspXyivI/t08fP1L5Gc8pJ0gIAjLBzERMNff/0BmoO+WXsuNgp+9Qhwg7WCroE8Qn836ruvK+pGP4uiAPgiOmhCO6ibGK/bpetw8/eSKNQ2SnsUaEhE6nZ2dnF9bWe7c3fO/o6PRb1MxtSdTHr0R6493vR2aVSIQdCX2kOUTRh2fD3eawFxFKvlhOvXp/VSA5Ehg1BRCq/EwhtLQ6Tm44dV9Iu9uyfmJsT2oXIqauMB+7ooBWDYspBtVfLSnpfOyhE9i0CvWbqcttSbuTTM7tqL6XhRofDCvkphZKnGehl/s1ANF5SdI1K8Elb4vU5tIYmHCUkKZUlHS9nh3bhsgjDDQAZ0lriUDy2ZIGQ1n5C22/1rY2s8M0yEKp20jIONbmIqBAkjASKGsNpjqOFU5obaN5XuSYcTNdkBxYOhiKHOeSRGPb9MzWLNnO2z/euGff/q1XbFU51E00GFSIGwBx567K4IPCwQMpXAMFTUHffUW16hXQKASSlic9nSswwwTD6fqMQ50d9xhOSKW8ekMCSJJRxorAVXUdFEqWzuYsQPvQoGylAvtZY2j/4f2fWEPnuLNyrjYQWKqYDoSOLTof0xDfC/mCpE9MFwAzTmgkPUwByrcIiVArY5EuBBRIOyquxNoujsmeJFblWI/Ghg8cYNPWAyi3zuefgyL1rns6oPr9JWenGPgAsp6l8s4xB+o30Jj8OoHomAOrMs87wExIFW6s2zqh4JAn8KOvXtdfTpoI6weIbowNnxXZTJa4UyrYb93Zsg1ds6k+uqIyrAgv2SjLm0n/0XaLz85eAJXyQX3zg//xzu98Vrv6R8rJdfrINXxAboBwPr9O7e/aC31B93NNkDEj0Fw4j+PnKA8iNqbmnh8+tr1PP7DZsKN+or42E/FrPPn9vW51PxEC96GtITxvVz2T39HCKFNc9zH4cn4qw0DCRKQ6htQ0CLMrFdV7wVarEtykabAVbLNZt5aEy1GtLi14ZNmczivk7eWvfEXvBXv0+LGII2EVkTMmrrt379paterE9ujjj9U/2qpf6lX0pRdl9g3j9Ie5lnqjMGgarnko08ysoh0pI+tFIA40ENcyOEdlQwtRbercjNpfwp/GAlh1eHRi9UbTSYNICBAQi05pifOLK9vfP7Jmq/f26enZd3nybUner25Lev3P34zAxU5nEjX7/SiQmFycJx6+XFyz3DgZCdyiWT6ITtShP9t/bP1xW0ILgfbo3Oq40lgwpxQl5aMtzOn8GhRX0pBqnYmN1PQJDfbJQNKXwDSfk2QiqSopImITpoRAcK7fZwLUdoK9UAR+SVYeqwON+upMI1vJJXR/SY/SSHLqWAkRRpArStORxKmOfXrdsYuuVHIBv+/6KFCBIOiMzAn3HeQkBWLrFkRIcsOmqg47zxnRe1kkNyYqKUs1dDwr0EqGU2t2Ny3Tu2t3RSq//08e2F0xWmakDuqAgaagD/q3iBsVS/Co7YCNjmngsmtgl9lyAvyyhF+CGzKA+B2SYuaJA4sGU7vf8zx7WHW9D0V4i3ny3a5Im3AmGmsFAQQr/ycrVfsvP39s7+2fWEeDC8oDaZHMAbSY2PQBG7TahHUihM9mEWqvh31cbQPQ6NmsDkcrwcAGdPuEAuWV8PS+Va9uzZahANRkLEhQPhj8Pj9ffzjv4+mU+l3vAKzLxYAG56puODN2GvNMSdYikyCAeAEbtCGVCQ1Y15MHBhL46/eiHDo2lLbBLLYc8c90Fhty8d7pEIRR5Kt8M8HgTqVo96tly7Xb9qBYshfKZcvrOItZYzs9GePeamuAWXcB0HgWZBb/Fv+u//1F+/KRb3G6+SQJnNO4y+L8WOOgH6jc/kJwkYSttsD0xrR3pHNmM/U6Dfvk5+9b83zfVqXBpyZdPGWu7eumfk8nWH8YdaJ+ru+0N30nFl6QbUTMKgMvIiCQnMD0o5sbP/+uNlbbqSKsunHHwvyKnkXdMotPhNwZ2NnJmYC558JY9NJ9aY95++DDD6TJpW1DGggz/LJB1tY3N6xSrtgJs7OuLt1siYlqQZLU7aKu6ZQ+JvUb2gMCgTvCyZfKiyDAeiQmfJBnxgmhVnCSM7MPYayncXRRa1i9ReRsc23j+urcisWCzpVwpb7aaLbt4uLanj7bl7bde/vo+HRJIH/f6Qc/ejM6O9uzQXoQzdLTSApjlBzZbmZq0brAqxyOo1J6FjEzvtsdW43XQJ0lifN0ZqO+OruAh9DR+DUSEwG+O+JiKT4tZL3qzuyigwM+o3Ow/RPRcyhJS9qNQBpnaEpSss72jrK6IkBVbV/pPm3MbspnOpQGJUJicMwFFJgW2PQGrWMuKTulDukOXkhE5zLQs9Ou9fpNG4tVJlL3s0LOZE7kN92waWtdmsexfeurKftK/suWHr3oZiTMAYSWAOgpH+E4MPUgJS0GOkDFMO4LFAfKH7PUCpKeAQXfMwTpU694cLNT4dDNKfihkroPXYnvDLTuZOhrchi0gbQynPLz1Q37kycHep1Y04U1pPzYBAMEe8h1lR2ixswAAGNKoM7RQKgcBi5QPWPB4hiQR2rmXRBOPelzQSTtQxzpGc1AtwIgkJ5jKR7QyOozWoLoAQKh4ICZDgIgHleLSxwIBS4zQsWL2NJIodIcBFwQGCEpuF6P458/I16TguYgTVWgRr3ivPUFj6pLBATWU7mjXRcFqqu7pby9srVh6WbNHog8dlbKvgkYs7jQMlzqpUroHzoGAKtq/ACfvyAYPeDm3T/7OZ+/eXJu00XxORyBuAHKuP70n2uYhGdBocqrjeYqx+XFhZ0J/Aq5tD0WgaQmHRGIyiCxi4gL9Gcc7LGJilbiTXoiAMvHG0ne885zfiH5Qk4dj/PDuVByXFYWeGJiw4RKzLZUkNdYKKnvxL6SCRq4zqWNmaFHH8Lf+eiTR7ZWyvnGaoRjYjozs8BWSiveJj2R+Fh9E1JwkiBvPFyZQOPGP4i2AongA4rzjkY7MI9UgaCnyqQP0rDKnpc9o77R6fXt5OxM7z0JZZi6iJlGcNmxra+WbH2tah1pIex7X7tu2ZW0qMefPceM9cPj4/N/QzZuS7ppst/M9MaPvhMJoKL9ZiqS/GLTTC4adXq782EqKgVFy4bjV1kYmBqIREQoWWkWTEdu95PSItQpUquSvNWBBgI9dU52rrMZ8cFmVsxXrNuaWJ/1JUKjHB1VHa6lzjUSsPnOcuqgPrtFHXCsczCnSw6SWoFjOKt+ySI/Zp7oemk0ZeF5mGTmRt+6Om+SzpuGk1lOAy6zrjzmbSd/YF/bbtv9VF4D759LW9rVQBTgQSAaiIAREh8DZzHtlH/xNEYAOdZ+mK9O3jDBAKKxBEkOlU+dj0OX89ioKS+yZKAzmLqqK+AkSRgSlTc3FqkKLzqSHN/9+Km9d1CzpsQxBhtrCjBhJCUJYgrDIY6pEbBFU4JACIJH2HVMTZiYMEehgbC4VEPW88igB7KIKIx0t9halFl4EBR+DcwnFBTS1Mk3Az7+zIK9RVhvL6vyBZg5COtEIqdC4kSUBftY78EaFTYY8/byOiQHAjmBl+8xobrt48/R84vFou6t++s+aFwjHUezCZSnkgDmvvL8uy8/sET72kq6z4ZALxQvEX3XAVmZAeQwrXC/eI2GHqsnAmoLAuG450V54nN89IvEL2iznl0vYNzenAcRQxijfj8mD1WNmsXa11f2/JNPJFQMrLi+bqV8YI9+9hfKe1/atgQSaUr0b6gdDRSNhQdAtHxithsfMF1Rv5SDB/L4mAypw/j75y+VR286Te8sLBVx0H5oxhMBeyZbUj3nLCEtdyato1KpKr8Shri3rkTzO9h7bhuVvBVzOdd2mCqMwMB+Mh4uX3luXNd0fpwPXpiVJioDpAfosyIdMon9VhOvZ9qAFfQL3wd9Du19MQ0djeJMGkVPpIUfs9fteiDiSrFsmyKOeUJtr+NtaU5Nlim0enZ6fiUC2bPeYPDdw8Pztz1TtyTRTsv0f0g/ePfbUShesHASVTIdN6G1RtWHp4Nt68wLUTo9ioJEL8oOEpYTmAWBQG+UsHZLg08kQzwkfBqBAAf750hEhH2ehX/FsGDD/lAaSYfO42o52oL4SANFUiEOcrUQ+84n1Ilzib5LfSmRSU0kZZLGKki7GsijadamvbFFlbo9WLmwOxpQo8Q/0yD7soXSVNjXBHMCIxQV3524evkMGw0EFmPxzgvwxanHub6aVsjCwKa3+MDWf3OxAs7SdqdjG6trDsLYrJAmByI8Aj+aiKrIdN7ewFqZvP3p0bm9f9kXqQU2FkghZ071fzqA2MxK7N0gwvBgd5L2kdIBw9GQ2So4s5H4yYHKKmBhthzXMZCJ2IrGIRxwMiSngCSATcwqYiBxzE1ZegZlRJPgHHYT9FAVDjJoURrxegfcwENMIFC7qkifARkcsJAy/hvyQC700jXUFXVGwgfi+8lnWSwJAPalnQA0+LckLdvE1gVAkcDn4VdetiLhPES+hTCwwhyJGa1F5KrfnSSUFzcpAc5Ug/5zAlFZ+O6Ex2Gd7wTBZ73InSfdg5hbMWD6Ac8v9cdixvr5uVUktTOJol6/sNr5qV2eHLEy04pq49KdHRt3W/bpB+9bNZ9Wf9f1mPSUp5HqCLMOde+z0OIMej6cNJTwD7ik71mThO/tFueR83iRL4757Dy0SF2KqYj6pw7RgFMpEQeBLClZyPbYBSuVV/WOOTmlvsd02BNpIKGtiJwRPjrEENODWKxJPtF42ZKAsvPAWHBSn1T+MEuhgUAg1L3Hx9K1CAVeZ3phsoKQ2AuHfscsxUZT2sRVQ+2DP7Zt140raTwle+l+ZOvlqipgYq1u3dgGutXqWl1kU2907Ojkwp7vnaiPj761f3x+q8K5e1Mu0988fe+d70TbldDSxXTUvJpE7U46mofbu6P5OEqKNHKWZL/5aCwATE7TVsqsWIAkTWC9zqUk975PIZ0L6AcQUBegis1CSNTDTtMyY7bBlSajTn7a6FkQ5iyfkIYiQpknQ5sIaFcyfVsPmrYWiljCr0tS2hTxSJOQSJmTpsAAw0zGPVidywDh/gx81H/ABZDFjIV0jzSGsxuNwAGdga7yzgViyOvNTtsH0mqp7LZyEJf4T9Kt7HrYshJ+g87EJmt37Y/3juzDWsfjdzGIEN5ZG5EWCaLR5MOy28uR9pFpGdzkV1nVIB7ZRMyqbOmpmEUWi/kEMCIJ1vLEkjhgoLGqAU6ZQmkD+EcI9+IxqLwMEAb2eAGTwNcDL+pStA//oJeHWgHIqC8dITpvTtL3QBoWC159lbIIBFE9BuMvrkercg1P5WI6ss+y07P5jQWnrBNTbnSdgHnUs3vjgf2rr/9D29CzAG/ic4nuXRLH5wUAs6oZ0CN3lMfJQg3x1wjEMxL7P5xAdDJvJK4D1DHFeDRbPZ+9d9AgTk+P7IMPPnCN8R+88rKdHT+zbqdhI/XJjDRMAlqm1b7Z6pZ1GzU7ePyBbUq6Z8YgkrybIZVvX0PFn2cGslPdeZ6oT8xEaJex+ZT2ce1HeacVfQrxTWZde9F3ouKyFgjCRCvNBNQ5wo7IVWOK9nVpvt2zXKFsxeq62oi1XFM7PDx0DaS8UtIdMT3dhFbXMxAU0FboX/gsvN/rM8RCo2cyxIFD4FI/UX2xdsT9HXoeviHGAX2P8kwkjBwei2T1DNY29fsiUuWtP+zZzs62vfQgcuJAGx5JixuM+u6f60jDb4pE0D6Ojs9tb/9MY2F8f3//9uxGSLrpXsv0d5X+8J3vR+r50Quru1GqLaCczKLm7HrXJwC4/Jl+dTQjTAxSsAaMhhfb3A66ceDHSmZmzUbLLps9qe4VC6ZNDQJ2/Murgyas3+xYZtYyNqiajzWASuu2mmWPFBa3MeAE0BowNLwTiAZDLDUSiiMe8DiZke4Z7O6XEIEweHzWFedoHLLvQionstOAwmnOecxIcdCQlIj/Y8xMN4FVcZa1q1TR/uPHj+ygz3ofwEFSncgG85U755UhwqKQJ6brmp6JppNKhy7lM/uMqY8ayxrjSKQa9AISBn5azyKSKRK7T6fVtfhY/P4CHwce4RgOc0wSi8Hu/hwBGwE6AX+XgJVf/BiYmwA99jcH0AjHj/bgs7F0Pb8xndjrEyzXsxwUlWc0EkxpmSwApPulcmqjePFkeaUo4UBtRlh8QsRPunZH5PT7v/01i4KcT4EmMKS4x52xM5V52B8YIV+yTAvUAyBsnudUTkPeEEWsMcUEQoEhDY4vUmwCU71JIwszU2vXTu3Zpz+32sWxJOqR9QRo23e2Raht9QkKBRmoTUWUweqGr+vpNy6tdrzn/oUcVXmTF7bspW7AaNqBOkD4cJDXQcDZTUA356NdUN9kT3Dsn/nihEJ/UN9DW/FQLUrck+u8v7omoObV57natHHVtKSEo+L2XStV15T/ue0/f2o7d9d94oLP/IKIdL0vJNQ7WgmJdTX0e6bxYqaK91oRYTJLRYnxQN7JxYLgqH/quHZd950uuQflbrbaekbG1tc3bGN9zVbL7C+DmMXaJoSgoc4duDO9i1Yu4ru8qtv+4ZlI6AJT6ZJAlulvnr791msRWvMkDKN0KowkMDGt+CGbRBWCdDTqjqLROBmtSkXPJzoS47uSFLMed6xW18BDguudWSjQuivJcadS9eCKxE/CpOZ7x+ud0OgMDsA/diDr4eoRmLOYscRvOPnRRAACBpoTiE5CImPqJH4dyKCrgYGtv1jIWyjAZzWuFdBDBIaJvH3Wndh/fb5nGmJCDPZEEMhocCKFImEywnzTID0PZ2hag5xFgDhL8TP0IB4N+slUoCop1IGNvOhzvAhR4IYfQyBAwo8RxyQSaYSx9O6zsDTAAVpmiLH2Bj6gRLH2IlpC6xJ6uzlLdTIaQDS8pCkJMAERQAatyDVGlcfJipcSRMSsq0qVrdKQXgHNzI0ZbuLrW8bSONLjvtpJz0gM7E42Yf/iSy/bSyLQjOqcdg7SkoRxIOueHYIhEqKDldSUT1VIGcAzsr14B+wCFcgl+5TyyDs5VN7QFABqFj7iU/vsox/bk4/+0mzYtFJOZQKTE1lpTLpuEm+ZO9M9JolQxFW1wuqa77lzefjM5r2WVYqqU51D/lgTxHorB2XyonpeOJ3pNxyjLy1Am+M+u4/fVQ5f6HiTfFqvvuNzIaG3+T2UaCNvc5XLSZ2CEwnium3TrAh2fdPW7u7omNneZ5/Zzosb3o90JS3sGl1fWpUvDtQR+jNmKwiA7YLpQyQ0cLRT6M3rUse4C2Xi1e31JeB19d7z31tMjBGR5NX/d17csbVVolHrXpg+JQwxJVxN6dN3262eO9Axs3HdxWVMIKdnNfvs2SGPuVXp1mV4mb5If/AO05obNkkPolyxEjVblajdL+5ep4MoK6jenQ+jr22uRxsaASWBHTsw+qZKDG6kRQEk9n06Nu/Y9vEZANR9gSuDglknSNYMWPwGfIZA0DQYPGglDHI3OumeocC1INDHeZoqsjpfoJwu2WcaOO9fXVpLAMiMmBGEpfskiYaLRKl7M/sJkxO9kl0cPZiizmX/kHjarUgVSpJEDBEAjoA/4z4ZCAxULtZ9LFBVt3Rcx9IE4QEjKqIDFKdAKKg5gIlfojPSQlJeADW/z3Dgi0DwoUAgaGJI8fhRxrqIUgBQXKvqUL4SPhOsUMx7PaJ59AdoMgCT8qA6Yj1LKJDup4Y2So/sbiGw3ymt2Muqixf1XlR58I+gf6LNDQRYTFElmGX8vFhiBz/jhPYTa1DMEIJUMa1N9BkSw9iIQzw17Fvr9MR+/vOf2MnBUyuJ4LPpiRVDCQaqKOrV1+UI9PrSaicilES4auWNHSuWyxJQmvaprq3mAyuqrUQbXtcJtEbVzV/THlR/3j4AqRLH0A45h3wuEqBOf/LPi+N6Y/IIGiRCAIThZjLVJ4IA/dD7ne6ZkkAx6AysL6Els7Zud3cfWHKStCePP7YXXtwSgTClVmREv9V9+/2uCF51qf6D38tJgzLwDL0gCELKU8s66H3AzZU6jxh/bWlpOMpZsR63hfKqMXX33o7duXtXwowaGuKQ5ppVG3BvYsIN9Ky+pMIBGojGG4td8YHgM3m2d2Lnl/W9p8+PbtUqdNIXLblMv7bprXffjYrpMFoPwkgylA0n00iDfzeTzkRI1+oGr3IeEp5vdiOyYVA0G9c+SLE/d7tdvaO1TAXGAnUNNCR4JxtpICwm1JkuOUIbSI1TgBDpMhnaR42uHWjwYvJi1grPEORJ6BXZSNJlDwiPMAwxCUgACR2ICUQEk4T09H2WJkqBXm6K0r113ONP4WsRyOArQbuAFoB1UoKQ9kidureK6Pd2yIc8JBT7MT8VjUgAjBYEgQjwJCPr+NwmIhDBmZuSPO+6jggGgAgwwm+8I23G2hqmv9hhLxlav6ssKpfb9wUw2VnfRhmRdnJiL6wU7CU9c1cA9mC1ahU2VFJ+kgClLh8KeLIQiOo9luEBYTSQm/LpLTYNAekCdgdc1Ye0pgxTthNTa1xd2MHjD23v8Uce1jyn+sJMBrkQjQFA9vLf3LAjoMvkShaWN6y0tu0rwtvta3v68V95GHq24cXK5VqFnsf+8a7F3eQFIOYLGqzXN78pQSLeNpAJh1SRTvJ6Jq/FTDIIB8RnIgLXe3/S51woDU59iMrmXkRiQEvs6nvhzj3bvLNjg9bATo72BOobIsb4WZh5F0ITJOfEpgwszLZORrQnzyULuh9RoN0Po88IVK12x5+Fn6PVaqq/zW1jo6rXhlXXq05IvseJ8s2kEvo+9UPP6EnTYQwR9bfb7TsJEf/qqtaw5/undnnZeG/v8HatQid5f1mmZfrzn/404l3Qhy8mGkMK3d7DnkBfuB1pcEcacPoNcNBgYwBrULAXA7OxALZai8CYHYlkUysWSzYgSBYLqsYJ+8uTCztk7r2AhempSKhwBHZuACIOjaLuqAFM6BGkPkwUSQG2RrKbXzTK3ayCecbJBZDkNyEZjnTd1Ae7ZHz9jFlLxKT7spMi26FyDeQFcZB80Rxs40mgpRffAADyFtu6da6ABzJxwBIRuVSsPxCUW3EN5RcO3QAxwAfABzqmfEnaJfuAqK9xmRJEU7CShlDm9qBYsJeV/yiXta1CaKG0jwDwkRQeCMTIrdv7VT/ky0lOvwN8pJhIdG+dO9HZypX5Tpt6TlYE8uin79v+s88EXJdqO2z+IhldE0BmIm5mUvlkAx1jMSva11CaV36lakFx1VbWtiwUsZ0cHdjxs0/sztqK35/1FiTf+pjnOxDzOU6Ul7rx++o4pM1njjtQUx+UR9mPyxBfAzlS7940HOYa/SG8EEsLLcb7j+4RqI7Ho5l1dOLG/Zd8sWHjom5nx/u2tb3u/izakxdObJrTtSFdz4wsSMNNuDd5wizF7pwsCsQk2mw29S7wlxbIOd2utJ3+yE19Ozt3bLVa1vmUXn1D9QmheVkom+oDExmFoN+3O0QqF4noftf1ltX1uqjVbf/g3C5rrbcPjm7XIkJS3GrLtEz/j+ndH/15pHHnRJOYzqLpeCItZrYrzSKaZVPWmg+ieX8aMT+eYIPJ8dxafbM/3T+ytkiBENuElmBRFwCNNDmShD0V2M0lvTGNl4UmzFrBD8GIB7iTQhMHIgHyzM1XSg6gknIFKgA3fh1ASgirfxrIGtkQDI56jrn5SMeTIhGO+/VigCRmNEBKg3yx4v6L83l+DC6QhAO4zuE4UQsc3PhdL67zNQECEoAxmy2KUeLNypjJhiMeax3Sf1qahx5hFZ3/gjSLb2xu2N0c0aGRqqXl6fpxP47I6+4V3TMmq5tnO8hSfh3RO4QCaCEVExnXhl1r187s6Uc/t/PDZ3qmpOlZz6dHM+jRUphUwVRu7ofTXLTnZUFKZmJaMixZUChbZV0ayMqa7T99Yo3zQ1sv551AiDVF+SFYXuSH6yERJHzqjM8c87ze1B3l8N9U35jbYtKlKDFJoLUA7GORmQsRuhbSxISkkseAz830ObCMAF1CTDqwtd3INrbuWfe6bXvPHtv29ob7tNCyEUCGfYIompvB8NvhCOde+D/0s9+byLhSvtQ/Z3Zxee6Ob194qGdzMX+rlQrbXlhOhM9i2DjkTRwqib3u6Qv4fNx5r89MnuA7+7JDUJjFGs2O1epNOzmrSQM50ff+Dw+PT2/VIkKSqm2ZlulvP73zo3cjAmjmJ5nofBTaf372NJoFud1GZxCFAvQwSL466LY18NjnoSeJWCA0G1pCAhsbj6HZIA3j2yCsCfvpe3h0aTes2md6sy96w9nNQj8HL8cgxHUHWPet6HsKxnPg0jEkZMiFc9BUIBmBlX930MOUpusEbAR7TAqAmPKcWGguIJDAz6/hWt0TrQwTGKQF2DiR6Jxcvqi85qzdG6kMYwHKVKBD2QWAuiexmCoCxh0B5jfvbtsGdiFTWZRn4bxNRCC+Xodn81yIiec6eUAieqnci9XUgUggbX1riTiOnn5iVyd7Nhv1nbBmIuQp5iwRCeWJp/rGPh2uH+m8MATkWa/EYre0zg8sFHGsVDdF2nl78unHNu83rVrMxj4VMVtMYtQ7frKYCLwOqW+VIXY8oxfpu/9KFcZ593A9uoY8LI578EWPwCACVbu6z03ljaeWD9yk5CZCzzexHlj5PTQrlW19974VimVrnF3b/v4Ti6IXfMEfk0Wob3YARCiI/SdoWUOPj4VWs3DwD6QxX14zxbbpAgkacq/T8bKtr6/Z1sa67wjpU5ZF1tSdbk61ORkH0nppC/IJeTBjjOm+9XpDxwbSYHpOKI1Wx7WQk9Mre7Z/iiP/u/u3bBEhScVepmX6+0mvvPFOpCGLOSJKpydRISWATeQe9loEZ5xGxTCIpHpESLdFRH9pIRIMjZX8OPwBBF7YsRnEkA52aKbmiiUcvMYSJ13axZQgUgBAEJhBT9dOdC3HEgIt10oAPgD2BtQYIYAcQO3XA2jpjD5mhKCS3hfnCfHwnaSIDaZzmVnENrZSj2zI0n2BLQBdzOOL0TNEhlI4bEPg/qV8zu6X8lb1maOxrycl8JkLhDxCczanayTZiqAgAXxF2NiR3j2KsO7tprV+y/Ye/S97/vhDEdjQF/oFQUw2VEkqgR8F35G0EF3jL+UVEIingkME0KH+dP9EULBUviQC2ZaUP7UPfvK+rRYyVs4JvEWbHlfthoiYaADIxoSCxqZ7qAxqW38tSCN+Uc1JtbHaijbwaziWcOAm3EhOdYLJiXUaDvq6N5I97ev3oM11j7Q0PJXeLCzYxs6u2jNrV2eXdn5yaLvRjs96I8rAnGepLiEEmpkoyfg9mDnIccis2WjY1XXTrjvqK8o/2kmjfu2r2V966YFrKmxuRYrJUASqPOifTlcF6yDfKTckrTfPK/XZaLBdLQRCpOihO9CbTdaB1OzJ8yPiZt26Vegk+s4yLdOvdPr6629GBDafpC2azDPRLJGIBFu7o/k8IrJyMJtEQSYdgZJI70IdSdyssZnYaMCUZR1narK+u3NcgxvpksGtLzaW9L3QeAAtnNWAFqDgpikADqBEM9FnggyibbAOxUEYX0KGBYt6Z0TpnKSIg/U0UqF0QEAryR+TRz4nAtFJPCMnrWtLIPz17U3bEKj5Hva6n2hBwCw8EuCwODMjcnM/iqTbETG59GNWoCno9YCdk/nIatdX9rP/+d+sf7mnY/E2BcWCJHmpCu730dmpec6IOMtCRVbCC+aUF8AZkpEWg1R9Q0bSl1SmnAixZAVpIVeXDXv66APbKOcsTzWI6Jgiy4QKfVGKtZHFbD0HUQEz/jIInDLzO+9I5KIArxdCz5P4DaD9yY9/Yl9+5cuqp7wAXITJlHNdz++8uAZC9GbWc1JB6KTBLpEbd15QrlJ2dHhiKfWBtbUVX4szmeDYTvkEEUgXQYH94gF+Vqij6XT13m63rCFQnyR9GafPKFxfW/WAjNksU7GHlkdbUdlcK9QfWixFgSTJpxOHl0hp0XeU2BSr22v7JA+mANekfTQaHTu9qPksrN5w/K3jW7YKnRS33jIt069BekVEY2kRyWQeAdvJ2TxKJLK7EnOjtEuIiVcZzkkGNiCG6UFAMxXAIBGjebhvRmDg7wIvTBMTAQ+mMjeDjAipQnA9ZpMJ9RlCgKCAybdWRSPRCy3IF+3pFQiw2M2SyMseGkYgnUVbmQzsTi60b+zsWA6QA5gFwLpCt2Axps7RtazDGbnljcWT+h3g1iOZYTXo9eyjjz+0x08+tcy4aeVgbmVpMx6lWec5UDKZQPcRuur5EFvsn5jMJm6+cYwT2AN+OIfdgYzJMBU6gZRWVu344NhOD57YdnXFwqRITPWJ05i4X0xThTAgB17xDCyBuwrk2p9/5wiAG//O+XxjGwEnVOpMx45Pjm1ra8vLzdRrSGMBzD6JQXWAxkneIZA0WzDMdY4IZP3OjtorY588+tTuVPFTSLswCQyqW/anZyo4GsKUtUQz/B0jOzgWePf7TrKdTkcabd9KpaJVV1etws6I+oxgQXtTTZQZJz75gjx90aYYA83G17oor4Aq/cm7BuVV3fIMYqBBIMzAurpueCDF49NLOzq9snF3fH///HYtIiRR1mVapt+YtPvaO7E2YxZJvo3YK18S5UMMOxoMkTBXxyEeJGhJ5LwEDtjMMUt5fKbxUNfg+MemrgsFYKxbYC9swIXtaBfaDpI0AOMOVUn8zBZjIVtyKlATKH15c8Pu5AuW0ecEznX9piw5gAL0EEYcMFLSvUCW/V8yONrTI6vXTq3Tatnz/WNJz12r5NK2WkjbijQdJkhhmlloT8I1ESYmrXgqMPlGkmbmFpMaPKS6ABqpG7NePJdBxBPkLCsSuTg7t+bliW1UlFfVHj4QdkbEzMMUZ+iAGlT9uWmI5M7uGwIBWNHqPoccf5M2ossgkIX5CxD279jTBNncl7pzrQXQVn4xARLwEZ9UJiyISHSe8lrZ2HICefTRxxbd2xYZEt9NZb6JIMCUatbisHth7aru4davate+IBS/BH61O5urtrladhJRRvzZOPUhAjiBOkKzIkGQ+DhoF2ZbeSwtLyfUiIVTedUffh2c8PhwmM3VbHbsutFyH8jB8bkvIny6d3JTMbcr3cpML9My/bLT7mtvfU40wt8oELEITXYFCFGImSc9jKaJXoRfJsUOiVP9IiIhBAb2dEKIC34dAnVAIIoNHmlYwCcCCqYjCyUZv1gsWBaikbQ91n1JwjwHcYA4w/RmAREgBn4FArRety7yOLTRuGtra2s6L2mnkmJZRBhKc2EfjIWJKQ5LA5vgMNe9IAef0QaxAIr4UTKWy2fFKBMBImAOYeke2ZxPmc6GRd+CdTJoiZwEmCIMpvC6hqP7oRkA+jjS0SQAzdiXAilRJtGAF433GFwhCyY1xFSjx+n7YjIAhINkP9N3NEGuoRxoHmTbFyPqSp1qQV4aAhpIMrTN7R1r94f2+JNP7MsPdkUgyou0I4qPWS3IhHYl4jg/v/R1TpATbcXCvjDM29adbdvZ3vT2ca3pF9ARMuQr7YEpy/Pv+RKJ6kVbcZznuOlO3yFmrmFmVzx9N3ai40DHfHUtTWT/4MzOLuv2bO/4VmLxrcz0Mi3Tr0p65fU3oomFUToTRoUglIQcRol0enc2nUV5AWqYSr66s71l15eXlhbo4fRn575SYuJ+jxdEHFmkXwHlSIA2HLEdwEDAFkvtEE6300IYtn63Y936pXU6TT2Z2Uhm+Xze8sWK1a9bHrEYksoHIhwBJ8ER3b+BlOzgLODVO2DvfgB9Jgw6gA/Y+doQMSXgnSuUzNKhJUWI6XTWzk6PLaM8lyTNi4J0Bc58tIRY4oY4IAiflisSIsWmKzEH5MEhvWPOgQjRIrgeLYjr+d0JQnlwR7k+E+rGfQvSDDzEjLQjzgWgITD8K0S+ZXKB6Z1FhN3eyPaeP7OXX3rRNQ80SfJRv25avze0k9NzJyPqhe1suV+1WrXtO3c9zLtNMFWiUam+9TtmNOoH0yLaByYs2iXeSEr/lN/FrDbakGdRnPj8uL4Jvtntdfx+3X7frpUXFhEylff5waldXjX3nh+c3LpV6KS4pZdpmZbpl5b+4N2fRoNGA0COxv1uVLCBreeCh1+tFuzedBqFg1GkkRgNpD3Mpj2bYSKbSYoX4I8GPUn+PWtd1+zg+SMBVF8ADAQzw0maAFKuCOJKBHJ2dumAuyJtgim2utkNWaAJQSTSYgBoEE4P9KmwSNAiEY9Aq/Pc5ARASvvIFVdETiXXUE6ODy0ncilJqs96qP3YzMQ6CRKaCEEryTPgDBnEYB9rIU5c5Fog7Elf+OTrbuIfPpfqKZ1PZNAPPlNL10B2+D/cFCVtLqtngfJsGT1nunFhxda27nmE29rVub2ws+V5ROqvXdWkoV0qb7EZkNXtRFXOqe5efPFFq5RXdK5IVySF/gRBYZJ07Ud5IV9kGE6g/sjvQqtbkCTfnQj1D/LgmoVjHS2HcCqsAUEDYaYXfhA2lHouDUTf3947uH2LCElLAlmmZfoVSSzSZFozU5pnkzSRAaL5sLf78Y/fjzr1C4HfOMrlplFyToTZWDNggaJgSq+5XTckYR8duqaTz0lCxmwmUMPggxQ8nc59lzy0GxbphWFOvwvI9YJE8GkAkK4VSJNIBzkrVyp6TsquLs499EkuIyCXdgP8Q0wkTFlch0OdG7KqHUmdZ7rpzc8TYd0QGIlcEWDQ17eAukpI+pwPKvn0YF0HAAPElAMNhPvzGcLiRXDQ6Txl2fyK3Xvhvl1c1SXhX9q9uxsik4adn596ucUFItWMddxhnrLtzXXb3t70uFeCfictkm+/qxf+DK87vXgm5Ovah+qNBGHgDyOvkIWXUGXh5b/rHcc6eedFXeBIx1xWqzV8FhaO9P3Dc7uoNd8+Or5de6EvUlzaZVqmZbo16Y3XvuexzSSRR9MUZpxENEtndq/b0+js+NgSk+Gr5WIojSFwExVRAcbMCgMY9U5YfN4BR8iEbVcBSIASkGZzKXbM0xU+Owmnf+3y3DWQLL4PB/y5k5ebwQSsAInb/H8BUF1z0H09AKXIAFBlESUSOpoFeeMzROHhRjwPSPDxanPIhichvUMuTiA6gkkL8sSsNfM/phMXRSAv29kF+2sc6N4JazUbTgyYl1iEOhrOrFwt26bIpVQs6thIeUtZIM2PZxF40beyVT5YZ4S5jTxDJuQNjWZBZiQnMa7Rd4jONTod43eu8wkXugenE0sLRzq7ENZxoOt1flGzp8+Prdm+navQSUsCWaZl+jVMr3//DzzkjFk6EgxGAJvA8SG6QyIRxJubzWaRT18W2MX72ceL53CiDyczGwtMg2zeep2uXZ6fiEAE9jNml411/sRarKEQuHINKAms6lYOnnGKJfjFaveFpsLv7gMRePu7zuRYIZ+TloUpSLnWNZiSoCK/TtezvTLn4mdhB0pMZpCNL0ZMizBzFTs9u5SW0XMz1VTEyAJCnOlhJrStzS0rVnJC/hjwiYPG0/H9JKSGsTkVs+2IkTUZx74Xn1AgInR/j5OBG96cSCBWn2ml61ljQlmYAk0e3XSn426GVB31egMbDNnBM/Z9EMbk/OLanjw/VH5H3z08PLl1iwhJi5ZepmVapt/A9MYPvhcNfLrZJBKQRrlcIUqm0rtDS0X5UtXCbD7qNFvR+cmRVVYE8NI6PEaZ5H7fohnTGGB9o9GQ+IyG0W53HEhxRLMGg+msEMFicaHgWAAdf+edDcmcFATEmLDwdcAmTh5hrHHoJ5GXgPpmPYvvJZNMG/vFEP4/yIgg0oF1e13rSNovFkLb3tr0jbwK+bwIB6f60MGdoJ6wHgtNeY3ZaKuAnwXrn7QrERXH+e5Tr93OdbO6Hq0E7QWtSydgrlr4dyBriJJ8Q8rshtgfjHwNSDwLq2vX9YavQn+6d2T90e1chU5aEsgyLdMy/V/T6yKaSjGMhOERCyyHw340SyR30+kgIjigyONVN+NkWKkdk0js8I7jQvneKvoM4aCrQDCtHvvQxHt8IPGzfS1OfKa9otV4WJobMxjn4R+BaHyvGZEE8MU1rhPomYR86QHU4jeuwb9RLOatWq2ICDN6DrGqmJkVb/qFT8MJSc+BG9CqUmFMIPHWykmbDFlEiKaCHwRii53jOM/FEb5uBw2Fa3hxDFDFIU99oJ1Q3qEy5XvsdHrWErFdXjfs5OzC9g5ObTQd3rqdCBdpSSDLtEzL9LeS3nztDyOpCkJii2w+jQB9AehDS2TQFCL9FyXms4iFe5jMcPwvZi8hnZMAZw9UKPDudLsxwQikIRxmM7lvQtd3pXFAOvrIXbBriXiG7u8pSXMqlyuWy4cCcabYAnOQ2dQKYU5aSc7JgwjEzDxj1T9nYPbCrMasM3fi696E0wcmY+0q1oYW/pyFxrX4jTx/4ROZcsiJDLMcJMo0XvZCx/THPiBHJxd2cHxmo87gVq5CJy0JZJmWaZn+ThNEM7BQwM1WAAm95tE8mdpNptIiHrggEUncjyAZgBqYkjDvJjBIZDCc2nWjI6l+7A50nRtHz7Wpr/zPBUVf4Q6wYz5iO2Ac2L1+z0PMQB6Yy9h+OZfL+D78EJRrDNIyQt/kLOXnoj9AJhAH2g+J34jyy3tMHAn38+C3ideBxMSCxgSpcF+0EPLASnQCKWLCQvs4Pr2wJ88Obi0OLwlkmZZpmX4l05uvfy8SDEep1FzaDDrEPBoOp7v94Swi/tV8nn611R3YcDz0/eIr1ZK0lcCmg4nPJGNPj9F4ZsVSSd9jDYY90dmqGfMY+9CgnDADDE2IVeZoMfgvXHOAm25MUJizIAk/T+/8DmHwu3OYfvcpyEpoIZAKpMM5/M53TGqXtZo1GospvKd2dlHbe/r88FYuIiSpaMu0TMu0TLczfe8PvxNVKhUrrleibDYT5ZOBpRPzh0a4fWagzZLRPJGKcLCzDTLh8AO9j4Zja0gL6HV7NhlNRAj4N1gUSOgTkcZs6jOrcJazAHDC2pkJ+6UTgTlen+IkI61kPGK//MwNwcTmsAWBQDA+TRn/DU57kRGh3S9r13ZwxBqQxnvP9w5v3Va2i7QkkGVapmX6tU9vvvF6NOBD2qJKueKhZ2aj2W673Yl60mJEFNFs0orSEIxIIpcLfdEgPhlIgm1sWUuCqQsTVRw4MZ4OHEfhncdEI5LhmjjsSrwKneT79qeYYYbmNLWrWl0EcsbCx1u5le0iLQlkmZZpmZbpJr3+2vejMExLqylHxBJLzKXNKE0tFYkCUC1exc8BMbirA0KAREQozDDzgIo6DrFAMhAO5/Niqi8z0ZgcgKnsw48+s1qj/fbR8ZJAlmmZlmmZfiPSO2+izQxEJ2lfkJlKZsQr84fDoa88j/QlSiZTESYwZojFK+/1G2QidoFwavW6/fGf/BlO9B8en57fylXopCWBLNMyLdMy/RLSW2+85tOaw7T5FObZfB5JY9mdT+cRYWIuLmvRv/13f/TDw5PbuYhwmZZpmZZpmZZpmZZpmZZpmZbp7zKZ/W+0YS21l2NQvw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Rectángulo 8"/>
          <p:cNvSpPr/>
          <p:nvPr/>
        </p:nvSpPr>
        <p:spPr>
          <a:xfrm>
            <a:off x="5974813" y="3244334"/>
            <a:ext cx="242374" cy="369332"/>
          </a:xfrm>
          <a:prstGeom prst="rect">
            <a:avLst/>
          </a:prstGeom>
        </p:spPr>
        <p:txBody>
          <a:bodyPr wrap="none">
            <a:spAutoFit/>
          </a:bodyPr>
          <a:lstStyle/>
          <a:p>
            <a:r>
              <a:rPr lang="es-CO">
                <a:solidFill>
                  <a:srgbClr val="000000"/>
                </a:solidFill>
                <a:latin typeface="Times New Roman" panose="02020603050405020304" pitchFamily="18" charset="0"/>
              </a:rPr>
              <a:t> </a:t>
            </a:r>
            <a:endParaRPr lang="es-CO"/>
          </a:p>
        </p:txBody>
      </p:sp>
      <p:sp>
        <p:nvSpPr>
          <p:cNvPr id="10" name="CuadroTexto 9">
            <a:extLst>
              <a:ext uri="{FF2B5EF4-FFF2-40B4-BE49-F238E27FC236}">
                <a16:creationId xmlns:a16="http://schemas.microsoft.com/office/drawing/2014/main" id="{28ACBDD1-E787-40A5-A739-59C168416F90}"/>
              </a:ext>
            </a:extLst>
          </p:cNvPr>
          <p:cNvSpPr txBox="1"/>
          <p:nvPr/>
        </p:nvSpPr>
        <p:spPr>
          <a:xfrm>
            <a:off x="2147982" y="176112"/>
            <a:ext cx="7604554" cy="707886"/>
          </a:xfrm>
          <a:prstGeom prst="rect">
            <a:avLst/>
          </a:prstGeom>
          <a:solidFill>
            <a:schemeClr val="accent6">
              <a:lumMod val="60000"/>
              <a:lumOff val="40000"/>
            </a:schemeClr>
          </a:solidFill>
        </p:spPr>
        <p:txBody>
          <a:bodyPr wrap="square" rtlCol="0">
            <a:spAutoFit/>
          </a:bodyPr>
          <a:lstStyle/>
          <a:p>
            <a:r>
              <a:rPr lang="es-ES" sz="4000" b="1" dirty="0">
                <a:solidFill>
                  <a:schemeClr val="accent1">
                    <a:lumMod val="50000"/>
                  </a:schemeClr>
                </a:solidFill>
              </a:rPr>
              <a:t>Ecosistema Pedagógico y Educativo</a:t>
            </a:r>
            <a:endParaRPr lang="es-CO" sz="4000" b="1" dirty="0">
              <a:solidFill>
                <a:schemeClr val="accent1">
                  <a:lumMod val="50000"/>
                </a:schemeClr>
              </a:solidFill>
            </a:endParaRPr>
          </a:p>
        </p:txBody>
      </p:sp>
      <p:sp>
        <p:nvSpPr>
          <p:cNvPr id="13" name="AutoShape 9" descr="data:image/png;base64,%20iVBORw0KGgoAAAANSUhEUgAAAmoAAAL6CAMAAACxaooOAAAAAXNSR0IArs4c6QAAAARnQU1BAACxjwv8YQUAAAFxUExURQAAABQUABQUFBQUJycnJzs7Jzs7O047O05OO05OTk5OYmJiTmJiYmKxAHZ2YnZ2dnaxAHaxFHaxJ3axO3bEAHbEFHbEJ3bEO4mJdomJiYmdJ4mxAImxFImxJ4mxO4mxTonEAInEFInEJ4nEO4nETonEYp2diZ2dnZ2xJ52xO52xTp2xYp2xdp2xiZ3EJ53EO53ETp3EYp3Edp3YO53YTp3YYp3YdrGdnbGxnbGxsbHETrHEYrHEdrHEibHEnbHEsbHYTrHYYrHYdrHYibHYnbHrdrHribHrncTEdsTEicTEncTExMTYdsTYicTYncTYscTYxMTrdsTricTrncTrscTrxMT/ncT/sdjYidjYndjYsdjYxNjY2NjridjrndjrsdjrxNjr2Nj/ndj/sdj/xNj/2Nj/6+vYxOvY2OvY6+vrnevrsevrxOvr2Ovr6+vr/+v/sev/xOv/2Ov/6+v////r2P/r6//r////2P//6////0I60bMAAAB7dFJOUw0NDQ0NDQ0NDQ0NDQ0NDQ0NDQ0NDQ0NDQ0NDQ0NDQ0NDQ0NDQ0NDQ0NDQ0NDQ0NDQ0NDQ0NDQ0NDQ0NDQ0NDQ0NDQ0NDQ0NDQ0NDQ0NDQ0NDQ0NDQ0NDQ0NDQ0NDQ0NDQ0NDQ0NDQ0NDQ0NDQ0NDQ0NDQ0NDQ0NDQ0NDWCzXn8AAAAJcEhZcwAADsMAAA7DAcdvqGQAALLcSURBVHhe7f0LQyRZliaIoViWHSS0YN4JGjbMPBMnJJIYqXBqMkpLQc1OQG1vt0hIKYmWlNG+AaHKlFZq8J7Ao6vS+fU637nHzO7L3maOe4Z/Ebibm933/ezc17nnrjwt4cH48mR3Y+2FYG1jc/dyLI+WqIkl1VyMR0S0zY21VWHai9W19Y3dk8vRaEm3BlhSzcZ4dACaJTwjrKww3TYPlqKtAZZUMzAeUcO5rtOMQVRjtrFsE6dLVMSSajrGl7vrqyuAcCwF3115QaJtybV6WFItBRONOSX0ssFPVjeWZKuFJdViUNu5uRYLrwyoh+vLPlsdLKkmGF8S0URwyWc21k+WXKuMJdUUxicb6KQRy4hJLLsygYfLRrQ6llRjjA7WFdHymCZ38XhlbXfJtYpYUg0gpgmRFNdwZUI95A/6ZK5diuclymFJNUIs05hJ6stC/JQgfFtZ21zKtUpYUg1M45GnEEpjVQ7I/epSrlXCkmpPY249K1INPpb9tUpYUm18uR6zrCyEkiTXllwrjyXVLjdXQTVFonJQvCSurR8s59dK44un2ni3Gs00EOM2lusGpfGlU406apXaTgG8rBDXVpfD0NL40qk2iifUqoH8wBsNDco3oeMUcufLwhdOtfEBOmo1Ab692Cw14zEeXV6eHOzu7m7u7h4cnFx+iVpvXzbVxicbdWSagEVb8chgDAXyg82N9fW1tdXV1bW19Y3NTehYfmHS7QunGo0+a3CN206h2upGgYAaXx5ssv44xSRAGKvQHxcnXwa+bKpdYkGqOteEaupyLVehaHTJCuQcjQnojx98SQ3pF0218cka6rwy1wyqvciZxx2rdXxmlgW+ubr+BSkjfdFUw+xtTBn1VQogGrtnyuX01kiiJXq9DtnUbUi2L6TL9kVTDSInqXi5KIYiGF/QV/bcGuv1qnDZHS4sIIS1zS9EpfeLptouEyBmTkWwH5DtxbqXaqMD0etVjrNi+HJa0S+ZaqMNZgD+ZxEhB8oPPHsHBtJLY6eE7AjIzfoXsWz/BVMNKh11OGZjZdUjlUa7STewCJSI1XITwYuNL5lqBzT+lOpuAh9RRps8ti0Hcrm2+9u3B/IFU220u8ZkaEo36HdIkDFGB6VlGsBc+83LtS+YapfUbVf1rCq8LlZerJ1IkIIxkbhSoGhDd1ms/YZl25dMNZnqaMg04snqgQSpIDPDVUDu1fTckmq/RZysNWYZAxJJglQ4YQ5X5ZojG39rWFKtMYglBtVGm7jFfxVAzn/jw9AvmWqVuu7ZSPpZChhtABW5Rj7W9GB+e1hSrTEgjzSOoPkE0+iBel4O8LP+mxZrS6o1hkk1bIupFSxR7be92W9JtcagUNKWL9XrrR72yov13/LIYEm1xjD6amMsE8ht/qoA8qG3xL81LKnWGBRKSrURr6tywNVCJ8fcW/vtcm1JtcbQ59WwA4tJw/fV83Ig17/x3tpsqDadTuVCfc0F1LxaDVZYIIIkqwWXm2kfrWKgcE69tVkPQuOa6R4zkmrzSDW1MNWEZAorL9YSqml6vZXBiZn5ksHsauQLbkBlub0x9IFjeS01LyAgf7OdtS+YaiM2QcTSpBFWXmzEVBurNanaIM+/3c7al0w1pRrZiBuApho52mhMtc3f7Bi0e6ol/U4aG8xTV00pfDdnmqbwPb5kZcsGQa6sbPxm90/NQKppVJOrOQG2sTRuPokda7EggqIa31FPaqCMDZBFxRfcgD6NG3biGRRCYrUDuxXUrbrgXQYS2m8Nv22qjUej0eXlJX16RYXSYWwGGjQmq0nYUiC3a4Ko9ps1Dvgbptp4PIJJs83NTTZp5rExpczgNgNON5PgeEee3K4HrBcsqdYEz9BLg6mpjXXYM1OAUbPdE0u4yRi0Cch/qjy7QFR7hiqZBdWmj/f3j7PM2XjENs2o4jSoQ4oNsjXfdEzeNROlC0O16cP9w8y5NgOqTT/+8I9X7+85ZzPJ3vhkd80+Qha/6OeaeUgxm/ITF3WAMDWLHQbVaoU7G6r96z//X/7xh5lzbQZU+/WH379+fXx+c/vxcTKD3FHTmZqaSiE3VtcNwz8nG40GBhSiviFAt55Qj8LdU23ycPv++uz1179///Cbo9r08awfBEE4+O4PN3cTudkdcLBnDn0ghrSZq3EzTSKimr71hKmmgqvLtHap5giu6ePtxfFRSPURfX+P3zOkW/dUm9wd94Itytxg/8359V3HnbbRAZ/zLzWnvlLQE3qmT11ZS0lZHk0k4etKHQS2n0DPCrznoNt5tcnDT9//8SgKiWr/2+j0Vu7OCt1T7fF/OqbM7W0HYTjYH57fdso1NvkS17TOIQXQgKAraJtHZMi169NA6mrN2LtZ1+Bpii5XC6aTu6shVUUYRtvbQTS87r6JMdA91e5+3w/3gK2trSA6PL66fUAeOxHdyRGy2bUNqq2sKoMumGlTjV51cpAP8mUe/FPjZDRB7Ieo1voaqJrX+ExN5+lhRC/8Xhhs74Vh//wO97ttZHR0T7XrV5Q7odpWGPWHb6/RZeuCaiTTpNKyqxtP6I+lEU/qQm0t23kWOBiz+SSMiGp1eJukd2Wl/VOriGrTp8nPN+f74UvqM1NlBHtEtej4wyM/Va66R+dUG18NgmB7ezAYMN+iKIyGF/80+SyPWwPRhhvDUvWs977Hl0l3rTxJyCVFtWbb8BsjKA6lfFCCOAWtDkD/9jf+mk7Ht+ff7VN/mUimMBhQNWBgMDt0TbXp3ek2UY2yRlwjtg3QVXh1/k/t9xPGsq+cq6wIOk3G7E/dLUsQckdBuLRIjtwoG1AC5cEy/9EUimlP04f3p4NBTzFte1tRLYze3M6u9SR0TLXpw/WQ36TBzk6vR68S2tKg1++Ca7ZZFv06RSx1tKVLzUiVx0MGyKVnrKjvLSgfVoKO9hZMbs8i6ihzy7JNwCtP7/z+j2hBZ4auqXZ33g8gzQj0Ng32wi3KahD0z1p/o5T9vHzK4C4/ArU2kk7ReBctb4YfH+DYa78WO6bKB2OC/HkMUDYESnlyd/E6opaFmxZmGy7pjT//eZZirWOqTW6GEb1NTDXGFlGN5FrQv2q7oyAboFRFZ9R3fBvfumHuEY8n/H48YFp6O1XxzFoNqDR5LDg3AnFp8svFMIq4DmKuKaoFb25muTTdLdWmP1/0A51qlEnuKwS90x/abUKT9ce0pj11rm7xpyFBRlihUiTx+LIAh1m2a0F4FUBhMBYQaie72x9vj/G6E9tQDzIdwFTbP//026Hau7eRn2rB6z99bJNrmlmWpI59pOF7fJ+aQG2qgkavMlHi82WAGLGaedLACFMnyhl/VgCF24nNjrsret33QDXUQEq1vSAa3rbfZc5Ed1TDhM30ZvjypcpfGLL07vWYbDQyOL5ts1OqjlvUaJLFmJgI6Nbpc1jjS2WCj5/mgdysZu81qWxxWQNkpQTTCnhCjfowb3rJHIcG4lp42HLTkosOqUZ/v5wPXn5D2cKbFKqeQm/Aoq3Xbm9tzA2XzpTM+taoZphpHI9ijRB24AceW8ohJsa6KYWKaHtQoJYJHi/2fUzjJjRSKwazQacN6OTmSIlrHdycYhHubYvrvUqrv1odQzqZzeDlrk1YC3hEI8/cVs7WFcmlbgokf7XdRSlm2vTTcSSFniLiW70gGP74q3I7A3RKtXvqJaBnZiCh2ps2qaYrJZYEccAyxjIenexq58SKu+Q3gc8mzudDjUVVdu0yvxVM7zOotrOzEwRHVw/irnt0SrXbU6KazbWEam1KtVobUqgFdSZMRyebRDZhV+xMgS6VEm8+1caXOCWtEtcU1VJ7DG0in2r7Z3d/FYedo0uqPUJnRTKXQoZAQXT6Xty1AMyLqWqrAKphV2MH+6x2N9aMs9aBF2sQaP5NfhZKbY6xnRDvu1Afmk7ujqnAPVQLqNe8Fw2vZybWOqTa9NM5FNVsJFQ7bpFqaLSkzsqDvHjnLLCpb3NjY30t3nC1xvutSh9HXKo1t9JLzWerC+0x/FQLQbWQbob9sztx2Tm6oJropUxuh5QjB5j1oK9WqVbTApC+sc4CCbfR5Qn2kR5kbCLNAScnTQ8LRReWk06YpqgmRZ5C3Rhgzf343azmOzqRaopq91eHrkzTqNbi+zTe9NdmAdA9yqHQGHwDKjdsJ6kOHD7p2pM67SZdddJRIxDVosCphxBLBztYc+9fzGrNvbsGdHp76umpaVTjfRTtoN5ZO+S+I7s/NDSIuSZJykoZOyKnndlbnt6f9VI1tQRRNNjZBtWi0xnsLWJ0R7XHK1b0diY7KHdMtcP2xtlj2YxSnWpdafKPeU1VovGC06suMM3RDeWBh3OsDaqyT4EVUVRPGAyvZyTWOqPa5OdzlmnOZAdRLcLXkPWNW0GsSFuRaR1SDVzLHxvE6YXw65JpT5OrfWMZWgErolw/wf6sVgw6o9rjzZCyMhg4VEM2iWuDN39pL4fSgFZFh1QjSWusqaZXJnB/bber1hOY3gw9VEtuhNHw9m8ykOsWnVHt/vzoJZY9XabFVGtRgWVUc1jQqeG8kVrmiqPypo9ur653yrSnp9u3psogI6VaMPjhXxebajTwecnjHBdEte3tnbmgWpctFzWiSt1EYrOBR5hO6zIJAIZnVj1gaBaPFbaC//T/XWiqPd7sB1vUK3OohhtRFG7vn/+cjnya7p+SebWqbMub7OCJtcsTALYAK82rxdDNhxhpk1vUdm6UnhgugYQwBnXuzr7lXpkOupGMSoPjH2ay5t4R1aa3b4ItGkzzCECHdN7CcHj+l19ihn1uTDW1WpApQDKQPYU7JpYd7GLJgP5hpeDkst4MKww7CLMkUoL6jeHAQfU5uxzEBFOKagrTX2/PZM93FganM9ml1xXVbo7DIO0QaFCqHiTBh+dX7+5/RZEI0/Q3sSpkYaqYa+IAFc1U8xCIZNGurEopx7w2tb5RdgnUxAihiQ0uHSTQCpVEaiOh2vTuh6u3+z13skMHDQyalH1ZdES1x4thiEGBZCaF9BDwcH/45vv/H8yuCdOaZFeW2wupFjtAXYNqzqhgPLpk3Q7FBx2wlwVTgDXYdqKoq6ImrK6tOWYF24UqTJJoF8f72EXg7TPHiL6eyZp7N1Sb3EJzZQ/a3ZbsRoeUZ3Sw1bp3eHqVqH03oloV3deEj9Qnt1eDRgepDpG4immJTzY8WZ0g1O9TDTJjF81xxVXVWni8vTo9pMaFkEu1sFV9rkx0Q7WHa17+ZKrZXCOqYcEKVAvCCKaJlJ9GVKuiGhmTiL5N1cixUlZjnhGUKwJfyT0iG/Wv6rCEhxlAzTFGVUwf350Po2BrC6We24BSx/nHJoVfEt1Q7e4cgx7IL4dqhCjq0SOMD4IgOjq/Jemtd2TrQA6nKALzJ/6w9XbGl5uyacoP8beCzrx4mWNMP/143BfbCQUIw9+d0/verAaK0QnVpjfQiQSdJDMmQkW1nR1M7oTEtQlzTTzXw2hD8SEfBo/MCdzxpeh6y1M/YsnW9VxYc/z6P//HqBfAZgLWBnOlGnHtjzPYpdcF1aaP5/sQZplU4w4bUU24doFOadN3qvqmOENFjNcsC0NgF/hoeZaifUzv335jWunIw8sWdR8y0QXV1KAgQ6xpirmw3kG8a2esDY1+IUQh2CG1hKmBGNV2SgAFAbE7dNnE81zi15+G1EtDL8WzMuggiH7fvVjrgmoPF9iTp0SXzTUaEqSdt230JMLw6EpZmm8EnJouXCiEopqYjoRf7IJJmFZMNf5bn2uu3V/ts6mxklTrvbrq3HxHF1S7O8YQk1jmo5or58LoHGKtaQs6SqxlZCN1QMRKTIFqZk1zQ0ge0gX9zzLbMRe4O+33FMvcOrCBbswMNh93QbX3fdVT81HN00ENo+MbSO+GWbUMKHuRPteGnwnT6DM/gPgxvsntWvljYtWC6gEDi6p11h2qAPs6FNV8dWCBZF8QDDvfY9AF1a4jTJsx1Zw1UNV8RgBdcikEveOfHpuughLGuwkXcqGIkijzK70yeeaFIhac8Jc4psu0CS7A6GRXO/FqbX2927UCotqHw4iIhilMNQhDqWeBnn6ztf/nrgcG7VINgml6dxpQ9iQbfoSKaQnV3rfyRrFCP9MgF8yWldi62uVu7mQaoEimLhOXzDpNfTaTODjvagMrqsoPvGHZAWuq7dMtbhkmt0d7yiosFTOUu1W5Z2Gwt9V7o3YVddeMtk+1h/N9NiNdBopqwfH7VjKoGVDOAzlJLcOMMCCQB5VAnog1q+siG7MWAAw9IhM0im1bKTLp736+He7B1DXK19O22CCqBfuqF7MoVCNM797qg8wSCII/tNQlVZtHCqmDWpbhIw09ZTxahW+xY0SVO5ubrnQpDynULZgAMcexzainUy3pKhdTjVxtB9FFx5uPW6fa5IPPekIegqC10Y8y1l3EGgweVQVzP03dK/KkI3HMXMvsr0Gi8SSKL2y6iSer66YmUVtUuzsm/iRUy68QuCKqHV93J9GAtqiWZFL25JUDeqzUcbv42JbkZuORKRHkQgcexwtS8aKnnwwFYD/wmbVZGHsL0qA9UdAzuktka3+C7vPd2X48ocb9tTyw0AvDVx1vPm6bapNbaj9VDsqAqda/am+xl7imukZcl1yjOvBkdUOYNuYRgZIu8rwK2BPC86nyjkdqvJGG7IkCj8nB+uZJ22SbPvzjq4RqRRUiVIuOW5hJz0HbVHv88ahSTw3Th9whbYlqVMk8TYYqNMA3cHs1nnmNjz5jh7bzMhA/Xq6pyTpxkBs2XLVv2Ds+LwLNJ5iUBziA6OvYXGnLVJvcnVYbFBDVerwG2hrVSLBRXxykQiWqquRPgNcuRaYlBuTVk/LQ3dI12GszZaxvzCsA3FWYDS6Hyd1xTDVqOPIhDrBiIL47QctUe7w+rDb8JKr1f48ctkc1iJT0nGP+iOlEI764SlWvLnnGlV4OhmO6Jt+OaTSeQykbKOL3tsJN8PEPahdHBar1hjfiuRO0RTXB/VVUQhdPQxiGQ1ZgaZNq0Ke1945g1lTfiMKbrHC/OSgQ2/wkDYUrBU2OW979PLlQOz2LmUZgN9ST6XRg0C7VprenXsPl2UBv9AeUcZtMI4Bs+lrQmm2Lb3yAg7dboRqCsRvA0W66a6UEkJCWTwK92eeqKMO0mGq9N12uubdHNYilh6thJaohi4PzjqwuyeYRWeAeje0JfWXogKpZqrs8HGmIpfeROSeGVTJFIX6eGwk/hVwTv63g3Xf9SIqYPvGRhzAcbG8H+11qSLZMtbNq07dMtS6ltrLGl7FqRF26WoINTDM90e+1EzMWPo4vDt12b4Gf0kercu3u7b5GtSKuhYPBznYQdbn5uFWqee2u5iGKvvlmcNHpEDsPUL7NJ4EPwh6+jkH37JlcsflWFuS0Xbn26Uc+NKIE1dCnoy7dzk4Q/bHDXXotUU018ffn0RbxpzzVBtHLwfEs9iBmYKxPfyWozD7QxN0pj6DFQQmoMFocG2DeSRUy1UdRW8ODh+0gOLyKz21UwzT50QrapNr0w1EAqqkclsFgEB7Ozpq5D2rCV6pbUJ1q3FKuWjSpdmwHO0UbKr6b4/M/fiuFXEg1GaYGQf/N/13aGKaa4ltLaK8BfXr6t6t9JFcluyyObp6VaphfA0/iulbkqEARhvJv0+RSjpJPP4qA+bX2+mtX6RxnQZUI1cKg96q7k49bpNr0/lxRjVNfEoPvOtuqwyMCtluFHeWZW8oV10xClKGFAeXfakL5ND881ELOB1Fzrb253Pep3euC1z+mWtjbP+9sYNAi1SY/oXNQZjt1gi5PP6V+2ObG+voaY2NzF4cPyCMLar+UkEEJojpwFg2YxPKwHNUQu7vKVRf333/7UkhWjmowffGqM6tELVLt4dxzTl4+gnB41YVQU+eprLPVKqo9qmXWsM5Q6Fd788ilVHYpUugQDyur1vFoem+tZKjkrLWhweOHw9gaVAHVEq4FvX2t79wu6dqjGjYaE9WKMmUgjE67GH8mRhEsrK5t+slmnu5fmWuxh5UX+gGjhEssxcqjYsAppfJFW2cYTO9wHE4pqsVco97an/4/CcPmlWowScppRpJLIow6mJ5mzQ7UGSOpRv5BZPPp61BTp7pVDcA8UerfCVPSnQuFgacO2lt6/3TOZxNQnUQlqYY9RV2dY9Aa1WhQUH7NLUYHKlI4rBhdLxDLgrrpNagdjw0agLxjAElETgcgFKwKtThsjWrUXWtHrD3+CIOKTLWirk1Mte2gf9bRQmhrVJvcfNfDREclHaLfnd61sAFUA3XSvPaE4jv8nZzxrw1KeVeCOOGvGoDPeM+fQPamlg2T3VEaW1qhmsKOPC8FVKiV6Li9s0sMtEW1zx/Pj4LKVBtC1btFjC+xxT3mlYbkFj9MzqTQKjTZHO96Lgvy6IwfT6i3xk9KgeOmFLbVhH666gvVpMBLIDy86kZDsi2qsfWh7WpUC8PTdttPGg5w26nqzQN6hKeYbXXERrzToCI4vMSXM34sefyyJAwBIBHJ+CJrMrAksH2N6qSgU2M+DqO33dhUaItqD9dfB998wysFpTtrL8PTVrsFNB7AbgG94vGhVbVc0i2PzSqZXqsK8pF6Q8hGwErBoxBwws5U+uMm1FF8qghsKoLpqzJU43kRkhNhOOTNx62jLardXfSJapzqgoylCMPv2xx/qmGkVq/q2rgloFuenSOX7nJoSSTeKDKrt1ZRwUM5pg9mbDOiYY/e+aAk1ZSNMqbaUTe6Ns2pxnJpApOkpZpOyhbcDXqwudzikdrehfNMkEP3AGvurtXjWgK3n1XqJHcHzuJ9PUxuh0Q16uurwi+D7e1gyIuFra61ExpTTWkAPJ5TJ62MSgfeIOLkYNDrhRHvX2kJamO7VFQxiFPuCtAI48WmXCN5KcEp6KtT5QEVcgmgET7+IQhBtfI96O3trYgXQueOaozJPx2TUCuQ0wy4oXyzsD5qcf6WZVoVrpFbh2vl7DDkg7ybs2JYnaoeJDXErUyusQzgt7s8guj4tt05KEY7VHv4c8bhKw6YavRH39T9bG2qI5ZplahGtWlxbdS8CSX/G8Yc8fgSYxV5Wh4trU9Nb15BolVhGlHtVRcrBu1QLTFJWgi4EXfhW+3svIaIlc4qgeSaPech56I1gcPgcb2FiHZUPHgWl4u7PMKw34W50nao9r6vzpcpfnkU1SK6Cvvt7V+ptMM3AXlxtChgok0e1wXkkYSmUN3OPYDJPwmgCR6u94NKMo0Q9o7ba3AStEK1hyte/yjTI0ioFrZoZKnYxqgf4JrV+R7RgFGe1gUJS5PAdQcGLzZbaEEnd8Ooggo+MMCB7u1rSLZBtendmVKIVFTLbUZBtT1QjYY5bY0/lfWNWtJIpib0xdB6zZ0GcMRo+nhgKw9LgV3ze9AC1355W5lqAxxw1noL2gLVpo/XQ2UfQjWgzKYsqIeU9WC/LRkda2XUYYgM9PRJ+XrzYBrAEbMPiBWDKmHGVHOGLXUwOT+qTrXwqP09Bm1Q7e68rw4zUgKtgGp4TFnvHbfV8zQm+SvSxKVFdRnkANO4RphljlRwAHa20VvjA79iW2ulQDUUROfxLr3W0ALVHmVNNyaZ+syColq4F+GwtjYwOtAHjdWp5lgYjTc61Qb4a7agdXY2I5hWFNdYElThGlXQVtD+wKAFqn36HkJtgMM/S1BNPQ6Co5aOoBwfxJ1urs1KVQrH9KfXJzWl43ojxhTgiCEqq9oloiD4I9bqbYaH68NqVKMut+wvmrd9oHfnEVFtH1RjFFCNOw5B8N0H8d4QOJ2R67EmPSCC9AEjXcaqs7VAPinIF+ahQKPNOlSjgNpYMpjeUle6GtVgoHh4N5k3qk1/OA63KlOt9/Yv4r8Zxids8AfVwrVTGeCF2dyx6qw8rQ6kA0GavayDWukj6WiqJNXD/ZudSn01ZQz7ECsG80S16dPjaYR3Jp9fGpiJQb+lrkCip10baO6siVwMNPgRO6gB4pU5MFDKuDVgqSTVwuR6GKLcZYuuDOGygPqhDnXQ+nxHY6pNb4+2qnU6kVESz63kY2zsqqsHt0sUH2fQgGorpjiquwjRyurU9O6MV6hjquXbH4ipFrR9oHvjBvT+6tuXkshyQFaC/bc/t6E7kGwIqAvFKHtyYoxBaBMOE9XMORSsnMmzSnBtadXAVPWmcVg+ih9dsRygg8PHTx+1vPGjMdVuU8MQ5UBUwxvTSjZKHmCWDeWbiGHOy7OwbBKyPf1aUu/bQTsDg8erfm97b8BtDzRti6m2MwiDfsvmPJtSbXJ9VIdqb9tpP2tWoAOnnUoMzdcA+7On60ZFp8T4QU5bGBhgj5FqPKllzOUZAVQLiGo0Bm3XHllDqk0fzyseXsZU67Wj1DEi4SN1Ug/kmxlAI0ZTdbbcGXw5sI1+1+1UklhrPjCYYueHKvtCpvFUBxyGYf+s1V16Dak2uR2+rEw1ysR1G6K5lZ6aopo9Ymys4EEhmi1fXUW4NgYG04cf1NksJZimpjqYa1G7Bj1rU40aQPr/oJmLKw3koY32c7RRyWB7JogDzlKo3uDVAfk21Tsqz8pI/K0shE7vcRwwCESt495ewYRBFA1wmGgYtSMRYjSi2lTUbysiPLpqQxsKXW2ulKZAndIg1GBGbIavLogopt43jB3Js3KIqbay2oIt5vEV93PkvKliqm2DamF01ubAoEkDOp1Ob/rVe2p74fC2ja5a5crzIKET+kQSrkI1o8ku7DFovd0snMI2NCR/eNUjuSZUK2hFiWpcq0HQqvW7Rn216afzolPabRDVwqgVzXU++E7qozY0qll9q6ZEtheVeLqjHtdM8VgPt2/65amGSqLv7WDwtsUxaCOqTX76I1ENgqo01NxgK4OCxuqyAg7EafDiIxzrgvyayuSj2lRzDkurgU//tyNUVSmqJRUa9F79898kgOZoQLUpFDxlwFIag8FWwAe0NVUa4Bl9qrombOAPCcCZLK1vVkGBAjSoxq9GxQSrFLaxOPX4I8wPiOp3boWhQtVwlbjW/+Ff2xjAMepTbTr9/PGYJG1lqoVv2ziUkTUiG60e2VSzDbs0XImgFtSaWeMEV0qxSmHO8fClMfkLNoVXo9pgb6v3n/6XOaAa3pT9YHt7B2MVTmQGrIfB65/iDkCTXMgCdiM26CAaWJOuTfuC1m6WeBawcqA2Z+thcvVaqimKKmhHDK9+lQAao0kD+i9ve1vbO1Wpph0R3oRqQoTWqIYaNYwT8e4YeVYLlsJIHF4Nqr1oobOWnmJQiWqD09YGBk2o9uFNLyCqSaKyYLavQdBvZYOELPS0xzQKy162rGZc1IGl3stj2jphkacWOmtQloYKTsUOT3Tc2hEmDaj2eLEf1qDa8OqxOdXGl0opuzYPPMBQT4JnjNX+mNpR2AONuluxyFMbWwwef+xDqlWl2uvrjxJAUzQYFnxS1oeKEm5T7bSNRSmsUbZPNUttTSnjNqDaiw09PKFudTiD41qY3r5GC1qRajDfIQE0RX2qTd69Cth6VcEkrpGzMIgueP62Id2UqiHVXItco6CsPXU0BpVndUADDTM8mCSSZ5XgvAP18HDOYq0awmh404JoAOpT7e4Ch38WU80YWofhIS/hNp3qSAROq1SzFHZive+acMOrOVNHnqyNNrUwuVGnGFRCGP7uvIUOD1CbamySlKkmiSoEnAZROycVnMRtUYtUo8BM46LxLHFNkF9zfwykZD2qWbPB9QD7V+WM4BkIj/+pnYFBXapNH0kcK6qVTTu53A4OW7EUqfWw2+SarbCD7ZsNgieqmSvutTa5K862MLMGve8aVHvZlsXF2lRLj2sumXg43A6GbdgjTM7TAVrkGkkPcwwKRjcIf+WFKSXrLquSpzamOybvuCGiquAKKYlg/7ydI3PqUg1raiopJakGpg3C4OyuhR3TpqmD1qiGMM2hnrKmVRuWlGR7CjWp1ooR5rs/9NlkVBWqbQfRd0qsNa23ulS7f3skVCspkplp4eBq3AbVGuot+oEgre2bDRcMbGvftVV77Za9Jh4usJJYiWrb20EwUEpfz0W1OygKqCkatYRbBGgPDfYG140Hn4SxSAcmh6qMlmDpfZc8ticL6KxJSIzKpjti2C17HVC501COt4eXqjCFnR2qt1amQmtT7QcaFFSn2mB42/ztoCqTPk/rVKMqdVRn5VEd2FSjvl89ICCjZa8Bohp1sMM6VGtn83F1qkEqTW9Pg7LGfLFzgvLHDeiwlYOyeNq9VYolWFk11kFhCF6e1AEl0myQ668XtKL1/TS9eoVDW6v01aj+guC7NrZO1aAa/U2uhqWpFiZU2wtPW1lPa27XMRP29s2RUvypCXohrL5ffaqZAdXF7XF1qpFY22/jgLN6Degv5/3yVGN329yAft/KDE0b+1c8AAuopbI68k1YDaoZWuR17SZRQG2sFyhbeJWpth3022hBa1ENG/NLr3EI1Vip48dW9OyaG7ryQ6imc6PhWNfeXtqAam1Yv3p6evyAA/arUi2M2hgY1KLaA6ady0INHkC16E07FruaGhDNAQVs9r8bxkUjR10a1bZ9hSFoG2Jt+l/Y1JpUTSmg4xMetqCMW4lqMVFuWQyXBqjW294jMdzKuQvdzKoJ7Cav4XZQa2mq9uQJhqCttKCP0MWtRDWqPt583FhKVKFaPCM2vaFBgaSjDJhqAXYat7Ju29quPB+cJq/hJK65gF9/8sQKqDamV0fUzEjFlASoNvyh8dp1Hao9nu9X0kZBE4qTZk/bUbLDqLBLqjla2vKoDuzJk4O6kyfQxJVAGmH602kdqoWHF40rr0YDOvnLd9UOyBKqtXROMx96KBXQPqilMmawMLEij+pgxdx3XNeiHwfUCtWe7r+PKlMNNXj8TgKojRrDgscbjGIqATMd4fEPrVCthQPHckBMMGawxgcNqWbM09XXgGuNar9++Fqpd5QDOj/0f3tn2Hi+ozrVphgU0ICyCkC1to4va7hYVAAigjmDVXfWVcGap2tANWvCrzam96fKrF85xFTbjnBkRiNUp9rj9R+joHCflAmiWu/rlsxdNlwCLwCmFYz+d70zimPYDKmv22HPwtTGwz9+XUFSJFQL//ihoVirRjUMDB4u+mHxljwTNGAdtLP+2d0Ebgxrk3vdDQEK5HXeqDZOzjksAz7OCcbBm+tPV6ba5O6YmvrqVDtqafxZ/7SJkrDWC+puCFCwGVL7nAViaCsL7lSHd2dYBy2JlGqNJxAqUE3NdTxc7W9VmgNUy+3B8HqczJY0Ql3tiBJAwCCHMS5oujRlWqOsaxKXAmq04K4V/eP162gbZiG5eqBUlAOwDLb9BmH09Y9Gb61yZVahGn/cvR1s5R/nYQHqbES1Y5yOxeE0xKyp1nSHnsmQBlRrduZxWvaT2/9jn1VtuHoK2lKiGqoQKwb987/MimqMye1wwFK1NBTV+n9q56SCTqnGsPeeNKVaa1LNMgxdG5O7P2EMKlQrALsC1ah1evuhUW+7KtUerw5ZplbDNo0/2xkUdKmspmDNyze0WG+vqT4v1fhtnz5cv9qSiikEUw26hntheNRMB6wi1abv3rL9Z5WO0gii43etbPB6Gte151MaK+ZxGdWPjTXgLN/XHdTYK2a1wI3e9NdbdYpBGQjVcBlGx43UJSpS7fHiVcHBa1683L/4KO9UQ7AJoplSTWwe1YQtjGprirSiRiT9q1/Pe2oRm8VVLuBAXIXBq3eTBnVYkWr3Z1EdqvGmgsr9SB9q76UsDWxl0clRe5sTw6Za7VlBJKs51eTrap8Xp4hDlaj2dxcPM6MaDQqC6lQLw+i0rYPAG7ZnJeAsuDelmtHu1VZKaoVqMW7fwArGoNerQrW9oPf797Oi2vTu4tsg2KlMtajPx5e1QrWm50oVgoJvUbcD7V5LVLPOi2mCu/NDto1XTDUgkX3h1/+pgVWialS7eYP2ExtSytNtezvsH//UBs2AVg7GyAUFb1rgazTktYVRbf03olo7m6aAx5thD4uFIFEJ1UPUNjvr//6/zIhqNCjYg6oaXgiViBLYDoLDq7w1jWmVlrWhzbMSsKlW84h/gS2M6qtaWlqWRaBSzS7Wyd3vuQVlDkVSUXkY7G1jiSgaNlhzr0K16eP5/45kVFiZakd5ZpNQJuW5NhuqGeKjXarVbo5pZFyVajlcu4BZP67FUsYJBoNt9JvCwwaaYJWodnccbW8PIEorzKxh/RM7pTLy/be/jsfjv5Y+XgaWSTulGo1vrT2XjZYn2qRaFalWUKy8Z5wIRB/l7GBAApLz6Pf/VHt+tArVHqB+gtP7KlFtb3v/3D8omD7e371/f0344f3d/UOpHmczRYsScKnW6NRum2r1Bxllpdp0gmL9AcV6TcWa0Z7cvu0J1dQRoYVQVGuy6lOKakoST97xCeCsP1RO6qq1s/DU0fRm2f75/urtq34/6vV6/f2j4/Orn2OJnyP5O6caYcWs08sGWkvEW7M3X/esxrJUmz7efbh486pPhdrbGewP396kWmZ6sU5u9mVwxx+lEZ5+zK6cfJSTahz65JqGLTHVioctlAdZpnWPAEc/4uHuYtjvhcHW1lZAiPaH5z/dK8mWk5kZUI0GjcZaUrtUQ3NcK7iVF3kGcZlG0+nj7dX58X6EAg2oBdoeHB1f3MXNhVGsd292gu3qVHtZX8O1fAM6vbtiqrFaBw99sxAnPqaab6fx9P76uB9FsT2GIOj1om9fn30oakW7pxoxwTRaMDdUy5FqPAYgiXZz9op4hmHbACcyofnpn15/8rDj5z/IZqRqVAuPLpJzmyqiPNWo/exT016CainX6CKITLO9Kp3j2ysKTbmKEYbRt8Pzdx9z35pm+tdl0CrVKDS3AZVHFeGlWlrr0+nk7uqMXt8wVP1o9K2omsLo8PRHz1FLjz/GJhUq6U6E/eO61jDKU+3hYkgvDFENDWgR1RTX8BX0jT340l+gxpMDMwDjgEfHV7nnhasDC7pEx1QjqSaPqoFeME8Dmna/qO0836dmIu3aKKrhDR6a+rMMcg6TClRDlagWRUd1DWCVp9qdWB8iwVxENWo3Y8G2FwyvnTXa6f0Fm5TjN085A7hgosPjP+eQrdFwsBRANXODexN221SDGUJ5VAmUKmt/DSOh2uTu+u2+ajnBMK4f6izji/rBw+8/ibsE08e/jwcGVRCFUV2ttdJUSyyRcxcgl2k61baD4/dO/+vhOpZpiTuAqfaSXsKLW72qDTQSMaVAdWqe1tgu1U7qU81zeEHKtIvj34UW1dBZpk/qu5EocsTa9Ga/F0TVqRae1jS9UppqD9d8JEYil/PA+VWX2FSQSnmFz3fHMJpFAyQS7kxLOJf2lEop2n9z/TFjphD13i3XOqZau1JN8Pj+jNfPuQRV+bNcYNbRdxC8dTrzUzaSV1CTFriaDmvucy9LtQn2tHO6KBsVqBYG7hFFj9d9TNBhM6m8huyaB+fqldw/vs5oRLuXamDH/FGN34CMEej0/obeXS5KKkZ0vehKZj5jqnmOJrk7O6zINFAtxC69WhqSZan2C69kqOgKqcZc4wsSWj8aycKYHFYyedkhfgsF23xkMt0krg3Pbx9taQh0ahtGMJdUo5Ay5tWmt2oWCoVOhScLOXJMO9hBTNveP3Pe3YerI7b3XQEUGATBTS0NyZJUm9yd8kyHRY4sqEwToug/3kgQCR6v1fobUYrdKKTX5Jck+/7V3YOHa2zXoGOyzR/VkOOsBvTx3Rk3ElRuShaAWvQRcp+fKUi/o9eOWHv8MAy/cl/4fKDWBhe5kwRZKEk1bFMNkr2DhUipNnDtkN+d4fgZpprGtfQankOchvze8/KwHeQvkWoIyCfVJu9gAptbzR2DatuKarLSSQNHeyJ9cnsafvVVVaphTv641opBWar9z4dEBU4Wf5dr5GmY7VJt+i9/pJeQd12lwVDIxrIqfr8+e+8ORGsfCVYB8zks8J+qPf6Bumno5aLvy28vFR2qSdEMBcm/w+j8Z/ESY3p/Gn7zDRW0lHkpIKjw6M+f8xYPM1CSardvB+qc2UpU2w7CwRuHardHkO1UOEi2uERx6Fmmn+F/1z/7ybFIMr7c/W9Q7l1iLqm26tubx8t7NFpTVOPWzUu1vb1vwrfOLP/DWfgNOdDLvRAIi2j7i68fXYByVJte/a5iBzIeAB06cpvGnygPPOWPLGxvb4VHV+6ZGv/L//m/UXKtM8K1TDVDiagW1Si/1HraTKPavn97hNaxBLa3j3+w2TE5/x09UVVRFiw6g/06yrjlqPZwFtWj2ssjx1QST9CVoto29Qqu1aqWPss2wl5KdF664pq9MPWcVEMewbRNq/VEqUxpDDngVZfi80q8VPseVMuvBRtsVWZr4AiQEihFtQmr30pk5RBLNVfXG1STV6mAaiTb+8MrzD1+1qk2Zouyqg6kQtpFp1Qrs1rA+ZIP+vLJNCoUYtpQ9tcFhaItCI7fOVS7qi7VuNLCyG2Ni1GKalhIqkK1HfQZ+Cp0T2Mev+fzNdC9KMgkhk7R0BCLqovAO/SoJn7TVIsv6G9112k9qSjuroZR0IukELlHlo0tD9WervaJolWoxrSmj+jr646odnferzLZB+XJhGq3NtX++h6DWVCtaEMpqEZc0w2bSm+U5BqqYAGpBtu68igbKdXwRyF4Zjmmj2BakIzbVe8/E1tbHqpdg2pVGlCKQs2hRKzDXw1FVEPdfo5X2ktCMynppdrXKrCC9xBPyQm4po8NRK6JPQX+aBudSrWqyx0UgL2rnYvg/oIG8lztCoVU8xwTpahWARQF+jUk2o6rr7mXodoEJ3hIZGWQT7XprZz6XpJqAY0NtLViuaI2FC8/92XaRudUKx8cOV1zZBrVyfSeZNpLav2ksAgFVAs83as6VFMDg2Cf7RVUQgmqYc2yCtMKqMaKb3iWzzSeIaKvnR3011wl48ROTPtca5lq5rxaOaqRC7gip46lDrz8n+/O5X1NEI/qM7AVqAPYDdSiGn+E/d/fVd2lV6Kv9nhT3hwXw6CaMyz4/PP5Po/Nc4uGQK8pOnQ7QdgfXrjlJHKtAzw71eJ3iL68NmEmUGKmIkynwAsRRO7JPdRa1aWab021CCWodk/U4IjKYjuXaomSSAHViGmgGlYmomj/2l17V3MeqnJaxRxQTb781ocmPyumURGVplrYd4+NmPAItAo0qvU9b38+iqk2vf2OpwnLA4NV4VHoTuGylAyke5kDPOb+B31g8f32V5dr3Zj1m4MGlABn68ayBQMdmot9Fmlq5UmKqwADz7GFk4uqI1CqUFQv1UqNNfdiqo0rt+g61Q7dnXnTDzgOrRrVtqLh9//iaUN5zqNttEs168yqClTzMY26ag/UKmxx8VC9FBRigsGxOyqYnGNVq2wICjQ+VFQLh1X3uRdT7eHq70rIIB2gmsz3BH1YJjUxvf3P9G6U2EJBLeeASoJ3m2Fs4K6HjmQut12smIdkNKWaYZahNNVcpo1Voh7+JMcOyKwAvYklqmbgsWP7cMYh1KEaFCTP26balK07qCFuWYBqqhwCV7Pjafrpe3pKVGMXOSCqoSQpc2Amcc3tHch6aLuwl9ubnD5rU03pdsrDHLhMI65R9tUaAS+1xBNQpWpmeOF0ZKZ3pwiiSsVSndDfNoQaibWK66CFVPv1RxqmUGrijFUDvXE3lKm0S48rbL6i0lLpLg3oeXjGocacR5lKLIZDtRrKGDFAmRpUIzcepSEqvLvv0HMtQw+0K+QSjgfbwe/jzURpVTzeqEngdBBXCVv9ivYZC6n2iL5jJeJbuNKZpnBHY1puZcVJGWwHYSLXdFtOas6DIdXUGJ1SbZRBNb4XP4IvjWmcaXxM76+INiBPcY1Aaz7cwerfYNDrXbi0uDvnmfnaVIsqTncUUu2Xi34zqp0/TKxGffp4c9zjsYM4KYHt7SiCnge49jfDbFj7eh7PItX4pjyiL4NpMdWm92dDJabKiDVqYUmeoZCjaN/Z4ZFu7K1ZuVtRxaP0Cqn285ueUl2vhTAMhje/fOaCElDBTX+GPrw4KYsBFpfNsYGqg9b1PNqlmrXRKfPk+fQuXTmtJ7L6+e7qkJu8UkxLhmZUCz5jj48XojdYk2pBdF6ts1ZEtentsMeNXT0Q1fbfYn+NQbXYflYlDHaUnodm30tRjcYG7ep5tEk1SpVNtayExnd9TENWJz9fHIVb5ZmWUi0auprz2MTSkGqnzogvF0VUww4unr2oizD6OmnTmRr8cXcWlT7miIGVAypiexyqyNaynsczUU3u+5iGbH5G34oLIZnnKAAzkvq44b7nMOyP3x9JvdalWu/4vYRVDoVU+xG2qZpQLYxO4xPXFDHwUXldFVusQDWLa3KV6nlwnTXEs1LNxzQUHNY9w5fY+0MMKjl0B4lCGk4du7OtVAFQCIKj2lSrOIlbRLWf/x5bpZogCPpvf55yX15RDZh+OkdPQZyUAsk1FHMQ5c55tIFnoZrcpFxkybRE9yr9LAJYGYZ9d6X91w9v1eycmJCpgaD36s+tUg1GD2rSPsZ2sB+fW8DGDRmTD6dRKYv5gjAa7FDJuHJNIHMeXF0NwAF0PCzIoxp9ujKNkOpy6CismAFmPKhPpSiRFhpssQXBzjaaq3KkdRGGh9V01kpRrSHXgl6icZJOsX26OqzyPsFiEZcLUS06ur7zrL1jbNCUaxxA21LNsH+QSTX+8M7cEtNSXQ5VHAqFFcNUG8aWg5Kyn97Cvh1OcGK5Jo4rgqTlWZE5WQNFVMOyVFOq7e31hjfKRqbWhP7LW3V8WzkgDdxXwweVnk/Po4U2tAuqmWbRcvpqeOAwbTwmkXRHY08uhkqtHYorjI4cbZ/pg7KkSEXJDYU4rwgSl2etSrXbN40bUMJWbBBXy/TjzXGFcqMC4Z4aqLYFPQ9XUaENPQ/2TlTT63tmVPMxjaj2eXJ/dRSqHnN1qu2f29pD04cfjnk3n6JafakWHXts7GajiGof/rNarmwAyhEl7PS93Yd8/JF3vJYDxp9pMaO/5k5VtzU2aJtqRmjZVPMxjbU5Hs4wc0vyRycaF2p+q9Dr7X21pd5xrTWZ/tv7/1M/Ji6FUm9xG5GHx5UsEhVKtT9G0OFpItgoQ3vfbEWugS+8rOKGkB+FRTXiWnc64FYDirOG5EkNlKaaj2lPkzF1rGjsCXt0xC6NaigvhyRGGW5j2fiV6rqnRTV9/Ons60BmFahmPKGURNtUe08DRbxC+UTIA7GfQtgKovPbXyVQAO/Z+CzEdCSHXTGKLRrW+va26CuMdVlnbYdrdqyVTbVxQjUrUO+IYDJ5ui+tyyFlKGIKbVGYbKJV9gGowGCXtP5Co4Hw1K2BHJSiWhOmMch/EBx9b6QMXLs9paEBwq+hDUr9tcw5D6rE+uTomGowEMf35bEEbco0zhg+Jnesy0GvZIniUetMyiUxbTs8Ok/lzme+mtxd2OdF1EY3VJPA64Kyv43+lbE+S8l8/AAjropq1RppWOg/8hwzmsx5NGHHM1DNkmmKalgjYF0OLFZWpRp6tOfa1kilX/PxH19XXn3OQttUwxFmjanW61EIxDV718708RqbQtGbq5h/j56HQroeylVYBzOhmglPPw1S/zNmOXjULdkuAMl66unzi0s/omN9Ey6PDB6uqXvccJiXoHWq0UvQBtXQhPaPHa7B8gyWAhI7riWB4MBdN7My57FYVPOMCFimxUyrQTXqYRi6i6Da5KfT6CVLvDYQnrqzADkootrtm6ZUwwidu2JUDv2hfWrMVO0yLV2YCuyaipTaUJ1r6rKxnsfMqZYp084TmaYEVRG4ocXuWfIQHup9WZZpOGZTXLaB6Kxdqr1t2oCidYTMBtdgmMvmGg5EgJ3ManFglIVOjDHnIVeJnofUZFXMmGr00zxpiMAiiNc9UfqgGgR5CQwG2E61jQPz/8FpPrky2wNRLS37YhRRDWugJXOZAbSOwrW9r7b2dUPknFC8alsoI3FfDjSYwFRbUGLOozIsK1NNqfbCIK5BNVxRStd2ndZT1+VQKPcySutJnYtTY50YVPt4QR1crop20PLCVBtjYyXXeNHhK0y9xlzjNw1d1WGwtcWjp7LABlGmWshjA4RjbDgYH2Dfe12CzIhq/IlEZtvloKwmpYLyKVNIKGYUi2Vsb/qZBp/ENJCtOJAyCPvVjKwVUu2KDe81ArqqlHuUwXYQHf/5l4Rr6vPhT/2gGtWkUeY2OVR6Hs7eFq7FWpgV1fBFicywy0EyjXsJcbHQt1LQLgAVMyYdrd0E0+nHH16jgWqNalTwF1ZnKB9FVHu4bk41bbRO4r1/fCO6JyLVYIQCorNCASA4Lnbi3Fbreh6za0DpsU+mTT7zLAdnVVv35GWXPFCBcOsYRq/tA1Omn64xl4CqoD/lvBlapxr2pUrYtaEN1wdR0Oufx6bIE67dnvWrUo3eXPJA8jJTz6P2emjbVDNt+W3ooWXJNDDtJWe1EtVEhzs6dNQ5Hj/wetQ2qFZN+zkLYbjfNtWaSjXOvGrymBok185iZsRc+/WnYcUdgBQeNydoD9AxyZ7LrY5uqaaHRsNT01KuQOly4M1MiVYGVCCqk6KfK8DqqHdn36IeMThll80R9F5dOS94HoqoNrnFEd+N0sd+pZeBXhuNGuOluUSs0dCA10t2WIMKhVLw5nH3DxfkC2tehXoeFcgyM6qh9dRjEoguB2WOOqPIYz7QYkhpYaM6lcbpT4Z6LI51P5fGqSnTVCiozKB39r5Vqj09voVURhecI2kKBIPeFTNDS+njFWZye70dNYWh3s/SgJ6Hh2vxnAc+notqFHEW1bwyjd6+CrocBHROwDYCdl+QjD/8yZo7AdPYbXOwmOVx3lbknpSeizJU46atWt1nYzsIvgn7x3+2xsnTv5zTMHSwg/4Eka1qbDzk8nCtlq0/m2q7xFh5VAP2sCChGjFNe8KJx8f07uqIJD81A+XKgNUV2C3M8wfQoLGnkz5eDFuqPUWDrqiGvTVxHM2BeWxKa//4ncW1X2/Poi16m+GkMtOoT9PLmMvV2tCyaJtqRmgJ1Yhp+qmLimqw3f0Pr4kwJXU5CBgriFtuEKLzf3mMLSIrqj1c8wHmrYAj4o73Vv+HSrtYiqn2Kx8U2yLVBsSLMOglCuCx8ZiH2yEVMDsy1U1LIKKuTc/Sh2PUGhvMhGqe1hPEqK7LYVZN2OfzCUScMR5vh1AKbAccF38Eh9W6asVUm97+oU2q4c0D1WgYKmI+OQf84UpNWlanWogArfVQQZ29LbOgmiXTGMSPyroc1E833MrgU6PaBCufbTFNqIar9k35Te/PKeutDQuQWAqPUnoYzzImxfJQc2WCX1kKtrd/4cq1kZxVW4EsM6AaM83svCuZVlGXg9xptAzD0LHx/vnj+e9gU0acNEUcEDQnKul1lKHaw3XUJtUwmsXBBlvhqwvZ2xVz7fPdWTpfHMl3CdCLTZ8720HvlYwN9EUqZcMUXCnLl7aptpHuzhsrqlF4zqmLlPBYlyOu0OIyB8/IlZRaCMOaEp4UwvTuz/tipLkVRBJQGOybK6BShzkootp0+tf3X0fcxVJxNISaN8GYPIiGP0piNa5RE8pCqtrcJSUOwULPA1zz2fpDpZckTPtUS1gVU+3FutN68pxE0oVQuSosc3FCnugiDNk6ioALYfqoJizbqTwC1QuL2yAwVQ+TpikbxVTDYaBB/U3QDqBUBL5FUfTdTdxRk5RO3x/DrCa5qhJdMtHJy8wePY+Kcx4dUo0Sw6H5zmFPdDnirONCclaIQRgG4bentuYpMY2YUXHNIQ9UOWjgqRbP3cXAfBQ3oE93Z7wY3hbVMFJm0UYv8PmttfL+cD2sRTVVIyHmPK7vM/Q8pOqL0TnVXqwbG94VEpmWZB1MK0k1FEHgHsbDuoDftEo1CDRQrR9bAimNQqqp6q/aouUA7Rx9EeOCrX19Sw8wfbx6xSVdhWoYZhDLEGa0xee2SGgJqs15dEs1akDXHZlGr1qydqSVdOECu4Dy3+vtaae+qVd38u73vNxXpTCLATFBzYctQAtRTLXp4+1p2OKbMdjjoTeEG1ZDLSOX07uLV4ipSukQ1SKhWsh6Hr45jwp6Hh1Tbc1VuqV8a3Y5UnqVploY9nYGNCYyqEZycj+AbGyVaaAavdmO5n4hSlBtenfWHtVUMGrxHQpAw6s0xap8bo97xB3t9L0S4OlrSSG9cA31PIgcXTagm4aZBkFdXQ4BGrX/iBMiJDi+urvA5BEVZWvaHGE42OEBYjB428UhjU+T68Oyr1cxOBwJbICVd2W+RMUETK5pGBLsSF+fMgfnYGYODA2sMGMu93+jybVc6thUw8ycPKoB9Mx0KXZ5OXKEmq7LoTJRHswjGhCdoiATsUaXdxe8uxiDMOWyOTA65Dm6IJk9KI8yVHu6O2Vlpy6wFdIw1CgimGntBRih0mMqQvoSDaSS+CpLz+Pf/a9iyuRTx6LauCHV/Nb5UlDeHyrpcphQVIv+eB0HJl8//49UjGBvi6C2Uymdh6duARehFNXuv++IajQS3YtO7aHB/RUNQ/k5f5VfeWZsbxM9C/U88sgzI6pxAkENkj+VdDl0wMjrNhT29HNXOdCb4d/12Ek9BnvBQWHBefB9ZaFWjmoPhnWqFsGDmcNEKVdAzYmsUPEnJuIqUY0Gor0M/bWEYnNEten9PxySTOM3qjIrIPS3Mbz6xGEqUKCT27c7NCgFuqDaUeXxZ0mqTf/LaXu6ATpQuLzyjkhSakxuzwcBaMjyv3INRNRw9Pa9cq3U2GB2DSjyrK97VgaVEfkLHeN1NJTrE3vZDZy0xLbB3lcYFQTRH6rO3xLKUY0PiZHo2gTKIAiC13yCoJZ4HEJF3TU1A1e1oAas5xHsF+qAZ2GGVMOMRFVdDh14HwfhYGidODz9+Wq/l6pk1QzcxWDwFUZowSu9uS6LXKolgmb64Y0229MeFJnEArhODF66Yx6iMMV1ObBzBKzrecQ5KSXX2qaabx4NMGUaJvxVDiqAhgTUXXAOyH/8USkZEjjklpimypaiPHZPdylGOarxJndJe7uU441SQXR8Q3ItjY76L9evOEJ+XjjZoUPNy+xAp8g/NqDKz6fOjKiG7CpdDkqwsKEGJ8IosRbPoFBh0VqqCQFKxbUAjD6pfA+vJoZgKIeSVHv8gIlVFV2rXGMjrySBTt89GFSbPvDB4nCA0qxKNZKFCNUzNuDzseeDajHTONnCtBpUOzQPW5lOf02ZBqrFMqIFYOiCKbz3nPqKKNVXo4Dv025mqxjs8Mmg4SHrKQuwc3H67k2fIuTC58m1shhA4QuAnseFds6eYHy5WSDXiGr6cnhnDSi1ng10ORg0GIxOMSRQ2eSX9fHDKdXVzjbbMJKgW2MbhRf2YUGxM6o9Ta+Pu6HaoNcD1cLoPFW14k2y1Ar0ZZ6jGtUGkk7yFSg9Dwsn66wylglL86Ix1VY3/VTDnjkWP8IHukBJyHUpRNj0mU6B89ftKREw2JEOoHLXWtWBakMsfzqlWoiyVHv6eLH3jUTXJqgwUCZUGPvff0pLjL6nD1fHfVZMqLYwGEUyo01BbwWvvXoe+f21mVCNsggrhswsLXsVVwCj6Ig3ff7tb1J0k8n9eQRb8dRspkzTl/CbgSrk6KzipgJBaao93cTJbhUoDj7sKAiPric61Z6md1fKRDA5qVBSRLWI10QHg+2vgui1T8/jBIYznpdqrMsRbCFjoUYEolqFvGJIoDT8Y6p9/ng1DLa+Uk1mQjVWR2gFVCHD/6fz8pZCGaqpXNztVxkHloMSaVDK3R4EW7//Z5MUn++oKdAKrCxYplGNoRMIfUGvngdRQLjgYDZUy9TlqMA16nZYmRuznWzOOkFKrj2mkbAM3v6L8+6WQnmp9sh75zACIVRS8SmJLbFInWrQTm7P+kk9DAbYU428VqJ8xp69k5yxgU01zMXJo2KwU3GPL4rEMT/6RH2dD6zLUfk1orwTi+CJJPfLI+ukz+nDNd5OLC23BBIG+AL9OeagN/yghJqI0fIoT7WnB3WuvKJaJ1zrsb66pqw9eXeccC2lWqXqydDzyJvzaJlq5uY84PPk6eE/w9YcMa0y1XZANUxvUVWcWjLt4ScMCWKZ1gbQ7tAXUU0pI1FhSk+tS6o9Xv8HyGbKYyKg20UY9s95gv+vf6WcIMrJ44dhDy0hF6/US6VBAhVUGH19lnItLiE158GMSKghaEQ1QDGMr9B8JkxLagerUZQ0YktlqnE58AU6aqpXG4NagUNMCHNxsZvGUBUNmYZDpoOgdxyfjl4ZFag2ufsT9rNwT6gTqu2FQZ/fGaKaKsKJOnjboBp2xyvnZUAJHkS9/pVtMYXAYwMmRMtUg2vlw2RaMkEwuTtLdDkkneUhxUA9MPQMdKoRgV/z0kPbVGOZxlTrfe3Z1V0SFajGuthffUWxqlR0gK3g62vq10gB4pOGoalSiYq5EtW4zGGpkrimVwthfKlshQop8KnQkGqpY8U0o6OGNMi6Zz2mxVQLw8Ozj6bO9QO2XIFpymFroAKngQUQ9Filw5SlZVGFatRb2w+IalGNAiqHb0hAv8fKO+eF/6a3iQITtBjoq9LUB1ON2irse3fKR815gBkGl5pSTb59TEOmSPjskwCvyTTmGpVF+K1lhPTz+JoGGiLTWgXaEaYa9NR4ubUW1ypR7enuDz30feoVUSkE/WOei06z8khdXcUt7kVzL7U8hKWw52GNDf71X3GqrCKZSaXGfbU4UKP1jPE53ldLSNJXHjI/HdBwPc4PF9bkFww+UTjQhakcbDZ48MLh0dXb/6Ii7Z5q2BLKC5MqFa2DigqWco23FbYAMByhakEFsbvy4DKiQRtxTY0NrH3vas7DZFIDqsEhB8ffrkzjDtUh1FUkJ8y3KlC1HvaOre3F1LuJSJ7xFGX7VENBhluhOgyhBs2AalTjE6GqWg+tAAp7G0q5Rh/k889svLQJ1XYoaIwNqJDMfe/eOY9WqLZCwXhkGtY91cxtXapBxNOg2joYbopjc6jlVEzrhmrht3xSYR2JBlSj2tPkHXQkO6IaMkUvZtC/pv6ulp/Jz1SMgQwGKsYd63lg61X/zGPPQ5/zEDRqQNkpBOXKmo9pt2e8baJ+CVKviUYUh3+KdeRVt2lye6GUIZkY1cZNBWBuI+Ao4nX22qhItafH68OoY6pthcfXk8TAHzCF0f2YavxZGoNEzS6Kgv6f7x5tex76nIegFaq98PXTJtigg/MIGlAN3dXolCtdMQ0ldXd1pDpqQa91qqlRGLUKw2oH/dioSrXp/dkh+gRdgDu8CBv79fRcTR/eDXu8/0d4Ux5U9Kq5ImwFX9s2Qggk1yyutTEs8Mi0yYSYVt8uh2B7h5h0fBO/iao1e8AaO3FQZZTCa60JTeokiIbn1g6GiqhKNaiRhV99JQlpGapjtb0X9s90q8xUmg/nRz1WDa9MtXAQ0YuOsfr2V0GPuBZXUgqba42pppjmjgjANPAgimRMDVSlWrzpU8sHhgRbW6pwhGStCbY4cTiw6ReJz4i8NCpTbfrLedQV1VBYaEND4pq5lDT9f73lzQ1oY8VtWWD6CsXPr2bQ96y9P12abWhTqhHTfK3n04M6EWWv12vCg62t/QswLc0GURjjJnkNmWlqRqRNYG0iHa1psZdGZaphQ7AaEEZY86XXSKkvtozBW0tn4fbsNcWjmu76NbWFk2CcYjLbULpqRDWvTKM4b777nUpEZdHME5l4U3oocnuGkHfNxsKnCwwGO/SOxifo1EZ1qqHW+5QAzOQqqqlN1O3imz3R+UvAxkuZag0ah0w9D309dOXFWgOqQaa5R5RNnx6GcVuAnkAVqDlzynoPVDt8azENpq1YlHWFwc5OEDkHTVRGHap9ulIHQrHGXfuiWvBHNUeZiOp0JhfR1sM2rM5w44y1Ag2pXKOPSlRLfSk3kGkp05LUT27Pfrddb3dGGFONOgIYfJqqFdNb6BF2NgHFyzOUcOoeui9oNdSh2uPt+deQZFgYo5LoKJPfnpoW+GE1hhlOxapcVAfVVtTDGtXYoloyNuA/i2qXhVSLfeKT+mnacT6S+sfb00MSZ7WET0w1Yho1oZYR0ilrrKJx6YxqaPG/vvilTvfMQA2qgWu/729BxYPlWkeI+qc/Ue5k4gjRfuKlikYYRAHb8/i/OsPDMZ9apohThWoAPRYXpkxLMCGmER3qNXNEIoxsCDRYfc39irTaH2nwSYUiU5Ltg2Ld++YlDaYkvgaoRbXp40+nqHSlF1uzBAsRRsYZNn/jAUnTMUgYYoezrisZQ7WhSjxZVNvIp5p4Uld+pqk1gnpAGQ8wM0vibf+ce7BJ4mlIwCNzbPrsQjGaY99SW02bog7VKKv/dv0KU0PgPNVcR1wLBm+1WbC//Y1e4beQa41f38w5D3AFdKsk1fBQxGGGTLtjmVYX/DrziCDsvzVNB2NFlQU9ioTdtQ0KOAiOVfMikdZFPao9Pd1jF0Zc5V3kESUXDszD7qfKGEV9qnGFo/R6MnFndNnUemhFqsUcUz4zZVpDYcw5DqX7moLtzysW15hxLIPt7a3wkLuHz0Y1ktxfJ41ZJ5lEoOHQnPKY/ozT8xtQDdUC77GehzU6GMle5KpUUyNQ7ywHSR7ZhdcAnOOQSsNk2uR6P+qeakffq/e9KdfqUo1n17BRDpzoJJMQllS6Pxi9hMktTsKtHZ1atAGiqK/N5calKHKtegPKX941ApZpmBHitdg6IM/8dgR9bVUNF48wbkEOuip/IAii89jCVUOu1aYaxu/KzkFnOaWOMKYODa49/jikHrI4qIxBLAMwFO1fxGfBaIWo9DxqUE0xzbPuGTOtPtWieAemZkaNUoyVTw6yS6pRT8Pkd33Up9rTrx/iDcGJrGgT0DDDlOXxXx6ZbIoOslRRE1RriSDegpQwG6QxMQVjg2pUY7J5Zdpk8lkZRycu1F/ikBmlYF/tXFSYTonE0oOh0DubSN8/Y5snDQUaowHVnh7fHcNkLdWgpKtdRGG0s83NhqIax0mtxuuwtp0api/qhGQMB+2Z8zjZfPFi7UB+AYVUo4dZMg39tK8QnabKURURZBc2+Bi2Iac0+Hz51TaGZAi6mxnOb/bO7/5KkRnag3XRhGo4YYCtOnYCUKKHzsL+hd6Efn53zMqF9aCaMrpALxpzHq79tafL9VWLavnzanhIf15djj8R0xTVVPx1EEF4kQw2DaFjm8c332wjM9SoYDZdnLeKo1tmmtGHqYtGVJsqq3FY7lFL76oqVSqbQyooeKVPghHVovpU0wF9hf2LO+eNHZ/8t/9OpxqNSz1U4ztyGzLNMDQJULA33x2lM0L1ocafiV4VBs1TGAFUzWdngLGBRhreFhpRTY0NICC6ohrCpP6wNsjHuYP1GyMDO8EW0dhnf+3f6321DKrhltynL8POJEPpctQdCxhgtvaVkjfPz0zvaXTUStA5CKPTFpajUtSmmsgC6q9hzkOU1oh0La7FJVTrH6cnMlDD0RbVqDCj6Mhnf808BcpLNYgytfSJb13BTfYuTO/OfkdMa6O/ziFEw6vYrub0/kYGnx2BJQfU7lsUag2oJtn+haQMUW0bOafxIqimktsccQNKXDu9lQHoww9nyqhnG4DitXHcuR9+qjHF1JDghXEygWLa5P57zNy2QzUKIgj339zwDNf08f7mtPH6Qx4wdgqj4+tfp3NFNbZcrjokVK4ywGsHElRINdY/+/Dp1+l0en99/DXzrw0QC8CFI97dqOAd1GdQjUUavmjA6ow9xS4HNXLIRaPZIO7193pQSPnpE5XB4+2Px4ccYkdNKEazYWQfu9EYDftqwM83p/vgGjWcgxAaCJLiFhGG+8Pvr9/f3l4d90mmtRQDlSglOgiHmlzzcS1zWMC3V1bW3AM+YZcjDMMddCgkttpAADs70QDC/erm9t31+RCFIE/aB+a5IdMsLejGaIFqGIfS+wWmkZRoo3A9oMHi8PTszXC/nSaJwfVFaTblmnxryKQauEaDT9dW/OTuCjuAURbN00pBsAbuNvVPXh2/PSaiSReik5JGNy2MXpsLgm2gGdWkA/XrB6XmwVlv11BRon1J5UzoQWq2Ne6g5h5fOIj8iufXPvsP7s1qQAmY5nCX2NlaguIHJvJRMA3KhPxKUNRr/TuUAi+vEfOahJoJKpQwHLYu09qhGvfXeC8L573NyUQaGcS9PxJn6PtQkbdONeIaF20dqrkTamg9j8KXrVMNRdBD5zLsmmqDI0uFpBW00IACMF76knnQBdUoUC5V1Q1uiWhCAKpFEhP94U1syd5F9rCA7qvlqLgJ5TAeWN1/e4c4zMluiDgM7Q3jgmjrjbNAfB7e8AEvWeVREy1R7ekjFS/bdiWqSZrbAAUIqg06oxrkBbdJx7f3WWWbQ7UXa+pcdo1qU575a5Nq8q1lXJVDR1Tr/Yc/83za3FDNSsj008XX1FlVZGgNUsrMYPpo+dheCocbIfqA/vxPDxmF61ANP/GfmEYdNeiDxJhOp0qmocoiSXlTgLEIkUKjpMLCN6Plso4Rvf5zvJOgXa7Vl2rxVib+YrObR+HWlqS3FaT1hAu0zoRWZ1O2tyMIHti/iw7P3mdsdfRLNTSfniHBr7CaxGOkiCJoJa1Y1BCqSXixrG8f3+wNL+466KgRGjSgimqKcfgvxuTaQ1qYuOCeICRbeyWM1pNEBl9E/93hmWumiJFJNd+Q4AOMi6Bt42S2Q4cZUm1v8Pe/NN5c7EdbfTXC9O7iVW/rm2/iUlZqbJ2URxfAtKV/gny0iV5ZTDC5wNW6aKjJO0cfn27eNN6r+iwguc5FMLywTt1oDy1SjbkWxFSjl26xqLb31ZZz2r7CyHuYBrZHSS+NpQCoNiGmJZt7FgqKatHrP7nKB22hVao9gmsoaUh3lu/Sn10EoBE98plf06imMc7TUZvCUosMXRYm2wyprpeH6XaL9tEm1Yhrt+f7cadCMU2WUBYA1G8LoqOrB3caF3015pjejvqUIe8uqPVUQm2hmKYqbDv83RkMuHaFVqnGy6EwjCjzEpiyUllZBGAqIRrC5LPqdyWIqYaP+GJlZUPNqKWYfmJ9RUW1+GVbFFBig6hVpVsH7VKNucaqVGj7qbAXiGqqb0lco+I2qTbWhgUM/HQVhx7FUhIAni0M1dRccDDgw0m6Q8tUowL/6RSHjWCqaqGoJr1KZZPGotqu2F6LgeZTs2ylMHl3bDCNPtWPuQdTDTuyOmVa2w0o/b//cKxKHFxbnE4Lz7Bh5WDfNZmOs96FZQyi2kbMNMVKNpPUV3llni3YsAAGvDtmWsvDAhT79PHqkGUZmtAFKnNFtdh+tgEcqS0sY6D5lEcx1WBokHMNpi0e1Xq9oXWQUPton2pPT/ffD7HdQC3WLUwTSkRj/aQw+iO6awbGyswf8U39ufMcjx+GIBfoylRbLAS9V24XtW203oDi8/b711FsMD1alHJXVMOFnHWiA02oohqzLV4miDH9VW0ZJO8a0xZGsIUBDbzBtAWimoC5Jk3I4rziCUnCw+/lfPIE4wNlUZKbTz73X+fa9NdPZ33KL/rXKdMWR55HR+ifqtXs7tAa1Qw5wIc2bNGwoBND892ARRpoEkbRt9eSkQRsKVeY9sLR57i/olcLgcBQqJAt5dy8I4i+l2M+O0VbVLPMOkzevY1gYGGRqKZkEnW3ovDl6UerCR2fiHoHCbc1Z5ngp2MZfWICd+GoFh3/S7fyTKGTBpQwvXs7UGdGJyW+MEVPGAztxdDxLuQZN5+xUIvrh8/8puzFfYZFAaU2DHvB4OJhBkTrjmpQcsBJ4gtKtb3B39urgXxILai2EY8JYqrdnx+F3ywe1ZBaotrgu1Ytc2SjK6p9/vx485/DrbQdWSiiUXLf2LNro4M1Hhmk2z6Fag/XPPpcrAxiwZc+oKHmTCN2hM6k2tNUWV/bxmIg1cKCUS3aP7U1t5RN5lXjqDPC5N0ZDvlcNKYNuBcNpv3i35LYOrqjGtafcYgnL7sDnMdFQRgeWueePD0drOk9tRi/nGOeY9GYJu/GDJnWKdWmd38e8oGxxLNI1cWiVAhsCfCioE41PkIj6akJHn5QuxJlpmRRwO/+VmCbp+8SXVLt6fPHC3VYSEq1ReLa+S8m1UYHq66BDrapzytai5M5ArcyQf/CnqvuEF1RTc08K4M8kjtgkWojeHUNWmlkG62/WDdMl1IngTO4iFSj1+noHHqgs0K3VMORFjrXFqky9rCrhXOCjDDGm+u75vTt5PYNzvikfC0a1Yhp357fzpBp3TagVE+Pt6cRLJqo/C0S06gnc/QjLw1KXggnB2ZPbXJ3hcPFJV+LszSCqY7wW6VVoOevU3RNtenketjvqdN9F2sUuv0VlO3NehilRnL5weN7epEU06g7Guvgzj8GO9thFJ+N9luh2tPTx4tjtQu3VeOlnQMa673hlXYAigncn97/4+serH4w0yLlcRGws7M36F4X0kLHVCPQ0IBtcrOdXOrRLAr4cHw+/NYHbnYmd2e8+Il+WrRIVPtqKxheqynqrFepfXRPNWgUHUV74YJRbUCNTBAeZa7aUBXBDCnxi4efsJslPhcAONvlTnXSZtZVmwXVnp4ecBB2ql6zCNjmHVRB8PYv2VUxvT3CHMdCAHuK6G3gnsxeEL2+uv11dvJMYSZUw24iLBvwFPVCADVDjX4Q5O0jmtzwdNpiYHsbgpepFgSv/3H2TJsJ1aZTnLGn1AZVvuceamPhAAee/SK5cHF/1W/XylenwJpGEFGugiA6++fZM20WVENv4PHdG6baYiGiDuZxpmme6S00jcXp3CMMaUiNcxTCIBr+9G+zZ9oMqKb6nf/vv19Aa1CwoHf4k3PcmWByPQwXhmqYRIeoRodtOMuVzxSzotrTxwtYU5SMLwhoUBlEWDGwoLI0uThaNKrRBc4h/Dm7/9khZtGAqq+PZzL+WRgMqGez1Tt39aEV1T5iR8HiNKAx1fbP72a58pliNsMC/nx/Gr6kDC8MeHWDhMBPnAkHk1vez74ooJYT2QmiU69lzBlgFlQTro3f/3GhNnpw3WyHh1cili08XMPi0qIAnTQafYbR2w/PxLTZUC3u3PyEJmdhQHUDsyPRmbduprfnkVr+XAjgveED8T5kjXI6x2yoJphcv16YuoEg2EbvJjr22ryevj+WlfaFQAQb/DhLa8Zr7BpmSrWnh388kqwvAIRqod+Y4vT61SJRTRmM7WdrqnSPGVBNy9z04e1X36i8zzugHkBM29mRU/VSyCjnah/z7+J67gGdqPDIM5qeHWZKNbr68B8XpHaYany88NGFWUGKao/f48CnhaEauNY/f67BJ2O2DSimCGhooMxDUXVyIcwrmEdBEA2+u5XEa5jcvWUHc8w1LAxEfLWzQ8kM/o63SjwfZk21pwkOllsEqiktlDCIoqGParfDcM6pBqbxiH8AqmUeazQzzJ5q99dfYzV0zusJTGOqUTu6mFRTZqCoBeHhTRAMf/yk9ZqfAbOm2nQ6ffhTPyC5tsMaYXMPotr+jSRew/h6yOufc/62oITDaLC9Fby6+vSr6mU+F2ZPtacpa+SL8uH8A1Rzq+jhel+ZIxFX8wiWaSze9rb657fEtC+KasDk3XHE5rBUicw1eEHnyjKeQHg4n3+qYVDD6YuiHTBNkv5ceA6qPcEcFvUhuDTmHES1cO/cnFgD+JzdhaFa/7ub55VowOyphib08eLVgihKUn8nCM5cqXZ7+m0431RTSaMOZRiGQ4/S3czxLFINxxn2g61FWDcgqm0HZ46x2OntH9U8wtxTLQjC6PD8eZQhTTwP1Z6m97//uy3qr80rEgrRxXbwe9kzqeGWt1HPP9VIJgeH33d7JF5JzJxqVGeotun7Y1hlnlfEFCKhtvfV1vGd06f+cBSF23NPNeqkhFH/bC6YNnOqQTywiHi8YWPFcwqhEDENVBu+t3cYfb454tX4eR7bgGrBXtg/dY7Meh48UwMKi5LXwy1enppH2FSzO2ufryNQjcYF7G4+EUV732yFugVvyYWVmRnh2aj29JmGBuHcjgyEQkI1S40IK7lRCKoJJecTRLWvtvbPf5Y0E75QqsFkVH8r6A1wZh2Uq+d29iPYv7Cp9vFCRgXzRTVIYV7y5ITx2QRv56OjRnhOqv31n4+DHusfENh+zHwi2LfncKcfz+eSasw1VpvhlAVB5Jz08Xx4TqpNHy5eQc2FdQzneI9o0D/LotrcWbpKuE9cI6ZRR+15WksPno1qPBS9u/hajUJJ5PP3XMJDtbuYair58wUla0G1o4tfJmrAPwd4Vqo9Te6O+1w6c93BDqLTBaQaNRbROTpqXzzVFCY/HGPZmjW/5q0tShBEx5aq9PTuLevnzBnV0saTPraD/vHt3HTUCM9MtaeH69c8P8VD8zkFqGaauZjens4h1dKGARdB7/gZN3168NxU+3x3puzhhVFSUPMGGFkzqTb54ZQ5Nm9SjfmvEIb7F9690s+G56ba0+QWJ+yHc8w0otrQodqxotp8JXoQKf00tJ5hnw9dmJN+GvDsVGOdXKLanNWajjAcWifksFQbzN1YZtDrSYpgcegHNJ88JpiPgcHzU426a0OiGr2JXEhzCFDNnHJ/vP4jvRzzN2ymsSenKIz6Q22RfUk1wfTjWZ/6PDw2mEtQA+qh2hxKNeYafYZhf6hvyV9SLcYUZ2p+9dXcUm0v+vqdWVmKavNoSIG3oRHV3v4/8HIkHJsHrs0F1R7eH0dzTbXX1vk/j9TmM9XEwfxgQDwjMXyqFqSWVNOgCmNyfQwtPnoh2QQ1JoXmqhadYQFvOJ47mabGVttB7/UP7sabZ8c8SDUCtrWw/ndITBtE4ZzpgvuoJoczzhFkwigMXl08q8mhDMwJ1R5ucLAmyonKiwTbfDFtQaSaLO2F0flf5kefI8WcUI24dtzDGJTFGQk2LrS5gW0gZk6pxukJBsfvHudjzGliXqg2/XT1dQ9Uw+AANoJRanODV+8kmYI57ashQTiB7XFOpjdMzAvVniZiMTtRIZ0nLAjVKEVbwf7FPLaehLmh2tPj7ZDHnYpq81WLDtV+mlOq7W1Fb7MOZn5uzA/VniYX+71ePB6Yr2pclAaUxgTDD9RRm/7tb5LSOcKcUI1fxNtz2JNU9Tdf1bi/EFSDeZH9i3ti2lzKtXmhGgrn8S/H/XgGfs6p9udXcynVgt4fbsG0JdUKMH28PsbCO42i5quzFvYdqTaXVIv6z21aOQ/zRDXsoHq9pFpthNHwz3Ol4m1irqhGo1BeNJg37Zywf/1XSaHCfFLtZXiO078xJPjb3+avEZ0vqk0ff8KiAVFNSm8+QFQzK25yNVdUC/kEiK+i0/fcfCqqcULnCXPVV6Piebx+vaN2UM0Rwr5l4/vxan8+qMYpwBHzsOJ9PBrPH8FSzJdUQ3cNprNhg26OML9UiygJPBU5CILwnDWH5pZtc0e1X2+PexgYcEnOCeaYapQ4UG0wCHrDG24+53OmgzBvVEM/6GtRk5wbzDXV1FsZ9l45RuDmDPNHtae7M4xCl1QrA2pAmWphuH8+XxuMXcwh1Sa3/4Fe1nnC/FJNzE8EW+HZvK6yJ5hDqlFFDudJps051SgRNCQ4mvfmcz6pNr3/fr40vuebahh89s/mvfmcN6rJ6Gl6+1rtNJgTOFO4RLWtr+aCajz4hI73/K59xphLqj090ChUSnIe4CxMzRnV5n/0CcxbAypi7dN5f46mO+aXatJRO4fVhLmdUBPMJ9WoCZ2ns1rmmGqY7IhOP6D5XFKtFqa//E9HL6U4nx/zS7WdXm9ra//KtJowp5hTqsE8URSFYk6BRnvPCqKaaZjg4fv9rWdTdIotheBrp0dCjW32UZFx0uYX80q1p6fr436vt0PlSf3eZ1b1CPtXZrf74R/6AZL2HIJNzPXBBgB9BUHv+F/mnWQK80u1u4t+j0pyMAijwZJqKbBzkcojplpvaKVtbjG/VHv8cBwpqsE+oyrmZ4KXaqy++QxUA9c0qvX5bIJFwPxSbXp/NQzVmQa65ernwHxRTdnXhHDjMxg/zPF2AgPzSzU+8kSo9swTH/NINXBt7+XW/vknSdPcY46p9jR5NxRLWM9SoynmiWrcdsp1GEZvFmBFSjDPVHt6uDoKtve2Yxt1z4a5ohrEmcQaRK+vfl6M4Sdhrqk2vTvFqUDbopX1bJirBhRMk2iD/tmijAkIc021p+n1kMagz1KjOuaJaky0iKMNA/dQ+TnGfFPt6e68D6NrS6olUFSL6Ip6amfjeV+N0jDnVPv19nWPy5eL+bkwX1SjD0z+ENOGN5KehcCcU236cMZn0z431Sx9MFDtmVYLOEKiWoij8axjSucb80w1Nt70DicaPDPmSapxaVAHloTad3ziCmNeDV3pmGuphuJ7vH7VE64l1Trr+g0jm2pn/VDNo0bsYIbApPbODlaGh1faOsEC9NnmvAElfKSRgeJazLCZixKi2r2kRuHh90Q1cO0ZZmEU00jS/oOZprnH/FPt8Wb43Aq580Y1Xm5fnMVPwfxTbfrzeX/uqIYG9JmotrfNmh1HbEttkTD/VMNSaNxb422PM++J+6nG7flzUI3zH53eThahg6ZhAajGZ51xIc8V1Tgdz0A1jpfGxNR8LqnWFuIB/OT2VLWgOOH9i5dqyH8YHWM/wZJqbSGZK3q8OuS5BUU1VeKzBMkQi2qn0fNJNYoyPPqzOfuyCJhvqsnF5D3bwXo+qjlSLaba7OfVmN3R6Twe+FmAReirPU0frvsBVypWmuN+2+wQRt9nUW3mxKfxZxi+viamLVbzuShUm94d97iteh6qvQzniGrbgzA6WwTDCTYWg2o46kzmcZ9jn8F8UW0ver0I1mAcLAjVnm7eyDwutR/8PUvMFdW+2iOhtmACjTHfVJuozi8V7M//I07VUwMDKfTZYZ6otre1hWOMGcvJji4wuT3meVxuPlmpYoYI1Yk6Ke6OhWqzAsU1GCgLJkF0cT+dewMdHiwK1Z7GV+oIzjBEd2W2IKoZRo0/z5pqiGsgxjqi1+8pLUuqdYfp7dtBEMDK8Pb2jqqAmcGm2sylGlNth20fhfvnd58lGYuFxaHa44/7vSCMqMR3vkSq0X8S6pSW4Y8LpjwUY2GoRr01Ems0LNjBFqrZIgiemWraMkm0SFs/DSwO1Z4+XR0FIb3dsSm72eHZqQZTEhzddvRaV/NeKCwQ1WgQGqEtmb0JrOenGvfWCAEJtTgly9WC7vB40cfBl18a1TieiD/DYLiQCwWMRaLa9AeqYeLal0Y1RMQrwGG4kCodgkWi2tP91WEob/lMMTdUi/rni9pTWzCqTW6HVOJfLtWi/tA67GqRsFBUe/rlPHqOve5zQDXWMoi+TkwnLCDjFotqk6ujYOubmcs1otozroHSOIipFu5Fr+KF9oUbfhIWhWqqaKe3p89ENVeqzSwVgx2hWth/85c4GUuqdQoq3fH1t89g7TsITg2qTW+HimezYZusFGCmY3EHBQtFNX6R//mPz6CFS1SDNkWC6e0rodrMuEafQY/1vBcWCybVnu7P92c/LnCl2kyppqxEbgf9i/k/yjgHi0a1x5vhF0e1PUW13hD7pBYXi0Y1GhhQsc8Yz001zKp9szV4u6CKaoJF66tNH69mb5cok2qzAlNtf1EV1QSLQzUZ3k+ewdzaPFBtLxguzsErXiwc1Z5u38x807GfajNkG2bVeuef9DQsHhaPas8wBvVSbVb9NABU66tjsxcXi0e1xw/D529Av45mSjVKQnRsTO0tIBaIavH33czHoPNAtf6Fuet58bA4VEswuTiS8p8Vnplq0DteoCNms7CAVPt8PZQ6mBWel2ohUe2rYAjdEj0RC4dFoVrcUwNu38607Xp2qkVEtb23JNT0Qlg8LKBUm45/OKKBQRhFUPKYRb8tCI7fGVR7z9PImO2aAQYYfx5dLTTNgEWk2tNHjEEV1WZS3aCaPn3615lTLTp9L3EvLhaQak9/+3jcCwJV0zOjmi5UZks1AlHtVuJeXCwi1Z4e/rBDVGOTxzOxezwHVPt+oVXVGAtJtcnf74Nq6JfzR9d4bqqF4eHCmk9IsZBUm97gKKCZsIzxzFQLg2i4qDZhNCwm1W5PvySqBUH/7c96/IuJxaTa3Tl2LBHXZmNSIQjMrb6zp9qf2FLHcl5t9sBJQDwL8IVQTbZKLak2e0w+HGH6dlZN6PNT7SeOfkm12ePzLavifjFUk3WxJdVmDzax/cVQLQzP75dUey58PI22FNVmYdDgman2MhRTV0uqPQMezqKtr0A1WJGUGukOzy3VItkrtaTaM+Dh6ijYJpBkg3DrGKDarxIz8G8/HSrbW+CauOkO2zv7Nwu+rYCxoFQbXw8V1SDTpEq6g021h5/6QjXimrjpDHvbO//7d5PFFmiMxaUamjCqaFZa6xgO1a77Ac/ozaQJ3R4cL/a2dsGCUm1ye6wq+5mp1n0/cW/vK6KaRLzQWFCqTe+IanED2jkMqlFLBqp99Q0OHJ7FcsVWtKTaM2J6dyZSbTCwTpxSPRyB3Ishd30QFzHkrsL29nc+qaaoJm6qQuLxQpwo7L2MzhZ9Xx5jUan28Uwsdwzsw82khgRyUyA3vRAnArmpsL09vM6imjipDInHC3GisPfy2yXVnhFMNYUgkIvuQA2orpo4vb+iESiijdRXt9jaP1dUW/BB6MI2oOdRFCq2dV/ZYXSsSzWi2mHUo8ijKJpB5MErHGuMeDn2hcWiUu3+ajg8Ojz83dHR0e86x9Hw7L1OtYfr41cUMSAuOsTR0fH1w+LPqi0s1UisXQNX9H8WePdRq+zp5O6GI7+aTeQ3i3uulI5FpdrT9HFCmE4nj4/TzkFxSbSCx0eKmiKfzCLyx98E0xZXqj3bSo3qNv0WWrQZY0m1qlBU48slqmBhG9AlFg1Lqi0xIyyptsSMsKTaEjPCkmpLzAhLqi0xIyyptsSMsKTaEjPCkmpLzAhLqi0xIyyptsSMsKTaEjPCkmpLzAhLqi0xIyyptsSMsKTaEjPCkmpLzAhLqi0xIyyptsSMsKTaEjPCkmpLzAhLqi0xIyyptsSMsKTaEjPCkmpLzAhLqs0Y47FcfHFYUm1WGI9Go8vLE8Ll5Wj0BRKuI6qNUbCjcZevsEQhvypCeZ5NhSMuotjB7ubu5uYGYXNzd/fgBHybnYiTDCNOuTNzdEO10ckBFerm7sFlZxmjKKjmdk9G8rsSRie75JnSNwOyjS9PdjfWVl9YWF1bp9R3Vz4mUFob6+tgeb0SawEx1cb04h1kA2K/tBCgilxfWyWsrW/sZhYmYsyLkoHGxvMejkcHm+trFAfVV3U6j0+U51zflLzcEmFwseRFP76kF2J97cWLFRfENnobTxz/pWIW7KovbpSz00GltUEZJn5XL7ExvSoZ9USymWP2VpELodoIpQ92ZGANrDlwi0UDR4eP0cF6UrIvVjdO4mcmKMaN3CgZHK1bMpe7q2kU6yc5qfJgfLCW1rxKnwmkljiSXyIMKpZcMUGZpBpGPCLLUnDs9L1uv4wUM8mfwqgVmD0EJlBWOkabWoZVnZQuMVUO/tQg8jWISpLOJcQQU21EwpXePD09NjhY9Rayv2zoTIO/Dd87NDrgNkUcZYOj3di1iuZyc1WeAy/Wdqu0CWMjfSurm570kdzbWC+RPioz1HJGmVAmKRB2J44N4B7dXTUkP0tcirkwahNIx5qdDvWCjw820vdSYXX9oFyJjS+LUoOMrK6uo7fkF0TpPVBttKtqrjh7FGpOk8gYn6AmkQIkkP6vbrrZMulYCOs1HB0kTONIVtZKlhzjkqPm5LFn4po8STC+3KiWPF/848tdaThVUUiZ6MBDuk8cibM3PtnQ36JqeEEM0stJtTMn6/xMRRd/lSwx8522EWeAQa8MyVWXGukdotpoM85zHvgxB+mIfAOjXVRhChDBds5Mk+eF4JQZjeQJESF9iI/VA3lUDGp746zyp8/z5XrqJo4pC0je6jq/TkY2R7vqbRJH/OUHPYyLSLXtcr8iENe6I99Zhsvz9AMtQU4dCkimMdPYuxfxU3wTM6j9yaHGCtF+jV3mBUngx8rZ2mb2yI1fIuVDgX7ZYoMFnzwuAY5TD4OkRewdj/BRur+mms/Yswph0/KLt4UDjt3kgp2ucY9UeWdApCWBFOSWnK0z10imJV6qA17tctBCVF/qw+PSg1ER0zig+AKAgM6kxsrTiEU2O1fespAGq4t8C+NdIi475UD52u6FclUWx6dCkCvtLRxv8B3NP12tO62gH2MUn/KSfFjpU1lgxN8FIGdWj48LVZ5mhpLcp4xyzXPdWs6zPBuIK3Dlxa5ZDkhH/FgFJeGtvPCMhyycxK80+VcXBYCzNV/fl7EiQk0c5iF5Sg4zBzEj9HJU4hi4tIQ1v2m4L8FlQXmXyxcbSdNwuQ7fuKsesssXnh6hD5I+iV1dWemLnQBJFLkg50osCaTlkadpaDb4Pj6oQCG2uRspt2Nk+TUgkXE6JA2MMXq1yXP+lPAoxqImdKwkgnKtvgtAEXCfzV8VKyfoqcXJKApRHJDj1Qy5NgJxY5fysaq1UNRVTQVfLsSBhLGyFr+ueDf4SQIOrUzng0A8lRCVX1xZA5dLyUIFUPR6Hi9ZppUMRJKDJvhEE4V1QL6NYiDKx1lRX2nG6Mo7NZCCclFQDs5T3CA/GTMCK7tpH7sQHLYK7oV3koB4QAJbOZNQ4TaVSIDqAqinuWBXEtjKakzt0YFBNXn8Iula54JluPIlgTjpQxY4QHksF3lA8rQwTJmm4ASjkqFFszseH2jOHA95SIKhatGpJl0BPaw4SucNs+H0uguQpAF893FjZQMTauWgYqYPugB3PeFBYkuskk5Um9mRSjqHRWBX7JKuMqimAoK7Ep0PeEb62JckAZEY6eNGRx4mrvIB5ynVRqhg258TDDvQolnZHI1PUmel4k2QBmNQbSRDID2wNEo1lskEDaAqJSINGB02D4tXeDZbHFUAlY1PjEhV6oBLg2qqR1IYKTtQruhDo9quGYUERF8lumsqfeRWfBHoykifPVtTBrpU4ypCJPIsE7EDTgq1ZwbV6sEUVSLCk6zKhdwit7ntgDY6qgbKvXemc4XngpWbSqBkeMRIKaqZBZAF5SD+oL6MlAuaJ9yMIQEhmuJVA8VT/E/DII96Ri6p8ypPSkOXJvEUcWEgiQNccNepFaql9OEpRNxMniZf6nbuu6mGwzUAqmE2WcJJUDIwT6RmtgQZVDOGEFbnl38UZIrCWI+TblMtASWocGhgi0TAehWyqYZE+hMKmkvUvPQitwG+Tu54fRMogyQWL7MqV7+trv0OtXQQ1JKMPFLAz/hWPJuXAWO+Rof/rgXPTGcZb0iw6w7Vb0groA7V1KcvigSG1MimmjOD56AB1VQK8ch+jOY4jtmZheUf8Y3MPJIfymDct+I78q2g/+Jrf0CqpZEyGIP0tju6Ed8CL3PEWibVtLjlynVGPjdscvgDS4HY3AQDdNekEFCDagJ/JAr0KH0BM6lGzpKeikeVhFGfamn67ITSExo/xhFvYkygbvNT3bn+RLtNoF+7IEfSPTIflwMFv4p0SN71+cEU6S1y7dBBQzbVUogDbzROE+MPDKWnQ24boNvuSnV9qnnB7jgB6fuXTTXOX857SqhJtfiGL+FIXlpnMgvL9/mLgCu4MsAP1FM8frGO/qIsR+O2BbnJXxkOCEk6qLzHPNXtIA0I7nNagSyq8T18yEOfGwLEmhm436EeB7IglyboNpePjnapxjHT36r++uVSLb/7UZdqSXo9CUca07UTnpSTB+qLQHfIFf1eXQOUUg5/0Cee0HNpy3jyN/WZQm6KP742wcGk6aDW2K0KQAuI/nLezAyqcfI4yWlAPlCpWmLNdYg0r6yux+DJEII81bHyYs1WiqhMtSTB2bCW93P6avifvxhatwHlsDOgz1i6MyX8E65WoVt6CQVb1v9WfmPELf/4cpe1SixwSJyKGPJAx4t1mVVXiYH+C3vQfFkwtRgs+KmmojKAcFwgPWbgHlfke3VddHoJrLDMIdogd9TBMFCfavTO85UGVvVcszUj86iGJOWUXgOqUWJUgvhn8gXFTf1F0PSbBPiJEqVcKI15Vq1HoSrpxgWwliaaVdnjeAC6jIO0yi12hGSsrlM6hPHq84DpLE79IDZkNwIZUo0qhOMD6Ccy4I+A8mzUm7cBxXuqORqPDvxinW7Z0x11G1CKcmNzYx37iWJAs3NzEzuLzDhyqYYM5s0W1R4WQNEU6dmUhMmXrQRvTnvKNZWA04ccj7C5hWqNiLK+YVQ4PSIqcgQqEt96DhcYO4KT3V1HLXG8CVdGTpLkxF+5heWjGmRzLIB4+1esZRwHqoHumJl2XBAoG2bDCLHulj+i2DDzV5lqcoE8H6hNkhqotfHskMjuq3GwFFuOhmltqq2pDRsESZj6srb2sIpSnCf8xdXgqVG1cWhX7dOTewLs5osLgyLZ1ORa/L2ytolHsRNni5EaFKQFTYhTJvfw5ZuviuGnGvUpFShSRH+wqcSQ7RJhW3P8rhM48jSMzquFYlxpSLU4857XPhPZVFPBeQYrKWoPC5IZ5Fzw/IL4VonBp13mBrKmZTRANVeFqQLlYAvHP5CvcVoA/TqBVTU6Mqhm52R8kkzvmKCb5sDAG79LNc8yBcJvSrUYLVFNIa+z2zXV1sUHIc4k8p9PiyLEVNOSVUw1hyiUB4xG5Jcgp9xLUo3k54FnAo9uoKmqQ7UnV6WEfrZFtbws2yimWk4PpGOq6VNZ8RXlv5znTIg2rF5qhfQVZSkNVMRaSyzIaQIyqObZxTHinTLiREA/6VYB1ciXj2qjRMsuAd1ogWr8oynVEEgSKqU/q7vWLdXGl6bWpkpVWZ5mIlG8ZnA2Kc25BQYNWuU88UC1oLa08G8Bikq82ChPNbTWTplxPIYioOuCU+UGCL09y3FLVMNfY6lGt5K7FGNW89Ix1SwFYeSTEtOUalpfDcB1EdWgQatcq1SoLGCCWH4L6NqeRIhRgWqZr38R1TICJIbIcwUqw8aTHXJBTho3oHqY9D9jda9jqpkKwgy6YYZfHRbVgAKqxWqNqiyUB+o4YY2Vf/AtBr2VRuWkqEI1Vr62QbVqjG9dF3BThmoIyllSfbZhQRokXSBKa+uQYLZSjYFiamdYoKGAavogTn1D0FP6hIF8i5EdUBWq0XjIcYuMr+nLoI4DAipeHmtwieuJ+LmGBWaIFKU5C51gtn01BhKTu4JRiOpUSxf9Y6g08K59uSPIVO+oRjXvINSsePs5gfx4AnT7avSzteX2FhtQBkXqbRi6pZooGBug32i8yubOh8pUUztxxCmBfqipe1Zhk5sCqmz/GLQS1cZUaE7INamm7fMS4Kfzts4R1bxva12qlZyvQDtiesZPlECu8YkCVKYasqD7oASsrDKh3KAym/eKVDPJDSDbBVRD7O4ULmafjeTTf3dOoRbVOKh2qca/PaKkNtUMJ5lwqCY/V2DpZFSXbJWp5hiqoFSoHrqrDkDP/CK3NNWw3pFBtfUafTU2s2GERT885T9PVPPVRsdSbWx3WaTM8LUG1YESy1AuKlPNaSapRhWfsLNF7sXI6GpUoBr+/A2oUWp2YIBLtTHvgbeT7yy216QaoSnVEGIaqvpF5eKUYcd9tSe83OLJBJKzWsfEJaEq1cbOtvSETsmsROoAQfkS1cawoJhqVoBY5aJoTacIyH0b6kk1Qub8voMMqtk5pd9Y5rZS2DXVPN0M+OZP+mLrjo4iRxEqUg3jYGQeztgxnMfa1/HAJU0lXXkzV4VqKkoLdMeQRY4DAgVIHYsElwfKwKU8FYAdDtMaUI36zS7EhwF/A+pJH5Jod0PqU+1EkqRDfGiw98NxKpIbfKlkmzdrGahINZVHjlRipq9YcMXiR54QKE2rTkeIUIVqnmpHwGWW26ljIYB6nmhbqocMlJk3r7Ub0Bfrm7sOXL1IQkZfzUwiLunP0V2rTbXVDWUTPAXUIp3kIXFG7tSv5Bb9pMvVdejkOjnLQkWq+TSBE4bERr9SIEXeqqxANc9og9NoOHZdqMhFpTdVStajxR2/eZj6VJP4NMDUMyz6WhLATzVyzckUcIrx31oMrUc1BLfqmB5G8mDsWI8AS1Nm7viHkTIA1PW9R15UoxpbnhRnAm2dzmOJg3779OkqUI1K1Ukhx2oE67oAVHnE4BvqAQP3qMGTEAxUphou+RcCdUD3HXuoPqpREexqDEnDTzspCjWp5k8dO7NM1+m7hhn0g2/od5Vn2GsuxbWKVEvMoiVRQi7IU1/2KDAPgcpTzbf0y7Gb064eNwQuiwR8h+8ziGdrWfZwW6YaQJVpePdQDY5ONHPPaWpZ+opHoC7VcpJnmq5zjKqkSZFvQLxSMZY5sKIS1ZRZNHYfJ8SoAGUrygC586h3ZFDNkX/Ul7dfLwYVvdmiuE6KQKFmG16u24Bmg7yb8/4u1VC0xJbYAhCe4pY8S3rEQG2qZQJx61wra31V0lhmZrca1dCEp9FzUgxdLwwWzeDot2eLQUmpNjrZoOQxxJEC/SzenFcAVH2m4G+dapwHQ4HEK9XAFmuBj6/hW++utU81xGP0SZQh+viR9mUCN+Eu3yo2oxLVhCFanJDs8hBwl+IRmjvXlEG1eBsLb2ThXYbkLHanR0phmvmyAyuG6tJmvIttUw0uKQB9Bs/bV2O2KM2/BMorhaC9XR1Qjfwbr0JsX42f6F8m+CanL8vWa4JKVLsUx2mklijyGbOyuhkMP9UwEo+xyeeIIAvx49Q9XdoTTXZgJUCh8BEkcfnoI8T2G1ACaiNNdjbV1MkWcoP+5ErvnnZDNRisSkFci5PBsasL9aVDPaMPrI+KXy+qUM0wcsrJoD+DR8YYVK58fTAf1QAZfxPwK85EHJD6hRAdrR9fYEXggHH4hiLQDKimz2dnNqAoxbhSVG7lkqoljr8jqhnLyjrXUFLqQn3pkGf4ylf8qEI1KOCIGwJdU/DmSgyPG+Q5HKgvj4KFl2oUnA25K4/5k77d9LmB5UELki7MTdmMjqimk8E3LHghbyWipx92+GkCuqAaAjBLYpzYy8gGP5YPenEzrf0TKlBNDYAl6jh0s/iVuSN2kIB+O2PQDKmm8iVPrK/kmtshO0DlqDQkUFxQcDQSlWBidEI1CqIk1ah8+JftIOm4d0I1LEqY5Tq+lMPqxIEH6hF/clnmcK0K1VRHTJzji37aS5zqfTRgzz8SshpQvidP1FfsLP6B7HhGjuKqOsgjc1fCETyLVIOL2IGzRCJxSUJnI9UI4xOxKCRuCkDuXDEQowLVnBlk+unYkcUYlJ8oF4AnvCyqMeQJf6UfCsi0Ty8pM7ASoDCJvRKQwvP01chFzJax2jRpxZC8FB1RzVOy48vd+HBEcWbDeOJ5bROUp5qzO5ATZ78HKEEnQP3gBUauVMsEZ9h/LlS+x3wgVOtl7IhqBSNQRBGzhS2E0h15JKAguMA7GhbY1cTA0Z5MNnFnw3wSp9CD8lSzzbuhJGj8aYWLkx+cAnLGoLWoRuFSSO7MCZDtMbuMNNhZbptqcEkB5M+rIX8pW5xeL/9Cd43C6IZqxoJEilT/iiDpyAA9s1enU5Snmmh6JzFxxE7iYKXISYzD9JwG1PXMNxAbvTEbGecqZgQm3uRHDjA/qAXculTjTqah5FJENWc6nH+gCCiQDqhGwWebPhqd4DhnaUhzgqVH9NgrHKtQjXIHl0lMiFTtXzEwdo1iUAyW9KtCNb7DOcSyrpdofqrBjwfJU7mQ8I2Xsf0GFBEbi2kZfbU0EWq63omDX9v2qYbsuas6GkY4/ZyyzBBPhOQ6vqCnGU1oaarpmt5yQZWvZ04AM394qAXr9OlyhwUOOHfZEg3wBUYx6GYoCXFQ8lR98Q3600c4tagmwWYAk8W690KqEZ/cvghiIfkbn1qooxzVVGI8KJrrZ5t9u8kaThx9HEdyg64yzD+UpRo3jOJAfPgpycrCqSMG6tFwWY1qUN+DMntOUfgC4+KDzqlgYyM2viyP1Sd90R99r6XhV6Yah6Iu/HBm0jOoViT4COTI2yNuRLUc3QMNoJvYFDajp1/JDbwM4t5AWaq5IpsiMxcyBJ48slN5zPBTjW957q9tYD+YePXD9YSAqHpl+R7gJXx9g4EeFd3T5H7dBpRuiADVAT1Xy9hsKar5tBfgaHXzQASe/rAE1eiGJEkHJW8j5wBpE2MWbrHCjYRrAgn0BVaWajJfpgPdG6lFHSd6GdIV/tvVlEU19x6AnnBBQfgDc6ckMU+EHoc44S8F+qEtZ9emGrSnbUB730lIGaqx7po8i8H52uC6xv8UxVQjr6tO8jbU5gLxVQ6YbFMNhIRsgO46c/ZAWap5OgfQEhY9jBQw6sxr5QrkB/4oj0aQGQ2oP+kvqD9dwLSsBtRjHgbzRBQ5EiXuBESTRO5XpJq6IBdUcpf03pvwb0oqRTVfn4ywsiom3NVPhTJUw/T3qFz6ckF5PInnPyRwDXZJCUpSbbyrByqX1NXVWBVjNS4d/csc4HmpRi+rGDnVHtEl/V81j/L2wA4MyKAavZMqdsuP7rw+1XJHcTpKUc2rlRXHF38JLM8Z/Zhq4isH8a5aN3UUkXfndTmqWQdgyxUi8kMep1+oBAkL8FNtfVMKNn2En/jzLUbpsAKTOP1UI5aoFUZxBQ/qIuli1G5Am+1ud6k2BmMcd0gM3TQflKKaNvRpDvTfkzTwhfyizpqVD6Ac1ZRNbwcqxxZ8DnFT7ypmSLUD/5HuuJdjWR2wPPFPykeGMIzbJeUMH/jWFmbmhmpY73YqiMDFZN63PHct1QCWuRILf8XXXvNJ5ajmsZ3GSCsshVEIckEJMoarGVQ7UZsXHCA//rmaGB5PCDCr3XX3QHAkSUXMD9WgJ+nNXJHnjL5aa1Tj/h3LXDd5/toqRzXr9GwT1m3dpXzzLb0bk0U17zQ4QI1hpsYA4PNEfrKoxkoqSJTuT3sb5ohqno3cCm4CZ0o1Beed5R/+RqgU1XSb3gry0/aaA6P9zqSaIZMN+Nv/GF4fmX21pzHiJz9WMc0l1bhJEQc67NifhWoe81j4cPQrgFJUMzW9CfLTupsLg+lZfTV6lCGTPanS4UtIHtV0heIEKZfmimpsH8eMS/2iD+3281DNFrn8qz7V1OYUM8iSSP2g4pOayqFaYm3PcoCqzq5HX9pyGlBToThGY6ohj+1TTb0YpmP+SX/a7TJUa3lYEFNDgySsNtW4YswgSyL1Q97T3lYO1aiaodGge1XI5ZqbNoSROSxIbSbpHptSjZx0QjXqwdpRqeQbKEU1f/j1odRPJHwGftWnmjKN6oZo3coGR69vMcijGvcMfQGjpLJq0nWPJGdTTS0ukpvEI34ms3ceqpHjbKrxFULrhmq8C5mjUO68sDzPTKqpzKfgQq1JNZmFMkKUH7ZXBdzlJ6YPLdhcqnEtIL18MwGTfT1jNt4OjOOjipfHNpT+ZpwJfOEjd1hAjzOpplKrYuyEauMTNeGYxOhBGaq131fDCatWPEhpzRGoJFoPMS/L6ik7ML1QAuKyyKfamDUa2EHqClcIwq92ZwcGZFPNmOYmyHXuvBo9fq6+GiGecHSiTDFjqql1U+9MDBVDzXk1bb5ad5pE4UQl0NKAK6rcRGk3n2rS2TRcqB/06V+isgMDMqnmSP048KZU62YEysAkELtQLj1on2pYhwfkpwl1291FR6CC902ClqAaREDySC4I6U35tqE55iv6HY9BC6imqtpwIT/oy6vDZweGGLOoltjEEMmpgB+JUaUaVFMhdkY1KjKOAv8df4xWqKbxagwDPbsHXlXB+A73rVQ0aWR0x6t1UEw1tuUuj2zodaXDf3tlJZ6FLaIavcSqwcBtBfWTIiTh7ObdiY9ukNM0wBSjE0QOD3rq6Tp/uZ2c5FMNfx6qZQiFylQTHQH134dyVMsOn5GkdnSyu7m+vhZbVx2ZuZBfytJCEriAStIsKUEh1eJjyrzgCvIg627c0yqkWlJSeg74A9LZLS9ffGaAMUbSeuK/5osDToRgvQaUg9D1fgGcfT/y8K0y1bAPl2K0I01Qjmo+ZVZP+lQfQwDjaT4tXc1kEgcuIB9eBcNCqvmKhMBJUF8W4qeuL7olTVQx1UTtV3cl1+CaI57dyDjA1GAbcHlCTUKiv2qkEFFpw6aafTW6sbbhhavqWplqNNrjGJ1YBcVUIzer65IgE7aZb/U+JngBY958UoFWALzv3ZcYuuddry6kmm9QICkogrhWoF90S/oKJajG0jR1JBe4ZaZPwQ4MIE5uUF8jAbb7gGcIlP6MBOBWvsI3OcihmlyqoE3wHXWqhJ7q6lSL2aNFq6MU1cgvJ4rDwGf8A4bhE1E0xsnSqW9xs7rOTalS22U1XPbpALJdL6gYhVRDxy95oF2wAi79yV6IFHCALysd+EUhq9oqQTUj5iRuDhTBiJsYdmAAuXU25+EmuzVSpwLV7HfVohp+IXgb6i4VCrVDabnWoJq89lq0OspQTUuf8YOA9AnZkm3jWkyxE97zsrm7Kfum5KkOuunf315ENc/UPcWwRhI3H7tQPRcPKeJucymqabNf9IUr/oVrZxjqRgWHfsRP1TeAIFFTSZi1qeaLNL1LOUxCqEM1yxaxiVJUUynBV3ytQ3rBXPDKMT4F4ga38NbG1zbobsYwvIBqRs9PQIFtUKudD3PjVIyY8KWoRq7iuPGF//hFHygUMzd2YAKzOJIfEk4cnLpVsOWYnBT21bKQxpfOQPs084qoFnfXvChHNYEnFE4fF6umtWS5g5sEcs8CPcjQzi+gmm+HNd3w7vMzwQMmO61gPLyWoxqPpdWz5IuvKAVmtWdRDS7lCoiv1U31TByggCQsQttUU5+IMJlGryPVlK+MWKtRTb51IH38KiiDW+qefMeAG4HcseGKgRhFVHOFGrnPXFvUIeeXGr7pBqejHNUwNFD+xTF9qSuEY1SKHVgejJjTkHWp3yLVdEdUIKtxGPWoFpeqB+Wols0RAj3D9gpzESzPAz81HQhdPSigmqbQi28V8KpvMdWBo6BJoMB4q0hJqmEoJO7iRHAa8GGe/qiHpl0WQ3mkT2Ny00c1itKgGopGHpUCHJOP2BhqTaqpNbskj9p1Oarll44KgzKf6yoPaLe0d1ZHQrU0dFRj7Bqvrhkv/cxVvU6Q0oQ8yTfCRn15jc67DSg59PZQCcm8iYKWSCfgXLBr8m2+ih6qkRuXalWiUjElo7NafTUC1oJUWMoHwlRX5aiWC0hdr/gpC0pP5n6jpF1Oi43SHJe7WuMy4qWf5c5XlfdP+VHfBEV6P9UsYclT2LH8s11TQHrFO6Flg12m7pE/51Xk+jQAR+aqTqyGXRC18Zh+xJnUqJY4obet+CX2d9eQlmyque5tcJAUBgyX6FOptk9P1FKi/EGFZLyPOsTmKtzF0F5xnFRAgUs65GlZ/TrsSIDvGIiH8gLWa1RT33jmn45Jt4ZqYcG5wY4Vzzb7DHAoaVAIdsW2RZkc2JwAkZv5xnkhCMZyaEOLiX8kVEv3IWrfRWuUhHSwpINzoXs2jHy67m1wGiiM2HpbmiQTzg0C31L+qWXKYppvVlBjpn6olbihL/escy8UT5OQVUCqNLXGVX3jWUa7rDXxuh/T+cr6mnokbnMggcRh4coZM8l6ow76bVJN6c9YrvxI3aTvUxKFhIDc0XtY4i3mEzTgS/lXgG+DaolCaxo+f2dCuUZboaZw+ac8y4buhPzkGZIQYakFTB4S3Qn91Uge+5cdPOCOHntCoOKd2/K4cU2e4yqjP2nYEuNv5dXoFKxsxkI/cZoFeR5/kfs191BQd6BHP81XTJr2ougA5Qaf6cjZmZKnXyRdS1CNakWVCHwov+rSsJIAwawcpQ5yoRwzXZN9MwVeCFqwdJl28j2IW37EE3tIqWYc9aMCTd/LQuiGsuIUCdWgwKziUrdxndUF9LW2uNLTsYKuiXKUBlkGXD7uqxMPn9PAHHexZC4bH+dVy+R4A7+V7/gzp/nRkZpk1r6sBl5t6eOnhPQqE+SE/qv39xJNaLEXhvKHbxIWyTvr0WWx7Q/ydTJDK91jcaBC9J6Q7UVs6SMOH9/S7nFhxfcVrAGeBqGR7gGXhlSLZ4zleTEQGkJZ2/RZo9SHzwr0Aprpy9WusgGHHJ+mXrOp7C6l0N7xAiR6YmkKqKJNkchvqDjibzMyG/SUnIlYwjEs4itBrnd2vJ5jQZaQkD8Jd+WFplGoKlA9ZAeUo8whhg22X6Q8JZ/SmvPSKt9Nn2Z2iWWvQeqDYLW3K9KeaS4KQIERPIf+MJLJ4wQy+azBc8hRFtgdx6ets0BRRz1WIEdluyZK7UX5ETgiUektSsTsAh9ZgBP6S14nau1ifwr6tQtkrdDEabolUnmiFGniItkVlkjJKurpyVq9+uAA5LUWDgMSsN+qJSPeDJB4IZhCcAW8pucMcZEJcZZzoDYkctpqqw9X6CYxsrN8KIfxUEbN48SlA9AFFW3Zronq7BLEN4dvi0QZPrAj+coEu9OYRqlLzKcVeJTAs4syAWsLJKHBlz6KUFnSHubMm3igKkO8cwCxlOc+oh6vnk0HLGTgWjzg2hisrXBSRd+gBKCdAPWr7NcmfskkXl+Pl+RG+RgplNXkLH7Vk4kHBioSbxSZoI6PSpkCXbqjtdHuugpZEilfGaAiMaogOYUljcUDfk7voXHyexb0LiB7MxoKfru1p6WHnwyHxwmhhDxJyC/yhslIBkqWHIpzuJdHDKIaybVdKhsONR/QuyqwGI4EYkIvgV+xFK9+iQgBaBYi71p/WQnrBCTyKpRt0oZKjn374SgPYtO8CCiSjQMrBLEbrMAxaZBb/GhtI9EHz8+B9IQkSZpFWAa/3UmWqrx4APVNyVscNpqIJC2xeGe8yFIHiCHVEqfDnsAB1Z7G2HuxubHO2y+8oEfr2Jdh6Td7MT7YWJOEgybeLh1V5gFHmB0loCJVW4/0WImpcSFQFMUtkAFTpvqPsx7hVPK8AgGQeqh8u7aXUaD5ZJW3Nk15fhZIUsbBQcZbL/v4ZHf9v+KHlJ+qxQGZqb0YxP7Uuy4RsnrnGgwBgl0Dcl+BqUZgW+cnJ6Kf6YAeYVuJOC6A2LFWL3x2tinGvCgJiNTvXwQxRWGpg5cBPEuJoO2TuzbG2ElTkDwUSlYGRzioIIttlG7scBGnZYC3i3K86hGiBK5kNF2Un6rFQVklIc4J5fdWbiok5ZxblQkuuRHloJzWNqYaQXQzsyHuigHaqsrIf8Ek3FyIUxtxFMVC1gPyfICTP0gk/fd5KZQk5EKcesBJJNn4v15f+6+VOj/hv1r9r/8di8LKCY8z7Pc4vvzvD2AnPjc/mRhfnuBMFPJvB162KgUszoHdg//BprxGtS8LYxJZVK5T+dkRpopv//6/BbEZm//+/4D6rEOIIuQSvwgw5d9Kqoi29DqMJ/IzxRdLtYY1Ux4QfQ8PapcjgN/y6LcJZNCXwy+YakvMFkuqLdEFpnHPJO2hLKm2RBdImLak2hIzwXRJtSVmjyXVlpgRVnho+uXhr8nHbPFc8dbFZCIXZTAh0Bey9/Dw8Pj4+JA2n0S16yWWyMbNjVyUguH66sfrHx41rq1ESyzROvpA9PXvbzWurYTtIwgC9Ulf6rp9qNArhp84Vr7TX+q7dSAaI/DkRpUoYz8M/pGCf8sD+UrulIbmlS906LcKwhX/+CL0ojDsDT/oVNtrH9vb6lO+8Nk6JPSKwceuyTddxV47SuLeXhDEyYyBiHGnSpSxHwX+lYB/yn35im+Uh+aVL3QEgVwQigIW/whnm/2FnVNtiSUGoB2oJjwjLKm2RBcYDFyqDZZYon0w3yyqccu6xBJtYod7baFFNRkwLLFEu8Cg1BwW7C+xRAc4Ihye3upS7WKJJVrHOePs+l5fLfi0xBKt4/Hx8dOn+ztzDVS+l1iiYyyptsSMsKTaEjPCkmpLdAPupi0VvpfoHMIxfQQq30ss0S70wSdjSbUlZoQl1ZaYEVKq/cYtSVgolVty80yl0iTWjCQ/e/0mVPuymFaaao0qvT4axer3PDdU+8KYtlD4jdRNV301rXjGo5MTtrBYw+ieCxgsM8w1lq0IsYt5mWPoMQNsPbK8N46neiwWJLVVQzFLA7bO2PpfLQN/LUOjGu8aLYa4LkDibnx5sMtGbzdgr7lpjtlqL1vEi03klqQa1RwsOLLH3UrpGI/Y42bJ5MMAI5zvNsot5fOAU1strUZpjLWirxqMCan5bIi7fKR9NUoXbC/nAmaXK5laHbG5YMEq5bnIcm8uxpeb64mpTxi191lM9mJ0QOkQn6t87II8KEJidJfNwRbHN9KdJ9Zgy76gMUZiTNgMpRqUTXtBpcKywO9aJjPo1S1pbFVRDe88jAQn9ZgBqiRYCy6bZsOoOvBi1XtaUEnANLcExHixWrIa3HSslSx4Irfm8UWh6eHU7DABB/qo2xWppk4AEFAo1XwrjA7MLOPQlxqSLWGGMMABXlwiHOhWELyiGvKWYYvaAQmnsu+HooakSZmQfpFxzF8JqFO9KAz5gEXrcqGdGKdSKZ/lMhGfCMd+6KPA11g7vwTfJU9Zs5AecoVA6nFtpM66ikNRqdllMlTiPQt1DikXVK+FQghUo5depaskXqyXqmCRCJxZhvJd9QSHGPG5GBwQPvhXidDG2gkSAvws0RoKu1NP6VGRXqijSsUDX5Q+LFFHfOBpEkqJc3UtxDUqgUg46qDgKkwjxrLXEkCTt+k5wyEBqKZOe6MgVcJywe6yTiA1YTMNQJoyD/rLhToKS4KRdOALpwvng88PFK/JF12UOK3WPF8YvlZ35ZEPyDG7U+7potoZPArJaW9JYkuf1gZAaCXnkibAr+rJwVH8aUBmiCbgjJDXpSGqUbpyQ3FAQZqnB3kx9h+NSbesY2vKIT3clD/pGj85tILig2Rijwacc2k84CzE7vljZSWPoMm50jHynWeATxfmeCXy8mdQCuwDRGOsrCS9x3LgQ6aUTw7Ag/QJRUnXOMHDn1ii2ig55L0sUOJFedeOcjJBN2uU/xPOxJQA5AO/EUVBaPEJhzZKNKEjHKIfO8cF/cyRycl5hylqiHDu70lAKjS8FZVCSRhig17MKulRSWGP3uAA7Qldobyyhlwr2ZzIQc4ZpDGyT2iHHK/MNc9h+IKCc1ZxjK+4tFHUnCTHsqbIlYV4Z8VdjBpZpY6CBbRLVULJOW+1wvnHyD/ka1WQD89B64SVTGmbi+K3NT5sXzzowLslrkrjUgkYDs8MtKD0cI6suLSwslJ0EpznOObksEwXvprxnsuXCxwXbIFCrXCWrBqciFcbaEJLizU+vlE8VgBEv69KiGrOEdjZSBwWdXRo9Jk61oGb9JZWHb6r4aeEYaJgmOf0nxIUdoH4JRTHMZJDcF34mVmVaugpiOcYFGqVMagMTnwgFhSdtKghs0HIqAkCP6EPn1xTB2ord4LMdGpfRQ1D9lADNzFnUI1r7pAqQf7slaf/FKOwC+R7CXO44xMC1QU4ZJJ4jgExUYFqMmwWzwYopOKuTwKMxMSjiYy7iJUf0afM4VF++BNY4VNN2anAKa4Y8oC/CqVaRl9coXI/Ny88vKg5VKOGVxzaKHzD00FvihzueJn5Yq0i1TC/IJ5jVKOaDJv92aag8ru2OjAfKf48sCOgoJObSLGSRdp8sUu1XIhLCik/wRgvZoRK9ym/FQeho+yhC93PDkz17P1ecz0CBtXkKoc7XqpRzcrjksigWulQPGMZA9S1LUvbSsxIAT+UBEeaENUyOzMu4vKGGM6jGk/9sVMXeFCt80EY5VE3JzHUxyN/fq90Nz8V6FokPuUqj2o+IUjdUnlcEh6qIZTSoqioL1+hSW9ANRSX3ROuRDVxh1rPlwcYFCi3NlQxoAbKlh0wPskW5XjnM1tzXgpUzvjTQJHI8Tegz0A16iGWppovFTooRWWXDEpQLSMquk3xWN2TGlQD0wqGzNnDPnWfQqgwv4NXNafXgMLLpFrcx/OVCd3LzQZqTZwmyG1AvVQrK0METalWxA+qvbKdlzJSze8A5eB0sqo1oBxIrhhhjLPnEBXoaaWFaNSiePUAsloc2ojXGPzJKSB8G1TLdp6BhlTDS+nNawyqvbIrBhlUoxByYkif2boJK08nHqohtEzgLPn89wJzmbn5pQjWqqz8YqldfHqQ0/2ghpc9+pNToKhRtQHtjGqQjSVLCysFyg9/epDXCJjwUk1xwIA8UY5TH5BIEhKjMtWwoFqg3sg9UyfMGPyEPqqMQdVUUezZBtVnRkOYvOP+5OSIQ4CpZnl8DqpRIsoupaphkPLEXx6UHhiUZkb8TL4FdN9YKfc1oOJ31cVaqR0CrD3EQfjBz1bWKsziYq2AvWYhQ0Ri5ZSeZqUGzXhOIiypppI951TzvB0K6U0Sa+WGKl6qvVhdW1vDhgXCGrTSmWyGO/WLPs3pwAyqMalcQI28OM+JDMoAJ4XyW16sFS3GZa1mYuUUjzM8F6wIWn01vp5zqvEwyJdb7SZdluu8+Km2TiwQ7O5ubqwT3fxUo//GPIN/WLCySq+7H+IvD7sSSgxEbSaGUNBPMuAMM+RXfDOrp5s3qwYU9Bjnpa9WnmpKDZi9KK/6VQxyUU7/zUu1VfKrYTS6PNCnHw2YC8ZZVCu/KOsAWl4SjgL9dHdBVJhKfBrbGnXyK75JVeGVTqJvZaZGAzUlOWtaC0i1SyQB3p2EaEBwuZM8MTKoZjNjfMI7U8SBDnRQxBEhk2qlRY4NV8GBanR93S5ADIRKFR9htOHLSApQxvdq5K/Ewp/ZcbWweFSDxpSZBip6ql/jHv0qty6YJdXkcQrZ9iFOUpjipH2qWUuBdIn2fdPVVyg9BoUimHhKYNyg+LxLTEo9M4EbSH4aFo9qjv4LdS12kwWTGPSz1PJ9aapRos2SFlA82gCkfaphNkYLkK6pW3bi6nKVLj/VAxFfMcwbCEsca0h6LgJfIHk6hwtHNXfqHOqfB86kJIm1Mi1oeaopJS9xksJsudqnmsULKicMNnkDQ/oAVxmtnguoKIq/FGbOvGXnW84yfWGlXhx7sGhUYzXg1DNd0a9dn5ZquXXBklTjoaK5n03AHZsk4a1TTTYBJADBIK5xO32Aq4xWzwXqUPwl0PcQE7zjd48/qzjy63DRqGap7tMV3nJ64xCC3FQw++tZqEI1jkTcJKA7mg5s21QbO7r8FB86RFSCTjQlpxJdFT2qQXNM6506MZNC0a9aBEVGc2b3Fo1q7vKd6pdjdc58AHFTHGCFBlRFIm40EI+6o5rTaEu2PPO6KyvlxqDuWhxl2Nzs4Z1ZM6OkdKw5Wc1dD1w0qh3YbxKKnurR1Suln4W7KytSza8M2ynVnDZbWODZXFF/KpEYIvOGEhlVhktbU5WJ3vANd8olbyJ5wag2lqnzJBHwhy6soeLJoCclOi+VqMbKq4Zz/OqSai65pb1GEVrxUH5LLU55fK4dYJ8MrtQTen/dqUWzO0zpiPmZIrfTslhUczW9Y0J5FHOpvIqLvgzVkmSx6DSc42eHVPOoS0kbNfaQsGQ07qYnGmhIR0yeoFTtorN27VPhnrite55VhwWjmqfr8oJ7ZL7tBrniXFCCaulCpU+qIQGdUc3W9EZsUtjjpMcQp4h+l5lK9Cx0Ea/MBtkTlLUDmHh9wvZ5cK1u4aYxyWhhsajGqTW8UpZVr8KeFSDkZlxQra/mmcSlG9row0s1iJsyLZsLW9sHmY9btqTikiSh+guL0NswbIxRsfIbcIMyN1QyF+M9xGn8VOLZpoUWi2pc14bXRGRzW2OGSj/zbCoxKlHNM81OkeiGmxyq0TUlqybVUnsinBn+TDbVe5TOyojx8YlLNYyfDCZ5gjL2ZlOW0MKm5kn4Cx85o/6Fopo9e0aX6UStS0P6XbguWIVq/nm1/IUpXJOn9YNLB0UWKKmctO6R+qYajkvJo7Wt5n3ykSqWxqCfmxSXedvp4BstLJJF9Eyn0/mLf2SP+heKamLUJAH9SJdQeAxqJo7CLFqcqkI1r+EMs3oz+mqwN2mDjVaLNz/sRUdkKJ3QEJVYHZCwRWWYNVNnaRY5HXxnVo38pFKNQT/yXu5Fopr3hUzeclaBIMgjRnHLVYFquiU6Bv+i11tz7Kca7oiOt441NkGZnWlX05t+JlzCZk4rJvpdKMbdClcElbmM+JHDWrPzgIZ8bA9KcTtnv/JCUc1IK66oQJKyVUMkONDdFE2tlaea33AaqkSr3QyqIXtewMZMZq7dtBlF7Q5SKMDCLQa+CUjuy3PNJo/owuh1We+Zasg96rw5tbhIVDNW2vkKpZR4QhOA21oCKWkFLWhpqvFqpBa0gl25WVTzeOVbxNTMrXmOFEV+tJS5pEHSi6YSHYLSL24reZiRPKLEGQLSnCKhpxg1eKmWlZ1Foppn+z+Vh+bJM91R2HnJoJpTXKNdR4YQwBajH5xJNd9NukUBUL7FswXdnqcCudWY5FNqKh6DOqNoZAEpUJO48TOKWm8KrSkSesrlapc43c/usiwQ1S49/WBDUci1N0Bp1eZXffBQDa3y5ZPsK2CMLk+UFXBxkQCpNuZTsqnmA3kn6KsNGnw907zqZ0CMy2M/3PeVy4ie2MMMo2dgJYauORrPy50xpCIsENVcZQaqJr1gbYUbSilVTn4L6ukPgWr63MTJAY58sROsYEuRHKp57oJolEj/PiO3ZuinIUKdeX92kj+ViAkbcSuAF+TB1nzEK6D8EGy1cxHF5MVJYmbveIGo5hmlm/myE0c/QJssgc7wSjVzbsKzNU9A4VuJzuureeKRL+9clK/Xb5n5d+f5KJb8/LpTJBQEiy9HnzunXxgXvL3wjAAyp/YWh2q+PqjZMfApv1OwWW8Zw9tX80Ge6aC7NpGrNaAMCtqnke9OqqGCrbku++VDaB5NMw0e+1nx1KSzS0Vri03eJwVvNzRIcWYLvjBUs5Z7AfJito5WYQFUKrktqI9qnBoLuKmeJcBd23JATap53gZPSTt9fj6CRx7GMCdfHNidDMKKGJKydOPoOm3YTVKj4BXVnC4Lypt9uFgYqiFmcRvD7CUTzIk3Bv3OHZP5qZaCw0s/NIBpTpIrUU25o2B8VDPFj0qBvVtCzVorFzH8ocXQu/fJ96ryYJUehZzOrJnTxYnoNBbH+IqcLTzV7CU/JEMrC0Y6/E8T6bQ6JnKohgjwx9f4TAMFKMVuW1WTaq4csvTvVPyOtoUx06hAYiWnNvQJkuRbuhhOlNTtk/gsvTl6ot5xc2GUP3RZaGJhqGZzAslwDsNK+g6pUyr6vKm1PKqpGU1+zJk2ck4/PNPDPqoZ3lzQY8+wwDhfh6/ow6HkeJPdGBHkHlXhyv00WFvnQxu92yI2fse9TU2W2vmiUM134JA72JEFcd0lBezrdcfIpBqF4eQ0BYXqNSbmlWrZwQDoYzsZt/cg0iUVkPvOKP13LQKkOsf0lG+vQrJumtitU0CE8sQkIV1LSrwVmTUuWRCq8XSl5ceY+FFQSmvsMHaMgDNeM8BPNRWAEyODI6A8e7uAtYYFnqk/+/gguvbWIfIrThicNv88HcM9jAxMF0JZSlLpE3sCN5kJRJsrN2MsPtWQWcuPzwMqWrmLHdPPvDGZl2oSgleuUXh0d3XdX53V+moI3p88Y6+muvK2TPEQUIuSAs2cWvN07jSqpfZH5Uk8wrAHDElzwjMycldA9Zgx5F8QqnmWlun1ceVK7E5zTJc523hcqtn+dYBm9AiHNPprswrVOCiSzb6G2FhjU1fe/rZ0lozkQozLYxu+yTpNCFpWlYmFquAsWZg2J97NNFkL7gtCNUwhiksBJcPt4iQjLD2RlL7sMWhVqtFYZG1jNzOlLtVUSKCVF+npQTo8qnGJiDHg4Q45ztxigIK3nOvtdyxLxQl9qUexLIzvJ+ojsZRU9xnEzwyhuhhU821So7dHnmrgUZTj0kdKQWZfDaE4T0AzEmjZxh49Ug2/KE0O6PYqhedV+nG6VOSepZ+s/wvop2e6g2LMmkp0lS0p5LRvFa90ihO65rY1aSbFr1ZTSjlS7jPoOmMYthhU86haU47olZMyj0GvmaN5g6Czt31n9NVU8TlPaCzgkUEa/A0ohbW6tmoo4irzuLv+dtjubXOOYAl8JBoACUYk7lMnAhSNhGTBtx9BKxx7M60MZu3q0nou6p0wIqeK9BN9IahGgwIjOwyoX9hFT79jUqoP+cwaFGVTzb0JFGjoZFLtxfqmmNZNcXJyksVbVIp4VaBfVMqy/K9jcwN2XawI0dP3B4x5R9uxklwMlpFyH6A6QQsKO51GJOk8oFqYtj356bAYVEMiTR/0k8SCB3jL4ZSdiydtkGXDRzX27twFYD5ZPPqRMSzwz4xkwlWXQoLoFt4BE5xQyzHdyuguYbRh5ox+pb34sb2DXXHWVppc3RT3BKaPESQ99w9BF4Jq3mV0ukEfNuQhfyUX/i41w0+1tTU3mwA98RdjDB/VKFXZVPeCiscTO91SeTQhT3VQWXp7DDzaSAuHP4yBraU9Q9fgrDkcRhmIc4LLB/q9uFTzDrMIKDYXnFkTeNEkLBteqq1u7KLM3TjpTr6qZSbVKki1cc659PGD+HGGu3SMaICZFHtR3/Spz6GY1Utu0cU3btKlPnekrakKEKL3xVoEqvkiZaDcNKhb+G+B7mTN4vqptnnJvRpPQFTQeaxpg2oj19AtIb7lS5TcTBOckUqiWorYj/EW2gIMXXxb1BnjW1fJnn4vLtVMrSjEj/92CHJLlXf6wV/ZY9AMqo18e0QICD2PNt6+WlWqOTakgeSOm1z548QpUJX4xDi6YuKCwNcodnkK6ENUPMcUnd2BM5hUwZxDc6rR746pZtY6rvHfDoHAt7QP5YS+KPCMdi+jAR1xTuW3DkpnHm/8w4KKVFsTbzWQZtk3v+3sRqc/s/KSXJNDXKys7l6aw1LKv15PPlXLjP0cjamGJHVLNZnPNEqpGuA1Y0yWQTVihm+bJYHCyiFOG1Rz9yBWBiXSI8btFUsuVXPEBCfpQzzePCCC8h0G6kn3YKoXMciFd4F4/qVasvhhe6kAu4BSeKhGXOKJebyw/MyMmcLKHlC2QDWPLY7KQH5dyWJbkedSNZdgUdjylIEZQWpU5BeB/BgevFTzT+vNf1/N1qepBcq+d0zmoRoiU2+6dHnphuEESc0aZbRANU+TVB3e1wF1Lc8ZyJbtzl5Ztw8ZsgP2G6lZUKqhp+rEWRlZfVWvVBOqxabq1L0YPN7LOgK7OdUyxiNVYTWMDK/OvKXC5M6smSbj8Zrp1WTvHiWQH+9uw/mnGpSonDgrg4rem0hvXy1uI9JyTxOAK0pPhoXj5lRzVtrrAWLcLk5v0qyXxmMoxEiPvcin20OSC5SOr3Dmnmpe+3nVQUXv3fadPSwAvD0RTizl2Zfa5lTzqWrUAIXhNPLWqABwS92ZvaDkaDdgF8bwoGusqW/67e0YzzvVfEf61AGF4ZXq+VQbe1Yj6TeXvnc5tDHVUDRt5JfS6CQQQeOBuCBQVLYmgt1VTFLDX/TDGl36NuH7FebmnmpJ18X2URX+dUF/A5r0c5RWfZJlvsAHKsAYiQkaU417puKtEag8LVL4jGi5kyLo5xuu5JeiHFgkDgUZ27w9LWgbVHOiL0IFqqVdF9tHVfi3GORLNXCNHMRZBunoT117+dOYap6Fnnqg9FlTiZ6lVfptD1TVTiB5roPvuaMNX9/SX9TtUK1IjctCBarF6u7N4RdDRVRTBaSc4CutBnDNKdCmVLMGgMWg9KRJ0kF3zR6T10aWZ1UhdxhmFA3Da1DQO9xvpwHtjGqujSYGCgOQnwa8NwkUgSeZhVSLhQG7oos0UgrQeXkbUs23BzEXqhi8XiAB9AJ1T+bm/DgT+9zPz0qDm2WP8QoqAN/GIVBNHCSoTLXVzRNRg02BO6ORXw2/PNU8Q0ACykJBbmjw3gTovmdmsZhqoqjIrhB26pzKyS74plTzDBIRaxmI4zSBlmxJN3NqTolq8jgBd77IiZkQ9ctTSb798v6ZpRaoRmGvronKvI41aM97LViXp5p36hwFWwxxnIK6wG4PogTVbHW59BpyzUxzQ6r52hjC2noR9EjjK0qdLsaTAZaWGV/fJ1Z5TgME1C9PEbpTzvDta0BaaEA5HRS+A3qyuu7byeanmmeE7JPOhFUp4Gz4tGi9GgclqGaXpnaN19cIsiHVkBo74ag31VDkwLd4Rzc0zWytU6Wn3+WEwx3NuW6cSGDtfCeQK+8kJlNNUhD7qEw1BmLwYdXdQ+JSjQL1Uc03n0nVuysFnA1vv4Qo5Ii1MlSjXHPheHJu90oMqiXuS1ONykUyjOjYr/IsO8Iy4ZsjoZD0/KqhounK19K5JwMlAIUcqrnOkQWd5AJNqiU+6lEtKeEYKDXghbOIU1aq+boudGOTHEoRZ8GZHSIgJU6Nl6Ia1WTCAQW5RKqN91xRLXmqvktTjVPNvvChvLuTrD5YtmoZFJLuVU2Aiav4y9d/95jYFaAqS1ANMfuMKxHVEgfxRT2qZYDc24VVtq+mdoUZIHeFpvkByAfxkgBe5XGCUlRDeabFA8g1pcacGV7xt4HlqGbVGq4RgaeH6cBtxgBjfsuwecBX9NuXMDb6ZCdEXXjmi7yGe7yJ1qiWoF2qUcR2hjxUI1cu1XzLQnAnj/PgpZBnXdC10EDuHKoRC2J3nH2tcM3pymZUs/qE+KMbXo0cG96huhGvti6OcPnDP9dqz6wl117n3plh34I7OoviIEEe1fz99Hw44ZWVatZma4Bu5JlLS2CY8hFQHM66oIdqVAHuy5u0UPKJD4bZqDQaFsSFq2cabJDHufDKALQn8lxfBUjd+VsI7TWFj/Tau7bnsXxHNzytvqKa6VZPoYV6VLNnb3zDAg/V/Aot2SqwOkAN8ZLCMwb12Z3xUc2bGHilm9oyIlHNKybLpVm10kY0OXVhwJ6RYVCZJj0GlLk8T535hmJ4TRMnnJ702teW+4+u9MxcqQbUdJpHNU/3swigkdkIuPp0cOOIUqzSyPMEHrZ4YdsEYFAc9gjKVhckZLDZY1qFvSLQxHkW1XztlAOj4y4oKRDVO+PJSZJfmxH8I1/bR9zHvlAuvqL3UM0v1cyGgZFHNU+blg12ChZZi7re06LcbIulVx3kLGubnQXy7KTUU1jehtYvhDI1yVbTge2KvLsGIFzKUy0BLvEClsqut72hG5lUA7xdKjhVlZy6V7/cF5VhdAIFXqnm6w/5GhAF21ZNAcSt3bVlC3D8JAEyYmcbbJHHMeiGN7seuA0emGI3AYaNakGGEKJeO4IwnfOvVLOFqObIffJSZr6C6sIc5tI1vJYhKcFXM3Qjj2r02zu6TTYOiTt2ya69Esjb3fXk2LsIm9218DnPQ+zY6tq6AoJ+OoXqUXPIGbHYcDfDIk67bNGdlscxMoUQs8hMEf9aeaFTDVVuuSkpieP5fPFOX1ltlge+WVz6rVHNfvUoXX4xRRLSCgq/0Br7i8V5W5HjkUs1Z1oEKciU975ZlAKQe2c+y1Vy8hWqQzWElClwbXjPCF61pxZdYUCRZJ3US4Vqpkh+6FKNX0Yr1eXmK5I2ULzTJ6pCHhZCTYexzxhGwTvjBvrlF1PuEAi/KC1+2eyV474cexicWdQEzyxKEci93ffzqQO4b5gnxyV7PYBPvLxYs4vAHT7QzyyhPj4RuRNDrtNeJlEtbX3EKcSBPM6HMa/GV0SGsm+WOx0G71obkPYExQ39ysposi0xdsgfGW158nIlzunCl2NnWoQceltwAU/PGB4K4UpeZ0mXYvW07rZKKkVctutCSKfH47jIuzN8HW1YmSHH2UJIFIpML2tpja0kBQon7I4+MoSHDW4y9BzjzcpMigOsrSQpUzHrw9ekzMURfWWGLi2ChMZfvmZHkIif2HnWuBKlp9wo4CXMyR+nwvCQC3brdlXszSn0w9MRsNpACqro0GIdiehMwiC57kSiOvviAMgZf5Nrtl+JPMVAo5y+JEQ1XfGJ3JHb8pIYXfc0bNRu+TdrPB5pTbeK2TypVpU5P2EXOZ0RFs1aWPSXc/KGuapDTrN6dSyn2IlyWfAScoY4cnaeD3bqSaNsH+Qw+MJbv2a/h4Mq354kfE5CoCLwRKLeHXFCyConBd5rgPTGoJRrsgFUU6mGC65uqtHSfOHeGoDE0md27fqQvDX8RzD7JJQuvksoDJ3XVOGGQ1KBZQtY1Vdhxxxx1htCYlvlTyWPwszP31gOly4HHCaBV8sOkkdbeC5B+bfwstAnSBaIj7lJsyBlG0eRUQTCjCQSetc96U0wUnZ5lXN2rzMTVEuqnP9gs5cflQFJHj7mVqXZo36Vi/ElIlbx4nOVTy9OMdpVpzWr0KkflxM6z7JzQCoxei/BhT5egtMsWUWdXeYOJ8DTc3YwOthYg7XfYqyurm+eIImO3jd62BIppy5DkmjNNX2WWyhIEZ/tjyDom3ouPv/EDEkKR7KBSLLNxXMbyg5j93qgTDUuUQky403LwviSylaFLj4rATWj4qUiTezUJ5kZn4BsEjpUsXJAEgVu4ZqcI7A85/QCxgGvree0CvQ2qFDhUFEjHzg3/2B3c3NTTB37QE83d08uR1kpTCKVjMhtG1J4XHYFheNiPIIERmFx4WZFQq44KeSKaqCwfuXVRNop6SYfFNVQp5vra0rjnSMtn/DRye4Ge/XryhcAvln5fm0jTVj63hCTN8uGrtzCMWVjt4gVVIYbZZyORyoFWXsBPCC2Qdk1G3ic+yKoQqW85KeOC0/loUbRs5SgskfWsiOpUgMEEQ4gmi15hGpcPiiF/BIwETOCUrPLB3GonxXBeYkZ7sGYpMRBphl7E+x2lyRGnus42SNOdrGgGlOoFGzd/NVEyUiJbQXZzQG9RiR/qepyvQszLnMaTgX1XMlaW6QREqqhSMcVkxy7Ho+w1Ux+VIYSAtk1TsnKOU7GBNyOCuoneVg62SiZ+vmrCc5KcaRUeg2Spoq+yD+IUaIGxAW/wtQ/sD1oVFtiiS6xpNoSM8KSakvMBE9P/3+iblCHoDPJ8w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5" name="Rectángulo 14"/>
          <p:cNvSpPr/>
          <p:nvPr/>
        </p:nvSpPr>
        <p:spPr>
          <a:xfrm>
            <a:off x="365125" y="901899"/>
            <a:ext cx="10951262" cy="3693319"/>
          </a:xfrm>
          <a:prstGeom prst="rect">
            <a:avLst/>
          </a:prstGeom>
        </p:spPr>
        <p:txBody>
          <a:bodyPr wrap="square" lIns="91440" tIns="45720" rIns="91440" bIns="45720" anchor="t">
            <a:spAutoFit/>
          </a:bodyPr>
          <a:lstStyle/>
          <a:p>
            <a:pPr algn="just" fontAlgn="base"/>
            <a:r>
              <a:rPr lang="es-CO" sz="2000" b="1" dirty="0"/>
              <a:t>Logros: </a:t>
            </a:r>
          </a:p>
          <a:p>
            <a:pPr algn="just" fontAlgn="base"/>
            <a:endParaRPr lang="en-US" dirty="0">
              <a:solidFill>
                <a:srgbClr val="000000"/>
              </a:solidFill>
              <a:highlight>
                <a:srgbClr val="FFFF00"/>
              </a:highlight>
              <a:latin typeface="Arial" panose="020B0604020202020204" pitchFamily="34" charset="0"/>
            </a:endParaRPr>
          </a:p>
          <a:p>
            <a:pPr marL="285750" indent="-285750" algn="just">
              <a:buFont typeface="Wingdings" panose="05000000000000000000" pitchFamily="2" charset="2"/>
              <a:buChar char="q"/>
            </a:pPr>
            <a:r>
              <a:rPr lang="es-CO" dirty="0">
                <a:solidFill>
                  <a:srgbClr val="000000"/>
                </a:solidFill>
                <a:highlight>
                  <a:srgbClr val="FFFFFF"/>
                </a:highlight>
                <a:cs typeface="Arial"/>
              </a:rPr>
              <a:t>Vinculación de un (1) agente Educativo a la Maestría en Educación en asocio con la Fundación Universitaria Los Libertadores, en el marco de Convenio 1787 del 27 de diciembre de 2019. </a:t>
            </a:r>
            <a:endParaRPr lang="en-US" dirty="0">
              <a:solidFill>
                <a:srgbClr val="000000"/>
              </a:solidFill>
              <a:highlight>
                <a:srgbClr val="FFFFFF"/>
              </a:highlight>
              <a:cs typeface="Arial"/>
            </a:endParaRPr>
          </a:p>
          <a:p>
            <a:pPr marL="285750" indent="-285750" algn="just">
              <a:buFont typeface="Wingdings" panose="05000000000000000000" pitchFamily="2" charset="2"/>
              <a:buChar char="q"/>
            </a:pPr>
            <a:endParaRPr lang="en-US" dirty="0">
              <a:solidFill>
                <a:srgbClr val="000000"/>
              </a:solidFill>
              <a:highlight>
                <a:srgbClr val="FFFFFF"/>
              </a:highlight>
              <a:cs typeface="Arial"/>
            </a:endParaRPr>
          </a:p>
          <a:p>
            <a:pPr marL="285750" indent="-285750" algn="just">
              <a:buFont typeface="Wingdings" panose="05000000000000000000" pitchFamily="2" charset="2"/>
              <a:buChar char="q"/>
            </a:pPr>
            <a:r>
              <a:rPr lang="en-US" dirty="0">
                <a:solidFill>
                  <a:srgbClr val="000000"/>
                </a:solidFill>
                <a:highlight>
                  <a:srgbClr val="FFFFFF"/>
                </a:highlight>
                <a:cs typeface="Arial"/>
              </a:rPr>
              <a:t> Cualificacion a  160 Madres comunitarias  en el  Modelo de Acompañamiento Situado  “</a:t>
            </a:r>
            <a:r>
              <a:rPr lang="en-US" b="1" dirty="0">
                <a:solidFill>
                  <a:srgbClr val="000000"/>
                </a:solidFill>
                <a:highlight>
                  <a:srgbClr val="FFFFFF"/>
                </a:highlight>
                <a:cs typeface="Arial"/>
              </a:rPr>
              <a:t>MÁS  Comunitario” </a:t>
            </a:r>
            <a:r>
              <a:rPr lang="en-US" dirty="0">
                <a:solidFill>
                  <a:srgbClr val="000000"/>
                </a:solidFill>
                <a:highlight>
                  <a:srgbClr val="FFFFFF"/>
                </a:highlight>
                <a:cs typeface="Arial"/>
              </a:rPr>
              <a:t>y 87  madres comunitarias y agentes educativos y demas talento humano de las EAS en el  diplomado; “</a:t>
            </a:r>
            <a:r>
              <a:rPr lang="en-US" b="1" dirty="0">
                <a:solidFill>
                  <a:srgbClr val="000000"/>
                </a:solidFill>
                <a:highlight>
                  <a:srgbClr val="FFFFFF"/>
                </a:highlight>
                <a:cs typeface="Arial"/>
              </a:rPr>
              <a:t>Procesos Pedagógico para la Primera Infancia en el  juego, el arte, la educación ambiental y neurociencias”. </a:t>
            </a:r>
          </a:p>
          <a:p>
            <a:pPr marL="285750" indent="-285750" algn="just">
              <a:buFont typeface="Wingdings" panose="05000000000000000000" pitchFamily="2" charset="2"/>
              <a:buChar char="q"/>
            </a:pPr>
            <a:endParaRPr lang="en-US" dirty="0">
              <a:solidFill>
                <a:srgbClr val="000000"/>
              </a:solidFill>
              <a:highlight>
                <a:srgbClr val="FFFFFF"/>
              </a:highlight>
              <a:cs typeface="Arial"/>
            </a:endParaRPr>
          </a:p>
          <a:p>
            <a:pPr marL="342900" indent="-342900" algn="just">
              <a:buFont typeface="Wingdings" panose="05000000000000000000" pitchFamily="2" charset="2"/>
              <a:buChar char="q"/>
            </a:pPr>
            <a:r>
              <a:rPr lang="en-US" dirty="0">
                <a:solidFill>
                  <a:srgbClr val="000000"/>
                </a:solidFill>
                <a:highlight>
                  <a:srgbClr val="FFFFFF"/>
                </a:highlight>
                <a:cs typeface="Arial"/>
              </a:rPr>
              <a:t>Cualificacion a  200  personas, entre madres comunitarias y agentes educativos, auxiliaries pedagogicos y auxiliaries de enfermeras en el curso virtual: “Docentes  Líderes Colgate  </a:t>
            </a:r>
            <a:r>
              <a:rPr lang="en-US" b="1" dirty="0">
                <a:solidFill>
                  <a:srgbClr val="000000"/>
                </a:solidFill>
                <a:highlight>
                  <a:srgbClr val="FFFFFF"/>
                </a:highlight>
                <a:cs typeface="Arial"/>
              </a:rPr>
              <a:t>“Sonrisas brillantes - Futuros brillantes</a:t>
            </a:r>
            <a:r>
              <a:rPr lang="en-US" b="1" dirty="0">
                <a:solidFill>
                  <a:srgbClr val="000000"/>
                </a:solidFill>
                <a:highlight>
                  <a:srgbClr val="FFFFFF"/>
                </a:highlight>
                <a:latin typeface="+mj-lt"/>
                <a:cs typeface="Arial"/>
              </a:rPr>
              <a:t>”.</a:t>
            </a:r>
          </a:p>
          <a:p>
            <a:pPr algn="just"/>
            <a:endParaRPr lang="en-US" dirty="0">
              <a:solidFill>
                <a:srgbClr val="000000"/>
              </a:solidFill>
              <a:latin typeface="+mj-lt"/>
              <a:cs typeface="Arial"/>
            </a:endParaRPr>
          </a:p>
        </p:txBody>
      </p:sp>
      <p:pic>
        <p:nvPicPr>
          <p:cNvPr id="11" name="Imagen 10" descr="Sucre     "/>
          <p:cNvPicPr/>
          <p:nvPr/>
        </p:nvPicPr>
        <p:blipFill rotWithShape="1">
          <a:blip r:embed="rId2">
            <a:extLst>
              <a:ext uri="{28A0092B-C50C-407E-A947-70E740481C1C}">
                <a14:useLocalDpi xmlns:a14="http://schemas.microsoft.com/office/drawing/2010/main" val="0"/>
              </a:ext>
            </a:extLst>
          </a:blip>
          <a:srcRect l="12917" t="26144" r="14982" b="29785"/>
          <a:stretch/>
        </p:blipFill>
        <p:spPr bwMode="auto">
          <a:xfrm>
            <a:off x="2426421" y="4134172"/>
            <a:ext cx="7581532" cy="24115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5618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685581" y="254430"/>
            <a:ext cx="10515600" cy="722634"/>
          </a:xfrm>
          <a:prstGeom prst="rect">
            <a:avLst/>
          </a:prstGeom>
          <a:solidFill>
            <a:schemeClr val="accent6">
              <a:lumMod val="60000"/>
              <a:lumOff val="40000"/>
            </a:schemeClr>
          </a:solidFill>
        </p:spPr>
        <p:txBody>
          <a:bodyPr vert="horz" wrap="square" lIns="0" tIns="106045" rIns="0" bIns="0" rtlCol="0">
            <a:spAutoFit/>
          </a:bodyPr>
          <a:lstStyle/>
          <a:p>
            <a:pPr marL="0" indent="0" algn="ctr">
              <a:lnSpc>
                <a:spcPct val="100000"/>
              </a:lnSpc>
              <a:spcBef>
                <a:spcPts val="745"/>
              </a:spcBef>
              <a:buClr>
                <a:srgbClr val="0089CD"/>
              </a:buClr>
              <a:buNone/>
              <a:tabLst>
                <a:tab pos="1984375" algn="l"/>
              </a:tabLst>
            </a:pPr>
            <a:r>
              <a:rPr lang="es-CO" sz="4000" b="1" spc="-45" dirty="0">
                <a:latin typeface="+mj-lt"/>
                <a:cs typeface="VAG Round"/>
              </a:rPr>
              <a:t>3</a:t>
            </a:r>
            <a:r>
              <a:rPr lang="es-CO" sz="4000" spc="-45" dirty="0">
                <a:solidFill>
                  <a:srgbClr val="21295D"/>
                </a:solidFill>
                <a:latin typeface="+mj-lt"/>
                <a:cs typeface="VAG Round"/>
              </a:rPr>
              <a:t>.  </a:t>
            </a:r>
            <a:r>
              <a:rPr sz="4000" b="1" spc="-45" dirty="0">
                <a:solidFill>
                  <a:srgbClr val="21295D"/>
                </a:solidFill>
                <a:latin typeface="+mj-lt"/>
                <a:cs typeface="VAG Round"/>
              </a:rPr>
              <a:t>Prevención </a:t>
            </a:r>
            <a:r>
              <a:rPr sz="4000" b="1" spc="5" dirty="0">
                <a:solidFill>
                  <a:srgbClr val="21295D"/>
                </a:solidFill>
                <a:latin typeface="+mj-lt"/>
                <a:cs typeface="VAG Round"/>
              </a:rPr>
              <a:t>de</a:t>
            </a:r>
            <a:r>
              <a:rPr sz="4000" b="1" spc="35" dirty="0">
                <a:solidFill>
                  <a:srgbClr val="21295D"/>
                </a:solidFill>
                <a:latin typeface="+mj-lt"/>
                <a:cs typeface="VAG Round"/>
              </a:rPr>
              <a:t> </a:t>
            </a:r>
            <a:r>
              <a:rPr sz="4000" b="1" spc="5" dirty="0">
                <a:solidFill>
                  <a:srgbClr val="21295D"/>
                </a:solidFill>
                <a:latin typeface="+mj-lt"/>
                <a:cs typeface="VAG Round"/>
              </a:rPr>
              <a:t>violencias</a:t>
            </a:r>
            <a:endParaRPr sz="4000" b="1" dirty="0">
              <a:latin typeface="+mj-lt"/>
              <a:cs typeface="VAG Round"/>
            </a:endParaRPr>
          </a:p>
        </p:txBody>
      </p:sp>
      <p:sp>
        <p:nvSpPr>
          <p:cNvPr id="5" name="CuadroTexto 4">
            <a:extLst>
              <a:ext uri="{FF2B5EF4-FFF2-40B4-BE49-F238E27FC236}">
                <a16:creationId xmlns:a16="http://schemas.microsoft.com/office/drawing/2014/main" id="{370A6880-F92A-46E1-9746-9FD10DA7BD28}"/>
              </a:ext>
            </a:extLst>
          </p:cNvPr>
          <p:cNvSpPr txBox="1"/>
          <p:nvPr/>
        </p:nvSpPr>
        <p:spPr>
          <a:xfrm>
            <a:off x="532661" y="1100174"/>
            <a:ext cx="7572652" cy="7399462"/>
          </a:xfrm>
          <a:prstGeom prst="rect">
            <a:avLst/>
          </a:prstGeom>
          <a:noFill/>
        </p:spPr>
        <p:txBody>
          <a:bodyPr wrap="square">
            <a:spAutoFit/>
          </a:bodyPr>
          <a:lstStyle/>
          <a:p>
            <a:r>
              <a:rPr lang="es-CO" sz="2000" b="1" dirty="0"/>
              <a:t>Logros:</a:t>
            </a:r>
          </a:p>
          <a:p>
            <a:pPr marL="342900" lvl="0" indent="-342900" algn="just">
              <a:spcBef>
                <a:spcPts val="745"/>
              </a:spcBef>
              <a:buFont typeface="Wingdings" panose="05000000000000000000" pitchFamily="2" charset="2"/>
              <a:buChar char="q"/>
              <a:tabLst>
                <a:tab pos="1984375" algn="l"/>
              </a:tabLst>
            </a:pPr>
            <a:r>
              <a:rPr lang="es-MX" dirty="0"/>
              <a:t>Movilización  de los agentes del SNBF para el trabajo articulado  en la prevención de los diferentes tipos de violencia hacia Niñas, Niños  y Adolescentes  y activación de la ruta para su atención prioritaria, en el marco de la Pandemia COVID-19, a través de la participación en el Comité Consultivo de Prevención.</a:t>
            </a:r>
          </a:p>
          <a:p>
            <a:pPr marL="285750" lvl="0" indent="-285750" algn="just">
              <a:spcBef>
                <a:spcPts val="745"/>
              </a:spcBef>
              <a:buClr>
                <a:srgbClr val="0089CD"/>
              </a:buClr>
              <a:buFont typeface="Wingdings" panose="05000000000000000000" pitchFamily="2" charset="2"/>
              <a:buChar char="q"/>
              <a:tabLst>
                <a:tab pos="1984375" algn="l"/>
              </a:tabLst>
            </a:pPr>
            <a:endParaRPr lang="es-MX" dirty="0"/>
          </a:p>
          <a:p>
            <a:pPr marL="342900" lvl="0" indent="-342900" algn="just">
              <a:spcBef>
                <a:spcPts val="745"/>
              </a:spcBef>
              <a:buFont typeface="Wingdings" panose="05000000000000000000" pitchFamily="2" charset="2"/>
              <a:buChar char="q"/>
              <a:tabLst>
                <a:tab pos="1984375" algn="l"/>
              </a:tabLst>
            </a:pPr>
            <a:r>
              <a:rPr lang="es-MX" dirty="0"/>
              <a:t>Asistencia Técnica a las  defensorías y comisarias de familia en el tema de la Ruta de Atención a las Víctimas de Violencia Sexual, impulsando la aplicabilidad del lineamiento.</a:t>
            </a:r>
          </a:p>
          <a:p>
            <a:pPr marL="285750" lvl="0" indent="-285750" algn="just">
              <a:spcBef>
                <a:spcPts val="745"/>
              </a:spcBef>
              <a:buClr>
                <a:srgbClr val="0089CD"/>
              </a:buClr>
              <a:buFont typeface="Wingdings" panose="05000000000000000000" pitchFamily="2" charset="2"/>
              <a:buChar char="q"/>
              <a:tabLst>
                <a:tab pos="1984375" algn="l"/>
              </a:tabLst>
            </a:pPr>
            <a:endParaRPr lang="es-MX" dirty="0"/>
          </a:p>
          <a:p>
            <a:pPr marL="342900" lvl="0" indent="-342900" algn="just">
              <a:spcBef>
                <a:spcPts val="745"/>
              </a:spcBef>
              <a:buFont typeface="Wingdings" panose="05000000000000000000" pitchFamily="2" charset="2"/>
              <a:buChar char="q"/>
              <a:tabLst>
                <a:tab pos="1984375" algn="l"/>
              </a:tabLst>
            </a:pPr>
            <a:r>
              <a:rPr lang="es-MX" dirty="0"/>
              <a:t>Inclusión del tema de prevención de violencias hacia niñas, niños y adolescentes en los planes de desarrollo territorial, 2020-2023.</a:t>
            </a:r>
          </a:p>
          <a:p>
            <a:pPr marL="285750" lvl="0" indent="-285750" algn="just">
              <a:spcBef>
                <a:spcPts val="745"/>
              </a:spcBef>
              <a:buClr>
                <a:srgbClr val="0089CD"/>
              </a:buClr>
              <a:buFont typeface="Wingdings" panose="05000000000000000000" pitchFamily="2" charset="2"/>
              <a:buChar char="q"/>
              <a:tabLst>
                <a:tab pos="1984375" algn="l"/>
              </a:tabLst>
            </a:pPr>
            <a:endParaRPr lang="es-MX" dirty="0"/>
          </a:p>
          <a:p>
            <a:pPr marL="342900" lvl="0" indent="-342900" algn="just">
              <a:spcBef>
                <a:spcPts val="745"/>
              </a:spcBef>
              <a:buFont typeface="Wingdings" panose="05000000000000000000" pitchFamily="2" charset="2"/>
              <a:buChar char="q"/>
              <a:tabLst>
                <a:tab pos="1984375" algn="l"/>
              </a:tabLst>
            </a:pPr>
            <a:r>
              <a:rPr lang="es-MX" dirty="0"/>
              <a:t>Diseño de una estrategia de prevención del abuso sexual en menores de cinco años  para su aplicación por parte  de los agentes educativos de la entidades contratistas de las modalidades de primera infancia.  </a:t>
            </a:r>
            <a:endParaRPr lang="es-CO" dirty="0"/>
          </a:p>
          <a:p>
            <a:endParaRPr lang="es-CO" dirty="0"/>
          </a:p>
          <a:p>
            <a:endParaRPr lang="es-CO" dirty="0"/>
          </a:p>
          <a:p>
            <a:endParaRPr lang="es-CO" dirty="0"/>
          </a:p>
          <a:p>
            <a:endParaRPr lang="es-CO" dirty="0"/>
          </a:p>
          <a:p>
            <a:endParaRPr lang="es-CO" dirty="0"/>
          </a:p>
          <a:p>
            <a:endParaRPr lang="es-CO" dirty="0"/>
          </a:p>
        </p:txBody>
      </p:sp>
      <p:pic>
        <p:nvPicPr>
          <p:cNvPr id="6" name="Imagen 5"/>
          <p:cNvPicPr/>
          <p:nvPr/>
        </p:nvPicPr>
        <p:blipFill rotWithShape="1">
          <a:blip r:embed="rId2"/>
          <a:srcRect l="62966" t="29666" r="5709" b="48252"/>
          <a:stretch/>
        </p:blipFill>
        <p:spPr bwMode="auto">
          <a:xfrm>
            <a:off x="8238479" y="1802168"/>
            <a:ext cx="3835152" cy="38706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1030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45352"/>
            <a:ext cx="71236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8000" b="1" dirty="0">
                <a:solidFill>
                  <a:srgbClr val="242758"/>
                </a:solidFill>
                <a:latin typeface="Calibri" panose="020F0502020204030204"/>
              </a:rPr>
              <a:t>3.</a:t>
            </a:r>
            <a:r>
              <a:rPr kumimoji="0" lang="es-419" sz="8000" b="1" i="0" u="none" strike="noStrike" kern="1200" cap="none" spc="0" normalizeH="0" baseline="0" noProof="0" dirty="0">
                <a:ln>
                  <a:noFill/>
                </a:ln>
                <a:solidFill>
                  <a:srgbClr val="242758"/>
                </a:solidFill>
                <a:effectLst/>
                <a:uLnTx/>
                <a:uFillTx/>
                <a:latin typeface="Calibri" panose="020F0502020204030204"/>
                <a:ea typeface="+mn-ea"/>
                <a:cs typeface="+mn-cs"/>
              </a:rPr>
              <a:t> Diagnóstico</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998015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2963" y="125428"/>
            <a:ext cx="10515600" cy="540397"/>
          </a:xfrm>
          <a:solidFill>
            <a:schemeClr val="accent6">
              <a:lumMod val="60000"/>
              <a:lumOff val="40000"/>
            </a:schemeClr>
          </a:solidFill>
        </p:spPr>
        <p:txBody>
          <a:bodyPr>
            <a:normAutofit fontScale="90000"/>
          </a:bodyPr>
          <a:lstStyle/>
          <a:p>
            <a:pPr lvl="0" algn="ctr"/>
            <a:r>
              <a:rPr lang="es-CO" sz="4000" b="1" dirty="0">
                <a:solidFill>
                  <a:schemeClr val="tx2"/>
                </a:solidFill>
                <a:cs typeface="Arial" panose="020B0604020202020204" pitchFamily="34" charset="0"/>
              </a:rPr>
              <a:t>REGIONAL </a:t>
            </a:r>
            <a:r>
              <a:rPr lang="es-CO" sz="4000" b="1" dirty="0">
                <a:solidFill>
                  <a:schemeClr val="tx2"/>
                </a:solidFill>
                <a:cs typeface="Calibri" panose="020F0502020204030204" pitchFamily="34" charset="0"/>
              </a:rPr>
              <a:t>SUCRE</a:t>
            </a:r>
            <a:endParaRPr lang="es-CO" sz="4000" dirty="0">
              <a:solidFill>
                <a:schemeClr val="tx2"/>
              </a:solidFill>
            </a:endParaRPr>
          </a:p>
        </p:txBody>
      </p:sp>
      <p:graphicFrame>
        <p:nvGraphicFramePr>
          <p:cNvPr id="7" name="Group 143"/>
          <p:cNvGraphicFramePr>
            <a:graphicFrameLocks/>
          </p:cNvGraphicFramePr>
          <p:nvPr>
            <p:extLst>
              <p:ext uri="{D42A27DB-BD31-4B8C-83A1-F6EECF244321}">
                <p14:modId xmlns:p14="http://schemas.microsoft.com/office/powerpoint/2010/main" val="2985404059"/>
              </p:ext>
            </p:extLst>
          </p:nvPr>
        </p:nvGraphicFramePr>
        <p:xfrm>
          <a:off x="5823752" y="2757666"/>
          <a:ext cx="5014883" cy="1852900"/>
        </p:xfrm>
        <a:graphic>
          <a:graphicData uri="http://schemas.openxmlformats.org/drawingml/2006/table">
            <a:tbl>
              <a:tblPr/>
              <a:tblGrid>
                <a:gridCol w="2296127">
                  <a:extLst>
                    <a:ext uri="{9D8B030D-6E8A-4147-A177-3AD203B41FA5}">
                      <a16:colId xmlns:a16="http://schemas.microsoft.com/office/drawing/2014/main" val="20000"/>
                    </a:ext>
                  </a:extLst>
                </a:gridCol>
                <a:gridCol w="1359378">
                  <a:extLst>
                    <a:ext uri="{9D8B030D-6E8A-4147-A177-3AD203B41FA5}">
                      <a16:colId xmlns:a16="http://schemas.microsoft.com/office/drawing/2014/main" val="20001"/>
                    </a:ext>
                  </a:extLst>
                </a:gridCol>
                <a:gridCol w="1359378">
                  <a:extLst>
                    <a:ext uri="{9D8B030D-6E8A-4147-A177-3AD203B41FA5}">
                      <a16:colId xmlns:a16="http://schemas.microsoft.com/office/drawing/2014/main" val="1605385896"/>
                    </a:ext>
                  </a:extLst>
                </a:gridCol>
              </a:tblGrid>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mn-lt"/>
                          <a:cs typeface="Arial" panose="020B0604020202020204" pitchFamily="34" charset="0"/>
                        </a:rPr>
                        <a:t>FUNCIONARIOS</a:t>
                      </a: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Dic - 2019</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Sept– 2020</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2240354166"/>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a:ln>
                            <a:noFill/>
                          </a:ln>
                          <a:solidFill>
                            <a:schemeClr val="tx1"/>
                          </a:solidFill>
                          <a:effectLst/>
                          <a:latin typeface="+mn-lt"/>
                          <a:cs typeface="Arial" panose="020B0604020202020204" pitchFamily="34" charset="0"/>
                        </a:rPr>
                        <a:t>Personal de Planta</a:t>
                      </a:r>
                      <a:endParaRPr kumimoji="0" lang="es-ES" sz="1600" b="1"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mn-lt"/>
                          <a:cs typeface="Arial" panose="020B0604020202020204" pitchFamily="34" charset="0"/>
                        </a:rPr>
                        <a:t>175</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mn-lt"/>
                          <a:cs typeface="Arial" panose="020B0604020202020204" pitchFamily="34" charset="0"/>
                        </a:rPr>
                        <a:t>172</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54916986"/>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a:ln>
                            <a:noFill/>
                          </a:ln>
                          <a:solidFill>
                            <a:schemeClr val="tx1"/>
                          </a:solidFill>
                          <a:effectLst/>
                          <a:latin typeface="+mn-lt"/>
                          <a:cs typeface="Arial" panose="020B0604020202020204" pitchFamily="34" charset="0"/>
                        </a:rPr>
                        <a:t>Contratistas</a:t>
                      </a:r>
                      <a:endParaRPr kumimoji="0" lang="es-ES" sz="1600" b="1"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mn-lt"/>
                          <a:cs typeface="Arial" panose="020B0604020202020204" pitchFamily="34" charset="0"/>
                        </a:rPr>
                        <a:t>88</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mn-lt"/>
                          <a:cs typeface="Arial" panose="020B0604020202020204" pitchFamily="34" charset="0"/>
                        </a:rPr>
                        <a:t>103</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2715133677"/>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a:ln>
                            <a:noFill/>
                          </a:ln>
                          <a:solidFill>
                            <a:schemeClr val="tx1"/>
                          </a:solidFill>
                          <a:effectLst/>
                          <a:latin typeface="+mn-lt"/>
                          <a:cs typeface="Arial" panose="020B0604020202020204" pitchFamily="34" charset="0"/>
                        </a:rPr>
                        <a:t>Vacantes</a:t>
                      </a:r>
                      <a:endParaRPr kumimoji="0" lang="es-ES" sz="1600" b="1"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endParaRP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endParaRP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9" name="Tabla 4"/>
          <p:cNvGraphicFramePr>
            <a:graphicFrameLocks noGrp="1"/>
          </p:cNvGraphicFramePr>
          <p:nvPr>
            <p:extLst>
              <p:ext uri="{D42A27DB-BD31-4B8C-83A1-F6EECF244321}">
                <p14:modId xmlns:p14="http://schemas.microsoft.com/office/powerpoint/2010/main" val="3271669783"/>
              </p:ext>
            </p:extLst>
          </p:nvPr>
        </p:nvGraphicFramePr>
        <p:xfrm>
          <a:off x="319594" y="4805875"/>
          <a:ext cx="8842160" cy="1634862"/>
        </p:xfrm>
        <a:graphic>
          <a:graphicData uri="http://schemas.openxmlformats.org/drawingml/2006/table">
            <a:tbl>
              <a:tblPr firstRow="1" bandRow="1">
                <a:tableStyleId>{5C22544A-7EE6-4342-B048-85BDC9FD1C3A}</a:tableStyleId>
              </a:tblPr>
              <a:tblGrid>
                <a:gridCol w="3266531">
                  <a:extLst>
                    <a:ext uri="{9D8B030D-6E8A-4147-A177-3AD203B41FA5}">
                      <a16:colId xmlns:a16="http://schemas.microsoft.com/office/drawing/2014/main" val="1832329143"/>
                    </a:ext>
                  </a:extLst>
                </a:gridCol>
                <a:gridCol w="1858543">
                  <a:extLst>
                    <a:ext uri="{9D8B030D-6E8A-4147-A177-3AD203B41FA5}">
                      <a16:colId xmlns:a16="http://schemas.microsoft.com/office/drawing/2014/main" val="879618611"/>
                    </a:ext>
                  </a:extLst>
                </a:gridCol>
                <a:gridCol w="1858543">
                  <a:extLst>
                    <a:ext uri="{9D8B030D-6E8A-4147-A177-3AD203B41FA5}">
                      <a16:colId xmlns:a16="http://schemas.microsoft.com/office/drawing/2014/main" val="2441961383"/>
                    </a:ext>
                  </a:extLst>
                </a:gridCol>
                <a:gridCol w="1858543">
                  <a:extLst>
                    <a:ext uri="{9D8B030D-6E8A-4147-A177-3AD203B41FA5}">
                      <a16:colId xmlns:a16="http://schemas.microsoft.com/office/drawing/2014/main" val="1085782269"/>
                    </a:ext>
                  </a:extLst>
                </a:gridCol>
              </a:tblGrid>
              <a:tr h="5712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b="1" i="0" u="none" strike="noStrike" dirty="0">
                          <a:solidFill>
                            <a:schemeClr val="bg1"/>
                          </a:solidFill>
                          <a:effectLst/>
                          <a:latin typeface="+mn-lt"/>
                        </a:rPr>
                        <a:t>Cifras poblacionales</a:t>
                      </a:r>
                      <a:endParaRPr lang="es-CO" sz="2000" b="1" dirty="0">
                        <a:solidFill>
                          <a:schemeClr val="bg1"/>
                        </a:solidFill>
                        <a:latin typeface="+mn-lt"/>
                      </a:endParaRP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1" i="0" u="none" strike="noStrike" dirty="0">
                          <a:solidFill>
                            <a:schemeClr val="bg1"/>
                          </a:solidFill>
                          <a:effectLst/>
                          <a:latin typeface="+mn-lt"/>
                        </a:rPr>
                        <a:t>Primera Infancia</a:t>
                      </a:r>
                      <a:br>
                        <a:rPr lang="es-CO" sz="1600" b="1" i="0" u="none" strike="noStrike" dirty="0">
                          <a:solidFill>
                            <a:schemeClr val="bg1"/>
                          </a:solidFill>
                          <a:effectLst/>
                          <a:latin typeface="+mn-lt"/>
                        </a:rPr>
                      </a:br>
                      <a:r>
                        <a:rPr lang="es-CO" sz="1600" b="1" i="0" u="none" strike="noStrike" dirty="0">
                          <a:solidFill>
                            <a:schemeClr val="bg1"/>
                          </a:solidFill>
                          <a:effectLst/>
                          <a:latin typeface="+mn-lt"/>
                        </a:rPr>
                        <a:t> (0 - 5 años)</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 </a:t>
                      </a:r>
                      <a:r>
                        <a:rPr lang="es-CO" sz="1600" b="1" i="0" u="none" strike="noStrike" dirty="0">
                          <a:solidFill>
                            <a:schemeClr val="bg1"/>
                          </a:solidFill>
                          <a:effectLst/>
                          <a:latin typeface="+mn-lt"/>
                        </a:rPr>
                        <a:t>Niñez y Adolescencia </a:t>
                      </a:r>
                      <a:br>
                        <a:rPr lang="es-CO" sz="1600" b="1" i="0" u="none" strike="noStrike" dirty="0">
                          <a:solidFill>
                            <a:schemeClr val="bg1"/>
                          </a:solidFill>
                          <a:effectLst/>
                          <a:latin typeface="+mn-lt"/>
                        </a:rPr>
                      </a:br>
                      <a:r>
                        <a:rPr lang="es-CO" sz="1600" b="1" i="0" u="none" strike="noStrike" dirty="0">
                          <a:solidFill>
                            <a:schemeClr val="bg1"/>
                          </a:solidFill>
                          <a:effectLst/>
                          <a:latin typeface="+mn-lt"/>
                        </a:rPr>
                        <a:t>(6 - 17 años)</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Total población</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110076792"/>
                  </a:ext>
                </a:extLst>
              </a:tr>
              <a:tr h="280521">
                <a:tc>
                  <a:txBody>
                    <a:bodyPr/>
                    <a:lstStyle/>
                    <a:p>
                      <a:pPr algn="ctr" fontAlgn="ctr"/>
                      <a:r>
                        <a:rPr lang="es-CO" sz="1600" b="0" i="0" u="none" strike="noStrike" dirty="0">
                          <a:solidFill>
                            <a:schemeClr val="tx1"/>
                          </a:solidFill>
                          <a:effectLst/>
                          <a:latin typeface="+mn-lt"/>
                        </a:rPr>
                        <a:t>Proyección de población</a:t>
                      </a:r>
                      <a:br>
                        <a:rPr lang="es-CO" sz="1600" b="0" i="0" u="none" strike="noStrike" dirty="0">
                          <a:solidFill>
                            <a:schemeClr val="tx1"/>
                          </a:solidFill>
                          <a:effectLst/>
                          <a:latin typeface="+mn-lt"/>
                        </a:rPr>
                      </a:br>
                      <a:r>
                        <a:rPr lang="es-CO" sz="1600" b="0" i="0" u="none" strike="noStrike" dirty="0">
                          <a:solidFill>
                            <a:schemeClr val="tx1"/>
                          </a:solidFill>
                          <a:effectLst/>
                          <a:latin typeface="+mn-lt"/>
                        </a:rPr>
                        <a:t> 2020- DANE</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a:r>
                        <a:rPr lang="es-CO" sz="1600" b="0" dirty="0">
                          <a:solidFill>
                            <a:schemeClr val="tx1"/>
                          </a:solidFill>
                          <a:latin typeface="+mn-lt"/>
                        </a:rPr>
                        <a:t>99.493</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a:r>
                        <a:rPr lang="es-CO" sz="1600" b="0" dirty="0">
                          <a:solidFill>
                            <a:schemeClr val="tx1"/>
                          </a:solidFill>
                          <a:latin typeface="+mn-lt"/>
                        </a:rPr>
                        <a:t>205. 406</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a:r>
                        <a:rPr lang="es-CO" sz="1600" b="0" dirty="0">
                          <a:solidFill>
                            <a:schemeClr val="tx1"/>
                          </a:solidFill>
                          <a:latin typeface="+mn-lt"/>
                        </a:rPr>
                        <a:t>949.252</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171931193"/>
                  </a:ext>
                </a:extLst>
              </a:tr>
              <a:tr h="566375">
                <a:tc>
                  <a:txBody>
                    <a:bodyPr/>
                    <a:lstStyle/>
                    <a:p>
                      <a:pPr algn="ctr" fontAlgn="ctr"/>
                      <a:r>
                        <a:rPr lang="es-CO" sz="1600" b="0" i="0" u="none" strike="noStrike" dirty="0">
                          <a:solidFill>
                            <a:schemeClr val="tx1"/>
                          </a:solidFill>
                          <a:effectLst/>
                          <a:latin typeface="+mn-lt"/>
                        </a:rPr>
                        <a:t>Población Sisbén Por Debajo del Corte</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a:r>
                        <a:rPr lang="es-CO" sz="1600" b="0" dirty="0">
                          <a:solidFill>
                            <a:schemeClr val="tx1"/>
                          </a:solidFill>
                          <a:latin typeface="+mn-lt"/>
                        </a:rPr>
                        <a:t>71.526</a:t>
                      </a:r>
                    </a:p>
                  </a:txBody>
                  <a:tcPr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a:r>
                        <a:rPr lang="es-CO" sz="1600" b="0" dirty="0">
                          <a:solidFill>
                            <a:schemeClr val="tx1"/>
                          </a:solidFill>
                          <a:latin typeface="+mn-lt"/>
                        </a:rPr>
                        <a:t>186. 928</a:t>
                      </a:r>
                    </a:p>
                  </a:txBody>
                  <a:tcPr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a:r>
                        <a:rPr lang="es-CO" sz="1600" b="0" dirty="0">
                          <a:solidFill>
                            <a:schemeClr val="tx1"/>
                          </a:solidFill>
                          <a:latin typeface="+mn-lt"/>
                        </a:rPr>
                        <a:t>939.673</a:t>
                      </a:r>
                    </a:p>
                  </a:txBody>
                  <a:tcPr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6751077"/>
                  </a:ext>
                </a:extLst>
              </a:tr>
            </a:tbl>
          </a:graphicData>
        </a:graphic>
      </p:graphicFrame>
      <p:pic>
        <p:nvPicPr>
          <p:cNvPr id="6" name="Imagen 5"/>
          <p:cNvPicPr>
            <a:picLocks noChangeAspect="1"/>
          </p:cNvPicPr>
          <p:nvPr/>
        </p:nvPicPr>
        <p:blipFill>
          <a:blip r:embed="rId3"/>
          <a:stretch>
            <a:fillRect/>
          </a:stretch>
        </p:blipFill>
        <p:spPr>
          <a:xfrm>
            <a:off x="911630" y="1083337"/>
            <a:ext cx="4104254" cy="3394440"/>
          </a:xfrm>
          <a:prstGeom prst="rect">
            <a:avLst/>
          </a:prstGeom>
        </p:spPr>
      </p:pic>
      <p:graphicFrame>
        <p:nvGraphicFramePr>
          <p:cNvPr id="11" name="Tabla 10"/>
          <p:cNvGraphicFramePr>
            <a:graphicFrameLocks noGrp="1"/>
          </p:cNvGraphicFramePr>
          <p:nvPr>
            <p:extLst>
              <p:ext uri="{D42A27DB-BD31-4B8C-83A1-F6EECF244321}">
                <p14:modId xmlns:p14="http://schemas.microsoft.com/office/powerpoint/2010/main" val="2731155554"/>
              </p:ext>
            </p:extLst>
          </p:nvPr>
        </p:nvGraphicFramePr>
        <p:xfrm>
          <a:off x="5823752" y="834501"/>
          <a:ext cx="5007005" cy="1862536"/>
        </p:xfrm>
        <a:graphic>
          <a:graphicData uri="http://schemas.openxmlformats.org/drawingml/2006/table">
            <a:tbl>
              <a:tblPr firstRow="1" bandRow="1">
                <a:tableStyleId>{93296810-A885-4BE3-A3E7-6D5BEEA58F35}</a:tableStyleId>
              </a:tblPr>
              <a:tblGrid>
                <a:gridCol w="2452316">
                  <a:extLst>
                    <a:ext uri="{9D8B030D-6E8A-4147-A177-3AD203B41FA5}">
                      <a16:colId xmlns:a16="http://schemas.microsoft.com/office/drawing/2014/main" val="20000"/>
                    </a:ext>
                  </a:extLst>
                </a:gridCol>
                <a:gridCol w="2554689">
                  <a:extLst>
                    <a:ext uri="{9D8B030D-6E8A-4147-A177-3AD203B41FA5}">
                      <a16:colId xmlns:a16="http://schemas.microsoft.com/office/drawing/2014/main" val="20001"/>
                    </a:ext>
                  </a:extLst>
                </a:gridCol>
              </a:tblGrid>
              <a:tr h="399496">
                <a:tc>
                  <a:txBody>
                    <a:bodyPr/>
                    <a:lstStyle/>
                    <a:p>
                      <a:r>
                        <a:rPr lang="es-CO" dirty="0"/>
                        <a:t>CENTROS ZONALES</a:t>
                      </a:r>
                      <a:r>
                        <a:rPr lang="es-CO" baseline="0" dirty="0"/>
                        <a:t> </a:t>
                      </a:r>
                      <a:endParaRPr lang="es-CO" dirty="0"/>
                    </a:p>
                  </a:txBody>
                  <a:tcPr>
                    <a:solidFill>
                      <a:schemeClr val="accent6">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a:t>N°</a:t>
                      </a:r>
                      <a:r>
                        <a:rPr lang="es-CO" baseline="0" dirty="0"/>
                        <a:t> MUNICIPIOS </a:t>
                      </a:r>
                      <a:endParaRPr lang="es-CO" dirty="0"/>
                    </a:p>
                  </a:txBody>
                  <a:tcPr>
                    <a:solidFill>
                      <a:schemeClr val="accent6">
                        <a:lumMod val="75000"/>
                      </a:schemeClr>
                    </a:solidFill>
                  </a:tcPr>
                </a:tc>
                <a:extLst>
                  <a:ext uri="{0D108BD9-81ED-4DB2-BD59-A6C34878D82A}">
                    <a16:rowId xmlns:a16="http://schemas.microsoft.com/office/drawing/2014/main" val="10000"/>
                  </a:ext>
                </a:extLst>
              </a:tr>
              <a:tr h="263811">
                <a:tc>
                  <a:txBody>
                    <a:bodyPr/>
                    <a:lstStyle/>
                    <a:p>
                      <a:r>
                        <a:rPr lang="es-CO" b="1" dirty="0"/>
                        <a:t>Sincelejo</a:t>
                      </a:r>
                    </a:p>
                  </a:txBody>
                  <a:tcPr/>
                </a:tc>
                <a:tc>
                  <a:txBody>
                    <a:bodyPr/>
                    <a:lstStyle/>
                    <a:p>
                      <a:r>
                        <a:rPr lang="es-CO" dirty="0"/>
                        <a:t>1 Ciudad capital</a:t>
                      </a:r>
                    </a:p>
                  </a:txBody>
                  <a:tcPr/>
                </a:tc>
                <a:extLst>
                  <a:ext uri="{0D108BD9-81ED-4DB2-BD59-A6C34878D82A}">
                    <a16:rowId xmlns:a16="http://schemas.microsoft.com/office/drawing/2014/main" val="10001"/>
                  </a:ext>
                </a:extLst>
              </a:tr>
              <a:tr h="263811">
                <a:tc>
                  <a:txBody>
                    <a:bodyPr/>
                    <a:lstStyle/>
                    <a:p>
                      <a:r>
                        <a:rPr lang="es-CO" b="1" dirty="0"/>
                        <a:t>Norte</a:t>
                      </a:r>
                    </a:p>
                  </a:txBody>
                  <a:tcPr/>
                </a:tc>
                <a:tc>
                  <a:txBody>
                    <a:bodyPr/>
                    <a:lstStyle/>
                    <a:p>
                      <a:r>
                        <a:rPr lang="es-CO" dirty="0"/>
                        <a:t>11 </a:t>
                      </a:r>
                    </a:p>
                  </a:txBody>
                  <a:tcPr/>
                </a:tc>
                <a:extLst>
                  <a:ext uri="{0D108BD9-81ED-4DB2-BD59-A6C34878D82A}">
                    <a16:rowId xmlns:a16="http://schemas.microsoft.com/office/drawing/2014/main" val="10002"/>
                  </a:ext>
                </a:extLst>
              </a:tr>
              <a:tr h="263811">
                <a:tc>
                  <a:txBody>
                    <a:bodyPr/>
                    <a:lstStyle/>
                    <a:p>
                      <a:r>
                        <a:rPr lang="es-CO" b="1" dirty="0"/>
                        <a:t>Boston </a:t>
                      </a:r>
                    </a:p>
                  </a:txBody>
                  <a:tcPr/>
                </a:tc>
                <a:tc>
                  <a:txBody>
                    <a:bodyPr/>
                    <a:lstStyle/>
                    <a:p>
                      <a:r>
                        <a:rPr lang="es-CO" dirty="0"/>
                        <a:t>11</a:t>
                      </a:r>
                    </a:p>
                  </a:txBody>
                  <a:tcPr/>
                </a:tc>
                <a:extLst>
                  <a:ext uri="{0D108BD9-81ED-4DB2-BD59-A6C34878D82A}">
                    <a16:rowId xmlns:a16="http://schemas.microsoft.com/office/drawing/2014/main" val="10003"/>
                  </a:ext>
                </a:extLst>
              </a:tr>
              <a:tr h="263811">
                <a:tc>
                  <a:txBody>
                    <a:bodyPr/>
                    <a:lstStyle/>
                    <a:p>
                      <a:r>
                        <a:rPr lang="es-CO" b="1" dirty="0"/>
                        <a:t>Mojana</a:t>
                      </a:r>
                    </a:p>
                  </a:txBody>
                  <a:tcPr/>
                </a:tc>
                <a:tc>
                  <a:txBody>
                    <a:bodyPr/>
                    <a:lstStyle/>
                    <a:p>
                      <a:r>
                        <a:rPr lang="es-CO" dirty="0"/>
                        <a:t>   3</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05754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6541B9-604A-9D49-A65B-1C831ED4C9D4}"/>
              </a:ext>
            </a:extLst>
          </p:cNvPr>
          <p:cNvSpPr txBox="1"/>
          <p:nvPr/>
        </p:nvSpPr>
        <p:spPr>
          <a:xfrm>
            <a:off x="2057400" y="305404"/>
            <a:ext cx="71236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400" b="1" i="0" u="none" strike="noStrike" kern="1200" cap="none" spc="0" normalizeH="0" baseline="0" noProof="0" dirty="0">
                <a:ln>
                  <a:noFill/>
                </a:ln>
                <a:solidFill>
                  <a:srgbClr val="242758"/>
                </a:solidFill>
                <a:effectLst/>
                <a:uLnTx/>
                <a:uFillTx/>
                <a:latin typeface="Calibri" panose="020F0502020204030204"/>
                <a:ea typeface="+mn-ea"/>
                <a:cs typeface="+mn-cs"/>
              </a:rPr>
              <a:t>Agenda</a:t>
            </a:r>
          </a:p>
        </p:txBody>
      </p:sp>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PÚBLICA</a:t>
            </a:r>
          </a:p>
        </p:txBody>
      </p:sp>
      <p:sp>
        <p:nvSpPr>
          <p:cNvPr id="5" name="CuadroTexto 4">
            <a:extLst>
              <a:ext uri="{FF2B5EF4-FFF2-40B4-BE49-F238E27FC236}">
                <a16:creationId xmlns:a16="http://schemas.microsoft.com/office/drawing/2014/main" id="{8D658A15-7526-4802-AA55-846942D1BE06}"/>
              </a:ext>
            </a:extLst>
          </p:cNvPr>
          <p:cNvSpPr txBox="1"/>
          <p:nvPr/>
        </p:nvSpPr>
        <p:spPr>
          <a:xfrm>
            <a:off x="1006376" y="1320830"/>
            <a:ext cx="9225684" cy="501675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000" b="0" i="0" u="none" strike="noStrike" kern="0" cap="none" spc="0" normalizeH="0" baseline="0" noProof="0" dirty="0">
                <a:ln>
                  <a:noFill/>
                </a:ln>
                <a:solidFill>
                  <a:prstClr val="black">
                    <a:lumMod val="65000"/>
                    <a:lumOff val="35000"/>
                  </a:prstClr>
                </a:solidFill>
                <a:effectLst/>
                <a:uLnTx/>
                <a:uFillTx/>
                <a:cs typeface="Calibri" panose="020F0502020204030204" pitchFamily="34" charset="0"/>
              </a:rPr>
              <a:t>Instalación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000" b="0" i="0" u="none" strike="noStrike" kern="0" cap="none" spc="0" normalizeH="0" baseline="0" noProof="0" dirty="0">
                <a:ln>
                  <a:noFill/>
                </a:ln>
                <a:solidFill>
                  <a:prstClr val="black">
                    <a:lumMod val="65000"/>
                    <a:lumOff val="35000"/>
                  </a:prstClr>
                </a:solidFill>
                <a:effectLst/>
                <a:uLnTx/>
                <a:uFillTx/>
                <a:cs typeface="Calibri" panose="020F0502020204030204" pitchFamily="34" charset="0"/>
              </a:rPr>
              <a:t>Contexto Participación, transparencia institucional y ley anticorrupción</a:t>
            </a:r>
          </a:p>
          <a:p>
            <a:pPr marL="457200" lvl="0" indent="-457200">
              <a:buAutoNum type="arabicPeriod"/>
            </a:pPr>
            <a:r>
              <a:rPr kumimoji="0" lang="es-CO" sz="2000" i="0" u="none" strike="noStrike" kern="0" cap="none" spc="0" normalizeH="0" baseline="0" noProof="0" dirty="0">
                <a:ln>
                  <a:noFill/>
                </a:ln>
                <a:solidFill>
                  <a:schemeClr val="tx1">
                    <a:lumMod val="65000"/>
                    <a:lumOff val="35000"/>
                  </a:schemeClr>
                </a:solidFill>
                <a:effectLst/>
                <a:uLnTx/>
                <a:uFillTx/>
              </a:rPr>
              <a:t>Diagnostico Regional</a:t>
            </a:r>
            <a:r>
              <a:rPr kumimoji="0" lang="es-CO" sz="2000" i="0" u="none" strike="noStrike" kern="0" cap="none" spc="0" normalizeH="0" noProof="0" dirty="0">
                <a:ln>
                  <a:noFill/>
                </a:ln>
                <a:solidFill>
                  <a:schemeClr val="tx1">
                    <a:lumMod val="65000"/>
                    <a:lumOff val="35000"/>
                  </a:schemeClr>
                </a:solidFill>
                <a:effectLst/>
                <a:uLnTx/>
                <a:uFillTx/>
              </a:rPr>
              <a:t> </a:t>
            </a:r>
            <a:r>
              <a:rPr kumimoji="0" lang="es-CO" sz="2000" i="0" u="none" strike="noStrike" kern="0" cap="none" spc="0" normalizeH="0" baseline="0" noProof="0" dirty="0">
                <a:ln>
                  <a:noFill/>
                </a:ln>
                <a:solidFill>
                  <a:schemeClr val="tx1">
                    <a:lumMod val="65000"/>
                    <a:lumOff val="35000"/>
                  </a:schemeClr>
                </a:solidFill>
                <a:effectLst/>
                <a:uLnTx/>
                <a:uFillTx/>
              </a:rPr>
              <a:t>Sucre </a:t>
            </a:r>
          </a:p>
          <a:p>
            <a:pPr marL="457200" lvl="0" indent="-457200">
              <a:buAutoNum type="arabicPeriod"/>
            </a:pPr>
            <a:r>
              <a:rPr kumimoji="0" lang="es-CO" sz="2000" i="0" u="none" strike="noStrike" kern="0" cap="none" spc="0" normalizeH="0" baseline="0" noProof="0" dirty="0">
                <a:ln>
                  <a:noFill/>
                </a:ln>
                <a:solidFill>
                  <a:schemeClr val="tx1">
                    <a:lumMod val="65000"/>
                    <a:lumOff val="35000"/>
                  </a:schemeClr>
                </a:solidFill>
                <a:effectLst/>
                <a:uLnTx/>
                <a:uFillTx/>
              </a:rPr>
              <a:t>Adquisición de bienes y servicios</a:t>
            </a:r>
          </a:p>
          <a:p>
            <a:pPr marL="457200" lvl="0" indent="-457200">
              <a:buAutoNum type="arabicPeriod"/>
            </a:pPr>
            <a:r>
              <a:rPr lang="es-CO" sz="2000" kern="0" dirty="0">
                <a:solidFill>
                  <a:schemeClr val="tx1">
                    <a:lumMod val="65000"/>
                    <a:lumOff val="35000"/>
                  </a:schemeClr>
                </a:solidFill>
              </a:rPr>
              <a:t>Primera Infancia</a:t>
            </a:r>
          </a:p>
          <a:p>
            <a:pPr marL="457200" lvl="0" indent="-457200">
              <a:buAutoNum type="arabicPeriod"/>
            </a:pPr>
            <a:r>
              <a:rPr kumimoji="0" lang="es-CO" sz="2000" i="0" u="none" strike="noStrike" kern="0" cap="none" spc="0" normalizeH="0" baseline="0" noProof="0" dirty="0">
                <a:ln>
                  <a:noFill/>
                </a:ln>
                <a:solidFill>
                  <a:schemeClr val="tx1">
                    <a:lumMod val="65000"/>
                    <a:lumOff val="35000"/>
                  </a:schemeClr>
                </a:solidFill>
                <a:effectLst/>
                <a:uLnTx/>
                <a:uFillTx/>
              </a:rPr>
              <a:t>Adolescencia y Juventud</a:t>
            </a:r>
          </a:p>
          <a:p>
            <a:pPr marL="457200" lvl="0" indent="-457200">
              <a:buAutoNum type="arabicPeriod"/>
            </a:pPr>
            <a:r>
              <a:rPr lang="es-CO" sz="2000" kern="0" dirty="0">
                <a:solidFill>
                  <a:schemeClr val="tx1">
                    <a:lumMod val="65000"/>
                    <a:lumOff val="35000"/>
                  </a:schemeClr>
                </a:solidFill>
              </a:rPr>
              <a:t>Familia Y Comunidades</a:t>
            </a:r>
          </a:p>
          <a:p>
            <a:pPr marL="457200" lvl="0" indent="-457200">
              <a:buAutoNum type="arabicPeriod"/>
            </a:pPr>
            <a:r>
              <a:rPr lang="es-CO" sz="2000" kern="0" dirty="0">
                <a:solidFill>
                  <a:schemeClr val="tx1">
                    <a:lumMod val="65000"/>
                    <a:lumOff val="35000"/>
                  </a:schemeClr>
                </a:solidFill>
              </a:rPr>
              <a:t>Nutrición</a:t>
            </a:r>
          </a:p>
          <a:p>
            <a:pPr marL="457200" lvl="0" indent="-457200">
              <a:buAutoNum type="arabicPeriod"/>
            </a:pPr>
            <a:r>
              <a:rPr lang="es-CO" sz="2000" kern="0" dirty="0">
                <a:solidFill>
                  <a:schemeClr val="tx1">
                    <a:lumMod val="65000"/>
                    <a:lumOff val="35000"/>
                  </a:schemeClr>
                </a:solidFill>
              </a:rPr>
              <a:t>Protección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000" b="0" i="0" u="none" strike="noStrike" kern="0" cap="none" spc="0" normalizeH="0" baseline="0" noProof="0" dirty="0">
                <a:ln>
                  <a:noFill/>
                </a:ln>
                <a:solidFill>
                  <a:prstClr val="black">
                    <a:lumMod val="65000"/>
                    <a:lumOff val="35000"/>
                  </a:prstClr>
                </a:solidFill>
                <a:effectLst/>
                <a:uLnTx/>
                <a:uFillTx/>
              </a:rPr>
              <a:t>Informe de la implementación del acuerdo de paz</a:t>
            </a:r>
          </a:p>
          <a:p>
            <a:pPr marL="457200" lvl="0" indent="-457200">
              <a:buAutoNum type="arabicPeriod"/>
            </a:pPr>
            <a:r>
              <a:rPr kumimoji="0" lang="es-CO" sz="2000" i="0" u="none" strike="noStrike" kern="0" cap="none" spc="0" normalizeH="0" baseline="0" noProof="0" dirty="0">
                <a:ln>
                  <a:noFill/>
                </a:ln>
                <a:solidFill>
                  <a:schemeClr val="tx1">
                    <a:lumMod val="65000"/>
                    <a:lumOff val="35000"/>
                  </a:schemeClr>
                </a:solidFill>
                <a:effectLst/>
                <a:uLnTx/>
                <a:uFillTx/>
              </a:rPr>
              <a:t>Reporte de </a:t>
            </a:r>
            <a:r>
              <a:rPr lang="es-CO" sz="2000" kern="0" baseline="0" dirty="0">
                <a:solidFill>
                  <a:schemeClr val="tx1">
                    <a:lumMod val="65000"/>
                    <a:lumOff val="35000"/>
                  </a:schemeClr>
                </a:solidFill>
              </a:rPr>
              <a:t>Compromisos</a:t>
            </a:r>
            <a:r>
              <a:rPr lang="es-CO" sz="2000" kern="0" dirty="0">
                <a:solidFill>
                  <a:schemeClr val="tx1">
                    <a:lumMod val="65000"/>
                    <a:lumOff val="35000"/>
                  </a:schemeClr>
                </a:solidFill>
              </a:rPr>
              <a:t> </a:t>
            </a:r>
          </a:p>
          <a:p>
            <a:pPr marL="457200" lvl="0" indent="-457200">
              <a:buAutoNum type="arabicPeriod"/>
            </a:pPr>
            <a:r>
              <a:rPr kumimoji="0" lang="es-CO" sz="2000" b="0" i="0" u="none" strike="noStrike" kern="0" cap="none" spc="0" normalizeH="0" baseline="0" noProof="0" dirty="0">
                <a:ln>
                  <a:noFill/>
                </a:ln>
                <a:solidFill>
                  <a:prstClr val="black">
                    <a:lumMod val="65000"/>
                    <a:lumOff val="35000"/>
                  </a:prstClr>
                </a:solidFill>
                <a:effectLst/>
                <a:uLnTx/>
                <a:uFillTx/>
                <a:cs typeface="Calibri" panose="020F0502020204030204" pitchFamily="34" charset="0"/>
              </a:rPr>
              <a:t>Informe  Peticiones, quejas, reclamos, sugerencias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000" b="0" i="0" u="none" strike="noStrike" kern="0" cap="none" spc="0" normalizeH="0" baseline="0" noProof="0" dirty="0">
                <a:ln>
                  <a:noFill/>
                </a:ln>
                <a:solidFill>
                  <a:prstClr val="black">
                    <a:lumMod val="65000"/>
                    <a:lumOff val="35000"/>
                  </a:prstClr>
                </a:solidFill>
                <a:effectLst/>
                <a:uLnTx/>
                <a:uFillTx/>
                <a:cs typeface="Calibri" panose="020F0502020204030204" pitchFamily="34" charset="0"/>
              </a:rPr>
              <a:t>Canales y medios para atención a la ciudadanía e informe PQRS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000" b="0" i="0" u="none" strike="noStrike" kern="0" cap="none" spc="0" normalizeH="0" baseline="0" noProof="0" dirty="0">
                <a:ln>
                  <a:noFill/>
                </a:ln>
                <a:solidFill>
                  <a:prstClr val="black">
                    <a:lumMod val="65000"/>
                    <a:lumOff val="35000"/>
                  </a:prstClr>
                </a:solidFill>
                <a:effectLst/>
                <a:uLnTx/>
                <a:uFillTx/>
                <a:cs typeface="Calibri" panose="020F0502020204030204" pitchFamily="34" charset="0"/>
              </a:rPr>
              <a:t>Evaluación de la audiencia de Rendición Pública de Cuentas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000" b="0" i="0" u="none" strike="noStrike" kern="0" cap="none" spc="0" normalizeH="0" baseline="0" noProof="0" dirty="0">
                <a:ln>
                  <a:noFill/>
                </a:ln>
                <a:solidFill>
                  <a:prstClr val="black">
                    <a:lumMod val="65000"/>
                    <a:lumOff val="35000"/>
                  </a:prstClr>
                </a:solidFill>
                <a:effectLst/>
                <a:uLnTx/>
                <a:uFillTx/>
                <a:cs typeface="Calibri" panose="020F0502020204030204" pitchFamily="34" charset="0"/>
              </a:rPr>
              <a:t>Cierre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646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7200" b="1" dirty="0">
                <a:solidFill>
                  <a:srgbClr val="242758"/>
                </a:solidFill>
                <a:latin typeface="Calibri" panose="020F0502020204030204"/>
              </a:rPr>
              <a:t>4. Adquisición de Bienes y Servicios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742980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2F70FEDF-B7B1-4C70-A64E-36C33CC6833B}"/>
              </a:ext>
            </a:extLst>
          </p:cNvPr>
          <p:cNvGraphicFramePr>
            <a:graphicFrameLocks noGrp="1"/>
          </p:cNvGraphicFramePr>
          <p:nvPr>
            <p:extLst>
              <p:ext uri="{D42A27DB-BD31-4B8C-83A1-F6EECF244321}">
                <p14:modId xmlns:p14="http://schemas.microsoft.com/office/powerpoint/2010/main" val="2295951793"/>
              </p:ext>
            </p:extLst>
          </p:nvPr>
        </p:nvGraphicFramePr>
        <p:xfrm>
          <a:off x="523783" y="1722872"/>
          <a:ext cx="10474541" cy="3701260"/>
        </p:xfrm>
        <a:graphic>
          <a:graphicData uri="http://schemas.openxmlformats.org/drawingml/2006/table">
            <a:tbl>
              <a:tblPr firstRow="1" bandRow="1">
                <a:tableStyleId>{93296810-A885-4BE3-A3E7-6D5BEEA58F35}</a:tableStyleId>
              </a:tblPr>
              <a:tblGrid>
                <a:gridCol w="3421614">
                  <a:extLst>
                    <a:ext uri="{9D8B030D-6E8A-4147-A177-3AD203B41FA5}">
                      <a16:colId xmlns:a16="http://schemas.microsoft.com/office/drawing/2014/main" val="2090671086"/>
                    </a:ext>
                  </a:extLst>
                </a:gridCol>
                <a:gridCol w="975215">
                  <a:extLst>
                    <a:ext uri="{9D8B030D-6E8A-4147-A177-3AD203B41FA5}">
                      <a16:colId xmlns:a16="http://schemas.microsoft.com/office/drawing/2014/main" val="4284054652"/>
                    </a:ext>
                  </a:extLst>
                </a:gridCol>
                <a:gridCol w="2570762">
                  <a:extLst>
                    <a:ext uri="{9D8B030D-6E8A-4147-A177-3AD203B41FA5}">
                      <a16:colId xmlns:a16="http://schemas.microsoft.com/office/drawing/2014/main" val="2861852973"/>
                    </a:ext>
                  </a:extLst>
                </a:gridCol>
                <a:gridCol w="888009">
                  <a:extLst>
                    <a:ext uri="{9D8B030D-6E8A-4147-A177-3AD203B41FA5}">
                      <a16:colId xmlns:a16="http://schemas.microsoft.com/office/drawing/2014/main" val="2464463558"/>
                    </a:ext>
                  </a:extLst>
                </a:gridCol>
                <a:gridCol w="2618941">
                  <a:extLst>
                    <a:ext uri="{9D8B030D-6E8A-4147-A177-3AD203B41FA5}">
                      <a16:colId xmlns:a16="http://schemas.microsoft.com/office/drawing/2014/main" val="2796926631"/>
                    </a:ext>
                  </a:extLst>
                </a:gridCol>
              </a:tblGrid>
              <a:tr h="437433">
                <a:tc>
                  <a:txBody>
                    <a:bodyPr/>
                    <a:lstStyle/>
                    <a:p>
                      <a:pPr algn="ctr"/>
                      <a:r>
                        <a:rPr lang="es-CO" sz="2400" dirty="0"/>
                        <a:t>TIPO DE CONTRATO</a:t>
                      </a:r>
                      <a:endParaRPr lang="es-CO" sz="2400" dirty="0">
                        <a:latin typeface="Athelas" panose="02000503000000020003"/>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2400" dirty="0"/>
                        <a:t>2019</a:t>
                      </a:r>
                      <a:endParaRPr lang="es-CO" sz="2400" b="1" i="0" u="none" strike="noStrike" dirty="0">
                        <a:solidFill>
                          <a:srgbClr val="FFFFFF"/>
                        </a:solidFill>
                        <a:effectLst/>
                        <a:latin typeface="Athelas" panose="02000503000000020003"/>
                      </a:endParaRPr>
                    </a:p>
                  </a:txBody>
                  <a:tcPr marL="9525" marR="9525" marT="9525" marB="0" anchor="ctr"/>
                </a:tc>
                <a:tc>
                  <a:txBody>
                    <a:bodyPr/>
                    <a:lstStyle/>
                    <a:p>
                      <a:pPr algn="ctr" fontAlgn="ctr"/>
                      <a:r>
                        <a:rPr lang="es-CO" sz="2400" u="none" strike="noStrike" dirty="0">
                          <a:effectLst/>
                        </a:rPr>
                        <a:t>VALOR</a:t>
                      </a:r>
                      <a:endParaRPr lang="es-CO" sz="2400" b="1" i="0" u="none" strike="noStrike" dirty="0">
                        <a:solidFill>
                          <a:srgbClr val="FFFFFF"/>
                        </a:solidFill>
                        <a:effectLst/>
                        <a:latin typeface="Athelas" panose="02000503000000020003"/>
                      </a:endParaRPr>
                    </a:p>
                  </a:txBody>
                  <a:tcPr marL="9525" marR="9525" marT="9525" marB="0" anchor="ctr"/>
                </a:tc>
                <a:tc>
                  <a:txBody>
                    <a:bodyPr/>
                    <a:lstStyle/>
                    <a:p>
                      <a:pPr algn="ctr" fontAlgn="ctr"/>
                      <a:r>
                        <a:rPr lang="es-CO" sz="2400" u="none" strike="noStrike" dirty="0">
                          <a:effectLst/>
                        </a:rPr>
                        <a:t>2020</a:t>
                      </a:r>
                      <a:endParaRPr lang="es-CO" sz="2400" b="1" i="0" u="none" strike="noStrike" dirty="0">
                        <a:solidFill>
                          <a:srgbClr val="FFFFFF"/>
                        </a:solidFill>
                        <a:effectLst/>
                        <a:latin typeface="Athelas" panose="02000503000000020003"/>
                      </a:endParaRPr>
                    </a:p>
                  </a:txBody>
                  <a:tcPr marL="9525" marR="9525" marT="9525" marB="0" anchor="ctr"/>
                </a:tc>
                <a:tc>
                  <a:txBody>
                    <a:bodyPr/>
                    <a:lstStyle/>
                    <a:p>
                      <a:pPr algn="ctr"/>
                      <a:r>
                        <a:rPr lang="es-CO" sz="2400" dirty="0"/>
                        <a:t>VALOR</a:t>
                      </a:r>
                      <a:endParaRPr lang="es-CO" sz="2400" dirty="0">
                        <a:latin typeface="Athelas" panose="02000503000000020003"/>
                      </a:endParaRPr>
                    </a:p>
                  </a:txBody>
                  <a:tcPr marL="9525" marR="9525" marT="9525" marB="0" anchor="ctr"/>
                </a:tc>
                <a:extLst>
                  <a:ext uri="{0D108BD9-81ED-4DB2-BD59-A6C34878D82A}">
                    <a16:rowId xmlns:a16="http://schemas.microsoft.com/office/drawing/2014/main" val="3418963931"/>
                  </a:ext>
                </a:extLst>
              </a:tr>
              <a:tr h="5676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b="1" u="none" strike="noStrike" dirty="0">
                          <a:effectLst/>
                        </a:rPr>
                        <a:t> Contratos</a:t>
                      </a:r>
                      <a:r>
                        <a:rPr lang="es-CO" sz="2400" b="1" u="none" strike="noStrike" baseline="0" dirty="0">
                          <a:effectLst/>
                        </a:rPr>
                        <a:t> de aporte</a:t>
                      </a:r>
                      <a:endParaRPr lang="es-CO" sz="2400" b="1" dirty="0">
                        <a:solidFill>
                          <a:schemeClr val="tx1"/>
                        </a:solidFill>
                        <a:latin typeface="Athelas" panose="02000503000000020003"/>
                      </a:endParaRPr>
                    </a:p>
                  </a:txBody>
                  <a:tcPr anchor="ctr"/>
                </a:tc>
                <a:tc>
                  <a:txBody>
                    <a:bodyPr/>
                    <a:lstStyle/>
                    <a:p>
                      <a:pPr algn="ctr"/>
                      <a:r>
                        <a:rPr lang="es-CO" sz="2400" dirty="0"/>
                        <a:t>142</a:t>
                      </a:r>
                      <a:endParaRPr lang="es-CO" sz="2400" dirty="0">
                        <a:solidFill>
                          <a:schemeClr val="tx1"/>
                        </a:solidFill>
                        <a:latin typeface="Athelas" panose="02000503000000020003"/>
                      </a:endParaRPr>
                    </a:p>
                  </a:txBody>
                  <a:tcPr anchor="ctr"/>
                </a:tc>
                <a:tc>
                  <a:txBody>
                    <a:bodyPr/>
                    <a:lstStyle/>
                    <a:p>
                      <a:pPr algn="ctr"/>
                      <a:r>
                        <a:rPr lang="es-CO" sz="2400" dirty="0"/>
                        <a:t>$83.706.220.341</a:t>
                      </a:r>
                      <a:endParaRPr lang="es-CO" sz="2400" dirty="0">
                        <a:solidFill>
                          <a:schemeClr val="tx1"/>
                        </a:solidFill>
                        <a:latin typeface="Athelas" panose="02000503000000020003"/>
                      </a:endParaRPr>
                    </a:p>
                  </a:txBody>
                  <a:tcPr anchor="ctr"/>
                </a:tc>
                <a:tc>
                  <a:txBody>
                    <a:bodyPr/>
                    <a:lstStyle/>
                    <a:p>
                      <a:pPr algn="ctr"/>
                      <a:r>
                        <a:rPr lang="es-CO" sz="2400" dirty="0"/>
                        <a:t>124</a:t>
                      </a:r>
                      <a:endParaRPr lang="es-CO" sz="2400" dirty="0">
                        <a:solidFill>
                          <a:schemeClr val="tx1"/>
                        </a:solidFill>
                        <a:latin typeface="Athelas" panose="02000503000000020003"/>
                      </a:endParaRPr>
                    </a:p>
                  </a:txBody>
                  <a:tcPr anchor="ctr"/>
                </a:tc>
                <a:tc>
                  <a:txBody>
                    <a:bodyPr/>
                    <a:lstStyle/>
                    <a:p>
                      <a:pPr algn="ctr"/>
                      <a:r>
                        <a:rPr lang="es-CO" sz="2400" dirty="0"/>
                        <a:t>$100.903.643.092</a:t>
                      </a:r>
                      <a:endParaRPr lang="es-CO" sz="2400" dirty="0">
                        <a:solidFill>
                          <a:schemeClr val="tx1"/>
                        </a:solidFill>
                        <a:latin typeface="Athelas" panose="02000503000000020003"/>
                      </a:endParaRPr>
                    </a:p>
                  </a:txBody>
                  <a:tcPr anchor="ctr"/>
                </a:tc>
                <a:extLst>
                  <a:ext uri="{0D108BD9-81ED-4DB2-BD59-A6C34878D82A}">
                    <a16:rowId xmlns:a16="http://schemas.microsoft.com/office/drawing/2014/main" val="3644460015"/>
                  </a:ext>
                </a:extLst>
              </a:tr>
              <a:tr h="773920">
                <a:tc>
                  <a:txBody>
                    <a:bodyPr/>
                    <a:lstStyle/>
                    <a:p>
                      <a:pPr algn="ctr"/>
                      <a:r>
                        <a:rPr lang="es-CO" sz="2400" b="1" dirty="0"/>
                        <a:t>Contrato</a:t>
                      </a:r>
                      <a:r>
                        <a:rPr lang="es-CO" sz="2400" b="1" baseline="0" dirty="0"/>
                        <a:t> prestación servicios profesionales</a:t>
                      </a:r>
                      <a:endParaRPr lang="es-CO" sz="2400" b="1" dirty="0">
                        <a:solidFill>
                          <a:schemeClr val="tx1"/>
                        </a:solidFill>
                        <a:latin typeface="Athelas" panose="02000503000000020003"/>
                      </a:endParaRPr>
                    </a:p>
                  </a:txBody>
                  <a:tcPr anchor="ctr"/>
                </a:tc>
                <a:tc>
                  <a:txBody>
                    <a:bodyPr/>
                    <a:lstStyle/>
                    <a:p>
                      <a:pPr algn="ctr"/>
                      <a:r>
                        <a:rPr lang="es-CO" sz="2400" dirty="0"/>
                        <a:t>125</a:t>
                      </a:r>
                      <a:endParaRPr lang="es-CO" sz="2400" dirty="0">
                        <a:solidFill>
                          <a:schemeClr val="tx1"/>
                        </a:solidFill>
                        <a:latin typeface="Athelas" panose="02000503000000020003"/>
                      </a:endParaRPr>
                    </a:p>
                  </a:txBody>
                  <a:tcPr anchor="ctr"/>
                </a:tc>
                <a:tc>
                  <a:txBody>
                    <a:bodyPr/>
                    <a:lstStyle/>
                    <a:p>
                      <a:pPr algn="ctr"/>
                      <a:r>
                        <a:rPr lang="es-CO" sz="2400" dirty="0"/>
                        <a:t>$3.738.526.893</a:t>
                      </a:r>
                      <a:endParaRPr lang="es-CO" sz="2400" dirty="0">
                        <a:solidFill>
                          <a:schemeClr val="tx1"/>
                        </a:solidFill>
                        <a:latin typeface="Athelas" panose="02000503000000020003"/>
                      </a:endParaRPr>
                    </a:p>
                  </a:txBody>
                  <a:tcPr anchor="ctr"/>
                </a:tc>
                <a:tc>
                  <a:txBody>
                    <a:bodyPr/>
                    <a:lstStyle/>
                    <a:p>
                      <a:pPr algn="ctr"/>
                      <a:r>
                        <a:rPr lang="es-CO" sz="2400" dirty="0"/>
                        <a:t>205</a:t>
                      </a:r>
                      <a:endParaRPr lang="es-CO" sz="2400" dirty="0">
                        <a:solidFill>
                          <a:schemeClr val="tx1"/>
                        </a:solidFill>
                        <a:latin typeface="Athelas" panose="02000503000000020003"/>
                      </a:endParaRPr>
                    </a:p>
                  </a:txBody>
                  <a:tcPr anchor="ctr"/>
                </a:tc>
                <a:tc>
                  <a:txBody>
                    <a:bodyPr/>
                    <a:lstStyle/>
                    <a:p>
                      <a:pPr algn="ctr"/>
                      <a:r>
                        <a:rPr lang="es-CO" sz="2400" dirty="0"/>
                        <a:t>$3.343.764.398</a:t>
                      </a:r>
                      <a:endParaRPr lang="es-CO" sz="2400" dirty="0">
                        <a:solidFill>
                          <a:schemeClr val="tx1"/>
                        </a:solidFill>
                        <a:latin typeface="Athelas" panose="02000503000000020003"/>
                      </a:endParaRPr>
                    </a:p>
                  </a:txBody>
                  <a:tcPr anchor="ctr"/>
                </a:tc>
                <a:extLst>
                  <a:ext uri="{0D108BD9-81ED-4DB2-BD59-A6C34878D82A}">
                    <a16:rowId xmlns:a16="http://schemas.microsoft.com/office/drawing/2014/main" val="3802881716"/>
                  </a:ext>
                </a:extLst>
              </a:tr>
              <a:tr h="773920">
                <a:tc>
                  <a:txBody>
                    <a:bodyPr/>
                    <a:lstStyle/>
                    <a:p>
                      <a:pPr algn="ctr"/>
                      <a:r>
                        <a:rPr lang="es-CO" sz="2400" b="1" dirty="0"/>
                        <a:t>Contrato prestación de servicios</a:t>
                      </a:r>
                      <a:endParaRPr lang="es-CO" sz="2400" b="1" dirty="0">
                        <a:solidFill>
                          <a:schemeClr val="tx1"/>
                        </a:solidFill>
                        <a:latin typeface="Athelas" panose="02000503000000020003"/>
                      </a:endParaRPr>
                    </a:p>
                  </a:txBody>
                  <a:tcPr anchor="ctr"/>
                </a:tc>
                <a:tc>
                  <a:txBody>
                    <a:bodyPr/>
                    <a:lstStyle/>
                    <a:p>
                      <a:pPr algn="ctr"/>
                      <a:r>
                        <a:rPr lang="es-CO" sz="2400" dirty="0"/>
                        <a:t>10</a:t>
                      </a:r>
                      <a:endParaRPr lang="es-CO" sz="2400" dirty="0">
                        <a:solidFill>
                          <a:schemeClr val="tx1"/>
                        </a:solidFill>
                        <a:latin typeface="Athelas" panose="02000503000000020003"/>
                      </a:endParaRPr>
                    </a:p>
                  </a:txBody>
                  <a:tcPr anchor="ctr"/>
                </a:tc>
                <a:tc>
                  <a:txBody>
                    <a:bodyPr/>
                    <a:lstStyle/>
                    <a:p>
                      <a:pPr algn="ctr"/>
                      <a:r>
                        <a:rPr lang="es-CO" sz="2400" dirty="0"/>
                        <a:t>$296.447.064</a:t>
                      </a:r>
                      <a:endParaRPr lang="es-CO" sz="2400" dirty="0">
                        <a:solidFill>
                          <a:schemeClr val="tx1"/>
                        </a:solidFill>
                        <a:latin typeface="Athelas" panose="02000503000000020003"/>
                      </a:endParaRPr>
                    </a:p>
                  </a:txBody>
                  <a:tcPr anchor="ctr"/>
                </a:tc>
                <a:tc>
                  <a:txBody>
                    <a:bodyPr/>
                    <a:lstStyle/>
                    <a:p>
                      <a:pPr algn="ctr"/>
                      <a:r>
                        <a:rPr lang="es-CO" sz="2400" dirty="0"/>
                        <a:t>1</a:t>
                      </a:r>
                      <a:endParaRPr lang="es-CO" sz="2400" dirty="0">
                        <a:solidFill>
                          <a:schemeClr val="tx1"/>
                        </a:solidFill>
                        <a:latin typeface="Athelas" panose="02000503000000020003"/>
                      </a:endParaRPr>
                    </a:p>
                  </a:txBody>
                  <a:tcPr anchor="ctr"/>
                </a:tc>
                <a:tc>
                  <a:txBody>
                    <a:bodyPr/>
                    <a:lstStyle/>
                    <a:p>
                      <a:pPr algn="ctr"/>
                      <a:r>
                        <a:rPr lang="es-CO" sz="2400" dirty="0"/>
                        <a:t>$9.337.287</a:t>
                      </a:r>
                      <a:endParaRPr lang="es-CO" sz="2400" dirty="0">
                        <a:solidFill>
                          <a:schemeClr val="tx1"/>
                        </a:solidFill>
                        <a:latin typeface="Athelas" panose="02000503000000020003"/>
                      </a:endParaRPr>
                    </a:p>
                  </a:txBody>
                  <a:tcPr anchor="ctr"/>
                </a:tc>
                <a:extLst>
                  <a:ext uri="{0D108BD9-81ED-4DB2-BD59-A6C34878D82A}">
                    <a16:rowId xmlns:a16="http://schemas.microsoft.com/office/drawing/2014/main" val="4209670564"/>
                  </a:ext>
                </a:extLst>
              </a:tr>
              <a:tr h="573274">
                <a:tc>
                  <a:txBody>
                    <a:bodyPr/>
                    <a:lstStyle/>
                    <a:p>
                      <a:pPr algn="ctr"/>
                      <a:r>
                        <a:rPr lang="es-CO" sz="2400" b="1" dirty="0"/>
                        <a:t>Otros - funcionamiento</a:t>
                      </a:r>
                      <a:endParaRPr lang="es-CO" sz="2400" b="1" dirty="0">
                        <a:solidFill>
                          <a:schemeClr val="tx1"/>
                        </a:solidFill>
                        <a:latin typeface="Athelas" panose="02000503000000020003"/>
                      </a:endParaRPr>
                    </a:p>
                  </a:txBody>
                  <a:tcPr anchor="ctr"/>
                </a:tc>
                <a:tc>
                  <a:txBody>
                    <a:bodyPr/>
                    <a:lstStyle/>
                    <a:p>
                      <a:pPr algn="ctr"/>
                      <a:r>
                        <a:rPr lang="es-CO" sz="2400" dirty="0"/>
                        <a:t>12</a:t>
                      </a:r>
                      <a:endParaRPr lang="es-CO" sz="2400" dirty="0">
                        <a:solidFill>
                          <a:schemeClr val="tx1"/>
                        </a:solidFill>
                        <a:latin typeface="Athelas" panose="02000503000000020003"/>
                      </a:endParaRPr>
                    </a:p>
                  </a:txBody>
                  <a:tcPr anchor="ctr"/>
                </a:tc>
                <a:tc>
                  <a:txBody>
                    <a:bodyPr/>
                    <a:lstStyle/>
                    <a:p>
                      <a:pPr algn="ctr"/>
                      <a:r>
                        <a:rPr lang="es-CO" sz="2400" dirty="0"/>
                        <a:t>$1.479.546.042</a:t>
                      </a:r>
                      <a:endParaRPr lang="es-CO" sz="2400" dirty="0">
                        <a:solidFill>
                          <a:schemeClr val="tx1"/>
                        </a:solidFill>
                        <a:latin typeface="Athelas" panose="02000503000000020003"/>
                      </a:endParaRPr>
                    </a:p>
                  </a:txBody>
                  <a:tcPr anchor="ctr"/>
                </a:tc>
                <a:tc>
                  <a:txBody>
                    <a:bodyPr/>
                    <a:lstStyle/>
                    <a:p>
                      <a:pPr algn="ctr"/>
                      <a:r>
                        <a:rPr lang="es-CO" sz="2400" dirty="0"/>
                        <a:t>18</a:t>
                      </a:r>
                      <a:endParaRPr lang="es-CO" sz="2400" dirty="0">
                        <a:solidFill>
                          <a:schemeClr val="tx1"/>
                        </a:solidFill>
                        <a:latin typeface="Athelas" panose="02000503000000020003"/>
                      </a:endParaRPr>
                    </a:p>
                  </a:txBody>
                  <a:tcPr anchor="ctr"/>
                </a:tc>
                <a:tc>
                  <a:txBody>
                    <a:bodyPr/>
                    <a:lstStyle/>
                    <a:p>
                      <a:pPr algn="ctr"/>
                      <a:r>
                        <a:rPr lang="es-CO" sz="2400" dirty="0"/>
                        <a:t>$113.458.853</a:t>
                      </a:r>
                      <a:endParaRPr lang="es-CO" sz="2400" dirty="0">
                        <a:solidFill>
                          <a:schemeClr val="tx1"/>
                        </a:solidFill>
                        <a:latin typeface="Athelas" panose="02000503000000020003"/>
                      </a:endParaRPr>
                    </a:p>
                  </a:txBody>
                  <a:tcPr anchor="ctr"/>
                </a:tc>
                <a:extLst>
                  <a:ext uri="{0D108BD9-81ED-4DB2-BD59-A6C34878D82A}">
                    <a16:rowId xmlns:a16="http://schemas.microsoft.com/office/drawing/2014/main" val="3008456501"/>
                  </a:ext>
                </a:extLst>
              </a:tr>
              <a:tr h="437433">
                <a:tc>
                  <a:txBody>
                    <a:bodyPr/>
                    <a:lstStyle/>
                    <a:p>
                      <a:pPr algn="ctr"/>
                      <a:r>
                        <a:rPr lang="es-CO" sz="2400" b="1" dirty="0"/>
                        <a:t>TOTAL</a:t>
                      </a:r>
                      <a:endParaRPr lang="es-CO" sz="2400" b="1" dirty="0">
                        <a:solidFill>
                          <a:schemeClr val="bg1"/>
                        </a:solidFill>
                        <a:latin typeface="Athelas" panose="02000503000000020003"/>
                      </a:endParaRPr>
                    </a:p>
                  </a:txBody>
                  <a:tcPr anchor="ctr"/>
                </a:tc>
                <a:tc>
                  <a:txBody>
                    <a:bodyPr/>
                    <a:lstStyle/>
                    <a:p>
                      <a:pPr algn="ctr"/>
                      <a:r>
                        <a:rPr lang="es-CO" sz="2400" b="1" dirty="0"/>
                        <a:t>289</a:t>
                      </a:r>
                      <a:endParaRPr lang="es-CO" sz="2400" b="1" dirty="0">
                        <a:solidFill>
                          <a:schemeClr val="bg1"/>
                        </a:solidFill>
                        <a:latin typeface="Athelas" panose="02000503000000020003"/>
                      </a:endParaRPr>
                    </a:p>
                  </a:txBody>
                  <a:tcPr anchor="ctr"/>
                </a:tc>
                <a:tc>
                  <a:txBody>
                    <a:bodyPr/>
                    <a:lstStyle/>
                    <a:p>
                      <a:pPr algn="ctr"/>
                      <a:r>
                        <a:rPr lang="es-CO" sz="2400" b="1" dirty="0"/>
                        <a:t>$89.220.740.340</a:t>
                      </a:r>
                      <a:endParaRPr lang="es-CO" sz="2400" b="1" dirty="0">
                        <a:solidFill>
                          <a:schemeClr val="bg1"/>
                        </a:solidFill>
                        <a:latin typeface="Athelas" panose="02000503000000020003"/>
                      </a:endParaRPr>
                    </a:p>
                  </a:txBody>
                  <a:tcPr anchor="ctr"/>
                </a:tc>
                <a:tc>
                  <a:txBody>
                    <a:bodyPr/>
                    <a:lstStyle/>
                    <a:p>
                      <a:pPr algn="ctr"/>
                      <a:r>
                        <a:rPr lang="es-CO" sz="2400" b="1" dirty="0"/>
                        <a:t>348</a:t>
                      </a:r>
                      <a:endParaRPr lang="es-CO" sz="2400" b="1" dirty="0">
                        <a:solidFill>
                          <a:schemeClr val="bg1"/>
                        </a:solidFill>
                        <a:latin typeface="Athelas" panose="02000503000000020003"/>
                      </a:endParaRPr>
                    </a:p>
                  </a:txBody>
                  <a:tcPr anchor="ctr"/>
                </a:tc>
                <a:tc>
                  <a:txBody>
                    <a:bodyPr/>
                    <a:lstStyle/>
                    <a:p>
                      <a:pPr algn="ctr"/>
                      <a:r>
                        <a:rPr lang="es-CO" sz="2400" b="1" dirty="0"/>
                        <a:t>$104.370.203.630</a:t>
                      </a:r>
                      <a:endParaRPr lang="es-CO" sz="2400" b="1" dirty="0">
                        <a:solidFill>
                          <a:schemeClr val="bg1"/>
                        </a:solidFill>
                        <a:latin typeface="Athelas" panose="02000503000000020003"/>
                      </a:endParaRPr>
                    </a:p>
                  </a:txBody>
                  <a:tcPr anchor="ctr"/>
                </a:tc>
                <a:extLst>
                  <a:ext uri="{0D108BD9-81ED-4DB2-BD59-A6C34878D82A}">
                    <a16:rowId xmlns:a16="http://schemas.microsoft.com/office/drawing/2014/main" val="282253643"/>
                  </a:ext>
                </a:extLst>
              </a:tr>
            </a:tbl>
          </a:graphicData>
        </a:graphic>
      </p:graphicFrame>
      <p:sp>
        <p:nvSpPr>
          <p:cNvPr id="2" name="CuadroTexto 1"/>
          <p:cNvSpPr txBox="1"/>
          <p:nvPr/>
        </p:nvSpPr>
        <p:spPr>
          <a:xfrm>
            <a:off x="2050741" y="612559"/>
            <a:ext cx="7137647" cy="646331"/>
          </a:xfrm>
          <a:prstGeom prst="rect">
            <a:avLst/>
          </a:prstGeom>
          <a:solidFill>
            <a:schemeClr val="accent6">
              <a:lumMod val="60000"/>
              <a:lumOff val="40000"/>
            </a:schemeClr>
          </a:solidFill>
        </p:spPr>
        <p:txBody>
          <a:bodyPr wrap="square" rtlCol="0">
            <a:spAutoFit/>
          </a:bodyPr>
          <a:lstStyle/>
          <a:p>
            <a:pPr algn="ctr"/>
            <a:r>
              <a:rPr lang="es-CO" sz="3600" b="1" dirty="0"/>
              <a:t>CONTRATOS</a:t>
            </a:r>
          </a:p>
        </p:txBody>
      </p:sp>
    </p:spTree>
    <p:extLst>
      <p:ext uri="{BB962C8B-B14F-4D97-AF65-F5344CB8AC3E}">
        <p14:creationId xmlns:p14="http://schemas.microsoft.com/office/powerpoint/2010/main" val="2408055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590766" y="177546"/>
            <a:ext cx="9083700" cy="821148"/>
          </a:xfrm>
          <a:prstGeom prst="rect">
            <a:avLst/>
          </a:prstGeom>
          <a:solidFill>
            <a:schemeClr val="accent6">
              <a:lumMod val="60000"/>
              <a:lumOff val="40000"/>
            </a:schemeClr>
          </a:solidFill>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endParaRPr lang="es-CO" b="1" dirty="0">
              <a:solidFill>
                <a:srgbClr val="242758"/>
              </a:solidFill>
              <a:latin typeface="+mn-lt"/>
              <a:ea typeface="+mn-ea"/>
              <a:cs typeface="+mn-cs"/>
            </a:endParaRPr>
          </a:p>
          <a:p>
            <a:pPr marR="10782" lvl="0" algn="ctr">
              <a:lnSpc>
                <a:spcPts val="2860"/>
              </a:lnSpc>
              <a:spcBef>
                <a:spcPts val="67"/>
              </a:spcBef>
              <a:defRPr/>
            </a:pPr>
            <a:r>
              <a:rPr lang="es-CO" b="1" dirty="0">
                <a:solidFill>
                  <a:srgbClr val="242758"/>
                </a:solidFill>
                <a:latin typeface="+mn-lt"/>
                <a:ea typeface="+mn-ea"/>
                <a:cs typeface="+mn-cs"/>
              </a:rPr>
              <a:t>Adquisición de Bienes y Servicios</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288502" y="1383464"/>
            <a:ext cx="4320000"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3200" b="1" dirty="0">
              <a:solidFill>
                <a:srgbClr val="242758"/>
              </a:solidFill>
            </a:endParaRPr>
          </a:p>
          <a:p>
            <a:pPr>
              <a:defRPr/>
            </a:pPr>
            <a:endParaRPr lang="es-CO" sz="3200" b="1" dirty="0">
              <a:solidFill>
                <a:srgbClr val="242758"/>
              </a:solidFill>
            </a:endParaRPr>
          </a:p>
          <a:p>
            <a:pPr>
              <a:defRPr/>
            </a:pPr>
            <a:endParaRPr lang="es-CO" sz="3200" b="1" dirty="0">
              <a:solidFill>
                <a:srgbClr val="242758"/>
              </a:solidFill>
            </a:endParaRPr>
          </a:p>
          <a:p>
            <a:pPr>
              <a:defRPr/>
            </a:pPr>
            <a:endParaRPr lang="es-CO" sz="3200" b="1" dirty="0">
              <a:solidFill>
                <a:srgbClr val="242758"/>
              </a:solidFill>
            </a:endParaRPr>
          </a:p>
          <a:p>
            <a:pPr algn="just">
              <a:defRPr/>
            </a:pPr>
            <a:endParaRPr lang="es-CO" sz="2800" b="1" dirty="0">
              <a:solidFill>
                <a:srgbClr val="242758"/>
              </a:solidFill>
            </a:endParaRPr>
          </a:p>
          <a:p>
            <a:pPr algn="just">
              <a:defRPr/>
            </a:pPr>
            <a:r>
              <a:rPr lang="es-CO" sz="2800" b="1" dirty="0">
                <a:solidFill>
                  <a:srgbClr val="242758"/>
                </a:solidFill>
              </a:rPr>
              <a:t>Logros: </a:t>
            </a:r>
          </a:p>
          <a:p>
            <a:pPr marL="342900" indent="-342900" algn="just">
              <a:buFont typeface="Wingdings" panose="05000000000000000000" pitchFamily="2" charset="2"/>
              <a:buChar char="q"/>
              <a:defRPr/>
            </a:pPr>
            <a:r>
              <a:rPr lang="es-CO" sz="2000" dirty="0"/>
              <a:t>Manejo adecuado del uso de la plataforma Secop ii en el desarrollo y ejercicio constante de las diferentes modalidades de contratación</a:t>
            </a:r>
          </a:p>
          <a:p>
            <a:pPr>
              <a:defRPr/>
            </a:pPr>
            <a:endParaRPr lang="es-CO" sz="4400" b="1"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354466" y="1339404"/>
            <a:ext cx="4320000" cy="436947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marR="0" lvl="0" indent="-457200" fontAlgn="auto">
              <a:lnSpc>
                <a:spcPct val="100000"/>
              </a:lnSpc>
              <a:spcBef>
                <a:spcPts val="0"/>
              </a:spcBef>
              <a:spcAft>
                <a:spcPts val="0"/>
              </a:spcAft>
              <a:buClrTx/>
              <a:buSzTx/>
              <a:buFont typeface="Wingdings" panose="05000000000000000000" pitchFamily="2" charset="2"/>
              <a:buChar char="q"/>
              <a:tabLst/>
              <a:defRPr/>
            </a:pPr>
            <a:endParaRPr lang="es-CO" sz="2800" b="1" dirty="0">
              <a:solidFill>
                <a:srgbClr val="242758"/>
              </a:solidFill>
            </a:endParaRPr>
          </a:p>
          <a:p>
            <a:pPr marL="457200" marR="0" lvl="0" indent="-457200" fontAlgn="auto">
              <a:lnSpc>
                <a:spcPct val="100000"/>
              </a:lnSpc>
              <a:spcBef>
                <a:spcPts val="0"/>
              </a:spcBef>
              <a:spcAft>
                <a:spcPts val="0"/>
              </a:spcAft>
              <a:buClrTx/>
              <a:buSzTx/>
              <a:buFont typeface="Wingdings" panose="05000000000000000000" pitchFamily="2" charset="2"/>
              <a:buChar char="q"/>
              <a:tabLst/>
              <a:defRPr/>
            </a:pPr>
            <a:endParaRPr lang="es-CO" sz="2800" b="1" dirty="0">
              <a:solidFill>
                <a:srgbClr val="242758"/>
              </a:solidFill>
            </a:endParaRPr>
          </a:p>
          <a:p>
            <a:pPr marL="457200" marR="0" lvl="0" indent="-457200" fontAlgn="auto">
              <a:lnSpc>
                <a:spcPct val="100000"/>
              </a:lnSpc>
              <a:spcBef>
                <a:spcPts val="0"/>
              </a:spcBef>
              <a:spcAft>
                <a:spcPts val="0"/>
              </a:spcAft>
              <a:buClrTx/>
              <a:buSzTx/>
              <a:buFont typeface="Wingdings" panose="05000000000000000000" pitchFamily="2" charset="2"/>
              <a:buChar char="q"/>
              <a:tabLst/>
              <a:defRPr/>
            </a:pPr>
            <a:endParaRPr lang="es-CO" sz="2800" b="1" dirty="0">
              <a:solidFill>
                <a:srgbClr val="242758"/>
              </a:solidFill>
            </a:endParaRPr>
          </a:p>
          <a:p>
            <a:pPr marL="457200" marR="0" lvl="0" indent="-457200" fontAlgn="auto">
              <a:lnSpc>
                <a:spcPct val="100000"/>
              </a:lnSpc>
              <a:spcBef>
                <a:spcPts val="0"/>
              </a:spcBef>
              <a:spcAft>
                <a:spcPts val="0"/>
              </a:spcAft>
              <a:buClrTx/>
              <a:buSzTx/>
              <a:buFont typeface="Wingdings" panose="05000000000000000000" pitchFamily="2" charset="2"/>
              <a:buChar char="q"/>
              <a:tabLst/>
              <a:defRPr/>
            </a:pPr>
            <a:endParaRPr lang="es-CO" sz="2800" b="1" dirty="0">
              <a:solidFill>
                <a:srgbClr val="242758"/>
              </a:solidFill>
            </a:endParaRPr>
          </a:p>
          <a:p>
            <a:pPr marL="457200" marR="0" lvl="0" indent="-457200" fontAlgn="auto">
              <a:lnSpc>
                <a:spcPct val="100000"/>
              </a:lnSpc>
              <a:spcBef>
                <a:spcPts val="0"/>
              </a:spcBef>
              <a:spcAft>
                <a:spcPts val="0"/>
              </a:spcAft>
              <a:buClrTx/>
              <a:buSzTx/>
              <a:buFont typeface="Wingdings" panose="05000000000000000000" pitchFamily="2" charset="2"/>
              <a:buChar char="q"/>
              <a:tabLst/>
              <a:defRPr/>
            </a:pPr>
            <a:endParaRPr lang="es-CO" sz="2800" b="1" dirty="0">
              <a:solidFill>
                <a:srgbClr val="242758"/>
              </a:solidFill>
            </a:endParaRPr>
          </a:p>
          <a:p>
            <a:pPr marL="457200" marR="0" lvl="0" indent="-457200" fontAlgn="auto">
              <a:lnSpc>
                <a:spcPct val="100000"/>
              </a:lnSpc>
              <a:spcBef>
                <a:spcPts val="0"/>
              </a:spcBef>
              <a:spcAft>
                <a:spcPts val="0"/>
              </a:spcAft>
              <a:buClrTx/>
              <a:buSzTx/>
              <a:buFont typeface="Wingdings" panose="05000000000000000000" pitchFamily="2" charset="2"/>
              <a:buChar char="q"/>
              <a:tabLst/>
              <a:defRPr/>
            </a:pPr>
            <a:endParaRPr lang="es-CO" sz="2800" b="1" dirty="0">
              <a:solidFill>
                <a:srgbClr val="242758"/>
              </a:solidFill>
            </a:endParaRPr>
          </a:p>
          <a:p>
            <a:pPr marL="457200" marR="0" lvl="0" indent="-457200" fontAlgn="auto">
              <a:lnSpc>
                <a:spcPct val="100000"/>
              </a:lnSpc>
              <a:spcBef>
                <a:spcPts val="0"/>
              </a:spcBef>
              <a:spcAft>
                <a:spcPts val="0"/>
              </a:spcAft>
              <a:buClrTx/>
              <a:buSzTx/>
              <a:buFont typeface="Wingdings" panose="05000000000000000000" pitchFamily="2" charset="2"/>
              <a:buChar char="q"/>
              <a:tabLst/>
              <a:defRPr/>
            </a:pPr>
            <a:endParaRPr lang="es-CO" sz="2800" b="1" dirty="0">
              <a:solidFill>
                <a:srgbClr val="242758"/>
              </a:solidFill>
            </a:endParaRPr>
          </a:p>
          <a:p>
            <a:pPr marR="0" lvl="0" fontAlgn="auto">
              <a:lnSpc>
                <a:spcPct val="100000"/>
              </a:lnSpc>
              <a:spcBef>
                <a:spcPts val="0"/>
              </a:spcBef>
              <a:spcAft>
                <a:spcPts val="0"/>
              </a:spcAft>
              <a:buClrTx/>
              <a:buSzTx/>
              <a:tabLst/>
              <a:defRPr/>
            </a:pPr>
            <a:endParaRPr lang="es-CO" sz="2800" b="1" dirty="0">
              <a:solidFill>
                <a:srgbClr val="242758"/>
              </a:solidFill>
            </a:endParaRPr>
          </a:p>
          <a:p>
            <a:pPr marR="0" lvl="0" fontAlgn="auto">
              <a:lnSpc>
                <a:spcPct val="100000"/>
              </a:lnSpc>
              <a:spcBef>
                <a:spcPts val="0"/>
              </a:spcBef>
              <a:spcAft>
                <a:spcPts val="0"/>
              </a:spcAft>
              <a:buClrTx/>
              <a:buSzTx/>
              <a:tabLst/>
              <a:defRPr/>
            </a:pPr>
            <a:endParaRPr lang="es-CO" sz="2800" b="1" dirty="0">
              <a:solidFill>
                <a:srgbClr val="242758"/>
              </a:solidFill>
            </a:endParaRPr>
          </a:p>
          <a:p>
            <a:pPr marR="0" lvl="0" fontAlgn="auto">
              <a:lnSpc>
                <a:spcPct val="100000"/>
              </a:lnSpc>
              <a:spcBef>
                <a:spcPts val="0"/>
              </a:spcBef>
              <a:spcAft>
                <a:spcPts val="0"/>
              </a:spcAft>
              <a:buClrTx/>
              <a:buSzTx/>
              <a:tabLst/>
              <a:defRPr/>
            </a:pPr>
            <a:r>
              <a:rPr lang="es-CO" sz="2800" b="1" dirty="0">
                <a:solidFill>
                  <a:srgbClr val="242758"/>
                </a:solidFill>
              </a:rPr>
              <a:t>Retos:</a:t>
            </a:r>
          </a:p>
          <a:p>
            <a:pPr marL="342900" lvl="0" indent="-342900">
              <a:buFont typeface="Wingdings" panose="05000000000000000000" pitchFamily="2" charset="2"/>
              <a:buChar char="q"/>
              <a:defRPr/>
            </a:pPr>
            <a:r>
              <a:rPr lang="es-CO" sz="2000" kern="0" dirty="0">
                <a:solidFill>
                  <a:schemeClr val="tx1"/>
                </a:solidFill>
              </a:rPr>
              <a:t>Contratación adelantada a través de la plataforma Secop II al 100%</a:t>
            </a:r>
          </a:p>
          <a:p>
            <a:pPr marL="342900" lvl="0" indent="-342900">
              <a:buFont typeface="Wingdings" panose="05000000000000000000" pitchFamily="2" charset="2"/>
              <a:buChar char="q"/>
              <a:defRPr/>
            </a:pPr>
            <a:r>
              <a:rPr lang="es-CO" sz="2000" kern="0" dirty="0">
                <a:solidFill>
                  <a:schemeClr val="tx1"/>
                </a:solidFill>
              </a:rPr>
              <a:t>Oportunidad en el cargue de los documentos y requisitos requeridos para la legalización de los contratos en la plataforma Secop II.</a:t>
            </a:r>
          </a:p>
          <a:p>
            <a:pPr marL="342900" lvl="0" indent="-342900">
              <a:buFont typeface="Wingdings" panose="05000000000000000000" pitchFamily="2" charset="2"/>
              <a:buChar char="q"/>
              <a:defRPr/>
            </a:pPr>
            <a:r>
              <a:rPr lang="es-CO" sz="2000" kern="0" dirty="0">
                <a:solidFill>
                  <a:schemeClr val="tx1"/>
                </a:solidFill>
              </a:rPr>
              <a:t>Constante acompañamiento del uso de la plataforma Secop II a los diferentes proveedores de bienes y servicios.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2899467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778083" y="1567066"/>
            <a:ext cx="712363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7200" b="1" dirty="0">
                <a:solidFill>
                  <a:srgbClr val="242758"/>
                </a:solidFill>
                <a:latin typeface="Calibri" panose="020F0502020204030204"/>
              </a:rPr>
              <a:t> 5. Primera Infancia</a:t>
            </a:r>
            <a:endParaRPr kumimoji="0" lang="es-419" sz="72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629769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descr="Imagen que contiene alimentos, dibujo&#10;&#10;Descripción generada automáticamente">
            <a:extLst>
              <a:ext uri="{FF2B5EF4-FFF2-40B4-BE49-F238E27FC236}">
                <a16:creationId xmlns:a16="http://schemas.microsoft.com/office/drawing/2014/main" id="{E1D9CCEF-9FDC-4CF6-BA4B-0D98201C7497}"/>
              </a:ext>
            </a:extLst>
          </p:cNvPr>
          <p:cNvPicPr>
            <a:picLocks noChangeAspect="1"/>
          </p:cNvPicPr>
          <p:nvPr/>
        </p:nvPicPr>
        <p:blipFill>
          <a:blip r:embed="rId3">
            <a:alphaModFix amt="5000"/>
          </a:blip>
          <a:stretch>
            <a:fillRect/>
          </a:stretch>
        </p:blipFill>
        <p:spPr>
          <a:xfrm>
            <a:off x="3247853" y="310811"/>
            <a:ext cx="5285619" cy="6521412"/>
          </a:xfrm>
          <a:prstGeom prst="rect">
            <a:avLst/>
          </a:prstGeom>
        </p:spPr>
      </p:pic>
      <p:sp>
        <p:nvSpPr>
          <p:cNvPr id="34" name="CuadroTexto 33">
            <a:extLst>
              <a:ext uri="{FF2B5EF4-FFF2-40B4-BE49-F238E27FC236}">
                <a16:creationId xmlns:a16="http://schemas.microsoft.com/office/drawing/2014/main" id="{4B2D7A1D-7673-45CA-AA09-287D35524BBB}"/>
              </a:ext>
            </a:extLst>
          </p:cNvPr>
          <p:cNvSpPr txBox="1"/>
          <p:nvPr/>
        </p:nvSpPr>
        <p:spPr>
          <a:xfrm>
            <a:off x="1152169" y="1201482"/>
            <a:ext cx="3119531" cy="2400657"/>
          </a:xfrm>
          <a:prstGeom prst="rect">
            <a:avLst/>
          </a:prstGeom>
          <a:noFill/>
          <a:ln w="38100">
            <a:solidFill>
              <a:schemeClr val="bg2">
                <a:lumMod val="75000"/>
              </a:schemeClr>
            </a:solidFill>
            <a:prstDash val="dash"/>
          </a:ln>
        </p:spPr>
        <p:txBody>
          <a:bodyPr wrap="square" rtlCol="0">
            <a:spAutoFit/>
          </a:bodyPr>
          <a:lstStyle/>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sz="1200" dirty="0">
              <a:solidFill>
                <a:prstClr val="black"/>
              </a:solidFill>
            </a:endParaRPr>
          </a:p>
          <a:p>
            <a:r>
              <a:rPr lang="es-CO" sz="1200" dirty="0">
                <a:solidFill>
                  <a:prstClr val="black"/>
                </a:solidFill>
              </a:rPr>
              <a:t>Fuente: </a:t>
            </a:r>
            <a:r>
              <a:rPr lang="es-CO" sz="1200" dirty="0" err="1">
                <a:solidFill>
                  <a:prstClr val="black"/>
                </a:solidFill>
              </a:rPr>
              <a:t>Terridata</a:t>
            </a:r>
            <a:r>
              <a:rPr lang="es-CO" sz="1200" dirty="0">
                <a:solidFill>
                  <a:prstClr val="black"/>
                </a:solidFill>
              </a:rPr>
              <a:t> </a:t>
            </a:r>
          </a:p>
          <a:p>
            <a:endParaRPr lang="es-CO" dirty="0">
              <a:solidFill>
                <a:prstClr val="black"/>
              </a:solidFill>
            </a:endParaRPr>
          </a:p>
        </p:txBody>
      </p:sp>
      <p:sp>
        <p:nvSpPr>
          <p:cNvPr id="42" name="CuadroTexto 41">
            <a:extLst>
              <a:ext uri="{FF2B5EF4-FFF2-40B4-BE49-F238E27FC236}">
                <a16:creationId xmlns:a16="http://schemas.microsoft.com/office/drawing/2014/main" id="{79C98740-22A1-4FB6-BDA3-6E618BC91C2C}"/>
              </a:ext>
            </a:extLst>
          </p:cNvPr>
          <p:cNvSpPr txBox="1"/>
          <p:nvPr/>
        </p:nvSpPr>
        <p:spPr>
          <a:xfrm>
            <a:off x="4765160" y="1265737"/>
            <a:ext cx="3249673" cy="1938992"/>
          </a:xfrm>
          <a:prstGeom prst="rect">
            <a:avLst/>
          </a:prstGeom>
          <a:noFill/>
          <a:ln w="38100">
            <a:solidFill>
              <a:schemeClr val="bg2">
                <a:lumMod val="75000"/>
              </a:schemeClr>
            </a:solidFill>
            <a:prstDash val="dash"/>
          </a:ln>
        </p:spPr>
        <p:txBody>
          <a:bodyPr wrap="square" rtlCol="0">
            <a:spAutoFit/>
          </a:bodyPr>
          <a:lstStyle/>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r>
              <a:rPr lang="es-CO" sz="1200" dirty="0">
                <a:solidFill>
                  <a:prstClr val="black"/>
                </a:solidFill>
              </a:rPr>
              <a:t>Fuente SUIN- ICBF</a:t>
            </a:r>
          </a:p>
        </p:txBody>
      </p:sp>
      <p:sp>
        <p:nvSpPr>
          <p:cNvPr id="35" name="CuadroTexto 34">
            <a:extLst>
              <a:ext uri="{FF2B5EF4-FFF2-40B4-BE49-F238E27FC236}">
                <a16:creationId xmlns:a16="http://schemas.microsoft.com/office/drawing/2014/main" id="{2481DF52-26E0-4BA6-BD6E-216153F11436}"/>
              </a:ext>
            </a:extLst>
          </p:cNvPr>
          <p:cNvSpPr txBox="1"/>
          <p:nvPr/>
        </p:nvSpPr>
        <p:spPr>
          <a:xfrm>
            <a:off x="8370131" y="1236189"/>
            <a:ext cx="3409401" cy="1938992"/>
          </a:xfrm>
          <a:prstGeom prst="rect">
            <a:avLst/>
          </a:prstGeom>
          <a:noFill/>
          <a:ln w="38100">
            <a:solidFill>
              <a:schemeClr val="bg2">
                <a:lumMod val="75000"/>
              </a:schemeClr>
            </a:solidFill>
            <a:prstDash val="dash"/>
          </a:ln>
        </p:spPr>
        <p:txBody>
          <a:bodyPr wrap="square" rtlCol="0">
            <a:spAutoFit/>
          </a:bodyPr>
          <a:lstStyle/>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r>
              <a:rPr lang="es-CO" sz="1200" dirty="0">
                <a:solidFill>
                  <a:prstClr val="black"/>
                </a:solidFill>
              </a:rPr>
              <a:t>Fuente SUIN-ICBF</a:t>
            </a:r>
          </a:p>
        </p:txBody>
      </p:sp>
      <p:sp>
        <p:nvSpPr>
          <p:cNvPr id="10" name="object 88">
            <a:extLst>
              <a:ext uri="{FF2B5EF4-FFF2-40B4-BE49-F238E27FC236}">
                <a16:creationId xmlns:a16="http://schemas.microsoft.com/office/drawing/2014/main" id="{5F4155D3-96C6-4CAA-B6A6-FC238D115B60}"/>
              </a:ext>
            </a:extLst>
          </p:cNvPr>
          <p:cNvSpPr txBox="1"/>
          <p:nvPr/>
        </p:nvSpPr>
        <p:spPr>
          <a:xfrm>
            <a:off x="2545201" y="1566875"/>
            <a:ext cx="1323627" cy="751488"/>
          </a:xfrm>
          <a:prstGeom prst="rect">
            <a:avLst/>
          </a:prstGeom>
        </p:spPr>
        <p:txBody>
          <a:bodyPr vert="horz" wrap="square" lIns="0" tIns="12700" rIns="0" bIns="0" rtlCol="0">
            <a:spAutoFit/>
          </a:bodyPr>
          <a:lstStyle/>
          <a:p>
            <a:pPr algn="ctr"/>
            <a:r>
              <a:rPr lang="es-CO" sz="1200" b="0" i="0" dirty="0">
                <a:solidFill>
                  <a:srgbClr val="333333"/>
                </a:solidFill>
                <a:effectLst/>
                <a:latin typeface="Caviar"/>
              </a:rPr>
              <a:t>Tasa de mortalidad infantil en menores de 1 año (x cada 1.000 nacidos vivos)</a:t>
            </a:r>
          </a:p>
        </p:txBody>
      </p:sp>
      <p:pic>
        <p:nvPicPr>
          <p:cNvPr id="12" name="Gráfico 11" descr="Bebé">
            <a:extLst>
              <a:ext uri="{FF2B5EF4-FFF2-40B4-BE49-F238E27FC236}">
                <a16:creationId xmlns:a16="http://schemas.microsoft.com/office/drawing/2014/main" id="{C922FA3D-D40F-4B42-A029-9BC89392F0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697" y="1462000"/>
            <a:ext cx="1102510" cy="841436"/>
          </a:xfrm>
          <a:prstGeom prst="rect">
            <a:avLst/>
          </a:prstGeom>
        </p:spPr>
      </p:pic>
      <p:sp>
        <p:nvSpPr>
          <p:cNvPr id="13" name="CuadroTexto 12">
            <a:extLst>
              <a:ext uri="{FF2B5EF4-FFF2-40B4-BE49-F238E27FC236}">
                <a16:creationId xmlns:a16="http://schemas.microsoft.com/office/drawing/2014/main" id="{D369CC4B-C953-4DE7-BEC4-72546CFE458C}"/>
              </a:ext>
            </a:extLst>
          </p:cNvPr>
          <p:cNvSpPr txBox="1"/>
          <p:nvPr/>
        </p:nvSpPr>
        <p:spPr>
          <a:xfrm>
            <a:off x="828369" y="838256"/>
            <a:ext cx="1971675" cy="400110"/>
          </a:xfrm>
          <a:prstGeom prst="rect">
            <a:avLst/>
          </a:prstGeom>
          <a:noFill/>
        </p:spPr>
        <p:txBody>
          <a:bodyPr wrap="square" rtlCol="0">
            <a:spAutoFit/>
          </a:bodyPr>
          <a:lstStyle/>
          <a:p>
            <a:pPr algn="ctr"/>
            <a:r>
              <a:rPr lang="es-CO" sz="2000" b="1" dirty="0">
                <a:solidFill>
                  <a:srgbClr val="CB0B74"/>
                </a:solidFill>
                <a:latin typeface="Arial" pitchFamily="34" charset="0"/>
                <a:cs typeface="Arial" pitchFamily="34" charset="0"/>
              </a:rPr>
              <a:t>Mortalidad</a:t>
            </a:r>
            <a:r>
              <a:rPr lang="es-CO" b="1" dirty="0">
                <a:solidFill>
                  <a:prstClr val="black"/>
                </a:solidFill>
              </a:rPr>
              <a:t> </a:t>
            </a:r>
          </a:p>
        </p:txBody>
      </p:sp>
      <p:sp>
        <p:nvSpPr>
          <p:cNvPr id="14" name="Elipse 13">
            <a:extLst>
              <a:ext uri="{FF2B5EF4-FFF2-40B4-BE49-F238E27FC236}">
                <a16:creationId xmlns:a16="http://schemas.microsoft.com/office/drawing/2014/main" id="{64A0DADB-DA5A-4DAF-9B97-7C594671885F}"/>
              </a:ext>
            </a:extLst>
          </p:cNvPr>
          <p:cNvSpPr/>
          <p:nvPr/>
        </p:nvSpPr>
        <p:spPr>
          <a:xfrm>
            <a:off x="8787151" y="1580588"/>
            <a:ext cx="1032919" cy="914400"/>
          </a:xfrm>
          <a:prstGeom prst="ellipse">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b="1" dirty="0">
                <a:solidFill>
                  <a:schemeClr val="tx1"/>
                </a:solidFill>
              </a:rPr>
              <a:t>92.46</a:t>
            </a:r>
            <a:r>
              <a:rPr lang="es-CO" dirty="0">
                <a:solidFill>
                  <a:schemeClr val="tx1"/>
                </a:solidFill>
              </a:rPr>
              <a:t> </a:t>
            </a:r>
          </a:p>
        </p:txBody>
      </p:sp>
      <p:sp>
        <p:nvSpPr>
          <p:cNvPr id="15" name="object 88">
            <a:extLst>
              <a:ext uri="{FF2B5EF4-FFF2-40B4-BE49-F238E27FC236}">
                <a16:creationId xmlns:a16="http://schemas.microsoft.com/office/drawing/2014/main" id="{8644D37B-F104-43C1-A5E9-81CDAC186C92}"/>
              </a:ext>
            </a:extLst>
          </p:cNvPr>
          <p:cNvSpPr txBox="1"/>
          <p:nvPr/>
        </p:nvSpPr>
        <p:spPr>
          <a:xfrm>
            <a:off x="9905552" y="1569711"/>
            <a:ext cx="1817574" cy="936154"/>
          </a:xfrm>
          <a:prstGeom prst="rect">
            <a:avLst/>
          </a:prstGeom>
        </p:spPr>
        <p:txBody>
          <a:bodyPr vert="horz" wrap="square" lIns="0" tIns="12700" rIns="0" bIns="0" rtlCol="0">
            <a:spAutoFit/>
          </a:bodyPr>
          <a:lstStyle/>
          <a:p>
            <a:pPr algn="just"/>
            <a:r>
              <a:rPr lang="es-CO" sz="1200" b="0" i="0" dirty="0">
                <a:solidFill>
                  <a:srgbClr val="000000"/>
                </a:solidFill>
                <a:effectLst/>
                <a:latin typeface="Helvetica Neue"/>
              </a:rPr>
              <a:t>Cobertura de inmunización con pentavalente (DPT y Hepatitis) tres dosis en niños y niñas menores de 1 año (2018)</a:t>
            </a:r>
            <a:endParaRPr lang="es-CO" sz="1200" b="0" i="0" dirty="0">
              <a:solidFill>
                <a:srgbClr val="333333"/>
              </a:solidFill>
              <a:effectLst/>
              <a:latin typeface="Caviar"/>
            </a:endParaRPr>
          </a:p>
        </p:txBody>
      </p:sp>
      <p:sp>
        <p:nvSpPr>
          <p:cNvPr id="17" name="CuadroTexto 16">
            <a:extLst>
              <a:ext uri="{FF2B5EF4-FFF2-40B4-BE49-F238E27FC236}">
                <a16:creationId xmlns:a16="http://schemas.microsoft.com/office/drawing/2014/main" id="{598F6081-69DC-48F2-BBE2-6ABEFF825429}"/>
              </a:ext>
            </a:extLst>
          </p:cNvPr>
          <p:cNvSpPr txBox="1"/>
          <p:nvPr/>
        </p:nvSpPr>
        <p:spPr>
          <a:xfrm>
            <a:off x="8152849" y="853260"/>
            <a:ext cx="1971675" cy="400110"/>
          </a:xfrm>
          <a:prstGeom prst="rect">
            <a:avLst/>
          </a:prstGeom>
          <a:noFill/>
        </p:spPr>
        <p:txBody>
          <a:bodyPr wrap="square" rtlCol="0">
            <a:spAutoFit/>
          </a:bodyPr>
          <a:lstStyle/>
          <a:p>
            <a:pPr algn="ctr"/>
            <a:r>
              <a:rPr lang="es-CO" sz="2000" b="1">
                <a:solidFill>
                  <a:srgbClr val="FFC000"/>
                </a:solidFill>
                <a:latin typeface="Arial" pitchFamily="34" charset="0"/>
                <a:cs typeface="Arial" pitchFamily="34" charset="0"/>
              </a:rPr>
              <a:t>Vacunación</a:t>
            </a:r>
            <a:r>
              <a:rPr lang="es-CO" b="1">
                <a:solidFill>
                  <a:prstClr val="black"/>
                </a:solidFill>
              </a:rPr>
              <a:t>  </a:t>
            </a:r>
          </a:p>
        </p:txBody>
      </p:sp>
      <p:sp>
        <p:nvSpPr>
          <p:cNvPr id="31" name="object 88">
            <a:extLst>
              <a:ext uri="{FF2B5EF4-FFF2-40B4-BE49-F238E27FC236}">
                <a16:creationId xmlns:a16="http://schemas.microsoft.com/office/drawing/2014/main" id="{9FCDFAEA-9765-43FE-A6DC-C7812779011B}"/>
              </a:ext>
            </a:extLst>
          </p:cNvPr>
          <p:cNvSpPr txBox="1"/>
          <p:nvPr/>
        </p:nvSpPr>
        <p:spPr>
          <a:xfrm>
            <a:off x="1051431" y="2588134"/>
            <a:ext cx="1486364" cy="197490"/>
          </a:xfrm>
          <a:prstGeom prst="rect">
            <a:avLst/>
          </a:prstGeom>
        </p:spPr>
        <p:txBody>
          <a:bodyPr vert="horz" wrap="square" lIns="0" tIns="12700" rIns="0" bIns="0" rtlCol="0">
            <a:spAutoFit/>
          </a:bodyPr>
          <a:lstStyle/>
          <a:p>
            <a:pPr marL="12700" algn="ctr">
              <a:spcBef>
                <a:spcPts val="100"/>
              </a:spcBef>
            </a:pPr>
            <a:r>
              <a:rPr sz="1200" spc="-5" dirty="0">
                <a:solidFill>
                  <a:prstClr val="black"/>
                </a:solidFill>
                <a:latin typeface="Arial"/>
                <a:cs typeface="Arial"/>
              </a:rPr>
              <a:t>Tasa </a:t>
            </a:r>
            <a:r>
              <a:rPr lang="es-CO" sz="1200" spc="-5" dirty="0">
                <a:solidFill>
                  <a:prstClr val="black"/>
                </a:solidFill>
                <a:latin typeface="Arial"/>
                <a:cs typeface="Arial"/>
              </a:rPr>
              <a:t>Nacional: 16,8</a:t>
            </a:r>
            <a:endParaRPr sz="1200" spc="-5" dirty="0">
              <a:solidFill>
                <a:prstClr val="black"/>
              </a:solidFill>
              <a:latin typeface="Arial"/>
              <a:cs typeface="Arial"/>
            </a:endParaRPr>
          </a:p>
        </p:txBody>
      </p:sp>
      <p:sp>
        <p:nvSpPr>
          <p:cNvPr id="36" name="Elipse 35">
            <a:extLst>
              <a:ext uri="{FF2B5EF4-FFF2-40B4-BE49-F238E27FC236}">
                <a16:creationId xmlns:a16="http://schemas.microsoft.com/office/drawing/2014/main" id="{8592C1D9-920B-47A6-80C7-3C82718D9D00}"/>
              </a:ext>
            </a:extLst>
          </p:cNvPr>
          <p:cNvSpPr/>
          <p:nvPr/>
        </p:nvSpPr>
        <p:spPr>
          <a:xfrm>
            <a:off x="5350743" y="1453063"/>
            <a:ext cx="914400" cy="914400"/>
          </a:xfrm>
          <a:prstGeom prst="ellipse">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dirty="0">
                <a:solidFill>
                  <a:schemeClr val="tx1"/>
                </a:solidFill>
              </a:rPr>
              <a:t> </a:t>
            </a:r>
            <a:r>
              <a:rPr lang="es-CO" sz="1400" b="1" dirty="0">
                <a:solidFill>
                  <a:schemeClr val="tx1"/>
                </a:solidFill>
              </a:rPr>
              <a:t>69.26</a:t>
            </a:r>
          </a:p>
        </p:txBody>
      </p:sp>
      <p:sp>
        <p:nvSpPr>
          <p:cNvPr id="37" name="object 88">
            <a:extLst>
              <a:ext uri="{FF2B5EF4-FFF2-40B4-BE49-F238E27FC236}">
                <a16:creationId xmlns:a16="http://schemas.microsoft.com/office/drawing/2014/main" id="{EE4628B7-0A35-449A-8F87-3B69E37B16CD}"/>
              </a:ext>
            </a:extLst>
          </p:cNvPr>
          <p:cNvSpPr txBox="1"/>
          <p:nvPr/>
        </p:nvSpPr>
        <p:spPr>
          <a:xfrm>
            <a:off x="6356758" y="1655686"/>
            <a:ext cx="1426488" cy="566822"/>
          </a:xfrm>
          <a:prstGeom prst="rect">
            <a:avLst/>
          </a:prstGeom>
        </p:spPr>
        <p:txBody>
          <a:bodyPr vert="horz" wrap="square" lIns="0" tIns="12700" rIns="0" bIns="0" rtlCol="0">
            <a:spAutoFit/>
          </a:bodyPr>
          <a:lstStyle/>
          <a:p>
            <a:pPr marL="12700" algn="just">
              <a:spcBef>
                <a:spcPts val="100"/>
              </a:spcBef>
            </a:pPr>
            <a:r>
              <a:rPr lang="es-CO" sz="1200" b="0" i="0" dirty="0">
                <a:solidFill>
                  <a:srgbClr val="000000"/>
                </a:solidFill>
                <a:effectLst/>
                <a:latin typeface="Helvetica Neue"/>
              </a:rPr>
              <a:t>Cobertura escolar neta en transición</a:t>
            </a:r>
            <a:br>
              <a:rPr lang="es-CO" sz="1200" dirty="0"/>
            </a:br>
            <a:r>
              <a:rPr lang="es-CO" sz="1200" b="0" i="0" dirty="0">
                <a:solidFill>
                  <a:srgbClr val="000000"/>
                </a:solidFill>
                <a:effectLst/>
                <a:latin typeface="Helvetica Neue"/>
              </a:rPr>
              <a:t>Sucre - Año: 2017</a:t>
            </a:r>
            <a:endParaRPr sz="1200" spc="-5" dirty="0">
              <a:solidFill>
                <a:prstClr val="black"/>
              </a:solidFill>
              <a:latin typeface="Arial"/>
              <a:cs typeface="Arial"/>
            </a:endParaRPr>
          </a:p>
        </p:txBody>
      </p:sp>
      <p:sp>
        <p:nvSpPr>
          <p:cNvPr id="39" name="CuadroTexto 38">
            <a:extLst>
              <a:ext uri="{FF2B5EF4-FFF2-40B4-BE49-F238E27FC236}">
                <a16:creationId xmlns:a16="http://schemas.microsoft.com/office/drawing/2014/main" id="{827F989B-E3A2-4BDC-8726-2227E862F411}"/>
              </a:ext>
            </a:extLst>
          </p:cNvPr>
          <p:cNvSpPr txBox="1"/>
          <p:nvPr/>
        </p:nvSpPr>
        <p:spPr>
          <a:xfrm>
            <a:off x="4409862" y="870933"/>
            <a:ext cx="1971675" cy="400110"/>
          </a:xfrm>
          <a:prstGeom prst="rect">
            <a:avLst/>
          </a:prstGeom>
          <a:noFill/>
        </p:spPr>
        <p:txBody>
          <a:bodyPr wrap="square" rtlCol="0">
            <a:spAutoFit/>
          </a:bodyPr>
          <a:lstStyle/>
          <a:p>
            <a:pPr algn="ctr"/>
            <a:r>
              <a:rPr lang="es-CO" sz="2000" b="1" dirty="0">
                <a:solidFill>
                  <a:srgbClr val="70AD47">
                    <a:lumMod val="75000"/>
                  </a:srgbClr>
                </a:solidFill>
                <a:latin typeface="Arial" pitchFamily="34" charset="0"/>
                <a:cs typeface="Arial" pitchFamily="34" charset="0"/>
              </a:rPr>
              <a:t>Deserción</a:t>
            </a:r>
            <a:r>
              <a:rPr lang="es-CO" b="1" dirty="0">
                <a:solidFill>
                  <a:srgbClr val="70AD47">
                    <a:lumMod val="75000"/>
                  </a:srgbClr>
                </a:solidFill>
              </a:rPr>
              <a:t> </a:t>
            </a:r>
            <a:r>
              <a:rPr lang="es-CO" b="1" dirty="0">
                <a:solidFill>
                  <a:prstClr val="black"/>
                </a:solidFill>
              </a:rPr>
              <a:t> </a:t>
            </a:r>
          </a:p>
        </p:txBody>
      </p:sp>
      <p:pic>
        <p:nvPicPr>
          <p:cNvPr id="41" name="Gráfico 40" descr="Aguja">
            <a:extLst>
              <a:ext uri="{FF2B5EF4-FFF2-40B4-BE49-F238E27FC236}">
                <a16:creationId xmlns:a16="http://schemas.microsoft.com/office/drawing/2014/main" id="{B3903367-86FE-4137-80BC-25CB1386B3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65567" y="1335923"/>
            <a:ext cx="729714" cy="729714"/>
          </a:xfrm>
          <a:prstGeom prst="rect">
            <a:avLst/>
          </a:prstGeom>
        </p:spPr>
      </p:pic>
      <p:pic>
        <p:nvPicPr>
          <p:cNvPr id="3" name="Gráfico 2" descr="Lápiz">
            <a:extLst>
              <a:ext uri="{FF2B5EF4-FFF2-40B4-BE49-F238E27FC236}">
                <a16:creationId xmlns:a16="http://schemas.microsoft.com/office/drawing/2014/main" id="{2693BD1B-6B5C-4BFD-B15E-4265F710C9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67541" y="1589032"/>
            <a:ext cx="650657" cy="650657"/>
          </a:xfrm>
          <a:prstGeom prst="rect">
            <a:avLst/>
          </a:prstGeom>
        </p:spPr>
      </p:pic>
      <p:sp>
        <p:nvSpPr>
          <p:cNvPr id="43" name="object 88">
            <a:extLst>
              <a:ext uri="{FF2B5EF4-FFF2-40B4-BE49-F238E27FC236}">
                <a16:creationId xmlns:a16="http://schemas.microsoft.com/office/drawing/2014/main" id="{B9D28C6D-0C49-4918-9E1F-11720382B3FD}"/>
              </a:ext>
            </a:extLst>
          </p:cNvPr>
          <p:cNvSpPr txBox="1"/>
          <p:nvPr/>
        </p:nvSpPr>
        <p:spPr>
          <a:xfrm>
            <a:off x="4907455" y="2572679"/>
            <a:ext cx="1518093" cy="197490"/>
          </a:xfrm>
          <a:prstGeom prst="rect">
            <a:avLst/>
          </a:prstGeom>
        </p:spPr>
        <p:txBody>
          <a:bodyPr vert="horz" wrap="square" lIns="0" tIns="12700" rIns="0" bIns="0" rtlCol="0">
            <a:spAutoFit/>
          </a:bodyPr>
          <a:lstStyle/>
          <a:p>
            <a:pPr marL="12700" algn="ctr">
              <a:spcBef>
                <a:spcPts val="100"/>
              </a:spcBef>
            </a:pPr>
            <a:r>
              <a:rPr sz="1200" spc="-5" dirty="0">
                <a:solidFill>
                  <a:prstClr val="black"/>
                </a:solidFill>
                <a:latin typeface="Arial"/>
                <a:cs typeface="Arial"/>
              </a:rPr>
              <a:t>Tasa </a:t>
            </a:r>
            <a:r>
              <a:rPr lang="es-CO" sz="1200" spc="-5" dirty="0">
                <a:solidFill>
                  <a:prstClr val="black"/>
                </a:solidFill>
                <a:latin typeface="Arial"/>
                <a:cs typeface="Arial"/>
              </a:rPr>
              <a:t>Nacional: 55,26</a:t>
            </a:r>
            <a:endParaRPr sz="1200" spc="-5" dirty="0">
              <a:solidFill>
                <a:prstClr val="black"/>
              </a:solidFill>
              <a:latin typeface="Arial"/>
              <a:cs typeface="Arial"/>
            </a:endParaRPr>
          </a:p>
        </p:txBody>
      </p:sp>
      <p:sp>
        <p:nvSpPr>
          <p:cNvPr id="38" name="CuadroTexto 37">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a:solidFill>
                  <a:prstClr val="black">
                    <a:lumMod val="65000"/>
                    <a:lumOff val="35000"/>
                  </a:prstClr>
                </a:solidFill>
                <a:latin typeface="Arial" panose="020B0604020202020204" pitchFamily="34" charset="0"/>
                <a:cs typeface="Arial" panose="020B0604020202020204" pitchFamily="34" charset="0"/>
              </a:rPr>
              <a:t>PÚBLICA</a:t>
            </a:r>
          </a:p>
        </p:txBody>
      </p:sp>
      <p:sp>
        <p:nvSpPr>
          <p:cNvPr id="24" name="CuadroTexto 23">
            <a:extLst>
              <a:ext uri="{FF2B5EF4-FFF2-40B4-BE49-F238E27FC236}">
                <a16:creationId xmlns:a16="http://schemas.microsoft.com/office/drawing/2014/main" id="{77D0A08C-C7B8-4FE3-88D5-883A65B14913}"/>
              </a:ext>
            </a:extLst>
          </p:cNvPr>
          <p:cNvSpPr txBox="1"/>
          <p:nvPr/>
        </p:nvSpPr>
        <p:spPr>
          <a:xfrm>
            <a:off x="2544198" y="162403"/>
            <a:ext cx="7275872" cy="707886"/>
          </a:xfrm>
          <a:prstGeom prst="rect">
            <a:avLst/>
          </a:prstGeom>
          <a:noFill/>
        </p:spPr>
        <p:txBody>
          <a:bodyPr wrap="square" rtlCol="0">
            <a:spAutoFit/>
          </a:bodyPr>
          <a:lstStyle/>
          <a:p>
            <a:pPr algn="ctr"/>
            <a:r>
              <a:rPr lang="es-419" sz="4000" b="1" dirty="0">
                <a:solidFill>
                  <a:srgbClr val="242758"/>
                </a:solidFill>
              </a:rPr>
              <a:t>Primera Infancia</a:t>
            </a:r>
            <a:endParaRPr lang="es-CO" sz="4000" b="1" dirty="0">
              <a:solidFill>
                <a:srgbClr val="3399FF"/>
              </a:solidFill>
            </a:endParaRPr>
          </a:p>
        </p:txBody>
      </p:sp>
      <p:sp>
        <p:nvSpPr>
          <p:cNvPr id="25" name="CuadroTexto 24">
            <a:extLst>
              <a:ext uri="{FF2B5EF4-FFF2-40B4-BE49-F238E27FC236}">
                <a16:creationId xmlns:a16="http://schemas.microsoft.com/office/drawing/2014/main" id="{B0220BC3-0A4C-45E7-9C8A-3A3725123DB6}"/>
              </a:ext>
            </a:extLst>
          </p:cNvPr>
          <p:cNvSpPr txBox="1"/>
          <p:nvPr/>
        </p:nvSpPr>
        <p:spPr>
          <a:xfrm>
            <a:off x="1173430" y="4004634"/>
            <a:ext cx="3576437" cy="1938992"/>
          </a:xfrm>
          <a:prstGeom prst="rect">
            <a:avLst/>
          </a:prstGeom>
          <a:noFill/>
          <a:ln w="38100">
            <a:solidFill>
              <a:schemeClr val="bg2">
                <a:lumMod val="75000"/>
              </a:schemeClr>
            </a:solidFill>
            <a:prstDash val="dash"/>
          </a:ln>
        </p:spPr>
        <p:txBody>
          <a:bodyPr wrap="square" rtlCol="0">
            <a:spAutoFit/>
          </a:bodyPr>
          <a:lstStyle/>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endParaRPr lang="es-CO" dirty="0">
              <a:solidFill>
                <a:prstClr val="black"/>
              </a:solidFill>
            </a:endParaRPr>
          </a:p>
          <a:p>
            <a:r>
              <a:rPr lang="es-CO" sz="1200" dirty="0">
                <a:solidFill>
                  <a:prstClr val="black"/>
                </a:solidFill>
              </a:rPr>
              <a:t>Fuente SUIN-ICBF</a:t>
            </a:r>
          </a:p>
        </p:txBody>
      </p:sp>
      <p:sp>
        <p:nvSpPr>
          <p:cNvPr id="26" name="Elipse 25">
            <a:extLst>
              <a:ext uri="{FF2B5EF4-FFF2-40B4-BE49-F238E27FC236}">
                <a16:creationId xmlns:a16="http://schemas.microsoft.com/office/drawing/2014/main" id="{78938387-E924-4120-85DA-68DEE633DF7C}"/>
              </a:ext>
            </a:extLst>
          </p:cNvPr>
          <p:cNvSpPr/>
          <p:nvPr/>
        </p:nvSpPr>
        <p:spPr>
          <a:xfrm>
            <a:off x="1875165" y="4472992"/>
            <a:ext cx="914400" cy="914400"/>
          </a:xfrm>
          <a:prstGeom prst="ellipse">
            <a:avLst/>
          </a:prstGeom>
          <a:solidFill>
            <a:srgbClr val="7030A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b="1" dirty="0">
                <a:solidFill>
                  <a:schemeClr val="tx1"/>
                </a:solidFill>
              </a:rPr>
              <a:t>8,4</a:t>
            </a:r>
            <a:r>
              <a:rPr lang="es-CO" dirty="0">
                <a:solidFill>
                  <a:prstClr val="white"/>
                </a:solidFill>
              </a:rPr>
              <a:t> </a:t>
            </a:r>
          </a:p>
        </p:txBody>
      </p:sp>
      <p:sp>
        <p:nvSpPr>
          <p:cNvPr id="27" name="object 88">
            <a:extLst>
              <a:ext uri="{FF2B5EF4-FFF2-40B4-BE49-F238E27FC236}">
                <a16:creationId xmlns:a16="http://schemas.microsoft.com/office/drawing/2014/main" id="{DA293115-20D3-4467-B531-3810126CF877}"/>
              </a:ext>
            </a:extLst>
          </p:cNvPr>
          <p:cNvSpPr txBox="1"/>
          <p:nvPr/>
        </p:nvSpPr>
        <p:spPr>
          <a:xfrm>
            <a:off x="2994174" y="4712256"/>
            <a:ext cx="1445570" cy="936154"/>
          </a:xfrm>
          <a:prstGeom prst="rect">
            <a:avLst/>
          </a:prstGeom>
        </p:spPr>
        <p:txBody>
          <a:bodyPr vert="horz" wrap="square" lIns="0" tIns="12700" rIns="0" bIns="0" rtlCol="0">
            <a:spAutoFit/>
          </a:bodyPr>
          <a:lstStyle/>
          <a:p>
            <a:pPr marL="12700" algn="just">
              <a:spcBef>
                <a:spcPts val="100"/>
              </a:spcBef>
            </a:pPr>
            <a:r>
              <a:rPr lang="es-ES" sz="1200" spc="-5" dirty="0">
                <a:solidFill>
                  <a:prstClr val="black"/>
                </a:solidFill>
                <a:latin typeface="Arial"/>
                <a:cs typeface="Arial"/>
              </a:rPr>
              <a:t>Porcentaje de niñas y niños de 0 a 5 años víctimas del conflicto armado a 2018 –Sucre </a:t>
            </a:r>
            <a:endParaRPr sz="1200" spc="-5" dirty="0">
              <a:solidFill>
                <a:prstClr val="black"/>
              </a:solidFill>
              <a:latin typeface="Arial"/>
              <a:cs typeface="Arial"/>
            </a:endParaRPr>
          </a:p>
        </p:txBody>
      </p:sp>
      <p:sp>
        <p:nvSpPr>
          <p:cNvPr id="28" name="CuadroTexto 27">
            <a:extLst>
              <a:ext uri="{FF2B5EF4-FFF2-40B4-BE49-F238E27FC236}">
                <a16:creationId xmlns:a16="http://schemas.microsoft.com/office/drawing/2014/main" id="{47D25410-AC8A-4B6A-B9E2-EA29B948DD02}"/>
              </a:ext>
            </a:extLst>
          </p:cNvPr>
          <p:cNvSpPr txBox="1"/>
          <p:nvPr/>
        </p:nvSpPr>
        <p:spPr>
          <a:xfrm>
            <a:off x="1011394" y="3609186"/>
            <a:ext cx="1402531" cy="400110"/>
          </a:xfrm>
          <a:prstGeom prst="rect">
            <a:avLst/>
          </a:prstGeom>
          <a:noFill/>
        </p:spPr>
        <p:txBody>
          <a:bodyPr wrap="square" rtlCol="0">
            <a:spAutoFit/>
          </a:bodyPr>
          <a:lstStyle/>
          <a:p>
            <a:pPr algn="ctr"/>
            <a:r>
              <a:rPr lang="es-CO" sz="2000" b="1">
                <a:solidFill>
                  <a:srgbClr val="7030A0"/>
                </a:solidFill>
                <a:latin typeface="Arial" pitchFamily="34" charset="0"/>
                <a:cs typeface="Arial" pitchFamily="34" charset="0"/>
              </a:rPr>
              <a:t>Víctimas</a:t>
            </a:r>
            <a:r>
              <a:rPr lang="es-CO" b="1">
                <a:solidFill>
                  <a:srgbClr val="9900CC"/>
                </a:solidFill>
              </a:rPr>
              <a:t> </a:t>
            </a:r>
            <a:r>
              <a:rPr lang="es-CO" b="1">
                <a:solidFill>
                  <a:prstClr val="black"/>
                </a:solidFill>
              </a:rPr>
              <a:t> </a:t>
            </a:r>
          </a:p>
        </p:txBody>
      </p:sp>
      <p:pic>
        <p:nvPicPr>
          <p:cNvPr id="29" name="Gráfico 10" descr="Martillo de juez">
            <a:extLst>
              <a:ext uri="{FF2B5EF4-FFF2-40B4-BE49-F238E27FC236}">
                <a16:creationId xmlns:a16="http://schemas.microsoft.com/office/drawing/2014/main" id="{D4446241-DDD1-4644-A293-CA3DF29FD0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3713" y="4447506"/>
            <a:ext cx="640494" cy="640494"/>
          </a:xfrm>
          <a:prstGeom prst="rect">
            <a:avLst/>
          </a:prstGeom>
        </p:spPr>
      </p:pic>
      <p:sp>
        <p:nvSpPr>
          <p:cNvPr id="30" name="object 88">
            <a:extLst>
              <a:ext uri="{FF2B5EF4-FFF2-40B4-BE49-F238E27FC236}">
                <a16:creationId xmlns:a16="http://schemas.microsoft.com/office/drawing/2014/main" id="{B9D28C6D-0C49-4918-9E1F-11720382B3FD}"/>
              </a:ext>
            </a:extLst>
          </p:cNvPr>
          <p:cNvSpPr txBox="1"/>
          <p:nvPr/>
        </p:nvSpPr>
        <p:spPr>
          <a:xfrm>
            <a:off x="8644639" y="2655315"/>
            <a:ext cx="1518093" cy="197490"/>
          </a:xfrm>
          <a:prstGeom prst="rect">
            <a:avLst/>
          </a:prstGeom>
        </p:spPr>
        <p:txBody>
          <a:bodyPr vert="horz" wrap="square" lIns="0" tIns="12700" rIns="0" bIns="0" rtlCol="0">
            <a:spAutoFit/>
          </a:bodyPr>
          <a:lstStyle/>
          <a:p>
            <a:pPr marL="12700" algn="ctr">
              <a:spcBef>
                <a:spcPts val="100"/>
              </a:spcBef>
            </a:pPr>
            <a:r>
              <a:rPr sz="1200" spc="-5" dirty="0">
                <a:solidFill>
                  <a:prstClr val="black"/>
                </a:solidFill>
                <a:latin typeface="Arial"/>
                <a:cs typeface="Arial"/>
              </a:rPr>
              <a:t>Tasa </a:t>
            </a:r>
            <a:r>
              <a:rPr lang="es-CO" sz="1200" spc="-5" dirty="0">
                <a:solidFill>
                  <a:prstClr val="black"/>
                </a:solidFill>
                <a:latin typeface="Arial"/>
                <a:cs typeface="Arial"/>
              </a:rPr>
              <a:t>Nacional: 92,46</a:t>
            </a:r>
            <a:endParaRPr sz="1200" spc="-5" dirty="0">
              <a:solidFill>
                <a:prstClr val="black"/>
              </a:solidFill>
              <a:latin typeface="Arial"/>
              <a:cs typeface="Arial"/>
            </a:endParaRPr>
          </a:p>
        </p:txBody>
      </p:sp>
      <p:sp>
        <p:nvSpPr>
          <p:cNvPr id="33" name="CuadroTexto 32">
            <a:extLst>
              <a:ext uri="{FF2B5EF4-FFF2-40B4-BE49-F238E27FC236}">
                <a16:creationId xmlns:a16="http://schemas.microsoft.com/office/drawing/2014/main" id="{D6D39A2E-9D5D-4078-8E69-559A4D9E64DD}"/>
              </a:ext>
            </a:extLst>
          </p:cNvPr>
          <p:cNvSpPr txBox="1"/>
          <p:nvPr/>
        </p:nvSpPr>
        <p:spPr>
          <a:xfrm>
            <a:off x="5890663" y="3953111"/>
            <a:ext cx="4076455" cy="2260929"/>
          </a:xfrm>
          <a:prstGeom prst="rect">
            <a:avLst/>
          </a:prstGeom>
          <a:noFill/>
          <a:ln w="38100">
            <a:solidFill>
              <a:schemeClr val="bg2">
                <a:lumMod val="75000"/>
              </a:schemeClr>
            </a:solidFill>
            <a:prstDash val="dash"/>
          </a:ln>
        </p:spPr>
        <p:txBody>
          <a:bodyPr wrap="square" rtlCol="0">
            <a:spAutoFit/>
          </a:bodyPr>
          <a:lstStyle/>
          <a:p>
            <a:endParaRPr lang="es-CO">
              <a:solidFill>
                <a:prstClr val="black"/>
              </a:solidFill>
            </a:endParaRPr>
          </a:p>
        </p:txBody>
      </p:sp>
      <p:sp>
        <p:nvSpPr>
          <p:cNvPr id="40" name="Elipse 39">
            <a:extLst>
              <a:ext uri="{FF2B5EF4-FFF2-40B4-BE49-F238E27FC236}">
                <a16:creationId xmlns:a16="http://schemas.microsoft.com/office/drawing/2014/main" id="{64DC3F3B-D67F-4D5F-8CD9-8FBED6FE116D}"/>
              </a:ext>
            </a:extLst>
          </p:cNvPr>
          <p:cNvSpPr/>
          <p:nvPr/>
        </p:nvSpPr>
        <p:spPr>
          <a:xfrm>
            <a:off x="6319714" y="4712256"/>
            <a:ext cx="1017911" cy="1008059"/>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b="1" dirty="0">
                <a:solidFill>
                  <a:schemeClr val="tx1"/>
                </a:solidFill>
              </a:rPr>
              <a:t>118,49</a:t>
            </a:r>
            <a:r>
              <a:rPr lang="es-CO" sz="1400" b="1" dirty="0">
                <a:solidFill>
                  <a:prstClr val="white"/>
                </a:solidFill>
              </a:rPr>
              <a:t> </a:t>
            </a:r>
          </a:p>
        </p:txBody>
      </p:sp>
      <p:sp>
        <p:nvSpPr>
          <p:cNvPr id="44" name="object 88">
            <a:extLst>
              <a:ext uri="{FF2B5EF4-FFF2-40B4-BE49-F238E27FC236}">
                <a16:creationId xmlns:a16="http://schemas.microsoft.com/office/drawing/2014/main" id="{17F132A5-C5C4-418C-8070-A60BF7858806}"/>
              </a:ext>
            </a:extLst>
          </p:cNvPr>
          <p:cNvSpPr txBox="1"/>
          <p:nvPr/>
        </p:nvSpPr>
        <p:spPr>
          <a:xfrm>
            <a:off x="7650176" y="4620009"/>
            <a:ext cx="1517594" cy="566822"/>
          </a:xfrm>
          <a:prstGeom prst="rect">
            <a:avLst/>
          </a:prstGeom>
        </p:spPr>
        <p:txBody>
          <a:bodyPr vert="horz" wrap="square" lIns="0" tIns="12700" rIns="0" bIns="0" rtlCol="0">
            <a:spAutoFit/>
          </a:bodyPr>
          <a:lstStyle/>
          <a:p>
            <a:pPr marL="12700" algn="just">
              <a:spcBef>
                <a:spcPts val="100"/>
              </a:spcBef>
            </a:pPr>
            <a:r>
              <a:rPr lang="es-ES" sz="1200" spc="-5" dirty="0">
                <a:solidFill>
                  <a:prstClr val="black"/>
                </a:solidFill>
                <a:latin typeface="Arial"/>
                <a:cs typeface="Arial"/>
              </a:rPr>
              <a:t>Tasa de violencia  intrafamiliar 2017- Sucre</a:t>
            </a:r>
            <a:endParaRPr sz="1100" spc="-5" dirty="0">
              <a:solidFill>
                <a:prstClr val="black"/>
              </a:solidFill>
              <a:latin typeface="Arial"/>
              <a:cs typeface="Arial"/>
            </a:endParaRPr>
          </a:p>
        </p:txBody>
      </p:sp>
      <p:sp>
        <p:nvSpPr>
          <p:cNvPr id="45" name="CuadroTexto 44">
            <a:extLst>
              <a:ext uri="{FF2B5EF4-FFF2-40B4-BE49-F238E27FC236}">
                <a16:creationId xmlns:a16="http://schemas.microsoft.com/office/drawing/2014/main" id="{B5F89689-FE50-4F94-88A9-10FA849E42FF}"/>
              </a:ext>
            </a:extLst>
          </p:cNvPr>
          <p:cNvSpPr txBox="1"/>
          <p:nvPr/>
        </p:nvSpPr>
        <p:spPr>
          <a:xfrm>
            <a:off x="5439710" y="3573905"/>
            <a:ext cx="1971675" cy="400110"/>
          </a:xfrm>
          <a:prstGeom prst="rect">
            <a:avLst/>
          </a:prstGeom>
          <a:noFill/>
        </p:spPr>
        <p:txBody>
          <a:bodyPr wrap="square" rtlCol="0">
            <a:spAutoFit/>
          </a:bodyPr>
          <a:lstStyle/>
          <a:p>
            <a:pPr algn="ctr"/>
            <a:r>
              <a:rPr lang="es-CO" sz="2000" b="1">
                <a:solidFill>
                  <a:srgbClr val="FF0000"/>
                </a:solidFill>
                <a:latin typeface="Arial" pitchFamily="34" charset="0"/>
                <a:cs typeface="Arial" pitchFamily="34" charset="0"/>
              </a:rPr>
              <a:t>Violencia</a:t>
            </a:r>
            <a:r>
              <a:rPr lang="es-CO" b="1">
                <a:solidFill>
                  <a:prstClr val="black"/>
                </a:solidFill>
              </a:rPr>
              <a:t> </a:t>
            </a:r>
          </a:p>
        </p:txBody>
      </p:sp>
      <p:pic>
        <p:nvPicPr>
          <p:cNvPr id="46" name="Gráfico 17" descr="Familia con dos niños">
            <a:extLst>
              <a:ext uri="{FF2B5EF4-FFF2-40B4-BE49-F238E27FC236}">
                <a16:creationId xmlns:a16="http://schemas.microsoft.com/office/drawing/2014/main" id="{1BFE0A91-3EA4-4336-8560-F727B74483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92218" y="4041644"/>
            <a:ext cx="716169" cy="726109"/>
          </a:xfrm>
          <a:prstGeom prst="rect">
            <a:avLst/>
          </a:prstGeom>
        </p:spPr>
      </p:pic>
      <p:sp>
        <p:nvSpPr>
          <p:cNvPr id="47" name="object 88">
            <a:extLst>
              <a:ext uri="{FF2B5EF4-FFF2-40B4-BE49-F238E27FC236}">
                <a16:creationId xmlns:a16="http://schemas.microsoft.com/office/drawing/2014/main" id="{7386E766-0B03-4A69-B8AD-6851206F84D3}"/>
              </a:ext>
            </a:extLst>
          </p:cNvPr>
          <p:cNvSpPr txBox="1"/>
          <p:nvPr/>
        </p:nvSpPr>
        <p:spPr>
          <a:xfrm>
            <a:off x="5593524" y="5819060"/>
            <a:ext cx="2429726" cy="394980"/>
          </a:xfrm>
          <a:prstGeom prst="rect">
            <a:avLst/>
          </a:prstGeom>
        </p:spPr>
        <p:txBody>
          <a:bodyPr vert="horz" wrap="square" lIns="0" tIns="12700" rIns="0" bIns="0" rtlCol="0">
            <a:spAutoFit/>
          </a:bodyPr>
          <a:lstStyle/>
          <a:p>
            <a:pPr marL="12700" algn="ctr">
              <a:spcBef>
                <a:spcPts val="100"/>
              </a:spcBef>
            </a:pPr>
            <a:r>
              <a:rPr sz="1200" spc="-5" dirty="0">
                <a:solidFill>
                  <a:prstClr val="black"/>
                </a:solidFill>
                <a:cs typeface="Arial"/>
              </a:rPr>
              <a:t>Tasa</a:t>
            </a:r>
            <a:r>
              <a:rPr sz="1200" spc="-5" dirty="0">
                <a:solidFill>
                  <a:prstClr val="black"/>
                </a:solidFill>
                <a:latin typeface="Arial"/>
                <a:cs typeface="Arial"/>
              </a:rPr>
              <a:t> </a:t>
            </a:r>
            <a:r>
              <a:rPr lang="es-CO" sz="1200" spc="-5" dirty="0">
                <a:solidFill>
                  <a:prstClr val="black"/>
                </a:solidFill>
                <a:latin typeface="Arial"/>
                <a:cs typeface="Arial"/>
              </a:rPr>
              <a:t>Nacional: 155,78</a:t>
            </a:r>
          </a:p>
          <a:p>
            <a:pPr marL="12700" algn="ctr">
              <a:spcBef>
                <a:spcPts val="100"/>
              </a:spcBef>
            </a:pPr>
            <a:r>
              <a:rPr lang="es-CO" sz="1200" spc="-5" dirty="0">
                <a:solidFill>
                  <a:prstClr val="black"/>
                </a:solidFill>
                <a:cs typeface="Arial"/>
              </a:rPr>
              <a:t>Fuente SUIN_ICBF</a:t>
            </a:r>
          </a:p>
        </p:txBody>
      </p:sp>
      <p:sp>
        <p:nvSpPr>
          <p:cNvPr id="4" name="Elipse 3">
            <a:extLst>
              <a:ext uri="{FF2B5EF4-FFF2-40B4-BE49-F238E27FC236}">
                <a16:creationId xmlns:a16="http://schemas.microsoft.com/office/drawing/2014/main" id="{C6EB1217-9C31-474D-AB44-6EE2430B0248}"/>
              </a:ext>
            </a:extLst>
          </p:cNvPr>
          <p:cNvSpPr/>
          <p:nvPr/>
        </p:nvSpPr>
        <p:spPr>
          <a:xfrm>
            <a:off x="1630801" y="1470608"/>
            <a:ext cx="914400" cy="9144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b="1" dirty="0">
                <a:solidFill>
                  <a:schemeClr val="tx1"/>
                </a:solidFill>
              </a:rPr>
              <a:t>10,0</a:t>
            </a:r>
            <a:r>
              <a:rPr lang="es-CO" sz="1400" dirty="0">
                <a:solidFill>
                  <a:schemeClr val="tx1"/>
                </a:solidFill>
              </a:rPr>
              <a:t> </a:t>
            </a:r>
          </a:p>
        </p:txBody>
      </p:sp>
    </p:spTree>
    <p:extLst>
      <p:ext uri="{BB962C8B-B14F-4D97-AF65-F5344CB8AC3E}">
        <p14:creationId xmlns:p14="http://schemas.microsoft.com/office/powerpoint/2010/main" val="3680293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9524" y="519824"/>
            <a:ext cx="9912659" cy="652028"/>
          </a:xfrm>
          <a:solidFill>
            <a:schemeClr val="accent6">
              <a:lumMod val="60000"/>
              <a:lumOff val="40000"/>
            </a:schemeClr>
          </a:solidFill>
        </p:spPr>
        <p:txBody>
          <a:bodyPr>
            <a:normAutofit fontScale="90000"/>
          </a:bodyPr>
          <a:lstStyle/>
          <a:p>
            <a:pPr lvl="0" algn="ctr"/>
            <a:br>
              <a:rPr lang="es-CO" b="1" dirty="0">
                <a:solidFill>
                  <a:srgbClr val="346232"/>
                </a:solidFill>
                <a:cs typeface="Arial" panose="020B0604020202020204" pitchFamily="34" charset="0"/>
              </a:rPr>
            </a:br>
            <a:br>
              <a:rPr lang="es-CO" b="1" dirty="0">
                <a:solidFill>
                  <a:srgbClr val="346232"/>
                </a:solidFill>
                <a:cs typeface="Arial" panose="020B0604020202020204" pitchFamily="34" charset="0"/>
              </a:rPr>
            </a:br>
            <a:br>
              <a:rPr lang="es-CO" b="1" dirty="0">
                <a:solidFill>
                  <a:srgbClr val="346232"/>
                </a:solidFill>
                <a:cs typeface="Arial" panose="020B0604020202020204" pitchFamily="34" charset="0"/>
              </a:rPr>
            </a:br>
            <a:r>
              <a:rPr lang="es-CO" sz="4900" b="1" dirty="0">
                <a:solidFill>
                  <a:srgbClr val="242758"/>
                </a:solidFill>
                <a:latin typeface="+mn-lt"/>
                <a:ea typeface="+mn-ea"/>
                <a:cs typeface="+mn-cs"/>
              </a:rPr>
              <a:t>OFERTA INSTITUCIONAL</a:t>
            </a:r>
            <a:br>
              <a:rPr lang="es-CO" sz="4900" b="1" dirty="0">
                <a:solidFill>
                  <a:srgbClr val="242758"/>
                </a:solidFill>
                <a:latin typeface="+mn-lt"/>
                <a:ea typeface="+mn-ea"/>
                <a:cs typeface="+mn-cs"/>
              </a:rPr>
            </a:br>
            <a:br>
              <a:rPr lang="es-CO" sz="4900" b="1" dirty="0">
                <a:solidFill>
                  <a:srgbClr val="242758"/>
                </a:solidFill>
                <a:latin typeface="+mn-lt"/>
                <a:ea typeface="+mn-ea"/>
                <a:cs typeface="+mn-cs"/>
              </a:rPr>
            </a:br>
            <a:br>
              <a:rPr lang="es-CO" b="1" dirty="0">
                <a:solidFill>
                  <a:srgbClr val="346232"/>
                </a:solidFill>
                <a:cs typeface="Arial" panose="020B0604020202020204" pitchFamily="34" charset="0"/>
              </a:rPr>
            </a:br>
            <a:endParaRPr lang="es-CO" dirty="0"/>
          </a:p>
        </p:txBody>
      </p:sp>
      <p:graphicFrame>
        <p:nvGraphicFramePr>
          <p:cNvPr id="12" name="11 Tabla"/>
          <p:cNvGraphicFramePr>
            <a:graphicFrameLocks noGrp="1"/>
          </p:cNvGraphicFramePr>
          <p:nvPr>
            <p:extLst>
              <p:ext uri="{D42A27DB-BD31-4B8C-83A1-F6EECF244321}">
                <p14:modId xmlns:p14="http://schemas.microsoft.com/office/powerpoint/2010/main" val="1928052240"/>
              </p:ext>
            </p:extLst>
          </p:nvPr>
        </p:nvGraphicFramePr>
        <p:xfrm>
          <a:off x="1056314" y="1912557"/>
          <a:ext cx="9355111" cy="1633230"/>
        </p:xfrm>
        <a:graphic>
          <a:graphicData uri="http://schemas.openxmlformats.org/drawingml/2006/table">
            <a:tbl>
              <a:tblPr firstRow="1" bandRow="1">
                <a:tableStyleId>{5C22544A-7EE6-4342-B048-85BDC9FD1C3A}</a:tableStyleId>
              </a:tblPr>
              <a:tblGrid>
                <a:gridCol w="3629252">
                  <a:extLst>
                    <a:ext uri="{9D8B030D-6E8A-4147-A177-3AD203B41FA5}">
                      <a16:colId xmlns:a16="http://schemas.microsoft.com/office/drawing/2014/main" val="20000"/>
                    </a:ext>
                  </a:extLst>
                </a:gridCol>
                <a:gridCol w="2205865">
                  <a:extLst>
                    <a:ext uri="{9D8B030D-6E8A-4147-A177-3AD203B41FA5}">
                      <a16:colId xmlns:a16="http://schemas.microsoft.com/office/drawing/2014/main" val="20001"/>
                    </a:ext>
                  </a:extLst>
                </a:gridCol>
                <a:gridCol w="1939909">
                  <a:extLst>
                    <a:ext uri="{9D8B030D-6E8A-4147-A177-3AD203B41FA5}">
                      <a16:colId xmlns:a16="http://schemas.microsoft.com/office/drawing/2014/main" val="20003"/>
                    </a:ext>
                  </a:extLst>
                </a:gridCol>
                <a:gridCol w="1580085">
                  <a:extLst>
                    <a:ext uri="{9D8B030D-6E8A-4147-A177-3AD203B41FA5}">
                      <a16:colId xmlns:a16="http://schemas.microsoft.com/office/drawing/2014/main" val="20004"/>
                    </a:ext>
                  </a:extLst>
                </a:gridCol>
              </a:tblGrid>
              <a:tr h="306479">
                <a:tc>
                  <a:txBody>
                    <a:bodyPr/>
                    <a:lstStyle/>
                    <a:p>
                      <a:pPr algn="ctr"/>
                      <a:r>
                        <a:rPr lang="es-CO" sz="1600" dirty="0">
                          <a:latin typeface="Calibri" panose="020F0502020204030204" pitchFamily="34" charset="0"/>
                        </a:rPr>
                        <a:t>2019</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600" u="none" strike="noStrike" dirty="0">
                          <a:effectLst/>
                          <a:latin typeface="Calibri" panose="020F0502020204030204" pitchFamily="34" charset="0"/>
                        </a:rPr>
                        <a:t> Unidades</a:t>
                      </a:r>
                      <a:endParaRPr lang="es-CO" sz="1600" b="1" i="0" u="none" strike="noStrike" dirty="0">
                        <a:solidFill>
                          <a:srgbClr val="FFFFFF"/>
                        </a:solidFill>
                        <a:effectLst/>
                        <a:latin typeface="Calibri" panose="020F0502020204030204" pitchFamily="34" charset="0"/>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600" u="none" strike="noStrike" dirty="0">
                          <a:effectLst/>
                          <a:latin typeface="Calibri" panose="020F0502020204030204" pitchFamily="34" charset="0"/>
                        </a:rPr>
                        <a:t> Usuarios </a:t>
                      </a:r>
                      <a:endParaRPr lang="es-CO" sz="1600" b="1" i="0" u="none" strike="noStrike" dirty="0">
                        <a:solidFill>
                          <a:srgbClr val="FFFFFF"/>
                        </a:solidFill>
                        <a:effectLst/>
                        <a:latin typeface="Calibri" panose="020F0502020204030204" pitchFamily="34" charset="0"/>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600" u="none" strike="noStrike" dirty="0">
                          <a:effectLst/>
                          <a:latin typeface="Calibri" panose="020F0502020204030204" pitchFamily="34" charset="0"/>
                        </a:rPr>
                        <a:t>Valor</a:t>
                      </a:r>
                      <a:endParaRPr lang="es-CO" sz="1600" b="1" i="0" u="none" strike="noStrike" dirty="0">
                        <a:solidFill>
                          <a:srgbClr val="FFFFFF"/>
                        </a:solidFill>
                        <a:effectLst/>
                        <a:latin typeface="Calibri" panose="020F0502020204030204" pitchFamily="34" charset="0"/>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4249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u="none" strike="noStrike" dirty="0">
                          <a:solidFill>
                            <a:schemeClr val="tx1"/>
                          </a:solidFill>
                          <a:effectLst/>
                          <a:latin typeface="Calibri" panose="020F0502020204030204" pitchFamily="34" charset="0"/>
                        </a:rPr>
                        <a:t> PROGRAMACIÓN FINAL</a:t>
                      </a:r>
                      <a:endParaRPr lang="es-CO" sz="1600" dirty="0">
                        <a:solidFill>
                          <a:schemeClr val="tx1"/>
                        </a:solidFill>
                        <a:latin typeface="Calibri" panose="020F0502020204030204" pitchFamily="34" charset="0"/>
                      </a:endParaRP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600" b="0" i="0" u="none" strike="noStrike" dirty="0">
                          <a:solidFill>
                            <a:srgbClr val="000000"/>
                          </a:solidFill>
                          <a:effectLst/>
                          <a:latin typeface="Calibri" panose="020F0502020204030204" pitchFamily="34" charset="0"/>
                        </a:rPr>
                        <a:t>  3.007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600" b="0" i="0" u="none" strike="noStrike" dirty="0">
                          <a:solidFill>
                            <a:srgbClr val="000000"/>
                          </a:solidFill>
                          <a:effectLst/>
                          <a:latin typeface="Calibri" panose="020F0502020204030204" pitchFamily="34" charset="0"/>
                        </a:rPr>
                        <a:t>  53.546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600" b="0" i="0" u="none" strike="noStrike" dirty="0">
                          <a:solidFill>
                            <a:srgbClr val="000000"/>
                          </a:solidFill>
                          <a:effectLst/>
                          <a:latin typeface="Calibri" panose="020F0502020204030204" pitchFamily="34" charset="0"/>
                        </a:rPr>
                        <a:t>     $114.142.814.042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429165">
                <a:tc>
                  <a:txBody>
                    <a:bodyPr/>
                    <a:lstStyle/>
                    <a:p>
                      <a:pPr algn="ctr"/>
                      <a:r>
                        <a:rPr lang="es-CO" sz="1600" dirty="0">
                          <a:solidFill>
                            <a:schemeClr val="tx1"/>
                          </a:solidFill>
                          <a:latin typeface="Calibri" panose="020F0502020204030204" pitchFamily="34" charset="0"/>
                        </a:rPr>
                        <a:t>CONSOLIDADO ATENCIÓN</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600" b="0" i="0" u="none" strike="noStrike" dirty="0">
                          <a:solidFill>
                            <a:srgbClr val="000000"/>
                          </a:solidFill>
                          <a:effectLst/>
                          <a:latin typeface="Calibri" panose="020F0502020204030204" pitchFamily="34" charset="0"/>
                        </a:rPr>
                        <a:t> 2.999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600" b="0" i="0" u="none" strike="noStrike" dirty="0">
                          <a:solidFill>
                            <a:srgbClr val="000000"/>
                          </a:solidFill>
                          <a:effectLst/>
                          <a:latin typeface="Calibri" panose="020F0502020204030204" pitchFamily="34" charset="0"/>
                        </a:rPr>
                        <a:t>  53.066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600" b="0" i="0" u="none" strike="noStrike" dirty="0">
                          <a:solidFill>
                            <a:srgbClr val="000000"/>
                          </a:solidFill>
                          <a:effectLst/>
                          <a:latin typeface="Calibri" panose="020F0502020204030204" pitchFamily="34" charset="0"/>
                        </a:rPr>
                        <a:t>     $114.028.318.149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06479">
                <a:tc>
                  <a:txBody>
                    <a:bodyPr/>
                    <a:lstStyle/>
                    <a:p>
                      <a:pPr algn="ctr"/>
                      <a:r>
                        <a:rPr lang="es-CO" sz="1600" b="1" dirty="0">
                          <a:solidFill>
                            <a:schemeClr val="bg1"/>
                          </a:solidFill>
                          <a:latin typeface="Calibri" panose="020F0502020204030204" pitchFamily="34" charset="0"/>
                        </a:rPr>
                        <a:t>%</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Calibri" panose="020F0502020204030204" pitchFamily="34" charset="0"/>
                        </a:rPr>
                        <a:t>99.73%</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Calibri" panose="020F0502020204030204" pitchFamily="34" charset="0"/>
                        </a:rPr>
                        <a:t>99.10%</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Calibri" panose="020F0502020204030204" pitchFamily="34" charset="0"/>
                        </a:rPr>
                        <a:t>99.90%</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3688940228"/>
              </p:ext>
            </p:extLst>
          </p:nvPr>
        </p:nvGraphicFramePr>
        <p:xfrm>
          <a:off x="1056314" y="3851966"/>
          <a:ext cx="9355111" cy="1394569"/>
        </p:xfrm>
        <a:graphic>
          <a:graphicData uri="http://schemas.openxmlformats.org/drawingml/2006/table">
            <a:tbl>
              <a:tblPr firstRow="1" bandRow="1">
                <a:tableStyleId>{5C22544A-7EE6-4342-B048-85BDC9FD1C3A}</a:tableStyleId>
              </a:tblPr>
              <a:tblGrid>
                <a:gridCol w="3629251">
                  <a:extLst>
                    <a:ext uri="{9D8B030D-6E8A-4147-A177-3AD203B41FA5}">
                      <a16:colId xmlns:a16="http://schemas.microsoft.com/office/drawing/2014/main" val="20000"/>
                    </a:ext>
                  </a:extLst>
                </a:gridCol>
                <a:gridCol w="2205866">
                  <a:extLst>
                    <a:ext uri="{9D8B030D-6E8A-4147-A177-3AD203B41FA5}">
                      <a16:colId xmlns:a16="http://schemas.microsoft.com/office/drawing/2014/main" val="20001"/>
                    </a:ext>
                  </a:extLst>
                </a:gridCol>
                <a:gridCol w="1939909">
                  <a:extLst>
                    <a:ext uri="{9D8B030D-6E8A-4147-A177-3AD203B41FA5}">
                      <a16:colId xmlns:a16="http://schemas.microsoft.com/office/drawing/2014/main" val="20003"/>
                    </a:ext>
                  </a:extLst>
                </a:gridCol>
                <a:gridCol w="1580085">
                  <a:extLst>
                    <a:ext uri="{9D8B030D-6E8A-4147-A177-3AD203B41FA5}">
                      <a16:colId xmlns:a16="http://schemas.microsoft.com/office/drawing/2014/main" val="20004"/>
                    </a:ext>
                  </a:extLst>
                </a:gridCol>
              </a:tblGrid>
              <a:tr h="0">
                <a:tc>
                  <a:txBody>
                    <a:bodyPr/>
                    <a:lstStyle/>
                    <a:p>
                      <a:pPr algn="ctr"/>
                      <a:r>
                        <a:rPr lang="es-CO" sz="1800" b="1" dirty="0">
                          <a:latin typeface="+mn-lt"/>
                        </a:rPr>
                        <a:t>2020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b="1" u="none" strike="noStrike" dirty="0">
                          <a:effectLst/>
                          <a:latin typeface="+mn-lt"/>
                        </a:rPr>
                        <a:t> Unidades</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b="1" u="none" strike="noStrike" dirty="0">
                          <a:effectLst/>
                          <a:latin typeface="+mn-lt"/>
                        </a:rPr>
                        <a:t> Usuarios </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b="1" u="none" strike="noStrike" dirty="0">
                          <a:effectLst/>
                          <a:latin typeface="+mn-lt"/>
                        </a:rPr>
                        <a:t>Valor</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45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u="none" strike="noStrike" dirty="0">
                          <a:solidFill>
                            <a:schemeClr val="tx1"/>
                          </a:solidFill>
                          <a:effectLst/>
                          <a:latin typeface="+mn-lt"/>
                        </a:rPr>
                        <a:t> PROGRAMACIÓN VIGENTE</a:t>
                      </a:r>
                      <a:endParaRPr lang="es-CO" sz="1600" dirty="0">
                        <a:solidFill>
                          <a:schemeClr val="tx1"/>
                        </a:solidFill>
                        <a:latin typeface="+mn-lt"/>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600" b="0" i="0" u="none" strike="noStrike" dirty="0">
                          <a:effectLst/>
                          <a:latin typeface="Calibri" panose="020F0502020204030204" pitchFamily="34" charset="0"/>
                        </a:rPr>
                        <a:t>2.534</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600" b="0" i="0" u="none" strike="noStrike" dirty="0">
                          <a:effectLst/>
                          <a:latin typeface="Calibri" panose="020F0502020204030204" pitchFamily="34" charset="0"/>
                        </a:rPr>
                        <a:t>48.003</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600" b="0" i="0" u="none" strike="noStrike" dirty="0">
                          <a:effectLst/>
                          <a:latin typeface="Calibri" panose="020F0502020204030204" pitchFamily="34" charset="0"/>
                        </a:rPr>
                        <a:t>$ 109.447.475.504</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348469">
                <a:tc>
                  <a:txBody>
                    <a:bodyPr/>
                    <a:lstStyle/>
                    <a:p>
                      <a:pPr algn="ctr"/>
                      <a:r>
                        <a:rPr lang="es-CO" sz="1600" dirty="0">
                          <a:solidFill>
                            <a:schemeClr val="tx1"/>
                          </a:solidFill>
                          <a:latin typeface="+mn-lt"/>
                        </a:rPr>
                        <a:t>EJECUCIÓN CORTE</a:t>
                      </a:r>
                      <a:r>
                        <a:rPr lang="es-CO" sz="1600" baseline="0" dirty="0">
                          <a:solidFill>
                            <a:schemeClr val="tx1"/>
                          </a:solidFill>
                          <a:latin typeface="+mn-lt"/>
                        </a:rPr>
                        <a:t> 30 DE SEPT.2020</a:t>
                      </a:r>
                      <a:endParaRPr lang="es-CO" sz="1600" dirty="0">
                        <a:solidFill>
                          <a:schemeClr val="tx1"/>
                        </a:solidFill>
                        <a:latin typeface="+mn-lt"/>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600" b="0" i="0" u="none" strike="noStrike" dirty="0">
                          <a:effectLst/>
                          <a:latin typeface="Calibri" panose="020F0502020204030204" pitchFamily="34" charset="0"/>
                        </a:rPr>
                        <a:t>2.479</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600" b="0" i="0" u="none" strike="noStrike" dirty="0">
                          <a:effectLst/>
                          <a:latin typeface="Calibri" panose="020F0502020204030204" pitchFamily="34" charset="0"/>
                        </a:rPr>
                        <a:t>47.301</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600" b="0" i="0" u="none" strike="noStrike" dirty="0">
                          <a:effectLst/>
                          <a:latin typeface="Calibri" panose="020F0502020204030204" pitchFamily="34" charset="0"/>
                        </a:rPr>
                        <a:t>$   84.696.744.593</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48853">
                <a:tc>
                  <a:txBody>
                    <a:bodyPr/>
                    <a:lstStyle/>
                    <a:p>
                      <a:pPr algn="ctr"/>
                      <a:r>
                        <a:rPr lang="es-CO" sz="1600" b="1" dirty="0">
                          <a:solidFill>
                            <a:schemeClr val="bg1"/>
                          </a:solidFill>
                          <a:latin typeface="+mn-lt"/>
                        </a:rPr>
                        <a:t>%</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mn-lt"/>
                        </a:rPr>
                        <a:t>97.83%</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mn-lt"/>
                        </a:rPr>
                        <a:t>98.54%</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mn-lt"/>
                        </a:rPr>
                        <a:t>77.39%</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51417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6988" y="308918"/>
            <a:ext cx="10515600" cy="531341"/>
          </a:xfrm>
          <a:solidFill>
            <a:schemeClr val="accent6">
              <a:lumMod val="60000"/>
              <a:lumOff val="40000"/>
            </a:schemeClr>
          </a:solidFill>
        </p:spPr>
        <p:txBody>
          <a:bodyPr>
            <a:noAutofit/>
          </a:bodyPr>
          <a:lstStyle/>
          <a:p>
            <a:pPr algn="ctr"/>
            <a:br>
              <a:rPr lang="es-CO" b="1" dirty="0">
                <a:solidFill>
                  <a:srgbClr val="242758"/>
                </a:solidFill>
                <a:latin typeface="+mn-lt"/>
                <a:ea typeface="+mn-ea"/>
                <a:cs typeface="+mn-cs"/>
              </a:rPr>
            </a:br>
            <a:br>
              <a:rPr lang="es-CO" b="1" dirty="0">
                <a:solidFill>
                  <a:srgbClr val="242758"/>
                </a:solidFill>
                <a:latin typeface="+mn-lt"/>
                <a:ea typeface="+mn-ea"/>
                <a:cs typeface="+mn-cs"/>
              </a:rPr>
            </a:br>
            <a:r>
              <a:rPr lang="es-CO" b="1" dirty="0">
                <a:solidFill>
                  <a:srgbClr val="242758"/>
                </a:solidFill>
                <a:latin typeface="+mn-lt"/>
                <a:ea typeface="+mn-ea"/>
                <a:cs typeface="+mn-cs"/>
              </a:rPr>
              <a:t>PRIMERA INFANCIA</a:t>
            </a:r>
            <a:br>
              <a:rPr lang="es-CO" b="1" dirty="0">
                <a:solidFill>
                  <a:srgbClr val="242758"/>
                </a:solidFill>
                <a:latin typeface="+mn-lt"/>
                <a:ea typeface="+mn-ea"/>
                <a:cs typeface="+mn-cs"/>
              </a:rPr>
            </a:br>
            <a:br>
              <a:rPr lang="es-CO" b="1" dirty="0">
                <a:solidFill>
                  <a:srgbClr val="242758"/>
                </a:solidFill>
                <a:latin typeface="+mn-lt"/>
                <a:ea typeface="+mn-ea"/>
                <a:cs typeface="+mn-cs"/>
              </a:rPr>
            </a:br>
            <a:endParaRPr lang="es-CO" b="1" dirty="0">
              <a:solidFill>
                <a:srgbClr val="242758"/>
              </a:solidFill>
              <a:latin typeface="+mn-lt"/>
              <a:ea typeface="+mn-ea"/>
              <a:cs typeface="+mn-cs"/>
            </a:endParaRPr>
          </a:p>
        </p:txBody>
      </p:sp>
      <p:sp>
        <p:nvSpPr>
          <p:cNvPr id="4" name="Rectángulo: esquinas redondeadas 1"/>
          <p:cNvSpPr>
            <a:spLocks noGrp="1"/>
          </p:cNvSpPr>
          <p:nvPr>
            <p:ph idx="1"/>
          </p:nvPr>
        </p:nvSpPr>
        <p:spPr>
          <a:xfrm>
            <a:off x="1072897" y="955589"/>
            <a:ext cx="9948672" cy="5305168"/>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s-CO" sz="8000" b="1"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8000" b="1" dirty="0">
              <a:solidFill>
                <a:srgbClr val="242758"/>
              </a:solidFill>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8600" b="1" dirty="0">
              <a:solidFill>
                <a:srgbClr val="242758"/>
              </a:solidFill>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8600" b="1" dirty="0">
              <a:solidFill>
                <a:srgbClr val="242758"/>
              </a:solidFill>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s-CO" sz="8600" b="1" dirty="0">
                <a:solidFill>
                  <a:srgbClr val="242758"/>
                </a:solidFill>
                <a:latin typeface="+mj-lt"/>
              </a:rPr>
              <a:t> </a:t>
            </a:r>
            <a:r>
              <a:rPr lang="es-CO" sz="8000" b="1" dirty="0">
                <a:solidFill>
                  <a:srgbClr val="242758"/>
                </a:solidFill>
              </a:rPr>
              <a:t>Logros:</a:t>
            </a:r>
          </a:p>
          <a:p>
            <a:pPr marR="0" lvl="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s-CO" sz="7200" b="1" dirty="0">
              <a:solidFill>
                <a:srgbClr val="242758"/>
              </a:solidFill>
            </a:endParaRPr>
          </a:p>
          <a:p>
            <a:pPr algn="just">
              <a:lnSpc>
                <a:spcPct val="100000"/>
              </a:lnSpc>
              <a:spcBef>
                <a:spcPts val="0"/>
              </a:spcBef>
              <a:spcAft>
                <a:spcPts val="600"/>
              </a:spcAft>
              <a:buFont typeface="Wingdings" panose="05000000000000000000" pitchFamily="2" charset="2"/>
              <a:buChar char="q"/>
              <a:defRPr/>
            </a:pPr>
            <a:r>
              <a:rPr lang="es-CO" sz="7200" kern="0" dirty="0">
                <a:solidFill>
                  <a:schemeClr val="tx1"/>
                </a:solidFill>
                <a:cs typeface="Arial"/>
              </a:rPr>
              <a:t>Apropiación  de las estrategias </a:t>
            </a:r>
            <a:r>
              <a:rPr lang="es-CO" sz="7200" b="1" kern="0" dirty="0">
                <a:solidFill>
                  <a:schemeClr val="tx1"/>
                </a:solidFill>
                <a:cs typeface="Arial"/>
              </a:rPr>
              <a:t>Contacto sin Contagio</a:t>
            </a:r>
            <a:r>
              <a:rPr lang="es-CO" sz="7200" kern="0" dirty="0">
                <a:solidFill>
                  <a:schemeClr val="tx1"/>
                </a:solidFill>
                <a:cs typeface="Arial"/>
              </a:rPr>
              <a:t>, </a:t>
            </a:r>
            <a:r>
              <a:rPr lang="es-CO" sz="7200" b="1" kern="0" dirty="0">
                <a:solidFill>
                  <a:srgbClr val="FF0000"/>
                </a:solidFill>
                <a:cs typeface="Arial"/>
              </a:rPr>
              <a:t>Mis Manos te Enseñan</a:t>
            </a:r>
            <a:r>
              <a:rPr lang="es-CO" sz="7200" kern="0" dirty="0">
                <a:solidFill>
                  <a:schemeClr val="tx1"/>
                </a:solidFill>
                <a:cs typeface="Arial"/>
              </a:rPr>
              <a:t>, </a:t>
            </a:r>
            <a:r>
              <a:rPr lang="es-CO" sz="7200" b="1" kern="0" dirty="0">
                <a:solidFill>
                  <a:srgbClr val="00B0F0"/>
                </a:solidFill>
                <a:cs typeface="Arial"/>
              </a:rPr>
              <a:t>Mis Manos te Enseñan, 2.0</a:t>
            </a:r>
            <a:r>
              <a:rPr lang="es-CO" sz="7200" kern="0" dirty="0">
                <a:solidFill>
                  <a:schemeClr val="tx1"/>
                </a:solidFill>
                <a:cs typeface="Arial"/>
              </a:rPr>
              <a:t> por parte de los profesionales de los centros zonales, madres comunitarias, agentes educativas, talento humano de las EAS, y demás socios estratégicos de las modalidades de atención a la Primera Infancia. </a:t>
            </a:r>
          </a:p>
          <a:p>
            <a:pPr algn="just">
              <a:lnSpc>
                <a:spcPct val="100000"/>
              </a:lnSpc>
              <a:spcBef>
                <a:spcPts val="0"/>
              </a:spcBef>
              <a:spcAft>
                <a:spcPts val="600"/>
              </a:spcAft>
              <a:buFont typeface="Wingdings" panose="05000000000000000000" pitchFamily="2" charset="2"/>
              <a:buChar char="q"/>
              <a:defRPr/>
            </a:pPr>
            <a:endParaRPr lang="es-CO" sz="7200" kern="0" dirty="0">
              <a:solidFill>
                <a:schemeClr val="tx1"/>
              </a:solidFill>
              <a:cs typeface="Arial"/>
            </a:endParaRPr>
          </a:p>
          <a:p>
            <a:pPr lvl="0" algn="just">
              <a:lnSpc>
                <a:spcPct val="100000"/>
              </a:lnSpc>
              <a:spcBef>
                <a:spcPts val="0"/>
              </a:spcBef>
              <a:spcAft>
                <a:spcPts val="600"/>
              </a:spcAft>
              <a:buFont typeface="Wingdings" panose="05000000000000000000" pitchFamily="2" charset="2"/>
              <a:buChar char="q"/>
              <a:defRPr/>
            </a:pPr>
            <a:r>
              <a:rPr lang="es-CO" sz="7200" kern="0" dirty="0">
                <a:solidFill>
                  <a:prstClr val="black"/>
                </a:solidFill>
                <a:cs typeface="Arial"/>
              </a:rPr>
              <a:t>Fortalecimiento de la participación de madres, padres, y/o cuidadores en el desarrollo de las 14 practicas de cuidado y crianza, a  través  del acompañamiento pedagógico que realiza las madres comunitarias,  y agentes educativos en los componentes, familia, comunidad y redes, proceso pedagógico y salud y nutrición. </a:t>
            </a:r>
          </a:p>
          <a:p>
            <a:pPr marL="0" lvl="0" indent="0" algn="just">
              <a:lnSpc>
                <a:spcPct val="100000"/>
              </a:lnSpc>
              <a:spcBef>
                <a:spcPts val="0"/>
              </a:spcBef>
              <a:spcAft>
                <a:spcPts val="600"/>
              </a:spcAft>
              <a:buNone/>
              <a:defRPr/>
            </a:pPr>
            <a:endParaRPr lang="es-CO" sz="7200" kern="0" dirty="0">
              <a:solidFill>
                <a:prstClr val="black"/>
              </a:solidFill>
              <a:cs typeface="Arial"/>
            </a:endParaRPr>
          </a:p>
          <a:p>
            <a:pPr lvl="0" algn="just">
              <a:lnSpc>
                <a:spcPct val="100000"/>
              </a:lnSpc>
              <a:spcBef>
                <a:spcPts val="0"/>
              </a:spcBef>
              <a:spcAft>
                <a:spcPts val="600"/>
              </a:spcAft>
              <a:buFont typeface="Wingdings" panose="05000000000000000000" pitchFamily="2" charset="2"/>
              <a:buChar char="q"/>
              <a:defRPr/>
            </a:pPr>
            <a:r>
              <a:rPr lang="es-CO" sz="7200" kern="0" dirty="0">
                <a:solidFill>
                  <a:prstClr val="black"/>
                </a:solidFill>
                <a:cs typeface="Arial"/>
              </a:rPr>
              <a:t>Fortalecimiento en la cualificación del talento humano de las EAS, en la implementación del  Sistema del Plan de Emergencia Sanitaria- (SPES),  para el seguimiento permanente a las estrategias de atención implementadas en el marco de la declaratoria de emergencia  Sanitaria del Gobierno Nacional  por el Covid-19.</a:t>
            </a:r>
          </a:p>
          <a:p>
            <a:pPr lvl="0" algn="just">
              <a:lnSpc>
                <a:spcPct val="100000"/>
              </a:lnSpc>
              <a:spcBef>
                <a:spcPts val="0"/>
              </a:spcBef>
              <a:spcAft>
                <a:spcPts val="600"/>
              </a:spcAft>
              <a:buFont typeface="Wingdings" panose="05000000000000000000" pitchFamily="2" charset="2"/>
              <a:buChar char="q"/>
              <a:defRPr/>
            </a:pPr>
            <a:endParaRPr lang="es-CO" sz="7200" kern="0" dirty="0">
              <a:solidFill>
                <a:prstClr val="black"/>
              </a:solidFill>
              <a:cs typeface="Arial"/>
            </a:endParaRPr>
          </a:p>
          <a:p>
            <a:pPr algn="just">
              <a:lnSpc>
                <a:spcPct val="100000"/>
              </a:lnSpc>
              <a:spcBef>
                <a:spcPts val="0"/>
              </a:spcBef>
              <a:spcAft>
                <a:spcPts val="600"/>
              </a:spcAft>
              <a:buFont typeface="Wingdings" panose="05000000000000000000" pitchFamily="2" charset="2"/>
              <a:buChar char="q"/>
              <a:defRPr/>
            </a:pPr>
            <a:r>
              <a:rPr lang="es-CO" sz="7200" kern="0" dirty="0">
                <a:solidFill>
                  <a:prstClr val="black"/>
                </a:solidFill>
                <a:cs typeface="Arial"/>
              </a:rPr>
              <a:t>Seguimiento con calidad y en tiempo real a las entregas de la RPP,( ración para preparar) acompañamientos telefónicos  a las familias, seguimiento al estado de salud de los usuarios, talleres de formación de las familias y atenciones priorizadas, actividades que se verifican a través de la implementación del Sistema de información SPES. </a:t>
            </a:r>
          </a:p>
          <a:p>
            <a:pPr marL="0" marR="0" lvl="0" indent="0" defTabSz="914400" eaLnBrk="1" fontAlgn="auto" latinLnBrk="0" hangingPunct="1">
              <a:lnSpc>
                <a:spcPct val="100000"/>
              </a:lnSpc>
              <a:spcBef>
                <a:spcPts val="0"/>
              </a:spcBef>
              <a:spcAft>
                <a:spcPts val="0"/>
              </a:spcAft>
              <a:buClrTx/>
              <a:buSzTx/>
              <a:buFontTx/>
              <a:buNone/>
              <a:tabLst/>
              <a:defRPr/>
            </a:pPr>
            <a:endParaRPr lang="es-CO" sz="4400" b="1"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Tree>
    <p:extLst>
      <p:ext uri="{BB962C8B-B14F-4D97-AF65-F5344CB8AC3E}">
        <p14:creationId xmlns:p14="http://schemas.microsoft.com/office/powerpoint/2010/main" val="498447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17191"/>
            <a:ext cx="10515600" cy="531341"/>
          </a:xfrm>
          <a:solidFill>
            <a:schemeClr val="accent6">
              <a:lumMod val="60000"/>
              <a:lumOff val="40000"/>
            </a:schemeClr>
          </a:solidFill>
        </p:spPr>
        <p:txBody>
          <a:bodyPr>
            <a:noAutofit/>
          </a:bodyPr>
          <a:lstStyle/>
          <a:p>
            <a:pPr algn="ctr"/>
            <a:br>
              <a:rPr lang="es-CO" b="1" dirty="0">
                <a:solidFill>
                  <a:srgbClr val="242758"/>
                </a:solidFill>
                <a:latin typeface="+mn-lt"/>
                <a:ea typeface="+mn-ea"/>
                <a:cs typeface="+mn-cs"/>
              </a:rPr>
            </a:br>
            <a:br>
              <a:rPr lang="es-CO" b="1" dirty="0">
                <a:solidFill>
                  <a:srgbClr val="242758"/>
                </a:solidFill>
                <a:latin typeface="+mn-lt"/>
                <a:ea typeface="+mn-ea"/>
                <a:cs typeface="+mn-cs"/>
              </a:rPr>
            </a:br>
            <a:r>
              <a:rPr lang="es-CO" b="1" dirty="0">
                <a:solidFill>
                  <a:srgbClr val="242758"/>
                </a:solidFill>
                <a:latin typeface="+mn-lt"/>
                <a:ea typeface="+mn-ea"/>
                <a:cs typeface="+mn-cs"/>
              </a:rPr>
              <a:t>PRIMERA INFANCIA</a:t>
            </a:r>
            <a:br>
              <a:rPr lang="es-CO" b="1" dirty="0">
                <a:solidFill>
                  <a:srgbClr val="242758"/>
                </a:solidFill>
                <a:latin typeface="+mn-lt"/>
                <a:ea typeface="+mn-ea"/>
                <a:cs typeface="+mn-cs"/>
              </a:rPr>
            </a:br>
            <a:br>
              <a:rPr lang="es-CO" b="1" dirty="0">
                <a:solidFill>
                  <a:srgbClr val="242758"/>
                </a:solidFill>
                <a:latin typeface="+mn-lt"/>
                <a:ea typeface="+mn-ea"/>
                <a:cs typeface="+mn-cs"/>
              </a:rPr>
            </a:br>
            <a:endParaRPr lang="es-CO" b="1" dirty="0">
              <a:solidFill>
                <a:srgbClr val="242758"/>
              </a:solidFill>
              <a:latin typeface="+mn-lt"/>
              <a:ea typeface="+mn-ea"/>
              <a:cs typeface="+mn-cs"/>
            </a:endParaRPr>
          </a:p>
        </p:txBody>
      </p:sp>
      <p:sp>
        <p:nvSpPr>
          <p:cNvPr id="4" name="Rectángulo: esquinas redondeadas 1"/>
          <p:cNvSpPr>
            <a:spLocks noGrp="1"/>
          </p:cNvSpPr>
          <p:nvPr>
            <p:ph idx="1"/>
          </p:nvPr>
        </p:nvSpPr>
        <p:spPr>
          <a:xfrm>
            <a:off x="523783" y="1005186"/>
            <a:ext cx="5253587" cy="5597712"/>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s-CO" sz="8000" b="1"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8000" b="1"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s-CO" sz="8000" b="1" dirty="0">
                <a:solidFill>
                  <a:srgbClr val="242758"/>
                </a:solidFill>
                <a:latin typeface="Arial" panose="020B0604020202020204" pitchFamily="34" charset="0"/>
                <a:cs typeface="Arial" panose="020B0604020202020204" pitchFamily="34" charset="0"/>
              </a:rPr>
              <a:t>Logros:</a:t>
            </a:r>
          </a:p>
          <a:p>
            <a:pPr marL="0" marR="0" lvl="0" indent="0" defTabSz="914400" eaLnBrk="1" fontAlgn="auto" latinLnBrk="0" hangingPunct="1">
              <a:lnSpc>
                <a:spcPct val="100000"/>
              </a:lnSpc>
              <a:spcBef>
                <a:spcPts val="0"/>
              </a:spcBef>
              <a:spcAft>
                <a:spcPts val="0"/>
              </a:spcAft>
              <a:buClrTx/>
              <a:buSzTx/>
              <a:buFontTx/>
              <a:buNone/>
              <a:tabLst/>
              <a:defRPr/>
            </a:pPr>
            <a:endParaRPr lang="es-CO" sz="8000" b="1" dirty="0">
              <a:solidFill>
                <a:srgbClr val="242758"/>
              </a:solidFill>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8000" b="1" dirty="0">
              <a:solidFill>
                <a:srgbClr val="242758"/>
              </a:solidFill>
              <a:latin typeface="+mj-lt"/>
            </a:endParaRPr>
          </a:p>
          <a:p>
            <a:pPr lvl="0" algn="just">
              <a:lnSpc>
                <a:spcPct val="100000"/>
              </a:lnSpc>
              <a:spcBef>
                <a:spcPts val="0"/>
              </a:spcBef>
              <a:spcAft>
                <a:spcPts val="600"/>
              </a:spcAft>
              <a:buFont typeface="Wingdings" panose="05000000000000000000" pitchFamily="2" charset="2"/>
              <a:buChar char="q"/>
              <a:defRPr/>
            </a:pPr>
            <a:r>
              <a:rPr lang="es-CO" sz="7200" kern="0" dirty="0">
                <a:solidFill>
                  <a:prstClr val="black"/>
                </a:solidFill>
                <a:cs typeface="Arial"/>
              </a:rPr>
              <a:t>Fortalecimiento pedagógico a las EAS para la  atención de Primera Infancia durante la emergencia sanitaria.</a:t>
            </a:r>
          </a:p>
          <a:p>
            <a:pPr marL="0" lvl="0" indent="0" algn="just">
              <a:lnSpc>
                <a:spcPct val="100000"/>
              </a:lnSpc>
              <a:spcBef>
                <a:spcPts val="0"/>
              </a:spcBef>
              <a:spcAft>
                <a:spcPts val="600"/>
              </a:spcAft>
              <a:buNone/>
              <a:defRPr/>
            </a:pPr>
            <a:endParaRPr lang="es-CO" sz="7200" kern="0" dirty="0">
              <a:solidFill>
                <a:prstClr val="black"/>
              </a:solidFill>
              <a:cs typeface="Arial"/>
            </a:endParaRPr>
          </a:p>
          <a:p>
            <a:pPr lvl="0" algn="just">
              <a:lnSpc>
                <a:spcPct val="100000"/>
              </a:lnSpc>
              <a:spcBef>
                <a:spcPts val="0"/>
              </a:spcBef>
              <a:spcAft>
                <a:spcPts val="600"/>
              </a:spcAft>
              <a:buFont typeface="Wingdings" panose="05000000000000000000" pitchFamily="2" charset="2"/>
              <a:buChar char="q"/>
              <a:defRPr/>
            </a:pPr>
            <a:r>
              <a:rPr lang="es-CO" sz="7200" kern="0" dirty="0">
                <a:solidFill>
                  <a:prstClr val="black"/>
                </a:solidFill>
                <a:cs typeface="Arial"/>
              </a:rPr>
              <a:t>Verificación de las condiciones de calidad (entrega de RPP, cartillas, Kits) a través de llamadas telefónicas ( 15.850) por parte de los profesionales del rol técnico a los padres de familia y/o cuidadores de los  usuarios de las modalidades y servicios de primera infancia. </a:t>
            </a:r>
          </a:p>
          <a:p>
            <a:pPr lvl="0" algn="just">
              <a:lnSpc>
                <a:spcPct val="100000"/>
              </a:lnSpc>
              <a:spcBef>
                <a:spcPts val="0"/>
              </a:spcBef>
              <a:spcAft>
                <a:spcPts val="600"/>
              </a:spcAft>
              <a:buFont typeface="Wingdings" panose="05000000000000000000" pitchFamily="2" charset="2"/>
              <a:buChar char="q"/>
              <a:defRPr/>
            </a:pPr>
            <a:endParaRPr lang="es-CO" sz="7200" kern="0" dirty="0">
              <a:solidFill>
                <a:prstClr val="black"/>
              </a:solidFill>
              <a:cs typeface="Arial"/>
            </a:endParaRPr>
          </a:p>
          <a:p>
            <a:pPr lvl="0" algn="just">
              <a:lnSpc>
                <a:spcPct val="100000"/>
              </a:lnSpc>
              <a:spcBef>
                <a:spcPts val="0"/>
              </a:spcBef>
              <a:spcAft>
                <a:spcPts val="600"/>
              </a:spcAft>
              <a:buFont typeface="Wingdings" panose="05000000000000000000" pitchFamily="2" charset="2"/>
              <a:buChar char="q"/>
              <a:defRPr/>
            </a:pPr>
            <a:r>
              <a:rPr lang="es-CO" sz="7200" kern="0" dirty="0">
                <a:solidFill>
                  <a:prstClr val="black"/>
                </a:solidFill>
                <a:cs typeface="Arial"/>
              </a:rPr>
              <a:t>Fortalecimiento de las capacidades y habilidades de los   profesionales de apoyo a la supervisión del rol técnico y financiero a través de jornadas de entrenamiento y cualificación. </a:t>
            </a:r>
          </a:p>
          <a:p>
            <a:pPr marL="0" lvl="0" indent="0" algn="just">
              <a:lnSpc>
                <a:spcPct val="100000"/>
              </a:lnSpc>
              <a:spcBef>
                <a:spcPts val="0"/>
              </a:spcBef>
              <a:spcAft>
                <a:spcPts val="600"/>
              </a:spcAft>
              <a:buNone/>
              <a:defRPr/>
            </a:pPr>
            <a:endParaRPr lang="es-CO" sz="5600" kern="0" dirty="0">
              <a:solidFill>
                <a:prstClr val="black"/>
              </a:solidFill>
              <a:highlight>
                <a:srgbClr val="FFFF00"/>
              </a:highlight>
              <a:latin typeface="+mj-lt"/>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5" name="Rectángulo: esquinas redondeadas 1"/>
          <p:cNvSpPr txBox="1">
            <a:spLocks/>
          </p:cNvSpPr>
          <p:nvPr/>
        </p:nvSpPr>
        <p:spPr>
          <a:xfrm>
            <a:off x="6483096" y="1005186"/>
            <a:ext cx="5065776" cy="5931150"/>
          </a:xfrm>
          <a:prstGeom prst="roundRect">
            <a:avLst/>
          </a:prstGeom>
          <a:noFill/>
          <a:ln w="12700" cap="flat" cmpd="sng" algn="ctr">
            <a:solidFill>
              <a:schemeClr val="accent6">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None/>
              <a:defRPr/>
            </a:pPr>
            <a:r>
              <a:rPr lang="es-CO" sz="9200" b="1" dirty="0">
                <a:solidFill>
                  <a:srgbClr val="242758"/>
                </a:solidFill>
                <a:latin typeface="+mj-lt"/>
              </a:rPr>
              <a:t>    </a:t>
            </a:r>
          </a:p>
          <a:p>
            <a:pPr marL="0" indent="0">
              <a:lnSpc>
                <a:spcPct val="100000"/>
              </a:lnSpc>
              <a:spcBef>
                <a:spcPts val="0"/>
              </a:spcBef>
              <a:buNone/>
              <a:defRPr/>
            </a:pPr>
            <a:r>
              <a:rPr lang="es-CO" sz="8000" b="1" dirty="0">
                <a:solidFill>
                  <a:srgbClr val="242758"/>
                </a:solidFill>
                <a:latin typeface="Arial" panose="020B0604020202020204" pitchFamily="34" charset="0"/>
                <a:cs typeface="Arial" panose="020B0604020202020204" pitchFamily="34" charset="0"/>
              </a:rPr>
              <a:t>Retos:</a:t>
            </a:r>
          </a:p>
          <a:p>
            <a:pPr marL="0" indent="0">
              <a:lnSpc>
                <a:spcPct val="100000"/>
              </a:lnSpc>
              <a:spcBef>
                <a:spcPts val="0"/>
              </a:spcBef>
              <a:buNone/>
              <a:defRPr/>
            </a:pPr>
            <a:endParaRPr lang="es-CO" sz="8000" b="1" dirty="0">
              <a:solidFill>
                <a:srgbClr val="242758"/>
              </a:solidFill>
              <a:latin typeface="+mj-lt"/>
            </a:endParaRPr>
          </a:p>
          <a:p>
            <a:pPr marL="0" indent="0">
              <a:lnSpc>
                <a:spcPct val="100000"/>
              </a:lnSpc>
              <a:spcBef>
                <a:spcPts val="0"/>
              </a:spcBef>
              <a:buNone/>
              <a:defRPr/>
            </a:pPr>
            <a:endParaRPr lang="es-CO" sz="3000" b="1" dirty="0">
              <a:solidFill>
                <a:srgbClr val="242758"/>
              </a:solidFill>
            </a:endParaRPr>
          </a:p>
          <a:p>
            <a:pPr lvl="0" algn="just">
              <a:lnSpc>
                <a:spcPct val="100000"/>
              </a:lnSpc>
              <a:spcBef>
                <a:spcPts val="0"/>
              </a:spcBef>
              <a:buFont typeface="Wingdings" panose="05000000000000000000" pitchFamily="2" charset="2"/>
              <a:buChar char="q"/>
              <a:defRPr/>
            </a:pPr>
            <a:r>
              <a:rPr lang="es-CO" sz="7200" kern="0" dirty="0">
                <a:solidFill>
                  <a:prstClr val="black"/>
                </a:solidFill>
                <a:cs typeface="Arial" panose="020B0604020202020204" pitchFamily="34" charset="0"/>
              </a:rPr>
              <a:t>Fortalecer la identificación y divulgación de experiencias significativas realizadas por las familias, EAS y profesionales del ICBF, respecto a las prácticas de acompañamiento realizadas durante la emergencia sanitaria.</a:t>
            </a:r>
          </a:p>
          <a:p>
            <a:pPr lvl="0" algn="just">
              <a:lnSpc>
                <a:spcPct val="100000"/>
              </a:lnSpc>
              <a:spcBef>
                <a:spcPts val="0"/>
              </a:spcBef>
              <a:buFont typeface="Wingdings" panose="05000000000000000000" pitchFamily="2" charset="2"/>
              <a:buChar char="q"/>
              <a:defRPr/>
            </a:pPr>
            <a:endParaRPr lang="es-CO" sz="7200" kern="0" dirty="0">
              <a:solidFill>
                <a:prstClr val="black"/>
              </a:solidFill>
              <a:cs typeface="Arial" panose="020B0604020202020204" pitchFamily="34" charset="0"/>
            </a:endParaRPr>
          </a:p>
          <a:p>
            <a:pPr lvl="0" algn="just">
              <a:lnSpc>
                <a:spcPct val="100000"/>
              </a:lnSpc>
              <a:spcBef>
                <a:spcPts val="0"/>
              </a:spcBef>
              <a:buFont typeface="Wingdings" panose="05000000000000000000" pitchFamily="2" charset="2"/>
              <a:buChar char="q"/>
              <a:defRPr/>
            </a:pPr>
            <a:r>
              <a:rPr lang="es-CO" sz="7200" kern="0" dirty="0">
                <a:solidFill>
                  <a:prstClr val="black"/>
                </a:solidFill>
                <a:cs typeface="Arial" panose="020B0604020202020204" pitchFamily="34" charset="0"/>
              </a:rPr>
              <a:t>Garantizar el tránsito de todos los niños y niñas al sistema educativo en la vigencia 2021.</a:t>
            </a:r>
          </a:p>
          <a:p>
            <a:pPr lvl="0" algn="just">
              <a:lnSpc>
                <a:spcPct val="100000"/>
              </a:lnSpc>
              <a:spcBef>
                <a:spcPts val="0"/>
              </a:spcBef>
              <a:buFont typeface="Wingdings" panose="05000000000000000000" pitchFamily="2" charset="2"/>
              <a:buChar char="q"/>
              <a:defRPr/>
            </a:pPr>
            <a:endParaRPr lang="es-CO" sz="7200" kern="0" dirty="0">
              <a:solidFill>
                <a:prstClr val="black"/>
              </a:solidFill>
              <a:cs typeface="Arial" panose="020B0604020202020204" pitchFamily="34" charset="0"/>
            </a:endParaRPr>
          </a:p>
          <a:p>
            <a:pPr lvl="0" algn="just">
              <a:lnSpc>
                <a:spcPct val="100000"/>
              </a:lnSpc>
              <a:spcBef>
                <a:spcPts val="0"/>
              </a:spcBef>
              <a:buFont typeface="Wingdings" panose="05000000000000000000" pitchFamily="2" charset="2"/>
              <a:buChar char="q"/>
              <a:defRPr/>
            </a:pPr>
            <a:r>
              <a:rPr lang="es-CO" sz="7200" kern="0" dirty="0">
                <a:solidFill>
                  <a:prstClr val="black"/>
                </a:solidFill>
                <a:cs typeface="Arial" panose="020B0604020202020204" pitchFamily="34" charset="0"/>
              </a:rPr>
              <a:t>Garantizar el cumplimiento de los criterios de focalización de los niños, niñas y mujeres gestantes en los programas de Primera Infancia en el proceso de inscripción.</a:t>
            </a:r>
          </a:p>
          <a:p>
            <a:pPr lvl="0" algn="just">
              <a:lnSpc>
                <a:spcPct val="100000"/>
              </a:lnSpc>
              <a:spcBef>
                <a:spcPts val="0"/>
              </a:spcBef>
              <a:buFont typeface="Wingdings" panose="05000000000000000000" pitchFamily="2" charset="2"/>
              <a:buChar char="q"/>
              <a:defRPr/>
            </a:pPr>
            <a:endParaRPr lang="es-CO" sz="7200" kern="0" dirty="0">
              <a:solidFill>
                <a:prstClr val="black"/>
              </a:solidFill>
              <a:highlight>
                <a:srgbClr val="FFFF00"/>
              </a:highlight>
              <a:cs typeface="Arial" panose="020B0604020202020204" pitchFamily="34" charset="0"/>
            </a:endParaRPr>
          </a:p>
          <a:p>
            <a:pPr lvl="0" algn="just">
              <a:lnSpc>
                <a:spcPct val="100000"/>
              </a:lnSpc>
              <a:spcBef>
                <a:spcPts val="0"/>
              </a:spcBef>
              <a:buFont typeface="Wingdings" panose="05000000000000000000" pitchFamily="2" charset="2"/>
              <a:buChar char="q"/>
              <a:defRPr/>
            </a:pPr>
            <a:r>
              <a:rPr lang="es-CO" sz="7200" kern="0" dirty="0">
                <a:solidFill>
                  <a:prstClr val="black"/>
                </a:solidFill>
                <a:cs typeface="Arial" panose="020B0604020202020204" pitchFamily="34" charset="0"/>
              </a:rPr>
              <a:t>Gestionar el funcionamiento de  los CDI de los municipios de: Caimito, Betulia, San Pedro y Sincelejo para garantizar una prestación de servicio con calidad.</a:t>
            </a: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p:txBody>
      </p:sp>
    </p:spTree>
    <p:extLst>
      <p:ext uri="{BB962C8B-B14F-4D97-AF65-F5344CB8AC3E}">
        <p14:creationId xmlns:p14="http://schemas.microsoft.com/office/powerpoint/2010/main" val="2036919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865167" y="1929922"/>
            <a:ext cx="7123637" cy="3600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600" b="1" i="0" u="none" strike="noStrike" kern="1200" cap="none" spc="0" normalizeH="0" baseline="0" noProof="0" dirty="0">
                <a:ln>
                  <a:noFill/>
                </a:ln>
                <a:solidFill>
                  <a:srgbClr val="242758"/>
                </a:solidFill>
                <a:effectLst/>
                <a:uLnTx/>
                <a:uFillTx/>
                <a:latin typeface="Calibri" panose="020F0502020204030204"/>
                <a:ea typeface="+mn-ea"/>
                <a:cs typeface="+mn-cs"/>
              </a:rPr>
              <a:t> 6. Adolescencia  y Juventud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 </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387919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p:cNvSpPr/>
          <p:nvPr/>
        </p:nvSpPr>
        <p:spPr>
          <a:xfrm>
            <a:off x="320040" y="869142"/>
            <a:ext cx="5379721" cy="560407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2400" b="1" dirty="0">
              <a:solidFill>
                <a:srgbClr val="242758"/>
              </a:solidFill>
              <a:latin typeface="+mj-lt"/>
            </a:endParaRPr>
          </a:p>
          <a:p>
            <a:pPr>
              <a:defRPr/>
            </a:pPr>
            <a:endParaRPr lang="es-CO" sz="2000" b="1" dirty="0">
              <a:solidFill>
                <a:srgbClr val="242758"/>
              </a:solidFill>
              <a:latin typeface="+mj-lt"/>
            </a:endParaRPr>
          </a:p>
          <a:p>
            <a:pPr>
              <a:defRPr/>
            </a:pPr>
            <a:r>
              <a:rPr lang="es-CO" sz="2000" b="1" dirty="0">
                <a:solidFill>
                  <a:srgbClr val="242758"/>
                </a:solidFill>
              </a:rPr>
              <a:t>Logros:</a:t>
            </a:r>
          </a:p>
          <a:p>
            <a:pPr marL="285750" lvl="0" indent="-285750" algn="just">
              <a:buFont typeface="Wingdings" panose="05000000000000000000" pitchFamily="2" charset="2"/>
              <a:buChar char="q"/>
              <a:defRPr/>
            </a:pPr>
            <a:endParaRPr lang="es-ES" sz="1400" kern="0" dirty="0">
              <a:solidFill>
                <a:schemeClr val="tx1"/>
              </a:solidFill>
            </a:endParaRPr>
          </a:p>
          <a:p>
            <a:pPr marL="285750" indent="-285750" algn="just">
              <a:buFont typeface="Wingdings" panose="05000000000000000000" pitchFamily="2" charset="2"/>
              <a:buChar char="q"/>
              <a:defRPr/>
            </a:pPr>
            <a:r>
              <a:rPr lang="es-ES" kern="0" dirty="0">
                <a:solidFill>
                  <a:schemeClr val="tx1"/>
                </a:solidFill>
                <a:highlight>
                  <a:srgbClr val="FFFFFF"/>
                </a:highlight>
              </a:rPr>
              <a:t>Reconocimiento por parte de las familias de las potencialidades (habilidades, talentos o vocaciones) de los niños, niñas y adolescentes con discapacidad para el desarrollo de sus proyectos de vida.</a:t>
            </a:r>
          </a:p>
          <a:p>
            <a:pPr marL="285750" lvl="0" indent="-285750">
              <a:buFont typeface="Wingdings" panose="05000000000000000000" pitchFamily="2" charset="2"/>
              <a:buChar char="q"/>
              <a:defRPr/>
            </a:pPr>
            <a:endParaRPr lang="es-ES" kern="0" dirty="0">
              <a:solidFill>
                <a:schemeClr val="tx1"/>
              </a:solidFill>
            </a:endParaRPr>
          </a:p>
          <a:p>
            <a:pPr marL="285750" indent="-285750" algn="just">
              <a:buFont typeface="Wingdings" panose="05000000000000000000" pitchFamily="2" charset="2"/>
              <a:buChar char="q"/>
              <a:defRPr/>
            </a:pPr>
            <a:r>
              <a:rPr lang="es-MX" dirty="0"/>
              <a:t>Consolidación de los  proyecto de vida, de </a:t>
            </a:r>
            <a:r>
              <a:rPr lang="es-MX" dirty="0">
                <a:highlight>
                  <a:srgbClr val="FFFFFF"/>
                </a:highlight>
              </a:rPr>
              <a:t>niñas, niños y adolescentes a través de </a:t>
            </a:r>
            <a:r>
              <a:rPr lang="es-MX" dirty="0"/>
              <a:t>sus intereses, talentos y vocaciones; transformando sus  realidades  y el vínculo </a:t>
            </a:r>
            <a:r>
              <a:rPr lang="es-CO" dirty="0"/>
              <a:t>afectivo con sus madres, padres y cuidadores como elemento esencial para la prevención</a:t>
            </a:r>
            <a:r>
              <a:rPr lang="es-MX" dirty="0"/>
              <a:t> y promoción de sus derechos. </a:t>
            </a:r>
          </a:p>
          <a:p>
            <a:pPr marL="285750" indent="-285750">
              <a:buFont typeface="Wingdings" panose="05000000000000000000" pitchFamily="2" charset="2"/>
              <a:buChar char="q"/>
            </a:pPr>
            <a:endParaRPr lang="es-MX" dirty="0"/>
          </a:p>
          <a:p>
            <a:pPr marL="285750" indent="-285750" algn="just">
              <a:buFont typeface="Wingdings" panose="05000000000000000000" pitchFamily="2" charset="2"/>
              <a:buChar char="q"/>
            </a:pPr>
            <a:r>
              <a:rPr lang="es-MX" dirty="0">
                <a:highlight>
                  <a:srgbClr val="FFFFFF"/>
                </a:highlight>
              </a:rPr>
              <a:t> Articulación de  acciones a través de un esquema de trabajo con niñas, niños y adolescentes y sus familias en el marco de la declaratoria de emergencia Covid 19.</a:t>
            </a:r>
          </a:p>
          <a:p>
            <a:pPr algn="just"/>
            <a:endParaRPr lang="es-CO" dirty="0">
              <a:latin typeface="+mj-lt"/>
            </a:endParaRPr>
          </a:p>
          <a:p>
            <a:pPr lvl="0">
              <a:defRPr/>
            </a:pPr>
            <a:endParaRPr lang="es-CO" sz="2400" kern="0" dirty="0">
              <a:solidFill>
                <a:schemeClr val="tx1"/>
              </a:solidFill>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025896" y="869142"/>
            <a:ext cx="5599176" cy="565030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r>
              <a:rPr lang="es-CO" sz="2000" b="1" dirty="0">
                <a:solidFill>
                  <a:srgbClr val="242758"/>
                </a:solidFill>
              </a:rPr>
              <a:t>   </a:t>
            </a:r>
            <a:r>
              <a:rPr lang="es-CO" b="1" dirty="0">
                <a:solidFill>
                  <a:srgbClr val="242758"/>
                </a:solidFill>
              </a:rPr>
              <a:t>Retos:</a:t>
            </a:r>
          </a:p>
          <a:p>
            <a:pPr marL="285750" indent="-285750" algn="just">
              <a:buFont typeface="Wingdings" panose="05000000000000000000" pitchFamily="2" charset="2"/>
              <a:buChar char="q"/>
              <a:defRPr/>
            </a:pPr>
            <a:r>
              <a:rPr lang="es-ES" kern="0" dirty="0">
                <a:solidFill>
                  <a:schemeClr val="tx1"/>
                </a:solidFill>
              </a:rPr>
              <a:t>Continuar fortaleciendo las capacidades individuales de las niñas, niños y adolescentes con discapacidad, y sus familias, para su reconocimiento como sujetos de derechos y participación e inclusión social, en los diferentes entornos en los que transcurren sus vidas. </a:t>
            </a:r>
            <a:endParaRPr lang="es-CO" kern="0" dirty="0">
              <a:solidFill>
                <a:schemeClr val="tx1"/>
              </a:solidFill>
            </a:endParaRPr>
          </a:p>
          <a:p>
            <a:pPr marL="285750" indent="-285750" algn="just">
              <a:buFont typeface="Wingdings" panose="05000000000000000000" pitchFamily="2" charset="2"/>
              <a:buChar char="q"/>
            </a:pPr>
            <a:endParaRPr lang="es-CO" dirty="0"/>
          </a:p>
          <a:p>
            <a:pPr marL="285750" lvl="0" indent="-285750" algn="just">
              <a:buFont typeface="Wingdings" panose="05000000000000000000" pitchFamily="2" charset="2"/>
              <a:buChar char="q"/>
            </a:pPr>
            <a:r>
              <a:rPr lang="es-CO" dirty="0"/>
              <a:t>Fortalecimiento de la participación y las capacidades ciudadanas de niñas, niños y adolescentes en los diferentes entornos donde transcurren sus vidas. </a:t>
            </a:r>
          </a:p>
          <a:p>
            <a:pPr marL="285750" indent="-285750" algn="just">
              <a:buFont typeface="Wingdings" panose="05000000000000000000" pitchFamily="2" charset="2"/>
              <a:buChar char="q"/>
            </a:pPr>
            <a:endParaRPr lang="es-CO" dirty="0"/>
          </a:p>
          <a:p>
            <a:pPr marL="285750" indent="-285750" algn="just">
              <a:buFont typeface="Wingdings" panose="05000000000000000000" pitchFamily="2" charset="2"/>
              <a:buChar char="q"/>
            </a:pPr>
            <a:r>
              <a:rPr lang="es-MX" dirty="0">
                <a:highlight>
                  <a:srgbClr val="FFFFFF"/>
                </a:highlight>
              </a:rPr>
              <a:t>Movilizar los procesos de participación y control social según el tipo de atención en el marco de la declaratoria Covid 19, </a:t>
            </a:r>
            <a:r>
              <a:rPr lang="es-ES" dirty="0"/>
              <a:t>fortalecimiento las capacidades de las familias y comunidades para el cuidado y la promoción del desarrollo de niñas, niños y adolescentes.</a:t>
            </a:r>
          </a:p>
          <a:p>
            <a:pPr marL="285750" indent="-285750" algn="just">
              <a:buFont typeface="Wingdings" panose="05000000000000000000" pitchFamily="2" charset="2"/>
              <a:buChar char="Ø"/>
            </a:pPr>
            <a:endParaRPr lang="es-CO" sz="1600" dirty="0">
              <a:highlight>
                <a:srgbClr val="FFFFFF"/>
              </a:highligh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
        <p:nvSpPr>
          <p:cNvPr id="10" name="1 Título">
            <a:extLst>
              <a:ext uri="{FF2B5EF4-FFF2-40B4-BE49-F238E27FC236}">
                <a16:creationId xmlns:a16="http://schemas.microsoft.com/office/drawing/2014/main" id="{6234884C-43B4-4E78-BA23-111A645CEB24}"/>
              </a:ext>
            </a:extLst>
          </p:cNvPr>
          <p:cNvSpPr>
            <a:spLocks noGrp="1"/>
          </p:cNvSpPr>
          <p:nvPr>
            <p:ph type="title"/>
          </p:nvPr>
        </p:nvSpPr>
        <p:spPr>
          <a:xfrm>
            <a:off x="745921" y="91441"/>
            <a:ext cx="10515600" cy="731474"/>
          </a:xfrm>
          <a:solidFill>
            <a:schemeClr val="accent6">
              <a:lumMod val="40000"/>
              <a:lumOff val="60000"/>
            </a:schemeClr>
          </a:solidFill>
        </p:spPr>
        <p:txBody>
          <a:bodyPr>
            <a:noAutofit/>
          </a:bodyPr>
          <a:lstStyle/>
          <a:p>
            <a:pPr algn="ctr"/>
            <a:br>
              <a:rPr lang="es-CO" b="1" dirty="0">
                <a:solidFill>
                  <a:srgbClr val="242758"/>
                </a:solidFill>
                <a:latin typeface="+mn-lt"/>
                <a:ea typeface="+mn-ea"/>
                <a:cs typeface="+mn-cs"/>
              </a:rPr>
            </a:br>
            <a:br>
              <a:rPr lang="es-CO" b="1" dirty="0">
                <a:solidFill>
                  <a:srgbClr val="242758"/>
                </a:solidFill>
                <a:latin typeface="+mn-lt"/>
                <a:ea typeface="+mn-ea"/>
                <a:cs typeface="+mn-cs"/>
              </a:rPr>
            </a:br>
            <a:br>
              <a:rPr lang="es-CO" b="1" dirty="0">
                <a:solidFill>
                  <a:srgbClr val="242758"/>
                </a:solidFill>
                <a:latin typeface="+mn-lt"/>
                <a:ea typeface="+mn-ea"/>
                <a:cs typeface="+mn-cs"/>
              </a:rPr>
            </a:br>
            <a:br>
              <a:rPr lang="es-CO" b="1" dirty="0">
                <a:solidFill>
                  <a:srgbClr val="242758"/>
                </a:solidFill>
                <a:latin typeface="+mn-lt"/>
                <a:ea typeface="+mn-ea"/>
                <a:cs typeface="+mn-cs"/>
              </a:rPr>
            </a:br>
            <a:br>
              <a:rPr lang="es-CO" b="1" dirty="0">
                <a:solidFill>
                  <a:srgbClr val="242758"/>
                </a:solidFill>
                <a:latin typeface="+mn-lt"/>
                <a:ea typeface="+mn-ea"/>
                <a:cs typeface="+mn-cs"/>
              </a:rPr>
            </a:br>
            <a:br>
              <a:rPr lang="es-CO" b="1" dirty="0">
                <a:solidFill>
                  <a:srgbClr val="242758"/>
                </a:solidFill>
                <a:latin typeface="+mn-lt"/>
                <a:ea typeface="+mn-ea"/>
                <a:cs typeface="+mn-cs"/>
              </a:rPr>
            </a:br>
            <a:r>
              <a:rPr lang="es-CO" sz="4400" b="1" dirty="0">
                <a:solidFill>
                  <a:srgbClr val="242758"/>
                </a:solidFill>
                <a:latin typeface="+mn-lt"/>
                <a:ea typeface="+mn-ea"/>
                <a:cs typeface="+mn-cs"/>
              </a:rPr>
              <a:t>ADOLESCENCIA Y JUVENTUD</a:t>
            </a:r>
          </a:p>
        </p:txBody>
      </p:sp>
    </p:spTree>
    <p:extLst>
      <p:ext uri="{BB962C8B-B14F-4D97-AF65-F5344CB8AC3E}">
        <p14:creationId xmlns:p14="http://schemas.microsoft.com/office/powerpoint/2010/main" val="1956621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956313" y="2796206"/>
            <a:ext cx="6877878" cy="1026820"/>
          </a:xfrm>
          <a:prstGeom prst="rect">
            <a:avLst/>
          </a:prstGeom>
          <a:noFill/>
        </p:spPr>
        <p:txBody>
          <a:bodyPr wrap="square" rtlCol="0">
            <a:spAutoFit/>
          </a:bodyPr>
          <a:lstStyle/>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8000" b="1" i="0" u="none" strike="noStrike" kern="1200" cap="none" spc="0" normalizeH="0" baseline="0" noProof="0" dirty="0">
                <a:ln>
                  <a:noFill/>
                </a:ln>
                <a:solidFill>
                  <a:srgbClr val="242758"/>
                </a:solidFill>
                <a:effectLst/>
                <a:uLnTx/>
                <a:uFillTx/>
                <a:latin typeface="Calibri" panose="020F0502020204030204"/>
                <a:ea typeface="+mn-ea"/>
                <a:cs typeface="+mn-cs"/>
              </a:rPr>
              <a:t>Metodología  </a:t>
            </a:r>
          </a:p>
          <a:p>
            <a:pPr marL="0" marR="10782" lvl="0" indent="0" algn="ctr" defTabSz="914400" rtl="0" eaLnBrk="1" fontAlgn="auto" latinLnBrk="0" hangingPunct="1">
              <a:lnSpc>
                <a:spcPts val="2860"/>
              </a:lnSpc>
              <a:spcBef>
                <a:spcPts val="67"/>
              </a:spcBef>
              <a:spcAft>
                <a:spcPts val="0"/>
              </a:spcAft>
              <a:buClrTx/>
              <a:buSzTx/>
              <a:buFontTx/>
              <a:buNone/>
              <a:tabLst/>
              <a:defRPr/>
            </a:pPr>
            <a:endParaRPr kumimoji="0" lang="es-CO" sz="80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582151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679622"/>
            <a:ext cx="10515600" cy="536530"/>
          </a:xfrm>
          <a:solidFill>
            <a:schemeClr val="accent6">
              <a:lumMod val="40000"/>
              <a:lumOff val="60000"/>
            </a:schemeClr>
          </a:solidFill>
        </p:spPr>
        <p:txBody>
          <a:bodyPr>
            <a:normAutofit fontScale="90000"/>
          </a:bodyPr>
          <a:lstStyle/>
          <a:p>
            <a:pPr lvl="0" algn="ctr"/>
            <a:br>
              <a:rPr lang="es-CO" b="1" dirty="0">
                <a:solidFill>
                  <a:srgbClr val="346232"/>
                </a:solidFill>
                <a:cs typeface="Arial" panose="020B0604020202020204" pitchFamily="34" charset="0"/>
              </a:rPr>
            </a:br>
            <a:br>
              <a:rPr lang="es-CO" b="1" dirty="0">
                <a:solidFill>
                  <a:srgbClr val="346232"/>
                </a:solidFill>
                <a:cs typeface="Arial" panose="020B0604020202020204" pitchFamily="34" charset="0"/>
              </a:rPr>
            </a:br>
            <a:br>
              <a:rPr lang="es-CO" b="1" dirty="0">
                <a:solidFill>
                  <a:srgbClr val="346232"/>
                </a:solidFill>
                <a:cs typeface="Arial" panose="020B0604020202020204" pitchFamily="34" charset="0"/>
              </a:rPr>
            </a:br>
            <a:r>
              <a:rPr lang="es-CO" sz="4900" b="1" dirty="0">
                <a:solidFill>
                  <a:srgbClr val="242758"/>
                </a:solidFill>
                <a:latin typeface="+mn-lt"/>
                <a:ea typeface="+mn-ea"/>
                <a:cs typeface="+mn-cs"/>
              </a:rPr>
              <a:t>OFERTA INSTITUCIONAL</a:t>
            </a:r>
            <a:br>
              <a:rPr lang="es-CO" sz="4900" b="1" dirty="0">
                <a:solidFill>
                  <a:srgbClr val="242758"/>
                </a:solidFill>
                <a:latin typeface="+mn-lt"/>
                <a:ea typeface="+mn-ea"/>
                <a:cs typeface="+mn-cs"/>
              </a:rPr>
            </a:br>
            <a:br>
              <a:rPr lang="es-CO" sz="4900" b="1" dirty="0">
                <a:solidFill>
                  <a:srgbClr val="242758"/>
                </a:solidFill>
                <a:latin typeface="+mn-lt"/>
                <a:ea typeface="+mn-ea"/>
                <a:cs typeface="+mn-cs"/>
              </a:rPr>
            </a:br>
            <a:br>
              <a:rPr lang="es-CO" b="1" dirty="0">
                <a:solidFill>
                  <a:srgbClr val="346232"/>
                </a:solidFill>
                <a:cs typeface="Arial" panose="020B0604020202020204" pitchFamily="34" charset="0"/>
              </a:rPr>
            </a:br>
            <a:endParaRPr lang="es-CO" dirty="0"/>
          </a:p>
        </p:txBody>
      </p:sp>
      <p:graphicFrame>
        <p:nvGraphicFramePr>
          <p:cNvPr id="12" name="11 Tabla"/>
          <p:cNvGraphicFramePr>
            <a:graphicFrameLocks noGrp="1"/>
          </p:cNvGraphicFramePr>
          <p:nvPr>
            <p:extLst>
              <p:ext uri="{D42A27DB-BD31-4B8C-83A1-F6EECF244321}">
                <p14:modId xmlns:p14="http://schemas.microsoft.com/office/powerpoint/2010/main" val="3849550123"/>
              </p:ext>
            </p:extLst>
          </p:nvPr>
        </p:nvGraphicFramePr>
        <p:xfrm>
          <a:off x="1064703" y="1920946"/>
          <a:ext cx="9871522" cy="1785630"/>
        </p:xfrm>
        <a:graphic>
          <a:graphicData uri="http://schemas.openxmlformats.org/drawingml/2006/table">
            <a:tbl>
              <a:tblPr firstRow="1" bandRow="1">
                <a:tableStyleId>{5C22544A-7EE6-4342-B048-85BDC9FD1C3A}</a:tableStyleId>
              </a:tblPr>
              <a:tblGrid>
                <a:gridCol w="3829590">
                  <a:extLst>
                    <a:ext uri="{9D8B030D-6E8A-4147-A177-3AD203B41FA5}">
                      <a16:colId xmlns:a16="http://schemas.microsoft.com/office/drawing/2014/main" val="20000"/>
                    </a:ext>
                  </a:extLst>
                </a:gridCol>
                <a:gridCol w="2327631">
                  <a:extLst>
                    <a:ext uri="{9D8B030D-6E8A-4147-A177-3AD203B41FA5}">
                      <a16:colId xmlns:a16="http://schemas.microsoft.com/office/drawing/2014/main" val="20001"/>
                    </a:ext>
                  </a:extLst>
                </a:gridCol>
                <a:gridCol w="2046994">
                  <a:extLst>
                    <a:ext uri="{9D8B030D-6E8A-4147-A177-3AD203B41FA5}">
                      <a16:colId xmlns:a16="http://schemas.microsoft.com/office/drawing/2014/main" val="20003"/>
                    </a:ext>
                  </a:extLst>
                </a:gridCol>
                <a:gridCol w="1667307">
                  <a:extLst>
                    <a:ext uri="{9D8B030D-6E8A-4147-A177-3AD203B41FA5}">
                      <a16:colId xmlns:a16="http://schemas.microsoft.com/office/drawing/2014/main" val="20004"/>
                    </a:ext>
                  </a:extLst>
                </a:gridCol>
              </a:tblGrid>
              <a:tr h="306479">
                <a:tc>
                  <a:txBody>
                    <a:bodyPr/>
                    <a:lstStyle/>
                    <a:p>
                      <a:pPr algn="ctr"/>
                      <a:r>
                        <a:rPr lang="es-CO" sz="1800" dirty="0">
                          <a:latin typeface="+mn-lt"/>
                        </a:rPr>
                        <a:t>2019</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 Unidades</a:t>
                      </a:r>
                      <a:endParaRPr lang="es-CO" sz="1800" b="1" i="0" u="none" strike="noStrike" dirty="0">
                        <a:solidFill>
                          <a:srgbClr val="FFFFFF"/>
                        </a:solidFill>
                        <a:effectLst/>
                        <a:latin typeface="+mn-lt"/>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 Usuarios </a:t>
                      </a:r>
                      <a:endParaRPr lang="es-CO" sz="1800" b="1" i="0" u="none" strike="noStrike" dirty="0">
                        <a:solidFill>
                          <a:srgbClr val="FFFFFF"/>
                        </a:solidFill>
                        <a:effectLst/>
                        <a:latin typeface="+mn-lt"/>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Valor</a:t>
                      </a:r>
                      <a:endParaRPr lang="es-CO" sz="1800" b="1" i="0" u="none" strike="noStrike" dirty="0">
                        <a:solidFill>
                          <a:srgbClr val="FFFFFF"/>
                        </a:solidFill>
                        <a:effectLst/>
                        <a:latin typeface="+mn-lt"/>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4249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u="none" strike="noStrike" dirty="0">
                          <a:solidFill>
                            <a:schemeClr val="tx1"/>
                          </a:solidFill>
                          <a:effectLst/>
                          <a:latin typeface="+mn-lt"/>
                        </a:rPr>
                        <a:t> PROGRAMACIÓN FINAL</a:t>
                      </a:r>
                      <a:endParaRPr lang="es-CO" sz="1800" dirty="0">
                        <a:solidFill>
                          <a:schemeClr val="tx1"/>
                        </a:solidFill>
                        <a:latin typeface="+mn-lt"/>
                      </a:endParaRP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solidFill>
                            <a:srgbClr val="000000"/>
                          </a:solidFill>
                          <a:effectLst/>
                          <a:latin typeface="Calibri" panose="020F0502020204030204" pitchFamily="34" charset="0"/>
                        </a:rPr>
                        <a:t>2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solidFill>
                            <a:srgbClr val="000000"/>
                          </a:solidFill>
                          <a:effectLst/>
                          <a:latin typeface="Calibri" panose="020F0502020204030204" pitchFamily="34" charset="0"/>
                        </a:rPr>
                        <a:t>5.350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solidFill>
                            <a:srgbClr val="000000"/>
                          </a:solidFill>
                          <a:effectLst/>
                          <a:latin typeface="Calibri" panose="020F0502020204030204" pitchFamily="34" charset="0"/>
                        </a:rPr>
                        <a:t>          $1.538.468.350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429165">
                <a:tc>
                  <a:txBody>
                    <a:bodyPr/>
                    <a:lstStyle/>
                    <a:p>
                      <a:pPr algn="ctr"/>
                      <a:r>
                        <a:rPr lang="es-CO" sz="1800" dirty="0">
                          <a:solidFill>
                            <a:schemeClr val="tx1"/>
                          </a:solidFill>
                          <a:latin typeface="+mn-lt"/>
                        </a:rPr>
                        <a:t>CONSOLIDADO ATENCIÓN</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solidFill>
                            <a:srgbClr val="000000"/>
                          </a:solidFill>
                          <a:effectLst/>
                          <a:latin typeface="Calibri" panose="020F0502020204030204" pitchFamily="34" charset="0"/>
                        </a:rPr>
                        <a:t>1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solidFill>
                            <a:srgbClr val="000000"/>
                          </a:solidFill>
                          <a:effectLst/>
                          <a:latin typeface="Calibri" panose="020F0502020204030204" pitchFamily="34" charset="0"/>
                        </a:rPr>
                        <a:t>5.150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solidFill>
                            <a:srgbClr val="000000"/>
                          </a:solidFill>
                          <a:effectLst/>
                          <a:latin typeface="Calibri" panose="020F0502020204030204" pitchFamily="34" charset="0"/>
                        </a:rPr>
                        <a:t>          $1.510.558.073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06479">
                <a:tc>
                  <a:txBody>
                    <a:bodyPr/>
                    <a:lstStyle/>
                    <a:p>
                      <a:pPr algn="ctr"/>
                      <a:r>
                        <a:rPr lang="es-CO" sz="1600" b="1" dirty="0">
                          <a:solidFill>
                            <a:schemeClr val="bg1"/>
                          </a:solidFill>
                          <a:latin typeface="+mn-lt"/>
                        </a:rPr>
                        <a:t>%</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Calibri" panose="020F0502020204030204" pitchFamily="34" charset="0"/>
                        </a:rPr>
                        <a:t>50%</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Calibri" panose="020F0502020204030204" pitchFamily="34" charset="0"/>
                        </a:rPr>
                        <a:t>96.26%</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Calibri" panose="020F0502020204030204" pitchFamily="34" charset="0"/>
                        </a:rPr>
                        <a:t>98.19%</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2360317463"/>
              </p:ext>
            </p:extLst>
          </p:nvPr>
        </p:nvGraphicFramePr>
        <p:xfrm>
          <a:off x="1064703" y="3992096"/>
          <a:ext cx="9935529" cy="1706880"/>
        </p:xfrm>
        <a:graphic>
          <a:graphicData uri="http://schemas.openxmlformats.org/drawingml/2006/table">
            <a:tbl>
              <a:tblPr firstRow="1" bandRow="1">
                <a:tableStyleId>{5C22544A-7EE6-4342-B048-85BDC9FD1C3A}</a:tableStyleId>
              </a:tblPr>
              <a:tblGrid>
                <a:gridCol w="3854420">
                  <a:extLst>
                    <a:ext uri="{9D8B030D-6E8A-4147-A177-3AD203B41FA5}">
                      <a16:colId xmlns:a16="http://schemas.microsoft.com/office/drawing/2014/main" val="20000"/>
                    </a:ext>
                  </a:extLst>
                </a:gridCol>
                <a:gridCol w="2342724">
                  <a:extLst>
                    <a:ext uri="{9D8B030D-6E8A-4147-A177-3AD203B41FA5}">
                      <a16:colId xmlns:a16="http://schemas.microsoft.com/office/drawing/2014/main" val="20001"/>
                    </a:ext>
                  </a:extLst>
                </a:gridCol>
                <a:gridCol w="2060267">
                  <a:extLst>
                    <a:ext uri="{9D8B030D-6E8A-4147-A177-3AD203B41FA5}">
                      <a16:colId xmlns:a16="http://schemas.microsoft.com/office/drawing/2014/main" val="20003"/>
                    </a:ext>
                  </a:extLst>
                </a:gridCol>
                <a:gridCol w="1678118">
                  <a:extLst>
                    <a:ext uri="{9D8B030D-6E8A-4147-A177-3AD203B41FA5}">
                      <a16:colId xmlns:a16="http://schemas.microsoft.com/office/drawing/2014/main" val="20004"/>
                    </a:ext>
                  </a:extLst>
                </a:gridCol>
              </a:tblGrid>
              <a:tr h="0">
                <a:tc>
                  <a:txBody>
                    <a:bodyPr/>
                    <a:lstStyle/>
                    <a:p>
                      <a:pPr algn="ctr"/>
                      <a:r>
                        <a:rPr lang="es-CO" sz="1800" dirty="0">
                          <a:latin typeface="+mn-lt"/>
                        </a:rPr>
                        <a:t>2020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 Unidades</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 Usuarios </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Valor</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45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u="none" strike="noStrike" dirty="0">
                          <a:solidFill>
                            <a:schemeClr val="tx1"/>
                          </a:solidFill>
                          <a:effectLst/>
                          <a:latin typeface="+mn-lt"/>
                        </a:rPr>
                        <a:t> PROGRAMACIÓN VIGENTE</a:t>
                      </a:r>
                      <a:endParaRPr lang="es-CO" sz="1800" dirty="0">
                        <a:solidFill>
                          <a:schemeClr val="tx1"/>
                        </a:solidFill>
                        <a:latin typeface="+mn-lt"/>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800" dirty="0">
                          <a:solidFill>
                            <a:schemeClr val="tx1"/>
                          </a:solidFill>
                          <a:latin typeface="+mn-lt"/>
                        </a:rPr>
                        <a:t>1</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800" dirty="0">
                          <a:solidFill>
                            <a:schemeClr val="tx1"/>
                          </a:solidFill>
                          <a:latin typeface="+mn-lt"/>
                        </a:rPr>
                        <a:t>6.650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effectLst/>
                          <a:latin typeface="Calibri" panose="020F0502020204030204" pitchFamily="34" charset="0"/>
                        </a:rPr>
                        <a:t>$3.802.351.731</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348469">
                <a:tc>
                  <a:txBody>
                    <a:bodyPr/>
                    <a:lstStyle/>
                    <a:p>
                      <a:pPr algn="ctr"/>
                      <a:r>
                        <a:rPr lang="es-CO" sz="1800" dirty="0">
                          <a:solidFill>
                            <a:schemeClr val="tx1"/>
                          </a:solidFill>
                          <a:latin typeface="+mn-lt"/>
                        </a:rPr>
                        <a:t>EJECUCIÓN CORTE</a:t>
                      </a:r>
                      <a:r>
                        <a:rPr lang="es-CO" sz="1800" baseline="0" dirty="0">
                          <a:solidFill>
                            <a:schemeClr val="tx1"/>
                          </a:solidFill>
                          <a:latin typeface="+mn-lt"/>
                        </a:rPr>
                        <a:t> 30 DE SEPT. 2020</a:t>
                      </a:r>
                      <a:endParaRPr lang="es-CO" sz="1800" dirty="0">
                        <a:solidFill>
                          <a:schemeClr val="tx1"/>
                        </a:solidFill>
                        <a:latin typeface="+mn-lt"/>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800" dirty="0">
                          <a:solidFill>
                            <a:schemeClr val="tx1"/>
                          </a:solidFill>
                          <a:latin typeface="+mn-lt"/>
                        </a:rPr>
                        <a:t>1</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800" dirty="0">
                          <a:solidFill>
                            <a:schemeClr val="tx1"/>
                          </a:solidFill>
                          <a:latin typeface="+mn-lt"/>
                        </a:rPr>
                        <a:t>5.672</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800" dirty="0">
                          <a:solidFill>
                            <a:schemeClr val="tx1"/>
                          </a:solidFill>
                          <a:latin typeface="+mn-lt"/>
                        </a:rPr>
                        <a:t> $1.286.743.869</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48853">
                <a:tc>
                  <a:txBody>
                    <a:bodyPr/>
                    <a:lstStyle/>
                    <a:p>
                      <a:pPr algn="ctr"/>
                      <a:r>
                        <a:rPr lang="es-CO" sz="1600" b="1" dirty="0">
                          <a:solidFill>
                            <a:schemeClr val="bg1"/>
                          </a:solidFill>
                          <a:latin typeface="+mn-lt"/>
                        </a:rPr>
                        <a:t>%</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mn-lt"/>
                        </a:rPr>
                        <a:t>100%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mn-lt"/>
                        </a:rPr>
                        <a:t>85.29%</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mn-lt"/>
                        </a:rPr>
                        <a:t>33.84%</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51668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7200" b="1" i="0" u="none" strike="noStrike" kern="1200" cap="none" spc="0" normalizeH="0" baseline="0" noProof="0" dirty="0">
                <a:ln>
                  <a:noFill/>
                </a:ln>
                <a:solidFill>
                  <a:srgbClr val="242758"/>
                </a:solidFill>
                <a:effectLst/>
                <a:uLnTx/>
                <a:uFillTx/>
                <a:latin typeface="Calibri" panose="020F0502020204030204"/>
                <a:ea typeface="+mn-ea"/>
                <a:cs typeface="+mn-cs"/>
              </a:rPr>
              <a:t>7. Familias y Comunidades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357559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5902" y="582726"/>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rPr>
              <a:t>FAMILIAS Y COMUNIDADES</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446580" y="1084082"/>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310898" y="1084081"/>
            <a:ext cx="5654040" cy="552397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r>
              <a:rPr lang="es-CO" sz="2300" b="1" dirty="0">
                <a:solidFill>
                  <a:srgbClr val="242758"/>
                </a:solidFill>
                <a:latin typeface="+mj-lt"/>
              </a:rPr>
              <a:t>   </a:t>
            </a:r>
            <a:r>
              <a:rPr lang="es-CO" b="1" dirty="0">
                <a:solidFill>
                  <a:srgbClr val="242758"/>
                </a:solidFill>
              </a:rPr>
              <a:t>Logros:</a:t>
            </a:r>
          </a:p>
          <a:p>
            <a:pPr>
              <a:defRPr/>
            </a:pPr>
            <a:r>
              <a:rPr lang="es-CO" sz="1600" b="1" kern="0" dirty="0">
                <a:solidFill>
                  <a:prstClr val="black"/>
                </a:solidFill>
                <a:cs typeface="Arial" panose="020B0604020202020204" pitchFamily="34" charset="0"/>
              </a:rPr>
              <a:t> </a:t>
            </a:r>
            <a:r>
              <a:rPr lang="es-CO" sz="1600" b="1" kern="0" dirty="0">
                <a:solidFill>
                  <a:srgbClr val="C00000"/>
                </a:solidFill>
                <a:cs typeface="Arial" panose="020B0604020202020204" pitchFamily="34" charset="0"/>
              </a:rPr>
              <a:t>Modalidad Mi familia</a:t>
            </a:r>
          </a:p>
          <a:p>
            <a:pPr lvl="0" algn="just">
              <a:defRPr/>
            </a:pPr>
            <a:endParaRPr lang="es-CO" sz="1600" dirty="0">
              <a:solidFill>
                <a:prstClr val="black"/>
              </a:solidFill>
              <a:cs typeface="Arial" panose="020B0604020202020204" pitchFamily="34" charset="0"/>
            </a:endParaRPr>
          </a:p>
          <a:p>
            <a:pPr marL="285750" lvl="0" indent="-285750" algn="just">
              <a:buFont typeface="Wingdings" panose="05000000000000000000" pitchFamily="2" charset="2"/>
              <a:buChar char="q"/>
              <a:defRPr/>
            </a:pPr>
            <a:r>
              <a:rPr lang="es-CO" sz="1600" dirty="0"/>
              <a:t>Fortalecimiento de la asistencia técnica con las áreas misionales y los profesionales de acompañamiento familiar a través de un proceso de trabajo articulado.</a:t>
            </a:r>
          </a:p>
          <a:p>
            <a:pPr marL="285750" lvl="0" indent="-285750" algn="just">
              <a:buFont typeface="Wingdings" panose="05000000000000000000" pitchFamily="2" charset="2"/>
              <a:buChar char="q"/>
              <a:defRPr/>
            </a:pPr>
            <a:endParaRPr lang="es-ES" sz="1600" dirty="0">
              <a:solidFill>
                <a:srgbClr val="FFFFFF"/>
              </a:solidFill>
              <a:cs typeface="Arial" panose="020B0604020202020204" pitchFamily="34" charset="0"/>
            </a:endParaRPr>
          </a:p>
          <a:p>
            <a:pPr marL="285750" lvl="0" indent="-285750" algn="just">
              <a:buFont typeface="Wingdings" panose="05000000000000000000" pitchFamily="2" charset="2"/>
              <a:buChar char="q"/>
              <a:defRPr/>
            </a:pPr>
            <a:r>
              <a:rPr lang="es-ES" sz="1600" dirty="0">
                <a:solidFill>
                  <a:prstClr val="black"/>
                </a:solidFill>
                <a:cs typeface="Arial" panose="020B0604020202020204" pitchFamily="34" charset="0"/>
              </a:rPr>
              <a:t>Reconocimiento por parte de las familias usuarias sobre la importancia de la modalidad para el manejo cotidiano de las situaciones presentadas en su núcleo familiar.</a:t>
            </a:r>
          </a:p>
          <a:p>
            <a:pPr marL="285750" lvl="0" indent="-285750" algn="just">
              <a:buFont typeface="Wingdings" panose="05000000000000000000" pitchFamily="2" charset="2"/>
              <a:buChar char="q"/>
              <a:defRPr/>
            </a:pPr>
            <a:endParaRPr lang="es-ES" sz="1600" dirty="0">
              <a:solidFill>
                <a:prstClr val="black"/>
              </a:solidFill>
              <a:cs typeface="Arial" panose="020B0604020202020204" pitchFamily="34" charset="0"/>
            </a:endParaRPr>
          </a:p>
          <a:p>
            <a:pPr marL="285750" lvl="0" indent="-285750" algn="just">
              <a:buFont typeface="Wingdings" panose="05000000000000000000" pitchFamily="2" charset="2"/>
              <a:buChar char="q"/>
              <a:defRPr/>
            </a:pPr>
            <a:r>
              <a:rPr lang="es-CO" sz="1600" dirty="0">
                <a:solidFill>
                  <a:prstClr val="black"/>
                </a:solidFill>
                <a:cs typeface="Arial" panose="020B0604020202020204" pitchFamily="34" charset="0"/>
              </a:rPr>
              <a:t>Se ha garantizado en medio de la emergencia sanitaria por covid-19,la continuidad del servicio público a la modalidad de atención de manera NO presencial mediante  llamadas telefónicas y otros recursos virtuales.</a:t>
            </a:r>
          </a:p>
          <a:p>
            <a:pPr marL="285750" lvl="0" indent="-285750" algn="just">
              <a:buFont typeface="Wingdings" panose="05000000000000000000" pitchFamily="2" charset="2"/>
              <a:buChar char="q"/>
              <a:defRPr/>
            </a:pPr>
            <a:endParaRPr lang="es-CO" sz="1600" dirty="0">
              <a:solidFill>
                <a:prstClr val="black"/>
              </a:solidFill>
              <a:cs typeface="Arial" panose="020B0604020202020204" pitchFamily="34" charset="0"/>
            </a:endParaRPr>
          </a:p>
          <a:p>
            <a:pPr marL="285750" lvl="0" indent="-285750" algn="just">
              <a:buFont typeface="Wingdings" panose="05000000000000000000" pitchFamily="2" charset="2"/>
              <a:buChar char="q"/>
              <a:defRPr/>
            </a:pPr>
            <a:r>
              <a:rPr lang="es-CO" sz="1600" dirty="0">
                <a:solidFill>
                  <a:prstClr val="black"/>
                </a:solidFill>
                <a:cs typeface="Arial" panose="020B0604020202020204" pitchFamily="34" charset="0"/>
              </a:rPr>
              <a:t>El efectivo acompañamiento a las familias  que han sido afectadas por el COVID19 ( elaboración del duelo)</a:t>
            </a:r>
          </a:p>
          <a:p>
            <a:pPr marL="285750" lvl="0" indent="-285750" algn="just">
              <a:buFont typeface="Wingdings" panose="05000000000000000000" pitchFamily="2" charset="2"/>
              <a:buChar char="q"/>
              <a:defRPr/>
            </a:pPr>
            <a:endParaRPr lang="es-CO" sz="1600" dirty="0">
              <a:solidFill>
                <a:prstClr val="black"/>
              </a:solidFill>
              <a:cs typeface="Arial" panose="020B0604020202020204" pitchFamily="34" charset="0"/>
            </a:endParaRPr>
          </a:p>
          <a:p>
            <a:pPr marL="285750" lvl="0" indent="-285750" algn="just">
              <a:buFont typeface="Wingdings" panose="05000000000000000000" pitchFamily="2" charset="2"/>
              <a:buChar char="q"/>
              <a:defRPr/>
            </a:pPr>
            <a:r>
              <a:rPr lang="es-CO" sz="1600" dirty="0">
                <a:solidFill>
                  <a:prstClr val="black"/>
                </a:solidFill>
                <a:cs typeface="Arial" panose="020B0604020202020204" pitchFamily="34" charset="0"/>
              </a:rPr>
              <a:t>Articulación de la oferta con los distintos agentes del SNBF</a:t>
            </a:r>
          </a:p>
          <a:p>
            <a:pPr>
              <a:defRPr/>
            </a:pPr>
            <a:endParaRPr lang="es-CO" sz="4400" b="1"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341872" y="1204989"/>
            <a:ext cx="4952796" cy="527620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marR="0" lvl="0" indent="0" fontAlgn="auto">
              <a:lnSpc>
                <a:spcPct val="100000"/>
              </a:lnSpc>
              <a:spcBef>
                <a:spcPts val="0"/>
              </a:spcBef>
              <a:spcAft>
                <a:spcPts val="0"/>
              </a:spcAft>
              <a:buClrTx/>
              <a:buSzTx/>
              <a:buFontTx/>
              <a:buNone/>
              <a:tabLst/>
              <a:defRPr/>
            </a:pPr>
            <a:r>
              <a:rPr lang="es-CO" b="1" dirty="0">
                <a:solidFill>
                  <a:srgbClr val="242758"/>
                </a:solidFill>
              </a:rPr>
              <a:t>Retos:</a:t>
            </a: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lvl="0">
              <a:defRPr/>
            </a:pPr>
            <a:r>
              <a:rPr lang="es-CO" sz="1600" b="1" kern="0" dirty="0">
                <a:solidFill>
                  <a:srgbClr val="FF0000"/>
                </a:solidFill>
                <a:cs typeface="Arial" panose="020B0604020202020204" pitchFamily="34" charset="0"/>
              </a:rPr>
              <a:t> </a:t>
            </a:r>
            <a:r>
              <a:rPr lang="es-CO" sz="1600" b="1" kern="0" dirty="0">
                <a:solidFill>
                  <a:srgbClr val="C00000"/>
                </a:solidFill>
                <a:cs typeface="Arial" panose="020B0604020202020204" pitchFamily="34" charset="0"/>
              </a:rPr>
              <a:t>Modalidad Mi familia</a:t>
            </a:r>
          </a:p>
          <a:p>
            <a:pPr lvl="0">
              <a:defRPr/>
            </a:pPr>
            <a:endParaRPr lang="es-CO" sz="1600" b="1" kern="0" dirty="0">
              <a:solidFill>
                <a:prstClr val="black"/>
              </a:solidFill>
              <a:cs typeface="Arial" panose="020B0604020202020204" pitchFamily="34" charset="0"/>
            </a:endParaRPr>
          </a:p>
          <a:p>
            <a:pPr marL="285750" lvl="0" indent="-285750">
              <a:buFont typeface="Wingdings" panose="05000000000000000000" pitchFamily="2" charset="2"/>
              <a:buChar char="q"/>
              <a:defRPr/>
            </a:pPr>
            <a:r>
              <a:rPr lang="es-CO" sz="1600" kern="0" dirty="0">
                <a:solidFill>
                  <a:prstClr val="black"/>
                </a:solidFill>
                <a:cs typeface="Arial" panose="020B0604020202020204" pitchFamily="34" charset="0"/>
              </a:rPr>
              <a:t>Posicionamiento de la modalidad en todos los municipios del Departamento de Sucre.</a:t>
            </a:r>
          </a:p>
          <a:p>
            <a:pPr marL="285750" lvl="0" indent="-285750" algn="just">
              <a:buFont typeface="Wingdings" panose="05000000000000000000" pitchFamily="2" charset="2"/>
              <a:buChar char="q"/>
            </a:pPr>
            <a:endParaRPr lang="es-CO" sz="1600" dirty="0">
              <a:solidFill>
                <a:prstClr val="black"/>
              </a:solidFill>
              <a:cs typeface="Arial" panose="020B0604020202020204" pitchFamily="34" charset="0"/>
            </a:endParaRPr>
          </a:p>
          <a:p>
            <a:pPr marL="285750" lvl="0" indent="-285750" algn="just">
              <a:buFont typeface="Wingdings" panose="05000000000000000000" pitchFamily="2" charset="2"/>
              <a:buChar char="q"/>
            </a:pPr>
            <a:r>
              <a:rPr lang="es-CO" sz="1600" dirty="0">
                <a:solidFill>
                  <a:prstClr val="black"/>
                </a:solidFill>
                <a:cs typeface="Arial" panose="020B0604020202020204" pitchFamily="34" charset="0"/>
              </a:rPr>
              <a:t>Seguir fomentando en las familias la importancia del acompañamiento psicosocial rompiendo el paradigma asistencialista que caracteriza los programas sociales.</a:t>
            </a:r>
          </a:p>
          <a:p>
            <a:pPr marL="285750" lvl="0" indent="-285750" algn="just">
              <a:buFont typeface="Wingdings" panose="05000000000000000000" pitchFamily="2" charset="2"/>
              <a:buChar char="q"/>
            </a:pPr>
            <a:endParaRPr lang="es-CO" sz="1600" dirty="0">
              <a:solidFill>
                <a:prstClr val="black"/>
              </a:solidFill>
              <a:cs typeface="Arial" panose="020B0604020202020204" pitchFamily="34" charset="0"/>
            </a:endParaRPr>
          </a:p>
          <a:p>
            <a:pPr marL="285750" lvl="0" indent="-285750" algn="just">
              <a:buFont typeface="Wingdings" panose="05000000000000000000" pitchFamily="2" charset="2"/>
              <a:buChar char="q"/>
            </a:pPr>
            <a:r>
              <a:rPr lang="es-CO" sz="1600" dirty="0">
                <a:solidFill>
                  <a:prstClr val="black"/>
                </a:solidFill>
                <a:cs typeface="Arial" panose="020B0604020202020204" pitchFamily="34" charset="0"/>
              </a:rPr>
              <a:t>Seguir fortaleciendo el esquema de supervisión</a:t>
            </a:r>
            <a:r>
              <a:rPr lang="es-CO" sz="1600" b="1" dirty="0">
                <a:solidFill>
                  <a:prstClr val="black"/>
                </a:solidFill>
                <a:cs typeface="Arial" panose="020B0604020202020204" pitchFamily="34" charset="0"/>
              </a:rPr>
              <a:t>.</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778436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5902" y="582726"/>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rPr>
              <a:t>FAMILIAS Y COMUNIDADES</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446580" y="1084082"/>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512064" y="1204989"/>
            <a:ext cx="5754623" cy="52122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r>
              <a:rPr lang="es-CO" sz="1600" b="1" dirty="0">
                <a:solidFill>
                  <a:srgbClr val="242758"/>
                </a:solidFill>
              </a:rPr>
              <a:t>  </a:t>
            </a:r>
          </a:p>
          <a:p>
            <a:pPr>
              <a:defRPr/>
            </a:pPr>
            <a:endParaRPr lang="es-CO" sz="1600" b="1" dirty="0">
              <a:solidFill>
                <a:srgbClr val="242758"/>
              </a:solidFill>
            </a:endParaRPr>
          </a:p>
          <a:p>
            <a:pPr>
              <a:defRPr/>
            </a:pPr>
            <a:endParaRPr lang="es-CO" sz="1600" b="1" dirty="0">
              <a:solidFill>
                <a:srgbClr val="242758"/>
              </a:solidFill>
            </a:endParaRPr>
          </a:p>
          <a:p>
            <a:pPr>
              <a:defRPr/>
            </a:pPr>
            <a:endParaRPr lang="es-CO" sz="1600" b="1" dirty="0">
              <a:solidFill>
                <a:srgbClr val="242758"/>
              </a:solidFill>
            </a:endParaRPr>
          </a:p>
          <a:p>
            <a:pPr>
              <a:defRPr/>
            </a:pPr>
            <a:r>
              <a:rPr lang="es-CO" sz="1600" b="1" dirty="0">
                <a:solidFill>
                  <a:srgbClr val="242758"/>
                </a:solidFill>
              </a:rPr>
              <a:t> Logros:</a:t>
            </a:r>
          </a:p>
          <a:p>
            <a:pPr lvl="0" algn="just">
              <a:defRPr/>
            </a:pPr>
            <a:r>
              <a:rPr lang="es-CO" sz="1600" b="1" dirty="0">
                <a:solidFill>
                  <a:schemeClr val="accent6">
                    <a:lumMod val="50000"/>
                  </a:schemeClr>
                </a:solidFill>
                <a:cs typeface="Arial" panose="020B0604020202020204" pitchFamily="34" charset="0"/>
              </a:rPr>
              <a:t>Modalidad Territorios Étnicos con Bienestar</a:t>
            </a:r>
          </a:p>
          <a:p>
            <a:pPr marL="285750" lvl="0" indent="-285750" algn="just">
              <a:buFont typeface="Wingdings" panose="05000000000000000000" pitchFamily="2" charset="2"/>
              <a:buChar char="q"/>
              <a:defRPr/>
            </a:pPr>
            <a:endParaRPr lang="es-ES" sz="1600" dirty="0">
              <a:solidFill>
                <a:schemeClr val="tx1"/>
              </a:solidFill>
              <a:cs typeface="Arial" panose="020B0604020202020204" pitchFamily="34" charset="0"/>
            </a:endParaRPr>
          </a:p>
          <a:p>
            <a:pPr marL="285750" lvl="0" indent="-285750" algn="just">
              <a:buFont typeface="Wingdings" panose="05000000000000000000" pitchFamily="2" charset="2"/>
              <a:buChar char="q"/>
              <a:defRPr/>
            </a:pPr>
            <a:r>
              <a:rPr lang="es-CO" sz="1600" dirty="0">
                <a:solidFill>
                  <a:prstClr val="black"/>
                </a:solidFill>
                <a:cs typeface="Arial" panose="020B0604020202020204" pitchFamily="34" charset="0"/>
              </a:rPr>
              <a:t>Adaptación de las familias  al modelo de atención No presencial logrando desarrollar habilidades de autoaprendizaje.</a:t>
            </a:r>
          </a:p>
          <a:p>
            <a:pPr marL="285750" lvl="0" indent="-285750" algn="just">
              <a:buFont typeface="Wingdings" panose="05000000000000000000" pitchFamily="2" charset="2"/>
              <a:buChar char="q"/>
              <a:defRPr/>
            </a:pPr>
            <a:endParaRPr lang="es-CO" sz="1600" dirty="0">
              <a:solidFill>
                <a:prstClr val="black"/>
              </a:solidFill>
              <a:cs typeface="Arial" panose="020B0604020202020204" pitchFamily="34" charset="0"/>
            </a:endParaRPr>
          </a:p>
          <a:p>
            <a:pPr marL="285750" indent="-285750" algn="just">
              <a:buFont typeface="Wingdings" panose="05000000000000000000" pitchFamily="2" charset="2"/>
              <a:buChar char="q"/>
              <a:defRPr/>
            </a:pPr>
            <a:r>
              <a:rPr lang="es-CO" sz="1600" dirty="0"/>
              <a:t>Fortalecimiento de las relaciones interpersonales  a través del desarrollo de la  guía en el hogar fomentando las prácticas de valores y el reconocimiento de su identidad étnica que han ayudado a la expresión de emociones y sentimientos dentro del hogar.</a:t>
            </a:r>
          </a:p>
          <a:p>
            <a:pPr lvl="0" algn="just">
              <a:defRPr/>
            </a:pPr>
            <a:endParaRPr lang="es-CO" sz="1600" dirty="0">
              <a:solidFill>
                <a:prstClr val="black"/>
              </a:solidFill>
              <a:cs typeface="Arial" panose="020B0604020202020204" pitchFamily="34" charset="0"/>
            </a:endParaRPr>
          </a:p>
          <a:p>
            <a:pPr marL="285750" lvl="0" indent="-285750" algn="just">
              <a:buFont typeface="Wingdings" panose="05000000000000000000" pitchFamily="2" charset="2"/>
              <a:buChar char="q"/>
              <a:defRPr/>
            </a:pPr>
            <a:r>
              <a:rPr lang="es-CO" sz="1600" dirty="0">
                <a:solidFill>
                  <a:prstClr val="black"/>
                </a:solidFill>
                <a:cs typeface="Arial" panose="020B0604020202020204" pitchFamily="34" charset="0"/>
              </a:rPr>
              <a:t>Propiciar la transmisión de saberes a través del dialogo intergeneracional.</a:t>
            </a:r>
          </a:p>
          <a:p>
            <a:pPr marL="285750" lvl="0" indent="-285750" algn="just">
              <a:buFont typeface="Wingdings" panose="05000000000000000000" pitchFamily="2" charset="2"/>
              <a:buChar char="q"/>
              <a:defRPr/>
            </a:pPr>
            <a:endParaRPr lang="es-CO" sz="1600" dirty="0">
              <a:solidFill>
                <a:prstClr val="black"/>
              </a:solidFill>
              <a:cs typeface="Arial" panose="020B0604020202020204" pitchFamily="34" charset="0"/>
            </a:endParaRPr>
          </a:p>
          <a:p>
            <a:pPr marL="285750" lvl="0" indent="-285750" algn="just">
              <a:buFont typeface="Wingdings" panose="05000000000000000000" pitchFamily="2" charset="2"/>
              <a:buChar char="q"/>
              <a:defRPr/>
            </a:pPr>
            <a:r>
              <a:rPr lang="es-CO" sz="1600" dirty="0">
                <a:solidFill>
                  <a:prstClr val="black"/>
                </a:solidFill>
                <a:cs typeface="Arial" panose="020B0604020202020204" pitchFamily="34" charset="0"/>
              </a:rPr>
              <a:t>A través del componente de fortalecimiento cultural las familias han descubierto sus habilidades y fomentado emprendimiento a partir de ello.</a:t>
            </a:r>
          </a:p>
          <a:p>
            <a:pPr>
              <a:defRPr/>
            </a:pPr>
            <a:endParaRPr lang="es-CO" sz="1200" b="1" kern="0" dirty="0">
              <a:solidFill>
                <a:prstClr val="black"/>
              </a:solidFill>
              <a:latin typeface="+mj-lt"/>
              <a:cs typeface="Arial" panose="020B0604020202020204" pitchFamily="34" charset="0"/>
            </a:endParaRPr>
          </a:p>
          <a:p>
            <a:pPr>
              <a:defRPr/>
            </a:pPr>
            <a:endParaRPr lang="es-CO" sz="4400" b="1"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484210" y="1290327"/>
            <a:ext cx="4762910" cy="51269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marR="0" lvl="0" indent="0" fontAlgn="auto">
              <a:lnSpc>
                <a:spcPct val="100000"/>
              </a:lnSpc>
              <a:spcBef>
                <a:spcPts val="0"/>
              </a:spcBef>
              <a:spcAft>
                <a:spcPts val="0"/>
              </a:spcAft>
              <a:buClrTx/>
              <a:buSzTx/>
              <a:buFontTx/>
              <a:buNone/>
              <a:tabLst/>
              <a:defRPr/>
            </a:pPr>
            <a:endParaRPr lang="es-CO" sz="1600" b="1" dirty="0">
              <a:solidFill>
                <a:srgbClr val="242758"/>
              </a:solidFill>
            </a:endParaRPr>
          </a:p>
          <a:p>
            <a:pPr marR="0" lvl="0" indent="0" fontAlgn="auto">
              <a:lnSpc>
                <a:spcPct val="100000"/>
              </a:lnSpc>
              <a:spcBef>
                <a:spcPts val="0"/>
              </a:spcBef>
              <a:spcAft>
                <a:spcPts val="0"/>
              </a:spcAft>
              <a:buClrTx/>
              <a:buSzTx/>
              <a:buFontTx/>
              <a:buNone/>
              <a:tabLst/>
              <a:defRPr/>
            </a:pPr>
            <a:r>
              <a:rPr lang="es-CO" sz="1600" b="1" dirty="0">
                <a:solidFill>
                  <a:srgbClr val="242758"/>
                </a:solidFill>
              </a:rPr>
              <a:t>Retos:</a:t>
            </a:r>
          </a:p>
          <a:p>
            <a:pPr lvl="0">
              <a:defRPr/>
            </a:pPr>
            <a:r>
              <a:rPr lang="es-CO" sz="1600" b="1" dirty="0">
                <a:solidFill>
                  <a:srgbClr val="FF0000"/>
                </a:solidFill>
                <a:cs typeface="Arial" panose="020B0604020202020204" pitchFamily="34" charset="0"/>
              </a:rPr>
              <a:t> </a:t>
            </a:r>
            <a:r>
              <a:rPr lang="es-CO" sz="1600" b="1" dirty="0">
                <a:solidFill>
                  <a:schemeClr val="accent6">
                    <a:lumMod val="50000"/>
                  </a:schemeClr>
                </a:solidFill>
                <a:cs typeface="Arial" panose="020B0604020202020204" pitchFamily="34" charset="0"/>
              </a:rPr>
              <a:t>Modalidad Territorios Étnicos con Bienestar</a:t>
            </a:r>
          </a:p>
          <a:p>
            <a:pPr marL="285750" lvl="0" indent="-285750">
              <a:buFont typeface="Wingdings" panose="05000000000000000000" pitchFamily="2" charset="2"/>
              <a:buChar char="q"/>
              <a:defRPr/>
            </a:pPr>
            <a:endParaRPr lang="es-CO" sz="1600" b="1" kern="0" dirty="0">
              <a:solidFill>
                <a:schemeClr val="accent6">
                  <a:lumMod val="50000"/>
                </a:schemeClr>
              </a:solidFill>
              <a:cs typeface="Arial" panose="020B0604020202020204" pitchFamily="34" charset="0"/>
            </a:endParaRPr>
          </a:p>
          <a:p>
            <a:pPr marL="285750" lvl="0" indent="-285750" algn="just">
              <a:buFont typeface="Wingdings" panose="05000000000000000000" pitchFamily="2" charset="2"/>
              <a:buChar char="q"/>
              <a:defRPr/>
            </a:pPr>
            <a:r>
              <a:rPr lang="es-CO" sz="1600" kern="0" dirty="0">
                <a:solidFill>
                  <a:prstClr val="black"/>
                </a:solidFill>
                <a:cs typeface="Arial" panose="020B0604020202020204" pitchFamily="34" charset="0"/>
              </a:rPr>
              <a:t>Ampliación de cupos para  llegar a las comunidades mas apartadas del Departamento de Sucre.</a:t>
            </a:r>
          </a:p>
          <a:p>
            <a:pPr marL="285750" lvl="0" indent="-285750" algn="just">
              <a:buFont typeface="Wingdings" panose="05000000000000000000" pitchFamily="2" charset="2"/>
              <a:buChar char="q"/>
              <a:defRPr/>
            </a:pPr>
            <a:endParaRPr lang="es-CO" sz="1600" kern="0" dirty="0">
              <a:solidFill>
                <a:prstClr val="black"/>
              </a:solidFill>
              <a:cs typeface="Arial" panose="020B0604020202020204" pitchFamily="34" charset="0"/>
            </a:endParaRPr>
          </a:p>
          <a:p>
            <a:pPr marL="285750" lvl="0" indent="-285750" algn="just">
              <a:buFont typeface="Wingdings" panose="05000000000000000000" pitchFamily="2" charset="2"/>
              <a:buChar char="q"/>
              <a:defRPr/>
            </a:pPr>
            <a:r>
              <a:rPr lang="es-CO" sz="1600" kern="0" dirty="0">
                <a:solidFill>
                  <a:prstClr val="black"/>
                </a:solidFill>
                <a:cs typeface="Arial" panose="020B0604020202020204" pitchFamily="34" charset="0"/>
              </a:rPr>
              <a:t>Lograr un mayor acompañamiento a las familias a través del seguimiento y monitoreo de forma virtual .</a:t>
            </a:r>
          </a:p>
          <a:p>
            <a:pPr marL="285750" lvl="0" indent="-285750" algn="just">
              <a:buFont typeface="Wingdings" panose="05000000000000000000" pitchFamily="2" charset="2"/>
              <a:buChar char="q"/>
              <a:defRPr/>
            </a:pPr>
            <a:endParaRPr lang="es-CO" sz="1600" kern="0" dirty="0">
              <a:solidFill>
                <a:prstClr val="black"/>
              </a:solidFill>
              <a:cs typeface="Arial" panose="020B0604020202020204" pitchFamily="34" charset="0"/>
            </a:endParaRPr>
          </a:p>
          <a:p>
            <a:pPr marL="285750" lvl="0" indent="-285750" algn="just">
              <a:buFont typeface="Wingdings" panose="05000000000000000000" pitchFamily="2" charset="2"/>
              <a:buChar char="q"/>
              <a:defRPr/>
            </a:pPr>
            <a:r>
              <a:rPr lang="es-CO" sz="1600" kern="0" dirty="0">
                <a:solidFill>
                  <a:prstClr val="black"/>
                </a:solidFill>
                <a:cs typeface="Arial" panose="020B0604020202020204" pitchFamily="34" charset="0"/>
              </a:rPr>
              <a:t>Llegar a cada una de las familias  con dificultades  de tecnología y mantenerlas motivadas para el desarrollo de todas las actividades de la modalidad.</a:t>
            </a:r>
            <a:endParaRPr kumimoji="0" lang="es-CO" sz="1600" i="0" u="none" strike="noStrike" kern="0" cap="none" spc="0" normalizeH="0" baseline="0" noProof="0" dirty="0">
              <a:ln>
                <a:noFill/>
              </a:ln>
              <a:solidFill>
                <a:schemeClr val="tx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60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909702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9072" y="679622"/>
            <a:ext cx="8421624" cy="618826"/>
          </a:xfrm>
          <a:solidFill>
            <a:schemeClr val="accent6">
              <a:lumMod val="60000"/>
              <a:lumOff val="40000"/>
            </a:schemeClr>
          </a:solidFill>
        </p:spPr>
        <p:txBody>
          <a:bodyPr>
            <a:normAutofit fontScale="90000"/>
          </a:bodyPr>
          <a:lstStyle/>
          <a:p>
            <a:pPr lvl="0" algn="ctr"/>
            <a:br>
              <a:rPr lang="es-CO" b="1" dirty="0">
                <a:solidFill>
                  <a:srgbClr val="346232"/>
                </a:solidFill>
                <a:cs typeface="Arial" panose="020B0604020202020204" pitchFamily="34" charset="0"/>
              </a:rPr>
            </a:br>
            <a:br>
              <a:rPr lang="es-CO" b="1" dirty="0">
                <a:solidFill>
                  <a:srgbClr val="346232"/>
                </a:solidFill>
                <a:cs typeface="Arial" panose="020B0604020202020204" pitchFamily="34" charset="0"/>
              </a:rPr>
            </a:br>
            <a:br>
              <a:rPr lang="es-CO" b="1" dirty="0">
                <a:solidFill>
                  <a:srgbClr val="346232"/>
                </a:solidFill>
                <a:cs typeface="Arial" panose="020B0604020202020204" pitchFamily="34" charset="0"/>
              </a:rPr>
            </a:br>
            <a:r>
              <a:rPr lang="es-CO" sz="4900" b="1" dirty="0">
                <a:solidFill>
                  <a:srgbClr val="242758"/>
                </a:solidFill>
                <a:latin typeface="+mn-lt"/>
                <a:ea typeface="+mn-ea"/>
                <a:cs typeface="+mn-cs"/>
              </a:rPr>
              <a:t>OFERTA INSTITUCIONAL</a:t>
            </a:r>
            <a:br>
              <a:rPr lang="es-CO" sz="4900" b="1" dirty="0">
                <a:solidFill>
                  <a:srgbClr val="242758"/>
                </a:solidFill>
                <a:latin typeface="+mn-lt"/>
                <a:ea typeface="+mn-ea"/>
                <a:cs typeface="+mn-cs"/>
              </a:rPr>
            </a:br>
            <a:br>
              <a:rPr lang="es-CO" sz="4900" b="1" dirty="0">
                <a:solidFill>
                  <a:srgbClr val="242758"/>
                </a:solidFill>
                <a:latin typeface="+mn-lt"/>
                <a:ea typeface="+mn-ea"/>
                <a:cs typeface="+mn-cs"/>
              </a:rPr>
            </a:br>
            <a:br>
              <a:rPr lang="es-CO" b="1" dirty="0">
                <a:solidFill>
                  <a:srgbClr val="346232"/>
                </a:solidFill>
                <a:cs typeface="Arial" panose="020B0604020202020204" pitchFamily="34" charset="0"/>
              </a:rPr>
            </a:br>
            <a:endParaRPr lang="es-CO" dirty="0"/>
          </a:p>
        </p:txBody>
      </p:sp>
      <p:graphicFrame>
        <p:nvGraphicFramePr>
          <p:cNvPr id="12" name="11 Tabla"/>
          <p:cNvGraphicFramePr>
            <a:graphicFrameLocks noGrp="1"/>
          </p:cNvGraphicFramePr>
          <p:nvPr>
            <p:extLst>
              <p:ext uri="{D42A27DB-BD31-4B8C-83A1-F6EECF244321}">
                <p14:modId xmlns:p14="http://schemas.microsoft.com/office/powerpoint/2010/main" val="2921606047"/>
              </p:ext>
            </p:extLst>
          </p:nvPr>
        </p:nvGraphicFramePr>
        <p:xfrm>
          <a:off x="768097" y="1995553"/>
          <a:ext cx="10005458" cy="1816110"/>
        </p:xfrm>
        <a:graphic>
          <a:graphicData uri="http://schemas.openxmlformats.org/drawingml/2006/table">
            <a:tbl>
              <a:tblPr firstRow="1" bandRow="1">
                <a:tableStyleId>{5C22544A-7EE6-4342-B048-85BDC9FD1C3A}</a:tableStyleId>
              </a:tblPr>
              <a:tblGrid>
                <a:gridCol w="3881550">
                  <a:extLst>
                    <a:ext uri="{9D8B030D-6E8A-4147-A177-3AD203B41FA5}">
                      <a16:colId xmlns:a16="http://schemas.microsoft.com/office/drawing/2014/main" val="20000"/>
                    </a:ext>
                  </a:extLst>
                </a:gridCol>
                <a:gridCol w="2359212">
                  <a:extLst>
                    <a:ext uri="{9D8B030D-6E8A-4147-A177-3AD203B41FA5}">
                      <a16:colId xmlns:a16="http://schemas.microsoft.com/office/drawing/2014/main" val="20001"/>
                    </a:ext>
                  </a:extLst>
                </a:gridCol>
                <a:gridCol w="2074767">
                  <a:extLst>
                    <a:ext uri="{9D8B030D-6E8A-4147-A177-3AD203B41FA5}">
                      <a16:colId xmlns:a16="http://schemas.microsoft.com/office/drawing/2014/main" val="20003"/>
                    </a:ext>
                  </a:extLst>
                </a:gridCol>
                <a:gridCol w="1689929">
                  <a:extLst>
                    <a:ext uri="{9D8B030D-6E8A-4147-A177-3AD203B41FA5}">
                      <a16:colId xmlns:a16="http://schemas.microsoft.com/office/drawing/2014/main" val="20004"/>
                    </a:ext>
                  </a:extLst>
                </a:gridCol>
              </a:tblGrid>
              <a:tr h="306479">
                <a:tc>
                  <a:txBody>
                    <a:bodyPr/>
                    <a:lstStyle/>
                    <a:p>
                      <a:pPr algn="ctr"/>
                      <a:r>
                        <a:rPr lang="es-CO" sz="1800" dirty="0">
                          <a:latin typeface="+mn-lt"/>
                        </a:rPr>
                        <a:t>2019</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800" u="none" strike="noStrike" dirty="0">
                          <a:effectLst/>
                          <a:latin typeface="+mn-lt"/>
                        </a:rPr>
                        <a:t> Unidades</a:t>
                      </a:r>
                      <a:endParaRPr lang="es-CO" sz="1800" b="1" i="0" u="none" strike="noStrike" dirty="0">
                        <a:solidFill>
                          <a:srgbClr val="FFFFFF"/>
                        </a:solidFill>
                        <a:effectLst/>
                        <a:latin typeface="+mn-lt"/>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800" u="none" strike="noStrike" dirty="0">
                          <a:effectLst/>
                          <a:latin typeface="+mn-lt"/>
                        </a:rPr>
                        <a:t> Usuarios </a:t>
                      </a:r>
                      <a:endParaRPr lang="es-CO" sz="1800" b="1" i="0" u="none" strike="noStrike" dirty="0">
                        <a:solidFill>
                          <a:srgbClr val="FFFFFF"/>
                        </a:solidFill>
                        <a:effectLst/>
                        <a:latin typeface="+mn-lt"/>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800" u="none" strike="noStrike" dirty="0">
                          <a:effectLst/>
                          <a:latin typeface="+mn-lt"/>
                        </a:rPr>
                        <a:t>Valor</a:t>
                      </a:r>
                      <a:endParaRPr lang="es-CO" sz="1800" b="1" i="0" u="none" strike="noStrike" dirty="0">
                        <a:solidFill>
                          <a:srgbClr val="FFFFFF"/>
                        </a:solidFill>
                        <a:effectLst/>
                        <a:latin typeface="+mn-lt"/>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10000"/>
                  </a:ext>
                </a:extLst>
              </a:tr>
              <a:tr h="4249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u="none" strike="noStrike" dirty="0">
                          <a:solidFill>
                            <a:schemeClr val="tx1"/>
                          </a:solidFill>
                          <a:effectLst/>
                          <a:latin typeface="+mn-lt"/>
                        </a:rPr>
                        <a:t> PROGRAMACIÓN FINAL</a:t>
                      </a:r>
                      <a:endParaRPr lang="es-CO" sz="1800" dirty="0">
                        <a:solidFill>
                          <a:schemeClr val="tx1"/>
                        </a:solidFill>
                        <a:latin typeface="+mn-lt"/>
                      </a:endParaRP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800" dirty="0">
                          <a:solidFill>
                            <a:schemeClr val="tx1"/>
                          </a:solidFill>
                          <a:latin typeface="+mn-lt"/>
                        </a:rPr>
                        <a:t>0</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solidFill>
                            <a:srgbClr val="000000"/>
                          </a:solidFill>
                          <a:effectLst/>
                          <a:latin typeface="+mn-lt"/>
                        </a:rPr>
                        <a:t>   8.226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solidFill>
                            <a:srgbClr val="000000"/>
                          </a:solidFill>
                          <a:effectLst/>
                          <a:latin typeface="+mn-lt"/>
                        </a:rPr>
                        <a:t>          $2.836.074.516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429165">
                <a:tc>
                  <a:txBody>
                    <a:bodyPr/>
                    <a:lstStyle/>
                    <a:p>
                      <a:pPr algn="ctr"/>
                      <a:r>
                        <a:rPr lang="es-CO" sz="1800" dirty="0">
                          <a:solidFill>
                            <a:schemeClr val="tx1"/>
                          </a:solidFill>
                          <a:latin typeface="+mn-lt"/>
                        </a:rPr>
                        <a:t>CONSOLIDADO ATENCIÓN</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800" dirty="0">
                          <a:solidFill>
                            <a:schemeClr val="tx1"/>
                          </a:solidFill>
                          <a:latin typeface="+mn-lt"/>
                        </a:rPr>
                        <a:t>0</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solidFill>
                            <a:srgbClr val="000000"/>
                          </a:solidFill>
                          <a:effectLst/>
                          <a:latin typeface="+mn-lt"/>
                        </a:rPr>
                        <a:t>10.562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solidFill>
                            <a:srgbClr val="000000"/>
                          </a:solidFill>
                          <a:effectLst/>
                          <a:latin typeface="+mn-lt"/>
                        </a:rPr>
                        <a:t>          $2.434.645.474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06479">
                <a:tc>
                  <a:txBody>
                    <a:bodyPr/>
                    <a:lstStyle/>
                    <a:p>
                      <a:pPr algn="ctr"/>
                      <a:r>
                        <a:rPr lang="es-CO" sz="1800" b="1" dirty="0">
                          <a:solidFill>
                            <a:schemeClr val="bg1"/>
                          </a:solidFill>
                          <a:latin typeface="+mn-lt"/>
                        </a:rPr>
                        <a:t>%</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0</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128.40%</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85.85%</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323241969"/>
              </p:ext>
            </p:extLst>
          </p:nvPr>
        </p:nvGraphicFramePr>
        <p:xfrm>
          <a:off x="768097" y="3974254"/>
          <a:ext cx="10005457" cy="1432560"/>
        </p:xfrm>
        <a:graphic>
          <a:graphicData uri="http://schemas.openxmlformats.org/drawingml/2006/table">
            <a:tbl>
              <a:tblPr firstRow="1" bandRow="1">
                <a:tableStyleId>{5C22544A-7EE6-4342-B048-85BDC9FD1C3A}</a:tableStyleId>
              </a:tblPr>
              <a:tblGrid>
                <a:gridCol w="3881548">
                  <a:extLst>
                    <a:ext uri="{9D8B030D-6E8A-4147-A177-3AD203B41FA5}">
                      <a16:colId xmlns:a16="http://schemas.microsoft.com/office/drawing/2014/main" val="20000"/>
                    </a:ext>
                  </a:extLst>
                </a:gridCol>
                <a:gridCol w="2359213">
                  <a:extLst>
                    <a:ext uri="{9D8B030D-6E8A-4147-A177-3AD203B41FA5}">
                      <a16:colId xmlns:a16="http://schemas.microsoft.com/office/drawing/2014/main" val="20001"/>
                    </a:ext>
                  </a:extLst>
                </a:gridCol>
                <a:gridCol w="2074767">
                  <a:extLst>
                    <a:ext uri="{9D8B030D-6E8A-4147-A177-3AD203B41FA5}">
                      <a16:colId xmlns:a16="http://schemas.microsoft.com/office/drawing/2014/main" val="20003"/>
                    </a:ext>
                  </a:extLst>
                </a:gridCol>
                <a:gridCol w="1689929">
                  <a:extLst>
                    <a:ext uri="{9D8B030D-6E8A-4147-A177-3AD203B41FA5}">
                      <a16:colId xmlns:a16="http://schemas.microsoft.com/office/drawing/2014/main" val="20004"/>
                    </a:ext>
                  </a:extLst>
                </a:gridCol>
              </a:tblGrid>
              <a:tr h="0">
                <a:tc>
                  <a:txBody>
                    <a:bodyPr/>
                    <a:lstStyle/>
                    <a:p>
                      <a:pPr algn="ctr"/>
                      <a:r>
                        <a:rPr lang="es-CO" sz="1800" dirty="0">
                          <a:latin typeface="+mn-lt"/>
                        </a:rPr>
                        <a:t>2020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800" u="none" strike="noStrike" dirty="0">
                          <a:effectLst/>
                          <a:latin typeface="+mn-lt"/>
                        </a:rPr>
                        <a:t> Unidades</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800" u="none" strike="noStrike" dirty="0">
                          <a:effectLst/>
                          <a:latin typeface="+mn-lt"/>
                        </a:rPr>
                        <a:t> Usuarios </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800" u="none" strike="noStrike" dirty="0">
                          <a:effectLst/>
                          <a:latin typeface="+mn-lt"/>
                        </a:rPr>
                        <a:t>Valor</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10000"/>
                  </a:ext>
                </a:extLst>
              </a:tr>
              <a:tr h="345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u="none" strike="noStrike" dirty="0">
                          <a:solidFill>
                            <a:schemeClr val="tx1"/>
                          </a:solidFill>
                          <a:effectLst/>
                          <a:latin typeface="+mn-lt"/>
                        </a:rPr>
                        <a:t> PROGRAMACIÓN VIGENTE</a:t>
                      </a:r>
                      <a:endParaRPr lang="es-CO" sz="1800" dirty="0">
                        <a:solidFill>
                          <a:schemeClr val="tx1"/>
                        </a:solidFill>
                        <a:latin typeface="+mn-lt"/>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800" dirty="0">
                          <a:solidFill>
                            <a:schemeClr val="tx1"/>
                          </a:solidFill>
                          <a:latin typeface="+mn-lt"/>
                        </a:rPr>
                        <a:t>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effectLst/>
                          <a:latin typeface="Calibri" panose="020F0502020204030204" pitchFamily="34" charset="0"/>
                        </a:rPr>
                        <a:t>6.786</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effectLst/>
                          <a:latin typeface="Calibri" panose="020F0502020204030204" pitchFamily="34" charset="0"/>
                        </a:rPr>
                        <a:t>$ 4.182.175.708</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348469">
                <a:tc>
                  <a:txBody>
                    <a:bodyPr/>
                    <a:lstStyle/>
                    <a:p>
                      <a:pPr algn="ctr"/>
                      <a:r>
                        <a:rPr lang="es-CO" sz="1800" dirty="0">
                          <a:solidFill>
                            <a:schemeClr val="tx1"/>
                          </a:solidFill>
                          <a:latin typeface="+mn-lt"/>
                        </a:rPr>
                        <a:t>EJECUCIÓN CORTE</a:t>
                      </a:r>
                      <a:r>
                        <a:rPr lang="es-CO" sz="1800" baseline="0" dirty="0">
                          <a:solidFill>
                            <a:schemeClr val="tx1"/>
                          </a:solidFill>
                          <a:latin typeface="+mn-lt"/>
                        </a:rPr>
                        <a:t> 30 DE SEPT.2020</a:t>
                      </a:r>
                      <a:endParaRPr lang="es-CO" sz="1800" dirty="0">
                        <a:solidFill>
                          <a:schemeClr val="tx1"/>
                        </a:solidFill>
                        <a:latin typeface="+mn-lt"/>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800" dirty="0">
                          <a:solidFill>
                            <a:schemeClr val="tx1"/>
                          </a:solidFill>
                          <a:latin typeface="+mn-lt"/>
                        </a:rPr>
                        <a:t>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effectLst/>
                          <a:latin typeface="Calibri" panose="020F0502020204030204" pitchFamily="34" charset="0"/>
                        </a:rPr>
                        <a:t>12.554</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800" dirty="0">
                          <a:solidFill>
                            <a:schemeClr val="tx1"/>
                          </a:solidFill>
                          <a:latin typeface="+mn-lt"/>
                        </a:rPr>
                        <a:t>$ 2.270.995.460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48853">
                <a:tc>
                  <a:txBody>
                    <a:bodyPr/>
                    <a:lstStyle/>
                    <a:p>
                      <a:pPr algn="ctr"/>
                      <a:r>
                        <a:rPr lang="es-CO" sz="1600" b="1" dirty="0">
                          <a:solidFill>
                            <a:schemeClr val="bg1"/>
                          </a:solidFill>
                          <a:latin typeface="+mn-lt"/>
                        </a:rPr>
                        <a:t>%</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endParaRPr lang="es-CO" sz="1600" b="1" dirty="0">
                        <a:solidFill>
                          <a:schemeClr val="bg1"/>
                        </a:solidFill>
                        <a:latin typeface="+mn-lt"/>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mn-lt"/>
                        </a:rPr>
                        <a:t>185%</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b="1" dirty="0">
                          <a:solidFill>
                            <a:schemeClr val="bg1"/>
                          </a:solidFill>
                          <a:latin typeface="+mn-lt"/>
                        </a:rPr>
                        <a:t>54.30%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83246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894195" y="1987978"/>
            <a:ext cx="71236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7200" b="1" i="0" u="none" strike="noStrike" kern="1200" cap="none" spc="0" normalizeH="0" baseline="0" noProof="0" dirty="0">
                <a:ln>
                  <a:noFill/>
                </a:ln>
                <a:solidFill>
                  <a:srgbClr val="242758"/>
                </a:solidFill>
                <a:effectLst/>
                <a:uLnTx/>
                <a:uFillTx/>
                <a:latin typeface="Calibri" panose="020F0502020204030204"/>
                <a:ea typeface="+mn-ea"/>
                <a:cs typeface="+mn-cs"/>
              </a:rPr>
              <a:t>8. Nutrición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904405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276113"/>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ea typeface="+mn-ea"/>
                <a:cs typeface="+mn-cs"/>
              </a:rPr>
              <a:t>NUTRICIÓN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279144" y="733715"/>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722375" y="1080259"/>
            <a:ext cx="5056633" cy="553389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algn="just" fontAlgn="auto">
              <a:lnSpc>
                <a:spcPct val="100000"/>
              </a:lnSpc>
              <a:spcBef>
                <a:spcPts val="0"/>
              </a:spcBef>
              <a:spcAft>
                <a:spcPts val="0"/>
              </a:spcAft>
              <a:buClrTx/>
              <a:buSzTx/>
              <a:buFontTx/>
              <a:buNone/>
              <a:tabLst/>
              <a:defRPr/>
            </a:pPr>
            <a:r>
              <a:rPr lang="es-CO" sz="2000" b="1" dirty="0">
                <a:solidFill>
                  <a:srgbClr val="242758"/>
                </a:solidFill>
                <a:latin typeface="+mj-lt"/>
              </a:rPr>
              <a:t>     </a:t>
            </a:r>
            <a:endParaRPr lang="es-CO" b="1" dirty="0">
              <a:solidFill>
                <a:srgbClr val="242758"/>
              </a:solidFill>
              <a:latin typeface="+mj-lt"/>
            </a:endParaRPr>
          </a:p>
          <a:p>
            <a:pPr marR="0" lvl="0" indent="0" algn="just" fontAlgn="auto">
              <a:lnSpc>
                <a:spcPct val="100000"/>
              </a:lnSpc>
              <a:spcBef>
                <a:spcPts val="0"/>
              </a:spcBef>
              <a:spcAft>
                <a:spcPts val="0"/>
              </a:spcAft>
              <a:buClrTx/>
              <a:buSzTx/>
              <a:buFontTx/>
              <a:buNone/>
              <a:tabLst/>
              <a:defRPr/>
            </a:pPr>
            <a:r>
              <a:rPr lang="es-CO" b="1" dirty="0">
                <a:solidFill>
                  <a:srgbClr val="242758"/>
                </a:solidFill>
                <a:latin typeface="+mj-lt"/>
              </a:rPr>
              <a:t>  </a:t>
            </a:r>
            <a:r>
              <a:rPr lang="es-CO" sz="2000" b="1" dirty="0">
                <a:solidFill>
                  <a:srgbClr val="242758"/>
                </a:solidFill>
                <a:latin typeface="+mj-lt"/>
              </a:rPr>
              <a:t> </a:t>
            </a:r>
            <a:r>
              <a:rPr lang="es-CO" sz="2000" b="1" dirty="0">
                <a:solidFill>
                  <a:srgbClr val="242758"/>
                </a:solidFill>
              </a:rPr>
              <a:t>Logros:</a:t>
            </a:r>
          </a:p>
          <a:p>
            <a:pPr marR="0" lvl="0" indent="0" algn="just" fontAlgn="auto">
              <a:lnSpc>
                <a:spcPct val="100000"/>
              </a:lnSpc>
              <a:spcBef>
                <a:spcPts val="0"/>
              </a:spcBef>
              <a:spcAft>
                <a:spcPts val="0"/>
              </a:spcAft>
              <a:buClrTx/>
              <a:buSzTx/>
              <a:buFontTx/>
              <a:buNone/>
              <a:tabLst/>
              <a:defRPr/>
            </a:pPr>
            <a:endParaRPr lang="es-CO" sz="2000" b="1" dirty="0">
              <a:solidFill>
                <a:srgbClr val="242758"/>
              </a:solidFill>
            </a:endParaRPr>
          </a:p>
          <a:p>
            <a:pPr marL="285750" indent="-285750" algn="just">
              <a:buFont typeface="Wingdings" panose="05000000000000000000" pitchFamily="2" charset="2"/>
              <a:buChar char="q"/>
              <a:defRPr/>
            </a:pPr>
            <a:r>
              <a:rPr lang="es-ES" dirty="0">
                <a:highlight>
                  <a:srgbClr val="FFFFFF"/>
                </a:highlight>
              </a:rPr>
              <a:t>Entrega de (3.600) canastas alimentarias – Ración Familiar Para Preparara RFPP a los niños, niñas y mujeres gestantes de la modalidad Mil Días Para Cambiar el Mundo con calidad y oportunidad.</a:t>
            </a:r>
          </a:p>
          <a:p>
            <a:pPr marL="285750" indent="-285750" algn="just">
              <a:buFont typeface="Wingdings" panose="05000000000000000000" pitchFamily="2" charset="2"/>
              <a:buChar char="q"/>
              <a:defRPr/>
            </a:pPr>
            <a:endParaRPr lang="es-ES" dirty="0">
              <a:highlight>
                <a:srgbClr val="FFFFFF"/>
              </a:highlight>
            </a:endParaRPr>
          </a:p>
          <a:p>
            <a:pPr marL="285750" lvl="0" indent="-285750" algn="just">
              <a:buFont typeface="Wingdings" panose="05000000000000000000" pitchFamily="2" charset="2"/>
              <a:buChar char="q"/>
              <a:defRPr/>
            </a:pPr>
            <a:r>
              <a:rPr lang="es-ES" dirty="0">
                <a:solidFill>
                  <a:prstClr val="black"/>
                </a:solidFill>
                <a:highlight>
                  <a:srgbClr val="FFFFFF"/>
                </a:highlight>
                <a:cs typeface="Arial" panose="020B0604020202020204" pitchFamily="34" charset="0"/>
              </a:rPr>
              <a:t>La articulación con ente territorial (Secretaría de Salud, Planeación, ESE) municipal y departamental para la focalización y búsqueda activa de los beneficiarios para el ingreso a la modalidad.</a:t>
            </a:r>
          </a:p>
          <a:p>
            <a:pPr marL="285750" lvl="0" indent="-285750" algn="just">
              <a:buFont typeface="Wingdings" panose="05000000000000000000" pitchFamily="2" charset="2"/>
              <a:buChar char="q"/>
              <a:defRPr/>
            </a:pPr>
            <a:endParaRPr lang="es-ES" kern="0" dirty="0">
              <a:solidFill>
                <a:prstClr val="black"/>
              </a:solidFill>
              <a:highlight>
                <a:srgbClr val="FFFFFF"/>
              </a:highlight>
              <a:cs typeface="Arial" panose="020B0604020202020204" pitchFamily="34" charset="0"/>
            </a:endParaRPr>
          </a:p>
          <a:p>
            <a:pPr marL="285750" lvl="0" indent="-285750" algn="just">
              <a:buFont typeface="Wingdings" panose="05000000000000000000" pitchFamily="2" charset="2"/>
              <a:buChar char="q"/>
              <a:defRPr/>
            </a:pPr>
            <a:r>
              <a:rPr lang="es-CO" dirty="0">
                <a:solidFill>
                  <a:prstClr val="black"/>
                </a:solidFill>
                <a:highlight>
                  <a:srgbClr val="FFFFFF"/>
                </a:highlight>
                <a:cs typeface="Arial" panose="020B0604020202020204" pitchFamily="34" charset="0"/>
              </a:rPr>
              <a:t>Vinculación de nuevos usuarios a la modalidad 1000</a:t>
            </a:r>
            <a:r>
              <a:rPr lang="es-CO" dirty="0">
                <a:solidFill>
                  <a:srgbClr val="FF0000"/>
                </a:solidFill>
                <a:highlight>
                  <a:srgbClr val="FFFFFF"/>
                </a:highlight>
                <a:cs typeface="Arial" panose="020B0604020202020204" pitchFamily="34" charset="0"/>
              </a:rPr>
              <a:t> </a:t>
            </a:r>
            <a:r>
              <a:rPr lang="es-CO" dirty="0">
                <a:solidFill>
                  <a:schemeClr val="tx1"/>
                </a:solidFill>
                <a:highlight>
                  <a:srgbClr val="FFFFFF"/>
                </a:highlight>
                <a:cs typeface="Arial" panose="020B0604020202020204" pitchFamily="34" charset="0"/>
              </a:rPr>
              <a:t>días</a:t>
            </a:r>
            <a:r>
              <a:rPr lang="es-CO" dirty="0">
                <a:solidFill>
                  <a:srgbClr val="FF0000"/>
                </a:solidFill>
                <a:highlight>
                  <a:srgbClr val="FFFFFF"/>
                </a:highlight>
                <a:cs typeface="Arial" panose="020B0604020202020204" pitchFamily="34" charset="0"/>
              </a:rPr>
              <a:t>  </a:t>
            </a:r>
            <a:r>
              <a:rPr lang="es-CO" dirty="0">
                <a:solidFill>
                  <a:prstClr val="black"/>
                </a:solidFill>
                <a:highlight>
                  <a:srgbClr val="FFFFFF"/>
                </a:highlight>
                <a:cs typeface="Arial" panose="020B0604020202020204" pitchFamily="34" charset="0"/>
              </a:rPr>
              <a:t>ofreciéndoles la atención requerida.</a:t>
            </a:r>
          </a:p>
          <a:p>
            <a:pPr marL="171450" lvl="0" indent="-171450" algn="just">
              <a:buFont typeface="Wingdings" panose="05000000000000000000" pitchFamily="2" charset="2"/>
              <a:buChar char="Ø"/>
              <a:defRPr/>
            </a:pPr>
            <a:endParaRPr lang="es-CO" sz="1400" kern="0" dirty="0">
              <a:solidFill>
                <a:prstClr val="black"/>
              </a:solidFill>
              <a:highlight>
                <a:srgbClr val="FFFFFF"/>
              </a:highlight>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510528" y="1127793"/>
            <a:ext cx="4726433" cy="539165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lgn="just">
              <a:defRPr/>
            </a:pPr>
            <a:endParaRPr lang="es-CO" sz="2000" b="1" dirty="0">
              <a:solidFill>
                <a:srgbClr val="242758"/>
              </a:solidFill>
              <a:latin typeface="+mj-lt"/>
            </a:endParaRPr>
          </a:p>
          <a:p>
            <a:pPr algn="just">
              <a:defRPr/>
            </a:pPr>
            <a:r>
              <a:rPr lang="es-CO" sz="2000" b="1" dirty="0">
                <a:solidFill>
                  <a:srgbClr val="242758"/>
                </a:solidFill>
              </a:rPr>
              <a:t>Retos:</a:t>
            </a:r>
          </a:p>
          <a:p>
            <a:pPr algn="just">
              <a:defRPr/>
            </a:pPr>
            <a:endParaRPr lang="es-CO" dirty="0">
              <a:solidFill>
                <a:srgbClr val="242758"/>
              </a:solidFill>
            </a:endParaRPr>
          </a:p>
          <a:p>
            <a:pPr marL="285750" indent="-285750" algn="just">
              <a:buFont typeface="Wingdings" panose="05000000000000000000" pitchFamily="2" charset="2"/>
              <a:buChar char="q"/>
              <a:defRPr/>
            </a:pPr>
            <a:r>
              <a:rPr lang="es-CO" dirty="0">
                <a:cs typeface="Arial" panose="020B0604020202020204" pitchFamily="34" charset="0"/>
              </a:rPr>
              <a:t> Fortalecer la articulación entre loa agentes del SNBF para vincular a las familias beneficiarias del programa Mil Días para Cambiar el Mundo a programas de interés social de cada municipio.</a:t>
            </a:r>
          </a:p>
          <a:p>
            <a:pPr marL="285750" lvl="0" indent="-285750" algn="just">
              <a:buFont typeface="Wingdings" panose="05000000000000000000" pitchFamily="2" charset="2"/>
              <a:buChar char="q"/>
              <a:defRPr/>
            </a:pPr>
            <a:endParaRPr lang="es-CO" kern="0" dirty="0">
              <a:solidFill>
                <a:schemeClr val="tx1"/>
              </a:solidFill>
              <a:cs typeface="Arial" panose="020B0604020202020204" pitchFamily="34" charset="0"/>
            </a:endParaRPr>
          </a:p>
          <a:p>
            <a:pPr marL="285750" lvl="0" indent="-285750" algn="just">
              <a:buFont typeface="Wingdings" panose="05000000000000000000" pitchFamily="2" charset="2"/>
              <a:buChar char="q"/>
              <a:defRPr/>
            </a:pPr>
            <a:r>
              <a:rPr lang="es-CO" dirty="0">
                <a:cs typeface="Arial" panose="020B0604020202020204" pitchFamily="34" charset="0"/>
              </a:rPr>
              <a:t>El seguimiento y acompañamiento a las familias  a través de herramientas digitales</a:t>
            </a:r>
            <a:r>
              <a:rPr lang="es-CO" sz="1400" dirty="0">
                <a:latin typeface="+mj-lt"/>
                <a:cs typeface="Arial" panose="020B0604020202020204" pitchFamily="34" charset="0"/>
              </a:rPr>
              <a:t>.</a:t>
            </a:r>
          </a:p>
          <a:p>
            <a:pPr marL="171450" lvl="0" indent="-171450" algn="just">
              <a:buFont typeface="Wingdings" panose="05000000000000000000" pitchFamily="2" charset="2"/>
              <a:buChar char="Ø"/>
              <a:defRPr/>
            </a:pPr>
            <a:endParaRPr lang="es-CO" sz="1400" kern="0" dirty="0">
              <a:solidFill>
                <a:schemeClr val="tx1"/>
              </a:solidFill>
              <a:latin typeface="+mj-lt"/>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397853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276113"/>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ea typeface="+mn-ea"/>
                <a:cs typeface="+mn-cs"/>
              </a:rPr>
              <a:t>NUTRICIÓN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279144" y="733715"/>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188720" y="985549"/>
            <a:ext cx="4809743" cy="553389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algn="just" fontAlgn="auto">
              <a:lnSpc>
                <a:spcPct val="100000"/>
              </a:lnSpc>
              <a:spcBef>
                <a:spcPts val="0"/>
              </a:spcBef>
              <a:spcAft>
                <a:spcPts val="0"/>
              </a:spcAft>
              <a:buClrTx/>
              <a:buSzTx/>
              <a:buFontTx/>
              <a:buNone/>
              <a:tabLst/>
              <a:defRPr/>
            </a:pPr>
            <a:r>
              <a:rPr lang="es-CO" sz="2000" b="1" dirty="0">
                <a:solidFill>
                  <a:srgbClr val="242758"/>
                </a:solidFill>
              </a:rPr>
              <a:t>     </a:t>
            </a:r>
          </a:p>
          <a:p>
            <a:pPr marR="0" lvl="0" indent="0" algn="just" fontAlgn="auto">
              <a:lnSpc>
                <a:spcPct val="100000"/>
              </a:lnSpc>
              <a:spcBef>
                <a:spcPts val="0"/>
              </a:spcBef>
              <a:spcAft>
                <a:spcPts val="0"/>
              </a:spcAft>
              <a:buClrTx/>
              <a:buSzTx/>
              <a:buFontTx/>
              <a:buNone/>
              <a:tabLst/>
              <a:defRPr/>
            </a:pPr>
            <a:r>
              <a:rPr lang="es-CO" sz="2000" b="1" dirty="0">
                <a:solidFill>
                  <a:srgbClr val="242758"/>
                </a:solidFill>
                <a:cs typeface="Arial" panose="020B0604020202020204" pitchFamily="34" charset="0"/>
              </a:rPr>
              <a:t>   Logros:</a:t>
            </a:r>
          </a:p>
          <a:p>
            <a:pPr lvl="0" algn="just">
              <a:defRPr/>
            </a:pPr>
            <a:endParaRPr lang="es-CO" kern="0" dirty="0">
              <a:solidFill>
                <a:prstClr val="black"/>
              </a:solidFill>
              <a:highlight>
                <a:srgbClr val="FFFFFF"/>
              </a:highlight>
              <a:cs typeface="Arial" panose="020B0604020202020204" pitchFamily="34" charset="0"/>
            </a:endParaRPr>
          </a:p>
          <a:p>
            <a:pPr marL="285750" indent="-285750" algn="just">
              <a:buFont typeface="Wingdings" panose="05000000000000000000" pitchFamily="2" charset="2"/>
              <a:buChar char="q"/>
              <a:defRPr/>
            </a:pPr>
            <a:r>
              <a:rPr lang="es-ES" dirty="0">
                <a:highlight>
                  <a:srgbClr val="FFFFFF"/>
                </a:highlight>
                <a:cs typeface="Arial" panose="020B0604020202020204" pitchFamily="34" charset="0"/>
              </a:rPr>
              <a:t>Formación a padres de familia sobre el consumo adecuado de los alimentos, fortalecimiento de los hábitos de estilo de vida saludables, pautas de crianza, prácticas de cuidado en salud mental, manejo de emociones, convivencia familiar y seguimiento a recomendaciones a través de llamadas telefónicas, teniendo en cuenta la emergencia sanitaria por COVID 19</a:t>
            </a:r>
            <a:endParaRPr lang="es-CO" kern="0" dirty="0">
              <a:solidFill>
                <a:prstClr val="black"/>
              </a:solidFill>
              <a:highlight>
                <a:srgbClr val="FFFFFF"/>
              </a:highlight>
              <a:cs typeface="Arial" panose="020B0604020202020204" pitchFamily="34" charset="0"/>
            </a:endParaRPr>
          </a:p>
          <a:p>
            <a:pPr marL="285750" lvl="0" indent="-285750" algn="just">
              <a:buFont typeface="Wingdings" panose="05000000000000000000" pitchFamily="2" charset="2"/>
              <a:buChar char="q"/>
              <a:defRPr/>
            </a:pPr>
            <a:endParaRPr lang="es-CO" kern="0" dirty="0">
              <a:solidFill>
                <a:prstClr val="black"/>
              </a:solidFill>
              <a:highlight>
                <a:srgbClr val="FFFFFF"/>
              </a:highlight>
              <a:cs typeface="Arial" panose="020B0604020202020204" pitchFamily="34" charset="0"/>
            </a:endParaRPr>
          </a:p>
          <a:p>
            <a:pPr marL="285750" lvl="0" indent="-285750" algn="just">
              <a:buFont typeface="Wingdings" panose="05000000000000000000" pitchFamily="2" charset="2"/>
              <a:buChar char="q"/>
              <a:defRPr/>
            </a:pPr>
            <a:r>
              <a:rPr lang="es-CO" dirty="0">
                <a:solidFill>
                  <a:prstClr val="black"/>
                </a:solidFill>
                <a:highlight>
                  <a:srgbClr val="FFFFFF"/>
                </a:highlight>
                <a:cs typeface="Arial" panose="020B0604020202020204" pitchFamily="34" charset="0"/>
              </a:rPr>
              <a:t>Recuperación nutricional al 94% de las niñas y niños atendidos en la ejecución de la modalidad Mil Días para Cambiar el Mundo durante la emergencia sanitaria.</a:t>
            </a:r>
            <a:endParaRPr lang="es-CO" kern="0" dirty="0">
              <a:solidFill>
                <a:prstClr val="black"/>
              </a:solidFill>
              <a:highlight>
                <a:srgbClr val="FFFFFF"/>
              </a:highlight>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endParaRPr>
          </a:p>
        </p:txBody>
      </p:sp>
      <p:sp>
        <p:nvSpPr>
          <p:cNvPr id="6" name="Rectángulo: esquinas redondeadas 5"/>
          <p:cNvSpPr/>
          <p:nvPr/>
        </p:nvSpPr>
        <p:spPr>
          <a:xfrm>
            <a:off x="6812281" y="1127793"/>
            <a:ext cx="4424680" cy="539165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lgn="just">
              <a:defRPr/>
            </a:pPr>
            <a:endParaRPr lang="es-CO" sz="2000" b="1" dirty="0">
              <a:solidFill>
                <a:srgbClr val="242758"/>
              </a:solidFill>
              <a:latin typeface="+mj-lt"/>
            </a:endParaRPr>
          </a:p>
          <a:p>
            <a:pPr algn="just">
              <a:defRPr/>
            </a:pPr>
            <a:r>
              <a:rPr lang="es-CO" sz="2000" b="1" dirty="0">
                <a:solidFill>
                  <a:srgbClr val="242758"/>
                </a:solidFill>
                <a:cs typeface="Arial" panose="020B0604020202020204" pitchFamily="34" charset="0"/>
              </a:rPr>
              <a:t>Retos:</a:t>
            </a:r>
          </a:p>
          <a:p>
            <a:pPr algn="just">
              <a:defRPr/>
            </a:pPr>
            <a:endParaRPr lang="es-CO" dirty="0">
              <a:solidFill>
                <a:srgbClr val="242758"/>
              </a:solidFill>
              <a:cs typeface="Arial" panose="020B0604020202020204" pitchFamily="34" charset="0"/>
            </a:endParaRPr>
          </a:p>
          <a:p>
            <a:pPr marL="171450" indent="-171450" algn="just">
              <a:buFont typeface="Wingdings" panose="05000000000000000000" pitchFamily="2" charset="2"/>
              <a:buChar char="Ø"/>
              <a:defRPr/>
            </a:pPr>
            <a:endParaRPr lang="es-CO" kern="0" dirty="0">
              <a:solidFill>
                <a:schemeClr val="tx1"/>
              </a:solidFill>
              <a:cs typeface="Arial" panose="020B0604020202020204" pitchFamily="34" charset="0"/>
            </a:endParaRPr>
          </a:p>
          <a:p>
            <a:pPr marL="285750" indent="-285750" algn="just">
              <a:buFont typeface="Wingdings" panose="05000000000000000000" pitchFamily="2" charset="2"/>
              <a:buChar char="q"/>
              <a:defRPr/>
            </a:pPr>
            <a:r>
              <a:rPr lang="es-CO" dirty="0">
                <a:cs typeface="Arial" panose="020B0604020202020204" pitchFamily="34" charset="0"/>
              </a:rPr>
              <a:t>Gestión para registro civil de niños y niñas  en tiempos de Covid – 19.</a:t>
            </a:r>
          </a:p>
          <a:p>
            <a:pPr marL="285750" lvl="0" indent="-285750" algn="just">
              <a:buFont typeface="Wingdings" panose="05000000000000000000" pitchFamily="2" charset="2"/>
              <a:buChar char="q"/>
              <a:defRPr/>
            </a:pPr>
            <a:endParaRPr lang="es-ES" dirty="0">
              <a:cs typeface="Arial" panose="020B0604020202020204" pitchFamily="34" charset="0"/>
            </a:endParaRPr>
          </a:p>
          <a:p>
            <a:pPr marL="285750" lvl="0" indent="-285750" algn="just">
              <a:buFont typeface="Wingdings" panose="05000000000000000000" pitchFamily="2" charset="2"/>
              <a:buChar char="q"/>
              <a:defRPr/>
            </a:pPr>
            <a:r>
              <a:rPr lang="es-CO" dirty="0">
                <a:cs typeface="Arial" panose="020B0604020202020204" pitchFamily="34" charset="0"/>
              </a:rPr>
              <a:t>Articulación en las mesas Infancia, adolescencia y Familia (PIAFF) entre los agentes del SNBF para el fortalecimiento del proceso de atención de la modalidad  1000 días para cambiar el mundo.</a:t>
            </a:r>
            <a:endParaRPr lang="es-CO" kern="0" dirty="0">
              <a:solidFill>
                <a:schemeClr val="tx1"/>
              </a:solidFill>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4142794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70304" y="396158"/>
            <a:ext cx="8049768" cy="746842"/>
          </a:xfrm>
          <a:solidFill>
            <a:schemeClr val="accent6">
              <a:lumMod val="60000"/>
              <a:lumOff val="40000"/>
            </a:schemeClr>
          </a:solidFill>
        </p:spPr>
        <p:txBody>
          <a:bodyPr>
            <a:normAutofit fontScale="90000"/>
          </a:bodyPr>
          <a:lstStyle/>
          <a:p>
            <a:pPr lvl="0" algn="ctr"/>
            <a:br>
              <a:rPr lang="es-CO" b="1" dirty="0">
                <a:solidFill>
                  <a:srgbClr val="346232"/>
                </a:solidFill>
                <a:cs typeface="Arial" panose="020B0604020202020204" pitchFamily="34" charset="0"/>
              </a:rPr>
            </a:br>
            <a:br>
              <a:rPr lang="es-CO" b="1" dirty="0">
                <a:solidFill>
                  <a:srgbClr val="346232"/>
                </a:solidFill>
                <a:cs typeface="Arial" panose="020B0604020202020204" pitchFamily="34" charset="0"/>
              </a:rPr>
            </a:br>
            <a:br>
              <a:rPr lang="es-CO" b="1" dirty="0">
                <a:solidFill>
                  <a:srgbClr val="346232"/>
                </a:solidFill>
                <a:cs typeface="Arial" panose="020B0604020202020204" pitchFamily="34" charset="0"/>
              </a:rPr>
            </a:br>
            <a:r>
              <a:rPr lang="es-CO" sz="4900" b="1" dirty="0">
                <a:latin typeface="+mn-lt"/>
                <a:ea typeface="+mn-ea"/>
                <a:cs typeface="+mn-cs"/>
              </a:rPr>
              <a:t>OFERTA INSTITUCIONAL</a:t>
            </a:r>
            <a:br>
              <a:rPr lang="es-CO" sz="4900" b="1" dirty="0">
                <a:solidFill>
                  <a:srgbClr val="242758"/>
                </a:solidFill>
                <a:latin typeface="+mn-lt"/>
                <a:ea typeface="+mn-ea"/>
                <a:cs typeface="+mn-cs"/>
              </a:rPr>
            </a:br>
            <a:br>
              <a:rPr lang="es-CO" sz="4900" b="1" dirty="0">
                <a:solidFill>
                  <a:srgbClr val="242758"/>
                </a:solidFill>
                <a:latin typeface="+mn-lt"/>
                <a:ea typeface="+mn-ea"/>
                <a:cs typeface="+mn-cs"/>
              </a:rPr>
            </a:br>
            <a:br>
              <a:rPr lang="es-CO" b="1" dirty="0">
                <a:solidFill>
                  <a:srgbClr val="346232"/>
                </a:solidFill>
                <a:cs typeface="Arial" panose="020B0604020202020204" pitchFamily="34" charset="0"/>
              </a:rPr>
            </a:br>
            <a:endParaRPr lang="es-CO" dirty="0"/>
          </a:p>
        </p:txBody>
      </p:sp>
      <p:graphicFrame>
        <p:nvGraphicFramePr>
          <p:cNvPr id="12" name="11 Tabla"/>
          <p:cNvGraphicFramePr>
            <a:graphicFrameLocks noGrp="1"/>
          </p:cNvGraphicFramePr>
          <p:nvPr>
            <p:extLst>
              <p:ext uri="{D42A27DB-BD31-4B8C-83A1-F6EECF244321}">
                <p14:modId xmlns:p14="http://schemas.microsoft.com/office/powerpoint/2010/main" val="4196028005"/>
              </p:ext>
            </p:extLst>
          </p:nvPr>
        </p:nvGraphicFramePr>
        <p:xfrm>
          <a:off x="1133856" y="1821632"/>
          <a:ext cx="10021824" cy="1816110"/>
        </p:xfrm>
        <a:graphic>
          <a:graphicData uri="http://schemas.openxmlformats.org/drawingml/2006/table">
            <a:tbl>
              <a:tblPr firstRow="1" bandRow="1">
                <a:tableStyleId>{5C22544A-7EE6-4342-B048-85BDC9FD1C3A}</a:tableStyleId>
              </a:tblPr>
              <a:tblGrid>
                <a:gridCol w="3887899">
                  <a:extLst>
                    <a:ext uri="{9D8B030D-6E8A-4147-A177-3AD203B41FA5}">
                      <a16:colId xmlns:a16="http://schemas.microsoft.com/office/drawing/2014/main" val="20000"/>
                    </a:ext>
                  </a:extLst>
                </a:gridCol>
                <a:gridCol w="2363071">
                  <a:extLst>
                    <a:ext uri="{9D8B030D-6E8A-4147-A177-3AD203B41FA5}">
                      <a16:colId xmlns:a16="http://schemas.microsoft.com/office/drawing/2014/main" val="20001"/>
                    </a:ext>
                  </a:extLst>
                </a:gridCol>
                <a:gridCol w="2078161">
                  <a:extLst>
                    <a:ext uri="{9D8B030D-6E8A-4147-A177-3AD203B41FA5}">
                      <a16:colId xmlns:a16="http://schemas.microsoft.com/office/drawing/2014/main" val="20003"/>
                    </a:ext>
                  </a:extLst>
                </a:gridCol>
                <a:gridCol w="1692693">
                  <a:extLst>
                    <a:ext uri="{9D8B030D-6E8A-4147-A177-3AD203B41FA5}">
                      <a16:colId xmlns:a16="http://schemas.microsoft.com/office/drawing/2014/main" val="20004"/>
                    </a:ext>
                  </a:extLst>
                </a:gridCol>
              </a:tblGrid>
              <a:tr h="306479">
                <a:tc>
                  <a:txBody>
                    <a:bodyPr/>
                    <a:lstStyle/>
                    <a:p>
                      <a:pPr algn="ctr"/>
                      <a:r>
                        <a:rPr lang="es-CO" sz="1800" dirty="0">
                          <a:latin typeface="+mn-lt"/>
                          <a:cs typeface="Arial" panose="020B0604020202020204" pitchFamily="34" charset="0"/>
                        </a:rPr>
                        <a:t>2019</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cs typeface="Arial" panose="020B0604020202020204" pitchFamily="34" charset="0"/>
                        </a:rPr>
                        <a:t> Unidades</a:t>
                      </a:r>
                      <a:endParaRPr lang="es-CO" sz="1800" b="1" i="0" u="none" strike="noStrike" dirty="0">
                        <a:solidFill>
                          <a:srgbClr val="FFFFFF"/>
                        </a:solidFill>
                        <a:effectLst/>
                        <a:latin typeface="+mn-lt"/>
                        <a:cs typeface="Arial" panose="020B0604020202020204" pitchFamily="34" charset="0"/>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cs typeface="Arial" panose="020B0604020202020204" pitchFamily="34" charset="0"/>
                        </a:rPr>
                        <a:t> Usuarios </a:t>
                      </a:r>
                      <a:endParaRPr lang="es-CO" sz="1800" b="1" i="0" u="none" strike="noStrike" dirty="0">
                        <a:solidFill>
                          <a:srgbClr val="FFFFFF"/>
                        </a:solidFill>
                        <a:effectLst/>
                        <a:latin typeface="+mn-lt"/>
                        <a:cs typeface="Arial" panose="020B0604020202020204" pitchFamily="34" charset="0"/>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cs typeface="Arial" panose="020B0604020202020204" pitchFamily="34" charset="0"/>
                        </a:rPr>
                        <a:t>Valor</a:t>
                      </a:r>
                      <a:endParaRPr lang="es-CO" sz="1800" b="1" i="0" u="none" strike="noStrike" dirty="0">
                        <a:solidFill>
                          <a:srgbClr val="FFFFFF"/>
                        </a:solidFill>
                        <a:effectLst/>
                        <a:latin typeface="+mn-lt"/>
                        <a:cs typeface="Arial" panose="020B0604020202020204" pitchFamily="34" charset="0"/>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4249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u="none" strike="noStrike" dirty="0">
                          <a:solidFill>
                            <a:schemeClr val="tx1"/>
                          </a:solidFill>
                          <a:effectLst/>
                          <a:latin typeface="+mn-lt"/>
                          <a:cs typeface="Arial" panose="020B0604020202020204" pitchFamily="34" charset="0"/>
                        </a:rPr>
                        <a:t> PROGRAMACIÓN FINAL</a:t>
                      </a:r>
                      <a:endParaRPr lang="es-CO" sz="1800" dirty="0">
                        <a:solidFill>
                          <a:schemeClr val="tx1"/>
                        </a:solidFill>
                        <a:latin typeface="+mn-lt"/>
                        <a:cs typeface="Arial" panose="020B0604020202020204" pitchFamily="34" charset="0"/>
                      </a:endParaRP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800" dirty="0">
                          <a:solidFill>
                            <a:schemeClr val="tx1"/>
                          </a:solidFill>
                          <a:latin typeface="+mn-lt"/>
                          <a:cs typeface="Arial" panose="020B0604020202020204" pitchFamily="34" charset="0"/>
                        </a:rPr>
                        <a:t>4</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solidFill>
                            <a:srgbClr val="000000"/>
                          </a:solidFill>
                          <a:effectLst/>
                          <a:latin typeface="+mn-lt"/>
                          <a:cs typeface="Arial" panose="020B0604020202020204" pitchFamily="34" charset="0"/>
                        </a:rPr>
                        <a:t>1.278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solidFill>
                            <a:srgbClr val="000000"/>
                          </a:solidFill>
                          <a:effectLst/>
                          <a:latin typeface="+mn-lt"/>
                          <a:cs typeface="Arial" panose="020B0604020202020204" pitchFamily="34" charset="0"/>
                        </a:rPr>
                        <a:t>          $1.568.182.675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429165">
                <a:tc>
                  <a:txBody>
                    <a:bodyPr/>
                    <a:lstStyle/>
                    <a:p>
                      <a:pPr algn="ctr"/>
                      <a:r>
                        <a:rPr lang="es-CO" sz="1800" dirty="0">
                          <a:solidFill>
                            <a:schemeClr val="tx1"/>
                          </a:solidFill>
                          <a:latin typeface="+mn-lt"/>
                          <a:cs typeface="Arial" panose="020B0604020202020204" pitchFamily="34" charset="0"/>
                        </a:rPr>
                        <a:t>CONSOLIDADO ATENCIÓN</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800" dirty="0">
                          <a:solidFill>
                            <a:schemeClr val="tx1"/>
                          </a:solidFill>
                          <a:latin typeface="+mn-lt"/>
                          <a:cs typeface="Arial" panose="020B0604020202020204" pitchFamily="34" charset="0"/>
                        </a:rPr>
                        <a:t>4</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solidFill>
                            <a:srgbClr val="000000"/>
                          </a:solidFill>
                          <a:effectLst/>
                          <a:latin typeface="+mn-lt"/>
                          <a:cs typeface="Arial" panose="020B0604020202020204" pitchFamily="34" charset="0"/>
                        </a:rPr>
                        <a:t> 1.183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solidFill>
                            <a:srgbClr val="000000"/>
                          </a:solidFill>
                          <a:effectLst/>
                          <a:latin typeface="+mn-lt"/>
                          <a:cs typeface="Arial" panose="020B0604020202020204" pitchFamily="34" charset="0"/>
                        </a:rPr>
                        <a:t>          $1.551.833.156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06479">
                <a:tc>
                  <a:txBody>
                    <a:bodyPr/>
                    <a:lstStyle/>
                    <a:p>
                      <a:pPr algn="ctr"/>
                      <a:r>
                        <a:rPr lang="es-CO" sz="1800" b="1" dirty="0">
                          <a:solidFill>
                            <a:schemeClr val="bg1"/>
                          </a:solidFill>
                          <a:latin typeface="+mn-lt"/>
                        </a:rPr>
                        <a:t>%</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100%</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92,56%</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98,95%</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3439378008"/>
              </p:ext>
            </p:extLst>
          </p:nvPr>
        </p:nvGraphicFramePr>
        <p:xfrm>
          <a:off x="1133856" y="3797967"/>
          <a:ext cx="10021824" cy="1737360"/>
        </p:xfrm>
        <a:graphic>
          <a:graphicData uri="http://schemas.openxmlformats.org/drawingml/2006/table">
            <a:tbl>
              <a:tblPr firstRow="1" bandRow="1">
                <a:tableStyleId>{5C22544A-7EE6-4342-B048-85BDC9FD1C3A}</a:tableStyleId>
              </a:tblPr>
              <a:tblGrid>
                <a:gridCol w="3887898">
                  <a:extLst>
                    <a:ext uri="{9D8B030D-6E8A-4147-A177-3AD203B41FA5}">
                      <a16:colId xmlns:a16="http://schemas.microsoft.com/office/drawing/2014/main" val="20000"/>
                    </a:ext>
                  </a:extLst>
                </a:gridCol>
                <a:gridCol w="2363072">
                  <a:extLst>
                    <a:ext uri="{9D8B030D-6E8A-4147-A177-3AD203B41FA5}">
                      <a16:colId xmlns:a16="http://schemas.microsoft.com/office/drawing/2014/main" val="20001"/>
                    </a:ext>
                  </a:extLst>
                </a:gridCol>
                <a:gridCol w="2078161">
                  <a:extLst>
                    <a:ext uri="{9D8B030D-6E8A-4147-A177-3AD203B41FA5}">
                      <a16:colId xmlns:a16="http://schemas.microsoft.com/office/drawing/2014/main" val="20003"/>
                    </a:ext>
                  </a:extLst>
                </a:gridCol>
                <a:gridCol w="1692693">
                  <a:extLst>
                    <a:ext uri="{9D8B030D-6E8A-4147-A177-3AD203B41FA5}">
                      <a16:colId xmlns:a16="http://schemas.microsoft.com/office/drawing/2014/main" val="20004"/>
                    </a:ext>
                  </a:extLst>
                </a:gridCol>
              </a:tblGrid>
              <a:tr h="0">
                <a:tc>
                  <a:txBody>
                    <a:bodyPr/>
                    <a:lstStyle/>
                    <a:p>
                      <a:pPr algn="ctr"/>
                      <a:r>
                        <a:rPr lang="es-CO" sz="1800" dirty="0">
                          <a:latin typeface="+mn-lt"/>
                        </a:rPr>
                        <a:t>2020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 Unidades</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 Usuarios </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Valor</a:t>
                      </a:r>
                      <a:endParaRPr lang="es-CO" sz="1800" b="1" i="0" u="none" strike="noStrike" dirty="0">
                        <a:solidFill>
                          <a:srgbClr val="FFFFFF"/>
                        </a:solidFill>
                        <a:effectLst/>
                        <a:latin typeface="+mn-lt"/>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45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u="none" strike="noStrike" dirty="0">
                          <a:solidFill>
                            <a:schemeClr val="tx1"/>
                          </a:solidFill>
                          <a:effectLst/>
                          <a:latin typeface="+mn-lt"/>
                        </a:rPr>
                        <a:t> PROGRAMACIÓN VIGENTE</a:t>
                      </a:r>
                      <a:endParaRPr lang="es-CO" sz="1800" dirty="0">
                        <a:solidFill>
                          <a:schemeClr val="tx1"/>
                        </a:solidFill>
                        <a:latin typeface="+mn-lt"/>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800" dirty="0"/>
                        <a:t>4</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800" dirty="0"/>
                        <a:t>600</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effectLst/>
                          <a:latin typeface="Calibri" panose="020F0502020204030204" pitchFamily="34" charset="0"/>
                        </a:rPr>
                        <a:t>$</a:t>
                      </a:r>
                      <a:r>
                        <a:rPr lang="es-CO" sz="1800" b="0" i="0" u="none" strike="noStrike" baseline="0" dirty="0">
                          <a:effectLst/>
                          <a:latin typeface="Calibri" panose="020F0502020204030204" pitchFamily="34" charset="0"/>
                        </a:rPr>
                        <a:t>2.035.512.809</a:t>
                      </a:r>
                      <a:endParaRPr lang="es-CO" sz="1800" b="0" i="0" u="none" strike="noStrike" dirty="0">
                        <a:effectLst/>
                        <a:latin typeface="Calibri" panose="020F0502020204030204" pitchFamily="34" charset="0"/>
                      </a:endParaRP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348469">
                <a:tc>
                  <a:txBody>
                    <a:bodyPr/>
                    <a:lstStyle/>
                    <a:p>
                      <a:pPr algn="ctr"/>
                      <a:r>
                        <a:rPr lang="es-CO" sz="1800" dirty="0">
                          <a:solidFill>
                            <a:schemeClr val="tx1"/>
                          </a:solidFill>
                          <a:latin typeface="+mn-lt"/>
                        </a:rPr>
                        <a:t>EJECUCIÓN CORTE</a:t>
                      </a:r>
                      <a:r>
                        <a:rPr lang="es-CO" sz="1800" baseline="0" dirty="0">
                          <a:solidFill>
                            <a:schemeClr val="tx1"/>
                          </a:solidFill>
                          <a:latin typeface="+mn-lt"/>
                        </a:rPr>
                        <a:t> 30 SEPTIEMBRE DEL 2020</a:t>
                      </a:r>
                      <a:endParaRPr lang="es-CO" sz="1800" dirty="0">
                        <a:solidFill>
                          <a:schemeClr val="tx1"/>
                        </a:solidFill>
                        <a:latin typeface="+mn-lt"/>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800" dirty="0">
                          <a:solidFill>
                            <a:schemeClr val="tx1"/>
                          </a:solidFill>
                          <a:latin typeface="+mn-lt"/>
                        </a:rPr>
                        <a:t>4</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800" dirty="0">
                          <a:solidFill>
                            <a:schemeClr val="tx1"/>
                          </a:solidFill>
                          <a:latin typeface="+mn-lt"/>
                        </a:rPr>
                        <a:t>600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effectLst/>
                          <a:latin typeface="Calibri" panose="020F0502020204030204" pitchFamily="34" charset="0"/>
                        </a:rPr>
                        <a:t>$1.104.365.575</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48853">
                <a:tc>
                  <a:txBody>
                    <a:bodyPr/>
                    <a:lstStyle/>
                    <a:p>
                      <a:pPr algn="ctr"/>
                      <a:r>
                        <a:rPr lang="es-CO" sz="1800" b="1" dirty="0">
                          <a:solidFill>
                            <a:schemeClr val="bg1"/>
                          </a:solidFill>
                          <a:latin typeface="+mn-lt"/>
                        </a:rPr>
                        <a:t>%</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100%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100%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54,25%</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74065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2292772"/>
            <a:ext cx="71236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7200" b="1" dirty="0">
                <a:solidFill>
                  <a:srgbClr val="242758"/>
                </a:solidFill>
                <a:latin typeface="Calibri" panose="020F0502020204030204"/>
              </a:rPr>
              <a:t>9. Protección</a:t>
            </a:r>
            <a:endParaRPr kumimoji="0" lang="es-419" sz="72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252176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30EB3-8AC9-4266-AA88-A1FA4EEC2E7B}"/>
              </a:ext>
            </a:extLst>
          </p:cNvPr>
          <p:cNvSpPr>
            <a:spLocks noGrp="1"/>
          </p:cNvSpPr>
          <p:nvPr>
            <p:ph type="title"/>
          </p:nvPr>
        </p:nvSpPr>
        <p:spPr>
          <a:solidFill>
            <a:schemeClr val="accent6">
              <a:lumMod val="60000"/>
              <a:lumOff val="40000"/>
            </a:schemeClr>
          </a:solidFill>
        </p:spPr>
        <p:txBody>
          <a:bodyPr>
            <a:normAutofit fontScale="90000"/>
          </a:bodyPr>
          <a:lstStyle/>
          <a:p>
            <a:pPr algn="ctr"/>
            <a:r>
              <a:rPr lang="es-CO" b="1" dirty="0"/>
              <a:t>METODOLOGIA PARA EL DESARROLLO DE LA AUDIENCIA DE RENDICION PUBLICA DE CUENTAS</a:t>
            </a:r>
          </a:p>
        </p:txBody>
      </p:sp>
      <p:sp>
        <p:nvSpPr>
          <p:cNvPr id="3" name="Marcador de contenido 2">
            <a:extLst>
              <a:ext uri="{FF2B5EF4-FFF2-40B4-BE49-F238E27FC236}">
                <a16:creationId xmlns:a16="http://schemas.microsoft.com/office/drawing/2014/main" id="{A49F2AEA-850F-423F-B16F-687E4B10EBB6}"/>
              </a:ext>
            </a:extLst>
          </p:cNvPr>
          <p:cNvSpPr>
            <a:spLocks noGrp="1"/>
          </p:cNvSpPr>
          <p:nvPr>
            <p:ph idx="1"/>
          </p:nvPr>
        </p:nvSpPr>
        <p:spPr/>
        <p:txBody>
          <a:bodyPr/>
          <a:lstStyle/>
          <a:p>
            <a:r>
              <a:rPr lang="es-CO" dirty="0"/>
              <a:t>Exposición virtual inicial.</a:t>
            </a:r>
          </a:p>
          <a:p>
            <a:r>
              <a:rPr lang="es-CO" dirty="0"/>
              <a:t>Preguntas al final de la exposición que pueden ser escritas en el chat de la reunión</a:t>
            </a:r>
          </a:p>
          <a:p>
            <a:r>
              <a:rPr lang="es-CO" dirty="0"/>
              <a:t>Utilizar la herramienta de levantar la mano y el moderador otorgará de acuerdo a orden</a:t>
            </a:r>
          </a:p>
        </p:txBody>
      </p:sp>
    </p:spTree>
    <p:extLst>
      <p:ext uri="{BB962C8B-B14F-4D97-AF65-F5344CB8AC3E}">
        <p14:creationId xmlns:p14="http://schemas.microsoft.com/office/powerpoint/2010/main" val="3414762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5902" y="325124"/>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419" b="1" dirty="0">
                <a:solidFill>
                  <a:srgbClr val="242758"/>
                </a:solidFill>
                <a:latin typeface="Calibri" panose="020F0502020204030204"/>
              </a:rPr>
              <a:t>PROTECCIÓN</a:t>
            </a:r>
            <a:endParaRPr lang="es-CO" b="1" dirty="0">
              <a:solidFill>
                <a:srgbClr val="346232"/>
              </a:solidFill>
              <a:latin typeface="Athelas" panose="02000503000000020003" pitchFamily="2" charset="77"/>
              <a:cs typeface="Arial" panose="020B0604020202020204" pitchFamily="34" charset="0"/>
            </a:endParaRP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085317" y="80346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451104" y="1255877"/>
            <a:ext cx="5492496" cy="5338238"/>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242758"/>
              </a:solidFill>
              <a:effectLst/>
              <a:uLnTx/>
              <a:uFillTx/>
              <a:latin typeface="Arial" panose="020B0604020202020204" pitchFamily="34" charset="0"/>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sz="1600" b="1" kern="0" dirty="0">
              <a:solidFill>
                <a:srgbClr val="242758"/>
              </a:solidFill>
              <a:latin typeface="Arial" panose="020B0604020202020204" pitchFamily="34" charset="0"/>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242758"/>
                </a:solidFill>
                <a:effectLst/>
                <a:uLnTx/>
                <a:uFillTx/>
                <a:latin typeface="Arial" panose="020B0604020202020204" pitchFamily="34" charset="0"/>
                <a:ea typeface="+mj-ea"/>
                <a:cs typeface="Arial" panose="020B0604020202020204" pitchFamily="34" charset="0"/>
              </a:rPr>
              <a:t>LOGROS</a:t>
            </a:r>
            <a:r>
              <a:rPr kumimoji="0" lang="es-CO" sz="1600" b="1" i="0" u="none" strike="noStrike" kern="0" cap="none" spc="0" normalizeH="0" baseline="0" noProof="0" dirty="0">
                <a:ln>
                  <a:noFill/>
                </a:ln>
                <a:solidFill>
                  <a:srgbClr val="242758"/>
                </a:solidFill>
                <a:effectLst/>
                <a:uLnTx/>
                <a:uFillTx/>
                <a:latin typeface="Arial" panose="020B0604020202020204" pitchFamily="34" charset="0"/>
                <a:cs typeface="Arial" panose="020B0604020202020204" pitchFamily="34" charset="0"/>
              </a:rPr>
              <a:t>:</a:t>
            </a:r>
            <a:endParaRPr kumimoji="0" lang="es-CO" sz="1600" b="1" i="0" u="none" strike="noStrike" kern="0" cap="none" spc="0" normalizeH="0" noProof="0" dirty="0">
              <a:ln>
                <a:noFill/>
              </a:ln>
              <a:solidFill>
                <a:schemeClr val="tx1"/>
              </a:solidFill>
              <a:effectLst/>
              <a:uLnTx/>
              <a:uFillTx/>
              <a:latin typeface="Arial" panose="020B0604020202020204" pitchFamily="34" charset="0"/>
              <a:cs typeface="Arial" panose="020B0604020202020204" pitchFamily="34" charset="0"/>
            </a:endParaRPr>
          </a:p>
          <a:p>
            <a:pPr lvl="0" algn="just">
              <a:defRPr/>
            </a:pPr>
            <a:endParaRPr lang="es-CO" sz="1600" b="1" kern="0" dirty="0">
              <a:solidFill>
                <a:srgbClr val="242758"/>
              </a:solidFill>
              <a:latin typeface="Arial" panose="020B0604020202020204" pitchFamily="34" charset="0"/>
              <a:cs typeface="Arial" panose="020B0604020202020204" pitchFamily="34" charset="0"/>
            </a:endParaRPr>
          </a:p>
          <a:p>
            <a:pPr lvl="0" algn="just">
              <a:spcAft>
                <a:spcPts val="0"/>
              </a:spcAft>
            </a:pPr>
            <a:r>
              <a:rPr lang="es-CO" sz="1600" dirty="0">
                <a:solidFill>
                  <a:srgbClr val="000000"/>
                </a:solidFill>
                <a:latin typeface="Arial" panose="020B0604020202020204" pitchFamily="34" charset="0"/>
                <a:cs typeface="Arial" panose="020B0604020202020204" pitchFamily="34" charset="0"/>
              </a:rPr>
              <a:t>      </a:t>
            </a:r>
            <a:r>
              <a:rPr lang="es-CO" sz="1600" b="1" kern="0" dirty="0">
                <a:solidFill>
                  <a:schemeClr val="tx1"/>
                </a:solidFill>
                <a:cs typeface="Arial" panose="020B0604020202020204" pitchFamily="34" charset="0"/>
              </a:rPr>
              <a:t>SRPA</a:t>
            </a:r>
          </a:p>
          <a:p>
            <a:pPr marL="285750" lvl="0" indent="-285750" algn="just">
              <a:spcAft>
                <a:spcPts val="0"/>
              </a:spcAft>
              <a:buFont typeface="Wingdings" panose="05000000000000000000" pitchFamily="2" charset="2"/>
              <a:buChar char="q"/>
            </a:pPr>
            <a:r>
              <a:rPr lang="es-CO" sz="1600" dirty="0">
                <a:solidFill>
                  <a:srgbClr val="000000"/>
                </a:solidFill>
                <a:ea typeface="Calibri" panose="020F0502020204030204" pitchFamily="34" charset="0"/>
                <a:cs typeface="Arial" panose="020B0604020202020204" pitchFamily="34" charset="0"/>
              </a:rPr>
              <a:t>Dinamización  del comité de Responsabilidad Penal para Adolescentes con la participación activa de los agentes que hacen parte del mismo.</a:t>
            </a:r>
          </a:p>
          <a:p>
            <a:pPr marL="285750" lvl="0" indent="-285750" algn="just">
              <a:buFont typeface="Wingdings" panose="05000000000000000000" pitchFamily="2" charset="2"/>
              <a:buChar char="q"/>
              <a:defRPr/>
            </a:pPr>
            <a:endParaRPr lang="es-CO" sz="1600" b="1" kern="0" dirty="0">
              <a:solidFill>
                <a:schemeClr val="tx1"/>
              </a:solidFill>
              <a:cs typeface="Arial" panose="020B0604020202020204" pitchFamily="34" charset="0"/>
            </a:endParaRPr>
          </a:p>
          <a:p>
            <a:pPr lvl="0" algn="just">
              <a:defRPr/>
            </a:pPr>
            <a:r>
              <a:rPr lang="es-CO" sz="1600" b="1" kern="0" dirty="0">
                <a:solidFill>
                  <a:schemeClr val="tx1"/>
                </a:solidFill>
                <a:cs typeface="Arial" panose="020B0604020202020204" pitchFamily="34" charset="0"/>
              </a:rPr>
              <a:t>RESTABLECIMIENTO DE DERECHOS</a:t>
            </a:r>
          </a:p>
          <a:p>
            <a:pPr lvl="0" algn="just">
              <a:defRPr/>
            </a:pPr>
            <a:endParaRPr lang="es-CO" sz="1600" kern="0" dirty="0">
              <a:solidFill>
                <a:srgbClr val="FF0000"/>
              </a:solidFill>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Prestación permanente del servicio de protección a pesar de la pandemia.</a:t>
            </a:r>
            <a:endParaRPr lang="es-CO" sz="1600" dirty="0">
              <a:solidFill>
                <a:srgbClr val="000000"/>
              </a:solidFill>
              <a:ea typeface="Calibri" panose="020F0502020204030204" pitchFamily="34" charset="0"/>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Establecimiento de Modelo de Atención de Defensorías</a:t>
            </a:r>
            <a:endParaRPr lang="es-CO" sz="1600" dirty="0">
              <a:solidFill>
                <a:srgbClr val="000000"/>
              </a:solidFill>
              <a:ea typeface="Calibri" panose="020F0502020204030204" pitchFamily="34" charset="0"/>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Acompañamiento permanente resolviendo consultas e inquietudes del proceso.</a:t>
            </a:r>
            <a:endParaRPr lang="es-CO" sz="1600" dirty="0">
              <a:solidFill>
                <a:srgbClr val="000000"/>
              </a:solidFill>
              <a:ea typeface="Calibri" panose="020F0502020204030204" pitchFamily="34" charset="0"/>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Asistencia técnica permanente</a:t>
            </a:r>
            <a:endParaRPr lang="es-CO" sz="1600" dirty="0">
              <a:solidFill>
                <a:srgbClr val="000000"/>
              </a:solidFill>
              <a:ea typeface="Calibri" panose="020F0502020204030204" pitchFamily="34" charset="0"/>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Seguimiento ingreso de caso a través del boletín.</a:t>
            </a:r>
            <a:endParaRPr lang="es-CO" sz="1600" dirty="0">
              <a:solidFill>
                <a:srgbClr val="000000"/>
              </a:solidFill>
              <a:ea typeface="Calibri" panose="020F0502020204030204" pitchFamily="34" charset="0"/>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Fortalecimiento Comités PARD Zonales y Regional</a:t>
            </a:r>
            <a:endParaRPr lang="es-CO" sz="1600" dirty="0">
              <a:solidFill>
                <a:srgbClr val="000000"/>
              </a:solidFill>
              <a:ea typeface="Calibri" panose="020F0502020204030204" pitchFamily="34" charset="0"/>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Excelente coordinación con la Dirección de Protección y la Coordinación De Autoridades Administrativas.</a:t>
            </a:r>
            <a:endParaRPr lang="es-CO" sz="1600" dirty="0">
              <a:solidFill>
                <a:srgbClr val="000000"/>
              </a:solidFill>
              <a:ea typeface="Calibri" panose="020F0502020204030204" pitchFamily="34" charset="0"/>
              <a:cs typeface="Arial" panose="020B0604020202020204" pitchFamily="34" charset="0"/>
            </a:endParaRPr>
          </a:p>
          <a:p>
            <a:pPr marL="285750" lvl="0" indent="-285750">
              <a:buFont typeface="Wingdings" panose="05000000000000000000" pitchFamily="2" charset="2"/>
              <a:buChar char="Ø"/>
              <a:defRPr/>
            </a:pPr>
            <a:endParaRPr lang="es-CO" sz="1400" kern="0" dirty="0">
              <a:solidFill>
                <a:schemeClr val="tx1"/>
              </a:solidFill>
              <a:highlight>
                <a:srgbClr val="FFFF00"/>
              </a:highlight>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400" b="0" i="0" u="none" strike="noStrike" kern="0" cap="none" spc="0" normalizeH="0" baseline="0" noProof="0" dirty="0">
              <a:ln>
                <a:noFill/>
              </a:ln>
              <a:solidFill>
                <a:schemeClr val="tx1"/>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248402" y="1255877"/>
            <a:ext cx="5039358" cy="5342832"/>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400" b="1" kern="0" dirty="0">
              <a:solidFill>
                <a:srgbClr val="346232"/>
              </a:solidFill>
              <a:latin typeface="Athelas" panose="02000503000000020003" pitchFamily="2" charset="77"/>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242758"/>
              </a:solidFill>
              <a:effectLst/>
              <a:uLnTx/>
              <a:uFillTx/>
              <a:latin typeface="+mj-lt"/>
              <a:ea typeface="+mj-ea"/>
              <a:cs typeface="Arial" panose="020B0604020202020204" pitchFamily="34" charset="0"/>
            </a:endParaRPr>
          </a:p>
          <a:p>
            <a:pPr lvl="0" algn="just">
              <a:defRPr/>
            </a:pPr>
            <a:endParaRPr lang="es-CO" sz="2000" b="1" kern="0" dirty="0">
              <a:solidFill>
                <a:srgbClr val="242758"/>
              </a:solidFill>
              <a:latin typeface="Arial" panose="020B0604020202020204" pitchFamily="34" charset="0"/>
              <a:cs typeface="Arial" panose="020B0604020202020204" pitchFamily="34" charset="0"/>
            </a:endParaRPr>
          </a:p>
          <a:p>
            <a:pPr lvl="0" algn="just">
              <a:defRPr/>
            </a:pPr>
            <a:endParaRPr lang="es-CO" sz="2000" b="1" kern="0" dirty="0">
              <a:solidFill>
                <a:srgbClr val="242758"/>
              </a:solidFill>
              <a:latin typeface="Arial" panose="020B0604020202020204" pitchFamily="34" charset="0"/>
              <a:cs typeface="Arial" panose="020B0604020202020204" pitchFamily="34" charset="0"/>
            </a:endParaRPr>
          </a:p>
          <a:p>
            <a:pPr lvl="0" algn="just">
              <a:defRPr/>
            </a:pPr>
            <a:r>
              <a:rPr lang="es-CO" sz="2000" b="1" kern="0" dirty="0">
                <a:solidFill>
                  <a:srgbClr val="242758"/>
                </a:solidFill>
                <a:cs typeface="Arial" panose="020B0604020202020204" pitchFamily="34" charset="0"/>
              </a:rPr>
              <a:t>Retos:</a:t>
            </a:r>
            <a:endParaRPr kumimoji="0" lang="es-CO" sz="1600" b="1" i="0" u="none" strike="noStrike" kern="0" cap="none" spc="0" normalizeH="0" baseline="0" noProof="0" dirty="0">
              <a:ln>
                <a:noFill/>
              </a:ln>
              <a:solidFill>
                <a:schemeClr val="tx1"/>
              </a:solidFill>
              <a:effectLst/>
              <a:uLnTx/>
              <a:uFillTx/>
              <a:cs typeface="Arial" panose="020B0604020202020204" pitchFamily="34" charset="0"/>
            </a:endParaRPr>
          </a:p>
          <a:p>
            <a:pPr algn="just">
              <a:defRPr/>
            </a:pPr>
            <a:endParaRPr lang="es-CO" sz="1600" b="1" kern="0" dirty="0">
              <a:solidFill>
                <a:schemeClr val="tx1"/>
              </a:solidFill>
              <a:cs typeface="Arial" panose="020B0604020202020204" pitchFamily="34" charset="0"/>
            </a:endParaRPr>
          </a:p>
          <a:p>
            <a:pPr algn="just">
              <a:defRPr/>
            </a:pPr>
            <a:r>
              <a:rPr lang="es-CO" sz="1600" b="1" kern="0" dirty="0">
                <a:solidFill>
                  <a:schemeClr val="tx1"/>
                </a:solidFill>
                <a:cs typeface="Arial" panose="020B0604020202020204" pitchFamily="34" charset="0"/>
              </a:rPr>
              <a:t>SRPA</a:t>
            </a:r>
            <a:endParaRPr kumimoji="0" lang="es-CO" sz="1600" b="0" i="0" u="none" strike="noStrike" kern="0" cap="none" spc="0" normalizeH="0" baseline="0" noProof="0" dirty="0">
              <a:ln>
                <a:noFill/>
              </a:ln>
              <a:solidFill>
                <a:srgbClr val="FF0000"/>
              </a:solidFill>
              <a:effectLst/>
              <a:uLnTx/>
              <a:uFillTx/>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Aprobar ajustes del plan de acción 2021 para la atención integral de los adolescentes dentro del SRPA. </a:t>
            </a:r>
            <a:endParaRPr lang="es-CO" sz="1600" dirty="0">
              <a:solidFill>
                <a:srgbClr val="000000"/>
              </a:solidFill>
              <a:ea typeface="Calibri" panose="020F0502020204030204" pitchFamily="34" charset="0"/>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Construcción del CAE y CIP en Sucre.</a:t>
            </a:r>
          </a:p>
          <a:p>
            <a:pPr marL="285750" lvl="0" indent="-285750" algn="just">
              <a:spcAft>
                <a:spcPts val="0"/>
              </a:spcAft>
              <a:buFont typeface="Wingdings" panose="05000000000000000000" pitchFamily="2" charset="2"/>
              <a:buChar char="q"/>
            </a:pPr>
            <a:endParaRPr lang="es-CO" sz="1600" dirty="0">
              <a:solidFill>
                <a:srgbClr val="000000"/>
              </a:solidFill>
              <a:ea typeface="Calibri" panose="020F0502020204030204" pitchFamily="34" charset="0"/>
              <a:cs typeface="Arial" panose="020B0604020202020204" pitchFamily="34" charset="0"/>
            </a:endParaRPr>
          </a:p>
          <a:p>
            <a:pPr lvl="0" algn="just">
              <a:spcAft>
                <a:spcPts val="0"/>
              </a:spcAft>
            </a:pPr>
            <a:r>
              <a:rPr lang="es-CO" sz="1600" b="1" dirty="0">
                <a:solidFill>
                  <a:schemeClr val="tx1"/>
                </a:solidFill>
                <a:ea typeface="Calibri" panose="020F0502020204030204" pitchFamily="34" charset="0"/>
                <a:cs typeface="Arial" panose="020B0604020202020204" pitchFamily="34" charset="0"/>
              </a:rPr>
              <a:t>RESTABLECIMIENTO DE DERECHOS</a:t>
            </a:r>
          </a:p>
          <a:p>
            <a:pPr marL="285750" lvl="0" indent="-285750" algn="just">
              <a:spcAft>
                <a:spcPts val="0"/>
              </a:spcAft>
              <a:buFont typeface="Wingdings" panose="05000000000000000000" pitchFamily="2" charset="2"/>
              <a:buChar char="Ø"/>
            </a:pPr>
            <a:endParaRPr lang="es-CO" sz="1600" dirty="0">
              <a:solidFill>
                <a:srgbClr val="FF0000"/>
              </a:solidFill>
              <a:ea typeface="Calibri" panose="020F0502020204030204" pitchFamily="34" charset="0"/>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Cumplir la totalidad de revisión casos plan choque y plan rezago.</a:t>
            </a:r>
            <a:endParaRPr lang="es-CO" sz="1600" dirty="0">
              <a:solidFill>
                <a:srgbClr val="000000"/>
              </a:solidFill>
              <a:ea typeface="Calibri" panose="020F0502020204030204" pitchFamily="34" charset="0"/>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highlight>
                  <a:srgbClr val="FFFFFF"/>
                </a:highlight>
                <a:ea typeface="Times New Roman" panose="02020603050405020304" pitchFamily="18" charset="0"/>
                <a:cs typeface="Arial" panose="020B0604020202020204" pitchFamily="34" charset="0"/>
              </a:rPr>
              <a:t>Proponer un modelo de operatividad de las defensorías de familia que atienda mejor el servicio.</a:t>
            </a:r>
            <a:endParaRPr lang="es-CO" sz="1600" dirty="0">
              <a:solidFill>
                <a:srgbClr val="000000"/>
              </a:solidFill>
              <a:highlight>
                <a:srgbClr val="FFFFFF"/>
              </a:highlight>
              <a:ea typeface="Calibri" panose="020F0502020204030204" pitchFamily="34" charset="0"/>
              <a:cs typeface="Arial" panose="020B0604020202020204" pitchFamily="34" charset="0"/>
            </a:endParaRPr>
          </a:p>
          <a:p>
            <a:pPr marL="342900" lvl="0" indent="-342900" algn="just">
              <a:spcAft>
                <a:spcPts val="0"/>
              </a:spcAft>
              <a:buFont typeface="Wingdings" panose="05000000000000000000" pitchFamily="2" charset="2"/>
              <a:buChar char="q"/>
            </a:pPr>
            <a:r>
              <a:rPr lang="es-CO" sz="1600" dirty="0">
                <a:solidFill>
                  <a:srgbClr val="000000"/>
                </a:solidFill>
                <a:ea typeface="Times New Roman" panose="02020603050405020304" pitchFamily="18" charset="0"/>
                <a:cs typeface="Arial" panose="020B0604020202020204" pitchFamily="34" charset="0"/>
              </a:rPr>
              <a:t>Mayor reto: descentralización de los centros zonales.</a:t>
            </a:r>
          </a:p>
          <a:p>
            <a:pPr marL="342900" lvl="0" indent="-342900" algn="just">
              <a:spcAft>
                <a:spcPts val="0"/>
              </a:spcAft>
              <a:buFont typeface="Wingdings" panose="05000000000000000000" pitchFamily="2" charset="2"/>
              <a:buChar char="q"/>
            </a:pPr>
            <a:r>
              <a:rPr lang="es-CO" sz="1600" kern="0" dirty="0">
                <a:solidFill>
                  <a:schemeClr val="tx1"/>
                </a:solidFill>
                <a:cs typeface="Arial" panose="020B0604020202020204" pitchFamily="34" charset="0"/>
              </a:rPr>
              <a:t>Lograr la apertura de nuevos hogares sustitutos en el departamento de sucre mediante campañas en medio de comunicación y a través de los actores del SNBF.</a:t>
            </a:r>
          </a:p>
          <a:p>
            <a:pPr marL="342900" lvl="0" indent="-342900">
              <a:spcAft>
                <a:spcPts val="0"/>
              </a:spcAft>
              <a:buFont typeface="Wingdings" panose="05000000000000000000" pitchFamily="2" charset="2"/>
              <a:buChar char="Ø"/>
            </a:pPr>
            <a:endParaRPr lang="es-CO" sz="1400" dirty="0">
              <a:solidFill>
                <a:srgbClr val="000000"/>
              </a:solidFill>
              <a:latin typeface="+mj-lt"/>
              <a:ea typeface="Calibri" panose="020F0502020204030204" pitchFamily="34" charset="0"/>
            </a:endParaRPr>
          </a:p>
          <a:p>
            <a:pPr lvl="0">
              <a:spcAft>
                <a:spcPts val="0"/>
              </a:spcAft>
            </a:pPr>
            <a:endParaRPr lang="es-CO" sz="1400" dirty="0">
              <a:solidFill>
                <a:srgbClr val="FF0000"/>
              </a:solidFill>
              <a:latin typeface="Times New Roman" panose="02020603050405020304" pitchFamily="18" charset="0"/>
              <a:ea typeface="Calibri" panose="020F0502020204030204" pitchFamily="34" charset="0"/>
            </a:endParaRPr>
          </a:p>
          <a:p>
            <a:pPr lvl="0">
              <a:spcAft>
                <a:spcPts val="0"/>
              </a:spcAft>
            </a:pPr>
            <a:endParaRPr lang="es-CO" sz="1400" dirty="0">
              <a:solidFill>
                <a:srgbClr val="000000"/>
              </a:solidFill>
              <a:latin typeface="Calibri" panose="020F0502020204030204" pitchFamily="34" charset="0"/>
              <a:ea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830067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B56DE7B2-1E38-46C1-BFD2-ECED9FC3CAE2}"/>
              </a:ext>
            </a:extLst>
          </p:cNvPr>
          <p:cNvCxnSpPr/>
          <p:nvPr/>
        </p:nvCxnSpPr>
        <p:spPr>
          <a:xfrm>
            <a:off x="1178611" y="906479"/>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493776" y="1204764"/>
            <a:ext cx="5559551" cy="5489374"/>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0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0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0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0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0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0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346232"/>
              </a:solidFill>
              <a:effectLst/>
              <a:uLnTx/>
              <a:uFillTx/>
              <a:latin typeface="+mj-lt"/>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b="1" i="0" u="none" strike="noStrike" kern="0" cap="none" spc="0" normalizeH="0" baseline="0" noProof="0" dirty="0">
                <a:ln>
                  <a:noFill/>
                </a:ln>
                <a:solidFill>
                  <a:srgbClr val="242758"/>
                </a:solidFill>
                <a:effectLst/>
                <a:uLnTx/>
                <a:uFillTx/>
                <a:ea typeface="+mj-ea"/>
                <a:cs typeface="Arial" panose="020B0604020202020204" pitchFamily="34" charset="0"/>
              </a:rPr>
              <a:t>Logros</a:t>
            </a:r>
            <a:r>
              <a:rPr kumimoji="0" lang="es-CO" b="1" i="0" u="none" strike="noStrike" kern="0" cap="none" spc="0" normalizeH="0" baseline="0" noProof="0" dirty="0">
                <a:ln>
                  <a:noFill/>
                </a:ln>
                <a:solidFill>
                  <a:srgbClr val="242758"/>
                </a:solidFill>
                <a:effectLst/>
                <a:uLnTx/>
                <a:uFillTx/>
                <a:cs typeface="Arial" panose="020B0604020202020204" pitchFamily="34" charset="0"/>
              </a:rPr>
              <a:t>:</a:t>
            </a:r>
            <a:r>
              <a:rPr lang="es-CO" b="1" dirty="0">
                <a:solidFill>
                  <a:srgbClr val="242758"/>
                </a:solidFill>
                <a:ea typeface="Times New Roman" panose="02020603050405020304" pitchFamily="18"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lang="es-CO" b="1" dirty="0">
              <a:solidFill>
                <a:srgbClr val="242758"/>
              </a:solidFill>
              <a:ea typeface="Times New Roman" panose="02020603050405020304" pitchFamily="18"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chemeClr val="tx1"/>
                </a:solidFill>
                <a:effectLst/>
                <a:uLnTx/>
                <a:uFillTx/>
                <a:cs typeface="Arial" panose="020B0604020202020204" pitchFamily="34" charset="0"/>
              </a:rPr>
              <a:t>RESTABLECIMIENTO DE DERECHOS (Adopciones)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FF0000"/>
              </a:solidFill>
              <a:effectLst/>
              <a:uLnTx/>
              <a:uFillTx/>
              <a:cs typeface="Arial" panose="020B0604020202020204" pitchFamily="34" charset="0"/>
            </a:endParaRPr>
          </a:p>
          <a:p>
            <a:pPr marL="342900" lvl="0" indent="-342900" algn="just">
              <a:buFont typeface="Wingdings" panose="05000000000000000000" pitchFamily="2" charset="2"/>
              <a:buChar char="q"/>
              <a:defRPr/>
            </a:pPr>
            <a:r>
              <a:rPr lang="es-MX" sz="1600" dirty="0">
                <a:solidFill>
                  <a:srgbClr val="000000"/>
                </a:solidFill>
                <a:cs typeface="Arial" panose="020B0604020202020204" pitchFamily="34" charset="0"/>
              </a:rPr>
              <a:t>Fortalecimiento de las defensorías de familias En el segundo y tercer trimestre del 2020, por razón de la pandemia del COVID 19, que dio origen a la suspensión de términos dentro del PARD</a:t>
            </a:r>
          </a:p>
          <a:p>
            <a:pPr marL="342900" lvl="0" indent="-342900" algn="just">
              <a:buFont typeface="Wingdings" panose="05000000000000000000" pitchFamily="2" charset="2"/>
              <a:buChar char="q"/>
              <a:defRPr/>
            </a:pPr>
            <a:endParaRPr lang="es-MX" sz="1600" dirty="0">
              <a:solidFill>
                <a:srgbClr val="000000"/>
              </a:solidFill>
              <a:cs typeface="Arial" panose="020B0604020202020204" pitchFamily="34" charset="0"/>
            </a:endParaRPr>
          </a:p>
          <a:p>
            <a:pPr marL="342900" indent="-342900" algn="just">
              <a:buFont typeface="Wingdings" panose="05000000000000000000" pitchFamily="2" charset="2"/>
              <a:buChar char="q"/>
              <a:defRPr/>
            </a:pPr>
            <a:r>
              <a:rPr lang="es-MX" sz="1600" dirty="0">
                <a:solidFill>
                  <a:srgbClr val="000000"/>
                </a:solidFill>
                <a:cs typeface="Arial" panose="020B0604020202020204" pitchFamily="34" charset="0"/>
              </a:rPr>
              <a:t>El 90%. de las solicitudes de adopción y procesos con declaratoria de adoptabilidad que no habían pasado a comité, fueron ejecutoriada y consentimiento en firme.</a:t>
            </a:r>
          </a:p>
          <a:p>
            <a:pPr marL="342900" indent="-342900" algn="just">
              <a:buFont typeface="Wingdings" panose="05000000000000000000" pitchFamily="2" charset="2"/>
              <a:buChar char="q"/>
              <a:defRPr/>
            </a:pPr>
            <a:endParaRPr lang="es-MX" sz="1600" dirty="0">
              <a:solidFill>
                <a:srgbClr val="000000"/>
              </a:solidFill>
              <a:cs typeface="Arial" panose="020B0604020202020204" pitchFamily="34" charset="0"/>
            </a:endParaRPr>
          </a:p>
          <a:p>
            <a:pPr marL="342900" indent="-342900" algn="just">
              <a:buFont typeface="Wingdings" panose="05000000000000000000" pitchFamily="2" charset="2"/>
              <a:buChar char="q"/>
              <a:defRPr/>
            </a:pPr>
            <a:r>
              <a:rPr lang="es-MX" sz="1600" dirty="0">
                <a:solidFill>
                  <a:srgbClr val="000000"/>
                </a:solidFill>
                <a:cs typeface="Arial" panose="020B0604020202020204" pitchFamily="34" charset="0"/>
              </a:rPr>
              <a:t>Caracterización de los niños, niñas y adolescentes con declaratoria de adoptabilidad en donde se identificaron  sus habilidades, fortalezas que permitieron  su inclusión en el sector educativa y salud</a:t>
            </a:r>
            <a:r>
              <a:rPr lang="es-MX" dirty="0">
                <a:solidFill>
                  <a:srgbClr val="000000"/>
                </a:solidFill>
                <a:cs typeface="Arial" panose="020B0604020202020204" pitchFamily="34" charset="0"/>
              </a:rPr>
              <a:t>.</a:t>
            </a:r>
          </a:p>
          <a:p>
            <a:pPr algn="just">
              <a:defRPr/>
            </a:pPr>
            <a:endParaRPr lang="es-MX" sz="1400" dirty="0">
              <a:solidFill>
                <a:srgbClr val="000000"/>
              </a:solidFill>
              <a:latin typeface="Arial" panose="020B0604020202020204" pitchFamily="34" charset="0"/>
              <a:cs typeface="Arial" panose="020B0604020202020204" pitchFamily="34" charset="0"/>
            </a:endParaRPr>
          </a:p>
          <a:p>
            <a:pPr marL="342900" lvl="0" indent="-342900" algn="just">
              <a:buFontTx/>
              <a:buAutoNum type="arabicPeriod"/>
              <a:defRPr/>
            </a:pPr>
            <a:endParaRPr lang="es-MX" sz="1200" dirty="0">
              <a:solidFill>
                <a:srgbClr val="000000"/>
              </a:solidFill>
              <a:latin typeface="Arial" panose="020B0604020202020204" pitchFamily="34" charset="0"/>
              <a:cs typeface="Arial" panose="020B0604020202020204" pitchFamily="34" charset="0"/>
            </a:endParaRPr>
          </a:p>
          <a:p>
            <a:pPr marL="342900" lvl="0" indent="-342900" algn="just">
              <a:buFontTx/>
              <a:buAutoNum type="arabicPeriod"/>
              <a:defRPr/>
            </a:pPr>
            <a:endParaRPr lang="es-MX" sz="1200" dirty="0">
              <a:solidFill>
                <a:srgbClr val="000000"/>
              </a:solidFill>
              <a:latin typeface="Arial" panose="020B0604020202020204" pitchFamily="34" charset="0"/>
              <a:cs typeface="Arial" panose="020B0604020202020204" pitchFamily="34" charset="0"/>
            </a:endParaRPr>
          </a:p>
          <a:p>
            <a:pPr marL="342900" lvl="0" indent="-342900" algn="just">
              <a:buFontTx/>
              <a:buAutoNum type="arabicPeriod"/>
              <a:defRPr/>
            </a:pPr>
            <a:endParaRPr lang="es-MX" sz="1200" dirty="0">
              <a:solidFill>
                <a:srgbClr val="000000"/>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199634" y="1199349"/>
            <a:ext cx="5058093" cy="5489374"/>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Retos</a:t>
            </a:r>
            <a:r>
              <a:rPr kumimoji="0" lang="es-CO" sz="2000" b="0" i="0" u="none" strike="noStrike" kern="0" cap="none" spc="0" normalizeH="0" baseline="0" noProof="0" dirty="0">
                <a:ln>
                  <a:noFill/>
                </a:ln>
                <a:solidFill>
                  <a:schemeClr val="tx1"/>
                </a:solidFill>
                <a:effectLst/>
                <a:uLnTx/>
                <a:uFillTx/>
                <a:latin typeface="Athelas" panose="02000503000000020003"/>
              </a:rPr>
              <a:t>:</a:t>
            </a:r>
          </a:p>
          <a:p>
            <a:pPr marL="0" marR="0" lvl="0" indent="0" defTabSz="914400" eaLnBrk="1" fontAlgn="auto" latinLnBrk="0" hangingPunct="1">
              <a:lnSpc>
                <a:spcPct val="100000"/>
              </a:lnSpc>
              <a:spcBef>
                <a:spcPts val="0"/>
              </a:spcBef>
              <a:spcAft>
                <a:spcPts val="0"/>
              </a:spcAft>
              <a:buClrTx/>
              <a:buSzTx/>
              <a:buFontTx/>
              <a:buNone/>
              <a:tabLst/>
              <a:defRPr/>
            </a:pPr>
            <a:endParaRPr lang="es-CO" sz="1200" dirty="0">
              <a:solidFill>
                <a:srgbClr val="000000"/>
              </a:solidFill>
              <a:latin typeface="Times New Roman" panose="02020603050405020304" pitchFamily="18" charset="0"/>
              <a:ea typeface="Calibri" panose="020F0502020204030204" pitchFamily="34" charset="0"/>
            </a:endParaRPr>
          </a:p>
          <a:p>
            <a:pPr lvl="0">
              <a:spcAft>
                <a:spcPts val="0"/>
              </a:spcAft>
            </a:pPr>
            <a:endParaRPr lang="es-CO" sz="1400" dirty="0">
              <a:solidFill>
                <a:srgbClr val="FF0000"/>
              </a:solidFill>
              <a:latin typeface="Times New Roman" panose="02020603050405020304" pitchFamily="18" charset="0"/>
              <a:ea typeface="Calibri" panose="020F0502020204030204" pitchFamily="34" charset="0"/>
            </a:endParaRPr>
          </a:p>
          <a:p>
            <a:pPr lvl="0">
              <a:spcAft>
                <a:spcPts val="0"/>
              </a:spcAft>
            </a:pPr>
            <a:endParaRPr lang="es-CO" sz="1400" dirty="0">
              <a:solidFill>
                <a:srgbClr val="FF0000"/>
              </a:solidFill>
              <a:latin typeface="Times New Roman" panose="02020603050405020304" pitchFamily="18" charset="0"/>
              <a:ea typeface="Calibri" panose="020F0502020204030204" pitchFamily="34" charset="0"/>
            </a:endParaRPr>
          </a:p>
          <a:p>
            <a:pPr lvl="0">
              <a:spcAft>
                <a:spcPts val="0"/>
              </a:spcAft>
            </a:pPr>
            <a:endParaRPr lang="es-CO" sz="1400" dirty="0">
              <a:solidFill>
                <a:srgbClr val="FF0000"/>
              </a:solidFill>
              <a:latin typeface="Times New Roman" panose="02020603050405020304" pitchFamily="18" charset="0"/>
              <a:ea typeface="Calibri" panose="020F0502020204030204" pitchFamily="34" charset="0"/>
            </a:endParaRPr>
          </a:p>
          <a:p>
            <a:pPr lvl="0">
              <a:spcAft>
                <a:spcPts val="0"/>
              </a:spcAft>
            </a:pPr>
            <a:endParaRPr lang="es-CO" sz="1400" dirty="0">
              <a:solidFill>
                <a:srgbClr val="FF0000"/>
              </a:solidFill>
              <a:latin typeface="Times New Roman" panose="02020603050405020304" pitchFamily="18" charset="0"/>
              <a:ea typeface="Calibri" panose="020F0502020204030204" pitchFamily="34" charset="0"/>
            </a:endParaRPr>
          </a:p>
          <a:p>
            <a:pPr lvl="0">
              <a:spcAft>
                <a:spcPts val="0"/>
              </a:spcAft>
            </a:pPr>
            <a:endParaRPr lang="es-CO" sz="1400" dirty="0">
              <a:solidFill>
                <a:srgbClr val="FF0000"/>
              </a:solidFill>
              <a:latin typeface="Times New Roman" panose="02020603050405020304" pitchFamily="18" charset="0"/>
              <a:ea typeface="Calibri" panose="020F0502020204030204" pitchFamily="34" charset="0"/>
            </a:endParaRPr>
          </a:p>
          <a:p>
            <a:pPr lvl="0">
              <a:spcAft>
                <a:spcPts val="0"/>
              </a:spcAft>
            </a:pPr>
            <a:endParaRPr lang="es-CO" sz="1400" dirty="0">
              <a:solidFill>
                <a:srgbClr val="FF0000"/>
              </a:solidFill>
              <a:latin typeface="Times New Roman" panose="02020603050405020304" pitchFamily="18" charset="0"/>
              <a:ea typeface="Calibri" panose="020F0502020204030204" pitchFamily="34" charset="0"/>
            </a:endParaRPr>
          </a:p>
          <a:p>
            <a:pPr lvl="0">
              <a:spcAft>
                <a:spcPts val="0"/>
              </a:spcAft>
            </a:pPr>
            <a:endParaRPr lang="es-CO" sz="1400" dirty="0">
              <a:solidFill>
                <a:srgbClr val="FF0000"/>
              </a:solidFill>
              <a:latin typeface="Times New Roman" panose="02020603050405020304" pitchFamily="18" charset="0"/>
              <a:ea typeface="Calibri" panose="020F0502020204030204" pitchFamily="34" charset="0"/>
            </a:endParaRPr>
          </a:p>
          <a:p>
            <a:pPr lvl="0">
              <a:spcAft>
                <a:spcPts val="0"/>
              </a:spcAft>
            </a:pPr>
            <a:endParaRPr lang="es-CO" sz="1400" dirty="0">
              <a:solidFill>
                <a:srgbClr val="FF0000"/>
              </a:solidFill>
              <a:latin typeface="Times New Roman" panose="02020603050405020304" pitchFamily="18" charset="0"/>
              <a:ea typeface="Calibri" panose="020F0502020204030204" pitchFamily="34" charset="0"/>
            </a:endParaRPr>
          </a:p>
          <a:p>
            <a:pPr lvl="0">
              <a:spcAft>
                <a:spcPts val="0"/>
              </a:spcAft>
            </a:pPr>
            <a:endParaRPr lang="es-CO" sz="1400" dirty="0">
              <a:solidFill>
                <a:schemeClr val="accent6">
                  <a:lumMod val="50000"/>
                </a:schemeClr>
              </a:solidFill>
              <a:latin typeface="+mj-lt"/>
              <a:ea typeface="Calibri" panose="020F0502020204030204" pitchFamily="34" charset="0"/>
            </a:endParaRPr>
          </a:p>
          <a:p>
            <a:pPr lvl="0">
              <a:spcAft>
                <a:spcPts val="0"/>
              </a:spcAft>
            </a:pPr>
            <a:endParaRPr lang="es-CO" sz="1400" dirty="0">
              <a:solidFill>
                <a:schemeClr val="accent6">
                  <a:lumMod val="50000"/>
                </a:schemeClr>
              </a:solidFill>
              <a:latin typeface="+mj-lt"/>
              <a:ea typeface="Calibri" panose="020F0502020204030204" pitchFamily="34" charset="0"/>
            </a:endParaRPr>
          </a:p>
          <a:p>
            <a:pPr lvl="0">
              <a:spcAft>
                <a:spcPts val="0"/>
              </a:spcAft>
            </a:pPr>
            <a:endParaRPr lang="es-CO" sz="1600" b="1" dirty="0">
              <a:solidFill>
                <a:srgbClr val="242758"/>
              </a:solidFill>
              <a:ea typeface="Calibri" panose="020F0502020204030204" pitchFamily="34" charset="0"/>
              <a:cs typeface="Arial" panose="020B0604020202020204" pitchFamily="34" charset="0"/>
            </a:endParaRPr>
          </a:p>
          <a:p>
            <a:pPr lvl="0">
              <a:spcAft>
                <a:spcPts val="0"/>
              </a:spcAft>
            </a:pPr>
            <a:endParaRPr lang="es-CO" sz="1600" b="1" dirty="0">
              <a:solidFill>
                <a:srgbClr val="242758"/>
              </a:solidFill>
              <a:ea typeface="Calibri" panose="020F0502020204030204" pitchFamily="34" charset="0"/>
              <a:cs typeface="Arial" panose="020B0604020202020204" pitchFamily="34" charset="0"/>
            </a:endParaRPr>
          </a:p>
          <a:p>
            <a:pPr lvl="0">
              <a:spcAft>
                <a:spcPts val="0"/>
              </a:spcAft>
            </a:pPr>
            <a:r>
              <a:rPr lang="es-CO" sz="1600" b="1" dirty="0">
                <a:solidFill>
                  <a:srgbClr val="242758"/>
                </a:solidFill>
                <a:ea typeface="Calibri" panose="020F0502020204030204" pitchFamily="34" charset="0"/>
                <a:cs typeface="Arial" panose="020B0604020202020204" pitchFamily="34" charset="0"/>
              </a:rPr>
              <a:t>Retos:</a:t>
            </a:r>
          </a:p>
          <a:p>
            <a:pPr lvl="0">
              <a:spcAft>
                <a:spcPts val="0"/>
              </a:spcAft>
            </a:pPr>
            <a:endParaRPr lang="es-CO" sz="1600" dirty="0">
              <a:solidFill>
                <a:srgbClr val="FF0000"/>
              </a:solidFill>
              <a:ea typeface="Calibri" panose="020F0502020204030204" pitchFamily="34" charset="0"/>
              <a:cs typeface="Arial" panose="020B0604020202020204" pitchFamily="34" charset="0"/>
            </a:endParaRPr>
          </a:p>
          <a:p>
            <a:pPr lvl="0">
              <a:spcAft>
                <a:spcPts val="0"/>
              </a:spcAft>
            </a:pPr>
            <a:r>
              <a:rPr lang="es-CO" sz="1600" b="1" dirty="0">
                <a:solidFill>
                  <a:schemeClr val="tx1"/>
                </a:solidFill>
                <a:ea typeface="Calibri" panose="020F0502020204030204" pitchFamily="34" charset="0"/>
                <a:cs typeface="Arial" panose="020B0604020202020204" pitchFamily="34" charset="0"/>
              </a:rPr>
              <a:t>RESTABLECIMIENTO DE DERECHOS (Adopciones)</a:t>
            </a:r>
          </a:p>
          <a:p>
            <a:pPr lvl="0">
              <a:spcAft>
                <a:spcPts val="0"/>
              </a:spcAft>
            </a:pPr>
            <a:endParaRPr lang="es-CO" sz="1600" dirty="0">
              <a:solidFill>
                <a:srgbClr val="242758"/>
              </a:solidFill>
              <a:ea typeface="Calibri" panose="020F0502020204030204" pitchFamily="34" charset="0"/>
              <a:cs typeface="Arial" panose="020B0604020202020204" pitchFamily="34" charset="0"/>
            </a:endParaRPr>
          </a:p>
          <a:p>
            <a:pPr marL="285750" indent="-285750" algn="just" fontAlgn="base">
              <a:buFont typeface="Wingdings" panose="05000000000000000000" pitchFamily="2" charset="2"/>
              <a:buChar char="q"/>
            </a:pPr>
            <a:r>
              <a:rPr lang="es-MX" sz="1600" dirty="0">
                <a:solidFill>
                  <a:srgbClr val="000000"/>
                </a:solidFill>
                <a:cs typeface="Arial" panose="020B0604020202020204" pitchFamily="34" charset="0"/>
              </a:rPr>
              <a:t>Articular  con los agentes  del SNBF y las defensorías de familia la inclusión de la población declarada en adoptabilidad, en la vinculación laboral.</a:t>
            </a:r>
          </a:p>
          <a:p>
            <a:pPr marL="285750" indent="-285750" algn="just" fontAlgn="base">
              <a:buFont typeface="Wingdings" panose="05000000000000000000" pitchFamily="2" charset="2"/>
              <a:buChar char="q"/>
            </a:pPr>
            <a:endParaRPr lang="es-MX" sz="1600" dirty="0">
              <a:solidFill>
                <a:srgbClr val="000000"/>
              </a:solidFill>
              <a:cs typeface="Arial" panose="020B0604020202020204" pitchFamily="34" charset="0"/>
            </a:endParaRPr>
          </a:p>
          <a:p>
            <a:pPr marL="285750" indent="-285750" algn="just" fontAlgn="base">
              <a:buFont typeface="Wingdings" panose="05000000000000000000" pitchFamily="2" charset="2"/>
              <a:buChar char="q"/>
            </a:pPr>
            <a:r>
              <a:rPr lang="es-MX" sz="1600" dirty="0">
                <a:solidFill>
                  <a:srgbClr val="000000"/>
                </a:solidFill>
                <a:cs typeface="Arial" panose="020B0604020202020204" pitchFamily="34" charset="0"/>
              </a:rPr>
              <a:t> Continuar realizando seguimientos para el oportuno paso al comité de  las solicitudes de adopción y procesos con declaratoria de adoptabilidad ejecutoriada y consentimiento en firme .</a:t>
            </a:r>
          </a:p>
          <a:p>
            <a:pPr lvl="0">
              <a:spcAft>
                <a:spcPts val="0"/>
              </a:spcAft>
            </a:pPr>
            <a:endParaRPr lang="es-CO" sz="16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endParaRPr lang="es-CO"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spcAft>
                <a:spcPts val="0"/>
              </a:spcAft>
            </a:pPr>
            <a:endParaRPr lang="es-CO" sz="16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lvl="0">
              <a:spcAft>
                <a:spcPts val="0"/>
              </a:spcAft>
            </a:pPr>
            <a:endParaRPr lang="es-CO"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
        <p:nvSpPr>
          <p:cNvPr id="11" name="object 2">
            <a:extLst>
              <a:ext uri="{FF2B5EF4-FFF2-40B4-BE49-F238E27FC236}">
                <a16:creationId xmlns:a16="http://schemas.microsoft.com/office/drawing/2014/main" id="{967BAF3F-FDBD-4953-B9CE-2EB4D24AB7F3}"/>
              </a:ext>
            </a:extLst>
          </p:cNvPr>
          <p:cNvSpPr txBox="1">
            <a:spLocks/>
          </p:cNvSpPr>
          <p:nvPr/>
        </p:nvSpPr>
        <p:spPr>
          <a:xfrm>
            <a:off x="1699579" y="470051"/>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419" b="1" dirty="0">
                <a:solidFill>
                  <a:srgbClr val="242758"/>
                </a:solidFill>
                <a:latin typeface="Calibri" panose="020F0502020204030204"/>
              </a:rPr>
              <a:t>PROTECCIÓN</a:t>
            </a:r>
            <a:endParaRPr lang="es-CO" b="1" dirty="0">
              <a:solidFill>
                <a:srgbClr val="346232"/>
              </a:solidFill>
              <a:latin typeface="Athelas" panose="02000503000000020003" pitchFamily="2" charset="77"/>
              <a:cs typeface="Arial" panose="020B0604020202020204" pitchFamily="34" charset="0"/>
            </a:endParaRPr>
          </a:p>
        </p:txBody>
      </p:sp>
    </p:spTree>
    <p:extLst>
      <p:ext uri="{BB962C8B-B14F-4D97-AF65-F5344CB8AC3E}">
        <p14:creationId xmlns:p14="http://schemas.microsoft.com/office/powerpoint/2010/main" val="2273235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274320" y="1297320"/>
            <a:ext cx="5908365" cy="5322421"/>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346232"/>
              </a:solidFill>
              <a:effectLst/>
              <a:uLnTx/>
              <a:uFillTx/>
              <a:ea typeface="+mj-ea"/>
              <a:cs typeface="Arial" panose="020B0604020202020204" pitchFamily="34" charset="0"/>
            </a:endParaRPr>
          </a:p>
          <a:p>
            <a:pPr lvl="0">
              <a:defRPr/>
            </a:pPr>
            <a:endParaRPr kumimoji="0" lang="es-CO" b="1" i="0" u="none" strike="noStrike" kern="0" cap="none" spc="0" normalizeH="0" baseline="0" noProof="0" dirty="0">
              <a:ln>
                <a:noFill/>
              </a:ln>
              <a:solidFill>
                <a:srgbClr val="242758"/>
              </a:solidFill>
              <a:effectLst/>
              <a:uLnTx/>
              <a:uFillTx/>
              <a:ea typeface="+mj-ea"/>
              <a:cs typeface="Arial" panose="020B0604020202020204" pitchFamily="34" charset="0"/>
            </a:endParaRPr>
          </a:p>
          <a:p>
            <a:pPr lvl="0">
              <a:defRPr/>
            </a:pPr>
            <a:r>
              <a:rPr kumimoji="0" lang="es-CO" sz="1600" b="1" i="0" u="none" strike="noStrike" kern="0" cap="none" spc="0" normalizeH="0" baseline="0" noProof="0" dirty="0">
                <a:ln>
                  <a:noFill/>
                </a:ln>
                <a:solidFill>
                  <a:srgbClr val="242758"/>
                </a:solidFill>
                <a:effectLst/>
                <a:uLnTx/>
                <a:uFillTx/>
                <a:ea typeface="+mj-ea"/>
                <a:cs typeface="Arial" panose="020B0604020202020204" pitchFamily="34" charset="0"/>
              </a:rPr>
              <a:t>Logros</a:t>
            </a:r>
            <a:r>
              <a:rPr lang="es-CO" sz="1600" b="1" kern="0" dirty="0">
                <a:solidFill>
                  <a:schemeClr val="tx1"/>
                </a:solidFill>
              </a:rPr>
              <a:t>: </a:t>
            </a:r>
            <a:r>
              <a:rPr lang="es-CO" sz="1600" kern="0" dirty="0">
                <a:solidFill>
                  <a:schemeClr val="tx1"/>
                </a:solidFill>
                <a:cs typeface="Arial" pitchFamily="34" charset="0"/>
              </a:rPr>
              <a:t>E</a:t>
            </a:r>
            <a:r>
              <a:rPr lang="es-CO" sz="1600" dirty="0">
                <a:solidFill>
                  <a:schemeClr val="tx1"/>
                </a:solidFill>
                <a:cs typeface="Arial" pitchFamily="34" charset="0"/>
              </a:rPr>
              <a:t>l Equipo Móvil de Protección Integral </a:t>
            </a:r>
            <a:r>
              <a:rPr lang="es-CO" sz="1600" b="1" kern="0" dirty="0">
                <a:solidFill>
                  <a:schemeClr val="tx1"/>
                </a:solidFill>
              </a:rPr>
              <a:t>EMPI</a:t>
            </a:r>
          </a:p>
          <a:p>
            <a:pPr marL="0" marR="0" lvl="0" indent="0" defTabSz="914400" eaLnBrk="1" fontAlgn="auto" latinLnBrk="0" hangingPunct="1">
              <a:lnSpc>
                <a:spcPct val="100000"/>
              </a:lnSpc>
              <a:spcBef>
                <a:spcPts val="0"/>
              </a:spcBef>
              <a:spcAft>
                <a:spcPts val="0"/>
              </a:spcAft>
              <a:buClrTx/>
              <a:buSzTx/>
              <a:buFontTx/>
              <a:buNone/>
              <a:tabLst/>
              <a:defRPr/>
            </a:pPr>
            <a:endParaRPr lang="es-CO" sz="1600" kern="0" dirty="0">
              <a:solidFill>
                <a:schemeClr val="tx1"/>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CO" sz="1600" dirty="0">
                <a:solidFill>
                  <a:schemeClr val="tx1"/>
                </a:solidFill>
                <a:cs typeface="Arial" panose="020B0604020202020204" pitchFamily="34" charset="0"/>
              </a:rPr>
              <a:t>Brindar una asistencia y asesoría a la niñez y la familia de los casos identificados en situación de trabajo infantil y alta permanencia en calle, en temáticas como: pautas de crianzas, vínculos afectivos, entornos protectores y garantes de los derechos de los niños, niñas y adolescentes en los municipios de Santiago de Tolú, San Onofre; San Antonio de Palmito, San Marcos y Sincelejo. </a:t>
            </a:r>
            <a:r>
              <a:rPr lang="es-CO" sz="1600" dirty="0">
                <a:cs typeface="Arial" panose="020B0604020202020204" pitchFamily="34" charset="0"/>
              </a:rPr>
              <a:t>L</a:t>
            </a:r>
          </a:p>
          <a:p>
            <a:pPr marL="285750" indent="-285750">
              <a:buFont typeface="Wingdings" panose="05000000000000000000" pitchFamily="2" charset="2"/>
              <a:buChar char="q"/>
            </a:pPr>
            <a:endParaRPr lang="es-CO" sz="1600" dirty="0"/>
          </a:p>
          <a:p>
            <a:pPr marL="285750" indent="-285750" algn="just">
              <a:buFont typeface="Wingdings" panose="05000000000000000000" pitchFamily="2" charset="2"/>
              <a:buChar char="q"/>
            </a:pPr>
            <a:r>
              <a:rPr lang="es-CO" sz="1600" dirty="0">
                <a:solidFill>
                  <a:schemeClr val="tx1"/>
                </a:solidFill>
                <a:cs typeface="Arial" panose="020B0604020202020204" pitchFamily="34" charset="0"/>
              </a:rPr>
              <a:t>Dentro del proceso de articulación  se  realizó socialización con los Secretarios de Educación de los  municipios priorizados, en la cual se concertaron acciones con el objetivo de anticiparse a las presuntas situaciones de inobservancia, amenaza o vulneración de derechos frente a la deserción escolar en el marco de la emergencia sanitaria, se requiere de la atención directa, visibilizando la incidencia del trabajo infantil y la alta permanencia en calle como factores de deserción.</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endParaRPr>
          </a:p>
        </p:txBody>
      </p:sp>
      <p:sp>
        <p:nvSpPr>
          <p:cNvPr id="6" name="Rectángulo: esquinas redondeadas 5"/>
          <p:cNvSpPr/>
          <p:nvPr/>
        </p:nvSpPr>
        <p:spPr>
          <a:xfrm>
            <a:off x="6635212" y="1442668"/>
            <a:ext cx="4767356" cy="4983296"/>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242758"/>
              </a:solidFill>
              <a:effectLst/>
              <a:uLnTx/>
              <a:uFillTx/>
              <a:latin typeface="Arial" panose="020B0604020202020204" pitchFamily="34" charset="0"/>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600" b="1" kern="0" dirty="0">
              <a:solidFill>
                <a:srgbClr val="242758"/>
              </a:solidFill>
              <a:latin typeface="Arial" panose="020B0604020202020204" pitchFamily="34" charset="0"/>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242758"/>
              </a:solidFill>
              <a:effectLst/>
              <a:uLnTx/>
              <a:uFillTx/>
              <a:latin typeface="Arial" panose="020B0604020202020204" pitchFamily="34" charset="0"/>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242758"/>
                </a:solidFill>
                <a:effectLst/>
                <a:uLnTx/>
                <a:uFillTx/>
                <a:ea typeface="+mj-ea"/>
                <a:cs typeface="Arial" panose="020B0604020202020204" pitchFamily="34" charset="0"/>
              </a:rPr>
              <a:t>Retos</a:t>
            </a:r>
            <a:r>
              <a:rPr kumimoji="0" lang="es-CO" sz="1600" b="1" i="0" u="none" strike="noStrike" kern="0" cap="none" spc="0" normalizeH="0" baseline="0" noProof="0" dirty="0">
                <a:ln>
                  <a:noFill/>
                </a:ln>
                <a:solidFill>
                  <a:schemeClr val="tx1"/>
                </a:solidFill>
                <a:effectLst/>
                <a:uLnTx/>
                <a:uFillTx/>
                <a:cs typeface="Arial" panose="020B0604020202020204" pitchFamily="34" charset="0"/>
              </a:rPr>
              <a:t>: EMPI</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cs typeface="Arial" panose="020B0604020202020204" pitchFamily="34" charset="0"/>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CO" sz="1600" kern="0" dirty="0">
                <a:solidFill>
                  <a:schemeClr val="tx1"/>
                </a:solidFill>
                <a:cs typeface="Arial" panose="020B0604020202020204" pitchFamily="34" charset="0"/>
              </a:rPr>
              <a:t>Continuar con la atención directa de los sistemas familiares de los niños, niñas y adolescentes identificados en situación de trabajo infantil y alta permanencia en calle</a:t>
            </a:r>
            <a:endParaRPr kumimoji="0" lang="es-CO" sz="1600" b="0" i="0" u="none" strike="noStrike" kern="0" cap="none" spc="0" normalizeH="0" baseline="0" noProof="0" dirty="0">
              <a:ln>
                <a:noFill/>
              </a:ln>
              <a:solidFill>
                <a:schemeClr val="tx1"/>
              </a:solidFill>
              <a:effectLst/>
              <a:uLnTx/>
              <a:uFillTx/>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CO" sz="1600" b="0" i="0" u="none" strike="noStrike" kern="0" cap="none" spc="0" normalizeH="0" baseline="0" noProof="0" dirty="0">
              <a:ln>
                <a:noFill/>
              </a:ln>
              <a:solidFill>
                <a:schemeClr val="tx1"/>
              </a:solidFill>
              <a:effectLst/>
              <a:uLnTx/>
              <a:uFillTx/>
              <a:cs typeface="Arial" panose="020B0604020202020204" pitchFamily="34" charset="0"/>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CO" sz="1600" b="0" i="0" u="none" strike="noStrike" kern="0" cap="none" spc="0" normalizeH="0" baseline="0" noProof="0" dirty="0">
                <a:ln>
                  <a:noFill/>
                </a:ln>
                <a:solidFill>
                  <a:schemeClr val="tx1"/>
                </a:solidFill>
                <a:effectLst/>
                <a:uLnTx/>
                <a:uFillTx/>
                <a:cs typeface="Arial" panose="020B0604020202020204" pitchFamily="34" charset="0"/>
              </a:rPr>
              <a:t>Dar continuidad al proceso</a:t>
            </a:r>
            <a:r>
              <a:rPr kumimoji="0" lang="es-CO" sz="1600" b="0" i="0" u="none" strike="noStrike" kern="0" cap="none" spc="0" normalizeH="0" noProof="0" dirty="0">
                <a:ln>
                  <a:noFill/>
                </a:ln>
                <a:solidFill>
                  <a:schemeClr val="tx1"/>
                </a:solidFill>
                <a:effectLst/>
                <a:uLnTx/>
                <a:uFillTx/>
                <a:cs typeface="Arial" panose="020B0604020202020204" pitchFamily="34" charset="0"/>
              </a:rPr>
              <a:t> de articulación con el Comité Departamental para la Erradicación del Trabajo Infantil y Protección al Adolescente Trabajador CIETI en pro de garantizar los derechos.</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s-CO" sz="1600" kern="0" baseline="0" dirty="0">
              <a:solidFill>
                <a:schemeClr val="tx1"/>
              </a:solidFill>
              <a:cs typeface="Arial" pitchFamily="34" charset="0"/>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400" b="0" i="0" u="none" strike="noStrike" kern="0" cap="none" spc="0" normalizeH="0" noProof="0" dirty="0">
              <a:ln>
                <a:noFill/>
              </a:ln>
              <a:solidFill>
                <a:schemeClr val="tx1"/>
              </a:solidFill>
              <a:effectLst/>
              <a:uLnTx/>
              <a:uFillTx/>
              <a:latin typeface="+mj-lt"/>
              <a:cs typeface="Arial" pitchFamily="34" charset="0"/>
            </a:endParaRPr>
          </a:p>
          <a:p>
            <a:pPr marR="0" lvl="0" algn="just" defTabSz="914400" eaLnBrk="1" fontAlgn="auto" latinLnBrk="0" hangingPunct="1">
              <a:lnSpc>
                <a:spcPct val="100000"/>
              </a:lnSpc>
              <a:spcBef>
                <a:spcPts val="0"/>
              </a:spcBef>
              <a:spcAft>
                <a:spcPts val="0"/>
              </a:spcAft>
              <a:buClrTx/>
              <a:buSzTx/>
              <a:tabLst/>
              <a:defRPr/>
            </a:pPr>
            <a:endParaRPr lang="es-CO" sz="1400" kern="0" baseline="0" dirty="0">
              <a:solidFill>
                <a:schemeClr val="tx1"/>
              </a:solidFill>
              <a:latin typeface="+mj-lt"/>
              <a:cs typeface="Arial" pitchFamily="34" charset="0"/>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400" b="0" i="0" u="none" strike="noStrike" kern="0" cap="none" spc="0" normalizeH="0" noProof="0" dirty="0">
              <a:ln>
                <a:noFill/>
              </a:ln>
              <a:solidFill>
                <a:schemeClr val="tx1"/>
              </a:solidFill>
              <a:effectLst/>
              <a:uLnTx/>
              <a:uFillTx/>
              <a:latin typeface="+mj-lt"/>
              <a:cs typeface="Arial" pitchFamily="34" charset="0"/>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400" b="0" i="0" u="none" strike="noStrike" kern="0" cap="none" spc="0" normalizeH="0" baseline="0" noProof="0" dirty="0">
              <a:ln>
                <a:noFill/>
              </a:ln>
              <a:solidFill>
                <a:schemeClr val="tx1"/>
              </a:solidFill>
              <a:effectLst/>
              <a:uLnTx/>
              <a:uFillTx/>
              <a:latin typeface="+mj-lt"/>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400" b="0" i="0" u="none" strike="noStrike" kern="0" cap="none" spc="0" normalizeH="0" baseline="0" noProof="0" dirty="0">
              <a:ln>
                <a:noFill/>
              </a:ln>
              <a:solidFill>
                <a:schemeClr val="tx1"/>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
        <p:nvSpPr>
          <p:cNvPr id="10" name="object 2">
            <a:extLst>
              <a:ext uri="{FF2B5EF4-FFF2-40B4-BE49-F238E27FC236}">
                <a16:creationId xmlns:a16="http://schemas.microsoft.com/office/drawing/2014/main" id="{26ACD834-8227-4C4B-9978-791B98BA4F91}"/>
              </a:ext>
            </a:extLst>
          </p:cNvPr>
          <p:cNvSpPr txBox="1">
            <a:spLocks/>
          </p:cNvSpPr>
          <p:nvPr/>
        </p:nvSpPr>
        <p:spPr>
          <a:xfrm>
            <a:off x="1685902" y="631409"/>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419" b="1" dirty="0">
                <a:solidFill>
                  <a:srgbClr val="242758"/>
                </a:solidFill>
                <a:latin typeface="Calibri" panose="020F0502020204030204"/>
              </a:rPr>
              <a:t>PROTECCIÓN</a:t>
            </a:r>
            <a:endParaRPr lang="es-CO" b="1" dirty="0">
              <a:solidFill>
                <a:srgbClr val="346232"/>
              </a:solidFill>
              <a:latin typeface="Athelas" panose="02000503000000020003" pitchFamily="2" charset="77"/>
              <a:cs typeface="Arial" panose="020B0604020202020204" pitchFamily="34" charset="0"/>
            </a:endParaRPr>
          </a:p>
        </p:txBody>
      </p:sp>
    </p:spTree>
    <p:extLst>
      <p:ext uri="{BB962C8B-B14F-4D97-AF65-F5344CB8AC3E}">
        <p14:creationId xmlns:p14="http://schemas.microsoft.com/office/powerpoint/2010/main" val="3169481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50720" y="216244"/>
            <a:ext cx="8446008" cy="734732"/>
          </a:xfrm>
          <a:solidFill>
            <a:schemeClr val="accent6">
              <a:lumMod val="60000"/>
              <a:lumOff val="40000"/>
            </a:schemeClr>
          </a:solidFill>
        </p:spPr>
        <p:txBody>
          <a:bodyPr>
            <a:normAutofit fontScale="90000"/>
          </a:bodyPr>
          <a:lstStyle/>
          <a:p>
            <a:pPr lvl="0" algn="ctr"/>
            <a:br>
              <a:rPr lang="es-CO" b="1" dirty="0">
                <a:solidFill>
                  <a:srgbClr val="346232"/>
                </a:solidFill>
                <a:cs typeface="Arial" panose="020B0604020202020204" pitchFamily="34" charset="0"/>
              </a:rPr>
            </a:br>
            <a:br>
              <a:rPr lang="es-CO" b="1" dirty="0">
                <a:solidFill>
                  <a:srgbClr val="346232"/>
                </a:solidFill>
                <a:cs typeface="Arial" panose="020B0604020202020204" pitchFamily="34" charset="0"/>
              </a:rPr>
            </a:br>
            <a:br>
              <a:rPr lang="es-CO" b="1" dirty="0">
                <a:solidFill>
                  <a:srgbClr val="346232"/>
                </a:solidFill>
                <a:cs typeface="Arial" panose="020B0604020202020204" pitchFamily="34" charset="0"/>
              </a:rPr>
            </a:br>
            <a:r>
              <a:rPr lang="es-CO" sz="4900" b="1" dirty="0">
                <a:solidFill>
                  <a:srgbClr val="242758"/>
                </a:solidFill>
                <a:latin typeface="+mn-lt"/>
                <a:ea typeface="+mn-ea"/>
                <a:cs typeface="+mn-cs"/>
              </a:rPr>
              <a:t>OFERTA INSTITUCIONAL</a:t>
            </a:r>
            <a:br>
              <a:rPr lang="es-CO" sz="4900" b="1" dirty="0">
                <a:solidFill>
                  <a:srgbClr val="242758"/>
                </a:solidFill>
                <a:latin typeface="+mn-lt"/>
                <a:ea typeface="+mn-ea"/>
                <a:cs typeface="+mn-cs"/>
              </a:rPr>
            </a:br>
            <a:br>
              <a:rPr lang="es-CO" sz="4900" b="1" dirty="0">
                <a:solidFill>
                  <a:srgbClr val="242758"/>
                </a:solidFill>
                <a:latin typeface="+mn-lt"/>
                <a:ea typeface="+mn-ea"/>
                <a:cs typeface="+mn-cs"/>
              </a:rPr>
            </a:br>
            <a:br>
              <a:rPr lang="es-CO" b="1" dirty="0">
                <a:solidFill>
                  <a:srgbClr val="346232"/>
                </a:solidFill>
                <a:cs typeface="Arial" panose="020B0604020202020204" pitchFamily="34" charset="0"/>
              </a:rPr>
            </a:br>
            <a:endParaRPr lang="es-CO" dirty="0"/>
          </a:p>
        </p:txBody>
      </p:sp>
      <p:graphicFrame>
        <p:nvGraphicFramePr>
          <p:cNvPr id="12" name="11 Tabla"/>
          <p:cNvGraphicFramePr>
            <a:graphicFrameLocks noGrp="1"/>
          </p:cNvGraphicFramePr>
          <p:nvPr>
            <p:extLst>
              <p:ext uri="{D42A27DB-BD31-4B8C-83A1-F6EECF244321}">
                <p14:modId xmlns:p14="http://schemas.microsoft.com/office/powerpoint/2010/main" val="1673934884"/>
              </p:ext>
            </p:extLst>
          </p:nvPr>
        </p:nvGraphicFramePr>
        <p:xfrm>
          <a:off x="996695" y="1559045"/>
          <a:ext cx="10305289" cy="1816110"/>
        </p:xfrm>
        <a:graphic>
          <a:graphicData uri="http://schemas.openxmlformats.org/drawingml/2006/table">
            <a:tbl>
              <a:tblPr firstRow="1" bandRow="1">
                <a:tableStyleId>{5C22544A-7EE6-4342-B048-85BDC9FD1C3A}</a:tableStyleId>
              </a:tblPr>
              <a:tblGrid>
                <a:gridCol w="3997868">
                  <a:extLst>
                    <a:ext uri="{9D8B030D-6E8A-4147-A177-3AD203B41FA5}">
                      <a16:colId xmlns:a16="http://schemas.microsoft.com/office/drawing/2014/main" val="20000"/>
                    </a:ext>
                  </a:extLst>
                </a:gridCol>
                <a:gridCol w="2429909">
                  <a:extLst>
                    <a:ext uri="{9D8B030D-6E8A-4147-A177-3AD203B41FA5}">
                      <a16:colId xmlns:a16="http://schemas.microsoft.com/office/drawing/2014/main" val="20001"/>
                    </a:ext>
                  </a:extLst>
                </a:gridCol>
                <a:gridCol w="2136941">
                  <a:extLst>
                    <a:ext uri="{9D8B030D-6E8A-4147-A177-3AD203B41FA5}">
                      <a16:colId xmlns:a16="http://schemas.microsoft.com/office/drawing/2014/main" val="20003"/>
                    </a:ext>
                  </a:extLst>
                </a:gridCol>
                <a:gridCol w="1740571">
                  <a:extLst>
                    <a:ext uri="{9D8B030D-6E8A-4147-A177-3AD203B41FA5}">
                      <a16:colId xmlns:a16="http://schemas.microsoft.com/office/drawing/2014/main" val="20004"/>
                    </a:ext>
                  </a:extLst>
                </a:gridCol>
              </a:tblGrid>
              <a:tr h="306479">
                <a:tc>
                  <a:txBody>
                    <a:bodyPr/>
                    <a:lstStyle/>
                    <a:p>
                      <a:pPr algn="ctr"/>
                      <a:r>
                        <a:rPr lang="es-CO" sz="1800" dirty="0">
                          <a:latin typeface="+mn-lt"/>
                        </a:rPr>
                        <a:t>2019</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 Unidades</a:t>
                      </a:r>
                      <a:endParaRPr lang="es-CO" sz="1800" b="1" i="0" u="none" strike="noStrike" dirty="0">
                        <a:solidFill>
                          <a:srgbClr val="FFFFFF"/>
                        </a:solidFill>
                        <a:effectLst/>
                        <a:latin typeface="+mn-lt"/>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 Usuarios </a:t>
                      </a:r>
                      <a:endParaRPr lang="es-CO" sz="1800" b="1" i="0" u="none" strike="noStrike" dirty="0">
                        <a:solidFill>
                          <a:srgbClr val="FFFFFF"/>
                        </a:solidFill>
                        <a:effectLst/>
                        <a:latin typeface="+mn-lt"/>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rPr>
                        <a:t>Valor</a:t>
                      </a:r>
                      <a:endParaRPr lang="es-CO" sz="1800" b="1" i="0" u="none" strike="noStrike" dirty="0">
                        <a:solidFill>
                          <a:srgbClr val="FFFFFF"/>
                        </a:solidFill>
                        <a:effectLst/>
                        <a:latin typeface="+mn-lt"/>
                      </a:endParaRPr>
                    </a:p>
                  </a:txBody>
                  <a:tcPr marL="9525" marR="9525" marT="7872"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4249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u="none" strike="noStrike" dirty="0">
                          <a:solidFill>
                            <a:schemeClr val="tx1"/>
                          </a:solidFill>
                          <a:effectLst/>
                          <a:latin typeface="+mn-lt"/>
                        </a:rPr>
                        <a:t> PROGRAMACIÓN FINAL</a:t>
                      </a:r>
                      <a:endParaRPr lang="es-CO" sz="1800" dirty="0">
                        <a:solidFill>
                          <a:schemeClr val="tx1"/>
                        </a:solidFill>
                        <a:latin typeface="+mn-lt"/>
                      </a:endParaRP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solidFill>
                            <a:srgbClr val="000000"/>
                          </a:solidFill>
                          <a:effectLst/>
                          <a:latin typeface="+mn-lt"/>
                        </a:rPr>
                        <a:t>342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solidFill>
                            <a:srgbClr val="000000"/>
                          </a:solidFill>
                          <a:effectLst/>
                          <a:latin typeface="+mn-lt"/>
                        </a:rPr>
                        <a:t>2.747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solidFill>
                            <a:srgbClr val="000000"/>
                          </a:solidFill>
                          <a:effectLst/>
                          <a:latin typeface="+mn-lt"/>
                        </a:rPr>
                        <a:t>          $4.700.320.524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429165">
                <a:tc>
                  <a:txBody>
                    <a:bodyPr/>
                    <a:lstStyle/>
                    <a:p>
                      <a:pPr algn="ctr"/>
                      <a:r>
                        <a:rPr lang="es-CO" sz="1800" dirty="0">
                          <a:solidFill>
                            <a:schemeClr val="tx1"/>
                          </a:solidFill>
                          <a:latin typeface="+mn-lt"/>
                        </a:rPr>
                        <a:t>CONSOLIDADO ATENCIÓN</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solidFill>
                            <a:srgbClr val="000000"/>
                          </a:solidFill>
                          <a:effectLst/>
                          <a:latin typeface="+mn-lt"/>
                        </a:rPr>
                        <a:t>233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solidFill>
                            <a:srgbClr val="000000"/>
                          </a:solidFill>
                          <a:effectLst/>
                          <a:latin typeface="+mn-lt"/>
                        </a:rPr>
                        <a:t>927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solidFill>
                            <a:srgbClr val="000000"/>
                          </a:solidFill>
                          <a:effectLst/>
                          <a:latin typeface="+mn-lt"/>
                        </a:rPr>
                        <a:t>          $4.382.960.215 </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06479">
                <a:tc>
                  <a:txBody>
                    <a:bodyPr/>
                    <a:lstStyle/>
                    <a:p>
                      <a:pPr algn="ctr"/>
                      <a:r>
                        <a:rPr lang="es-CO" sz="1800" b="1" dirty="0">
                          <a:solidFill>
                            <a:schemeClr val="bg1"/>
                          </a:solidFill>
                          <a:latin typeface="+mn-lt"/>
                        </a:rPr>
                        <a:t>%</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68.13%</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33.75%</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rPr>
                        <a:t>93.25%</a:t>
                      </a:r>
                    </a:p>
                  </a:txBody>
                  <a:tcPr marT="37785" marB="37785"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3801259724"/>
              </p:ext>
            </p:extLst>
          </p:nvPr>
        </p:nvGraphicFramePr>
        <p:xfrm>
          <a:off x="996695" y="3731419"/>
          <a:ext cx="10305289" cy="1501997"/>
        </p:xfrm>
        <a:graphic>
          <a:graphicData uri="http://schemas.openxmlformats.org/drawingml/2006/table">
            <a:tbl>
              <a:tblPr firstRow="1" bandRow="1">
                <a:tableStyleId>{5C22544A-7EE6-4342-B048-85BDC9FD1C3A}</a:tableStyleId>
              </a:tblPr>
              <a:tblGrid>
                <a:gridCol w="4015633">
                  <a:extLst>
                    <a:ext uri="{9D8B030D-6E8A-4147-A177-3AD203B41FA5}">
                      <a16:colId xmlns:a16="http://schemas.microsoft.com/office/drawing/2014/main" val="20000"/>
                    </a:ext>
                  </a:extLst>
                </a:gridCol>
                <a:gridCol w="2440710">
                  <a:extLst>
                    <a:ext uri="{9D8B030D-6E8A-4147-A177-3AD203B41FA5}">
                      <a16:colId xmlns:a16="http://schemas.microsoft.com/office/drawing/2014/main" val="20001"/>
                    </a:ext>
                  </a:extLst>
                </a:gridCol>
                <a:gridCol w="2146439">
                  <a:extLst>
                    <a:ext uri="{9D8B030D-6E8A-4147-A177-3AD203B41FA5}">
                      <a16:colId xmlns:a16="http://schemas.microsoft.com/office/drawing/2014/main" val="20003"/>
                    </a:ext>
                  </a:extLst>
                </a:gridCol>
                <a:gridCol w="1702507">
                  <a:extLst>
                    <a:ext uri="{9D8B030D-6E8A-4147-A177-3AD203B41FA5}">
                      <a16:colId xmlns:a16="http://schemas.microsoft.com/office/drawing/2014/main" val="20004"/>
                    </a:ext>
                  </a:extLst>
                </a:gridCol>
              </a:tblGrid>
              <a:tr h="0">
                <a:tc>
                  <a:txBody>
                    <a:bodyPr/>
                    <a:lstStyle/>
                    <a:p>
                      <a:pPr algn="ctr"/>
                      <a:r>
                        <a:rPr lang="es-CO" sz="1800" dirty="0">
                          <a:latin typeface="+mn-lt"/>
                          <a:cs typeface="Arial" panose="020B0604020202020204" pitchFamily="34" charset="0"/>
                        </a:rPr>
                        <a:t>2020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cs typeface="Arial" panose="020B0604020202020204" pitchFamily="34" charset="0"/>
                        </a:rPr>
                        <a:t> Unidades</a:t>
                      </a:r>
                      <a:endParaRPr lang="es-CO" sz="1800" b="1" i="0" u="none" strike="noStrike" dirty="0">
                        <a:solidFill>
                          <a:srgbClr val="FFFFFF"/>
                        </a:solidFill>
                        <a:effectLst/>
                        <a:latin typeface="+mn-lt"/>
                        <a:cs typeface="Arial" panose="020B0604020202020204" pitchFamily="34" charset="0"/>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cs typeface="Arial" panose="020B0604020202020204" pitchFamily="34" charset="0"/>
                        </a:rPr>
                        <a:t> Usuarios </a:t>
                      </a:r>
                      <a:endParaRPr lang="es-CO" sz="1800" b="1" i="0" u="none" strike="noStrike" dirty="0">
                        <a:solidFill>
                          <a:srgbClr val="FFFFFF"/>
                        </a:solidFill>
                        <a:effectLst/>
                        <a:latin typeface="+mn-lt"/>
                        <a:cs typeface="Arial" panose="020B0604020202020204" pitchFamily="34" charset="0"/>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tc>
                  <a:txBody>
                    <a:bodyPr/>
                    <a:lstStyle/>
                    <a:p>
                      <a:pPr algn="ctr" fontAlgn="ctr"/>
                      <a:r>
                        <a:rPr lang="es-CO" sz="1800" u="none" strike="noStrike" dirty="0">
                          <a:effectLst/>
                          <a:latin typeface="+mn-lt"/>
                          <a:cs typeface="Arial" panose="020B0604020202020204" pitchFamily="34" charset="0"/>
                        </a:rPr>
                        <a:t>Valor</a:t>
                      </a:r>
                      <a:endParaRPr lang="es-CO" sz="1800" b="1" i="0" u="none" strike="noStrike" dirty="0">
                        <a:solidFill>
                          <a:srgbClr val="FFFFFF"/>
                        </a:solidFill>
                        <a:effectLst/>
                        <a:latin typeface="+mn-lt"/>
                        <a:cs typeface="Arial" panose="020B0604020202020204" pitchFamily="34" charset="0"/>
                      </a:endParaRPr>
                    </a:p>
                  </a:txBody>
                  <a:tcPr marL="9525" marR="9525" marT="9525" marB="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4047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u="none" strike="noStrike" dirty="0">
                          <a:solidFill>
                            <a:schemeClr val="tx1"/>
                          </a:solidFill>
                          <a:effectLst/>
                          <a:latin typeface="+mn-lt"/>
                          <a:cs typeface="Arial" panose="020B0604020202020204" pitchFamily="34" charset="0"/>
                        </a:rPr>
                        <a:t> PROGRAMACIÓN VIGENTE</a:t>
                      </a:r>
                      <a:endParaRPr lang="es-CO" sz="1800" dirty="0">
                        <a:solidFill>
                          <a:schemeClr val="tx1"/>
                        </a:solidFill>
                        <a:latin typeface="+mn-lt"/>
                        <a:cs typeface="Arial" panose="020B0604020202020204" pitchFamily="34" charset="0"/>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effectLst/>
                          <a:latin typeface="+mn-lt"/>
                          <a:cs typeface="Arial" panose="020B0604020202020204" pitchFamily="34" charset="0"/>
                        </a:rPr>
                        <a:t>229</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effectLst/>
                          <a:latin typeface="+mn-lt"/>
                          <a:cs typeface="Arial" panose="020B0604020202020204" pitchFamily="34" charset="0"/>
                        </a:rPr>
                        <a:t>1.336</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fontAlgn="b"/>
                      <a:r>
                        <a:rPr lang="es-CO" sz="1800" b="0" i="0" u="none" strike="noStrike" dirty="0">
                          <a:effectLst/>
                          <a:latin typeface="+mn-lt"/>
                          <a:cs typeface="Arial" panose="020B0604020202020204" pitchFamily="34" charset="0"/>
                        </a:rPr>
                        <a:t>$ 2.688.019.943</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348469">
                <a:tc>
                  <a:txBody>
                    <a:bodyPr/>
                    <a:lstStyle/>
                    <a:p>
                      <a:pPr algn="ctr"/>
                      <a:r>
                        <a:rPr lang="es-CO" sz="1800" dirty="0">
                          <a:solidFill>
                            <a:schemeClr val="tx1"/>
                          </a:solidFill>
                          <a:latin typeface="+mn-lt"/>
                          <a:cs typeface="Arial" panose="020B0604020202020204" pitchFamily="34" charset="0"/>
                        </a:rPr>
                        <a:t>EJECUCIÓN CORTE</a:t>
                      </a:r>
                      <a:r>
                        <a:rPr lang="es-CO" sz="1800" baseline="0" dirty="0">
                          <a:solidFill>
                            <a:schemeClr val="tx1"/>
                          </a:solidFill>
                          <a:latin typeface="+mn-lt"/>
                          <a:cs typeface="Arial" panose="020B0604020202020204" pitchFamily="34" charset="0"/>
                        </a:rPr>
                        <a:t> 30 DE SEPT. 2020</a:t>
                      </a:r>
                      <a:endParaRPr lang="es-CO" sz="1800" dirty="0">
                        <a:solidFill>
                          <a:schemeClr val="tx1"/>
                        </a:solidFill>
                        <a:latin typeface="+mn-lt"/>
                        <a:cs typeface="Arial" panose="020B0604020202020204" pitchFamily="34" charset="0"/>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effectLst/>
                          <a:latin typeface="+mn-lt"/>
                          <a:cs typeface="Arial" panose="020B0604020202020204" pitchFamily="34" charset="0"/>
                        </a:rPr>
                        <a:t>99</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effectLst/>
                          <a:latin typeface="+mn-lt"/>
                          <a:cs typeface="Arial" panose="020B0604020202020204" pitchFamily="34" charset="0"/>
                        </a:rPr>
                        <a:t>234</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fontAlgn="b"/>
                      <a:r>
                        <a:rPr lang="es-CO" sz="1800" b="0" i="0" u="none" strike="noStrike" dirty="0">
                          <a:effectLst/>
                          <a:latin typeface="+mn-lt"/>
                          <a:cs typeface="Arial" panose="020B0604020202020204" pitchFamily="34" charset="0"/>
                        </a:rPr>
                        <a:t>$ 1.821.144.654</a:t>
                      </a:r>
                    </a:p>
                  </a:txBody>
                  <a:tcPr marL="9525" marR="9525" marT="9525"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48853">
                <a:tc>
                  <a:txBody>
                    <a:bodyPr/>
                    <a:lstStyle/>
                    <a:p>
                      <a:pPr algn="ctr"/>
                      <a:r>
                        <a:rPr lang="es-CO" sz="1800" b="1" dirty="0">
                          <a:solidFill>
                            <a:schemeClr val="bg1"/>
                          </a:solidFill>
                          <a:latin typeface="+mn-lt"/>
                          <a:cs typeface="Arial" panose="020B0604020202020204" pitchFamily="34" charset="0"/>
                        </a:rPr>
                        <a:t>%</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cs typeface="Arial" panose="020B0604020202020204" pitchFamily="34" charset="0"/>
                        </a:rPr>
                        <a:t>43.23%</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cs typeface="Arial" panose="020B0604020202020204" pitchFamily="34" charset="0"/>
                        </a:rPr>
                        <a:t>17.51%</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800" b="1" dirty="0">
                          <a:solidFill>
                            <a:schemeClr val="bg1"/>
                          </a:solidFill>
                          <a:latin typeface="+mn-lt"/>
                          <a:cs typeface="Arial" panose="020B0604020202020204" pitchFamily="34" charset="0"/>
                        </a:rPr>
                        <a:t>67.75%</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35051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215338"/>
            <a:ext cx="712363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7200" b="1" dirty="0">
                <a:solidFill>
                  <a:srgbClr val="242758"/>
                </a:solidFill>
                <a:latin typeface="Calibri" panose="020F0502020204030204"/>
              </a:rPr>
              <a:t>10</a:t>
            </a:r>
            <a:r>
              <a:rPr kumimoji="0" lang="es-419" sz="7200" b="1" i="0" u="none" strike="noStrike" kern="1200" cap="none" spc="0" normalizeH="0" baseline="0" noProof="0" dirty="0">
                <a:ln>
                  <a:noFill/>
                </a:ln>
                <a:solidFill>
                  <a:srgbClr val="242758"/>
                </a:solidFill>
                <a:effectLst/>
                <a:uLnTx/>
                <a:uFillTx/>
                <a:latin typeface="Calibri" panose="020F0502020204030204"/>
                <a:ea typeface="+mn-ea"/>
                <a:cs typeface="+mn-cs"/>
              </a:rPr>
              <a:t>. Informe Implementación del acuerdo de Paz </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860305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6" y="302366"/>
            <a:ext cx="9039747" cy="380450"/>
          </a:xfrm>
          <a:prstGeom prst="rect">
            <a:avLst/>
          </a:prstGeom>
          <a:solidFill>
            <a:schemeClr val="accent6">
              <a:lumMod val="60000"/>
              <a:lumOff val="40000"/>
            </a:schemeClr>
          </a:solidFill>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sz="4000" b="1" dirty="0">
                <a:solidFill>
                  <a:srgbClr val="346232"/>
                </a:solidFill>
                <a:latin typeface="Athelas" panose="02000503000000020003" pitchFamily="2" charset="77"/>
                <a:cs typeface="Arial" panose="020B0604020202020204" pitchFamily="34" charset="0"/>
              </a:rPr>
              <a:t>Implementación del acuerdo de paz</a:t>
            </a:r>
          </a:p>
        </p:txBody>
      </p:sp>
      <p:sp>
        <p:nvSpPr>
          <p:cNvPr id="4" name="CuadroTexto 1"/>
          <p:cNvSpPr txBox="1"/>
          <p:nvPr/>
        </p:nvSpPr>
        <p:spPr>
          <a:xfrm>
            <a:off x="0" y="6519446"/>
            <a:ext cx="1085317" cy="338554"/>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600" b="1" dirty="0">
                <a:solidFill>
                  <a:schemeClr val="bg1"/>
                </a:solidFill>
                <a:latin typeface="Arial" panose="020B0604020202020204" pitchFamily="34" charset="0"/>
                <a:cs typeface="Arial" panose="020B0604020202020204" pitchFamily="34" charset="0"/>
              </a:rPr>
              <a:t>PÚBLICA</a:t>
            </a:r>
          </a:p>
        </p:txBody>
      </p:sp>
      <p:sp>
        <p:nvSpPr>
          <p:cNvPr id="5" name="Rectángulo: esquinas redondeadas 4">
            <a:extLst>
              <a:ext uri="{FF2B5EF4-FFF2-40B4-BE49-F238E27FC236}">
                <a16:creationId xmlns:a16="http://schemas.microsoft.com/office/drawing/2014/main" id="{E2C5FFC3-7C78-4B6D-84BB-B2E875B3FB97}"/>
              </a:ext>
            </a:extLst>
          </p:cNvPr>
          <p:cNvSpPr/>
          <p:nvPr/>
        </p:nvSpPr>
        <p:spPr>
          <a:xfrm>
            <a:off x="283464" y="1526115"/>
            <a:ext cx="5733288" cy="4364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Logros</a:t>
            </a:r>
            <a:r>
              <a:rPr kumimoji="0" lang="es-CO" sz="1800" b="0" i="0" u="none" strike="noStrike" kern="0" cap="none" spc="0" normalizeH="0" baseline="0" noProof="0" dirty="0">
                <a:ln>
                  <a:noFill/>
                </a:ln>
                <a:solidFill>
                  <a:schemeClr val="tx1"/>
                </a:solidFill>
                <a:effectLst/>
                <a:uLnTx/>
                <a:uFillTx/>
                <a:latin typeface="Athelas" panose="02000503000000020003"/>
              </a:rPr>
              <a:t>:</a:t>
            </a:r>
            <a:endParaRPr kumimoji="0" lang="es-CO" sz="1800" b="0" i="0" u="none" strike="noStrike" kern="0" cap="none" spc="0" normalizeH="0" baseline="0" noProof="0" dirty="0">
              <a:ln>
                <a:noFill/>
              </a:ln>
              <a:solidFill>
                <a:schemeClr val="tx1"/>
              </a:solidFill>
              <a:effectLst/>
              <a:uLnTx/>
              <a:uFillTx/>
              <a:latin typeface="Calibri Light" panose="020F0302020204030204" pitchFamily="34" charset="0"/>
              <a:cs typeface="Calibri Light" panose="020F03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dirty="0">
              <a:ln>
                <a:noFill/>
              </a:ln>
              <a:solidFill>
                <a:schemeClr val="tx1"/>
              </a:solidFill>
              <a:effectLst/>
              <a:uLnTx/>
              <a:uFillTx/>
              <a:latin typeface="Calibri Light" panose="020F0302020204030204" pitchFamily="34" charset="0"/>
              <a:cs typeface="Calibri Light" panose="020F0302020204030204" pitchFamily="34" charset="0"/>
            </a:endParaRPr>
          </a:p>
          <a:p>
            <a:pPr marL="285750" indent="-285750" algn="just">
              <a:buFont typeface="Wingdings" panose="05000000000000000000" pitchFamily="2" charset="2"/>
              <a:buChar char="q"/>
              <a:defRPr/>
            </a:pPr>
            <a:r>
              <a:rPr lang="es-CO" sz="1600" kern="0" dirty="0">
                <a:solidFill>
                  <a:prstClr val="black"/>
                </a:solidFill>
                <a:cs typeface="Arial" panose="020B0604020202020204" pitchFamily="34" charset="0"/>
              </a:rPr>
              <a:t>Atención a los  niños y niñas de los municipios  con programas de desarrollo con enfoque territorial -PDET en las diferentes modalidades y  servicios a la  primera infancia del ICBF.</a:t>
            </a:r>
          </a:p>
          <a:p>
            <a:pPr marL="285750" indent="-285750" algn="just">
              <a:buFont typeface="Wingdings" panose="05000000000000000000" pitchFamily="2" charset="2"/>
              <a:buChar char="q"/>
              <a:defRPr/>
            </a:pPr>
            <a:endParaRPr lang="es-CO" sz="1600" kern="0" dirty="0">
              <a:solidFill>
                <a:prstClr val="black"/>
              </a:solidFill>
              <a:cs typeface="Arial" panose="020B0604020202020204" pitchFamily="34" charset="0"/>
            </a:endParaRPr>
          </a:p>
          <a:p>
            <a:pPr marL="285750" indent="-285750" algn="just">
              <a:buFont typeface="Wingdings" panose="05000000000000000000" pitchFamily="2" charset="2"/>
              <a:buChar char="q"/>
              <a:defRPr/>
            </a:pPr>
            <a:r>
              <a:rPr lang="es-CO" sz="1600" kern="0" dirty="0">
                <a:solidFill>
                  <a:prstClr val="black"/>
                </a:solidFill>
                <a:cs typeface="Arial" panose="020B0604020202020204" pitchFamily="34" charset="0"/>
              </a:rPr>
              <a:t>Articulación con Entes Territoriales para socializar las  modalidades y servicios de PI y así mismo, orientar sobre el proceso de focalización de población no atendida.  </a:t>
            </a:r>
          </a:p>
          <a:p>
            <a:pPr marL="285750" indent="-285750" algn="just">
              <a:buFont typeface="Wingdings" panose="05000000000000000000" pitchFamily="2" charset="2"/>
              <a:buChar char="q"/>
              <a:defRPr/>
            </a:pPr>
            <a:endParaRPr lang="es-CO" sz="1600" kern="0" dirty="0">
              <a:solidFill>
                <a:prstClr val="black"/>
              </a:solidFill>
              <a:cs typeface="Arial" panose="020B0604020202020204" pitchFamily="34" charset="0"/>
            </a:endParaRPr>
          </a:p>
          <a:p>
            <a:pPr marL="285750" indent="-285750" algn="just">
              <a:buFont typeface="Wingdings" panose="05000000000000000000" pitchFamily="2" charset="2"/>
              <a:buChar char="q"/>
              <a:defRPr/>
            </a:pPr>
            <a:r>
              <a:rPr lang="es-CO" sz="1600" dirty="0">
                <a:cs typeface="Arial" panose="020B0604020202020204" pitchFamily="34" charset="0"/>
              </a:rPr>
              <a:t>Se realizó socialización de la modalidad 1000 días para cambiar el mundo a los entes territoriales del pilar 7, quedando como compromiso revisar la cobertura actual para la inclusión de nuevos beneficiarios.</a:t>
            </a:r>
            <a:endParaRPr lang="es-CO" sz="1600" kern="0" dirty="0">
              <a:solidFill>
                <a:schemeClr val="tx1"/>
              </a:solidFill>
              <a:cs typeface="Arial" panose="020B0604020202020204" pitchFamily="34" charset="0"/>
            </a:endParaRPr>
          </a:p>
          <a:p>
            <a:pPr marL="285750" indent="-285750" algn="just">
              <a:buFont typeface="Wingdings" panose="05000000000000000000" pitchFamily="2" charset="2"/>
              <a:buChar char="Ø"/>
              <a:defRPr/>
            </a:pPr>
            <a:endParaRPr lang="es-CO" sz="1400" kern="0" dirty="0">
              <a:solidFill>
                <a:prstClr val="black"/>
              </a:solidFill>
              <a:latin typeface="+mj-lt"/>
              <a:cs typeface="Arial"/>
            </a:endParaRPr>
          </a:p>
          <a:p>
            <a:pPr algn="just">
              <a:defRPr/>
            </a:pPr>
            <a:r>
              <a:rPr lang="es-CO" sz="1800" kern="0" dirty="0">
                <a:solidFill>
                  <a:prstClr val="black"/>
                </a:solidFill>
                <a:latin typeface="+mj-lt"/>
                <a:cs typeface="Arial"/>
              </a:rPr>
              <a:t>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a:extLst>
              <a:ext uri="{FF2B5EF4-FFF2-40B4-BE49-F238E27FC236}">
                <a16:creationId xmlns:a16="http://schemas.microsoft.com/office/drawing/2014/main" id="{EA0CA425-21F4-4D65-BD65-BBAA8089DE59}"/>
              </a:ext>
            </a:extLst>
          </p:cNvPr>
          <p:cNvSpPr/>
          <p:nvPr/>
        </p:nvSpPr>
        <p:spPr>
          <a:xfrm>
            <a:off x="6656584" y="1746504"/>
            <a:ext cx="4238968" cy="414425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34623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600" b="1" kern="0" dirty="0">
              <a:solidFill>
                <a:srgbClr val="346232"/>
              </a:solidFill>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34623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600" b="1" kern="0" dirty="0">
              <a:solidFill>
                <a:srgbClr val="346232"/>
              </a:solidFill>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34623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346232"/>
                </a:solidFill>
                <a:effectLst/>
                <a:uLnTx/>
                <a:uFillTx/>
                <a:ea typeface="+mj-ea"/>
                <a:cs typeface="Arial" panose="020B0604020202020204" pitchFamily="34" charset="0"/>
              </a:rPr>
              <a:t>Retos</a:t>
            </a:r>
            <a:r>
              <a:rPr kumimoji="0" lang="es-CO" sz="1600" b="0" i="0" u="none" strike="noStrike" kern="0" cap="none" spc="0" normalizeH="0" baseline="0" noProof="0" dirty="0">
                <a:ln>
                  <a:noFill/>
                </a:ln>
                <a:solidFill>
                  <a:schemeClr val="tx1"/>
                </a:solidFill>
                <a:effectLst/>
                <a:uLnTx/>
                <a:uFillTx/>
              </a:rPr>
              <a:t>:</a:t>
            </a:r>
            <a:endParaRPr lang="es-CO" sz="1600" kern="0" dirty="0">
              <a:solidFill>
                <a:prstClr val="black"/>
              </a:solidFill>
              <a:cs typeface="Arial" panose="020B0604020202020204" pitchFamily="34" charset="0"/>
            </a:endParaRPr>
          </a:p>
          <a:p>
            <a:pPr marL="285750" lvl="0" indent="-285750" algn="just">
              <a:lnSpc>
                <a:spcPct val="100000"/>
              </a:lnSpc>
              <a:spcBef>
                <a:spcPts val="0"/>
              </a:spcBef>
              <a:buFont typeface="Wingdings" panose="05000000000000000000" pitchFamily="2" charset="2"/>
              <a:buChar char="q"/>
              <a:defRPr/>
            </a:pPr>
            <a:r>
              <a:rPr lang="es-CO" sz="1600" kern="0" dirty="0">
                <a:solidFill>
                  <a:prstClr val="black"/>
                </a:solidFill>
                <a:cs typeface="Arial" panose="020B0604020202020204" pitchFamily="34" charset="0"/>
              </a:rPr>
              <a:t>Vincular  a los niños  y niñas de los municipios PDET a las modalidades y servicios de atención a la primera infancia que se encuentran en la lista de espera. </a:t>
            </a:r>
          </a:p>
          <a:p>
            <a:pPr marL="285750" lvl="0" indent="-285750" algn="just">
              <a:lnSpc>
                <a:spcPct val="100000"/>
              </a:lnSpc>
              <a:spcBef>
                <a:spcPts val="0"/>
              </a:spcBef>
              <a:buFont typeface="Wingdings" panose="05000000000000000000" pitchFamily="2" charset="2"/>
              <a:buChar char="q"/>
              <a:defRPr/>
            </a:pPr>
            <a:endParaRPr kumimoji="0" lang="es-CO" sz="1600" b="0" i="0" u="none" strike="noStrike" kern="0" cap="none" spc="0" normalizeH="0" baseline="0" noProof="0" dirty="0">
              <a:ln>
                <a:noFill/>
              </a:ln>
              <a:solidFill>
                <a:schemeClr val="tx1"/>
              </a:solidFill>
              <a:effectLst/>
              <a:uLnTx/>
              <a:uFillTx/>
            </a:endParaRPr>
          </a:p>
          <a:p>
            <a:pPr marL="285750" indent="-285750" algn="just">
              <a:buFont typeface="Wingdings" panose="05000000000000000000" pitchFamily="2" charset="2"/>
              <a:buChar char="q"/>
              <a:defRPr/>
            </a:pPr>
            <a:r>
              <a:rPr lang="es-CO" sz="1600" kern="0" dirty="0">
                <a:solidFill>
                  <a:prstClr val="black"/>
                </a:solidFill>
                <a:cs typeface="Arial" panose="020B0604020202020204" pitchFamily="34" charset="0"/>
              </a:rPr>
              <a:t>Implementar servicios de atención pertinentes en los municipios PDET, en caso se requiera. </a:t>
            </a:r>
          </a:p>
          <a:p>
            <a:pPr marL="285750" indent="-285750" algn="just">
              <a:buFont typeface="Wingdings" panose="05000000000000000000" pitchFamily="2" charset="2"/>
              <a:buChar char="q"/>
              <a:defRPr/>
            </a:pPr>
            <a:endParaRPr lang="es-CO" sz="1600" kern="0" dirty="0">
              <a:solidFill>
                <a:prstClr val="black"/>
              </a:solidFill>
              <a:cs typeface="Arial" panose="020B0604020202020204" pitchFamily="34" charset="0"/>
            </a:endParaRPr>
          </a:p>
          <a:p>
            <a:pPr marL="285750" indent="-285750" algn="just">
              <a:buFont typeface="Wingdings" panose="05000000000000000000" pitchFamily="2" charset="2"/>
              <a:buChar char="q"/>
              <a:defRPr/>
            </a:pPr>
            <a:r>
              <a:rPr lang="es-CO" sz="1600" kern="0" dirty="0">
                <a:solidFill>
                  <a:prstClr val="black"/>
                </a:solidFill>
                <a:cs typeface="Arial" panose="020B0604020202020204" pitchFamily="34" charset="0"/>
              </a:rPr>
              <a:t>Realizar cursos en coordinación con el SENA, Buenas Prácticas de Manufactura-(BPM).</a:t>
            </a:r>
          </a:p>
          <a:p>
            <a:pPr algn="just">
              <a:defRPr/>
            </a:pPr>
            <a:endParaRPr lang="es-CO" sz="1400" kern="0" dirty="0">
              <a:solidFill>
                <a:prstClr val="black"/>
              </a:solidFill>
              <a:latin typeface="+mj-lt"/>
              <a:cs typeface="Arial" panose="020B0604020202020204" pitchFamily="34" charset="0"/>
            </a:endParaRPr>
          </a:p>
          <a:p>
            <a:pPr marL="285750" indent="-285750" algn="just">
              <a:buFont typeface="Wingdings" panose="05000000000000000000" pitchFamily="2" charset="2"/>
              <a:buChar char="Ø"/>
              <a:defRPr/>
            </a:pPr>
            <a:endParaRPr lang="es-CO" sz="1400" kern="0" dirty="0">
              <a:solidFill>
                <a:prstClr val="black"/>
              </a:solidFill>
              <a:latin typeface="+mj-lt"/>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8" name="Rectángulo 7">
            <a:extLst>
              <a:ext uri="{FF2B5EF4-FFF2-40B4-BE49-F238E27FC236}">
                <a16:creationId xmlns:a16="http://schemas.microsoft.com/office/drawing/2014/main" id="{DD710221-0110-4FCE-8070-65EC1E4C8B8D}"/>
              </a:ext>
            </a:extLst>
          </p:cNvPr>
          <p:cNvSpPr/>
          <p:nvPr/>
        </p:nvSpPr>
        <p:spPr>
          <a:xfrm>
            <a:off x="1503410" y="924604"/>
            <a:ext cx="9003046" cy="606576"/>
          </a:xfrm>
          <a:prstGeom prst="rect">
            <a:avLst/>
          </a:prstGeom>
        </p:spPr>
        <p:txBody>
          <a:bodyPr wrap="square">
            <a:spAutoFit/>
          </a:bodyPr>
          <a:lstStyle/>
          <a:p>
            <a:pPr algn="ctr">
              <a:lnSpc>
                <a:spcPct val="107000"/>
              </a:lnSpc>
              <a:spcAft>
                <a:spcPts val="800"/>
              </a:spcAft>
            </a:pPr>
            <a:r>
              <a:rPr lang="es-ES_tradnl" b="1" u="heavy"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MUNICIPIOS PDET:   </a:t>
            </a:r>
            <a:r>
              <a:rPr lang="es-ES_tradnl" u="sng" dirty="0">
                <a:latin typeface="Calibri" panose="020F0502020204030204" pitchFamily="34" charset="0"/>
                <a:ea typeface="Calibri" panose="020F0502020204030204" pitchFamily="34" charset="0"/>
                <a:cs typeface="Times New Roman" panose="02020603050405020304" pitchFamily="18" charset="0"/>
              </a:rPr>
              <a:t>Los palmitos, Ovejas, Morroa, Palmito, Chalan, Coloso, San Onofre </a:t>
            </a:r>
          </a:p>
          <a:p>
            <a:pPr marL="457200">
              <a:lnSpc>
                <a:spcPct val="107000"/>
              </a:lnSpc>
              <a:spcAft>
                <a:spcPts val="0"/>
              </a:spcAft>
            </a:pPr>
            <a:endParaRPr lang="es-ES_tradnl" sz="7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4877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7200" b="1" dirty="0">
                <a:solidFill>
                  <a:srgbClr val="242758"/>
                </a:solidFill>
                <a:latin typeface="Calibri" panose="020F0502020204030204"/>
              </a:rPr>
              <a:t>11</a:t>
            </a:r>
            <a:r>
              <a:rPr kumimoji="0" lang="es-419" sz="7200" b="1" i="0" u="none" strike="noStrike" kern="1200" cap="none" spc="0" normalizeH="0" baseline="0" noProof="0" dirty="0">
                <a:ln>
                  <a:noFill/>
                </a:ln>
                <a:solidFill>
                  <a:srgbClr val="242758"/>
                </a:solidFill>
                <a:effectLst/>
                <a:uLnTx/>
                <a:uFillTx/>
                <a:latin typeface="Calibri" panose="020F0502020204030204"/>
                <a:ea typeface="+mn-ea"/>
                <a:cs typeface="+mn-cs"/>
              </a:rPr>
              <a:t>. Informe</a:t>
            </a:r>
          </a:p>
        </p:txBody>
      </p:sp>
      <p:sp>
        <p:nvSpPr>
          <p:cNvPr id="5" name="CuadroTexto 4">
            <a:extLst>
              <a:ext uri="{FF2B5EF4-FFF2-40B4-BE49-F238E27FC236}">
                <a16:creationId xmlns:a16="http://schemas.microsoft.com/office/drawing/2014/main" id="{9016AA2D-A1CC-FB4C-A7E8-878DA257C22F}"/>
              </a:ext>
            </a:extLst>
          </p:cNvPr>
          <p:cNvSpPr txBox="1"/>
          <p:nvPr/>
        </p:nvSpPr>
        <p:spPr>
          <a:xfrm>
            <a:off x="5068363" y="3164527"/>
            <a:ext cx="71236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800" b="0" i="0" u="none" strike="noStrike" kern="1200" cap="none" spc="0" normalizeH="0" baseline="0" noProof="0" dirty="0">
                <a:ln>
                  <a:noFill/>
                </a:ln>
                <a:solidFill>
                  <a:srgbClr val="76B52D"/>
                </a:solidFill>
                <a:effectLst/>
                <a:uLnTx/>
                <a:uFillTx/>
                <a:latin typeface="Calibri Light" panose="020F0302020204030204"/>
                <a:ea typeface="+mn-ea"/>
                <a:cs typeface="+mn-cs"/>
              </a:rPr>
              <a:t>P.Q.R.S.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642242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
        <p:nvSpPr>
          <p:cNvPr id="4" name="CuadroTexto 3">
            <a:extLst>
              <a:ext uri="{FF2B5EF4-FFF2-40B4-BE49-F238E27FC236}">
                <a16:creationId xmlns:a16="http://schemas.microsoft.com/office/drawing/2014/main" id="{57B86D07-DCC5-463B-9A38-2DE027A70DC4}"/>
              </a:ext>
            </a:extLst>
          </p:cNvPr>
          <p:cNvSpPr txBox="1"/>
          <p:nvPr/>
        </p:nvSpPr>
        <p:spPr>
          <a:xfrm>
            <a:off x="2358571" y="199563"/>
            <a:ext cx="7859486" cy="584775"/>
          </a:xfrm>
          <a:prstGeom prst="rect">
            <a:avLst/>
          </a:prstGeom>
          <a:noFill/>
        </p:spPr>
        <p:txBody>
          <a:bodyPr wrap="square" rtlCol="0">
            <a:spAutoFit/>
          </a:bodyPr>
          <a:lstStyle/>
          <a:p>
            <a:pPr algn="ctr"/>
            <a:r>
              <a:rPr lang="es-CO" sz="3200" b="1" dirty="0">
                <a:solidFill>
                  <a:srgbClr val="002060"/>
                </a:solidFill>
              </a:rPr>
              <a:t>REPORTE CONSOLIDADO REGIONAL PQRS</a:t>
            </a:r>
          </a:p>
        </p:txBody>
      </p:sp>
      <p:graphicFrame>
        <p:nvGraphicFramePr>
          <p:cNvPr id="6" name="Tabla 5"/>
          <p:cNvGraphicFramePr>
            <a:graphicFrameLocks noGrp="1"/>
          </p:cNvGraphicFramePr>
          <p:nvPr>
            <p:extLst>
              <p:ext uri="{D42A27DB-BD31-4B8C-83A1-F6EECF244321}">
                <p14:modId xmlns:p14="http://schemas.microsoft.com/office/powerpoint/2010/main" val="2873576311"/>
              </p:ext>
            </p:extLst>
          </p:nvPr>
        </p:nvGraphicFramePr>
        <p:xfrm>
          <a:off x="1085318" y="682582"/>
          <a:ext cx="10067786" cy="5611838"/>
        </p:xfrm>
        <a:graphic>
          <a:graphicData uri="http://schemas.openxmlformats.org/drawingml/2006/table">
            <a:tbl>
              <a:tblPr firstRow="1" bandRow="1">
                <a:tableStyleId>{5C22544A-7EE6-4342-B048-85BDC9FD1C3A}</a:tableStyleId>
              </a:tblPr>
              <a:tblGrid>
                <a:gridCol w="1859303">
                  <a:extLst>
                    <a:ext uri="{9D8B030D-6E8A-4147-A177-3AD203B41FA5}">
                      <a16:colId xmlns:a16="http://schemas.microsoft.com/office/drawing/2014/main" val="2816210470"/>
                    </a:ext>
                  </a:extLst>
                </a:gridCol>
                <a:gridCol w="3553339">
                  <a:extLst>
                    <a:ext uri="{9D8B030D-6E8A-4147-A177-3AD203B41FA5}">
                      <a16:colId xmlns:a16="http://schemas.microsoft.com/office/drawing/2014/main" val="1699179223"/>
                    </a:ext>
                  </a:extLst>
                </a:gridCol>
                <a:gridCol w="2327572">
                  <a:extLst>
                    <a:ext uri="{9D8B030D-6E8A-4147-A177-3AD203B41FA5}">
                      <a16:colId xmlns:a16="http://schemas.microsoft.com/office/drawing/2014/main" val="700661487"/>
                    </a:ext>
                  </a:extLst>
                </a:gridCol>
                <a:gridCol w="2327572">
                  <a:extLst>
                    <a:ext uri="{9D8B030D-6E8A-4147-A177-3AD203B41FA5}">
                      <a16:colId xmlns:a16="http://schemas.microsoft.com/office/drawing/2014/main" val="2899626690"/>
                    </a:ext>
                  </a:extLst>
                </a:gridCol>
              </a:tblGrid>
              <a:tr h="561375">
                <a:tc>
                  <a:txBody>
                    <a:bodyPr/>
                    <a:lstStyle/>
                    <a:p>
                      <a:pPr algn="ctr"/>
                      <a:r>
                        <a:rPr lang="es-CO" dirty="0">
                          <a:latin typeface="+mn-lt"/>
                        </a:rPr>
                        <a:t>Tipo</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Principales</a:t>
                      </a:r>
                      <a:r>
                        <a:rPr lang="es-CO" baseline="0" dirty="0">
                          <a:latin typeface="+mn-lt"/>
                        </a:rPr>
                        <a:t>  m</a:t>
                      </a:r>
                      <a:r>
                        <a:rPr lang="es-CO" dirty="0">
                          <a:latin typeface="+mn-lt"/>
                        </a:rPr>
                        <a:t>otivos</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2020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Oportunidad Respuesta</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2289890119"/>
                  </a:ext>
                </a:extLst>
              </a:tr>
              <a:tr h="330468">
                <a:tc rowSpan="3">
                  <a:txBody>
                    <a:bodyPr/>
                    <a:lstStyle/>
                    <a:p>
                      <a:pPr algn="ctr"/>
                      <a:r>
                        <a:rPr lang="es-CO" dirty="0">
                          <a:latin typeface="Arial" panose="020B0604020202020204" pitchFamily="34" charset="0"/>
                          <a:cs typeface="Arial" panose="020B0604020202020204" pitchFamily="34" charset="0"/>
                        </a:rPr>
                        <a:t>Peticiones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l"/>
                      <a:r>
                        <a:rPr lang="es-CO" sz="1000" dirty="0">
                          <a:latin typeface="Arial" panose="020B0604020202020204" pitchFamily="34" charset="0"/>
                          <a:cs typeface="Arial" panose="020B0604020202020204" pitchFamily="34" charset="0"/>
                        </a:rPr>
                        <a:t>Solicitud</a:t>
                      </a:r>
                      <a:r>
                        <a:rPr lang="es-CO" sz="1000" baseline="0" dirty="0">
                          <a:latin typeface="Arial" panose="020B0604020202020204" pitchFamily="34" charset="0"/>
                          <a:cs typeface="Arial" panose="020B0604020202020204" pitchFamily="34" charset="0"/>
                        </a:rPr>
                        <a:t> de Restablecimiento de Derechos (SRD)</a:t>
                      </a: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000" dirty="0">
                          <a:latin typeface="Arial" panose="020B0604020202020204" pitchFamily="34" charset="0"/>
                          <a:cs typeface="Arial" panose="020B0604020202020204" pitchFamily="34" charset="0"/>
                        </a:rPr>
                        <a:t>914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83009605"/>
                  </a:ext>
                </a:extLst>
              </a:tr>
              <a:tr h="464129">
                <a:tc vMerge="1">
                  <a:txBody>
                    <a:bodyPr/>
                    <a:lstStyle/>
                    <a:p>
                      <a:endParaRPr lang="es-CO" dirty="0"/>
                    </a:p>
                  </a:txBody>
                  <a:tcPr/>
                </a:tc>
                <a:tc>
                  <a:txBody>
                    <a:bodyPr/>
                    <a:lstStyle/>
                    <a:p>
                      <a:pPr algn="l"/>
                      <a:r>
                        <a:rPr lang="es-CO" sz="1000" dirty="0">
                          <a:latin typeface="Arial" panose="020B0604020202020204" pitchFamily="34" charset="0"/>
                          <a:cs typeface="Arial" panose="020B0604020202020204" pitchFamily="34" charset="0"/>
                        </a:rPr>
                        <a:t>Tramite de Atención Extraprocesal (TAE)</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000" dirty="0">
                          <a:latin typeface="Arial" panose="020B0604020202020204" pitchFamily="34" charset="0"/>
                          <a:cs typeface="Arial" panose="020B0604020202020204" pitchFamily="34" charset="0"/>
                        </a:rPr>
                        <a:t>615</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p>
                      <a:pPr algn="ct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64586129"/>
                  </a:ext>
                </a:extLst>
              </a:tr>
              <a:tr h="464129">
                <a:tc vMerge="1">
                  <a:txBody>
                    <a:bodyPr/>
                    <a:lstStyle/>
                    <a:p>
                      <a:endParaRPr lang="es-CO" dirty="0"/>
                    </a:p>
                  </a:txBody>
                  <a:tcPr/>
                </a:tc>
                <a:tc>
                  <a:txBody>
                    <a:bodyPr/>
                    <a:lstStyle/>
                    <a:p>
                      <a:pPr algn="l"/>
                      <a:r>
                        <a:rPr lang="es-CO" sz="1000" dirty="0">
                          <a:latin typeface="Arial" panose="020B0604020202020204" pitchFamily="34" charset="0"/>
                          <a:cs typeface="Arial" panose="020B0604020202020204" pitchFamily="34" charset="0"/>
                        </a:rPr>
                        <a:t>Reporte</a:t>
                      </a:r>
                      <a:r>
                        <a:rPr lang="es-CO" sz="1000" baseline="0" dirty="0">
                          <a:latin typeface="Arial" panose="020B0604020202020204" pitchFamily="34" charset="0"/>
                          <a:cs typeface="Arial" panose="020B0604020202020204" pitchFamily="34" charset="0"/>
                        </a:rPr>
                        <a:t> de Amenaza o Vulneración de Derechos (RAVD)</a:t>
                      </a: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000" dirty="0">
                          <a:latin typeface="Arial" panose="020B0604020202020204" pitchFamily="34" charset="0"/>
                          <a:cs typeface="Arial" panose="020B0604020202020204" pitchFamily="34" charset="0"/>
                        </a:rPr>
                        <a:t>629</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p>
                      <a:pPr algn="ct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48956166"/>
                  </a:ext>
                </a:extLst>
              </a:tr>
              <a:tr h="464129">
                <a:tc rowSpan="3">
                  <a:txBody>
                    <a:bodyPr/>
                    <a:lstStyle/>
                    <a:p>
                      <a:pPr algn="ctr"/>
                      <a:r>
                        <a:rPr lang="es-CO" dirty="0">
                          <a:latin typeface="Arial" panose="020B0604020202020204" pitchFamily="34" charset="0"/>
                          <a:cs typeface="Arial" panose="020B0604020202020204" pitchFamily="34" charset="0"/>
                        </a:rPr>
                        <a:t>Quejas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l"/>
                      <a:r>
                        <a:rPr lang="es-CO" sz="1000" dirty="0">
                          <a:latin typeface="Arial" panose="020B0604020202020204" pitchFamily="34" charset="0"/>
                          <a:cs typeface="Arial" panose="020B0604020202020204" pitchFamily="34" charset="0"/>
                        </a:rPr>
                        <a:t>Omisión o extralimitación de deberes o funciones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000" dirty="0">
                          <a:latin typeface="Arial" panose="020B0604020202020204" pitchFamily="34" charset="0"/>
                          <a:cs typeface="Arial" panose="020B0604020202020204" pitchFamily="34" charset="0"/>
                        </a:rPr>
                        <a:t>8</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p>
                      <a:pPr algn="ct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50611289"/>
                  </a:ext>
                </a:extLst>
              </a:tr>
              <a:tr h="464129">
                <a:tc vMerge="1">
                  <a:txBody>
                    <a:bodyPr/>
                    <a:lstStyle/>
                    <a:p>
                      <a:endParaRPr lang="es-CO" dirty="0"/>
                    </a:p>
                  </a:txBody>
                  <a:tcPr/>
                </a:tc>
                <a:tc>
                  <a:txBody>
                    <a:bodyPr/>
                    <a:lstStyle/>
                    <a:p>
                      <a:pPr algn="l"/>
                      <a:r>
                        <a:rPr lang="es-CO" sz="1000" dirty="0">
                          <a:latin typeface="Arial" panose="020B0604020202020204" pitchFamily="34" charset="0"/>
                          <a:cs typeface="Arial" panose="020B0604020202020204" pitchFamily="34" charset="0"/>
                        </a:rPr>
                        <a:t>Demora en la atención (negar o retardar asuntos a su cargo)</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000" dirty="0">
                          <a:latin typeface="Arial" panose="020B0604020202020204" pitchFamily="34" charset="0"/>
                          <a:cs typeface="Arial" panose="020B0604020202020204" pitchFamily="34" charset="0"/>
                        </a:rPr>
                        <a:t>3</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p>
                      <a:pPr algn="ct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93856997"/>
                  </a:ext>
                </a:extLst>
              </a:tr>
              <a:tr h="464129">
                <a:tc vMerge="1">
                  <a:txBody>
                    <a:bodyPr/>
                    <a:lstStyle/>
                    <a:p>
                      <a:endParaRPr lang="es-CO" dirty="0"/>
                    </a:p>
                  </a:txBody>
                  <a:tcPr/>
                </a:tc>
                <a:tc>
                  <a:txBody>
                    <a:bodyPr/>
                    <a:lstStyle/>
                    <a:p>
                      <a:pPr algn="l"/>
                      <a:r>
                        <a:rPr lang="es-CO" sz="1000" dirty="0">
                          <a:latin typeface="Arial" panose="020B0604020202020204" pitchFamily="34" charset="0"/>
                          <a:cs typeface="Arial" panose="020B0604020202020204" pitchFamily="34" charset="0"/>
                        </a:rPr>
                        <a:t>Parcialidad en procesos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000" dirty="0">
                          <a:latin typeface="Arial" panose="020B0604020202020204" pitchFamily="34" charset="0"/>
                          <a:cs typeface="Arial" panose="020B0604020202020204" pitchFamily="34" charset="0"/>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p>
                      <a:pPr algn="ct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68511394"/>
                  </a:ext>
                </a:extLst>
              </a:tr>
              <a:tr h="464129">
                <a:tc rowSpan="3">
                  <a:txBody>
                    <a:bodyPr/>
                    <a:lstStyle/>
                    <a:p>
                      <a:pPr algn="ctr"/>
                      <a:r>
                        <a:rPr lang="es-CO" dirty="0">
                          <a:latin typeface="Arial" panose="020B0604020202020204" pitchFamily="34" charset="0"/>
                          <a:cs typeface="Arial" panose="020B0604020202020204" pitchFamily="34" charset="0"/>
                        </a:rPr>
                        <a:t>Reclamos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l"/>
                      <a:r>
                        <a:rPr lang="es-CO" sz="1000" dirty="0">
                          <a:latin typeface="Arial" panose="020B0604020202020204" pitchFamily="34" charset="0"/>
                          <a:cs typeface="Arial" panose="020B0604020202020204" pitchFamily="34" charset="0"/>
                        </a:rPr>
                        <a:t>Incumplimiento de Obligaciones Contractuales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000" dirty="0">
                          <a:latin typeface="Arial" panose="020B0604020202020204" pitchFamily="34" charset="0"/>
                          <a:cs typeface="Arial" panose="020B0604020202020204" pitchFamily="34" charset="0"/>
                        </a:rPr>
                        <a:t>162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p>
                      <a:pPr algn="ct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542670799"/>
                  </a:ext>
                </a:extLst>
              </a:tr>
              <a:tr h="464129">
                <a:tc vMerge="1">
                  <a:txBody>
                    <a:bodyPr/>
                    <a:lstStyle/>
                    <a:p>
                      <a:endParaRPr lang="es-CO" dirty="0"/>
                    </a:p>
                  </a:txBody>
                  <a:tcPr/>
                </a:tc>
                <a:tc>
                  <a:txBody>
                    <a:bodyPr/>
                    <a:lstStyle/>
                    <a:p>
                      <a:pPr algn="l"/>
                      <a:r>
                        <a:rPr lang="es-CO" sz="1000" dirty="0">
                          <a:latin typeface="Arial" panose="020B0604020202020204" pitchFamily="34" charset="0"/>
                          <a:cs typeface="Arial" panose="020B0604020202020204" pitchFamily="34" charset="0"/>
                        </a:rPr>
                        <a:t>Maltrato a Niños, Niñas y Adolescentes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000" dirty="0">
                          <a:latin typeface="Arial" panose="020B0604020202020204" pitchFamily="34" charset="0"/>
                          <a:cs typeface="Arial" panose="020B0604020202020204" pitchFamily="34" charset="0"/>
                        </a:rPr>
                        <a:t>7</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p>
                      <a:pPr algn="ct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17372771"/>
                  </a:ext>
                </a:extLst>
              </a:tr>
              <a:tr h="464129">
                <a:tc vMerge="1">
                  <a:txBody>
                    <a:bodyPr/>
                    <a:lstStyle/>
                    <a:p>
                      <a:endParaRPr lang="es-CO" dirty="0"/>
                    </a:p>
                  </a:txBody>
                  <a:tcPr/>
                </a:tc>
                <a:tc>
                  <a:txBody>
                    <a:bodyPr/>
                    <a:lstStyle/>
                    <a:p>
                      <a:pPr algn="l"/>
                      <a:r>
                        <a:rPr lang="es-CO" sz="1000" dirty="0">
                          <a:latin typeface="Arial" panose="020B0604020202020204" pitchFamily="34" charset="0"/>
                          <a:cs typeface="Arial" panose="020B0604020202020204" pitchFamily="34" charset="0"/>
                        </a:rPr>
                        <a:t>Cobros No Autorizados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000" dirty="0">
                          <a:latin typeface="Arial" panose="020B0604020202020204" pitchFamily="34" charset="0"/>
                          <a:cs typeface="Arial" panose="020B0604020202020204" pitchFamily="34" charset="0"/>
                        </a:rPr>
                        <a:t>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p>
                      <a:pPr algn="ct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856118857"/>
                  </a:ext>
                </a:extLst>
              </a:tr>
              <a:tr h="46412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dirty="0">
                          <a:latin typeface="Arial" panose="020B0604020202020204" pitchFamily="34" charset="0"/>
                          <a:cs typeface="Arial" panose="020B0604020202020204" pitchFamily="34" charset="0"/>
                        </a:rPr>
                        <a:t>Sugerencias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l"/>
                      <a:r>
                        <a:rPr lang="es-CO" sz="1000" dirty="0">
                          <a:latin typeface="Arial" panose="020B0604020202020204" pitchFamily="34" charset="0"/>
                          <a:cs typeface="Arial" panose="020B0604020202020204" pitchFamily="34" charset="0"/>
                        </a:rPr>
                        <a:t>Felicitaciones y Agradecimientos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000" dirty="0">
                          <a:latin typeface="Arial" panose="020B0604020202020204" pitchFamily="34" charset="0"/>
                          <a:cs typeface="Arial" panose="020B0604020202020204" pitchFamily="34" charset="0"/>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p>
                      <a:pPr algn="ct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05802089"/>
                  </a:ext>
                </a:extLst>
              </a:tr>
              <a:tr h="464129">
                <a:tc vMerge="1">
                  <a:txBody>
                    <a:bodyPr/>
                    <a:lstStyle/>
                    <a:p>
                      <a:endParaRPr lang="es-CO" dirty="0"/>
                    </a:p>
                  </a:txBody>
                  <a:tcPr/>
                </a:tc>
                <a:tc>
                  <a:txBody>
                    <a:bodyPr/>
                    <a:lstStyle/>
                    <a:p>
                      <a:pPr algn="l"/>
                      <a:r>
                        <a:rPr lang="es-CO" sz="1000" dirty="0">
                          <a:latin typeface="Arial" panose="020B0604020202020204" pitchFamily="34" charset="0"/>
                          <a:cs typeface="Arial" panose="020B0604020202020204" pitchFamily="34" charset="0"/>
                        </a:rPr>
                        <a:t>Infraestructura física y tecnológica</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000" dirty="0">
                          <a:latin typeface="Arial" panose="020B0604020202020204" pitchFamily="34" charset="0"/>
                          <a:cs typeface="Arial" panose="020B0604020202020204" pitchFamily="34" charset="0"/>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dirty="0">
                          <a:latin typeface="Arial" panose="020B0604020202020204" pitchFamily="34" charset="0"/>
                          <a:cs typeface="Arial" panose="020B0604020202020204" pitchFamily="34" charset="0"/>
                        </a:rPr>
                        <a:t>Dentro</a:t>
                      </a:r>
                      <a:r>
                        <a:rPr lang="es-CO" sz="1000" baseline="0" dirty="0">
                          <a:latin typeface="Arial" panose="020B0604020202020204" pitchFamily="34" charset="0"/>
                          <a:cs typeface="Arial" panose="020B0604020202020204" pitchFamily="34" charset="0"/>
                        </a:rPr>
                        <a:t> de los términos de ley (100%)</a:t>
                      </a:r>
                      <a:endParaRPr lang="es-CO" sz="1000" dirty="0">
                        <a:latin typeface="Arial" panose="020B0604020202020204" pitchFamily="34" charset="0"/>
                        <a:cs typeface="Arial" panose="020B0604020202020204" pitchFamily="34" charset="0"/>
                      </a:endParaRPr>
                    </a:p>
                    <a:p>
                      <a:pPr algn="ctr"/>
                      <a:endParaRPr lang="es-CO" sz="1000" dirty="0">
                        <a:latin typeface="Arial" panose="020B0604020202020204" pitchFamily="34" charset="0"/>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357767563"/>
                  </a:ext>
                </a:extLst>
              </a:tr>
            </a:tbl>
          </a:graphicData>
        </a:graphic>
      </p:graphicFrame>
    </p:spTree>
    <p:extLst>
      <p:ext uri="{BB962C8B-B14F-4D97-AF65-F5344CB8AC3E}">
        <p14:creationId xmlns:p14="http://schemas.microsoft.com/office/powerpoint/2010/main" val="1518429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850297" y="1874867"/>
            <a:ext cx="734170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7200" b="1" i="0" u="none" strike="noStrike" kern="1200" cap="none" spc="0" normalizeH="0" baseline="0" noProof="0" dirty="0">
                <a:ln>
                  <a:noFill/>
                </a:ln>
                <a:solidFill>
                  <a:srgbClr val="242758"/>
                </a:solidFill>
                <a:effectLst/>
                <a:uLnTx/>
                <a:uFillTx/>
                <a:latin typeface="Calibri" panose="020F0502020204030204"/>
                <a:ea typeface="+mn-ea"/>
                <a:cs typeface="+mn-cs"/>
              </a:rPr>
              <a:t>12. </a:t>
            </a:r>
            <a:r>
              <a:rPr kumimoji="0" lang="es-CO" sz="7200" b="1" i="0" u="none" strike="noStrike" kern="1200" cap="none" spc="0" normalizeH="0" baseline="0" noProof="0" dirty="0">
                <a:ln>
                  <a:noFill/>
                </a:ln>
                <a:solidFill>
                  <a:srgbClr val="242758"/>
                </a:solidFill>
                <a:effectLst/>
                <a:uLnTx/>
                <a:uFillTx/>
                <a:latin typeface="Calibri" panose="020F0502020204030204"/>
                <a:ea typeface="+mn-ea"/>
                <a:cs typeface="+mn-cs"/>
              </a:rPr>
              <a:t>Resultados Compromisos</a:t>
            </a:r>
            <a:endParaRPr kumimoji="0" lang="es-419" sz="72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334273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2391" y="410588"/>
            <a:ext cx="8915880" cy="42289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indent="0" algn="ctr" defTabSz="914400" rtl="0" eaLnBrk="1" fontAlgn="auto" latinLnBrk="0" hangingPunct="1">
              <a:lnSpc>
                <a:spcPts val="2860"/>
              </a:lnSpc>
              <a:spcBef>
                <a:spcPts val="67"/>
              </a:spcBef>
              <a:spcAft>
                <a:spcPts val="0"/>
              </a:spcAft>
              <a:buClrTx/>
              <a:buSzTx/>
              <a:buFontTx/>
              <a:buNone/>
              <a:tabLst/>
              <a:defRPr/>
            </a:pPr>
            <a:r>
              <a:rPr lang="es-CO" sz="4000" b="1" dirty="0">
                <a:solidFill>
                  <a:schemeClr val="tx2"/>
                </a:solidFill>
                <a:latin typeface="+mn-lt"/>
                <a:cs typeface="Arial" panose="020B0604020202020204" pitchFamily="34" charset="0"/>
              </a:rPr>
              <a:t>COMPROMISOS ADQUIRIDOS 2019 </a:t>
            </a:r>
            <a:endParaRPr kumimoji="0" lang="es-CO" sz="4000" b="1" i="0" u="none" strike="noStrike" kern="1200" cap="none" spc="0" normalizeH="0" baseline="0" noProof="0" dirty="0">
              <a:ln>
                <a:noFill/>
              </a:ln>
              <a:solidFill>
                <a:schemeClr val="tx2"/>
              </a:solidFill>
              <a:effectLst/>
              <a:uLnTx/>
              <a:uFillTx/>
              <a:latin typeface="+mn-lt"/>
              <a:cs typeface="Arial" panose="020B0604020202020204" pitchFamily="34" charset="0"/>
            </a:endParaRP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765015"/>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 name="Tabla 1"/>
          <p:cNvGraphicFramePr>
            <a:graphicFrameLocks noGrp="1"/>
          </p:cNvGraphicFramePr>
          <p:nvPr>
            <p:extLst>
              <p:ext uri="{D42A27DB-BD31-4B8C-83A1-F6EECF244321}">
                <p14:modId xmlns:p14="http://schemas.microsoft.com/office/powerpoint/2010/main" val="195613099"/>
              </p:ext>
            </p:extLst>
          </p:nvPr>
        </p:nvGraphicFramePr>
        <p:xfrm>
          <a:off x="618187" y="915171"/>
          <a:ext cx="10504563" cy="5079610"/>
        </p:xfrm>
        <a:graphic>
          <a:graphicData uri="http://schemas.openxmlformats.org/drawingml/2006/table">
            <a:tbl>
              <a:tblPr>
                <a:tableStyleId>{5C22544A-7EE6-4342-B048-85BDC9FD1C3A}</a:tableStyleId>
              </a:tblPr>
              <a:tblGrid>
                <a:gridCol w="3045384">
                  <a:extLst>
                    <a:ext uri="{9D8B030D-6E8A-4147-A177-3AD203B41FA5}">
                      <a16:colId xmlns:a16="http://schemas.microsoft.com/office/drawing/2014/main" val="3324366891"/>
                    </a:ext>
                  </a:extLst>
                </a:gridCol>
                <a:gridCol w="3045384">
                  <a:extLst>
                    <a:ext uri="{9D8B030D-6E8A-4147-A177-3AD203B41FA5}">
                      <a16:colId xmlns:a16="http://schemas.microsoft.com/office/drawing/2014/main" val="20001"/>
                    </a:ext>
                  </a:extLst>
                </a:gridCol>
                <a:gridCol w="2490504">
                  <a:extLst>
                    <a:ext uri="{9D8B030D-6E8A-4147-A177-3AD203B41FA5}">
                      <a16:colId xmlns:a16="http://schemas.microsoft.com/office/drawing/2014/main" val="1119426336"/>
                    </a:ext>
                  </a:extLst>
                </a:gridCol>
                <a:gridCol w="1923291">
                  <a:extLst>
                    <a:ext uri="{9D8B030D-6E8A-4147-A177-3AD203B41FA5}">
                      <a16:colId xmlns:a16="http://schemas.microsoft.com/office/drawing/2014/main" val="2766122004"/>
                    </a:ext>
                  </a:extLst>
                </a:gridCol>
              </a:tblGrid>
              <a:tr h="913629">
                <a:tc>
                  <a:txBody>
                    <a:bodyPr/>
                    <a:lstStyle/>
                    <a:p>
                      <a:pPr algn="ctr" fontAlgn="ctr"/>
                      <a:r>
                        <a:rPr lang="es-CO" sz="2400" b="1" u="none" strike="noStrike" dirty="0">
                          <a:solidFill>
                            <a:schemeClr val="bg1"/>
                          </a:solidFill>
                          <a:effectLst/>
                          <a:latin typeface="+mn-lt"/>
                        </a:rPr>
                        <a:t>Centro zonal</a:t>
                      </a:r>
                      <a:endParaRPr lang="es-CO" sz="2400" b="1" i="0" u="none" strike="noStrike" dirty="0">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2400" b="1" u="none" strike="noStrike" dirty="0">
                          <a:solidFill>
                            <a:schemeClr val="bg1"/>
                          </a:solidFill>
                          <a:effectLst/>
                          <a:latin typeface="+mn-lt"/>
                        </a:rPr>
                        <a:t>Compromiso</a:t>
                      </a:r>
                      <a:endParaRPr lang="es-CO" sz="2400" b="1" i="0" u="none" strike="noStrike" dirty="0">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2400" b="1" u="none" strike="noStrike" dirty="0">
                          <a:solidFill>
                            <a:schemeClr val="bg1"/>
                          </a:solidFill>
                          <a:effectLst/>
                          <a:latin typeface="+mn-lt"/>
                        </a:rPr>
                        <a:t>Responsable</a:t>
                      </a:r>
                      <a:endParaRPr lang="es-CO" sz="2400" b="1" i="0" u="none" strike="noStrike" dirty="0">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2400" b="1" u="none" strike="noStrike" dirty="0">
                          <a:solidFill>
                            <a:schemeClr val="bg1"/>
                          </a:solidFill>
                          <a:effectLst/>
                          <a:latin typeface="+mn-lt"/>
                        </a:rPr>
                        <a:t>Fecha de cumplimiento</a:t>
                      </a:r>
                      <a:endParaRPr lang="es-CO" sz="2400" b="1" i="0" u="none" strike="noStrike" dirty="0">
                        <a:solidFill>
                          <a:schemeClr val="bg1"/>
                        </a:solidFill>
                        <a:effectLst/>
                        <a:latin typeface="+mn-lt"/>
                      </a:endParaRPr>
                    </a:p>
                    <a:p>
                      <a:pPr algn="ctr" fontAlgn="ctr"/>
                      <a:r>
                        <a:rPr lang="es-CO" sz="1600" b="0" i="0" u="none" strike="noStrike" dirty="0">
                          <a:solidFill>
                            <a:schemeClr val="bg1"/>
                          </a:solidFill>
                          <a:effectLst/>
                          <a:latin typeface="+mn-lt"/>
                        </a:rPr>
                        <a:t>(Dentro</a:t>
                      </a:r>
                      <a:r>
                        <a:rPr lang="es-CO" sz="1600" b="0" i="0" u="none" strike="noStrike" baseline="0" dirty="0">
                          <a:solidFill>
                            <a:schemeClr val="bg1"/>
                          </a:solidFill>
                          <a:effectLst/>
                          <a:latin typeface="+mn-lt"/>
                        </a:rPr>
                        <a:t> de la vigencia)</a:t>
                      </a:r>
                      <a:endParaRPr lang="es-CO" sz="1600" b="0" u="none" strike="noStrike" dirty="0">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3286938103"/>
                  </a:ext>
                </a:extLst>
              </a:tr>
              <a:tr h="451925">
                <a:tc>
                  <a:txBody>
                    <a:bodyPr/>
                    <a:lstStyle/>
                    <a:p>
                      <a:pPr algn="ctr" fontAlgn="ctr"/>
                      <a:r>
                        <a:rPr lang="es-CO" sz="2400" b="0" u="none" strike="noStrike" dirty="0">
                          <a:effectLst/>
                          <a:latin typeface="+mn-lt"/>
                        </a:rPr>
                        <a:t>BOSTON </a:t>
                      </a:r>
                      <a:endParaRPr lang="es-CO" sz="2400" b="0" i="0" u="none" strike="noStrike" dirty="0">
                        <a:solidFill>
                          <a:srgbClr val="4F6228"/>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just" fontAlgn="ctr"/>
                      <a:r>
                        <a:rPr lang="es-CO" sz="1400" b="0" i="0" u="none" strike="noStrike" dirty="0">
                          <a:solidFill>
                            <a:schemeClr val="tx1"/>
                          </a:solidFill>
                          <a:effectLst/>
                          <a:latin typeface="+mn-lt"/>
                        </a:rPr>
                        <a:t>Enviar las presentación de la mesa publica 2020 a los Aliados estratégicos para posteriormente ser compartidos con sus usuarios .</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r>
                        <a:rPr lang="es-CO" sz="1400" u="none" strike="noStrike" dirty="0">
                          <a:solidFill>
                            <a:schemeClr val="tx1"/>
                          </a:solidFill>
                          <a:effectLst/>
                          <a:latin typeface="+mn-lt"/>
                        </a:rPr>
                        <a:t>Tatiana Padilla Alvis </a:t>
                      </a:r>
                      <a:endParaRPr lang="es-CO" sz="1400" b="1" i="0" u="none" strike="noStrike" dirty="0">
                        <a:solidFill>
                          <a:schemeClr val="tx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r>
                        <a:rPr lang="es-CO" sz="1400" u="none" strike="noStrike" dirty="0">
                          <a:solidFill>
                            <a:schemeClr val="tx1"/>
                          </a:solidFill>
                          <a:effectLst/>
                          <a:latin typeface="+mn-lt"/>
                        </a:rPr>
                        <a:t>09/10/2020 </a:t>
                      </a:r>
                      <a:endParaRPr lang="es-CO" sz="1400" b="1" i="0" u="none" strike="noStrike" dirty="0">
                        <a:solidFill>
                          <a:schemeClr val="tx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88145913"/>
                  </a:ext>
                </a:extLst>
              </a:tr>
              <a:tr h="150642">
                <a:tc rowSpan="3">
                  <a:txBody>
                    <a:bodyPr/>
                    <a:lstStyle/>
                    <a:p>
                      <a:pPr algn="ctr" fontAlgn="ctr"/>
                      <a:r>
                        <a:rPr lang="es-CO" sz="2400" b="0" i="0" u="none" strike="noStrike" dirty="0">
                          <a:solidFill>
                            <a:schemeClr val="tx1"/>
                          </a:solidFill>
                          <a:effectLst/>
                          <a:latin typeface="+mn-lt"/>
                        </a:rPr>
                        <a:t>NORTE</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l" fontAlgn="ctr"/>
                      <a:r>
                        <a:rPr lang="es-CO" sz="1400" b="0" i="0" u="none" strike="noStrike" dirty="0">
                          <a:solidFill>
                            <a:schemeClr val="tx1"/>
                          </a:solidFill>
                          <a:effectLst/>
                          <a:latin typeface="+mn-lt"/>
                        </a:rPr>
                        <a:t>Enviar a la veeduría la presentación de la reunión y el listado de las EAS por municipio</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chemeClr val="tx1"/>
                          </a:solidFill>
                          <a:effectLst/>
                          <a:latin typeface="+mn-lt"/>
                        </a:rPr>
                        <a:t>Coordinadora del Centro Zonal Norte</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400" u="none" strike="noStrike" dirty="0">
                          <a:solidFill>
                            <a:schemeClr val="tx1"/>
                          </a:solidFill>
                          <a:effectLst/>
                          <a:latin typeface="+mn-lt"/>
                        </a:rPr>
                        <a:t>19/10/2020 </a:t>
                      </a:r>
                      <a:endParaRPr lang="es-CO" sz="1400" b="1" i="0" u="none" strike="noStrike" dirty="0">
                        <a:solidFill>
                          <a:schemeClr val="tx1"/>
                        </a:solidFill>
                        <a:effectLst/>
                        <a:latin typeface="+mn-lt"/>
                      </a:endParaRPr>
                    </a:p>
                    <a:p>
                      <a:pPr algn="ctr" fontAlgn="ctr"/>
                      <a:endParaRPr lang="es-CO" sz="1400" b="0" u="none" strike="noStrike" dirty="0">
                        <a:solidFill>
                          <a:schemeClr val="tx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00638047"/>
                  </a:ext>
                </a:extLst>
              </a:tr>
              <a:tr h="215118">
                <a:tc vMerge="1">
                  <a:txBody>
                    <a:bodyPr/>
                    <a:lstStyle/>
                    <a:p>
                      <a:endParaRPr lang="es-CO"/>
                    </a:p>
                  </a:txBody>
                  <a:tcPr/>
                </a:tc>
                <a:tc>
                  <a:txBody>
                    <a:bodyPr/>
                    <a:lstStyle/>
                    <a:p>
                      <a:pPr algn="just" fontAlgn="ctr"/>
                      <a:r>
                        <a:rPr lang="es-CO" sz="1400" b="0" i="0" u="none" strike="noStrike" dirty="0">
                          <a:solidFill>
                            <a:schemeClr val="tx1"/>
                          </a:solidFill>
                          <a:effectLst/>
                          <a:latin typeface="+mn-lt"/>
                        </a:rPr>
                        <a:t>Remitir informe de la situación reportada sobre la calidad de los kits pedagógicos entregados en San Marcos</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chemeClr val="tx1"/>
                          </a:solidFill>
                          <a:effectLst/>
                          <a:latin typeface="+mn-lt"/>
                        </a:rPr>
                        <a:t>Veedor Martin Filadelfo Contreras</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400" u="none" strike="noStrike" dirty="0">
                          <a:solidFill>
                            <a:schemeClr val="tx1"/>
                          </a:solidFill>
                          <a:effectLst/>
                          <a:latin typeface="+mn-lt"/>
                        </a:rPr>
                        <a:t>31/10/2020 </a:t>
                      </a:r>
                      <a:endParaRPr lang="es-CO" sz="1400" b="1" i="0" u="none" strike="noStrike" dirty="0">
                        <a:solidFill>
                          <a:schemeClr val="tx1"/>
                        </a:solidFill>
                        <a:effectLst/>
                        <a:latin typeface="+mn-lt"/>
                      </a:endParaRPr>
                    </a:p>
                    <a:p>
                      <a:pPr algn="ctr" fontAlgn="ctr"/>
                      <a:endParaRPr lang="es-CO" sz="1400" b="0" u="none" strike="noStrike" dirty="0">
                        <a:solidFill>
                          <a:schemeClr val="tx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150642">
                <a:tc vMerge="1">
                  <a:txBody>
                    <a:bodyPr/>
                    <a:lstStyle/>
                    <a:p>
                      <a:endParaRPr lang="es-CO"/>
                    </a:p>
                  </a:txBody>
                  <a:tcPr/>
                </a:tc>
                <a:tc>
                  <a:txBody>
                    <a:bodyPr/>
                    <a:lstStyle/>
                    <a:p>
                      <a:pPr algn="just" fontAlgn="ctr"/>
                      <a:r>
                        <a:rPr lang="es-CO" sz="1400" b="0" i="0" u="none" strike="noStrike" dirty="0">
                          <a:solidFill>
                            <a:schemeClr val="tx1"/>
                          </a:solidFill>
                          <a:effectLst/>
                          <a:latin typeface="+mn-lt"/>
                        </a:rPr>
                        <a:t>Programación de mesas de trabajo en Coveñas para revisar propuesta del Alcalde sobre las problemáticas de abuso sexual, consumo de SPA presentadas en el municipio</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chemeClr val="tx1"/>
                          </a:solidFill>
                          <a:effectLst/>
                          <a:latin typeface="+mn-lt"/>
                        </a:rPr>
                        <a:t>Coordinadora Centro Zonal</a:t>
                      </a:r>
                    </a:p>
                    <a:p>
                      <a:pPr algn="ctr" fontAlgn="ctr"/>
                      <a:r>
                        <a:rPr lang="es-CO" sz="1400" b="0" i="0" u="none" strike="noStrike" dirty="0">
                          <a:solidFill>
                            <a:schemeClr val="tx1"/>
                          </a:solidFill>
                          <a:effectLst/>
                          <a:latin typeface="+mn-lt"/>
                        </a:rPr>
                        <a:t>Alcalde Coveñas</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r>
                        <a:rPr lang="es-CO" sz="1400" b="0" u="none" strike="noStrike" dirty="0">
                          <a:solidFill>
                            <a:schemeClr val="tx1"/>
                          </a:solidFill>
                          <a:effectLst/>
                          <a:latin typeface="+mn-lt"/>
                        </a:rPr>
                        <a:t>22/10/2020</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451925">
                <a:tc>
                  <a:txBody>
                    <a:bodyPr/>
                    <a:lstStyle/>
                    <a:p>
                      <a:pPr algn="ctr" fontAlgn="ctr"/>
                      <a:r>
                        <a:rPr lang="es-CO" sz="2400" b="0" i="0" u="none" strike="noStrike" dirty="0">
                          <a:solidFill>
                            <a:schemeClr val="tx1"/>
                          </a:solidFill>
                          <a:effectLst/>
                          <a:latin typeface="+mn-lt"/>
                        </a:rPr>
                        <a:t>SINCELEJO</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just" fontAlgn="ctr"/>
                      <a:r>
                        <a:rPr lang="es-CO" sz="1400" b="0" i="0" u="none" strike="noStrike" dirty="0">
                          <a:solidFill>
                            <a:schemeClr val="tx1"/>
                          </a:solidFill>
                          <a:effectLst/>
                          <a:latin typeface="+mn-lt"/>
                        </a:rPr>
                        <a:t>Enviar directorio actualizado de los representantes legales a los veedores.</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chemeClr val="tx1"/>
                          </a:solidFill>
                          <a:effectLst/>
                          <a:latin typeface="+mn-lt"/>
                        </a:rPr>
                        <a:t>Coordinadora Centro Zonal Sincelejo</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r>
                        <a:rPr lang="es-CO" sz="1400" b="0" u="none" strike="noStrike" dirty="0">
                          <a:solidFill>
                            <a:schemeClr val="tx1"/>
                          </a:solidFill>
                          <a:effectLst/>
                          <a:latin typeface="+mn-lt"/>
                        </a:rPr>
                        <a:t>Inmediato</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45187949"/>
                  </a:ext>
                </a:extLst>
              </a:tr>
              <a:tr h="451925">
                <a:tc>
                  <a:txBody>
                    <a:bodyPr/>
                    <a:lstStyle/>
                    <a:p>
                      <a:pPr algn="ctr" fontAlgn="ctr"/>
                      <a:r>
                        <a:rPr lang="es-CO" sz="2400" b="0" i="0" u="none" strike="noStrike" dirty="0">
                          <a:solidFill>
                            <a:schemeClr val="tx1"/>
                          </a:solidFill>
                          <a:effectLst/>
                          <a:latin typeface="+mn-lt"/>
                        </a:rPr>
                        <a:t>MOJANA</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just" fontAlgn="ctr"/>
                      <a:r>
                        <a:rPr lang="es-CO" sz="1400" b="0" i="0" u="none" strike="noStrike" dirty="0">
                          <a:solidFill>
                            <a:schemeClr val="tx1"/>
                          </a:solidFill>
                          <a:effectLst/>
                          <a:latin typeface="+mn-lt"/>
                        </a:rPr>
                        <a:t>El CZ Mojana no tiene compromisos derivados de la MP 2020.</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endParaRPr lang="es-CO" sz="1400" b="1" i="0" u="none" strike="noStrike" dirty="0">
                        <a:solidFill>
                          <a:schemeClr val="tx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endParaRPr lang="es-CO" sz="1400" b="0" u="none" strike="noStrike" dirty="0">
                        <a:solidFill>
                          <a:schemeClr val="tx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4095163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666927" y="132295"/>
            <a:ext cx="7123637" cy="5170646"/>
          </a:xfrm>
          <a:prstGeom prst="rect">
            <a:avLst/>
          </a:prstGeom>
          <a:noFill/>
        </p:spPr>
        <p:txBody>
          <a:bodyPr wrap="square" rtlCol="0">
            <a:spAutoFit/>
          </a:bodyPr>
          <a:lstStyle/>
          <a:p>
            <a:pPr algn="ctr"/>
            <a:r>
              <a:rPr lang="es-419" sz="6600" b="1" dirty="0">
                <a:solidFill>
                  <a:srgbClr val="242758"/>
                </a:solidFill>
              </a:rPr>
              <a:t>2. Contexto Participación, Transparencia Institucional y Ley Anticorrupción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459066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7200" b="1" i="0" u="none" strike="noStrike" kern="1200" cap="none" spc="0" normalizeH="0" baseline="0" noProof="0" dirty="0">
                <a:ln>
                  <a:noFill/>
                </a:ln>
                <a:solidFill>
                  <a:srgbClr val="242758"/>
                </a:solidFill>
                <a:effectLst/>
                <a:uLnTx/>
                <a:uFillTx/>
                <a:latin typeface="Calibri" panose="020F0502020204030204"/>
                <a:ea typeface="+mn-ea"/>
                <a:cs typeface="+mn-cs"/>
              </a:rPr>
              <a:t>13. Canales de Atención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105350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93748" y="1058632"/>
            <a:ext cx="11500188" cy="4044709"/>
          </a:xfrm>
          <a:prstGeom prst="rect">
            <a:avLst/>
          </a:prstGeom>
        </p:spPr>
      </p:pic>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204400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164935" y="427077"/>
            <a:ext cx="10112816" cy="395839"/>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indent="0" algn="ctr" defTabSz="914400" rtl="0" eaLnBrk="1" fontAlgn="auto" latinLnBrk="0" hangingPunct="1">
              <a:lnSpc>
                <a:spcPts val="2860"/>
              </a:lnSpc>
              <a:spcBef>
                <a:spcPts val="67"/>
              </a:spcBef>
              <a:spcAft>
                <a:spcPts val="0"/>
              </a:spcAft>
              <a:buClrTx/>
              <a:buSzTx/>
              <a:buFontTx/>
              <a:buNone/>
              <a:tabLst/>
              <a:defRPr/>
            </a:pPr>
            <a:r>
              <a:rPr kumimoji="0" lang="es-CO" sz="3200" b="1" i="0" u="none" strike="noStrike" kern="1200" cap="none" spc="0" normalizeH="0" baseline="0" noProof="0" dirty="0">
                <a:ln>
                  <a:noFill/>
                </a:ln>
                <a:solidFill>
                  <a:schemeClr val="tx2"/>
                </a:solidFill>
                <a:effectLst/>
                <a:uLnTx/>
                <a:uFillTx/>
                <a:latin typeface="+mn-lt"/>
                <a:ea typeface="+mj-ea"/>
                <a:cs typeface="Arial" panose="020B0604020202020204" pitchFamily="34" charset="0"/>
              </a:rPr>
              <a:t>LÍNEA ANTICORRUPCIÓN Y PÁGINA WEB</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3"/>
          <a:stretch>
            <a:fillRect/>
          </a:stretch>
        </p:blipFill>
        <p:spPr>
          <a:xfrm>
            <a:off x="1507507" y="1912275"/>
            <a:ext cx="2641411" cy="4272458"/>
          </a:xfrm>
          <a:prstGeom prst="rect">
            <a:avLst/>
          </a:prstGeom>
        </p:spPr>
      </p:pic>
      <p:sp>
        <p:nvSpPr>
          <p:cNvPr id="9" name="Rectángulo 8"/>
          <p:cNvSpPr/>
          <p:nvPr/>
        </p:nvSpPr>
        <p:spPr>
          <a:xfrm>
            <a:off x="4979005" y="1211628"/>
            <a:ext cx="6188715" cy="523220"/>
          </a:xfrm>
          <a:prstGeom prst="rect">
            <a:avLst/>
          </a:prstGeom>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chemeClr val="tx2"/>
                </a:solidFill>
                <a:effectLst/>
                <a:uLnTx/>
                <a:uFillTx/>
              </a:rPr>
              <a:t>Página web: </a:t>
            </a:r>
            <a:r>
              <a:rPr kumimoji="0" lang="es-CO" sz="2800" b="1" i="0" u="none" strike="noStrike" kern="0" cap="none" spc="0" normalizeH="0" baseline="0" noProof="0" dirty="0">
                <a:ln>
                  <a:noFill/>
                </a:ln>
                <a:solidFill>
                  <a:schemeClr val="tx2"/>
                </a:solidFill>
                <a:effectLst/>
                <a:uLnTx/>
                <a:uFillTx/>
                <a:hlinkClick r:id="rId4"/>
              </a:rPr>
              <a:t>www.icbf.gov.co</a:t>
            </a:r>
            <a:endParaRPr kumimoji="0" lang="es-CO" sz="2800" b="1" i="0" u="none" strike="noStrike" kern="0" cap="none" spc="0" normalizeH="0" baseline="0" noProof="0" dirty="0">
              <a:ln>
                <a:noFill/>
              </a:ln>
              <a:solidFill>
                <a:schemeClr val="tx2"/>
              </a:solidFill>
              <a:effectLst/>
              <a:uLnTx/>
              <a:uFillTx/>
            </a:endParaRPr>
          </a:p>
        </p:txBody>
      </p:sp>
      <p:sp>
        <p:nvSpPr>
          <p:cNvPr id="10" name="Rectángulo 9"/>
          <p:cNvSpPr/>
          <p:nvPr/>
        </p:nvSpPr>
        <p:spPr>
          <a:xfrm>
            <a:off x="1208216" y="1242104"/>
            <a:ext cx="3249608" cy="523220"/>
          </a:xfrm>
          <a:prstGeom prst="rect">
            <a:avLst/>
          </a:prstGeom>
        </p:spPr>
        <p:txBody>
          <a:bodyPr wrap="non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chemeClr val="tx2"/>
                </a:solidFill>
                <a:effectLst/>
                <a:uLnTx/>
                <a:uFillTx/>
              </a:rPr>
              <a:t>Línea anticorrupción</a:t>
            </a:r>
          </a:p>
        </p:txBody>
      </p:sp>
      <p:sp>
        <p:nvSpPr>
          <p:cNvPr id="11" name="Rectángulo 10"/>
          <p:cNvSpPr/>
          <p:nvPr/>
        </p:nvSpPr>
        <p:spPr>
          <a:xfrm>
            <a:off x="5872911" y="3930308"/>
            <a:ext cx="6096000" cy="2308324"/>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Programas, estrategias y servicios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Trámites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Espacios de participación en línea</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Oferta de información en canal electrónico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Conjuntos de datos abiertos disponibles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Avances y resultados de la gestión institucional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El Plan anticorrupción y de atención al ciudadano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Informes de Rendición de Cuentas y Mesas Públicas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Y más…</a:t>
            </a:r>
          </a:p>
        </p:txBody>
      </p:sp>
      <p:sp>
        <p:nvSpPr>
          <p:cNvPr id="12" name="CuadroTexto 11"/>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367319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2348938"/>
            <a:ext cx="71236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7200" b="1" i="0" u="none" strike="noStrike" kern="1200" cap="none" spc="0" normalizeH="0" baseline="0" noProof="0" dirty="0">
                <a:ln>
                  <a:noFill/>
                </a:ln>
                <a:solidFill>
                  <a:srgbClr val="242758"/>
                </a:solidFill>
                <a:effectLst/>
                <a:uLnTx/>
                <a:uFillTx/>
                <a:latin typeface="Calibri" panose="020F0502020204030204"/>
                <a:ea typeface="+mn-ea"/>
                <a:cs typeface="+mn-cs"/>
              </a:rPr>
              <a:t>14. Evaluación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460067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24997"/>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indent="0" algn="ctr" fontAlgn="auto">
              <a:lnSpc>
                <a:spcPts val="2860"/>
              </a:lnSpc>
              <a:spcBef>
                <a:spcPts val="67"/>
              </a:spcBef>
              <a:spcAft>
                <a:spcPts val="0"/>
              </a:spcAft>
              <a:buClrTx/>
              <a:buSzTx/>
              <a:buFontTx/>
              <a:buNone/>
              <a:tabLst/>
              <a:defRPr/>
            </a:pPr>
            <a:r>
              <a:rPr lang="es-CO" b="1" dirty="0">
                <a:solidFill>
                  <a:srgbClr val="242758"/>
                </a:solidFill>
                <a:latin typeface="+mn-lt"/>
                <a:ea typeface="+mn-ea"/>
                <a:cs typeface="+mn-cs"/>
              </a:rPr>
              <a:t>EVALUACIÓN MESA PÚBLICA</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050807" y="2398382"/>
            <a:ext cx="6096000" cy="2246769"/>
          </a:xfrm>
          <a:prstGeom prst="rect">
            <a:avLst/>
          </a:prstGeom>
        </p:spPr>
        <p:txBody>
          <a:bodyPr>
            <a:spAutoFit/>
          </a:bodyPr>
          <a:lstStyle/>
          <a:p>
            <a:pPr algn="ctr"/>
            <a:r>
              <a:rPr lang="es-CO" sz="2800" kern="0" dirty="0">
                <a:solidFill>
                  <a:schemeClr val="tx1">
                    <a:lumMod val="65000"/>
                    <a:lumOff val="35000"/>
                  </a:schemeClr>
                </a:solidFill>
              </a:rPr>
              <a:t>Con el objetivo de conocer la percepción de los participantes acerca de la Mesa Pública realizada por el ICBF, se les solicita diligenciar una evaluación de la misma</a:t>
            </a:r>
          </a:p>
        </p:txBody>
      </p:sp>
      <p:pic>
        <p:nvPicPr>
          <p:cNvPr id="2" name="Imagen 1"/>
          <p:cNvPicPr>
            <a:picLocks noChangeAspect="1"/>
          </p:cNvPicPr>
          <p:nvPr/>
        </p:nvPicPr>
        <p:blipFill>
          <a:blip r:embed="rId3"/>
          <a:stretch>
            <a:fillRect/>
          </a:stretch>
        </p:blipFill>
        <p:spPr>
          <a:xfrm>
            <a:off x="9321360" y="2416150"/>
            <a:ext cx="2246769" cy="2246769"/>
          </a:xfrm>
          <a:prstGeom prst="rect">
            <a:avLst/>
          </a:prstGeom>
        </p:spPr>
      </p:pic>
      <p:pic>
        <p:nvPicPr>
          <p:cNvPr id="3" name="Imagen 2"/>
          <p:cNvPicPr>
            <a:picLocks noChangeAspect="1"/>
          </p:cNvPicPr>
          <p:nvPr/>
        </p:nvPicPr>
        <p:blipFill>
          <a:blip r:embed="rId4"/>
          <a:stretch>
            <a:fillRect/>
          </a:stretch>
        </p:blipFill>
        <p:spPr>
          <a:xfrm>
            <a:off x="629486" y="2416150"/>
            <a:ext cx="2246769" cy="2246769"/>
          </a:xfrm>
          <a:prstGeom prst="rect">
            <a:avLst/>
          </a:prstGeom>
        </p:spPr>
      </p:pic>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273509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algn="ctr"/>
            <a:r>
              <a:rPr lang="es-419" sz="9600" b="1" dirty="0">
                <a:solidFill>
                  <a:srgbClr val="242758"/>
                </a:solidFill>
              </a:rPr>
              <a:t>Gracias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5" name="Imagen 4" descr="Imagen que contiene persona, niño, pequeño, niña&#10;&#10;Descripción generada automáticamente">
            <a:extLst>
              <a:ext uri="{FF2B5EF4-FFF2-40B4-BE49-F238E27FC236}">
                <a16:creationId xmlns:a16="http://schemas.microsoft.com/office/drawing/2014/main" id="{4F77094D-EF9D-44D5-95FF-05E0E6248C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204045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16D6C64-EB15-4C73-942D-74BD2535F731}"/>
              </a:ext>
            </a:extLst>
          </p:cNvPr>
          <p:cNvSpPr/>
          <p:nvPr/>
        </p:nvSpPr>
        <p:spPr>
          <a:xfrm>
            <a:off x="5333999" y="1310247"/>
            <a:ext cx="5900057" cy="4401205"/>
          </a:xfrm>
          <a:prstGeom prst="rect">
            <a:avLst/>
          </a:prstGeom>
        </p:spPr>
        <p:txBody>
          <a:bodyPr wrap="square">
            <a:spAutoFit/>
          </a:bodyPr>
          <a:lstStyle/>
          <a:p>
            <a:pPr algn="just"/>
            <a:r>
              <a:rPr lang="es-CO" sz="2000" kern="0" dirty="0">
                <a:solidFill>
                  <a:schemeClr val="tx1">
                    <a:lumMod val="65000"/>
                    <a:lumOff val="35000"/>
                  </a:schemeClr>
                </a:solidFill>
              </a:rPr>
              <a:t>Establecimiento público descentralizado creado por la Ley 75 de 1968, reorganizado conforme a lo dispuesto por la Ley 7 de 1979 y en el Decreto 1084 de 2015</a:t>
            </a:r>
          </a:p>
          <a:p>
            <a:pPr algn="just"/>
            <a:endParaRPr lang="es-CO" sz="2000" kern="0" dirty="0">
              <a:solidFill>
                <a:schemeClr val="tx1">
                  <a:lumMod val="65000"/>
                  <a:lumOff val="35000"/>
                </a:schemeClr>
              </a:solidFill>
            </a:endParaRPr>
          </a:p>
          <a:p>
            <a:pPr algn="just"/>
            <a:r>
              <a:rPr lang="es-CO" sz="2000" b="1" i="0" dirty="0">
                <a:solidFill>
                  <a:srgbClr val="006229"/>
                </a:solidFill>
                <a:effectLst/>
              </a:rPr>
              <a:t>Misión:</a:t>
            </a:r>
          </a:p>
          <a:p>
            <a:pPr algn="just">
              <a:buFont typeface="Arial" panose="020B0604020202020204" pitchFamily="34" charset="0"/>
              <a:buChar char="•"/>
            </a:pPr>
            <a:r>
              <a:rPr lang="es-CO" sz="2000" b="0" i="0" dirty="0">
                <a:solidFill>
                  <a:srgbClr val="6B6B6B"/>
                </a:solidFill>
                <a:effectLst/>
              </a:rPr>
              <a:t>Promover el desarrollo y la protección integral de los niños, niñas y adolescentes, fortaleciendo las capacidades de las familias como entornos protectores y principales agentes de transformación social.</a:t>
            </a:r>
          </a:p>
          <a:p>
            <a:endParaRPr lang="es-CO" sz="2000" kern="0" dirty="0">
              <a:solidFill>
                <a:schemeClr val="tx1">
                  <a:lumMod val="65000"/>
                  <a:lumOff val="35000"/>
                </a:schemeClr>
              </a:solidFill>
            </a:endParaRPr>
          </a:p>
          <a:p>
            <a:pPr algn="l"/>
            <a:r>
              <a:rPr lang="es-CO" sz="2000" b="1" i="0" dirty="0">
                <a:solidFill>
                  <a:srgbClr val="006229"/>
                </a:solidFill>
                <a:effectLst/>
              </a:rPr>
              <a:t>Visión</a:t>
            </a:r>
          </a:p>
          <a:p>
            <a:pPr algn="just">
              <a:buFont typeface="Arial" panose="020B0604020202020204" pitchFamily="34" charset="0"/>
              <a:buChar char="•"/>
            </a:pPr>
            <a:r>
              <a:rPr lang="es-CO" sz="2000" b="0" i="0" dirty="0">
                <a:solidFill>
                  <a:srgbClr val="6B6B6B"/>
                </a:solidFill>
                <a:effectLst/>
              </a:rPr>
              <a:t>Lideraremos la construcción de un país en el que los niños, niñas y adolescentes se desarrollen en condiciones de equidad y libres de violencias</a:t>
            </a:r>
          </a:p>
        </p:txBody>
      </p:sp>
      <p:pic>
        <p:nvPicPr>
          <p:cNvPr id="10" name="Marcador de contenido 9">
            <a:extLst>
              <a:ext uri="{FF2B5EF4-FFF2-40B4-BE49-F238E27FC236}">
                <a16:creationId xmlns:a16="http://schemas.microsoft.com/office/drawing/2014/main" id="{468F14D0-7139-4049-9F26-39BFE734A58F}"/>
              </a:ext>
            </a:extLst>
          </p:cNvPr>
          <p:cNvPicPr>
            <a:picLocks noGrp="1"/>
          </p:cNvPicPr>
          <p:nvPr>
            <p:ph idx="1"/>
          </p:nvPr>
        </p:nvPicPr>
        <p:blipFill rotWithShape="1">
          <a:blip r:embed="rId2"/>
          <a:srcRect l="3498" t="3817" b="23812"/>
          <a:stretch/>
        </p:blipFill>
        <p:spPr bwMode="auto">
          <a:xfrm>
            <a:off x="862468" y="1517268"/>
            <a:ext cx="4151314" cy="4351338"/>
          </a:xfrm>
          <a:prstGeom prst="rect">
            <a:avLst/>
          </a:prstGeom>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5A8077D7-D975-4126-B062-82E722CC6E64}"/>
              </a:ext>
            </a:extLst>
          </p:cNvPr>
          <p:cNvSpPr txBox="1"/>
          <p:nvPr/>
        </p:nvSpPr>
        <p:spPr>
          <a:xfrm>
            <a:off x="1208314" y="620062"/>
            <a:ext cx="10025743" cy="461665"/>
          </a:xfrm>
          <a:prstGeom prst="rect">
            <a:avLst/>
          </a:prstGeom>
          <a:solidFill>
            <a:schemeClr val="accent6">
              <a:lumMod val="60000"/>
              <a:lumOff val="40000"/>
            </a:schemeClr>
          </a:solidFill>
        </p:spPr>
        <p:txBody>
          <a:bodyPr wrap="square">
            <a:spAutoFit/>
          </a:bodyPr>
          <a:lstStyle/>
          <a:p>
            <a:pPr algn="l"/>
            <a:r>
              <a:rPr lang="es-CO" sz="2400" b="1" i="0" dirty="0">
                <a:solidFill>
                  <a:srgbClr val="555555"/>
                </a:solidFill>
                <a:effectLst/>
                <a:latin typeface="Montserrat"/>
              </a:rPr>
              <a:t>EL INSTITUTO COLOMBIANO DE BIENESTAR FAMILIAR   -ICBF -</a:t>
            </a:r>
          </a:p>
        </p:txBody>
      </p:sp>
    </p:spTree>
    <p:extLst>
      <p:ext uri="{BB962C8B-B14F-4D97-AF65-F5344CB8AC3E}">
        <p14:creationId xmlns:p14="http://schemas.microsoft.com/office/powerpoint/2010/main" val="3240325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DD70663A-8023-4B65-8823-03F851520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8" y="-7296"/>
            <a:ext cx="12208618" cy="6865296"/>
          </a:xfrm>
          <a:prstGeom prst="rect">
            <a:avLst/>
          </a:prstGeom>
        </p:spPr>
      </p:pic>
      <p:pic>
        <p:nvPicPr>
          <p:cNvPr id="6" name="Imagen 5">
            <a:extLst>
              <a:ext uri="{FF2B5EF4-FFF2-40B4-BE49-F238E27FC236}">
                <a16:creationId xmlns:a16="http://schemas.microsoft.com/office/drawing/2014/main" id="{20326680-2334-47B3-8F78-4A855219CA09}"/>
              </a:ext>
            </a:extLst>
          </p:cNvPr>
          <p:cNvPicPr/>
          <p:nvPr/>
        </p:nvPicPr>
        <p:blipFill rotWithShape="1">
          <a:blip r:embed="rId3"/>
          <a:srcRect l="9085" t="7720" r="7206" b="7732"/>
          <a:stretch/>
        </p:blipFill>
        <p:spPr bwMode="auto">
          <a:xfrm>
            <a:off x="1010865" y="545180"/>
            <a:ext cx="10153650" cy="5471799"/>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43064ED6-9CBF-4244-9559-0B271DD06051}"/>
              </a:ext>
            </a:extLst>
          </p:cNvPr>
          <p:cNvSpPr>
            <a:spLocks noGrp="1"/>
          </p:cNvSpPr>
          <p:nvPr>
            <p:ph type="title"/>
          </p:nvPr>
        </p:nvSpPr>
        <p:spPr>
          <a:xfrm>
            <a:off x="1010865" y="24004"/>
            <a:ext cx="10515600" cy="415498"/>
          </a:xfrm>
          <a:solidFill>
            <a:schemeClr val="accent6">
              <a:lumMod val="60000"/>
              <a:lumOff val="40000"/>
            </a:schemeClr>
          </a:solidFill>
        </p:spPr>
        <p:txBody>
          <a:bodyPr/>
          <a:lstStyle/>
          <a:p>
            <a:pPr algn="ctr" defTabSz="914355" rtl="0">
              <a:spcBef>
                <a:spcPct val="20000"/>
              </a:spcBef>
              <a:defRPr/>
            </a:pPr>
            <a:r>
              <a:rPr lang="es-CO" sz="2700" kern="1200" dirty="0">
                <a:solidFill>
                  <a:srgbClr val="242858"/>
                </a:solidFill>
                <a:latin typeface="+mj-lt"/>
                <a:ea typeface="+mn-ea"/>
                <a:cs typeface="+mn-cs"/>
              </a:rPr>
              <a:t>MODELO DE TRANSPARENCIA</a:t>
            </a:r>
          </a:p>
        </p:txBody>
      </p:sp>
      <p:sp>
        <p:nvSpPr>
          <p:cNvPr id="4" name="CuadroTexto 3">
            <a:extLst>
              <a:ext uri="{FF2B5EF4-FFF2-40B4-BE49-F238E27FC236}">
                <a16:creationId xmlns:a16="http://schemas.microsoft.com/office/drawing/2014/main" id="{9AB7DE30-F699-4B23-A454-88778B2B9675}"/>
              </a:ext>
            </a:extLst>
          </p:cNvPr>
          <p:cNvSpPr txBox="1"/>
          <p:nvPr/>
        </p:nvSpPr>
        <p:spPr>
          <a:xfrm>
            <a:off x="741736" y="5949003"/>
            <a:ext cx="10554914" cy="369332"/>
          </a:xfrm>
          <a:prstGeom prst="rect">
            <a:avLst/>
          </a:prstGeom>
          <a:noFill/>
        </p:spPr>
        <p:txBody>
          <a:bodyPr wrap="square" rtlCol="0">
            <a:spAutoFit/>
          </a:bodyPr>
          <a:lstStyle/>
          <a:p>
            <a:pPr defTabSz="914378">
              <a:defRPr/>
            </a:pPr>
            <a:r>
              <a:rPr lang="es-CO" b="1" dirty="0">
                <a:solidFill>
                  <a:srgbClr val="C00000"/>
                </a:solidFill>
                <a:latin typeface="Calibri" panose="020F0502020204030204"/>
              </a:rPr>
              <a:t>PROCURADURIA: RESULTADO DEL INDICE DE TRANSPARENCIA Y ACCESO A LA INFORMACIÓN- ITA 2019: 97%</a:t>
            </a:r>
          </a:p>
        </p:txBody>
      </p:sp>
      <p:sp>
        <p:nvSpPr>
          <p:cNvPr id="7" name="CuadroTexto 6">
            <a:extLst>
              <a:ext uri="{FF2B5EF4-FFF2-40B4-BE49-F238E27FC236}">
                <a16:creationId xmlns:a16="http://schemas.microsoft.com/office/drawing/2014/main" id="{BC9FC69D-F2AD-4F98-A0D1-04EAAE8F8887}"/>
              </a:ext>
            </a:extLst>
          </p:cNvPr>
          <p:cNvSpPr txBox="1"/>
          <p:nvPr/>
        </p:nvSpPr>
        <p:spPr>
          <a:xfrm>
            <a:off x="123342" y="6401937"/>
            <a:ext cx="1288016" cy="338554"/>
          </a:xfrm>
          <a:prstGeom prst="rect">
            <a:avLst/>
          </a:prstGeom>
          <a:solidFill>
            <a:schemeClr val="bg1">
              <a:alpha val="34000"/>
            </a:schemeClr>
          </a:solidFill>
        </p:spPr>
        <p:txBody>
          <a:bodyPr wrap="square" rtlCol="0">
            <a:spAutoFit/>
          </a:bodyPr>
          <a:lstStyle/>
          <a:p>
            <a:pPr algn="ctr" defTabSz="914378">
              <a:defRPr/>
            </a:pPr>
            <a:r>
              <a:rPr lang="es-CO" sz="1600" b="1" dirty="0">
                <a:solidFill>
                  <a:prstClr val="black"/>
                </a:solidFill>
                <a:latin typeface="Arial" panose="020B0604020202020204" pitchFamily="34" charset="0"/>
                <a:cs typeface="Arial" panose="020B0604020202020204" pitchFamily="34" charset="0"/>
              </a:rPr>
              <a:t>PÚBLICA</a:t>
            </a:r>
          </a:p>
        </p:txBody>
      </p:sp>
      <p:cxnSp>
        <p:nvCxnSpPr>
          <p:cNvPr id="8" name="Conector recto 7">
            <a:extLst>
              <a:ext uri="{FF2B5EF4-FFF2-40B4-BE49-F238E27FC236}">
                <a16:creationId xmlns:a16="http://schemas.microsoft.com/office/drawing/2014/main" id="{351768DF-D6BC-4267-8DE0-19369E33E460}"/>
              </a:ext>
            </a:extLst>
          </p:cNvPr>
          <p:cNvCxnSpPr>
            <a:cxnSpLocks/>
          </p:cNvCxnSpPr>
          <p:nvPr/>
        </p:nvCxnSpPr>
        <p:spPr>
          <a:xfrm>
            <a:off x="2152650" y="600737"/>
            <a:ext cx="81534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594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prstClr val="black">
                    <a:lumMod val="65000"/>
                    <a:lumOff val="35000"/>
                  </a:prstClr>
                </a:solidFill>
                <a:latin typeface="Arial" panose="020B0604020202020204" pitchFamily="34" charset="0"/>
                <a:cs typeface="Arial" panose="020B0604020202020204" pitchFamily="34" charset="0"/>
              </a:rPr>
              <a:t>PÚBLICA</a:t>
            </a:r>
          </a:p>
        </p:txBody>
      </p:sp>
      <p:grpSp>
        <p:nvGrpSpPr>
          <p:cNvPr id="5" name="Grupo 4">
            <a:extLst>
              <a:ext uri="{FF2B5EF4-FFF2-40B4-BE49-F238E27FC236}">
                <a16:creationId xmlns:a16="http://schemas.microsoft.com/office/drawing/2014/main" id="{E0FFEFB6-BD4E-4995-A1EA-52E0E1949668}"/>
              </a:ext>
            </a:extLst>
          </p:cNvPr>
          <p:cNvGrpSpPr/>
          <p:nvPr/>
        </p:nvGrpSpPr>
        <p:grpSpPr>
          <a:xfrm>
            <a:off x="740229" y="1120764"/>
            <a:ext cx="10591800" cy="5073630"/>
            <a:chOff x="1829996" y="1652853"/>
            <a:chExt cx="8588234" cy="5073630"/>
          </a:xfrm>
        </p:grpSpPr>
        <p:grpSp>
          <p:nvGrpSpPr>
            <p:cNvPr id="6" name="Grupo 5">
              <a:extLst>
                <a:ext uri="{FF2B5EF4-FFF2-40B4-BE49-F238E27FC236}">
                  <a16:creationId xmlns:a16="http://schemas.microsoft.com/office/drawing/2014/main" id="{F3AB6431-2D67-49EB-A797-230C2EBBB25A}"/>
                </a:ext>
              </a:extLst>
            </p:cNvPr>
            <p:cNvGrpSpPr/>
            <p:nvPr/>
          </p:nvGrpSpPr>
          <p:grpSpPr>
            <a:xfrm>
              <a:off x="1873017" y="1711266"/>
              <a:ext cx="3234514" cy="583492"/>
              <a:chOff x="0" y="645746"/>
              <a:chExt cx="3234514" cy="583492"/>
            </a:xfrm>
          </p:grpSpPr>
          <p:sp>
            <p:nvSpPr>
              <p:cNvPr id="53" name="Rectángulo: esquinas redondeadas 52">
                <a:extLst>
                  <a:ext uri="{FF2B5EF4-FFF2-40B4-BE49-F238E27FC236}">
                    <a16:creationId xmlns:a16="http://schemas.microsoft.com/office/drawing/2014/main" id="{EBA89F98-0AE9-4D39-9D84-D53D45903728}"/>
                  </a:ext>
                </a:extLst>
              </p:cNvPr>
              <p:cNvSpPr/>
              <p:nvPr/>
            </p:nvSpPr>
            <p:spPr>
              <a:xfrm>
                <a:off x="0" y="645746"/>
                <a:ext cx="3234514" cy="583492"/>
              </a:xfrm>
              <a:prstGeom prst="roundRect">
                <a:avLst/>
              </a:prstGeom>
            </p:spPr>
            <p:style>
              <a:lnRef idx="2">
                <a:schemeClr val="lt1">
                  <a:hueOff val="0"/>
                  <a:satOff val="0"/>
                  <a:lumOff val="0"/>
                  <a:alphaOff val="0"/>
                </a:schemeClr>
              </a:lnRef>
              <a:fillRef idx="1">
                <a:schemeClr val="accent5">
                  <a:hueOff val="-1225557"/>
                  <a:satOff val="-1705"/>
                  <a:lumOff val="-654"/>
                  <a:alphaOff val="0"/>
                </a:schemeClr>
              </a:fillRef>
              <a:effectRef idx="0">
                <a:schemeClr val="accent5">
                  <a:hueOff val="-1225557"/>
                  <a:satOff val="-1705"/>
                  <a:lumOff val="-654"/>
                  <a:alphaOff val="0"/>
                </a:schemeClr>
              </a:effectRef>
              <a:fontRef idx="minor">
                <a:schemeClr val="lt1"/>
              </a:fontRef>
            </p:style>
          </p:sp>
          <p:sp>
            <p:nvSpPr>
              <p:cNvPr id="54" name="Rectángulo: esquinas redondeadas 4">
                <a:extLst>
                  <a:ext uri="{FF2B5EF4-FFF2-40B4-BE49-F238E27FC236}">
                    <a16:creationId xmlns:a16="http://schemas.microsoft.com/office/drawing/2014/main" id="{FDAC6208-D292-4B0F-8866-5EC15A1C2AA2}"/>
                  </a:ext>
                </a:extLst>
              </p:cNvPr>
              <p:cNvSpPr txBox="1"/>
              <p:nvPr/>
            </p:nvSpPr>
            <p:spPr>
              <a:xfrm>
                <a:off x="28484" y="674230"/>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mn-ea"/>
                    <a:cs typeface="+mn-cs"/>
                  </a:rPr>
                  <a:t>Ley 1712 de 2014  </a:t>
                </a:r>
              </a:p>
            </p:txBody>
          </p:sp>
        </p:grpSp>
        <p:grpSp>
          <p:nvGrpSpPr>
            <p:cNvPr id="7" name="Grupo 6">
              <a:extLst>
                <a:ext uri="{FF2B5EF4-FFF2-40B4-BE49-F238E27FC236}">
                  <a16:creationId xmlns:a16="http://schemas.microsoft.com/office/drawing/2014/main" id="{2D1502AE-46F6-45EE-9385-8BD35148E359}"/>
                </a:ext>
              </a:extLst>
            </p:cNvPr>
            <p:cNvGrpSpPr/>
            <p:nvPr/>
          </p:nvGrpSpPr>
          <p:grpSpPr>
            <a:xfrm>
              <a:off x="1844533" y="2313860"/>
              <a:ext cx="3234514" cy="583492"/>
              <a:chOff x="0" y="1287588"/>
              <a:chExt cx="3234514" cy="583492"/>
            </a:xfrm>
          </p:grpSpPr>
          <p:sp>
            <p:nvSpPr>
              <p:cNvPr id="51" name="Rectángulo: esquinas redondeadas 50">
                <a:extLst>
                  <a:ext uri="{FF2B5EF4-FFF2-40B4-BE49-F238E27FC236}">
                    <a16:creationId xmlns:a16="http://schemas.microsoft.com/office/drawing/2014/main" id="{0546BE59-FA7E-4A36-AB1C-9562DD4124C2}"/>
                  </a:ext>
                </a:extLst>
              </p:cNvPr>
              <p:cNvSpPr/>
              <p:nvPr/>
            </p:nvSpPr>
            <p:spPr>
              <a:xfrm>
                <a:off x="0" y="1287588"/>
                <a:ext cx="3234514" cy="583492"/>
              </a:xfrm>
              <a:prstGeom prst="roundRect">
                <a:avLst/>
              </a:prstGeom>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sp>
          <p:sp>
            <p:nvSpPr>
              <p:cNvPr id="52" name="Rectángulo: esquinas redondeadas 4">
                <a:extLst>
                  <a:ext uri="{FF2B5EF4-FFF2-40B4-BE49-F238E27FC236}">
                    <a16:creationId xmlns:a16="http://schemas.microsoft.com/office/drawing/2014/main" id="{9945EDFE-B0E8-4C04-AB6E-A1C03989BD64}"/>
                  </a:ext>
                </a:extLst>
              </p:cNvPr>
              <p:cNvSpPr txBox="1"/>
              <p:nvPr/>
            </p:nvSpPr>
            <p:spPr>
              <a:xfrm>
                <a:off x="28484" y="1316072"/>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mn-ea"/>
                    <a:cs typeface="+mn-cs"/>
                  </a:rPr>
                  <a:t>Ley 1755 de 2015</a:t>
                </a:r>
              </a:p>
            </p:txBody>
          </p:sp>
        </p:grpSp>
        <p:grpSp>
          <p:nvGrpSpPr>
            <p:cNvPr id="8" name="Grupo 7">
              <a:extLst>
                <a:ext uri="{FF2B5EF4-FFF2-40B4-BE49-F238E27FC236}">
                  <a16:creationId xmlns:a16="http://schemas.microsoft.com/office/drawing/2014/main" id="{0655C034-3B80-4F1D-8B5E-2C086941209F}"/>
                </a:ext>
              </a:extLst>
            </p:cNvPr>
            <p:cNvGrpSpPr/>
            <p:nvPr/>
          </p:nvGrpSpPr>
          <p:grpSpPr>
            <a:xfrm>
              <a:off x="1844533" y="2907426"/>
              <a:ext cx="3234514" cy="598648"/>
              <a:chOff x="0" y="1914275"/>
              <a:chExt cx="3234514" cy="598648"/>
            </a:xfrm>
          </p:grpSpPr>
          <p:sp>
            <p:nvSpPr>
              <p:cNvPr id="49" name="Rectángulo: esquinas redondeadas 48">
                <a:extLst>
                  <a:ext uri="{FF2B5EF4-FFF2-40B4-BE49-F238E27FC236}">
                    <a16:creationId xmlns:a16="http://schemas.microsoft.com/office/drawing/2014/main" id="{3E43864E-C767-4AF5-A3CC-E29EAFBB6678}"/>
                  </a:ext>
                </a:extLst>
              </p:cNvPr>
              <p:cNvSpPr/>
              <p:nvPr/>
            </p:nvSpPr>
            <p:spPr>
              <a:xfrm>
                <a:off x="0" y="1929431"/>
                <a:ext cx="3234514" cy="583492"/>
              </a:xfrm>
              <a:prstGeom prst="roundRect">
                <a:avLst/>
              </a:pr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sp>
          <p:sp>
            <p:nvSpPr>
              <p:cNvPr id="50" name="Rectángulo: esquinas redondeadas 4">
                <a:extLst>
                  <a:ext uri="{FF2B5EF4-FFF2-40B4-BE49-F238E27FC236}">
                    <a16:creationId xmlns:a16="http://schemas.microsoft.com/office/drawing/2014/main" id="{10EA283D-1C3B-4CEA-98FA-B915C5384535}"/>
                  </a:ext>
                </a:extLst>
              </p:cNvPr>
              <p:cNvSpPr txBox="1"/>
              <p:nvPr/>
            </p:nvSpPr>
            <p:spPr>
              <a:xfrm>
                <a:off x="39000" y="1914275"/>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altLang="es-MX"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Decreto 1081 de 2015</a:t>
                </a:r>
                <a:endParaRPr kumimoji="0" lang="es-CO"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upo 8">
              <a:extLst>
                <a:ext uri="{FF2B5EF4-FFF2-40B4-BE49-F238E27FC236}">
                  <a16:creationId xmlns:a16="http://schemas.microsoft.com/office/drawing/2014/main" id="{CD9E2D78-7719-452F-93FC-A48EC86AAD6D}"/>
                </a:ext>
              </a:extLst>
            </p:cNvPr>
            <p:cNvGrpSpPr/>
            <p:nvPr/>
          </p:nvGrpSpPr>
          <p:grpSpPr>
            <a:xfrm>
              <a:off x="1833571" y="3550789"/>
              <a:ext cx="3234514" cy="583492"/>
              <a:chOff x="0" y="3854957"/>
              <a:chExt cx="3234514" cy="583492"/>
            </a:xfrm>
          </p:grpSpPr>
          <p:sp>
            <p:nvSpPr>
              <p:cNvPr id="47" name="Rectángulo: esquinas redondeadas 46">
                <a:extLst>
                  <a:ext uri="{FF2B5EF4-FFF2-40B4-BE49-F238E27FC236}">
                    <a16:creationId xmlns:a16="http://schemas.microsoft.com/office/drawing/2014/main" id="{6B72507D-55A8-446C-88A7-41326F1C7C52}"/>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48" name="Rectángulo: esquinas redondeadas 4">
                <a:extLst>
                  <a:ext uri="{FF2B5EF4-FFF2-40B4-BE49-F238E27FC236}">
                    <a16:creationId xmlns:a16="http://schemas.microsoft.com/office/drawing/2014/main" id="{4FCE2F13-5223-44FF-A71A-9F9E40D4FB71}"/>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Documento CONPES 167 de 2013 </a:t>
                </a:r>
                <a:endParaRPr kumimoji="0" lang="es-MX" altLang="es-MX"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upo 9">
              <a:extLst>
                <a:ext uri="{FF2B5EF4-FFF2-40B4-BE49-F238E27FC236}">
                  <a16:creationId xmlns:a16="http://schemas.microsoft.com/office/drawing/2014/main" id="{10693678-F663-46EF-948E-2A560951FE11}"/>
                </a:ext>
              </a:extLst>
            </p:cNvPr>
            <p:cNvGrpSpPr/>
            <p:nvPr/>
          </p:nvGrpSpPr>
          <p:grpSpPr>
            <a:xfrm>
              <a:off x="5169105" y="1652853"/>
              <a:ext cx="5160840" cy="583492"/>
              <a:chOff x="3234514" y="645746"/>
              <a:chExt cx="4851771" cy="583492"/>
            </a:xfrm>
          </p:grpSpPr>
          <p:sp>
            <p:nvSpPr>
              <p:cNvPr id="45" name="Flecha: a la derecha 44">
                <a:extLst>
                  <a:ext uri="{FF2B5EF4-FFF2-40B4-BE49-F238E27FC236}">
                    <a16:creationId xmlns:a16="http://schemas.microsoft.com/office/drawing/2014/main" id="{693A0058-B211-476F-A2CA-D85547A5E46A}"/>
                  </a:ext>
                </a:extLst>
              </p:cNvPr>
              <p:cNvSpPr/>
              <p:nvPr/>
            </p:nvSpPr>
            <p:spPr>
              <a:xfrm>
                <a:off x="3234514" y="645746"/>
                <a:ext cx="4851771" cy="583492"/>
              </a:xfrm>
              <a:prstGeom prst="rightArrow">
                <a:avLst>
                  <a:gd name="adj1" fmla="val 75000"/>
                  <a:gd name="adj2" fmla="val 50000"/>
                </a:avLst>
              </a:prstGeom>
            </p:spPr>
            <p:style>
              <a:lnRef idx="2">
                <a:schemeClr val="accent5">
                  <a:tint val="40000"/>
                  <a:alpha val="90000"/>
                  <a:hueOff val="-1231959"/>
                  <a:satOff val="-2136"/>
                  <a:lumOff val="-215"/>
                  <a:alphaOff val="0"/>
                </a:schemeClr>
              </a:lnRef>
              <a:fillRef idx="1">
                <a:schemeClr val="accent5">
                  <a:tint val="40000"/>
                  <a:alpha val="90000"/>
                  <a:hueOff val="-1231959"/>
                  <a:satOff val="-2136"/>
                  <a:lumOff val="-215"/>
                  <a:alphaOff val="0"/>
                </a:schemeClr>
              </a:fillRef>
              <a:effectRef idx="0">
                <a:schemeClr val="accent5">
                  <a:tint val="40000"/>
                  <a:alpha val="90000"/>
                  <a:hueOff val="-1231959"/>
                  <a:satOff val="-2136"/>
                  <a:lumOff val="-215"/>
                  <a:alphaOff val="0"/>
                </a:schemeClr>
              </a:effectRef>
              <a:fontRef idx="minor">
                <a:schemeClr val="dk1">
                  <a:hueOff val="0"/>
                  <a:satOff val="0"/>
                  <a:lumOff val="0"/>
                  <a:alphaOff val="0"/>
                </a:schemeClr>
              </a:fontRef>
            </p:style>
          </p:sp>
          <p:sp>
            <p:nvSpPr>
              <p:cNvPr id="46" name="Flecha: a la derecha 4">
                <a:extLst>
                  <a:ext uri="{FF2B5EF4-FFF2-40B4-BE49-F238E27FC236}">
                    <a16:creationId xmlns:a16="http://schemas.microsoft.com/office/drawing/2014/main" id="{C046DB08-48B9-4925-BCC5-0415C163D0B8}"/>
                  </a:ext>
                </a:extLst>
              </p:cNvPr>
              <p:cNvSpPr txBox="1"/>
              <p:nvPr/>
            </p:nvSpPr>
            <p:spPr>
              <a:xfrm>
                <a:off x="3234514" y="718683"/>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Ley de Transparencia y Acceso a la Información Pública</a:t>
                </a:r>
              </a:p>
            </p:txBody>
          </p:sp>
        </p:grpSp>
        <p:grpSp>
          <p:nvGrpSpPr>
            <p:cNvPr id="11" name="Grupo 10">
              <a:extLst>
                <a:ext uri="{FF2B5EF4-FFF2-40B4-BE49-F238E27FC236}">
                  <a16:creationId xmlns:a16="http://schemas.microsoft.com/office/drawing/2014/main" id="{4D518BA4-A65A-4385-854D-B6791ADF3F8D}"/>
                </a:ext>
              </a:extLst>
            </p:cNvPr>
            <p:cNvGrpSpPr/>
            <p:nvPr/>
          </p:nvGrpSpPr>
          <p:grpSpPr>
            <a:xfrm>
              <a:off x="5170590" y="2257879"/>
              <a:ext cx="5160840" cy="583492"/>
              <a:chOff x="3234514" y="1287588"/>
              <a:chExt cx="4851771" cy="583492"/>
            </a:xfrm>
          </p:grpSpPr>
          <p:sp>
            <p:nvSpPr>
              <p:cNvPr id="43" name="Flecha: a la derecha 42">
                <a:extLst>
                  <a:ext uri="{FF2B5EF4-FFF2-40B4-BE49-F238E27FC236}">
                    <a16:creationId xmlns:a16="http://schemas.microsoft.com/office/drawing/2014/main" id="{94745676-E142-4B56-A74D-0E400E105031}"/>
                  </a:ext>
                </a:extLst>
              </p:cNvPr>
              <p:cNvSpPr/>
              <p:nvPr/>
            </p:nvSpPr>
            <p:spPr>
              <a:xfrm>
                <a:off x="3234514" y="1287588"/>
                <a:ext cx="4851771" cy="583492"/>
              </a:xfrm>
              <a:prstGeom prst="rightArrow">
                <a:avLst>
                  <a:gd name="adj1" fmla="val 75000"/>
                  <a:gd name="adj2" fmla="val 50000"/>
                </a:avLst>
              </a:prstGeom>
            </p:spPr>
            <p:style>
              <a:lnRef idx="2">
                <a:schemeClr val="accent5">
                  <a:tint val="40000"/>
                  <a:alpha val="90000"/>
                  <a:hueOff val="-2463918"/>
                  <a:satOff val="-4272"/>
                  <a:lumOff val="-430"/>
                  <a:alphaOff val="0"/>
                </a:schemeClr>
              </a:lnRef>
              <a:fillRef idx="1">
                <a:schemeClr val="accent5">
                  <a:tint val="40000"/>
                  <a:alpha val="90000"/>
                  <a:hueOff val="-2463918"/>
                  <a:satOff val="-4272"/>
                  <a:lumOff val="-430"/>
                  <a:alphaOff val="0"/>
                </a:schemeClr>
              </a:fillRef>
              <a:effectRef idx="0">
                <a:schemeClr val="accent5">
                  <a:tint val="40000"/>
                  <a:alpha val="90000"/>
                  <a:hueOff val="-2463918"/>
                  <a:satOff val="-4272"/>
                  <a:lumOff val="-430"/>
                  <a:alphaOff val="0"/>
                </a:schemeClr>
              </a:effectRef>
              <a:fontRef idx="minor">
                <a:schemeClr val="dk1">
                  <a:hueOff val="0"/>
                  <a:satOff val="0"/>
                  <a:lumOff val="0"/>
                  <a:alphaOff val="0"/>
                </a:schemeClr>
              </a:fontRef>
            </p:style>
          </p:sp>
          <p:sp>
            <p:nvSpPr>
              <p:cNvPr id="44" name="Flecha: a la derecha 4">
                <a:extLst>
                  <a:ext uri="{FF2B5EF4-FFF2-40B4-BE49-F238E27FC236}">
                    <a16:creationId xmlns:a16="http://schemas.microsoft.com/office/drawing/2014/main" id="{BEE111A1-6A6F-463C-AA75-81AC8FE453E5}"/>
                  </a:ext>
                </a:extLst>
              </p:cNvPr>
              <p:cNvSpPr txBox="1"/>
              <p:nvPr/>
            </p:nvSpPr>
            <p:spPr>
              <a:xfrm>
                <a:off x="3234514" y="1360525"/>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Ley que regula Derecho fundamental de petición</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Ley de Promoción y protección al Derecho  a la Participación ciudadana</a:t>
                </a:r>
              </a:p>
            </p:txBody>
          </p:sp>
        </p:grpSp>
        <p:grpSp>
          <p:nvGrpSpPr>
            <p:cNvPr id="12" name="Grupo 11">
              <a:extLst>
                <a:ext uri="{FF2B5EF4-FFF2-40B4-BE49-F238E27FC236}">
                  <a16:creationId xmlns:a16="http://schemas.microsoft.com/office/drawing/2014/main" id="{8B840118-2A35-416C-B934-13856D3D46F9}"/>
                </a:ext>
              </a:extLst>
            </p:cNvPr>
            <p:cNvGrpSpPr/>
            <p:nvPr/>
          </p:nvGrpSpPr>
          <p:grpSpPr>
            <a:xfrm>
              <a:off x="5169105" y="2890992"/>
              <a:ext cx="5160840" cy="583491"/>
              <a:chOff x="3234514" y="1929431"/>
              <a:chExt cx="4851771" cy="583492"/>
            </a:xfrm>
          </p:grpSpPr>
          <p:sp>
            <p:nvSpPr>
              <p:cNvPr id="41" name="Flecha: a la derecha 40">
                <a:extLst>
                  <a:ext uri="{FF2B5EF4-FFF2-40B4-BE49-F238E27FC236}">
                    <a16:creationId xmlns:a16="http://schemas.microsoft.com/office/drawing/2014/main" id="{878B54D6-A231-4579-BC50-9CF6B30A5425}"/>
                  </a:ext>
                </a:extLst>
              </p:cNvPr>
              <p:cNvSpPr/>
              <p:nvPr/>
            </p:nvSpPr>
            <p:spPr>
              <a:xfrm>
                <a:off x="3234514" y="1929431"/>
                <a:ext cx="4851771" cy="583492"/>
              </a:xfrm>
              <a:prstGeom prst="rightArrow">
                <a:avLst>
                  <a:gd name="adj1" fmla="val 75000"/>
                  <a:gd name="adj2" fmla="val 50000"/>
                </a:avLst>
              </a:prstGeom>
            </p:spPr>
            <p:style>
              <a:lnRef idx="2">
                <a:schemeClr val="accent5">
                  <a:tint val="40000"/>
                  <a:alpha val="90000"/>
                  <a:hueOff val="-3695877"/>
                  <a:satOff val="-6408"/>
                  <a:lumOff val="-644"/>
                  <a:alphaOff val="0"/>
                </a:schemeClr>
              </a:lnRef>
              <a:fillRef idx="1">
                <a:schemeClr val="accent5">
                  <a:tint val="40000"/>
                  <a:alpha val="90000"/>
                  <a:hueOff val="-3695877"/>
                  <a:satOff val="-6408"/>
                  <a:lumOff val="-644"/>
                  <a:alphaOff val="0"/>
                </a:schemeClr>
              </a:fillRef>
              <a:effectRef idx="0">
                <a:schemeClr val="accent5">
                  <a:tint val="40000"/>
                  <a:alpha val="90000"/>
                  <a:hueOff val="-3695877"/>
                  <a:satOff val="-6408"/>
                  <a:lumOff val="-644"/>
                  <a:alphaOff val="0"/>
                </a:schemeClr>
              </a:effectRef>
              <a:fontRef idx="minor">
                <a:schemeClr val="dk1">
                  <a:hueOff val="0"/>
                  <a:satOff val="0"/>
                  <a:lumOff val="0"/>
                  <a:alphaOff val="0"/>
                </a:schemeClr>
              </a:fontRef>
            </p:style>
          </p:sp>
          <p:sp>
            <p:nvSpPr>
              <p:cNvPr id="42" name="Flecha: a la derecha 4">
                <a:extLst>
                  <a:ext uri="{FF2B5EF4-FFF2-40B4-BE49-F238E27FC236}">
                    <a16:creationId xmlns:a16="http://schemas.microsoft.com/office/drawing/2014/main" id="{40F5A37C-B71C-48E9-B7AC-508B54275481}"/>
                  </a:ext>
                </a:extLst>
              </p:cNvPr>
              <p:cNvSpPr txBox="1"/>
              <p:nvPr/>
            </p:nvSpPr>
            <p:spPr>
              <a:xfrm>
                <a:off x="3260942" y="2002368"/>
                <a:ext cx="4685920" cy="2948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50" tIns="6350" rIns="6350" bIns="6350" numCol="1" spcCol="1270" anchor="t" anchorCtr="0">
                <a:noAutofit/>
              </a:bodyPr>
              <a:lstStyle/>
              <a:p>
                <a:pPr marL="57150" marR="0" lvl="1" indent="-57150" algn="l" defTabSz="444500" rtl="0" eaLnBrk="1" fontAlgn="auto" latinLnBrk="0" hangingPunct="1">
                  <a:lnSpc>
                    <a:spcPct val="90000"/>
                  </a:lnSpc>
                  <a:spcBef>
                    <a:spcPct val="0"/>
                  </a:spcBef>
                  <a:spcAft>
                    <a:spcPct val="15000"/>
                  </a:spcAft>
                  <a:buClrTx/>
                  <a:buSzTx/>
                  <a:buFontTx/>
                  <a:buChar char="•"/>
                  <a:tabLst/>
                  <a:defRPr/>
                </a:pPr>
                <a:r>
                  <a:rPr kumimoji="0" lang="es-MX" altLang="es-MX"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Metodología y Estándares, que deben cumplir las entidades publicas:</a:t>
                </a:r>
                <a:endParaRPr kumimoji="0" lang="es-CO"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444500" rtl="0" eaLnBrk="1" fontAlgn="auto" latinLnBrk="0" hangingPunct="1">
                  <a:lnSpc>
                    <a:spcPct val="90000"/>
                  </a:lnSpc>
                  <a:spcBef>
                    <a:spcPct val="0"/>
                  </a:spcBef>
                  <a:spcAft>
                    <a:spcPct val="15000"/>
                  </a:spcAft>
                  <a:buClrTx/>
                  <a:buSzTx/>
                  <a:buFontTx/>
                  <a:buChar char="•"/>
                  <a:tabLst/>
                  <a:defRPr/>
                </a:pPr>
                <a:r>
                  <a:rPr kumimoji="0" lang="es-MX" altLang="es-MX" sz="11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«Estrategias para la Construcción del Plan Anticorrupción y de Atención al Ciudadano V2 2015»</a:t>
                </a:r>
                <a:endParaRPr kumimoji="0" lang="es-MX" altLang="es-MX"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3" name="Grupo 12">
              <a:extLst>
                <a:ext uri="{FF2B5EF4-FFF2-40B4-BE49-F238E27FC236}">
                  <a16:creationId xmlns:a16="http://schemas.microsoft.com/office/drawing/2014/main" id="{DC27286C-4ED8-4232-AC87-40A474D864F5}"/>
                </a:ext>
              </a:extLst>
            </p:cNvPr>
            <p:cNvGrpSpPr/>
            <p:nvPr/>
          </p:nvGrpSpPr>
          <p:grpSpPr>
            <a:xfrm>
              <a:off x="5156609" y="3506074"/>
              <a:ext cx="5160841" cy="583492"/>
              <a:chOff x="3234514" y="3854957"/>
              <a:chExt cx="4851771" cy="583492"/>
            </a:xfrm>
          </p:grpSpPr>
          <p:sp>
            <p:nvSpPr>
              <p:cNvPr id="39" name="Flecha: a la derecha 38">
                <a:extLst>
                  <a:ext uri="{FF2B5EF4-FFF2-40B4-BE49-F238E27FC236}">
                    <a16:creationId xmlns:a16="http://schemas.microsoft.com/office/drawing/2014/main" id="{56DE674B-F219-4EF5-A038-C81C754536EE}"/>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40" name="Flecha: a la derecha 4">
                <a:extLst>
                  <a:ext uri="{FF2B5EF4-FFF2-40B4-BE49-F238E27FC236}">
                    <a16:creationId xmlns:a16="http://schemas.microsoft.com/office/drawing/2014/main" id="{A51FBE72-F4D6-4E6D-8B53-7C1C79A83504}"/>
                  </a:ext>
                </a:extLst>
              </p:cNvPr>
              <p:cNvSpPr txBox="1"/>
              <p:nvPr/>
            </p:nvSpPr>
            <p:spPr>
              <a:xfrm>
                <a:off x="3234514" y="3927894"/>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“Estrategia Nacional de la Política Pública Integral Anticorrupción</a:t>
                </a: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4" name="Grupo 13">
              <a:extLst>
                <a:ext uri="{FF2B5EF4-FFF2-40B4-BE49-F238E27FC236}">
                  <a16:creationId xmlns:a16="http://schemas.microsoft.com/office/drawing/2014/main" id="{C8F3308F-E612-4A83-80DF-34B67BCDD163}"/>
                </a:ext>
              </a:extLst>
            </p:cNvPr>
            <p:cNvGrpSpPr/>
            <p:nvPr/>
          </p:nvGrpSpPr>
          <p:grpSpPr>
            <a:xfrm>
              <a:off x="1829996" y="4176519"/>
              <a:ext cx="3234514" cy="583492"/>
              <a:chOff x="0" y="3854957"/>
              <a:chExt cx="3234514" cy="583492"/>
            </a:xfrm>
          </p:grpSpPr>
          <p:sp>
            <p:nvSpPr>
              <p:cNvPr id="37" name="Rectángulo: esquinas redondeadas 36">
                <a:extLst>
                  <a:ext uri="{FF2B5EF4-FFF2-40B4-BE49-F238E27FC236}">
                    <a16:creationId xmlns:a16="http://schemas.microsoft.com/office/drawing/2014/main" id="{96896C4F-A1AC-4159-865A-6ACA2BE729D6}"/>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38" name="Rectángulo: esquinas redondeadas 4">
                <a:extLst>
                  <a:ext uri="{FF2B5EF4-FFF2-40B4-BE49-F238E27FC236}">
                    <a16:creationId xmlns:a16="http://schemas.microsoft.com/office/drawing/2014/main" id="{C45A5B52-4CFE-41F2-A7C8-A0F822163ACF}"/>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Decreto 183 de 2015 </a:t>
                </a:r>
                <a:endParaRPr kumimoji="0" lang="es-MX" altLang="es-MX"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 name="Grupo 14">
              <a:extLst>
                <a:ext uri="{FF2B5EF4-FFF2-40B4-BE49-F238E27FC236}">
                  <a16:creationId xmlns:a16="http://schemas.microsoft.com/office/drawing/2014/main" id="{4EFD5D2C-15E1-4C9E-A331-B91C5C10B301}"/>
                </a:ext>
              </a:extLst>
            </p:cNvPr>
            <p:cNvGrpSpPr/>
            <p:nvPr/>
          </p:nvGrpSpPr>
          <p:grpSpPr>
            <a:xfrm>
              <a:off x="5169105" y="4105797"/>
              <a:ext cx="5192899" cy="749528"/>
              <a:chOff x="3234514" y="3854957"/>
              <a:chExt cx="4851771" cy="583492"/>
            </a:xfrm>
          </p:grpSpPr>
          <p:sp>
            <p:nvSpPr>
              <p:cNvPr id="35" name="Flecha: a la derecha 34">
                <a:extLst>
                  <a:ext uri="{FF2B5EF4-FFF2-40B4-BE49-F238E27FC236}">
                    <a16:creationId xmlns:a16="http://schemas.microsoft.com/office/drawing/2014/main" id="{2B4FB1B8-BF7D-40CD-9D97-E3D5AEB93B88}"/>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36" name="Flecha: a la derecha 4">
                <a:extLst>
                  <a:ext uri="{FF2B5EF4-FFF2-40B4-BE49-F238E27FC236}">
                    <a16:creationId xmlns:a16="http://schemas.microsoft.com/office/drawing/2014/main" id="{C7C7C58F-13BF-437E-8867-EC6D4C142D1C}"/>
                  </a:ext>
                </a:extLst>
              </p:cNvPr>
              <p:cNvSpPr txBox="1"/>
              <p:nvPr/>
            </p:nvSpPr>
            <p:spPr>
              <a:xfrm>
                <a:off x="3234514" y="3927894"/>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Único de la Función Pública, en el Art. 2.2.22.1 y siguientes, estableció que el Plan Anticorrupción y de Atención al Ciudadano hace parte del Modelo Integrado de Planeación y Gestión del Decreto 2482 de 2012. </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endParaRPr kumimoji="0" lang="es-MX" altLang="es-MX"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6" name="Grupo 15">
              <a:extLst>
                <a:ext uri="{FF2B5EF4-FFF2-40B4-BE49-F238E27FC236}">
                  <a16:creationId xmlns:a16="http://schemas.microsoft.com/office/drawing/2014/main" id="{248FB0D6-EC93-4CB4-8E9A-C83F0A51FEE3}"/>
                </a:ext>
              </a:extLst>
            </p:cNvPr>
            <p:cNvGrpSpPr/>
            <p:nvPr/>
          </p:nvGrpSpPr>
          <p:grpSpPr>
            <a:xfrm>
              <a:off x="1844533" y="5429778"/>
              <a:ext cx="3234514" cy="583492"/>
              <a:chOff x="0" y="3213115"/>
              <a:chExt cx="3234514" cy="583492"/>
            </a:xfrm>
          </p:grpSpPr>
          <p:sp>
            <p:nvSpPr>
              <p:cNvPr id="33" name="Rectángulo: esquinas redondeadas 32">
                <a:extLst>
                  <a:ext uri="{FF2B5EF4-FFF2-40B4-BE49-F238E27FC236}">
                    <a16:creationId xmlns:a16="http://schemas.microsoft.com/office/drawing/2014/main" id="{B2BA6346-B0F0-49F3-863D-6A24580621AB}"/>
                  </a:ext>
                </a:extLst>
              </p:cNvPr>
              <p:cNvSpPr/>
              <p:nvPr/>
            </p:nvSpPr>
            <p:spPr>
              <a:xfrm>
                <a:off x="0" y="3213115"/>
                <a:ext cx="3234514" cy="583492"/>
              </a:xfrm>
              <a:prstGeom prst="roundRect">
                <a:avLst/>
              </a:prstGeom>
            </p:spPr>
            <p:style>
              <a:lnRef idx="2">
                <a:schemeClr val="lt1">
                  <a:hueOff val="0"/>
                  <a:satOff val="0"/>
                  <a:lumOff val="0"/>
                  <a:alphaOff val="0"/>
                </a:schemeClr>
              </a:lnRef>
              <a:fillRef idx="1">
                <a:schemeClr val="accent5">
                  <a:hueOff val="-6127787"/>
                  <a:satOff val="-8523"/>
                  <a:lumOff val="-3268"/>
                  <a:alphaOff val="0"/>
                </a:schemeClr>
              </a:fillRef>
              <a:effectRef idx="0">
                <a:schemeClr val="accent5">
                  <a:hueOff val="-6127787"/>
                  <a:satOff val="-8523"/>
                  <a:lumOff val="-3268"/>
                  <a:alphaOff val="0"/>
                </a:schemeClr>
              </a:effectRef>
              <a:fontRef idx="minor">
                <a:schemeClr val="lt1"/>
              </a:fontRef>
            </p:style>
          </p:sp>
          <p:sp>
            <p:nvSpPr>
              <p:cNvPr id="34" name="Rectángulo: esquinas redondeadas 4">
                <a:extLst>
                  <a:ext uri="{FF2B5EF4-FFF2-40B4-BE49-F238E27FC236}">
                    <a16:creationId xmlns:a16="http://schemas.microsoft.com/office/drawing/2014/main" id="{7F62FE1F-9829-49C9-804A-16A179E298E1}"/>
                  </a:ext>
                </a:extLst>
              </p:cNvPr>
              <p:cNvSpPr txBox="1"/>
              <p:nvPr/>
            </p:nvSpPr>
            <p:spPr>
              <a:xfrm>
                <a:off x="28484" y="3241599"/>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45720"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CO" sz="12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Bases del Plan Nacional de Desarrollo (2018–2022 “Pacto por Colombia pacto por la equidad”)</a:t>
                </a:r>
                <a:endParaRPr kumimoji="0" lang="es-MX" altLang="es-MX"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upo 16">
              <a:extLst>
                <a:ext uri="{FF2B5EF4-FFF2-40B4-BE49-F238E27FC236}">
                  <a16:creationId xmlns:a16="http://schemas.microsoft.com/office/drawing/2014/main" id="{624B19BF-92AC-419A-945F-C3C7F45A528B}"/>
                </a:ext>
              </a:extLst>
            </p:cNvPr>
            <p:cNvGrpSpPr/>
            <p:nvPr/>
          </p:nvGrpSpPr>
          <p:grpSpPr>
            <a:xfrm>
              <a:off x="5176115" y="5426784"/>
              <a:ext cx="5221013" cy="749520"/>
              <a:chOff x="3234514" y="3854957"/>
              <a:chExt cx="4851771" cy="583492"/>
            </a:xfrm>
          </p:grpSpPr>
          <p:sp>
            <p:nvSpPr>
              <p:cNvPr id="31" name="Flecha: a la derecha 30">
                <a:extLst>
                  <a:ext uri="{FF2B5EF4-FFF2-40B4-BE49-F238E27FC236}">
                    <a16:creationId xmlns:a16="http://schemas.microsoft.com/office/drawing/2014/main" id="{027BF638-357F-4E44-B227-1217FC47AB42}"/>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32" name="Flecha: a la derecha 4">
                <a:extLst>
                  <a:ext uri="{FF2B5EF4-FFF2-40B4-BE49-F238E27FC236}">
                    <a16:creationId xmlns:a16="http://schemas.microsoft.com/office/drawing/2014/main" id="{7D6998D4-5137-499A-8338-60C6CDC0AE49}"/>
                  </a:ext>
                </a:extLst>
              </p:cNvPr>
              <p:cNvSpPr txBox="1"/>
              <p:nvPr/>
            </p:nvSpPr>
            <p:spPr>
              <a:xfrm>
                <a:off x="3234514" y="3927894"/>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Se articula con el pacto por la legalidad que señala, una </a:t>
                </a:r>
                <a:r>
                  <a:rPr kumimoji="0" lang="es-CO" sz="12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“justicia transparente y seguridad efectiva para que todos vivamos con libertad y en democracia” </a:t>
                </a: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8" name="Grupo 17">
              <a:extLst>
                <a:ext uri="{FF2B5EF4-FFF2-40B4-BE49-F238E27FC236}">
                  <a16:creationId xmlns:a16="http://schemas.microsoft.com/office/drawing/2014/main" id="{59875287-1CFE-40D6-AEBF-7BF0C3B0F788}"/>
                </a:ext>
              </a:extLst>
            </p:cNvPr>
            <p:cNvGrpSpPr/>
            <p:nvPr/>
          </p:nvGrpSpPr>
          <p:grpSpPr>
            <a:xfrm>
              <a:off x="1831484" y="6097706"/>
              <a:ext cx="3234514" cy="583492"/>
              <a:chOff x="0" y="3213115"/>
              <a:chExt cx="3234514" cy="583492"/>
            </a:xfrm>
          </p:grpSpPr>
          <p:sp>
            <p:nvSpPr>
              <p:cNvPr id="29" name="Rectángulo: esquinas redondeadas 28">
                <a:extLst>
                  <a:ext uri="{FF2B5EF4-FFF2-40B4-BE49-F238E27FC236}">
                    <a16:creationId xmlns:a16="http://schemas.microsoft.com/office/drawing/2014/main" id="{2C1C1911-2F0D-479D-A315-D1F0B051BC01}"/>
                  </a:ext>
                </a:extLst>
              </p:cNvPr>
              <p:cNvSpPr/>
              <p:nvPr/>
            </p:nvSpPr>
            <p:spPr>
              <a:xfrm>
                <a:off x="0" y="3213115"/>
                <a:ext cx="3234514" cy="583492"/>
              </a:xfrm>
              <a:prstGeom prst="roundRect">
                <a:avLst/>
              </a:prstGeom>
            </p:spPr>
            <p:style>
              <a:lnRef idx="2">
                <a:schemeClr val="lt1">
                  <a:hueOff val="0"/>
                  <a:satOff val="0"/>
                  <a:lumOff val="0"/>
                  <a:alphaOff val="0"/>
                </a:schemeClr>
              </a:lnRef>
              <a:fillRef idx="1">
                <a:schemeClr val="accent5">
                  <a:hueOff val="-6127787"/>
                  <a:satOff val="-8523"/>
                  <a:lumOff val="-3268"/>
                  <a:alphaOff val="0"/>
                </a:schemeClr>
              </a:fillRef>
              <a:effectRef idx="0">
                <a:schemeClr val="accent5">
                  <a:hueOff val="-6127787"/>
                  <a:satOff val="-8523"/>
                  <a:lumOff val="-3268"/>
                  <a:alphaOff val="0"/>
                </a:schemeClr>
              </a:effectRef>
              <a:fontRef idx="minor">
                <a:schemeClr val="lt1"/>
              </a:fontRef>
            </p:style>
          </p:sp>
          <p:sp>
            <p:nvSpPr>
              <p:cNvPr id="30" name="Rectángulo: esquinas redondeadas 4">
                <a:extLst>
                  <a:ext uri="{FF2B5EF4-FFF2-40B4-BE49-F238E27FC236}">
                    <a16:creationId xmlns:a16="http://schemas.microsoft.com/office/drawing/2014/main" id="{E908AD45-C9C3-4185-B3FC-CEA208C0E7E2}"/>
                  </a:ext>
                </a:extLst>
              </p:cNvPr>
              <p:cNvSpPr txBox="1"/>
              <p:nvPr/>
            </p:nvSpPr>
            <p:spPr>
              <a:xfrm>
                <a:off x="28484" y="3241599"/>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45720"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lang="es-CO" altLang="es-MX" sz="1600" b="1" dirty="0">
                    <a:solidFill>
                      <a:prstClr val="white"/>
                    </a:solidFill>
                    <a:latin typeface="Calibri" panose="020F0502020204030204"/>
                    <a:cs typeface="Times New Roman" panose="02020603050405020304" pitchFamily="18" charset="0"/>
                  </a:rPr>
                  <a:t>Ley 1952 de 2019</a:t>
                </a:r>
                <a:endParaRPr kumimoji="0" lang="es-MX" altLang="es-MX"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upo 18">
              <a:extLst>
                <a:ext uri="{FF2B5EF4-FFF2-40B4-BE49-F238E27FC236}">
                  <a16:creationId xmlns:a16="http://schemas.microsoft.com/office/drawing/2014/main" id="{912E737A-AE3E-4DB6-B6C0-0BB15EA82728}"/>
                </a:ext>
              </a:extLst>
            </p:cNvPr>
            <p:cNvGrpSpPr/>
            <p:nvPr/>
          </p:nvGrpSpPr>
          <p:grpSpPr>
            <a:xfrm>
              <a:off x="5156609" y="6097706"/>
              <a:ext cx="5160840" cy="628777"/>
              <a:chOff x="3234514" y="3854957"/>
              <a:chExt cx="4851771" cy="583492"/>
            </a:xfrm>
          </p:grpSpPr>
          <p:sp>
            <p:nvSpPr>
              <p:cNvPr id="27" name="Flecha: a la derecha 26">
                <a:extLst>
                  <a:ext uri="{FF2B5EF4-FFF2-40B4-BE49-F238E27FC236}">
                    <a16:creationId xmlns:a16="http://schemas.microsoft.com/office/drawing/2014/main" id="{F1AAA2EA-243C-41DA-9819-87E4ED140558}"/>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28" name="Flecha: a la derecha 4">
                <a:extLst>
                  <a:ext uri="{FF2B5EF4-FFF2-40B4-BE49-F238E27FC236}">
                    <a16:creationId xmlns:a16="http://schemas.microsoft.com/office/drawing/2014/main" id="{C8ECEFCB-EBE5-4879-A0BE-93CECB593652}"/>
                  </a:ext>
                </a:extLst>
              </p:cNvPr>
              <p:cNvSpPr txBox="1"/>
              <p:nvPr/>
            </p:nvSpPr>
            <p:spPr>
              <a:xfrm>
                <a:off x="3234514" y="3927894"/>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Por la cual se expide el nuevo Código General Disciplinario </a:t>
                </a:r>
                <a:r>
                  <a:rPr kumimoji="0" lang="es-CO" sz="14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20" name="Grupo 19">
              <a:extLst>
                <a:ext uri="{FF2B5EF4-FFF2-40B4-BE49-F238E27FC236}">
                  <a16:creationId xmlns:a16="http://schemas.microsoft.com/office/drawing/2014/main" id="{C3207BF5-792E-43F2-8DBB-257F9BCEA688}"/>
                </a:ext>
              </a:extLst>
            </p:cNvPr>
            <p:cNvGrpSpPr/>
            <p:nvPr/>
          </p:nvGrpSpPr>
          <p:grpSpPr>
            <a:xfrm>
              <a:off x="1833571" y="4785909"/>
              <a:ext cx="3234514" cy="583492"/>
              <a:chOff x="0" y="3854957"/>
              <a:chExt cx="3234514" cy="583492"/>
            </a:xfrm>
          </p:grpSpPr>
          <p:sp>
            <p:nvSpPr>
              <p:cNvPr id="25" name="Rectángulo: esquinas redondeadas 24">
                <a:extLst>
                  <a:ext uri="{FF2B5EF4-FFF2-40B4-BE49-F238E27FC236}">
                    <a16:creationId xmlns:a16="http://schemas.microsoft.com/office/drawing/2014/main" id="{62EB4C5C-6773-4B6B-B7C3-DD747B45E2DC}"/>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26" name="Rectángulo: esquinas redondeadas 4">
                <a:extLst>
                  <a:ext uri="{FF2B5EF4-FFF2-40B4-BE49-F238E27FC236}">
                    <a16:creationId xmlns:a16="http://schemas.microsoft.com/office/drawing/2014/main" id="{5A9D966F-EA75-4A76-B786-07F0A5CCD9CC}"/>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Decreto 1499 de 2017 </a:t>
                </a:r>
                <a:endParaRPr kumimoji="0" lang="es-MX" altLang="es-MX"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F00D49D-BDFE-427F-9161-BE46398EB777}"/>
                </a:ext>
              </a:extLst>
            </p:cNvPr>
            <p:cNvGrpSpPr/>
            <p:nvPr/>
          </p:nvGrpSpPr>
          <p:grpSpPr>
            <a:xfrm>
              <a:off x="5197217" y="4731527"/>
              <a:ext cx="5221013" cy="749520"/>
              <a:chOff x="3234514" y="3854957"/>
              <a:chExt cx="4851771" cy="583492"/>
            </a:xfrm>
          </p:grpSpPr>
          <p:sp>
            <p:nvSpPr>
              <p:cNvPr id="23" name="Flecha: a la derecha 22">
                <a:extLst>
                  <a:ext uri="{FF2B5EF4-FFF2-40B4-BE49-F238E27FC236}">
                    <a16:creationId xmlns:a16="http://schemas.microsoft.com/office/drawing/2014/main" id="{4F3804E1-9ED1-4B48-92C1-1476964952E3}"/>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24" name="Flecha: a la derecha 4">
                <a:extLst>
                  <a:ext uri="{FF2B5EF4-FFF2-40B4-BE49-F238E27FC236}">
                    <a16:creationId xmlns:a16="http://schemas.microsoft.com/office/drawing/2014/main" id="{6E831FB6-00D8-4561-8B09-1AE24F32E29E}"/>
                  </a:ext>
                </a:extLst>
              </p:cNvPr>
              <p:cNvSpPr txBox="1"/>
              <p:nvPr/>
            </p:nvSpPr>
            <p:spPr>
              <a:xfrm>
                <a:off x="3234514" y="3958689"/>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endParaRPr kumimoji="0" lang="es-MX" altLang="es-MX"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2" name="Rectángulo 21">
              <a:extLst>
                <a:ext uri="{FF2B5EF4-FFF2-40B4-BE49-F238E27FC236}">
                  <a16:creationId xmlns:a16="http://schemas.microsoft.com/office/drawing/2014/main" id="{6804F487-726B-4BEA-9CCF-A0A500F989C7}"/>
                </a:ext>
              </a:extLst>
            </p:cNvPr>
            <p:cNvSpPr/>
            <p:nvPr/>
          </p:nvSpPr>
          <p:spPr>
            <a:xfrm>
              <a:off x="5156609" y="4815600"/>
              <a:ext cx="4985552" cy="430887"/>
            </a:xfrm>
            <a:prstGeom prst="rect">
              <a:avLst/>
            </a:prstGeom>
          </p:spPr>
          <p:txBody>
            <a:bodyPr wrap="square">
              <a:spAutoFit/>
            </a:bodyPr>
            <a:lstStyle/>
            <a:p>
              <a:r>
                <a:rPr lang="es-ES" sz="1100" dirty="0"/>
                <a:t> por el cual se actualizó el MIPG para el orden nacional e hizo extensiva su implementación diferencial a las entidades territoriales. </a:t>
              </a:r>
              <a:endParaRPr lang="es-CO" sz="1100" dirty="0"/>
            </a:p>
          </p:txBody>
        </p:sp>
      </p:grpSp>
      <p:sp>
        <p:nvSpPr>
          <p:cNvPr id="55" name="Rectángulo: esquinas redondeadas 54">
            <a:extLst>
              <a:ext uri="{FF2B5EF4-FFF2-40B4-BE49-F238E27FC236}">
                <a16:creationId xmlns:a16="http://schemas.microsoft.com/office/drawing/2014/main" id="{C7E1B9D0-06A8-48E5-AD90-A755B53DF604}"/>
              </a:ext>
            </a:extLst>
          </p:cNvPr>
          <p:cNvSpPr/>
          <p:nvPr/>
        </p:nvSpPr>
        <p:spPr>
          <a:xfrm>
            <a:off x="316097" y="119646"/>
            <a:ext cx="11256309" cy="834512"/>
          </a:xfrm>
          <a:prstGeom prst="roundRect">
            <a:avLst/>
          </a:prstGeom>
          <a:solidFill>
            <a:schemeClr val="accent2"/>
          </a:solidFill>
          <a:effectLst>
            <a:outerShdw blurRad="50800" dist="38100" dir="2700000" algn="tl" rotWithShape="0">
              <a:prstClr val="black">
                <a:alpha val="40000"/>
              </a:prstClr>
            </a:outerShdw>
          </a:effectLst>
        </p:spPr>
        <p:txBody>
          <a:bodyPr vert="horz" lIns="91440" tIns="45720" rIns="91440" bIns="45720" rtlCol="0" anchor="ctr">
            <a:noAutofit/>
          </a:bodyPr>
          <a:lstStyle/>
          <a:p>
            <a:pPr defTabSz="342900">
              <a:spcBef>
                <a:spcPct val="0"/>
              </a:spcBef>
            </a:pPr>
            <a:r>
              <a:rPr lang="es-CO" sz="2800" b="1" i="1" dirty="0">
                <a:solidFill>
                  <a:schemeClr val="bg1"/>
                </a:solidFill>
                <a:effectLst>
                  <a:outerShdw blurRad="50800" dist="38100" dir="2700000" algn="tl" rotWithShape="0">
                    <a:prstClr val="black">
                      <a:alpha val="40000"/>
                    </a:prstClr>
                  </a:outerShdw>
                </a:effectLst>
              </a:rPr>
              <a:t>   </a:t>
            </a:r>
            <a:r>
              <a:rPr lang="es-CO" sz="2800" kern="0" dirty="0">
                <a:solidFill>
                  <a:schemeClr val="bg1"/>
                </a:solidFill>
                <a:cs typeface="Calibri" panose="020F0502020204030204" pitchFamily="34" charset="0"/>
              </a:rPr>
              <a:t>Marco Normativo</a:t>
            </a:r>
            <a:endParaRPr lang="es-CO" sz="2800" b="1" i="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5941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C9FC69D-F2AD-4F98-A0D1-04EAAE8F8887}"/>
              </a:ext>
            </a:extLst>
          </p:cNvPr>
          <p:cNvSpPr txBox="1"/>
          <p:nvPr/>
        </p:nvSpPr>
        <p:spPr>
          <a:xfrm>
            <a:off x="123343" y="6401938"/>
            <a:ext cx="1288016" cy="338554"/>
          </a:xfrm>
          <a:prstGeom prst="rect">
            <a:avLst/>
          </a:prstGeom>
          <a:solidFill>
            <a:schemeClr val="bg1">
              <a:alpha val="34000"/>
            </a:schemeClr>
          </a:solidFill>
        </p:spPr>
        <p:txBody>
          <a:bodyPr wrap="square" rtlCol="0">
            <a:spAutoFit/>
          </a:bodyPr>
          <a:lstStyle/>
          <a:p>
            <a:pPr algn="ctr" defTabSz="914355">
              <a:defRPr/>
            </a:pPr>
            <a:r>
              <a:rPr lang="es-CO" sz="1600" b="1" dirty="0">
                <a:solidFill>
                  <a:prstClr val="black"/>
                </a:solidFill>
                <a:latin typeface="Arial" panose="020B0604020202020204" pitchFamily="34" charset="0"/>
                <a:cs typeface="Arial" panose="020B0604020202020204" pitchFamily="34" charset="0"/>
              </a:rPr>
              <a:t>PÚBLICA</a:t>
            </a:r>
          </a:p>
        </p:txBody>
      </p:sp>
      <p:sp>
        <p:nvSpPr>
          <p:cNvPr id="12" name="CuadroTexto 11">
            <a:extLst>
              <a:ext uri="{FF2B5EF4-FFF2-40B4-BE49-F238E27FC236}">
                <a16:creationId xmlns:a16="http://schemas.microsoft.com/office/drawing/2014/main" id="{1AA6E940-F546-44CE-A740-3DFC095D379C}"/>
              </a:ext>
            </a:extLst>
          </p:cNvPr>
          <p:cNvSpPr txBox="1"/>
          <p:nvPr/>
        </p:nvSpPr>
        <p:spPr>
          <a:xfrm>
            <a:off x="9333272" y="1486819"/>
            <a:ext cx="1430593" cy="369332"/>
          </a:xfrm>
          <a:prstGeom prst="rect">
            <a:avLst/>
          </a:prstGeom>
          <a:noFill/>
        </p:spPr>
        <p:txBody>
          <a:bodyPr wrap="square" rtlCol="0">
            <a:spAutoFit/>
          </a:bodyPr>
          <a:lstStyle/>
          <a:p>
            <a:pPr defTabSz="685800"/>
            <a:endParaRPr lang="es-CO" dirty="0">
              <a:solidFill>
                <a:prstClr val="black"/>
              </a:solidFill>
              <a:latin typeface="Calibri"/>
            </a:endParaRPr>
          </a:p>
        </p:txBody>
      </p:sp>
      <p:sp>
        <p:nvSpPr>
          <p:cNvPr id="13" name="CuadroTexto 12">
            <a:extLst>
              <a:ext uri="{FF2B5EF4-FFF2-40B4-BE49-F238E27FC236}">
                <a16:creationId xmlns:a16="http://schemas.microsoft.com/office/drawing/2014/main" id="{9727ADB7-AE10-41A5-AF7A-A6843F5A4789}"/>
              </a:ext>
            </a:extLst>
          </p:cNvPr>
          <p:cNvSpPr txBox="1"/>
          <p:nvPr/>
        </p:nvSpPr>
        <p:spPr>
          <a:xfrm>
            <a:off x="6474543" y="1553950"/>
            <a:ext cx="1430593" cy="369332"/>
          </a:xfrm>
          <a:prstGeom prst="rect">
            <a:avLst/>
          </a:prstGeom>
          <a:noFill/>
        </p:spPr>
        <p:txBody>
          <a:bodyPr wrap="square" rtlCol="0">
            <a:spAutoFit/>
          </a:bodyPr>
          <a:lstStyle/>
          <a:p>
            <a:pPr defTabSz="685800"/>
            <a:endParaRPr lang="es-CO" dirty="0">
              <a:solidFill>
                <a:prstClr val="black"/>
              </a:solidFill>
              <a:latin typeface="Calibri"/>
            </a:endParaRPr>
          </a:p>
        </p:txBody>
      </p:sp>
      <p:sp>
        <p:nvSpPr>
          <p:cNvPr id="17" name="object 2">
            <a:extLst>
              <a:ext uri="{FF2B5EF4-FFF2-40B4-BE49-F238E27FC236}">
                <a16:creationId xmlns:a16="http://schemas.microsoft.com/office/drawing/2014/main" id="{67D65363-9370-42BA-AFF6-9264B569C1CB}"/>
              </a:ext>
            </a:extLst>
          </p:cNvPr>
          <p:cNvSpPr txBox="1">
            <a:spLocks/>
          </p:cNvSpPr>
          <p:nvPr/>
        </p:nvSpPr>
        <p:spPr>
          <a:xfrm>
            <a:off x="360728" y="350394"/>
            <a:ext cx="11384655"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algn="ctr" defTabSz="914333">
              <a:lnSpc>
                <a:spcPts val="2860"/>
              </a:lnSpc>
              <a:spcBef>
                <a:spcPct val="20000"/>
              </a:spcBef>
              <a:defRPr/>
            </a:pPr>
            <a:r>
              <a:rPr lang="es-CO" sz="2700" b="1" dirty="0">
                <a:solidFill>
                  <a:srgbClr val="242858"/>
                </a:solidFill>
                <a:latin typeface="Calibri"/>
              </a:rPr>
              <a:t>MICROSITIO DE TRANSPARENCIA - PÁGINA WEB</a:t>
            </a:r>
          </a:p>
        </p:txBody>
      </p:sp>
      <p:sp>
        <p:nvSpPr>
          <p:cNvPr id="2" name="Rectángulo 1">
            <a:extLst>
              <a:ext uri="{FF2B5EF4-FFF2-40B4-BE49-F238E27FC236}">
                <a16:creationId xmlns:a16="http://schemas.microsoft.com/office/drawing/2014/main" id="{FA8A52D2-2EFE-4E90-874D-C8CA00CD411C}"/>
              </a:ext>
            </a:extLst>
          </p:cNvPr>
          <p:cNvSpPr/>
          <p:nvPr/>
        </p:nvSpPr>
        <p:spPr>
          <a:xfrm>
            <a:off x="601068" y="906830"/>
            <a:ext cx="10903975" cy="754053"/>
          </a:xfrm>
          <a:prstGeom prst="rect">
            <a:avLst/>
          </a:prstGeom>
        </p:spPr>
        <p:txBody>
          <a:bodyPr wrap="square">
            <a:spAutoFit/>
          </a:bodyPr>
          <a:lstStyle/>
          <a:p>
            <a:pPr defTabSz="685800"/>
            <a:r>
              <a:rPr lang="es-ES" sz="1500" b="1" dirty="0">
                <a:solidFill>
                  <a:prstClr val="black"/>
                </a:solidFill>
                <a:cs typeface="Arial" panose="020B0604020202020204" pitchFamily="34" charset="0"/>
              </a:rPr>
              <a:t>Transparencia y Acceso a la Información Pública con 14 espacios</a:t>
            </a:r>
          </a:p>
          <a:p>
            <a:pPr defTabSz="685800"/>
            <a:r>
              <a:rPr lang="es-ES" sz="1400" dirty="0">
                <a:solidFill>
                  <a:prstClr val="black"/>
                </a:solidFill>
                <a:cs typeface="Arial" panose="020B0604020202020204" pitchFamily="34" charset="0"/>
              </a:rPr>
              <a:t>En cumplimiento de la </a:t>
            </a:r>
            <a:r>
              <a:rPr lang="es-ES" sz="1400" b="1" u="sng" dirty="0">
                <a:solidFill>
                  <a:prstClr val="black"/>
                </a:solidFill>
                <a:cs typeface="Arial" panose="020B0604020202020204" pitchFamily="34" charset="0"/>
              </a:rPr>
              <a:t>Ley 1712 de 2014 (Decreto No. 1081 de 2015 y Resolución No. 3564 de 2015), </a:t>
            </a:r>
            <a:r>
              <a:rPr lang="es-ES" sz="1400" dirty="0">
                <a:solidFill>
                  <a:prstClr val="black"/>
                </a:solidFill>
                <a:cs typeface="Arial" panose="020B0604020202020204" pitchFamily="34" charset="0"/>
              </a:rPr>
              <a:t>el ICBF pone a disposición de la ciudadanía la siguiente información.</a:t>
            </a:r>
          </a:p>
        </p:txBody>
      </p:sp>
      <p:pic>
        <p:nvPicPr>
          <p:cNvPr id="3" name="Imagen 2">
            <a:extLst>
              <a:ext uri="{FF2B5EF4-FFF2-40B4-BE49-F238E27FC236}">
                <a16:creationId xmlns:a16="http://schemas.microsoft.com/office/drawing/2014/main" id="{A7F49813-C8E5-43ED-ABEA-5760DC38CF50}"/>
              </a:ext>
            </a:extLst>
          </p:cNvPr>
          <p:cNvPicPr>
            <a:picLocks noChangeAspect="1"/>
          </p:cNvPicPr>
          <p:nvPr/>
        </p:nvPicPr>
        <p:blipFill>
          <a:blip r:embed="rId2"/>
          <a:stretch>
            <a:fillRect/>
          </a:stretch>
        </p:blipFill>
        <p:spPr>
          <a:xfrm>
            <a:off x="683988" y="1856150"/>
            <a:ext cx="5680830" cy="4038663"/>
          </a:xfrm>
          <a:prstGeom prst="rect">
            <a:avLst/>
          </a:prstGeom>
        </p:spPr>
      </p:pic>
      <p:pic>
        <p:nvPicPr>
          <p:cNvPr id="4" name="Imagen 3">
            <a:extLst>
              <a:ext uri="{FF2B5EF4-FFF2-40B4-BE49-F238E27FC236}">
                <a16:creationId xmlns:a16="http://schemas.microsoft.com/office/drawing/2014/main" id="{0DFE522A-4A28-4723-B546-76287E88A413}"/>
              </a:ext>
            </a:extLst>
          </p:cNvPr>
          <p:cNvPicPr>
            <a:picLocks noChangeAspect="1"/>
          </p:cNvPicPr>
          <p:nvPr/>
        </p:nvPicPr>
        <p:blipFill>
          <a:blip r:embed="rId3"/>
          <a:stretch>
            <a:fillRect/>
          </a:stretch>
        </p:blipFill>
        <p:spPr>
          <a:xfrm>
            <a:off x="6474543" y="1856151"/>
            <a:ext cx="4935856" cy="2274986"/>
          </a:xfrm>
          <a:prstGeom prst="rect">
            <a:avLst/>
          </a:prstGeom>
        </p:spPr>
      </p:pic>
      <p:sp>
        <p:nvSpPr>
          <p:cNvPr id="11" name="CuadroTexto 10">
            <a:extLst>
              <a:ext uri="{FF2B5EF4-FFF2-40B4-BE49-F238E27FC236}">
                <a16:creationId xmlns:a16="http://schemas.microsoft.com/office/drawing/2014/main" id="{02B8E4F3-8A50-4D37-846F-71C147D829BC}"/>
              </a:ext>
            </a:extLst>
          </p:cNvPr>
          <p:cNvSpPr txBox="1"/>
          <p:nvPr/>
        </p:nvSpPr>
        <p:spPr>
          <a:xfrm>
            <a:off x="6522796" y="4711712"/>
            <a:ext cx="5096726" cy="1323439"/>
          </a:xfrm>
          <a:prstGeom prst="rect">
            <a:avLst/>
          </a:prstGeom>
          <a:noFill/>
        </p:spPr>
        <p:txBody>
          <a:bodyPr wrap="square" rtlCol="0">
            <a:spAutoFit/>
          </a:bodyPr>
          <a:lstStyle/>
          <a:p>
            <a:pPr algn="just" defTabSz="685800"/>
            <a:r>
              <a:rPr lang="es-CO" sz="1600" dirty="0">
                <a:solidFill>
                  <a:prstClr val="black"/>
                </a:solidFill>
                <a:cs typeface="Arial" panose="020B0604020202020204" pitchFamily="34" charset="0"/>
              </a:rPr>
              <a:t>En este micrositio se encuentra disponible a partes interesadas toda la información de la entidad relacionada principalmente con presupuesto, recursos humanos, planes institucionales, informes de gestión ejercer una partición y control social.</a:t>
            </a:r>
            <a:endParaRPr lang="es-CO" sz="1600" dirty="0">
              <a:solidFill>
                <a:prstClr val="black"/>
              </a:solidFill>
            </a:endParaRPr>
          </a:p>
        </p:txBody>
      </p:sp>
    </p:spTree>
    <p:extLst>
      <p:ext uri="{BB962C8B-B14F-4D97-AF65-F5344CB8AC3E}">
        <p14:creationId xmlns:p14="http://schemas.microsoft.com/office/powerpoint/2010/main" val="12661179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3627</TotalTime>
  <Words>7405</Words>
  <Application>Microsoft Office PowerPoint</Application>
  <PresentationFormat>Panorámica</PresentationFormat>
  <Paragraphs>1252</Paragraphs>
  <Slides>55</Slides>
  <Notes>24</Notes>
  <HiddenSlides>0</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55</vt:i4>
      </vt:variant>
    </vt:vector>
  </HeadingPairs>
  <TitlesOfParts>
    <vt:vector size="68" baseType="lpstr">
      <vt:lpstr>Arial</vt:lpstr>
      <vt:lpstr>Athelas</vt:lpstr>
      <vt:lpstr>Calibri</vt:lpstr>
      <vt:lpstr>Calibri Light</vt:lpstr>
      <vt:lpstr>Caviar</vt:lpstr>
      <vt:lpstr>Helvetica Neue</vt:lpstr>
      <vt:lpstr>Lato</vt:lpstr>
      <vt:lpstr>Montserrat</vt:lpstr>
      <vt:lpstr>Times New Roman</vt:lpstr>
      <vt:lpstr>Wingdings</vt:lpstr>
      <vt:lpstr>Tema de Office</vt:lpstr>
      <vt:lpstr>Tema de Office</vt:lpstr>
      <vt:lpstr>Office Theme</vt:lpstr>
      <vt:lpstr>Presentación de PowerPoint</vt:lpstr>
      <vt:lpstr>Presentación de PowerPoint</vt:lpstr>
      <vt:lpstr>Presentación de PowerPoint</vt:lpstr>
      <vt:lpstr>METODOLOGIA PARA EL DESARROLLO DE LA AUDIENCIA DE RENDICION PUBLICA DE CUENTAS</vt:lpstr>
      <vt:lpstr>Presentación de PowerPoint</vt:lpstr>
      <vt:lpstr>Presentación de PowerPoint</vt:lpstr>
      <vt:lpstr>MODELO DE TRANSPARENCIA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REGIONAL SUCRE</vt:lpstr>
      <vt:lpstr>Presentación de PowerPoint</vt:lpstr>
      <vt:lpstr>Presentación de PowerPoint</vt:lpstr>
      <vt:lpstr>Presentación de PowerPoint</vt:lpstr>
      <vt:lpstr>Presentación de PowerPoint</vt:lpstr>
      <vt:lpstr>Presentación de PowerPoint</vt:lpstr>
      <vt:lpstr>   OFERTA INSTITUCIONAL   </vt:lpstr>
      <vt:lpstr>  PRIMERA INFANCIA  </vt:lpstr>
      <vt:lpstr>  PRIMERA INFANCIA  </vt:lpstr>
      <vt:lpstr>Presentación de PowerPoint</vt:lpstr>
      <vt:lpstr>      ADOLESCENCIA Y JUVENTUD</vt:lpstr>
      <vt:lpstr>   OFERTA INSTITUCIONAL   </vt:lpstr>
      <vt:lpstr>Presentación de PowerPoint</vt:lpstr>
      <vt:lpstr>Presentación de PowerPoint</vt:lpstr>
      <vt:lpstr>Presentación de PowerPoint</vt:lpstr>
      <vt:lpstr>   OFERTA INSTITUCIONAL   </vt:lpstr>
      <vt:lpstr>Presentación de PowerPoint</vt:lpstr>
      <vt:lpstr>Presentación de PowerPoint</vt:lpstr>
      <vt:lpstr>Presentación de PowerPoint</vt:lpstr>
      <vt:lpstr>   OFERTA INSTITUCIONAL   </vt:lpstr>
      <vt:lpstr>Presentación de PowerPoint</vt:lpstr>
      <vt:lpstr>Presentación de PowerPoint</vt:lpstr>
      <vt:lpstr>Presentación de PowerPoint</vt:lpstr>
      <vt:lpstr>Presentación de PowerPoint</vt:lpstr>
      <vt:lpstr>   OFERTA INSTITUCIONAL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Marisol Jaimes Calderon</cp:lastModifiedBy>
  <cp:revision>308</cp:revision>
  <dcterms:created xsi:type="dcterms:W3CDTF">2020-06-04T22:15:26Z</dcterms:created>
  <dcterms:modified xsi:type="dcterms:W3CDTF">2020-10-31T03:23:17Z</dcterms:modified>
</cp:coreProperties>
</file>