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64"/>
  </p:notesMasterIdLst>
  <p:sldIdLst>
    <p:sldId id="256" r:id="rId5"/>
    <p:sldId id="447" r:id="rId6"/>
    <p:sldId id="1080" r:id="rId7"/>
    <p:sldId id="4636" r:id="rId8"/>
    <p:sldId id="4597" r:id="rId9"/>
    <p:sldId id="4598" r:id="rId10"/>
    <p:sldId id="4599" r:id="rId11"/>
    <p:sldId id="4600" r:id="rId12"/>
    <p:sldId id="4601" r:id="rId13"/>
    <p:sldId id="4602" r:id="rId14"/>
    <p:sldId id="4603" r:id="rId15"/>
    <p:sldId id="4604" r:id="rId16"/>
    <p:sldId id="4605" r:id="rId17"/>
    <p:sldId id="4606" r:id="rId18"/>
    <p:sldId id="4607" r:id="rId19"/>
    <p:sldId id="4608" r:id="rId20"/>
    <p:sldId id="4609" r:id="rId21"/>
    <p:sldId id="4637" r:id="rId22"/>
    <p:sldId id="4638" r:id="rId23"/>
    <p:sldId id="4639" r:id="rId24"/>
    <p:sldId id="4640" r:id="rId25"/>
    <p:sldId id="4641" r:id="rId26"/>
    <p:sldId id="4652" r:id="rId27"/>
    <p:sldId id="4642" r:id="rId28"/>
    <p:sldId id="4643" r:id="rId29"/>
    <p:sldId id="4644" r:id="rId30"/>
    <p:sldId id="4651" r:id="rId31"/>
    <p:sldId id="4645" r:id="rId32"/>
    <p:sldId id="4646" r:id="rId33"/>
    <p:sldId id="4647" r:id="rId34"/>
    <p:sldId id="4650" r:id="rId35"/>
    <p:sldId id="4614" r:id="rId36"/>
    <p:sldId id="4615" r:id="rId37"/>
    <p:sldId id="4616" r:id="rId38"/>
    <p:sldId id="4617" r:id="rId39"/>
    <p:sldId id="4618" r:id="rId40"/>
    <p:sldId id="4619" r:id="rId41"/>
    <p:sldId id="4620" r:id="rId42"/>
    <p:sldId id="4653" r:id="rId43"/>
    <p:sldId id="4654" r:id="rId44"/>
    <p:sldId id="4655" r:id="rId45"/>
    <p:sldId id="4656" r:id="rId46"/>
    <p:sldId id="4657" r:id="rId47"/>
    <p:sldId id="4658" r:id="rId48"/>
    <p:sldId id="4659" r:id="rId49"/>
    <p:sldId id="4660" r:id="rId50"/>
    <p:sldId id="4621" r:id="rId51"/>
    <p:sldId id="4622" r:id="rId52"/>
    <p:sldId id="4623" r:id="rId53"/>
    <p:sldId id="4624" r:id="rId54"/>
    <p:sldId id="4625" r:id="rId55"/>
    <p:sldId id="4627" r:id="rId56"/>
    <p:sldId id="4628" r:id="rId57"/>
    <p:sldId id="4629" r:id="rId58"/>
    <p:sldId id="4630" r:id="rId59"/>
    <p:sldId id="4631" r:id="rId60"/>
    <p:sldId id="4632" r:id="rId61"/>
    <p:sldId id="4633" r:id="rId62"/>
    <p:sldId id="4634" r:id="rId63"/>
  </p:sldIdLst>
  <p:sldSz cx="12192000" cy="6858000"/>
  <p:notesSz cx="7010400" cy="9296400"/>
  <p:defaultTextStyle>
    <a:defPPr lvl="0">
      <a:defRPr lang="es-CO"/>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ol Jaimes Calderon" initials="MJC" lastIdx="1" clrIdx="0">
    <p:extLst>
      <p:ext uri="{19B8F6BF-5375-455C-9EA6-DF929625EA0E}">
        <p15:presenceInfo xmlns:p15="http://schemas.microsoft.com/office/powerpoint/2012/main" userId="S::Marisol.Jaimes@icbf.gov.co::20b87514-fda7-437a-9673-6c07fb24d2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1EA"/>
    <a:srgbClr val="94DBD2"/>
    <a:srgbClr val="E1BBDC"/>
    <a:srgbClr val="F1E3FC"/>
    <a:srgbClr val="A7B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08"/>
    <p:restoredTop sz="94202"/>
  </p:normalViewPr>
  <p:slideViewPr>
    <p:cSldViewPr snapToGrid="0">
      <p:cViewPr varScale="1">
        <p:scale>
          <a:sx n="65" d="100"/>
          <a:sy n="65" d="100"/>
        </p:scale>
        <p:origin x="1092" y="78"/>
      </p:cViewPr>
      <p:guideLst>
        <p:guide orient="horz" pos="2160"/>
        <p:guide pos="3840"/>
      </p:guideLst>
    </p:cSldViewPr>
  </p:slideViewPr>
  <p:notesTextViewPr>
    <p:cViewPr>
      <p:scale>
        <a:sx n="1" d="1"/>
        <a:sy n="1" d="1"/>
      </p:scale>
      <p:origin x="0" y="0"/>
    </p:cViewPr>
  </p:notesTextViewPr>
  <p:sorterViewPr>
    <p:cViewPr>
      <p:scale>
        <a:sx n="100" d="100"/>
        <a:sy n="100" d="100"/>
      </p:scale>
      <p:origin x="0" y="83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0C059B5-99A6-4C47-8050-26D28ABF1E5E}" type="datetimeFigureOut">
              <a:rPr lang="es-CO" smtClean="0"/>
              <a:t>20/10/2022</a:t>
            </a:fld>
            <a:endParaRPr lang="es-C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ECBE99B-2F30-3140-9F3D-D89B1F20C4B8}" type="slidenum">
              <a:rPr lang="es-CO" smtClean="0"/>
              <a:t>‹Nº›</a:t>
            </a:fld>
            <a:endParaRPr lang="es-CO"/>
          </a:p>
        </p:txBody>
      </p:sp>
    </p:spTree>
    <p:extLst>
      <p:ext uri="{BB962C8B-B14F-4D97-AF65-F5344CB8AC3E}">
        <p14:creationId xmlns:p14="http://schemas.microsoft.com/office/powerpoint/2010/main" val="84474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31774">
              <a:defRPr/>
            </a:pPr>
            <a:r>
              <a:rPr lang="es-CO" dirty="0"/>
              <a:t>METODOLOGIA</a:t>
            </a:r>
          </a:p>
          <a:p>
            <a:endParaRPr lang="es-CO" dirty="0"/>
          </a:p>
        </p:txBody>
      </p:sp>
      <p:sp>
        <p:nvSpPr>
          <p:cNvPr id="4" name="Marcador de número de diapositiva 3"/>
          <p:cNvSpPr>
            <a:spLocks noGrp="1"/>
          </p:cNvSpPr>
          <p:nvPr>
            <p:ph type="sldNum" sz="quarter" idx="5"/>
          </p:nvPr>
        </p:nvSpPr>
        <p:spPr/>
        <p:txBody>
          <a:bodyPr/>
          <a:lstStyle/>
          <a:p>
            <a:fld id="{6ECBE99B-2F30-3140-9F3D-D89B1F20C4B8}" type="slidenum">
              <a:rPr lang="es-CO" smtClean="0"/>
              <a:t>2</a:t>
            </a:fld>
            <a:endParaRPr lang="es-CO"/>
          </a:p>
        </p:txBody>
      </p:sp>
    </p:spTree>
    <p:extLst>
      <p:ext uri="{BB962C8B-B14F-4D97-AF65-F5344CB8AC3E}">
        <p14:creationId xmlns:p14="http://schemas.microsoft.com/office/powerpoint/2010/main" val="2636590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CO" altLang="es-CO"/>
              <a:t>REGISTRAR LA OFERTA QUE TIENE EN EL CENTRO ZONAL  O REGIONAL   INDICAR LOS MUNICIPIOS DE INFLUENCIA ES INFORMACION GENERAL PARA LA  AUDIENCIA DE MESA PUBLICA</a:t>
            </a:r>
          </a:p>
          <a:p>
            <a:pPr eaLnBrk="1" hangingPunct="1">
              <a:spcBef>
                <a:spcPct val="0"/>
              </a:spcBef>
            </a:pPr>
            <a:endParaRPr lang="es-CO" altLang="es-CO"/>
          </a:p>
        </p:txBody>
      </p:sp>
      <p:sp>
        <p:nvSpPr>
          <p:cNvPr id="5632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8096" indent="-297650">
              <a:defRPr>
                <a:solidFill>
                  <a:schemeClr val="tx1"/>
                </a:solidFill>
                <a:latin typeface="Calibri" panose="020F0502020204030204" pitchFamily="34" charset="0"/>
              </a:defRPr>
            </a:lvl2pPr>
            <a:lvl3pPr marL="1197070" indent="-237797">
              <a:defRPr>
                <a:solidFill>
                  <a:schemeClr val="tx1"/>
                </a:solidFill>
                <a:latin typeface="Calibri" panose="020F0502020204030204" pitchFamily="34" charset="0"/>
              </a:defRPr>
            </a:lvl3pPr>
            <a:lvl4pPr marL="1679134" indent="-237797">
              <a:defRPr>
                <a:solidFill>
                  <a:schemeClr val="tx1"/>
                </a:solidFill>
                <a:latin typeface="Calibri" panose="020F0502020204030204" pitchFamily="34" charset="0"/>
              </a:defRPr>
            </a:lvl4pPr>
            <a:lvl5pPr marL="2157962" indent="-237797">
              <a:defRPr>
                <a:solidFill>
                  <a:schemeClr val="tx1"/>
                </a:solidFill>
                <a:latin typeface="Calibri" panose="020F0502020204030204" pitchFamily="34" charset="0"/>
              </a:defRPr>
            </a:lvl5pPr>
            <a:lvl6pPr marL="2623849" indent="-237797" eaLnBrk="0" fontAlgn="base" hangingPunct="0">
              <a:spcBef>
                <a:spcPct val="0"/>
              </a:spcBef>
              <a:spcAft>
                <a:spcPct val="0"/>
              </a:spcAft>
              <a:defRPr>
                <a:solidFill>
                  <a:schemeClr val="tx1"/>
                </a:solidFill>
                <a:latin typeface="Calibri" panose="020F0502020204030204" pitchFamily="34" charset="0"/>
              </a:defRPr>
            </a:lvl6pPr>
            <a:lvl7pPr marL="3089735" indent="-237797" eaLnBrk="0" fontAlgn="base" hangingPunct="0">
              <a:spcBef>
                <a:spcPct val="0"/>
              </a:spcBef>
              <a:spcAft>
                <a:spcPct val="0"/>
              </a:spcAft>
              <a:defRPr>
                <a:solidFill>
                  <a:schemeClr val="tx1"/>
                </a:solidFill>
                <a:latin typeface="Calibri" panose="020F0502020204030204" pitchFamily="34" charset="0"/>
              </a:defRPr>
            </a:lvl7pPr>
            <a:lvl8pPr marL="3555622" indent="-237797" eaLnBrk="0" fontAlgn="base" hangingPunct="0">
              <a:spcBef>
                <a:spcPct val="0"/>
              </a:spcBef>
              <a:spcAft>
                <a:spcPct val="0"/>
              </a:spcAft>
              <a:defRPr>
                <a:solidFill>
                  <a:schemeClr val="tx1"/>
                </a:solidFill>
                <a:latin typeface="Calibri" panose="020F0502020204030204" pitchFamily="34" charset="0"/>
              </a:defRPr>
            </a:lvl8pPr>
            <a:lvl9pPr marL="4021509" indent="-23779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77B9065-72AD-411B-BE6A-12109EB695DE}" type="slidenum">
              <a:rPr lang="es-CO" altLang="es-CO" smtClean="0">
                <a:solidFill>
                  <a:srgbClr val="000000"/>
                </a:solidFill>
                <a:ea typeface="MS PGothic" panose="020B0600070205080204" pitchFamily="34" charset="-128"/>
              </a:rPr>
              <a:pPr fontAlgn="base">
                <a:spcBef>
                  <a:spcPct val="0"/>
                </a:spcBef>
                <a:spcAft>
                  <a:spcPct val="0"/>
                </a:spcAft>
              </a:pPr>
              <a:t>18</a:t>
            </a:fld>
            <a:endParaRPr lang="es-CO" altLang="es-CO">
              <a:solidFill>
                <a:srgbClr val="000000"/>
              </a:solidFill>
              <a:ea typeface="MS PGothic" panose="020B0600070205080204" pitchFamily="34" charset="-128"/>
            </a:endParaRPr>
          </a:p>
        </p:txBody>
      </p:sp>
    </p:spTree>
    <p:extLst>
      <p:ext uri="{BB962C8B-B14F-4D97-AF65-F5344CB8AC3E}">
        <p14:creationId xmlns:p14="http://schemas.microsoft.com/office/powerpoint/2010/main" val="2579820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2 Marcador de notas"/>
          <p:cNvSpPr>
            <a:spLocks noGrp="1"/>
          </p:cNvSpPr>
          <p:nvPr>
            <p:ph type="body" idx="1"/>
          </p:nvPr>
        </p:nvSpPr>
        <p:spPr/>
        <p:txBody>
          <a:bodyPr/>
          <a:lstStyle/>
          <a:p>
            <a:pPr>
              <a:defRPr/>
            </a:pPr>
            <a:r>
              <a:rPr lang="es-CO"/>
              <a:t>Requisitos a los cuales la información de la diapositiva da respuesta:</a:t>
            </a:r>
          </a:p>
          <a:p>
            <a:pPr marL="174708" indent="-174708">
              <a:buFont typeface="Arial" panose="020B0604020202020204" pitchFamily="34" charset="0"/>
              <a:buChar char="•"/>
              <a:defRPr/>
            </a:pPr>
            <a:r>
              <a:rPr lang="es-CO"/>
              <a:t>Información para evidenciar la identificación de las condiciones de entorno social, económico, político, ambiental y cultural para afectan el desarrollo de la rendición de cuentas.</a:t>
            </a:r>
          </a:p>
          <a:p>
            <a:pPr marL="174708" indent="-174708">
              <a:buFont typeface="Arial" panose="020B0604020202020204" pitchFamily="34" charset="0"/>
              <a:buChar char="•"/>
              <a:defRPr/>
            </a:pPr>
            <a:r>
              <a:rPr lang="es-CO"/>
              <a:t>Cifras poblacionales: https://intranet.icbf.gov.co/estadisticas-institucionales/fichas-oferta-institucional</a:t>
            </a:r>
          </a:p>
          <a:p>
            <a:pPr>
              <a:defRPr/>
            </a:pPr>
            <a:endParaRPr lang="es-CO"/>
          </a:p>
        </p:txBody>
      </p:sp>
      <p:sp>
        <p:nvSpPr>
          <p:cNvPr id="583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C78EA6-501A-4B96-9419-391EAC20D0B1}" type="slidenum">
              <a:rPr lang="es-CO" altLang="es-MX" smtClean="0"/>
              <a:pPr fontAlgn="base">
                <a:spcBef>
                  <a:spcPct val="0"/>
                </a:spcBef>
                <a:spcAft>
                  <a:spcPct val="0"/>
                </a:spcAft>
              </a:pPr>
              <a:t>19</a:t>
            </a:fld>
            <a:endParaRPr lang="es-CO" altLang="es-MX"/>
          </a:p>
        </p:txBody>
      </p:sp>
    </p:spTree>
    <p:extLst>
      <p:ext uri="{BB962C8B-B14F-4D97-AF65-F5344CB8AC3E}">
        <p14:creationId xmlns:p14="http://schemas.microsoft.com/office/powerpoint/2010/main" val="3813360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CO" altLang="es-CO"/>
              <a:t>REGISTRAR LA OFERTA QUE TIENE EN EL CENTRO ZONAL  O REGIONAL   INDICAR LOS MUNICIPIOS DE INFLUENCIA ES INFORMACION GENERAL PARA LA  AUDIENCIA DE MESA PUBLICA</a:t>
            </a:r>
          </a:p>
          <a:p>
            <a:pPr eaLnBrk="1" hangingPunct="1">
              <a:spcBef>
                <a:spcPct val="0"/>
              </a:spcBef>
            </a:pPr>
            <a:endParaRPr lang="es-CO" altLang="es-CO"/>
          </a:p>
        </p:txBody>
      </p:sp>
      <p:sp>
        <p:nvSpPr>
          <p:cNvPr id="604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8096" indent="-297650">
              <a:defRPr>
                <a:solidFill>
                  <a:schemeClr val="tx1"/>
                </a:solidFill>
                <a:latin typeface="Calibri" panose="020F0502020204030204" pitchFamily="34" charset="0"/>
              </a:defRPr>
            </a:lvl2pPr>
            <a:lvl3pPr marL="1197070" indent="-237797">
              <a:defRPr>
                <a:solidFill>
                  <a:schemeClr val="tx1"/>
                </a:solidFill>
                <a:latin typeface="Calibri" panose="020F0502020204030204" pitchFamily="34" charset="0"/>
              </a:defRPr>
            </a:lvl3pPr>
            <a:lvl4pPr marL="1679134" indent="-237797">
              <a:defRPr>
                <a:solidFill>
                  <a:schemeClr val="tx1"/>
                </a:solidFill>
                <a:latin typeface="Calibri" panose="020F0502020204030204" pitchFamily="34" charset="0"/>
              </a:defRPr>
            </a:lvl4pPr>
            <a:lvl5pPr marL="2157962" indent="-237797">
              <a:defRPr>
                <a:solidFill>
                  <a:schemeClr val="tx1"/>
                </a:solidFill>
                <a:latin typeface="Calibri" panose="020F0502020204030204" pitchFamily="34" charset="0"/>
              </a:defRPr>
            </a:lvl5pPr>
            <a:lvl6pPr marL="2623849" indent="-237797" eaLnBrk="0" fontAlgn="base" hangingPunct="0">
              <a:spcBef>
                <a:spcPct val="0"/>
              </a:spcBef>
              <a:spcAft>
                <a:spcPct val="0"/>
              </a:spcAft>
              <a:defRPr>
                <a:solidFill>
                  <a:schemeClr val="tx1"/>
                </a:solidFill>
                <a:latin typeface="Calibri" panose="020F0502020204030204" pitchFamily="34" charset="0"/>
              </a:defRPr>
            </a:lvl6pPr>
            <a:lvl7pPr marL="3089735" indent="-237797" eaLnBrk="0" fontAlgn="base" hangingPunct="0">
              <a:spcBef>
                <a:spcPct val="0"/>
              </a:spcBef>
              <a:spcAft>
                <a:spcPct val="0"/>
              </a:spcAft>
              <a:defRPr>
                <a:solidFill>
                  <a:schemeClr val="tx1"/>
                </a:solidFill>
                <a:latin typeface="Calibri" panose="020F0502020204030204" pitchFamily="34" charset="0"/>
              </a:defRPr>
            </a:lvl7pPr>
            <a:lvl8pPr marL="3555622" indent="-237797" eaLnBrk="0" fontAlgn="base" hangingPunct="0">
              <a:spcBef>
                <a:spcPct val="0"/>
              </a:spcBef>
              <a:spcAft>
                <a:spcPct val="0"/>
              </a:spcAft>
              <a:defRPr>
                <a:solidFill>
                  <a:schemeClr val="tx1"/>
                </a:solidFill>
                <a:latin typeface="Calibri" panose="020F0502020204030204" pitchFamily="34" charset="0"/>
              </a:defRPr>
            </a:lvl8pPr>
            <a:lvl9pPr marL="4021509" indent="-23779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336EA7F-0C61-4944-95DF-D11C5DC6BD98}" type="slidenum">
              <a:rPr lang="es-CO" altLang="es-CO" smtClean="0">
                <a:solidFill>
                  <a:srgbClr val="000000"/>
                </a:solidFill>
                <a:ea typeface="MS PGothic" panose="020B0600070205080204" pitchFamily="34" charset="-128"/>
              </a:rPr>
              <a:pPr fontAlgn="base">
                <a:spcBef>
                  <a:spcPct val="0"/>
                </a:spcBef>
                <a:spcAft>
                  <a:spcPct val="0"/>
                </a:spcAft>
              </a:pPr>
              <a:t>20</a:t>
            </a:fld>
            <a:endParaRPr lang="es-CO" altLang="es-CO">
              <a:solidFill>
                <a:srgbClr val="000000"/>
              </a:solidFill>
              <a:ea typeface="MS PGothic" panose="020B0600070205080204" pitchFamily="34" charset="-128"/>
            </a:endParaRPr>
          </a:p>
        </p:txBody>
      </p:sp>
    </p:spTree>
    <p:extLst>
      <p:ext uri="{BB962C8B-B14F-4D97-AF65-F5344CB8AC3E}">
        <p14:creationId xmlns:p14="http://schemas.microsoft.com/office/powerpoint/2010/main" val="2547295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CO" altLang="es-CO"/>
              <a:t>REGISTRAR LA OFERTA QUE TIENE EN EL CENTRO ZONAL  O REGIONAL   INDICAR LOS MUNICIPIOS DE INFLUENCIA ES INFORMACION GENERAL PARA LA  AUDIENCIA DE MESA PUBLICA</a:t>
            </a:r>
          </a:p>
          <a:p>
            <a:pPr eaLnBrk="1" hangingPunct="1">
              <a:spcBef>
                <a:spcPct val="0"/>
              </a:spcBef>
            </a:pPr>
            <a:endParaRPr lang="es-CO" altLang="es-CO"/>
          </a:p>
        </p:txBody>
      </p:sp>
      <p:sp>
        <p:nvSpPr>
          <p:cNvPr id="6246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8096" indent="-297650">
              <a:defRPr>
                <a:solidFill>
                  <a:schemeClr val="tx1"/>
                </a:solidFill>
                <a:latin typeface="Calibri" panose="020F0502020204030204" pitchFamily="34" charset="0"/>
              </a:defRPr>
            </a:lvl2pPr>
            <a:lvl3pPr marL="1197070" indent="-237797">
              <a:defRPr>
                <a:solidFill>
                  <a:schemeClr val="tx1"/>
                </a:solidFill>
                <a:latin typeface="Calibri" panose="020F0502020204030204" pitchFamily="34" charset="0"/>
              </a:defRPr>
            </a:lvl3pPr>
            <a:lvl4pPr marL="1679134" indent="-237797">
              <a:defRPr>
                <a:solidFill>
                  <a:schemeClr val="tx1"/>
                </a:solidFill>
                <a:latin typeface="Calibri" panose="020F0502020204030204" pitchFamily="34" charset="0"/>
              </a:defRPr>
            </a:lvl4pPr>
            <a:lvl5pPr marL="2157962" indent="-237797">
              <a:defRPr>
                <a:solidFill>
                  <a:schemeClr val="tx1"/>
                </a:solidFill>
                <a:latin typeface="Calibri" panose="020F0502020204030204" pitchFamily="34" charset="0"/>
              </a:defRPr>
            </a:lvl5pPr>
            <a:lvl6pPr marL="2623849" indent="-237797" eaLnBrk="0" fontAlgn="base" hangingPunct="0">
              <a:spcBef>
                <a:spcPct val="0"/>
              </a:spcBef>
              <a:spcAft>
                <a:spcPct val="0"/>
              </a:spcAft>
              <a:defRPr>
                <a:solidFill>
                  <a:schemeClr val="tx1"/>
                </a:solidFill>
                <a:latin typeface="Calibri" panose="020F0502020204030204" pitchFamily="34" charset="0"/>
              </a:defRPr>
            </a:lvl6pPr>
            <a:lvl7pPr marL="3089735" indent="-237797" eaLnBrk="0" fontAlgn="base" hangingPunct="0">
              <a:spcBef>
                <a:spcPct val="0"/>
              </a:spcBef>
              <a:spcAft>
                <a:spcPct val="0"/>
              </a:spcAft>
              <a:defRPr>
                <a:solidFill>
                  <a:schemeClr val="tx1"/>
                </a:solidFill>
                <a:latin typeface="Calibri" panose="020F0502020204030204" pitchFamily="34" charset="0"/>
              </a:defRPr>
            </a:lvl7pPr>
            <a:lvl8pPr marL="3555622" indent="-237797" eaLnBrk="0" fontAlgn="base" hangingPunct="0">
              <a:spcBef>
                <a:spcPct val="0"/>
              </a:spcBef>
              <a:spcAft>
                <a:spcPct val="0"/>
              </a:spcAft>
              <a:defRPr>
                <a:solidFill>
                  <a:schemeClr val="tx1"/>
                </a:solidFill>
                <a:latin typeface="Calibri" panose="020F0502020204030204" pitchFamily="34" charset="0"/>
              </a:defRPr>
            </a:lvl8pPr>
            <a:lvl9pPr marL="4021509" indent="-23779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A217599-74F1-4CD0-A1DD-A151528E08BD}" type="slidenum">
              <a:rPr lang="es-CO" altLang="es-CO" smtClean="0">
                <a:solidFill>
                  <a:srgbClr val="000000"/>
                </a:solidFill>
                <a:ea typeface="MS PGothic" panose="020B0600070205080204" pitchFamily="34" charset="-128"/>
              </a:rPr>
              <a:pPr fontAlgn="base">
                <a:spcBef>
                  <a:spcPct val="0"/>
                </a:spcBef>
                <a:spcAft>
                  <a:spcPct val="0"/>
                </a:spcAft>
              </a:pPr>
              <a:t>21</a:t>
            </a:fld>
            <a:endParaRPr lang="es-CO" altLang="es-CO">
              <a:solidFill>
                <a:srgbClr val="000000"/>
              </a:solidFill>
              <a:ea typeface="MS PGothic" panose="020B0600070205080204" pitchFamily="34" charset="-128"/>
            </a:endParaRPr>
          </a:p>
        </p:txBody>
      </p:sp>
    </p:spTree>
    <p:extLst>
      <p:ext uri="{BB962C8B-B14F-4D97-AF65-F5344CB8AC3E}">
        <p14:creationId xmlns:p14="http://schemas.microsoft.com/office/powerpoint/2010/main" val="1368447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CO" altLang="es-CO"/>
              <a:t>REGISTRAR LA OFERTA QUE TIENE EN EL CENTRO ZONAL  O REGIONAL   INDICAR LOS MUNICIPIOS DE INFLUENCIA ES INFORMACION GENERAL PARA LA  AUDIENCIA DE MESA PUBLICA</a:t>
            </a:r>
          </a:p>
          <a:p>
            <a:pPr eaLnBrk="1" hangingPunct="1">
              <a:spcBef>
                <a:spcPct val="0"/>
              </a:spcBef>
            </a:pPr>
            <a:endParaRPr lang="es-CO" altLang="es-CO"/>
          </a:p>
        </p:txBody>
      </p:sp>
      <p:sp>
        <p:nvSpPr>
          <p:cNvPr id="645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8096" indent="-297650">
              <a:defRPr>
                <a:solidFill>
                  <a:schemeClr val="tx1"/>
                </a:solidFill>
                <a:latin typeface="Calibri" panose="020F0502020204030204" pitchFamily="34" charset="0"/>
              </a:defRPr>
            </a:lvl2pPr>
            <a:lvl3pPr marL="1197070" indent="-237797">
              <a:defRPr>
                <a:solidFill>
                  <a:schemeClr val="tx1"/>
                </a:solidFill>
                <a:latin typeface="Calibri" panose="020F0502020204030204" pitchFamily="34" charset="0"/>
              </a:defRPr>
            </a:lvl3pPr>
            <a:lvl4pPr marL="1679134" indent="-237797">
              <a:defRPr>
                <a:solidFill>
                  <a:schemeClr val="tx1"/>
                </a:solidFill>
                <a:latin typeface="Calibri" panose="020F0502020204030204" pitchFamily="34" charset="0"/>
              </a:defRPr>
            </a:lvl4pPr>
            <a:lvl5pPr marL="2157962" indent="-237797">
              <a:defRPr>
                <a:solidFill>
                  <a:schemeClr val="tx1"/>
                </a:solidFill>
                <a:latin typeface="Calibri" panose="020F0502020204030204" pitchFamily="34" charset="0"/>
              </a:defRPr>
            </a:lvl5pPr>
            <a:lvl6pPr marL="2623849" indent="-237797" eaLnBrk="0" fontAlgn="base" hangingPunct="0">
              <a:spcBef>
                <a:spcPct val="0"/>
              </a:spcBef>
              <a:spcAft>
                <a:spcPct val="0"/>
              </a:spcAft>
              <a:defRPr>
                <a:solidFill>
                  <a:schemeClr val="tx1"/>
                </a:solidFill>
                <a:latin typeface="Calibri" panose="020F0502020204030204" pitchFamily="34" charset="0"/>
              </a:defRPr>
            </a:lvl6pPr>
            <a:lvl7pPr marL="3089735" indent="-237797" eaLnBrk="0" fontAlgn="base" hangingPunct="0">
              <a:spcBef>
                <a:spcPct val="0"/>
              </a:spcBef>
              <a:spcAft>
                <a:spcPct val="0"/>
              </a:spcAft>
              <a:defRPr>
                <a:solidFill>
                  <a:schemeClr val="tx1"/>
                </a:solidFill>
                <a:latin typeface="Calibri" panose="020F0502020204030204" pitchFamily="34" charset="0"/>
              </a:defRPr>
            </a:lvl7pPr>
            <a:lvl8pPr marL="3555622" indent="-237797" eaLnBrk="0" fontAlgn="base" hangingPunct="0">
              <a:spcBef>
                <a:spcPct val="0"/>
              </a:spcBef>
              <a:spcAft>
                <a:spcPct val="0"/>
              </a:spcAft>
              <a:defRPr>
                <a:solidFill>
                  <a:schemeClr val="tx1"/>
                </a:solidFill>
                <a:latin typeface="Calibri" panose="020F0502020204030204" pitchFamily="34" charset="0"/>
              </a:defRPr>
            </a:lvl8pPr>
            <a:lvl9pPr marL="4021509" indent="-23779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2759A9-9B83-4BEB-AFE5-2E6FEDA93022}" type="slidenum">
              <a:rPr lang="es-CO" altLang="es-CO" smtClean="0">
                <a:solidFill>
                  <a:srgbClr val="000000"/>
                </a:solidFill>
                <a:ea typeface="MS PGothic" panose="020B0600070205080204" pitchFamily="34" charset="-128"/>
              </a:rPr>
              <a:pPr fontAlgn="base">
                <a:spcBef>
                  <a:spcPct val="0"/>
                </a:spcBef>
                <a:spcAft>
                  <a:spcPct val="0"/>
                </a:spcAft>
              </a:pPr>
              <a:t>22</a:t>
            </a:fld>
            <a:endParaRPr lang="es-CO" altLang="es-CO">
              <a:solidFill>
                <a:srgbClr val="000000"/>
              </a:solidFill>
              <a:ea typeface="MS PGothic" panose="020B0600070205080204" pitchFamily="34" charset="-128"/>
            </a:endParaRPr>
          </a:p>
        </p:txBody>
      </p:sp>
    </p:spTree>
    <p:extLst>
      <p:ext uri="{BB962C8B-B14F-4D97-AF65-F5344CB8AC3E}">
        <p14:creationId xmlns:p14="http://schemas.microsoft.com/office/powerpoint/2010/main" val="2400289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CO" altLang="es-CO"/>
              <a:t>REGISTRAR LA OFERTA QUE TIENE EN EL CENTRO ZONAL  O REGIONAL   INDICAR LOS MUNICIPIOS DE INFLUENCIA ES INFORMACION GENERAL PARA LA  AUDIENCIA DE MESA PUBLICA</a:t>
            </a:r>
          </a:p>
          <a:p>
            <a:pPr eaLnBrk="1" hangingPunct="1">
              <a:spcBef>
                <a:spcPct val="0"/>
              </a:spcBef>
            </a:pPr>
            <a:endParaRPr lang="es-CO" altLang="es-CO"/>
          </a:p>
        </p:txBody>
      </p:sp>
      <p:sp>
        <p:nvSpPr>
          <p:cNvPr id="6656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8096" indent="-297650">
              <a:defRPr>
                <a:solidFill>
                  <a:schemeClr val="tx1"/>
                </a:solidFill>
                <a:latin typeface="Calibri" panose="020F0502020204030204" pitchFamily="34" charset="0"/>
              </a:defRPr>
            </a:lvl2pPr>
            <a:lvl3pPr marL="1197070" indent="-237797">
              <a:defRPr>
                <a:solidFill>
                  <a:schemeClr val="tx1"/>
                </a:solidFill>
                <a:latin typeface="Calibri" panose="020F0502020204030204" pitchFamily="34" charset="0"/>
              </a:defRPr>
            </a:lvl3pPr>
            <a:lvl4pPr marL="1679134" indent="-237797">
              <a:defRPr>
                <a:solidFill>
                  <a:schemeClr val="tx1"/>
                </a:solidFill>
                <a:latin typeface="Calibri" panose="020F0502020204030204" pitchFamily="34" charset="0"/>
              </a:defRPr>
            </a:lvl4pPr>
            <a:lvl5pPr marL="2157962" indent="-237797">
              <a:defRPr>
                <a:solidFill>
                  <a:schemeClr val="tx1"/>
                </a:solidFill>
                <a:latin typeface="Calibri" panose="020F0502020204030204" pitchFamily="34" charset="0"/>
              </a:defRPr>
            </a:lvl5pPr>
            <a:lvl6pPr marL="2623849" indent="-237797" eaLnBrk="0" fontAlgn="base" hangingPunct="0">
              <a:spcBef>
                <a:spcPct val="0"/>
              </a:spcBef>
              <a:spcAft>
                <a:spcPct val="0"/>
              </a:spcAft>
              <a:defRPr>
                <a:solidFill>
                  <a:schemeClr val="tx1"/>
                </a:solidFill>
                <a:latin typeface="Calibri" panose="020F0502020204030204" pitchFamily="34" charset="0"/>
              </a:defRPr>
            </a:lvl6pPr>
            <a:lvl7pPr marL="3089735" indent="-237797" eaLnBrk="0" fontAlgn="base" hangingPunct="0">
              <a:spcBef>
                <a:spcPct val="0"/>
              </a:spcBef>
              <a:spcAft>
                <a:spcPct val="0"/>
              </a:spcAft>
              <a:defRPr>
                <a:solidFill>
                  <a:schemeClr val="tx1"/>
                </a:solidFill>
                <a:latin typeface="Calibri" panose="020F0502020204030204" pitchFamily="34" charset="0"/>
              </a:defRPr>
            </a:lvl7pPr>
            <a:lvl8pPr marL="3555622" indent="-237797" eaLnBrk="0" fontAlgn="base" hangingPunct="0">
              <a:spcBef>
                <a:spcPct val="0"/>
              </a:spcBef>
              <a:spcAft>
                <a:spcPct val="0"/>
              </a:spcAft>
              <a:defRPr>
                <a:solidFill>
                  <a:schemeClr val="tx1"/>
                </a:solidFill>
                <a:latin typeface="Calibri" panose="020F0502020204030204" pitchFamily="34" charset="0"/>
              </a:defRPr>
            </a:lvl8pPr>
            <a:lvl9pPr marL="4021509" indent="-23779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5D262BB-19B6-45BF-9DA1-00A58D1A60A8}" type="slidenum">
              <a:rPr lang="es-CO" altLang="es-CO" smtClean="0">
                <a:solidFill>
                  <a:srgbClr val="000000"/>
                </a:solidFill>
                <a:ea typeface="MS PGothic" panose="020B0600070205080204" pitchFamily="34" charset="-128"/>
              </a:rPr>
              <a:pPr fontAlgn="base">
                <a:spcBef>
                  <a:spcPct val="0"/>
                </a:spcBef>
                <a:spcAft>
                  <a:spcPct val="0"/>
                </a:spcAft>
              </a:pPr>
              <a:t>24</a:t>
            </a:fld>
            <a:endParaRPr lang="es-CO" altLang="es-CO">
              <a:solidFill>
                <a:srgbClr val="000000"/>
              </a:solidFill>
              <a:ea typeface="MS PGothic" panose="020B0600070205080204" pitchFamily="34" charset="-128"/>
            </a:endParaRPr>
          </a:p>
        </p:txBody>
      </p:sp>
    </p:spTree>
    <p:extLst>
      <p:ext uri="{BB962C8B-B14F-4D97-AF65-F5344CB8AC3E}">
        <p14:creationId xmlns:p14="http://schemas.microsoft.com/office/powerpoint/2010/main" val="217681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CO" altLang="es-CO"/>
              <a:t>REGISTRAR LA OFERTA QUE TIENE EN EL CENTRO ZONAL  O REGIONAL   INDICAR LOS MUNICIPIOS DE INFLUENCIA ES INFORMACION GENERAL PARA LA  AUDIENCIA DE MESA PUBLICA</a:t>
            </a:r>
          </a:p>
          <a:p>
            <a:pPr eaLnBrk="1" hangingPunct="1">
              <a:spcBef>
                <a:spcPct val="0"/>
              </a:spcBef>
            </a:pPr>
            <a:endParaRPr lang="es-CO" altLang="es-CO"/>
          </a:p>
        </p:txBody>
      </p:sp>
      <p:sp>
        <p:nvSpPr>
          <p:cNvPr id="686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8096" indent="-297650">
              <a:defRPr>
                <a:solidFill>
                  <a:schemeClr val="tx1"/>
                </a:solidFill>
                <a:latin typeface="Calibri" panose="020F0502020204030204" pitchFamily="34" charset="0"/>
              </a:defRPr>
            </a:lvl2pPr>
            <a:lvl3pPr marL="1197070" indent="-237797">
              <a:defRPr>
                <a:solidFill>
                  <a:schemeClr val="tx1"/>
                </a:solidFill>
                <a:latin typeface="Calibri" panose="020F0502020204030204" pitchFamily="34" charset="0"/>
              </a:defRPr>
            </a:lvl3pPr>
            <a:lvl4pPr marL="1679134" indent="-237797">
              <a:defRPr>
                <a:solidFill>
                  <a:schemeClr val="tx1"/>
                </a:solidFill>
                <a:latin typeface="Calibri" panose="020F0502020204030204" pitchFamily="34" charset="0"/>
              </a:defRPr>
            </a:lvl4pPr>
            <a:lvl5pPr marL="2157962" indent="-237797">
              <a:defRPr>
                <a:solidFill>
                  <a:schemeClr val="tx1"/>
                </a:solidFill>
                <a:latin typeface="Calibri" panose="020F0502020204030204" pitchFamily="34" charset="0"/>
              </a:defRPr>
            </a:lvl5pPr>
            <a:lvl6pPr marL="2623849" indent="-237797" eaLnBrk="0" fontAlgn="base" hangingPunct="0">
              <a:spcBef>
                <a:spcPct val="0"/>
              </a:spcBef>
              <a:spcAft>
                <a:spcPct val="0"/>
              </a:spcAft>
              <a:defRPr>
                <a:solidFill>
                  <a:schemeClr val="tx1"/>
                </a:solidFill>
                <a:latin typeface="Calibri" panose="020F0502020204030204" pitchFamily="34" charset="0"/>
              </a:defRPr>
            </a:lvl6pPr>
            <a:lvl7pPr marL="3089735" indent="-237797" eaLnBrk="0" fontAlgn="base" hangingPunct="0">
              <a:spcBef>
                <a:spcPct val="0"/>
              </a:spcBef>
              <a:spcAft>
                <a:spcPct val="0"/>
              </a:spcAft>
              <a:defRPr>
                <a:solidFill>
                  <a:schemeClr val="tx1"/>
                </a:solidFill>
                <a:latin typeface="Calibri" panose="020F0502020204030204" pitchFamily="34" charset="0"/>
              </a:defRPr>
            </a:lvl7pPr>
            <a:lvl8pPr marL="3555622" indent="-237797" eaLnBrk="0" fontAlgn="base" hangingPunct="0">
              <a:spcBef>
                <a:spcPct val="0"/>
              </a:spcBef>
              <a:spcAft>
                <a:spcPct val="0"/>
              </a:spcAft>
              <a:defRPr>
                <a:solidFill>
                  <a:schemeClr val="tx1"/>
                </a:solidFill>
                <a:latin typeface="Calibri" panose="020F0502020204030204" pitchFamily="34" charset="0"/>
              </a:defRPr>
            </a:lvl8pPr>
            <a:lvl9pPr marL="4021509" indent="-23779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5A506AF-D77E-4F0D-B33C-313032A5654F}" type="slidenum">
              <a:rPr lang="es-CO" altLang="es-CO" smtClean="0">
                <a:solidFill>
                  <a:srgbClr val="000000"/>
                </a:solidFill>
                <a:ea typeface="MS PGothic" panose="020B0600070205080204" pitchFamily="34" charset="-128"/>
              </a:rPr>
              <a:pPr fontAlgn="base">
                <a:spcBef>
                  <a:spcPct val="0"/>
                </a:spcBef>
                <a:spcAft>
                  <a:spcPct val="0"/>
                </a:spcAft>
              </a:pPr>
              <a:t>25</a:t>
            </a:fld>
            <a:endParaRPr lang="es-CO" altLang="es-CO">
              <a:solidFill>
                <a:srgbClr val="000000"/>
              </a:solidFill>
              <a:ea typeface="MS PGothic" panose="020B0600070205080204" pitchFamily="34" charset="-128"/>
            </a:endParaRPr>
          </a:p>
        </p:txBody>
      </p:sp>
    </p:spTree>
    <p:extLst>
      <p:ext uri="{BB962C8B-B14F-4D97-AF65-F5344CB8AC3E}">
        <p14:creationId xmlns:p14="http://schemas.microsoft.com/office/powerpoint/2010/main" val="547075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CO" altLang="es-CO"/>
              <a:t>REGISTRAR LA OFERTA QUE TIENE EN EL CENTRO ZONAL  O REGIONAL   INDICAR LOS MUNICIPIOS DE INFLUENCIA ES INFORMACION GENERAL PARA LA  AUDIENCIA DE MESA PUBLICA</a:t>
            </a:r>
          </a:p>
          <a:p>
            <a:pPr eaLnBrk="1" hangingPunct="1">
              <a:spcBef>
                <a:spcPct val="0"/>
              </a:spcBef>
            </a:pPr>
            <a:endParaRPr lang="es-CO" altLang="es-CO"/>
          </a:p>
        </p:txBody>
      </p:sp>
      <p:sp>
        <p:nvSpPr>
          <p:cNvPr id="7066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8096" indent="-297650">
              <a:defRPr>
                <a:solidFill>
                  <a:schemeClr val="tx1"/>
                </a:solidFill>
                <a:latin typeface="Calibri" panose="020F0502020204030204" pitchFamily="34" charset="0"/>
              </a:defRPr>
            </a:lvl2pPr>
            <a:lvl3pPr marL="1197070" indent="-237797">
              <a:defRPr>
                <a:solidFill>
                  <a:schemeClr val="tx1"/>
                </a:solidFill>
                <a:latin typeface="Calibri" panose="020F0502020204030204" pitchFamily="34" charset="0"/>
              </a:defRPr>
            </a:lvl3pPr>
            <a:lvl4pPr marL="1679134" indent="-237797">
              <a:defRPr>
                <a:solidFill>
                  <a:schemeClr val="tx1"/>
                </a:solidFill>
                <a:latin typeface="Calibri" panose="020F0502020204030204" pitchFamily="34" charset="0"/>
              </a:defRPr>
            </a:lvl4pPr>
            <a:lvl5pPr marL="2157962" indent="-237797">
              <a:defRPr>
                <a:solidFill>
                  <a:schemeClr val="tx1"/>
                </a:solidFill>
                <a:latin typeface="Calibri" panose="020F0502020204030204" pitchFamily="34" charset="0"/>
              </a:defRPr>
            </a:lvl5pPr>
            <a:lvl6pPr marL="2623849" indent="-237797" eaLnBrk="0" fontAlgn="base" hangingPunct="0">
              <a:spcBef>
                <a:spcPct val="0"/>
              </a:spcBef>
              <a:spcAft>
                <a:spcPct val="0"/>
              </a:spcAft>
              <a:defRPr>
                <a:solidFill>
                  <a:schemeClr val="tx1"/>
                </a:solidFill>
                <a:latin typeface="Calibri" panose="020F0502020204030204" pitchFamily="34" charset="0"/>
              </a:defRPr>
            </a:lvl6pPr>
            <a:lvl7pPr marL="3089735" indent="-237797" eaLnBrk="0" fontAlgn="base" hangingPunct="0">
              <a:spcBef>
                <a:spcPct val="0"/>
              </a:spcBef>
              <a:spcAft>
                <a:spcPct val="0"/>
              </a:spcAft>
              <a:defRPr>
                <a:solidFill>
                  <a:schemeClr val="tx1"/>
                </a:solidFill>
                <a:latin typeface="Calibri" panose="020F0502020204030204" pitchFamily="34" charset="0"/>
              </a:defRPr>
            </a:lvl7pPr>
            <a:lvl8pPr marL="3555622" indent="-237797" eaLnBrk="0" fontAlgn="base" hangingPunct="0">
              <a:spcBef>
                <a:spcPct val="0"/>
              </a:spcBef>
              <a:spcAft>
                <a:spcPct val="0"/>
              </a:spcAft>
              <a:defRPr>
                <a:solidFill>
                  <a:schemeClr val="tx1"/>
                </a:solidFill>
                <a:latin typeface="Calibri" panose="020F0502020204030204" pitchFamily="34" charset="0"/>
              </a:defRPr>
            </a:lvl8pPr>
            <a:lvl9pPr marL="4021509" indent="-23779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F5EA1F-9F03-4CC4-9BDD-06162CDFC80D}" type="slidenum">
              <a:rPr lang="es-CO" altLang="es-CO" smtClean="0">
                <a:solidFill>
                  <a:srgbClr val="000000"/>
                </a:solidFill>
                <a:ea typeface="MS PGothic" panose="020B0600070205080204" pitchFamily="34" charset="-128"/>
              </a:rPr>
              <a:pPr fontAlgn="base">
                <a:spcBef>
                  <a:spcPct val="0"/>
                </a:spcBef>
                <a:spcAft>
                  <a:spcPct val="0"/>
                </a:spcAft>
              </a:pPr>
              <a:t>26</a:t>
            </a:fld>
            <a:endParaRPr lang="es-CO" altLang="es-CO">
              <a:solidFill>
                <a:srgbClr val="000000"/>
              </a:solidFill>
              <a:ea typeface="MS PGothic" panose="020B0600070205080204" pitchFamily="34" charset="-128"/>
            </a:endParaRPr>
          </a:p>
        </p:txBody>
      </p:sp>
    </p:spTree>
    <p:extLst>
      <p:ext uri="{BB962C8B-B14F-4D97-AF65-F5344CB8AC3E}">
        <p14:creationId xmlns:p14="http://schemas.microsoft.com/office/powerpoint/2010/main" val="442444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CO" altLang="es-CO"/>
              <a:t>REGISTRAR LA OFERTA QUE TIENE EN EL CENTRO ZONAL  O REGIONAL   INDICAR LOS MUNICIPIOS DE INFLUENCIA ES INFORMACION GENERAL PARA LA  AUDIENCIA DE MESA PUBLICA</a:t>
            </a:r>
          </a:p>
          <a:p>
            <a:pPr eaLnBrk="1" hangingPunct="1">
              <a:spcBef>
                <a:spcPct val="0"/>
              </a:spcBef>
            </a:pPr>
            <a:endParaRPr lang="es-CO" altLang="es-CO"/>
          </a:p>
        </p:txBody>
      </p:sp>
      <p:sp>
        <p:nvSpPr>
          <p:cNvPr id="7270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8096" indent="-297650">
              <a:defRPr>
                <a:solidFill>
                  <a:schemeClr val="tx1"/>
                </a:solidFill>
                <a:latin typeface="Calibri" panose="020F0502020204030204" pitchFamily="34" charset="0"/>
              </a:defRPr>
            </a:lvl2pPr>
            <a:lvl3pPr marL="1197070" indent="-237797">
              <a:defRPr>
                <a:solidFill>
                  <a:schemeClr val="tx1"/>
                </a:solidFill>
                <a:latin typeface="Calibri" panose="020F0502020204030204" pitchFamily="34" charset="0"/>
              </a:defRPr>
            </a:lvl3pPr>
            <a:lvl4pPr marL="1679134" indent="-237797">
              <a:defRPr>
                <a:solidFill>
                  <a:schemeClr val="tx1"/>
                </a:solidFill>
                <a:latin typeface="Calibri" panose="020F0502020204030204" pitchFamily="34" charset="0"/>
              </a:defRPr>
            </a:lvl4pPr>
            <a:lvl5pPr marL="2157962" indent="-237797">
              <a:defRPr>
                <a:solidFill>
                  <a:schemeClr val="tx1"/>
                </a:solidFill>
                <a:latin typeface="Calibri" panose="020F0502020204030204" pitchFamily="34" charset="0"/>
              </a:defRPr>
            </a:lvl5pPr>
            <a:lvl6pPr marL="2623849" indent="-237797" eaLnBrk="0" fontAlgn="base" hangingPunct="0">
              <a:spcBef>
                <a:spcPct val="0"/>
              </a:spcBef>
              <a:spcAft>
                <a:spcPct val="0"/>
              </a:spcAft>
              <a:defRPr>
                <a:solidFill>
                  <a:schemeClr val="tx1"/>
                </a:solidFill>
                <a:latin typeface="Calibri" panose="020F0502020204030204" pitchFamily="34" charset="0"/>
              </a:defRPr>
            </a:lvl6pPr>
            <a:lvl7pPr marL="3089735" indent="-237797" eaLnBrk="0" fontAlgn="base" hangingPunct="0">
              <a:spcBef>
                <a:spcPct val="0"/>
              </a:spcBef>
              <a:spcAft>
                <a:spcPct val="0"/>
              </a:spcAft>
              <a:defRPr>
                <a:solidFill>
                  <a:schemeClr val="tx1"/>
                </a:solidFill>
                <a:latin typeface="Calibri" panose="020F0502020204030204" pitchFamily="34" charset="0"/>
              </a:defRPr>
            </a:lvl7pPr>
            <a:lvl8pPr marL="3555622" indent="-237797" eaLnBrk="0" fontAlgn="base" hangingPunct="0">
              <a:spcBef>
                <a:spcPct val="0"/>
              </a:spcBef>
              <a:spcAft>
                <a:spcPct val="0"/>
              </a:spcAft>
              <a:defRPr>
                <a:solidFill>
                  <a:schemeClr val="tx1"/>
                </a:solidFill>
                <a:latin typeface="Calibri" panose="020F0502020204030204" pitchFamily="34" charset="0"/>
              </a:defRPr>
            </a:lvl8pPr>
            <a:lvl9pPr marL="4021509" indent="-23779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716113-5EC8-4F9E-821C-D6B3B5C1A5FE}" type="slidenum">
              <a:rPr lang="es-CO" altLang="es-CO" smtClean="0">
                <a:solidFill>
                  <a:srgbClr val="000000"/>
                </a:solidFill>
                <a:ea typeface="MS PGothic" panose="020B0600070205080204" pitchFamily="34" charset="-128"/>
              </a:rPr>
              <a:pPr fontAlgn="base">
                <a:spcBef>
                  <a:spcPct val="0"/>
                </a:spcBef>
                <a:spcAft>
                  <a:spcPct val="0"/>
                </a:spcAft>
              </a:pPr>
              <a:t>28</a:t>
            </a:fld>
            <a:endParaRPr lang="es-CO" altLang="es-CO">
              <a:solidFill>
                <a:srgbClr val="000000"/>
              </a:solidFill>
              <a:ea typeface="MS PGothic" panose="020B0600070205080204" pitchFamily="34" charset="-128"/>
            </a:endParaRPr>
          </a:p>
        </p:txBody>
      </p:sp>
    </p:spTree>
    <p:extLst>
      <p:ext uri="{BB962C8B-B14F-4D97-AF65-F5344CB8AC3E}">
        <p14:creationId xmlns:p14="http://schemas.microsoft.com/office/powerpoint/2010/main" val="1573528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CO" altLang="es-CO"/>
              <a:t>REGISTRAR LA OFERTA QUE TIENE EN EL CENTRO ZONAL  O REGIONAL   INDICAR LOS MUNICIPIOS DE INFLUENCIA ES INFORMACION GENERAL PARA LA  AUDIENCIA DE MESA PUBLICA</a:t>
            </a:r>
          </a:p>
          <a:p>
            <a:pPr eaLnBrk="1" hangingPunct="1">
              <a:spcBef>
                <a:spcPct val="0"/>
              </a:spcBef>
            </a:pPr>
            <a:endParaRPr lang="es-CO" altLang="es-CO"/>
          </a:p>
        </p:txBody>
      </p:sp>
      <p:sp>
        <p:nvSpPr>
          <p:cNvPr id="7475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8096" indent="-297650">
              <a:defRPr>
                <a:solidFill>
                  <a:schemeClr val="tx1"/>
                </a:solidFill>
                <a:latin typeface="Calibri" panose="020F0502020204030204" pitchFamily="34" charset="0"/>
              </a:defRPr>
            </a:lvl2pPr>
            <a:lvl3pPr marL="1197070" indent="-237797">
              <a:defRPr>
                <a:solidFill>
                  <a:schemeClr val="tx1"/>
                </a:solidFill>
                <a:latin typeface="Calibri" panose="020F0502020204030204" pitchFamily="34" charset="0"/>
              </a:defRPr>
            </a:lvl3pPr>
            <a:lvl4pPr marL="1679134" indent="-237797">
              <a:defRPr>
                <a:solidFill>
                  <a:schemeClr val="tx1"/>
                </a:solidFill>
                <a:latin typeface="Calibri" panose="020F0502020204030204" pitchFamily="34" charset="0"/>
              </a:defRPr>
            </a:lvl4pPr>
            <a:lvl5pPr marL="2157962" indent="-237797">
              <a:defRPr>
                <a:solidFill>
                  <a:schemeClr val="tx1"/>
                </a:solidFill>
                <a:latin typeface="Calibri" panose="020F0502020204030204" pitchFamily="34" charset="0"/>
              </a:defRPr>
            </a:lvl5pPr>
            <a:lvl6pPr marL="2623849" indent="-237797" eaLnBrk="0" fontAlgn="base" hangingPunct="0">
              <a:spcBef>
                <a:spcPct val="0"/>
              </a:spcBef>
              <a:spcAft>
                <a:spcPct val="0"/>
              </a:spcAft>
              <a:defRPr>
                <a:solidFill>
                  <a:schemeClr val="tx1"/>
                </a:solidFill>
                <a:latin typeface="Calibri" panose="020F0502020204030204" pitchFamily="34" charset="0"/>
              </a:defRPr>
            </a:lvl6pPr>
            <a:lvl7pPr marL="3089735" indent="-237797" eaLnBrk="0" fontAlgn="base" hangingPunct="0">
              <a:spcBef>
                <a:spcPct val="0"/>
              </a:spcBef>
              <a:spcAft>
                <a:spcPct val="0"/>
              </a:spcAft>
              <a:defRPr>
                <a:solidFill>
                  <a:schemeClr val="tx1"/>
                </a:solidFill>
                <a:latin typeface="Calibri" panose="020F0502020204030204" pitchFamily="34" charset="0"/>
              </a:defRPr>
            </a:lvl7pPr>
            <a:lvl8pPr marL="3555622" indent="-237797" eaLnBrk="0" fontAlgn="base" hangingPunct="0">
              <a:spcBef>
                <a:spcPct val="0"/>
              </a:spcBef>
              <a:spcAft>
                <a:spcPct val="0"/>
              </a:spcAft>
              <a:defRPr>
                <a:solidFill>
                  <a:schemeClr val="tx1"/>
                </a:solidFill>
                <a:latin typeface="Calibri" panose="020F0502020204030204" pitchFamily="34" charset="0"/>
              </a:defRPr>
            </a:lvl8pPr>
            <a:lvl9pPr marL="4021509" indent="-23779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C75F941-FDB2-4963-8CDE-BBEB6F6D44D6}" type="slidenum">
              <a:rPr lang="es-CO" altLang="es-CO" smtClean="0">
                <a:solidFill>
                  <a:srgbClr val="000000"/>
                </a:solidFill>
                <a:ea typeface="MS PGothic" panose="020B0600070205080204" pitchFamily="34" charset="-128"/>
              </a:rPr>
              <a:pPr fontAlgn="base">
                <a:spcBef>
                  <a:spcPct val="0"/>
                </a:spcBef>
                <a:spcAft>
                  <a:spcPct val="0"/>
                </a:spcAft>
              </a:pPr>
              <a:t>29</a:t>
            </a:fld>
            <a:endParaRPr lang="es-CO" altLang="es-CO">
              <a:solidFill>
                <a:srgbClr val="000000"/>
              </a:solidFill>
              <a:ea typeface="MS PGothic" panose="020B0600070205080204" pitchFamily="34" charset="-128"/>
            </a:endParaRPr>
          </a:p>
        </p:txBody>
      </p:sp>
    </p:spTree>
    <p:extLst>
      <p:ext uri="{BB962C8B-B14F-4D97-AF65-F5344CB8AC3E}">
        <p14:creationId xmlns:p14="http://schemas.microsoft.com/office/powerpoint/2010/main" val="1641037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5393" indent="-294382">
              <a:defRPr>
                <a:solidFill>
                  <a:schemeClr val="tx1"/>
                </a:solidFill>
                <a:latin typeface="Calibri" panose="020F0502020204030204" pitchFamily="34" charset="0"/>
                <a:ea typeface="MS PGothic" panose="020B0600070205080204" pitchFamily="34" charset="-128"/>
              </a:defRPr>
            </a:lvl2pPr>
            <a:lvl3pPr marL="1177529" indent="-235506">
              <a:defRPr>
                <a:solidFill>
                  <a:schemeClr val="tx1"/>
                </a:solidFill>
                <a:latin typeface="Calibri" panose="020F0502020204030204" pitchFamily="34" charset="0"/>
                <a:ea typeface="MS PGothic" panose="020B0600070205080204" pitchFamily="34" charset="-128"/>
              </a:defRPr>
            </a:lvl3pPr>
            <a:lvl4pPr marL="1648540" indent="-235506">
              <a:defRPr>
                <a:solidFill>
                  <a:schemeClr val="tx1"/>
                </a:solidFill>
                <a:latin typeface="Calibri" panose="020F0502020204030204" pitchFamily="34" charset="0"/>
                <a:ea typeface="MS PGothic" panose="020B0600070205080204" pitchFamily="34" charset="-128"/>
              </a:defRPr>
            </a:lvl4pPr>
            <a:lvl5pPr marL="2119552" indent="-235506">
              <a:defRPr>
                <a:solidFill>
                  <a:schemeClr val="tx1"/>
                </a:solidFill>
                <a:latin typeface="Calibri" panose="020F0502020204030204" pitchFamily="34" charset="0"/>
                <a:ea typeface="MS PGothic" panose="020B0600070205080204" pitchFamily="34" charset="-128"/>
              </a:defRPr>
            </a:lvl5pPr>
            <a:lvl6pPr marL="2590564"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1575"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587"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03598"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3</a:t>
            </a:fld>
            <a:endParaRPr lang="es-CO">
              <a:solidFill>
                <a:prstClr val="black"/>
              </a:solidFill>
            </a:endParaRPr>
          </a:p>
        </p:txBody>
      </p:sp>
    </p:spTree>
    <p:extLst>
      <p:ext uri="{BB962C8B-B14F-4D97-AF65-F5344CB8AC3E}">
        <p14:creationId xmlns:p14="http://schemas.microsoft.com/office/powerpoint/2010/main" val="1499632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CO" altLang="es-CO"/>
              <a:t>REGISTRAR LA OFERTA QUE TIENE EN EL CENTRO ZONAL  O REGIONAL   INDICAR LOS MUNICIPIOS DE INFLUENCIA ES INFORMACION GENERAL PARA LA  AUDIENCIA DE MESA PUBLICA</a:t>
            </a:r>
          </a:p>
          <a:p>
            <a:pPr eaLnBrk="1" hangingPunct="1">
              <a:spcBef>
                <a:spcPct val="0"/>
              </a:spcBef>
            </a:pPr>
            <a:endParaRPr lang="es-CO" altLang="es-CO"/>
          </a:p>
        </p:txBody>
      </p:sp>
      <p:sp>
        <p:nvSpPr>
          <p:cNvPr id="7680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8096" indent="-297650">
              <a:defRPr>
                <a:solidFill>
                  <a:schemeClr val="tx1"/>
                </a:solidFill>
                <a:latin typeface="Calibri" panose="020F0502020204030204" pitchFamily="34" charset="0"/>
              </a:defRPr>
            </a:lvl2pPr>
            <a:lvl3pPr marL="1197070" indent="-237797">
              <a:defRPr>
                <a:solidFill>
                  <a:schemeClr val="tx1"/>
                </a:solidFill>
                <a:latin typeface="Calibri" panose="020F0502020204030204" pitchFamily="34" charset="0"/>
              </a:defRPr>
            </a:lvl3pPr>
            <a:lvl4pPr marL="1679134" indent="-237797">
              <a:defRPr>
                <a:solidFill>
                  <a:schemeClr val="tx1"/>
                </a:solidFill>
                <a:latin typeface="Calibri" panose="020F0502020204030204" pitchFamily="34" charset="0"/>
              </a:defRPr>
            </a:lvl4pPr>
            <a:lvl5pPr marL="2157962" indent="-237797">
              <a:defRPr>
                <a:solidFill>
                  <a:schemeClr val="tx1"/>
                </a:solidFill>
                <a:latin typeface="Calibri" panose="020F0502020204030204" pitchFamily="34" charset="0"/>
              </a:defRPr>
            </a:lvl5pPr>
            <a:lvl6pPr marL="2623849" indent="-237797" eaLnBrk="0" fontAlgn="base" hangingPunct="0">
              <a:spcBef>
                <a:spcPct val="0"/>
              </a:spcBef>
              <a:spcAft>
                <a:spcPct val="0"/>
              </a:spcAft>
              <a:defRPr>
                <a:solidFill>
                  <a:schemeClr val="tx1"/>
                </a:solidFill>
                <a:latin typeface="Calibri" panose="020F0502020204030204" pitchFamily="34" charset="0"/>
              </a:defRPr>
            </a:lvl6pPr>
            <a:lvl7pPr marL="3089735" indent="-237797" eaLnBrk="0" fontAlgn="base" hangingPunct="0">
              <a:spcBef>
                <a:spcPct val="0"/>
              </a:spcBef>
              <a:spcAft>
                <a:spcPct val="0"/>
              </a:spcAft>
              <a:defRPr>
                <a:solidFill>
                  <a:schemeClr val="tx1"/>
                </a:solidFill>
                <a:latin typeface="Calibri" panose="020F0502020204030204" pitchFamily="34" charset="0"/>
              </a:defRPr>
            </a:lvl7pPr>
            <a:lvl8pPr marL="3555622" indent="-237797" eaLnBrk="0" fontAlgn="base" hangingPunct="0">
              <a:spcBef>
                <a:spcPct val="0"/>
              </a:spcBef>
              <a:spcAft>
                <a:spcPct val="0"/>
              </a:spcAft>
              <a:defRPr>
                <a:solidFill>
                  <a:schemeClr val="tx1"/>
                </a:solidFill>
                <a:latin typeface="Calibri" panose="020F0502020204030204" pitchFamily="34" charset="0"/>
              </a:defRPr>
            </a:lvl8pPr>
            <a:lvl9pPr marL="4021509" indent="-23779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463F7BC-55ED-4931-B9B5-7A3A3B0B06FC}" type="slidenum">
              <a:rPr lang="es-CO" altLang="es-CO" smtClean="0">
                <a:solidFill>
                  <a:srgbClr val="000000"/>
                </a:solidFill>
                <a:ea typeface="MS PGothic" panose="020B0600070205080204" pitchFamily="34" charset="-128"/>
              </a:rPr>
              <a:pPr fontAlgn="base">
                <a:spcBef>
                  <a:spcPct val="0"/>
                </a:spcBef>
                <a:spcAft>
                  <a:spcPct val="0"/>
                </a:spcAft>
              </a:pPr>
              <a:t>30</a:t>
            </a:fld>
            <a:endParaRPr lang="es-CO" altLang="es-CO">
              <a:solidFill>
                <a:srgbClr val="000000"/>
              </a:solidFill>
              <a:ea typeface="MS PGothic" panose="020B0600070205080204" pitchFamily="34" charset="-128"/>
            </a:endParaRPr>
          </a:p>
        </p:txBody>
      </p:sp>
    </p:spTree>
    <p:extLst>
      <p:ext uri="{BB962C8B-B14F-4D97-AF65-F5344CB8AC3E}">
        <p14:creationId xmlns:p14="http://schemas.microsoft.com/office/powerpoint/2010/main" val="424821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Consulte el link del informe del Acuerdo de paz. https://www.icbf.gov.co/acuerdos-de-paz</a:t>
            </a:r>
          </a:p>
          <a:p>
            <a:endParaRPr lang="es-CO" dirty="0"/>
          </a:p>
        </p:txBody>
      </p:sp>
      <p:sp>
        <p:nvSpPr>
          <p:cNvPr id="4" name="Marcador de número de diapositiva 3"/>
          <p:cNvSpPr>
            <a:spLocks noGrp="1"/>
          </p:cNvSpPr>
          <p:nvPr>
            <p:ph type="sldNum" sz="quarter" idx="5"/>
          </p:nvPr>
        </p:nvSpPr>
        <p:spPr/>
        <p:txBody>
          <a:bodyPr/>
          <a:lstStyle/>
          <a:p>
            <a:fld id="{6ECBE99B-2F30-3140-9F3D-D89B1F20C4B8}" type="slidenum">
              <a:rPr lang="es-CO" smtClean="0"/>
              <a:t>50</a:t>
            </a:fld>
            <a:endParaRPr lang="es-CO"/>
          </a:p>
        </p:txBody>
      </p:sp>
    </p:spTree>
    <p:extLst>
      <p:ext uri="{BB962C8B-B14F-4D97-AF65-F5344CB8AC3E}">
        <p14:creationId xmlns:p14="http://schemas.microsoft.com/office/powerpoint/2010/main" val="1467891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5393" indent="-294382">
              <a:defRPr>
                <a:solidFill>
                  <a:schemeClr val="tx1"/>
                </a:solidFill>
                <a:latin typeface="Calibri" panose="020F0502020204030204" pitchFamily="34" charset="0"/>
                <a:ea typeface="MS PGothic" panose="020B0600070205080204" pitchFamily="34" charset="-128"/>
              </a:defRPr>
            </a:lvl2pPr>
            <a:lvl3pPr marL="1177529" indent="-235506">
              <a:defRPr>
                <a:solidFill>
                  <a:schemeClr val="tx1"/>
                </a:solidFill>
                <a:latin typeface="Calibri" panose="020F0502020204030204" pitchFamily="34" charset="0"/>
                <a:ea typeface="MS PGothic" panose="020B0600070205080204" pitchFamily="34" charset="-128"/>
              </a:defRPr>
            </a:lvl3pPr>
            <a:lvl4pPr marL="1648540" indent="-235506">
              <a:defRPr>
                <a:solidFill>
                  <a:schemeClr val="tx1"/>
                </a:solidFill>
                <a:latin typeface="Calibri" panose="020F0502020204030204" pitchFamily="34" charset="0"/>
                <a:ea typeface="MS PGothic" panose="020B0600070205080204" pitchFamily="34" charset="-128"/>
              </a:defRPr>
            </a:lvl4pPr>
            <a:lvl5pPr marL="2119552" indent="-235506">
              <a:defRPr>
                <a:solidFill>
                  <a:schemeClr val="tx1"/>
                </a:solidFill>
                <a:latin typeface="Calibri" panose="020F0502020204030204" pitchFamily="34" charset="0"/>
                <a:ea typeface="MS PGothic" panose="020B0600070205080204" pitchFamily="34" charset="-128"/>
              </a:defRPr>
            </a:lvl5pPr>
            <a:lvl6pPr marL="2590564"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1575"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587"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03598"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55</a:t>
            </a:fld>
            <a:endParaRPr lang="es-CO">
              <a:solidFill>
                <a:prstClr val="black"/>
              </a:solidFill>
            </a:endParaRPr>
          </a:p>
        </p:txBody>
      </p:sp>
    </p:spTree>
    <p:extLst>
      <p:ext uri="{BB962C8B-B14F-4D97-AF65-F5344CB8AC3E}">
        <p14:creationId xmlns:p14="http://schemas.microsoft.com/office/powerpoint/2010/main" val="3844201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O" dirty="0"/>
              <a:t>Requisitos a los cuales la información de la diapositiva da respuesta:</a:t>
            </a:r>
          </a:p>
          <a:p>
            <a:pPr marL="171441" indent="-171441">
              <a:buFont typeface="Arial" panose="020B0604020202020204" pitchFamily="34" charset="0"/>
              <a:buChar char="•"/>
            </a:pPr>
            <a:r>
              <a:rPr lang="es-CO" dirty="0"/>
              <a:t>Temas sobre los cuáles la entidad divulga información en el proceso de rendición de cuentas.</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5393" indent="-294382">
              <a:defRPr>
                <a:solidFill>
                  <a:schemeClr val="tx1"/>
                </a:solidFill>
                <a:latin typeface="Calibri" panose="020F0502020204030204" pitchFamily="34" charset="0"/>
                <a:ea typeface="MS PGothic" panose="020B0600070205080204" pitchFamily="34" charset="-128"/>
              </a:defRPr>
            </a:lvl2pPr>
            <a:lvl3pPr marL="1177529" indent="-235506">
              <a:defRPr>
                <a:solidFill>
                  <a:schemeClr val="tx1"/>
                </a:solidFill>
                <a:latin typeface="Calibri" panose="020F0502020204030204" pitchFamily="34" charset="0"/>
                <a:ea typeface="MS PGothic" panose="020B0600070205080204" pitchFamily="34" charset="-128"/>
              </a:defRPr>
            </a:lvl3pPr>
            <a:lvl4pPr marL="1648540" indent="-235506">
              <a:defRPr>
                <a:solidFill>
                  <a:schemeClr val="tx1"/>
                </a:solidFill>
                <a:latin typeface="Calibri" panose="020F0502020204030204" pitchFamily="34" charset="0"/>
                <a:ea typeface="MS PGothic" panose="020B0600070205080204" pitchFamily="34" charset="-128"/>
              </a:defRPr>
            </a:lvl4pPr>
            <a:lvl5pPr marL="2119552" indent="-235506">
              <a:defRPr>
                <a:solidFill>
                  <a:schemeClr val="tx1"/>
                </a:solidFill>
                <a:latin typeface="Calibri" panose="020F0502020204030204" pitchFamily="34" charset="0"/>
                <a:ea typeface="MS PGothic" panose="020B0600070205080204" pitchFamily="34" charset="-128"/>
              </a:defRPr>
            </a:lvl5pPr>
            <a:lvl6pPr marL="2590564"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1575"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587"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03598"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31774">
              <a:defRPr/>
            </a:pPr>
            <a:fld id="{10F786B5-8D13-48B5-9726-225BDE9C93BA}" type="slidenum">
              <a:rPr lang="es-CO">
                <a:solidFill>
                  <a:prstClr val="black"/>
                </a:solidFill>
              </a:rPr>
              <a:pPr defTabSz="931774">
                <a:defRPr/>
              </a:pPr>
              <a:t>56</a:t>
            </a:fld>
            <a:endParaRPr lang="es-CO">
              <a:solidFill>
                <a:prstClr val="black"/>
              </a:solidFill>
            </a:endParaRPr>
          </a:p>
        </p:txBody>
      </p:sp>
    </p:spTree>
    <p:extLst>
      <p:ext uri="{BB962C8B-B14F-4D97-AF65-F5344CB8AC3E}">
        <p14:creationId xmlns:p14="http://schemas.microsoft.com/office/powerpoint/2010/main" val="778030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O" dirty="0"/>
              <a:t>Requisitos a los cuales la información de la diapositiva da respuesta:</a:t>
            </a:r>
          </a:p>
          <a:p>
            <a:pPr marL="171441" indent="-171441">
              <a:buFont typeface="Arial" panose="020B0604020202020204" pitchFamily="34" charset="0"/>
              <a:buChar char="•"/>
            </a:pPr>
            <a:r>
              <a:rPr lang="es-CO" dirty="0"/>
              <a:t>Temas sobre los cuáles la entidad divulga información en el proceso de rendición de</a:t>
            </a:r>
            <a:r>
              <a:rPr lang="es-CO" baseline="0" dirty="0"/>
              <a:t> </a:t>
            </a:r>
            <a:r>
              <a:rPr lang="es-CO" dirty="0"/>
              <a:t>cuentas.</a:t>
            </a:r>
          </a:p>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5393" indent="-294382">
              <a:defRPr>
                <a:solidFill>
                  <a:schemeClr val="tx1"/>
                </a:solidFill>
                <a:latin typeface="Calibri" panose="020F0502020204030204" pitchFamily="34" charset="0"/>
                <a:ea typeface="MS PGothic" panose="020B0600070205080204" pitchFamily="34" charset="-128"/>
              </a:defRPr>
            </a:lvl2pPr>
            <a:lvl3pPr marL="1177529" indent="-235506">
              <a:defRPr>
                <a:solidFill>
                  <a:schemeClr val="tx1"/>
                </a:solidFill>
                <a:latin typeface="Calibri" panose="020F0502020204030204" pitchFamily="34" charset="0"/>
                <a:ea typeface="MS PGothic" panose="020B0600070205080204" pitchFamily="34" charset="-128"/>
              </a:defRPr>
            </a:lvl3pPr>
            <a:lvl4pPr marL="1648540" indent="-235506">
              <a:defRPr>
                <a:solidFill>
                  <a:schemeClr val="tx1"/>
                </a:solidFill>
                <a:latin typeface="Calibri" panose="020F0502020204030204" pitchFamily="34" charset="0"/>
                <a:ea typeface="MS PGothic" panose="020B0600070205080204" pitchFamily="34" charset="-128"/>
              </a:defRPr>
            </a:lvl4pPr>
            <a:lvl5pPr marL="2119552" indent="-235506">
              <a:defRPr>
                <a:solidFill>
                  <a:schemeClr val="tx1"/>
                </a:solidFill>
                <a:latin typeface="Calibri" panose="020F0502020204030204" pitchFamily="34" charset="0"/>
                <a:ea typeface="MS PGothic" panose="020B0600070205080204" pitchFamily="34" charset="-128"/>
              </a:defRPr>
            </a:lvl5pPr>
            <a:lvl6pPr marL="2590564"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1575"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587"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03598"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57</a:t>
            </a:fld>
            <a:endParaRPr lang="es-CO">
              <a:solidFill>
                <a:prstClr val="black"/>
              </a:solidFill>
            </a:endParaRPr>
          </a:p>
        </p:txBody>
      </p:sp>
    </p:spTree>
    <p:extLst>
      <p:ext uri="{BB962C8B-B14F-4D97-AF65-F5344CB8AC3E}">
        <p14:creationId xmlns:p14="http://schemas.microsoft.com/office/powerpoint/2010/main" val="2774882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E15DFEA-3D84-B14F-BBBB-65DC25F31C2F}" type="slidenum">
              <a:rPr lang="es-CO" smtClean="0"/>
              <a:t>9</a:t>
            </a:fld>
            <a:endParaRPr lang="es-CO"/>
          </a:p>
        </p:txBody>
      </p:sp>
    </p:spTree>
    <p:extLst>
      <p:ext uri="{BB962C8B-B14F-4D97-AF65-F5344CB8AC3E}">
        <p14:creationId xmlns:p14="http://schemas.microsoft.com/office/powerpoint/2010/main" val="2826681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5393" indent="-294382">
              <a:defRPr>
                <a:solidFill>
                  <a:schemeClr val="tx1"/>
                </a:solidFill>
                <a:latin typeface="Calibri" panose="020F0502020204030204" pitchFamily="34" charset="0"/>
                <a:ea typeface="MS PGothic" panose="020B0600070205080204" pitchFamily="34" charset="-128"/>
              </a:defRPr>
            </a:lvl2pPr>
            <a:lvl3pPr marL="1177529" indent="-235506">
              <a:defRPr>
                <a:solidFill>
                  <a:schemeClr val="tx1"/>
                </a:solidFill>
                <a:latin typeface="Calibri" panose="020F0502020204030204" pitchFamily="34" charset="0"/>
                <a:ea typeface="MS PGothic" panose="020B0600070205080204" pitchFamily="34" charset="-128"/>
              </a:defRPr>
            </a:lvl3pPr>
            <a:lvl4pPr marL="1648540" indent="-235506">
              <a:defRPr>
                <a:solidFill>
                  <a:schemeClr val="tx1"/>
                </a:solidFill>
                <a:latin typeface="Calibri" panose="020F0502020204030204" pitchFamily="34" charset="0"/>
                <a:ea typeface="MS PGothic" panose="020B0600070205080204" pitchFamily="34" charset="-128"/>
              </a:defRPr>
            </a:lvl4pPr>
            <a:lvl5pPr marL="2119552" indent="-235506">
              <a:defRPr>
                <a:solidFill>
                  <a:schemeClr val="tx1"/>
                </a:solidFill>
                <a:latin typeface="Calibri" panose="020F0502020204030204" pitchFamily="34" charset="0"/>
                <a:ea typeface="MS PGothic" panose="020B0600070205080204" pitchFamily="34" charset="-128"/>
              </a:defRPr>
            </a:lvl5pPr>
            <a:lvl6pPr marL="2590564"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1575"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587"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03598"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10</a:t>
            </a:fld>
            <a:endParaRPr lang="es-CO">
              <a:solidFill>
                <a:prstClr val="black"/>
              </a:solidFill>
            </a:endParaRPr>
          </a:p>
        </p:txBody>
      </p:sp>
    </p:spTree>
    <p:extLst>
      <p:ext uri="{BB962C8B-B14F-4D97-AF65-F5344CB8AC3E}">
        <p14:creationId xmlns:p14="http://schemas.microsoft.com/office/powerpoint/2010/main" val="272822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5393" indent="-294382">
              <a:defRPr>
                <a:solidFill>
                  <a:schemeClr val="tx1"/>
                </a:solidFill>
                <a:latin typeface="Calibri" panose="020F0502020204030204" pitchFamily="34" charset="0"/>
                <a:ea typeface="MS PGothic" panose="020B0600070205080204" pitchFamily="34" charset="-128"/>
              </a:defRPr>
            </a:lvl2pPr>
            <a:lvl3pPr marL="1177529" indent="-235506">
              <a:defRPr>
                <a:solidFill>
                  <a:schemeClr val="tx1"/>
                </a:solidFill>
                <a:latin typeface="Calibri" panose="020F0502020204030204" pitchFamily="34" charset="0"/>
                <a:ea typeface="MS PGothic" panose="020B0600070205080204" pitchFamily="34" charset="-128"/>
              </a:defRPr>
            </a:lvl3pPr>
            <a:lvl4pPr marL="1648540" indent="-235506">
              <a:defRPr>
                <a:solidFill>
                  <a:schemeClr val="tx1"/>
                </a:solidFill>
                <a:latin typeface="Calibri" panose="020F0502020204030204" pitchFamily="34" charset="0"/>
                <a:ea typeface="MS PGothic" panose="020B0600070205080204" pitchFamily="34" charset="-128"/>
              </a:defRPr>
            </a:lvl4pPr>
            <a:lvl5pPr marL="2119552" indent="-235506">
              <a:defRPr>
                <a:solidFill>
                  <a:schemeClr val="tx1"/>
                </a:solidFill>
                <a:latin typeface="Calibri" panose="020F0502020204030204" pitchFamily="34" charset="0"/>
                <a:ea typeface="MS PGothic" panose="020B0600070205080204" pitchFamily="34" charset="-128"/>
              </a:defRPr>
            </a:lvl5pPr>
            <a:lvl6pPr marL="2590564"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1575"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587"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03598"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12</a:t>
            </a:fld>
            <a:endParaRPr lang="es-CO">
              <a:solidFill>
                <a:prstClr val="black"/>
              </a:solidFill>
            </a:endParaRPr>
          </a:p>
        </p:txBody>
      </p:sp>
    </p:spTree>
    <p:extLst>
      <p:ext uri="{BB962C8B-B14F-4D97-AF65-F5344CB8AC3E}">
        <p14:creationId xmlns:p14="http://schemas.microsoft.com/office/powerpoint/2010/main" val="1931548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5393" indent="-294382">
              <a:defRPr>
                <a:solidFill>
                  <a:schemeClr val="tx1"/>
                </a:solidFill>
                <a:latin typeface="Calibri" panose="020F0502020204030204" pitchFamily="34" charset="0"/>
                <a:ea typeface="MS PGothic" panose="020B0600070205080204" pitchFamily="34" charset="-128"/>
              </a:defRPr>
            </a:lvl2pPr>
            <a:lvl3pPr marL="1177529" indent="-235506">
              <a:defRPr>
                <a:solidFill>
                  <a:schemeClr val="tx1"/>
                </a:solidFill>
                <a:latin typeface="Calibri" panose="020F0502020204030204" pitchFamily="34" charset="0"/>
                <a:ea typeface="MS PGothic" panose="020B0600070205080204" pitchFamily="34" charset="-128"/>
              </a:defRPr>
            </a:lvl3pPr>
            <a:lvl4pPr marL="1648540" indent="-235506">
              <a:defRPr>
                <a:solidFill>
                  <a:schemeClr val="tx1"/>
                </a:solidFill>
                <a:latin typeface="Calibri" panose="020F0502020204030204" pitchFamily="34" charset="0"/>
                <a:ea typeface="MS PGothic" panose="020B0600070205080204" pitchFamily="34" charset="-128"/>
              </a:defRPr>
            </a:lvl4pPr>
            <a:lvl5pPr marL="2119552" indent="-235506">
              <a:defRPr>
                <a:solidFill>
                  <a:schemeClr val="tx1"/>
                </a:solidFill>
                <a:latin typeface="Calibri" panose="020F0502020204030204" pitchFamily="34" charset="0"/>
                <a:ea typeface="MS PGothic" panose="020B0600070205080204" pitchFamily="34" charset="-128"/>
              </a:defRPr>
            </a:lvl5pPr>
            <a:lvl6pPr marL="2590564"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1575"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587"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03598"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13</a:t>
            </a:fld>
            <a:endParaRPr lang="es-CO">
              <a:solidFill>
                <a:prstClr val="black"/>
              </a:solidFill>
            </a:endParaRPr>
          </a:p>
        </p:txBody>
      </p:sp>
    </p:spTree>
    <p:extLst>
      <p:ext uri="{BB962C8B-B14F-4D97-AF65-F5344CB8AC3E}">
        <p14:creationId xmlns:p14="http://schemas.microsoft.com/office/powerpoint/2010/main" val="140709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5393" indent="-294382">
              <a:defRPr>
                <a:solidFill>
                  <a:schemeClr val="tx1"/>
                </a:solidFill>
                <a:latin typeface="Calibri" panose="020F0502020204030204" pitchFamily="34" charset="0"/>
                <a:ea typeface="MS PGothic" panose="020B0600070205080204" pitchFamily="34" charset="-128"/>
              </a:defRPr>
            </a:lvl2pPr>
            <a:lvl3pPr marL="1177529" indent="-235506">
              <a:defRPr>
                <a:solidFill>
                  <a:schemeClr val="tx1"/>
                </a:solidFill>
                <a:latin typeface="Calibri" panose="020F0502020204030204" pitchFamily="34" charset="0"/>
                <a:ea typeface="MS PGothic" panose="020B0600070205080204" pitchFamily="34" charset="-128"/>
              </a:defRPr>
            </a:lvl3pPr>
            <a:lvl4pPr marL="1648540" indent="-235506">
              <a:defRPr>
                <a:solidFill>
                  <a:schemeClr val="tx1"/>
                </a:solidFill>
                <a:latin typeface="Calibri" panose="020F0502020204030204" pitchFamily="34" charset="0"/>
                <a:ea typeface="MS PGothic" panose="020B0600070205080204" pitchFamily="34" charset="-128"/>
              </a:defRPr>
            </a:lvl4pPr>
            <a:lvl5pPr marL="2119552" indent="-235506">
              <a:defRPr>
                <a:solidFill>
                  <a:schemeClr val="tx1"/>
                </a:solidFill>
                <a:latin typeface="Calibri" panose="020F0502020204030204" pitchFamily="34" charset="0"/>
                <a:ea typeface="MS PGothic" panose="020B0600070205080204" pitchFamily="34" charset="-128"/>
              </a:defRPr>
            </a:lvl5pPr>
            <a:lvl6pPr marL="2590564"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1575"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587"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03598"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14</a:t>
            </a:fld>
            <a:endParaRPr lang="es-CO">
              <a:solidFill>
                <a:prstClr val="black"/>
              </a:solidFill>
            </a:endParaRPr>
          </a:p>
        </p:txBody>
      </p:sp>
    </p:spTree>
    <p:extLst>
      <p:ext uri="{BB962C8B-B14F-4D97-AF65-F5344CB8AC3E}">
        <p14:creationId xmlns:p14="http://schemas.microsoft.com/office/powerpoint/2010/main" val="3062058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5393" indent="-294382">
              <a:defRPr>
                <a:solidFill>
                  <a:schemeClr val="tx1"/>
                </a:solidFill>
                <a:latin typeface="Calibri" panose="020F0502020204030204" pitchFamily="34" charset="0"/>
                <a:ea typeface="MS PGothic" panose="020B0600070205080204" pitchFamily="34" charset="-128"/>
              </a:defRPr>
            </a:lvl2pPr>
            <a:lvl3pPr marL="1177529" indent="-235506">
              <a:defRPr>
                <a:solidFill>
                  <a:schemeClr val="tx1"/>
                </a:solidFill>
                <a:latin typeface="Calibri" panose="020F0502020204030204" pitchFamily="34" charset="0"/>
                <a:ea typeface="MS PGothic" panose="020B0600070205080204" pitchFamily="34" charset="-128"/>
              </a:defRPr>
            </a:lvl3pPr>
            <a:lvl4pPr marL="1648540" indent="-235506">
              <a:defRPr>
                <a:solidFill>
                  <a:schemeClr val="tx1"/>
                </a:solidFill>
                <a:latin typeface="Calibri" panose="020F0502020204030204" pitchFamily="34" charset="0"/>
                <a:ea typeface="MS PGothic" panose="020B0600070205080204" pitchFamily="34" charset="-128"/>
              </a:defRPr>
            </a:lvl4pPr>
            <a:lvl5pPr marL="2119552" indent="-235506">
              <a:defRPr>
                <a:solidFill>
                  <a:schemeClr val="tx1"/>
                </a:solidFill>
                <a:latin typeface="Calibri" panose="020F0502020204030204" pitchFamily="34" charset="0"/>
                <a:ea typeface="MS PGothic" panose="020B0600070205080204" pitchFamily="34" charset="-128"/>
              </a:defRPr>
            </a:lvl5pPr>
            <a:lvl6pPr marL="2590564"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1575"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587"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03598"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15</a:t>
            </a:fld>
            <a:endParaRPr lang="es-CO">
              <a:solidFill>
                <a:prstClr val="black"/>
              </a:solidFill>
            </a:endParaRPr>
          </a:p>
        </p:txBody>
      </p:sp>
    </p:spTree>
    <p:extLst>
      <p:ext uri="{BB962C8B-B14F-4D97-AF65-F5344CB8AC3E}">
        <p14:creationId xmlns:p14="http://schemas.microsoft.com/office/powerpoint/2010/main" val="3237316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dirty="0"/>
          </a:p>
        </p:txBody>
      </p:sp>
      <p:sp>
        <p:nvSpPr>
          <p:cNvPr id="9421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5393" indent="-294382">
              <a:defRPr>
                <a:solidFill>
                  <a:schemeClr val="tx1"/>
                </a:solidFill>
                <a:latin typeface="Calibri" panose="020F0502020204030204" pitchFamily="34" charset="0"/>
                <a:ea typeface="MS PGothic" panose="020B0600070205080204" pitchFamily="34" charset="-128"/>
              </a:defRPr>
            </a:lvl2pPr>
            <a:lvl3pPr marL="1177529" indent="-235506">
              <a:defRPr>
                <a:solidFill>
                  <a:schemeClr val="tx1"/>
                </a:solidFill>
                <a:latin typeface="Calibri" panose="020F0502020204030204" pitchFamily="34" charset="0"/>
                <a:ea typeface="MS PGothic" panose="020B0600070205080204" pitchFamily="34" charset="-128"/>
              </a:defRPr>
            </a:lvl3pPr>
            <a:lvl4pPr marL="1648540" indent="-235506">
              <a:defRPr>
                <a:solidFill>
                  <a:schemeClr val="tx1"/>
                </a:solidFill>
                <a:latin typeface="Calibri" panose="020F0502020204030204" pitchFamily="34" charset="0"/>
                <a:ea typeface="MS PGothic" panose="020B0600070205080204" pitchFamily="34" charset="-128"/>
              </a:defRPr>
            </a:lvl4pPr>
            <a:lvl5pPr marL="2119552" indent="-235506">
              <a:defRPr>
                <a:solidFill>
                  <a:schemeClr val="tx1"/>
                </a:solidFill>
                <a:latin typeface="Calibri" panose="020F0502020204030204" pitchFamily="34" charset="0"/>
                <a:ea typeface="MS PGothic" panose="020B0600070205080204" pitchFamily="34" charset="-128"/>
              </a:defRPr>
            </a:lvl5pPr>
            <a:lvl6pPr marL="2590564"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61575"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532587"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4003598" indent="-235506" defTabSz="47101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0F786B5-8D13-48B5-9726-225BDE9C93BA}" type="slidenum">
              <a:rPr lang="es-CO" smtClean="0">
                <a:solidFill>
                  <a:prstClr val="black"/>
                </a:solidFill>
              </a:rPr>
              <a:pPr/>
              <a:t>16</a:t>
            </a:fld>
            <a:endParaRPr lang="es-CO">
              <a:solidFill>
                <a:prstClr val="black"/>
              </a:solidFill>
            </a:endParaRPr>
          </a:p>
        </p:txBody>
      </p:sp>
    </p:spTree>
    <p:extLst>
      <p:ext uri="{BB962C8B-B14F-4D97-AF65-F5344CB8AC3E}">
        <p14:creationId xmlns:p14="http://schemas.microsoft.com/office/powerpoint/2010/main" val="103456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9EDB5-C1A7-1444-AE91-2C7E7CCF3C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7F167EE-D878-2A49-A64A-E9D4BD37E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7EFEAF28-55A7-5A48-AA51-A05CB07133A8}"/>
              </a:ext>
            </a:extLst>
          </p:cNvPr>
          <p:cNvSpPr>
            <a:spLocks noGrp="1"/>
          </p:cNvSpPr>
          <p:nvPr>
            <p:ph type="dt" sz="half" idx="10"/>
          </p:nvPr>
        </p:nvSpPr>
        <p:spPr/>
        <p:txBody>
          <a:bodyPr/>
          <a:lstStyle/>
          <a:p>
            <a:fld id="{C6A10A5F-8A61-1440-8CF1-78463D190B9B}" type="datetimeFigureOut">
              <a:rPr lang="es-CO" smtClean="0"/>
              <a:t>20/10/2022</a:t>
            </a:fld>
            <a:endParaRPr lang="es-CO"/>
          </a:p>
        </p:txBody>
      </p:sp>
      <p:sp>
        <p:nvSpPr>
          <p:cNvPr id="5" name="Marcador de pie de página 4">
            <a:extLst>
              <a:ext uri="{FF2B5EF4-FFF2-40B4-BE49-F238E27FC236}">
                <a16:creationId xmlns:a16="http://schemas.microsoft.com/office/drawing/2014/main" id="{A9A75E01-07A1-5841-8AA6-647CC8A55CC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B9736EF-621D-FC42-B2E9-3F6EE4825A38}"/>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869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B8D509-B849-3240-82F5-F330B237DD5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9A1E299-13EF-0940-AECF-5C1EA452F48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B4B219C-D15D-764E-AD66-ADC8118E1960}"/>
              </a:ext>
            </a:extLst>
          </p:cNvPr>
          <p:cNvSpPr>
            <a:spLocks noGrp="1"/>
          </p:cNvSpPr>
          <p:nvPr>
            <p:ph type="dt" sz="half" idx="10"/>
          </p:nvPr>
        </p:nvSpPr>
        <p:spPr/>
        <p:txBody>
          <a:bodyPr/>
          <a:lstStyle/>
          <a:p>
            <a:fld id="{C6A10A5F-8A61-1440-8CF1-78463D190B9B}" type="datetimeFigureOut">
              <a:rPr lang="es-CO" smtClean="0"/>
              <a:t>20/10/2022</a:t>
            </a:fld>
            <a:endParaRPr lang="es-CO"/>
          </a:p>
        </p:txBody>
      </p:sp>
      <p:sp>
        <p:nvSpPr>
          <p:cNvPr id="5" name="Marcador de pie de página 4">
            <a:extLst>
              <a:ext uri="{FF2B5EF4-FFF2-40B4-BE49-F238E27FC236}">
                <a16:creationId xmlns:a16="http://schemas.microsoft.com/office/drawing/2014/main" id="{62CBCE7E-0257-8B44-AF6B-587146DCED6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517E3D0-09F3-9746-8D83-C90E3D2E8595}"/>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96269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B65FD3C-113B-EB40-B146-19D9320857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6A8A6EF-7814-084E-8C4B-0DD53634B08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969557E-CBC5-D649-9CAE-28E870816845}"/>
              </a:ext>
            </a:extLst>
          </p:cNvPr>
          <p:cNvSpPr>
            <a:spLocks noGrp="1"/>
          </p:cNvSpPr>
          <p:nvPr>
            <p:ph type="dt" sz="half" idx="10"/>
          </p:nvPr>
        </p:nvSpPr>
        <p:spPr/>
        <p:txBody>
          <a:bodyPr/>
          <a:lstStyle/>
          <a:p>
            <a:fld id="{C6A10A5F-8A61-1440-8CF1-78463D190B9B}" type="datetimeFigureOut">
              <a:rPr lang="es-CO" smtClean="0"/>
              <a:t>20/10/2022</a:t>
            </a:fld>
            <a:endParaRPr lang="es-CO"/>
          </a:p>
        </p:txBody>
      </p:sp>
      <p:sp>
        <p:nvSpPr>
          <p:cNvPr id="5" name="Marcador de pie de página 4">
            <a:extLst>
              <a:ext uri="{FF2B5EF4-FFF2-40B4-BE49-F238E27FC236}">
                <a16:creationId xmlns:a16="http://schemas.microsoft.com/office/drawing/2014/main" id="{C6C3427A-060B-2442-B230-70DA0EC9BE9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4A2F48D-06C6-8E44-A0A1-785BE401766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459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CD98-496C-9640-AB59-A1DB214D795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02C7B2-6AF4-2443-855D-6F3E03290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2A95031-E9C6-EF48-8A08-4CA4EAF06D1F}"/>
              </a:ext>
            </a:extLst>
          </p:cNvPr>
          <p:cNvSpPr>
            <a:spLocks noGrp="1"/>
          </p:cNvSpPr>
          <p:nvPr>
            <p:ph type="dt" sz="half" idx="10"/>
          </p:nvPr>
        </p:nvSpPr>
        <p:spPr/>
        <p:txBody>
          <a:bodyPr/>
          <a:lstStyle/>
          <a:p>
            <a:fld id="{C6A10A5F-8A61-1440-8CF1-78463D190B9B}" type="datetimeFigureOut">
              <a:rPr lang="es-CO" smtClean="0"/>
              <a:t>20/10/2022</a:t>
            </a:fld>
            <a:endParaRPr lang="es-CO"/>
          </a:p>
        </p:txBody>
      </p:sp>
      <p:sp>
        <p:nvSpPr>
          <p:cNvPr id="5" name="Marcador de pie de página 4">
            <a:extLst>
              <a:ext uri="{FF2B5EF4-FFF2-40B4-BE49-F238E27FC236}">
                <a16:creationId xmlns:a16="http://schemas.microsoft.com/office/drawing/2014/main" id="{06FB7268-7E80-2F45-B0EC-4111759B6F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42836BB-8123-4C41-BC97-617AACCD22C9}"/>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302128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A71E9C-6F93-084E-974A-3468C6DC93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F68D444-3B07-4E4C-824F-15EAAC2F0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30C2926-75E8-6447-BDB2-F85F22328500}"/>
              </a:ext>
            </a:extLst>
          </p:cNvPr>
          <p:cNvSpPr>
            <a:spLocks noGrp="1"/>
          </p:cNvSpPr>
          <p:nvPr>
            <p:ph type="dt" sz="half" idx="10"/>
          </p:nvPr>
        </p:nvSpPr>
        <p:spPr/>
        <p:txBody>
          <a:bodyPr/>
          <a:lstStyle/>
          <a:p>
            <a:fld id="{C6A10A5F-8A61-1440-8CF1-78463D190B9B}" type="datetimeFigureOut">
              <a:rPr lang="es-CO" smtClean="0"/>
              <a:t>20/10/2022</a:t>
            </a:fld>
            <a:endParaRPr lang="es-CO"/>
          </a:p>
        </p:txBody>
      </p:sp>
      <p:sp>
        <p:nvSpPr>
          <p:cNvPr id="5" name="Marcador de pie de página 4">
            <a:extLst>
              <a:ext uri="{FF2B5EF4-FFF2-40B4-BE49-F238E27FC236}">
                <a16:creationId xmlns:a16="http://schemas.microsoft.com/office/drawing/2014/main" id="{58F6C1E9-270A-F043-83AA-8DB3AFBEAA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91BF48B-90AC-2F4B-84BF-DDD5939450C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121844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0EF9F-4963-3244-9A96-C33136F88D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70AC0C3-BF88-934C-847C-F2C906F2B2D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76623BEC-92BD-434D-8AE3-34B02B5B25D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8F08A4DD-3874-DA4D-BA7B-9B385387CE6E}"/>
              </a:ext>
            </a:extLst>
          </p:cNvPr>
          <p:cNvSpPr>
            <a:spLocks noGrp="1"/>
          </p:cNvSpPr>
          <p:nvPr>
            <p:ph type="dt" sz="half" idx="10"/>
          </p:nvPr>
        </p:nvSpPr>
        <p:spPr/>
        <p:txBody>
          <a:bodyPr/>
          <a:lstStyle/>
          <a:p>
            <a:fld id="{C6A10A5F-8A61-1440-8CF1-78463D190B9B}" type="datetimeFigureOut">
              <a:rPr lang="es-CO" smtClean="0"/>
              <a:t>20/10/2022</a:t>
            </a:fld>
            <a:endParaRPr lang="es-CO"/>
          </a:p>
        </p:txBody>
      </p:sp>
      <p:sp>
        <p:nvSpPr>
          <p:cNvPr id="6" name="Marcador de pie de página 5">
            <a:extLst>
              <a:ext uri="{FF2B5EF4-FFF2-40B4-BE49-F238E27FC236}">
                <a16:creationId xmlns:a16="http://schemas.microsoft.com/office/drawing/2014/main" id="{F9043BFC-CD98-4C4B-A3F4-1E7AEFFCB87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A7EC0DF-6222-974F-B1AD-D9051B996CE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7398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AAC8D2-94DA-F14A-85D1-3F6002FA617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B15B709-3F55-7F40-9E07-1D412635A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A19DE5A-6FAC-264B-82EF-CC2ECF614C0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BE121808-E4EF-BB4E-A748-2E92B0DCB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6479D7-1ECA-DF45-8004-F3EA7F07D61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0442B5C-26A4-4E4F-9109-299667761002}"/>
              </a:ext>
            </a:extLst>
          </p:cNvPr>
          <p:cNvSpPr>
            <a:spLocks noGrp="1"/>
          </p:cNvSpPr>
          <p:nvPr>
            <p:ph type="dt" sz="half" idx="10"/>
          </p:nvPr>
        </p:nvSpPr>
        <p:spPr/>
        <p:txBody>
          <a:bodyPr/>
          <a:lstStyle/>
          <a:p>
            <a:fld id="{C6A10A5F-8A61-1440-8CF1-78463D190B9B}" type="datetimeFigureOut">
              <a:rPr lang="es-CO" smtClean="0"/>
              <a:t>20/10/2022</a:t>
            </a:fld>
            <a:endParaRPr lang="es-CO"/>
          </a:p>
        </p:txBody>
      </p:sp>
      <p:sp>
        <p:nvSpPr>
          <p:cNvPr id="8" name="Marcador de pie de página 7">
            <a:extLst>
              <a:ext uri="{FF2B5EF4-FFF2-40B4-BE49-F238E27FC236}">
                <a16:creationId xmlns:a16="http://schemas.microsoft.com/office/drawing/2014/main" id="{A71C5043-5754-664D-A39A-F554B1FBF639}"/>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09F63B2-DCF8-DC42-82DF-4A8DB8E8AA7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21994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1C96CC-C1D2-C446-983B-5C9D53E8F4F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E2CAEEA-39DA-A64E-9BF6-36EB90D9423D}"/>
              </a:ext>
            </a:extLst>
          </p:cNvPr>
          <p:cNvSpPr>
            <a:spLocks noGrp="1"/>
          </p:cNvSpPr>
          <p:nvPr>
            <p:ph type="dt" sz="half" idx="10"/>
          </p:nvPr>
        </p:nvSpPr>
        <p:spPr/>
        <p:txBody>
          <a:bodyPr/>
          <a:lstStyle/>
          <a:p>
            <a:fld id="{C6A10A5F-8A61-1440-8CF1-78463D190B9B}" type="datetimeFigureOut">
              <a:rPr lang="es-CO" smtClean="0"/>
              <a:t>20/10/2022</a:t>
            </a:fld>
            <a:endParaRPr lang="es-CO"/>
          </a:p>
        </p:txBody>
      </p:sp>
      <p:sp>
        <p:nvSpPr>
          <p:cNvPr id="4" name="Marcador de pie de página 3">
            <a:extLst>
              <a:ext uri="{FF2B5EF4-FFF2-40B4-BE49-F238E27FC236}">
                <a16:creationId xmlns:a16="http://schemas.microsoft.com/office/drawing/2014/main" id="{96637C73-9E6D-B648-A234-B0262C247AE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65630B89-0FA8-0843-8B4F-C5E9D52D44FF}"/>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03383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60CB1C-A799-E244-AA42-08A70CFE2F11}"/>
              </a:ext>
            </a:extLst>
          </p:cNvPr>
          <p:cNvSpPr>
            <a:spLocks noGrp="1"/>
          </p:cNvSpPr>
          <p:nvPr>
            <p:ph type="dt" sz="half" idx="10"/>
          </p:nvPr>
        </p:nvSpPr>
        <p:spPr/>
        <p:txBody>
          <a:bodyPr/>
          <a:lstStyle/>
          <a:p>
            <a:fld id="{C6A10A5F-8A61-1440-8CF1-78463D190B9B}" type="datetimeFigureOut">
              <a:rPr lang="es-CO" smtClean="0"/>
              <a:t>20/10/2022</a:t>
            </a:fld>
            <a:endParaRPr lang="es-CO"/>
          </a:p>
        </p:txBody>
      </p:sp>
      <p:sp>
        <p:nvSpPr>
          <p:cNvPr id="3" name="Marcador de pie de página 2">
            <a:extLst>
              <a:ext uri="{FF2B5EF4-FFF2-40B4-BE49-F238E27FC236}">
                <a16:creationId xmlns:a16="http://schemas.microsoft.com/office/drawing/2014/main" id="{636DC0D7-F459-CE45-B344-169204E5935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F4DF1DEE-CB48-3147-9878-6044C4E6E56B}"/>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93951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739F1-320C-3846-9128-36357B78FF1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847FC9A-F23D-3842-8D2E-A8F45712F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46993D9D-FE57-AB4F-B7F0-6F8876535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F729A9-49C6-F240-9FC7-22A9C1DB34E8}"/>
              </a:ext>
            </a:extLst>
          </p:cNvPr>
          <p:cNvSpPr>
            <a:spLocks noGrp="1"/>
          </p:cNvSpPr>
          <p:nvPr>
            <p:ph type="dt" sz="half" idx="10"/>
          </p:nvPr>
        </p:nvSpPr>
        <p:spPr/>
        <p:txBody>
          <a:bodyPr/>
          <a:lstStyle/>
          <a:p>
            <a:fld id="{C6A10A5F-8A61-1440-8CF1-78463D190B9B}" type="datetimeFigureOut">
              <a:rPr lang="es-CO" smtClean="0"/>
              <a:t>20/10/2022</a:t>
            </a:fld>
            <a:endParaRPr lang="es-CO"/>
          </a:p>
        </p:txBody>
      </p:sp>
      <p:sp>
        <p:nvSpPr>
          <p:cNvPr id="6" name="Marcador de pie de página 5">
            <a:extLst>
              <a:ext uri="{FF2B5EF4-FFF2-40B4-BE49-F238E27FC236}">
                <a16:creationId xmlns:a16="http://schemas.microsoft.com/office/drawing/2014/main" id="{870104E7-70A5-FC4E-9B4B-2ED6489BE6B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5862B05-6C89-6F43-9BF2-F327A73955A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4265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173B4-BAE2-E146-BE58-1EB32077733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12CD015D-41C7-AE49-8342-B894C2202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D5A05D8-DF2B-084B-9EAD-490769A18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89E8CC-FC09-8D4B-AD02-6612E01248D3}"/>
              </a:ext>
            </a:extLst>
          </p:cNvPr>
          <p:cNvSpPr>
            <a:spLocks noGrp="1"/>
          </p:cNvSpPr>
          <p:nvPr>
            <p:ph type="dt" sz="half" idx="10"/>
          </p:nvPr>
        </p:nvSpPr>
        <p:spPr/>
        <p:txBody>
          <a:bodyPr/>
          <a:lstStyle/>
          <a:p>
            <a:fld id="{C6A10A5F-8A61-1440-8CF1-78463D190B9B}" type="datetimeFigureOut">
              <a:rPr lang="es-CO" smtClean="0"/>
              <a:t>20/10/2022</a:t>
            </a:fld>
            <a:endParaRPr lang="es-CO"/>
          </a:p>
        </p:txBody>
      </p:sp>
      <p:sp>
        <p:nvSpPr>
          <p:cNvPr id="6" name="Marcador de pie de página 5">
            <a:extLst>
              <a:ext uri="{FF2B5EF4-FFF2-40B4-BE49-F238E27FC236}">
                <a16:creationId xmlns:a16="http://schemas.microsoft.com/office/drawing/2014/main" id="{9381387E-9611-7A48-9BE2-C6CB38C8234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EDDCB9F-C280-E94D-88FB-6D551A53DCD1}"/>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95831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453FAE-0601-B54C-BE51-C696876E2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59064F8-E8DE-0842-9438-D5E61A389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F59C11-9CBF-354E-B253-DA0D8FCBC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0A5F-8A61-1440-8CF1-78463D190B9B}" type="datetimeFigureOut">
              <a:rPr lang="es-CO" smtClean="0"/>
              <a:t>20/10/2022</a:t>
            </a:fld>
            <a:endParaRPr lang="es-CO"/>
          </a:p>
        </p:txBody>
      </p:sp>
      <p:sp>
        <p:nvSpPr>
          <p:cNvPr id="5" name="Marcador de pie de página 4">
            <a:extLst>
              <a:ext uri="{FF2B5EF4-FFF2-40B4-BE49-F238E27FC236}">
                <a16:creationId xmlns:a16="http://schemas.microsoft.com/office/drawing/2014/main" id="{0FF3C495-0AEF-4642-A426-D1B52413D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AEDCB6F-52E3-7F4C-8BEC-8741D3BA9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168C0-A964-FB46-822E-1507DCEEEB8F}" type="slidenum">
              <a:rPr lang="es-CO" smtClean="0"/>
              <a:t>‹Nº›</a:t>
            </a:fld>
            <a:endParaRPr lang="es-CO"/>
          </a:p>
        </p:txBody>
      </p:sp>
    </p:spTree>
    <p:extLst>
      <p:ext uri="{BB962C8B-B14F-4D97-AF65-F5344CB8AC3E}">
        <p14:creationId xmlns:p14="http://schemas.microsoft.com/office/powerpoint/2010/main" val="566129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hyperlink" Target="http://www.icbf.gov.co/"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2BD2CCD-E609-4A90-957D-57E5F0D2B597}"/>
              </a:ext>
            </a:extLst>
          </p:cNvPr>
          <p:cNvPicPr>
            <a:picLocks noChangeAspect="1"/>
          </p:cNvPicPr>
          <p:nvPr/>
        </p:nvPicPr>
        <p:blipFill>
          <a:blip r:embed="rId2"/>
          <a:stretch>
            <a:fillRect/>
          </a:stretch>
        </p:blipFill>
        <p:spPr>
          <a:xfrm>
            <a:off x="2708" y="0"/>
            <a:ext cx="12186584" cy="6858000"/>
          </a:xfrm>
          <a:prstGeom prst="rect">
            <a:avLst/>
          </a:prstGeom>
        </p:spPr>
      </p:pic>
      <p:sp>
        <p:nvSpPr>
          <p:cNvPr id="9" name="object 2">
            <a:extLst>
              <a:ext uri="{FF2B5EF4-FFF2-40B4-BE49-F238E27FC236}">
                <a16:creationId xmlns:a16="http://schemas.microsoft.com/office/drawing/2014/main" id="{8A9C3FE3-CFF1-4800-865E-ACC717DCBA92}"/>
              </a:ext>
            </a:extLst>
          </p:cNvPr>
          <p:cNvSpPr txBox="1">
            <a:spLocks/>
          </p:cNvSpPr>
          <p:nvPr/>
        </p:nvSpPr>
        <p:spPr>
          <a:xfrm>
            <a:off x="5073046" y="758109"/>
            <a:ext cx="5860974" cy="1332416"/>
          </a:xfrm>
          <a:prstGeom prst="rect">
            <a:avLst/>
          </a:prstGeom>
        </p:spPr>
        <p:txBody>
          <a:bodyPr vert="horz" wrap="square" lIns="0" tIns="125730" rIns="0" bIns="0" rtlCol="0">
            <a:spAutoFit/>
          </a:bodyPr>
          <a:lstStyle>
            <a:lvl1pPr>
              <a:defRPr sz="4200" b="0" i="0">
                <a:solidFill>
                  <a:srgbClr val="003D7E"/>
                </a:solidFill>
                <a:latin typeface="Calibri Light"/>
                <a:ea typeface="+mj-ea"/>
                <a:cs typeface="Calibri Light"/>
              </a:defRPr>
            </a:lvl1pPr>
          </a:lstStyle>
          <a:p>
            <a:pPr marL="12700" marR="5080" lvl="0" indent="452120" algn="ctr" defTabSz="914400" eaLnBrk="1" fontAlgn="auto" latinLnBrk="0" hangingPunct="1">
              <a:lnSpc>
                <a:spcPts val="4170"/>
              </a:lnSpc>
              <a:spcBef>
                <a:spcPts val="990"/>
              </a:spcBef>
              <a:spcAft>
                <a:spcPts val="0"/>
              </a:spcAft>
              <a:buClrTx/>
              <a:buSzTx/>
              <a:buFontTx/>
              <a:buNone/>
              <a:tabLst/>
              <a:defRPr/>
            </a:pPr>
            <a:r>
              <a:rPr kumimoji="0" lang="es-ES" sz="4200" b="0" i="0" u="none" strike="noStrike" kern="0" cap="none" spc="75" normalizeH="0" baseline="0" noProof="0" dirty="0">
                <a:ln>
                  <a:noFill/>
                </a:ln>
                <a:solidFill>
                  <a:srgbClr val="003D7E"/>
                </a:solidFill>
                <a:effectLst/>
                <a:uLnTx/>
                <a:uFillTx/>
                <a:latin typeface="Arial Narrow" panose="020B0606020202030204" pitchFamily="34" charset="0"/>
              </a:rPr>
              <a:t>Mesa</a:t>
            </a:r>
            <a:r>
              <a:rPr kumimoji="0" lang="es-ES" sz="4200" b="0" i="0" u="none" strike="noStrike" kern="0" cap="none" spc="160" normalizeH="0" baseline="0" noProof="0" dirty="0">
                <a:ln>
                  <a:noFill/>
                </a:ln>
                <a:solidFill>
                  <a:srgbClr val="003D7E"/>
                </a:solidFill>
                <a:effectLst/>
                <a:uLnTx/>
                <a:uFillTx/>
                <a:latin typeface="Arial Narrow" panose="020B0606020202030204" pitchFamily="34" charset="0"/>
              </a:rPr>
              <a:t> </a:t>
            </a:r>
            <a:r>
              <a:rPr kumimoji="0" lang="es-ES" sz="4200" b="0" i="0" u="none" strike="noStrike" kern="0" cap="none" spc="70" normalizeH="0" baseline="0" noProof="0" dirty="0">
                <a:ln>
                  <a:noFill/>
                </a:ln>
                <a:solidFill>
                  <a:srgbClr val="003D7E"/>
                </a:solidFill>
                <a:effectLst/>
                <a:uLnTx/>
                <a:uFillTx/>
                <a:latin typeface="Arial Narrow" panose="020B0606020202030204" pitchFamily="34" charset="0"/>
              </a:rPr>
              <a:t>Pública</a:t>
            </a:r>
            <a:r>
              <a:rPr kumimoji="0" lang="es-ES" sz="4200" b="0" i="0" u="none" strike="noStrike" kern="0" cap="none" spc="165" normalizeH="0" baseline="0" noProof="0" dirty="0">
                <a:ln>
                  <a:noFill/>
                </a:ln>
                <a:solidFill>
                  <a:srgbClr val="003D7E"/>
                </a:solidFill>
                <a:effectLst/>
                <a:uLnTx/>
                <a:uFillTx/>
                <a:latin typeface="Arial Narrow" panose="020B0606020202030204" pitchFamily="34" charset="0"/>
              </a:rPr>
              <a:t> </a:t>
            </a:r>
            <a:r>
              <a:rPr kumimoji="0" lang="es-ES" sz="4200" b="0" i="0" u="none" strike="noStrike" kern="0" cap="none" spc="95" normalizeH="0" baseline="0" noProof="0" dirty="0">
                <a:ln>
                  <a:noFill/>
                </a:ln>
                <a:solidFill>
                  <a:srgbClr val="003D7E"/>
                </a:solidFill>
                <a:effectLst/>
                <a:uLnTx/>
                <a:uFillTx/>
                <a:latin typeface="Arial Narrow" panose="020B0606020202030204" pitchFamily="34" charset="0"/>
              </a:rPr>
              <a:t>de</a:t>
            </a:r>
            <a:r>
              <a:rPr kumimoji="0" lang="es-ES" sz="4200" b="0" i="0" u="none" strike="noStrike" kern="0" cap="none" spc="95" normalizeH="0" noProof="0" dirty="0">
                <a:ln>
                  <a:noFill/>
                </a:ln>
                <a:solidFill>
                  <a:srgbClr val="003D7E"/>
                </a:solidFill>
                <a:effectLst/>
                <a:uLnTx/>
                <a:uFillTx/>
                <a:latin typeface="Arial Narrow" panose="020B0606020202030204" pitchFamily="34" charset="0"/>
              </a:rPr>
              <a:t> </a:t>
            </a:r>
            <a:r>
              <a:rPr kumimoji="0" lang="es-ES" sz="4200" b="0" i="0" u="none" strike="noStrike" kern="0" cap="none" spc="75" normalizeH="0" baseline="0" noProof="0" dirty="0">
                <a:ln>
                  <a:noFill/>
                </a:ln>
                <a:solidFill>
                  <a:srgbClr val="003D7E"/>
                </a:solidFill>
                <a:effectLst/>
                <a:uLnTx/>
                <a:uFillTx/>
                <a:latin typeface="Arial Narrow" panose="020B0606020202030204" pitchFamily="34" charset="0"/>
              </a:rPr>
              <a:t>Redición</a:t>
            </a:r>
          </a:p>
          <a:p>
            <a:pPr marL="12700" marR="5080" lvl="0" indent="452120" algn="ctr" defTabSz="914400" eaLnBrk="1" fontAlgn="auto" latinLnBrk="0" hangingPunct="1">
              <a:lnSpc>
                <a:spcPts val="4170"/>
              </a:lnSpc>
              <a:spcBef>
                <a:spcPts val="990"/>
              </a:spcBef>
              <a:spcAft>
                <a:spcPts val="0"/>
              </a:spcAft>
              <a:buClrTx/>
              <a:buSzTx/>
              <a:buFontTx/>
              <a:buNone/>
              <a:tabLst/>
              <a:defRPr/>
            </a:pPr>
            <a:r>
              <a:rPr kumimoji="0" lang="es-ES" sz="4200" b="0" i="0" u="none" strike="noStrike" kern="0" cap="none" spc="130" normalizeH="0" baseline="0" noProof="0" dirty="0">
                <a:ln>
                  <a:noFill/>
                </a:ln>
                <a:solidFill>
                  <a:srgbClr val="003D7E"/>
                </a:solidFill>
                <a:effectLst/>
                <a:uLnTx/>
                <a:uFillTx/>
                <a:latin typeface="Arial Narrow" panose="020B0606020202030204" pitchFamily="34" charset="0"/>
              </a:rPr>
              <a:t> </a:t>
            </a:r>
            <a:r>
              <a:rPr kumimoji="0" lang="es-ES" sz="4200" b="0" i="0" u="none" strike="noStrike" kern="0" cap="none" spc="55" normalizeH="0" baseline="0" noProof="0" dirty="0">
                <a:ln>
                  <a:noFill/>
                </a:ln>
                <a:solidFill>
                  <a:srgbClr val="003D7E"/>
                </a:solidFill>
                <a:effectLst/>
                <a:uLnTx/>
                <a:uFillTx/>
                <a:latin typeface="Arial Narrow" panose="020B0606020202030204" pitchFamily="34" charset="0"/>
              </a:rPr>
              <a:t>de</a:t>
            </a:r>
            <a:r>
              <a:rPr kumimoji="0" lang="es-ES" sz="4200" b="0" i="0" u="none" strike="noStrike" kern="0" cap="none" spc="130" normalizeH="0" baseline="0" noProof="0" dirty="0">
                <a:ln>
                  <a:noFill/>
                </a:ln>
                <a:solidFill>
                  <a:srgbClr val="003D7E"/>
                </a:solidFill>
                <a:effectLst/>
                <a:uLnTx/>
                <a:uFillTx/>
                <a:latin typeface="Arial Narrow" panose="020B0606020202030204" pitchFamily="34" charset="0"/>
              </a:rPr>
              <a:t> </a:t>
            </a:r>
            <a:r>
              <a:rPr kumimoji="0" lang="es-ES" sz="4200" b="0" i="0" u="none" strike="noStrike" kern="0" cap="none" spc="80" normalizeH="0" baseline="0" noProof="0" dirty="0">
                <a:ln>
                  <a:noFill/>
                </a:ln>
                <a:solidFill>
                  <a:srgbClr val="003D7E"/>
                </a:solidFill>
                <a:effectLst/>
                <a:uLnTx/>
                <a:uFillTx/>
                <a:latin typeface="Arial Narrow" panose="020B0606020202030204" pitchFamily="34" charset="0"/>
              </a:rPr>
              <a:t>Cuentas</a:t>
            </a:r>
          </a:p>
        </p:txBody>
      </p:sp>
      <p:sp>
        <p:nvSpPr>
          <p:cNvPr id="10" name="object 3">
            <a:extLst>
              <a:ext uri="{FF2B5EF4-FFF2-40B4-BE49-F238E27FC236}">
                <a16:creationId xmlns:a16="http://schemas.microsoft.com/office/drawing/2014/main" id="{903DA28B-CC42-4FCA-91E8-F5B62538FA0D}"/>
              </a:ext>
            </a:extLst>
          </p:cNvPr>
          <p:cNvSpPr txBox="1">
            <a:spLocks/>
          </p:cNvSpPr>
          <p:nvPr/>
        </p:nvSpPr>
        <p:spPr>
          <a:xfrm>
            <a:off x="5073046" y="2848634"/>
            <a:ext cx="6719965" cy="2021066"/>
          </a:xfrm>
          <a:prstGeom prst="rect">
            <a:avLst/>
          </a:prstGeom>
        </p:spPr>
        <p:txBody>
          <a:bodyPr vert="horz" wrap="square" lIns="0" tIns="502920" rIns="0" bIns="0" rtlCol="0">
            <a:spAutoFit/>
          </a:bodyPr>
          <a:lstStyle>
            <a:lvl1pPr marL="0">
              <a:defRPr sz="9400" b="1" i="0">
                <a:solidFill>
                  <a:srgbClr val="76B72A"/>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ts val="2880"/>
              </a:lnSpc>
              <a:spcBef>
                <a:spcPts val="1200"/>
              </a:spcBef>
              <a:spcAft>
                <a:spcPts val="0"/>
              </a:spcAft>
              <a:buClrTx/>
              <a:buSzTx/>
              <a:buFontTx/>
              <a:buNone/>
              <a:tabLst/>
              <a:defRPr/>
            </a:pPr>
            <a:r>
              <a:rPr kumimoji="0" lang="es-CO" sz="2500" b="1" i="0" u="none" strike="noStrike" kern="0" cap="none" spc="30" normalizeH="0" baseline="0" noProof="0" dirty="0">
                <a:ln>
                  <a:noFill/>
                </a:ln>
                <a:solidFill>
                  <a:srgbClr val="003D7E"/>
                </a:solidFill>
                <a:effectLst/>
                <a:uLnTx/>
                <a:uFillTx/>
                <a:latin typeface="Arial Narrow" panose="020B0606020202030204" pitchFamily="34" charset="0"/>
              </a:rPr>
              <a:t>Regional</a:t>
            </a:r>
            <a:r>
              <a:rPr kumimoji="0" lang="es-CO" sz="2500" b="1" i="0" u="none" strike="noStrike" kern="0" cap="none" spc="45" normalizeH="0" baseline="0" noProof="0" dirty="0">
                <a:ln>
                  <a:noFill/>
                </a:ln>
                <a:solidFill>
                  <a:srgbClr val="003D7E"/>
                </a:solidFill>
                <a:effectLst/>
                <a:uLnTx/>
                <a:uFillTx/>
                <a:latin typeface="Arial Narrow" panose="020B0606020202030204" pitchFamily="34" charset="0"/>
              </a:rPr>
              <a:t> </a:t>
            </a:r>
            <a:r>
              <a:rPr kumimoji="0" lang="es-CO" sz="2500" b="1" i="0" u="none" strike="noStrike" kern="0" cap="none" spc="40" normalizeH="0" baseline="0" noProof="0" dirty="0">
                <a:ln>
                  <a:noFill/>
                </a:ln>
                <a:solidFill>
                  <a:srgbClr val="003D7E"/>
                </a:solidFill>
                <a:effectLst/>
                <a:uLnTx/>
                <a:uFillTx/>
                <a:latin typeface="Arial Narrow" panose="020B0606020202030204" pitchFamily="34" charset="0"/>
              </a:rPr>
              <a:t>La Guajira</a:t>
            </a:r>
          </a:p>
          <a:p>
            <a:pPr algn="ctr">
              <a:lnSpc>
                <a:spcPts val="2880"/>
              </a:lnSpc>
              <a:spcBef>
                <a:spcPts val="1200"/>
              </a:spcBef>
              <a:defRPr/>
            </a:pPr>
            <a:r>
              <a:rPr lang="es-CO" sz="2500" kern="0" spc="45" dirty="0">
                <a:solidFill>
                  <a:srgbClr val="003D7E"/>
                </a:solidFill>
                <a:latin typeface="Arial Narrow" panose="020B0606020202030204" pitchFamily="34" charset="0"/>
              </a:rPr>
              <a:t>Centro Zonal </a:t>
            </a:r>
            <a:r>
              <a:rPr kumimoji="0" lang="es-CO" sz="2500" b="1" i="0" u="none" strike="noStrike" kern="0" cap="none" spc="40" normalizeH="0" baseline="0" noProof="0" dirty="0">
                <a:ln>
                  <a:noFill/>
                </a:ln>
                <a:solidFill>
                  <a:srgbClr val="003D7E"/>
                </a:solidFill>
                <a:effectLst/>
                <a:uLnTx/>
                <a:uFillTx/>
                <a:latin typeface="Arial Narrow" panose="020B0606020202030204" pitchFamily="34" charset="0"/>
              </a:rPr>
              <a:t>No. 3 Fonseca</a:t>
            </a:r>
            <a:endParaRPr kumimoji="0" lang="es-CO" sz="2500" b="1" i="0" u="none" strike="noStrike" kern="0" cap="none" spc="0" normalizeH="0" baseline="0" noProof="0" dirty="0">
              <a:ln>
                <a:noFill/>
              </a:ln>
              <a:solidFill>
                <a:srgbClr val="76B72A"/>
              </a:solidFill>
              <a:effectLst/>
              <a:uLnTx/>
              <a:uFillTx/>
              <a:latin typeface="Arial Narrow" panose="020B0606020202030204" pitchFamily="34" charset="0"/>
            </a:endParaRPr>
          </a:p>
          <a:p>
            <a:pPr marL="1074420" marR="1069340" lvl="0" indent="0" algn="ctr" defTabSz="914400" eaLnBrk="1" fontAlgn="auto" latinLnBrk="0" hangingPunct="1">
              <a:lnSpc>
                <a:spcPts val="2260"/>
              </a:lnSpc>
              <a:spcBef>
                <a:spcPts val="70"/>
              </a:spcBef>
              <a:spcAft>
                <a:spcPts val="0"/>
              </a:spcAft>
              <a:buClrTx/>
              <a:buSzTx/>
              <a:buFontTx/>
              <a:buNone/>
              <a:tabLst/>
              <a:defRPr/>
            </a:pPr>
            <a:r>
              <a:rPr kumimoji="0" lang="es-CO" sz="2000" b="0" i="0" u="none" strike="noStrike" kern="0" cap="none" spc="35" normalizeH="0" baseline="0" noProof="0" dirty="0">
                <a:ln>
                  <a:noFill/>
                </a:ln>
                <a:solidFill>
                  <a:srgbClr val="003D7E"/>
                </a:solidFill>
                <a:effectLst/>
                <a:uLnTx/>
                <a:uFillTx/>
                <a:latin typeface="Arial Narrow" panose="020B0606020202030204" pitchFamily="34" charset="0"/>
                <a:cs typeface="Calibri Light"/>
              </a:rPr>
              <a:t>Coordinadora</a:t>
            </a:r>
            <a:r>
              <a:rPr kumimoji="0" lang="es-CO" sz="2000" b="0" i="0" u="none" strike="noStrike" kern="0" cap="none" spc="35" normalizeH="0" noProof="0" dirty="0">
                <a:ln>
                  <a:noFill/>
                </a:ln>
                <a:solidFill>
                  <a:srgbClr val="003D7E"/>
                </a:solidFill>
                <a:effectLst/>
                <a:uLnTx/>
                <a:uFillTx/>
                <a:latin typeface="Arial Narrow" panose="020B0606020202030204" pitchFamily="34" charset="0"/>
                <a:cs typeface="Calibri Light"/>
              </a:rPr>
              <a:t> Dra. Laura Isabel Suárez Pérez </a:t>
            </a:r>
          </a:p>
          <a:p>
            <a:pPr marL="1074420" marR="1069340" lvl="0" indent="0" algn="ctr" defTabSz="914400" eaLnBrk="1" fontAlgn="auto" latinLnBrk="0" hangingPunct="1">
              <a:lnSpc>
                <a:spcPts val="2260"/>
              </a:lnSpc>
              <a:spcBef>
                <a:spcPts val="70"/>
              </a:spcBef>
              <a:spcAft>
                <a:spcPts val="0"/>
              </a:spcAft>
              <a:buClrTx/>
              <a:buSzTx/>
              <a:buFontTx/>
              <a:buNone/>
              <a:tabLst/>
              <a:defRPr/>
            </a:pPr>
            <a:r>
              <a:rPr kumimoji="0" lang="es-CO" sz="2000" b="0" i="0" u="none" strike="noStrike" kern="0" cap="none" spc="45" normalizeH="0" baseline="0" noProof="0" dirty="0">
                <a:ln>
                  <a:noFill/>
                </a:ln>
                <a:solidFill>
                  <a:srgbClr val="003D7E"/>
                </a:solidFill>
                <a:effectLst/>
                <a:uLnTx/>
                <a:uFillTx/>
                <a:latin typeface="Arial Narrow" panose="020B0606020202030204" pitchFamily="34" charset="0"/>
                <a:cs typeface="Calibri Light"/>
              </a:rPr>
              <a:t>18/05/2022</a:t>
            </a:r>
            <a:endParaRPr kumimoji="0" lang="es-CO" sz="2000" b="1" i="0" u="none" strike="noStrike" kern="0" cap="none" spc="0" normalizeH="0" baseline="0" noProof="0" dirty="0">
              <a:ln>
                <a:noFill/>
              </a:ln>
              <a:solidFill>
                <a:srgbClr val="76B72A"/>
              </a:solidFill>
              <a:effectLst/>
              <a:uLnTx/>
              <a:uFillTx/>
              <a:latin typeface="Arial Narrow" panose="020B0606020202030204" pitchFamily="34" charset="0"/>
              <a:cs typeface="Calibri Light"/>
            </a:endParaRPr>
          </a:p>
        </p:txBody>
      </p:sp>
      <p:sp>
        <p:nvSpPr>
          <p:cNvPr id="2" name="Rectángulo 1"/>
          <p:cNvSpPr/>
          <p:nvPr/>
        </p:nvSpPr>
        <p:spPr>
          <a:xfrm>
            <a:off x="5363918" y="2299845"/>
            <a:ext cx="6138219" cy="784830"/>
          </a:xfrm>
          <a:prstGeom prst="rect">
            <a:avLst/>
          </a:prstGeom>
        </p:spPr>
        <p:txBody>
          <a:bodyPr wrap="none">
            <a:spAutoFit/>
          </a:bodyPr>
          <a:lstStyle/>
          <a:p>
            <a:r>
              <a:rPr lang="es-CO" sz="4500" b="1" dirty="0">
                <a:solidFill>
                  <a:srgbClr val="92D050"/>
                </a:solidFill>
                <a:latin typeface="Kristen ITC" panose="03050502040202030202" pitchFamily="66" charset="0"/>
              </a:rPr>
              <a:t>ICBF  Rinde Cuentas</a:t>
            </a:r>
          </a:p>
        </p:txBody>
      </p:sp>
    </p:spTree>
    <p:extLst>
      <p:ext uri="{BB962C8B-B14F-4D97-AF65-F5344CB8AC3E}">
        <p14:creationId xmlns:p14="http://schemas.microsoft.com/office/powerpoint/2010/main" val="3459066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adroTexto 34">
            <a:extLst>
              <a:ext uri="{FF2B5EF4-FFF2-40B4-BE49-F238E27FC236}">
                <a16:creationId xmlns:a16="http://schemas.microsoft.com/office/drawing/2014/main" id="{B83D941F-F74F-CF4C-9F61-ED28C7C3B008}"/>
              </a:ext>
            </a:extLst>
          </p:cNvPr>
          <p:cNvSpPr txBox="1"/>
          <p:nvPr/>
        </p:nvSpPr>
        <p:spPr>
          <a:xfrm>
            <a:off x="15012" y="6622720"/>
            <a:ext cx="1275643" cy="21544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i="0" u="none" strike="noStrike" kern="1200" cap="none" spc="0" normalizeH="0" baseline="0" noProof="0" dirty="0">
                <a:ln>
                  <a:noFill/>
                </a:ln>
                <a:solidFill>
                  <a:srgbClr val="002060"/>
                </a:solidFill>
                <a:uLnTx/>
                <a:uFillTx/>
                <a:latin typeface="Century Gothic" panose="020B0502020202020204" pitchFamily="34" charset="0"/>
                <a:cs typeface="Arial" panose="020B0604020202020204" pitchFamily="34" charset="0"/>
              </a:rPr>
              <a:t>PÚBLICA</a:t>
            </a:r>
          </a:p>
        </p:txBody>
      </p:sp>
      <p:sp>
        <p:nvSpPr>
          <p:cNvPr id="23" name="CuadroTexto 22">
            <a:extLst>
              <a:ext uri="{FF2B5EF4-FFF2-40B4-BE49-F238E27FC236}">
                <a16:creationId xmlns:a16="http://schemas.microsoft.com/office/drawing/2014/main" id="{EC3126B4-794C-B341-B8F7-F848AC6C0F09}"/>
              </a:ext>
            </a:extLst>
          </p:cNvPr>
          <p:cNvSpPr txBox="1"/>
          <p:nvPr/>
        </p:nvSpPr>
        <p:spPr>
          <a:xfrm>
            <a:off x="2427741" y="6145472"/>
            <a:ext cx="7487051" cy="261610"/>
          </a:xfrm>
          <a:prstGeom prst="rect">
            <a:avLst/>
          </a:prstGeom>
          <a:solidFill>
            <a:schemeClr val="bg1"/>
          </a:solidFill>
        </p:spPr>
        <p:txBody>
          <a:bodyPr wrap="square" rtlCol="0">
            <a:spAutoFit/>
          </a:bodyPr>
          <a:lstStyle/>
          <a:p>
            <a:pPr lvl="0" algn="ctr">
              <a:defRPr/>
            </a:pPr>
            <a:r>
              <a:rPr lang="x-none" sz="1100" b="1" dirty="0">
                <a:solidFill>
                  <a:srgbClr val="002060"/>
                </a:solidFill>
                <a:latin typeface="Arial Narrow" panose="020B0606020202030204" pitchFamily="34" charset="0"/>
              </a:rPr>
              <a:t>PROCURADURIA: RESULTADO DEL INDICE DE TRANSPARENCIA Y ACCESO A LA INFORMACIÓN- ITA 2020: 100%</a:t>
            </a:r>
          </a:p>
        </p:txBody>
      </p:sp>
      <p:pic>
        <p:nvPicPr>
          <p:cNvPr id="8" name="Imagen 7">
            <a:extLst>
              <a:ext uri="{FF2B5EF4-FFF2-40B4-BE49-F238E27FC236}">
                <a16:creationId xmlns:a16="http://schemas.microsoft.com/office/drawing/2014/main" id="{20F164F2-C9D3-4EEF-8BE1-4FD0D4277DE7}"/>
              </a:ext>
            </a:extLst>
          </p:cNvPr>
          <p:cNvPicPr/>
          <p:nvPr/>
        </p:nvPicPr>
        <p:blipFill rotWithShape="1">
          <a:blip r:embed="rId3"/>
          <a:srcRect l="10862" t="26722" r="31142" b="16601"/>
          <a:stretch/>
        </p:blipFill>
        <p:spPr bwMode="auto">
          <a:xfrm>
            <a:off x="1875692" y="1146621"/>
            <a:ext cx="8440615" cy="4867305"/>
          </a:xfrm>
          <a:prstGeom prst="rect">
            <a:avLst/>
          </a:prstGeom>
          <a:ln>
            <a:noFill/>
          </a:ln>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id="{9C165ACC-1E62-4C86-9611-EF0CD7441A64}"/>
              </a:ext>
            </a:extLst>
          </p:cNvPr>
          <p:cNvSpPr txBox="1">
            <a:spLocks noChangeArrowheads="1"/>
          </p:cNvSpPr>
          <p:nvPr/>
        </p:nvSpPr>
        <p:spPr bwMode="auto">
          <a:xfrm>
            <a:off x="327547" y="168502"/>
            <a:ext cx="11122926" cy="646331"/>
          </a:xfrm>
          <a:prstGeom prst="rect">
            <a:avLst/>
          </a:prstGeom>
          <a:solidFill>
            <a:schemeClr val="accent2"/>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es-CO" sz="3600" b="1" dirty="0">
                <a:solidFill>
                  <a:schemeClr val="bg1"/>
                </a:solidFill>
                <a:latin typeface="Kristen ITC" panose="03050502040202030202" pitchFamily="66" charset="0"/>
                <a:cs typeface="Lao UI" panose="020B0502040204020203" pitchFamily="34" charset="0"/>
              </a:rPr>
              <a:t>Modelo De Transparencia</a:t>
            </a:r>
          </a:p>
        </p:txBody>
      </p:sp>
    </p:spTree>
    <p:extLst>
      <p:ext uri="{BB962C8B-B14F-4D97-AF65-F5344CB8AC3E}">
        <p14:creationId xmlns:p14="http://schemas.microsoft.com/office/powerpoint/2010/main" val="202184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1">
            <a:extLst>
              <a:ext uri="{FF2B5EF4-FFF2-40B4-BE49-F238E27FC236}">
                <a16:creationId xmlns:a16="http://schemas.microsoft.com/office/drawing/2014/main" id="{1E1B81B0-440A-47F3-9B37-130843BE571A}"/>
              </a:ext>
            </a:extLst>
          </p:cNvPr>
          <p:cNvSpPr/>
          <p:nvPr/>
        </p:nvSpPr>
        <p:spPr>
          <a:xfrm>
            <a:off x="820176" y="2212076"/>
            <a:ext cx="10617750" cy="1676878"/>
          </a:xfrm>
          <a:prstGeom prst="roundRect">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400" b="1" dirty="0">
                <a:solidFill>
                  <a:prstClr val="white"/>
                </a:solidFill>
                <a:latin typeface="Kristen ITC" panose="03050502040202030202" pitchFamily="66" charset="0"/>
                <a:ea typeface="Roboto" panose="02000000000000000000" pitchFamily="2" charset="0"/>
                <a:cs typeface="Roboto" panose="02000000000000000000" pitchFamily="2" charset="0"/>
              </a:rPr>
              <a:t>2. Contexto Rendición Pública </a:t>
            </a:r>
          </a:p>
          <a:p>
            <a:pPr algn="ctr"/>
            <a:r>
              <a:rPr lang="es-CO" sz="4400" b="1" dirty="0">
                <a:solidFill>
                  <a:prstClr val="white"/>
                </a:solidFill>
                <a:latin typeface="Kristen ITC" panose="03050502040202030202" pitchFamily="66" charset="0"/>
                <a:ea typeface="Roboto" panose="02000000000000000000" pitchFamily="2" charset="0"/>
                <a:cs typeface="Roboto" panose="02000000000000000000" pitchFamily="2" charset="0"/>
              </a:rPr>
              <a:t>De Cuentas </a:t>
            </a:r>
          </a:p>
        </p:txBody>
      </p:sp>
    </p:spTree>
    <p:extLst>
      <p:ext uri="{BB962C8B-B14F-4D97-AF65-F5344CB8AC3E}">
        <p14:creationId xmlns:p14="http://schemas.microsoft.com/office/powerpoint/2010/main" val="3793215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descr="Dibujo animado de un personaje con la boca abierta&#10;&#10;Descripción generada automáticamente con confianza media">
            <a:extLst>
              <a:ext uri="{FF2B5EF4-FFF2-40B4-BE49-F238E27FC236}">
                <a16:creationId xmlns:a16="http://schemas.microsoft.com/office/drawing/2014/main" id="{A3889AD8-E481-1D48-9C45-3AC8A3E8981C}"/>
              </a:ext>
            </a:extLst>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60285" y="1040110"/>
            <a:ext cx="6404233" cy="6036254"/>
          </a:xfrm>
          <a:prstGeom prst="rect">
            <a:avLst/>
          </a:prstGeom>
        </p:spPr>
      </p:pic>
      <p:sp>
        <p:nvSpPr>
          <p:cNvPr id="29" name="Rectángulo 28">
            <a:extLst>
              <a:ext uri="{FF2B5EF4-FFF2-40B4-BE49-F238E27FC236}">
                <a16:creationId xmlns:a16="http://schemas.microsoft.com/office/drawing/2014/main" id="{C11F65DD-92DB-6647-B60F-7302954E63B9}"/>
              </a:ext>
            </a:extLst>
          </p:cNvPr>
          <p:cNvSpPr/>
          <p:nvPr/>
        </p:nvSpPr>
        <p:spPr>
          <a:xfrm>
            <a:off x="2490406" y="3269424"/>
            <a:ext cx="2218298"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2060"/>
                </a:solidFill>
                <a:effectLst/>
                <a:uLnTx/>
                <a:uFillTx/>
                <a:cs typeface="Arial" panose="020B0604020202020204" pitchFamily="34" charset="0"/>
              </a:rPr>
              <a:t>COMPONENTES DEL PLAN ANTICORRUPCIÓN Y DE ATENCIÓN AL CIUDADANO</a:t>
            </a:r>
            <a:endParaRPr kumimoji="0" lang="es-MX" sz="1600" b="0" i="0" u="none" strike="noStrike" kern="1200" cap="none" spc="0" normalizeH="0" baseline="0" noProof="0" dirty="0">
              <a:ln>
                <a:noFill/>
              </a:ln>
              <a:solidFill>
                <a:srgbClr val="002060"/>
              </a:solidFill>
              <a:effectLst/>
              <a:uLnTx/>
              <a:uFillTx/>
              <a:cs typeface="Arial" panose="020B0604020202020204" pitchFamily="34" charset="0"/>
            </a:endParaRPr>
          </a:p>
        </p:txBody>
      </p:sp>
      <p:sp>
        <p:nvSpPr>
          <p:cNvPr id="31" name="Rectángulo 30">
            <a:extLst>
              <a:ext uri="{FF2B5EF4-FFF2-40B4-BE49-F238E27FC236}">
                <a16:creationId xmlns:a16="http://schemas.microsoft.com/office/drawing/2014/main" id="{7AD1B0A2-583E-4743-B3F6-B2DCC085EEEC}"/>
              </a:ext>
            </a:extLst>
          </p:cNvPr>
          <p:cNvSpPr/>
          <p:nvPr/>
        </p:nvSpPr>
        <p:spPr>
          <a:xfrm>
            <a:off x="3205489" y="1134330"/>
            <a:ext cx="2035466" cy="12234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dirty="0">
                <a:ln>
                  <a:noFill/>
                </a:ln>
                <a:solidFill>
                  <a:srgbClr val="002060"/>
                </a:solidFill>
                <a:effectLst/>
                <a:uLnTx/>
                <a:uFillTx/>
                <a:cs typeface="Arial" panose="020B0604020202020204" pitchFamily="34" charset="0"/>
              </a:rPr>
              <a:t>1. Gestión del riesgo de corrupción – Mapa de riesgos de corrupción.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050" b="1" i="0" u="none" strike="noStrike" kern="1200" cap="none" spc="0" normalizeH="0" baseline="0" noProof="0" dirty="0">
              <a:ln>
                <a:noFill/>
              </a:ln>
              <a:solidFill>
                <a:srgbClr val="002060"/>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dirty="0">
                <a:ln>
                  <a:noFill/>
                </a:ln>
                <a:solidFill>
                  <a:srgbClr val="002060"/>
                </a:solidFill>
                <a:effectLst/>
                <a:uLnTx/>
                <a:uFillTx/>
                <a:cs typeface="Arial" panose="020B0604020202020204" pitchFamily="34" charset="0"/>
              </a:rPr>
              <a:t>Dirección de Planeación y Control de Gestión / Subdirección de Mejoramiento Organizacional</a:t>
            </a:r>
          </a:p>
        </p:txBody>
      </p:sp>
      <p:sp>
        <p:nvSpPr>
          <p:cNvPr id="32" name="Rectángulo 31">
            <a:extLst>
              <a:ext uri="{FF2B5EF4-FFF2-40B4-BE49-F238E27FC236}">
                <a16:creationId xmlns:a16="http://schemas.microsoft.com/office/drawing/2014/main" id="{E3BD670F-3620-D945-9542-5E00CF80EA03}"/>
              </a:ext>
            </a:extLst>
          </p:cNvPr>
          <p:cNvSpPr/>
          <p:nvPr/>
        </p:nvSpPr>
        <p:spPr>
          <a:xfrm>
            <a:off x="5101291" y="2736502"/>
            <a:ext cx="1575438"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dirty="0">
                <a:ln>
                  <a:noFill/>
                </a:ln>
                <a:solidFill>
                  <a:srgbClr val="002060"/>
                </a:solidFill>
                <a:effectLst/>
                <a:uLnTx/>
                <a:uFillTx/>
                <a:cs typeface="Arial" panose="020B0604020202020204" pitchFamily="34" charset="0"/>
              </a:rPr>
              <a:t>2. Racionalización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dirty="0">
                <a:ln>
                  <a:noFill/>
                </a:ln>
                <a:solidFill>
                  <a:srgbClr val="002060"/>
                </a:solidFill>
                <a:effectLst/>
                <a:uLnTx/>
                <a:uFillTx/>
                <a:cs typeface="Arial" panose="020B0604020202020204" pitchFamily="34" charset="0"/>
              </a:rPr>
              <a:t>de Trámites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050" b="1" i="0" u="none" strike="noStrike" kern="1200" cap="none" spc="0" normalizeH="0" baseline="0" noProof="0" dirty="0">
              <a:ln>
                <a:noFill/>
              </a:ln>
              <a:solidFill>
                <a:srgbClr val="002060"/>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dirty="0">
                <a:ln>
                  <a:noFill/>
                </a:ln>
                <a:solidFill>
                  <a:srgbClr val="002060"/>
                </a:solidFill>
                <a:effectLst/>
                <a:uLnTx/>
                <a:uFillTx/>
                <a:cs typeface="Arial" panose="020B0604020202020204" pitchFamily="34" charset="0"/>
              </a:rPr>
              <a:t>Dirección de Planeación y Control de Gestión / Subdirección de Mejoramiento Organizacional</a:t>
            </a:r>
          </a:p>
        </p:txBody>
      </p:sp>
      <p:sp>
        <p:nvSpPr>
          <p:cNvPr id="33" name="Rectángulo 32">
            <a:extLst>
              <a:ext uri="{FF2B5EF4-FFF2-40B4-BE49-F238E27FC236}">
                <a16:creationId xmlns:a16="http://schemas.microsoft.com/office/drawing/2014/main" id="{7E113C70-20B4-A346-AFFF-0E0884008D60}"/>
              </a:ext>
            </a:extLst>
          </p:cNvPr>
          <p:cNvSpPr/>
          <p:nvPr/>
        </p:nvSpPr>
        <p:spPr>
          <a:xfrm>
            <a:off x="4406675" y="4916115"/>
            <a:ext cx="1576803" cy="10618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dirty="0">
                <a:ln>
                  <a:noFill/>
                </a:ln>
                <a:solidFill>
                  <a:srgbClr val="002060"/>
                </a:solidFill>
                <a:effectLst/>
                <a:uLnTx/>
                <a:uFillTx/>
                <a:cs typeface="Arial" panose="020B0604020202020204" pitchFamily="34" charset="0"/>
              </a:rPr>
              <a:t>3. Rendición de cuentas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050" b="1" i="0" u="none" strike="noStrike" kern="1200" cap="none" spc="0" normalizeH="0" baseline="0" noProof="0" dirty="0">
              <a:ln>
                <a:noFill/>
              </a:ln>
              <a:solidFill>
                <a:srgbClr val="002060"/>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dirty="0">
                <a:ln>
                  <a:noFill/>
                </a:ln>
                <a:solidFill>
                  <a:srgbClr val="002060"/>
                </a:solidFill>
                <a:effectLst/>
                <a:uLnTx/>
                <a:uFillTx/>
                <a:cs typeface="Arial" panose="020B0604020202020204" pitchFamily="34" charset="0"/>
              </a:rPr>
              <a:t>Dirección de Planeación y Control de Gestión /Subdirección de Monitoreo y Evaluación</a:t>
            </a:r>
          </a:p>
        </p:txBody>
      </p:sp>
      <p:sp>
        <p:nvSpPr>
          <p:cNvPr id="34" name="Rectángulo 33">
            <a:extLst>
              <a:ext uri="{FF2B5EF4-FFF2-40B4-BE49-F238E27FC236}">
                <a16:creationId xmlns:a16="http://schemas.microsoft.com/office/drawing/2014/main" id="{613EBB2A-B5E6-6B46-94AD-BB2A36DEB59E}"/>
              </a:ext>
            </a:extLst>
          </p:cNvPr>
          <p:cNvSpPr/>
          <p:nvPr/>
        </p:nvSpPr>
        <p:spPr>
          <a:xfrm>
            <a:off x="2166415" y="5399413"/>
            <a:ext cx="1737227" cy="9002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dirty="0">
                <a:ln>
                  <a:noFill/>
                </a:ln>
                <a:solidFill>
                  <a:srgbClr val="002060"/>
                </a:solidFill>
                <a:effectLst/>
                <a:uLnTx/>
                <a:uFillTx/>
                <a:cs typeface="Arial" panose="020B0604020202020204" pitchFamily="34" charset="0"/>
              </a:rPr>
              <a:t>4. Servicio y Atención al Ciudadano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050" b="1" i="0" u="none" strike="noStrike" kern="1200" cap="none" spc="0" normalizeH="0" baseline="0" noProof="0" dirty="0">
              <a:ln>
                <a:noFill/>
              </a:ln>
              <a:solidFill>
                <a:srgbClr val="002060"/>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dirty="0">
                <a:ln>
                  <a:noFill/>
                </a:ln>
                <a:solidFill>
                  <a:srgbClr val="002060"/>
                </a:solidFill>
                <a:effectLst/>
                <a:uLnTx/>
                <a:uFillTx/>
                <a:cs typeface="Arial" panose="020B0604020202020204" pitchFamily="34" charset="0"/>
              </a:rPr>
              <a:t>Dirección de Servicios y Atención</a:t>
            </a:r>
          </a:p>
        </p:txBody>
      </p:sp>
      <p:sp>
        <p:nvSpPr>
          <p:cNvPr id="36" name="Rectángulo 35">
            <a:extLst>
              <a:ext uri="{FF2B5EF4-FFF2-40B4-BE49-F238E27FC236}">
                <a16:creationId xmlns:a16="http://schemas.microsoft.com/office/drawing/2014/main" id="{F193CFD5-B92D-1340-9442-977FADBF8C46}"/>
              </a:ext>
            </a:extLst>
          </p:cNvPr>
          <p:cNvSpPr/>
          <p:nvPr/>
        </p:nvSpPr>
        <p:spPr>
          <a:xfrm>
            <a:off x="690475" y="3478857"/>
            <a:ext cx="1576803" cy="17081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a:ln>
                  <a:noFill/>
                </a:ln>
                <a:solidFill>
                  <a:srgbClr val="002060"/>
                </a:solidFill>
                <a:effectLst/>
                <a:uLnTx/>
                <a:uFillTx/>
                <a:cs typeface="Arial" panose="020B0604020202020204" pitchFamily="34" charset="0"/>
              </a:rPr>
              <a:t>5. Mecanismos para la Transparencia y el Acceso a la Información Pública.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050" b="1" i="0" u="none" strike="noStrike" kern="1200" cap="none" spc="0" normalizeH="0" baseline="0" noProof="0">
              <a:ln>
                <a:noFill/>
              </a:ln>
              <a:solidFill>
                <a:srgbClr val="002060"/>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a:ln>
                  <a:noFill/>
                </a:ln>
                <a:solidFill>
                  <a:srgbClr val="002060"/>
                </a:solidFill>
                <a:effectLst/>
                <a:uLnTx/>
                <a:uFillTx/>
                <a:cs typeface="Arial" panose="020B0604020202020204" pitchFamily="34" charset="0"/>
              </a:rPr>
              <a:t>Dirección de Planeación y Control de Gestión / Subdirección de Mejoramiento Organizacional</a:t>
            </a:r>
          </a:p>
        </p:txBody>
      </p:sp>
      <p:sp>
        <p:nvSpPr>
          <p:cNvPr id="37" name="Rectángulo 36">
            <a:extLst>
              <a:ext uri="{FF2B5EF4-FFF2-40B4-BE49-F238E27FC236}">
                <a16:creationId xmlns:a16="http://schemas.microsoft.com/office/drawing/2014/main" id="{46D01D7D-42E3-5D4E-92E8-FEFC43318017}"/>
              </a:ext>
            </a:extLst>
          </p:cNvPr>
          <p:cNvSpPr/>
          <p:nvPr/>
        </p:nvSpPr>
        <p:spPr>
          <a:xfrm>
            <a:off x="1387954" y="1829026"/>
            <a:ext cx="1385568" cy="10618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dirty="0">
                <a:ln>
                  <a:noFill/>
                </a:ln>
                <a:solidFill>
                  <a:srgbClr val="002060"/>
                </a:solidFill>
                <a:effectLst/>
                <a:uLnTx/>
                <a:uFillTx/>
                <a:cs typeface="Arial" panose="020B0604020202020204" pitchFamily="34" charset="0"/>
              </a:rPr>
              <a:t>6. Plan de Participación Ciudadana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050" b="1" i="0" u="none" strike="noStrike" kern="1200" cap="none" spc="0" normalizeH="0" baseline="0" noProof="0" dirty="0">
              <a:ln>
                <a:noFill/>
              </a:ln>
              <a:solidFill>
                <a:srgbClr val="002060"/>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dirty="0">
                <a:ln>
                  <a:noFill/>
                </a:ln>
                <a:solidFill>
                  <a:srgbClr val="002060"/>
                </a:solidFill>
                <a:effectLst/>
                <a:uLnTx/>
                <a:uFillTx/>
                <a:cs typeface="Arial" panose="020B0604020202020204" pitchFamily="34" charset="0"/>
              </a:rPr>
              <a:t>Dirección de Servicios y Atención</a:t>
            </a:r>
          </a:p>
        </p:txBody>
      </p:sp>
      <p:sp>
        <p:nvSpPr>
          <p:cNvPr id="4" name="Elipse 3">
            <a:extLst>
              <a:ext uri="{FF2B5EF4-FFF2-40B4-BE49-F238E27FC236}">
                <a16:creationId xmlns:a16="http://schemas.microsoft.com/office/drawing/2014/main" id="{BAE913EC-DA53-4252-AE2B-E26B93DD83D9}"/>
              </a:ext>
            </a:extLst>
          </p:cNvPr>
          <p:cNvSpPr/>
          <p:nvPr/>
        </p:nvSpPr>
        <p:spPr>
          <a:xfrm>
            <a:off x="4126770" y="4486572"/>
            <a:ext cx="2035466" cy="196298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DC7F6B36-EBF3-40C4-A2E0-20824CDD7E81}"/>
              </a:ext>
            </a:extLst>
          </p:cNvPr>
          <p:cNvSpPr txBox="1"/>
          <p:nvPr/>
        </p:nvSpPr>
        <p:spPr>
          <a:xfrm>
            <a:off x="6951045" y="2228785"/>
            <a:ext cx="4929442" cy="3046988"/>
          </a:xfrm>
          <a:prstGeom prst="rect">
            <a:avLst/>
          </a:prstGeom>
          <a:noFill/>
        </p:spPr>
        <p:txBody>
          <a:bodyPr wrap="square">
            <a:spAutoFit/>
          </a:bodyPr>
          <a:lstStyle/>
          <a:p>
            <a:r>
              <a:rPr lang="es-ES" sz="1600" b="1" dirty="0">
                <a:solidFill>
                  <a:schemeClr val="accent1">
                    <a:lumMod val="50000"/>
                  </a:schemeClr>
                </a:solidFill>
                <a:latin typeface="Arial Narrow" panose="020B0606020202030204" pitchFamily="34" charset="0"/>
              </a:rPr>
              <a:t>OBJETIVO </a:t>
            </a:r>
            <a:r>
              <a:rPr lang="es-MX" sz="1600" dirty="0">
                <a:solidFill>
                  <a:schemeClr val="accent1">
                    <a:lumMod val="50000"/>
                  </a:schemeClr>
                </a:solidFill>
                <a:latin typeface="Arial Narrow" panose="020B0606020202030204" pitchFamily="34" charset="0"/>
              </a:rPr>
              <a:t>(Art. 48 de Ley 1757 de 2015): </a:t>
            </a:r>
          </a:p>
          <a:p>
            <a:pPr algn="just"/>
            <a:endParaRPr lang="es-ES" sz="1600" b="1" dirty="0">
              <a:latin typeface="Arial Narrow" panose="020B0606020202030204" pitchFamily="34" charset="0"/>
            </a:endParaRPr>
          </a:p>
          <a:p>
            <a:pPr algn="just"/>
            <a:r>
              <a:rPr lang="es-MX" sz="1600" i="0" dirty="0">
                <a:solidFill>
                  <a:schemeClr val="accent1">
                    <a:lumMod val="50000"/>
                  </a:schemeClr>
                </a:solidFill>
                <a:effectLst/>
                <a:latin typeface="Arial Narrow" panose="020B0606020202030204" pitchFamily="34" charset="0"/>
              </a:rPr>
              <a:t>“Proces</a:t>
            </a:r>
            <a:r>
              <a:rPr lang="es-MX" sz="1600" dirty="0">
                <a:solidFill>
                  <a:schemeClr val="accent1">
                    <a:lumMod val="50000"/>
                  </a:schemeClr>
                </a:solidFill>
                <a:latin typeface="Arial Narrow" panose="020B0606020202030204" pitchFamily="34" charset="0"/>
              </a:rPr>
              <a:t>o </a:t>
            </a:r>
            <a:r>
              <a:rPr lang="es-MX" sz="1600" i="0" dirty="0">
                <a:solidFill>
                  <a:schemeClr val="accent1">
                    <a:lumMod val="50000"/>
                  </a:schemeClr>
                </a:solidFill>
                <a:effectLst/>
                <a:latin typeface="Arial Narrow" panose="020B0606020202030204" pitchFamily="34" charset="0"/>
              </a:rPr>
              <a:t>por medio del cual las </a:t>
            </a:r>
            <a:r>
              <a:rPr lang="es-MX" sz="1600" b="1" i="0" dirty="0">
                <a:solidFill>
                  <a:schemeClr val="accent1">
                    <a:lumMod val="50000"/>
                  </a:schemeClr>
                </a:solidFill>
                <a:effectLst/>
                <a:latin typeface="Arial Narrow" panose="020B0606020202030204" pitchFamily="34" charset="0"/>
              </a:rPr>
              <a:t>entidades de la administración pública </a:t>
            </a:r>
            <a:r>
              <a:rPr lang="es-MX" sz="1600" i="0" dirty="0">
                <a:solidFill>
                  <a:schemeClr val="accent1">
                    <a:lumMod val="50000"/>
                  </a:schemeClr>
                </a:solidFill>
                <a:effectLst/>
                <a:latin typeface="Arial Narrow" panose="020B0606020202030204" pitchFamily="34" charset="0"/>
              </a:rPr>
              <a:t>del nivel nacional y territorial y los </a:t>
            </a:r>
            <a:r>
              <a:rPr lang="es-MX" sz="1600" b="1" i="0" dirty="0">
                <a:solidFill>
                  <a:schemeClr val="accent1">
                    <a:lumMod val="50000"/>
                  </a:schemeClr>
                </a:solidFill>
                <a:effectLst/>
                <a:latin typeface="Arial Narrow" panose="020B0606020202030204" pitchFamily="34" charset="0"/>
              </a:rPr>
              <a:t>servidores públicos informan, explican y dan a conocer los resultados de su gestión </a:t>
            </a:r>
            <a:r>
              <a:rPr lang="es-MX" sz="1600" i="0" dirty="0">
                <a:solidFill>
                  <a:schemeClr val="accent1">
                    <a:lumMod val="50000"/>
                  </a:schemeClr>
                </a:solidFill>
                <a:effectLst/>
                <a:latin typeface="Arial Narrow" panose="020B0606020202030204" pitchFamily="34" charset="0"/>
              </a:rPr>
              <a:t>a los ciudadanos, la sociedad civil, otras entidades públicas y a los organismos de control, </a:t>
            </a:r>
            <a:r>
              <a:rPr lang="es-MX" sz="1600" b="1" i="0" dirty="0">
                <a:solidFill>
                  <a:schemeClr val="accent1">
                    <a:lumMod val="50000"/>
                  </a:schemeClr>
                </a:solidFill>
                <a:effectLst/>
                <a:latin typeface="Arial Narrow" panose="020B0606020202030204" pitchFamily="34" charset="0"/>
              </a:rPr>
              <a:t>a partir de la promoción del diálogo</a:t>
            </a:r>
            <a:r>
              <a:rPr lang="es-MX" sz="1600" i="0" dirty="0">
                <a:solidFill>
                  <a:schemeClr val="accent1">
                    <a:lumMod val="50000"/>
                  </a:schemeClr>
                </a:solidFill>
                <a:effectLst/>
                <a:latin typeface="Arial Narrow" panose="020B0606020202030204" pitchFamily="34" charset="0"/>
              </a:rPr>
              <a:t>. </a:t>
            </a:r>
          </a:p>
          <a:p>
            <a:pPr algn="l"/>
            <a:endParaRPr lang="es-MX" sz="1600" b="1" dirty="0">
              <a:solidFill>
                <a:schemeClr val="accent1">
                  <a:lumMod val="50000"/>
                </a:schemeClr>
              </a:solidFill>
              <a:latin typeface="Arial Narrow" panose="020B0606020202030204" pitchFamily="34" charset="0"/>
            </a:endParaRPr>
          </a:p>
          <a:p>
            <a:pPr algn="just"/>
            <a:r>
              <a:rPr lang="es-MX" sz="1600" i="0" dirty="0">
                <a:solidFill>
                  <a:schemeClr val="accent1">
                    <a:lumMod val="50000"/>
                  </a:schemeClr>
                </a:solidFill>
                <a:effectLst/>
                <a:latin typeface="Arial Narrow" panose="020B0606020202030204" pitchFamily="34" charset="0"/>
              </a:rPr>
              <a:t>La rendición de cuentas es una expresión de </a:t>
            </a:r>
            <a:r>
              <a:rPr lang="es-MX" sz="1600" b="1" i="0" dirty="0">
                <a:solidFill>
                  <a:schemeClr val="accent1">
                    <a:lumMod val="50000"/>
                  </a:schemeClr>
                </a:solidFill>
                <a:effectLst/>
                <a:latin typeface="Arial Narrow" panose="020B0606020202030204" pitchFamily="34" charset="0"/>
              </a:rPr>
              <a:t>control social </a:t>
            </a:r>
            <a:r>
              <a:rPr lang="es-MX" sz="1600" i="0" dirty="0">
                <a:solidFill>
                  <a:schemeClr val="accent1">
                    <a:lumMod val="50000"/>
                  </a:schemeClr>
                </a:solidFill>
                <a:effectLst/>
                <a:latin typeface="Arial Narrow" panose="020B0606020202030204" pitchFamily="34" charset="0"/>
              </a:rPr>
              <a:t>que comprende acciones de </a:t>
            </a:r>
            <a:r>
              <a:rPr lang="es-MX" sz="1600" b="1" i="0" dirty="0">
                <a:solidFill>
                  <a:schemeClr val="accent1">
                    <a:lumMod val="50000"/>
                  </a:schemeClr>
                </a:solidFill>
                <a:effectLst/>
                <a:latin typeface="Arial Narrow" panose="020B0606020202030204" pitchFamily="34" charset="0"/>
              </a:rPr>
              <a:t>petición de información y explicaciones</a:t>
            </a:r>
            <a:r>
              <a:rPr lang="es-MX" sz="1600" i="0" dirty="0">
                <a:solidFill>
                  <a:schemeClr val="accent1">
                    <a:lumMod val="50000"/>
                  </a:schemeClr>
                </a:solidFill>
                <a:effectLst/>
                <a:latin typeface="Arial Narrow" panose="020B0606020202030204" pitchFamily="34" charset="0"/>
              </a:rPr>
              <a:t>, así como la </a:t>
            </a:r>
            <a:r>
              <a:rPr lang="es-MX" sz="1600" b="1" i="0" dirty="0">
                <a:solidFill>
                  <a:schemeClr val="accent1">
                    <a:lumMod val="50000"/>
                  </a:schemeClr>
                </a:solidFill>
                <a:effectLst/>
                <a:latin typeface="Arial Narrow" panose="020B0606020202030204" pitchFamily="34" charset="0"/>
              </a:rPr>
              <a:t>evaluación de la gestión</a:t>
            </a:r>
            <a:r>
              <a:rPr lang="es-MX" sz="1600" i="0" dirty="0">
                <a:solidFill>
                  <a:schemeClr val="accent1">
                    <a:lumMod val="50000"/>
                  </a:schemeClr>
                </a:solidFill>
                <a:effectLst/>
                <a:latin typeface="Arial Narrow" panose="020B0606020202030204" pitchFamily="34" charset="0"/>
              </a:rPr>
              <a:t>.”</a:t>
            </a:r>
            <a:endParaRPr lang="es-CO" sz="2000" b="1" dirty="0">
              <a:solidFill>
                <a:schemeClr val="accent1">
                  <a:lumMod val="50000"/>
                </a:schemeClr>
              </a:solidFill>
              <a:latin typeface="Arial Narrow" panose="020B0606020202030204" pitchFamily="34" charset="0"/>
            </a:endParaRPr>
          </a:p>
        </p:txBody>
      </p:sp>
      <p:sp>
        <p:nvSpPr>
          <p:cNvPr id="16" name="CuadroTexto 15">
            <a:extLst>
              <a:ext uri="{FF2B5EF4-FFF2-40B4-BE49-F238E27FC236}">
                <a16:creationId xmlns:a16="http://schemas.microsoft.com/office/drawing/2014/main" id="{BAD636D9-3A51-4A15-99BA-94F784FBE58F}"/>
              </a:ext>
            </a:extLst>
          </p:cNvPr>
          <p:cNvSpPr txBox="1"/>
          <p:nvPr/>
        </p:nvSpPr>
        <p:spPr>
          <a:xfrm>
            <a:off x="6951046" y="1700535"/>
            <a:ext cx="4929442" cy="369332"/>
          </a:xfrm>
          <a:prstGeom prst="rect">
            <a:avLst/>
          </a:prstGeom>
          <a:noFill/>
        </p:spPr>
        <p:txBody>
          <a:bodyPr wrap="square">
            <a:spAutoFit/>
          </a:bodyPr>
          <a:lstStyle/>
          <a:p>
            <a:r>
              <a:rPr lang="es-ES" sz="1800" b="1" dirty="0">
                <a:solidFill>
                  <a:schemeClr val="tx2">
                    <a:lumMod val="50000"/>
                  </a:schemeClr>
                </a:solidFill>
                <a:latin typeface="Kristen ITC" panose="03050502040202030202" pitchFamily="66" charset="0"/>
              </a:rPr>
              <a:t>Rendición de Cuentas </a:t>
            </a:r>
            <a:endParaRPr lang="es-CO" dirty="0">
              <a:solidFill>
                <a:schemeClr val="tx2">
                  <a:lumMod val="50000"/>
                </a:schemeClr>
              </a:solidFill>
              <a:latin typeface="Kristen ITC" panose="03050502040202030202" pitchFamily="66" charset="0"/>
            </a:endParaRPr>
          </a:p>
        </p:txBody>
      </p:sp>
      <p:sp>
        <p:nvSpPr>
          <p:cNvPr id="15" name="CuadroTexto 14">
            <a:extLst>
              <a:ext uri="{FF2B5EF4-FFF2-40B4-BE49-F238E27FC236}">
                <a16:creationId xmlns:a16="http://schemas.microsoft.com/office/drawing/2014/main" id="{E3451B15-41FB-46C3-9FBB-EA1EFBC78F63}"/>
              </a:ext>
            </a:extLst>
          </p:cNvPr>
          <p:cNvSpPr txBox="1">
            <a:spLocks noChangeArrowheads="1"/>
          </p:cNvSpPr>
          <p:nvPr/>
        </p:nvSpPr>
        <p:spPr bwMode="auto">
          <a:xfrm>
            <a:off x="327547" y="168502"/>
            <a:ext cx="11122926" cy="553998"/>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es-CO" sz="3000" b="1" dirty="0">
                <a:solidFill>
                  <a:schemeClr val="bg1"/>
                </a:solidFill>
                <a:latin typeface="Kristen ITC" panose="03050502040202030202" pitchFamily="66" charset="0"/>
                <a:cs typeface="Lao UI" panose="020B0502040204020203" pitchFamily="34" charset="0"/>
              </a:rPr>
              <a:t>Plan Anticorrupción y Atención al Ciudadano</a:t>
            </a:r>
          </a:p>
        </p:txBody>
      </p:sp>
    </p:spTree>
    <p:extLst>
      <p:ext uri="{BB962C8B-B14F-4D97-AF65-F5344CB8AC3E}">
        <p14:creationId xmlns:p14="http://schemas.microsoft.com/office/powerpoint/2010/main" val="325302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redondeado 12">
            <a:extLst>
              <a:ext uri="{FF2B5EF4-FFF2-40B4-BE49-F238E27FC236}">
                <a16:creationId xmlns:a16="http://schemas.microsoft.com/office/drawing/2014/main" id="{16BEC6F1-0ACB-9842-A10A-427E40A1D048}"/>
              </a:ext>
            </a:extLst>
          </p:cNvPr>
          <p:cNvSpPr/>
          <p:nvPr/>
        </p:nvSpPr>
        <p:spPr>
          <a:xfrm>
            <a:off x="2634458" y="2278512"/>
            <a:ext cx="2008295" cy="2308324"/>
          </a:xfrm>
          <a:prstGeom prst="roundRect">
            <a:avLst>
              <a:gd name="adj" fmla="val 0"/>
            </a:avLst>
          </a:prstGeom>
          <a:solidFill>
            <a:schemeClr val="bg1"/>
          </a:solidFill>
          <a:ln w="19050">
            <a:solidFill>
              <a:schemeClr val="accent2"/>
            </a:solidFill>
            <a:prstDash val="sysDot"/>
          </a:ln>
        </p:spPr>
        <p:txBody>
          <a:bodyPr wrap="square">
            <a:spAutoFit/>
          </a:bodyPr>
          <a:lstStyle/>
          <a:p>
            <a:pPr lvl="0" algn="ctr">
              <a:defRPr/>
            </a:pPr>
            <a:r>
              <a:rPr lang="es-ES" dirty="0">
                <a:solidFill>
                  <a:srgbClr val="002060"/>
                </a:solidFill>
                <a:latin typeface="Arial Narrow" panose="020B0606020202030204" pitchFamily="34" charset="0"/>
              </a:rPr>
              <a:t>Informar y explicar en un lenguaje comprensible la gestión realizada, los resultados y avances en la garantía de derechos por los que la entidad trabaja. </a:t>
            </a:r>
          </a:p>
        </p:txBody>
      </p:sp>
      <p:sp>
        <p:nvSpPr>
          <p:cNvPr id="14" name="Rectángulo redondeado 13">
            <a:extLst>
              <a:ext uri="{FF2B5EF4-FFF2-40B4-BE49-F238E27FC236}">
                <a16:creationId xmlns:a16="http://schemas.microsoft.com/office/drawing/2014/main" id="{7B51C6BC-502D-4349-A275-7F3A75A7433E}"/>
              </a:ext>
            </a:extLst>
          </p:cNvPr>
          <p:cNvSpPr/>
          <p:nvPr/>
        </p:nvSpPr>
        <p:spPr>
          <a:xfrm>
            <a:off x="476867" y="2278844"/>
            <a:ext cx="1993377" cy="923330"/>
          </a:xfrm>
          <a:prstGeom prst="roundRect">
            <a:avLst>
              <a:gd name="adj" fmla="val 0"/>
            </a:avLst>
          </a:prstGeom>
          <a:solidFill>
            <a:schemeClr val="bg1"/>
          </a:solidFill>
          <a:ln w="19050">
            <a:solidFill>
              <a:schemeClr val="accent2"/>
            </a:solidFill>
            <a:prstDash val="sysDot"/>
          </a:ln>
        </p:spPr>
        <p:txBody>
          <a:bodyPr wrap="square">
            <a:spAutoFit/>
          </a:bodyPr>
          <a:lstStyle/>
          <a:p>
            <a:pPr lvl="0" algn="ctr">
              <a:defRPr/>
            </a:pPr>
            <a:r>
              <a:rPr lang="es-ES" dirty="0">
                <a:solidFill>
                  <a:srgbClr val="002060"/>
                </a:solidFill>
                <a:latin typeface="Arial Narrow" panose="020B0606020202030204" pitchFamily="34" charset="0"/>
              </a:rPr>
              <a:t>Establecer diálogos participativos con sus grupos de valor. </a:t>
            </a:r>
          </a:p>
        </p:txBody>
      </p:sp>
      <p:sp>
        <p:nvSpPr>
          <p:cNvPr id="15" name="Rectángulo redondeado 14">
            <a:extLst>
              <a:ext uri="{FF2B5EF4-FFF2-40B4-BE49-F238E27FC236}">
                <a16:creationId xmlns:a16="http://schemas.microsoft.com/office/drawing/2014/main" id="{961C340A-9AEA-0E44-B515-6E0D24AAB244}"/>
              </a:ext>
            </a:extLst>
          </p:cNvPr>
          <p:cNvSpPr/>
          <p:nvPr/>
        </p:nvSpPr>
        <p:spPr>
          <a:xfrm>
            <a:off x="4812987" y="2278844"/>
            <a:ext cx="2008295" cy="2308324"/>
          </a:xfrm>
          <a:prstGeom prst="roundRect">
            <a:avLst>
              <a:gd name="adj" fmla="val 0"/>
            </a:avLst>
          </a:prstGeom>
          <a:solidFill>
            <a:schemeClr val="bg1"/>
          </a:solidFill>
          <a:ln w="19050">
            <a:solidFill>
              <a:schemeClr val="accent2"/>
            </a:solidFill>
            <a:prstDash val="sysDot"/>
          </a:ln>
        </p:spPr>
        <p:txBody>
          <a:bodyPr wrap="square">
            <a:spAutoFit/>
          </a:bodyPr>
          <a:lstStyle/>
          <a:p>
            <a:pPr lvl="0" algn="ctr">
              <a:defRPr/>
            </a:pPr>
            <a:r>
              <a:rPr lang="es-ES" dirty="0">
                <a:solidFill>
                  <a:srgbClr val="002060"/>
                </a:solidFill>
                <a:latin typeface="Arial Narrow" panose="020B0606020202030204" pitchFamily="34" charset="0"/>
              </a:rPr>
              <a:t>Evidenciar las múltiples acciones que desarrolla la entidad ante sus grupos de valor para cumplir con su misión (propósito fundamental).</a:t>
            </a:r>
          </a:p>
        </p:txBody>
      </p:sp>
      <p:sp>
        <p:nvSpPr>
          <p:cNvPr id="16" name="Rectángulo redondeado 15">
            <a:extLst>
              <a:ext uri="{FF2B5EF4-FFF2-40B4-BE49-F238E27FC236}">
                <a16:creationId xmlns:a16="http://schemas.microsoft.com/office/drawing/2014/main" id="{3BC56F86-D21F-4F4A-9BC9-8ACF10C6944E}"/>
              </a:ext>
            </a:extLst>
          </p:cNvPr>
          <p:cNvSpPr/>
          <p:nvPr/>
        </p:nvSpPr>
        <p:spPr>
          <a:xfrm>
            <a:off x="6991516" y="2278844"/>
            <a:ext cx="2008295" cy="2308324"/>
          </a:xfrm>
          <a:prstGeom prst="roundRect">
            <a:avLst>
              <a:gd name="adj" fmla="val 0"/>
            </a:avLst>
          </a:prstGeom>
          <a:solidFill>
            <a:schemeClr val="bg1"/>
          </a:solidFill>
          <a:ln w="19050">
            <a:solidFill>
              <a:schemeClr val="accent2"/>
            </a:solidFill>
            <a:prstDash val="sysDot"/>
          </a:ln>
        </p:spPr>
        <p:txBody>
          <a:bodyPr wrap="square">
            <a:spAutoFit/>
          </a:bodyPr>
          <a:lstStyle/>
          <a:p>
            <a:pPr lvl="0" algn="ctr">
              <a:defRPr/>
            </a:pPr>
            <a:r>
              <a:rPr lang="es-ES" dirty="0">
                <a:solidFill>
                  <a:srgbClr val="002060"/>
                </a:solidFill>
                <a:latin typeface="Arial Narrow" panose="020B0606020202030204" pitchFamily="34" charset="0"/>
              </a:rPr>
              <a:t>Fomentar la transparencia, el gobierno abierto y la participación ciudadana en la gestión de la administración pública. </a:t>
            </a:r>
          </a:p>
        </p:txBody>
      </p:sp>
      <p:sp>
        <p:nvSpPr>
          <p:cNvPr id="17" name="Rectángulo redondeado 16">
            <a:extLst>
              <a:ext uri="{FF2B5EF4-FFF2-40B4-BE49-F238E27FC236}">
                <a16:creationId xmlns:a16="http://schemas.microsoft.com/office/drawing/2014/main" id="{958546A8-9B08-164B-82E3-4D592F6C649F}"/>
              </a:ext>
            </a:extLst>
          </p:cNvPr>
          <p:cNvSpPr/>
          <p:nvPr/>
        </p:nvSpPr>
        <p:spPr>
          <a:xfrm>
            <a:off x="9170045" y="2278512"/>
            <a:ext cx="2008295" cy="2031325"/>
          </a:xfrm>
          <a:prstGeom prst="roundRect">
            <a:avLst>
              <a:gd name="adj" fmla="val 0"/>
            </a:avLst>
          </a:prstGeom>
          <a:solidFill>
            <a:schemeClr val="bg1"/>
          </a:solidFill>
          <a:ln w="19050">
            <a:solidFill>
              <a:schemeClr val="accent2"/>
            </a:solidFill>
            <a:prstDash val="sysDot"/>
          </a:ln>
        </p:spPr>
        <p:txBody>
          <a:bodyPr wrap="square">
            <a:spAutoFit/>
          </a:bodyPr>
          <a:lstStyle/>
          <a:p>
            <a:pPr lvl="0" algn="ctr">
              <a:defRPr/>
            </a:pPr>
            <a:r>
              <a:rPr lang="es-ES" dirty="0">
                <a:solidFill>
                  <a:srgbClr val="002060"/>
                </a:solidFill>
                <a:latin typeface="Arial Narrow" panose="020B0606020202030204" pitchFamily="34" charset="0"/>
              </a:rPr>
              <a:t>Cumplir con la responsabilidad del Estado de rendir cuentas, de acuerdo con lo establecido en el artículo 50, de la Ley 1757 de 2015. </a:t>
            </a:r>
            <a:endParaRPr lang="es-CO" dirty="0">
              <a:solidFill>
                <a:srgbClr val="002060"/>
              </a:solidFill>
              <a:latin typeface="Arial Narrow" panose="020B0606020202030204" pitchFamily="34" charset="0"/>
            </a:endParaRPr>
          </a:p>
        </p:txBody>
      </p:sp>
      <p:sp>
        <p:nvSpPr>
          <p:cNvPr id="10" name="CuadroTexto 9">
            <a:extLst>
              <a:ext uri="{FF2B5EF4-FFF2-40B4-BE49-F238E27FC236}">
                <a16:creationId xmlns:a16="http://schemas.microsoft.com/office/drawing/2014/main" id="{ED210792-C57D-48B0-9AC6-7C8E378932F7}"/>
              </a:ext>
            </a:extLst>
          </p:cNvPr>
          <p:cNvSpPr txBox="1">
            <a:spLocks noChangeArrowheads="1"/>
          </p:cNvSpPr>
          <p:nvPr/>
        </p:nvSpPr>
        <p:spPr bwMode="auto">
          <a:xfrm>
            <a:off x="354038" y="468753"/>
            <a:ext cx="11059437" cy="584775"/>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es-CO" sz="3200" b="1" dirty="0">
                <a:solidFill>
                  <a:schemeClr val="bg1"/>
                </a:solidFill>
                <a:latin typeface="Kristen ITC" panose="03050502040202030202" pitchFamily="66" charset="0"/>
                <a:cs typeface="Lao UI" panose="020B0502040204020203" pitchFamily="34" charset="0"/>
              </a:rPr>
              <a:t>¿Para qué se rinde cuentas? </a:t>
            </a:r>
          </a:p>
        </p:txBody>
      </p:sp>
      <p:sp>
        <p:nvSpPr>
          <p:cNvPr id="2" name="Cerrar llave 1">
            <a:extLst>
              <a:ext uri="{FF2B5EF4-FFF2-40B4-BE49-F238E27FC236}">
                <a16:creationId xmlns:a16="http://schemas.microsoft.com/office/drawing/2014/main" id="{51E40A68-6C22-4372-AAEB-0FA12EACC1ED}"/>
              </a:ext>
            </a:extLst>
          </p:cNvPr>
          <p:cNvSpPr/>
          <p:nvPr/>
        </p:nvSpPr>
        <p:spPr>
          <a:xfrm rot="16200000">
            <a:off x="5728986" y="-3171226"/>
            <a:ext cx="373028" cy="10172933"/>
          </a:xfrm>
          <a:prstGeom prst="rightBrace">
            <a:avLst>
              <a:gd name="adj1" fmla="val 49790"/>
              <a:gd name="adj2"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dirty="0"/>
          </a:p>
        </p:txBody>
      </p:sp>
    </p:spTree>
    <p:extLst>
      <p:ext uri="{BB962C8B-B14F-4D97-AF65-F5344CB8AC3E}">
        <p14:creationId xmlns:p14="http://schemas.microsoft.com/office/powerpoint/2010/main" val="296924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08C5C41B-8E5F-5143-9AC3-E72EAA07DA0B}"/>
              </a:ext>
            </a:extLst>
          </p:cNvPr>
          <p:cNvSpPr/>
          <p:nvPr/>
        </p:nvSpPr>
        <p:spPr>
          <a:xfrm>
            <a:off x="0" y="5605189"/>
            <a:ext cx="3610596" cy="19676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Elipse 12">
            <a:extLst>
              <a:ext uri="{FF2B5EF4-FFF2-40B4-BE49-F238E27FC236}">
                <a16:creationId xmlns:a16="http://schemas.microsoft.com/office/drawing/2014/main" id="{A152E2D2-4E87-6248-BF7D-11CE7FEE71FB}"/>
              </a:ext>
            </a:extLst>
          </p:cNvPr>
          <p:cNvSpPr/>
          <p:nvPr/>
        </p:nvSpPr>
        <p:spPr>
          <a:xfrm>
            <a:off x="3720466" y="559101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mj-lt"/>
            </a:endParaRPr>
          </a:p>
        </p:txBody>
      </p:sp>
      <p:sp>
        <p:nvSpPr>
          <p:cNvPr id="14" name="Elipse 13">
            <a:extLst>
              <a:ext uri="{FF2B5EF4-FFF2-40B4-BE49-F238E27FC236}">
                <a16:creationId xmlns:a16="http://schemas.microsoft.com/office/drawing/2014/main" id="{5DA2B38D-DD01-E043-B604-8844BB67E037}"/>
              </a:ext>
            </a:extLst>
          </p:cNvPr>
          <p:cNvSpPr/>
          <p:nvPr/>
        </p:nvSpPr>
        <p:spPr>
          <a:xfrm>
            <a:off x="4034035" y="559101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mj-lt"/>
            </a:endParaRPr>
          </a:p>
        </p:txBody>
      </p:sp>
      <p:sp>
        <p:nvSpPr>
          <p:cNvPr id="15" name="Elipse 14">
            <a:extLst>
              <a:ext uri="{FF2B5EF4-FFF2-40B4-BE49-F238E27FC236}">
                <a16:creationId xmlns:a16="http://schemas.microsoft.com/office/drawing/2014/main" id="{0457EF79-4A83-2B47-B2B8-56957605A55A}"/>
              </a:ext>
            </a:extLst>
          </p:cNvPr>
          <p:cNvSpPr/>
          <p:nvPr/>
        </p:nvSpPr>
        <p:spPr>
          <a:xfrm>
            <a:off x="4342378" y="559101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mj-lt"/>
            </a:endParaRPr>
          </a:p>
        </p:txBody>
      </p:sp>
      <p:sp>
        <p:nvSpPr>
          <p:cNvPr id="16" name="Elipse 15">
            <a:extLst>
              <a:ext uri="{FF2B5EF4-FFF2-40B4-BE49-F238E27FC236}">
                <a16:creationId xmlns:a16="http://schemas.microsoft.com/office/drawing/2014/main" id="{BBCC06DD-30F1-C845-9DAC-6ACA6A79BA33}"/>
              </a:ext>
            </a:extLst>
          </p:cNvPr>
          <p:cNvSpPr/>
          <p:nvPr/>
        </p:nvSpPr>
        <p:spPr>
          <a:xfrm>
            <a:off x="4650721" y="559101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mj-lt"/>
            </a:endParaRPr>
          </a:p>
        </p:txBody>
      </p:sp>
      <p:sp>
        <p:nvSpPr>
          <p:cNvPr id="17" name="Elipse 16">
            <a:extLst>
              <a:ext uri="{FF2B5EF4-FFF2-40B4-BE49-F238E27FC236}">
                <a16:creationId xmlns:a16="http://schemas.microsoft.com/office/drawing/2014/main" id="{2582FF7D-FA4A-1C46-91D1-DBDDA3289C22}"/>
              </a:ext>
            </a:extLst>
          </p:cNvPr>
          <p:cNvSpPr/>
          <p:nvPr/>
        </p:nvSpPr>
        <p:spPr>
          <a:xfrm>
            <a:off x="4939016" y="5591013"/>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mj-lt"/>
            </a:endParaRPr>
          </a:p>
        </p:txBody>
      </p:sp>
      <p:sp>
        <p:nvSpPr>
          <p:cNvPr id="18" name="Elipse 17">
            <a:extLst>
              <a:ext uri="{FF2B5EF4-FFF2-40B4-BE49-F238E27FC236}">
                <a16:creationId xmlns:a16="http://schemas.microsoft.com/office/drawing/2014/main" id="{D1457A51-710F-8A43-9A63-2CD6ADAD576F}"/>
              </a:ext>
            </a:extLst>
          </p:cNvPr>
          <p:cNvSpPr/>
          <p:nvPr/>
        </p:nvSpPr>
        <p:spPr>
          <a:xfrm>
            <a:off x="5247359" y="5590620"/>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mj-lt"/>
            </a:endParaRPr>
          </a:p>
        </p:txBody>
      </p:sp>
      <p:sp>
        <p:nvSpPr>
          <p:cNvPr id="19" name="Elipse 18">
            <a:extLst>
              <a:ext uri="{FF2B5EF4-FFF2-40B4-BE49-F238E27FC236}">
                <a16:creationId xmlns:a16="http://schemas.microsoft.com/office/drawing/2014/main" id="{540C5597-111B-4A4F-A8B4-96B0F1C3D6C4}"/>
              </a:ext>
            </a:extLst>
          </p:cNvPr>
          <p:cNvSpPr/>
          <p:nvPr/>
        </p:nvSpPr>
        <p:spPr>
          <a:xfrm>
            <a:off x="5555702" y="5597186"/>
            <a:ext cx="204764" cy="20476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mj-lt"/>
            </a:endParaRPr>
          </a:p>
        </p:txBody>
      </p:sp>
      <p:sp>
        <p:nvSpPr>
          <p:cNvPr id="37" name="Rectángulo: esquinas redondeadas 52">
            <a:extLst>
              <a:ext uri="{FF2B5EF4-FFF2-40B4-BE49-F238E27FC236}">
                <a16:creationId xmlns:a16="http://schemas.microsoft.com/office/drawing/2014/main" id="{F5C0C083-947D-5746-A602-532E80796094}"/>
              </a:ext>
            </a:extLst>
          </p:cNvPr>
          <p:cNvSpPr/>
          <p:nvPr/>
        </p:nvSpPr>
        <p:spPr>
          <a:xfrm>
            <a:off x="617820" y="1812277"/>
            <a:ext cx="3625860" cy="618078"/>
          </a:xfrm>
          <a:prstGeom prst="rect">
            <a:avLst/>
          </a:prstGeom>
          <a:solidFill>
            <a:schemeClr val="accent6">
              <a:lumMod val="20000"/>
              <a:lumOff val="80000"/>
            </a:schemeClr>
          </a:solidFill>
          <a:ln>
            <a:solidFill>
              <a:schemeClr val="bg1"/>
            </a:solidFill>
          </a:ln>
          <a:effectLst/>
        </p:spPr>
        <p:style>
          <a:lnRef idx="3">
            <a:schemeClr val="lt1"/>
          </a:lnRef>
          <a:fillRef idx="1">
            <a:schemeClr val="accent5"/>
          </a:fillRef>
          <a:effectRef idx="1">
            <a:schemeClr val="accent5"/>
          </a:effectRef>
          <a:fontRef idx="minor">
            <a:schemeClr val="lt1"/>
          </a:fontRef>
        </p:style>
        <p:txBody>
          <a:bodyPr anchor="ctr" anchorCtr="0"/>
          <a:lstStyle/>
          <a:p>
            <a:pPr algn="ctr"/>
            <a:r>
              <a:rPr lang="es-ES" sz="1600" b="1" dirty="0">
                <a:solidFill>
                  <a:srgbClr val="002060"/>
                </a:solidFill>
                <a:latin typeface="Arial Narrow" panose="020B0606020202030204" pitchFamily="34" charset="0"/>
              </a:rPr>
              <a:t>CONPES 3654 DE 2010</a:t>
            </a:r>
            <a:endParaRPr lang="es-CO" sz="1600" b="1" dirty="0">
              <a:solidFill>
                <a:srgbClr val="002060"/>
              </a:solidFill>
              <a:latin typeface="Arial Narrow" panose="020B0606020202030204" pitchFamily="34" charset="0"/>
              <a:cs typeface="Arial" pitchFamily="34" charset="0"/>
            </a:endParaRPr>
          </a:p>
        </p:txBody>
      </p:sp>
      <p:sp>
        <p:nvSpPr>
          <p:cNvPr id="38" name="Rectángulo: esquinas redondeadas 46">
            <a:extLst>
              <a:ext uri="{FF2B5EF4-FFF2-40B4-BE49-F238E27FC236}">
                <a16:creationId xmlns:a16="http://schemas.microsoft.com/office/drawing/2014/main" id="{D28C6B21-6ACB-A94A-AEC0-EA427BA7D5CC}"/>
              </a:ext>
            </a:extLst>
          </p:cNvPr>
          <p:cNvSpPr/>
          <p:nvPr/>
        </p:nvSpPr>
        <p:spPr>
          <a:xfrm>
            <a:off x="617819" y="2554284"/>
            <a:ext cx="3625860" cy="573446"/>
          </a:xfrm>
          <a:prstGeom prst="rect">
            <a:avLst/>
          </a:prstGeom>
          <a:solidFill>
            <a:schemeClr val="accent6">
              <a:lumMod val="40000"/>
              <a:lumOff val="60000"/>
            </a:schemeClr>
          </a:solidFill>
          <a:ln>
            <a:solidFill>
              <a:schemeClr val="bg1"/>
            </a:solidFill>
          </a:ln>
          <a:effectLst/>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anchor="ctr" anchorCtr="0"/>
          <a:lstStyle/>
          <a:p>
            <a:pPr algn="ctr"/>
            <a:r>
              <a:rPr lang="es-CO" sz="1600" b="1" dirty="0">
                <a:solidFill>
                  <a:srgbClr val="002060"/>
                </a:solidFill>
                <a:latin typeface="Arial Narrow" panose="020B0606020202030204" pitchFamily="34" charset="0"/>
              </a:rPr>
              <a:t>LEY 489 DE 1998</a:t>
            </a:r>
            <a:endParaRPr lang="es-MX" altLang="es-MX" sz="1600" b="1" dirty="0">
              <a:solidFill>
                <a:srgbClr val="002060"/>
              </a:solidFill>
              <a:latin typeface="Arial Narrow" panose="020B0606020202030204" pitchFamily="34" charset="0"/>
              <a:cs typeface="Arial" pitchFamily="34" charset="0"/>
            </a:endParaRPr>
          </a:p>
        </p:txBody>
      </p:sp>
      <p:sp>
        <p:nvSpPr>
          <p:cNvPr id="39" name="Flecha: a la derecha 38">
            <a:extLst>
              <a:ext uri="{FF2B5EF4-FFF2-40B4-BE49-F238E27FC236}">
                <a16:creationId xmlns:a16="http://schemas.microsoft.com/office/drawing/2014/main" id="{832EE565-7336-6741-86E8-D3AA61CC3ECB}"/>
              </a:ext>
            </a:extLst>
          </p:cNvPr>
          <p:cNvSpPr/>
          <p:nvPr/>
        </p:nvSpPr>
        <p:spPr>
          <a:xfrm>
            <a:off x="4444760" y="1817754"/>
            <a:ext cx="7291162" cy="612601"/>
          </a:xfrm>
          <a:prstGeom prst="homePlate">
            <a:avLst>
              <a:gd name="adj" fmla="val 32398"/>
            </a:avLst>
          </a:prstGeom>
          <a:solidFill>
            <a:schemeClr val="accent6">
              <a:lumMod val="20000"/>
              <a:lumOff val="80000"/>
            </a:schemeClr>
          </a:solidFill>
          <a:ln>
            <a:solidFill>
              <a:schemeClr val="bg1"/>
            </a:solidFill>
          </a:ln>
          <a:effectLst/>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txBody>
          <a:bodyPr anchor="ctr" anchorCtr="0"/>
          <a:lstStyle/>
          <a:p>
            <a:endParaRPr lang="es-ES" sz="1600" b="1" dirty="0">
              <a:solidFill>
                <a:srgbClr val="002060"/>
              </a:solidFill>
              <a:latin typeface="Arial Narrow" panose="020B0606020202030204" pitchFamily="34" charset="0"/>
            </a:endParaRPr>
          </a:p>
          <a:p>
            <a:r>
              <a:rPr lang="es-ES" sz="1600" b="1" dirty="0">
                <a:solidFill>
                  <a:srgbClr val="002060"/>
                </a:solidFill>
                <a:latin typeface="Arial Narrow" panose="020B0606020202030204" pitchFamily="34" charset="0"/>
              </a:rPr>
              <a:t>“Política de rendición de cuentas de la Rama Ejecutiva a los ciudadanos"</a:t>
            </a:r>
          </a:p>
          <a:p>
            <a:endParaRPr lang="es-MX" altLang="es-MX" sz="1600" b="1" dirty="0">
              <a:solidFill>
                <a:srgbClr val="002060"/>
              </a:solidFill>
              <a:latin typeface="Arial Narrow" panose="020B0606020202030204" pitchFamily="34" charset="0"/>
              <a:cs typeface="Arial" pitchFamily="34" charset="0"/>
            </a:endParaRPr>
          </a:p>
        </p:txBody>
      </p:sp>
      <p:sp>
        <p:nvSpPr>
          <p:cNvPr id="40" name="Flecha: a la derecha 38">
            <a:extLst>
              <a:ext uri="{FF2B5EF4-FFF2-40B4-BE49-F238E27FC236}">
                <a16:creationId xmlns:a16="http://schemas.microsoft.com/office/drawing/2014/main" id="{E88A12D0-D9F3-3044-8070-0F478C38A3EA}"/>
              </a:ext>
            </a:extLst>
          </p:cNvPr>
          <p:cNvSpPr/>
          <p:nvPr/>
        </p:nvSpPr>
        <p:spPr>
          <a:xfrm>
            <a:off x="4472222" y="2559759"/>
            <a:ext cx="7291162" cy="567971"/>
          </a:xfrm>
          <a:prstGeom prst="homePlate">
            <a:avLst>
              <a:gd name="adj" fmla="val 32398"/>
            </a:avLst>
          </a:prstGeom>
          <a:solidFill>
            <a:schemeClr val="accent6">
              <a:lumMod val="40000"/>
              <a:lumOff val="60000"/>
            </a:schemeClr>
          </a:solidFill>
          <a:ln>
            <a:solidFill>
              <a:schemeClr val="bg1"/>
            </a:solidFill>
          </a:ln>
          <a:effectLst/>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txBody>
          <a:bodyPr anchor="ctr" anchorCtr="0"/>
          <a:lstStyle/>
          <a:p>
            <a:r>
              <a:rPr lang="es-CO" sz="1600" b="1" dirty="0">
                <a:solidFill>
                  <a:srgbClr val="002060"/>
                </a:solidFill>
                <a:latin typeface="Arial Narrow" panose="020B0606020202030204" pitchFamily="34" charset="0"/>
              </a:rPr>
              <a:t>Artículo 33 “Audiencia públicas”</a:t>
            </a:r>
            <a:endParaRPr lang="es-MX" altLang="es-MX" sz="1600" b="1" dirty="0">
              <a:solidFill>
                <a:srgbClr val="002060"/>
              </a:solidFill>
              <a:latin typeface="Arial Narrow" panose="020B0606020202030204" pitchFamily="34" charset="0"/>
              <a:cs typeface="Arial" pitchFamily="34" charset="0"/>
            </a:endParaRPr>
          </a:p>
        </p:txBody>
      </p:sp>
      <p:sp>
        <p:nvSpPr>
          <p:cNvPr id="41" name="Rectángulo: esquinas redondeadas 25">
            <a:extLst>
              <a:ext uri="{FF2B5EF4-FFF2-40B4-BE49-F238E27FC236}">
                <a16:creationId xmlns:a16="http://schemas.microsoft.com/office/drawing/2014/main" id="{26FA8345-D910-7B48-8065-A4897D2E2401}"/>
              </a:ext>
            </a:extLst>
          </p:cNvPr>
          <p:cNvSpPr/>
          <p:nvPr/>
        </p:nvSpPr>
        <p:spPr>
          <a:xfrm>
            <a:off x="617820" y="3316668"/>
            <a:ext cx="3625860" cy="573446"/>
          </a:xfrm>
          <a:prstGeom prst="rect">
            <a:avLst/>
          </a:prstGeom>
          <a:solidFill>
            <a:schemeClr val="accent6">
              <a:lumMod val="60000"/>
              <a:lumOff val="40000"/>
            </a:schemeClr>
          </a:solidFill>
          <a:ln>
            <a:solidFill>
              <a:schemeClr val="bg1"/>
            </a:solidFill>
          </a:ln>
          <a:effectLst/>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anchor="ctr" anchorCtr="0"/>
          <a:lstStyle/>
          <a:p>
            <a:pPr algn="ctr"/>
            <a:r>
              <a:rPr lang="es-CO" sz="1600" b="1" dirty="0">
                <a:solidFill>
                  <a:srgbClr val="002060"/>
                </a:solidFill>
                <a:latin typeface="Arial Narrow" panose="020B0606020202030204" pitchFamily="34" charset="0"/>
              </a:rPr>
              <a:t>LEY 1757 DE 2015</a:t>
            </a:r>
            <a:endParaRPr lang="es-MX" altLang="es-MX" sz="1600" b="1" dirty="0">
              <a:solidFill>
                <a:srgbClr val="002060"/>
              </a:solidFill>
              <a:latin typeface="Arial Narrow" panose="020B0606020202030204" pitchFamily="34" charset="0"/>
              <a:cs typeface="Arial" pitchFamily="34" charset="0"/>
            </a:endParaRPr>
          </a:p>
        </p:txBody>
      </p:sp>
      <p:sp>
        <p:nvSpPr>
          <p:cNvPr id="42" name="Flecha: a la derecha 38">
            <a:extLst>
              <a:ext uri="{FF2B5EF4-FFF2-40B4-BE49-F238E27FC236}">
                <a16:creationId xmlns:a16="http://schemas.microsoft.com/office/drawing/2014/main" id="{24A23E69-2ACE-D34A-BB04-46B993847540}"/>
              </a:ext>
            </a:extLst>
          </p:cNvPr>
          <p:cNvSpPr/>
          <p:nvPr/>
        </p:nvSpPr>
        <p:spPr>
          <a:xfrm>
            <a:off x="4444759" y="3322144"/>
            <a:ext cx="7291163" cy="552284"/>
          </a:xfrm>
          <a:prstGeom prst="homePlate">
            <a:avLst>
              <a:gd name="adj" fmla="val 32398"/>
            </a:avLst>
          </a:prstGeom>
          <a:solidFill>
            <a:schemeClr val="accent6">
              <a:lumMod val="60000"/>
              <a:lumOff val="40000"/>
            </a:schemeClr>
          </a:solidFill>
          <a:ln>
            <a:solidFill>
              <a:schemeClr val="bg1"/>
            </a:solidFill>
          </a:ln>
          <a:effectLst/>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txBody>
          <a:bodyPr lIns="90000" anchor="ctr" anchorCtr="0"/>
          <a:lstStyle/>
          <a:p>
            <a:r>
              <a:rPr lang="es-ES" sz="1600" b="1" dirty="0">
                <a:solidFill>
                  <a:srgbClr val="002060"/>
                </a:solidFill>
                <a:latin typeface="Arial Narrow" panose="020B0606020202030204" pitchFamily="34" charset="0"/>
              </a:rPr>
              <a:t>Artículos 48 al 59 “Rendición de cuentas de la Rama Ejecutiva”. Manual único de rendición de cuentas.</a:t>
            </a:r>
            <a:endParaRPr lang="es-MX" altLang="es-MX" sz="1600" b="1" dirty="0">
              <a:solidFill>
                <a:srgbClr val="002060"/>
              </a:solidFill>
              <a:latin typeface="Arial Narrow" panose="020B0606020202030204" pitchFamily="34" charset="0"/>
              <a:cs typeface="Arial" pitchFamily="34" charset="0"/>
            </a:endParaRPr>
          </a:p>
        </p:txBody>
      </p:sp>
      <p:sp>
        <p:nvSpPr>
          <p:cNvPr id="43" name="Flecha: a la derecha 38">
            <a:extLst>
              <a:ext uri="{FF2B5EF4-FFF2-40B4-BE49-F238E27FC236}">
                <a16:creationId xmlns:a16="http://schemas.microsoft.com/office/drawing/2014/main" id="{2201CA48-4786-674B-9DFF-3DB3323EBB20}"/>
              </a:ext>
            </a:extLst>
          </p:cNvPr>
          <p:cNvSpPr/>
          <p:nvPr/>
        </p:nvSpPr>
        <p:spPr>
          <a:xfrm>
            <a:off x="4444758" y="4085707"/>
            <a:ext cx="7291163" cy="552284"/>
          </a:xfrm>
          <a:prstGeom prst="homePlate">
            <a:avLst>
              <a:gd name="adj" fmla="val 32398"/>
            </a:avLst>
          </a:prstGeom>
          <a:solidFill>
            <a:schemeClr val="accent6">
              <a:lumMod val="75000"/>
            </a:schemeClr>
          </a:solidFill>
          <a:ln>
            <a:solidFill>
              <a:schemeClr val="bg1"/>
            </a:solidFill>
          </a:ln>
          <a:effectLst/>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txBody>
          <a:bodyPr anchor="ctr" anchorCtr="0"/>
          <a:lstStyle/>
          <a:p>
            <a:r>
              <a:rPr lang="es-ES" sz="1600" b="1" dirty="0">
                <a:solidFill>
                  <a:schemeClr val="bg1"/>
                </a:solidFill>
                <a:latin typeface="Arial Narrow" panose="020B0606020202030204" pitchFamily="34" charset="0"/>
              </a:rPr>
              <a:t>Plan Anticorrupción y de Atención al Ciudadano -</a:t>
            </a:r>
            <a:endParaRPr lang="es-MX" altLang="es-MX" sz="1600" b="1" dirty="0">
              <a:solidFill>
                <a:schemeClr val="bg1"/>
              </a:solidFill>
              <a:latin typeface="Arial Narrow" panose="020B0606020202030204" pitchFamily="34" charset="0"/>
              <a:cs typeface="Arial" pitchFamily="34" charset="0"/>
            </a:endParaRPr>
          </a:p>
        </p:txBody>
      </p:sp>
      <p:sp>
        <p:nvSpPr>
          <p:cNvPr id="44" name="Rectángulo: esquinas redondeadas 31">
            <a:extLst>
              <a:ext uri="{FF2B5EF4-FFF2-40B4-BE49-F238E27FC236}">
                <a16:creationId xmlns:a16="http://schemas.microsoft.com/office/drawing/2014/main" id="{18168055-4A3A-FE4A-89E0-511EB02E7684}"/>
              </a:ext>
            </a:extLst>
          </p:cNvPr>
          <p:cNvSpPr/>
          <p:nvPr/>
        </p:nvSpPr>
        <p:spPr>
          <a:xfrm>
            <a:off x="617819" y="4085707"/>
            <a:ext cx="3625860" cy="573446"/>
          </a:xfrm>
          <a:prstGeom prst="rect">
            <a:avLst/>
          </a:prstGeom>
          <a:solidFill>
            <a:schemeClr val="accent6">
              <a:lumMod val="75000"/>
            </a:schemeClr>
          </a:solidFill>
          <a:ln>
            <a:solidFill>
              <a:schemeClr val="bg1"/>
            </a:solidFill>
          </a:ln>
          <a:effectLst/>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anchor="ctr" anchorCtr="0"/>
          <a:lstStyle/>
          <a:p>
            <a:pPr algn="ctr"/>
            <a:r>
              <a:rPr lang="es-ES" altLang="es-MX" sz="1600" b="1" dirty="0">
                <a:solidFill>
                  <a:schemeClr val="bg1"/>
                </a:solidFill>
                <a:latin typeface="Arial Narrow" panose="020B0606020202030204" pitchFamily="34" charset="0"/>
                <a:cs typeface="Arial" pitchFamily="34" charset="0"/>
              </a:rPr>
              <a:t>C</a:t>
            </a:r>
            <a:r>
              <a:rPr lang="es-CO" altLang="es-MX" sz="1600" b="1" dirty="0">
                <a:solidFill>
                  <a:schemeClr val="bg1"/>
                </a:solidFill>
                <a:latin typeface="Arial Narrow" panose="020B0606020202030204" pitchFamily="34" charset="0"/>
                <a:cs typeface="Arial" pitchFamily="34" charset="0"/>
              </a:rPr>
              <a:t>OMPONENTE – RENDICIÓN DE CUENTAS</a:t>
            </a:r>
            <a:endParaRPr lang="es-MX" altLang="es-MX" sz="1600" b="1" dirty="0">
              <a:solidFill>
                <a:schemeClr val="bg1"/>
              </a:solidFill>
              <a:latin typeface="Arial Narrow" panose="020B0606020202030204" pitchFamily="34" charset="0"/>
              <a:cs typeface="Arial" pitchFamily="34" charset="0"/>
            </a:endParaRPr>
          </a:p>
        </p:txBody>
      </p:sp>
      <p:sp>
        <p:nvSpPr>
          <p:cNvPr id="21" name="CuadroTexto 20">
            <a:extLst>
              <a:ext uri="{FF2B5EF4-FFF2-40B4-BE49-F238E27FC236}">
                <a16:creationId xmlns:a16="http://schemas.microsoft.com/office/drawing/2014/main" id="{C2571BF4-0879-4F28-B38E-0C23262D3526}"/>
              </a:ext>
            </a:extLst>
          </p:cNvPr>
          <p:cNvSpPr txBox="1">
            <a:spLocks noChangeArrowheads="1"/>
          </p:cNvSpPr>
          <p:nvPr/>
        </p:nvSpPr>
        <p:spPr bwMode="auto">
          <a:xfrm>
            <a:off x="318882" y="281466"/>
            <a:ext cx="10883167" cy="584775"/>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es-CO" sz="3200" b="1" dirty="0">
                <a:solidFill>
                  <a:schemeClr val="bg1"/>
                </a:solidFill>
                <a:latin typeface="Kristen ITC" panose="03050502040202030202" pitchFamily="66" charset="0"/>
                <a:cs typeface="Lao UI" panose="020B0502040204020203" pitchFamily="34" charset="0"/>
              </a:rPr>
              <a:t>Marco Normativo General</a:t>
            </a:r>
          </a:p>
        </p:txBody>
      </p:sp>
    </p:spTree>
    <p:extLst>
      <p:ext uri="{BB962C8B-B14F-4D97-AF65-F5344CB8AC3E}">
        <p14:creationId xmlns:p14="http://schemas.microsoft.com/office/powerpoint/2010/main" val="1594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FC65675-2CA0-DC44-AAF6-A2D1D2F59DDE}"/>
              </a:ext>
            </a:extLst>
          </p:cNvPr>
          <p:cNvSpPr/>
          <p:nvPr/>
        </p:nvSpPr>
        <p:spPr>
          <a:xfrm>
            <a:off x="6031573" y="1159893"/>
            <a:ext cx="64427" cy="5522691"/>
          </a:xfrm>
          <a:prstGeom prst="rect">
            <a:avLst/>
          </a:prstGeom>
          <a:solidFill>
            <a:srgbClr val="77B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a:extLst>
              <a:ext uri="{FF2B5EF4-FFF2-40B4-BE49-F238E27FC236}">
                <a16:creationId xmlns:a16="http://schemas.microsoft.com/office/drawing/2014/main" id="{C26D29C1-8B0C-6744-B460-69B1603FFD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819" y="1159893"/>
            <a:ext cx="4392107" cy="4147033"/>
          </a:xfrm>
          <a:prstGeom prst="rect">
            <a:avLst/>
          </a:prstGeom>
        </p:spPr>
      </p:pic>
      <p:pic>
        <p:nvPicPr>
          <p:cNvPr id="5" name="Imagen 4">
            <a:extLst>
              <a:ext uri="{FF2B5EF4-FFF2-40B4-BE49-F238E27FC236}">
                <a16:creationId xmlns:a16="http://schemas.microsoft.com/office/drawing/2014/main" id="{0DC540C7-E50B-6A4A-80C8-81586AE9564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0605" y="5288643"/>
            <a:ext cx="4395132" cy="1393941"/>
          </a:xfrm>
          <a:prstGeom prst="rect">
            <a:avLst/>
          </a:prstGeom>
        </p:spPr>
      </p:pic>
      <p:pic>
        <p:nvPicPr>
          <p:cNvPr id="15" name="Imagen 14">
            <a:extLst>
              <a:ext uri="{FF2B5EF4-FFF2-40B4-BE49-F238E27FC236}">
                <a16:creationId xmlns:a16="http://schemas.microsoft.com/office/drawing/2014/main" id="{43045D11-9554-EC43-B1A7-A91F982AA1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51075" y="1159893"/>
            <a:ext cx="4925889" cy="4891482"/>
          </a:xfrm>
          <a:prstGeom prst="rect">
            <a:avLst/>
          </a:prstGeom>
        </p:spPr>
      </p:pic>
      <p:sp>
        <p:nvSpPr>
          <p:cNvPr id="9" name="CuadroTexto 8">
            <a:extLst>
              <a:ext uri="{FF2B5EF4-FFF2-40B4-BE49-F238E27FC236}">
                <a16:creationId xmlns:a16="http://schemas.microsoft.com/office/drawing/2014/main" id="{20E0E218-F4E9-4BE7-A1B1-91B87D70FC1A}"/>
              </a:ext>
            </a:extLst>
          </p:cNvPr>
          <p:cNvSpPr txBox="1">
            <a:spLocks noChangeArrowheads="1"/>
          </p:cNvSpPr>
          <p:nvPr/>
        </p:nvSpPr>
        <p:spPr bwMode="auto">
          <a:xfrm>
            <a:off x="354038" y="468753"/>
            <a:ext cx="11122926" cy="553998"/>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000" b="1" dirty="0">
                <a:solidFill>
                  <a:schemeClr val="bg1"/>
                </a:solidFill>
                <a:latin typeface="Kristen ITC" panose="03050502040202030202" pitchFamily="66" charset="0"/>
                <a:cs typeface="Lao UI" panose="020B0502040204020203" pitchFamily="34" charset="0"/>
              </a:rPr>
              <a:t>Micrositio de Transparencia - Página Web</a:t>
            </a:r>
          </a:p>
        </p:txBody>
      </p:sp>
    </p:spTree>
    <p:extLst>
      <p:ext uri="{BB962C8B-B14F-4D97-AF65-F5344CB8AC3E}">
        <p14:creationId xmlns:p14="http://schemas.microsoft.com/office/powerpoint/2010/main" val="347609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3D92948E-BF25-4CBB-B8EB-CC43F4875E55}"/>
              </a:ext>
            </a:extLst>
          </p:cNvPr>
          <p:cNvSpPr/>
          <p:nvPr/>
        </p:nvSpPr>
        <p:spPr>
          <a:xfrm>
            <a:off x="7371131" y="1526906"/>
            <a:ext cx="3844040" cy="1629460"/>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rgbClr val="002060"/>
                </a:solidFill>
                <a:latin typeface="Kristen ITC" panose="03050502040202030202" pitchFamily="66" charset="0"/>
              </a:rPr>
              <a:t>NÚMERO DE ENCUESTAS</a:t>
            </a:r>
          </a:p>
          <a:p>
            <a:pPr algn="ctr"/>
            <a:endParaRPr lang="es-CO" sz="2000" b="1" dirty="0">
              <a:solidFill>
                <a:srgbClr val="002060"/>
              </a:solidFill>
              <a:latin typeface="Kristen ITC" panose="03050502040202030202" pitchFamily="66" charset="0"/>
            </a:endParaRPr>
          </a:p>
          <a:p>
            <a:pPr algn="ctr"/>
            <a:r>
              <a:rPr lang="es-CO" sz="2800" b="1" dirty="0">
                <a:solidFill>
                  <a:srgbClr val="7030A0"/>
                </a:solidFill>
                <a:latin typeface="Kristen ITC" panose="03050502040202030202" pitchFamily="66" charset="0"/>
              </a:rPr>
              <a:t>6</a:t>
            </a:r>
            <a:r>
              <a:rPr lang="es-CO" sz="2800" b="1" dirty="0">
                <a:solidFill>
                  <a:srgbClr val="002060"/>
                </a:solidFill>
                <a:latin typeface="Kristen ITC" panose="03050502040202030202" pitchFamily="66" charset="0"/>
              </a:rPr>
              <a:t>  </a:t>
            </a:r>
          </a:p>
        </p:txBody>
      </p:sp>
      <p:sp>
        <p:nvSpPr>
          <p:cNvPr id="10" name="Rectángulo 9">
            <a:extLst>
              <a:ext uri="{FF2B5EF4-FFF2-40B4-BE49-F238E27FC236}">
                <a16:creationId xmlns:a16="http://schemas.microsoft.com/office/drawing/2014/main" id="{1B71E7F2-B165-415C-B726-EDF3B55D4C39}"/>
              </a:ext>
            </a:extLst>
          </p:cNvPr>
          <p:cNvSpPr/>
          <p:nvPr/>
        </p:nvSpPr>
        <p:spPr>
          <a:xfrm>
            <a:off x="7371131" y="3221760"/>
            <a:ext cx="3844040" cy="1629460"/>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rgbClr val="002060"/>
                </a:solidFill>
                <a:latin typeface="Kristen ITC" panose="03050502040202030202" pitchFamily="66" charset="0"/>
              </a:rPr>
              <a:t>PARTICIPACIÓN</a:t>
            </a:r>
          </a:p>
          <a:p>
            <a:pPr algn="ctr"/>
            <a:endParaRPr lang="es-CO" sz="2000" b="1" dirty="0">
              <a:solidFill>
                <a:srgbClr val="002060"/>
              </a:solidFill>
              <a:latin typeface="Kristen ITC" panose="03050502040202030202" pitchFamily="66" charset="0"/>
            </a:endParaRPr>
          </a:p>
          <a:p>
            <a:r>
              <a:rPr lang="es-CO" sz="2000" b="1" dirty="0">
                <a:solidFill>
                  <a:srgbClr val="7030A0"/>
                </a:solidFill>
                <a:latin typeface="Kristen ITC" panose="03050502040202030202" pitchFamily="66" charset="0"/>
              </a:rPr>
              <a:t>33% </a:t>
            </a:r>
            <a:r>
              <a:rPr lang="es-CO" sz="2000" dirty="0">
                <a:solidFill>
                  <a:srgbClr val="7030A0"/>
                </a:solidFill>
                <a:latin typeface="Kristen ITC" panose="03050502040202030202" pitchFamily="66" charset="0"/>
              </a:rPr>
              <a:t>Usuarios</a:t>
            </a:r>
          </a:p>
          <a:p>
            <a:r>
              <a:rPr lang="es-CO" sz="2000" b="1" dirty="0">
                <a:solidFill>
                  <a:srgbClr val="7030A0"/>
                </a:solidFill>
                <a:latin typeface="Kristen ITC" panose="03050502040202030202" pitchFamily="66" charset="0"/>
              </a:rPr>
              <a:t>67% </a:t>
            </a:r>
            <a:r>
              <a:rPr lang="es-CO" sz="2000" dirty="0">
                <a:solidFill>
                  <a:srgbClr val="7030A0"/>
                </a:solidFill>
                <a:latin typeface="Kristen ITC" panose="03050502040202030202" pitchFamily="66" charset="0"/>
              </a:rPr>
              <a:t>Estado</a:t>
            </a:r>
          </a:p>
        </p:txBody>
      </p:sp>
      <p:sp>
        <p:nvSpPr>
          <p:cNvPr id="11" name="Rectángulo 10">
            <a:extLst>
              <a:ext uri="{FF2B5EF4-FFF2-40B4-BE49-F238E27FC236}">
                <a16:creationId xmlns:a16="http://schemas.microsoft.com/office/drawing/2014/main" id="{43F268E8-2D0D-4BCC-91B9-706A16C3A7CE}"/>
              </a:ext>
            </a:extLst>
          </p:cNvPr>
          <p:cNvSpPr/>
          <p:nvPr/>
        </p:nvSpPr>
        <p:spPr>
          <a:xfrm>
            <a:off x="7371131" y="4916614"/>
            <a:ext cx="3844040" cy="1629460"/>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rgbClr val="002060"/>
                </a:solidFill>
                <a:latin typeface="Kristen ITC" panose="03050502040202030202" pitchFamily="66" charset="0"/>
              </a:rPr>
              <a:t>RESULTADO</a:t>
            </a:r>
          </a:p>
          <a:p>
            <a:pPr algn="ctr"/>
            <a:endParaRPr lang="es-CO" sz="2000" b="1" dirty="0">
              <a:solidFill>
                <a:srgbClr val="002060"/>
              </a:solidFill>
              <a:latin typeface="Kristen ITC" panose="03050502040202030202" pitchFamily="66" charset="0"/>
            </a:endParaRPr>
          </a:p>
          <a:p>
            <a:pPr algn="ctr"/>
            <a:r>
              <a:rPr lang="es-CO" sz="2000" b="1" dirty="0">
                <a:solidFill>
                  <a:srgbClr val="7030A0"/>
                </a:solidFill>
                <a:latin typeface="Kristen ITC" panose="03050502040202030202" pitchFamily="66" charset="0"/>
              </a:rPr>
              <a:t>Generaciones Étnicas con Bienestar</a:t>
            </a:r>
          </a:p>
        </p:txBody>
      </p:sp>
      <p:sp>
        <p:nvSpPr>
          <p:cNvPr id="7" name="CuadroTexto 6">
            <a:extLst>
              <a:ext uri="{FF2B5EF4-FFF2-40B4-BE49-F238E27FC236}">
                <a16:creationId xmlns:a16="http://schemas.microsoft.com/office/drawing/2014/main" id="{D72B0EA0-A019-49F5-9934-C2535132F348}"/>
              </a:ext>
            </a:extLst>
          </p:cNvPr>
          <p:cNvSpPr txBox="1">
            <a:spLocks noChangeArrowheads="1"/>
          </p:cNvSpPr>
          <p:nvPr/>
        </p:nvSpPr>
        <p:spPr bwMode="auto">
          <a:xfrm>
            <a:off x="354038" y="468753"/>
            <a:ext cx="11122926" cy="646331"/>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500" b="1" dirty="0">
                <a:solidFill>
                  <a:schemeClr val="bg1"/>
                </a:solidFill>
                <a:latin typeface="Kristen ITC" panose="03050502040202030202" pitchFamily="66" charset="0"/>
                <a:cs typeface="Lao UI" panose="020B0502040204020203" pitchFamily="34" charset="0"/>
              </a:rPr>
              <a:t>Resultados consulta previa</a:t>
            </a:r>
          </a:p>
        </p:txBody>
      </p:sp>
      <p:pic>
        <p:nvPicPr>
          <p:cNvPr id="2" name="Imagen 1"/>
          <p:cNvPicPr>
            <a:picLocks noChangeAspect="1"/>
          </p:cNvPicPr>
          <p:nvPr/>
        </p:nvPicPr>
        <p:blipFill>
          <a:blip r:embed="rId3"/>
          <a:stretch>
            <a:fillRect/>
          </a:stretch>
        </p:blipFill>
        <p:spPr>
          <a:xfrm>
            <a:off x="544937" y="1688854"/>
            <a:ext cx="6651312" cy="2444708"/>
          </a:xfrm>
          <a:prstGeom prst="rect">
            <a:avLst/>
          </a:prstGeom>
        </p:spPr>
      </p:pic>
      <p:sp>
        <p:nvSpPr>
          <p:cNvPr id="3" name="Rectángulo 2"/>
          <p:cNvSpPr/>
          <p:nvPr/>
        </p:nvSpPr>
        <p:spPr>
          <a:xfrm>
            <a:off x="544936" y="4401425"/>
            <a:ext cx="6635295" cy="1754326"/>
          </a:xfrm>
          <a:prstGeom prst="rect">
            <a:avLst/>
          </a:prstGeom>
        </p:spPr>
        <p:txBody>
          <a:bodyPr wrap="square">
            <a:spAutoFit/>
          </a:bodyPr>
          <a:lstStyle/>
          <a:p>
            <a:pPr algn="just"/>
            <a:r>
              <a:rPr lang="es-CO" dirty="0">
                <a:solidFill>
                  <a:srgbClr val="002060"/>
                </a:solidFill>
                <a:latin typeface="Arial Narrow" panose="020B0606020202030204" pitchFamily="34" charset="0"/>
              </a:rPr>
              <a:t>Una vez realizado el análisis, se evidencia la baja participación para la selección del tema en la consulta previa, donde hubo </a:t>
            </a:r>
            <a:r>
              <a:rPr lang="es-CO" b="1" dirty="0">
                <a:solidFill>
                  <a:srgbClr val="002060"/>
                </a:solidFill>
                <a:latin typeface="Arial Narrow" panose="020B0606020202030204" pitchFamily="34" charset="0"/>
              </a:rPr>
              <a:t>6 participantes </a:t>
            </a:r>
            <a:r>
              <a:rPr lang="es-CO" dirty="0">
                <a:solidFill>
                  <a:srgbClr val="002060"/>
                </a:solidFill>
                <a:latin typeface="Arial Narrow" panose="020B0606020202030204" pitchFamily="34" charset="0"/>
              </a:rPr>
              <a:t>en el diligenciamiento de las encuestas, siendo el </a:t>
            </a:r>
            <a:r>
              <a:rPr lang="es-CO" b="1" dirty="0">
                <a:solidFill>
                  <a:schemeClr val="accent2"/>
                </a:solidFill>
                <a:latin typeface="Arial Narrow" panose="020B0606020202030204" pitchFamily="34" charset="0"/>
              </a:rPr>
              <a:t>33% usuarios </a:t>
            </a:r>
            <a:r>
              <a:rPr lang="es-CO" dirty="0">
                <a:solidFill>
                  <a:srgbClr val="002060"/>
                </a:solidFill>
                <a:latin typeface="Arial Narrow" panose="020B0606020202030204" pitchFamily="34" charset="0"/>
              </a:rPr>
              <a:t>y el </a:t>
            </a:r>
            <a:r>
              <a:rPr lang="es-CO" b="1" dirty="0">
                <a:solidFill>
                  <a:schemeClr val="accent2"/>
                </a:solidFill>
                <a:latin typeface="Arial Narrow" panose="020B0606020202030204" pitchFamily="34" charset="0"/>
              </a:rPr>
              <a:t>67% estado</a:t>
            </a:r>
            <a:r>
              <a:rPr lang="es-CO" b="1" dirty="0">
                <a:solidFill>
                  <a:srgbClr val="002060"/>
                </a:solidFill>
                <a:latin typeface="Arial Narrow" panose="020B0606020202030204" pitchFamily="34" charset="0"/>
              </a:rPr>
              <a:t>. </a:t>
            </a:r>
            <a:r>
              <a:rPr lang="es-CO" dirty="0">
                <a:solidFill>
                  <a:srgbClr val="002060"/>
                </a:solidFill>
                <a:latin typeface="Arial Narrow" panose="020B0606020202030204" pitchFamily="34" charset="0"/>
              </a:rPr>
              <a:t>Cada participante elige un tema diferente, no habiendo una segunda opción, por tanto, en el consenso de la audiencia  fue seleccionar el tema </a:t>
            </a:r>
            <a:r>
              <a:rPr lang="es-CO" b="1" dirty="0">
                <a:solidFill>
                  <a:srgbClr val="002060"/>
                </a:solidFill>
                <a:latin typeface="Arial Narrow" panose="020B0606020202030204" pitchFamily="34" charset="0"/>
              </a:rPr>
              <a:t>GENERACIONES ETNICAS CON BIENESTAR.</a:t>
            </a:r>
          </a:p>
        </p:txBody>
      </p:sp>
    </p:spTree>
    <p:extLst>
      <p:ext uri="{BB962C8B-B14F-4D97-AF65-F5344CB8AC3E}">
        <p14:creationId xmlns:p14="http://schemas.microsoft.com/office/powerpoint/2010/main" val="424223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9F53C3F9-21F9-1944-8819-DC07450A8DE6}"/>
              </a:ext>
            </a:extLst>
          </p:cNvPr>
          <p:cNvSpPr/>
          <p:nvPr/>
        </p:nvSpPr>
        <p:spPr>
          <a:xfrm>
            <a:off x="787125" y="1816168"/>
            <a:ext cx="10617750" cy="1610078"/>
          </a:xfrm>
          <a:prstGeom prst="roundRect">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b="1" dirty="0">
                <a:latin typeface="Kristen ITC" panose="03050502040202030202" pitchFamily="66" charset="0"/>
              </a:rPr>
              <a:t>3. Informe de Gestión 2021: Procesos Misionales</a:t>
            </a:r>
            <a:endParaRPr lang="es-ES_tradnl" sz="1400" dirty="0">
              <a:latin typeface="Kristen ITC" panose="03050502040202030202" pitchFamily="66" charset="0"/>
            </a:endParaRPr>
          </a:p>
        </p:txBody>
      </p:sp>
      <p:sp>
        <p:nvSpPr>
          <p:cNvPr id="3" name="Rectángulo 2">
            <a:extLst>
              <a:ext uri="{FF2B5EF4-FFF2-40B4-BE49-F238E27FC236}">
                <a16:creationId xmlns:a16="http://schemas.microsoft.com/office/drawing/2014/main" id="{E65B0F25-9E6A-0843-93B4-77AE470C9902}"/>
              </a:ext>
            </a:extLst>
          </p:cNvPr>
          <p:cNvSpPr/>
          <p:nvPr/>
        </p:nvSpPr>
        <p:spPr>
          <a:xfrm>
            <a:off x="787125" y="3634697"/>
            <a:ext cx="10617749" cy="646331"/>
          </a:xfrm>
          <a:prstGeom prst="rect">
            <a:avLst/>
          </a:prstGeom>
        </p:spPr>
        <p:txBody>
          <a:bodyPr wrap="square">
            <a:spAutoFit/>
          </a:bodyPr>
          <a:lstStyle/>
          <a:p>
            <a:pPr algn="ctr"/>
            <a:r>
              <a:rPr lang="es-CO" sz="3600" b="1" dirty="0">
                <a:solidFill>
                  <a:srgbClr val="92D050"/>
                </a:solidFill>
                <a:latin typeface="Arial Narrow" panose="020B0606020202030204" pitchFamily="34" charset="0"/>
              </a:rPr>
              <a:t>Enfoque Territorial y Diferencial - OFERTA</a:t>
            </a:r>
          </a:p>
        </p:txBody>
      </p:sp>
    </p:spTree>
    <p:extLst>
      <p:ext uri="{BB962C8B-B14F-4D97-AF65-F5344CB8AC3E}">
        <p14:creationId xmlns:p14="http://schemas.microsoft.com/office/powerpoint/2010/main" val="2237833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2578101" y="561181"/>
            <a:ext cx="8751887" cy="396875"/>
          </a:xfrm>
          <a:prstGeom prst="rect">
            <a:avLst/>
          </a:prstGeom>
          <a:solidFill>
            <a:srgbClr val="E1BB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prstClr val="white"/>
              </a:solidFill>
            </a:endParaRPr>
          </a:p>
        </p:txBody>
      </p:sp>
      <p:sp>
        <p:nvSpPr>
          <p:cNvPr id="14" name="CuadroTexto 13"/>
          <p:cNvSpPr txBox="1"/>
          <p:nvPr/>
        </p:nvSpPr>
        <p:spPr>
          <a:xfrm>
            <a:off x="2732088" y="197485"/>
            <a:ext cx="8705850" cy="646331"/>
          </a:xfrm>
          <a:prstGeom prst="rect">
            <a:avLst/>
          </a:prstGeom>
          <a:solidFill>
            <a:srgbClr val="00CC00"/>
          </a:solidFill>
          <a:ln>
            <a:no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1" fontAlgn="auto" hangingPunct="1">
              <a:spcBef>
                <a:spcPts val="0"/>
              </a:spcBef>
              <a:spcAft>
                <a:spcPts val="0"/>
              </a:spcAft>
              <a:defRPr/>
            </a:pPr>
            <a:r>
              <a:rPr lang="es-ES" sz="3600" b="1" dirty="0">
                <a:solidFill>
                  <a:schemeClr val="bg1"/>
                </a:solidFill>
                <a:latin typeface="Kristen ITC" panose="03050502040202030202" pitchFamily="66" charset="0"/>
                <a:ea typeface="Arial Unicode MS" panose="020B0604020202020204" pitchFamily="34" charset="-128"/>
                <a:cs typeface="Arial Unicode MS" panose="020B0604020202020204" pitchFamily="34" charset="-128"/>
              </a:rPr>
              <a:t> Oferta institucional general</a:t>
            </a:r>
          </a:p>
        </p:txBody>
      </p:sp>
      <p:pic>
        <p:nvPicPr>
          <p:cNvPr id="55300" name="Picture 2" descr="La Guajira, Colombia - Genealogía - FamilySearch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89" y="1085850"/>
            <a:ext cx="4681136"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1" name="Grupo 25"/>
          <p:cNvGrpSpPr>
            <a:grpSpLocks/>
          </p:cNvGrpSpPr>
          <p:nvPr/>
        </p:nvGrpSpPr>
        <p:grpSpPr bwMode="auto">
          <a:xfrm>
            <a:off x="5080000" y="1985963"/>
            <a:ext cx="3127375" cy="1084262"/>
            <a:chOff x="6486974" y="3601349"/>
            <a:chExt cx="3847560" cy="934888"/>
          </a:xfrm>
        </p:grpSpPr>
        <p:pic>
          <p:nvPicPr>
            <p:cNvPr id="55317"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6974" y="3601349"/>
              <a:ext cx="3847560" cy="93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07278" y="3821725"/>
              <a:ext cx="3206951" cy="386001"/>
            </a:xfrm>
            <a:prstGeom prst="rect">
              <a:avLst/>
            </a:prstGeom>
            <a:noFill/>
          </p:spPr>
          <p:txBody>
            <a:bodyPr>
              <a:spAutoFit/>
            </a:bodyPr>
            <a:lstStyle/>
            <a:p>
              <a:pPr algn="ctr" eaLnBrk="1" fontAlgn="auto" hangingPunct="1">
                <a:spcBef>
                  <a:spcPts val="0"/>
                </a:spcBef>
                <a:spcAft>
                  <a:spcPts val="0"/>
                </a:spcAft>
                <a:defRPr/>
              </a:pPr>
              <a:r>
                <a:rPr lang="es-ES" sz="2400" b="1" dirty="0">
                  <a:solidFill>
                    <a:srgbClr val="002060"/>
                  </a:solidFill>
                  <a:latin typeface="Arial Narrow" panose="020B0606020202030204" pitchFamily="34" charset="0"/>
                  <a:ea typeface="+mn-lt"/>
                  <a:cs typeface="Arial"/>
                </a:rPr>
                <a:t>Primera Infancia</a:t>
              </a:r>
              <a:endParaRPr lang="es-ES" sz="2400" b="1" dirty="0">
                <a:solidFill>
                  <a:srgbClr val="002060"/>
                </a:solidFill>
                <a:latin typeface="Arial Narrow" panose="020B0606020202030204" pitchFamily="34" charset="0"/>
              </a:endParaRPr>
            </a:p>
          </p:txBody>
        </p:sp>
      </p:grpSp>
      <p:grpSp>
        <p:nvGrpSpPr>
          <p:cNvPr id="55302" name="Grupo 25"/>
          <p:cNvGrpSpPr>
            <a:grpSpLocks/>
          </p:cNvGrpSpPr>
          <p:nvPr/>
        </p:nvGrpSpPr>
        <p:grpSpPr bwMode="auto">
          <a:xfrm>
            <a:off x="8382000" y="2009775"/>
            <a:ext cx="3055938" cy="1036638"/>
            <a:chOff x="6486974" y="3601349"/>
            <a:chExt cx="3847560" cy="934888"/>
          </a:xfrm>
        </p:grpSpPr>
        <p:pic>
          <p:nvPicPr>
            <p:cNvPr id="55315"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6974" y="3601349"/>
              <a:ext cx="3847560" cy="93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CuadroTexto 33"/>
            <p:cNvSpPr txBox="1"/>
            <p:nvPr/>
          </p:nvSpPr>
          <p:spPr>
            <a:xfrm>
              <a:off x="6806771" y="3821828"/>
              <a:ext cx="3207966" cy="386554"/>
            </a:xfrm>
            <a:prstGeom prst="rect">
              <a:avLst/>
            </a:prstGeom>
            <a:noFill/>
          </p:spPr>
          <p:txBody>
            <a:bodyPr>
              <a:spAutoFit/>
            </a:bodyPr>
            <a:lstStyle/>
            <a:p>
              <a:pPr algn="ctr" eaLnBrk="1" fontAlgn="auto" hangingPunct="1">
                <a:spcBef>
                  <a:spcPts val="0"/>
                </a:spcBef>
                <a:spcAft>
                  <a:spcPts val="0"/>
                </a:spcAft>
                <a:defRPr/>
              </a:pPr>
              <a:r>
                <a:rPr lang="es-ES" sz="2400" b="1" dirty="0">
                  <a:solidFill>
                    <a:srgbClr val="002060"/>
                  </a:solidFill>
                  <a:latin typeface="Arial Narrow" panose="020B0606020202030204" pitchFamily="34" charset="0"/>
                  <a:ea typeface="+mn-lt"/>
                  <a:cs typeface="Arial"/>
                </a:rPr>
                <a:t>Infancia</a:t>
              </a:r>
              <a:endParaRPr lang="es-ES" sz="2400" b="1" dirty="0">
                <a:solidFill>
                  <a:srgbClr val="002060"/>
                </a:solidFill>
                <a:latin typeface="Arial Narrow" panose="020B0606020202030204" pitchFamily="34" charset="0"/>
              </a:endParaRPr>
            </a:p>
          </p:txBody>
        </p:sp>
      </p:grpSp>
      <p:grpSp>
        <p:nvGrpSpPr>
          <p:cNvPr id="55303" name="Grupo 25"/>
          <p:cNvGrpSpPr>
            <a:grpSpLocks/>
          </p:cNvGrpSpPr>
          <p:nvPr/>
        </p:nvGrpSpPr>
        <p:grpSpPr bwMode="auto">
          <a:xfrm>
            <a:off x="4554538" y="3346450"/>
            <a:ext cx="3803650" cy="1117600"/>
            <a:chOff x="6486974" y="3601349"/>
            <a:chExt cx="3847560" cy="934888"/>
          </a:xfrm>
        </p:grpSpPr>
        <p:pic>
          <p:nvPicPr>
            <p:cNvPr id="55313"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6974" y="3601349"/>
              <a:ext cx="3847560" cy="93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uadroTexto 36"/>
            <p:cNvSpPr txBox="1"/>
            <p:nvPr/>
          </p:nvSpPr>
          <p:spPr>
            <a:xfrm>
              <a:off x="6711790" y="3893502"/>
              <a:ext cx="3206835" cy="334647"/>
            </a:xfrm>
            <a:prstGeom prst="rect">
              <a:avLst/>
            </a:prstGeom>
            <a:noFill/>
          </p:spPr>
          <p:txBody>
            <a:bodyPr>
              <a:spAutoFit/>
            </a:bodyPr>
            <a:lstStyle/>
            <a:p>
              <a:pPr algn="ctr" eaLnBrk="1" fontAlgn="auto" hangingPunct="1">
                <a:spcBef>
                  <a:spcPts val="0"/>
                </a:spcBef>
                <a:spcAft>
                  <a:spcPts val="0"/>
                </a:spcAft>
                <a:defRPr/>
              </a:pPr>
              <a:r>
                <a:rPr lang="es-ES" sz="2000" b="1" dirty="0">
                  <a:solidFill>
                    <a:srgbClr val="002060"/>
                  </a:solidFill>
                  <a:latin typeface="Arial Narrow" panose="020B0606020202030204" pitchFamily="34" charset="0"/>
                  <a:ea typeface="+mn-lt"/>
                  <a:cs typeface="Arial"/>
                </a:rPr>
                <a:t>Adolescencia y Juventud</a:t>
              </a:r>
              <a:endParaRPr lang="es-ES" sz="2000" b="1" dirty="0">
                <a:solidFill>
                  <a:srgbClr val="002060"/>
                </a:solidFill>
                <a:latin typeface="Arial Narrow" panose="020B0606020202030204" pitchFamily="34" charset="0"/>
              </a:endParaRPr>
            </a:p>
          </p:txBody>
        </p:sp>
      </p:grpSp>
      <p:grpSp>
        <p:nvGrpSpPr>
          <p:cNvPr id="55304" name="Grupo 25"/>
          <p:cNvGrpSpPr>
            <a:grpSpLocks/>
          </p:cNvGrpSpPr>
          <p:nvPr/>
        </p:nvGrpSpPr>
        <p:grpSpPr bwMode="auto">
          <a:xfrm>
            <a:off x="8358188" y="3314700"/>
            <a:ext cx="3435350" cy="1117600"/>
            <a:chOff x="6486974" y="3601349"/>
            <a:chExt cx="3847560" cy="934888"/>
          </a:xfrm>
        </p:grpSpPr>
        <p:pic>
          <p:nvPicPr>
            <p:cNvPr id="55311"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6974" y="3601349"/>
              <a:ext cx="3847560" cy="93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uadroTexto 39"/>
            <p:cNvSpPr txBox="1"/>
            <p:nvPr/>
          </p:nvSpPr>
          <p:spPr>
            <a:xfrm>
              <a:off x="6712778" y="3893501"/>
              <a:ext cx="3205708" cy="334647"/>
            </a:xfrm>
            <a:prstGeom prst="rect">
              <a:avLst/>
            </a:prstGeom>
            <a:noFill/>
          </p:spPr>
          <p:txBody>
            <a:bodyPr>
              <a:spAutoFit/>
            </a:bodyPr>
            <a:lstStyle/>
            <a:p>
              <a:pPr algn="ctr" eaLnBrk="1" fontAlgn="auto" hangingPunct="1">
                <a:spcBef>
                  <a:spcPts val="0"/>
                </a:spcBef>
                <a:spcAft>
                  <a:spcPts val="0"/>
                </a:spcAft>
                <a:defRPr/>
              </a:pPr>
              <a:r>
                <a:rPr lang="es-ES" sz="2000" b="1" dirty="0">
                  <a:solidFill>
                    <a:srgbClr val="002060"/>
                  </a:solidFill>
                  <a:latin typeface="Arial Narrow" panose="020B0606020202030204" pitchFamily="34" charset="0"/>
                  <a:ea typeface="+mn-lt"/>
                  <a:cs typeface="Arial"/>
                </a:rPr>
                <a:t>Familia y Comunidades</a:t>
              </a:r>
              <a:endParaRPr lang="es-ES" sz="2000" b="1" dirty="0">
                <a:solidFill>
                  <a:srgbClr val="002060"/>
                </a:solidFill>
                <a:latin typeface="Arial Narrow" panose="020B0606020202030204" pitchFamily="34" charset="0"/>
              </a:endParaRPr>
            </a:p>
          </p:txBody>
        </p:sp>
      </p:grpSp>
      <p:grpSp>
        <p:nvGrpSpPr>
          <p:cNvPr id="55305" name="Grupo 25"/>
          <p:cNvGrpSpPr>
            <a:grpSpLocks/>
          </p:cNvGrpSpPr>
          <p:nvPr/>
        </p:nvGrpSpPr>
        <p:grpSpPr bwMode="auto">
          <a:xfrm>
            <a:off x="4910138" y="4787900"/>
            <a:ext cx="3127375" cy="1082675"/>
            <a:chOff x="6486974" y="3601349"/>
            <a:chExt cx="3847560" cy="934888"/>
          </a:xfrm>
        </p:grpSpPr>
        <p:pic>
          <p:nvPicPr>
            <p:cNvPr id="55309"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6974" y="3601349"/>
              <a:ext cx="3847560" cy="93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CuadroTexto 42"/>
            <p:cNvSpPr txBox="1"/>
            <p:nvPr/>
          </p:nvSpPr>
          <p:spPr>
            <a:xfrm>
              <a:off x="6807278" y="3822049"/>
              <a:ext cx="3206951" cy="397533"/>
            </a:xfrm>
            <a:prstGeom prst="rect">
              <a:avLst/>
            </a:prstGeom>
            <a:noFill/>
          </p:spPr>
          <p:txBody>
            <a:bodyPr>
              <a:spAutoFit/>
            </a:bodyPr>
            <a:lstStyle/>
            <a:p>
              <a:pPr algn="ctr" eaLnBrk="1" fontAlgn="auto" hangingPunct="1">
                <a:spcBef>
                  <a:spcPts val="0"/>
                </a:spcBef>
                <a:spcAft>
                  <a:spcPts val="0"/>
                </a:spcAft>
                <a:defRPr/>
              </a:pPr>
              <a:r>
                <a:rPr lang="es-ES" sz="2400" b="1" dirty="0">
                  <a:solidFill>
                    <a:srgbClr val="002060"/>
                  </a:solidFill>
                  <a:latin typeface="Arial Narrow" panose="020B0606020202030204" pitchFamily="34" charset="0"/>
                  <a:ea typeface="+mn-lt"/>
                  <a:cs typeface="Arial"/>
                </a:rPr>
                <a:t>Nutrición</a:t>
              </a:r>
              <a:endParaRPr lang="es-ES" sz="2400" b="1" dirty="0">
                <a:solidFill>
                  <a:srgbClr val="002060"/>
                </a:solidFill>
                <a:latin typeface="Arial Narrow" panose="020B0606020202030204" pitchFamily="34" charset="0"/>
              </a:endParaRPr>
            </a:p>
          </p:txBody>
        </p:sp>
      </p:grpSp>
      <p:grpSp>
        <p:nvGrpSpPr>
          <p:cNvPr id="55306" name="Grupo 25"/>
          <p:cNvGrpSpPr>
            <a:grpSpLocks/>
          </p:cNvGrpSpPr>
          <p:nvPr/>
        </p:nvGrpSpPr>
        <p:grpSpPr bwMode="auto">
          <a:xfrm>
            <a:off x="8528050" y="4795838"/>
            <a:ext cx="3055938" cy="1036637"/>
            <a:chOff x="6486974" y="3601349"/>
            <a:chExt cx="3847560" cy="934888"/>
          </a:xfrm>
        </p:grpSpPr>
        <p:pic>
          <p:nvPicPr>
            <p:cNvPr id="55307" name="Imagen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6974" y="3601349"/>
              <a:ext cx="3847560" cy="93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CuadroTexto 45"/>
            <p:cNvSpPr txBox="1"/>
            <p:nvPr/>
          </p:nvSpPr>
          <p:spPr>
            <a:xfrm>
              <a:off x="6806771" y="3821828"/>
              <a:ext cx="3207966" cy="416619"/>
            </a:xfrm>
            <a:prstGeom prst="rect">
              <a:avLst/>
            </a:prstGeom>
            <a:noFill/>
          </p:spPr>
          <p:txBody>
            <a:bodyPr>
              <a:spAutoFit/>
            </a:bodyPr>
            <a:lstStyle/>
            <a:p>
              <a:pPr algn="ctr" eaLnBrk="1" fontAlgn="auto" hangingPunct="1">
                <a:spcBef>
                  <a:spcPts val="0"/>
                </a:spcBef>
                <a:spcAft>
                  <a:spcPts val="0"/>
                </a:spcAft>
                <a:defRPr/>
              </a:pPr>
              <a:r>
                <a:rPr lang="es-ES" sz="2400" b="1" dirty="0">
                  <a:solidFill>
                    <a:srgbClr val="002060"/>
                  </a:solidFill>
                  <a:latin typeface="Arial Narrow" panose="020B0606020202030204" pitchFamily="34" charset="0"/>
                  <a:ea typeface="+mn-lt"/>
                  <a:cs typeface="Arial"/>
                </a:rPr>
                <a:t>Protección</a:t>
              </a:r>
              <a:endParaRPr lang="es-ES" sz="2400" b="1" dirty="0">
                <a:solidFill>
                  <a:srgbClr val="002060"/>
                </a:solidFill>
                <a:latin typeface="Arial Narrow" panose="020B0606020202030204" pitchFamily="34" charset="0"/>
              </a:endParaRPr>
            </a:p>
          </p:txBody>
        </p:sp>
      </p:grpSp>
    </p:spTree>
    <p:extLst>
      <p:ext uri="{BB962C8B-B14F-4D97-AF65-F5344CB8AC3E}">
        <p14:creationId xmlns:p14="http://schemas.microsoft.com/office/powerpoint/2010/main" val="302405597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Título"/>
          <p:cNvSpPr>
            <a:spLocks noGrp="1"/>
          </p:cNvSpPr>
          <p:nvPr>
            <p:ph type="title"/>
          </p:nvPr>
        </p:nvSpPr>
        <p:spPr>
          <a:xfrm>
            <a:off x="139700" y="357188"/>
            <a:ext cx="11129963" cy="549275"/>
          </a:xfrm>
        </p:spPr>
        <p:txBody>
          <a:bodyPr>
            <a:normAutofit fontScale="90000"/>
          </a:bodyPr>
          <a:lstStyle/>
          <a:p>
            <a:pPr algn="ctr" eaLnBrk="1" hangingPunct="1"/>
            <a:r>
              <a:rPr lang="es-CO" altLang="es-CO" sz="3600" b="1">
                <a:solidFill>
                  <a:srgbClr val="002060"/>
                </a:solidFill>
                <a:latin typeface="Kristen ITC" panose="03050502040202030202" pitchFamily="66" charset="0"/>
                <a:cs typeface="Arial" panose="020B0604020202020204" pitchFamily="34" charset="0"/>
              </a:rPr>
              <a:t>Zona de Influencia Centro Zonal No. 3 Fonseca</a:t>
            </a:r>
            <a:endParaRPr lang="es-CO" altLang="es-CO" sz="3600" b="1">
              <a:solidFill>
                <a:srgbClr val="002060"/>
              </a:solidFill>
              <a:latin typeface="Kristen ITC" panose="03050502040202030202" pitchFamily="66" charset="0"/>
            </a:endParaRPr>
          </a:p>
        </p:txBody>
      </p:sp>
      <p:sp>
        <p:nvSpPr>
          <p:cNvPr id="57347" name="Rectángulo 7"/>
          <p:cNvSpPr>
            <a:spLocks noChangeArrowheads="1"/>
          </p:cNvSpPr>
          <p:nvPr/>
        </p:nvSpPr>
        <p:spPr bwMode="auto">
          <a:xfrm>
            <a:off x="4833938" y="6080125"/>
            <a:ext cx="4273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400" b="1">
                <a:solidFill>
                  <a:srgbClr val="002060"/>
                </a:solidFill>
                <a:latin typeface="Arial Narrow" panose="020B0606020202030204" pitchFamily="34" charset="0"/>
              </a:rPr>
              <a:t>Fuente: DANE y PLANES DE DESARROLLO TERRITORIAL</a:t>
            </a:r>
          </a:p>
        </p:txBody>
      </p:sp>
      <p:grpSp>
        <p:nvGrpSpPr>
          <p:cNvPr id="21" name="Grupo 20"/>
          <p:cNvGrpSpPr/>
          <p:nvPr/>
        </p:nvGrpSpPr>
        <p:grpSpPr>
          <a:xfrm rot="10800000">
            <a:off x="6780973" y="1011001"/>
            <a:ext cx="4135209" cy="148088"/>
            <a:chOff x="0" y="5591175"/>
            <a:chExt cx="5761038" cy="211139"/>
          </a:xfrm>
          <a:solidFill>
            <a:srgbClr val="00CC00"/>
          </a:solidFill>
        </p:grpSpPr>
        <p:sp>
          <p:nvSpPr>
            <p:cNvPr id="22" name="Rectángulo 21"/>
            <p:cNvSpPr/>
            <p:nvPr/>
          </p:nvSpPr>
          <p:spPr>
            <a:xfrm>
              <a:off x="0" y="5605464"/>
              <a:ext cx="3609975" cy="196850"/>
            </a:xfrm>
            <a:prstGeom prst="rect">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3" name="Elipse 22"/>
            <p:cNvSpPr/>
            <p:nvPr/>
          </p:nvSpPr>
          <p:spPr>
            <a:xfrm>
              <a:off x="3721100"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4" name="Elipse 23"/>
            <p:cNvSpPr/>
            <p:nvPr/>
          </p:nvSpPr>
          <p:spPr>
            <a:xfrm>
              <a:off x="4033838"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5" name="Elipse 24"/>
            <p:cNvSpPr/>
            <p:nvPr/>
          </p:nvSpPr>
          <p:spPr>
            <a:xfrm>
              <a:off x="4341814"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6" name="Elipse 25"/>
            <p:cNvSpPr/>
            <p:nvPr/>
          </p:nvSpPr>
          <p:spPr>
            <a:xfrm>
              <a:off x="4651375"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7" name="Elipse 26"/>
            <p:cNvSpPr/>
            <p:nvPr/>
          </p:nvSpPr>
          <p:spPr>
            <a:xfrm>
              <a:off x="4938713"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8" name="Elipse 27"/>
            <p:cNvSpPr/>
            <p:nvPr/>
          </p:nvSpPr>
          <p:spPr>
            <a:xfrm>
              <a:off x="5246689"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9" name="Elipse 28"/>
            <p:cNvSpPr/>
            <p:nvPr/>
          </p:nvSpPr>
          <p:spPr>
            <a:xfrm>
              <a:off x="5556250" y="559752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grpSp>
      <p:grpSp>
        <p:nvGrpSpPr>
          <p:cNvPr id="30" name="Grupo 29"/>
          <p:cNvGrpSpPr/>
          <p:nvPr/>
        </p:nvGrpSpPr>
        <p:grpSpPr>
          <a:xfrm>
            <a:off x="819834" y="1005990"/>
            <a:ext cx="4135209" cy="148088"/>
            <a:chOff x="0" y="5591175"/>
            <a:chExt cx="5761038" cy="211139"/>
          </a:xfrm>
          <a:solidFill>
            <a:srgbClr val="00CC00"/>
          </a:solidFill>
        </p:grpSpPr>
        <p:sp>
          <p:nvSpPr>
            <p:cNvPr id="31" name="Rectángulo 30"/>
            <p:cNvSpPr/>
            <p:nvPr/>
          </p:nvSpPr>
          <p:spPr>
            <a:xfrm>
              <a:off x="0" y="5605464"/>
              <a:ext cx="3609975" cy="196850"/>
            </a:xfrm>
            <a:prstGeom prst="rect">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2" name="Elipse 31"/>
            <p:cNvSpPr/>
            <p:nvPr/>
          </p:nvSpPr>
          <p:spPr>
            <a:xfrm>
              <a:off x="3721100"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3" name="Elipse 32"/>
            <p:cNvSpPr/>
            <p:nvPr/>
          </p:nvSpPr>
          <p:spPr>
            <a:xfrm>
              <a:off x="4033838"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4" name="Elipse 33"/>
            <p:cNvSpPr/>
            <p:nvPr/>
          </p:nvSpPr>
          <p:spPr>
            <a:xfrm>
              <a:off x="4341814"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5" name="Elipse 34"/>
            <p:cNvSpPr/>
            <p:nvPr/>
          </p:nvSpPr>
          <p:spPr>
            <a:xfrm>
              <a:off x="4651375"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6" name="Elipse 35"/>
            <p:cNvSpPr/>
            <p:nvPr/>
          </p:nvSpPr>
          <p:spPr>
            <a:xfrm>
              <a:off x="4938713"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7" name="Elipse 36"/>
            <p:cNvSpPr/>
            <p:nvPr/>
          </p:nvSpPr>
          <p:spPr>
            <a:xfrm>
              <a:off x="5246689"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8" name="Elipse 37"/>
            <p:cNvSpPr/>
            <p:nvPr/>
          </p:nvSpPr>
          <p:spPr>
            <a:xfrm>
              <a:off x="5556250" y="559752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grpSp>
      <p:sp>
        <p:nvSpPr>
          <p:cNvPr id="57350" name="Rectángulo 2"/>
          <p:cNvSpPr>
            <a:spLocks noChangeArrowheads="1"/>
          </p:cNvSpPr>
          <p:nvPr/>
        </p:nvSpPr>
        <p:spPr bwMode="auto">
          <a:xfrm>
            <a:off x="3397250" y="2713038"/>
            <a:ext cx="1376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b="1">
                <a:solidFill>
                  <a:srgbClr val="002060"/>
                </a:solidFill>
                <a:latin typeface="Arial Narrow" panose="020B0606020202030204" pitchFamily="34" charset="0"/>
              </a:rPr>
              <a:t>HATONUEVO</a:t>
            </a:r>
          </a:p>
        </p:txBody>
      </p:sp>
      <p:sp>
        <p:nvSpPr>
          <p:cNvPr id="57351" name="Rectángulo 4"/>
          <p:cNvSpPr>
            <a:spLocks noChangeArrowheads="1"/>
          </p:cNvSpPr>
          <p:nvPr/>
        </p:nvSpPr>
        <p:spPr bwMode="auto">
          <a:xfrm>
            <a:off x="3409950" y="3036888"/>
            <a:ext cx="1401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b="1">
                <a:solidFill>
                  <a:srgbClr val="002060"/>
                </a:solidFill>
                <a:latin typeface="Arial Narrow" panose="020B0606020202030204" pitchFamily="34" charset="0"/>
              </a:rPr>
              <a:t>BARRANCAS</a:t>
            </a:r>
          </a:p>
        </p:txBody>
      </p:sp>
      <p:sp>
        <p:nvSpPr>
          <p:cNvPr id="57352" name="Rectángulo 5"/>
          <p:cNvSpPr>
            <a:spLocks noChangeArrowheads="1"/>
          </p:cNvSpPr>
          <p:nvPr/>
        </p:nvSpPr>
        <p:spPr bwMode="auto">
          <a:xfrm>
            <a:off x="3409950" y="3360738"/>
            <a:ext cx="1109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b="1">
                <a:solidFill>
                  <a:srgbClr val="002060"/>
                </a:solidFill>
                <a:latin typeface="Arial Narrow" panose="020B0606020202030204" pitchFamily="34" charset="0"/>
              </a:rPr>
              <a:t>FONSECA</a:t>
            </a:r>
          </a:p>
        </p:txBody>
      </p:sp>
      <p:sp>
        <p:nvSpPr>
          <p:cNvPr id="57353" name="Rectángulo 7"/>
          <p:cNvSpPr>
            <a:spLocks noChangeArrowheads="1"/>
          </p:cNvSpPr>
          <p:nvPr/>
        </p:nvSpPr>
        <p:spPr bwMode="auto">
          <a:xfrm>
            <a:off x="3398838" y="3643313"/>
            <a:ext cx="1497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b="1">
                <a:solidFill>
                  <a:srgbClr val="002060"/>
                </a:solidFill>
                <a:latin typeface="Arial Narrow" panose="020B0606020202030204" pitchFamily="34" charset="0"/>
              </a:rPr>
              <a:t>DISTRACCIÓN</a:t>
            </a:r>
          </a:p>
        </p:txBody>
      </p:sp>
      <p:sp>
        <p:nvSpPr>
          <p:cNvPr id="57354" name="Rectángulo 10"/>
          <p:cNvSpPr>
            <a:spLocks noChangeArrowheads="1"/>
          </p:cNvSpPr>
          <p:nvPr/>
        </p:nvSpPr>
        <p:spPr bwMode="auto">
          <a:xfrm>
            <a:off x="3409950" y="3944938"/>
            <a:ext cx="2293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b="1">
                <a:solidFill>
                  <a:srgbClr val="002060"/>
                </a:solidFill>
                <a:latin typeface="Arial Narrow" panose="020B0606020202030204" pitchFamily="34" charset="0"/>
              </a:rPr>
              <a:t>SAN JUAN DEL CESAR</a:t>
            </a:r>
          </a:p>
        </p:txBody>
      </p:sp>
      <p:sp>
        <p:nvSpPr>
          <p:cNvPr id="57355" name="Rectángulo 38"/>
          <p:cNvSpPr>
            <a:spLocks noChangeArrowheads="1"/>
          </p:cNvSpPr>
          <p:nvPr/>
        </p:nvSpPr>
        <p:spPr bwMode="auto">
          <a:xfrm>
            <a:off x="3427413" y="4302125"/>
            <a:ext cx="1285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b="1">
                <a:solidFill>
                  <a:srgbClr val="002060"/>
                </a:solidFill>
                <a:latin typeface="Arial Narrow" panose="020B0606020202030204" pitchFamily="34" charset="0"/>
              </a:rPr>
              <a:t>EL MOLINO </a:t>
            </a:r>
          </a:p>
        </p:txBody>
      </p:sp>
      <p:sp>
        <p:nvSpPr>
          <p:cNvPr id="57356" name="Rectángulo 39"/>
          <p:cNvSpPr>
            <a:spLocks noChangeArrowheads="1"/>
          </p:cNvSpPr>
          <p:nvPr/>
        </p:nvSpPr>
        <p:spPr bwMode="auto">
          <a:xfrm>
            <a:off x="3427413" y="4616450"/>
            <a:ext cx="1379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b="1">
                <a:solidFill>
                  <a:srgbClr val="002060"/>
                </a:solidFill>
                <a:latin typeface="Arial Narrow" panose="020B0606020202030204" pitchFamily="34" charset="0"/>
              </a:rPr>
              <a:t>VILLANUEVA</a:t>
            </a:r>
          </a:p>
        </p:txBody>
      </p:sp>
      <p:sp>
        <p:nvSpPr>
          <p:cNvPr id="57357" name="Rectángulo 40"/>
          <p:cNvSpPr>
            <a:spLocks noChangeArrowheads="1"/>
          </p:cNvSpPr>
          <p:nvPr/>
        </p:nvSpPr>
        <p:spPr bwMode="auto">
          <a:xfrm>
            <a:off x="3452813" y="4965700"/>
            <a:ext cx="104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b="1">
                <a:solidFill>
                  <a:srgbClr val="002060"/>
                </a:solidFill>
                <a:latin typeface="Arial Narrow" panose="020B0606020202030204" pitchFamily="34" charset="0"/>
              </a:rPr>
              <a:t>URUMITA</a:t>
            </a:r>
          </a:p>
        </p:txBody>
      </p:sp>
      <p:sp>
        <p:nvSpPr>
          <p:cNvPr id="57358" name="Rectángulo 41"/>
          <p:cNvSpPr>
            <a:spLocks noChangeArrowheads="1"/>
          </p:cNvSpPr>
          <p:nvPr/>
        </p:nvSpPr>
        <p:spPr bwMode="auto">
          <a:xfrm>
            <a:off x="3452813" y="5287963"/>
            <a:ext cx="2185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b="1">
                <a:solidFill>
                  <a:srgbClr val="002060"/>
                </a:solidFill>
                <a:latin typeface="Arial Narrow" panose="020B0606020202030204" pitchFamily="34" charset="0"/>
              </a:rPr>
              <a:t>LA JAGUA DEL PILAR</a:t>
            </a:r>
          </a:p>
        </p:txBody>
      </p:sp>
      <p:sp>
        <p:nvSpPr>
          <p:cNvPr id="57359" name="Rectángulo 42"/>
          <p:cNvSpPr>
            <a:spLocks noChangeArrowheads="1"/>
          </p:cNvSpPr>
          <p:nvPr/>
        </p:nvSpPr>
        <p:spPr bwMode="auto">
          <a:xfrm>
            <a:off x="5259388" y="1852613"/>
            <a:ext cx="1943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b="1">
                <a:solidFill>
                  <a:srgbClr val="002060"/>
                </a:solidFill>
                <a:latin typeface="Arial Narrow" panose="020B0606020202030204" pitchFamily="34" charset="0"/>
              </a:rPr>
              <a:t>Primera Infancia</a:t>
            </a:r>
            <a:br>
              <a:rPr lang="es-CO" altLang="es-CO" sz="1800" b="1">
                <a:solidFill>
                  <a:srgbClr val="002060"/>
                </a:solidFill>
                <a:latin typeface="Arial Narrow" panose="020B0606020202030204" pitchFamily="34" charset="0"/>
              </a:rPr>
            </a:br>
            <a:r>
              <a:rPr lang="es-CO" altLang="es-CO" sz="1800" b="1">
                <a:solidFill>
                  <a:srgbClr val="002060"/>
                </a:solidFill>
                <a:latin typeface="Arial Narrow" panose="020B0606020202030204" pitchFamily="34" charset="0"/>
              </a:rPr>
              <a:t> (0 - 5 años)</a:t>
            </a:r>
          </a:p>
        </p:txBody>
      </p:sp>
      <p:sp>
        <p:nvSpPr>
          <p:cNvPr id="57360" name="Rectángulo 43"/>
          <p:cNvSpPr>
            <a:spLocks noChangeArrowheads="1"/>
          </p:cNvSpPr>
          <p:nvPr/>
        </p:nvSpPr>
        <p:spPr bwMode="auto">
          <a:xfrm>
            <a:off x="6875463" y="1852613"/>
            <a:ext cx="1677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b="1">
                <a:solidFill>
                  <a:srgbClr val="002060"/>
                </a:solidFill>
                <a:latin typeface="Arial Narrow" panose="020B0606020202030204" pitchFamily="34" charset="0"/>
              </a:rPr>
              <a:t>Infancia </a:t>
            </a:r>
            <a:br>
              <a:rPr lang="es-CO" altLang="es-CO" sz="1800" b="1">
                <a:solidFill>
                  <a:srgbClr val="002060"/>
                </a:solidFill>
                <a:latin typeface="Arial Narrow" panose="020B0606020202030204" pitchFamily="34" charset="0"/>
              </a:rPr>
            </a:br>
            <a:r>
              <a:rPr lang="es-CO" altLang="es-CO" sz="1800" b="1">
                <a:solidFill>
                  <a:srgbClr val="002060"/>
                </a:solidFill>
                <a:latin typeface="Arial Narrow" panose="020B0606020202030204" pitchFamily="34" charset="0"/>
              </a:rPr>
              <a:t>(6 – 10 años)</a:t>
            </a:r>
          </a:p>
        </p:txBody>
      </p:sp>
      <p:sp>
        <p:nvSpPr>
          <p:cNvPr id="57361" name="Rectángulo 44"/>
          <p:cNvSpPr>
            <a:spLocks noChangeArrowheads="1"/>
          </p:cNvSpPr>
          <p:nvPr/>
        </p:nvSpPr>
        <p:spPr bwMode="auto">
          <a:xfrm>
            <a:off x="8170863" y="1852613"/>
            <a:ext cx="2571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b="1">
                <a:solidFill>
                  <a:srgbClr val="002060"/>
                </a:solidFill>
                <a:latin typeface="Arial Narrow" panose="020B0606020202030204" pitchFamily="34" charset="0"/>
              </a:rPr>
              <a:t>Adolescencia y Juventud </a:t>
            </a:r>
            <a:br>
              <a:rPr lang="es-CO" altLang="es-CO" sz="1800" b="1">
                <a:solidFill>
                  <a:srgbClr val="002060"/>
                </a:solidFill>
                <a:latin typeface="Arial Narrow" panose="020B0606020202030204" pitchFamily="34" charset="0"/>
              </a:rPr>
            </a:br>
            <a:r>
              <a:rPr lang="es-CO" altLang="es-CO" sz="1800" b="1">
                <a:solidFill>
                  <a:srgbClr val="002060"/>
                </a:solidFill>
                <a:latin typeface="Arial Narrow" panose="020B0606020202030204" pitchFamily="34" charset="0"/>
              </a:rPr>
              <a:t>(11-16  y  17-28  años)</a:t>
            </a:r>
          </a:p>
        </p:txBody>
      </p:sp>
      <p:sp>
        <p:nvSpPr>
          <p:cNvPr id="57362" name="Rectángulo 94"/>
          <p:cNvSpPr>
            <a:spLocks noChangeArrowheads="1"/>
          </p:cNvSpPr>
          <p:nvPr/>
        </p:nvSpPr>
        <p:spPr bwMode="auto">
          <a:xfrm>
            <a:off x="5903913" y="2576513"/>
            <a:ext cx="690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498</a:t>
            </a:r>
          </a:p>
        </p:txBody>
      </p:sp>
      <p:sp>
        <p:nvSpPr>
          <p:cNvPr id="57363" name="Rectángulo 95"/>
          <p:cNvSpPr>
            <a:spLocks noChangeArrowheads="1"/>
          </p:cNvSpPr>
          <p:nvPr/>
        </p:nvSpPr>
        <p:spPr bwMode="auto">
          <a:xfrm>
            <a:off x="5903913" y="2892425"/>
            <a:ext cx="69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382</a:t>
            </a:r>
          </a:p>
        </p:txBody>
      </p:sp>
      <p:sp>
        <p:nvSpPr>
          <p:cNvPr id="57364" name="Rectángulo 96"/>
          <p:cNvSpPr>
            <a:spLocks noChangeArrowheads="1"/>
          </p:cNvSpPr>
          <p:nvPr/>
        </p:nvSpPr>
        <p:spPr bwMode="auto">
          <a:xfrm>
            <a:off x="5921375" y="320992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322</a:t>
            </a:r>
          </a:p>
        </p:txBody>
      </p:sp>
      <p:sp>
        <p:nvSpPr>
          <p:cNvPr id="57365" name="Rectángulo 97"/>
          <p:cNvSpPr>
            <a:spLocks noChangeArrowheads="1"/>
          </p:cNvSpPr>
          <p:nvPr/>
        </p:nvSpPr>
        <p:spPr bwMode="auto">
          <a:xfrm>
            <a:off x="5935663" y="3535363"/>
            <a:ext cx="69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219</a:t>
            </a:r>
          </a:p>
        </p:txBody>
      </p:sp>
      <p:sp>
        <p:nvSpPr>
          <p:cNvPr id="57366" name="Rectángulo 98"/>
          <p:cNvSpPr>
            <a:spLocks noChangeArrowheads="1"/>
          </p:cNvSpPr>
          <p:nvPr/>
        </p:nvSpPr>
        <p:spPr bwMode="auto">
          <a:xfrm>
            <a:off x="5900738" y="39147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480</a:t>
            </a:r>
          </a:p>
        </p:txBody>
      </p:sp>
      <p:sp>
        <p:nvSpPr>
          <p:cNvPr id="57367" name="Rectángulo 99"/>
          <p:cNvSpPr>
            <a:spLocks noChangeArrowheads="1"/>
          </p:cNvSpPr>
          <p:nvPr/>
        </p:nvSpPr>
        <p:spPr bwMode="auto">
          <a:xfrm>
            <a:off x="5900738" y="4248150"/>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210</a:t>
            </a:r>
          </a:p>
        </p:txBody>
      </p:sp>
      <p:sp>
        <p:nvSpPr>
          <p:cNvPr id="57368" name="Rectángulo 100"/>
          <p:cNvSpPr>
            <a:spLocks noChangeArrowheads="1"/>
          </p:cNvSpPr>
          <p:nvPr/>
        </p:nvSpPr>
        <p:spPr bwMode="auto">
          <a:xfrm>
            <a:off x="5892800" y="46005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283</a:t>
            </a:r>
          </a:p>
        </p:txBody>
      </p:sp>
      <p:sp>
        <p:nvSpPr>
          <p:cNvPr id="57369" name="Rectángulo 101"/>
          <p:cNvSpPr>
            <a:spLocks noChangeArrowheads="1"/>
          </p:cNvSpPr>
          <p:nvPr/>
        </p:nvSpPr>
        <p:spPr bwMode="auto">
          <a:xfrm>
            <a:off x="5892800" y="4941888"/>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253</a:t>
            </a:r>
          </a:p>
        </p:txBody>
      </p:sp>
      <p:sp>
        <p:nvSpPr>
          <p:cNvPr id="57370" name="Rectángulo 102"/>
          <p:cNvSpPr>
            <a:spLocks noChangeArrowheads="1"/>
          </p:cNvSpPr>
          <p:nvPr/>
        </p:nvSpPr>
        <p:spPr bwMode="auto">
          <a:xfrm>
            <a:off x="5908675" y="5287963"/>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197</a:t>
            </a:r>
          </a:p>
        </p:txBody>
      </p:sp>
      <p:sp>
        <p:nvSpPr>
          <p:cNvPr id="57371" name="Rectángulo 103"/>
          <p:cNvSpPr>
            <a:spLocks noChangeArrowheads="1"/>
          </p:cNvSpPr>
          <p:nvPr/>
        </p:nvSpPr>
        <p:spPr bwMode="auto">
          <a:xfrm>
            <a:off x="7269163" y="2576513"/>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310</a:t>
            </a:r>
          </a:p>
        </p:txBody>
      </p:sp>
      <p:sp>
        <p:nvSpPr>
          <p:cNvPr id="57372" name="Rectángulo 104"/>
          <p:cNvSpPr>
            <a:spLocks noChangeArrowheads="1"/>
          </p:cNvSpPr>
          <p:nvPr/>
        </p:nvSpPr>
        <p:spPr bwMode="auto">
          <a:xfrm>
            <a:off x="7269163" y="289242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220</a:t>
            </a:r>
          </a:p>
        </p:txBody>
      </p:sp>
      <p:sp>
        <p:nvSpPr>
          <p:cNvPr id="57373" name="Rectángulo 105"/>
          <p:cNvSpPr>
            <a:spLocks noChangeArrowheads="1"/>
          </p:cNvSpPr>
          <p:nvPr/>
        </p:nvSpPr>
        <p:spPr bwMode="auto">
          <a:xfrm>
            <a:off x="7288213" y="3209925"/>
            <a:ext cx="69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316</a:t>
            </a:r>
          </a:p>
        </p:txBody>
      </p:sp>
      <p:sp>
        <p:nvSpPr>
          <p:cNvPr id="57374" name="Rectángulo 106"/>
          <p:cNvSpPr>
            <a:spLocks noChangeArrowheads="1"/>
          </p:cNvSpPr>
          <p:nvPr/>
        </p:nvSpPr>
        <p:spPr bwMode="auto">
          <a:xfrm>
            <a:off x="7300913" y="3535363"/>
            <a:ext cx="69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215</a:t>
            </a:r>
          </a:p>
        </p:txBody>
      </p:sp>
      <p:sp>
        <p:nvSpPr>
          <p:cNvPr id="57375" name="Rectángulo 107"/>
          <p:cNvSpPr>
            <a:spLocks noChangeArrowheads="1"/>
          </p:cNvSpPr>
          <p:nvPr/>
        </p:nvSpPr>
        <p:spPr bwMode="auto">
          <a:xfrm>
            <a:off x="7267575" y="3914775"/>
            <a:ext cx="690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370</a:t>
            </a:r>
          </a:p>
        </p:txBody>
      </p:sp>
      <p:sp>
        <p:nvSpPr>
          <p:cNvPr id="57376" name="Rectángulo 108"/>
          <p:cNvSpPr>
            <a:spLocks noChangeArrowheads="1"/>
          </p:cNvSpPr>
          <p:nvPr/>
        </p:nvSpPr>
        <p:spPr bwMode="auto">
          <a:xfrm>
            <a:off x="7267575" y="4248150"/>
            <a:ext cx="690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220</a:t>
            </a:r>
          </a:p>
        </p:txBody>
      </p:sp>
      <p:sp>
        <p:nvSpPr>
          <p:cNvPr id="57377" name="Rectángulo 109"/>
          <p:cNvSpPr>
            <a:spLocks noChangeArrowheads="1"/>
          </p:cNvSpPr>
          <p:nvPr/>
        </p:nvSpPr>
        <p:spPr bwMode="auto">
          <a:xfrm>
            <a:off x="7258050" y="46005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275</a:t>
            </a:r>
          </a:p>
        </p:txBody>
      </p:sp>
      <p:sp>
        <p:nvSpPr>
          <p:cNvPr id="57378" name="Rectángulo 110"/>
          <p:cNvSpPr>
            <a:spLocks noChangeArrowheads="1"/>
          </p:cNvSpPr>
          <p:nvPr/>
        </p:nvSpPr>
        <p:spPr bwMode="auto">
          <a:xfrm>
            <a:off x="7258050" y="4941888"/>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256</a:t>
            </a:r>
          </a:p>
        </p:txBody>
      </p:sp>
      <p:sp>
        <p:nvSpPr>
          <p:cNvPr id="57379" name="Rectángulo 111"/>
          <p:cNvSpPr>
            <a:spLocks noChangeArrowheads="1"/>
          </p:cNvSpPr>
          <p:nvPr/>
        </p:nvSpPr>
        <p:spPr bwMode="auto">
          <a:xfrm>
            <a:off x="7273925" y="5287963"/>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188</a:t>
            </a:r>
          </a:p>
        </p:txBody>
      </p:sp>
      <p:sp>
        <p:nvSpPr>
          <p:cNvPr id="57380" name="Rectángulo 112"/>
          <p:cNvSpPr>
            <a:spLocks noChangeArrowheads="1"/>
          </p:cNvSpPr>
          <p:nvPr/>
        </p:nvSpPr>
        <p:spPr bwMode="auto">
          <a:xfrm>
            <a:off x="8453438" y="2576513"/>
            <a:ext cx="690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410</a:t>
            </a:r>
          </a:p>
        </p:txBody>
      </p:sp>
      <p:sp>
        <p:nvSpPr>
          <p:cNvPr id="57381" name="Rectángulo 113"/>
          <p:cNvSpPr>
            <a:spLocks noChangeArrowheads="1"/>
          </p:cNvSpPr>
          <p:nvPr/>
        </p:nvSpPr>
        <p:spPr bwMode="auto">
          <a:xfrm>
            <a:off x="8453438" y="2892425"/>
            <a:ext cx="69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240</a:t>
            </a:r>
          </a:p>
        </p:txBody>
      </p:sp>
      <p:sp>
        <p:nvSpPr>
          <p:cNvPr id="57382" name="Rectángulo 114"/>
          <p:cNvSpPr>
            <a:spLocks noChangeArrowheads="1"/>
          </p:cNvSpPr>
          <p:nvPr/>
        </p:nvSpPr>
        <p:spPr bwMode="auto">
          <a:xfrm>
            <a:off x="8470900" y="320992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400</a:t>
            </a:r>
          </a:p>
        </p:txBody>
      </p:sp>
      <p:sp>
        <p:nvSpPr>
          <p:cNvPr id="57383" name="Rectángulo 115"/>
          <p:cNvSpPr>
            <a:spLocks noChangeArrowheads="1"/>
          </p:cNvSpPr>
          <p:nvPr/>
        </p:nvSpPr>
        <p:spPr bwMode="auto">
          <a:xfrm>
            <a:off x="8485188" y="3535363"/>
            <a:ext cx="69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300</a:t>
            </a:r>
          </a:p>
        </p:txBody>
      </p:sp>
      <p:sp>
        <p:nvSpPr>
          <p:cNvPr id="57384" name="Rectángulo 116"/>
          <p:cNvSpPr>
            <a:spLocks noChangeArrowheads="1"/>
          </p:cNvSpPr>
          <p:nvPr/>
        </p:nvSpPr>
        <p:spPr bwMode="auto">
          <a:xfrm>
            <a:off x="8450263" y="39147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413</a:t>
            </a:r>
          </a:p>
        </p:txBody>
      </p:sp>
      <p:sp>
        <p:nvSpPr>
          <p:cNvPr id="57385" name="Rectángulo 117"/>
          <p:cNvSpPr>
            <a:spLocks noChangeArrowheads="1"/>
          </p:cNvSpPr>
          <p:nvPr/>
        </p:nvSpPr>
        <p:spPr bwMode="auto">
          <a:xfrm>
            <a:off x="8450263" y="4248150"/>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310</a:t>
            </a:r>
          </a:p>
        </p:txBody>
      </p:sp>
      <p:sp>
        <p:nvSpPr>
          <p:cNvPr id="57386" name="Rectángulo 118"/>
          <p:cNvSpPr>
            <a:spLocks noChangeArrowheads="1"/>
          </p:cNvSpPr>
          <p:nvPr/>
        </p:nvSpPr>
        <p:spPr bwMode="auto">
          <a:xfrm>
            <a:off x="8442325" y="46005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290</a:t>
            </a:r>
          </a:p>
        </p:txBody>
      </p:sp>
      <p:sp>
        <p:nvSpPr>
          <p:cNvPr id="57387" name="Rectángulo 119"/>
          <p:cNvSpPr>
            <a:spLocks noChangeArrowheads="1"/>
          </p:cNvSpPr>
          <p:nvPr/>
        </p:nvSpPr>
        <p:spPr bwMode="auto">
          <a:xfrm>
            <a:off x="8442325" y="4941888"/>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248</a:t>
            </a:r>
          </a:p>
        </p:txBody>
      </p:sp>
      <p:sp>
        <p:nvSpPr>
          <p:cNvPr id="57388" name="Rectángulo 120"/>
          <p:cNvSpPr>
            <a:spLocks noChangeArrowheads="1"/>
          </p:cNvSpPr>
          <p:nvPr/>
        </p:nvSpPr>
        <p:spPr bwMode="auto">
          <a:xfrm>
            <a:off x="8458200" y="5287963"/>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179</a:t>
            </a:r>
          </a:p>
        </p:txBody>
      </p:sp>
      <p:sp>
        <p:nvSpPr>
          <p:cNvPr id="57389" name="Rectángulo 121"/>
          <p:cNvSpPr>
            <a:spLocks noChangeArrowheads="1"/>
          </p:cNvSpPr>
          <p:nvPr/>
        </p:nvSpPr>
        <p:spPr bwMode="auto">
          <a:xfrm>
            <a:off x="9561513" y="2576513"/>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502</a:t>
            </a:r>
          </a:p>
        </p:txBody>
      </p:sp>
      <p:sp>
        <p:nvSpPr>
          <p:cNvPr id="57390" name="Rectángulo 122"/>
          <p:cNvSpPr>
            <a:spLocks noChangeArrowheads="1"/>
          </p:cNvSpPr>
          <p:nvPr/>
        </p:nvSpPr>
        <p:spPr bwMode="auto">
          <a:xfrm>
            <a:off x="9561513" y="289242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450</a:t>
            </a:r>
          </a:p>
        </p:txBody>
      </p:sp>
      <p:sp>
        <p:nvSpPr>
          <p:cNvPr id="57391" name="Rectángulo 123"/>
          <p:cNvSpPr>
            <a:spLocks noChangeArrowheads="1"/>
          </p:cNvSpPr>
          <p:nvPr/>
        </p:nvSpPr>
        <p:spPr bwMode="auto">
          <a:xfrm>
            <a:off x="9580563" y="320992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510</a:t>
            </a:r>
          </a:p>
        </p:txBody>
      </p:sp>
      <p:sp>
        <p:nvSpPr>
          <p:cNvPr id="57392" name="Rectángulo 124"/>
          <p:cNvSpPr>
            <a:spLocks noChangeArrowheads="1"/>
          </p:cNvSpPr>
          <p:nvPr/>
        </p:nvSpPr>
        <p:spPr bwMode="auto">
          <a:xfrm>
            <a:off x="9594850" y="3535363"/>
            <a:ext cx="69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360</a:t>
            </a:r>
          </a:p>
        </p:txBody>
      </p:sp>
      <p:sp>
        <p:nvSpPr>
          <p:cNvPr id="57393" name="Rectángulo 125"/>
          <p:cNvSpPr>
            <a:spLocks noChangeArrowheads="1"/>
          </p:cNvSpPr>
          <p:nvPr/>
        </p:nvSpPr>
        <p:spPr bwMode="auto">
          <a:xfrm>
            <a:off x="9559925" y="39147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511</a:t>
            </a:r>
          </a:p>
        </p:txBody>
      </p:sp>
      <p:sp>
        <p:nvSpPr>
          <p:cNvPr id="57394" name="Rectángulo 126"/>
          <p:cNvSpPr>
            <a:spLocks noChangeArrowheads="1"/>
          </p:cNvSpPr>
          <p:nvPr/>
        </p:nvSpPr>
        <p:spPr bwMode="auto">
          <a:xfrm>
            <a:off x="9559925" y="4248150"/>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320</a:t>
            </a:r>
          </a:p>
        </p:txBody>
      </p:sp>
      <p:sp>
        <p:nvSpPr>
          <p:cNvPr id="57395" name="Rectángulo 127"/>
          <p:cNvSpPr>
            <a:spLocks noChangeArrowheads="1"/>
          </p:cNvSpPr>
          <p:nvPr/>
        </p:nvSpPr>
        <p:spPr bwMode="auto">
          <a:xfrm>
            <a:off x="9551988" y="4600575"/>
            <a:ext cx="69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345</a:t>
            </a:r>
          </a:p>
        </p:txBody>
      </p:sp>
      <p:pic>
        <p:nvPicPr>
          <p:cNvPr id="57396" name="Picture 2" descr="La Guajira, Colombia - Genealogía - FamilySearch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54" y="1587500"/>
            <a:ext cx="3124621"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97" name="Rectángulo 128"/>
          <p:cNvSpPr>
            <a:spLocks noChangeArrowheads="1"/>
          </p:cNvSpPr>
          <p:nvPr/>
        </p:nvSpPr>
        <p:spPr bwMode="auto">
          <a:xfrm>
            <a:off x="9551988" y="4941888"/>
            <a:ext cx="690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296</a:t>
            </a:r>
          </a:p>
        </p:txBody>
      </p:sp>
      <p:sp>
        <p:nvSpPr>
          <p:cNvPr id="57398" name="Rectángulo 129"/>
          <p:cNvSpPr>
            <a:spLocks noChangeArrowheads="1"/>
          </p:cNvSpPr>
          <p:nvPr/>
        </p:nvSpPr>
        <p:spPr bwMode="auto">
          <a:xfrm>
            <a:off x="9567863" y="5287963"/>
            <a:ext cx="692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CO" sz="1800">
                <a:solidFill>
                  <a:srgbClr val="FF0000"/>
                </a:solidFill>
                <a:latin typeface="Arial Narrow" panose="020B0606020202030204" pitchFamily="34" charset="0"/>
              </a:rPr>
              <a:t>290</a:t>
            </a:r>
          </a:p>
        </p:txBody>
      </p:sp>
    </p:spTree>
    <p:extLst>
      <p:ext uri="{BB962C8B-B14F-4D97-AF65-F5344CB8AC3E}">
        <p14:creationId xmlns:p14="http://schemas.microsoft.com/office/powerpoint/2010/main" val="2317372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rma libre 16">
            <a:extLst>
              <a:ext uri="{FF2B5EF4-FFF2-40B4-BE49-F238E27FC236}">
                <a16:creationId xmlns:a16="http://schemas.microsoft.com/office/drawing/2014/main" id="{6634549E-5962-BB46-A986-57A41CE7EB10}"/>
              </a:ext>
            </a:extLst>
          </p:cNvPr>
          <p:cNvSpPr/>
          <p:nvPr/>
        </p:nvSpPr>
        <p:spPr>
          <a:xfrm>
            <a:off x="150471" y="0"/>
            <a:ext cx="2066197" cy="7162801"/>
          </a:xfrm>
          <a:custGeom>
            <a:avLst/>
            <a:gdLst>
              <a:gd name="connsiteX0" fmla="*/ 0 w 2066197"/>
              <a:gd name="connsiteY0" fmla="*/ 0 h 7162801"/>
              <a:gd name="connsiteX1" fmla="*/ 788894 w 2066197"/>
              <a:gd name="connsiteY1" fmla="*/ 0 h 7162801"/>
              <a:gd name="connsiteX2" fmla="*/ 932329 w 2066197"/>
              <a:gd name="connsiteY2" fmla="*/ 0 h 7162801"/>
              <a:gd name="connsiteX3" fmla="*/ 2061882 w 2066197"/>
              <a:gd name="connsiteY3" fmla="*/ 0 h 7162801"/>
              <a:gd name="connsiteX4" fmla="*/ 2061882 w 2066197"/>
              <a:gd name="connsiteY4" fmla="*/ 304801 h 7162801"/>
              <a:gd name="connsiteX5" fmla="*/ 2061882 w 2066197"/>
              <a:gd name="connsiteY5" fmla="*/ 612747 h 7162801"/>
              <a:gd name="connsiteX6" fmla="*/ 2061882 w 2066197"/>
              <a:gd name="connsiteY6" fmla="*/ 1383713 h 7162801"/>
              <a:gd name="connsiteX7" fmla="*/ 2061882 w 2066197"/>
              <a:gd name="connsiteY7" fmla="*/ 1453979 h 7162801"/>
              <a:gd name="connsiteX8" fmla="*/ 2061882 w 2066197"/>
              <a:gd name="connsiteY8" fmla="*/ 1501689 h 7162801"/>
              <a:gd name="connsiteX9" fmla="*/ 1676399 w 2066197"/>
              <a:gd name="connsiteY9" fmla="*/ 1887172 h 7162801"/>
              <a:gd name="connsiteX10" fmla="*/ 2061882 w 2066197"/>
              <a:gd name="connsiteY10" fmla="*/ 2272655 h 7162801"/>
              <a:gd name="connsiteX11" fmla="*/ 2061882 w 2066197"/>
              <a:gd name="connsiteY11" fmla="*/ 2390631 h 7162801"/>
              <a:gd name="connsiteX12" fmla="*/ 1676399 w 2066197"/>
              <a:gd name="connsiteY12" fmla="*/ 2776114 h 7162801"/>
              <a:gd name="connsiteX13" fmla="*/ 2061882 w 2066197"/>
              <a:gd name="connsiteY13" fmla="*/ 3161597 h 7162801"/>
              <a:gd name="connsiteX14" fmla="*/ 2061882 w 2066197"/>
              <a:gd name="connsiteY14" fmla="*/ 3279573 h 7162801"/>
              <a:gd name="connsiteX15" fmla="*/ 1676399 w 2066197"/>
              <a:gd name="connsiteY15" fmla="*/ 3665056 h 7162801"/>
              <a:gd name="connsiteX16" fmla="*/ 2061882 w 2066197"/>
              <a:gd name="connsiteY16" fmla="*/ 4050539 h 7162801"/>
              <a:gd name="connsiteX17" fmla="*/ 2061882 w 2066197"/>
              <a:gd name="connsiteY17" fmla="*/ 4168515 h 7162801"/>
              <a:gd name="connsiteX18" fmla="*/ 1676399 w 2066197"/>
              <a:gd name="connsiteY18" fmla="*/ 4553998 h 7162801"/>
              <a:gd name="connsiteX19" fmla="*/ 2061882 w 2066197"/>
              <a:gd name="connsiteY19" fmla="*/ 4939481 h 7162801"/>
              <a:gd name="connsiteX20" fmla="*/ 2061882 w 2066197"/>
              <a:gd name="connsiteY20" fmla="*/ 5041574 h 7162801"/>
              <a:gd name="connsiteX21" fmla="*/ 2066197 w 2066197"/>
              <a:gd name="connsiteY21" fmla="*/ 5041574 h 7162801"/>
              <a:gd name="connsiteX22" fmla="*/ 2066197 w 2066197"/>
              <a:gd name="connsiteY22" fmla="*/ 7014519 h 7162801"/>
              <a:gd name="connsiteX23" fmla="*/ 2061882 w 2066197"/>
              <a:gd name="connsiteY23" fmla="*/ 7014519 h 7162801"/>
              <a:gd name="connsiteX24" fmla="*/ 2061882 w 2066197"/>
              <a:gd name="connsiteY24" fmla="*/ 7162801 h 7162801"/>
              <a:gd name="connsiteX25" fmla="*/ 0 w 2066197"/>
              <a:gd name="connsiteY25" fmla="*/ 7162801 h 7162801"/>
              <a:gd name="connsiteX26" fmla="*/ 0 w 2066197"/>
              <a:gd name="connsiteY26" fmla="*/ 6858000 h 7162801"/>
              <a:gd name="connsiteX27" fmla="*/ 0 w 2066197"/>
              <a:gd name="connsiteY27" fmla="*/ 6775270 h 716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66197" h="7162801">
                <a:moveTo>
                  <a:pt x="0" y="0"/>
                </a:moveTo>
                <a:lnTo>
                  <a:pt x="788894" y="0"/>
                </a:lnTo>
                <a:lnTo>
                  <a:pt x="932329" y="0"/>
                </a:lnTo>
                <a:lnTo>
                  <a:pt x="2061882" y="0"/>
                </a:lnTo>
                <a:lnTo>
                  <a:pt x="2061882" y="304801"/>
                </a:lnTo>
                <a:lnTo>
                  <a:pt x="2061882" y="612747"/>
                </a:lnTo>
                <a:lnTo>
                  <a:pt x="2061882" y="1383713"/>
                </a:lnTo>
                <a:lnTo>
                  <a:pt x="2061882" y="1453979"/>
                </a:lnTo>
                <a:lnTo>
                  <a:pt x="2061882" y="1501689"/>
                </a:lnTo>
                <a:cubicBezTo>
                  <a:pt x="1848986" y="1501689"/>
                  <a:pt x="1676399" y="1674276"/>
                  <a:pt x="1676399" y="1887172"/>
                </a:cubicBezTo>
                <a:cubicBezTo>
                  <a:pt x="1676399" y="2100068"/>
                  <a:pt x="1848986" y="2272655"/>
                  <a:pt x="2061882" y="2272655"/>
                </a:cubicBezTo>
                <a:lnTo>
                  <a:pt x="2061882" y="2390631"/>
                </a:lnTo>
                <a:cubicBezTo>
                  <a:pt x="1848986" y="2390631"/>
                  <a:pt x="1676399" y="2563218"/>
                  <a:pt x="1676399" y="2776114"/>
                </a:cubicBezTo>
                <a:cubicBezTo>
                  <a:pt x="1676399" y="2989010"/>
                  <a:pt x="1848986" y="3161597"/>
                  <a:pt x="2061882" y="3161597"/>
                </a:cubicBezTo>
                <a:lnTo>
                  <a:pt x="2061882" y="3279573"/>
                </a:lnTo>
                <a:cubicBezTo>
                  <a:pt x="1848986" y="3279573"/>
                  <a:pt x="1676399" y="3452160"/>
                  <a:pt x="1676399" y="3665056"/>
                </a:cubicBezTo>
                <a:cubicBezTo>
                  <a:pt x="1676399" y="3877952"/>
                  <a:pt x="1848986" y="4050539"/>
                  <a:pt x="2061882" y="4050539"/>
                </a:cubicBezTo>
                <a:lnTo>
                  <a:pt x="2061882" y="4168515"/>
                </a:lnTo>
                <a:cubicBezTo>
                  <a:pt x="1848986" y="4168515"/>
                  <a:pt x="1676399" y="4341102"/>
                  <a:pt x="1676399" y="4553998"/>
                </a:cubicBezTo>
                <a:cubicBezTo>
                  <a:pt x="1676399" y="4766894"/>
                  <a:pt x="1848986" y="4939481"/>
                  <a:pt x="2061882" y="4939481"/>
                </a:cubicBezTo>
                <a:lnTo>
                  <a:pt x="2061882" y="5041574"/>
                </a:lnTo>
                <a:lnTo>
                  <a:pt x="2066197" y="5041574"/>
                </a:lnTo>
                <a:lnTo>
                  <a:pt x="2066197" y="7014519"/>
                </a:lnTo>
                <a:lnTo>
                  <a:pt x="2061882" y="7014519"/>
                </a:lnTo>
                <a:lnTo>
                  <a:pt x="2061882" y="7162801"/>
                </a:lnTo>
                <a:lnTo>
                  <a:pt x="0" y="7162801"/>
                </a:lnTo>
                <a:lnTo>
                  <a:pt x="0" y="6858000"/>
                </a:lnTo>
                <a:lnTo>
                  <a:pt x="0" y="6775270"/>
                </a:lnTo>
                <a:close/>
              </a:path>
            </a:pathLst>
          </a:cu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18" name="Rectángulo 17">
            <a:extLst>
              <a:ext uri="{FF2B5EF4-FFF2-40B4-BE49-F238E27FC236}">
                <a16:creationId xmlns:a16="http://schemas.microsoft.com/office/drawing/2014/main" id="{86F5D967-C295-B840-B9FF-2F9DEF7F8274}"/>
              </a:ext>
            </a:extLst>
          </p:cNvPr>
          <p:cNvSpPr/>
          <p:nvPr/>
        </p:nvSpPr>
        <p:spPr>
          <a:xfrm rot="16200000">
            <a:off x="-1879201" y="2756376"/>
            <a:ext cx="5625172" cy="1107996"/>
          </a:xfrm>
          <a:prstGeom prst="rect">
            <a:avLst/>
          </a:prstGeom>
          <a:noFill/>
        </p:spPr>
        <p:txBody>
          <a:bodyPr wrap="square">
            <a:spAutoFit/>
          </a:bodyPr>
          <a:lstStyle/>
          <a:p>
            <a:pPr algn="ctr"/>
            <a:r>
              <a:rPr lang="es-CO" sz="6600" b="1" dirty="0">
                <a:solidFill>
                  <a:schemeClr val="bg1"/>
                </a:solidFill>
                <a:latin typeface="Kristen ITC" panose="03050502040202030202" pitchFamily="66" charset="0"/>
                <a:cs typeface="Calibri" panose="020F0502020204030204" pitchFamily="34" charset="0"/>
              </a:rPr>
              <a:t>Bienvenidos</a:t>
            </a:r>
            <a:endParaRPr lang="es-CO" sz="6600" dirty="0">
              <a:solidFill>
                <a:schemeClr val="bg1"/>
              </a:solidFill>
              <a:latin typeface="Kristen ITC" panose="03050502040202030202" pitchFamily="66" charset="0"/>
              <a:cs typeface="Calibri" panose="020F0502020204030204" pitchFamily="34" charset="0"/>
            </a:endParaRPr>
          </a:p>
        </p:txBody>
      </p:sp>
      <p:sp>
        <p:nvSpPr>
          <p:cNvPr id="19" name="Elipse 18">
            <a:extLst>
              <a:ext uri="{FF2B5EF4-FFF2-40B4-BE49-F238E27FC236}">
                <a16:creationId xmlns:a16="http://schemas.microsoft.com/office/drawing/2014/main" id="{7B113014-B87C-584E-872E-EC47BCC2493D}"/>
              </a:ext>
            </a:extLst>
          </p:cNvPr>
          <p:cNvSpPr/>
          <p:nvPr/>
        </p:nvSpPr>
        <p:spPr>
          <a:xfrm>
            <a:off x="1893937" y="1569135"/>
            <a:ext cx="645460" cy="645460"/>
          </a:xfrm>
          <a:prstGeom prst="ellipse">
            <a:avLst/>
          </a:prstGeom>
          <a:solidFill>
            <a:srgbClr val="72B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sp>
        <p:nvSpPr>
          <p:cNvPr id="20" name="Elipse 19">
            <a:extLst>
              <a:ext uri="{FF2B5EF4-FFF2-40B4-BE49-F238E27FC236}">
                <a16:creationId xmlns:a16="http://schemas.microsoft.com/office/drawing/2014/main" id="{9E23D941-7599-424D-8919-529C2B602E2E}"/>
              </a:ext>
            </a:extLst>
          </p:cNvPr>
          <p:cNvSpPr/>
          <p:nvPr/>
        </p:nvSpPr>
        <p:spPr>
          <a:xfrm>
            <a:off x="1893937" y="2461763"/>
            <a:ext cx="645460" cy="6454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sp>
        <p:nvSpPr>
          <p:cNvPr id="23" name="Elipse 22">
            <a:extLst>
              <a:ext uri="{FF2B5EF4-FFF2-40B4-BE49-F238E27FC236}">
                <a16:creationId xmlns:a16="http://schemas.microsoft.com/office/drawing/2014/main" id="{5C609D7E-0001-EC40-B53F-C7205ABB6BDB}"/>
              </a:ext>
            </a:extLst>
          </p:cNvPr>
          <p:cNvSpPr/>
          <p:nvPr/>
        </p:nvSpPr>
        <p:spPr>
          <a:xfrm>
            <a:off x="1893937" y="3334508"/>
            <a:ext cx="645460" cy="645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sp>
        <p:nvSpPr>
          <p:cNvPr id="24" name="Elipse 23">
            <a:extLst>
              <a:ext uri="{FF2B5EF4-FFF2-40B4-BE49-F238E27FC236}">
                <a16:creationId xmlns:a16="http://schemas.microsoft.com/office/drawing/2014/main" id="{B72A203F-4885-AC45-809E-82654B5A06D6}"/>
              </a:ext>
            </a:extLst>
          </p:cNvPr>
          <p:cNvSpPr/>
          <p:nvPr/>
        </p:nvSpPr>
        <p:spPr>
          <a:xfrm>
            <a:off x="1906626" y="4233380"/>
            <a:ext cx="645460" cy="6454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sp>
        <p:nvSpPr>
          <p:cNvPr id="25" name="Rectángulo 24">
            <a:extLst>
              <a:ext uri="{FF2B5EF4-FFF2-40B4-BE49-F238E27FC236}">
                <a16:creationId xmlns:a16="http://schemas.microsoft.com/office/drawing/2014/main" id="{A8047F49-124E-7E4C-B2BA-5AB89F7EE24F}"/>
              </a:ext>
            </a:extLst>
          </p:cNvPr>
          <p:cNvSpPr/>
          <p:nvPr/>
        </p:nvSpPr>
        <p:spPr>
          <a:xfrm>
            <a:off x="2742355" y="1653338"/>
            <a:ext cx="8443972" cy="430887"/>
          </a:xfrm>
          <a:prstGeom prst="rect">
            <a:avLst/>
          </a:prstGeom>
        </p:spPr>
        <p:txBody>
          <a:bodyPr wrap="square">
            <a:spAutoFit/>
          </a:bodyPr>
          <a:lstStyle/>
          <a:p>
            <a:r>
              <a:rPr lang="es-CO" sz="2200" b="1" kern="0" dirty="0">
                <a:solidFill>
                  <a:srgbClr val="002060"/>
                </a:solidFill>
                <a:latin typeface="Arial Narrow" panose="020B0606020202030204" pitchFamily="34" charset="0"/>
              </a:rPr>
              <a:t>Silenciar  los micrófonos y  apagar cámara de video</a:t>
            </a:r>
          </a:p>
        </p:txBody>
      </p:sp>
      <p:sp>
        <p:nvSpPr>
          <p:cNvPr id="26" name="Rectángulo 25">
            <a:extLst>
              <a:ext uri="{FF2B5EF4-FFF2-40B4-BE49-F238E27FC236}">
                <a16:creationId xmlns:a16="http://schemas.microsoft.com/office/drawing/2014/main" id="{1728F7AF-F7FE-184A-B8F6-D8F0DC92A02F}"/>
              </a:ext>
            </a:extLst>
          </p:cNvPr>
          <p:cNvSpPr/>
          <p:nvPr/>
        </p:nvSpPr>
        <p:spPr>
          <a:xfrm>
            <a:off x="2742356" y="2545966"/>
            <a:ext cx="8443971" cy="430887"/>
          </a:xfrm>
          <a:prstGeom prst="rect">
            <a:avLst/>
          </a:prstGeom>
        </p:spPr>
        <p:txBody>
          <a:bodyPr wrap="square">
            <a:spAutoFit/>
          </a:bodyPr>
          <a:lstStyle/>
          <a:p>
            <a:r>
              <a:rPr lang="es-CO" sz="2200" b="1" kern="0" dirty="0">
                <a:solidFill>
                  <a:srgbClr val="002060"/>
                </a:solidFill>
                <a:latin typeface="Arial Narrow" panose="020B0606020202030204" pitchFamily="34" charset="0"/>
              </a:rPr>
              <a:t>Se informa que la reunión se grabará </a:t>
            </a:r>
          </a:p>
        </p:txBody>
      </p:sp>
      <p:sp>
        <p:nvSpPr>
          <p:cNvPr id="27" name="Rectángulo 26">
            <a:extLst>
              <a:ext uri="{FF2B5EF4-FFF2-40B4-BE49-F238E27FC236}">
                <a16:creationId xmlns:a16="http://schemas.microsoft.com/office/drawing/2014/main" id="{1EC0C234-03AA-A940-8D15-EDE96F27ACE5}"/>
              </a:ext>
            </a:extLst>
          </p:cNvPr>
          <p:cNvSpPr/>
          <p:nvPr/>
        </p:nvSpPr>
        <p:spPr>
          <a:xfrm>
            <a:off x="2742354" y="3310374"/>
            <a:ext cx="8924614" cy="769441"/>
          </a:xfrm>
          <a:prstGeom prst="rect">
            <a:avLst/>
          </a:prstGeom>
        </p:spPr>
        <p:txBody>
          <a:bodyPr wrap="square">
            <a:spAutoFit/>
          </a:bodyPr>
          <a:lstStyle/>
          <a:p>
            <a:r>
              <a:rPr lang="es-CO" sz="2200" b="1" kern="0" dirty="0">
                <a:solidFill>
                  <a:srgbClr val="002060"/>
                </a:solidFill>
                <a:latin typeface="Arial Narrow" panose="020B0606020202030204" pitchFamily="34" charset="0"/>
              </a:rPr>
              <a:t>Se realizará el registro de los asistentes a través del formulario enviado al chat  de la reunión Teams</a:t>
            </a:r>
          </a:p>
        </p:txBody>
      </p:sp>
      <p:sp>
        <p:nvSpPr>
          <p:cNvPr id="28" name="Rectángulo 27">
            <a:extLst>
              <a:ext uri="{FF2B5EF4-FFF2-40B4-BE49-F238E27FC236}">
                <a16:creationId xmlns:a16="http://schemas.microsoft.com/office/drawing/2014/main" id="{B50AC0C6-567F-6D48-B81B-25DD2A16E4A2}"/>
              </a:ext>
            </a:extLst>
          </p:cNvPr>
          <p:cNvSpPr/>
          <p:nvPr/>
        </p:nvSpPr>
        <p:spPr>
          <a:xfrm>
            <a:off x="2694795" y="4364127"/>
            <a:ext cx="8924614" cy="430887"/>
          </a:xfrm>
          <a:prstGeom prst="rect">
            <a:avLst/>
          </a:prstGeom>
        </p:spPr>
        <p:txBody>
          <a:bodyPr wrap="square">
            <a:spAutoFit/>
          </a:bodyPr>
          <a:lstStyle/>
          <a:p>
            <a:r>
              <a:rPr lang="es-CO" sz="2200" b="1" kern="0" dirty="0">
                <a:solidFill>
                  <a:srgbClr val="002060"/>
                </a:solidFill>
                <a:latin typeface="Arial Narrow" panose="020B0606020202030204" pitchFamily="34" charset="0"/>
              </a:rPr>
              <a:t>Si desea intervenir deberá levantar la mano y el moderador dará la palabra</a:t>
            </a:r>
          </a:p>
        </p:txBody>
      </p:sp>
      <p:sp>
        <p:nvSpPr>
          <p:cNvPr id="29" name="object 37">
            <a:extLst>
              <a:ext uri="{FF2B5EF4-FFF2-40B4-BE49-F238E27FC236}">
                <a16:creationId xmlns:a16="http://schemas.microsoft.com/office/drawing/2014/main" id="{197B77FF-F2BB-D849-A490-F8A6C6C2E5B1}"/>
              </a:ext>
            </a:extLst>
          </p:cNvPr>
          <p:cNvSpPr/>
          <p:nvPr/>
        </p:nvSpPr>
        <p:spPr>
          <a:xfrm>
            <a:off x="2013069" y="1709461"/>
            <a:ext cx="366236" cy="364807"/>
          </a:xfrm>
          <a:custGeom>
            <a:avLst/>
            <a:gdLst/>
            <a:ahLst/>
            <a:cxnLst/>
            <a:rect l="l" t="t" r="r" b="b"/>
            <a:pathLst>
              <a:path w="488314" h="486410">
                <a:moveTo>
                  <a:pt x="392633" y="331355"/>
                </a:moveTo>
                <a:lnTo>
                  <a:pt x="298450" y="331355"/>
                </a:lnTo>
                <a:lnTo>
                  <a:pt x="325577" y="358355"/>
                </a:lnTo>
                <a:lnTo>
                  <a:pt x="325094" y="366901"/>
                </a:lnTo>
                <a:lnTo>
                  <a:pt x="414375" y="473722"/>
                </a:lnTo>
                <a:lnTo>
                  <a:pt x="444893" y="486143"/>
                </a:lnTo>
                <a:lnTo>
                  <a:pt x="461195" y="483038"/>
                </a:lnTo>
                <a:lnTo>
                  <a:pt x="475411" y="473722"/>
                </a:lnTo>
                <a:lnTo>
                  <a:pt x="484777" y="459573"/>
                </a:lnTo>
                <a:lnTo>
                  <a:pt x="487899" y="443349"/>
                </a:lnTo>
                <a:lnTo>
                  <a:pt x="484777" y="427122"/>
                </a:lnTo>
                <a:lnTo>
                  <a:pt x="475411" y="412965"/>
                </a:lnTo>
                <a:lnTo>
                  <a:pt x="398957" y="336270"/>
                </a:lnTo>
                <a:lnTo>
                  <a:pt x="392633" y="331355"/>
                </a:lnTo>
                <a:close/>
              </a:path>
              <a:path w="488314" h="486410">
                <a:moveTo>
                  <a:pt x="186220" y="0"/>
                </a:moveTo>
                <a:lnTo>
                  <a:pt x="136926" y="6350"/>
                </a:lnTo>
                <a:lnTo>
                  <a:pt x="92584" y="24818"/>
                </a:lnTo>
                <a:lnTo>
                  <a:pt x="54957" y="53614"/>
                </a:lnTo>
                <a:lnTo>
                  <a:pt x="25808" y="90950"/>
                </a:lnTo>
                <a:lnTo>
                  <a:pt x="6901" y="135037"/>
                </a:lnTo>
                <a:lnTo>
                  <a:pt x="0" y="184086"/>
                </a:lnTo>
                <a:lnTo>
                  <a:pt x="6383" y="233141"/>
                </a:lnTo>
                <a:lnTo>
                  <a:pt x="24944" y="277270"/>
                </a:lnTo>
                <a:lnTo>
                  <a:pt x="53884" y="314715"/>
                </a:lnTo>
                <a:lnTo>
                  <a:pt x="91404" y="343721"/>
                </a:lnTo>
                <a:lnTo>
                  <a:pt x="135705" y="362532"/>
                </a:lnTo>
                <a:lnTo>
                  <a:pt x="184988" y="369392"/>
                </a:lnTo>
                <a:lnTo>
                  <a:pt x="215287" y="366901"/>
                </a:lnTo>
                <a:lnTo>
                  <a:pt x="244724" y="359579"/>
                </a:lnTo>
                <a:lnTo>
                  <a:pt x="272658" y="347655"/>
                </a:lnTo>
                <a:lnTo>
                  <a:pt x="296500" y="332587"/>
                </a:lnTo>
                <a:lnTo>
                  <a:pt x="186220" y="332587"/>
                </a:lnTo>
                <a:lnTo>
                  <a:pt x="139340" y="325106"/>
                </a:lnTo>
                <a:lnTo>
                  <a:pt x="98705" y="304251"/>
                </a:lnTo>
                <a:lnTo>
                  <a:pt x="66702" y="272392"/>
                </a:lnTo>
                <a:lnTo>
                  <a:pt x="45757" y="231966"/>
                </a:lnTo>
                <a:lnTo>
                  <a:pt x="38239" y="185305"/>
                </a:lnTo>
                <a:lnTo>
                  <a:pt x="45757" y="138657"/>
                </a:lnTo>
                <a:lnTo>
                  <a:pt x="66711" y="98221"/>
                </a:lnTo>
                <a:lnTo>
                  <a:pt x="98705" y="66383"/>
                </a:lnTo>
                <a:lnTo>
                  <a:pt x="139340" y="45530"/>
                </a:lnTo>
                <a:lnTo>
                  <a:pt x="186220" y="38049"/>
                </a:lnTo>
                <a:lnTo>
                  <a:pt x="295749" y="38049"/>
                </a:lnTo>
                <a:lnTo>
                  <a:pt x="279809" y="25701"/>
                </a:lnTo>
                <a:lnTo>
                  <a:pt x="235507" y="6867"/>
                </a:lnTo>
                <a:lnTo>
                  <a:pt x="186220" y="0"/>
                </a:lnTo>
                <a:close/>
              </a:path>
              <a:path w="488314" h="486410">
                <a:moveTo>
                  <a:pt x="295749" y="38049"/>
                </a:moveTo>
                <a:lnTo>
                  <a:pt x="186220" y="38049"/>
                </a:lnTo>
                <a:lnTo>
                  <a:pt x="233105" y="45530"/>
                </a:lnTo>
                <a:lnTo>
                  <a:pt x="273744" y="66383"/>
                </a:lnTo>
                <a:lnTo>
                  <a:pt x="305740" y="98221"/>
                </a:lnTo>
                <a:lnTo>
                  <a:pt x="326695" y="138657"/>
                </a:lnTo>
                <a:lnTo>
                  <a:pt x="334016" y="184086"/>
                </a:lnTo>
                <a:lnTo>
                  <a:pt x="334111" y="185927"/>
                </a:lnTo>
                <a:lnTo>
                  <a:pt x="326635" y="231727"/>
                </a:lnTo>
                <a:lnTo>
                  <a:pt x="305561" y="272141"/>
                </a:lnTo>
                <a:lnTo>
                  <a:pt x="273476" y="304072"/>
                </a:lnTo>
                <a:lnTo>
                  <a:pt x="232866" y="325046"/>
                </a:lnTo>
                <a:lnTo>
                  <a:pt x="186220" y="332587"/>
                </a:lnTo>
                <a:lnTo>
                  <a:pt x="296500" y="332587"/>
                </a:lnTo>
                <a:lnTo>
                  <a:pt x="298450" y="331355"/>
                </a:lnTo>
                <a:lnTo>
                  <a:pt x="392633" y="331355"/>
                </a:lnTo>
                <a:lnTo>
                  <a:pt x="390728" y="329875"/>
                </a:lnTo>
                <a:lnTo>
                  <a:pt x="381228" y="325607"/>
                </a:lnTo>
                <a:lnTo>
                  <a:pt x="375745" y="324611"/>
                </a:lnTo>
                <a:lnTo>
                  <a:pt x="360718" y="324611"/>
                </a:lnTo>
                <a:lnTo>
                  <a:pt x="332981" y="297611"/>
                </a:lnTo>
                <a:lnTo>
                  <a:pt x="349347" y="272410"/>
                </a:lnTo>
                <a:lnTo>
                  <a:pt x="361343" y="244989"/>
                </a:lnTo>
                <a:lnTo>
                  <a:pt x="368703" y="215976"/>
                </a:lnTo>
                <a:lnTo>
                  <a:pt x="371208" y="185927"/>
                </a:lnTo>
                <a:lnTo>
                  <a:pt x="364825" y="136615"/>
                </a:lnTo>
                <a:lnTo>
                  <a:pt x="346266" y="92314"/>
                </a:lnTo>
                <a:lnTo>
                  <a:pt x="317328" y="54763"/>
                </a:lnTo>
                <a:lnTo>
                  <a:pt x="295749" y="38049"/>
                </a:lnTo>
                <a:close/>
              </a:path>
              <a:path w="488314" h="486410">
                <a:moveTo>
                  <a:pt x="371032" y="323756"/>
                </a:moveTo>
                <a:lnTo>
                  <a:pt x="360718" y="324611"/>
                </a:lnTo>
                <a:lnTo>
                  <a:pt x="375745" y="324611"/>
                </a:lnTo>
                <a:lnTo>
                  <a:pt x="371032" y="323756"/>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Imagen 29">
            <a:extLst>
              <a:ext uri="{FF2B5EF4-FFF2-40B4-BE49-F238E27FC236}">
                <a16:creationId xmlns:a16="http://schemas.microsoft.com/office/drawing/2014/main" id="{F257F11F-374E-5144-9776-DDE5E436F65B}"/>
              </a:ext>
            </a:extLst>
          </p:cNvPr>
          <p:cNvPicPr>
            <a:picLocks noChangeAspect="1"/>
          </p:cNvPicPr>
          <p:nvPr/>
        </p:nvPicPr>
        <p:blipFill>
          <a:blip r:embed="rId3"/>
          <a:stretch>
            <a:fillRect/>
          </a:stretch>
        </p:blipFill>
        <p:spPr>
          <a:xfrm>
            <a:off x="1966533" y="3243167"/>
            <a:ext cx="645006" cy="645006"/>
          </a:xfrm>
          <a:prstGeom prst="rect">
            <a:avLst/>
          </a:prstGeom>
        </p:spPr>
      </p:pic>
      <p:pic>
        <p:nvPicPr>
          <p:cNvPr id="31" name="Imagen 30">
            <a:extLst>
              <a:ext uri="{FF2B5EF4-FFF2-40B4-BE49-F238E27FC236}">
                <a16:creationId xmlns:a16="http://schemas.microsoft.com/office/drawing/2014/main" id="{8F4F4F59-B514-754E-AC29-6E07F721FB84}"/>
              </a:ext>
            </a:extLst>
          </p:cNvPr>
          <p:cNvPicPr>
            <a:picLocks noChangeAspect="1"/>
          </p:cNvPicPr>
          <p:nvPr/>
        </p:nvPicPr>
        <p:blipFill>
          <a:blip r:embed="rId4"/>
          <a:stretch>
            <a:fillRect/>
          </a:stretch>
        </p:blipFill>
        <p:spPr>
          <a:xfrm>
            <a:off x="1985748" y="2407348"/>
            <a:ext cx="581862" cy="581862"/>
          </a:xfrm>
          <a:prstGeom prst="rect">
            <a:avLst/>
          </a:prstGeom>
        </p:spPr>
      </p:pic>
      <p:pic>
        <p:nvPicPr>
          <p:cNvPr id="32" name="Imagen 31">
            <a:extLst>
              <a:ext uri="{FF2B5EF4-FFF2-40B4-BE49-F238E27FC236}">
                <a16:creationId xmlns:a16="http://schemas.microsoft.com/office/drawing/2014/main" id="{5FD731FD-3F71-8042-BDF5-928C6FDD68A6}"/>
              </a:ext>
            </a:extLst>
          </p:cNvPr>
          <p:cNvPicPr>
            <a:picLocks noChangeAspect="1"/>
          </p:cNvPicPr>
          <p:nvPr/>
        </p:nvPicPr>
        <p:blipFill>
          <a:blip r:embed="rId5"/>
          <a:stretch>
            <a:fillRect/>
          </a:stretch>
        </p:blipFill>
        <p:spPr>
          <a:xfrm>
            <a:off x="1965511" y="4099385"/>
            <a:ext cx="681709" cy="681709"/>
          </a:xfrm>
          <a:prstGeom prst="rect">
            <a:avLst/>
          </a:prstGeom>
        </p:spPr>
      </p:pic>
    </p:spTree>
    <p:extLst>
      <p:ext uri="{BB962C8B-B14F-4D97-AF65-F5344CB8AC3E}">
        <p14:creationId xmlns:p14="http://schemas.microsoft.com/office/powerpoint/2010/main" val="418991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3379611" y="656432"/>
            <a:ext cx="8055179" cy="396875"/>
          </a:xfrm>
          <a:prstGeom prst="rect">
            <a:avLst/>
          </a:prstGeom>
          <a:solidFill>
            <a:srgbClr val="E1BB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prstClr val="white"/>
              </a:solidFill>
            </a:endParaRPr>
          </a:p>
        </p:txBody>
      </p:sp>
      <p:sp>
        <p:nvSpPr>
          <p:cNvPr id="14" name="CuadroTexto 13"/>
          <p:cNvSpPr txBox="1"/>
          <p:nvPr/>
        </p:nvSpPr>
        <p:spPr>
          <a:xfrm>
            <a:off x="3167063" y="334963"/>
            <a:ext cx="8059125" cy="584775"/>
          </a:xfrm>
          <a:prstGeom prst="rect">
            <a:avLst/>
          </a:prstGeom>
          <a:solidFill>
            <a:srgbClr val="00CC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eaLnBrk="1" fontAlgn="auto" hangingPunct="1">
              <a:spcBef>
                <a:spcPts val="0"/>
              </a:spcBef>
              <a:spcAft>
                <a:spcPts val="0"/>
              </a:spcAft>
              <a:defRPr/>
            </a:pPr>
            <a:r>
              <a:rPr lang="es-CO" sz="3200" b="1" dirty="0">
                <a:solidFill>
                  <a:schemeClr val="bg1"/>
                </a:solidFill>
                <a:latin typeface="Kristen ITC" panose="03050502040202030202" pitchFamily="66" charset="0"/>
              </a:rPr>
              <a:t>Atención a la primera infancia</a:t>
            </a:r>
          </a:p>
        </p:txBody>
      </p:sp>
      <p:sp>
        <p:nvSpPr>
          <p:cNvPr id="59396" name="Rectángulo 1"/>
          <p:cNvSpPr>
            <a:spLocks noChangeArrowheads="1"/>
          </p:cNvSpPr>
          <p:nvPr/>
        </p:nvSpPr>
        <p:spPr bwMode="auto">
          <a:xfrm>
            <a:off x="379413" y="1279525"/>
            <a:ext cx="67706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s-ES" altLang="es-CO" sz="1800">
                <a:solidFill>
                  <a:srgbClr val="002060"/>
                </a:solidFill>
                <a:latin typeface="Arial Narrow" panose="020B0606020202030204" pitchFamily="34" charset="0"/>
              </a:rPr>
              <a:t>Promovemos el desarrollo integral de las niñas y los niños de cero a cinco años, mediante la protección y garantía de sus derechos, la educación inicial, cuidado, salud, nutrición, protección y participación. Nuestras acciones están articuladas con la Ley de Estado para el Desarrollo Integral de la Primera Infancia ‘De Cero a Siempre’ - Ley 1804 de 2016.</a:t>
            </a:r>
            <a:endParaRPr lang="es-CO" altLang="es-CO" sz="1800">
              <a:solidFill>
                <a:srgbClr val="002060"/>
              </a:solidFill>
              <a:latin typeface="Arial Narrow" panose="020B0606020202030204" pitchFamily="34" charset="0"/>
            </a:endParaRPr>
          </a:p>
        </p:txBody>
      </p:sp>
      <p:sp>
        <p:nvSpPr>
          <p:cNvPr id="59397" name="Rectángulo 3"/>
          <p:cNvSpPr>
            <a:spLocks noChangeArrowheads="1"/>
          </p:cNvSpPr>
          <p:nvPr/>
        </p:nvSpPr>
        <p:spPr bwMode="auto">
          <a:xfrm>
            <a:off x="7186613" y="1555750"/>
            <a:ext cx="316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CO" sz="1800">
              <a:solidFill>
                <a:srgbClr val="555555"/>
              </a:solidFill>
              <a:latin typeface="Asap"/>
            </a:endParaRPr>
          </a:p>
        </p:txBody>
      </p:sp>
      <p:graphicFrame>
        <p:nvGraphicFramePr>
          <p:cNvPr id="7" name="Tabla 6"/>
          <p:cNvGraphicFramePr>
            <a:graphicFrameLocks noGrp="1"/>
          </p:cNvGraphicFramePr>
          <p:nvPr>
            <p:extLst>
              <p:ext uri="{D42A27DB-BD31-4B8C-83A1-F6EECF244321}">
                <p14:modId xmlns:p14="http://schemas.microsoft.com/office/powerpoint/2010/main" val="4005747057"/>
              </p:ext>
            </p:extLst>
          </p:nvPr>
        </p:nvGraphicFramePr>
        <p:xfrm>
          <a:off x="379549" y="2901967"/>
          <a:ext cx="6717287" cy="3273391"/>
        </p:xfrm>
        <a:graphic>
          <a:graphicData uri="http://schemas.openxmlformats.org/drawingml/2006/table">
            <a:tbl>
              <a:tblPr>
                <a:tableStyleId>{E8B1032C-EA38-4F05-BA0D-38AFFFC7BED3}</a:tableStyleId>
              </a:tblPr>
              <a:tblGrid>
                <a:gridCol w="854696">
                  <a:extLst>
                    <a:ext uri="{9D8B030D-6E8A-4147-A177-3AD203B41FA5}">
                      <a16:colId xmlns:a16="http://schemas.microsoft.com/office/drawing/2014/main" val="20000"/>
                    </a:ext>
                  </a:extLst>
                </a:gridCol>
                <a:gridCol w="681085">
                  <a:extLst>
                    <a:ext uri="{9D8B030D-6E8A-4147-A177-3AD203B41FA5}">
                      <a16:colId xmlns:a16="http://schemas.microsoft.com/office/drawing/2014/main" val="20001"/>
                    </a:ext>
                  </a:extLst>
                </a:gridCol>
                <a:gridCol w="979145">
                  <a:extLst>
                    <a:ext uri="{9D8B030D-6E8A-4147-A177-3AD203B41FA5}">
                      <a16:colId xmlns:a16="http://schemas.microsoft.com/office/drawing/2014/main" val="20002"/>
                    </a:ext>
                  </a:extLst>
                </a:gridCol>
                <a:gridCol w="2406246">
                  <a:extLst>
                    <a:ext uri="{9D8B030D-6E8A-4147-A177-3AD203B41FA5}">
                      <a16:colId xmlns:a16="http://schemas.microsoft.com/office/drawing/2014/main" val="20003"/>
                    </a:ext>
                  </a:extLst>
                </a:gridCol>
                <a:gridCol w="649703">
                  <a:extLst>
                    <a:ext uri="{9D8B030D-6E8A-4147-A177-3AD203B41FA5}">
                      <a16:colId xmlns:a16="http://schemas.microsoft.com/office/drawing/2014/main" val="20004"/>
                    </a:ext>
                  </a:extLst>
                </a:gridCol>
                <a:gridCol w="532263">
                  <a:extLst>
                    <a:ext uri="{9D8B030D-6E8A-4147-A177-3AD203B41FA5}">
                      <a16:colId xmlns:a16="http://schemas.microsoft.com/office/drawing/2014/main" val="20005"/>
                    </a:ext>
                  </a:extLst>
                </a:gridCol>
                <a:gridCol w="614149">
                  <a:extLst>
                    <a:ext uri="{9D8B030D-6E8A-4147-A177-3AD203B41FA5}">
                      <a16:colId xmlns:a16="http://schemas.microsoft.com/office/drawing/2014/main" val="20006"/>
                    </a:ext>
                  </a:extLst>
                </a:gridCol>
              </a:tblGrid>
              <a:tr h="263899">
                <a:tc gridSpan="7">
                  <a:txBody>
                    <a:bodyPr/>
                    <a:lstStyle/>
                    <a:p>
                      <a:pPr algn="ctr" fontAlgn="ctr"/>
                      <a:r>
                        <a:rPr lang="es-CO" sz="1400" b="1" u="none" strike="noStrike" dirty="0">
                          <a:solidFill>
                            <a:srgbClr val="002060"/>
                          </a:solidFill>
                          <a:effectLst/>
                          <a:latin typeface="Arial Narrow" panose="020B0606020202030204" pitchFamily="34" charset="0"/>
                        </a:rPr>
                        <a:t>EJECUCIÓN ICBF 2020</a:t>
                      </a:r>
                      <a:r>
                        <a:rPr lang="es-CO" sz="1400" b="1" i="0" u="none" strike="noStrike" dirty="0">
                          <a:solidFill>
                            <a:srgbClr val="002060"/>
                          </a:solidFill>
                          <a:effectLst/>
                          <a:latin typeface="Arial Narrow" panose="020B0606020202030204" pitchFamily="34" charset="0"/>
                        </a:rPr>
                        <a:t>1</a:t>
                      </a:r>
                    </a:p>
                  </a:txBody>
                  <a:tcPr marL="9076" marR="9076" marT="9076"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79292">
                <a:tc rowSpan="2">
                  <a:txBody>
                    <a:bodyPr/>
                    <a:lstStyle/>
                    <a:p>
                      <a:pPr algn="ctr" fontAlgn="ctr"/>
                      <a:r>
                        <a:rPr lang="es-CO" sz="1050" b="1" u="none" strike="noStrike" dirty="0">
                          <a:solidFill>
                            <a:srgbClr val="002060"/>
                          </a:solidFill>
                          <a:effectLst/>
                          <a:latin typeface="Arial Narrow" panose="020B0606020202030204" pitchFamily="34" charset="0"/>
                        </a:rPr>
                        <a:t>PROYECTO MISIONAL</a:t>
                      </a:r>
                      <a:endParaRPr lang="es-CO" sz="1050" b="1" i="0" u="none" strike="noStrike" dirty="0">
                        <a:solidFill>
                          <a:srgbClr val="002060"/>
                        </a:solidFill>
                        <a:effectLst/>
                        <a:latin typeface="Arial Narrow" panose="020B0606020202030204" pitchFamily="34" charset="0"/>
                      </a:endParaRPr>
                    </a:p>
                  </a:txBody>
                  <a:tcPr marL="9076" marR="9076" marT="9076" marB="0" anchor="ctr"/>
                </a:tc>
                <a:tc rowSpan="2">
                  <a:txBody>
                    <a:bodyPr/>
                    <a:lstStyle/>
                    <a:p>
                      <a:pPr algn="ctr" fontAlgn="ctr"/>
                      <a:r>
                        <a:rPr lang="es-CO" sz="1050" b="1" u="none" strike="noStrike" dirty="0">
                          <a:solidFill>
                            <a:srgbClr val="002060"/>
                          </a:solidFill>
                          <a:effectLst/>
                          <a:latin typeface="Arial Narrow" panose="020B0606020202030204" pitchFamily="34" charset="0"/>
                        </a:rPr>
                        <a:t>EAS</a:t>
                      </a:r>
                      <a:endParaRPr lang="es-CO" sz="1050" b="1" i="0" u="none" strike="noStrike" dirty="0">
                        <a:solidFill>
                          <a:srgbClr val="002060"/>
                        </a:solidFill>
                        <a:effectLst/>
                        <a:latin typeface="Arial Narrow" panose="020B0606020202030204" pitchFamily="34" charset="0"/>
                      </a:endParaRPr>
                    </a:p>
                  </a:txBody>
                  <a:tcPr marL="9076" marR="9076" marT="9076" marB="0" anchor="ctr"/>
                </a:tc>
                <a:tc rowSpan="2">
                  <a:txBody>
                    <a:bodyPr/>
                    <a:lstStyle/>
                    <a:p>
                      <a:pPr algn="ctr" fontAlgn="ctr"/>
                      <a:r>
                        <a:rPr lang="es-CO" sz="1050" b="1" u="none" strike="noStrike" dirty="0">
                          <a:solidFill>
                            <a:srgbClr val="002060"/>
                          </a:solidFill>
                          <a:effectLst/>
                          <a:latin typeface="Arial Narrow" panose="020B0606020202030204" pitchFamily="34" charset="0"/>
                        </a:rPr>
                        <a:t>CONTRATOS</a:t>
                      </a:r>
                      <a:endParaRPr lang="es-CO" sz="1050" b="1" i="0" u="none" strike="noStrike" dirty="0">
                        <a:solidFill>
                          <a:srgbClr val="002060"/>
                        </a:solidFill>
                        <a:effectLst/>
                        <a:latin typeface="Arial Narrow" panose="020B0606020202030204" pitchFamily="34" charset="0"/>
                      </a:endParaRPr>
                    </a:p>
                  </a:txBody>
                  <a:tcPr marL="9076" marR="9076" marT="9076" marB="0" anchor="ctr"/>
                </a:tc>
                <a:tc rowSpan="2">
                  <a:txBody>
                    <a:bodyPr/>
                    <a:lstStyle/>
                    <a:p>
                      <a:pPr algn="ctr" fontAlgn="ctr"/>
                      <a:r>
                        <a:rPr lang="es-CO" sz="1050" b="1" u="none" strike="noStrike" dirty="0">
                          <a:solidFill>
                            <a:srgbClr val="002060"/>
                          </a:solidFill>
                          <a:effectLst/>
                          <a:latin typeface="Arial Narrow" panose="020B0606020202030204" pitchFamily="34" charset="0"/>
                        </a:rPr>
                        <a:t>SUBPROYECTO/PROGRANA - MODALIDAD</a:t>
                      </a:r>
                      <a:endParaRPr lang="es-CO" sz="1050" b="1" i="0" u="none" strike="noStrike" dirty="0">
                        <a:solidFill>
                          <a:srgbClr val="002060"/>
                        </a:solidFill>
                        <a:effectLst/>
                        <a:latin typeface="Arial Narrow" panose="020B0606020202030204" pitchFamily="34" charset="0"/>
                      </a:endParaRPr>
                    </a:p>
                  </a:txBody>
                  <a:tcPr marL="9076" marR="9076" marT="9076" marB="0" anchor="ctr"/>
                </a:tc>
                <a:tc gridSpan="3">
                  <a:txBody>
                    <a:bodyPr/>
                    <a:lstStyle/>
                    <a:p>
                      <a:pPr algn="ctr" fontAlgn="ctr"/>
                      <a:r>
                        <a:rPr lang="es-CO" sz="1050" b="1" u="none" strike="noStrike" dirty="0">
                          <a:solidFill>
                            <a:srgbClr val="002060"/>
                          </a:solidFill>
                          <a:effectLst/>
                          <a:latin typeface="Arial Narrow" panose="020B0606020202030204" pitchFamily="34" charset="0"/>
                        </a:rPr>
                        <a:t>PROGRAMACIÓN 2021</a:t>
                      </a:r>
                      <a:endParaRPr lang="es-CO" sz="1050" b="1" i="0" u="none" strike="noStrike" dirty="0">
                        <a:solidFill>
                          <a:srgbClr val="002060"/>
                        </a:solidFill>
                        <a:effectLst/>
                        <a:latin typeface="Arial Narrow" panose="020B0606020202030204" pitchFamily="34" charset="0"/>
                      </a:endParaRPr>
                    </a:p>
                  </a:txBody>
                  <a:tcPr marL="9076" marR="9076" marT="9076" marB="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318760">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1050" b="1" u="none" strike="noStrike" dirty="0">
                          <a:solidFill>
                            <a:srgbClr val="002060"/>
                          </a:solidFill>
                          <a:effectLst/>
                          <a:latin typeface="Arial Narrow" panose="020B0606020202030204" pitchFamily="34" charset="0"/>
                        </a:rPr>
                        <a:t>UNIDADES</a:t>
                      </a:r>
                      <a:endParaRPr lang="es-CO" sz="1050" b="1" i="0" u="none" strike="noStrike" dirty="0">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b="1" u="none" strike="noStrike" dirty="0">
                          <a:solidFill>
                            <a:srgbClr val="002060"/>
                          </a:solidFill>
                          <a:effectLst/>
                          <a:latin typeface="Arial Narrow" panose="020B0606020202030204" pitchFamily="34" charset="0"/>
                        </a:rPr>
                        <a:t>CUPOS</a:t>
                      </a:r>
                      <a:endParaRPr lang="es-CO" sz="1050" b="1" i="0" u="none" strike="noStrike" dirty="0">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b="1" u="none" strike="noStrike" dirty="0">
                          <a:solidFill>
                            <a:srgbClr val="002060"/>
                          </a:solidFill>
                          <a:effectLst/>
                          <a:latin typeface="Arial Narrow" panose="020B0606020202030204" pitchFamily="34" charset="0"/>
                        </a:rPr>
                        <a:t>USUARIOS</a:t>
                      </a:r>
                      <a:endParaRPr lang="es-CO" sz="1050" b="1" i="0" u="none" strike="noStrike" dirty="0">
                        <a:solidFill>
                          <a:srgbClr val="002060"/>
                        </a:solidFill>
                        <a:effectLst/>
                        <a:latin typeface="Arial Narrow" panose="020B0606020202030204" pitchFamily="34" charset="0"/>
                      </a:endParaRPr>
                    </a:p>
                  </a:txBody>
                  <a:tcPr marL="9076" marR="9076" marT="9076" marB="0" anchor="ctr"/>
                </a:tc>
                <a:extLst>
                  <a:ext uri="{0D108BD9-81ED-4DB2-BD59-A6C34878D82A}">
                    <a16:rowId xmlns:a16="http://schemas.microsoft.com/office/drawing/2014/main" val="10002"/>
                  </a:ext>
                </a:extLst>
              </a:tr>
              <a:tr h="196213">
                <a:tc rowSpan="7">
                  <a:txBody>
                    <a:bodyPr/>
                    <a:lstStyle/>
                    <a:p>
                      <a:pPr algn="ctr" fontAlgn="ctr"/>
                      <a:r>
                        <a:rPr lang="es-CO" sz="1200" b="1" u="none" strike="noStrike" dirty="0">
                          <a:solidFill>
                            <a:srgbClr val="002060"/>
                          </a:solidFill>
                          <a:effectLst/>
                          <a:latin typeface="Arial Narrow" panose="020B0606020202030204" pitchFamily="34" charset="0"/>
                        </a:rPr>
                        <a:t>PRIMERA INFANCIA</a:t>
                      </a:r>
                      <a:endParaRPr lang="es-CO" sz="1200" b="1" i="0" u="none" strike="noStrike" dirty="0">
                        <a:solidFill>
                          <a:srgbClr val="002060"/>
                        </a:solidFill>
                        <a:effectLst/>
                        <a:latin typeface="Arial Narrow" panose="020B0606020202030204" pitchFamily="34" charset="0"/>
                      </a:endParaRPr>
                    </a:p>
                  </a:txBody>
                  <a:tcPr marL="9076" marR="9076" marT="9076" marB="0" vert="vert270" anchor="ctr"/>
                </a:tc>
                <a:tc rowSpan="7">
                  <a:txBody>
                    <a:bodyPr/>
                    <a:lstStyle/>
                    <a:p>
                      <a:pPr algn="ctr" fontAlgn="ctr"/>
                      <a:r>
                        <a:rPr lang="es-CO" sz="1200" b="1" u="none" strike="noStrike" dirty="0">
                          <a:solidFill>
                            <a:srgbClr val="002060"/>
                          </a:solidFill>
                          <a:effectLst/>
                          <a:latin typeface="Arial Narrow" panose="020B0606020202030204" pitchFamily="34" charset="0"/>
                        </a:rPr>
                        <a:t>13</a:t>
                      </a:r>
                      <a:endParaRPr lang="es-CO" sz="1200" b="1" i="0" u="none" strike="noStrike" dirty="0">
                        <a:solidFill>
                          <a:srgbClr val="002060"/>
                        </a:solidFill>
                        <a:effectLst/>
                        <a:latin typeface="Arial Narrow" panose="020B0606020202030204" pitchFamily="34" charset="0"/>
                      </a:endParaRPr>
                    </a:p>
                  </a:txBody>
                  <a:tcPr marL="9076" marR="9076" marT="9076" marB="0" anchor="ctr"/>
                </a:tc>
                <a:tc rowSpan="7">
                  <a:txBody>
                    <a:bodyPr/>
                    <a:lstStyle/>
                    <a:p>
                      <a:pPr algn="ctr" fontAlgn="ctr"/>
                      <a:r>
                        <a:rPr lang="es-ES" sz="1200" b="1" i="0" u="none" strike="noStrike" dirty="0">
                          <a:solidFill>
                            <a:srgbClr val="002060"/>
                          </a:solidFill>
                          <a:effectLst/>
                          <a:latin typeface="Arial Narrow" panose="020B0606020202030204" pitchFamily="34" charset="0"/>
                        </a:rPr>
                        <a:t>26</a:t>
                      </a:r>
                      <a:endParaRPr lang="es-CO" sz="1200" b="1" i="0" u="none" strike="noStrike" dirty="0">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dirty="0">
                          <a:solidFill>
                            <a:srgbClr val="002060"/>
                          </a:solidFill>
                          <a:effectLst/>
                          <a:latin typeface="Arial Narrow" panose="020B0606020202030204" pitchFamily="34" charset="0"/>
                        </a:rPr>
                        <a:t>HCB FAMI – FAMILIAR</a:t>
                      </a:r>
                      <a:endParaRPr lang="es-CO" sz="1050" b="0" i="0" u="none" strike="noStrike" dirty="0">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82</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984</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984</a:t>
                      </a:r>
                      <a:endParaRPr lang="es-CO" sz="1050" b="0" i="0" u="none" strike="noStrike">
                        <a:solidFill>
                          <a:srgbClr val="002060"/>
                        </a:solidFill>
                        <a:effectLst/>
                        <a:latin typeface="Arial Narrow" panose="020B0606020202030204" pitchFamily="34" charset="0"/>
                      </a:endParaRPr>
                    </a:p>
                  </a:txBody>
                  <a:tcPr marL="9076" marR="9076" marT="9076" marB="0" anchor="ctr"/>
                </a:tc>
                <a:extLst>
                  <a:ext uri="{0D108BD9-81ED-4DB2-BD59-A6C34878D82A}">
                    <a16:rowId xmlns:a16="http://schemas.microsoft.com/office/drawing/2014/main" val="10003"/>
                  </a:ext>
                </a:extLst>
              </a:tr>
              <a:tr h="35316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1050" u="none" strike="noStrike" dirty="0">
                          <a:solidFill>
                            <a:srgbClr val="002060"/>
                          </a:solidFill>
                          <a:effectLst/>
                          <a:latin typeface="Arial Narrow" panose="020B0606020202030204" pitchFamily="34" charset="0"/>
                        </a:rPr>
                        <a:t>HCB INTEGRAL - COMUNITARIO INTEGRAL</a:t>
                      </a:r>
                      <a:endParaRPr lang="es-CO" sz="1050" b="0" i="0" u="none" strike="noStrike" dirty="0">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dirty="0">
                          <a:solidFill>
                            <a:srgbClr val="002060"/>
                          </a:solidFill>
                          <a:effectLst/>
                          <a:latin typeface="Arial Narrow" panose="020B0606020202030204" pitchFamily="34" charset="0"/>
                        </a:rPr>
                        <a:t>99</a:t>
                      </a:r>
                      <a:endParaRPr lang="es-CO" sz="1050" b="0" i="0" u="none" strike="noStrike" dirty="0">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1188</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1188</a:t>
                      </a:r>
                      <a:endParaRPr lang="es-CO" sz="1050" b="0" i="0" u="none" strike="noStrike">
                        <a:solidFill>
                          <a:srgbClr val="002060"/>
                        </a:solidFill>
                        <a:effectLst/>
                        <a:latin typeface="Arial Narrow" panose="020B0606020202030204" pitchFamily="34" charset="0"/>
                      </a:endParaRPr>
                    </a:p>
                  </a:txBody>
                  <a:tcPr marL="9076" marR="9076" marT="9076" marB="0" anchor="ctr"/>
                </a:tc>
                <a:extLst>
                  <a:ext uri="{0D108BD9-81ED-4DB2-BD59-A6C34878D82A}">
                    <a16:rowId xmlns:a16="http://schemas.microsoft.com/office/drawing/2014/main" val="10004"/>
                  </a:ext>
                </a:extLst>
              </a:tr>
              <a:tr h="35316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1050" u="none" strike="noStrike" dirty="0">
                          <a:solidFill>
                            <a:srgbClr val="002060"/>
                          </a:solidFill>
                          <a:effectLst/>
                          <a:latin typeface="Arial Narrow" panose="020B0606020202030204" pitchFamily="34" charset="0"/>
                        </a:rPr>
                        <a:t>HCB  AGRUPADOS - COMUNITARIO</a:t>
                      </a:r>
                      <a:endParaRPr lang="es-CO" sz="1050" b="0" i="0" u="none" strike="noStrike" dirty="0">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29</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780</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780</a:t>
                      </a:r>
                      <a:endParaRPr lang="es-CO" sz="1050" b="0" i="0" u="none" strike="noStrike">
                        <a:solidFill>
                          <a:srgbClr val="002060"/>
                        </a:solidFill>
                        <a:effectLst/>
                        <a:latin typeface="Arial Narrow" panose="020B0606020202030204" pitchFamily="34" charset="0"/>
                      </a:endParaRPr>
                    </a:p>
                  </a:txBody>
                  <a:tcPr marL="9076" marR="9076" marT="9076" marB="0" anchor="ctr"/>
                </a:tc>
                <a:extLst>
                  <a:ext uri="{0D108BD9-81ED-4DB2-BD59-A6C34878D82A}">
                    <a16:rowId xmlns:a16="http://schemas.microsoft.com/office/drawing/2014/main" val="10005"/>
                  </a:ext>
                </a:extLst>
              </a:tr>
              <a:tr h="35316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1050" u="none" strike="noStrike" dirty="0">
                          <a:solidFill>
                            <a:srgbClr val="002060"/>
                          </a:solidFill>
                          <a:effectLst/>
                          <a:latin typeface="Arial Narrow" panose="020B0606020202030204" pitchFamily="34" charset="0"/>
                        </a:rPr>
                        <a:t>CDI SIN ARRIENDO  - INSTITUCIONAL</a:t>
                      </a:r>
                      <a:endParaRPr lang="es-CO" sz="1050" b="0" i="0" u="none" strike="noStrike" dirty="0">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22</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3012</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3012</a:t>
                      </a:r>
                      <a:endParaRPr lang="es-CO" sz="1050" b="0" i="0" u="none" strike="noStrike">
                        <a:solidFill>
                          <a:srgbClr val="002060"/>
                        </a:solidFill>
                        <a:effectLst/>
                        <a:latin typeface="Arial Narrow" panose="020B0606020202030204" pitchFamily="34" charset="0"/>
                      </a:endParaRPr>
                    </a:p>
                  </a:txBody>
                  <a:tcPr marL="9076" marR="9076" marT="9076" marB="0" anchor="ctr"/>
                </a:tc>
                <a:extLst>
                  <a:ext uri="{0D108BD9-81ED-4DB2-BD59-A6C34878D82A}">
                    <a16:rowId xmlns:a16="http://schemas.microsoft.com/office/drawing/2014/main" val="10006"/>
                  </a:ext>
                </a:extLst>
              </a:tr>
              <a:tr h="35316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1050" u="none" strike="noStrike">
                          <a:solidFill>
                            <a:srgbClr val="002060"/>
                          </a:solidFill>
                          <a:effectLst/>
                          <a:latin typeface="Arial Narrow" panose="020B0606020202030204" pitchFamily="34" charset="0"/>
                        </a:rPr>
                        <a:t>CDI CON ARRIENDO - INSTITUCIONAL</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14</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2086</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2086</a:t>
                      </a:r>
                      <a:endParaRPr lang="es-CO" sz="1050" b="0" i="0" u="none" strike="noStrike">
                        <a:solidFill>
                          <a:srgbClr val="002060"/>
                        </a:solidFill>
                        <a:effectLst/>
                        <a:latin typeface="Arial Narrow" panose="020B0606020202030204" pitchFamily="34" charset="0"/>
                      </a:endParaRPr>
                    </a:p>
                  </a:txBody>
                  <a:tcPr marL="9076" marR="9076" marT="9076" marB="0" anchor="ctr"/>
                </a:tc>
                <a:extLst>
                  <a:ext uri="{0D108BD9-81ED-4DB2-BD59-A6C34878D82A}">
                    <a16:rowId xmlns:a16="http://schemas.microsoft.com/office/drawing/2014/main" val="10007"/>
                  </a:ext>
                </a:extLst>
              </a:tr>
              <a:tr h="35316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1050" u="none" strike="noStrike">
                          <a:solidFill>
                            <a:srgbClr val="002060"/>
                          </a:solidFill>
                          <a:effectLst/>
                          <a:latin typeface="Arial Narrow" panose="020B0606020202030204" pitchFamily="34" charset="0"/>
                        </a:rPr>
                        <a:t>HOGARES INFANTILES - INSTITUCIONAL</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2</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135</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135</a:t>
                      </a:r>
                      <a:endParaRPr lang="es-CO" sz="1050" b="0" i="0" u="none" strike="noStrike">
                        <a:solidFill>
                          <a:srgbClr val="002060"/>
                        </a:solidFill>
                        <a:effectLst/>
                        <a:latin typeface="Arial Narrow" panose="020B0606020202030204" pitchFamily="34" charset="0"/>
                      </a:endParaRPr>
                    </a:p>
                  </a:txBody>
                  <a:tcPr marL="9076" marR="9076" marT="9076" marB="0" anchor="ctr"/>
                </a:tc>
                <a:extLst>
                  <a:ext uri="{0D108BD9-81ED-4DB2-BD59-A6C34878D82A}">
                    <a16:rowId xmlns:a16="http://schemas.microsoft.com/office/drawing/2014/main" val="10008"/>
                  </a:ext>
                </a:extLst>
              </a:tr>
              <a:tr h="35316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1050" u="none" strike="noStrike">
                          <a:solidFill>
                            <a:srgbClr val="002060"/>
                          </a:solidFill>
                          <a:effectLst/>
                          <a:latin typeface="Arial Narrow" panose="020B0606020202030204" pitchFamily="34" charset="0"/>
                        </a:rPr>
                        <a:t>ATENCIÓN PROPIA E INTERCULTURAL</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285</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a:solidFill>
                            <a:srgbClr val="002060"/>
                          </a:solidFill>
                          <a:effectLst/>
                          <a:latin typeface="Arial Narrow" panose="020B0606020202030204" pitchFamily="34" charset="0"/>
                        </a:rPr>
                        <a:t>6918</a:t>
                      </a:r>
                      <a:endParaRPr lang="es-CO" sz="1050" b="0" i="0" u="none" strike="noStrike">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050" u="none" strike="noStrike" dirty="0">
                          <a:solidFill>
                            <a:srgbClr val="002060"/>
                          </a:solidFill>
                          <a:effectLst/>
                          <a:latin typeface="Arial Narrow" panose="020B0606020202030204" pitchFamily="34" charset="0"/>
                        </a:rPr>
                        <a:t>6918</a:t>
                      </a:r>
                      <a:endParaRPr lang="es-CO" sz="1050" b="0" i="0" u="none" strike="noStrike" dirty="0">
                        <a:solidFill>
                          <a:srgbClr val="002060"/>
                        </a:solidFill>
                        <a:effectLst/>
                        <a:latin typeface="Arial Narrow" panose="020B0606020202030204" pitchFamily="34" charset="0"/>
                      </a:endParaRPr>
                    </a:p>
                  </a:txBody>
                  <a:tcPr marL="9076" marR="9076" marT="9076" marB="0" anchor="ctr"/>
                </a:tc>
                <a:extLst>
                  <a:ext uri="{0D108BD9-81ED-4DB2-BD59-A6C34878D82A}">
                    <a16:rowId xmlns:a16="http://schemas.microsoft.com/office/drawing/2014/main" val="10009"/>
                  </a:ext>
                </a:extLst>
              </a:tr>
              <a:tr h="196213">
                <a:tc gridSpan="4">
                  <a:txBody>
                    <a:bodyPr/>
                    <a:lstStyle/>
                    <a:p>
                      <a:pPr algn="ctr" fontAlgn="b"/>
                      <a:r>
                        <a:rPr lang="es-CO" sz="1200" b="1" u="none" strike="noStrike" dirty="0">
                          <a:solidFill>
                            <a:srgbClr val="002060"/>
                          </a:solidFill>
                          <a:effectLst/>
                          <a:latin typeface="Arial Narrow" panose="020B0606020202030204" pitchFamily="34" charset="0"/>
                        </a:rPr>
                        <a:t>TOTAL</a:t>
                      </a:r>
                      <a:endParaRPr lang="es-CO" sz="1200" b="1" i="0" u="none" strike="noStrike" dirty="0">
                        <a:solidFill>
                          <a:srgbClr val="002060"/>
                        </a:solidFill>
                        <a:effectLst/>
                        <a:latin typeface="Arial Narrow" panose="020B0606020202030204" pitchFamily="34" charset="0"/>
                      </a:endParaRPr>
                    </a:p>
                  </a:txBody>
                  <a:tcPr marL="9076" marR="9076" marT="9076" marB="0" anchor="b"/>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ctr" fontAlgn="ctr"/>
                      <a:r>
                        <a:rPr lang="es-CO" sz="1200" b="1" u="none" strike="noStrike" dirty="0">
                          <a:solidFill>
                            <a:srgbClr val="002060"/>
                          </a:solidFill>
                          <a:effectLst/>
                          <a:latin typeface="Arial Narrow" panose="020B0606020202030204" pitchFamily="34" charset="0"/>
                        </a:rPr>
                        <a:t>533</a:t>
                      </a:r>
                      <a:endParaRPr lang="es-CO" sz="1200" b="1" i="0" u="none" strike="noStrike" dirty="0">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200" b="1" u="none" strike="noStrike" dirty="0">
                          <a:solidFill>
                            <a:srgbClr val="002060"/>
                          </a:solidFill>
                          <a:effectLst/>
                          <a:latin typeface="Arial Narrow" panose="020B0606020202030204" pitchFamily="34" charset="0"/>
                        </a:rPr>
                        <a:t>15161</a:t>
                      </a:r>
                      <a:endParaRPr lang="es-CO" sz="1200" b="1" i="0" u="none" strike="noStrike" dirty="0">
                        <a:solidFill>
                          <a:srgbClr val="002060"/>
                        </a:solidFill>
                        <a:effectLst/>
                        <a:latin typeface="Arial Narrow" panose="020B0606020202030204" pitchFamily="34" charset="0"/>
                      </a:endParaRPr>
                    </a:p>
                  </a:txBody>
                  <a:tcPr marL="9076" marR="9076" marT="9076" marB="0" anchor="ctr"/>
                </a:tc>
                <a:tc>
                  <a:txBody>
                    <a:bodyPr/>
                    <a:lstStyle/>
                    <a:p>
                      <a:pPr algn="ctr" fontAlgn="ctr"/>
                      <a:r>
                        <a:rPr lang="es-CO" sz="1200" b="1" u="none" strike="noStrike" dirty="0">
                          <a:solidFill>
                            <a:srgbClr val="002060"/>
                          </a:solidFill>
                          <a:effectLst/>
                          <a:latin typeface="Arial Narrow" panose="020B0606020202030204" pitchFamily="34" charset="0"/>
                        </a:rPr>
                        <a:t>15161</a:t>
                      </a:r>
                      <a:endParaRPr lang="es-CO" sz="1200" b="1" i="0" u="none" strike="noStrike" dirty="0">
                        <a:solidFill>
                          <a:srgbClr val="002060"/>
                        </a:solidFill>
                        <a:effectLst/>
                        <a:latin typeface="Arial Narrow" panose="020B0606020202030204" pitchFamily="34" charset="0"/>
                      </a:endParaRPr>
                    </a:p>
                  </a:txBody>
                  <a:tcPr marL="9076" marR="9076" marT="9076" marB="0" anchor="ctr"/>
                </a:tc>
                <a:extLst>
                  <a:ext uri="{0D108BD9-81ED-4DB2-BD59-A6C34878D82A}">
                    <a16:rowId xmlns:a16="http://schemas.microsoft.com/office/drawing/2014/main" val="10010"/>
                  </a:ext>
                </a:extLst>
              </a:tr>
            </a:tbl>
          </a:graphicData>
        </a:graphic>
      </p:graphicFrame>
      <p:grpSp>
        <p:nvGrpSpPr>
          <p:cNvPr id="18" name="Grupo 17"/>
          <p:cNvGrpSpPr/>
          <p:nvPr/>
        </p:nvGrpSpPr>
        <p:grpSpPr>
          <a:xfrm>
            <a:off x="583894" y="614343"/>
            <a:ext cx="2445469" cy="156837"/>
            <a:chOff x="0" y="5591175"/>
            <a:chExt cx="5761038" cy="211139"/>
          </a:xfrm>
          <a:solidFill>
            <a:srgbClr val="00CC00"/>
          </a:solidFill>
        </p:grpSpPr>
        <p:sp>
          <p:nvSpPr>
            <p:cNvPr id="19" name="Rectángulo 18"/>
            <p:cNvSpPr/>
            <p:nvPr/>
          </p:nvSpPr>
          <p:spPr>
            <a:xfrm>
              <a:off x="0" y="5605464"/>
              <a:ext cx="3609975" cy="196850"/>
            </a:xfrm>
            <a:prstGeom prst="rect">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20" name="Elipse 19"/>
            <p:cNvSpPr/>
            <p:nvPr/>
          </p:nvSpPr>
          <p:spPr>
            <a:xfrm>
              <a:off x="3721100"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1" name="Elipse 20"/>
            <p:cNvSpPr/>
            <p:nvPr/>
          </p:nvSpPr>
          <p:spPr>
            <a:xfrm>
              <a:off x="4033838"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2" name="Elipse 21"/>
            <p:cNvSpPr/>
            <p:nvPr/>
          </p:nvSpPr>
          <p:spPr>
            <a:xfrm>
              <a:off x="4341814"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3" name="Elipse 22"/>
            <p:cNvSpPr/>
            <p:nvPr/>
          </p:nvSpPr>
          <p:spPr>
            <a:xfrm>
              <a:off x="4651375"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4" name="Elipse 23"/>
            <p:cNvSpPr/>
            <p:nvPr/>
          </p:nvSpPr>
          <p:spPr>
            <a:xfrm>
              <a:off x="4938713"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5" name="Elipse 24"/>
            <p:cNvSpPr/>
            <p:nvPr/>
          </p:nvSpPr>
          <p:spPr>
            <a:xfrm>
              <a:off x="5246689"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6" name="Elipse 25"/>
            <p:cNvSpPr/>
            <p:nvPr/>
          </p:nvSpPr>
          <p:spPr>
            <a:xfrm>
              <a:off x="5556250" y="559752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grpSp>
      <p:grpSp>
        <p:nvGrpSpPr>
          <p:cNvPr id="59400" name="Grupo 3"/>
          <p:cNvGrpSpPr>
            <a:grpSpLocks/>
          </p:cNvGrpSpPr>
          <p:nvPr/>
        </p:nvGrpSpPr>
        <p:grpSpPr bwMode="auto">
          <a:xfrm>
            <a:off x="7186613" y="1404938"/>
            <a:ext cx="4852987" cy="4002087"/>
            <a:chOff x="1028665" y="2537964"/>
            <a:chExt cx="4853520" cy="4001395"/>
          </a:xfrm>
        </p:grpSpPr>
        <p:pic>
          <p:nvPicPr>
            <p:cNvPr id="59401" name="Picture 2" descr="Imágenes de Circulos | Vectores, fotos de stock y PSD gratui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665" y="2537964"/>
              <a:ext cx="4853520" cy="400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uadroTexto 28"/>
            <p:cNvSpPr txBox="1"/>
            <p:nvPr/>
          </p:nvSpPr>
          <p:spPr bwMode="auto">
            <a:xfrm>
              <a:off x="1436697" y="3364908"/>
              <a:ext cx="1709926" cy="1015824"/>
            </a:xfrm>
            <a:prstGeom prst="rect">
              <a:avLst/>
            </a:prstGeom>
            <a:noFill/>
          </p:spPr>
          <p:txBody>
            <a:bodyPr>
              <a:spAutoFit/>
            </a:bodyPr>
            <a:lstStyle/>
            <a:p>
              <a:pPr algn="ctr" eaLnBrk="1" fontAlgn="auto" hangingPunct="1">
                <a:spcBef>
                  <a:spcPts val="0"/>
                </a:spcBef>
                <a:spcAft>
                  <a:spcPts val="0"/>
                </a:spcAft>
                <a:defRPr/>
              </a:pPr>
              <a:r>
                <a:rPr lang="es-ES" sz="1000" b="1" dirty="0">
                  <a:solidFill>
                    <a:srgbClr val="002060"/>
                  </a:solidFill>
                  <a:latin typeface="Arial Narrow" panose="020B0606020202030204" pitchFamily="34" charset="0"/>
                  <a:ea typeface="+mn-lt"/>
                  <a:cs typeface="Arial"/>
                </a:rPr>
                <a:t>Modalidad Institucional</a:t>
              </a:r>
            </a:p>
            <a:p>
              <a:pPr algn="ctr" eaLnBrk="1" fontAlgn="auto" hangingPunct="1">
                <a:spcBef>
                  <a:spcPts val="0"/>
                </a:spcBef>
                <a:spcAft>
                  <a:spcPts val="0"/>
                </a:spcAft>
                <a:defRPr/>
              </a:pPr>
              <a:r>
                <a:rPr lang="es-ES" sz="1000" b="1" dirty="0">
                  <a:solidFill>
                    <a:srgbClr val="002060"/>
                  </a:solidFill>
                  <a:latin typeface="Arial Narrow" panose="020B0606020202030204" pitchFamily="34" charset="0"/>
                </a:rPr>
                <a:t>Centros de Desarrollo Infantil (CDI):</a:t>
              </a:r>
            </a:p>
            <a:p>
              <a:pPr algn="ctr" eaLnBrk="1" fontAlgn="auto" hangingPunct="1">
                <a:spcBef>
                  <a:spcPts val="0"/>
                </a:spcBef>
                <a:spcAft>
                  <a:spcPts val="0"/>
                </a:spcAft>
                <a:defRPr/>
              </a:pPr>
              <a:r>
                <a:rPr lang="es-CO" sz="1000" b="1" dirty="0">
                  <a:solidFill>
                    <a:srgbClr val="002060"/>
                  </a:solidFill>
                  <a:latin typeface="Arial Narrow" panose="020B0606020202030204" pitchFamily="34" charset="0"/>
                </a:rPr>
                <a:t>Hogares Infantiles (HI)</a:t>
              </a:r>
            </a:p>
            <a:p>
              <a:pPr algn="ctr" eaLnBrk="1" fontAlgn="auto" hangingPunct="1">
                <a:spcBef>
                  <a:spcPts val="0"/>
                </a:spcBef>
                <a:spcAft>
                  <a:spcPts val="0"/>
                </a:spcAft>
                <a:defRPr/>
              </a:pPr>
              <a:endParaRPr lang="es-ES" sz="1000" b="1" dirty="0">
                <a:solidFill>
                  <a:srgbClr val="002060"/>
                </a:solidFill>
                <a:latin typeface="Arial Narrow" panose="020B0606020202030204" pitchFamily="34" charset="0"/>
              </a:endParaRPr>
            </a:p>
            <a:p>
              <a:pPr algn="ctr" eaLnBrk="1" fontAlgn="auto" hangingPunct="1">
                <a:spcBef>
                  <a:spcPts val="0"/>
                </a:spcBef>
                <a:spcAft>
                  <a:spcPts val="0"/>
                </a:spcAft>
                <a:defRPr/>
              </a:pPr>
              <a:endParaRPr lang="es-ES" sz="1000" b="1" dirty="0">
                <a:solidFill>
                  <a:srgbClr val="002060"/>
                </a:solidFill>
                <a:latin typeface="Arial Narrow" panose="020B0606020202030204" pitchFamily="34" charset="0"/>
              </a:endParaRPr>
            </a:p>
          </p:txBody>
        </p:sp>
        <p:sp>
          <p:nvSpPr>
            <p:cNvPr id="2" name="Rectángulo 1"/>
            <p:cNvSpPr/>
            <p:nvPr/>
          </p:nvSpPr>
          <p:spPr>
            <a:xfrm>
              <a:off x="3754701" y="3517282"/>
              <a:ext cx="1682935" cy="553942"/>
            </a:xfrm>
            <a:prstGeom prst="rect">
              <a:avLst/>
            </a:prstGeom>
          </p:spPr>
          <p:txBody>
            <a:bodyPr>
              <a:spAutoFit/>
            </a:bodyPr>
            <a:lstStyle/>
            <a:p>
              <a:pPr algn="ctr" eaLnBrk="1" fontAlgn="auto" hangingPunct="1">
                <a:spcBef>
                  <a:spcPts val="0"/>
                </a:spcBef>
                <a:spcAft>
                  <a:spcPts val="0"/>
                </a:spcAft>
                <a:defRPr/>
              </a:pPr>
              <a:r>
                <a:rPr lang="es-ES" sz="1000" b="1" dirty="0">
                  <a:solidFill>
                    <a:srgbClr val="002060"/>
                  </a:solidFill>
                  <a:latin typeface="Arial Narrow" panose="020B0606020202030204" pitchFamily="34" charset="0"/>
                  <a:ea typeface="+mn-lt"/>
                  <a:cs typeface="Arial"/>
                </a:rPr>
                <a:t>Modalidad Familiar</a:t>
              </a:r>
              <a:r>
                <a:rPr lang="es-CO" sz="1000" b="1" dirty="0">
                  <a:solidFill>
                    <a:srgbClr val="002060"/>
                  </a:solidFill>
                  <a:latin typeface="Arial Narrow" panose="020B0606020202030204" pitchFamily="34" charset="0"/>
                </a:rPr>
                <a:t>Hogares Comunitarios de Bienestar (FAMI):</a:t>
              </a:r>
            </a:p>
          </p:txBody>
        </p:sp>
        <p:sp>
          <p:nvSpPr>
            <p:cNvPr id="30" name="CuadroTexto 29"/>
            <p:cNvSpPr txBox="1"/>
            <p:nvPr/>
          </p:nvSpPr>
          <p:spPr bwMode="auto">
            <a:xfrm>
              <a:off x="1719303" y="5269579"/>
              <a:ext cx="1149476" cy="707903"/>
            </a:xfrm>
            <a:prstGeom prst="rect">
              <a:avLst/>
            </a:prstGeom>
            <a:noFill/>
          </p:spPr>
          <p:txBody>
            <a:bodyPr>
              <a:spAutoFit/>
            </a:bodyPr>
            <a:lstStyle/>
            <a:p>
              <a:pPr algn="ctr" eaLnBrk="1" fontAlgn="auto" hangingPunct="1">
                <a:spcBef>
                  <a:spcPts val="0"/>
                </a:spcBef>
                <a:spcAft>
                  <a:spcPts val="0"/>
                </a:spcAft>
                <a:defRPr/>
              </a:pPr>
              <a:r>
                <a:rPr lang="es-ES" sz="1000" b="1" dirty="0">
                  <a:solidFill>
                    <a:srgbClr val="002060"/>
                  </a:solidFill>
                  <a:latin typeface="Arial Narrow" panose="020B0606020202030204" pitchFamily="34" charset="0"/>
                  <a:ea typeface="+mn-lt"/>
                  <a:cs typeface="Arial"/>
                </a:rPr>
                <a:t>Modalidad Propia e Intercultural</a:t>
              </a:r>
            </a:p>
            <a:p>
              <a:pPr algn="ctr" eaLnBrk="1" fontAlgn="auto" hangingPunct="1">
                <a:spcBef>
                  <a:spcPts val="0"/>
                </a:spcBef>
                <a:spcAft>
                  <a:spcPts val="0"/>
                </a:spcAft>
                <a:defRPr/>
              </a:pPr>
              <a:r>
                <a:rPr lang="es-ES" sz="1000" b="1" dirty="0">
                  <a:solidFill>
                    <a:srgbClr val="002060"/>
                  </a:solidFill>
                  <a:latin typeface="Arial Narrow" panose="020B0606020202030204" pitchFamily="34" charset="0"/>
                  <a:ea typeface="+mn-lt"/>
                  <a:cs typeface="Arial"/>
                </a:rPr>
                <a:t>UCA Forma de atención 1-2 y3 </a:t>
              </a:r>
              <a:endParaRPr lang="es-ES" sz="1000" b="1" dirty="0">
                <a:solidFill>
                  <a:srgbClr val="002060"/>
                </a:solidFill>
                <a:latin typeface="Arial Narrow" panose="020B0606020202030204" pitchFamily="34" charset="0"/>
              </a:endParaRPr>
            </a:p>
          </p:txBody>
        </p:sp>
        <p:sp>
          <p:nvSpPr>
            <p:cNvPr id="31" name="Rectángulo 30"/>
            <p:cNvSpPr/>
            <p:nvPr/>
          </p:nvSpPr>
          <p:spPr>
            <a:xfrm>
              <a:off x="3703896" y="5191805"/>
              <a:ext cx="1681348" cy="861863"/>
            </a:xfrm>
            <a:prstGeom prst="rect">
              <a:avLst/>
            </a:prstGeom>
          </p:spPr>
          <p:txBody>
            <a:bodyPr>
              <a:spAutoFit/>
            </a:bodyPr>
            <a:lstStyle/>
            <a:p>
              <a:pPr algn="ctr" eaLnBrk="1" fontAlgn="auto" hangingPunct="1">
                <a:spcBef>
                  <a:spcPts val="0"/>
                </a:spcBef>
                <a:spcAft>
                  <a:spcPts val="0"/>
                </a:spcAft>
                <a:defRPr/>
              </a:pPr>
              <a:r>
                <a:rPr lang="es-ES" sz="1000" b="1" dirty="0">
                  <a:solidFill>
                    <a:srgbClr val="002060"/>
                  </a:solidFill>
                  <a:latin typeface="Arial Narrow" panose="020B0606020202030204" pitchFamily="34" charset="0"/>
                  <a:ea typeface="+mn-lt"/>
                  <a:cs typeface="Arial"/>
                </a:rPr>
                <a:t>Modalidad Comunitaria </a:t>
              </a:r>
            </a:p>
            <a:p>
              <a:pPr algn="ctr" eaLnBrk="1" fontAlgn="auto" hangingPunct="1">
                <a:spcBef>
                  <a:spcPts val="0"/>
                </a:spcBef>
                <a:spcAft>
                  <a:spcPts val="0"/>
                </a:spcAft>
                <a:defRPr/>
              </a:pPr>
              <a:r>
                <a:rPr lang="es-CO" sz="1000" b="1" dirty="0">
                  <a:solidFill>
                    <a:srgbClr val="002060"/>
                  </a:solidFill>
                  <a:latin typeface="Arial Narrow" panose="020B0606020202030204" pitchFamily="34" charset="0"/>
                </a:rPr>
                <a:t>Hogares Comunitarios de Bienestar</a:t>
              </a:r>
            </a:p>
            <a:p>
              <a:pPr algn="ctr" eaLnBrk="1" fontAlgn="auto" hangingPunct="1">
                <a:spcBef>
                  <a:spcPts val="0"/>
                </a:spcBef>
                <a:spcAft>
                  <a:spcPts val="0"/>
                </a:spcAft>
                <a:defRPr/>
              </a:pPr>
              <a:r>
                <a:rPr lang="es-CO" sz="1000" b="1" dirty="0">
                  <a:solidFill>
                    <a:srgbClr val="002060"/>
                  </a:solidFill>
                  <a:latin typeface="Arial Narrow" panose="020B0606020202030204" pitchFamily="34" charset="0"/>
                </a:rPr>
                <a:t>HCB Agrupados</a:t>
              </a:r>
            </a:p>
            <a:p>
              <a:pPr algn="ctr" eaLnBrk="1" fontAlgn="auto" hangingPunct="1">
                <a:spcBef>
                  <a:spcPts val="0"/>
                </a:spcBef>
                <a:spcAft>
                  <a:spcPts val="0"/>
                </a:spcAft>
                <a:defRPr/>
              </a:pPr>
              <a:r>
                <a:rPr lang="es-CO" sz="1000" b="1" dirty="0">
                  <a:solidFill>
                    <a:srgbClr val="002060"/>
                  </a:solidFill>
                  <a:latin typeface="Arial Narrow" panose="020B0606020202030204" pitchFamily="34" charset="0"/>
                </a:rPr>
                <a:t>HCB Integrales</a:t>
              </a:r>
            </a:p>
          </p:txBody>
        </p:sp>
      </p:grpSp>
    </p:spTree>
    <p:extLst>
      <p:ext uri="{BB962C8B-B14F-4D97-AF65-F5344CB8AC3E}">
        <p14:creationId xmlns:p14="http://schemas.microsoft.com/office/powerpoint/2010/main" val="113349591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ángulo 3"/>
          <p:cNvSpPr>
            <a:spLocks noChangeArrowheads="1"/>
          </p:cNvSpPr>
          <p:nvPr/>
        </p:nvSpPr>
        <p:spPr bwMode="auto">
          <a:xfrm>
            <a:off x="7186613" y="1555750"/>
            <a:ext cx="316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CO" sz="1800">
              <a:solidFill>
                <a:srgbClr val="555555"/>
              </a:solidFill>
              <a:latin typeface="Asap"/>
            </a:endParaRPr>
          </a:p>
        </p:txBody>
      </p:sp>
      <p:sp>
        <p:nvSpPr>
          <p:cNvPr id="61443" name="Rectángulo 1"/>
          <p:cNvSpPr>
            <a:spLocks noChangeArrowheads="1"/>
          </p:cNvSpPr>
          <p:nvPr/>
        </p:nvSpPr>
        <p:spPr bwMode="auto">
          <a:xfrm>
            <a:off x="550194" y="1614015"/>
            <a:ext cx="11103776"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s-ES" altLang="es-MX" sz="2400" b="1" dirty="0">
                <a:solidFill>
                  <a:srgbClr val="002060"/>
                </a:solidFill>
                <a:latin typeface="Arial Narrow" panose="020B0606020202030204" pitchFamily="34" charset="0"/>
              </a:rPr>
              <a:t>Infancia: </a:t>
            </a:r>
            <a:r>
              <a:rPr lang="es-ES" altLang="es-MX" sz="2400" dirty="0">
                <a:solidFill>
                  <a:srgbClr val="002060"/>
                </a:solidFill>
                <a:latin typeface="Arial Narrow" panose="020B0606020202030204" pitchFamily="34" charset="0"/>
              </a:rPr>
              <a:t>Aporta al desarrollo integral de niñas y niños de </a:t>
            </a:r>
            <a:r>
              <a:rPr lang="es-ES" altLang="es-MX" sz="2400" b="1" u="sng" dirty="0">
                <a:solidFill>
                  <a:srgbClr val="002060"/>
                </a:solidFill>
                <a:latin typeface="Arial Narrow" panose="020B0606020202030204" pitchFamily="34" charset="0"/>
              </a:rPr>
              <a:t>6 a 13 años</a:t>
            </a:r>
            <a:r>
              <a:rPr lang="es-ES" altLang="es-MX" sz="2400" dirty="0">
                <a:solidFill>
                  <a:srgbClr val="002060"/>
                </a:solidFill>
                <a:latin typeface="Arial Narrow" panose="020B0606020202030204" pitchFamily="34" charset="0"/>
              </a:rPr>
              <a:t> mediante el reconocimiento y la promoción de derechos</a:t>
            </a:r>
            <a:endParaRPr lang="es-CO" altLang="es-MX" sz="2400" dirty="0">
              <a:solidFill>
                <a:srgbClr val="002060"/>
              </a:solidFill>
              <a:latin typeface="Arial Narrow" panose="020B0606020202030204" pitchFamily="34" charset="0"/>
            </a:endParaRPr>
          </a:p>
        </p:txBody>
      </p:sp>
      <p:sp>
        <p:nvSpPr>
          <p:cNvPr id="4" name="Rectángulo 3"/>
          <p:cNvSpPr/>
          <p:nvPr/>
        </p:nvSpPr>
        <p:spPr>
          <a:xfrm>
            <a:off x="5717507" y="3399947"/>
            <a:ext cx="5430837" cy="1200150"/>
          </a:xfrm>
          <a:prstGeom prst="rect">
            <a:avLst/>
          </a:prstGeom>
        </p:spPr>
        <p:txBody>
          <a:bodyPr>
            <a:spAutoFit/>
          </a:bodyPr>
          <a:lstStyle/>
          <a:p>
            <a:pPr eaLnBrk="1" fontAlgn="auto" hangingPunct="1">
              <a:spcBef>
                <a:spcPts val="0"/>
              </a:spcBef>
              <a:spcAft>
                <a:spcPts val="0"/>
              </a:spcAft>
              <a:defRPr/>
            </a:pPr>
            <a:r>
              <a:rPr lang="es-CO" b="1" dirty="0">
                <a:solidFill>
                  <a:srgbClr val="002060"/>
                </a:solidFill>
                <a:latin typeface="Arial Narrow" panose="020B0606020202030204" pitchFamily="34" charset="0"/>
              </a:rPr>
              <a:t>Vigencia 2021 GENERACIÓN EXPLORA: 650 CUPOS</a:t>
            </a:r>
          </a:p>
          <a:p>
            <a:pPr marL="285750" indent="-285750" eaLnBrk="1" fontAlgn="auto" hangingPunct="1">
              <a:spcBef>
                <a:spcPts val="0"/>
              </a:spcBef>
              <a:spcAft>
                <a:spcPts val="0"/>
              </a:spcAft>
              <a:buFont typeface="Wingdings" panose="05000000000000000000" pitchFamily="2" charset="2"/>
              <a:buChar char="§"/>
              <a:defRPr/>
            </a:pPr>
            <a:r>
              <a:rPr lang="es-CO" dirty="0">
                <a:solidFill>
                  <a:srgbClr val="002060"/>
                </a:solidFill>
                <a:latin typeface="Arial Narrow" panose="020B0606020202030204" pitchFamily="34" charset="0"/>
              </a:rPr>
              <a:t>350 EN SAN JUAN DEL CESAR </a:t>
            </a:r>
          </a:p>
          <a:p>
            <a:pPr marL="285750" indent="-285750" eaLnBrk="1" fontAlgn="auto" hangingPunct="1">
              <a:spcBef>
                <a:spcPts val="0"/>
              </a:spcBef>
              <a:spcAft>
                <a:spcPts val="0"/>
              </a:spcAft>
              <a:buFont typeface="Wingdings" panose="05000000000000000000" pitchFamily="2" charset="2"/>
              <a:buChar char="§"/>
              <a:defRPr/>
            </a:pPr>
            <a:r>
              <a:rPr lang="es-CO" dirty="0">
                <a:solidFill>
                  <a:srgbClr val="002060"/>
                </a:solidFill>
                <a:latin typeface="Arial Narrow" panose="020B0606020202030204" pitchFamily="34" charset="0"/>
              </a:rPr>
              <a:t>300 CUPOS EN FONSECA</a:t>
            </a:r>
          </a:p>
          <a:p>
            <a:pPr marL="285750" indent="-285750" eaLnBrk="1" fontAlgn="auto" hangingPunct="1">
              <a:spcBef>
                <a:spcPts val="0"/>
              </a:spcBef>
              <a:spcAft>
                <a:spcPts val="0"/>
              </a:spcAft>
              <a:buFont typeface="Wingdings" panose="05000000000000000000" pitchFamily="2" charset="2"/>
              <a:buChar char="§"/>
              <a:defRPr/>
            </a:pPr>
            <a:r>
              <a:rPr lang="es-CO" dirty="0">
                <a:solidFill>
                  <a:srgbClr val="002060"/>
                </a:solidFill>
                <a:latin typeface="Arial Narrow" panose="020B0606020202030204" pitchFamily="34" charset="0"/>
              </a:rPr>
              <a:t>OPERADOR COMULRES CONTRATO 224/2021 </a:t>
            </a:r>
          </a:p>
        </p:txBody>
      </p:sp>
      <p:grpSp>
        <p:nvGrpSpPr>
          <p:cNvPr id="61445" name="Grupo 6"/>
          <p:cNvGrpSpPr>
            <a:grpSpLocks/>
          </p:cNvGrpSpPr>
          <p:nvPr/>
        </p:nvGrpSpPr>
        <p:grpSpPr bwMode="auto">
          <a:xfrm>
            <a:off x="1007394" y="5624034"/>
            <a:ext cx="10094913" cy="153988"/>
            <a:chOff x="915369" y="3490104"/>
            <a:chExt cx="10096348" cy="153099"/>
          </a:xfrm>
        </p:grpSpPr>
        <p:grpSp>
          <p:nvGrpSpPr>
            <p:cNvPr id="21" name="Grupo 20"/>
            <p:cNvGrpSpPr/>
            <p:nvPr/>
          </p:nvGrpSpPr>
          <p:grpSpPr>
            <a:xfrm rot="10800000">
              <a:off x="6876508" y="3495115"/>
              <a:ext cx="4135209" cy="148088"/>
              <a:chOff x="0" y="5591175"/>
              <a:chExt cx="5761038" cy="211139"/>
            </a:xfrm>
            <a:solidFill>
              <a:srgbClr val="00CC00"/>
            </a:solidFill>
          </p:grpSpPr>
          <p:sp>
            <p:nvSpPr>
              <p:cNvPr id="22" name="Rectángulo 21"/>
              <p:cNvSpPr/>
              <p:nvPr/>
            </p:nvSpPr>
            <p:spPr>
              <a:xfrm>
                <a:off x="0" y="5605464"/>
                <a:ext cx="3609975" cy="196850"/>
              </a:xfrm>
              <a:prstGeom prst="rect">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3" name="Elipse 22"/>
              <p:cNvSpPr/>
              <p:nvPr/>
            </p:nvSpPr>
            <p:spPr>
              <a:xfrm>
                <a:off x="3721100"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4" name="Elipse 23"/>
              <p:cNvSpPr/>
              <p:nvPr/>
            </p:nvSpPr>
            <p:spPr>
              <a:xfrm>
                <a:off x="4033838"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5" name="Elipse 24"/>
              <p:cNvSpPr/>
              <p:nvPr/>
            </p:nvSpPr>
            <p:spPr>
              <a:xfrm>
                <a:off x="4341814"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6" name="Elipse 25"/>
              <p:cNvSpPr/>
              <p:nvPr/>
            </p:nvSpPr>
            <p:spPr>
              <a:xfrm>
                <a:off x="4651375"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7" name="Elipse 26"/>
              <p:cNvSpPr/>
              <p:nvPr/>
            </p:nvSpPr>
            <p:spPr>
              <a:xfrm>
                <a:off x="4938713"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8" name="Elipse 27"/>
              <p:cNvSpPr/>
              <p:nvPr/>
            </p:nvSpPr>
            <p:spPr>
              <a:xfrm>
                <a:off x="5246689"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9" name="Elipse 28"/>
              <p:cNvSpPr/>
              <p:nvPr/>
            </p:nvSpPr>
            <p:spPr>
              <a:xfrm>
                <a:off x="5556250" y="559752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grpSp>
        <p:grpSp>
          <p:nvGrpSpPr>
            <p:cNvPr id="30" name="Grupo 29"/>
            <p:cNvGrpSpPr/>
            <p:nvPr/>
          </p:nvGrpSpPr>
          <p:grpSpPr>
            <a:xfrm>
              <a:off x="915369" y="3490104"/>
              <a:ext cx="4135209" cy="148088"/>
              <a:chOff x="0" y="5591175"/>
              <a:chExt cx="5761038" cy="211139"/>
            </a:xfrm>
            <a:solidFill>
              <a:srgbClr val="00CC00"/>
            </a:solidFill>
          </p:grpSpPr>
          <p:sp>
            <p:nvSpPr>
              <p:cNvPr id="31" name="Rectángulo 30"/>
              <p:cNvSpPr/>
              <p:nvPr/>
            </p:nvSpPr>
            <p:spPr>
              <a:xfrm>
                <a:off x="0" y="5605464"/>
                <a:ext cx="3609975" cy="196850"/>
              </a:xfrm>
              <a:prstGeom prst="rect">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2" name="Elipse 31"/>
              <p:cNvSpPr/>
              <p:nvPr/>
            </p:nvSpPr>
            <p:spPr>
              <a:xfrm>
                <a:off x="3721100"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3" name="Elipse 32"/>
              <p:cNvSpPr/>
              <p:nvPr/>
            </p:nvSpPr>
            <p:spPr>
              <a:xfrm>
                <a:off x="4033838"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4" name="Elipse 33"/>
              <p:cNvSpPr/>
              <p:nvPr/>
            </p:nvSpPr>
            <p:spPr>
              <a:xfrm>
                <a:off x="4341814"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5" name="Elipse 34"/>
              <p:cNvSpPr/>
              <p:nvPr/>
            </p:nvSpPr>
            <p:spPr>
              <a:xfrm>
                <a:off x="4651375"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6" name="Elipse 35"/>
              <p:cNvSpPr/>
              <p:nvPr/>
            </p:nvSpPr>
            <p:spPr>
              <a:xfrm>
                <a:off x="4938713"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7" name="Elipse 36"/>
              <p:cNvSpPr/>
              <p:nvPr/>
            </p:nvSpPr>
            <p:spPr>
              <a:xfrm>
                <a:off x="5246689"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8" name="Elipse 37"/>
              <p:cNvSpPr/>
              <p:nvPr/>
            </p:nvSpPr>
            <p:spPr>
              <a:xfrm>
                <a:off x="5556250" y="559752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grpSp>
      </p:grpSp>
      <p:sp>
        <p:nvSpPr>
          <p:cNvPr id="6" name="Rectángulo 5"/>
          <p:cNvSpPr/>
          <p:nvPr/>
        </p:nvSpPr>
        <p:spPr>
          <a:xfrm>
            <a:off x="550194" y="2647472"/>
            <a:ext cx="6096000" cy="2800350"/>
          </a:xfrm>
          <a:prstGeom prst="rect">
            <a:avLst/>
          </a:prstGeom>
        </p:spPr>
        <p:txBody>
          <a:bodyPr>
            <a:spAutoFit/>
          </a:bodyPr>
          <a:lstStyle/>
          <a:p>
            <a:pPr eaLnBrk="1" fontAlgn="auto" hangingPunct="1">
              <a:spcBef>
                <a:spcPts val="0"/>
              </a:spcBef>
              <a:spcAft>
                <a:spcPts val="0"/>
              </a:spcAft>
              <a:defRPr/>
            </a:pPr>
            <a:r>
              <a:rPr lang="es-ES" sz="1600" b="1" dirty="0">
                <a:solidFill>
                  <a:srgbClr val="002060"/>
                </a:solidFill>
                <a:latin typeface="Arial Narrow" panose="020B0606020202030204" pitchFamily="34" charset="0"/>
              </a:rPr>
              <a:t>GENERACIONES ETNICAS CON BIENESTAR: 250 CUPOS </a:t>
            </a:r>
          </a:p>
          <a:p>
            <a:pPr marL="342900" indent="-342900" eaLnBrk="1" fontAlgn="auto" hangingPunct="1">
              <a:spcBef>
                <a:spcPts val="0"/>
              </a:spcBef>
              <a:spcAft>
                <a:spcPts val="0"/>
              </a:spcAft>
              <a:buFont typeface="Wingdings" panose="05000000000000000000" pitchFamily="2" charset="2"/>
              <a:buChar char="§"/>
              <a:defRPr/>
            </a:pPr>
            <a:r>
              <a:rPr lang="es-ES" sz="1600" dirty="0">
                <a:solidFill>
                  <a:srgbClr val="002060"/>
                </a:solidFill>
                <a:latin typeface="Arial Narrow" panose="020B0606020202030204" pitchFamily="34" charset="0"/>
              </a:rPr>
              <a:t>HATONUEVO: 100 CUPOS </a:t>
            </a:r>
          </a:p>
          <a:p>
            <a:pPr marL="342900" indent="-342900" eaLnBrk="1" fontAlgn="auto" hangingPunct="1">
              <a:spcBef>
                <a:spcPts val="0"/>
              </a:spcBef>
              <a:spcAft>
                <a:spcPts val="0"/>
              </a:spcAft>
              <a:buFont typeface="Wingdings" panose="05000000000000000000" pitchFamily="2" charset="2"/>
              <a:buChar char="§"/>
              <a:defRPr/>
            </a:pPr>
            <a:r>
              <a:rPr lang="es-ES" sz="1600" dirty="0">
                <a:solidFill>
                  <a:srgbClr val="002060"/>
                </a:solidFill>
                <a:latin typeface="Arial Narrow" panose="020B0606020202030204" pitchFamily="34" charset="0"/>
              </a:rPr>
              <a:t>BARRANCAS: 100 CUPOS</a:t>
            </a:r>
          </a:p>
          <a:p>
            <a:pPr marL="342900" indent="-342900" eaLnBrk="1" fontAlgn="auto" hangingPunct="1">
              <a:spcBef>
                <a:spcPts val="0"/>
              </a:spcBef>
              <a:spcAft>
                <a:spcPts val="0"/>
              </a:spcAft>
              <a:buFont typeface="Wingdings" panose="05000000000000000000" pitchFamily="2" charset="2"/>
              <a:buChar char="§"/>
              <a:defRPr/>
            </a:pPr>
            <a:r>
              <a:rPr lang="es-ES" sz="1600" dirty="0">
                <a:solidFill>
                  <a:srgbClr val="002060"/>
                </a:solidFill>
                <a:latin typeface="Arial Narrow" panose="020B0606020202030204" pitchFamily="34" charset="0"/>
              </a:rPr>
              <a:t>MOLINO: 50 CUPOS WIWAS</a:t>
            </a:r>
          </a:p>
          <a:p>
            <a:pPr marL="285750" indent="-285750" eaLnBrk="1" fontAlgn="auto" hangingPunct="1">
              <a:spcBef>
                <a:spcPts val="0"/>
              </a:spcBef>
              <a:spcAft>
                <a:spcPts val="0"/>
              </a:spcAft>
              <a:buFont typeface="Wingdings" panose="05000000000000000000" pitchFamily="2" charset="2"/>
              <a:buChar char="§"/>
              <a:defRPr/>
            </a:pPr>
            <a:r>
              <a:rPr lang="es-ES" sz="1600" dirty="0">
                <a:solidFill>
                  <a:srgbClr val="002060"/>
                </a:solidFill>
                <a:latin typeface="Arial Narrow" panose="020B0606020202030204" pitchFamily="34" charset="0"/>
              </a:rPr>
              <a:t>OPERADOR COTTIRRAWA CONTRATO 235/2021</a:t>
            </a:r>
          </a:p>
          <a:p>
            <a:pPr eaLnBrk="1" fontAlgn="auto" hangingPunct="1">
              <a:spcBef>
                <a:spcPts val="0"/>
              </a:spcBef>
              <a:spcAft>
                <a:spcPts val="0"/>
              </a:spcAft>
              <a:defRPr/>
            </a:pPr>
            <a:endParaRPr lang="es-ES" sz="1600" dirty="0">
              <a:solidFill>
                <a:srgbClr val="002060"/>
              </a:solidFill>
              <a:latin typeface="Arial Narrow" panose="020B0606020202030204" pitchFamily="34" charset="0"/>
            </a:endParaRPr>
          </a:p>
          <a:p>
            <a:pPr eaLnBrk="1" fontAlgn="auto" hangingPunct="1">
              <a:spcBef>
                <a:spcPts val="0"/>
              </a:spcBef>
              <a:spcAft>
                <a:spcPts val="0"/>
              </a:spcAft>
              <a:defRPr/>
            </a:pPr>
            <a:r>
              <a:rPr lang="es-ES" sz="1600" b="1" dirty="0">
                <a:solidFill>
                  <a:srgbClr val="002060"/>
                </a:solidFill>
                <a:latin typeface="Arial Narrow" panose="020B0606020202030204" pitchFamily="34" charset="0"/>
              </a:rPr>
              <a:t>OPERADOR F. ROSA IGUARAN: 200 CUPOS </a:t>
            </a:r>
          </a:p>
          <a:p>
            <a:pPr marL="285750" indent="-285750" eaLnBrk="1" fontAlgn="auto" hangingPunct="1">
              <a:spcBef>
                <a:spcPts val="0"/>
              </a:spcBef>
              <a:spcAft>
                <a:spcPts val="0"/>
              </a:spcAft>
              <a:buFont typeface="Wingdings" panose="05000000000000000000" pitchFamily="2" charset="2"/>
              <a:buChar char="§"/>
              <a:defRPr/>
            </a:pPr>
            <a:r>
              <a:rPr lang="es-ES" sz="1600" dirty="0">
                <a:solidFill>
                  <a:srgbClr val="002060"/>
                </a:solidFill>
                <a:latin typeface="Arial Narrow" panose="020B0606020202030204" pitchFamily="34" charset="0"/>
              </a:rPr>
              <a:t>FONSECA: 100 CUPOS </a:t>
            </a:r>
          </a:p>
          <a:p>
            <a:pPr marL="285750" indent="-285750" eaLnBrk="1" fontAlgn="auto" hangingPunct="1">
              <a:spcBef>
                <a:spcPts val="0"/>
              </a:spcBef>
              <a:spcAft>
                <a:spcPts val="0"/>
              </a:spcAft>
              <a:buFont typeface="Wingdings" panose="05000000000000000000" pitchFamily="2" charset="2"/>
              <a:buChar char="§"/>
              <a:defRPr/>
            </a:pPr>
            <a:r>
              <a:rPr lang="es-ES" sz="1600" dirty="0">
                <a:solidFill>
                  <a:srgbClr val="002060"/>
                </a:solidFill>
                <a:latin typeface="Arial Narrow" panose="020B0606020202030204" pitchFamily="34" charset="0"/>
              </a:rPr>
              <a:t>DISTRACCION : 100 CUPOS</a:t>
            </a:r>
          </a:p>
          <a:p>
            <a:pPr marL="285750" indent="-285750" eaLnBrk="1" fontAlgn="auto" hangingPunct="1">
              <a:spcBef>
                <a:spcPts val="0"/>
              </a:spcBef>
              <a:spcAft>
                <a:spcPts val="0"/>
              </a:spcAft>
              <a:buFont typeface="Wingdings" panose="05000000000000000000" pitchFamily="2" charset="2"/>
              <a:buChar char="§"/>
              <a:defRPr/>
            </a:pPr>
            <a:r>
              <a:rPr lang="es-ES" sz="1600" dirty="0">
                <a:solidFill>
                  <a:srgbClr val="002060"/>
                </a:solidFill>
                <a:latin typeface="Arial Narrow" panose="020B0606020202030204" pitchFamily="34" charset="0"/>
              </a:rPr>
              <a:t>CONTRATO 248/2021</a:t>
            </a:r>
          </a:p>
          <a:p>
            <a:pPr eaLnBrk="1" fontAlgn="auto" hangingPunct="1">
              <a:spcBef>
                <a:spcPts val="0"/>
              </a:spcBef>
              <a:spcAft>
                <a:spcPts val="0"/>
              </a:spcAft>
              <a:defRPr/>
            </a:pPr>
            <a:endParaRPr lang="es-ES" sz="1600" dirty="0">
              <a:solidFill>
                <a:srgbClr val="002060"/>
              </a:solidFill>
              <a:latin typeface="Arial Narrow" panose="020B0606020202030204" pitchFamily="34" charset="0"/>
            </a:endParaRPr>
          </a:p>
        </p:txBody>
      </p:sp>
      <p:sp>
        <p:nvSpPr>
          <p:cNvPr id="46" name="CuadroTexto 45"/>
          <p:cNvSpPr txBox="1"/>
          <p:nvPr/>
        </p:nvSpPr>
        <p:spPr>
          <a:xfrm>
            <a:off x="5178010" y="268605"/>
            <a:ext cx="6213475" cy="646113"/>
          </a:xfrm>
          <a:prstGeom prst="rect">
            <a:avLst/>
          </a:prstGeom>
          <a:solidFill>
            <a:srgbClr val="00CC00"/>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eaLnBrk="1" fontAlgn="auto" hangingPunct="1">
              <a:spcBef>
                <a:spcPts val="0"/>
              </a:spcBef>
              <a:spcAft>
                <a:spcPts val="0"/>
              </a:spcAft>
              <a:defRPr/>
            </a:pPr>
            <a:r>
              <a:rPr lang="es-CO" sz="3600" b="1" dirty="0">
                <a:solidFill>
                  <a:schemeClr val="bg1"/>
                </a:solidFill>
                <a:latin typeface="Kristen ITC" panose="03050502040202030202" pitchFamily="66" charset="0"/>
              </a:rPr>
              <a:t>Atención Infancia</a:t>
            </a:r>
          </a:p>
        </p:txBody>
      </p:sp>
      <p:pic>
        <p:nvPicPr>
          <p:cNvPr id="61448" name="Imagen 358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571" y="111460"/>
            <a:ext cx="334440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Imagen 3584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6086" y="182123"/>
            <a:ext cx="966788"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487686"/>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5071131" y="216582"/>
            <a:ext cx="6374482" cy="647700"/>
          </a:xfrm>
          <a:prstGeom prst="rect">
            <a:avLst/>
          </a:prstGeom>
          <a:solidFill>
            <a:srgbClr val="00CC00"/>
          </a:solid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eaLnBrk="1" fontAlgn="auto" hangingPunct="1">
              <a:spcBef>
                <a:spcPts val="0"/>
              </a:spcBef>
              <a:spcAft>
                <a:spcPts val="0"/>
              </a:spcAft>
              <a:defRPr/>
            </a:pPr>
            <a:r>
              <a:rPr lang="es-CO" sz="3600" b="1" dirty="0">
                <a:solidFill>
                  <a:schemeClr val="bg1"/>
                </a:solidFill>
                <a:latin typeface="Kristen ITC" panose="03050502040202030202" pitchFamily="66" charset="0"/>
              </a:rPr>
              <a:t>Adolescencia y juventud </a:t>
            </a:r>
          </a:p>
        </p:txBody>
      </p:sp>
      <p:sp>
        <p:nvSpPr>
          <p:cNvPr id="63491" name="Rectángulo 3"/>
          <p:cNvSpPr>
            <a:spLocks noChangeArrowheads="1"/>
          </p:cNvSpPr>
          <p:nvPr/>
        </p:nvSpPr>
        <p:spPr bwMode="auto">
          <a:xfrm>
            <a:off x="7186613" y="1555750"/>
            <a:ext cx="316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CO" sz="1800">
              <a:solidFill>
                <a:srgbClr val="555555"/>
              </a:solidFill>
              <a:latin typeface="Asap"/>
            </a:endParaRPr>
          </a:p>
        </p:txBody>
      </p:sp>
      <p:sp>
        <p:nvSpPr>
          <p:cNvPr id="63492" name="Rectángulo 2"/>
          <p:cNvSpPr>
            <a:spLocks noChangeArrowheads="1"/>
          </p:cNvSpPr>
          <p:nvPr/>
        </p:nvSpPr>
        <p:spPr bwMode="auto">
          <a:xfrm>
            <a:off x="326260" y="1925638"/>
            <a:ext cx="11718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s-ES" altLang="es-MX" sz="2400" b="1" dirty="0">
                <a:solidFill>
                  <a:srgbClr val="002060"/>
                </a:solidFill>
                <a:latin typeface="Arial Narrow" panose="020B0606020202030204" pitchFamily="34" charset="0"/>
              </a:rPr>
              <a:t>Adolescencia y Juventud:</a:t>
            </a:r>
            <a:r>
              <a:rPr lang="es-ES" altLang="es-MX" sz="2400" dirty="0">
                <a:solidFill>
                  <a:srgbClr val="002060"/>
                </a:solidFill>
                <a:latin typeface="Arial Narrow" panose="020B0606020202030204" pitchFamily="34" charset="0"/>
              </a:rPr>
              <a:t> Promueve los derechos de la adolescencia y la juventud, previene la situaciones que ponen en riesgo la garantía de los mismos y genera oportunidades para el desarrollo de proyectos de vida</a:t>
            </a:r>
            <a:endParaRPr lang="es-CO" altLang="es-MX" sz="2400" dirty="0">
              <a:solidFill>
                <a:srgbClr val="002060"/>
              </a:solidFill>
              <a:latin typeface="Arial Narrow" panose="020B0606020202030204" pitchFamily="34" charset="0"/>
            </a:endParaRPr>
          </a:p>
        </p:txBody>
      </p:sp>
      <p:grpSp>
        <p:nvGrpSpPr>
          <p:cNvPr id="63493" name="Grupo 6"/>
          <p:cNvGrpSpPr>
            <a:grpSpLocks/>
          </p:cNvGrpSpPr>
          <p:nvPr/>
        </p:nvGrpSpPr>
        <p:grpSpPr bwMode="auto">
          <a:xfrm>
            <a:off x="935860" y="5891213"/>
            <a:ext cx="10096500" cy="152400"/>
            <a:chOff x="915369" y="3490104"/>
            <a:chExt cx="10096348" cy="153099"/>
          </a:xfrm>
        </p:grpSpPr>
        <p:grpSp>
          <p:nvGrpSpPr>
            <p:cNvPr id="21" name="Grupo 20"/>
            <p:cNvGrpSpPr/>
            <p:nvPr/>
          </p:nvGrpSpPr>
          <p:grpSpPr>
            <a:xfrm rot="10800000">
              <a:off x="6876508" y="3495115"/>
              <a:ext cx="4135209" cy="148088"/>
              <a:chOff x="0" y="5591175"/>
              <a:chExt cx="5761038" cy="211139"/>
            </a:xfrm>
            <a:solidFill>
              <a:srgbClr val="00CC00"/>
            </a:solidFill>
          </p:grpSpPr>
          <p:sp>
            <p:nvSpPr>
              <p:cNvPr id="22" name="Rectángulo 21"/>
              <p:cNvSpPr/>
              <p:nvPr/>
            </p:nvSpPr>
            <p:spPr>
              <a:xfrm>
                <a:off x="0" y="5605464"/>
                <a:ext cx="3609975" cy="196850"/>
              </a:xfrm>
              <a:prstGeom prst="rect">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3" name="Elipse 22"/>
              <p:cNvSpPr/>
              <p:nvPr/>
            </p:nvSpPr>
            <p:spPr>
              <a:xfrm>
                <a:off x="3721100"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4" name="Elipse 23"/>
              <p:cNvSpPr/>
              <p:nvPr/>
            </p:nvSpPr>
            <p:spPr>
              <a:xfrm>
                <a:off x="4033838"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5" name="Elipse 24"/>
              <p:cNvSpPr/>
              <p:nvPr/>
            </p:nvSpPr>
            <p:spPr>
              <a:xfrm>
                <a:off x="4341814"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6" name="Elipse 25"/>
              <p:cNvSpPr/>
              <p:nvPr/>
            </p:nvSpPr>
            <p:spPr>
              <a:xfrm>
                <a:off x="4651375"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7" name="Elipse 26"/>
              <p:cNvSpPr/>
              <p:nvPr/>
            </p:nvSpPr>
            <p:spPr>
              <a:xfrm>
                <a:off x="4938713"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8" name="Elipse 27"/>
              <p:cNvSpPr/>
              <p:nvPr/>
            </p:nvSpPr>
            <p:spPr>
              <a:xfrm>
                <a:off x="5246689"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9" name="Elipse 28"/>
              <p:cNvSpPr/>
              <p:nvPr/>
            </p:nvSpPr>
            <p:spPr>
              <a:xfrm>
                <a:off x="5556250" y="559752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grpSp>
        <p:grpSp>
          <p:nvGrpSpPr>
            <p:cNvPr id="30" name="Grupo 29"/>
            <p:cNvGrpSpPr/>
            <p:nvPr/>
          </p:nvGrpSpPr>
          <p:grpSpPr>
            <a:xfrm>
              <a:off x="915369" y="3490104"/>
              <a:ext cx="4135209" cy="148088"/>
              <a:chOff x="0" y="5591175"/>
              <a:chExt cx="5761038" cy="211139"/>
            </a:xfrm>
            <a:solidFill>
              <a:srgbClr val="00CC00"/>
            </a:solidFill>
          </p:grpSpPr>
          <p:sp>
            <p:nvSpPr>
              <p:cNvPr id="31" name="Rectángulo 30"/>
              <p:cNvSpPr/>
              <p:nvPr/>
            </p:nvSpPr>
            <p:spPr>
              <a:xfrm>
                <a:off x="0" y="5605464"/>
                <a:ext cx="3609975" cy="196850"/>
              </a:xfrm>
              <a:prstGeom prst="rect">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2" name="Elipse 31"/>
              <p:cNvSpPr/>
              <p:nvPr/>
            </p:nvSpPr>
            <p:spPr>
              <a:xfrm>
                <a:off x="3721100"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3" name="Elipse 32"/>
              <p:cNvSpPr/>
              <p:nvPr/>
            </p:nvSpPr>
            <p:spPr>
              <a:xfrm>
                <a:off x="4033838"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4" name="Elipse 33"/>
              <p:cNvSpPr/>
              <p:nvPr/>
            </p:nvSpPr>
            <p:spPr>
              <a:xfrm>
                <a:off x="4341814"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5" name="Elipse 34"/>
              <p:cNvSpPr/>
              <p:nvPr/>
            </p:nvSpPr>
            <p:spPr>
              <a:xfrm>
                <a:off x="4651375" y="559117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6" name="Elipse 35"/>
              <p:cNvSpPr/>
              <p:nvPr/>
            </p:nvSpPr>
            <p:spPr>
              <a:xfrm>
                <a:off x="4938713"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7" name="Elipse 36"/>
              <p:cNvSpPr/>
              <p:nvPr/>
            </p:nvSpPr>
            <p:spPr>
              <a:xfrm>
                <a:off x="5246689" y="5591175"/>
                <a:ext cx="204787"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8" name="Elipse 37"/>
              <p:cNvSpPr/>
              <p:nvPr/>
            </p:nvSpPr>
            <p:spPr>
              <a:xfrm>
                <a:off x="5556250" y="5597525"/>
                <a:ext cx="204788" cy="204788"/>
              </a:xfrm>
              <a:prstGeom prst="ellipse">
                <a:avLst/>
              </a:prstGeom>
              <a:grp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grpSp>
      </p:grpSp>
      <p:sp>
        <p:nvSpPr>
          <p:cNvPr id="63494" name="Rectángulo 18"/>
          <p:cNvSpPr>
            <a:spLocks noChangeArrowheads="1"/>
          </p:cNvSpPr>
          <p:nvPr/>
        </p:nvSpPr>
        <p:spPr bwMode="auto">
          <a:xfrm>
            <a:off x="1845498" y="3349626"/>
            <a:ext cx="39687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MX" sz="1600" b="1">
                <a:solidFill>
                  <a:srgbClr val="002060"/>
                </a:solidFill>
                <a:latin typeface="Arial Narrow" panose="020B0606020202030204" pitchFamily="34" charset="0"/>
              </a:rPr>
              <a:t>OPERADOR FUNDESOP CONTRATO 212/2021</a:t>
            </a:r>
          </a:p>
          <a:p>
            <a:pPr algn="ctr" eaLnBrk="1" hangingPunct="1">
              <a:lnSpc>
                <a:spcPct val="100000"/>
              </a:lnSpc>
              <a:spcBef>
                <a:spcPct val="0"/>
              </a:spcBef>
              <a:buFontTx/>
              <a:buNone/>
            </a:pPr>
            <a:endParaRPr lang="es-CO" altLang="es-MX" sz="1600">
              <a:solidFill>
                <a:srgbClr val="002060"/>
              </a:solidFill>
              <a:latin typeface="Arial Narrow" panose="020B0606020202030204" pitchFamily="34" charset="0"/>
            </a:endParaRPr>
          </a:p>
          <a:p>
            <a:pPr algn="ctr" eaLnBrk="1" hangingPunct="1">
              <a:lnSpc>
                <a:spcPct val="100000"/>
              </a:lnSpc>
              <a:spcBef>
                <a:spcPct val="0"/>
              </a:spcBef>
              <a:buFontTx/>
              <a:buNone/>
            </a:pPr>
            <a:r>
              <a:rPr lang="es-CO" altLang="es-MX" sz="1600">
                <a:solidFill>
                  <a:srgbClr val="002060"/>
                </a:solidFill>
                <a:latin typeface="Arial Narrow" panose="020B0606020202030204" pitchFamily="34" charset="0"/>
              </a:rPr>
              <a:t>SACUDETE: 720 CUPOS Supervisión GAT Riohacha </a:t>
            </a:r>
          </a:p>
        </p:txBody>
      </p:sp>
      <p:sp>
        <p:nvSpPr>
          <p:cNvPr id="63495" name="Rectángulo 35839"/>
          <p:cNvSpPr>
            <a:spLocks noChangeArrowheads="1"/>
          </p:cNvSpPr>
          <p:nvPr/>
        </p:nvSpPr>
        <p:spPr bwMode="auto">
          <a:xfrm>
            <a:off x="6185723" y="3309938"/>
            <a:ext cx="4202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CO" altLang="es-MX" sz="1600" b="1">
                <a:solidFill>
                  <a:srgbClr val="002060"/>
                </a:solidFill>
                <a:latin typeface="Arial Narrow" panose="020B0606020202030204" pitchFamily="34" charset="0"/>
              </a:rPr>
              <a:t>OPERADOR F. COTTIRRAWA CONTRATO 255/2021 </a:t>
            </a:r>
          </a:p>
          <a:p>
            <a:pPr algn="ctr" eaLnBrk="1" hangingPunct="1">
              <a:lnSpc>
                <a:spcPct val="100000"/>
              </a:lnSpc>
              <a:spcBef>
                <a:spcPct val="0"/>
              </a:spcBef>
              <a:buFontTx/>
              <a:buNone/>
            </a:pPr>
            <a:endParaRPr lang="es-CO" altLang="es-MX" sz="1600">
              <a:solidFill>
                <a:srgbClr val="002060"/>
              </a:solidFill>
              <a:latin typeface="Arial Narrow" panose="020B0606020202030204" pitchFamily="34" charset="0"/>
            </a:endParaRPr>
          </a:p>
          <a:p>
            <a:pPr algn="ctr" eaLnBrk="1" hangingPunct="1">
              <a:lnSpc>
                <a:spcPct val="100000"/>
              </a:lnSpc>
              <a:spcBef>
                <a:spcPct val="0"/>
              </a:spcBef>
              <a:buFontTx/>
              <a:buNone/>
            </a:pPr>
            <a:r>
              <a:rPr lang="es-CO" altLang="es-MX" sz="1600">
                <a:solidFill>
                  <a:srgbClr val="002060"/>
                </a:solidFill>
                <a:latin typeface="Arial Narrow" panose="020B0606020202030204" pitchFamily="34" charset="0"/>
              </a:rPr>
              <a:t>SACUDETE ETNICOS 200 CUPOS </a:t>
            </a:r>
          </a:p>
        </p:txBody>
      </p:sp>
      <p:sp>
        <p:nvSpPr>
          <p:cNvPr id="63496" name="Rectángulo 4"/>
          <p:cNvSpPr>
            <a:spLocks noChangeArrowheads="1"/>
          </p:cNvSpPr>
          <p:nvPr/>
        </p:nvSpPr>
        <p:spPr bwMode="auto">
          <a:xfrm>
            <a:off x="2863085" y="4325938"/>
            <a:ext cx="62738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s-CO" altLang="es-MX" sz="1600">
              <a:solidFill>
                <a:srgbClr val="002060"/>
              </a:solidFill>
              <a:latin typeface="Arial Narrow" panose="020B0606020202030204" pitchFamily="34" charset="0"/>
            </a:endParaRPr>
          </a:p>
          <a:p>
            <a:pPr algn="ctr" eaLnBrk="1" hangingPunct="1">
              <a:lnSpc>
                <a:spcPct val="100000"/>
              </a:lnSpc>
              <a:spcBef>
                <a:spcPct val="0"/>
              </a:spcBef>
              <a:buFontTx/>
              <a:buNone/>
            </a:pPr>
            <a:r>
              <a:rPr lang="es-CO" altLang="es-MX" sz="1600" b="1">
                <a:solidFill>
                  <a:srgbClr val="002060"/>
                </a:solidFill>
                <a:latin typeface="Arial Narrow" panose="020B0606020202030204" pitchFamily="34" charset="0"/>
              </a:rPr>
              <a:t>SACUDETE ETNICOS - F. COTTIRRAWA CONTRATO 256/2021</a:t>
            </a:r>
          </a:p>
          <a:p>
            <a:pPr algn="ctr" eaLnBrk="1" hangingPunct="1">
              <a:lnSpc>
                <a:spcPct val="100000"/>
              </a:lnSpc>
              <a:spcBef>
                <a:spcPct val="0"/>
              </a:spcBef>
              <a:buFontTx/>
              <a:buNone/>
            </a:pPr>
            <a:endParaRPr lang="es-CO" altLang="es-MX" sz="1600">
              <a:solidFill>
                <a:srgbClr val="002060"/>
              </a:solidFill>
              <a:latin typeface="Arial Narrow" panose="020B0606020202030204" pitchFamily="34" charset="0"/>
            </a:endParaRPr>
          </a:p>
          <a:p>
            <a:pPr algn="ctr" eaLnBrk="1" hangingPunct="1">
              <a:lnSpc>
                <a:spcPct val="100000"/>
              </a:lnSpc>
              <a:spcBef>
                <a:spcPct val="0"/>
              </a:spcBef>
              <a:buFontTx/>
              <a:buNone/>
            </a:pPr>
            <a:r>
              <a:rPr lang="es-CO" altLang="es-MX" sz="1600">
                <a:solidFill>
                  <a:srgbClr val="002060"/>
                </a:solidFill>
                <a:latin typeface="Arial Narrow" panose="020B0606020202030204" pitchFamily="34" charset="0"/>
              </a:rPr>
              <a:t>50 CUPOS </a:t>
            </a:r>
          </a:p>
          <a:p>
            <a:pPr algn="ctr" eaLnBrk="1" hangingPunct="1">
              <a:lnSpc>
                <a:spcPct val="100000"/>
              </a:lnSpc>
              <a:spcBef>
                <a:spcPct val="0"/>
              </a:spcBef>
              <a:buFontTx/>
              <a:buNone/>
            </a:pPr>
            <a:r>
              <a:rPr lang="es-CO" altLang="es-MX" sz="1600">
                <a:solidFill>
                  <a:srgbClr val="002060"/>
                </a:solidFill>
                <a:latin typeface="Arial Narrow" panose="020B0606020202030204" pitchFamily="34" charset="0"/>
              </a:rPr>
              <a:t>SAN JUAN DEL CESAR</a:t>
            </a:r>
          </a:p>
        </p:txBody>
      </p:sp>
      <p:pic>
        <p:nvPicPr>
          <p:cNvPr id="63497" name="Imagen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131" y="38893"/>
            <a:ext cx="3908425"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11709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00592B6-F5CF-47BB-A0B4-B512EBF79419}"/>
              </a:ext>
            </a:extLst>
          </p:cNvPr>
          <p:cNvSpPr txBox="1">
            <a:spLocks noChangeArrowheads="1"/>
          </p:cNvSpPr>
          <p:nvPr/>
        </p:nvSpPr>
        <p:spPr bwMode="auto">
          <a:xfrm>
            <a:off x="271079" y="203710"/>
            <a:ext cx="11122926" cy="646331"/>
          </a:xfrm>
          <a:prstGeom prst="rect">
            <a:avLst/>
          </a:prstGeom>
          <a:solidFill>
            <a:srgbClr val="009FE3"/>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600" b="1" dirty="0">
                <a:solidFill>
                  <a:schemeClr val="bg1"/>
                </a:solidFill>
                <a:latin typeface="Kristen ITC" panose="03050502040202030202" pitchFamily="66" charset="0"/>
                <a:cs typeface="Lao UI" panose="020B0502040204020203" pitchFamily="34" charset="0"/>
              </a:rPr>
              <a:t>Experiencias Exitosas y Logros</a:t>
            </a:r>
          </a:p>
        </p:txBody>
      </p:sp>
      <p:grpSp>
        <p:nvGrpSpPr>
          <p:cNvPr id="3" name="Grupo 2"/>
          <p:cNvGrpSpPr/>
          <p:nvPr/>
        </p:nvGrpSpPr>
        <p:grpSpPr>
          <a:xfrm>
            <a:off x="928119" y="1116559"/>
            <a:ext cx="9860096" cy="5741441"/>
            <a:chOff x="928119" y="1116559"/>
            <a:chExt cx="9860096" cy="5741441"/>
          </a:xfrm>
        </p:grpSpPr>
        <p:pic>
          <p:nvPicPr>
            <p:cNvPr id="12" name="Imagen 11"/>
            <p:cNvPicPr>
              <a:picLocks noChangeAspect="1"/>
            </p:cNvPicPr>
            <p:nvPr/>
          </p:nvPicPr>
          <p:blipFill rotWithShape="1">
            <a:blip r:embed="rId2"/>
            <a:srcRect l="3445" t="2547" r="1615"/>
            <a:stretch/>
          </p:blipFill>
          <p:spPr>
            <a:xfrm>
              <a:off x="928119" y="1116559"/>
              <a:ext cx="9860096" cy="5741441"/>
            </a:xfrm>
            <a:prstGeom prst="rect">
              <a:avLst/>
            </a:prstGeom>
          </p:spPr>
        </p:pic>
        <p:grpSp>
          <p:nvGrpSpPr>
            <p:cNvPr id="13" name="Grupo 12"/>
            <p:cNvGrpSpPr/>
            <p:nvPr/>
          </p:nvGrpSpPr>
          <p:grpSpPr>
            <a:xfrm>
              <a:off x="2368762" y="1723312"/>
              <a:ext cx="6731307" cy="4490201"/>
              <a:chOff x="1432628" y="1299990"/>
              <a:chExt cx="9409101" cy="5411434"/>
            </a:xfrm>
          </p:grpSpPr>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628" y="1299991"/>
                <a:ext cx="6858000" cy="3629025"/>
              </a:xfrm>
              <a:prstGeom prst="rect">
                <a:avLst/>
              </a:prstGeom>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8951" y="4627084"/>
                <a:ext cx="3159420" cy="2084340"/>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2628" y="4627084"/>
                <a:ext cx="2480947" cy="2084340"/>
              </a:xfrm>
              <a:prstGeom prst="rect">
                <a:avLst/>
              </a:prstGeom>
            </p:spPr>
          </p:pic>
          <p:pic>
            <p:nvPicPr>
              <p:cNvPr id="17" name="Imagen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8371" y="1299990"/>
                <a:ext cx="3813358" cy="5411433"/>
              </a:xfrm>
              <a:prstGeom prst="rect">
                <a:avLst/>
              </a:prstGeom>
            </p:spPr>
          </p:pic>
        </p:grpSp>
      </p:grpSp>
    </p:spTree>
    <p:extLst>
      <p:ext uri="{BB962C8B-B14F-4D97-AF65-F5344CB8AC3E}">
        <p14:creationId xmlns:p14="http://schemas.microsoft.com/office/powerpoint/2010/main" val="3594406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4697509" y="306733"/>
            <a:ext cx="6704950" cy="646112"/>
          </a:xfrm>
          <a:prstGeom prst="rect">
            <a:avLst/>
          </a:prstGeom>
          <a:solidFill>
            <a:srgbClr val="00CC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eaLnBrk="1" fontAlgn="auto" hangingPunct="1">
              <a:spcBef>
                <a:spcPts val="0"/>
              </a:spcBef>
              <a:spcAft>
                <a:spcPts val="0"/>
              </a:spcAft>
              <a:defRPr/>
            </a:pPr>
            <a:r>
              <a:rPr lang="es-CO" sz="3600" b="1" dirty="0">
                <a:solidFill>
                  <a:schemeClr val="bg1"/>
                </a:solidFill>
                <a:latin typeface="Kristen ITC" panose="03050502040202030202" pitchFamily="66" charset="0"/>
              </a:rPr>
              <a:t>Familia y comunidad </a:t>
            </a:r>
          </a:p>
        </p:txBody>
      </p:sp>
      <p:sp>
        <p:nvSpPr>
          <p:cNvPr id="65539" name="Rectángulo 4"/>
          <p:cNvSpPr>
            <a:spLocks noChangeArrowheads="1"/>
          </p:cNvSpPr>
          <p:nvPr/>
        </p:nvSpPr>
        <p:spPr bwMode="auto">
          <a:xfrm>
            <a:off x="373025" y="1585434"/>
            <a:ext cx="1169035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s-ES" altLang="es-CO" dirty="0">
                <a:solidFill>
                  <a:srgbClr val="002060"/>
                </a:solidFill>
                <a:latin typeface="Arial Narrow" panose="020B0606020202030204" pitchFamily="34" charset="0"/>
              </a:rPr>
              <a:t>Promover el fortalecimiento de capacidades parentales, relacionales y de resiliencia en familias con niños, niñas y adolescentes que se encuentren en alto riesgo o con vulneración de derechos como consecuencia de la violencia doméstica, el abuso sexual y negligencia.</a:t>
            </a:r>
          </a:p>
          <a:p>
            <a:pPr algn="just" eaLnBrk="1" hangingPunct="1">
              <a:lnSpc>
                <a:spcPct val="100000"/>
              </a:lnSpc>
              <a:spcBef>
                <a:spcPct val="0"/>
              </a:spcBef>
              <a:buFontTx/>
              <a:buNone/>
            </a:pPr>
            <a:endParaRPr lang="es-ES" altLang="es-CO" dirty="0">
              <a:solidFill>
                <a:srgbClr val="002060"/>
              </a:solidFill>
              <a:latin typeface="Arial Narrow" panose="020B0606020202030204" pitchFamily="34" charset="0"/>
            </a:endParaRPr>
          </a:p>
          <a:p>
            <a:pPr algn="just" eaLnBrk="1" hangingPunct="1">
              <a:lnSpc>
                <a:spcPct val="100000"/>
              </a:lnSpc>
              <a:spcBef>
                <a:spcPct val="0"/>
              </a:spcBef>
              <a:buFontTx/>
              <a:buNone/>
            </a:pPr>
            <a:r>
              <a:rPr lang="es-ES" altLang="es-CO" b="1" dirty="0">
                <a:solidFill>
                  <a:schemeClr val="accent2"/>
                </a:solidFill>
                <a:latin typeface="Arial Narrow" panose="020B0606020202030204" pitchFamily="34" charset="0"/>
              </a:rPr>
              <a:t>¿CÓMO FUNCIONA?</a:t>
            </a:r>
          </a:p>
          <a:p>
            <a:pPr algn="just" eaLnBrk="1" hangingPunct="1">
              <a:lnSpc>
                <a:spcPct val="100000"/>
              </a:lnSpc>
              <a:spcBef>
                <a:spcPct val="0"/>
              </a:spcBef>
              <a:buFontTx/>
              <a:buNone/>
            </a:pPr>
            <a:r>
              <a:rPr lang="es-ES" altLang="es-CO" dirty="0">
                <a:solidFill>
                  <a:srgbClr val="002060"/>
                </a:solidFill>
                <a:latin typeface="Arial Narrow" panose="020B0606020202030204" pitchFamily="34" charset="0"/>
              </a:rPr>
              <a:t>Por medio de visitas a los hogares y encuentros entre pares guiados por un equipo psicosocial quienes diseñan el acompañamiento a la medida de las necesidades de cada familia.</a:t>
            </a:r>
          </a:p>
          <a:p>
            <a:pPr algn="just" eaLnBrk="1" hangingPunct="1">
              <a:lnSpc>
                <a:spcPct val="100000"/>
              </a:lnSpc>
              <a:spcBef>
                <a:spcPct val="0"/>
              </a:spcBef>
            </a:pPr>
            <a:endParaRPr lang="es-ES" altLang="es-CO" dirty="0">
              <a:solidFill>
                <a:srgbClr val="002060"/>
              </a:solidFill>
              <a:latin typeface="Arial Narrow" panose="020B0606020202030204" pitchFamily="34" charset="0"/>
            </a:endParaRPr>
          </a:p>
        </p:txBody>
      </p:sp>
      <p:pic>
        <p:nvPicPr>
          <p:cNvPr id="65540" name="Imag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66" y="207962"/>
            <a:ext cx="355917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004723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ángulo 3"/>
          <p:cNvSpPr>
            <a:spLocks noChangeArrowheads="1"/>
          </p:cNvSpPr>
          <p:nvPr/>
        </p:nvSpPr>
        <p:spPr bwMode="auto">
          <a:xfrm>
            <a:off x="7186613" y="1555750"/>
            <a:ext cx="316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CO" sz="1800">
              <a:solidFill>
                <a:srgbClr val="555555"/>
              </a:solidFill>
              <a:latin typeface="Asap"/>
            </a:endParaRPr>
          </a:p>
        </p:txBody>
      </p:sp>
      <p:sp>
        <p:nvSpPr>
          <p:cNvPr id="67587" name="Rectángulo 6"/>
          <p:cNvSpPr>
            <a:spLocks noChangeArrowheads="1"/>
          </p:cNvSpPr>
          <p:nvPr/>
        </p:nvSpPr>
        <p:spPr bwMode="auto">
          <a:xfrm>
            <a:off x="4102100" y="1603375"/>
            <a:ext cx="775811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CO">
                <a:solidFill>
                  <a:srgbClr val="002060"/>
                </a:solidFill>
                <a:latin typeface="Arial Narrow" panose="020B0606020202030204" pitchFamily="34" charset="0"/>
              </a:rPr>
              <a:t>Es un programa de acompañamiento familiar y comunitario para la promoción, protección y salvaguarda de la diversidad étnica y cultural de Colombia, incorporando y reconociendo la existencia de las diferentes etnias y culturas, así como la multiplicidad de formas de vida y de sistemas de comprensión del mundo. Se desarrolla mediante la concertación, elaboración e implementación de proyectos con las familias y comunidades pertenecientes a grupos étnicos.</a:t>
            </a:r>
            <a:endParaRPr lang="es-CO" altLang="es-CO">
              <a:solidFill>
                <a:srgbClr val="002060"/>
              </a:solidFill>
              <a:latin typeface="Arial Narrow" panose="020B0606020202030204" pitchFamily="34" charset="0"/>
            </a:endParaRPr>
          </a:p>
        </p:txBody>
      </p:sp>
      <p:sp>
        <p:nvSpPr>
          <p:cNvPr id="7" name="CuadroTexto 6"/>
          <p:cNvSpPr txBox="1"/>
          <p:nvPr/>
        </p:nvSpPr>
        <p:spPr>
          <a:xfrm>
            <a:off x="4442859" y="176460"/>
            <a:ext cx="6783330" cy="769441"/>
          </a:xfrm>
          <a:prstGeom prst="rect">
            <a:avLst/>
          </a:prstGeom>
          <a:solidFill>
            <a:srgbClr val="00CC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eaLnBrk="1" fontAlgn="auto" hangingPunct="1">
              <a:spcBef>
                <a:spcPts val="0"/>
              </a:spcBef>
              <a:spcAft>
                <a:spcPts val="0"/>
              </a:spcAft>
              <a:defRPr/>
            </a:pPr>
            <a:r>
              <a:rPr lang="es-CO" sz="4400" b="1" dirty="0">
                <a:solidFill>
                  <a:schemeClr val="bg1"/>
                </a:solidFill>
                <a:latin typeface="Kristen ITC" panose="03050502040202030202" pitchFamily="66" charset="0"/>
              </a:rPr>
              <a:t>  Familia y comunidad </a:t>
            </a:r>
          </a:p>
        </p:txBody>
      </p:sp>
      <p:pic>
        <p:nvPicPr>
          <p:cNvPr id="67589" name="Imag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05" y="561181"/>
            <a:ext cx="40132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87482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22250" y="179388"/>
            <a:ext cx="5005388" cy="830262"/>
          </a:xfrm>
          <a:prstGeom prst="rect">
            <a:avLst/>
          </a:prstGeom>
          <a:solidFill>
            <a:srgbClr val="00CC00"/>
          </a:solidFill>
          <a:ln>
            <a:no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1" fontAlgn="auto" hangingPunct="1">
              <a:spcBef>
                <a:spcPts val="0"/>
              </a:spcBef>
              <a:spcAft>
                <a:spcPts val="0"/>
              </a:spcAft>
              <a:defRPr/>
            </a:pPr>
            <a:r>
              <a:rPr lang="es-CO" sz="4800" b="1" dirty="0">
                <a:solidFill>
                  <a:schemeClr val="bg1"/>
                </a:solidFill>
                <a:latin typeface="Kristen ITC" panose="03050502040202030202" pitchFamily="66" charset="0"/>
              </a:rPr>
              <a:t>Nutrición</a:t>
            </a:r>
            <a:endParaRPr lang="es-CO" sz="6000" b="1" dirty="0">
              <a:solidFill>
                <a:schemeClr val="bg1"/>
              </a:solidFill>
              <a:latin typeface="Kristen ITC" panose="03050502040202030202" pitchFamily="66" charset="0"/>
            </a:endParaRPr>
          </a:p>
        </p:txBody>
      </p:sp>
      <p:sp>
        <p:nvSpPr>
          <p:cNvPr id="69635" name="Rectángulo 3"/>
          <p:cNvSpPr>
            <a:spLocks noChangeArrowheads="1"/>
          </p:cNvSpPr>
          <p:nvPr/>
        </p:nvSpPr>
        <p:spPr bwMode="auto">
          <a:xfrm>
            <a:off x="7186613" y="1555750"/>
            <a:ext cx="316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CO" sz="1800">
              <a:solidFill>
                <a:srgbClr val="555555"/>
              </a:solidFill>
              <a:latin typeface="Asap"/>
            </a:endParaRPr>
          </a:p>
        </p:txBody>
      </p:sp>
      <p:sp>
        <p:nvSpPr>
          <p:cNvPr id="69636" name="Rectángulo 6"/>
          <p:cNvSpPr>
            <a:spLocks noChangeArrowheads="1"/>
          </p:cNvSpPr>
          <p:nvPr/>
        </p:nvSpPr>
        <p:spPr bwMode="auto">
          <a:xfrm>
            <a:off x="214313" y="1390650"/>
            <a:ext cx="5902325"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7000"/>
              </a:lnSpc>
              <a:spcBef>
                <a:spcPct val="0"/>
              </a:spcBef>
              <a:buFont typeface="Symbol" panose="05050102010706020507" pitchFamily="18" charset="2"/>
              <a:buBlip>
                <a:blip r:embed="rId3"/>
              </a:buBlip>
            </a:pPr>
            <a:r>
              <a:rPr lang="es-CO" altLang="es-CO" sz="2000">
                <a:solidFill>
                  <a:srgbClr val="002060"/>
                </a:solidFill>
                <a:latin typeface="Arial Narrow" panose="020B0606020202030204" pitchFamily="34" charset="0"/>
                <a:ea typeface="Calibri" panose="020F0502020204030204" pitchFamily="34" charset="0"/>
                <a:cs typeface="Times New Roman" panose="02020603050405020304" pitchFamily="18" charset="0"/>
              </a:rPr>
              <a:t>Promoción de la seguridad alimentaria y nutricional .</a:t>
            </a:r>
          </a:p>
          <a:p>
            <a:pPr algn="just" eaLnBrk="1" hangingPunct="1">
              <a:lnSpc>
                <a:spcPct val="107000"/>
              </a:lnSpc>
              <a:spcBef>
                <a:spcPct val="0"/>
              </a:spcBef>
              <a:buFont typeface="Symbol" panose="05050102010706020507" pitchFamily="18" charset="2"/>
              <a:buBlip>
                <a:blip r:embed="rId3"/>
              </a:buBlip>
            </a:pPr>
            <a:r>
              <a:rPr lang="es-CO" altLang="es-CO" sz="2000">
                <a:solidFill>
                  <a:srgbClr val="002060"/>
                </a:solidFill>
                <a:latin typeface="Arial Narrow" panose="020B0606020202030204" pitchFamily="34" charset="0"/>
                <a:ea typeface="Calibri" panose="020F0502020204030204" pitchFamily="34" charset="0"/>
                <a:cs typeface="Times New Roman" panose="02020603050405020304" pitchFamily="18" charset="0"/>
              </a:rPr>
              <a:t>Brindar Educación Alimentaria y Nutricional</a:t>
            </a:r>
          </a:p>
          <a:p>
            <a:pPr algn="just" eaLnBrk="1" hangingPunct="1">
              <a:lnSpc>
                <a:spcPct val="107000"/>
              </a:lnSpc>
              <a:spcBef>
                <a:spcPct val="0"/>
              </a:spcBef>
              <a:buFont typeface="Symbol" panose="05050102010706020507" pitchFamily="18" charset="2"/>
              <a:buBlip>
                <a:blip r:embed="rId3"/>
              </a:buBlip>
            </a:pPr>
            <a:r>
              <a:rPr lang="es-CO" altLang="es-CO" sz="2000">
                <a:solidFill>
                  <a:srgbClr val="002060"/>
                </a:solidFill>
                <a:latin typeface="Arial Narrow" panose="020B0606020202030204" pitchFamily="34" charset="0"/>
                <a:ea typeface="Calibri" panose="020F0502020204030204" pitchFamily="34" charset="0"/>
                <a:cs typeface="Times New Roman" panose="02020603050405020304" pitchFamily="18" charset="0"/>
              </a:rPr>
              <a:t>Suministro de una alimentación y nutrición adecuada con las necesidades nutricionales, fisiológicas y culturales de los beneficiarios de las modalidades del ICBF </a:t>
            </a:r>
          </a:p>
          <a:p>
            <a:pPr algn="just" eaLnBrk="1" hangingPunct="1">
              <a:lnSpc>
                <a:spcPct val="107000"/>
              </a:lnSpc>
              <a:spcBef>
                <a:spcPct val="0"/>
              </a:spcBef>
              <a:buFont typeface="Symbol" panose="05050102010706020507" pitchFamily="18" charset="2"/>
              <a:buBlip>
                <a:blip r:embed="rId3"/>
              </a:buBlip>
            </a:pPr>
            <a:r>
              <a:rPr lang="es-CO" altLang="es-CO" sz="2000">
                <a:solidFill>
                  <a:srgbClr val="002060"/>
                </a:solidFill>
                <a:latin typeface="Arial Narrow" panose="020B0606020202030204" pitchFamily="34" charset="0"/>
                <a:ea typeface="Calibri" panose="020F0502020204030204" pitchFamily="34" charset="0"/>
                <a:cs typeface="Times New Roman" panose="02020603050405020304" pitchFamily="18" charset="0"/>
              </a:rPr>
              <a:t>Entregas de Alimentos de Alto Valor Nutricional.</a:t>
            </a:r>
          </a:p>
          <a:p>
            <a:pPr algn="just" eaLnBrk="1" hangingPunct="1">
              <a:lnSpc>
                <a:spcPct val="107000"/>
              </a:lnSpc>
              <a:spcBef>
                <a:spcPct val="0"/>
              </a:spcBef>
              <a:buFont typeface="Symbol" panose="05050102010706020507" pitchFamily="18" charset="2"/>
              <a:buBlip>
                <a:blip r:embed="rId3"/>
              </a:buBlip>
            </a:pPr>
            <a:r>
              <a:rPr lang="es-CO" altLang="es-CO" sz="2000">
                <a:solidFill>
                  <a:srgbClr val="002060"/>
                </a:solidFill>
                <a:latin typeface="Arial Narrow" panose="020B0606020202030204" pitchFamily="34" charset="0"/>
                <a:ea typeface="Calibri" panose="020F0502020204030204" pitchFamily="34" charset="0"/>
                <a:cs typeface="Times New Roman" panose="02020603050405020304" pitchFamily="18" charset="0"/>
              </a:rPr>
              <a:t>Valoración, clasificación y seguimiento del estado nutricional de los beneficiarios, </a:t>
            </a:r>
          </a:p>
          <a:p>
            <a:pPr algn="just" eaLnBrk="1" hangingPunct="1">
              <a:lnSpc>
                <a:spcPct val="107000"/>
              </a:lnSpc>
              <a:spcBef>
                <a:spcPct val="0"/>
              </a:spcBef>
              <a:buFont typeface="Symbol" panose="05050102010706020507" pitchFamily="18" charset="2"/>
              <a:buBlip>
                <a:blip r:embed="rId3"/>
              </a:buBlip>
            </a:pPr>
            <a:r>
              <a:rPr lang="es-CO" altLang="es-CO" sz="2000">
                <a:solidFill>
                  <a:srgbClr val="002060"/>
                </a:solidFill>
                <a:latin typeface="Arial Narrow" panose="020B0606020202030204" pitchFamily="34" charset="0"/>
                <a:ea typeface="Calibri" panose="020F0502020204030204" pitchFamily="34" charset="0"/>
                <a:cs typeface="Times New Roman" panose="02020603050405020304" pitchFamily="18" charset="0"/>
              </a:rPr>
              <a:t>Articulación para la atención en corresponsabilidad con el sector salud</a:t>
            </a:r>
          </a:p>
          <a:p>
            <a:pPr algn="just" eaLnBrk="1" hangingPunct="1">
              <a:lnSpc>
                <a:spcPct val="107000"/>
              </a:lnSpc>
              <a:spcBef>
                <a:spcPct val="0"/>
              </a:spcBef>
              <a:buFont typeface="Symbol" panose="05050102010706020507" pitchFamily="18" charset="2"/>
              <a:buBlip>
                <a:blip r:embed="rId3"/>
              </a:buBlip>
            </a:pPr>
            <a:r>
              <a:rPr lang="es-CO" altLang="es-CO" sz="2000">
                <a:solidFill>
                  <a:srgbClr val="002060"/>
                </a:solidFill>
                <a:latin typeface="Arial Narrow" panose="020B0606020202030204" pitchFamily="34" charset="0"/>
                <a:ea typeface="Calibri" panose="020F0502020204030204" pitchFamily="34" charset="0"/>
                <a:cs typeface="Times New Roman" panose="02020603050405020304" pitchFamily="18" charset="0"/>
              </a:rPr>
              <a:t>Se están implementando la Estrategia de Atención y Prevención de la Desnutrición Infantil (1000 días para cambiar el mundo).</a:t>
            </a:r>
          </a:p>
          <a:p>
            <a:pPr algn="just" eaLnBrk="1" hangingPunct="1">
              <a:lnSpc>
                <a:spcPct val="107000"/>
              </a:lnSpc>
              <a:spcBef>
                <a:spcPct val="0"/>
              </a:spcBef>
              <a:buFont typeface="Symbol" panose="05050102010706020507" pitchFamily="18" charset="2"/>
              <a:buBlip>
                <a:blip r:embed="rId3"/>
              </a:buBlip>
            </a:pPr>
            <a:endParaRPr lang="es-CO" altLang="es-CO">
              <a:solidFill>
                <a:srgbClr val="002060"/>
              </a:solidFill>
              <a:latin typeface="Arial Narrow" panose="020B0606020202030204" pitchFamily="34" charset="0"/>
              <a:ea typeface="Calibri" panose="020F0502020204030204" pitchFamily="34" charset="0"/>
              <a:cs typeface="Times New Roman" panose="02020603050405020304" pitchFamily="18" charset="0"/>
            </a:endParaRPr>
          </a:p>
        </p:txBody>
      </p:sp>
      <p:pic>
        <p:nvPicPr>
          <p:cNvPr id="69637" name="Picture 4" descr="https://www.icbf.gov.co/sites/default/files/icono-bienestarina-liquida.jpg?fid=76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8072" y="2628900"/>
            <a:ext cx="1358403"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descr="https://www.icbf.gov.co/sites/default/files/30192080.png?fid=255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5400" y="1390650"/>
            <a:ext cx="1777082"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2" descr="https://www.icbf.gov.co/sites/default/files/bienestarina-frutos-verdes.jpg?fid=75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5238" y="1390650"/>
            <a:ext cx="173196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o 1"/>
          <p:cNvGrpSpPr>
            <a:grpSpLocks/>
          </p:cNvGrpSpPr>
          <p:nvPr/>
        </p:nvGrpSpPr>
        <p:grpSpPr bwMode="auto">
          <a:xfrm>
            <a:off x="5271002" y="580552"/>
            <a:ext cx="5761038" cy="212725"/>
            <a:chOff x="0" y="5591175"/>
            <a:chExt cx="5761038" cy="211139"/>
          </a:xfrm>
          <a:solidFill>
            <a:srgbClr val="00CC00"/>
          </a:solidFill>
        </p:grpSpPr>
        <p:sp>
          <p:nvSpPr>
            <p:cNvPr id="11" name="Rectángulo 10"/>
            <p:cNvSpPr/>
            <p:nvPr/>
          </p:nvSpPr>
          <p:spPr>
            <a:xfrm>
              <a:off x="0" y="5605355"/>
              <a:ext cx="3609975" cy="1969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2" name="Elipse 11"/>
            <p:cNvSpPr/>
            <p:nvPr/>
          </p:nvSpPr>
          <p:spPr>
            <a:xfrm>
              <a:off x="3721100" y="5591175"/>
              <a:ext cx="204788"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3" name="Elipse 12"/>
            <p:cNvSpPr/>
            <p:nvPr/>
          </p:nvSpPr>
          <p:spPr>
            <a:xfrm>
              <a:off x="4033838"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5" name="Elipse 14"/>
            <p:cNvSpPr/>
            <p:nvPr/>
          </p:nvSpPr>
          <p:spPr>
            <a:xfrm>
              <a:off x="4341813"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6" name="Elipse 15"/>
            <p:cNvSpPr/>
            <p:nvPr/>
          </p:nvSpPr>
          <p:spPr>
            <a:xfrm>
              <a:off x="4651375" y="5591175"/>
              <a:ext cx="204788"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7" name="Elipse 16"/>
            <p:cNvSpPr/>
            <p:nvPr/>
          </p:nvSpPr>
          <p:spPr>
            <a:xfrm>
              <a:off x="4938713"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8" name="Elipse 17"/>
            <p:cNvSpPr/>
            <p:nvPr/>
          </p:nvSpPr>
          <p:spPr>
            <a:xfrm>
              <a:off x="5246688"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9" name="Elipse 18"/>
            <p:cNvSpPr/>
            <p:nvPr/>
          </p:nvSpPr>
          <p:spPr>
            <a:xfrm>
              <a:off x="5556250" y="5597478"/>
              <a:ext cx="204788"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grpSp>
    </p:spTree>
    <p:extLst>
      <p:ext uri="{BB962C8B-B14F-4D97-AF65-F5344CB8AC3E}">
        <p14:creationId xmlns:p14="http://schemas.microsoft.com/office/powerpoint/2010/main" val="162371097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00592B6-F5CF-47BB-A0B4-B512EBF79419}"/>
              </a:ext>
            </a:extLst>
          </p:cNvPr>
          <p:cNvSpPr txBox="1">
            <a:spLocks noChangeArrowheads="1"/>
          </p:cNvSpPr>
          <p:nvPr/>
        </p:nvSpPr>
        <p:spPr bwMode="auto">
          <a:xfrm>
            <a:off x="354038" y="468753"/>
            <a:ext cx="11122926" cy="646331"/>
          </a:xfrm>
          <a:prstGeom prst="rect">
            <a:avLst/>
          </a:prstGeom>
          <a:solidFill>
            <a:srgbClr val="009FE3"/>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600" b="1" dirty="0">
                <a:solidFill>
                  <a:schemeClr val="bg1"/>
                </a:solidFill>
                <a:latin typeface="Kristen ITC" panose="03050502040202030202" pitchFamily="66" charset="0"/>
                <a:cs typeface="Lao UI" panose="020B0502040204020203" pitchFamily="34" charset="0"/>
              </a:rPr>
              <a:t>Experiencias Exitosas y Logros</a:t>
            </a:r>
          </a:p>
        </p:txBody>
      </p:sp>
      <p:grpSp>
        <p:nvGrpSpPr>
          <p:cNvPr id="15" name="Grupo 14"/>
          <p:cNvGrpSpPr/>
          <p:nvPr/>
        </p:nvGrpSpPr>
        <p:grpSpPr>
          <a:xfrm>
            <a:off x="354038" y="1866349"/>
            <a:ext cx="3573228" cy="3796321"/>
            <a:chOff x="249625" y="1436691"/>
            <a:chExt cx="3573228" cy="3796321"/>
          </a:xfrm>
        </p:grpSpPr>
        <p:pic>
          <p:nvPicPr>
            <p:cNvPr id="6" name="Imagen 5"/>
            <p:cNvPicPr>
              <a:picLocks noChangeAspect="1"/>
            </p:cNvPicPr>
            <p:nvPr/>
          </p:nvPicPr>
          <p:blipFill rotWithShape="1">
            <a:blip r:embed="rId2"/>
            <a:srcRect b="6212"/>
            <a:stretch/>
          </p:blipFill>
          <p:spPr>
            <a:xfrm rot="16200000">
              <a:off x="138078" y="1548238"/>
              <a:ext cx="3796321" cy="3573228"/>
            </a:xfrm>
            <a:prstGeom prst="rect">
              <a:avLst/>
            </a:prstGeom>
            <a:ln>
              <a:noFill/>
            </a:ln>
            <a:effectLst>
              <a:softEdge rad="112500"/>
            </a:effectLst>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60" y="1829114"/>
              <a:ext cx="2938655" cy="3039896"/>
            </a:xfrm>
            <a:prstGeom prst="rect">
              <a:avLst/>
            </a:prstGeom>
            <a:ln>
              <a:noFill/>
            </a:ln>
            <a:effectLst>
              <a:softEdge rad="112500"/>
            </a:effectLst>
          </p:spPr>
        </p:pic>
      </p:grpSp>
      <p:pic>
        <p:nvPicPr>
          <p:cNvPr id="12" name="Imagen 11"/>
          <p:cNvPicPr>
            <a:picLocks noChangeAspect="1"/>
          </p:cNvPicPr>
          <p:nvPr/>
        </p:nvPicPr>
        <p:blipFill rotWithShape="1">
          <a:blip r:embed="rId2"/>
          <a:srcRect b="6212"/>
          <a:stretch/>
        </p:blipFill>
        <p:spPr>
          <a:xfrm>
            <a:off x="3988591" y="1311007"/>
            <a:ext cx="7488373" cy="5122844"/>
          </a:xfrm>
          <a:prstGeom prst="rect">
            <a:avLst/>
          </a:prstGeom>
          <a:ln>
            <a:noFill/>
          </a:ln>
          <a:effectLst>
            <a:softEdge rad="112500"/>
          </a:effectLst>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898" y="1704826"/>
            <a:ext cx="6235548" cy="4409503"/>
          </a:xfrm>
          <a:prstGeom prst="rect">
            <a:avLst/>
          </a:prstGeom>
          <a:ln>
            <a:noFill/>
          </a:ln>
          <a:effectLst>
            <a:softEdge rad="112500"/>
          </a:effectLst>
        </p:spPr>
      </p:pic>
    </p:spTree>
    <p:extLst>
      <p:ext uri="{BB962C8B-B14F-4D97-AF65-F5344CB8AC3E}">
        <p14:creationId xmlns:p14="http://schemas.microsoft.com/office/powerpoint/2010/main" val="86165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376238" y="352425"/>
            <a:ext cx="5005387" cy="831850"/>
          </a:xfrm>
          <a:prstGeom prst="rect">
            <a:avLst/>
          </a:prstGeom>
          <a:solidFill>
            <a:srgbClr val="00CC00"/>
          </a:solidFill>
          <a:ln>
            <a:no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1" fontAlgn="auto" hangingPunct="1">
              <a:spcBef>
                <a:spcPts val="0"/>
              </a:spcBef>
              <a:spcAft>
                <a:spcPts val="0"/>
              </a:spcAft>
              <a:defRPr/>
            </a:pPr>
            <a:r>
              <a:rPr lang="es-CO" sz="4800" b="1" dirty="0">
                <a:solidFill>
                  <a:schemeClr val="bg1"/>
                </a:solidFill>
                <a:latin typeface="Kristen ITC" panose="03050502040202030202" pitchFamily="66" charset="0"/>
              </a:rPr>
              <a:t>Protección</a:t>
            </a:r>
          </a:p>
        </p:txBody>
      </p:sp>
      <p:sp>
        <p:nvSpPr>
          <p:cNvPr id="71683" name="Rectángulo 3"/>
          <p:cNvSpPr>
            <a:spLocks noChangeArrowheads="1"/>
          </p:cNvSpPr>
          <p:nvPr/>
        </p:nvSpPr>
        <p:spPr bwMode="auto">
          <a:xfrm>
            <a:off x="7186613" y="1555750"/>
            <a:ext cx="316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CO" sz="1800">
              <a:solidFill>
                <a:srgbClr val="555555"/>
              </a:solidFill>
              <a:latin typeface="Asap"/>
            </a:endParaRPr>
          </a:p>
        </p:txBody>
      </p:sp>
      <p:grpSp>
        <p:nvGrpSpPr>
          <p:cNvPr id="44036" name="Grupo 1"/>
          <p:cNvGrpSpPr>
            <a:grpSpLocks/>
          </p:cNvGrpSpPr>
          <p:nvPr/>
        </p:nvGrpSpPr>
        <p:grpSpPr bwMode="auto">
          <a:xfrm>
            <a:off x="5537200" y="659097"/>
            <a:ext cx="5761038" cy="212725"/>
            <a:chOff x="0" y="5591175"/>
            <a:chExt cx="5761038" cy="211139"/>
          </a:xfrm>
          <a:solidFill>
            <a:srgbClr val="00CC00"/>
          </a:solidFill>
        </p:grpSpPr>
        <p:sp>
          <p:nvSpPr>
            <p:cNvPr id="13" name="Rectángulo 12"/>
            <p:cNvSpPr/>
            <p:nvPr/>
          </p:nvSpPr>
          <p:spPr>
            <a:xfrm>
              <a:off x="0" y="5605355"/>
              <a:ext cx="3609975" cy="1969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5" name="Elipse 14"/>
            <p:cNvSpPr/>
            <p:nvPr/>
          </p:nvSpPr>
          <p:spPr>
            <a:xfrm>
              <a:off x="3721100" y="5591175"/>
              <a:ext cx="204788"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6" name="Elipse 15"/>
            <p:cNvSpPr/>
            <p:nvPr/>
          </p:nvSpPr>
          <p:spPr>
            <a:xfrm>
              <a:off x="4033838"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7" name="Elipse 16"/>
            <p:cNvSpPr/>
            <p:nvPr/>
          </p:nvSpPr>
          <p:spPr>
            <a:xfrm>
              <a:off x="4341813"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8" name="Elipse 17"/>
            <p:cNvSpPr/>
            <p:nvPr/>
          </p:nvSpPr>
          <p:spPr>
            <a:xfrm>
              <a:off x="4651375" y="5591175"/>
              <a:ext cx="204788"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9" name="Elipse 18"/>
            <p:cNvSpPr/>
            <p:nvPr/>
          </p:nvSpPr>
          <p:spPr>
            <a:xfrm>
              <a:off x="4938713"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0" name="Elipse 19"/>
            <p:cNvSpPr/>
            <p:nvPr/>
          </p:nvSpPr>
          <p:spPr>
            <a:xfrm>
              <a:off x="5246688"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1" name="Elipse 20"/>
            <p:cNvSpPr/>
            <p:nvPr/>
          </p:nvSpPr>
          <p:spPr>
            <a:xfrm>
              <a:off x="5556250" y="5597478"/>
              <a:ext cx="204788"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grpSp>
      <p:sp>
        <p:nvSpPr>
          <p:cNvPr id="71685" name="Rectángulo 1"/>
          <p:cNvSpPr>
            <a:spLocks noChangeArrowheads="1"/>
          </p:cNvSpPr>
          <p:nvPr/>
        </p:nvSpPr>
        <p:spPr bwMode="auto">
          <a:xfrm>
            <a:off x="376238" y="1555750"/>
            <a:ext cx="51260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s-ES" altLang="es-CO" sz="2000">
                <a:solidFill>
                  <a:srgbClr val="002060"/>
                </a:solidFill>
                <a:latin typeface="Arial Narrow" panose="020B0606020202030204" pitchFamily="34" charset="0"/>
              </a:rPr>
              <a:t>Asegurando actuaciones oportunas y con calidad que restablezcan los derechos de los niños, niñas, adolescentes y jóvenes en situación de amenaza, vulneración o en conflicto con la ley basados en el cumplimiento de los principios del interés superior y prevalencia de sus derechos.</a:t>
            </a:r>
          </a:p>
        </p:txBody>
      </p:sp>
      <p:pic>
        <p:nvPicPr>
          <p:cNvPr id="71686"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2663" y="3779838"/>
            <a:ext cx="1989137"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0288" y="1222375"/>
            <a:ext cx="425450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Imagen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05775" y="3905250"/>
            <a:ext cx="2087563"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Rectángulo 25"/>
          <p:cNvSpPr>
            <a:spLocks noChangeArrowheads="1"/>
          </p:cNvSpPr>
          <p:nvPr/>
        </p:nvSpPr>
        <p:spPr bwMode="auto">
          <a:xfrm>
            <a:off x="1120775" y="3905250"/>
            <a:ext cx="355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s-ES" altLang="es-CO" sz="1800" b="1">
                <a:solidFill>
                  <a:srgbClr val="002060"/>
                </a:solidFill>
                <a:latin typeface="Arial Narrow" panose="020B0606020202030204" pitchFamily="34" charset="0"/>
              </a:rPr>
              <a:t>PROCESO CONFLICTO CON LA LEY</a:t>
            </a:r>
          </a:p>
        </p:txBody>
      </p:sp>
      <p:sp>
        <p:nvSpPr>
          <p:cNvPr id="71690" name="Rectángulo 27"/>
          <p:cNvSpPr>
            <a:spLocks noChangeArrowheads="1"/>
          </p:cNvSpPr>
          <p:nvPr/>
        </p:nvSpPr>
        <p:spPr bwMode="auto">
          <a:xfrm>
            <a:off x="1120775" y="4656138"/>
            <a:ext cx="4524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s-ES" altLang="es-CO" sz="1800" b="1">
                <a:solidFill>
                  <a:srgbClr val="002060"/>
                </a:solidFill>
                <a:latin typeface="Arial Narrow" panose="020B0606020202030204" pitchFamily="34" charset="0"/>
              </a:rPr>
              <a:t>PROCESO RESTABLECIMIENTO DE DERECHOS</a:t>
            </a:r>
          </a:p>
        </p:txBody>
      </p:sp>
      <p:sp>
        <p:nvSpPr>
          <p:cNvPr id="71691" name="Rectángulo 30"/>
          <p:cNvSpPr>
            <a:spLocks noChangeArrowheads="1"/>
          </p:cNvSpPr>
          <p:nvPr/>
        </p:nvSpPr>
        <p:spPr bwMode="auto">
          <a:xfrm>
            <a:off x="1120775" y="5407025"/>
            <a:ext cx="4524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s-ES" altLang="es-CO" sz="1800" b="1">
                <a:solidFill>
                  <a:srgbClr val="002060"/>
                </a:solidFill>
                <a:latin typeface="Arial Narrow" panose="020B0606020202030204" pitchFamily="34" charset="0"/>
              </a:rPr>
              <a:t>PROCESO DE ADOPCIÓN</a:t>
            </a:r>
          </a:p>
        </p:txBody>
      </p:sp>
      <p:pic>
        <p:nvPicPr>
          <p:cNvPr id="71692" name="Imagen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0" y="3673571"/>
            <a:ext cx="7810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Imagen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0" y="4429221"/>
            <a:ext cx="7810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4" name="Imagen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0" y="5189633"/>
            <a:ext cx="7810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11098"/>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376238" y="352425"/>
            <a:ext cx="8294687" cy="585788"/>
          </a:xfrm>
          <a:prstGeom prst="rect">
            <a:avLst/>
          </a:prstGeom>
          <a:solidFill>
            <a:srgbClr val="00CC00"/>
          </a:solidFill>
          <a:ln>
            <a:no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1" fontAlgn="auto" hangingPunct="1">
              <a:spcBef>
                <a:spcPts val="0"/>
              </a:spcBef>
              <a:spcAft>
                <a:spcPts val="0"/>
              </a:spcAft>
              <a:defRPr/>
            </a:pPr>
            <a:r>
              <a:rPr lang="es-ES" sz="3200" b="1" dirty="0">
                <a:solidFill>
                  <a:schemeClr val="bg1"/>
                </a:solidFill>
                <a:latin typeface="Kristen ITC" panose="03050502040202030202" pitchFamily="66" charset="0"/>
              </a:rPr>
              <a:t>Modalidades de Protección</a:t>
            </a:r>
            <a:endParaRPr lang="es-CO" sz="3200" b="1" dirty="0">
              <a:solidFill>
                <a:schemeClr val="bg1"/>
              </a:solidFill>
              <a:latin typeface="Kristen ITC" panose="03050502040202030202" pitchFamily="66" charset="0"/>
            </a:endParaRPr>
          </a:p>
        </p:txBody>
      </p:sp>
      <p:sp>
        <p:nvSpPr>
          <p:cNvPr id="73731" name="Rectángulo 3"/>
          <p:cNvSpPr>
            <a:spLocks noChangeArrowheads="1"/>
          </p:cNvSpPr>
          <p:nvPr/>
        </p:nvSpPr>
        <p:spPr bwMode="auto">
          <a:xfrm>
            <a:off x="7186613" y="1555750"/>
            <a:ext cx="316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CO" sz="1800">
              <a:solidFill>
                <a:srgbClr val="555555"/>
              </a:solidFill>
              <a:latin typeface="Asap"/>
            </a:endParaRPr>
          </a:p>
        </p:txBody>
      </p:sp>
      <p:grpSp>
        <p:nvGrpSpPr>
          <p:cNvPr id="44036" name="Grupo 1"/>
          <p:cNvGrpSpPr>
            <a:grpSpLocks/>
          </p:cNvGrpSpPr>
          <p:nvPr/>
        </p:nvGrpSpPr>
        <p:grpSpPr bwMode="auto">
          <a:xfrm flipV="1">
            <a:off x="8720918" y="573206"/>
            <a:ext cx="2577319" cy="85891"/>
            <a:chOff x="0" y="5591175"/>
            <a:chExt cx="5761038" cy="211139"/>
          </a:xfrm>
          <a:solidFill>
            <a:srgbClr val="00CC00"/>
          </a:solidFill>
        </p:grpSpPr>
        <p:sp>
          <p:nvSpPr>
            <p:cNvPr id="13" name="Rectángulo 12"/>
            <p:cNvSpPr/>
            <p:nvPr/>
          </p:nvSpPr>
          <p:spPr>
            <a:xfrm>
              <a:off x="0" y="5605355"/>
              <a:ext cx="3609975" cy="1969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5" name="Elipse 14"/>
            <p:cNvSpPr/>
            <p:nvPr/>
          </p:nvSpPr>
          <p:spPr>
            <a:xfrm>
              <a:off x="3721100" y="5591175"/>
              <a:ext cx="204788"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6" name="Elipse 15"/>
            <p:cNvSpPr/>
            <p:nvPr/>
          </p:nvSpPr>
          <p:spPr>
            <a:xfrm>
              <a:off x="4033838"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7" name="Elipse 16"/>
            <p:cNvSpPr/>
            <p:nvPr/>
          </p:nvSpPr>
          <p:spPr>
            <a:xfrm>
              <a:off x="4341813"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8" name="Elipse 17"/>
            <p:cNvSpPr/>
            <p:nvPr/>
          </p:nvSpPr>
          <p:spPr>
            <a:xfrm>
              <a:off x="4651375" y="5591175"/>
              <a:ext cx="204788"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9" name="Elipse 18"/>
            <p:cNvSpPr/>
            <p:nvPr/>
          </p:nvSpPr>
          <p:spPr>
            <a:xfrm>
              <a:off x="4938713"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0" name="Elipse 19"/>
            <p:cNvSpPr/>
            <p:nvPr/>
          </p:nvSpPr>
          <p:spPr>
            <a:xfrm>
              <a:off x="5246688"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1" name="Elipse 20"/>
            <p:cNvSpPr/>
            <p:nvPr/>
          </p:nvSpPr>
          <p:spPr>
            <a:xfrm>
              <a:off x="5556250" y="5597478"/>
              <a:ext cx="204788"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grpSp>
      <p:graphicFrame>
        <p:nvGraphicFramePr>
          <p:cNvPr id="23" name="Tabla 22"/>
          <p:cNvGraphicFramePr>
            <a:graphicFrameLocks noGrp="1"/>
          </p:cNvGraphicFramePr>
          <p:nvPr/>
        </p:nvGraphicFramePr>
        <p:xfrm>
          <a:off x="566738" y="1446213"/>
          <a:ext cx="10363199" cy="4483098"/>
        </p:xfrm>
        <a:graphic>
          <a:graphicData uri="http://schemas.openxmlformats.org/drawingml/2006/table">
            <a:tbl>
              <a:tblPr>
                <a:tableStyleId>{E8B1032C-EA38-4F05-BA0D-38AFFFC7BED3}</a:tableStyleId>
              </a:tblPr>
              <a:tblGrid>
                <a:gridCol w="2923375">
                  <a:extLst>
                    <a:ext uri="{9D8B030D-6E8A-4147-A177-3AD203B41FA5}">
                      <a16:colId xmlns:a16="http://schemas.microsoft.com/office/drawing/2014/main" val="20000"/>
                    </a:ext>
                  </a:extLst>
                </a:gridCol>
                <a:gridCol w="1792708">
                  <a:extLst>
                    <a:ext uri="{9D8B030D-6E8A-4147-A177-3AD203B41FA5}">
                      <a16:colId xmlns:a16="http://schemas.microsoft.com/office/drawing/2014/main" val="20001"/>
                    </a:ext>
                  </a:extLst>
                </a:gridCol>
                <a:gridCol w="709683">
                  <a:extLst>
                    <a:ext uri="{9D8B030D-6E8A-4147-A177-3AD203B41FA5}">
                      <a16:colId xmlns:a16="http://schemas.microsoft.com/office/drawing/2014/main" val="20002"/>
                    </a:ext>
                  </a:extLst>
                </a:gridCol>
                <a:gridCol w="2785960">
                  <a:extLst>
                    <a:ext uri="{9D8B030D-6E8A-4147-A177-3AD203B41FA5}">
                      <a16:colId xmlns:a16="http://schemas.microsoft.com/office/drawing/2014/main" val="20003"/>
                    </a:ext>
                  </a:extLst>
                </a:gridCol>
                <a:gridCol w="1149642">
                  <a:extLst>
                    <a:ext uri="{9D8B030D-6E8A-4147-A177-3AD203B41FA5}">
                      <a16:colId xmlns:a16="http://schemas.microsoft.com/office/drawing/2014/main" val="20004"/>
                    </a:ext>
                  </a:extLst>
                </a:gridCol>
                <a:gridCol w="1001831">
                  <a:extLst>
                    <a:ext uri="{9D8B030D-6E8A-4147-A177-3AD203B41FA5}">
                      <a16:colId xmlns:a16="http://schemas.microsoft.com/office/drawing/2014/main" val="20005"/>
                    </a:ext>
                  </a:extLst>
                </a:gridCol>
              </a:tblGrid>
              <a:tr h="825391">
                <a:tc>
                  <a:txBody>
                    <a:bodyPr/>
                    <a:lstStyle/>
                    <a:p>
                      <a:pPr algn="ctr" rtl="0" fontAlgn="b"/>
                      <a:r>
                        <a:rPr lang="es-CO" sz="1400" b="1" u="none" strike="noStrike" dirty="0">
                          <a:solidFill>
                            <a:schemeClr val="bg1"/>
                          </a:solidFill>
                          <a:effectLst/>
                          <a:latin typeface="Arial Narrow" panose="020B0606020202030204" pitchFamily="34" charset="0"/>
                        </a:rPr>
                        <a:t>MEDIDA DE PROTECCION</a:t>
                      </a:r>
                      <a:endParaRPr lang="es-CO" sz="1400" b="1" i="0" u="none" strike="noStrike" dirty="0">
                        <a:solidFill>
                          <a:schemeClr val="bg1"/>
                        </a:solidFill>
                        <a:effectLst/>
                        <a:latin typeface="Arial Narrow" panose="020B0606020202030204" pitchFamily="34" charset="0"/>
                        <a:cs typeface="Arial" panose="020B0604020202020204" pitchFamily="34" charset="0"/>
                      </a:endParaRPr>
                    </a:p>
                  </a:txBody>
                  <a:tcPr marL="7258" marR="7258" marT="7257" marB="34832" anchor="ctr">
                    <a:solidFill>
                      <a:srgbClr val="00CC00"/>
                    </a:solidFill>
                  </a:tcPr>
                </a:tc>
                <a:tc>
                  <a:txBody>
                    <a:bodyPr/>
                    <a:lstStyle/>
                    <a:p>
                      <a:pPr algn="ctr" rtl="0" fontAlgn="b"/>
                      <a:r>
                        <a:rPr lang="es-CO" sz="1400" b="1" u="none" strike="noStrike" dirty="0">
                          <a:solidFill>
                            <a:schemeClr val="bg1"/>
                          </a:solidFill>
                          <a:effectLst/>
                          <a:latin typeface="Arial Narrow" panose="020B0606020202030204" pitchFamily="34" charset="0"/>
                        </a:rPr>
                        <a:t>MODALIDAD DE PROTECCIÓN</a:t>
                      </a:r>
                      <a:endParaRPr lang="es-CO" sz="1400" b="1" i="0" u="none" strike="noStrike" dirty="0">
                        <a:solidFill>
                          <a:schemeClr val="bg1"/>
                        </a:solidFill>
                        <a:effectLst/>
                        <a:latin typeface="Arial Narrow" panose="020B0606020202030204" pitchFamily="34" charset="0"/>
                        <a:cs typeface="Arial" panose="020B0604020202020204" pitchFamily="34" charset="0"/>
                      </a:endParaRPr>
                    </a:p>
                  </a:txBody>
                  <a:tcPr marL="7258" marR="7258" marT="7257" marB="34832" anchor="ctr">
                    <a:solidFill>
                      <a:srgbClr val="00CC00"/>
                    </a:solidFill>
                  </a:tcPr>
                </a:tc>
                <a:tc>
                  <a:txBody>
                    <a:bodyPr/>
                    <a:lstStyle/>
                    <a:p>
                      <a:pPr algn="ctr" rtl="0" fontAlgn="b"/>
                      <a:r>
                        <a:rPr lang="es-CO" sz="1400" b="1" u="none" strike="noStrike" dirty="0">
                          <a:solidFill>
                            <a:schemeClr val="bg1"/>
                          </a:solidFill>
                          <a:effectLst/>
                          <a:latin typeface="Arial Narrow" panose="020B0606020202030204" pitchFamily="34" charset="0"/>
                        </a:rPr>
                        <a:t>CUPOS</a:t>
                      </a:r>
                      <a:endParaRPr lang="es-CO" sz="1400" b="1" i="0" u="none" strike="noStrike" dirty="0">
                        <a:solidFill>
                          <a:schemeClr val="bg1"/>
                        </a:solidFill>
                        <a:effectLst/>
                        <a:latin typeface="Arial Narrow" panose="020B0606020202030204" pitchFamily="34" charset="0"/>
                        <a:cs typeface="Arial" panose="020B0604020202020204" pitchFamily="34" charset="0"/>
                      </a:endParaRPr>
                    </a:p>
                  </a:txBody>
                  <a:tcPr marL="7258" marR="7258" marT="7257" marB="34832" anchor="ctr">
                    <a:solidFill>
                      <a:srgbClr val="00CC00"/>
                    </a:solidFill>
                  </a:tcPr>
                </a:tc>
                <a:tc>
                  <a:txBody>
                    <a:bodyPr/>
                    <a:lstStyle/>
                    <a:p>
                      <a:pPr algn="ctr" rtl="0" fontAlgn="b"/>
                      <a:r>
                        <a:rPr lang="es-CO" sz="1400" b="1" u="none" strike="noStrike" dirty="0">
                          <a:solidFill>
                            <a:schemeClr val="bg1"/>
                          </a:solidFill>
                          <a:effectLst/>
                          <a:latin typeface="Arial Narrow" panose="020B0606020202030204" pitchFamily="34" charset="0"/>
                        </a:rPr>
                        <a:t>MUNICIPIOS DE ATENCIÓN </a:t>
                      </a:r>
                      <a:endParaRPr lang="es-CO" sz="1400" b="1" i="0" u="none" strike="noStrike" dirty="0">
                        <a:solidFill>
                          <a:schemeClr val="bg1"/>
                        </a:solidFill>
                        <a:effectLst/>
                        <a:latin typeface="Arial Narrow" panose="020B0606020202030204" pitchFamily="34" charset="0"/>
                        <a:cs typeface="Arial" panose="020B0604020202020204" pitchFamily="34" charset="0"/>
                      </a:endParaRPr>
                    </a:p>
                  </a:txBody>
                  <a:tcPr marL="7258" marR="7258" marT="7257" marB="34832" anchor="ctr">
                    <a:solidFill>
                      <a:srgbClr val="00CC00"/>
                    </a:solidFill>
                  </a:tcPr>
                </a:tc>
                <a:tc>
                  <a:txBody>
                    <a:bodyPr/>
                    <a:lstStyle/>
                    <a:p>
                      <a:pPr algn="ctr" rtl="0" fontAlgn="b"/>
                      <a:r>
                        <a:rPr lang="es-CO" sz="1400" b="1" u="none" strike="noStrike" dirty="0">
                          <a:solidFill>
                            <a:schemeClr val="bg1"/>
                          </a:solidFill>
                          <a:effectLst/>
                          <a:latin typeface="Arial Narrow" panose="020B0606020202030204" pitchFamily="34" charset="0"/>
                        </a:rPr>
                        <a:t>CUPOS POR MUNICIPIO</a:t>
                      </a:r>
                      <a:endParaRPr lang="es-CO" sz="1400" b="1" i="0" u="none" strike="noStrike" dirty="0">
                        <a:solidFill>
                          <a:schemeClr val="bg1"/>
                        </a:solidFill>
                        <a:effectLst/>
                        <a:latin typeface="Arial Narrow" panose="020B0606020202030204" pitchFamily="34" charset="0"/>
                        <a:cs typeface="Arial" panose="020B0604020202020204" pitchFamily="34" charset="0"/>
                      </a:endParaRPr>
                    </a:p>
                  </a:txBody>
                  <a:tcPr marL="7258" marR="7258" marT="7257" marB="34832" anchor="ctr">
                    <a:solidFill>
                      <a:srgbClr val="00CC00"/>
                    </a:solidFill>
                  </a:tcPr>
                </a:tc>
                <a:tc>
                  <a:txBody>
                    <a:bodyPr/>
                    <a:lstStyle/>
                    <a:p>
                      <a:pPr algn="ctr" rtl="0" fontAlgn="b"/>
                      <a:r>
                        <a:rPr lang="es-CO" sz="1400" b="1" u="none" strike="noStrike" dirty="0">
                          <a:solidFill>
                            <a:schemeClr val="bg1"/>
                          </a:solidFill>
                          <a:effectLst/>
                          <a:latin typeface="Arial Narrow" panose="020B0606020202030204" pitchFamily="34" charset="0"/>
                        </a:rPr>
                        <a:t>OPERADOR</a:t>
                      </a:r>
                      <a:endParaRPr lang="es-CO" sz="1400" b="1" i="0" u="none" strike="noStrike" dirty="0">
                        <a:solidFill>
                          <a:schemeClr val="bg1"/>
                        </a:solidFill>
                        <a:effectLst/>
                        <a:latin typeface="Arial Narrow" panose="020B0606020202030204" pitchFamily="34" charset="0"/>
                        <a:cs typeface="Arial" panose="020B0604020202020204" pitchFamily="34" charset="0"/>
                      </a:endParaRPr>
                    </a:p>
                  </a:txBody>
                  <a:tcPr marL="7258" marR="7258" marT="7257" marB="34832" anchor="ctr">
                    <a:solidFill>
                      <a:srgbClr val="00CC00"/>
                    </a:solidFill>
                  </a:tcPr>
                </a:tc>
                <a:extLst>
                  <a:ext uri="{0D108BD9-81ED-4DB2-BD59-A6C34878D82A}">
                    <a16:rowId xmlns:a16="http://schemas.microsoft.com/office/drawing/2014/main" val="10000"/>
                  </a:ext>
                </a:extLst>
              </a:tr>
              <a:tr h="354309">
                <a:tc rowSpan="6">
                  <a:txBody>
                    <a:bodyPr/>
                    <a:lstStyle/>
                    <a:p>
                      <a:pPr algn="ctr" rtl="0" fontAlgn="ctr"/>
                      <a:r>
                        <a:rPr lang="es-CO" sz="1400" b="1" u="none" strike="noStrike" dirty="0">
                          <a:solidFill>
                            <a:schemeClr val="bg1"/>
                          </a:solidFill>
                          <a:effectLst/>
                          <a:latin typeface="Arial Narrow" panose="020B0606020202030204" pitchFamily="34" charset="0"/>
                        </a:rPr>
                        <a:t>HOGAR SUSTITUTO</a:t>
                      </a:r>
                      <a:endParaRPr lang="es-CO" sz="1400" b="1" i="0" u="none" strike="noStrike" dirty="0">
                        <a:solidFill>
                          <a:schemeClr val="bg1"/>
                        </a:solidFill>
                        <a:effectLst/>
                        <a:latin typeface="Arial Narrow" panose="020B0606020202030204" pitchFamily="34" charset="0"/>
                        <a:cs typeface="Arial" panose="020B0604020202020204" pitchFamily="34" charset="0"/>
                      </a:endParaRPr>
                    </a:p>
                  </a:txBody>
                  <a:tcPr marL="7258" marR="7258" marT="7257" marB="34832" anchor="ctr">
                    <a:solidFill>
                      <a:srgbClr val="00CC00"/>
                    </a:solidFill>
                  </a:tcPr>
                </a:tc>
                <a:tc rowSpan="3">
                  <a:txBody>
                    <a:bodyPr/>
                    <a:lstStyle/>
                    <a:p>
                      <a:pPr algn="ctr" rtl="0" fontAlgn="ctr"/>
                      <a:r>
                        <a:rPr lang="es-CO" sz="1400" u="none" strike="noStrike" dirty="0">
                          <a:solidFill>
                            <a:srgbClr val="002060"/>
                          </a:solidFill>
                          <a:effectLst/>
                          <a:latin typeface="Arial Narrow" panose="020B0606020202030204" pitchFamily="34" charset="0"/>
                        </a:rPr>
                        <a:t>Con Vulneración</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rowSpan="3">
                  <a:txBody>
                    <a:bodyPr/>
                    <a:lstStyle/>
                    <a:p>
                      <a:pPr algn="ctr" rtl="0" fontAlgn="ctr"/>
                      <a:r>
                        <a:rPr lang="es-CO" sz="1400" u="none" strike="noStrike" dirty="0">
                          <a:solidFill>
                            <a:srgbClr val="002060"/>
                          </a:solidFill>
                          <a:effectLst/>
                          <a:latin typeface="Arial Narrow" panose="020B0606020202030204" pitchFamily="34" charset="0"/>
                        </a:rPr>
                        <a:t>22</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a:txBody>
                    <a:bodyPr/>
                    <a:lstStyle/>
                    <a:p>
                      <a:pPr algn="ctr" rtl="0" fontAlgn="ctr"/>
                      <a:r>
                        <a:rPr lang="es-CO" sz="1400" u="none" strike="noStrike">
                          <a:solidFill>
                            <a:srgbClr val="002060"/>
                          </a:solidFill>
                          <a:effectLst/>
                          <a:latin typeface="Arial Narrow" panose="020B0606020202030204" pitchFamily="34" charset="0"/>
                        </a:rPr>
                        <a:t>Fonseca</a:t>
                      </a:r>
                      <a:endParaRPr lang="es-CO" sz="1400" b="0" i="0" u="none" strike="noStrike">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a:txBody>
                    <a:bodyPr/>
                    <a:lstStyle/>
                    <a:p>
                      <a:pPr algn="ctr" rtl="0" fontAlgn="b"/>
                      <a:r>
                        <a:rPr lang="es-CO" sz="1400" u="none" strike="noStrike" dirty="0">
                          <a:solidFill>
                            <a:srgbClr val="002060"/>
                          </a:solidFill>
                          <a:effectLst/>
                          <a:latin typeface="Arial Narrow" panose="020B0606020202030204" pitchFamily="34" charset="0"/>
                        </a:rPr>
                        <a:t>13</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b"/>
                </a:tc>
                <a:tc rowSpan="3">
                  <a:txBody>
                    <a:bodyPr/>
                    <a:lstStyle/>
                    <a:p>
                      <a:pPr algn="ctr" rtl="0" fontAlgn="ctr"/>
                      <a:r>
                        <a:rPr lang="es-CO" sz="1400" u="none" strike="noStrike" dirty="0">
                          <a:solidFill>
                            <a:srgbClr val="002060"/>
                          </a:solidFill>
                          <a:effectLst/>
                          <a:latin typeface="Arial Narrow" panose="020B0606020202030204" pitchFamily="34" charset="0"/>
                        </a:rPr>
                        <a:t>Restaurar</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extLst>
                  <a:ext uri="{0D108BD9-81ED-4DB2-BD59-A6C34878D82A}">
                    <a16:rowId xmlns:a16="http://schemas.microsoft.com/office/drawing/2014/main" val="10001"/>
                  </a:ext>
                </a:extLst>
              </a:tr>
              <a:tr h="35430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400" u="none" strike="noStrike" dirty="0">
                          <a:solidFill>
                            <a:srgbClr val="002060"/>
                          </a:solidFill>
                          <a:effectLst/>
                          <a:latin typeface="Arial Narrow" panose="020B0606020202030204" pitchFamily="34" charset="0"/>
                        </a:rPr>
                        <a:t>Barrancas</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a:txBody>
                    <a:bodyPr/>
                    <a:lstStyle/>
                    <a:p>
                      <a:pPr algn="ctr" rtl="0" fontAlgn="b"/>
                      <a:r>
                        <a:rPr lang="en-US" sz="1400" u="none" strike="noStrike" dirty="0">
                          <a:solidFill>
                            <a:srgbClr val="002060"/>
                          </a:solidFill>
                          <a:effectLst/>
                          <a:latin typeface="Arial Narrow" panose="020B0606020202030204" pitchFamily="34" charset="0"/>
                        </a:rPr>
                        <a:t>3</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b"/>
                </a:tc>
                <a:tc vMerge="1">
                  <a:txBody>
                    <a:bodyPr/>
                    <a:lstStyle/>
                    <a:p>
                      <a:endParaRPr lang="es-CO"/>
                    </a:p>
                  </a:txBody>
                  <a:tcPr/>
                </a:tc>
                <a:extLst>
                  <a:ext uri="{0D108BD9-81ED-4DB2-BD59-A6C34878D82A}">
                    <a16:rowId xmlns:a16="http://schemas.microsoft.com/office/drawing/2014/main" val="10002"/>
                  </a:ext>
                </a:extLst>
              </a:tr>
              <a:tr h="35430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400" u="none" strike="noStrike" dirty="0">
                          <a:solidFill>
                            <a:srgbClr val="002060"/>
                          </a:solidFill>
                          <a:effectLst/>
                          <a:latin typeface="Arial Narrow" panose="020B0606020202030204" pitchFamily="34" charset="0"/>
                        </a:rPr>
                        <a:t>Villanueva</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a:txBody>
                    <a:bodyPr/>
                    <a:lstStyle/>
                    <a:p>
                      <a:pPr algn="ctr" rtl="0" fontAlgn="b"/>
                      <a:r>
                        <a:rPr lang="es-CO" sz="1400" u="none" strike="noStrike" dirty="0">
                          <a:solidFill>
                            <a:srgbClr val="002060"/>
                          </a:solidFill>
                          <a:effectLst/>
                          <a:latin typeface="Arial Narrow" panose="020B0606020202030204" pitchFamily="34" charset="0"/>
                        </a:rPr>
                        <a:t>6</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b"/>
                </a:tc>
                <a:tc vMerge="1">
                  <a:txBody>
                    <a:bodyPr/>
                    <a:lstStyle/>
                    <a:p>
                      <a:endParaRPr lang="es-CO"/>
                    </a:p>
                  </a:txBody>
                  <a:tcPr/>
                </a:tc>
                <a:extLst>
                  <a:ext uri="{0D108BD9-81ED-4DB2-BD59-A6C34878D82A}">
                    <a16:rowId xmlns:a16="http://schemas.microsoft.com/office/drawing/2014/main" val="10003"/>
                  </a:ext>
                </a:extLst>
              </a:tr>
              <a:tr h="354309">
                <a:tc vMerge="1">
                  <a:txBody>
                    <a:bodyPr/>
                    <a:lstStyle/>
                    <a:p>
                      <a:endParaRPr lang="es-CO"/>
                    </a:p>
                  </a:txBody>
                  <a:tcPr/>
                </a:tc>
                <a:tc rowSpan="3">
                  <a:txBody>
                    <a:bodyPr/>
                    <a:lstStyle/>
                    <a:p>
                      <a:pPr algn="ctr" rtl="0" fontAlgn="ctr"/>
                      <a:r>
                        <a:rPr lang="es-CO" sz="1400" u="none" strike="noStrike">
                          <a:solidFill>
                            <a:srgbClr val="002060"/>
                          </a:solidFill>
                          <a:effectLst/>
                          <a:latin typeface="Arial Narrow" panose="020B0606020202030204" pitchFamily="34" charset="0"/>
                        </a:rPr>
                        <a:t>Con Discapacidad</a:t>
                      </a:r>
                      <a:endParaRPr lang="es-CO" sz="1400" b="0" i="0" u="none" strike="noStrike">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rowSpan="3">
                  <a:txBody>
                    <a:bodyPr/>
                    <a:lstStyle/>
                    <a:p>
                      <a:pPr algn="ctr" rtl="0" fontAlgn="ctr"/>
                      <a:r>
                        <a:rPr lang="es-CO" sz="1400" u="none" strike="noStrike" dirty="0">
                          <a:solidFill>
                            <a:srgbClr val="002060"/>
                          </a:solidFill>
                          <a:effectLst/>
                          <a:latin typeface="Arial Narrow" panose="020B0606020202030204" pitchFamily="34" charset="0"/>
                        </a:rPr>
                        <a:t>7</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a:txBody>
                    <a:bodyPr/>
                    <a:lstStyle/>
                    <a:p>
                      <a:pPr algn="ctr" rtl="0" fontAlgn="ctr"/>
                      <a:r>
                        <a:rPr lang="es-CO" sz="1400" u="none" strike="noStrike" dirty="0">
                          <a:solidFill>
                            <a:srgbClr val="002060"/>
                          </a:solidFill>
                          <a:effectLst/>
                          <a:latin typeface="Arial Narrow" panose="020B0606020202030204" pitchFamily="34" charset="0"/>
                        </a:rPr>
                        <a:t>Fonseca</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a:txBody>
                    <a:bodyPr/>
                    <a:lstStyle/>
                    <a:p>
                      <a:pPr algn="ctr" rtl="0" fontAlgn="b"/>
                      <a:r>
                        <a:rPr lang="es-CO" sz="1400" u="none" strike="noStrike" dirty="0">
                          <a:solidFill>
                            <a:srgbClr val="002060"/>
                          </a:solidFill>
                          <a:effectLst/>
                          <a:latin typeface="Arial Narrow" panose="020B0606020202030204" pitchFamily="34" charset="0"/>
                        </a:rPr>
                        <a:t>5</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b"/>
                </a:tc>
                <a:tc rowSpan="3">
                  <a:txBody>
                    <a:bodyPr/>
                    <a:lstStyle/>
                    <a:p>
                      <a:pPr algn="ctr" rtl="0" fontAlgn="ctr"/>
                      <a:r>
                        <a:rPr lang="es-CO" sz="1400" u="none" strike="noStrike" dirty="0">
                          <a:solidFill>
                            <a:srgbClr val="002060"/>
                          </a:solidFill>
                          <a:effectLst/>
                          <a:latin typeface="Arial Narrow" panose="020B0606020202030204" pitchFamily="34" charset="0"/>
                        </a:rPr>
                        <a:t>ICBF</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extLst>
                  <a:ext uri="{0D108BD9-81ED-4DB2-BD59-A6C34878D82A}">
                    <a16:rowId xmlns:a16="http://schemas.microsoft.com/office/drawing/2014/main" val="10004"/>
                  </a:ext>
                </a:extLst>
              </a:tr>
              <a:tr h="35430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400" u="none" strike="noStrike" dirty="0">
                          <a:solidFill>
                            <a:srgbClr val="002060"/>
                          </a:solidFill>
                          <a:effectLst/>
                          <a:latin typeface="Arial Narrow" panose="020B0606020202030204" pitchFamily="34" charset="0"/>
                        </a:rPr>
                        <a:t>Villanueva</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a:txBody>
                    <a:bodyPr/>
                    <a:lstStyle/>
                    <a:p>
                      <a:pPr algn="ctr" rtl="0" fontAlgn="b"/>
                      <a:r>
                        <a:rPr lang="es-CO" sz="1400" u="none" strike="noStrike" dirty="0">
                          <a:solidFill>
                            <a:srgbClr val="002060"/>
                          </a:solidFill>
                          <a:effectLst/>
                          <a:latin typeface="Arial Narrow" panose="020B0606020202030204" pitchFamily="34" charset="0"/>
                        </a:rPr>
                        <a:t>1</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b"/>
                </a:tc>
                <a:tc vMerge="1">
                  <a:txBody>
                    <a:bodyPr/>
                    <a:lstStyle/>
                    <a:p>
                      <a:endParaRPr lang="es-CO"/>
                    </a:p>
                  </a:txBody>
                  <a:tcPr/>
                </a:tc>
                <a:extLst>
                  <a:ext uri="{0D108BD9-81ED-4DB2-BD59-A6C34878D82A}">
                    <a16:rowId xmlns:a16="http://schemas.microsoft.com/office/drawing/2014/main" val="10005"/>
                  </a:ext>
                </a:extLst>
              </a:tr>
              <a:tr h="35430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400" u="none" strike="noStrike" dirty="0">
                          <a:solidFill>
                            <a:srgbClr val="002060"/>
                          </a:solidFill>
                          <a:effectLst/>
                          <a:latin typeface="Arial Narrow" panose="020B0606020202030204" pitchFamily="34" charset="0"/>
                        </a:rPr>
                        <a:t>San Juan</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a:txBody>
                    <a:bodyPr/>
                    <a:lstStyle/>
                    <a:p>
                      <a:pPr algn="ctr" rtl="0" fontAlgn="b"/>
                      <a:r>
                        <a:rPr lang="es-CO" sz="1400" u="none" strike="noStrike" dirty="0">
                          <a:solidFill>
                            <a:srgbClr val="002060"/>
                          </a:solidFill>
                          <a:effectLst/>
                          <a:latin typeface="Arial Narrow" panose="020B0606020202030204" pitchFamily="34" charset="0"/>
                        </a:rPr>
                        <a:t>1</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b"/>
                </a:tc>
                <a:tc vMerge="1">
                  <a:txBody>
                    <a:bodyPr/>
                    <a:lstStyle/>
                    <a:p>
                      <a:endParaRPr lang="es-CO"/>
                    </a:p>
                  </a:txBody>
                  <a:tcPr/>
                </a:tc>
                <a:extLst>
                  <a:ext uri="{0D108BD9-81ED-4DB2-BD59-A6C34878D82A}">
                    <a16:rowId xmlns:a16="http://schemas.microsoft.com/office/drawing/2014/main" val="10006"/>
                  </a:ext>
                </a:extLst>
              </a:tr>
              <a:tr h="354309">
                <a:tc rowSpan="3">
                  <a:txBody>
                    <a:bodyPr/>
                    <a:lstStyle/>
                    <a:p>
                      <a:pPr algn="ctr" rtl="0" fontAlgn="ctr"/>
                      <a:r>
                        <a:rPr lang="es-CO" sz="1400" b="1" u="none" strike="noStrike" dirty="0">
                          <a:solidFill>
                            <a:schemeClr val="bg1"/>
                          </a:solidFill>
                          <a:effectLst/>
                          <a:latin typeface="Arial Narrow" panose="020B0606020202030204" pitchFamily="34" charset="0"/>
                        </a:rPr>
                        <a:t>HOGAR GESTOR</a:t>
                      </a:r>
                      <a:endParaRPr lang="es-CO" sz="1400" b="1" i="0" u="none" strike="noStrike" dirty="0">
                        <a:solidFill>
                          <a:schemeClr val="bg1"/>
                        </a:solidFill>
                        <a:effectLst/>
                        <a:latin typeface="Arial Narrow" panose="020B0606020202030204" pitchFamily="34" charset="0"/>
                        <a:cs typeface="Arial" panose="020B0604020202020204" pitchFamily="34" charset="0"/>
                      </a:endParaRPr>
                    </a:p>
                  </a:txBody>
                  <a:tcPr marL="7258" marR="7258" marT="7257" marB="34832" anchor="ctr">
                    <a:solidFill>
                      <a:srgbClr val="00CC00"/>
                    </a:solidFill>
                  </a:tcPr>
                </a:tc>
                <a:tc rowSpan="3">
                  <a:txBody>
                    <a:bodyPr/>
                    <a:lstStyle/>
                    <a:p>
                      <a:pPr algn="ctr" rtl="0" fontAlgn="ctr"/>
                      <a:r>
                        <a:rPr lang="es-CO" sz="1400" u="none" strike="noStrike" dirty="0">
                          <a:solidFill>
                            <a:srgbClr val="002060"/>
                          </a:solidFill>
                          <a:effectLst/>
                          <a:latin typeface="Arial Narrow" panose="020B0606020202030204" pitchFamily="34" charset="0"/>
                        </a:rPr>
                        <a:t>Con  Apoyo Económico</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rowSpan="3">
                  <a:txBody>
                    <a:bodyPr/>
                    <a:lstStyle/>
                    <a:p>
                      <a:pPr algn="ctr" rtl="0" fontAlgn="ctr"/>
                      <a:r>
                        <a:rPr lang="es-CO" sz="1400" u="none" strike="noStrike" dirty="0">
                          <a:solidFill>
                            <a:srgbClr val="002060"/>
                          </a:solidFill>
                          <a:effectLst/>
                          <a:latin typeface="Arial Narrow" panose="020B0606020202030204" pitchFamily="34" charset="0"/>
                        </a:rPr>
                        <a:t>4</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a:txBody>
                    <a:bodyPr/>
                    <a:lstStyle/>
                    <a:p>
                      <a:pPr algn="ctr" rtl="0" fontAlgn="ctr"/>
                      <a:r>
                        <a:rPr lang="es-CO" sz="1400" u="none" strike="noStrike" dirty="0">
                          <a:solidFill>
                            <a:srgbClr val="002060"/>
                          </a:solidFill>
                          <a:effectLst/>
                          <a:latin typeface="Arial Narrow" panose="020B0606020202030204" pitchFamily="34" charset="0"/>
                        </a:rPr>
                        <a:t>Urumita</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a:txBody>
                    <a:bodyPr/>
                    <a:lstStyle/>
                    <a:p>
                      <a:pPr algn="ctr" rtl="0" fontAlgn="b"/>
                      <a:r>
                        <a:rPr lang="es-CO" sz="1400" u="none" strike="noStrike" dirty="0">
                          <a:solidFill>
                            <a:srgbClr val="002060"/>
                          </a:solidFill>
                          <a:effectLst/>
                          <a:latin typeface="Arial Narrow" panose="020B0606020202030204" pitchFamily="34" charset="0"/>
                        </a:rPr>
                        <a:t>1</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b"/>
                </a:tc>
                <a:tc rowSpan="3">
                  <a:txBody>
                    <a:bodyPr/>
                    <a:lstStyle/>
                    <a:p>
                      <a:pPr algn="ctr" rtl="0" fontAlgn="ctr"/>
                      <a:endParaRPr lang="es-CO" sz="1400" u="none" strike="noStrike" dirty="0">
                        <a:solidFill>
                          <a:srgbClr val="002060"/>
                        </a:solidFill>
                        <a:effectLst/>
                        <a:latin typeface="Arial Narrow" panose="020B0606020202030204" pitchFamily="34" charset="0"/>
                      </a:endParaRPr>
                    </a:p>
                    <a:p>
                      <a:pPr algn="ctr" rtl="0" fontAlgn="ctr"/>
                      <a:r>
                        <a:rPr lang="es-CO" sz="1400" u="none" strike="noStrike" dirty="0">
                          <a:solidFill>
                            <a:srgbClr val="002060"/>
                          </a:solidFill>
                          <a:effectLst/>
                          <a:latin typeface="Arial Narrow" panose="020B0606020202030204" pitchFamily="34" charset="0"/>
                        </a:rPr>
                        <a:t>ICBF</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extLst>
                  <a:ext uri="{0D108BD9-81ED-4DB2-BD59-A6C34878D82A}">
                    <a16:rowId xmlns:a16="http://schemas.microsoft.com/office/drawing/2014/main" val="10007"/>
                  </a:ext>
                </a:extLst>
              </a:tr>
              <a:tr h="35430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400" u="none" strike="noStrike">
                          <a:solidFill>
                            <a:srgbClr val="002060"/>
                          </a:solidFill>
                          <a:effectLst/>
                          <a:latin typeface="Arial Narrow" panose="020B0606020202030204" pitchFamily="34" charset="0"/>
                        </a:rPr>
                        <a:t>San Juan</a:t>
                      </a:r>
                      <a:endParaRPr lang="es-CO" sz="1400" b="0" i="0" u="none" strike="noStrike">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a:txBody>
                    <a:bodyPr/>
                    <a:lstStyle/>
                    <a:p>
                      <a:pPr algn="ctr" rtl="0" fontAlgn="b"/>
                      <a:r>
                        <a:rPr lang="es-CO" sz="1400" u="none" strike="noStrike" dirty="0">
                          <a:solidFill>
                            <a:srgbClr val="002060"/>
                          </a:solidFill>
                          <a:effectLst/>
                          <a:latin typeface="Arial Narrow" panose="020B0606020202030204" pitchFamily="34" charset="0"/>
                        </a:rPr>
                        <a:t>1</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b"/>
                </a:tc>
                <a:tc vMerge="1">
                  <a:txBody>
                    <a:bodyPr/>
                    <a:lstStyle/>
                    <a:p>
                      <a:endParaRPr lang="es-CO"/>
                    </a:p>
                  </a:txBody>
                  <a:tcPr/>
                </a:tc>
                <a:extLst>
                  <a:ext uri="{0D108BD9-81ED-4DB2-BD59-A6C34878D82A}">
                    <a16:rowId xmlns:a16="http://schemas.microsoft.com/office/drawing/2014/main" val="10008"/>
                  </a:ext>
                </a:extLst>
              </a:tr>
              <a:tr h="354309">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400" u="none" strike="noStrike" dirty="0">
                          <a:solidFill>
                            <a:srgbClr val="002060"/>
                          </a:solidFill>
                          <a:effectLst/>
                          <a:latin typeface="Arial Narrow" panose="020B0606020202030204" pitchFamily="34" charset="0"/>
                        </a:rPr>
                        <a:t>Barrancas</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ctr"/>
                </a:tc>
                <a:tc>
                  <a:txBody>
                    <a:bodyPr/>
                    <a:lstStyle/>
                    <a:p>
                      <a:pPr algn="ctr" rtl="0" fontAlgn="b"/>
                      <a:r>
                        <a:rPr lang="es-CO" sz="1400" u="none" strike="noStrike" dirty="0">
                          <a:solidFill>
                            <a:srgbClr val="002060"/>
                          </a:solidFill>
                          <a:effectLst/>
                          <a:latin typeface="Arial Narrow" panose="020B0606020202030204" pitchFamily="34" charset="0"/>
                        </a:rPr>
                        <a:t>2</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b"/>
                </a:tc>
                <a:tc vMerge="1">
                  <a:txBody>
                    <a:bodyPr/>
                    <a:lstStyle/>
                    <a:p>
                      <a:endParaRPr lang="es-CO"/>
                    </a:p>
                  </a:txBody>
                  <a:tcPr/>
                </a:tc>
                <a:extLst>
                  <a:ext uri="{0D108BD9-81ED-4DB2-BD59-A6C34878D82A}">
                    <a16:rowId xmlns:a16="http://schemas.microsoft.com/office/drawing/2014/main" val="10009"/>
                  </a:ext>
                </a:extLst>
              </a:tr>
              <a:tr h="468926">
                <a:tc>
                  <a:txBody>
                    <a:bodyPr/>
                    <a:lstStyle/>
                    <a:p>
                      <a:pPr algn="ctr" rtl="0" fontAlgn="b"/>
                      <a:r>
                        <a:rPr lang="es-CO" sz="1400" b="1" u="none" strike="noStrike" dirty="0">
                          <a:solidFill>
                            <a:schemeClr val="bg1"/>
                          </a:solidFill>
                          <a:effectLst/>
                          <a:latin typeface="Arial Narrow" panose="020B0606020202030204" pitchFamily="34" charset="0"/>
                        </a:rPr>
                        <a:t>EXTERNADO MEDIA JORNADA</a:t>
                      </a:r>
                    </a:p>
                    <a:p>
                      <a:pPr algn="ctr" rtl="0" fontAlgn="b"/>
                      <a:endParaRPr lang="es-CO" sz="1400" b="1" i="0" u="none" strike="noStrike" dirty="0">
                        <a:solidFill>
                          <a:schemeClr val="bg1"/>
                        </a:solidFill>
                        <a:effectLst/>
                        <a:latin typeface="Arial Narrow" panose="020B0606020202030204" pitchFamily="34" charset="0"/>
                        <a:cs typeface="Arial" panose="020B0604020202020204" pitchFamily="34" charset="0"/>
                      </a:endParaRPr>
                    </a:p>
                  </a:txBody>
                  <a:tcPr marL="7258" marR="7258" marT="7257" marB="34832" anchor="b">
                    <a:solidFill>
                      <a:srgbClr val="00CC00"/>
                    </a:solidFill>
                  </a:tcPr>
                </a:tc>
                <a:tc>
                  <a:txBody>
                    <a:bodyPr/>
                    <a:lstStyle/>
                    <a:p>
                      <a:pPr algn="ctr" rtl="0" fontAlgn="b"/>
                      <a:r>
                        <a:rPr lang="es-CO" sz="1400" u="none" strike="noStrike">
                          <a:solidFill>
                            <a:srgbClr val="002060"/>
                          </a:solidFill>
                          <a:effectLst/>
                          <a:latin typeface="Arial Narrow" panose="020B0606020202030204" pitchFamily="34" charset="0"/>
                        </a:rPr>
                        <a:t>Con vulneración</a:t>
                      </a:r>
                      <a:endParaRPr lang="es-CO" sz="1400" b="0" i="0" u="none" strike="noStrike">
                        <a:solidFill>
                          <a:srgbClr val="002060"/>
                        </a:solidFill>
                        <a:effectLst/>
                        <a:latin typeface="Arial Narrow" panose="020B0606020202030204" pitchFamily="34" charset="0"/>
                        <a:cs typeface="Arial" panose="020B0604020202020204" pitchFamily="34" charset="0"/>
                      </a:endParaRPr>
                    </a:p>
                  </a:txBody>
                  <a:tcPr marL="7258" marR="7258" marT="7257" marB="34832" anchor="b"/>
                </a:tc>
                <a:tc>
                  <a:txBody>
                    <a:bodyPr/>
                    <a:lstStyle/>
                    <a:p>
                      <a:pPr algn="ctr" rtl="0" fontAlgn="b"/>
                      <a:r>
                        <a:rPr lang="es-CO" sz="1400" u="none" strike="noStrike">
                          <a:solidFill>
                            <a:srgbClr val="002060"/>
                          </a:solidFill>
                          <a:effectLst/>
                          <a:latin typeface="Arial Narrow" panose="020B0606020202030204" pitchFamily="34" charset="0"/>
                        </a:rPr>
                        <a:t>56 cupos</a:t>
                      </a:r>
                      <a:endParaRPr lang="es-CO" sz="1400" b="0" i="0" u="none" strike="noStrike">
                        <a:solidFill>
                          <a:srgbClr val="002060"/>
                        </a:solidFill>
                        <a:effectLst/>
                        <a:latin typeface="Arial Narrow" panose="020B0606020202030204" pitchFamily="34" charset="0"/>
                        <a:cs typeface="Arial" panose="020B0604020202020204" pitchFamily="34" charset="0"/>
                      </a:endParaRPr>
                    </a:p>
                  </a:txBody>
                  <a:tcPr marL="7258" marR="7258" marT="7257" marB="34832" anchor="b"/>
                </a:tc>
                <a:tc>
                  <a:txBody>
                    <a:bodyPr/>
                    <a:lstStyle/>
                    <a:p>
                      <a:pPr algn="ctr" rtl="0" fontAlgn="b"/>
                      <a:r>
                        <a:rPr lang="es-CO" sz="1400" u="none" strike="noStrike">
                          <a:solidFill>
                            <a:srgbClr val="002060"/>
                          </a:solidFill>
                          <a:effectLst/>
                          <a:latin typeface="Arial Narrow" panose="020B0606020202030204" pitchFamily="34" charset="0"/>
                        </a:rPr>
                        <a:t>San Juan</a:t>
                      </a:r>
                      <a:endParaRPr lang="es-CO" sz="1400" b="0" i="0" u="none" strike="noStrike">
                        <a:solidFill>
                          <a:srgbClr val="002060"/>
                        </a:solidFill>
                        <a:effectLst/>
                        <a:latin typeface="Arial Narrow" panose="020B0606020202030204" pitchFamily="34" charset="0"/>
                        <a:cs typeface="Arial" panose="020B0604020202020204" pitchFamily="34" charset="0"/>
                      </a:endParaRPr>
                    </a:p>
                  </a:txBody>
                  <a:tcPr marL="7258" marR="7258" marT="7257" marB="34832" anchor="b"/>
                </a:tc>
                <a:tc>
                  <a:txBody>
                    <a:bodyPr/>
                    <a:lstStyle/>
                    <a:p>
                      <a:pPr algn="ctr" rtl="0" fontAlgn="b"/>
                      <a:r>
                        <a:rPr lang="es-CO" sz="1400" u="none" strike="noStrike" dirty="0">
                          <a:solidFill>
                            <a:srgbClr val="002060"/>
                          </a:solidFill>
                          <a:effectLst/>
                          <a:latin typeface="Arial Narrow" panose="020B0606020202030204" pitchFamily="34" charset="0"/>
                        </a:rPr>
                        <a:t>56</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b"/>
                </a:tc>
                <a:tc>
                  <a:txBody>
                    <a:bodyPr/>
                    <a:lstStyle/>
                    <a:p>
                      <a:pPr algn="ctr" rtl="0" fontAlgn="b"/>
                      <a:r>
                        <a:rPr lang="es-CO" sz="1400" u="none" strike="noStrike" dirty="0">
                          <a:solidFill>
                            <a:srgbClr val="002060"/>
                          </a:solidFill>
                          <a:effectLst/>
                          <a:latin typeface="Arial Narrow" panose="020B0606020202030204" pitchFamily="34" charset="0"/>
                        </a:rPr>
                        <a:t>MINICOL</a:t>
                      </a:r>
                      <a:endParaRPr lang="es-CO" sz="1400" b="0" i="0" u="none" strike="noStrike" dirty="0">
                        <a:solidFill>
                          <a:srgbClr val="002060"/>
                        </a:solidFill>
                        <a:effectLst/>
                        <a:latin typeface="Arial Narrow" panose="020B0606020202030204" pitchFamily="34" charset="0"/>
                        <a:cs typeface="Arial" panose="020B0604020202020204" pitchFamily="34" charset="0"/>
                      </a:endParaRPr>
                    </a:p>
                  </a:txBody>
                  <a:tcPr marL="7258" marR="7258" marT="7257" marB="34832" anchor="b"/>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57602464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7495AD7-5576-F14B-8B67-1F888C40401B}"/>
              </a:ext>
            </a:extLst>
          </p:cNvPr>
          <p:cNvSpPr/>
          <p:nvPr/>
        </p:nvSpPr>
        <p:spPr>
          <a:xfrm>
            <a:off x="173319" y="0"/>
            <a:ext cx="3644301"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439C97CF-6B31-2749-90B6-EEC376079C34}"/>
              </a:ext>
            </a:extLst>
          </p:cNvPr>
          <p:cNvSpPr txBox="1"/>
          <p:nvPr/>
        </p:nvSpPr>
        <p:spPr>
          <a:xfrm>
            <a:off x="184749" y="6656543"/>
            <a:ext cx="1275643" cy="21544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dirty="0">
                <a:ln>
                  <a:noFill/>
                </a:ln>
                <a:solidFill>
                  <a:srgbClr val="002060"/>
                </a:solidFill>
                <a:uLnTx/>
                <a:uFillTx/>
                <a:latin typeface="Century Gothic" panose="020B0502020202020204" pitchFamily="34" charset="0"/>
                <a:cs typeface="Arial" panose="020B0604020202020204" pitchFamily="34" charset="0"/>
              </a:rPr>
              <a:t>PÚBLICA</a:t>
            </a:r>
          </a:p>
        </p:txBody>
      </p:sp>
      <p:sp>
        <p:nvSpPr>
          <p:cNvPr id="8" name="CuadroTexto 7">
            <a:extLst>
              <a:ext uri="{FF2B5EF4-FFF2-40B4-BE49-F238E27FC236}">
                <a16:creationId xmlns:a16="http://schemas.microsoft.com/office/drawing/2014/main" id="{9A3A0E69-63F7-B742-A5DE-66A3D83671C6}"/>
              </a:ext>
            </a:extLst>
          </p:cNvPr>
          <p:cNvSpPr txBox="1"/>
          <p:nvPr/>
        </p:nvSpPr>
        <p:spPr>
          <a:xfrm>
            <a:off x="184749" y="351580"/>
            <a:ext cx="10027920" cy="646331"/>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x-none" sz="3600" b="1" dirty="0">
                <a:solidFill>
                  <a:srgbClr val="002060"/>
                </a:solidFill>
                <a:latin typeface="Kristen ITC" panose="03050502040202030202" pitchFamily="66" charset="0"/>
              </a:rPr>
              <a:t> </a:t>
            </a:r>
            <a:r>
              <a:rPr kumimoji="0" lang="x-none" sz="3600" b="1" i="0" u="none" strike="noStrike" kern="1200" cap="none" spc="0" normalizeH="0" baseline="0" noProof="0" dirty="0">
                <a:ln>
                  <a:noFill/>
                </a:ln>
                <a:solidFill>
                  <a:srgbClr val="002060"/>
                </a:solidFill>
                <a:effectLst/>
                <a:uLnTx/>
                <a:uFillTx/>
                <a:latin typeface="Kristen ITC" panose="03050502040202030202" pitchFamily="66" charset="0"/>
              </a:rPr>
              <a:t>Orden del día</a:t>
            </a:r>
          </a:p>
        </p:txBody>
      </p:sp>
      <p:sp>
        <p:nvSpPr>
          <p:cNvPr id="11" name="Rectángulo redondeado 9">
            <a:extLst>
              <a:ext uri="{FF2B5EF4-FFF2-40B4-BE49-F238E27FC236}">
                <a16:creationId xmlns:a16="http://schemas.microsoft.com/office/drawing/2014/main" id="{EF8C6EB8-DF9F-5D4F-9379-0D49C8A7C4D2}"/>
              </a:ext>
            </a:extLst>
          </p:cNvPr>
          <p:cNvSpPr/>
          <p:nvPr/>
        </p:nvSpPr>
        <p:spPr>
          <a:xfrm>
            <a:off x="4059433" y="335845"/>
            <a:ext cx="7750649" cy="6186309"/>
          </a:xfrm>
          <a:prstGeom prst="roundRect">
            <a:avLst>
              <a:gd name="adj" fmla="val 0"/>
            </a:avLst>
          </a:prstGeom>
          <a:ln>
            <a:noFill/>
          </a:ln>
        </p:spPr>
        <p:txBody>
          <a:bodyPr wrap="square">
            <a:spAutoFit/>
          </a:bodyPr>
          <a:lstStyle/>
          <a:p>
            <a:pPr algn="just"/>
            <a:r>
              <a:rPr lang="es-ES" b="1" dirty="0">
                <a:solidFill>
                  <a:srgbClr val="002060"/>
                </a:solidFill>
                <a:latin typeface="Arial Narrow" panose="020B0606020202030204" pitchFamily="34" charset="0"/>
              </a:rPr>
              <a:t>Himno Nacional</a:t>
            </a:r>
          </a:p>
          <a:p>
            <a:pPr algn="just"/>
            <a:endParaRPr lang="es-ES" dirty="0">
              <a:solidFill>
                <a:srgbClr val="002060"/>
              </a:solidFill>
              <a:latin typeface="Arial Narrow" panose="020B0606020202030204" pitchFamily="34" charset="0"/>
            </a:endParaRPr>
          </a:p>
          <a:p>
            <a:pPr algn="just"/>
            <a:r>
              <a:rPr lang="es-ES" dirty="0">
                <a:solidFill>
                  <a:srgbClr val="002060"/>
                </a:solidFill>
                <a:latin typeface="Arial Narrow" panose="020B0606020202030204" pitchFamily="34" charset="0"/>
              </a:rPr>
              <a:t>Instalación por parte de la Directora Regional Dra. Yaneris Beatríz Cotes Cotes</a:t>
            </a:r>
          </a:p>
          <a:p>
            <a:pPr algn="just"/>
            <a:r>
              <a:rPr lang="es-ES" dirty="0">
                <a:solidFill>
                  <a:srgbClr val="002060"/>
                </a:solidFill>
                <a:latin typeface="Arial Narrow" panose="020B0606020202030204" pitchFamily="34" charset="0"/>
              </a:rPr>
              <a:t>Palabras de Bienvenida por parte de la Coordinadora Centro Zonal No. 3 Fonseca</a:t>
            </a:r>
          </a:p>
          <a:p>
            <a:pPr algn="just"/>
            <a:endParaRPr lang="es-ES" dirty="0">
              <a:solidFill>
                <a:srgbClr val="002060"/>
              </a:solidFill>
              <a:latin typeface="Arial Narrow" panose="020B0606020202030204" pitchFamily="34" charset="0"/>
            </a:endParaRPr>
          </a:p>
          <a:p>
            <a:pPr marL="342900" indent="-342900" algn="just">
              <a:buAutoNum type="arabicPeriod"/>
            </a:pPr>
            <a:r>
              <a:rPr lang="es-ES" b="1" dirty="0">
                <a:solidFill>
                  <a:srgbClr val="002060"/>
                </a:solidFill>
                <a:latin typeface="Arial Narrow" panose="020B0606020202030204" pitchFamily="34" charset="0"/>
              </a:rPr>
              <a:t>Contexto institucional</a:t>
            </a:r>
          </a:p>
          <a:p>
            <a:pPr marL="342900" indent="-342900" algn="just">
              <a:buAutoNum type="arabicPeriod"/>
            </a:pPr>
            <a:r>
              <a:rPr lang="es-ES" b="1" dirty="0">
                <a:solidFill>
                  <a:srgbClr val="002060"/>
                </a:solidFill>
                <a:latin typeface="Arial Narrow" panose="020B0606020202030204" pitchFamily="34" charset="0"/>
              </a:rPr>
              <a:t>Contexto Rendición Pública de Cuentas</a:t>
            </a:r>
          </a:p>
          <a:p>
            <a:pPr marL="342900" indent="-342900" algn="just">
              <a:buAutoNum type="arabicPeriod"/>
            </a:pPr>
            <a:r>
              <a:rPr lang="es-CO" b="1" dirty="0">
                <a:solidFill>
                  <a:srgbClr val="002060"/>
                </a:solidFill>
                <a:latin typeface="Arial Narrow" panose="020B0606020202030204" pitchFamily="34" charset="0"/>
                <a:cs typeface="Arial" panose="020B0604020202020204" pitchFamily="34" charset="0"/>
              </a:rPr>
              <a:t>Informe de gestión </a:t>
            </a:r>
            <a:r>
              <a:rPr lang="es-CO" dirty="0">
                <a:solidFill>
                  <a:srgbClr val="002060"/>
                </a:solidFill>
                <a:latin typeface="Arial Narrow" panose="020B0606020202030204" pitchFamily="34" charset="0"/>
                <a:cs typeface="Arial" panose="020B0604020202020204" pitchFamily="34" charset="0"/>
              </a:rPr>
              <a:t>de la vigencia con énfasis </a:t>
            </a:r>
            <a:r>
              <a:rPr lang="es-ES" dirty="0">
                <a:solidFill>
                  <a:srgbClr val="002060"/>
                </a:solidFill>
                <a:latin typeface="Arial Narrow" panose="020B0606020202030204" pitchFamily="34" charset="0"/>
                <a:cs typeface="Arial" panose="020B0604020202020204" pitchFamily="34" charset="0"/>
              </a:rPr>
              <a:t>en todos los temas Misonales</a:t>
            </a:r>
            <a:r>
              <a:rPr lang="es-MX" dirty="0">
                <a:solidFill>
                  <a:srgbClr val="002060"/>
                </a:solidFill>
                <a:latin typeface="Arial Narrow" panose="020B0606020202030204" pitchFamily="34" charset="0"/>
                <a:cs typeface="Arial" panose="020B0604020202020204" pitchFamily="34" charset="0"/>
              </a:rPr>
              <a:t>: Enfoque territorial y diferencial</a:t>
            </a:r>
          </a:p>
          <a:p>
            <a:pPr marL="342900" indent="-342900" algn="just">
              <a:buAutoNum type="arabicPeriod"/>
            </a:pPr>
            <a:r>
              <a:rPr lang="es-MX" b="1" dirty="0">
                <a:solidFill>
                  <a:srgbClr val="002060"/>
                </a:solidFill>
                <a:latin typeface="Arial Narrow" panose="020B0606020202030204" pitchFamily="34" charset="0"/>
                <a:cs typeface="Arial" panose="020B0604020202020204" pitchFamily="34" charset="0"/>
              </a:rPr>
              <a:t>Gestión administrativa: </a:t>
            </a:r>
            <a:r>
              <a:rPr lang="es-MX" dirty="0">
                <a:solidFill>
                  <a:srgbClr val="002060"/>
                </a:solidFill>
                <a:latin typeface="Arial Narrow" panose="020B0606020202030204" pitchFamily="34" charset="0"/>
                <a:cs typeface="Arial" panose="020B0604020202020204" pitchFamily="34" charset="0"/>
              </a:rPr>
              <a:t>Avance de políticas del Modelo Integrado de Planeación y Gestión. </a:t>
            </a:r>
          </a:p>
          <a:p>
            <a:pPr marL="342900" indent="-342900" algn="just">
              <a:buAutoNum type="arabicPeriod"/>
            </a:pPr>
            <a:r>
              <a:rPr lang="es-MX" b="1" dirty="0">
                <a:solidFill>
                  <a:srgbClr val="002060"/>
                </a:solidFill>
                <a:latin typeface="Arial Narrow" panose="020B0606020202030204" pitchFamily="34" charset="0"/>
                <a:cs typeface="Arial" panose="020B0604020202020204" pitchFamily="34" charset="0"/>
              </a:rPr>
              <a:t>Ejecución financiera</a:t>
            </a:r>
            <a:r>
              <a:rPr lang="es-MX" dirty="0">
                <a:solidFill>
                  <a:srgbClr val="002060"/>
                </a:solidFill>
                <a:latin typeface="Arial Narrow" panose="020B0606020202030204" pitchFamily="34" charset="0"/>
                <a:cs typeface="Arial" panose="020B0604020202020204" pitchFamily="34" charset="0"/>
              </a:rPr>
              <a:t>: Presupuesto de funcionamiento e inversión. </a:t>
            </a:r>
          </a:p>
          <a:p>
            <a:pPr marL="342900" indent="-342900" algn="just">
              <a:buAutoNum type="arabicPeriod"/>
            </a:pPr>
            <a:r>
              <a:rPr lang="es-MX" b="1" dirty="0">
                <a:solidFill>
                  <a:srgbClr val="002060"/>
                </a:solidFill>
                <a:latin typeface="Arial Narrow" panose="020B0606020202030204" pitchFamily="34" charset="0"/>
                <a:cs typeface="Arial" panose="020B0604020202020204" pitchFamily="34" charset="0"/>
              </a:rPr>
              <a:t>Gestión contractual </a:t>
            </a:r>
            <a:r>
              <a:rPr lang="es-MX" dirty="0">
                <a:solidFill>
                  <a:srgbClr val="002060"/>
                </a:solidFill>
                <a:latin typeface="Arial Narrow" panose="020B0606020202030204" pitchFamily="34" charset="0"/>
                <a:cs typeface="Arial" panose="020B0604020202020204" pitchFamily="34" charset="0"/>
              </a:rPr>
              <a:t>asociada a metas.  </a:t>
            </a:r>
          </a:p>
          <a:p>
            <a:pPr marL="342900" indent="-342900" algn="just">
              <a:buAutoNum type="arabicPeriod"/>
            </a:pPr>
            <a:r>
              <a:rPr lang="es-MX" b="1" dirty="0">
                <a:solidFill>
                  <a:srgbClr val="002060"/>
                </a:solidFill>
                <a:latin typeface="Arial Narrow" panose="020B0606020202030204" pitchFamily="34" charset="0"/>
                <a:cs typeface="Arial" panose="020B0604020202020204" pitchFamily="34" charset="0"/>
              </a:rPr>
              <a:t>Ejecución de políticas, programas y proyectos: </a:t>
            </a:r>
            <a:r>
              <a:rPr lang="es-MX" dirty="0">
                <a:solidFill>
                  <a:srgbClr val="002060"/>
                </a:solidFill>
                <a:latin typeface="Arial Narrow" panose="020B0606020202030204" pitchFamily="34" charset="0"/>
                <a:cs typeface="Arial" panose="020B0604020202020204" pitchFamily="34" charset="0"/>
              </a:rPr>
              <a:t>Cumplimiento del PND y Objetivos de Desarrollo Sostenible.</a:t>
            </a:r>
          </a:p>
          <a:p>
            <a:pPr marL="342900" indent="-342900" algn="just">
              <a:buAutoNum type="arabicPeriod"/>
            </a:pPr>
            <a:r>
              <a:rPr lang="es-MX" b="1" dirty="0">
                <a:solidFill>
                  <a:srgbClr val="002060"/>
                </a:solidFill>
                <a:latin typeface="Arial Narrow" panose="020B0606020202030204" pitchFamily="34" charset="0"/>
                <a:cs typeface="Arial" panose="020B0604020202020204" pitchFamily="34" charset="0"/>
              </a:rPr>
              <a:t>Acuerdo de Paz: </a:t>
            </a:r>
            <a:r>
              <a:rPr lang="es-MX" dirty="0">
                <a:solidFill>
                  <a:srgbClr val="002060"/>
                </a:solidFill>
                <a:latin typeface="Arial Narrow" panose="020B0606020202030204" pitchFamily="34" charset="0"/>
                <a:cs typeface="Arial" panose="020B0604020202020204" pitchFamily="34" charset="0"/>
              </a:rPr>
              <a:t>Avances en la implementación</a:t>
            </a:r>
          </a:p>
          <a:p>
            <a:pPr marL="342900" indent="-342900" algn="just">
              <a:buAutoNum type="arabicPeriod"/>
            </a:pPr>
            <a:r>
              <a:rPr lang="es-MX" b="1" dirty="0">
                <a:solidFill>
                  <a:srgbClr val="002060"/>
                </a:solidFill>
                <a:latin typeface="Arial Narrow" panose="020B0606020202030204" pitchFamily="34" charset="0"/>
                <a:cs typeface="Arial" panose="020B0604020202020204" pitchFamily="34" charset="0"/>
              </a:rPr>
              <a:t>Espacio de participación </a:t>
            </a:r>
            <a:r>
              <a:rPr lang="es-MX" dirty="0">
                <a:solidFill>
                  <a:srgbClr val="002060"/>
                </a:solidFill>
                <a:latin typeface="Arial Narrow" panose="020B0606020202030204" pitchFamily="34" charset="0"/>
                <a:cs typeface="Arial" panose="020B0604020202020204" pitchFamily="34" charset="0"/>
              </a:rPr>
              <a:t>de partes interesadas </a:t>
            </a:r>
            <a:endParaRPr lang="es-MX" b="1" dirty="0">
              <a:solidFill>
                <a:srgbClr val="002060"/>
              </a:solidFill>
              <a:latin typeface="Arial Narrow" panose="020B0606020202030204" pitchFamily="34" charset="0"/>
              <a:cs typeface="Arial" panose="020B0604020202020204" pitchFamily="34" charset="0"/>
            </a:endParaRPr>
          </a:p>
          <a:p>
            <a:pPr marL="342900" indent="-342900" algn="just">
              <a:buAutoNum type="arabicPeriod"/>
            </a:pPr>
            <a:r>
              <a:rPr lang="es-MX" b="1" dirty="0">
                <a:solidFill>
                  <a:srgbClr val="002060"/>
                </a:solidFill>
                <a:latin typeface="Arial Narrow" panose="020B0606020202030204" pitchFamily="34" charset="0"/>
                <a:cs typeface="Arial" panose="020B0604020202020204" pitchFamily="34" charset="0"/>
              </a:rPr>
              <a:t>Compromisos adquiridos:</a:t>
            </a:r>
            <a:r>
              <a:rPr lang="es-MX" dirty="0">
                <a:solidFill>
                  <a:srgbClr val="002060"/>
                </a:solidFill>
                <a:latin typeface="Arial Narrow" panose="020B0606020202030204" pitchFamily="34" charset="0"/>
                <a:cs typeface="Arial" panose="020B0604020202020204" pitchFamily="34" charset="0"/>
              </a:rPr>
              <a:t> Informe para el seguimiento</a:t>
            </a:r>
          </a:p>
          <a:p>
            <a:pPr marL="342900" indent="-342900" algn="just">
              <a:buAutoNum type="arabicPeriod"/>
            </a:pPr>
            <a:r>
              <a:rPr lang="es-MX" b="1" dirty="0">
                <a:solidFill>
                  <a:srgbClr val="002060"/>
                </a:solidFill>
                <a:latin typeface="Arial Narrow" panose="020B0606020202030204" pitchFamily="34" charset="0"/>
                <a:cs typeface="Arial" panose="020B0604020202020204" pitchFamily="34" charset="0"/>
              </a:rPr>
              <a:t>Canales y medios para atenció</a:t>
            </a:r>
            <a:r>
              <a:rPr lang="es-MX" dirty="0">
                <a:solidFill>
                  <a:srgbClr val="002060"/>
                </a:solidFill>
                <a:latin typeface="Arial Narrow" panose="020B0606020202030204" pitchFamily="34" charset="0"/>
                <a:cs typeface="Arial" panose="020B0604020202020204" pitchFamily="34" charset="0"/>
              </a:rPr>
              <a:t>n a la ciudadanía e informe PQRS</a:t>
            </a:r>
          </a:p>
          <a:p>
            <a:pPr marL="342900" indent="-342900" algn="just">
              <a:buAutoNum type="arabicPeriod"/>
            </a:pPr>
            <a:r>
              <a:rPr lang="es-MX" b="1" dirty="0">
                <a:solidFill>
                  <a:srgbClr val="002060"/>
                </a:solidFill>
                <a:latin typeface="Arial Narrow" panose="020B0606020202030204" pitchFamily="34" charset="0"/>
                <a:cs typeface="Arial" panose="020B0604020202020204" pitchFamily="34" charset="0"/>
              </a:rPr>
              <a:t>Evaluación</a:t>
            </a:r>
            <a:r>
              <a:rPr lang="es-MX" dirty="0">
                <a:solidFill>
                  <a:srgbClr val="002060"/>
                </a:solidFill>
                <a:latin typeface="Arial Narrow" panose="020B0606020202030204" pitchFamily="34" charset="0"/>
                <a:cs typeface="Arial" panose="020B0604020202020204" pitchFamily="34" charset="0"/>
              </a:rPr>
              <a:t> de la Audiencia de Rendición Pública de Cuentas</a:t>
            </a:r>
            <a:endParaRPr lang="es-CO" dirty="0">
              <a:solidFill>
                <a:srgbClr val="002060"/>
              </a:solidFill>
              <a:latin typeface="Arial Narrow" panose="020B0606020202030204" pitchFamily="34" charset="0"/>
              <a:cs typeface="Arial" panose="020B0604020202020204" pitchFamily="34" charset="0"/>
            </a:endParaRPr>
          </a:p>
          <a:p>
            <a:pPr algn="just"/>
            <a:endParaRPr lang="es-ES" dirty="0">
              <a:solidFill>
                <a:srgbClr val="002060"/>
              </a:solidFill>
              <a:latin typeface="Arial Narrow" panose="020B0606020202030204" pitchFamily="34" charset="0"/>
            </a:endParaRPr>
          </a:p>
          <a:p>
            <a:pPr algn="just"/>
            <a:r>
              <a:rPr lang="es-ES" b="1" dirty="0">
                <a:solidFill>
                  <a:srgbClr val="002060"/>
                </a:solidFill>
                <a:latin typeface="Arial Narrow" panose="020B0606020202030204" pitchFamily="34" charset="0"/>
              </a:rPr>
              <a:t>Cierre</a:t>
            </a:r>
          </a:p>
        </p:txBody>
      </p:sp>
    </p:spTree>
    <p:extLst>
      <p:ext uri="{BB962C8B-B14F-4D97-AF65-F5344CB8AC3E}">
        <p14:creationId xmlns:p14="http://schemas.microsoft.com/office/powerpoint/2010/main" val="172841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376238" y="352425"/>
            <a:ext cx="8294687" cy="1077913"/>
          </a:xfrm>
          <a:prstGeom prst="rect">
            <a:avLst/>
          </a:prstGeom>
          <a:solidFill>
            <a:srgbClr val="00CC00"/>
          </a:solidFill>
          <a:ln>
            <a:no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1" fontAlgn="auto" hangingPunct="1">
              <a:spcBef>
                <a:spcPts val="0"/>
              </a:spcBef>
              <a:spcAft>
                <a:spcPts val="0"/>
              </a:spcAft>
              <a:defRPr/>
            </a:pPr>
            <a:r>
              <a:rPr lang="es-ES" sz="3200" b="1" dirty="0">
                <a:solidFill>
                  <a:schemeClr val="bg1"/>
                </a:solidFill>
                <a:latin typeface="Kristen ITC" panose="03050502040202030202" pitchFamily="66" charset="0"/>
              </a:rPr>
              <a:t>Sistema de Responsabilidad Penal para Adolescentes</a:t>
            </a:r>
            <a:endParaRPr lang="es-CO" sz="3200" b="1" dirty="0">
              <a:solidFill>
                <a:schemeClr val="bg1"/>
              </a:solidFill>
              <a:latin typeface="Kristen ITC" panose="03050502040202030202" pitchFamily="66" charset="0"/>
            </a:endParaRPr>
          </a:p>
        </p:txBody>
      </p:sp>
      <p:sp>
        <p:nvSpPr>
          <p:cNvPr id="75779" name="Rectángulo 3"/>
          <p:cNvSpPr>
            <a:spLocks noChangeArrowheads="1"/>
          </p:cNvSpPr>
          <p:nvPr/>
        </p:nvSpPr>
        <p:spPr bwMode="auto">
          <a:xfrm>
            <a:off x="7186613" y="1555750"/>
            <a:ext cx="316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ES" altLang="es-CO" sz="1800">
              <a:solidFill>
                <a:srgbClr val="555555"/>
              </a:solidFill>
              <a:latin typeface="Asap"/>
            </a:endParaRPr>
          </a:p>
        </p:txBody>
      </p:sp>
      <p:grpSp>
        <p:nvGrpSpPr>
          <p:cNvPr id="44036" name="Grupo 1"/>
          <p:cNvGrpSpPr>
            <a:grpSpLocks/>
          </p:cNvGrpSpPr>
          <p:nvPr/>
        </p:nvGrpSpPr>
        <p:grpSpPr bwMode="auto">
          <a:xfrm flipV="1">
            <a:off x="8766969" y="844654"/>
            <a:ext cx="3011049" cy="137984"/>
            <a:chOff x="0" y="5591175"/>
            <a:chExt cx="5761038" cy="211139"/>
          </a:xfrm>
          <a:solidFill>
            <a:srgbClr val="00CC00"/>
          </a:solidFill>
        </p:grpSpPr>
        <p:sp>
          <p:nvSpPr>
            <p:cNvPr id="13" name="Rectángulo 12"/>
            <p:cNvSpPr/>
            <p:nvPr/>
          </p:nvSpPr>
          <p:spPr>
            <a:xfrm>
              <a:off x="0" y="5605355"/>
              <a:ext cx="3609975" cy="19695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5" name="Elipse 14"/>
            <p:cNvSpPr/>
            <p:nvPr/>
          </p:nvSpPr>
          <p:spPr>
            <a:xfrm>
              <a:off x="3721100" y="5591175"/>
              <a:ext cx="204788"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6" name="Elipse 15"/>
            <p:cNvSpPr/>
            <p:nvPr/>
          </p:nvSpPr>
          <p:spPr>
            <a:xfrm>
              <a:off x="4033838"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7" name="Elipse 16"/>
            <p:cNvSpPr/>
            <p:nvPr/>
          </p:nvSpPr>
          <p:spPr>
            <a:xfrm>
              <a:off x="4341813"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8" name="Elipse 17"/>
            <p:cNvSpPr/>
            <p:nvPr/>
          </p:nvSpPr>
          <p:spPr>
            <a:xfrm>
              <a:off x="4651375" y="5591175"/>
              <a:ext cx="204788"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9" name="Elipse 18"/>
            <p:cNvSpPr/>
            <p:nvPr/>
          </p:nvSpPr>
          <p:spPr>
            <a:xfrm>
              <a:off x="4938713"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0" name="Elipse 19"/>
            <p:cNvSpPr/>
            <p:nvPr/>
          </p:nvSpPr>
          <p:spPr>
            <a:xfrm>
              <a:off x="5246688" y="5591175"/>
              <a:ext cx="204787"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21" name="Elipse 20"/>
            <p:cNvSpPr/>
            <p:nvPr/>
          </p:nvSpPr>
          <p:spPr>
            <a:xfrm>
              <a:off x="5556250" y="5597478"/>
              <a:ext cx="204788" cy="2048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grpSp>
      <p:sp>
        <p:nvSpPr>
          <p:cNvPr id="75781" name="Rectángulo 1"/>
          <p:cNvSpPr>
            <a:spLocks noChangeArrowheads="1"/>
          </p:cNvSpPr>
          <p:nvPr/>
        </p:nvSpPr>
        <p:spPr bwMode="auto">
          <a:xfrm>
            <a:off x="376238" y="1741488"/>
            <a:ext cx="11009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s-CO" altLang="es-CO" sz="2400">
                <a:solidFill>
                  <a:srgbClr val="002060"/>
                </a:solidFill>
                <a:latin typeface="Arial Narrow" panose="020B0606020202030204" pitchFamily="34" charset="0"/>
              </a:rPr>
              <a:t>El centro zonal N° 3 Fonseca, cuenta en la actualidad con dos operados disponibles para la atención de adolescentes dentro del sistema de responsabilidad penal de los cuales 15 se encuentran vinculados en las diferentes modalidades, distribuidos así:  </a:t>
            </a:r>
          </a:p>
        </p:txBody>
      </p:sp>
      <p:graphicFrame>
        <p:nvGraphicFramePr>
          <p:cNvPr id="22" name="Tabla 21"/>
          <p:cNvGraphicFramePr>
            <a:graphicFrameLocks noGrp="1"/>
          </p:cNvGraphicFramePr>
          <p:nvPr/>
        </p:nvGraphicFramePr>
        <p:xfrm>
          <a:off x="1104900" y="3330575"/>
          <a:ext cx="9074150" cy="2286140"/>
        </p:xfrm>
        <a:graphic>
          <a:graphicData uri="http://schemas.openxmlformats.org/drawingml/2006/table">
            <a:tbl>
              <a:tblPr firstRow="1" bandRow="1">
                <a:tableStyleId>{5C22544A-7EE6-4342-B048-85BDC9FD1C3A}</a:tableStyleId>
              </a:tblPr>
              <a:tblGrid>
                <a:gridCol w="7998090">
                  <a:extLst>
                    <a:ext uri="{9D8B030D-6E8A-4147-A177-3AD203B41FA5}">
                      <a16:colId xmlns:a16="http://schemas.microsoft.com/office/drawing/2014/main" val="20000"/>
                    </a:ext>
                  </a:extLst>
                </a:gridCol>
                <a:gridCol w="1076060">
                  <a:extLst>
                    <a:ext uri="{9D8B030D-6E8A-4147-A177-3AD203B41FA5}">
                      <a16:colId xmlns:a16="http://schemas.microsoft.com/office/drawing/2014/main" val="20001"/>
                    </a:ext>
                  </a:extLst>
                </a:gridCol>
              </a:tblGrid>
              <a:tr h="457200">
                <a:tc>
                  <a:txBody>
                    <a:bodyPr/>
                    <a:lstStyle/>
                    <a:p>
                      <a:pPr algn="ctr"/>
                      <a:r>
                        <a:rPr lang="es-CO" sz="2400" dirty="0">
                          <a:solidFill>
                            <a:schemeClr val="bg1"/>
                          </a:solidFill>
                          <a:latin typeface="Arial Narrow" panose="020B0606020202030204" pitchFamily="34" charset="0"/>
                        </a:rPr>
                        <a:t>MODALIDAD</a:t>
                      </a:r>
                      <a:r>
                        <a:rPr lang="es-CO" sz="2400" baseline="0" dirty="0">
                          <a:solidFill>
                            <a:schemeClr val="bg1"/>
                          </a:solidFill>
                          <a:latin typeface="Arial Narrow" panose="020B0606020202030204" pitchFamily="34" charset="0"/>
                        </a:rPr>
                        <a:t> DE ATENCION</a:t>
                      </a:r>
                      <a:endParaRPr lang="es-CO" sz="2400" dirty="0">
                        <a:solidFill>
                          <a:schemeClr val="bg1"/>
                        </a:solidFill>
                        <a:latin typeface="Arial Narrow" panose="020B0606020202030204" pitchFamily="34" charset="0"/>
                      </a:endParaRPr>
                    </a:p>
                  </a:txBody>
                  <a:tcPr marL="91446" marR="91446" marT="45734" marB="45734">
                    <a:solidFill>
                      <a:srgbClr val="00CC00"/>
                    </a:solidFill>
                  </a:tcPr>
                </a:tc>
                <a:tc>
                  <a:txBody>
                    <a:bodyPr/>
                    <a:lstStyle/>
                    <a:p>
                      <a:pPr algn="ctr"/>
                      <a:r>
                        <a:rPr lang="es-CO" sz="2400" dirty="0">
                          <a:solidFill>
                            <a:schemeClr val="bg1"/>
                          </a:solidFill>
                          <a:latin typeface="Arial Narrow" panose="020B0606020202030204" pitchFamily="34" charset="0"/>
                        </a:rPr>
                        <a:t>CUPOS</a:t>
                      </a:r>
                      <a:r>
                        <a:rPr lang="es-CO" sz="2400" baseline="0" dirty="0">
                          <a:solidFill>
                            <a:schemeClr val="bg1"/>
                          </a:solidFill>
                          <a:latin typeface="Arial Narrow" panose="020B0606020202030204" pitchFamily="34" charset="0"/>
                        </a:rPr>
                        <a:t> </a:t>
                      </a:r>
                      <a:endParaRPr lang="es-CO" sz="2400" dirty="0">
                        <a:solidFill>
                          <a:schemeClr val="bg1"/>
                        </a:solidFill>
                        <a:latin typeface="Arial Narrow" panose="020B0606020202030204" pitchFamily="34" charset="0"/>
                      </a:endParaRPr>
                    </a:p>
                  </a:txBody>
                  <a:tcPr marL="91446" marR="91446" marT="45734" marB="45734">
                    <a:solidFill>
                      <a:srgbClr val="00CC00"/>
                    </a:solidFill>
                  </a:tcPr>
                </a:tc>
                <a:extLst>
                  <a:ext uri="{0D108BD9-81ED-4DB2-BD59-A6C34878D82A}">
                    <a16:rowId xmlns:a16="http://schemas.microsoft.com/office/drawing/2014/main" val="10000"/>
                  </a:ext>
                </a:extLst>
              </a:tr>
              <a:tr h="457200">
                <a:tc>
                  <a:txBody>
                    <a:bodyPr/>
                    <a:lstStyle/>
                    <a:p>
                      <a:r>
                        <a:rPr lang="es-CO" sz="2400" dirty="0">
                          <a:solidFill>
                            <a:srgbClr val="002060"/>
                          </a:solidFill>
                          <a:latin typeface="Arial Narrow" panose="020B0606020202030204" pitchFamily="34" charset="0"/>
                        </a:rPr>
                        <a:t>Intervención</a:t>
                      </a:r>
                      <a:r>
                        <a:rPr lang="es-CO" sz="2400" baseline="0" dirty="0">
                          <a:solidFill>
                            <a:srgbClr val="002060"/>
                          </a:solidFill>
                          <a:latin typeface="Arial Narrow" panose="020B0606020202030204" pitchFamily="34" charset="0"/>
                        </a:rPr>
                        <a:t> de apoyo</a:t>
                      </a:r>
                      <a:endParaRPr lang="es-CO" sz="2400" dirty="0">
                        <a:solidFill>
                          <a:srgbClr val="002060"/>
                        </a:solidFill>
                        <a:latin typeface="Arial Narrow" panose="020B0606020202030204" pitchFamily="34" charset="0"/>
                      </a:endParaRPr>
                    </a:p>
                  </a:txBody>
                  <a:tcPr marL="91446" marR="91446" marT="45734" marB="45734"/>
                </a:tc>
                <a:tc>
                  <a:txBody>
                    <a:bodyPr/>
                    <a:lstStyle/>
                    <a:p>
                      <a:r>
                        <a:rPr lang="es-CO" sz="2400" dirty="0">
                          <a:solidFill>
                            <a:srgbClr val="002060"/>
                          </a:solidFill>
                          <a:latin typeface="Arial Narrow" panose="020B0606020202030204" pitchFamily="34" charset="0"/>
                        </a:rPr>
                        <a:t>50</a:t>
                      </a:r>
                    </a:p>
                  </a:txBody>
                  <a:tcPr marL="91446" marR="91446" marT="45734" marB="45734"/>
                </a:tc>
                <a:extLst>
                  <a:ext uri="{0D108BD9-81ED-4DB2-BD59-A6C34878D82A}">
                    <a16:rowId xmlns:a16="http://schemas.microsoft.com/office/drawing/2014/main" val="10001"/>
                  </a:ext>
                </a:extLst>
              </a:tr>
              <a:tr h="457200">
                <a:tc>
                  <a:txBody>
                    <a:bodyPr/>
                    <a:lstStyle/>
                    <a:p>
                      <a:r>
                        <a:rPr lang="es-CO" sz="2400" dirty="0">
                          <a:solidFill>
                            <a:srgbClr val="002060"/>
                          </a:solidFill>
                          <a:latin typeface="Arial Narrow" panose="020B0606020202030204" pitchFamily="34" charset="0"/>
                        </a:rPr>
                        <a:t>Libertad</a:t>
                      </a:r>
                      <a:r>
                        <a:rPr lang="es-CO" sz="2400" baseline="0" dirty="0">
                          <a:solidFill>
                            <a:srgbClr val="002060"/>
                          </a:solidFill>
                          <a:latin typeface="Arial Narrow" panose="020B0606020202030204" pitchFamily="34" charset="0"/>
                        </a:rPr>
                        <a:t> asistida </a:t>
                      </a:r>
                      <a:endParaRPr lang="es-CO" sz="2400" dirty="0">
                        <a:solidFill>
                          <a:srgbClr val="002060"/>
                        </a:solidFill>
                        <a:latin typeface="Arial Narrow" panose="020B0606020202030204" pitchFamily="34" charset="0"/>
                      </a:endParaRPr>
                    </a:p>
                  </a:txBody>
                  <a:tcPr marL="91446" marR="91446" marT="45734" marB="45734"/>
                </a:tc>
                <a:tc>
                  <a:txBody>
                    <a:bodyPr/>
                    <a:lstStyle/>
                    <a:p>
                      <a:r>
                        <a:rPr lang="en-US" sz="2400" dirty="0">
                          <a:solidFill>
                            <a:srgbClr val="002060"/>
                          </a:solidFill>
                          <a:latin typeface="Arial Narrow" panose="020B0606020202030204" pitchFamily="34" charset="0"/>
                        </a:rPr>
                        <a:t>20</a:t>
                      </a:r>
                      <a:endParaRPr lang="es-CO" sz="2400" dirty="0">
                        <a:solidFill>
                          <a:srgbClr val="002060"/>
                        </a:solidFill>
                        <a:latin typeface="Arial Narrow" panose="020B0606020202030204" pitchFamily="34" charset="0"/>
                      </a:endParaRPr>
                    </a:p>
                  </a:txBody>
                  <a:tcPr marL="91446" marR="91446" marT="45734" marB="45734"/>
                </a:tc>
                <a:extLst>
                  <a:ext uri="{0D108BD9-81ED-4DB2-BD59-A6C34878D82A}">
                    <a16:rowId xmlns:a16="http://schemas.microsoft.com/office/drawing/2014/main" val="10002"/>
                  </a:ext>
                </a:extLst>
              </a:tr>
              <a:tr h="457200">
                <a:tc>
                  <a:txBody>
                    <a:bodyPr/>
                    <a:lstStyle/>
                    <a:p>
                      <a:r>
                        <a:rPr lang="en-US" sz="2400" dirty="0">
                          <a:solidFill>
                            <a:srgbClr val="002060"/>
                          </a:solidFill>
                          <a:latin typeface="Arial Narrow" panose="020B0606020202030204" pitchFamily="34" charset="0"/>
                        </a:rPr>
                        <a:t>Modalidad</a:t>
                      </a:r>
                      <a:r>
                        <a:rPr lang="en-US" sz="2400" baseline="0" dirty="0">
                          <a:solidFill>
                            <a:srgbClr val="002060"/>
                          </a:solidFill>
                          <a:latin typeface="Arial Narrow" panose="020B0606020202030204" pitchFamily="34" charset="0"/>
                        </a:rPr>
                        <a:t> postinstitucional</a:t>
                      </a:r>
                      <a:endParaRPr lang="es-CO" sz="2400" dirty="0">
                        <a:solidFill>
                          <a:srgbClr val="002060"/>
                        </a:solidFill>
                        <a:latin typeface="Arial Narrow" panose="020B0606020202030204" pitchFamily="34" charset="0"/>
                      </a:endParaRPr>
                    </a:p>
                  </a:txBody>
                  <a:tcPr marL="91446" marR="91446" marT="45734" marB="45734"/>
                </a:tc>
                <a:tc>
                  <a:txBody>
                    <a:bodyPr/>
                    <a:lstStyle/>
                    <a:p>
                      <a:r>
                        <a:rPr lang="en-US" sz="2400" dirty="0">
                          <a:solidFill>
                            <a:srgbClr val="002060"/>
                          </a:solidFill>
                          <a:latin typeface="Arial Narrow" panose="020B0606020202030204" pitchFamily="34" charset="0"/>
                        </a:rPr>
                        <a:t>20</a:t>
                      </a:r>
                      <a:endParaRPr lang="es-CO" sz="2400" dirty="0">
                        <a:solidFill>
                          <a:srgbClr val="002060"/>
                        </a:solidFill>
                        <a:latin typeface="Arial Narrow" panose="020B0606020202030204" pitchFamily="34" charset="0"/>
                      </a:endParaRPr>
                    </a:p>
                  </a:txBody>
                  <a:tcPr marL="91446" marR="91446" marT="45734" marB="45734"/>
                </a:tc>
                <a:extLst>
                  <a:ext uri="{0D108BD9-81ED-4DB2-BD59-A6C34878D82A}">
                    <a16:rowId xmlns:a16="http://schemas.microsoft.com/office/drawing/2014/main" val="10003"/>
                  </a:ext>
                </a:extLst>
              </a:tr>
              <a:tr h="457200">
                <a:tc>
                  <a:txBody>
                    <a:bodyPr/>
                    <a:lstStyle/>
                    <a:p>
                      <a:r>
                        <a:rPr lang="en-US" sz="2400" dirty="0">
                          <a:solidFill>
                            <a:srgbClr val="002060"/>
                          </a:solidFill>
                          <a:latin typeface="Arial Narrow" panose="020B0606020202030204" pitchFamily="34" charset="0"/>
                        </a:rPr>
                        <a:t>Prestacion</a:t>
                      </a:r>
                      <a:r>
                        <a:rPr lang="en-US" sz="2400" baseline="0" dirty="0">
                          <a:solidFill>
                            <a:srgbClr val="002060"/>
                          </a:solidFill>
                          <a:latin typeface="Arial Narrow" panose="020B0606020202030204" pitchFamily="34" charset="0"/>
                        </a:rPr>
                        <a:t> de servicios a la comunidad</a:t>
                      </a:r>
                      <a:endParaRPr lang="es-CO" sz="2400" dirty="0">
                        <a:solidFill>
                          <a:srgbClr val="002060"/>
                        </a:solidFill>
                        <a:latin typeface="Arial Narrow" panose="020B0606020202030204" pitchFamily="34" charset="0"/>
                      </a:endParaRPr>
                    </a:p>
                  </a:txBody>
                  <a:tcPr marL="91446" marR="91446" marT="45734" marB="45734"/>
                </a:tc>
                <a:tc>
                  <a:txBody>
                    <a:bodyPr/>
                    <a:lstStyle/>
                    <a:p>
                      <a:r>
                        <a:rPr lang="es-CO" sz="2400" dirty="0">
                          <a:solidFill>
                            <a:srgbClr val="002060"/>
                          </a:solidFill>
                          <a:latin typeface="Arial Narrow" panose="020B0606020202030204" pitchFamily="34" charset="0"/>
                        </a:rPr>
                        <a:t>10</a:t>
                      </a:r>
                    </a:p>
                  </a:txBody>
                  <a:tcPr marL="91446" marR="91446" marT="45734" marB="4573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3631502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00592B6-F5CF-47BB-A0B4-B512EBF79419}"/>
              </a:ext>
            </a:extLst>
          </p:cNvPr>
          <p:cNvSpPr txBox="1">
            <a:spLocks noChangeArrowheads="1"/>
          </p:cNvSpPr>
          <p:nvPr/>
        </p:nvSpPr>
        <p:spPr bwMode="auto">
          <a:xfrm>
            <a:off x="354038" y="468753"/>
            <a:ext cx="11122926" cy="646331"/>
          </a:xfrm>
          <a:prstGeom prst="rect">
            <a:avLst/>
          </a:prstGeom>
          <a:solidFill>
            <a:srgbClr val="009FE3"/>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600" b="1" dirty="0">
                <a:solidFill>
                  <a:schemeClr val="bg1"/>
                </a:solidFill>
                <a:latin typeface="Kristen ITC" panose="03050502040202030202" pitchFamily="66" charset="0"/>
                <a:cs typeface="Lao UI" panose="020B0502040204020203" pitchFamily="34" charset="0"/>
              </a:rPr>
              <a:t>Experiencias Exitosas y Logros</a:t>
            </a:r>
          </a:p>
        </p:txBody>
      </p:sp>
      <p:sp>
        <p:nvSpPr>
          <p:cNvPr id="7" name="CuadroTexto 6">
            <a:extLst>
              <a:ext uri="{FF2B5EF4-FFF2-40B4-BE49-F238E27FC236}">
                <a16:creationId xmlns:a16="http://schemas.microsoft.com/office/drawing/2014/main" id="{A00592B6-F5CF-47BB-A0B4-B512EBF79419}"/>
              </a:ext>
            </a:extLst>
          </p:cNvPr>
          <p:cNvSpPr txBox="1">
            <a:spLocks noChangeArrowheads="1"/>
          </p:cNvSpPr>
          <p:nvPr/>
        </p:nvSpPr>
        <p:spPr bwMode="auto">
          <a:xfrm>
            <a:off x="1101045" y="1819083"/>
            <a:ext cx="4429118" cy="1815882"/>
          </a:xfrm>
          <a:prstGeom prst="rect">
            <a:avLst/>
          </a:prstGeom>
          <a:no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just"/>
            <a:r>
              <a:rPr lang="pt-BR" sz="2800" dirty="0">
                <a:solidFill>
                  <a:srgbClr val="002060"/>
                </a:solidFill>
                <a:latin typeface="Arial Narrow" panose="020B0606020202030204" pitchFamily="34" charset="0"/>
                <a:cs typeface="Lao UI" panose="020B0502040204020203" pitchFamily="34" charset="0"/>
              </a:rPr>
              <a:t>Experiencias exitosas y logros alcanzados desde el Sistema de Responsabilidad Penal para Adolescentes.</a:t>
            </a:r>
          </a:p>
        </p:txBody>
      </p:sp>
      <p:sp>
        <p:nvSpPr>
          <p:cNvPr id="11" name="CuadroTexto 10">
            <a:extLst>
              <a:ext uri="{FF2B5EF4-FFF2-40B4-BE49-F238E27FC236}">
                <a16:creationId xmlns:a16="http://schemas.microsoft.com/office/drawing/2014/main" id="{A00592B6-F5CF-47BB-A0B4-B512EBF79419}"/>
              </a:ext>
            </a:extLst>
          </p:cNvPr>
          <p:cNvSpPr txBox="1">
            <a:spLocks noChangeArrowheads="1"/>
          </p:cNvSpPr>
          <p:nvPr/>
        </p:nvSpPr>
        <p:spPr bwMode="auto">
          <a:xfrm>
            <a:off x="1101045" y="3909634"/>
            <a:ext cx="4429118" cy="2246769"/>
          </a:xfrm>
          <a:prstGeom prst="rect">
            <a:avLst/>
          </a:prstGeom>
          <a:no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just"/>
            <a:r>
              <a:rPr lang="pt-BR" sz="2800" dirty="0">
                <a:solidFill>
                  <a:srgbClr val="002060"/>
                </a:solidFill>
                <a:latin typeface="Arial Narrow" panose="020B0606020202030204" pitchFamily="34" charset="0"/>
                <a:cs typeface="Lao UI" panose="020B0502040204020203" pitchFamily="34" charset="0"/>
              </a:rPr>
              <a:t>La justicia restaurativa como acción bandera en el processo de Atención dentro del Sistema de Responsabilidad Penal para Adolescentes.</a:t>
            </a:r>
          </a:p>
        </p:txBody>
      </p:sp>
      <p:pic>
        <p:nvPicPr>
          <p:cNvPr id="12" name="Imagen 11"/>
          <p:cNvPicPr>
            <a:picLocks noChangeAspect="1"/>
          </p:cNvPicPr>
          <p:nvPr/>
        </p:nvPicPr>
        <p:blipFill>
          <a:blip r:embed="rId2"/>
          <a:stretch>
            <a:fillRect/>
          </a:stretch>
        </p:blipFill>
        <p:spPr>
          <a:xfrm>
            <a:off x="5915501" y="1578449"/>
            <a:ext cx="5234482" cy="4795230"/>
          </a:xfrm>
          <a:prstGeom prst="rect">
            <a:avLst/>
          </a:prstGeom>
          <a:ln>
            <a:noFill/>
          </a:ln>
          <a:effectLst>
            <a:softEdge rad="112500"/>
          </a:effectLst>
        </p:spPr>
      </p:pic>
      <p:pic>
        <p:nvPicPr>
          <p:cNvPr id="15" name="Imagen 14"/>
          <p:cNvPicPr>
            <a:picLocks noChangeAspect="1"/>
          </p:cNvPicPr>
          <p:nvPr/>
        </p:nvPicPr>
        <p:blipFill rotWithShape="1">
          <a:blip r:embed="rId3">
            <a:extLst>
              <a:ext uri="{28A0092B-C50C-407E-A947-70E740481C1C}">
                <a14:useLocalDpi xmlns:a14="http://schemas.microsoft.com/office/drawing/2010/main" val="0"/>
              </a:ext>
            </a:extLst>
          </a:blip>
          <a:srcRect t="20562" b="37832"/>
          <a:stretch/>
        </p:blipFill>
        <p:spPr>
          <a:xfrm>
            <a:off x="6382293" y="1896100"/>
            <a:ext cx="4458304" cy="4260303"/>
          </a:xfrm>
          <a:prstGeom prst="rect">
            <a:avLst/>
          </a:prstGeom>
          <a:ln>
            <a:noFill/>
          </a:ln>
          <a:effectLst>
            <a:softEdge rad="112500"/>
          </a:effectLst>
        </p:spPr>
      </p:pic>
      <p:pic>
        <p:nvPicPr>
          <p:cNvPr id="22" name="Imagen 21"/>
          <p:cNvPicPr>
            <a:picLocks noChangeAspect="1"/>
          </p:cNvPicPr>
          <p:nvPr/>
        </p:nvPicPr>
        <p:blipFill rotWithShape="1">
          <a:blip r:embed="rId4"/>
          <a:srcRect l="24278" t="14495" r="25906" b="25955"/>
          <a:stretch/>
        </p:blipFill>
        <p:spPr>
          <a:xfrm>
            <a:off x="10278737" y="2633031"/>
            <a:ext cx="561860" cy="638979"/>
          </a:xfrm>
          <a:prstGeom prst="rect">
            <a:avLst/>
          </a:prstGeom>
        </p:spPr>
      </p:pic>
      <p:pic>
        <p:nvPicPr>
          <p:cNvPr id="23" name="Imagen 22"/>
          <p:cNvPicPr>
            <a:picLocks noChangeAspect="1"/>
          </p:cNvPicPr>
          <p:nvPr/>
        </p:nvPicPr>
        <p:blipFill rotWithShape="1">
          <a:blip r:embed="rId4"/>
          <a:srcRect l="24278" t="14495" r="25906" b="25955"/>
          <a:stretch/>
        </p:blipFill>
        <p:spPr>
          <a:xfrm>
            <a:off x="9145677" y="2670410"/>
            <a:ext cx="561860" cy="638979"/>
          </a:xfrm>
          <a:prstGeom prst="rect">
            <a:avLst/>
          </a:prstGeom>
        </p:spPr>
      </p:pic>
      <p:pic>
        <p:nvPicPr>
          <p:cNvPr id="24" name="Imagen 23"/>
          <p:cNvPicPr>
            <a:picLocks noChangeAspect="1"/>
          </p:cNvPicPr>
          <p:nvPr/>
        </p:nvPicPr>
        <p:blipFill rotWithShape="1">
          <a:blip r:embed="rId4"/>
          <a:srcRect l="24278" t="14495" r="25906" b="25955"/>
          <a:stretch/>
        </p:blipFill>
        <p:spPr>
          <a:xfrm>
            <a:off x="7610819" y="2487370"/>
            <a:ext cx="561860" cy="638979"/>
          </a:xfrm>
          <a:prstGeom prst="rect">
            <a:avLst/>
          </a:prstGeom>
        </p:spPr>
      </p:pic>
      <p:pic>
        <p:nvPicPr>
          <p:cNvPr id="25" name="Imagen 24"/>
          <p:cNvPicPr>
            <a:picLocks noChangeAspect="1"/>
          </p:cNvPicPr>
          <p:nvPr/>
        </p:nvPicPr>
        <p:blipFill rotWithShape="1">
          <a:blip r:embed="rId4"/>
          <a:srcRect l="24278" t="14495" r="25906" b="25955"/>
          <a:stretch/>
        </p:blipFill>
        <p:spPr>
          <a:xfrm>
            <a:off x="510729" y="1819083"/>
            <a:ext cx="561860" cy="638979"/>
          </a:xfrm>
          <a:prstGeom prst="rect">
            <a:avLst/>
          </a:prstGeom>
        </p:spPr>
      </p:pic>
      <p:pic>
        <p:nvPicPr>
          <p:cNvPr id="26" name="Imagen 25"/>
          <p:cNvPicPr>
            <a:picLocks noChangeAspect="1"/>
          </p:cNvPicPr>
          <p:nvPr/>
        </p:nvPicPr>
        <p:blipFill rotWithShape="1">
          <a:blip r:embed="rId4"/>
          <a:srcRect l="24278" t="14495" r="25906" b="25955"/>
          <a:stretch/>
        </p:blipFill>
        <p:spPr>
          <a:xfrm>
            <a:off x="477289" y="3909634"/>
            <a:ext cx="561860" cy="638979"/>
          </a:xfrm>
          <a:prstGeom prst="rect">
            <a:avLst/>
          </a:prstGeom>
        </p:spPr>
      </p:pic>
    </p:spTree>
    <p:extLst>
      <p:ext uri="{BB962C8B-B14F-4D97-AF65-F5344CB8AC3E}">
        <p14:creationId xmlns:p14="http://schemas.microsoft.com/office/powerpoint/2010/main" val="4274030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9F53C3F9-21F9-1944-8819-DC07450A8DE6}"/>
              </a:ext>
            </a:extLst>
          </p:cNvPr>
          <p:cNvSpPr/>
          <p:nvPr/>
        </p:nvSpPr>
        <p:spPr>
          <a:xfrm>
            <a:off x="787125" y="2408675"/>
            <a:ext cx="10617750" cy="1006554"/>
          </a:xfrm>
          <a:prstGeom prst="roundRect">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400" b="1" dirty="0">
                <a:latin typeface="Kristen ITC" panose="03050502040202030202" pitchFamily="66" charset="0"/>
              </a:rPr>
              <a:t>4. Informe Gestión Administrativa:</a:t>
            </a:r>
          </a:p>
        </p:txBody>
      </p:sp>
      <p:sp>
        <p:nvSpPr>
          <p:cNvPr id="3" name="Rectángulo 2">
            <a:extLst>
              <a:ext uri="{FF2B5EF4-FFF2-40B4-BE49-F238E27FC236}">
                <a16:creationId xmlns:a16="http://schemas.microsoft.com/office/drawing/2014/main" id="{A79C8A5F-62CA-C24D-BC78-9157803C75C1}"/>
              </a:ext>
            </a:extLst>
          </p:cNvPr>
          <p:cNvSpPr/>
          <p:nvPr/>
        </p:nvSpPr>
        <p:spPr>
          <a:xfrm>
            <a:off x="787125" y="3554969"/>
            <a:ext cx="10617750" cy="523220"/>
          </a:xfrm>
          <a:prstGeom prst="rect">
            <a:avLst/>
          </a:prstGeom>
        </p:spPr>
        <p:txBody>
          <a:bodyPr wrap="square">
            <a:spAutoFit/>
          </a:bodyPr>
          <a:lstStyle/>
          <a:p>
            <a:pPr algn="ctr"/>
            <a:r>
              <a:rPr lang="es-CO" sz="2800" b="1" dirty="0">
                <a:solidFill>
                  <a:srgbClr val="92D050"/>
                </a:solidFill>
                <a:latin typeface="Arial Narrow" panose="020B0606020202030204" pitchFamily="34" charset="0"/>
              </a:rPr>
              <a:t>Avance de políticas del Modelo Integrado de Planeación y Gestión </a:t>
            </a:r>
            <a:endParaRPr lang="es-CO" sz="2800" dirty="0">
              <a:solidFill>
                <a:srgbClr val="92D050"/>
              </a:solidFill>
              <a:latin typeface="Arial Narrow" panose="020B0606020202030204" pitchFamily="34" charset="0"/>
            </a:endParaRPr>
          </a:p>
        </p:txBody>
      </p:sp>
    </p:spTree>
    <p:extLst>
      <p:ext uri="{BB962C8B-B14F-4D97-AF65-F5344CB8AC3E}">
        <p14:creationId xmlns:p14="http://schemas.microsoft.com/office/powerpoint/2010/main" val="3641286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64A9E89E-78B7-D372-5938-D1BC8B65E8C3}"/>
              </a:ext>
            </a:extLst>
          </p:cNvPr>
          <p:cNvSpPr>
            <a:spLocks noGrp="1"/>
          </p:cNvSpPr>
          <p:nvPr>
            <p:ph idx="1"/>
          </p:nvPr>
        </p:nvSpPr>
        <p:spPr>
          <a:xfrm>
            <a:off x="228744" y="2243123"/>
            <a:ext cx="11724558" cy="4774621"/>
          </a:xfrm>
        </p:spPr>
        <p:txBody>
          <a:bodyPr vert="horz" lIns="91440" tIns="45720" rIns="91440" bIns="45720" rtlCol="0" anchor="t">
            <a:normAutofit/>
          </a:bodyPr>
          <a:lstStyle/>
          <a:p>
            <a:pPr algn="just">
              <a:lnSpc>
                <a:spcPct val="150000"/>
              </a:lnSpc>
              <a:buFont typeface="Wingdings" panose="05000000000000000000" pitchFamily="2" charset="2"/>
              <a:buChar char="§"/>
            </a:pPr>
            <a:r>
              <a:rPr lang="es-ES" sz="3600" dirty="0">
                <a:solidFill>
                  <a:srgbClr val="002060"/>
                </a:solidFill>
                <a:latin typeface="Arial Narrow" panose="020B0606020202030204" pitchFamily="34" charset="0"/>
                <a:cs typeface="Calibri"/>
              </a:rPr>
              <a:t> Capacitación constante de los servidores públicos y colaboradores</a:t>
            </a:r>
          </a:p>
          <a:p>
            <a:pPr algn="just">
              <a:lnSpc>
                <a:spcPct val="150000"/>
              </a:lnSpc>
              <a:buFont typeface="Wingdings" panose="05000000000000000000" pitchFamily="2" charset="2"/>
              <a:buChar char="§"/>
            </a:pPr>
            <a:r>
              <a:rPr lang="es-ES" sz="3600" dirty="0">
                <a:solidFill>
                  <a:srgbClr val="002060"/>
                </a:solidFill>
                <a:latin typeface="Arial Narrow" panose="020B0606020202030204" pitchFamily="34" charset="0"/>
                <a:cs typeface="Calibri"/>
              </a:rPr>
              <a:t> Asistencia técnica, administrativa, financiera y legal a las Entidades Administradoras de los Servicios Misionales. </a:t>
            </a:r>
          </a:p>
          <a:p>
            <a:pPr algn="just">
              <a:lnSpc>
                <a:spcPct val="150000"/>
              </a:lnSpc>
              <a:buFont typeface="Wingdings" panose="05000000000000000000" pitchFamily="2" charset="2"/>
              <a:buChar char="§"/>
            </a:pPr>
            <a:r>
              <a:rPr lang="es-ES" sz="3600" dirty="0">
                <a:solidFill>
                  <a:srgbClr val="002060"/>
                </a:solidFill>
                <a:latin typeface="Arial Narrow" panose="020B0606020202030204" pitchFamily="34" charset="0"/>
                <a:cs typeface="Calibri"/>
              </a:rPr>
              <a:t> Análisis y planes de mejora continua.</a:t>
            </a:r>
          </a:p>
        </p:txBody>
      </p:sp>
      <p:sp>
        <p:nvSpPr>
          <p:cNvPr id="5" name="Rectángulo 4">
            <a:extLst>
              <a:ext uri="{FF2B5EF4-FFF2-40B4-BE49-F238E27FC236}">
                <a16:creationId xmlns:a16="http://schemas.microsoft.com/office/drawing/2014/main" id="{A79C8A5F-62CA-C24D-BC78-9157803C75C1}"/>
              </a:ext>
            </a:extLst>
          </p:cNvPr>
          <p:cNvSpPr/>
          <p:nvPr/>
        </p:nvSpPr>
        <p:spPr>
          <a:xfrm>
            <a:off x="522720" y="545111"/>
            <a:ext cx="10617750" cy="1323439"/>
          </a:xfrm>
          <a:prstGeom prst="rect">
            <a:avLst/>
          </a:prstGeom>
        </p:spPr>
        <p:txBody>
          <a:bodyPr wrap="square">
            <a:spAutoFit/>
          </a:bodyPr>
          <a:lstStyle/>
          <a:p>
            <a:pPr algn="ctr"/>
            <a:r>
              <a:rPr lang="es-CO" sz="4000" b="1" dirty="0">
                <a:solidFill>
                  <a:srgbClr val="92D050"/>
                </a:solidFill>
                <a:latin typeface="Arial Narrow" panose="020B0606020202030204" pitchFamily="34" charset="0"/>
              </a:rPr>
              <a:t>Avance de políticas del Modelo Integrado de Planeación y Gestión </a:t>
            </a:r>
            <a:endParaRPr lang="es-CO" sz="4000" dirty="0">
              <a:solidFill>
                <a:srgbClr val="92D050"/>
              </a:solidFill>
              <a:latin typeface="Arial Narrow" panose="020B0606020202030204" pitchFamily="34" charset="0"/>
            </a:endParaRPr>
          </a:p>
        </p:txBody>
      </p:sp>
    </p:spTree>
    <p:extLst>
      <p:ext uri="{BB962C8B-B14F-4D97-AF65-F5344CB8AC3E}">
        <p14:creationId xmlns:p14="http://schemas.microsoft.com/office/powerpoint/2010/main" val="731970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9F53C3F9-21F9-1944-8819-DC07450A8DE6}"/>
              </a:ext>
            </a:extLst>
          </p:cNvPr>
          <p:cNvSpPr/>
          <p:nvPr/>
        </p:nvSpPr>
        <p:spPr>
          <a:xfrm>
            <a:off x="879839" y="2423159"/>
            <a:ext cx="10617750" cy="981054"/>
          </a:xfrm>
          <a:prstGeom prst="roundRect">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400" b="1" dirty="0">
                <a:latin typeface="Kristen ITC" panose="03050502040202030202" pitchFamily="66" charset="0"/>
              </a:rPr>
              <a:t>5. Informe Ejecución Financiera</a:t>
            </a:r>
          </a:p>
        </p:txBody>
      </p:sp>
      <p:sp>
        <p:nvSpPr>
          <p:cNvPr id="3" name="Rectángulo 2">
            <a:extLst>
              <a:ext uri="{FF2B5EF4-FFF2-40B4-BE49-F238E27FC236}">
                <a16:creationId xmlns:a16="http://schemas.microsoft.com/office/drawing/2014/main" id="{EC8408B7-0BA9-454E-A0FB-1A636EC06D05}"/>
              </a:ext>
            </a:extLst>
          </p:cNvPr>
          <p:cNvSpPr/>
          <p:nvPr/>
        </p:nvSpPr>
        <p:spPr>
          <a:xfrm>
            <a:off x="879839" y="3404213"/>
            <a:ext cx="10617749" cy="646331"/>
          </a:xfrm>
          <a:prstGeom prst="rect">
            <a:avLst/>
          </a:prstGeom>
        </p:spPr>
        <p:txBody>
          <a:bodyPr wrap="square">
            <a:spAutoFit/>
          </a:bodyPr>
          <a:lstStyle/>
          <a:p>
            <a:pPr algn="ctr"/>
            <a:r>
              <a:rPr lang="es-CO" sz="3600" b="1" dirty="0">
                <a:solidFill>
                  <a:srgbClr val="77B72B"/>
                </a:solidFill>
                <a:latin typeface="Arial Narrow" panose="020B0606020202030204" pitchFamily="34" charset="0"/>
              </a:rPr>
              <a:t>Presupuesto de Funcionamiento e Inversión</a:t>
            </a:r>
            <a:endParaRPr lang="es-CO" sz="3600" dirty="0">
              <a:solidFill>
                <a:srgbClr val="77B72B"/>
              </a:solidFill>
              <a:latin typeface="Arial Narrow" panose="020B0606020202030204" pitchFamily="34" charset="0"/>
            </a:endParaRPr>
          </a:p>
        </p:txBody>
      </p:sp>
    </p:spTree>
    <p:extLst>
      <p:ext uri="{BB962C8B-B14F-4D97-AF65-F5344CB8AC3E}">
        <p14:creationId xmlns:p14="http://schemas.microsoft.com/office/powerpoint/2010/main" val="330543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A41FC49-B721-094D-8344-8CA0A5728D82}"/>
              </a:ext>
            </a:extLst>
          </p:cNvPr>
          <p:cNvSpPr txBox="1"/>
          <p:nvPr/>
        </p:nvSpPr>
        <p:spPr>
          <a:xfrm>
            <a:off x="1308847" y="845020"/>
            <a:ext cx="9735670" cy="5078313"/>
          </a:xfrm>
          <a:prstGeom prst="rect">
            <a:avLst/>
          </a:prstGeom>
          <a:noFill/>
        </p:spPr>
        <p:txBody>
          <a:bodyPr wrap="square" rtlCol="0">
            <a:spAutoFit/>
          </a:bodyPr>
          <a:lstStyle/>
          <a:p>
            <a:pPr algn="ctr">
              <a:defRPr/>
            </a:pPr>
            <a:r>
              <a:rPr lang="es-CO" sz="5400" b="1" dirty="0">
                <a:solidFill>
                  <a:schemeClr val="bg1"/>
                </a:solidFill>
                <a:latin typeface="Century Gothic" panose="020B0502020202020204" pitchFamily="34" charset="0"/>
                <a:ea typeface="Arial Unicode MS" panose="020B0604020202020204" pitchFamily="34" charset="-128"/>
              </a:rPr>
              <a:t>Informe de gestión de la vigencia con énfasis en temas de la </a:t>
            </a:r>
            <a:r>
              <a:rPr lang="es-MX" sz="5400" b="1" dirty="0">
                <a:solidFill>
                  <a:schemeClr val="bg1"/>
                </a:solidFill>
                <a:latin typeface="Century Gothic" panose="020B0502020202020204" pitchFamily="34" charset="0"/>
                <a:ea typeface="Arial Unicode MS" panose="020B0604020202020204" pitchFamily="34" charset="-128"/>
              </a:rPr>
              <a:t>consulta previa: enfoque territorial y diferencial.</a:t>
            </a:r>
          </a:p>
          <a:p>
            <a:pPr lvl="0" algn="ctr">
              <a:defRPr/>
            </a:pPr>
            <a:r>
              <a:rPr lang="es-ES" sz="54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OFERTA</a:t>
            </a:r>
          </a:p>
        </p:txBody>
      </p:sp>
      <p:graphicFrame>
        <p:nvGraphicFramePr>
          <p:cNvPr id="3" name="Tabla 2">
            <a:extLst>
              <a:ext uri="{FF2B5EF4-FFF2-40B4-BE49-F238E27FC236}">
                <a16:creationId xmlns:a16="http://schemas.microsoft.com/office/drawing/2014/main" id="{D38B5D36-B955-47C8-93F9-281B2FA761A5}"/>
              </a:ext>
            </a:extLst>
          </p:cNvPr>
          <p:cNvGraphicFramePr>
            <a:graphicFrameLocks noGrp="1"/>
          </p:cNvGraphicFramePr>
          <p:nvPr>
            <p:extLst>
              <p:ext uri="{D42A27DB-BD31-4B8C-83A1-F6EECF244321}">
                <p14:modId xmlns:p14="http://schemas.microsoft.com/office/powerpoint/2010/main" val="3169248460"/>
              </p:ext>
            </p:extLst>
          </p:nvPr>
        </p:nvGraphicFramePr>
        <p:xfrm>
          <a:off x="780761" y="1070465"/>
          <a:ext cx="10772974" cy="4852868"/>
        </p:xfrm>
        <a:graphic>
          <a:graphicData uri="http://schemas.openxmlformats.org/drawingml/2006/table">
            <a:tbl>
              <a:tblPr lastCol="1">
                <a:tableStyleId>{93296810-A885-4BE3-A3E7-6D5BEEA58F35}</a:tableStyleId>
              </a:tblPr>
              <a:tblGrid>
                <a:gridCol w="3666895">
                  <a:extLst>
                    <a:ext uri="{9D8B030D-6E8A-4147-A177-3AD203B41FA5}">
                      <a16:colId xmlns:a16="http://schemas.microsoft.com/office/drawing/2014/main" val="2290140404"/>
                    </a:ext>
                  </a:extLst>
                </a:gridCol>
                <a:gridCol w="2831134">
                  <a:extLst>
                    <a:ext uri="{9D8B030D-6E8A-4147-A177-3AD203B41FA5}">
                      <a16:colId xmlns:a16="http://schemas.microsoft.com/office/drawing/2014/main" val="3097559612"/>
                    </a:ext>
                  </a:extLst>
                </a:gridCol>
                <a:gridCol w="2182632">
                  <a:extLst>
                    <a:ext uri="{9D8B030D-6E8A-4147-A177-3AD203B41FA5}">
                      <a16:colId xmlns:a16="http://schemas.microsoft.com/office/drawing/2014/main" val="375407159"/>
                    </a:ext>
                  </a:extLst>
                </a:gridCol>
                <a:gridCol w="2092313">
                  <a:extLst>
                    <a:ext uri="{9D8B030D-6E8A-4147-A177-3AD203B41FA5}">
                      <a16:colId xmlns:a16="http://schemas.microsoft.com/office/drawing/2014/main" val="2701807135"/>
                    </a:ext>
                  </a:extLst>
                </a:gridCol>
              </a:tblGrid>
              <a:tr h="755082">
                <a:tc rowSpan="2">
                  <a:txBody>
                    <a:bodyPr/>
                    <a:lstStyle/>
                    <a:p>
                      <a:pPr algn="ctr" fontAlgn="b"/>
                      <a:r>
                        <a:rPr lang="es-CO" sz="1600" b="1" u="none" strike="noStrike" dirty="0">
                          <a:solidFill>
                            <a:srgbClr val="002060"/>
                          </a:solidFill>
                          <a:effectLst/>
                          <a:latin typeface="Arial Narrow" panose="020B0606020202030204" pitchFamily="34" charset="0"/>
                        </a:rPr>
                        <a:t>CENTRO</a:t>
                      </a:r>
                      <a:r>
                        <a:rPr lang="es-CO" sz="1600" b="1" u="none" strike="noStrike" baseline="0" dirty="0">
                          <a:solidFill>
                            <a:srgbClr val="002060"/>
                          </a:solidFill>
                          <a:effectLst/>
                          <a:latin typeface="Arial Narrow" panose="020B0606020202030204" pitchFamily="34" charset="0"/>
                        </a:rPr>
                        <a:t> ZONAL No. 3 FONSECA</a:t>
                      </a:r>
                      <a:endParaRPr lang="es-CO" sz="1600" b="1"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gridSpan="3">
                  <a:txBody>
                    <a:bodyPr/>
                    <a:lstStyle/>
                    <a:p>
                      <a:pPr algn="ctr" fontAlgn="b"/>
                      <a:r>
                        <a:rPr lang="es-CO" sz="2000" b="1" u="none" strike="noStrike" dirty="0">
                          <a:solidFill>
                            <a:schemeClr val="bg1"/>
                          </a:solidFill>
                          <a:effectLst/>
                          <a:latin typeface="Arial Narrow" panose="020B0606020202030204" pitchFamily="34" charset="0"/>
                        </a:rPr>
                        <a:t>PROGRAMACIÓN METAS SOCIALES Y FINANCIERAS</a:t>
                      </a:r>
                    </a:p>
                  </a:txBody>
                  <a:tcPr marL="72000" marR="72000" marT="72000" marB="72000" anchor="ctr">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41279670"/>
                  </a:ext>
                </a:extLst>
              </a:tr>
              <a:tr h="579903">
                <a:tc vMerge="1">
                  <a:txBody>
                    <a:bodyPr/>
                    <a:lstStyle/>
                    <a:p>
                      <a:pPr algn="l" fontAlgn="b"/>
                      <a:endParaRPr lang="es-CO" sz="11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b"/>
                      <a:r>
                        <a:rPr lang="es-CO" sz="1600" b="1" u="none" strike="noStrike" dirty="0">
                          <a:solidFill>
                            <a:schemeClr val="bg1"/>
                          </a:solidFill>
                          <a:effectLst/>
                          <a:latin typeface="Arial Narrow" panose="020B0606020202030204" pitchFamily="34" charset="0"/>
                        </a:rPr>
                        <a:t>CONSOLIDADO DE ATENCIÓN</a:t>
                      </a:r>
                      <a:endParaRPr lang="es-CO" sz="1600" b="1" i="0" u="none" strike="noStrike" dirty="0">
                        <a:solidFill>
                          <a:schemeClr val="bg1"/>
                        </a:solidFill>
                        <a:effectLst/>
                        <a:highlight>
                          <a:srgbClr val="FFFF00"/>
                        </a:highlight>
                        <a:latin typeface="Arial Narrow" panose="020B0606020202030204" pitchFamily="34" charset="0"/>
                      </a:endParaRPr>
                    </a:p>
                  </a:txBody>
                  <a:tcPr marL="72000" marR="72000" marT="72000" marB="72000" anchor="ctr">
                    <a:solidFill>
                      <a:srgbClr val="92D05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06880105"/>
                  </a:ext>
                </a:extLst>
              </a:tr>
              <a:tr h="700718">
                <a:tc>
                  <a:txBody>
                    <a:bodyPr/>
                    <a:lstStyle/>
                    <a:p>
                      <a:pPr algn="l" fontAlgn="b"/>
                      <a:r>
                        <a:rPr lang="es-CO" sz="1600" b="1" u="none" strike="noStrike" dirty="0">
                          <a:solidFill>
                            <a:srgbClr val="002060"/>
                          </a:solidFill>
                          <a:effectLst/>
                          <a:latin typeface="Arial Narrow" panose="020B0606020202030204" pitchFamily="34" charset="0"/>
                        </a:rPr>
                        <a:t>MODALIDADES DE ATENCION</a:t>
                      </a:r>
                      <a:endParaRPr lang="es-CO" sz="1600" b="1"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ctr"/>
                      <a:r>
                        <a:rPr lang="es-CO" sz="1600" b="1" u="none" strike="noStrike" dirty="0">
                          <a:solidFill>
                            <a:srgbClr val="002060"/>
                          </a:solidFill>
                          <a:effectLst/>
                          <a:latin typeface="Arial Narrow" panose="020B0606020202030204" pitchFamily="34" charset="0"/>
                        </a:rPr>
                        <a:t>     CONTRATOS SUSCRITOS</a:t>
                      </a:r>
                      <a:endParaRPr lang="es-CO" sz="1600" b="1"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ctr"/>
                      <a:r>
                        <a:rPr lang="es-CO" sz="1600" b="1" u="none" strike="noStrike" dirty="0">
                          <a:solidFill>
                            <a:srgbClr val="002060"/>
                          </a:solidFill>
                          <a:effectLst/>
                          <a:latin typeface="Arial Narrow" panose="020B0606020202030204" pitchFamily="34" charset="0"/>
                        </a:rPr>
                        <a:t> CUPOS CONTRATADOS</a:t>
                      </a:r>
                      <a:endParaRPr lang="es-CO" sz="1600" b="1"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ctr"/>
                      <a:r>
                        <a:rPr lang="es-CO" sz="1600" b="1" u="none" strike="noStrike" dirty="0">
                          <a:solidFill>
                            <a:schemeClr val="bg1"/>
                          </a:solidFill>
                          <a:effectLst/>
                          <a:latin typeface="Arial Narrow" panose="020B0606020202030204" pitchFamily="34" charset="0"/>
                        </a:rPr>
                        <a:t>USUARIOS ATENDIDOS</a:t>
                      </a:r>
                      <a:endParaRPr lang="es-CO" sz="1600" b="1" i="0" u="none" strike="noStrike" dirty="0">
                        <a:solidFill>
                          <a:schemeClr val="bg1"/>
                        </a:solidFill>
                        <a:effectLst/>
                        <a:latin typeface="Arial Narrow" panose="020B0606020202030204" pitchFamily="34" charset="0"/>
                      </a:endParaRPr>
                    </a:p>
                  </a:txBody>
                  <a:tcPr marL="72000" marR="72000" marT="72000" marB="72000" anchor="ctr">
                    <a:solidFill>
                      <a:srgbClr val="92D050"/>
                    </a:solidFill>
                  </a:tcPr>
                </a:tc>
                <a:extLst>
                  <a:ext uri="{0D108BD9-81ED-4DB2-BD59-A6C34878D82A}">
                    <a16:rowId xmlns:a16="http://schemas.microsoft.com/office/drawing/2014/main" val="3461299848"/>
                  </a:ext>
                </a:extLst>
              </a:tr>
              <a:tr h="434815">
                <a:tc>
                  <a:txBody>
                    <a:bodyPr/>
                    <a:lstStyle/>
                    <a:p>
                      <a:pPr algn="l" fontAlgn="b"/>
                      <a:r>
                        <a:rPr lang="es-CO" sz="1600" b="1" u="none" strike="noStrike" dirty="0">
                          <a:solidFill>
                            <a:srgbClr val="002060"/>
                          </a:solidFill>
                          <a:effectLst/>
                          <a:latin typeface="Arial Narrow" panose="020B0606020202030204" pitchFamily="34" charset="0"/>
                        </a:rPr>
                        <a:t>PRIMERA INFANCIA</a:t>
                      </a:r>
                      <a:endParaRPr lang="es-CO" sz="1600" b="1"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b"/>
                      <a:r>
                        <a:rPr lang="es-CO" sz="1800" b="0" u="none" strike="noStrike" dirty="0">
                          <a:solidFill>
                            <a:srgbClr val="002060"/>
                          </a:solidFill>
                          <a:effectLst/>
                          <a:latin typeface="Arial Narrow" panose="020B0606020202030204" pitchFamily="34" charset="0"/>
                        </a:rPr>
                        <a:t>26 </a:t>
                      </a:r>
                      <a:endParaRPr lang="es-CO" sz="1800" b="0"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CO" sz="1800" b="0" u="none" strike="noStrike" dirty="0">
                          <a:solidFill>
                            <a:srgbClr val="002060"/>
                          </a:solidFill>
                          <a:effectLst/>
                          <a:latin typeface="Arial Narrow" panose="020B0606020202030204" pitchFamily="34" charset="0"/>
                        </a:rPr>
                        <a:t> </a:t>
                      </a:r>
                      <a:r>
                        <a:rPr lang="es-CO" sz="1800" b="0" i="0" u="none" strike="noStrike" dirty="0">
                          <a:solidFill>
                            <a:srgbClr val="002060"/>
                          </a:solidFill>
                          <a:effectLst/>
                          <a:latin typeface="Arial Narrow" panose="020B0606020202030204" pitchFamily="34" charset="0"/>
                        </a:rPr>
                        <a:t>15.161</a:t>
                      </a:r>
                    </a:p>
                  </a:txBody>
                  <a:tcPr marL="72000" marR="72000" marT="72000" marB="72000" anchor="ctr">
                    <a:solidFill>
                      <a:schemeClr val="bg1">
                        <a:lumMod val="9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CO" sz="1800" b="0" i="0" u="none" strike="noStrike" dirty="0">
                          <a:solidFill>
                            <a:srgbClr val="002060"/>
                          </a:solidFill>
                          <a:effectLst/>
                          <a:latin typeface="Arial Narrow" panose="020B0606020202030204" pitchFamily="34" charset="0"/>
                        </a:rPr>
                        <a:t>15.161</a:t>
                      </a:r>
                    </a:p>
                  </a:txBody>
                  <a:tcPr marL="72000" marR="72000" marT="72000" marB="72000" anchor="ctr">
                    <a:solidFill>
                      <a:srgbClr val="92D050"/>
                    </a:solidFill>
                  </a:tcPr>
                </a:tc>
                <a:extLst>
                  <a:ext uri="{0D108BD9-81ED-4DB2-BD59-A6C34878D82A}">
                    <a16:rowId xmlns:a16="http://schemas.microsoft.com/office/drawing/2014/main" val="381001086"/>
                  </a:ext>
                </a:extLst>
              </a:tr>
              <a:tr h="530182">
                <a:tc>
                  <a:txBody>
                    <a:bodyPr/>
                    <a:lstStyle/>
                    <a:p>
                      <a:pPr algn="l" fontAlgn="b"/>
                      <a:r>
                        <a:rPr lang="es-ES" sz="1600" b="1" u="none" strike="noStrike" dirty="0">
                          <a:solidFill>
                            <a:srgbClr val="002060"/>
                          </a:solidFill>
                          <a:effectLst/>
                          <a:latin typeface="Arial Narrow" panose="020B0606020202030204" pitchFamily="34" charset="0"/>
                        </a:rPr>
                        <a:t>INFANCIA, ADOLESCENCIA Y JUVENTUD </a:t>
                      </a:r>
                      <a:endParaRPr lang="es-CO" sz="1600" b="1"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b"/>
                      <a:r>
                        <a:rPr lang="es-CO" sz="1800" b="0" u="none" strike="noStrike" dirty="0">
                          <a:solidFill>
                            <a:srgbClr val="002060"/>
                          </a:solidFill>
                          <a:effectLst/>
                          <a:latin typeface="Arial Narrow" panose="020B0606020202030204" pitchFamily="34" charset="0"/>
                        </a:rPr>
                        <a:t> 7</a:t>
                      </a:r>
                      <a:endParaRPr lang="es-CO" sz="1800" b="0"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b"/>
                      <a:r>
                        <a:rPr lang="es-CO" sz="1800" b="0" u="none" strike="noStrike" dirty="0">
                          <a:solidFill>
                            <a:srgbClr val="002060"/>
                          </a:solidFill>
                          <a:effectLst/>
                          <a:latin typeface="Arial Narrow" panose="020B0606020202030204" pitchFamily="34" charset="0"/>
                        </a:rPr>
                        <a:t> 240</a:t>
                      </a:r>
                      <a:endParaRPr lang="es-CO" sz="1800" b="0"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b"/>
                      <a:r>
                        <a:rPr lang="es-CO" sz="1800" b="0" u="none" strike="noStrike" dirty="0">
                          <a:solidFill>
                            <a:srgbClr val="002060"/>
                          </a:solidFill>
                          <a:effectLst/>
                          <a:latin typeface="Arial Narrow" panose="020B0606020202030204" pitchFamily="34" charset="0"/>
                        </a:rPr>
                        <a:t>240 </a:t>
                      </a:r>
                      <a:endParaRPr lang="es-CO" sz="1800" b="0" i="0" u="none" strike="noStrike" dirty="0">
                        <a:solidFill>
                          <a:srgbClr val="002060"/>
                        </a:solidFill>
                        <a:effectLst/>
                        <a:latin typeface="Arial Narrow" panose="020B0606020202030204" pitchFamily="34" charset="0"/>
                      </a:endParaRPr>
                    </a:p>
                  </a:txBody>
                  <a:tcPr marL="72000" marR="72000" marT="72000" marB="72000" anchor="ctr">
                    <a:solidFill>
                      <a:srgbClr val="92D050"/>
                    </a:solidFill>
                  </a:tcPr>
                </a:tc>
                <a:extLst>
                  <a:ext uri="{0D108BD9-81ED-4DB2-BD59-A6C34878D82A}">
                    <a16:rowId xmlns:a16="http://schemas.microsoft.com/office/drawing/2014/main" val="1496974292"/>
                  </a:ext>
                </a:extLst>
              </a:tr>
              <a:tr h="434815">
                <a:tc>
                  <a:txBody>
                    <a:bodyPr/>
                    <a:lstStyle/>
                    <a:p>
                      <a:pPr algn="l" fontAlgn="b"/>
                      <a:r>
                        <a:rPr lang="es-CO" sz="1600" b="1" u="none" strike="noStrike" dirty="0">
                          <a:solidFill>
                            <a:srgbClr val="002060"/>
                          </a:solidFill>
                          <a:effectLst/>
                          <a:latin typeface="Arial Narrow" panose="020B0606020202030204" pitchFamily="34" charset="0"/>
                        </a:rPr>
                        <a:t>FAMILIA Y</a:t>
                      </a:r>
                      <a:r>
                        <a:rPr lang="es-CO" sz="1600" b="1" u="none" strike="noStrike" baseline="0" dirty="0">
                          <a:solidFill>
                            <a:srgbClr val="002060"/>
                          </a:solidFill>
                          <a:effectLst/>
                          <a:latin typeface="Arial Narrow" panose="020B0606020202030204" pitchFamily="34" charset="0"/>
                        </a:rPr>
                        <a:t> COMUNIDADES</a:t>
                      </a:r>
                      <a:endParaRPr lang="es-CO" sz="1600" b="1"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b"/>
                      <a:r>
                        <a:rPr lang="es-CO" sz="1800" b="0" u="none" strike="noStrike" dirty="0">
                          <a:solidFill>
                            <a:srgbClr val="002060"/>
                          </a:solidFill>
                          <a:effectLst/>
                          <a:latin typeface="Arial Narrow" panose="020B0606020202030204" pitchFamily="34" charset="0"/>
                        </a:rPr>
                        <a:t> 5</a:t>
                      </a:r>
                      <a:endParaRPr lang="es-CO" sz="1800" b="0"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b"/>
                      <a:r>
                        <a:rPr lang="es-CO" sz="1800" b="0" u="none" strike="noStrike" dirty="0">
                          <a:solidFill>
                            <a:srgbClr val="002060"/>
                          </a:solidFill>
                          <a:effectLst/>
                          <a:latin typeface="Arial Narrow" panose="020B0606020202030204" pitchFamily="34" charset="0"/>
                        </a:rPr>
                        <a:t> 240</a:t>
                      </a:r>
                      <a:endParaRPr lang="es-CO" sz="1800" b="0"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b"/>
                      <a:r>
                        <a:rPr lang="es-CO" sz="1800" b="0" u="none" strike="noStrike" dirty="0">
                          <a:solidFill>
                            <a:srgbClr val="002060"/>
                          </a:solidFill>
                          <a:effectLst/>
                          <a:latin typeface="Arial Narrow" panose="020B0606020202030204" pitchFamily="34" charset="0"/>
                        </a:rPr>
                        <a:t>240 </a:t>
                      </a:r>
                      <a:endParaRPr lang="es-CO" sz="1800" b="0" i="0" u="none" strike="noStrike" dirty="0">
                        <a:solidFill>
                          <a:srgbClr val="002060"/>
                        </a:solidFill>
                        <a:effectLst/>
                        <a:latin typeface="Arial Narrow" panose="020B0606020202030204" pitchFamily="34" charset="0"/>
                      </a:endParaRPr>
                    </a:p>
                  </a:txBody>
                  <a:tcPr marL="72000" marR="72000" marT="72000" marB="72000" anchor="ctr">
                    <a:solidFill>
                      <a:srgbClr val="92D050"/>
                    </a:solidFill>
                  </a:tcPr>
                </a:tc>
                <a:extLst>
                  <a:ext uri="{0D108BD9-81ED-4DB2-BD59-A6C34878D82A}">
                    <a16:rowId xmlns:a16="http://schemas.microsoft.com/office/drawing/2014/main" val="1841140821"/>
                  </a:ext>
                </a:extLst>
              </a:tr>
              <a:tr h="434815">
                <a:tc>
                  <a:txBody>
                    <a:bodyPr/>
                    <a:lstStyle/>
                    <a:p>
                      <a:pPr algn="l" fontAlgn="b"/>
                      <a:r>
                        <a:rPr lang="es-CO" sz="1600" b="1" u="none" strike="noStrike" dirty="0">
                          <a:solidFill>
                            <a:srgbClr val="002060"/>
                          </a:solidFill>
                          <a:effectLst/>
                          <a:latin typeface="Arial Narrow" panose="020B0606020202030204" pitchFamily="34" charset="0"/>
                        </a:rPr>
                        <a:t>NUTRICIÓN </a:t>
                      </a:r>
                      <a:endParaRPr lang="es-CO" sz="1600" b="1"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b"/>
                      <a:r>
                        <a:rPr lang="es-CO" sz="1800" b="0" u="none" strike="noStrike" dirty="0">
                          <a:solidFill>
                            <a:srgbClr val="002060"/>
                          </a:solidFill>
                          <a:effectLst/>
                          <a:latin typeface="Arial Narrow" panose="020B0606020202030204" pitchFamily="34" charset="0"/>
                        </a:rPr>
                        <a:t> 1</a:t>
                      </a:r>
                      <a:endParaRPr lang="es-CO" sz="1800" b="0"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b"/>
                      <a:r>
                        <a:rPr lang="es-CO" sz="1800" b="0" u="none" strike="noStrike" dirty="0">
                          <a:solidFill>
                            <a:srgbClr val="002060"/>
                          </a:solidFill>
                          <a:effectLst/>
                          <a:latin typeface="Arial Narrow" panose="020B0606020202030204" pitchFamily="34" charset="0"/>
                        </a:rPr>
                        <a:t> 450</a:t>
                      </a:r>
                      <a:endParaRPr lang="es-CO" sz="1800" b="0"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b"/>
                      <a:r>
                        <a:rPr lang="es-CO" sz="1800" b="0" u="none" strike="noStrike" dirty="0">
                          <a:solidFill>
                            <a:srgbClr val="002060"/>
                          </a:solidFill>
                          <a:effectLst/>
                          <a:latin typeface="Arial Narrow" panose="020B0606020202030204" pitchFamily="34" charset="0"/>
                        </a:rPr>
                        <a:t>450 </a:t>
                      </a:r>
                      <a:endParaRPr lang="es-CO" sz="1800" b="0" i="0" u="none" strike="noStrike" dirty="0">
                        <a:solidFill>
                          <a:srgbClr val="002060"/>
                        </a:solidFill>
                        <a:effectLst/>
                        <a:latin typeface="Arial Narrow" panose="020B0606020202030204" pitchFamily="34" charset="0"/>
                      </a:endParaRPr>
                    </a:p>
                  </a:txBody>
                  <a:tcPr marL="72000" marR="72000" marT="72000" marB="72000" anchor="ctr">
                    <a:solidFill>
                      <a:srgbClr val="92D050"/>
                    </a:solidFill>
                  </a:tcPr>
                </a:tc>
                <a:extLst>
                  <a:ext uri="{0D108BD9-81ED-4DB2-BD59-A6C34878D82A}">
                    <a16:rowId xmlns:a16="http://schemas.microsoft.com/office/drawing/2014/main" val="2033931171"/>
                  </a:ext>
                </a:extLst>
              </a:tr>
              <a:tr h="483933">
                <a:tc>
                  <a:txBody>
                    <a:bodyPr/>
                    <a:lstStyle/>
                    <a:p>
                      <a:pPr algn="l" fontAlgn="b"/>
                      <a:r>
                        <a:rPr lang="es-CO" sz="1600" b="1" u="none" strike="noStrike" dirty="0">
                          <a:solidFill>
                            <a:srgbClr val="002060"/>
                          </a:solidFill>
                          <a:effectLst/>
                          <a:latin typeface="Arial Narrow" panose="020B0606020202030204" pitchFamily="34" charset="0"/>
                        </a:rPr>
                        <a:t>PROTECCIÓN</a:t>
                      </a:r>
                      <a:endParaRPr lang="es-CO" sz="1600" b="1"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b"/>
                      <a:r>
                        <a:rPr lang="es-CO" sz="1800" b="0" i="0" u="none" strike="noStrike" dirty="0">
                          <a:solidFill>
                            <a:srgbClr val="002060"/>
                          </a:solidFill>
                          <a:effectLst/>
                          <a:latin typeface="Arial Narrow" panose="020B0606020202030204" pitchFamily="34" charset="0"/>
                        </a:rPr>
                        <a:t>1</a:t>
                      </a:r>
                    </a:p>
                  </a:txBody>
                  <a:tcPr marL="72000" marR="72000" marT="72000" marB="72000" anchor="ctr">
                    <a:solidFill>
                      <a:schemeClr val="bg1">
                        <a:lumMod val="95000"/>
                      </a:schemeClr>
                    </a:solidFill>
                  </a:tcPr>
                </a:tc>
                <a:tc>
                  <a:txBody>
                    <a:bodyPr/>
                    <a:lstStyle/>
                    <a:p>
                      <a:pPr algn="ctr" fontAlgn="b"/>
                      <a:r>
                        <a:rPr lang="es-CO" sz="1800" b="0" u="none" strike="noStrike" dirty="0">
                          <a:solidFill>
                            <a:srgbClr val="002060"/>
                          </a:solidFill>
                          <a:effectLst/>
                          <a:latin typeface="Arial Narrow" panose="020B0606020202030204" pitchFamily="34" charset="0"/>
                        </a:rPr>
                        <a:t>56</a:t>
                      </a:r>
                      <a:endParaRPr lang="es-CO" sz="1800" b="0" i="0" u="none" strike="noStrike" dirty="0">
                        <a:solidFill>
                          <a:srgbClr val="002060"/>
                        </a:solidFill>
                        <a:effectLst/>
                        <a:latin typeface="Arial Narrow" panose="020B0606020202030204" pitchFamily="34" charset="0"/>
                      </a:endParaRPr>
                    </a:p>
                  </a:txBody>
                  <a:tcPr marL="72000" marR="72000" marT="72000" marB="72000" anchor="ctr">
                    <a:solidFill>
                      <a:schemeClr val="bg1">
                        <a:lumMod val="95000"/>
                      </a:schemeClr>
                    </a:solidFill>
                  </a:tcPr>
                </a:tc>
                <a:tc>
                  <a:txBody>
                    <a:bodyPr/>
                    <a:lstStyle/>
                    <a:p>
                      <a:pPr algn="ctr" fontAlgn="b"/>
                      <a:r>
                        <a:rPr lang="es-CO" sz="1800" b="0" u="none" strike="noStrike" dirty="0">
                          <a:solidFill>
                            <a:srgbClr val="002060"/>
                          </a:solidFill>
                          <a:effectLst/>
                          <a:latin typeface="Arial Narrow" panose="020B0606020202030204" pitchFamily="34" charset="0"/>
                        </a:rPr>
                        <a:t>56</a:t>
                      </a:r>
                      <a:endParaRPr lang="es-CO" sz="1800" b="0" i="0" u="none" strike="noStrike" dirty="0">
                        <a:solidFill>
                          <a:srgbClr val="002060"/>
                        </a:solidFill>
                        <a:effectLst/>
                        <a:latin typeface="Arial Narrow" panose="020B0606020202030204" pitchFamily="34" charset="0"/>
                      </a:endParaRPr>
                    </a:p>
                  </a:txBody>
                  <a:tcPr marL="72000" marR="72000" marT="72000" marB="72000" anchor="ctr">
                    <a:solidFill>
                      <a:srgbClr val="92D050"/>
                    </a:solidFill>
                  </a:tcPr>
                </a:tc>
                <a:extLst>
                  <a:ext uri="{0D108BD9-81ED-4DB2-BD59-A6C34878D82A}">
                    <a16:rowId xmlns:a16="http://schemas.microsoft.com/office/drawing/2014/main" val="555850351"/>
                  </a:ext>
                </a:extLst>
              </a:tr>
              <a:tr h="498605">
                <a:tc>
                  <a:txBody>
                    <a:bodyPr/>
                    <a:lstStyle/>
                    <a:p>
                      <a:pPr algn="ctr" fontAlgn="b"/>
                      <a:r>
                        <a:rPr lang="es-CO" sz="1800" b="1" u="none" strike="noStrike" dirty="0">
                          <a:solidFill>
                            <a:schemeClr val="bg1"/>
                          </a:solidFill>
                          <a:effectLst/>
                          <a:latin typeface="Arial Narrow" panose="020B0606020202030204" pitchFamily="34" charset="0"/>
                        </a:rPr>
                        <a:t>TOTAL </a:t>
                      </a:r>
                      <a:endParaRPr lang="es-CO" sz="1800" b="1" i="0" u="none" strike="noStrike" dirty="0">
                        <a:solidFill>
                          <a:schemeClr val="bg1"/>
                        </a:solidFill>
                        <a:effectLst/>
                        <a:latin typeface="Arial Narrow" panose="020B0606020202030204" pitchFamily="34" charset="0"/>
                      </a:endParaRPr>
                    </a:p>
                  </a:txBody>
                  <a:tcPr marL="72000" marR="72000" marT="72000" marB="72000" anchor="ctr">
                    <a:solidFill>
                      <a:srgbClr val="92D050"/>
                    </a:solidFill>
                  </a:tcPr>
                </a:tc>
                <a:tc>
                  <a:txBody>
                    <a:bodyPr/>
                    <a:lstStyle/>
                    <a:p>
                      <a:pPr algn="ctr" fontAlgn="b"/>
                      <a:r>
                        <a:rPr lang="es-CO" sz="1800" b="1" u="none" strike="noStrike" dirty="0">
                          <a:solidFill>
                            <a:schemeClr val="bg1"/>
                          </a:solidFill>
                          <a:effectLst/>
                          <a:latin typeface="Arial Narrow" panose="020B0606020202030204" pitchFamily="34" charset="0"/>
                        </a:rPr>
                        <a:t> 40</a:t>
                      </a:r>
                      <a:endParaRPr lang="es-CO" sz="1800" b="1" i="0" u="none" strike="noStrike" dirty="0">
                        <a:solidFill>
                          <a:schemeClr val="bg1"/>
                        </a:solidFill>
                        <a:effectLst/>
                        <a:latin typeface="Arial Narrow" panose="020B0606020202030204" pitchFamily="34" charset="0"/>
                      </a:endParaRPr>
                    </a:p>
                  </a:txBody>
                  <a:tcPr marL="72000" marR="72000" marT="72000" marB="72000" anchor="ctr">
                    <a:solidFill>
                      <a:srgbClr val="92D050"/>
                    </a:solidFill>
                  </a:tcPr>
                </a:tc>
                <a:tc>
                  <a:txBody>
                    <a:bodyPr/>
                    <a:lstStyle/>
                    <a:p>
                      <a:pPr algn="ctr" fontAlgn="b"/>
                      <a:r>
                        <a:rPr lang="es-CO" sz="1800" b="1" u="none" strike="noStrike" dirty="0">
                          <a:solidFill>
                            <a:schemeClr val="bg1"/>
                          </a:solidFill>
                          <a:effectLst/>
                          <a:latin typeface="Arial Narrow" panose="020B0606020202030204" pitchFamily="34" charset="0"/>
                        </a:rPr>
                        <a:t> 16.147</a:t>
                      </a:r>
                      <a:endParaRPr lang="es-CO" sz="1800" b="1" i="0" u="none" strike="noStrike" dirty="0">
                        <a:solidFill>
                          <a:schemeClr val="bg1"/>
                        </a:solidFill>
                        <a:effectLst/>
                        <a:latin typeface="Arial Narrow" panose="020B0606020202030204" pitchFamily="34" charset="0"/>
                      </a:endParaRPr>
                    </a:p>
                  </a:txBody>
                  <a:tcPr marL="72000" marR="72000" marT="72000" marB="72000" anchor="ctr">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CO" sz="1800" b="1" u="none" strike="noStrike" dirty="0">
                          <a:solidFill>
                            <a:schemeClr val="bg1"/>
                          </a:solidFill>
                          <a:effectLst/>
                          <a:latin typeface="Arial Narrow" panose="020B0606020202030204" pitchFamily="34" charset="0"/>
                        </a:rPr>
                        <a:t>  16.147</a:t>
                      </a:r>
                      <a:endParaRPr lang="es-CO" sz="1800" b="1" i="0" u="none" strike="noStrike" dirty="0">
                        <a:solidFill>
                          <a:schemeClr val="bg1"/>
                        </a:solidFill>
                        <a:effectLst/>
                        <a:latin typeface="Arial Narrow" panose="020B0606020202030204" pitchFamily="34" charset="0"/>
                      </a:endParaRPr>
                    </a:p>
                  </a:txBody>
                  <a:tcPr marL="72000" marR="72000" marT="72000" marB="72000" anchor="ctr">
                    <a:solidFill>
                      <a:srgbClr val="92D050"/>
                    </a:solidFill>
                  </a:tcPr>
                </a:tc>
                <a:extLst>
                  <a:ext uri="{0D108BD9-81ED-4DB2-BD59-A6C34878D82A}">
                    <a16:rowId xmlns:a16="http://schemas.microsoft.com/office/drawing/2014/main" val="3647233296"/>
                  </a:ext>
                </a:extLst>
              </a:tr>
            </a:tbl>
          </a:graphicData>
        </a:graphic>
      </p:graphicFrame>
    </p:spTree>
    <p:extLst>
      <p:ext uri="{BB962C8B-B14F-4D97-AF65-F5344CB8AC3E}">
        <p14:creationId xmlns:p14="http://schemas.microsoft.com/office/powerpoint/2010/main" val="950932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A41FC49-B721-094D-8344-8CA0A5728D82}"/>
              </a:ext>
            </a:extLst>
          </p:cNvPr>
          <p:cNvSpPr txBox="1"/>
          <p:nvPr/>
        </p:nvSpPr>
        <p:spPr>
          <a:xfrm>
            <a:off x="1308847" y="845020"/>
            <a:ext cx="9735670" cy="5078313"/>
          </a:xfrm>
          <a:prstGeom prst="rect">
            <a:avLst/>
          </a:prstGeom>
          <a:noFill/>
        </p:spPr>
        <p:txBody>
          <a:bodyPr wrap="square" rtlCol="0">
            <a:spAutoFit/>
          </a:bodyPr>
          <a:lstStyle/>
          <a:p>
            <a:pPr algn="ctr">
              <a:defRPr/>
            </a:pPr>
            <a:r>
              <a:rPr lang="es-CO" sz="5400" b="1" dirty="0">
                <a:solidFill>
                  <a:schemeClr val="bg1"/>
                </a:solidFill>
                <a:latin typeface="Century Gothic" panose="020B0502020202020204" pitchFamily="34" charset="0"/>
                <a:ea typeface="Arial Unicode MS" panose="020B0604020202020204" pitchFamily="34" charset="-128"/>
              </a:rPr>
              <a:t>Informe de gestión de la vigencia con énfasis en temas de la </a:t>
            </a:r>
            <a:r>
              <a:rPr lang="es-MX" sz="5400" b="1" dirty="0">
                <a:solidFill>
                  <a:schemeClr val="bg1"/>
                </a:solidFill>
                <a:latin typeface="Century Gothic" panose="020B0502020202020204" pitchFamily="34" charset="0"/>
                <a:ea typeface="Arial Unicode MS" panose="020B0604020202020204" pitchFamily="34" charset="-128"/>
              </a:rPr>
              <a:t>consulta previa: enfoque territorial y diferencial.</a:t>
            </a:r>
          </a:p>
          <a:p>
            <a:pPr lvl="0" algn="ctr">
              <a:defRPr/>
            </a:pPr>
            <a:r>
              <a:rPr lang="es-ES" sz="54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OFERTA</a:t>
            </a:r>
          </a:p>
        </p:txBody>
      </p:sp>
      <p:graphicFrame>
        <p:nvGraphicFramePr>
          <p:cNvPr id="4" name="Tabla 3">
            <a:extLst>
              <a:ext uri="{FF2B5EF4-FFF2-40B4-BE49-F238E27FC236}">
                <a16:creationId xmlns:a16="http://schemas.microsoft.com/office/drawing/2014/main" id="{679104B0-FED4-4487-9E6A-4CFD3A75BD24}"/>
              </a:ext>
            </a:extLst>
          </p:cNvPr>
          <p:cNvGraphicFramePr>
            <a:graphicFrameLocks noGrp="1"/>
          </p:cNvGraphicFramePr>
          <p:nvPr>
            <p:extLst>
              <p:ext uri="{D42A27DB-BD31-4B8C-83A1-F6EECF244321}">
                <p14:modId xmlns:p14="http://schemas.microsoft.com/office/powerpoint/2010/main" val="2170304611"/>
              </p:ext>
            </p:extLst>
          </p:nvPr>
        </p:nvGraphicFramePr>
        <p:xfrm>
          <a:off x="948127" y="845021"/>
          <a:ext cx="10457110" cy="5165192"/>
        </p:xfrm>
        <a:graphic>
          <a:graphicData uri="http://schemas.openxmlformats.org/drawingml/2006/table">
            <a:tbl>
              <a:tblPr firstRow="1" bandRow="1">
                <a:tableStyleId>{93296810-A885-4BE3-A3E7-6D5BEEA58F35}</a:tableStyleId>
              </a:tblPr>
              <a:tblGrid>
                <a:gridCol w="6172170">
                  <a:extLst>
                    <a:ext uri="{9D8B030D-6E8A-4147-A177-3AD203B41FA5}">
                      <a16:colId xmlns:a16="http://schemas.microsoft.com/office/drawing/2014/main" val="2090671086"/>
                    </a:ext>
                  </a:extLst>
                </a:gridCol>
                <a:gridCol w="2150205">
                  <a:extLst>
                    <a:ext uri="{9D8B030D-6E8A-4147-A177-3AD203B41FA5}">
                      <a16:colId xmlns:a16="http://schemas.microsoft.com/office/drawing/2014/main" val="2464463558"/>
                    </a:ext>
                  </a:extLst>
                </a:gridCol>
                <a:gridCol w="2134735">
                  <a:extLst>
                    <a:ext uri="{9D8B030D-6E8A-4147-A177-3AD203B41FA5}">
                      <a16:colId xmlns:a16="http://schemas.microsoft.com/office/drawing/2014/main" val="2796926631"/>
                    </a:ext>
                  </a:extLst>
                </a:gridCol>
              </a:tblGrid>
              <a:tr h="686506">
                <a:tc>
                  <a:txBody>
                    <a:bodyPr/>
                    <a:lstStyle/>
                    <a:p>
                      <a:pPr algn="ctr"/>
                      <a:r>
                        <a:rPr lang="es-CO" sz="2000" dirty="0">
                          <a:solidFill>
                            <a:schemeClr val="bg1"/>
                          </a:solidFill>
                          <a:latin typeface="Arial Narrow" panose="020B0606020202030204" pitchFamily="34" charset="0"/>
                        </a:rPr>
                        <a:t>TIPO DE CONTRATO</a:t>
                      </a:r>
                    </a:p>
                  </a:txBody>
                  <a:tcPr anchor="ctr">
                    <a:solidFill>
                      <a:srgbClr val="92D050"/>
                    </a:solidFill>
                  </a:tcPr>
                </a:tc>
                <a:tc>
                  <a:txBody>
                    <a:bodyPr/>
                    <a:lstStyle/>
                    <a:p>
                      <a:pPr algn="ctr" fontAlgn="ctr"/>
                      <a:r>
                        <a:rPr lang="es-CO" sz="2000" b="1" u="none" strike="noStrike" dirty="0">
                          <a:solidFill>
                            <a:schemeClr val="bg1"/>
                          </a:solidFill>
                          <a:effectLst/>
                          <a:latin typeface="Arial Narrow" panose="020B0606020202030204" pitchFamily="34" charset="0"/>
                        </a:rPr>
                        <a:t>2021</a:t>
                      </a:r>
                      <a:endParaRPr lang="es-CO" sz="2000" b="1" i="0" u="none" strike="noStrike" dirty="0">
                        <a:solidFill>
                          <a:schemeClr val="bg1"/>
                        </a:solidFill>
                        <a:effectLst/>
                        <a:latin typeface="Arial Narrow" panose="020B0606020202030204" pitchFamily="34" charset="0"/>
                      </a:endParaRPr>
                    </a:p>
                  </a:txBody>
                  <a:tcPr marL="9525" marR="9525" marT="9525" marB="0" anchor="ctr">
                    <a:solidFill>
                      <a:srgbClr val="92D050"/>
                    </a:solidFill>
                  </a:tcPr>
                </a:tc>
                <a:tc>
                  <a:txBody>
                    <a:bodyPr/>
                    <a:lstStyle/>
                    <a:p>
                      <a:pPr algn="ctr"/>
                      <a:r>
                        <a:rPr lang="es-CO" sz="2000" dirty="0">
                          <a:solidFill>
                            <a:schemeClr val="bg1"/>
                          </a:solidFill>
                          <a:latin typeface="Arial Narrow" panose="020B0606020202030204" pitchFamily="34" charset="0"/>
                        </a:rPr>
                        <a:t>VALOR</a:t>
                      </a:r>
                    </a:p>
                  </a:txBody>
                  <a:tcPr marL="9525" marR="9525" marT="9525" marB="0" anchor="ctr">
                    <a:solidFill>
                      <a:srgbClr val="92D050"/>
                    </a:solidFill>
                  </a:tcPr>
                </a:tc>
                <a:extLst>
                  <a:ext uri="{0D108BD9-81ED-4DB2-BD59-A6C34878D82A}">
                    <a16:rowId xmlns:a16="http://schemas.microsoft.com/office/drawing/2014/main" val="3418963931"/>
                  </a:ext>
                </a:extLst>
              </a:tr>
              <a:tr h="919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2000" b="1" u="none" strike="noStrike" dirty="0">
                          <a:solidFill>
                            <a:srgbClr val="002060"/>
                          </a:solidFill>
                          <a:effectLst/>
                          <a:latin typeface="Arial Narrow" panose="020B0606020202030204" pitchFamily="34" charset="0"/>
                        </a:rPr>
                        <a:t> Contratos</a:t>
                      </a:r>
                      <a:r>
                        <a:rPr lang="es-CO" sz="2000" b="1" u="none" strike="noStrike" baseline="0" dirty="0">
                          <a:solidFill>
                            <a:srgbClr val="002060"/>
                          </a:solidFill>
                          <a:effectLst/>
                          <a:latin typeface="Arial Narrow" panose="020B0606020202030204" pitchFamily="34" charset="0"/>
                        </a:rPr>
                        <a:t> de aporte</a:t>
                      </a:r>
                      <a:endParaRPr lang="es-CO" sz="2000" b="1" dirty="0">
                        <a:solidFill>
                          <a:srgbClr val="002060"/>
                        </a:solidFill>
                        <a:latin typeface="Arial Narrow" panose="020B0606020202030204" pitchFamily="34" charset="0"/>
                      </a:endParaRPr>
                    </a:p>
                  </a:txBody>
                  <a:tcPr anchor="ctr"/>
                </a:tc>
                <a:tc>
                  <a:txBody>
                    <a:bodyPr/>
                    <a:lstStyle/>
                    <a:p>
                      <a:pPr algn="ctr"/>
                      <a:r>
                        <a:rPr lang="es-CO" sz="1800" b="1" dirty="0">
                          <a:solidFill>
                            <a:srgbClr val="002060"/>
                          </a:solidFill>
                          <a:latin typeface="Arial Narrow" panose="020B0606020202030204" pitchFamily="34" charset="0"/>
                        </a:rPr>
                        <a:t>40</a:t>
                      </a:r>
                    </a:p>
                  </a:txBody>
                  <a:tcPr anchor="ctr"/>
                </a:tc>
                <a:tc>
                  <a:txBody>
                    <a:bodyPr/>
                    <a:lstStyle/>
                    <a:p>
                      <a:pPr algn="r"/>
                      <a:endParaRPr lang="es-CO" sz="2000" b="1" dirty="0">
                        <a:solidFill>
                          <a:schemeClr val="bg1"/>
                        </a:solidFill>
                        <a:latin typeface="Arial Narrow" panose="020B0606020202030204" pitchFamily="34" charset="0"/>
                      </a:endParaRPr>
                    </a:p>
                    <a:p>
                      <a:pPr algn="r"/>
                      <a:r>
                        <a:rPr lang="es-CO" sz="2000" b="1" dirty="0">
                          <a:solidFill>
                            <a:schemeClr val="bg1"/>
                          </a:solidFill>
                          <a:latin typeface="Arial Narrow" panose="020B0606020202030204" pitchFamily="34" charset="0"/>
                        </a:rPr>
                        <a:t>$  54.496.072.282 </a:t>
                      </a:r>
                    </a:p>
                    <a:p>
                      <a:pPr algn="r"/>
                      <a:endParaRPr lang="es-CO" sz="2000" b="1" dirty="0">
                        <a:solidFill>
                          <a:schemeClr val="bg1"/>
                        </a:solidFill>
                        <a:latin typeface="Arial Narrow" panose="020B0606020202030204" pitchFamily="34" charset="0"/>
                      </a:endParaRPr>
                    </a:p>
                  </a:txBody>
                  <a:tcPr anchor="ctr">
                    <a:solidFill>
                      <a:srgbClr val="92D050"/>
                    </a:solidFill>
                  </a:tcPr>
                </a:tc>
                <a:extLst>
                  <a:ext uri="{0D108BD9-81ED-4DB2-BD59-A6C34878D82A}">
                    <a16:rowId xmlns:a16="http://schemas.microsoft.com/office/drawing/2014/main" val="3644460015"/>
                  </a:ext>
                </a:extLst>
              </a:tr>
              <a:tr h="928780">
                <a:tc>
                  <a:txBody>
                    <a:bodyPr/>
                    <a:lstStyle/>
                    <a:p>
                      <a:pPr algn="l"/>
                      <a:r>
                        <a:rPr lang="es-CO" sz="2000" b="1" dirty="0">
                          <a:solidFill>
                            <a:srgbClr val="002060"/>
                          </a:solidFill>
                          <a:latin typeface="Arial Narrow" panose="020B0606020202030204" pitchFamily="34" charset="0"/>
                        </a:rPr>
                        <a:t>Contrato</a:t>
                      </a:r>
                      <a:r>
                        <a:rPr lang="es-CO" sz="2000" b="1" baseline="0" dirty="0">
                          <a:solidFill>
                            <a:srgbClr val="002060"/>
                          </a:solidFill>
                          <a:latin typeface="Arial Narrow" panose="020B0606020202030204" pitchFamily="34" charset="0"/>
                        </a:rPr>
                        <a:t> prestación servicios profesionales</a:t>
                      </a:r>
                      <a:endParaRPr lang="es-CO" sz="2000" b="1" dirty="0">
                        <a:solidFill>
                          <a:srgbClr val="002060"/>
                        </a:solidFill>
                        <a:latin typeface="Arial Narrow" panose="020B0606020202030204" pitchFamily="34" charset="0"/>
                      </a:endParaRPr>
                    </a:p>
                  </a:txBody>
                  <a:tcPr anchor="ctr">
                    <a:solidFill>
                      <a:schemeClr val="bg1">
                        <a:lumMod val="95000"/>
                      </a:schemeClr>
                    </a:solidFill>
                  </a:tcPr>
                </a:tc>
                <a:tc>
                  <a:txBody>
                    <a:bodyPr/>
                    <a:lstStyle/>
                    <a:p>
                      <a:pPr algn="ctr"/>
                      <a:r>
                        <a:rPr lang="es-CO" sz="1800" b="1" dirty="0">
                          <a:solidFill>
                            <a:srgbClr val="002060"/>
                          </a:solidFill>
                          <a:latin typeface="Arial Narrow" panose="020B0606020202030204" pitchFamily="34" charset="0"/>
                        </a:rPr>
                        <a:t>9</a:t>
                      </a:r>
                    </a:p>
                  </a:txBody>
                  <a:tcPr anchor="ctr">
                    <a:solidFill>
                      <a:schemeClr val="bg1">
                        <a:lumMod val="95000"/>
                      </a:schemeClr>
                    </a:solidFill>
                  </a:tcPr>
                </a:tc>
                <a:tc>
                  <a:txBody>
                    <a:bodyPr/>
                    <a:lstStyle/>
                    <a:p>
                      <a:pPr algn="r"/>
                      <a:r>
                        <a:rPr lang="es-CO" sz="2000" b="1" dirty="0">
                          <a:solidFill>
                            <a:schemeClr val="bg1"/>
                          </a:solidFill>
                          <a:latin typeface="Arial Narrow" panose="020B0606020202030204" pitchFamily="34" charset="0"/>
                        </a:rPr>
                        <a:t>$  282.417.000</a:t>
                      </a:r>
                    </a:p>
                  </a:txBody>
                  <a:tcPr anchor="ctr">
                    <a:solidFill>
                      <a:srgbClr val="92D050"/>
                    </a:solidFill>
                  </a:tcPr>
                </a:tc>
                <a:extLst>
                  <a:ext uri="{0D108BD9-81ED-4DB2-BD59-A6C34878D82A}">
                    <a16:rowId xmlns:a16="http://schemas.microsoft.com/office/drawing/2014/main" val="3802881716"/>
                  </a:ext>
                </a:extLst>
              </a:tr>
              <a:tr h="928780">
                <a:tc>
                  <a:txBody>
                    <a:bodyPr/>
                    <a:lstStyle/>
                    <a:p>
                      <a:pPr algn="l"/>
                      <a:r>
                        <a:rPr lang="es-CO" sz="2000" b="1" dirty="0">
                          <a:solidFill>
                            <a:srgbClr val="002060"/>
                          </a:solidFill>
                          <a:latin typeface="Arial Narrow" panose="020B0606020202030204" pitchFamily="34" charset="0"/>
                        </a:rPr>
                        <a:t>Contrato prestación de servicios</a:t>
                      </a:r>
                    </a:p>
                  </a:txBody>
                  <a:tcPr anchor="ctr"/>
                </a:tc>
                <a:tc>
                  <a:txBody>
                    <a:bodyPr/>
                    <a:lstStyle/>
                    <a:p>
                      <a:pPr algn="ctr"/>
                      <a:r>
                        <a:rPr lang="es-CO" sz="1800" b="1" dirty="0">
                          <a:solidFill>
                            <a:srgbClr val="002060"/>
                          </a:solidFill>
                          <a:latin typeface="Arial Narrow" panose="020B0606020202030204" pitchFamily="34" charset="0"/>
                        </a:rPr>
                        <a:t>0</a:t>
                      </a:r>
                    </a:p>
                  </a:txBody>
                  <a:tcPr anchor="ctr"/>
                </a:tc>
                <a:tc>
                  <a:txBody>
                    <a:bodyPr/>
                    <a:lstStyle/>
                    <a:p>
                      <a:pPr algn="r"/>
                      <a:r>
                        <a:rPr lang="es-CO" sz="2000" b="1" dirty="0">
                          <a:solidFill>
                            <a:schemeClr val="bg1"/>
                          </a:solidFill>
                          <a:latin typeface="Arial Narrow" panose="020B0606020202030204" pitchFamily="34" charset="0"/>
                        </a:rPr>
                        <a:t>$ 0</a:t>
                      </a:r>
                    </a:p>
                  </a:txBody>
                  <a:tcPr anchor="ctr">
                    <a:solidFill>
                      <a:srgbClr val="92D050"/>
                    </a:solidFill>
                  </a:tcPr>
                </a:tc>
                <a:extLst>
                  <a:ext uri="{0D108BD9-81ED-4DB2-BD59-A6C34878D82A}">
                    <a16:rowId xmlns:a16="http://schemas.microsoft.com/office/drawing/2014/main" val="4209670564"/>
                  </a:ext>
                </a:extLst>
              </a:tr>
              <a:tr h="928780">
                <a:tc>
                  <a:txBody>
                    <a:bodyPr/>
                    <a:lstStyle/>
                    <a:p>
                      <a:pPr algn="l"/>
                      <a:r>
                        <a:rPr lang="es-CO" sz="2000" b="1" dirty="0">
                          <a:solidFill>
                            <a:srgbClr val="002060"/>
                          </a:solidFill>
                          <a:latin typeface="Arial Narrow" panose="020B0606020202030204" pitchFamily="34" charset="0"/>
                        </a:rPr>
                        <a:t>Otros - funcionamiento</a:t>
                      </a:r>
                    </a:p>
                  </a:txBody>
                  <a:tcPr anchor="ctr">
                    <a:solidFill>
                      <a:schemeClr val="bg1">
                        <a:lumMod val="95000"/>
                      </a:schemeClr>
                    </a:solidFill>
                  </a:tcPr>
                </a:tc>
                <a:tc>
                  <a:txBody>
                    <a:bodyPr/>
                    <a:lstStyle/>
                    <a:p>
                      <a:pPr algn="ctr"/>
                      <a:r>
                        <a:rPr lang="es-CO" sz="1800" b="1" dirty="0">
                          <a:solidFill>
                            <a:srgbClr val="002060"/>
                          </a:solidFill>
                          <a:latin typeface="Arial Narrow" panose="020B0606020202030204" pitchFamily="34" charset="0"/>
                        </a:rPr>
                        <a:t>0</a:t>
                      </a:r>
                    </a:p>
                  </a:txBody>
                  <a:tcPr anchor="ctr">
                    <a:solidFill>
                      <a:schemeClr val="bg1">
                        <a:lumMod val="95000"/>
                      </a:schemeClr>
                    </a:solidFill>
                  </a:tcPr>
                </a:tc>
                <a:tc>
                  <a:txBody>
                    <a:bodyPr/>
                    <a:lstStyle/>
                    <a:p>
                      <a:pPr algn="r"/>
                      <a:r>
                        <a:rPr lang="es-CO" sz="2000" b="1" dirty="0">
                          <a:solidFill>
                            <a:schemeClr val="bg1"/>
                          </a:solidFill>
                          <a:latin typeface="Arial Narrow" panose="020B0606020202030204" pitchFamily="34" charset="0"/>
                        </a:rPr>
                        <a:t>$ 0</a:t>
                      </a:r>
                    </a:p>
                  </a:txBody>
                  <a:tcPr anchor="ctr">
                    <a:solidFill>
                      <a:srgbClr val="92D050"/>
                    </a:solidFill>
                  </a:tcPr>
                </a:tc>
                <a:extLst>
                  <a:ext uri="{0D108BD9-81ED-4DB2-BD59-A6C34878D82A}">
                    <a16:rowId xmlns:a16="http://schemas.microsoft.com/office/drawing/2014/main" val="3008456501"/>
                  </a:ext>
                </a:extLst>
              </a:tr>
              <a:tr h="686506">
                <a:tc>
                  <a:txBody>
                    <a:bodyPr/>
                    <a:lstStyle/>
                    <a:p>
                      <a:pPr algn="ctr"/>
                      <a:r>
                        <a:rPr lang="es-CO" sz="2000" b="1" dirty="0">
                          <a:solidFill>
                            <a:schemeClr val="bg1"/>
                          </a:solidFill>
                          <a:latin typeface="Arial Narrow" panose="020B0606020202030204" pitchFamily="34" charset="0"/>
                        </a:rPr>
                        <a:t>TOTAL</a:t>
                      </a:r>
                    </a:p>
                  </a:txBody>
                  <a:tcPr anchor="ctr">
                    <a:solidFill>
                      <a:srgbClr val="92D050"/>
                    </a:solidFill>
                  </a:tcPr>
                </a:tc>
                <a:tc>
                  <a:txBody>
                    <a:bodyPr/>
                    <a:lstStyle/>
                    <a:p>
                      <a:pPr algn="ctr"/>
                      <a:r>
                        <a:rPr lang="es-CO" sz="2000" b="1" dirty="0">
                          <a:solidFill>
                            <a:schemeClr val="bg1"/>
                          </a:solidFill>
                          <a:latin typeface="Arial Narrow" panose="020B0606020202030204" pitchFamily="34" charset="0"/>
                        </a:rPr>
                        <a:t>49</a:t>
                      </a:r>
                    </a:p>
                  </a:txBody>
                  <a:tcPr anchor="ctr">
                    <a:solidFill>
                      <a:srgbClr val="92D050"/>
                    </a:solidFill>
                  </a:tcPr>
                </a:tc>
                <a:tc>
                  <a:txBody>
                    <a:bodyPr/>
                    <a:lstStyle/>
                    <a:p>
                      <a:pPr algn="r"/>
                      <a:r>
                        <a:rPr lang="es-CO" sz="2000" b="1" dirty="0">
                          <a:solidFill>
                            <a:schemeClr val="bg1"/>
                          </a:solidFill>
                          <a:latin typeface="Arial Narrow" panose="020B0606020202030204" pitchFamily="34" charset="0"/>
                        </a:rPr>
                        <a:t>$  54.778.489.282</a:t>
                      </a:r>
                    </a:p>
                  </a:txBody>
                  <a:tcPr anchor="ctr">
                    <a:solidFill>
                      <a:srgbClr val="92D050"/>
                    </a:solidFill>
                  </a:tcPr>
                </a:tc>
                <a:extLst>
                  <a:ext uri="{0D108BD9-81ED-4DB2-BD59-A6C34878D82A}">
                    <a16:rowId xmlns:a16="http://schemas.microsoft.com/office/drawing/2014/main" val="282253643"/>
                  </a:ext>
                </a:extLst>
              </a:tr>
            </a:tbl>
          </a:graphicData>
        </a:graphic>
      </p:graphicFrame>
    </p:spTree>
    <p:extLst>
      <p:ext uri="{BB962C8B-B14F-4D97-AF65-F5344CB8AC3E}">
        <p14:creationId xmlns:p14="http://schemas.microsoft.com/office/powerpoint/2010/main" val="1168383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9F53C3F9-21F9-1944-8819-DC07450A8DE6}"/>
              </a:ext>
            </a:extLst>
          </p:cNvPr>
          <p:cNvSpPr/>
          <p:nvPr/>
        </p:nvSpPr>
        <p:spPr>
          <a:xfrm>
            <a:off x="875260" y="2376050"/>
            <a:ext cx="10617750" cy="1512906"/>
          </a:xfrm>
          <a:prstGeom prst="roundRect">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400" b="1" dirty="0">
                <a:latin typeface="Kristen ITC" panose="03050502040202030202" pitchFamily="66" charset="0"/>
              </a:rPr>
              <a:t>6. Informe Gestión Contractual Asociada a Metas</a:t>
            </a:r>
            <a:endParaRPr lang="es-ES_tradnl" sz="4400" b="1" dirty="0">
              <a:latin typeface="Kristen ITC" panose="03050502040202030202" pitchFamily="66" charset="0"/>
            </a:endParaRPr>
          </a:p>
        </p:txBody>
      </p:sp>
    </p:spTree>
    <p:extLst>
      <p:ext uri="{BB962C8B-B14F-4D97-AF65-F5344CB8AC3E}">
        <p14:creationId xmlns:p14="http://schemas.microsoft.com/office/powerpoint/2010/main" val="3768861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223271-FE3F-3346-91F8-2E5573272742}"/>
              </a:ext>
            </a:extLst>
          </p:cNvPr>
          <p:cNvSpPr txBox="1">
            <a:spLocks noChangeArrowheads="1"/>
          </p:cNvSpPr>
          <p:nvPr/>
        </p:nvSpPr>
        <p:spPr bwMode="auto">
          <a:xfrm>
            <a:off x="354038" y="468753"/>
            <a:ext cx="11122926" cy="553998"/>
          </a:xfrm>
          <a:prstGeom prst="rect">
            <a:avLst/>
          </a:prstGeom>
          <a:solidFill>
            <a:schemeClr val="accent2"/>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000" b="1" dirty="0">
                <a:solidFill>
                  <a:schemeClr val="bg1"/>
                </a:solidFill>
                <a:latin typeface="Kristen ITC" panose="03050502040202030202" pitchFamily="66" charset="0"/>
                <a:cs typeface="Lao UI" panose="020B0502040204020203" pitchFamily="34" charset="0"/>
              </a:rPr>
              <a:t>Oferta 2021: Municipio de Barrancas</a:t>
            </a:r>
          </a:p>
        </p:txBody>
      </p:sp>
      <p:pic>
        <p:nvPicPr>
          <p:cNvPr id="2" name="Imagen 1"/>
          <p:cNvPicPr>
            <a:picLocks noChangeAspect="1"/>
          </p:cNvPicPr>
          <p:nvPr/>
        </p:nvPicPr>
        <p:blipFill>
          <a:blip r:embed="rId2"/>
          <a:stretch>
            <a:fillRect/>
          </a:stretch>
        </p:blipFill>
        <p:spPr>
          <a:xfrm>
            <a:off x="936240" y="1216372"/>
            <a:ext cx="10421229" cy="5215447"/>
          </a:xfrm>
          <a:prstGeom prst="rect">
            <a:avLst/>
          </a:prstGeom>
        </p:spPr>
      </p:pic>
    </p:spTree>
    <p:extLst>
      <p:ext uri="{BB962C8B-B14F-4D97-AF65-F5344CB8AC3E}">
        <p14:creationId xmlns:p14="http://schemas.microsoft.com/office/powerpoint/2010/main" val="3865607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79539" y="1349341"/>
            <a:ext cx="10797425" cy="4467565"/>
          </a:xfrm>
          <a:prstGeom prst="rect">
            <a:avLst/>
          </a:prstGeom>
        </p:spPr>
      </p:pic>
      <p:sp>
        <p:nvSpPr>
          <p:cNvPr id="5" name="CuadroTexto 4">
            <a:extLst>
              <a:ext uri="{FF2B5EF4-FFF2-40B4-BE49-F238E27FC236}">
                <a16:creationId xmlns:a16="http://schemas.microsoft.com/office/drawing/2014/main" id="{0C223271-FE3F-3346-91F8-2E5573272742}"/>
              </a:ext>
            </a:extLst>
          </p:cNvPr>
          <p:cNvSpPr txBox="1">
            <a:spLocks noChangeArrowheads="1"/>
          </p:cNvSpPr>
          <p:nvPr/>
        </p:nvSpPr>
        <p:spPr bwMode="auto">
          <a:xfrm>
            <a:off x="354038" y="468753"/>
            <a:ext cx="11122926" cy="553998"/>
          </a:xfrm>
          <a:prstGeom prst="rect">
            <a:avLst/>
          </a:prstGeom>
          <a:solidFill>
            <a:schemeClr val="accent2"/>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000" b="1" dirty="0">
                <a:solidFill>
                  <a:schemeClr val="bg1"/>
                </a:solidFill>
                <a:latin typeface="Kristen ITC" panose="03050502040202030202" pitchFamily="66" charset="0"/>
                <a:cs typeface="Lao UI" panose="020B0502040204020203" pitchFamily="34" charset="0"/>
              </a:rPr>
              <a:t>Oferta 2021: Municipio de Distracción</a:t>
            </a:r>
          </a:p>
        </p:txBody>
      </p:sp>
    </p:spTree>
    <p:extLst>
      <p:ext uri="{BB962C8B-B14F-4D97-AF65-F5344CB8AC3E}">
        <p14:creationId xmlns:p14="http://schemas.microsoft.com/office/powerpoint/2010/main" val="1711489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4320" r="23798"/>
          <a:stretch/>
        </p:blipFill>
        <p:spPr>
          <a:xfrm>
            <a:off x="3569464" y="1728346"/>
            <a:ext cx="5045725" cy="4862674"/>
          </a:xfrm>
          <a:prstGeom prst="rect">
            <a:avLst/>
          </a:prstGeom>
        </p:spPr>
      </p:pic>
      <p:sp>
        <p:nvSpPr>
          <p:cNvPr id="5" name="Rectángulo 4"/>
          <p:cNvSpPr/>
          <p:nvPr/>
        </p:nvSpPr>
        <p:spPr>
          <a:xfrm>
            <a:off x="506775" y="592499"/>
            <a:ext cx="11171104" cy="646331"/>
          </a:xfrm>
          <a:prstGeom prst="rect">
            <a:avLst/>
          </a:prstGeom>
        </p:spPr>
        <p:txBody>
          <a:bodyPr wrap="square">
            <a:spAutoFit/>
          </a:bodyPr>
          <a:lstStyle/>
          <a:p>
            <a:pPr algn="ctr"/>
            <a:r>
              <a:rPr lang="es-ES" sz="3600" b="1" dirty="0">
                <a:solidFill>
                  <a:srgbClr val="92D050"/>
                </a:solidFill>
                <a:latin typeface="Kristen ITC" panose="03050502040202030202" pitchFamily="66" charset="0"/>
              </a:rPr>
              <a:t>Himno Nacional de la República de Colombia</a:t>
            </a:r>
          </a:p>
        </p:txBody>
      </p:sp>
    </p:spTree>
    <p:extLst>
      <p:ext uri="{BB962C8B-B14F-4D97-AF65-F5344CB8AC3E}">
        <p14:creationId xmlns:p14="http://schemas.microsoft.com/office/powerpoint/2010/main" val="4136347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C223271-FE3F-3346-91F8-2E5573272742}"/>
              </a:ext>
            </a:extLst>
          </p:cNvPr>
          <p:cNvSpPr txBox="1">
            <a:spLocks noChangeArrowheads="1"/>
          </p:cNvSpPr>
          <p:nvPr/>
        </p:nvSpPr>
        <p:spPr bwMode="auto">
          <a:xfrm>
            <a:off x="354038" y="468753"/>
            <a:ext cx="11122926" cy="553998"/>
          </a:xfrm>
          <a:prstGeom prst="rect">
            <a:avLst/>
          </a:prstGeom>
          <a:solidFill>
            <a:schemeClr val="accent2"/>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000" b="1" dirty="0">
                <a:solidFill>
                  <a:schemeClr val="bg1"/>
                </a:solidFill>
                <a:latin typeface="Kristen ITC" panose="03050502040202030202" pitchFamily="66" charset="0"/>
                <a:cs typeface="Lao UI" panose="020B0502040204020203" pitchFamily="34" charset="0"/>
              </a:rPr>
              <a:t>Oferta 2021: Municipio de El Molino</a:t>
            </a:r>
          </a:p>
        </p:txBody>
      </p:sp>
      <p:pic>
        <p:nvPicPr>
          <p:cNvPr id="2" name="Imagen 1"/>
          <p:cNvPicPr>
            <a:picLocks noChangeAspect="1"/>
          </p:cNvPicPr>
          <p:nvPr/>
        </p:nvPicPr>
        <p:blipFill>
          <a:blip r:embed="rId2"/>
          <a:stretch>
            <a:fillRect/>
          </a:stretch>
        </p:blipFill>
        <p:spPr>
          <a:xfrm>
            <a:off x="761634" y="1820779"/>
            <a:ext cx="11023390" cy="3346131"/>
          </a:xfrm>
          <a:prstGeom prst="rect">
            <a:avLst/>
          </a:prstGeom>
        </p:spPr>
      </p:pic>
    </p:spTree>
    <p:extLst>
      <p:ext uri="{BB962C8B-B14F-4D97-AF65-F5344CB8AC3E}">
        <p14:creationId xmlns:p14="http://schemas.microsoft.com/office/powerpoint/2010/main" val="2435614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C223271-FE3F-3346-91F8-2E5573272742}"/>
              </a:ext>
            </a:extLst>
          </p:cNvPr>
          <p:cNvSpPr txBox="1">
            <a:spLocks noChangeArrowheads="1"/>
          </p:cNvSpPr>
          <p:nvPr/>
        </p:nvSpPr>
        <p:spPr bwMode="auto">
          <a:xfrm>
            <a:off x="354038" y="468753"/>
            <a:ext cx="11122926" cy="553998"/>
          </a:xfrm>
          <a:prstGeom prst="rect">
            <a:avLst/>
          </a:prstGeom>
          <a:solidFill>
            <a:schemeClr val="accent2"/>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000" b="1" dirty="0">
                <a:solidFill>
                  <a:schemeClr val="bg1"/>
                </a:solidFill>
                <a:latin typeface="Kristen ITC" panose="03050502040202030202" pitchFamily="66" charset="0"/>
                <a:cs typeface="Lao UI" panose="020B0502040204020203" pitchFamily="34" charset="0"/>
              </a:rPr>
              <a:t>Oferta 2021: Municipio de Fonseca</a:t>
            </a:r>
          </a:p>
        </p:txBody>
      </p:sp>
      <p:pic>
        <p:nvPicPr>
          <p:cNvPr id="3" name="Imagen 2"/>
          <p:cNvPicPr>
            <a:picLocks noChangeAspect="1"/>
          </p:cNvPicPr>
          <p:nvPr/>
        </p:nvPicPr>
        <p:blipFill>
          <a:blip r:embed="rId2"/>
          <a:stretch>
            <a:fillRect/>
          </a:stretch>
        </p:blipFill>
        <p:spPr>
          <a:xfrm>
            <a:off x="1401952" y="1273573"/>
            <a:ext cx="9652501" cy="5060000"/>
          </a:xfrm>
          <a:prstGeom prst="rect">
            <a:avLst/>
          </a:prstGeom>
        </p:spPr>
      </p:pic>
    </p:spTree>
    <p:extLst>
      <p:ext uri="{BB962C8B-B14F-4D97-AF65-F5344CB8AC3E}">
        <p14:creationId xmlns:p14="http://schemas.microsoft.com/office/powerpoint/2010/main" val="3765484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C223271-FE3F-3346-91F8-2E5573272742}"/>
              </a:ext>
            </a:extLst>
          </p:cNvPr>
          <p:cNvSpPr txBox="1">
            <a:spLocks noChangeArrowheads="1"/>
          </p:cNvSpPr>
          <p:nvPr/>
        </p:nvSpPr>
        <p:spPr bwMode="auto">
          <a:xfrm>
            <a:off x="354038" y="468753"/>
            <a:ext cx="11122926" cy="553998"/>
          </a:xfrm>
          <a:prstGeom prst="rect">
            <a:avLst/>
          </a:prstGeom>
          <a:solidFill>
            <a:schemeClr val="accent2"/>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000" b="1" dirty="0">
                <a:solidFill>
                  <a:schemeClr val="bg1"/>
                </a:solidFill>
                <a:latin typeface="Kristen ITC" panose="03050502040202030202" pitchFamily="66" charset="0"/>
                <a:cs typeface="Lao UI" panose="020B0502040204020203" pitchFamily="34" charset="0"/>
              </a:rPr>
              <a:t>Oferta 2021: Municipio de Hatonuevo</a:t>
            </a:r>
          </a:p>
        </p:txBody>
      </p:sp>
      <p:pic>
        <p:nvPicPr>
          <p:cNvPr id="2" name="Imagen 1"/>
          <p:cNvPicPr>
            <a:picLocks noChangeAspect="1"/>
          </p:cNvPicPr>
          <p:nvPr/>
        </p:nvPicPr>
        <p:blipFill>
          <a:blip r:embed="rId2"/>
          <a:stretch>
            <a:fillRect/>
          </a:stretch>
        </p:blipFill>
        <p:spPr>
          <a:xfrm>
            <a:off x="1523137" y="1490524"/>
            <a:ext cx="9652501" cy="4560000"/>
          </a:xfrm>
          <a:prstGeom prst="rect">
            <a:avLst/>
          </a:prstGeom>
        </p:spPr>
      </p:pic>
    </p:spTree>
    <p:extLst>
      <p:ext uri="{BB962C8B-B14F-4D97-AF65-F5344CB8AC3E}">
        <p14:creationId xmlns:p14="http://schemas.microsoft.com/office/powerpoint/2010/main" val="3795929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C223271-FE3F-3346-91F8-2E5573272742}"/>
              </a:ext>
            </a:extLst>
          </p:cNvPr>
          <p:cNvSpPr txBox="1">
            <a:spLocks noChangeArrowheads="1"/>
          </p:cNvSpPr>
          <p:nvPr/>
        </p:nvSpPr>
        <p:spPr bwMode="auto">
          <a:xfrm>
            <a:off x="354038" y="468753"/>
            <a:ext cx="11122926" cy="553998"/>
          </a:xfrm>
          <a:prstGeom prst="rect">
            <a:avLst/>
          </a:prstGeom>
          <a:solidFill>
            <a:schemeClr val="accent2"/>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000" b="1" dirty="0">
                <a:solidFill>
                  <a:schemeClr val="bg1"/>
                </a:solidFill>
                <a:latin typeface="Kristen ITC" panose="03050502040202030202" pitchFamily="66" charset="0"/>
                <a:cs typeface="Lao UI" panose="020B0502040204020203" pitchFamily="34" charset="0"/>
              </a:rPr>
              <a:t>Oferta 2021: Municipio de </a:t>
            </a:r>
            <a:r>
              <a:rPr lang="pt-BR" sz="3000" b="1" dirty="0" err="1">
                <a:solidFill>
                  <a:schemeClr val="bg1"/>
                </a:solidFill>
                <a:latin typeface="Kristen ITC" panose="03050502040202030202" pitchFamily="66" charset="0"/>
                <a:cs typeface="Lao UI" panose="020B0502040204020203" pitchFamily="34" charset="0"/>
              </a:rPr>
              <a:t>la</a:t>
            </a:r>
            <a:r>
              <a:rPr lang="pt-BR" sz="3000" b="1" dirty="0">
                <a:solidFill>
                  <a:schemeClr val="bg1"/>
                </a:solidFill>
                <a:latin typeface="Kristen ITC" panose="03050502040202030202" pitchFamily="66" charset="0"/>
                <a:cs typeface="Lao UI" panose="020B0502040204020203" pitchFamily="34" charset="0"/>
              </a:rPr>
              <a:t> Jagua del Pilar</a:t>
            </a:r>
          </a:p>
        </p:txBody>
      </p:sp>
      <p:pic>
        <p:nvPicPr>
          <p:cNvPr id="3" name="Imagen 2"/>
          <p:cNvPicPr>
            <a:picLocks noChangeAspect="1"/>
          </p:cNvPicPr>
          <p:nvPr/>
        </p:nvPicPr>
        <p:blipFill>
          <a:blip r:embed="rId2"/>
          <a:stretch>
            <a:fillRect/>
          </a:stretch>
        </p:blipFill>
        <p:spPr>
          <a:xfrm>
            <a:off x="917209" y="2030101"/>
            <a:ext cx="10769332" cy="3269012"/>
          </a:xfrm>
          <a:prstGeom prst="rect">
            <a:avLst/>
          </a:prstGeom>
        </p:spPr>
      </p:pic>
    </p:spTree>
    <p:extLst>
      <p:ext uri="{BB962C8B-B14F-4D97-AF65-F5344CB8AC3E}">
        <p14:creationId xmlns:p14="http://schemas.microsoft.com/office/powerpoint/2010/main" val="756932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C223271-FE3F-3346-91F8-2E5573272742}"/>
              </a:ext>
            </a:extLst>
          </p:cNvPr>
          <p:cNvSpPr txBox="1">
            <a:spLocks noChangeArrowheads="1"/>
          </p:cNvSpPr>
          <p:nvPr/>
        </p:nvSpPr>
        <p:spPr bwMode="auto">
          <a:xfrm>
            <a:off x="354038" y="468753"/>
            <a:ext cx="11122926" cy="553998"/>
          </a:xfrm>
          <a:prstGeom prst="rect">
            <a:avLst/>
          </a:prstGeom>
          <a:solidFill>
            <a:schemeClr val="accent2"/>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000" b="1" dirty="0">
                <a:solidFill>
                  <a:schemeClr val="bg1"/>
                </a:solidFill>
                <a:latin typeface="Kristen ITC" panose="03050502040202030202" pitchFamily="66" charset="0"/>
                <a:cs typeface="Lao UI" panose="020B0502040204020203" pitchFamily="34" charset="0"/>
              </a:rPr>
              <a:t>Oferta 2021: Municipio de San Juan del Cesar</a:t>
            </a:r>
          </a:p>
        </p:txBody>
      </p:sp>
      <p:pic>
        <p:nvPicPr>
          <p:cNvPr id="2" name="Imagen 1"/>
          <p:cNvPicPr>
            <a:picLocks noChangeAspect="1"/>
          </p:cNvPicPr>
          <p:nvPr/>
        </p:nvPicPr>
        <p:blipFill>
          <a:blip r:embed="rId2"/>
          <a:stretch>
            <a:fillRect/>
          </a:stretch>
        </p:blipFill>
        <p:spPr>
          <a:xfrm>
            <a:off x="1523137" y="1313826"/>
            <a:ext cx="9652501" cy="5310000"/>
          </a:xfrm>
          <a:prstGeom prst="rect">
            <a:avLst/>
          </a:prstGeom>
        </p:spPr>
      </p:pic>
    </p:spTree>
    <p:extLst>
      <p:ext uri="{BB962C8B-B14F-4D97-AF65-F5344CB8AC3E}">
        <p14:creationId xmlns:p14="http://schemas.microsoft.com/office/powerpoint/2010/main" val="3447142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C223271-FE3F-3346-91F8-2E5573272742}"/>
              </a:ext>
            </a:extLst>
          </p:cNvPr>
          <p:cNvSpPr txBox="1">
            <a:spLocks noChangeArrowheads="1"/>
          </p:cNvSpPr>
          <p:nvPr/>
        </p:nvSpPr>
        <p:spPr bwMode="auto">
          <a:xfrm>
            <a:off x="354038" y="468753"/>
            <a:ext cx="11122926" cy="553998"/>
          </a:xfrm>
          <a:prstGeom prst="rect">
            <a:avLst/>
          </a:prstGeom>
          <a:solidFill>
            <a:schemeClr val="accent2"/>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000" b="1" dirty="0">
                <a:solidFill>
                  <a:schemeClr val="bg1"/>
                </a:solidFill>
                <a:latin typeface="Kristen ITC" panose="03050502040202030202" pitchFamily="66" charset="0"/>
                <a:cs typeface="Lao UI" panose="020B0502040204020203" pitchFamily="34" charset="0"/>
              </a:rPr>
              <a:t>Oferta 2021: Municipio de </a:t>
            </a:r>
            <a:r>
              <a:rPr lang="pt-BR" sz="3000" b="1" dirty="0" err="1">
                <a:solidFill>
                  <a:schemeClr val="bg1"/>
                </a:solidFill>
                <a:latin typeface="Kristen ITC" panose="03050502040202030202" pitchFamily="66" charset="0"/>
                <a:cs typeface="Lao UI" panose="020B0502040204020203" pitchFamily="34" charset="0"/>
              </a:rPr>
              <a:t>Urumita</a:t>
            </a:r>
            <a:endParaRPr lang="pt-BR" sz="3000" b="1" dirty="0">
              <a:solidFill>
                <a:schemeClr val="bg1"/>
              </a:solidFill>
              <a:latin typeface="Kristen ITC" panose="03050502040202030202" pitchFamily="66" charset="0"/>
              <a:cs typeface="Lao UI" panose="020B0502040204020203" pitchFamily="34" charset="0"/>
            </a:endParaRPr>
          </a:p>
        </p:txBody>
      </p:sp>
      <p:pic>
        <p:nvPicPr>
          <p:cNvPr id="3" name="Imagen 2"/>
          <p:cNvPicPr>
            <a:picLocks noChangeAspect="1"/>
          </p:cNvPicPr>
          <p:nvPr/>
        </p:nvPicPr>
        <p:blipFill>
          <a:blip r:embed="rId2"/>
          <a:stretch>
            <a:fillRect/>
          </a:stretch>
        </p:blipFill>
        <p:spPr>
          <a:xfrm>
            <a:off x="1048858" y="1642050"/>
            <a:ext cx="10428106" cy="3932484"/>
          </a:xfrm>
          <a:prstGeom prst="rect">
            <a:avLst/>
          </a:prstGeom>
        </p:spPr>
      </p:pic>
    </p:spTree>
    <p:extLst>
      <p:ext uri="{BB962C8B-B14F-4D97-AF65-F5344CB8AC3E}">
        <p14:creationId xmlns:p14="http://schemas.microsoft.com/office/powerpoint/2010/main" val="3310795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C223271-FE3F-3346-91F8-2E5573272742}"/>
              </a:ext>
            </a:extLst>
          </p:cNvPr>
          <p:cNvSpPr txBox="1">
            <a:spLocks noChangeArrowheads="1"/>
          </p:cNvSpPr>
          <p:nvPr/>
        </p:nvSpPr>
        <p:spPr bwMode="auto">
          <a:xfrm>
            <a:off x="354038" y="468753"/>
            <a:ext cx="11122926" cy="553998"/>
          </a:xfrm>
          <a:prstGeom prst="rect">
            <a:avLst/>
          </a:prstGeom>
          <a:solidFill>
            <a:schemeClr val="accent2"/>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000" b="1" dirty="0">
                <a:solidFill>
                  <a:schemeClr val="bg1"/>
                </a:solidFill>
                <a:latin typeface="Kristen ITC" panose="03050502040202030202" pitchFamily="66" charset="0"/>
                <a:cs typeface="Lao UI" panose="020B0502040204020203" pitchFamily="34" charset="0"/>
              </a:rPr>
              <a:t>Oferta 2021: Municipio de </a:t>
            </a:r>
            <a:r>
              <a:rPr lang="pt-BR" sz="3000" b="1" dirty="0" err="1">
                <a:solidFill>
                  <a:schemeClr val="bg1"/>
                </a:solidFill>
                <a:latin typeface="Kristen ITC" panose="03050502040202030202" pitchFamily="66" charset="0"/>
                <a:cs typeface="Lao UI" panose="020B0502040204020203" pitchFamily="34" charset="0"/>
              </a:rPr>
              <a:t>Villanueva</a:t>
            </a:r>
            <a:endParaRPr lang="pt-BR" sz="3000" b="1" dirty="0">
              <a:solidFill>
                <a:schemeClr val="bg1"/>
              </a:solidFill>
              <a:latin typeface="Kristen ITC" panose="03050502040202030202" pitchFamily="66" charset="0"/>
              <a:cs typeface="Lao UI" panose="020B0502040204020203" pitchFamily="34" charset="0"/>
            </a:endParaRPr>
          </a:p>
        </p:txBody>
      </p:sp>
      <p:pic>
        <p:nvPicPr>
          <p:cNvPr id="2" name="Imagen 1"/>
          <p:cNvPicPr>
            <a:picLocks noChangeAspect="1"/>
          </p:cNvPicPr>
          <p:nvPr/>
        </p:nvPicPr>
        <p:blipFill>
          <a:blip r:embed="rId2"/>
          <a:stretch>
            <a:fillRect/>
          </a:stretch>
        </p:blipFill>
        <p:spPr>
          <a:xfrm>
            <a:off x="1490086" y="1243742"/>
            <a:ext cx="9652501" cy="5340000"/>
          </a:xfrm>
          <a:prstGeom prst="rect">
            <a:avLst/>
          </a:prstGeom>
        </p:spPr>
      </p:pic>
    </p:spTree>
    <p:extLst>
      <p:ext uri="{BB962C8B-B14F-4D97-AF65-F5344CB8AC3E}">
        <p14:creationId xmlns:p14="http://schemas.microsoft.com/office/powerpoint/2010/main" val="2086451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9F53C3F9-21F9-1944-8819-DC07450A8DE6}"/>
              </a:ext>
            </a:extLst>
          </p:cNvPr>
          <p:cNvSpPr/>
          <p:nvPr/>
        </p:nvSpPr>
        <p:spPr>
          <a:xfrm>
            <a:off x="787125" y="2024114"/>
            <a:ext cx="10617750" cy="1490267"/>
          </a:xfrm>
          <a:prstGeom prst="roundRect">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4000" b="1" dirty="0">
                <a:latin typeface="Kristen ITC" panose="03050502040202030202" pitchFamily="66" charset="0"/>
              </a:rPr>
              <a:t>7. Informe Ejecución de Políticas, Programas y Proyectos</a:t>
            </a:r>
          </a:p>
        </p:txBody>
      </p:sp>
      <p:sp>
        <p:nvSpPr>
          <p:cNvPr id="3" name="Rectángulo 2">
            <a:extLst>
              <a:ext uri="{FF2B5EF4-FFF2-40B4-BE49-F238E27FC236}">
                <a16:creationId xmlns:a16="http://schemas.microsoft.com/office/drawing/2014/main" id="{5C190A88-7F4B-7742-9B97-215E5ED0D5AC}"/>
              </a:ext>
            </a:extLst>
          </p:cNvPr>
          <p:cNvSpPr/>
          <p:nvPr/>
        </p:nvSpPr>
        <p:spPr>
          <a:xfrm>
            <a:off x="787125" y="3707652"/>
            <a:ext cx="10617750" cy="584775"/>
          </a:xfrm>
          <a:prstGeom prst="rect">
            <a:avLst/>
          </a:prstGeom>
        </p:spPr>
        <p:txBody>
          <a:bodyPr wrap="square">
            <a:spAutoFit/>
          </a:bodyPr>
          <a:lstStyle/>
          <a:p>
            <a:pPr algn="ctr"/>
            <a:r>
              <a:rPr lang="es-ES_tradnl" sz="3200" b="1" dirty="0">
                <a:solidFill>
                  <a:srgbClr val="92D050"/>
                </a:solidFill>
                <a:latin typeface="Arial Narrow" panose="020B0606020202030204" pitchFamily="34" charset="0"/>
              </a:rPr>
              <a:t>Cumplimiento del PND y Objetivos de Desarrollo Sostenible</a:t>
            </a:r>
            <a:endParaRPr lang="es-CO" sz="3200" b="1" dirty="0">
              <a:solidFill>
                <a:srgbClr val="92D050"/>
              </a:solidFill>
              <a:latin typeface="Arial Narrow" panose="020B0606020202030204" pitchFamily="34" charset="0"/>
            </a:endParaRPr>
          </a:p>
        </p:txBody>
      </p:sp>
    </p:spTree>
    <p:extLst>
      <p:ext uri="{BB962C8B-B14F-4D97-AF65-F5344CB8AC3E}">
        <p14:creationId xmlns:p14="http://schemas.microsoft.com/office/powerpoint/2010/main" val="3634076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65E9918-9930-6842-9670-FFBADD251D5F}"/>
              </a:ext>
            </a:extLst>
          </p:cNvPr>
          <p:cNvSpPr txBox="1">
            <a:spLocks noChangeArrowheads="1"/>
          </p:cNvSpPr>
          <p:nvPr/>
        </p:nvSpPr>
        <p:spPr bwMode="auto">
          <a:xfrm>
            <a:off x="354038" y="468753"/>
            <a:ext cx="11122926" cy="553998"/>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endParaRPr lang="pt-BR" sz="3000" b="1" dirty="0">
              <a:solidFill>
                <a:schemeClr val="bg1"/>
              </a:solidFill>
              <a:latin typeface="+mn-lt"/>
              <a:cs typeface="Lao UI" panose="020B0502040204020203" pitchFamily="34" charset="0"/>
            </a:endParaRPr>
          </a:p>
        </p:txBody>
      </p:sp>
      <p:sp>
        <p:nvSpPr>
          <p:cNvPr id="4" name="CuadroTexto 3">
            <a:extLst>
              <a:ext uri="{FF2B5EF4-FFF2-40B4-BE49-F238E27FC236}">
                <a16:creationId xmlns:a16="http://schemas.microsoft.com/office/drawing/2014/main" id="{96A5819F-DC74-5956-1740-639AB2484ED3}"/>
              </a:ext>
            </a:extLst>
          </p:cNvPr>
          <p:cNvSpPr txBox="1"/>
          <p:nvPr/>
        </p:nvSpPr>
        <p:spPr>
          <a:xfrm>
            <a:off x="710224" y="1709613"/>
            <a:ext cx="11143926"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just">
              <a:buFont typeface="Wingdings" panose="05000000000000000000" pitchFamily="2" charset="2"/>
              <a:buChar char="§"/>
            </a:pPr>
            <a:r>
              <a:rPr lang="es-ES" sz="2800" dirty="0">
                <a:solidFill>
                  <a:srgbClr val="002060"/>
                </a:solidFill>
                <a:latin typeface="Arial Narrow" panose="020B0606020202030204" pitchFamily="34" charset="0"/>
                <a:ea typeface="Calibri"/>
                <a:cs typeface="Calibri"/>
              </a:rPr>
              <a:t>Implementación, Seguimiento y Evaluación de las políticas de publicas.</a:t>
            </a:r>
          </a:p>
          <a:p>
            <a:pPr marL="457200" indent="-457200" algn="just">
              <a:buFont typeface="Wingdings" panose="05000000000000000000" pitchFamily="2" charset="2"/>
              <a:buChar char="§"/>
            </a:pPr>
            <a:r>
              <a:rPr lang="es-ES" sz="2800" dirty="0">
                <a:solidFill>
                  <a:srgbClr val="002060"/>
                </a:solidFill>
                <a:latin typeface="Arial Narrow" panose="020B0606020202030204" pitchFamily="34" charset="0"/>
                <a:ea typeface="Calibri"/>
                <a:cs typeface="Calibri"/>
              </a:rPr>
              <a:t>Articulación con los agentes del Sistema Nacional de Bienestar Familiar, promoviendo una atención integral a los niños y niñas de acuerdo a los establecido en el Plan de Desarrollo Territorial, en el marco de las políticas públicas.</a:t>
            </a:r>
          </a:p>
          <a:p>
            <a:pPr marL="457200" indent="-457200" algn="just">
              <a:buFont typeface="Wingdings" panose="05000000000000000000" pitchFamily="2" charset="2"/>
              <a:buChar char="§"/>
            </a:pPr>
            <a:r>
              <a:rPr lang="es-ES" sz="2800" dirty="0">
                <a:solidFill>
                  <a:srgbClr val="002060"/>
                </a:solidFill>
                <a:latin typeface="Arial Narrow" panose="020B0606020202030204" pitchFamily="34" charset="0"/>
                <a:ea typeface="Calibri"/>
                <a:cs typeface="Calibri"/>
              </a:rPr>
              <a:t>Seguimiento y evaluación al Modelo de Gestión Territorial.</a:t>
            </a:r>
          </a:p>
          <a:p>
            <a:pPr marL="457200" indent="-457200" algn="just">
              <a:buFont typeface="Wingdings" panose="05000000000000000000" pitchFamily="2" charset="2"/>
              <a:buChar char="§"/>
            </a:pPr>
            <a:r>
              <a:rPr lang="es-ES" sz="2800" dirty="0">
                <a:solidFill>
                  <a:srgbClr val="002060"/>
                </a:solidFill>
                <a:latin typeface="Arial Narrow" panose="020B0606020202030204" pitchFamily="34" charset="0"/>
                <a:ea typeface="Calibri"/>
                <a:cs typeface="Calibri"/>
              </a:rPr>
              <a:t>Se realizó monitoreo y seguimiento a las instancias (Consejo de Política social, Mesa de Infancia, Adolescencia y Fortalecimiento Familiar, Mesa de Participación de Niñas, Niños y Adolescentes, Mesas de Desarrollo Técnico. </a:t>
            </a:r>
          </a:p>
          <a:p>
            <a:pPr marL="457200" indent="-457200">
              <a:buFont typeface="Wingdings" panose="05000000000000000000" pitchFamily="2" charset="2"/>
              <a:buChar char="§"/>
            </a:pPr>
            <a:endParaRPr lang="es-ES" sz="2800" dirty="0">
              <a:solidFill>
                <a:srgbClr val="002060"/>
              </a:solidFill>
              <a:latin typeface="Arial Narrow" panose="020B0606020202030204" pitchFamily="34" charset="0"/>
              <a:ea typeface="Calibri"/>
              <a:cs typeface="Calibri"/>
            </a:endParaRPr>
          </a:p>
        </p:txBody>
      </p:sp>
    </p:spTree>
    <p:extLst>
      <p:ext uri="{BB962C8B-B14F-4D97-AF65-F5344CB8AC3E}">
        <p14:creationId xmlns:p14="http://schemas.microsoft.com/office/powerpoint/2010/main" val="3637210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9F53C3F9-21F9-1944-8819-DC07450A8DE6}"/>
              </a:ext>
            </a:extLst>
          </p:cNvPr>
          <p:cNvSpPr/>
          <p:nvPr/>
        </p:nvSpPr>
        <p:spPr>
          <a:xfrm>
            <a:off x="919327" y="2535036"/>
            <a:ext cx="10617750" cy="1125318"/>
          </a:xfrm>
          <a:prstGeom prst="roundRect">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4400" b="1" dirty="0">
                <a:latin typeface="Kristen ITC" panose="03050502040202030202" pitchFamily="66" charset="0"/>
              </a:rPr>
              <a:t>8. Informe Acuerdo de Paz:</a:t>
            </a:r>
          </a:p>
        </p:txBody>
      </p:sp>
      <p:sp>
        <p:nvSpPr>
          <p:cNvPr id="3" name="Rectángulo 2"/>
          <p:cNvSpPr/>
          <p:nvPr/>
        </p:nvSpPr>
        <p:spPr>
          <a:xfrm>
            <a:off x="3388771" y="3660354"/>
            <a:ext cx="5678862" cy="646331"/>
          </a:xfrm>
          <a:prstGeom prst="rect">
            <a:avLst/>
          </a:prstGeom>
        </p:spPr>
        <p:txBody>
          <a:bodyPr wrap="none">
            <a:spAutoFit/>
          </a:bodyPr>
          <a:lstStyle/>
          <a:p>
            <a:r>
              <a:rPr lang="es-CO" sz="3600" b="1" dirty="0">
                <a:solidFill>
                  <a:srgbClr val="92D050"/>
                </a:solidFill>
                <a:latin typeface="Arial Narrow" panose="020B0606020202030204" pitchFamily="34" charset="0"/>
              </a:rPr>
              <a:t>Avances en la Implementación</a:t>
            </a:r>
          </a:p>
        </p:txBody>
      </p:sp>
    </p:spTree>
    <p:extLst>
      <p:ext uri="{BB962C8B-B14F-4D97-AF65-F5344CB8AC3E}">
        <p14:creationId xmlns:p14="http://schemas.microsoft.com/office/powerpoint/2010/main" val="212117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9F53C3F9-21F9-1944-8819-DC07450A8DE6}"/>
              </a:ext>
            </a:extLst>
          </p:cNvPr>
          <p:cNvSpPr/>
          <p:nvPr/>
        </p:nvSpPr>
        <p:spPr>
          <a:xfrm>
            <a:off x="732040" y="2360710"/>
            <a:ext cx="10617750" cy="1087570"/>
          </a:xfrm>
          <a:prstGeom prst="roundRect">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5400" b="1" dirty="0">
                <a:solidFill>
                  <a:prstClr val="white"/>
                </a:solidFill>
                <a:latin typeface="Kristen ITC" panose="03050502040202030202" pitchFamily="66" charset="0"/>
                <a:ea typeface="Roboto" panose="02000000000000000000" pitchFamily="2" charset="0"/>
                <a:cs typeface="Roboto" panose="02000000000000000000" pitchFamily="2" charset="0"/>
              </a:rPr>
              <a:t>1. Contexto Institucional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AFA9AD-7312-7445-A69D-5F6ECAE1F112}"/>
              </a:ext>
            </a:extLst>
          </p:cNvPr>
          <p:cNvSpPr txBox="1">
            <a:spLocks noChangeArrowheads="1"/>
          </p:cNvSpPr>
          <p:nvPr/>
        </p:nvSpPr>
        <p:spPr bwMode="auto">
          <a:xfrm>
            <a:off x="354038" y="468753"/>
            <a:ext cx="11122926" cy="707886"/>
          </a:xfrm>
          <a:prstGeom prst="rect">
            <a:avLst/>
          </a:prstGeom>
          <a:solidFill>
            <a:srgbClr val="7030A0"/>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4000" b="1" dirty="0">
                <a:solidFill>
                  <a:schemeClr val="bg1"/>
                </a:solidFill>
                <a:latin typeface="Kristen ITC" panose="03050502040202030202" pitchFamily="66" charset="0"/>
                <a:cs typeface="Lao UI" panose="020B0502040204020203" pitchFamily="34" charset="0"/>
              </a:rPr>
              <a:t>Acuerdos de Paz</a:t>
            </a:r>
          </a:p>
        </p:txBody>
      </p:sp>
      <p:pic>
        <p:nvPicPr>
          <p:cNvPr id="4" name="Imagen 3" descr="Imagen que contiene dibujo, reloj&#10;&#10;Descripción generada automáticamente">
            <a:extLst>
              <a:ext uri="{FF2B5EF4-FFF2-40B4-BE49-F238E27FC236}">
                <a16:creationId xmlns:a16="http://schemas.microsoft.com/office/drawing/2014/main" id="{F04980BD-49A0-9941-A385-BF74FED34B83}"/>
              </a:ext>
            </a:extLst>
          </p:cNvPr>
          <p:cNvPicPr>
            <a:picLocks noChangeAspect="1"/>
          </p:cNvPicPr>
          <p:nvPr/>
        </p:nvPicPr>
        <p:blipFill>
          <a:blip r:embed="rId3" cstate="print">
            <a:duotone>
              <a:prstClr val="black"/>
              <a:srgbClr val="7030A0">
                <a:tint val="45000"/>
                <a:satMod val="400000"/>
              </a:srgbClr>
            </a:duotone>
            <a:extLst>
              <a:ext uri="{28A0092B-C50C-407E-A947-70E740481C1C}">
                <a14:useLocalDpi xmlns:a14="http://schemas.microsoft.com/office/drawing/2010/main" val="0"/>
              </a:ext>
            </a:extLst>
          </a:blip>
          <a:srcRect/>
          <a:stretch>
            <a:fillRect/>
          </a:stretch>
        </p:blipFill>
        <p:spPr bwMode="auto">
          <a:xfrm>
            <a:off x="314382" y="2201199"/>
            <a:ext cx="1451354" cy="1754462"/>
          </a:xfrm>
          <a:prstGeom prst="rect">
            <a:avLst/>
          </a:prstGeom>
          <a:noFill/>
          <a:ln>
            <a:noFill/>
          </a:ln>
        </p:spPr>
      </p:pic>
      <p:sp>
        <p:nvSpPr>
          <p:cNvPr id="2" name="Rectángulo 1">
            <a:extLst>
              <a:ext uri="{FF2B5EF4-FFF2-40B4-BE49-F238E27FC236}">
                <a16:creationId xmlns:a16="http://schemas.microsoft.com/office/drawing/2014/main" id="{C3FACD6D-E0C2-3F47-A219-8B9FDE5B31E1}"/>
              </a:ext>
            </a:extLst>
          </p:cNvPr>
          <p:cNvSpPr/>
          <p:nvPr/>
        </p:nvSpPr>
        <p:spPr>
          <a:xfrm>
            <a:off x="1513478" y="1663960"/>
            <a:ext cx="4174193" cy="3508653"/>
          </a:xfrm>
          <a:prstGeom prst="rect">
            <a:avLst/>
          </a:prstGeom>
        </p:spPr>
        <p:txBody>
          <a:bodyPr wrap="square">
            <a:spAutoFit/>
          </a:bodyPr>
          <a:lstStyle/>
          <a:p>
            <a:pPr algn="ctr"/>
            <a:r>
              <a:rPr lang="es-CO" sz="2400" b="1" dirty="0">
                <a:solidFill>
                  <a:schemeClr val="accent2"/>
                </a:solidFill>
                <a:latin typeface="Arial Narrow" panose="020B0606020202030204" pitchFamily="34" charset="0"/>
              </a:rPr>
              <a:t>¿Cómo lo Hicimos?</a:t>
            </a:r>
          </a:p>
          <a:p>
            <a:pPr algn="just"/>
            <a:endParaRPr lang="es-CO" dirty="0">
              <a:solidFill>
                <a:srgbClr val="002060"/>
              </a:solidFill>
              <a:latin typeface="Arial Narrow" panose="020B0606020202030204" pitchFamily="34" charset="0"/>
            </a:endParaRPr>
          </a:p>
          <a:p>
            <a:pPr marL="285750" indent="-285750" algn="just">
              <a:buFont typeface="Wingdings" panose="05000000000000000000" pitchFamily="2" charset="2"/>
              <a:buChar char="ü"/>
            </a:pPr>
            <a:r>
              <a:rPr lang="es-CO" dirty="0">
                <a:solidFill>
                  <a:srgbClr val="002060"/>
                </a:solidFill>
                <a:latin typeface="Arial Narrow" panose="020B0606020202030204" pitchFamily="34" charset="0"/>
              </a:rPr>
              <a:t>Se brindó acompañamiento en la reincorporación de niñas, niños y adolescentes desvinculados de las FARC-EP en el marco del Acuerdo.</a:t>
            </a:r>
          </a:p>
          <a:p>
            <a:pPr marL="285750" indent="-285750" algn="just">
              <a:buFont typeface="Wingdings" panose="05000000000000000000" pitchFamily="2" charset="2"/>
              <a:buChar char="ü"/>
            </a:pPr>
            <a:r>
              <a:rPr lang="es-CO" dirty="0">
                <a:solidFill>
                  <a:srgbClr val="002060"/>
                </a:solidFill>
                <a:latin typeface="Arial Narrow" panose="020B0606020202030204" pitchFamily="34" charset="0"/>
              </a:rPr>
              <a:t>Se brindó apoyo a la reincorporación de los desmovilizados de las FARC-EP en el marco del Acuerdo.</a:t>
            </a:r>
          </a:p>
          <a:p>
            <a:pPr marL="285750" indent="-285750" algn="just">
              <a:buFont typeface="Wingdings" panose="05000000000000000000" pitchFamily="2" charset="2"/>
              <a:buChar char="ü"/>
            </a:pPr>
            <a:r>
              <a:rPr lang="es-CO" dirty="0">
                <a:solidFill>
                  <a:srgbClr val="002060"/>
                </a:solidFill>
                <a:latin typeface="Arial Narrow" panose="020B0606020202030204" pitchFamily="34" charset="0"/>
              </a:rPr>
              <a:t>El ICBF brinda servicio en modalidad propia en ETRC en Pondores servicios para las familias de los desmovilizados. </a:t>
            </a:r>
          </a:p>
        </p:txBody>
      </p:sp>
      <p:pic>
        <p:nvPicPr>
          <p:cNvPr id="6" name="Imagen 5" descr="Dibujo en blanco y negro&#10;&#10;Descripción generada automáticamente con confianza baja">
            <a:extLst>
              <a:ext uri="{FF2B5EF4-FFF2-40B4-BE49-F238E27FC236}">
                <a16:creationId xmlns:a16="http://schemas.microsoft.com/office/drawing/2014/main" id="{E14BBEB6-1911-B541-86D2-6491740AEDD9}"/>
              </a:ext>
            </a:extLst>
          </p:cNvPr>
          <p:cNvPicPr>
            <a:picLocks noChangeAspect="1"/>
          </p:cNvPicPr>
          <p:nvPr/>
        </p:nvPicPr>
        <p:blipFill>
          <a:blip r:embed="rId4" cstate="print">
            <a:duotone>
              <a:prstClr val="black"/>
              <a:srgbClr val="7030A0">
                <a:tint val="45000"/>
                <a:satMod val="400000"/>
              </a:srgbClr>
            </a:duotone>
            <a:extLst>
              <a:ext uri="{28A0092B-C50C-407E-A947-70E740481C1C}">
                <a14:useLocalDpi xmlns:a14="http://schemas.microsoft.com/office/drawing/2010/main" val="0"/>
              </a:ext>
            </a:extLst>
          </a:blip>
          <a:srcRect/>
          <a:stretch>
            <a:fillRect/>
          </a:stretch>
        </p:blipFill>
        <p:spPr bwMode="auto">
          <a:xfrm>
            <a:off x="936181" y="5172613"/>
            <a:ext cx="1610254" cy="1391577"/>
          </a:xfrm>
          <a:prstGeom prst="rect">
            <a:avLst/>
          </a:prstGeom>
          <a:noFill/>
          <a:ln>
            <a:noFill/>
          </a:ln>
        </p:spPr>
      </p:pic>
      <p:sp>
        <p:nvSpPr>
          <p:cNvPr id="7" name="Rectángulo 6">
            <a:extLst>
              <a:ext uri="{FF2B5EF4-FFF2-40B4-BE49-F238E27FC236}">
                <a16:creationId xmlns:a16="http://schemas.microsoft.com/office/drawing/2014/main" id="{8EC2039A-467F-834E-B842-BB21D1DA239C}"/>
              </a:ext>
            </a:extLst>
          </p:cNvPr>
          <p:cNvSpPr/>
          <p:nvPr/>
        </p:nvSpPr>
        <p:spPr>
          <a:xfrm>
            <a:off x="1741308" y="5678852"/>
            <a:ext cx="4174193" cy="461665"/>
          </a:xfrm>
          <a:prstGeom prst="rect">
            <a:avLst/>
          </a:prstGeom>
        </p:spPr>
        <p:txBody>
          <a:bodyPr wrap="square">
            <a:spAutoFit/>
          </a:bodyPr>
          <a:lstStyle/>
          <a:p>
            <a:pPr algn="ctr"/>
            <a:r>
              <a:rPr lang="es-CO" sz="2400" b="1" dirty="0">
                <a:solidFill>
                  <a:schemeClr val="accent2"/>
                </a:solidFill>
                <a:latin typeface="Arial Narrow" panose="020B0606020202030204" pitchFamily="34" charset="0"/>
              </a:rPr>
              <a:t>¿Quiénes se beneficiaron?</a:t>
            </a:r>
          </a:p>
        </p:txBody>
      </p:sp>
      <p:pic>
        <p:nvPicPr>
          <p:cNvPr id="9" name="Imagen 8" descr="Dibujo en blanco y negro&#10;&#10;Descripción generada automáticamente con confianza media">
            <a:extLst>
              <a:ext uri="{FF2B5EF4-FFF2-40B4-BE49-F238E27FC236}">
                <a16:creationId xmlns:a16="http://schemas.microsoft.com/office/drawing/2014/main" id="{2B3E5451-A706-EC45-9AF4-E28A5FAE2555}"/>
              </a:ext>
            </a:extLst>
          </p:cNvPr>
          <p:cNvPicPr>
            <a:picLocks noChangeAspect="1"/>
          </p:cNvPicPr>
          <p:nvPr/>
        </p:nvPicPr>
        <p:blipFill>
          <a:blip r:embed="rId5">
            <a:duotone>
              <a:prstClr val="black"/>
              <a:srgbClr val="7030A0">
                <a:tint val="45000"/>
                <a:satMod val="400000"/>
              </a:srgbClr>
            </a:duotone>
            <a:extLst>
              <a:ext uri="{28A0092B-C50C-407E-A947-70E740481C1C}">
                <a14:useLocalDpi xmlns:a14="http://schemas.microsoft.com/office/drawing/2010/main" val="0"/>
              </a:ext>
            </a:extLst>
          </a:blip>
          <a:srcRect/>
          <a:stretch>
            <a:fillRect/>
          </a:stretch>
        </p:blipFill>
        <p:spPr bwMode="auto">
          <a:xfrm>
            <a:off x="6226014" y="1436612"/>
            <a:ext cx="1891934" cy="1698644"/>
          </a:xfrm>
          <a:prstGeom prst="rect">
            <a:avLst/>
          </a:prstGeom>
          <a:noFill/>
          <a:ln>
            <a:noFill/>
          </a:ln>
        </p:spPr>
      </p:pic>
      <p:sp>
        <p:nvSpPr>
          <p:cNvPr id="11" name="Rectángulo 10">
            <a:extLst>
              <a:ext uri="{FF2B5EF4-FFF2-40B4-BE49-F238E27FC236}">
                <a16:creationId xmlns:a16="http://schemas.microsoft.com/office/drawing/2014/main" id="{1661C515-C758-5149-A9DB-95EBACE528A1}"/>
              </a:ext>
            </a:extLst>
          </p:cNvPr>
          <p:cNvSpPr/>
          <p:nvPr/>
        </p:nvSpPr>
        <p:spPr>
          <a:xfrm>
            <a:off x="7365375" y="1919264"/>
            <a:ext cx="4174193" cy="830997"/>
          </a:xfrm>
          <a:prstGeom prst="rect">
            <a:avLst/>
          </a:prstGeom>
        </p:spPr>
        <p:txBody>
          <a:bodyPr wrap="square">
            <a:spAutoFit/>
          </a:bodyPr>
          <a:lstStyle/>
          <a:p>
            <a:pPr algn="ctr"/>
            <a:r>
              <a:rPr lang="es-CO" sz="2400" b="1" dirty="0">
                <a:solidFill>
                  <a:schemeClr val="accent2"/>
                </a:solidFill>
                <a:latin typeface="Arial Narrow" panose="020B0606020202030204" pitchFamily="34" charset="0"/>
              </a:rPr>
              <a:t>¿En qué municipios desarrollamos la acción?</a:t>
            </a:r>
          </a:p>
        </p:txBody>
      </p:sp>
      <p:sp>
        <p:nvSpPr>
          <p:cNvPr id="12" name="Rectángulo 11">
            <a:extLst>
              <a:ext uri="{FF2B5EF4-FFF2-40B4-BE49-F238E27FC236}">
                <a16:creationId xmlns:a16="http://schemas.microsoft.com/office/drawing/2014/main" id="{3088B24A-BA4F-1A4C-82D2-732C9F842697}"/>
              </a:ext>
            </a:extLst>
          </p:cNvPr>
          <p:cNvSpPr/>
          <p:nvPr/>
        </p:nvSpPr>
        <p:spPr>
          <a:xfrm>
            <a:off x="7171981" y="3722661"/>
            <a:ext cx="4560983" cy="2769989"/>
          </a:xfrm>
          <a:prstGeom prst="rect">
            <a:avLst/>
          </a:prstGeom>
        </p:spPr>
        <p:txBody>
          <a:bodyPr wrap="square">
            <a:spAutoFit/>
          </a:bodyPr>
          <a:lstStyle/>
          <a:p>
            <a:pPr algn="ctr"/>
            <a:r>
              <a:rPr lang="es-CO" sz="2400" b="1" dirty="0">
                <a:solidFill>
                  <a:schemeClr val="accent2"/>
                </a:solidFill>
                <a:latin typeface="Arial Narrow" panose="020B0606020202030204" pitchFamily="34" charset="0"/>
              </a:rPr>
              <a:t>¿Qué desafíos y retos tuvimos para el cumplimiento?</a:t>
            </a:r>
          </a:p>
          <a:p>
            <a:pPr algn="just"/>
            <a:r>
              <a:rPr lang="es-CO" dirty="0">
                <a:solidFill>
                  <a:srgbClr val="002060"/>
                </a:solidFill>
                <a:latin typeface="Arial Narrow" panose="020B0606020202030204" pitchFamily="34" charset="0"/>
              </a:rPr>
              <a:t>Incrementar la presencia de las instituciones estatales en territorio, con el fin de lograr que las comunidades tengan acceso a seguridad, educación, salud, tierra, infraestructura; que generen oportunidades de desarrollo a través de la articulación de todas las instituciones imprescindible y la contribución de los actores regionales.      </a:t>
            </a:r>
          </a:p>
        </p:txBody>
      </p:sp>
      <p:pic>
        <p:nvPicPr>
          <p:cNvPr id="14" name="Imagen 13" descr="Dibujo en blanco y negro&#10;&#10;Descripción generada automáticamente con confianza media">
            <a:extLst>
              <a:ext uri="{FF2B5EF4-FFF2-40B4-BE49-F238E27FC236}">
                <a16:creationId xmlns:a16="http://schemas.microsoft.com/office/drawing/2014/main" id="{185AC0D4-9A32-6F4D-93A4-295935B8ED14}"/>
              </a:ext>
            </a:extLst>
          </p:cNvPr>
          <p:cNvPicPr>
            <a:picLocks noChangeAspect="1"/>
          </p:cNvPicPr>
          <p:nvPr/>
        </p:nvPicPr>
        <p:blipFill>
          <a:blip r:embed="rId6" cstate="print">
            <a:duotone>
              <a:prstClr val="black"/>
              <a:srgbClr val="7030A0">
                <a:tint val="45000"/>
                <a:satMod val="400000"/>
              </a:srgbClr>
            </a:duotone>
            <a:extLst>
              <a:ext uri="{28A0092B-C50C-407E-A947-70E740481C1C}">
                <a14:useLocalDpi xmlns:a14="http://schemas.microsoft.com/office/drawing/2010/main" val="0"/>
              </a:ext>
            </a:extLst>
          </a:blip>
          <a:srcRect/>
          <a:stretch>
            <a:fillRect/>
          </a:stretch>
        </p:blipFill>
        <p:spPr bwMode="auto">
          <a:xfrm>
            <a:off x="5994951" y="3520250"/>
            <a:ext cx="1451354" cy="1304297"/>
          </a:xfrm>
          <a:prstGeom prst="rect">
            <a:avLst/>
          </a:prstGeom>
          <a:noFill/>
          <a:ln>
            <a:noFill/>
          </a:ln>
        </p:spPr>
      </p:pic>
    </p:spTree>
    <p:extLst>
      <p:ext uri="{BB962C8B-B14F-4D97-AF65-F5344CB8AC3E}">
        <p14:creationId xmlns:p14="http://schemas.microsoft.com/office/powerpoint/2010/main" val="165474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9F53C3F9-21F9-1944-8819-DC07450A8DE6}"/>
              </a:ext>
            </a:extLst>
          </p:cNvPr>
          <p:cNvSpPr/>
          <p:nvPr/>
        </p:nvSpPr>
        <p:spPr>
          <a:xfrm>
            <a:off x="776108" y="2243381"/>
            <a:ext cx="10617750" cy="1304052"/>
          </a:xfrm>
          <a:prstGeom prst="roundRect">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4000" b="1" dirty="0">
                <a:latin typeface="Kristen ITC" panose="03050502040202030202" pitchFamily="66" charset="0"/>
              </a:rPr>
              <a:t>9. Espacio de Participación de Partes Interesadas </a:t>
            </a:r>
          </a:p>
        </p:txBody>
      </p:sp>
    </p:spTree>
    <p:extLst>
      <p:ext uri="{BB962C8B-B14F-4D97-AF65-F5344CB8AC3E}">
        <p14:creationId xmlns:p14="http://schemas.microsoft.com/office/powerpoint/2010/main" val="1426592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9F53C3F9-21F9-1944-8819-DC07450A8DE6}"/>
              </a:ext>
            </a:extLst>
          </p:cNvPr>
          <p:cNvSpPr/>
          <p:nvPr/>
        </p:nvSpPr>
        <p:spPr>
          <a:xfrm>
            <a:off x="853226" y="2425013"/>
            <a:ext cx="10617750" cy="1552076"/>
          </a:xfrm>
          <a:prstGeom prst="roundRect">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latin typeface="Kristen ITC" panose="03050502040202030202" pitchFamily="66" charset="0"/>
              </a:rPr>
              <a:t>10. Compromisos Adquiridos: Informe para el Seguimiento</a:t>
            </a:r>
          </a:p>
        </p:txBody>
      </p:sp>
    </p:spTree>
    <p:extLst>
      <p:ext uri="{BB962C8B-B14F-4D97-AF65-F5344CB8AC3E}">
        <p14:creationId xmlns:p14="http://schemas.microsoft.com/office/powerpoint/2010/main" val="1579317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26346799-B6B0-44D4-8AF4-0FC75CC6DD63}"/>
              </a:ext>
            </a:extLst>
          </p:cNvPr>
          <p:cNvGraphicFramePr>
            <a:graphicFrameLocks noGrp="1"/>
          </p:cNvGraphicFramePr>
          <p:nvPr>
            <p:extLst>
              <p:ext uri="{D42A27DB-BD31-4B8C-83A1-F6EECF244321}">
                <p14:modId xmlns:p14="http://schemas.microsoft.com/office/powerpoint/2010/main" val="1258442218"/>
              </p:ext>
            </p:extLst>
          </p:nvPr>
        </p:nvGraphicFramePr>
        <p:xfrm>
          <a:off x="1228165" y="2350414"/>
          <a:ext cx="9735670" cy="1335581"/>
        </p:xfrm>
        <a:graphic>
          <a:graphicData uri="http://schemas.openxmlformats.org/drawingml/2006/table">
            <a:tbl>
              <a:tblPr>
                <a:tableStyleId>{5C22544A-7EE6-4342-B048-85BDC9FD1C3A}</a:tableStyleId>
              </a:tblPr>
              <a:tblGrid>
                <a:gridCol w="4347612">
                  <a:extLst>
                    <a:ext uri="{9D8B030D-6E8A-4147-A177-3AD203B41FA5}">
                      <a16:colId xmlns:a16="http://schemas.microsoft.com/office/drawing/2014/main" val="3324366891"/>
                    </a:ext>
                  </a:extLst>
                </a:gridCol>
                <a:gridCol w="2463403">
                  <a:extLst>
                    <a:ext uri="{9D8B030D-6E8A-4147-A177-3AD203B41FA5}">
                      <a16:colId xmlns:a16="http://schemas.microsoft.com/office/drawing/2014/main" val="1119426336"/>
                    </a:ext>
                  </a:extLst>
                </a:gridCol>
                <a:gridCol w="2924655">
                  <a:extLst>
                    <a:ext uri="{9D8B030D-6E8A-4147-A177-3AD203B41FA5}">
                      <a16:colId xmlns:a16="http://schemas.microsoft.com/office/drawing/2014/main" val="2766122004"/>
                    </a:ext>
                  </a:extLst>
                </a:gridCol>
              </a:tblGrid>
              <a:tr h="924786">
                <a:tc>
                  <a:txBody>
                    <a:bodyPr/>
                    <a:lstStyle/>
                    <a:p>
                      <a:pPr algn="ctr" fontAlgn="ctr"/>
                      <a:r>
                        <a:rPr lang="es-CO" sz="1600" b="1" u="none" strike="noStrike" dirty="0">
                          <a:solidFill>
                            <a:schemeClr val="bg1"/>
                          </a:solidFill>
                          <a:effectLst/>
                          <a:latin typeface="Arial Narrow" panose="020B0606020202030204" pitchFamily="34" charset="0"/>
                        </a:rPr>
                        <a:t>COMPROMISO POR CENTRO ZONAL</a:t>
                      </a:r>
                      <a:endParaRPr lang="es-CO" sz="1600" b="1" i="0" u="none" strike="noStrike" dirty="0">
                        <a:solidFill>
                          <a:schemeClr val="bg1"/>
                        </a:solidFill>
                        <a:effectLst/>
                        <a:latin typeface="Arial Narrow" panose="020B060602020203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rgbClr val="92D050"/>
                    </a:solidFill>
                  </a:tcPr>
                </a:tc>
                <a:tc>
                  <a:txBody>
                    <a:bodyPr/>
                    <a:lstStyle/>
                    <a:p>
                      <a:pPr algn="ctr" fontAlgn="ctr"/>
                      <a:r>
                        <a:rPr lang="es-CO" sz="1600" b="1" u="none" strike="noStrike" dirty="0">
                          <a:solidFill>
                            <a:schemeClr val="bg1"/>
                          </a:solidFill>
                          <a:effectLst/>
                          <a:latin typeface="Arial Narrow" panose="020B0606020202030204" pitchFamily="34" charset="0"/>
                        </a:rPr>
                        <a:t>RESPONSABLE</a:t>
                      </a:r>
                      <a:endParaRPr lang="es-CO" sz="1600" b="1" i="0" u="none" strike="noStrike" dirty="0">
                        <a:solidFill>
                          <a:schemeClr val="bg1"/>
                        </a:solidFill>
                        <a:effectLst/>
                        <a:latin typeface="Arial Narrow" panose="020B060602020203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rgbClr val="92D050"/>
                    </a:solidFill>
                  </a:tcPr>
                </a:tc>
                <a:tc>
                  <a:txBody>
                    <a:bodyPr/>
                    <a:lstStyle/>
                    <a:p>
                      <a:pPr algn="ctr" fontAlgn="ctr"/>
                      <a:r>
                        <a:rPr lang="es-CO" sz="1600" b="1" u="none" strike="noStrike" dirty="0">
                          <a:solidFill>
                            <a:schemeClr val="bg1"/>
                          </a:solidFill>
                          <a:effectLst/>
                          <a:latin typeface="Arial Narrow" panose="020B0606020202030204" pitchFamily="34" charset="0"/>
                        </a:rPr>
                        <a:t>FECHA DE CUMPLIMIENTO</a:t>
                      </a:r>
                      <a:endParaRPr lang="es-CO" sz="1600" b="1" i="0" u="none" strike="noStrike" dirty="0">
                        <a:solidFill>
                          <a:schemeClr val="bg1"/>
                        </a:solidFill>
                        <a:effectLst/>
                        <a:latin typeface="Arial Narrow" panose="020B0606020202030204" pitchFamily="34" charset="0"/>
                      </a:endParaRPr>
                    </a:p>
                    <a:p>
                      <a:pPr algn="ctr" fontAlgn="ctr"/>
                      <a:r>
                        <a:rPr lang="es-CO" sz="1600" b="0" i="0" u="none" strike="noStrike" dirty="0">
                          <a:solidFill>
                            <a:schemeClr val="bg1"/>
                          </a:solidFill>
                          <a:effectLst/>
                          <a:latin typeface="Arial Narrow" panose="020B0606020202030204" pitchFamily="34" charset="0"/>
                        </a:rPr>
                        <a:t>(DENTRO</a:t>
                      </a:r>
                      <a:r>
                        <a:rPr lang="es-CO" sz="1600" b="0" i="0" u="none" strike="noStrike" baseline="0" dirty="0">
                          <a:solidFill>
                            <a:schemeClr val="bg1"/>
                          </a:solidFill>
                          <a:effectLst/>
                          <a:latin typeface="Arial Narrow" panose="020B0606020202030204" pitchFamily="34" charset="0"/>
                        </a:rPr>
                        <a:t> DE LA VIGENCIA)</a:t>
                      </a:r>
                      <a:endParaRPr lang="es-CO" sz="1600" b="0" u="none" strike="noStrike" dirty="0">
                        <a:solidFill>
                          <a:schemeClr val="bg1"/>
                        </a:solidFill>
                        <a:effectLst/>
                        <a:latin typeface="Arial Narrow" panose="020B060602020203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rgbClr val="92D050"/>
                    </a:solidFill>
                  </a:tcPr>
                </a:tc>
                <a:extLst>
                  <a:ext uri="{0D108BD9-81ED-4DB2-BD59-A6C34878D82A}">
                    <a16:rowId xmlns:a16="http://schemas.microsoft.com/office/drawing/2014/main" val="3286938103"/>
                  </a:ext>
                </a:extLst>
              </a:tr>
              <a:tr h="410795">
                <a:tc>
                  <a:txBody>
                    <a:bodyPr/>
                    <a:lstStyle/>
                    <a:p>
                      <a:pPr algn="ctr" fontAlgn="ctr"/>
                      <a:r>
                        <a:rPr lang="es-CO" sz="1600" u="none" strike="noStrike" dirty="0">
                          <a:solidFill>
                            <a:srgbClr val="002060"/>
                          </a:solidFill>
                          <a:effectLst/>
                          <a:latin typeface="Arial Narrow" panose="020B0606020202030204" pitchFamily="34" charset="0"/>
                        </a:rPr>
                        <a:t> 0</a:t>
                      </a:r>
                      <a:endParaRPr lang="es-CO" sz="1600" b="1" i="0" u="none" strike="noStrike" dirty="0">
                        <a:solidFill>
                          <a:srgbClr val="002060"/>
                        </a:solidFill>
                        <a:effectLst/>
                        <a:latin typeface="Arial Narrow" panose="020B060602020203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Arial Narrow" panose="020B0606020202030204" pitchFamily="34" charset="0"/>
                        </a:rPr>
                        <a:t>0 </a:t>
                      </a:r>
                      <a:endParaRPr lang="es-CO" sz="1600" b="1" i="0" u="none" strike="noStrike" dirty="0">
                        <a:solidFill>
                          <a:srgbClr val="002060"/>
                        </a:solidFill>
                        <a:effectLst/>
                        <a:latin typeface="Arial Narrow" panose="020B060602020203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tc>
                  <a:txBody>
                    <a:bodyPr/>
                    <a:lstStyle/>
                    <a:p>
                      <a:pPr algn="ctr" fontAlgn="ctr"/>
                      <a:r>
                        <a:rPr lang="es-CO" sz="1600" u="none" strike="noStrike" dirty="0">
                          <a:solidFill>
                            <a:srgbClr val="002060"/>
                          </a:solidFill>
                          <a:effectLst/>
                          <a:latin typeface="Arial Narrow" panose="020B0606020202030204" pitchFamily="34" charset="0"/>
                        </a:rPr>
                        <a:t>0 </a:t>
                      </a:r>
                      <a:endParaRPr lang="es-CO" sz="1600" b="1" i="0" u="none" strike="noStrike" dirty="0">
                        <a:solidFill>
                          <a:srgbClr val="002060"/>
                        </a:solidFill>
                        <a:effectLst/>
                        <a:latin typeface="Arial Narrow" panose="020B0606020202030204" pitchFamily="34" charset="0"/>
                      </a:endParaRPr>
                    </a:p>
                  </a:txBody>
                  <a:tcPr marL="72000" marR="72000" marT="72000" marB="72000" anchor="ctr">
                    <a:lnL w="12700" cap="flat" cmpd="sng" algn="ctr">
                      <a:solidFill>
                        <a:schemeClr val="bg2">
                          <a:lumMod val="75000"/>
                        </a:schemeClr>
                      </a:solidFill>
                      <a:prstDash val="sysDot"/>
                      <a:round/>
                      <a:headEnd type="none" w="med" len="med"/>
                      <a:tailEnd type="none" w="med" len="med"/>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ap="flat" cmpd="sng" algn="ctr">
                      <a:solidFill>
                        <a:schemeClr val="bg2">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bl>
          </a:graphicData>
        </a:graphic>
      </p:graphicFrame>
      <p:sp>
        <p:nvSpPr>
          <p:cNvPr id="4" name="CuadroTexto 3">
            <a:extLst>
              <a:ext uri="{FF2B5EF4-FFF2-40B4-BE49-F238E27FC236}">
                <a16:creationId xmlns:a16="http://schemas.microsoft.com/office/drawing/2014/main" id="{F48684E9-2A46-0143-BCAD-10B6B3F6DED2}"/>
              </a:ext>
            </a:extLst>
          </p:cNvPr>
          <p:cNvSpPr txBox="1">
            <a:spLocks noChangeArrowheads="1"/>
          </p:cNvSpPr>
          <p:nvPr/>
        </p:nvSpPr>
        <p:spPr bwMode="auto">
          <a:xfrm>
            <a:off x="354038" y="468753"/>
            <a:ext cx="11122926" cy="553998"/>
          </a:xfrm>
          <a:prstGeom prst="rect">
            <a:avLst/>
          </a:prstGeom>
          <a:solidFill>
            <a:srgbClr val="009FE3"/>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endParaRPr lang="pt-BR" sz="3000" b="1" dirty="0">
              <a:solidFill>
                <a:schemeClr val="bg1"/>
              </a:solidFill>
              <a:latin typeface="+mn-lt"/>
              <a:cs typeface="Lao UI" panose="020B0502040204020203" pitchFamily="34" charset="0"/>
            </a:endParaRPr>
          </a:p>
        </p:txBody>
      </p:sp>
      <p:sp>
        <p:nvSpPr>
          <p:cNvPr id="2" name="Rectángulo 1"/>
          <p:cNvSpPr/>
          <p:nvPr/>
        </p:nvSpPr>
        <p:spPr>
          <a:xfrm>
            <a:off x="1233889" y="3982464"/>
            <a:ext cx="9639759" cy="646331"/>
          </a:xfrm>
          <a:prstGeom prst="rect">
            <a:avLst/>
          </a:prstGeom>
        </p:spPr>
        <p:txBody>
          <a:bodyPr wrap="square">
            <a:spAutoFit/>
          </a:bodyPr>
          <a:lstStyle/>
          <a:p>
            <a:pPr algn="just"/>
            <a:r>
              <a:rPr lang="es-CO" b="1" dirty="0">
                <a:solidFill>
                  <a:srgbClr val="002060"/>
                </a:solidFill>
                <a:latin typeface="Arial Narrow" panose="020B0606020202030204" pitchFamily="34" charset="0"/>
              </a:rPr>
              <a:t>NOTA: </a:t>
            </a:r>
            <a:r>
              <a:rPr lang="es-CO" dirty="0">
                <a:solidFill>
                  <a:srgbClr val="002060"/>
                </a:solidFill>
                <a:latin typeface="Arial Narrow" panose="020B0606020202030204" pitchFamily="34" charset="0"/>
              </a:rPr>
              <a:t>Se deja constancia como nota de observación que en el desarrollo de la Mesa Pública durante la vigencia 2021 no se fijaron compromisos.</a:t>
            </a:r>
          </a:p>
        </p:txBody>
      </p:sp>
    </p:spTree>
    <p:extLst>
      <p:ext uri="{BB962C8B-B14F-4D97-AF65-F5344CB8AC3E}">
        <p14:creationId xmlns:p14="http://schemas.microsoft.com/office/powerpoint/2010/main" val="1412622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9F53C3F9-21F9-1944-8819-DC07450A8DE6}"/>
              </a:ext>
            </a:extLst>
          </p:cNvPr>
          <p:cNvSpPr/>
          <p:nvPr/>
        </p:nvSpPr>
        <p:spPr>
          <a:xfrm>
            <a:off x="886277" y="2409938"/>
            <a:ext cx="10617750" cy="1556134"/>
          </a:xfrm>
          <a:prstGeom prst="roundRect">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4000" b="1" dirty="0">
                <a:latin typeface="Kristen ITC" panose="03050502040202030202" pitchFamily="66" charset="0"/>
              </a:rPr>
              <a:t>11. Canales y Medios para la Atención a la Ciudadanía e Informe PQRS</a:t>
            </a:r>
          </a:p>
        </p:txBody>
      </p:sp>
    </p:spTree>
    <p:extLst>
      <p:ext uri="{BB962C8B-B14F-4D97-AF65-F5344CB8AC3E}">
        <p14:creationId xmlns:p14="http://schemas.microsoft.com/office/powerpoint/2010/main" val="1408663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77A438F5-F1A9-A54D-B964-EF3983BBF36A}"/>
              </a:ext>
            </a:extLst>
          </p:cNvPr>
          <p:cNvSpPr txBox="1"/>
          <p:nvPr/>
        </p:nvSpPr>
        <p:spPr>
          <a:xfrm>
            <a:off x="6275070" y="866214"/>
            <a:ext cx="5916930" cy="430887"/>
          </a:xfrm>
          <a:prstGeom prst="rect">
            <a:avLst/>
          </a:prstGeom>
          <a:noFill/>
        </p:spPr>
        <p:txBody>
          <a:bodyPr wrap="square" rtlCol="0">
            <a:spAutoFit/>
          </a:bodyPr>
          <a:lstStyle/>
          <a:p>
            <a:pPr lvl="0" algn="ctr">
              <a:defRPr/>
            </a:pPr>
            <a:r>
              <a:rPr lang="es-ES" sz="2200" b="1"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REPORTE CONSOLIDADO DEL CZ XXXXX</a:t>
            </a:r>
          </a:p>
        </p:txBody>
      </p:sp>
      <p:graphicFrame>
        <p:nvGraphicFramePr>
          <p:cNvPr id="15" name="Tabla 14">
            <a:extLst>
              <a:ext uri="{FF2B5EF4-FFF2-40B4-BE49-F238E27FC236}">
                <a16:creationId xmlns:a16="http://schemas.microsoft.com/office/drawing/2014/main" id="{7437B76B-B535-1149-81A3-64A4F5198456}"/>
              </a:ext>
            </a:extLst>
          </p:cNvPr>
          <p:cNvGraphicFramePr>
            <a:graphicFrameLocks noGrp="1"/>
          </p:cNvGraphicFramePr>
          <p:nvPr>
            <p:extLst>
              <p:ext uri="{D42A27DB-BD31-4B8C-83A1-F6EECF244321}">
                <p14:modId xmlns:p14="http://schemas.microsoft.com/office/powerpoint/2010/main" val="1850605229"/>
              </p:ext>
            </p:extLst>
          </p:nvPr>
        </p:nvGraphicFramePr>
        <p:xfrm>
          <a:off x="739149" y="330505"/>
          <a:ext cx="10471330" cy="5536765"/>
        </p:xfrm>
        <a:graphic>
          <a:graphicData uri="http://schemas.openxmlformats.org/drawingml/2006/table">
            <a:tbl>
              <a:tblPr firstRow="1" bandRow="1">
                <a:tableStyleId>{93296810-A885-4BE3-A3E7-6D5BEEA58F35}</a:tableStyleId>
              </a:tblPr>
              <a:tblGrid>
                <a:gridCol w="1246686">
                  <a:extLst>
                    <a:ext uri="{9D8B030D-6E8A-4147-A177-3AD203B41FA5}">
                      <a16:colId xmlns:a16="http://schemas.microsoft.com/office/drawing/2014/main" val="2816210470"/>
                    </a:ext>
                  </a:extLst>
                </a:gridCol>
                <a:gridCol w="5089793">
                  <a:extLst>
                    <a:ext uri="{9D8B030D-6E8A-4147-A177-3AD203B41FA5}">
                      <a16:colId xmlns:a16="http://schemas.microsoft.com/office/drawing/2014/main" val="1699179223"/>
                    </a:ext>
                  </a:extLst>
                </a:gridCol>
                <a:gridCol w="881349">
                  <a:extLst>
                    <a:ext uri="{9D8B030D-6E8A-4147-A177-3AD203B41FA5}">
                      <a16:colId xmlns:a16="http://schemas.microsoft.com/office/drawing/2014/main" val="700661487"/>
                    </a:ext>
                  </a:extLst>
                </a:gridCol>
                <a:gridCol w="3253502">
                  <a:extLst>
                    <a:ext uri="{9D8B030D-6E8A-4147-A177-3AD203B41FA5}">
                      <a16:colId xmlns:a16="http://schemas.microsoft.com/office/drawing/2014/main" val="2899626690"/>
                    </a:ext>
                  </a:extLst>
                </a:gridCol>
              </a:tblGrid>
              <a:tr h="860082">
                <a:tc>
                  <a:txBody>
                    <a:bodyPr/>
                    <a:lstStyle/>
                    <a:p>
                      <a:pPr algn="ctr"/>
                      <a:r>
                        <a:rPr lang="es-CO" sz="1800" dirty="0">
                          <a:solidFill>
                            <a:schemeClr val="bg1"/>
                          </a:solidFill>
                          <a:latin typeface="Arial Narrow" panose="020B0606020202030204" pitchFamily="34" charset="0"/>
                        </a:rPr>
                        <a:t>TIPO</a:t>
                      </a:r>
                    </a:p>
                  </a:txBody>
                  <a:tcPr anchor="ctr">
                    <a:solidFill>
                      <a:srgbClr val="92D050"/>
                    </a:solidFill>
                  </a:tcPr>
                </a:tc>
                <a:tc>
                  <a:txBody>
                    <a:bodyPr/>
                    <a:lstStyle/>
                    <a:p>
                      <a:pPr algn="ctr"/>
                      <a:r>
                        <a:rPr lang="es-CO" sz="1800" dirty="0">
                          <a:solidFill>
                            <a:schemeClr val="bg1"/>
                          </a:solidFill>
                          <a:latin typeface="Arial Narrow" panose="020B0606020202030204" pitchFamily="34" charset="0"/>
                        </a:rPr>
                        <a:t>PRINCIPALES</a:t>
                      </a:r>
                      <a:r>
                        <a:rPr lang="es-CO" sz="1800" baseline="0" dirty="0">
                          <a:solidFill>
                            <a:schemeClr val="bg1"/>
                          </a:solidFill>
                          <a:latin typeface="Arial Narrow" panose="020B0606020202030204" pitchFamily="34" charset="0"/>
                        </a:rPr>
                        <a:t>  M</a:t>
                      </a:r>
                      <a:r>
                        <a:rPr lang="es-CO" sz="1800" dirty="0">
                          <a:solidFill>
                            <a:schemeClr val="bg1"/>
                          </a:solidFill>
                          <a:latin typeface="Arial Narrow" panose="020B0606020202030204" pitchFamily="34" charset="0"/>
                        </a:rPr>
                        <a:t>OTIVOS</a:t>
                      </a:r>
                    </a:p>
                  </a:txBody>
                  <a:tcPr anchor="ctr">
                    <a:solidFill>
                      <a:srgbClr val="92D050"/>
                    </a:solidFill>
                  </a:tcPr>
                </a:tc>
                <a:tc>
                  <a:txBody>
                    <a:bodyPr/>
                    <a:lstStyle/>
                    <a:p>
                      <a:pPr algn="ctr"/>
                      <a:r>
                        <a:rPr lang="es-CO" sz="1800" dirty="0">
                          <a:solidFill>
                            <a:schemeClr val="bg1"/>
                          </a:solidFill>
                          <a:latin typeface="Arial Narrow" panose="020B0606020202030204" pitchFamily="34" charset="0"/>
                        </a:rPr>
                        <a:t>2021</a:t>
                      </a:r>
                    </a:p>
                  </a:txBody>
                  <a:tcPr anchor="ctr">
                    <a:solidFill>
                      <a:srgbClr val="92D050"/>
                    </a:solidFill>
                  </a:tcPr>
                </a:tc>
                <a:tc>
                  <a:txBody>
                    <a:bodyPr/>
                    <a:lstStyle/>
                    <a:p>
                      <a:pPr algn="ctr"/>
                      <a:r>
                        <a:rPr lang="es-CO" sz="1800" dirty="0">
                          <a:solidFill>
                            <a:schemeClr val="bg1"/>
                          </a:solidFill>
                          <a:latin typeface="Arial Narrow" panose="020B0606020202030204" pitchFamily="34" charset="0"/>
                        </a:rPr>
                        <a:t>OPORTUNIDAD RESPUESTA</a:t>
                      </a:r>
                    </a:p>
                  </a:txBody>
                  <a:tcPr anchor="ctr">
                    <a:solidFill>
                      <a:srgbClr val="92D050"/>
                    </a:solidFill>
                  </a:tcPr>
                </a:tc>
                <a:extLst>
                  <a:ext uri="{0D108BD9-81ED-4DB2-BD59-A6C34878D82A}">
                    <a16:rowId xmlns:a16="http://schemas.microsoft.com/office/drawing/2014/main" val="2289890119"/>
                  </a:ext>
                </a:extLst>
              </a:tr>
              <a:tr h="469070">
                <a:tc rowSpan="3">
                  <a:txBody>
                    <a:bodyPr/>
                    <a:lstStyle/>
                    <a:p>
                      <a:pPr algn="ctr"/>
                      <a:r>
                        <a:rPr lang="es-CO" sz="1800" b="1" dirty="0">
                          <a:solidFill>
                            <a:schemeClr val="bg1"/>
                          </a:solidFill>
                          <a:latin typeface="Arial Narrow" panose="020B0606020202030204" pitchFamily="34" charset="0"/>
                        </a:rPr>
                        <a:t>Peticiones</a:t>
                      </a:r>
                    </a:p>
                  </a:txBody>
                  <a:tcPr marL="36000" marR="36000" marT="36000" marB="36000" anchor="ctr">
                    <a:solidFill>
                      <a:srgbClr val="92D050"/>
                    </a:solidFill>
                  </a:tcPr>
                </a:tc>
                <a:tc>
                  <a:txBody>
                    <a:bodyPr/>
                    <a:lstStyle/>
                    <a:p>
                      <a:pPr algn="l"/>
                      <a:r>
                        <a:rPr lang="es-CO" sz="1600" dirty="0">
                          <a:solidFill>
                            <a:srgbClr val="002060"/>
                          </a:solidFill>
                          <a:latin typeface="Arial Narrow" panose="020B0606020202030204" pitchFamily="34" charset="0"/>
                        </a:rPr>
                        <a:t>Conciliable - Fijación de cuota de alimentos</a:t>
                      </a:r>
                    </a:p>
                  </a:txBody>
                  <a:tcPr marL="36000" marR="36000" marT="36000" marB="36000" anchor="ctr"/>
                </a:tc>
                <a:tc>
                  <a:txBody>
                    <a:bodyPr/>
                    <a:lstStyle/>
                    <a:p>
                      <a:pPr algn="ctr"/>
                      <a:r>
                        <a:rPr lang="es-CO" sz="1600" dirty="0">
                          <a:solidFill>
                            <a:srgbClr val="002060"/>
                          </a:solidFill>
                          <a:latin typeface="Arial Narrow" panose="020B0606020202030204" pitchFamily="34" charset="0"/>
                        </a:rPr>
                        <a:t>87</a:t>
                      </a:r>
                    </a:p>
                  </a:txBody>
                  <a:tcPr marL="36000" marR="36000" marT="36000" marB="36000" anchor="ctr"/>
                </a:tc>
                <a:tc>
                  <a:txBody>
                    <a:bodyPr/>
                    <a:lstStyle/>
                    <a:p>
                      <a:pPr algn="ctr"/>
                      <a:r>
                        <a:rPr lang="es-CO" sz="1600" dirty="0">
                          <a:solidFill>
                            <a:srgbClr val="002060"/>
                          </a:solidFill>
                          <a:latin typeface="Arial Narrow" panose="020B0606020202030204" pitchFamily="34" charset="0"/>
                        </a:rPr>
                        <a:t>Resuelta</a:t>
                      </a:r>
                      <a:r>
                        <a:rPr lang="es-CO" sz="1600" baseline="0" dirty="0">
                          <a:solidFill>
                            <a:srgbClr val="002060"/>
                          </a:solidFill>
                          <a:latin typeface="Arial Narrow" panose="020B0606020202030204" pitchFamily="34" charset="0"/>
                        </a:rPr>
                        <a:t> en los Términos de Ley</a:t>
                      </a:r>
                      <a:endParaRPr lang="es-CO" sz="1600" dirty="0">
                        <a:solidFill>
                          <a:srgbClr val="002060"/>
                        </a:solidFill>
                        <a:latin typeface="Arial Narrow" panose="020B0606020202030204" pitchFamily="34" charset="0"/>
                      </a:endParaRPr>
                    </a:p>
                  </a:txBody>
                  <a:tcPr marL="36000" marR="36000" marT="36000" marB="36000" anchor="ctr"/>
                </a:tc>
                <a:extLst>
                  <a:ext uri="{0D108BD9-81ED-4DB2-BD59-A6C34878D82A}">
                    <a16:rowId xmlns:a16="http://schemas.microsoft.com/office/drawing/2014/main" val="183009605"/>
                  </a:ext>
                </a:extLst>
              </a:tr>
              <a:tr h="469070">
                <a:tc vMerge="1">
                  <a:txBody>
                    <a:bodyPr/>
                    <a:lstStyle/>
                    <a:p>
                      <a:endParaRPr lang="es-CO" dirty="0"/>
                    </a:p>
                  </a:txBody>
                  <a:tcPr/>
                </a:tc>
                <a:tc>
                  <a:txBody>
                    <a:bodyPr/>
                    <a:lstStyle/>
                    <a:p>
                      <a:pPr algn="l"/>
                      <a:r>
                        <a:rPr lang="es-CO" sz="1600" dirty="0">
                          <a:solidFill>
                            <a:srgbClr val="002060"/>
                          </a:solidFill>
                          <a:latin typeface="Arial Narrow" panose="020B0606020202030204" pitchFamily="34" charset="0"/>
                        </a:rPr>
                        <a:t>Conciliable - Fijación de custodia</a:t>
                      </a:r>
                    </a:p>
                  </a:txBody>
                  <a:tcPr marL="36000" marR="36000" marT="36000" marB="36000" anchor="ctr"/>
                </a:tc>
                <a:tc>
                  <a:txBody>
                    <a:bodyPr/>
                    <a:lstStyle/>
                    <a:p>
                      <a:pPr algn="ctr"/>
                      <a:r>
                        <a:rPr lang="es-CO" sz="1600" dirty="0">
                          <a:solidFill>
                            <a:srgbClr val="002060"/>
                          </a:solidFill>
                          <a:latin typeface="Arial Narrow" panose="020B0606020202030204" pitchFamily="34" charset="0"/>
                        </a:rPr>
                        <a:t>37</a:t>
                      </a: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solidFill>
                            <a:srgbClr val="002060"/>
                          </a:solidFill>
                          <a:latin typeface="Arial Narrow" panose="020B0606020202030204" pitchFamily="34" charset="0"/>
                        </a:rPr>
                        <a:t>Resuelta</a:t>
                      </a:r>
                      <a:r>
                        <a:rPr lang="es-CO" sz="1600" baseline="0" dirty="0">
                          <a:solidFill>
                            <a:srgbClr val="002060"/>
                          </a:solidFill>
                          <a:latin typeface="Arial Narrow" panose="020B0606020202030204" pitchFamily="34" charset="0"/>
                        </a:rPr>
                        <a:t> en los Términos de Ley</a:t>
                      </a:r>
                      <a:endParaRPr lang="es-CO" sz="1600" dirty="0">
                        <a:solidFill>
                          <a:srgbClr val="002060"/>
                        </a:solidFill>
                        <a:latin typeface="Arial Narrow" panose="020B0606020202030204" pitchFamily="34" charset="0"/>
                      </a:endParaRPr>
                    </a:p>
                  </a:txBody>
                  <a:tcPr marL="36000" marR="36000" marT="36000" marB="36000" anchor="ctr"/>
                </a:tc>
                <a:extLst>
                  <a:ext uri="{0D108BD9-81ED-4DB2-BD59-A6C34878D82A}">
                    <a16:rowId xmlns:a16="http://schemas.microsoft.com/office/drawing/2014/main" val="664586129"/>
                  </a:ext>
                </a:extLst>
              </a:tr>
              <a:tr h="469070">
                <a:tc vMerge="1">
                  <a:txBody>
                    <a:bodyPr/>
                    <a:lstStyle/>
                    <a:p>
                      <a:endParaRPr lang="es-CO" dirty="0"/>
                    </a:p>
                  </a:txBody>
                  <a:tcPr/>
                </a:tc>
                <a:tc>
                  <a:txBody>
                    <a:bodyPr/>
                    <a:lstStyle/>
                    <a:p>
                      <a:pPr algn="l"/>
                      <a:r>
                        <a:rPr lang="es-CO" sz="1600" dirty="0">
                          <a:solidFill>
                            <a:srgbClr val="002060"/>
                          </a:solidFill>
                          <a:latin typeface="Arial Narrow" panose="020B0606020202030204" pitchFamily="34" charset="0"/>
                        </a:rPr>
                        <a:t>Conciliable - Alimentos, Visitas y Custodia</a:t>
                      </a:r>
                    </a:p>
                  </a:txBody>
                  <a:tcPr marL="36000" marR="36000" marT="36000" marB="36000" anchor="ctr"/>
                </a:tc>
                <a:tc>
                  <a:txBody>
                    <a:bodyPr/>
                    <a:lstStyle/>
                    <a:p>
                      <a:pPr algn="ctr"/>
                      <a:r>
                        <a:rPr lang="es-CO" sz="1600" dirty="0">
                          <a:solidFill>
                            <a:srgbClr val="002060"/>
                          </a:solidFill>
                          <a:latin typeface="Arial Narrow" panose="020B0606020202030204" pitchFamily="34" charset="0"/>
                        </a:rPr>
                        <a:t>17</a:t>
                      </a: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solidFill>
                            <a:srgbClr val="002060"/>
                          </a:solidFill>
                          <a:latin typeface="Arial Narrow" panose="020B0606020202030204" pitchFamily="34" charset="0"/>
                        </a:rPr>
                        <a:t>Resuelta</a:t>
                      </a:r>
                      <a:r>
                        <a:rPr lang="es-CO" sz="1600" baseline="0" dirty="0">
                          <a:solidFill>
                            <a:srgbClr val="002060"/>
                          </a:solidFill>
                          <a:latin typeface="Arial Narrow" panose="020B0606020202030204" pitchFamily="34" charset="0"/>
                        </a:rPr>
                        <a:t> en los Términos de Ley</a:t>
                      </a:r>
                      <a:endParaRPr lang="es-CO" sz="1600" dirty="0">
                        <a:solidFill>
                          <a:srgbClr val="002060"/>
                        </a:solidFill>
                        <a:latin typeface="Arial Narrow" panose="020B0606020202030204" pitchFamily="34" charset="0"/>
                      </a:endParaRPr>
                    </a:p>
                  </a:txBody>
                  <a:tcPr marL="36000" marR="36000" marT="36000" marB="36000" anchor="ctr"/>
                </a:tc>
                <a:extLst>
                  <a:ext uri="{0D108BD9-81ED-4DB2-BD59-A6C34878D82A}">
                    <a16:rowId xmlns:a16="http://schemas.microsoft.com/office/drawing/2014/main" val="448956166"/>
                  </a:ext>
                </a:extLst>
              </a:tr>
              <a:tr h="469070">
                <a:tc rowSpan="3">
                  <a:txBody>
                    <a:bodyPr/>
                    <a:lstStyle/>
                    <a:p>
                      <a:pPr algn="ctr"/>
                      <a:r>
                        <a:rPr lang="es-CO" sz="1800" b="1" dirty="0">
                          <a:solidFill>
                            <a:schemeClr val="bg1"/>
                          </a:solidFill>
                          <a:latin typeface="Arial Narrow" panose="020B0606020202030204" pitchFamily="34" charset="0"/>
                        </a:rPr>
                        <a:t>Quejas</a:t>
                      </a:r>
                    </a:p>
                  </a:txBody>
                  <a:tcPr marL="36000" marR="36000" marT="36000" marB="36000" anchor="ctr">
                    <a:solidFill>
                      <a:srgbClr val="92D050"/>
                    </a:solidFill>
                  </a:tcPr>
                </a:tc>
                <a:tc>
                  <a:txBody>
                    <a:bodyPr/>
                    <a:lstStyle/>
                    <a:p>
                      <a:pPr algn="l"/>
                      <a:r>
                        <a:rPr lang="es-CO" sz="1600" dirty="0">
                          <a:solidFill>
                            <a:srgbClr val="002060"/>
                          </a:solidFill>
                          <a:latin typeface="Arial Narrow" panose="020B0606020202030204" pitchFamily="34" charset="0"/>
                        </a:rPr>
                        <a:t>Omisión o extralimitación de deberes o funciones</a:t>
                      </a:r>
                    </a:p>
                  </a:txBody>
                  <a:tcPr marL="36000" marR="36000" marT="36000" marB="36000" anchor="ctr"/>
                </a:tc>
                <a:tc>
                  <a:txBody>
                    <a:bodyPr/>
                    <a:lstStyle/>
                    <a:p>
                      <a:pPr algn="ctr"/>
                      <a:r>
                        <a:rPr lang="es-CO" sz="1600" dirty="0">
                          <a:solidFill>
                            <a:srgbClr val="002060"/>
                          </a:solidFill>
                          <a:latin typeface="Arial Narrow" panose="020B0606020202030204" pitchFamily="34" charset="0"/>
                        </a:rPr>
                        <a:t>2</a:t>
                      </a:r>
                    </a:p>
                  </a:txBody>
                  <a:tcPr marL="36000" marR="36000" marT="36000" marB="36000" anchor="ctr"/>
                </a:tc>
                <a:tc>
                  <a:txBody>
                    <a:bodyPr/>
                    <a:lstStyle/>
                    <a:p>
                      <a:pPr algn="ctr"/>
                      <a:r>
                        <a:rPr lang="es-CO" sz="1600">
                          <a:solidFill>
                            <a:srgbClr val="002060"/>
                          </a:solidFill>
                          <a:latin typeface="Arial Narrow" panose="020B0606020202030204" pitchFamily="34" charset="0"/>
                        </a:rPr>
                        <a:t>Resuelta</a:t>
                      </a:r>
                      <a:r>
                        <a:rPr lang="es-CO" sz="1600" baseline="0">
                          <a:solidFill>
                            <a:srgbClr val="002060"/>
                          </a:solidFill>
                          <a:latin typeface="Arial Narrow" panose="020B0606020202030204" pitchFamily="34" charset="0"/>
                        </a:rPr>
                        <a:t> en los Términos de Ley</a:t>
                      </a:r>
                      <a:endParaRPr lang="es-CO" sz="1600" dirty="0">
                        <a:solidFill>
                          <a:srgbClr val="002060"/>
                        </a:solidFill>
                        <a:latin typeface="Arial Narrow" panose="020B0606020202030204" pitchFamily="34" charset="0"/>
                      </a:endParaRPr>
                    </a:p>
                  </a:txBody>
                  <a:tcPr marL="36000" marR="36000" marT="36000" marB="36000" anchor="ctr"/>
                </a:tc>
                <a:extLst>
                  <a:ext uri="{0D108BD9-81ED-4DB2-BD59-A6C34878D82A}">
                    <a16:rowId xmlns:a16="http://schemas.microsoft.com/office/drawing/2014/main" val="3450611289"/>
                  </a:ext>
                </a:extLst>
              </a:tr>
              <a:tr h="469070">
                <a:tc vMerge="1">
                  <a:txBody>
                    <a:bodyPr/>
                    <a:lstStyle/>
                    <a:p>
                      <a:endParaRPr lang="es-CO" dirty="0"/>
                    </a:p>
                  </a:txBody>
                  <a:tcPr/>
                </a:tc>
                <a:tc>
                  <a:txBody>
                    <a:bodyPr/>
                    <a:lstStyle/>
                    <a:p>
                      <a:pPr algn="l"/>
                      <a:r>
                        <a:rPr lang="es-CO" sz="1600" dirty="0">
                          <a:solidFill>
                            <a:srgbClr val="002060"/>
                          </a:solidFill>
                          <a:latin typeface="Arial Narrow" panose="020B0606020202030204" pitchFamily="34" charset="0"/>
                        </a:rPr>
                        <a:t>Parcialidad en procesos</a:t>
                      </a:r>
                    </a:p>
                  </a:txBody>
                  <a:tcPr marL="36000" marR="36000" marT="36000" marB="36000" anchor="ctr"/>
                </a:tc>
                <a:tc>
                  <a:txBody>
                    <a:bodyPr/>
                    <a:lstStyle/>
                    <a:p>
                      <a:pPr algn="ctr"/>
                      <a:r>
                        <a:rPr lang="es-CO" sz="1600" dirty="0">
                          <a:solidFill>
                            <a:srgbClr val="002060"/>
                          </a:solidFill>
                          <a:latin typeface="Arial Narrow" panose="020B0606020202030204" pitchFamily="34" charset="0"/>
                        </a:rPr>
                        <a:t>1</a:t>
                      </a:r>
                    </a:p>
                  </a:txBody>
                  <a:tcPr marL="36000" marR="36000" marT="36000" marB="36000" anchor="ctr"/>
                </a:tc>
                <a:tc>
                  <a:txBody>
                    <a:bodyPr/>
                    <a:lstStyle/>
                    <a:p>
                      <a:pPr algn="ctr"/>
                      <a:r>
                        <a:rPr lang="es-CO" sz="1600">
                          <a:solidFill>
                            <a:srgbClr val="002060"/>
                          </a:solidFill>
                          <a:latin typeface="Arial Narrow" panose="020B0606020202030204" pitchFamily="34" charset="0"/>
                        </a:rPr>
                        <a:t>Resuelta</a:t>
                      </a:r>
                      <a:r>
                        <a:rPr lang="es-CO" sz="1600" baseline="0">
                          <a:solidFill>
                            <a:srgbClr val="002060"/>
                          </a:solidFill>
                          <a:latin typeface="Arial Narrow" panose="020B0606020202030204" pitchFamily="34" charset="0"/>
                        </a:rPr>
                        <a:t> en los Términos de Ley</a:t>
                      </a:r>
                      <a:endParaRPr lang="es-CO" sz="1600" dirty="0">
                        <a:solidFill>
                          <a:srgbClr val="002060"/>
                        </a:solidFill>
                        <a:latin typeface="Arial Narrow" panose="020B0606020202030204" pitchFamily="34" charset="0"/>
                      </a:endParaRPr>
                    </a:p>
                  </a:txBody>
                  <a:tcPr marL="36000" marR="36000" marT="36000" marB="36000" anchor="ctr"/>
                </a:tc>
                <a:extLst>
                  <a:ext uri="{0D108BD9-81ED-4DB2-BD59-A6C34878D82A}">
                    <a16:rowId xmlns:a16="http://schemas.microsoft.com/office/drawing/2014/main" val="2193856997"/>
                  </a:ext>
                </a:extLst>
              </a:tr>
              <a:tr h="469070">
                <a:tc vMerge="1">
                  <a:txBody>
                    <a:bodyPr/>
                    <a:lstStyle/>
                    <a:p>
                      <a:endParaRPr lang="es-CO" dirty="0"/>
                    </a:p>
                  </a:txBody>
                  <a:tcPr/>
                </a:tc>
                <a:tc>
                  <a:txBody>
                    <a:bodyPr/>
                    <a:lstStyle/>
                    <a:p>
                      <a:pPr algn="l"/>
                      <a:r>
                        <a:rPr lang="es-CO" sz="1600" dirty="0">
                          <a:solidFill>
                            <a:srgbClr val="002060"/>
                          </a:solidFill>
                          <a:latin typeface="Arial Narrow" panose="020B0606020202030204" pitchFamily="34" charset="0"/>
                        </a:rPr>
                        <a:t>Demora en la atención (negar o retardar asuntos a su cargo)</a:t>
                      </a:r>
                    </a:p>
                  </a:txBody>
                  <a:tcPr marL="36000" marR="36000" marT="36000" marB="36000" anchor="ctr"/>
                </a:tc>
                <a:tc>
                  <a:txBody>
                    <a:bodyPr/>
                    <a:lstStyle/>
                    <a:p>
                      <a:pPr algn="ctr"/>
                      <a:r>
                        <a:rPr lang="es-CO" sz="1600" dirty="0">
                          <a:solidFill>
                            <a:srgbClr val="002060"/>
                          </a:solidFill>
                          <a:latin typeface="Arial Narrow" panose="020B0606020202030204" pitchFamily="34" charset="0"/>
                        </a:rPr>
                        <a:t>1</a:t>
                      </a:r>
                    </a:p>
                  </a:txBody>
                  <a:tcPr marL="36000" marR="36000" marT="36000" marB="36000" anchor="ctr"/>
                </a:tc>
                <a:tc>
                  <a:txBody>
                    <a:bodyPr/>
                    <a:lstStyle/>
                    <a:p>
                      <a:pPr algn="ctr"/>
                      <a:r>
                        <a:rPr lang="es-CO" sz="1600" dirty="0">
                          <a:solidFill>
                            <a:srgbClr val="002060"/>
                          </a:solidFill>
                          <a:latin typeface="Arial Narrow" panose="020B0606020202030204" pitchFamily="34" charset="0"/>
                        </a:rPr>
                        <a:t>Resuelta</a:t>
                      </a:r>
                      <a:r>
                        <a:rPr lang="es-CO" sz="1600" baseline="0" dirty="0">
                          <a:solidFill>
                            <a:srgbClr val="002060"/>
                          </a:solidFill>
                          <a:latin typeface="Arial Narrow" panose="020B0606020202030204" pitchFamily="34" charset="0"/>
                        </a:rPr>
                        <a:t> en los Términos de Ley</a:t>
                      </a:r>
                      <a:endParaRPr lang="es-CO" sz="1600" dirty="0">
                        <a:solidFill>
                          <a:srgbClr val="002060"/>
                        </a:solidFill>
                        <a:latin typeface="Arial Narrow" panose="020B0606020202030204" pitchFamily="34" charset="0"/>
                      </a:endParaRPr>
                    </a:p>
                  </a:txBody>
                  <a:tcPr marL="36000" marR="36000" marT="36000" marB="36000" anchor="ctr"/>
                </a:tc>
                <a:extLst>
                  <a:ext uri="{0D108BD9-81ED-4DB2-BD59-A6C34878D82A}">
                    <a16:rowId xmlns:a16="http://schemas.microsoft.com/office/drawing/2014/main" val="2468511394"/>
                  </a:ext>
                </a:extLst>
              </a:tr>
              <a:tr h="479623">
                <a:tc>
                  <a:txBody>
                    <a:bodyPr/>
                    <a:lstStyle/>
                    <a:p>
                      <a:pPr algn="ctr"/>
                      <a:r>
                        <a:rPr lang="es-CO" sz="1800" b="1" dirty="0">
                          <a:solidFill>
                            <a:schemeClr val="bg1"/>
                          </a:solidFill>
                          <a:latin typeface="Arial Narrow" panose="020B0606020202030204" pitchFamily="34" charset="0"/>
                        </a:rPr>
                        <a:t>Reclamos</a:t>
                      </a:r>
                    </a:p>
                  </a:txBody>
                  <a:tcPr marL="36000" marR="36000" marT="36000" marB="36000" anchor="ctr">
                    <a:solidFill>
                      <a:srgbClr val="92D050"/>
                    </a:solidFill>
                  </a:tcPr>
                </a:tc>
                <a:tc>
                  <a:txBody>
                    <a:bodyPr/>
                    <a:lstStyle/>
                    <a:p>
                      <a:pPr algn="l"/>
                      <a:r>
                        <a:rPr lang="es-CO" sz="1600" dirty="0">
                          <a:solidFill>
                            <a:srgbClr val="002060"/>
                          </a:solidFill>
                          <a:latin typeface="Arial Narrow" panose="020B0606020202030204" pitchFamily="34" charset="0"/>
                        </a:rPr>
                        <a:t>Incumplimiento de Obligaciones Contractuales</a:t>
                      </a:r>
                    </a:p>
                  </a:txBody>
                  <a:tcPr marL="36000" marR="36000" marT="36000" marB="36000" anchor="ctr"/>
                </a:tc>
                <a:tc>
                  <a:txBody>
                    <a:bodyPr/>
                    <a:lstStyle/>
                    <a:p>
                      <a:pPr algn="ctr"/>
                      <a:r>
                        <a:rPr lang="es-CO" sz="1600" dirty="0">
                          <a:solidFill>
                            <a:srgbClr val="002060"/>
                          </a:solidFill>
                          <a:latin typeface="Arial Narrow" panose="020B0606020202030204" pitchFamily="34" charset="0"/>
                        </a:rPr>
                        <a:t>29</a:t>
                      </a: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solidFill>
                            <a:srgbClr val="002060"/>
                          </a:solidFill>
                          <a:latin typeface="Arial Narrow" panose="020B0606020202030204" pitchFamily="34" charset="0"/>
                        </a:rPr>
                        <a:t>Resuelta</a:t>
                      </a:r>
                      <a:r>
                        <a:rPr lang="es-CO" sz="1600" baseline="0" dirty="0">
                          <a:solidFill>
                            <a:srgbClr val="002060"/>
                          </a:solidFill>
                          <a:latin typeface="Arial Narrow" panose="020B0606020202030204" pitchFamily="34" charset="0"/>
                        </a:rPr>
                        <a:t> en los Términos de Ley</a:t>
                      </a:r>
                      <a:endParaRPr lang="es-CO" sz="1600" dirty="0">
                        <a:solidFill>
                          <a:srgbClr val="002060"/>
                        </a:solidFill>
                        <a:latin typeface="Arial Narrow" panose="020B0606020202030204" pitchFamily="34" charset="0"/>
                      </a:endParaRPr>
                    </a:p>
                  </a:txBody>
                  <a:tcPr marL="36000" marR="36000" marT="36000" marB="36000" anchor="ctr"/>
                </a:tc>
                <a:extLst>
                  <a:ext uri="{0D108BD9-81ED-4DB2-BD59-A6C34878D82A}">
                    <a16:rowId xmlns:a16="http://schemas.microsoft.com/office/drawing/2014/main" val="2542670799"/>
                  </a:ext>
                </a:extLst>
              </a:tr>
              <a:tr h="528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1" dirty="0">
                          <a:solidFill>
                            <a:schemeClr val="bg1"/>
                          </a:solidFill>
                          <a:latin typeface="Arial Narrow" panose="020B0606020202030204" pitchFamily="34" charset="0"/>
                        </a:rPr>
                        <a:t>Sugerencias</a:t>
                      </a:r>
                    </a:p>
                  </a:txBody>
                  <a:tcPr marL="36000" marR="36000" marT="36000" marB="36000" anchor="ctr">
                    <a:solidFill>
                      <a:srgbClr val="92D050"/>
                    </a:solidFill>
                  </a:tcPr>
                </a:tc>
                <a:tc>
                  <a:txBody>
                    <a:bodyPr/>
                    <a:lstStyle/>
                    <a:p>
                      <a:pPr algn="ctr"/>
                      <a:r>
                        <a:rPr lang="es-CO" sz="1600" dirty="0">
                          <a:solidFill>
                            <a:srgbClr val="002060"/>
                          </a:solidFill>
                          <a:latin typeface="Arial Narrow" panose="020B0606020202030204" pitchFamily="34" charset="0"/>
                        </a:rPr>
                        <a:t>Procesos y procedimientos de los servicios, modalidades y trámites del ICBF </a:t>
                      </a:r>
                    </a:p>
                  </a:txBody>
                  <a:tcPr marL="36000" marR="36000" marT="36000" marB="36000" anchor="ctr"/>
                </a:tc>
                <a:tc>
                  <a:txBody>
                    <a:bodyPr/>
                    <a:lstStyle/>
                    <a:p>
                      <a:pPr algn="ctr"/>
                      <a:r>
                        <a:rPr lang="es-CO" sz="1600" dirty="0">
                          <a:solidFill>
                            <a:srgbClr val="002060"/>
                          </a:solidFill>
                          <a:latin typeface="Arial Narrow" panose="020B0606020202030204" pitchFamily="34" charset="0"/>
                        </a:rPr>
                        <a:t>1</a:t>
                      </a:r>
                    </a:p>
                  </a:txBody>
                  <a:tcPr marL="36000" marR="36000"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solidFill>
                            <a:srgbClr val="002060"/>
                          </a:solidFill>
                          <a:latin typeface="Arial Narrow" panose="020B0606020202030204" pitchFamily="34" charset="0"/>
                        </a:rPr>
                        <a:t>Resuelta</a:t>
                      </a:r>
                      <a:r>
                        <a:rPr lang="es-CO" sz="1600" baseline="0" dirty="0">
                          <a:solidFill>
                            <a:srgbClr val="002060"/>
                          </a:solidFill>
                          <a:latin typeface="Arial Narrow" panose="020B0606020202030204" pitchFamily="34" charset="0"/>
                        </a:rPr>
                        <a:t> en los Términos de Ley</a:t>
                      </a:r>
                      <a:endParaRPr lang="es-CO" sz="1600" dirty="0">
                        <a:solidFill>
                          <a:srgbClr val="002060"/>
                        </a:solidFill>
                        <a:latin typeface="Arial Narrow" panose="020B0606020202030204" pitchFamily="34" charset="0"/>
                      </a:endParaRPr>
                    </a:p>
                    <a:p>
                      <a:pPr algn="ctr"/>
                      <a:endParaRPr lang="es-CO" sz="1600" dirty="0">
                        <a:solidFill>
                          <a:srgbClr val="002060"/>
                        </a:solidFill>
                        <a:latin typeface="Arial Narrow" panose="020B0606020202030204" pitchFamily="34" charset="0"/>
                      </a:endParaRPr>
                    </a:p>
                  </a:txBody>
                  <a:tcPr marL="36000" marR="36000" marT="36000" marB="36000" anchor="ctr"/>
                </a:tc>
                <a:extLst>
                  <a:ext uri="{0D108BD9-81ED-4DB2-BD59-A6C34878D82A}">
                    <a16:rowId xmlns:a16="http://schemas.microsoft.com/office/drawing/2014/main" val="3905802089"/>
                  </a:ext>
                </a:extLst>
              </a:tr>
              <a:tr h="49794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CO" sz="1600" dirty="0">
                        <a:solidFill>
                          <a:schemeClr val="bg1"/>
                        </a:solidFill>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1" dirty="0">
                          <a:solidFill>
                            <a:schemeClr val="bg1"/>
                          </a:solidFill>
                          <a:latin typeface="Arial Narrow" panose="020B0606020202030204" pitchFamily="34" charset="0"/>
                        </a:rPr>
                        <a:t>Total peticiones = 922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CO" sz="1600" dirty="0">
                        <a:solidFill>
                          <a:schemeClr val="bg1"/>
                        </a:solidFill>
                        <a:latin typeface="Arial Narrow" panose="020B0606020202030204" pitchFamily="34" charset="0"/>
                      </a:endParaRPr>
                    </a:p>
                  </a:txBody>
                  <a:tcPr anchor="ctr">
                    <a:solidFill>
                      <a:srgbClr val="92D050"/>
                    </a:solidFill>
                  </a:tcPr>
                </a:tc>
                <a:tc hMerge="1">
                  <a:txBody>
                    <a:bodyPr/>
                    <a:lstStyle/>
                    <a:p>
                      <a:pPr algn="ctr"/>
                      <a:endParaRPr lang="es-CO" sz="1600" dirty="0">
                        <a:solidFill>
                          <a:srgbClr val="002060"/>
                        </a:solidFill>
                        <a:latin typeface="Arial Narrow" panose="020B0606020202030204" pitchFamily="34" charset="0"/>
                      </a:endParaRPr>
                    </a:p>
                  </a:txBody>
                  <a:tcPr marL="36000" marR="36000" marT="36000" marB="36000" anchor="ctr"/>
                </a:tc>
                <a:tc hMerge="1">
                  <a:txBody>
                    <a:bodyPr/>
                    <a:lstStyle/>
                    <a:p>
                      <a:pPr algn="ctr"/>
                      <a:endParaRPr lang="es-CO" sz="1600" dirty="0">
                        <a:solidFill>
                          <a:srgbClr val="002060"/>
                        </a:solidFill>
                        <a:latin typeface="Arial Narrow" panose="020B0606020202030204" pitchFamily="34" charset="0"/>
                      </a:endParaRPr>
                    </a:p>
                  </a:txBody>
                  <a:tcPr marL="36000" marR="36000" marT="36000" marB="36000" anchor="ctr"/>
                </a:tc>
                <a:tc hMerge="1">
                  <a:txBody>
                    <a:bodyPr/>
                    <a:lstStyle/>
                    <a:p>
                      <a:pPr algn="ctr"/>
                      <a:endParaRPr lang="es-CO" sz="1600" dirty="0">
                        <a:solidFill>
                          <a:srgbClr val="002060"/>
                        </a:solidFill>
                        <a:latin typeface="Arial Narrow" panose="020B0606020202030204" pitchFamily="34" charset="0"/>
                      </a:endParaRPr>
                    </a:p>
                  </a:txBody>
                  <a:tcPr marL="36000" marR="36000" marT="36000" marB="36000" anchor="ctr"/>
                </a:tc>
                <a:extLst>
                  <a:ext uri="{0D108BD9-81ED-4DB2-BD59-A6C34878D82A}">
                    <a16:rowId xmlns:a16="http://schemas.microsoft.com/office/drawing/2014/main" val="3297304555"/>
                  </a:ext>
                </a:extLst>
              </a:tr>
            </a:tbl>
          </a:graphicData>
        </a:graphic>
      </p:graphicFrame>
      <p:sp>
        <p:nvSpPr>
          <p:cNvPr id="2" name="Rectángulo 1"/>
          <p:cNvSpPr/>
          <p:nvPr/>
        </p:nvSpPr>
        <p:spPr>
          <a:xfrm>
            <a:off x="3006107" y="5987535"/>
            <a:ext cx="5915402" cy="369332"/>
          </a:xfrm>
          <a:prstGeom prst="rect">
            <a:avLst/>
          </a:prstGeom>
        </p:spPr>
        <p:txBody>
          <a:bodyPr wrap="none">
            <a:spAutoFit/>
          </a:bodyPr>
          <a:lstStyle/>
          <a:p>
            <a:pPr lvl="0" algn="ctr">
              <a:defRPr/>
            </a:pPr>
            <a:r>
              <a:rPr lang="es-CO" b="1" dirty="0">
                <a:solidFill>
                  <a:srgbClr val="002060"/>
                </a:solidFill>
                <a:latin typeface="Arial Narrow" panose="020B0606020202030204" pitchFamily="34" charset="0"/>
              </a:rPr>
              <a:t>Fuente de verificación: </a:t>
            </a:r>
            <a:r>
              <a:rPr lang="es-CO" dirty="0">
                <a:solidFill>
                  <a:srgbClr val="002060"/>
                </a:solidFill>
                <a:latin typeface="Arial Narrow" panose="020B0606020202030204" pitchFamily="34" charset="0"/>
              </a:rPr>
              <a:t>Sistema de Información Misional – SIM -</a:t>
            </a:r>
          </a:p>
        </p:txBody>
      </p:sp>
    </p:spTree>
    <p:extLst>
      <p:ext uri="{BB962C8B-B14F-4D97-AF65-F5344CB8AC3E}">
        <p14:creationId xmlns:p14="http://schemas.microsoft.com/office/powerpoint/2010/main" val="91771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B69A480F-CD74-5F4C-8208-7CAF6DBDDC50}"/>
              </a:ext>
            </a:extLst>
          </p:cNvPr>
          <p:cNvSpPr/>
          <p:nvPr/>
        </p:nvSpPr>
        <p:spPr>
          <a:xfrm>
            <a:off x="431157" y="1344336"/>
            <a:ext cx="11122925" cy="646331"/>
          </a:xfrm>
          <a:prstGeom prst="roundRect">
            <a:avLst>
              <a:gd name="adj" fmla="val 0"/>
            </a:avLst>
          </a:prstGeom>
          <a:solidFill>
            <a:schemeClr val="accent6">
              <a:lumMod val="40000"/>
              <a:lumOff val="60000"/>
            </a:schemeClr>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002060"/>
                </a:solidFill>
                <a:effectLst/>
                <a:uLnTx/>
                <a:uFillTx/>
                <a:latin typeface="Arial Narrow" panose="020B0606020202030204" pitchFamily="34" charset="0"/>
                <a:cs typeface="Roboto"/>
              </a:rPr>
              <a:t>Se fortalecieron los </a:t>
            </a:r>
            <a:r>
              <a:rPr kumimoji="0" lang="es-CO" sz="1800" b="1" i="0" u="none" strike="noStrike" kern="1200" cap="none" spc="-5" normalizeH="0" baseline="0" noProof="0" dirty="0">
                <a:ln>
                  <a:noFill/>
                </a:ln>
                <a:solidFill>
                  <a:srgbClr val="002060"/>
                </a:solidFill>
                <a:effectLst/>
                <a:uLnTx/>
                <a:uFillTx/>
                <a:latin typeface="Arial Narrow" panose="020B0606020202030204" pitchFamily="34" charset="0"/>
                <a:cs typeface="Roboto"/>
              </a:rPr>
              <a:t>canales </a:t>
            </a:r>
            <a:r>
              <a:rPr kumimoji="0" lang="es-CO" sz="1800" b="1" i="0" u="none" strike="noStrike" kern="1200" cap="none" spc="0" normalizeH="0" baseline="0" noProof="0" dirty="0">
                <a:ln>
                  <a:noFill/>
                </a:ln>
                <a:solidFill>
                  <a:srgbClr val="002060"/>
                </a:solidFill>
                <a:effectLst/>
                <a:uLnTx/>
                <a:uFillTx/>
                <a:latin typeface="Arial Narrow" panose="020B0606020202030204" pitchFamily="34" charset="0"/>
                <a:cs typeface="Roboto"/>
              </a:rPr>
              <a:t>de atención </a:t>
            </a:r>
            <a:r>
              <a:rPr kumimoji="0" lang="es-CO" sz="1800" b="1" i="0" u="none" strike="noStrike" kern="1200" cap="none" spc="-5" normalizeH="0" baseline="0" noProof="0" dirty="0">
                <a:ln>
                  <a:noFill/>
                </a:ln>
                <a:solidFill>
                  <a:srgbClr val="002060"/>
                </a:solidFill>
                <a:effectLst/>
                <a:uLnTx/>
                <a:uFillTx/>
                <a:latin typeface="Arial Narrow" panose="020B0606020202030204" pitchFamily="34" charset="0"/>
                <a:cs typeface="Roboto"/>
              </a:rPr>
              <a:t>24/7 </a:t>
            </a:r>
            <a:r>
              <a:rPr kumimoji="0" lang="es-CO" sz="1800" b="1" i="0" u="none" strike="noStrike" kern="1200" cap="none" spc="-15" normalizeH="0" baseline="0" noProof="0" dirty="0">
                <a:ln>
                  <a:noFill/>
                </a:ln>
                <a:solidFill>
                  <a:srgbClr val="002060"/>
                </a:solidFill>
                <a:effectLst/>
                <a:uLnTx/>
                <a:uFillTx/>
                <a:latin typeface="Arial Narrow" panose="020B0606020202030204" pitchFamily="34" charset="0"/>
                <a:cs typeface="Roboto"/>
              </a:rPr>
              <a:t>para </a:t>
            </a:r>
            <a:r>
              <a:rPr kumimoji="0" lang="es-CO" sz="1800" b="1" i="0" u="none" strike="noStrike" kern="1200" cap="none" spc="0" normalizeH="0" baseline="0" noProof="0" dirty="0">
                <a:ln>
                  <a:noFill/>
                </a:ln>
                <a:solidFill>
                  <a:srgbClr val="002060"/>
                </a:solidFill>
                <a:effectLst/>
                <a:uLnTx/>
                <a:uFillTx/>
                <a:latin typeface="Arial Narrow" panose="020B0606020202030204" pitchFamily="34" charset="0"/>
                <a:cs typeface="Roboto"/>
              </a:rPr>
              <a:t>niños, niñas y adolescentes  que se sienten amenazados o han </a:t>
            </a:r>
            <a:r>
              <a:rPr kumimoji="0" lang="es-CO" sz="1800" b="1" i="0" u="none" strike="noStrike" kern="1200" cap="none" spc="-10" normalizeH="0" baseline="0" noProof="0" dirty="0">
                <a:ln>
                  <a:noFill/>
                </a:ln>
                <a:solidFill>
                  <a:srgbClr val="002060"/>
                </a:solidFill>
                <a:effectLst/>
                <a:uLnTx/>
                <a:uFillTx/>
                <a:latin typeface="Arial Narrow" panose="020B0606020202030204" pitchFamily="34" charset="0"/>
                <a:cs typeface="Roboto"/>
              </a:rPr>
              <a:t>visto </a:t>
            </a:r>
            <a:r>
              <a:rPr kumimoji="0" lang="es-CO" sz="1800" b="1" i="0" u="none" strike="noStrike" kern="1200" cap="none" spc="-5" normalizeH="0" baseline="0" noProof="0" dirty="0">
                <a:ln>
                  <a:noFill/>
                </a:ln>
                <a:solidFill>
                  <a:srgbClr val="002060"/>
                </a:solidFill>
                <a:effectLst/>
                <a:uLnTx/>
                <a:uFillTx/>
                <a:latin typeface="Arial Narrow" panose="020B0606020202030204" pitchFamily="34" charset="0"/>
                <a:cs typeface="Roboto"/>
              </a:rPr>
              <a:t>vulnerados </a:t>
            </a:r>
            <a:r>
              <a:rPr kumimoji="0" lang="es-CO" sz="1800" b="1" i="0" u="none" strike="noStrike" kern="1200" cap="none" spc="0" normalizeH="0" baseline="0" noProof="0" dirty="0">
                <a:ln>
                  <a:noFill/>
                </a:ln>
                <a:solidFill>
                  <a:srgbClr val="002060"/>
                </a:solidFill>
                <a:effectLst/>
                <a:uLnTx/>
                <a:uFillTx/>
                <a:latin typeface="Arial Narrow" panose="020B0606020202030204" pitchFamily="34" charset="0"/>
                <a:cs typeface="Roboto"/>
              </a:rPr>
              <a:t>sus</a:t>
            </a:r>
            <a:r>
              <a:rPr kumimoji="0" lang="es-CO" sz="1800" b="1" i="0" u="none" strike="noStrike" kern="1200" cap="none" spc="30" normalizeH="0" baseline="0" noProof="0" dirty="0">
                <a:ln>
                  <a:noFill/>
                </a:ln>
                <a:solidFill>
                  <a:srgbClr val="002060"/>
                </a:solidFill>
                <a:effectLst/>
                <a:uLnTx/>
                <a:uFillTx/>
                <a:latin typeface="Arial Narrow" panose="020B0606020202030204" pitchFamily="34" charset="0"/>
                <a:cs typeface="Roboto"/>
              </a:rPr>
              <a:t> </a:t>
            </a:r>
            <a:r>
              <a:rPr kumimoji="0" lang="es-CO" sz="1800" b="1" i="0" u="none" strike="noStrike" kern="1200" cap="none" spc="0" normalizeH="0" baseline="0" noProof="0" dirty="0">
                <a:ln>
                  <a:noFill/>
                </a:ln>
                <a:solidFill>
                  <a:srgbClr val="002060"/>
                </a:solidFill>
                <a:effectLst/>
                <a:uLnTx/>
                <a:uFillTx/>
                <a:latin typeface="Arial Narrow" panose="020B0606020202030204" pitchFamily="34" charset="0"/>
                <a:cs typeface="Roboto"/>
              </a:rPr>
              <a:t>derechos:</a:t>
            </a:r>
            <a:endParaRPr kumimoji="0" lang="es-CO" sz="1800" b="1" i="0" u="none" strike="noStrike" kern="1200" cap="none" spc="0" normalizeH="0" baseline="0" noProof="0" dirty="0">
              <a:ln>
                <a:noFill/>
              </a:ln>
              <a:solidFill>
                <a:srgbClr val="002060"/>
              </a:solidFill>
              <a:effectLst/>
              <a:uLnTx/>
              <a:uFillTx/>
              <a:latin typeface="Arial Narrow" panose="020B0606020202030204" pitchFamily="34" charset="0"/>
            </a:endParaRPr>
          </a:p>
        </p:txBody>
      </p:sp>
      <p:pic>
        <p:nvPicPr>
          <p:cNvPr id="5" name="Imagen 4">
            <a:extLst>
              <a:ext uri="{FF2B5EF4-FFF2-40B4-BE49-F238E27FC236}">
                <a16:creationId xmlns:a16="http://schemas.microsoft.com/office/drawing/2014/main" id="{4FC0EC7D-69D3-4C2F-B429-37CA22B21B48}"/>
              </a:ext>
            </a:extLst>
          </p:cNvPr>
          <p:cNvPicPr>
            <a:picLocks noChangeAspect="1"/>
          </p:cNvPicPr>
          <p:nvPr/>
        </p:nvPicPr>
        <p:blipFill rotWithShape="1">
          <a:blip r:embed="rId3"/>
          <a:srcRect l="25735" t="39966" r="25809" b="40168"/>
          <a:stretch/>
        </p:blipFill>
        <p:spPr>
          <a:xfrm>
            <a:off x="972671" y="4405898"/>
            <a:ext cx="6872932" cy="1428818"/>
          </a:xfrm>
          <a:prstGeom prst="rect">
            <a:avLst/>
          </a:prstGeom>
        </p:spPr>
      </p:pic>
      <p:pic>
        <p:nvPicPr>
          <p:cNvPr id="11" name="Imagen 10">
            <a:extLst>
              <a:ext uri="{FF2B5EF4-FFF2-40B4-BE49-F238E27FC236}">
                <a16:creationId xmlns:a16="http://schemas.microsoft.com/office/drawing/2014/main" id="{DCBC3630-A0F6-42C9-BA8A-A68D52E30F52}"/>
              </a:ext>
            </a:extLst>
          </p:cNvPr>
          <p:cNvPicPr>
            <a:picLocks noChangeAspect="1"/>
          </p:cNvPicPr>
          <p:nvPr/>
        </p:nvPicPr>
        <p:blipFill rotWithShape="1">
          <a:blip r:embed="rId4">
            <a:duotone>
              <a:schemeClr val="accent6">
                <a:shade val="45000"/>
                <a:satMod val="135000"/>
              </a:schemeClr>
              <a:prstClr val="white"/>
            </a:duotone>
          </a:blip>
          <a:srcRect l="6618" t="52680" r="9338" b="19477"/>
          <a:stretch/>
        </p:blipFill>
        <p:spPr>
          <a:xfrm>
            <a:off x="972671" y="2315973"/>
            <a:ext cx="10246658" cy="1909483"/>
          </a:xfrm>
          <a:prstGeom prst="rect">
            <a:avLst/>
          </a:prstGeom>
        </p:spPr>
      </p:pic>
      <p:pic>
        <p:nvPicPr>
          <p:cNvPr id="13" name="Imagen 12">
            <a:extLst>
              <a:ext uri="{FF2B5EF4-FFF2-40B4-BE49-F238E27FC236}">
                <a16:creationId xmlns:a16="http://schemas.microsoft.com/office/drawing/2014/main" id="{935482B3-10BC-45CD-B01B-7807D2EA6253}"/>
              </a:ext>
            </a:extLst>
          </p:cNvPr>
          <p:cNvPicPr>
            <a:picLocks noChangeAspect="1"/>
          </p:cNvPicPr>
          <p:nvPr/>
        </p:nvPicPr>
        <p:blipFill rotWithShape="1">
          <a:blip r:embed="rId5"/>
          <a:srcRect l="64927" t="34771" r="2427" b="41307"/>
          <a:stretch/>
        </p:blipFill>
        <p:spPr>
          <a:xfrm>
            <a:off x="7809745" y="4405898"/>
            <a:ext cx="3409584" cy="1427403"/>
          </a:xfrm>
          <a:prstGeom prst="rect">
            <a:avLst/>
          </a:prstGeom>
        </p:spPr>
      </p:pic>
      <p:sp>
        <p:nvSpPr>
          <p:cNvPr id="10" name="CuadroTexto 9">
            <a:extLst>
              <a:ext uri="{FF2B5EF4-FFF2-40B4-BE49-F238E27FC236}">
                <a16:creationId xmlns:a16="http://schemas.microsoft.com/office/drawing/2014/main" id="{FEDED2F4-6CBC-7D45-BD09-677F64A42497}"/>
              </a:ext>
            </a:extLst>
          </p:cNvPr>
          <p:cNvSpPr txBox="1">
            <a:spLocks noChangeArrowheads="1"/>
          </p:cNvSpPr>
          <p:nvPr/>
        </p:nvSpPr>
        <p:spPr bwMode="auto">
          <a:xfrm>
            <a:off x="354038" y="372699"/>
            <a:ext cx="11122926" cy="646331"/>
          </a:xfrm>
          <a:prstGeom prst="rect">
            <a:avLst/>
          </a:prstGeom>
          <a:solidFill>
            <a:srgbClr val="77B72B"/>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600" b="1" dirty="0">
                <a:solidFill>
                  <a:schemeClr val="bg1"/>
                </a:solidFill>
                <a:latin typeface="Kristen ITC" panose="03050502040202030202" pitchFamily="66" charset="0"/>
                <a:cs typeface="Lao UI" panose="020B0502040204020203" pitchFamily="34" charset="0"/>
              </a:rPr>
              <a:t>Canales de Atención</a:t>
            </a:r>
          </a:p>
        </p:txBody>
      </p:sp>
    </p:spTree>
    <p:extLst>
      <p:ext uri="{BB962C8B-B14F-4D97-AF65-F5344CB8AC3E}">
        <p14:creationId xmlns:p14="http://schemas.microsoft.com/office/powerpoint/2010/main" val="357287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3440A6CC-33CC-F044-A23E-4127E1149CEC}"/>
              </a:ext>
            </a:extLst>
          </p:cNvPr>
          <p:cNvPicPr>
            <a:picLocks noChangeAspect="1"/>
          </p:cNvPicPr>
          <p:nvPr/>
        </p:nvPicPr>
        <p:blipFill>
          <a:blip r:embed="rId3"/>
          <a:stretch>
            <a:fillRect/>
          </a:stretch>
        </p:blipFill>
        <p:spPr>
          <a:xfrm>
            <a:off x="1047628" y="2037978"/>
            <a:ext cx="2641411" cy="4272458"/>
          </a:xfrm>
          <a:prstGeom prst="rect">
            <a:avLst/>
          </a:prstGeom>
        </p:spPr>
      </p:pic>
      <p:sp>
        <p:nvSpPr>
          <p:cNvPr id="11" name="Rectángulo 10">
            <a:extLst>
              <a:ext uri="{FF2B5EF4-FFF2-40B4-BE49-F238E27FC236}">
                <a16:creationId xmlns:a16="http://schemas.microsoft.com/office/drawing/2014/main" id="{2D8C2A23-0A94-6747-B77C-1F44DD39DF4D}"/>
              </a:ext>
            </a:extLst>
          </p:cNvPr>
          <p:cNvSpPr/>
          <p:nvPr/>
        </p:nvSpPr>
        <p:spPr>
          <a:xfrm>
            <a:off x="4201295" y="1881236"/>
            <a:ext cx="3340347" cy="400110"/>
          </a:xfrm>
          <a:prstGeom prst="rect">
            <a:avLst/>
          </a:prstGeom>
          <a:solidFill>
            <a:schemeClr val="bg1">
              <a:lumMod val="95000"/>
            </a:schemeClr>
          </a:solidFill>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002060"/>
                </a:solidFill>
                <a:effectLst/>
                <a:uLnTx/>
                <a:uFillTx/>
                <a:latin typeface="Arial Narrow" panose="020B0606020202030204" pitchFamily="34" charset="0"/>
              </a:rPr>
              <a:t> </a:t>
            </a:r>
            <a:r>
              <a:rPr kumimoji="0" lang="es-CO" sz="2000" b="1" i="0" u="none" strike="noStrike" kern="0" cap="none" spc="0" normalizeH="0" baseline="0" noProof="0" dirty="0">
                <a:ln>
                  <a:noFill/>
                </a:ln>
                <a:solidFill>
                  <a:srgbClr val="002060"/>
                </a:solidFill>
                <a:effectLst/>
                <a:uLnTx/>
                <a:uFillTx/>
                <a:latin typeface="Arial Narrow" panose="020B0606020202030204" pitchFamily="34" charset="0"/>
                <a:hlinkClick r:id="rId4">
                  <a:extLst>
                    <a:ext uri="{A12FA001-AC4F-418D-AE19-62706E023703}">
                      <ahyp:hlinkClr xmlns:ahyp="http://schemas.microsoft.com/office/drawing/2018/hyperlinkcolor" val="tx"/>
                    </a:ext>
                  </a:extLst>
                </a:hlinkClick>
              </a:rPr>
              <a:t>WWW.ICBF.GOV.CO</a:t>
            </a:r>
            <a:endParaRPr kumimoji="0" lang="es-CO" sz="2000" b="1" i="0" u="none" strike="noStrike" kern="0" cap="none" spc="0" normalizeH="0" baseline="0" noProof="0" dirty="0">
              <a:ln>
                <a:noFill/>
              </a:ln>
              <a:solidFill>
                <a:srgbClr val="002060"/>
              </a:solidFill>
              <a:effectLst/>
              <a:uLnTx/>
              <a:uFillTx/>
              <a:latin typeface="Arial Narrow" panose="020B0606020202030204" pitchFamily="34" charset="0"/>
            </a:endParaRPr>
          </a:p>
        </p:txBody>
      </p:sp>
      <p:sp>
        <p:nvSpPr>
          <p:cNvPr id="12" name="Rectángulo 11">
            <a:extLst>
              <a:ext uri="{FF2B5EF4-FFF2-40B4-BE49-F238E27FC236}">
                <a16:creationId xmlns:a16="http://schemas.microsoft.com/office/drawing/2014/main" id="{1AAA33C4-9C64-B544-A2E6-94563CD30EAF}"/>
              </a:ext>
            </a:extLst>
          </p:cNvPr>
          <p:cNvSpPr/>
          <p:nvPr/>
        </p:nvSpPr>
        <p:spPr>
          <a:xfrm>
            <a:off x="941527" y="1481126"/>
            <a:ext cx="3073949" cy="400110"/>
          </a:xfrm>
          <a:prstGeom prst="rect">
            <a:avLst/>
          </a:prstGeom>
          <a:solidFill>
            <a:schemeClr val="bg1">
              <a:lumMod val="95000"/>
            </a:schemeClr>
          </a:solidFill>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002060"/>
                </a:solidFill>
                <a:effectLst/>
                <a:uLnTx/>
                <a:uFillTx/>
                <a:latin typeface="Kristen ITC" panose="03050502040202030202" pitchFamily="66" charset="0"/>
              </a:rPr>
              <a:t>Línea Anticorrupción</a:t>
            </a:r>
          </a:p>
        </p:txBody>
      </p:sp>
      <p:sp>
        <p:nvSpPr>
          <p:cNvPr id="13" name="Rectángulo 12">
            <a:extLst>
              <a:ext uri="{FF2B5EF4-FFF2-40B4-BE49-F238E27FC236}">
                <a16:creationId xmlns:a16="http://schemas.microsoft.com/office/drawing/2014/main" id="{A248FA9E-0219-154B-9738-1949B867FAEF}"/>
              </a:ext>
            </a:extLst>
          </p:cNvPr>
          <p:cNvSpPr/>
          <p:nvPr/>
        </p:nvSpPr>
        <p:spPr>
          <a:xfrm>
            <a:off x="7727462" y="1784211"/>
            <a:ext cx="4214821" cy="3139321"/>
          </a:xfrm>
          <a:prstGeom prst="rect">
            <a:avLst/>
          </a:prstGeom>
        </p:spPr>
        <p:txBody>
          <a:bodyPr wrap="square">
            <a:spAutoFit/>
          </a:bodyPr>
          <a:lstStyle/>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b="0" i="0" u="none" strike="noStrike" kern="0" cap="none" spc="0" normalizeH="0" baseline="0" noProof="0" dirty="0">
                <a:ln>
                  <a:noFill/>
                </a:ln>
                <a:solidFill>
                  <a:srgbClr val="002060"/>
                </a:solidFill>
                <a:effectLst/>
                <a:uLnTx/>
                <a:uFillTx/>
                <a:latin typeface="Arial Narrow" panose="020B0606020202030204" pitchFamily="34" charset="0"/>
              </a:rPr>
              <a:t>Programas, estrategias y servicios</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b="0" i="0" u="none" strike="noStrike" kern="0" cap="none" spc="0" normalizeH="0" baseline="0" noProof="0" dirty="0">
                <a:ln>
                  <a:noFill/>
                </a:ln>
                <a:solidFill>
                  <a:srgbClr val="002060"/>
                </a:solidFill>
                <a:effectLst/>
                <a:uLnTx/>
                <a:uFillTx/>
                <a:latin typeface="Arial Narrow" panose="020B0606020202030204" pitchFamily="34" charset="0"/>
              </a:rPr>
              <a:t>Trámites</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b="0" i="0" u="none" strike="noStrike" kern="0" cap="none" spc="0" normalizeH="0" baseline="0" noProof="0" dirty="0">
                <a:ln>
                  <a:noFill/>
                </a:ln>
                <a:solidFill>
                  <a:srgbClr val="002060"/>
                </a:solidFill>
                <a:effectLst/>
                <a:uLnTx/>
                <a:uFillTx/>
                <a:latin typeface="Arial Narrow" panose="020B0606020202030204" pitchFamily="34" charset="0"/>
              </a:rPr>
              <a:t>Espacios de participación en línea</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b="0" i="0" u="none" strike="noStrike" kern="0" cap="none" spc="0" normalizeH="0" baseline="0" noProof="0" dirty="0">
                <a:ln>
                  <a:noFill/>
                </a:ln>
                <a:solidFill>
                  <a:srgbClr val="002060"/>
                </a:solidFill>
                <a:effectLst/>
                <a:uLnTx/>
                <a:uFillTx/>
                <a:latin typeface="Arial Narrow" panose="020B0606020202030204" pitchFamily="34" charset="0"/>
              </a:rPr>
              <a:t>Oferta de información en canal electrónico</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b="0" i="0" u="none" strike="noStrike" kern="0" cap="none" spc="0" normalizeH="0" baseline="0" noProof="0" dirty="0">
                <a:ln>
                  <a:noFill/>
                </a:ln>
                <a:solidFill>
                  <a:srgbClr val="002060"/>
                </a:solidFill>
                <a:effectLst/>
                <a:uLnTx/>
                <a:uFillTx/>
                <a:latin typeface="Arial Narrow" panose="020B0606020202030204" pitchFamily="34" charset="0"/>
              </a:rPr>
              <a:t>Conjuntos de datos abiertos disponibles</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b="0" i="0" u="none" strike="noStrike" kern="0" cap="none" spc="0" normalizeH="0" baseline="0" noProof="0" dirty="0">
                <a:ln>
                  <a:noFill/>
                </a:ln>
                <a:solidFill>
                  <a:srgbClr val="002060"/>
                </a:solidFill>
                <a:effectLst/>
                <a:uLnTx/>
                <a:uFillTx/>
                <a:latin typeface="Arial Narrow" panose="020B0606020202030204" pitchFamily="34" charset="0"/>
              </a:rPr>
              <a:t>Avances y resultados de la gestión institucional</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b="0" i="0" u="none" strike="noStrike" kern="0" cap="none" spc="0" normalizeH="0" baseline="0" noProof="0" dirty="0">
                <a:ln>
                  <a:noFill/>
                </a:ln>
                <a:solidFill>
                  <a:srgbClr val="002060"/>
                </a:solidFill>
                <a:effectLst/>
                <a:uLnTx/>
                <a:uFillTx/>
                <a:latin typeface="Arial Narrow" panose="020B0606020202030204" pitchFamily="34" charset="0"/>
              </a:rPr>
              <a:t>El Plan anticorrupción y de atención al ciudadano</a:t>
            </a: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b="0" i="0" u="none" strike="noStrike" kern="0" cap="none" spc="0" normalizeH="0" baseline="0" noProof="0" dirty="0">
                <a:ln>
                  <a:noFill/>
                </a:ln>
                <a:solidFill>
                  <a:srgbClr val="002060"/>
                </a:solidFill>
                <a:effectLst/>
                <a:uLnTx/>
                <a:uFillTx/>
                <a:latin typeface="Arial Narrow" panose="020B0606020202030204" pitchFamily="34" charset="0"/>
              </a:rPr>
              <a:t>Informes de Rendición de Cuentas y Mesas Públicas</a:t>
            </a:r>
          </a:p>
        </p:txBody>
      </p:sp>
      <p:pic>
        <p:nvPicPr>
          <p:cNvPr id="14" name="Imagen 13">
            <a:extLst>
              <a:ext uri="{FF2B5EF4-FFF2-40B4-BE49-F238E27FC236}">
                <a16:creationId xmlns:a16="http://schemas.microsoft.com/office/drawing/2014/main" id="{84E4D926-46BD-2241-B6C8-65913D3982E8}"/>
              </a:ext>
            </a:extLst>
          </p:cNvPr>
          <p:cNvPicPr/>
          <p:nvPr/>
        </p:nvPicPr>
        <p:blipFill rotWithShape="1">
          <a:blip r:embed="rId5" cstate="print">
            <a:extLst>
              <a:ext uri="{28A0092B-C50C-407E-A947-70E740481C1C}">
                <a14:useLocalDpi xmlns:a14="http://schemas.microsoft.com/office/drawing/2010/main"/>
              </a:ext>
            </a:extLst>
          </a:blip>
          <a:srcRect l="19687" t="15093" r="24305" b="6420"/>
          <a:stretch/>
        </p:blipFill>
        <p:spPr bwMode="auto">
          <a:xfrm>
            <a:off x="4231745" y="2577804"/>
            <a:ext cx="3340347" cy="2631789"/>
          </a:xfrm>
          <a:prstGeom prst="rect">
            <a:avLst/>
          </a:prstGeom>
          <a:ln>
            <a:noFill/>
          </a:ln>
          <a:extLst>
            <a:ext uri="{53640926-AAD7-44D8-BBD7-CCE9431645EC}">
              <a14:shadowObscured xmlns:a14="http://schemas.microsoft.com/office/drawing/2010/main"/>
            </a:ext>
          </a:extLst>
        </p:spPr>
      </p:pic>
      <p:sp>
        <p:nvSpPr>
          <p:cNvPr id="15" name="CuadroTexto 14">
            <a:extLst>
              <a:ext uri="{FF2B5EF4-FFF2-40B4-BE49-F238E27FC236}">
                <a16:creationId xmlns:a16="http://schemas.microsoft.com/office/drawing/2014/main" id="{EAD9FD7C-1A74-3149-9C32-2C6F9F38C586}"/>
              </a:ext>
            </a:extLst>
          </p:cNvPr>
          <p:cNvSpPr txBox="1">
            <a:spLocks noChangeArrowheads="1"/>
          </p:cNvSpPr>
          <p:nvPr/>
        </p:nvSpPr>
        <p:spPr bwMode="auto">
          <a:xfrm>
            <a:off x="340456" y="424686"/>
            <a:ext cx="11122926" cy="553998"/>
          </a:xfrm>
          <a:prstGeom prst="rect">
            <a:avLst/>
          </a:prstGeom>
          <a:solidFill>
            <a:srgbClr val="009FE3"/>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pt-BR" sz="3000" b="1" dirty="0">
                <a:solidFill>
                  <a:schemeClr val="bg1"/>
                </a:solidFill>
                <a:latin typeface="Kristen ITC" panose="03050502040202030202" pitchFamily="66" charset="0"/>
                <a:cs typeface="Lao UI" panose="020B0502040204020203" pitchFamily="34" charset="0"/>
              </a:rPr>
              <a:t>Línea Anticorrupción y Página Web</a:t>
            </a:r>
          </a:p>
        </p:txBody>
      </p:sp>
    </p:spTree>
    <p:extLst>
      <p:ext uri="{BB962C8B-B14F-4D97-AF65-F5344CB8AC3E}">
        <p14:creationId xmlns:p14="http://schemas.microsoft.com/office/powerpoint/2010/main" val="426477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9F53C3F9-21F9-1944-8819-DC07450A8DE6}"/>
              </a:ext>
            </a:extLst>
          </p:cNvPr>
          <p:cNvSpPr/>
          <p:nvPr/>
        </p:nvSpPr>
        <p:spPr>
          <a:xfrm>
            <a:off x="853226" y="2257731"/>
            <a:ext cx="10617750" cy="1432920"/>
          </a:xfrm>
          <a:prstGeom prst="roundRect">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600" b="1" dirty="0">
                <a:latin typeface="Kristen ITC" panose="03050502040202030202" pitchFamily="66" charset="0"/>
              </a:rPr>
              <a:t>12. Evaluación de la Audiencia de Rendición Pública de Cuentas</a:t>
            </a:r>
          </a:p>
        </p:txBody>
      </p:sp>
    </p:spTree>
    <p:extLst>
      <p:ext uri="{BB962C8B-B14F-4D97-AF65-F5344CB8AC3E}">
        <p14:creationId xmlns:p14="http://schemas.microsoft.com/office/powerpoint/2010/main" val="3601985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C8F7B11-BE2F-466D-BAF1-7A55AD166BF6}"/>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4" name="Rectángulo 3">
            <a:extLst>
              <a:ext uri="{FF2B5EF4-FFF2-40B4-BE49-F238E27FC236}">
                <a16:creationId xmlns:a16="http://schemas.microsoft.com/office/drawing/2014/main" id="{F89685E3-33BF-4977-A3F1-3D4DF908BDF0}"/>
              </a:ext>
            </a:extLst>
          </p:cNvPr>
          <p:cNvSpPr/>
          <p:nvPr/>
        </p:nvSpPr>
        <p:spPr>
          <a:xfrm>
            <a:off x="5280193" y="1980809"/>
            <a:ext cx="6551921" cy="1785104"/>
          </a:xfrm>
          <a:prstGeom prst="rect">
            <a:avLst/>
          </a:prstGeom>
          <a:solidFill>
            <a:schemeClr val="bg1"/>
          </a:solidFill>
        </p:spPr>
        <p:txBody>
          <a:bodyPr wrap="square">
            <a:spAutoFit/>
          </a:bodyPr>
          <a:lstStyle/>
          <a:p>
            <a:pPr algn="ctr"/>
            <a:r>
              <a:rPr lang="es-CO" sz="11000" b="1" dirty="0">
                <a:solidFill>
                  <a:srgbClr val="002060"/>
                </a:solidFill>
                <a:latin typeface="Kristen ITC" panose="03050502040202030202" pitchFamily="66" charset="0"/>
              </a:rPr>
              <a:t>¡</a:t>
            </a:r>
            <a:r>
              <a:rPr lang="x-none" sz="11000" b="1" dirty="0">
                <a:solidFill>
                  <a:srgbClr val="002060"/>
                </a:solidFill>
                <a:latin typeface="Kristen ITC" panose="03050502040202030202" pitchFamily="66" charset="0"/>
              </a:rPr>
              <a:t>Gracias</a:t>
            </a:r>
            <a:r>
              <a:rPr lang="es-CO" sz="11000" b="1" dirty="0">
                <a:solidFill>
                  <a:srgbClr val="002060"/>
                </a:solidFill>
                <a:latin typeface="Kristen ITC" panose="03050502040202030202" pitchFamily="66" charset="0"/>
              </a:rPr>
              <a:t>!</a:t>
            </a:r>
            <a:endParaRPr lang="es-CO" sz="11000" dirty="0">
              <a:solidFill>
                <a:srgbClr val="002060"/>
              </a:solidFill>
              <a:latin typeface="Kristen ITC" panose="03050502040202030202" pitchFamily="66" charset="0"/>
            </a:endParaRPr>
          </a:p>
        </p:txBody>
      </p:sp>
    </p:spTree>
    <p:extLst>
      <p:ext uri="{BB962C8B-B14F-4D97-AF65-F5344CB8AC3E}">
        <p14:creationId xmlns:p14="http://schemas.microsoft.com/office/powerpoint/2010/main" val="3571241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9F53C3F9-21F9-1944-8819-DC07450A8DE6}"/>
              </a:ext>
            </a:extLst>
          </p:cNvPr>
          <p:cNvSpPr/>
          <p:nvPr/>
        </p:nvSpPr>
        <p:spPr>
          <a:xfrm>
            <a:off x="697843" y="575236"/>
            <a:ext cx="3237072" cy="5707529"/>
          </a:xfrm>
          <a:prstGeom prst="roundRect">
            <a:avLst>
              <a:gd name="adj" fmla="val 0"/>
            </a:avLst>
          </a:prstGeom>
          <a:solidFill>
            <a:srgbClr val="6DB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3A41FC49-B721-094D-8344-8CA0A5728D82}"/>
              </a:ext>
            </a:extLst>
          </p:cNvPr>
          <p:cNvSpPr txBox="1"/>
          <p:nvPr/>
        </p:nvSpPr>
        <p:spPr>
          <a:xfrm>
            <a:off x="806117" y="1843164"/>
            <a:ext cx="301279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white"/>
                </a:solidFill>
                <a:effectLst/>
                <a:uLnTx/>
                <a:uFillTx/>
                <a:latin typeface="Kristen ITC" panose="03050502040202030202" pitchFamily="66" charset="0"/>
                <a:ea typeface="Roboto" panose="02000000000000000000" pitchFamily="2" charset="0"/>
                <a:cs typeface="Roboto" panose="02000000000000000000" pitchFamily="2" charset="0"/>
              </a:rPr>
              <a:t>ICBF</a:t>
            </a:r>
          </a:p>
        </p:txBody>
      </p:sp>
      <p:sp>
        <p:nvSpPr>
          <p:cNvPr id="11" name="Rectángulo redondeado 10">
            <a:extLst>
              <a:ext uri="{FF2B5EF4-FFF2-40B4-BE49-F238E27FC236}">
                <a16:creationId xmlns:a16="http://schemas.microsoft.com/office/drawing/2014/main" id="{FA0702FD-D4EA-A549-BFAA-D9E238375C7F}"/>
              </a:ext>
            </a:extLst>
          </p:cNvPr>
          <p:cNvSpPr/>
          <p:nvPr/>
        </p:nvSpPr>
        <p:spPr>
          <a:xfrm>
            <a:off x="817748" y="2612703"/>
            <a:ext cx="3012792" cy="954107"/>
          </a:xfrm>
          <a:prstGeom prst="roundRect">
            <a:avLst>
              <a:gd name="adj" fmla="val 0"/>
            </a:avLst>
          </a:prstGeom>
          <a:solidFill>
            <a:schemeClr val="bg1"/>
          </a:solidFill>
          <a:ln>
            <a:noFill/>
            <a:prstDash val="sysDot"/>
          </a:ln>
          <a:effectLst/>
        </p:spPr>
        <p:txBody>
          <a:bodyPr wrap="square">
            <a:spAutoFit/>
          </a:bodyPr>
          <a:lstStyle/>
          <a:p>
            <a:pPr lvl="0" algn="ctr">
              <a:defRPr/>
            </a:pPr>
            <a:r>
              <a:rPr lang="es-ES_tradnl" sz="1400" dirty="0">
                <a:solidFill>
                  <a:srgbClr val="242758"/>
                </a:solidFill>
                <a:latin typeface="Arial Narrow" panose="020B0606020202030204" pitchFamily="34" charset="0"/>
                <a:ea typeface="Roboto" panose="02000000000000000000" pitchFamily="2" charset="0"/>
                <a:cs typeface="Roboto" panose="02000000000000000000" pitchFamily="2" charset="0"/>
              </a:rPr>
              <a:t>Establecimiento público descentralizado, con personería jurídica, autonomía administrativa</a:t>
            </a:r>
          </a:p>
          <a:p>
            <a:pPr lvl="0" algn="ctr">
              <a:defRPr/>
            </a:pPr>
            <a:r>
              <a:rPr lang="es-ES_tradnl" sz="1400" dirty="0">
                <a:solidFill>
                  <a:srgbClr val="242758"/>
                </a:solidFill>
                <a:latin typeface="Arial Narrow" panose="020B0606020202030204" pitchFamily="34" charset="0"/>
                <a:ea typeface="Roboto" panose="02000000000000000000" pitchFamily="2" charset="0"/>
                <a:cs typeface="Roboto" panose="02000000000000000000" pitchFamily="2" charset="0"/>
              </a:rPr>
              <a:t>y patrimonio propio.</a:t>
            </a:r>
          </a:p>
        </p:txBody>
      </p:sp>
      <p:sp>
        <p:nvSpPr>
          <p:cNvPr id="12" name="Rectángulo redondeado 11">
            <a:extLst>
              <a:ext uri="{FF2B5EF4-FFF2-40B4-BE49-F238E27FC236}">
                <a16:creationId xmlns:a16="http://schemas.microsoft.com/office/drawing/2014/main" id="{6FDA9BAE-F3B7-3F43-B990-99FFACDC2B13}"/>
              </a:ext>
            </a:extLst>
          </p:cNvPr>
          <p:cNvSpPr/>
          <p:nvPr/>
        </p:nvSpPr>
        <p:spPr>
          <a:xfrm>
            <a:off x="811350" y="3701939"/>
            <a:ext cx="3012792" cy="954107"/>
          </a:xfrm>
          <a:prstGeom prst="roundRect">
            <a:avLst>
              <a:gd name="adj" fmla="val 0"/>
            </a:avLst>
          </a:prstGeom>
          <a:solidFill>
            <a:schemeClr val="bg1"/>
          </a:solidFill>
          <a:ln>
            <a:noFill/>
            <a:prstDash val="sysDot"/>
          </a:ln>
          <a:effectLst/>
        </p:spPr>
        <p:txBody>
          <a:bodyPr wrap="square">
            <a:spAutoFit/>
          </a:bodyPr>
          <a:lstStyle/>
          <a:p>
            <a:pPr lvl="0" algn="ctr">
              <a:defRPr/>
            </a:pPr>
            <a:r>
              <a:rPr lang="es-ES_tradnl" sz="1400" dirty="0">
                <a:solidFill>
                  <a:srgbClr val="242758"/>
                </a:solidFill>
                <a:latin typeface="Arial Narrow" panose="020B0606020202030204" pitchFamily="34" charset="0"/>
                <a:ea typeface="Roboto" panose="02000000000000000000" pitchFamily="2" charset="0"/>
                <a:cs typeface="Roboto" panose="02000000000000000000" pitchFamily="2" charset="0"/>
              </a:rPr>
              <a:t>Creado por la Ley 75 de 1968 y adscrito al Departamento administrativo para la Prosperidad Social - Decreto No. 4156 de 2011.</a:t>
            </a:r>
          </a:p>
        </p:txBody>
      </p:sp>
      <p:sp>
        <p:nvSpPr>
          <p:cNvPr id="22" name="Rectángulo 21">
            <a:extLst>
              <a:ext uri="{FF2B5EF4-FFF2-40B4-BE49-F238E27FC236}">
                <a16:creationId xmlns:a16="http://schemas.microsoft.com/office/drawing/2014/main" id="{026D7738-B636-3D40-A9E9-2DBAEA6F3864}"/>
              </a:ext>
            </a:extLst>
          </p:cNvPr>
          <p:cNvSpPr/>
          <p:nvPr/>
        </p:nvSpPr>
        <p:spPr>
          <a:xfrm>
            <a:off x="4271100" y="2719867"/>
            <a:ext cx="1748615" cy="369332"/>
          </a:xfrm>
          <a:prstGeom prst="rect">
            <a:avLst/>
          </a:prstGeom>
        </p:spPr>
        <p:txBody>
          <a:bodyPr wrap="square">
            <a:spAutoFit/>
          </a:bodyPr>
          <a:lstStyle/>
          <a:p>
            <a:pPr algn="ctr"/>
            <a:r>
              <a:rPr lang="es-ES_tradnl" b="1" dirty="0">
                <a:solidFill>
                  <a:srgbClr val="242758"/>
                </a:solidFill>
                <a:latin typeface="Arial Narrow" panose="020B0606020202030204" pitchFamily="34" charset="0"/>
                <a:ea typeface="Roboto" panose="02000000000000000000" pitchFamily="2" charset="0"/>
                <a:cs typeface="Roboto" panose="02000000000000000000" pitchFamily="2" charset="0"/>
              </a:rPr>
              <a:t>33 </a:t>
            </a:r>
            <a:r>
              <a:rPr lang="es-ES_tradnl" dirty="0">
                <a:solidFill>
                  <a:srgbClr val="242758"/>
                </a:solidFill>
                <a:latin typeface="Arial Narrow" panose="020B0606020202030204" pitchFamily="34" charset="0"/>
                <a:ea typeface="Roboto" panose="02000000000000000000" pitchFamily="2" charset="0"/>
                <a:cs typeface="Roboto" panose="02000000000000000000" pitchFamily="2" charset="0"/>
              </a:rPr>
              <a:t>Regionales</a:t>
            </a:r>
            <a:endParaRPr lang="es-CO" dirty="0">
              <a:latin typeface="Arial Narrow" panose="020B0606020202030204" pitchFamily="34" charset="0"/>
              <a:ea typeface="Roboto" panose="02000000000000000000" pitchFamily="2" charset="0"/>
              <a:cs typeface="Roboto" panose="02000000000000000000" pitchFamily="2" charset="0"/>
            </a:endParaRPr>
          </a:p>
        </p:txBody>
      </p:sp>
      <p:sp>
        <p:nvSpPr>
          <p:cNvPr id="23" name="Rectángulo 22">
            <a:extLst>
              <a:ext uri="{FF2B5EF4-FFF2-40B4-BE49-F238E27FC236}">
                <a16:creationId xmlns:a16="http://schemas.microsoft.com/office/drawing/2014/main" id="{FD0C61DA-01DE-FA49-9C2C-953984CD256C}"/>
              </a:ext>
            </a:extLst>
          </p:cNvPr>
          <p:cNvSpPr/>
          <p:nvPr/>
        </p:nvSpPr>
        <p:spPr>
          <a:xfrm>
            <a:off x="6586395" y="2719867"/>
            <a:ext cx="2169929" cy="369332"/>
          </a:xfrm>
          <a:prstGeom prst="rect">
            <a:avLst/>
          </a:prstGeom>
        </p:spPr>
        <p:txBody>
          <a:bodyPr wrap="square">
            <a:spAutoFit/>
          </a:bodyPr>
          <a:lstStyle/>
          <a:p>
            <a:pPr algn="ctr"/>
            <a:r>
              <a:rPr lang="es-ES_tradnl" b="1" dirty="0">
                <a:solidFill>
                  <a:srgbClr val="242758"/>
                </a:solidFill>
                <a:latin typeface="Arial Narrow" panose="020B0606020202030204" pitchFamily="34" charset="0"/>
                <a:ea typeface="Roboto" panose="02000000000000000000" pitchFamily="2" charset="0"/>
                <a:cs typeface="Roboto" panose="02000000000000000000" pitchFamily="2" charset="0"/>
              </a:rPr>
              <a:t>215 </a:t>
            </a:r>
            <a:r>
              <a:rPr lang="es-ES_tradnl" dirty="0">
                <a:solidFill>
                  <a:srgbClr val="242758"/>
                </a:solidFill>
                <a:latin typeface="Arial Narrow" panose="020B0606020202030204" pitchFamily="34" charset="0"/>
                <a:ea typeface="Roboto" panose="02000000000000000000" pitchFamily="2" charset="0"/>
                <a:cs typeface="Roboto" panose="02000000000000000000" pitchFamily="2" charset="0"/>
              </a:rPr>
              <a:t>Centros Zonales</a:t>
            </a:r>
            <a:endParaRPr lang="es-CO" dirty="0">
              <a:latin typeface="Arial Narrow" panose="020B0606020202030204" pitchFamily="34" charset="0"/>
              <a:ea typeface="Roboto" panose="02000000000000000000" pitchFamily="2" charset="0"/>
              <a:cs typeface="Roboto" panose="02000000000000000000" pitchFamily="2" charset="0"/>
            </a:endParaRPr>
          </a:p>
        </p:txBody>
      </p:sp>
      <p:sp>
        <p:nvSpPr>
          <p:cNvPr id="24" name="Rectángulo 23">
            <a:extLst>
              <a:ext uri="{FF2B5EF4-FFF2-40B4-BE49-F238E27FC236}">
                <a16:creationId xmlns:a16="http://schemas.microsoft.com/office/drawing/2014/main" id="{3D3D2883-6BC5-404D-9A9C-F682E77C81D8}"/>
              </a:ext>
            </a:extLst>
          </p:cNvPr>
          <p:cNvSpPr/>
          <p:nvPr/>
        </p:nvSpPr>
        <p:spPr>
          <a:xfrm>
            <a:off x="9007805" y="2714087"/>
            <a:ext cx="2169929" cy="646331"/>
          </a:xfrm>
          <a:prstGeom prst="rect">
            <a:avLst/>
          </a:prstGeom>
        </p:spPr>
        <p:txBody>
          <a:bodyPr wrap="square">
            <a:spAutoFit/>
          </a:bodyPr>
          <a:lstStyle/>
          <a:p>
            <a:pPr algn="ctr"/>
            <a:r>
              <a:rPr lang="es-ES_tradnl" b="1" dirty="0">
                <a:solidFill>
                  <a:srgbClr val="242758"/>
                </a:solidFill>
                <a:latin typeface="Arial Narrow" panose="020B0606020202030204" pitchFamily="34" charset="0"/>
                <a:ea typeface="Roboto" panose="02000000000000000000" pitchFamily="2" charset="0"/>
                <a:cs typeface="Roboto" panose="02000000000000000000" pitchFamily="2" charset="0"/>
              </a:rPr>
              <a:t>1.125 </a:t>
            </a:r>
            <a:r>
              <a:rPr lang="es-ES_tradnl" dirty="0">
                <a:solidFill>
                  <a:srgbClr val="242758"/>
                </a:solidFill>
                <a:latin typeface="Arial Narrow" panose="020B0606020202030204" pitchFamily="34" charset="0"/>
                <a:ea typeface="Roboto" panose="02000000000000000000" pitchFamily="2" charset="0"/>
                <a:cs typeface="Roboto" panose="02000000000000000000" pitchFamily="2" charset="0"/>
              </a:rPr>
              <a:t>municipios con atención del ICBF</a:t>
            </a:r>
            <a:endParaRPr lang="es-CO" dirty="0">
              <a:latin typeface="Arial Narrow" panose="020B0606020202030204" pitchFamily="34" charset="0"/>
              <a:ea typeface="Roboto" panose="02000000000000000000" pitchFamily="2" charset="0"/>
              <a:cs typeface="Roboto" panose="02000000000000000000" pitchFamily="2" charset="0"/>
            </a:endParaRPr>
          </a:p>
        </p:txBody>
      </p:sp>
      <p:sp>
        <p:nvSpPr>
          <p:cNvPr id="25" name="Rectángulo 24">
            <a:extLst>
              <a:ext uri="{FF2B5EF4-FFF2-40B4-BE49-F238E27FC236}">
                <a16:creationId xmlns:a16="http://schemas.microsoft.com/office/drawing/2014/main" id="{1E62022A-BBFE-B741-801F-C316A3CFE72E}"/>
              </a:ext>
            </a:extLst>
          </p:cNvPr>
          <p:cNvSpPr/>
          <p:nvPr/>
        </p:nvSpPr>
        <p:spPr>
          <a:xfrm>
            <a:off x="4388560" y="5011237"/>
            <a:ext cx="1748615" cy="923330"/>
          </a:xfrm>
          <a:prstGeom prst="rect">
            <a:avLst/>
          </a:prstGeom>
        </p:spPr>
        <p:txBody>
          <a:bodyPr wrap="square">
            <a:spAutoFit/>
          </a:bodyPr>
          <a:lstStyle/>
          <a:p>
            <a:pPr algn="ctr"/>
            <a:r>
              <a:rPr lang="es-ES_tradnl" b="1" dirty="0">
                <a:solidFill>
                  <a:srgbClr val="242758"/>
                </a:solidFill>
                <a:latin typeface="Arial Narrow" panose="020B0606020202030204" pitchFamily="34" charset="0"/>
                <a:ea typeface="Roboto" panose="02000000000000000000" pitchFamily="2" charset="0"/>
                <a:cs typeface="Roboto" panose="02000000000000000000" pitchFamily="2" charset="0"/>
              </a:rPr>
              <a:t>2.049.762 B</a:t>
            </a:r>
            <a:r>
              <a:rPr lang="es-ES_tradnl" dirty="0">
                <a:solidFill>
                  <a:srgbClr val="242758"/>
                </a:solidFill>
                <a:latin typeface="Arial Narrow" panose="020B0606020202030204" pitchFamily="34" charset="0"/>
                <a:ea typeface="Roboto" panose="02000000000000000000" pitchFamily="2" charset="0"/>
                <a:cs typeface="Roboto" panose="02000000000000000000" pitchFamily="2" charset="0"/>
              </a:rPr>
              <a:t>eneficiarios atendidos en 2021</a:t>
            </a:r>
            <a:endParaRPr lang="es-CO" dirty="0">
              <a:latin typeface="Arial Narrow" panose="020B0606020202030204" pitchFamily="34" charset="0"/>
              <a:ea typeface="Roboto" panose="02000000000000000000" pitchFamily="2" charset="0"/>
              <a:cs typeface="Roboto" panose="02000000000000000000" pitchFamily="2" charset="0"/>
            </a:endParaRPr>
          </a:p>
        </p:txBody>
      </p:sp>
      <p:sp>
        <p:nvSpPr>
          <p:cNvPr id="26" name="Rectángulo 25">
            <a:extLst>
              <a:ext uri="{FF2B5EF4-FFF2-40B4-BE49-F238E27FC236}">
                <a16:creationId xmlns:a16="http://schemas.microsoft.com/office/drawing/2014/main" id="{31ACF81E-2279-2F4D-9FA5-8F89738457B3}"/>
              </a:ext>
            </a:extLst>
          </p:cNvPr>
          <p:cNvSpPr/>
          <p:nvPr/>
        </p:nvSpPr>
        <p:spPr>
          <a:xfrm>
            <a:off x="6597546" y="5011237"/>
            <a:ext cx="2169929" cy="400110"/>
          </a:xfrm>
          <a:prstGeom prst="rect">
            <a:avLst/>
          </a:prstGeom>
        </p:spPr>
        <p:txBody>
          <a:bodyPr wrap="square">
            <a:spAutoFit/>
          </a:bodyPr>
          <a:lstStyle/>
          <a:p>
            <a:pPr algn="ctr"/>
            <a:r>
              <a:rPr lang="es-ES_tradnl" sz="2000" b="1" dirty="0">
                <a:solidFill>
                  <a:srgbClr val="242758"/>
                </a:solidFill>
                <a:latin typeface="Arial Narrow" panose="020B0606020202030204" pitchFamily="34" charset="0"/>
                <a:ea typeface="Roboto" panose="02000000000000000000" pitchFamily="2" charset="0"/>
                <a:cs typeface="Roboto" panose="02000000000000000000" pitchFamily="2" charset="0"/>
              </a:rPr>
              <a:t>$ 6,9 </a:t>
            </a:r>
            <a:r>
              <a:rPr lang="es-ES_tradnl" sz="2000" dirty="0">
                <a:solidFill>
                  <a:srgbClr val="242758"/>
                </a:solidFill>
                <a:latin typeface="Arial Narrow" panose="020B0606020202030204" pitchFamily="34" charset="0"/>
                <a:ea typeface="Roboto" panose="02000000000000000000" pitchFamily="2" charset="0"/>
                <a:cs typeface="Roboto" panose="02000000000000000000" pitchFamily="2" charset="0"/>
              </a:rPr>
              <a:t>billones</a:t>
            </a:r>
            <a:endParaRPr lang="es-CO" sz="2000" dirty="0">
              <a:latin typeface="Arial Narrow" panose="020B0606020202030204" pitchFamily="34" charset="0"/>
              <a:ea typeface="Roboto" panose="02000000000000000000" pitchFamily="2" charset="0"/>
              <a:cs typeface="Roboto" panose="02000000000000000000" pitchFamily="2" charset="0"/>
            </a:endParaRPr>
          </a:p>
        </p:txBody>
      </p:sp>
      <p:sp>
        <p:nvSpPr>
          <p:cNvPr id="27" name="Rectángulo 26">
            <a:extLst>
              <a:ext uri="{FF2B5EF4-FFF2-40B4-BE49-F238E27FC236}">
                <a16:creationId xmlns:a16="http://schemas.microsoft.com/office/drawing/2014/main" id="{0ED4B9A4-04FC-0C4E-A53E-6E830DDC4145}"/>
              </a:ext>
            </a:extLst>
          </p:cNvPr>
          <p:cNvSpPr/>
          <p:nvPr/>
        </p:nvSpPr>
        <p:spPr>
          <a:xfrm>
            <a:off x="9007805" y="5039226"/>
            <a:ext cx="2304679" cy="646331"/>
          </a:xfrm>
          <a:prstGeom prst="rect">
            <a:avLst/>
          </a:prstGeom>
        </p:spPr>
        <p:txBody>
          <a:bodyPr wrap="square">
            <a:spAutoFit/>
          </a:bodyPr>
          <a:lstStyle/>
          <a:p>
            <a:pPr algn="ctr"/>
            <a:r>
              <a:rPr lang="es-ES_tradnl" b="1" dirty="0">
                <a:solidFill>
                  <a:srgbClr val="242758"/>
                </a:solidFill>
                <a:latin typeface="Arial Narrow" panose="020B0606020202030204" pitchFamily="34" charset="0"/>
                <a:ea typeface="Roboto" panose="02000000000000000000" pitchFamily="2" charset="0"/>
                <a:cs typeface="Roboto" panose="02000000000000000000" pitchFamily="2" charset="0"/>
              </a:rPr>
              <a:t>8.856 </a:t>
            </a:r>
            <a:r>
              <a:rPr lang="es-ES_tradnl" dirty="0">
                <a:solidFill>
                  <a:srgbClr val="242758"/>
                </a:solidFill>
                <a:latin typeface="Arial Narrow" panose="020B0606020202030204" pitchFamily="34" charset="0"/>
                <a:ea typeface="Roboto" panose="02000000000000000000" pitchFamily="2" charset="0"/>
                <a:cs typeface="Roboto" panose="02000000000000000000" pitchFamily="2" charset="0"/>
              </a:rPr>
              <a:t>planta aprobada </a:t>
            </a:r>
            <a:r>
              <a:rPr lang="es-ES_tradnl" b="1" dirty="0">
                <a:solidFill>
                  <a:srgbClr val="242758"/>
                </a:solidFill>
                <a:latin typeface="Arial Narrow" panose="020B0606020202030204" pitchFamily="34" charset="0"/>
                <a:ea typeface="Roboto" panose="02000000000000000000" pitchFamily="2" charset="0"/>
                <a:cs typeface="Roboto" panose="02000000000000000000" pitchFamily="2" charset="0"/>
              </a:rPr>
              <a:t>5.572</a:t>
            </a:r>
            <a:r>
              <a:rPr lang="es-ES_tradnl" dirty="0">
                <a:solidFill>
                  <a:srgbClr val="242758"/>
                </a:solidFill>
                <a:latin typeface="Arial Narrow" panose="020B0606020202030204" pitchFamily="34" charset="0"/>
                <a:ea typeface="Roboto" panose="02000000000000000000" pitchFamily="2" charset="0"/>
                <a:cs typeface="Roboto" panose="02000000000000000000" pitchFamily="2" charset="0"/>
              </a:rPr>
              <a:t> contratistas</a:t>
            </a:r>
          </a:p>
        </p:txBody>
      </p:sp>
      <p:sp>
        <p:nvSpPr>
          <p:cNvPr id="28" name="Rectángulo 27">
            <a:extLst>
              <a:ext uri="{FF2B5EF4-FFF2-40B4-BE49-F238E27FC236}">
                <a16:creationId xmlns:a16="http://schemas.microsoft.com/office/drawing/2014/main" id="{BE6FEFE0-CBA0-0C4B-BA04-11A2BF79BA03}"/>
              </a:ext>
            </a:extLst>
          </p:cNvPr>
          <p:cNvSpPr/>
          <p:nvPr/>
        </p:nvSpPr>
        <p:spPr>
          <a:xfrm>
            <a:off x="6538735" y="5365032"/>
            <a:ext cx="2169929" cy="923330"/>
          </a:xfrm>
          <a:prstGeom prst="rect">
            <a:avLst/>
          </a:prstGeom>
        </p:spPr>
        <p:txBody>
          <a:bodyPr wrap="square">
            <a:spAutoFit/>
          </a:bodyPr>
          <a:lstStyle/>
          <a:p>
            <a:pPr algn="ctr"/>
            <a:r>
              <a:rPr lang="es-ES_tradnl" b="1" dirty="0">
                <a:solidFill>
                  <a:srgbClr val="242758"/>
                </a:solidFill>
                <a:latin typeface="Arial Narrow" panose="020B0606020202030204" pitchFamily="34" charset="0"/>
                <a:ea typeface="Roboto" panose="02000000000000000000" pitchFamily="2" charset="0"/>
                <a:cs typeface="Roboto" panose="02000000000000000000" pitchFamily="2" charset="0"/>
              </a:rPr>
              <a:t>55 % </a:t>
            </a:r>
            <a:r>
              <a:rPr lang="es-ES_tradnl" dirty="0">
                <a:solidFill>
                  <a:srgbClr val="242758"/>
                </a:solidFill>
                <a:latin typeface="Arial Narrow" panose="020B0606020202030204" pitchFamily="34" charset="0"/>
                <a:ea typeface="Roboto" panose="02000000000000000000" pitchFamily="2" charset="0"/>
                <a:cs typeface="Roboto" panose="02000000000000000000" pitchFamily="2" charset="0"/>
              </a:rPr>
              <a:t>del presupuesto del sector de la Inclusión Social</a:t>
            </a:r>
            <a:endParaRPr lang="es-CO" dirty="0">
              <a:latin typeface="Arial Narrow" panose="020B0606020202030204" pitchFamily="34" charset="0"/>
              <a:ea typeface="Roboto" panose="02000000000000000000" pitchFamily="2" charset="0"/>
              <a:cs typeface="Roboto" panose="02000000000000000000" pitchFamily="2" charset="0"/>
            </a:endParaRPr>
          </a:p>
        </p:txBody>
      </p:sp>
      <p:cxnSp>
        <p:nvCxnSpPr>
          <p:cNvPr id="29" name="Conector recto 28">
            <a:extLst>
              <a:ext uri="{FF2B5EF4-FFF2-40B4-BE49-F238E27FC236}">
                <a16:creationId xmlns:a16="http://schemas.microsoft.com/office/drawing/2014/main" id="{E6F3F34C-C86A-4045-98C0-2D7BCEF20EAA}"/>
              </a:ext>
            </a:extLst>
          </p:cNvPr>
          <p:cNvCxnSpPr/>
          <p:nvPr/>
        </p:nvCxnSpPr>
        <p:spPr>
          <a:xfrm>
            <a:off x="4179615" y="3429000"/>
            <a:ext cx="7046486" cy="0"/>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2886BADE-8296-9D4E-9570-1885653CC09C}"/>
              </a:ext>
            </a:extLst>
          </p:cNvPr>
          <p:cNvCxnSpPr>
            <a:cxnSpLocks/>
          </p:cNvCxnSpPr>
          <p:nvPr/>
        </p:nvCxnSpPr>
        <p:spPr>
          <a:xfrm flipV="1">
            <a:off x="6435812" y="1050296"/>
            <a:ext cx="0" cy="217210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432845B3-8CCA-B043-8240-081ECAE847D8}"/>
              </a:ext>
            </a:extLst>
          </p:cNvPr>
          <p:cNvCxnSpPr>
            <a:cxnSpLocks/>
          </p:cNvCxnSpPr>
          <p:nvPr/>
        </p:nvCxnSpPr>
        <p:spPr>
          <a:xfrm flipV="1">
            <a:off x="8870397" y="1050296"/>
            <a:ext cx="0" cy="217210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2FCD820F-8A32-0247-8EB3-7DA0D52A5AAC}"/>
              </a:ext>
            </a:extLst>
          </p:cNvPr>
          <p:cNvCxnSpPr>
            <a:cxnSpLocks/>
          </p:cNvCxnSpPr>
          <p:nvPr/>
        </p:nvCxnSpPr>
        <p:spPr>
          <a:xfrm flipV="1">
            <a:off x="6435812" y="3701939"/>
            <a:ext cx="0" cy="217210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4EE6843F-9538-6B46-962A-D0286F4586CB}"/>
              </a:ext>
            </a:extLst>
          </p:cNvPr>
          <p:cNvCxnSpPr>
            <a:cxnSpLocks/>
          </p:cNvCxnSpPr>
          <p:nvPr/>
        </p:nvCxnSpPr>
        <p:spPr>
          <a:xfrm flipV="1">
            <a:off x="8870397" y="3701939"/>
            <a:ext cx="0" cy="217210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4" name="Imagen 33">
            <a:extLst>
              <a:ext uri="{FF2B5EF4-FFF2-40B4-BE49-F238E27FC236}">
                <a16:creationId xmlns:a16="http://schemas.microsoft.com/office/drawing/2014/main" id="{C97BF837-C287-234B-9C30-602C69BB30A2}"/>
              </a:ext>
            </a:extLst>
          </p:cNvPr>
          <p:cNvPicPr>
            <a:picLocks noChangeAspect="1"/>
          </p:cNvPicPr>
          <p:nvPr/>
        </p:nvPicPr>
        <p:blipFill>
          <a:blip r:embed="rId2"/>
          <a:stretch>
            <a:fillRect/>
          </a:stretch>
        </p:blipFill>
        <p:spPr>
          <a:xfrm>
            <a:off x="4556414" y="3919990"/>
            <a:ext cx="1466273" cy="958273"/>
          </a:xfrm>
          <a:prstGeom prst="rect">
            <a:avLst/>
          </a:prstGeom>
        </p:spPr>
      </p:pic>
      <p:pic>
        <p:nvPicPr>
          <p:cNvPr id="35" name="Imagen 34">
            <a:extLst>
              <a:ext uri="{FF2B5EF4-FFF2-40B4-BE49-F238E27FC236}">
                <a16:creationId xmlns:a16="http://schemas.microsoft.com/office/drawing/2014/main" id="{522942C9-42B8-E744-AB42-6047A0DEBBFD}"/>
              </a:ext>
            </a:extLst>
          </p:cNvPr>
          <p:cNvPicPr>
            <a:picLocks noChangeAspect="1"/>
          </p:cNvPicPr>
          <p:nvPr/>
        </p:nvPicPr>
        <p:blipFill>
          <a:blip r:embed="rId3"/>
          <a:stretch>
            <a:fillRect/>
          </a:stretch>
        </p:blipFill>
        <p:spPr>
          <a:xfrm>
            <a:off x="4464541" y="1236572"/>
            <a:ext cx="1375328" cy="1356226"/>
          </a:xfrm>
          <a:prstGeom prst="rect">
            <a:avLst/>
          </a:prstGeom>
        </p:spPr>
      </p:pic>
      <p:pic>
        <p:nvPicPr>
          <p:cNvPr id="37" name="Imagen 36">
            <a:extLst>
              <a:ext uri="{FF2B5EF4-FFF2-40B4-BE49-F238E27FC236}">
                <a16:creationId xmlns:a16="http://schemas.microsoft.com/office/drawing/2014/main" id="{CFA84BC0-949B-F743-88F8-CDAF39875606}"/>
              </a:ext>
            </a:extLst>
          </p:cNvPr>
          <p:cNvPicPr>
            <a:picLocks noChangeAspect="1"/>
          </p:cNvPicPr>
          <p:nvPr/>
        </p:nvPicPr>
        <p:blipFill>
          <a:blip r:embed="rId4"/>
          <a:stretch>
            <a:fillRect/>
          </a:stretch>
        </p:blipFill>
        <p:spPr>
          <a:xfrm>
            <a:off x="7083634" y="3891277"/>
            <a:ext cx="1138942" cy="1011479"/>
          </a:xfrm>
          <a:prstGeom prst="rect">
            <a:avLst/>
          </a:prstGeom>
        </p:spPr>
      </p:pic>
      <p:pic>
        <p:nvPicPr>
          <p:cNvPr id="38" name="Imagen 37">
            <a:extLst>
              <a:ext uri="{FF2B5EF4-FFF2-40B4-BE49-F238E27FC236}">
                <a16:creationId xmlns:a16="http://schemas.microsoft.com/office/drawing/2014/main" id="{EAF7505F-EC78-8F42-BB64-CDAE4B41BC13}"/>
              </a:ext>
            </a:extLst>
          </p:cNvPr>
          <p:cNvPicPr>
            <a:picLocks noChangeAspect="1"/>
          </p:cNvPicPr>
          <p:nvPr/>
        </p:nvPicPr>
        <p:blipFill>
          <a:blip r:embed="rId5"/>
          <a:stretch>
            <a:fillRect/>
          </a:stretch>
        </p:blipFill>
        <p:spPr>
          <a:xfrm>
            <a:off x="9570687" y="3873374"/>
            <a:ext cx="1049366" cy="1049366"/>
          </a:xfrm>
          <a:prstGeom prst="rect">
            <a:avLst/>
          </a:prstGeom>
        </p:spPr>
      </p:pic>
      <p:pic>
        <p:nvPicPr>
          <p:cNvPr id="39" name="Imagen 38">
            <a:extLst>
              <a:ext uri="{FF2B5EF4-FFF2-40B4-BE49-F238E27FC236}">
                <a16:creationId xmlns:a16="http://schemas.microsoft.com/office/drawing/2014/main" id="{090369D3-79B7-F842-B638-D2E0ED71D401}"/>
              </a:ext>
            </a:extLst>
          </p:cNvPr>
          <p:cNvPicPr>
            <a:picLocks noChangeAspect="1"/>
          </p:cNvPicPr>
          <p:nvPr/>
        </p:nvPicPr>
        <p:blipFill>
          <a:blip r:embed="rId6"/>
          <a:stretch>
            <a:fillRect/>
          </a:stretch>
        </p:blipFill>
        <p:spPr>
          <a:xfrm>
            <a:off x="9568548" y="1227548"/>
            <a:ext cx="1048441" cy="1435763"/>
          </a:xfrm>
          <a:prstGeom prst="rect">
            <a:avLst/>
          </a:prstGeom>
        </p:spPr>
      </p:pic>
      <p:pic>
        <p:nvPicPr>
          <p:cNvPr id="40" name="Imagen 39">
            <a:extLst>
              <a:ext uri="{FF2B5EF4-FFF2-40B4-BE49-F238E27FC236}">
                <a16:creationId xmlns:a16="http://schemas.microsoft.com/office/drawing/2014/main" id="{99A35FD3-0635-5447-8C1A-37C58C023365}"/>
              </a:ext>
            </a:extLst>
          </p:cNvPr>
          <p:cNvPicPr>
            <a:picLocks noChangeAspect="1"/>
          </p:cNvPicPr>
          <p:nvPr/>
        </p:nvPicPr>
        <p:blipFill>
          <a:blip r:embed="rId7"/>
          <a:stretch>
            <a:fillRect/>
          </a:stretch>
        </p:blipFill>
        <p:spPr>
          <a:xfrm>
            <a:off x="6916037" y="1227548"/>
            <a:ext cx="1510643" cy="1356222"/>
          </a:xfrm>
          <a:prstGeom prst="rect">
            <a:avLst/>
          </a:prstGeom>
        </p:spPr>
      </p:pic>
    </p:spTree>
    <p:extLst>
      <p:ext uri="{BB962C8B-B14F-4D97-AF65-F5344CB8AC3E}">
        <p14:creationId xmlns:p14="http://schemas.microsoft.com/office/powerpoint/2010/main" val="3795130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6CB3D088-2E92-154E-895E-E09A9F3F996F}"/>
              </a:ext>
            </a:extLst>
          </p:cNvPr>
          <p:cNvPicPr>
            <a:picLocks noChangeAspect="1"/>
          </p:cNvPicPr>
          <p:nvPr/>
        </p:nvPicPr>
        <p:blipFill rotWithShape="1">
          <a:blip r:embed="rId2"/>
          <a:srcRect l="27676" t="17679" r="21529"/>
          <a:stretch/>
        </p:blipFill>
        <p:spPr>
          <a:xfrm rot="16200000">
            <a:off x="602824" y="838674"/>
            <a:ext cx="5712946" cy="5244032"/>
          </a:xfrm>
          <a:prstGeom prst="roundRect">
            <a:avLst/>
          </a:prstGeom>
        </p:spPr>
      </p:pic>
      <p:sp>
        <p:nvSpPr>
          <p:cNvPr id="41" name="CuadroTexto 40">
            <a:extLst>
              <a:ext uri="{FF2B5EF4-FFF2-40B4-BE49-F238E27FC236}">
                <a16:creationId xmlns:a16="http://schemas.microsoft.com/office/drawing/2014/main" id="{3ACC7292-C901-6047-B0ED-562201827574}"/>
              </a:ext>
            </a:extLst>
          </p:cNvPr>
          <p:cNvSpPr txBox="1"/>
          <p:nvPr/>
        </p:nvSpPr>
        <p:spPr>
          <a:xfrm>
            <a:off x="6552766" y="1193937"/>
            <a:ext cx="4658890" cy="880359"/>
          </a:xfrm>
          <a:prstGeom prst="rect">
            <a:avLst/>
          </a:prstGeom>
          <a:noFill/>
        </p:spPr>
        <p:txBody>
          <a:bodyPr wrap="square" lIns="0" tIns="0" rIns="0" bIns="0" anchor="t" anchorCtr="0">
            <a:noAutofit/>
          </a:bodyPr>
          <a:lstStyle/>
          <a:p>
            <a:pPr lvl="0" algn="ctr">
              <a:defRPr/>
            </a:pPr>
            <a:r>
              <a:rPr lang="es-ES" sz="3600" b="1" dirty="0">
                <a:solidFill>
                  <a:srgbClr val="002060"/>
                </a:solidFill>
                <a:latin typeface="Kristen ITC" panose="03050502040202030202" pitchFamily="66" charset="0"/>
              </a:rPr>
              <a:t>Mapa Estratégico</a:t>
            </a:r>
          </a:p>
          <a:p>
            <a:pPr lvl="0" algn="ctr">
              <a:defRPr/>
            </a:pPr>
            <a:r>
              <a:rPr lang="es-ES" sz="3600" b="1" dirty="0">
                <a:solidFill>
                  <a:srgbClr val="002060"/>
                </a:solidFill>
                <a:latin typeface="Kristen ITC" panose="03050502040202030202" pitchFamily="66" charset="0"/>
              </a:rPr>
              <a:t>2019 - 2022 </a:t>
            </a:r>
          </a:p>
        </p:txBody>
      </p:sp>
      <p:sp>
        <p:nvSpPr>
          <p:cNvPr id="42" name="CuadroTexto 41">
            <a:extLst>
              <a:ext uri="{FF2B5EF4-FFF2-40B4-BE49-F238E27FC236}">
                <a16:creationId xmlns:a16="http://schemas.microsoft.com/office/drawing/2014/main" id="{39DBD3FC-A540-A747-A80F-B673007CFBC6}"/>
              </a:ext>
            </a:extLst>
          </p:cNvPr>
          <p:cNvSpPr txBox="1"/>
          <p:nvPr/>
        </p:nvSpPr>
        <p:spPr>
          <a:xfrm>
            <a:off x="6552767" y="2990494"/>
            <a:ext cx="4658889" cy="1323439"/>
          </a:xfrm>
          <a:prstGeom prst="rect">
            <a:avLst/>
          </a:prstGeom>
          <a:solidFill>
            <a:schemeClr val="bg1"/>
          </a:solidFill>
        </p:spPr>
        <p:txBody>
          <a:bodyPr wrap="square" rtlCol="0">
            <a:spAutoFit/>
          </a:bodyPr>
          <a:lstStyle/>
          <a:p>
            <a:pPr lvl="0" algn="ctr">
              <a:defRPr/>
            </a:pPr>
            <a:r>
              <a:rPr lang="es-CO" sz="1600" dirty="0">
                <a:solidFill>
                  <a:srgbClr val="002060"/>
                </a:solidFill>
                <a:latin typeface="Arial Narrow" panose="020B0606020202030204" pitchFamily="34" charset="0"/>
                <a:ea typeface="Roboto" panose="02000000000000000000" pitchFamily="2" charset="0"/>
                <a:cs typeface="Roboto" panose="02000000000000000000" pitchFamily="2" charset="0"/>
              </a:rPr>
              <a:t>Promover el desarrollo y la protección integral de los </a:t>
            </a:r>
            <a:r>
              <a:rPr lang="es-CO" sz="1600" b="1" dirty="0">
                <a:solidFill>
                  <a:srgbClr val="002060"/>
                </a:solidFill>
                <a:latin typeface="Arial Narrow" panose="020B0606020202030204" pitchFamily="34" charset="0"/>
                <a:ea typeface="Roboto" panose="02000000000000000000" pitchFamily="2" charset="0"/>
                <a:cs typeface="Roboto" panose="02000000000000000000" pitchFamily="2" charset="0"/>
              </a:rPr>
              <a:t>niños, niñas y adolescentes</a:t>
            </a:r>
            <a:r>
              <a:rPr lang="es-CO" sz="1600" dirty="0">
                <a:solidFill>
                  <a:srgbClr val="002060"/>
                </a:solidFill>
                <a:latin typeface="Arial Narrow" panose="020B0606020202030204" pitchFamily="34" charset="0"/>
                <a:ea typeface="Roboto" panose="02000000000000000000" pitchFamily="2" charset="0"/>
                <a:cs typeface="Roboto" panose="02000000000000000000" pitchFamily="2" charset="0"/>
              </a:rPr>
              <a:t>, así como el fortalecimiento de las capacidades de los </a:t>
            </a:r>
            <a:r>
              <a:rPr lang="es-CO" sz="1600" b="1" dirty="0">
                <a:solidFill>
                  <a:srgbClr val="002060"/>
                </a:solidFill>
                <a:latin typeface="Arial Narrow" panose="020B0606020202030204" pitchFamily="34" charset="0"/>
                <a:ea typeface="Roboto" panose="02000000000000000000" pitchFamily="2" charset="0"/>
                <a:cs typeface="Roboto" panose="02000000000000000000" pitchFamily="2" charset="0"/>
              </a:rPr>
              <a:t>jóvenes y las familias </a:t>
            </a:r>
            <a:r>
              <a:rPr lang="es-CO" sz="1600" dirty="0">
                <a:solidFill>
                  <a:srgbClr val="002060"/>
                </a:solidFill>
                <a:latin typeface="Arial Narrow" panose="020B0606020202030204" pitchFamily="34" charset="0"/>
                <a:ea typeface="Roboto" panose="02000000000000000000" pitchFamily="2" charset="0"/>
                <a:cs typeface="Roboto" panose="02000000000000000000" pitchFamily="2" charset="0"/>
              </a:rPr>
              <a:t>como actores clave de los entornos protectores y principales agentes de transformación social.</a:t>
            </a:r>
          </a:p>
        </p:txBody>
      </p:sp>
      <p:sp>
        <p:nvSpPr>
          <p:cNvPr id="43" name="Rectángulo 42">
            <a:extLst>
              <a:ext uri="{FF2B5EF4-FFF2-40B4-BE49-F238E27FC236}">
                <a16:creationId xmlns:a16="http://schemas.microsoft.com/office/drawing/2014/main" id="{758E3F65-F1F9-F646-8F3A-9DC74B79D94C}"/>
              </a:ext>
            </a:extLst>
          </p:cNvPr>
          <p:cNvSpPr/>
          <p:nvPr/>
        </p:nvSpPr>
        <p:spPr>
          <a:xfrm>
            <a:off x="6552767" y="2481184"/>
            <a:ext cx="4658889" cy="369332"/>
          </a:xfrm>
          <a:prstGeom prst="rect">
            <a:avLst/>
          </a:prstGeom>
          <a:solidFill>
            <a:srgbClr val="242658"/>
          </a:solidFill>
        </p:spPr>
        <p:txBody>
          <a:bodyPr wrap="square">
            <a:spAutoFit/>
          </a:bodyPr>
          <a:lstStyle/>
          <a:p>
            <a:pPr algn="ctr"/>
            <a:r>
              <a:rPr lang="es-CO" b="1" dirty="0">
                <a:solidFill>
                  <a:schemeClr val="bg1"/>
                </a:solidFill>
                <a:latin typeface="Arial Narrow" panose="020B0606020202030204" pitchFamily="34" charset="0"/>
                <a:ea typeface="Roboto" panose="02000000000000000000" pitchFamily="2" charset="0"/>
                <a:cs typeface="Roboto" panose="02000000000000000000" pitchFamily="2" charset="0"/>
              </a:rPr>
              <a:t>MISIÓN</a:t>
            </a:r>
          </a:p>
        </p:txBody>
      </p:sp>
      <p:sp>
        <p:nvSpPr>
          <p:cNvPr id="44" name="Rectángulo 43">
            <a:extLst>
              <a:ext uri="{FF2B5EF4-FFF2-40B4-BE49-F238E27FC236}">
                <a16:creationId xmlns:a16="http://schemas.microsoft.com/office/drawing/2014/main" id="{1DC887E1-40D4-9342-B023-1FA652D576EF}"/>
              </a:ext>
            </a:extLst>
          </p:cNvPr>
          <p:cNvSpPr/>
          <p:nvPr/>
        </p:nvSpPr>
        <p:spPr>
          <a:xfrm>
            <a:off x="6552767" y="4428434"/>
            <a:ext cx="4658889" cy="369332"/>
          </a:xfrm>
          <a:prstGeom prst="rect">
            <a:avLst/>
          </a:prstGeom>
          <a:solidFill>
            <a:srgbClr val="6DB344"/>
          </a:solidFill>
        </p:spPr>
        <p:txBody>
          <a:bodyPr wrap="square">
            <a:spAutoFit/>
          </a:bodyPr>
          <a:lstStyle/>
          <a:p>
            <a:pPr algn="ctr"/>
            <a:r>
              <a:rPr lang="es-CO" b="1" dirty="0">
                <a:solidFill>
                  <a:schemeClr val="bg1"/>
                </a:solidFill>
                <a:latin typeface="Arial Narrow" panose="020B0606020202030204" pitchFamily="34" charset="0"/>
                <a:ea typeface="Roboto" panose="02000000000000000000" pitchFamily="2" charset="0"/>
                <a:cs typeface="Roboto" panose="02000000000000000000" pitchFamily="2" charset="0"/>
              </a:rPr>
              <a:t>VISIÓN</a:t>
            </a:r>
          </a:p>
        </p:txBody>
      </p:sp>
      <p:sp>
        <p:nvSpPr>
          <p:cNvPr id="45" name="Rectángulo 44">
            <a:extLst>
              <a:ext uri="{FF2B5EF4-FFF2-40B4-BE49-F238E27FC236}">
                <a16:creationId xmlns:a16="http://schemas.microsoft.com/office/drawing/2014/main" id="{146237E8-4F3D-2940-8CA9-96BF1153B702}"/>
              </a:ext>
            </a:extLst>
          </p:cNvPr>
          <p:cNvSpPr/>
          <p:nvPr/>
        </p:nvSpPr>
        <p:spPr>
          <a:xfrm>
            <a:off x="6552769" y="4792493"/>
            <a:ext cx="4658888" cy="830997"/>
          </a:xfrm>
          <a:prstGeom prst="rect">
            <a:avLst/>
          </a:prstGeom>
          <a:solidFill>
            <a:schemeClr val="bg1"/>
          </a:solidFill>
        </p:spPr>
        <p:txBody>
          <a:bodyPr wrap="square">
            <a:spAutoFit/>
          </a:bodyPr>
          <a:lstStyle/>
          <a:p>
            <a:pPr lvl="0" algn="ctr">
              <a:defRPr/>
            </a:pPr>
            <a:r>
              <a:rPr lang="es-CO" sz="1600" dirty="0">
                <a:solidFill>
                  <a:srgbClr val="002060"/>
                </a:solidFill>
                <a:latin typeface="Arial Narrow" panose="020B0606020202030204" pitchFamily="34" charset="0"/>
                <a:ea typeface="Roboto" panose="02000000000000000000" pitchFamily="2" charset="0"/>
                <a:cs typeface="Roboto" panose="02000000000000000000" pitchFamily="2" charset="0"/>
              </a:rPr>
              <a:t>Lideramos la construcción de un país en el que los </a:t>
            </a:r>
            <a:r>
              <a:rPr lang="es-CO" sz="1600" b="1" dirty="0">
                <a:solidFill>
                  <a:srgbClr val="002060"/>
                </a:solidFill>
                <a:latin typeface="Arial Narrow" panose="020B0606020202030204" pitchFamily="34" charset="0"/>
                <a:ea typeface="Roboto" panose="02000000000000000000" pitchFamily="2" charset="0"/>
                <a:cs typeface="Roboto" panose="02000000000000000000" pitchFamily="2" charset="0"/>
              </a:rPr>
              <a:t>niños, niñas, adolescentes y jóvenes </a:t>
            </a:r>
            <a:r>
              <a:rPr lang="es-CO" sz="1600" dirty="0">
                <a:solidFill>
                  <a:srgbClr val="002060"/>
                </a:solidFill>
                <a:latin typeface="Arial Narrow" panose="020B0606020202030204" pitchFamily="34" charset="0"/>
                <a:ea typeface="Roboto" panose="02000000000000000000" pitchFamily="2" charset="0"/>
                <a:cs typeface="Roboto" panose="02000000000000000000" pitchFamily="2" charset="0"/>
              </a:rPr>
              <a:t>se desarrollen en condiciones de equidad y libres de violencias.</a:t>
            </a:r>
          </a:p>
        </p:txBody>
      </p:sp>
    </p:spTree>
    <p:extLst>
      <p:ext uri="{BB962C8B-B14F-4D97-AF65-F5344CB8AC3E}">
        <p14:creationId xmlns:p14="http://schemas.microsoft.com/office/powerpoint/2010/main" val="1948854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200301_presentación empalme-09.jpg"/>
          <p:cNvPicPr>
            <a:picLocks noChangeAspect="1"/>
          </p:cNvPicPr>
          <p:nvPr/>
        </p:nvPicPr>
        <p:blipFill rotWithShape="1">
          <a:blip r:embed="rId2">
            <a:extLst>
              <a:ext uri="{28A0092B-C50C-407E-A947-70E740481C1C}">
                <a14:useLocalDpi xmlns:a14="http://schemas.microsoft.com/office/drawing/2010/main" val="0"/>
              </a:ext>
            </a:extLst>
          </a:blip>
          <a:srcRect l="6129" t="20671" r="4049" b="8148"/>
          <a:stretch/>
        </p:blipFill>
        <p:spPr>
          <a:xfrm>
            <a:off x="1175512" y="1626444"/>
            <a:ext cx="9949543" cy="4437790"/>
          </a:xfrm>
          <a:prstGeom prst="rect">
            <a:avLst/>
          </a:prstGeom>
        </p:spPr>
      </p:pic>
      <p:sp>
        <p:nvSpPr>
          <p:cNvPr id="5" name="CuadroTexto 4">
            <a:extLst>
              <a:ext uri="{FF2B5EF4-FFF2-40B4-BE49-F238E27FC236}">
                <a16:creationId xmlns:a16="http://schemas.microsoft.com/office/drawing/2014/main" id="{0CC54D18-904D-489E-A936-3E4B62C51B11}"/>
              </a:ext>
            </a:extLst>
          </p:cNvPr>
          <p:cNvSpPr txBox="1"/>
          <p:nvPr/>
        </p:nvSpPr>
        <p:spPr>
          <a:xfrm>
            <a:off x="1423089" y="2467514"/>
            <a:ext cx="1953490"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9AB57E"/>
                </a:solidFill>
                <a:effectLst/>
                <a:uLnTx/>
                <a:uFillTx/>
                <a:latin typeface="Calibri" panose="020F0502020204030204"/>
                <a:ea typeface="+mn-ea"/>
                <a:cs typeface="+mn-cs"/>
              </a:rPr>
              <a:t>Primera infancia, Infancia,  Adolescencia, </a:t>
            </a:r>
            <a:r>
              <a:rPr lang="es-CO" sz="1600" dirty="0">
                <a:solidFill>
                  <a:srgbClr val="9AB57E"/>
                </a:solidFill>
                <a:latin typeface="Calibri" panose="020F0502020204030204"/>
              </a:rPr>
              <a:t>Juventud </a:t>
            </a:r>
            <a:r>
              <a:rPr kumimoji="0" lang="es-CO" sz="1600" b="0" i="0" u="none" strike="noStrike" kern="1200" cap="none" spc="0" normalizeH="0" baseline="0" noProof="0" dirty="0">
                <a:ln>
                  <a:noFill/>
                </a:ln>
                <a:solidFill>
                  <a:srgbClr val="9AB57E"/>
                </a:solidFill>
                <a:effectLst/>
                <a:uLnTx/>
                <a:uFillTx/>
                <a:latin typeface="Calibri" panose="020F0502020204030204"/>
                <a:ea typeface="+mn-ea"/>
                <a:cs typeface="+mn-cs"/>
              </a:rPr>
              <a:t>y Familias</a:t>
            </a:r>
          </a:p>
        </p:txBody>
      </p:sp>
      <p:sp>
        <p:nvSpPr>
          <p:cNvPr id="10" name="CuadroTexto 9">
            <a:extLst>
              <a:ext uri="{FF2B5EF4-FFF2-40B4-BE49-F238E27FC236}">
                <a16:creationId xmlns:a16="http://schemas.microsoft.com/office/drawing/2014/main" id="{4C023C67-2770-2649-8063-E7F32661EC76}"/>
              </a:ext>
            </a:extLst>
          </p:cNvPr>
          <p:cNvSpPr txBox="1"/>
          <p:nvPr/>
        </p:nvSpPr>
        <p:spPr>
          <a:xfrm>
            <a:off x="40214" y="6666438"/>
            <a:ext cx="1275643" cy="2308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schemeClr val="bg1"/>
                </a:solidFill>
                <a:uLnTx/>
                <a:uFillTx/>
                <a:latin typeface="Century Gothic" panose="020B0502020202020204" pitchFamily="34" charset="0"/>
                <a:cs typeface="Arial" panose="020B0604020202020204" pitchFamily="34" charset="0"/>
              </a:rPr>
              <a:t>PÚBLICA</a:t>
            </a:r>
          </a:p>
        </p:txBody>
      </p:sp>
      <p:sp>
        <p:nvSpPr>
          <p:cNvPr id="11" name="CuadroTexto 10">
            <a:extLst>
              <a:ext uri="{FF2B5EF4-FFF2-40B4-BE49-F238E27FC236}">
                <a16:creationId xmlns:a16="http://schemas.microsoft.com/office/drawing/2014/main" id="{74F19219-F625-E14A-813B-F135E2DD71FC}"/>
              </a:ext>
            </a:extLst>
          </p:cNvPr>
          <p:cNvSpPr txBox="1"/>
          <p:nvPr/>
        </p:nvSpPr>
        <p:spPr>
          <a:xfrm>
            <a:off x="1175511" y="621428"/>
            <a:ext cx="9949543" cy="584481"/>
          </a:xfrm>
          <a:prstGeom prst="rect">
            <a:avLst/>
          </a:prstGeom>
          <a:noFill/>
        </p:spPr>
        <p:txBody>
          <a:bodyPr wrap="square" lIns="0" tIns="0" rIns="0" bIns="0" anchor="t" anchorCtr="0">
            <a:noAutofit/>
          </a:bodyPr>
          <a:lstStyle/>
          <a:p>
            <a:pPr lvl="0" algn="ctr">
              <a:defRPr/>
            </a:pPr>
            <a:r>
              <a:rPr lang="es-ES" sz="4400" b="1" dirty="0">
                <a:solidFill>
                  <a:srgbClr val="002060"/>
                </a:solidFill>
                <a:latin typeface="Kristen ITC" panose="03050502040202030202" pitchFamily="66" charset="0"/>
              </a:rPr>
              <a:t>Alineación Estratégica</a:t>
            </a:r>
          </a:p>
        </p:txBody>
      </p:sp>
    </p:spTree>
    <p:extLst>
      <p:ext uri="{BB962C8B-B14F-4D97-AF65-F5344CB8AC3E}">
        <p14:creationId xmlns:p14="http://schemas.microsoft.com/office/powerpoint/2010/main" val="33399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46D6896-AD50-4BF4-BC33-47E019BBE283}"/>
              </a:ext>
            </a:extLst>
          </p:cNvPr>
          <p:cNvSpPr txBox="1"/>
          <p:nvPr/>
        </p:nvSpPr>
        <p:spPr>
          <a:xfrm>
            <a:off x="727881" y="1252051"/>
            <a:ext cx="10407479" cy="461665"/>
          </a:xfrm>
          <a:prstGeom prst="rect">
            <a:avLst/>
          </a:prstGeom>
          <a:solidFill>
            <a:srgbClr val="009FE3"/>
          </a:solidFill>
        </p:spPr>
        <p:txBody>
          <a:bodyPr wrap="square" rtlCol="0">
            <a:spAutoFit/>
          </a:bodyPr>
          <a:lstStyle/>
          <a:p>
            <a:pPr algn="ctr"/>
            <a:r>
              <a:rPr lang="es-CO" sz="2400" b="1" dirty="0">
                <a:solidFill>
                  <a:schemeClr val="bg1"/>
                </a:solidFill>
                <a:latin typeface="Arial Narrow" panose="020B0606020202030204" pitchFamily="34" charset="0"/>
                <a:cs typeface="Arial" panose="020B0604020202020204" pitchFamily="34" charset="0"/>
              </a:rPr>
              <a:t>TRABAJO ARTICULADO ENTRE TODAS LAS ÁREAS CON UN MISMO OBJETIVO</a:t>
            </a:r>
          </a:p>
        </p:txBody>
      </p:sp>
      <p:pic>
        <p:nvPicPr>
          <p:cNvPr id="4" name="Imagen 3">
            <a:extLst>
              <a:ext uri="{FF2B5EF4-FFF2-40B4-BE49-F238E27FC236}">
                <a16:creationId xmlns:a16="http://schemas.microsoft.com/office/drawing/2014/main" id="{85CFB888-C1DE-4ECE-813E-F4A5858FD8DA}"/>
              </a:ext>
            </a:extLst>
          </p:cNvPr>
          <p:cNvPicPr>
            <a:picLocks noChangeAspect="1"/>
          </p:cNvPicPr>
          <p:nvPr/>
        </p:nvPicPr>
        <p:blipFill rotWithShape="1">
          <a:blip r:embed="rId3"/>
          <a:srcRect t="3988" b="3964"/>
          <a:stretch/>
        </p:blipFill>
        <p:spPr>
          <a:xfrm>
            <a:off x="705195" y="2573545"/>
            <a:ext cx="10430165" cy="2982241"/>
          </a:xfrm>
          <a:prstGeom prst="rect">
            <a:avLst/>
          </a:prstGeom>
        </p:spPr>
      </p:pic>
      <p:sp>
        <p:nvSpPr>
          <p:cNvPr id="10" name="CuadroTexto 9">
            <a:extLst>
              <a:ext uri="{FF2B5EF4-FFF2-40B4-BE49-F238E27FC236}">
                <a16:creationId xmlns:a16="http://schemas.microsoft.com/office/drawing/2014/main" id="{4D485908-C25E-4D67-88B7-0806E32028C0}"/>
              </a:ext>
            </a:extLst>
          </p:cNvPr>
          <p:cNvSpPr txBox="1"/>
          <p:nvPr/>
        </p:nvSpPr>
        <p:spPr>
          <a:xfrm>
            <a:off x="727881" y="2040109"/>
            <a:ext cx="10407479" cy="369332"/>
          </a:xfrm>
          <a:prstGeom prst="rect">
            <a:avLst/>
          </a:prstGeom>
          <a:solidFill>
            <a:schemeClr val="bg1">
              <a:lumMod val="95000"/>
            </a:schemeClr>
          </a:solidFill>
        </p:spPr>
        <p:txBody>
          <a:bodyPr wrap="square" rtlCol="0">
            <a:spAutoFit/>
          </a:bodyPr>
          <a:lstStyle/>
          <a:p>
            <a:pPr algn="ctr"/>
            <a:r>
              <a:rPr lang="es-CO" b="1" dirty="0">
                <a:solidFill>
                  <a:srgbClr val="002060"/>
                </a:solidFill>
                <a:latin typeface="Arial Narrow" panose="020B0606020202030204" pitchFamily="34" charset="0"/>
                <a:cs typeface="Arial" panose="020B0604020202020204" pitchFamily="34" charset="0"/>
              </a:rPr>
              <a:t>ATENCIÓN DURANTE EL TODO EL </a:t>
            </a:r>
            <a:r>
              <a:rPr lang="es-CO" b="1" u="sng" dirty="0">
                <a:solidFill>
                  <a:srgbClr val="002060"/>
                </a:solidFill>
                <a:latin typeface="Arial Narrow" panose="020B0606020202030204" pitchFamily="34" charset="0"/>
                <a:cs typeface="Arial" panose="020B0604020202020204" pitchFamily="34" charset="0"/>
              </a:rPr>
              <a:t>CURSO DE VIDA</a:t>
            </a:r>
          </a:p>
        </p:txBody>
      </p:sp>
      <p:sp>
        <p:nvSpPr>
          <p:cNvPr id="11" name="CuadroTexto 10">
            <a:extLst>
              <a:ext uri="{FF2B5EF4-FFF2-40B4-BE49-F238E27FC236}">
                <a16:creationId xmlns:a16="http://schemas.microsoft.com/office/drawing/2014/main" id="{E110A197-50CF-45D6-93D8-3A8A406FB765}"/>
              </a:ext>
            </a:extLst>
          </p:cNvPr>
          <p:cNvSpPr txBox="1"/>
          <p:nvPr/>
        </p:nvSpPr>
        <p:spPr>
          <a:xfrm>
            <a:off x="727881" y="5646370"/>
            <a:ext cx="10407479" cy="369332"/>
          </a:xfrm>
          <a:prstGeom prst="rect">
            <a:avLst/>
          </a:prstGeom>
          <a:solidFill>
            <a:srgbClr val="009FE3"/>
          </a:solidFill>
          <a:ln>
            <a:noFill/>
          </a:ln>
        </p:spPr>
        <p:txBody>
          <a:bodyPr wrap="square" rtlCol="0">
            <a:spAutoFit/>
          </a:bodyPr>
          <a:lstStyle/>
          <a:p>
            <a:pPr algn="ctr"/>
            <a:r>
              <a:rPr lang="es-CO" b="1" dirty="0">
                <a:solidFill>
                  <a:schemeClr val="bg1"/>
                </a:solidFill>
                <a:latin typeface="Arial Narrow" panose="020B0606020202030204" pitchFamily="34" charset="0"/>
                <a:cs typeface="Arial" panose="020B0604020202020204" pitchFamily="34" charset="0"/>
              </a:rPr>
              <a:t>PARA GENERAR SOCIEDADES CON BIENESTAR</a:t>
            </a:r>
          </a:p>
        </p:txBody>
      </p:sp>
      <p:sp>
        <p:nvSpPr>
          <p:cNvPr id="9" name="CuadroTexto 8">
            <a:extLst>
              <a:ext uri="{FF2B5EF4-FFF2-40B4-BE49-F238E27FC236}">
                <a16:creationId xmlns:a16="http://schemas.microsoft.com/office/drawing/2014/main" id="{2A0CC0E4-F801-154F-97A3-93A0FED76CD5}"/>
              </a:ext>
            </a:extLst>
          </p:cNvPr>
          <p:cNvSpPr txBox="1"/>
          <p:nvPr/>
        </p:nvSpPr>
        <p:spPr>
          <a:xfrm>
            <a:off x="40214" y="6666438"/>
            <a:ext cx="1275643" cy="2308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schemeClr val="bg1"/>
                </a:solidFill>
                <a:uLnTx/>
                <a:uFillTx/>
                <a:latin typeface="Century Gothic" panose="020B0502020202020204" pitchFamily="34" charset="0"/>
                <a:cs typeface="Arial" panose="020B0604020202020204" pitchFamily="34" charset="0"/>
              </a:rPr>
              <a:t>PÚBLICA</a:t>
            </a:r>
          </a:p>
        </p:txBody>
      </p:sp>
      <p:sp>
        <p:nvSpPr>
          <p:cNvPr id="13" name="CuadroTexto 12">
            <a:extLst>
              <a:ext uri="{FF2B5EF4-FFF2-40B4-BE49-F238E27FC236}">
                <a16:creationId xmlns:a16="http://schemas.microsoft.com/office/drawing/2014/main" id="{0854A64E-9003-A545-9B89-1D3F680812EB}"/>
              </a:ext>
            </a:extLst>
          </p:cNvPr>
          <p:cNvSpPr txBox="1">
            <a:spLocks noChangeArrowheads="1"/>
          </p:cNvSpPr>
          <p:nvPr/>
        </p:nvSpPr>
        <p:spPr bwMode="auto">
          <a:xfrm>
            <a:off x="327547" y="168502"/>
            <a:ext cx="11122926" cy="646331"/>
          </a:xfrm>
          <a:prstGeom prst="rect">
            <a:avLst/>
          </a:prstGeom>
          <a:solidFill>
            <a:srgbClr val="6CB642"/>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es-CO" sz="3600" b="1" dirty="0">
                <a:solidFill>
                  <a:schemeClr val="bg1"/>
                </a:solidFill>
                <a:latin typeface="Kristen ITC" panose="03050502040202030202" pitchFamily="66" charset="0"/>
                <a:cs typeface="Lao UI" panose="020B0502040204020203" pitchFamily="34" charset="0"/>
              </a:rPr>
              <a:t>¿Cómo Lograrlo?</a:t>
            </a:r>
          </a:p>
        </p:txBody>
      </p:sp>
      <p:sp>
        <p:nvSpPr>
          <p:cNvPr id="3" name="Flecha abajo 2">
            <a:extLst>
              <a:ext uri="{FF2B5EF4-FFF2-40B4-BE49-F238E27FC236}">
                <a16:creationId xmlns:a16="http://schemas.microsoft.com/office/drawing/2014/main" id="{3BF104FE-EA51-0F4C-B4AF-28FCC3023EF2}"/>
              </a:ext>
            </a:extLst>
          </p:cNvPr>
          <p:cNvSpPr/>
          <p:nvPr/>
        </p:nvSpPr>
        <p:spPr>
          <a:xfrm>
            <a:off x="6002646" y="1753173"/>
            <a:ext cx="241300" cy="273288"/>
          </a:xfrm>
          <a:prstGeom prst="downArrow">
            <a:avLst/>
          </a:prstGeom>
          <a:solidFill>
            <a:srgbClr val="F18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3156360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8f91ab-addf-46ce-a247-6d139be0a9c1" xsi:nil="true"/>
    <lcf76f155ced4ddcb4097134ff3c332f xmlns="4ad7cec7-c4f8-4da3-aacd-e209464063d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F6AAA171EB471B48B1CC1D0B830D2573" ma:contentTypeVersion="15" ma:contentTypeDescription="Crear nuevo documento." ma:contentTypeScope="" ma:versionID="5cc27a8dd9f4789d5db376590b24a46e">
  <xsd:schema xmlns:xsd="http://www.w3.org/2001/XMLSchema" xmlns:xs="http://www.w3.org/2001/XMLSchema" xmlns:p="http://schemas.microsoft.com/office/2006/metadata/properties" xmlns:ns2="4ad7cec7-c4f8-4da3-aacd-e209464063d9" xmlns:ns3="e38f91ab-addf-46ce-a247-6d139be0a9c1" targetNamespace="http://schemas.microsoft.com/office/2006/metadata/properties" ma:root="true" ma:fieldsID="6ba65d0d213c51f72bb26e55e9e1022d" ns2:_="" ns3:_="">
    <xsd:import namespace="4ad7cec7-c4f8-4da3-aacd-e209464063d9"/>
    <xsd:import namespace="e38f91ab-addf-46ce-a247-6d139be0a9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7cec7-c4f8-4da3-aacd-e209464063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2a639bc6-dc8c-43a0-baeb-edbb56d427b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8f91ab-addf-46ce-a247-6d139be0a9c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df1c28-7281-41fe-b592-5c863cbdb7a0}" ma:internalName="TaxCatchAll" ma:showField="CatchAllData" ma:web="e38f91ab-addf-46ce-a247-6d139be0a9c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F4A017-AFBE-4B6D-BB36-2AB775C5BF79}">
  <ds:schemaRefs>
    <ds:schemaRef ds:uri="http://purl.org/dc/elements/1.1/"/>
    <ds:schemaRef ds:uri="http://purl.org/dc/terms/"/>
    <ds:schemaRef ds:uri="http://purl.org/dc/dcmitype/"/>
    <ds:schemaRef ds:uri="7323dd76-abd1-4a0f-a7d2-ebe0b5c7418e"/>
    <ds:schemaRef ds:uri="http://www.w3.org/XML/1998/namespace"/>
    <ds:schemaRef ds:uri="http://schemas.microsoft.com/office/2006/documentManagement/types"/>
    <ds:schemaRef ds:uri="http://schemas.openxmlformats.org/package/2006/metadata/core-properties"/>
    <ds:schemaRef ds:uri="5d9e058c-a11d-4d86-9106-035c142a5f07"/>
    <ds:schemaRef ds:uri="http://schemas.microsoft.com/office/infopath/2007/PartnerControls"/>
    <ds:schemaRef ds:uri="http://schemas.microsoft.com/office/2006/metadata/properties"/>
    <ds:schemaRef ds:uri="e38f91ab-addf-46ce-a247-6d139be0a9c1"/>
    <ds:schemaRef ds:uri="4ad7cec7-c4f8-4da3-aacd-e209464063d9"/>
  </ds:schemaRefs>
</ds:datastoreItem>
</file>

<file path=customXml/itemProps2.xml><?xml version="1.0" encoding="utf-8"?>
<ds:datastoreItem xmlns:ds="http://schemas.openxmlformats.org/officeDocument/2006/customXml" ds:itemID="{A42603FA-00BE-466F-938C-42FB76EA591F}">
  <ds:schemaRefs>
    <ds:schemaRef ds:uri="http://schemas.microsoft.com/sharepoint/v3/contenttype/forms"/>
  </ds:schemaRefs>
</ds:datastoreItem>
</file>

<file path=customXml/itemProps3.xml><?xml version="1.0" encoding="utf-8"?>
<ds:datastoreItem xmlns:ds="http://schemas.openxmlformats.org/officeDocument/2006/customXml" ds:itemID="{8CE6C010-F592-4B42-A37C-2FF3CD1F98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d7cec7-c4f8-4da3-aacd-e209464063d9"/>
    <ds:schemaRef ds:uri="e38f91ab-addf-46ce-a247-6d139be0a9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814</TotalTime>
  <Words>3208</Words>
  <Application>Microsoft Office PowerPoint</Application>
  <PresentationFormat>Panorámica</PresentationFormat>
  <Paragraphs>541</Paragraphs>
  <Slides>59</Slides>
  <Notes>24</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59</vt:i4>
      </vt:variant>
    </vt:vector>
  </HeadingPairs>
  <TitlesOfParts>
    <vt:vector size="69" baseType="lpstr">
      <vt:lpstr>Arial</vt:lpstr>
      <vt:lpstr>Arial Narrow</vt:lpstr>
      <vt:lpstr>Asap</vt:lpstr>
      <vt:lpstr>Calibri</vt:lpstr>
      <vt:lpstr>Calibri Light</vt:lpstr>
      <vt:lpstr>Century Gothic</vt:lpstr>
      <vt:lpstr>Kristen ITC</vt:lpstr>
      <vt:lpstr>Symbol</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Zona de Influencia Centro Zonal No. 3 Fonseca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Eugenia Garcia Gomez</dc:creator>
  <cp:lastModifiedBy>Marisol Jaimes Calderon</cp:lastModifiedBy>
  <cp:revision>96</cp:revision>
  <cp:lastPrinted>2022-05-16T18:03:01Z</cp:lastPrinted>
  <dcterms:modified xsi:type="dcterms:W3CDTF">2022-10-20T19:02:33Z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0x010100F6AAA171EB471B48B1CC1D0B830D2573</vt:lpwstr>
  </property>
  <property fmtid="{D5CDD505-2E9C-101B-9397-08002B2CF9AE}" pid="3" name="Order">
    <vt:lpwstr>20231200.0000000</vt:lpwstr>
  </property>
</Properties>
</file>