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5"/>
  </p:notesMasterIdLst>
  <p:sldIdLst>
    <p:sldId id="256" r:id="rId5"/>
    <p:sldId id="271" r:id="rId6"/>
    <p:sldId id="294" r:id="rId7"/>
    <p:sldId id="270" r:id="rId8"/>
    <p:sldId id="290" r:id="rId9"/>
    <p:sldId id="262" r:id="rId10"/>
    <p:sldId id="273" r:id="rId11"/>
    <p:sldId id="289" r:id="rId12"/>
    <p:sldId id="279" r:id="rId13"/>
    <p:sldId id="267" r:id="rId14"/>
    <p:sldId id="292" r:id="rId15"/>
    <p:sldId id="293" r:id="rId16"/>
    <p:sldId id="281" r:id="rId17"/>
    <p:sldId id="266" r:id="rId18"/>
    <p:sldId id="288" r:id="rId19"/>
    <p:sldId id="268" r:id="rId20"/>
    <p:sldId id="280" r:id="rId21"/>
    <p:sldId id="291" r:id="rId22"/>
    <p:sldId id="272" r:id="rId23"/>
    <p:sldId id="261" r:id="rId24"/>
  </p:sldIdLst>
  <p:sldSz cx="12192000" cy="6858000"/>
  <p:notesSz cx="9929813" cy="6797675"/>
  <p:embeddedFontLst>
    <p:embeddedFont>
      <p:font typeface="Amasis MT Pro Medium" panose="02040604050005020304" pitchFamily="18" charset="0"/>
      <p:regular r:id="rId26"/>
      <p:italic r:id="rId27"/>
    </p:embeddedFont>
    <p:embeddedFont>
      <p:font typeface="Nunito Sans" pitchFamily="2" charset="0"/>
      <p:regular r:id="rId28"/>
      <p:bold r:id="rId29"/>
      <p:italic r:id="rId30"/>
      <p:boldItalic r:id="rId31"/>
    </p:embeddedFont>
    <p:embeddedFont>
      <p:font typeface="Nunito Sans Black" pitchFamily="2" charset="0"/>
      <p:bold r:id="rId32"/>
      <p:boldItalic r:id="rId33"/>
    </p:embeddedFont>
    <p:embeddedFont>
      <p:font typeface="Nunito Sans Normal"/>
      <p:regular r:id="rId34"/>
      <p:bold r:id="rId35"/>
      <p:italic r:id="rId36"/>
      <p:boldItalic r:id="rId37"/>
    </p:embeddedFont>
    <p:embeddedFont>
      <p:font typeface="White Shadows" panose="020B0604020202020204" charset="0"/>
      <p:regular r:id="rId38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688F"/>
    <a:srgbClr val="C820F2"/>
    <a:srgbClr val="FEA733"/>
    <a:srgbClr val="FEA4BC"/>
    <a:srgbClr val="008AEB"/>
    <a:srgbClr val="FF6082"/>
    <a:srgbClr val="DFF5FD"/>
    <a:srgbClr val="020AA0"/>
    <a:srgbClr val="666EFD"/>
    <a:srgbClr val="FFCD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>
      <p:cViewPr>
        <p:scale>
          <a:sx n="75" d="100"/>
          <a:sy n="75" d="100"/>
        </p:scale>
        <p:origin x="653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919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24596" y="1"/>
            <a:ext cx="4302919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783DD-C39D-4A9D-A0F4-A812A4415778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828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2982" y="3271381"/>
            <a:ext cx="794385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919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24596" y="6456612"/>
            <a:ext cx="4302919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85B4C-55DE-4DE9-B52D-5107502B51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4734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85B4C-55DE-4DE9-B52D-5107502B513F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3480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85B4C-55DE-4DE9-B52D-5107502B513F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738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85B4C-55DE-4DE9-B52D-5107502B513F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0258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F47EE1-68A2-90A1-D307-93419CC96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C28272-F816-5C02-9A0C-15C3EE4FCA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F1CE0B-CD56-89A9-7679-ACAE8CA6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8B28CE-975E-C98E-7D1B-4019E9101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776F45-CE8B-6EBB-5522-52C43CD90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5738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5C911E-A42F-5D03-BE3E-D387B3032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2A2847-133F-A01B-1469-74CB3E039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AF87D7-8075-ED4D-613C-4601C9FBA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6F4ED9-79BE-CEAD-2397-7564EAF8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6A9A67-31A4-9D54-21A3-37CA6AFF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285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9D4B38-5528-AB14-1475-69A011D32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037213-72DE-499F-23E4-77F61EA9B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0BB03C-67B1-243A-B7F0-93F5ACB85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99A7CA-81D1-6DE6-7E15-7AF28DE92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958E27-E124-E9DD-4778-2A38D4D90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886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0BCE81-49F8-B5D8-BDB4-AC5B88114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40DC14-C307-9CA4-D026-544ECB8831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3F149C-8C1F-C277-8843-28808502A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7D6A0E9-54B0-C714-2DE2-55BA1A611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67947E-7DCD-8E99-7088-CB58C0642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662363-CD5D-B85E-51A5-D2F9195C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863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C596C-FC63-F18F-273D-00411F56E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0A6C73-F298-E8D2-5EA8-FE1660DE2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04E21E-F487-95B0-9132-598648A96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2F85540-61AA-A31E-8BB1-19101AA66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341DFF5-6EB0-D31A-5726-30DAC42C3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D827E7-B9A9-2750-49D9-E0798FD53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8174FE3-84A8-AF87-8163-D2524C21F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12C5BDF-8A3E-2271-74AE-DFA1F8C42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74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270710-B325-EB5C-4974-D3EAC8443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60BCCE-531D-3811-69E1-5AFF83290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A9DEFF-7672-569F-72D1-D29964F9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263B72-075A-3578-7740-DA41482F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185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6B74EBD-89F4-105D-3701-9DAF7B3D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583A36-7C60-6F3A-A1EE-596B7AC93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C104E7-43E6-FBAD-FBE3-236C8B84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048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4BA076-A8FA-8617-A260-02077013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93E8A8-F25A-7A76-71BC-C229AAED1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B5BE92-9E85-798C-6ABD-E82254AF1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E764A4-F26B-12F4-4828-7C349E471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05284D-EF7E-8F65-D6F9-BD7478F28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7EB2DA-BA19-3D87-AA8E-343A79FF7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7678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B83DF8-D170-2EC1-AE26-C88737243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7C72617-CFAB-ECAB-CE36-ACC323945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66DEDC-D655-6A10-BFB5-7B5EBBB68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E0AFAC-0B90-34FB-7477-2D358E6D7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B4B4B3-CE26-E159-96C1-23C9B6D4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38B9F48-5E1E-1290-825B-081A47F7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453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B68AE-CA3F-FFF1-567D-66B334979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907AB0-A7FB-0FFD-3945-AC23A58CB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9F778F-E00E-0924-B7DA-E5B53676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F70C5A-2361-CF63-0BA4-30E65340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A85AAA-068E-334E-E27E-825410100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894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4D225E2-E910-1F9F-FDA7-755B32A6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7F3D18C-40BC-53EC-1025-52FC0754D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4D7273-9500-08F6-3656-CA79D21A2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6A78-2693-4E91-8624-BD2B497AFCF1}" type="datetimeFigureOut">
              <a:rPr lang="es-CO" smtClean="0"/>
              <a:t>27/05/2026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E81973-D43B-C747-9DDD-A015D46D6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34F4A5-8F52-C25B-32C0-E203CDCD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786DD-61E7-4DCA-A961-93C1838BB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939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F51250-80E2-D9A3-2AC6-E4103992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AE4F35-0F73-34B4-65A8-CBA3DECA1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D5E7EA-9277-3BE0-4407-2274A41A4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Nunito Sans" panose="00000500000000000000" pitchFamily="2" charset="0"/>
              </a:defRPr>
            </a:lvl1pPr>
          </a:lstStyle>
          <a:p>
            <a:fld id="{B5B76A78-2693-4E91-8624-BD2B497AFCF1}" type="datetimeFigureOut">
              <a:rPr lang="es-CO" smtClean="0"/>
              <a:pPr/>
              <a:t>27/05/2026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8E7E9-04A1-7718-E2DC-30BB916FE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Nunito Sans" panose="00000500000000000000" pitchFamily="2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A1EB11-3D09-7262-182A-88E5FDF45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Nunito Sans" panose="00000500000000000000" pitchFamily="2" charset="0"/>
              </a:defRPr>
            </a:lvl1pPr>
          </a:lstStyle>
          <a:p>
            <a:fld id="{FEF786DD-61E7-4DCA-A961-93C1838BB26A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648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unito Sans Black" panose="00000A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unito Sans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.png"/><Relationship Id="rId7" Type="http://schemas.openxmlformats.org/officeDocument/2006/relationships/image" Target="../media/image2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emf"/><Relationship Id="rId5" Type="http://schemas.openxmlformats.org/officeDocument/2006/relationships/image" Target="../media/image4.png"/><Relationship Id="rId10" Type="http://schemas.openxmlformats.org/officeDocument/2006/relationships/image" Target="../media/image29.emf"/><Relationship Id="rId4" Type="http://schemas.openxmlformats.org/officeDocument/2006/relationships/image" Target="../media/image3.png"/><Relationship Id="rId9" Type="http://schemas.openxmlformats.org/officeDocument/2006/relationships/image" Target="../media/image2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1.jpe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32.jpeg"/><Relationship Id="rId5" Type="http://schemas.openxmlformats.org/officeDocument/2006/relationships/image" Target="../media/image3.png"/><Relationship Id="rId10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7883F69-967D-6DA1-4573-76DC05F0D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741A5A8-35B9-0F37-BF10-BB68198C4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515" y="1632450"/>
            <a:ext cx="5677333" cy="3429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6D48D2-208F-0600-0E63-9092AA0364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263" y="3342030"/>
            <a:ext cx="1397752" cy="120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78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7883F69-967D-6DA1-4573-76DC05F0D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B6D48D2-208F-0600-0E63-9092AA036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77" y="501848"/>
            <a:ext cx="1397752" cy="1205815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9731F86C-EBDE-46A9-8CAD-F5EC67432942}"/>
              </a:ext>
            </a:extLst>
          </p:cNvPr>
          <p:cNvGrpSpPr/>
          <p:nvPr/>
        </p:nvGrpSpPr>
        <p:grpSpPr>
          <a:xfrm>
            <a:off x="3442945" y="2505491"/>
            <a:ext cx="5306109" cy="1847017"/>
            <a:chOff x="3442945" y="2209953"/>
            <a:chExt cx="5306109" cy="1847017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839AD642-136B-484C-B742-567DBE239562}"/>
                </a:ext>
              </a:extLst>
            </p:cNvPr>
            <p:cNvGrpSpPr/>
            <p:nvPr/>
          </p:nvGrpSpPr>
          <p:grpSpPr>
            <a:xfrm>
              <a:off x="3442945" y="2209953"/>
              <a:ext cx="5306109" cy="1598133"/>
              <a:chOff x="3404707" y="2209511"/>
              <a:chExt cx="5306109" cy="1598133"/>
            </a:xfrm>
          </p:grpSpPr>
          <p:pic>
            <p:nvPicPr>
              <p:cNvPr id="6" name="Gráfico 5">
                <a:extLst>
                  <a:ext uri="{FF2B5EF4-FFF2-40B4-BE49-F238E27FC236}">
                    <a16:creationId xmlns:a16="http://schemas.microsoft.com/office/drawing/2014/main" id="{DEE8E77B-E1CF-4743-9CA5-B797273C9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404707" y="2209511"/>
                <a:ext cx="1562784" cy="1568937"/>
              </a:xfrm>
              <a:prstGeom prst="rect">
                <a:avLst/>
              </a:prstGeom>
            </p:spPr>
          </p:pic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7C4E8736-FFB7-47CD-804C-7397855C5EE8}"/>
                  </a:ext>
                </a:extLst>
              </p:cNvPr>
              <p:cNvSpPr txBox="1"/>
              <p:nvPr/>
            </p:nvSpPr>
            <p:spPr>
              <a:xfrm>
                <a:off x="5024641" y="2915092"/>
                <a:ext cx="3686175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5200" dirty="0">
                    <a:solidFill>
                      <a:srgbClr val="666EFD"/>
                    </a:solidFill>
                    <a:latin typeface="Nunito Sans Black" panose="00000A00000000000000" pitchFamily="2" charset="0"/>
                  </a:rPr>
                  <a:t>Pública</a:t>
                </a:r>
                <a:endParaRPr lang="es-CO" sz="5200" dirty="0">
                  <a:solidFill>
                    <a:srgbClr val="666EFD"/>
                  </a:solidFill>
                  <a:latin typeface="Nunito Sans Black" panose="00000A00000000000000" pitchFamily="2" charset="0"/>
                </a:endParaRPr>
              </a:p>
            </p:txBody>
          </p:sp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5677C031-FA63-4691-A7CA-D50BA5947369}"/>
                  </a:ext>
                </a:extLst>
              </p:cNvPr>
              <p:cNvSpPr txBox="1"/>
              <p:nvPr/>
            </p:nvSpPr>
            <p:spPr>
              <a:xfrm>
                <a:off x="5024641" y="2247611"/>
                <a:ext cx="3686175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5200" dirty="0">
                    <a:solidFill>
                      <a:srgbClr val="020AA0"/>
                    </a:solidFill>
                    <a:latin typeface="Nunito Sans Black" panose="00000A00000000000000" pitchFamily="2" charset="0"/>
                  </a:rPr>
                  <a:t>Mesas </a:t>
                </a:r>
                <a:endParaRPr lang="es-CO" sz="5200" dirty="0">
                  <a:solidFill>
                    <a:srgbClr val="020AA0"/>
                  </a:solidFill>
                  <a:latin typeface="Nunito Sans Black" panose="00000A00000000000000" pitchFamily="2" charset="0"/>
                </a:endParaRPr>
              </a:p>
            </p:txBody>
          </p:sp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83F4724A-C22A-4F1C-9374-32A323971B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162800" y="2495550"/>
                <a:ext cx="781050" cy="571500"/>
              </a:xfrm>
              <a:prstGeom prst="rect">
                <a:avLst/>
              </a:prstGeom>
            </p:spPr>
          </p:pic>
        </p:grp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FC89B0C-9C39-4094-87CD-069B0C5A2D20}"/>
                </a:ext>
              </a:extLst>
            </p:cNvPr>
            <p:cNvSpPr txBox="1"/>
            <p:nvPr/>
          </p:nvSpPr>
          <p:spPr>
            <a:xfrm>
              <a:off x="7242783" y="3687638"/>
              <a:ext cx="7393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>
                  <a:solidFill>
                    <a:srgbClr val="020AA0"/>
                  </a:solidFill>
                  <a:latin typeface="Nunito Sans Black" panose="00000A00000000000000" pitchFamily="2" charset="0"/>
                </a:rPr>
                <a:t>2025</a:t>
              </a:r>
              <a:endParaRPr lang="es-CO">
                <a:solidFill>
                  <a:srgbClr val="020AA0"/>
                </a:solidFill>
                <a:latin typeface="Nunito Sans Black" panose="00000A00000000000000" pitchFamily="2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F0A17303-CFF9-6EF0-77F1-F01101B40257}"/>
              </a:ext>
            </a:extLst>
          </p:cNvPr>
          <p:cNvSpPr txBox="1"/>
          <p:nvPr/>
        </p:nvSpPr>
        <p:spPr>
          <a:xfrm>
            <a:off x="1778000" y="4543425"/>
            <a:ext cx="9235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>
                <a:solidFill>
                  <a:schemeClr val="accent6">
                    <a:lumMod val="75000"/>
                  </a:schemeClr>
                </a:solidFill>
                <a:latin typeface="Nunito Sans Black" panose="00000A00000000000000" pitchFamily="2" charset="0"/>
              </a:rPr>
              <a:t>Centro Zonal Especializado Creer</a:t>
            </a:r>
            <a:endParaRPr lang="es-CO" sz="4000" dirty="0">
              <a:solidFill>
                <a:schemeClr val="accent6">
                  <a:lumMod val="75000"/>
                </a:schemeClr>
              </a:solidFill>
              <a:latin typeface="Nunito Sans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898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1E0B8E-52F7-FAB3-EB4D-2B855C919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ADA351F-DB8D-29E4-29C3-B8EA329C6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A4C2551-CE27-8D0D-DF87-9ECB50F16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408" y="0"/>
            <a:ext cx="2263560" cy="1952732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F106A7EF-2C52-A11B-3F96-D433C77C4B82}"/>
              </a:ext>
            </a:extLst>
          </p:cNvPr>
          <p:cNvGrpSpPr/>
          <p:nvPr/>
        </p:nvGrpSpPr>
        <p:grpSpPr>
          <a:xfrm>
            <a:off x="2062480" y="572677"/>
            <a:ext cx="8716010" cy="1568937"/>
            <a:chOff x="2040865" y="206310"/>
            <a:chExt cx="9070090" cy="1568937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93611847-E100-12AA-BD31-C1BABC4D9063}"/>
                </a:ext>
              </a:extLst>
            </p:cNvPr>
            <p:cNvGrpSpPr/>
            <p:nvPr/>
          </p:nvGrpSpPr>
          <p:grpSpPr>
            <a:xfrm>
              <a:off x="2040865" y="206310"/>
              <a:ext cx="9070090" cy="1568937"/>
              <a:chOff x="2002627" y="205868"/>
              <a:chExt cx="9070090" cy="1568937"/>
            </a:xfrm>
          </p:grpSpPr>
          <p:pic>
            <p:nvPicPr>
              <p:cNvPr id="6" name="Gráfico 5">
                <a:extLst>
                  <a:ext uri="{FF2B5EF4-FFF2-40B4-BE49-F238E27FC236}">
                    <a16:creationId xmlns:a16="http://schemas.microsoft.com/office/drawing/2014/main" id="{392B3CE4-2EB8-EC1B-781B-186931B7CC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002627" y="205868"/>
                <a:ext cx="1562784" cy="1568937"/>
              </a:xfrm>
              <a:prstGeom prst="rect">
                <a:avLst/>
              </a:prstGeom>
            </p:spPr>
          </p:pic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3E2A8ECC-4D0F-C1B4-3824-17C2E2E681EE}"/>
                  </a:ext>
                </a:extLst>
              </p:cNvPr>
              <p:cNvSpPr txBox="1"/>
              <p:nvPr/>
            </p:nvSpPr>
            <p:spPr>
              <a:xfrm>
                <a:off x="6778236" y="990336"/>
                <a:ext cx="42944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3200" dirty="0">
                    <a:solidFill>
                      <a:srgbClr val="666EFD"/>
                    </a:solidFill>
                    <a:latin typeface="Nunito Sans Black" panose="00000A00000000000000" pitchFamily="2" charset="0"/>
                  </a:rPr>
                  <a:t>Mesa Pública</a:t>
                </a:r>
                <a:endParaRPr lang="es-CO" sz="3200" dirty="0">
                  <a:solidFill>
                    <a:srgbClr val="666EFD"/>
                  </a:solidFill>
                  <a:latin typeface="Nunito Sans Black" panose="00000A00000000000000" pitchFamily="2" charset="0"/>
                </a:endParaRPr>
              </a:p>
            </p:txBody>
          </p:sp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F4935A51-7606-C232-8FAD-C8B50C628ABC}"/>
                  </a:ext>
                </a:extLst>
              </p:cNvPr>
              <p:cNvSpPr txBox="1"/>
              <p:nvPr/>
            </p:nvSpPr>
            <p:spPr>
              <a:xfrm>
                <a:off x="4400879" y="283694"/>
                <a:ext cx="5523841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MX" sz="5200" dirty="0">
                    <a:solidFill>
                      <a:srgbClr val="020AA0"/>
                    </a:solidFill>
                    <a:latin typeface="Nunito Sans Black" panose="00000A00000000000000" pitchFamily="2" charset="0"/>
                  </a:rPr>
                  <a:t>Orden del Dia</a:t>
                </a:r>
                <a:endParaRPr lang="es-CO" sz="5200" dirty="0">
                  <a:solidFill>
                    <a:srgbClr val="020AA0"/>
                  </a:solidFill>
                  <a:latin typeface="Nunito Sans Black" panose="00000A00000000000000" pitchFamily="2" charset="0"/>
                </a:endParaRPr>
              </a:p>
            </p:txBody>
          </p:sp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A291F49F-119C-9FD4-0252-D2BF90EF31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037442" y="1203305"/>
                <a:ext cx="781050" cy="571500"/>
              </a:xfrm>
              <a:prstGeom prst="rect">
                <a:avLst/>
              </a:prstGeom>
            </p:spPr>
          </p:pic>
        </p:grp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3CCF00E2-7C6A-BD95-36A7-E4B5C32703A5}"/>
                </a:ext>
              </a:extLst>
            </p:cNvPr>
            <p:cNvSpPr txBox="1"/>
            <p:nvPr/>
          </p:nvSpPr>
          <p:spPr>
            <a:xfrm>
              <a:off x="9654571" y="1120165"/>
              <a:ext cx="781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srgbClr val="020AA0"/>
                  </a:solidFill>
                  <a:latin typeface="Nunito Sans Black" panose="00000A00000000000000" pitchFamily="2" charset="0"/>
                </a:rPr>
                <a:t>2025</a:t>
              </a:r>
              <a:endParaRPr lang="es-CO" dirty="0">
                <a:solidFill>
                  <a:srgbClr val="020AA0"/>
                </a:solidFill>
                <a:latin typeface="Nunito Sans Black" panose="00000A00000000000000" pitchFamily="2" charset="0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0BA86B82-0CD3-E22A-DD40-4E44FACF7F85}"/>
              </a:ext>
            </a:extLst>
          </p:cNvPr>
          <p:cNvSpPr txBox="1"/>
          <p:nvPr/>
        </p:nvSpPr>
        <p:spPr>
          <a:xfrm>
            <a:off x="6903404" y="1852524"/>
            <a:ext cx="4297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accent6">
                    <a:lumMod val="75000"/>
                  </a:schemeClr>
                </a:solidFill>
                <a:latin typeface="Nunito Sans Black" panose="00000A00000000000000" pitchFamily="2" charset="0"/>
              </a:rPr>
              <a:t>Centro Zonal Especializado Creer</a:t>
            </a:r>
            <a:endParaRPr lang="es-CO" sz="2000" dirty="0">
              <a:solidFill>
                <a:schemeClr val="accent6">
                  <a:lumMod val="75000"/>
                </a:schemeClr>
              </a:solidFill>
              <a:latin typeface="Nunito Sans Black" panose="00000A00000000000000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DD431F8-5EAE-BA6B-2692-EABF67F384A4}"/>
              </a:ext>
            </a:extLst>
          </p:cNvPr>
          <p:cNvSpPr txBox="1"/>
          <p:nvPr/>
        </p:nvSpPr>
        <p:spPr>
          <a:xfrm>
            <a:off x="1615440" y="2278031"/>
            <a:ext cx="83515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Saludo de Bienvenida 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Rutas de Evacuación - Brigadistas / Registro de asistencia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Himnos 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Apertura de la Mesa por la Dra. Luz Dary Goyeneche Bello – Coordinadora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Somos Historia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Familia Paz Chacín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Fundación Significarte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Experiencia Exitosa CE Creer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Mesas de trabajo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Niñez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Adolescencia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Familias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Socialización por mesas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Conclusiones</a:t>
            </a:r>
          </a:p>
          <a:p>
            <a:pPr marL="342900" indent="-342900">
              <a:buAutoNum type="arabicPeriod"/>
            </a:pPr>
            <a:r>
              <a:rPr lang="es-ES" dirty="0">
                <a:solidFill>
                  <a:schemeClr val="tx2"/>
                </a:solidFill>
                <a:latin typeface="Amasis MT Pro Medium" panose="020F0502020204030204" pitchFamily="18" charset="0"/>
              </a:rPr>
              <a:t>Evaluación - Tú opinión es importante</a:t>
            </a:r>
          </a:p>
          <a:p>
            <a:pPr marL="342900" indent="-342900">
              <a:buAutoNum type="arabicPeriod"/>
            </a:pPr>
            <a:endParaRPr lang="es-ES" dirty="0">
              <a:solidFill>
                <a:schemeClr val="tx2"/>
              </a:solidFill>
              <a:latin typeface="Amasis MT Pro Medium" panose="020F0502020204030204" pitchFamily="18" charset="0"/>
            </a:endParaRPr>
          </a:p>
          <a:p>
            <a:pPr lvl="1"/>
            <a:endParaRPr lang="es-ES" dirty="0">
              <a:solidFill>
                <a:schemeClr val="tx2"/>
              </a:solidFill>
              <a:latin typeface="Amasis MT Pro Medium" panose="020F0502020204030204" pitchFamily="18" charset="0"/>
            </a:endParaRPr>
          </a:p>
          <a:p>
            <a:pPr marL="342900" indent="-342900">
              <a:buAutoNum type="arabicPeriod"/>
            </a:pPr>
            <a:endParaRPr lang="es-ES" dirty="0">
              <a:solidFill>
                <a:schemeClr val="tx2"/>
              </a:solidFill>
              <a:latin typeface="Amasis MT Pro Medium" panose="020F0502020204030204" pitchFamily="18" charset="0"/>
            </a:endParaRPr>
          </a:p>
          <a:p>
            <a:pPr marL="342900" indent="-342900">
              <a:buAutoNum type="arabicPeriod"/>
            </a:pPr>
            <a:endParaRPr lang="es-CO" dirty="0">
              <a:solidFill>
                <a:schemeClr val="tx2"/>
              </a:solidFill>
              <a:latin typeface="Amasis MT Pro Medium" panose="020F05020202040302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2DAE822-E4FA-D9C6-E7C8-9F42A11B014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8"/>
          <a:stretch/>
        </p:blipFill>
        <p:spPr>
          <a:xfrm>
            <a:off x="6903404" y="3299065"/>
            <a:ext cx="3821953" cy="283269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FB6BB93-E29F-B1C7-CD35-3C683625B931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4766">
            <a:off x="6275461" y="5121209"/>
            <a:ext cx="3767111" cy="156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5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D3893-AA72-34D1-431C-54A230A44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2ACFFF30-45F7-41E9-B0A6-4F1B8B022847}"/>
              </a:ext>
            </a:extLst>
          </p:cNvPr>
          <p:cNvSpPr/>
          <p:nvPr/>
        </p:nvSpPr>
        <p:spPr>
          <a:xfrm>
            <a:off x="1852899" y="2616638"/>
            <a:ext cx="917089" cy="887931"/>
          </a:xfrm>
          <a:custGeom>
            <a:avLst/>
            <a:gdLst>
              <a:gd name="connsiteX0" fmla="*/ 575 w 917089"/>
              <a:gd name="connsiteY0" fmla="*/ 338481 h 887931"/>
              <a:gd name="connsiteX1" fmla="*/ 6386 w 917089"/>
              <a:gd name="connsiteY1" fmla="*/ 396107 h 887931"/>
              <a:gd name="connsiteX2" fmla="*/ 67441 w 917089"/>
              <a:gd name="connsiteY2" fmla="*/ 456401 h 887931"/>
              <a:gd name="connsiteX3" fmla="*/ 266513 w 917089"/>
              <a:gd name="connsiteY3" fmla="*/ 597561 h 887931"/>
              <a:gd name="connsiteX4" fmla="*/ 384528 w 917089"/>
              <a:gd name="connsiteY4" fmla="*/ 776250 h 887931"/>
              <a:gd name="connsiteX5" fmla="*/ 754955 w 917089"/>
              <a:gd name="connsiteY5" fmla="*/ 861594 h 887931"/>
              <a:gd name="connsiteX6" fmla="*/ 842490 w 917089"/>
              <a:gd name="connsiteY6" fmla="*/ 797967 h 887931"/>
              <a:gd name="connsiteX7" fmla="*/ 897830 w 917089"/>
              <a:gd name="connsiteY7" fmla="*/ 692525 h 887931"/>
              <a:gd name="connsiteX8" fmla="*/ 693138 w 917089"/>
              <a:gd name="connsiteY8" fmla="*/ 131503 h 887931"/>
              <a:gd name="connsiteX9" fmla="*/ 218507 w 917089"/>
              <a:gd name="connsiteY9" fmla="*/ 1201 h 887931"/>
              <a:gd name="connsiteX10" fmla="*/ 53820 w 917089"/>
              <a:gd name="connsiteY10" fmla="*/ 61018 h 887931"/>
              <a:gd name="connsiteX11" fmla="*/ 575 w 917089"/>
              <a:gd name="connsiteY11" fmla="*/ 338481 h 88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7089" h="887931">
                <a:moveTo>
                  <a:pt x="575" y="338481"/>
                </a:moveTo>
                <a:cubicBezTo>
                  <a:pt x="-472" y="357912"/>
                  <a:pt x="-853" y="378010"/>
                  <a:pt x="6386" y="396107"/>
                </a:cubicBezTo>
                <a:cubicBezTo>
                  <a:pt x="17149" y="423158"/>
                  <a:pt x="42676" y="441161"/>
                  <a:pt x="67441" y="456401"/>
                </a:cubicBezTo>
                <a:cubicBezTo>
                  <a:pt x="136973" y="499358"/>
                  <a:pt x="212983" y="535744"/>
                  <a:pt x="266513" y="597561"/>
                </a:cubicBezTo>
                <a:cubicBezTo>
                  <a:pt x="313281" y="651663"/>
                  <a:pt x="338999" y="721196"/>
                  <a:pt x="384528" y="776250"/>
                </a:cubicBezTo>
                <a:cubicBezTo>
                  <a:pt x="471301" y="881216"/>
                  <a:pt x="630940" y="917982"/>
                  <a:pt x="754955" y="861594"/>
                </a:cubicBezTo>
                <a:cubicBezTo>
                  <a:pt x="788007" y="846545"/>
                  <a:pt x="818678" y="825399"/>
                  <a:pt x="842490" y="797967"/>
                </a:cubicBezTo>
                <a:cubicBezTo>
                  <a:pt x="868684" y="767773"/>
                  <a:pt x="886019" y="730721"/>
                  <a:pt x="897830" y="692525"/>
                </a:cubicBezTo>
                <a:cubicBezTo>
                  <a:pt x="960695" y="489738"/>
                  <a:pt x="863731" y="257900"/>
                  <a:pt x="693138" y="131503"/>
                </a:cubicBezTo>
                <a:cubicBezTo>
                  <a:pt x="557597" y="31205"/>
                  <a:pt x="385004" y="-7562"/>
                  <a:pt x="218507" y="1201"/>
                </a:cubicBezTo>
                <a:cubicBezTo>
                  <a:pt x="147927" y="4916"/>
                  <a:pt x="90491" y="629"/>
                  <a:pt x="53820" y="61018"/>
                </a:cubicBezTo>
                <a:cubicBezTo>
                  <a:pt x="10577" y="131979"/>
                  <a:pt x="4766" y="257804"/>
                  <a:pt x="575" y="338481"/>
                </a:cubicBezTo>
                <a:close/>
              </a:path>
            </a:pathLst>
          </a:custGeom>
          <a:solidFill>
            <a:srgbClr val="FE68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D9468271-E6D2-440F-B896-DAD054E45F9E}"/>
              </a:ext>
            </a:extLst>
          </p:cNvPr>
          <p:cNvSpPr/>
          <p:nvPr/>
        </p:nvSpPr>
        <p:spPr>
          <a:xfrm>
            <a:off x="6443621" y="2532238"/>
            <a:ext cx="929252" cy="848804"/>
          </a:xfrm>
          <a:custGeom>
            <a:avLst/>
            <a:gdLst>
              <a:gd name="connsiteX0" fmla="*/ 1780 w 561913"/>
              <a:gd name="connsiteY0" fmla="*/ 348116 h 615689"/>
              <a:gd name="connsiteX1" fmla="*/ 35117 w 561913"/>
              <a:gd name="connsiteY1" fmla="*/ 529091 h 615689"/>
              <a:gd name="connsiteX2" fmla="*/ 275052 w 561913"/>
              <a:gd name="connsiteY2" fmla="*/ 607672 h 615689"/>
              <a:gd name="connsiteX3" fmla="*/ 486698 w 561913"/>
              <a:gd name="connsiteY3" fmla="*/ 448985 h 615689"/>
              <a:gd name="connsiteX4" fmla="*/ 559564 w 561913"/>
              <a:gd name="connsiteY4" fmla="*/ 227910 h 615689"/>
              <a:gd name="connsiteX5" fmla="*/ 404021 w 561913"/>
              <a:gd name="connsiteY5" fmla="*/ 44744 h 615689"/>
              <a:gd name="connsiteX6" fmla="*/ 159038 w 561913"/>
              <a:gd name="connsiteY6" fmla="*/ 72 h 615689"/>
              <a:gd name="connsiteX7" fmla="*/ 1780 w 561913"/>
              <a:gd name="connsiteY7" fmla="*/ 348211 h 61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913" h="615689">
                <a:moveTo>
                  <a:pt x="1780" y="348116"/>
                </a:moveTo>
                <a:cubicBezTo>
                  <a:pt x="-3268" y="410409"/>
                  <a:pt x="827" y="476798"/>
                  <a:pt x="35117" y="529091"/>
                </a:cubicBezTo>
                <a:cubicBezTo>
                  <a:pt x="84457" y="604243"/>
                  <a:pt x="188089" y="630627"/>
                  <a:pt x="275052" y="607672"/>
                </a:cubicBezTo>
                <a:cubicBezTo>
                  <a:pt x="362015" y="584717"/>
                  <a:pt x="433072" y="521090"/>
                  <a:pt x="486698" y="448985"/>
                </a:cubicBezTo>
                <a:cubicBezTo>
                  <a:pt x="534227" y="384977"/>
                  <a:pt x="571851" y="306682"/>
                  <a:pt x="559564" y="227910"/>
                </a:cubicBezTo>
                <a:cubicBezTo>
                  <a:pt x="546705" y="145328"/>
                  <a:pt x="480221" y="78939"/>
                  <a:pt x="404021" y="44744"/>
                </a:cubicBezTo>
                <a:cubicBezTo>
                  <a:pt x="327821" y="10550"/>
                  <a:pt x="242477" y="3596"/>
                  <a:pt x="159038" y="72"/>
                </a:cubicBezTo>
                <a:cubicBezTo>
                  <a:pt x="41118" y="-4976"/>
                  <a:pt x="9114" y="256295"/>
                  <a:pt x="1780" y="348211"/>
                </a:cubicBezTo>
                <a:close/>
              </a:path>
            </a:pathLst>
          </a:custGeom>
          <a:solidFill>
            <a:srgbClr val="65D82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8F06AF80-76D1-4213-884C-F97981F553EA}"/>
              </a:ext>
            </a:extLst>
          </p:cNvPr>
          <p:cNvSpPr/>
          <p:nvPr/>
        </p:nvSpPr>
        <p:spPr>
          <a:xfrm>
            <a:off x="6417877" y="4716089"/>
            <a:ext cx="874547" cy="801657"/>
          </a:xfrm>
          <a:custGeom>
            <a:avLst/>
            <a:gdLst>
              <a:gd name="connsiteX0" fmla="*/ 20170 w 696824"/>
              <a:gd name="connsiteY0" fmla="*/ 422737 h 568872"/>
              <a:gd name="connsiteX1" fmla="*/ 159997 w 696824"/>
              <a:gd name="connsiteY1" fmla="*/ 559706 h 568872"/>
              <a:gd name="connsiteX2" fmla="*/ 257628 w 696824"/>
              <a:gd name="connsiteY2" fmla="*/ 568660 h 568872"/>
              <a:gd name="connsiteX3" fmla="*/ 384787 w 696824"/>
              <a:gd name="connsiteY3" fmla="*/ 555420 h 568872"/>
              <a:gd name="connsiteX4" fmla="*/ 679204 w 696824"/>
              <a:gd name="connsiteY4" fmla="*/ 252715 h 568872"/>
              <a:gd name="connsiteX5" fmla="*/ 663869 w 696824"/>
              <a:gd name="connsiteY5" fmla="*/ 55739 h 568872"/>
              <a:gd name="connsiteX6" fmla="*/ 517184 w 696824"/>
              <a:gd name="connsiteY6" fmla="*/ 684 h 568872"/>
              <a:gd name="connsiteX7" fmla="*/ 331732 w 696824"/>
              <a:gd name="connsiteY7" fmla="*/ 76217 h 568872"/>
              <a:gd name="connsiteX8" fmla="*/ 313159 w 696824"/>
              <a:gd name="connsiteY8" fmla="*/ 140225 h 568872"/>
              <a:gd name="connsiteX9" fmla="*/ 62365 w 696824"/>
              <a:gd name="connsiteY9" fmla="*/ 236428 h 568872"/>
              <a:gd name="connsiteX10" fmla="*/ 20170 w 696824"/>
              <a:gd name="connsiteY10" fmla="*/ 422737 h 56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6824" h="568872">
                <a:moveTo>
                  <a:pt x="20170" y="422737"/>
                </a:moveTo>
                <a:cubicBezTo>
                  <a:pt x="49411" y="486364"/>
                  <a:pt x="105895" y="543704"/>
                  <a:pt x="159997" y="559706"/>
                </a:cubicBezTo>
                <a:cubicBezTo>
                  <a:pt x="191429" y="568945"/>
                  <a:pt x="224767" y="569327"/>
                  <a:pt x="257628" y="568660"/>
                </a:cubicBezTo>
                <a:cubicBezTo>
                  <a:pt x="300300" y="567898"/>
                  <a:pt x="343353" y="565707"/>
                  <a:pt x="384787" y="555420"/>
                </a:cubicBezTo>
                <a:cubicBezTo>
                  <a:pt x="527376" y="520082"/>
                  <a:pt x="632818" y="392161"/>
                  <a:pt x="679204" y="252715"/>
                </a:cubicBezTo>
                <a:cubicBezTo>
                  <a:pt x="701017" y="187184"/>
                  <a:pt x="709304" y="107650"/>
                  <a:pt x="663869" y="55739"/>
                </a:cubicBezTo>
                <a:cubicBezTo>
                  <a:pt x="628531" y="15353"/>
                  <a:pt x="570715" y="3923"/>
                  <a:pt x="517184" y="684"/>
                </a:cubicBezTo>
                <a:cubicBezTo>
                  <a:pt x="446128" y="-3602"/>
                  <a:pt x="360688" y="11161"/>
                  <a:pt x="331732" y="76217"/>
                </a:cubicBezTo>
                <a:cubicBezTo>
                  <a:pt x="322684" y="96506"/>
                  <a:pt x="320683" y="119270"/>
                  <a:pt x="313159" y="140225"/>
                </a:cubicBezTo>
                <a:cubicBezTo>
                  <a:pt x="269629" y="261574"/>
                  <a:pt x="147900" y="191374"/>
                  <a:pt x="62365" y="236428"/>
                </a:cubicBezTo>
                <a:cubicBezTo>
                  <a:pt x="-11072" y="275004"/>
                  <a:pt x="-11930" y="352728"/>
                  <a:pt x="20170" y="422737"/>
                </a:cubicBez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17743E46-587D-4771-8A76-9EE10FA4E188}"/>
              </a:ext>
            </a:extLst>
          </p:cNvPr>
          <p:cNvSpPr/>
          <p:nvPr/>
        </p:nvSpPr>
        <p:spPr>
          <a:xfrm>
            <a:off x="1926301" y="4555834"/>
            <a:ext cx="865509" cy="961912"/>
          </a:xfrm>
          <a:custGeom>
            <a:avLst/>
            <a:gdLst>
              <a:gd name="connsiteX0" fmla="*/ 450019 w 865509"/>
              <a:gd name="connsiteY0" fmla="*/ 204473 h 961912"/>
              <a:gd name="connsiteX1" fmla="*/ 710623 w 865509"/>
              <a:gd name="connsiteY1" fmla="*/ 536229 h 961912"/>
              <a:gd name="connsiteX2" fmla="*/ 830066 w 865509"/>
              <a:gd name="connsiteY2" fmla="*/ 624906 h 961912"/>
              <a:gd name="connsiteX3" fmla="*/ 821398 w 865509"/>
              <a:gd name="connsiteY3" fmla="*/ 861507 h 961912"/>
              <a:gd name="connsiteX4" fmla="*/ 595942 w 865509"/>
              <a:gd name="connsiteY4" fmla="*/ 961901 h 961912"/>
              <a:gd name="connsiteX5" fmla="*/ 351435 w 865509"/>
              <a:gd name="connsiteY5" fmla="*/ 896940 h 961912"/>
              <a:gd name="connsiteX6" fmla="*/ 71876 w 865509"/>
              <a:gd name="connsiteY6" fmla="*/ 632526 h 961912"/>
              <a:gd name="connsiteX7" fmla="*/ 56541 w 865509"/>
              <a:gd name="connsiteY7" fmla="*/ 56931 h 961912"/>
              <a:gd name="connsiteX8" fmla="*/ 300286 w 865509"/>
              <a:gd name="connsiteY8" fmla="*/ 7401 h 961912"/>
              <a:gd name="connsiteX9" fmla="*/ 450019 w 865509"/>
              <a:gd name="connsiteY9" fmla="*/ 204568 h 9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5509" h="961912">
                <a:moveTo>
                  <a:pt x="450019" y="204473"/>
                </a:moveTo>
                <a:cubicBezTo>
                  <a:pt x="496024" y="340300"/>
                  <a:pt x="589560" y="459362"/>
                  <a:pt x="710623" y="536229"/>
                </a:cubicBezTo>
                <a:cubicBezTo>
                  <a:pt x="752723" y="562994"/>
                  <a:pt x="799205" y="585759"/>
                  <a:pt x="830066" y="624906"/>
                </a:cubicBezTo>
                <a:cubicBezTo>
                  <a:pt x="882835" y="691677"/>
                  <a:pt x="873976" y="794642"/>
                  <a:pt x="821398" y="861507"/>
                </a:cubicBezTo>
                <a:cubicBezTo>
                  <a:pt x="768820" y="928373"/>
                  <a:pt x="681000" y="961234"/>
                  <a:pt x="595942" y="961901"/>
                </a:cubicBezTo>
                <a:cubicBezTo>
                  <a:pt x="510883" y="962568"/>
                  <a:pt x="427921" y="934183"/>
                  <a:pt x="351435" y="896940"/>
                </a:cubicBezTo>
                <a:cubicBezTo>
                  <a:pt x="233515" y="839505"/>
                  <a:pt x="121692" y="753875"/>
                  <a:pt x="71876" y="632526"/>
                </a:cubicBezTo>
                <a:cubicBezTo>
                  <a:pt x="20060" y="506511"/>
                  <a:pt x="-52044" y="172945"/>
                  <a:pt x="56541" y="56931"/>
                </a:cubicBezTo>
                <a:cubicBezTo>
                  <a:pt x="109690" y="162"/>
                  <a:pt x="229039" y="-9268"/>
                  <a:pt x="300286" y="7401"/>
                </a:cubicBezTo>
                <a:cubicBezTo>
                  <a:pt x="401155" y="31023"/>
                  <a:pt x="417824" y="117891"/>
                  <a:pt x="450019" y="20456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5DAA4F2-0D6D-4C28-A0D2-029C6E934BF0}"/>
              </a:ext>
            </a:extLst>
          </p:cNvPr>
          <p:cNvSpPr txBox="1"/>
          <p:nvPr/>
        </p:nvSpPr>
        <p:spPr>
          <a:xfrm>
            <a:off x="4145192" y="848804"/>
            <a:ext cx="3901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>
                <a:solidFill>
                  <a:schemeClr val="bg1"/>
                </a:solidFill>
                <a:latin typeface="Nunito Sans Black" panose="00000A00000000000000" pitchFamily="2" charset="0"/>
              </a:rPr>
              <a:t>Indicaciones</a:t>
            </a:r>
            <a:endParaRPr lang="es-CO" sz="44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8FB166F-0531-4F06-9E7E-DF40BD73D9E8}"/>
              </a:ext>
            </a:extLst>
          </p:cNvPr>
          <p:cNvSpPr txBox="1"/>
          <p:nvPr/>
        </p:nvSpPr>
        <p:spPr>
          <a:xfrm>
            <a:off x="2852269" y="2390991"/>
            <a:ext cx="23678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bg1"/>
                </a:solidFill>
                <a:latin typeface="Nunito Sans" panose="00000500000000000000" pitchFamily="2" charset="0"/>
              </a:rPr>
              <a:t>Silenciar  los micrófonos y  apagar cámara de video.</a:t>
            </a:r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pPr algn="ctr"/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pPr algn="ctr"/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pPr algn="ctr"/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5AF659C-D004-4DBF-897B-68776D730D6E}"/>
              </a:ext>
            </a:extLst>
          </p:cNvPr>
          <p:cNvSpPr txBox="1"/>
          <p:nvPr/>
        </p:nvSpPr>
        <p:spPr>
          <a:xfrm>
            <a:off x="2854059" y="4622441"/>
            <a:ext cx="2367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bg1"/>
                </a:solidFill>
                <a:latin typeface="Nunito Sans" panose="00000500000000000000" pitchFamily="2" charset="0"/>
              </a:rPr>
              <a:t>Se informa que la reunión se grabará </a:t>
            </a:r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D9C0E6D-0635-4A1A-BA45-43A51DC2C969}"/>
              </a:ext>
            </a:extLst>
          </p:cNvPr>
          <p:cNvSpPr txBox="1"/>
          <p:nvPr/>
        </p:nvSpPr>
        <p:spPr>
          <a:xfrm>
            <a:off x="7375861" y="2271539"/>
            <a:ext cx="32730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bg1"/>
                </a:solidFill>
                <a:latin typeface="Nunito Sans" panose="00000500000000000000" pitchFamily="2" charset="0"/>
              </a:rPr>
              <a:t>Se solicita a los asistentes, acercarse a firmar la asistencia, al puesto  de registro que se encuentra al ingreso del auditorio.</a:t>
            </a:r>
            <a:r>
              <a:rPr lang="es-ES">
                <a:solidFill>
                  <a:schemeClr val="bg1"/>
                </a:solidFill>
                <a:latin typeface="Nunito Sans" panose="00000500000000000000" pitchFamily="2" charset="0"/>
              </a:rPr>
              <a:t> 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  <a:p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C63C4AE-EA0B-48A3-9009-BB76D651E689}"/>
              </a:ext>
            </a:extLst>
          </p:cNvPr>
          <p:cNvSpPr txBox="1"/>
          <p:nvPr/>
        </p:nvSpPr>
        <p:spPr>
          <a:xfrm>
            <a:off x="7375861" y="4518740"/>
            <a:ext cx="3139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bg1"/>
                </a:solidFill>
                <a:latin typeface="Nunito Sans" panose="00000500000000000000" pitchFamily="2" charset="0"/>
              </a:rPr>
              <a:t>Si desea intervenir deberá levantar la mano y el moderador dará la palabra.</a:t>
            </a:r>
            <a:endParaRPr lang="es-CO">
              <a:solidFill>
                <a:schemeClr val="bg1"/>
              </a:solidFill>
              <a:latin typeface="Nunito Sans" panose="00000500000000000000" pitchFamily="2" charset="0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D2F4BF39-78F0-410F-83EF-B699F6161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3465" y="2419350"/>
            <a:ext cx="848804" cy="848804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A24ED16D-336A-4ED2-9E42-32BF63EBA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55315" y="4622441"/>
            <a:ext cx="745103" cy="745103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BEB73E07-FDCE-46DF-A8B3-193761B388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252598" y="2299898"/>
            <a:ext cx="848804" cy="848804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BD6B33A9-F6B5-4FE8-9AF4-212A3B9873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252598" y="4518740"/>
            <a:ext cx="848804" cy="848804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F397BFA2-8E97-491F-9C2B-7995E73DC4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04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9A7593-DF32-1A15-1E1B-B7BE6B05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494E6E3-1B38-3F3A-E90B-A28C23A42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C826616-187F-E2F4-DAFC-3049DA739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77" y="501848"/>
            <a:ext cx="1397752" cy="1205815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CA0EF1DD-5C5B-E739-FFBE-A88989FD4285}"/>
              </a:ext>
            </a:extLst>
          </p:cNvPr>
          <p:cNvGrpSpPr/>
          <p:nvPr/>
        </p:nvGrpSpPr>
        <p:grpSpPr>
          <a:xfrm>
            <a:off x="5856528" y="1780675"/>
            <a:ext cx="5818916" cy="2204184"/>
            <a:chOff x="3442945" y="2209953"/>
            <a:chExt cx="5306109" cy="1847017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F90AA77B-34C6-9883-A6C0-AE1D766EFFFE}"/>
                </a:ext>
              </a:extLst>
            </p:cNvPr>
            <p:cNvGrpSpPr/>
            <p:nvPr/>
          </p:nvGrpSpPr>
          <p:grpSpPr>
            <a:xfrm>
              <a:off x="3442945" y="2209953"/>
              <a:ext cx="5306109" cy="1598133"/>
              <a:chOff x="3404707" y="2209511"/>
              <a:chExt cx="5306109" cy="1598133"/>
            </a:xfrm>
          </p:grpSpPr>
          <p:pic>
            <p:nvPicPr>
              <p:cNvPr id="6" name="Gráfico 5">
                <a:extLst>
                  <a:ext uri="{FF2B5EF4-FFF2-40B4-BE49-F238E27FC236}">
                    <a16:creationId xmlns:a16="http://schemas.microsoft.com/office/drawing/2014/main" id="{7AF41FBA-F885-4FB3-83FB-5715AC4B28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404707" y="2209511"/>
                <a:ext cx="1562784" cy="1568937"/>
              </a:xfrm>
              <a:prstGeom prst="rect">
                <a:avLst/>
              </a:prstGeom>
            </p:spPr>
          </p:pic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FE45EA85-19FA-2A32-8402-2DE757C885EC}"/>
                  </a:ext>
                </a:extLst>
              </p:cNvPr>
              <p:cNvSpPr txBox="1"/>
              <p:nvPr/>
            </p:nvSpPr>
            <p:spPr>
              <a:xfrm>
                <a:off x="5024641" y="2915092"/>
                <a:ext cx="3686175" cy="8925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endParaRPr lang="es-MX" sz="5200" dirty="0">
                  <a:solidFill>
                    <a:srgbClr val="666EFD"/>
                  </a:solidFill>
                  <a:latin typeface="Nunito Sans Black" panose="00000A00000000000000" pitchFamily="2" charset="0"/>
                </a:endParaRPr>
              </a:p>
            </p:txBody>
          </p:sp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8E2A64C8-1B43-56E8-14D5-1306BED831BD}"/>
                  </a:ext>
                </a:extLst>
              </p:cNvPr>
              <p:cNvSpPr txBox="1"/>
              <p:nvPr/>
            </p:nvSpPr>
            <p:spPr>
              <a:xfrm>
                <a:off x="5024641" y="2247611"/>
                <a:ext cx="3686175" cy="8925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endParaRPr lang="es-MX" sz="5200" dirty="0">
                  <a:solidFill>
                    <a:srgbClr val="020AA0"/>
                  </a:solidFill>
                  <a:latin typeface="Nunito Sans Black"/>
                </a:endParaRPr>
              </a:p>
            </p:txBody>
          </p:sp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54799051-81FA-84EF-EF43-0D86897EC8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162800" y="2495550"/>
                <a:ext cx="781050" cy="571500"/>
              </a:xfrm>
              <a:prstGeom prst="rect">
                <a:avLst/>
              </a:prstGeom>
            </p:spPr>
          </p:pic>
        </p:grp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A9EE3555-2DA1-6EA3-921E-A3D214DB6CEE}"/>
                </a:ext>
              </a:extLst>
            </p:cNvPr>
            <p:cNvSpPr txBox="1"/>
            <p:nvPr/>
          </p:nvSpPr>
          <p:spPr>
            <a:xfrm>
              <a:off x="7242783" y="3687638"/>
              <a:ext cx="739305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endParaRPr lang="es-MX" dirty="0">
                <a:solidFill>
                  <a:srgbClr val="020AA0"/>
                </a:solidFill>
                <a:latin typeface="Nunito Sans Black" panose="00000A00000000000000" pitchFamily="2" charset="0"/>
              </a:endParaRP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4638B5CA-EA87-3DF2-BE01-EBF51AEFE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527" y="1380037"/>
            <a:ext cx="398145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9B124A8-35FA-B93A-9518-9FF0763F49B3}"/>
              </a:ext>
            </a:extLst>
          </p:cNvPr>
          <p:cNvSpPr txBox="1"/>
          <p:nvPr/>
        </p:nvSpPr>
        <p:spPr>
          <a:xfrm>
            <a:off x="5620828" y="3533806"/>
            <a:ext cx="5818916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4400" b="1" dirty="0">
                <a:solidFill>
                  <a:srgbClr val="020AA0"/>
                </a:solidFill>
                <a:latin typeface="Nunito Sans Black"/>
              </a:rPr>
              <a:t>REGISTRA </a:t>
            </a:r>
          </a:p>
          <a:p>
            <a:pPr algn="ctr"/>
            <a:r>
              <a:rPr lang="es-ES" sz="4400" b="1" dirty="0">
                <a:solidFill>
                  <a:srgbClr val="020AA0"/>
                </a:solidFill>
                <a:latin typeface="Nunito Sans Black"/>
              </a:rPr>
              <a:t>TU </a:t>
            </a:r>
          </a:p>
          <a:p>
            <a:pPr algn="ctr"/>
            <a:r>
              <a:rPr lang="es-ES" sz="4400" b="1" dirty="0">
                <a:solidFill>
                  <a:srgbClr val="020AA0"/>
                </a:solidFill>
                <a:latin typeface="Nunito Sans Black"/>
              </a:rPr>
              <a:t>PARTICIPACIÓN</a:t>
            </a:r>
            <a:endParaRPr lang="es-CO" sz="2400" b="1" dirty="0">
              <a:solidFill>
                <a:srgbClr val="020AA0"/>
              </a:solidFill>
              <a:latin typeface="Nunito Sans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337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0F05B51-D6BA-6215-3312-25FEBC0A5678}"/>
              </a:ext>
            </a:extLst>
          </p:cNvPr>
          <p:cNvSpPr txBox="1"/>
          <p:nvPr/>
        </p:nvSpPr>
        <p:spPr>
          <a:xfrm>
            <a:off x="1141254" y="1812377"/>
            <a:ext cx="50563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solidFill>
                  <a:schemeClr val="bg1"/>
                </a:solidFill>
                <a:latin typeface="Nunito Sans Black" panose="00000A00000000000000" pitchFamily="2" charset="0"/>
              </a:rPr>
              <a:t>CONTEXTO INSTITUCIONAL</a:t>
            </a:r>
            <a:endParaRPr lang="es-CO" sz="44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1CE878-41B1-1FD0-531E-0191F3E79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FCB068B-5E45-3307-0136-2C138402C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396" y="2005650"/>
            <a:ext cx="4268360" cy="284669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2FA8B0-3329-7A64-A01A-B3BA7B4D7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886" y="3879561"/>
            <a:ext cx="4865229" cy="202099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E324600-4EDC-FE20-3EA4-E7D1DD5A549A}"/>
              </a:ext>
            </a:extLst>
          </p:cNvPr>
          <p:cNvSpPr txBox="1"/>
          <p:nvPr/>
        </p:nvSpPr>
        <p:spPr>
          <a:xfrm>
            <a:off x="7901684" y="4776801"/>
            <a:ext cx="328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>
                <a:solidFill>
                  <a:schemeClr val="bg1"/>
                </a:solidFill>
                <a:latin typeface="White Shadows" panose="02000600000000000000" pitchFamily="50" charset="0"/>
              </a:rPr>
              <a:t>Mesa pública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81B569A3-DDC2-4678-B978-A1EAE36B9B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36" y="4322348"/>
            <a:ext cx="3693784" cy="143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1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C71340-1165-8480-3890-D31D138A2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693EB67-FDCA-30F3-B21D-9308695AD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8EE2FB-7319-06AF-9DCD-5A736CF3A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323" y="202764"/>
            <a:ext cx="2016728" cy="121806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C03B117-5E8E-C450-61A1-2C41E243303F}"/>
              </a:ext>
            </a:extLst>
          </p:cNvPr>
          <p:cNvSpPr txBox="1"/>
          <p:nvPr/>
        </p:nvSpPr>
        <p:spPr>
          <a:xfrm>
            <a:off x="1209144" y="2036333"/>
            <a:ext cx="28311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solidFill>
                  <a:srgbClr val="020AA0"/>
                </a:solidFill>
                <a:latin typeface="Nunito Sans Black" panose="00000A00000000000000" pitchFamily="2" charset="0"/>
              </a:rPr>
              <a:t>ICBF</a:t>
            </a:r>
            <a:endParaRPr lang="es-CO" sz="4400" b="1">
              <a:solidFill>
                <a:srgbClr val="020AA0"/>
              </a:solidFill>
              <a:latin typeface="Nunito Sans Black" panose="00000A00000000000000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B67B458-CA09-453D-254C-3BC9D55E237F}"/>
              </a:ext>
            </a:extLst>
          </p:cNvPr>
          <p:cNvSpPr txBox="1"/>
          <p:nvPr/>
        </p:nvSpPr>
        <p:spPr>
          <a:xfrm>
            <a:off x="1197601" y="2765569"/>
            <a:ext cx="380842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latin typeface="Nunito Sans" panose="00000500000000000000" pitchFamily="2" charset="0"/>
              </a:rPr>
              <a:t>Establecimiento público descentralizado, con personería jurídica, autonomía administrativa</a:t>
            </a:r>
          </a:p>
          <a:p>
            <a:r>
              <a:rPr lang="es-MX" dirty="0">
                <a:latin typeface="Nunito Sans" panose="00000500000000000000" pitchFamily="2" charset="0"/>
              </a:rPr>
              <a:t>y patrimonio propio.</a:t>
            </a:r>
          </a:p>
          <a:p>
            <a:endParaRPr lang="es-MX" dirty="0">
              <a:latin typeface="Nunito Sans" panose="00000500000000000000" pitchFamily="2" charset="0"/>
            </a:endParaRPr>
          </a:p>
          <a:p>
            <a:r>
              <a:rPr lang="es-MX" dirty="0">
                <a:latin typeface="Nunito Sans" panose="00000500000000000000" pitchFamily="2" charset="0"/>
              </a:rPr>
              <a:t>Creado por la Ley 75 de 1968 y adscrito al Ministerio de Igualdad  y Equidad- Decreto No. 1074 de 2023.</a:t>
            </a:r>
          </a:p>
          <a:p>
            <a:r>
              <a:rPr lang="es-ES" dirty="0">
                <a:latin typeface="Nunito Sans" panose="00000500000000000000" pitchFamily="2" charset="0"/>
              </a:rPr>
              <a:t> </a:t>
            </a:r>
            <a:endParaRPr lang="es-CO" dirty="0">
              <a:latin typeface="Nunito Sans" panose="00000500000000000000" pitchFamily="2" charset="0"/>
            </a:endParaRPr>
          </a:p>
          <a:p>
            <a:r>
              <a:rPr lang="es-ES" dirty="0">
                <a:latin typeface="Nunito Sans" panose="00000500000000000000" pitchFamily="2" charset="0"/>
              </a:rPr>
              <a:t> </a:t>
            </a:r>
            <a:endParaRPr lang="es-CO" dirty="0">
              <a:latin typeface="Nunito Sans" panose="00000500000000000000" pitchFamily="2" charset="0"/>
            </a:endParaRPr>
          </a:p>
          <a:p>
            <a:r>
              <a:rPr lang="es-ES" dirty="0">
                <a:latin typeface="Nunito Sans" panose="00000500000000000000" pitchFamily="2" charset="0"/>
              </a:rPr>
              <a:t> </a:t>
            </a:r>
            <a:endParaRPr lang="es-CO" dirty="0">
              <a:latin typeface="Nunito Sans" panose="00000500000000000000" pitchFamily="2" charset="0"/>
            </a:endParaRPr>
          </a:p>
          <a:p>
            <a:endParaRPr lang="es-CO" dirty="0">
              <a:latin typeface="Nunito Sans" panose="000005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E7E9997-92BA-E231-7D8A-92A1528B4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734" y="194602"/>
            <a:ext cx="1397752" cy="120581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9B7595AF-8B6D-4BC4-9778-2638E6A2EA3B}"/>
              </a:ext>
            </a:extLst>
          </p:cNvPr>
          <p:cNvSpPr/>
          <p:nvPr/>
        </p:nvSpPr>
        <p:spPr>
          <a:xfrm>
            <a:off x="5320553" y="3047324"/>
            <a:ext cx="14726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600" b="1">
                <a:solidFill>
                  <a:srgbClr val="666EFD"/>
                </a:solidFill>
                <a:latin typeface="Nunito Sans Normal" pitchFamily="2" charset="77"/>
                <a:ea typeface="Roboto" panose="02000000000000000000" pitchFamily="2" charset="0"/>
                <a:cs typeface="Roboto" panose="02000000000000000000" pitchFamily="2" charset="0"/>
              </a:rPr>
              <a:t>33</a:t>
            </a:r>
            <a:r>
              <a:rPr lang="es-ES_tradnl" sz="1600">
                <a:solidFill>
                  <a:srgbClr val="242758"/>
                </a:solidFill>
                <a:latin typeface="Nunito Sans Normal" pitchFamily="2" charset="77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s-ES_tradnl" sz="1600">
                <a:latin typeface="Nunito Sans Normal" pitchFamily="2" charset="77"/>
                <a:ea typeface="Roboto" panose="02000000000000000000" pitchFamily="2" charset="0"/>
                <a:cs typeface="Roboto" panose="02000000000000000000" pitchFamily="2" charset="0"/>
              </a:rPr>
              <a:t>regionales</a:t>
            </a:r>
            <a:endParaRPr lang="es-CO" sz="1600">
              <a:latin typeface="Nunito Sans Normal" pitchFamily="2" charset="77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2120C16-48FF-4C3C-9852-60606905D1DE}"/>
              </a:ext>
            </a:extLst>
          </p:cNvPr>
          <p:cNvSpPr/>
          <p:nvPr/>
        </p:nvSpPr>
        <p:spPr>
          <a:xfrm>
            <a:off x="7912371" y="3047324"/>
            <a:ext cx="1705622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_tradnl" sz="1600" b="1">
                <a:solidFill>
                  <a:srgbClr val="666EFD"/>
                </a:solidFill>
                <a:latin typeface="Nunito Sans Normal"/>
                <a:ea typeface="Roboto"/>
                <a:cs typeface="Roboto"/>
              </a:rPr>
              <a:t>218</a:t>
            </a:r>
            <a:r>
              <a:rPr lang="es-ES_tradnl" sz="1600">
                <a:solidFill>
                  <a:srgbClr val="4DAF46"/>
                </a:solidFill>
                <a:latin typeface="Nunito Sans Normal"/>
                <a:ea typeface="Roboto"/>
                <a:cs typeface="Roboto"/>
              </a:rPr>
              <a:t> </a:t>
            </a:r>
            <a:r>
              <a:rPr lang="es-ES_tradnl" sz="1600">
                <a:latin typeface="Nunito Sans Normal"/>
                <a:ea typeface="Roboto"/>
                <a:cs typeface="Roboto"/>
              </a:rPr>
              <a:t>centros zonales</a:t>
            </a:r>
            <a:endParaRPr lang="es-CO" sz="1600">
              <a:latin typeface="Nunito Sans Normal"/>
              <a:ea typeface="Roboto"/>
              <a:cs typeface="Roboto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1B2691D-A14D-418C-B346-B36C4F881B66}"/>
              </a:ext>
            </a:extLst>
          </p:cNvPr>
          <p:cNvSpPr/>
          <p:nvPr/>
        </p:nvSpPr>
        <p:spPr>
          <a:xfrm>
            <a:off x="9888814" y="4214059"/>
            <a:ext cx="1815249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_tradnl" sz="1600" b="1">
                <a:solidFill>
                  <a:srgbClr val="666EFD"/>
                </a:solidFill>
                <a:latin typeface="Nunito Sans Normal"/>
                <a:ea typeface="Roboto"/>
                <a:cs typeface="Roboto"/>
              </a:rPr>
              <a:t>1.157</a:t>
            </a:r>
            <a:r>
              <a:rPr lang="es-ES_tradnl" sz="1600">
                <a:solidFill>
                  <a:srgbClr val="B11582"/>
                </a:solidFill>
                <a:latin typeface="Nunito Sans Normal"/>
                <a:ea typeface="Roboto"/>
                <a:cs typeface="Roboto"/>
              </a:rPr>
              <a:t> </a:t>
            </a:r>
            <a:r>
              <a:rPr lang="es-ES_tradnl" sz="1600">
                <a:latin typeface="Nunito Sans Normal"/>
                <a:ea typeface="Roboto"/>
                <a:cs typeface="Roboto"/>
              </a:rPr>
              <a:t>municipios con atención del ICBF</a:t>
            </a:r>
            <a:endParaRPr lang="es-CO" sz="1600">
              <a:latin typeface="Nunito Sans Normal"/>
              <a:ea typeface="Roboto"/>
              <a:cs typeface="Roboto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D8D12DC-6CB4-41F1-A9D6-9177860DE34C}"/>
              </a:ext>
            </a:extLst>
          </p:cNvPr>
          <p:cNvSpPr/>
          <p:nvPr/>
        </p:nvSpPr>
        <p:spPr>
          <a:xfrm>
            <a:off x="7833522" y="4962212"/>
            <a:ext cx="18633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600" b="1">
                <a:solidFill>
                  <a:srgbClr val="666EFD"/>
                </a:solidFill>
                <a:latin typeface="Nunito Sans Normal" pitchFamily="2" charset="77"/>
                <a:ea typeface="Roboto" panose="02000000000000000000" pitchFamily="2" charset="0"/>
                <a:cs typeface="Roboto" panose="02000000000000000000" pitchFamily="2" charset="0"/>
              </a:rPr>
              <a:t>$9,78 </a:t>
            </a:r>
            <a:r>
              <a:rPr lang="es-ES_tradnl" sz="1600">
                <a:latin typeface="Nunito Sans Normal" pitchFamily="2" charset="77"/>
                <a:ea typeface="Roboto" panose="02000000000000000000" pitchFamily="2" charset="0"/>
                <a:cs typeface="Roboto" panose="02000000000000000000" pitchFamily="2" charset="0"/>
              </a:rPr>
              <a:t>billones (Inversión 2024)</a:t>
            </a:r>
            <a:endParaRPr lang="es-CO" sz="1600">
              <a:latin typeface="Nunito Sans Normal" pitchFamily="2" charset="77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32782FE-10A4-4044-8B3E-C8C4F5C7BE74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5591499" y="4184892"/>
            <a:ext cx="1104225" cy="72166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9F2795E-B2F3-47D7-BC19-05ADBB568B78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50000"/>
          </a:blip>
          <a:stretch>
            <a:fillRect/>
          </a:stretch>
        </p:blipFill>
        <p:spPr>
          <a:xfrm>
            <a:off x="5601552" y="2036333"/>
            <a:ext cx="910631" cy="89798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51E8EAF-39ED-42FA-950D-FC86AC9D2275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</a:blip>
          <a:stretch>
            <a:fillRect/>
          </a:stretch>
        </p:blipFill>
        <p:spPr>
          <a:xfrm>
            <a:off x="8346280" y="4162510"/>
            <a:ext cx="837805" cy="74404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A5A6127-5870-4315-A44F-3D16A7D3FB7C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</a:blip>
          <a:stretch>
            <a:fillRect/>
          </a:stretch>
        </p:blipFill>
        <p:spPr>
          <a:xfrm>
            <a:off x="10395669" y="2979116"/>
            <a:ext cx="801539" cy="109764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26C18C3-F8F1-463A-9866-D0889915B625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</a:blip>
          <a:stretch>
            <a:fillRect/>
          </a:stretch>
        </p:blipFill>
        <p:spPr>
          <a:xfrm>
            <a:off x="8181207" y="1930555"/>
            <a:ext cx="1167950" cy="1048561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A462E1D6-FCD7-4F85-9D21-50624C2E9EDA}"/>
              </a:ext>
            </a:extLst>
          </p:cNvPr>
          <p:cNvSpPr/>
          <p:nvPr/>
        </p:nvSpPr>
        <p:spPr>
          <a:xfrm>
            <a:off x="5468880" y="3777898"/>
            <a:ext cx="4149113" cy="457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 Normal" pitchFamily="2" charset="77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EFFFCEDD-06D5-47FE-B0B8-DA93A5D5DDB2}"/>
              </a:ext>
            </a:extLst>
          </p:cNvPr>
          <p:cNvSpPr/>
          <p:nvPr/>
        </p:nvSpPr>
        <p:spPr>
          <a:xfrm>
            <a:off x="7609720" y="3247487"/>
            <a:ext cx="64770" cy="11128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 Normal" pitchFamily="2" charset="77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68453D5-99E8-4E00-8CEE-4276CD79471D}"/>
              </a:ext>
            </a:extLst>
          </p:cNvPr>
          <p:cNvSpPr/>
          <p:nvPr/>
        </p:nvSpPr>
        <p:spPr>
          <a:xfrm>
            <a:off x="9620523" y="3247487"/>
            <a:ext cx="64770" cy="11128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 Normal" pitchFamily="2" charset="77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D9442D7-3A0E-41DF-8005-F8E43DA548C9}"/>
              </a:ext>
            </a:extLst>
          </p:cNvPr>
          <p:cNvSpPr/>
          <p:nvPr/>
        </p:nvSpPr>
        <p:spPr>
          <a:xfrm>
            <a:off x="5249471" y="4962212"/>
            <a:ext cx="1788281" cy="11079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_tradnl" b="1">
                <a:solidFill>
                  <a:srgbClr val="666EFD"/>
                </a:solidFill>
                <a:latin typeface="Nunito Sans Normal"/>
                <a:ea typeface="Roboto"/>
                <a:cs typeface="Roboto"/>
              </a:rPr>
              <a:t>2.669.681</a:t>
            </a:r>
            <a:r>
              <a:rPr lang="es-ES_tradnl">
                <a:solidFill>
                  <a:srgbClr val="E5217B"/>
                </a:solidFill>
                <a:latin typeface="Nunito Sans Normal"/>
                <a:ea typeface="Roboto"/>
                <a:cs typeface="Roboto"/>
              </a:rPr>
              <a:t> </a:t>
            </a:r>
            <a:r>
              <a:rPr lang="es-ES_tradnl" sz="1600">
                <a:latin typeface="Nunito Sans Normal"/>
                <a:ea typeface="Roboto"/>
                <a:cs typeface="Roboto"/>
              </a:rPr>
              <a:t>usuarios atendidos en 2024*</a:t>
            </a:r>
            <a:endParaRPr lang="es-CO" sz="1600">
              <a:latin typeface="Nunito Sans Normal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16214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2B4EDE-8C3C-5252-8A50-547910492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F5FEDDC-7F60-45DA-9BA9-09C7C5C5B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534" y="5400084"/>
            <a:ext cx="1822908" cy="102538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A29C0E-1828-DD6C-4659-E3D0BD7832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323" y="202764"/>
            <a:ext cx="2016728" cy="121806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4EE2C87-839A-4D20-E428-19992E9D056F}"/>
              </a:ext>
            </a:extLst>
          </p:cNvPr>
          <p:cNvSpPr txBox="1"/>
          <p:nvPr/>
        </p:nvSpPr>
        <p:spPr>
          <a:xfrm>
            <a:off x="4456173" y="666319"/>
            <a:ext cx="581891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b="1" dirty="0">
                <a:solidFill>
                  <a:srgbClr val="020AA0"/>
                </a:solidFill>
                <a:latin typeface="Nunito Sans Black"/>
              </a:rPr>
              <a:t>CENTRO ESPECIALIZADO CREER</a:t>
            </a:r>
          </a:p>
          <a:p>
            <a:pPr algn="ctr"/>
            <a:r>
              <a:rPr lang="es-ES" sz="2400" b="1" dirty="0">
                <a:solidFill>
                  <a:srgbClr val="020AA0"/>
                </a:solidFill>
                <a:latin typeface="Nunito Sans Black"/>
              </a:rPr>
              <a:t>ICBF</a:t>
            </a:r>
            <a:endParaRPr lang="es-CO" sz="2400" b="1" dirty="0">
              <a:solidFill>
                <a:srgbClr val="020AA0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8547652-7694-4D22-D733-D6196EE918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734" y="194602"/>
            <a:ext cx="1397752" cy="1205815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E7B4A2B3-2401-07BD-101A-0427F1B012F5}"/>
              </a:ext>
            </a:extLst>
          </p:cNvPr>
          <p:cNvSpPr/>
          <p:nvPr/>
        </p:nvSpPr>
        <p:spPr>
          <a:xfrm>
            <a:off x="7263870" y="3222139"/>
            <a:ext cx="1472629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unito Sans Normal"/>
                <a:ea typeface="Roboto"/>
                <a:cs typeface="Roboto"/>
              </a:rPr>
              <a:t>12 Defensorías</a:t>
            </a:r>
            <a:endParaRPr lang="es-ES_tradnl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unito Sans Normal" pitchFamily="2" charset="77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A2DB2EF-2818-3BC7-22D9-0C2D7036C55E}"/>
              </a:ext>
            </a:extLst>
          </p:cNvPr>
          <p:cNvSpPr/>
          <p:nvPr/>
        </p:nvSpPr>
        <p:spPr>
          <a:xfrm>
            <a:off x="9269296" y="4946272"/>
            <a:ext cx="1705622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_tradnl" sz="1600" b="1" dirty="0">
                <a:solidFill>
                  <a:srgbClr val="666EFD"/>
                </a:solidFill>
                <a:latin typeface="Nunito Sans Normal"/>
                <a:ea typeface="Roboto"/>
                <a:cs typeface="Roboto"/>
              </a:rPr>
              <a:t>Trabajo con Familia</a:t>
            </a:r>
            <a:endParaRPr lang="es-ES_tradnl" sz="1600" dirty="0">
              <a:latin typeface="Nunito Sans Normal"/>
              <a:ea typeface="Roboto"/>
              <a:cs typeface="Roboto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0AC789D-5565-63FF-C4FE-B4C23EA931B8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>
            <a:fillRect/>
          </a:stretch>
        </p:blipFill>
        <p:spPr>
          <a:xfrm>
            <a:off x="9565731" y="3897711"/>
            <a:ext cx="1167950" cy="1048561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6404294B-D420-7333-1A50-0486A378E9B2}"/>
              </a:ext>
            </a:extLst>
          </p:cNvPr>
          <p:cNvSpPr/>
          <p:nvPr/>
        </p:nvSpPr>
        <p:spPr>
          <a:xfrm>
            <a:off x="7087780" y="3779540"/>
            <a:ext cx="4066677" cy="457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 Normal" pitchFamily="2" charset="77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1347EAA-1F9E-EF2D-4032-B6B1F7EBB313}"/>
              </a:ext>
            </a:extLst>
          </p:cNvPr>
          <p:cNvSpPr/>
          <p:nvPr/>
        </p:nvSpPr>
        <p:spPr>
          <a:xfrm>
            <a:off x="9102836" y="3201086"/>
            <a:ext cx="64770" cy="11128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 Normal" pitchFamily="2" charset="77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A1E1B60-8FD1-0E39-3B66-23995D1D1650}"/>
              </a:ext>
            </a:extLst>
          </p:cNvPr>
          <p:cNvSpPr/>
          <p:nvPr/>
        </p:nvSpPr>
        <p:spPr>
          <a:xfrm>
            <a:off x="11154457" y="3245647"/>
            <a:ext cx="64770" cy="11128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 Normal" pitchFamily="2" charset="77"/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5498295B-CDD6-D050-872B-E3646B95BA36}"/>
              </a:ext>
            </a:extLst>
          </p:cNvPr>
          <p:cNvSpPr/>
          <p:nvPr/>
        </p:nvSpPr>
        <p:spPr>
          <a:xfrm>
            <a:off x="7060239" y="4698801"/>
            <a:ext cx="1788281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_tradnl" dirty="0">
                <a:solidFill>
                  <a:srgbClr val="E5217B"/>
                </a:solidFill>
                <a:latin typeface="Nunito Sans Normal"/>
                <a:ea typeface="Roboto"/>
                <a:cs typeface="Roboto"/>
              </a:rPr>
              <a:t>Prevención</a:t>
            </a:r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9BAB06A-55FF-0938-5F6F-7DDF05DE0D92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</a:blip>
          <a:stretch>
            <a:fillRect/>
          </a:stretch>
        </p:blipFill>
        <p:spPr>
          <a:xfrm rot="-10800000" flipV="1">
            <a:off x="7485242" y="3921263"/>
            <a:ext cx="1029884" cy="681535"/>
          </a:xfrm>
          <a:prstGeom prst="rect">
            <a:avLst/>
          </a:prstGeom>
        </p:spPr>
      </p:pic>
      <p:sp>
        <p:nvSpPr>
          <p:cNvPr id="4" name="AutoShape 2" descr="Derechos de niñas, niños y adolescentes. | Protocolo Único para la Prevención, Detección y ...">
            <a:extLst>
              <a:ext uri="{FF2B5EF4-FFF2-40B4-BE49-F238E27FC236}">
                <a16:creationId xmlns:a16="http://schemas.microsoft.com/office/drawing/2014/main" id="{C6D6561B-9852-BC16-0731-208B56F8A3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78F0CA7-D7A9-064F-89F2-577B9D9C48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48105" y="2163635"/>
            <a:ext cx="1271193" cy="1112965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B50F5372-417F-420F-D3A1-C746D50E3EEC}"/>
              </a:ext>
            </a:extLst>
          </p:cNvPr>
          <p:cNvSpPr/>
          <p:nvPr/>
        </p:nvSpPr>
        <p:spPr>
          <a:xfrm>
            <a:off x="9497522" y="3232313"/>
            <a:ext cx="1368323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1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unito Sans Normal"/>
                <a:ea typeface="Roboto"/>
                <a:cs typeface="Roboto"/>
              </a:rPr>
              <a:t>8 Instituciones</a:t>
            </a:r>
            <a:endParaRPr lang="es-ES_tradnl" sz="1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unito Sans Normal" pitchFamily="2" charset="77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008598A-7312-70A8-B3DD-1939A31018D7}"/>
              </a:ext>
            </a:extLst>
          </p:cNvPr>
          <p:cNvSpPr txBox="1"/>
          <p:nvPr/>
        </p:nvSpPr>
        <p:spPr>
          <a:xfrm>
            <a:off x="539941" y="1557152"/>
            <a:ext cx="537295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s-CO" sz="1400" dirty="0">
                <a:latin typeface="Nunito Sans" panose="00000500000000000000" pitchFamily="2" charset="0"/>
              </a:rPr>
              <a:t>Los Centros Zonales Especializados son unidades del Instituto Colombiano de Bienestar Familiar (ICBF) que se encargan de:</a:t>
            </a:r>
          </a:p>
          <a:p>
            <a:pPr lvl="0" algn="just"/>
            <a:endParaRPr lang="es-CO" sz="1400" dirty="0">
              <a:latin typeface="Nunito Sans" panose="00000500000000000000" pitchFamily="2" charset="0"/>
            </a:endParaRPr>
          </a:p>
          <a:p>
            <a:pPr lvl="0" indent="-285750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Nunito Sans" panose="00000500000000000000" pitchFamily="2" charset="0"/>
              </a:rPr>
              <a:t>Mejoramiento en la atención diferencial, como lo indican los lineamientos técnicos de atención del ICBF.</a:t>
            </a:r>
          </a:p>
          <a:p>
            <a:pPr lvl="0" indent="-285750" algn="just">
              <a:buFont typeface="Arial" panose="020B0604020202020204" pitchFamily="34" charset="0"/>
              <a:buChar char="•"/>
            </a:pPr>
            <a:endParaRPr lang="es-CO" sz="1400" dirty="0">
              <a:latin typeface="Nunito Sans" panose="00000500000000000000" pitchFamily="2" charset="0"/>
            </a:endParaRPr>
          </a:p>
          <a:p>
            <a:pPr lvl="0" indent="-285750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Nunito Sans" panose="00000500000000000000" pitchFamily="2" charset="0"/>
              </a:rPr>
              <a:t>Se logra la centralización de acciones desde las Defensorías de familia, convirtiéndose en punto de referencia de atención.</a:t>
            </a:r>
          </a:p>
          <a:p>
            <a:pPr lvl="0" algn="just"/>
            <a:endParaRPr lang="es-CO" sz="1400" dirty="0">
              <a:latin typeface="Nunito Sans" panose="00000500000000000000" pitchFamily="2" charset="0"/>
            </a:endParaRPr>
          </a:p>
          <a:p>
            <a:pPr lvl="0" indent="-285750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Nunito Sans" panose="00000500000000000000" pitchFamily="2" charset="0"/>
              </a:rPr>
              <a:t>﻿﻿Propende la intervención oportuna, eficiente y eficaz a la población victima de abuso sexual, consumo de sustancias psicoactivas, explotación sexual comercial, entre otras de acuerdo con las normas que regulan cada proceso.</a:t>
            </a:r>
          </a:p>
          <a:p>
            <a:pPr lvl="0" indent="-285750" algn="just">
              <a:buFont typeface="Arial" panose="020B0604020202020204" pitchFamily="34" charset="0"/>
              <a:buChar char="•"/>
            </a:pPr>
            <a:endParaRPr lang="es-CO" sz="1400" dirty="0">
              <a:latin typeface="Nunito Sans" panose="00000500000000000000" pitchFamily="2" charset="0"/>
            </a:endParaRPr>
          </a:p>
          <a:p>
            <a:pPr lvl="0" indent="-285750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Nunito Sans" panose="00000500000000000000" pitchFamily="2" charset="0"/>
              </a:rPr>
              <a:t>﻿﻿Se establecen intervenciones de prevención, minimizando el impacto en las otras áreas de protección de SRPA</a:t>
            </a:r>
          </a:p>
          <a:p>
            <a:pPr lvl="0" indent="-285750" algn="just">
              <a:buFont typeface="Arial" panose="020B0604020202020204" pitchFamily="34" charset="0"/>
              <a:buChar char="•"/>
            </a:pPr>
            <a:endParaRPr lang="es-CO" sz="1400" dirty="0">
              <a:latin typeface="Nunito Sans" panose="00000500000000000000" pitchFamily="2" charset="0"/>
            </a:endParaRPr>
          </a:p>
          <a:p>
            <a:pPr lvl="0" indent="-285750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Nunito Sans" panose="00000500000000000000" pitchFamily="2" charset="0"/>
              </a:rPr>
              <a:t>Fortalecimiento institucional de acuerdo con la alianza estratégica con los operadores de internado vulneración</a:t>
            </a:r>
          </a:p>
          <a:p>
            <a:pPr lvl="0" indent="-285750" algn="just">
              <a:buFont typeface="Arial" panose="020B0604020202020204" pitchFamily="34" charset="0"/>
              <a:buChar char="•"/>
            </a:pPr>
            <a:endParaRPr lang="es-CO" sz="1400" dirty="0">
              <a:latin typeface="Nunito Sans" panose="00000500000000000000" pitchFamily="2" charset="0"/>
            </a:endParaRPr>
          </a:p>
          <a:p>
            <a:pPr lvl="0" indent="-285750" algn="just">
              <a:buFont typeface="Arial" panose="020B0604020202020204" pitchFamily="34" charset="0"/>
              <a:buChar char="•"/>
            </a:pPr>
            <a:r>
              <a:rPr lang="es-CO" sz="1400" dirty="0">
                <a:latin typeface="Nunito Sans" panose="00000500000000000000" pitchFamily="2" charset="0"/>
              </a:rPr>
              <a:t>﻿﻿Simplicidad en el seguimiento de los procesos administrativos adelantados por las Defensorías de Familia.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6ED304F9-72D3-7E57-6DA6-44001B0734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7780" y="1819479"/>
            <a:ext cx="1864098" cy="1864098"/>
          </a:xfrm>
          <a:prstGeom prst="rect">
            <a:avLst/>
          </a:prstGeom>
        </p:spPr>
      </p:pic>
      <p:pic>
        <p:nvPicPr>
          <p:cNvPr id="1032" name="Picture 8" descr="Direito de Família - Advocacia Especializada">
            <a:extLst>
              <a:ext uri="{FF2B5EF4-FFF2-40B4-BE49-F238E27FC236}">
                <a16:creationId xmlns:a16="http://schemas.microsoft.com/office/drawing/2014/main" id="{95FE53E7-7D0E-FDBB-6751-98219D466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210" y="5238659"/>
            <a:ext cx="1476841" cy="102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ángulo 27">
            <a:extLst>
              <a:ext uri="{FF2B5EF4-FFF2-40B4-BE49-F238E27FC236}">
                <a16:creationId xmlns:a16="http://schemas.microsoft.com/office/drawing/2014/main" id="{1C20D019-3E6B-E182-99B7-AD525D78F263}"/>
              </a:ext>
            </a:extLst>
          </p:cNvPr>
          <p:cNvSpPr/>
          <p:nvPr/>
        </p:nvSpPr>
        <p:spPr>
          <a:xfrm>
            <a:off x="8101388" y="5437026"/>
            <a:ext cx="155587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_tradnl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unito Sans Normal"/>
                <a:ea typeface="Roboto"/>
                <a:cs typeface="Roboto"/>
              </a:rPr>
              <a:t>Acompañamiento</a:t>
            </a:r>
          </a:p>
          <a:p>
            <a:pPr algn="ctr"/>
            <a:r>
              <a:rPr lang="es-ES_tradnl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unito Sans Normal"/>
                <a:ea typeface="Roboto"/>
                <a:cs typeface="Roboto"/>
              </a:rPr>
              <a:t>Audiencias</a:t>
            </a:r>
          </a:p>
          <a:p>
            <a:pPr algn="ctr"/>
            <a:r>
              <a:rPr lang="es-ES_tradnl" sz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unito Sans Normal"/>
                <a:ea typeface="Roboto"/>
                <a:cs typeface="Roboto"/>
              </a:rPr>
              <a:t>Juzgado de Familia</a:t>
            </a:r>
            <a:endParaRPr lang="es-ES_tradnl" sz="1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unito Sans Normal" pitchFamily="2" charset="77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523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F9F9292-E79E-4877-94C8-BCD812B00F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86" y="1602174"/>
            <a:ext cx="3505800" cy="408817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0F05B51-D6BA-6215-3312-25FEBC0A5678}"/>
              </a:ext>
            </a:extLst>
          </p:cNvPr>
          <p:cNvSpPr txBox="1"/>
          <p:nvPr/>
        </p:nvSpPr>
        <p:spPr>
          <a:xfrm>
            <a:off x="1141254" y="2535652"/>
            <a:ext cx="58965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>
                <a:solidFill>
                  <a:schemeClr val="bg1"/>
                </a:solidFill>
                <a:latin typeface="Nunito Sans Black" panose="00000A00000000000000" pitchFamily="2" charset="0"/>
              </a:rPr>
              <a:t>SOMOS HISTORIAS</a:t>
            </a:r>
            <a:endParaRPr lang="es-CO" sz="44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1CE878-41B1-1FD0-531E-0191F3E792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2FA8B0-3329-7A64-A01A-B3BA7B4D7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886" y="3879561"/>
            <a:ext cx="4865229" cy="202099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E324600-4EDC-FE20-3EA4-E7D1DD5A549A}"/>
              </a:ext>
            </a:extLst>
          </p:cNvPr>
          <p:cNvSpPr txBox="1"/>
          <p:nvPr/>
        </p:nvSpPr>
        <p:spPr>
          <a:xfrm>
            <a:off x="7901684" y="4776801"/>
            <a:ext cx="328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>
                <a:solidFill>
                  <a:schemeClr val="bg1"/>
                </a:solidFill>
                <a:latin typeface="White Shadows" panose="02000600000000000000" pitchFamily="50" charset="0"/>
              </a:rPr>
              <a:t>Mesa pública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81B569A3-DDC2-4678-B978-A1EAE36B9B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136" y="4322348"/>
            <a:ext cx="3693784" cy="143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21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D3893-AA72-34D1-431C-54A230A44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2D4CE72-647B-4E47-AA31-035F4806BD9C}"/>
              </a:ext>
            </a:extLst>
          </p:cNvPr>
          <p:cNvSpPr/>
          <p:nvPr/>
        </p:nvSpPr>
        <p:spPr>
          <a:xfrm>
            <a:off x="1343025" y="1562100"/>
            <a:ext cx="4562475" cy="2476500"/>
          </a:xfrm>
          <a:prstGeom prst="roundRect">
            <a:avLst>
              <a:gd name="adj" fmla="val 7436"/>
            </a:avLst>
          </a:prstGeom>
          <a:noFill/>
          <a:ln w="38100">
            <a:solidFill>
              <a:srgbClr val="FEA733"/>
            </a:solidFill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36D0EFA-CDD8-42E1-A405-F6A0C9D1B2CC}"/>
              </a:ext>
            </a:extLst>
          </p:cNvPr>
          <p:cNvSpPr/>
          <p:nvPr/>
        </p:nvSpPr>
        <p:spPr>
          <a:xfrm>
            <a:off x="1162050" y="1733550"/>
            <a:ext cx="4562475" cy="2476500"/>
          </a:xfrm>
          <a:prstGeom prst="roundRect">
            <a:avLst>
              <a:gd name="adj" fmla="val 7436"/>
            </a:avLst>
          </a:prstGeom>
          <a:noFill/>
          <a:ln w="38100">
            <a:solidFill>
              <a:srgbClr val="FF6082"/>
            </a:solidFill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2267F6B-2B77-4C3B-AA0B-E1A872C268BC}"/>
              </a:ext>
            </a:extLst>
          </p:cNvPr>
          <p:cNvSpPr txBox="1"/>
          <p:nvPr/>
        </p:nvSpPr>
        <p:spPr>
          <a:xfrm>
            <a:off x="1247775" y="1008807"/>
            <a:ext cx="6821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Nunito Sans Black" panose="00000A00000000000000" pitchFamily="2" charset="0"/>
              </a:rPr>
              <a:t>Historias que inspiran…</a:t>
            </a:r>
            <a:endParaRPr lang="es-CO" sz="2800" b="1" dirty="0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1E2F0A6C-FB9A-4F97-B0CD-94F7B3776DBD}"/>
              </a:ext>
            </a:extLst>
          </p:cNvPr>
          <p:cNvSpPr/>
          <p:nvPr/>
        </p:nvSpPr>
        <p:spPr>
          <a:xfrm rot="20056085">
            <a:off x="6220217" y="1451177"/>
            <a:ext cx="3317769" cy="3041246"/>
          </a:xfrm>
          <a:custGeom>
            <a:avLst/>
            <a:gdLst>
              <a:gd name="connsiteX0" fmla="*/ 20170 w 696824"/>
              <a:gd name="connsiteY0" fmla="*/ 422737 h 568872"/>
              <a:gd name="connsiteX1" fmla="*/ 159997 w 696824"/>
              <a:gd name="connsiteY1" fmla="*/ 559706 h 568872"/>
              <a:gd name="connsiteX2" fmla="*/ 257628 w 696824"/>
              <a:gd name="connsiteY2" fmla="*/ 568660 h 568872"/>
              <a:gd name="connsiteX3" fmla="*/ 384787 w 696824"/>
              <a:gd name="connsiteY3" fmla="*/ 555420 h 568872"/>
              <a:gd name="connsiteX4" fmla="*/ 679204 w 696824"/>
              <a:gd name="connsiteY4" fmla="*/ 252715 h 568872"/>
              <a:gd name="connsiteX5" fmla="*/ 663869 w 696824"/>
              <a:gd name="connsiteY5" fmla="*/ 55739 h 568872"/>
              <a:gd name="connsiteX6" fmla="*/ 517184 w 696824"/>
              <a:gd name="connsiteY6" fmla="*/ 684 h 568872"/>
              <a:gd name="connsiteX7" fmla="*/ 331732 w 696824"/>
              <a:gd name="connsiteY7" fmla="*/ 76217 h 568872"/>
              <a:gd name="connsiteX8" fmla="*/ 313159 w 696824"/>
              <a:gd name="connsiteY8" fmla="*/ 140225 h 568872"/>
              <a:gd name="connsiteX9" fmla="*/ 62365 w 696824"/>
              <a:gd name="connsiteY9" fmla="*/ 236428 h 568872"/>
              <a:gd name="connsiteX10" fmla="*/ 20170 w 696824"/>
              <a:gd name="connsiteY10" fmla="*/ 422737 h 56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6824" h="568872">
                <a:moveTo>
                  <a:pt x="20170" y="422737"/>
                </a:moveTo>
                <a:cubicBezTo>
                  <a:pt x="49411" y="486364"/>
                  <a:pt x="105895" y="543704"/>
                  <a:pt x="159997" y="559706"/>
                </a:cubicBezTo>
                <a:cubicBezTo>
                  <a:pt x="191429" y="568945"/>
                  <a:pt x="224767" y="569327"/>
                  <a:pt x="257628" y="568660"/>
                </a:cubicBezTo>
                <a:cubicBezTo>
                  <a:pt x="300300" y="567898"/>
                  <a:pt x="343353" y="565707"/>
                  <a:pt x="384787" y="555420"/>
                </a:cubicBezTo>
                <a:cubicBezTo>
                  <a:pt x="527376" y="520082"/>
                  <a:pt x="632818" y="392161"/>
                  <a:pt x="679204" y="252715"/>
                </a:cubicBezTo>
                <a:cubicBezTo>
                  <a:pt x="701017" y="187184"/>
                  <a:pt x="709304" y="107650"/>
                  <a:pt x="663869" y="55739"/>
                </a:cubicBezTo>
                <a:cubicBezTo>
                  <a:pt x="628531" y="15353"/>
                  <a:pt x="570715" y="3923"/>
                  <a:pt x="517184" y="684"/>
                </a:cubicBezTo>
                <a:cubicBezTo>
                  <a:pt x="446128" y="-3602"/>
                  <a:pt x="360688" y="11161"/>
                  <a:pt x="331732" y="76217"/>
                </a:cubicBezTo>
                <a:cubicBezTo>
                  <a:pt x="322684" y="96506"/>
                  <a:pt x="320683" y="119270"/>
                  <a:pt x="313159" y="140225"/>
                </a:cubicBezTo>
                <a:cubicBezTo>
                  <a:pt x="269629" y="261574"/>
                  <a:pt x="147900" y="191374"/>
                  <a:pt x="62365" y="236428"/>
                </a:cubicBezTo>
                <a:cubicBezTo>
                  <a:pt x="-11072" y="275004"/>
                  <a:pt x="-11930" y="352728"/>
                  <a:pt x="20170" y="422737"/>
                </a:cubicBez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9B7F46DF-89D2-414A-A7B6-7C6639540775}"/>
              </a:ext>
            </a:extLst>
          </p:cNvPr>
          <p:cNvSpPr/>
          <p:nvPr/>
        </p:nvSpPr>
        <p:spPr>
          <a:xfrm>
            <a:off x="8288170" y="3356369"/>
            <a:ext cx="2424154" cy="2214288"/>
          </a:xfrm>
          <a:custGeom>
            <a:avLst/>
            <a:gdLst>
              <a:gd name="connsiteX0" fmla="*/ 1780 w 561913"/>
              <a:gd name="connsiteY0" fmla="*/ 348116 h 615689"/>
              <a:gd name="connsiteX1" fmla="*/ 35117 w 561913"/>
              <a:gd name="connsiteY1" fmla="*/ 529091 h 615689"/>
              <a:gd name="connsiteX2" fmla="*/ 275052 w 561913"/>
              <a:gd name="connsiteY2" fmla="*/ 607672 h 615689"/>
              <a:gd name="connsiteX3" fmla="*/ 486698 w 561913"/>
              <a:gd name="connsiteY3" fmla="*/ 448985 h 615689"/>
              <a:gd name="connsiteX4" fmla="*/ 559564 w 561913"/>
              <a:gd name="connsiteY4" fmla="*/ 227910 h 615689"/>
              <a:gd name="connsiteX5" fmla="*/ 404021 w 561913"/>
              <a:gd name="connsiteY5" fmla="*/ 44744 h 615689"/>
              <a:gd name="connsiteX6" fmla="*/ 159038 w 561913"/>
              <a:gd name="connsiteY6" fmla="*/ 72 h 615689"/>
              <a:gd name="connsiteX7" fmla="*/ 1780 w 561913"/>
              <a:gd name="connsiteY7" fmla="*/ 348211 h 61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913" h="615689">
                <a:moveTo>
                  <a:pt x="1780" y="348116"/>
                </a:moveTo>
                <a:cubicBezTo>
                  <a:pt x="-3268" y="410409"/>
                  <a:pt x="827" y="476798"/>
                  <a:pt x="35117" y="529091"/>
                </a:cubicBezTo>
                <a:cubicBezTo>
                  <a:pt x="84457" y="604243"/>
                  <a:pt x="188089" y="630627"/>
                  <a:pt x="275052" y="607672"/>
                </a:cubicBezTo>
                <a:cubicBezTo>
                  <a:pt x="362015" y="584717"/>
                  <a:pt x="433072" y="521090"/>
                  <a:pt x="486698" y="448985"/>
                </a:cubicBezTo>
                <a:cubicBezTo>
                  <a:pt x="534227" y="384977"/>
                  <a:pt x="571851" y="306682"/>
                  <a:pt x="559564" y="227910"/>
                </a:cubicBezTo>
                <a:cubicBezTo>
                  <a:pt x="546705" y="145328"/>
                  <a:pt x="480221" y="78939"/>
                  <a:pt x="404021" y="44744"/>
                </a:cubicBezTo>
                <a:cubicBezTo>
                  <a:pt x="327821" y="10550"/>
                  <a:pt x="242477" y="3596"/>
                  <a:pt x="159038" y="72"/>
                </a:cubicBezTo>
                <a:cubicBezTo>
                  <a:pt x="41118" y="-4976"/>
                  <a:pt x="9114" y="256295"/>
                  <a:pt x="1780" y="348211"/>
                </a:cubicBezTo>
                <a:close/>
              </a:path>
            </a:pathLst>
          </a:custGeom>
          <a:solidFill>
            <a:srgbClr val="65D82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75D1497-23AA-4937-8B26-A54B7A326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6774C3B-F2BF-190F-5E49-68306A983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48694"/>
            <a:ext cx="4476749" cy="2455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CDDB861-7B3C-7E64-09A0-3B2F47BDDE35}"/>
              </a:ext>
            </a:extLst>
          </p:cNvPr>
          <p:cNvSpPr txBox="1"/>
          <p:nvPr/>
        </p:nvSpPr>
        <p:spPr>
          <a:xfrm>
            <a:off x="1547426" y="4769466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latin typeface="Nunito Sans Black" panose="00000A00000000000000" pitchFamily="2" charset="0"/>
              </a:rPr>
              <a:t>FAMILIA PAZ CHACIN</a:t>
            </a:r>
            <a:endParaRPr lang="es-CO" sz="3200" b="1" dirty="0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547B6044-2653-8054-E492-3160B73437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6" b="40152"/>
          <a:stretch>
            <a:fillRect/>
          </a:stretch>
        </p:blipFill>
        <p:spPr bwMode="auto">
          <a:xfrm>
            <a:off x="7493212" y="2766799"/>
            <a:ext cx="1951866" cy="17862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810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40E018-A472-2092-1171-FE262833F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54E9EC23-6959-967B-C514-E6BE9F8DB5A5}"/>
              </a:ext>
            </a:extLst>
          </p:cNvPr>
          <p:cNvSpPr/>
          <p:nvPr/>
        </p:nvSpPr>
        <p:spPr>
          <a:xfrm>
            <a:off x="1343025" y="1562100"/>
            <a:ext cx="4562475" cy="2476500"/>
          </a:xfrm>
          <a:prstGeom prst="roundRect">
            <a:avLst>
              <a:gd name="adj" fmla="val 7436"/>
            </a:avLst>
          </a:prstGeom>
          <a:noFill/>
          <a:ln w="38100">
            <a:solidFill>
              <a:srgbClr val="FEA733"/>
            </a:solidFill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FC2DB3B5-35C9-07B7-057B-155418ECCFA6}"/>
              </a:ext>
            </a:extLst>
          </p:cNvPr>
          <p:cNvSpPr/>
          <p:nvPr/>
        </p:nvSpPr>
        <p:spPr>
          <a:xfrm>
            <a:off x="1162050" y="1733550"/>
            <a:ext cx="4562475" cy="2476500"/>
          </a:xfrm>
          <a:prstGeom prst="roundRect">
            <a:avLst>
              <a:gd name="adj" fmla="val 7436"/>
            </a:avLst>
          </a:prstGeom>
          <a:noFill/>
          <a:ln w="38100">
            <a:solidFill>
              <a:srgbClr val="FF6082"/>
            </a:solidFill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27A9DBD-8D4C-89DE-137C-FCBF29A6B805}"/>
              </a:ext>
            </a:extLst>
          </p:cNvPr>
          <p:cNvSpPr txBox="1"/>
          <p:nvPr/>
        </p:nvSpPr>
        <p:spPr>
          <a:xfrm>
            <a:off x="1247775" y="1008807"/>
            <a:ext cx="6821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>
                <a:solidFill>
                  <a:schemeClr val="bg1"/>
                </a:solidFill>
                <a:latin typeface="Nunito Sans Black" panose="00000A00000000000000" pitchFamily="2" charset="0"/>
              </a:rPr>
              <a:t>Historias que inspiran…</a:t>
            </a:r>
            <a:endParaRPr lang="es-CO" sz="28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A7C853E3-95DC-34D1-9E85-2D6C52BF6E7B}"/>
              </a:ext>
            </a:extLst>
          </p:cNvPr>
          <p:cNvSpPr/>
          <p:nvPr/>
        </p:nvSpPr>
        <p:spPr>
          <a:xfrm rot="20056085">
            <a:off x="6220217" y="1451177"/>
            <a:ext cx="3317769" cy="3041246"/>
          </a:xfrm>
          <a:custGeom>
            <a:avLst/>
            <a:gdLst>
              <a:gd name="connsiteX0" fmla="*/ 20170 w 696824"/>
              <a:gd name="connsiteY0" fmla="*/ 422737 h 568872"/>
              <a:gd name="connsiteX1" fmla="*/ 159997 w 696824"/>
              <a:gd name="connsiteY1" fmla="*/ 559706 h 568872"/>
              <a:gd name="connsiteX2" fmla="*/ 257628 w 696824"/>
              <a:gd name="connsiteY2" fmla="*/ 568660 h 568872"/>
              <a:gd name="connsiteX3" fmla="*/ 384787 w 696824"/>
              <a:gd name="connsiteY3" fmla="*/ 555420 h 568872"/>
              <a:gd name="connsiteX4" fmla="*/ 679204 w 696824"/>
              <a:gd name="connsiteY4" fmla="*/ 252715 h 568872"/>
              <a:gd name="connsiteX5" fmla="*/ 663869 w 696824"/>
              <a:gd name="connsiteY5" fmla="*/ 55739 h 568872"/>
              <a:gd name="connsiteX6" fmla="*/ 517184 w 696824"/>
              <a:gd name="connsiteY6" fmla="*/ 684 h 568872"/>
              <a:gd name="connsiteX7" fmla="*/ 331732 w 696824"/>
              <a:gd name="connsiteY7" fmla="*/ 76217 h 568872"/>
              <a:gd name="connsiteX8" fmla="*/ 313159 w 696824"/>
              <a:gd name="connsiteY8" fmla="*/ 140225 h 568872"/>
              <a:gd name="connsiteX9" fmla="*/ 62365 w 696824"/>
              <a:gd name="connsiteY9" fmla="*/ 236428 h 568872"/>
              <a:gd name="connsiteX10" fmla="*/ 20170 w 696824"/>
              <a:gd name="connsiteY10" fmla="*/ 422737 h 56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6824" h="568872">
                <a:moveTo>
                  <a:pt x="20170" y="422737"/>
                </a:moveTo>
                <a:cubicBezTo>
                  <a:pt x="49411" y="486364"/>
                  <a:pt x="105895" y="543704"/>
                  <a:pt x="159997" y="559706"/>
                </a:cubicBezTo>
                <a:cubicBezTo>
                  <a:pt x="191429" y="568945"/>
                  <a:pt x="224767" y="569327"/>
                  <a:pt x="257628" y="568660"/>
                </a:cubicBezTo>
                <a:cubicBezTo>
                  <a:pt x="300300" y="567898"/>
                  <a:pt x="343353" y="565707"/>
                  <a:pt x="384787" y="555420"/>
                </a:cubicBezTo>
                <a:cubicBezTo>
                  <a:pt x="527376" y="520082"/>
                  <a:pt x="632818" y="392161"/>
                  <a:pt x="679204" y="252715"/>
                </a:cubicBezTo>
                <a:cubicBezTo>
                  <a:pt x="701017" y="187184"/>
                  <a:pt x="709304" y="107650"/>
                  <a:pt x="663869" y="55739"/>
                </a:cubicBezTo>
                <a:cubicBezTo>
                  <a:pt x="628531" y="15353"/>
                  <a:pt x="570715" y="3923"/>
                  <a:pt x="517184" y="684"/>
                </a:cubicBezTo>
                <a:cubicBezTo>
                  <a:pt x="446128" y="-3602"/>
                  <a:pt x="360688" y="11161"/>
                  <a:pt x="331732" y="76217"/>
                </a:cubicBezTo>
                <a:cubicBezTo>
                  <a:pt x="322684" y="96506"/>
                  <a:pt x="320683" y="119270"/>
                  <a:pt x="313159" y="140225"/>
                </a:cubicBezTo>
                <a:cubicBezTo>
                  <a:pt x="269629" y="261574"/>
                  <a:pt x="147900" y="191374"/>
                  <a:pt x="62365" y="236428"/>
                </a:cubicBezTo>
                <a:cubicBezTo>
                  <a:pt x="-11072" y="275004"/>
                  <a:pt x="-11930" y="352728"/>
                  <a:pt x="20170" y="422737"/>
                </a:cubicBez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441F5AB5-B77E-A99B-BF98-4CD5630D4FF3}"/>
              </a:ext>
            </a:extLst>
          </p:cNvPr>
          <p:cNvSpPr/>
          <p:nvPr/>
        </p:nvSpPr>
        <p:spPr>
          <a:xfrm>
            <a:off x="8288170" y="3356369"/>
            <a:ext cx="2424154" cy="2214288"/>
          </a:xfrm>
          <a:custGeom>
            <a:avLst/>
            <a:gdLst>
              <a:gd name="connsiteX0" fmla="*/ 1780 w 561913"/>
              <a:gd name="connsiteY0" fmla="*/ 348116 h 615689"/>
              <a:gd name="connsiteX1" fmla="*/ 35117 w 561913"/>
              <a:gd name="connsiteY1" fmla="*/ 529091 h 615689"/>
              <a:gd name="connsiteX2" fmla="*/ 275052 w 561913"/>
              <a:gd name="connsiteY2" fmla="*/ 607672 h 615689"/>
              <a:gd name="connsiteX3" fmla="*/ 486698 w 561913"/>
              <a:gd name="connsiteY3" fmla="*/ 448985 h 615689"/>
              <a:gd name="connsiteX4" fmla="*/ 559564 w 561913"/>
              <a:gd name="connsiteY4" fmla="*/ 227910 h 615689"/>
              <a:gd name="connsiteX5" fmla="*/ 404021 w 561913"/>
              <a:gd name="connsiteY5" fmla="*/ 44744 h 615689"/>
              <a:gd name="connsiteX6" fmla="*/ 159038 w 561913"/>
              <a:gd name="connsiteY6" fmla="*/ 72 h 615689"/>
              <a:gd name="connsiteX7" fmla="*/ 1780 w 561913"/>
              <a:gd name="connsiteY7" fmla="*/ 348211 h 61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913" h="615689">
                <a:moveTo>
                  <a:pt x="1780" y="348116"/>
                </a:moveTo>
                <a:cubicBezTo>
                  <a:pt x="-3268" y="410409"/>
                  <a:pt x="827" y="476798"/>
                  <a:pt x="35117" y="529091"/>
                </a:cubicBezTo>
                <a:cubicBezTo>
                  <a:pt x="84457" y="604243"/>
                  <a:pt x="188089" y="630627"/>
                  <a:pt x="275052" y="607672"/>
                </a:cubicBezTo>
                <a:cubicBezTo>
                  <a:pt x="362015" y="584717"/>
                  <a:pt x="433072" y="521090"/>
                  <a:pt x="486698" y="448985"/>
                </a:cubicBezTo>
                <a:cubicBezTo>
                  <a:pt x="534227" y="384977"/>
                  <a:pt x="571851" y="306682"/>
                  <a:pt x="559564" y="227910"/>
                </a:cubicBezTo>
                <a:cubicBezTo>
                  <a:pt x="546705" y="145328"/>
                  <a:pt x="480221" y="78939"/>
                  <a:pt x="404021" y="44744"/>
                </a:cubicBezTo>
                <a:cubicBezTo>
                  <a:pt x="327821" y="10550"/>
                  <a:pt x="242477" y="3596"/>
                  <a:pt x="159038" y="72"/>
                </a:cubicBezTo>
                <a:cubicBezTo>
                  <a:pt x="41118" y="-4976"/>
                  <a:pt x="9114" y="256295"/>
                  <a:pt x="1780" y="348211"/>
                </a:cubicBezTo>
                <a:close/>
              </a:path>
            </a:pathLst>
          </a:custGeom>
          <a:solidFill>
            <a:srgbClr val="65D82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F95D84F-1C7F-7346-CEEA-92140E77F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4CDBD76-D00D-2E20-5302-376F52CA0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44" y="1871672"/>
            <a:ext cx="4553611" cy="21737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drawing">
            <a:extLst>
              <a:ext uri="{FF2B5EF4-FFF2-40B4-BE49-F238E27FC236}">
                <a16:creationId xmlns:a16="http://schemas.microsoft.com/office/drawing/2014/main" id="{CDEE3E72-E482-D01F-528B-7424E0B56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41" t="74398" r="67535" b="7482"/>
          <a:stretch>
            <a:fillRect/>
          </a:stretch>
        </p:blipFill>
        <p:spPr>
          <a:xfrm>
            <a:off x="2793213" y="4519622"/>
            <a:ext cx="1899934" cy="201247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8D691E8-354D-E353-F059-8A06A80D67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035" y="1974809"/>
            <a:ext cx="2318220" cy="29083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0266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1FCB57-7766-99FA-65A4-BEAFDF5DB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B33ACE22-86AF-D101-43F8-AB90A7AC02D7}"/>
              </a:ext>
            </a:extLst>
          </p:cNvPr>
          <p:cNvSpPr/>
          <p:nvPr/>
        </p:nvSpPr>
        <p:spPr>
          <a:xfrm>
            <a:off x="1343025" y="1562100"/>
            <a:ext cx="4562475" cy="2476500"/>
          </a:xfrm>
          <a:prstGeom prst="roundRect">
            <a:avLst>
              <a:gd name="adj" fmla="val 7436"/>
            </a:avLst>
          </a:prstGeom>
          <a:noFill/>
          <a:ln w="38100">
            <a:solidFill>
              <a:srgbClr val="FEA733"/>
            </a:solidFill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26E0DCC-C0E6-6997-DB23-15618235C181}"/>
              </a:ext>
            </a:extLst>
          </p:cNvPr>
          <p:cNvSpPr/>
          <p:nvPr/>
        </p:nvSpPr>
        <p:spPr>
          <a:xfrm>
            <a:off x="1162050" y="1733550"/>
            <a:ext cx="4562475" cy="2476500"/>
          </a:xfrm>
          <a:prstGeom prst="roundRect">
            <a:avLst>
              <a:gd name="adj" fmla="val 7436"/>
            </a:avLst>
          </a:prstGeom>
          <a:noFill/>
          <a:ln w="38100">
            <a:solidFill>
              <a:srgbClr val="FF6082"/>
            </a:solidFill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DAF56BC-A6BC-2098-FD37-A3ADF10128DF}"/>
              </a:ext>
            </a:extLst>
          </p:cNvPr>
          <p:cNvSpPr txBox="1"/>
          <p:nvPr/>
        </p:nvSpPr>
        <p:spPr>
          <a:xfrm>
            <a:off x="1247775" y="1008807"/>
            <a:ext cx="6821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>
                <a:solidFill>
                  <a:schemeClr val="bg1"/>
                </a:solidFill>
                <a:latin typeface="Nunito Sans Black" panose="00000A00000000000000" pitchFamily="2" charset="0"/>
              </a:rPr>
              <a:t>Historias que inspiran…</a:t>
            </a:r>
            <a:endParaRPr lang="es-CO" sz="28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AE772A43-2A38-08C4-0364-2E6C4C610F8B}"/>
              </a:ext>
            </a:extLst>
          </p:cNvPr>
          <p:cNvSpPr/>
          <p:nvPr/>
        </p:nvSpPr>
        <p:spPr>
          <a:xfrm rot="20056085">
            <a:off x="6220217" y="1451177"/>
            <a:ext cx="3317769" cy="3041246"/>
          </a:xfrm>
          <a:custGeom>
            <a:avLst/>
            <a:gdLst>
              <a:gd name="connsiteX0" fmla="*/ 20170 w 696824"/>
              <a:gd name="connsiteY0" fmla="*/ 422737 h 568872"/>
              <a:gd name="connsiteX1" fmla="*/ 159997 w 696824"/>
              <a:gd name="connsiteY1" fmla="*/ 559706 h 568872"/>
              <a:gd name="connsiteX2" fmla="*/ 257628 w 696824"/>
              <a:gd name="connsiteY2" fmla="*/ 568660 h 568872"/>
              <a:gd name="connsiteX3" fmla="*/ 384787 w 696824"/>
              <a:gd name="connsiteY3" fmla="*/ 555420 h 568872"/>
              <a:gd name="connsiteX4" fmla="*/ 679204 w 696824"/>
              <a:gd name="connsiteY4" fmla="*/ 252715 h 568872"/>
              <a:gd name="connsiteX5" fmla="*/ 663869 w 696824"/>
              <a:gd name="connsiteY5" fmla="*/ 55739 h 568872"/>
              <a:gd name="connsiteX6" fmla="*/ 517184 w 696824"/>
              <a:gd name="connsiteY6" fmla="*/ 684 h 568872"/>
              <a:gd name="connsiteX7" fmla="*/ 331732 w 696824"/>
              <a:gd name="connsiteY7" fmla="*/ 76217 h 568872"/>
              <a:gd name="connsiteX8" fmla="*/ 313159 w 696824"/>
              <a:gd name="connsiteY8" fmla="*/ 140225 h 568872"/>
              <a:gd name="connsiteX9" fmla="*/ 62365 w 696824"/>
              <a:gd name="connsiteY9" fmla="*/ 236428 h 568872"/>
              <a:gd name="connsiteX10" fmla="*/ 20170 w 696824"/>
              <a:gd name="connsiteY10" fmla="*/ 422737 h 56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6824" h="568872">
                <a:moveTo>
                  <a:pt x="20170" y="422737"/>
                </a:moveTo>
                <a:cubicBezTo>
                  <a:pt x="49411" y="486364"/>
                  <a:pt x="105895" y="543704"/>
                  <a:pt x="159997" y="559706"/>
                </a:cubicBezTo>
                <a:cubicBezTo>
                  <a:pt x="191429" y="568945"/>
                  <a:pt x="224767" y="569327"/>
                  <a:pt x="257628" y="568660"/>
                </a:cubicBezTo>
                <a:cubicBezTo>
                  <a:pt x="300300" y="567898"/>
                  <a:pt x="343353" y="565707"/>
                  <a:pt x="384787" y="555420"/>
                </a:cubicBezTo>
                <a:cubicBezTo>
                  <a:pt x="527376" y="520082"/>
                  <a:pt x="632818" y="392161"/>
                  <a:pt x="679204" y="252715"/>
                </a:cubicBezTo>
                <a:cubicBezTo>
                  <a:pt x="701017" y="187184"/>
                  <a:pt x="709304" y="107650"/>
                  <a:pt x="663869" y="55739"/>
                </a:cubicBezTo>
                <a:cubicBezTo>
                  <a:pt x="628531" y="15353"/>
                  <a:pt x="570715" y="3923"/>
                  <a:pt x="517184" y="684"/>
                </a:cubicBezTo>
                <a:cubicBezTo>
                  <a:pt x="446128" y="-3602"/>
                  <a:pt x="360688" y="11161"/>
                  <a:pt x="331732" y="76217"/>
                </a:cubicBezTo>
                <a:cubicBezTo>
                  <a:pt x="322684" y="96506"/>
                  <a:pt x="320683" y="119270"/>
                  <a:pt x="313159" y="140225"/>
                </a:cubicBezTo>
                <a:cubicBezTo>
                  <a:pt x="269629" y="261574"/>
                  <a:pt x="147900" y="191374"/>
                  <a:pt x="62365" y="236428"/>
                </a:cubicBezTo>
                <a:cubicBezTo>
                  <a:pt x="-11072" y="275004"/>
                  <a:pt x="-11930" y="352728"/>
                  <a:pt x="20170" y="422737"/>
                </a:cubicBez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9B4CDB4F-F521-FEDA-9FCF-3E9874143FAC}"/>
              </a:ext>
            </a:extLst>
          </p:cNvPr>
          <p:cNvSpPr/>
          <p:nvPr/>
        </p:nvSpPr>
        <p:spPr>
          <a:xfrm>
            <a:off x="8288170" y="3356369"/>
            <a:ext cx="2424154" cy="2214288"/>
          </a:xfrm>
          <a:custGeom>
            <a:avLst/>
            <a:gdLst>
              <a:gd name="connsiteX0" fmla="*/ 1780 w 561913"/>
              <a:gd name="connsiteY0" fmla="*/ 348116 h 615689"/>
              <a:gd name="connsiteX1" fmla="*/ 35117 w 561913"/>
              <a:gd name="connsiteY1" fmla="*/ 529091 h 615689"/>
              <a:gd name="connsiteX2" fmla="*/ 275052 w 561913"/>
              <a:gd name="connsiteY2" fmla="*/ 607672 h 615689"/>
              <a:gd name="connsiteX3" fmla="*/ 486698 w 561913"/>
              <a:gd name="connsiteY3" fmla="*/ 448985 h 615689"/>
              <a:gd name="connsiteX4" fmla="*/ 559564 w 561913"/>
              <a:gd name="connsiteY4" fmla="*/ 227910 h 615689"/>
              <a:gd name="connsiteX5" fmla="*/ 404021 w 561913"/>
              <a:gd name="connsiteY5" fmla="*/ 44744 h 615689"/>
              <a:gd name="connsiteX6" fmla="*/ 159038 w 561913"/>
              <a:gd name="connsiteY6" fmla="*/ 72 h 615689"/>
              <a:gd name="connsiteX7" fmla="*/ 1780 w 561913"/>
              <a:gd name="connsiteY7" fmla="*/ 348211 h 61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913" h="615689">
                <a:moveTo>
                  <a:pt x="1780" y="348116"/>
                </a:moveTo>
                <a:cubicBezTo>
                  <a:pt x="-3268" y="410409"/>
                  <a:pt x="827" y="476798"/>
                  <a:pt x="35117" y="529091"/>
                </a:cubicBezTo>
                <a:cubicBezTo>
                  <a:pt x="84457" y="604243"/>
                  <a:pt x="188089" y="630627"/>
                  <a:pt x="275052" y="607672"/>
                </a:cubicBezTo>
                <a:cubicBezTo>
                  <a:pt x="362015" y="584717"/>
                  <a:pt x="433072" y="521090"/>
                  <a:pt x="486698" y="448985"/>
                </a:cubicBezTo>
                <a:cubicBezTo>
                  <a:pt x="534227" y="384977"/>
                  <a:pt x="571851" y="306682"/>
                  <a:pt x="559564" y="227910"/>
                </a:cubicBezTo>
                <a:cubicBezTo>
                  <a:pt x="546705" y="145328"/>
                  <a:pt x="480221" y="78939"/>
                  <a:pt x="404021" y="44744"/>
                </a:cubicBezTo>
                <a:cubicBezTo>
                  <a:pt x="327821" y="10550"/>
                  <a:pt x="242477" y="3596"/>
                  <a:pt x="159038" y="72"/>
                </a:cubicBezTo>
                <a:cubicBezTo>
                  <a:pt x="41118" y="-4976"/>
                  <a:pt x="9114" y="256295"/>
                  <a:pt x="1780" y="348211"/>
                </a:cubicBezTo>
                <a:close/>
              </a:path>
            </a:pathLst>
          </a:custGeom>
          <a:solidFill>
            <a:srgbClr val="65D82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C555181-F7FE-90E5-236A-18A230368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7F0C689-4840-A453-2C9E-80C72C07C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7" b="4960"/>
          <a:stretch>
            <a:fillRect/>
          </a:stretch>
        </p:blipFill>
        <p:spPr bwMode="auto">
          <a:xfrm>
            <a:off x="1494607" y="1659088"/>
            <a:ext cx="4078335" cy="2324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6F333E-CFDA-49EF-0788-DE9C4C67D7B0}"/>
              </a:ext>
            </a:extLst>
          </p:cNvPr>
          <p:cNvSpPr txBox="1"/>
          <p:nvPr/>
        </p:nvSpPr>
        <p:spPr>
          <a:xfrm>
            <a:off x="1247775" y="4870228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latin typeface="Nunito Sans Black" panose="00000A00000000000000" pitchFamily="2" charset="0"/>
              </a:rPr>
              <a:t>Experiencia exitosa CE CREER</a:t>
            </a:r>
            <a:endParaRPr lang="es-CO" sz="3200" b="1" dirty="0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961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648E6A6-C31A-42D3-A65B-F40E504DB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26" y="1169805"/>
            <a:ext cx="3878566" cy="432857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0F05B51-D6BA-6215-3312-25FEBC0A5678}"/>
              </a:ext>
            </a:extLst>
          </p:cNvPr>
          <p:cNvSpPr txBox="1"/>
          <p:nvPr/>
        </p:nvSpPr>
        <p:spPr>
          <a:xfrm>
            <a:off x="1141253" y="2017593"/>
            <a:ext cx="6488271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s-ES" sz="4000" b="1">
                <a:solidFill>
                  <a:schemeClr val="bg1"/>
                </a:solidFill>
                <a:latin typeface="Nunito Sans Black" panose="00000A00000000000000" pitchFamily="2" charset="0"/>
              </a:rPr>
              <a:t>QUEREMOS CONOCER TU PERCEPCIÓN</a:t>
            </a:r>
            <a:endParaRPr lang="es-CO" sz="40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1CE878-41B1-1FD0-531E-0191F3E792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2FA8B0-3329-7A64-A01A-B3BA7B4D7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886" y="3879561"/>
            <a:ext cx="4865229" cy="202099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E324600-4EDC-FE20-3EA4-E7D1DD5A549A}"/>
              </a:ext>
            </a:extLst>
          </p:cNvPr>
          <p:cNvSpPr txBox="1"/>
          <p:nvPr/>
        </p:nvSpPr>
        <p:spPr>
          <a:xfrm>
            <a:off x="7901684" y="4776801"/>
            <a:ext cx="3288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>
                <a:solidFill>
                  <a:schemeClr val="bg1"/>
                </a:solidFill>
                <a:latin typeface="White Shadows" panose="02000600000000000000" pitchFamily="50" charset="0"/>
              </a:rPr>
              <a:t>Mesa pública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81B569A3-DDC2-4678-B978-A1EAE36B9B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885" y="4312722"/>
            <a:ext cx="3693784" cy="143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48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4D71FB-8951-DC15-61B1-09F4A6C66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DCACDBA-5588-48EB-BAB7-1959181AC892}"/>
              </a:ext>
            </a:extLst>
          </p:cNvPr>
          <p:cNvSpPr/>
          <p:nvPr/>
        </p:nvSpPr>
        <p:spPr>
          <a:xfrm>
            <a:off x="905855" y="2860609"/>
            <a:ext cx="7865689" cy="1491991"/>
          </a:xfrm>
          <a:prstGeom prst="roundRect">
            <a:avLst>
              <a:gd name="adj" fmla="val 19715"/>
            </a:avLst>
          </a:prstGeom>
          <a:solidFill>
            <a:srgbClr val="666EFD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b="1">
              <a:latin typeface="Nunito Sans" panose="00000500000000000000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DE60E6D-99C4-4848-A2FB-BAFF4C3EDFA3}"/>
              </a:ext>
            </a:extLst>
          </p:cNvPr>
          <p:cNvSpPr txBox="1"/>
          <p:nvPr/>
        </p:nvSpPr>
        <p:spPr>
          <a:xfrm>
            <a:off x="905855" y="2075914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latin typeface="Nunito Sans Black" panose="00000A00000000000000" pitchFamily="2" charset="0"/>
              </a:rPr>
              <a:t>Queremos saber</a:t>
            </a:r>
            <a:endParaRPr lang="es-CO" sz="3200" b="1" dirty="0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4" name="Google Shape;1743;p68">
            <a:extLst>
              <a:ext uri="{FF2B5EF4-FFF2-40B4-BE49-F238E27FC236}">
                <a16:creationId xmlns:a16="http://schemas.microsoft.com/office/drawing/2014/main" id="{4B9195C7-4758-4133-8E68-8EFBBB612797}"/>
              </a:ext>
            </a:extLst>
          </p:cNvPr>
          <p:cNvSpPr txBox="1">
            <a:spLocks/>
          </p:cNvSpPr>
          <p:nvPr/>
        </p:nvSpPr>
        <p:spPr>
          <a:xfrm>
            <a:off x="1028473" y="3278423"/>
            <a:ext cx="7620453" cy="65636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MX" sz="2400" b="1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  <a:t>¿Cuáles de estos cambios del Bienestar Familiar consideras más importantes porque tienen un impacto positivo en tu vida?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D2AF5F-8A28-481E-929A-F86AFB8B2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40" y="361038"/>
            <a:ext cx="1522638" cy="767905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7BB744E8-EE72-4D37-9707-3A890CEDCF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7"/>
          <a:stretch/>
        </p:blipFill>
        <p:spPr>
          <a:xfrm>
            <a:off x="5357522" y="1528782"/>
            <a:ext cx="5928623" cy="3796553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1C576F13-7CCE-419D-8829-FEEFAE42295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806" y="4173712"/>
            <a:ext cx="4865229" cy="20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23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68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3F573F-F0DA-6D21-37E5-1C1A064DB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n 47">
            <a:extLst>
              <a:ext uri="{FF2B5EF4-FFF2-40B4-BE49-F238E27FC236}">
                <a16:creationId xmlns:a16="http://schemas.microsoft.com/office/drawing/2014/main" id="{B7C1C40A-F0E0-4644-B338-988A9A7D9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6082"/>
          </a:solidFill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C7F1A34-0C29-4AAE-B827-8ECDBC671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40" y="361038"/>
            <a:ext cx="1522638" cy="767905"/>
          </a:xfrm>
          <a:prstGeom prst="rect">
            <a:avLst/>
          </a:prstGeom>
        </p:spPr>
      </p:pic>
      <p:sp>
        <p:nvSpPr>
          <p:cNvPr id="49" name="Rectángulo: esquinas redondeadas 48">
            <a:extLst>
              <a:ext uri="{FF2B5EF4-FFF2-40B4-BE49-F238E27FC236}">
                <a16:creationId xmlns:a16="http://schemas.microsoft.com/office/drawing/2014/main" id="{96A951DB-380F-408E-AF9C-FAE799DEDF68}"/>
              </a:ext>
            </a:extLst>
          </p:cNvPr>
          <p:cNvSpPr/>
          <p:nvPr/>
        </p:nvSpPr>
        <p:spPr>
          <a:xfrm>
            <a:off x="905855" y="2860609"/>
            <a:ext cx="7865689" cy="1491991"/>
          </a:xfrm>
          <a:prstGeom prst="roundRect">
            <a:avLst>
              <a:gd name="adj" fmla="val 19715"/>
            </a:avLst>
          </a:prstGeom>
          <a:solidFill>
            <a:srgbClr val="FEA733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1">
              <a:latin typeface="Nunito Sans" panose="00000500000000000000" pitchFamily="2" charset="0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4AE587E-73DB-4807-967E-DA788F287D2E}"/>
              </a:ext>
            </a:extLst>
          </p:cNvPr>
          <p:cNvSpPr txBox="1"/>
          <p:nvPr/>
        </p:nvSpPr>
        <p:spPr>
          <a:xfrm>
            <a:off x="905855" y="2075914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Nunito Sans Black" panose="00000A00000000000000" pitchFamily="2" charset="0"/>
              </a:rPr>
              <a:t>Queremos saber</a:t>
            </a:r>
            <a:endParaRPr lang="es-CO" sz="32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51" name="Google Shape;1743;p68">
            <a:extLst>
              <a:ext uri="{FF2B5EF4-FFF2-40B4-BE49-F238E27FC236}">
                <a16:creationId xmlns:a16="http://schemas.microsoft.com/office/drawing/2014/main" id="{CC0774E1-FA33-4EFE-B663-5E37E27CEA7B}"/>
              </a:ext>
            </a:extLst>
          </p:cNvPr>
          <p:cNvSpPr txBox="1">
            <a:spLocks/>
          </p:cNvSpPr>
          <p:nvPr/>
        </p:nvSpPr>
        <p:spPr>
          <a:xfrm>
            <a:off x="1130073" y="3278423"/>
            <a:ext cx="5738861" cy="65636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MX" sz="2400" b="1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  <a:t>¿Qué te gustaría que se quedara de esos cambios en el Bienestar Familiar?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B2B96BA-CC42-4C46-A7F0-D50551723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87654" y="1756433"/>
            <a:ext cx="5234237" cy="3345133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640F1C54-E79F-41FC-B299-7A08C16E700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806" y="4173712"/>
            <a:ext cx="4865229" cy="20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87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A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78D285-116E-DFCF-C936-0C5AC84F6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n 51">
            <a:extLst>
              <a:ext uri="{FF2B5EF4-FFF2-40B4-BE49-F238E27FC236}">
                <a16:creationId xmlns:a16="http://schemas.microsoft.com/office/drawing/2014/main" id="{505BD98D-01B2-4A49-8FA5-0B193684B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008AEB"/>
          </a:solidFill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C2B419-6375-44E8-ADF0-6F90FC84F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40" y="361038"/>
            <a:ext cx="1522638" cy="767905"/>
          </a:xfrm>
          <a:prstGeom prst="rect">
            <a:avLst/>
          </a:prstGeom>
        </p:spPr>
      </p:pic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18D1D978-1244-4C39-AF7C-778217F1F491}"/>
              </a:ext>
            </a:extLst>
          </p:cNvPr>
          <p:cNvSpPr/>
          <p:nvPr/>
        </p:nvSpPr>
        <p:spPr>
          <a:xfrm>
            <a:off x="905855" y="2860609"/>
            <a:ext cx="7865689" cy="1491991"/>
          </a:xfrm>
          <a:prstGeom prst="roundRect">
            <a:avLst>
              <a:gd name="adj" fmla="val 19715"/>
            </a:avLst>
          </a:prstGeom>
          <a:solidFill>
            <a:srgbClr val="C820F2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b="1">
              <a:latin typeface="Nunito Sans" panose="00000500000000000000" pitchFamily="2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5183361-5B9F-45F4-8DA6-45A50765FA68}"/>
              </a:ext>
            </a:extLst>
          </p:cNvPr>
          <p:cNvSpPr txBox="1"/>
          <p:nvPr/>
        </p:nvSpPr>
        <p:spPr>
          <a:xfrm>
            <a:off x="905855" y="2075914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Nunito Sans Black" panose="00000A00000000000000" pitchFamily="2" charset="0"/>
              </a:rPr>
              <a:t>Queremos saber</a:t>
            </a:r>
            <a:endParaRPr lang="es-CO" sz="32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26" name="Google Shape;1743;p68">
            <a:extLst>
              <a:ext uri="{FF2B5EF4-FFF2-40B4-BE49-F238E27FC236}">
                <a16:creationId xmlns:a16="http://schemas.microsoft.com/office/drawing/2014/main" id="{99B8A242-9373-4FF7-A3AE-1B44FC0E83C2}"/>
              </a:ext>
            </a:extLst>
          </p:cNvPr>
          <p:cNvSpPr txBox="1">
            <a:spLocks/>
          </p:cNvSpPr>
          <p:nvPr/>
        </p:nvSpPr>
        <p:spPr>
          <a:xfrm>
            <a:off x="1028473" y="3278423"/>
            <a:ext cx="7620453" cy="65636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MX" sz="2400" b="1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  <a:t>¿Cómo crees que la ciudadanía o las comunidades pueden ayudar a que estos cambios se mantengan en el tiempo?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7F2A5EA5-E16A-49BE-8851-E121D3CAAE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87" b="96094" l="4839" r="89883">
                        <a14:foregroundMark x1="29912" y1="55176" x2="7918" y2="58496"/>
                        <a14:foregroundMark x1="7918" y1="58496" x2="12317" y2="91113"/>
                        <a14:foregroundMark x1="12317" y1="91113" x2="32698" y2="99512"/>
                        <a14:foregroundMark x1="32698" y1="99512" x2="86217" y2="95117"/>
                        <a14:foregroundMark x1="86217" y1="95117" x2="85924" y2="72656"/>
                        <a14:foregroundMark x1="85924" y1="72656" x2="67889" y2="60059"/>
                        <a14:foregroundMark x1="67889" y1="60059" x2="43988" y2="59180"/>
                        <a14:foregroundMark x1="72727" y1="60840" x2="69941" y2="59473"/>
                        <a14:foregroundMark x1="77713" y1="59961" x2="63930" y2="68945"/>
                        <a14:foregroundMark x1="63930" y1="68945" x2="75513" y2="59277"/>
                        <a14:foregroundMark x1="75513" y1="59277" x2="76686" y2="59668"/>
                        <a14:foregroundMark x1="76979" y1="58984" x2="63490" y2="69727"/>
                        <a14:foregroundMark x1="63490" y1="69727" x2="85777" y2="65820"/>
                        <a14:foregroundMark x1="85777" y1="65820" x2="75513" y2="58008"/>
                        <a14:foregroundMark x1="18182" y1="63477" x2="5865" y2="80176"/>
                        <a14:foregroundMark x1="5865" y1="80176" x2="18475" y2="96191"/>
                        <a14:foregroundMark x1="18475" y1="96191" x2="57185" y2="94629"/>
                        <a14:foregroundMark x1="57185" y1="94629" x2="71994" y2="83496"/>
                        <a14:foregroundMark x1="71994" y1="83496" x2="17155" y2="63184"/>
                        <a14:foregroundMark x1="11144" y1="59961" x2="4839" y2="95996"/>
                        <a14:foregroundMark x1="4839" y1="95996" x2="20235" y2="85254"/>
                        <a14:foregroundMark x1="20235" y1="85254" x2="19062" y2="64648"/>
                        <a14:foregroundMark x1="19062" y1="64648" x2="12170" y2="59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93"/>
          <a:stretch/>
        </p:blipFill>
        <p:spPr>
          <a:xfrm>
            <a:off x="8596763" y="1473004"/>
            <a:ext cx="2689382" cy="3670825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A10B3747-745C-4661-BE39-AABF705A2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093" y="3879846"/>
            <a:ext cx="4865229" cy="20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24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D3893-AA72-34D1-431C-54A230A44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F7EF9A7-FF3A-49F0-888F-1A6C525FB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440" y="361038"/>
            <a:ext cx="1522638" cy="767905"/>
          </a:xfrm>
          <a:prstGeom prst="rect">
            <a:avLst/>
          </a:prstGeom>
        </p:spPr>
      </p:pic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CC24653A-92FF-4485-A569-6FD7A557541B}"/>
              </a:ext>
            </a:extLst>
          </p:cNvPr>
          <p:cNvSpPr/>
          <p:nvPr/>
        </p:nvSpPr>
        <p:spPr>
          <a:xfrm>
            <a:off x="905855" y="2860609"/>
            <a:ext cx="7865689" cy="1491991"/>
          </a:xfrm>
          <a:prstGeom prst="roundRect">
            <a:avLst>
              <a:gd name="adj" fmla="val 19715"/>
            </a:avLst>
          </a:prstGeom>
          <a:solidFill>
            <a:srgbClr val="FE688F"/>
          </a:solid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 b="1">
              <a:latin typeface="Nunito Sans" panose="00000500000000000000" pitchFamily="2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FE27A25-CB6A-472A-9747-3C5BC34C898C}"/>
              </a:ext>
            </a:extLst>
          </p:cNvPr>
          <p:cNvSpPr txBox="1"/>
          <p:nvPr/>
        </p:nvSpPr>
        <p:spPr>
          <a:xfrm>
            <a:off x="905855" y="2075914"/>
            <a:ext cx="699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Nunito Sans Black" panose="00000A00000000000000" pitchFamily="2" charset="0"/>
              </a:rPr>
              <a:t>Queremos saber</a:t>
            </a:r>
            <a:endParaRPr lang="es-CO" sz="32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sp>
        <p:nvSpPr>
          <p:cNvPr id="31" name="Google Shape;1743;p68">
            <a:extLst>
              <a:ext uri="{FF2B5EF4-FFF2-40B4-BE49-F238E27FC236}">
                <a16:creationId xmlns:a16="http://schemas.microsoft.com/office/drawing/2014/main" id="{A38D9541-E232-4631-8E53-7F9CE8B84EE3}"/>
              </a:ext>
            </a:extLst>
          </p:cNvPr>
          <p:cNvSpPr txBox="1">
            <a:spLocks/>
          </p:cNvSpPr>
          <p:nvPr/>
        </p:nvSpPr>
        <p:spPr>
          <a:xfrm>
            <a:off x="1028473" y="3278423"/>
            <a:ext cx="7620453" cy="65636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MX" sz="2400" b="1">
                <a:solidFill>
                  <a:schemeClr val="bg1"/>
                </a:solidFill>
                <a:latin typeface="Nunito Sans" panose="00000500000000000000" pitchFamily="2" charset="0"/>
                <a:ea typeface="Verdana" panose="020B0604030504040204" pitchFamily="34" charset="0"/>
                <a:cs typeface="Verdana" panose="020B0604030504040204" pitchFamily="34" charset="0"/>
              </a:rPr>
              <a:t>¿Qué le recomendarías al próximo gobierno del Bienestar Familiar para que estos avances continúen y se fortalezcan?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867D483-ABA1-4A67-8E52-58E40CA465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8"/>
          <a:stretch/>
        </p:blipFill>
        <p:spPr>
          <a:xfrm>
            <a:off x="6066418" y="1039630"/>
            <a:ext cx="5410252" cy="400989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DEED10D-F933-4D2E-BAF0-F12648F42B4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4766">
            <a:off x="6227168" y="3884165"/>
            <a:ext cx="4865229" cy="202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43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D0E2D3-BBF6-A20A-A7EB-C1ACFDE41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0A8C267-6480-9853-00FB-21185E114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1A4B266-97DE-6EA5-2DA8-D475D2FC2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77" y="501848"/>
            <a:ext cx="1397752" cy="1205815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F8F1FFD4-21ED-014B-D3AB-E6DC5FD3A1B1}"/>
              </a:ext>
            </a:extLst>
          </p:cNvPr>
          <p:cNvGrpSpPr/>
          <p:nvPr/>
        </p:nvGrpSpPr>
        <p:grpSpPr>
          <a:xfrm>
            <a:off x="6388725" y="3676368"/>
            <a:ext cx="4767134" cy="1824716"/>
            <a:chOff x="3442945" y="2209953"/>
            <a:chExt cx="5306109" cy="1762640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EAC1F736-26DC-E7A4-6301-4F16D36E2B99}"/>
                </a:ext>
              </a:extLst>
            </p:cNvPr>
            <p:cNvGrpSpPr/>
            <p:nvPr/>
          </p:nvGrpSpPr>
          <p:grpSpPr>
            <a:xfrm>
              <a:off x="3442945" y="2209953"/>
              <a:ext cx="5306109" cy="1598133"/>
              <a:chOff x="3404707" y="2209511"/>
              <a:chExt cx="5306109" cy="1598133"/>
            </a:xfrm>
          </p:grpSpPr>
          <p:pic>
            <p:nvPicPr>
              <p:cNvPr id="6" name="Gráfico 5">
                <a:extLst>
                  <a:ext uri="{FF2B5EF4-FFF2-40B4-BE49-F238E27FC236}">
                    <a16:creationId xmlns:a16="http://schemas.microsoft.com/office/drawing/2014/main" id="{428DB4B3-8634-FFD2-6482-C6FCED4AB1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404707" y="2209511"/>
                <a:ext cx="1562784" cy="1568937"/>
              </a:xfrm>
              <a:prstGeom prst="rect">
                <a:avLst/>
              </a:prstGeom>
            </p:spPr>
          </p:pic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46F30DBF-6367-FFBA-E316-E4C46DB5908F}"/>
                  </a:ext>
                </a:extLst>
              </p:cNvPr>
              <p:cNvSpPr txBox="1"/>
              <p:nvPr/>
            </p:nvSpPr>
            <p:spPr>
              <a:xfrm>
                <a:off x="5024641" y="2915092"/>
                <a:ext cx="3686175" cy="8925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endParaRPr lang="es-MX" sz="5200" dirty="0">
                  <a:solidFill>
                    <a:srgbClr val="666EFD"/>
                  </a:solidFill>
                  <a:latin typeface="Nunito Sans Black" panose="00000A00000000000000" pitchFamily="2" charset="0"/>
                </a:endParaRPr>
              </a:p>
            </p:txBody>
          </p:sp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5E7C9C9B-9688-FFFB-7E74-04339A539F95}"/>
                  </a:ext>
                </a:extLst>
              </p:cNvPr>
              <p:cNvSpPr txBox="1"/>
              <p:nvPr/>
            </p:nvSpPr>
            <p:spPr>
              <a:xfrm>
                <a:off x="5024641" y="2247611"/>
                <a:ext cx="3686175" cy="89255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es-MX" sz="5200" dirty="0">
                    <a:solidFill>
                      <a:srgbClr val="020AA0"/>
                    </a:solidFill>
                    <a:latin typeface="Nunito Sans Black"/>
                  </a:rPr>
                  <a:t> </a:t>
                </a:r>
                <a:endParaRPr lang="es-CO" sz="5200" dirty="0">
                  <a:solidFill>
                    <a:srgbClr val="020AA0"/>
                  </a:solidFill>
                  <a:latin typeface="Nunito Sans Black"/>
                </a:endParaRPr>
              </a:p>
            </p:txBody>
          </p:sp>
          <p:pic>
            <p:nvPicPr>
              <p:cNvPr id="4" name="Gráfico 3">
                <a:extLst>
                  <a:ext uri="{FF2B5EF4-FFF2-40B4-BE49-F238E27FC236}">
                    <a16:creationId xmlns:a16="http://schemas.microsoft.com/office/drawing/2014/main" id="{4B8D4AE8-1E7B-99E6-6496-C24E2C0F21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162800" y="2495550"/>
                <a:ext cx="781050" cy="571500"/>
              </a:xfrm>
              <a:prstGeom prst="rect">
                <a:avLst/>
              </a:prstGeom>
            </p:spPr>
          </p:pic>
        </p:grp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E2648921-0BE4-2ED2-465F-21AB57239C3F}"/>
                </a:ext>
              </a:extLst>
            </p:cNvPr>
            <p:cNvSpPr txBox="1"/>
            <p:nvPr/>
          </p:nvSpPr>
          <p:spPr>
            <a:xfrm>
              <a:off x="7160036" y="3615826"/>
              <a:ext cx="822051" cy="356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solidFill>
                    <a:srgbClr val="020AA0"/>
                  </a:solidFill>
                  <a:latin typeface="Nunito Sans Black" panose="00000A00000000000000" pitchFamily="2" charset="0"/>
                </a:rPr>
                <a:t>2025</a:t>
              </a:r>
              <a:endParaRPr lang="es-CO" dirty="0">
                <a:solidFill>
                  <a:srgbClr val="020AA0"/>
                </a:solidFill>
                <a:latin typeface="Nunito Sans Black" panose="00000A00000000000000" pitchFamily="2" charset="0"/>
              </a:endParaRPr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7C37771D-8621-A452-5C67-0D83CCBB2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012" y="1438275"/>
            <a:ext cx="398145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AFD5913-7B0E-36A1-A257-BAD7108A796D}"/>
              </a:ext>
            </a:extLst>
          </p:cNvPr>
          <p:cNvSpPr txBox="1"/>
          <p:nvPr/>
        </p:nvSpPr>
        <p:spPr>
          <a:xfrm>
            <a:off x="5802799" y="1937646"/>
            <a:ext cx="5818916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4400" b="1" dirty="0">
                <a:solidFill>
                  <a:srgbClr val="020AA0"/>
                </a:solidFill>
                <a:latin typeface="Nunito Sans Black"/>
              </a:rPr>
              <a:t>Tú opinión es importante</a:t>
            </a:r>
          </a:p>
          <a:p>
            <a:pPr algn="ctr"/>
            <a:endParaRPr lang="es-ES" sz="4400" b="1" dirty="0">
              <a:solidFill>
                <a:srgbClr val="020AA0"/>
              </a:solidFill>
              <a:latin typeface="Nunito Sans Black"/>
            </a:endParaRPr>
          </a:p>
        </p:txBody>
      </p:sp>
    </p:spTree>
    <p:extLst>
      <p:ext uri="{BB962C8B-B14F-4D97-AF65-F5344CB8AC3E}">
        <p14:creationId xmlns:p14="http://schemas.microsoft.com/office/powerpoint/2010/main" val="2386060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71CE878-41B1-1FD0-531E-0191F3E79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094" y="361038"/>
            <a:ext cx="2460984" cy="124113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2F636D2-34DC-47C8-A299-4A8EB7A12B72}"/>
              </a:ext>
            </a:extLst>
          </p:cNvPr>
          <p:cNvSpPr txBox="1"/>
          <p:nvPr/>
        </p:nvSpPr>
        <p:spPr>
          <a:xfrm>
            <a:off x="3225478" y="2613392"/>
            <a:ext cx="57410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0" b="1">
                <a:solidFill>
                  <a:schemeClr val="bg1"/>
                </a:solidFill>
                <a:latin typeface="Nunito Sans Black" panose="00000A00000000000000" pitchFamily="2" charset="0"/>
              </a:rPr>
              <a:t>Gracias</a:t>
            </a:r>
            <a:endParaRPr lang="es-CO" sz="10000" b="1">
              <a:solidFill>
                <a:schemeClr val="bg1"/>
              </a:solidFill>
              <a:latin typeface="Nunito Sans Black" panose="00000A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F6C231D-E396-4E5C-8969-25E8DDB6A1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67" y="3549662"/>
            <a:ext cx="1155194" cy="138989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9B10CAF-79A2-4266-815A-6690DE854C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53" y="1602174"/>
            <a:ext cx="1533147" cy="13868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7F4CDCB-847D-4B58-92DE-E042EA60DE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287" y="5258711"/>
            <a:ext cx="2421689" cy="1424669"/>
          </a:xfrm>
          <a:prstGeom prst="rect">
            <a:avLst/>
          </a:prstGeom>
        </p:spPr>
      </p:pic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AC790C6C-A704-47BF-9967-7E4BC0127B77}"/>
              </a:ext>
            </a:extLst>
          </p:cNvPr>
          <p:cNvSpPr/>
          <p:nvPr/>
        </p:nvSpPr>
        <p:spPr>
          <a:xfrm>
            <a:off x="3102965" y="-188263"/>
            <a:ext cx="1339460" cy="1296873"/>
          </a:xfrm>
          <a:custGeom>
            <a:avLst/>
            <a:gdLst>
              <a:gd name="connsiteX0" fmla="*/ 575 w 917089"/>
              <a:gd name="connsiteY0" fmla="*/ 338481 h 887931"/>
              <a:gd name="connsiteX1" fmla="*/ 6386 w 917089"/>
              <a:gd name="connsiteY1" fmla="*/ 396107 h 887931"/>
              <a:gd name="connsiteX2" fmla="*/ 67441 w 917089"/>
              <a:gd name="connsiteY2" fmla="*/ 456401 h 887931"/>
              <a:gd name="connsiteX3" fmla="*/ 266513 w 917089"/>
              <a:gd name="connsiteY3" fmla="*/ 597561 h 887931"/>
              <a:gd name="connsiteX4" fmla="*/ 384528 w 917089"/>
              <a:gd name="connsiteY4" fmla="*/ 776250 h 887931"/>
              <a:gd name="connsiteX5" fmla="*/ 754955 w 917089"/>
              <a:gd name="connsiteY5" fmla="*/ 861594 h 887931"/>
              <a:gd name="connsiteX6" fmla="*/ 842490 w 917089"/>
              <a:gd name="connsiteY6" fmla="*/ 797967 h 887931"/>
              <a:gd name="connsiteX7" fmla="*/ 897830 w 917089"/>
              <a:gd name="connsiteY7" fmla="*/ 692525 h 887931"/>
              <a:gd name="connsiteX8" fmla="*/ 693138 w 917089"/>
              <a:gd name="connsiteY8" fmla="*/ 131503 h 887931"/>
              <a:gd name="connsiteX9" fmla="*/ 218507 w 917089"/>
              <a:gd name="connsiteY9" fmla="*/ 1201 h 887931"/>
              <a:gd name="connsiteX10" fmla="*/ 53820 w 917089"/>
              <a:gd name="connsiteY10" fmla="*/ 61018 h 887931"/>
              <a:gd name="connsiteX11" fmla="*/ 575 w 917089"/>
              <a:gd name="connsiteY11" fmla="*/ 338481 h 88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7089" h="887931">
                <a:moveTo>
                  <a:pt x="575" y="338481"/>
                </a:moveTo>
                <a:cubicBezTo>
                  <a:pt x="-472" y="357912"/>
                  <a:pt x="-853" y="378010"/>
                  <a:pt x="6386" y="396107"/>
                </a:cubicBezTo>
                <a:cubicBezTo>
                  <a:pt x="17149" y="423158"/>
                  <a:pt x="42676" y="441161"/>
                  <a:pt x="67441" y="456401"/>
                </a:cubicBezTo>
                <a:cubicBezTo>
                  <a:pt x="136973" y="499358"/>
                  <a:pt x="212983" y="535744"/>
                  <a:pt x="266513" y="597561"/>
                </a:cubicBezTo>
                <a:cubicBezTo>
                  <a:pt x="313281" y="651663"/>
                  <a:pt x="338999" y="721196"/>
                  <a:pt x="384528" y="776250"/>
                </a:cubicBezTo>
                <a:cubicBezTo>
                  <a:pt x="471301" y="881216"/>
                  <a:pt x="630940" y="917982"/>
                  <a:pt x="754955" y="861594"/>
                </a:cubicBezTo>
                <a:cubicBezTo>
                  <a:pt x="788007" y="846545"/>
                  <a:pt x="818678" y="825399"/>
                  <a:pt x="842490" y="797967"/>
                </a:cubicBezTo>
                <a:cubicBezTo>
                  <a:pt x="868684" y="767773"/>
                  <a:pt x="886019" y="730721"/>
                  <a:pt x="897830" y="692525"/>
                </a:cubicBezTo>
                <a:cubicBezTo>
                  <a:pt x="960695" y="489738"/>
                  <a:pt x="863731" y="257900"/>
                  <a:pt x="693138" y="131503"/>
                </a:cubicBezTo>
                <a:cubicBezTo>
                  <a:pt x="557597" y="31205"/>
                  <a:pt x="385004" y="-7562"/>
                  <a:pt x="218507" y="1201"/>
                </a:cubicBezTo>
                <a:cubicBezTo>
                  <a:pt x="147927" y="4916"/>
                  <a:pt x="90491" y="629"/>
                  <a:pt x="53820" y="61018"/>
                </a:cubicBezTo>
                <a:cubicBezTo>
                  <a:pt x="10577" y="131979"/>
                  <a:pt x="4766" y="257804"/>
                  <a:pt x="575" y="338481"/>
                </a:cubicBezTo>
                <a:close/>
              </a:path>
            </a:pathLst>
          </a:custGeom>
          <a:solidFill>
            <a:srgbClr val="FE688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04651273-0064-4D94-B903-F26BD150F865}"/>
              </a:ext>
            </a:extLst>
          </p:cNvPr>
          <p:cNvSpPr/>
          <p:nvPr/>
        </p:nvSpPr>
        <p:spPr>
          <a:xfrm>
            <a:off x="7628648" y="-407849"/>
            <a:ext cx="950292" cy="868022"/>
          </a:xfrm>
          <a:custGeom>
            <a:avLst/>
            <a:gdLst>
              <a:gd name="connsiteX0" fmla="*/ 1780 w 561913"/>
              <a:gd name="connsiteY0" fmla="*/ 348116 h 615689"/>
              <a:gd name="connsiteX1" fmla="*/ 35117 w 561913"/>
              <a:gd name="connsiteY1" fmla="*/ 529091 h 615689"/>
              <a:gd name="connsiteX2" fmla="*/ 275052 w 561913"/>
              <a:gd name="connsiteY2" fmla="*/ 607672 h 615689"/>
              <a:gd name="connsiteX3" fmla="*/ 486698 w 561913"/>
              <a:gd name="connsiteY3" fmla="*/ 448985 h 615689"/>
              <a:gd name="connsiteX4" fmla="*/ 559564 w 561913"/>
              <a:gd name="connsiteY4" fmla="*/ 227910 h 615689"/>
              <a:gd name="connsiteX5" fmla="*/ 404021 w 561913"/>
              <a:gd name="connsiteY5" fmla="*/ 44744 h 615689"/>
              <a:gd name="connsiteX6" fmla="*/ 159038 w 561913"/>
              <a:gd name="connsiteY6" fmla="*/ 72 h 615689"/>
              <a:gd name="connsiteX7" fmla="*/ 1780 w 561913"/>
              <a:gd name="connsiteY7" fmla="*/ 348211 h 61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1913" h="615689">
                <a:moveTo>
                  <a:pt x="1780" y="348116"/>
                </a:moveTo>
                <a:cubicBezTo>
                  <a:pt x="-3268" y="410409"/>
                  <a:pt x="827" y="476798"/>
                  <a:pt x="35117" y="529091"/>
                </a:cubicBezTo>
                <a:cubicBezTo>
                  <a:pt x="84457" y="604243"/>
                  <a:pt x="188089" y="630627"/>
                  <a:pt x="275052" y="607672"/>
                </a:cubicBezTo>
                <a:cubicBezTo>
                  <a:pt x="362015" y="584717"/>
                  <a:pt x="433072" y="521090"/>
                  <a:pt x="486698" y="448985"/>
                </a:cubicBezTo>
                <a:cubicBezTo>
                  <a:pt x="534227" y="384977"/>
                  <a:pt x="571851" y="306682"/>
                  <a:pt x="559564" y="227910"/>
                </a:cubicBezTo>
                <a:cubicBezTo>
                  <a:pt x="546705" y="145328"/>
                  <a:pt x="480221" y="78939"/>
                  <a:pt x="404021" y="44744"/>
                </a:cubicBezTo>
                <a:cubicBezTo>
                  <a:pt x="327821" y="10550"/>
                  <a:pt x="242477" y="3596"/>
                  <a:pt x="159038" y="72"/>
                </a:cubicBezTo>
                <a:cubicBezTo>
                  <a:pt x="41118" y="-4976"/>
                  <a:pt x="9114" y="256295"/>
                  <a:pt x="1780" y="348211"/>
                </a:cubicBezTo>
                <a:close/>
              </a:path>
            </a:pathLst>
          </a:custGeom>
          <a:solidFill>
            <a:srgbClr val="65D82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EA7BB615-ABFC-43C1-A575-04229F2A79D0}"/>
              </a:ext>
            </a:extLst>
          </p:cNvPr>
          <p:cNvSpPr/>
          <p:nvPr/>
        </p:nvSpPr>
        <p:spPr>
          <a:xfrm>
            <a:off x="8966522" y="5812394"/>
            <a:ext cx="1277325" cy="1170865"/>
          </a:xfrm>
          <a:custGeom>
            <a:avLst/>
            <a:gdLst>
              <a:gd name="connsiteX0" fmla="*/ 20170 w 696824"/>
              <a:gd name="connsiteY0" fmla="*/ 422737 h 568872"/>
              <a:gd name="connsiteX1" fmla="*/ 159997 w 696824"/>
              <a:gd name="connsiteY1" fmla="*/ 559706 h 568872"/>
              <a:gd name="connsiteX2" fmla="*/ 257628 w 696824"/>
              <a:gd name="connsiteY2" fmla="*/ 568660 h 568872"/>
              <a:gd name="connsiteX3" fmla="*/ 384787 w 696824"/>
              <a:gd name="connsiteY3" fmla="*/ 555420 h 568872"/>
              <a:gd name="connsiteX4" fmla="*/ 679204 w 696824"/>
              <a:gd name="connsiteY4" fmla="*/ 252715 h 568872"/>
              <a:gd name="connsiteX5" fmla="*/ 663869 w 696824"/>
              <a:gd name="connsiteY5" fmla="*/ 55739 h 568872"/>
              <a:gd name="connsiteX6" fmla="*/ 517184 w 696824"/>
              <a:gd name="connsiteY6" fmla="*/ 684 h 568872"/>
              <a:gd name="connsiteX7" fmla="*/ 331732 w 696824"/>
              <a:gd name="connsiteY7" fmla="*/ 76217 h 568872"/>
              <a:gd name="connsiteX8" fmla="*/ 313159 w 696824"/>
              <a:gd name="connsiteY8" fmla="*/ 140225 h 568872"/>
              <a:gd name="connsiteX9" fmla="*/ 62365 w 696824"/>
              <a:gd name="connsiteY9" fmla="*/ 236428 h 568872"/>
              <a:gd name="connsiteX10" fmla="*/ 20170 w 696824"/>
              <a:gd name="connsiteY10" fmla="*/ 422737 h 568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6824" h="568872">
                <a:moveTo>
                  <a:pt x="20170" y="422737"/>
                </a:moveTo>
                <a:cubicBezTo>
                  <a:pt x="49411" y="486364"/>
                  <a:pt x="105895" y="543704"/>
                  <a:pt x="159997" y="559706"/>
                </a:cubicBezTo>
                <a:cubicBezTo>
                  <a:pt x="191429" y="568945"/>
                  <a:pt x="224767" y="569327"/>
                  <a:pt x="257628" y="568660"/>
                </a:cubicBezTo>
                <a:cubicBezTo>
                  <a:pt x="300300" y="567898"/>
                  <a:pt x="343353" y="565707"/>
                  <a:pt x="384787" y="555420"/>
                </a:cubicBezTo>
                <a:cubicBezTo>
                  <a:pt x="527376" y="520082"/>
                  <a:pt x="632818" y="392161"/>
                  <a:pt x="679204" y="252715"/>
                </a:cubicBezTo>
                <a:cubicBezTo>
                  <a:pt x="701017" y="187184"/>
                  <a:pt x="709304" y="107650"/>
                  <a:pt x="663869" y="55739"/>
                </a:cubicBezTo>
                <a:cubicBezTo>
                  <a:pt x="628531" y="15353"/>
                  <a:pt x="570715" y="3923"/>
                  <a:pt x="517184" y="684"/>
                </a:cubicBezTo>
                <a:cubicBezTo>
                  <a:pt x="446128" y="-3602"/>
                  <a:pt x="360688" y="11161"/>
                  <a:pt x="331732" y="76217"/>
                </a:cubicBezTo>
                <a:cubicBezTo>
                  <a:pt x="322684" y="96506"/>
                  <a:pt x="320683" y="119270"/>
                  <a:pt x="313159" y="140225"/>
                </a:cubicBezTo>
                <a:cubicBezTo>
                  <a:pt x="269629" y="261574"/>
                  <a:pt x="147900" y="191374"/>
                  <a:pt x="62365" y="236428"/>
                </a:cubicBezTo>
                <a:cubicBezTo>
                  <a:pt x="-11072" y="275004"/>
                  <a:pt x="-11930" y="352728"/>
                  <a:pt x="20170" y="422737"/>
                </a:cubicBez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E80C0C23-4837-4470-B814-D0D2E0CB8121}"/>
              </a:ext>
            </a:extLst>
          </p:cNvPr>
          <p:cNvSpPr/>
          <p:nvPr/>
        </p:nvSpPr>
        <p:spPr>
          <a:xfrm rot="20060825">
            <a:off x="2088347" y="5883746"/>
            <a:ext cx="1264125" cy="1404927"/>
          </a:xfrm>
          <a:custGeom>
            <a:avLst/>
            <a:gdLst>
              <a:gd name="connsiteX0" fmla="*/ 450019 w 865509"/>
              <a:gd name="connsiteY0" fmla="*/ 204473 h 961912"/>
              <a:gd name="connsiteX1" fmla="*/ 710623 w 865509"/>
              <a:gd name="connsiteY1" fmla="*/ 536229 h 961912"/>
              <a:gd name="connsiteX2" fmla="*/ 830066 w 865509"/>
              <a:gd name="connsiteY2" fmla="*/ 624906 h 961912"/>
              <a:gd name="connsiteX3" fmla="*/ 821398 w 865509"/>
              <a:gd name="connsiteY3" fmla="*/ 861507 h 961912"/>
              <a:gd name="connsiteX4" fmla="*/ 595942 w 865509"/>
              <a:gd name="connsiteY4" fmla="*/ 961901 h 961912"/>
              <a:gd name="connsiteX5" fmla="*/ 351435 w 865509"/>
              <a:gd name="connsiteY5" fmla="*/ 896940 h 961912"/>
              <a:gd name="connsiteX6" fmla="*/ 71876 w 865509"/>
              <a:gd name="connsiteY6" fmla="*/ 632526 h 961912"/>
              <a:gd name="connsiteX7" fmla="*/ 56541 w 865509"/>
              <a:gd name="connsiteY7" fmla="*/ 56931 h 961912"/>
              <a:gd name="connsiteX8" fmla="*/ 300286 w 865509"/>
              <a:gd name="connsiteY8" fmla="*/ 7401 h 961912"/>
              <a:gd name="connsiteX9" fmla="*/ 450019 w 865509"/>
              <a:gd name="connsiteY9" fmla="*/ 204568 h 9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5509" h="961912">
                <a:moveTo>
                  <a:pt x="450019" y="204473"/>
                </a:moveTo>
                <a:cubicBezTo>
                  <a:pt x="496024" y="340300"/>
                  <a:pt x="589560" y="459362"/>
                  <a:pt x="710623" y="536229"/>
                </a:cubicBezTo>
                <a:cubicBezTo>
                  <a:pt x="752723" y="562994"/>
                  <a:pt x="799205" y="585759"/>
                  <a:pt x="830066" y="624906"/>
                </a:cubicBezTo>
                <a:cubicBezTo>
                  <a:pt x="882835" y="691677"/>
                  <a:pt x="873976" y="794642"/>
                  <a:pt x="821398" y="861507"/>
                </a:cubicBezTo>
                <a:cubicBezTo>
                  <a:pt x="768820" y="928373"/>
                  <a:pt x="681000" y="961234"/>
                  <a:pt x="595942" y="961901"/>
                </a:cubicBezTo>
                <a:cubicBezTo>
                  <a:pt x="510883" y="962568"/>
                  <a:pt x="427921" y="934183"/>
                  <a:pt x="351435" y="896940"/>
                </a:cubicBezTo>
                <a:cubicBezTo>
                  <a:pt x="233515" y="839505"/>
                  <a:pt x="121692" y="753875"/>
                  <a:pt x="71876" y="632526"/>
                </a:cubicBezTo>
                <a:cubicBezTo>
                  <a:pt x="20060" y="506511"/>
                  <a:pt x="-52044" y="172945"/>
                  <a:pt x="56541" y="56931"/>
                </a:cubicBezTo>
                <a:cubicBezTo>
                  <a:pt x="109690" y="162"/>
                  <a:pt x="229039" y="-9268"/>
                  <a:pt x="300286" y="7401"/>
                </a:cubicBezTo>
                <a:cubicBezTo>
                  <a:pt x="401155" y="31023"/>
                  <a:pt x="417824" y="117891"/>
                  <a:pt x="450019" y="20456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s-CO">
              <a:latin typeface="Nunito Sa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304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FAB8C9-B74A-4FB5-1A21-CB90C9D23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8745519-02F7-129E-1F99-440F8EADB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0E862B-AE56-18C4-E879-92BC94D2B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29" y="556181"/>
            <a:ext cx="4428710" cy="26748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CEBBE87-7FB0-6831-676B-90D2F6B532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48" y="208389"/>
            <a:ext cx="1397752" cy="12058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BC7AFEC-3E23-B944-F486-FFC381000D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 t="36348"/>
          <a:stretch>
            <a:fillRect/>
          </a:stretch>
        </p:blipFill>
        <p:spPr>
          <a:xfrm>
            <a:off x="3176832" y="3087480"/>
            <a:ext cx="6762581" cy="382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512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6AAA171EB471B48B1CC1D0B830D2573" ma:contentTypeVersion="18" ma:contentTypeDescription="Crear nuevo documento." ma:contentTypeScope="" ma:versionID="b0f6f33b1ff21c360ed70d9925f9c017">
  <xsd:schema xmlns:xsd="http://www.w3.org/2001/XMLSchema" xmlns:xs="http://www.w3.org/2001/XMLSchema" xmlns:p="http://schemas.microsoft.com/office/2006/metadata/properties" xmlns:ns2="4ad7cec7-c4f8-4da3-aacd-e209464063d9" xmlns:ns3="e38f91ab-addf-46ce-a247-6d139be0a9c1" targetNamespace="http://schemas.microsoft.com/office/2006/metadata/properties" ma:root="true" ma:fieldsID="f210e82299beecdd1b0a06c8ef5b709f" ns2:_="" ns3:_="">
    <xsd:import namespace="4ad7cec7-c4f8-4da3-aacd-e209464063d9"/>
    <xsd:import namespace="e38f91ab-addf-46ce-a247-6d139be0a9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7cec7-c4f8-4da3-aacd-e209464063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2a639bc6-dc8c-43a0-baeb-edbb56d427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8f91ab-addf-46ce-a247-6d139be0a9c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df1c28-7281-41fe-b592-5c863cbdb7a0}" ma:internalName="TaxCatchAll" ma:showField="CatchAllData" ma:web="e38f91ab-addf-46ce-a247-6d139be0a9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d7cec7-c4f8-4da3-aacd-e209464063d9">
      <Terms xmlns="http://schemas.microsoft.com/office/infopath/2007/PartnerControls"/>
    </lcf76f155ced4ddcb4097134ff3c332f>
    <TaxCatchAll xmlns="e38f91ab-addf-46ce-a247-6d139be0a9c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CF027F-D57F-4425-84B6-2D75516B1CD6}"/>
</file>

<file path=customXml/itemProps2.xml><?xml version="1.0" encoding="utf-8"?>
<ds:datastoreItem xmlns:ds="http://schemas.openxmlformats.org/officeDocument/2006/customXml" ds:itemID="{75050A9F-5CB9-4E47-A2BC-E99C232C8850}">
  <ds:schemaRefs>
    <ds:schemaRef ds:uri="http://purl.org/dc/elements/1.1/"/>
    <ds:schemaRef ds:uri="http://www.w3.org/XML/1998/namespace"/>
    <ds:schemaRef ds:uri="73cc7a7f-d9a9-4f0f-9caf-8202a3ef16ff"/>
    <ds:schemaRef ds:uri="http://purl.org/dc/dcmitype/"/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ee870ef6-d33c-4c12-8e59-4f12e29f5fe6"/>
  </ds:schemaRefs>
</ds:datastoreItem>
</file>

<file path=customXml/itemProps3.xml><?xml version="1.0" encoding="utf-8"?>
<ds:datastoreItem xmlns:ds="http://schemas.openxmlformats.org/officeDocument/2006/customXml" ds:itemID="{335B20CF-E443-430F-A3F7-5CAF47AD61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482</Words>
  <Application>Microsoft Office PowerPoint</Application>
  <PresentationFormat>Panorámica</PresentationFormat>
  <Paragraphs>97</Paragraphs>
  <Slides>20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Nunito Sans Black</vt:lpstr>
      <vt:lpstr>Amasis MT Pro Medium</vt:lpstr>
      <vt:lpstr>Nunito Sans Normal</vt:lpstr>
      <vt:lpstr>Calibri</vt:lpstr>
      <vt:lpstr>Arial</vt:lpstr>
      <vt:lpstr>Nunito Sans</vt:lpstr>
      <vt:lpstr>White Shadows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Buitrago Salvador</dc:creator>
  <cp:lastModifiedBy>Jose Sierra</cp:lastModifiedBy>
  <cp:revision>88</cp:revision>
  <cp:lastPrinted>2026-05-26T20:02:02Z</cp:lastPrinted>
  <dcterms:created xsi:type="dcterms:W3CDTF">2026-04-08T19:14:25Z</dcterms:created>
  <dcterms:modified xsi:type="dcterms:W3CDTF">2026-05-27T18:39:06Z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0x010100F6AAA171EB471B48B1CC1D0B830D2573</vt:lpwstr>
  </property>
  <property fmtid="{D5CDD505-2E9C-101B-9397-08002B2CF9AE}" pid="3" name="MediaServiceImageTags">
    <vt:lpwstr/>
  </property>
</Properties>
</file>