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96" r:id="rId3"/>
    <p:sldId id="276" r:id="rId4"/>
    <p:sldId id="266" r:id="rId5"/>
    <p:sldId id="291" r:id="rId6"/>
    <p:sldId id="292" r:id="rId7"/>
    <p:sldId id="270" r:id="rId8"/>
    <p:sldId id="293" r:id="rId9"/>
    <p:sldId id="294" r:id="rId10"/>
    <p:sldId id="295" r:id="rId11"/>
    <p:sldId id="273" r:id="rId12"/>
    <p:sldId id="289" r:id="rId13"/>
    <p:sldId id="274" r:id="rId14"/>
    <p:sldId id="297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13"/>
    <p:restoredTop sz="94694"/>
  </p:normalViewPr>
  <p:slideViewPr>
    <p:cSldViewPr snapToGrid="0" snapToObjects="1" showGuides="1">
      <p:cViewPr varScale="1">
        <p:scale>
          <a:sx n="84" d="100"/>
          <a:sy n="84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9EDB5-C1A7-1444-AE91-2C7E7CCF3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167EE-D878-2A49-A64A-E9D4BD37E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FEAF28-55A7-5A48-AA51-A05CB071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75E01-07A1-5841-8AA6-647CC8A5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736EF-621D-FC42-B2E9-3F6EE482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6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8D509-B849-3240-82F5-F330B23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1E299-13EF-0940-AECF-5C1EA452F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4B219C-D15D-764E-AD66-ADC8118E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BCE7E-0257-8B44-AF6B-587146DC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7E3D0-09F3-9746-8D83-C90E3D2E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69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5FD3C-113B-EB40-B146-19D932085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A8A6EF-7814-084E-8C4B-0DD53634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9557E-CBC5-D649-9CAE-28E87081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3427A-060B-2442-B230-70DA0EC9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2F48D-06C6-8E44-A0A1-785BE401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59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19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CD98-496C-9640-AB59-A1DB214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2C7B2-6AF4-2443-855D-6F3E0329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5031-E9C6-EF48-8A08-4CA4EAF0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7268-7E80-2F45-B0EC-4111759B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836BB-8123-4C41-BC97-617AACCD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1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71E9C-6F93-084E-974A-3468C6DC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8D444-3B07-4E4C-824F-15EAAC2F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C2926-75E8-6447-BDB2-F85F2232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F6C1E9-270A-F043-83AA-8DB3AFBE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BF48B-90AC-2F4B-84BF-DDD59394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44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0EF9F-4963-3244-9A96-C33136F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AC0C3-BF88-934C-847C-F2C906F2B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623BEC-92BD-434D-8AE3-34B02B5B2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8A4DD-3874-DA4D-BA7B-9B385387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043BFC-CD98-4C4B-A3F4-1E7AEFFC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EC0DF-6222-974F-B1AD-D9051B99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98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AC8D2-94DA-F14A-85D1-3F6002FA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15B709-3F55-7F40-9E07-1D412635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9DE5A-6FAC-264B-82EF-CC2ECF61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121808-E4EF-BB4E-A748-2E92B0DC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6479D7-1ECA-DF45-8004-F3EA7F07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42B5C-26A4-4E4F-9109-29966776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1C5043-5754-664D-A39A-F554B1FB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9F63B2-DCF8-DC42-82DF-4A8DB8E8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9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C96CC-C1D2-C446-983B-5C9D53E8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CAEEA-39DA-A64E-9BF6-36EB90D9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637C73-9E6D-B648-A234-B0262C2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630B89-0FA8-0843-8B4F-C5E9D52D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83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60CB1C-A799-E244-AA42-08A70CFE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6DC0D7-F459-CE45-B344-169204E5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DF1DEE-CB48-3147-9878-6044C4E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51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739F1-320C-3846-9128-36357B78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7FC9A-F23D-3842-8D2E-A8F45712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93D9D-FE57-AB4F-B7F0-6F887653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729A9-49C6-F240-9FC7-22A9C1DB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0104E7-70A5-FC4E-9B4B-2ED6489B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862B05-6C89-6F43-9BF2-F327A73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6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173B4-BAE2-E146-BE58-1EB32077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D015D-41C7-AE49-8342-B894C220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5A05D8-DF2B-084B-9EAD-490769A1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9E8CC-FC09-8D4B-AD02-6612E012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1387E-9611-7A48-9BE2-C6CB38C8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DDCB9F-C280-E94D-88FB-6D551A53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58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453FAE-0601-B54C-BE51-C696876E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9064F8-E8DE-0842-9438-D5E61A38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59C11-9CBF-354E-B253-DA0D8FCBC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0A5F-8A61-1440-8CF1-78463D190B9B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F3C495-0AEF-4642-A426-D1B52413D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DCB6F-52E3-7F4C-8BEC-8741D3BA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68C0-A964-FB46-822E-1507DCEEE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1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597DFD-79C2-464C-8C31-95EE19060F08}"/>
              </a:ext>
            </a:extLst>
          </p:cNvPr>
          <p:cNvSpPr txBox="1"/>
          <p:nvPr/>
        </p:nvSpPr>
        <p:spPr>
          <a:xfrm>
            <a:off x="5068362" y="1192994"/>
            <a:ext cx="7123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8000" b="1" dirty="0">
                <a:solidFill>
                  <a:srgbClr val="242758"/>
                </a:solidFill>
              </a:rPr>
              <a:t>Subcomité </a:t>
            </a:r>
          </a:p>
          <a:p>
            <a:pPr algn="ctr"/>
            <a:r>
              <a:rPr lang="es-419" sz="8000" b="1" dirty="0">
                <a:solidFill>
                  <a:srgbClr val="242758"/>
                </a:solidFill>
              </a:rPr>
              <a:t>SIGE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6AA2D-A1CC-FB4C-A7E8-878DA257C22F}"/>
              </a:ext>
            </a:extLst>
          </p:cNvPr>
          <p:cNvSpPr txBox="1"/>
          <p:nvPr/>
        </p:nvSpPr>
        <p:spPr>
          <a:xfrm>
            <a:off x="5068361" y="3580025"/>
            <a:ext cx="712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4800" dirty="0">
                <a:solidFill>
                  <a:srgbClr val="76B52D"/>
                </a:solidFill>
                <a:latin typeface="Calibri Light" panose="020F0302020204030204"/>
              </a:rPr>
              <a:t>30 de Junio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74778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9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A1F163-999E-42D1-9505-7D503576B16A}"/>
              </a:ext>
            </a:extLst>
          </p:cNvPr>
          <p:cNvSpPr txBox="1"/>
          <p:nvPr/>
        </p:nvSpPr>
        <p:spPr>
          <a:xfrm>
            <a:off x="483658" y="870790"/>
            <a:ext cx="1069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242758"/>
                </a:solidFill>
              </a:rPr>
              <a:t>SISTEMA DE GESTIÓN DE SEGURIDAD DE LA INFORMACIÓN</a:t>
            </a:r>
            <a:endParaRPr lang="es-419" sz="3200" b="1" dirty="0">
              <a:solidFill>
                <a:srgbClr val="242758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6C6E1B-7B61-4861-B5C1-8CA7E151B6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628" y="1868387"/>
          <a:ext cx="10571019" cy="3143250"/>
        </p:xfrm>
        <a:graphic>
          <a:graphicData uri="http://schemas.openxmlformats.org/drawingml/2006/table">
            <a:tbl>
              <a:tblPr firstRow="1" firstCol="1" bandRow="1"/>
              <a:tblGrid>
                <a:gridCol w="1545409">
                  <a:extLst>
                    <a:ext uri="{9D8B030D-6E8A-4147-A177-3AD203B41FA5}">
                      <a16:colId xmlns:a16="http://schemas.microsoft.com/office/drawing/2014/main" val="4247444275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2969628903"/>
                    </a:ext>
                  </a:extLst>
                </a:gridCol>
                <a:gridCol w="3214254">
                  <a:extLst>
                    <a:ext uri="{9D8B030D-6E8A-4147-A177-3AD203B41FA5}">
                      <a16:colId xmlns:a16="http://schemas.microsoft.com/office/drawing/2014/main" val="3057737728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152298251"/>
                    </a:ext>
                  </a:extLst>
                </a:gridCol>
                <a:gridCol w="2403137">
                  <a:extLst>
                    <a:ext uri="{9D8B030D-6E8A-4147-A177-3AD203B41FA5}">
                      <a16:colId xmlns:a16="http://schemas.microsoft.com/office/drawing/2014/main" val="1969729248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DE HALLAZGOS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EN ISOLUCION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TEMÁTICA DEL HALLAZGO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FECHA DE CIERRE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AVANCE GENERAL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4290"/>
                  </a:ext>
                </a:extLst>
              </a:tr>
              <a:tr h="10172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11133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 encuentran situaciones que afectan los derechos de propiedad intelectual.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27/12/2019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27/12/2019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73276"/>
                  </a:ext>
                </a:extLst>
              </a:tr>
              <a:tr h="7086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11134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se aplica el diseño de seguridad a todos los sitios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15/12/2019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13/12/2019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09638"/>
                  </a:ext>
                </a:extLst>
              </a:tr>
              <a:tr h="7086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11135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se revisan las no conformidades recurrentes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28/02/2020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19/02/2020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666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0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597DFD-79C2-464C-8C31-95EE19060F08}"/>
              </a:ext>
            </a:extLst>
          </p:cNvPr>
          <p:cNvSpPr txBox="1"/>
          <p:nvPr/>
        </p:nvSpPr>
        <p:spPr>
          <a:xfrm>
            <a:off x="5068363" y="1287058"/>
            <a:ext cx="7123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7200" b="1" dirty="0">
                <a:solidFill>
                  <a:srgbClr val="242758"/>
                </a:solidFill>
              </a:rPr>
              <a:t>Alistamiento Auditoría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93191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6541B9-604A-9D49-A65B-1C831ED4C9D4}"/>
              </a:ext>
            </a:extLst>
          </p:cNvPr>
          <p:cNvSpPr txBox="1"/>
          <p:nvPr/>
        </p:nvSpPr>
        <p:spPr>
          <a:xfrm>
            <a:off x="2534181" y="368743"/>
            <a:ext cx="712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rgbClr val="242758"/>
                </a:solidFill>
              </a:rPr>
              <a:t>Alistamiento Auditoría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E7963E-3620-4679-9432-6E8477D9819E}"/>
              </a:ext>
            </a:extLst>
          </p:cNvPr>
          <p:cNvSpPr txBox="1"/>
          <p:nvPr/>
        </p:nvSpPr>
        <p:spPr>
          <a:xfrm>
            <a:off x="1165797" y="1459723"/>
            <a:ext cx="10418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s-CO" sz="2800" b="1" dirty="0">
                <a:solidFill>
                  <a:prstClr val="black"/>
                </a:solidFill>
                <a:latin typeface="Calibri" panose="020F0502020204030204"/>
              </a:rPr>
              <a:t>Fecha propuesta: </a:t>
            </a: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Última semana de julio y primera semana de agosto; Parcialmente remota</a:t>
            </a:r>
            <a:r>
              <a:rPr lang="es-CO" sz="2800" b="1" dirty="0">
                <a:solidFill>
                  <a:prstClr val="black"/>
                </a:solidFill>
                <a:latin typeface="Calibri" panose="020F0502020204030204"/>
              </a:rPr>
              <a:t> –</a:t>
            </a: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 ICONTEC</a:t>
            </a:r>
          </a:p>
          <a:p>
            <a:pPr defTabSz="914378"/>
            <a:endParaRPr lang="es-CO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914378"/>
            <a:r>
              <a:rPr lang="es-CO" sz="2800" b="1" dirty="0">
                <a:solidFill>
                  <a:prstClr val="black"/>
                </a:solidFill>
                <a:latin typeface="Calibri" panose="020F0502020204030204"/>
              </a:rPr>
              <a:t>ACCIONES JUNIO AGOSTO</a:t>
            </a:r>
          </a:p>
          <a:p>
            <a:pPr marL="257175" indent="-257175" defTabSz="91437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Levantamiento de información digital</a:t>
            </a:r>
          </a:p>
          <a:p>
            <a:pPr marL="257175" indent="-257175" defTabSz="91437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Actualización de presentaciones por procesos</a:t>
            </a:r>
          </a:p>
          <a:p>
            <a:pPr marL="257175" indent="-257175" defTabSz="91437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Planeación y selección de regionales</a:t>
            </a:r>
          </a:p>
          <a:p>
            <a:pPr marL="257175" indent="-257175" defTabSz="91437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Acompañamiento a ejecución y resultados</a:t>
            </a:r>
          </a:p>
        </p:txBody>
      </p:sp>
    </p:spTree>
    <p:extLst>
      <p:ext uri="{BB962C8B-B14F-4D97-AF65-F5344CB8AC3E}">
        <p14:creationId xmlns:p14="http://schemas.microsoft.com/office/powerpoint/2010/main" val="310458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597DFD-79C2-464C-8C31-95EE19060F08}"/>
              </a:ext>
            </a:extLst>
          </p:cNvPr>
          <p:cNvSpPr txBox="1"/>
          <p:nvPr/>
        </p:nvSpPr>
        <p:spPr>
          <a:xfrm>
            <a:off x="5068363" y="1871866"/>
            <a:ext cx="7123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9600" b="1" dirty="0">
                <a:solidFill>
                  <a:srgbClr val="242758"/>
                </a:solidFill>
              </a:rPr>
              <a:t>Varios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04045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0C71DFD-2926-4B47-BE4F-773A31E06F16}"/>
              </a:ext>
            </a:extLst>
          </p:cNvPr>
          <p:cNvSpPr/>
          <p:nvPr/>
        </p:nvSpPr>
        <p:spPr>
          <a:xfrm>
            <a:off x="4216401" y="188315"/>
            <a:ext cx="295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s-CO" b="1" dirty="0">
                <a:solidFill>
                  <a:prstClr val="white"/>
                </a:solidFill>
                <a:latin typeface="Calibri"/>
              </a:rPr>
              <a:t>CERTIFICACIONES EXTERNAS </a:t>
            </a: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51C2AB9A-DEEF-4B34-A478-51FD2187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2" y="1362178"/>
            <a:ext cx="98204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5">
              <a:spcBef>
                <a:spcPts val="600"/>
              </a:spcBef>
              <a:buNone/>
              <a:defRPr/>
            </a:pPr>
            <a:r>
              <a:rPr lang="es-CO" sz="2700" b="1" dirty="0">
                <a:solidFill>
                  <a:srgbClr val="242858"/>
                </a:solidFill>
                <a:latin typeface="Calibri"/>
              </a:rPr>
              <a:t>Revisión por la Dirección del Sistema Integrado de Gestión</a:t>
            </a:r>
            <a:endParaRPr lang="en-US" altLang="es-CO" sz="2700" b="1" dirty="0">
              <a:solidFill>
                <a:srgbClr val="242858"/>
              </a:solidFill>
              <a:latin typeface="Calibri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6B4B7A9-3389-4A40-AFD9-2D4B403DBC64}"/>
              </a:ext>
            </a:extLst>
          </p:cNvPr>
          <p:cNvGrpSpPr/>
          <p:nvPr/>
        </p:nvGrpSpPr>
        <p:grpSpPr>
          <a:xfrm>
            <a:off x="609602" y="2106431"/>
            <a:ext cx="9684325" cy="3269133"/>
            <a:chOff x="4057946" y="1253955"/>
            <a:chExt cx="7686920" cy="127292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5E1282D-A8B7-4610-AC15-74FB8064A75B}"/>
                </a:ext>
              </a:extLst>
            </p:cNvPr>
            <p:cNvGrpSpPr/>
            <p:nvPr/>
          </p:nvGrpSpPr>
          <p:grpSpPr>
            <a:xfrm>
              <a:off x="4057946" y="1253955"/>
              <a:ext cx="7686920" cy="1272929"/>
              <a:chOff x="4181469" y="1285711"/>
              <a:chExt cx="7440533" cy="1052166"/>
            </a:xfrm>
            <a:grpFill/>
          </p:grpSpPr>
          <p:sp>
            <p:nvSpPr>
              <p:cNvPr id="20" name="object 13">
                <a:extLst>
                  <a:ext uri="{FF2B5EF4-FFF2-40B4-BE49-F238E27FC236}">
                    <a16:creationId xmlns:a16="http://schemas.microsoft.com/office/drawing/2014/main" id="{16D94488-A253-4914-87B4-942687C5573C}"/>
                  </a:ext>
                </a:extLst>
              </p:cNvPr>
              <p:cNvSpPr/>
              <p:nvPr/>
            </p:nvSpPr>
            <p:spPr>
              <a:xfrm>
                <a:off x="4181469" y="1285711"/>
                <a:ext cx="7440533" cy="1052166"/>
              </a:xfrm>
              <a:custGeom>
                <a:avLst/>
                <a:gdLst/>
                <a:ahLst/>
                <a:cxnLst/>
                <a:rect l="l" t="t" r="r" b="b"/>
                <a:pathLst>
                  <a:path w="3055620" h="819784">
                    <a:moveTo>
                      <a:pt x="3055277" y="0"/>
                    </a:moveTo>
                    <a:lnTo>
                      <a:pt x="210743" y="0"/>
                    </a:lnTo>
                    <a:lnTo>
                      <a:pt x="162420" y="5566"/>
                    </a:lnTo>
                    <a:lnTo>
                      <a:pt x="118061" y="21421"/>
                    </a:lnTo>
                    <a:lnTo>
                      <a:pt x="78932" y="46301"/>
                    </a:lnTo>
                    <a:lnTo>
                      <a:pt x="46296" y="78939"/>
                    </a:lnTo>
                    <a:lnTo>
                      <a:pt x="21419" y="118072"/>
                    </a:lnTo>
                    <a:lnTo>
                      <a:pt x="5565" y="162432"/>
                    </a:lnTo>
                    <a:lnTo>
                      <a:pt x="0" y="210756"/>
                    </a:lnTo>
                    <a:lnTo>
                      <a:pt x="0" y="608837"/>
                    </a:lnTo>
                    <a:lnTo>
                      <a:pt x="5565" y="657161"/>
                    </a:lnTo>
                    <a:lnTo>
                      <a:pt x="21419" y="701522"/>
                    </a:lnTo>
                    <a:lnTo>
                      <a:pt x="46296" y="740654"/>
                    </a:lnTo>
                    <a:lnTo>
                      <a:pt x="78932" y="773293"/>
                    </a:lnTo>
                    <a:lnTo>
                      <a:pt x="118061" y="798172"/>
                    </a:lnTo>
                    <a:lnTo>
                      <a:pt x="162420" y="814028"/>
                    </a:lnTo>
                    <a:lnTo>
                      <a:pt x="210743" y="819594"/>
                    </a:lnTo>
                    <a:lnTo>
                      <a:pt x="3055277" y="819594"/>
                    </a:lnTo>
                    <a:lnTo>
                      <a:pt x="305527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pPr defTabSz="685783">
                  <a:defRPr/>
                </a:pPr>
                <a:endParaRPr lang="es-CO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4F9CB1A8-C5C1-4FB9-AADC-3E83536A8435}"/>
                  </a:ext>
                </a:extLst>
              </p:cNvPr>
              <p:cNvSpPr/>
              <p:nvPr/>
            </p:nvSpPr>
            <p:spPr>
              <a:xfrm>
                <a:off x="4301034" y="1583883"/>
                <a:ext cx="7190610" cy="54349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285743" indent="-285743" defTabSz="685800">
                  <a:buClr>
                    <a:srgbClr val="F79646">
                      <a:lumMod val="50000"/>
                    </a:srgbClr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s-CO" sz="20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Evaluación </a:t>
                </a:r>
                <a:r>
                  <a:rPr lang="es-CO" sz="2000" b="1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semestral</a:t>
                </a:r>
                <a:r>
                  <a:rPr lang="es-CO" sz="20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la adecuación, eficiencia y eficacia del SIGE </a:t>
                </a:r>
              </a:p>
              <a:p>
                <a:pPr marL="742931" lvl="1" indent="-285743" defTabSz="685800">
                  <a:buClr>
                    <a:srgbClr val="F79646">
                      <a:lumMod val="50000"/>
                    </a:srgbClr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s-CO" sz="2000" b="1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entradas</a:t>
                </a:r>
              </a:p>
              <a:p>
                <a:pPr marL="742931" lvl="1" indent="-285743" defTabSz="685800">
                  <a:buClr>
                    <a:srgbClr val="F79646">
                      <a:lumMod val="50000"/>
                    </a:srgbClr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s-CO" sz="2000" b="1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(Nacional - Regional) </a:t>
                </a:r>
                <a:r>
                  <a:rPr lang="es-CO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</a:t>
                </a:r>
                <a:r>
                  <a:rPr lang="es-CO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742931" lvl="1" indent="-285743" defTabSz="685800">
                  <a:buClr>
                    <a:srgbClr val="F79646">
                      <a:lumMod val="50000"/>
                    </a:srgbClr>
                  </a:buClr>
                  <a:buFont typeface="Wingdings" panose="05000000000000000000" pitchFamily="2" charset="2"/>
                  <a:buChar char="v"/>
                  <a:defRPr/>
                </a:pPr>
                <a:endParaRPr lang="es-CO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3" indent="-285743" defTabSz="685800">
                  <a:buClr>
                    <a:srgbClr val="F79646">
                      <a:lumMod val="50000"/>
                    </a:srgbClr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s-CO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Generación del </a:t>
                </a:r>
                <a:r>
                  <a:rPr lang="es-CO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Informe de </a:t>
                </a:r>
                <a:r>
                  <a:rPr lang="es-CO" sz="20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RxD</a:t>
                </a:r>
                <a:endParaRPr lang="es-CO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3" indent="-285743" defTabSz="685800">
                  <a:buClr>
                    <a:srgbClr val="F79646">
                      <a:lumMod val="50000"/>
                    </a:srgbClr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s-CO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Seguimiento a los </a:t>
                </a:r>
                <a:r>
                  <a:rPr lang="es-CO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compromisos</a:t>
                </a:r>
                <a:r>
                  <a:rPr lang="es-CO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generados</a:t>
                </a:r>
                <a:endParaRPr lang="es-CO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72D51E2-1FC4-4E20-B927-376F20DFACA0}"/>
                </a:ext>
              </a:extLst>
            </p:cNvPr>
            <p:cNvSpPr txBox="1"/>
            <p:nvPr/>
          </p:nvSpPr>
          <p:spPr>
            <a:xfrm>
              <a:off x="4273408" y="1357970"/>
              <a:ext cx="7336783" cy="1557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378">
                <a:defRPr/>
              </a:pPr>
              <a:r>
                <a:rPr lang="es-CO" sz="2000" b="1" dirty="0">
                  <a:solidFill>
                    <a:prstClr val="black"/>
                  </a:solidFill>
                  <a:latin typeface="Calibri"/>
                </a:rPr>
                <a:t>COMITÉ INSTITUCIONAL DE GESTIÓN Y DESEMPEÑO</a:t>
              </a:r>
              <a:endParaRPr lang="es-CO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D2A52ED-1EF6-40B5-B329-55D6B3C0CF67}"/>
              </a:ext>
            </a:extLst>
          </p:cNvPr>
          <p:cNvSpPr txBox="1"/>
          <p:nvPr/>
        </p:nvSpPr>
        <p:spPr>
          <a:xfrm>
            <a:off x="2534181" y="368743"/>
            <a:ext cx="712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rgbClr val="242758"/>
                </a:solidFill>
              </a:rPr>
              <a:t>Varios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E2FFB62-A3F7-4BCF-9213-410021A8EE40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360885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88488E4-898E-42C1-AC24-62FF9832B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321" y="117511"/>
            <a:ext cx="9653358" cy="12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701" marR="10782" algn="ctr" defTabSz="914378">
              <a:spcBef>
                <a:spcPts val="67"/>
              </a:spcBef>
              <a:buNone/>
              <a:defRPr/>
            </a:pPr>
            <a:r>
              <a:rPr lang="es-MX" sz="36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ROLES Y RESPONSABILIDADES </a:t>
            </a:r>
          </a:p>
          <a:p>
            <a:pPr marL="7701" marR="10782" algn="ctr" defTabSz="914378">
              <a:spcBef>
                <a:spcPts val="67"/>
              </a:spcBef>
              <a:buNone/>
              <a:defRPr/>
            </a:pPr>
            <a:r>
              <a:rPr lang="es-MX" sz="40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SEDE</a:t>
            </a:r>
            <a:endParaRPr lang="en-US" altLang="es-CO" sz="4400" b="1" dirty="0">
              <a:solidFill>
                <a:srgbClr val="346232"/>
              </a:solidFill>
              <a:latin typeface="Athelas" panose="02000503000000020003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6E63DFE-0378-4154-8061-0C0EA9274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94947"/>
              </p:ext>
            </p:extLst>
          </p:nvPr>
        </p:nvGraphicFramePr>
        <p:xfrm>
          <a:off x="1294997" y="1278085"/>
          <a:ext cx="9461101" cy="517879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340742">
                  <a:extLst>
                    <a:ext uri="{9D8B030D-6E8A-4147-A177-3AD203B41FA5}">
                      <a16:colId xmlns:a16="http://schemas.microsoft.com/office/drawing/2014/main" val="1154758743"/>
                    </a:ext>
                  </a:extLst>
                </a:gridCol>
                <a:gridCol w="2557396">
                  <a:extLst>
                    <a:ext uri="{9D8B030D-6E8A-4147-A177-3AD203B41FA5}">
                      <a16:colId xmlns:a16="http://schemas.microsoft.com/office/drawing/2014/main" val="2532913745"/>
                    </a:ext>
                  </a:extLst>
                </a:gridCol>
                <a:gridCol w="2361708">
                  <a:extLst>
                    <a:ext uri="{9D8B030D-6E8A-4147-A177-3AD203B41FA5}">
                      <a16:colId xmlns:a16="http://schemas.microsoft.com/office/drawing/2014/main" val="3373093127"/>
                    </a:ext>
                  </a:extLst>
                </a:gridCol>
                <a:gridCol w="2201255">
                  <a:extLst>
                    <a:ext uri="{9D8B030D-6E8A-4147-A177-3AD203B41FA5}">
                      <a16:colId xmlns:a16="http://schemas.microsoft.com/office/drawing/2014/main" val="1707375819"/>
                    </a:ext>
                  </a:extLst>
                </a:gridCol>
              </a:tblGrid>
              <a:tr h="4674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LIDER SISTEMA INTEGRADO DE GESTION</a:t>
                      </a:r>
                    </a:p>
                  </a:txBody>
                  <a:tcPr marL="9525" marR="9525" marT="9525" marB="0" anchor="ctr"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892927"/>
                  </a:ext>
                </a:extLst>
              </a:tr>
              <a:tr h="4674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Planeación y Control de Gestión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49432"/>
                  </a:ext>
                </a:extLst>
              </a:tr>
              <a:tr h="4674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LIDERES  DEL SISTEMA INTEGRADO DE GESTIÓN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730235"/>
                  </a:ext>
                </a:extLst>
              </a:tr>
              <a:tr h="5736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AMBIENTAL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SST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SGSI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57353"/>
                  </a:ext>
                </a:extLst>
              </a:tr>
              <a:tr h="11090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Subdirección de Mejoramiento Organizacional.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Administrativa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Gestión Humana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Información y Tecnología.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9290359"/>
                  </a:ext>
                </a:extLst>
              </a:tr>
              <a:tr h="42492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LÍDERES Y RESPONSABLES DE PROCESOS </a:t>
                      </a:r>
                    </a:p>
                  </a:txBody>
                  <a:tcPr marL="9525" marR="9525" marT="9525" marB="0" anchor="ctr"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37507"/>
                  </a:ext>
                </a:extLst>
              </a:tr>
              <a:tr h="4249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Directores y Jefes de Oficina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420319"/>
                  </a:ext>
                </a:extLst>
              </a:tr>
              <a:tr h="124396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PROMOTOR EPICO</a:t>
                      </a:r>
                    </a:p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REFERENTES DE CALIDAD EN REGIONALES</a:t>
                      </a:r>
                    </a:p>
                    <a:p>
                      <a:pPr algn="ctr" fontAlgn="b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SUBCOMITE SIGE (TRIMESTRAL) </a:t>
                      </a: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 11980 DE 2019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349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006DE1B-42A4-4D34-8F27-52DCEC7A68A1}"/>
              </a:ext>
            </a:extLst>
          </p:cNvPr>
          <p:cNvSpPr txBox="1"/>
          <p:nvPr/>
        </p:nvSpPr>
        <p:spPr>
          <a:xfrm>
            <a:off x="92469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s-CO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30031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6541B9-604A-9D49-A65B-1C831ED4C9D4}"/>
              </a:ext>
            </a:extLst>
          </p:cNvPr>
          <p:cNvSpPr txBox="1"/>
          <p:nvPr/>
        </p:nvSpPr>
        <p:spPr>
          <a:xfrm>
            <a:off x="2534181" y="368743"/>
            <a:ext cx="712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rgbClr val="242758"/>
                </a:solidFill>
              </a:rPr>
              <a:t>AGENDA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1431598" y="1334208"/>
            <a:ext cx="9693601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lvl="0" indent="-720725" algn="just">
              <a:lnSpc>
                <a:spcPct val="150000"/>
              </a:lnSpc>
              <a:buFont typeface="+mj-lt"/>
              <a:buAutoNum type="arabicPeriod"/>
            </a:pPr>
            <a:r>
              <a:rPr lang="es-CO" sz="3200" dirty="0"/>
              <a:t>Aprobación Alcance Auditoria Externa 2020.</a:t>
            </a:r>
          </a:p>
          <a:p>
            <a:pPr marL="720725" lvl="0" indent="-720725" algn="just">
              <a:lnSpc>
                <a:spcPct val="150000"/>
              </a:lnSpc>
              <a:buFont typeface="+mj-lt"/>
              <a:buAutoNum type="arabicPeriod"/>
            </a:pPr>
            <a:r>
              <a:rPr lang="es-CO" sz="3200" dirty="0"/>
              <a:t>Seguimiento a las acciones correctivas y oportunidades de mejora.</a:t>
            </a:r>
          </a:p>
          <a:p>
            <a:pPr marL="720725" lvl="0" indent="-720725" algn="just">
              <a:lnSpc>
                <a:spcPct val="150000"/>
              </a:lnSpc>
              <a:buFont typeface="+mj-lt"/>
              <a:buAutoNum type="arabicPeriod"/>
            </a:pPr>
            <a:r>
              <a:rPr lang="es-CO" sz="3200" dirty="0"/>
              <a:t>Alistamiento Auditoría.</a:t>
            </a:r>
          </a:p>
          <a:p>
            <a:pPr marL="720725" lvl="0" indent="-720725" algn="just">
              <a:lnSpc>
                <a:spcPct val="150000"/>
              </a:lnSpc>
              <a:buFont typeface="+mj-lt"/>
              <a:buAutoNum type="arabicPeriod"/>
            </a:pPr>
            <a:r>
              <a:rPr lang="es-CO" sz="3200" dirty="0"/>
              <a:t>Varios.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1146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597DFD-79C2-464C-8C31-95EE19060F08}"/>
              </a:ext>
            </a:extLst>
          </p:cNvPr>
          <p:cNvSpPr txBox="1"/>
          <p:nvPr/>
        </p:nvSpPr>
        <p:spPr>
          <a:xfrm>
            <a:off x="5068363" y="1677902"/>
            <a:ext cx="7123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6600" b="1" dirty="0">
                <a:solidFill>
                  <a:srgbClr val="242758"/>
                </a:solidFill>
              </a:rPr>
              <a:t>Alcance Auditoria Externa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6AA2D-A1CC-FB4C-A7E8-878DA257C22F}"/>
              </a:ext>
            </a:extLst>
          </p:cNvPr>
          <p:cNvSpPr txBox="1"/>
          <p:nvPr/>
        </p:nvSpPr>
        <p:spPr>
          <a:xfrm>
            <a:off x="5068363" y="3995800"/>
            <a:ext cx="712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4800" dirty="0">
                <a:solidFill>
                  <a:srgbClr val="76B52D"/>
                </a:solidFill>
                <a:latin typeface="Calibri Light" panose="020F0302020204030204"/>
              </a:rPr>
              <a:t>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35755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495DF1C-02DC-485D-87A5-DB01ED997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5900"/>
            <a:ext cx="11229814" cy="46490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0C71DFD-2926-4B47-BE4F-773A31E06F16}"/>
              </a:ext>
            </a:extLst>
          </p:cNvPr>
          <p:cNvSpPr/>
          <p:nvPr/>
        </p:nvSpPr>
        <p:spPr>
          <a:xfrm>
            <a:off x="4216401" y="188315"/>
            <a:ext cx="295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s-CO" b="1" dirty="0">
                <a:solidFill>
                  <a:prstClr val="white"/>
                </a:solidFill>
                <a:latin typeface="Calibri"/>
              </a:rPr>
              <a:t>CERTIFICACIONES EXTERNAS </a:t>
            </a: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A6ADF0-71F1-4005-B514-D3FC7DC4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745" y="30689"/>
            <a:ext cx="96533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55">
              <a:buNone/>
              <a:defRPr/>
            </a:pPr>
            <a:r>
              <a:rPr lang="es-CO" sz="2700" b="1" dirty="0">
                <a:solidFill>
                  <a:srgbClr val="242858"/>
                </a:solidFill>
                <a:latin typeface="+mj-lt"/>
              </a:rPr>
              <a:t>Certificación Sistema Iintegrado de Gestión</a:t>
            </a:r>
            <a:endParaRPr lang="en-US" altLang="es-CO" sz="2700" b="1" dirty="0">
              <a:solidFill>
                <a:srgbClr val="242858"/>
              </a:solidFill>
              <a:latin typeface="+mj-lt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572B475-CE11-4A82-BC9D-98EC524310E4}"/>
              </a:ext>
            </a:extLst>
          </p:cNvPr>
          <p:cNvCxnSpPr>
            <a:cxnSpLocks/>
          </p:cNvCxnSpPr>
          <p:nvPr/>
        </p:nvCxnSpPr>
        <p:spPr>
          <a:xfrm>
            <a:off x="2131904" y="515437"/>
            <a:ext cx="75590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6B5B56C-AD94-44C5-887D-80C28FB07E6B}"/>
              </a:ext>
            </a:extLst>
          </p:cNvPr>
          <p:cNvSpPr txBox="1"/>
          <p:nvPr/>
        </p:nvSpPr>
        <p:spPr>
          <a:xfrm>
            <a:off x="92469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s-CO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84641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6541B9-604A-9D49-A65B-1C831ED4C9D4}"/>
              </a:ext>
            </a:extLst>
          </p:cNvPr>
          <p:cNvSpPr txBox="1"/>
          <p:nvPr/>
        </p:nvSpPr>
        <p:spPr>
          <a:xfrm>
            <a:off x="-133350" y="1"/>
            <a:ext cx="123253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s-CO" sz="3300" b="1" dirty="0">
                <a:solidFill>
                  <a:srgbClr val="242858"/>
                </a:solidFill>
                <a:latin typeface="Calibri" panose="020F0502020204030204"/>
              </a:rPr>
              <a:t>Certificación Sistema Integrado de Gestión </a:t>
            </a:r>
            <a:r>
              <a:rPr lang="es-CO" altLang="es-CO" sz="3300" b="1" dirty="0">
                <a:solidFill>
                  <a:srgbClr val="242858"/>
                </a:solidFill>
                <a:latin typeface="Calibri" panose="020F0502020204030204"/>
              </a:rPr>
              <a:t>2020</a:t>
            </a:r>
          </a:p>
          <a:p>
            <a:pPr algn="ctr" defTabSz="914378"/>
            <a:r>
              <a:rPr lang="es-CO" altLang="es-CO" sz="3300" b="1" dirty="0">
                <a:solidFill>
                  <a:srgbClr val="242858"/>
                </a:solidFill>
                <a:latin typeface="Calibri" panose="020F0502020204030204"/>
              </a:rPr>
              <a:t>Auditoria Virtual Principalmente</a:t>
            </a:r>
            <a:endParaRPr lang="en-US" altLang="es-CO" sz="3300" b="1" dirty="0">
              <a:solidFill>
                <a:srgbClr val="242858"/>
              </a:solidFill>
              <a:latin typeface="Calibri" panose="020F0502020204030204"/>
            </a:endParaRPr>
          </a:p>
          <a:p>
            <a:pPr algn="ctr" defTabSz="914378"/>
            <a:endParaRPr lang="es-419" sz="3300" b="1" dirty="0">
              <a:solidFill>
                <a:srgbClr val="242758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9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s-CO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13313CD-8295-44B0-9B11-B0B416BF8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92885"/>
              </p:ext>
            </p:extLst>
          </p:nvPr>
        </p:nvGraphicFramePr>
        <p:xfrm>
          <a:off x="360217" y="1464465"/>
          <a:ext cx="11471565" cy="3705511"/>
        </p:xfrm>
        <a:graphic>
          <a:graphicData uri="http://schemas.openxmlformats.org/drawingml/2006/table">
            <a:tbl>
              <a:tblPr firstRow="1" firstCol="1" bandRow="1"/>
              <a:tblGrid>
                <a:gridCol w="1814946">
                  <a:extLst>
                    <a:ext uri="{9D8B030D-6E8A-4147-A177-3AD203B41FA5}">
                      <a16:colId xmlns:a16="http://schemas.microsoft.com/office/drawing/2014/main" val="23769657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39281670"/>
                    </a:ext>
                  </a:extLst>
                </a:gridCol>
                <a:gridCol w="8285019">
                  <a:extLst>
                    <a:ext uri="{9D8B030D-6E8A-4147-A177-3AD203B41FA5}">
                      <a16:colId xmlns:a16="http://schemas.microsoft.com/office/drawing/2014/main" val="1306928934"/>
                    </a:ext>
                  </a:extLst>
                </a:gridCol>
              </a:tblGrid>
              <a:tr h="281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CO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AUDITORIA</a:t>
                      </a:r>
                      <a:endParaRPr lang="es-CO" sz="1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923" marR="4692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ALCANCE</a:t>
                      </a:r>
                      <a:endParaRPr lang="es-CO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92278"/>
                  </a:ext>
                </a:extLst>
              </a:tr>
              <a:tr h="587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 ISO 9001:2015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Seguimiento</a:t>
                      </a: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 Dirección General 33 Regionales 215 Centros zonales</a:t>
                      </a:r>
                      <a:endParaRPr lang="es-CO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04996"/>
                  </a:ext>
                </a:extLst>
              </a:tr>
              <a:tr h="587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 ISO 14001:2015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Seguimiento</a:t>
                      </a: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General, Regional Quindío, Centro Zonal Armenia Sur</a:t>
                      </a: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11458"/>
                  </a:ext>
                </a:extLst>
              </a:tr>
              <a:tr h="843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 OHSAS 18001:2007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Seguimiento</a:t>
                      </a: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 Dirección General </a:t>
                      </a:r>
                      <a:r>
                        <a:rPr lang="es-CO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CO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Regionales: </a:t>
                      </a:r>
                      <a:r>
                        <a:rPr lang="es-CO" sz="17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Amazonas, Antioquia, Atlántico, Bolívar, Bogotá Caldas, Caquetá, Casanare, Cauca, Cundinamarca, Huila, Meta, Nariño, Quindío, Risaralda, Santander, San Andrés, Tolima, Valle del Cauca</a:t>
                      </a:r>
                      <a:endParaRPr lang="es-CO" sz="17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1470"/>
                  </a:ext>
                </a:extLst>
              </a:tr>
              <a:tr h="140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 ISO/IEC 27001:2013 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Seguimiento</a:t>
                      </a: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 Dirección General, Sede Metrópolis y 26 Regionales: </a:t>
                      </a:r>
                      <a:r>
                        <a:rPr lang="es-CO" sz="17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Amazonas, Antioquia, Arauca, Atlántico, Bogotá, Bolívar, Boyacá, Caldas, Caquetá, Casanare, Cauca, Cesar, Cundinamarca, Córdoba, Huila, Magdalena, Nariño, Norte de Santander, Putumayo, Quindío, Risaralda, San Andrés, Santander, Sucre, Tolima, Valle del Cauca </a:t>
                      </a:r>
                      <a:r>
                        <a:rPr lang="es-CO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Zonal Armenia Sur.</a:t>
                      </a:r>
                    </a:p>
                  </a:txBody>
                  <a:tcPr marL="46923" marR="469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9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34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597DFD-79C2-464C-8C31-95EE19060F08}"/>
              </a:ext>
            </a:extLst>
          </p:cNvPr>
          <p:cNvSpPr txBox="1"/>
          <p:nvPr/>
        </p:nvSpPr>
        <p:spPr>
          <a:xfrm>
            <a:off x="5068363" y="1871866"/>
            <a:ext cx="7123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6000" b="1" dirty="0">
                <a:solidFill>
                  <a:srgbClr val="242758"/>
                </a:solidFill>
              </a:rPr>
              <a:t>Acciones Correctivas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6AA2D-A1CC-FB4C-A7E8-878DA257C22F}"/>
              </a:ext>
            </a:extLst>
          </p:cNvPr>
          <p:cNvSpPr txBox="1"/>
          <p:nvPr/>
        </p:nvSpPr>
        <p:spPr>
          <a:xfrm>
            <a:off x="5068363" y="3164527"/>
            <a:ext cx="712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4800" dirty="0">
                <a:solidFill>
                  <a:srgbClr val="76B52D"/>
                </a:solidFill>
                <a:latin typeface="Calibri Light" panose="020F0302020204030204"/>
              </a:rPr>
              <a:t>ICONTEC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31921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6541B9-604A-9D49-A65B-1C831ED4C9D4}"/>
              </a:ext>
            </a:extLst>
          </p:cNvPr>
          <p:cNvSpPr txBox="1"/>
          <p:nvPr/>
        </p:nvSpPr>
        <p:spPr>
          <a:xfrm>
            <a:off x="636058" y="133216"/>
            <a:ext cx="9021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242758"/>
                </a:solidFill>
              </a:rPr>
              <a:t>SISTEMA DE GESTIÓN DE CALIDAD</a:t>
            </a:r>
            <a:endParaRPr lang="es-419" sz="3200" b="1" dirty="0">
              <a:solidFill>
                <a:srgbClr val="242758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9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E2F5D33-6F36-4150-8B39-C945C09CAC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6057" y="902656"/>
          <a:ext cx="11249890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788746">
                  <a:extLst>
                    <a:ext uri="{9D8B030D-6E8A-4147-A177-3AD203B41FA5}">
                      <a16:colId xmlns:a16="http://schemas.microsoft.com/office/drawing/2014/main" val="2600496365"/>
                    </a:ext>
                  </a:extLst>
                </a:gridCol>
                <a:gridCol w="1619473">
                  <a:extLst>
                    <a:ext uri="{9D8B030D-6E8A-4147-A177-3AD203B41FA5}">
                      <a16:colId xmlns:a16="http://schemas.microsoft.com/office/drawing/2014/main" val="2963943089"/>
                    </a:ext>
                  </a:extLst>
                </a:gridCol>
                <a:gridCol w="2328815">
                  <a:extLst>
                    <a:ext uri="{9D8B030D-6E8A-4147-A177-3AD203B41FA5}">
                      <a16:colId xmlns:a16="http://schemas.microsoft.com/office/drawing/2014/main" val="385635613"/>
                    </a:ext>
                  </a:extLst>
                </a:gridCol>
                <a:gridCol w="2631850">
                  <a:extLst>
                    <a:ext uri="{9D8B030D-6E8A-4147-A177-3AD203B41FA5}">
                      <a16:colId xmlns:a16="http://schemas.microsoft.com/office/drawing/2014/main" val="757192158"/>
                    </a:ext>
                  </a:extLst>
                </a:gridCol>
                <a:gridCol w="2881006">
                  <a:extLst>
                    <a:ext uri="{9D8B030D-6E8A-4147-A177-3AD203B41FA5}">
                      <a16:colId xmlns:a16="http://schemas.microsoft.com/office/drawing/2014/main" val="25166441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NUMERO DE HALLAZGOS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NUMERO EN ISOLUCION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TEMÁTICA DEL HALLAZGO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FECHA DE CIERRE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AVANCE GENERAL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71700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10981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Planificación Asistencia Técnica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11/05/2020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11/05/2020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1717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10982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Acciones de Mejora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24/04/2020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21/04/2020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34613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491D250C-063F-463A-B9DB-BEF8911A93BF}"/>
              </a:ext>
            </a:extLst>
          </p:cNvPr>
          <p:cNvSpPr txBox="1"/>
          <p:nvPr/>
        </p:nvSpPr>
        <p:spPr>
          <a:xfrm>
            <a:off x="525221" y="2913544"/>
            <a:ext cx="9021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242758"/>
                </a:solidFill>
              </a:rPr>
              <a:t>SISTEMA DE GESTIÓN AMBIENTAL</a:t>
            </a:r>
            <a:endParaRPr lang="es-419" sz="3200" b="1" dirty="0">
              <a:solidFill>
                <a:srgbClr val="242758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4E4E448-38A3-4369-8E15-01255A10CB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6059" y="3713994"/>
          <a:ext cx="11249889" cy="1960148"/>
        </p:xfrm>
        <a:graphic>
          <a:graphicData uri="http://schemas.openxmlformats.org/drawingml/2006/table">
            <a:tbl>
              <a:tblPr firstRow="1" firstCol="1" bandRow="1"/>
              <a:tblGrid>
                <a:gridCol w="1550456">
                  <a:extLst>
                    <a:ext uri="{9D8B030D-6E8A-4147-A177-3AD203B41FA5}">
                      <a16:colId xmlns:a16="http://schemas.microsoft.com/office/drawing/2014/main" val="1686837648"/>
                    </a:ext>
                  </a:extLst>
                </a:gridCol>
                <a:gridCol w="1546116">
                  <a:extLst>
                    <a:ext uri="{9D8B030D-6E8A-4147-A177-3AD203B41FA5}">
                      <a16:colId xmlns:a16="http://schemas.microsoft.com/office/drawing/2014/main" val="1857959880"/>
                    </a:ext>
                  </a:extLst>
                </a:gridCol>
                <a:gridCol w="3776534">
                  <a:extLst>
                    <a:ext uri="{9D8B030D-6E8A-4147-A177-3AD203B41FA5}">
                      <a16:colId xmlns:a16="http://schemas.microsoft.com/office/drawing/2014/main" val="3222870241"/>
                    </a:ext>
                  </a:extLst>
                </a:gridCol>
                <a:gridCol w="1925781">
                  <a:extLst>
                    <a:ext uri="{9D8B030D-6E8A-4147-A177-3AD203B41FA5}">
                      <a16:colId xmlns:a16="http://schemas.microsoft.com/office/drawing/2014/main" val="528592035"/>
                    </a:ext>
                  </a:extLst>
                </a:gridCol>
                <a:gridCol w="2451002">
                  <a:extLst>
                    <a:ext uri="{9D8B030D-6E8A-4147-A177-3AD203B41FA5}">
                      <a16:colId xmlns:a16="http://schemas.microsoft.com/office/drawing/2014/main" val="37883215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NUMERO DE HALLAZGOS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NUMERO EN ISOLUCION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TEMÁTICA DEL HALLAZGO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FECHA DE CIERRE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AVANCE GENERAL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265838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11013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Capacitación sustancias químicas y residuos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14/02/2020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</a:t>
                      </a: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06/02/2020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7146"/>
                  </a:ext>
                </a:extLst>
              </a:tr>
              <a:tr h="679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11014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Metodología de medición de ahorro en los consumos de agua y energía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14/01/2020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</a:t>
                      </a: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27/01/2020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3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9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9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A1F163-999E-42D1-9505-7D503576B16A}"/>
              </a:ext>
            </a:extLst>
          </p:cNvPr>
          <p:cNvSpPr txBox="1"/>
          <p:nvPr/>
        </p:nvSpPr>
        <p:spPr>
          <a:xfrm>
            <a:off x="483658" y="870790"/>
            <a:ext cx="1069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242758"/>
                </a:solidFill>
              </a:rPr>
              <a:t>SISTEMA DE GESTIÓN DE SEGURIDAD Y SALUD EN EL TRABAJO</a:t>
            </a:r>
            <a:endParaRPr lang="es-419" sz="3200" b="1" dirty="0">
              <a:solidFill>
                <a:srgbClr val="242758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4857B62-21C4-41E6-B0E9-18A15DE5A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86277"/>
              </p:ext>
            </p:extLst>
          </p:nvPr>
        </p:nvGraphicFramePr>
        <p:xfrm>
          <a:off x="483657" y="1805940"/>
          <a:ext cx="11001760" cy="3246120"/>
        </p:xfrm>
        <a:graphic>
          <a:graphicData uri="http://schemas.openxmlformats.org/drawingml/2006/table">
            <a:tbl>
              <a:tblPr firstRow="1" firstCol="1" bandRow="1"/>
              <a:tblGrid>
                <a:gridCol w="1424888">
                  <a:extLst>
                    <a:ext uri="{9D8B030D-6E8A-4147-A177-3AD203B41FA5}">
                      <a16:colId xmlns:a16="http://schemas.microsoft.com/office/drawing/2014/main" val="3800183544"/>
                    </a:ext>
                  </a:extLst>
                </a:gridCol>
                <a:gridCol w="1527382">
                  <a:extLst>
                    <a:ext uri="{9D8B030D-6E8A-4147-A177-3AD203B41FA5}">
                      <a16:colId xmlns:a16="http://schemas.microsoft.com/office/drawing/2014/main" val="2101991883"/>
                    </a:ext>
                  </a:extLst>
                </a:gridCol>
                <a:gridCol w="2685867">
                  <a:extLst>
                    <a:ext uri="{9D8B030D-6E8A-4147-A177-3AD203B41FA5}">
                      <a16:colId xmlns:a16="http://schemas.microsoft.com/office/drawing/2014/main" val="263389232"/>
                    </a:ext>
                  </a:extLst>
                </a:gridCol>
                <a:gridCol w="1366070">
                  <a:extLst>
                    <a:ext uri="{9D8B030D-6E8A-4147-A177-3AD203B41FA5}">
                      <a16:colId xmlns:a16="http://schemas.microsoft.com/office/drawing/2014/main" val="281880306"/>
                    </a:ext>
                  </a:extLst>
                </a:gridCol>
                <a:gridCol w="3997553">
                  <a:extLst>
                    <a:ext uri="{9D8B030D-6E8A-4147-A177-3AD203B41FA5}">
                      <a16:colId xmlns:a16="http://schemas.microsoft.com/office/drawing/2014/main" val="192194287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NUMERO DE HALLAZGOS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NUMERO EN ISOLUCION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TEMÁTICA DEL HALLAZGO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FECHA DE CIERRE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AVANCE GENERAL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60974"/>
                  </a:ext>
                </a:extLst>
              </a:tr>
              <a:tr h="118872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11036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Ascensor y archivos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15/12/2020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65% -  Abierta - Falta registrar condiciones humedad y archivo Santander, modernización y certificación ascensor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0164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11037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Accidentes e Inspecciones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10/01/2020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22/02/2020</a:t>
                      </a: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9240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11038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Mediciones higiénicas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14/02/2020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28/02/2020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8990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11039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Planes de Emergencias y Contingencias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01/02/2020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- Cerrada </a:t>
                      </a: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30/04/2020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617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598</Words>
  <Application>Microsoft Office PowerPoint</Application>
  <PresentationFormat>Panorámica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Athelas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Mateo Orozco Jimenez</cp:lastModifiedBy>
  <cp:revision>24</cp:revision>
  <dcterms:created xsi:type="dcterms:W3CDTF">2020-06-04T22:15:26Z</dcterms:created>
  <dcterms:modified xsi:type="dcterms:W3CDTF">2021-03-24T20:46:31Z</dcterms:modified>
</cp:coreProperties>
</file>