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147374500" r:id="rId3"/>
    <p:sldId id="2147374521" r:id="rId4"/>
    <p:sldId id="2147374501" r:id="rId5"/>
    <p:sldId id="2147374502" r:id="rId6"/>
    <p:sldId id="2147374522" r:id="rId7"/>
    <p:sldId id="2147374738" r:id="rId8"/>
    <p:sldId id="2147374737" r:id="rId9"/>
    <p:sldId id="2147374523" r:id="rId10"/>
    <p:sldId id="2147374525" r:id="rId11"/>
    <p:sldId id="2147374528" r:id="rId12"/>
    <p:sldId id="2147374515" r:id="rId13"/>
    <p:sldId id="2147374516" r:id="rId14"/>
    <p:sldId id="2147374517" r:id="rId15"/>
    <p:sldId id="2147374529" r:id="rId16"/>
    <p:sldId id="2147374533" r:id="rId17"/>
    <p:sldId id="2147374531" r:id="rId18"/>
    <p:sldId id="2147374532" r:id="rId19"/>
    <p:sldId id="2147374735" r:id="rId20"/>
    <p:sldId id="2147374534" r:id="rId21"/>
    <p:sldId id="2147374530" r:id="rId22"/>
    <p:sldId id="2147374736" r:id="rId23"/>
    <p:sldId id="2147374527" r:id="rId24"/>
    <p:sldId id="2147374535" r:id="rId2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7A2C"/>
    <a:srgbClr val="C45A12"/>
    <a:srgbClr val="4DAF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94"/>
    <p:restoredTop sz="96327"/>
  </p:normalViewPr>
  <p:slideViewPr>
    <p:cSldViewPr snapToGrid="0" showGuides="1">
      <p:cViewPr varScale="1">
        <p:scale>
          <a:sx n="108" d="100"/>
          <a:sy n="108" d="100"/>
        </p:scale>
        <p:origin x="111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Jairo Motta Botero" userId="a726381b-ecaa-42f7-9ed8-088af8e84cc6" providerId="ADAL" clId="{1B0D217B-E907-44E1-A9CB-16072D978B23}"/>
    <pc:docChg chg="undo custSel addSld delSld modSld sldOrd">
      <pc:chgData name="John Jairo Motta Botero" userId="a726381b-ecaa-42f7-9ed8-088af8e84cc6" providerId="ADAL" clId="{1B0D217B-E907-44E1-A9CB-16072D978B23}" dt="2023-11-08T20:28:53.597" v="65" actId="255"/>
      <pc:docMkLst>
        <pc:docMk/>
      </pc:docMkLst>
      <pc:sldChg chg="addSp delSp mod">
        <pc:chgData name="John Jairo Motta Botero" userId="a726381b-ecaa-42f7-9ed8-088af8e84cc6" providerId="ADAL" clId="{1B0D217B-E907-44E1-A9CB-16072D978B23}" dt="2023-11-08T20:27:30.027" v="43" actId="22"/>
        <pc:sldMkLst>
          <pc:docMk/>
          <pc:sldMk cId="1052611832" sldId="1027"/>
        </pc:sldMkLst>
        <pc:spChg chg="add del">
          <ac:chgData name="John Jairo Motta Botero" userId="a726381b-ecaa-42f7-9ed8-088af8e84cc6" providerId="ADAL" clId="{1B0D217B-E907-44E1-A9CB-16072D978B23}" dt="2023-11-08T20:27:30.027" v="43" actId="22"/>
          <ac:spMkLst>
            <pc:docMk/>
            <pc:sldMk cId="1052611832" sldId="1027"/>
            <ac:spMk id="4" creationId="{64532F33-BC04-A434-D2AC-A96765B19FE6}"/>
          </ac:spMkLst>
        </pc:spChg>
        <pc:spChg chg="add del">
          <ac:chgData name="John Jairo Motta Botero" userId="a726381b-ecaa-42f7-9ed8-088af8e84cc6" providerId="ADAL" clId="{1B0D217B-E907-44E1-A9CB-16072D978B23}" dt="2023-11-08T20:27:28.357" v="42" actId="22"/>
          <ac:spMkLst>
            <pc:docMk/>
            <pc:sldMk cId="1052611832" sldId="1027"/>
            <ac:spMk id="6" creationId="{C130ADE8-9E7F-F04B-1745-65C6C498E199}"/>
          </ac:spMkLst>
        </pc:spChg>
      </pc:sldChg>
      <pc:sldChg chg="add">
        <pc:chgData name="John Jairo Motta Botero" userId="a726381b-ecaa-42f7-9ed8-088af8e84cc6" providerId="ADAL" clId="{1B0D217B-E907-44E1-A9CB-16072D978B23}" dt="2023-11-08T20:25:08.653" v="1"/>
        <pc:sldMkLst>
          <pc:docMk/>
          <pc:sldMk cId="968759116" sldId="4078"/>
        </pc:sldMkLst>
      </pc:sldChg>
      <pc:sldChg chg="add">
        <pc:chgData name="John Jairo Motta Botero" userId="a726381b-ecaa-42f7-9ed8-088af8e84cc6" providerId="ADAL" clId="{1B0D217B-E907-44E1-A9CB-16072D978B23}" dt="2023-11-08T20:25:08.653" v="1"/>
        <pc:sldMkLst>
          <pc:docMk/>
          <pc:sldMk cId="1778356376" sldId="4079"/>
        </pc:sldMkLst>
      </pc:sldChg>
      <pc:sldChg chg="add">
        <pc:chgData name="John Jairo Motta Botero" userId="a726381b-ecaa-42f7-9ed8-088af8e84cc6" providerId="ADAL" clId="{1B0D217B-E907-44E1-A9CB-16072D978B23}" dt="2023-11-08T20:25:08.653" v="1"/>
        <pc:sldMkLst>
          <pc:docMk/>
          <pc:sldMk cId="2954945526" sldId="4080"/>
        </pc:sldMkLst>
      </pc:sldChg>
      <pc:sldChg chg="add">
        <pc:chgData name="John Jairo Motta Botero" userId="a726381b-ecaa-42f7-9ed8-088af8e84cc6" providerId="ADAL" clId="{1B0D217B-E907-44E1-A9CB-16072D978B23}" dt="2023-11-08T20:25:08.653" v="1"/>
        <pc:sldMkLst>
          <pc:docMk/>
          <pc:sldMk cId="548231427" sldId="4082"/>
        </pc:sldMkLst>
      </pc:sldChg>
      <pc:sldChg chg="add">
        <pc:chgData name="John Jairo Motta Botero" userId="a726381b-ecaa-42f7-9ed8-088af8e84cc6" providerId="ADAL" clId="{1B0D217B-E907-44E1-A9CB-16072D978B23}" dt="2023-11-08T20:25:08.653" v="1"/>
        <pc:sldMkLst>
          <pc:docMk/>
          <pc:sldMk cId="1132208333" sldId="4085"/>
        </pc:sldMkLst>
      </pc:sldChg>
      <pc:sldChg chg="add">
        <pc:chgData name="John Jairo Motta Botero" userId="a726381b-ecaa-42f7-9ed8-088af8e84cc6" providerId="ADAL" clId="{1B0D217B-E907-44E1-A9CB-16072D978B23}" dt="2023-11-08T20:25:08.653" v="1"/>
        <pc:sldMkLst>
          <pc:docMk/>
          <pc:sldMk cId="2746760549" sldId="4086"/>
        </pc:sldMkLst>
      </pc:sldChg>
      <pc:sldChg chg="add">
        <pc:chgData name="John Jairo Motta Botero" userId="a726381b-ecaa-42f7-9ed8-088af8e84cc6" providerId="ADAL" clId="{1B0D217B-E907-44E1-A9CB-16072D978B23}" dt="2023-11-08T20:25:08.653" v="1"/>
        <pc:sldMkLst>
          <pc:docMk/>
          <pc:sldMk cId="3063053600" sldId="4087"/>
        </pc:sldMkLst>
      </pc:sldChg>
      <pc:sldChg chg="add">
        <pc:chgData name="John Jairo Motta Botero" userId="a726381b-ecaa-42f7-9ed8-088af8e84cc6" providerId="ADAL" clId="{1B0D217B-E907-44E1-A9CB-16072D978B23}" dt="2023-11-08T20:25:08.653" v="1"/>
        <pc:sldMkLst>
          <pc:docMk/>
          <pc:sldMk cId="4053712643" sldId="4088"/>
        </pc:sldMkLst>
      </pc:sldChg>
      <pc:sldChg chg="add">
        <pc:chgData name="John Jairo Motta Botero" userId="a726381b-ecaa-42f7-9ed8-088af8e84cc6" providerId="ADAL" clId="{1B0D217B-E907-44E1-A9CB-16072D978B23}" dt="2023-11-08T20:25:08.653" v="1"/>
        <pc:sldMkLst>
          <pc:docMk/>
          <pc:sldMk cId="2987214138" sldId="4089"/>
        </pc:sldMkLst>
      </pc:sldChg>
      <pc:sldChg chg="add">
        <pc:chgData name="John Jairo Motta Botero" userId="a726381b-ecaa-42f7-9ed8-088af8e84cc6" providerId="ADAL" clId="{1B0D217B-E907-44E1-A9CB-16072D978B23}" dt="2023-11-08T20:25:08.653" v="1"/>
        <pc:sldMkLst>
          <pc:docMk/>
          <pc:sldMk cId="2487258669" sldId="4093"/>
        </pc:sldMkLst>
      </pc:sldChg>
      <pc:sldChg chg="add">
        <pc:chgData name="John Jairo Motta Botero" userId="a726381b-ecaa-42f7-9ed8-088af8e84cc6" providerId="ADAL" clId="{1B0D217B-E907-44E1-A9CB-16072D978B23}" dt="2023-11-08T20:25:08.653" v="1"/>
        <pc:sldMkLst>
          <pc:docMk/>
          <pc:sldMk cId="2464763928" sldId="4099"/>
        </pc:sldMkLst>
      </pc:sldChg>
      <pc:sldChg chg="add">
        <pc:chgData name="John Jairo Motta Botero" userId="a726381b-ecaa-42f7-9ed8-088af8e84cc6" providerId="ADAL" clId="{1B0D217B-E907-44E1-A9CB-16072D978B23}" dt="2023-11-08T20:25:08.653" v="1"/>
        <pc:sldMkLst>
          <pc:docMk/>
          <pc:sldMk cId="2874505763" sldId="4100"/>
        </pc:sldMkLst>
      </pc:sldChg>
      <pc:sldChg chg="add">
        <pc:chgData name="John Jairo Motta Botero" userId="a726381b-ecaa-42f7-9ed8-088af8e84cc6" providerId="ADAL" clId="{1B0D217B-E907-44E1-A9CB-16072D978B23}" dt="2023-11-08T20:25:08.653" v="1"/>
        <pc:sldMkLst>
          <pc:docMk/>
          <pc:sldMk cId="3349906960" sldId="4101"/>
        </pc:sldMkLst>
      </pc:sldChg>
      <pc:sldChg chg="add">
        <pc:chgData name="John Jairo Motta Botero" userId="a726381b-ecaa-42f7-9ed8-088af8e84cc6" providerId="ADAL" clId="{1B0D217B-E907-44E1-A9CB-16072D978B23}" dt="2023-11-08T20:25:08.653" v="1"/>
        <pc:sldMkLst>
          <pc:docMk/>
          <pc:sldMk cId="2955869569" sldId="4102"/>
        </pc:sldMkLst>
      </pc:sldChg>
      <pc:sldChg chg="add">
        <pc:chgData name="John Jairo Motta Botero" userId="a726381b-ecaa-42f7-9ed8-088af8e84cc6" providerId="ADAL" clId="{1B0D217B-E907-44E1-A9CB-16072D978B23}" dt="2023-11-08T20:25:08.653" v="1"/>
        <pc:sldMkLst>
          <pc:docMk/>
          <pc:sldMk cId="2018869244" sldId="4103"/>
        </pc:sldMkLst>
      </pc:sldChg>
      <pc:sldChg chg="add">
        <pc:chgData name="John Jairo Motta Botero" userId="a726381b-ecaa-42f7-9ed8-088af8e84cc6" providerId="ADAL" clId="{1B0D217B-E907-44E1-A9CB-16072D978B23}" dt="2023-11-08T20:25:08.653" v="1"/>
        <pc:sldMkLst>
          <pc:docMk/>
          <pc:sldMk cId="3982411500" sldId="4104"/>
        </pc:sldMkLst>
      </pc:sldChg>
      <pc:sldChg chg="modSp mod ord">
        <pc:chgData name="John Jairo Motta Botero" userId="a726381b-ecaa-42f7-9ed8-088af8e84cc6" providerId="ADAL" clId="{1B0D217B-E907-44E1-A9CB-16072D978B23}" dt="2023-11-08T20:26:39.895" v="39"/>
        <pc:sldMkLst>
          <pc:docMk/>
          <pc:sldMk cId="2119925446" sldId="4120"/>
        </pc:sldMkLst>
        <pc:graphicFrameChg chg="mod modGraphic">
          <ac:chgData name="John Jairo Motta Botero" userId="a726381b-ecaa-42f7-9ed8-088af8e84cc6" providerId="ADAL" clId="{1B0D217B-E907-44E1-A9CB-16072D978B23}" dt="2023-11-08T20:26:21.779" v="37" actId="108"/>
          <ac:graphicFrameMkLst>
            <pc:docMk/>
            <pc:sldMk cId="2119925446" sldId="4120"/>
            <ac:graphicFrameMk id="4" creationId="{8B57992F-9E2A-20F6-E5E2-97BDB139E2CE}"/>
          </ac:graphicFrameMkLst>
        </pc:graphicFrameChg>
      </pc:sldChg>
      <pc:sldChg chg="modSp mod">
        <pc:chgData name="John Jairo Motta Botero" userId="a726381b-ecaa-42f7-9ed8-088af8e84cc6" providerId="ADAL" clId="{1B0D217B-E907-44E1-A9CB-16072D978B23}" dt="2023-11-08T20:25:39.291" v="9" actId="20577"/>
        <pc:sldMkLst>
          <pc:docMk/>
          <pc:sldMk cId="4104587546" sldId="4139"/>
        </pc:sldMkLst>
        <pc:spChg chg="mod">
          <ac:chgData name="John Jairo Motta Botero" userId="a726381b-ecaa-42f7-9ed8-088af8e84cc6" providerId="ADAL" clId="{1B0D217B-E907-44E1-A9CB-16072D978B23}" dt="2023-11-08T20:25:39.291" v="9" actId="20577"/>
          <ac:spMkLst>
            <pc:docMk/>
            <pc:sldMk cId="4104587546" sldId="4139"/>
            <ac:spMk id="6" creationId="{C6A96702-B620-48DE-9D94-BE7E4C84483C}"/>
          </ac:spMkLst>
        </pc:spChg>
      </pc:sldChg>
      <pc:sldChg chg="del">
        <pc:chgData name="John Jairo Motta Botero" userId="a726381b-ecaa-42f7-9ed8-088af8e84cc6" providerId="ADAL" clId="{1B0D217B-E907-44E1-A9CB-16072D978B23}" dt="2023-11-08T20:24:16.130" v="0" actId="47"/>
        <pc:sldMkLst>
          <pc:docMk/>
          <pc:sldMk cId="2779003122" sldId="2147374703"/>
        </pc:sldMkLst>
      </pc:sldChg>
      <pc:sldChg chg="del">
        <pc:chgData name="John Jairo Motta Botero" userId="a726381b-ecaa-42f7-9ed8-088af8e84cc6" providerId="ADAL" clId="{1B0D217B-E907-44E1-A9CB-16072D978B23}" dt="2023-11-08T20:24:16.130" v="0" actId="47"/>
        <pc:sldMkLst>
          <pc:docMk/>
          <pc:sldMk cId="1534469740" sldId="2147374704"/>
        </pc:sldMkLst>
      </pc:sldChg>
      <pc:sldChg chg="del">
        <pc:chgData name="John Jairo Motta Botero" userId="a726381b-ecaa-42f7-9ed8-088af8e84cc6" providerId="ADAL" clId="{1B0D217B-E907-44E1-A9CB-16072D978B23}" dt="2023-11-08T20:24:16.130" v="0" actId="47"/>
        <pc:sldMkLst>
          <pc:docMk/>
          <pc:sldMk cId="1300300564" sldId="2147374705"/>
        </pc:sldMkLst>
      </pc:sldChg>
      <pc:sldChg chg="del">
        <pc:chgData name="John Jairo Motta Botero" userId="a726381b-ecaa-42f7-9ed8-088af8e84cc6" providerId="ADAL" clId="{1B0D217B-E907-44E1-A9CB-16072D978B23}" dt="2023-11-08T20:24:16.130" v="0" actId="47"/>
        <pc:sldMkLst>
          <pc:docMk/>
          <pc:sldMk cId="1933965554" sldId="2147374706"/>
        </pc:sldMkLst>
      </pc:sldChg>
      <pc:sldChg chg="del">
        <pc:chgData name="John Jairo Motta Botero" userId="a726381b-ecaa-42f7-9ed8-088af8e84cc6" providerId="ADAL" clId="{1B0D217B-E907-44E1-A9CB-16072D978B23}" dt="2023-11-08T20:24:16.130" v="0" actId="47"/>
        <pc:sldMkLst>
          <pc:docMk/>
          <pc:sldMk cId="245535722" sldId="2147374707"/>
        </pc:sldMkLst>
      </pc:sldChg>
      <pc:sldChg chg="del">
        <pc:chgData name="John Jairo Motta Botero" userId="a726381b-ecaa-42f7-9ed8-088af8e84cc6" providerId="ADAL" clId="{1B0D217B-E907-44E1-A9CB-16072D978B23}" dt="2023-11-08T20:24:16.130" v="0" actId="47"/>
        <pc:sldMkLst>
          <pc:docMk/>
          <pc:sldMk cId="1192032501" sldId="2147374708"/>
        </pc:sldMkLst>
      </pc:sldChg>
      <pc:sldChg chg="del">
        <pc:chgData name="John Jairo Motta Botero" userId="a726381b-ecaa-42f7-9ed8-088af8e84cc6" providerId="ADAL" clId="{1B0D217B-E907-44E1-A9CB-16072D978B23}" dt="2023-11-08T20:24:16.130" v="0" actId="47"/>
        <pc:sldMkLst>
          <pc:docMk/>
          <pc:sldMk cId="838821137" sldId="2147374709"/>
        </pc:sldMkLst>
      </pc:sldChg>
      <pc:sldChg chg="del">
        <pc:chgData name="John Jairo Motta Botero" userId="a726381b-ecaa-42f7-9ed8-088af8e84cc6" providerId="ADAL" clId="{1B0D217B-E907-44E1-A9CB-16072D978B23}" dt="2023-11-08T20:24:16.130" v="0" actId="47"/>
        <pc:sldMkLst>
          <pc:docMk/>
          <pc:sldMk cId="614370897" sldId="2147374710"/>
        </pc:sldMkLst>
      </pc:sldChg>
      <pc:sldChg chg="del">
        <pc:chgData name="John Jairo Motta Botero" userId="a726381b-ecaa-42f7-9ed8-088af8e84cc6" providerId="ADAL" clId="{1B0D217B-E907-44E1-A9CB-16072D978B23}" dt="2023-11-08T20:24:16.130" v="0" actId="47"/>
        <pc:sldMkLst>
          <pc:docMk/>
          <pc:sldMk cId="2170276543" sldId="2147374711"/>
        </pc:sldMkLst>
      </pc:sldChg>
      <pc:sldChg chg="del">
        <pc:chgData name="John Jairo Motta Botero" userId="a726381b-ecaa-42f7-9ed8-088af8e84cc6" providerId="ADAL" clId="{1B0D217B-E907-44E1-A9CB-16072D978B23}" dt="2023-11-08T20:24:16.130" v="0" actId="47"/>
        <pc:sldMkLst>
          <pc:docMk/>
          <pc:sldMk cId="258442086" sldId="2147374712"/>
        </pc:sldMkLst>
      </pc:sldChg>
      <pc:sldChg chg="del">
        <pc:chgData name="John Jairo Motta Botero" userId="a726381b-ecaa-42f7-9ed8-088af8e84cc6" providerId="ADAL" clId="{1B0D217B-E907-44E1-A9CB-16072D978B23}" dt="2023-11-08T20:24:16.130" v="0" actId="47"/>
        <pc:sldMkLst>
          <pc:docMk/>
          <pc:sldMk cId="1020057240" sldId="2147374713"/>
        </pc:sldMkLst>
      </pc:sldChg>
      <pc:sldChg chg="del">
        <pc:chgData name="John Jairo Motta Botero" userId="a726381b-ecaa-42f7-9ed8-088af8e84cc6" providerId="ADAL" clId="{1B0D217B-E907-44E1-A9CB-16072D978B23}" dt="2023-11-08T20:24:16.130" v="0" actId="47"/>
        <pc:sldMkLst>
          <pc:docMk/>
          <pc:sldMk cId="1387692759" sldId="2147374714"/>
        </pc:sldMkLst>
      </pc:sldChg>
      <pc:sldChg chg="del">
        <pc:chgData name="John Jairo Motta Botero" userId="a726381b-ecaa-42f7-9ed8-088af8e84cc6" providerId="ADAL" clId="{1B0D217B-E907-44E1-A9CB-16072D978B23}" dt="2023-11-08T20:24:16.130" v="0" actId="47"/>
        <pc:sldMkLst>
          <pc:docMk/>
          <pc:sldMk cId="3936812509" sldId="2147374715"/>
        </pc:sldMkLst>
      </pc:sldChg>
      <pc:sldChg chg="del">
        <pc:chgData name="John Jairo Motta Botero" userId="a726381b-ecaa-42f7-9ed8-088af8e84cc6" providerId="ADAL" clId="{1B0D217B-E907-44E1-A9CB-16072D978B23}" dt="2023-11-08T20:24:16.130" v="0" actId="47"/>
        <pc:sldMkLst>
          <pc:docMk/>
          <pc:sldMk cId="3437680248" sldId="2147374716"/>
        </pc:sldMkLst>
      </pc:sldChg>
      <pc:sldChg chg="del">
        <pc:chgData name="John Jairo Motta Botero" userId="a726381b-ecaa-42f7-9ed8-088af8e84cc6" providerId="ADAL" clId="{1B0D217B-E907-44E1-A9CB-16072D978B23}" dt="2023-11-08T20:24:16.130" v="0" actId="47"/>
        <pc:sldMkLst>
          <pc:docMk/>
          <pc:sldMk cId="2835860237" sldId="2147374717"/>
        </pc:sldMkLst>
      </pc:sldChg>
      <pc:sldChg chg="addSp delSp modSp mod ord">
        <pc:chgData name="John Jairo Motta Botero" userId="a726381b-ecaa-42f7-9ed8-088af8e84cc6" providerId="ADAL" clId="{1B0D217B-E907-44E1-A9CB-16072D978B23}" dt="2023-11-08T20:28:53.597" v="65" actId="255"/>
        <pc:sldMkLst>
          <pc:docMk/>
          <pc:sldMk cId="2257941567" sldId="2147374727"/>
        </pc:sldMkLst>
        <pc:spChg chg="mod">
          <ac:chgData name="John Jairo Motta Botero" userId="a726381b-ecaa-42f7-9ed8-088af8e84cc6" providerId="ADAL" clId="{1B0D217B-E907-44E1-A9CB-16072D978B23}" dt="2023-11-08T20:28:53.597" v="65" actId="255"/>
          <ac:spMkLst>
            <pc:docMk/>
            <pc:sldMk cId="2257941567" sldId="2147374727"/>
            <ac:spMk id="4" creationId="{560B56AA-EC8D-22D6-6022-CB7BD00B2961}"/>
          </ac:spMkLst>
        </pc:spChg>
        <pc:spChg chg="add del">
          <ac:chgData name="John Jairo Motta Botero" userId="a726381b-ecaa-42f7-9ed8-088af8e84cc6" providerId="ADAL" clId="{1B0D217B-E907-44E1-A9CB-16072D978B23}" dt="2023-11-08T20:27:42.761" v="45" actId="22"/>
          <ac:spMkLst>
            <pc:docMk/>
            <pc:sldMk cId="2257941567" sldId="2147374727"/>
            <ac:spMk id="5" creationId="{69F6E1B6-7C80-7F66-F83A-6F20D0AA8A5B}"/>
          </ac:spMkLst>
        </pc:spChg>
      </pc:sldChg>
      <pc:sldChg chg="add ord">
        <pc:chgData name="John Jairo Motta Botero" userId="a726381b-ecaa-42f7-9ed8-088af8e84cc6" providerId="ADAL" clId="{1B0D217B-E907-44E1-A9CB-16072D978B23}" dt="2023-11-08T20:28:13.625" v="52"/>
        <pc:sldMkLst>
          <pc:docMk/>
          <pc:sldMk cId="2382199912" sldId="2147374737"/>
        </pc:sldMkLst>
      </pc:sldChg>
    </pc:docChg>
  </pc:docChgLst>
  <pc:docChgLst>
    <pc:chgData name="John Jairo Motta Botero" userId="a726381b-ecaa-42f7-9ed8-088af8e84cc6" providerId="ADAL" clId="{EA150CDB-034B-4200-B2CB-616FB94F7135}"/>
    <pc:docChg chg="undo custSel addSld modSld">
      <pc:chgData name="John Jairo Motta Botero" userId="a726381b-ecaa-42f7-9ed8-088af8e84cc6" providerId="ADAL" clId="{EA150CDB-034B-4200-B2CB-616FB94F7135}" dt="2024-03-19T14:15:26.040" v="86" actId="20577"/>
      <pc:docMkLst>
        <pc:docMk/>
      </pc:docMkLst>
      <pc:sldChg chg="modSp mod">
        <pc:chgData name="John Jairo Motta Botero" userId="a726381b-ecaa-42f7-9ed8-088af8e84cc6" providerId="ADAL" clId="{EA150CDB-034B-4200-B2CB-616FB94F7135}" dt="2024-03-19T14:15:26.040" v="86" actId="20577"/>
        <pc:sldMkLst>
          <pc:docMk/>
          <pc:sldMk cId="2192728210" sldId="2147374521"/>
        </pc:sldMkLst>
        <pc:spChg chg="mod">
          <ac:chgData name="John Jairo Motta Botero" userId="a726381b-ecaa-42f7-9ed8-088af8e84cc6" providerId="ADAL" clId="{EA150CDB-034B-4200-B2CB-616FB94F7135}" dt="2024-03-19T14:15:26.040" v="86" actId="20577"/>
          <ac:spMkLst>
            <pc:docMk/>
            <pc:sldMk cId="2192728210" sldId="2147374521"/>
            <ac:spMk id="2" creationId="{ED04618F-B9F1-E9E7-D8F1-11FF00E7DD57}"/>
          </ac:spMkLst>
        </pc:spChg>
      </pc:sldChg>
      <pc:sldChg chg="modSp add mod">
        <pc:chgData name="John Jairo Motta Botero" userId="a726381b-ecaa-42f7-9ed8-088af8e84cc6" providerId="ADAL" clId="{EA150CDB-034B-4200-B2CB-616FB94F7135}" dt="2024-02-22T20:50:12.667" v="72" actId="1076"/>
        <pc:sldMkLst>
          <pc:docMk/>
          <pc:sldMk cId="459860570" sldId="2147374737"/>
        </pc:sldMkLst>
        <pc:spChg chg="mod">
          <ac:chgData name="John Jairo Motta Botero" userId="a726381b-ecaa-42f7-9ed8-088af8e84cc6" providerId="ADAL" clId="{EA150CDB-034B-4200-B2CB-616FB94F7135}" dt="2024-02-22T20:49:45.754" v="69" actId="20577"/>
          <ac:spMkLst>
            <pc:docMk/>
            <pc:sldMk cId="459860570" sldId="2147374737"/>
            <ac:spMk id="5" creationId="{7DE8F120-27D4-DE76-F838-7B63F8DD549A}"/>
          </ac:spMkLst>
        </pc:spChg>
        <pc:graphicFrameChg chg="mod modGraphic">
          <ac:chgData name="John Jairo Motta Botero" userId="a726381b-ecaa-42f7-9ed8-088af8e84cc6" providerId="ADAL" clId="{EA150CDB-034B-4200-B2CB-616FB94F7135}" dt="2024-02-22T20:50:12.667" v="72" actId="1076"/>
          <ac:graphicFrameMkLst>
            <pc:docMk/>
            <pc:sldMk cId="459860570" sldId="2147374737"/>
            <ac:graphicFrameMk id="4" creationId="{ED871065-32C4-2BA4-6703-CC092225C537}"/>
          </ac:graphicFrameMkLst>
        </pc:graphicFrameChg>
      </pc:sldChg>
      <pc:sldChg chg="addSp delSp modSp add mod">
        <pc:chgData name="John Jairo Motta Botero" userId="a726381b-ecaa-42f7-9ed8-088af8e84cc6" providerId="ADAL" clId="{EA150CDB-034B-4200-B2CB-616FB94F7135}" dt="2024-02-22T20:51:59.804" v="84" actId="14100"/>
        <pc:sldMkLst>
          <pc:docMk/>
          <pc:sldMk cId="577966611" sldId="2147374738"/>
        </pc:sldMkLst>
        <pc:spChg chg="del">
          <ac:chgData name="John Jairo Motta Botero" userId="a726381b-ecaa-42f7-9ed8-088af8e84cc6" providerId="ADAL" clId="{EA150CDB-034B-4200-B2CB-616FB94F7135}" dt="2024-02-22T20:50:35.566" v="75" actId="21"/>
          <ac:spMkLst>
            <pc:docMk/>
            <pc:sldMk cId="577966611" sldId="2147374738"/>
            <ac:spMk id="5" creationId="{F045F4C2-6DBE-5879-37E1-8085EEA8C184}"/>
          </ac:spMkLst>
        </pc:spChg>
        <pc:graphicFrameChg chg="add mod modGraphic">
          <ac:chgData name="John Jairo Motta Botero" userId="a726381b-ecaa-42f7-9ed8-088af8e84cc6" providerId="ADAL" clId="{EA150CDB-034B-4200-B2CB-616FB94F7135}" dt="2024-02-22T20:51:59.804" v="84" actId="14100"/>
          <ac:graphicFrameMkLst>
            <pc:docMk/>
            <pc:sldMk cId="577966611" sldId="2147374738"/>
            <ac:graphicFrameMk id="3" creationId="{4D63844E-06F3-4B2E-0660-B86C824E7789}"/>
          </ac:graphicFrameMkLst>
        </pc:graphicFrameChg>
        <pc:graphicFrameChg chg="del">
          <ac:chgData name="John Jairo Motta Botero" userId="a726381b-ecaa-42f7-9ed8-088af8e84cc6" providerId="ADAL" clId="{EA150CDB-034B-4200-B2CB-616FB94F7135}" dt="2024-02-22T20:50:31.667" v="74" actId="21"/>
          <ac:graphicFrameMkLst>
            <pc:docMk/>
            <pc:sldMk cId="577966611" sldId="2147374738"/>
            <ac:graphicFrameMk id="4" creationId="{092D472E-2C8C-22A4-DFFA-FC00116D7F68}"/>
          </ac:graphicFrameMkLst>
        </pc:graphicFrameChg>
      </pc:sldChg>
    </pc:docChg>
  </pc:docChgLst>
  <pc:docChgLst>
    <pc:chgData name="John Jairo Motta Botero" userId="a726381b-ecaa-42f7-9ed8-088af8e84cc6" providerId="ADAL" clId="{996524B6-D7DA-4808-9D47-7D18CCF96CDA}"/>
    <pc:docChg chg="modSld sldOrd">
      <pc:chgData name="John Jairo Motta Botero" userId="a726381b-ecaa-42f7-9ed8-088af8e84cc6" providerId="ADAL" clId="{996524B6-D7DA-4808-9D47-7D18CCF96CDA}" dt="2024-07-30T21:33:23.872" v="2"/>
      <pc:docMkLst>
        <pc:docMk/>
      </pc:docMkLst>
      <pc:sldChg chg="modSp mod">
        <pc:chgData name="John Jairo Motta Botero" userId="a726381b-ecaa-42f7-9ed8-088af8e84cc6" providerId="ADAL" clId="{996524B6-D7DA-4808-9D47-7D18CCF96CDA}" dt="2024-07-30T19:54:31.573" v="0" actId="113"/>
        <pc:sldMkLst>
          <pc:docMk/>
          <pc:sldMk cId="2101853197" sldId="2147374516"/>
        </pc:sldMkLst>
        <pc:spChg chg="mod">
          <ac:chgData name="John Jairo Motta Botero" userId="a726381b-ecaa-42f7-9ed8-088af8e84cc6" providerId="ADAL" clId="{996524B6-D7DA-4808-9D47-7D18CCF96CDA}" dt="2024-07-30T19:54:31.573" v="0" actId="113"/>
          <ac:spMkLst>
            <pc:docMk/>
            <pc:sldMk cId="2101853197" sldId="2147374516"/>
            <ac:spMk id="5" creationId="{9885C1ED-CE2F-DB75-35F9-733142EE0E65}"/>
          </ac:spMkLst>
        </pc:spChg>
      </pc:sldChg>
      <pc:sldChg chg="ord">
        <pc:chgData name="John Jairo Motta Botero" userId="a726381b-ecaa-42f7-9ed8-088af8e84cc6" providerId="ADAL" clId="{996524B6-D7DA-4808-9D47-7D18CCF96CDA}" dt="2024-07-30T21:33:23.872" v="2"/>
        <pc:sldMkLst>
          <pc:docMk/>
          <pc:sldMk cId="1339176888" sldId="2147374532"/>
        </pc:sldMkLst>
      </pc:sldChg>
    </pc:docChg>
  </pc:docChgLst>
  <pc:docChgLst>
    <pc:chgData name="John Jairo Motta Botero" userId="a726381b-ecaa-42f7-9ed8-088af8e84cc6" providerId="ADAL" clId="{C0344B4B-7D89-4C39-82B6-A3F22679AC7A}"/>
    <pc:docChg chg="delSld">
      <pc:chgData name="John Jairo Motta Botero" userId="a726381b-ecaa-42f7-9ed8-088af8e84cc6" providerId="ADAL" clId="{C0344B4B-7D89-4C39-82B6-A3F22679AC7A}" dt="2023-12-19T15:05:06.868" v="1" actId="47"/>
      <pc:docMkLst>
        <pc:docMk/>
      </pc:docMkLst>
      <pc:sldChg chg="del">
        <pc:chgData name="John Jairo Motta Botero" userId="a726381b-ecaa-42f7-9ed8-088af8e84cc6" providerId="ADAL" clId="{C0344B4B-7D89-4C39-82B6-A3F22679AC7A}" dt="2023-12-19T15:04:45.929" v="0" actId="47"/>
        <pc:sldMkLst>
          <pc:docMk/>
          <pc:sldMk cId="3380637207" sldId="256"/>
        </pc:sldMkLst>
      </pc:sldChg>
      <pc:sldChg chg="del">
        <pc:chgData name="John Jairo Motta Botero" userId="a726381b-ecaa-42f7-9ed8-088af8e84cc6" providerId="ADAL" clId="{C0344B4B-7D89-4C39-82B6-A3F22679AC7A}" dt="2023-12-19T15:05:06.868" v="1" actId="47"/>
        <pc:sldMkLst>
          <pc:docMk/>
          <pc:sldMk cId="4156555843" sldId="259"/>
        </pc:sldMkLst>
      </pc:sldChg>
      <pc:sldChg chg="del">
        <pc:chgData name="John Jairo Motta Botero" userId="a726381b-ecaa-42f7-9ed8-088af8e84cc6" providerId="ADAL" clId="{C0344B4B-7D89-4C39-82B6-A3F22679AC7A}" dt="2023-12-19T15:05:06.868" v="1" actId="47"/>
        <pc:sldMkLst>
          <pc:docMk/>
          <pc:sldMk cId="940127313" sldId="260"/>
        </pc:sldMkLst>
      </pc:sldChg>
      <pc:sldChg chg="del">
        <pc:chgData name="John Jairo Motta Botero" userId="a726381b-ecaa-42f7-9ed8-088af8e84cc6" providerId="ADAL" clId="{C0344B4B-7D89-4C39-82B6-A3F22679AC7A}" dt="2023-12-19T15:05:06.868" v="1" actId="47"/>
        <pc:sldMkLst>
          <pc:docMk/>
          <pc:sldMk cId="3496723614" sldId="266"/>
        </pc:sldMkLst>
      </pc:sldChg>
      <pc:sldChg chg="del">
        <pc:chgData name="John Jairo Motta Botero" userId="a726381b-ecaa-42f7-9ed8-088af8e84cc6" providerId="ADAL" clId="{C0344B4B-7D89-4C39-82B6-A3F22679AC7A}" dt="2023-12-19T15:05:06.868" v="1" actId="47"/>
        <pc:sldMkLst>
          <pc:docMk/>
          <pc:sldMk cId="1282412217" sldId="276"/>
        </pc:sldMkLst>
      </pc:sldChg>
      <pc:sldChg chg="del">
        <pc:chgData name="John Jairo Motta Botero" userId="a726381b-ecaa-42f7-9ed8-088af8e84cc6" providerId="ADAL" clId="{C0344B4B-7D89-4C39-82B6-A3F22679AC7A}" dt="2023-12-19T15:05:06.868" v="1" actId="47"/>
        <pc:sldMkLst>
          <pc:docMk/>
          <pc:sldMk cId="2359824772" sldId="282"/>
        </pc:sldMkLst>
      </pc:sldChg>
      <pc:sldChg chg="del">
        <pc:chgData name="John Jairo Motta Botero" userId="a726381b-ecaa-42f7-9ed8-088af8e84cc6" providerId="ADAL" clId="{C0344B4B-7D89-4C39-82B6-A3F22679AC7A}" dt="2023-12-19T15:05:06.868" v="1" actId="47"/>
        <pc:sldMkLst>
          <pc:docMk/>
          <pc:sldMk cId="1589599811" sldId="311"/>
        </pc:sldMkLst>
      </pc:sldChg>
      <pc:sldChg chg="del">
        <pc:chgData name="John Jairo Motta Botero" userId="a726381b-ecaa-42f7-9ed8-088af8e84cc6" providerId="ADAL" clId="{C0344B4B-7D89-4C39-82B6-A3F22679AC7A}" dt="2023-12-19T15:05:06.868" v="1" actId="47"/>
        <pc:sldMkLst>
          <pc:docMk/>
          <pc:sldMk cId="3345004795" sldId="978"/>
        </pc:sldMkLst>
      </pc:sldChg>
      <pc:sldChg chg="del">
        <pc:chgData name="John Jairo Motta Botero" userId="a726381b-ecaa-42f7-9ed8-088af8e84cc6" providerId="ADAL" clId="{C0344B4B-7D89-4C39-82B6-A3F22679AC7A}" dt="2023-12-19T15:05:06.868" v="1" actId="47"/>
        <pc:sldMkLst>
          <pc:docMk/>
          <pc:sldMk cId="549618692" sldId="1015"/>
        </pc:sldMkLst>
      </pc:sldChg>
      <pc:sldChg chg="del">
        <pc:chgData name="John Jairo Motta Botero" userId="a726381b-ecaa-42f7-9ed8-088af8e84cc6" providerId="ADAL" clId="{C0344B4B-7D89-4C39-82B6-A3F22679AC7A}" dt="2023-12-19T15:05:06.868" v="1" actId="47"/>
        <pc:sldMkLst>
          <pc:docMk/>
          <pc:sldMk cId="3903935232" sldId="1017"/>
        </pc:sldMkLst>
      </pc:sldChg>
      <pc:sldChg chg="del">
        <pc:chgData name="John Jairo Motta Botero" userId="a726381b-ecaa-42f7-9ed8-088af8e84cc6" providerId="ADAL" clId="{C0344B4B-7D89-4C39-82B6-A3F22679AC7A}" dt="2023-12-19T15:05:06.868" v="1" actId="47"/>
        <pc:sldMkLst>
          <pc:docMk/>
          <pc:sldMk cId="748683142" sldId="1018"/>
        </pc:sldMkLst>
      </pc:sldChg>
      <pc:sldChg chg="del">
        <pc:chgData name="John Jairo Motta Botero" userId="a726381b-ecaa-42f7-9ed8-088af8e84cc6" providerId="ADAL" clId="{C0344B4B-7D89-4C39-82B6-A3F22679AC7A}" dt="2023-12-19T15:05:06.868" v="1" actId="47"/>
        <pc:sldMkLst>
          <pc:docMk/>
          <pc:sldMk cId="458900308" sldId="1020"/>
        </pc:sldMkLst>
      </pc:sldChg>
      <pc:sldChg chg="del">
        <pc:chgData name="John Jairo Motta Botero" userId="a726381b-ecaa-42f7-9ed8-088af8e84cc6" providerId="ADAL" clId="{C0344B4B-7D89-4C39-82B6-A3F22679AC7A}" dt="2023-12-19T15:05:06.868" v="1" actId="47"/>
        <pc:sldMkLst>
          <pc:docMk/>
          <pc:sldMk cId="4112766195" sldId="1022"/>
        </pc:sldMkLst>
      </pc:sldChg>
      <pc:sldChg chg="del">
        <pc:chgData name="John Jairo Motta Botero" userId="a726381b-ecaa-42f7-9ed8-088af8e84cc6" providerId="ADAL" clId="{C0344B4B-7D89-4C39-82B6-A3F22679AC7A}" dt="2023-12-19T15:05:06.868" v="1" actId="47"/>
        <pc:sldMkLst>
          <pc:docMk/>
          <pc:sldMk cId="2899812266" sldId="1024"/>
        </pc:sldMkLst>
      </pc:sldChg>
      <pc:sldChg chg="del">
        <pc:chgData name="John Jairo Motta Botero" userId="a726381b-ecaa-42f7-9ed8-088af8e84cc6" providerId="ADAL" clId="{C0344B4B-7D89-4C39-82B6-A3F22679AC7A}" dt="2023-12-19T15:05:06.868" v="1" actId="47"/>
        <pc:sldMkLst>
          <pc:docMk/>
          <pc:sldMk cId="1599678065" sldId="1025"/>
        </pc:sldMkLst>
      </pc:sldChg>
      <pc:sldChg chg="del">
        <pc:chgData name="John Jairo Motta Botero" userId="a726381b-ecaa-42f7-9ed8-088af8e84cc6" providerId="ADAL" clId="{C0344B4B-7D89-4C39-82B6-A3F22679AC7A}" dt="2023-12-19T15:05:06.868" v="1" actId="47"/>
        <pc:sldMkLst>
          <pc:docMk/>
          <pc:sldMk cId="3295388135" sldId="1026"/>
        </pc:sldMkLst>
      </pc:sldChg>
      <pc:sldChg chg="del">
        <pc:chgData name="John Jairo Motta Botero" userId="a726381b-ecaa-42f7-9ed8-088af8e84cc6" providerId="ADAL" clId="{C0344B4B-7D89-4C39-82B6-A3F22679AC7A}" dt="2023-12-19T15:05:06.868" v="1" actId="47"/>
        <pc:sldMkLst>
          <pc:docMk/>
          <pc:sldMk cId="1052611832" sldId="1027"/>
        </pc:sldMkLst>
      </pc:sldChg>
      <pc:sldChg chg="del">
        <pc:chgData name="John Jairo Motta Botero" userId="a726381b-ecaa-42f7-9ed8-088af8e84cc6" providerId="ADAL" clId="{C0344B4B-7D89-4C39-82B6-A3F22679AC7A}" dt="2023-12-19T15:04:45.929" v="0" actId="47"/>
        <pc:sldMkLst>
          <pc:docMk/>
          <pc:sldMk cId="968759116" sldId="4078"/>
        </pc:sldMkLst>
      </pc:sldChg>
      <pc:sldChg chg="del">
        <pc:chgData name="John Jairo Motta Botero" userId="a726381b-ecaa-42f7-9ed8-088af8e84cc6" providerId="ADAL" clId="{C0344B4B-7D89-4C39-82B6-A3F22679AC7A}" dt="2023-12-19T15:04:45.929" v="0" actId="47"/>
        <pc:sldMkLst>
          <pc:docMk/>
          <pc:sldMk cId="1778356376" sldId="4079"/>
        </pc:sldMkLst>
      </pc:sldChg>
      <pc:sldChg chg="del">
        <pc:chgData name="John Jairo Motta Botero" userId="a726381b-ecaa-42f7-9ed8-088af8e84cc6" providerId="ADAL" clId="{C0344B4B-7D89-4C39-82B6-A3F22679AC7A}" dt="2023-12-19T15:04:45.929" v="0" actId="47"/>
        <pc:sldMkLst>
          <pc:docMk/>
          <pc:sldMk cId="2954945526" sldId="4080"/>
        </pc:sldMkLst>
      </pc:sldChg>
      <pc:sldChg chg="del">
        <pc:chgData name="John Jairo Motta Botero" userId="a726381b-ecaa-42f7-9ed8-088af8e84cc6" providerId="ADAL" clId="{C0344B4B-7D89-4C39-82B6-A3F22679AC7A}" dt="2023-12-19T15:04:45.929" v="0" actId="47"/>
        <pc:sldMkLst>
          <pc:docMk/>
          <pc:sldMk cId="548231427" sldId="4082"/>
        </pc:sldMkLst>
      </pc:sldChg>
      <pc:sldChg chg="del">
        <pc:chgData name="John Jairo Motta Botero" userId="a726381b-ecaa-42f7-9ed8-088af8e84cc6" providerId="ADAL" clId="{C0344B4B-7D89-4C39-82B6-A3F22679AC7A}" dt="2023-12-19T15:04:45.929" v="0" actId="47"/>
        <pc:sldMkLst>
          <pc:docMk/>
          <pc:sldMk cId="1132208333" sldId="4085"/>
        </pc:sldMkLst>
      </pc:sldChg>
      <pc:sldChg chg="del">
        <pc:chgData name="John Jairo Motta Botero" userId="a726381b-ecaa-42f7-9ed8-088af8e84cc6" providerId="ADAL" clId="{C0344B4B-7D89-4C39-82B6-A3F22679AC7A}" dt="2023-12-19T15:04:45.929" v="0" actId="47"/>
        <pc:sldMkLst>
          <pc:docMk/>
          <pc:sldMk cId="2746760549" sldId="4086"/>
        </pc:sldMkLst>
      </pc:sldChg>
      <pc:sldChg chg="del">
        <pc:chgData name="John Jairo Motta Botero" userId="a726381b-ecaa-42f7-9ed8-088af8e84cc6" providerId="ADAL" clId="{C0344B4B-7D89-4C39-82B6-A3F22679AC7A}" dt="2023-12-19T15:04:45.929" v="0" actId="47"/>
        <pc:sldMkLst>
          <pc:docMk/>
          <pc:sldMk cId="3063053600" sldId="4087"/>
        </pc:sldMkLst>
      </pc:sldChg>
      <pc:sldChg chg="del">
        <pc:chgData name="John Jairo Motta Botero" userId="a726381b-ecaa-42f7-9ed8-088af8e84cc6" providerId="ADAL" clId="{C0344B4B-7D89-4C39-82B6-A3F22679AC7A}" dt="2023-12-19T15:04:45.929" v="0" actId="47"/>
        <pc:sldMkLst>
          <pc:docMk/>
          <pc:sldMk cId="4053712643" sldId="4088"/>
        </pc:sldMkLst>
      </pc:sldChg>
      <pc:sldChg chg="del">
        <pc:chgData name="John Jairo Motta Botero" userId="a726381b-ecaa-42f7-9ed8-088af8e84cc6" providerId="ADAL" clId="{C0344B4B-7D89-4C39-82B6-A3F22679AC7A}" dt="2023-12-19T15:04:45.929" v="0" actId="47"/>
        <pc:sldMkLst>
          <pc:docMk/>
          <pc:sldMk cId="2987214138" sldId="4089"/>
        </pc:sldMkLst>
      </pc:sldChg>
      <pc:sldChg chg="del">
        <pc:chgData name="John Jairo Motta Botero" userId="a726381b-ecaa-42f7-9ed8-088af8e84cc6" providerId="ADAL" clId="{C0344B4B-7D89-4C39-82B6-A3F22679AC7A}" dt="2023-12-19T15:04:45.929" v="0" actId="47"/>
        <pc:sldMkLst>
          <pc:docMk/>
          <pc:sldMk cId="2487258669" sldId="4093"/>
        </pc:sldMkLst>
      </pc:sldChg>
      <pc:sldChg chg="del">
        <pc:chgData name="John Jairo Motta Botero" userId="a726381b-ecaa-42f7-9ed8-088af8e84cc6" providerId="ADAL" clId="{C0344B4B-7D89-4C39-82B6-A3F22679AC7A}" dt="2023-12-19T15:04:45.929" v="0" actId="47"/>
        <pc:sldMkLst>
          <pc:docMk/>
          <pc:sldMk cId="2464763928" sldId="4099"/>
        </pc:sldMkLst>
      </pc:sldChg>
      <pc:sldChg chg="del">
        <pc:chgData name="John Jairo Motta Botero" userId="a726381b-ecaa-42f7-9ed8-088af8e84cc6" providerId="ADAL" clId="{C0344B4B-7D89-4C39-82B6-A3F22679AC7A}" dt="2023-12-19T15:04:45.929" v="0" actId="47"/>
        <pc:sldMkLst>
          <pc:docMk/>
          <pc:sldMk cId="2874505763" sldId="4100"/>
        </pc:sldMkLst>
      </pc:sldChg>
      <pc:sldChg chg="del">
        <pc:chgData name="John Jairo Motta Botero" userId="a726381b-ecaa-42f7-9ed8-088af8e84cc6" providerId="ADAL" clId="{C0344B4B-7D89-4C39-82B6-A3F22679AC7A}" dt="2023-12-19T15:04:45.929" v="0" actId="47"/>
        <pc:sldMkLst>
          <pc:docMk/>
          <pc:sldMk cId="3349906960" sldId="4101"/>
        </pc:sldMkLst>
      </pc:sldChg>
      <pc:sldChg chg="del">
        <pc:chgData name="John Jairo Motta Botero" userId="a726381b-ecaa-42f7-9ed8-088af8e84cc6" providerId="ADAL" clId="{C0344B4B-7D89-4C39-82B6-A3F22679AC7A}" dt="2023-12-19T15:04:45.929" v="0" actId="47"/>
        <pc:sldMkLst>
          <pc:docMk/>
          <pc:sldMk cId="2955869569" sldId="4102"/>
        </pc:sldMkLst>
      </pc:sldChg>
      <pc:sldChg chg="del">
        <pc:chgData name="John Jairo Motta Botero" userId="a726381b-ecaa-42f7-9ed8-088af8e84cc6" providerId="ADAL" clId="{C0344B4B-7D89-4C39-82B6-A3F22679AC7A}" dt="2023-12-19T15:04:45.929" v="0" actId="47"/>
        <pc:sldMkLst>
          <pc:docMk/>
          <pc:sldMk cId="2018869244" sldId="4103"/>
        </pc:sldMkLst>
      </pc:sldChg>
      <pc:sldChg chg="del">
        <pc:chgData name="John Jairo Motta Botero" userId="a726381b-ecaa-42f7-9ed8-088af8e84cc6" providerId="ADAL" clId="{C0344B4B-7D89-4C39-82B6-A3F22679AC7A}" dt="2023-12-19T15:04:45.929" v="0" actId="47"/>
        <pc:sldMkLst>
          <pc:docMk/>
          <pc:sldMk cId="3982411500" sldId="4104"/>
        </pc:sldMkLst>
      </pc:sldChg>
      <pc:sldChg chg="del">
        <pc:chgData name="John Jairo Motta Botero" userId="a726381b-ecaa-42f7-9ed8-088af8e84cc6" providerId="ADAL" clId="{C0344B4B-7D89-4C39-82B6-A3F22679AC7A}" dt="2023-12-19T15:04:45.929" v="0" actId="47"/>
        <pc:sldMkLst>
          <pc:docMk/>
          <pc:sldMk cId="2119925446" sldId="4120"/>
        </pc:sldMkLst>
      </pc:sldChg>
      <pc:sldChg chg="del">
        <pc:chgData name="John Jairo Motta Botero" userId="a726381b-ecaa-42f7-9ed8-088af8e84cc6" providerId="ADAL" clId="{C0344B4B-7D89-4C39-82B6-A3F22679AC7A}" dt="2023-12-19T15:04:45.929" v="0" actId="47"/>
        <pc:sldMkLst>
          <pc:docMk/>
          <pc:sldMk cId="4104587546" sldId="4139"/>
        </pc:sldMkLst>
      </pc:sldChg>
      <pc:sldChg chg="del">
        <pc:chgData name="John Jairo Motta Botero" userId="a726381b-ecaa-42f7-9ed8-088af8e84cc6" providerId="ADAL" clId="{C0344B4B-7D89-4C39-82B6-A3F22679AC7A}" dt="2023-12-19T15:05:06.868" v="1" actId="47"/>
        <pc:sldMkLst>
          <pc:docMk/>
          <pc:sldMk cId="2996687328" sldId="4140"/>
        </pc:sldMkLst>
      </pc:sldChg>
      <pc:sldChg chg="del">
        <pc:chgData name="John Jairo Motta Botero" userId="a726381b-ecaa-42f7-9ed8-088af8e84cc6" providerId="ADAL" clId="{C0344B4B-7D89-4C39-82B6-A3F22679AC7A}" dt="2023-12-19T15:04:45.929" v="0" actId="47"/>
        <pc:sldMkLst>
          <pc:docMk/>
          <pc:sldMk cId="1355322354" sldId="2147374681"/>
        </pc:sldMkLst>
      </pc:sldChg>
      <pc:sldChg chg="del">
        <pc:chgData name="John Jairo Motta Botero" userId="a726381b-ecaa-42f7-9ed8-088af8e84cc6" providerId="ADAL" clId="{C0344B4B-7D89-4C39-82B6-A3F22679AC7A}" dt="2023-12-19T15:05:06.868" v="1" actId="47"/>
        <pc:sldMkLst>
          <pc:docMk/>
          <pc:sldMk cId="399871965" sldId="2147374701"/>
        </pc:sldMkLst>
      </pc:sldChg>
      <pc:sldChg chg="del">
        <pc:chgData name="John Jairo Motta Botero" userId="a726381b-ecaa-42f7-9ed8-088af8e84cc6" providerId="ADAL" clId="{C0344B4B-7D89-4C39-82B6-A3F22679AC7A}" dt="2023-12-19T15:04:45.929" v="0" actId="47"/>
        <pc:sldMkLst>
          <pc:docMk/>
          <pc:sldMk cId="1894054118" sldId="2147374702"/>
        </pc:sldMkLst>
      </pc:sldChg>
      <pc:sldChg chg="del">
        <pc:chgData name="John Jairo Motta Botero" userId="a726381b-ecaa-42f7-9ed8-088af8e84cc6" providerId="ADAL" clId="{C0344B4B-7D89-4C39-82B6-A3F22679AC7A}" dt="2023-12-19T15:05:06.868" v="1" actId="47"/>
        <pc:sldMkLst>
          <pc:docMk/>
          <pc:sldMk cId="3193236193" sldId="2147374720"/>
        </pc:sldMkLst>
      </pc:sldChg>
      <pc:sldChg chg="del">
        <pc:chgData name="John Jairo Motta Botero" userId="a726381b-ecaa-42f7-9ed8-088af8e84cc6" providerId="ADAL" clId="{C0344B4B-7D89-4C39-82B6-A3F22679AC7A}" dt="2023-12-19T15:05:06.868" v="1" actId="47"/>
        <pc:sldMkLst>
          <pc:docMk/>
          <pc:sldMk cId="1240025501" sldId="2147374721"/>
        </pc:sldMkLst>
      </pc:sldChg>
      <pc:sldChg chg="del">
        <pc:chgData name="John Jairo Motta Botero" userId="a726381b-ecaa-42f7-9ed8-088af8e84cc6" providerId="ADAL" clId="{C0344B4B-7D89-4C39-82B6-A3F22679AC7A}" dt="2023-12-19T15:05:06.868" v="1" actId="47"/>
        <pc:sldMkLst>
          <pc:docMk/>
          <pc:sldMk cId="2950206717" sldId="2147374722"/>
        </pc:sldMkLst>
      </pc:sldChg>
      <pc:sldChg chg="del">
        <pc:chgData name="John Jairo Motta Botero" userId="a726381b-ecaa-42f7-9ed8-088af8e84cc6" providerId="ADAL" clId="{C0344B4B-7D89-4C39-82B6-A3F22679AC7A}" dt="2023-12-19T15:05:06.868" v="1" actId="47"/>
        <pc:sldMkLst>
          <pc:docMk/>
          <pc:sldMk cId="343231349" sldId="2147374723"/>
        </pc:sldMkLst>
      </pc:sldChg>
      <pc:sldChg chg="del">
        <pc:chgData name="John Jairo Motta Botero" userId="a726381b-ecaa-42f7-9ed8-088af8e84cc6" providerId="ADAL" clId="{C0344B4B-7D89-4C39-82B6-A3F22679AC7A}" dt="2023-12-19T15:05:06.868" v="1" actId="47"/>
        <pc:sldMkLst>
          <pc:docMk/>
          <pc:sldMk cId="3253752852" sldId="2147374724"/>
        </pc:sldMkLst>
      </pc:sldChg>
      <pc:sldChg chg="del">
        <pc:chgData name="John Jairo Motta Botero" userId="a726381b-ecaa-42f7-9ed8-088af8e84cc6" providerId="ADAL" clId="{C0344B4B-7D89-4C39-82B6-A3F22679AC7A}" dt="2023-12-19T15:05:06.868" v="1" actId="47"/>
        <pc:sldMkLst>
          <pc:docMk/>
          <pc:sldMk cId="1042931922" sldId="2147374725"/>
        </pc:sldMkLst>
      </pc:sldChg>
      <pc:sldChg chg="del">
        <pc:chgData name="John Jairo Motta Botero" userId="a726381b-ecaa-42f7-9ed8-088af8e84cc6" providerId="ADAL" clId="{C0344B4B-7D89-4C39-82B6-A3F22679AC7A}" dt="2023-12-19T15:05:06.868" v="1" actId="47"/>
        <pc:sldMkLst>
          <pc:docMk/>
          <pc:sldMk cId="672152786" sldId="2147374726"/>
        </pc:sldMkLst>
      </pc:sldChg>
      <pc:sldChg chg="del">
        <pc:chgData name="John Jairo Motta Botero" userId="a726381b-ecaa-42f7-9ed8-088af8e84cc6" providerId="ADAL" clId="{C0344B4B-7D89-4C39-82B6-A3F22679AC7A}" dt="2023-12-19T15:05:06.868" v="1" actId="47"/>
        <pc:sldMkLst>
          <pc:docMk/>
          <pc:sldMk cId="2257941567" sldId="2147374727"/>
        </pc:sldMkLst>
      </pc:sldChg>
      <pc:sldChg chg="del">
        <pc:chgData name="John Jairo Motta Botero" userId="a726381b-ecaa-42f7-9ed8-088af8e84cc6" providerId="ADAL" clId="{C0344B4B-7D89-4C39-82B6-A3F22679AC7A}" dt="2023-12-19T15:04:45.929" v="0" actId="47"/>
        <pc:sldMkLst>
          <pc:docMk/>
          <pc:sldMk cId="1880555582" sldId="2147374728"/>
        </pc:sldMkLst>
      </pc:sldChg>
      <pc:sldChg chg="del">
        <pc:chgData name="John Jairo Motta Botero" userId="a726381b-ecaa-42f7-9ed8-088af8e84cc6" providerId="ADAL" clId="{C0344B4B-7D89-4C39-82B6-A3F22679AC7A}" dt="2023-12-19T15:04:45.929" v="0" actId="47"/>
        <pc:sldMkLst>
          <pc:docMk/>
          <pc:sldMk cId="3344798883" sldId="2147374729"/>
        </pc:sldMkLst>
      </pc:sldChg>
      <pc:sldChg chg="del">
        <pc:chgData name="John Jairo Motta Botero" userId="a726381b-ecaa-42f7-9ed8-088af8e84cc6" providerId="ADAL" clId="{C0344B4B-7D89-4C39-82B6-A3F22679AC7A}" dt="2023-12-19T15:04:45.929" v="0" actId="47"/>
        <pc:sldMkLst>
          <pc:docMk/>
          <pc:sldMk cId="2283999825" sldId="2147374730"/>
        </pc:sldMkLst>
      </pc:sldChg>
      <pc:sldChg chg="del">
        <pc:chgData name="John Jairo Motta Botero" userId="a726381b-ecaa-42f7-9ed8-088af8e84cc6" providerId="ADAL" clId="{C0344B4B-7D89-4C39-82B6-A3F22679AC7A}" dt="2023-12-19T15:04:45.929" v="0" actId="47"/>
        <pc:sldMkLst>
          <pc:docMk/>
          <pc:sldMk cId="1864114573" sldId="2147374731"/>
        </pc:sldMkLst>
      </pc:sldChg>
      <pc:sldChg chg="del">
        <pc:chgData name="John Jairo Motta Botero" userId="a726381b-ecaa-42f7-9ed8-088af8e84cc6" providerId="ADAL" clId="{C0344B4B-7D89-4C39-82B6-A3F22679AC7A}" dt="2023-12-19T15:04:45.929" v="0" actId="47"/>
        <pc:sldMkLst>
          <pc:docMk/>
          <pc:sldMk cId="2200519081" sldId="2147374732"/>
        </pc:sldMkLst>
      </pc:sldChg>
      <pc:sldChg chg="del">
        <pc:chgData name="John Jairo Motta Botero" userId="a726381b-ecaa-42f7-9ed8-088af8e84cc6" providerId="ADAL" clId="{C0344B4B-7D89-4C39-82B6-A3F22679AC7A}" dt="2023-12-19T15:04:45.929" v="0" actId="47"/>
        <pc:sldMkLst>
          <pc:docMk/>
          <pc:sldMk cId="4088407452" sldId="2147374733"/>
        </pc:sldMkLst>
      </pc:sldChg>
      <pc:sldChg chg="del">
        <pc:chgData name="John Jairo Motta Botero" userId="a726381b-ecaa-42f7-9ed8-088af8e84cc6" providerId="ADAL" clId="{C0344B4B-7D89-4C39-82B6-A3F22679AC7A}" dt="2023-12-19T15:05:06.868" v="1" actId="47"/>
        <pc:sldMkLst>
          <pc:docMk/>
          <pc:sldMk cId="4035521838" sldId="2147374734"/>
        </pc:sldMkLst>
      </pc:sldChg>
      <pc:sldChg chg="del">
        <pc:chgData name="John Jairo Motta Botero" userId="a726381b-ecaa-42f7-9ed8-088af8e84cc6" providerId="ADAL" clId="{C0344B4B-7D89-4C39-82B6-A3F22679AC7A}" dt="2023-12-19T15:05:06.868" v="1" actId="47"/>
        <pc:sldMkLst>
          <pc:docMk/>
          <pc:sldMk cId="2382199912" sldId="2147374737"/>
        </pc:sldMkLst>
      </pc:sldChg>
      <pc:sldMasterChg chg="delSldLayout">
        <pc:chgData name="John Jairo Motta Botero" userId="a726381b-ecaa-42f7-9ed8-088af8e84cc6" providerId="ADAL" clId="{C0344B4B-7D89-4C39-82B6-A3F22679AC7A}" dt="2023-12-19T15:05:06.868" v="1" actId="47"/>
        <pc:sldMasterMkLst>
          <pc:docMk/>
          <pc:sldMasterMk cId="1542729200" sldId="2147483648"/>
        </pc:sldMasterMkLst>
        <pc:sldLayoutChg chg="del">
          <pc:chgData name="John Jairo Motta Botero" userId="a726381b-ecaa-42f7-9ed8-088af8e84cc6" providerId="ADAL" clId="{C0344B4B-7D89-4C39-82B6-A3F22679AC7A}" dt="2023-12-19T15:05:06.868" v="1" actId="47"/>
          <pc:sldLayoutMkLst>
            <pc:docMk/>
            <pc:sldMasterMk cId="1542729200" sldId="2147483648"/>
            <pc:sldLayoutMk cId="1239678929" sldId="2147483660"/>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yaneth.sarmiento\Documents\2022\FURAG%202021\Cuadro%20comparativo%20202021-20-2019-2018%20furag%20y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yaneth.sarmiento\Documents\2023\FURAG2022\Consolidado%20Preguntas%20pendientes%20FURAG%2020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yaneth.sarmiento\Documents\2022\FURAG%202021\Cuadro%20comparativo%20202021-20-2019-2018%20furag%20yy.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590694996274728E-2"/>
          <c:y val="3.8677097556043115E-2"/>
          <c:w val="0.92400223157087569"/>
          <c:h val="0.76428718956174146"/>
        </c:manualLayout>
      </c:layout>
      <c:lineChart>
        <c:grouping val="standard"/>
        <c:varyColors val="0"/>
        <c:ser>
          <c:idx val="0"/>
          <c:order val="0"/>
          <c:tx>
            <c:strRef>
              <c:f>'Índice Global'!$A$3:$B$3</c:f>
              <c:strCache>
                <c:ptCount val="2"/>
                <c:pt idx="0">
                  <c:v>ICBF</c:v>
                </c:pt>
                <c:pt idx="1">
                  <c:v>ICBF</c:v>
                </c:pt>
              </c:strCache>
            </c:strRef>
          </c:tx>
          <c:spPr>
            <a:ln w="50800" cap="rnd">
              <a:solidFill>
                <a:schemeClr val="accent6">
                  <a:lumMod val="50000"/>
                </a:schemeClr>
              </a:solidFill>
              <a:round/>
            </a:ln>
            <a:effectLst/>
          </c:spPr>
          <c:marker>
            <c:symbol val="diamond"/>
            <c:size val="6"/>
            <c:spPr>
              <a:solidFill>
                <a:schemeClr val="accent6"/>
              </a:solidFill>
              <a:ln w="9525">
                <a:solidFill>
                  <a:schemeClr val="accent6"/>
                </a:solidFill>
                <a:round/>
              </a:ln>
              <a:effectLst/>
            </c:spPr>
          </c:marker>
          <c:dLbls>
            <c:spPr>
              <a:solidFill>
                <a:schemeClr val="accent6">
                  <a:lumMod val="50000"/>
                </a:schemeClr>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'Índice Global'!$C$2:$G$2</c:f>
              <c:strCache>
                <c:ptCount val="5"/>
                <c:pt idx="0">
                  <c:v>Año 2018</c:v>
                </c:pt>
                <c:pt idx="1">
                  <c:v>Año 2019</c:v>
                </c:pt>
                <c:pt idx="2">
                  <c:v>Año 2020</c:v>
                </c:pt>
                <c:pt idx="3">
                  <c:v>Año 2021</c:v>
                </c:pt>
                <c:pt idx="4">
                  <c:v>Año 2022</c:v>
                </c:pt>
              </c:strCache>
            </c:strRef>
          </c:cat>
          <c:val>
            <c:numRef>
              <c:f>'Índice Global'!$C$3:$G$3</c:f>
              <c:numCache>
                <c:formatCode>0.0</c:formatCode>
                <c:ptCount val="5"/>
                <c:pt idx="0" formatCode="General">
                  <c:v>82.8</c:v>
                </c:pt>
                <c:pt idx="1">
                  <c:v>95.73</c:v>
                </c:pt>
                <c:pt idx="2" formatCode="General">
                  <c:v>92.4</c:v>
                </c:pt>
                <c:pt idx="3" formatCode="General">
                  <c:v>96.9</c:v>
                </c:pt>
                <c:pt idx="4" formatCode="General">
                  <c:v>91.5</c:v>
                </c:pt>
              </c:numCache>
            </c:numRef>
          </c:val>
          <c:smooth val="1"/>
          <c:extLst>
            <c:ext xmlns:c16="http://schemas.microsoft.com/office/drawing/2014/chart" uri="{C3380CC4-5D6E-409C-BE32-E72D297353CC}">
              <c16:uniqueId val="{00000000-4987-4120-86CB-C195BC04F460}"/>
            </c:ext>
          </c:extLst>
        </c:ser>
        <c:ser>
          <c:idx val="1"/>
          <c:order val="1"/>
          <c:tx>
            <c:strRef>
              <c:f>'Índice Global'!$A$4:$B$4</c:f>
              <c:strCache>
                <c:ptCount val="2"/>
                <c:pt idx="0">
                  <c:v>DPS</c:v>
                </c:pt>
                <c:pt idx="1">
                  <c:v>DPS</c:v>
                </c:pt>
              </c:strCache>
            </c:strRef>
          </c:tx>
          <c:spPr>
            <a:ln w="50800" cap="rnd">
              <a:solidFill>
                <a:schemeClr val="accent1">
                  <a:lumMod val="75000"/>
                </a:schemeClr>
              </a:solidFill>
              <a:round/>
            </a:ln>
            <a:effectLst/>
          </c:spPr>
          <c:marker>
            <c:symbol val="square"/>
            <c:size val="6"/>
            <c:spPr>
              <a:solidFill>
                <a:schemeClr val="accent5"/>
              </a:solidFill>
              <a:ln w="9525">
                <a:solidFill>
                  <a:schemeClr val="accent5"/>
                </a:solidFill>
                <a:round/>
              </a:ln>
              <a:effectLst/>
            </c:spPr>
          </c:marker>
          <c:dLbls>
            <c:dLbl>
              <c:idx val="3"/>
              <c:layout>
                <c:manualLayout>
                  <c:x val="-2.1838911686980527E-2"/>
                  <c:y val="2.50018772516772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87-4120-86CB-C195BC04F460}"/>
                </c:ext>
              </c:extLst>
            </c:dLbl>
            <c:spPr>
              <a:solidFill>
                <a:schemeClr val="accent5">
                  <a:lumMod val="75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'Índice Global'!$C$2:$G$2</c:f>
              <c:strCache>
                <c:ptCount val="5"/>
                <c:pt idx="0">
                  <c:v>Año 2018</c:v>
                </c:pt>
                <c:pt idx="1">
                  <c:v>Año 2019</c:v>
                </c:pt>
                <c:pt idx="2">
                  <c:v>Año 2020</c:v>
                </c:pt>
                <c:pt idx="3">
                  <c:v>Año 2021</c:v>
                </c:pt>
                <c:pt idx="4">
                  <c:v>Año 2022</c:v>
                </c:pt>
              </c:strCache>
            </c:strRef>
          </c:cat>
          <c:val>
            <c:numRef>
              <c:f>'Índice Global'!$C$4:$G$4</c:f>
              <c:numCache>
                <c:formatCode>0.0</c:formatCode>
                <c:ptCount val="5"/>
                <c:pt idx="0" formatCode="General">
                  <c:v>78.2</c:v>
                </c:pt>
                <c:pt idx="1">
                  <c:v>84.93</c:v>
                </c:pt>
                <c:pt idx="2" formatCode="General">
                  <c:v>89.2</c:v>
                </c:pt>
                <c:pt idx="3" formatCode="General">
                  <c:v>95.6</c:v>
                </c:pt>
                <c:pt idx="4" formatCode="General">
                  <c:v>87.1</c:v>
                </c:pt>
              </c:numCache>
            </c:numRef>
          </c:val>
          <c:smooth val="1"/>
          <c:extLst>
            <c:ext xmlns:c16="http://schemas.microsoft.com/office/drawing/2014/chart" uri="{C3380CC4-5D6E-409C-BE32-E72D297353CC}">
              <c16:uniqueId val="{00000002-4987-4120-86CB-C195BC04F460}"/>
            </c:ext>
          </c:extLst>
        </c:ser>
        <c:ser>
          <c:idx val="2"/>
          <c:order val="2"/>
          <c:tx>
            <c:strRef>
              <c:f>'Índice Global'!$A$5:$B$5</c:f>
              <c:strCache>
                <c:ptCount val="2"/>
                <c:pt idx="0">
                  <c:v>UARIV</c:v>
                </c:pt>
                <c:pt idx="1">
                  <c:v>UARIV</c:v>
                </c:pt>
              </c:strCache>
            </c:strRef>
          </c:tx>
          <c:spPr>
            <a:ln w="50800" cap="rnd">
              <a:solidFill>
                <a:schemeClr val="accent4"/>
              </a:solidFill>
              <a:round/>
            </a:ln>
            <a:effectLst/>
          </c:spPr>
          <c:marker>
            <c:symbol val="triangle"/>
            <c:size val="6"/>
            <c:spPr>
              <a:solidFill>
                <a:schemeClr val="accent4"/>
              </a:solidFill>
              <a:ln w="9525">
                <a:solidFill>
                  <a:schemeClr val="accent4"/>
                </a:solidFill>
                <a:round/>
              </a:ln>
              <a:effectLst/>
            </c:spPr>
          </c:marker>
          <c:dLbls>
            <c:dLbl>
              <c:idx val="3"/>
              <c:layout>
                <c:manualLayout>
                  <c:x val="1.5049505547795E-2"/>
                  <c:y val="1.5575450597766706E-5"/>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87-4120-86CB-C195BC04F460}"/>
                </c:ext>
              </c:extLst>
            </c:dLbl>
            <c:spPr>
              <a:solidFill>
                <a:srgbClr val="FFC0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'Índice Global'!$C$2:$G$2</c:f>
              <c:strCache>
                <c:ptCount val="5"/>
                <c:pt idx="0">
                  <c:v>Año 2018</c:v>
                </c:pt>
                <c:pt idx="1">
                  <c:v>Año 2019</c:v>
                </c:pt>
                <c:pt idx="2">
                  <c:v>Año 2020</c:v>
                </c:pt>
                <c:pt idx="3">
                  <c:v>Año 2021</c:v>
                </c:pt>
                <c:pt idx="4">
                  <c:v>Año 2022</c:v>
                </c:pt>
              </c:strCache>
            </c:strRef>
          </c:cat>
          <c:val>
            <c:numRef>
              <c:f>'Índice Global'!$C$5:$G$5</c:f>
              <c:numCache>
                <c:formatCode>0.0</c:formatCode>
                <c:ptCount val="5"/>
                <c:pt idx="0" formatCode="General">
                  <c:v>70.599999999999994</c:v>
                </c:pt>
                <c:pt idx="1">
                  <c:v>79.36</c:v>
                </c:pt>
                <c:pt idx="2" formatCode="General">
                  <c:v>94.3</c:v>
                </c:pt>
                <c:pt idx="3" formatCode="General">
                  <c:v>96.6</c:v>
                </c:pt>
                <c:pt idx="4" formatCode="General">
                  <c:v>76</c:v>
                </c:pt>
              </c:numCache>
            </c:numRef>
          </c:val>
          <c:smooth val="1"/>
          <c:extLst>
            <c:ext xmlns:c16="http://schemas.microsoft.com/office/drawing/2014/chart" uri="{C3380CC4-5D6E-409C-BE32-E72D297353CC}">
              <c16:uniqueId val="{00000004-4987-4120-86CB-C195BC04F460}"/>
            </c:ext>
          </c:extLst>
        </c:ser>
        <c:ser>
          <c:idx val="3"/>
          <c:order val="3"/>
          <c:tx>
            <c:strRef>
              <c:f>'Índice Global'!$A$6:$B$6</c:f>
              <c:strCache>
                <c:ptCount val="2"/>
                <c:pt idx="0">
                  <c:v>CDMH</c:v>
                </c:pt>
                <c:pt idx="1">
                  <c:v>CDMH</c:v>
                </c:pt>
              </c:strCache>
            </c:strRef>
          </c:tx>
          <c:spPr>
            <a:ln w="50800" cap="rnd">
              <a:solidFill>
                <a:schemeClr val="accent2">
                  <a:lumMod val="75000"/>
                </a:schemeClr>
              </a:solidFill>
              <a:round/>
            </a:ln>
            <a:effectLst/>
          </c:spPr>
          <c:marker>
            <c:symbol val="x"/>
            <c:size val="6"/>
            <c:spPr>
              <a:noFill/>
              <a:ln w="9525">
                <a:solidFill>
                  <a:schemeClr val="accent6">
                    <a:lumMod val="60000"/>
                  </a:schemeClr>
                </a:solidFill>
                <a:round/>
              </a:ln>
              <a:effectLst/>
            </c:spPr>
          </c:marker>
          <c:dLbls>
            <c:spPr>
              <a:solidFill>
                <a:schemeClr val="accent2">
                  <a:lumMod val="75000"/>
                </a:schemeClr>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'Índice Global'!$C$2:$G$2</c:f>
              <c:strCache>
                <c:ptCount val="5"/>
                <c:pt idx="0">
                  <c:v>Año 2018</c:v>
                </c:pt>
                <c:pt idx="1">
                  <c:v>Año 2019</c:v>
                </c:pt>
                <c:pt idx="2">
                  <c:v>Año 2020</c:v>
                </c:pt>
                <c:pt idx="3">
                  <c:v>Año 2021</c:v>
                </c:pt>
                <c:pt idx="4">
                  <c:v>Año 2022</c:v>
                </c:pt>
              </c:strCache>
            </c:strRef>
          </c:cat>
          <c:val>
            <c:numRef>
              <c:f>'Índice Global'!$C$6:$G$6</c:f>
              <c:numCache>
                <c:formatCode>0.0</c:formatCode>
                <c:ptCount val="5"/>
                <c:pt idx="0" formatCode="General">
                  <c:v>68.099999999999994</c:v>
                </c:pt>
                <c:pt idx="1">
                  <c:v>75.540000000000006</c:v>
                </c:pt>
                <c:pt idx="2" formatCode="General">
                  <c:v>82.2</c:v>
                </c:pt>
                <c:pt idx="3" formatCode="General">
                  <c:v>88</c:v>
                </c:pt>
                <c:pt idx="4" formatCode="General">
                  <c:v>76.7</c:v>
                </c:pt>
              </c:numCache>
            </c:numRef>
          </c:val>
          <c:smooth val="1"/>
          <c:extLst>
            <c:ext xmlns:c16="http://schemas.microsoft.com/office/drawing/2014/chart" uri="{C3380CC4-5D6E-409C-BE32-E72D297353CC}">
              <c16:uniqueId val="{00000005-4987-4120-86CB-C195BC04F460}"/>
            </c:ext>
          </c:extLst>
        </c:ser>
        <c:dLbls>
          <c:dLblPos val="t"/>
          <c:showLegendKey val="0"/>
          <c:showVal val="1"/>
          <c:showCatName val="0"/>
          <c:showSerName val="0"/>
          <c:showPercent val="0"/>
          <c:showBubbleSize val="0"/>
        </c:dLbls>
        <c:marker val="1"/>
        <c:smooth val="0"/>
        <c:axId val="1661515039"/>
        <c:axId val="1788283791"/>
      </c:lineChart>
      <c:catAx>
        <c:axId val="1661515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cap="all" spc="120" normalizeH="0" baseline="0">
                <a:solidFill>
                  <a:schemeClr val="tx1">
                    <a:lumMod val="65000"/>
                    <a:lumOff val="35000"/>
                  </a:schemeClr>
                </a:solidFill>
                <a:latin typeface="+mn-lt"/>
                <a:ea typeface="+mn-ea"/>
                <a:cs typeface="+mn-cs"/>
              </a:defRPr>
            </a:pPr>
            <a:endParaRPr lang="es-CO"/>
          </a:p>
        </c:txPr>
        <c:crossAx val="1788283791"/>
        <c:crosses val="autoZero"/>
        <c:auto val="1"/>
        <c:lblAlgn val="ctr"/>
        <c:lblOffset val="100"/>
        <c:noMultiLvlLbl val="0"/>
      </c:catAx>
      <c:valAx>
        <c:axId val="1788283791"/>
        <c:scaling>
          <c:orientation val="minMax"/>
          <c:max val="100"/>
          <c:min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661515039"/>
        <c:crosses val="autoZero"/>
        <c:crossBetween val="between"/>
      </c:valAx>
      <c:spPr>
        <a:noFill/>
        <a:ln w="19050">
          <a:solidFill>
            <a:schemeClr val="accent1">
              <a:lumMod val="75000"/>
            </a:schemeClr>
          </a:solidFill>
        </a:ln>
        <a:effectLst/>
      </c:spPr>
    </c:plotArea>
    <c:legend>
      <c:legendPos val="b"/>
      <c:layout>
        <c:manualLayout>
          <c:xMode val="edge"/>
          <c:yMode val="edge"/>
          <c:x val="7.2428411699746315E-2"/>
          <c:y val="0.87053783834387377"/>
          <c:w val="0.92081363853630038"/>
          <c:h val="0.1169690107555864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accent6">
                    <a:lumMod val="75000"/>
                  </a:schemeClr>
                </a:solidFill>
                <a:latin typeface="+mn-lt"/>
                <a:ea typeface="+mn-ea"/>
                <a:cs typeface="+mn-cs"/>
              </a:defRPr>
            </a:pPr>
            <a:r>
              <a:rPr lang="en-US" sz="2400" b="1">
                <a:solidFill>
                  <a:schemeClr val="accent6">
                    <a:lumMod val="75000"/>
                  </a:schemeClr>
                </a:solidFill>
              </a:rPr>
              <a:t>COMPARATIVO NUEVO SECTOR</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accent6">
                  <a:lumMod val="75000"/>
                </a:schemeClr>
              </a:solidFill>
              <a:latin typeface="+mn-lt"/>
              <a:ea typeface="+mn-ea"/>
              <a:cs typeface="+mn-cs"/>
            </a:defRPr>
          </a:pPr>
          <a:endParaRPr lang="es-CO"/>
        </a:p>
      </c:txPr>
    </c:title>
    <c:autoTitleDeleted val="0"/>
    <c:plotArea>
      <c:layout>
        <c:manualLayout>
          <c:layoutTarget val="inner"/>
          <c:xMode val="edge"/>
          <c:yMode val="edge"/>
          <c:x val="5.2179485794728336E-2"/>
          <c:y val="0.14091633495110895"/>
          <c:w val="0.92770162988885652"/>
          <c:h val="0.70754031085972646"/>
        </c:manualLayout>
      </c:layout>
      <c:lineChart>
        <c:grouping val="standard"/>
        <c:varyColors val="0"/>
        <c:ser>
          <c:idx val="0"/>
          <c:order val="0"/>
          <c:tx>
            <c:strRef>
              <c:f>'COMPARATIVO SECTOR2'!$C$5</c:f>
              <c:strCache>
                <c:ptCount val="1"/>
                <c:pt idx="0">
                  <c:v>ICBF</c:v>
                </c:pt>
              </c:strCache>
            </c:strRef>
          </c:tx>
          <c:spPr>
            <a:ln w="41275" cap="rnd">
              <a:solidFill>
                <a:schemeClr val="accent6">
                  <a:lumMod val="75000"/>
                </a:schemeClr>
              </a:solidFill>
              <a:round/>
            </a:ln>
            <a:effectLst/>
          </c:spPr>
          <c:marker>
            <c:symbol val="circle"/>
            <c:size val="5"/>
            <c:spPr>
              <a:solidFill>
                <a:schemeClr val="accent1"/>
              </a:solidFill>
              <a:ln w="9525">
                <a:solidFill>
                  <a:schemeClr val="accent1"/>
                </a:solidFill>
              </a:ln>
              <a:effectLst/>
            </c:spPr>
          </c:marker>
          <c:dLbls>
            <c:dLbl>
              <c:idx val="3"/>
              <c:layout>
                <c:manualLayout>
                  <c:x val="2.225419353445017E-2"/>
                  <c:y val="-2.20782148803606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1E9-4303-BC92-19C90299FA08}"/>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'COMPARATIVO SECTOR2'!$B$6:$B$10</c:f>
              <c:numCache>
                <c:formatCode>General</c:formatCode>
                <c:ptCount val="5"/>
                <c:pt idx="0">
                  <c:v>2018</c:v>
                </c:pt>
                <c:pt idx="1">
                  <c:v>2019</c:v>
                </c:pt>
                <c:pt idx="2">
                  <c:v>2020</c:v>
                </c:pt>
                <c:pt idx="3">
                  <c:v>2021</c:v>
                </c:pt>
                <c:pt idx="4">
                  <c:v>2022</c:v>
                </c:pt>
              </c:numCache>
            </c:numRef>
          </c:cat>
          <c:val>
            <c:numRef>
              <c:f>'COMPARATIVO SECTOR2'!$C$6:$C$10</c:f>
              <c:numCache>
                <c:formatCode>General</c:formatCode>
                <c:ptCount val="5"/>
                <c:pt idx="0">
                  <c:v>82.8</c:v>
                </c:pt>
                <c:pt idx="1">
                  <c:v>95.7</c:v>
                </c:pt>
                <c:pt idx="2">
                  <c:v>92.4</c:v>
                </c:pt>
                <c:pt idx="3">
                  <c:v>96.9</c:v>
                </c:pt>
                <c:pt idx="4">
                  <c:v>91.5</c:v>
                </c:pt>
              </c:numCache>
            </c:numRef>
          </c:val>
          <c:smooth val="0"/>
          <c:extLst>
            <c:ext xmlns:c16="http://schemas.microsoft.com/office/drawing/2014/chart" uri="{C3380CC4-5D6E-409C-BE32-E72D297353CC}">
              <c16:uniqueId val="{00000001-11E9-4303-BC92-19C90299FA08}"/>
            </c:ext>
          </c:extLst>
        </c:ser>
        <c:ser>
          <c:idx val="1"/>
          <c:order val="1"/>
          <c:tx>
            <c:strRef>
              <c:f>'COMPARATIVO SECTOR2'!$D$5</c:f>
              <c:strCache>
                <c:ptCount val="1"/>
                <c:pt idx="0">
                  <c:v>INCI</c:v>
                </c:pt>
              </c:strCache>
            </c:strRef>
          </c:tx>
          <c:spPr>
            <a:ln w="38100" cap="rnd">
              <a:solidFill>
                <a:schemeClr val="accent2"/>
              </a:solidFill>
              <a:round/>
            </a:ln>
            <a:effectLst/>
          </c:spPr>
          <c:marker>
            <c:symbol val="circle"/>
            <c:size val="5"/>
            <c:spPr>
              <a:solidFill>
                <a:schemeClr val="accent2"/>
              </a:solidFill>
              <a:ln w="9525">
                <a:solidFill>
                  <a:schemeClr val="accent2"/>
                </a:solidFill>
              </a:ln>
              <a:effectLst/>
            </c:spPr>
          </c:marker>
          <c:dLbls>
            <c:dLbl>
              <c:idx val="3"/>
              <c:layout>
                <c:manualLayout>
                  <c:x val="2.225419353445017E-2"/>
                  <c:y val="-6.37914413749692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1E9-4303-BC92-19C90299FA08}"/>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'COMPARATIVO SECTOR2'!$B$6:$B$10</c:f>
              <c:numCache>
                <c:formatCode>General</c:formatCode>
                <c:ptCount val="5"/>
                <c:pt idx="0">
                  <c:v>2018</c:v>
                </c:pt>
                <c:pt idx="1">
                  <c:v>2019</c:v>
                </c:pt>
                <c:pt idx="2">
                  <c:v>2020</c:v>
                </c:pt>
                <c:pt idx="3">
                  <c:v>2021</c:v>
                </c:pt>
                <c:pt idx="4">
                  <c:v>2022</c:v>
                </c:pt>
              </c:numCache>
            </c:numRef>
          </c:cat>
          <c:val>
            <c:numRef>
              <c:f>'COMPARATIVO SECTOR2'!$D$6:$D$10</c:f>
              <c:numCache>
                <c:formatCode>General</c:formatCode>
                <c:ptCount val="5"/>
                <c:pt idx="0">
                  <c:v>73.7</c:v>
                </c:pt>
                <c:pt idx="1">
                  <c:v>91.5</c:v>
                </c:pt>
                <c:pt idx="2">
                  <c:v>93.2</c:v>
                </c:pt>
                <c:pt idx="3">
                  <c:v>97.1</c:v>
                </c:pt>
                <c:pt idx="4">
                  <c:v>86.6</c:v>
                </c:pt>
              </c:numCache>
            </c:numRef>
          </c:val>
          <c:smooth val="0"/>
          <c:extLst>
            <c:ext xmlns:c16="http://schemas.microsoft.com/office/drawing/2014/chart" uri="{C3380CC4-5D6E-409C-BE32-E72D297353CC}">
              <c16:uniqueId val="{00000003-11E9-4303-BC92-19C90299FA08}"/>
            </c:ext>
          </c:extLst>
        </c:ser>
        <c:ser>
          <c:idx val="2"/>
          <c:order val="2"/>
          <c:tx>
            <c:strRef>
              <c:f>'COMPARATIVO SECTOR2'!$E$5</c:f>
              <c:strCache>
                <c:ptCount val="1"/>
                <c:pt idx="0">
                  <c:v>INSOR</c:v>
                </c:pt>
              </c:strCache>
            </c:strRef>
          </c:tx>
          <c:spPr>
            <a:ln w="38100" cap="rnd">
              <a:solidFill>
                <a:schemeClr val="accent1">
                  <a:lumMod val="75000"/>
                </a:schemeClr>
              </a:solidFill>
              <a:round/>
            </a:ln>
            <a:effectLst/>
          </c:spPr>
          <c:marker>
            <c:symbol val="circle"/>
            <c:size val="5"/>
            <c:spPr>
              <a:solidFill>
                <a:schemeClr val="accent3"/>
              </a:solidFill>
              <a:ln w="9525">
                <a:solidFill>
                  <a:schemeClr val="accent3"/>
                </a:solidFill>
              </a:ln>
              <a:effectLst/>
            </c:spPr>
          </c:marker>
          <c:dLbls>
            <c:dLbl>
              <c:idx val="3"/>
              <c:layout>
                <c:manualLayout>
                  <c:x val="3.3251028806584364E-2"/>
                  <c:y val="7.71694690150259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1E9-4303-BC92-19C90299FA08}"/>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'COMPARATIVO SECTOR2'!$B$6:$B$10</c:f>
              <c:numCache>
                <c:formatCode>General</c:formatCode>
                <c:ptCount val="5"/>
                <c:pt idx="0">
                  <c:v>2018</c:v>
                </c:pt>
                <c:pt idx="1">
                  <c:v>2019</c:v>
                </c:pt>
                <c:pt idx="2">
                  <c:v>2020</c:v>
                </c:pt>
                <c:pt idx="3">
                  <c:v>2021</c:v>
                </c:pt>
                <c:pt idx="4">
                  <c:v>2022</c:v>
                </c:pt>
              </c:numCache>
            </c:numRef>
          </c:cat>
          <c:val>
            <c:numRef>
              <c:f>'COMPARATIVO SECTOR2'!$E$6:$E$10</c:f>
              <c:numCache>
                <c:formatCode>General</c:formatCode>
                <c:ptCount val="5"/>
                <c:pt idx="0">
                  <c:v>75.400000000000006</c:v>
                </c:pt>
                <c:pt idx="1">
                  <c:v>80.900000000000006</c:v>
                </c:pt>
                <c:pt idx="2">
                  <c:v>90.2</c:v>
                </c:pt>
                <c:pt idx="3">
                  <c:v>96</c:v>
                </c:pt>
                <c:pt idx="4">
                  <c:v>82.8</c:v>
                </c:pt>
              </c:numCache>
            </c:numRef>
          </c:val>
          <c:smooth val="0"/>
          <c:extLst>
            <c:ext xmlns:c16="http://schemas.microsoft.com/office/drawing/2014/chart" uri="{C3380CC4-5D6E-409C-BE32-E72D297353CC}">
              <c16:uniqueId val="{00000005-11E9-4303-BC92-19C90299FA08}"/>
            </c:ext>
          </c:extLst>
        </c:ser>
        <c:dLbls>
          <c:showLegendKey val="0"/>
          <c:showVal val="0"/>
          <c:showCatName val="0"/>
          <c:showSerName val="0"/>
          <c:showPercent val="0"/>
          <c:showBubbleSize val="0"/>
        </c:dLbls>
        <c:marker val="1"/>
        <c:smooth val="0"/>
        <c:axId val="1986396367"/>
        <c:axId val="224324943"/>
      </c:lineChart>
      <c:catAx>
        <c:axId val="1986396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s-CO"/>
          </a:p>
        </c:txPr>
        <c:crossAx val="224324943"/>
        <c:crosses val="autoZero"/>
        <c:auto val="1"/>
        <c:lblAlgn val="ctr"/>
        <c:lblOffset val="100"/>
        <c:noMultiLvlLbl val="0"/>
      </c:catAx>
      <c:valAx>
        <c:axId val="224324943"/>
        <c:scaling>
          <c:orientation val="minMax"/>
          <c:min val="7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s-CO"/>
          </a:p>
        </c:txPr>
        <c:crossAx val="1986396367"/>
        <c:crosses val="autoZero"/>
        <c:crossBetween val="between"/>
      </c:valAx>
      <c:spPr>
        <a:noFill/>
        <a:ln>
          <a:noFill/>
        </a:ln>
        <a:effectLst/>
      </c:spPr>
    </c:plotArea>
    <c:legend>
      <c:legendPos val="b"/>
      <c:layout>
        <c:manualLayout>
          <c:xMode val="edge"/>
          <c:yMode val="edge"/>
          <c:x val="0.22539830621965529"/>
          <c:y val="0.90663791629061041"/>
          <c:w val="0.56315675555841493"/>
          <c:h val="7.5484986640271756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'7 dimen'!$K$14</c:f>
              <c:strCache>
                <c:ptCount val="1"/>
                <c:pt idx="0">
                  <c:v>2022</c:v>
                </c:pt>
              </c:strCache>
            </c:strRef>
          </c:tx>
          <c:spPr>
            <a:solidFill>
              <a:schemeClr val="accent6">
                <a:shade val="5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'7 dimen'!$J$15:$J$21</c:f>
              <c:strCache>
                <c:ptCount val="7"/>
                <c:pt idx="0">
                  <c:v>D1 Talento Humano</c:v>
                </c:pt>
                <c:pt idx="1">
                  <c:v>D2 Dirección Estratégica y Planeación</c:v>
                </c:pt>
                <c:pt idx="2">
                  <c:v>D3 Gestión para Resultados con Valores</c:v>
                </c:pt>
                <c:pt idx="3">
                  <c:v>D4 Evaluación de Resultados</c:v>
                </c:pt>
                <c:pt idx="4">
                  <c:v>D5 Información y Comunicación</c:v>
                </c:pt>
                <c:pt idx="5">
                  <c:v>D6 Gestión del Conocimiento</c:v>
                </c:pt>
                <c:pt idx="6">
                  <c:v>D7 Control Interno</c:v>
                </c:pt>
              </c:strCache>
            </c:strRef>
          </c:cat>
          <c:val>
            <c:numRef>
              <c:f>'7 dimen'!$K$15:$K$21</c:f>
              <c:numCache>
                <c:formatCode>_-* #,##0.0_-;\-* #,##0.0_-;_-* "-"??_-;_-@_-</c:formatCode>
                <c:ptCount val="7"/>
                <c:pt idx="0">
                  <c:v>95.2</c:v>
                </c:pt>
                <c:pt idx="1">
                  <c:v>94.4</c:v>
                </c:pt>
                <c:pt idx="2">
                  <c:v>89.7</c:v>
                </c:pt>
                <c:pt idx="3">
                  <c:v>92.6</c:v>
                </c:pt>
                <c:pt idx="4">
                  <c:v>88.5</c:v>
                </c:pt>
                <c:pt idx="5">
                  <c:v>91.2</c:v>
                </c:pt>
                <c:pt idx="6">
                  <c:v>99</c:v>
                </c:pt>
              </c:numCache>
            </c:numRef>
          </c:val>
          <c:extLst>
            <c:ext xmlns:c16="http://schemas.microsoft.com/office/drawing/2014/chart" uri="{C3380CC4-5D6E-409C-BE32-E72D297353CC}">
              <c16:uniqueId val="{00000000-8CAF-47BE-9F93-DE7CA8B0AB69}"/>
            </c:ext>
          </c:extLst>
        </c:ser>
        <c:ser>
          <c:idx val="1"/>
          <c:order val="1"/>
          <c:tx>
            <c:strRef>
              <c:f>'7 dimen'!$L$14</c:f>
              <c:strCache>
                <c:ptCount val="1"/>
                <c:pt idx="0">
                  <c:v>2021</c:v>
                </c:pt>
              </c:strCache>
            </c:strRef>
          </c:tx>
          <c:spPr>
            <a:solidFill>
              <a:schemeClr val="accent6">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'7 dimen'!$J$15:$J$21</c:f>
              <c:strCache>
                <c:ptCount val="7"/>
                <c:pt idx="0">
                  <c:v>D1 Talento Humano</c:v>
                </c:pt>
                <c:pt idx="1">
                  <c:v>D2 Dirección Estratégica y Planeación</c:v>
                </c:pt>
                <c:pt idx="2">
                  <c:v>D3 Gestión para Resultados con Valores</c:v>
                </c:pt>
                <c:pt idx="3">
                  <c:v>D4 Evaluación de Resultados</c:v>
                </c:pt>
                <c:pt idx="4">
                  <c:v>D5 Información y Comunicación</c:v>
                </c:pt>
                <c:pt idx="5">
                  <c:v>D6 Gestión del Conocimiento</c:v>
                </c:pt>
                <c:pt idx="6">
                  <c:v>D7 Control Interno</c:v>
                </c:pt>
              </c:strCache>
            </c:strRef>
          </c:cat>
          <c:val>
            <c:numRef>
              <c:f>'7 dimen'!$L$15:$L$21</c:f>
              <c:numCache>
                <c:formatCode>_-* #,##0.0_-;\-* #,##0.0_-;_-* "-"??_-;_-@_-</c:formatCode>
                <c:ptCount val="7"/>
                <c:pt idx="0">
                  <c:v>95.7</c:v>
                </c:pt>
                <c:pt idx="1">
                  <c:v>89.6</c:v>
                </c:pt>
                <c:pt idx="2">
                  <c:v>98.5</c:v>
                </c:pt>
                <c:pt idx="3">
                  <c:v>93.8</c:v>
                </c:pt>
                <c:pt idx="4">
                  <c:v>96.6</c:v>
                </c:pt>
                <c:pt idx="5">
                  <c:v>96.5</c:v>
                </c:pt>
                <c:pt idx="6">
                  <c:v>97.2</c:v>
                </c:pt>
              </c:numCache>
            </c:numRef>
          </c:val>
          <c:extLst>
            <c:ext xmlns:c16="http://schemas.microsoft.com/office/drawing/2014/chart" uri="{C3380CC4-5D6E-409C-BE32-E72D297353CC}">
              <c16:uniqueId val="{00000001-8CAF-47BE-9F93-DE7CA8B0AB69}"/>
            </c:ext>
          </c:extLst>
        </c:ser>
        <c:ser>
          <c:idx val="2"/>
          <c:order val="2"/>
          <c:tx>
            <c:strRef>
              <c:f>'7 dimen'!$M$14</c:f>
              <c:strCache>
                <c:ptCount val="1"/>
                <c:pt idx="0">
                  <c:v>2020</c:v>
                </c:pt>
              </c:strCache>
            </c:strRef>
          </c:tx>
          <c:spPr>
            <a:solidFill>
              <a:schemeClr val="accent6"/>
            </a:solidFill>
            <a:ln>
              <a:noFill/>
            </a:ln>
            <a:effectLst/>
          </c:spPr>
          <c:invertIfNegative val="0"/>
          <c:cat>
            <c:strRef>
              <c:f>'7 dimen'!$J$15:$J$21</c:f>
              <c:strCache>
                <c:ptCount val="7"/>
                <c:pt idx="0">
                  <c:v>D1 Talento Humano</c:v>
                </c:pt>
                <c:pt idx="1">
                  <c:v>D2 Dirección Estratégica y Planeación</c:v>
                </c:pt>
                <c:pt idx="2">
                  <c:v>D3 Gestión para Resultados con Valores</c:v>
                </c:pt>
                <c:pt idx="3">
                  <c:v>D4 Evaluación de Resultados</c:v>
                </c:pt>
                <c:pt idx="4">
                  <c:v>D5 Información y Comunicación</c:v>
                </c:pt>
                <c:pt idx="5">
                  <c:v>D6 Gestión del Conocimiento</c:v>
                </c:pt>
                <c:pt idx="6">
                  <c:v>D7 Control Interno</c:v>
                </c:pt>
              </c:strCache>
            </c:strRef>
          </c:cat>
          <c:val>
            <c:numRef>
              <c:f>'7 dimen'!$M$15:$M$21</c:f>
              <c:numCache>
                <c:formatCode>_-* #,##0.0_-;\-* #,##0.0_-;_-* "-"??_-;_-@_-</c:formatCode>
                <c:ptCount val="7"/>
                <c:pt idx="0">
                  <c:v>89.4</c:v>
                </c:pt>
                <c:pt idx="1">
                  <c:v>92.1</c:v>
                </c:pt>
                <c:pt idx="2">
                  <c:v>96.6</c:v>
                </c:pt>
                <c:pt idx="3">
                  <c:v>92.2</c:v>
                </c:pt>
                <c:pt idx="4">
                  <c:v>91.7</c:v>
                </c:pt>
                <c:pt idx="5">
                  <c:v>91.6</c:v>
                </c:pt>
                <c:pt idx="6">
                  <c:v>93.2</c:v>
                </c:pt>
              </c:numCache>
            </c:numRef>
          </c:val>
          <c:extLst>
            <c:ext xmlns:c16="http://schemas.microsoft.com/office/drawing/2014/chart" uri="{C3380CC4-5D6E-409C-BE32-E72D297353CC}">
              <c16:uniqueId val="{00000002-8CAF-47BE-9F93-DE7CA8B0AB69}"/>
            </c:ext>
          </c:extLst>
        </c:ser>
        <c:ser>
          <c:idx val="3"/>
          <c:order val="3"/>
          <c:tx>
            <c:strRef>
              <c:f>'7 dimen'!$N$14</c:f>
              <c:strCache>
                <c:ptCount val="1"/>
                <c:pt idx="0">
                  <c:v>2019</c:v>
                </c:pt>
              </c:strCache>
            </c:strRef>
          </c:tx>
          <c:spPr>
            <a:solidFill>
              <a:schemeClr val="accent6">
                <a:tint val="77000"/>
              </a:schemeClr>
            </a:solidFill>
            <a:ln>
              <a:noFill/>
            </a:ln>
            <a:effectLst/>
          </c:spPr>
          <c:invertIfNegative val="0"/>
          <c:cat>
            <c:strRef>
              <c:f>'7 dimen'!$J$15:$J$21</c:f>
              <c:strCache>
                <c:ptCount val="7"/>
                <c:pt idx="0">
                  <c:v>D1 Talento Humano</c:v>
                </c:pt>
                <c:pt idx="1">
                  <c:v>D2 Dirección Estratégica y Planeación</c:v>
                </c:pt>
                <c:pt idx="2">
                  <c:v>D3 Gestión para Resultados con Valores</c:v>
                </c:pt>
                <c:pt idx="3">
                  <c:v>D4 Evaluación de Resultados</c:v>
                </c:pt>
                <c:pt idx="4">
                  <c:v>D5 Información y Comunicación</c:v>
                </c:pt>
                <c:pt idx="5">
                  <c:v>D6 Gestión del Conocimiento</c:v>
                </c:pt>
                <c:pt idx="6">
                  <c:v>D7 Control Interno</c:v>
                </c:pt>
              </c:strCache>
            </c:strRef>
          </c:cat>
          <c:val>
            <c:numRef>
              <c:f>'7 dimen'!$N$15:$N$21</c:f>
              <c:numCache>
                <c:formatCode>_-* #,##0.0_-;\-* #,##0.0_-;_-* "-"??_-;_-@_-</c:formatCode>
                <c:ptCount val="7"/>
                <c:pt idx="0">
                  <c:v>96.001656314699801</c:v>
                </c:pt>
                <c:pt idx="1">
                  <c:v>93.2</c:v>
                </c:pt>
                <c:pt idx="2">
                  <c:v>94.83</c:v>
                </c:pt>
                <c:pt idx="3">
                  <c:v>89.82</c:v>
                </c:pt>
                <c:pt idx="4">
                  <c:v>95.84</c:v>
                </c:pt>
                <c:pt idx="5">
                  <c:v>95.88</c:v>
                </c:pt>
                <c:pt idx="6">
                  <c:v>96.587215601300102</c:v>
                </c:pt>
              </c:numCache>
            </c:numRef>
          </c:val>
          <c:extLst>
            <c:ext xmlns:c16="http://schemas.microsoft.com/office/drawing/2014/chart" uri="{C3380CC4-5D6E-409C-BE32-E72D297353CC}">
              <c16:uniqueId val="{00000003-8CAF-47BE-9F93-DE7CA8B0AB69}"/>
            </c:ext>
          </c:extLst>
        </c:ser>
        <c:ser>
          <c:idx val="4"/>
          <c:order val="4"/>
          <c:tx>
            <c:strRef>
              <c:f>'7 dimen'!$O$14</c:f>
              <c:strCache>
                <c:ptCount val="1"/>
                <c:pt idx="0">
                  <c:v>2018</c:v>
                </c:pt>
              </c:strCache>
            </c:strRef>
          </c:tx>
          <c:spPr>
            <a:solidFill>
              <a:schemeClr val="accent6">
                <a:tint val="54000"/>
              </a:schemeClr>
            </a:solidFill>
            <a:ln>
              <a:noFill/>
            </a:ln>
            <a:effectLst/>
          </c:spPr>
          <c:invertIfNegative val="0"/>
          <c:cat>
            <c:strRef>
              <c:f>'7 dimen'!$J$15:$J$21</c:f>
              <c:strCache>
                <c:ptCount val="7"/>
                <c:pt idx="0">
                  <c:v>D1 Talento Humano</c:v>
                </c:pt>
                <c:pt idx="1">
                  <c:v>D2 Dirección Estratégica y Planeación</c:v>
                </c:pt>
                <c:pt idx="2">
                  <c:v>D3 Gestión para Resultados con Valores</c:v>
                </c:pt>
                <c:pt idx="3">
                  <c:v>D4 Evaluación de Resultados</c:v>
                </c:pt>
                <c:pt idx="4">
                  <c:v>D5 Información y Comunicación</c:v>
                </c:pt>
                <c:pt idx="5">
                  <c:v>D6 Gestión del Conocimiento</c:v>
                </c:pt>
                <c:pt idx="6">
                  <c:v>D7 Control Interno</c:v>
                </c:pt>
              </c:strCache>
            </c:strRef>
          </c:cat>
          <c:val>
            <c:numRef>
              <c:f>'7 dimen'!$O$15:$O$21</c:f>
              <c:numCache>
                <c:formatCode>_-* #,##0.0_-;\-* #,##0.0_-;_-* "-"??_-;_-@_-</c:formatCode>
                <c:ptCount val="7"/>
                <c:pt idx="0">
                  <c:v>77.7</c:v>
                </c:pt>
                <c:pt idx="1">
                  <c:v>90.4</c:v>
                </c:pt>
                <c:pt idx="2">
                  <c:v>83.1</c:v>
                </c:pt>
                <c:pt idx="3">
                  <c:v>88.3</c:v>
                </c:pt>
                <c:pt idx="4">
                  <c:v>81.599999999999994</c:v>
                </c:pt>
                <c:pt idx="5">
                  <c:v>76.7</c:v>
                </c:pt>
                <c:pt idx="6">
                  <c:v>84.2</c:v>
                </c:pt>
              </c:numCache>
            </c:numRef>
          </c:val>
          <c:extLst>
            <c:ext xmlns:c16="http://schemas.microsoft.com/office/drawing/2014/chart" uri="{C3380CC4-5D6E-409C-BE32-E72D297353CC}">
              <c16:uniqueId val="{00000004-8CAF-47BE-9F93-DE7CA8B0AB69}"/>
            </c:ext>
          </c:extLst>
        </c:ser>
        <c:dLbls>
          <c:showLegendKey val="0"/>
          <c:showVal val="0"/>
          <c:showCatName val="0"/>
          <c:showSerName val="0"/>
          <c:showPercent val="0"/>
          <c:showBubbleSize val="0"/>
        </c:dLbls>
        <c:gapWidth val="182"/>
        <c:axId val="27526816"/>
        <c:axId val="2132937855"/>
      </c:barChart>
      <c:catAx>
        <c:axId val="275268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s-CO"/>
          </a:p>
        </c:txPr>
        <c:crossAx val="2132937855"/>
        <c:crosses val="autoZero"/>
        <c:auto val="1"/>
        <c:lblAlgn val="ctr"/>
        <c:lblOffset val="100"/>
        <c:noMultiLvlLbl val="0"/>
      </c:catAx>
      <c:valAx>
        <c:axId val="2132937855"/>
        <c:scaling>
          <c:orientation val="minMax"/>
          <c:max val="100"/>
          <c:min val="6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7526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483A49-71D8-E949-4BCF-1E098870794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S_tradnl"/>
          </a:p>
        </p:txBody>
      </p:sp>
      <p:sp>
        <p:nvSpPr>
          <p:cNvPr id="3" name="Subtítulo 2">
            <a:extLst>
              <a:ext uri="{FF2B5EF4-FFF2-40B4-BE49-F238E27FC236}">
                <a16:creationId xmlns:a16="http://schemas.microsoft.com/office/drawing/2014/main" id="{018CB43E-0597-971A-B250-B1C1A4754B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S_tradnl"/>
          </a:p>
        </p:txBody>
      </p:sp>
      <p:sp>
        <p:nvSpPr>
          <p:cNvPr id="4" name="Marcador de fecha 3">
            <a:extLst>
              <a:ext uri="{FF2B5EF4-FFF2-40B4-BE49-F238E27FC236}">
                <a16:creationId xmlns:a16="http://schemas.microsoft.com/office/drawing/2014/main" id="{11DBFD07-363C-68B0-E4BA-C11469748AFA}"/>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5" name="Marcador de pie de página 4">
            <a:extLst>
              <a:ext uri="{FF2B5EF4-FFF2-40B4-BE49-F238E27FC236}">
                <a16:creationId xmlns:a16="http://schemas.microsoft.com/office/drawing/2014/main" id="{506EF2E1-F71A-DA5E-504D-EA15C30AFEA1}"/>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9881A250-6265-99F1-9CC6-FF6C41B17C3D}"/>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443010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D1BEF8-0302-4F12-A9E7-7F22F81E2DF0}"/>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9FEAED9B-AC98-8974-82BC-4E4FC953A82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5FE7ABC4-235F-B112-9FF4-98D97305C036}"/>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5" name="Marcador de pie de página 4">
            <a:extLst>
              <a:ext uri="{FF2B5EF4-FFF2-40B4-BE49-F238E27FC236}">
                <a16:creationId xmlns:a16="http://schemas.microsoft.com/office/drawing/2014/main" id="{DC24284E-D2D8-17BF-78BB-7C325D09DFA0}"/>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882AA021-531A-E390-1B5B-F2B198FDCBF0}"/>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3987230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A07FB20-1C16-135B-5C9D-18273A17612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14D45E15-B094-4337-D46D-622E9AE21A4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C1118205-0C07-341B-8E07-4A4E4908BCD9}"/>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5" name="Marcador de pie de página 4">
            <a:extLst>
              <a:ext uri="{FF2B5EF4-FFF2-40B4-BE49-F238E27FC236}">
                <a16:creationId xmlns:a16="http://schemas.microsoft.com/office/drawing/2014/main" id="{36E1612D-9095-BA88-3479-9D0FD85E78A9}"/>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00050FA0-2D24-A233-DBBD-75948D4989BD}"/>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469572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8F3A38-15DD-EDCE-E2B2-BE10309A68A6}"/>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25E349AE-FE76-FA46-E686-BE3C3B1DF6F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2C1C002E-37E1-1CC7-97B6-C02A75C2411E}"/>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5" name="Marcador de pie de página 4">
            <a:extLst>
              <a:ext uri="{FF2B5EF4-FFF2-40B4-BE49-F238E27FC236}">
                <a16:creationId xmlns:a16="http://schemas.microsoft.com/office/drawing/2014/main" id="{E8AC56FD-5E41-E087-A065-D1BCB230CF1A}"/>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40BAD750-4CB5-09B4-148F-8CD12FF36CAF}"/>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610255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D3431C-29C2-8BEC-C002-652617F0A33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7668BEED-B3D0-206A-4EEA-B2E65E468C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9F0ABB4-450C-E550-5D9E-D374E4990ECF}"/>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5" name="Marcador de pie de página 4">
            <a:extLst>
              <a:ext uri="{FF2B5EF4-FFF2-40B4-BE49-F238E27FC236}">
                <a16:creationId xmlns:a16="http://schemas.microsoft.com/office/drawing/2014/main" id="{FEB5C0B9-19D6-14CE-2DCE-720846844AC1}"/>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8BD2D518-6CC2-9753-3604-B70B9B0C1D82}"/>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372796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6558A4-D264-7A4A-A7F2-7E144583557B}"/>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D1F39127-9849-7117-E0CD-AEA27F3969A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contenido 3">
            <a:extLst>
              <a:ext uri="{FF2B5EF4-FFF2-40B4-BE49-F238E27FC236}">
                <a16:creationId xmlns:a16="http://schemas.microsoft.com/office/drawing/2014/main" id="{DCB6DF16-01F6-6168-9D46-CCEA00AC030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fecha 4">
            <a:extLst>
              <a:ext uri="{FF2B5EF4-FFF2-40B4-BE49-F238E27FC236}">
                <a16:creationId xmlns:a16="http://schemas.microsoft.com/office/drawing/2014/main" id="{CFF52974-CB5B-4BBB-B04F-F71DB506D411}"/>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6" name="Marcador de pie de página 5">
            <a:extLst>
              <a:ext uri="{FF2B5EF4-FFF2-40B4-BE49-F238E27FC236}">
                <a16:creationId xmlns:a16="http://schemas.microsoft.com/office/drawing/2014/main" id="{01A664AA-A6CC-F646-5CC0-0744FF7FEF53}"/>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9A14E7C9-3458-B90D-05C6-1312E1DDB882}"/>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76725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A7D61-E78E-A4B4-F0C9-8F1D516DCEA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D12D2483-8337-662B-657D-A0DF18BC8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ED2E663-0A7A-6582-85DF-21FF61515D1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texto 4">
            <a:extLst>
              <a:ext uri="{FF2B5EF4-FFF2-40B4-BE49-F238E27FC236}">
                <a16:creationId xmlns:a16="http://schemas.microsoft.com/office/drawing/2014/main" id="{B1F07E90-FB7E-6F66-1568-57377F25A7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04826C8-D213-A8EB-6E2C-47129D921C6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Marcador de fecha 6">
            <a:extLst>
              <a:ext uri="{FF2B5EF4-FFF2-40B4-BE49-F238E27FC236}">
                <a16:creationId xmlns:a16="http://schemas.microsoft.com/office/drawing/2014/main" id="{98E7DF32-94C7-3D12-59A0-AB2067D39468}"/>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8" name="Marcador de pie de página 7">
            <a:extLst>
              <a:ext uri="{FF2B5EF4-FFF2-40B4-BE49-F238E27FC236}">
                <a16:creationId xmlns:a16="http://schemas.microsoft.com/office/drawing/2014/main" id="{84F22018-60EF-2082-C692-6EAC2E8A3CD4}"/>
              </a:ext>
            </a:extLst>
          </p:cNvPr>
          <p:cNvSpPr>
            <a:spLocks noGrp="1"/>
          </p:cNvSpPr>
          <p:nvPr>
            <p:ph type="ftr" sz="quarter" idx="11"/>
          </p:nvPr>
        </p:nvSpPr>
        <p:spPr/>
        <p:txBody>
          <a:bodyPr/>
          <a:lstStyle/>
          <a:p>
            <a:endParaRPr lang="es-ES_tradnl"/>
          </a:p>
        </p:txBody>
      </p:sp>
      <p:sp>
        <p:nvSpPr>
          <p:cNvPr id="9" name="Marcador de número de diapositiva 8">
            <a:extLst>
              <a:ext uri="{FF2B5EF4-FFF2-40B4-BE49-F238E27FC236}">
                <a16:creationId xmlns:a16="http://schemas.microsoft.com/office/drawing/2014/main" id="{A60B0DFF-B980-64F0-BB3D-E28695FC269D}"/>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394632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F047E8-1B17-BF19-1F8B-B4D812A30A59}"/>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fecha 2">
            <a:extLst>
              <a:ext uri="{FF2B5EF4-FFF2-40B4-BE49-F238E27FC236}">
                <a16:creationId xmlns:a16="http://schemas.microsoft.com/office/drawing/2014/main" id="{9D9A2142-1D18-0079-CEB6-F72096D4A304}"/>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4" name="Marcador de pie de página 3">
            <a:extLst>
              <a:ext uri="{FF2B5EF4-FFF2-40B4-BE49-F238E27FC236}">
                <a16:creationId xmlns:a16="http://schemas.microsoft.com/office/drawing/2014/main" id="{A8C3AF9E-9112-1220-D814-8286586CF07B}"/>
              </a:ext>
            </a:extLst>
          </p:cNvPr>
          <p:cNvSpPr>
            <a:spLocks noGrp="1"/>
          </p:cNvSpPr>
          <p:nvPr>
            <p:ph type="ftr" sz="quarter" idx="11"/>
          </p:nvPr>
        </p:nvSpPr>
        <p:spPr/>
        <p:txBody>
          <a:bodyPr/>
          <a:lstStyle/>
          <a:p>
            <a:endParaRPr lang="es-ES_tradnl"/>
          </a:p>
        </p:txBody>
      </p:sp>
      <p:sp>
        <p:nvSpPr>
          <p:cNvPr id="5" name="Marcador de número de diapositiva 4">
            <a:extLst>
              <a:ext uri="{FF2B5EF4-FFF2-40B4-BE49-F238E27FC236}">
                <a16:creationId xmlns:a16="http://schemas.microsoft.com/office/drawing/2014/main" id="{EB292EC8-027E-FDDD-CA8D-52665E9C141D}"/>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12158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A0A9F07-71A6-8CA5-C860-0ECB6F0386E1}"/>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3" name="Marcador de pie de página 2">
            <a:extLst>
              <a:ext uri="{FF2B5EF4-FFF2-40B4-BE49-F238E27FC236}">
                <a16:creationId xmlns:a16="http://schemas.microsoft.com/office/drawing/2014/main" id="{E8807CDD-3639-AD30-0999-2A6A57EBB0FE}"/>
              </a:ext>
            </a:extLst>
          </p:cNvPr>
          <p:cNvSpPr>
            <a:spLocks noGrp="1"/>
          </p:cNvSpPr>
          <p:nvPr>
            <p:ph type="ftr" sz="quarter" idx="11"/>
          </p:nvPr>
        </p:nvSpPr>
        <p:spPr/>
        <p:txBody>
          <a:bodyPr/>
          <a:lstStyle/>
          <a:p>
            <a:endParaRPr lang="es-ES_tradnl"/>
          </a:p>
        </p:txBody>
      </p:sp>
      <p:sp>
        <p:nvSpPr>
          <p:cNvPr id="4" name="Marcador de número de diapositiva 3">
            <a:extLst>
              <a:ext uri="{FF2B5EF4-FFF2-40B4-BE49-F238E27FC236}">
                <a16:creationId xmlns:a16="http://schemas.microsoft.com/office/drawing/2014/main" id="{AF90BED0-6270-CAF9-78C4-9136146D296A}"/>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425777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03DF11-4694-7906-59A6-8C3C67366DF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5B75D10E-37C3-747B-BF51-203038D81B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texto 3">
            <a:extLst>
              <a:ext uri="{FF2B5EF4-FFF2-40B4-BE49-F238E27FC236}">
                <a16:creationId xmlns:a16="http://schemas.microsoft.com/office/drawing/2014/main" id="{8FFE66EA-AA6B-0442-ED45-499E83BEA1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B6733A5-E960-C847-55B2-DEC18989CA61}"/>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6" name="Marcador de pie de página 5">
            <a:extLst>
              <a:ext uri="{FF2B5EF4-FFF2-40B4-BE49-F238E27FC236}">
                <a16:creationId xmlns:a16="http://schemas.microsoft.com/office/drawing/2014/main" id="{BFE29F19-0023-EEDC-E2D1-5042B9B6E3CC}"/>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404808C1-26F0-339B-11C1-D33D984035F8}"/>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204702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A2D9B-D3EB-5B3C-BFA1-FBC40D8D8E1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posición de imagen 2">
            <a:extLst>
              <a:ext uri="{FF2B5EF4-FFF2-40B4-BE49-F238E27FC236}">
                <a16:creationId xmlns:a16="http://schemas.microsoft.com/office/drawing/2014/main" id="{81FBAEA0-561D-3087-61C9-32185D23BA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a:extLst>
              <a:ext uri="{FF2B5EF4-FFF2-40B4-BE49-F238E27FC236}">
                <a16:creationId xmlns:a16="http://schemas.microsoft.com/office/drawing/2014/main" id="{570425FB-EF95-BB95-A52D-49D654011D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B662E15-0F71-B9D5-6E88-0E1D9E7E53C0}"/>
              </a:ext>
            </a:extLst>
          </p:cNvPr>
          <p:cNvSpPr>
            <a:spLocks noGrp="1"/>
          </p:cNvSpPr>
          <p:nvPr>
            <p:ph type="dt" sz="half" idx="10"/>
          </p:nvPr>
        </p:nvSpPr>
        <p:spPr/>
        <p:txBody>
          <a:bodyPr/>
          <a:lstStyle/>
          <a:p>
            <a:fld id="{5CB161ED-93E0-CE44-BAB2-0EE580BABF22}" type="datetimeFigureOut">
              <a:rPr lang="es-ES_tradnl" smtClean="0"/>
              <a:t>30/07/2024</a:t>
            </a:fld>
            <a:endParaRPr lang="es-ES_tradnl"/>
          </a:p>
        </p:txBody>
      </p:sp>
      <p:sp>
        <p:nvSpPr>
          <p:cNvPr id="6" name="Marcador de pie de página 5">
            <a:extLst>
              <a:ext uri="{FF2B5EF4-FFF2-40B4-BE49-F238E27FC236}">
                <a16:creationId xmlns:a16="http://schemas.microsoft.com/office/drawing/2014/main" id="{2647BA85-731B-7305-28C5-C12310ABC96A}"/>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7453F0F5-9E98-04E5-7602-DDA98417AD03}"/>
              </a:ext>
            </a:extLst>
          </p:cNvPr>
          <p:cNvSpPr>
            <a:spLocks noGrp="1"/>
          </p:cNvSpPr>
          <p:nvPr>
            <p:ph type="sldNum" sz="quarter" idx="12"/>
          </p:nvPr>
        </p:nvSpPr>
        <p:spPr/>
        <p:txBody>
          <a:body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444785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8EE68A2-F432-CC28-4090-1855194008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1750EE30-C2E0-FF7B-652A-1E4FEDAF02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87755594-D461-9E59-092A-252A4730E5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B161ED-93E0-CE44-BAB2-0EE580BABF22}" type="datetimeFigureOut">
              <a:rPr lang="es-ES_tradnl" smtClean="0"/>
              <a:t>30/07/2024</a:t>
            </a:fld>
            <a:endParaRPr lang="es-ES_tradnl"/>
          </a:p>
        </p:txBody>
      </p:sp>
      <p:sp>
        <p:nvSpPr>
          <p:cNvPr id="5" name="Marcador de pie de página 4">
            <a:extLst>
              <a:ext uri="{FF2B5EF4-FFF2-40B4-BE49-F238E27FC236}">
                <a16:creationId xmlns:a16="http://schemas.microsoft.com/office/drawing/2014/main" id="{FE914DD4-12C5-63BA-0D92-3F3BA40B3E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a:extLst>
              <a:ext uri="{FF2B5EF4-FFF2-40B4-BE49-F238E27FC236}">
                <a16:creationId xmlns:a16="http://schemas.microsoft.com/office/drawing/2014/main" id="{D1B2DABA-6051-8F0E-1283-1F593D61F6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D55D0-2903-0648-8BA0-7A323A2A7BFE}" type="slidenum">
              <a:rPr lang="es-ES_tradnl" smtClean="0"/>
              <a:t>‹Nº›</a:t>
            </a:fld>
            <a:endParaRPr lang="es-ES_tradnl"/>
          </a:p>
        </p:txBody>
      </p:sp>
    </p:spTree>
    <p:extLst>
      <p:ext uri="{BB962C8B-B14F-4D97-AF65-F5344CB8AC3E}">
        <p14:creationId xmlns:p14="http://schemas.microsoft.com/office/powerpoint/2010/main" val="1542729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nterfaz de usuario gráfica&#10;&#10;Descripción generada automáticamente">
            <a:extLst>
              <a:ext uri="{FF2B5EF4-FFF2-40B4-BE49-F238E27FC236}">
                <a16:creationId xmlns:a16="http://schemas.microsoft.com/office/drawing/2014/main" id="{2F1BD7FF-BE84-18D4-1750-B78D6AB42F0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TextBox 6">
            <a:extLst>
              <a:ext uri="{FF2B5EF4-FFF2-40B4-BE49-F238E27FC236}">
                <a16:creationId xmlns:a16="http://schemas.microsoft.com/office/drawing/2014/main" id="{70A3EC31-5ED9-0BB8-0836-0AB0CD75FA10}"/>
              </a:ext>
            </a:extLst>
          </p:cNvPr>
          <p:cNvSpPr txBox="1"/>
          <p:nvPr/>
        </p:nvSpPr>
        <p:spPr>
          <a:xfrm>
            <a:off x="10376410" y="6611779"/>
            <a:ext cx="1815590" cy="246221"/>
          </a:xfrm>
          <a:prstGeom prst="rect">
            <a:avLst/>
          </a:prstGeom>
          <a:noFill/>
          <a:effectLst>
            <a:outerShdw blurRad="63500" sx="102000" sy="102000" algn="ctr" rotWithShape="0">
              <a:prstClr val="black">
                <a:alpha val="40000"/>
              </a:prstClr>
            </a:outerShdw>
          </a:effectLst>
        </p:spPr>
        <p:txBody>
          <a:bodyPr wrap="square" rtlCol="0">
            <a:spAutoFit/>
          </a:bodyPr>
          <a:lstStyle/>
          <a:p>
            <a:pPr algn="r"/>
            <a:r>
              <a:rPr lang="es-ES" sz="1000" dirty="0">
                <a:solidFill>
                  <a:schemeClr val="bg1"/>
                </a:solidFill>
                <a:effectLst>
                  <a:outerShdw blurRad="50800" dist="38100" dir="2700000" algn="tl" rotWithShape="0">
                    <a:prstClr val="black">
                      <a:alpha val="40000"/>
                    </a:prstClr>
                  </a:outerShdw>
                </a:effectLst>
                <a:latin typeface="Nunito Sans" pitchFamily="2" charset="77"/>
              </a:rPr>
              <a:t>PÚBLICA</a:t>
            </a:r>
          </a:p>
        </p:txBody>
      </p:sp>
      <p:sp>
        <p:nvSpPr>
          <p:cNvPr id="6" name="CuadroTexto 5">
            <a:extLst>
              <a:ext uri="{FF2B5EF4-FFF2-40B4-BE49-F238E27FC236}">
                <a16:creationId xmlns:a16="http://schemas.microsoft.com/office/drawing/2014/main" id="{86C40ABE-1488-4DDD-A6B1-834C2D4B41B6}"/>
              </a:ext>
            </a:extLst>
          </p:cNvPr>
          <p:cNvSpPr txBox="1"/>
          <p:nvPr/>
        </p:nvSpPr>
        <p:spPr>
          <a:xfrm>
            <a:off x="775062" y="2336915"/>
            <a:ext cx="6818812" cy="1323439"/>
          </a:xfrm>
          <a:prstGeom prst="rect">
            <a:avLst/>
          </a:prstGeom>
          <a:noFill/>
        </p:spPr>
        <p:txBody>
          <a:bodyPr wrap="square" rtlCol="0">
            <a:spAutoFit/>
          </a:bodyPr>
          <a:lstStyle/>
          <a:p>
            <a:pPr algn="ctr"/>
            <a:r>
              <a:rPr lang="es-ES_tradnl" sz="4000" b="1" dirty="0">
                <a:solidFill>
                  <a:schemeClr val="bg1"/>
                </a:solidFill>
                <a:latin typeface="Verdana" panose="020B0604030504040204" pitchFamily="34" charset="0"/>
                <a:ea typeface="Verdana" panose="020B0604030504040204" pitchFamily="34" charset="0"/>
              </a:rPr>
              <a:t> </a:t>
            </a:r>
            <a:r>
              <a:rPr lang="es-ES_tradnl" sz="4000" b="1" dirty="0">
                <a:solidFill>
                  <a:schemeClr val="bg1"/>
                </a:solidFill>
                <a:effectLst/>
                <a:latin typeface="Verdana" panose="020B0604030504040204" pitchFamily="34" charset="0"/>
                <a:ea typeface="Verdana" panose="020B0604030504040204" pitchFamily="34" charset="0"/>
              </a:rPr>
              <a:t>4. RESULTADOS FURAG 2022</a:t>
            </a:r>
            <a:endParaRPr lang="es-ES_tradnl" sz="40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248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A56EC17A-DBEF-373E-84B7-4A3765E89723}"/>
              </a:ext>
            </a:extLst>
          </p:cNvPr>
          <p:cNvGraphicFramePr>
            <a:graphicFrameLocks noGrp="1"/>
          </p:cNvGraphicFramePr>
          <p:nvPr>
            <p:extLst>
              <p:ext uri="{D42A27DB-BD31-4B8C-83A1-F6EECF244321}">
                <p14:modId xmlns:p14="http://schemas.microsoft.com/office/powerpoint/2010/main" val="131715640"/>
              </p:ext>
            </p:extLst>
          </p:nvPr>
        </p:nvGraphicFramePr>
        <p:xfrm>
          <a:off x="781050" y="2268880"/>
          <a:ext cx="4087042" cy="2320239"/>
        </p:xfrm>
        <a:graphic>
          <a:graphicData uri="http://schemas.openxmlformats.org/drawingml/2006/table">
            <a:tbl>
              <a:tblPr/>
              <a:tblGrid>
                <a:gridCol w="595135">
                  <a:extLst>
                    <a:ext uri="{9D8B030D-6E8A-4147-A177-3AD203B41FA5}">
                      <a16:colId xmlns:a16="http://schemas.microsoft.com/office/drawing/2014/main" val="277461820"/>
                    </a:ext>
                  </a:extLst>
                </a:gridCol>
                <a:gridCol w="2752497">
                  <a:extLst>
                    <a:ext uri="{9D8B030D-6E8A-4147-A177-3AD203B41FA5}">
                      <a16:colId xmlns:a16="http://schemas.microsoft.com/office/drawing/2014/main" val="557229841"/>
                    </a:ext>
                  </a:extLst>
                </a:gridCol>
                <a:gridCol w="739410">
                  <a:extLst>
                    <a:ext uri="{9D8B030D-6E8A-4147-A177-3AD203B41FA5}">
                      <a16:colId xmlns:a16="http://schemas.microsoft.com/office/drawing/2014/main" val="1966944581"/>
                    </a:ext>
                  </a:extLst>
                </a:gridCol>
              </a:tblGrid>
              <a:tr h="639108">
                <a:tc>
                  <a:txBody>
                    <a:bodyPr/>
                    <a:lstStyle/>
                    <a:p>
                      <a:pPr algn="ctr" fontAlgn="ctr"/>
                      <a:r>
                        <a:rPr lang="es-CO" sz="1100" b="1" i="0" u="none" strike="noStrike">
                          <a:solidFill>
                            <a:srgbClr val="FFFFFF"/>
                          </a:solidFill>
                          <a:effectLst/>
                          <a:latin typeface="Calibri" panose="020F0502020204030204" pitchFamily="34" charset="0"/>
                        </a:rPr>
                        <a:t>No. índice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ES" sz="1000" b="1" i="0" u="none" strike="noStrike" dirty="0">
                          <a:solidFill>
                            <a:srgbClr val="FFFFFF"/>
                          </a:solidFill>
                          <a:effectLst/>
                          <a:latin typeface="Calibri" panose="020F0502020204030204" pitchFamily="34" charset="0"/>
                        </a:rPr>
                        <a:t>INDICE COMPRAS Y CONTRATACION PUBLICA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1901757986"/>
                  </a:ext>
                </a:extLst>
              </a:tr>
              <a:tr h="479331">
                <a:tc>
                  <a:txBody>
                    <a:bodyPr/>
                    <a:lstStyle/>
                    <a:p>
                      <a:pPr algn="ctr" fontAlgn="ctr"/>
                      <a:r>
                        <a:rPr lang="es-CO" sz="1200" b="1" i="0" u="none" strike="noStrike" dirty="0">
                          <a:solidFill>
                            <a:srgbClr val="000000"/>
                          </a:solidFill>
                          <a:effectLst/>
                          <a:latin typeface="Calibri" panose="020F0502020204030204" pitchFamily="34" charset="0"/>
                        </a:rPr>
                        <a:t>I07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a:solidFill>
                            <a:srgbClr val="000000"/>
                          </a:solidFill>
                          <a:effectLst/>
                          <a:latin typeface="Calibri" panose="020F0502020204030204" pitchFamily="34" charset="0"/>
                        </a:rPr>
                        <a:t>PLANEACIÓN EFECTIVA Y TÉCNICA DE LA CONTRATACIÓN PÚBLICA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93,3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960483147"/>
                  </a:ext>
                </a:extLst>
              </a:tr>
              <a:tr h="479331">
                <a:tc>
                  <a:txBody>
                    <a:bodyPr/>
                    <a:lstStyle/>
                    <a:p>
                      <a:pPr algn="ctr" fontAlgn="ctr"/>
                      <a:r>
                        <a:rPr lang="es-CO" sz="1200" b="1" i="0" u="none" strike="noStrike">
                          <a:solidFill>
                            <a:srgbClr val="000000"/>
                          </a:solidFill>
                          <a:effectLst/>
                          <a:latin typeface="Calibri" panose="020F0502020204030204" pitchFamily="34" charset="0"/>
                        </a:rPr>
                        <a:t>I08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a:solidFill>
                            <a:srgbClr val="000000"/>
                          </a:solidFill>
                          <a:effectLst/>
                          <a:latin typeface="Calibri" panose="020F0502020204030204" pitchFamily="34" charset="0"/>
                        </a:rPr>
                        <a:t>REGISTRO Y PUBLICACIÓN CONTRACTUAL EN LAS PLATAFORMAS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85,2</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543283934"/>
                  </a:ext>
                </a:extLst>
              </a:tr>
              <a:tr h="722469">
                <a:tc>
                  <a:txBody>
                    <a:bodyPr/>
                    <a:lstStyle/>
                    <a:p>
                      <a:pPr algn="ctr" fontAlgn="ctr"/>
                      <a:r>
                        <a:rPr lang="es-CO" sz="1200" b="1" i="0" u="none" strike="noStrike">
                          <a:solidFill>
                            <a:srgbClr val="000000"/>
                          </a:solidFill>
                          <a:effectLst/>
                          <a:latin typeface="Calibri" panose="020F0502020204030204" pitchFamily="34" charset="0"/>
                        </a:rPr>
                        <a:t>I09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a:solidFill>
                            <a:srgbClr val="000000"/>
                          </a:solidFill>
                          <a:effectLst/>
                          <a:latin typeface="Calibri" panose="020F0502020204030204" pitchFamily="34" charset="0"/>
                        </a:rPr>
                        <a:t>APLICACACIÓN DE LINEAMIENTOS NORMATIVOS, DOCUMENTOS ESTÁNDAR E INSTRUMENTOS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90,9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69318444"/>
                  </a:ext>
                </a:extLst>
              </a:tr>
            </a:tbl>
          </a:graphicData>
        </a:graphic>
      </p:graphicFrame>
      <p:sp>
        <p:nvSpPr>
          <p:cNvPr id="5" name="TextBox 6">
            <a:extLst>
              <a:ext uri="{FF2B5EF4-FFF2-40B4-BE49-F238E27FC236}">
                <a16:creationId xmlns:a16="http://schemas.microsoft.com/office/drawing/2014/main" id="{B065712D-4E86-3048-E1BA-DECA11CE66B1}"/>
              </a:ext>
            </a:extLst>
          </p:cNvPr>
          <p:cNvSpPr txBox="1"/>
          <p:nvPr/>
        </p:nvSpPr>
        <p:spPr>
          <a:xfrm>
            <a:off x="1097281" y="288462"/>
            <a:ext cx="9971314" cy="707886"/>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 DIMENSIÓN DE DIRECCIONAMIENTO ESTRATEGICO Y PLANEACIÓN 94,4</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7" name="CuadroTexto 6">
            <a:extLst>
              <a:ext uri="{FF2B5EF4-FFF2-40B4-BE49-F238E27FC236}">
                <a16:creationId xmlns:a16="http://schemas.microsoft.com/office/drawing/2014/main" id="{41EE0BDD-C858-1A46-07C7-964DEEA644CA}"/>
              </a:ext>
            </a:extLst>
          </p:cNvPr>
          <p:cNvSpPr txBox="1"/>
          <p:nvPr/>
        </p:nvSpPr>
        <p:spPr>
          <a:xfrm>
            <a:off x="5518512" y="996348"/>
            <a:ext cx="6473191" cy="5755422"/>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r>
              <a:rPr kumimoji="0" lang="es-ES" sz="1600" b="1" i="0" u="none" strike="noStrike" kern="1200" cap="none" spc="0" normalizeH="0" baseline="0" noProof="0" dirty="0">
                <a:ln>
                  <a:noFill/>
                </a:ln>
                <a:solidFill>
                  <a:schemeClr val="accent1">
                    <a:lumMod val="75000"/>
                  </a:schemeClr>
                </a:solidFill>
                <a:effectLst/>
                <a:uLnTx/>
                <a:uFillTx/>
                <a:ea typeface="+mn-ea"/>
                <a:cs typeface="+mn-cs"/>
              </a:rPr>
              <a:t>POLITICA PLANEACIÓN INSTITUCIONAL 2021: 91,1. PREGUNTAS 2022: 6 PUNTAJE 2022 98,8</a:t>
            </a:r>
          </a:p>
          <a:p>
            <a:pPr marL="285750" indent="-285750" algn="l" rtl="0" eaLnBrk="1" fontAlgn="b" latinLnBrk="0" hangingPunct="1">
              <a:spcBef>
                <a:spcPts val="0"/>
              </a:spcBef>
              <a:spcAft>
                <a:spcPts val="0"/>
              </a:spcAft>
              <a:buFont typeface="Arial" panose="020B0604020202020204" pitchFamily="34" charset="0"/>
              <a:buChar char="•"/>
            </a:pPr>
            <a:r>
              <a:rPr lang="es-ES" sz="1600" b="1" dirty="0">
                <a:solidFill>
                  <a:schemeClr val="dk1"/>
                </a:solidFill>
              </a:rPr>
              <a:t>PLA204. El plan de acción anual institucional de la entidad: </a:t>
            </a:r>
            <a:r>
              <a:rPr lang="es-ES" sz="1600" dirty="0">
                <a:solidFill>
                  <a:schemeClr val="dk1"/>
                </a:solidFill>
              </a:rPr>
              <a:t>Asignó partida presupuestal de gasto e inversión para promover la participación ciudadana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1" i="0" u="none" strike="noStrike" kern="1200" cap="none" spc="0" normalizeH="0" baseline="0" noProof="0" dirty="0">
              <a:ln>
                <a:noFill/>
              </a:ln>
              <a:effectLst/>
              <a:uLnTx/>
              <a:uFillTx/>
              <a:ea typeface="+mn-ea"/>
              <a:cs typeface="+mn-cs"/>
            </a:endParaRPr>
          </a:p>
          <a:p>
            <a:pPr>
              <a:defRPr/>
            </a:pPr>
            <a:r>
              <a:rPr lang="es-CO" sz="1600" b="1" dirty="0">
                <a:solidFill>
                  <a:schemeClr val="accent1">
                    <a:lumMod val="75000"/>
                  </a:schemeClr>
                </a:solidFill>
              </a:rPr>
              <a:t>POLÍTICA GESTIÓN PRESUPUESTAL Y EFICIENCIA DEL GASTO PÚBLICO 2021: 59,9. </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PREGUNTAS 2022: 9 PUNTAJE 2022 82,7</a:t>
            </a:r>
          </a:p>
          <a:p>
            <a:pPr marL="285750" indent="-285750" fontAlgn="b">
              <a:spcBef>
                <a:spcPts val="0"/>
              </a:spcBef>
              <a:spcAft>
                <a:spcPts val="0"/>
              </a:spcAft>
              <a:buFont typeface="Wingdings" panose="05000000000000000000" pitchFamily="2" charset="2"/>
              <a:buChar char="§"/>
            </a:pPr>
            <a:r>
              <a:rPr lang="es-ES" sz="1600" b="1" dirty="0">
                <a:solidFill>
                  <a:schemeClr val="dk1"/>
                </a:solidFill>
              </a:rPr>
              <a:t>GPR200: La entidad presentó variación en la programación presupuestal con respecto al marco fiscal de mediano plazo: Mas de tres puntos</a:t>
            </a:r>
          </a:p>
          <a:p>
            <a:pPr marL="285750" indent="-285750" fontAlgn="b">
              <a:spcBef>
                <a:spcPts val="0"/>
              </a:spcBef>
              <a:spcAft>
                <a:spcPts val="0"/>
              </a:spcAft>
              <a:buFont typeface="Wingdings" panose="05000000000000000000" pitchFamily="2" charset="2"/>
              <a:buChar char="§"/>
            </a:pPr>
            <a:r>
              <a:rPr lang="es-ES" sz="1600" b="1" dirty="0">
                <a:solidFill>
                  <a:schemeClr val="dk1"/>
                </a:solidFill>
              </a:rPr>
              <a:t>GPR202: Porcentaje de ejecución presupuestal: 94,54</a:t>
            </a:r>
          </a:p>
          <a:p>
            <a:pPr marL="285750" indent="-285750" fontAlgn="b">
              <a:buFont typeface="Wingdings" panose="05000000000000000000" pitchFamily="2" charset="2"/>
              <a:buChar char="§"/>
            </a:pPr>
            <a:r>
              <a:rPr lang="es-ES" sz="1600" b="1" dirty="0">
                <a:solidFill>
                  <a:schemeClr val="dk1"/>
                </a:solidFill>
              </a:rPr>
              <a:t>GPR204: Porcentaje de ejecución reservas: 91,89</a:t>
            </a:r>
          </a:p>
          <a:p>
            <a:pPr marL="285750" indent="-285750" fontAlgn="b">
              <a:buFont typeface="Wingdings" panose="05000000000000000000" pitchFamily="2" charset="2"/>
              <a:buChar char="§"/>
            </a:pPr>
            <a:r>
              <a:rPr lang="es-ES" sz="1600" b="1" dirty="0">
                <a:solidFill>
                  <a:schemeClr val="dk1"/>
                </a:solidFill>
              </a:rPr>
              <a:t>GPR206: Relación rezago Vr apropiación: 3,64</a:t>
            </a:r>
          </a:p>
          <a:p>
            <a:pPr marL="285750" indent="-285750" fontAlgn="b">
              <a:buFont typeface="Wingdings" panose="05000000000000000000" pitchFamily="2" charset="2"/>
              <a:buChar char="§"/>
            </a:pPr>
            <a:r>
              <a:rPr lang="es-ES" sz="1600" b="1" dirty="0">
                <a:solidFill>
                  <a:schemeClr val="dk1"/>
                </a:solidFill>
              </a:rPr>
              <a:t>GPR207: Plan de Austeridad: se incrementaron: prestación de servicios (16.48), tiquetes y viáticos (25,53) Publicidad (5,82), servicios públicos (21,88). Solo disminuyó el gasto en arrendamiento y mantenimiento de bienes (-32,24)</a:t>
            </a:r>
          </a:p>
          <a:p>
            <a:pPr marL="285750" indent="-285750" fontAlgn="b">
              <a:buFont typeface="Wingdings" panose="05000000000000000000" pitchFamily="2" charset="2"/>
              <a:buChar char="v"/>
            </a:pPr>
            <a:endParaRPr lang="es-ES" sz="1600" b="1" dirty="0">
              <a:solidFill>
                <a:schemeClr val="dk1"/>
              </a:solidFill>
            </a:endParaRPr>
          </a:p>
          <a:p>
            <a:pPr fontAlgn="b"/>
            <a:r>
              <a:rPr lang="es-ES" sz="1600" b="1" dirty="0">
                <a:solidFill>
                  <a:schemeClr val="accent1">
                    <a:lumMod val="75000"/>
                  </a:schemeClr>
                </a:solidFill>
              </a:rPr>
              <a:t>POLITICA COMPRAS Y CONTRATACIÓN </a:t>
            </a:r>
            <a:r>
              <a:rPr lang="es-CO" sz="1600" b="1" dirty="0">
                <a:solidFill>
                  <a:schemeClr val="accent1">
                    <a:lumMod val="75000"/>
                  </a:schemeClr>
                </a:solidFill>
              </a:rPr>
              <a:t>2021: N.A. </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PREGUNTAS 2022: 19 PUNTAJE 2022 89,8</a:t>
            </a:r>
          </a:p>
          <a:p>
            <a:pPr marL="285750" indent="-285750" fontAlgn="b">
              <a:spcBef>
                <a:spcPts val="0"/>
              </a:spcBef>
              <a:spcAft>
                <a:spcPts val="0"/>
              </a:spcAft>
              <a:buFont typeface="Arial" panose="020B0604020202020204" pitchFamily="34" charset="0"/>
              <a:buChar char="•"/>
            </a:pPr>
            <a:r>
              <a:rPr lang="es-ES" sz="1600" b="1" dirty="0">
                <a:solidFill>
                  <a:schemeClr val="dk1"/>
                </a:solidFill>
              </a:rPr>
              <a:t>CCP210: La entidad gestionó sus procesos de contratación mediante el sistema electrónico para la Contratación Pública - SECOPII</a:t>
            </a:r>
            <a:endParaRPr kumimoji="0" lang="es-ES" sz="1600" b="0" i="0" u="none" strike="noStrike" kern="1200" cap="none" spc="0" normalizeH="0" baseline="0" noProof="0" dirty="0">
              <a:ln>
                <a:noFill/>
              </a:ln>
              <a:solidFill>
                <a:prstClr val="black"/>
              </a:solidFill>
              <a:effectLst/>
              <a:uLnTx/>
              <a:uFillTx/>
              <a:ea typeface="+mn-ea"/>
              <a:cs typeface="+mn-cs"/>
            </a:endParaRPr>
          </a:p>
        </p:txBody>
      </p:sp>
      <p:sp>
        <p:nvSpPr>
          <p:cNvPr id="2" name="TextBox 6">
            <a:extLst>
              <a:ext uri="{FF2B5EF4-FFF2-40B4-BE49-F238E27FC236}">
                <a16:creationId xmlns:a16="http://schemas.microsoft.com/office/drawing/2014/main" id="{DF513AF8-51D9-0CA6-26AD-24E199574EAE}"/>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Tree>
    <p:extLst>
      <p:ext uri="{BB962C8B-B14F-4D97-AF65-F5344CB8AC3E}">
        <p14:creationId xmlns:p14="http://schemas.microsoft.com/office/powerpoint/2010/main" val="608800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B065712D-4E86-3048-E1BA-DECA11CE66B1}"/>
              </a:ext>
            </a:extLst>
          </p:cNvPr>
          <p:cNvSpPr txBox="1"/>
          <p:nvPr/>
        </p:nvSpPr>
        <p:spPr>
          <a:xfrm>
            <a:off x="1270741" y="319658"/>
            <a:ext cx="1005911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GESTIÓN CON VALORES PARA RESULTADOS 89,7</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2" name="Tabla 1">
            <a:extLst>
              <a:ext uri="{FF2B5EF4-FFF2-40B4-BE49-F238E27FC236}">
                <a16:creationId xmlns:a16="http://schemas.microsoft.com/office/drawing/2014/main" id="{8EA81225-FDC0-CE4E-CB05-91E6703CC414}"/>
              </a:ext>
            </a:extLst>
          </p:cNvPr>
          <p:cNvGraphicFramePr>
            <a:graphicFrameLocks noGrp="1"/>
          </p:cNvGraphicFramePr>
          <p:nvPr/>
        </p:nvGraphicFramePr>
        <p:xfrm>
          <a:off x="529618" y="1024434"/>
          <a:ext cx="2984547" cy="5170176"/>
        </p:xfrm>
        <a:graphic>
          <a:graphicData uri="http://schemas.openxmlformats.org/drawingml/2006/table">
            <a:tbl>
              <a:tblPr/>
              <a:tblGrid>
                <a:gridCol w="434595">
                  <a:extLst>
                    <a:ext uri="{9D8B030D-6E8A-4147-A177-3AD203B41FA5}">
                      <a16:colId xmlns:a16="http://schemas.microsoft.com/office/drawing/2014/main" val="777329155"/>
                    </a:ext>
                  </a:extLst>
                </a:gridCol>
                <a:gridCol w="2010001">
                  <a:extLst>
                    <a:ext uri="{9D8B030D-6E8A-4147-A177-3AD203B41FA5}">
                      <a16:colId xmlns:a16="http://schemas.microsoft.com/office/drawing/2014/main" val="2911125894"/>
                    </a:ext>
                  </a:extLst>
                </a:gridCol>
                <a:gridCol w="539951">
                  <a:extLst>
                    <a:ext uri="{9D8B030D-6E8A-4147-A177-3AD203B41FA5}">
                      <a16:colId xmlns:a16="http://schemas.microsoft.com/office/drawing/2014/main" val="4213867014"/>
                    </a:ext>
                  </a:extLst>
                </a:gridCol>
              </a:tblGrid>
              <a:tr h="379962">
                <a:tc>
                  <a:txBody>
                    <a:bodyPr/>
                    <a:lstStyle/>
                    <a:p>
                      <a:pPr algn="ctr" fontAlgn="ctr"/>
                      <a:r>
                        <a:rPr lang="es-CO" sz="11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a:solidFill>
                            <a:srgbClr val="FFFFFF"/>
                          </a:solidFill>
                          <a:effectLst/>
                          <a:latin typeface="Calibri" panose="020F0502020204030204" pitchFamily="34" charset="0"/>
                        </a:rPr>
                        <a:t>POLITICA GOBIERNO DIGITAL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349906407"/>
                  </a:ext>
                </a:extLst>
              </a:tr>
              <a:tr h="300313">
                <a:tc>
                  <a:txBody>
                    <a:bodyPr/>
                    <a:lstStyle/>
                    <a:p>
                      <a:pPr algn="ctr" fontAlgn="ctr"/>
                      <a:r>
                        <a:rPr lang="es-CO" sz="1100" b="1" i="0" u="none" strike="noStrike">
                          <a:solidFill>
                            <a:srgbClr val="000000"/>
                          </a:solidFill>
                          <a:effectLst/>
                          <a:latin typeface="Calibri" panose="020F0502020204030204" pitchFamily="34" charset="0"/>
                        </a:rPr>
                        <a:t>I10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a:solidFill>
                            <a:srgbClr val="000000"/>
                          </a:solidFill>
                          <a:effectLst/>
                          <a:latin typeface="Calibri" panose="020F0502020204030204" pitchFamily="34" charset="0"/>
                        </a:rPr>
                        <a:t>GOBERNANZA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75,0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083210805"/>
                  </a:ext>
                </a:extLst>
              </a:tr>
              <a:tr h="300313">
                <a:tc>
                  <a:txBody>
                    <a:bodyPr/>
                    <a:lstStyle/>
                    <a:p>
                      <a:pPr algn="ctr" fontAlgn="ctr"/>
                      <a:r>
                        <a:rPr lang="es-CO" sz="1100" b="1" i="0" u="none" strike="noStrike">
                          <a:solidFill>
                            <a:srgbClr val="000000"/>
                          </a:solidFill>
                          <a:effectLst/>
                          <a:latin typeface="Calibri" panose="020F0502020204030204" pitchFamily="34" charset="0"/>
                        </a:rPr>
                        <a:t>I11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a:solidFill>
                            <a:srgbClr val="000000"/>
                          </a:solidFill>
                          <a:effectLst/>
                          <a:latin typeface="Calibri" panose="020F0502020204030204" pitchFamily="34" charset="0"/>
                        </a:rPr>
                        <a:t>INNOVACIÓN PÚBLICA DIGITAL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37,5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598658309"/>
                  </a:ext>
                </a:extLst>
              </a:tr>
              <a:tr h="526636">
                <a:tc>
                  <a:txBody>
                    <a:bodyPr/>
                    <a:lstStyle/>
                    <a:p>
                      <a:pPr algn="ctr" fontAlgn="ctr"/>
                      <a:r>
                        <a:rPr lang="es-CO" sz="1100" b="1" i="0" u="none" strike="noStrike">
                          <a:solidFill>
                            <a:srgbClr val="000000"/>
                          </a:solidFill>
                          <a:effectLst/>
                          <a:latin typeface="Calibri" panose="020F0502020204030204" pitchFamily="34" charset="0"/>
                        </a:rPr>
                        <a:t>I12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Calibri" panose="020F0502020204030204" pitchFamily="34" charset="0"/>
                        </a:rPr>
                        <a:t>ARQUITECTURA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87,5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859755466"/>
                  </a:ext>
                </a:extLst>
              </a:tr>
              <a:tr h="517931">
                <a:tc>
                  <a:txBody>
                    <a:bodyPr/>
                    <a:lstStyle/>
                    <a:p>
                      <a:pPr algn="ctr" fontAlgn="ctr"/>
                      <a:r>
                        <a:rPr lang="es-CO" sz="1100" b="1" i="0" u="none" strike="noStrike">
                          <a:solidFill>
                            <a:srgbClr val="000000"/>
                          </a:solidFill>
                          <a:effectLst/>
                          <a:latin typeface="Calibri" panose="020F0502020204030204" pitchFamily="34" charset="0"/>
                        </a:rPr>
                        <a:t>I13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100" b="0" i="0" u="none" strike="noStrike">
                          <a:solidFill>
                            <a:srgbClr val="000000"/>
                          </a:solidFill>
                          <a:effectLst/>
                          <a:latin typeface="Calibri" panose="020F0502020204030204" pitchFamily="34" charset="0"/>
                        </a:rPr>
                        <a:t>SEGURIDAD Y PRIVACIDAD DE LA INFORMACIÓN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97,2</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103565053"/>
                  </a:ext>
                </a:extLst>
              </a:tr>
              <a:tr h="483113">
                <a:tc>
                  <a:txBody>
                    <a:bodyPr/>
                    <a:lstStyle/>
                    <a:p>
                      <a:pPr algn="ctr" fontAlgn="ctr"/>
                      <a:r>
                        <a:rPr lang="es-CO" sz="1100" b="1" i="0" u="none" strike="noStrike">
                          <a:solidFill>
                            <a:srgbClr val="000000"/>
                          </a:solidFill>
                          <a:effectLst/>
                          <a:latin typeface="Calibri" panose="020F0502020204030204" pitchFamily="34" charset="0"/>
                        </a:rPr>
                        <a:t>I14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a:solidFill>
                            <a:srgbClr val="000000"/>
                          </a:solidFill>
                          <a:effectLst/>
                          <a:latin typeface="Calibri" panose="020F0502020204030204" pitchFamily="34" charset="0"/>
                        </a:rPr>
                        <a:t>SERVICIOS CIUDADANOS DIGITALES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57,1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45253931"/>
                  </a:ext>
                </a:extLst>
              </a:tr>
              <a:tr h="530989">
                <a:tc>
                  <a:txBody>
                    <a:bodyPr/>
                    <a:lstStyle/>
                    <a:p>
                      <a:pPr algn="ctr" fontAlgn="ctr"/>
                      <a:r>
                        <a:rPr lang="es-CO" sz="1100" b="1" i="0" u="none" strike="noStrike">
                          <a:solidFill>
                            <a:srgbClr val="000000"/>
                          </a:solidFill>
                          <a:effectLst/>
                          <a:latin typeface="Calibri" panose="020F0502020204030204" pitchFamily="34" charset="0"/>
                        </a:rPr>
                        <a:t>I15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a:solidFill>
                            <a:srgbClr val="000000"/>
                          </a:solidFill>
                          <a:effectLst/>
                          <a:latin typeface="Calibri" panose="020F0502020204030204" pitchFamily="34" charset="0"/>
                        </a:rPr>
                        <a:t>CULTURA Y APROPIACIÓN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83,3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350491139"/>
                  </a:ext>
                </a:extLst>
              </a:tr>
              <a:tr h="379962">
                <a:tc>
                  <a:txBody>
                    <a:bodyPr/>
                    <a:lstStyle/>
                    <a:p>
                      <a:pPr algn="ctr" fontAlgn="ctr"/>
                      <a:r>
                        <a:rPr lang="es-CO" sz="1100" b="1" i="0" u="none" strike="noStrike">
                          <a:solidFill>
                            <a:srgbClr val="000000"/>
                          </a:solidFill>
                          <a:effectLst/>
                          <a:latin typeface="Calibri" panose="020F0502020204030204" pitchFamily="34" charset="0"/>
                        </a:rPr>
                        <a:t>I16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a:solidFill>
                            <a:srgbClr val="000000"/>
                          </a:solidFill>
                          <a:effectLst/>
                          <a:latin typeface="Calibri" panose="020F0502020204030204" pitchFamily="34" charset="0"/>
                        </a:rPr>
                        <a:t>SERVICIOS Y PROCESOS INTELIGENTES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35,3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696620211"/>
                  </a:ext>
                </a:extLst>
              </a:tr>
              <a:tr h="300313">
                <a:tc>
                  <a:txBody>
                    <a:bodyPr/>
                    <a:lstStyle/>
                    <a:p>
                      <a:pPr algn="ctr" fontAlgn="ctr"/>
                      <a:r>
                        <a:rPr lang="es-CO" sz="1100" b="1" i="0" u="none" strike="noStrike">
                          <a:solidFill>
                            <a:srgbClr val="000000"/>
                          </a:solidFill>
                          <a:effectLst/>
                          <a:latin typeface="Calibri" panose="020F0502020204030204" pitchFamily="34" charset="0"/>
                        </a:rPr>
                        <a:t>I17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a:solidFill>
                            <a:srgbClr val="000000"/>
                          </a:solidFill>
                          <a:effectLst/>
                          <a:latin typeface="Calibri" panose="020F0502020204030204" pitchFamily="34" charset="0"/>
                        </a:rPr>
                        <a:t>ESTADO ABIERTO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97,7</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540250255"/>
                  </a:ext>
                </a:extLst>
              </a:tr>
              <a:tr h="379962">
                <a:tc>
                  <a:txBody>
                    <a:bodyPr/>
                    <a:lstStyle/>
                    <a:p>
                      <a:pPr algn="ctr" fontAlgn="ctr"/>
                      <a:r>
                        <a:rPr lang="es-CO" sz="1100" b="1" i="0" u="none" strike="noStrike">
                          <a:solidFill>
                            <a:srgbClr val="000000"/>
                          </a:solidFill>
                          <a:effectLst/>
                          <a:latin typeface="Calibri" panose="020F0502020204030204" pitchFamily="34" charset="0"/>
                        </a:rPr>
                        <a:t>I18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a:solidFill>
                            <a:srgbClr val="000000"/>
                          </a:solidFill>
                          <a:effectLst/>
                          <a:latin typeface="Calibri" panose="020F0502020204030204" pitchFamily="34" charset="0"/>
                        </a:rPr>
                        <a:t>DECISIONES BASADAS EN DATOS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97,1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6934837"/>
                  </a:ext>
                </a:extLst>
              </a:tr>
              <a:tr h="530989">
                <a:tc>
                  <a:txBody>
                    <a:bodyPr/>
                    <a:lstStyle/>
                    <a:p>
                      <a:pPr algn="ctr" fontAlgn="ctr"/>
                      <a:r>
                        <a:rPr lang="es-CO" sz="1100" b="1" i="0" u="none" strike="noStrike">
                          <a:solidFill>
                            <a:srgbClr val="000000"/>
                          </a:solidFill>
                          <a:effectLst/>
                          <a:latin typeface="Calibri" panose="020F0502020204030204" pitchFamily="34" charset="0"/>
                        </a:rPr>
                        <a:t>I19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a:solidFill>
                            <a:srgbClr val="000000"/>
                          </a:solidFill>
                          <a:effectLst/>
                          <a:latin typeface="Calibri" panose="020F0502020204030204" pitchFamily="34" charset="0"/>
                        </a:rPr>
                        <a:t>PROYECTOS DE TRANSFORMACIÓN DIGITAL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a:solidFill>
                            <a:srgbClr val="000000"/>
                          </a:solidFill>
                          <a:effectLst/>
                          <a:latin typeface="Calibri" panose="020F0502020204030204" pitchFamily="34" charset="0"/>
                        </a:rPr>
                        <a:t>88,9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09248287"/>
                  </a:ext>
                </a:extLst>
              </a:tr>
              <a:tr h="539693">
                <a:tc>
                  <a:txBody>
                    <a:bodyPr/>
                    <a:lstStyle/>
                    <a:p>
                      <a:pPr algn="ctr" fontAlgn="ctr"/>
                      <a:r>
                        <a:rPr lang="es-CO" sz="1100" b="1" i="0" u="none" strike="noStrike">
                          <a:solidFill>
                            <a:srgbClr val="000000"/>
                          </a:solidFill>
                          <a:effectLst/>
                          <a:latin typeface="Calibri" panose="020F0502020204030204" pitchFamily="34" charset="0"/>
                        </a:rPr>
                        <a:t>I20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100" b="0" i="0" u="none" strike="noStrike">
                          <a:solidFill>
                            <a:srgbClr val="000000"/>
                          </a:solidFill>
                          <a:effectLst/>
                          <a:latin typeface="Calibri" panose="020F0502020204030204" pitchFamily="34" charset="0"/>
                        </a:rPr>
                        <a:t>ESTRATEGIAS DE CIUDADES Y TERRITORIOS INTELIGENTES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latin typeface="Calibri" panose="020F0502020204030204" pitchFamily="34" charset="0"/>
                        </a:rPr>
                        <a:t>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139960796"/>
                  </a:ext>
                </a:extLst>
              </a:tr>
            </a:tbl>
          </a:graphicData>
        </a:graphic>
      </p:graphicFrame>
      <p:sp>
        <p:nvSpPr>
          <p:cNvPr id="8" name="CuadroTexto 7">
            <a:extLst>
              <a:ext uri="{FF2B5EF4-FFF2-40B4-BE49-F238E27FC236}">
                <a16:creationId xmlns:a16="http://schemas.microsoft.com/office/drawing/2014/main" id="{5D796FF3-DA60-1283-50F3-5DEC287FD191}"/>
              </a:ext>
            </a:extLst>
          </p:cNvPr>
          <p:cNvSpPr txBox="1"/>
          <p:nvPr/>
        </p:nvSpPr>
        <p:spPr>
          <a:xfrm>
            <a:off x="3950563" y="996348"/>
            <a:ext cx="7711819" cy="541686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POLITICA GOBIERNO DIGITAL 2021: 88.9 PREGUNTAS 2022: 63</a:t>
            </a:r>
            <a:r>
              <a:rPr kumimoji="0" lang="es-ES" sz="1800" b="1" i="0" u="none" strike="noStrike" kern="1200" cap="none" spc="0" normalizeH="0" baseline="0" noProof="0" dirty="0">
                <a:ln>
                  <a:noFill/>
                </a:ln>
                <a:solidFill>
                  <a:schemeClr val="accent1">
                    <a:lumMod val="75000"/>
                  </a:schemeClr>
                </a:solidFill>
                <a:effectLst/>
                <a:uLnTx/>
                <a:uFillTx/>
                <a:ea typeface="+mn-ea"/>
                <a:cs typeface="+mn-cs"/>
              </a:rPr>
              <a:t> PUNTAJE 2022 86,5</a:t>
            </a:r>
            <a:endParaRPr kumimoji="0" lang="es-ES"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GDI202. Cuáles de los siguientes grupos de valor e interés participaron en la toma de decisiones sobre la implementación de la Política de Gobierno Digital en la entidad: </a:t>
            </a:r>
            <a:r>
              <a:rPr kumimoji="0" lang="es-CO" sz="1600" b="0" i="0" u="none" strike="noStrike" kern="1200" cap="none" spc="0" normalizeH="0" baseline="0" noProof="0" dirty="0">
                <a:ln>
                  <a:noFill/>
                </a:ln>
                <a:solidFill>
                  <a:prstClr val="black"/>
                </a:solidFill>
                <a:effectLst/>
                <a:uLnTx/>
                <a:uFillTx/>
                <a:latin typeface="Calibri" panose="020F0502020204030204"/>
                <a:ea typeface="+mn-ea"/>
                <a:cs typeface="+mn-cs"/>
              </a:rPr>
              <a:t>Academia, Sector privado, Sociedad civil, Ciudadanía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GDI203.</a:t>
            </a:r>
            <a:r>
              <a:rPr kumimoji="0" lang="es-ES" sz="1800" b="0" i="0" u="none" strike="noStrike" kern="1200" cap="none" spc="0" normalizeH="0" baseline="0" noProof="0" dirty="0">
                <a:ln>
                  <a:noFill/>
                </a:ln>
                <a:solidFill>
                  <a:srgbClr val="004885"/>
                </a:solidFill>
                <a:effectLst/>
                <a:uLnTx/>
                <a:uFillTx/>
                <a:latin typeface="Arial" panose="020B0604020202020204" pitchFamily="34" charset="0"/>
                <a:ea typeface="+mn-ea"/>
                <a:cs typeface="+mn-cs"/>
              </a:rPr>
              <a:t> </a:t>
            </a: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Con respecto a los ejercicios de participación realizados por la entidad con sus grupos de valor e interés (ciudadanía, sociedad civil, academia, sector privado y sector público) durante la </a:t>
            </a:r>
            <a:r>
              <a:rPr kumimoji="0" lang="es-CO" sz="1600" b="1" i="0" u="none" strike="noStrike" kern="1200" cap="none" spc="0" normalizeH="0" baseline="0" noProof="0" dirty="0">
                <a:ln>
                  <a:noFill/>
                </a:ln>
                <a:solidFill>
                  <a:prstClr val="black"/>
                </a:solidFill>
                <a:effectLst/>
                <a:uLnTx/>
                <a:uFillTx/>
                <a:latin typeface="Calibri" panose="020F0502020204030204"/>
                <a:ea typeface="+mn-ea"/>
                <a:cs typeface="+mn-cs"/>
              </a:rPr>
              <a:t>vigencia 2022 indique: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Cuántos ejercicios de consulta o toma de decisiones realizó la entidad con sus grupos de interés. Cuántos de los ejercicios de consulta o toma de decisiones se realizaron usando medios digitales.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GDI204. La participación de los grupos de valor o de interés en la toma de decisiones sobre la implementación de la Política de Gobierno Digital, le ha permitido a la entidad:</a:t>
            </a:r>
            <a:r>
              <a:rPr kumimoji="0" lang="es-ES" sz="1800" b="0" i="0" u="none" strike="noStrike" kern="1200" cap="none" spc="0" normalizeH="0" baseline="0" noProof="0" dirty="0">
                <a:ln>
                  <a:noFill/>
                </a:ln>
                <a:solidFill>
                  <a:srgbClr val="004885"/>
                </a:solidFill>
                <a:effectLst/>
                <a:uLnTx/>
                <a:uFillTx/>
                <a:latin typeface="Arial" panose="020B0604020202020204" pitchFamily="34" charset="0"/>
                <a:ea typeface="+mn-ea"/>
                <a:cs typeface="+mn-cs"/>
              </a:rPr>
              <a:t>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Generar alianzas para resolver problemas de interés común. Especifique cuales: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Informar a sus grupos de interés sobre el manejo y uso de los recursos de la entidad; Generar confianza en los grupos de interés (ciudadanía, sociedad civil, academia, sector privado y sector público) sobre la </a:t>
            </a:r>
            <a:r>
              <a:rPr kumimoji="0" lang="es-CO" sz="1600" b="0" i="0" u="none" strike="noStrike" kern="1200" cap="none" spc="0" normalizeH="0" baseline="0" noProof="0" dirty="0">
                <a:ln>
                  <a:noFill/>
                </a:ln>
                <a:solidFill>
                  <a:prstClr val="black"/>
                </a:solidFill>
                <a:effectLst/>
                <a:uLnTx/>
                <a:uFillTx/>
                <a:latin typeface="Calibri" panose="020F0502020204030204"/>
                <a:ea typeface="+mn-ea"/>
                <a:cs typeface="+mn-cs"/>
              </a:rPr>
              <a:t>gestión de la entidad;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Ser eficaz en la resolución de problemáticas internas de la entidad; Ser eficiente en la gestión a partir de la retroalimentación de los grupos de interés; Satisfacer necesidades de los grupos de interés a través de los trámites y servicios que les ofrece; Desarrollar proyectos, programas e iniciativas que buscan impactar positivamente la vida de las personas</a:t>
            </a:r>
          </a:p>
        </p:txBody>
      </p:sp>
      <p:sp>
        <p:nvSpPr>
          <p:cNvPr id="3" name="TextBox 6">
            <a:extLst>
              <a:ext uri="{FF2B5EF4-FFF2-40B4-BE49-F238E27FC236}">
                <a16:creationId xmlns:a16="http://schemas.microsoft.com/office/drawing/2014/main" id="{21874236-C732-CEE2-6759-1A9B490F4804}"/>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Tree>
    <p:extLst>
      <p:ext uri="{BB962C8B-B14F-4D97-AF65-F5344CB8AC3E}">
        <p14:creationId xmlns:p14="http://schemas.microsoft.com/office/powerpoint/2010/main" val="1898453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885C1ED-CE2F-DB75-35F9-733142EE0E65}"/>
              </a:ext>
            </a:extLst>
          </p:cNvPr>
          <p:cNvSpPr txBox="1"/>
          <p:nvPr/>
        </p:nvSpPr>
        <p:spPr>
          <a:xfrm>
            <a:off x="287383" y="424977"/>
            <a:ext cx="11460480" cy="5878532"/>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endParaRPr lang="es-ES" sz="1800" dirty="0">
              <a:solidFill>
                <a:prstClr val="black"/>
              </a:solidFill>
            </a:endParaRPr>
          </a:p>
          <a:p>
            <a:r>
              <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POLITICA GOBIERNO DIGITAL 2021: 88.9 PREGUNTAS 2022: 63</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 PUNTAJE 2022 86,5</a:t>
            </a: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algn="l"/>
            <a:endParaRPr lang="es-ES" sz="1600" b="1" dirty="0">
              <a:solidFill>
                <a:schemeClr val="dk1"/>
              </a:solidFill>
            </a:endParaRPr>
          </a:p>
          <a:p>
            <a:pPr algn="l"/>
            <a:r>
              <a:rPr lang="es-ES" sz="1600" b="1" dirty="0">
                <a:solidFill>
                  <a:schemeClr val="dk1"/>
                </a:solidFill>
              </a:rPr>
              <a:t>GDI205. La entidad implementó en sus proyectos un enfoque experimental que le permita generar soluciones novedosas y creativas haciendo uso de TIC, con la participación de los grupos de interés (ciudadanía, academia, sector privado, sector público).</a:t>
            </a:r>
            <a:r>
              <a:rPr lang="es-ES" sz="1800" b="0" i="0" u="none" strike="noStrike" baseline="0" dirty="0">
                <a:solidFill>
                  <a:srgbClr val="004885"/>
                </a:solidFill>
                <a:latin typeface="Arial" panose="020B0604020202020204" pitchFamily="34" charset="0"/>
              </a:rPr>
              <a:t> </a:t>
            </a:r>
            <a:r>
              <a:rPr lang="es-ES" sz="1600" dirty="0">
                <a:solidFill>
                  <a:schemeClr val="dk1"/>
                </a:solidFill>
              </a:rPr>
              <a:t>Sí, y esos proyectos con enfoque experimental </a:t>
            </a:r>
            <a:r>
              <a:rPr lang="es-ES" sz="1600" u="sng" dirty="0">
                <a:solidFill>
                  <a:schemeClr val="dk1"/>
                </a:solidFill>
              </a:rPr>
              <a:t>están incluidos en el Plan de Acción Anual de la entidad</a:t>
            </a:r>
          </a:p>
          <a:p>
            <a:pPr algn="l"/>
            <a:r>
              <a:rPr lang="es-ES" sz="1600" b="1" dirty="0">
                <a:solidFill>
                  <a:schemeClr val="dk1"/>
                </a:solidFill>
              </a:rPr>
              <a:t>GDI206. Qué actividades de innovación basadas en el enfoque experimental llevó a cabo la entidad haciendo uso de las TIC en la vigencia evaluada.</a:t>
            </a:r>
            <a:r>
              <a:rPr lang="es-ES" sz="1800" b="0" i="0" u="none" strike="noStrike" baseline="0" dirty="0">
                <a:solidFill>
                  <a:srgbClr val="004885"/>
                </a:solidFill>
                <a:latin typeface="Arial" panose="020B0604020202020204" pitchFamily="34" charset="0"/>
              </a:rPr>
              <a:t> </a:t>
            </a:r>
            <a:r>
              <a:rPr lang="es-ES" sz="1600" dirty="0">
                <a:solidFill>
                  <a:schemeClr val="dk1"/>
                </a:solidFill>
              </a:rPr>
              <a:t>Identificación de los beneficiarios de las soluciones novedosas y creativas generadas mediante el uso de las TIC y metodologías de innovación. Indique el número de beneficiarios. Formulación y prueba de hipótesis, validación y ensayos de alternativas de solución (prototipos), antes de su implementación </a:t>
            </a:r>
            <a:r>
              <a:rPr lang="es-CO" sz="1600" dirty="0">
                <a:solidFill>
                  <a:schemeClr val="dk1"/>
                </a:solidFill>
              </a:rPr>
              <a:t>como “solución final”. </a:t>
            </a:r>
            <a:r>
              <a:rPr lang="es-ES" sz="1600" dirty="0">
                <a:solidFill>
                  <a:schemeClr val="dk1"/>
                </a:solidFill>
              </a:rPr>
              <a:t>Participación en actividades externas a la entidad con enfoque experimental, por ejemplo: espacios de cocreación, </a:t>
            </a:r>
            <a:r>
              <a:rPr lang="es-CO" sz="1600" dirty="0">
                <a:solidFill>
                  <a:schemeClr val="dk1"/>
                </a:solidFill>
              </a:rPr>
              <a:t>capacitaciones, redes de conocimiento. </a:t>
            </a:r>
            <a:r>
              <a:rPr lang="es-ES" sz="1600" dirty="0">
                <a:solidFill>
                  <a:schemeClr val="dk1"/>
                </a:solidFill>
              </a:rPr>
              <a:t>Desarrollo de prototipos o productos mínimos viables</a:t>
            </a:r>
          </a:p>
          <a:p>
            <a:pPr algn="l"/>
            <a:r>
              <a:rPr lang="es-ES" sz="1600" b="1" dirty="0">
                <a:solidFill>
                  <a:schemeClr val="dk1"/>
                </a:solidFill>
              </a:rPr>
              <a:t>GDI207.</a:t>
            </a:r>
            <a:r>
              <a:rPr lang="es-ES" sz="1800" b="0" i="0" u="none" strike="noStrike" baseline="0" dirty="0">
                <a:solidFill>
                  <a:srgbClr val="004885"/>
                </a:solidFill>
                <a:latin typeface="Arial" panose="020B0604020202020204" pitchFamily="34" charset="0"/>
              </a:rPr>
              <a:t> </a:t>
            </a:r>
            <a:r>
              <a:rPr lang="es-ES" sz="1600" b="1" dirty="0">
                <a:solidFill>
                  <a:schemeClr val="dk1"/>
                </a:solidFill>
              </a:rPr>
              <a:t>Qué beneficios obtuvo la entidad al aplicar el enfoque experimental en sus iniciativas o</a:t>
            </a:r>
          </a:p>
          <a:p>
            <a:pPr algn="l"/>
            <a:r>
              <a:rPr lang="es-ES" sz="1600" b="1" dirty="0">
                <a:solidFill>
                  <a:schemeClr val="dk1"/>
                </a:solidFill>
              </a:rPr>
              <a:t>proyectos que hacen uso de las TIC. </a:t>
            </a:r>
            <a:r>
              <a:rPr lang="es-ES" sz="1600" dirty="0">
                <a:solidFill>
                  <a:schemeClr val="dk1"/>
                </a:solidFill>
              </a:rPr>
              <a:t>Optimización de tiempo o recursos (infraestructura física, tecnológica, talento humano y presupuesto) en la ejecución de procesos, trámites, servicios o proyectos de la entidad Fortalecimiento de capacidades de los servidores o procesos de la entidad. Establecimiento de alianzas con grupos de interés (ciudadanía, sociedad civil, academia, sector privado y sector público). Mayor satisfacción de los usuarios de los trámites o servicios de la entidad. La respuesta dada fue No se han evidenciado los beneficios porque no hay estrategias de medición</a:t>
            </a:r>
          </a:p>
          <a:p>
            <a:pPr algn="l"/>
            <a:r>
              <a:rPr lang="es-ES" sz="1600" b="1" dirty="0">
                <a:solidFill>
                  <a:schemeClr val="dk1"/>
                </a:solidFill>
              </a:rPr>
              <a:t>GDI208. Qué tipo de acciones de innovación pública digital se llevaron a cabo a través de alianzas con otros actores o de laboratorios propios de innovación. </a:t>
            </a:r>
            <a:r>
              <a:rPr lang="es-ES" sz="1600" dirty="0">
                <a:solidFill>
                  <a:schemeClr val="dk1"/>
                </a:solidFill>
              </a:rPr>
              <a:t>Identificación de problemáticas y retos públicos. Producción y generación de datos e información Investigaciones o desarrollos tecnológicos o de innovación. Gestión </a:t>
            </a:r>
            <a:r>
              <a:rPr lang="es-CO" sz="1600" dirty="0">
                <a:solidFill>
                  <a:schemeClr val="dk1"/>
                </a:solidFill>
              </a:rPr>
              <a:t>de recursos o sponsor.  Obtención de apoyo técnico. </a:t>
            </a:r>
            <a:r>
              <a:rPr lang="es-ES" sz="1600" dirty="0">
                <a:solidFill>
                  <a:schemeClr val="dk1"/>
                </a:solidFill>
              </a:rPr>
              <a:t>Participación en redes de conocimiento o en comunidades de práctica. Participación en conferencias o eventos de innovación</a:t>
            </a:r>
          </a:p>
          <a:p>
            <a:pPr algn="l"/>
            <a:endParaRPr lang="es-CO" sz="1600" dirty="0">
              <a:solidFill>
                <a:schemeClr val="dk1"/>
              </a:solidFill>
            </a:endParaRPr>
          </a:p>
        </p:txBody>
      </p:sp>
      <p:sp>
        <p:nvSpPr>
          <p:cNvPr id="2" name="TextBox 6">
            <a:extLst>
              <a:ext uri="{FF2B5EF4-FFF2-40B4-BE49-F238E27FC236}">
                <a16:creationId xmlns:a16="http://schemas.microsoft.com/office/drawing/2014/main" id="{C2D40ADC-F72F-6E63-083E-B78A9F03A8FC}"/>
              </a:ext>
            </a:extLst>
          </p:cNvPr>
          <p:cNvSpPr txBox="1"/>
          <p:nvPr/>
        </p:nvSpPr>
        <p:spPr>
          <a:xfrm>
            <a:off x="1296867" y="154381"/>
            <a:ext cx="1005911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GESTIÓN CON VALORES PARA RESULTADOS 89,7</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23668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885C1ED-CE2F-DB75-35F9-733142EE0E65}"/>
              </a:ext>
            </a:extLst>
          </p:cNvPr>
          <p:cNvSpPr txBox="1"/>
          <p:nvPr/>
        </p:nvSpPr>
        <p:spPr>
          <a:xfrm>
            <a:off x="69669" y="0"/>
            <a:ext cx="11756571" cy="6801862"/>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endParaRPr lang="es-ES" sz="1800" b="1" dirty="0">
              <a:solidFill>
                <a:prstClr val="black"/>
              </a:solidFill>
            </a:endParaRPr>
          </a:p>
          <a:p>
            <a:pPr marR="0" lvl="0" defTabSz="914400" rtl="0" eaLnBrk="1" fontAlgn="auto" latinLnBrk="0" hangingPunct="1">
              <a:lnSpc>
                <a:spcPct val="100000"/>
              </a:lnSpc>
              <a:spcBef>
                <a:spcPts val="0"/>
              </a:spcBef>
              <a:spcAft>
                <a:spcPts val="0"/>
              </a:spcAft>
              <a:buClrTx/>
              <a:buSzTx/>
              <a:tabLst/>
              <a:defRPr/>
            </a:pPr>
            <a:endParaRPr lang="es-ES" b="1" dirty="0">
              <a:solidFill>
                <a:prstClr val="black"/>
              </a:solidFill>
            </a:endParaRPr>
          </a:p>
          <a:p>
            <a:pPr marR="0" lvl="0" defTabSz="914400" rtl="0" eaLnBrk="1" fontAlgn="auto" latinLnBrk="0" hangingPunct="1">
              <a:lnSpc>
                <a:spcPct val="100000"/>
              </a:lnSpc>
              <a:spcBef>
                <a:spcPts val="0"/>
              </a:spcBef>
              <a:spcAft>
                <a:spcPts val="0"/>
              </a:spcAft>
              <a:buClrTx/>
              <a:buSzTx/>
              <a:tabLst/>
              <a:defRPr/>
            </a:pPr>
            <a:endParaRPr lang="es-ES" sz="1800" b="1" dirty="0">
              <a:solidFill>
                <a:prstClr val="black"/>
              </a:solidFill>
            </a:endParaRPr>
          </a:p>
          <a:p>
            <a:r>
              <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POLITICA GOBIERNO DIGITAL 2021: 88.9 PREGUNTAS 2022: 63</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 PUNTAJE 2022 86,5</a:t>
            </a: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algn="l"/>
            <a:r>
              <a:rPr lang="es-ES" sz="1600" b="1" dirty="0">
                <a:solidFill>
                  <a:schemeClr val="dk1"/>
                </a:solidFill>
              </a:rPr>
              <a:t>GDI209. </a:t>
            </a:r>
            <a:r>
              <a:rPr lang="es-ES" sz="1800" b="0" i="0" u="none" strike="noStrike" baseline="0" dirty="0">
                <a:solidFill>
                  <a:srgbClr val="004885"/>
                </a:solidFill>
                <a:latin typeface="Arial" panose="020B0604020202020204" pitchFamily="34" charset="0"/>
              </a:rPr>
              <a:t>¿</a:t>
            </a:r>
            <a:r>
              <a:rPr lang="es-ES" sz="1600" b="1" dirty="0">
                <a:solidFill>
                  <a:schemeClr val="dk1"/>
                </a:solidFill>
              </a:rPr>
              <a:t>Qué beneficios obtuvo la entidad a través de las alianzas con otros actores o laboratorios de innovación para experimentar en el desarrollo de soluciones a retos públicos a través del uso de </a:t>
            </a:r>
            <a:r>
              <a:rPr lang="es-CO" sz="1600" b="1" dirty="0">
                <a:solidFill>
                  <a:schemeClr val="dk1"/>
                </a:solidFill>
              </a:rPr>
              <a:t>las TIC?</a:t>
            </a:r>
            <a:r>
              <a:rPr lang="es-ES" sz="1800" b="0" i="0" u="none" strike="noStrike" baseline="0" dirty="0">
                <a:solidFill>
                  <a:srgbClr val="004885"/>
                </a:solidFill>
                <a:latin typeface="Arial" panose="020B0604020202020204" pitchFamily="34" charset="0"/>
              </a:rPr>
              <a:t> </a:t>
            </a:r>
            <a:r>
              <a:rPr lang="es-ES" sz="1600" dirty="0">
                <a:solidFill>
                  <a:schemeClr val="dk1"/>
                </a:solidFill>
              </a:rPr>
              <a:t>Financiación de los proyectos o iniciativas de la entidad. Aprovechamiento de espacios que incentivan la innovación pública digital, sin comprometer los recursos de la entidad. </a:t>
            </a:r>
            <a:r>
              <a:rPr lang="es-CO" sz="1600" dirty="0">
                <a:solidFill>
                  <a:schemeClr val="dk1"/>
                </a:solidFill>
              </a:rPr>
              <a:t>(</a:t>
            </a:r>
            <a:r>
              <a:rPr lang="es-CO" sz="1600" dirty="0" err="1">
                <a:solidFill>
                  <a:schemeClr val="dk1"/>
                </a:solidFill>
              </a:rPr>
              <a:t>Bootcamps</a:t>
            </a:r>
            <a:r>
              <a:rPr lang="es-CO" sz="1600" dirty="0">
                <a:solidFill>
                  <a:schemeClr val="dk1"/>
                </a:solidFill>
              </a:rPr>
              <a:t>, pilotos, </a:t>
            </a:r>
            <a:r>
              <a:rPr lang="es-CO" sz="1600" dirty="0" err="1">
                <a:solidFill>
                  <a:schemeClr val="dk1"/>
                </a:solidFill>
              </a:rPr>
              <a:t>hackatones</a:t>
            </a:r>
            <a:r>
              <a:rPr lang="es-CO" sz="1600" dirty="0">
                <a:solidFill>
                  <a:schemeClr val="dk1"/>
                </a:solidFill>
              </a:rPr>
              <a:t>, </a:t>
            </a:r>
            <a:r>
              <a:rPr lang="es-CO" sz="1600" dirty="0" err="1">
                <a:solidFill>
                  <a:schemeClr val="dk1"/>
                </a:solidFill>
              </a:rPr>
              <a:t>etc</a:t>
            </a:r>
            <a:r>
              <a:rPr lang="es-CO" sz="1600" dirty="0">
                <a:solidFill>
                  <a:schemeClr val="dk1"/>
                </a:solidFill>
              </a:rPr>
              <a:t>) </a:t>
            </a:r>
            <a:r>
              <a:rPr lang="es-ES" sz="1600" dirty="0">
                <a:solidFill>
                  <a:schemeClr val="dk1"/>
                </a:solidFill>
              </a:rPr>
              <a:t>Fortalecimiento de las capacidades en los servidores públicos de la entidad. (Como cursos, diplomados, certificaciones, </a:t>
            </a:r>
            <a:r>
              <a:rPr lang="es-ES" sz="1600" dirty="0" err="1">
                <a:solidFill>
                  <a:schemeClr val="dk1"/>
                </a:solidFill>
              </a:rPr>
              <a:t>etc</a:t>
            </a:r>
            <a:r>
              <a:rPr lang="es-ES" sz="1600" dirty="0">
                <a:solidFill>
                  <a:schemeClr val="dk1"/>
                </a:solidFill>
              </a:rPr>
              <a:t>).</a:t>
            </a:r>
            <a:r>
              <a:rPr lang="es-ES" sz="1800" b="0" i="0" u="none" strike="noStrike" baseline="0" dirty="0">
                <a:solidFill>
                  <a:srgbClr val="004885"/>
                </a:solidFill>
                <a:latin typeface="Arial" panose="020B0604020202020204" pitchFamily="34" charset="0"/>
              </a:rPr>
              <a:t> </a:t>
            </a:r>
            <a:r>
              <a:rPr lang="es-ES" sz="1600" dirty="0">
                <a:solidFill>
                  <a:schemeClr val="dk1"/>
                </a:solidFill>
              </a:rPr>
              <a:t>Identificación de actores relevantes en el ecosistema de la innovación pública digital.</a:t>
            </a:r>
          </a:p>
          <a:p>
            <a:pPr algn="l"/>
            <a:r>
              <a:rPr lang="es-ES" sz="1600" b="1" dirty="0">
                <a:solidFill>
                  <a:schemeClr val="dk1"/>
                </a:solidFill>
              </a:rPr>
              <a:t>GDI214. Cuáles de los siguientes modelos del Marco de Referencia de Arquitectura Empresarial (MRAE) implementó la entidad durante la vigencia 2022: </a:t>
            </a:r>
            <a:r>
              <a:rPr lang="pt-BR" sz="1600" dirty="0">
                <a:solidFill>
                  <a:schemeClr val="dk1"/>
                </a:solidFill>
              </a:rPr>
              <a:t>Modelo de Arquitectura Empresarial (MAE). </a:t>
            </a:r>
            <a:r>
              <a:rPr lang="es-ES" sz="1600" dirty="0">
                <a:solidFill>
                  <a:schemeClr val="dk1"/>
                </a:solidFill>
              </a:rPr>
              <a:t>Modelo de Gestión y Gobierno de TI (MGGTI)</a:t>
            </a:r>
          </a:p>
          <a:p>
            <a:pPr algn="l"/>
            <a:r>
              <a:rPr lang="es-ES" sz="1600" u="sng" dirty="0">
                <a:solidFill>
                  <a:schemeClr val="dk1"/>
                </a:solidFill>
              </a:rPr>
              <a:t>De esta se derivan dos preguntas </a:t>
            </a:r>
            <a:r>
              <a:rPr lang="es-ES" sz="1600" b="1" u="sng" dirty="0">
                <a:solidFill>
                  <a:schemeClr val="dk1"/>
                </a:solidFill>
              </a:rPr>
              <a:t>GDI215, GDI216 y GDI218 </a:t>
            </a:r>
            <a:r>
              <a:rPr lang="es-ES" sz="1600" dirty="0">
                <a:solidFill>
                  <a:schemeClr val="dk1"/>
                </a:solidFill>
              </a:rPr>
              <a:t>relacionadas con Arquitectura y Modelo de Gestión y Gobierno TI que se inhabilitan en el formulario.</a:t>
            </a:r>
          </a:p>
          <a:p>
            <a:pPr algn="l"/>
            <a:r>
              <a:rPr lang="es-ES" sz="1600" b="1" dirty="0">
                <a:solidFill>
                  <a:schemeClr val="dk1"/>
                </a:solidFill>
              </a:rPr>
              <a:t>GDI217. Con respecto a la gestión de proyectos con componentes de TI durante la vigencia 2022, la </a:t>
            </a:r>
            <a:r>
              <a:rPr lang="es-CO" sz="1600" b="1" dirty="0">
                <a:solidFill>
                  <a:schemeClr val="dk1"/>
                </a:solidFill>
              </a:rPr>
              <a:t>entidad: </a:t>
            </a:r>
            <a:r>
              <a:rPr lang="es-ES" sz="1600" dirty="0">
                <a:solidFill>
                  <a:schemeClr val="dk1"/>
                </a:solidFill>
              </a:rPr>
              <a:t>Realizó seguimiento a su ejecución a través de indicadores de eficiencia y eficacia</a:t>
            </a:r>
          </a:p>
          <a:p>
            <a:pPr algn="l"/>
            <a:r>
              <a:rPr lang="es-ES" sz="1600" b="1" dirty="0">
                <a:solidFill>
                  <a:schemeClr val="dk1"/>
                </a:solidFill>
              </a:rPr>
              <a:t>GDI222. ¿La entidad reportó en la herramienta de seguimiento habilitada por el Ministerio TIC el avance en la adopción de IPv6? No</a:t>
            </a:r>
          </a:p>
          <a:p>
            <a:pPr algn="l"/>
            <a:r>
              <a:rPr lang="es-ES" sz="1600" b="1" dirty="0">
                <a:solidFill>
                  <a:schemeClr val="dk1"/>
                </a:solidFill>
              </a:rPr>
              <a:t>GDI224. Para la adquisición de productos, bienes y servicios de TI durante la vigencia 2022, la entidad: </a:t>
            </a:r>
            <a:r>
              <a:rPr lang="es-ES" sz="1600" dirty="0">
                <a:solidFill>
                  <a:schemeClr val="dk1"/>
                </a:solidFill>
              </a:rPr>
              <a:t>Utilizó las grandes superficies disponibles en la Tienda Virtual del Estado Colombiano (TVEC). Indique cuáles superficies y qué </a:t>
            </a:r>
            <a:r>
              <a:rPr lang="es-CO" sz="1600" dirty="0">
                <a:solidFill>
                  <a:schemeClr val="dk1"/>
                </a:solidFill>
              </a:rPr>
              <a:t>productos:</a:t>
            </a:r>
            <a:endParaRPr lang="es-ES" sz="1600" dirty="0">
              <a:solidFill>
                <a:schemeClr val="dk1"/>
              </a:solidFill>
            </a:endParaRPr>
          </a:p>
          <a:p>
            <a:pPr algn="l"/>
            <a:r>
              <a:rPr lang="es-ES" sz="1600" b="1" dirty="0">
                <a:solidFill>
                  <a:schemeClr val="dk1"/>
                </a:solidFill>
              </a:rPr>
              <a:t>GDI225.</a:t>
            </a:r>
            <a:r>
              <a:rPr lang="es-ES" sz="1800" b="0" i="0" u="none" strike="noStrike" baseline="0" dirty="0">
                <a:solidFill>
                  <a:srgbClr val="004885"/>
                </a:solidFill>
                <a:latin typeface="Arial" panose="020B0604020202020204" pitchFamily="34" charset="0"/>
              </a:rPr>
              <a:t> </a:t>
            </a:r>
            <a:r>
              <a:rPr lang="es-ES" sz="1600" b="1" dirty="0">
                <a:solidFill>
                  <a:schemeClr val="dk1"/>
                </a:solidFill>
              </a:rPr>
              <a:t>¿La entidad participó durante la vigencia 2022 en la generación de Acuerdos Marco de </a:t>
            </a:r>
            <a:r>
              <a:rPr lang="es-CO" sz="1600" b="1" dirty="0">
                <a:solidFill>
                  <a:schemeClr val="dk1"/>
                </a:solidFill>
              </a:rPr>
              <a:t>Precios? </a:t>
            </a:r>
            <a:r>
              <a:rPr lang="es-CO" sz="1600" dirty="0">
                <a:solidFill>
                  <a:schemeClr val="dk1"/>
                </a:solidFill>
              </a:rPr>
              <a:t>No</a:t>
            </a:r>
          </a:p>
          <a:p>
            <a:pPr algn="l"/>
            <a:r>
              <a:rPr lang="es-CO" sz="1600" b="1" dirty="0">
                <a:solidFill>
                  <a:schemeClr val="dk1"/>
                </a:solidFill>
              </a:rPr>
              <a:t>GDI226.</a:t>
            </a:r>
            <a:r>
              <a:rPr lang="es-ES" sz="1800" b="0" i="0" u="none" strike="noStrike" baseline="0" dirty="0">
                <a:solidFill>
                  <a:srgbClr val="004885"/>
                </a:solidFill>
                <a:latin typeface="Arial" panose="020B0604020202020204" pitchFamily="34" charset="0"/>
              </a:rPr>
              <a:t> </a:t>
            </a:r>
            <a:r>
              <a:rPr lang="es-ES" sz="1600" b="1" dirty="0">
                <a:solidFill>
                  <a:schemeClr val="dk1"/>
                </a:solidFill>
              </a:rPr>
              <a:t>Indique los grupos que fueron capacitados por la entidad en temáticas de la Política de Gobierno Digital durante la vigencia :</a:t>
            </a:r>
            <a:r>
              <a:rPr lang="es-ES" sz="1800" b="0" i="0" u="none" strike="noStrike" baseline="0" dirty="0">
                <a:solidFill>
                  <a:srgbClr val="004885"/>
                </a:solidFill>
                <a:latin typeface="Arial" panose="020B0604020202020204" pitchFamily="34" charset="0"/>
              </a:rPr>
              <a:t> </a:t>
            </a:r>
            <a:r>
              <a:rPr lang="es-ES" sz="1600" dirty="0">
                <a:solidFill>
                  <a:schemeClr val="dk1"/>
                </a:solidFill>
              </a:rPr>
              <a:t>Grupos de valor e interés (ciudadanía, sector privado, sociedad civil, academia, otras entidades públicas). Este literal inhabilita las preguntas </a:t>
            </a:r>
            <a:r>
              <a:rPr lang="es-ES" sz="1600" u="sng" dirty="0">
                <a:solidFill>
                  <a:schemeClr val="dk1"/>
                </a:solidFill>
              </a:rPr>
              <a:t>GDI229 sobre estrategias de capacitación y GDI230 sobre las temáticas</a:t>
            </a:r>
          </a:p>
          <a:p>
            <a:pPr algn="l"/>
            <a:r>
              <a:rPr lang="es-ES" sz="1600" b="1" dirty="0">
                <a:solidFill>
                  <a:schemeClr val="dk1"/>
                </a:solidFill>
              </a:rPr>
              <a:t>GDI227.</a:t>
            </a:r>
            <a:r>
              <a:rPr lang="es-ES" sz="1800" b="0" i="0" u="none" strike="noStrike" baseline="0" dirty="0">
                <a:solidFill>
                  <a:srgbClr val="004885"/>
                </a:solidFill>
                <a:latin typeface="Arial" panose="020B0604020202020204" pitchFamily="34" charset="0"/>
              </a:rPr>
              <a:t> </a:t>
            </a:r>
            <a:r>
              <a:rPr lang="es-ES" sz="1600" b="1" dirty="0">
                <a:solidFill>
                  <a:schemeClr val="dk1"/>
                </a:solidFill>
              </a:rPr>
              <a:t>Indique las estrategias que implementó la entidad durante la vigencia 2022 para capacitar a servidores y contratistas en la Política de Gobierno Digital: </a:t>
            </a:r>
            <a:r>
              <a:rPr lang="es-ES" sz="1600" dirty="0">
                <a:solidFill>
                  <a:schemeClr val="dk1"/>
                </a:solidFill>
              </a:rPr>
              <a:t>Cursos dispuestos por el Ministerio de Tecnologías de la Información y las Comunicaciones</a:t>
            </a:r>
          </a:p>
          <a:p>
            <a:pPr algn="l"/>
            <a:r>
              <a:rPr lang="es-ES" sz="1600" b="1" dirty="0">
                <a:solidFill>
                  <a:schemeClr val="dk1"/>
                </a:solidFill>
              </a:rPr>
              <a:t>GDI228. ¿Cuáles de las siguientes temáticas de la Política de Gobierno Digital incluyó la entidad en sus estrategias de capacitación a servidores y contratistas durante la vigencia 2022?</a:t>
            </a:r>
            <a:r>
              <a:rPr lang="es-CO" sz="1800" b="0" i="0" u="none" strike="noStrike" baseline="0" dirty="0">
                <a:solidFill>
                  <a:srgbClr val="004885"/>
                </a:solidFill>
                <a:latin typeface="Arial" panose="020B0604020202020204" pitchFamily="34" charset="0"/>
              </a:rPr>
              <a:t> </a:t>
            </a:r>
            <a:r>
              <a:rPr lang="es-CO" sz="1600" dirty="0">
                <a:solidFill>
                  <a:schemeClr val="dk1"/>
                </a:solidFill>
              </a:rPr>
              <a:t>Decisiones basadas en datos</a:t>
            </a:r>
          </a:p>
        </p:txBody>
      </p:sp>
      <p:sp>
        <p:nvSpPr>
          <p:cNvPr id="2" name="TextBox 6">
            <a:extLst>
              <a:ext uri="{FF2B5EF4-FFF2-40B4-BE49-F238E27FC236}">
                <a16:creationId xmlns:a16="http://schemas.microsoft.com/office/drawing/2014/main" id="{A462909B-2344-367C-1436-3B348A9476F4}"/>
              </a:ext>
            </a:extLst>
          </p:cNvPr>
          <p:cNvSpPr txBox="1"/>
          <p:nvPr/>
        </p:nvSpPr>
        <p:spPr>
          <a:xfrm>
            <a:off x="1270741" y="319658"/>
            <a:ext cx="1005911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GESTIÓN CON VALORES PARA RESULTADOS 89,7</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01853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885C1ED-CE2F-DB75-35F9-733142EE0E65}"/>
              </a:ext>
            </a:extLst>
          </p:cNvPr>
          <p:cNvSpPr txBox="1"/>
          <p:nvPr/>
        </p:nvSpPr>
        <p:spPr>
          <a:xfrm>
            <a:off x="217714" y="0"/>
            <a:ext cx="11756571" cy="4431983"/>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endParaRPr lang="es-ES" sz="1800" b="1" dirty="0">
              <a:solidFill>
                <a:prstClr val="black"/>
              </a:solidFill>
            </a:endParaRPr>
          </a:p>
          <a:p>
            <a:pPr marR="0" lvl="0" defTabSz="914400" rtl="0" eaLnBrk="1" fontAlgn="auto" latinLnBrk="0" hangingPunct="1">
              <a:lnSpc>
                <a:spcPct val="100000"/>
              </a:lnSpc>
              <a:spcBef>
                <a:spcPts val="0"/>
              </a:spcBef>
              <a:spcAft>
                <a:spcPts val="0"/>
              </a:spcAft>
              <a:buClrTx/>
              <a:buSzTx/>
              <a:tabLst/>
              <a:defRPr/>
            </a:pPr>
            <a:endParaRPr lang="es-ES" b="1" dirty="0">
              <a:solidFill>
                <a:prstClr val="black"/>
              </a:solidFill>
            </a:endParaRPr>
          </a:p>
          <a:p>
            <a:pPr marR="0" lvl="0" defTabSz="914400" rtl="0" eaLnBrk="1" fontAlgn="auto" latinLnBrk="0" hangingPunct="1">
              <a:lnSpc>
                <a:spcPct val="100000"/>
              </a:lnSpc>
              <a:spcBef>
                <a:spcPts val="0"/>
              </a:spcBef>
              <a:spcAft>
                <a:spcPts val="0"/>
              </a:spcAft>
              <a:buClrTx/>
              <a:buSzTx/>
              <a:tabLst/>
              <a:defRPr/>
            </a:pPr>
            <a:endParaRPr lang="es-ES" sz="1800" b="1" dirty="0">
              <a:solidFill>
                <a:prstClr val="black"/>
              </a:solidFill>
            </a:endParaRPr>
          </a:p>
          <a:p>
            <a:pPr marR="0" lvl="0" defTabSz="914400" rtl="0" eaLnBrk="1" fontAlgn="auto" latinLnBrk="0" hangingPunct="1">
              <a:lnSpc>
                <a:spcPct val="100000"/>
              </a:lnSpc>
              <a:spcBef>
                <a:spcPts val="0"/>
              </a:spcBef>
              <a:spcAft>
                <a:spcPts val="0"/>
              </a:spcAft>
              <a:buClrTx/>
              <a:buSzTx/>
              <a:tabLst/>
              <a:defRPr/>
            </a:pPr>
            <a:endParaRPr lang="es-ES" sz="1800" b="1" dirty="0">
              <a:solidFill>
                <a:prstClr val="black"/>
              </a:solidFill>
            </a:endParaRPr>
          </a:p>
          <a:p>
            <a:r>
              <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POLITICA GOBIERNO DIGITAL 2021: 88.9 PREGUNTAS 2022: 63</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 PUNTAJE 2022 86,5</a:t>
            </a:r>
          </a:p>
          <a:p>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algn="l"/>
            <a:r>
              <a:rPr lang="es-ES" sz="1600" b="1" dirty="0">
                <a:solidFill>
                  <a:schemeClr val="dk1"/>
                </a:solidFill>
              </a:rPr>
              <a:t>GDI242. El servicio de interoperabilidad a través de la plataforma X-ROAD le ha permitido a la entidad: </a:t>
            </a:r>
            <a:r>
              <a:rPr lang="es-ES" sz="1600" dirty="0">
                <a:solidFill>
                  <a:schemeClr val="dk1"/>
                </a:solidFill>
              </a:rPr>
              <a:t>Reducir los tiempos de respuesta de los trámites. Indique cuánto tiempo promedio por trámite para la vigencia 2022. Reducir los costos de operación. Indique el monto en pesos para la vigencia 2022. La respuesta dada fue la entidad no ha desarrollado mediciones para evaluar los beneficios de utilizar el servicio de Interoperabilidad</a:t>
            </a:r>
          </a:p>
          <a:p>
            <a:pPr algn="l"/>
            <a:r>
              <a:rPr lang="es-ES" sz="1600" b="1" dirty="0">
                <a:solidFill>
                  <a:schemeClr val="dk1"/>
                </a:solidFill>
              </a:rPr>
              <a:t>GDI243. Indique el promedio mensual de transacciones proyectadas a realizar por la entidad en la vigencia 2023 a través de la plataforma de interoperabilidad X-ROAD: </a:t>
            </a:r>
            <a:r>
              <a:rPr lang="es-ES" sz="1600" dirty="0">
                <a:solidFill>
                  <a:schemeClr val="dk1"/>
                </a:solidFill>
              </a:rPr>
              <a:t>Ninguna</a:t>
            </a:r>
          </a:p>
          <a:p>
            <a:pPr algn="l"/>
            <a:r>
              <a:rPr lang="es-ES" sz="1600" b="1" dirty="0">
                <a:solidFill>
                  <a:schemeClr val="dk1"/>
                </a:solidFill>
              </a:rPr>
              <a:t>GDI248. Cuáles de las siguientes técnicas de análisis de datos implementó la entidad durante la </a:t>
            </a:r>
            <a:r>
              <a:rPr lang="es-CO" sz="1600" b="1" dirty="0">
                <a:solidFill>
                  <a:schemeClr val="dk1"/>
                </a:solidFill>
              </a:rPr>
              <a:t>vigencia evaluada</a:t>
            </a:r>
            <a:r>
              <a:rPr lang="es-CO" sz="1800" b="0" i="0" u="none" strike="noStrike" baseline="0" dirty="0">
                <a:solidFill>
                  <a:srgbClr val="004885"/>
                </a:solidFill>
                <a:latin typeface="Arial" panose="020B0604020202020204" pitchFamily="34" charset="0"/>
              </a:rPr>
              <a:t>: </a:t>
            </a:r>
            <a:r>
              <a:rPr lang="es-ES" sz="1600" dirty="0">
                <a:solidFill>
                  <a:schemeClr val="dk1"/>
                </a:solidFill>
              </a:rPr>
              <a:t>Análisis de causalidad, es decir, hace uso de técnicas estadísticas de causalidad (causa y efecto), donde se analiza cómo un conjunto de variables puede afectar el comportamiento de otra variable</a:t>
            </a:r>
          </a:p>
          <a:p>
            <a:pPr algn="l"/>
            <a:endParaRPr lang="es-ES" sz="1600" dirty="0">
              <a:solidFill>
                <a:schemeClr val="dk1"/>
              </a:solidFill>
            </a:endParaRPr>
          </a:p>
          <a:p>
            <a:pPr algn="l"/>
            <a:endParaRPr lang="es-ES" sz="1600" dirty="0">
              <a:solidFill>
                <a:schemeClr val="dk1"/>
              </a:solidFill>
            </a:endParaRPr>
          </a:p>
        </p:txBody>
      </p:sp>
      <p:sp>
        <p:nvSpPr>
          <p:cNvPr id="2" name="TextBox 6">
            <a:extLst>
              <a:ext uri="{FF2B5EF4-FFF2-40B4-BE49-F238E27FC236}">
                <a16:creationId xmlns:a16="http://schemas.microsoft.com/office/drawing/2014/main" id="{4F9EA1DB-8B1A-DE3A-0CF9-38306B914076}"/>
              </a:ext>
            </a:extLst>
          </p:cNvPr>
          <p:cNvSpPr txBox="1"/>
          <p:nvPr/>
        </p:nvSpPr>
        <p:spPr>
          <a:xfrm>
            <a:off x="1270741" y="319658"/>
            <a:ext cx="1005911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GESTIÓN CON VALORES PARA RESULTADOS 89,7</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65041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38416DF4-968B-F031-EEA1-B4BD7107E810}"/>
              </a:ext>
            </a:extLst>
          </p:cNvPr>
          <p:cNvGraphicFramePr>
            <a:graphicFrameLocks noGrp="1"/>
          </p:cNvGraphicFramePr>
          <p:nvPr>
            <p:extLst>
              <p:ext uri="{D42A27DB-BD31-4B8C-83A1-F6EECF244321}">
                <p14:modId xmlns:p14="http://schemas.microsoft.com/office/powerpoint/2010/main" val="2843501901"/>
              </p:ext>
            </p:extLst>
          </p:nvPr>
        </p:nvGraphicFramePr>
        <p:xfrm>
          <a:off x="461639" y="1558981"/>
          <a:ext cx="3814269" cy="2873683"/>
        </p:xfrm>
        <a:graphic>
          <a:graphicData uri="http://schemas.openxmlformats.org/drawingml/2006/table">
            <a:tbl>
              <a:tblPr/>
              <a:tblGrid>
                <a:gridCol w="770772">
                  <a:extLst>
                    <a:ext uri="{9D8B030D-6E8A-4147-A177-3AD203B41FA5}">
                      <a16:colId xmlns:a16="http://schemas.microsoft.com/office/drawing/2014/main" val="751055719"/>
                    </a:ext>
                  </a:extLst>
                </a:gridCol>
                <a:gridCol w="2259526">
                  <a:extLst>
                    <a:ext uri="{9D8B030D-6E8A-4147-A177-3AD203B41FA5}">
                      <a16:colId xmlns:a16="http://schemas.microsoft.com/office/drawing/2014/main" val="2343894378"/>
                    </a:ext>
                  </a:extLst>
                </a:gridCol>
                <a:gridCol w="783971">
                  <a:extLst>
                    <a:ext uri="{9D8B030D-6E8A-4147-A177-3AD203B41FA5}">
                      <a16:colId xmlns:a16="http://schemas.microsoft.com/office/drawing/2014/main" val="1748371031"/>
                    </a:ext>
                  </a:extLst>
                </a:gridCol>
              </a:tblGrid>
              <a:tr h="526842">
                <a:tc>
                  <a:txBody>
                    <a:bodyPr/>
                    <a:lstStyle/>
                    <a:p>
                      <a:pPr algn="ctr" fontAlgn="ctr"/>
                      <a:r>
                        <a:rPr lang="es-CO" sz="11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a:solidFill>
                            <a:srgbClr val="FFFFFF"/>
                          </a:solidFill>
                          <a:effectLst/>
                          <a:latin typeface="Calibri" panose="020F0502020204030204" pitchFamily="34" charset="0"/>
                        </a:rPr>
                        <a:t>POLITICA SEGURIDAD DIGITAL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975502872"/>
                  </a:ext>
                </a:extLst>
              </a:tr>
              <a:tr h="710438">
                <a:tc>
                  <a:txBody>
                    <a:bodyPr/>
                    <a:lstStyle/>
                    <a:p>
                      <a:pPr algn="ctr" fontAlgn="ctr"/>
                      <a:r>
                        <a:rPr lang="es-CO" sz="1200" b="1" i="0" u="none" strike="noStrike">
                          <a:solidFill>
                            <a:srgbClr val="000000"/>
                          </a:solidFill>
                          <a:effectLst/>
                          <a:latin typeface="Calibri" panose="020F0502020204030204" pitchFamily="34" charset="0"/>
                        </a:rPr>
                        <a:t>I21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Calibri" panose="020F0502020204030204" pitchFamily="34" charset="0"/>
                        </a:rPr>
                        <a:t>ASIGANCIÓN DE RECURSOS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60,7</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449244953"/>
                  </a:ext>
                </a:extLst>
              </a:tr>
              <a:tr h="949911">
                <a:tc>
                  <a:txBody>
                    <a:bodyPr/>
                    <a:lstStyle/>
                    <a:p>
                      <a:pPr algn="ctr" fontAlgn="ctr"/>
                      <a:r>
                        <a:rPr lang="es-CO" sz="1200" b="1" i="0" u="none" strike="noStrike">
                          <a:solidFill>
                            <a:srgbClr val="000000"/>
                          </a:solidFill>
                          <a:effectLst/>
                          <a:latin typeface="Calibri" panose="020F0502020204030204" pitchFamily="34" charset="0"/>
                        </a:rPr>
                        <a:t>I22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Calibri" panose="020F0502020204030204" pitchFamily="34" charset="0"/>
                        </a:rPr>
                        <a:t>IMPLEMENTACIÓN LINEAMIENTOS DE POLÍTICA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88,7</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055469955"/>
                  </a:ext>
                </a:extLst>
              </a:tr>
              <a:tr h="686492">
                <a:tc>
                  <a:txBody>
                    <a:bodyPr/>
                    <a:lstStyle/>
                    <a:p>
                      <a:pPr algn="ctr" fontAlgn="ctr"/>
                      <a:r>
                        <a:rPr lang="es-CO" sz="1200" b="1" i="0" u="none" strike="noStrike">
                          <a:solidFill>
                            <a:srgbClr val="000000"/>
                          </a:solidFill>
                          <a:effectLst/>
                          <a:latin typeface="Calibri" panose="020F0502020204030204" pitchFamily="34" charset="0"/>
                        </a:rPr>
                        <a:t>I23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a:solidFill>
                            <a:srgbClr val="000000"/>
                          </a:solidFill>
                          <a:effectLst/>
                          <a:latin typeface="Calibri" panose="020F0502020204030204" pitchFamily="34" charset="0"/>
                        </a:rPr>
                        <a:t>DESPLIEGUE DE CONTROLES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80,0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910785067"/>
                  </a:ext>
                </a:extLst>
              </a:tr>
            </a:tbl>
          </a:graphicData>
        </a:graphic>
      </p:graphicFrame>
      <p:sp>
        <p:nvSpPr>
          <p:cNvPr id="6" name="CuadroTexto 5">
            <a:extLst>
              <a:ext uri="{FF2B5EF4-FFF2-40B4-BE49-F238E27FC236}">
                <a16:creationId xmlns:a16="http://schemas.microsoft.com/office/drawing/2014/main" id="{BAED50D2-BE21-107A-44FF-B8F0A3FA8B30}"/>
              </a:ext>
            </a:extLst>
          </p:cNvPr>
          <p:cNvSpPr txBox="1"/>
          <p:nvPr/>
        </p:nvSpPr>
        <p:spPr>
          <a:xfrm>
            <a:off x="4859383" y="1092693"/>
            <a:ext cx="7132320" cy="501675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POLITICA SEGURIDAD DIGITAL 2021: 94.6 PREGUNTAS 2022: 23</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 PUNTAJE 2022 82,2</a:t>
            </a: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SDI202. La entidad garantiza el soporte, actualización y mantenimiento del licenciamiento de las herramientas, plataformas, servicios y sistemas de información que hacen parte de la infraestructura tecnológica de la entidad.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El total de la infraestructura tecnológica de la entidad se encuentra cubierta con el soporte, actualización y mantenimiento </a:t>
            </a:r>
            <a:r>
              <a:rPr kumimoji="0" lang="es-CO" sz="1600" b="0" i="0" u="none" strike="noStrike" kern="1200" cap="none" spc="0" normalizeH="0" baseline="0" noProof="0" dirty="0">
                <a:ln>
                  <a:noFill/>
                </a:ln>
                <a:solidFill>
                  <a:prstClr val="black"/>
                </a:solidFill>
                <a:effectLst/>
                <a:uLnTx/>
                <a:uFillTx/>
                <a:latin typeface="Calibri" panose="020F0502020204030204"/>
                <a:ea typeface="+mn-ea"/>
                <a:cs typeface="+mn-cs"/>
              </a:rPr>
              <a:t>requerido para su operación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SDI203. Cuáles factores tuvo en cuenta la entidad para elaborar, conservar y revisar los registros de actividades de usuario, excepciones, fallas y eventos de seguridad de la información.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Identificación y actualización de los usuarios. Archivos a los que se tuvo acceso, y el tipo de acceso.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SDI206. Para asegurar la continuidad de la seguridad de la información la entidad: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Contó con un plan de continuidad de negocio o un plan de recuperación de desastres definido, documentado, aprobado por la alta dirección y </a:t>
            </a:r>
            <a:r>
              <a:rPr kumimoji="0" lang="es-ES" sz="1600" b="0" i="0" u="sng" strike="noStrike" kern="1200" cap="none" spc="0" normalizeH="0" baseline="0" noProof="0" dirty="0">
                <a:ln>
                  <a:noFill/>
                </a:ln>
                <a:solidFill>
                  <a:prstClr val="black"/>
                </a:solidFill>
                <a:effectLst/>
                <a:uLnTx/>
                <a:uFillTx/>
                <a:latin typeface="Calibri" panose="020F0502020204030204"/>
                <a:ea typeface="+mn-ea"/>
                <a:cs typeface="+mn-cs"/>
              </a:rPr>
              <a:t>han realizado pruebas de continuidad. Esta respuesta inhabilita la pregunta SDI207 sobre las pruebas de recuperación de información y continuidad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SDI213. Durante la vigencia evaluada la entidad realizó análisis de vulnerabilidades para: </a:t>
            </a:r>
            <a:r>
              <a:rPr kumimoji="0" lang="es-CO" sz="1600" b="0" i="0" u="none" strike="noStrike" kern="1200" cap="none" spc="0" normalizeH="0" baseline="0" noProof="0" dirty="0">
                <a:ln>
                  <a:noFill/>
                </a:ln>
                <a:solidFill>
                  <a:prstClr val="black"/>
                </a:solidFill>
                <a:effectLst/>
                <a:uLnTx/>
                <a:uFillTx/>
                <a:latin typeface="Calibri" panose="020F0502020204030204"/>
                <a:ea typeface="+mn-ea"/>
                <a:cs typeface="+mn-cs"/>
              </a:rPr>
              <a:t>Infraestructura </a:t>
            </a:r>
            <a:r>
              <a:rPr kumimoji="0" lang="es-CO" sz="1600" b="0" i="0" u="none" strike="noStrike" kern="1200" cap="none" spc="0" normalizeH="0" baseline="0" noProof="0" dirty="0" err="1">
                <a:ln>
                  <a:noFill/>
                </a:ln>
                <a:solidFill>
                  <a:prstClr val="black"/>
                </a:solidFill>
                <a:effectLst/>
                <a:uLnTx/>
                <a:uFillTx/>
                <a:latin typeface="Calibri" panose="020F0502020204030204"/>
                <a:ea typeface="+mn-ea"/>
                <a:cs typeface="+mn-cs"/>
              </a:rPr>
              <a:t>on</a:t>
            </a:r>
            <a:r>
              <a:rPr kumimoji="0" lang="es-CO" sz="1600" b="0" i="0" u="none" strike="noStrike" kern="1200" cap="none" spc="0" normalizeH="0" baseline="0" noProof="0" dirty="0">
                <a:ln>
                  <a:noFill/>
                </a:ln>
                <a:solidFill>
                  <a:prstClr val="black"/>
                </a:solidFill>
                <a:effectLst/>
                <a:uLnTx/>
                <a:uFillTx/>
                <a:latin typeface="Calibri" panose="020F0502020204030204"/>
                <a:ea typeface="+mn-ea"/>
                <a:cs typeface="+mn-cs"/>
              </a:rPr>
              <a:t> premise. </a:t>
            </a:r>
            <a:r>
              <a:rPr kumimoji="0" lang="es-CO" sz="1600" b="0" i="0" u="sng" strike="noStrike" kern="1200" cap="none" spc="0" normalizeH="0" baseline="0" noProof="0" dirty="0">
                <a:ln>
                  <a:noFill/>
                </a:ln>
                <a:solidFill>
                  <a:prstClr val="black"/>
                </a:solidFill>
                <a:effectLst/>
                <a:uLnTx/>
                <a:uFillTx/>
                <a:latin typeface="Calibri" panose="020F0502020204030204"/>
                <a:ea typeface="+mn-ea"/>
                <a:cs typeface="+mn-cs"/>
              </a:rPr>
              <a:t>Esta pregunta inhabilita la SDI215 sobre periodicidad del análisis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O" sz="1600" u="sng"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16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6">
            <a:extLst>
              <a:ext uri="{FF2B5EF4-FFF2-40B4-BE49-F238E27FC236}">
                <a16:creationId xmlns:a16="http://schemas.microsoft.com/office/drawing/2014/main" id="{6520B635-DE40-9941-2E1A-BD4C03BDB6C3}"/>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4" name="TextBox 6">
            <a:extLst>
              <a:ext uri="{FF2B5EF4-FFF2-40B4-BE49-F238E27FC236}">
                <a16:creationId xmlns:a16="http://schemas.microsoft.com/office/drawing/2014/main" id="{EDE73BC1-8229-EBC2-C996-CFE12CF44220}"/>
              </a:ext>
            </a:extLst>
          </p:cNvPr>
          <p:cNvSpPr txBox="1"/>
          <p:nvPr/>
        </p:nvSpPr>
        <p:spPr>
          <a:xfrm>
            <a:off x="1270741" y="319658"/>
            <a:ext cx="1005911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GESTIÓN CON VALORES PARA RESULTADOS 89,7</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11059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BA0EB46C-9392-35ED-36CA-CADA384B50E2}"/>
              </a:ext>
            </a:extLst>
          </p:cNvPr>
          <p:cNvGraphicFramePr>
            <a:graphicFrameLocks noGrp="1"/>
          </p:cNvGraphicFramePr>
          <p:nvPr>
            <p:extLst>
              <p:ext uri="{D42A27DB-BD31-4B8C-83A1-F6EECF244321}">
                <p14:modId xmlns:p14="http://schemas.microsoft.com/office/powerpoint/2010/main" val="3071491905"/>
              </p:ext>
            </p:extLst>
          </p:nvPr>
        </p:nvGraphicFramePr>
        <p:xfrm>
          <a:off x="498423" y="2550726"/>
          <a:ext cx="3159178" cy="2471299"/>
        </p:xfrm>
        <a:graphic>
          <a:graphicData uri="http://schemas.openxmlformats.org/drawingml/2006/table">
            <a:tbl>
              <a:tblPr/>
              <a:tblGrid>
                <a:gridCol w="638393">
                  <a:extLst>
                    <a:ext uri="{9D8B030D-6E8A-4147-A177-3AD203B41FA5}">
                      <a16:colId xmlns:a16="http://schemas.microsoft.com/office/drawing/2014/main" val="564605119"/>
                    </a:ext>
                  </a:extLst>
                </a:gridCol>
                <a:gridCol w="1871458">
                  <a:extLst>
                    <a:ext uri="{9D8B030D-6E8A-4147-A177-3AD203B41FA5}">
                      <a16:colId xmlns:a16="http://schemas.microsoft.com/office/drawing/2014/main" val="4225931762"/>
                    </a:ext>
                  </a:extLst>
                </a:gridCol>
                <a:gridCol w="649327">
                  <a:extLst>
                    <a:ext uri="{9D8B030D-6E8A-4147-A177-3AD203B41FA5}">
                      <a16:colId xmlns:a16="http://schemas.microsoft.com/office/drawing/2014/main" val="3767178779"/>
                    </a:ext>
                  </a:extLst>
                </a:gridCol>
              </a:tblGrid>
              <a:tr h="459619">
                <a:tc>
                  <a:txBody>
                    <a:bodyPr/>
                    <a:lstStyle/>
                    <a:p>
                      <a:pPr algn="ctr" fontAlgn="ctr"/>
                      <a:r>
                        <a:rPr lang="es-CO" sz="11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dirty="0">
                          <a:solidFill>
                            <a:srgbClr val="FFFFFF"/>
                          </a:solidFill>
                          <a:effectLst/>
                          <a:latin typeface="Calibri" panose="020F0502020204030204" pitchFamily="34" charset="0"/>
                        </a:rPr>
                        <a:t>POLITICA MEJORA NORMATIVA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840561268"/>
                  </a:ext>
                </a:extLst>
              </a:tr>
              <a:tr h="692759">
                <a:tc>
                  <a:txBody>
                    <a:bodyPr/>
                    <a:lstStyle/>
                    <a:p>
                      <a:pPr algn="ctr" fontAlgn="ctr"/>
                      <a:r>
                        <a:rPr lang="es-CO" sz="1200" b="1" i="0" u="none" strike="noStrike">
                          <a:solidFill>
                            <a:srgbClr val="000000"/>
                          </a:solidFill>
                          <a:effectLst/>
                          <a:latin typeface="Calibri" panose="020F0502020204030204" pitchFamily="34" charset="0"/>
                        </a:rPr>
                        <a:t>I29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Calibri" panose="020F0502020204030204" pitchFamily="34" charset="0"/>
                        </a:rPr>
                        <a:t>PLANEACIÓN Y DISEÑO DE LOS ACTOS ADMINISTRATIVOS DE CARÁCTER GENERAL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83,3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350524271"/>
                  </a:ext>
                </a:extLst>
              </a:tr>
              <a:tr h="726064">
                <a:tc>
                  <a:txBody>
                    <a:bodyPr/>
                    <a:lstStyle/>
                    <a:p>
                      <a:pPr algn="ctr" fontAlgn="ctr"/>
                      <a:r>
                        <a:rPr lang="es-CO" sz="1200" b="1" i="0" u="none" strike="noStrike" dirty="0">
                          <a:solidFill>
                            <a:srgbClr val="000000"/>
                          </a:solidFill>
                          <a:effectLst/>
                          <a:latin typeface="Calibri" panose="020F0502020204030204" pitchFamily="34" charset="0"/>
                        </a:rPr>
                        <a:t>I30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Calibri" panose="020F0502020204030204" pitchFamily="34" charset="0"/>
                        </a:rPr>
                        <a:t>REDACCIÓN, CONSULTA PÚBLICA Y REVISIÓN DE LOS ACTOS ADMINISTRATIVOS DE CARÁCTER GENERAL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85,1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354770128"/>
                  </a:ext>
                </a:extLst>
              </a:tr>
              <a:tr h="459619">
                <a:tc>
                  <a:txBody>
                    <a:bodyPr/>
                    <a:lstStyle/>
                    <a:p>
                      <a:pPr algn="ctr" fontAlgn="ctr"/>
                      <a:r>
                        <a:rPr lang="es-CO" sz="1200" b="1" i="0" u="none" strike="noStrike">
                          <a:solidFill>
                            <a:srgbClr val="000000"/>
                          </a:solidFill>
                          <a:effectLst/>
                          <a:latin typeface="Calibri" panose="020F0502020204030204" pitchFamily="34" charset="0"/>
                        </a:rPr>
                        <a:t>I31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a:solidFill>
                            <a:srgbClr val="000000"/>
                          </a:solidFill>
                          <a:effectLst/>
                          <a:latin typeface="Calibri" panose="020F0502020204030204" pitchFamily="34" charset="0"/>
                        </a:rPr>
                        <a:t>PUBLICACIÓN Y REVISIÓN DE LOS ACTOS ADMINISTRATIVOS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72,2</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625197917"/>
                  </a:ext>
                </a:extLst>
              </a:tr>
            </a:tbl>
          </a:graphicData>
        </a:graphic>
      </p:graphicFrame>
      <p:sp>
        <p:nvSpPr>
          <p:cNvPr id="8" name="CuadroTexto 7">
            <a:extLst>
              <a:ext uri="{FF2B5EF4-FFF2-40B4-BE49-F238E27FC236}">
                <a16:creationId xmlns:a16="http://schemas.microsoft.com/office/drawing/2014/main" id="{CB080C6D-9E2B-130D-3641-36B4D736FDA2}"/>
              </a:ext>
            </a:extLst>
          </p:cNvPr>
          <p:cNvSpPr txBox="1"/>
          <p:nvPr/>
        </p:nvSpPr>
        <p:spPr>
          <a:xfrm>
            <a:off x="3946250" y="770164"/>
            <a:ext cx="7879990" cy="6032421"/>
          </a:xfrm>
          <a:prstGeom prst="rect">
            <a:avLst/>
          </a:prstGeom>
          <a:noFill/>
        </p:spPr>
        <p:txBody>
          <a:bodyPr wrap="square">
            <a:spAutoFit/>
          </a:bodyPr>
          <a:lstStyle/>
          <a:p>
            <a:r>
              <a:rPr kumimoji="0" lang="es-ES" sz="1600" b="1" i="0" u="none" strike="noStrike" kern="1200" cap="none" spc="0" normalizeH="0" baseline="0" noProof="0" dirty="0">
                <a:ln>
                  <a:noFill/>
                </a:ln>
                <a:solidFill>
                  <a:schemeClr val="accent1">
                    <a:lumMod val="75000"/>
                  </a:schemeClr>
                </a:solidFill>
                <a:effectLst/>
                <a:uLnTx/>
                <a:uFillTx/>
                <a:ea typeface="+mn-ea"/>
                <a:cs typeface="+mn-cs"/>
              </a:rPr>
              <a:t>POLITICA </a:t>
            </a:r>
            <a:r>
              <a:rPr lang="es-ES" sz="1600" b="1" dirty="0">
                <a:solidFill>
                  <a:schemeClr val="accent1">
                    <a:lumMod val="75000"/>
                  </a:schemeClr>
                </a:solidFill>
              </a:rPr>
              <a:t>DEFENSA JURÍDICA </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2021: 81.3. PREGUNTAS 2022: 29 PUNTAJE 2022 100</a:t>
            </a: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r>
              <a:rPr lang="es-ES" sz="1600" b="1" dirty="0">
                <a:solidFill>
                  <a:schemeClr val="dk1"/>
                </a:solidFill>
              </a:rPr>
              <a:t>Se dio respuesta completa a los enunciados</a:t>
            </a:r>
          </a:p>
          <a:p>
            <a:endParaRPr lang="es-ES" sz="1600" b="1"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POLITICA MEJORA NORMATIVA 2021: 60.5. PREGUNTAS 2022: 27</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 PUNTAJE 2022 77,5</a:t>
            </a: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MJN201. ¿Cuáles de las siguientes acciones realizó la entidad en la planificación de temas, problemáticas o situaciones que se buscaron solucionar mediante la expedición de actos normativos de carácter general durante la vigencia evaluada? </a:t>
            </a:r>
            <a:r>
              <a:rPr kumimoji="0" lang="es-ES" sz="16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rPr>
              <a:t>Informó a los interesados las modificaciones que se realizaron en la agenda o documento de planeación definitiva en el año de vigencia</a:t>
            </a:r>
            <a:endPar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MJN204. ¿Cuáles de las siguientes etapas tuvo en cuenta la entidad antes de proyectar un acto </a:t>
            </a:r>
            <a:r>
              <a:rPr kumimoji="0" lang="es-CO" sz="1600" b="1" i="0" u="none" strike="noStrike" kern="1200" cap="none" spc="0" normalizeH="0" baseline="0" noProof="0" dirty="0">
                <a:ln>
                  <a:noFill/>
                </a:ln>
                <a:solidFill>
                  <a:prstClr val="black"/>
                </a:solidFill>
                <a:effectLst/>
                <a:uLnTx/>
                <a:uFillTx/>
                <a:latin typeface="Calibri" panose="020F0502020204030204"/>
                <a:ea typeface="+mn-ea"/>
                <a:cs typeface="+mn-cs"/>
              </a:rPr>
              <a:t>administrativo de carácter general durante la vigencia evaluada?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Escogió cuál de las alternativas analizadas resolvía mejor el problema, basándose en los resultados de la evaluación realizada (multicriterio, costo beneficio, costo efectividad u otras). Identificó cómo va a ser el proceso de implementación y monitoreo de la intervención estableciendo parámetros de medición </a:t>
            </a:r>
            <a:r>
              <a:rPr kumimoji="0" lang="es-CO" sz="1600" b="0" i="0" u="none" strike="noStrike" kern="1200" cap="none" spc="0" normalizeH="0" baseline="0" noProof="0" dirty="0">
                <a:ln>
                  <a:noFill/>
                </a:ln>
                <a:solidFill>
                  <a:prstClr val="black"/>
                </a:solidFill>
                <a:effectLst/>
                <a:uLnTx/>
                <a:uFillTx/>
                <a:latin typeface="Calibri" panose="020F0502020204030204"/>
                <a:ea typeface="+mn-ea"/>
                <a:cs typeface="+mn-cs"/>
              </a:rPr>
              <a:t>para su posterior evaluación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MJN210. ¿Cuáles de los siguientes aspectos tuvo en cuenta la entidad para vincular a los interesados antes de la expedición de un acto administrativo?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Realizó la difusión de la consulta pública de los proyectos normativos.</a:t>
            </a:r>
            <a:endParaRPr kumimoji="0" lang="es-CO"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MJN213. Indique cuáles de las siguientes actividades tuvo en cuenta la entidad en la vigencia evaluada para la revisión final de las normas antes de su expedición:</a:t>
            </a:r>
            <a:r>
              <a:rPr kumimoji="0" lang="es-ES" sz="1800" b="0" i="0" u="none" strike="noStrike" kern="1200" cap="none" spc="0" normalizeH="0" baseline="0" noProof="0" dirty="0">
                <a:ln>
                  <a:noFill/>
                </a:ln>
                <a:solidFill>
                  <a:srgbClr val="004885"/>
                </a:solidFill>
                <a:effectLst/>
                <a:uLnTx/>
                <a:uFillTx/>
                <a:latin typeface="Arial" panose="020B0604020202020204" pitchFamily="34" charset="0"/>
                <a:ea typeface="+mn-ea"/>
                <a:cs typeface="+mn-cs"/>
              </a:rPr>
              <a:t>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Revisó que las regulaciones cumplían las directrices en materia de Técnica normativa</a:t>
            </a:r>
          </a:p>
        </p:txBody>
      </p:sp>
      <p:sp>
        <p:nvSpPr>
          <p:cNvPr id="2" name="TextBox 6">
            <a:extLst>
              <a:ext uri="{FF2B5EF4-FFF2-40B4-BE49-F238E27FC236}">
                <a16:creationId xmlns:a16="http://schemas.microsoft.com/office/drawing/2014/main" id="{61FE0474-60C5-33DA-C109-EB30C6303146}"/>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TextBox 6">
            <a:extLst>
              <a:ext uri="{FF2B5EF4-FFF2-40B4-BE49-F238E27FC236}">
                <a16:creationId xmlns:a16="http://schemas.microsoft.com/office/drawing/2014/main" id="{A8994702-4637-7F0E-415E-2A627BD55FE5}"/>
              </a:ext>
            </a:extLst>
          </p:cNvPr>
          <p:cNvSpPr txBox="1"/>
          <p:nvPr/>
        </p:nvSpPr>
        <p:spPr>
          <a:xfrm>
            <a:off x="1270741" y="319658"/>
            <a:ext cx="1005911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GESTIÓN CON VALORES PARA RESULTADOS 89,7</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80555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a:extLst>
              <a:ext uri="{FF2B5EF4-FFF2-40B4-BE49-F238E27FC236}">
                <a16:creationId xmlns:a16="http://schemas.microsoft.com/office/drawing/2014/main" id="{573DA25B-AF97-ABBB-BDD5-66331871B06C}"/>
              </a:ext>
            </a:extLst>
          </p:cNvPr>
          <p:cNvGraphicFramePr>
            <a:graphicFrameLocks noGrp="1"/>
          </p:cNvGraphicFramePr>
          <p:nvPr/>
        </p:nvGraphicFramePr>
        <p:xfrm>
          <a:off x="202794" y="1218353"/>
          <a:ext cx="3046433" cy="5351185"/>
        </p:xfrm>
        <a:graphic>
          <a:graphicData uri="http://schemas.openxmlformats.org/drawingml/2006/table">
            <a:tbl>
              <a:tblPr/>
              <a:tblGrid>
                <a:gridCol w="615610">
                  <a:extLst>
                    <a:ext uri="{9D8B030D-6E8A-4147-A177-3AD203B41FA5}">
                      <a16:colId xmlns:a16="http://schemas.microsoft.com/office/drawing/2014/main" val="1031019995"/>
                    </a:ext>
                  </a:extLst>
                </a:gridCol>
                <a:gridCol w="1804669">
                  <a:extLst>
                    <a:ext uri="{9D8B030D-6E8A-4147-A177-3AD203B41FA5}">
                      <a16:colId xmlns:a16="http://schemas.microsoft.com/office/drawing/2014/main" val="1341843570"/>
                    </a:ext>
                  </a:extLst>
                </a:gridCol>
                <a:gridCol w="626154">
                  <a:extLst>
                    <a:ext uri="{9D8B030D-6E8A-4147-A177-3AD203B41FA5}">
                      <a16:colId xmlns:a16="http://schemas.microsoft.com/office/drawing/2014/main" val="3855440526"/>
                    </a:ext>
                  </a:extLst>
                </a:gridCol>
              </a:tblGrid>
              <a:tr h="579983">
                <a:tc>
                  <a:txBody>
                    <a:bodyPr/>
                    <a:lstStyle/>
                    <a:p>
                      <a:pPr algn="ctr" fontAlgn="ctr"/>
                      <a:r>
                        <a:rPr lang="es-CO" sz="10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800" b="1" i="0" u="none" strike="noStrike">
                          <a:solidFill>
                            <a:srgbClr val="FFFFFF"/>
                          </a:solidFill>
                          <a:effectLst/>
                          <a:latin typeface="Calibri" panose="020F0502020204030204" pitchFamily="34" charset="0"/>
                        </a:rPr>
                        <a:t>POLITICA SERVICIO AL CIUDADANO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8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2464602156"/>
                  </a:ext>
                </a:extLst>
              </a:tr>
              <a:tr h="1017072">
                <a:tc>
                  <a:txBody>
                    <a:bodyPr/>
                    <a:lstStyle/>
                    <a:p>
                      <a:pPr algn="ctr" fontAlgn="ctr"/>
                      <a:r>
                        <a:rPr lang="es-CO" sz="1200" b="1" i="0" u="none" strike="noStrike">
                          <a:solidFill>
                            <a:srgbClr val="000000"/>
                          </a:solidFill>
                          <a:effectLst/>
                          <a:latin typeface="Calibri" panose="020F0502020204030204" pitchFamily="34" charset="0"/>
                        </a:rPr>
                        <a:t>I32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a:solidFill>
                            <a:srgbClr val="000000"/>
                          </a:solidFill>
                          <a:effectLst/>
                          <a:latin typeface="Calibri" panose="020F0502020204030204" pitchFamily="34" charset="0"/>
                        </a:rPr>
                        <a:t>DIAGNÓSTICO Y PLANEACIÓN DEL SERVICIO Y RELACIONAMIENTO CON LA CIUDADANÍA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93,3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396857286"/>
                  </a:ext>
                </a:extLst>
              </a:tr>
              <a:tr h="1173714">
                <a:tc>
                  <a:txBody>
                    <a:bodyPr/>
                    <a:lstStyle/>
                    <a:p>
                      <a:pPr algn="ctr" fontAlgn="ctr"/>
                      <a:r>
                        <a:rPr lang="es-CO" sz="1200" b="1" i="0" u="none" strike="noStrike">
                          <a:solidFill>
                            <a:srgbClr val="000000"/>
                          </a:solidFill>
                          <a:effectLst/>
                          <a:latin typeface="Calibri" panose="020F0502020204030204" pitchFamily="34" charset="0"/>
                        </a:rPr>
                        <a:t>I33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Calibri" panose="020F0502020204030204" pitchFamily="34" charset="0"/>
                        </a:rPr>
                        <a:t>TALENTO HUMANO IDÓNEO Y SUFICIENTE AL SERVICIO Y RELACIONAMIENTO CON LA CIUDADANÍA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96,3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789623927"/>
                  </a:ext>
                </a:extLst>
              </a:tr>
              <a:tr h="933017">
                <a:tc>
                  <a:txBody>
                    <a:bodyPr/>
                    <a:lstStyle/>
                    <a:p>
                      <a:pPr algn="ctr" fontAlgn="ctr"/>
                      <a:r>
                        <a:rPr lang="es-CO" sz="1200" b="1" i="0" u="none" strike="noStrike">
                          <a:solidFill>
                            <a:srgbClr val="000000"/>
                          </a:solidFill>
                          <a:effectLst/>
                          <a:latin typeface="Calibri" panose="020F0502020204030204" pitchFamily="34" charset="0"/>
                        </a:rPr>
                        <a:t>I34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Calibri" panose="020F0502020204030204" pitchFamily="34" charset="0"/>
                        </a:rPr>
                        <a:t>OFERTA INSTITUCIONAL DE FÁCIL ACCESO, COMPRENSIÓN Y USO PARA LA CIUDADANÍA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081597771"/>
                  </a:ext>
                </a:extLst>
              </a:tr>
              <a:tr h="1025477">
                <a:tc>
                  <a:txBody>
                    <a:bodyPr/>
                    <a:lstStyle/>
                    <a:p>
                      <a:pPr algn="ctr" fontAlgn="ctr"/>
                      <a:r>
                        <a:rPr lang="es-CO" sz="1200" b="1" i="0" u="none" strike="noStrike">
                          <a:solidFill>
                            <a:srgbClr val="000000"/>
                          </a:solidFill>
                          <a:effectLst/>
                          <a:latin typeface="Calibri" panose="020F0502020204030204" pitchFamily="34" charset="0"/>
                        </a:rPr>
                        <a:t>I35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Calibri" panose="020F0502020204030204" pitchFamily="34" charset="0"/>
                        </a:rPr>
                        <a:t>EVALUACIÓN DE LA GESTIÓN DEL SERVICIO Y MEDICIÓN DE LA EXPERIENCIA CIUDADANA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021384125"/>
                  </a:ext>
                </a:extLst>
              </a:tr>
              <a:tr h="621922">
                <a:tc>
                  <a:txBody>
                    <a:bodyPr/>
                    <a:lstStyle/>
                    <a:p>
                      <a:pPr algn="ctr" fontAlgn="ctr"/>
                      <a:r>
                        <a:rPr lang="es-CO" sz="1200" b="1" i="0" u="none" strike="noStrike">
                          <a:solidFill>
                            <a:srgbClr val="000000"/>
                          </a:solidFill>
                          <a:effectLst/>
                          <a:latin typeface="Calibri" panose="020F0502020204030204" pitchFamily="34" charset="0"/>
                        </a:rPr>
                        <a:t>I36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Calibri" panose="020F0502020204030204" pitchFamily="34" charset="0"/>
                        </a:rPr>
                        <a:t>ACCESIBILIDAD PARA PERSONAS CON DISCAPACIDAD</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85,3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165631131"/>
                  </a:ext>
                </a:extLst>
              </a:tr>
            </a:tbl>
          </a:graphicData>
        </a:graphic>
      </p:graphicFrame>
      <p:sp>
        <p:nvSpPr>
          <p:cNvPr id="9" name="CuadroTexto 8">
            <a:extLst>
              <a:ext uri="{FF2B5EF4-FFF2-40B4-BE49-F238E27FC236}">
                <a16:creationId xmlns:a16="http://schemas.microsoft.com/office/drawing/2014/main" id="{99BABF40-3862-25CB-8C02-3C60DF5A0773}"/>
              </a:ext>
            </a:extLst>
          </p:cNvPr>
          <p:cNvSpPr txBox="1"/>
          <p:nvPr/>
        </p:nvSpPr>
        <p:spPr>
          <a:xfrm>
            <a:off x="3444536" y="879203"/>
            <a:ext cx="8407152" cy="58169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POLITICA SERVICIO AL CIUDADANO 2021: 99.1. PREGUNTAS 2022: 26</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 PUNTAJE 2022 93,8</a:t>
            </a: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SEC204. Señale las acciones de lenguaje claro incluidas en la estrategia anual de servicio o </a:t>
            </a:r>
            <a:r>
              <a:rPr kumimoji="0" lang="es-CO" sz="1600" b="1" i="0" u="none" strike="noStrike" kern="1200" cap="none" spc="0" normalizeH="0" baseline="0" noProof="0" dirty="0">
                <a:ln>
                  <a:noFill/>
                </a:ln>
                <a:solidFill>
                  <a:prstClr val="black"/>
                </a:solidFill>
                <a:effectLst/>
                <a:uLnTx/>
                <a:uFillTx/>
                <a:latin typeface="Calibri" panose="020F0502020204030204"/>
                <a:ea typeface="+mn-ea"/>
                <a:cs typeface="+mn-cs"/>
              </a:rPr>
              <a:t>relacionamiento con la ciudadanía.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Lenguaje claro en la inducción y reinducción (acción de capacitación). Identifica, prioriza y analiza contenidos de mayor consulta, con la participación de servidores y ciudadanía, para reconocer si son fáciles o no de entender (acciones de simplificación). Adapta contenidos en lectura fácil para la comprensión de personas con dificultades lectoras (acciones de simplificación en </a:t>
            </a:r>
            <a:r>
              <a:rPr kumimoji="0" lang="es-CO" sz="1600" b="0" i="0" u="none" strike="noStrike" kern="1200" cap="none" spc="0" normalizeH="0" baseline="0" noProof="0" dirty="0">
                <a:ln>
                  <a:noFill/>
                </a:ln>
                <a:solidFill>
                  <a:prstClr val="black"/>
                </a:solidFill>
                <a:effectLst/>
                <a:uLnTx/>
                <a:uFillTx/>
                <a:latin typeface="Calibri" panose="020F0502020204030204"/>
                <a:ea typeface="+mn-ea"/>
                <a:cs typeface="+mn-cs"/>
              </a:rPr>
              <a:t>lectura fácil).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Incorporación de lenguaje claro en la estrategia de comunicaciones (acciones de comunicación)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SEC205.</a:t>
            </a:r>
            <a:r>
              <a:rPr kumimoji="0" lang="es-ES" sz="1800" b="0" i="0" u="none" strike="noStrike" kern="1200" cap="none" spc="0" normalizeH="0" baseline="0" noProof="0" dirty="0">
                <a:ln>
                  <a:noFill/>
                </a:ln>
                <a:solidFill>
                  <a:srgbClr val="004885"/>
                </a:solidFill>
                <a:effectLst/>
                <a:uLnTx/>
                <a:uFillTx/>
                <a:latin typeface="Arial" panose="020B0604020202020204" pitchFamily="34" charset="0"/>
                <a:ea typeface="+mn-ea"/>
                <a:cs typeface="+mn-cs"/>
              </a:rPr>
              <a:t> </a:t>
            </a: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Señale los grupos de valor que participaron en la elaboración de la estrategia anual de servicio y/o relacionamiento con la ciudadanía</a:t>
            </a:r>
            <a:r>
              <a:rPr kumimoji="0" lang="es-ES" sz="1800" b="0" i="0" u="none" strike="noStrike" kern="1200" cap="none" spc="0" normalizeH="0" baseline="0" noProof="0" dirty="0">
                <a:ln>
                  <a:noFill/>
                </a:ln>
                <a:solidFill>
                  <a:srgbClr val="004885"/>
                </a:solidFill>
                <a:effectLst/>
                <a:uLnTx/>
                <a:uFillTx/>
                <a:latin typeface="Arial" panose="020B0604020202020204" pitchFamily="34" charset="0"/>
                <a:ea typeface="+mn-ea"/>
                <a:cs typeface="+mn-cs"/>
              </a:rPr>
              <a:t>: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Personas en proceso de reintegración y reincorporación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SEC207. La entidad incluyó dentro de su plan institucional de capacitaciones y de inducción y reinducción acciones de capacitación y cualificación en: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Prevención temprana y superación de la estigmatización de las personas en proceso de reincorporación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SEC223. Para facilitar el acceso a las instalaciones e infraestructura física, la entidad contó con: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Anfitriones o talento humano que acompañe en el recorrido por la entidad a las personas con discapacidad, que lo soliciten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SEC225. Respecto a las personas con discapacidad, la entidad en la vigencia evaluada contó con: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Políticas para la vinculación laboral de las Personas con Discapacidad (</a:t>
            </a:r>
            <a:r>
              <a:rPr kumimoji="0" lang="es-ES" sz="1600" b="0" i="0" u="none" strike="noStrike" kern="1200" cap="none" spc="0" normalizeH="0" baseline="0" noProof="0" dirty="0" err="1">
                <a:ln>
                  <a:noFill/>
                </a:ln>
                <a:solidFill>
                  <a:prstClr val="black"/>
                </a:solidFill>
                <a:effectLst/>
                <a:uLnTx/>
                <a:uFillTx/>
                <a:latin typeface="Calibri" panose="020F0502020204030204"/>
                <a:ea typeface="+mn-ea"/>
                <a:cs typeface="+mn-cs"/>
              </a:rPr>
              <a:t>PcD</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 Estrategias y acciones para el acceso equitativo a oportunidades de desarrollo de capacidades y competencias al empleo público, por parte de las personas con discapacidad (</a:t>
            </a:r>
            <a:r>
              <a:rPr kumimoji="0" lang="es-ES" sz="1600" b="0" i="0" u="none" strike="noStrike" kern="1200" cap="none" spc="0" normalizeH="0" baseline="0" noProof="0" dirty="0" err="1">
                <a:ln>
                  <a:noFill/>
                </a:ln>
                <a:solidFill>
                  <a:prstClr val="black"/>
                </a:solidFill>
                <a:effectLst/>
                <a:uLnTx/>
                <a:uFillTx/>
                <a:latin typeface="Calibri" panose="020F0502020204030204"/>
                <a:ea typeface="+mn-ea"/>
                <a:cs typeface="+mn-cs"/>
              </a:rPr>
              <a:t>PcD</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 Mecanismos para la participación de las personas con discapacidad y su vinculación en la </a:t>
            </a:r>
            <a:r>
              <a:rPr kumimoji="0" lang="es-ES" sz="1600" b="0" i="0" u="none" strike="noStrike" kern="1200" cap="none" spc="0" normalizeH="0" baseline="0" noProof="0" dirty="0" err="1">
                <a:ln>
                  <a:noFill/>
                </a:ln>
                <a:solidFill>
                  <a:prstClr val="black"/>
                </a:solidFill>
                <a:effectLst/>
                <a:uLnTx/>
                <a:uFillTx/>
                <a:latin typeface="Calibri" panose="020F0502020204030204"/>
                <a:ea typeface="+mn-ea"/>
                <a:cs typeface="+mn-cs"/>
              </a:rPr>
              <a:t>cocreación</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 de la oferta institucional</a:t>
            </a:r>
          </a:p>
        </p:txBody>
      </p:sp>
      <p:sp>
        <p:nvSpPr>
          <p:cNvPr id="2" name="TextBox 6">
            <a:extLst>
              <a:ext uri="{FF2B5EF4-FFF2-40B4-BE49-F238E27FC236}">
                <a16:creationId xmlns:a16="http://schemas.microsoft.com/office/drawing/2014/main" id="{DB3CCA56-C789-E94C-1D2C-1465EEFC46EC}"/>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3" name="TextBox 6">
            <a:extLst>
              <a:ext uri="{FF2B5EF4-FFF2-40B4-BE49-F238E27FC236}">
                <a16:creationId xmlns:a16="http://schemas.microsoft.com/office/drawing/2014/main" id="{7CCEA909-6A62-0779-29AD-12E947D3131B}"/>
              </a:ext>
            </a:extLst>
          </p:cNvPr>
          <p:cNvSpPr txBox="1"/>
          <p:nvPr/>
        </p:nvSpPr>
        <p:spPr>
          <a:xfrm>
            <a:off x="1270741" y="319658"/>
            <a:ext cx="1005911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GESTIÓN CON VALORES PARA RESULTADOS 89,7</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04948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52641F93-2041-B406-B543-FC1DC162EB4C}"/>
              </a:ext>
            </a:extLst>
          </p:cNvPr>
          <p:cNvGraphicFramePr>
            <a:graphicFrameLocks noGrp="1"/>
          </p:cNvGraphicFramePr>
          <p:nvPr/>
        </p:nvGraphicFramePr>
        <p:xfrm>
          <a:off x="168154" y="1058662"/>
          <a:ext cx="4945382" cy="2370338"/>
        </p:xfrm>
        <a:graphic>
          <a:graphicData uri="http://schemas.openxmlformats.org/drawingml/2006/table">
            <a:tbl>
              <a:tblPr/>
              <a:tblGrid>
                <a:gridCol w="630690">
                  <a:extLst>
                    <a:ext uri="{9D8B030D-6E8A-4147-A177-3AD203B41FA5}">
                      <a16:colId xmlns:a16="http://schemas.microsoft.com/office/drawing/2014/main" val="1762294619"/>
                    </a:ext>
                  </a:extLst>
                </a:gridCol>
                <a:gridCol w="3681871">
                  <a:extLst>
                    <a:ext uri="{9D8B030D-6E8A-4147-A177-3AD203B41FA5}">
                      <a16:colId xmlns:a16="http://schemas.microsoft.com/office/drawing/2014/main" val="1440327357"/>
                    </a:ext>
                  </a:extLst>
                </a:gridCol>
                <a:gridCol w="632821">
                  <a:extLst>
                    <a:ext uri="{9D8B030D-6E8A-4147-A177-3AD203B41FA5}">
                      <a16:colId xmlns:a16="http://schemas.microsoft.com/office/drawing/2014/main" val="1506304489"/>
                    </a:ext>
                  </a:extLst>
                </a:gridCol>
              </a:tblGrid>
              <a:tr h="633076">
                <a:tc>
                  <a:txBody>
                    <a:bodyPr/>
                    <a:lstStyle/>
                    <a:p>
                      <a:pPr algn="ctr" fontAlgn="ctr"/>
                      <a:r>
                        <a:rPr lang="es-CO" sz="1100" b="1" i="0" u="none" strike="noStrike" kern="1200" dirty="0">
                          <a:solidFill>
                            <a:srgbClr val="FFFFFF"/>
                          </a:solidFill>
                          <a:effectLst/>
                          <a:latin typeface="Calibri" panose="020F0502020204030204" pitchFamily="34" charset="0"/>
                          <a:ea typeface="+mn-ea"/>
                          <a:cs typeface="+mn-cs"/>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kern="1200" dirty="0">
                          <a:solidFill>
                            <a:srgbClr val="FFFFFF"/>
                          </a:solidFill>
                          <a:effectLst/>
                          <a:latin typeface="Calibri" panose="020F0502020204030204" pitchFamily="34" charset="0"/>
                          <a:ea typeface="+mn-ea"/>
                          <a:cs typeface="+mn-cs"/>
                        </a:rPr>
                        <a:t>POLITICA TRANSPARECIA, ACCESO A LA INFORMACION YLUCHA CONTRA LA CORRUPCION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kern="1200" dirty="0">
                          <a:solidFill>
                            <a:srgbClr val="FFFFFF"/>
                          </a:solidFill>
                          <a:effectLst/>
                          <a:latin typeface="Calibri" panose="020F0502020204030204" pitchFamily="34" charset="0"/>
                          <a:ea typeface="+mn-ea"/>
                          <a:cs typeface="+mn-cs"/>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752987568"/>
                  </a:ext>
                </a:extLst>
              </a:tr>
              <a:tr h="579088">
                <a:tc>
                  <a:txBody>
                    <a:bodyPr/>
                    <a:lstStyle/>
                    <a:p>
                      <a:pPr algn="ctr" fontAlgn="ctr"/>
                      <a:r>
                        <a:rPr lang="es-CO" sz="1200" b="1" i="0" u="none" strike="noStrike" kern="1200" dirty="0">
                          <a:solidFill>
                            <a:srgbClr val="000000"/>
                          </a:solidFill>
                          <a:effectLst/>
                          <a:latin typeface="Calibri" panose="020F0502020204030204" pitchFamily="34" charset="0"/>
                          <a:ea typeface="+mn-ea"/>
                          <a:cs typeface="+mn-cs"/>
                        </a:rPr>
                        <a:t>I47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Calibri" panose="020F0502020204030204" pitchFamily="34" charset="0"/>
                          <a:ea typeface="+mn-ea"/>
                          <a:cs typeface="+mn-cs"/>
                        </a:rPr>
                        <a:t>GESTIÓN DE RIESGOS DE CORRUPCIÓN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kern="1200" dirty="0">
                          <a:solidFill>
                            <a:srgbClr val="000000"/>
                          </a:solidFill>
                          <a:effectLst/>
                          <a:latin typeface="Calibri" panose="020F0502020204030204" pitchFamily="34" charset="0"/>
                          <a:ea typeface="+mn-ea"/>
                          <a:cs typeface="+mn-cs"/>
                        </a:rPr>
                        <a:t>88,3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581894481"/>
                  </a:ext>
                </a:extLst>
              </a:tr>
              <a:tr h="1158174">
                <a:tc>
                  <a:txBody>
                    <a:bodyPr/>
                    <a:lstStyle/>
                    <a:p>
                      <a:pPr algn="ctr" fontAlgn="ctr"/>
                      <a:r>
                        <a:rPr lang="es-CO" sz="1200" b="1" i="0" u="none" strike="noStrike" kern="1200" dirty="0">
                          <a:solidFill>
                            <a:srgbClr val="000000"/>
                          </a:solidFill>
                          <a:effectLst/>
                          <a:latin typeface="Calibri" panose="020F0502020204030204" pitchFamily="34" charset="0"/>
                          <a:ea typeface="+mn-ea"/>
                          <a:cs typeface="+mn-cs"/>
                        </a:rPr>
                        <a:t>I48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Calibri" panose="020F0502020204030204" pitchFamily="34" charset="0"/>
                          <a:ea typeface="+mn-ea"/>
                          <a:cs typeface="+mn-cs"/>
                        </a:rPr>
                        <a:t>ÍNDICE DE TRANSPARENCIA Y ACCESO A LA INFORMACIÓN PÚBLICA </a:t>
                      </a:r>
                      <a:br>
                        <a:rPr lang="es-CO" sz="1200" b="0" i="0" u="none" strike="noStrike" kern="1200" dirty="0">
                          <a:solidFill>
                            <a:srgbClr val="000000"/>
                          </a:solidFill>
                          <a:effectLst/>
                          <a:latin typeface="Calibri" panose="020F0502020204030204" pitchFamily="34" charset="0"/>
                          <a:ea typeface="+mn-ea"/>
                          <a:cs typeface="+mn-cs"/>
                        </a:rPr>
                      </a:br>
                      <a:endParaRPr lang="es-CO" sz="1200" b="0" i="0" u="none" strike="noStrike" kern="1200" dirty="0">
                        <a:solidFill>
                          <a:srgbClr val="000000"/>
                        </a:solidFill>
                        <a:effectLst/>
                        <a:latin typeface="Calibri" panose="020F0502020204030204" pitchFamily="34" charset="0"/>
                        <a:ea typeface="+mn-ea"/>
                        <a:cs typeface="+mn-cs"/>
                      </a:endParaRP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kern="1200" dirty="0">
                          <a:solidFill>
                            <a:srgbClr val="000000"/>
                          </a:solidFill>
                          <a:effectLst/>
                          <a:latin typeface="Calibri" panose="020F0502020204030204" pitchFamily="34" charset="0"/>
                          <a:ea typeface="+mn-ea"/>
                          <a:cs typeface="+mn-cs"/>
                        </a:rPr>
                        <a:t>98,9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225669865"/>
                  </a:ext>
                </a:extLst>
              </a:tr>
            </a:tbl>
          </a:graphicData>
        </a:graphic>
      </p:graphicFrame>
      <p:graphicFrame>
        <p:nvGraphicFramePr>
          <p:cNvPr id="3" name="Tabla 2">
            <a:extLst>
              <a:ext uri="{FF2B5EF4-FFF2-40B4-BE49-F238E27FC236}">
                <a16:creationId xmlns:a16="http://schemas.microsoft.com/office/drawing/2014/main" id="{65169A8D-1282-CB0B-09C0-9A41813F3C38}"/>
              </a:ext>
            </a:extLst>
          </p:cNvPr>
          <p:cNvGraphicFramePr>
            <a:graphicFrameLocks noGrp="1"/>
          </p:cNvGraphicFramePr>
          <p:nvPr/>
        </p:nvGraphicFramePr>
        <p:xfrm>
          <a:off x="168154" y="3608459"/>
          <a:ext cx="4945382" cy="2709619"/>
        </p:xfrm>
        <a:graphic>
          <a:graphicData uri="http://schemas.openxmlformats.org/drawingml/2006/table">
            <a:tbl>
              <a:tblPr/>
              <a:tblGrid>
                <a:gridCol w="999343">
                  <a:extLst>
                    <a:ext uri="{9D8B030D-6E8A-4147-A177-3AD203B41FA5}">
                      <a16:colId xmlns:a16="http://schemas.microsoft.com/office/drawing/2014/main" val="3343594595"/>
                    </a:ext>
                  </a:extLst>
                </a:gridCol>
                <a:gridCol w="2929584">
                  <a:extLst>
                    <a:ext uri="{9D8B030D-6E8A-4147-A177-3AD203B41FA5}">
                      <a16:colId xmlns:a16="http://schemas.microsoft.com/office/drawing/2014/main" val="3953285873"/>
                    </a:ext>
                  </a:extLst>
                </a:gridCol>
                <a:gridCol w="1016455">
                  <a:extLst>
                    <a:ext uri="{9D8B030D-6E8A-4147-A177-3AD203B41FA5}">
                      <a16:colId xmlns:a16="http://schemas.microsoft.com/office/drawing/2014/main" val="1829288710"/>
                    </a:ext>
                  </a:extLst>
                </a:gridCol>
              </a:tblGrid>
              <a:tr h="320395">
                <a:tc>
                  <a:txBody>
                    <a:bodyPr/>
                    <a:lstStyle/>
                    <a:p>
                      <a:pPr algn="ctr" fontAlgn="ctr"/>
                      <a:r>
                        <a:rPr lang="es-CO" sz="12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900" b="1" i="0" u="none" strike="noStrike">
                          <a:solidFill>
                            <a:srgbClr val="FFFFFF"/>
                          </a:solidFill>
                          <a:effectLst/>
                          <a:latin typeface="Calibri" panose="020F0502020204030204" pitchFamily="34" charset="0"/>
                        </a:rPr>
                        <a:t>POLITICA RACIONALIZACION DE TRAMITES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9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461404822"/>
                  </a:ext>
                </a:extLst>
              </a:tr>
              <a:tr h="628100">
                <a:tc>
                  <a:txBody>
                    <a:bodyPr/>
                    <a:lstStyle/>
                    <a:p>
                      <a:pPr algn="ctr" fontAlgn="ctr"/>
                      <a:r>
                        <a:rPr lang="es-CO" sz="1400" b="1" i="0" u="none" strike="noStrike" dirty="0">
                          <a:solidFill>
                            <a:srgbClr val="000000"/>
                          </a:solidFill>
                          <a:effectLst/>
                          <a:latin typeface="Calibri" panose="020F0502020204030204" pitchFamily="34" charset="0"/>
                        </a:rPr>
                        <a:t>I37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0" i="0" u="none" strike="noStrike" dirty="0">
                          <a:solidFill>
                            <a:srgbClr val="000000"/>
                          </a:solidFill>
                          <a:effectLst/>
                          <a:latin typeface="Calibri" panose="020F0502020204030204" pitchFamily="34" charset="0"/>
                        </a:rPr>
                        <a:t>IDENTIFICACIÓN DE LOS TRÁMITES A PARTIR DE LOS PRODUCTOS O SERVICIOS QUE OFRECE LA ENTIDAD</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a:solidFill>
                            <a:srgbClr val="000000"/>
                          </a:solidFill>
                          <a:effectLst/>
                          <a:latin typeface="Calibri" panose="020F0502020204030204" pitchFamily="34" charset="0"/>
                        </a:rPr>
                        <a:t>87,5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33604642"/>
                  </a:ext>
                </a:extLst>
              </a:tr>
              <a:tr h="628100">
                <a:tc>
                  <a:txBody>
                    <a:bodyPr/>
                    <a:lstStyle/>
                    <a:p>
                      <a:pPr algn="ctr" fontAlgn="ctr"/>
                      <a:r>
                        <a:rPr lang="es-CO" sz="1400" b="1" i="0" u="none" strike="noStrike">
                          <a:solidFill>
                            <a:srgbClr val="000000"/>
                          </a:solidFill>
                          <a:effectLst/>
                          <a:latin typeface="Calibri" panose="020F0502020204030204" pitchFamily="34" charset="0"/>
                        </a:rPr>
                        <a:t>I38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0" i="0" u="none" strike="noStrike">
                          <a:solidFill>
                            <a:srgbClr val="000000"/>
                          </a:solidFill>
                          <a:effectLst/>
                          <a:latin typeface="Calibri" panose="020F0502020204030204" pitchFamily="34" charset="0"/>
                        </a:rPr>
                        <a:t>PRIORIZACIÓN DE TRÁMITES CON BASE EN LAS NECESIDADES Y EXPECTATIVAS DE LOS CIUDADANOS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a:solidFill>
                            <a:srgbClr val="000000"/>
                          </a:solidFill>
                          <a:effectLst/>
                          <a:latin typeface="Calibri" panose="020F0502020204030204" pitchFamily="34" charset="0"/>
                        </a:rPr>
                        <a:t>50,0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480185500"/>
                  </a:ext>
                </a:extLst>
              </a:tr>
              <a:tr h="628100">
                <a:tc>
                  <a:txBody>
                    <a:bodyPr/>
                    <a:lstStyle/>
                    <a:p>
                      <a:pPr algn="ctr" fontAlgn="ctr"/>
                      <a:r>
                        <a:rPr lang="es-CO" sz="1400" b="1" i="0" u="none" strike="noStrike">
                          <a:solidFill>
                            <a:srgbClr val="000000"/>
                          </a:solidFill>
                          <a:effectLst/>
                          <a:latin typeface="Calibri" panose="020F0502020204030204" pitchFamily="34" charset="0"/>
                        </a:rPr>
                        <a:t>I39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0" i="0" u="none" strike="noStrike" dirty="0">
                          <a:solidFill>
                            <a:srgbClr val="000000"/>
                          </a:solidFill>
                          <a:effectLst/>
                          <a:latin typeface="Calibri" panose="020F0502020204030204" pitchFamily="34" charset="0"/>
                        </a:rPr>
                        <a:t>TRÁMITES RACIONALIZADOS Y RECURSOS  TENIDOS EN CUENTA PARA MEJORARLOS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a:solidFill>
                            <a:srgbClr val="000000"/>
                          </a:solidFill>
                          <a:effectLst/>
                          <a:latin typeface="Calibri" panose="020F0502020204030204" pitchFamily="34" charset="0"/>
                        </a:rPr>
                        <a:t>82,4</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429690013"/>
                  </a:ext>
                </a:extLst>
              </a:tr>
              <a:tr h="468984">
                <a:tc>
                  <a:txBody>
                    <a:bodyPr/>
                    <a:lstStyle/>
                    <a:p>
                      <a:pPr algn="ctr" fontAlgn="ctr"/>
                      <a:r>
                        <a:rPr lang="es-CO" sz="1400" b="1" i="0" u="none" strike="noStrike">
                          <a:solidFill>
                            <a:srgbClr val="000000"/>
                          </a:solidFill>
                          <a:effectLst/>
                          <a:latin typeface="Calibri" panose="020F0502020204030204" pitchFamily="34" charset="0"/>
                        </a:rPr>
                        <a:t>I40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0" i="0" u="none" strike="noStrike">
                          <a:solidFill>
                            <a:srgbClr val="000000"/>
                          </a:solidFill>
                          <a:effectLst/>
                          <a:latin typeface="Calibri" panose="020F0502020204030204" pitchFamily="34" charset="0"/>
                        </a:rPr>
                        <a:t>BENEFICIOS DE LAS ACCIONES DE RACIONALIZACIÓN ADELANTADAS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dirty="0">
                          <a:solidFill>
                            <a:srgbClr val="000000"/>
                          </a:solidFill>
                          <a:effectLst/>
                          <a:latin typeface="Calibri" panose="020F0502020204030204" pitchFamily="34" charset="0"/>
                        </a:rPr>
                        <a:t>80,0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653398001"/>
                  </a:ext>
                </a:extLst>
              </a:tr>
            </a:tbl>
          </a:graphicData>
        </a:graphic>
      </p:graphicFrame>
      <p:sp>
        <p:nvSpPr>
          <p:cNvPr id="7" name="CuadroTexto 6">
            <a:extLst>
              <a:ext uri="{FF2B5EF4-FFF2-40B4-BE49-F238E27FC236}">
                <a16:creationId xmlns:a16="http://schemas.microsoft.com/office/drawing/2014/main" id="{BE537FC5-4DAE-A184-8EC1-34B60615D9E0}"/>
              </a:ext>
            </a:extLst>
          </p:cNvPr>
          <p:cNvSpPr txBox="1"/>
          <p:nvPr/>
        </p:nvSpPr>
        <p:spPr>
          <a:xfrm>
            <a:off x="5507637" y="1058662"/>
            <a:ext cx="6516209" cy="547842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ea typeface="+mn-ea"/>
                <a:cs typeface="+mn-cs"/>
              </a:rPr>
              <a:t>POLITICA RACIONALIZACIÓN DE TRÁMITES 2021: 89,5. PREGUNTAS 2022: 33</a:t>
            </a:r>
            <a:r>
              <a:rPr kumimoji="0" lang="es-ES" sz="1400" b="1" i="0" u="none" strike="noStrike" kern="1200" cap="none" spc="0" normalizeH="0" baseline="0" noProof="0" dirty="0">
                <a:ln>
                  <a:noFill/>
                </a:ln>
                <a:solidFill>
                  <a:schemeClr val="accent1">
                    <a:lumMod val="75000"/>
                  </a:schemeClr>
                </a:solidFill>
                <a:effectLst/>
                <a:uLnTx/>
                <a:uFillTx/>
                <a:ea typeface="+mn-ea"/>
                <a:cs typeface="+mn-cs"/>
              </a:rPr>
              <a:t> PUNTAJE 2022 80.3</a:t>
            </a:r>
            <a:endParaRPr kumimoji="0" lang="es-ES" sz="1400" b="1" i="0" u="none" strike="noStrike" kern="1200" cap="none" spc="0" normalizeH="0" baseline="0" noProof="0" dirty="0">
              <a:ln>
                <a:noFill/>
              </a:ln>
              <a:solidFill>
                <a:srgbClr val="4472C4">
                  <a:lumMod val="75000"/>
                </a:srgbClr>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4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RTR201 / 223.</a:t>
            </a:r>
            <a:r>
              <a:rPr kumimoji="0" lang="es-ES" sz="1400" b="0" i="0" u="none" strike="noStrike" kern="1200" cap="none" spc="0" normalizeH="0" baseline="0" noProof="0" dirty="0">
                <a:ln>
                  <a:noFill/>
                </a:ln>
                <a:solidFill>
                  <a:srgbClr val="004885"/>
                </a:solidFill>
                <a:effectLst/>
                <a:uLnTx/>
                <a:uFillTx/>
                <a:ea typeface="+mn-ea"/>
                <a:cs typeface="+mn-cs"/>
              </a:rPr>
              <a:t> </a:t>
            </a:r>
            <a:r>
              <a:rPr kumimoji="0" lang="es-ES" sz="1400" b="1" i="0" u="none" strike="noStrike" kern="1200" cap="none" spc="0" normalizeH="0" baseline="0" noProof="0" dirty="0">
                <a:ln>
                  <a:noFill/>
                </a:ln>
                <a:solidFill>
                  <a:prstClr val="black"/>
                </a:solidFill>
                <a:effectLst/>
                <a:uLnTx/>
                <a:uFillTx/>
                <a:ea typeface="+mn-ea"/>
                <a:cs typeface="+mn-cs"/>
              </a:rPr>
              <a:t>Cuántas consultas de información pública tenía la entidad registrados en SUIT, durante la vigencia evaluada. 0 </a:t>
            </a:r>
            <a:endParaRPr kumimoji="0" lang="es-ES" sz="14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RTR204. Del total de consultas de acceso a la información que tiene la entidad, indique para la vigencia evaluada cuántas estaban dispuestos para conocimiento y uso de la ciudadanía y grupos de valor en cada uno de los siguientes medios: </a:t>
            </a:r>
            <a:r>
              <a:rPr kumimoji="0" lang="es-ES" sz="1400" b="0" i="0" u="none" strike="noStrike" kern="1200" cap="none" spc="0" normalizeH="0" baseline="0" noProof="0" dirty="0">
                <a:ln>
                  <a:noFill/>
                </a:ln>
                <a:solidFill>
                  <a:prstClr val="black"/>
                </a:solidFill>
                <a:effectLst/>
                <a:uLnTx/>
                <a:uFillTx/>
                <a:ea typeface="+mn-ea"/>
                <a:cs typeface="+mn-cs"/>
              </a:rPr>
              <a:t>Publicadas en el SUIT y enlazados con GOV.co</a:t>
            </a:r>
            <a:r>
              <a:rPr kumimoji="0" lang="es-ES" sz="1400" b="1" i="0" u="none" strike="noStrike" kern="1200" cap="none" spc="0" normalizeH="0" baseline="0" noProof="0" dirty="0">
                <a:ln>
                  <a:noFill/>
                </a:ln>
                <a:solidFill>
                  <a:prstClr val="black"/>
                </a:solidFill>
                <a:effectLst/>
                <a:uLnTx/>
                <a:uFillTx/>
                <a:ea typeface="+mn-ea"/>
                <a:cs typeface="+mn-cs"/>
              </a:rPr>
              <a:t>; </a:t>
            </a:r>
            <a:r>
              <a:rPr kumimoji="0" lang="es-ES" sz="1400" b="0" i="0" u="none" strike="noStrike" kern="1200" cap="none" spc="0" normalizeH="0" baseline="0" noProof="0" dirty="0">
                <a:ln>
                  <a:noFill/>
                </a:ln>
                <a:solidFill>
                  <a:prstClr val="black"/>
                </a:solidFill>
                <a:effectLst/>
                <a:uLnTx/>
                <a:uFillTx/>
                <a:ea typeface="+mn-ea"/>
                <a:cs typeface="+mn-cs"/>
              </a:rPr>
              <a:t>Publicadas en el Menú "Atención y Servicios a la Ciudadanía" del portal web de la entidad; </a:t>
            </a:r>
            <a:r>
              <a:rPr kumimoji="0" lang="es-CO" sz="1400" b="0" i="0" u="none" strike="noStrike" kern="1200" cap="none" spc="0" normalizeH="0" baseline="0" noProof="0" dirty="0">
                <a:ln>
                  <a:noFill/>
                </a:ln>
                <a:solidFill>
                  <a:prstClr val="black"/>
                </a:solidFill>
                <a:effectLst/>
                <a:uLnTx/>
                <a:uFillTx/>
                <a:ea typeface="+mn-ea"/>
                <a:cs typeface="+mn-cs"/>
              </a:rPr>
              <a:t>Otros canales de difusión.</a:t>
            </a:r>
            <a:endParaRPr kumimoji="0" lang="es-ES" sz="14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RTR210.</a:t>
            </a:r>
            <a:r>
              <a:rPr kumimoji="0" lang="es-ES" sz="1400" b="0" i="0" u="none" strike="noStrike" kern="1200" cap="none" spc="0" normalizeH="0" baseline="0" noProof="0" dirty="0">
                <a:ln>
                  <a:noFill/>
                </a:ln>
                <a:solidFill>
                  <a:srgbClr val="004885"/>
                </a:solidFill>
                <a:effectLst/>
                <a:uLnTx/>
                <a:uFillTx/>
                <a:ea typeface="+mn-ea"/>
                <a:cs typeface="+mn-cs"/>
              </a:rPr>
              <a:t> </a:t>
            </a:r>
            <a:r>
              <a:rPr kumimoji="0" lang="es-ES" sz="1400" b="1" i="0" u="none" strike="noStrike" kern="1200" cap="none" spc="0" normalizeH="0" baseline="0" noProof="0" dirty="0">
                <a:ln>
                  <a:noFill/>
                </a:ln>
                <a:solidFill>
                  <a:prstClr val="black"/>
                </a:solidFill>
                <a:effectLst/>
                <a:uLnTx/>
                <a:uFillTx/>
                <a:ea typeface="+mn-ea"/>
                <a:cs typeface="+mn-cs"/>
              </a:rPr>
              <a:t>Del total de trámites parcial y totalmente en línea, ¿cuántos cumplían con todos los criterios de accesibilidad web, definidos en el anexo 1 de la Resolución MinTIC 1519 de 2020?</a:t>
            </a:r>
            <a:r>
              <a:rPr kumimoji="0" lang="es-CO" sz="1400" b="0" i="0" u="none" strike="noStrike" kern="1200" cap="none" spc="0" normalizeH="0" baseline="0" noProof="0" dirty="0">
                <a:ln>
                  <a:noFill/>
                </a:ln>
                <a:solidFill>
                  <a:srgbClr val="004885"/>
                </a:solidFill>
                <a:effectLst/>
                <a:uLnTx/>
                <a:uFillTx/>
                <a:ea typeface="+mn-ea"/>
                <a:cs typeface="+mn-cs"/>
              </a:rPr>
              <a:t> </a:t>
            </a:r>
            <a:r>
              <a:rPr kumimoji="0" lang="es-CO" sz="1400" b="0" i="0" u="none" strike="noStrike" kern="1200" cap="none" spc="0" normalizeH="0" baseline="0" noProof="0" dirty="0">
                <a:ln>
                  <a:noFill/>
                </a:ln>
                <a:solidFill>
                  <a:prstClr val="black"/>
                </a:solidFill>
                <a:effectLst/>
                <a:uLnTx/>
                <a:uFillTx/>
                <a:ea typeface="+mn-ea"/>
                <a:cs typeface="+mn-cs"/>
              </a:rPr>
              <a:t>Parcialmente en línea ninguno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RTR212.</a:t>
            </a:r>
            <a:r>
              <a:rPr kumimoji="0" lang="es-ES" sz="1400" b="0" i="0" u="none" strike="noStrike" kern="1200" cap="none" spc="0" normalizeH="0" baseline="0" noProof="0" dirty="0">
                <a:ln>
                  <a:noFill/>
                </a:ln>
                <a:solidFill>
                  <a:srgbClr val="004885"/>
                </a:solidFill>
                <a:effectLst/>
                <a:uLnTx/>
                <a:uFillTx/>
                <a:ea typeface="+mn-ea"/>
                <a:cs typeface="+mn-cs"/>
              </a:rPr>
              <a:t> </a:t>
            </a:r>
            <a:r>
              <a:rPr kumimoji="0" lang="es-ES" sz="1400" b="1" i="0" u="none" strike="noStrike" kern="1200" cap="none" spc="0" normalizeH="0" baseline="0" noProof="0" dirty="0">
                <a:ln>
                  <a:noFill/>
                </a:ln>
                <a:solidFill>
                  <a:prstClr val="black"/>
                </a:solidFill>
                <a:effectLst/>
                <a:uLnTx/>
                <a:uFillTx/>
                <a:ea typeface="+mn-ea"/>
                <a:cs typeface="+mn-cs"/>
              </a:rPr>
              <a:t>Del total de trámites parcial y totalmente en línea, ¿cuántos cumplían con todos los criterios de usabilidad web, definidos en el anexo 1 de la Resolución MinTIC 1519 de 2020?</a:t>
            </a:r>
            <a:r>
              <a:rPr kumimoji="0" lang="es-CO" sz="1400" b="0" i="0" u="none" strike="noStrike" kern="1200" cap="none" spc="0" normalizeH="0" baseline="0" noProof="0" dirty="0">
                <a:ln>
                  <a:noFill/>
                </a:ln>
                <a:solidFill>
                  <a:srgbClr val="004885"/>
                </a:solidFill>
                <a:effectLst/>
                <a:uLnTx/>
                <a:uFillTx/>
                <a:ea typeface="+mn-ea"/>
                <a:cs typeface="+mn-cs"/>
              </a:rPr>
              <a:t> </a:t>
            </a:r>
            <a:r>
              <a:rPr kumimoji="0" lang="es-CO" sz="1400" b="0" i="0" u="none" strike="noStrike" kern="1200" cap="none" spc="0" normalizeH="0" baseline="0" noProof="0" dirty="0">
                <a:ln>
                  <a:noFill/>
                </a:ln>
                <a:solidFill>
                  <a:prstClr val="black"/>
                </a:solidFill>
                <a:effectLst/>
                <a:uLnTx/>
                <a:uFillTx/>
                <a:ea typeface="+mn-ea"/>
                <a:cs typeface="+mn-cs"/>
              </a:rPr>
              <a:t>Parcialmente en línea ninguno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RTR214/ 215 Del total de trámites y OPAS parcial y totalmente en línea, ¿cuántos permitían a los usuarios hacer </a:t>
            </a:r>
            <a:r>
              <a:rPr kumimoji="0" lang="es-CO" sz="1400" b="1" i="0" u="none" strike="noStrike" kern="1200" cap="none" spc="0" normalizeH="0" baseline="0" noProof="0" dirty="0">
                <a:ln>
                  <a:noFill/>
                </a:ln>
                <a:solidFill>
                  <a:prstClr val="black"/>
                </a:solidFill>
                <a:effectLst/>
                <a:uLnTx/>
                <a:uFillTx/>
                <a:ea typeface="+mn-ea"/>
                <a:cs typeface="+mn-cs"/>
              </a:rPr>
              <a:t>seguimiento en línea?</a:t>
            </a:r>
            <a:r>
              <a:rPr kumimoji="0" lang="es-CO" sz="1400" b="0" i="0" u="none" strike="noStrike" kern="1200" cap="none" spc="0" normalizeH="0" baseline="0" noProof="0" dirty="0">
                <a:ln>
                  <a:noFill/>
                </a:ln>
                <a:solidFill>
                  <a:srgbClr val="004885"/>
                </a:solidFill>
                <a:effectLst/>
                <a:uLnTx/>
                <a:uFillTx/>
                <a:ea typeface="+mn-ea"/>
                <a:cs typeface="+mn-cs"/>
              </a:rPr>
              <a:t> </a:t>
            </a:r>
            <a:r>
              <a:rPr kumimoji="0" lang="es-CO" sz="1400" b="0" i="0" u="none" strike="noStrike" kern="1200" cap="none" spc="0" normalizeH="0" baseline="0" noProof="0" dirty="0">
                <a:ln>
                  <a:noFill/>
                </a:ln>
                <a:solidFill>
                  <a:prstClr val="black"/>
                </a:solidFill>
                <a:effectLst/>
                <a:uLnTx/>
                <a:uFillTx/>
                <a:ea typeface="+mn-ea"/>
                <a:cs typeface="+mn-cs"/>
              </a:rPr>
              <a:t>Parcialmente en línea: 2 /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RTR230 La entidad durante la vigencia evaluada registró trimestralmente en el SUIT los datos de </a:t>
            </a:r>
            <a:r>
              <a:rPr kumimoji="0" lang="es-CO" sz="1400" b="1" i="0" u="none" strike="noStrike" kern="1200" cap="none" spc="0" normalizeH="0" baseline="0" noProof="0" dirty="0">
                <a:ln>
                  <a:noFill/>
                </a:ln>
                <a:solidFill>
                  <a:prstClr val="black"/>
                </a:solidFill>
                <a:effectLst/>
                <a:uLnTx/>
                <a:uFillTx/>
                <a:ea typeface="+mn-ea"/>
                <a:cs typeface="+mn-cs"/>
              </a:rPr>
              <a:t>operación de: OPAS; Consultas  de Acceso a Información Pública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14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solidFill>
                <a:effectLst/>
                <a:uLnTx/>
                <a:uFillTx/>
                <a:ea typeface="+mn-ea"/>
                <a:cs typeface="+mn-cs"/>
              </a:rPr>
              <a:t>En general hay bajo avance en la sistematización de trámites y OPAS</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solidFill>
                <a:effectLst/>
                <a:uLnTx/>
                <a:uFillTx/>
                <a:ea typeface="+mn-ea"/>
                <a:cs typeface="+mn-cs"/>
              </a:rPr>
              <a:t>Trámites 17: 1 Totalmente en Línea, 6 parcialmente en línea y 10 presenciales</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solidFill>
                <a:effectLst/>
                <a:uLnTx/>
                <a:uFillTx/>
                <a:ea typeface="+mn-ea"/>
                <a:cs typeface="+mn-cs"/>
              </a:rPr>
              <a:t>OPAS: 3: 1 parcialmente, 2 sin sistematizar</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solidFill>
                <a:effectLst/>
                <a:uLnTx/>
                <a:uFillTx/>
                <a:ea typeface="+mn-ea"/>
                <a:cs typeface="+mn-cs"/>
              </a:rPr>
              <a:t>Consultas de información pública sin identificar ni registrar</a:t>
            </a:r>
          </a:p>
        </p:txBody>
      </p:sp>
      <p:sp>
        <p:nvSpPr>
          <p:cNvPr id="4" name="TextBox 6">
            <a:extLst>
              <a:ext uri="{FF2B5EF4-FFF2-40B4-BE49-F238E27FC236}">
                <a16:creationId xmlns:a16="http://schemas.microsoft.com/office/drawing/2014/main" id="{98F2CE68-1B6C-F53B-1C60-2B8AB8B413F9}"/>
              </a:ext>
            </a:extLst>
          </p:cNvPr>
          <p:cNvSpPr txBox="1"/>
          <p:nvPr/>
        </p:nvSpPr>
        <p:spPr>
          <a:xfrm>
            <a:off x="1270741" y="319658"/>
            <a:ext cx="1005911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GESTIÓN CON VALORES PARA RESULTADOS 89,7</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39176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05271E1F-9A32-12B1-B689-E12535101F53}"/>
              </a:ext>
            </a:extLst>
          </p:cNvPr>
          <p:cNvSpPr txBox="1"/>
          <p:nvPr/>
        </p:nvSpPr>
        <p:spPr>
          <a:xfrm>
            <a:off x="5852160" y="988994"/>
            <a:ext cx="6096000" cy="5355312"/>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endParaRPr kumimoji="0" lang="es-ES" b="1" i="0" u="none" strike="noStrike" kern="1200" cap="none" spc="0" normalizeH="0" baseline="0" noProof="0" dirty="0">
              <a:ln>
                <a:noFill/>
              </a:ln>
              <a:solidFill>
                <a:schemeClr val="dk1"/>
              </a:solidFill>
              <a:effectLst/>
              <a:uLnTx/>
              <a:uFillTx/>
              <a:ea typeface="+mn-ea"/>
              <a:cs typeface="+mn-cs"/>
            </a:endParaRPr>
          </a:p>
          <a:p>
            <a:pPr marR="0" lvl="0" defTabSz="914400" rtl="0" eaLnBrk="1" fontAlgn="auto" latinLnBrk="0" hangingPunct="1">
              <a:lnSpc>
                <a:spcPct val="100000"/>
              </a:lnSpc>
              <a:spcBef>
                <a:spcPts val="0"/>
              </a:spcBef>
              <a:spcAft>
                <a:spcPts val="0"/>
              </a:spcAft>
              <a:buClrTx/>
              <a:buSzTx/>
              <a:tabLst/>
              <a:defRPr/>
            </a:pPr>
            <a:r>
              <a:rPr kumimoji="0" lang="es-ES" sz="1600" b="1" i="0" u="none" strike="noStrike" kern="1200" cap="none" spc="0" normalizeH="0" baseline="0" noProof="0" dirty="0">
                <a:ln>
                  <a:noFill/>
                </a:ln>
                <a:solidFill>
                  <a:schemeClr val="accent1">
                    <a:lumMod val="75000"/>
                  </a:schemeClr>
                </a:solidFill>
                <a:effectLst/>
                <a:uLnTx/>
                <a:uFillTx/>
                <a:ea typeface="+mn-ea"/>
                <a:cs typeface="+mn-cs"/>
              </a:rPr>
              <a:t>POLITICA </a:t>
            </a:r>
            <a:r>
              <a:rPr lang="es-ES" sz="1600" b="1" dirty="0">
                <a:solidFill>
                  <a:schemeClr val="accent1">
                    <a:lumMod val="75000"/>
                  </a:schemeClr>
                </a:solidFill>
              </a:rPr>
              <a:t>PARTICIPACIÓN CIUDADANA </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2021: 99,3. PREGUNTAS 2022: 17 PUNTAJE 2022 95,3</a:t>
            </a:r>
          </a:p>
          <a:p>
            <a:pPr marR="0" lvl="0" defTabSz="914400" rtl="0" eaLnBrk="1" fontAlgn="auto" latinLnBrk="0" hangingPunct="1">
              <a:lnSpc>
                <a:spcPct val="100000"/>
              </a:lnSpc>
              <a:spcBef>
                <a:spcPts val="0"/>
              </a:spcBef>
              <a:spcAft>
                <a:spcPts val="0"/>
              </a:spcAft>
              <a:buClrTx/>
              <a:buSzTx/>
              <a:tabLst/>
              <a:defRPr/>
            </a:pPr>
            <a:endParaRPr lang="es-ES" sz="1600" dirty="0">
              <a:solidFill>
                <a:prstClr val="black"/>
              </a:solidFill>
            </a:endParaRPr>
          </a:p>
          <a:p>
            <a:pPr algn="l"/>
            <a:r>
              <a:rPr lang="es-ES" sz="1600" b="1" dirty="0">
                <a:solidFill>
                  <a:schemeClr val="dk1"/>
                </a:solidFill>
              </a:rPr>
              <a:t>PCI204. La entidad retroalimentó a la ciudadanía y demás grupos de valor sobre los resultados de su participación a través de los siguientes medios: </a:t>
            </a:r>
            <a:r>
              <a:rPr lang="es-CO" sz="1600" dirty="0">
                <a:solidFill>
                  <a:schemeClr val="dk1"/>
                </a:solidFill>
              </a:rPr>
              <a:t>Mensajes de texto; </a:t>
            </a:r>
            <a:r>
              <a:rPr lang="es-ES" sz="1600" dirty="0">
                <a:solidFill>
                  <a:schemeClr val="dk1"/>
                </a:solidFill>
              </a:rPr>
              <a:t>Radio, televisión y otros medios audiovisuales.</a:t>
            </a:r>
          </a:p>
          <a:p>
            <a:pPr algn="l"/>
            <a:r>
              <a:rPr lang="es-ES" sz="1600" b="1" dirty="0">
                <a:solidFill>
                  <a:schemeClr val="dk1"/>
                </a:solidFill>
              </a:rPr>
              <a:t>PCI210 Seleccione las acciones de diálogo implementadas por la entidad durante la vigencia evaluada para la rendición de cuentas: </a:t>
            </a:r>
            <a:r>
              <a:rPr lang="es-CO" sz="1600" dirty="0">
                <a:solidFill>
                  <a:schemeClr val="dk1"/>
                </a:solidFill>
              </a:rPr>
              <a:t>Asambleas comunitarias</a:t>
            </a:r>
          </a:p>
          <a:p>
            <a:pPr algn="l"/>
            <a:r>
              <a:rPr lang="es-ES" sz="1600" b="1" dirty="0">
                <a:solidFill>
                  <a:schemeClr val="dk1"/>
                </a:solidFill>
              </a:rPr>
              <a:t>PCI211 Las acciones de diálogo presenciales y/o virtuales implementadas por la entidad durante la </a:t>
            </a:r>
            <a:r>
              <a:rPr lang="es-CO" sz="1600" b="1" dirty="0">
                <a:solidFill>
                  <a:schemeClr val="dk1"/>
                </a:solidFill>
              </a:rPr>
              <a:t>vigencia evaluada permitieron:</a:t>
            </a:r>
            <a:r>
              <a:rPr lang="es-ES" b="0" i="0" u="none" strike="noStrike" baseline="0" dirty="0">
                <a:solidFill>
                  <a:srgbClr val="004885"/>
                </a:solidFill>
                <a:latin typeface="Arial" panose="020B0604020202020204" pitchFamily="34" charset="0"/>
              </a:rPr>
              <a:t> </a:t>
            </a:r>
            <a:r>
              <a:rPr lang="es-ES" sz="1600" dirty="0">
                <a:solidFill>
                  <a:schemeClr val="dk1"/>
                </a:solidFill>
              </a:rPr>
              <a:t>Rendir cuentas en los nodos del Sistema Nacional de Rendición de Cuentas (</a:t>
            </a:r>
            <a:r>
              <a:rPr lang="es-ES" sz="1600" dirty="0" err="1">
                <a:solidFill>
                  <a:schemeClr val="dk1"/>
                </a:solidFill>
              </a:rPr>
              <a:t>SNRdC</a:t>
            </a:r>
            <a:r>
              <a:rPr lang="es-ES" sz="1600" dirty="0">
                <a:solidFill>
                  <a:schemeClr val="dk1"/>
                </a:solidFill>
              </a:rPr>
              <a:t>); Mejorar la participación de los grupos de valor en el ciclo de la gestión pública para la construcción de paz</a:t>
            </a:r>
          </a:p>
          <a:p>
            <a:pPr algn="l"/>
            <a:endParaRPr lang="es-ES" sz="1600" dirty="0">
              <a:solidFill>
                <a:schemeClr val="dk1"/>
              </a:solidFill>
            </a:endParaRPr>
          </a:p>
          <a:p>
            <a:pPr marR="0" lvl="0" defTabSz="914400" rtl="0" eaLnBrk="1" fontAlgn="auto" latinLnBrk="0" hangingPunct="1">
              <a:lnSpc>
                <a:spcPct val="100000"/>
              </a:lnSpc>
              <a:spcBef>
                <a:spcPts val="0"/>
              </a:spcBef>
              <a:spcAft>
                <a:spcPts val="0"/>
              </a:spcAft>
              <a:buClrTx/>
              <a:buSzTx/>
              <a:tabLst/>
              <a:defRPr/>
            </a:pPr>
            <a:r>
              <a:rPr kumimoji="0" lang="es-ES" sz="1600" b="1" i="0" u="none" strike="noStrike" kern="1200" cap="none" spc="0" normalizeH="0" baseline="0" noProof="0" dirty="0">
                <a:ln>
                  <a:noFill/>
                </a:ln>
                <a:solidFill>
                  <a:schemeClr val="accent1">
                    <a:lumMod val="75000"/>
                  </a:schemeClr>
                </a:solidFill>
                <a:effectLst/>
                <a:uLnTx/>
                <a:uFillTx/>
                <a:ea typeface="+mn-ea"/>
                <a:cs typeface="+mn-cs"/>
              </a:rPr>
              <a:t>POLITICA </a:t>
            </a:r>
            <a:r>
              <a:rPr lang="es-ES" sz="1600" b="1" dirty="0">
                <a:solidFill>
                  <a:schemeClr val="accent1">
                    <a:lumMod val="75000"/>
                  </a:schemeClr>
                </a:solidFill>
              </a:rPr>
              <a:t>FORTALECIMIENTO INSTITUCIONAL</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 2021: 85. PREGUNTAS 2022: 17 PUNTAJE 2022 98,2</a:t>
            </a:r>
          </a:p>
          <a:p>
            <a:pPr marR="0" lvl="0" defTabSz="914400" rtl="0" eaLnBrk="1" fontAlgn="auto" latinLnBrk="0" hangingPunct="1">
              <a:lnSpc>
                <a:spcPct val="100000"/>
              </a:lnSpc>
              <a:spcBef>
                <a:spcPts val="0"/>
              </a:spcBef>
              <a:spcAft>
                <a:spcPts val="0"/>
              </a:spcAft>
              <a:buClrTx/>
              <a:buSzTx/>
              <a:tabLst/>
              <a:defRPr/>
            </a:pPr>
            <a:r>
              <a:rPr lang="es-ES" sz="1600" b="1" dirty="0">
                <a:solidFill>
                  <a:schemeClr val="dk1"/>
                </a:solidFill>
              </a:rPr>
              <a:t>Se dio respuesta completa a los enunciados </a:t>
            </a:r>
          </a:p>
          <a:p>
            <a:pPr>
              <a:defRPr/>
            </a:pPr>
            <a:endParaRPr lang="es-ES" sz="1800" b="1" dirty="0">
              <a:solidFill>
                <a:schemeClr val="dk1"/>
              </a:solidFill>
            </a:endParaRPr>
          </a:p>
        </p:txBody>
      </p:sp>
      <p:graphicFrame>
        <p:nvGraphicFramePr>
          <p:cNvPr id="7" name="Tabla 6">
            <a:extLst>
              <a:ext uri="{FF2B5EF4-FFF2-40B4-BE49-F238E27FC236}">
                <a16:creationId xmlns:a16="http://schemas.microsoft.com/office/drawing/2014/main" id="{B4DCDDEA-330C-8A26-4D14-DDE5AE7E6BA9}"/>
              </a:ext>
            </a:extLst>
          </p:cNvPr>
          <p:cNvGraphicFramePr>
            <a:graphicFrameLocks noGrp="1"/>
          </p:cNvGraphicFramePr>
          <p:nvPr>
            <p:extLst>
              <p:ext uri="{D42A27DB-BD31-4B8C-83A1-F6EECF244321}">
                <p14:modId xmlns:p14="http://schemas.microsoft.com/office/powerpoint/2010/main" val="146278055"/>
              </p:ext>
            </p:extLst>
          </p:nvPr>
        </p:nvGraphicFramePr>
        <p:xfrm>
          <a:off x="398988" y="849656"/>
          <a:ext cx="5332860" cy="5479114"/>
        </p:xfrm>
        <a:graphic>
          <a:graphicData uri="http://schemas.openxmlformats.org/drawingml/2006/table">
            <a:tbl>
              <a:tblPr/>
              <a:tblGrid>
                <a:gridCol w="680106">
                  <a:extLst>
                    <a:ext uri="{9D8B030D-6E8A-4147-A177-3AD203B41FA5}">
                      <a16:colId xmlns:a16="http://schemas.microsoft.com/office/drawing/2014/main" val="2469145092"/>
                    </a:ext>
                  </a:extLst>
                </a:gridCol>
                <a:gridCol w="3970350">
                  <a:extLst>
                    <a:ext uri="{9D8B030D-6E8A-4147-A177-3AD203B41FA5}">
                      <a16:colId xmlns:a16="http://schemas.microsoft.com/office/drawing/2014/main" val="1343473514"/>
                    </a:ext>
                  </a:extLst>
                </a:gridCol>
                <a:gridCol w="682404">
                  <a:extLst>
                    <a:ext uri="{9D8B030D-6E8A-4147-A177-3AD203B41FA5}">
                      <a16:colId xmlns:a16="http://schemas.microsoft.com/office/drawing/2014/main" val="3430431050"/>
                    </a:ext>
                  </a:extLst>
                </a:gridCol>
              </a:tblGrid>
              <a:tr h="558125">
                <a:tc>
                  <a:txBody>
                    <a:bodyPr/>
                    <a:lstStyle/>
                    <a:p>
                      <a:pPr algn="ctr" fontAlgn="ctr"/>
                      <a:r>
                        <a:rPr lang="es-CO" sz="1050" b="1" i="0" u="none" strike="noStrike" dirty="0">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ES" sz="900" b="1" i="0" u="none" strike="noStrike" dirty="0">
                          <a:solidFill>
                            <a:srgbClr val="FFFFFF"/>
                          </a:solidFill>
                          <a:effectLst/>
                          <a:latin typeface="Calibri" panose="020F0502020204030204" pitchFamily="34" charset="0"/>
                        </a:rPr>
                        <a:t>POLITICA PARTICIPACION CIUDADANA EN LA GESTION PUBLICA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9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57586495"/>
                  </a:ext>
                </a:extLst>
              </a:tr>
              <a:tr h="752624">
                <a:tc>
                  <a:txBody>
                    <a:bodyPr/>
                    <a:lstStyle/>
                    <a:p>
                      <a:pPr algn="ctr" fontAlgn="ctr"/>
                      <a:r>
                        <a:rPr lang="es-CO" sz="1400" b="1" i="0" u="none" strike="noStrike">
                          <a:solidFill>
                            <a:srgbClr val="000000"/>
                          </a:solidFill>
                          <a:effectLst/>
                          <a:latin typeface="Calibri" panose="020F0502020204030204" pitchFamily="34" charset="0"/>
                        </a:rPr>
                        <a:t>I41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dirty="0">
                          <a:solidFill>
                            <a:srgbClr val="000000"/>
                          </a:solidFill>
                          <a:effectLst/>
                          <a:latin typeface="Calibri" panose="020F0502020204030204" pitchFamily="34" charset="0"/>
                        </a:rPr>
                        <a:t>CAPACIDADES INSTITUCIONALES INSTALADAS PARA LA PROMOCIÓN DE LA PARTICIPACIÓN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dirty="0">
                          <a:solidFill>
                            <a:srgbClr val="000000"/>
                          </a:solidFill>
                          <a:effectLst/>
                          <a:latin typeface="Calibri" panose="020F0502020204030204" pitchFamily="34" charset="0"/>
                        </a:rPr>
                        <a:t>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560332106"/>
                  </a:ext>
                </a:extLst>
              </a:tr>
              <a:tr h="1006317">
                <a:tc>
                  <a:txBody>
                    <a:bodyPr/>
                    <a:lstStyle/>
                    <a:p>
                      <a:pPr algn="ctr" fontAlgn="ctr"/>
                      <a:r>
                        <a:rPr lang="es-CO" sz="1400" b="1" i="0" u="none" strike="noStrike">
                          <a:solidFill>
                            <a:srgbClr val="000000"/>
                          </a:solidFill>
                          <a:effectLst/>
                          <a:latin typeface="Calibri" panose="020F0502020204030204" pitchFamily="34" charset="0"/>
                        </a:rPr>
                        <a:t>I42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a:solidFill>
                            <a:srgbClr val="000000"/>
                          </a:solidFill>
                          <a:effectLst/>
                          <a:latin typeface="Calibri" panose="020F0502020204030204" pitchFamily="34" charset="0"/>
                        </a:rPr>
                        <a:t>PLANEACIÓN ANUAL DE LA ESTRATÉGIA DE PARTICIPACIÓN CIUDADANA EN LA GESTÓN PÚBLICA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dirty="0">
                          <a:solidFill>
                            <a:srgbClr val="000000"/>
                          </a:solidFill>
                          <a:effectLst/>
                          <a:latin typeface="Calibri" panose="020F0502020204030204" pitchFamily="34" charset="0"/>
                        </a:rPr>
                        <a:t>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039392612"/>
                  </a:ext>
                </a:extLst>
              </a:tr>
              <a:tr h="727254">
                <a:tc>
                  <a:txBody>
                    <a:bodyPr/>
                    <a:lstStyle/>
                    <a:p>
                      <a:pPr algn="ctr" fontAlgn="ctr"/>
                      <a:r>
                        <a:rPr lang="es-CO" sz="1400" b="1" i="0" u="none" strike="noStrike">
                          <a:solidFill>
                            <a:srgbClr val="000000"/>
                          </a:solidFill>
                          <a:effectLst/>
                          <a:latin typeface="Calibri" panose="020F0502020204030204" pitchFamily="34" charset="0"/>
                        </a:rPr>
                        <a:t>I43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a:solidFill>
                            <a:srgbClr val="000000"/>
                          </a:solidFill>
                          <a:effectLst/>
                          <a:latin typeface="Calibri" panose="020F0502020204030204" pitchFamily="34" charset="0"/>
                        </a:rPr>
                        <a:t>IMPLEMENTACIÓN DE ACCIONES DE PARTICIPACIÓN CIUDADANA EN LAS DIFERENTES FASES DEL CICLO DE GESTIÓN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dirty="0">
                          <a:solidFill>
                            <a:srgbClr val="000000"/>
                          </a:solidFill>
                          <a:effectLst/>
                          <a:latin typeface="Calibri" panose="020F0502020204030204" pitchFamily="34" charset="0"/>
                        </a:rPr>
                        <a:t>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945148494"/>
                  </a:ext>
                </a:extLst>
              </a:tr>
              <a:tr h="1065511">
                <a:tc>
                  <a:txBody>
                    <a:bodyPr/>
                    <a:lstStyle/>
                    <a:p>
                      <a:pPr algn="ctr" fontAlgn="ctr"/>
                      <a:r>
                        <a:rPr lang="es-CO" sz="1400" b="1" i="0" u="none" strike="noStrike">
                          <a:solidFill>
                            <a:srgbClr val="000000"/>
                          </a:solidFill>
                          <a:effectLst/>
                          <a:latin typeface="Calibri" panose="020F0502020204030204" pitchFamily="34" charset="0"/>
                        </a:rPr>
                        <a:t>I44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a:solidFill>
                            <a:srgbClr val="000000"/>
                          </a:solidFill>
                          <a:effectLst/>
                          <a:latin typeface="Calibri" panose="020F0502020204030204" pitchFamily="34" charset="0"/>
                        </a:rPr>
                        <a:t>CAPACIDAD DE INVOLUCRAR EFECTIVAMENTE A LOS DIFERENTES GRUPOS POBLACIONALES EN LAS ACCIONES  DE PARTICIPACIÓN GARANTIZANDO EL ENFOQUE DIFERENCIAL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dirty="0">
                          <a:solidFill>
                            <a:srgbClr val="000000"/>
                          </a:solidFill>
                          <a:effectLst/>
                          <a:latin typeface="Calibri" panose="020F0502020204030204" pitchFamily="34" charset="0"/>
                        </a:rPr>
                        <a:t>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634137563"/>
                  </a:ext>
                </a:extLst>
              </a:tr>
              <a:tr h="710341">
                <a:tc>
                  <a:txBody>
                    <a:bodyPr/>
                    <a:lstStyle/>
                    <a:p>
                      <a:pPr algn="ctr" fontAlgn="ctr"/>
                      <a:r>
                        <a:rPr lang="es-CO" sz="1400" b="1" i="0" u="none" strike="noStrike">
                          <a:solidFill>
                            <a:srgbClr val="000000"/>
                          </a:solidFill>
                          <a:effectLst/>
                          <a:latin typeface="Calibri" panose="020F0502020204030204" pitchFamily="34" charset="0"/>
                        </a:rPr>
                        <a:t>I45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a:solidFill>
                            <a:srgbClr val="000000"/>
                          </a:solidFill>
                          <a:effectLst/>
                          <a:latin typeface="Calibri" panose="020F0502020204030204" pitchFamily="34" charset="0"/>
                        </a:rPr>
                        <a:t>EVALUACIÓN DE LOS RESULTADOS DE LA ESTRATEGIA ANUAL DE PARTICIPACIÓN CIUDADANA Y SU APROVECHAMIENTO EN ACCIONES DE MEJORA INSTITUCIONAL </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dirty="0">
                          <a:solidFill>
                            <a:srgbClr val="000000"/>
                          </a:solidFill>
                          <a:effectLst/>
                          <a:latin typeface="Calibri" panose="020F0502020204030204" pitchFamily="34" charset="0"/>
                        </a:rPr>
                        <a:t>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4880003"/>
                  </a:ext>
                </a:extLst>
              </a:tr>
              <a:tr h="515843">
                <a:tc>
                  <a:txBody>
                    <a:bodyPr/>
                    <a:lstStyle/>
                    <a:p>
                      <a:pPr algn="ctr" fontAlgn="ctr"/>
                      <a:r>
                        <a:rPr lang="es-CO" sz="1400" b="1" i="0" u="none" strike="noStrike">
                          <a:solidFill>
                            <a:srgbClr val="000000"/>
                          </a:solidFill>
                          <a:effectLst/>
                          <a:latin typeface="Calibri" panose="020F0502020204030204" pitchFamily="34" charset="0"/>
                        </a:rPr>
                        <a:t>I46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a:solidFill>
                            <a:srgbClr val="000000"/>
                          </a:solidFill>
                          <a:effectLst/>
                          <a:latin typeface="Calibri" panose="020F0502020204030204" pitchFamily="34" charset="0"/>
                        </a:rPr>
                        <a:t>RENDICIÓN DE CUENTAS EN LA GESTIÓN PÚBLICA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dirty="0">
                          <a:solidFill>
                            <a:srgbClr val="000000"/>
                          </a:solidFill>
                          <a:effectLst/>
                          <a:latin typeface="Calibri" panose="020F0502020204030204" pitchFamily="34" charset="0"/>
                        </a:rPr>
                        <a:t> </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82032972"/>
                  </a:ext>
                </a:extLst>
              </a:tr>
            </a:tbl>
          </a:graphicData>
        </a:graphic>
      </p:graphicFrame>
      <p:sp>
        <p:nvSpPr>
          <p:cNvPr id="10" name="TextBox 6">
            <a:extLst>
              <a:ext uri="{FF2B5EF4-FFF2-40B4-BE49-F238E27FC236}">
                <a16:creationId xmlns:a16="http://schemas.microsoft.com/office/drawing/2014/main" id="{68F9295F-9AFB-EC2F-D7BE-49D2649D12A6}"/>
              </a:ext>
            </a:extLst>
          </p:cNvPr>
          <p:cNvSpPr txBox="1"/>
          <p:nvPr/>
        </p:nvSpPr>
        <p:spPr>
          <a:xfrm>
            <a:off x="1366536" y="129120"/>
            <a:ext cx="1005911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3.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GESTIÓN CON VALORES PARA RESULTADOS 89,7</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46076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
            <a:extLst>
              <a:ext uri="{FF2B5EF4-FFF2-40B4-BE49-F238E27FC236}">
                <a16:creationId xmlns:a16="http://schemas.microsoft.com/office/drawing/2014/main" id="{225FC1F3-FDD6-EAD5-9D39-9D2FE2142217}"/>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2" name="TextBox 6">
            <a:extLst>
              <a:ext uri="{FF2B5EF4-FFF2-40B4-BE49-F238E27FC236}">
                <a16:creationId xmlns:a16="http://schemas.microsoft.com/office/drawing/2014/main" id="{ED04618F-B9F1-E9E7-D8F1-11FF00E7DD57}"/>
              </a:ext>
            </a:extLst>
          </p:cNvPr>
          <p:cNvSpPr txBox="1"/>
          <p:nvPr/>
        </p:nvSpPr>
        <p:spPr>
          <a:xfrm>
            <a:off x="1840990" y="202103"/>
            <a:ext cx="8595359" cy="1015663"/>
          </a:xfrm>
          <a:prstGeom prst="rect">
            <a:avLst/>
          </a:prstGeom>
          <a:noFill/>
        </p:spPr>
        <p:txBody>
          <a:bodyPr wrap="square" rtlCol="0">
            <a:spAutoFit/>
          </a:bodyPr>
          <a:lstStyle/>
          <a:p>
            <a:pPr algn="ctr"/>
            <a:r>
              <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ÍNDICE DE DESEMPEÑO INSTITUCIONAL -FURAG 2018 - 2022</a:t>
            </a:r>
            <a:endParaRPr lang="es-US" sz="200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ct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Gráfico 3">
            <a:extLst>
              <a:ext uri="{FF2B5EF4-FFF2-40B4-BE49-F238E27FC236}">
                <a16:creationId xmlns:a16="http://schemas.microsoft.com/office/drawing/2014/main" id="{F2478B35-EA5B-4CA6-8913-8788E40F3672}"/>
              </a:ext>
            </a:extLst>
          </p:cNvPr>
          <p:cNvGraphicFramePr>
            <a:graphicFrameLocks noGrp="1"/>
          </p:cNvGraphicFramePr>
          <p:nvPr/>
        </p:nvGraphicFramePr>
        <p:xfrm>
          <a:off x="478973" y="981799"/>
          <a:ext cx="10552258" cy="55728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40293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B065712D-4E86-3048-E1BA-DECA11CE66B1}"/>
              </a:ext>
            </a:extLst>
          </p:cNvPr>
          <p:cNvSpPr txBox="1"/>
          <p:nvPr/>
        </p:nvSpPr>
        <p:spPr>
          <a:xfrm>
            <a:off x="1726010" y="171317"/>
            <a:ext cx="875040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5.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INFORMACIÓN Y COMUNICACIÓN 88,5</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Tabla 3">
            <a:extLst>
              <a:ext uri="{FF2B5EF4-FFF2-40B4-BE49-F238E27FC236}">
                <a16:creationId xmlns:a16="http://schemas.microsoft.com/office/drawing/2014/main" id="{56DBE042-2A0C-4F4D-FC37-F5A506EFA890}"/>
              </a:ext>
            </a:extLst>
          </p:cNvPr>
          <p:cNvGraphicFramePr>
            <a:graphicFrameLocks noGrp="1"/>
          </p:cNvGraphicFramePr>
          <p:nvPr/>
        </p:nvGraphicFramePr>
        <p:xfrm>
          <a:off x="506026" y="1126269"/>
          <a:ext cx="4722921" cy="5034835"/>
        </p:xfrm>
        <a:graphic>
          <a:graphicData uri="http://schemas.openxmlformats.org/drawingml/2006/table">
            <a:tbl>
              <a:tblPr/>
              <a:tblGrid>
                <a:gridCol w="602320">
                  <a:extLst>
                    <a:ext uri="{9D8B030D-6E8A-4147-A177-3AD203B41FA5}">
                      <a16:colId xmlns:a16="http://schemas.microsoft.com/office/drawing/2014/main" val="4106880683"/>
                    </a:ext>
                  </a:extLst>
                </a:gridCol>
                <a:gridCol w="3516246">
                  <a:extLst>
                    <a:ext uri="{9D8B030D-6E8A-4147-A177-3AD203B41FA5}">
                      <a16:colId xmlns:a16="http://schemas.microsoft.com/office/drawing/2014/main" val="3023581496"/>
                    </a:ext>
                  </a:extLst>
                </a:gridCol>
                <a:gridCol w="604355">
                  <a:extLst>
                    <a:ext uri="{9D8B030D-6E8A-4147-A177-3AD203B41FA5}">
                      <a16:colId xmlns:a16="http://schemas.microsoft.com/office/drawing/2014/main" val="1526962131"/>
                    </a:ext>
                  </a:extLst>
                </a:gridCol>
              </a:tblGrid>
              <a:tr h="1423148">
                <a:tc>
                  <a:txBody>
                    <a:bodyPr/>
                    <a:lstStyle/>
                    <a:p>
                      <a:pPr algn="ctr" fontAlgn="ctr"/>
                      <a:r>
                        <a:rPr lang="es-CO" sz="1100" b="1" i="0" u="none" strike="noStrike" dirty="0">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100" b="1" i="0" u="none" strike="noStrike" dirty="0">
                          <a:solidFill>
                            <a:srgbClr val="FFFFFF"/>
                          </a:solidFill>
                          <a:effectLst/>
                          <a:latin typeface="Calibri" panose="020F0502020204030204" pitchFamily="34" charset="0"/>
                        </a:rPr>
                        <a:t>POLITICA GESTION EN LA INFORMACION ESTADISTICA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100" b="1" i="0" u="none" strike="noStrike" dirty="0">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686982776"/>
                  </a:ext>
                </a:extLst>
              </a:tr>
              <a:tr h="1327474">
                <a:tc>
                  <a:txBody>
                    <a:bodyPr/>
                    <a:lstStyle/>
                    <a:p>
                      <a:pPr algn="ctr" fontAlgn="ctr"/>
                      <a:r>
                        <a:rPr lang="es-CO" sz="1100" b="1" i="0" u="none" strike="noStrike" dirty="0">
                          <a:solidFill>
                            <a:srgbClr val="000000"/>
                          </a:solidFill>
                          <a:effectLst/>
                          <a:latin typeface="Calibri" panose="020F0502020204030204" pitchFamily="34" charset="0"/>
                        </a:rPr>
                        <a:t>I54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Calibri" panose="020F0502020204030204" pitchFamily="34" charset="0"/>
                        </a:rPr>
                        <a:t>ÍNDICE PLANEACIÓN ESTADÍSTICA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latin typeface="Calibri" panose="020F0502020204030204" pitchFamily="34" charset="0"/>
                        </a:rPr>
                        <a:t>89,5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688745234"/>
                  </a:ext>
                </a:extLst>
              </a:tr>
              <a:tr h="1459026">
                <a:tc>
                  <a:txBody>
                    <a:bodyPr/>
                    <a:lstStyle/>
                    <a:p>
                      <a:pPr algn="ctr" fontAlgn="ctr"/>
                      <a:r>
                        <a:rPr lang="es-CO" sz="1100" b="1" i="0" u="none" strike="noStrike">
                          <a:solidFill>
                            <a:srgbClr val="000000"/>
                          </a:solidFill>
                          <a:effectLst/>
                          <a:latin typeface="Calibri" panose="020F0502020204030204" pitchFamily="34" charset="0"/>
                        </a:rPr>
                        <a:t>I55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Calibri" panose="020F0502020204030204" pitchFamily="34" charset="0"/>
                        </a:rPr>
                        <a:t>ÍNDICE FORTALECIMIENTO DE REGISTROS ADMINISTRATIVOS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latin typeface="Calibri" panose="020F0502020204030204" pitchFamily="34" charset="0"/>
                        </a:rPr>
                        <a:t>87,1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354373393"/>
                  </a:ext>
                </a:extLst>
              </a:tr>
              <a:tr h="825187">
                <a:tc>
                  <a:txBody>
                    <a:bodyPr/>
                    <a:lstStyle/>
                    <a:p>
                      <a:pPr algn="ctr" fontAlgn="ctr"/>
                      <a:r>
                        <a:rPr lang="es-CO" sz="1100" b="1" i="0" u="none" strike="noStrike">
                          <a:solidFill>
                            <a:srgbClr val="000000"/>
                          </a:solidFill>
                          <a:effectLst/>
                          <a:latin typeface="Calibri" panose="020F0502020204030204" pitchFamily="34" charset="0"/>
                        </a:rPr>
                        <a:t>I56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0" i="0" u="none" strike="noStrike" dirty="0">
                          <a:solidFill>
                            <a:srgbClr val="000000"/>
                          </a:solidFill>
                          <a:effectLst/>
                          <a:latin typeface="Calibri" panose="020F0502020204030204" pitchFamily="34" charset="0"/>
                        </a:rPr>
                        <a:t>ÍNDICE CALIDAD ESTADÍSTICA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100" b="1" i="0" u="none" strike="noStrike" dirty="0">
                          <a:solidFill>
                            <a:srgbClr val="000000"/>
                          </a:solidFill>
                          <a:effectLst/>
                          <a:latin typeface="Calibri" panose="020F0502020204030204" pitchFamily="34" charset="0"/>
                        </a:rPr>
                        <a:t>85,1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994236308"/>
                  </a:ext>
                </a:extLst>
              </a:tr>
            </a:tbl>
          </a:graphicData>
        </a:graphic>
      </p:graphicFrame>
      <p:sp>
        <p:nvSpPr>
          <p:cNvPr id="8" name="CuadroTexto 7">
            <a:extLst>
              <a:ext uri="{FF2B5EF4-FFF2-40B4-BE49-F238E27FC236}">
                <a16:creationId xmlns:a16="http://schemas.microsoft.com/office/drawing/2014/main" id="{CF6A87B2-3C40-80A0-8ABB-A03327C6AE90}"/>
              </a:ext>
            </a:extLst>
          </p:cNvPr>
          <p:cNvSpPr txBox="1"/>
          <p:nvPr/>
        </p:nvSpPr>
        <p:spPr>
          <a:xfrm>
            <a:off x="5610687" y="911762"/>
            <a:ext cx="6075287" cy="763285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ea typeface="+mn-ea"/>
                <a:cs typeface="+mn-cs"/>
              </a:rPr>
              <a:t>POLITICA GESTIÓN DE LA INFORMACIÓN ESTADÍSTICA 2021: 98,5. PREGUNTAS 2022: 17 </a:t>
            </a:r>
            <a:r>
              <a:rPr kumimoji="0" lang="es-ES" sz="1400" b="1" i="0" u="none" strike="noStrike" kern="1200" cap="none" spc="0" normalizeH="0" baseline="0" noProof="0" dirty="0">
                <a:ln>
                  <a:noFill/>
                </a:ln>
                <a:solidFill>
                  <a:schemeClr val="accent1">
                    <a:lumMod val="75000"/>
                  </a:schemeClr>
                </a:solidFill>
                <a:effectLst/>
                <a:uLnTx/>
                <a:uFillTx/>
                <a:ea typeface="+mn-ea"/>
                <a:cs typeface="+mn-cs"/>
              </a:rPr>
              <a:t>PUNTAJE 2022 86.6</a:t>
            </a:r>
            <a:endParaRPr kumimoji="0" lang="es-ES" sz="1400" b="1" i="0" u="none" strike="noStrike" kern="1200" cap="none" spc="0" normalizeH="0" baseline="0" noProof="0" dirty="0">
              <a:ln>
                <a:noFill/>
              </a:ln>
              <a:solidFill>
                <a:srgbClr val="4472C4">
                  <a:lumMod val="75000"/>
                </a:srgbClr>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GES206. De los siguientes lineamientos, normas y estándares, ¿cuáles implementó la entidad en sus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procesos de producción de información estadística?: </a:t>
            </a:r>
            <a:r>
              <a:rPr kumimoji="0" lang="es-CO" sz="1400" b="0" i="0" u="none" strike="noStrike" kern="1200" cap="none" spc="0" normalizeH="0" baseline="0" noProof="0" dirty="0">
                <a:ln>
                  <a:noFill/>
                </a:ln>
                <a:solidFill>
                  <a:prstClr val="black"/>
                </a:solidFill>
                <a:effectLst/>
                <a:uLnTx/>
                <a:uFillTx/>
                <a:ea typeface="+mn-ea"/>
                <a:cs typeface="+mn-cs"/>
              </a:rPr>
              <a:t>Código nacional de buenas prácticas estadísticas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GES207. Cuáles de los siguientes manuales, metodologías y guías, conocía y utilizó la entidad para implementar sus procesos de producción de información estadística: </a:t>
            </a:r>
            <a:r>
              <a:rPr kumimoji="0" lang="es-ES" sz="1400" b="0" i="0" u="none" strike="noStrike" kern="1200" cap="none" spc="0" normalizeH="0" baseline="0" noProof="0" dirty="0">
                <a:ln>
                  <a:noFill/>
                </a:ln>
                <a:solidFill>
                  <a:prstClr val="black"/>
                </a:solidFill>
                <a:effectLst/>
                <a:uLnTx/>
                <a:uFillTx/>
                <a:ea typeface="+mn-ea"/>
                <a:cs typeface="+mn-cs"/>
              </a:rPr>
              <a:t>Guía para la elaboración del documento metodológico de operaciones estadísticas; Guía para la elaboración de documentos para los diseños; Guía para la implementación de los estándares Data </a:t>
            </a:r>
            <a:r>
              <a:rPr kumimoji="0" lang="es-ES" sz="1400" b="0" i="0" u="none" strike="noStrike" kern="1200" cap="none" spc="0" normalizeH="0" baseline="0" noProof="0" dirty="0" err="1">
                <a:ln>
                  <a:noFill/>
                </a:ln>
                <a:solidFill>
                  <a:prstClr val="black"/>
                </a:solidFill>
                <a:effectLst/>
                <a:uLnTx/>
                <a:uFillTx/>
                <a:ea typeface="+mn-ea"/>
                <a:cs typeface="+mn-cs"/>
              </a:rPr>
              <a:t>Documentation</a:t>
            </a:r>
            <a:r>
              <a:rPr kumimoji="0" lang="es-ES" sz="1400" b="0" i="0" u="none" strike="noStrike" kern="1200" cap="none" spc="0" normalizeH="0" baseline="0" noProof="0" dirty="0">
                <a:ln>
                  <a:noFill/>
                </a:ln>
                <a:solidFill>
                  <a:prstClr val="black"/>
                </a:solidFill>
                <a:effectLst/>
                <a:uLnTx/>
                <a:uFillTx/>
                <a:ea typeface="+mn-ea"/>
                <a:cs typeface="+mn-cs"/>
              </a:rPr>
              <a:t> </a:t>
            </a:r>
            <a:r>
              <a:rPr kumimoji="0" lang="es-ES" sz="1400" b="0" i="0" u="none" strike="noStrike" kern="1200" cap="none" spc="0" normalizeH="0" baseline="0" noProof="0" dirty="0" err="1">
                <a:ln>
                  <a:noFill/>
                </a:ln>
                <a:solidFill>
                  <a:prstClr val="black"/>
                </a:solidFill>
                <a:effectLst/>
                <a:uLnTx/>
                <a:uFillTx/>
                <a:ea typeface="+mn-ea"/>
                <a:cs typeface="+mn-cs"/>
              </a:rPr>
              <a:t>Initiative</a:t>
            </a:r>
            <a:r>
              <a:rPr kumimoji="0" lang="es-ES" sz="1400" b="0" i="0" u="none" strike="noStrike" kern="1200" cap="none" spc="0" normalizeH="0" baseline="0" noProof="0" dirty="0">
                <a:ln>
                  <a:noFill/>
                </a:ln>
                <a:solidFill>
                  <a:prstClr val="black"/>
                </a:solidFill>
                <a:effectLst/>
                <a:uLnTx/>
                <a:uFillTx/>
                <a:ea typeface="+mn-ea"/>
                <a:cs typeface="+mn-cs"/>
              </a:rPr>
              <a:t> (DDI) y </a:t>
            </a:r>
            <a:r>
              <a:rPr kumimoji="0" lang="es-ES" sz="1400" b="0" i="0" u="none" strike="noStrike" kern="1200" cap="none" spc="0" normalizeH="0" baseline="0" noProof="0" dirty="0" err="1">
                <a:ln>
                  <a:noFill/>
                </a:ln>
                <a:solidFill>
                  <a:prstClr val="black"/>
                </a:solidFill>
                <a:effectLst/>
                <a:uLnTx/>
                <a:uFillTx/>
                <a:ea typeface="+mn-ea"/>
                <a:cs typeface="+mn-cs"/>
              </a:rPr>
              <a:t>Dublin</a:t>
            </a:r>
            <a:r>
              <a:rPr kumimoji="0" lang="es-ES" sz="1400" b="0" i="0" u="none" strike="noStrike" kern="1200" cap="none" spc="0" normalizeH="0" baseline="0" noProof="0" dirty="0">
                <a:ln>
                  <a:noFill/>
                </a:ln>
                <a:solidFill>
                  <a:prstClr val="black"/>
                </a:solidFill>
                <a:effectLst/>
                <a:uLnTx/>
                <a:uFillTx/>
                <a:ea typeface="+mn-ea"/>
                <a:cs typeface="+mn-cs"/>
              </a:rPr>
              <a:t> Core (DC); Guía para la elaboración del plan general de las operaciones estadísticas; Guía para la elaboración del plan de difusión y Comunicación.</a:t>
            </a:r>
            <a:endParaRPr kumimoji="0" lang="es-CO" sz="14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GES208. La entidad publicó en su página Web para disposición de los grupos de interés: </a:t>
            </a:r>
            <a:r>
              <a:rPr kumimoji="0" lang="es-ES" sz="1400" b="0" i="0" u="none" strike="noStrike" kern="1200" cap="none" spc="0" normalizeH="0" baseline="0" noProof="0" dirty="0">
                <a:ln>
                  <a:noFill/>
                </a:ln>
                <a:solidFill>
                  <a:prstClr val="black"/>
                </a:solidFill>
                <a:effectLst/>
                <a:uLnTx/>
                <a:uFillTx/>
                <a:ea typeface="+mn-ea"/>
                <a:cs typeface="+mn-cs"/>
              </a:rPr>
              <a:t>Cuadros de salida y series históricas de las operaciones estadísticas; </a:t>
            </a:r>
            <a:r>
              <a:rPr kumimoji="0" lang="es-CO" sz="1400" b="0" i="0" u="none" strike="noStrike" kern="1200" cap="none" spc="0" normalizeH="0" baseline="0" noProof="0" dirty="0">
                <a:ln>
                  <a:noFill/>
                </a:ln>
                <a:solidFill>
                  <a:prstClr val="black"/>
                </a:solidFill>
                <a:effectLst/>
                <a:uLnTx/>
                <a:uFillTx/>
                <a:ea typeface="+mn-ea"/>
                <a:cs typeface="+mn-cs"/>
              </a:rPr>
              <a:t>Calendario de difusión Indicadores o estadísticas con desagregación temática o enfoque diferencial e interseccional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GES209. Qué mecanismos tecnológicos utilizó la entidad para la difusión y transmisión de estadísticas (indicadores y resultados de operaciones estadísticas). </a:t>
            </a:r>
            <a:r>
              <a:rPr kumimoji="0" lang="es-ES" sz="1400" b="0" i="0" u="none" strike="noStrike" kern="1200" cap="none" spc="0" normalizeH="0" baseline="0" noProof="0" dirty="0">
                <a:ln>
                  <a:noFill/>
                </a:ln>
                <a:solidFill>
                  <a:prstClr val="black"/>
                </a:solidFill>
                <a:effectLst/>
                <a:uLnTx/>
                <a:uFillTx/>
                <a:ea typeface="+mn-ea"/>
                <a:cs typeface="+mn-cs"/>
              </a:rPr>
              <a:t>Servicios Web y portales especializados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GES213. El registro administrativo contó con la siguiente documentación:</a:t>
            </a:r>
            <a:r>
              <a:rPr kumimoji="0" lang="es-ES" sz="1400" b="0" i="0" u="none" strike="noStrike" kern="1200" cap="none" spc="0" normalizeH="0" baseline="0" noProof="0" dirty="0">
                <a:ln>
                  <a:noFill/>
                </a:ln>
                <a:solidFill>
                  <a:srgbClr val="004885"/>
                </a:solidFill>
                <a:effectLst/>
                <a:uLnTx/>
                <a:uFillTx/>
                <a:ea typeface="+mn-ea"/>
                <a:cs typeface="+mn-cs"/>
              </a:rPr>
              <a:t> </a:t>
            </a:r>
            <a:r>
              <a:rPr kumimoji="0" lang="es-ES" sz="1400" b="0" i="0" u="none" strike="noStrike" kern="1200" cap="none" spc="0" normalizeH="0" baseline="0" noProof="0" dirty="0">
                <a:ln>
                  <a:noFill/>
                </a:ln>
                <a:solidFill>
                  <a:prstClr val="black"/>
                </a:solidFill>
                <a:effectLst/>
                <a:uLnTx/>
                <a:uFillTx/>
                <a:ea typeface="+mn-ea"/>
                <a:cs typeface="+mn-cs"/>
              </a:rPr>
              <a:t>Estrategia de difusión de la información del registro administrativo o documentación sobre el acceso a los microdatos </a:t>
            </a:r>
            <a:r>
              <a:rPr kumimoji="0" lang="es-CO" sz="1400" b="0" i="0" u="none" strike="noStrike" kern="1200" cap="none" spc="0" normalizeH="0" baseline="0" noProof="0" dirty="0">
                <a:ln>
                  <a:noFill/>
                </a:ln>
                <a:solidFill>
                  <a:srgbClr val="004885"/>
                </a:solidFill>
                <a:effectLst/>
                <a:uLnTx/>
                <a:uFillTx/>
                <a:ea typeface="+mn-ea"/>
                <a:cs typeface="+mn-cs"/>
              </a:rPr>
              <a:t>(</a:t>
            </a:r>
            <a:r>
              <a:rPr kumimoji="0" lang="es-CO" sz="1400" b="0" i="0" u="none" strike="noStrike" kern="1200" cap="none" spc="0" normalizeH="0" baseline="0" noProof="0" dirty="0">
                <a:ln>
                  <a:noFill/>
                </a:ln>
                <a:solidFill>
                  <a:prstClr val="black"/>
                </a:solidFill>
                <a:effectLst/>
                <a:uLnTx/>
                <a:uFillTx/>
                <a:ea typeface="+mn-ea"/>
                <a:cs typeface="+mn-cs"/>
              </a:rPr>
              <a:t>anonimizados y sin anonimizar)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GES214. Indique cuáles de los siguientes elementos incorporó la entidad en la documentación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metodológica de sus operaciones estadísticas: </a:t>
            </a:r>
            <a:r>
              <a:rPr kumimoji="0" lang="es-CO" sz="1400" b="0" i="0" u="none" strike="noStrike" kern="1200" cap="none" spc="0" normalizeH="0" baseline="0" noProof="0" dirty="0">
                <a:ln>
                  <a:noFill/>
                </a:ln>
                <a:solidFill>
                  <a:prstClr val="black"/>
                </a:solidFill>
                <a:effectLst/>
                <a:uLnTx/>
                <a:uFillTx/>
                <a:ea typeface="+mn-ea"/>
                <a:cs typeface="+mn-cs"/>
              </a:rPr>
              <a:t>Indicadores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GES215. Indique cuáles de los siguientes elementos incorporó la entidad en la ficha técnica de sus </a:t>
            </a:r>
            <a:r>
              <a:rPr kumimoji="0" lang="es-CO" sz="1400" b="1" i="0" u="none" strike="noStrike" kern="1200" cap="none" spc="0" normalizeH="0" baseline="0" noProof="0" dirty="0">
                <a:ln>
                  <a:noFill/>
                </a:ln>
                <a:solidFill>
                  <a:prstClr val="black"/>
                </a:solidFill>
                <a:effectLst/>
                <a:uLnTx/>
                <a:uFillTx/>
                <a:ea typeface="+mn-ea"/>
                <a:cs typeface="+mn-cs"/>
              </a:rPr>
              <a:t>Registros Administrativos: </a:t>
            </a:r>
            <a:r>
              <a:rPr kumimoji="0" lang="es-CO" sz="1400" b="0" i="0" u="none" strike="noStrike" kern="1200" cap="none" spc="0" normalizeH="0" baseline="0" noProof="0" dirty="0">
                <a:ln>
                  <a:noFill/>
                </a:ln>
                <a:solidFill>
                  <a:prstClr val="black"/>
                </a:solidFill>
                <a:effectLst/>
                <a:uLnTx/>
                <a:uFillTx/>
                <a:ea typeface="+mn-ea"/>
                <a:cs typeface="+mn-cs"/>
              </a:rPr>
              <a:t>Conceptos básicos; </a:t>
            </a:r>
            <a:r>
              <a:rPr kumimoji="0" lang="es-ES" sz="1400" b="0" i="0" u="none" strike="noStrike" kern="1200" cap="none" spc="0" normalizeH="0" baseline="0" noProof="0" dirty="0">
                <a:ln>
                  <a:noFill/>
                </a:ln>
                <a:solidFill>
                  <a:prstClr val="black"/>
                </a:solidFill>
                <a:effectLst/>
                <a:uLnTx/>
                <a:uFillTx/>
                <a:ea typeface="+mn-ea"/>
                <a:cs typeface="+mn-cs"/>
              </a:rPr>
              <a:t>Metodología para el acopio de los datos.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GES216. Qué acciones desarrolló la entidad para atender las necesidades de información misional o </a:t>
            </a:r>
            <a:r>
              <a:rPr kumimoji="0" lang="es-CO" sz="1400" b="1" i="0" u="none" strike="noStrike" kern="1200" cap="none" spc="0" normalizeH="0" baseline="0" noProof="0" dirty="0">
                <a:ln>
                  <a:noFill/>
                </a:ln>
                <a:solidFill>
                  <a:prstClr val="black"/>
                </a:solidFill>
                <a:effectLst/>
                <a:uLnTx/>
                <a:uFillTx/>
                <a:ea typeface="+mn-ea"/>
                <a:cs typeface="+mn-cs"/>
              </a:rPr>
              <a:t>estadística identificadas: </a:t>
            </a:r>
            <a:r>
              <a:rPr kumimoji="0" lang="es-ES" sz="1400" b="0" i="0" u="none" strike="noStrike" kern="1200" cap="none" spc="0" normalizeH="0" baseline="0" noProof="0" dirty="0">
                <a:ln>
                  <a:noFill/>
                </a:ln>
                <a:solidFill>
                  <a:prstClr val="black"/>
                </a:solidFill>
                <a:effectLst/>
                <a:uLnTx/>
                <a:uFillTx/>
                <a:ea typeface="+mn-ea"/>
                <a:cs typeface="+mn-cs"/>
              </a:rPr>
              <a:t>Generación de información estadística a partir de fuentes primarias como censos o muestreos; </a:t>
            </a:r>
            <a:r>
              <a:rPr kumimoji="0" lang="es-CO" sz="1400" b="0" i="0" u="none" strike="noStrike" kern="1200" cap="none" spc="0" normalizeH="0" baseline="0" noProof="0" dirty="0">
                <a:ln>
                  <a:noFill/>
                </a:ln>
                <a:solidFill>
                  <a:prstClr val="black"/>
                </a:solidFill>
                <a:effectLst/>
                <a:uLnTx/>
                <a:uFillTx/>
                <a:ea typeface="+mn-ea"/>
                <a:cs typeface="+mn-cs"/>
              </a:rPr>
              <a:t>Generación de información estadística a partir de Fuentes secundarias como registros administrativos o resultados de operaciones estadísticas</a:t>
            </a:r>
            <a:endParaRPr kumimoji="0" lang="es-ES" sz="14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4285127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25A70935-1D2A-899B-FF9E-B4FD2C7B502F}"/>
              </a:ext>
            </a:extLst>
          </p:cNvPr>
          <p:cNvGraphicFramePr>
            <a:graphicFrameLocks noGrp="1"/>
          </p:cNvGraphicFramePr>
          <p:nvPr/>
        </p:nvGraphicFramePr>
        <p:xfrm>
          <a:off x="205458" y="1864311"/>
          <a:ext cx="3523163" cy="3844030"/>
        </p:xfrm>
        <a:graphic>
          <a:graphicData uri="http://schemas.openxmlformats.org/drawingml/2006/table">
            <a:tbl>
              <a:tblPr/>
              <a:tblGrid>
                <a:gridCol w="449314">
                  <a:extLst>
                    <a:ext uri="{9D8B030D-6E8A-4147-A177-3AD203B41FA5}">
                      <a16:colId xmlns:a16="http://schemas.microsoft.com/office/drawing/2014/main" val="860150179"/>
                    </a:ext>
                  </a:extLst>
                </a:gridCol>
                <a:gridCol w="2623018">
                  <a:extLst>
                    <a:ext uri="{9D8B030D-6E8A-4147-A177-3AD203B41FA5}">
                      <a16:colId xmlns:a16="http://schemas.microsoft.com/office/drawing/2014/main" val="3464324668"/>
                    </a:ext>
                  </a:extLst>
                </a:gridCol>
                <a:gridCol w="450831">
                  <a:extLst>
                    <a:ext uri="{9D8B030D-6E8A-4147-A177-3AD203B41FA5}">
                      <a16:colId xmlns:a16="http://schemas.microsoft.com/office/drawing/2014/main" val="788303603"/>
                    </a:ext>
                  </a:extLst>
                </a:gridCol>
              </a:tblGrid>
              <a:tr h="542409">
                <a:tc>
                  <a:txBody>
                    <a:bodyPr/>
                    <a:lstStyle/>
                    <a:p>
                      <a:pPr algn="ctr" fontAlgn="ctr"/>
                      <a:r>
                        <a:rPr lang="es-CO" sz="11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800" b="1" i="0" u="none" strike="noStrike" dirty="0">
                          <a:solidFill>
                            <a:srgbClr val="FFFFFF"/>
                          </a:solidFill>
                          <a:effectLst/>
                          <a:latin typeface="Calibri" panose="020F0502020204030204" pitchFamily="34" charset="0"/>
                        </a:rPr>
                        <a:t>POLITICA GESTION DOCUMENTAL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8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4142544037"/>
                  </a:ext>
                </a:extLst>
              </a:tr>
              <a:tr h="817544">
                <a:tc>
                  <a:txBody>
                    <a:bodyPr/>
                    <a:lstStyle/>
                    <a:p>
                      <a:pPr algn="ctr" fontAlgn="ctr"/>
                      <a:r>
                        <a:rPr lang="es-CO" sz="1200" b="1" i="0" u="none" strike="noStrike">
                          <a:solidFill>
                            <a:srgbClr val="000000"/>
                          </a:solidFill>
                          <a:effectLst/>
                          <a:latin typeface="Calibri" panose="020F0502020204030204" pitchFamily="34" charset="0"/>
                        </a:rPr>
                        <a:t>I49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Calibri" panose="020F0502020204030204" pitchFamily="34" charset="0"/>
                        </a:rPr>
                        <a:t>CALIDAD DEL COMPONENTE ESTRATÉGICO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70,0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916982297"/>
                  </a:ext>
                </a:extLst>
              </a:tr>
              <a:tr h="856850">
                <a:tc>
                  <a:txBody>
                    <a:bodyPr/>
                    <a:lstStyle/>
                    <a:p>
                      <a:pPr algn="ctr" fontAlgn="ctr"/>
                      <a:r>
                        <a:rPr lang="es-CO" sz="1200" b="1" i="0" u="none" strike="noStrike">
                          <a:solidFill>
                            <a:srgbClr val="000000"/>
                          </a:solidFill>
                          <a:effectLst/>
                          <a:latin typeface="Calibri" panose="020F0502020204030204" pitchFamily="34" charset="0"/>
                        </a:rPr>
                        <a:t>I50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a:solidFill>
                            <a:srgbClr val="000000"/>
                          </a:solidFill>
                          <a:effectLst/>
                          <a:latin typeface="Calibri" panose="020F0502020204030204" pitchFamily="34" charset="0"/>
                        </a:rPr>
                        <a:t>CALIDAD DEL COMPONENTE ADMINISTRACIÓN DE ARCHIVOS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62,5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38250734"/>
                  </a:ext>
                </a:extLst>
              </a:tr>
              <a:tr h="542409">
                <a:tc>
                  <a:txBody>
                    <a:bodyPr/>
                    <a:lstStyle/>
                    <a:p>
                      <a:pPr algn="ctr" fontAlgn="ctr"/>
                      <a:r>
                        <a:rPr lang="es-CO" sz="1200" b="1" i="0" u="none" strike="noStrike">
                          <a:solidFill>
                            <a:srgbClr val="000000"/>
                          </a:solidFill>
                          <a:effectLst/>
                          <a:latin typeface="Calibri" panose="020F0502020204030204" pitchFamily="34" charset="0"/>
                        </a:rPr>
                        <a:t>I51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a:solidFill>
                            <a:srgbClr val="000000"/>
                          </a:solidFill>
                          <a:effectLst/>
                          <a:latin typeface="Calibri" panose="020F0502020204030204" pitchFamily="34" charset="0"/>
                        </a:rPr>
                        <a:t>CALIDAD DEL COMPONENTE DOCUMENTAL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88,7</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241338625"/>
                  </a:ext>
                </a:extLst>
              </a:tr>
              <a:tr h="542409">
                <a:tc>
                  <a:txBody>
                    <a:bodyPr/>
                    <a:lstStyle/>
                    <a:p>
                      <a:pPr algn="ctr" fontAlgn="ctr"/>
                      <a:r>
                        <a:rPr lang="es-CO" sz="1200" b="1" i="0" u="none" strike="noStrike">
                          <a:solidFill>
                            <a:srgbClr val="000000"/>
                          </a:solidFill>
                          <a:effectLst/>
                          <a:latin typeface="Calibri" panose="020F0502020204030204" pitchFamily="34" charset="0"/>
                        </a:rPr>
                        <a:t>I52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dirty="0">
                          <a:solidFill>
                            <a:srgbClr val="000000"/>
                          </a:solidFill>
                          <a:effectLst/>
                          <a:latin typeface="Calibri" panose="020F0502020204030204" pitchFamily="34" charset="0"/>
                        </a:rPr>
                        <a:t>CALIDAD DEL COMPONENTE TECNOLÓGICO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39036696"/>
                  </a:ext>
                </a:extLst>
              </a:tr>
              <a:tr h="542409">
                <a:tc>
                  <a:txBody>
                    <a:bodyPr/>
                    <a:lstStyle/>
                    <a:p>
                      <a:pPr algn="ctr" fontAlgn="ctr"/>
                      <a:r>
                        <a:rPr lang="es-CO" sz="1200" b="1" i="0" u="none" strike="noStrike">
                          <a:solidFill>
                            <a:srgbClr val="000000"/>
                          </a:solidFill>
                          <a:effectLst/>
                          <a:latin typeface="Calibri" panose="020F0502020204030204" pitchFamily="34" charset="0"/>
                        </a:rPr>
                        <a:t>I53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a:solidFill>
                            <a:srgbClr val="000000"/>
                          </a:solidFill>
                          <a:effectLst/>
                          <a:latin typeface="Calibri" panose="020F0502020204030204" pitchFamily="34" charset="0"/>
                        </a:rPr>
                        <a:t>CALIDAD DEL COMPONENTE CULTURAL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885796207"/>
                  </a:ext>
                </a:extLst>
              </a:tr>
            </a:tbl>
          </a:graphicData>
        </a:graphic>
      </p:graphicFrame>
      <p:sp>
        <p:nvSpPr>
          <p:cNvPr id="10" name="CuadroTexto 9">
            <a:extLst>
              <a:ext uri="{FF2B5EF4-FFF2-40B4-BE49-F238E27FC236}">
                <a16:creationId xmlns:a16="http://schemas.microsoft.com/office/drawing/2014/main" id="{D1CF95BA-DD37-DF2E-8CEE-C29C14840075}"/>
              </a:ext>
            </a:extLst>
          </p:cNvPr>
          <p:cNvSpPr txBox="1"/>
          <p:nvPr/>
        </p:nvSpPr>
        <p:spPr>
          <a:xfrm>
            <a:off x="3794672" y="1233982"/>
            <a:ext cx="8278959" cy="461664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4472C4">
                    <a:lumMod val="75000"/>
                  </a:srgbClr>
                </a:solidFill>
                <a:effectLst/>
                <a:uLnTx/>
                <a:uFillTx/>
                <a:ea typeface="+mn-ea"/>
                <a:cs typeface="+mn-cs"/>
              </a:rPr>
              <a:t>POLITICA GESTIÓN DOCUMENTAL 2021: 83,9. PREGUNTAS 2022: 32 </a:t>
            </a:r>
            <a:r>
              <a:rPr kumimoji="0" lang="es-ES" sz="1400" b="1" i="0" u="none" strike="noStrike" kern="1200" cap="none" spc="0" normalizeH="0" baseline="0" noProof="0" dirty="0">
                <a:ln>
                  <a:noFill/>
                </a:ln>
                <a:solidFill>
                  <a:schemeClr val="accent1">
                    <a:lumMod val="75000"/>
                  </a:schemeClr>
                </a:solidFill>
                <a:effectLst/>
                <a:uLnTx/>
                <a:uFillTx/>
                <a:ea typeface="+mn-ea"/>
                <a:cs typeface="+mn-cs"/>
              </a:rPr>
              <a:t>PUNTAJE 2022 79,7</a:t>
            </a:r>
            <a:endParaRPr kumimoji="0" lang="es-ES" sz="1400" b="1" i="0" u="none" strike="noStrike" kern="1200" cap="none" spc="0" normalizeH="0" baseline="0" noProof="0" dirty="0">
              <a:ln>
                <a:noFill/>
              </a:ln>
              <a:solidFill>
                <a:srgbClr val="4472C4">
                  <a:lumMod val="75000"/>
                </a:srgbClr>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400" b="1"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GDO225. La entidad cuenta con documentos electrónicos. </a:t>
            </a:r>
            <a:r>
              <a:rPr kumimoji="0" lang="es-ES" sz="1400" b="0" i="0" u="none" strike="noStrike" kern="1200" cap="none" spc="0" normalizeH="0" baseline="0" noProof="0" dirty="0">
                <a:ln>
                  <a:noFill/>
                </a:ln>
                <a:solidFill>
                  <a:prstClr val="black"/>
                </a:solidFill>
                <a:effectLst/>
                <a:uLnTx/>
                <a:uFillTx/>
                <a:ea typeface="+mn-ea"/>
                <a:cs typeface="+mn-cs"/>
              </a:rPr>
              <a:t>No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GDO226. Frente a la gestión de documentos electrónicos en los procesos, procedimientos, trámites o servicios, la entidad durante la vigencia evaluada: </a:t>
            </a:r>
            <a:r>
              <a:rPr kumimoji="0" lang="es-ES" sz="1400" b="0" i="0" u="none" strike="noStrike" kern="1200" cap="none" spc="0" normalizeH="0" baseline="0" noProof="0" dirty="0">
                <a:ln>
                  <a:noFill/>
                </a:ln>
                <a:solidFill>
                  <a:prstClr val="black"/>
                </a:solidFill>
                <a:effectLst/>
                <a:uLnTx/>
                <a:uFillTx/>
                <a:ea typeface="+mn-ea"/>
                <a:cs typeface="+mn-cs"/>
              </a:rPr>
              <a:t>Identificó los documentos electrónicos que hacen parte del flujo documental en desarrollo de los procesos, procedimientos, </a:t>
            </a:r>
            <a:r>
              <a:rPr kumimoji="0" lang="es-CO" sz="1400" b="0" i="0" u="none" strike="noStrike" kern="1200" cap="none" spc="0" normalizeH="0" baseline="0" noProof="0" dirty="0">
                <a:ln>
                  <a:noFill/>
                </a:ln>
                <a:solidFill>
                  <a:prstClr val="black"/>
                </a:solidFill>
                <a:effectLst/>
                <a:uLnTx/>
                <a:uFillTx/>
                <a:ea typeface="+mn-ea"/>
                <a:cs typeface="+mn-cs"/>
              </a:rPr>
              <a:t>trámites y servicios; </a:t>
            </a:r>
            <a:r>
              <a:rPr kumimoji="0" lang="es-ES" sz="1400" b="0" i="0" u="none" strike="noStrike" kern="1200" cap="none" spc="0" normalizeH="0" baseline="0" noProof="0" dirty="0">
                <a:ln>
                  <a:noFill/>
                </a:ln>
                <a:solidFill>
                  <a:prstClr val="black"/>
                </a:solidFill>
                <a:effectLst/>
                <a:uLnTx/>
                <a:uFillTx/>
                <a:ea typeface="+mn-ea"/>
                <a:cs typeface="+mn-cs"/>
              </a:rPr>
              <a:t>Definió esquemas de validación y metadatos, para los documentos electrónicos en los procesos, procedimientos, trámites o </a:t>
            </a:r>
            <a:r>
              <a:rPr kumimoji="0" lang="es-CO" sz="1400" b="0" i="0" u="none" strike="noStrike" kern="1200" cap="none" spc="0" normalizeH="0" baseline="0" noProof="0" dirty="0">
                <a:ln>
                  <a:noFill/>
                </a:ln>
                <a:solidFill>
                  <a:prstClr val="black"/>
                </a:solidFill>
                <a:effectLst/>
                <a:uLnTx/>
                <a:uFillTx/>
                <a:ea typeface="+mn-ea"/>
                <a:cs typeface="+mn-cs"/>
              </a:rPr>
              <a:t>servicios automatizados; </a:t>
            </a:r>
            <a:r>
              <a:rPr kumimoji="0" lang="es-ES" sz="1400" b="0" i="0" u="none" strike="noStrike" kern="1200" cap="none" spc="0" normalizeH="0" baseline="0" noProof="0" dirty="0">
                <a:ln>
                  <a:noFill/>
                </a:ln>
                <a:solidFill>
                  <a:prstClr val="black"/>
                </a:solidFill>
                <a:effectLst/>
                <a:uLnTx/>
                <a:uFillTx/>
                <a:ea typeface="+mn-ea"/>
                <a:cs typeface="+mn-cs"/>
              </a:rPr>
              <a:t>Elaboró el modelo de requisitos para la gestión de documentos electrónicos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GDO227. Con relación al Sistema de Gestión de Documentos Electrónicos de Archivo (SGDEA), la </a:t>
            </a:r>
            <a:r>
              <a:rPr kumimoji="0" lang="es-CO" sz="1400" b="1" i="0" u="none" strike="noStrike" kern="1200" cap="none" spc="0" normalizeH="0" baseline="0" noProof="0" dirty="0">
                <a:ln>
                  <a:noFill/>
                </a:ln>
                <a:solidFill>
                  <a:prstClr val="black"/>
                </a:solidFill>
                <a:effectLst/>
                <a:uLnTx/>
                <a:uFillTx/>
                <a:ea typeface="+mn-ea"/>
                <a:cs typeface="+mn-cs"/>
              </a:rPr>
              <a:t>entidad:</a:t>
            </a:r>
            <a:r>
              <a:rPr kumimoji="0" lang="es-ES" sz="1400" b="0" i="0" u="none" strike="noStrike" kern="1200" cap="none" spc="0" normalizeH="0" baseline="0" noProof="0" dirty="0">
                <a:ln>
                  <a:noFill/>
                </a:ln>
                <a:solidFill>
                  <a:srgbClr val="004885"/>
                </a:solidFill>
                <a:effectLst/>
                <a:uLnTx/>
                <a:uFillTx/>
                <a:ea typeface="+mn-ea"/>
                <a:cs typeface="+mn-cs"/>
              </a:rPr>
              <a:t> </a:t>
            </a:r>
            <a:r>
              <a:rPr kumimoji="0" lang="es-ES" sz="1400" b="0" i="0" u="none" strike="noStrike" kern="1200" cap="none" spc="0" normalizeH="0" baseline="0" noProof="0" dirty="0">
                <a:ln>
                  <a:noFill/>
                </a:ln>
                <a:solidFill>
                  <a:prstClr val="black"/>
                </a:solidFill>
                <a:effectLst/>
                <a:uLnTx/>
                <a:uFillTx/>
                <a:ea typeface="+mn-ea"/>
                <a:cs typeface="+mn-cs"/>
              </a:rPr>
              <a:t>Cuenta con un SGDEA para la administración, trámite y preservación de sus expedientes y documentos electrónicos que responde a las necesidades de la entidad y sus instrumentos archivísticos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GDO228. Con relación al proceso de digitalización de documentos de archivo, la entidad: </a:t>
            </a:r>
            <a:r>
              <a:rPr kumimoji="0" lang="es-ES" sz="1400" b="0" i="0" u="none" strike="noStrike" kern="1200" cap="none" spc="0" normalizeH="0" baseline="0" noProof="0" dirty="0">
                <a:ln>
                  <a:noFill/>
                </a:ln>
                <a:solidFill>
                  <a:prstClr val="black"/>
                </a:solidFill>
                <a:effectLst/>
                <a:uLnTx/>
                <a:uFillTx/>
                <a:ea typeface="+mn-ea"/>
                <a:cs typeface="+mn-cs"/>
              </a:rPr>
              <a:t>Ejecutó actividades de digitalización sin tener en cuenta lo dispuesto en los instrumentos archivísticos; Contó con procedimientos básicos como alistamiento, escaneo y control de calidad, documentados para el desarrollo de </a:t>
            </a:r>
            <a:r>
              <a:rPr kumimoji="0" lang="es-CO" sz="1400" b="0" i="0" u="none" strike="noStrike" kern="1200" cap="none" spc="0" normalizeH="0" baseline="0" noProof="0" dirty="0">
                <a:ln>
                  <a:noFill/>
                </a:ln>
                <a:solidFill>
                  <a:prstClr val="black"/>
                </a:solidFill>
                <a:effectLst/>
                <a:uLnTx/>
                <a:uFillTx/>
                <a:ea typeface="+mn-ea"/>
                <a:cs typeface="+mn-cs"/>
              </a:rPr>
              <a:t>actividades de digitalización; </a:t>
            </a:r>
            <a:r>
              <a:rPr kumimoji="0" lang="es-ES" sz="1400" b="0" i="0" u="none" strike="noStrike" kern="1200" cap="none" spc="0" normalizeH="0" baseline="0" noProof="0" dirty="0">
                <a:ln>
                  <a:noFill/>
                </a:ln>
                <a:solidFill>
                  <a:prstClr val="black"/>
                </a:solidFill>
                <a:effectLst/>
                <a:uLnTx/>
                <a:uFillTx/>
                <a:ea typeface="+mn-ea"/>
                <a:cs typeface="+mn-cs"/>
              </a:rPr>
              <a:t>Registró en el Programa de Reprografía del Programa de Gestión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0" i="0" u="none" strike="noStrike" kern="1200" cap="none" spc="0" normalizeH="0" baseline="0" noProof="0" dirty="0">
                <a:ln>
                  <a:noFill/>
                </a:ln>
                <a:solidFill>
                  <a:prstClr val="black"/>
                </a:solidFill>
                <a:effectLst/>
                <a:uLnTx/>
                <a:uFillTx/>
                <a:ea typeface="+mn-ea"/>
                <a:cs typeface="+mn-cs"/>
              </a:rPr>
              <a:t>Documental, los procesos de digitalización conforme a la disposición final de los documentos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GDO229.</a:t>
            </a:r>
            <a:r>
              <a:rPr kumimoji="0" lang="es-ES" sz="1400" b="0" i="0" u="none" strike="noStrike" kern="1200" cap="none" spc="0" normalizeH="0" baseline="0" noProof="0" dirty="0">
                <a:ln>
                  <a:noFill/>
                </a:ln>
                <a:solidFill>
                  <a:srgbClr val="004885"/>
                </a:solidFill>
                <a:effectLst/>
                <a:uLnTx/>
                <a:uFillTx/>
                <a:ea typeface="+mn-ea"/>
                <a:cs typeface="+mn-cs"/>
              </a:rPr>
              <a:t> </a:t>
            </a:r>
            <a:r>
              <a:rPr kumimoji="0" lang="es-ES" sz="1400" b="1" i="0" u="none" strike="noStrike" kern="1200" cap="none" spc="0" normalizeH="0" baseline="0" noProof="0" dirty="0">
                <a:ln>
                  <a:noFill/>
                </a:ln>
                <a:solidFill>
                  <a:prstClr val="black"/>
                </a:solidFill>
                <a:effectLst/>
                <a:uLnTx/>
                <a:uFillTx/>
                <a:ea typeface="+mn-ea"/>
                <a:cs typeface="+mn-cs"/>
              </a:rPr>
              <a:t>Para el almacenamiento de los documentos que se gestionan a través del Sistema de Gestión de documentos electrónicos de archivo - SGDEA, la entidad cuenta con:</a:t>
            </a:r>
            <a:r>
              <a:rPr kumimoji="0" lang="es-CO" sz="1400" b="0" i="0" u="none" strike="noStrike" kern="1200" cap="none" spc="0" normalizeH="0" baseline="0" noProof="0" dirty="0">
                <a:ln>
                  <a:noFill/>
                </a:ln>
                <a:solidFill>
                  <a:srgbClr val="004885"/>
                </a:solidFill>
                <a:effectLst/>
                <a:uLnTx/>
                <a:uFillTx/>
                <a:ea typeface="+mn-ea"/>
                <a:cs typeface="+mn-cs"/>
              </a:rPr>
              <a:t> </a:t>
            </a:r>
            <a:r>
              <a:rPr kumimoji="0" lang="es-CO" sz="1400" b="0" i="0" u="none" strike="noStrike" kern="1200" cap="none" spc="0" normalizeH="0" baseline="0" noProof="0" dirty="0">
                <a:ln>
                  <a:noFill/>
                </a:ln>
                <a:solidFill>
                  <a:prstClr val="black"/>
                </a:solidFill>
                <a:effectLst/>
                <a:uLnTx/>
                <a:uFillTx/>
                <a:ea typeface="+mn-ea"/>
                <a:cs typeface="+mn-cs"/>
              </a:rPr>
              <a:t>Sistema de Preservación Digital; Almacenamiento en la nube; Repositorios digitales.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prstClr val="black"/>
                </a:solidFill>
                <a:effectLst/>
                <a:uLnTx/>
                <a:uFillTx/>
                <a:ea typeface="+mn-ea"/>
                <a:cs typeface="+mn-cs"/>
              </a:rPr>
              <a:t>GDO231. Frente a la documentación de carácter histórico, la entidad:</a:t>
            </a:r>
            <a:r>
              <a:rPr kumimoji="0" lang="es-ES" sz="1400" b="0" i="0" u="none" strike="noStrike" kern="1200" cap="none" spc="0" normalizeH="0" baseline="0" noProof="0" dirty="0">
                <a:ln>
                  <a:noFill/>
                </a:ln>
                <a:solidFill>
                  <a:srgbClr val="004885"/>
                </a:solidFill>
                <a:effectLst/>
                <a:uLnTx/>
                <a:uFillTx/>
                <a:ea typeface="+mn-ea"/>
                <a:cs typeface="+mn-cs"/>
              </a:rPr>
              <a:t> </a:t>
            </a:r>
            <a:r>
              <a:rPr kumimoji="0" lang="es-ES" sz="1400" b="0" i="0" u="none" strike="noStrike" kern="1200" cap="none" spc="0" normalizeH="0" baseline="0" noProof="0" dirty="0">
                <a:ln>
                  <a:noFill/>
                </a:ln>
                <a:solidFill>
                  <a:prstClr val="black"/>
                </a:solidFill>
                <a:effectLst/>
                <a:uLnTx/>
                <a:uFillTx/>
                <a:ea typeface="+mn-ea"/>
                <a:cs typeface="+mn-cs"/>
              </a:rPr>
              <a:t>Ha generado acciones para promover y divulgar la información con fines culturales, de los documentos de carácter histórico</a:t>
            </a:r>
          </a:p>
        </p:txBody>
      </p:sp>
      <p:sp>
        <p:nvSpPr>
          <p:cNvPr id="3" name="TextBox 6">
            <a:extLst>
              <a:ext uri="{FF2B5EF4-FFF2-40B4-BE49-F238E27FC236}">
                <a16:creationId xmlns:a16="http://schemas.microsoft.com/office/drawing/2014/main" id="{02038C2F-8D0C-9C37-4221-0AA848D05058}"/>
              </a:ext>
            </a:extLst>
          </p:cNvPr>
          <p:cNvSpPr txBox="1"/>
          <p:nvPr/>
        </p:nvSpPr>
        <p:spPr>
          <a:xfrm>
            <a:off x="1464752" y="424380"/>
            <a:ext cx="9037785"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5.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INFORMACIÓN Y COMUNICACIÓN 88,5</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6">
            <a:extLst>
              <a:ext uri="{FF2B5EF4-FFF2-40B4-BE49-F238E27FC236}">
                <a16:creationId xmlns:a16="http://schemas.microsoft.com/office/drawing/2014/main" id="{7B3F8D9B-4916-79A2-204E-F6A53C29CE81}"/>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Tree>
    <p:extLst>
      <p:ext uri="{BB962C8B-B14F-4D97-AF65-F5344CB8AC3E}">
        <p14:creationId xmlns:p14="http://schemas.microsoft.com/office/powerpoint/2010/main" val="3479514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81C68DA0-FA47-8B0A-E183-B6A55EB2E4CF}"/>
              </a:ext>
            </a:extLst>
          </p:cNvPr>
          <p:cNvGraphicFramePr>
            <a:graphicFrameLocks noGrp="1"/>
          </p:cNvGraphicFramePr>
          <p:nvPr>
            <p:extLst>
              <p:ext uri="{D42A27DB-BD31-4B8C-83A1-F6EECF244321}">
                <p14:modId xmlns:p14="http://schemas.microsoft.com/office/powerpoint/2010/main" val="2035753660"/>
              </p:ext>
            </p:extLst>
          </p:nvPr>
        </p:nvGraphicFramePr>
        <p:xfrm>
          <a:off x="533914" y="2243831"/>
          <a:ext cx="4325469" cy="1959169"/>
        </p:xfrm>
        <a:graphic>
          <a:graphicData uri="http://schemas.openxmlformats.org/drawingml/2006/table">
            <a:tbl>
              <a:tblPr/>
              <a:tblGrid>
                <a:gridCol w="551632">
                  <a:extLst>
                    <a:ext uri="{9D8B030D-6E8A-4147-A177-3AD203B41FA5}">
                      <a16:colId xmlns:a16="http://schemas.microsoft.com/office/drawing/2014/main" val="1762294619"/>
                    </a:ext>
                  </a:extLst>
                </a:gridCol>
                <a:gridCol w="3220341">
                  <a:extLst>
                    <a:ext uri="{9D8B030D-6E8A-4147-A177-3AD203B41FA5}">
                      <a16:colId xmlns:a16="http://schemas.microsoft.com/office/drawing/2014/main" val="1440327357"/>
                    </a:ext>
                  </a:extLst>
                </a:gridCol>
                <a:gridCol w="553496">
                  <a:extLst>
                    <a:ext uri="{9D8B030D-6E8A-4147-A177-3AD203B41FA5}">
                      <a16:colId xmlns:a16="http://schemas.microsoft.com/office/drawing/2014/main" val="1506304489"/>
                    </a:ext>
                  </a:extLst>
                </a:gridCol>
              </a:tblGrid>
              <a:tr h="523260">
                <a:tc>
                  <a:txBody>
                    <a:bodyPr/>
                    <a:lstStyle/>
                    <a:p>
                      <a:pPr algn="ctr" fontAlgn="ctr"/>
                      <a:r>
                        <a:rPr lang="es-CO" sz="1100" b="1" i="0" u="none" strike="noStrike" kern="1200" dirty="0">
                          <a:solidFill>
                            <a:srgbClr val="FFFFFF"/>
                          </a:solidFill>
                          <a:effectLst/>
                          <a:latin typeface="Calibri" panose="020F0502020204030204" pitchFamily="34" charset="0"/>
                          <a:ea typeface="+mn-ea"/>
                          <a:cs typeface="+mn-cs"/>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kern="1200" dirty="0">
                          <a:solidFill>
                            <a:srgbClr val="FFFFFF"/>
                          </a:solidFill>
                          <a:effectLst/>
                          <a:latin typeface="Calibri" panose="020F0502020204030204" pitchFamily="34" charset="0"/>
                          <a:ea typeface="+mn-ea"/>
                          <a:cs typeface="+mn-cs"/>
                        </a:rPr>
                        <a:t>POLITICA TRANSPARECIA, ACCESO A LA INFORMACION YLUCHA CONTRA LA CORRUPCION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kern="1200" dirty="0">
                          <a:solidFill>
                            <a:srgbClr val="FFFFFF"/>
                          </a:solidFill>
                          <a:effectLst/>
                          <a:latin typeface="Calibri" panose="020F0502020204030204" pitchFamily="34" charset="0"/>
                          <a:ea typeface="+mn-ea"/>
                          <a:cs typeface="+mn-cs"/>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752987568"/>
                  </a:ext>
                </a:extLst>
              </a:tr>
              <a:tr h="478637">
                <a:tc>
                  <a:txBody>
                    <a:bodyPr/>
                    <a:lstStyle/>
                    <a:p>
                      <a:pPr algn="ctr" fontAlgn="ctr"/>
                      <a:r>
                        <a:rPr lang="es-CO" sz="1200" b="1" i="0" u="none" strike="noStrike" kern="1200" dirty="0">
                          <a:solidFill>
                            <a:srgbClr val="000000"/>
                          </a:solidFill>
                          <a:effectLst/>
                          <a:latin typeface="Calibri" panose="020F0502020204030204" pitchFamily="34" charset="0"/>
                          <a:ea typeface="+mn-ea"/>
                          <a:cs typeface="+mn-cs"/>
                        </a:rPr>
                        <a:t>I47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Calibri" panose="020F0502020204030204" pitchFamily="34" charset="0"/>
                          <a:ea typeface="+mn-ea"/>
                          <a:cs typeface="+mn-cs"/>
                        </a:rPr>
                        <a:t>GESTIÓN DE RIESGOS DE CORRUPCIÓN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kern="1200" dirty="0">
                          <a:solidFill>
                            <a:srgbClr val="000000"/>
                          </a:solidFill>
                          <a:effectLst/>
                          <a:latin typeface="Calibri" panose="020F0502020204030204" pitchFamily="34" charset="0"/>
                          <a:ea typeface="+mn-ea"/>
                          <a:cs typeface="+mn-cs"/>
                        </a:rPr>
                        <a:t>88,3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581894481"/>
                  </a:ext>
                </a:extLst>
              </a:tr>
              <a:tr h="957272">
                <a:tc>
                  <a:txBody>
                    <a:bodyPr/>
                    <a:lstStyle/>
                    <a:p>
                      <a:pPr algn="ctr" fontAlgn="ctr"/>
                      <a:r>
                        <a:rPr lang="es-CO" sz="1200" b="1" i="0" u="none" strike="noStrike" kern="1200" dirty="0">
                          <a:solidFill>
                            <a:srgbClr val="000000"/>
                          </a:solidFill>
                          <a:effectLst/>
                          <a:latin typeface="Calibri" panose="020F0502020204030204" pitchFamily="34" charset="0"/>
                          <a:ea typeface="+mn-ea"/>
                          <a:cs typeface="+mn-cs"/>
                        </a:rPr>
                        <a:t>I48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0" i="0" u="none" strike="noStrike" kern="1200" dirty="0">
                          <a:solidFill>
                            <a:srgbClr val="000000"/>
                          </a:solidFill>
                          <a:effectLst/>
                          <a:latin typeface="Calibri" panose="020F0502020204030204" pitchFamily="34" charset="0"/>
                          <a:ea typeface="+mn-ea"/>
                          <a:cs typeface="+mn-cs"/>
                        </a:rPr>
                        <a:t>ÍNDICE DE TRANSPARENCIA Y ACCESO A LA INFORMACIÓN PÚBLICA </a:t>
                      </a:r>
                      <a:br>
                        <a:rPr lang="es-CO" sz="1200" b="0" i="0" u="none" strike="noStrike" kern="1200" dirty="0">
                          <a:solidFill>
                            <a:srgbClr val="000000"/>
                          </a:solidFill>
                          <a:effectLst/>
                          <a:latin typeface="Calibri" panose="020F0502020204030204" pitchFamily="34" charset="0"/>
                          <a:ea typeface="+mn-ea"/>
                          <a:cs typeface="+mn-cs"/>
                        </a:rPr>
                      </a:br>
                      <a:endParaRPr lang="es-CO" sz="1200" b="0" i="0" u="none" strike="noStrike" kern="1200" dirty="0">
                        <a:solidFill>
                          <a:srgbClr val="000000"/>
                        </a:solidFill>
                        <a:effectLst/>
                        <a:latin typeface="Calibri" panose="020F0502020204030204" pitchFamily="34" charset="0"/>
                        <a:ea typeface="+mn-ea"/>
                        <a:cs typeface="+mn-cs"/>
                      </a:endParaRP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kern="1200" dirty="0">
                          <a:solidFill>
                            <a:srgbClr val="000000"/>
                          </a:solidFill>
                          <a:effectLst/>
                          <a:latin typeface="Calibri" panose="020F0502020204030204" pitchFamily="34" charset="0"/>
                          <a:ea typeface="+mn-ea"/>
                          <a:cs typeface="+mn-cs"/>
                        </a:rPr>
                        <a:t>98,9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225669865"/>
                  </a:ext>
                </a:extLst>
              </a:tr>
            </a:tbl>
          </a:graphicData>
        </a:graphic>
      </p:graphicFrame>
      <p:sp>
        <p:nvSpPr>
          <p:cNvPr id="5" name="TextBox 6">
            <a:extLst>
              <a:ext uri="{FF2B5EF4-FFF2-40B4-BE49-F238E27FC236}">
                <a16:creationId xmlns:a16="http://schemas.microsoft.com/office/drawing/2014/main" id="{F74C646B-8B31-AA9E-C0A5-C9250440F4E9}"/>
              </a:ext>
            </a:extLst>
          </p:cNvPr>
          <p:cNvSpPr txBox="1"/>
          <p:nvPr/>
        </p:nvSpPr>
        <p:spPr>
          <a:xfrm>
            <a:off x="1577107" y="607260"/>
            <a:ext cx="9037785"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5. DIMENSIÓN D</a:t>
            </a:r>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E INFORMACIÓN Y COMUNICACIÓN 88,5</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7" name="CuadroTexto 6">
            <a:extLst>
              <a:ext uri="{FF2B5EF4-FFF2-40B4-BE49-F238E27FC236}">
                <a16:creationId xmlns:a16="http://schemas.microsoft.com/office/drawing/2014/main" id="{E5DD079C-97C9-7C9B-C078-5BCA1966005C}"/>
              </a:ext>
            </a:extLst>
          </p:cNvPr>
          <p:cNvSpPr txBox="1"/>
          <p:nvPr/>
        </p:nvSpPr>
        <p:spPr>
          <a:xfrm>
            <a:off x="5364480" y="2171675"/>
            <a:ext cx="6096000" cy="2031325"/>
          </a:xfrm>
          <a:prstGeom prst="rect">
            <a:avLst/>
          </a:prstGeom>
          <a:noFill/>
        </p:spPr>
        <p:txBody>
          <a:bodyPr wrap="square">
            <a:spAutoFit/>
          </a:bodyPr>
          <a:lstStyle/>
          <a:p>
            <a:r>
              <a:rPr kumimoji="0" lang="es-ES" sz="1800" b="1" i="0" u="none" strike="noStrike" kern="1200" cap="none" spc="0" normalizeH="0" baseline="0" noProof="0" dirty="0">
                <a:ln>
                  <a:noFill/>
                </a:ln>
                <a:solidFill>
                  <a:schemeClr val="accent1">
                    <a:lumMod val="75000"/>
                  </a:schemeClr>
                </a:solidFill>
                <a:effectLst/>
                <a:uLnTx/>
                <a:uFillTx/>
                <a:ea typeface="+mn-ea"/>
                <a:cs typeface="+mn-cs"/>
              </a:rPr>
              <a:t>POLITICA TRANSPARENCIA</a:t>
            </a:r>
            <a:r>
              <a:rPr lang="es-ES" sz="1800" b="1" dirty="0">
                <a:solidFill>
                  <a:schemeClr val="accent1">
                    <a:lumMod val="75000"/>
                  </a:schemeClr>
                </a:solidFill>
              </a:rPr>
              <a:t>, ACCESO A LA INFORMACIÓN Y LUCHA CONTRA LA CORRUPCIÓN </a:t>
            </a:r>
            <a:r>
              <a:rPr kumimoji="0" lang="es-ES" sz="1800" b="1" i="0" u="none" strike="noStrike" kern="1200" cap="none" spc="0" normalizeH="0" baseline="0" noProof="0" dirty="0">
                <a:ln>
                  <a:noFill/>
                </a:ln>
                <a:solidFill>
                  <a:schemeClr val="accent1">
                    <a:lumMod val="75000"/>
                  </a:schemeClr>
                </a:solidFill>
                <a:effectLst/>
                <a:uLnTx/>
                <a:uFillTx/>
                <a:ea typeface="+mn-ea"/>
                <a:cs typeface="+mn-cs"/>
              </a:rPr>
              <a:t>2021: 97,3. PREGUNTAS 2022: 31 PUNTAJE 92,7</a:t>
            </a:r>
          </a:p>
          <a:p>
            <a:pPr algn="l"/>
            <a:r>
              <a:rPr lang="es-ES" sz="1800" b="1" dirty="0">
                <a:solidFill>
                  <a:schemeClr val="dk1"/>
                </a:solidFill>
              </a:rPr>
              <a:t>TRA228 ¿La entidad contó con un procedimiento para garantizar el acceso a la información pública con criterio diferencial a la población étnica que habla lenguas distintas al castellano? </a:t>
            </a:r>
            <a:r>
              <a:rPr lang="es-ES" sz="1800" dirty="0">
                <a:solidFill>
                  <a:schemeClr val="dk1"/>
                </a:solidFill>
              </a:rPr>
              <a:t>No se cuenta con procedimiento</a:t>
            </a:r>
          </a:p>
        </p:txBody>
      </p:sp>
    </p:spTree>
    <p:extLst>
      <p:ext uri="{BB962C8B-B14F-4D97-AF65-F5344CB8AC3E}">
        <p14:creationId xmlns:p14="http://schemas.microsoft.com/office/powerpoint/2010/main" val="4217333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a:extLst>
              <a:ext uri="{FF2B5EF4-FFF2-40B4-BE49-F238E27FC236}">
                <a16:creationId xmlns:a16="http://schemas.microsoft.com/office/drawing/2014/main" id="{26F6ACAA-C1FE-8458-E21D-8BF38F8A9E9A}"/>
              </a:ext>
            </a:extLst>
          </p:cNvPr>
          <p:cNvSpPr txBox="1"/>
          <p:nvPr/>
        </p:nvSpPr>
        <p:spPr>
          <a:xfrm>
            <a:off x="1801963" y="288462"/>
            <a:ext cx="871799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6. DIMENSIÓN DE GESTIÓN DEL CONOCIMIENTO 91,2 </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7" name="Tabla 6">
            <a:extLst>
              <a:ext uri="{FF2B5EF4-FFF2-40B4-BE49-F238E27FC236}">
                <a16:creationId xmlns:a16="http://schemas.microsoft.com/office/drawing/2014/main" id="{ABB0F420-9B97-A683-AF1E-CD8CB487B879}"/>
              </a:ext>
            </a:extLst>
          </p:cNvPr>
          <p:cNvGraphicFramePr>
            <a:graphicFrameLocks noGrp="1"/>
          </p:cNvGraphicFramePr>
          <p:nvPr/>
        </p:nvGraphicFramePr>
        <p:xfrm>
          <a:off x="599580" y="1422214"/>
          <a:ext cx="4433974" cy="3687668"/>
        </p:xfrm>
        <a:graphic>
          <a:graphicData uri="http://schemas.openxmlformats.org/drawingml/2006/table">
            <a:tbl>
              <a:tblPr/>
              <a:tblGrid>
                <a:gridCol w="565470">
                  <a:extLst>
                    <a:ext uri="{9D8B030D-6E8A-4147-A177-3AD203B41FA5}">
                      <a16:colId xmlns:a16="http://schemas.microsoft.com/office/drawing/2014/main" val="3555553984"/>
                    </a:ext>
                  </a:extLst>
                </a:gridCol>
                <a:gridCol w="3301123">
                  <a:extLst>
                    <a:ext uri="{9D8B030D-6E8A-4147-A177-3AD203B41FA5}">
                      <a16:colId xmlns:a16="http://schemas.microsoft.com/office/drawing/2014/main" val="986405107"/>
                    </a:ext>
                  </a:extLst>
                </a:gridCol>
                <a:gridCol w="567381">
                  <a:extLst>
                    <a:ext uri="{9D8B030D-6E8A-4147-A177-3AD203B41FA5}">
                      <a16:colId xmlns:a16="http://schemas.microsoft.com/office/drawing/2014/main" val="4202615588"/>
                    </a:ext>
                  </a:extLst>
                </a:gridCol>
              </a:tblGrid>
              <a:tr h="480093">
                <a:tc>
                  <a:txBody>
                    <a:bodyPr/>
                    <a:lstStyle/>
                    <a:p>
                      <a:pPr algn="ctr" fontAlgn="ctr"/>
                      <a:r>
                        <a:rPr lang="es-CO" sz="12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400" b="1" i="0" u="none" strike="noStrike" dirty="0">
                          <a:solidFill>
                            <a:srgbClr val="FFFFFF"/>
                          </a:solidFill>
                          <a:effectLst/>
                          <a:latin typeface="Calibri" panose="020F0502020204030204" pitchFamily="34" charset="0"/>
                        </a:rPr>
                        <a:t>POLITICA  GESTION DEL CONOCIMIENTO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9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1257572222"/>
                  </a:ext>
                </a:extLst>
              </a:tr>
              <a:tr h="848860">
                <a:tc>
                  <a:txBody>
                    <a:bodyPr/>
                    <a:lstStyle/>
                    <a:p>
                      <a:pPr algn="ctr" fontAlgn="ctr"/>
                      <a:r>
                        <a:rPr lang="es-CO" sz="1400" b="1" i="0" u="none" strike="noStrike">
                          <a:solidFill>
                            <a:srgbClr val="000000"/>
                          </a:solidFill>
                          <a:effectLst/>
                          <a:latin typeface="Calibri" panose="020F0502020204030204" pitchFamily="34" charset="0"/>
                        </a:rPr>
                        <a:t>I57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dirty="0">
                          <a:solidFill>
                            <a:srgbClr val="000000"/>
                          </a:solidFill>
                          <a:effectLst/>
                          <a:latin typeface="Calibri" panose="020F0502020204030204" pitchFamily="34" charset="0"/>
                        </a:rPr>
                        <a:t>PLANEACIÓN DE LA GESTIÓN DEL CONOCIMIENTO Y LA INNOVACIÓN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a:solidFill>
                            <a:srgbClr val="000000"/>
                          </a:solidFill>
                          <a:effectLst/>
                          <a:latin typeface="Calibri" panose="020F0502020204030204" pitchFamily="34" charset="0"/>
                        </a:rPr>
                        <a:t>97,5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688521822"/>
                  </a:ext>
                </a:extLst>
              </a:tr>
              <a:tr h="862775">
                <a:tc>
                  <a:txBody>
                    <a:bodyPr/>
                    <a:lstStyle/>
                    <a:p>
                      <a:pPr algn="ctr" fontAlgn="ctr"/>
                      <a:r>
                        <a:rPr lang="es-CO" sz="1400" b="1" i="0" u="none" strike="noStrike">
                          <a:solidFill>
                            <a:srgbClr val="000000"/>
                          </a:solidFill>
                          <a:effectLst/>
                          <a:latin typeface="Calibri" panose="020F0502020204030204" pitchFamily="34" charset="0"/>
                        </a:rPr>
                        <a:t>I58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dirty="0">
                          <a:solidFill>
                            <a:srgbClr val="000000"/>
                          </a:solidFill>
                          <a:effectLst/>
                          <a:latin typeface="Calibri" panose="020F0502020204030204" pitchFamily="34" charset="0"/>
                        </a:rPr>
                        <a:t>GENERACIÓN Y PRODUCCIÓN DEL CONOCIMIENTO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a:solidFill>
                            <a:srgbClr val="000000"/>
                          </a:solidFill>
                          <a:effectLst/>
                          <a:latin typeface="Calibri" panose="020F0502020204030204" pitchFamily="34" charset="0"/>
                        </a:rPr>
                        <a:t>84,9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730848119"/>
                  </a:ext>
                </a:extLst>
              </a:tr>
              <a:tr h="793196">
                <a:tc>
                  <a:txBody>
                    <a:bodyPr/>
                    <a:lstStyle/>
                    <a:p>
                      <a:pPr algn="ctr" fontAlgn="ctr"/>
                      <a:r>
                        <a:rPr lang="es-CO" sz="1400" b="1" i="0" u="none" strike="noStrike">
                          <a:solidFill>
                            <a:srgbClr val="000000"/>
                          </a:solidFill>
                          <a:effectLst/>
                          <a:latin typeface="Calibri" panose="020F0502020204030204" pitchFamily="34" charset="0"/>
                        </a:rPr>
                        <a:t>I59</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a:solidFill>
                            <a:srgbClr val="000000"/>
                          </a:solidFill>
                          <a:effectLst/>
                          <a:latin typeface="Calibri" panose="020F0502020204030204" pitchFamily="34" charset="0"/>
                        </a:rPr>
                        <a:t>GENERACIÓN DE HERRAMIENTAS DE USO Y APROPIACIÓN DEL CONOCIMIENTO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a:solidFill>
                            <a:srgbClr val="000000"/>
                          </a:solidFill>
                          <a:effectLst/>
                          <a:latin typeface="Calibri" panose="020F0502020204030204" pitchFamily="34" charset="0"/>
                        </a:rPr>
                        <a:t>95,1</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68818020"/>
                  </a:ext>
                </a:extLst>
              </a:tr>
              <a:tr h="702744">
                <a:tc>
                  <a:txBody>
                    <a:bodyPr/>
                    <a:lstStyle/>
                    <a:p>
                      <a:pPr algn="ctr" fontAlgn="ctr"/>
                      <a:r>
                        <a:rPr lang="es-CO" sz="1400" b="1" i="0" u="none" strike="noStrike">
                          <a:solidFill>
                            <a:srgbClr val="000000"/>
                          </a:solidFill>
                          <a:effectLst/>
                          <a:latin typeface="Calibri" panose="020F0502020204030204" pitchFamily="34" charset="0"/>
                        </a:rPr>
                        <a:t>I60</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400" b="0" i="0" u="none" strike="noStrike">
                          <a:solidFill>
                            <a:srgbClr val="000000"/>
                          </a:solidFill>
                          <a:effectLst/>
                          <a:latin typeface="Calibri" panose="020F0502020204030204" pitchFamily="34" charset="0"/>
                        </a:rPr>
                        <a:t>GENERACIÓN DE UNA CULTURA DE PROPICIA PARA LA GESTIÓN DEL CONOCIMIENTO Y LA INNOVACIÓN</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400" b="1" i="0" u="none" strike="noStrike" dirty="0">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09047444"/>
                  </a:ext>
                </a:extLst>
              </a:tr>
            </a:tbl>
          </a:graphicData>
        </a:graphic>
      </p:graphicFrame>
      <p:sp>
        <p:nvSpPr>
          <p:cNvPr id="9" name="CuadroTexto 8">
            <a:extLst>
              <a:ext uri="{FF2B5EF4-FFF2-40B4-BE49-F238E27FC236}">
                <a16:creationId xmlns:a16="http://schemas.microsoft.com/office/drawing/2014/main" id="{BFCF8E7B-636C-4B51-2D33-456B9F424C5D}"/>
              </a:ext>
            </a:extLst>
          </p:cNvPr>
          <p:cNvSpPr txBox="1"/>
          <p:nvPr/>
        </p:nvSpPr>
        <p:spPr>
          <a:xfrm>
            <a:off x="5496420" y="1527110"/>
            <a:ext cx="6096000" cy="34778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POLITICA GESTIÓN </a:t>
            </a:r>
            <a:r>
              <a:rPr lang="es-ES" sz="1600" b="1" dirty="0">
                <a:solidFill>
                  <a:srgbClr val="4472C4">
                    <a:lumMod val="75000"/>
                  </a:srgbClr>
                </a:solidFill>
                <a:latin typeface="Calibri" panose="020F0502020204030204"/>
              </a:rPr>
              <a:t>DEL CONOCIMIENTO Y LA INNOVACIÓN</a:t>
            </a:r>
            <a:r>
              <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 2021: 96,5. PREGUNTAS 2022: </a:t>
            </a:r>
            <a:r>
              <a:rPr lang="es-ES" sz="1600" b="1" dirty="0">
                <a:solidFill>
                  <a:srgbClr val="4472C4">
                    <a:lumMod val="75000"/>
                  </a:srgbClr>
                </a:solidFill>
                <a:latin typeface="Calibri" panose="020F0502020204030204"/>
              </a:rPr>
              <a:t>19 </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PUNTAJE 2022 91,2</a:t>
            </a: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algn="l"/>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GCI202 .</a:t>
            </a:r>
            <a:r>
              <a:rPr kumimoji="0" lang="es-ES" b="1" i="0" u="none" strike="noStrike" kern="1200" cap="none" spc="0" normalizeH="0" baseline="0" noProof="0" dirty="0">
                <a:ln>
                  <a:noFill/>
                </a:ln>
                <a:solidFill>
                  <a:prstClr val="black"/>
                </a:solidFill>
                <a:effectLst/>
                <a:uLnTx/>
                <a:uFillTx/>
                <a:latin typeface="Calibri" panose="020F0502020204030204"/>
                <a:ea typeface="+mn-ea"/>
                <a:cs typeface="+mn-cs"/>
              </a:rPr>
              <a:t> </a:t>
            </a:r>
            <a:r>
              <a:rPr lang="es-ES" sz="1600" b="1" dirty="0">
                <a:solidFill>
                  <a:prstClr val="black"/>
                </a:solidFill>
                <a:latin typeface="Calibri" panose="020F0502020204030204"/>
              </a:rPr>
              <a:t>La ruta para la implementación de la política de gestión del conocimiento y la innovación en la entidad, para la vigencia evaluada se encontraba</a:t>
            </a:r>
            <a:r>
              <a:rPr lang="es-ES" b="0" i="0" u="none" strike="noStrike" baseline="0" dirty="0">
                <a:solidFill>
                  <a:srgbClr val="004885"/>
                </a:solidFill>
                <a:latin typeface="Arial" panose="020B0604020202020204" pitchFamily="34" charset="0"/>
              </a:rPr>
              <a:t>: </a:t>
            </a:r>
            <a:r>
              <a:rPr lang="es-ES" sz="1600" dirty="0">
                <a:solidFill>
                  <a:prstClr val="black"/>
                </a:solidFill>
                <a:latin typeface="Calibri" panose="020F0502020204030204"/>
              </a:rPr>
              <a:t>Definida, documentada, aprobada, publicada </a:t>
            </a:r>
            <a:r>
              <a:rPr lang="es-ES" sz="1600" u="sng" dirty="0">
                <a:solidFill>
                  <a:prstClr val="black"/>
                </a:solidFill>
                <a:latin typeface="Calibri" panose="020F0502020204030204"/>
              </a:rPr>
              <a:t>y socializada con sus servidores y sus grupos de valor</a:t>
            </a:r>
            <a:endParaRPr kumimoji="0" lang="es-CO" sz="1600" b="0" i="0" u="sng" strike="noStrike" kern="1200" cap="none" spc="0" normalizeH="0" baseline="0" noProof="0" dirty="0">
              <a:ln>
                <a:noFill/>
              </a:ln>
              <a:solidFill>
                <a:prstClr val="black"/>
              </a:solidFill>
              <a:effectLst/>
              <a:uLnTx/>
              <a:uFillTx/>
              <a:latin typeface="Calibri" panose="020F0502020204030204"/>
              <a:ea typeface="+mn-ea"/>
              <a:cs typeface="+mn-cs"/>
            </a:endParaRPr>
          </a:p>
          <a:p>
            <a:pPr algn="l"/>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GCI209. </a:t>
            </a:r>
            <a:r>
              <a:rPr lang="es-ES" sz="1600" b="1" dirty="0">
                <a:solidFill>
                  <a:prstClr val="black"/>
                </a:solidFill>
                <a:latin typeface="Calibri" panose="020F0502020204030204"/>
              </a:rPr>
              <a:t>Qué actividades de innovación se han aplicado en la entidad: </a:t>
            </a:r>
            <a:r>
              <a:rPr lang="es-ES" sz="1600" dirty="0">
                <a:solidFill>
                  <a:prstClr val="black"/>
                </a:solidFill>
                <a:latin typeface="Calibri" panose="020F0502020204030204"/>
              </a:rPr>
              <a:t>Se han adaptado buenas prácticas de otras entidades</a:t>
            </a:r>
          </a:p>
          <a:p>
            <a:pPr algn="l"/>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GCI211.</a:t>
            </a:r>
            <a:r>
              <a:rPr lang="es-ES" b="0" i="0" u="none" strike="noStrike" baseline="0" dirty="0">
                <a:solidFill>
                  <a:srgbClr val="004885"/>
                </a:solidFill>
                <a:latin typeface="Arial" panose="020B0604020202020204" pitchFamily="34" charset="0"/>
              </a:rPr>
              <a:t> </a:t>
            </a:r>
            <a:r>
              <a:rPr lang="es-ES" sz="1600" b="1" dirty="0">
                <a:solidFill>
                  <a:prstClr val="black"/>
                </a:solidFill>
                <a:latin typeface="Calibri" panose="020F0502020204030204"/>
              </a:rPr>
              <a:t>Con respecto a las herramientas de uso y apropiación para la gestión del conocimiento y la </a:t>
            </a:r>
            <a:r>
              <a:rPr lang="es-CO" sz="1600" b="1" dirty="0">
                <a:solidFill>
                  <a:prstClr val="black"/>
                </a:solidFill>
                <a:latin typeface="Calibri" panose="020F0502020204030204"/>
              </a:rPr>
              <a:t>innovación, la entidad:</a:t>
            </a:r>
            <a:r>
              <a:rPr lang="es-ES" b="0" i="0" u="none" strike="noStrike" baseline="0" dirty="0">
                <a:solidFill>
                  <a:srgbClr val="004885"/>
                </a:solidFill>
                <a:latin typeface="Arial" panose="020B0604020202020204" pitchFamily="34" charset="0"/>
              </a:rPr>
              <a:t> </a:t>
            </a:r>
            <a:r>
              <a:rPr lang="es-ES" sz="1600" dirty="0">
                <a:solidFill>
                  <a:prstClr val="black"/>
                </a:solidFill>
                <a:latin typeface="Calibri" panose="020F0502020204030204"/>
              </a:rPr>
              <a:t>Evaluó la calidad y el nivel de articulación de las herramientas de uso y apropiación con las que cuenta la entidad; Estableció criterios para incorporar nuevas herramientas de uso y apropiación (en caso de ser necesario</a:t>
            </a:r>
            <a:r>
              <a:rPr lang="es-ES" b="0" i="0" u="none" strike="noStrike" baseline="0" dirty="0">
                <a:solidFill>
                  <a:srgbClr val="004885"/>
                </a:solidFill>
                <a:latin typeface="Arial" panose="020B0604020202020204" pitchFamily="34" charset="0"/>
              </a:rPr>
              <a:t>).</a:t>
            </a:r>
          </a:p>
        </p:txBody>
      </p:sp>
      <p:sp>
        <p:nvSpPr>
          <p:cNvPr id="2" name="TextBox 6">
            <a:extLst>
              <a:ext uri="{FF2B5EF4-FFF2-40B4-BE49-F238E27FC236}">
                <a16:creationId xmlns:a16="http://schemas.microsoft.com/office/drawing/2014/main" id="{0B445E33-FF8C-59AB-0539-2795F2706C54}"/>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Tree>
    <p:extLst>
      <p:ext uri="{BB962C8B-B14F-4D97-AF65-F5344CB8AC3E}">
        <p14:creationId xmlns:p14="http://schemas.microsoft.com/office/powerpoint/2010/main" val="3847547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a:extLst>
              <a:ext uri="{FF2B5EF4-FFF2-40B4-BE49-F238E27FC236}">
                <a16:creationId xmlns:a16="http://schemas.microsoft.com/office/drawing/2014/main" id="{26F6ACAA-C1FE-8458-E21D-8BF38F8A9E9A}"/>
              </a:ext>
            </a:extLst>
          </p:cNvPr>
          <p:cNvSpPr txBox="1"/>
          <p:nvPr/>
        </p:nvSpPr>
        <p:spPr>
          <a:xfrm>
            <a:off x="1801963" y="288462"/>
            <a:ext cx="816935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7. DIMENSIÓN DE CONTROL INTERNO 99,0</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uadroTexto 2">
            <a:extLst>
              <a:ext uri="{FF2B5EF4-FFF2-40B4-BE49-F238E27FC236}">
                <a16:creationId xmlns:a16="http://schemas.microsoft.com/office/drawing/2014/main" id="{B1BD0561-AF67-456F-5191-F5DAD6D2FE86}"/>
              </a:ext>
            </a:extLst>
          </p:cNvPr>
          <p:cNvSpPr txBox="1"/>
          <p:nvPr/>
        </p:nvSpPr>
        <p:spPr>
          <a:xfrm>
            <a:off x="5284820" y="2299467"/>
            <a:ext cx="6094520" cy="283154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POLITICA CONTROL INTERNO 2021: 97,2. PREGUNTAS 2022: 40 </a:t>
            </a:r>
            <a:r>
              <a:rPr kumimoji="0" lang="es-ES" sz="1600" b="1" i="0" u="none" strike="noStrike" kern="1200" cap="none" spc="0" normalizeH="0" baseline="0" noProof="0" dirty="0">
                <a:ln>
                  <a:noFill/>
                </a:ln>
                <a:solidFill>
                  <a:schemeClr val="accent1">
                    <a:lumMod val="75000"/>
                  </a:schemeClr>
                </a:solidFill>
                <a:effectLst/>
                <a:uLnTx/>
                <a:uFillTx/>
                <a:ea typeface="+mn-ea"/>
                <a:cs typeface="+mn-cs"/>
              </a:rPr>
              <a:t>PUNTAJE 2022 98,8</a:t>
            </a: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CIN202 .</a:t>
            </a:r>
            <a:r>
              <a:rPr kumimoji="0" lang="es-ES" sz="1800" b="0" i="0" u="none" strike="noStrike" kern="1200" cap="none" spc="0" normalizeH="0" baseline="0" noProof="0" dirty="0">
                <a:ln>
                  <a:noFill/>
                </a:ln>
                <a:solidFill>
                  <a:srgbClr val="004885"/>
                </a:solidFill>
                <a:effectLst/>
                <a:uLnTx/>
                <a:uFillTx/>
                <a:latin typeface="Arial" panose="020B0604020202020204" pitchFamily="34" charset="0"/>
                <a:ea typeface="+mn-ea"/>
                <a:cs typeface="+mn-cs"/>
              </a:rPr>
              <a:t> </a:t>
            </a:r>
            <a:r>
              <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rPr>
              <a:t>La entidad en el marco del Comité Institucional de Coordinación de Control Interno o en la instancia que se haya definido respecto a los mecanismos para el manejo de conflictos de interés: </a:t>
            </a:r>
            <a:r>
              <a:rPr kumimoji="0" lang="es-ES" sz="1600" b="0" i="0" u="none" strike="noStrike" kern="1200" cap="none" spc="0" normalizeH="0" baseline="0" noProof="0" dirty="0">
                <a:ln>
                  <a:noFill/>
                </a:ln>
                <a:solidFill>
                  <a:prstClr val="black"/>
                </a:solidFill>
                <a:effectLst/>
                <a:uLnTx/>
                <a:uFillTx/>
                <a:latin typeface="Calibri" panose="020F0502020204030204"/>
                <a:ea typeface="+mn-ea"/>
                <a:cs typeface="+mn-cs"/>
              </a:rPr>
              <a:t>Ha informado a las autoridades competentes cuando se han presentado conflictos de interés. </a:t>
            </a:r>
            <a:r>
              <a:rPr kumimoji="0" lang="es-E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No ha ejercido gestiones preventivas frente a los conflictos de intereses. No se han presentado situaciones de conflicto de interés en la entidad</a:t>
            </a:r>
            <a:endParaRPr kumimoji="0" lang="es-CO"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4" name="Tabla 3">
            <a:extLst>
              <a:ext uri="{FF2B5EF4-FFF2-40B4-BE49-F238E27FC236}">
                <a16:creationId xmlns:a16="http://schemas.microsoft.com/office/drawing/2014/main" id="{501AEB21-BD80-73DD-9C31-5F0BE462280E}"/>
              </a:ext>
            </a:extLst>
          </p:cNvPr>
          <p:cNvGraphicFramePr>
            <a:graphicFrameLocks noGrp="1"/>
          </p:cNvGraphicFramePr>
          <p:nvPr/>
        </p:nvGraphicFramePr>
        <p:xfrm>
          <a:off x="812660" y="1328475"/>
          <a:ext cx="3198213" cy="4351338"/>
        </p:xfrm>
        <a:graphic>
          <a:graphicData uri="http://schemas.openxmlformats.org/drawingml/2006/table">
            <a:tbl>
              <a:tblPr/>
              <a:tblGrid>
                <a:gridCol w="594269">
                  <a:extLst>
                    <a:ext uri="{9D8B030D-6E8A-4147-A177-3AD203B41FA5}">
                      <a16:colId xmlns:a16="http://schemas.microsoft.com/office/drawing/2014/main" val="2231466383"/>
                    </a:ext>
                  </a:extLst>
                </a:gridCol>
                <a:gridCol w="2007667">
                  <a:extLst>
                    <a:ext uri="{9D8B030D-6E8A-4147-A177-3AD203B41FA5}">
                      <a16:colId xmlns:a16="http://schemas.microsoft.com/office/drawing/2014/main" val="1329958431"/>
                    </a:ext>
                  </a:extLst>
                </a:gridCol>
                <a:gridCol w="596277">
                  <a:extLst>
                    <a:ext uri="{9D8B030D-6E8A-4147-A177-3AD203B41FA5}">
                      <a16:colId xmlns:a16="http://schemas.microsoft.com/office/drawing/2014/main" val="948639362"/>
                    </a:ext>
                  </a:extLst>
                </a:gridCol>
              </a:tblGrid>
              <a:tr h="397768">
                <a:tc>
                  <a:txBody>
                    <a:bodyPr/>
                    <a:lstStyle/>
                    <a:p>
                      <a:pPr algn="ctr" fontAlgn="ctr"/>
                      <a:r>
                        <a:rPr lang="es-CO" sz="9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700" b="1" i="0" u="none" strike="noStrike">
                          <a:solidFill>
                            <a:srgbClr val="FFFFFF"/>
                          </a:solidFill>
                          <a:effectLst/>
                          <a:latin typeface="Calibri" panose="020F0502020204030204" pitchFamily="34" charset="0"/>
                        </a:rPr>
                        <a:t>POLITICA CONTROL INTERNO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7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187850950"/>
                  </a:ext>
                </a:extLst>
              </a:tr>
              <a:tr h="536384">
                <a:tc>
                  <a:txBody>
                    <a:bodyPr/>
                    <a:lstStyle/>
                    <a:p>
                      <a:pPr algn="ctr" fontAlgn="ctr"/>
                      <a:r>
                        <a:rPr lang="es-CO" sz="1000" b="1" i="0" u="none" strike="noStrike">
                          <a:solidFill>
                            <a:srgbClr val="000000"/>
                          </a:solidFill>
                          <a:effectLst/>
                          <a:latin typeface="Calibri" panose="020F0502020204030204" pitchFamily="34" charset="0"/>
                        </a:rPr>
                        <a:t>I62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0" i="0" u="none" strike="noStrike">
                          <a:solidFill>
                            <a:srgbClr val="000000"/>
                          </a:solidFill>
                          <a:effectLst/>
                          <a:latin typeface="Calibri" panose="020F0502020204030204" pitchFamily="34" charset="0"/>
                        </a:rPr>
                        <a:t>AMBIENTE PROPICIO PARA EL EJERCICIO DEL CONTROL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1" i="0" u="none" strike="noStrike">
                          <a:solidFill>
                            <a:srgbClr val="000000"/>
                          </a:solidFill>
                          <a:effectLst/>
                          <a:latin typeface="Calibri" panose="020F0502020204030204" pitchFamily="34" charset="0"/>
                        </a:rPr>
                        <a:t>98,5</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969306182"/>
                  </a:ext>
                </a:extLst>
              </a:tr>
              <a:tr h="717187">
                <a:tc>
                  <a:txBody>
                    <a:bodyPr/>
                    <a:lstStyle/>
                    <a:p>
                      <a:pPr algn="ctr" fontAlgn="ctr"/>
                      <a:r>
                        <a:rPr lang="es-CO" sz="1000" b="1" i="0" u="none" strike="noStrike">
                          <a:solidFill>
                            <a:srgbClr val="000000"/>
                          </a:solidFill>
                          <a:effectLst/>
                          <a:latin typeface="Calibri" panose="020F0502020204030204" pitchFamily="34" charset="0"/>
                        </a:rPr>
                        <a:t>I63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0" i="0" u="none" strike="noStrike">
                          <a:solidFill>
                            <a:srgbClr val="000000"/>
                          </a:solidFill>
                          <a:effectLst/>
                          <a:latin typeface="Calibri" panose="020F0502020204030204" pitchFamily="34" charset="0"/>
                        </a:rPr>
                        <a:t>EVALUACIÓN ESTRATÉGICA DEL RIESGO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1" i="0" u="none" strike="noStrike">
                          <a:solidFill>
                            <a:srgbClr val="000000"/>
                          </a:solidFill>
                          <a:effectLst/>
                          <a:latin typeface="Calibri" panose="020F0502020204030204" pitchFamily="34" charset="0"/>
                        </a:rPr>
                        <a:t>97,8</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041344038"/>
                  </a:ext>
                </a:extLst>
              </a:tr>
              <a:tr h="518303">
                <a:tc>
                  <a:txBody>
                    <a:bodyPr/>
                    <a:lstStyle/>
                    <a:p>
                      <a:pPr algn="ctr" fontAlgn="ctr"/>
                      <a:r>
                        <a:rPr lang="es-CO" sz="1000" b="1" i="0" u="none" strike="noStrike">
                          <a:solidFill>
                            <a:srgbClr val="000000"/>
                          </a:solidFill>
                          <a:effectLst/>
                          <a:latin typeface="Calibri" panose="020F0502020204030204" pitchFamily="34" charset="0"/>
                        </a:rPr>
                        <a:t>I64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0" i="0" u="none" strike="noStrike">
                          <a:solidFill>
                            <a:srgbClr val="000000"/>
                          </a:solidFill>
                          <a:effectLst/>
                          <a:latin typeface="Calibri" panose="020F0502020204030204" pitchFamily="34" charset="0"/>
                        </a:rPr>
                        <a:t>ACTIVIDADES DE CONTROL EFECTIVAS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1" i="0" u="none" strike="noStrike">
                          <a:solidFill>
                            <a:srgbClr val="000000"/>
                          </a:solidFill>
                          <a:effectLst/>
                          <a:latin typeface="Calibri" panose="020F0502020204030204" pitchFamily="34" charset="0"/>
                        </a:rPr>
                        <a:t>98,0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2555026874"/>
                  </a:ext>
                </a:extLst>
              </a:tr>
              <a:tr h="759375">
                <a:tc>
                  <a:txBody>
                    <a:bodyPr/>
                    <a:lstStyle/>
                    <a:p>
                      <a:pPr algn="ctr" fontAlgn="ctr"/>
                      <a:r>
                        <a:rPr lang="es-CO" sz="1000" b="1" i="0" u="none" strike="noStrike">
                          <a:solidFill>
                            <a:srgbClr val="000000"/>
                          </a:solidFill>
                          <a:effectLst/>
                          <a:latin typeface="Calibri" panose="020F0502020204030204" pitchFamily="34" charset="0"/>
                        </a:rPr>
                        <a:t>I65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0" i="0" u="none" strike="noStrike">
                          <a:solidFill>
                            <a:srgbClr val="000000"/>
                          </a:solidFill>
                          <a:effectLst/>
                          <a:latin typeface="Calibri" panose="020F0502020204030204" pitchFamily="34" charset="0"/>
                        </a:rPr>
                        <a:t>INFORMACIÓN Y COMUNICACIÓN RELEVANTE Y OPORTUNA PARA EL CONTROL</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1" i="0" u="none" strike="noStrike">
                          <a:solidFill>
                            <a:srgbClr val="000000"/>
                          </a:solidFill>
                          <a:effectLst/>
                          <a:latin typeface="Calibri" panose="020F0502020204030204" pitchFamily="34" charset="0"/>
                        </a:rPr>
                        <a:t>97,2</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672996509"/>
                  </a:ext>
                </a:extLst>
              </a:tr>
              <a:tr h="506250">
                <a:tc>
                  <a:txBody>
                    <a:bodyPr/>
                    <a:lstStyle/>
                    <a:p>
                      <a:pPr algn="ctr" fontAlgn="ctr"/>
                      <a:r>
                        <a:rPr lang="es-CO" sz="1000" b="1" i="0" u="none" strike="noStrike">
                          <a:solidFill>
                            <a:srgbClr val="000000"/>
                          </a:solidFill>
                          <a:effectLst/>
                          <a:latin typeface="Calibri" panose="020F0502020204030204" pitchFamily="34" charset="0"/>
                        </a:rPr>
                        <a:t>I66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0" i="0" u="none" strike="noStrike">
                          <a:solidFill>
                            <a:srgbClr val="000000"/>
                          </a:solidFill>
                          <a:effectLst/>
                          <a:latin typeface="Calibri" panose="020F0502020204030204" pitchFamily="34" charset="0"/>
                        </a:rPr>
                        <a:t>ACTIVIDADES DE MONITOREO SISTEMÁTICAS Y ORIENTADAS A LA MEJORA</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1" i="0" u="none" strike="noStrike">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488012566"/>
                  </a:ext>
                </a:extLst>
              </a:tr>
              <a:tr h="367634">
                <a:tc>
                  <a:txBody>
                    <a:bodyPr/>
                    <a:lstStyle/>
                    <a:p>
                      <a:pPr algn="ctr" fontAlgn="ctr"/>
                      <a:r>
                        <a:rPr lang="es-CO" sz="1000" b="1" i="0" u="none" strike="noStrike">
                          <a:solidFill>
                            <a:srgbClr val="000000"/>
                          </a:solidFill>
                          <a:effectLst/>
                          <a:latin typeface="Calibri" panose="020F0502020204030204" pitchFamily="34" charset="0"/>
                        </a:rPr>
                        <a:t>I67</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0" i="0" u="none" strike="noStrike">
                          <a:solidFill>
                            <a:srgbClr val="000000"/>
                          </a:solidFill>
                          <a:effectLst/>
                          <a:latin typeface="Calibri" panose="020F0502020204030204" pitchFamily="34" charset="0"/>
                        </a:rPr>
                        <a:t>EVALUACIÓN INDEPENDIENTE AL SISTEMA DE CONTROL INTERNO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1" i="0" u="none" strike="noStrike">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422973848"/>
                  </a:ext>
                </a:extLst>
              </a:tr>
              <a:tr h="548437">
                <a:tc>
                  <a:txBody>
                    <a:bodyPr/>
                    <a:lstStyle/>
                    <a:p>
                      <a:pPr algn="ctr" fontAlgn="ctr"/>
                      <a:r>
                        <a:rPr lang="es-CO" sz="1000" b="1" i="0" u="none" strike="noStrike">
                          <a:solidFill>
                            <a:srgbClr val="000000"/>
                          </a:solidFill>
                          <a:effectLst/>
                          <a:latin typeface="Calibri" panose="020F0502020204030204" pitchFamily="34" charset="0"/>
                        </a:rPr>
                        <a:t>I68</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0" i="0" u="none" strike="noStrike">
                          <a:solidFill>
                            <a:srgbClr val="000000"/>
                          </a:solidFill>
                          <a:effectLst/>
                          <a:latin typeface="Calibri" panose="020F0502020204030204" pitchFamily="34" charset="0"/>
                        </a:rPr>
                        <a:t>ASIGNACIÓN DE RESPONSABILIDADES PARA EL EJERCICIO DEL CONTRO INTERNO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000" b="1" i="0" u="none" strike="noStrike" dirty="0">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351307841"/>
                  </a:ext>
                </a:extLst>
              </a:tr>
            </a:tbl>
          </a:graphicData>
        </a:graphic>
      </p:graphicFrame>
      <p:sp>
        <p:nvSpPr>
          <p:cNvPr id="2" name="TextBox 6">
            <a:extLst>
              <a:ext uri="{FF2B5EF4-FFF2-40B4-BE49-F238E27FC236}">
                <a16:creationId xmlns:a16="http://schemas.microsoft.com/office/drawing/2014/main" id="{F89A2292-9471-EF2D-AEF7-CE040462D93C}"/>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Tree>
    <p:extLst>
      <p:ext uri="{BB962C8B-B14F-4D97-AF65-F5344CB8AC3E}">
        <p14:creationId xmlns:p14="http://schemas.microsoft.com/office/powerpoint/2010/main" val="227812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
            <a:extLst>
              <a:ext uri="{FF2B5EF4-FFF2-40B4-BE49-F238E27FC236}">
                <a16:creationId xmlns:a16="http://schemas.microsoft.com/office/drawing/2014/main" id="{225FC1F3-FDD6-EAD5-9D39-9D2FE2142217}"/>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2" name="TextBox 6">
            <a:extLst>
              <a:ext uri="{FF2B5EF4-FFF2-40B4-BE49-F238E27FC236}">
                <a16:creationId xmlns:a16="http://schemas.microsoft.com/office/drawing/2014/main" id="{ED04618F-B9F1-E9E7-D8F1-11FF00E7DD57}"/>
              </a:ext>
            </a:extLst>
          </p:cNvPr>
          <p:cNvSpPr txBox="1"/>
          <p:nvPr/>
        </p:nvSpPr>
        <p:spPr>
          <a:xfrm>
            <a:off x="1735925" y="620115"/>
            <a:ext cx="8595359" cy="646331"/>
          </a:xfrm>
          <a:prstGeom prst="rect">
            <a:avLst/>
          </a:prstGeom>
          <a:noFill/>
        </p:spPr>
        <p:txBody>
          <a:bodyPr wrap="square" rtlCol="0">
            <a:spAutoFit/>
          </a:bodyPr>
          <a:lstStyle/>
          <a:p>
            <a:pPr algn="ctr"/>
            <a:r>
              <a:rPr lang="es-ES"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ÍNDICE DE DESEMPEÑO INSTITUCIONAL -FURAG 2018 - 2022</a:t>
            </a:r>
            <a:endParaRPr lang="es-US"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ctr"/>
            <a:endParaRPr lang="es-ES"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5" name="Gráfico 4">
            <a:extLst>
              <a:ext uri="{FF2B5EF4-FFF2-40B4-BE49-F238E27FC236}">
                <a16:creationId xmlns:a16="http://schemas.microsoft.com/office/drawing/2014/main" id="{253AD9CB-868E-89C5-8F0B-2DB0B192D663}"/>
              </a:ext>
            </a:extLst>
          </p:cNvPr>
          <p:cNvGraphicFramePr>
            <a:graphicFrameLocks/>
          </p:cNvGraphicFramePr>
          <p:nvPr/>
        </p:nvGraphicFramePr>
        <p:xfrm>
          <a:off x="696686" y="1293018"/>
          <a:ext cx="11495314" cy="52645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2728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
            <a:extLst>
              <a:ext uri="{FF2B5EF4-FFF2-40B4-BE49-F238E27FC236}">
                <a16:creationId xmlns:a16="http://schemas.microsoft.com/office/drawing/2014/main" id="{225FC1F3-FDD6-EAD5-9D39-9D2FE2142217}"/>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2" name="TextBox 6">
            <a:extLst>
              <a:ext uri="{FF2B5EF4-FFF2-40B4-BE49-F238E27FC236}">
                <a16:creationId xmlns:a16="http://schemas.microsoft.com/office/drawing/2014/main" id="{D19A5384-6EFE-5BD6-D5DF-37B976ED6D8D}"/>
              </a:ext>
            </a:extLst>
          </p:cNvPr>
          <p:cNvSpPr txBox="1"/>
          <p:nvPr/>
        </p:nvSpPr>
        <p:spPr>
          <a:xfrm>
            <a:off x="1819380" y="244619"/>
            <a:ext cx="8169351" cy="400110"/>
          </a:xfrm>
          <a:prstGeom prst="rect">
            <a:avLst/>
          </a:prstGeom>
          <a:noFill/>
        </p:spPr>
        <p:txBody>
          <a:bodyPr wrap="square" rtlCol="0">
            <a:spAutoFit/>
          </a:bodyPr>
          <a:lstStyle/>
          <a:p>
            <a:r>
              <a:rPr lang="es-CO"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ICBF</a:t>
            </a: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EVOLUCIÓN INDICE DE GESTIÓN DIMENSIONES </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4" name="CuadroTexto 3">
            <a:extLst>
              <a:ext uri="{FF2B5EF4-FFF2-40B4-BE49-F238E27FC236}">
                <a16:creationId xmlns:a16="http://schemas.microsoft.com/office/drawing/2014/main" id="{27247668-B460-F8B8-9520-7EF2B2FB0CF7}"/>
              </a:ext>
            </a:extLst>
          </p:cNvPr>
          <p:cNvSpPr txBox="1"/>
          <p:nvPr/>
        </p:nvSpPr>
        <p:spPr>
          <a:xfrm>
            <a:off x="1840990" y="602636"/>
            <a:ext cx="8071773" cy="338554"/>
          </a:xfrm>
          <a:prstGeom prst="rect">
            <a:avLst/>
          </a:prstGeom>
          <a:noFill/>
        </p:spPr>
        <p:txBody>
          <a:bodyPr wrap="square">
            <a:spAutoFit/>
          </a:bodyPr>
          <a:lstStyle/>
          <a:p>
            <a:pPr algn="ctr"/>
            <a:r>
              <a:rPr lang="es-ES" sz="16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FURAG 2018 - 2022</a:t>
            </a:r>
            <a:endParaRPr lang="es-US" sz="160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7" name="CuadroTexto 6">
            <a:extLst>
              <a:ext uri="{FF2B5EF4-FFF2-40B4-BE49-F238E27FC236}">
                <a16:creationId xmlns:a16="http://schemas.microsoft.com/office/drawing/2014/main" id="{C444B707-2EDD-DCFE-DAE6-33E7D4E6EC6B}"/>
              </a:ext>
            </a:extLst>
          </p:cNvPr>
          <p:cNvSpPr txBox="1"/>
          <p:nvPr/>
        </p:nvSpPr>
        <p:spPr>
          <a:xfrm>
            <a:off x="8835142" y="1767006"/>
            <a:ext cx="2917371" cy="3323987"/>
          </a:xfrm>
          <a:prstGeom prst="rect">
            <a:avLst/>
          </a:prstGeom>
          <a:solidFill>
            <a:schemeClr val="bg1">
              <a:lumMod val="95000"/>
            </a:schemeClr>
          </a:solidFill>
        </p:spPr>
        <p:txBody>
          <a:bodyPr wrap="square">
            <a:spAutoFit/>
          </a:bodyPr>
          <a:lstStyle/>
          <a:p>
            <a:pPr>
              <a:defRPr/>
            </a:pPr>
            <a:r>
              <a:rPr kumimoji="0" lang="es-ES" sz="1400" b="1" i="0" u="none" strike="noStrike" kern="1200" cap="none" spc="0" normalizeH="0" baseline="0" noProof="0" dirty="0">
                <a:ln>
                  <a:noFill/>
                </a:ln>
                <a:solidFill>
                  <a:prstClr val="black"/>
                </a:solidFill>
                <a:effectLst/>
                <a:uLnTx/>
                <a:uFillTx/>
                <a:latin typeface="Calibri" panose="020F0502020204030204"/>
                <a:ea typeface="+mn-ea"/>
                <a:cs typeface="+mn-cs"/>
              </a:rPr>
              <a:t>2 Dimensiones presentaron incremento en puntaje:</a:t>
            </a:r>
          </a:p>
          <a:p>
            <a:pPr marL="285750" indent="-285750">
              <a:buFont typeface="Arial" panose="020B0604020202020204" pitchFamily="34" charset="0"/>
              <a:buChar char="•"/>
              <a:defRPr/>
            </a:pPr>
            <a:r>
              <a:rPr kumimoji="0" lang="es-ES" sz="1400" b="1" i="0" u="none" strike="noStrike" kern="1200" cap="none" spc="0" normalizeH="0" baseline="0" noProof="0" dirty="0">
                <a:ln>
                  <a:noFill/>
                </a:ln>
                <a:solidFill>
                  <a:prstClr val="black"/>
                </a:solidFill>
                <a:effectLst/>
                <a:uLnTx/>
                <a:uFillTx/>
                <a:latin typeface="Calibri" panose="020F0502020204030204"/>
                <a:ea typeface="+mn-ea"/>
                <a:cs typeface="+mn-cs"/>
              </a:rPr>
              <a:t>Direccionamiento y Planeación (4,8</a:t>
            </a:r>
            <a:r>
              <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rPr>
              <a:t> puntos) </a:t>
            </a:r>
            <a:endParaRPr kumimoji="0" lang="es-ES"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indent="-285750">
              <a:buFont typeface="Arial" panose="020B0604020202020204" pitchFamily="34" charset="0"/>
              <a:buChar char="•"/>
              <a:defRPr/>
            </a:pPr>
            <a:r>
              <a:rPr kumimoji="0" lang="es-ES" sz="1400" b="1" i="0" u="none" strike="noStrike" kern="1200" cap="none" spc="0" normalizeH="0" baseline="0" noProof="0" dirty="0">
                <a:ln>
                  <a:noFill/>
                </a:ln>
                <a:solidFill>
                  <a:prstClr val="black"/>
                </a:solidFill>
                <a:effectLst/>
                <a:uLnTx/>
                <a:uFillTx/>
                <a:latin typeface="Calibri" panose="020F0502020204030204"/>
                <a:ea typeface="+mn-ea"/>
                <a:cs typeface="+mn-cs"/>
              </a:rPr>
              <a:t>Control Interno (1,8 puntos)</a:t>
            </a:r>
          </a:p>
          <a:p>
            <a:pPr>
              <a:defRPr/>
            </a:pPr>
            <a:endParaRPr lang="es-ES" sz="1400" b="1" dirty="0">
              <a:solidFill>
                <a:prstClr val="black"/>
              </a:solidFill>
              <a:latin typeface="Calibri" panose="020F0502020204030204"/>
            </a:endParaRPr>
          </a:p>
          <a:p>
            <a:pPr>
              <a:defRPr/>
            </a:pPr>
            <a:endParaRPr kumimoji="0" lang="es-CO"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defRPr/>
            </a:pPr>
            <a:r>
              <a:rPr lang="es-CO" sz="1400" dirty="0">
                <a:solidFill>
                  <a:prstClr val="black"/>
                </a:solidFill>
                <a:latin typeface="Calibri" panose="020F0502020204030204"/>
              </a:rPr>
              <a:t>5 dimensiones presentaron disminuciones </a:t>
            </a:r>
          </a:p>
          <a:p>
            <a:pPr>
              <a:defRPr/>
            </a:pPr>
            <a:endParaRPr kumimoji="0" lang="es-CO"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defRPr/>
            </a:pPr>
            <a:r>
              <a:rPr lang="es-CO" sz="1400" dirty="0">
                <a:solidFill>
                  <a:prstClr val="black"/>
                </a:solidFill>
                <a:latin typeface="Calibri" panose="020F0502020204030204"/>
              </a:rPr>
              <a:t>2 dimensiones presentan valores por debajo de 90 </a:t>
            </a:r>
            <a:r>
              <a:rPr kumimoji="0" lang="es-CO" sz="1400" b="0" i="0" u="none" strike="noStrike" kern="1200" cap="none" spc="0" normalizeH="0" baseline="0" noProof="0" dirty="0">
                <a:ln>
                  <a:noFill/>
                </a:ln>
                <a:solidFill>
                  <a:prstClr val="black"/>
                </a:solidFill>
                <a:effectLst/>
                <a:uLnTx/>
                <a:uFillTx/>
                <a:latin typeface="Calibri" panose="020F0502020204030204"/>
                <a:ea typeface="+mn-ea"/>
                <a:cs typeface="+mn-cs"/>
              </a:rPr>
              <a:t>puntos:</a:t>
            </a:r>
          </a:p>
          <a:p>
            <a:pPr>
              <a:defRPr/>
            </a:pPr>
            <a:endParaRPr lang="es-CO" sz="1400" dirty="0">
              <a:solidFill>
                <a:prstClr val="black"/>
              </a:solidFill>
              <a:latin typeface="Calibri" panose="020F0502020204030204"/>
            </a:endParaRPr>
          </a:p>
          <a:p>
            <a:pPr>
              <a:defRPr/>
            </a:pPr>
            <a:r>
              <a:rPr kumimoji="0" lang="es-CO" sz="1400" b="0" i="0" u="none" strike="noStrike" kern="1200" cap="none" spc="0" normalizeH="0" baseline="0" noProof="0" dirty="0">
                <a:ln>
                  <a:noFill/>
                </a:ln>
                <a:solidFill>
                  <a:prstClr val="black"/>
                </a:solidFill>
                <a:effectLst/>
                <a:uLnTx/>
                <a:uFillTx/>
                <a:latin typeface="Calibri" panose="020F0502020204030204"/>
                <a:ea typeface="+mn-ea"/>
                <a:cs typeface="+mn-cs"/>
              </a:rPr>
              <a:t>Información y Comunicación 88,5</a:t>
            </a:r>
          </a:p>
          <a:p>
            <a:pPr>
              <a:defRPr/>
            </a:pPr>
            <a:r>
              <a:rPr lang="es-CO" sz="1400" dirty="0">
                <a:solidFill>
                  <a:prstClr val="black"/>
                </a:solidFill>
                <a:latin typeface="Calibri" panose="020F0502020204030204"/>
              </a:rPr>
              <a:t>Gestión para resultados 89,7</a:t>
            </a:r>
            <a:endParaRPr kumimoji="0" lang="es-CO"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8" name="Gráfico 7">
            <a:extLst>
              <a:ext uri="{FF2B5EF4-FFF2-40B4-BE49-F238E27FC236}">
                <a16:creationId xmlns:a16="http://schemas.microsoft.com/office/drawing/2014/main" id="{E54DF159-7093-A1B0-DB5F-D07EE404C3E9}"/>
              </a:ext>
            </a:extLst>
          </p:cNvPr>
          <p:cNvGraphicFramePr>
            <a:graphicFrameLocks/>
          </p:cNvGraphicFramePr>
          <p:nvPr/>
        </p:nvGraphicFramePr>
        <p:xfrm>
          <a:off x="226423" y="1079863"/>
          <a:ext cx="8464731" cy="51755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89760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
            <a:extLst>
              <a:ext uri="{FF2B5EF4-FFF2-40B4-BE49-F238E27FC236}">
                <a16:creationId xmlns:a16="http://schemas.microsoft.com/office/drawing/2014/main" id="{225FC1F3-FDD6-EAD5-9D39-9D2FE2142217}"/>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
        <p:nvSpPr>
          <p:cNvPr id="2" name="TextBox 6">
            <a:extLst>
              <a:ext uri="{FF2B5EF4-FFF2-40B4-BE49-F238E27FC236}">
                <a16:creationId xmlns:a16="http://schemas.microsoft.com/office/drawing/2014/main" id="{B46B39D7-6AE0-875B-4095-F3BDE878C352}"/>
              </a:ext>
            </a:extLst>
          </p:cNvPr>
          <p:cNvSpPr txBox="1"/>
          <p:nvPr/>
        </p:nvSpPr>
        <p:spPr>
          <a:xfrm>
            <a:off x="2586445" y="74955"/>
            <a:ext cx="6757852" cy="369332"/>
          </a:xfrm>
          <a:prstGeom prst="rect">
            <a:avLst/>
          </a:prstGeom>
          <a:noFill/>
        </p:spPr>
        <p:txBody>
          <a:bodyPr wrap="square" rtlCol="0">
            <a:spAutoFit/>
          </a:bodyPr>
          <a:lstStyle/>
          <a:p>
            <a:r>
              <a:rPr lang="es-CO"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ICBF</a:t>
            </a:r>
            <a:r>
              <a:rPr lang="es-CO"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 - </a:t>
            </a:r>
            <a:r>
              <a:rPr kumimoji="0" lang="es-CO" b="1" i="0" u="none" strike="noStrike" kern="1200" cap="none" spc="0" normalizeH="0" baseline="0" noProof="0" dirty="0">
                <a:ln>
                  <a:noFill/>
                </a:ln>
                <a:solidFill>
                  <a:schemeClr val="accent6">
                    <a:lumMod val="75000"/>
                  </a:schemeClr>
                </a:solidFill>
                <a:effectLst/>
                <a:uLnTx/>
                <a:uFillTx/>
                <a:latin typeface="Verdana" panose="020B0604030504040204" pitchFamily="34" charset="0"/>
                <a:ea typeface="Verdana" panose="020B0604030504040204" pitchFamily="34" charset="0"/>
                <a:cs typeface="Verdana" panose="020B0604030504040204" pitchFamily="34" charset="0"/>
              </a:rPr>
              <a:t>EVOLUCIÓN POLÍTICAS DEL MODELO MIPG </a:t>
            </a:r>
            <a:endParaRPr lang="es-ES"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4" name="CuadroTexto 3">
            <a:extLst>
              <a:ext uri="{FF2B5EF4-FFF2-40B4-BE49-F238E27FC236}">
                <a16:creationId xmlns:a16="http://schemas.microsoft.com/office/drawing/2014/main" id="{2E5DB83C-FDB5-1D4E-8ADA-788E2CAFFADF}"/>
              </a:ext>
            </a:extLst>
          </p:cNvPr>
          <p:cNvSpPr txBox="1"/>
          <p:nvPr/>
        </p:nvSpPr>
        <p:spPr>
          <a:xfrm>
            <a:off x="2586445" y="415129"/>
            <a:ext cx="7123536" cy="338554"/>
          </a:xfrm>
          <a:prstGeom prst="rect">
            <a:avLst/>
          </a:prstGeom>
          <a:noFill/>
        </p:spPr>
        <p:txBody>
          <a:bodyPr wrap="square">
            <a:spAutoFit/>
          </a:bodyPr>
          <a:lstStyle/>
          <a:p>
            <a:pPr algn="ctr"/>
            <a:r>
              <a:rPr lang="es-ES" sz="16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2018 - 2022</a:t>
            </a:r>
            <a:endParaRPr lang="es-US" sz="160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uadroTexto 5">
            <a:extLst>
              <a:ext uri="{FF2B5EF4-FFF2-40B4-BE49-F238E27FC236}">
                <a16:creationId xmlns:a16="http://schemas.microsoft.com/office/drawing/2014/main" id="{64021856-6732-6FAF-BECC-B3552C468214}"/>
              </a:ext>
            </a:extLst>
          </p:cNvPr>
          <p:cNvSpPr txBox="1"/>
          <p:nvPr/>
        </p:nvSpPr>
        <p:spPr>
          <a:xfrm>
            <a:off x="8220893" y="943362"/>
            <a:ext cx="3684104" cy="5109091"/>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0"/>
              </a:spcAft>
              <a:buClrTx/>
              <a:buSzTx/>
              <a:tabLst/>
              <a:defRPr/>
            </a:pPr>
            <a:r>
              <a:rPr kumimoji="0" lang="es-ES" sz="1600" b="1" i="0" u="none" strike="noStrike" kern="1200" cap="none" spc="0" normalizeH="0" baseline="0" noProof="0" dirty="0">
                <a:ln>
                  <a:noFill/>
                </a:ln>
                <a:solidFill>
                  <a:schemeClr val="accent6">
                    <a:lumMod val="50000"/>
                  </a:schemeClr>
                </a:solidFill>
                <a:effectLst/>
                <a:uLnTx/>
                <a:uFillTx/>
                <a:latin typeface="Calibri" panose="020F0502020204030204"/>
                <a:ea typeface="+mn-ea"/>
                <a:cs typeface="+mn-cs"/>
              </a:rPr>
              <a:t>Comportamiento Políticas entre 2021 y 2022:</a:t>
            </a:r>
          </a:p>
          <a:p>
            <a:pPr marR="0" lvl="0" defTabSz="914400" rtl="0" eaLnBrk="1" fontAlgn="auto" latinLnBrk="0" hangingPunct="1">
              <a:lnSpc>
                <a:spcPct val="100000"/>
              </a:lnSpc>
              <a:spcBef>
                <a:spcPts val="0"/>
              </a:spcBef>
              <a:spcAft>
                <a:spcPts val="0"/>
              </a:spcAft>
              <a:buClrTx/>
              <a:buSzTx/>
              <a:tabLst/>
              <a:defRPr/>
            </a:pPr>
            <a:endParaRPr kumimoji="0" lang="es-ES"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R="0" lvl="0"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prstClr val="black"/>
                </a:solidFill>
                <a:effectLst/>
                <a:uLnTx/>
                <a:uFillTx/>
                <a:latin typeface="Calibri" panose="020F0502020204030204"/>
                <a:ea typeface="+mn-ea"/>
                <a:cs typeface="+mn-cs"/>
              </a:rPr>
              <a:t>Si bien los resultados no son comparables por cambios significativos en el formulario FURAG se observa lo siguiente:</a:t>
            </a:r>
          </a:p>
          <a:p>
            <a:pPr marL="285750" indent="-285750" algn="just">
              <a:buFont typeface="Arial" panose="020B0604020202020204" pitchFamily="34" charset="0"/>
              <a:buChar char="•"/>
              <a:defRPr/>
            </a:pPr>
            <a:r>
              <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rPr>
              <a:t>Mejoras significativas: </a:t>
            </a:r>
            <a:r>
              <a:rPr lang="es-ES" sz="1400" dirty="0">
                <a:solidFill>
                  <a:prstClr val="black"/>
                </a:solidFill>
              </a:rPr>
              <a:t>Gestión Presupuestal</a:t>
            </a:r>
            <a:r>
              <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rPr>
              <a:t> (22,8),</a:t>
            </a:r>
            <a:r>
              <a:rPr lang="es-ES" sz="1400" dirty="0">
                <a:solidFill>
                  <a:prstClr val="black"/>
                </a:solidFill>
              </a:rPr>
              <a:t> Defensa Jurídica </a:t>
            </a:r>
            <a:r>
              <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rPr>
              <a:t>(18,7), Mejora Normativa (17), Fortalecimiento Organizacional (13,2)</a:t>
            </a:r>
          </a:p>
          <a:p>
            <a:pPr marL="285750" indent="-285750" algn="just">
              <a:buFont typeface="Arial" panose="020B0604020202020204" pitchFamily="34" charset="0"/>
              <a:buChar char="•"/>
              <a:defRPr/>
            </a:pPr>
            <a:endPar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rPr>
              <a:t>Políticas con mejor puntaje: </a:t>
            </a:r>
            <a:r>
              <a:rPr lang="es-ES" sz="1400" dirty="0">
                <a:solidFill>
                  <a:prstClr val="black"/>
                </a:solidFill>
              </a:rPr>
              <a:t>Defensa Jurídica, Talento Humano, Planeación Institucional, Control Interno, Participación Ciudadana. </a:t>
            </a:r>
            <a:endPar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rPr>
              <a:t>Políticas con menores puntajes: Gestión Documental y Mejora Normativa </a:t>
            </a: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400" dirty="0">
              <a:solidFill>
                <a:prstClr val="black"/>
              </a:solidFill>
              <a:latin typeface="Calibri" panose="020F0502020204030204"/>
            </a:endParaRP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400" b="0" i="0" u="none" strike="noStrike" kern="1200" cap="none" spc="0" normalizeH="0" baseline="0" noProof="0" dirty="0">
                <a:ln>
                  <a:noFill/>
                </a:ln>
                <a:solidFill>
                  <a:prstClr val="black"/>
                </a:solidFill>
                <a:effectLst/>
                <a:uLnTx/>
                <a:uFillTx/>
                <a:latin typeface="Calibri" panose="020F0502020204030204"/>
                <a:ea typeface="+mn-ea"/>
                <a:cs typeface="+mn-cs"/>
              </a:rPr>
              <a:t>Políticas que disminuyeron de manera importante: Seguridad Digital (-12,4) Gestión de la Información Estadística (-11,9) Y Racionalización de Trámites (-9,2)</a:t>
            </a:r>
          </a:p>
        </p:txBody>
      </p:sp>
      <p:graphicFrame>
        <p:nvGraphicFramePr>
          <p:cNvPr id="7" name="Tabla 6">
            <a:extLst>
              <a:ext uri="{FF2B5EF4-FFF2-40B4-BE49-F238E27FC236}">
                <a16:creationId xmlns:a16="http://schemas.microsoft.com/office/drawing/2014/main" id="{29C6AA84-58F9-CCAC-8D09-DFA38EA21362}"/>
              </a:ext>
            </a:extLst>
          </p:cNvPr>
          <p:cNvGraphicFramePr>
            <a:graphicFrameLocks noGrp="1"/>
          </p:cNvGraphicFramePr>
          <p:nvPr/>
        </p:nvGraphicFramePr>
        <p:xfrm>
          <a:off x="199919" y="1249589"/>
          <a:ext cx="8020974" cy="4802864"/>
        </p:xfrm>
        <a:graphic>
          <a:graphicData uri="http://schemas.openxmlformats.org/drawingml/2006/table">
            <a:tbl>
              <a:tblPr/>
              <a:tblGrid>
                <a:gridCol w="2371122">
                  <a:extLst>
                    <a:ext uri="{9D8B030D-6E8A-4147-A177-3AD203B41FA5}">
                      <a16:colId xmlns:a16="http://schemas.microsoft.com/office/drawing/2014/main" val="1562068130"/>
                    </a:ext>
                  </a:extLst>
                </a:gridCol>
                <a:gridCol w="941642">
                  <a:extLst>
                    <a:ext uri="{9D8B030D-6E8A-4147-A177-3AD203B41FA5}">
                      <a16:colId xmlns:a16="http://schemas.microsoft.com/office/drawing/2014/main" val="901479711"/>
                    </a:ext>
                  </a:extLst>
                </a:gridCol>
                <a:gridCol w="941642">
                  <a:extLst>
                    <a:ext uri="{9D8B030D-6E8A-4147-A177-3AD203B41FA5}">
                      <a16:colId xmlns:a16="http://schemas.microsoft.com/office/drawing/2014/main" val="1724918874"/>
                    </a:ext>
                  </a:extLst>
                </a:gridCol>
                <a:gridCol w="941642">
                  <a:extLst>
                    <a:ext uri="{9D8B030D-6E8A-4147-A177-3AD203B41FA5}">
                      <a16:colId xmlns:a16="http://schemas.microsoft.com/office/drawing/2014/main" val="1007527999"/>
                    </a:ext>
                  </a:extLst>
                </a:gridCol>
                <a:gridCol w="941642">
                  <a:extLst>
                    <a:ext uri="{9D8B030D-6E8A-4147-A177-3AD203B41FA5}">
                      <a16:colId xmlns:a16="http://schemas.microsoft.com/office/drawing/2014/main" val="72183991"/>
                    </a:ext>
                  </a:extLst>
                </a:gridCol>
                <a:gridCol w="941642">
                  <a:extLst>
                    <a:ext uri="{9D8B030D-6E8A-4147-A177-3AD203B41FA5}">
                      <a16:colId xmlns:a16="http://schemas.microsoft.com/office/drawing/2014/main" val="3747434309"/>
                    </a:ext>
                  </a:extLst>
                </a:gridCol>
                <a:gridCol w="941642">
                  <a:extLst>
                    <a:ext uri="{9D8B030D-6E8A-4147-A177-3AD203B41FA5}">
                      <a16:colId xmlns:a16="http://schemas.microsoft.com/office/drawing/2014/main" val="2533200750"/>
                    </a:ext>
                  </a:extLst>
                </a:gridCol>
              </a:tblGrid>
              <a:tr h="235891">
                <a:tc rowSpan="2">
                  <a:txBody>
                    <a:bodyPr/>
                    <a:lstStyle/>
                    <a:p>
                      <a:pPr algn="ctr" rtl="0" fontAlgn="ctr"/>
                      <a:r>
                        <a:rPr lang="es-CO" sz="1400" b="1" i="0" u="none" strike="noStrike" dirty="0">
                          <a:solidFill>
                            <a:srgbClr val="FFFFFF"/>
                          </a:solidFill>
                          <a:effectLst/>
                          <a:latin typeface="Calibri" panose="020F0502020204030204" pitchFamily="34" charset="0"/>
                        </a:rPr>
                        <a:t>POLÍTICA</a:t>
                      </a:r>
                    </a:p>
                  </a:txBody>
                  <a:tcPr marL="9258" marR="9258" marT="92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rowSpan="2">
                  <a:txBody>
                    <a:bodyPr/>
                    <a:lstStyle/>
                    <a:p>
                      <a:pPr algn="ctr" rtl="0" fontAlgn="ctr"/>
                      <a:r>
                        <a:rPr lang="es-CO" sz="1400" b="1" i="0" u="none" strike="noStrike">
                          <a:solidFill>
                            <a:srgbClr val="FFFFFF"/>
                          </a:solidFill>
                          <a:effectLst/>
                          <a:latin typeface="Calibri" panose="020F0502020204030204" pitchFamily="34" charset="0"/>
                        </a:rPr>
                        <a:t>2018</a:t>
                      </a:r>
                    </a:p>
                  </a:txBody>
                  <a:tcPr marL="9258" marR="9258" marT="9258" marB="0" anchor="ctr">
                    <a:lnL w="12700" cap="flat" cmpd="sng" algn="ctr">
                      <a:solidFill>
                        <a:schemeClr val="tx1"/>
                      </a:solidFill>
                      <a:prstDash val="solid"/>
                      <a:round/>
                      <a:headEnd type="none" w="med" len="med"/>
                      <a:tailEnd type="none" w="med" len="med"/>
                    </a:lnL>
                    <a:lnR>
                      <a:noFill/>
                    </a:lnR>
                    <a:lnT>
                      <a:noFill/>
                    </a:lnT>
                    <a:lnB>
                      <a:noFill/>
                    </a:lnB>
                    <a:solidFill>
                      <a:srgbClr val="002060"/>
                    </a:solidFill>
                  </a:tcPr>
                </a:tc>
                <a:tc rowSpan="2">
                  <a:txBody>
                    <a:bodyPr/>
                    <a:lstStyle/>
                    <a:p>
                      <a:pPr algn="ctr" rtl="0" fontAlgn="ctr"/>
                      <a:r>
                        <a:rPr lang="es-CO" sz="1400" b="1" i="0" u="none" strike="noStrike">
                          <a:solidFill>
                            <a:srgbClr val="FFFFFF"/>
                          </a:solidFill>
                          <a:effectLst/>
                          <a:latin typeface="Calibri" panose="020F0502020204030204" pitchFamily="34" charset="0"/>
                        </a:rPr>
                        <a:t>2019</a:t>
                      </a:r>
                    </a:p>
                  </a:txBody>
                  <a:tcPr marL="9258" marR="9258" marT="9258" marB="0" anchor="ctr">
                    <a:lnL>
                      <a:noFill/>
                    </a:lnL>
                    <a:lnR>
                      <a:noFill/>
                    </a:lnR>
                    <a:lnT>
                      <a:noFill/>
                    </a:lnT>
                    <a:lnB>
                      <a:noFill/>
                    </a:lnB>
                    <a:solidFill>
                      <a:srgbClr val="002060"/>
                    </a:solidFill>
                  </a:tcPr>
                </a:tc>
                <a:tc rowSpan="2">
                  <a:txBody>
                    <a:bodyPr/>
                    <a:lstStyle/>
                    <a:p>
                      <a:pPr algn="ctr" rtl="0" fontAlgn="ctr"/>
                      <a:r>
                        <a:rPr lang="es-CO" sz="1400" b="1" i="0" u="none" strike="noStrike">
                          <a:solidFill>
                            <a:srgbClr val="FFFFFF"/>
                          </a:solidFill>
                          <a:effectLst/>
                          <a:latin typeface="Calibri" panose="020F0502020204030204" pitchFamily="34" charset="0"/>
                        </a:rPr>
                        <a:t>2020</a:t>
                      </a:r>
                    </a:p>
                  </a:txBody>
                  <a:tcPr marL="9258" marR="9258" marT="9258" marB="0" anchor="ctr">
                    <a:lnL>
                      <a:noFill/>
                    </a:lnL>
                    <a:lnR>
                      <a:noFill/>
                    </a:lnR>
                    <a:lnT>
                      <a:noFill/>
                    </a:lnT>
                    <a:lnB>
                      <a:noFill/>
                    </a:lnB>
                    <a:solidFill>
                      <a:srgbClr val="002060"/>
                    </a:solidFill>
                  </a:tcPr>
                </a:tc>
                <a:tc rowSpan="2">
                  <a:txBody>
                    <a:bodyPr/>
                    <a:lstStyle/>
                    <a:p>
                      <a:pPr algn="ctr" rtl="0" fontAlgn="ctr"/>
                      <a:r>
                        <a:rPr lang="es-CO" sz="1400" b="1" i="0" u="none" strike="noStrike" dirty="0">
                          <a:solidFill>
                            <a:srgbClr val="FFFFFF"/>
                          </a:solidFill>
                          <a:effectLst/>
                          <a:latin typeface="Calibri" panose="020F0502020204030204" pitchFamily="34" charset="0"/>
                        </a:rPr>
                        <a:t>2021</a:t>
                      </a:r>
                    </a:p>
                  </a:txBody>
                  <a:tcPr marL="9258" marR="9258" marT="9258" marB="0" anchor="ctr">
                    <a:lnL>
                      <a:noFill/>
                    </a:lnL>
                    <a:lnR>
                      <a:noFill/>
                    </a:lnR>
                    <a:lnT>
                      <a:noFill/>
                    </a:lnT>
                    <a:lnB>
                      <a:noFill/>
                    </a:lnB>
                    <a:solidFill>
                      <a:srgbClr val="002060"/>
                    </a:solidFill>
                  </a:tcPr>
                </a:tc>
                <a:tc rowSpan="2">
                  <a:txBody>
                    <a:bodyPr/>
                    <a:lstStyle/>
                    <a:p>
                      <a:pPr algn="ctr" rtl="0" fontAlgn="ctr"/>
                      <a:r>
                        <a:rPr lang="es-CO" sz="1400" b="1" i="0" u="none" strike="noStrike" dirty="0">
                          <a:solidFill>
                            <a:srgbClr val="FFFFFF"/>
                          </a:solidFill>
                          <a:effectLst/>
                          <a:latin typeface="Calibri" panose="020F0502020204030204" pitchFamily="34" charset="0"/>
                        </a:rPr>
                        <a:t> 2022</a:t>
                      </a:r>
                    </a:p>
                  </a:txBody>
                  <a:tcPr marL="9258" marR="9258" marT="9258" marB="0" anchor="ctr">
                    <a:lnL>
                      <a:noFill/>
                    </a:lnL>
                    <a:lnR>
                      <a:noFill/>
                    </a:lnR>
                    <a:lnT>
                      <a:noFill/>
                    </a:lnT>
                    <a:lnB>
                      <a:noFill/>
                    </a:lnB>
                    <a:solidFill>
                      <a:srgbClr val="002060"/>
                    </a:solidFill>
                  </a:tcPr>
                </a:tc>
                <a:tc>
                  <a:txBody>
                    <a:bodyPr/>
                    <a:lstStyle/>
                    <a:p>
                      <a:pPr algn="ctr" rtl="0" fontAlgn="ctr"/>
                      <a:r>
                        <a:rPr lang="es-CO" sz="1400" b="1" i="0" u="none" strike="noStrike">
                          <a:solidFill>
                            <a:srgbClr val="FFFFFF"/>
                          </a:solidFill>
                          <a:effectLst/>
                          <a:latin typeface="Calibri" panose="020F0502020204030204" pitchFamily="34" charset="0"/>
                        </a:rPr>
                        <a:t>VAR</a:t>
                      </a:r>
                    </a:p>
                  </a:txBody>
                  <a:tcPr marL="9258" marR="9258" marT="9258" marB="0" anchor="ctr">
                    <a:lnL>
                      <a:noFill/>
                    </a:lnL>
                    <a:lnR>
                      <a:noFill/>
                    </a:lnR>
                    <a:lnT>
                      <a:noFill/>
                    </a:lnT>
                    <a:lnB>
                      <a:noFill/>
                    </a:lnB>
                    <a:solidFill>
                      <a:srgbClr val="002060"/>
                    </a:solidFill>
                  </a:tcPr>
                </a:tc>
                <a:extLst>
                  <a:ext uri="{0D108BD9-81ED-4DB2-BD59-A6C34878D82A}">
                    <a16:rowId xmlns:a16="http://schemas.microsoft.com/office/drawing/2014/main" val="1075225346"/>
                  </a:ext>
                </a:extLst>
              </a:tr>
              <a:tr h="235891">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pPr algn="ctr" rtl="0" fontAlgn="ctr"/>
                      <a:r>
                        <a:rPr lang="es-CO" sz="1400" b="1" i="0" u="none" strike="noStrike" dirty="0">
                          <a:solidFill>
                            <a:srgbClr val="FFFFFF"/>
                          </a:solidFill>
                          <a:effectLst/>
                          <a:latin typeface="Calibri" panose="020F0502020204030204" pitchFamily="34" charset="0"/>
                        </a:rPr>
                        <a:t>2022</a:t>
                      </a:r>
                    </a:p>
                  </a:txBody>
                  <a:tcPr marL="9258" marR="9258" marT="9258" marB="0" anchor="ctr">
                    <a:lnL>
                      <a:noFill/>
                    </a:lnL>
                    <a:lnR>
                      <a:noFill/>
                    </a:lnR>
                    <a:lnT>
                      <a:noFill/>
                    </a:lnT>
                    <a:lnB>
                      <a:noFill/>
                    </a:lnB>
                    <a:solidFill>
                      <a:srgbClr val="002060"/>
                    </a:solidFill>
                  </a:tcPr>
                </a:tc>
                <a:tc>
                  <a:txBody>
                    <a:bodyPr/>
                    <a:lstStyle/>
                    <a:p>
                      <a:pPr algn="ctr" rtl="0" fontAlgn="ctr"/>
                      <a:r>
                        <a:rPr lang="es-CO" sz="1400" b="1" i="0" u="none" strike="noStrike">
                          <a:solidFill>
                            <a:srgbClr val="FFFFFF"/>
                          </a:solidFill>
                          <a:effectLst/>
                          <a:latin typeface="Calibri" panose="020F0502020204030204" pitchFamily="34" charset="0"/>
                        </a:rPr>
                        <a:t>2022-2021</a:t>
                      </a:r>
                    </a:p>
                  </a:txBody>
                  <a:tcPr marL="9258" marR="9258" marT="9258" marB="0" anchor="ctr">
                    <a:lnL>
                      <a:noFill/>
                    </a:lnL>
                    <a:lnR>
                      <a:noFill/>
                    </a:lnR>
                    <a:lnT>
                      <a:noFill/>
                    </a:lnT>
                    <a:lnB>
                      <a:noFill/>
                    </a:lnB>
                    <a:solidFill>
                      <a:srgbClr val="002060"/>
                    </a:solidFill>
                  </a:tcPr>
                </a:tc>
                <a:extLst>
                  <a:ext uri="{0D108BD9-81ED-4DB2-BD59-A6C34878D82A}">
                    <a16:rowId xmlns:a16="http://schemas.microsoft.com/office/drawing/2014/main" val="3536062252"/>
                  </a:ext>
                </a:extLst>
              </a:tr>
              <a:tr h="198148">
                <a:tc>
                  <a:txBody>
                    <a:bodyPr/>
                    <a:lstStyle/>
                    <a:p>
                      <a:pPr algn="l" rtl="0" fontAlgn="b"/>
                      <a:r>
                        <a:rPr lang="es-CO" sz="1100" b="0" i="0" u="none" strike="noStrike">
                          <a:solidFill>
                            <a:srgbClr val="000000"/>
                          </a:solidFill>
                          <a:effectLst/>
                          <a:latin typeface="Calibri" panose="020F0502020204030204" pitchFamily="34" charset="0"/>
                        </a:rPr>
                        <a:t>TALENTO HUMANO</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Calibri" panose="020F0502020204030204" pitchFamily="34" charset="0"/>
                        </a:rPr>
                        <a:t>78,80</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100" b="0" i="0" u="none" strike="noStrike">
                          <a:solidFill>
                            <a:srgbClr val="000000"/>
                          </a:solidFill>
                          <a:effectLst/>
                          <a:latin typeface="Calibri" panose="020F0502020204030204" pitchFamily="34" charset="0"/>
                        </a:rPr>
                        <a:t>96,3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100" b="0" i="0" u="none" strike="noStrike">
                          <a:solidFill>
                            <a:srgbClr val="000000"/>
                          </a:solidFill>
                          <a:effectLst/>
                          <a:latin typeface="Calibri" panose="020F0502020204030204" pitchFamily="34" charset="0"/>
                        </a:rPr>
                        <a:t>96,1</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100" b="0" i="0" u="none" strike="noStrike">
                          <a:solidFill>
                            <a:srgbClr val="000000"/>
                          </a:solidFill>
                          <a:effectLst/>
                          <a:latin typeface="Calibri" panose="020F0502020204030204" pitchFamily="34" charset="0"/>
                        </a:rPr>
                        <a:t>98,3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98,8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0,5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292280969"/>
                  </a:ext>
                </a:extLst>
              </a:tr>
              <a:tr h="198148">
                <a:tc>
                  <a:txBody>
                    <a:bodyPr/>
                    <a:lstStyle/>
                    <a:p>
                      <a:pPr algn="l" rtl="0" fontAlgn="b"/>
                      <a:r>
                        <a:rPr lang="es-CO" sz="1200" b="0" i="0" u="none" strike="noStrike">
                          <a:solidFill>
                            <a:srgbClr val="000000"/>
                          </a:solidFill>
                          <a:effectLst/>
                          <a:latin typeface="Calibri" panose="020F0502020204030204" pitchFamily="34" charset="0"/>
                        </a:rPr>
                        <a:t>INTEGRIDAD</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71,4</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84,6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78,3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90,3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93,2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2,9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256744500"/>
                  </a:ext>
                </a:extLst>
              </a:tr>
              <a:tr h="198148">
                <a:tc>
                  <a:txBody>
                    <a:bodyPr/>
                    <a:lstStyle/>
                    <a:p>
                      <a:pPr algn="l" rtl="0" fontAlgn="b"/>
                      <a:r>
                        <a:rPr lang="es-CO" sz="1200" b="0" i="0" u="none" strike="noStrike">
                          <a:solidFill>
                            <a:srgbClr val="000000"/>
                          </a:solidFill>
                          <a:effectLst/>
                          <a:latin typeface="Calibri" panose="020F0502020204030204" pitchFamily="34" charset="0"/>
                        </a:rPr>
                        <a:t>PLANEACIÓN INSTITUCIONAL</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88,9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92,7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91,8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91,1</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98,8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7,7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193646197"/>
                  </a:ext>
                </a:extLst>
              </a:tr>
              <a:tr h="198148">
                <a:tc>
                  <a:txBody>
                    <a:bodyPr/>
                    <a:lstStyle/>
                    <a:p>
                      <a:pPr algn="l" rtl="0" fontAlgn="b"/>
                      <a:r>
                        <a:rPr lang="es-CO" sz="1200" b="0" i="0" u="none" strike="noStrike">
                          <a:solidFill>
                            <a:srgbClr val="000000"/>
                          </a:solidFill>
                          <a:effectLst/>
                          <a:latin typeface="Calibri" panose="020F0502020204030204" pitchFamily="34" charset="0"/>
                        </a:rPr>
                        <a:t>GESTIÓN DEL CONOCIMIENTO</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76,7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95,9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91,6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96,5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91,2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-5,3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396542864"/>
                  </a:ext>
                </a:extLst>
              </a:tr>
              <a:tr h="396298">
                <a:tc>
                  <a:txBody>
                    <a:bodyPr/>
                    <a:lstStyle/>
                    <a:p>
                      <a:pPr algn="l" rtl="0" fontAlgn="b"/>
                      <a:r>
                        <a:rPr lang="es-ES" sz="1200" b="0" i="0" u="none" strike="noStrike">
                          <a:solidFill>
                            <a:srgbClr val="000000"/>
                          </a:solidFill>
                          <a:effectLst/>
                          <a:latin typeface="Calibri" panose="020F0502020204030204" pitchFamily="34" charset="0"/>
                        </a:rPr>
                        <a:t>GESTIÓN DE LA INFORMACIÓN ESTADÍSTICA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NA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84,5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96,6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98,5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86,6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-11,9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795083072"/>
                  </a:ext>
                </a:extLst>
              </a:tr>
              <a:tr h="198148">
                <a:tc>
                  <a:txBody>
                    <a:bodyPr/>
                    <a:lstStyle/>
                    <a:p>
                      <a:pPr algn="l" rtl="0" fontAlgn="b"/>
                      <a:r>
                        <a:rPr lang="es-CO" sz="1200" b="0" i="0" u="none" strike="noStrike">
                          <a:solidFill>
                            <a:srgbClr val="000000"/>
                          </a:solidFill>
                          <a:effectLst/>
                          <a:latin typeface="Calibri" panose="020F0502020204030204" pitchFamily="34" charset="0"/>
                        </a:rPr>
                        <a:t>TRANSPARENCIA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81,5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96,1</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93,6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97,3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92,7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-4,6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004347472"/>
                  </a:ext>
                </a:extLst>
              </a:tr>
              <a:tr h="198148">
                <a:tc>
                  <a:txBody>
                    <a:bodyPr/>
                    <a:lstStyle/>
                    <a:p>
                      <a:pPr algn="l" rtl="0" fontAlgn="b"/>
                      <a:r>
                        <a:rPr lang="es-CO" sz="1200" b="0" i="0" u="none" strike="noStrike">
                          <a:solidFill>
                            <a:srgbClr val="000000"/>
                          </a:solidFill>
                          <a:effectLst/>
                          <a:latin typeface="Calibri" panose="020F0502020204030204" pitchFamily="34" charset="0"/>
                        </a:rPr>
                        <a:t>GESTIÓN DOCUMENTAL</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69,1</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rtl="0" fontAlgn="b"/>
                      <a:r>
                        <a:rPr lang="es-CO" sz="1200" b="0" i="0" u="none" strike="noStrike">
                          <a:solidFill>
                            <a:srgbClr val="000000"/>
                          </a:solidFill>
                          <a:effectLst/>
                          <a:latin typeface="Calibri" panose="020F0502020204030204" pitchFamily="34" charset="0"/>
                        </a:rPr>
                        <a:t>84,1</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75,5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83,9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79,7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-4,2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000369272"/>
                  </a:ext>
                </a:extLst>
              </a:tr>
              <a:tr h="198148">
                <a:tc>
                  <a:txBody>
                    <a:bodyPr/>
                    <a:lstStyle/>
                    <a:p>
                      <a:pPr algn="l" rtl="0" fontAlgn="b"/>
                      <a:r>
                        <a:rPr lang="es-CO" sz="1200" b="0" i="0" u="none" strike="noStrike">
                          <a:solidFill>
                            <a:srgbClr val="000000"/>
                          </a:solidFill>
                          <a:effectLst/>
                          <a:latin typeface="Calibri" panose="020F0502020204030204" pitchFamily="34" charset="0"/>
                        </a:rPr>
                        <a:t>CONTROL INTERNO</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84,2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96,6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93,2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97,2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98,8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1,6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949054940"/>
                  </a:ext>
                </a:extLst>
              </a:tr>
              <a:tr h="198148">
                <a:tc>
                  <a:txBody>
                    <a:bodyPr/>
                    <a:lstStyle/>
                    <a:p>
                      <a:pPr algn="l" rtl="0" fontAlgn="b"/>
                      <a:r>
                        <a:rPr lang="es-CO" sz="1200" b="0" i="0" u="none" strike="noStrike">
                          <a:solidFill>
                            <a:srgbClr val="000000"/>
                          </a:solidFill>
                          <a:effectLst/>
                          <a:latin typeface="Calibri" panose="020F0502020204030204" pitchFamily="34" charset="0"/>
                        </a:rPr>
                        <a:t>GESTION PRESUPUESTAL</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80,3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73,5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68,5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rtl="0" fontAlgn="b"/>
                      <a:r>
                        <a:rPr lang="es-CO" sz="1200" b="0" i="0" u="none" strike="noStrike">
                          <a:solidFill>
                            <a:srgbClr val="000000"/>
                          </a:solidFill>
                          <a:effectLst/>
                          <a:latin typeface="Calibri" panose="020F0502020204030204" pitchFamily="34" charset="0"/>
                        </a:rPr>
                        <a:t>59,9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rtl="0" fontAlgn="b"/>
                      <a:r>
                        <a:rPr lang="es-CO" sz="1200" b="0" i="0" u="none" strike="noStrike">
                          <a:solidFill>
                            <a:srgbClr val="000000"/>
                          </a:solidFill>
                          <a:effectLst/>
                          <a:latin typeface="Calibri" panose="020F0502020204030204" pitchFamily="34" charset="0"/>
                        </a:rPr>
                        <a:t>82,7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22,8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1673838670"/>
                  </a:ext>
                </a:extLst>
              </a:tr>
              <a:tr h="198148">
                <a:tc>
                  <a:txBody>
                    <a:bodyPr/>
                    <a:lstStyle/>
                    <a:p>
                      <a:pPr algn="l" rtl="0" fontAlgn="b"/>
                      <a:r>
                        <a:rPr lang="es-CO" sz="1200" b="0" i="0" u="none" strike="noStrike">
                          <a:solidFill>
                            <a:srgbClr val="000000"/>
                          </a:solidFill>
                          <a:effectLst/>
                          <a:latin typeface="Calibri" panose="020F0502020204030204" pitchFamily="34" charset="0"/>
                        </a:rPr>
                        <a:t>MEJORA NORMATIVA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 </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rtl="0" fontAlgn="b"/>
                      <a:r>
                        <a:rPr lang="es-CO" sz="1200" b="0" i="0" u="none" strike="noStrike">
                          <a:solidFill>
                            <a:srgbClr val="000000"/>
                          </a:solidFill>
                          <a:effectLst/>
                          <a:latin typeface="Calibri" panose="020F0502020204030204" pitchFamily="34" charset="0"/>
                        </a:rPr>
                        <a:t>63,1</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rtl="0" fontAlgn="b"/>
                      <a:r>
                        <a:rPr lang="es-CO" sz="1200" b="0" i="0" u="none" strike="noStrike">
                          <a:solidFill>
                            <a:srgbClr val="000000"/>
                          </a:solidFill>
                          <a:effectLst/>
                          <a:latin typeface="Calibri" panose="020F0502020204030204" pitchFamily="34" charset="0"/>
                        </a:rPr>
                        <a:t>NA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60,5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rtl="0" fontAlgn="b"/>
                      <a:r>
                        <a:rPr lang="es-CO" sz="1200" b="0" i="0" u="none" strike="noStrike">
                          <a:solidFill>
                            <a:srgbClr val="000000"/>
                          </a:solidFill>
                          <a:effectLst/>
                          <a:latin typeface="Calibri" panose="020F0502020204030204" pitchFamily="34" charset="0"/>
                        </a:rPr>
                        <a:t>77,5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17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62436934"/>
                  </a:ext>
                </a:extLst>
              </a:tr>
              <a:tr h="382208">
                <a:tc>
                  <a:txBody>
                    <a:bodyPr/>
                    <a:lstStyle/>
                    <a:p>
                      <a:pPr algn="l" rtl="0" fontAlgn="b"/>
                      <a:r>
                        <a:rPr lang="es-CO" sz="1200" b="0" i="0" u="none" strike="noStrike">
                          <a:solidFill>
                            <a:srgbClr val="000000"/>
                          </a:solidFill>
                          <a:effectLst/>
                          <a:latin typeface="Calibri" panose="020F0502020204030204" pitchFamily="34" charset="0"/>
                        </a:rPr>
                        <a:t>FORTALECIMIENTO ORGANIZACIONAL</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71,9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76,8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82,9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85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98,2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13,2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783383158"/>
                  </a:ext>
                </a:extLst>
              </a:tr>
              <a:tr h="198148">
                <a:tc>
                  <a:txBody>
                    <a:bodyPr/>
                    <a:lstStyle/>
                    <a:p>
                      <a:pPr algn="l" rtl="0" fontAlgn="b"/>
                      <a:r>
                        <a:rPr lang="es-CO" sz="1200" b="0" i="0" u="none" strike="noStrike">
                          <a:solidFill>
                            <a:srgbClr val="000000"/>
                          </a:solidFill>
                          <a:effectLst/>
                          <a:latin typeface="Calibri" panose="020F0502020204030204" pitchFamily="34" charset="0"/>
                        </a:rPr>
                        <a:t>RACIONALIZACIÓN DE TRÁMITES</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88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90,7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89,5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80,3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202312027"/>
                  </a:ext>
                </a:extLst>
              </a:tr>
              <a:tr h="198148">
                <a:tc>
                  <a:txBody>
                    <a:bodyPr/>
                    <a:lstStyle/>
                    <a:p>
                      <a:pPr algn="l" rtl="0" fontAlgn="b"/>
                      <a:r>
                        <a:rPr lang="es-CO" sz="1200" b="0" i="0" u="none" strike="noStrike">
                          <a:solidFill>
                            <a:srgbClr val="000000"/>
                          </a:solidFill>
                          <a:effectLst/>
                          <a:latin typeface="Calibri" panose="020F0502020204030204" pitchFamily="34" charset="0"/>
                        </a:rPr>
                        <a:t>PARTICIPACIÓN CIUDADANA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83,3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96,3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98,5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99,3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95,3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-4</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595754068"/>
                  </a:ext>
                </a:extLst>
              </a:tr>
              <a:tr h="198148">
                <a:tc>
                  <a:txBody>
                    <a:bodyPr/>
                    <a:lstStyle/>
                    <a:p>
                      <a:pPr algn="l" rtl="0" fontAlgn="b"/>
                      <a:r>
                        <a:rPr lang="es-CO" sz="1200" b="0" i="0" u="none" strike="noStrike">
                          <a:solidFill>
                            <a:srgbClr val="000000"/>
                          </a:solidFill>
                          <a:effectLst/>
                          <a:latin typeface="Calibri" panose="020F0502020204030204" pitchFamily="34" charset="0"/>
                        </a:rPr>
                        <a:t>DEFENSA JURÍDICA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74</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A170"/>
                    </a:solidFill>
                  </a:tcPr>
                </a:tc>
                <a:tc>
                  <a:txBody>
                    <a:bodyPr/>
                    <a:lstStyle/>
                    <a:p>
                      <a:pPr algn="ctr" rtl="0" fontAlgn="b"/>
                      <a:r>
                        <a:rPr lang="es-CO" sz="1200" b="0" i="0" u="none" strike="noStrike">
                          <a:solidFill>
                            <a:srgbClr val="000000"/>
                          </a:solidFill>
                          <a:effectLst/>
                          <a:latin typeface="Calibri" panose="020F0502020204030204" pitchFamily="34" charset="0"/>
                        </a:rPr>
                        <a:t>80,7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82,6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81,3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100</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18,7</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679293041"/>
                  </a:ext>
                </a:extLst>
              </a:tr>
              <a:tr h="198148">
                <a:tc>
                  <a:txBody>
                    <a:bodyPr/>
                    <a:lstStyle/>
                    <a:p>
                      <a:pPr algn="l" rtl="0" fontAlgn="b"/>
                      <a:r>
                        <a:rPr lang="es-CO" sz="1200" b="0" i="0" u="none" strike="noStrike">
                          <a:solidFill>
                            <a:srgbClr val="000000"/>
                          </a:solidFill>
                          <a:effectLst/>
                          <a:latin typeface="Calibri" panose="020F0502020204030204" pitchFamily="34" charset="0"/>
                        </a:rPr>
                        <a:t>SERVICIO AL CIUDADANO</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87,4</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96,3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98,1</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99,1</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b"/>
                      <a:r>
                        <a:rPr lang="es-CO" sz="1200" b="0" i="0" u="none" strike="noStrike">
                          <a:solidFill>
                            <a:srgbClr val="000000"/>
                          </a:solidFill>
                          <a:effectLst/>
                          <a:latin typeface="Calibri" panose="020F0502020204030204" pitchFamily="34" charset="0"/>
                        </a:rPr>
                        <a:t>93,8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-5,3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4245971367"/>
                  </a:ext>
                </a:extLst>
              </a:tr>
              <a:tr h="198148">
                <a:tc>
                  <a:txBody>
                    <a:bodyPr/>
                    <a:lstStyle/>
                    <a:p>
                      <a:pPr algn="l" rtl="0" fontAlgn="b"/>
                      <a:r>
                        <a:rPr lang="es-CO" sz="1200" b="0" i="0" u="none" strike="noStrike">
                          <a:solidFill>
                            <a:srgbClr val="000000"/>
                          </a:solidFill>
                          <a:effectLst/>
                          <a:latin typeface="Calibri" panose="020F0502020204030204" pitchFamily="34" charset="0"/>
                        </a:rPr>
                        <a:t>SEGURIDAD DIGITAL</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89,1</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94,8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89,4</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94,6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82,2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-12,4</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283912905"/>
                  </a:ext>
                </a:extLst>
              </a:tr>
              <a:tr h="198148">
                <a:tc>
                  <a:txBody>
                    <a:bodyPr/>
                    <a:lstStyle/>
                    <a:p>
                      <a:pPr algn="l" rtl="0" fontAlgn="b"/>
                      <a:r>
                        <a:rPr lang="es-CO" sz="1200" b="0" i="0" u="none" strike="noStrike">
                          <a:solidFill>
                            <a:srgbClr val="000000"/>
                          </a:solidFill>
                          <a:effectLst/>
                          <a:latin typeface="Calibri" panose="020F0502020204030204" pitchFamily="34" charset="0"/>
                        </a:rPr>
                        <a:t>GOBIERNO DIGITAL</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85,2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86,4</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88,9</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86,5</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-2,4</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579089430"/>
                  </a:ext>
                </a:extLst>
              </a:tr>
              <a:tr h="198148">
                <a:tc>
                  <a:txBody>
                    <a:bodyPr/>
                    <a:lstStyle/>
                    <a:p>
                      <a:pPr algn="l" rtl="0" fontAlgn="b"/>
                      <a:r>
                        <a:rPr lang="es-CO" sz="1200" b="0" i="0" u="none" strike="noStrike">
                          <a:solidFill>
                            <a:srgbClr val="000000"/>
                          </a:solidFill>
                          <a:effectLst/>
                          <a:latin typeface="Calibri" panose="020F0502020204030204" pitchFamily="34" charset="0"/>
                        </a:rPr>
                        <a:t>EVALUACIÓN DE RESULTADOS</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88,3</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89,8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a:solidFill>
                            <a:srgbClr val="000000"/>
                          </a:solidFill>
                          <a:effectLst/>
                          <a:latin typeface="Calibri" panose="020F0502020204030204" pitchFamily="34" charset="0"/>
                        </a:rPr>
                        <a:t>92,2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93,8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92,6</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rtl="0" fontAlgn="b"/>
                      <a:r>
                        <a:rPr lang="es-CO" sz="1200" b="0" i="0" u="none" strike="noStrike">
                          <a:solidFill>
                            <a:srgbClr val="000000"/>
                          </a:solidFill>
                          <a:effectLst/>
                          <a:latin typeface="Calibri" panose="020F0502020204030204" pitchFamily="34" charset="0"/>
                        </a:rPr>
                        <a:t>-1,2</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7498948"/>
                  </a:ext>
                </a:extLst>
              </a:tr>
              <a:tr h="382208">
                <a:tc>
                  <a:txBody>
                    <a:bodyPr/>
                    <a:lstStyle/>
                    <a:p>
                      <a:pPr algn="l" rtl="0" fontAlgn="b"/>
                      <a:r>
                        <a:rPr lang="es-CO" sz="1200" b="0" i="0" u="none" strike="noStrike">
                          <a:solidFill>
                            <a:srgbClr val="000000"/>
                          </a:solidFill>
                          <a:effectLst/>
                          <a:latin typeface="Calibri" panose="020F0502020204030204" pitchFamily="34" charset="0"/>
                        </a:rPr>
                        <a:t>COMPRAS Y CONTRATACIÓN PUBLICA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s-CO" sz="1200" b="0" i="0" u="none" strike="noStrike">
                          <a:solidFill>
                            <a:srgbClr val="000000"/>
                          </a:solidFill>
                          <a:effectLst/>
                          <a:latin typeface="Calibri" panose="020F0502020204030204" pitchFamily="34" charset="0"/>
                        </a:rPr>
                        <a:t>NA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NA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NA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NA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CO" sz="1200" b="0" i="0" u="none" strike="noStrike">
                          <a:solidFill>
                            <a:srgbClr val="000000"/>
                          </a:solidFill>
                          <a:effectLst/>
                          <a:latin typeface="Calibri" panose="020F0502020204030204" pitchFamily="34" charset="0"/>
                        </a:rPr>
                        <a:t>89,8</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rtl="0" fontAlgn="b"/>
                      <a:r>
                        <a:rPr lang="es-CO" sz="1200" b="0" i="0" u="none" strike="noStrike" dirty="0">
                          <a:solidFill>
                            <a:srgbClr val="000000"/>
                          </a:solidFill>
                          <a:effectLst/>
                          <a:latin typeface="Calibri" panose="020F0502020204030204" pitchFamily="34" charset="0"/>
                        </a:rPr>
                        <a:t>NA</a:t>
                      </a:r>
                    </a:p>
                  </a:txBody>
                  <a:tcPr marL="9258" marR="9258" marT="92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413713"/>
                  </a:ext>
                </a:extLst>
              </a:tr>
            </a:tbl>
          </a:graphicData>
        </a:graphic>
      </p:graphicFrame>
      <p:sp>
        <p:nvSpPr>
          <p:cNvPr id="13" name="CuadroTexto 12">
            <a:extLst>
              <a:ext uri="{FF2B5EF4-FFF2-40B4-BE49-F238E27FC236}">
                <a16:creationId xmlns:a16="http://schemas.microsoft.com/office/drawing/2014/main" id="{EF91B1CE-3343-70EB-BD36-5D5A3FE9C5FC}"/>
              </a:ext>
            </a:extLst>
          </p:cNvPr>
          <p:cNvSpPr txBox="1"/>
          <p:nvPr/>
        </p:nvSpPr>
        <p:spPr>
          <a:xfrm>
            <a:off x="306977" y="6223349"/>
            <a:ext cx="435429" cy="276999"/>
          </a:xfrm>
          <a:prstGeom prst="rect">
            <a:avLst/>
          </a:prstGeom>
          <a:solidFill>
            <a:srgbClr val="FF0000"/>
          </a:solidFill>
        </p:spPr>
        <p:txBody>
          <a:bodyPr wrap="square" rtlCol="0">
            <a:spAutoFit/>
          </a:bodyPr>
          <a:lstStyle/>
          <a:p>
            <a:pPr algn="ctr"/>
            <a:r>
              <a:rPr lang="es-ES" sz="1200" b="1" dirty="0"/>
              <a:t>70</a:t>
            </a:r>
            <a:endParaRPr lang="es-CO" sz="1200" b="1" dirty="0"/>
          </a:p>
        </p:txBody>
      </p:sp>
      <p:sp>
        <p:nvSpPr>
          <p:cNvPr id="14" name="CuadroTexto 13">
            <a:extLst>
              <a:ext uri="{FF2B5EF4-FFF2-40B4-BE49-F238E27FC236}">
                <a16:creationId xmlns:a16="http://schemas.microsoft.com/office/drawing/2014/main" id="{4BF5361A-00EE-2878-68CE-880511E6515B}"/>
              </a:ext>
            </a:extLst>
          </p:cNvPr>
          <p:cNvSpPr txBox="1"/>
          <p:nvPr/>
        </p:nvSpPr>
        <p:spPr>
          <a:xfrm>
            <a:off x="894806" y="6219145"/>
            <a:ext cx="435429" cy="276999"/>
          </a:xfrm>
          <a:prstGeom prst="rect">
            <a:avLst/>
          </a:prstGeom>
          <a:solidFill>
            <a:schemeClr val="accent2"/>
          </a:solidFill>
        </p:spPr>
        <p:txBody>
          <a:bodyPr wrap="square" rtlCol="0">
            <a:spAutoFit/>
          </a:bodyPr>
          <a:lstStyle/>
          <a:p>
            <a:pPr algn="ctr"/>
            <a:r>
              <a:rPr lang="es-ES" sz="1200" b="1" dirty="0"/>
              <a:t>80</a:t>
            </a:r>
            <a:endParaRPr lang="es-CO" sz="1200" b="1" dirty="0"/>
          </a:p>
        </p:txBody>
      </p:sp>
      <p:sp>
        <p:nvSpPr>
          <p:cNvPr id="15" name="CuadroTexto 14">
            <a:extLst>
              <a:ext uri="{FF2B5EF4-FFF2-40B4-BE49-F238E27FC236}">
                <a16:creationId xmlns:a16="http://schemas.microsoft.com/office/drawing/2014/main" id="{971B1563-6E21-54E5-AC01-0EBF2865B34F}"/>
              </a:ext>
            </a:extLst>
          </p:cNvPr>
          <p:cNvSpPr txBox="1"/>
          <p:nvPr/>
        </p:nvSpPr>
        <p:spPr>
          <a:xfrm>
            <a:off x="2151016" y="6219144"/>
            <a:ext cx="435429" cy="276999"/>
          </a:xfrm>
          <a:prstGeom prst="rect">
            <a:avLst/>
          </a:prstGeom>
          <a:solidFill>
            <a:schemeClr val="accent6">
              <a:lumMod val="60000"/>
              <a:lumOff val="40000"/>
            </a:schemeClr>
          </a:solidFill>
        </p:spPr>
        <p:txBody>
          <a:bodyPr wrap="square" rtlCol="0">
            <a:spAutoFit/>
          </a:bodyPr>
          <a:lstStyle/>
          <a:p>
            <a:pPr algn="ctr"/>
            <a:r>
              <a:rPr lang="es-ES" sz="1200" b="1" dirty="0"/>
              <a:t>95</a:t>
            </a:r>
            <a:endParaRPr lang="es-CO" sz="1200" b="1" dirty="0"/>
          </a:p>
        </p:txBody>
      </p:sp>
      <p:sp>
        <p:nvSpPr>
          <p:cNvPr id="16" name="CuadroTexto 15">
            <a:extLst>
              <a:ext uri="{FF2B5EF4-FFF2-40B4-BE49-F238E27FC236}">
                <a16:creationId xmlns:a16="http://schemas.microsoft.com/office/drawing/2014/main" id="{65FFFF17-B7DE-1EDA-B82F-7674D044DC9F}"/>
              </a:ext>
            </a:extLst>
          </p:cNvPr>
          <p:cNvSpPr txBox="1"/>
          <p:nvPr/>
        </p:nvSpPr>
        <p:spPr>
          <a:xfrm>
            <a:off x="2738845" y="6219143"/>
            <a:ext cx="435429" cy="276999"/>
          </a:xfrm>
          <a:prstGeom prst="rect">
            <a:avLst/>
          </a:prstGeom>
          <a:solidFill>
            <a:schemeClr val="accent1">
              <a:lumMod val="60000"/>
              <a:lumOff val="40000"/>
            </a:schemeClr>
          </a:solidFill>
        </p:spPr>
        <p:txBody>
          <a:bodyPr wrap="square" rtlCol="0">
            <a:spAutoFit/>
          </a:bodyPr>
          <a:lstStyle/>
          <a:p>
            <a:pPr algn="ctr"/>
            <a:r>
              <a:rPr lang="es-ES" sz="1200" b="1" dirty="0"/>
              <a:t>100</a:t>
            </a:r>
            <a:endParaRPr lang="es-CO" sz="1200" b="1" dirty="0"/>
          </a:p>
        </p:txBody>
      </p:sp>
      <p:sp>
        <p:nvSpPr>
          <p:cNvPr id="17" name="CuadroTexto 16">
            <a:extLst>
              <a:ext uri="{FF2B5EF4-FFF2-40B4-BE49-F238E27FC236}">
                <a16:creationId xmlns:a16="http://schemas.microsoft.com/office/drawing/2014/main" id="{322C86F3-8BAC-5635-A53D-82FC4A4E9D56}"/>
              </a:ext>
            </a:extLst>
          </p:cNvPr>
          <p:cNvSpPr txBox="1"/>
          <p:nvPr/>
        </p:nvSpPr>
        <p:spPr>
          <a:xfrm>
            <a:off x="1561012" y="6224612"/>
            <a:ext cx="435429" cy="276999"/>
          </a:xfrm>
          <a:prstGeom prst="rect">
            <a:avLst/>
          </a:prstGeom>
          <a:solidFill>
            <a:schemeClr val="accent4"/>
          </a:solidFill>
        </p:spPr>
        <p:txBody>
          <a:bodyPr wrap="square" rtlCol="0">
            <a:spAutoFit/>
          </a:bodyPr>
          <a:lstStyle/>
          <a:p>
            <a:pPr algn="ctr"/>
            <a:r>
              <a:rPr lang="es-ES" sz="1200" b="1" dirty="0"/>
              <a:t>90</a:t>
            </a:r>
            <a:endParaRPr lang="es-CO" sz="1200" b="1" dirty="0"/>
          </a:p>
        </p:txBody>
      </p:sp>
    </p:spTree>
    <p:extLst>
      <p:ext uri="{BB962C8B-B14F-4D97-AF65-F5344CB8AC3E}">
        <p14:creationId xmlns:p14="http://schemas.microsoft.com/office/powerpoint/2010/main" val="311406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0B769EF8-5B2C-8A9B-15FE-60F7B2939607}"/>
              </a:ext>
            </a:extLst>
          </p:cNvPr>
          <p:cNvGraphicFramePr>
            <a:graphicFrameLocks noGrp="1"/>
          </p:cNvGraphicFramePr>
          <p:nvPr/>
        </p:nvGraphicFramePr>
        <p:xfrm>
          <a:off x="905691" y="1114697"/>
          <a:ext cx="10485119" cy="5062270"/>
        </p:xfrm>
        <a:graphic>
          <a:graphicData uri="http://schemas.openxmlformats.org/drawingml/2006/table">
            <a:tbl>
              <a:tblPr/>
              <a:tblGrid>
                <a:gridCol w="1173516">
                  <a:extLst>
                    <a:ext uri="{9D8B030D-6E8A-4147-A177-3AD203B41FA5}">
                      <a16:colId xmlns:a16="http://schemas.microsoft.com/office/drawing/2014/main" val="3153297285"/>
                    </a:ext>
                  </a:extLst>
                </a:gridCol>
                <a:gridCol w="4961937">
                  <a:extLst>
                    <a:ext uri="{9D8B030D-6E8A-4147-A177-3AD203B41FA5}">
                      <a16:colId xmlns:a16="http://schemas.microsoft.com/office/drawing/2014/main" val="2452943088"/>
                    </a:ext>
                  </a:extLst>
                </a:gridCol>
                <a:gridCol w="1109739">
                  <a:extLst>
                    <a:ext uri="{9D8B030D-6E8A-4147-A177-3AD203B41FA5}">
                      <a16:colId xmlns:a16="http://schemas.microsoft.com/office/drawing/2014/main" val="3237879727"/>
                    </a:ext>
                  </a:extLst>
                </a:gridCol>
                <a:gridCol w="1109739">
                  <a:extLst>
                    <a:ext uri="{9D8B030D-6E8A-4147-A177-3AD203B41FA5}">
                      <a16:colId xmlns:a16="http://schemas.microsoft.com/office/drawing/2014/main" val="3959585785"/>
                    </a:ext>
                  </a:extLst>
                </a:gridCol>
                <a:gridCol w="1109739">
                  <a:extLst>
                    <a:ext uri="{9D8B030D-6E8A-4147-A177-3AD203B41FA5}">
                      <a16:colId xmlns:a16="http://schemas.microsoft.com/office/drawing/2014/main" val="280107276"/>
                    </a:ext>
                  </a:extLst>
                </a:gridCol>
                <a:gridCol w="1020449">
                  <a:extLst>
                    <a:ext uri="{9D8B030D-6E8A-4147-A177-3AD203B41FA5}">
                      <a16:colId xmlns:a16="http://schemas.microsoft.com/office/drawing/2014/main" val="3925837210"/>
                    </a:ext>
                  </a:extLst>
                </a:gridCol>
              </a:tblGrid>
              <a:tr h="186504">
                <a:tc rowSpan="2">
                  <a:txBody>
                    <a:bodyPr/>
                    <a:lstStyle/>
                    <a:p>
                      <a:pPr algn="ctr" fontAlgn="ctr"/>
                      <a:r>
                        <a:rPr lang="es-CO" sz="1600" b="1" i="0" u="none" strike="noStrike" dirty="0">
                          <a:solidFill>
                            <a:srgbClr val="000000"/>
                          </a:solidFill>
                          <a:effectLst/>
                          <a:latin typeface="Calibri" panose="020F0502020204030204" pitchFamily="34" charset="0"/>
                        </a:rPr>
                        <a:t>DIMENSIÓN</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s-CO" sz="1600" b="1" i="0" u="none" strike="noStrike" dirty="0">
                          <a:solidFill>
                            <a:srgbClr val="000000"/>
                          </a:solidFill>
                          <a:effectLst/>
                          <a:latin typeface="Calibri" panose="020F0502020204030204" pitchFamily="34" charset="0"/>
                        </a:rPr>
                        <a:t>POLÍTICA</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s-CO" sz="1100" b="1" i="0" u="none" strike="noStrike">
                          <a:solidFill>
                            <a:srgbClr val="000000"/>
                          </a:solidFill>
                          <a:effectLst/>
                          <a:latin typeface="Calibri" panose="020F0502020204030204" pitchFamily="34" charset="0"/>
                        </a:rPr>
                        <a:t>PREGUNTAS</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rowSpan="2">
                  <a:txBody>
                    <a:bodyPr/>
                    <a:lstStyle/>
                    <a:p>
                      <a:pPr algn="ctr" fontAlgn="b"/>
                      <a:r>
                        <a:rPr lang="es-CO" sz="1100" b="1" i="0" u="none" strike="noStrike">
                          <a:solidFill>
                            <a:srgbClr val="000000"/>
                          </a:solidFill>
                          <a:effectLst/>
                          <a:latin typeface="Calibri" panose="020F0502020204030204" pitchFamily="34" charset="0"/>
                        </a:rPr>
                        <a:t>PORCENTAJE DIMENSIÓN</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6337823"/>
                  </a:ext>
                </a:extLst>
              </a:tr>
              <a:tr h="186504">
                <a:tc vMerge="1">
                  <a:txBody>
                    <a:bodyPr/>
                    <a:lstStyle/>
                    <a:p>
                      <a:endParaRPr lang="es-CO"/>
                    </a:p>
                  </a:txBody>
                  <a:tcPr/>
                </a:tc>
                <a:tc vMerge="1">
                  <a:txBody>
                    <a:bodyPr/>
                    <a:lstStyle/>
                    <a:p>
                      <a:endParaRPr lang="es-CO"/>
                    </a:p>
                  </a:txBody>
                  <a:tcPr/>
                </a:tc>
                <a:tc>
                  <a:txBody>
                    <a:bodyPr/>
                    <a:lstStyle/>
                    <a:p>
                      <a:pPr algn="ctr" fontAlgn="b"/>
                      <a:r>
                        <a:rPr lang="es-CO" sz="1100" b="1" i="0" u="none" strike="noStrike">
                          <a:solidFill>
                            <a:srgbClr val="000000"/>
                          </a:solidFill>
                          <a:effectLst/>
                          <a:latin typeface="Calibri" panose="020F0502020204030204" pitchFamily="34" charset="0"/>
                        </a:rPr>
                        <a:t>TOTAL</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1" i="0" u="none" strike="noStrike">
                          <a:solidFill>
                            <a:srgbClr val="000000"/>
                          </a:solidFill>
                          <a:effectLst/>
                          <a:latin typeface="Calibri" panose="020F0502020204030204" pitchFamily="34" charset="0"/>
                        </a:rPr>
                        <a:t>CON PENDIENTES</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1" i="0" u="none" strike="noStrike">
                          <a:solidFill>
                            <a:srgbClr val="000000"/>
                          </a:solidFill>
                          <a:effectLst/>
                          <a:latin typeface="Calibri" panose="020F0502020204030204" pitchFamily="34" charset="0"/>
                        </a:rPr>
                        <a:t>PORCENTAJE </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CO"/>
                    </a:p>
                  </a:txBody>
                  <a:tcPr/>
                </a:tc>
                <a:extLst>
                  <a:ext uri="{0D108BD9-81ED-4DB2-BD59-A6C34878D82A}">
                    <a16:rowId xmlns:a16="http://schemas.microsoft.com/office/drawing/2014/main" val="3674806437"/>
                  </a:ext>
                </a:extLst>
              </a:tr>
              <a:tr h="177624">
                <a:tc rowSpan="2">
                  <a:txBody>
                    <a:bodyPr/>
                    <a:lstStyle/>
                    <a:p>
                      <a:pPr algn="ctr" fontAlgn="ctr"/>
                      <a:r>
                        <a:rPr lang="es-CO" sz="1100" b="1" i="0" u="none" strike="noStrike">
                          <a:solidFill>
                            <a:srgbClr val="000000"/>
                          </a:solidFill>
                          <a:effectLst/>
                          <a:latin typeface="Calibri" panose="020F0502020204030204" pitchFamily="34" charset="0"/>
                        </a:rPr>
                        <a:t>1 TALENTO HUMANO</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100" b="1" i="0" u="none" strike="noStrike" dirty="0">
                          <a:solidFill>
                            <a:srgbClr val="000000"/>
                          </a:solidFill>
                          <a:effectLst/>
                          <a:latin typeface="Calibri" panose="020F0502020204030204" pitchFamily="34" charset="0"/>
                        </a:rPr>
                        <a:t>GESTIÓN ESTRATÉGICA DEL TALENTO HUMANO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36</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rowSpan="2">
                  <a:txBody>
                    <a:bodyPr/>
                    <a:lstStyle/>
                    <a:p>
                      <a:pPr algn="ctr" fontAlgn="ctr"/>
                      <a:r>
                        <a:rPr lang="es-CO" sz="1100" b="0" i="0" u="none" strike="noStrike">
                          <a:solidFill>
                            <a:srgbClr val="000000"/>
                          </a:solidFill>
                          <a:effectLst/>
                          <a:latin typeface="Calibri" panose="020F0502020204030204" pitchFamily="34" charset="0"/>
                        </a:rPr>
                        <a:t>9%</a:t>
                      </a:r>
                    </a:p>
                  </a:txBody>
                  <a:tcPr marL="7634" marR="7634" marT="76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0239987"/>
                  </a:ext>
                </a:extLst>
              </a:tr>
              <a:tr h="18650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POLÍTICA INTEGRIDAD</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11</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4</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36%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2250247337"/>
                  </a:ext>
                </a:extLst>
              </a:tr>
              <a:tr h="177624">
                <a:tc rowSpan="3">
                  <a:txBody>
                    <a:bodyPr/>
                    <a:lstStyle/>
                    <a:p>
                      <a:pPr algn="ctr" fontAlgn="ctr"/>
                      <a:r>
                        <a:rPr lang="es-CO" sz="1100" b="1" i="0" u="none" strike="noStrike">
                          <a:solidFill>
                            <a:srgbClr val="000000"/>
                          </a:solidFill>
                          <a:effectLst/>
                          <a:latin typeface="Calibri" panose="020F0502020204030204" pitchFamily="34" charset="0"/>
                        </a:rPr>
                        <a:t>2 PLANEACIÓN ESTRATÉGICA</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PLANEACIÓN INSTITUCIONAL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6</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17%</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s-CO" sz="1100" b="0" i="0" u="none" strike="noStrike">
                          <a:solidFill>
                            <a:srgbClr val="000000"/>
                          </a:solidFill>
                          <a:effectLst/>
                          <a:latin typeface="Calibri" panose="020F0502020204030204" pitchFamily="34" charset="0"/>
                        </a:rPr>
                        <a:t>21%</a:t>
                      </a:r>
                    </a:p>
                  </a:txBody>
                  <a:tcPr marL="7634" marR="7634" marT="76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3704501"/>
                  </a:ext>
                </a:extLst>
              </a:tr>
              <a:tr h="177624">
                <a:tc vMerge="1">
                  <a:txBody>
                    <a:bodyPr/>
                    <a:lstStyle/>
                    <a:p>
                      <a:endParaRPr lang="es-CO"/>
                    </a:p>
                  </a:txBody>
                  <a:tcPr/>
                </a:tc>
                <a:tc>
                  <a:txBody>
                    <a:bodyPr/>
                    <a:lstStyle/>
                    <a:p>
                      <a:pPr algn="l" fontAlgn="ctr"/>
                      <a:r>
                        <a:rPr lang="es-ES" sz="1100" b="1" i="0" u="none" strike="noStrike" dirty="0">
                          <a:solidFill>
                            <a:srgbClr val="000000"/>
                          </a:solidFill>
                          <a:effectLst/>
                          <a:latin typeface="Calibri" panose="020F0502020204030204" pitchFamily="34" charset="0"/>
                        </a:rPr>
                        <a:t>GESTIÓN PRESUPUESTAL Y EFICIENCIA DEL GASTO PÚBLICO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9</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5</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56%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3784567550"/>
                  </a:ext>
                </a:extLst>
              </a:tr>
              <a:tr h="186504">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COMPRAS Y CONTRATACIÓN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19</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5%</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vMerge="1">
                  <a:txBody>
                    <a:bodyPr/>
                    <a:lstStyle/>
                    <a:p>
                      <a:endParaRPr lang="es-CO"/>
                    </a:p>
                  </a:txBody>
                  <a:tcPr/>
                </a:tc>
                <a:extLst>
                  <a:ext uri="{0D108BD9-81ED-4DB2-BD59-A6C34878D82A}">
                    <a16:rowId xmlns:a16="http://schemas.microsoft.com/office/drawing/2014/main" val="4006587012"/>
                  </a:ext>
                </a:extLst>
              </a:tr>
              <a:tr h="177624">
                <a:tc rowSpan="8">
                  <a:txBody>
                    <a:bodyPr/>
                    <a:lstStyle/>
                    <a:p>
                      <a:pPr algn="ctr" fontAlgn="ctr"/>
                      <a:r>
                        <a:rPr lang="es-ES" sz="1100" b="1" i="0" u="none" strike="noStrike">
                          <a:solidFill>
                            <a:srgbClr val="000000"/>
                          </a:solidFill>
                          <a:effectLst/>
                          <a:latin typeface="Calibri" panose="020F0502020204030204" pitchFamily="34" charset="0"/>
                        </a:rPr>
                        <a:t>3 GESTION CON VALORES PARA RESULTADOS</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FORTALECIMIENTO INSTITUCIONAL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dirty="0">
                          <a:solidFill>
                            <a:srgbClr val="000000"/>
                          </a:solidFill>
                          <a:effectLst/>
                          <a:latin typeface="Calibri" panose="020F0502020204030204" pitchFamily="34" charset="0"/>
                        </a:rPr>
                        <a:t>17</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rowSpan="8">
                  <a:txBody>
                    <a:bodyPr/>
                    <a:lstStyle/>
                    <a:p>
                      <a:pPr algn="ctr" fontAlgn="ctr"/>
                      <a:r>
                        <a:rPr lang="es-CO" sz="1100" b="0" i="0" u="none" strike="noStrike">
                          <a:solidFill>
                            <a:srgbClr val="000000"/>
                          </a:solidFill>
                          <a:effectLst/>
                          <a:latin typeface="Calibri" panose="020F0502020204030204" pitchFamily="34" charset="0"/>
                        </a:rPr>
                        <a:t>25%</a:t>
                      </a:r>
                    </a:p>
                  </a:txBody>
                  <a:tcPr marL="7634" marR="7634" marT="76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10549072"/>
                  </a:ext>
                </a:extLst>
              </a:tr>
              <a:tr h="177624">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GOBIERNO DIGITAL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63</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26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41%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1422708524"/>
                  </a:ext>
                </a:extLst>
              </a:tr>
              <a:tr h="177624">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SEGURIDAD DIGITAL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23</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26%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3228546394"/>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DEFENSA JURÍDICA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29</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vMerge="1">
                  <a:txBody>
                    <a:bodyPr/>
                    <a:lstStyle/>
                    <a:p>
                      <a:endParaRPr lang="es-CO"/>
                    </a:p>
                  </a:txBody>
                  <a:tcPr/>
                </a:tc>
                <a:extLst>
                  <a:ext uri="{0D108BD9-81ED-4DB2-BD59-A6C34878D82A}">
                    <a16:rowId xmlns:a16="http://schemas.microsoft.com/office/drawing/2014/main" val="4160694363"/>
                  </a:ext>
                </a:extLst>
              </a:tr>
              <a:tr h="177624">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MEJORA NORMATIVA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dirty="0">
                          <a:solidFill>
                            <a:srgbClr val="000000"/>
                          </a:solidFill>
                          <a:effectLst/>
                          <a:latin typeface="Calibri" panose="020F0502020204030204" pitchFamily="34" charset="0"/>
                        </a:rPr>
                        <a:t>27</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dirty="0">
                          <a:solidFill>
                            <a:srgbClr val="000000"/>
                          </a:solidFill>
                          <a:effectLst/>
                          <a:latin typeface="Calibri" panose="020F0502020204030204" pitchFamily="34" charset="0"/>
                        </a:rPr>
                        <a:t>10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dirty="0">
                          <a:solidFill>
                            <a:srgbClr val="000000"/>
                          </a:solidFill>
                          <a:effectLst/>
                          <a:latin typeface="Calibri" panose="020F0502020204030204" pitchFamily="34" charset="0"/>
                        </a:rPr>
                        <a:t>41%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196969189"/>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SERVICIO AL CIUDADANO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26</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5</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19%</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1222954258"/>
                  </a:ext>
                </a:extLst>
              </a:tr>
              <a:tr h="177624">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RACIONALIZACIÓN DE TRÁMITES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33</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8</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24%</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1250204795"/>
                  </a:ext>
                </a:extLst>
              </a:tr>
              <a:tr h="18650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PARTICIPACIÓN CIUDADANA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17</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18%</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599295401"/>
                  </a:ext>
                </a:extLst>
              </a:tr>
              <a:tr h="541751">
                <a:tc>
                  <a:txBody>
                    <a:bodyPr/>
                    <a:lstStyle/>
                    <a:p>
                      <a:pPr algn="ctr" fontAlgn="ctr"/>
                      <a:r>
                        <a:rPr lang="es-ES" sz="1100" b="1" i="0" u="none" strike="noStrike">
                          <a:solidFill>
                            <a:srgbClr val="000000"/>
                          </a:solidFill>
                          <a:effectLst/>
                          <a:latin typeface="Calibri" panose="020F0502020204030204" pitchFamily="34" charset="0"/>
                        </a:rPr>
                        <a:t>4  EVALUACIÓN PARA EL RESULTADO</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SEGUIMIENTO Y EVALUACIÓN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20</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45417993"/>
                  </a:ext>
                </a:extLst>
              </a:tr>
              <a:tr h="177624">
                <a:tc rowSpan="3">
                  <a:txBody>
                    <a:bodyPr/>
                    <a:lstStyle/>
                    <a:p>
                      <a:pPr algn="ctr" fontAlgn="ctr"/>
                      <a:r>
                        <a:rPr lang="es-CO" sz="1100" b="1" i="0" u="none" strike="noStrike">
                          <a:solidFill>
                            <a:srgbClr val="000000"/>
                          </a:solidFill>
                          <a:effectLst/>
                          <a:latin typeface="Calibri" panose="020F0502020204030204" pitchFamily="34" charset="0"/>
                        </a:rPr>
                        <a:t>5 INFORMACIÓN Y COMUNICACIÓN</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100" b="1" i="0" u="none" strike="noStrike">
                          <a:solidFill>
                            <a:srgbClr val="000000"/>
                          </a:solidFill>
                          <a:effectLst/>
                          <a:latin typeface="Calibri" panose="020F0502020204030204" pitchFamily="34" charset="0"/>
                        </a:rPr>
                        <a:t>TRANSPARENCIA, ACCESO A LA INFORMACIÓN Y LUCHA CONTRA LA CORRUPCIÓN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31</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3">
                  <a:txBody>
                    <a:bodyPr/>
                    <a:lstStyle/>
                    <a:p>
                      <a:pPr algn="ctr" fontAlgn="ctr"/>
                      <a:r>
                        <a:rPr lang="es-CO" sz="1100" b="0" i="0" u="none" strike="noStrike">
                          <a:solidFill>
                            <a:srgbClr val="000000"/>
                          </a:solidFill>
                          <a:effectLst/>
                          <a:latin typeface="Calibri" panose="020F0502020204030204" pitchFamily="34" charset="0"/>
                        </a:rPr>
                        <a:t>31%</a:t>
                      </a:r>
                    </a:p>
                  </a:txBody>
                  <a:tcPr marL="7634" marR="7634" marT="76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1841761"/>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GESTIÓN DOCUMENTAL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32</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16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50%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263259997"/>
                  </a:ext>
                </a:extLst>
              </a:tr>
              <a:tr h="186504">
                <a:tc vMerge="1">
                  <a:txBody>
                    <a:bodyPr/>
                    <a:lstStyle/>
                    <a:p>
                      <a:endParaRPr lang="es-CO"/>
                    </a:p>
                  </a:txBody>
                  <a:tcPr/>
                </a:tc>
                <a:tc>
                  <a:txBody>
                    <a:bodyPr/>
                    <a:lstStyle/>
                    <a:p>
                      <a:pPr algn="l" fontAlgn="ctr"/>
                      <a:r>
                        <a:rPr lang="es-ES" sz="1100" b="1" i="0" u="none" strike="noStrike" dirty="0">
                          <a:solidFill>
                            <a:srgbClr val="000000"/>
                          </a:solidFill>
                          <a:effectLst/>
                          <a:latin typeface="Calibri" panose="020F0502020204030204" pitchFamily="34" charset="0"/>
                        </a:rPr>
                        <a:t>GESTIÓN DE LA INFORMACIÓN ESTADÍSTICA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17</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8</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47%</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3938939670"/>
                  </a:ext>
                </a:extLst>
              </a:tr>
              <a:tr h="541751">
                <a:tc>
                  <a:txBody>
                    <a:bodyPr/>
                    <a:lstStyle/>
                    <a:p>
                      <a:pPr algn="ctr" fontAlgn="ctr"/>
                      <a:r>
                        <a:rPr lang="es-ES" sz="1100" b="1" i="0" u="none" strike="noStrike">
                          <a:solidFill>
                            <a:srgbClr val="000000"/>
                          </a:solidFill>
                          <a:effectLst/>
                          <a:latin typeface="Calibri" panose="020F0502020204030204" pitchFamily="34" charset="0"/>
                        </a:rPr>
                        <a:t>6. GESTIÓN DEL CONOCIMIENTO Y LA INNOVACIÓN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100" b="1" i="0" u="none" strike="noStrike" dirty="0">
                          <a:solidFill>
                            <a:srgbClr val="000000"/>
                          </a:solidFill>
                          <a:effectLst/>
                          <a:latin typeface="Calibri" panose="020F0502020204030204" pitchFamily="34" charset="0"/>
                        </a:rPr>
                        <a:t>GESTIÓN DEL CONOCIMIENTO Y LA INNOVACIÓN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19</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16%</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69785740"/>
                  </a:ext>
                </a:extLst>
              </a:tr>
              <a:tr h="364128">
                <a:tc>
                  <a:txBody>
                    <a:bodyPr/>
                    <a:lstStyle/>
                    <a:p>
                      <a:pPr algn="ctr" fontAlgn="ctr"/>
                      <a:r>
                        <a:rPr lang="es-CO" sz="1100" b="1" i="0" u="none" strike="noStrike">
                          <a:solidFill>
                            <a:srgbClr val="000000"/>
                          </a:solidFill>
                          <a:effectLst/>
                          <a:latin typeface="Calibri" panose="020F0502020204030204" pitchFamily="34" charset="0"/>
                        </a:rPr>
                        <a:t>7 CONTROL INTERNO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CONTROL INTERNO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40</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4412851"/>
                  </a:ext>
                </a:extLst>
              </a:tr>
              <a:tr h="186504">
                <a:tc>
                  <a:txBody>
                    <a:bodyPr/>
                    <a:lstStyle/>
                    <a:p>
                      <a:pPr algn="ctr" fontAlgn="ctr"/>
                      <a:r>
                        <a:rPr lang="es-CO" sz="1100" b="1" i="0" u="none" strike="noStrike">
                          <a:solidFill>
                            <a:srgbClr val="000000"/>
                          </a:solidFill>
                          <a:effectLst/>
                          <a:latin typeface="Calibri" panose="020F0502020204030204" pitchFamily="34" charset="0"/>
                        </a:rPr>
                        <a:t>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100" b="0" i="0" u="none" strike="noStrike">
                        <a:solidFill>
                          <a:srgbClr val="000000"/>
                        </a:solidFill>
                        <a:effectLst/>
                        <a:latin typeface="Calibri" panose="020F0502020204030204" pitchFamily="34" charset="0"/>
                      </a:endParaRPr>
                    </a:p>
                  </a:txBody>
                  <a:tcPr marL="7634" marR="7634" marT="763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s-CO" sz="1100" b="0" i="0" u="none" strike="noStrike">
                          <a:solidFill>
                            <a:srgbClr val="000000"/>
                          </a:solidFill>
                          <a:effectLst/>
                          <a:latin typeface="Calibri" panose="020F0502020204030204" pitchFamily="34" charset="0"/>
                        </a:rPr>
                        <a:t>475</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98</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21%</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100" b="0" i="0" u="none" strike="noStrike">
                          <a:solidFill>
                            <a:srgbClr val="000000"/>
                          </a:solidFill>
                          <a:effectLst/>
                          <a:latin typeface="Calibri" panose="020F0502020204030204" pitchFamily="34" charset="0"/>
                        </a:rPr>
                        <a:t> </a:t>
                      </a:r>
                    </a:p>
                  </a:txBody>
                  <a:tcPr marL="7634" marR="7634" marT="7634"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257016367"/>
                  </a:ext>
                </a:extLst>
              </a:tr>
              <a:tr h="177624">
                <a:tc gridSpan="2">
                  <a:txBody>
                    <a:bodyPr/>
                    <a:lstStyle/>
                    <a:p>
                      <a:pPr algn="l" fontAlgn="b"/>
                      <a:r>
                        <a:rPr lang="es-ES" sz="1100" b="1" i="0" u="none" strike="noStrike">
                          <a:solidFill>
                            <a:srgbClr val="000000"/>
                          </a:solidFill>
                          <a:effectLst/>
                          <a:latin typeface="Calibri" panose="020F0502020204030204" pitchFamily="34" charset="0"/>
                        </a:rPr>
                        <a:t>* No incluye las preguntas de información de Talento Humano y las preguntas generales</a:t>
                      </a:r>
                    </a:p>
                  </a:txBody>
                  <a:tcPr marL="7634" marR="7634" marT="7634" marB="0" anchor="b">
                    <a:lnL>
                      <a:noFill/>
                    </a:lnL>
                    <a:lnR>
                      <a:noFill/>
                    </a:lnR>
                    <a:lnT>
                      <a:noFill/>
                    </a:lnT>
                    <a:lnB>
                      <a:noFill/>
                    </a:lnB>
                  </a:tcPr>
                </a:tc>
                <a:tc hMerge="1">
                  <a:txBody>
                    <a:bodyPr/>
                    <a:lstStyle/>
                    <a:p>
                      <a:endParaRPr lang="es-CO"/>
                    </a:p>
                  </a:txBody>
                  <a:tcPr/>
                </a:tc>
                <a:tc>
                  <a:txBody>
                    <a:bodyPr/>
                    <a:lstStyle/>
                    <a:p>
                      <a:pPr algn="l" fontAlgn="b"/>
                      <a:endParaRPr lang="es-CO" sz="1100" b="0" i="0" u="none" strike="noStrike">
                        <a:solidFill>
                          <a:srgbClr val="000000"/>
                        </a:solidFill>
                        <a:effectLst/>
                        <a:latin typeface="Calibri" panose="020F0502020204030204" pitchFamily="34" charset="0"/>
                      </a:endParaRPr>
                    </a:p>
                  </a:txBody>
                  <a:tcPr marL="7634" marR="7634" marT="76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100" b="0" i="0" u="none" strike="noStrike">
                        <a:solidFill>
                          <a:srgbClr val="000000"/>
                        </a:solidFill>
                        <a:effectLst/>
                        <a:latin typeface="Calibri" panose="020F0502020204030204" pitchFamily="34" charset="0"/>
                      </a:endParaRPr>
                    </a:p>
                  </a:txBody>
                  <a:tcPr marL="7634" marR="7634" marT="76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100" b="0" i="0" u="none" strike="noStrike">
                        <a:solidFill>
                          <a:srgbClr val="000000"/>
                        </a:solidFill>
                        <a:effectLst/>
                        <a:latin typeface="Calibri" panose="020F0502020204030204" pitchFamily="34" charset="0"/>
                      </a:endParaRPr>
                    </a:p>
                  </a:txBody>
                  <a:tcPr marL="7634" marR="7634" marT="76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100" b="0" i="0" u="none" strike="noStrike" dirty="0">
                        <a:solidFill>
                          <a:srgbClr val="000000"/>
                        </a:solidFill>
                        <a:effectLst/>
                        <a:latin typeface="Calibri" panose="020F0502020204030204" pitchFamily="34" charset="0"/>
                      </a:endParaRPr>
                    </a:p>
                  </a:txBody>
                  <a:tcPr marL="7634" marR="7634" marT="7634" marB="0" anchor="b">
                    <a:lnL>
                      <a:noFill/>
                    </a:lnL>
                    <a:lnR>
                      <a:noFill/>
                    </a:lnR>
                    <a:lnT>
                      <a:noFill/>
                    </a:lnT>
                    <a:lnB>
                      <a:noFill/>
                    </a:lnB>
                  </a:tcPr>
                </a:tc>
                <a:extLst>
                  <a:ext uri="{0D108BD9-81ED-4DB2-BD59-A6C34878D82A}">
                    <a16:rowId xmlns:a16="http://schemas.microsoft.com/office/drawing/2014/main" val="1419651453"/>
                  </a:ext>
                </a:extLst>
              </a:tr>
            </a:tbl>
          </a:graphicData>
        </a:graphic>
      </p:graphicFrame>
      <p:sp>
        <p:nvSpPr>
          <p:cNvPr id="5" name="TextBox 6">
            <a:extLst>
              <a:ext uri="{FF2B5EF4-FFF2-40B4-BE49-F238E27FC236}">
                <a16:creationId xmlns:a16="http://schemas.microsoft.com/office/drawing/2014/main" id="{9FCC7AC1-A257-9B65-2630-373E8B39B98F}"/>
              </a:ext>
            </a:extLst>
          </p:cNvPr>
          <p:cNvSpPr txBox="1"/>
          <p:nvPr/>
        </p:nvSpPr>
        <p:spPr>
          <a:xfrm>
            <a:off x="1718508" y="219368"/>
            <a:ext cx="8595359" cy="923330"/>
          </a:xfrm>
          <a:prstGeom prst="rect">
            <a:avLst/>
          </a:prstGeom>
          <a:noFill/>
        </p:spPr>
        <p:txBody>
          <a:bodyPr wrap="square" rtlCol="0">
            <a:spAutoFit/>
          </a:bodyPr>
          <a:lstStyle/>
          <a:p>
            <a:pPr algn="ctr"/>
            <a:r>
              <a:rPr lang="es-ES"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CONSOLIDADO PREGUNTAS O LITERALES PENDIENTES POR POLÍTICA Y DIMENSIÓN</a:t>
            </a:r>
            <a:endParaRPr lang="es-US"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ctr"/>
            <a:endParaRPr lang="es-ES"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extBox 6">
            <a:extLst>
              <a:ext uri="{FF2B5EF4-FFF2-40B4-BE49-F238E27FC236}">
                <a16:creationId xmlns:a16="http://schemas.microsoft.com/office/drawing/2014/main" id="{32773F2B-7947-040D-58B4-8BAD0763BA7C}"/>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Tree>
    <p:extLst>
      <p:ext uri="{BB962C8B-B14F-4D97-AF65-F5344CB8AC3E}">
        <p14:creationId xmlns:p14="http://schemas.microsoft.com/office/powerpoint/2010/main" val="325864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D96A3F-C037-5220-539F-8F85BB757307}"/>
            </a:ext>
          </a:extLst>
        </p:cNvPr>
        <p:cNvGrpSpPr/>
        <p:nvPr/>
      </p:nvGrpSpPr>
      <p:grpSpPr>
        <a:xfrm>
          <a:off x="0" y="0"/>
          <a:ext cx="0" cy="0"/>
          <a:chOff x="0" y="0"/>
          <a:chExt cx="0" cy="0"/>
        </a:xfrm>
      </p:grpSpPr>
      <p:sp>
        <p:nvSpPr>
          <p:cNvPr id="2" name="TextBox 6">
            <a:extLst>
              <a:ext uri="{FF2B5EF4-FFF2-40B4-BE49-F238E27FC236}">
                <a16:creationId xmlns:a16="http://schemas.microsoft.com/office/drawing/2014/main" id="{3A382349-B7E9-A1E8-5C0C-F686BA821746}"/>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graphicFrame>
        <p:nvGraphicFramePr>
          <p:cNvPr id="3" name="Tabla 2">
            <a:extLst>
              <a:ext uri="{FF2B5EF4-FFF2-40B4-BE49-F238E27FC236}">
                <a16:creationId xmlns:a16="http://schemas.microsoft.com/office/drawing/2014/main" id="{4D63844E-06F3-4B2E-0660-B86C824E7789}"/>
              </a:ext>
            </a:extLst>
          </p:cNvPr>
          <p:cNvGraphicFramePr>
            <a:graphicFrameLocks noGrp="1"/>
          </p:cNvGraphicFramePr>
          <p:nvPr>
            <p:extLst>
              <p:ext uri="{D42A27DB-BD31-4B8C-83A1-F6EECF244321}">
                <p14:modId xmlns:p14="http://schemas.microsoft.com/office/powerpoint/2010/main" val="1332107106"/>
              </p:ext>
            </p:extLst>
          </p:nvPr>
        </p:nvGraphicFramePr>
        <p:xfrm>
          <a:off x="807868" y="532660"/>
          <a:ext cx="10644326" cy="5575173"/>
        </p:xfrm>
        <a:graphic>
          <a:graphicData uri="http://schemas.openxmlformats.org/drawingml/2006/table">
            <a:tbl>
              <a:tblPr/>
              <a:tblGrid>
                <a:gridCol w="2035919">
                  <a:extLst>
                    <a:ext uri="{9D8B030D-6E8A-4147-A177-3AD203B41FA5}">
                      <a16:colId xmlns:a16="http://schemas.microsoft.com/office/drawing/2014/main" val="3837208998"/>
                    </a:ext>
                  </a:extLst>
                </a:gridCol>
                <a:gridCol w="8608407">
                  <a:extLst>
                    <a:ext uri="{9D8B030D-6E8A-4147-A177-3AD203B41FA5}">
                      <a16:colId xmlns:a16="http://schemas.microsoft.com/office/drawing/2014/main" val="14819020"/>
                    </a:ext>
                  </a:extLst>
                </a:gridCol>
              </a:tblGrid>
              <a:tr h="442640">
                <a:tc>
                  <a:txBody>
                    <a:bodyPr/>
                    <a:lstStyle/>
                    <a:p>
                      <a:pPr algn="ctr" fontAlgn="ctr"/>
                      <a:r>
                        <a:rPr lang="es-CO" sz="1600" b="1" i="0" u="none" strike="noStrike" dirty="0">
                          <a:solidFill>
                            <a:srgbClr val="000000"/>
                          </a:solidFill>
                          <a:effectLst/>
                          <a:latin typeface="Calibri" panose="020F0502020204030204" pitchFamily="34" charset="0"/>
                        </a:rPr>
                        <a:t>DIMENSIÓN</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000000"/>
                          </a:solidFill>
                          <a:effectLst/>
                          <a:latin typeface="Calibri" panose="020F0502020204030204" pitchFamily="34" charset="0"/>
                        </a:rPr>
                        <a:t>POLÍTICA</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95212"/>
                  </a:ext>
                </a:extLst>
              </a:tr>
              <a:tr h="210782">
                <a:tc rowSpan="2">
                  <a:txBody>
                    <a:bodyPr/>
                    <a:lstStyle/>
                    <a:p>
                      <a:pPr algn="ctr" fontAlgn="ctr"/>
                      <a:r>
                        <a:rPr lang="es-CO" sz="1100" b="1" i="0" u="none" strike="noStrike">
                          <a:solidFill>
                            <a:srgbClr val="000000"/>
                          </a:solidFill>
                          <a:effectLst/>
                          <a:latin typeface="Calibri" panose="020F0502020204030204" pitchFamily="34" charset="0"/>
                        </a:rPr>
                        <a:t>1 TALENTO HUMANO</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100" b="1" i="0" u="none" strike="noStrike" dirty="0">
                          <a:solidFill>
                            <a:srgbClr val="000000"/>
                          </a:solidFill>
                          <a:effectLst/>
                          <a:latin typeface="Calibri" panose="020F0502020204030204" pitchFamily="34" charset="0"/>
                        </a:rPr>
                        <a:t>GESTIÓN ESTRATÉGICA DEL TALENTO HUMANO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6866810"/>
                  </a:ext>
                </a:extLst>
              </a:tr>
              <a:tr h="221320">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POLÍTICA INTEGRIDAD</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5810747"/>
                  </a:ext>
                </a:extLst>
              </a:tr>
              <a:tr h="210782">
                <a:tc rowSpan="3">
                  <a:txBody>
                    <a:bodyPr/>
                    <a:lstStyle/>
                    <a:p>
                      <a:pPr algn="ctr" fontAlgn="ctr"/>
                      <a:r>
                        <a:rPr lang="es-CO" sz="1100" b="1" i="0" u="none" strike="noStrike">
                          <a:solidFill>
                            <a:srgbClr val="000000"/>
                          </a:solidFill>
                          <a:effectLst/>
                          <a:latin typeface="Calibri" panose="020F0502020204030204" pitchFamily="34" charset="0"/>
                        </a:rPr>
                        <a:t>2 PLANEACIÓN ESTRATÉGICA</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PLANEACIÓN INSTITUCIONAL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384500"/>
                  </a:ext>
                </a:extLst>
              </a:tr>
              <a:tr h="210782">
                <a:tc vMerge="1">
                  <a:txBody>
                    <a:bodyPr/>
                    <a:lstStyle/>
                    <a:p>
                      <a:endParaRPr lang="es-CO"/>
                    </a:p>
                  </a:txBody>
                  <a:tcPr/>
                </a:tc>
                <a:tc>
                  <a:txBody>
                    <a:bodyPr/>
                    <a:lstStyle/>
                    <a:p>
                      <a:pPr algn="l" fontAlgn="ctr"/>
                      <a:r>
                        <a:rPr lang="es-ES" sz="1100" b="1" i="0" u="none" strike="noStrike" dirty="0">
                          <a:solidFill>
                            <a:srgbClr val="000000"/>
                          </a:solidFill>
                          <a:effectLst/>
                          <a:latin typeface="Calibri" panose="020F0502020204030204" pitchFamily="34" charset="0"/>
                        </a:rPr>
                        <a:t>GESTIÓN PRESUPUESTAL Y EFICIENCIA DEL GASTO PÚBLICO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4810463"/>
                  </a:ext>
                </a:extLst>
              </a:tr>
              <a:tr h="221320">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COMPRAS Y CONTRATACIÓN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2333852"/>
                  </a:ext>
                </a:extLst>
              </a:tr>
              <a:tr h="210782">
                <a:tc rowSpan="8">
                  <a:txBody>
                    <a:bodyPr/>
                    <a:lstStyle/>
                    <a:p>
                      <a:pPr algn="ctr" fontAlgn="ctr"/>
                      <a:r>
                        <a:rPr lang="es-ES" sz="1100" b="1" i="0" u="none" strike="noStrike">
                          <a:solidFill>
                            <a:srgbClr val="000000"/>
                          </a:solidFill>
                          <a:effectLst/>
                          <a:latin typeface="Calibri" panose="020F0502020204030204" pitchFamily="34" charset="0"/>
                        </a:rPr>
                        <a:t>3 GESTION CON VALORES PARA RESULTADOS</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FORTALECIMIENTO INSTITUCIONAL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783997"/>
                  </a:ext>
                </a:extLst>
              </a:tr>
              <a:tr h="210782">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GOBIERNO DIGITAL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5732473"/>
                  </a:ext>
                </a:extLst>
              </a:tr>
              <a:tr h="210782">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SEGURIDAD DIGITAL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3443090"/>
                  </a:ext>
                </a:extLst>
              </a:tr>
              <a:tr h="210782">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DEFENSA JURÍDICA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99137"/>
                  </a:ext>
                </a:extLst>
              </a:tr>
              <a:tr h="210782">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MEJORA NORMATIVA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6770408"/>
                  </a:ext>
                </a:extLst>
              </a:tr>
              <a:tr h="210782">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SERVICIO AL CIUDADANO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4446208"/>
                  </a:ext>
                </a:extLst>
              </a:tr>
              <a:tr h="210782">
                <a:tc vMerge="1">
                  <a:txBody>
                    <a:bodyPr/>
                    <a:lstStyle/>
                    <a:p>
                      <a:endParaRPr lang="es-CO"/>
                    </a:p>
                  </a:txBody>
                  <a:tcPr/>
                </a:tc>
                <a:tc>
                  <a:txBody>
                    <a:bodyPr/>
                    <a:lstStyle/>
                    <a:p>
                      <a:pPr algn="l" fontAlgn="ctr"/>
                      <a:r>
                        <a:rPr lang="es-CO" sz="1100" b="1" i="0" u="none" strike="noStrike">
                          <a:solidFill>
                            <a:srgbClr val="000000"/>
                          </a:solidFill>
                          <a:effectLst/>
                          <a:latin typeface="Calibri" panose="020F0502020204030204" pitchFamily="34" charset="0"/>
                        </a:rPr>
                        <a:t>RACIONALIZACIÓN DE TRÁMITES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3383583"/>
                  </a:ext>
                </a:extLst>
              </a:tr>
              <a:tr h="221320">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PARTICIPACIÓN CIUDADANA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0447166"/>
                  </a:ext>
                </a:extLst>
              </a:tr>
              <a:tr h="642883">
                <a:tc>
                  <a:txBody>
                    <a:bodyPr/>
                    <a:lstStyle/>
                    <a:p>
                      <a:pPr algn="ctr" fontAlgn="ctr"/>
                      <a:r>
                        <a:rPr lang="es-ES" sz="1100" b="1" i="0" u="none" strike="noStrike">
                          <a:solidFill>
                            <a:srgbClr val="000000"/>
                          </a:solidFill>
                          <a:effectLst/>
                          <a:latin typeface="Calibri" panose="020F0502020204030204" pitchFamily="34" charset="0"/>
                        </a:rPr>
                        <a:t>4  EVALUACIÓN PARA EL RESULTADO</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SEGUIMIENTO Y EVALUACIÓN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2574787"/>
                  </a:ext>
                </a:extLst>
              </a:tr>
              <a:tr h="210782">
                <a:tc rowSpan="3">
                  <a:txBody>
                    <a:bodyPr/>
                    <a:lstStyle/>
                    <a:p>
                      <a:pPr algn="ctr" fontAlgn="ctr"/>
                      <a:r>
                        <a:rPr lang="es-CO" sz="1100" b="1" i="0" u="none" strike="noStrike">
                          <a:solidFill>
                            <a:srgbClr val="000000"/>
                          </a:solidFill>
                          <a:effectLst/>
                          <a:latin typeface="Calibri" panose="020F0502020204030204" pitchFamily="34" charset="0"/>
                        </a:rPr>
                        <a:t>5 INFORMACIÓN Y COMUNICACIÓN</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100" b="1" i="0" u="none" strike="noStrike">
                          <a:solidFill>
                            <a:srgbClr val="000000"/>
                          </a:solidFill>
                          <a:effectLst/>
                          <a:latin typeface="Calibri" panose="020F0502020204030204" pitchFamily="34" charset="0"/>
                        </a:rPr>
                        <a:t>TRANSPARENCIA, ACCESO A LA INFORMACIÓN Y LUCHA CONTRA LA CORRUPCIÓN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2807276"/>
                  </a:ext>
                </a:extLst>
              </a:tr>
              <a:tr h="210782">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GESTIÓN DOCUMENTAL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0985013"/>
                  </a:ext>
                </a:extLst>
              </a:tr>
              <a:tr h="221320">
                <a:tc vMerge="1">
                  <a:txBody>
                    <a:bodyPr/>
                    <a:lstStyle/>
                    <a:p>
                      <a:endParaRPr lang="es-CO"/>
                    </a:p>
                  </a:txBody>
                  <a:tcPr/>
                </a:tc>
                <a:tc>
                  <a:txBody>
                    <a:bodyPr/>
                    <a:lstStyle/>
                    <a:p>
                      <a:pPr algn="l" fontAlgn="ctr"/>
                      <a:r>
                        <a:rPr lang="es-ES" sz="1100" b="1" i="0" u="none" strike="noStrike" dirty="0">
                          <a:solidFill>
                            <a:srgbClr val="000000"/>
                          </a:solidFill>
                          <a:effectLst/>
                          <a:latin typeface="Calibri" panose="020F0502020204030204" pitchFamily="34" charset="0"/>
                        </a:rPr>
                        <a:t>GESTIÓN DE LA INFORMACIÓN ESTADÍSTICA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2649395"/>
                  </a:ext>
                </a:extLst>
              </a:tr>
              <a:tr h="642883">
                <a:tc>
                  <a:txBody>
                    <a:bodyPr/>
                    <a:lstStyle/>
                    <a:p>
                      <a:pPr algn="ctr" fontAlgn="ctr"/>
                      <a:r>
                        <a:rPr lang="es-ES" sz="1100" b="1" i="0" u="none" strike="noStrike">
                          <a:solidFill>
                            <a:srgbClr val="000000"/>
                          </a:solidFill>
                          <a:effectLst/>
                          <a:latin typeface="Calibri" panose="020F0502020204030204" pitchFamily="34" charset="0"/>
                        </a:rPr>
                        <a:t>6. GESTIÓN DEL CONOCIMIENTO Y LA INNOVACIÓN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100" b="1" i="0" u="none" strike="noStrike" dirty="0">
                          <a:solidFill>
                            <a:srgbClr val="000000"/>
                          </a:solidFill>
                          <a:effectLst/>
                          <a:latin typeface="Calibri" panose="020F0502020204030204" pitchFamily="34" charset="0"/>
                        </a:rPr>
                        <a:t>GESTIÓN DEL CONOCIMIENTO Y LA INNOVACIÓN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408089"/>
                  </a:ext>
                </a:extLst>
              </a:tr>
              <a:tr h="432103">
                <a:tc>
                  <a:txBody>
                    <a:bodyPr/>
                    <a:lstStyle/>
                    <a:p>
                      <a:pPr algn="ctr" fontAlgn="ctr"/>
                      <a:r>
                        <a:rPr lang="es-CO" sz="1100" b="1" i="0" u="none" strike="noStrike">
                          <a:solidFill>
                            <a:srgbClr val="000000"/>
                          </a:solidFill>
                          <a:effectLst/>
                          <a:latin typeface="Calibri" panose="020F0502020204030204" pitchFamily="34" charset="0"/>
                        </a:rPr>
                        <a:t>7 CONTROL INTERNO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CONTROL INTERNO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0203384"/>
                  </a:ext>
                </a:extLst>
              </a:tr>
            </a:tbl>
          </a:graphicData>
        </a:graphic>
      </p:graphicFrame>
    </p:spTree>
    <p:extLst>
      <p:ext uri="{BB962C8B-B14F-4D97-AF65-F5344CB8AC3E}">
        <p14:creationId xmlns:p14="http://schemas.microsoft.com/office/powerpoint/2010/main" val="577966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FB6D9-688F-AB00-3960-0078E1CE405F}"/>
            </a:ext>
          </a:extLst>
        </p:cNvPr>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ED871065-32C4-2BA4-6703-CC092225C537}"/>
              </a:ext>
            </a:extLst>
          </p:cNvPr>
          <p:cNvGraphicFramePr>
            <a:graphicFrameLocks noGrp="1"/>
          </p:cNvGraphicFramePr>
          <p:nvPr>
            <p:extLst>
              <p:ext uri="{D42A27DB-BD31-4B8C-83A1-F6EECF244321}">
                <p14:modId xmlns:p14="http://schemas.microsoft.com/office/powerpoint/2010/main" val="3312572098"/>
              </p:ext>
            </p:extLst>
          </p:nvPr>
        </p:nvGraphicFramePr>
        <p:xfrm>
          <a:off x="1340697" y="661936"/>
          <a:ext cx="10485119" cy="5062270"/>
        </p:xfrm>
        <a:graphic>
          <a:graphicData uri="http://schemas.openxmlformats.org/drawingml/2006/table">
            <a:tbl>
              <a:tblPr/>
              <a:tblGrid>
                <a:gridCol w="1173516">
                  <a:extLst>
                    <a:ext uri="{9D8B030D-6E8A-4147-A177-3AD203B41FA5}">
                      <a16:colId xmlns:a16="http://schemas.microsoft.com/office/drawing/2014/main" val="3153297285"/>
                    </a:ext>
                  </a:extLst>
                </a:gridCol>
                <a:gridCol w="4961937">
                  <a:extLst>
                    <a:ext uri="{9D8B030D-6E8A-4147-A177-3AD203B41FA5}">
                      <a16:colId xmlns:a16="http://schemas.microsoft.com/office/drawing/2014/main" val="2452943088"/>
                    </a:ext>
                  </a:extLst>
                </a:gridCol>
                <a:gridCol w="1109739">
                  <a:extLst>
                    <a:ext uri="{9D8B030D-6E8A-4147-A177-3AD203B41FA5}">
                      <a16:colId xmlns:a16="http://schemas.microsoft.com/office/drawing/2014/main" val="3237879727"/>
                    </a:ext>
                  </a:extLst>
                </a:gridCol>
                <a:gridCol w="1109739">
                  <a:extLst>
                    <a:ext uri="{9D8B030D-6E8A-4147-A177-3AD203B41FA5}">
                      <a16:colId xmlns:a16="http://schemas.microsoft.com/office/drawing/2014/main" val="3959585785"/>
                    </a:ext>
                  </a:extLst>
                </a:gridCol>
                <a:gridCol w="1109739">
                  <a:extLst>
                    <a:ext uri="{9D8B030D-6E8A-4147-A177-3AD203B41FA5}">
                      <a16:colId xmlns:a16="http://schemas.microsoft.com/office/drawing/2014/main" val="280107276"/>
                    </a:ext>
                  </a:extLst>
                </a:gridCol>
                <a:gridCol w="1020449">
                  <a:extLst>
                    <a:ext uri="{9D8B030D-6E8A-4147-A177-3AD203B41FA5}">
                      <a16:colId xmlns:a16="http://schemas.microsoft.com/office/drawing/2014/main" val="3925837210"/>
                    </a:ext>
                  </a:extLst>
                </a:gridCol>
              </a:tblGrid>
              <a:tr h="186504">
                <a:tc rowSpan="2">
                  <a:txBody>
                    <a:bodyPr/>
                    <a:lstStyle/>
                    <a:p>
                      <a:pPr algn="ctr" fontAlgn="ctr"/>
                      <a:r>
                        <a:rPr lang="es-CO" sz="1600" b="1" i="0" u="none" strike="noStrike" dirty="0">
                          <a:solidFill>
                            <a:srgbClr val="000000"/>
                          </a:solidFill>
                          <a:effectLst/>
                          <a:latin typeface="Calibri" panose="020F0502020204030204" pitchFamily="34" charset="0"/>
                        </a:rPr>
                        <a:t>DIMENSIÓN</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s-CO" sz="1600" b="1" i="0" u="none" strike="noStrike">
                          <a:solidFill>
                            <a:srgbClr val="000000"/>
                          </a:solidFill>
                          <a:effectLst/>
                          <a:latin typeface="Calibri" panose="020F0502020204030204" pitchFamily="34" charset="0"/>
                        </a:rPr>
                        <a:t>POLÍTICA</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s-CO" sz="1100" b="1" i="0" u="none" strike="noStrike">
                          <a:solidFill>
                            <a:srgbClr val="000000"/>
                          </a:solidFill>
                          <a:effectLst/>
                          <a:latin typeface="Calibri" panose="020F0502020204030204" pitchFamily="34" charset="0"/>
                        </a:rPr>
                        <a:t>PREGUNTAS</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rowSpan="2">
                  <a:txBody>
                    <a:bodyPr/>
                    <a:lstStyle/>
                    <a:p>
                      <a:pPr algn="ctr" fontAlgn="b"/>
                      <a:r>
                        <a:rPr lang="es-CO" sz="1100" b="1" i="0" u="none" strike="noStrike">
                          <a:solidFill>
                            <a:srgbClr val="000000"/>
                          </a:solidFill>
                          <a:effectLst/>
                          <a:latin typeface="Calibri" panose="020F0502020204030204" pitchFamily="34" charset="0"/>
                        </a:rPr>
                        <a:t>PORCENTAJE DIMENSIÓN</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6337823"/>
                  </a:ext>
                </a:extLst>
              </a:tr>
              <a:tr h="186504">
                <a:tc vMerge="1">
                  <a:txBody>
                    <a:bodyPr/>
                    <a:lstStyle/>
                    <a:p>
                      <a:endParaRPr lang="es-CO"/>
                    </a:p>
                  </a:txBody>
                  <a:tcPr/>
                </a:tc>
                <a:tc vMerge="1">
                  <a:txBody>
                    <a:bodyPr/>
                    <a:lstStyle/>
                    <a:p>
                      <a:endParaRPr lang="es-CO"/>
                    </a:p>
                  </a:txBody>
                  <a:tcPr/>
                </a:tc>
                <a:tc>
                  <a:txBody>
                    <a:bodyPr/>
                    <a:lstStyle/>
                    <a:p>
                      <a:pPr algn="ctr" fontAlgn="b"/>
                      <a:r>
                        <a:rPr lang="es-CO" sz="1100" b="1" i="0" u="none" strike="noStrike">
                          <a:solidFill>
                            <a:srgbClr val="000000"/>
                          </a:solidFill>
                          <a:effectLst/>
                          <a:latin typeface="Calibri" panose="020F0502020204030204" pitchFamily="34" charset="0"/>
                        </a:rPr>
                        <a:t>TOTAL</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1" i="0" u="none" strike="noStrike">
                          <a:solidFill>
                            <a:srgbClr val="000000"/>
                          </a:solidFill>
                          <a:effectLst/>
                          <a:latin typeface="Calibri" panose="020F0502020204030204" pitchFamily="34" charset="0"/>
                        </a:rPr>
                        <a:t>CON PENDIENTES</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1" i="0" u="none" strike="noStrike">
                          <a:solidFill>
                            <a:srgbClr val="000000"/>
                          </a:solidFill>
                          <a:effectLst/>
                          <a:latin typeface="Calibri" panose="020F0502020204030204" pitchFamily="34" charset="0"/>
                        </a:rPr>
                        <a:t>PORCENTAJE </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CO"/>
                    </a:p>
                  </a:txBody>
                  <a:tcPr/>
                </a:tc>
                <a:extLst>
                  <a:ext uri="{0D108BD9-81ED-4DB2-BD59-A6C34878D82A}">
                    <a16:rowId xmlns:a16="http://schemas.microsoft.com/office/drawing/2014/main" val="3674806437"/>
                  </a:ext>
                </a:extLst>
              </a:tr>
              <a:tr h="177624">
                <a:tc rowSpan="2">
                  <a:txBody>
                    <a:bodyPr/>
                    <a:lstStyle/>
                    <a:p>
                      <a:pPr algn="ctr" fontAlgn="ctr"/>
                      <a:r>
                        <a:rPr lang="es-CO" sz="1100" b="1" i="0" u="none" strike="noStrike">
                          <a:solidFill>
                            <a:srgbClr val="000000"/>
                          </a:solidFill>
                          <a:effectLst/>
                          <a:latin typeface="Calibri" panose="020F0502020204030204" pitchFamily="34" charset="0"/>
                        </a:rPr>
                        <a:t>1 TALENTO HUMANO</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100" b="1" i="0" u="none" strike="noStrike" dirty="0">
                          <a:solidFill>
                            <a:srgbClr val="000000"/>
                          </a:solidFill>
                          <a:effectLst/>
                          <a:latin typeface="Calibri" panose="020F0502020204030204" pitchFamily="34" charset="0"/>
                        </a:rPr>
                        <a:t>GESTIÓN ESTRATÉGICA DEL TALENTO HUMANO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36</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rowSpan="2">
                  <a:txBody>
                    <a:bodyPr/>
                    <a:lstStyle/>
                    <a:p>
                      <a:pPr algn="ctr" fontAlgn="ctr"/>
                      <a:r>
                        <a:rPr lang="es-CO" sz="1100" b="0" i="0" u="none" strike="noStrike">
                          <a:solidFill>
                            <a:srgbClr val="000000"/>
                          </a:solidFill>
                          <a:effectLst/>
                          <a:latin typeface="Calibri" panose="020F0502020204030204" pitchFamily="34" charset="0"/>
                        </a:rPr>
                        <a:t>9%</a:t>
                      </a:r>
                    </a:p>
                  </a:txBody>
                  <a:tcPr marL="7634" marR="7634" marT="76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0239987"/>
                  </a:ext>
                </a:extLst>
              </a:tr>
              <a:tr h="18650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POLÍTICA INTEGRIDAD</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11</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4</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36%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2250247337"/>
                  </a:ext>
                </a:extLst>
              </a:tr>
              <a:tr h="177624">
                <a:tc rowSpan="3">
                  <a:txBody>
                    <a:bodyPr/>
                    <a:lstStyle/>
                    <a:p>
                      <a:pPr algn="ctr" fontAlgn="ctr"/>
                      <a:r>
                        <a:rPr lang="es-CO" sz="1100" b="1" i="0" u="none" strike="noStrike">
                          <a:solidFill>
                            <a:srgbClr val="000000"/>
                          </a:solidFill>
                          <a:effectLst/>
                          <a:latin typeface="Calibri" panose="020F0502020204030204" pitchFamily="34" charset="0"/>
                        </a:rPr>
                        <a:t>2 PLANEACIÓN ESTRATÉGICA</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PLANEACIÓN INSTITUCIONAL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6</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17%</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s-CO" sz="1100" b="0" i="0" u="none" strike="noStrike">
                          <a:solidFill>
                            <a:srgbClr val="000000"/>
                          </a:solidFill>
                          <a:effectLst/>
                          <a:latin typeface="Calibri" panose="020F0502020204030204" pitchFamily="34" charset="0"/>
                        </a:rPr>
                        <a:t>21%</a:t>
                      </a:r>
                    </a:p>
                  </a:txBody>
                  <a:tcPr marL="7634" marR="7634" marT="76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3704501"/>
                  </a:ext>
                </a:extLst>
              </a:tr>
              <a:tr h="177624">
                <a:tc vMerge="1">
                  <a:txBody>
                    <a:bodyPr/>
                    <a:lstStyle/>
                    <a:p>
                      <a:endParaRPr lang="es-CO"/>
                    </a:p>
                  </a:txBody>
                  <a:tcPr/>
                </a:tc>
                <a:tc>
                  <a:txBody>
                    <a:bodyPr/>
                    <a:lstStyle/>
                    <a:p>
                      <a:pPr algn="l" fontAlgn="ctr"/>
                      <a:r>
                        <a:rPr lang="es-ES" sz="1100" b="1" i="0" u="none" strike="noStrike" dirty="0">
                          <a:solidFill>
                            <a:srgbClr val="000000"/>
                          </a:solidFill>
                          <a:effectLst/>
                          <a:latin typeface="Calibri" panose="020F0502020204030204" pitchFamily="34" charset="0"/>
                        </a:rPr>
                        <a:t>GESTIÓN PRESUPUESTAL Y EFICIENCIA DEL GASTO PÚBLICO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9</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5</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56%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3784567550"/>
                  </a:ext>
                </a:extLst>
              </a:tr>
              <a:tr h="18650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COMPRAS Y CONTRATACIÓN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19</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5%</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vMerge="1">
                  <a:txBody>
                    <a:bodyPr/>
                    <a:lstStyle/>
                    <a:p>
                      <a:endParaRPr lang="es-CO"/>
                    </a:p>
                  </a:txBody>
                  <a:tcPr/>
                </a:tc>
                <a:extLst>
                  <a:ext uri="{0D108BD9-81ED-4DB2-BD59-A6C34878D82A}">
                    <a16:rowId xmlns:a16="http://schemas.microsoft.com/office/drawing/2014/main" val="4006587012"/>
                  </a:ext>
                </a:extLst>
              </a:tr>
              <a:tr h="177624">
                <a:tc rowSpan="8">
                  <a:txBody>
                    <a:bodyPr/>
                    <a:lstStyle/>
                    <a:p>
                      <a:pPr algn="ctr" fontAlgn="ctr"/>
                      <a:r>
                        <a:rPr lang="es-ES" sz="1100" b="1" i="0" u="none" strike="noStrike">
                          <a:solidFill>
                            <a:srgbClr val="000000"/>
                          </a:solidFill>
                          <a:effectLst/>
                          <a:latin typeface="Calibri" panose="020F0502020204030204" pitchFamily="34" charset="0"/>
                        </a:rPr>
                        <a:t>3 GESTION CON VALORES PARA RESULTADOS</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FORTALECIMIENTO INSTITUCIONAL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dirty="0">
                          <a:solidFill>
                            <a:srgbClr val="000000"/>
                          </a:solidFill>
                          <a:effectLst/>
                          <a:latin typeface="Calibri" panose="020F0502020204030204" pitchFamily="34" charset="0"/>
                        </a:rPr>
                        <a:t>17</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rowSpan="8">
                  <a:txBody>
                    <a:bodyPr/>
                    <a:lstStyle/>
                    <a:p>
                      <a:pPr algn="ctr" fontAlgn="ctr"/>
                      <a:r>
                        <a:rPr lang="es-CO" sz="1100" b="0" i="0" u="none" strike="noStrike">
                          <a:solidFill>
                            <a:srgbClr val="000000"/>
                          </a:solidFill>
                          <a:effectLst/>
                          <a:latin typeface="Calibri" panose="020F0502020204030204" pitchFamily="34" charset="0"/>
                        </a:rPr>
                        <a:t>25%</a:t>
                      </a:r>
                    </a:p>
                  </a:txBody>
                  <a:tcPr marL="7634" marR="7634" marT="76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10549072"/>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GOBIERNO DIGITAL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63</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26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41%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1422708524"/>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SEGURIDAD DIGITAL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23</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26%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3228546394"/>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DEFENSA JURÍDICA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29</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vMerge="1">
                  <a:txBody>
                    <a:bodyPr/>
                    <a:lstStyle/>
                    <a:p>
                      <a:endParaRPr lang="es-CO"/>
                    </a:p>
                  </a:txBody>
                  <a:tcPr/>
                </a:tc>
                <a:extLst>
                  <a:ext uri="{0D108BD9-81ED-4DB2-BD59-A6C34878D82A}">
                    <a16:rowId xmlns:a16="http://schemas.microsoft.com/office/drawing/2014/main" val="4160694363"/>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MEJORA NORMATIVA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dirty="0">
                          <a:solidFill>
                            <a:srgbClr val="000000"/>
                          </a:solidFill>
                          <a:effectLst/>
                          <a:latin typeface="Calibri" panose="020F0502020204030204" pitchFamily="34" charset="0"/>
                        </a:rPr>
                        <a:t>27</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dirty="0">
                          <a:solidFill>
                            <a:srgbClr val="000000"/>
                          </a:solidFill>
                          <a:effectLst/>
                          <a:latin typeface="Calibri" panose="020F0502020204030204" pitchFamily="34" charset="0"/>
                        </a:rPr>
                        <a:t>10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dirty="0">
                          <a:solidFill>
                            <a:srgbClr val="000000"/>
                          </a:solidFill>
                          <a:effectLst/>
                          <a:latin typeface="Calibri" panose="020F0502020204030204" pitchFamily="34" charset="0"/>
                        </a:rPr>
                        <a:t>41%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196969189"/>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SERVICIO AL CIUDADANO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26</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5</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19%</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1222954258"/>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RACIONALIZACIÓN DE TRÁMITES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33</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8</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24%</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1250204795"/>
                  </a:ext>
                </a:extLst>
              </a:tr>
              <a:tr h="18650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PARTICIPACIÓN CIUDADANA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17</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18%</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vMerge="1">
                  <a:txBody>
                    <a:bodyPr/>
                    <a:lstStyle/>
                    <a:p>
                      <a:endParaRPr lang="es-CO"/>
                    </a:p>
                  </a:txBody>
                  <a:tcPr/>
                </a:tc>
                <a:extLst>
                  <a:ext uri="{0D108BD9-81ED-4DB2-BD59-A6C34878D82A}">
                    <a16:rowId xmlns:a16="http://schemas.microsoft.com/office/drawing/2014/main" val="599295401"/>
                  </a:ext>
                </a:extLst>
              </a:tr>
              <a:tr h="541751">
                <a:tc>
                  <a:txBody>
                    <a:bodyPr/>
                    <a:lstStyle/>
                    <a:p>
                      <a:pPr algn="ctr" fontAlgn="ctr"/>
                      <a:r>
                        <a:rPr lang="es-ES" sz="1100" b="1" i="0" u="none" strike="noStrike">
                          <a:solidFill>
                            <a:srgbClr val="000000"/>
                          </a:solidFill>
                          <a:effectLst/>
                          <a:latin typeface="Calibri" panose="020F0502020204030204" pitchFamily="34" charset="0"/>
                        </a:rPr>
                        <a:t>4  EVALUACIÓN PARA EL RESULTADO</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SEGUIMIENTO Y EVALUACIÓN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20</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s-CO" sz="1100" b="0" i="0" u="none" strike="noStrike">
                          <a:solidFill>
                            <a:srgbClr val="000000"/>
                          </a:solidFill>
                          <a:effectLst/>
                          <a:latin typeface="Calibri" panose="020F0502020204030204" pitchFamily="34" charset="0"/>
                        </a:rPr>
                        <a:t>0%</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45417993"/>
                  </a:ext>
                </a:extLst>
              </a:tr>
              <a:tr h="177624">
                <a:tc rowSpan="3">
                  <a:txBody>
                    <a:bodyPr/>
                    <a:lstStyle/>
                    <a:p>
                      <a:pPr algn="ctr" fontAlgn="ctr"/>
                      <a:r>
                        <a:rPr lang="es-CO" sz="1100" b="1" i="0" u="none" strike="noStrike">
                          <a:solidFill>
                            <a:srgbClr val="000000"/>
                          </a:solidFill>
                          <a:effectLst/>
                          <a:latin typeface="Calibri" panose="020F0502020204030204" pitchFamily="34" charset="0"/>
                        </a:rPr>
                        <a:t>5 INFORMACIÓN Y COMUNICACIÓN</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100" b="1" i="0" u="none" strike="noStrike" dirty="0">
                          <a:solidFill>
                            <a:srgbClr val="000000"/>
                          </a:solidFill>
                          <a:effectLst/>
                          <a:latin typeface="Calibri" panose="020F0502020204030204" pitchFamily="34" charset="0"/>
                        </a:rPr>
                        <a:t>TRANSPARENCIA, ACCESO A LA INFORMACIÓN Y LUCHA CONTRA LA CORRUPCIÓN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31</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3">
                  <a:txBody>
                    <a:bodyPr/>
                    <a:lstStyle/>
                    <a:p>
                      <a:pPr algn="ctr" fontAlgn="ctr"/>
                      <a:r>
                        <a:rPr lang="es-CO" sz="1100" b="0" i="0" u="none" strike="noStrike">
                          <a:solidFill>
                            <a:srgbClr val="000000"/>
                          </a:solidFill>
                          <a:effectLst/>
                          <a:latin typeface="Calibri" panose="020F0502020204030204" pitchFamily="34" charset="0"/>
                        </a:rPr>
                        <a:t>31%</a:t>
                      </a:r>
                    </a:p>
                  </a:txBody>
                  <a:tcPr marL="7634" marR="7634" marT="76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1841761"/>
                  </a:ext>
                </a:extLst>
              </a:tr>
              <a:tr h="177624">
                <a:tc vMerge="1">
                  <a:txBody>
                    <a:bodyPr/>
                    <a:lstStyle/>
                    <a:p>
                      <a:endParaRPr lang="es-CO"/>
                    </a:p>
                  </a:txBody>
                  <a:tcPr/>
                </a:tc>
                <a:tc>
                  <a:txBody>
                    <a:bodyPr/>
                    <a:lstStyle/>
                    <a:p>
                      <a:pPr algn="l" fontAlgn="ctr"/>
                      <a:r>
                        <a:rPr lang="es-CO" sz="1100" b="1" i="0" u="none" strike="noStrike" dirty="0">
                          <a:solidFill>
                            <a:srgbClr val="000000"/>
                          </a:solidFill>
                          <a:effectLst/>
                          <a:latin typeface="Calibri" panose="020F0502020204030204" pitchFamily="34" charset="0"/>
                        </a:rPr>
                        <a:t>GESTIÓN DOCUMENTAL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32</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16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50%</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263259997"/>
                  </a:ext>
                </a:extLst>
              </a:tr>
              <a:tr h="186504">
                <a:tc vMerge="1">
                  <a:txBody>
                    <a:bodyPr/>
                    <a:lstStyle/>
                    <a:p>
                      <a:endParaRPr lang="es-CO"/>
                    </a:p>
                  </a:txBody>
                  <a:tcPr/>
                </a:tc>
                <a:tc>
                  <a:txBody>
                    <a:bodyPr/>
                    <a:lstStyle/>
                    <a:p>
                      <a:pPr algn="l" fontAlgn="ctr"/>
                      <a:r>
                        <a:rPr lang="es-ES" sz="1100" b="1" i="0" u="none" strike="noStrike" dirty="0">
                          <a:solidFill>
                            <a:srgbClr val="000000"/>
                          </a:solidFill>
                          <a:effectLst/>
                          <a:latin typeface="Calibri" panose="020F0502020204030204" pitchFamily="34" charset="0"/>
                        </a:rPr>
                        <a:t>GESTIÓN DE LA INFORMACIÓN ESTADÍSTICA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17</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8</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b"/>
                      <a:r>
                        <a:rPr lang="es-CO" sz="1100" b="0" i="0" u="none" strike="noStrike">
                          <a:solidFill>
                            <a:srgbClr val="000000"/>
                          </a:solidFill>
                          <a:effectLst/>
                          <a:latin typeface="Calibri" panose="020F0502020204030204" pitchFamily="34" charset="0"/>
                        </a:rPr>
                        <a:t>47%</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vMerge="1">
                  <a:txBody>
                    <a:bodyPr/>
                    <a:lstStyle/>
                    <a:p>
                      <a:endParaRPr lang="es-CO"/>
                    </a:p>
                  </a:txBody>
                  <a:tcPr/>
                </a:tc>
                <a:extLst>
                  <a:ext uri="{0D108BD9-81ED-4DB2-BD59-A6C34878D82A}">
                    <a16:rowId xmlns:a16="http://schemas.microsoft.com/office/drawing/2014/main" val="3938939670"/>
                  </a:ext>
                </a:extLst>
              </a:tr>
              <a:tr h="541751">
                <a:tc>
                  <a:txBody>
                    <a:bodyPr/>
                    <a:lstStyle/>
                    <a:p>
                      <a:pPr algn="ctr" fontAlgn="ctr"/>
                      <a:r>
                        <a:rPr lang="es-ES" sz="1100" b="1" i="0" u="none" strike="noStrike">
                          <a:solidFill>
                            <a:srgbClr val="000000"/>
                          </a:solidFill>
                          <a:effectLst/>
                          <a:latin typeface="Calibri" panose="020F0502020204030204" pitchFamily="34" charset="0"/>
                        </a:rPr>
                        <a:t>6. GESTIÓN DEL CONOCIMIENTO Y LA INNOVACIÓN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100" b="1" i="0" u="none" strike="noStrike" dirty="0">
                          <a:solidFill>
                            <a:srgbClr val="000000"/>
                          </a:solidFill>
                          <a:effectLst/>
                          <a:latin typeface="Calibri" panose="020F0502020204030204" pitchFamily="34" charset="0"/>
                        </a:rPr>
                        <a:t>GESTIÓN DEL CONOCIMIENTO Y LA INNOVACIÓN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19</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16%</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s-CO" sz="1100" b="0" i="0" u="none" strike="noStrike">
                          <a:solidFill>
                            <a:srgbClr val="000000"/>
                          </a:solidFill>
                          <a:effectLst/>
                          <a:latin typeface="Calibri" panose="020F0502020204030204" pitchFamily="34" charset="0"/>
                        </a:rPr>
                        <a:t>16%</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69785740"/>
                  </a:ext>
                </a:extLst>
              </a:tr>
              <a:tr h="364128">
                <a:tc>
                  <a:txBody>
                    <a:bodyPr/>
                    <a:lstStyle/>
                    <a:p>
                      <a:pPr algn="ctr" fontAlgn="ctr"/>
                      <a:r>
                        <a:rPr lang="es-CO" sz="1100" b="1" i="0" u="none" strike="noStrike">
                          <a:solidFill>
                            <a:srgbClr val="000000"/>
                          </a:solidFill>
                          <a:effectLst/>
                          <a:latin typeface="Calibri" panose="020F0502020204030204" pitchFamily="34" charset="0"/>
                        </a:rPr>
                        <a:t>7 CONTROL INTERNO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100" b="1" i="0" u="none" strike="noStrike" dirty="0">
                          <a:solidFill>
                            <a:srgbClr val="000000"/>
                          </a:solidFill>
                          <a:effectLst/>
                          <a:latin typeface="Calibri" panose="020F0502020204030204" pitchFamily="34" charset="0"/>
                        </a:rPr>
                        <a:t>CONTROL INTERNO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40</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1</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s-CO" sz="1100" b="0" i="0" u="none" strike="noStrike">
                          <a:solidFill>
                            <a:srgbClr val="000000"/>
                          </a:solidFill>
                          <a:effectLst/>
                          <a:latin typeface="Calibri" panose="020F0502020204030204" pitchFamily="34" charset="0"/>
                        </a:rPr>
                        <a:t>3%</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4412851"/>
                  </a:ext>
                </a:extLst>
              </a:tr>
              <a:tr h="186504">
                <a:tc>
                  <a:txBody>
                    <a:bodyPr/>
                    <a:lstStyle/>
                    <a:p>
                      <a:pPr algn="ctr" fontAlgn="ctr"/>
                      <a:r>
                        <a:rPr lang="es-CO" sz="1100" b="1" i="0" u="none" strike="noStrike">
                          <a:solidFill>
                            <a:srgbClr val="000000"/>
                          </a:solidFill>
                          <a:effectLst/>
                          <a:latin typeface="Calibri" panose="020F0502020204030204" pitchFamily="34" charset="0"/>
                        </a:rPr>
                        <a:t> </a:t>
                      </a:r>
                    </a:p>
                  </a:txBody>
                  <a:tcPr marL="7634" marR="7634" marT="76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100" b="0" i="0" u="none" strike="noStrike">
                        <a:solidFill>
                          <a:srgbClr val="000000"/>
                        </a:solidFill>
                        <a:effectLst/>
                        <a:latin typeface="Calibri" panose="020F0502020204030204" pitchFamily="34" charset="0"/>
                      </a:endParaRPr>
                    </a:p>
                  </a:txBody>
                  <a:tcPr marL="7634" marR="7634" marT="763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s-CO" sz="1100" b="0" i="0" u="none" strike="noStrike">
                          <a:solidFill>
                            <a:srgbClr val="000000"/>
                          </a:solidFill>
                          <a:effectLst/>
                          <a:latin typeface="Calibri" panose="020F0502020204030204" pitchFamily="34" charset="0"/>
                        </a:rPr>
                        <a:t>475</a:t>
                      </a:r>
                    </a:p>
                  </a:txBody>
                  <a:tcPr marL="7634" marR="7634" marT="76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98</a:t>
                      </a:r>
                    </a:p>
                  </a:txBody>
                  <a:tcPr marL="7634" marR="7634" marT="76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21%</a:t>
                      </a:r>
                    </a:p>
                  </a:txBody>
                  <a:tcPr marL="7634" marR="7634" marT="76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100" b="0" i="0" u="none" strike="noStrike">
                          <a:solidFill>
                            <a:srgbClr val="000000"/>
                          </a:solidFill>
                          <a:effectLst/>
                          <a:latin typeface="Calibri" panose="020F0502020204030204" pitchFamily="34" charset="0"/>
                        </a:rPr>
                        <a:t> </a:t>
                      </a:r>
                    </a:p>
                  </a:txBody>
                  <a:tcPr marL="7634" marR="7634" marT="7634"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257016367"/>
                  </a:ext>
                </a:extLst>
              </a:tr>
              <a:tr h="177624">
                <a:tc gridSpan="2">
                  <a:txBody>
                    <a:bodyPr/>
                    <a:lstStyle/>
                    <a:p>
                      <a:pPr algn="l" fontAlgn="b"/>
                      <a:r>
                        <a:rPr lang="es-ES" sz="1100" b="1" i="0" u="none" strike="noStrike">
                          <a:solidFill>
                            <a:srgbClr val="000000"/>
                          </a:solidFill>
                          <a:effectLst/>
                          <a:latin typeface="Calibri" panose="020F0502020204030204" pitchFamily="34" charset="0"/>
                        </a:rPr>
                        <a:t>* No incluye las preguntas de información de Talento Humano y las preguntas generales</a:t>
                      </a:r>
                    </a:p>
                  </a:txBody>
                  <a:tcPr marL="7634" marR="7634" marT="7634" marB="0" anchor="b">
                    <a:lnL>
                      <a:noFill/>
                    </a:lnL>
                    <a:lnR>
                      <a:noFill/>
                    </a:lnR>
                    <a:lnT>
                      <a:noFill/>
                    </a:lnT>
                    <a:lnB>
                      <a:noFill/>
                    </a:lnB>
                  </a:tcPr>
                </a:tc>
                <a:tc hMerge="1">
                  <a:txBody>
                    <a:bodyPr/>
                    <a:lstStyle/>
                    <a:p>
                      <a:endParaRPr lang="es-CO"/>
                    </a:p>
                  </a:txBody>
                  <a:tcPr/>
                </a:tc>
                <a:tc>
                  <a:txBody>
                    <a:bodyPr/>
                    <a:lstStyle/>
                    <a:p>
                      <a:pPr algn="l" fontAlgn="b"/>
                      <a:endParaRPr lang="es-CO" sz="1100" b="0" i="0" u="none" strike="noStrike">
                        <a:solidFill>
                          <a:srgbClr val="000000"/>
                        </a:solidFill>
                        <a:effectLst/>
                        <a:latin typeface="Calibri" panose="020F0502020204030204" pitchFamily="34" charset="0"/>
                      </a:endParaRPr>
                    </a:p>
                  </a:txBody>
                  <a:tcPr marL="7634" marR="7634" marT="76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100" b="0" i="0" u="none" strike="noStrike">
                        <a:solidFill>
                          <a:srgbClr val="000000"/>
                        </a:solidFill>
                        <a:effectLst/>
                        <a:latin typeface="Calibri" panose="020F0502020204030204" pitchFamily="34" charset="0"/>
                      </a:endParaRPr>
                    </a:p>
                  </a:txBody>
                  <a:tcPr marL="7634" marR="7634" marT="76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100" b="0" i="0" u="none" strike="noStrike">
                        <a:solidFill>
                          <a:srgbClr val="000000"/>
                        </a:solidFill>
                        <a:effectLst/>
                        <a:latin typeface="Calibri" panose="020F0502020204030204" pitchFamily="34" charset="0"/>
                      </a:endParaRPr>
                    </a:p>
                  </a:txBody>
                  <a:tcPr marL="7634" marR="7634" marT="76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100" b="0" i="0" u="none" strike="noStrike" dirty="0">
                        <a:solidFill>
                          <a:srgbClr val="000000"/>
                        </a:solidFill>
                        <a:effectLst/>
                        <a:latin typeface="Calibri" panose="020F0502020204030204" pitchFamily="34" charset="0"/>
                      </a:endParaRPr>
                    </a:p>
                  </a:txBody>
                  <a:tcPr marL="7634" marR="7634" marT="7634" marB="0" anchor="b">
                    <a:lnL>
                      <a:noFill/>
                    </a:lnL>
                    <a:lnR>
                      <a:noFill/>
                    </a:lnR>
                    <a:lnT>
                      <a:noFill/>
                    </a:lnT>
                    <a:lnB>
                      <a:noFill/>
                    </a:lnB>
                  </a:tcPr>
                </a:tc>
                <a:extLst>
                  <a:ext uri="{0D108BD9-81ED-4DB2-BD59-A6C34878D82A}">
                    <a16:rowId xmlns:a16="http://schemas.microsoft.com/office/drawing/2014/main" val="1419651453"/>
                  </a:ext>
                </a:extLst>
              </a:tr>
            </a:tbl>
          </a:graphicData>
        </a:graphic>
      </p:graphicFrame>
      <p:sp>
        <p:nvSpPr>
          <p:cNvPr id="5" name="TextBox 6">
            <a:extLst>
              <a:ext uri="{FF2B5EF4-FFF2-40B4-BE49-F238E27FC236}">
                <a16:creationId xmlns:a16="http://schemas.microsoft.com/office/drawing/2014/main" id="{7DE8F120-27D4-DE76-F838-7B63F8DD549A}"/>
              </a:ext>
            </a:extLst>
          </p:cNvPr>
          <p:cNvSpPr txBox="1"/>
          <p:nvPr/>
        </p:nvSpPr>
        <p:spPr>
          <a:xfrm>
            <a:off x="1718508" y="219368"/>
            <a:ext cx="8595359" cy="646331"/>
          </a:xfrm>
          <a:prstGeom prst="rect">
            <a:avLst/>
          </a:prstGeom>
          <a:noFill/>
        </p:spPr>
        <p:txBody>
          <a:bodyPr wrap="square" rtlCol="0">
            <a:spAutoFit/>
          </a:bodyPr>
          <a:lstStyle/>
          <a:p>
            <a:pPr algn="ctr"/>
            <a:endParaRPr lang="es-US"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ctr"/>
            <a:endParaRPr lang="es-ES"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extBox 6">
            <a:extLst>
              <a:ext uri="{FF2B5EF4-FFF2-40B4-BE49-F238E27FC236}">
                <a16:creationId xmlns:a16="http://schemas.microsoft.com/office/drawing/2014/main" id="{44B185F8-3743-9456-6A7E-BABF9418070D}"/>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Tree>
    <p:extLst>
      <p:ext uri="{BB962C8B-B14F-4D97-AF65-F5344CB8AC3E}">
        <p14:creationId xmlns:p14="http://schemas.microsoft.com/office/powerpoint/2010/main" val="459860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4ED240F1-0846-3A75-EADC-70FD2C45B98C}"/>
              </a:ext>
            </a:extLst>
          </p:cNvPr>
          <p:cNvGraphicFramePr>
            <a:graphicFrameLocks noGrp="1"/>
          </p:cNvGraphicFramePr>
          <p:nvPr>
            <p:extLst>
              <p:ext uri="{D42A27DB-BD31-4B8C-83A1-F6EECF244321}">
                <p14:modId xmlns:p14="http://schemas.microsoft.com/office/powerpoint/2010/main" val="3606639635"/>
              </p:ext>
            </p:extLst>
          </p:nvPr>
        </p:nvGraphicFramePr>
        <p:xfrm>
          <a:off x="614048" y="1051857"/>
          <a:ext cx="4428214" cy="2259276"/>
        </p:xfrm>
        <a:graphic>
          <a:graphicData uri="http://schemas.openxmlformats.org/drawingml/2006/table">
            <a:tbl>
              <a:tblPr/>
              <a:tblGrid>
                <a:gridCol w="644814">
                  <a:extLst>
                    <a:ext uri="{9D8B030D-6E8A-4147-A177-3AD203B41FA5}">
                      <a16:colId xmlns:a16="http://schemas.microsoft.com/office/drawing/2014/main" val="3256936180"/>
                    </a:ext>
                  </a:extLst>
                </a:gridCol>
                <a:gridCol w="2982267">
                  <a:extLst>
                    <a:ext uri="{9D8B030D-6E8A-4147-A177-3AD203B41FA5}">
                      <a16:colId xmlns:a16="http://schemas.microsoft.com/office/drawing/2014/main" val="2966136870"/>
                    </a:ext>
                  </a:extLst>
                </a:gridCol>
                <a:gridCol w="801133">
                  <a:extLst>
                    <a:ext uri="{9D8B030D-6E8A-4147-A177-3AD203B41FA5}">
                      <a16:colId xmlns:a16="http://schemas.microsoft.com/office/drawing/2014/main" val="1747187618"/>
                    </a:ext>
                  </a:extLst>
                </a:gridCol>
              </a:tblGrid>
              <a:tr h="331524">
                <a:tc>
                  <a:txBody>
                    <a:bodyPr/>
                    <a:lstStyle/>
                    <a:p>
                      <a:pPr algn="ctr" fontAlgn="ctr"/>
                      <a:r>
                        <a:rPr lang="es-CO" sz="11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100" b="1" i="0" u="none" strike="noStrike" dirty="0">
                          <a:solidFill>
                            <a:srgbClr val="FFFFFF"/>
                          </a:solidFill>
                          <a:effectLst/>
                          <a:latin typeface="Calibri" panose="020F0502020204030204" pitchFamily="34" charset="0"/>
                        </a:rPr>
                        <a:t>POLITICA GESTION ESTRATEGICA DE TALENTO HUMANO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1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1961571570"/>
                  </a:ext>
                </a:extLst>
              </a:tr>
              <a:tr h="382527">
                <a:tc>
                  <a:txBody>
                    <a:bodyPr/>
                    <a:lstStyle/>
                    <a:p>
                      <a:pPr algn="ctr" fontAlgn="ctr"/>
                      <a:r>
                        <a:rPr lang="es-CO" sz="1200" b="1" i="0" u="none" strike="noStrike" dirty="0">
                          <a:solidFill>
                            <a:srgbClr val="000000"/>
                          </a:solidFill>
                          <a:effectLst/>
                          <a:latin typeface="Calibri" panose="020F0502020204030204" pitchFamily="34" charset="0"/>
                        </a:rPr>
                        <a:t>I01</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a:solidFill>
                            <a:srgbClr val="000000"/>
                          </a:solidFill>
                          <a:effectLst/>
                          <a:latin typeface="Calibri" panose="020F0502020204030204" pitchFamily="34" charset="0"/>
                        </a:rPr>
                        <a:t>CALIDAD DE LA PLANEACIÓN ESTRATÉGICA DEL TALENTO HUMANO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844127585"/>
                  </a:ext>
                </a:extLst>
              </a:tr>
              <a:tr h="393887">
                <a:tc>
                  <a:txBody>
                    <a:bodyPr/>
                    <a:lstStyle/>
                    <a:p>
                      <a:pPr algn="ctr" fontAlgn="ctr"/>
                      <a:r>
                        <a:rPr lang="es-CO" sz="1200" b="1" i="0" u="none" strike="noStrike">
                          <a:solidFill>
                            <a:srgbClr val="000000"/>
                          </a:solidFill>
                          <a:effectLst/>
                          <a:latin typeface="Calibri" panose="020F0502020204030204" pitchFamily="34" charset="0"/>
                        </a:rPr>
                        <a:t>I02</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Calibri" panose="020F0502020204030204" pitchFamily="34" charset="0"/>
                        </a:rPr>
                        <a:t>EFICIENCIA Y EFICACIA DE LA SELECCIÓN MERITOCRÁTICA DEL TALENTO HUMANO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3580970833"/>
                  </a:ext>
                </a:extLst>
              </a:tr>
              <a:tr h="382527">
                <a:tc>
                  <a:txBody>
                    <a:bodyPr/>
                    <a:lstStyle/>
                    <a:p>
                      <a:pPr algn="ctr" fontAlgn="ctr"/>
                      <a:r>
                        <a:rPr lang="es-CO" sz="1200" b="1" i="0" u="none" strike="noStrike">
                          <a:solidFill>
                            <a:srgbClr val="000000"/>
                          </a:solidFill>
                          <a:effectLst/>
                          <a:latin typeface="Calibri" panose="020F0502020204030204" pitchFamily="34" charset="0"/>
                        </a:rPr>
                        <a:t>I03</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1" i="0" u="sng" strike="noStrike" dirty="0">
                          <a:solidFill>
                            <a:srgbClr val="000000"/>
                          </a:solidFill>
                          <a:effectLst/>
                          <a:latin typeface="Calibri" panose="020F0502020204030204" pitchFamily="34" charset="0"/>
                        </a:rPr>
                        <a:t>DESARROLLO DEL TALENTO HUMANO EN LA ENTIDAD</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96,9</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003065561"/>
                  </a:ext>
                </a:extLst>
              </a:tr>
              <a:tr h="765055">
                <a:tc>
                  <a:txBody>
                    <a:bodyPr/>
                    <a:lstStyle/>
                    <a:p>
                      <a:pPr algn="ctr" fontAlgn="ctr"/>
                      <a:r>
                        <a:rPr lang="es-CO" sz="1200" b="1" i="0" u="none" strike="noStrike">
                          <a:solidFill>
                            <a:srgbClr val="000000"/>
                          </a:solidFill>
                          <a:effectLst/>
                          <a:latin typeface="Calibri" panose="020F0502020204030204" pitchFamily="34" charset="0"/>
                        </a:rPr>
                        <a:t>I04</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b"/>
                      <a:r>
                        <a:rPr lang="es-ES" sz="1200" b="0" i="0" u="none" strike="noStrike" dirty="0">
                          <a:solidFill>
                            <a:srgbClr val="000000"/>
                          </a:solidFill>
                          <a:effectLst/>
                          <a:latin typeface="Calibri" panose="020F0502020204030204" pitchFamily="34" charset="0"/>
                        </a:rPr>
                        <a:t>DESVINCULACIÓN ASISTIDA Y RETENCIÓN DEL CONOCIMIENTO GENERADO POR EL TALENTO HUMANO</a:t>
                      </a:r>
                      <a:br>
                        <a:rPr lang="es-ES" sz="1200" b="0" i="0" u="none" strike="noStrike" dirty="0">
                          <a:solidFill>
                            <a:srgbClr val="000000"/>
                          </a:solidFill>
                          <a:effectLst/>
                          <a:latin typeface="Calibri" panose="020F0502020204030204" pitchFamily="34" charset="0"/>
                        </a:rPr>
                      </a:br>
                      <a:endParaRPr lang="es-ES" sz="12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100,0</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1563320085"/>
                  </a:ext>
                </a:extLst>
              </a:tr>
            </a:tbl>
          </a:graphicData>
        </a:graphic>
      </p:graphicFrame>
      <p:graphicFrame>
        <p:nvGraphicFramePr>
          <p:cNvPr id="5" name="Tabla 4">
            <a:extLst>
              <a:ext uri="{FF2B5EF4-FFF2-40B4-BE49-F238E27FC236}">
                <a16:creationId xmlns:a16="http://schemas.microsoft.com/office/drawing/2014/main" id="{BAD22FF8-D477-4FD5-1EA7-33E694B64329}"/>
              </a:ext>
            </a:extLst>
          </p:cNvPr>
          <p:cNvGraphicFramePr>
            <a:graphicFrameLocks noGrp="1"/>
          </p:cNvGraphicFramePr>
          <p:nvPr/>
        </p:nvGraphicFramePr>
        <p:xfrm>
          <a:off x="614048" y="3684323"/>
          <a:ext cx="4428214" cy="1799160"/>
        </p:xfrm>
        <a:graphic>
          <a:graphicData uri="http://schemas.openxmlformats.org/drawingml/2006/table">
            <a:tbl>
              <a:tblPr/>
              <a:tblGrid>
                <a:gridCol w="644815">
                  <a:extLst>
                    <a:ext uri="{9D8B030D-6E8A-4147-A177-3AD203B41FA5}">
                      <a16:colId xmlns:a16="http://schemas.microsoft.com/office/drawing/2014/main" val="1141601305"/>
                    </a:ext>
                  </a:extLst>
                </a:gridCol>
                <a:gridCol w="2982266">
                  <a:extLst>
                    <a:ext uri="{9D8B030D-6E8A-4147-A177-3AD203B41FA5}">
                      <a16:colId xmlns:a16="http://schemas.microsoft.com/office/drawing/2014/main" val="428238063"/>
                    </a:ext>
                  </a:extLst>
                </a:gridCol>
                <a:gridCol w="801133">
                  <a:extLst>
                    <a:ext uri="{9D8B030D-6E8A-4147-A177-3AD203B41FA5}">
                      <a16:colId xmlns:a16="http://schemas.microsoft.com/office/drawing/2014/main" val="3926587428"/>
                    </a:ext>
                  </a:extLst>
                </a:gridCol>
              </a:tblGrid>
              <a:tr h="465037">
                <a:tc>
                  <a:txBody>
                    <a:bodyPr/>
                    <a:lstStyle/>
                    <a:p>
                      <a:pPr algn="ctr" fontAlgn="ctr"/>
                      <a:r>
                        <a:rPr lang="es-CO" sz="1100" b="1" i="0" u="none" strike="noStrike">
                          <a:solidFill>
                            <a:srgbClr val="FFFFFF"/>
                          </a:solidFill>
                          <a:effectLst/>
                          <a:latin typeface="Calibri" panose="020F0502020204030204" pitchFamily="34" charset="0"/>
                        </a:rPr>
                        <a:t>NO. INDICE</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dirty="0">
                          <a:solidFill>
                            <a:srgbClr val="FFFFFF"/>
                          </a:solidFill>
                          <a:effectLst/>
                          <a:latin typeface="Calibri" panose="020F0502020204030204" pitchFamily="34" charset="0"/>
                        </a:rPr>
                        <a:t> POLITICA DE INTEGRIDAD</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tc>
                  <a:txBody>
                    <a:bodyPr/>
                    <a:lstStyle/>
                    <a:p>
                      <a:pPr algn="ctr" fontAlgn="ctr"/>
                      <a:r>
                        <a:rPr lang="es-CO" sz="1000" b="1" i="0" u="none" strike="noStrike">
                          <a:solidFill>
                            <a:srgbClr val="FFFFFF"/>
                          </a:solidFill>
                          <a:effectLst/>
                          <a:latin typeface="Calibri" panose="020F0502020204030204" pitchFamily="34" charset="0"/>
                        </a:rPr>
                        <a:t>PUNTAJE</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2F75B5"/>
                    </a:solidFill>
                  </a:tcPr>
                </a:tc>
                <a:extLst>
                  <a:ext uri="{0D108BD9-81ED-4DB2-BD59-A6C34878D82A}">
                    <a16:rowId xmlns:a16="http://schemas.microsoft.com/office/drawing/2014/main" val="3539096602"/>
                  </a:ext>
                </a:extLst>
              </a:tr>
              <a:tr h="693744">
                <a:tc>
                  <a:txBody>
                    <a:bodyPr/>
                    <a:lstStyle/>
                    <a:p>
                      <a:pPr algn="ctr" fontAlgn="ctr"/>
                      <a:r>
                        <a:rPr lang="es-CO" sz="1200" b="1" i="0" u="none" strike="noStrike">
                          <a:solidFill>
                            <a:srgbClr val="000000"/>
                          </a:solidFill>
                          <a:effectLst/>
                          <a:latin typeface="Calibri" panose="020F0502020204030204" pitchFamily="34" charset="0"/>
                        </a:rPr>
                        <a:t>I05</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Calibri" panose="020F0502020204030204" pitchFamily="34" charset="0"/>
                        </a:rPr>
                        <a:t>CAMBIO CULTURAL BASADO EN LA IMPLEMENTACIÓN DEL CÓDIGO DE INTEGRIDAD DEL SERVICIO PÚBLICO</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91,3</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781668474"/>
                  </a:ext>
                </a:extLst>
              </a:tr>
              <a:tr h="640379">
                <a:tc>
                  <a:txBody>
                    <a:bodyPr/>
                    <a:lstStyle/>
                    <a:p>
                      <a:pPr algn="ctr" fontAlgn="ctr"/>
                      <a:r>
                        <a:rPr lang="es-CO" sz="1200" b="1" i="0" u="none" strike="noStrike">
                          <a:solidFill>
                            <a:srgbClr val="000000"/>
                          </a:solidFill>
                          <a:effectLst/>
                          <a:latin typeface="Calibri" panose="020F0502020204030204" pitchFamily="34" charset="0"/>
                        </a:rPr>
                        <a:t>I06</a:t>
                      </a:r>
                    </a:p>
                  </a:txBody>
                  <a:tcPr marL="0" marR="0" marT="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ES" sz="1200" b="0" i="0" u="none" strike="noStrike" dirty="0">
                          <a:solidFill>
                            <a:srgbClr val="000000"/>
                          </a:solidFill>
                          <a:effectLst/>
                          <a:latin typeface="Calibri" panose="020F0502020204030204" pitchFamily="34" charset="0"/>
                        </a:rPr>
                        <a:t>GESTIÓN ADECUADA DE ACCIONES PREVENTIVAS EN CONFLICTO DE INTERÉS</a:t>
                      </a:r>
                    </a:p>
                  </a:txBody>
                  <a:tcPr marL="0" marR="0" marT="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s-CO" sz="1200" b="1" i="0" u="none" strike="noStrike" dirty="0">
                          <a:solidFill>
                            <a:srgbClr val="000000"/>
                          </a:solidFill>
                          <a:effectLst/>
                          <a:latin typeface="Calibri" panose="020F0502020204030204" pitchFamily="34" charset="0"/>
                        </a:rPr>
                        <a:t>94,8</a:t>
                      </a:r>
                    </a:p>
                  </a:txBody>
                  <a:tcPr marL="0" marR="0" marT="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extLst>
                  <a:ext uri="{0D108BD9-81ED-4DB2-BD59-A6C34878D82A}">
                    <a16:rowId xmlns:a16="http://schemas.microsoft.com/office/drawing/2014/main" val="771175107"/>
                  </a:ext>
                </a:extLst>
              </a:tr>
            </a:tbl>
          </a:graphicData>
        </a:graphic>
      </p:graphicFrame>
      <p:sp>
        <p:nvSpPr>
          <p:cNvPr id="2" name="TextBox 6">
            <a:extLst>
              <a:ext uri="{FF2B5EF4-FFF2-40B4-BE49-F238E27FC236}">
                <a16:creationId xmlns:a16="http://schemas.microsoft.com/office/drawing/2014/main" id="{6BFEDD82-7D66-FD27-72B6-F59E1DF9A28A}"/>
              </a:ext>
            </a:extLst>
          </p:cNvPr>
          <p:cNvSpPr txBox="1"/>
          <p:nvPr/>
        </p:nvSpPr>
        <p:spPr>
          <a:xfrm>
            <a:off x="1801963" y="288462"/>
            <a:ext cx="8169351" cy="400110"/>
          </a:xfrm>
          <a:prstGeom prst="rect">
            <a:avLst/>
          </a:prstGeom>
          <a:noFill/>
        </p:spPr>
        <p:txBody>
          <a:bodyPr wrap="square" rtlCol="0">
            <a:spAutoFit/>
          </a:bodyPr>
          <a:lstStyle/>
          <a:p>
            <a:pPr algn="ctr"/>
            <a:r>
              <a:rPr lang="es-CO" sz="2000" b="1" baseline="0"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1. DIMENSIÓN DE TALENTO HUMANO 99,0 </a:t>
            </a:r>
            <a:endParaRPr lang="es-ES" sz="20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uadroTexto 5">
            <a:extLst>
              <a:ext uri="{FF2B5EF4-FFF2-40B4-BE49-F238E27FC236}">
                <a16:creationId xmlns:a16="http://schemas.microsoft.com/office/drawing/2014/main" id="{5D667A34-0D21-8EEC-673E-A0EB8A1C46EC}"/>
              </a:ext>
            </a:extLst>
          </p:cNvPr>
          <p:cNvSpPr txBox="1"/>
          <p:nvPr/>
        </p:nvSpPr>
        <p:spPr>
          <a:xfrm>
            <a:off x="5686697" y="843677"/>
            <a:ext cx="6357257" cy="5170646"/>
          </a:xfrm>
          <a:prstGeom prst="rect">
            <a:avLst/>
          </a:prstGeom>
          <a:noFill/>
        </p:spPr>
        <p:txBody>
          <a:bodyPr wrap="square">
            <a:spAutoFit/>
          </a:bodyPr>
          <a:lstStyle/>
          <a:p>
            <a:pPr marR="0" lvl="0" defTabSz="914400" rtl="0" eaLnBrk="1" fontAlgn="auto" latinLnBrk="0" hangingPunct="1">
              <a:lnSpc>
                <a:spcPct val="100000"/>
              </a:lnSpc>
              <a:spcBef>
                <a:spcPts val="0"/>
              </a:spcBef>
              <a:spcAft>
                <a:spcPts val="0"/>
              </a:spcAft>
              <a:buClrTx/>
              <a:buSzTx/>
              <a:tabLst/>
              <a:defRPr/>
            </a:pPr>
            <a:r>
              <a:rPr kumimoji="0" lang="es-ES" sz="1400" b="1" i="0" u="none" strike="noStrike" kern="1200" cap="none" spc="0" normalizeH="0" baseline="0" noProof="0" dirty="0">
                <a:ln>
                  <a:noFill/>
                </a:ln>
                <a:solidFill>
                  <a:schemeClr val="accent1">
                    <a:lumMod val="75000"/>
                  </a:schemeClr>
                </a:solidFill>
                <a:effectLst/>
                <a:uLnTx/>
                <a:uFillTx/>
                <a:ea typeface="+mn-ea"/>
                <a:cs typeface="+mn-cs"/>
              </a:rPr>
              <a:t>POLITICA GESTION ESTRATEGICA DEL TALENTO HUMANO 2021: 98,3. PREGUNTAS 2022: 36. PUNTAJE 2022 98,8</a:t>
            </a:r>
          </a:p>
          <a:p>
            <a:pPr>
              <a:defRPr/>
            </a:pPr>
            <a:r>
              <a:rPr lang="es-ES" sz="1400" b="1" dirty="0">
                <a:solidFill>
                  <a:schemeClr val="dk1"/>
                </a:solidFill>
              </a:rPr>
              <a:t>Se dio respuesta completa a los enunciados</a:t>
            </a:r>
          </a:p>
          <a:p>
            <a:pPr>
              <a:defRPr/>
            </a:pPr>
            <a:endParaRPr lang="es-CO" sz="1400" b="1" dirty="0">
              <a:solidFill>
                <a:schemeClr val="accent1">
                  <a:lumMod val="75000"/>
                </a:schemeClr>
              </a:solidFill>
            </a:endParaRPr>
          </a:p>
          <a:p>
            <a:pPr>
              <a:defRPr/>
            </a:pPr>
            <a:r>
              <a:rPr lang="es-CO" sz="1400" b="1" dirty="0">
                <a:solidFill>
                  <a:schemeClr val="accent1">
                    <a:lumMod val="75000"/>
                  </a:schemeClr>
                </a:solidFill>
              </a:rPr>
              <a:t>POLÍTICA INTEGRIDAD 2021: 90,3. </a:t>
            </a:r>
            <a:r>
              <a:rPr lang="es-ES" sz="1400" b="1" dirty="0">
                <a:solidFill>
                  <a:schemeClr val="accent1">
                    <a:lumMod val="75000"/>
                  </a:schemeClr>
                </a:solidFill>
              </a:rPr>
              <a:t>PREGUNTAS 2022:11. </a:t>
            </a:r>
            <a:r>
              <a:rPr kumimoji="0" lang="es-ES" sz="1400" b="1" i="0" u="none" strike="noStrike" kern="1200" cap="none" spc="0" normalizeH="0" baseline="0" noProof="0" dirty="0">
                <a:ln>
                  <a:noFill/>
                </a:ln>
                <a:solidFill>
                  <a:schemeClr val="accent1">
                    <a:lumMod val="75000"/>
                  </a:schemeClr>
                </a:solidFill>
                <a:effectLst/>
                <a:uLnTx/>
                <a:uFillTx/>
                <a:ea typeface="+mn-ea"/>
                <a:cs typeface="+mn-cs"/>
              </a:rPr>
              <a:t>PUNTAJE 2022 93,2</a:t>
            </a:r>
            <a:endParaRPr lang="es-ES" sz="1400" b="1" dirty="0">
              <a:solidFill>
                <a:schemeClr val="accent1">
                  <a:lumMod val="75000"/>
                </a:schemeClr>
              </a:solidFill>
            </a:endParaRPr>
          </a:p>
          <a:p>
            <a:pPr marR="0" lvl="0" defTabSz="914400" rtl="0" eaLnBrk="1" fontAlgn="auto" latinLnBrk="0" hangingPunct="1">
              <a:lnSpc>
                <a:spcPct val="100000"/>
              </a:lnSpc>
              <a:spcBef>
                <a:spcPts val="0"/>
              </a:spcBef>
              <a:spcAft>
                <a:spcPts val="0"/>
              </a:spcAft>
              <a:buClrTx/>
              <a:buSzTx/>
              <a:tabLst/>
              <a:defRPr/>
            </a:pPr>
            <a:endParaRPr lang="es-ES" sz="1400" dirty="0">
              <a:solidFill>
                <a:prstClr val="black"/>
              </a:solidFill>
            </a:endParaRPr>
          </a:p>
          <a:p>
            <a:pPr algn="l" rtl="0" eaLnBrk="1" fontAlgn="b" latinLnBrk="0" hangingPunct="1">
              <a:spcBef>
                <a:spcPts val="0"/>
              </a:spcBef>
              <a:spcAft>
                <a:spcPts val="0"/>
              </a:spcAft>
            </a:pPr>
            <a:r>
              <a:rPr lang="es-ES" sz="1400" b="1" dirty="0">
                <a:solidFill>
                  <a:schemeClr val="dk1"/>
                </a:solidFill>
              </a:rPr>
              <a:t>INT200. Para gestionar el cumplimiento de la política de integridad pública desde la planeación institucional, la entidad: </a:t>
            </a:r>
            <a:r>
              <a:rPr lang="es-ES" sz="1400" dirty="0">
                <a:solidFill>
                  <a:schemeClr val="dk1"/>
                </a:solidFill>
              </a:rPr>
              <a:t>Estableció </a:t>
            </a:r>
            <a:r>
              <a:rPr lang="es-ES" sz="1400" u="sng" dirty="0">
                <a:solidFill>
                  <a:schemeClr val="dk1"/>
                </a:solidFill>
              </a:rPr>
              <a:t>indicadores de impacto </a:t>
            </a:r>
            <a:r>
              <a:rPr lang="es-ES" sz="1400" dirty="0">
                <a:solidFill>
                  <a:schemeClr val="dk1"/>
                </a:solidFill>
              </a:rPr>
              <a:t>en el proceso de seguimiento y evaluación de la implementación de la estrategia de integridad</a:t>
            </a:r>
          </a:p>
          <a:p>
            <a:pPr fontAlgn="b"/>
            <a:endParaRPr lang="es-ES" sz="1400" b="1" dirty="0">
              <a:solidFill>
                <a:schemeClr val="dk1"/>
              </a:solidFill>
            </a:endParaRPr>
          </a:p>
          <a:p>
            <a:pPr fontAlgn="b"/>
            <a:r>
              <a:rPr lang="es-ES" sz="1400" b="1" dirty="0">
                <a:solidFill>
                  <a:schemeClr val="dk1"/>
                </a:solidFill>
              </a:rPr>
              <a:t>INT203. En sus acciones de difusión y sensibilización del código de integridad , </a:t>
            </a:r>
            <a:r>
              <a:rPr lang="es-ES" sz="1400" dirty="0">
                <a:solidFill>
                  <a:schemeClr val="dk1"/>
                </a:solidFill>
              </a:rPr>
              <a:t>la entidad incorporó: </a:t>
            </a:r>
            <a:r>
              <a:rPr lang="es-ES" sz="1400" u="sng" dirty="0">
                <a:solidFill>
                  <a:schemeClr val="dk1"/>
                </a:solidFill>
              </a:rPr>
              <a:t>carteleras, carteles o afiches; piezas multimedia </a:t>
            </a:r>
            <a:r>
              <a:rPr lang="es-ES" sz="1400" dirty="0">
                <a:solidFill>
                  <a:schemeClr val="dk1"/>
                </a:solidFill>
              </a:rPr>
              <a:t>en los canales institucionales  </a:t>
            </a:r>
          </a:p>
          <a:p>
            <a:pPr algn="l"/>
            <a:endParaRPr lang="es-ES" sz="1400" b="1" dirty="0">
              <a:solidFill>
                <a:schemeClr val="dk1"/>
              </a:solidFill>
            </a:endParaRPr>
          </a:p>
          <a:p>
            <a:pPr algn="l"/>
            <a:r>
              <a:rPr lang="es-ES" sz="1400" b="1" dirty="0">
                <a:solidFill>
                  <a:schemeClr val="dk1"/>
                </a:solidFill>
              </a:rPr>
              <a:t>INT210.</a:t>
            </a:r>
            <a:r>
              <a:rPr lang="es-ES" sz="1600" b="0" i="0" u="none" strike="noStrike" baseline="0" dirty="0">
                <a:solidFill>
                  <a:srgbClr val="004885"/>
                </a:solidFill>
                <a:latin typeface="Arial" panose="020B0604020202020204" pitchFamily="34" charset="0"/>
              </a:rPr>
              <a:t> </a:t>
            </a:r>
            <a:r>
              <a:rPr lang="es-ES" sz="1400" b="1" dirty="0">
                <a:solidFill>
                  <a:schemeClr val="dk1"/>
                </a:solidFill>
              </a:rPr>
              <a:t>En el marco del seguimiento y control para la gestión preventiva de conflictos de intereses y disminución de riesgos relacionados con la integridad pública, la entidad:</a:t>
            </a:r>
            <a:r>
              <a:rPr lang="es-ES" sz="1600" b="0" i="0" u="none" strike="noStrike" baseline="0" dirty="0">
                <a:solidFill>
                  <a:srgbClr val="004885"/>
                </a:solidFill>
                <a:latin typeface="Arial" panose="020B0604020202020204" pitchFamily="34" charset="0"/>
              </a:rPr>
              <a:t> </a:t>
            </a:r>
            <a:r>
              <a:rPr lang="es-ES" sz="1400" dirty="0">
                <a:solidFill>
                  <a:schemeClr val="dk1"/>
                </a:solidFill>
              </a:rPr>
              <a:t>Desarrolló </a:t>
            </a:r>
            <a:r>
              <a:rPr lang="es-ES" sz="1400" u="sng" dirty="0">
                <a:solidFill>
                  <a:schemeClr val="dk1"/>
                </a:solidFill>
              </a:rPr>
              <a:t>ejercicios de analítica de datos </a:t>
            </a:r>
            <a:r>
              <a:rPr lang="es-ES" sz="1400" dirty="0">
                <a:solidFill>
                  <a:schemeClr val="dk1"/>
                </a:solidFill>
              </a:rPr>
              <a:t>a partir de la información del aplicativo por la integridad pública e información </a:t>
            </a:r>
            <a:r>
              <a:rPr lang="es-CO" sz="1400" dirty="0">
                <a:solidFill>
                  <a:schemeClr val="dk1"/>
                </a:solidFill>
              </a:rPr>
              <a:t>complementaria</a:t>
            </a:r>
            <a:endParaRPr lang="es-ES" sz="1400" dirty="0">
              <a:solidFill>
                <a:schemeClr val="dk1"/>
              </a:solidFill>
            </a:endParaRPr>
          </a:p>
          <a:p>
            <a:pPr algn="l"/>
            <a:endParaRPr lang="es-ES" sz="1400" b="1" dirty="0">
              <a:solidFill>
                <a:schemeClr val="dk1"/>
              </a:solidFill>
            </a:endParaRPr>
          </a:p>
          <a:p>
            <a:pPr algn="l"/>
            <a:r>
              <a:rPr lang="es-ES" sz="1400" b="1" dirty="0">
                <a:solidFill>
                  <a:schemeClr val="dk1"/>
                </a:solidFill>
              </a:rPr>
              <a:t>INT211.</a:t>
            </a:r>
            <a:r>
              <a:rPr lang="es-ES" sz="1600" b="0" i="0" u="none" strike="noStrike" baseline="0" dirty="0">
                <a:solidFill>
                  <a:srgbClr val="004885"/>
                </a:solidFill>
                <a:latin typeface="Arial" panose="020B0604020202020204" pitchFamily="34" charset="0"/>
              </a:rPr>
              <a:t> </a:t>
            </a:r>
            <a:r>
              <a:rPr lang="es-ES" sz="1400" b="1" dirty="0">
                <a:solidFill>
                  <a:schemeClr val="dk1"/>
                </a:solidFill>
              </a:rPr>
              <a:t>Para fortalecer la gestión de riesgos y controles asociados a la integridad pública, la entidad:</a:t>
            </a:r>
            <a:r>
              <a:rPr lang="es-ES" sz="1600" b="0" i="0" u="none" strike="noStrike" baseline="0" dirty="0">
                <a:solidFill>
                  <a:srgbClr val="004885"/>
                </a:solidFill>
                <a:latin typeface="Arial" panose="020B0604020202020204" pitchFamily="34" charset="0"/>
              </a:rPr>
              <a:t> </a:t>
            </a:r>
            <a:r>
              <a:rPr lang="es-ES" sz="1400" dirty="0">
                <a:solidFill>
                  <a:schemeClr val="dk1"/>
                </a:solidFill>
              </a:rPr>
              <a:t>Diseñó e implementó una </a:t>
            </a:r>
            <a:r>
              <a:rPr lang="es-ES" sz="1400" u="sng" dirty="0">
                <a:solidFill>
                  <a:schemeClr val="dk1"/>
                </a:solidFill>
              </a:rPr>
              <a:t>metodología de seguimiento participativo</a:t>
            </a:r>
            <a:r>
              <a:rPr lang="es-ES" sz="1400" dirty="0">
                <a:solidFill>
                  <a:schemeClr val="dk1"/>
                </a:solidFill>
              </a:rPr>
              <a:t> al avance de las acciones de integridad pública y las recomendaciones formuladas en el Documento CONPES 4070 de 2021</a:t>
            </a:r>
          </a:p>
        </p:txBody>
      </p:sp>
      <p:sp>
        <p:nvSpPr>
          <p:cNvPr id="3" name="TextBox 6">
            <a:extLst>
              <a:ext uri="{FF2B5EF4-FFF2-40B4-BE49-F238E27FC236}">
                <a16:creationId xmlns:a16="http://schemas.microsoft.com/office/drawing/2014/main" id="{FDBFB189-B453-4BAE-E8C5-7CADC5771EED}"/>
              </a:ext>
            </a:extLst>
          </p:cNvPr>
          <p:cNvSpPr txBox="1"/>
          <p:nvPr/>
        </p:nvSpPr>
        <p:spPr>
          <a:xfrm>
            <a:off x="25400" y="6671245"/>
            <a:ext cx="181559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800" b="0" i="0" u="none" strike="noStrike" kern="1200" cap="none" spc="0" normalizeH="0" baseline="0" noProof="0" dirty="0">
                <a:ln>
                  <a:noFill/>
                </a:ln>
                <a:solidFill>
                  <a:prstClr val="white"/>
                </a:solidFill>
                <a:effectLst/>
                <a:uLnTx/>
                <a:uFillTx/>
                <a:latin typeface="Nunito Sans" pitchFamily="2" charset="77"/>
                <a:ea typeface="+mn-ea"/>
                <a:cs typeface="+mn-cs"/>
              </a:rPr>
              <a:t>PÚBLICA</a:t>
            </a:r>
          </a:p>
        </p:txBody>
      </p:sp>
    </p:spTree>
    <p:extLst>
      <p:ext uri="{BB962C8B-B14F-4D97-AF65-F5344CB8AC3E}">
        <p14:creationId xmlns:p14="http://schemas.microsoft.com/office/powerpoint/2010/main" val="146123000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5655</Words>
  <Application>Microsoft Office PowerPoint</Application>
  <PresentationFormat>Panorámica</PresentationFormat>
  <Paragraphs>820</Paragraphs>
  <Slides>24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24</vt:i4>
      </vt:variant>
    </vt:vector>
  </HeadingPairs>
  <TitlesOfParts>
    <vt:vector size="32" baseType="lpstr">
      <vt:lpstr>Arial</vt:lpstr>
      <vt:lpstr>Arial Narrow</vt:lpstr>
      <vt:lpstr>Calibri</vt:lpstr>
      <vt:lpstr>Calibri Light</vt:lpstr>
      <vt:lpstr>Nunito Sans</vt:lpstr>
      <vt:lpstr>Verdana</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Yohan Andres Pinzon Pinilla</dc:creator>
  <cp:lastModifiedBy>John Jairo Motta Botero</cp:lastModifiedBy>
  <cp:revision>30</cp:revision>
  <dcterms:created xsi:type="dcterms:W3CDTF">2023-05-24T15:42:17Z</dcterms:created>
  <dcterms:modified xsi:type="dcterms:W3CDTF">2024-07-30T21:33:33Z</dcterms:modified>
</cp:coreProperties>
</file>