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36"/>
  </p:notesMasterIdLst>
  <p:sldIdLst>
    <p:sldId id="257" r:id="rId5"/>
    <p:sldId id="2147374960" r:id="rId6"/>
    <p:sldId id="2147374961" r:id="rId7"/>
    <p:sldId id="2147374959" r:id="rId8"/>
    <p:sldId id="2147374992" r:id="rId9"/>
    <p:sldId id="2147375020" r:id="rId10"/>
    <p:sldId id="2147375022" r:id="rId11"/>
    <p:sldId id="2147375023" r:id="rId12"/>
    <p:sldId id="286" r:id="rId13"/>
    <p:sldId id="2147374995" r:id="rId14"/>
    <p:sldId id="2147374996" r:id="rId15"/>
    <p:sldId id="2147374997" r:id="rId16"/>
    <p:sldId id="2147374998" r:id="rId17"/>
    <p:sldId id="2147374999" r:id="rId18"/>
    <p:sldId id="2147375000" r:id="rId19"/>
    <p:sldId id="2147375001" r:id="rId20"/>
    <p:sldId id="2147375002" r:id="rId21"/>
    <p:sldId id="2147375003" r:id="rId22"/>
    <p:sldId id="2147375004" r:id="rId23"/>
    <p:sldId id="2147375005" r:id="rId24"/>
    <p:sldId id="2147375006" r:id="rId25"/>
    <p:sldId id="2147375007" r:id="rId26"/>
    <p:sldId id="2147375008" r:id="rId27"/>
    <p:sldId id="2147375009" r:id="rId28"/>
    <p:sldId id="2147375010" r:id="rId29"/>
    <p:sldId id="2147375011" r:id="rId30"/>
    <p:sldId id="2147375012" r:id="rId31"/>
    <p:sldId id="2147375013" r:id="rId32"/>
    <p:sldId id="2147375014" r:id="rId33"/>
    <p:sldId id="2147375015" r:id="rId34"/>
    <p:sldId id="2147375016" r:id="rId35"/>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79B46EC-4670-35D9-438C-F70029DB0A15}" name="Dirección de Planeación " initials="SCZM" userId="Dirección de Planeación "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EC75F"/>
    <a:srgbClr val="E53D7B"/>
    <a:srgbClr val="F18FBB"/>
    <a:srgbClr val="7030A0"/>
    <a:srgbClr val="5A5771"/>
    <a:srgbClr val="47A9AF"/>
    <a:srgbClr val="EE7D39"/>
    <a:srgbClr val="77B630"/>
    <a:srgbClr val="73BA1F"/>
    <a:srgbClr val="7EC6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2" d="100"/>
          <a:sy n="102" d="100"/>
        </p:scale>
        <p:origin x="83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8/10/relationships/authors" Targe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Jairo Motta Botero" userId="a726381b-ecaa-42f7-9ed8-088af8e84cc6" providerId="ADAL" clId="{954CF75F-D58F-4312-B36F-401CB3B2591C}"/>
    <pc:docChg chg="modSld">
      <pc:chgData name="John Jairo Motta Botero" userId="a726381b-ecaa-42f7-9ed8-088af8e84cc6" providerId="ADAL" clId="{954CF75F-D58F-4312-B36F-401CB3B2591C}" dt="2025-03-14T21:18:59.842" v="1" actId="20577"/>
      <pc:docMkLst>
        <pc:docMk/>
      </pc:docMkLst>
      <pc:sldChg chg="modSp mod">
        <pc:chgData name="John Jairo Motta Botero" userId="a726381b-ecaa-42f7-9ed8-088af8e84cc6" providerId="ADAL" clId="{954CF75F-D58F-4312-B36F-401CB3B2591C}" dt="2025-03-14T21:18:59.842" v="1" actId="20577"/>
        <pc:sldMkLst>
          <pc:docMk/>
          <pc:sldMk cId="2992101783" sldId="2147374961"/>
        </pc:sldMkLst>
        <pc:spChg chg="mod">
          <ac:chgData name="John Jairo Motta Botero" userId="a726381b-ecaa-42f7-9ed8-088af8e84cc6" providerId="ADAL" clId="{954CF75F-D58F-4312-B36F-401CB3B2591C}" dt="2025-03-14T21:18:59.842" v="1" actId="20577"/>
          <ac:spMkLst>
            <pc:docMk/>
            <pc:sldMk cId="2992101783" sldId="2147374961"/>
            <ac:spMk id="2" creationId="{D6144575-7664-EE26-FB7F-D566BFE034D1}"/>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5997671343713616E-2"/>
          <c:y val="3.9763380080038879E-2"/>
          <c:w val="0.92400225047242546"/>
          <c:h val="0.81535623547898051"/>
        </c:manualLayout>
      </c:layout>
      <c:lineChart>
        <c:grouping val="standard"/>
        <c:varyColors val="0"/>
        <c:ser>
          <c:idx val="1"/>
          <c:order val="1"/>
          <c:tx>
            <c:strRef>
              <c:f>'Índice Global'!$B$13</c:f>
              <c:strCache>
                <c:ptCount val="1"/>
                <c:pt idx="0">
                  <c:v>ICBF</c:v>
                </c:pt>
              </c:strCache>
            </c:strRef>
          </c:tx>
          <c:spPr>
            <a:ln w="22225" cap="rnd">
              <a:solidFill>
                <a:schemeClr val="accent6">
                  <a:lumMod val="75000"/>
                </a:schemeClr>
              </a:solidFill>
              <a:round/>
            </a:ln>
            <a:effectLst/>
          </c:spPr>
          <c:marker>
            <c:symbol val="triangle"/>
            <c:size val="6"/>
            <c:spPr>
              <a:solidFill>
                <a:schemeClr val="accent6">
                  <a:lumMod val="75000"/>
                </a:schemeClr>
              </a:solidFill>
              <a:ln w="9525">
                <a:solidFill>
                  <a:schemeClr val="accent5"/>
                </a:solidFill>
                <a:round/>
              </a:ln>
              <a:effectLst/>
            </c:spPr>
          </c:marker>
          <c:dLbls>
            <c:spPr>
              <a:solidFill>
                <a:schemeClr val="accent6"/>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'Índice Global'!$C$12:$F$12</c:f>
              <c:numCache>
                <c:formatCode>General</c:formatCode>
                <c:ptCount val="4"/>
                <c:pt idx="0">
                  <c:v>2020</c:v>
                </c:pt>
                <c:pt idx="1">
                  <c:v>2021</c:v>
                </c:pt>
                <c:pt idx="2">
                  <c:v>2022</c:v>
                </c:pt>
                <c:pt idx="3">
                  <c:v>2023</c:v>
                </c:pt>
              </c:numCache>
            </c:numRef>
          </c:cat>
          <c:val>
            <c:numRef>
              <c:f>'Índice Global'!$C$13:$F$13</c:f>
              <c:numCache>
                <c:formatCode>General</c:formatCode>
                <c:ptCount val="4"/>
                <c:pt idx="0">
                  <c:v>92.4</c:v>
                </c:pt>
                <c:pt idx="1">
                  <c:v>96.6</c:v>
                </c:pt>
                <c:pt idx="2">
                  <c:v>91.5</c:v>
                </c:pt>
                <c:pt idx="3">
                  <c:v>91.2</c:v>
                </c:pt>
              </c:numCache>
            </c:numRef>
          </c:val>
          <c:smooth val="1"/>
          <c:extLst>
            <c:ext xmlns:c16="http://schemas.microsoft.com/office/drawing/2014/chart" uri="{C3380CC4-5D6E-409C-BE32-E72D297353CC}">
              <c16:uniqueId val="{00000000-BF8B-436E-8764-77228A2BDDEA}"/>
            </c:ext>
          </c:extLst>
        </c:ser>
        <c:ser>
          <c:idx val="2"/>
          <c:order val="2"/>
          <c:tx>
            <c:strRef>
              <c:f>'Índice Global'!$B$14</c:f>
              <c:strCache>
                <c:ptCount val="1"/>
                <c:pt idx="0">
                  <c:v>INCI</c:v>
                </c:pt>
              </c:strCache>
            </c:strRef>
          </c:tx>
          <c:spPr>
            <a:ln w="22225" cap="rnd">
              <a:solidFill>
                <a:schemeClr val="accent2">
                  <a:lumMod val="75000"/>
                </a:schemeClr>
              </a:solidFill>
              <a:round/>
            </a:ln>
            <a:effectLst/>
          </c:spPr>
          <c:marker>
            <c:symbol val="x"/>
            <c:size val="6"/>
            <c:spPr>
              <a:solidFill>
                <a:schemeClr val="accent2">
                  <a:lumMod val="75000"/>
                </a:schemeClr>
              </a:solidFill>
              <a:ln w="9525">
                <a:solidFill>
                  <a:schemeClr val="accent4"/>
                </a:solidFill>
                <a:round/>
              </a:ln>
              <a:effectLst/>
            </c:spPr>
          </c:marker>
          <c:dLbls>
            <c:dLbl>
              <c:idx val="1"/>
              <c:layout>
                <c:manualLayout>
                  <c:x val="-2.3219512908608041E-2"/>
                  <c:y val="-3.2228126421461764E-2"/>
                </c:manualLayout>
              </c:layout>
              <c:spPr>
                <a:solidFill>
                  <a:schemeClr val="accent2">
                    <a:lumMod val="75000"/>
                  </a:schemeClr>
                </a:solidFill>
                <a:ln>
                  <a:noFill/>
                </a:ln>
                <a:effectLst/>
              </c:spPr>
              <c:txPr>
                <a:bodyPr rot="0" spcFirstLastPara="1" vertOverflow="ellipsis" vert="horz" wrap="square" lIns="38100" tIns="19050" rIns="38100" bIns="19050" anchor="ctr" anchorCtr="1">
                  <a:noAutofit/>
                </a:bodyPr>
                <a:lstStyle/>
                <a:p>
                  <a:pPr>
                    <a:defRPr sz="900" b="1" i="0" u="none" strike="noStrike" kern="1200" baseline="0">
                      <a:solidFill>
                        <a:schemeClr val="bg1"/>
                      </a:solidFill>
                      <a:latin typeface="+mn-lt"/>
                      <a:ea typeface="+mn-ea"/>
                      <a:cs typeface="+mn-cs"/>
                    </a:defRPr>
                  </a:pPr>
                  <a:endParaRPr lang="es-CO"/>
                </a:p>
              </c:txPr>
              <c:dLblPos val="r"/>
              <c:showLegendKey val="0"/>
              <c:showVal val="1"/>
              <c:showCatName val="0"/>
              <c:showSerName val="0"/>
              <c:showPercent val="0"/>
              <c:showBubbleSize val="0"/>
              <c:extLst>
                <c:ext xmlns:c15="http://schemas.microsoft.com/office/drawing/2012/chart" uri="{CE6537A1-D6FC-4f65-9D91-7224C49458BB}">
                  <c15:layout>
                    <c:manualLayout>
                      <c:w val="3.0048781411139817E-2"/>
                      <c:h val="1.8691019318202846E-2"/>
                    </c:manualLayout>
                  </c15:layout>
                </c:ext>
                <c:ext xmlns:c16="http://schemas.microsoft.com/office/drawing/2014/chart" uri="{C3380CC4-5D6E-409C-BE32-E72D297353CC}">
                  <c16:uniqueId val="{00000001-BF8B-436E-8764-77228A2BDDEA}"/>
                </c:ext>
              </c:extLst>
            </c:dLbl>
            <c:dLbl>
              <c:idx val="2"/>
              <c:spPr>
                <a:solidFill>
                  <a:schemeClr val="accent2">
                    <a:lumMod val="75000"/>
                  </a:schemeClr>
                </a:solidFill>
                <a:ln>
                  <a:noFill/>
                </a:ln>
                <a:effectLst/>
              </c:spPr>
              <c:txPr>
                <a:bodyPr rot="0" spcFirstLastPara="1" vertOverflow="ellipsis" vert="horz" wrap="square" lIns="38100" tIns="19050" rIns="38100" bIns="19050" anchor="ctr" anchorCtr="1">
                  <a:noAutofit/>
                </a:bodyPr>
                <a:lstStyle/>
                <a:p>
                  <a:pPr>
                    <a:defRPr sz="900" b="1" i="0" u="none" strike="noStrike" kern="1200" baseline="0">
                      <a:solidFill>
                        <a:schemeClr val="bg1"/>
                      </a:solidFill>
                      <a:latin typeface="+mn-lt"/>
                      <a:ea typeface="+mn-ea"/>
                      <a:cs typeface="+mn-cs"/>
                    </a:defRPr>
                  </a:pPr>
                  <a:endParaRPr lang="es-CO"/>
                </a:p>
              </c:txPr>
              <c:dLblPos val="t"/>
              <c:showLegendKey val="0"/>
              <c:showVal val="1"/>
              <c:showCatName val="0"/>
              <c:showSerName val="0"/>
              <c:showPercent val="0"/>
              <c:showBubbleSize val="0"/>
              <c:extLst>
                <c:ext xmlns:c15="http://schemas.microsoft.com/office/drawing/2012/chart" uri="{CE6537A1-D6FC-4f65-9D91-7224C49458BB}">
                  <c15:layout>
                    <c:manualLayout>
                      <c:w val="3.2780488812152529E-2"/>
                      <c:h val="3.3252684530613974E-2"/>
                    </c:manualLayout>
                  </c15:layout>
                </c:ext>
                <c:ext xmlns:c16="http://schemas.microsoft.com/office/drawing/2014/chart" uri="{C3380CC4-5D6E-409C-BE32-E72D297353CC}">
                  <c16:uniqueId val="{00000002-BF8B-436E-8764-77228A2BDDEA}"/>
                </c:ext>
              </c:extLst>
            </c:dLbl>
            <c:spPr>
              <a:solidFill>
                <a:schemeClr val="accent2">
                  <a:lumMod val="75000"/>
                </a:schemeClr>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'Índice Global'!$C$12:$F$12</c:f>
              <c:numCache>
                <c:formatCode>General</c:formatCode>
                <c:ptCount val="4"/>
                <c:pt idx="0">
                  <c:v>2020</c:v>
                </c:pt>
                <c:pt idx="1">
                  <c:v>2021</c:v>
                </c:pt>
                <c:pt idx="2">
                  <c:v>2022</c:v>
                </c:pt>
                <c:pt idx="3">
                  <c:v>2023</c:v>
                </c:pt>
              </c:numCache>
            </c:numRef>
          </c:cat>
          <c:val>
            <c:numRef>
              <c:f>'Índice Global'!$C$14:$F$14</c:f>
              <c:numCache>
                <c:formatCode>General</c:formatCode>
                <c:ptCount val="4"/>
                <c:pt idx="0">
                  <c:v>93.4</c:v>
                </c:pt>
                <c:pt idx="1">
                  <c:v>97.1</c:v>
                </c:pt>
                <c:pt idx="2">
                  <c:v>86.6</c:v>
                </c:pt>
                <c:pt idx="3">
                  <c:v>81.3</c:v>
                </c:pt>
              </c:numCache>
            </c:numRef>
          </c:val>
          <c:smooth val="1"/>
          <c:extLst>
            <c:ext xmlns:c16="http://schemas.microsoft.com/office/drawing/2014/chart" uri="{C3380CC4-5D6E-409C-BE32-E72D297353CC}">
              <c16:uniqueId val="{00000003-BF8B-436E-8764-77228A2BDDEA}"/>
            </c:ext>
          </c:extLst>
        </c:ser>
        <c:ser>
          <c:idx val="3"/>
          <c:order val="3"/>
          <c:tx>
            <c:strRef>
              <c:f>'Índice Global'!$B$15</c:f>
              <c:strCache>
                <c:ptCount val="1"/>
                <c:pt idx="0">
                  <c:v>INSOR</c:v>
                </c:pt>
              </c:strCache>
            </c:strRef>
          </c:tx>
          <c:spPr>
            <a:ln w="22225" cap="rnd">
              <a:solidFill>
                <a:schemeClr val="accent1">
                  <a:lumMod val="75000"/>
                </a:schemeClr>
              </a:solidFill>
              <a:round/>
            </a:ln>
            <a:effectLst/>
          </c:spPr>
          <c:marker>
            <c:symbol val="x"/>
            <c:size val="6"/>
            <c:spPr>
              <a:solidFill>
                <a:schemeClr val="accent1">
                  <a:lumMod val="75000"/>
                </a:schemeClr>
              </a:solidFill>
              <a:ln w="9525">
                <a:solidFill>
                  <a:schemeClr val="accent6">
                    <a:lumMod val="60000"/>
                  </a:schemeClr>
                </a:solidFill>
                <a:round/>
              </a:ln>
              <a:effectLst/>
            </c:spPr>
          </c:marker>
          <c:dLbls>
            <c:spPr>
              <a:solidFill>
                <a:schemeClr val="accent1">
                  <a:lumMod val="40000"/>
                  <a:lumOff val="60000"/>
                </a:schemeClr>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s-CO"/>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'Índice Global'!$C$12:$F$12</c:f>
              <c:numCache>
                <c:formatCode>General</c:formatCode>
                <c:ptCount val="4"/>
                <c:pt idx="0">
                  <c:v>2020</c:v>
                </c:pt>
                <c:pt idx="1">
                  <c:v>2021</c:v>
                </c:pt>
                <c:pt idx="2">
                  <c:v>2022</c:v>
                </c:pt>
                <c:pt idx="3">
                  <c:v>2023</c:v>
                </c:pt>
              </c:numCache>
            </c:numRef>
          </c:cat>
          <c:val>
            <c:numRef>
              <c:f>'Índice Global'!$C$15:$F$15</c:f>
              <c:numCache>
                <c:formatCode>General</c:formatCode>
                <c:ptCount val="4"/>
                <c:pt idx="0">
                  <c:v>90.2</c:v>
                </c:pt>
                <c:pt idx="1">
                  <c:v>96</c:v>
                </c:pt>
                <c:pt idx="2">
                  <c:v>82.8</c:v>
                </c:pt>
                <c:pt idx="3">
                  <c:v>88</c:v>
                </c:pt>
              </c:numCache>
            </c:numRef>
          </c:val>
          <c:smooth val="1"/>
          <c:extLst>
            <c:ext xmlns:c16="http://schemas.microsoft.com/office/drawing/2014/chart" uri="{C3380CC4-5D6E-409C-BE32-E72D297353CC}">
              <c16:uniqueId val="{00000004-BF8B-436E-8764-77228A2BDDEA}"/>
            </c:ext>
          </c:extLst>
        </c:ser>
        <c:dLbls>
          <c:dLblPos val="t"/>
          <c:showLegendKey val="0"/>
          <c:showVal val="1"/>
          <c:showCatName val="0"/>
          <c:showSerName val="0"/>
          <c:showPercent val="0"/>
          <c:showBubbleSize val="0"/>
        </c:dLbls>
        <c:marker val="1"/>
        <c:smooth val="0"/>
        <c:axId val="1661515039"/>
        <c:axId val="1788283791"/>
        <c:extLst>
          <c:ext xmlns:c15="http://schemas.microsoft.com/office/drawing/2012/chart" uri="{02D57815-91ED-43cb-92C2-25804820EDAC}">
            <c15:filteredLineSeries>
              <c15:ser>
                <c:idx val="0"/>
                <c:order val="0"/>
                <c:tx>
                  <c:strRef>
                    <c:extLst>
                      <c:ext uri="{02D57815-91ED-43cb-92C2-25804820EDAC}">
                        <c15:formulaRef>
                          <c15:sqref>'Índice Global'!$B$12</c15:sqref>
                        </c15:formulaRef>
                      </c:ext>
                    </c:extLst>
                    <c:strCache>
                      <c:ptCount val="1"/>
                      <c:pt idx="0">
                        <c:v>Entidad</c:v>
                      </c:pt>
                    </c:strCache>
                  </c:strRef>
                </c:tx>
                <c:spPr>
                  <a:ln w="22225" cap="rnd">
                    <a:solidFill>
                      <a:schemeClr val="accent6"/>
                    </a:solidFill>
                    <a:round/>
                  </a:ln>
                  <a:effectLst/>
                </c:spPr>
                <c:marker>
                  <c:symbol val="square"/>
                  <c:size val="6"/>
                  <c:spPr>
                    <a:solidFill>
                      <a:schemeClr val="accent6"/>
                    </a:solidFill>
                    <a:ln w="9525">
                      <a:solidFill>
                        <a:schemeClr val="accent6"/>
                      </a:solidFill>
                      <a:round/>
                    </a:ln>
                    <a:effectLst/>
                  </c:spPr>
                </c:marker>
                <c:dLbls>
                  <c:spPr>
                    <a:solidFill>
                      <a:schemeClr val="accent5">
                        <a:lumMod val="75000"/>
                      </a:schemeClr>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s-CO"/>
                    </a:p>
                  </c:txPr>
                  <c:dLblPos val="t"/>
                  <c:showLegendKey val="0"/>
                  <c:showVal val="1"/>
                  <c:showCatName val="0"/>
                  <c:showSerName val="0"/>
                  <c:showPercent val="0"/>
                  <c:showBubbleSize val="0"/>
                  <c:showLeaderLines val="0"/>
                  <c:extLst>
                    <c:ext uri="{CE6537A1-D6FC-4f65-9D91-7224C49458BB}">
                      <c15:showLeaderLines val="1"/>
                      <c15:leaderLines>
                        <c:spPr>
                          <a:ln w="9525">
                            <a:solidFill>
                              <a:schemeClr val="tx1">
                                <a:lumMod val="35000"/>
                                <a:lumOff val="65000"/>
                              </a:schemeClr>
                            </a:solidFill>
                          </a:ln>
                          <a:effectLst/>
                        </c:spPr>
                      </c15:leaderLines>
                    </c:ext>
                  </c:extLst>
                </c:dLbls>
                <c:cat>
                  <c:numRef>
                    <c:extLst>
                      <c:ext uri="{02D57815-91ED-43cb-92C2-25804820EDAC}">
                        <c15:formulaRef>
                          <c15:sqref>'Índice Global'!$C$12:$F$12</c15:sqref>
                        </c15:formulaRef>
                      </c:ext>
                    </c:extLst>
                    <c:numCache>
                      <c:formatCode>General</c:formatCode>
                      <c:ptCount val="4"/>
                      <c:pt idx="0">
                        <c:v>2020</c:v>
                      </c:pt>
                      <c:pt idx="1">
                        <c:v>2021</c:v>
                      </c:pt>
                      <c:pt idx="2">
                        <c:v>2022</c:v>
                      </c:pt>
                      <c:pt idx="3">
                        <c:v>2023</c:v>
                      </c:pt>
                    </c:numCache>
                  </c:numRef>
                </c:cat>
                <c:val>
                  <c:numRef>
                    <c:extLst>
                      <c:ext uri="{02D57815-91ED-43cb-92C2-25804820EDAC}">
                        <c15:formulaRef>
                          <c15:sqref>'Índice Global'!$C$12:$F$12</c15:sqref>
                        </c15:formulaRef>
                      </c:ext>
                    </c:extLst>
                    <c:numCache>
                      <c:formatCode>General</c:formatCode>
                      <c:ptCount val="4"/>
                      <c:pt idx="0">
                        <c:v>2020</c:v>
                      </c:pt>
                      <c:pt idx="1">
                        <c:v>2021</c:v>
                      </c:pt>
                      <c:pt idx="2">
                        <c:v>2022</c:v>
                      </c:pt>
                      <c:pt idx="3">
                        <c:v>2023</c:v>
                      </c:pt>
                    </c:numCache>
                  </c:numRef>
                </c:val>
                <c:smooth val="1"/>
                <c:extLst>
                  <c:ext xmlns:c16="http://schemas.microsoft.com/office/drawing/2014/chart" uri="{C3380CC4-5D6E-409C-BE32-E72D297353CC}">
                    <c16:uniqueId val="{00000005-BF8B-436E-8764-77228A2BDDEA}"/>
                  </c:ext>
                </c:extLst>
              </c15:ser>
            </c15:filteredLineSeries>
          </c:ext>
        </c:extLst>
      </c:lineChart>
      <c:catAx>
        <c:axId val="1661515039"/>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cap="all" spc="120" normalizeH="0" baseline="0">
                <a:solidFill>
                  <a:schemeClr val="tx1">
                    <a:lumMod val="65000"/>
                    <a:lumOff val="35000"/>
                  </a:schemeClr>
                </a:solidFill>
                <a:latin typeface="+mn-lt"/>
                <a:ea typeface="+mn-ea"/>
                <a:cs typeface="+mn-cs"/>
              </a:defRPr>
            </a:pPr>
            <a:endParaRPr lang="es-CO"/>
          </a:p>
        </c:txPr>
        <c:crossAx val="1788283791"/>
        <c:crosses val="autoZero"/>
        <c:auto val="1"/>
        <c:lblAlgn val="ctr"/>
        <c:lblOffset val="100"/>
        <c:noMultiLvlLbl val="0"/>
      </c:catAx>
      <c:valAx>
        <c:axId val="1788283791"/>
        <c:scaling>
          <c:orientation val="minMax"/>
          <c:max val="100"/>
          <c:min val="80"/>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1661515039"/>
        <c:crosses val="autoZero"/>
        <c:crossBetween val="between"/>
      </c:valAx>
      <c:spPr>
        <a:noFill/>
        <a:ln w="15875" cmpd="dbl">
          <a:solidFill>
            <a:srgbClr val="4472C4">
              <a:lumMod val="60000"/>
              <a:lumOff val="40000"/>
            </a:srgbClr>
          </a:solidFill>
        </a:ln>
        <a:effectLst>
          <a:softEdge rad="38100"/>
        </a:effectLst>
      </c:spPr>
    </c:plotArea>
    <c:legend>
      <c:legendPos val="b"/>
      <c:layout>
        <c:manualLayout>
          <c:xMode val="edge"/>
          <c:yMode val="edge"/>
          <c:x val="0.14472016655812761"/>
          <c:y val="0.91410999417322625"/>
          <c:w val="0.73111213072050196"/>
          <c:h val="5.2702089787325976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'[Grafica dimensiones mipg-14-08-24.xlsx]7 dimen'!$K$14</c:f>
              <c:strCache>
                <c:ptCount val="1"/>
                <c:pt idx="0">
                  <c:v>2023</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Nunito Sans" pitchFamily="2" charset="0"/>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'[Grafica dimensiones mipg-14-08-24.xlsx]7 dimen'!$J$15:$J$21</c:f>
              <c:strCache>
                <c:ptCount val="7"/>
                <c:pt idx="0">
                  <c:v>D7 Control Interno</c:v>
                </c:pt>
                <c:pt idx="1">
                  <c:v>D6 Gestión del Conocimiento y la Innovación</c:v>
                </c:pt>
                <c:pt idx="2">
                  <c:v>D5 Información y Comunicación</c:v>
                </c:pt>
                <c:pt idx="3">
                  <c:v>D4 Evaluación de Resultados</c:v>
                </c:pt>
                <c:pt idx="4">
                  <c:v>D3 Gestión con valores para Resultados </c:v>
                </c:pt>
                <c:pt idx="5">
                  <c:v>D2 Direcciónamiento Estrategico y Planeación</c:v>
                </c:pt>
                <c:pt idx="6">
                  <c:v>D1 Talento Humano</c:v>
                </c:pt>
              </c:strCache>
            </c:strRef>
          </c:cat>
          <c:val>
            <c:numRef>
              <c:f>'[Grafica dimensiones mipg-14-08-24.xlsx]7 dimen'!$K$15:$K$21</c:f>
              <c:numCache>
                <c:formatCode>General</c:formatCode>
                <c:ptCount val="7"/>
                <c:pt idx="0">
                  <c:v>98.1</c:v>
                </c:pt>
                <c:pt idx="1">
                  <c:v>92.5</c:v>
                </c:pt>
                <c:pt idx="2">
                  <c:v>84.1</c:v>
                </c:pt>
                <c:pt idx="3">
                  <c:v>91.5</c:v>
                </c:pt>
                <c:pt idx="4">
                  <c:v>91.8</c:v>
                </c:pt>
                <c:pt idx="5">
                  <c:v>94.6</c:v>
                </c:pt>
                <c:pt idx="6">
                  <c:v>95.2</c:v>
                </c:pt>
              </c:numCache>
            </c:numRef>
          </c:val>
          <c:extLst>
            <c:ext xmlns:c16="http://schemas.microsoft.com/office/drawing/2014/chart" uri="{C3380CC4-5D6E-409C-BE32-E72D297353CC}">
              <c16:uniqueId val="{00000000-B76B-432A-83B5-34AA5432BE7F}"/>
            </c:ext>
          </c:extLst>
        </c:ser>
        <c:ser>
          <c:idx val="1"/>
          <c:order val="1"/>
          <c:tx>
            <c:strRef>
              <c:f>'[Grafica dimensiones mipg-14-08-24.xlsx]7 dimen'!$L$14</c:f>
              <c:strCache>
                <c:ptCount val="1"/>
                <c:pt idx="0">
                  <c:v>2022</c:v>
                </c:pt>
              </c:strCache>
            </c:strRef>
          </c:tx>
          <c:spPr>
            <a:solidFill>
              <a:schemeClr val="accent6">
                <a:lumMod val="75000"/>
              </a:schemeClr>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Nunito Sans" pitchFamily="2" charset="0"/>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'[Grafica dimensiones mipg-14-08-24.xlsx]7 dimen'!$J$15:$J$21</c:f>
              <c:strCache>
                <c:ptCount val="7"/>
                <c:pt idx="0">
                  <c:v>D7 Control Interno</c:v>
                </c:pt>
                <c:pt idx="1">
                  <c:v>D6 Gestión del Conocimiento y la Innovación</c:v>
                </c:pt>
                <c:pt idx="2">
                  <c:v>D5 Información y Comunicación</c:v>
                </c:pt>
                <c:pt idx="3">
                  <c:v>D4 Evaluación de Resultados</c:v>
                </c:pt>
                <c:pt idx="4">
                  <c:v>D3 Gestión con valores para Resultados </c:v>
                </c:pt>
                <c:pt idx="5">
                  <c:v>D2 Direcciónamiento Estrategico y Planeación</c:v>
                </c:pt>
                <c:pt idx="6">
                  <c:v>D1 Talento Humano</c:v>
                </c:pt>
              </c:strCache>
            </c:strRef>
          </c:cat>
          <c:val>
            <c:numRef>
              <c:f>'[Grafica dimensiones mipg-14-08-24.xlsx]7 dimen'!$L$15:$L$21</c:f>
              <c:numCache>
                <c:formatCode>_-* #,##0.0_-;\-* #,##0.0_-;_-* "-"??_-;_-@_-</c:formatCode>
                <c:ptCount val="7"/>
                <c:pt idx="0">
                  <c:v>99</c:v>
                </c:pt>
                <c:pt idx="1">
                  <c:v>91.2</c:v>
                </c:pt>
                <c:pt idx="2">
                  <c:v>88.5</c:v>
                </c:pt>
                <c:pt idx="3">
                  <c:v>92.6</c:v>
                </c:pt>
                <c:pt idx="4">
                  <c:v>89.7</c:v>
                </c:pt>
                <c:pt idx="5">
                  <c:v>94.4</c:v>
                </c:pt>
                <c:pt idx="6">
                  <c:v>95.2</c:v>
                </c:pt>
              </c:numCache>
            </c:numRef>
          </c:val>
          <c:extLst>
            <c:ext xmlns:c16="http://schemas.microsoft.com/office/drawing/2014/chart" uri="{C3380CC4-5D6E-409C-BE32-E72D297353CC}">
              <c16:uniqueId val="{00000001-B76B-432A-83B5-34AA5432BE7F}"/>
            </c:ext>
          </c:extLst>
        </c:ser>
        <c:ser>
          <c:idx val="2"/>
          <c:order val="2"/>
          <c:tx>
            <c:strRef>
              <c:f>'[Grafica dimensiones mipg-14-08-24.xlsx]7 dimen'!$M$14</c:f>
              <c:strCache>
                <c:ptCount val="1"/>
                <c:pt idx="0">
                  <c:v>2021</c:v>
                </c:pt>
              </c:strCache>
            </c:strRef>
          </c:tx>
          <c:spPr>
            <a:solidFill>
              <a:schemeClr val="accent6">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Nunito Sans" pitchFamily="2" charset="0"/>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'[Grafica dimensiones mipg-14-08-24.xlsx]7 dimen'!$J$15:$J$21</c:f>
              <c:strCache>
                <c:ptCount val="7"/>
                <c:pt idx="0">
                  <c:v>D7 Control Interno</c:v>
                </c:pt>
                <c:pt idx="1">
                  <c:v>D6 Gestión del Conocimiento y la Innovación</c:v>
                </c:pt>
                <c:pt idx="2">
                  <c:v>D5 Información y Comunicación</c:v>
                </c:pt>
                <c:pt idx="3">
                  <c:v>D4 Evaluación de Resultados</c:v>
                </c:pt>
                <c:pt idx="4">
                  <c:v>D3 Gestión con valores para Resultados </c:v>
                </c:pt>
                <c:pt idx="5">
                  <c:v>D2 Direcciónamiento Estrategico y Planeación</c:v>
                </c:pt>
                <c:pt idx="6">
                  <c:v>D1 Talento Humano</c:v>
                </c:pt>
              </c:strCache>
            </c:strRef>
          </c:cat>
          <c:val>
            <c:numRef>
              <c:f>'[Grafica dimensiones mipg-14-08-24.xlsx]7 dimen'!$M$15:$M$21</c:f>
              <c:numCache>
                <c:formatCode>_-* #,##0.0_-;\-* #,##0.0_-;_-* "-"??_-;_-@_-</c:formatCode>
                <c:ptCount val="7"/>
                <c:pt idx="0">
                  <c:v>97.2</c:v>
                </c:pt>
                <c:pt idx="1">
                  <c:v>96.5</c:v>
                </c:pt>
                <c:pt idx="2">
                  <c:v>96.6</c:v>
                </c:pt>
                <c:pt idx="3">
                  <c:v>93.8</c:v>
                </c:pt>
                <c:pt idx="4">
                  <c:v>98.5</c:v>
                </c:pt>
                <c:pt idx="5">
                  <c:v>89.6</c:v>
                </c:pt>
                <c:pt idx="6">
                  <c:v>95.7</c:v>
                </c:pt>
              </c:numCache>
            </c:numRef>
          </c:val>
          <c:extLst>
            <c:ext xmlns:c16="http://schemas.microsoft.com/office/drawing/2014/chart" uri="{C3380CC4-5D6E-409C-BE32-E72D297353CC}">
              <c16:uniqueId val="{00000002-B76B-432A-83B5-34AA5432BE7F}"/>
            </c:ext>
          </c:extLst>
        </c:ser>
        <c:ser>
          <c:idx val="4"/>
          <c:order val="4"/>
          <c:tx>
            <c:strRef>
              <c:f>'[Grafica dimensiones mipg-14-08-24.xlsx]7 dimen'!$O$14</c:f>
              <c:strCache>
                <c:ptCount val="1"/>
                <c:pt idx="0">
                  <c:v>2019</c:v>
                </c:pt>
              </c:strCache>
            </c:strRef>
          </c:tx>
          <c:spPr>
            <a:solidFill>
              <a:schemeClr val="accent4">
                <a:lumMod val="40000"/>
                <a:lumOff val="60000"/>
              </a:schemeClr>
            </a:solidFill>
            <a:ln>
              <a:noFill/>
            </a:ln>
            <a:effectLst/>
          </c:spPr>
          <c:invertIfNegative val="0"/>
          <c:cat>
            <c:strRef>
              <c:f>'[Grafica dimensiones mipg-14-08-24.xlsx]7 dimen'!$J$15:$J$21</c:f>
              <c:strCache>
                <c:ptCount val="7"/>
                <c:pt idx="0">
                  <c:v>D7 Control Interno</c:v>
                </c:pt>
                <c:pt idx="1">
                  <c:v>D6 Gestión del Conocimiento y la Innovación</c:v>
                </c:pt>
                <c:pt idx="2">
                  <c:v>D5 Información y Comunicación</c:v>
                </c:pt>
                <c:pt idx="3">
                  <c:v>D4 Evaluación de Resultados</c:v>
                </c:pt>
                <c:pt idx="4">
                  <c:v>D3 Gestión con valores para Resultados </c:v>
                </c:pt>
                <c:pt idx="5">
                  <c:v>D2 Direcciónamiento Estrategico y Planeación</c:v>
                </c:pt>
                <c:pt idx="6">
                  <c:v>D1 Talento Humano</c:v>
                </c:pt>
              </c:strCache>
            </c:strRef>
          </c:cat>
          <c:val>
            <c:numRef>
              <c:f>'[Grafica dimensiones mipg-14-08-24.xlsx]7 dimen'!$O$15:$O$21</c:f>
              <c:numCache>
                <c:formatCode>_-* #,##0.0_-;\-* #,##0.0_-;_-* "-"??_-;_-@_-</c:formatCode>
                <c:ptCount val="7"/>
                <c:pt idx="0">
                  <c:v>0</c:v>
                </c:pt>
                <c:pt idx="1">
                  <c:v>0</c:v>
                </c:pt>
                <c:pt idx="2">
                  <c:v>0</c:v>
                </c:pt>
                <c:pt idx="3">
                  <c:v>0</c:v>
                </c:pt>
                <c:pt idx="4">
                  <c:v>0</c:v>
                </c:pt>
                <c:pt idx="5">
                  <c:v>0</c:v>
                </c:pt>
                <c:pt idx="6">
                  <c:v>0</c:v>
                </c:pt>
              </c:numCache>
            </c:numRef>
          </c:val>
          <c:extLst>
            <c:ext xmlns:c16="http://schemas.microsoft.com/office/drawing/2014/chart" uri="{C3380CC4-5D6E-409C-BE32-E72D297353CC}">
              <c16:uniqueId val="{00000003-B76B-432A-83B5-34AA5432BE7F}"/>
            </c:ext>
          </c:extLst>
        </c:ser>
        <c:ser>
          <c:idx val="5"/>
          <c:order val="5"/>
          <c:tx>
            <c:strRef>
              <c:f>'[Grafica dimensiones mipg-14-08-24.xlsx]7 dimen'!$P$14</c:f>
              <c:strCache>
                <c:ptCount val="1"/>
                <c:pt idx="0">
                  <c:v>2018</c:v>
                </c:pt>
              </c:strCache>
            </c:strRef>
          </c:tx>
          <c:spPr>
            <a:solidFill>
              <a:schemeClr val="bg2">
                <a:lumMod val="75000"/>
              </a:schemeClr>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Nunito Sans" pitchFamily="2" charset="0"/>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'[Grafica dimensiones mipg-14-08-24.xlsx]7 dimen'!$J$15:$J$21</c:f>
              <c:strCache>
                <c:ptCount val="7"/>
                <c:pt idx="0">
                  <c:v>D7 Control Interno</c:v>
                </c:pt>
                <c:pt idx="1">
                  <c:v>D6 Gestión del Conocimiento y la Innovación</c:v>
                </c:pt>
                <c:pt idx="2">
                  <c:v>D5 Información y Comunicación</c:v>
                </c:pt>
                <c:pt idx="3">
                  <c:v>D4 Evaluación de Resultados</c:v>
                </c:pt>
                <c:pt idx="4">
                  <c:v>D3 Gestión con valores para Resultados </c:v>
                </c:pt>
                <c:pt idx="5">
                  <c:v>D2 Direcciónamiento Estrategico y Planeación</c:v>
                </c:pt>
                <c:pt idx="6">
                  <c:v>D1 Talento Humano</c:v>
                </c:pt>
              </c:strCache>
            </c:strRef>
          </c:cat>
          <c:val>
            <c:numRef>
              <c:f>'[Grafica dimensiones mipg-14-08-24.xlsx]7 dimen'!$P$15:$P$21</c:f>
              <c:numCache>
                <c:formatCode>_-* #,##0.0_-;\-* #,##0.0_-;_-* "-"??_-;_-@_-</c:formatCode>
                <c:ptCount val="7"/>
                <c:pt idx="0">
                  <c:v>84.2</c:v>
                </c:pt>
                <c:pt idx="1">
                  <c:v>76.7</c:v>
                </c:pt>
                <c:pt idx="2">
                  <c:v>81.599999999999994</c:v>
                </c:pt>
                <c:pt idx="3">
                  <c:v>88.3</c:v>
                </c:pt>
                <c:pt idx="4">
                  <c:v>83.1</c:v>
                </c:pt>
                <c:pt idx="5">
                  <c:v>90.4</c:v>
                </c:pt>
                <c:pt idx="6">
                  <c:v>77.7</c:v>
                </c:pt>
              </c:numCache>
            </c:numRef>
          </c:val>
          <c:extLst>
            <c:ext xmlns:c16="http://schemas.microsoft.com/office/drawing/2014/chart" uri="{C3380CC4-5D6E-409C-BE32-E72D297353CC}">
              <c16:uniqueId val="{00000004-B76B-432A-83B5-34AA5432BE7F}"/>
            </c:ext>
          </c:extLst>
        </c:ser>
        <c:dLbls>
          <c:showLegendKey val="0"/>
          <c:showVal val="0"/>
          <c:showCatName val="0"/>
          <c:showSerName val="0"/>
          <c:showPercent val="0"/>
          <c:showBubbleSize val="0"/>
        </c:dLbls>
        <c:gapWidth val="182"/>
        <c:axId val="768367167"/>
        <c:axId val="768366207"/>
        <c:extLst>
          <c:ext xmlns:c15="http://schemas.microsoft.com/office/drawing/2012/chart" uri="{02D57815-91ED-43cb-92C2-25804820EDAC}">
            <c15:filteredBarSeries>
              <c15:ser>
                <c:idx val="3"/>
                <c:order val="3"/>
                <c:tx>
                  <c:strRef>
                    <c:extLst>
                      <c:ext uri="{02D57815-91ED-43cb-92C2-25804820EDAC}">
                        <c15:formulaRef>
                          <c15:sqref>'[Grafica dimensiones mipg-14-08-24.xlsx]7 dimen'!$N$14</c15:sqref>
                        </c15:formulaRef>
                      </c:ext>
                    </c:extLst>
                    <c:strCache>
                      <c:ptCount val="1"/>
                      <c:pt idx="0">
                        <c:v>2020</c:v>
                      </c:pt>
                    </c:strCache>
                  </c:strRef>
                </c:tx>
                <c:spPr>
                  <a:solidFill>
                    <a:srgbClr val="00999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Nunito Sans" pitchFamily="2" charset="0"/>
                          <a:ea typeface="+mn-ea"/>
                          <a:cs typeface="+mn-cs"/>
                        </a:defRPr>
                      </a:pPr>
                      <a:endParaRPr lang="es-CO"/>
                    </a:p>
                  </c:txP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'[Grafica dimensiones mipg-14-08-24.xlsx]7 dimen'!$J$15:$J$21</c15:sqref>
                        </c15:formulaRef>
                      </c:ext>
                    </c:extLst>
                    <c:strCache>
                      <c:ptCount val="7"/>
                      <c:pt idx="0">
                        <c:v>D7 Control Interno</c:v>
                      </c:pt>
                      <c:pt idx="1">
                        <c:v>D6 Gestión del Conocimiento y la Innovación</c:v>
                      </c:pt>
                      <c:pt idx="2">
                        <c:v>D5 Información y Comunicación</c:v>
                      </c:pt>
                      <c:pt idx="3">
                        <c:v>D4 Evaluación de Resultados</c:v>
                      </c:pt>
                      <c:pt idx="4">
                        <c:v>D3 Gestión con valores para Resultados </c:v>
                      </c:pt>
                      <c:pt idx="5">
                        <c:v>D2 Direcciónamiento Estrategico y Planeación</c:v>
                      </c:pt>
                      <c:pt idx="6">
                        <c:v>D1 Talento Humano</c:v>
                      </c:pt>
                    </c:strCache>
                  </c:strRef>
                </c:cat>
                <c:val>
                  <c:numRef>
                    <c:extLst>
                      <c:ext uri="{02D57815-91ED-43cb-92C2-25804820EDAC}">
                        <c15:formulaRef>
                          <c15:sqref>'[Grafica dimensiones mipg-14-08-24.xlsx]7 dimen'!$N$15:$N$21</c15:sqref>
                        </c15:formulaRef>
                      </c:ext>
                    </c:extLst>
                    <c:numCache>
                      <c:formatCode>_-* #,##0.0_-;\-* #,##0.0_-;_-* "-"??_-;_-@_-</c:formatCode>
                      <c:ptCount val="7"/>
                      <c:pt idx="0">
                        <c:v>93.2</c:v>
                      </c:pt>
                      <c:pt idx="1">
                        <c:v>91.6</c:v>
                      </c:pt>
                      <c:pt idx="2">
                        <c:v>91.7</c:v>
                      </c:pt>
                      <c:pt idx="3">
                        <c:v>92.2</c:v>
                      </c:pt>
                      <c:pt idx="4">
                        <c:v>96.6</c:v>
                      </c:pt>
                      <c:pt idx="5">
                        <c:v>92.1</c:v>
                      </c:pt>
                      <c:pt idx="6">
                        <c:v>89.4</c:v>
                      </c:pt>
                    </c:numCache>
                  </c:numRef>
                </c:val>
                <c:extLst>
                  <c:ext xmlns:c16="http://schemas.microsoft.com/office/drawing/2014/chart" uri="{C3380CC4-5D6E-409C-BE32-E72D297353CC}">
                    <c16:uniqueId val="{00000005-B76B-432A-83B5-34AA5432BE7F}"/>
                  </c:ext>
                </c:extLst>
              </c15:ser>
            </c15:filteredBarSeries>
          </c:ext>
        </c:extLst>
      </c:barChart>
      <c:catAx>
        <c:axId val="76836716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Nunito Sans" pitchFamily="2" charset="0"/>
                <a:ea typeface="+mn-ea"/>
                <a:cs typeface="+mn-cs"/>
              </a:defRPr>
            </a:pPr>
            <a:endParaRPr lang="es-CO"/>
          </a:p>
        </c:txPr>
        <c:crossAx val="768366207"/>
        <c:crosses val="autoZero"/>
        <c:auto val="1"/>
        <c:lblAlgn val="ctr"/>
        <c:lblOffset val="100"/>
        <c:noMultiLvlLbl val="0"/>
      </c:catAx>
      <c:valAx>
        <c:axId val="768366207"/>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Nunito Sans" pitchFamily="2" charset="0"/>
                <a:ea typeface="+mn-ea"/>
                <a:cs typeface="+mn-cs"/>
              </a:defRPr>
            </a:pPr>
            <a:endParaRPr lang="es-CO"/>
          </a:p>
        </c:txPr>
        <c:crossAx val="768367167"/>
        <c:crosses val="autoZero"/>
        <c:crossBetween val="between"/>
      </c:valAx>
      <c:spPr>
        <a:noFill/>
        <a:ln>
          <a:noFill/>
        </a:ln>
        <a:effectLst/>
      </c:spPr>
    </c:plotArea>
    <c:legend>
      <c:legendPos val="b"/>
      <c:legendEntry>
        <c:idx val="1"/>
        <c:delete val="1"/>
      </c:legendEntry>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Nunito Sans" pitchFamily="2" charset="0"/>
              <a:ea typeface="+mn-ea"/>
              <a:cs typeface="+mn-cs"/>
            </a:defRPr>
          </a:pPr>
          <a:endParaRPr lang="es-CO"/>
        </a:p>
      </c:txPr>
    </c:legend>
    <c:plotVisOnly val="1"/>
    <c:dispBlanksAs val="gap"/>
    <c:showDLblsOverMax val="0"/>
  </c:chart>
  <c:spPr>
    <a:noFill/>
    <a:ln>
      <a:noFill/>
    </a:ln>
    <a:effectLst/>
  </c:spPr>
  <c:txPr>
    <a:bodyPr/>
    <a:lstStyle/>
    <a:p>
      <a:pPr>
        <a:defRPr sz="1050">
          <a:latin typeface="Nunito Sans" pitchFamily="2" charset="0"/>
        </a:defRPr>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00C856-4408-4375-8412-5531E5008DAE}" type="datetimeFigureOut">
              <a:rPr lang="es-CO" smtClean="0"/>
              <a:t>14/03/2025</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16E148-1D3F-4DFB-B37B-B94B08FFC923}" type="slidenum">
              <a:rPr lang="es-CO" smtClean="0"/>
              <a:t>‹Nº›</a:t>
            </a:fld>
            <a:endParaRPr lang="es-CO"/>
          </a:p>
        </p:txBody>
      </p:sp>
    </p:spTree>
    <p:extLst>
      <p:ext uri="{BB962C8B-B14F-4D97-AF65-F5344CB8AC3E}">
        <p14:creationId xmlns:p14="http://schemas.microsoft.com/office/powerpoint/2010/main" val="471896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D516E148-1D3F-4DFB-B37B-B94B08FFC923}" type="slidenum">
              <a:rPr lang="es-CO" smtClean="0"/>
              <a:t>9</a:t>
            </a:fld>
            <a:endParaRPr lang="es-CO"/>
          </a:p>
        </p:txBody>
      </p:sp>
    </p:spTree>
    <p:extLst>
      <p:ext uri="{BB962C8B-B14F-4D97-AF65-F5344CB8AC3E}">
        <p14:creationId xmlns:p14="http://schemas.microsoft.com/office/powerpoint/2010/main" val="24539349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D516E148-1D3F-4DFB-B37B-B94B08FFC923}" type="slidenum">
              <a:rPr lang="es-CO" smtClean="0"/>
              <a:t>29</a:t>
            </a:fld>
            <a:endParaRPr lang="es-CO"/>
          </a:p>
        </p:txBody>
      </p:sp>
    </p:spTree>
    <p:extLst>
      <p:ext uri="{BB962C8B-B14F-4D97-AF65-F5344CB8AC3E}">
        <p14:creationId xmlns:p14="http://schemas.microsoft.com/office/powerpoint/2010/main" val="1136228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D516E148-1D3F-4DFB-B37B-B94B08FFC923}" type="slidenum">
              <a:rPr lang="es-CO" smtClean="0"/>
              <a:t>30</a:t>
            </a:fld>
            <a:endParaRPr lang="es-CO"/>
          </a:p>
        </p:txBody>
      </p:sp>
    </p:spTree>
    <p:extLst>
      <p:ext uri="{BB962C8B-B14F-4D97-AF65-F5344CB8AC3E}">
        <p14:creationId xmlns:p14="http://schemas.microsoft.com/office/powerpoint/2010/main" val="16479917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D516E148-1D3F-4DFB-B37B-B94B08FFC923}" type="slidenum">
              <a:rPr lang="es-CO" smtClean="0"/>
              <a:t>31</a:t>
            </a:fld>
            <a:endParaRPr lang="es-CO"/>
          </a:p>
        </p:txBody>
      </p:sp>
    </p:spTree>
    <p:extLst>
      <p:ext uri="{BB962C8B-B14F-4D97-AF65-F5344CB8AC3E}">
        <p14:creationId xmlns:p14="http://schemas.microsoft.com/office/powerpoint/2010/main" val="3473167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D516E148-1D3F-4DFB-B37B-B94B08FFC923}" type="slidenum">
              <a:rPr lang="es-CO" smtClean="0"/>
              <a:t>19</a:t>
            </a:fld>
            <a:endParaRPr lang="es-CO"/>
          </a:p>
        </p:txBody>
      </p:sp>
    </p:spTree>
    <p:extLst>
      <p:ext uri="{BB962C8B-B14F-4D97-AF65-F5344CB8AC3E}">
        <p14:creationId xmlns:p14="http://schemas.microsoft.com/office/powerpoint/2010/main" val="1807476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D516E148-1D3F-4DFB-B37B-B94B08FFC923}" type="slidenum">
              <a:rPr lang="es-CO" smtClean="0"/>
              <a:t>20</a:t>
            </a:fld>
            <a:endParaRPr lang="es-CO"/>
          </a:p>
        </p:txBody>
      </p:sp>
    </p:spTree>
    <p:extLst>
      <p:ext uri="{BB962C8B-B14F-4D97-AF65-F5344CB8AC3E}">
        <p14:creationId xmlns:p14="http://schemas.microsoft.com/office/powerpoint/2010/main" val="20299711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D516E148-1D3F-4DFB-B37B-B94B08FFC923}" type="slidenum">
              <a:rPr lang="es-CO" smtClean="0"/>
              <a:t>21</a:t>
            </a:fld>
            <a:endParaRPr lang="es-CO"/>
          </a:p>
        </p:txBody>
      </p:sp>
    </p:spTree>
    <p:extLst>
      <p:ext uri="{BB962C8B-B14F-4D97-AF65-F5344CB8AC3E}">
        <p14:creationId xmlns:p14="http://schemas.microsoft.com/office/powerpoint/2010/main" val="32167984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D516E148-1D3F-4DFB-B37B-B94B08FFC923}" type="slidenum">
              <a:rPr lang="es-CO" smtClean="0"/>
              <a:t>23</a:t>
            </a:fld>
            <a:endParaRPr lang="es-CO"/>
          </a:p>
        </p:txBody>
      </p:sp>
    </p:spTree>
    <p:extLst>
      <p:ext uri="{BB962C8B-B14F-4D97-AF65-F5344CB8AC3E}">
        <p14:creationId xmlns:p14="http://schemas.microsoft.com/office/powerpoint/2010/main" val="4433236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D516E148-1D3F-4DFB-B37B-B94B08FFC923}" type="slidenum">
              <a:rPr lang="es-CO" smtClean="0"/>
              <a:t>24</a:t>
            </a:fld>
            <a:endParaRPr lang="es-CO"/>
          </a:p>
        </p:txBody>
      </p:sp>
    </p:spTree>
    <p:extLst>
      <p:ext uri="{BB962C8B-B14F-4D97-AF65-F5344CB8AC3E}">
        <p14:creationId xmlns:p14="http://schemas.microsoft.com/office/powerpoint/2010/main" val="2673497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D516E148-1D3F-4DFB-B37B-B94B08FFC923}" type="slidenum">
              <a:rPr lang="es-CO" smtClean="0"/>
              <a:t>26</a:t>
            </a:fld>
            <a:endParaRPr lang="es-CO"/>
          </a:p>
        </p:txBody>
      </p:sp>
    </p:spTree>
    <p:extLst>
      <p:ext uri="{BB962C8B-B14F-4D97-AF65-F5344CB8AC3E}">
        <p14:creationId xmlns:p14="http://schemas.microsoft.com/office/powerpoint/2010/main" val="28843076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D516E148-1D3F-4DFB-B37B-B94B08FFC923}" type="slidenum">
              <a:rPr lang="es-CO" smtClean="0"/>
              <a:t>27</a:t>
            </a:fld>
            <a:endParaRPr lang="es-CO"/>
          </a:p>
        </p:txBody>
      </p:sp>
    </p:spTree>
    <p:extLst>
      <p:ext uri="{BB962C8B-B14F-4D97-AF65-F5344CB8AC3E}">
        <p14:creationId xmlns:p14="http://schemas.microsoft.com/office/powerpoint/2010/main" val="1325367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D516E148-1D3F-4DFB-B37B-B94B08FFC923}" type="slidenum">
              <a:rPr lang="es-CO" smtClean="0"/>
              <a:t>28</a:t>
            </a:fld>
            <a:endParaRPr lang="es-CO"/>
          </a:p>
        </p:txBody>
      </p:sp>
    </p:spTree>
    <p:extLst>
      <p:ext uri="{BB962C8B-B14F-4D97-AF65-F5344CB8AC3E}">
        <p14:creationId xmlns:p14="http://schemas.microsoft.com/office/powerpoint/2010/main" val="3414655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483A49-71D8-E949-4BCF-1E0988707944}"/>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ES_tradnl"/>
          </a:p>
        </p:txBody>
      </p:sp>
      <p:sp>
        <p:nvSpPr>
          <p:cNvPr id="3" name="Subtítulo 2">
            <a:extLst>
              <a:ext uri="{FF2B5EF4-FFF2-40B4-BE49-F238E27FC236}">
                <a16:creationId xmlns:a16="http://schemas.microsoft.com/office/drawing/2014/main" id="{018CB43E-0597-971A-B250-B1C1A4754B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ES_tradnl"/>
          </a:p>
        </p:txBody>
      </p:sp>
      <p:sp>
        <p:nvSpPr>
          <p:cNvPr id="4" name="Marcador de fecha 3">
            <a:extLst>
              <a:ext uri="{FF2B5EF4-FFF2-40B4-BE49-F238E27FC236}">
                <a16:creationId xmlns:a16="http://schemas.microsoft.com/office/drawing/2014/main" id="{11DBFD07-363C-68B0-E4BA-C11469748AFA}"/>
              </a:ext>
            </a:extLst>
          </p:cNvPr>
          <p:cNvSpPr>
            <a:spLocks noGrp="1"/>
          </p:cNvSpPr>
          <p:nvPr>
            <p:ph type="dt" sz="half" idx="10"/>
          </p:nvPr>
        </p:nvSpPr>
        <p:spPr/>
        <p:txBody>
          <a:bodyPr/>
          <a:lstStyle/>
          <a:p>
            <a:fld id="{5CB161ED-93E0-CE44-BAB2-0EE580BABF22}" type="datetimeFigureOut">
              <a:rPr lang="es-ES_tradnl" smtClean="0"/>
              <a:t>14/03/2025</a:t>
            </a:fld>
            <a:endParaRPr lang="es-ES_tradnl"/>
          </a:p>
        </p:txBody>
      </p:sp>
      <p:sp>
        <p:nvSpPr>
          <p:cNvPr id="5" name="Marcador de pie de página 4">
            <a:extLst>
              <a:ext uri="{FF2B5EF4-FFF2-40B4-BE49-F238E27FC236}">
                <a16:creationId xmlns:a16="http://schemas.microsoft.com/office/drawing/2014/main" id="{506EF2E1-F71A-DA5E-504D-EA15C30AFEA1}"/>
              </a:ext>
            </a:extLst>
          </p:cNvPr>
          <p:cNvSpPr>
            <a:spLocks noGrp="1"/>
          </p:cNvSpPr>
          <p:nvPr>
            <p:ph type="ftr" sz="quarter" idx="11"/>
          </p:nvPr>
        </p:nvSpPr>
        <p:spPr/>
        <p:txBody>
          <a:bodyPr/>
          <a:lstStyle/>
          <a:p>
            <a:endParaRPr lang="es-ES_tradnl"/>
          </a:p>
        </p:txBody>
      </p:sp>
      <p:sp>
        <p:nvSpPr>
          <p:cNvPr id="6" name="Marcador de número de diapositiva 5">
            <a:extLst>
              <a:ext uri="{FF2B5EF4-FFF2-40B4-BE49-F238E27FC236}">
                <a16:creationId xmlns:a16="http://schemas.microsoft.com/office/drawing/2014/main" id="{9881A250-6265-99F1-9CC6-FF6C41B17C3D}"/>
              </a:ext>
            </a:extLst>
          </p:cNvPr>
          <p:cNvSpPr>
            <a:spLocks noGrp="1"/>
          </p:cNvSpPr>
          <p:nvPr>
            <p:ph type="sldNum" sz="quarter" idx="12"/>
          </p:nvPr>
        </p:nvSpPr>
        <p:spPr/>
        <p:txBody>
          <a:bodyPr/>
          <a:lstStyle/>
          <a:p>
            <a:fld id="{D6DD55D0-2903-0648-8BA0-7A323A2A7BFE}" type="slidenum">
              <a:rPr lang="es-ES_tradnl" smtClean="0"/>
              <a:t>‹Nº›</a:t>
            </a:fld>
            <a:endParaRPr lang="es-ES_tradnl"/>
          </a:p>
        </p:txBody>
      </p:sp>
    </p:spTree>
    <p:extLst>
      <p:ext uri="{BB962C8B-B14F-4D97-AF65-F5344CB8AC3E}">
        <p14:creationId xmlns:p14="http://schemas.microsoft.com/office/powerpoint/2010/main" val="3949119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3D1BEF8-0302-4F12-A9E7-7F22F81E2DF0}"/>
              </a:ext>
            </a:extLst>
          </p:cNvPr>
          <p:cNvSpPr>
            <a:spLocks noGrp="1"/>
          </p:cNvSpPr>
          <p:nvPr>
            <p:ph type="title"/>
          </p:nvPr>
        </p:nvSpPr>
        <p:spPr/>
        <p:txBody>
          <a:bodyPr/>
          <a:lstStyle/>
          <a:p>
            <a:r>
              <a:rPr lang="es-ES"/>
              <a:t>Haga clic para modificar el estilo de título del patrón</a:t>
            </a:r>
            <a:endParaRPr lang="es-ES_tradnl"/>
          </a:p>
        </p:txBody>
      </p:sp>
      <p:sp>
        <p:nvSpPr>
          <p:cNvPr id="3" name="Marcador de texto vertical 2">
            <a:extLst>
              <a:ext uri="{FF2B5EF4-FFF2-40B4-BE49-F238E27FC236}">
                <a16:creationId xmlns:a16="http://schemas.microsoft.com/office/drawing/2014/main" id="{9FEAED9B-AC98-8974-82BC-4E4FC953A82C}"/>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fecha 3">
            <a:extLst>
              <a:ext uri="{FF2B5EF4-FFF2-40B4-BE49-F238E27FC236}">
                <a16:creationId xmlns:a16="http://schemas.microsoft.com/office/drawing/2014/main" id="{5FE7ABC4-235F-B112-9FF4-98D97305C036}"/>
              </a:ext>
            </a:extLst>
          </p:cNvPr>
          <p:cNvSpPr>
            <a:spLocks noGrp="1"/>
          </p:cNvSpPr>
          <p:nvPr>
            <p:ph type="dt" sz="half" idx="10"/>
          </p:nvPr>
        </p:nvSpPr>
        <p:spPr/>
        <p:txBody>
          <a:bodyPr/>
          <a:lstStyle/>
          <a:p>
            <a:fld id="{5CB161ED-93E0-CE44-BAB2-0EE580BABF22}" type="datetimeFigureOut">
              <a:rPr lang="es-ES_tradnl" smtClean="0"/>
              <a:t>14/03/2025</a:t>
            </a:fld>
            <a:endParaRPr lang="es-ES_tradnl"/>
          </a:p>
        </p:txBody>
      </p:sp>
      <p:sp>
        <p:nvSpPr>
          <p:cNvPr id="5" name="Marcador de pie de página 4">
            <a:extLst>
              <a:ext uri="{FF2B5EF4-FFF2-40B4-BE49-F238E27FC236}">
                <a16:creationId xmlns:a16="http://schemas.microsoft.com/office/drawing/2014/main" id="{DC24284E-D2D8-17BF-78BB-7C325D09DFA0}"/>
              </a:ext>
            </a:extLst>
          </p:cNvPr>
          <p:cNvSpPr>
            <a:spLocks noGrp="1"/>
          </p:cNvSpPr>
          <p:nvPr>
            <p:ph type="ftr" sz="quarter" idx="11"/>
          </p:nvPr>
        </p:nvSpPr>
        <p:spPr/>
        <p:txBody>
          <a:bodyPr/>
          <a:lstStyle/>
          <a:p>
            <a:endParaRPr lang="es-ES_tradnl"/>
          </a:p>
        </p:txBody>
      </p:sp>
      <p:sp>
        <p:nvSpPr>
          <p:cNvPr id="6" name="Marcador de número de diapositiva 5">
            <a:extLst>
              <a:ext uri="{FF2B5EF4-FFF2-40B4-BE49-F238E27FC236}">
                <a16:creationId xmlns:a16="http://schemas.microsoft.com/office/drawing/2014/main" id="{882AA021-531A-E390-1B5B-F2B198FDCBF0}"/>
              </a:ext>
            </a:extLst>
          </p:cNvPr>
          <p:cNvSpPr>
            <a:spLocks noGrp="1"/>
          </p:cNvSpPr>
          <p:nvPr>
            <p:ph type="sldNum" sz="quarter" idx="12"/>
          </p:nvPr>
        </p:nvSpPr>
        <p:spPr/>
        <p:txBody>
          <a:bodyPr/>
          <a:lstStyle/>
          <a:p>
            <a:fld id="{D6DD55D0-2903-0648-8BA0-7A323A2A7BFE}" type="slidenum">
              <a:rPr lang="es-ES_tradnl" smtClean="0"/>
              <a:t>‹Nº›</a:t>
            </a:fld>
            <a:endParaRPr lang="es-ES_tradnl"/>
          </a:p>
        </p:txBody>
      </p:sp>
    </p:spTree>
    <p:extLst>
      <p:ext uri="{BB962C8B-B14F-4D97-AF65-F5344CB8AC3E}">
        <p14:creationId xmlns:p14="http://schemas.microsoft.com/office/powerpoint/2010/main" val="2719027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A07FB20-1C16-135B-5C9D-18273A176124}"/>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ES_tradnl"/>
          </a:p>
        </p:txBody>
      </p:sp>
      <p:sp>
        <p:nvSpPr>
          <p:cNvPr id="3" name="Marcador de texto vertical 2">
            <a:extLst>
              <a:ext uri="{FF2B5EF4-FFF2-40B4-BE49-F238E27FC236}">
                <a16:creationId xmlns:a16="http://schemas.microsoft.com/office/drawing/2014/main" id="{14D45E15-B094-4337-D46D-622E9AE21A4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fecha 3">
            <a:extLst>
              <a:ext uri="{FF2B5EF4-FFF2-40B4-BE49-F238E27FC236}">
                <a16:creationId xmlns:a16="http://schemas.microsoft.com/office/drawing/2014/main" id="{C1118205-0C07-341B-8E07-4A4E4908BCD9}"/>
              </a:ext>
            </a:extLst>
          </p:cNvPr>
          <p:cNvSpPr>
            <a:spLocks noGrp="1"/>
          </p:cNvSpPr>
          <p:nvPr>
            <p:ph type="dt" sz="half" idx="10"/>
          </p:nvPr>
        </p:nvSpPr>
        <p:spPr/>
        <p:txBody>
          <a:bodyPr/>
          <a:lstStyle/>
          <a:p>
            <a:fld id="{5CB161ED-93E0-CE44-BAB2-0EE580BABF22}" type="datetimeFigureOut">
              <a:rPr lang="es-ES_tradnl" smtClean="0"/>
              <a:t>14/03/2025</a:t>
            </a:fld>
            <a:endParaRPr lang="es-ES_tradnl"/>
          </a:p>
        </p:txBody>
      </p:sp>
      <p:sp>
        <p:nvSpPr>
          <p:cNvPr id="5" name="Marcador de pie de página 4">
            <a:extLst>
              <a:ext uri="{FF2B5EF4-FFF2-40B4-BE49-F238E27FC236}">
                <a16:creationId xmlns:a16="http://schemas.microsoft.com/office/drawing/2014/main" id="{36E1612D-9095-BA88-3479-9D0FD85E78A9}"/>
              </a:ext>
            </a:extLst>
          </p:cNvPr>
          <p:cNvSpPr>
            <a:spLocks noGrp="1"/>
          </p:cNvSpPr>
          <p:nvPr>
            <p:ph type="ftr" sz="quarter" idx="11"/>
          </p:nvPr>
        </p:nvSpPr>
        <p:spPr/>
        <p:txBody>
          <a:bodyPr/>
          <a:lstStyle/>
          <a:p>
            <a:endParaRPr lang="es-ES_tradnl"/>
          </a:p>
        </p:txBody>
      </p:sp>
      <p:sp>
        <p:nvSpPr>
          <p:cNvPr id="6" name="Marcador de número de diapositiva 5">
            <a:extLst>
              <a:ext uri="{FF2B5EF4-FFF2-40B4-BE49-F238E27FC236}">
                <a16:creationId xmlns:a16="http://schemas.microsoft.com/office/drawing/2014/main" id="{00050FA0-2D24-A233-DBBD-75948D4989BD}"/>
              </a:ext>
            </a:extLst>
          </p:cNvPr>
          <p:cNvSpPr>
            <a:spLocks noGrp="1"/>
          </p:cNvSpPr>
          <p:nvPr>
            <p:ph type="sldNum" sz="quarter" idx="12"/>
          </p:nvPr>
        </p:nvSpPr>
        <p:spPr/>
        <p:txBody>
          <a:bodyPr/>
          <a:lstStyle/>
          <a:p>
            <a:fld id="{D6DD55D0-2903-0648-8BA0-7A323A2A7BFE}" type="slidenum">
              <a:rPr lang="es-ES_tradnl" smtClean="0"/>
              <a:t>‹Nº›</a:t>
            </a:fld>
            <a:endParaRPr lang="es-ES_tradnl"/>
          </a:p>
        </p:txBody>
      </p:sp>
    </p:spTree>
    <p:extLst>
      <p:ext uri="{BB962C8B-B14F-4D97-AF65-F5344CB8AC3E}">
        <p14:creationId xmlns:p14="http://schemas.microsoft.com/office/powerpoint/2010/main" val="1234009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3613029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8F3A38-15DD-EDCE-E2B2-BE10309A68A6}"/>
              </a:ext>
            </a:extLst>
          </p:cNvPr>
          <p:cNvSpPr>
            <a:spLocks noGrp="1"/>
          </p:cNvSpPr>
          <p:nvPr>
            <p:ph type="title"/>
          </p:nvPr>
        </p:nvSpPr>
        <p:spPr/>
        <p:txBody>
          <a:bodyPr/>
          <a:lstStyle/>
          <a:p>
            <a:r>
              <a:rPr lang="es-ES"/>
              <a:t>Haga clic para modificar el estilo de título del patrón</a:t>
            </a:r>
            <a:endParaRPr lang="es-ES_tradnl"/>
          </a:p>
        </p:txBody>
      </p:sp>
      <p:sp>
        <p:nvSpPr>
          <p:cNvPr id="3" name="Marcador de contenido 2">
            <a:extLst>
              <a:ext uri="{FF2B5EF4-FFF2-40B4-BE49-F238E27FC236}">
                <a16:creationId xmlns:a16="http://schemas.microsoft.com/office/drawing/2014/main" id="{25E349AE-FE76-FA46-E686-BE3C3B1DF6FD}"/>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fecha 3">
            <a:extLst>
              <a:ext uri="{FF2B5EF4-FFF2-40B4-BE49-F238E27FC236}">
                <a16:creationId xmlns:a16="http://schemas.microsoft.com/office/drawing/2014/main" id="{2C1C002E-37E1-1CC7-97B6-C02A75C2411E}"/>
              </a:ext>
            </a:extLst>
          </p:cNvPr>
          <p:cNvSpPr>
            <a:spLocks noGrp="1"/>
          </p:cNvSpPr>
          <p:nvPr>
            <p:ph type="dt" sz="half" idx="10"/>
          </p:nvPr>
        </p:nvSpPr>
        <p:spPr/>
        <p:txBody>
          <a:bodyPr/>
          <a:lstStyle/>
          <a:p>
            <a:fld id="{5CB161ED-93E0-CE44-BAB2-0EE580BABF22}" type="datetimeFigureOut">
              <a:rPr lang="es-ES_tradnl" smtClean="0"/>
              <a:t>14/03/2025</a:t>
            </a:fld>
            <a:endParaRPr lang="es-ES_tradnl"/>
          </a:p>
        </p:txBody>
      </p:sp>
      <p:sp>
        <p:nvSpPr>
          <p:cNvPr id="5" name="Marcador de pie de página 4">
            <a:extLst>
              <a:ext uri="{FF2B5EF4-FFF2-40B4-BE49-F238E27FC236}">
                <a16:creationId xmlns:a16="http://schemas.microsoft.com/office/drawing/2014/main" id="{E8AC56FD-5E41-E087-A065-D1BCB230CF1A}"/>
              </a:ext>
            </a:extLst>
          </p:cNvPr>
          <p:cNvSpPr>
            <a:spLocks noGrp="1"/>
          </p:cNvSpPr>
          <p:nvPr>
            <p:ph type="ftr" sz="quarter" idx="11"/>
          </p:nvPr>
        </p:nvSpPr>
        <p:spPr/>
        <p:txBody>
          <a:bodyPr/>
          <a:lstStyle/>
          <a:p>
            <a:endParaRPr lang="es-ES_tradnl"/>
          </a:p>
        </p:txBody>
      </p:sp>
      <p:sp>
        <p:nvSpPr>
          <p:cNvPr id="6" name="Marcador de número de diapositiva 5">
            <a:extLst>
              <a:ext uri="{FF2B5EF4-FFF2-40B4-BE49-F238E27FC236}">
                <a16:creationId xmlns:a16="http://schemas.microsoft.com/office/drawing/2014/main" id="{40BAD750-4CB5-09B4-148F-8CD12FF36CAF}"/>
              </a:ext>
            </a:extLst>
          </p:cNvPr>
          <p:cNvSpPr>
            <a:spLocks noGrp="1"/>
          </p:cNvSpPr>
          <p:nvPr>
            <p:ph type="sldNum" sz="quarter" idx="12"/>
          </p:nvPr>
        </p:nvSpPr>
        <p:spPr/>
        <p:txBody>
          <a:bodyPr/>
          <a:lstStyle/>
          <a:p>
            <a:fld id="{D6DD55D0-2903-0648-8BA0-7A323A2A7BFE}" type="slidenum">
              <a:rPr lang="es-ES_tradnl" smtClean="0"/>
              <a:t>‹Nº›</a:t>
            </a:fld>
            <a:endParaRPr lang="es-ES_tradnl"/>
          </a:p>
        </p:txBody>
      </p:sp>
    </p:spTree>
    <p:extLst>
      <p:ext uri="{BB962C8B-B14F-4D97-AF65-F5344CB8AC3E}">
        <p14:creationId xmlns:p14="http://schemas.microsoft.com/office/powerpoint/2010/main" val="2160057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D3431C-29C2-8BEC-C002-652617F0A33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ES_tradnl"/>
          </a:p>
        </p:txBody>
      </p:sp>
      <p:sp>
        <p:nvSpPr>
          <p:cNvPr id="3" name="Marcador de texto 2">
            <a:extLst>
              <a:ext uri="{FF2B5EF4-FFF2-40B4-BE49-F238E27FC236}">
                <a16:creationId xmlns:a16="http://schemas.microsoft.com/office/drawing/2014/main" id="{7668BEED-B3D0-206A-4EEA-B2E65E468C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D9F0ABB4-450C-E550-5D9E-D374E4990ECF}"/>
              </a:ext>
            </a:extLst>
          </p:cNvPr>
          <p:cNvSpPr>
            <a:spLocks noGrp="1"/>
          </p:cNvSpPr>
          <p:nvPr>
            <p:ph type="dt" sz="half" idx="10"/>
          </p:nvPr>
        </p:nvSpPr>
        <p:spPr/>
        <p:txBody>
          <a:bodyPr/>
          <a:lstStyle/>
          <a:p>
            <a:fld id="{5CB161ED-93E0-CE44-BAB2-0EE580BABF22}" type="datetimeFigureOut">
              <a:rPr lang="es-ES_tradnl" smtClean="0"/>
              <a:t>14/03/2025</a:t>
            </a:fld>
            <a:endParaRPr lang="es-ES_tradnl"/>
          </a:p>
        </p:txBody>
      </p:sp>
      <p:sp>
        <p:nvSpPr>
          <p:cNvPr id="5" name="Marcador de pie de página 4">
            <a:extLst>
              <a:ext uri="{FF2B5EF4-FFF2-40B4-BE49-F238E27FC236}">
                <a16:creationId xmlns:a16="http://schemas.microsoft.com/office/drawing/2014/main" id="{FEB5C0B9-19D6-14CE-2DCE-720846844AC1}"/>
              </a:ext>
            </a:extLst>
          </p:cNvPr>
          <p:cNvSpPr>
            <a:spLocks noGrp="1"/>
          </p:cNvSpPr>
          <p:nvPr>
            <p:ph type="ftr" sz="quarter" idx="11"/>
          </p:nvPr>
        </p:nvSpPr>
        <p:spPr/>
        <p:txBody>
          <a:bodyPr/>
          <a:lstStyle/>
          <a:p>
            <a:endParaRPr lang="es-ES_tradnl"/>
          </a:p>
        </p:txBody>
      </p:sp>
      <p:sp>
        <p:nvSpPr>
          <p:cNvPr id="6" name="Marcador de número de diapositiva 5">
            <a:extLst>
              <a:ext uri="{FF2B5EF4-FFF2-40B4-BE49-F238E27FC236}">
                <a16:creationId xmlns:a16="http://schemas.microsoft.com/office/drawing/2014/main" id="{8BD2D518-6CC2-9753-3604-B70B9B0C1D82}"/>
              </a:ext>
            </a:extLst>
          </p:cNvPr>
          <p:cNvSpPr>
            <a:spLocks noGrp="1"/>
          </p:cNvSpPr>
          <p:nvPr>
            <p:ph type="sldNum" sz="quarter" idx="12"/>
          </p:nvPr>
        </p:nvSpPr>
        <p:spPr/>
        <p:txBody>
          <a:bodyPr/>
          <a:lstStyle/>
          <a:p>
            <a:fld id="{D6DD55D0-2903-0648-8BA0-7A323A2A7BFE}" type="slidenum">
              <a:rPr lang="es-ES_tradnl" smtClean="0"/>
              <a:t>‹Nº›</a:t>
            </a:fld>
            <a:endParaRPr lang="es-ES_tradnl"/>
          </a:p>
        </p:txBody>
      </p:sp>
    </p:spTree>
    <p:extLst>
      <p:ext uri="{BB962C8B-B14F-4D97-AF65-F5344CB8AC3E}">
        <p14:creationId xmlns:p14="http://schemas.microsoft.com/office/powerpoint/2010/main" val="1694018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6558A4-D264-7A4A-A7F2-7E144583557B}"/>
              </a:ext>
            </a:extLst>
          </p:cNvPr>
          <p:cNvSpPr>
            <a:spLocks noGrp="1"/>
          </p:cNvSpPr>
          <p:nvPr>
            <p:ph type="title"/>
          </p:nvPr>
        </p:nvSpPr>
        <p:spPr/>
        <p:txBody>
          <a:bodyPr/>
          <a:lstStyle/>
          <a:p>
            <a:r>
              <a:rPr lang="es-ES"/>
              <a:t>Haga clic para modificar el estilo de título del patrón</a:t>
            </a:r>
            <a:endParaRPr lang="es-ES_tradnl"/>
          </a:p>
        </p:txBody>
      </p:sp>
      <p:sp>
        <p:nvSpPr>
          <p:cNvPr id="3" name="Marcador de contenido 2">
            <a:extLst>
              <a:ext uri="{FF2B5EF4-FFF2-40B4-BE49-F238E27FC236}">
                <a16:creationId xmlns:a16="http://schemas.microsoft.com/office/drawing/2014/main" id="{D1F39127-9849-7117-E0CD-AEA27F3969A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contenido 3">
            <a:extLst>
              <a:ext uri="{FF2B5EF4-FFF2-40B4-BE49-F238E27FC236}">
                <a16:creationId xmlns:a16="http://schemas.microsoft.com/office/drawing/2014/main" id="{DCB6DF16-01F6-6168-9D46-CCEA00AC0307}"/>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5" name="Marcador de fecha 4">
            <a:extLst>
              <a:ext uri="{FF2B5EF4-FFF2-40B4-BE49-F238E27FC236}">
                <a16:creationId xmlns:a16="http://schemas.microsoft.com/office/drawing/2014/main" id="{CFF52974-CB5B-4BBB-B04F-F71DB506D411}"/>
              </a:ext>
            </a:extLst>
          </p:cNvPr>
          <p:cNvSpPr>
            <a:spLocks noGrp="1"/>
          </p:cNvSpPr>
          <p:nvPr>
            <p:ph type="dt" sz="half" idx="10"/>
          </p:nvPr>
        </p:nvSpPr>
        <p:spPr/>
        <p:txBody>
          <a:bodyPr/>
          <a:lstStyle/>
          <a:p>
            <a:fld id="{5CB161ED-93E0-CE44-BAB2-0EE580BABF22}" type="datetimeFigureOut">
              <a:rPr lang="es-ES_tradnl" smtClean="0"/>
              <a:t>14/03/2025</a:t>
            </a:fld>
            <a:endParaRPr lang="es-ES_tradnl"/>
          </a:p>
        </p:txBody>
      </p:sp>
      <p:sp>
        <p:nvSpPr>
          <p:cNvPr id="6" name="Marcador de pie de página 5">
            <a:extLst>
              <a:ext uri="{FF2B5EF4-FFF2-40B4-BE49-F238E27FC236}">
                <a16:creationId xmlns:a16="http://schemas.microsoft.com/office/drawing/2014/main" id="{01A664AA-A6CC-F646-5CC0-0744FF7FEF53}"/>
              </a:ext>
            </a:extLst>
          </p:cNvPr>
          <p:cNvSpPr>
            <a:spLocks noGrp="1"/>
          </p:cNvSpPr>
          <p:nvPr>
            <p:ph type="ftr" sz="quarter" idx="11"/>
          </p:nvPr>
        </p:nvSpPr>
        <p:spPr/>
        <p:txBody>
          <a:bodyPr/>
          <a:lstStyle/>
          <a:p>
            <a:endParaRPr lang="es-ES_tradnl"/>
          </a:p>
        </p:txBody>
      </p:sp>
      <p:sp>
        <p:nvSpPr>
          <p:cNvPr id="7" name="Marcador de número de diapositiva 6">
            <a:extLst>
              <a:ext uri="{FF2B5EF4-FFF2-40B4-BE49-F238E27FC236}">
                <a16:creationId xmlns:a16="http://schemas.microsoft.com/office/drawing/2014/main" id="{9A14E7C9-3458-B90D-05C6-1312E1DDB882}"/>
              </a:ext>
            </a:extLst>
          </p:cNvPr>
          <p:cNvSpPr>
            <a:spLocks noGrp="1"/>
          </p:cNvSpPr>
          <p:nvPr>
            <p:ph type="sldNum" sz="quarter" idx="12"/>
          </p:nvPr>
        </p:nvSpPr>
        <p:spPr/>
        <p:txBody>
          <a:bodyPr/>
          <a:lstStyle/>
          <a:p>
            <a:fld id="{D6DD55D0-2903-0648-8BA0-7A323A2A7BFE}" type="slidenum">
              <a:rPr lang="es-ES_tradnl" smtClean="0"/>
              <a:t>‹Nº›</a:t>
            </a:fld>
            <a:endParaRPr lang="es-ES_tradnl"/>
          </a:p>
        </p:txBody>
      </p:sp>
    </p:spTree>
    <p:extLst>
      <p:ext uri="{BB962C8B-B14F-4D97-AF65-F5344CB8AC3E}">
        <p14:creationId xmlns:p14="http://schemas.microsoft.com/office/powerpoint/2010/main" val="3034316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2A7D61-E78E-A4B4-F0C9-8F1D516DCEA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ES_tradnl"/>
          </a:p>
        </p:txBody>
      </p:sp>
      <p:sp>
        <p:nvSpPr>
          <p:cNvPr id="3" name="Marcador de texto 2">
            <a:extLst>
              <a:ext uri="{FF2B5EF4-FFF2-40B4-BE49-F238E27FC236}">
                <a16:creationId xmlns:a16="http://schemas.microsoft.com/office/drawing/2014/main" id="{D12D2483-8337-662B-657D-A0DF18BC85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4ED2E663-0A7A-6582-85DF-21FF61515D13}"/>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5" name="Marcador de texto 4">
            <a:extLst>
              <a:ext uri="{FF2B5EF4-FFF2-40B4-BE49-F238E27FC236}">
                <a16:creationId xmlns:a16="http://schemas.microsoft.com/office/drawing/2014/main" id="{B1F07E90-FB7E-6F66-1568-57377F25A7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704826C8-D213-A8EB-6E2C-47129D921C6C}"/>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7" name="Marcador de fecha 6">
            <a:extLst>
              <a:ext uri="{FF2B5EF4-FFF2-40B4-BE49-F238E27FC236}">
                <a16:creationId xmlns:a16="http://schemas.microsoft.com/office/drawing/2014/main" id="{98E7DF32-94C7-3D12-59A0-AB2067D39468}"/>
              </a:ext>
            </a:extLst>
          </p:cNvPr>
          <p:cNvSpPr>
            <a:spLocks noGrp="1"/>
          </p:cNvSpPr>
          <p:nvPr>
            <p:ph type="dt" sz="half" idx="10"/>
          </p:nvPr>
        </p:nvSpPr>
        <p:spPr/>
        <p:txBody>
          <a:bodyPr/>
          <a:lstStyle/>
          <a:p>
            <a:fld id="{5CB161ED-93E0-CE44-BAB2-0EE580BABF22}" type="datetimeFigureOut">
              <a:rPr lang="es-ES_tradnl" smtClean="0"/>
              <a:t>14/03/2025</a:t>
            </a:fld>
            <a:endParaRPr lang="es-ES_tradnl"/>
          </a:p>
        </p:txBody>
      </p:sp>
      <p:sp>
        <p:nvSpPr>
          <p:cNvPr id="8" name="Marcador de pie de página 7">
            <a:extLst>
              <a:ext uri="{FF2B5EF4-FFF2-40B4-BE49-F238E27FC236}">
                <a16:creationId xmlns:a16="http://schemas.microsoft.com/office/drawing/2014/main" id="{84F22018-60EF-2082-C692-6EAC2E8A3CD4}"/>
              </a:ext>
            </a:extLst>
          </p:cNvPr>
          <p:cNvSpPr>
            <a:spLocks noGrp="1"/>
          </p:cNvSpPr>
          <p:nvPr>
            <p:ph type="ftr" sz="quarter" idx="11"/>
          </p:nvPr>
        </p:nvSpPr>
        <p:spPr/>
        <p:txBody>
          <a:bodyPr/>
          <a:lstStyle/>
          <a:p>
            <a:endParaRPr lang="es-ES_tradnl"/>
          </a:p>
        </p:txBody>
      </p:sp>
      <p:sp>
        <p:nvSpPr>
          <p:cNvPr id="9" name="Marcador de número de diapositiva 8">
            <a:extLst>
              <a:ext uri="{FF2B5EF4-FFF2-40B4-BE49-F238E27FC236}">
                <a16:creationId xmlns:a16="http://schemas.microsoft.com/office/drawing/2014/main" id="{A60B0DFF-B980-64F0-BB3D-E28695FC269D}"/>
              </a:ext>
            </a:extLst>
          </p:cNvPr>
          <p:cNvSpPr>
            <a:spLocks noGrp="1"/>
          </p:cNvSpPr>
          <p:nvPr>
            <p:ph type="sldNum" sz="quarter" idx="12"/>
          </p:nvPr>
        </p:nvSpPr>
        <p:spPr/>
        <p:txBody>
          <a:bodyPr/>
          <a:lstStyle/>
          <a:p>
            <a:fld id="{D6DD55D0-2903-0648-8BA0-7A323A2A7BFE}" type="slidenum">
              <a:rPr lang="es-ES_tradnl" smtClean="0"/>
              <a:t>‹Nº›</a:t>
            </a:fld>
            <a:endParaRPr lang="es-ES_tradnl"/>
          </a:p>
        </p:txBody>
      </p:sp>
    </p:spTree>
    <p:extLst>
      <p:ext uri="{BB962C8B-B14F-4D97-AF65-F5344CB8AC3E}">
        <p14:creationId xmlns:p14="http://schemas.microsoft.com/office/powerpoint/2010/main" val="3444437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F047E8-1B17-BF19-1F8B-B4D812A30A59}"/>
              </a:ext>
            </a:extLst>
          </p:cNvPr>
          <p:cNvSpPr>
            <a:spLocks noGrp="1"/>
          </p:cNvSpPr>
          <p:nvPr>
            <p:ph type="title"/>
          </p:nvPr>
        </p:nvSpPr>
        <p:spPr/>
        <p:txBody>
          <a:bodyPr/>
          <a:lstStyle/>
          <a:p>
            <a:r>
              <a:rPr lang="es-ES"/>
              <a:t>Haga clic para modificar el estilo de título del patrón</a:t>
            </a:r>
            <a:endParaRPr lang="es-ES_tradnl"/>
          </a:p>
        </p:txBody>
      </p:sp>
      <p:sp>
        <p:nvSpPr>
          <p:cNvPr id="3" name="Marcador de fecha 2">
            <a:extLst>
              <a:ext uri="{FF2B5EF4-FFF2-40B4-BE49-F238E27FC236}">
                <a16:creationId xmlns:a16="http://schemas.microsoft.com/office/drawing/2014/main" id="{9D9A2142-1D18-0079-CEB6-F72096D4A304}"/>
              </a:ext>
            </a:extLst>
          </p:cNvPr>
          <p:cNvSpPr>
            <a:spLocks noGrp="1"/>
          </p:cNvSpPr>
          <p:nvPr>
            <p:ph type="dt" sz="half" idx="10"/>
          </p:nvPr>
        </p:nvSpPr>
        <p:spPr/>
        <p:txBody>
          <a:bodyPr/>
          <a:lstStyle/>
          <a:p>
            <a:fld id="{5CB161ED-93E0-CE44-BAB2-0EE580BABF22}" type="datetimeFigureOut">
              <a:rPr lang="es-ES_tradnl" smtClean="0"/>
              <a:t>14/03/2025</a:t>
            </a:fld>
            <a:endParaRPr lang="es-ES_tradnl"/>
          </a:p>
        </p:txBody>
      </p:sp>
      <p:sp>
        <p:nvSpPr>
          <p:cNvPr id="4" name="Marcador de pie de página 3">
            <a:extLst>
              <a:ext uri="{FF2B5EF4-FFF2-40B4-BE49-F238E27FC236}">
                <a16:creationId xmlns:a16="http://schemas.microsoft.com/office/drawing/2014/main" id="{A8C3AF9E-9112-1220-D814-8286586CF07B}"/>
              </a:ext>
            </a:extLst>
          </p:cNvPr>
          <p:cNvSpPr>
            <a:spLocks noGrp="1"/>
          </p:cNvSpPr>
          <p:nvPr>
            <p:ph type="ftr" sz="quarter" idx="11"/>
          </p:nvPr>
        </p:nvSpPr>
        <p:spPr/>
        <p:txBody>
          <a:bodyPr/>
          <a:lstStyle/>
          <a:p>
            <a:endParaRPr lang="es-ES_tradnl"/>
          </a:p>
        </p:txBody>
      </p:sp>
      <p:sp>
        <p:nvSpPr>
          <p:cNvPr id="5" name="Marcador de número de diapositiva 4">
            <a:extLst>
              <a:ext uri="{FF2B5EF4-FFF2-40B4-BE49-F238E27FC236}">
                <a16:creationId xmlns:a16="http://schemas.microsoft.com/office/drawing/2014/main" id="{EB292EC8-027E-FDDD-CA8D-52665E9C141D}"/>
              </a:ext>
            </a:extLst>
          </p:cNvPr>
          <p:cNvSpPr>
            <a:spLocks noGrp="1"/>
          </p:cNvSpPr>
          <p:nvPr>
            <p:ph type="sldNum" sz="quarter" idx="12"/>
          </p:nvPr>
        </p:nvSpPr>
        <p:spPr/>
        <p:txBody>
          <a:bodyPr/>
          <a:lstStyle/>
          <a:p>
            <a:fld id="{D6DD55D0-2903-0648-8BA0-7A323A2A7BFE}" type="slidenum">
              <a:rPr lang="es-ES_tradnl" smtClean="0"/>
              <a:t>‹Nº›</a:t>
            </a:fld>
            <a:endParaRPr lang="es-ES_tradnl"/>
          </a:p>
        </p:txBody>
      </p:sp>
    </p:spTree>
    <p:extLst>
      <p:ext uri="{BB962C8B-B14F-4D97-AF65-F5344CB8AC3E}">
        <p14:creationId xmlns:p14="http://schemas.microsoft.com/office/powerpoint/2010/main" val="2708001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A0A9F07-71A6-8CA5-C860-0ECB6F0386E1}"/>
              </a:ext>
            </a:extLst>
          </p:cNvPr>
          <p:cNvSpPr>
            <a:spLocks noGrp="1"/>
          </p:cNvSpPr>
          <p:nvPr>
            <p:ph type="dt" sz="half" idx="10"/>
          </p:nvPr>
        </p:nvSpPr>
        <p:spPr/>
        <p:txBody>
          <a:bodyPr/>
          <a:lstStyle/>
          <a:p>
            <a:fld id="{5CB161ED-93E0-CE44-BAB2-0EE580BABF22}" type="datetimeFigureOut">
              <a:rPr lang="es-ES_tradnl" smtClean="0"/>
              <a:t>14/03/2025</a:t>
            </a:fld>
            <a:endParaRPr lang="es-ES_tradnl"/>
          </a:p>
        </p:txBody>
      </p:sp>
      <p:sp>
        <p:nvSpPr>
          <p:cNvPr id="3" name="Marcador de pie de página 2">
            <a:extLst>
              <a:ext uri="{FF2B5EF4-FFF2-40B4-BE49-F238E27FC236}">
                <a16:creationId xmlns:a16="http://schemas.microsoft.com/office/drawing/2014/main" id="{E8807CDD-3639-AD30-0999-2A6A57EBB0FE}"/>
              </a:ext>
            </a:extLst>
          </p:cNvPr>
          <p:cNvSpPr>
            <a:spLocks noGrp="1"/>
          </p:cNvSpPr>
          <p:nvPr>
            <p:ph type="ftr" sz="quarter" idx="11"/>
          </p:nvPr>
        </p:nvSpPr>
        <p:spPr/>
        <p:txBody>
          <a:bodyPr/>
          <a:lstStyle/>
          <a:p>
            <a:endParaRPr lang="es-ES_tradnl"/>
          </a:p>
        </p:txBody>
      </p:sp>
      <p:sp>
        <p:nvSpPr>
          <p:cNvPr id="4" name="Marcador de número de diapositiva 3">
            <a:extLst>
              <a:ext uri="{FF2B5EF4-FFF2-40B4-BE49-F238E27FC236}">
                <a16:creationId xmlns:a16="http://schemas.microsoft.com/office/drawing/2014/main" id="{AF90BED0-6270-CAF9-78C4-9136146D296A}"/>
              </a:ext>
            </a:extLst>
          </p:cNvPr>
          <p:cNvSpPr>
            <a:spLocks noGrp="1"/>
          </p:cNvSpPr>
          <p:nvPr>
            <p:ph type="sldNum" sz="quarter" idx="12"/>
          </p:nvPr>
        </p:nvSpPr>
        <p:spPr/>
        <p:txBody>
          <a:bodyPr/>
          <a:lstStyle/>
          <a:p>
            <a:fld id="{D6DD55D0-2903-0648-8BA0-7A323A2A7BFE}" type="slidenum">
              <a:rPr lang="es-ES_tradnl" smtClean="0"/>
              <a:t>‹Nº›</a:t>
            </a:fld>
            <a:endParaRPr lang="es-ES_tradnl"/>
          </a:p>
        </p:txBody>
      </p:sp>
    </p:spTree>
    <p:extLst>
      <p:ext uri="{BB962C8B-B14F-4D97-AF65-F5344CB8AC3E}">
        <p14:creationId xmlns:p14="http://schemas.microsoft.com/office/powerpoint/2010/main" val="4155521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03DF11-4694-7906-59A6-8C3C67366DF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S_tradnl"/>
          </a:p>
        </p:txBody>
      </p:sp>
      <p:sp>
        <p:nvSpPr>
          <p:cNvPr id="3" name="Marcador de contenido 2">
            <a:extLst>
              <a:ext uri="{FF2B5EF4-FFF2-40B4-BE49-F238E27FC236}">
                <a16:creationId xmlns:a16="http://schemas.microsoft.com/office/drawing/2014/main" id="{5B75D10E-37C3-747B-BF51-203038D81B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texto 3">
            <a:extLst>
              <a:ext uri="{FF2B5EF4-FFF2-40B4-BE49-F238E27FC236}">
                <a16:creationId xmlns:a16="http://schemas.microsoft.com/office/drawing/2014/main" id="{8FFE66EA-AA6B-0442-ED45-499E83BEA1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B6733A5-E960-C847-55B2-DEC18989CA61}"/>
              </a:ext>
            </a:extLst>
          </p:cNvPr>
          <p:cNvSpPr>
            <a:spLocks noGrp="1"/>
          </p:cNvSpPr>
          <p:nvPr>
            <p:ph type="dt" sz="half" idx="10"/>
          </p:nvPr>
        </p:nvSpPr>
        <p:spPr/>
        <p:txBody>
          <a:bodyPr/>
          <a:lstStyle/>
          <a:p>
            <a:fld id="{5CB161ED-93E0-CE44-BAB2-0EE580BABF22}" type="datetimeFigureOut">
              <a:rPr lang="es-ES_tradnl" smtClean="0"/>
              <a:t>14/03/2025</a:t>
            </a:fld>
            <a:endParaRPr lang="es-ES_tradnl"/>
          </a:p>
        </p:txBody>
      </p:sp>
      <p:sp>
        <p:nvSpPr>
          <p:cNvPr id="6" name="Marcador de pie de página 5">
            <a:extLst>
              <a:ext uri="{FF2B5EF4-FFF2-40B4-BE49-F238E27FC236}">
                <a16:creationId xmlns:a16="http://schemas.microsoft.com/office/drawing/2014/main" id="{BFE29F19-0023-EEDC-E2D1-5042B9B6E3CC}"/>
              </a:ext>
            </a:extLst>
          </p:cNvPr>
          <p:cNvSpPr>
            <a:spLocks noGrp="1"/>
          </p:cNvSpPr>
          <p:nvPr>
            <p:ph type="ftr" sz="quarter" idx="11"/>
          </p:nvPr>
        </p:nvSpPr>
        <p:spPr/>
        <p:txBody>
          <a:bodyPr/>
          <a:lstStyle/>
          <a:p>
            <a:endParaRPr lang="es-ES_tradnl"/>
          </a:p>
        </p:txBody>
      </p:sp>
      <p:sp>
        <p:nvSpPr>
          <p:cNvPr id="7" name="Marcador de número de diapositiva 6">
            <a:extLst>
              <a:ext uri="{FF2B5EF4-FFF2-40B4-BE49-F238E27FC236}">
                <a16:creationId xmlns:a16="http://schemas.microsoft.com/office/drawing/2014/main" id="{404808C1-26F0-339B-11C1-D33D984035F8}"/>
              </a:ext>
            </a:extLst>
          </p:cNvPr>
          <p:cNvSpPr>
            <a:spLocks noGrp="1"/>
          </p:cNvSpPr>
          <p:nvPr>
            <p:ph type="sldNum" sz="quarter" idx="12"/>
          </p:nvPr>
        </p:nvSpPr>
        <p:spPr/>
        <p:txBody>
          <a:bodyPr/>
          <a:lstStyle/>
          <a:p>
            <a:fld id="{D6DD55D0-2903-0648-8BA0-7A323A2A7BFE}" type="slidenum">
              <a:rPr lang="es-ES_tradnl" smtClean="0"/>
              <a:t>‹Nº›</a:t>
            </a:fld>
            <a:endParaRPr lang="es-ES_tradnl"/>
          </a:p>
        </p:txBody>
      </p:sp>
    </p:spTree>
    <p:extLst>
      <p:ext uri="{BB962C8B-B14F-4D97-AF65-F5344CB8AC3E}">
        <p14:creationId xmlns:p14="http://schemas.microsoft.com/office/powerpoint/2010/main" val="1345415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3A2D9B-D3EB-5B3C-BFA1-FBC40D8D8E1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S_tradnl"/>
          </a:p>
        </p:txBody>
      </p:sp>
      <p:sp>
        <p:nvSpPr>
          <p:cNvPr id="3" name="Marcador de posición de imagen 2">
            <a:extLst>
              <a:ext uri="{FF2B5EF4-FFF2-40B4-BE49-F238E27FC236}">
                <a16:creationId xmlns:a16="http://schemas.microsoft.com/office/drawing/2014/main" id="{81FBAEA0-561D-3087-61C9-32185D23BA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Marcador de texto 3">
            <a:extLst>
              <a:ext uri="{FF2B5EF4-FFF2-40B4-BE49-F238E27FC236}">
                <a16:creationId xmlns:a16="http://schemas.microsoft.com/office/drawing/2014/main" id="{570425FB-EF95-BB95-A52D-49D654011D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B662E15-0F71-B9D5-6E88-0E1D9E7E53C0}"/>
              </a:ext>
            </a:extLst>
          </p:cNvPr>
          <p:cNvSpPr>
            <a:spLocks noGrp="1"/>
          </p:cNvSpPr>
          <p:nvPr>
            <p:ph type="dt" sz="half" idx="10"/>
          </p:nvPr>
        </p:nvSpPr>
        <p:spPr/>
        <p:txBody>
          <a:bodyPr/>
          <a:lstStyle/>
          <a:p>
            <a:fld id="{5CB161ED-93E0-CE44-BAB2-0EE580BABF22}" type="datetimeFigureOut">
              <a:rPr lang="es-ES_tradnl" smtClean="0"/>
              <a:t>14/03/2025</a:t>
            </a:fld>
            <a:endParaRPr lang="es-ES_tradnl"/>
          </a:p>
        </p:txBody>
      </p:sp>
      <p:sp>
        <p:nvSpPr>
          <p:cNvPr id="6" name="Marcador de pie de página 5">
            <a:extLst>
              <a:ext uri="{FF2B5EF4-FFF2-40B4-BE49-F238E27FC236}">
                <a16:creationId xmlns:a16="http://schemas.microsoft.com/office/drawing/2014/main" id="{2647BA85-731B-7305-28C5-C12310ABC96A}"/>
              </a:ext>
            </a:extLst>
          </p:cNvPr>
          <p:cNvSpPr>
            <a:spLocks noGrp="1"/>
          </p:cNvSpPr>
          <p:nvPr>
            <p:ph type="ftr" sz="quarter" idx="11"/>
          </p:nvPr>
        </p:nvSpPr>
        <p:spPr/>
        <p:txBody>
          <a:bodyPr/>
          <a:lstStyle/>
          <a:p>
            <a:endParaRPr lang="es-ES_tradnl"/>
          </a:p>
        </p:txBody>
      </p:sp>
      <p:sp>
        <p:nvSpPr>
          <p:cNvPr id="7" name="Marcador de número de diapositiva 6">
            <a:extLst>
              <a:ext uri="{FF2B5EF4-FFF2-40B4-BE49-F238E27FC236}">
                <a16:creationId xmlns:a16="http://schemas.microsoft.com/office/drawing/2014/main" id="{7453F0F5-9E98-04E5-7602-DDA98417AD03}"/>
              </a:ext>
            </a:extLst>
          </p:cNvPr>
          <p:cNvSpPr>
            <a:spLocks noGrp="1"/>
          </p:cNvSpPr>
          <p:nvPr>
            <p:ph type="sldNum" sz="quarter" idx="12"/>
          </p:nvPr>
        </p:nvSpPr>
        <p:spPr/>
        <p:txBody>
          <a:bodyPr/>
          <a:lstStyle/>
          <a:p>
            <a:fld id="{D6DD55D0-2903-0648-8BA0-7A323A2A7BFE}" type="slidenum">
              <a:rPr lang="es-ES_tradnl" smtClean="0"/>
              <a:t>‹Nº›</a:t>
            </a:fld>
            <a:endParaRPr lang="es-ES_tradnl"/>
          </a:p>
        </p:txBody>
      </p:sp>
    </p:spTree>
    <p:extLst>
      <p:ext uri="{BB962C8B-B14F-4D97-AF65-F5344CB8AC3E}">
        <p14:creationId xmlns:p14="http://schemas.microsoft.com/office/powerpoint/2010/main" val="54751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C8EE68A2-F432-CC28-4090-1855194008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S_tradnl"/>
          </a:p>
        </p:txBody>
      </p:sp>
      <p:sp>
        <p:nvSpPr>
          <p:cNvPr id="3" name="Marcador de texto 2">
            <a:extLst>
              <a:ext uri="{FF2B5EF4-FFF2-40B4-BE49-F238E27FC236}">
                <a16:creationId xmlns:a16="http://schemas.microsoft.com/office/drawing/2014/main" id="{1750EE30-C2E0-FF7B-652A-1E4FEDAF02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fecha 3">
            <a:extLst>
              <a:ext uri="{FF2B5EF4-FFF2-40B4-BE49-F238E27FC236}">
                <a16:creationId xmlns:a16="http://schemas.microsoft.com/office/drawing/2014/main" id="{87755594-D461-9E59-092A-252A4730E5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B161ED-93E0-CE44-BAB2-0EE580BABF22}" type="datetimeFigureOut">
              <a:rPr lang="es-ES_tradnl" smtClean="0"/>
              <a:t>14/03/2025</a:t>
            </a:fld>
            <a:endParaRPr lang="es-ES_tradnl"/>
          </a:p>
        </p:txBody>
      </p:sp>
      <p:sp>
        <p:nvSpPr>
          <p:cNvPr id="5" name="Marcador de pie de página 4">
            <a:extLst>
              <a:ext uri="{FF2B5EF4-FFF2-40B4-BE49-F238E27FC236}">
                <a16:creationId xmlns:a16="http://schemas.microsoft.com/office/drawing/2014/main" id="{FE914DD4-12C5-63BA-0D92-3F3BA40B3E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Marcador de número de diapositiva 5">
            <a:extLst>
              <a:ext uri="{FF2B5EF4-FFF2-40B4-BE49-F238E27FC236}">
                <a16:creationId xmlns:a16="http://schemas.microsoft.com/office/drawing/2014/main" id="{D1B2DABA-6051-8F0E-1283-1F593D61F6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DD55D0-2903-0648-8BA0-7A323A2A7BFE}" type="slidenum">
              <a:rPr lang="es-ES_tradnl" smtClean="0"/>
              <a:t>‹Nº›</a:t>
            </a:fld>
            <a:endParaRPr lang="es-ES_tradnl"/>
          </a:p>
        </p:txBody>
      </p:sp>
    </p:spTree>
    <p:extLst>
      <p:ext uri="{BB962C8B-B14F-4D97-AF65-F5344CB8AC3E}">
        <p14:creationId xmlns:p14="http://schemas.microsoft.com/office/powerpoint/2010/main" val="162982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0A2F0253-15D0-84BD-F17A-7D5EB93E6C30}"/>
              </a:ext>
            </a:extLst>
          </p:cNvPr>
          <p:cNvSpPr txBox="1"/>
          <p:nvPr/>
        </p:nvSpPr>
        <p:spPr>
          <a:xfrm>
            <a:off x="0" y="6611779"/>
            <a:ext cx="181559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000" b="0" i="0" u="none" strike="noStrike" kern="1200" cap="none" spc="0" normalizeH="0" baseline="0" noProof="0" dirty="0">
                <a:ln>
                  <a:noFill/>
                </a:ln>
                <a:solidFill>
                  <a:prstClr val="white">
                    <a:lumMod val="65000"/>
                  </a:prstClr>
                </a:solidFill>
                <a:effectLst/>
                <a:uLnTx/>
                <a:uFillTx/>
                <a:latin typeface="Nunito Sans" pitchFamily="2" charset="77"/>
                <a:ea typeface="+mn-ea"/>
                <a:cs typeface="+mn-cs"/>
              </a:rPr>
              <a:t>PÚBLICA</a:t>
            </a:r>
          </a:p>
        </p:txBody>
      </p:sp>
      <p:pic>
        <p:nvPicPr>
          <p:cNvPr id="3" name="Gráfico 2">
            <a:extLst>
              <a:ext uri="{FF2B5EF4-FFF2-40B4-BE49-F238E27FC236}">
                <a16:creationId xmlns:a16="http://schemas.microsoft.com/office/drawing/2014/main" id="{FD48555C-8701-6EA8-1EB1-CB9B7FD853D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63127" y="1594468"/>
            <a:ext cx="1304925" cy="1600200"/>
          </a:xfrm>
          <a:prstGeom prst="rect">
            <a:avLst/>
          </a:prstGeom>
        </p:spPr>
      </p:pic>
      <p:sp>
        <p:nvSpPr>
          <p:cNvPr id="2" name="CuadroTexto 1">
            <a:extLst>
              <a:ext uri="{FF2B5EF4-FFF2-40B4-BE49-F238E27FC236}">
                <a16:creationId xmlns:a16="http://schemas.microsoft.com/office/drawing/2014/main" id="{2FFA25E4-7A16-3D71-35D3-28D931F324FD}"/>
              </a:ext>
            </a:extLst>
          </p:cNvPr>
          <p:cNvSpPr txBox="1"/>
          <p:nvPr/>
        </p:nvSpPr>
        <p:spPr>
          <a:xfrm>
            <a:off x="262463" y="3610068"/>
            <a:ext cx="7872545" cy="2923877"/>
          </a:xfrm>
          <a:prstGeom prst="rect">
            <a:avLst/>
          </a:prstGeom>
          <a:noFill/>
        </p:spPr>
        <p:txBody>
          <a:bodyPr wrap="square" rtlCol="0">
            <a:spAutoFit/>
          </a:bodyPr>
          <a:lstStyle/>
          <a:p>
            <a:pPr marR="0" lvl="0" indent="0" fontAlgn="auto">
              <a:lnSpc>
                <a:spcPct val="100000"/>
              </a:lnSpc>
              <a:spcBef>
                <a:spcPts val="0"/>
              </a:spcBef>
              <a:spcAft>
                <a:spcPts val="0"/>
              </a:spcAft>
              <a:buClrTx/>
              <a:buSzTx/>
              <a:buFontTx/>
              <a:buNone/>
              <a:tabLst/>
              <a:defRPr/>
            </a:pPr>
            <a:r>
              <a:rPr lang="es-ES_tradnl" sz="4000" b="1" dirty="0">
                <a:solidFill>
                  <a:srgbClr val="76B12A"/>
                </a:solidFill>
                <a:latin typeface="Verdana" panose="020B0604030504040204" pitchFamily="34" charset="0"/>
                <a:ea typeface="Verdana" panose="020B0604030504040204" pitchFamily="34" charset="0"/>
              </a:rPr>
              <a:t>Socialización Resultados Índice de Desempeño Institucional </a:t>
            </a:r>
          </a:p>
          <a:p>
            <a:pPr marR="0" lvl="0" indent="0" fontAlgn="auto">
              <a:lnSpc>
                <a:spcPct val="100000"/>
              </a:lnSpc>
              <a:spcBef>
                <a:spcPts val="0"/>
              </a:spcBef>
              <a:spcAft>
                <a:spcPts val="0"/>
              </a:spcAft>
              <a:buClrTx/>
              <a:buSzTx/>
              <a:buFontTx/>
              <a:buNone/>
              <a:tabLst/>
              <a:defRPr/>
            </a:pPr>
            <a:endParaRPr lang="es-ES_tradnl" sz="3200" b="1" dirty="0">
              <a:solidFill>
                <a:schemeClr val="accent3">
                  <a:lumMod val="50000"/>
                </a:schemeClr>
              </a:solidFill>
              <a:latin typeface="Verdana" panose="020B0604030504040204" pitchFamily="34" charset="0"/>
              <a:ea typeface="Verdana" panose="020B0604030504040204" pitchFamily="34" charset="0"/>
            </a:endParaRPr>
          </a:p>
          <a:p>
            <a:pPr marR="0" lvl="0" indent="0" fontAlgn="auto">
              <a:lnSpc>
                <a:spcPct val="100000"/>
              </a:lnSpc>
              <a:spcBef>
                <a:spcPts val="0"/>
              </a:spcBef>
              <a:spcAft>
                <a:spcPts val="0"/>
              </a:spcAft>
              <a:buClrTx/>
              <a:buSzTx/>
              <a:buFontTx/>
              <a:buNone/>
              <a:tabLst/>
              <a:defRPr/>
            </a:pPr>
            <a:r>
              <a:rPr lang="es-ES_tradnl" sz="3200" b="1" dirty="0">
                <a:solidFill>
                  <a:schemeClr val="accent3">
                    <a:lumMod val="50000"/>
                  </a:schemeClr>
                </a:solidFill>
                <a:latin typeface="Verdana" panose="020B0604030504040204" pitchFamily="34" charset="0"/>
                <a:ea typeface="Verdana" panose="020B0604030504040204" pitchFamily="34" charset="0"/>
              </a:rPr>
              <a:t>FURAG 2023</a:t>
            </a:r>
          </a:p>
        </p:txBody>
      </p:sp>
    </p:spTree>
    <p:extLst>
      <p:ext uri="{BB962C8B-B14F-4D97-AF65-F5344CB8AC3E}">
        <p14:creationId xmlns:p14="http://schemas.microsoft.com/office/powerpoint/2010/main" val="2148171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a:extLst>
              <a:ext uri="{FF2B5EF4-FFF2-40B4-BE49-F238E27FC236}">
                <a16:creationId xmlns:a16="http://schemas.microsoft.com/office/drawing/2014/main" id="{D42A1570-4848-FAB9-6846-14773B63FD5F}"/>
              </a:ext>
            </a:extLst>
          </p:cNvPr>
          <p:cNvGraphicFramePr>
            <a:graphicFrameLocks noGrp="1"/>
          </p:cNvGraphicFramePr>
          <p:nvPr>
            <p:extLst>
              <p:ext uri="{D42A27DB-BD31-4B8C-83A1-F6EECF244321}">
                <p14:modId xmlns:p14="http://schemas.microsoft.com/office/powerpoint/2010/main" val="1253328612"/>
              </p:ext>
            </p:extLst>
          </p:nvPr>
        </p:nvGraphicFramePr>
        <p:xfrm>
          <a:off x="248217" y="1652379"/>
          <a:ext cx="4428214" cy="3528292"/>
        </p:xfrm>
        <a:graphic>
          <a:graphicData uri="http://schemas.openxmlformats.org/drawingml/2006/table">
            <a:tbl>
              <a:tblPr/>
              <a:tblGrid>
                <a:gridCol w="644814">
                  <a:extLst>
                    <a:ext uri="{9D8B030D-6E8A-4147-A177-3AD203B41FA5}">
                      <a16:colId xmlns:a16="http://schemas.microsoft.com/office/drawing/2014/main" val="3256936180"/>
                    </a:ext>
                  </a:extLst>
                </a:gridCol>
                <a:gridCol w="2982267">
                  <a:extLst>
                    <a:ext uri="{9D8B030D-6E8A-4147-A177-3AD203B41FA5}">
                      <a16:colId xmlns:a16="http://schemas.microsoft.com/office/drawing/2014/main" val="2966136870"/>
                    </a:ext>
                  </a:extLst>
                </a:gridCol>
                <a:gridCol w="801133">
                  <a:extLst>
                    <a:ext uri="{9D8B030D-6E8A-4147-A177-3AD203B41FA5}">
                      <a16:colId xmlns:a16="http://schemas.microsoft.com/office/drawing/2014/main" val="1747187618"/>
                    </a:ext>
                  </a:extLst>
                </a:gridCol>
              </a:tblGrid>
              <a:tr h="523604">
                <a:tc>
                  <a:txBody>
                    <a:bodyPr/>
                    <a:lstStyle/>
                    <a:p>
                      <a:pPr algn="ctr" fontAlgn="ctr"/>
                      <a:r>
                        <a:rPr lang="es-CO" sz="1200" b="1" i="0" u="none" strike="noStrike" dirty="0">
                          <a:solidFill>
                            <a:srgbClr val="FFFFFF"/>
                          </a:solidFill>
                          <a:effectLst/>
                          <a:latin typeface="Nunito Sans" pitchFamily="2" charset="0"/>
                        </a:rPr>
                        <a:t>NO. INDICE</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200" b="1" i="0" u="none" strike="noStrike" dirty="0">
                          <a:solidFill>
                            <a:srgbClr val="FFFFFF"/>
                          </a:solidFill>
                          <a:effectLst/>
                          <a:latin typeface="Nunito Sans" pitchFamily="2" charset="0"/>
                        </a:rPr>
                        <a:t>POLITICA GESTION ESTRATEGICA DE TALENTO HUMANO</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200" b="1" i="0" u="none" strike="noStrike" dirty="0">
                          <a:solidFill>
                            <a:srgbClr val="FFFFFF"/>
                          </a:solidFill>
                          <a:effectLst/>
                          <a:latin typeface="Nunito Sans" pitchFamily="2" charset="0"/>
                        </a:rPr>
                        <a:t>PUNTAJE</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extLst>
                  <a:ext uri="{0D108BD9-81ED-4DB2-BD59-A6C34878D82A}">
                    <a16:rowId xmlns:a16="http://schemas.microsoft.com/office/drawing/2014/main" val="1961571570"/>
                  </a:ext>
                </a:extLst>
              </a:tr>
              <a:tr h="597389">
                <a:tc>
                  <a:txBody>
                    <a:bodyPr/>
                    <a:lstStyle/>
                    <a:p>
                      <a:pPr algn="ctr" fontAlgn="ctr"/>
                      <a:r>
                        <a:rPr lang="es-CO" sz="1200" b="1" i="0" u="none" strike="noStrike" dirty="0">
                          <a:solidFill>
                            <a:srgbClr val="000000"/>
                          </a:solidFill>
                          <a:effectLst/>
                          <a:latin typeface="Nunito Sans" pitchFamily="2" charset="0"/>
                        </a:rPr>
                        <a:t>I01</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200" b="0" i="0" u="none" strike="noStrike" dirty="0">
                          <a:solidFill>
                            <a:srgbClr val="000000"/>
                          </a:solidFill>
                          <a:effectLst/>
                          <a:latin typeface="Nunito Sans" pitchFamily="2" charset="0"/>
                        </a:rPr>
                        <a:t>CALIDAD DE LA PLANEACIÓN ESTRATÉGICA DEL TALENTO HUMANO</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latin typeface="Nunito Sans" pitchFamily="2" charset="0"/>
                        </a:rPr>
                        <a:t>93,1</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3844127585"/>
                  </a:ext>
                </a:extLst>
              </a:tr>
              <a:tr h="615130">
                <a:tc>
                  <a:txBody>
                    <a:bodyPr/>
                    <a:lstStyle/>
                    <a:p>
                      <a:pPr algn="ctr" fontAlgn="ctr"/>
                      <a:r>
                        <a:rPr lang="es-CO" sz="1200" b="1" i="0" u="none" strike="noStrike">
                          <a:solidFill>
                            <a:srgbClr val="000000"/>
                          </a:solidFill>
                          <a:effectLst/>
                          <a:latin typeface="Nunito Sans" pitchFamily="2" charset="0"/>
                        </a:rPr>
                        <a:t>I02</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200" b="1" i="0" u="sng" strike="noStrike" dirty="0">
                          <a:solidFill>
                            <a:srgbClr val="000000"/>
                          </a:solidFill>
                          <a:effectLst/>
                          <a:latin typeface="Nunito Sans" pitchFamily="2" charset="0"/>
                        </a:rPr>
                        <a:t>EFICIENCIA Y EFICACIA DE LA SELECCIÓN MERITOCRÁTICA DEL TALENTO HUMANO</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highlight>
                            <a:srgbClr val="FFFF00"/>
                          </a:highlight>
                          <a:latin typeface="Nunito Sans" pitchFamily="2" charset="0"/>
                        </a:rPr>
                        <a:t>60,0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3580970833"/>
                  </a:ext>
                </a:extLst>
              </a:tr>
              <a:tr h="597389">
                <a:tc>
                  <a:txBody>
                    <a:bodyPr/>
                    <a:lstStyle/>
                    <a:p>
                      <a:pPr algn="ctr" fontAlgn="ctr"/>
                      <a:r>
                        <a:rPr lang="es-CO" sz="1200" b="1" i="0" u="none" strike="noStrike">
                          <a:solidFill>
                            <a:srgbClr val="000000"/>
                          </a:solidFill>
                          <a:effectLst/>
                          <a:latin typeface="Nunito Sans" pitchFamily="2" charset="0"/>
                        </a:rPr>
                        <a:t>I03</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200" b="0" i="0" u="none" strike="noStrike" dirty="0">
                          <a:solidFill>
                            <a:srgbClr val="000000"/>
                          </a:solidFill>
                          <a:effectLst/>
                          <a:latin typeface="Nunito Sans" pitchFamily="2" charset="0"/>
                        </a:rPr>
                        <a:t>DESARROLLO DEL TALENTO HUMANO EN LA ENTIDAD</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latin typeface="Nunito Sans" pitchFamily="2" charset="0"/>
                        </a:rPr>
                        <a:t>97,2</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003065561"/>
                  </a:ext>
                </a:extLst>
              </a:tr>
              <a:tr h="1194780">
                <a:tc>
                  <a:txBody>
                    <a:bodyPr/>
                    <a:lstStyle/>
                    <a:p>
                      <a:pPr algn="ctr" fontAlgn="ctr"/>
                      <a:r>
                        <a:rPr lang="es-CO" sz="1200" b="1" i="0" u="none" strike="noStrike">
                          <a:solidFill>
                            <a:srgbClr val="000000"/>
                          </a:solidFill>
                          <a:effectLst/>
                          <a:latin typeface="Nunito Sans" pitchFamily="2" charset="0"/>
                        </a:rPr>
                        <a:t>I04</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b"/>
                      <a:r>
                        <a:rPr lang="es-ES" sz="1200" b="0" i="0" u="none" strike="noStrike" dirty="0">
                          <a:solidFill>
                            <a:srgbClr val="000000"/>
                          </a:solidFill>
                          <a:effectLst/>
                          <a:latin typeface="Nunito Sans" pitchFamily="2" charset="0"/>
                        </a:rPr>
                        <a:t>DESVINCULACIÓN ASISTIDA Y RETENCIÓN DEL CONOCIMIENTO GENERADO POR EL TALENTO HUMANO</a:t>
                      </a:r>
                      <a:br>
                        <a:rPr lang="es-ES" sz="1200" b="0" i="0" u="none" strike="noStrike" dirty="0">
                          <a:solidFill>
                            <a:srgbClr val="000000"/>
                          </a:solidFill>
                          <a:effectLst/>
                          <a:latin typeface="Nunito Sans" pitchFamily="2" charset="0"/>
                        </a:rPr>
                      </a:br>
                      <a:endParaRPr lang="es-ES" sz="1200" b="0" i="0" u="none" strike="noStrike" dirty="0">
                        <a:solidFill>
                          <a:srgbClr val="000000"/>
                        </a:solidFill>
                        <a:effectLst/>
                        <a:latin typeface="Nunito Sans" pitchFamily="2" charset="0"/>
                      </a:endParaRPr>
                    </a:p>
                  </a:txBody>
                  <a:tcPr marL="0" marR="0" marT="0" marB="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latin typeface="Nunito Sans" pitchFamily="2" charset="0"/>
                        </a:rPr>
                        <a:t>100,0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563320085"/>
                  </a:ext>
                </a:extLst>
              </a:tr>
            </a:tbl>
          </a:graphicData>
        </a:graphic>
      </p:graphicFrame>
      <p:sp>
        <p:nvSpPr>
          <p:cNvPr id="9" name="CuadroTexto 8">
            <a:extLst>
              <a:ext uri="{FF2B5EF4-FFF2-40B4-BE49-F238E27FC236}">
                <a16:creationId xmlns:a16="http://schemas.microsoft.com/office/drawing/2014/main" id="{ED264656-A6C0-FDBE-354F-5C7020D8CB76}"/>
              </a:ext>
            </a:extLst>
          </p:cNvPr>
          <p:cNvSpPr txBox="1"/>
          <p:nvPr/>
        </p:nvSpPr>
        <p:spPr>
          <a:xfrm>
            <a:off x="4873372" y="803839"/>
            <a:ext cx="6586691" cy="5786199"/>
          </a:xfrm>
          <a:prstGeom prst="rect">
            <a:avLst/>
          </a:prstGeom>
          <a:noFill/>
        </p:spPr>
        <p:txBody>
          <a:bodyPr wrap="square">
            <a:spAutoFit/>
          </a:bodyPr>
          <a:lstStyle/>
          <a:p>
            <a:pPr marR="0" lvl="0" algn="just" defTabSz="914400" rtl="0" eaLnBrk="1" fontAlgn="auto" latinLnBrk="0" hangingPunct="1">
              <a:lnSpc>
                <a:spcPct val="100000"/>
              </a:lnSpc>
              <a:spcBef>
                <a:spcPts val="0"/>
              </a:spcBef>
              <a:spcAft>
                <a:spcPts val="0"/>
              </a:spcAft>
              <a:buClrTx/>
              <a:buSzTx/>
              <a:tabLst/>
              <a:defRPr/>
            </a:pPr>
            <a:r>
              <a:rPr kumimoji="0" lang="es-ES" sz="1400" b="1" i="0" u="none" strike="noStrike" kern="1200" cap="none" spc="0" normalizeH="0" baseline="0" noProof="0" dirty="0">
                <a:ln>
                  <a:noFill/>
                </a:ln>
                <a:solidFill>
                  <a:schemeClr val="accent1">
                    <a:lumMod val="75000"/>
                  </a:schemeClr>
                </a:solidFill>
                <a:effectLst/>
                <a:uLnTx/>
                <a:uFillTx/>
                <a:latin typeface="Nunito Sans" pitchFamily="2" charset="0"/>
              </a:rPr>
              <a:t>POLITICA GESTION ESTRATEGICA DEL TALENTO HUMANO 2022: 98,8.</a:t>
            </a:r>
          </a:p>
          <a:p>
            <a:pPr marR="0" lvl="0" algn="just" defTabSz="914400" rtl="0" eaLnBrk="1" fontAlgn="auto" latinLnBrk="0" hangingPunct="1">
              <a:lnSpc>
                <a:spcPct val="100000"/>
              </a:lnSpc>
              <a:spcBef>
                <a:spcPts val="0"/>
              </a:spcBef>
              <a:spcAft>
                <a:spcPts val="0"/>
              </a:spcAft>
              <a:buClrTx/>
              <a:buSzTx/>
              <a:tabLst/>
              <a:defRPr/>
            </a:pPr>
            <a:r>
              <a:rPr kumimoji="0" lang="es-ES" sz="1400" b="1" i="0" u="none" strike="noStrike" kern="1200" cap="none" spc="0" normalizeH="0" baseline="0" noProof="0" dirty="0">
                <a:ln>
                  <a:noFill/>
                </a:ln>
                <a:solidFill>
                  <a:schemeClr val="accent1">
                    <a:lumMod val="75000"/>
                  </a:schemeClr>
                </a:solidFill>
                <a:effectLst/>
                <a:uLnTx/>
                <a:uFillTx/>
                <a:latin typeface="Nunito Sans" pitchFamily="2" charset="0"/>
              </a:rPr>
              <a:t>PREGUNTAS 2023: 32. PUNTAJE 2023 92,1 </a:t>
            </a:r>
            <a:r>
              <a:rPr kumimoji="0" lang="es-ES" sz="1400" b="1" i="0" u="none" strike="noStrike" kern="1200" cap="none" spc="0" normalizeH="0" baseline="0" noProof="0" dirty="0">
                <a:ln>
                  <a:noFill/>
                </a:ln>
                <a:solidFill>
                  <a:srgbClr val="FF0000"/>
                </a:solidFill>
                <a:effectLst/>
                <a:uLnTx/>
                <a:uFillTx/>
                <a:latin typeface="Nunito Sans" pitchFamily="2" charset="0"/>
              </a:rPr>
              <a:t>(-6,7)</a:t>
            </a:r>
          </a:p>
          <a:p>
            <a:pPr marR="0" lvl="0" algn="just" defTabSz="914400" rtl="0" eaLnBrk="1" fontAlgn="auto" latinLnBrk="0" hangingPunct="1">
              <a:lnSpc>
                <a:spcPct val="100000"/>
              </a:lnSpc>
              <a:spcBef>
                <a:spcPts val="0"/>
              </a:spcBef>
              <a:spcAft>
                <a:spcPts val="0"/>
              </a:spcAft>
              <a:buClrTx/>
              <a:buSzTx/>
              <a:tabLst/>
              <a:defRPr/>
            </a:pPr>
            <a:endParaRPr kumimoji="0" lang="es-ES" sz="1400" b="1" i="0" u="none" strike="noStrike" kern="1200" cap="none" spc="0" normalizeH="0" baseline="0" noProof="0" dirty="0">
              <a:ln>
                <a:noFill/>
              </a:ln>
              <a:solidFill>
                <a:srgbClr val="FF0000"/>
              </a:solidFill>
              <a:effectLst/>
              <a:uLnTx/>
              <a:uFillTx/>
              <a:latin typeface="Nunito Sans" pitchFamily="2" charset="0"/>
            </a:endParaRPr>
          </a:p>
          <a:p>
            <a:pPr marR="0" lvl="0" algn="just" defTabSz="914400" rtl="0" eaLnBrk="1" fontAlgn="auto" latinLnBrk="0" hangingPunct="1">
              <a:lnSpc>
                <a:spcPct val="100000"/>
              </a:lnSpc>
              <a:spcBef>
                <a:spcPts val="0"/>
              </a:spcBef>
              <a:spcAft>
                <a:spcPts val="0"/>
              </a:spcAft>
              <a:buClrTx/>
              <a:buSzTx/>
              <a:tabLst/>
              <a:defRPr/>
            </a:pPr>
            <a:r>
              <a:rPr lang="es-ES" sz="1200" b="1" dirty="0">
                <a:solidFill>
                  <a:schemeClr val="accent6">
                    <a:lumMod val="75000"/>
                  </a:schemeClr>
                </a:solidFill>
                <a:latin typeface="Nunito Sans" pitchFamily="2" charset="0"/>
              </a:rPr>
              <a:t>Mide el aporte de la gestión del talento humano, de acuerdo con el ciclo de vida del servidor público (ingreso, desarrollo y retiro), al cumplimiento de las metas organizacionales y la planeación institucional.</a:t>
            </a:r>
          </a:p>
          <a:p>
            <a:pPr marR="0" lvl="0" algn="just" defTabSz="914400" rtl="0" eaLnBrk="1" fontAlgn="auto" latinLnBrk="0" hangingPunct="1">
              <a:lnSpc>
                <a:spcPct val="100000"/>
              </a:lnSpc>
              <a:spcBef>
                <a:spcPts val="0"/>
              </a:spcBef>
              <a:spcAft>
                <a:spcPts val="0"/>
              </a:spcAft>
              <a:buClrTx/>
              <a:buSzTx/>
              <a:tabLst/>
              <a:defRPr/>
            </a:pPr>
            <a:endParaRPr kumimoji="0" lang="es-ES" sz="1400" b="1" i="0" u="none" strike="noStrike" kern="1200" cap="none" spc="0" normalizeH="0" baseline="0" noProof="0" dirty="0">
              <a:ln>
                <a:noFill/>
              </a:ln>
              <a:solidFill>
                <a:schemeClr val="accent1">
                  <a:lumMod val="75000"/>
                </a:schemeClr>
              </a:solidFill>
              <a:effectLst/>
              <a:uLnTx/>
              <a:uFillTx/>
              <a:latin typeface="Nunito Sans" pitchFamily="2" charset="0"/>
            </a:endParaRPr>
          </a:p>
          <a:p>
            <a:pPr algn="just"/>
            <a:r>
              <a:rPr lang="es-ES" sz="1200" b="1" dirty="0">
                <a:solidFill>
                  <a:schemeClr val="dk1"/>
                </a:solidFill>
                <a:latin typeface="Nunito Sans" pitchFamily="2" charset="0"/>
              </a:rPr>
              <a:t>GTH202. </a:t>
            </a:r>
            <a:r>
              <a:rPr lang="es-CO" sz="1200" b="1" dirty="0">
                <a:solidFill>
                  <a:schemeClr val="dk1"/>
                </a:solidFill>
                <a:latin typeface="Nunito Sans" pitchFamily="2" charset="0"/>
              </a:rPr>
              <a:t>El Plan Estratégico de Talento Humano de la entidad incorporó actividades para los siguientes aspectos</a:t>
            </a:r>
            <a:r>
              <a:rPr lang="es-ES" sz="1200" b="1" dirty="0">
                <a:solidFill>
                  <a:schemeClr val="dk1"/>
                </a:solidFill>
                <a:latin typeface="Nunito Sans" pitchFamily="2" charset="0"/>
              </a:rPr>
              <a:t>: </a:t>
            </a:r>
          </a:p>
          <a:p>
            <a:pPr algn="just"/>
            <a:r>
              <a:rPr lang="es-CO" sz="1200" dirty="0">
                <a:solidFill>
                  <a:schemeClr val="dk1"/>
                </a:solidFill>
                <a:latin typeface="Nunito Sans" pitchFamily="2" charset="0"/>
              </a:rPr>
              <a:t>Ingreso al empleo público de personas con discapacidad - cumplimiento Decreto 2011 de 2017.</a:t>
            </a:r>
          </a:p>
          <a:p>
            <a:pPr algn="just"/>
            <a:r>
              <a:rPr lang="es-CO" sz="1200" dirty="0">
                <a:solidFill>
                  <a:schemeClr val="dk1"/>
                </a:solidFill>
                <a:latin typeface="Nunito Sans" pitchFamily="2" charset="0"/>
              </a:rPr>
              <a:t>Ingreso al empleo público de jóvenes entre los 18 y 28 años - cumplimiento Decreto 2365 de 2019 y Ley 2214 de 2022</a:t>
            </a:r>
          </a:p>
          <a:p>
            <a:pPr algn="just"/>
            <a:r>
              <a:rPr lang="es-CO" sz="1200" b="1" dirty="0">
                <a:solidFill>
                  <a:schemeClr val="dk1"/>
                </a:solidFill>
                <a:latin typeface="Nunito Sans" pitchFamily="2" charset="0"/>
              </a:rPr>
              <a:t>GTH215. De acuerdo con lo establecido en la Ley 909 de 2004 (artículo 47), ¿la entidad contaba con gerentes públicos con corte a 31 de diciembre de 2023?</a:t>
            </a:r>
            <a:endParaRPr lang="es-ES" sz="1200" b="1" dirty="0">
              <a:solidFill>
                <a:schemeClr val="dk1"/>
              </a:solidFill>
              <a:latin typeface="Nunito Sans" pitchFamily="2" charset="0"/>
            </a:endParaRPr>
          </a:p>
          <a:p>
            <a:pPr algn="just">
              <a:defRPr/>
            </a:pPr>
            <a:r>
              <a:rPr lang="es-CO" sz="1200" dirty="0">
                <a:solidFill>
                  <a:schemeClr val="dk1"/>
                </a:solidFill>
                <a:latin typeface="Nunito Sans" pitchFamily="2" charset="0"/>
              </a:rPr>
              <a:t>Sí. Indique el número total: </a:t>
            </a:r>
            <a:r>
              <a:rPr lang="es-CO" sz="1200" dirty="0">
                <a:solidFill>
                  <a:srgbClr val="FF0000"/>
                </a:solidFill>
                <a:latin typeface="Nunito Sans" pitchFamily="2" charset="0"/>
              </a:rPr>
              <a:t>73</a:t>
            </a:r>
            <a:r>
              <a:rPr lang="es-CO" sz="1200" dirty="0">
                <a:solidFill>
                  <a:schemeClr val="dk1"/>
                </a:solidFill>
                <a:latin typeface="Nunito Sans" pitchFamily="2" charset="0"/>
              </a:rPr>
              <a:t>.</a:t>
            </a:r>
          </a:p>
          <a:p>
            <a:pPr algn="just"/>
            <a:r>
              <a:rPr lang="es-CO" sz="1200" b="1" dirty="0">
                <a:solidFill>
                  <a:schemeClr val="dk1"/>
                </a:solidFill>
                <a:latin typeface="Nunito Sans" pitchFamily="2" charset="0"/>
              </a:rPr>
              <a:t>GTH 216. Con respecto a los cargos de gerencia pública que tenía la entidad al 31 de diciembre de 2023</a:t>
            </a:r>
          </a:p>
          <a:p>
            <a:pPr algn="just"/>
            <a:r>
              <a:rPr lang="es-CO" sz="1200" b="1" dirty="0">
                <a:solidFill>
                  <a:schemeClr val="dk1"/>
                </a:solidFill>
                <a:latin typeface="Nunito Sans" pitchFamily="2" charset="0"/>
              </a:rPr>
              <a:t>indique:</a:t>
            </a:r>
          </a:p>
          <a:p>
            <a:pPr algn="just"/>
            <a:r>
              <a:rPr lang="es-CO" sz="1200" dirty="0">
                <a:solidFill>
                  <a:schemeClr val="dk1"/>
                </a:solidFill>
                <a:latin typeface="Nunito Sans" pitchFamily="2" charset="0"/>
              </a:rPr>
              <a:t>Número total de acuerdos de gestión suscritos:  </a:t>
            </a:r>
            <a:r>
              <a:rPr lang="es-CO" sz="1200" dirty="0">
                <a:solidFill>
                  <a:srgbClr val="FF0000"/>
                </a:solidFill>
                <a:latin typeface="Nunito Sans" pitchFamily="2" charset="0"/>
              </a:rPr>
              <a:t>38</a:t>
            </a:r>
          </a:p>
          <a:p>
            <a:pPr algn="just"/>
            <a:r>
              <a:rPr lang="es-CO" sz="1200" b="1" dirty="0">
                <a:solidFill>
                  <a:schemeClr val="dk1"/>
                </a:solidFill>
                <a:latin typeface="Nunito Sans" pitchFamily="2" charset="0"/>
              </a:rPr>
              <a:t>GTH 227. ¿La entidad implementó la estrategia salas amigas de la familia lactante, en cumplimiento a lo establecido en la Ley 1823 de 2017?</a:t>
            </a:r>
          </a:p>
          <a:p>
            <a:pPr algn="just"/>
            <a:r>
              <a:rPr lang="es-CO" sz="1200" dirty="0">
                <a:solidFill>
                  <a:schemeClr val="dk1"/>
                </a:solidFill>
                <a:latin typeface="Nunito Sans" pitchFamily="2" charset="0"/>
              </a:rPr>
              <a:t>Sí. Indique cuántas madres fueron beneficiarias de las salas amigas de lactancia en el último año: 3</a:t>
            </a:r>
          </a:p>
          <a:p>
            <a:pPr marL="0" indent="0" algn="just">
              <a:buNone/>
            </a:pPr>
            <a:endParaRPr lang="es-ES" sz="1400" b="1" i="0" u="none" strike="noStrike" baseline="0" dirty="0">
              <a:latin typeface="Nunito Sans" pitchFamily="2" charset="0"/>
            </a:endParaRPr>
          </a:p>
          <a:p>
            <a:pPr marL="0" indent="0" algn="just">
              <a:buNone/>
            </a:pPr>
            <a:r>
              <a:rPr lang="es-ES" sz="1200" b="1" dirty="0">
                <a:solidFill>
                  <a:schemeClr val="accent1"/>
                </a:solidFill>
                <a:latin typeface="Nunito Sans" pitchFamily="2" charset="0"/>
              </a:rPr>
              <a:t>CIN205 A. La alta dirección y/o el comité institucional de coordinación de control interno, de manera articulada o cada uno en cumplimiento de sus competencias, verificaron que en la entidad en cumplimiento del plan estratégico de talento humano</a:t>
            </a:r>
          </a:p>
          <a:p>
            <a:pPr algn="just"/>
            <a:r>
              <a:rPr lang="es-ES" sz="1200" dirty="0">
                <a:solidFill>
                  <a:schemeClr val="accent1"/>
                </a:solidFill>
                <a:latin typeface="Nunito Sans" pitchFamily="2" charset="0"/>
              </a:rPr>
              <a:t>Se esté dando cumplimiento al Decreto 2011 de 2017 para el acceso al empleo público de personas con discapacidad (GTH)</a:t>
            </a:r>
            <a:endParaRPr lang="es-CO" sz="1200" dirty="0">
              <a:solidFill>
                <a:schemeClr val="accent1"/>
              </a:solidFill>
              <a:latin typeface="Nunito Sans" pitchFamily="2" charset="0"/>
            </a:endParaRPr>
          </a:p>
        </p:txBody>
      </p:sp>
      <p:sp>
        <p:nvSpPr>
          <p:cNvPr id="4" name="TextBox 6">
            <a:extLst>
              <a:ext uri="{FF2B5EF4-FFF2-40B4-BE49-F238E27FC236}">
                <a16:creationId xmlns:a16="http://schemas.microsoft.com/office/drawing/2014/main" id="{BEABAF3A-9AD7-99DA-4CF5-419614082322}"/>
              </a:ext>
            </a:extLst>
          </p:cNvPr>
          <p:cNvSpPr txBox="1"/>
          <p:nvPr/>
        </p:nvSpPr>
        <p:spPr>
          <a:xfrm>
            <a:off x="25400" y="6679954"/>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
        <p:nvSpPr>
          <p:cNvPr id="5" name="TextBox 6">
            <a:extLst>
              <a:ext uri="{FF2B5EF4-FFF2-40B4-BE49-F238E27FC236}">
                <a16:creationId xmlns:a16="http://schemas.microsoft.com/office/drawing/2014/main" id="{84A51C1A-3E8B-7FBB-E69B-D7B1887C1656}"/>
              </a:ext>
            </a:extLst>
          </p:cNvPr>
          <p:cNvSpPr txBox="1"/>
          <p:nvPr/>
        </p:nvSpPr>
        <p:spPr>
          <a:xfrm>
            <a:off x="248217" y="19244"/>
            <a:ext cx="9790387" cy="954107"/>
          </a:xfrm>
          <a:prstGeom prst="rect">
            <a:avLst/>
          </a:prstGeom>
          <a:noFill/>
        </p:spPr>
        <p:txBody>
          <a:bodyPr wrap="square" rtlCol="0">
            <a:spAutoFit/>
          </a:bodyPr>
          <a:lstStyle>
            <a:defPPr>
              <a:defRPr lang="es-CO"/>
            </a:defPPr>
            <a:lvl1pPr>
              <a:defRPr sz="3200" b="1">
                <a:solidFill>
                  <a:srgbClr val="4DAF46"/>
                </a:solidFill>
                <a:latin typeface="Verdana" panose="020B0604030504040204" pitchFamily="34" charset="0"/>
                <a:ea typeface="Verdana" panose="020B0604030504040204" pitchFamily="34" charset="0"/>
              </a:defRPr>
            </a:lvl1pPr>
          </a:lstStyle>
          <a:p>
            <a:r>
              <a:rPr lang="es-CO" dirty="0"/>
              <a:t>1. Dimensión de Talento Humano</a:t>
            </a:r>
          </a:p>
          <a:p>
            <a:r>
              <a:rPr lang="es-CO" sz="2400" dirty="0">
                <a:solidFill>
                  <a:schemeClr val="bg2">
                    <a:lumMod val="50000"/>
                  </a:schemeClr>
                </a:solidFill>
              </a:rPr>
              <a:t>Puntaje. 95,2</a:t>
            </a:r>
            <a:endParaRPr lang="es-ES" sz="2400" dirty="0">
              <a:solidFill>
                <a:schemeClr val="bg2">
                  <a:lumMod val="50000"/>
                </a:schemeClr>
              </a:solidFill>
            </a:endParaRPr>
          </a:p>
        </p:txBody>
      </p:sp>
    </p:spTree>
    <p:extLst>
      <p:ext uri="{BB962C8B-B14F-4D97-AF65-F5344CB8AC3E}">
        <p14:creationId xmlns:p14="http://schemas.microsoft.com/office/powerpoint/2010/main" val="4114879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a 7">
            <a:extLst>
              <a:ext uri="{FF2B5EF4-FFF2-40B4-BE49-F238E27FC236}">
                <a16:creationId xmlns:a16="http://schemas.microsoft.com/office/drawing/2014/main" id="{BA10F20B-44EE-8986-73DE-BF913BCD7F12}"/>
              </a:ext>
            </a:extLst>
          </p:cNvPr>
          <p:cNvGraphicFramePr>
            <a:graphicFrameLocks noGrp="1"/>
          </p:cNvGraphicFramePr>
          <p:nvPr>
            <p:extLst>
              <p:ext uri="{D42A27DB-BD31-4B8C-83A1-F6EECF244321}">
                <p14:modId xmlns:p14="http://schemas.microsoft.com/office/powerpoint/2010/main" val="588029071"/>
              </p:ext>
            </p:extLst>
          </p:nvPr>
        </p:nvGraphicFramePr>
        <p:xfrm>
          <a:off x="468557" y="1673456"/>
          <a:ext cx="4631344" cy="2596246"/>
        </p:xfrm>
        <a:graphic>
          <a:graphicData uri="http://schemas.openxmlformats.org/drawingml/2006/table">
            <a:tbl>
              <a:tblPr/>
              <a:tblGrid>
                <a:gridCol w="606661">
                  <a:extLst>
                    <a:ext uri="{9D8B030D-6E8A-4147-A177-3AD203B41FA5}">
                      <a16:colId xmlns:a16="http://schemas.microsoft.com/office/drawing/2014/main" val="137246160"/>
                    </a:ext>
                  </a:extLst>
                </a:gridCol>
                <a:gridCol w="3033309">
                  <a:extLst>
                    <a:ext uri="{9D8B030D-6E8A-4147-A177-3AD203B41FA5}">
                      <a16:colId xmlns:a16="http://schemas.microsoft.com/office/drawing/2014/main" val="3334004348"/>
                    </a:ext>
                  </a:extLst>
                </a:gridCol>
                <a:gridCol w="991374">
                  <a:extLst>
                    <a:ext uri="{9D8B030D-6E8A-4147-A177-3AD203B41FA5}">
                      <a16:colId xmlns:a16="http://schemas.microsoft.com/office/drawing/2014/main" val="2998679097"/>
                    </a:ext>
                  </a:extLst>
                </a:gridCol>
              </a:tblGrid>
              <a:tr h="399760">
                <a:tc>
                  <a:txBody>
                    <a:bodyPr/>
                    <a:lstStyle/>
                    <a:p>
                      <a:pPr algn="ctr" rtl="0" fontAlgn="ctr"/>
                      <a:r>
                        <a:rPr lang="es-CO" sz="1200" b="1" i="0" u="none" strike="noStrike" kern="1200" dirty="0">
                          <a:solidFill>
                            <a:srgbClr val="FFFFFF"/>
                          </a:solidFill>
                          <a:effectLst/>
                          <a:latin typeface="Nunito Sans" pitchFamily="2" charset="0"/>
                          <a:ea typeface="+mn-ea"/>
                          <a:cs typeface="+mn-cs"/>
                        </a:rPr>
                        <a:t>NO. INDICE</a:t>
                      </a: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rtl="0" fontAlgn="ctr"/>
                      <a:r>
                        <a:rPr lang="es-CO" sz="1200" b="1" i="0" u="none" strike="noStrike" kern="1200" dirty="0">
                          <a:solidFill>
                            <a:srgbClr val="FFFFFF"/>
                          </a:solidFill>
                          <a:effectLst/>
                          <a:latin typeface="Nunito Sans" pitchFamily="2" charset="0"/>
                          <a:ea typeface="+mn-ea"/>
                          <a:cs typeface="+mn-cs"/>
                        </a:rPr>
                        <a:t> POLITICA DE INTEGRIDAD</a:t>
                      </a: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rtl="0" fontAlgn="ctr"/>
                      <a:r>
                        <a:rPr lang="es-CO" sz="1200" b="1" i="0" u="none" strike="noStrike" kern="1200" dirty="0">
                          <a:solidFill>
                            <a:srgbClr val="FFFFFF"/>
                          </a:solidFill>
                          <a:effectLst/>
                          <a:latin typeface="Nunito Sans" pitchFamily="2" charset="0"/>
                          <a:ea typeface="+mn-ea"/>
                          <a:cs typeface="+mn-cs"/>
                        </a:rPr>
                        <a:t>PUNTAJE</a:t>
                      </a: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extLst>
                  <a:ext uri="{0D108BD9-81ED-4DB2-BD59-A6C34878D82A}">
                    <a16:rowId xmlns:a16="http://schemas.microsoft.com/office/drawing/2014/main" val="1775184759"/>
                  </a:ext>
                </a:extLst>
              </a:tr>
              <a:tr h="810616">
                <a:tc>
                  <a:txBody>
                    <a:bodyPr/>
                    <a:lstStyle/>
                    <a:p>
                      <a:pPr algn="ctr" rtl="0" fontAlgn="ctr"/>
                      <a:r>
                        <a:rPr lang="es-CO" sz="1200" b="1" i="0" u="none" strike="noStrike" dirty="0">
                          <a:solidFill>
                            <a:srgbClr val="000000"/>
                          </a:solidFill>
                          <a:effectLst/>
                          <a:latin typeface="Nunito Sans" pitchFamily="2" charset="0"/>
                        </a:rPr>
                        <a:t>I05</a:t>
                      </a: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0" i="0" u="none" strike="noStrike" dirty="0">
                          <a:solidFill>
                            <a:srgbClr val="000000"/>
                          </a:solidFill>
                          <a:effectLst/>
                          <a:latin typeface="Nunito Sans" pitchFamily="2" charset="0"/>
                        </a:rPr>
                        <a:t>CAMBIO CULTURAL BASADO EN LA IMPLEMENTACIÓN DEL CÓDIGO DE INTEGRIDAD DEL SERVICIO PÚBLICO</a:t>
                      </a: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1" i="0" u="none" strike="noStrike" dirty="0">
                          <a:solidFill>
                            <a:srgbClr val="000000"/>
                          </a:solidFill>
                          <a:effectLst/>
                          <a:latin typeface="Nunito Sans" pitchFamily="2" charset="0"/>
                        </a:rPr>
                        <a:t>97,0</a:t>
                      </a: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extLst>
                  <a:ext uri="{0D108BD9-81ED-4DB2-BD59-A6C34878D82A}">
                    <a16:rowId xmlns:a16="http://schemas.microsoft.com/office/drawing/2014/main" val="3071045414"/>
                  </a:ext>
                </a:extLst>
              </a:tr>
              <a:tr h="644825">
                <a:tc>
                  <a:txBody>
                    <a:bodyPr/>
                    <a:lstStyle/>
                    <a:p>
                      <a:pPr algn="ctr" rtl="0" fontAlgn="ctr"/>
                      <a:r>
                        <a:rPr lang="es-CO" sz="1200" b="1" i="0" u="none" strike="noStrike">
                          <a:solidFill>
                            <a:srgbClr val="000000"/>
                          </a:solidFill>
                          <a:effectLst/>
                          <a:latin typeface="Nunito Sans" pitchFamily="2" charset="0"/>
                        </a:rPr>
                        <a:t>I06</a:t>
                      </a: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0" i="0" u="none" strike="noStrike" dirty="0">
                          <a:solidFill>
                            <a:srgbClr val="000000"/>
                          </a:solidFill>
                          <a:effectLst/>
                          <a:latin typeface="Nunito Sans" pitchFamily="2" charset="0"/>
                        </a:rPr>
                        <a:t>GESTIÓN ADECUADA DE ACCIONES PREVENTIVAS EN CONFLICTO DE INTERÉS</a:t>
                      </a: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1" i="0" u="none" strike="noStrike" dirty="0">
                          <a:solidFill>
                            <a:srgbClr val="000000"/>
                          </a:solidFill>
                          <a:effectLst/>
                          <a:latin typeface="Nunito Sans" pitchFamily="2" charset="0"/>
                        </a:rPr>
                        <a:t>94,4</a:t>
                      </a: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extLst>
                  <a:ext uri="{0D108BD9-81ED-4DB2-BD59-A6C34878D82A}">
                    <a16:rowId xmlns:a16="http://schemas.microsoft.com/office/drawing/2014/main" val="2491094303"/>
                  </a:ext>
                </a:extLst>
              </a:tr>
              <a:tr h="732259">
                <a:tc>
                  <a:txBody>
                    <a:bodyPr/>
                    <a:lstStyle/>
                    <a:p>
                      <a:pPr algn="ctr" rtl="0" fontAlgn="ctr"/>
                      <a:r>
                        <a:rPr lang="es-CO" sz="1200" b="1" i="0" u="none" strike="noStrike">
                          <a:solidFill>
                            <a:srgbClr val="000000"/>
                          </a:solidFill>
                          <a:effectLst/>
                          <a:latin typeface="Nunito Sans" pitchFamily="2" charset="0"/>
                        </a:rPr>
                        <a:t>I07</a:t>
                      </a: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0" i="0" u="none" strike="noStrike" dirty="0">
                          <a:solidFill>
                            <a:srgbClr val="000000"/>
                          </a:solidFill>
                          <a:effectLst/>
                          <a:latin typeface="Nunito Sans" pitchFamily="2" charset="0"/>
                        </a:rPr>
                        <a:t>COHERENCIA ENTRE LOS ELEMENTOS QUE MATERIALIZAN LA INTEGRIDADEN EL SERVICIO Y LA GESTIÓN DEL RIESGO Y CONTROL</a:t>
                      </a: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1" i="0" u="none" strike="noStrike" dirty="0">
                          <a:solidFill>
                            <a:srgbClr val="000000"/>
                          </a:solidFill>
                          <a:effectLst/>
                          <a:latin typeface="Nunito Sans" pitchFamily="2" charset="0"/>
                        </a:rPr>
                        <a:t>98,9</a:t>
                      </a: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extLst>
                  <a:ext uri="{0D108BD9-81ED-4DB2-BD59-A6C34878D82A}">
                    <a16:rowId xmlns:a16="http://schemas.microsoft.com/office/drawing/2014/main" val="3282272464"/>
                  </a:ext>
                </a:extLst>
              </a:tr>
            </a:tbl>
          </a:graphicData>
        </a:graphic>
      </p:graphicFrame>
      <p:sp>
        <p:nvSpPr>
          <p:cNvPr id="9" name="CuadroTexto 8">
            <a:extLst>
              <a:ext uri="{FF2B5EF4-FFF2-40B4-BE49-F238E27FC236}">
                <a16:creationId xmlns:a16="http://schemas.microsoft.com/office/drawing/2014/main" id="{ED264656-A6C0-FDBE-354F-5C7020D8CB76}"/>
              </a:ext>
            </a:extLst>
          </p:cNvPr>
          <p:cNvSpPr txBox="1"/>
          <p:nvPr/>
        </p:nvSpPr>
        <p:spPr>
          <a:xfrm>
            <a:off x="5366186" y="934160"/>
            <a:ext cx="6357257" cy="5816977"/>
          </a:xfrm>
          <a:prstGeom prst="rect">
            <a:avLst/>
          </a:prstGeom>
          <a:noFill/>
        </p:spPr>
        <p:txBody>
          <a:bodyPr wrap="square">
            <a:spAutoFit/>
          </a:bodyPr>
          <a:lstStyle/>
          <a:p>
            <a:pPr marR="0" lvl="0" defTabSz="914400" rtl="0" eaLnBrk="1" fontAlgn="auto" latinLnBrk="0" hangingPunct="1">
              <a:lnSpc>
                <a:spcPct val="100000"/>
              </a:lnSpc>
              <a:spcBef>
                <a:spcPts val="0"/>
              </a:spcBef>
              <a:spcAft>
                <a:spcPts val="0"/>
              </a:spcAft>
              <a:buClrTx/>
              <a:buSzTx/>
              <a:tabLst/>
              <a:defRPr/>
            </a:pPr>
            <a:endParaRPr kumimoji="0" lang="es-ES" sz="1600" b="1" i="0" u="none" strike="noStrike" kern="1200" cap="none" spc="0" normalizeH="0" baseline="0" noProof="0" dirty="0">
              <a:ln>
                <a:noFill/>
              </a:ln>
              <a:solidFill>
                <a:schemeClr val="accent1">
                  <a:lumMod val="75000"/>
                </a:schemeClr>
              </a:solidFill>
              <a:effectLst/>
              <a:uLnTx/>
              <a:uFillTx/>
              <a:latin typeface="Nunito Sans" pitchFamily="2" charset="0"/>
            </a:endParaRPr>
          </a:p>
          <a:p>
            <a:pPr>
              <a:defRPr/>
            </a:pPr>
            <a:r>
              <a:rPr lang="es-CO" sz="1400" b="1" dirty="0">
                <a:solidFill>
                  <a:schemeClr val="accent1">
                    <a:lumMod val="75000"/>
                  </a:schemeClr>
                </a:solidFill>
                <a:latin typeface="Nunito Sans" pitchFamily="2" charset="0"/>
              </a:rPr>
              <a:t>POLÍTICA INTEGRIDAD 2022: 93,2. </a:t>
            </a:r>
          </a:p>
          <a:p>
            <a:pPr>
              <a:defRPr/>
            </a:pPr>
            <a:r>
              <a:rPr lang="es-ES" sz="1400" b="1" dirty="0">
                <a:solidFill>
                  <a:schemeClr val="accent1">
                    <a:lumMod val="75000"/>
                  </a:schemeClr>
                </a:solidFill>
                <a:latin typeface="Nunito Sans" pitchFamily="2" charset="0"/>
              </a:rPr>
              <a:t>PREGUNTAS 2023:13. PUNTAJE 2023 97,6 </a:t>
            </a:r>
            <a:r>
              <a:rPr lang="es-ES" sz="1400" b="1" dirty="0">
                <a:solidFill>
                  <a:schemeClr val="accent6">
                    <a:lumMod val="75000"/>
                  </a:schemeClr>
                </a:solidFill>
                <a:latin typeface="Nunito Sans" pitchFamily="2" charset="0"/>
              </a:rPr>
              <a:t>(+4,4)</a:t>
            </a:r>
          </a:p>
          <a:p>
            <a:pPr>
              <a:defRPr/>
            </a:pPr>
            <a:endParaRPr lang="es-ES" sz="1600" b="1" dirty="0">
              <a:solidFill>
                <a:schemeClr val="accent1">
                  <a:lumMod val="75000"/>
                </a:schemeClr>
              </a:solidFill>
              <a:latin typeface="Nunito Sans" pitchFamily="2" charset="0"/>
            </a:endParaRPr>
          </a:p>
          <a:p>
            <a:pPr algn="just">
              <a:defRPr/>
            </a:pPr>
            <a:r>
              <a:rPr lang="es-ES" sz="1200" b="1" dirty="0">
                <a:solidFill>
                  <a:schemeClr val="accent6">
                    <a:lumMod val="75000"/>
                  </a:schemeClr>
                </a:solidFill>
                <a:latin typeface="Nunito Sans" pitchFamily="2" charset="0"/>
              </a:rPr>
              <a:t>Mide la capacidad de implementar la estrategia de cambio cultural que incluya la adopción del código de integridad del servicio público, el manejo de conflictos de interés y el fortalecimiento de la declaración de bienes y rentas, la gestión de riesgos y el control interno.</a:t>
            </a:r>
          </a:p>
          <a:p>
            <a:pPr>
              <a:defRPr/>
            </a:pPr>
            <a:endParaRPr lang="es-ES" sz="1200" b="1" dirty="0">
              <a:solidFill>
                <a:schemeClr val="accent1">
                  <a:lumMod val="75000"/>
                </a:schemeClr>
              </a:solidFill>
              <a:latin typeface="Nunito Sans" pitchFamily="2" charset="0"/>
            </a:endParaRPr>
          </a:p>
          <a:p>
            <a:pPr marL="0" indent="0">
              <a:lnSpc>
                <a:spcPct val="100000"/>
              </a:lnSpc>
              <a:spcBef>
                <a:spcPts val="0"/>
              </a:spcBef>
              <a:buNone/>
            </a:pPr>
            <a:r>
              <a:rPr lang="es-ES" sz="1200" b="1" dirty="0">
                <a:solidFill>
                  <a:srgbClr val="000000"/>
                </a:solidFill>
                <a:latin typeface="Nunito Sans" pitchFamily="2" charset="0"/>
              </a:rPr>
              <a:t>INT202. </a:t>
            </a:r>
            <a:r>
              <a:rPr lang="es-ES" sz="1200" b="1" i="0" u="none" strike="noStrike" dirty="0">
                <a:solidFill>
                  <a:srgbClr val="000000"/>
                </a:solidFill>
                <a:effectLst/>
                <a:latin typeface="Nunito Sans" pitchFamily="2" charset="0"/>
              </a:rPr>
              <a:t>Para mejorar la apropiación de los valores del Código de Integridad del Servicio Público Colombiano, la entidad desarrolló las actividades propuestas en la caja de herramientas dispuesta por Función Pública a  los servidores y contratistas:</a:t>
            </a:r>
          </a:p>
          <a:p>
            <a:pPr marL="0" indent="0">
              <a:lnSpc>
                <a:spcPct val="100000"/>
              </a:lnSpc>
              <a:spcBef>
                <a:spcPts val="0"/>
              </a:spcBef>
              <a:buNone/>
            </a:pPr>
            <a:r>
              <a:rPr lang="es-CO" sz="1200" dirty="0">
                <a:solidFill>
                  <a:srgbClr val="000000"/>
                </a:solidFill>
                <a:latin typeface="Nunito Sans" pitchFamily="2" charset="0"/>
              </a:rPr>
              <a:t>Desarrolló las actividades propuestas en la caja de herramientas dispuesta por Función Pública a los servidores y contratistas</a:t>
            </a:r>
            <a:endParaRPr lang="es-ES" sz="1200" dirty="0">
              <a:solidFill>
                <a:srgbClr val="000000"/>
              </a:solidFill>
              <a:latin typeface="Nunito Sans" pitchFamily="2" charset="0"/>
            </a:endParaRPr>
          </a:p>
          <a:p>
            <a:pPr>
              <a:lnSpc>
                <a:spcPct val="100000"/>
              </a:lnSpc>
              <a:spcBef>
                <a:spcPts val="0"/>
              </a:spcBef>
              <a:buFont typeface="+mj-lt"/>
              <a:buAutoNum type="arabicPeriod"/>
            </a:pPr>
            <a:endParaRPr lang="es-ES" sz="1200" b="0" i="0" u="none" strike="noStrike" dirty="0">
              <a:solidFill>
                <a:srgbClr val="000000"/>
              </a:solidFill>
              <a:effectLst/>
              <a:latin typeface="Nunito Sans" pitchFamily="2" charset="0"/>
            </a:endParaRPr>
          </a:p>
          <a:p>
            <a:pPr marL="0" indent="0">
              <a:lnSpc>
                <a:spcPct val="100000"/>
              </a:lnSpc>
              <a:spcBef>
                <a:spcPts val="0"/>
              </a:spcBef>
              <a:buNone/>
            </a:pPr>
            <a:r>
              <a:rPr lang="es-ES" sz="1200" b="1" i="0" u="none" strike="noStrike" dirty="0">
                <a:solidFill>
                  <a:srgbClr val="000000"/>
                </a:solidFill>
                <a:effectLst/>
                <a:latin typeface="Nunito Sans" pitchFamily="2" charset="0"/>
              </a:rPr>
              <a:t>INT203. Para la gestión preventiva de conflicto de interés, la entidad definió una estrategia o acciones específicas para:</a:t>
            </a:r>
          </a:p>
          <a:p>
            <a:pPr>
              <a:lnSpc>
                <a:spcPct val="100000"/>
              </a:lnSpc>
              <a:spcBef>
                <a:spcPts val="0"/>
              </a:spcBef>
            </a:pPr>
            <a:r>
              <a:rPr lang="es-CO" sz="1200" b="0" i="0" u="none" strike="noStrike" dirty="0">
                <a:solidFill>
                  <a:srgbClr val="000000"/>
                </a:solidFill>
                <a:effectLst/>
                <a:latin typeface="Nunito Sans" pitchFamily="2" charset="0"/>
              </a:rPr>
              <a:t>Identificar sus servidores  como Personas Expuestas Políticamente – PEP  (Decreto 830 de 2021) </a:t>
            </a:r>
          </a:p>
          <a:p>
            <a:pPr>
              <a:lnSpc>
                <a:spcPct val="100000"/>
              </a:lnSpc>
              <a:spcBef>
                <a:spcPts val="0"/>
              </a:spcBef>
            </a:pPr>
            <a:r>
              <a:rPr lang="es-ES" sz="1200" b="0" i="0" u="none" strike="noStrike" dirty="0">
                <a:solidFill>
                  <a:srgbClr val="000000"/>
                </a:solidFill>
                <a:effectLst/>
                <a:latin typeface="Nunito Sans" pitchFamily="2" charset="0"/>
              </a:rPr>
              <a:t>Gestionar de acuerdo con el procedimiento interno las recusaciones y posibles conflictos de interés informados por los servidores o contratistas de la entidad</a:t>
            </a:r>
          </a:p>
          <a:p>
            <a:pPr>
              <a:lnSpc>
                <a:spcPct val="100000"/>
              </a:lnSpc>
              <a:spcBef>
                <a:spcPts val="0"/>
              </a:spcBef>
              <a:buFont typeface="+mj-lt"/>
              <a:buAutoNum type="arabicPeriod"/>
            </a:pPr>
            <a:endParaRPr lang="es-ES" sz="1200" b="0" i="0" u="none" strike="noStrike" dirty="0">
              <a:solidFill>
                <a:srgbClr val="000000"/>
              </a:solidFill>
              <a:effectLst/>
              <a:latin typeface="Nunito Sans" pitchFamily="2" charset="0"/>
            </a:endParaRPr>
          </a:p>
          <a:p>
            <a:pPr marL="0" indent="0">
              <a:lnSpc>
                <a:spcPct val="100000"/>
              </a:lnSpc>
              <a:spcBef>
                <a:spcPts val="0"/>
              </a:spcBef>
              <a:buNone/>
            </a:pPr>
            <a:r>
              <a:rPr lang="es-ES" sz="1200" b="1" i="0" u="none" strike="noStrike" dirty="0">
                <a:solidFill>
                  <a:srgbClr val="000000"/>
                </a:solidFill>
                <a:effectLst/>
                <a:latin typeface="Nunito Sans" pitchFamily="2" charset="0"/>
              </a:rPr>
              <a:t>INT213. De los servidores y contratistas obligados se verifica el registro de información en el aplicativo por la integridad en cuanto a:</a:t>
            </a:r>
          </a:p>
          <a:p>
            <a:pPr>
              <a:lnSpc>
                <a:spcPct val="100000"/>
              </a:lnSpc>
              <a:spcBef>
                <a:spcPts val="0"/>
              </a:spcBef>
            </a:pPr>
            <a:r>
              <a:rPr lang="es-ES" sz="1200" b="0" i="0" u="none" strike="noStrike" dirty="0">
                <a:solidFill>
                  <a:srgbClr val="000000"/>
                </a:solidFill>
                <a:effectLst/>
                <a:latin typeface="Nunito Sans" pitchFamily="2" charset="0"/>
              </a:rPr>
              <a:t>Antes, durante y al término de la prestación del servicio (para los contratistas) y cuenta con las evidencias:</a:t>
            </a:r>
          </a:p>
          <a:p>
            <a:pPr>
              <a:lnSpc>
                <a:spcPct val="100000"/>
              </a:lnSpc>
              <a:spcBef>
                <a:spcPts val="0"/>
              </a:spcBef>
              <a:buFont typeface="+mj-lt"/>
              <a:buAutoNum type="arabicPeriod"/>
            </a:pPr>
            <a:endParaRPr lang="es-ES" sz="1600" b="0" i="0" u="none" strike="noStrike" dirty="0">
              <a:solidFill>
                <a:srgbClr val="000000"/>
              </a:solidFill>
              <a:effectLst/>
              <a:latin typeface="Nunito Sans" pitchFamily="2" charset="0"/>
            </a:endParaRPr>
          </a:p>
          <a:p>
            <a:pPr>
              <a:defRPr/>
            </a:pPr>
            <a:endParaRPr lang="es-ES" sz="1600" b="1" dirty="0">
              <a:solidFill>
                <a:schemeClr val="dk1"/>
              </a:solidFill>
              <a:latin typeface="Nunito Sans" pitchFamily="2" charset="0"/>
            </a:endParaRPr>
          </a:p>
          <a:p>
            <a:pPr marR="0" lvl="0" defTabSz="914400" rtl="0" eaLnBrk="1" fontAlgn="auto" latinLnBrk="0" hangingPunct="1">
              <a:lnSpc>
                <a:spcPct val="100000"/>
              </a:lnSpc>
              <a:spcBef>
                <a:spcPts val="0"/>
              </a:spcBef>
              <a:spcAft>
                <a:spcPts val="0"/>
              </a:spcAft>
              <a:buClrTx/>
              <a:buSzTx/>
              <a:tabLst/>
              <a:defRPr/>
            </a:pPr>
            <a:endParaRPr lang="es-ES" sz="1600" dirty="0">
              <a:solidFill>
                <a:prstClr val="black"/>
              </a:solidFill>
              <a:latin typeface="Nunito Sans" pitchFamily="2" charset="0"/>
            </a:endParaRPr>
          </a:p>
        </p:txBody>
      </p:sp>
      <p:sp>
        <p:nvSpPr>
          <p:cNvPr id="3" name="TextBox 6">
            <a:extLst>
              <a:ext uri="{FF2B5EF4-FFF2-40B4-BE49-F238E27FC236}">
                <a16:creationId xmlns:a16="http://schemas.microsoft.com/office/drawing/2014/main" id="{ECB15E25-8EDF-5B4E-F45F-5C6A336B44C1}"/>
              </a:ext>
            </a:extLst>
          </p:cNvPr>
          <p:cNvSpPr txBox="1"/>
          <p:nvPr/>
        </p:nvSpPr>
        <p:spPr>
          <a:xfrm>
            <a:off x="25400" y="6679954"/>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
        <p:nvSpPr>
          <p:cNvPr id="4" name="TextBox 6">
            <a:extLst>
              <a:ext uri="{FF2B5EF4-FFF2-40B4-BE49-F238E27FC236}">
                <a16:creationId xmlns:a16="http://schemas.microsoft.com/office/drawing/2014/main" id="{9E462867-006F-79B9-16A5-84E9B3A9511A}"/>
              </a:ext>
            </a:extLst>
          </p:cNvPr>
          <p:cNvSpPr txBox="1"/>
          <p:nvPr/>
        </p:nvSpPr>
        <p:spPr>
          <a:xfrm>
            <a:off x="248217" y="19244"/>
            <a:ext cx="9790387" cy="954107"/>
          </a:xfrm>
          <a:prstGeom prst="rect">
            <a:avLst/>
          </a:prstGeom>
          <a:noFill/>
        </p:spPr>
        <p:txBody>
          <a:bodyPr wrap="square" rtlCol="0">
            <a:spAutoFit/>
          </a:bodyPr>
          <a:lstStyle>
            <a:defPPr>
              <a:defRPr lang="es-CO"/>
            </a:defPPr>
            <a:lvl1pPr>
              <a:defRPr sz="3200" b="1">
                <a:solidFill>
                  <a:srgbClr val="4DAF46"/>
                </a:solidFill>
                <a:latin typeface="Verdana" panose="020B0604030504040204" pitchFamily="34" charset="0"/>
                <a:ea typeface="Verdana" panose="020B0604030504040204" pitchFamily="34" charset="0"/>
              </a:defRPr>
            </a:lvl1pPr>
          </a:lstStyle>
          <a:p>
            <a:r>
              <a:rPr lang="es-CO" dirty="0"/>
              <a:t>1. Dimensión de Talento Humano</a:t>
            </a:r>
          </a:p>
          <a:p>
            <a:r>
              <a:rPr lang="es-CO" sz="2400" dirty="0">
                <a:solidFill>
                  <a:schemeClr val="bg2">
                    <a:lumMod val="50000"/>
                  </a:schemeClr>
                </a:solidFill>
              </a:rPr>
              <a:t>Puntaje. 95,2</a:t>
            </a:r>
            <a:endParaRPr lang="es-ES" sz="2400" dirty="0">
              <a:solidFill>
                <a:schemeClr val="bg2">
                  <a:lumMod val="50000"/>
                </a:schemeClr>
              </a:solidFill>
            </a:endParaRPr>
          </a:p>
        </p:txBody>
      </p:sp>
    </p:spTree>
    <p:extLst>
      <p:ext uri="{BB962C8B-B14F-4D97-AF65-F5344CB8AC3E}">
        <p14:creationId xmlns:p14="http://schemas.microsoft.com/office/powerpoint/2010/main" val="481033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9295DEB-62A4-DA30-63AA-05104879193A}"/>
              </a:ext>
            </a:extLst>
          </p:cNvPr>
          <p:cNvSpPr txBox="1"/>
          <p:nvPr/>
        </p:nvSpPr>
        <p:spPr>
          <a:xfrm>
            <a:off x="257644" y="1237302"/>
            <a:ext cx="11799239" cy="5262979"/>
          </a:xfrm>
          <a:prstGeom prst="rect">
            <a:avLst/>
          </a:prstGeom>
          <a:noFill/>
        </p:spPr>
        <p:txBody>
          <a:bodyPr wrap="square">
            <a:spAutoFit/>
          </a:bodyPr>
          <a:lstStyle/>
          <a:p>
            <a:pPr marR="0" lvl="0" defTabSz="914400" rtl="0" eaLnBrk="1" fontAlgn="auto" latinLnBrk="0" hangingPunct="1">
              <a:lnSpc>
                <a:spcPct val="100000"/>
              </a:lnSpc>
              <a:spcBef>
                <a:spcPts val="0"/>
              </a:spcBef>
              <a:spcAft>
                <a:spcPts val="0"/>
              </a:spcAft>
              <a:buClrTx/>
              <a:buSzTx/>
              <a:tabLst/>
              <a:defRPr/>
            </a:pPr>
            <a:r>
              <a:rPr kumimoji="0" lang="es-ES" sz="1400" b="1" i="0" u="none" strike="noStrike" kern="1200" cap="none" spc="0" normalizeH="0" baseline="0" noProof="0" dirty="0">
                <a:ln>
                  <a:noFill/>
                </a:ln>
                <a:solidFill>
                  <a:schemeClr val="accent1">
                    <a:lumMod val="75000"/>
                  </a:schemeClr>
                </a:solidFill>
                <a:effectLst/>
                <a:uLnTx/>
                <a:uFillTx/>
                <a:latin typeface="Nunito Sans" pitchFamily="2" charset="0"/>
              </a:rPr>
              <a:t>POL</a:t>
            </a:r>
            <a:r>
              <a:rPr lang="es-ES" sz="1400" b="1" dirty="0">
                <a:solidFill>
                  <a:schemeClr val="accent1">
                    <a:lumMod val="75000"/>
                  </a:schemeClr>
                </a:solidFill>
                <a:latin typeface="Nunito Sans" pitchFamily="2" charset="0"/>
              </a:rPr>
              <a:t>Í</a:t>
            </a:r>
            <a:r>
              <a:rPr kumimoji="0" lang="es-ES" sz="1400" b="1" i="0" u="none" strike="noStrike" kern="1200" cap="none" spc="0" normalizeH="0" baseline="0" noProof="0" dirty="0">
                <a:ln>
                  <a:noFill/>
                </a:ln>
                <a:solidFill>
                  <a:schemeClr val="accent1">
                    <a:lumMod val="75000"/>
                  </a:schemeClr>
                </a:solidFill>
                <a:effectLst/>
                <a:uLnTx/>
                <a:uFillTx/>
                <a:latin typeface="Nunito Sans" pitchFamily="2" charset="0"/>
              </a:rPr>
              <a:t>TICA PLANEACIÓN INSTITUCIONAL 2022: 98,8. </a:t>
            </a:r>
          </a:p>
          <a:p>
            <a:pPr>
              <a:defRPr/>
            </a:pPr>
            <a:r>
              <a:rPr kumimoji="0" lang="es-ES" sz="1400" b="1" i="0" u="none" strike="noStrike" kern="1200" cap="none" spc="0" normalizeH="0" baseline="0" noProof="0" dirty="0">
                <a:ln>
                  <a:noFill/>
                </a:ln>
                <a:solidFill>
                  <a:schemeClr val="accent1">
                    <a:lumMod val="75000"/>
                  </a:schemeClr>
                </a:solidFill>
                <a:effectLst/>
                <a:uLnTx/>
                <a:uFillTx/>
                <a:latin typeface="Nunito Sans" pitchFamily="2" charset="0"/>
              </a:rPr>
              <a:t>PREGUNTAS 2023: 6 PUNTAJE 2023 97,4 </a:t>
            </a:r>
            <a:r>
              <a:rPr kumimoji="0" lang="es-ES" sz="1400" b="1" i="0" u="none" strike="noStrike" kern="1200" cap="none" spc="0" normalizeH="0" baseline="0" noProof="0" dirty="0">
                <a:ln>
                  <a:noFill/>
                </a:ln>
                <a:solidFill>
                  <a:srgbClr val="FF0000"/>
                </a:solidFill>
                <a:effectLst/>
                <a:uLnTx/>
                <a:uFillTx/>
                <a:latin typeface="Nunito Sans" pitchFamily="2" charset="0"/>
              </a:rPr>
              <a:t>(-1,4)</a:t>
            </a:r>
            <a:r>
              <a:rPr lang="es-ES" sz="1400" b="1" dirty="0">
                <a:solidFill>
                  <a:schemeClr val="dk1"/>
                </a:solidFill>
                <a:latin typeface="Nunito Sans" pitchFamily="2" charset="0"/>
              </a:rPr>
              <a:t> </a:t>
            </a:r>
            <a:endParaRPr lang="es-ES" sz="1200" b="1" dirty="0">
              <a:solidFill>
                <a:schemeClr val="dk1"/>
              </a:solidFill>
              <a:latin typeface="Nunito Sans" pitchFamily="2" charset="0"/>
            </a:endParaRPr>
          </a:p>
          <a:p>
            <a:pPr>
              <a:defRPr/>
            </a:pPr>
            <a:endParaRPr lang="es-ES" sz="1200" b="1" dirty="0">
              <a:solidFill>
                <a:schemeClr val="dk1"/>
              </a:solidFill>
              <a:latin typeface="Nunito Sans" pitchFamily="2" charset="0"/>
            </a:endParaRPr>
          </a:p>
          <a:p>
            <a:pPr>
              <a:defRPr/>
            </a:pPr>
            <a:r>
              <a:rPr lang="es-ES" sz="1200" b="1" dirty="0">
                <a:solidFill>
                  <a:schemeClr val="accent6">
                    <a:lumMod val="75000"/>
                  </a:schemeClr>
                </a:solidFill>
                <a:latin typeface="Nunito Sans" pitchFamily="2" charset="0"/>
              </a:rPr>
              <a:t>Mide la capacidad de, a partir de las necesidades de sus grupos de valor, proyectar sus objetivos, metas y resultados, definir los cursos de acción y recursos para lograrlos, identificar los riesgos a los que está expuesta y diseñar mecanismos para el seguimiento, control y evaluación.</a:t>
            </a:r>
          </a:p>
          <a:p>
            <a:pPr>
              <a:defRPr/>
            </a:pPr>
            <a:r>
              <a:rPr lang="es-ES" sz="1200" b="1" dirty="0">
                <a:solidFill>
                  <a:schemeClr val="accent6">
                    <a:lumMod val="75000"/>
                  </a:schemeClr>
                </a:solidFill>
                <a:latin typeface="Nunito Sans" pitchFamily="2" charset="0"/>
              </a:rPr>
              <a:t>Se dio respuesta completa a los enunciados</a:t>
            </a:r>
          </a:p>
          <a:p>
            <a:pPr>
              <a:defRPr/>
            </a:pPr>
            <a:endParaRPr lang="es-ES" sz="1200" b="1" dirty="0">
              <a:solidFill>
                <a:schemeClr val="dk1"/>
              </a:solidFill>
              <a:latin typeface="Nunito Sans" pitchFamily="2" charset="0"/>
            </a:endParaRPr>
          </a:p>
          <a:p>
            <a:pPr algn="l"/>
            <a:r>
              <a:rPr lang="es-ES" sz="1200" b="1" dirty="0">
                <a:solidFill>
                  <a:schemeClr val="accent5">
                    <a:lumMod val="75000"/>
                  </a:schemeClr>
                </a:solidFill>
                <a:latin typeface="Nunito Sans" pitchFamily="2" charset="0"/>
              </a:rPr>
              <a:t>GTH202. </a:t>
            </a:r>
            <a:r>
              <a:rPr lang="es-CO" sz="1200" b="1" dirty="0">
                <a:solidFill>
                  <a:schemeClr val="accent5">
                    <a:lumMod val="75000"/>
                  </a:schemeClr>
                </a:solidFill>
                <a:latin typeface="Nunito Sans" pitchFamily="2" charset="0"/>
              </a:rPr>
              <a:t>El Plan Estratégico de Talento Humano de la entidad incorporó actividades para los siguientes aspectos</a:t>
            </a:r>
            <a:r>
              <a:rPr lang="es-ES" sz="1200" b="1" dirty="0">
                <a:solidFill>
                  <a:schemeClr val="accent5">
                    <a:lumMod val="75000"/>
                  </a:schemeClr>
                </a:solidFill>
                <a:latin typeface="Nunito Sans" pitchFamily="2" charset="0"/>
              </a:rPr>
              <a:t>: </a:t>
            </a:r>
          </a:p>
          <a:p>
            <a:pPr algn="l"/>
            <a:r>
              <a:rPr lang="es-CO" sz="1200" dirty="0">
                <a:solidFill>
                  <a:schemeClr val="accent5">
                    <a:lumMod val="75000"/>
                  </a:schemeClr>
                </a:solidFill>
                <a:latin typeface="Nunito Sans" pitchFamily="2" charset="0"/>
              </a:rPr>
              <a:t>Ingreso al empleo público de personas con discapacidad - cumplimiento Decreto 2011 de 2017.</a:t>
            </a:r>
          </a:p>
          <a:p>
            <a:pPr algn="l"/>
            <a:r>
              <a:rPr lang="es-CO" sz="1200" dirty="0">
                <a:solidFill>
                  <a:schemeClr val="accent5">
                    <a:lumMod val="75000"/>
                  </a:schemeClr>
                </a:solidFill>
                <a:latin typeface="Nunito Sans" pitchFamily="2" charset="0"/>
              </a:rPr>
              <a:t>Ingreso al empleo público de jóvenes entre los 18 y 28 años - cumplimiento Decreto 2365 de 2019 y Ley 2214 de 2022</a:t>
            </a:r>
          </a:p>
          <a:p>
            <a:pPr algn="l"/>
            <a:endParaRPr lang="es-CO" sz="1200" dirty="0">
              <a:solidFill>
                <a:schemeClr val="accent5">
                  <a:lumMod val="75000"/>
                </a:schemeClr>
              </a:solidFill>
              <a:latin typeface="Nunito Sans" pitchFamily="2" charset="0"/>
            </a:endParaRPr>
          </a:p>
          <a:p>
            <a:pPr marL="0" indent="0" algn="l">
              <a:buNone/>
            </a:pPr>
            <a:r>
              <a:rPr lang="es-ES" sz="1200" b="1" dirty="0">
                <a:solidFill>
                  <a:schemeClr val="accent5">
                    <a:lumMod val="75000"/>
                  </a:schemeClr>
                </a:solidFill>
                <a:latin typeface="Nunito Sans" pitchFamily="2" charset="0"/>
              </a:rPr>
              <a:t>SEC201. Para la planeación de la estrategia anual de servicio o relacionamiento con la ciudadanía en el marco del plan institucional, la entidad</a:t>
            </a:r>
            <a:r>
              <a:rPr lang="es-ES" sz="1200" b="0" i="0" u="none" strike="noStrike" baseline="0" dirty="0">
                <a:solidFill>
                  <a:schemeClr val="accent5">
                    <a:lumMod val="75000"/>
                  </a:schemeClr>
                </a:solidFill>
                <a:latin typeface="Nunito Sans" pitchFamily="2" charset="0"/>
              </a:rPr>
              <a:t>:</a:t>
            </a:r>
          </a:p>
          <a:p>
            <a:pPr>
              <a:spcBef>
                <a:spcPts val="0"/>
              </a:spcBef>
            </a:pPr>
            <a:r>
              <a:rPr lang="es-ES" sz="1200" dirty="0">
                <a:solidFill>
                  <a:schemeClr val="accent5">
                    <a:lumMod val="75000"/>
                  </a:schemeClr>
                </a:solidFill>
                <a:latin typeface="Nunito Sans" pitchFamily="2" charset="0"/>
              </a:rPr>
              <a:t>Realizó un autodiagnóstico para conocer el estado actual</a:t>
            </a:r>
          </a:p>
          <a:p>
            <a:pPr>
              <a:spcBef>
                <a:spcPts val="0"/>
              </a:spcBef>
            </a:pPr>
            <a:r>
              <a:rPr lang="es-ES" sz="1200" dirty="0">
                <a:solidFill>
                  <a:schemeClr val="accent5">
                    <a:lumMod val="75000"/>
                  </a:schemeClr>
                </a:solidFill>
                <a:latin typeface="Nunito Sans" pitchFamily="2" charset="0"/>
              </a:rPr>
              <a:t>Estableció prioridades y definió acciones para implementar la estrategia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600" b="1" i="0" u="none" strike="noStrike" kern="1200" cap="none" spc="0" normalizeH="0" baseline="0" noProof="0" dirty="0">
              <a:ln>
                <a:noFill/>
              </a:ln>
              <a:effectLst/>
              <a:uLnTx/>
              <a:uFillTx/>
              <a:latin typeface="Nunito Sans" pitchFamily="2" charset="0"/>
            </a:endParaRPr>
          </a:p>
          <a:p>
            <a:pPr>
              <a:defRPr/>
            </a:pPr>
            <a:r>
              <a:rPr lang="es-CO" sz="1400" b="1" dirty="0">
                <a:solidFill>
                  <a:schemeClr val="accent1">
                    <a:lumMod val="75000"/>
                  </a:schemeClr>
                </a:solidFill>
                <a:latin typeface="Nunito Sans" pitchFamily="2" charset="0"/>
              </a:rPr>
              <a:t>POLÍTICA GESTIÓN PRESUPUESTAL Y EFICIENCIA DEL GASTO PÚBLICO 2022: 82.7. </a:t>
            </a:r>
            <a:r>
              <a:rPr lang="es-ES" sz="1400" b="1" dirty="0">
                <a:solidFill>
                  <a:schemeClr val="accent1">
                    <a:lumMod val="75000"/>
                  </a:schemeClr>
                </a:solidFill>
                <a:latin typeface="Nunito Sans" pitchFamily="2" charset="0"/>
              </a:rPr>
              <a:t>PREGUNTAS 2023: 9 PUNTAJE 2023 77,3 </a:t>
            </a:r>
            <a:r>
              <a:rPr lang="es-ES" sz="1400" b="1" dirty="0">
                <a:solidFill>
                  <a:srgbClr val="FF0000"/>
                </a:solidFill>
                <a:latin typeface="Nunito Sans" pitchFamily="2" charset="0"/>
              </a:rPr>
              <a:t>(-5,4)</a:t>
            </a:r>
          </a:p>
          <a:p>
            <a:pPr>
              <a:defRPr/>
            </a:pPr>
            <a:endParaRPr lang="es-ES" sz="1400" b="1" dirty="0">
              <a:solidFill>
                <a:srgbClr val="FF0000"/>
              </a:solidFill>
              <a:latin typeface="Nunito Sans" pitchFamily="2" charset="0"/>
            </a:endParaRPr>
          </a:p>
          <a:p>
            <a:pPr>
              <a:defRPr/>
            </a:pPr>
            <a:r>
              <a:rPr lang="es-ES" sz="1200" b="1" dirty="0">
                <a:solidFill>
                  <a:schemeClr val="accent6">
                    <a:lumMod val="75000"/>
                  </a:schemeClr>
                </a:solidFill>
                <a:latin typeface="Nunito Sans" pitchFamily="2" charset="0"/>
              </a:rPr>
              <a:t>Mide la capacidad de implementar los lineamientos previstos por las autoridades presupuestales y fiscales, para la programación y ejecución del presupuesto, el desarrollo de un monitoreo permanente al desempeño presupuestal y el desarrollo de acciones para subsanar las deficiencias detectadas.</a:t>
            </a:r>
          </a:p>
          <a:p>
            <a:pPr>
              <a:defRPr/>
            </a:pPr>
            <a:endParaRPr lang="es-ES" sz="1200" b="1" dirty="0">
              <a:solidFill>
                <a:schemeClr val="accent6">
                  <a:lumMod val="75000"/>
                </a:schemeClr>
              </a:solidFill>
              <a:latin typeface="Nunito Sans" pitchFamily="2" charset="0"/>
            </a:endParaRPr>
          </a:p>
          <a:p>
            <a:pPr fontAlgn="b">
              <a:spcBef>
                <a:spcPts val="0"/>
              </a:spcBef>
              <a:spcAft>
                <a:spcPts val="0"/>
              </a:spcAft>
            </a:pPr>
            <a:r>
              <a:rPr lang="es-ES" sz="1200" b="1" dirty="0">
                <a:solidFill>
                  <a:schemeClr val="dk1"/>
                </a:solidFill>
                <a:latin typeface="Nunito Sans" pitchFamily="2" charset="0"/>
              </a:rPr>
              <a:t>GPR200: </a:t>
            </a:r>
            <a:r>
              <a:rPr lang="es-ES" sz="1200" dirty="0">
                <a:solidFill>
                  <a:schemeClr val="dk1"/>
                </a:solidFill>
                <a:latin typeface="Nunito Sans" pitchFamily="2" charset="0"/>
              </a:rPr>
              <a:t>La entidad presentó variación en la programación presupuestal con respecto al marco fiscal de mediano plazo: Mas de tres puntos</a:t>
            </a:r>
          </a:p>
          <a:p>
            <a:pPr fontAlgn="b">
              <a:spcBef>
                <a:spcPts val="0"/>
              </a:spcBef>
              <a:spcAft>
                <a:spcPts val="0"/>
              </a:spcAft>
            </a:pPr>
            <a:r>
              <a:rPr lang="es-ES" sz="1200" b="1" dirty="0">
                <a:solidFill>
                  <a:schemeClr val="dk1"/>
                </a:solidFill>
                <a:latin typeface="Nunito Sans" pitchFamily="2" charset="0"/>
              </a:rPr>
              <a:t>GPR202: </a:t>
            </a:r>
            <a:r>
              <a:rPr lang="es-ES" sz="1200" dirty="0">
                <a:solidFill>
                  <a:schemeClr val="dk1"/>
                </a:solidFill>
                <a:latin typeface="Nunito Sans" pitchFamily="2" charset="0"/>
              </a:rPr>
              <a:t>Porcentaje de ejecución presupuestal: 94,79</a:t>
            </a:r>
          </a:p>
          <a:p>
            <a:pPr fontAlgn="b"/>
            <a:r>
              <a:rPr lang="es-ES" sz="1200" b="1" dirty="0">
                <a:solidFill>
                  <a:schemeClr val="dk1"/>
                </a:solidFill>
                <a:latin typeface="Nunito Sans" pitchFamily="2" charset="0"/>
              </a:rPr>
              <a:t>GPR203: </a:t>
            </a:r>
            <a:r>
              <a:rPr lang="es-ES" sz="1200" dirty="0">
                <a:solidFill>
                  <a:schemeClr val="dk1"/>
                </a:solidFill>
                <a:latin typeface="Nunito Sans" pitchFamily="2" charset="0"/>
              </a:rPr>
              <a:t>¿La entidad redujo el porcentaje de reservas constituido frente a las apropiaciones de la </a:t>
            </a:r>
            <a:r>
              <a:rPr lang="es-CO" sz="1200" dirty="0">
                <a:solidFill>
                  <a:schemeClr val="dk1"/>
                </a:solidFill>
                <a:latin typeface="Nunito Sans" pitchFamily="2" charset="0"/>
              </a:rPr>
              <a:t>vigencia 2023 (año t)? NO</a:t>
            </a:r>
            <a:endParaRPr lang="es-ES" sz="1200" dirty="0">
              <a:solidFill>
                <a:schemeClr val="dk1"/>
              </a:solidFill>
              <a:latin typeface="Nunito Sans" pitchFamily="2" charset="0"/>
            </a:endParaRPr>
          </a:p>
          <a:p>
            <a:pPr fontAlgn="b"/>
            <a:r>
              <a:rPr lang="es-ES" sz="1200" b="1" dirty="0">
                <a:solidFill>
                  <a:schemeClr val="dk1"/>
                </a:solidFill>
                <a:latin typeface="Nunito Sans" pitchFamily="2" charset="0"/>
              </a:rPr>
              <a:t>GPR204: </a:t>
            </a:r>
            <a:r>
              <a:rPr lang="es-ES" sz="1200" dirty="0">
                <a:solidFill>
                  <a:schemeClr val="dk1"/>
                </a:solidFill>
                <a:latin typeface="Nunito Sans" pitchFamily="2" charset="0"/>
              </a:rPr>
              <a:t>Porcentaje de ejecución reservas: 83,77</a:t>
            </a:r>
          </a:p>
          <a:p>
            <a:pPr fontAlgn="b"/>
            <a:r>
              <a:rPr lang="es-ES" sz="1200" b="1" dirty="0">
                <a:solidFill>
                  <a:schemeClr val="dk1"/>
                </a:solidFill>
                <a:latin typeface="Nunito Sans" pitchFamily="2" charset="0"/>
              </a:rPr>
              <a:t>GPR206: </a:t>
            </a:r>
            <a:r>
              <a:rPr lang="es-ES" sz="1200" dirty="0">
                <a:solidFill>
                  <a:schemeClr val="dk1"/>
                </a:solidFill>
                <a:latin typeface="Nunito Sans" pitchFamily="2" charset="0"/>
              </a:rPr>
              <a:t>Relación rezago Vr apropiación: 1,99</a:t>
            </a:r>
          </a:p>
          <a:p>
            <a:pPr fontAlgn="b"/>
            <a:r>
              <a:rPr lang="es-ES" sz="1200" b="1" dirty="0">
                <a:solidFill>
                  <a:schemeClr val="dk1"/>
                </a:solidFill>
                <a:latin typeface="Nunito Sans" pitchFamily="2" charset="0"/>
              </a:rPr>
              <a:t>GPR207: </a:t>
            </a:r>
            <a:r>
              <a:rPr lang="es-ES" sz="1200" dirty="0">
                <a:solidFill>
                  <a:schemeClr val="dk1"/>
                </a:solidFill>
                <a:latin typeface="Nunito Sans" pitchFamily="2" charset="0"/>
              </a:rPr>
              <a:t>Plan de Austeridad: se incrementaron: prestación de servicios (3.57), tiquetes y viáticos (41,59) el gasto en arrendamiento y mantenimiento de bienes (59,59), servicios públicos (13,73).  Solo disminuyó Publicidad (-19.78)</a:t>
            </a:r>
          </a:p>
        </p:txBody>
      </p:sp>
      <p:sp>
        <p:nvSpPr>
          <p:cNvPr id="2" name="TextBox 6">
            <a:extLst>
              <a:ext uri="{FF2B5EF4-FFF2-40B4-BE49-F238E27FC236}">
                <a16:creationId xmlns:a16="http://schemas.microsoft.com/office/drawing/2014/main" id="{55CECBF7-CE7A-0CB7-9C88-0841C268EA25}"/>
              </a:ext>
            </a:extLst>
          </p:cNvPr>
          <p:cNvSpPr txBox="1"/>
          <p:nvPr/>
        </p:nvSpPr>
        <p:spPr>
          <a:xfrm>
            <a:off x="25400" y="6679954"/>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
        <p:nvSpPr>
          <p:cNvPr id="3" name="TextBox 6">
            <a:extLst>
              <a:ext uri="{FF2B5EF4-FFF2-40B4-BE49-F238E27FC236}">
                <a16:creationId xmlns:a16="http://schemas.microsoft.com/office/drawing/2014/main" id="{A108F6EB-4737-BE67-F12D-B901189493CD}"/>
              </a:ext>
            </a:extLst>
          </p:cNvPr>
          <p:cNvSpPr txBox="1"/>
          <p:nvPr/>
        </p:nvSpPr>
        <p:spPr>
          <a:xfrm>
            <a:off x="248217" y="-9602"/>
            <a:ext cx="10799997" cy="1261884"/>
          </a:xfrm>
          <a:prstGeom prst="rect">
            <a:avLst/>
          </a:prstGeom>
          <a:noFill/>
        </p:spPr>
        <p:txBody>
          <a:bodyPr wrap="square" rtlCol="0">
            <a:spAutoFit/>
          </a:bodyPr>
          <a:lstStyle>
            <a:defPPr>
              <a:defRPr lang="es-CO"/>
            </a:defPPr>
            <a:lvl1pPr>
              <a:defRPr sz="3200" b="1">
                <a:solidFill>
                  <a:srgbClr val="4DAF46"/>
                </a:solidFill>
                <a:latin typeface="Verdana" panose="020B0604030504040204" pitchFamily="34" charset="0"/>
                <a:ea typeface="Verdana" panose="020B0604030504040204" pitchFamily="34" charset="0"/>
              </a:defRPr>
            </a:lvl1pPr>
          </a:lstStyle>
          <a:p>
            <a:r>
              <a:rPr lang="es-CO" sz="2800" dirty="0"/>
              <a:t>2. Dimensión de Direccionamiento Estratégico y Planeación  </a:t>
            </a:r>
          </a:p>
          <a:p>
            <a:r>
              <a:rPr lang="es-CO" sz="2000" dirty="0">
                <a:solidFill>
                  <a:schemeClr val="bg2">
                    <a:lumMod val="50000"/>
                  </a:schemeClr>
                </a:solidFill>
              </a:rPr>
              <a:t>Puntaje. 94,6</a:t>
            </a:r>
            <a:endParaRPr lang="es-ES" sz="2000" dirty="0">
              <a:solidFill>
                <a:schemeClr val="bg2">
                  <a:lumMod val="50000"/>
                </a:schemeClr>
              </a:solidFill>
            </a:endParaRPr>
          </a:p>
        </p:txBody>
      </p:sp>
    </p:spTree>
    <p:extLst>
      <p:ext uri="{BB962C8B-B14F-4D97-AF65-F5344CB8AC3E}">
        <p14:creationId xmlns:p14="http://schemas.microsoft.com/office/powerpoint/2010/main" val="19726208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a 9">
            <a:extLst>
              <a:ext uri="{FF2B5EF4-FFF2-40B4-BE49-F238E27FC236}">
                <a16:creationId xmlns:a16="http://schemas.microsoft.com/office/drawing/2014/main" id="{5053F1CC-34A2-A195-3DD6-2D0C325C9841}"/>
              </a:ext>
            </a:extLst>
          </p:cNvPr>
          <p:cNvGraphicFramePr>
            <a:graphicFrameLocks noGrp="1"/>
          </p:cNvGraphicFramePr>
          <p:nvPr>
            <p:extLst>
              <p:ext uri="{D42A27DB-BD31-4B8C-83A1-F6EECF244321}">
                <p14:modId xmlns:p14="http://schemas.microsoft.com/office/powerpoint/2010/main" val="1278955572"/>
              </p:ext>
            </p:extLst>
          </p:nvPr>
        </p:nvGraphicFramePr>
        <p:xfrm>
          <a:off x="395926" y="1675686"/>
          <a:ext cx="4275056" cy="3158837"/>
        </p:xfrm>
        <a:graphic>
          <a:graphicData uri="http://schemas.openxmlformats.org/drawingml/2006/table">
            <a:tbl>
              <a:tblPr/>
              <a:tblGrid>
                <a:gridCol w="622513">
                  <a:extLst>
                    <a:ext uri="{9D8B030D-6E8A-4147-A177-3AD203B41FA5}">
                      <a16:colId xmlns:a16="http://schemas.microsoft.com/office/drawing/2014/main" val="277461820"/>
                    </a:ext>
                  </a:extLst>
                </a:gridCol>
                <a:gridCol w="2879118">
                  <a:extLst>
                    <a:ext uri="{9D8B030D-6E8A-4147-A177-3AD203B41FA5}">
                      <a16:colId xmlns:a16="http://schemas.microsoft.com/office/drawing/2014/main" val="557229841"/>
                    </a:ext>
                  </a:extLst>
                </a:gridCol>
                <a:gridCol w="773425">
                  <a:extLst>
                    <a:ext uri="{9D8B030D-6E8A-4147-A177-3AD203B41FA5}">
                      <a16:colId xmlns:a16="http://schemas.microsoft.com/office/drawing/2014/main" val="1966944581"/>
                    </a:ext>
                  </a:extLst>
                </a:gridCol>
              </a:tblGrid>
              <a:tr h="870099">
                <a:tc>
                  <a:txBody>
                    <a:bodyPr/>
                    <a:lstStyle/>
                    <a:p>
                      <a:pPr algn="ctr" fontAlgn="ctr"/>
                      <a:r>
                        <a:rPr lang="es-CO" sz="1200" b="1" i="0" u="none" strike="noStrike" dirty="0">
                          <a:solidFill>
                            <a:srgbClr val="FFFFFF"/>
                          </a:solidFill>
                          <a:effectLst/>
                          <a:latin typeface="Nunito Sans" pitchFamily="2" charset="0"/>
                        </a:rPr>
                        <a:t>No. índice</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ES" sz="1200" b="1" i="0" u="none" strike="noStrike" dirty="0">
                          <a:solidFill>
                            <a:srgbClr val="FFFFFF"/>
                          </a:solidFill>
                          <a:effectLst/>
                          <a:latin typeface="Nunito Sans" pitchFamily="2" charset="0"/>
                        </a:rPr>
                        <a:t>INDICE COMPRAS Y CONTRATACION PUBLICA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200" b="1" i="0" u="none" strike="noStrike" dirty="0">
                          <a:solidFill>
                            <a:srgbClr val="FFFFFF"/>
                          </a:solidFill>
                          <a:effectLst/>
                          <a:latin typeface="Nunito Sans" pitchFamily="2" charset="0"/>
                        </a:rPr>
                        <a:t>PUNTAJE</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extLst>
                  <a:ext uri="{0D108BD9-81ED-4DB2-BD59-A6C34878D82A}">
                    <a16:rowId xmlns:a16="http://schemas.microsoft.com/office/drawing/2014/main" val="1901757986"/>
                  </a:ext>
                </a:extLst>
              </a:tr>
              <a:tr h="652575">
                <a:tc>
                  <a:txBody>
                    <a:bodyPr/>
                    <a:lstStyle/>
                    <a:p>
                      <a:pPr algn="ctr" fontAlgn="ctr"/>
                      <a:r>
                        <a:rPr lang="es-CO" sz="1200" b="1" i="0" u="none" strike="noStrike" dirty="0">
                          <a:solidFill>
                            <a:srgbClr val="000000"/>
                          </a:solidFill>
                          <a:effectLst/>
                          <a:latin typeface="Nunito Sans" pitchFamily="2" charset="0"/>
                        </a:rPr>
                        <a:t>I08</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200" b="0" i="0" u="none" strike="noStrike" dirty="0">
                          <a:solidFill>
                            <a:srgbClr val="000000"/>
                          </a:solidFill>
                          <a:effectLst/>
                          <a:latin typeface="Nunito Sans" pitchFamily="2" charset="0"/>
                        </a:rPr>
                        <a:t>PLANEACIÓN EFECTIVA Y TÉCNICA DE LA CONTRATACIÓN PÚBLICA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latin typeface="Nunito Sans" pitchFamily="2" charset="0"/>
                        </a:rPr>
                        <a:t>100,0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960483147"/>
                  </a:ext>
                </a:extLst>
              </a:tr>
              <a:tr h="652575">
                <a:tc>
                  <a:txBody>
                    <a:bodyPr/>
                    <a:lstStyle/>
                    <a:p>
                      <a:pPr algn="ctr" fontAlgn="ctr"/>
                      <a:r>
                        <a:rPr lang="es-CO" sz="1200" b="1" i="0" u="none" strike="noStrike" dirty="0">
                          <a:solidFill>
                            <a:srgbClr val="000000"/>
                          </a:solidFill>
                          <a:effectLst/>
                          <a:latin typeface="Nunito Sans" pitchFamily="2" charset="0"/>
                        </a:rPr>
                        <a:t>I09</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200" b="0" i="0" u="none" strike="noStrike" dirty="0">
                          <a:solidFill>
                            <a:srgbClr val="000000"/>
                          </a:solidFill>
                          <a:effectLst/>
                          <a:latin typeface="Nunito Sans" pitchFamily="2" charset="0"/>
                        </a:rPr>
                        <a:t>REGISTRO Y PUBLICACIÓN CONTRACTUAL EN LAS PLATAFORMAS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latin typeface="Nunito Sans" pitchFamily="2" charset="0"/>
                        </a:rPr>
                        <a:t>92,3</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2543283934"/>
                  </a:ext>
                </a:extLst>
              </a:tr>
              <a:tr h="983588">
                <a:tc>
                  <a:txBody>
                    <a:bodyPr/>
                    <a:lstStyle/>
                    <a:p>
                      <a:pPr algn="ctr" fontAlgn="ctr"/>
                      <a:r>
                        <a:rPr lang="es-CO" sz="1200" b="1" i="0" u="none" strike="noStrike" dirty="0">
                          <a:solidFill>
                            <a:srgbClr val="000000"/>
                          </a:solidFill>
                          <a:effectLst/>
                          <a:latin typeface="Nunito Sans" pitchFamily="2" charset="0"/>
                        </a:rPr>
                        <a:t>I10</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dirty="0">
                          <a:solidFill>
                            <a:srgbClr val="000000"/>
                          </a:solidFill>
                          <a:effectLst/>
                          <a:latin typeface="Nunito Sans" pitchFamily="2" charset="0"/>
                        </a:rPr>
                        <a:t>APLICACACIÓN DE LINEAMIENTOS NORMATIVOS, DOCUMENTOS ESTÁNDAR E INSTRUMENTOS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latin typeface="Nunito Sans" pitchFamily="2" charset="0"/>
                        </a:rPr>
                        <a:t>100,0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3969318444"/>
                  </a:ext>
                </a:extLst>
              </a:tr>
            </a:tbl>
          </a:graphicData>
        </a:graphic>
      </p:graphicFrame>
      <p:sp>
        <p:nvSpPr>
          <p:cNvPr id="12" name="CuadroTexto 11">
            <a:extLst>
              <a:ext uri="{FF2B5EF4-FFF2-40B4-BE49-F238E27FC236}">
                <a16:creationId xmlns:a16="http://schemas.microsoft.com/office/drawing/2014/main" id="{AA978644-18B7-E3F1-B37B-95FC3054E276}"/>
              </a:ext>
            </a:extLst>
          </p:cNvPr>
          <p:cNvSpPr txBox="1"/>
          <p:nvPr/>
        </p:nvSpPr>
        <p:spPr>
          <a:xfrm>
            <a:off x="5090474" y="1276562"/>
            <a:ext cx="6705599" cy="4924425"/>
          </a:xfrm>
          <a:prstGeom prst="rect">
            <a:avLst/>
          </a:prstGeom>
          <a:noFill/>
        </p:spPr>
        <p:txBody>
          <a:bodyPr wrap="square">
            <a:spAutoFit/>
          </a:bodyPr>
          <a:lstStyle/>
          <a:p>
            <a:pPr fontAlgn="b"/>
            <a:r>
              <a:rPr lang="es-ES" sz="1600" b="1" dirty="0">
                <a:solidFill>
                  <a:schemeClr val="accent1">
                    <a:lumMod val="75000"/>
                  </a:schemeClr>
                </a:solidFill>
                <a:latin typeface="Nunito Sans" pitchFamily="2" charset="0"/>
              </a:rPr>
              <a:t>POLÍTICA COMPRAS Y CONTRATACIÓN </a:t>
            </a:r>
            <a:r>
              <a:rPr lang="es-CO" sz="1600" b="1" dirty="0">
                <a:solidFill>
                  <a:schemeClr val="accent1">
                    <a:lumMod val="75000"/>
                  </a:schemeClr>
                </a:solidFill>
                <a:latin typeface="Nunito Sans" pitchFamily="2" charset="0"/>
              </a:rPr>
              <a:t>2022: 89,8.</a:t>
            </a:r>
          </a:p>
          <a:p>
            <a:pPr fontAlgn="b"/>
            <a:r>
              <a:rPr lang="es-ES" sz="1600" b="1" dirty="0">
                <a:solidFill>
                  <a:schemeClr val="accent1">
                    <a:lumMod val="75000"/>
                  </a:schemeClr>
                </a:solidFill>
                <a:latin typeface="Nunito Sans" pitchFamily="2" charset="0"/>
              </a:rPr>
              <a:t>PREGUNTAS 2023: 16 PUNTAJE 2023 94,7 </a:t>
            </a:r>
            <a:r>
              <a:rPr lang="es-ES" sz="1600" b="1" dirty="0">
                <a:solidFill>
                  <a:schemeClr val="accent6">
                    <a:lumMod val="75000"/>
                  </a:schemeClr>
                </a:solidFill>
                <a:latin typeface="Nunito Sans" pitchFamily="2" charset="0"/>
              </a:rPr>
              <a:t>(+4,9)</a:t>
            </a:r>
          </a:p>
          <a:p>
            <a:pPr fontAlgn="b"/>
            <a:endParaRPr lang="es-ES" sz="1600" b="1" dirty="0">
              <a:solidFill>
                <a:schemeClr val="accent6">
                  <a:lumMod val="75000"/>
                </a:schemeClr>
              </a:solidFill>
              <a:latin typeface="Nunito Sans" pitchFamily="2" charset="0"/>
            </a:endParaRPr>
          </a:p>
          <a:p>
            <a:pPr algn="just" fontAlgn="b"/>
            <a:r>
              <a:rPr lang="es-ES" sz="1400" b="1" dirty="0">
                <a:solidFill>
                  <a:schemeClr val="accent6">
                    <a:lumMod val="75000"/>
                  </a:schemeClr>
                </a:solidFill>
                <a:latin typeface="Nunito Sans" pitchFamily="2" charset="0"/>
              </a:rPr>
              <a:t>Mide la capacidad para gestionar adecuadamente las compras y contrataciones de la vigencia a partir de una efectiva utilización de las herramientas de planeación, estándares, instrumentos y plataformas del sistema de contratación y compra pública dispuestos por la Agencia Nacional de Contratación Pública, que permita a las entidades cumplir con la adquisición de bienes y servicios previstas para el desarrollo efectivo de su misión, bajo criterios de eficiencia, calidad, transparencia y oportunidad.</a:t>
            </a:r>
          </a:p>
          <a:p>
            <a:pPr fontAlgn="b"/>
            <a:endParaRPr lang="es-ES" sz="1400" b="1" dirty="0">
              <a:solidFill>
                <a:schemeClr val="accent1">
                  <a:lumMod val="75000"/>
                </a:schemeClr>
              </a:solidFill>
              <a:latin typeface="Nunito Sans" pitchFamily="2" charset="0"/>
            </a:endParaRPr>
          </a:p>
          <a:p>
            <a:pPr algn="l"/>
            <a:r>
              <a:rPr lang="es-ES" sz="1400" b="1" dirty="0">
                <a:solidFill>
                  <a:schemeClr val="dk1"/>
                </a:solidFill>
                <a:latin typeface="Nunito Sans" pitchFamily="2" charset="0"/>
              </a:rPr>
              <a:t>CCP209. </a:t>
            </a:r>
            <a:r>
              <a:rPr lang="es-CO" sz="1400" dirty="0">
                <a:solidFill>
                  <a:schemeClr val="dk1"/>
                </a:solidFill>
                <a:latin typeface="Nunito Sans" pitchFamily="2" charset="0"/>
              </a:rPr>
              <a:t>La entidad al estar sujeta al Estatuto General de Contratación de la Administración Pública ¿utilizó los documentos tipo adoptados por la Agencia Nacional de Contratación Pública? </a:t>
            </a:r>
          </a:p>
          <a:p>
            <a:pPr algn="l"/>
            <a:r>
              <a:rPr lang="es-CO" sz="1400" dirty="0">
                <a:solidFill>
                  <a:schemeClr val="dk1"/>
                </a:solidFill>
                <a:latin typeface="Nunito Sans" pitchFamily="2" charset="0"/>
              </a:rPr>
              <a:t>No aplica</a:t>
            </a:r>
            <a:r>
              <a:rPr lang="es-CO" sz="1400" b="1" dirty="0">
                <a:solidFill>
                  <a:schemeClr val="dk1"/>
                </a:solidFill>
                <a:latin typeface="Nunito Sans" pitchFamily="2" charset="0"/>
              </a:rPr>
              <a:t>. </a:t>
            </a:r>
            <a:r>
              <a:rPr lang="es-CO" sz="1400" dirty="0">
                <a:solidFill>
                  <a:schemeClr val="dk1"/>
                </a:solidFill>
                <a:latin typeface="Nunito Sans" pitchFamily="2" charset="0"/>
              </a:rPr>
              <a:t>Justifique la razón</a:t>
            </a:r>
            <a:r>
              <a:rPr lang="es-CO" sz="1400" b="1" dirty="0">
                <a:solidFill>
                  <a:schemeClr val="dk1"/>
                </a:solidFill>
                <a:latin typeface="Nunito Sans" pitchFamily="2" charset="0"/>
              </a:rPr>
              <a:t>:</a:t>
            </a:r>
            <a:r>
              <a:rPr lang="es-ES" sz="1400" b="1" dirty="0">
                <a:solidFill>
                  <a:schemeClr val="dk1"/>
                </a:solidFill>
                <a:latin typeface="Nunito Sans" pitchFamily="2" charset="0"/>
              </a:rPr>
              <a:t> </a:t>
            </a:r>
          </a:p>
          <a:p>
            <a:pPr algn="l"/>
            <a:r>
              <a:rPr lang="es-ES" sz="1400" b="1" dirty="0">
                <a:solidFill>
                  <a:schemeClr val="dk1"/>
                </a:solidFill>
                <a:latin typeface="Nunito Sans" pitchFamily="2" charset="0"/>
              </a:rPr>
              <a:t>CCP211. </a:t>
            </a:r>
            <a:r>
              <a:rPr lang="es-CO" sz="1400" b="1" dirty="0">
                <a:solidFill>
                  <a:schemeClr val="dk1"/>
                </a:solidFill>
                <a:latin typeface="Nunito Sans" pitchFamily="2" charset="0"/>
              </a:rPr>
              <a:t>¿En cuáles de los siguientes hitos del proceso de contratación la entidad configuró los flujos de aprobación?</a:t>
            </a:r>
            <a:r>
              <a:rPr lang="es-ES" sz="1400" dirty="0">
                <a:solidFill>
                  <a:schemeClr val="dk1"/>
                </a:solidFill>
                <a:latin typeface="Nunito Sans" pitchFamily="2" charset="0"/>
              </a:rPr>
              <a:t> </a:t>
            </a:r>
          </a:p>
          <a:p>
            <a:pPr algn="l"/>
            <a:r>
              <a:rPr lang="es-ES" sz="1400" dirty="0">
                <a:solidFill>
                  <a:schemeClr val="dk1"/>
                </a:solidFill>
                <a:latin typeface="Nunito Sans" pitchFamily="2" charset="0"/>
              </a:rPr>
              <a:t>Apertura de Ofertas y Evaluación de oferta</a:t>
            </a:r>
          </a:p>
          <a:p>
            <a:pPr marL="0" indent="0">
              <a:buNone/>
            </a:pPr>
            <a:r>
              <a:rPr lang="es-ES" sz="1400" b="1" dirty="0">
                <a:solidFill>
                  <a:schemeClr val="dk1"/>
                </a:solidFill>
                <a:latin typeface="Nunito Sans" pitchFamily="2" charset="0"/>
              </a:rPr>
              <a:t>CCP215.</a:t>
            </a:r>
            <a:r>
              <a:rPr lang="es-CO" sz="1400" b="1" dirty="0">
                <a:solidFill>
                  <a:schemeClr val="dk1"/>
                </a:solidFill>
                <a:latin typeface="Nunito Sans" pitchFamily="2" charset="0"/>
              </a:rPr>
              <a:t> cuántos contratos la entidad hizo el respectivo cierre en el SECOP II: </a:t>
            </a:r>
            <a:r>
              <a:rPr lang="es-CO" sz="1400" dirty="0">
                <a:solidFill>
                  <a:schemeClr val="dk1"/>
                </a:solidFill>
                <a:latin typeface="Nunito Sans" pitchFamily="2" charset="0"/>
              </a:rPr>
              <a:t>0</a:t>
            </a:r>
          </a:p>
          <a:p>
            <a:pPr marL="0" indent="0">
              <a:buNone/>
            </a:pPr>
            <a:r>
              <a:rPr lang="es-ES" sz="1400" b="1" dirty="0">
                <a:solidFill>
                  <a:schemeClr val="dk1"/>
                </a:solidFill>
                <a:latin typeface="Nunito Sans" pitchFamily="2" charset="0"/>
              </a:rPr>
              <a:t>CCP218. </a:t>
            </a:r>
            <a:r>
              <a:rPr lang="es-CO" sz="1400" b="1" dirty="0">
                <a:solidFill>
                  <a:schemeClr val="dk1"/>
                </a:solidFill>
                <a:latin typeface="Nunito Sans" pitchFamily="2" charset="0"/>
              </a:rPr>
              <a:t>Porcentaje total 2023 gestionado a través de tienda virtual del estado: </a:t>
            </a:r>
            <a:r>
              <a:rPr lang="es-CO" sz="1400" dirty="0">
                <a:solidFill>
                  <a:schemeClr val="dk1"/>
                </a:solidFill>
                <a:latin typeface="Nunito Sans" pitchFamily="2" charset="0"/>
              </a:rPr>
              <a:t>0,92</a:t>
            </a:r>
          </a:p>
        </p:txBody>
      </p:sp>
      <p:sp>
        <p:nvSpPr>
          <p:cNvPr id="2" name="TextBox 6">
            <a:extLst>
              <a:ext uri="{FF2B5EF4-FFF2-40B4-BE49-F238E27FC236}">
                <a16:creationId xmlns:a16="http://schemas.microsoft.com/office/drawing/2014/main" id="{DB0E9565-7ED5-5A6F-D5ED-90BFBAE0473D}"/>
              </a:ext>
            </a:extLst>
          </p:cNvPr>
          <p:cNvSpPr txBox="1"/>
          <p:nvPr/>
        </p:nvSpPr>
        <p:spPr>
          <a:xfrm>
            <a:off x="25400" y="6679954"/>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
        <p:nvSpPr>
          <p:cNvPr id="4" name="TextBox 6">
            <a:extLst>
              <a:ext uri="{FF2B5EF4-FFF2-40B4-BE49-F238E27FC236}">
                <a16:creationId xmlns:a16="http://schemas.microsoft.com/office/drawing/2014/main" id="{CDC48B19-F505-81DE-5DF1-0AA2326F683C}"/>
              </a:ext>
            </a:extLst>
          </p:cNvPr>
          <p:cNvSpPr txBox="1"/>
          <p:nvPr/>
        </p:nvSpPr>
        <p:spPr>
          <a:xfrm>
            <a:off x="248217" y="-9602"/>
            <a:ext cx="10799997" cy="1261884"/>
          </a:xfrm>
          <a:prstGeom prst="rect">
            <a:avLst/>
          </a:prstGeom>
          <a:noFill/>
        </p:spPr>
        <p:txBody>
          <a:bodyPr wrap="square" rtlCol="0">
            <a:spAutoFit/>
          </a:bodyPr>
          <a:lstStyle>
            <a:defPPr>
              <a:defRPr lang="es-CO"/>
            </a:defPPr>
            <a:lvl1pPr>
              <a:defRPr sz="3200" b="1">
                <a:solidFill>
                  <a:srgbClr val="4DAF46"/>
                </a:solidFill>
                <a:latin typeface="Verdana" panose="020B0604030504040204" pitchFamily="34" charset="0"/>
                <a:ea typeface="Verdana" panose="020B0604030504040204" pitchFamily="34" charset="0"/>
              </a:defRPr>
            </a:lvl1pPr>
          </a:lstStyle>
          <a:p>
            <a:r>
              <a:rPr lang="es-CO" sz="2800" dirty="0"/>
              <a:t>2. Dimensión de Direccionamiento Estratégico y Planeación  </a:t>
            </a:r>
          </a:p>
          <a:p>
            <a:r>
              <a:rPr lang="es-CO" sz="2000" dirty="0">
                <a:solidFill>
                  <a:schemeClr val="bg2">
                    <a:lumMod val="50000"/>
                  </a:schemeClr>
                </a:solidFill>
              </a:rPr>
              <a:t>Puntaje. 94,6</a:t>
            </a:r>
            <a:endParaRPr lang="es-ES" sz="2000" dirty="0">
              <a:solidFill>
                <a:schemeClr val="bg2">
                  <a:lumMod val="50000"/>
                </a:schemeClr>
              </a:solidFill>
            </a:endParaRPr>
          </a:p>
        </p:txBody>
      </p:sp>
    </p:spTree>
    <p:extLst>
      <p:ext uri="{BB962C8B-B14F-4D97-AF65-F5344CB8AC3E}">
        <p14:creationId xmlns:p14="http://schemas.microsoft.com/office/powerpoint/2010/main" val="2322231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5CC2E0C-5AD4-51B0-D05A-0313BE391D3E}"/>
              </a:ext>
            </a:extLst>
          </p:cNvPr>
          <p:cNvSpPr txBox="1"/>
          <p:nvPr/>
        </p:nvSpPr>
        <p:spPr>
          <a:xfrm>
            <a:off x="4015818" y="736810"/>
            <a:ext cx="7909089" cy="6078587"/>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srgbClr val="4472C4">
                    <a:lumMod val="75000"/>
                  </a:srgbClr>
                </a:solidFill>
                <a:effectLst/>
                <a:uLnTx/>
                <a:uFillTx/>
                <a:latin typeface="Nunito Sans" pitchFamily="2" charset="0"/>
              </a:rPr>
              <a:t>POLÍTICA GOBIERNO DIGITAL 2022: 86.5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srgbClr val="4472C4">
                    <a:lumMod val="75000"/>
                  </a:srgbClr>
                </a:solidFill>
                <a:effectLst/>
                <a:uLnTx/>
                <a:uFillTx/>
                <a:latin typeface="Nunito Sans" pitchFamily="2" charset="0"/>
              </a:rPr>
              <a:t>PREGUNTAS 2023: 62</a:t>
            </a:r>
            <a:r>
              <a:rPr kumimoji="0" lang="es-ES" sz="1400" b="1" i="0" u="none" strike="noStrike" kern="1200" cap="none" spc="0" normalizeH="0" baseline="0" noProof="0" dirty="0">
                <a:ln>
                  <a:noFill/>
                </a:ln>
                <a:solidFill>
                  <a:schemeClr val="accent1">
                    <a:lumMod val="75000"/>
                  </a:schemeClr>
                </a:solidFill>
                <a:effectLst/>
                <a:uLnTx/>
                <a:uFillTx/>
                <a:latin typeface="Nunito Sans" pitchFamily="2" charset="0"/>
              </a:rPr>
              <a:t> PUNTAJE 2023 82,2 </a:t>
            </a:r>
            <a:r>
              <a:rPr kumimoji="0" lang="es-ES" sz="1400" b="1" i="0" u="none" strike="noStrike" kern="1200" cap="none" spc="0" normalizeH="0" baseline="0" noProof="0" dirty="0">
                <a:ln>
                  <a:noFill/>
                </a:ln>
                <a:solidFill>
                  <a:srgbClr val="FF0000"/>
                </a:solidFill>
                <a:effectLst/>
                <a:uLnTx/>
                <a:uFillTx/>
                <a:latin typeface="Nunito Sans" pitchFamily="2" charset="0"/>
              </a:rPr>
              <a:t>(-4,3)</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500" b="1" i="0" u="none" strike="noStrike" kern="1200" cap="none" spc="0" normalizeH="0" baseline="0" noProof="0" dirty="0">
              <a:ln>
                <a:noFill/>
              </a:ln>
              <a:solidFill>
                <a:srgbClr val="FF0000"/>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200" b="1" i="0" u="none" strike="noStrike" kern="1200" cap="none" spc="0" normalizeH="0" baseline="0" noProof="0" dirty="0">
                <a:ln>
                  <a:noFill/>
                </a:ln>
                <a:solidFill>
                  <a:schemeClr val="accent6">
                    <a:lumMod val="75000"/>
                  </a:schemeClr>
                </a:solidFill>
                <a:effectLst/>
                <a:uLnTx/>
                <a:uFillTx/>
                <a:latin typeface="Nunito Sans" pitchFamily="2" charset="0"/>
              </a:rPr>
              <a:t>Mide la capacidad de las entidades públicas para usar y aprovechar tecnologías de la información y las comunicaciones TIC con el propósito de consolidar un Estado y ciudadanos proactivos e innovadores que generan valor público en un entorno de confianza digital</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800" b="0" i="0" u="none" strike="noStrike" kern="1200" cap="none" spc="0" normalizeH="0" baseline="0" noProof="0" dirty="0">
              <a:ln>
                <a:noFill/>
              </a:ln>
              <a:solidFill>
                <a:prstClr val="black"/>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200" b="1" i="0" u="none" strike="noStrike" kern="1200" cap="none" spc="0" normalizeH="0" baseline="0" noProof="0" dirty="0">
                <a:ln>
                  <a:noFill/>
                </a:ln>
                <a:solidFill>
                  <a:prstClr val="black"/>
                </a:solidFill>
                <a:effectLst/>
                <a:uLnTx/>
                <a:uFillTx/>
                <a:latin typeface="Nunito Sans" pitchFamily="2" charset="0"/>
              </a:rPr>
              <a:t>GDI202. Cuáles de los siguientes grupos de valor e interés participaron en la toma de decisiones sobre la implementación de la Política de Gobierno Digital en la entidad: </a:t>
            </a:r>
            <a:r>
              <a:rPr kumimoji="0" lang="es-CO" sz="1200" b="0" i="0" u="none" strike="noStrike" kern="1200" cap="none" spc="0" normalizeH="0" baseline="0" noProof="0" dirty="0">
                <a:ln>
                  <a:noFill/>
                </a:ln>
                <a:solidFill>
                  <a:prstClr val="black"/>
                </a:solidFill>
                <a:effectLst/>
                <a:uLnTx/>
                <a:uFillTx/>
                <a:latin typeface="Nunito Sans" pitchFamily="2" charset="0"/>
              </a:rPr>
              <a:t>Academia, Sector privado, Sociedad civil, Ciudadanía</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800" b="1" i="0" u="none" strike="noStrike" kern="1200" cap="none" spc="0" normalizeH="0" baseline="0" noProof="0" dirty="0">
              <a:ln>
                <a:noFill/>
              </a:ln>
              <a:solidFill>
                <a:prstClr val="black"/>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200" b="1" i="0" u="none" strike="noStrike" kern="1200" cap="none" spc="0" normalizeH="0" baseline="0" noProof="0" dirty="0">
                <a:ln>
                  <a:noFill/>
                </a:ln>
                <a:solidFill>
                  <a:prstClr val="black"/>
                </a:solidFill>
                <a:effectLst/>
                <a:uLnTx/>
                <a:uFillTx/>
                <a:latin typeface="Nunito Sans" pitchFamily="2" charset="0"/>
              </a:rPr>
              <a:t>GDI203.</a:t>
            </a:r>
            <a:r>
              <a:rPr kumimoji="0" lang="es-ES" sz="1200" b="0" i="0" u="none" strike="noStrike" kern="1200" cap="none" spc="0" normalizeH="0" baseline="0" noProof="0" dirty="0">
                <a:ln>
                  <a:noFill/>
                </a:ln>
                <a:solidFill>
                  <a:srgbClr val="004885"/>
                </a:solidFill>
                <a:effectLst/>
                <a:uLnTx/>
                <a:uFillTx/>
                <a:latin typeface="Nunito Sans" pitchFamily="2" charset="0"/>
              </a:rPr>
              <a:t> </a:t>
            </a:r>
            <a:r>
              <a:rPr kumimoji="0" lang="es-ES" sz="1200" b="1" i="0" u="none" strike="noStrike" kern="1200" cap="none" spc="0" normalizeH="0" baseline="0" noProof="0" dirty="0">
                <a:ln>
                  <a:noFill/>
                </a:ln>
                <a:solidFill>
                  <a:prstClr val="black"/>
                </a:solidFill>
                <a:effectLst/>
                <a:uLnTx/>
                <a:uFillTx/>
                <a:latin typeface="Nunito Sans" pitchFamily="2" charset="0"/>
              </a:rPr>
              <a:t>Con respecto a los ejercicios de participación realizados por la entidad con sus grupos de valor e interés (ciudadanía, sociedad civil, academia, sector privado y sector público) durante la </a:t>
            </a:r>
            <a:r>
              <a:rPr kumimoji="0" lang="es-CO" sz="1200" b="1" i="0" u="none" strike="noStrike" kern="1200" cap="none" spc="0" normalizeH="0" baseline="0" noProof="0" dirty="0">
                <a:ln>
                  <a:noFill/>
                </a:ln>
                <a:solidFill>
                  <a:prstClr val="black"/>
                </a:solidFill>
                <a:effectLst/>
                <a:uLnTx/>
                <a:uFillTx/>
                <a:latin typeface="Nunito Sans" pitchFamily="2" charset="0"/>
              </a:rPr>
              <a:t>vigencia 2023 indique: </a:t>
            </a:r>
            <a:r>
              <a:rPr kumimoji="0" lang="es-ES" sz="1200" b="0" i="0" u="none" strike="noStrike" kern="1200" cap="none" spc="0" normalizeH="0" baseline="0" noProof="0" dirty="0">
                <a:ln>
                  <a:noFill/>
                </a:ln>
                <a:solidFill>
                  <a:prstClr val="black"/>
                </a:solidFill>
                <a:effectLst/>
                <a:uLnTx/>
                <a:uFillTx/>
                <a:latin typeface="Nunito Sans" pitchFamily="2" charset="0"/>
              </a:rPr>
              <a:t>Cuántos ejercicios de consulta o toma de decisiones realizó la entidad con sus grupos de interés. Cuántos de los ejercicios de consulta o toma de decisiones se realizaron usando medios digitales.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800" b="0" i="0" u="none" strike="noStrike" kern="1200" cap="none" spc="0" normalizeH="0" baseline="0" noProof="0" dirty="0">
              <a:ln>
                <a:noFill/>
              </a:ln>
              <a:solidFill>
                <a:prstClr val="black"/>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200" b="1" i="0" u="none" strike="noStrike" kern="1200" cap="none" spc="0" normalizeH="0" baseline="0" noProof="0" dirty="0">
                <a:ln>
                  <a:noFill/>
                </a:ln>
                <a:solidFill>
                  <a:prstClr val="black"/>
                </a:solidFill>
                <a:effectLst/>
                <a:uLnTx/>
                <a:uFillTx/>
                <a:latin typeface="Nunito Sans" pitchFamily="2" charset="0"/>
              </a:rPr>
              <a:t>GDI204. La participación de los grupos de valor o de interés en la toma de decisiones sobre la implementación de la Política de Gobierno Digital, le ha permitido a la entidad:</a:t>
            </a:r>
            <a:r>
              <a:rPr kumimoji="0" lang="es-ES" sz="1200" b="0" i="0" u="none" strike="noStrike" kern="1200" cap="none" spc="0" normalizeH="0" baseline="0" noProof="0" dirty="0">
                <a:ln>
                  <a:noFill/>
                </a:ln>
                <a:solidFill>
                  <a:srgbClr val="004885"/>
                </a:solidFill>
                <a:effectLst/>
                <a:uLnTx/>
                <a:uFillTx/>
                <a:latin typeface="Nunito Sans" pitchFamily="2" charset="0"/>
              </a:rPr>
              <a:t> </a:t>
            </a:r>
            <a:r>
              <a:rPr kumimoji="0" lang="es-ES" sz="1200" b="0" i="0" u="none" strike="noStrike" kern="1200" cap="none" spc="0" normalizeH="0" baseline="0" noProof="0" dirty="0">
                <a:ln>
                  <a:noFill/>
                </a:ln>
                <a:solidFill>
                  <a:prstClr val="black"/>
                </a:solidFill>
                <a:effectLst/>
                <a:uLnTx/>
                <a:uFillTx/>
                <a:latin typeface="Nunito Sans" pitchFamily="2" charset="0"/>
              </a:rPr>
              <a:t>Generar alianzas para resolver problemas de interés común. Especifique cuales:</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Nunito Sans" pitchFamily="2" charset="0"/>
              </a:rPr>
              <a:t>Informar a sus grupos de interés sobre el manejo y uso de los recursos de la entidad; Generar confianza en los grupos de interés (ciudadanía, sociedad civil, academia, sector privado y sector público) sobre la </a:t>
            </a:r>
            <a:r>
              <a:rPr kumimoji="0" lang="es-CO" sz="1200" b="0" i="0" u="none" strike="noStrike" kern="1200" cap="none" spc="0" normalizeH="0" baseline="0" noProof="0" dirty="0">
                <a:ln>
                  <a:noFill/>
                </a:ln>
                <a:solidFill>
                  <a:prstClr val="black"/>
                </a:solidFill>
                <a:effectLst/>
                <a:uLnTx/>
                <a:uFillTx/>
                <a:latin typeface="Nunito Sans" pitchFamily="2" charset="0"/>
              </a:rPr>
              <a:t>gestión de la entidad; </a:t>
            </a:r>
            <a:r>
              <a:rPr kumimoji="0" lang="es-ES" sz="1200" b="0" i="0" u="none" strike="noStrike" kern="1200" cap="none" spc="0" normalizeH="0" baseline="0" noProof="0" dirty="0">
                <a:ln>
                  <a:noFill/>
                </a:ln>
                <a:solidFill>
                  <a:prstClr val="black"/>
                </a:solidFill>
                <a:effectLst/>
                <a:uLnTx/>
                <a:uFillTx/>
                <a:latin typeface="Nunito Sans" pitchFamily="2" charset="0"/>
              </a:rPr>
              <a:t>Ser eficaz en la resolución de problemáticas internas de la entidad; Ser eficiente en la gestión a partir de la retroalimentación de los grupos de interés; Satisfacer necesidades de los grupos de interés a través de los trámites y servicios que les ofrece; Desarrollar proyectos, programas e iniciativas que buscan impactar positivamente la vida de las personas</a:t>
            </a:r>
          </a:p>
          <a:p>
            <a:pPr algn="just">
              <a:defRPr/>
            </a:pPr>
            <a:endParaRPr kumimoji="0" lang="es-ES" sz="800" b="1" i="0" u="none" strike="noStrike" kern="1200" cap="none" spc="0" normalizeH="0" baseline="0" noProof="0" dirty="0">
              <a:ln>
                <a:noFill/>
              </a:ln>
              <a:solidFill>
                <a:prstClr val="black"/>
              </a:solidFill>
              <a:effectLst/>
              <a:uLnTx/>
              <a:uFillTx/>
              <a:latin typeface="Nunito Sans" pitchFamily="2" charset="0"/>
            </a:endParaRPr>
          </a:p>
          <a:p>
            <a:pPr algn="just">
              <a:defRPr/>
            </a:pPr>
            <a:r>
              <a:rPr kumimoji="0" lang="es-ES" sz="1200" b="1" i="0" u="none" strike="noStrike" kern="1200" cap="none" spc="0" normalizeH="0" baseline="0" noProof="0" dirty="0">
                <a:ln>
                  <a:noFill/>
                </a:ln>
                <a:solidFill>
                  <a:prstClr val="black"/>
                </a:solidFill>
                <a:effectLst/>
                <a:uLnTx/>
                <a:uFillTx/>
                <a:latin typeface="Nunito Sans" pitchFamily="2" charset="0"/>
              </a:rPr>
              <a:t>GDI206. Qué actividades de innovación basadas en el enfoque experimental llevó a cabo la entidad haciendo uso de las TIC en la vigencia evaluada.</a:t>
            </a:r>
            <a:r>
              <a:rPr kumimoji="0" lang="es-ES" sz="1200" b="0" i="0" u="none" strike="noStrike" kern="1200" cap="none" spc="0" normalizeH="0" baseline="0" noProof="0" dirty="0">
                <a:ln>
                  <a:noFill/>
                </a:ln>
                <a:solidFill>
                  <a:srgbClr val="004885"/>
                </a:solidFill>
                <a:effectLst/>
                <a:uLnTx/>
                <a:uFillTx/>
                <a:latin typeface="Nunito Sans" pitchFamily="2" charset="0"/>
              </a:rPr>
              <a:t> </a:t>
            </a:r>
            <a:r>
              <a:rPr kumimoji="0" lang="es-ES" sz="1200" b="0" i="0" u="none" strike="noStrike" kern="1200" cap="none" spc="0" normalizeH="0" baseline="0" noProof="0" dirty="0">
                <a:ln>
                  <a:noFill/>
                </a:ln>
                <a:solidFill>
                  <a:prstClr val="black"/>
                </a:solidFill>
                <a:effectLst/>
                <a:uLnTx/>
                <a:uFillTx/>
                <a:latin typeface="Nunito Sans" pitchFamily="2" charset="0"/>
              </a:rPr>
              <a:t>Identificación de los beneficiarios de las soluciones novedosas y creativas generadas mediante el uso de las TIC y metodologías de innovación. Indique el número de beneficiarios. Formulación y prueba de hipótesis, validación y ensayos de alternativas de solución (prototipos), antes de su implementación </a:t>
            </a:r>
            <a:r>
              <a:rPr kumimoji="0" lang="es-CO" sz="1200" b="0" i="0" u="none" strike="noStrike" kern="1200" cap="none" spc="0" normalizeH="0" baseline="0" noProof="0" dirty="0">
                <a:ln>
                  <a:noFill/>
                </a:ln>
                <a:solidFill>
                  <a:prstClr val="black"/>
                </a:solidFill>
                <a:effectLst/>
                <a:uLnTx/>
                <a:uFillTx/>
                <a:latin typeface="Nunito Sans" pitchFamily="2" charset="0"/>
              </a:rPr>
              <a:t>como “solución final”. </a:t>
            </a:r>
            <a:r>
              <a:rPr kumimoji="0" lang="es-ES" sz="1200" b="0" i="0" u="none" strike="noStrike" kern="1200" cap="none" spc="0" normalizeH="0" baseline="0" noProof="0" dirty="0">
                <a:ln>
                  <a:noFill/>
                </a:ln>
                <a:solidFill>
                  <a:prstClr val="black"/>
                </a:solidFill>
                <a:effectLst/>
                <a:uLnTx/>
                <a:uFillTx/>
                <a:latin typeface="Nunito Sans" pitchFamily="2" charset="0"/>
              </a:rPr>
              <a:t>Participación en actividades externas a la entidad con enfoque experimental, por ejemplo: espacios de cocreación, </a:t>
            </a:r>
            <a:r>
              <a:rPr kumimoji="0" lang="es-CO" sz="1200" b="0" i="0" u="none" strike="noStrike" kern="1200" cap="none" spc="0" normalizeH="0" baseline="0" noProof="0" dirty="0">
                <a:ln>
                  <a:noFill/>
                </a:ln>
                <a:solidFill>
                  <a:prstClr val="black"/>
                </a:solidFill>
                <a:effectLst/>
                <a:uLnTx/>
                <a:uFillTx/>
                <a:latin typeface="Nunito Sans" pitchFamily="2" charset="0"/>
              </a:rPr>
              <a:t>capacitaciones, redes de conocimiento. </a:t>
            </a:r>
            <a:r>
              <a:rPr kumimoji="0" lang="es-ES" sz="1200" b="0" i="0" u="none" strike="noStrike" kern="1200" cap="none" spc="0" normalizeH="0" baseline="0" noProof="0" dirty="0">
                <a:ln>
                  <a:noFill/>
                </a:ln>
                <a:solidFill>
                  <a:prstClr val="black"/>
                </a:solidFill>
                <a:effectLst/>
                <a:uLnTx/>
                <a:uFillTx/>
                <a:latin typeface="Nunito Sans" pitchFamily="2" charset="0"/>
              </a:rPr>
              <a:t>Desarrollo de prototipos o productos mínimos viables</a:t>
            </a:r>
          </a:p>
        </p:txBody>
      </p:sp>
      <p:graphicFrame>
        <p:nvGraphicFramePr>
          <p:cNvPr id="7" name="Tabla 6">
            <a:extLst>
              <a:ext uri="{FF2B5EF4-FFF2-40B4-BE49-F238E27FC236}">
                <a16:creationId xmlns:a16="http://schemas.microsoft.com/office/drawing/2014/main" id="{592F43B1-4C84-9B65-FC7F-504B393238F5}"/>
              </a:ext>
            </a:extLst>
          </p:cNvPr>
          <p:cNvGraphicFramePr>
            <a:graphicFrameLocks noGrp="1"/>
          </p:cNvGraphicFramePr>
          <p:nvPr>
            <p:extLst>
              <p:ext uri="{D42A27DB-BD31-4B8C-83A1-F6EECF244321}">
                <p14:modId xmlns:p14="http://schemas.microsoft.com/office/powerpoint/2010/main" val="4155402229"/>
              </p:ext>
            </p:extLst>
          </p:nvPr>
        </p:nvGraphicFramePr>
        <p:xfrm>
          <a:off x="160256" y="1338605"/>
          <a:ext cx="3790307" cy="4760637"/>
        </p:xfrm>
        <a:graphic>
          <a:graphicData uri="http://schemas.openxmlformats.org/drawingml/2006/table">
            <a:tbl>
              <a:tblPr/>
              <a:tblGrid>
                <a:gridCol w="551926">
                  <a:extLst>
                    <a:ext uri="{9D8B030D-6E8A-4147-A177-3AD203B41FA5}">
                      <a16:colId xmlns:a16="http://schemas.microsoft.com/office/drawing/2014/main" val="777329155"/>
                    </a:ext>
                  </a:extLst>
                </a:gridCol>
                <a:gridCol w="2552655">
                  <a:extLst>
                    <a:ext uri="{9D8B030D-6E8A-4147-A177-3AD203B41FA5}">
                      <a16:colId xmlns:a16="http://schemas.microsoft.com/office/drawing/2014/main" val="2911125894"/>
                    </a:ext>
                  </a:extLst>
                </a:gridCol>
                <a:gridCol w="685726">
                  <a:extLst>
                    <a:ext uri="{9D8B030D-6E8A-4147-A177-3AD203B41FA5}">
                      <a16:colId xmlns:a16="http://schemas.microsoft.com/office/drawing/2014/main" val="4213867014"/>
                    </a:ext>
                  </a:extLst>
                </a:gridCol>
              </a:tblGrid>
              <a:tr h="347126">
                <a:tc>
                  <a:txBody>
                    <a:bodyPr/>
                    <a:lstStyle/>
                    <a:p>
                      <a:pPr algn="ctr" fontAlgn="ctr"/>
                      <a:r>
                        <a:rPr lang="es-CO" sz="1200" b="1" i="0" u="none" strike="noStrike" dirty="0">
                          <a:solidFill>
                            <a:srgbClr val="FFFFFF"/>
                          </a:solidFill>
                          <a:effectLst/>
                          <a:latin typeface="Nunito Sans" pitchFamily="2" charset="0"/>
                        </a:rPr>
                        <a:t>NO. INDICE</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200" b="1" i="0" u="none" strike="noStrike" dirty="0">
                          <a:solidFill>
                            <a:srgbClr val="FFFFFF"/>
                          </a:solidFill>
                          <a:effectLst/>
                          <a:latin typeface="Nunito Sans" pitchFamily="2" charset="0"/>
                        </a:rPr>
                        <a:t>POLITICA GOBIERNO DIGITAL</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200" b="1" i="0" u="none" strike="noStrike">
                          <a:solidFill>
                            <a:srgbClr val="FFFFFF"/>
                          </a:solidFill>
                          <a:effectLst/>
                          <a:latin typeface="Nunito Sans" pitchFamily="2" charset="0"/>
                        </a:rPr>
                        <a:t>PUNTAJE</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extLst>
                  <a:ext uri="{0D108BD9-81ED-4DB2-BD59-A6C34878D82A}">
                    <a16:rowId xmlns:a16="http://schemas.microsoft.com/office/drawing/2014/main" val="3349906407"/>
                  </a:ext>
                </a:extLst>
              </a:tr>
              <a:tr h="274360">
                <a:tc>
                  <a:txBody>
                    <a:bodyPr/>
                    <a:lstStyle/>
                    <a:p>
                      <a:pPr algn="ctr" fontAlgn="ctr"/>
                      <a:r>
                        <a:rPr lang="es-CO" sz="1200" b="1" i="0" u="none" strike="noStrike" dirty="0">
                          <a:solidFill>
                            <a:srgbClr val="000000"/>
                          </a:solidFill>
                          <a:effectLst/>
                          <a:latin typeface="Nunito Sans" pitchFamily="2" charset="0"/>
                        </a:rPr>
                        <a:t>I11</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dirty="0">
                          <a:solidFill>
                            <a:srgbClr val="000000"/>
                          </a:solidFill>
                          <a:effectLst/>
                          <a:latin typeface="Nunito Sans" pitchFamily="2" charset="0"/>
                        </a:rPr>
                        <a:t>GOBERNANZA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highlight>
                            <a:srgbClr val="FFFF00"/>
                          </a:highlight>
                          <a:latin typeface="Nunito Sans" pitchFamily="2" charset="0"/>
                        </a:rPr>
                        <a:t>50,0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3083210805"/>
                  </a:ext>
                </a:extLst>
              </a:tr>
              <a:tr h="274360">
                <a:tc>
                  <a:txBody>
                    <a:bodyPr/>
                    <a:lstStyle/>
                    <a:p>
                      <a:pPr algn="ctr" fontAlgn="ctr"/>
                      <a:r>
                        <a:rPr lang="es-CO" sz="1200" b="1" i="0" u="none" strike="noStrike" dirty="0">
                          <a:solidFill>
                            <a:srgbClr val="000000"/>
                          </a:solidFill>
                          <a:effectLst/>
                          <a:latin typeface="Nunito Sans" pitchFamily="2" charset="0"/>
                        </a:rPr>
                        <a:t>I12</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dirty="0">
                          <a:solidFill>
                            <a:srgbClr val="000000"/>
                          </a:solidFill>
                          <a:effectLst/>
                          <a:latin typeface="Nunito Sans" pitchFamily="2" charset="0"/>
                        </a:rPr>
                        <a:t>INNOVACIÓN PÚBLICA DIGITAL</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highlight>
                            <a:srgbClr val="FFFF00"/>
                          </a:highlight>
                          <a:latin typeface="Nunito Sans" pitchFamily="2" charset="0"/>
                        </a:rPr>
                        <a:t>51,4</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2598658309"/>
                  </a:ext>
                </a:extLst>
              </a:tr>
              <a:tr h="481124">
                <a:tc>
                  <a:txBody>
                    <a:bodyPr/>
                    <a:lstStyle/>
                    <a:p>
                      <a:pPr algn="ctr" fontAlgn="ctr"/>
                      <a:r>
                        <a:rPr lang="es-CO" sz="1200" b="1" i="0" u="none" strike="noStrike" dirty="0">
                          <a:solidFill>
                            <a:srgbClr val="000000"/>
                          </a:solidFill>
                          <a:effectLst/>
                          <a:latin typeface="Nunito Sans" pitchFamily="2" charset="0"/>
                        </a:rPr>
                        <a:t>I13</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dirty="0">
                          <a:solidFill>
                            <a:srgbClr val="000000"/>
                          </a:solidFill>
                          <a:effectLst/>
                          <a:latin typeface="Nunito Sans" pitchFamily="2" charset="0"/>
                        </a:rPr>
                        <a:t>ARQUITECTURA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latin typeface="Nunito Sans" pitchFamily="2" charset="0"/>
                        </a:rPr>
                        <a:t>73,2</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859755466"/>
                  </a:ext>
                </a:extLst>
              </a:tr>
              <a:tr h="473171">
                <a:tc>
                  <a:txBody>
                    <a:bodyPr/>
                    <a:lstStyle/>
                    <a:p>
                      <a:pPr algn="ctr" fontAlgn="ctr"/>
                      <a:r>
                        <a:rPr lang="es-CO" sz="1200" b="1" i="0" u="none" strike="noStrike" dirty="0">
                          <a:solidFill>
                            <a:srgbClr val="000000"/>
                          </a:solidFill>
                          <a:effectLst/>
                          <a:latin typeface="Nunito Sans" pitchFamily="2" charset="0"/>
                        </a:rPr>
                        <a:t>I14</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200" b="0" i="0" u="none" strike="noStrike" dirty="0">
                          <a:solidFill>
                            <a:srgbClr val="000000"/>
                          </a:solidFill>
                          <a:effectLst/>
                          <a:latin typeface="Nunito Sans" pitchFamily="2" charset="0"/>
                        </a:rPr>
                        <a:t>SEGURIDAD Y PRIVACIDAD DE LA INFORMACIÓN</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latin typeface="Nunito Sans" pitchFamily="2" charset="0"/>
                        </a:rPr>
                        <a:t>92,9</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103565053"/>
                  </a:ext>
                </a:extLst>
              </a:tr>
              <a:tr h="441362">
                <a:tc>
                  <a:txBody>
                    <a:bodyPr/>
                    <a:lstStyle/>
                    <a:p>
                      <a:pPr algn="ctr" fontAlgn="ctr"/>
                      <a:r>
                        <a:rPr lang="es-CO" sz="1200" b="1" i="0" u="none" strike="noStrike" dirty="0">
                          <a:solidFill>
                            <a:srgbClr val="000000"/>
                          </a:solidFill>
                          <a:effectLst/>
                          <a:latin typeface="Nunito Sans" pitchFamily="2" charset="0"/>
                        </a:rPr>
                        <a:t>I15</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dirty="0">
                          <a:solidFill>
                            <a:srgbClr val="000000"/>
                          </a:solidFill>
                          <a:effectLst/>
                          <a:latin typeface="Nunito Sans" pitchFamily="2" charset="0"/>
                        </a:rPr>
                        <a:t>SERVICIOS CIUDADANOS DIGITALES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highlight>
                            <a:srgbClr val="FFFF00"/>
                          </a:highlight>
                          <a:latin typeface="Nunito Sans" pitchFamily="2" charset="0"/>
                        </a:rPr>
                        <a:t>57,1</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3945253931"/>
                  </a:ext>
                </a:extLst>
              </a:tr>
              <a:tr h="485101">
                <a:tc>
                  <a:txBody>
                    <a:bodyPr/>
                    <a:lstStyle/>
                    <a:p>
                      <a:pPr algn="ctr" fontAlgn="ctr"/>
                      <a:r>
                        <a:rPr lang="es-CO" sz="1200" b="1" i="0" u="none" strike="noStrike" dirty="0">
                          <a:solidFill>
                            <a:srgbClr val="000000"/>
                          </a:solidFill>
                          <a:effectLst/>
                          <a:latin typeface="Nunito Sans" pitchFamily="2" charset="0"/>
                        </a:rPr>
                        <a:t>I16</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dirty="0">
                          <a:solidFill>
                            <a:srgbClr val="000000"/>
                          </a:solidFill>
                          <a:effectLst/>
                          <a:latin typeface="Nunito Sans" pitchFamily="2" charset="0"/>
                        </a:rPr>
                        <a:t>CULTURA Y APROPIACIÓN</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highlight>
                            <a:srgbClr val="FFFF00"/>
                          </a:highlight>
                          <a:latin typeface="Nunito Sans" pitchFamily="2" charset="0"/>
                        </a:rPr>
                        <a:t>62,5</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350491139"/>
                  </a:ext>
                </a:extLst>
              </a:tr>
              <a:tr h="347126">
                <a:tc>
                  <a:txBody>
                    <a:bodyPr/>
                    <a:lstStyle/>
                    <a:p>
                      <a:pPr algn="ctr" fontAlgn="ctr"/>
                      <a:r>
                        <a:rPr lang="es-CO" sz="1200" b="1" i="0" u="none" strike="noStrike" dirty="0">
                          <a:solidFill>
                            <a:srgbClr val="000000"/>
                          </a:solidFill>
                          <a:effectLst/>
                          <a:latin typeface="Nunito Sans" pitchFamily="2" charset="0"/>
                        </a:rPr>
                        <a:t>I17</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dirty="0">
                          <a:solidFill>
                            <a:srgbClr val="000000"/>
                          </a:solidFill>
                          <a:effectLst/>
                          <a:latin typeface="Nunito Sans" pitchFamily="2" charset="0"/>
                        </a:rPr>
                        <a:t>SERVICIOS Y PROCESOS INTELIGENTES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highlight>
                            <a:srgbClr val="FFFF00"/>
                          </a:highlight>
                          <a:latin typeface="Nunito Sans" pitchFamily="2" charset="0"/>
                        </a:rPr>
                        <a:t>21,4</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696620211"/>
                  </a:ext>
                </a:extLst>
              </a:tr>
              <a:tr h="274360">
                <a:tc>
                  <a:txBody>
                    <a:bodyPr/>
                    <a:lstStyle/>
                    <a:p>
                      <a:pPr algn="ctr" fontAlgn="ctr"/>
                      <a:r>
                        <a:rPr lang="es-CO" sz="1200" b="1" i="0" u="none" strike="noStrike" dirty="0">
                          <a:solidFill>
                            <a:srgbClr val="000000"/>
                          </a:solidFill>
                          <a:effectLst/>
                          <a:latin typeface="Nunito Sans" pitchFamily="2" charset="0"/>
                        </a:rPr>
                        <a:t>I18</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dirty="0">
                          <a:solidFill>
                            <a:srgbClr val="000000"/>
                          </a:solidFill>
                          <a:effectLst/>
                          <a:latin typeface="Nunito Sans" pitchFamily="2" charset="0"/>
                        </a:rPr>
                        <a:t>ESTADO ABIERTO</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latin typeface="Nunito Sans" pitchFamily="2" charset="0"/>
                        </a:rPr>
                        <a:t>98,8</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540250255"/>
                  </a:ext>
                </a:extLst>
              </a:tr>
              <a:tr h="347126">
                <a:tc>
                  <a:txBody>
                    <a:bodyPr/>
                    <a:lstStyle/>
                    <a:p>
                      <a:pPr algn="ctr" fontAlgn="ctr"/>
                      <a:r>
                        <a:rPr lang="es-CO" sz="1200" b="1" i="0" u="none" strike="noStrike" dirty="0">
                          <a:solidFill>
                            <a:srgbClr val="000000"/>
                          </a:solidFill>
                          <a:effectLst/>
                          <a:latin typeface="Nunito Sans" pitchFamily="2" charset="0"/>
                        </a:rPr>
                        <a:t>I19</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dirty="0">
                          <a:solidFill>
                            <a:srgbClr val="000000"/>
                          </a:solidFill>
                          <a:effectLst/>
                          <a:latin typeface="Nunito Sans" pitchFamily="2" charset="0"/>
                        </a:rPr>
                        <a:t>DECISIONES BASADAS EN DATOS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a:solidFill>
                            <a:srgbClr val="000000"/>
                          </a:solidFill>
                          <a:effectLst/>
                          <a:latin typeface="Nunito Sans" pitchFamily="2" charset="0"/>
                        </a:rPr>
                        <a:t>97,1</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26934837"/>
                  </a:ext>
                </a:extLst>
              </a:tr>
              <a:tr h="485101">
                <a:tc>
                  <a:txBody>
                    <a:bodyPr/>
                    <a:lstStyle/>
                    <a:p>
                      <a:pPr algn="ctr" fontAlgn="ctr"/>
                      <a:r>
                        <a:rPr lang="es-CO" sz="1200" b="1" i="0" u="none" strike="noStrike" dirty="0">
                          <a:solidFill>
                            <a:srgbClr val="000000"/>
                          </a:solidFill>
                          <a:effectLst/>
                          <a:latin typeface="Nunito Sans" pitchFamily="2" charset="0"/>
                        </a:rPr>
                        <a:t>I20</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dirty="0">
                          <a:solidFill>
                            <a:srgbClr val="000000"/>
                          </a:solidFill>
                          <a:effectLst/>
                          <a:latin typeface="Nunito Sans" pitchFamily="2" charset="0"/>
                        </a:rPr>
                        <a:t>PROYECTOS DE TRANSFORMACIÓN DIGITAL</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latin typeface="Nunito Sans" pitchFamily="2" charset="0"/>
                        </a:rPr>
                        <a:t>88,9</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3909248287"/>
                  </a:ext>
                </a:extLst>
              </a:tr>
              <a:tr h="493052">
                <a:tc>
                  <a:txBody>
                    <a:bodyPr/>
                    <a:lstStyle/>
                    <a:p>
                      <a:pPr algn="ctr" fontAlgn="ctr"/>
                      <a:r>
                        <a:rPr lang="es-CO" sz="1200" b="1" i="0" u="none" strike="noStrike" dirty="0">
                          <a:solidFill>
                            <a:srgbClr val="000000"/>
                          </a:solidFill>
                          <a:effectLst/>
                          <a:latin typeface="Nunito Sans" pitchFamily="2" charset="0"/>
                        </a:rPr>
                        <a:t>I21</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200" b="0" i="0" u="none" strike="noStrike">
                          <a:solidFill>
                            <a:srgbClr val="000000"/>
                          </a:solidFill>
                          <a:effectLst/>
                          <a:latin typeface="Nunito Sans" pitchFamily="2" charset="0"/>
                        </a:rPr>
                        <a:t>ESTRATEGIAS DE CIUDADES Y TERRITORIOS INTELIGENTES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highlight>
                            <a:srgbClr val="FFFF00"/>
                          </a:highlight>
                          <a:latin typeface="Nunito Sans" pitchFamily="2" charset="0"/>
                        </a:rPr>
                        <a:t>0,0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4139960796"/>
                  </a:ext>
                </a:extLst>
              </a:tr>
            </a:tbl>
          </a:graphicData>
        </a:graphic>
      </p:graphicFrame>
      <p:sp>
        <p:nvSpPr>
          <p:cNvPr id="4" name="TextBox 6">
            <a:extLst>
              <a:ext uri="{FF2B5EF4-FFF2-40B4-BE49-F238E27FC236}">
                <a16:creationId xmlns:a16="http://schemas.microsoft.com/office/drawing/2014/main" id="{573E19FE-0CE7-426E-F6C5-CB531EAF5E25}"/>
              </a:ext>
            </a:extLst>
          </p:cNvPr>
          <p:cNvSpPr txBox="1"/>
          <p:nvPr/>
        </p:nvSpPr>
        <p:spPr>
          <a:xfrm>
            <a:off x="25400" y="6679954"/>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
        <p:nvSpPr>
          <p:cNvPr id="5" name="TextBox 6">
            <a:extLst>
              <a:ext uri="{FF2B5EF4-FFF2-40B4-BE49-F238E27FC236}">
                <a16:creationId xmlns:a16="http://schemas.microsoft.com/office/drawing/2014/main" id="{7DEB1BC9-AF7F-E60D-11CC-43D5FDEE075B}"/>
              </a:ext>
            </a:extLst>
          </p:cNvPr>
          <p:cNvSpPr txBox="1"/>
          <p:nvPr/>
        </p:nvSpPr>
        <p:spPr>
          <a:xfrm>
            <a:off x="102479" y="70229"/>
            <a:ext cx="11085921" cy="830997"/>
          </a:xfrm>
          <a:prstGeom prst="rect">
            <a:avLst/>
          </a:prstGeom>
          <a:noFill/>
        </p:spPr>
        <p:txBody>
          <a:bodyPr wrap="square" rtlCol="0">
            <a:spAutoFit/>
          </a:bodyPr>
          <a:lstStyle>
            <a:defPPr>
              <a:defRPr lang="es-CO"/>
            </a:defPPr>
            <a:lvl1pPr>
              <a:defRPr sz="3200" b="1">
                <a:solidFill>
                  <a:srgbClr val="4DAF46"/>
                </a:solidFill>
                <a:latin typeface="Verdana" panose="020B0604030504040204" pitchFamily="34" charset="0"/>
                <a:ea typeface="Verdana" panose="020B0604030504040204" pitchFamily="34" charset="0"/>
              </a:defRPr>
            </a:lvl1pPr>
          </a:lstStyle>
          <a:p>
            <a:r>
              <a:rPr lang="es-CO" sz="2800" dirty="0"/>
              <a:t>3. Dimensión de Gestión con Valores para Resultados.</a:t>
            </a:r>
          </a:p>
          <a:p>
            <a:r>
              <a:rPr lang="es-CO" sz="2000" dirty="0">
                <a:solidFill>
                  <a:schemeClr val="bg2">
                    <a:lumMod val="50000"/>
                  </a:schemeClr>
                </a:solidFill>
              </a:rPr>
              <a:t>Puntaje. 91,8</a:t>
            </a:r>
            <a:endParaRPr lang="es-ES" sz="2000" dirty="0">
              <a:solidFill>
                <a:schemeClr val="bg2">
                  <a:lumMod val="50000"/>
                </a:schemeClr>
              </a:solidFill>
            </a:endParaRPr>
          </a:p>
        </p:txBody>
      </p:sp>
    </p:spTree>
    <p:extLst>
      <p:ext uri="{BB962C8B-B14F-4D97-AF65-F5344CB8AC3E}">
        <p14:creationId xmlns:p14="http://schemas.microsoft.com/office/powerpoint/2010/main" val="3579666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C1AE73C-894D-7B02-DC67-DFDBFC157EAA}"/>
              </a:ext>
            </a:extLst>
          </p:cNvPr>
          <p:cNvSpPr txBox="1"/>
          <p:nvPr/>
        </p:nvSpPr>
        <p:spPr>
          <a:xfrm>
            <a:off x="261046" y="944760"/>
            <a:ext cx="9162853" cy="338554"/>
          </a:xfrm>
          <a:prstGeom prst="rect">
            <a:avLst/>
          </a:prstGeom>
          <a:noFill/>
        </p:spPr>
        <p:txBody>
          <a:bodyPr wrap="square">
            <a:spAutoFit/>
          </a:bodyPr>
          <a:lstStyle/>
          <a:p>
            <a:pPr>
              <a:defRPr/>
            </a:pPr>
            <a:r>
              <a:rPr lang="es-ES" sz="1600" b="1" dirty="0">
                <a:solidFill>
                  <a:srgbClr val="4472C4">
                    <a:lumMod val="75000"/>
                  </a:srgbClr>
                </a:solidFill>
                <a:latin typeface="Nunito Sans" pitchFamily="2" charset="0"/>
              </a:rPr>
              <a:t>POLITICA GOBIERNO DIGITAL 2022: 86.5  PREGUNTAS 2023: 62 PUNTAJE 2023 82,2 </a:t>
            </a:r>
            <a:r>
              <a:rPr kumimoji="0" lang="es-ES" sz="1600" b="1" i="0" u="none" strike="noStrike" kern="1200" cap="none" spc="0" normalizeH="0" baseline="0" noProof="0" dirty="0">
                <a:ln>
                  <a:noFill/>
                </a:ln>
                <a:solidFill>
                  <a:srgbClr val="FF0000"/>
                </a:solidFill>
                <a:effectLst/>
                <a:uLnTx/>
                <a:uFillTx/>
                <a:latin typeface="Nunito Sans" pitchFamily="2" charset="0"/>
              </a:rPr>
              <a:t>(-4,3)</a:t>
            </a:r>
            <a:endParaRPr lang="es-ES" sz="1600" b="1" dirty="0">
              <a:solidFill>
                <a:srgbClr val="4472C4">
                  <a:lumMod val="75000"/>
                </a:srgbClr>
              </a:solidFill>
              <a:latin typeface="Nunito Sans" pitchFamily="2" charset="0"/>
            </a:endParaRPr>
          </a:p>
        </p:txBody>
      </p:sp>
      <p:sp>
        <p:nvSpPr>
          <p:cNvPr id="7" name="CuadroTexto 6">
            <a:extLst>
              <a:ext uri="{FF2B5EF4-FFF2-40B4-BE49-F238E27FC236}">
                <a16:creationId xmlns:a16="http://schemas.microsoft.com/office/drawing/2014/main" id="{438C3242-35C6-2444-D004-1A33F717AD1D}"/>
              </a:ext>
            </a:extLst>
          </p:cNvPr>
          <p:cNvSpPr txBox="1"/>
          <p:nvPr/>
        </p:nvSpPr>
        <p:spPr>
          <a:xfrm>
            <a:off x="261046" y="1117503"/>
            <a:ext cx="11669907" cy="5570756"/>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1100" b="0" i="0" u="none" strike="noStrike" kern="1200" cap="none" spc="0" normalizeH="0" baseline="0" noProof="0" dirty="0">
              <a:ln>
                <a:noFill/>
              </a:ln>
              <a:solidFill>
                <a:prstClr val="black"/>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100" b="1" i="0" u="none" strike="noStrike" kern="1200" cap="none" spc="0" normalizeH="0" baseline="0" noProof="0" dirty="0">
                <a:ln>
                  <a:noFill/>
                </a:ln>
                <a:solidFill>
                  <a:prstClr val="black"/>
                </a:solidFill>
                <a:effectLst/>
                <a:uLnTx/>
                <a:uFillTx/>
                <a:latin typeface="Nunito Sans" pitchFamily="2" charset="0"/>
              </a:rPr>
              <a:t>GDI207.</a:t>
            </a:r>
            <a:r>
              <a:rPr kumimoji="0" lang="es-ES" sz="1100" b="0" i="0" u="none" strike="noStrike" kern="1200" cap="none" spc="0" normalizeH="0" baseline="0" noProof="0" dirty="0">
                <a:ln>
                  <a:noFill/>
                </a:ln>
                <a:solidFill>
                  <a:srgbClr val="004885"/>
                </a:solidFill>
                <a:effectLst/>
                <a:uLnTx/>
                <a:uFillTx/>
                <a:latin typeface="Nunito Sans" pitchFamily="2" charset="0"/>
              </a:rPr>
              <a:t> </a:t>
            </a:r>
            <a:r>
              <a:rPr kumimoji="0" lang="es-ES" sz="1100" b="1" i="0" u="none" strike="noStrike" kern="1200" cap="none" spc="0" normalizeH="0" baseline="0" noProof="0" dirty="0">
                <a:ln>
                  <a:noFill/>
                </a:ln>
                <a:solidFill>
                  <a:prstClr val="black"/>
                </a:solidFill>
                <a:effectLst/>
                <a:uLnTx/>
                <a:uFillTx/>
                <a:latin typeface="Nunito Sans" pitchFamily="2" charset="0"/>
              </a:rPr>
              <a:t>Qué beneficios obtuvo la entidad al aplicar el enfoque experimental en sus iniciativas o proyectos que hacen uso de las TIC. </a:t>
            </a:r>
            <a:r>
              <a:rPr kumimoji="0" lang="es-ES" sz="1100" b="0" i="0" u="none" strike="noStrike" kern="1200" cap="none" spc="0" normalizeH="0" baseline="0" noProof="0" dirty="0">
                <a:ln>
                  <a:noFill/>
                </a:ln>
                <a:solidFill>
                  <a:prstClr val="black"/>
                </a:solidFill>
                <a:effectLst/>
                <a:uLnTx/>
                <a:uFillTx/>
                <a:latin typeface="Nunito Sans" pitchFamily="2" charset="0"/>
              </a:rPr>
              <a:t>Optimización de tiempo o recursos (infraestructura física, tecnológica, talento humano y presupuesto) en la ejecución de procesos, trámites, servicios o proyectos de la entidad Fortalecimiento de capacidades de los servidores o procesos de la entidad. Establecimiento de alianzas con grupos de interés (ciudadanía, sociedad civil, academia, sector privado y sector público). Mayor satisfacción de los usuarios de los trámites o servicios de la entidad. La respuesta dada fue No se han evidenciado los beneficios porque no hay estrategias de medición</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400" b="1" i="0" u="none" strike="noStrike" kern="1200" cap="none" spc="0" normalizeH="0" baseline="0" noProof="0" dirty="0">
              <a:ln>
                <a:noFill/>
              </a:ln>
              <a:solidFill>
                <a:prstClr val="black"/>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100" b="1" i="0" u="none" strike="noStrike" kern="1200" cap="none" spc="0" normalizeH="0" baseline="0" noProof="0" dirty="0">
                <a:ln>
                  <a:noFill/>
                </a:ln>
                <a:solidFill>
                  <a:prstClr val="black"/>
                </a:solidFill>
                <a:effectLst/>
                <a:uLnTx/>
                <a:uFillTx/>
                <a:latin typeface="Nunito Sans" pitchFamily="2" charset="0"/>
              </a:rPr>
              <a:t>GDI208. Qué tipo de acciones de innovación pública digital se llevaron a cabo a través de alianzas con otros actores o de laboratorios propios de innovación. </a:t>
            </a:r>
            <a:r>
              <a:rPr kumimoji="0" lang="es-ES" sz="1100" b="0" i="0" u="none" strike="noStrike" kern="1200" cap="none" spc="0" normalizeH="0" baseline="0" noProof="0" dirty="0">
                <a:ln>
                  <a:noFill/>
                </a:ln>
                <a:solidFill>
                  <a:prstClr val="black"/>
                </a:solidFill>
                <a:effectLst/>
                <a:uLnTx/>
                <a:uFillTx/>
                <a:latin typeface="Nunito Sans" pitchFamily="2" charset="0"/>
              </a:rPr>
              <a:t>Identificación de problemáticas y retos públicos.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400" b="1" i="0" u="none" strike="noStrike" kern="1200" cap="none" spc="0" normalizeH="0" baseline="0" noProof="0" dirty="0">
              <a:ln>
                <a:noFill/>
              </a:ln>
              <a:solidFill>
                <a:prstClr val="black"/>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100" b="1" i="0" u="none" strike="noStrike" kern="1200" cap="none" spc="0" normalizeH="0" baseline="0" noProof="0" dirty="0">
                <a:ln>
                  <a:noFill/>
                </a:ln>
                <a:solidFill>
                  <a:prstClr val="black"/>
                </a:solidFill>
                <a:effectLst/>
                <a:uLnTx/>
                <a:uFillTx/>
                <a:latin typeface="Nunito Sans" pitchFamily="2" charset="0"/>
              </a:rPr>
              <a:t>GDI209. </a:t>
            </a:r>
            <a:r>
              <a:rPr kumimoji="0" lang="es-ES" sz="1100" b="0" i="0" u="none" strike="noStrike" kern="1200" cap="none" spc="0" normalizeH="0" baseline="0" noProof="0" dirty="0">
                <a:ln>
                  <a:noFill/>
                </a:ln>
                <a:solidFill>
                  <a:srgbClr val="004885"/>
                </a:solidFill>
                <a:effectLst/>
                <a:uLnTx/>
                <a:uFillTx/>
                <a:latin typeface="Nunito Sans" pitchFamily="2" charset="0"/>
              </a:rPr>
              <a:t>¿</a:t>
            </a:r>
            <a:r>
              <a:rPr kumimoji="0" lang="es-ES" sz="1100" b="1" i="0" u="none" strike="noStrike" kern="1200" cap="none" spc="0" normalizeH="0" baseline="0" noProof="0" dirty="0">
                <a:ln>
                  <a:noFill/>
                </a:ln>
                <a:solidFill>
                  <a:prstClr val="black"/>
                </a:solidFill>
                <a:effectLst/>
                <a:uLnTx/>
                <a:uFillTx/>
                <a:latin typeface="Nunito Sans" pitchFamily="2" charset="0"/>
              </a:rPr>
              <a:t>Qué beneficios obtuvo la entidad a través de las alianzas con otros actores o laboratorios de innovación para experimentar en el desarrollo de soluciones a retos públicos a través del uso de </a:t>
            </a:r>
            <a:r>
              <a:rPr kumimoji="0" lang="es-CO" sz="1100" b="1" i="0" u="none" strike="noStrike" kern="1200" cap="none" spc="0" normalizeH="0" baseline="0" noProof="0" dirty="0">
                <a:ln>
                  <a:noFill/>
                </a:ln>
                <a:solidFill>
                  <a:prstClr val="black"/>
                </a:solidFill>
                <a:effectLst/>
                <a:uLnTx/>
                <a:uFillTx/>
                <a:latin typeface="Nunito Sans" pitchFamily="2" charset="0"/>
              </a:rPr>
              <a:t>las TIC?</a:t>
            </a:r>
            <a:r>
              <a:rPr kumimoji="0" lang="es-ES" sz="1100" b="0" i="0" u="none" strike="noStrike" kern="1200" cap="none" spc="0" normalizeH="0" baseline="0" noProof="0" dirty="0">
                <a:ln>
                  <a:noFill/>
                </a:ln>
                <a:solidFill>
                  <a:srgbClr val="004885"/>
                </a:solidFill>
                <a:effectLst/>
                <a:uLnTx/>
                <a:uFillTx/>
                <a:latin typeface="Nunito Sans" pitchFamily="2" charset="0"/>
              </a:rPr>
              <a:t> </a:t>
            </a:r>
            <a:r>
              <a:rPr kumimoji="0" lang="es-ES" sz="1100" b="0" i="0" u="none" strike="noStrike" kern="1200" cap="none" spc="0" normalizeH="0" baseline="0" noProof="0" dirty="0">
                <a:ln>
                  <a:noFill/>
                </a:ln>
                <a:solidFill>
                  <a:prstClr val="black"/>
                </a:solidFill>
                <a:effectLst/>
                <a:uLnTx/>
                <a:uFillTx/>
                <a:latin typeface="Nunito Sans" pitchFamily="2" charset="0"/>
              </a:rPr>
              <a:t>Financiación de los proyectos o iniciativas de la entidad. Aprovechamiento de espacios que incentivan la innovación pública digital, sin comprometer los recursos de la entidad. </a:t>
            </a:r>
            <a:r>
              <a:rPr kumimoji="0" lang="es-CO" sz="1100" b="0" i="0" u="none" strike="noStrike" kern="1200" cap="none" spc="0" normalizeH="0" baseline="0" noProof="0" dirty="0">
                <a:ln>
                  <a:noFill/>
                </a:ln>
                <a:solidFill>
                  <a:prstClr val="black"/>
                </a:solidFill>
                <a:effectLst/>
                <a:uLnTx/>
                <a:uFillTx/>
                <a:latin typeface="Nunito Sans" pitchFamily="2" charset="0"/>
              </a:rPr>
              <a:t>(</a:t>
            </a:r>
            <a:r>
              <a:rPr kumimoji="0" lang="es-CO" sz="1100" b="0" i="0" u="none" strike="noStrike" kern="1200" cap="none" spc="0" normalizeH="0" baseline="0" noProof="0" dirty="0" err="1">
                <a:ln>
                  <a:noFill/>
                </a:ln>
                <a:solidFill>
                  <a:prstClr val="black"/>
                </a:solidFill>
                <a:effectLst/>
                <a:uLnTx/>
                <a:uFillTx/>
                <a:latin typeface="Nunito Sans" pitchFamily="2" charset="0"/>
              </a:rPr>
              <a:t>Bootcamps</a:t>
            </a:r>
            <a:r>
              <a:rPr kumimoji="0" lang="es-CO" sz="1100" b="0" i="0" u="none" strike="noStrike" kern="1200" cap="none" spc="0" normalizeH="0" baseline="0" noProof="0" dirty="0">
                <a:ln>
                  <a:noFill/>
                </a:ln>
                <a:solidFill>
                  <a:prstClr val="black"/>
                </a:solidFill>
                <a:effectLst/>
                <a:uLnTx/>
                <a:uFillTx/>
                <a:latin typeface="Nunito Sans" pitchFamily="2" charset="0"/>
              </a:rPr>
              <a:t>, pilotos, </a:t>
            </a:r>
            <a:r>
              <a:rPr kumimoji="0" lang="es-CO" sz="1100" b="0" i="0" u="none" strike="noStrike" kern="1200" cap="none" spc="0" normalizeH="0" baseline="0" noProof="0" dirty="0" err="1">
                <a:ln>
                  <a:noFill/>
                </a:ln>
                <a:solidFill>
                  <a:prstClr val="black"/>
                </a:solidFill>
                <a:effectLst/>
                <a:uLnTx/>
                <a:uFillTx/>
                <a:latin typeface="Nunito Sans" pitchFamily="2" charset="0"/>
              </a:rPr>
              <a:t>hackatones</a:t>
            </a:r>
            <a:r>
              <a:rPr kumimoji="0" lang="es-CO" sz="1100" b="0" i="0" u="none" strike="noStrike" kern="1200" cap="none" spc="0" normalizeH="0" baseline="0" noProof="0" dirty="0">
                <a:ln>
                  <a:noFill/>
                </a:ln>
                <a:solidFill>
                  <a:prstClr val="black"/>
                </a:solidFill>
                <a:effectLst/>
                <a:uLnTx/>
                <a:uFillTx/>
                <a:latin typeface="Nunito Sans" pitchFamily="2" charset="0"/>
              </a:rPr>
              <a:t>, </a:t>
            </a:r>
            <a:r>
              <a:rPr kumimoji="0" lang="es-CO" sz="1100" b="0" i="0" u="none" strike="noStrike" kern="1200" cap="none" spc="0" normalizeH="0" baseline="0" noProof="0" dirty="0" err="1">
                <a:ln>
                  <a:noFill/>
                </a:ln>
                <a:solidFill>
                  <a:prstClr val="black"/>
                </a:solidFill>
                <a:effectLst/>
                <a:uLnTx/>
                <a:uFillTx/>
                <a:latin typeface="Nunito Sans" pitchFamily="2" charset="0"/>
              </a:rPr>
              <a:t>etc</a:t>
            </a:r>
            <a:r>
              <a:rPr kumimoji="0" lang="es-CO" sz="1100" b="0" i="0" u="none" strike="noStrike" kern="1200" cap="none" spc="0" normalizeH="0" baseline="0" noProof="0" dirty="0">
                <a:ln>
                  <a:noFill/>
                </a:ln>
                <a:solidFill>
                  <a:prstClr val="black"/>
                </a:solidFill>
                <a:effectLst/>
                <a:uLnTx/>
                <a:uFillTx/>
                <a:latin typeface="Nunito Sans" pitchFamily="2" charset="0"/>
              </a:rPr>
              <a:t>) </a:t>
            </a:r>
            <a:r>
              <a:rPr kumimoji="0" lang="es-ES" sz="1100" b="0" i="0" u="none" strike="noStrike" kern="1200" cap="none" spc="0" normalizeH="0" baseline="0" noProof="0" dirty="0">
                <a:ln>
                  <a:noFill/>
                </a:ln>
                <a:solidFill>
                  <a:prstClr val="black"/>
                </a:solidFill>
                <a:effectLst/>
                <a:uLnTx/>
                <a:uFillTx/>
                <a:latin typeface="Nunito Sans" pitchFamily="2" charset="0"/>
              </a:rPr>
              <a:t>Fortalecimiento de las capacidades en los servidores públicos de la entidad. (Como cursos, diplomados, certificaciones, </a:t>
            </a:r>
            <a:r>
              <a:rPr kumimoji="0" lang="es-ES" sz="1100" b="0" i="0" u="none" strike="noStrike" kern="1200" cap="none" spc="0" normalizeH="0" baseline="0" noProof="0" dirty="0" err="1">
                <a:ln>
                  <a:noFill/>
                </a:ln>
                <a:solidFill>
                  <a:prstClr val="black"/>
                </a:solidFill>
                <a:effectLst/>
                <a:uLnTx/>
                <a:uFillTx/>
                <a:latin typeface="Nunito Sans" pitchFamily="2" charset="0"/>
              </a:rPr>
              <a:t>etc</a:t>
            </a:r>
            <a:r>
              <a:rPr kumimoji="0" lang="es-ES" sz="1100" b="0" i="0" u="none" strike="noStrike" kern="1200" cap="none" spc="0" normalizeH="0" baseline="0" noProof="0" dirty="0">
                <a:ln>
                  <a:noFill/>
                </a:ln>
                <a:solidFill>
                  <a:prstClr val="black"/>
                </a:solidFill>
                <a:effectLst/>
                <a:uLnTx/>
                <a:uFillTx/>
                <a:latin typeface="Nunito Sans" pitchFamily="2" charset="0"/>
              </a:rPr>
              <a:t>).</a:t>
            </a:r>
            <a:r>
              <a:rPr kumimoji="0" lang="es-ES" sz="1100" b="0" i="0" u="none" strike="noStrike" kern="1200" cap="none" spc="0" normalizeH="0" baseline="0" noProof="0" dirty="0">
                <a:ln>
                  <a:noFill/>
                </a:ln>
                <a:solidFill>
                  <a:srgbClr val="004885"/>
                </a:solidFill>
                <a:effectLst/>
                <a:uLnTx/>
                <a:uFillTx/>
                <a:latin typeface="Nunito Sans" pitchFamily="2" charset="0"/>
              </a:rPr>
              <a:t> </a:t>
            </a:r>
            <a:r>
              <a:rPr kumimoji="0" lang="es-ES" sz="1100" b="0" i="0" u="none" strike="noStrike" kern="1200" cap="none" spc="0" normalizeH="0" baseline="0" noProof="0" dirty="0">
                <a:ln>
                  <a:noFill/>
                </a:ln>
                <a:solidFill>
                  <a:prstClr val="black"/>
                </a:solidFill>
                <a:effectLst/>
                <a:uLnTx/>
                <a:uFillTx/>
                <a:latin typeface="Nunito Sans" pitchFamily="2" charset="0"/>
              </a:rPr>
              <a:t>Identificación de actores relevantes en el ecosistema de la innovación pública digital.</a:t>
            </a:r>
          </a:p>
          <a:p>
            <a:pPr marL="0" indent="0" algn="just">
              <a:buNone/>
            </a:pPr>
            <a:endParaRPr lang="es-ES" sz="400" b="1" dirty="0">
              <a:latin typeface="Nunito Sans" pitchFamily="2" charset="0"/>
            </a:endParaRPr>
          </a:p>
          <a:p>
            <a:pPr marL="0" indent="0" algn="just">
              <a:buNone/>
            </a:pPr>
            <a:r>
              <a:rPr lang="es-ES" sz="1100" b="1" dirty="0">
                <a:latin typeface="Nunito Sans" pitchFamily="2" charset="0"/>
              </a:rPr>
              <a:t>GDI210. ¿Cuáles de las siguientes tecnologías emergentes de la cuarta revolución industrial utilizó la entidad para desarrollar procesos de innovación pública digital? </a:t>
            </a:r>
            <a:r>
              <a:rPr lang="es-ES" sz="1100" dirty="0">
                <a:latin typeface="Nunito Sans" pitchFamily="2" charset="0"/>
              </a:rPr>
              <a:t>Tecnologías de desintermediación, DLT (</a:t>
            </a:r>
            <a:r>
              <a:rPr lang="es-ES" sz="1100" dirty="0" err="1">
                <a:latin typeface="Nunito Sans" pitchFamily="2" charset="0"/>
              </a:rPr>
              <a:t>Distributed</a:t>
            </a:r>
            <a:r>
              <a:rPr lang="es-ES" sz="1100" dirty="0">
                <a:latin typeface="Nunito Sans" pitchFamily="2" charset="0"/>
              </a:rPr>
              <a:t> </a:t>
            </a:r>
            <a:r>
              <a:rPr lang="es-ES" sz="1100" dirty="0" err="1">
                <a:latin typeface="Nunito Sans" pitchFamily="2" charset="0"/>
              </a:rPr>
              <a:t>Ledger</a:t>
            </a:r>
            <a:r>
              <a:rPr lang="es-ES" sz="1100" dirty="0">
                <a:latin typeface="Nunito Sans" pitchFamily="2" charset="0"/>
              </a:rPr>
              <a:t> </a:t>
            </a:r>
            <a:r>
              <a:rPr lang="es-ES" sz="1100" dirty="0" err="1">
                <a:latin typeface="Nunito Sans" pitchFamily="2" charset="0"/>
              </a:rPr>
              <a:t>Technology</a:t>
            </a:r>
            <a:r>
              <a:rPr lang="es-ES" sz="1100" dirty="0">
                <a:latin typeface="Nunito Sans" pitchFamily="2" charset="0"/>
              </a:rPr>
              <a:t>) como cadena de bloques (</a:t>
            </a:r>
            <a:r>
              <a:rPr lang="es-ES" sz="1100" dirty="0" err="1">
                <a:latin typeface="Nunito Sans" pitchFamily="2" charset="0"/>
              </a:rPr>
              <a:t>Blockchain</a:t>
            </a:r>
            <a:r>
              <a:rPr lang="es-ES" sz="1100" dirty="0">
                <a:latin typeface="Nunito Sans" pitchFamily="2" charset="0"/>
              </a:rPr>
              <a:t>) o contratos </a:t>
            </a:r>
            <a:r>
              <a:rPr lang="es-CO" sz="1100" dirty="0">
                <a:latin typeface="Nunito Sans" pitchFamily="2" charset="0"/>
              </a:rPr>
              <a:t>inteligentes, entre otros,</a:t>
            </a:r>
            <a:r>
              <a:rPr lang="es-ES" sz="1100" dirty="0">
                <a:latin typeface="Nunito Sans" pitchFamily="2" charset="0"/>
              </a:rPr>
              <a:t>Internet de las Cosas (</a:t>
            </a:r>
            <a:r>
              <a:rPr lang="es-ES" sz="1100" dirty="0" err="1">
                <a:latin typeface="Nunito Sans" pitchFamily="2" charset="0"/>
              </a:rPr>
              <a:t>IoT</a:t>
            </a:r>
            <a:r>
              <a:rPr lang="es-ES" sz="1100" dirty="0">
                <a:latin typeface="Nunito Sans" pitchFamily="2" charset="0"/>
              </a:rPr>
              <a:t>),</a:t>
            </a:r>
            <a:r>
              <a:rPr lang="es-CO" sz="1100" dirty="0">
                <a:latin typeface="Nunito Sans" pitchFamily="2" charset="0"/>
              </a:rPr>
              <a:t>Realidad aumentada o realidad </a:t>
            </a:r>
            <a:r>
              <a:rPr lang="es-CO" sz="1100" dirty="0" err="1">
                <a:latin typeface="Nunito Sans" pitchFamily="2" charset="0"/>
              </a:rPr>
              <a:t>virtual,Automatización</a:t>
            </a:r>
            <a:r>
              <a:rPr lang="es-CO" sz="1100" dirty="0">
                <a:latin typeface="Nunito Sans" pitchFamily="2" charset="0"/>
              </a:rPr>
              <a:t> robótica de procesos.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400" b="1" i="0" u="none" strike="noStrike" kern="1200" cap="none" spc="0" normalizeH="0" baseline="0" noProof="0" dirty="0">
              <a:ln>
                <a:noFill/>
              </a:ln>
              <a:solidFill>
                <a:prstClr val="black"/>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100" b="1" i="0" u="none" strike="noStrike" kern="1200" cap="none" spc="0" normalizeH="0" baseline="0" noProof="0" dirty="0">
                <a:ln>
                  <a:noFill/>
                </a:ln>
                <a:solidFill>
                  <a:prstClr val="black"/>
                </a:solidFill>
                <a:effectLst/>
                <a:uLnTx/>
                <a:uFillTx/>
                <a:latin typeface="Nunito Sans" pitchFamily="2" charset="0"/>
              </a:rPr>
              <a:t>GDI 216. </a:t>
            </a:r>
            <a:r>
              <a:rPr kumimoji="0" lang="es-CO" sz="1100" b="1" i="0" u="none" strike="noStrike" kern="1200" cap="none" spc="0" normalizeH="0" baseline="0" noProof="0" dirty="0">
                <a:ln>
                  <a:noFill/>
                </a:ln>
                <a:solidFill>
                  <a:prstClr val="black"/>
                </a:solidFill>
                <a:effectLst/>
                <a:uLnTx/>
                <a:uFillTx/>
                <a:latin typeface="Nunito Sans" pitchFamily="2" charset="0"/>
              </a:rPr>
              <a:t>Respecto a los ejercicios de Arquitectura Empresarial realizados por la entidad durante la vigencia 2023: </a:t>
            </a:r>
            <a:r>
              <a:rPr kumimoji="0" lang="es-CO" sz="1100" b="0" i="0" u="none" strike="noStrike" kern="1200" cap="none" spc="0" normalizeH="0" baseline="0" noProof="0" dirty="0">
                <a:ln>
                  <a:noFill/>
                </a:ln>
                <a:solidFill>
                  <a:prstClr val="black"/>
                </a:solidFill>
                <a:effectLst/>
                <a:uLnTx/>
                <a:uFillTx/>
                <a:latin typeface="Nunito Sans" pitchFamily="2" charset="0"/>
              </a:rPr>
              <a:t>Integró el proceso de Arquitectura Empresarial al Sistema de Gestión de Calidad de la Entidad, Ejecutó el proceso de Arquitectura Empresarial en la Entidad durante la vigencia 2023, Estableció indicadores de seguimiento a la ejecución del proceso de Arquitectura Empresarial, Asignó los roles necesarios para implementar el proceso de Arquitectura Empresarial en la Entidad, Definió y utilizó un repositorio para almacenar los productos generados en el proceso de Arquitectura Empresarial, Desarrolló una hoja de ruta de Arquitectura Empresarial y hace seguimiento a su implementación</a:t>
            </a:r>
            <a:endParaRPr kumimoji="0" lang="es-ES" sz="1100" b="0" i="0" u="none" strike="noStrike" kern="1200" cap="none" spc="0" normalizeH="0" baseline="0" noProof="0" dirty="0">
              <a:ln>
                <a:noFill/>
              </a:ln>
              <a:solidFill>
                <a:prstClr val="black"/>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1100" b="1" i="0" u="none" strike="noStrike" kern="1200" cap="none" spc="0" normalizeH="0" baseline="0" noProof="0" dirty="0">
              <a:ln>
                <a:noFill/>
              </a:ln>
              <a:solidFill>
                <a:prstClr val="black"/>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100" b="1" i="0" u="none" strike="noStrike" kern="1200" cap="none" spc="0" normalizeH="0" baseline="0" noProof="0" dirty="0">
                <a:ln>
                  <a:noFill/>
                </a:ln>
                <a:solidFill>
                  <a:prstClr val="black"/>
                </a:solidFill>
                <a:effectLst/>
                <a:uLnTx/>
                <a:uFillTx/>
                <a:latin typeface="Nunito Sans" pitchFamily="2" charset="0"/>
              </a:rPr>
              <a:t>GDI217. Con respecto a la gestión de proyectos con componentes de TI durante la vigencia 2023, la </a:t>
            </a:r>
            <a:r>
              <a:rPr kumimoji="0" lang="es-CO" sz="1100" b="1" i="0" u="none" strike="noStrike" kern="1200" cap="none" spc="0" normalizeH="0" baseline="0" noProof="0" dirty="0">
                <a:ln>
                  <a:noFill/>
                </a:ln>
                <a:solidFill>
                  <a:prstClr val="black"/>
                </a:solidFill>
                <a:effectLst/>
                <a:uLnTx/>
                <a:uFillTx/>
                <a:latin typeface="Nunito Sans" pitchFamily="2" charset="0"/>
              </a:rPr>
              <a:t>entidad: </a:t>
            </a:r>
            <a:r>
              <a:rPr kumimoji="0" lang="es-CO" sz="1100" b="0" i="0" u="none" strike="noStrike" kern="1200" cap="none" spc="0" normalizeH="0" baseline="0" noProof="0" dirty="0">
                <a:ln>
                  <a:noFill/>
                </a:ln>
                <a:solidFill>
                  <a:prstClr val="black"/>
                </a:solidFill>
                <a:effectLst/>
                <a:uLnTx/>
                <a:uFillTx/>
                <a:latin typeface="Nunito Sans" pitchFamily="2" charset="0"/>
              </a:rPr>
              <a:t>Estableció la metodología para gestión de proyectos con componentes de TI, Documentó las lecciones aprendidas de los proyectos gestionados.</a:t>
            </a:r>
          </a:p>
          <a:p>
            <a:pPr marL="0" indent="0" algn="just">
              <a:spcBef>
                <a:spcPts val="0"/>
              </a:spcBef>
              <a:buNone/>
            </a:pPr>
            <a:endParaRPr lang="es-ES" sz="400" b="1" dirty="0">
              <a:latin typeface="Nunito Sans" pitchFamily="2" charset="0"/>
            </a:endParaRPr>
          </a:p>
          <a:p>
            <a:pPr marL="0" indent="0" algn="just">
              <a:spcBef>
                <a:spcPts val="0"/>
              </a:spcBef>
              <a:buNone/>
            </a:pPr>
            <a:r>
              <a:rPr lang="es-ES" sz="1100" b="1" dirty="0">
                <a:latin typeface="Nunito Sans" pitchFamily="2" charset="0"/>
              </a:rPr>
              <a:t>GDI220.</a:t>
            </a:r>
            <a:r>
              <a:rPr lang="es-ES" sz="1100" b="0" i="0" u="none" strike="noStrike" baseline="0" dirty="0">
                <a:solidFill>
                  <a:srgbClr val="004885"/>
                </a:solidFill>
                <a:latin typeface="Nunito Sans" pitchFamily="2" charset="0"/>
              </a:rPr>
              <a:t> </a:t>
            </a:r>
            <a:r>
              <a:rPr lang="es-ES" sz="1100" b="1" dirty="0">
                <a:latin typeface="Nunito Sans" pitchFamily="2" charset="0"/>
              </a:rPr>
              <a:t>¿Qué actividades de la fase 1 del modelo de adopción de IPv6 ya implementó la entidad? </a:t>
            </a:r>
            <a:r>
              <a:rPr lang="es-ES" sz="1100" dirty="0">
                <a:latin typeface="Nunito Sans" pitchFamily="2" charset="0"/>
              </a:rPr>
              <a:t>Plan de contingencias para IPv6</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400" b="1" i="0" u="none" strike="noStrike" kern="1200" cap="none" spc="0" normalizeH="0" baseline="0" noProof="0" dirty="0">
              <a:ln>
                <a:noFill/>
              </a:ln>
              <a:solidFill>
                <a:prstClr val="black"/>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100" b="1" i="0" u="none" strike="noStrike" kern="1200" cap="none" spc="0" normalizeH="0" baseline="0" noProof="0" dirty="0">
                <a:ln>
                  <a:noFill/>
                </a:ln>
                <a:solidFill>
                  <a:prstClr val="black"/>
                </a:solidFill>
                <a:effectLst/>
                <a:uLnTx/>
                <a:uFillTx/>
                <a:latin typeface="Nunito Sans" pitchFamily="2" charset="0"/>
              </a:rPr>
              <a:t>GDI222. ¿La entidad reportó en la herramienta de seguimiento habilitada por el Ministerio TIC el avance en la adopción de IPv6? </a:t>
            </a:r>
            <a:r>
              <a:rPr kumimoji="0" lang="es-ES" sz="1100" i="0" u="none" strike="noStrike" kern="1200" cap="none" spc="0" normalizeH="0" baseline="0" noProof="0" dirty="0">
                <a:ln>
                  <a:noFill/>
                </a:ln>
                <a:solidFill>
                  <a:prstClr val="black"/>
                </a:solidFill>
                <a:effectLst/>
                <a:uLnTx/>
                <a:uFillTx/>
                <a:latin typeface="Nunito Sans" pitchFamily="2" charset="0"/>
              </a:rPr>
              <a:t>No</a:t>
            </a:r>
            <a:endParaRPr kumimoji="0" lang="es-ES" sz="1100" b="1" i="0" u="none" strike="noStrike" kern="1200" cap="none" spc="0" normalizeH="0" baseline="0" noProof="0" dirty="0">
              <a:ln>
                <a:noFill/>
              </a:ln>
              <a:solidFill>
                <a:prstClr val="black"/>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400" b="1" i="0" u="none" strike="noStrike" kern="1200" cap="none" spc="0" normalizeH="0" baseline="0" noProof="0" dirty="0">
              <a:ln>
                <a:noFill/>
              </a:ln>
              <a:solidFill>
                <a:prstClr val="black"/>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100" b="1" i="0" u="none" strike="noStrike" kern="1200" cap="none" spc="0" normalizeH="0" baseline="0" noProof="0" dirty="0">
                <a:ln>
                  <a:noFill/>
                </a:ln>
                <a:solidFill>
                  <a:prstClr val="black"/>
                </a:solidFill>
                <a:effectLst/>
                <a:uLnTx/>
                <a:uFillTx/>
                <a:latin typeface="Nunito Sans" pitchFamily="2" charset="0"/>
              </a:rPr>
              <a:t>GDI224. Para la adquisición de productos, bienes y servicios de TI durante la vigencia 2023, la entidad: </a:t>
            </a:r>
            <a:r>
              <a:rPr kumimoji="0" lang="es-ES" sz="1100" b="0" i="0" u="none" strike="noStrike" kern="1200" cap="none" spc="0" normalizeH="0" baseline="0" noProof="0" dirty="0">
                <a:ln>
                  <a:noFill/>
                </a:ln>
                <a:solidFill>
                  <a:prstClr val="black"/>
                </a:solidFill>
                <a:effectLst/>
                <a:uLnTx/>
                <a:uFillTx/>
                <a:latin typeface="Nunito Sans" pitchFamily="2" charset="0"/>
              </a:rPr>
              <a:t>Utilizó las grandes superficies disponibles en la Tienda Virtual del Estado Colombiano (TVEC). Indique cuáles superficies y qué </a:t>
            </a:r>
            <a:r>
              <a:rPr kumimoji="0" lang="es-CO" sz="1100" b="0" i="0" u="none" strike="noStrike" kern="1200" cap="none" spc="0" normalizeH="0" baseline="0" noProof="0" dirty="0">
                <a:ln>
                  <a:noFill/>
                </a:ln>
                <a:solidFill>
                  <a:prstClr val="black"/>
                </a:solidFill>
                <a:effectLst/>
                <a:uLnTx/>
                <a:uFillTx/>
                <a:latin typeface="Nunito Sans" pitchFamily="2" charset="0"/>
              </a:rPr>
              <a:t>productos:</a:t>
            </a:r>
            <a:endParaRPr kumimoji="0" lang="es-ES" sz="1100" b="0" i="0" u="none" strike="noStrike" kern="1200" cap="none" spc="0" normalizeH="0" baseline="0" noProof="0" dirty="0">
              <a:ln>
                <a:noFill/>
              </a:ln>
              <a:solidFill>
                <a:prstClr val="black"/>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400" b="1" i="0" u="none" strike="noStrike" kern="1200" cap="none" spc="0" normalizeH="0" baseline="0" noProof="0" dirty="0">
              <a:ln>
                <a:noFill/>
              </a:ln>
              <a:solidFill>
                <a:prstClr val="black"/>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100" b="1" i="0" u="none" strike="noStrike" kern="1200" cap="none" spc="0" normalizeH="0" baseline="0" noProof="0" dirty="0">
                <a:ln>
                  <a:noFill/>
                </a:ln>
                <a:solidFill>
                  <a:prstClr val="black"/>
                </a:solidFill>
                <a:effectLst/>
                <a:uLnTx/>
                <a:uFillTx/>
                <a:latin typeface="Nunito Sans" pitchFamily="2" charset="0"/>
              </a:rPr>
              <a:t>GDI225.</a:t>
            </a:r>
            <a:r>
              <a:rPr kumimoji="0" lang="es-ES" sz="1100" b="0" i="0" u="none" strike="noStrike" kern="1200" cap="none" spc="0" normalizeH="0" baseline="0" noProof="0" dirty="0">
                <a:ln>
                  <a:noFill/>
                </a:ln>
                <a:solidFill>
                  <a:srgbClr val="004885"/>
                </a:solidFill>
                <a:effectLst/>
                <a:uLnTx/>
                <a:uFillTx/>
                <a:latin typeface="Nunito Sans" pitchFamily="2" charset="0"/>
              </a:rPr>
              <a:t> </a:t>
            </a:r>
            <a:r>
              <a:rPr kumimoji="0" lang="es-ES" sz="1100" b="1" i="0" u="none" strike="noStrike" kern="1200" cap="none" spc="0" normalizeH="0" baseline="0" noProof="0" dirty="0">
                <a:ln>
                  <a:noFill/>
                </a:ln>
                <a:solidFill>
                  <a:prstClr val="black"/>
                </a:solidFill>
                <a:effectLst/>
                <a:uLnTx/>
                <a:uFillTx/>
                <a:latin typeface="Nunito Sans" pitchFamily="2" charset="0"/>
              </a:rPr>
              <a:t>¿La entidad participó durante la vigencia 2023 en la generación de Acuerdos Marco de </a:t>
            </a:r>
            <a:r>
              <a:rPr kumimoji="0" lang="es-CO" sz="1100" b="1" i="0" u="none" strike="noStrike" kern="1200" cap="none" spc="0" normalizeH="0" baseline="0" noProof="0" dirty="0">
                <a:ln>
                  <a:noFill/>
                </a:ln>
                <a:solidFill>
                  <a:prstClr val="black"/>
                </a:solidFill>
                <a:effectLst/>
                <a:uLnTx/>
                <a:uFillTx/>
                <a:latin typeface="Nunito Sans" pitchFamily="2" charset="0"/>
              </a:rPr>
              <a:t>Precios? </a:t>
            </a:r>
            <a:r>
              <a:rPr kumimoji="0" lang="es-CO" sz="1100" b="0" i="0" u="none" strike="noStrike" kern="1200" cap="none" spc="0" normalizeH="0" baseline="0" noProof="0" dirty="0">
                <a:ln>
                  <a:noFill/>
                </a:ln>
                <a:solidFill>
                  <a:prstClr val="black"/>
                </a:solidFill>
                <a:effectLst/>
                <a:uLnTx/>
                <a:uFillTx/>
                <a:latin typeface="Nunito Sans" pitchFamily="2" charset="0"/>
              </a:rPr>
              <a:t>No</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CO" sz="400" b="1" i="0" u="none" strike="noStrike" kern="1200" cap="none" spc="0" normalizeH="0" baseline="0" noProof="0" dirty="0">
              <a:ln>
                <a:noFill/>
              </a:ln>
              <a:solidFill>
                <a:prstClr val="black"/>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CO" sz="1100" b="1" i="0" u="none" strike="noStrike" kern="1200" cap="none" spc="0" normalizeH="0" baseline="0" noProof="0" dirty="0">
                <a:ln>
                  <a:noFill/>
                </a:ln>
                <a:solidFill>
                  <a:prstClr val="black"/>
                </a:solidFill>
                <a:effectLst/>
                <a:uLnTx/>
                <a:uFillTx/>
                <a:latin typeface="Nunito Sans" pitchFamily="2" charset="0"/>
              </a:rPr>
              <a:t>GDI226.</a:t>
            </a:r>
            <a:r>
              <a:rPr kumimoji="0" lang="es-ES" sz="1100" b="0" i="0" u="none" strike="noStrike" kern="1200" cap="none" spc="0" normalizeH="0" baseline="0" noProof="0" dirty="0">
                <a:ln>
                  <a:noFill/>
                </a:ln>
                <a:solidFill>
                  <a:srgbClr val="004885"/>
                </a:solidFill>
                <a:effectLst/>
                <a:uLnTx/>
                <a:uFillTx/>
                <a:latin typeface="Nunito Sans" pitchFamily="2" charset="0"/>
              </a:rPr>
              <a:t> </a:t>
            </a:r>
            <a:r>
              <a:rPr kumimoji="0" lang="es-ES" sz="1100" b="1" i="0" u="none" strike="noStrike" kern="1200" cap="none" spc="0" normalizeH="0" baseline="0" noProof="0" dirty="0">
                <a:ln>
                  <a:noFill/>
                </a:ln>
                <a:solidFill>
                  <a:prstClr val="black"/>
                </a:solidFill>
                <a:effectLst/>
                <a:uLnTx/>
                <a:uFillTx/>
                <a:latin typeface="Nunito Sans" pitchFamily="2" charset="0"/>
              </a:rPr>
              <a:t>Indique los grupos que fueron capacitados por la entidad en temáticas de la Política de Gobierno Digital durante la vigencia :</a:t>
            </a:r>
            <a:r>
              <a:rPr kumimoji="0" lang="es-ES" sz="1100" b="0" i="0" u="none" strike="noStrike" kern="1200" cap="none" spc="0" normalizeH="0" baseline="0" noProof="0" dirty="0">
                <a:ln>
                  <a:noFill/>
                </a:ln>
                <a:solidFill>
                  <a:srgbClr val="004885"/>
                </a:solidFill>
                <a:effectLst/>
                <a:uLnTx/>
                <a:uFillTx/>
                <a:latin typeface="Nunito Sans" pitchFamily="2" charset="0"/>
              </a:rPr>
              <a:t> </a:t>
            </a:r>
            <a:r>
              <a:rPr kumimoji="0" lang="es-ES" sz="1100" b="0" i="0" u="none" strike="noStrike" kern="1200" cap="none" spc="0" normalizeH="0" baseline="0" noProof="0" dirty="0">
                <a:ln>
                  <a:noFill/>
                </a:ln>
                <a:solidFill>
                  <a:prstClr val="black"/>
                </a:solidFill>
                <a:effectLst/>
                <a:uLnTx/>
                <a:uFillTx/>
                <a:latin typeface="Nunito Sans" pitchFamily="2" charset="0"/>
              </a:rPr>
              <a:t>Grupos de valor e interés (ciudadanía, sector privado, sociedad civil, academia, otras entidades públicas). </a:t>
            </a:r>
            <a:endParaRPr kumimoji="0" lang="es-CO" sz="1100" b="0" i="0" u="none" strike="noStrike" kern="1200" cap="none" spc="0" normalizeH="0" baseline="0" noProof="0" dirty="0">
              <a:ln>
                <a:noFill/>
              </a:ln>
              <a:solidFill>
                <a:prstClr val="black"/>
              </a:solidFill>
              <a:effectLst/>
              <a:uLnTx/>
              <a:uFillTx/>
              <a:latin typeface="Nunito Sans" pitchFamily="2" charset="0"/>
            </a:endParaRPr>
          </a:p>
        </p:txBody>
      </p:sp>
      <p:sp>
        <p:nvSpPr>
          <p:cNvPr id="2" name="TextBox 6">
            <a:extLst>
              <a:ext uri="{FF2B5EF4-FFF2-40B4-BE49-F238E27FC236}">
                <a16:creationId xmlns:a16="http://schemas.microsoft.com/office/drawing/2014/main" id="{8B713DA7-2B02-1747-72CF-17744B054045}"/>
              </a:ext>
            </a:extLst>
          </p:cNvPr>
          <p:cNvSpPr txBox="1"/>
          <p:nvPr/>
        </p:nvSpPr>
        <p:spPr>
          <a:xfrm>
            <a:off x="25400" y="6679954"/>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
        <p:nvSpPr>
          <p:cNvPr id="4" name="TextBox 6">
            <a:extLst>
              <a:ext uri="{FF2B5EF4-FFF2-40B4-BE49-F238E27FC236}">
                <a16:creationId xmlns:a16="http://schemas.microsoft.com/office/drawing/2014/main" id="{C579D97F-09C3-5E5B-342F-27FEA126CE3D}"/>
              </a:ext>
            </a:extLst>
          </p:cNvPr>
          <p:cNvSpPr txBox="1"/>
          <p:nvPr/>
        </p:nvSpPr>
        <p:spPr>
          <a:xfrm>
            <a:off x="102479" y="60802"/>
            <a:ext cx="11085921" cy="830997"/>
          </a:xfrm>
          <a:prstGeom prst="rect">
            <a:avLst/>
          </a:prstGeom>
          <a:noFill/>
        </p:spPr>
        <p:txBody>
          <a:bodyPr wrap="square" rtlCol="0">
            <a:spAutoFit/>
          </a:bodyPr>
          <a:lstStyle>
            <a:defPPr>
              <a:defRPr lang="es-CO"/>
            </a:defPPr>
            <a:lvl1pPr>
              <a:defRPr sz="3200" b="1">
                <a:solidFill>
                  <a:srgbClr val="4DAF46"/>
                </a:solidFill>
                <a:latin typeface="Verdana" panose="020B0604030504040204" pitchFamily="34" charset="0"/>
                <a:ea typeface="Verdana" panose="020B0604030504040204" pitchFamily="34" charset="0"/>
              </a:defRPr>
            </a:lvl1pPr>
          </a:lstStyle>
          <a:p>
            <a:r>
              <a:rPr lang="es-CO" sz="2800" dirty="0"/>
              <a:t>3. Dimensión de Gestión con Valores para Resultados.</a:t>
            </a:r>
          </a:p>
          <a:p>
            <a:r>
              <a:rPr lang="es-CO" sz="2000" dirty="0">
                <a:solidFill>
                  <a:schemeClr val="bg2">
                    <a:lumMod val="50000"/>
                  </a:schemeClr>
                </a:solidFill>
              </a:rPr>
              <a:t>Puntaje. 91,8</a:t>
            </a:r>
            <a:endParaRPr lang="es-ES" sz="2000" dirty="0">
              <a:solidFill>
                <a:schemeClr val="bg2">
                  <a:lumMod val="50000"/>
                </a:schemeClr>
              </a:solidFill>
            </a:endParaRPr>
          </a:p>
        </p:txBody>
      </p:sp>
    </p:spTree>
    <p:extLst>
      <p:ext uri="{BB962C8B-B14F-4D97-AF65-F5344CB8AC3E}">
        <p14:creationId xmlns:p14="http://schemas.microsoft.com/office/powerpoint/2010/main" val="14612418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4351BE67-DFBC-7C90-C259-1ABD9F909184}"/>
              </a:ext>
            </a:extLst>
          </p:cNvPr>
          <p:cNvSpPr txBox="1"/>
          <p:nvPr/>
        </p:nvSpPr>
        <p:spPr>
          <a:xfrm>
            <a:off x="261046" y="1463141"/>
            <a:ext cx="11513032" cy="5324535"/>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200" b="1" i="0" u="none" strike="noStrike" kern="1200" cap="none" spc="0" normalizeH="0" baseline="0" noProof="0" dirty="0">
                <a:ln>
                  <a:noFill/>
                </a:ln>
                <a:solidFill>
                  <a:prstClr val="black"/>
                </a:solidFill>
                <a:effectLst/>
                <a:uLnTx/>
                <a:uFillTx/>
                <a:latin typeface="Nunito Sans" pitchFamily="2" charset="0"/>
              </a:rPr>
              <a:t>GDI227.</a:t>
            </a:r>
            <a:r>
              <a:rPr kumimoji="0" lang="es-ES" sz="1200" b="0" i="0" u="none" strike="noStrike" kern="1200" cap="none" spc="0" normalizeH="0" baseline="0" noProof="0" dirty="0">
                <a:ln>
                  <a:noFill/>
                </a:ln>
                <a:solidFill>
                  <a:srgbClr val="004885"/>
                </a:solidFill>
                <a:effectLst/>
                <a:uLnTx/>
                <a:uFillTx/>
                <a:latin typeface="Nunito Sans" pitchFamily="2" charset="0"/>
              </a:rPr>
              <a:t> </a:t>
            </a:r>
            <a:r>
              <a:rPr kumimoji="0" lang="es-ES" sz="1200" b="1" i="0" u="none" strike="noStrike" kern="1200" cap="none" spc="0" normalizeH="0" baseline="0" noProof="0" dirty="0">
                <a:ln>
                  <a:noFill/>
                </a:ln>
                <a:solidFill>
                  <a:prstClr val="black"/>
                </a:solidFill>
                <a:effectLst/>
                <a:uLnTx/>
                <a:uFillTx/>
                <a:latin typeface="Nunito Sans" pitchFamily="2" charset="0"/>
              </a:rPr>
              <a:t>Indique las estrategias que implementó la entidad durante la vigencia 2023 para capacitar a servidores y contratistas en la Política de Gobierno Digital: </a:t>
            </a:r>
            <a:r>
              <a:rPr kumimoji="0" lang="es-ES" sz="1200" b="0" i="0" u="none" strike="noStrike" kern="1200" cap="none" spc="0" normalizeH="0" baseline="0" noProof="0" dirty="0">
                <a:ln>
                  <a:noFill/>
                </a:ln>
                <a:solidFill>
                  <a:prstClr val="black"/>
                </a:solidFill>
                <a:effectLst/>
                <a:uLnTx/>
                <a:uFillTx/>
                <a:latin typeface="Nunito Sans" pitchFamily="2" charset="0"/>
              </a:rPr>
              <a:t>Cursos dispuestos por el Ministerio de Tecnologías de la Información y las Comunicaciones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800" b="0" i="0" u="none" strike="noStrike" kern="1200" cap="none" spc="0" normalizeH="0" baseline="0" noProof="0" dirty="0">
              <a:ln>
                <a:noFill/>
              </a:ln>
              <a:solidFill>
                <a:prstClr val="black"/>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200" b="1" i="0" u="none" strike="noStrike" kern="1200" cap="none" spc="0" normalizeH="0" baseline="0" noProof="0" dirty="0">
                <a:ln>
                  <a:noFill/>
                </a:ln>
                <a:solidFill>
                  <a:prstClr val="black"/>
                </a:solidFill>
                <a:effectLst/>
                <a:uLnTx/>
                <a:uFillTx/>
                <a:latin typeface="Nunito Sans" pitchFamily="2" charset="0"/>
              </a:rPr>
              <a:t>GDI229. </a:t>
            </a:r>
            <a:r>
              <a:rPr kumimoji="0" lang="es-CO" sz="1200" b="1" i="0" u="none" strike="noStrike" kern="1200" cap="none" spc="0" normalizeH="0" baseline="0" noProof="0" dirty="0">
                <a:ln>
                  <a:noFill/>
                </a:ln>
                <a:solidFill>
                  <a:prstClr val="black"/>
                </a:solidFill>
                <a:effectLst/>
                <a:uLnTx/>
                <a:uFillTx/>
                <a:latin typeface="Nunito Sans" pitchFamily="2" charset="0"/>
              </a:rPr>
              <a:t>Indique las estrategias que se implementaron durante la vigencia 2023 para capacitar a los grupos de valor e interés en el uso de los medios digitales dispuestos para acceder a la oferta: </a:t>
            </a:r>
            <a:r>
              <a:rPr kumimoji="0" lang="es-CO" sz="1200" b="0" i="0" u="none" strike="noStrike" kern="1200" cap="none" spc="0" normalizeH="0" baseline="0" noProof="0" dirty="0">
                <a:ln>
                  <a:noFill/>
                </a:ln>
                <a:solidFill>
                  <a:prstClr val="black"/>
                </a:solidFill>
                <a:effectLst/>
                <a:uLnTx/>
                <a:uFillTx/>
                <a:latin typeface="Nunito Sans" pitchFamily="2" charset="0"/>
              </a:rPr>
              <a:t>Cursos en línea dispuestos en la sede electrónica de la entidad, Talleres o capacitaciones virtuales realizadas por la entidad, Talleres o capacitaciones presenciales realizadas por la entidad.</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CO" sz="800" b="0" i="0" u="none" strike="noStrike" kern="1200" cap="none" spc="0" normalizeH="0" baseline="0" noProof="0" dirty="0">
              <a:ln>
                <a:noFill/>
              </a:ln>
              <a:solidFill>
                <a:prstClr val="black"/>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200" b="1" i="0" u="none" strike="noStrike" kern="1200" cap="none" spc="0" normalizeH="0" baseline="0" noProof="0" dirty="0">
                <a:ln>
                  <a:noFill/>
                </a:ln>
                <a:solidFill>
                  <a:prstClr val="black"/>
                </a:solidFill>
                <a:effectLst/>
                <a:uLnTx/>
                <a:uFillTx/>
                <a:latin typeface="Nunito Sans" pitchFamily="2" charset="0"/>
              </a:rPr>
              <a:t>GDI230. </a:t>
            </a:r>
            <a:r>
              <a:rPr kumimoji="0" lang="es-CO" sz="1200" b="1" i="0" u="none" strike="noStrike" kern="1200" cap="none" spc="0" normalizeH="0" baseline="0" noProof="0" dirty="0">
                <a:ln>
                  <a:noFill/>
                </a:ln>
                <a:solidFill>
                  <a:prstClr val="black"/>
                </a:solidFill>
                <a:effectLst/>
                <a:uLnTx/>
                <a:uFillTx/>
                <a:latin typeface="Nunito Sans" pitchFamily="2" charset="0"/>
              </a:rPr>
              <a:t>¿Cuáles de las siguientes temáticas abordó la entidad en las estrategias de capacitación a</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CO" sz="1200" b="1" i="0" u="none" strike="noStrike" kern="1200" cap="none" spc="0" normalizeH="0" baseline="0" noProof="0" dirty="0">
                <a:ln>
                  <a:noFill/>
                </a:ln>
                <a:solidFill>
                  <a:prstClr val="black"/>
                </a:solidFill>
                <a:effectLst/>
                <a:uLnTx/>
                <a:uFillTx/>
                <a:latin typeface="Nunito Sans" pitchFamily="2" charset="0"/>
              </a:rPr>
              <a:t>sus grupos de valor e interés durante la vigencia 2023? </a:t>
            </a:r>
            <a:r>
              <a:rPr kumimoji="0" lang="es-CO" sz="1200" b="0" i="0" u="none" strike="noStrike" kern="1200" cap="none" spc="0" normalizeH="0" baseline="0" noProof="0" dirty="0">
                <a:ln>
                  <a:noFill/>
                </a:ln>
                <a:solidFill>
                  <a:prstClr val="black"/>
                </a:solidFill>
                <a:effectLst/>
                <a:uLnTx/>
                <a:uFillTx/>
                <a:latin typeface="Nunito Sans" pitchFamily="2" charset="0"/>
              </a:rPr>
              <a:t>Acceso a información publicada en la sede electrónica de la entidad, Uso de canales de atención virtual, Gestión de PQRSD a través de la sede electrónica de la entidad, Acceso a trámites y servicios digitales dispuestos por la entidad a través de su sede electrónica, Participación en la gestión institucional a través de medios digitales.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CO" sz="800" b="0" i="0" u="none" strike="noStrike" kern="1200" cap="none" spc="0" normalizeH="0" baseline="0" noProof="0" dirty="0">
              <a:ln>
                <a:noFill/>
              </a:ln>
              <a:solidFill>
                <a:prstClr val="black"/>
              </a:solidFill>
              <a:effectLst/>
              <a:uLnTx/>
              <a:uFillTx/>
              <a:latin typeface="Nunito Sans" pitchFamily="2" charset="0"/>
            </a:endParaRPr>
          </a:p>
          <a:p>
            <a:pPr algn="just">
              <a:spcBef>
                <a:spcPts val="0"/>
              </a:spcBef>
            </a:pPr>
            <a:r>
              <a:rPr kumimoji="0" lang="es-ES" sz="1200" b="1" i="0" u="none" strike="noStrike" kern="1200" cap="none" spc="0" normalizeH="0" baseline="0" noProof="0" dirty="0">
                <a:ln>
                  <a:noFill/>
                </a:ln>
                <a:solidFill>
                  <a:prstClr val="black"/>
                </a:solidFill>
                <a:effectLst/>
                <a:uLnTx/>
                <a:uFillTx/>
                <a:latin typeface="Nunito Sans" pitchFamily="2" charset="0"/>
              </a:rPr>
              <a:t>GDI242. El servicio de interoperabilidad a través de la plataforma X-ROAD le ha permitido a la entidad: </a:t>
            </a:r>
          </a:p>
          <a:p>
            <a:pPr algn="just">
              <a:spcBef>
                <a:spcPts val="0"/>
              </a:spcBef>
            </a:pPr>
            <a:r>
              <a:rPr lang="es-ES" sz="1200" dirty="0">
                <a:latin typeface="Nunito Sans" pitchFamily="2" charset="0"/>
              </a:rPr>
              <a:t>Reducir los tiempos de respuesta de los trámites. Indique cuánto tiempo promedio por trámite para la vigencia 2023:</a:t>
            </a:r>
          </a:p>
          <a:p>
            <a:pPr algn="just">
              <a:spcBef>
                <a:spcPts val="0"/>
              </a:spcBef>
            </a:pPr>
            <a:r>
              <a:rPr lang="es-ES" sz="1200" dirty="0">
                <a:latin typeface="Nunito Sans" pitchFamily="2" charset="0"/>
              </a:rPr>
              <a:t>Reducir los costos de operación. Indique el monto en pesos para la vigencia 2023:</a:t>
            </a:r>
          </a:p>
          <a:p>
            <a:pPr algn="just">
              <a:spcBef>
                <a:spcPts val="0"/>
              </a:spcBef>
            </a:pPr>
            <a:r>
              <a:rPr lang="es-CO" sz="1200" dirty="0">
                <a:latin typeface="Nunito Sans" pitchFamily="2" charset="0"/>
              </a:rPr>
              <a:t>Otros beneficios. Indique cuáles</a:t>
            </a:r>
          </a:p>
          <a:p>
            <a:pPr algn="just">
              <a:spcBef>
                <a:spcPts val="0"/>
              </a:spcBef>
            </a:pPr>
            <a:endParaRPr lang="es-CO" sz="800" dirty="0">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200" b="1" i="0" u="none" strike="noStrike" kern="1200" cap="none" spc="0" normalizeH="0" baseline="0" noProof="0" dirty="0">
                <a:ln>
                  <a:noFill/>
                </a:ln>
                <a:solidFill>
                  <a:prstClr val="black"/>
                </a:solidFill>
                <a:effectLst/>
                <a:uLnTx/>
                <a:uFillTx/>
                <a:latin typeface="Nunito Sans" pitchFamily="2" charset="0"/>
              </a:rPr>
              <a:t>GDI243. Indique el promedio mensual de transacciones proyectadas a realizar por la entidad en la vigencia 2023 a través de la plataforma de interoperabilidad X-ROAD: </a:t>
            </a:r>
            <a:r>
              <a:rPr kumimoji="0" lang="es-ES" sz="1200" b="0" i="0" u="none" strike="noStrike" kern="1200" cap="none" spc="0" normalizeH="0" baseline="0" noProof="0" dirty="0">
                <a:ln>
                  <a:noFill/>
                </a:ln>
                <a:solidFill>
                  <a:prstClr val="black"/>
                </a:solidFill>
                <a:effectLst/>
                <a:uLnTx/>
                <a:uFillTx/>
                <a:latin typeface="Nunito Sans" pitchFamily="2" charset="0"/>
              </a:rPr>
              <a:t>0</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800" b="0" i="0" u="none" strike="noStrike" kern="1200" cap="none" spc="0" normalizeH="0" baseline="0" noProof="0" dirty="0">
              <a:ln>
                <a:noFill/>
              </a:ln>
              <a:solidFill>
                <a:prstClr val="black"/>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200" b="1" i="0" u="none" strike="noStrike" kern="1200" cap="none" spc="0" normalizeH="0" baseline="0" noProof="0" dirty="0">
                <a:ln>
                  <a:noFill/>
                </a:ln>
                <a:solidFill>
                  <a:prstClr val="black"/>
                </a:solidFill>
                <a:effectLst/>
                <a:uLnTx/>
                <a:uFillTx/>
                <a:latin typeface="Nunito Sans" pitchFamily="2" charset="0"/>
              </a:rPr>
              <a:t>GDI248. Cuáles de las siguientes técnicas de análisis de datos implementó la entidad durante la </a:t>
            </a:r>
            <a:r>
              <a:rPr kumimoji="0" lang="es-CO" sz="1200" b="1" i="0" u="none" strike="noStrike" kern="1200" cap="none" spc="0" normalizeH="0" baseline="0" noProof="0" dirty="0">
                <a:ln>
                  <a:noFill/>
                </a:ln>
                <a:solidFill>
                  <a:prstClr val="black"/>
                </a:solidFill>
                <a:effectLst/>
                <a:uLnTx/>
                <a:uFillTx/>
                <a:latin typeface="Nunito Sans" pitchFamily="2" charset="0"/>
              </a:rPr>
              <a:t>vigencia evaluada: </a:t>
            </a:r>
            <a:r>
              <a:rPr kumimoji="0" lang="es-CO" sz="1200" b="0" i="0" u="none" strike="noStrike" kern="1200" cap="none" spc="0" normalizeH="0" baseline="0" noProof="0" dirty="0">
                <a:ln>
                  <a:noFill/>
                </a:ln>
                <a:solidFill>
                  <a:prstClr val="black"/>
                </a:solidFill>
                <a:effectLst/>
                <a:uLnTx/>
                <a:uFillTx/>
                <a:latin typeface="Nunito Sans" pitchFamily="2" charset="0"/>
              </a:rPr>
              <a:t>Análisis prescriptivo, es decir, incorpora algoritmos de optimización, análisis de decisión multicriterio y reglas de negocio, con el propósito de establecer cuál es la mejor acción (actual o futura) a tomar bajo un contexto especifico</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CO" sz="800" b="0" i="0" u="none" strike="noStrike" kern="1200" cap="none" spc="0" normalizeH="0" baseline="0" noProof="0" dirty="0">
              <a:ln>
                <a:noFill/>
              </a:ln>
              <a:solidFill>
                <a:prstClr val="black"/>
              </a:solidFill>
              <a:effectLst/>
              <a:uLnTx/>
              <a:uFillTx/>
              <a:latin typeface="Nunito Sans" pitchFamily="2" charset="0"/>
            </a:endParaRPr>
          </a:p>
          <a:p>
            <a:pPr algn="just"/>
            <a:r>
              <a:rPr lang="es-ES" sz="1200" b="1" dirty="0">
                <a:latin typeface="Nunito Sans" pitchFamily="2" charset="0"/>
              </a:rPr>
              <a:t>GDI261. Los proyectos de Transformación Digital formulados o ejecutados por la entidad durante el 2023 buscaron generar beneficios en términos de: </a:t>
            </a:r>
            <a:r>
              <a:rPr lang="es-ES" sz="1200" dirty="0">
                <a:latin typeface="Nunito Sans" pitchFamily="2" charset="0"/>
              </a:rPr>
              <a:t>La habilitación o mejora de procesos internos de la entidad (más eficientes, menos costos, más seguros, etc.),El impulso al desarrollo de territorios y ciudades inteligentes para la solución de retos y problemáticas sociales</a:t>
            </a:r>
          </a:p>
          <a:p>
            <a:pPr algn="just">
              <a:spcBef>
                <a:spcPts val="0"/>
              </a:spcBef>
            </a:pPr>
            <a:r>
              <a:rPr lang="es-ES" sz="1200" dirty="0">
                <a:latin typeface="Nunito Sans" pitchFamily="2" charset="0"/>
              </a:rPr>
              <a:t>El empoderamiento a los ciudadanos como Estado Abierto habilitando el acceso a información pública generada por la entidad y </a:t>
            </a:r>
            <a:r>
              <a:rPr lang="es-CO" sz="1200" dirty="0">
                <a:latin typeface="Nunito Sans" pitchFamily="2" charset="0"/>
              </a:rPr>
              <a:t>procesos de participación ciudadana</a:t>
            </a:r>
            <a:endParaRPr lang="es-ES" sz="1200" dirty="0">
              <a:solidFill>
                <a:schemeClr val="accent1">
                  <a:lumMod val="75000"/>
                </a:schemeClr>
              </a:solidFill>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1600" b="0" i="0" u="none" strike="noStrike" kern="1200" cap="none" spc="0" normalizeH="0" baseline="0" noProof="0" dirty="0">
              <a:ln>
                <a:noFill/>
              </a:ln>
              <a:solidFill>
                <a:prstClr val="black"/>
              </a:solidFill>
              <a:effectLst/>
              <a:uLnTx/>
              <a:uFillTx/>
              <a:latin typeface="Nunito Sans" pitchFamily="2" charset="0"/>
            </a:endParaRPr>
          </a:p>
        </p:txBody>
      </p:sp>
      <p:sp>
        <p:nvSpPr>
          <p:cNvPr id="2" name="TextBox 6">
            <a:extLst>
              <a:ext uri="{FF2B5EF4-FFF2-40B4-BE49-F238E27FC236}">
                <a16:creationId xmlns:a16="http://schemas.microsoft.com/office/drawing/2014/main" id="{6718B0A4-00B5-9990-6D14-4EDEC50D4EE6}"/>
              </a:ext>
            </a:extLst>
          </p:cNvPr>
          <p:cNvSpPr txBox="1"/>
          <p:nvPr/>
        </p:nvSpPr>
        <p:spPr>
          <a:xfrm>
            <a:off x="25400" y="6679954"/>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
        <p:nvSpPr>
          <p:cNvPr id="4" name="CuadroTexto 3">
            <a:extLst>
              <a:ext uri="{FF2B5EF4-FFF2-40B4-BE49-F238E27FC236}">
                <a16:creationId xmlns:a16="http://schemas.microsoft.com/office/drawing/2014/main" id="{DDC56E99-F367-3462-51BB-2C5F2EBF679A}"/>
              </a:ext>
            </a:extLst>
          </p:cNvPr>
          <p:cNvSpPr txBox="1"/>
          <p:nvPr/>
        </p:nvSpPr>
        <p:spPr>
          <a:xfrm>
            <a:off x="261046" y="1016865"/>
            <a:ext cx="9162853" cy="338554"/>
          </a:xfrm>
          <a:prstGeom prst="rect">
            <a:avLst/>
          </a:prstGeom>
          <a:noFill/>
        </p:spPr>
        <p:txBody>
          <a:bodyPr wrap="square">
            <a:spAutoFit/>
          </a:bodyPr>
          <a:lstStyle/>
          <a:p>
            <a:pPr>
              <a:defRPr/>
            </a:pPr>
            <a:r>
              <a:rPr lang="es-ES" sz="1600" b="1" dirty="0">
                <a:solidFill>
                  <a:srgbClr val="4472C4">
                    <a:lumMod val="75000"/>
                  </a:srgbClr>
                </a:solidFill>
                <a:latin typeface="Nunito Sans" pitchFamily="2" charset="0"/>
              </a:rPr>
              <a:t>POLITICA GOBIERNO DIGITAL 2022: 86.5  PREGUNTAS 2023: 62 PUNTAJE 2023 82,2 </a:t>
            </a:r>
            <a:r>
              <a:rPr kumimoji="0" lang="es-ES" sz="1600" b="1" i="0" u="none" strike="noStrike" kern="1200" cap="none" spc="0" normalizeH="0" baseline="0" noProof="0" dirty="0">
                <a:ln>
                  <a:noFill/>
                </a:ln>
                <a:solidFill>
                  <a:srgbClr val="FF0000"/>
                </a:solidFill>
                <a:effectLst/>
                <a:uLnTx/>
                <a:uFillTx/>
                <a:latin typeface="Nunito Sans" pitchFamily="2" charset="0"/>
              </a:rPr>
              <a:t>(-4,3)</a:t>
            </a:r>
            <a:endParaRPr lang="es-ES" sz="1600" b="1" dirty="0">
              <a:solidFill>
                <a:srgbClr val="4472C4">
                  <a:lumMod val="75000"/>
                </a:srgbClr>
              </a:solidFill>
              <a:latin typeface="Nunito Sans" pitchFamily="2" charset="0"/>
            </a:endParaRPr>
          </a:p>
        </p:txBody>
      </p:sp>
      <p:sp>
        <p:nvSpPr>
          <p:cNvPr id="7" name="TextBox 6">
            <a:extLst>
              <a:ext uri="{FF2B5EF4-FFF2-40B4-BE49-F238E27FC236}">
                <a16:creationId xmlns:a16="http://schemas.microsoft.com/office/drawing/2014/main" id="{1DA48617-8743-AB86-96DF-EAC28D4072FF}"/>
              </a:ext>
            </a:extLst>
          </p:cNvPr>
          <p:cNvSpPr txBox="1"/>
          <p:nvPr/>
        </p:nvSpPr>
        <p:spPr>
          <a:xfrm>
            <a:off x="102479" y="79656"/>
            <a:ext cx="11085921" cy="830997"/>
          </a:xfrm>
          <a:prstGeom prst="rect">
            <a:avLst/>
          </a:prstGeom>
          <a:noFill/>
        </p:spPr>
        <p:txBody>
          <a:bodyPr wrap="square" rtlCol="0">
            <a:spAutoFit/>
          </a:bodyPr>
          <a:lstStyle>
            <a:defPPr>
              <a:defRPr lang="es-CO"/>
            </a:defPPr>
            <a:lvl1pPr>
              <a:defRPr sz="3200" b="1">
                <a:solidFill>
                  <a:srgbClr val="4DAF46"/>
                </a:solidFill>
                <a:latin typeface="Verdana" panose="020B0604030504040204" pitchFamily="34" charset="0"/>
                <a:ea typeface="Verdana" panose="020B0604030504040204" pitchFamily="34" charset="0"/>
              </a:defRPr>
            </a:lvl1pPr>
          </a:lstStyle>
          <a:p>
            <a:r>
              <a:rPr lang="es-CO" sz="2800" dirty="0"/>
              <a:t>3. Dimensión de Gestión con Valores para Resultados.</a:t>
            </a:r>
          </a:p>
          <a:p>
            <a:r>
              <a:rPr lang="es-CO" sz="2000" dirty="0">
                <a:solidFill>
                  <a:schemeClr val="bg2">
                    <a:lumMod val="50000"/>
                  </a:schemeClr>
                </a:solidFill>
              </a:rPr>
              <a:t>Puntaje. 91,8</a:t>
            </a:r>
            <a:endParaRPr lang="es-ES" sz="2000" dirty="0">
              <a:solidFill>
                <a:schemeClr val="bg2">
                  <a:lumMod val="50000"/>
                </a:schemeClr>
              </a:solidFill>
            </a:endParaRPr>
          </a:p>
        </p:txBody>
      </p:sp>
    </p:spTree>
    <p:extLst>
      <p:ext uri="{BB962C8B-B14F-4D97-AF65-F5344CB8AC3E}">
        <p14:creationId xmlns:p14="http://schemas.microsoft.com/office/powerpoint/2010/main" val="2221786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29511760-A7B2-7BEA-0AD5-B92BB45CA20C}"/>
              </a:ext>
            </a:extLst>
          </p:cNvPr>
          <p:cNvSpPr txBox="1"/>
          <p:nvPr/>
        </p:nvSpPr>
        <p:spPr>
          <a:xfrm>
            <a:off x="226078" y="1439930"/>
            <a:ext cx="11513032" cy="4401205"/>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CO" sz="1600" b="0" i="0" u="none" strike="noStrike" kern="1200" cap="none" spc="0" normalizeH="0" baseline="0" noProof="0" dirty="0">
              <a:ln>
                <a:noFill/>
              </a:ln>
              <a:solidFill>
                <a:prstClr val="black"/>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CO" sz="1200" b="1" i="0" u="none" strike="noStrike" kern="1200" cap="none" spc="0" normalizeH="0" baseline="0" noProof="0" dirty="0">
                <a:ln>
                  <a:noFill/>
                </a:ln>
                <a:solidFill>
                  <a:srgbClr val="4472C4">
                    <a:lumMod val="75000"/>
                  </a:srgbClr>
                </a:solidFill>
                <a:effectLst/>
                <a:uLnTx/>
                <a:uFillTx/>
                <a:latin typeface="Nunito Sans" pitchFamily="2" charset="0"/>
              </a:rPr>
              <a:t>SDI207. ¿La entidad realizó pruebas de recuperación de información y continuidad de los sistemas de información críticos en la vigencia evaluada? </a:t>
            </a:r>
            <a:r>
              <a:rPr kumimoji="0" lang="es-CO" sz="1200" b="0" i="0" u="none" strike="noStrike" kern="1200" cap="none" spc="0" normalizeH="0" baseline="0" noProof="0" dirty="0">
                <a:ln>
                  <a:noFill/>
                </a:ln>
                <a:solidFill>
                  <a:srgbClr val="4472C4">
                    <a:lumMod val="75000"/>
                  </a:srgbClr>
                </a:solidFill>
                <a:effectLst/>
                <a:uLnTx/>
                <a:uFillTx/>
                <a:latin typeface="Nunito Sans" pitchFamily="2" charset="0"/>
              </a:rPr>
              <a:t>Si, realizó pruebas de recuperación de la información a todos los sistemas críticos y misionales.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CO" sz="1200" b="0" i="0" u="none" strike="noStrike" kern="1200" cap="none" spc="0" normalizeH="0" baseline="0" noProof="0" dirty="0">
              <a:ln>
                <a:noFill/>
              </a:ln>
              <a:solidFill>
                <a:srgbClr val="4472C4">
                  <a:lumMod val="75000"/>
                </a:srgbClr>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200" b="1" i="0" u="none" strike="noStrike" kern="1200" cap="none" spc="0" normalizeH="0" baseline="0" noProof="0" dirty="0">
                <a:ln>
                  <a:noFill/>
                </a:ln>
                <a:solidFill>
                  <a:srgbClr val="4472C4">
                    <a:lumMod val="75000"/>
                  </a:srgbClr>
                </a:solidFill>
                <a:effectLst/>
                <a:uLnTx/>
                <a:uFillTx/>
                <a:latin typeface="Nunito Sans" pitchFamily="2" charset="0"/>
              </a:rPr>
              <a:t>RTR206. Del total de trámites inscritos en el SUIT cuantos pueden realizarse</a:t>
            </a:r>
            <a:r>
              <a:rPr kumimoji="0" lang="es-ES" sz="1200" b="0" i="0" u="none" strike="noStrike" kern="1200" cap="none" spc="0" normalizeH="0" baseline="0" noProof="0" dirty="0">
                <a:ln>
                  <a:noFill/>
                </a:ln>
                <a:solidFill>
                  <a:srgbClr val="4472C4">
                    <a:lumMod val="75000"/>
                  </a:srgbClr>
                </a:solidFill>
                <a:effectLst/>
                <a:uLnTx/>
                <a:uFillTx/>
                <a:latin typeface="Nunito Sans" pitchFamily="2" charset="0"/>
              </a:rPr>
              <a:t>. Totalmente en línea 1. Parcialmente en línea 8.</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dirty="0">
              <a:ln>
                <a:noFill/>
              </a:ln>
              <a:solidFill>
                <a:srgbClr val="4472C4">
                  <a:lumMod val="75000"/>
                </a:srgbClr>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200" b="1" i="0" u="none" strike="noStrike" kern="1200" cap="none" spc="0" normalizeH="0" baseline="0" noProof="0" dirty="0">
                <a:ln>
                  <a:noFill/>
                </a:ln>
                <a:solidFill>
                  <a:srgbClr val="4472C4">
                    <a:lumMod val="75000"/>
                  </a:srgbClr>
                </a:solidFill>
                <a:effectLst/>
                <a:uLnTx/>
                <a:uFillTx/>
                <a:latin typeface="Nunito Sans" pitchFamily="2" charset="0"/>
              </a:rPr>
              <a:t>RTR207. Del total de OPA inscritas en el SUIT cuántas pueden realizarse</a:t>
            </a:r>
            <a:r>
              <a:rPr kumimoji="0" lang="es-ES" sz="1200" b="0" i="0" u="none" strike="noStrike" kern="1200" cap="none" spc="0" normalizeH="0" baseline="0" noProof="0" dirty="0">
                <a:ln>
                  <a:noFill/>
                </a:ln>
                <a:solidFill>
                  <a:srgbClr val="4472C4">
                    <a:lumMod val="75000"/>
                  </a:srgbClr>
                </a:solidFill>
                <a:effectLst/>
                <a:uLnTx/>
                <a:uFillTx/>
                <a:latin typeface="Nunito Sans" pitchFamily="2" charset="0"/>
              </a:rPr>
              <a:t>. Totalmente en línea 0. Parcialmente en línea 1.</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dirty="0">
              <a:ln>
                <a:noFill/>
              </a:ln>
              <a:solidFill>
                <a:srgbClr val="4472C4">
                  <a:lumMod val="75000"/>
                </a:srgbClr>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200" b="1" i="0" u="none" strike="noStrike" kern="1200" cap="none" spc="0" normalizeH="0" baseline="0" noProof="0" dirty="0">
                <a:ln>
                  <a:noFill/>
                </a:ln>
                <a:solidFill>
                  <a:srgbClr val="4472C4">
                    <a:lumMod val="75000"/>
                  </a:srgbClr>
                </a:solidFill>
                <a:effectLst/>
                <a:uLnTx/>
                <a:uFillTx/>
                <a:latin typeface="Nunito Sans" pitchFamily="2" charset="0"/>
              </a:rPr>
              <a:t>RTR210.</a:t>
            </a:r>
            <a:r>
              <a:rPr kumimoji="0" lang="es-ES" sz="1200" b="0" i="0" u="none" strike="noStrike" kern="1200" cap="none" spc="0" normalizeH="0" baseline="0" noProof="0" dirty="0">
                <a:ln>
                  <a:noFill/>
                </a:ln>
                <a:solidFill>
                  <a:srgbClr val="4472C4">
                    <a:lumMod val="75000"/>
                  </a:srgbClr>
                </a:solidFill>
                <a:effectLst/>
                <a:uLnTx/>
                <a:uFillTx/>
                <a:latin typeface="Nunito Sans" pitchFamily="2" charset="0"/>
              </a:rPr>
              <a:t> </a:t>
            </a:r>
            <a:r>
              <a:rPr kumimoji="0" lang="es-ES" sz="1200" b="1" i="0" u="none" strike="noStrike" kern="1200" cap="none" spc="0" normalizeH="0" baseline="0" noProof="0" dirty="0">
                <a:ln>
                  <a:noFill/>
                </a:ln>
                <a:solidFill>
                  <a:srgbClr val="4472C4">
                    <a:lumMod val="75000"/>
                  </a:srgbClr>
                </a:solidFill>
                <a:effectLst/>
                <a:uLnTx/>
                <a:uFillTx/>
                <a:latin typeface="Nunito Sans" pitchFamily="2" charset="0"/>
              </a:rPr>
              <a:t>Del total de trámites parcial y totalmente en línea, ¿cuántos cumplían con todos los criterios de accesibilidad web, definidos en el anexo 1 de la Resolución MinTIC 1519 de 2020?</a:t>
            </a:r>
            <a:r>
              <a:rPr kumimoji="0" lang="es-CO" sz="1200" b="0" i="0" u="none" strike="noStrike" kern="1200" cap="none" spc="0" normalizeH="0" baseline="0" noProof="0" dirty="0">
                <a:ln>
                  <a:noFill/>
                </a:ln>
                <a:solidFill>
                  <a:srgbClr val="4472C4">
                    <a:lumMod val="75000"/>
                  </a:srgbClr>
                </a:solidFill>
                <a:effectLst/>
                <a:uLnTx/>
                <a:uFillTx/>
                <a:latin typeface="Nunito Sans" pitchFamily="2" charset="0"/>
              </a:rPr>
              <a:t> Parcialmente en línea 0</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CO" sz="1200" b="0" i="0" u="none" strike="noStrike" kern="1200" cap="none" spc="0" normalizeH="0" baseline="0" noProof="0" dirty="0">
              <a:ln>
                <a:noFill/>
              </a:ln>
              <a:solidFill>
                <a:srgbClr val="4472C4">
                  <a:lumMod val="75000"/>
                </a:srgbClr>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200" b="1" i="0" u="none" strike="noStrike" kern="1200" cap="none" spc="0" normalizeH="0" baseline="0" noProof="0" dirty="0">
                <a:ln>
                  <a:noFill/>
                </a:ln>
                <a:solidFill>
                  <a:srgbClr val="4472C4">
                    <a:lumMod val="75000"/>
                  </a:srgbClr>
                </a:solidFill>
                <a:effectLst/>
                <a:uLnTx/>
                <a:uFillTx/>
                <a:latin typeface="Nunito Sans" pitchFamily="2" charset="0"/>
              </a:rPr>
              <a:t>RTR210/211.</a:t>
            </a:r>
            <a:r>
              <a:rPr kumimoji="0" lang="es-ES" sz="1200" b="0" i="0" u="none" strike="noStrike" kern="1200" cap="none" spc="0" normalizeH="0" baseline="0" noProof="0" dirty="0">
                <a:ln>
                  <a:noFill/>
                </a:ln>
                <a:solidFill>
                  <a:srgbClr val="4472C4">
                    <a:lumMod val="75000"/>
                  </a:srgbClr>
                </a:solidFill>
                <a:effectLst/>
                <a:uLnTx/>
                <a:uFillTx/>
                <a:latin typeface="Nunito Sans" pitchFamily="2" charset="0"/>
              </a:rPr>
              <a:t> </a:t>
            </a:r>
            <a:r>
              <a:rPr kumimoji="0" lang="es-ES" sz="1200" b="1" i="0" u="none" strike="noStrike" kern="1200" cap="none" spc="0" normalizeH="0" baseline="0" noProof="0" dirty="0">
                <a:ln>
                  <a:noFill/>
                </a:ln>
                <a:solidFill>
                  <a:srgbClr val="4472C4">
                    <a:lumMod val="75000"/>
                  </a:srgbClr>
                </a:solidFill>
                <a:effectLst/>
                <a:uLnTx/>
                <a:uFillTx/>
                <a:latin typeface="Nunito Sans" pitchFamily="2" charset="0"/>
              </a:rPr>
              <a:t>Del total de trámites parcial y totalmente en línea, ¿cuántos cumplían con todos los criterios de accesibilidad web, definidos en el anexo 1 de la Resolución MinTIC 1519 de 2020?</a:t>
            </a:r>
            <a:r>
              <a:rPr kumimoji="0" lang="es-CO" sz="1200" b="0" i="0" u="none" strike="noStrike" kern="1200" cap="none" spc="0" normalizeH="0" baseline="0" noProof="0" dirty="0">
                <a:ln>
                  <a:noFill/>
                </a:ln>
                <a:solidFill>
                  <a:srgbClr val="4472C4">
                    <a:lumMod val="75000"/>
                  </a:srgbClr>
                </a:solidFill>
                <a:effectLst/>
                <a:uLnTx/>
                <a:uFillTx/>
                <a:latin typeface="Nunito Sans" pitchFamily="2" charset="0"/>
              </a:rPr>
              <a:t> Parcialmente en línea 0</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CO" sz="1200" b="0" i="0" u="none" strike="noStrike" kern="1200" cap="none" spc="0" normalizeH="0" baseline="0" noProof="0" dirty="0">
              <a:ln>
                <a:noFill/>
              </a:ln>
              <a:solidFill>
                <a:srgbClr val="4472C4">
                  <a:lumMod val="75000"/>
                </a:srgbClr>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200" b="1" i="0" u="none" strike="noStrike" kern="1200" cap="none" spc="0" normalizeH="0" baseline="0" noProof="0" dirty="0">
                <a:ln>
                  <a:noFill/>
                </a:ln>
                <a:solidFill>
                  <a:srgbClr val="4472C4">
                    <a:lumMod val="75000"/>
                  </a:srgbClr>
                </a:solidFill>
                <a:effectLst/>
                <a:uLnTx/>
                <a:uFillTx/>
                <a:latin typeface="Nunito Sans" pitchFamily="2" charset="0"/>
              </a:rPr>
              <a:t>RTR212/ 213.</a:t>
            </a:r>
            <a:r>
              <a:rPr kumimoji="0" lang="es-ES" sz="1200" b="0" i="0" u="none" strike="noStrike" kern="1200" cap="none" spc="0" normalizeH="0" baseline="0" noProof="0" dirty="0">
                <a:ln>
                  <a:noFill/>
                </a:ln>
                <a:solidFill>
                  <a:srgbClr val="4472C4">
                    <a:lumMod val="75000"/>
                  </a:srgbClr>
                </a:solidFill>
                <a:effectLst/>
                <a:uLnTx/>
                <a:uFillTx/>
                <a:latin typeface="Nunito Sans" pitchFamily="2" charset="0"/>
              </a:rPr>
              <a:t> </a:t>
            </a:r>
            <a:r>
              <a:rPr kumimoji="0" lang="es-ES" sz="1200" b="1" i="0" u="none" strike="noStrike" kern="1200" cap="none" spc="0" normalizeH="0" baseline="0" noProof="0" dirty="0">
                <a:ln>
                  <a:noFill/>
                </a:ln>
                <a:solidFill>
                  <a:srgbClr val="4472C4">
                    <a:lumMod val="75000"/>
                  </a:srgbClr>
                </a:solidFill>
                <a:effectLst/>
                <a:uLnTx/>
                <a:uFillTx/>
                <a:latin typeface="Nunito Sans" pitchFamily="2" charset="0"/>
              </a:rPr>
              <a:t>Del total de trámites parcial y OPAS  totalmente en línea, ¿cuántos cumplían con todos los criterios de usabilidad web, definidos en el anexo 1 de la Resolución MinTIC 1519 de 2020?</a:t>
            </a:r>
            <a:r>
              <a:rPr kumimoji="0" lang="es-CO" sz="1200" b="0" i="0" u="none" strike="noStrike" kern="1200" cap="none" spc="0" normalizeH="0" baseline="0" noProof="0" dirty="0">
                <a:ln>
                  <a:noFill/>
                </a:ln>
                <a:solidFill>
                  <a:srgbClr val="4472C4">
                    <a:lumMod val="75000"/>
                  </a:srgbClr>
                </a:solidFill>
                <a:effectLst/>
                <a:uLnTx/>
                <a:uFillTx/>
                <a:latin typeface="Nunito Sans" pitchFamily="2" charset="0"/>
              </a:rPr>
              <a:t> Parcialmente en línea 0</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CO" sz="1200" b="0" i="0" u="none" strike="noStrike" kern="1200" cap="none" spc="0" normalizeH="0" baseline="0" noProof="0" dirty="0">
              <a:ln>
                <a:noFill/>
              </a:ln>
              <a:solidFill>
                <a:srgbClr val="4472C4">
                  <a:lumMod val="75000"/>
                </a:srgbClr>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200" b="1" i="0" u="none" strike="noStrike" kern="1200" cap="none" spc="0" normalizeH="0" baseline="0" noProof="0" dirty="0">
                <a:ln>
                  <a:noFill/>
                </a:ln>
                <a:solidFill>
                  <a:srgbClr val="4472C4">
                    <a:lumMod val="75000"/>
                  </a:srgbClr>
                </a:solidFill>
                <a:effectLst/>
                <a:uLnTx/>
                <a:uFillTx/>
                <a:latin typeface="Nunito Sans" pitchFamily="2" charset="0"/>
              </a:rPr>
              <a:t>RTR214/ 215 Del total de trámites y OPAS parcial y totalmente en línea, ¿cuántos permitían a los usuarios hacer </a:t>
            </a:r>
            <a:r>
              <a:rPr kumimoji="0" lang="es-CO" sz="1200" b="1" i="0" u="none" strike="noStrike" kern="1200" cap="none" spc="0" normalizeH="0" baseline="0" noProof="0" dirty="0">
                <a:ln>
                  <a:noFill/>
                </a:ln>
                <a:solidFill>
                  <a:srgbClr val="4472C4">
                    <a:lumMod val="75000"/>
                  </a:srgbClr>
                </a:solidFill>
                <a:effectLst/>
                <a:uLnTx/>
                <a:uFillTx/>
                <a:latin typeface="Nunito Sans" pitchFamily="2" charset="0"/>
              </a:rPr>
              <a:t>seguimiento en línea?</a:t>
            </a:r>
            <a:r>
              <a:rPr kumimoji="0" lang="es-CO" sz="1200" b="0" i="0" u="none" strike="noStrike" kern="1200" cap="none" spc="0" normalizeH="0" baseline="0" noProof="0" dirty="0">
                <a:ln>
                  <a:noFill/>
                </a:ln>
                <a:solidFill>
                  <a:srgbClr val="4472C4">
                    <a:lumMod val="75000"/>
                  </a:srgbClr>
                </a:solidFill>
                <a:effectLst/>
                <a:uLnTx/>
                <a:uFillTx/>
                <a:latin typeface="Nunito Sans" pitchFamily="2" charset="0"/>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CO" sz="1200" b="0" i="0" u="none" strike="noStrike" kern="1200" cap="none" spc="0" normalizeH="0" baseline="0" noProof="0" dirty="0">
                <a:ln>
                  <a:noFill/>
                </a:ln>
                <a:solidFill>
                  <a:srgbClr val="4472C4">
                    <a:lumMod val="75000"/>
                  </a:srgbClr>
                </a:solidFill>
                <a:effectLst/>
                <a:uLnTx/>
                <a:uFillTx/>
                <a:latin typeface="Nunito Sans" pitchFamily="2" charset="0"/>
              </a:rPr>
              <a:t>Parcialmente en línea: 3 / 0</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CO" sz="1200" b="0" i="0" u="none" strike="noStrike" kern="1200" cap="none" spc="0" normalizeH="0" baseline="0" noProof="0" dirty="0">
              <a:ln>
                <a:noFill/>
              </a:ln>
              <a:solidFill>
                <a:srgbClr val="4472C4">
                  <a:lumMod val="75000"/>
                </a:srgbClr>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CO" sz="1200" b="1" i="0" u="none" strike="noStrike" kern="1200" cap="none" spc="0" normalizeH="0" baseline="0" noProof="0" dirty="0">
                <a:ln>
                  <a:noFill/>
                </a:ln>
                <a:solidFill>
                  <a:schemeClr val="accent1">
                    <a:lumMod val="75000"/>
                  </a:schemeClr>
                </a:solidFill>
                <a:effectLst/>
                <a:uLnTx/>
                <a:uFillTx/>
                <a:latin typeface="Nunito Sans" pitchFamily="2" charset="0"/>
              </a:rPr>
              <a:t>RTR225. El servicio de Carpeta Ciudadana Digital le ha permitido a la entidad: </a:t>
            </a:r>
            <a:r>
              <a:rPr kumimoji="0" lang="es-CO" sz="1200" b="0" i="0" u="none" strike="noStrike" kern="1200" cap="none" spc="0" normalizeH="0" baseline="0" noProof="0" dirty="0">
                <a:ln>
                  <a:noFill/>
                </a:ln>
                <a:solidFill>
                  <a:schemeClr val="accent1">
                    <a:lumMod val="75000"/>
                  </a:schemeClr>
                </a:solidFill>
                <a:effectLst/>
                <a:uLnTx/>
                <a:uFillTx/>
                <a:latin typeface="Nunito Sans" pitchFamily="2" charset="0"/>
              </a:rPr>
              <a:t>Reducir el número de PQRSD en la entidad, Reducir los tiempos de respuesta de los trámites, Reducir el consumo de papel necesario para dar respuesta a los trámites, Otros beneficios. Indique cuáles, Según las mediciones adelantadas por la entidad, el servicio de Carpeta Ciudadana Digital no le ha generado beneficios. </a:t>
            </a:r>
          </a:p>
        </p:txBody>
      </p:sp>
      <p:sp>
        <p:nvSpPr>
          <p:cNvPr id="2" name="TextBox 6">
            <a:extLst>
              <a:ext uri="{FF2B5EF4-FFF2-40B4-BE49-F238E27FC236}">
                <a16:creationId xmlns:a16="http://schemas.microsoft.com/office/drawing/2014/main" id="{636995E2-5911-28CC-C0B0-C5770BAB4185}"/>
              </a:ext>
            </a:extLst>
          </p:cNvPr>
          <p:cNvSpPr txBox="1"/>
          <p:nvPr/>
        </p:nvSpPr>
        <p:spPr>
          <a:xfrm>
            <a:off x="25400" y="6679954"/>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
        <p:nvSpPr>
          <p:cNvPr id="3" name="CuadroTexto 2">
            <a:extLst>
              <a:ext uri="{FF2B5EF4-FFF2-40B4-BE49-F238E27FC236}">
                <a16:creationId xmlns:a16="http://schemas.microsoft.com/office/drawing/2014/main" id="{BE386705-A1DB-E64B-4F9B-9C48896B0097}"/>
              </a:ext>
            </a:extLst>
          </p:cNvPr>
          <p:cNvSpPr txBox="1"/>
          <p:nvPr/>
        </p:nvSpPr>
        <p:spPr>
          <a:xfrm>
            <a:off x="226078" y="1270653"/>
            <a:ext cx="9162853" cy="338554"/>
          </a:xfrm>
          <a:prstGeom prst="rect">
            <a:avLst/>
          </a:prstGeom>
          <a:noFill/>
        </p:spPr>
        <p:txBody>
          <a:bodyPr wrap="square">
            <a:spAutoFit/>
          </a:bodyPr>
          <a:lstStyle/>
          <a:p>
            <a:pPr>
              <a:defRPr/>
            </a:pPr>
            <a:r>
              <a:rPr lang="es-ES" sz="1600" b="1" dirty="0">
                <a:solidFill>
                  <a:srgbClr val="4472C4">
                    <a:lumMod val="75000"/>
                  </a:srgbClr>
                </a:solidFill>
                <a:latin typeface="Nunito Sans" pitchFamily="2" charset="0"/>
              </a:rPr>
              <a:t>POLITICA GOBIERNO DIGITAL 2022: 86.5  PREGUNTAS 2023: 62 PUNTAJE 2023 82,2 </a:t>
            </a:r>
            <a:r>
              <a:rPr kumimoji="0" lang="es-ES" sz="1600" b="1" i="0" u="none" strike="noStrike" kern="1200" cap="none" spc="0" normalizeH="0" baseline="0" noProof="0" dirty="0">
                <a:ln>
                  <a:noFill/>
                </a:ln>
                <a:solidFill>
                  <a:srgbClr val="FF0000"/>
                </a:solidFill>
                <a:effectLst/>
                <a:uLnTx/>
                <a:uFillTx/>
                <a:latin typeface="Nunito Sans" pitchFamily="2" charset="0"/>
              </a:rPr>
              <a:t>(-4,3)</a:t>
            </a:r>
            <a:endParaRPr lang="es-ES" sz="1600" b="1" dirty="0">
              <a:solidFill>
                <a:srgbClr val="4472C4">
                  <a:lumMod val="75000"/>
                </a:srgbClr>
              </a:solidFill>
              <a:latin typeface="Nunito Sans" pitchFamily="2" charset="0"/>
            </a:endParaRPr>
          </a:p>
        </p:txBody>
      </p:sp>
      <p:sp>
        <p:nvSpPr>
          <p:cNvPr id="4" name="TextBox 6">
            <a:extLst>
              <a:ext uri="{FF2B5EF4-FFF2-40B4-BE49-F238E27FC236}">
                <a16:creationId xmlns:a16="http://schemas.microsoft.com/office/drawing/2014/main" id="{D5AA67FE-8893-2C53-119A-16914EFDB222}"/>
              </a:ext>
            </a:extLst>
          </p:cNvPr>
          <p:cNvSpPr txBox="1"/>
          <p:nvPr/>
        </p:nvSpPr>
        <p:spPr>
          <a:xfrm>
            <a:off x="102479" y="60802"/>
            <a:ext cx="11085921" cy="830997"/>
          </a:xfrm>
          <a:prstGeom prst="rect">
            <a:avLst/>
          </a:prstGeom>
          <a:noFill/>
        </p:spPr>
        <p:txBody>
          <a:bodyPr wrap="square" rtlCol="0">
            <a:spAutoFit/>
          </a:bodyPr>
          <a:lstStyle>
            <a:defPPr>
              <a:defRPr lang="es-CO"/>
            </a:defPPr>
            <a:lvl1pPr>
              <a:defRPr sz="3200" b="1">
                <a:solidFill>
                  <a:srgbClr val="4DAF46"/>
                </a:solidFill>
                <a:latin typeface="Verdana" panose="020B0604030504040204" pitchFamily="34" charset="0"/>
                <a:ea typeface="Verdana" panose="020B0604030504040204" pitchFamily="34" charset="0"/>
              </a:defRPr>
            </a:lvl1pPr>
          </a:lstStyle>
          <a:p>
            <a:r>
              <a:rPr lang="es-CO" sz="2800" dirty="0"/>
              <a:t>3. Dimensión de Gestión con Valores para Resultados.</a:t>
            </a:r>
          </a:p>
          <a:p>
            <a:r>
              <a:rPr lang="es-CO" sz="2000" dirty="0">
                <a:solidFill>
                  <a:schemeClr val="bg2">
                    <a:lumMod val="50000"/>
                  </a:schemeClr>
                </a:solidFill>
              </a:rPr>
              <a:t>Puntaje. 91,8</a:t>
            </a:r>
            <a:endParaRPr lang="es-ES" sz="2000" dirty="0">
              <a:solidFill>
                <a:schemeClr val="bg2">
                  <a:lumMod val="50000"/>
                </a:schemeClr>
              </a:solidFill>
            </a:endParaRPr>
          </a:p>
        </p:txBody>
      </p:sp>
    </p:spTree>
    <p:extLst>
      <p:ext uri="{BB962C8B-B14F-4D97-AF65-F5344CB8AC3E}">
        <p14:creationId xmlns:p14="http://schemas.microsoft.com/office/powerpoint/2010/main" val="34274907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a:extLst>
              <a:ext uri="{FF2B5EF4-FFF2-40B4-BE49-F238E27FC236}">
                <a16:creationId xmlns:a16="http://schemas.microsoft.com/office/drawing/2014/main" id="{0C22F1C2-67C9-3F53-D442-6BD4C0DD6F1C}"/>
              </a:ext>
            </a:extLst>
          </p:cNvPr>
          <p:cNvGraphicFramePr>
            <a:graphicFrameLocks noGrp="1"/>
          </p:cNvGraphicFramePr>
          <p:nvPr>
            <p:extLst>
              <p:ext uri="{D42A27DB-BD31-4B8C-83A1-F6EECF244321}">
                <p14:modId xmlns:p14="http://schemas.microsoft.com/office/powerpoint/2010/main" val="3809283929"/>
              </p:ext>
            </p:extLst>
          </p:nvPr>
        </p:nvGraphicFramePr>
        <p:xfrm>
          <a:off x="452487" y="1662675"/>
          <a:ext cx="3823421" cy="2873683"/>
        </p:xfrm>
        <a:graphic>
          <a:graphicData uri="http://schemas.openxmlformats.org/drawingml/2006/table">
            <a:tbl>
              <a:tblPr/>
              <a:tblGrid>
                <a:gridCol w="779924">
                  <a:extLst>
                    <a:ext uri="{9D8B030D-6E8A-4147-A177-3AD203B41FA5}">
                      <a16:colId xmlns:a16="http://schemas.microsoft.com/office/drawing/2014/main" val="751055719"/>
                    </a:ext>
                  </a:extLst>
                </a:gridCol>
                <a:gridCol w="2259526">
                  <a:extLst>
                    <a:ext uri="{9D8B030D-6E8A-4147-A177-3AD203B41FA5}">
                      <a16:colId xmlns:a16="http://schemas.microsoft.com/office/drawing/2014/main" val="2343894378"/>
                    </a:ext>
                  </a:extLst>
                </a:gridCol>
                <a:gridCol w="783971">
                  <a:extLst>
                    <a:ext uri="{9D8B030D-6E8A-4147-A177-3AD203B41FA5}">
                      <a16:colId xmlns:a16="http://schemas.microsoft.com/office/drawing/2014/main" val="1748371031"/>
                    </a:ext>
                  </a:extLst>
                </a:gridCol>
              </a:tblGrid>
              <a:tr h="526842">
                <a:tc>
                  <a:txBody>
                    <a:bodyPr/>
                    <a:lstStyle/>
                    <a:p>
                      <a:pPr algn="ctr" fontAlgn="ctr"/>
                      <a:r>
                        <a:rPr lang="es-CO" sz="1200" b="1" i="0" u="none" strike="noStrike" dirty="0">
                          <a:solidFill>
                            <a:srgbClr val="FFFFFF"/>
                          </a:solidFill>
                          <a:effectLst/>
                          <a:latin typeface="Nunito Sans" pitchFamily="2" charset="0"/>
                        </a:rPr>
                        <a:t>NO. INDICE</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200" b="1" i="0" u="none" strike="noStrike" dirty="0">
                          <a:solidFill>
                            <a:srgbClr val="FFFFFF"/>
                          </a:solidFill>
                          <a:effectLst/>
                          <a:latin typeface="Nunito Sans" pitchFamily="2" charset="0"/>
                        </a:rPr>
                        <a:t>POLITICA SEGURIDAD DIGITAL</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200" b="1" i="0" u="none" strike="noStrike" dirty="0">
                          <a:solidFill>
                            <a:srgbClr val="FFFFFF"/>
                          </a:solidFill>
                          <a:effectLst/>
                          <a:latin typeface="Nunito Sans" pitchFamily="2" charset="0"/>
                        </a:rPr>
                        <a:t>PUNTAJE</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extLst>
                  <a:ext uri="{0D108BD9-81ED-4DB2-BD59-A6C34878D82A}">
                    <a16:rowId xmlns:a16="http://schemas.microsoft.com/office/drawing/2014/main" val="975502872"/>
                  </a:ext>
                </a:extLst>
              </a:tr>
              <a:tr h="710438">
                <a:tc>
                  <a:txBody>
                    <a:bodyPr/>
                    <a:lstStyle/>
                    <a:p>
                      <a:pPr algn="ctr" fontAlgn="ctr"/>
                      <a:r>
                        <a:rPr lang="es-CO" sz="1200" b="1" i="0" u="none" strike="noStrike" dirty="0">
                          <a:solidFill>
                            <a:srgbClr val="000000"/>
                          </a:solidFill>
                          <a:effectLst/>
                          <a:latin typeface="Nunito Sans" pitchFamily="2" charset="0"/>
                        </a:rPr>
                        <a:t>I22</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dirty="0">
                          <a:solidFill>
                            <a:srgbClr val="000000"/>
                          </a:solidFill>
                          <a:effectLst/>
                          <a:latin typeface="Nunito Sans" pitchFamily="2" charset="0"/>
                        </a:rPr>
                        <a:t>ASIGNACIÓN DE RECURSOS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highlight>
                            <a:srgbClr val="FFFF00"/>
                          </a:highlight>
                          <a:latin typeface="Nunito Sans" pitchFamily="2" charset="0"/>
                        </a:rPr>
                        <a:t>76,7</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449244953"/>
                  </a:ext>
                </a:extLst>
              </a:tr>
              <a:tr h="949911">
                <a:tc>
                  <a:txBody>
                    <a:bodyPr/>
                    <a:lstStyle/>
                    <a:p>
                      <a:pPr algn="ctr" fontAlgn="ctr"/>
                      <a:r>
                        <a:rPr lang="es-CO" sz="1200" b="1" i="0" u="none" strike="noStrike" dirty="0">
                          <a:solidFill>
                            <a:srgbClr val="000000"/>
                          </a:solidFill>
                          <a:effectLst/>
                          <a:latin typeface="Nunito Sans" pitchFamily="2" charset="0"/>
                        </a:rPr>
                        <a:t>I23</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dirty="0">
                          <a:solidFill>
                            <a:srgbClr val="000000"/>
                          </a:solidFill>
                          <a:effectLst/>
                          <a:latin typeface="Nunito Sans" pitchFamily="2" charset="0"/>
                        </a:rPr>
                        <a:t>IMPLEMENTACIÓN LINEAMIENTOS DE POLÍTICA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latin typeface="Nunito Sans" pitchFamily="2" charset="0"/>
                        </a:rPr>
                        <a:t>96,9</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055469955"/>
                  </a:ext>
                </a:extLst>
              </a:tr>
              <a:tr h="686492">
                <a:tc>
                  <a:txBody>
                    <a:bodyPr/>
                    <a:lstStyle/>
                    <a:p>
                      <a:pPr algn="ctr" fontAlgn="ctr"/>
                      <a:r>
                        <a:rPr lang="es-CO" sz="1200" b="1" i="0" u="none" strike="noStrike" dirty="0">
                          <a:solidFill>
                            <a:srgbClr val="000000"/>
                          </a:solidFill>
                          <a:effectLst/>
                          <a:latin typeface="Nunito Sans" pitchFamily="2" charset="0"/>
                        </a:rPr>
                        <a:t>I24</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dirty="0">
                          <a:solidFill>
                            <a:srgbClr val="000000"/>
                          </a:solidFill>
                          <a:effectLst/>
                          <a:latin typeface="Nunito Sans" pitchFamily="2" charset="0"/>
                        </a:rPr>
                        <a:t>DESPLIEGUE DE CONTROLES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latin typeface="Nunito Sans" pitchFamily="2" charset="0"/>
                        </a:rPr>
                        <a:t>100,0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910785067"/>
                  </a:ext>
                </a:extLst>
              </a:tr>
            </a:tbl>
          </a:graphicData>
        </a:graphic>
      </p:graphicFrame>
      <p:sp>
        <p:nvSpPr>
          <p:cNvPr id="6" name="CuadroTexto 5">
            <a:extLst>
              <a:ext uri="{FF2B5EF4-FFF2-40B4-BE49-F238E27FC236}">
                <a16:creationId xmlns:a16="http://schemas.microsoft.com/office/drawing/2014/main" id="{B8132DCB-3982-79C4-CD0C-CBE5EA074636}"/>
              </a:ext>
            </a:extLst>
          </p:cNvPr>
          <p:cNvSpPr txBox="1"/>
          <p:nvPr/>
        </p:nvSpPr>
        <p:spPr>
          <a:xfrm>
            <a:off x="4607193" y="986088"/>
            <a:ext cx="7132320" cy="569386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srgbClr val="4472C4">
                    <a:lumMod val="75000"/>
                  </a:srgbClr>
                </a:solidFill>
                <a:effectLst/>
                <a:uLnTx/>
                <a:uFillTx/>
                <a:latin typeface="Nunito Sans" pitchFamily="2" charset="0"/>
              </a:rPr>
              <a:t>POLÍTICA SEGURIDAD DIGITAL 2022: 82.2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srgbClr val="4472C4">
                    <a:lumMod val="75000"/>
                  </a:srgbClr>
                </a:solidFill>
                <a:effectLst/>
                <a:uLnTx/>
                <a:uFillTx/>
                <a:latin typeface="Nunito Sans" pitchFamily="2" charset="0"/>
              </a:rPr>
              <a:t>PREGUNTAS 2023: 22</a:t>
            </a:r>
            <a:r>
              <a:rPr kumimoji="0" lang="es-ES" sz="1600" b="1" i="0" u="none" strike="noStrike" kern="1200" cap="none" spc="0" normalizeH="0" baseline="0" noProof="0" dirty="0">
                <a:ln>
                  <a:noFill/>
                </a:ln>
                <a:solidFill>
                  <a:schemeClr val="accent1">
                    <a:lumMod val="75000"/>
                  </a:schemeClr>
                </a:solidFill>
                <a:effectLst/>
                <a:uLnTx/>
                <a:uFillTx/>
                <a:latin typeface="Nunito Sans" pitchFamily="2" charset="0"/>
              </a:rPr>
              <a:t> PUNTAJE 2023 90,9 </a:t>
            </a:r>
            <a:r>
              <a:rPr lang="es-ES" sz="1600" b="1" dirty="0">
                <a:solidFill>
                  <a:schemeClr val="accent6">
                    <a:lumMod val="75000"/>
                  </a:schemeClr>
                </a:solidFill>
                <a:latin typeface="Nunito Sans" pitchFamily="2" charset="0"/>
              </a:rPr>
              <a:t>(+8,7)</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1600" b="1" dirty="0">
              <a:solidFill>
                <a:schemeClr val="accent6">
                  <a:lumMod val="75000"/>
                </a:schemeClr>
              </a:solidFill>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ES" sz="1400" b="1" dirty="0">
                <a:solidFill>
                  <a:schemeClr val="accent6">
                    <a:lumMod val="75000"/>
                  </a:schemeClr>
                </a:solidFill>
                <a:latin typeface="Nunito Sans" pitchFamily="2" charset="0"/>
              </a:rPr>
              <a:t>Mide la capacidad de la entidad pública de identificar, gestionar, tratar y mitigar los riesgos de seguridad digital en las actividades socioeconómicas de la entidad en un entorno digital y en un marco de cooperación, colaboración y asistencia, con el fin de contribuir al crecimiento de la economía digital nacional</a:t>
            </a:r>
            <a:r>
              <a:rPr lang="es-ES" sz="1400" b="1" dirty="0">
                <a:solidFill>
                  <a:prstClr val="black"/>
                </a:solidFill>
                <a:latin typeface="Nunito Sans" pitchFamily="2"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s-ES" sz="1400" b="1" dirty="0">
              <a:solidFill>
                <a:prstClr val="black"/>
              </a:solidFill>
              <a:latin typeface="Nunito Sans"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prstClr val="black"/>
                </a:solidFill>
                <a:effectLst/>
                <a:uLnTx/>
                <a:uFillTx/>
                <a:latin typeface="Nunito Sans" pitchFamily="2" charset="0"/>
              </a:rPr>
              <a:t>SDI202. La entidad garantiza el soporte, actualización y mantenimiento del licenciamiento de las herramientas, plataformas, servicios y sistemas de información que hacen parte de la infraestructura tecnológica de la entidad. </a:t>
            </a:r>
            <a:r>
              <a:rPr kumimoji="0" lang="es-ES" sz="1400" b="0" i="0" u="none" strike="noStrike" kern="1200" cap="none" spc="0" normalizeH="0" baseline="0" noProof="0" dirty="0">
                <a:ln>
                  <a:noFill/>
                </a:ln>
                <a:solidFill>
                  <a:prstClr val="black"/>
                </a:solidFill>
                <a:effectLst/>
                <a:uLnTx/>
                <a:uFillTx/>
                <a:latin typeface="Nunito Sans" pitchFamily="2" charset="0"/>
              </a:rPr>
              <a:t>El total de la infraestructura tecnológica de la entidad se encuentra cubierta con el soporte, actualización y mantenimiento </a:t>
            </a:r>
            <a:r>
              <a:rPr kumimoji="0" lang="es-CO" sz="1400" b="0" i="0" u="none" strike="noStrike" kern="1200" cap="none" spc="0" normalizeH="0" baseline="0" noProof="0" dirty="0">
                <a:ln>
                  <a:noFill/>
                </a:ln>
                <a:solidFill>
                  <a:prstClr val="black"/>
                </a:solidFill>
                <a:effectLst/>
                <a:uLnTx/>
                <a:uFillTx/>
                <a:latin typeface="Nunito Sans" pitchFamily="2" charset="0"/>
              </a:rPr>
              <a:t>requerido para su operación.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O" sz="1400" b="0" i="0" u="none" strike="noStrike" kern="1200" cap="none" spc="0" normalizeH="0" baseline="0" noProof="0" dirty="0">
              <a:ln>
                <a:noFill/>
              </a:ln>
              <a:solidFill>
                <a:prstClr val="black"/>
              </a:solidFill>
              <a:effectLst/>
              <a:uLnTx/>
              <a:uFillTx/>
              <a:latin typeface="Nunito Sans"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prstClr val="black"/>
                </a:solidFill>
                <a:effectLst/>
                <a:uLnTx/>
                <a:uFillTx/>
                <a:latin typeface="Nunito Sans" pitchFamily="2" charset="0"/>
              </a:rPr>
              <a:t>SDI206. Para asegurar la continuidad de la seguridad de la información la entidad:</a:t>
            </a:r>
            <a:r>
              <a:rPr lang="es-CO" sz="1400" b="0" i="0" u="none" strike="noStrike" baseline="0" dirty="0">
                <a:solidFill>
                  <a:srgbClr val="004885"/>
                </a:solidFill>
                <a:latin typeface="Nunito Sans" pitchFamily="2" charset="0"/>
              </a:rPr>
              <a:t> </a:t>
            </a:r>
            <a:r>
              <a:rPr lang="es-CO" sz="1400" dirty="0">
                <a:solidFill>
                  <a:prstClr val="black"/>
                </a:solidFill>
                <a:latin typeface="Nunito Sans" pitchFamily="2" charset="0"/>
              </a:rPr>
              <a:t>Se cuenta con un Plan de Recuperación de Desastres DRP, definido, documentado e implementado para todos los procesos.</a:t>
            </a:r>
          </a:p>
          <a:p>
            <a:pPr>
              <a:defRPr/>
            </a:pPr>
            <a:endParaRPr lang="es-CO" sz="1400" b="1" dirty="0">
              <a:solidFill>
                <a:schemeClr val="accent1">
                  <a:lumMod val="75000"/>
                </a:schemeClr>
              </a:solidFill>
              <a:latin typeface="Nunito Sans" pitchFamily="2" charset="0"/>
            </a:endParaRPr>
          </a:p>
          <a:p>
            <a:pPr>
              <a:defRPr/>
            </a:pPr>
            <a:r>
              <a:rPr lang="es-CO" sz="1400" b="1" dirty="0">
                <a:latin typeface="Nunito Sans" pitchFamily="2" charset="0"/>
              </a:rPr>
              <a:t>SDI207. ¿La entidad realizó pruebas de recuperación de información y continuidad de los sistemas de información críticos en la vigencia evaluada? </a:t>
            </a:r>
            <a:r>
              <a:rPr lang="es-CO" sz="1400" dirty="0">
                <a:latin typeface="Nunito Sans" pitchFamily="2" charset="0"/>
              </a:rPr>
              <a:t>Si, realizó pruebas de recuperación de la información a todos los sistemas críticos y misionales.</a:t>
            </a:r>
            <a:endParaRPr lang="es-ES" sz="1400" dirty="0">
              <a:latin typeface="Nunito Sans"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CO" sz="1400" dirty="0">
              <a:solidFill>
                <a:prstClr val="black"/>
              </a:solidFill>
              <a:latin typeface="Nunito Sans"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CO" sz="1400" dirty="0">
              <a:solidFill>
                <a:prstClr val="black"/>
              </a:solidFill>
              <a:latin typeface="Nunito Sans"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CO" u="sng" dirty="0">
              <a:solidFill>
                <a:prstClr val="black"/>
              </a:solidFill>
              <a:latin typeface="Nunito Sans"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O" b="0" i="0" u="sng" strike="noStrike" kern="1200" cap="none" spc="0" normalizeH="0" baseline="0" noProof="0" dirty="0">
              <a:ln>
                <a:noFill/>
              </a:ln>
              <a:solidFill>
                <a:prstClr val="black"/>
              </a:solidFill>
              <a:effectLst/>
              <a:uLnTx/>
              <a:uFillTx/>
              <a:latin typeface="Nunito Sans" pitchFamily="2" charset="0"/>
            </a:endParaRPr>
          </a:p>
        </p:txBody>
      </p:sp>
      <p:sp>
        <p:nvSpPr>
          <p:cNvPr id="2" name="TextBox 6">
            <a:extLst>
              <a:ext uri="{FF2B5EF4-FFF2-40B4-BE49-F238E27FC236}">
                <a16:creationId xmlns:a16="http://schemas.microsoft.com/office/drawing/2014/main" id="{A53610AE-501D-9502-5F8F-74AABD409EC0}"/>
              </a:ext>
            </a:extLst>
          </p:cNvPr>
          <p:cNvSpPr txBox="1"/>
          <p:nvPr/>
        </p:nvSpPr>
        <p:spPr>
          <a:xfrm>
            <a:off x="25400" y="6679954"/>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
        <p:nvSpPr>
          <p:cNvPr id="4" name="TextBox 6">
            <a:extLst>
              <a:ext uri="{FF2B5EF4-FFF2-40B4-BE49-F238E27FC236}">
                <a16:creationId xmlns:a16="http://schemas.microsoft.com/office/drawing/2014/main" id="{3EEA3E08-CC1F-A88C-0E5F-F57B443D5454}"/>
              </a:ext>
            </a:extLst>
          </p:cNvPr>
          <p:cNvSpPr txBox="1"/>
          <p:nvPr/>
        </p:nvSpPr>
        <p:spPr>
          <a:xfrm>
            <a:off x="102479" y="60802"/>
            <a:ext cx="11085921" cy="830997"/>
          </a:xfrm>
          <a:prstGeom prst="rect">
            <a:avLst/>
          </a:prstGeom>
          <a:noFill/>
        </p:spPr>
        <p:txBody>
          <a:bodyPr wrap="square" rtlCol="0">
            <a:spAutoFit/>
          </a:bodyPr>
          <a:lstStyle>
            <a:defPPr>
              <a:defRPr lang="es-CO"/>
            </a:defPPr>
            <a:lvl1pPr>
              <a:defRPr sz="3200" b="1">
                <a:solidFill>
                  <a:srgbClr val="4DAF46"/>
                </a:solidFill>
                <a:latin typeface="Verdana" panose="020B0604030504040204" pitchFamily="34" charset="0"/>
                <a:ea typeface="Verdana" panose="020B0604030504040204" pitchFamily="34" charset="0"/>
              </a:defRPr>
            </a:lvl1pPr>
          </a:lstStyle>
          <a:p>
            <a:r>
              <a:rPr lang="es-CO" sz="2800" dirty="0"/>
              <a:t>3. Dimensión de Gestión con Valores para Resultados.</a:t>
            </a:r>
          </a:p>
          <a:p>
            <a:r>
              <a:rPr lang="es-CO" sz="2000" dirty="0">
                <a:solidFill>
                  <a:schemeClr val="bg2">
                    <a:lumMod val="50000"/>
                  </a:schemeClr>
                </a:solidFill>
              </a:rPr>
              <a:t>Puntaje. 91,8</a:t>
            </a:r>
            <a:endParaRPr lang="es-ES" sz="2000" dirty="0">
              <a:solidFill>
                <a:schemeClr val="bg2">
                  <a:lumMod val="50000"/>
                </a:schemeClr>
              </a:solidFill>
            </a:endParaRPr>
          </a:p>
        </p:txBody>
      </p:sp>
    </p:spTree>
    <p:extLst>
      <p:ext uri="{BB962C8B-B14F-4D97-AF65-F5344CB8AC3E}">
        <p14:creationId xmlns:p14="http://schemas.microsoft.com/office/powerpoint/2010/main" val="40057601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96584BA1-F56F-7452-C2CE-3458D1F8BBA3}"/>
              </a:ext>
            </a:extLst>
          </p:cNvPr>
          <p:cNvGraphicFramePr>
            <a:graphicFrameLocks noGrp="1"/>
          </p:cNvGraphicFramePr>
          <p:nvPr>
            <p:extLst>
              <p:ext uri="{D42A27DB-BD31-4B8C-83A1-F6EECF244321}">
                <p14:modId xmlns:p14="http://schemas.microsoft.com/office/powerpoint/2010/main" val="910011563"/>
              </p:ext>
            </p:extLst>
          </p:nvPr>
        </p:nvGraphicFramePr>
        <p:xfrm>
          <a:off x="187338" y="3786374"/>
          <a:ext cx="3743638" cy="2471299"/>
        </p:xfrm>
        <a:graphic>
          <a:graphicData uri="http://schemas.openxmlformats.org/drawingml/2006/table">
            <a:tbl>
              <a:tblPr/>
              <a:tblGrid>
                <a:gridCol w="756498">
                  <a:extLst>
                    <a:ext uri="{9D8B030D-6E8A-4147-A177-3AD203B41FA5}">
                      <a16:colId xmlns:a16="http://schemas.microsoft.com/office/drawing/2014/main" val="564605119"/>
                    </a:ext>
                  </a:extLst>
                </a:gridCol>
                <a:gridCol w="2217685">
                  <a:extLst>
                    <a:ext uri="{9D8B030D-6E8A-4147-A177-3AD203B41FA5}">
                      <a16:colId xmlns:a16="http://schemas.microsoft.com/office/drawing/2014/main" val="4225931762"/>
                    </a:ext>
                  </a:extLst>
                </a:gridCol>
                <a:gridCol w="769455">
                  <a:extLst>
                    <a:ext uri="{9D8B030D-6E8A-4147-A177-3AD203B41FA5}">
                      <a16:colId xmlns:a16="http://schemas.microsoft.com/office/drawing/2014/main" val="3767178779"/>
                    </a:ext>
                  </a:extLst>
                </a:gridCol>
              </a:tblGrid>
              <a:tr h="459619">
                <a:tc>
                  <a:txBody>
                    <a:bodyPr/>
                    <a:lstStyle/>
                    <a:p>
                      <a:pPr algn="ctr" fontAlgn="ctr"/>
                      <a:r>
                        <a:rPr lang="es-CO" sz="1200" b="1" i="0" u="none" strike="noStrike" kern="1200" dirty="0">
                          <a:solidFill>
                            <a:srgbClr val="FFFFFF"/>
                          </a:solidFill>
                          <a:effectLst/>
                          <a:highlight>
                            <a:srgbClr val="2F75B5"/>
                          </a:highlight>
                          <a:latin typeface="Nunito Sans" pitchFamily="2" charset="0"/>
                          <a:ea typeface="+mn-ea"/>
                          <a:cs typeface="+mn-cs"/>
                        </a:rPr>
                        <a:t>NO. INDICE</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200" b="1" i="0" u="none" strike="noStrike" kern="1200" dirty="0">
                          <a:solidFill>
                            <a:srgbClr val="FFFFFF"/>
                          </a:solidFill>
                          <a:effectLst/>
                          <a:highlight>
                            <a:srgbClr val="2F75B5"/>
                          </a:highlight>
                          <a:latin typeface="Nunito Sans" pitchFamily="2" charset="0"/>
                          <a:ea typeface="+mn-ea"/>
                          <a:cs typeface="+mn-cs"/>
                        </a:rPr>
                        <a:t>POLITICA MEJORA NORMATIVA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200" b="1" i="0" u="none" strike="noStrike" kern="1200" dirty="0">
                          <a:solidFill>
                            <a:srgbClr val="FFFFFF"/>
                          </a:solidFill>
                          <a:effectLst/>
                          <a:highlight>
                            <a:srgbClr val="2F75B5"/>
                          </a:highlight>
                          <a:latin typeface="Nunito Sans" pitchFamily="2" charset="0"/>
                          <a:ea typeface="+mn-ea"/>
                          <a:cs typeface="+mn-cs"/>
                        </a:rPr>
                        <a:t>PUNTAJE</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extLst>
                  <a:ext uri="{0D108BD9-81ED-4DB2-BD59-A6C34878D82A}">
                    <a16:rowId xmlns:a16="http://schemas.microsoft.com/office/drawing/2014/main" val="3840561268"/>
                  </a:ext>
                </a:extLst>
              </a:tr>
              <a:tr h="692759">
                <a:tc>
                  <a:txBody>
                    <a:bodyPr/>
                    <a:lstStyle/>
                    <a:p>
                      <a:pPr algn="ctr" fontAlgn="ctr"/>
                      <a:r>
                        <a:rPr lang="es-CO" sz="1200" b="0" i="0" u="none" strike="noStrike" kern="1200" dirty="0">
                          <a:solidFill>
                            <a:srgbClr val="000000"/>
                          </a:solidFill>
                          <a:effectLst/>
                          <a:latin typeface="Nunito Sans" pitchFamily="2" charset="0"/>
                          <a:ea typeface="+mn-ea"/>
                          <a:cs typeface="+mn-cs"/>
                        </a:rPr>
                        <a:t>I30</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200" b="0" i="0" u="none" strike="noStrike" kern="1200" dirty="0">
                          <a:solidFill>
                            <a:srgbClr val="000000"/>
                          </a:solidFill>
                          <a:effectLst/>
                          <a:latin typeface="Nunito Sans" pitchFamily="2" charset="0"/>
                          <a:ea typeface="+mn-ea"/>
                          <a:cs typeface="+mn-cs"/>
                        </a:rPr>
                        <a:t>PLANEACIÓN Y DISEÑO DE LOS ACTOS ADMINISTRATIVOS DE CARÁCTER GENERAL</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kern="1200" dirty="0">
                          <a:solidFill>
                            <a:srgbClr val="000000"/>
                          </a:solidFill>
                          <a:effectLst/>
                          <a:latin typeface="Nunito Sans" pitchFamily="2" charset="0"/>
                          <a:ea typeface="+mn-ea"/>
                          <a:cs typeface="+mn-cs"/>
                        </a:rPr>
                        <a:t>92,9</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2350524271"/>
                  </a:ext>
                </a:extLst>
              </a:tr>
              <a:tr h="726064">
                <a:tc>
                  <a:txBody>
                    <a:bodyPr/>
                    <a:lstStyle/>
                    <a:p>
                      <a:pPr algn="ctr" fontAlgn="ctr"/>
                      <a:r>
                        <a:rPr lang="es-CO" sz="1200" b="0" i="0" u="none" strike="noStrike" kern="1200" dirty="0">
                          <a:solidFill>
                            <a:srgbClr val="000000"/>
                          </a:solidFill>
                          <a:effectLst/>
                          <a:latin typeface="Nunito Sans" pitchFamily="2" charset="0"/>
                          <a:ea typeface="+mn-ea"/>
                          <a:cs typeface="+mn-cs"/>
                        </a:rPr>
                        <a:t>I31</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200" b="0" i="0" u="none" strike="noStrike" kern="1200" dirty="0">
                          <a:solidFill>
                            <a:srgbClr val="000000"/>
                          </a:solidFill>
                          <a:effectLst/>
                          <a:latin typeface="Nunito Sans" pitchFamily="2" charset="0"/>
                          <a:ea typeface="+mn-ea"/>
                          <a:cs typeface="+mn-cs"/>
                        </a:rPr>
                        <a:t>REDACCIÓN, CONSULTA PÚBLICA Y REVISIÓN DE LOS ACTOS ADMINISTRATIVOS DE CARÁCTER GENERAL</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kern="1200" dirty="0">
                          <a:solidFill>
                            <a:srgbClr val="000000"/>
                          </a:solidFill>
                          <a:effectLst/>
                          <a:latin typeface="Nunito Sans" pitchFamily="2" charset="0"/>
                          <a:ea typeface="+mn-ea"/>
                          <a:cs typeface="+mn-cs"/>
                        </a:rPr>
                        <a:t>95,3</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354770128"/>
                  </a:ext>
                </a:extLst>
              </a:tr>
              <a:tr h="459619">
                <a:tc>
                  <a:txBody>
                    <a:bodyPr/>
                    <a:lstStyle/>
                    <a:p>
                      <a:pPr algn="ctr" fontAlgn="ctr"/>
                      <a:r>
                        <a:rPr lang="es-CO" sz="1200" b="0" i="0" u="none" strike="noStrike" kern="1200" dirty="0">
                          <a:solidFill>
                            <a:srgbClr val="000000"/>
                          </a:solidFill>
                          <a:effectLst/>
                          <a:latin typeface="Nunito Sans" pitchFamily="2" charset="0"/>
                          <a:ea typeface="+mn-ea"/>
                          <a:cs typeface="+mn-cs"/>
                        </a:rPr>
                        <a:t>I32</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200" b="0" i="0" u="none" strike="noStrike" kern="1200" dirty="0">
                          <a:solidFill>
                            <a:srgbClr val="000000"/>
                          </a:solidFill>
                          <a:effectLst/>
                          <a:latin typeface="Nunito Sans" pitchFamily="2" charset="0"/>
                          <a:ea typeface="+mn-ea"/>
                          <a:cs typeface="+mn-cs"/>
                        </a:rPr>
                        <a:t>PUBLICACIÓN Y REVISIÓN DE LOS ACTOS ADMINISTRATIVOS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kern="1200" dirty="0">
                          <a:solidFill>
                            <a:srgbClr val="000000"/>
                          </a:solidFill>
                          <a:effectLst/>
                          <a:latin typeface="Nunito Sans" pitchFamily="2" charset="0"/>
                          <a:ea typeface="+mn-ea"/>
                          <a:cs typeface="+mn-cs"/>
                        </a:rPr>
                        <a:t>99,4</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625197917"/>
                  </a:ext>
                </a:extLst>
              </a:tr>
            </a:tbl>
          </a:graphicData>
        </a:graphic>
      </p:graphicFrame>
      <p:graphicFrame>
        <p:nvGraphicFramePr>
          <p:cNvPr id="4" name="Tabla 3">
            <a:extLst>
              <a:ext uri="{FF2B5EF4-FFF2-40B4-BE49-F238E27FC236}">
                <a16:creationId xmlns:a16="http://schemas.microsoft.com/office/drawing/2014/main" id="{93094AD6-581F-EB13-7C93-D471F1365179}"/>
              </a:ext>
            </a:extLst>
          </p:cNvPr>
          <p:cNvGraphicFramePr>
            <a:graphicFrameLocks noGrp="1"/>
          </p:cNvGraphicFramePr>
          <p:nvPr>
            <p:extLst>
              <p:ext uri="{D42A27DB-BD31-4B8C-83A1-F6EECF244321}">
                <p14:modId xmlns:p14="http://schemas.microsoft.com/office/powerpoint/2010/main" val="96235338"/>
              </p:ext>
            </p:extLst>
          </p:nvPr>
        </p:nvGraphicFramePr>
        <p:xfrm>
          <a:off x="187338" y="1032256"/>
          <a:ext cx="3743639" cy="2613660"/>
        </p:xfrm>
        <a:graphic>
          <a:graphicData uri="http://schemas.openxmlformats.org/drawingml/2006/table">
            <a:tbl>
              <a:tblPr/>
              <a:tblGrid>
                <a:gridCol w="613940">
                  <a:extLst>
                    <a:ext uri="{9D8B030D-6E8A-4147-A177-3AD203B41FA5}">
                      <a16:colId xmlns:a16="http://schemas.microsoft.com/office/drawing/2014/main" val="2853828476"/>
                    </a:ext>
                  </a:extLst>
                </a:gridCol>
                <a:gridCol w="2328344">
                  <a:extLst>
                    <a:ext uri="{9D8B030D-6E8A-4147-A177-3AD203B41FA5}">
                      <a16:colId xmlns:a16="http://schemas.microsoft.com/office/drawing/2014/main" val="4137428266"/>
                    </a:ext>
                  </a:extLst>
                </a:gridCol>
                <a:gridCol w="801355">
                  <a:extLst>
                    <a:ext uri="{9D8B030D-6E8A-4147-A177-3AD203B41FA5}">
                      <a16:colId xmlns:a16="http://schemas.microsoft.com/office/drawing/2014/main" val="975528528"/>
                    </a:ext>
                  </a:extLst>
                </a:gridCol>
              </a:tblGrid>
              <a:tr h="381000">
                <a:tc>
                  <a:txBody>
                    <a:bodyPr/>
                    <a:lstStyle/>
                    <a:p>
                      <a:pPr algn="ctr" rtl="0" fontAlgn="ctr"/>
                      <a:r>
                        <a:rPr lang="es-CO" sz="1100" b="1" i="0" u="none" strike="noStrike" dirty="0">
                          <a:solidFill>
                            <a:srgbClr val="FFFFFF"/>
                          </a:solidFill>
                          <a:effectLst/>
                          <a:highlight>
                            <a:srgbClr val="2F75B5"/>
                          </a:highlight>
                          <a:latin typeface="Nunito Sans" pitchFamily="2" charset="0"/>
                        </a:rPr>
                        <a:t>NO. INDICE</a:t>
                      </a: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rtl="0" fontAlgn="ctr"/>
                      <a:r>
                        <a:rPr lang="es-CO" sz="1200" b="1" i="0" u="none" strike="noStrike" dirty="0">
                          <a:solidFill>
                            <a:srgbClr val="FFFFFF"/>
                          </a:solidFill>
                          <a:effectLst/>
                          <a:highlight>
                            <a:srgbClr val="2F75B5"/>
                          </a:highlight>
                          <a:latin typeface="Nunito Sans" pitchFamily="2" charset="0"/>
                        </a:rPr>
                        <a:t> POLITICA DEFENSA JURÍDICA</a:t>
                      </a: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rtl="0" fontAlgn="ctr"/>
                      <a:r>
                        <a:rPr lang="es-CO" sz="1200" b="1" i="0" u="none" strike="noStrike" dirty="0">
                          <a:solidFill>
                            <a:srgbClr val="FFFFFF"/>
                          </a:solidFill>
                          <a:effectLst/>
                          <a:highlight>
                            <a:srgbClr val="2F75B5"/>
                          </a:highlight>
                          <a:latin typeface="Nunito Sans" pitchFamily="2" charset="0"/>
                        </a:rPr>
                        <a:t>PUNTAJE</a:t>
                      </a: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extLst>
                  <a:ext uri="{0D108BD9-81ED-4DB2-BD59-A6C34878D82A}">
                    <a16:rowId xmlns:a16="http://schemas.microsoft.com/office/drawing/2014/main" val="921632505"/>
                  </a:ext>
                </a:extLst>
              </a:tr>
              <a:tr h="523875">
                <a:tc>
                  <a:txBody>
                    <a:bodyPr/>
                    <a:lstStyle/>
                    <a:p>
                      <a:pPr algn="ctr" rtl="0" fontAlgn="ctr"/>
                      <a:r>
                        <a:rPr lang="es-CO" sz="1200" b="1" i="0" u="none" strike="noStrike" dirty="0">
                          <a:solidFill>
                            <a:srgbClr val="000000"/>
                          </a:solidFill>
                          <a:effectLst/>
                          <a:latin typeface="Nunito Sans" pitchFamily="2" charset="0"/>
                        </a:rPr>
                        <a:t>I25</a:t>
                      </a: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0" i="0" u="none" strike="noStrike" dirty="0">
                          <a:solidFill>
                            <a:srgbClr val="000000"/>
                          </a:solidFill>
                          <a:effectLst/>
                          <a:latin typeface="Nunito Sans" pitchFamily="2" charset="0"/>
                        </a:rPr>
                        <a:t>GESTIÓN DE LAS ACTUACIONES PREJUDICIALES </a:t>
                      </a: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1" i="0" u="none" strike="noStrike" dirty="0">
                          <a:solidFill>
                            <a:srgbClr val="000000"/>
                          </a:solidFill>
                          <a:effectLst/>
                          <a:highlight>
                            <a:srgbClr val="7EC75F"/>
                          </a:highlight>
                          <a:latin typeface="Nunito Sans" pitchFamily="2" charset="0"/>
                        </a:rPr>
                        <a:t>100</a:t>
                      </a: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extLst>
                  <a:ext uri="{0D108BD9-81ED-4DB2-BD59-A6C34878D82A}">
                    <a16:rowId xmlns:a16="http://schemas.microsoft.com/office/drawing/2014/main" val="3189070329"/>
                  </a:ext>
                </a:extLst>
              </a:tr>
              <a:tr h="314325">
                <a:tc>
                  <a:txBody>
                    <a:bodyPr/>
                    <a:lstStyle/>
                    <a:p>
                      <a:pPr algn="ctr" rtl="0" fontAlgn="ctr"/>
                      <a:r>
                        <a:rPr lang="es-CO" sz="1200" b="1" i="0" u="none" strike="noStrike">
                          <a:solidFill>
                            <a:srgbClr val="000000"/>
                          </a:solidFill>
                          <a:effectLst/>
                          <a:latin typeface="Nunito Sans" pitchFamily="2" charset="0"/>
                        </a:rPr>
                        <a:t>I26</a:t>
                      </a: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0" i="0" u="none" strike="noStrike" dirty="0">
                          <a:solidFill>
                            <a:srgbClr val="000000"/>
                          </a:solidFill>
                          <a:effectLst/>
                          <a:latin typeface="Nunito Sans" pitchFamily="2" charset="0"/>
                        </a:rPr>
                        <a:t>GESTIÓN DE LA DEFENSA JUDICIAL </a:t>
                      </a: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1" i="0" u="none" strike="noStrike" dirty="0">
                          <a:solidFill>
                            <a:srgbClr val="000000"/>
                          </a:solidFill>
                          <a:effectLst/>
                          <a:highlight>
                            <a:srgbClr val="7EC75F"/>
                          </a:highlight>
                          <a:latin typeface="Nunito Sans" pitchFamily="2" charset="0"/>
                        </a:rPr>
                        <a:t>100</a:t>
                      </a: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extLst>
                  <a:ext uri="{0D108BD9-81ED-4DB2-BD59-A6C34878D82A}">
                    <a16:rowId xmlns:a16="http://schemas.microsoft.com/office/drawing/2014/main" val="2458909862"/>
                  </a:ext>
                </a:extLst>
              </a:tr>
              <a:tr h="400050">
                <a:tc>
                  <a:txBody>
                    <a:bodyPr/>
                    <a:lstStyle/>
                    <a:p>
                      <a:pPr algn="ctr" rtl="0" fontAlgn="ctr"/>
                      <a:r>
                        <a:rPr lang="es-CO" sz="1200" b="1" i="0" u="none" strike="noStrike">
                          <a:solidFill>
                            <a:srgbClr val="000000"/>
                          </a:solidFill>
                          <a:effectLst/>
                          <a:latin typeface="Nunito Sans" pitchFamily="2" charset="0"/>
                        </a:rPr>
                        <a:t>I27</a:t>
                      </a: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0" i="0" u="none" strike="noStrike" dirty="0">
                          <a:solidFill>
                            <a:srgbClr val="000000"/>
                          </a:solidFill>
                          <a:effectLst/>
                          <a:latin typeface="Nunito Sans" pitchFamily="2" charset="0"/>
                        </a:rPr>
                        <a:t>GESTIÓN DEL CUMPLIMIENTO DE SENTENCIAS Y CONCILIACIONES </a:t>
                      </a: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1" i="0" u="none" strike="noStrike" dirty="0">
                          <a:solidFill>
                            <a:srgbClr val="000000"/>
                          </a:solidFill>
                          <a:effectLst/>
                          <a:highlight>
                            <a:srgbClr val="7EC75F"/>
                          </a:highlight>
                          <a:latin typeface="Nunito Sans" pitchFamily="2" charset="0"/>
                        </a:rPr>
                        <a:t>100</a:t>
                      </a: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extLst>
                  <a:ext uri="{0D108BD9-81ED-4DB2-BD59-A6C34878D82A}">
                    <a16:rowId xmlns:a16="http://schemas.microsoft.com/office/drawing/2014/main" val="251299829"/>
                  </a:ext>
                </a:extLst>
              </a:tr>
              <a:tr h="304800">
                <a:tc>
                  <a:txBody>
                    <a:bodyPr/>
                    <a:lstStyle/>
                    <a:p>
                      <a:pPr algn="ctr" rtl="0" fontAlgn="ctr"/>
                      <a:r>
                        <a:rPr lang="es-CO" sz="1200" b="1" i="0" u="none" strike="noStrike" dirty="0">
                          <a:solidFill>
                            <a:srgbClr val="000000"/>
                          </a:solidFill>
                          <a:effectLst/>
                          <a:latin typeface="Nunito Sans" pitchFamily="2" charset="0"/>
                        </a:rPr>
                        <a:t>I28</a:t>
                      </a: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0" i="0" u="none" strike="noStrike" dirty="0">
                          <a:solidFill>
                            <a:srgbClr val="000000"/>
                          </a:solidFill>
                          <a:effectLst/>
                          <a:latin typeface="Nunito Sans" pitchFamily="2" charset="0"/>
                        </a:rPr>
                        <a:t>GESTIÓN DE LA ACCIÓN DE REPETICIÓN </a:t>
                      </a: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1" i="0" u="none" strike="noStrike" dirty="0">
                          <a:solidFill>
                            <a:srgbClr val="000000"/>
                          </a:solidFill>
                          <a:effectLst/>
                          <a:highlight>
                            <a:srgbClr val="7EC75F"/>
                          </a:highlight>
                          <a:latin typeface="Nunito Sans" pitchFamily="2" charset="0"/>
                        </a:rPr>
                        <a:t>100</a:t>
                      </a: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extLst>
                  <a:ext uri="{0D108BD9-81ED-4DB2-BD59-A6C34878D82A}">
                    <a16:rowId xmlns:a16="http://schemas.microsoft.com/office/drawing/2014/main" val="2777865928"/>
                  </a:ext>
                </a:extLst>
              </a:tr>
              <a:tr h="400050">
                <a:tc>
                  <a:txBody>
                    <a:bodyPr/>
                    <a:lstStyle/>
                    <a:p>
                      <a:pPr algn="ctr" rtl="0" fontAlgn="ctr"/>
                      <a:r>
                        <a:rPr lang="es-CO" sz="1200" b="1" i="0" u="none" strike="noStrike">
                          <a:solidFill>
                            <a:srgbClr val="000000"/>
                          </a:solidFill>
                          <a:effectLst/>
                          <a:latin typeface="Nunito Sans" pitchFamily="2" charset="0"/>
                        </a:rPr>
                        <a:t>I29</a:t>
                      </a: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0" i="0" u="none" strike="noStrike" dirty="0">
                          <a:solidFill>
                            <a:srgbClr val="000000"/>
                          </a:solidFill>
                          <a:effectLst/>
                          <a:latin typeface="Nunito Sans" pitchFamily="2" charset="0"/>
                        </a:rPr>
                        <a:t>GESTIÓN DEL CONOCIMIENTO JURÍDICO</a:t>
                      </a: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1" i="0" u="none" strike="noStrike" dirty="0">
                          <a:solidFill>
                            <a:srgbClr val="000000"/>
                          </a:solidFill>
                          <a:effectLst/>
                          <a:highlight>
                            <a:srgbClr val="7EC75F"/>
                          </a:highlight>
                          <a:latin typeface="Nunito Sans" pitchFamily="2" charset="0"/>
                        </a:rPr>
                        <a:t>100</a:t>
                      </a: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extLst>
                  <a:ext uri="{0D108BD9-81ED-4DB2-BD59-A6C34878D82A}">
                    <a16:rowId xmlns:a16="http://schemas.microsoft.com/office/drawing/2014/main" val="2567756444"/>
                  </a:ext>
                </a:extLst>
              </a:tr>
            </a:tbl>
          </a:graphicData>
        </a:graphic>
      </p:graphicFrame>
      <p:sp>
        <p:nvSpPr>
          <p:cNvPr id="7" name="CuadroTexto 6">
            <a:extLst>
              <a:ext uri="{FF2B5EF4-FFF2-40B4-BE49-F238E27FC236}">
                <a16:creationId xmlns:a16="http://schemas.microsoft.com/office/drawing/2014/main" id="{AC210108-7B61-59AC-6598-E7BBFEBD2299}"/>
              </a:ext>
            </a:extLst>
          </p:cNvPr>
          <p:cNvSpPr txBox="1"/>
          <p:nvPr/>
        </p:nvSpPr>
        <p:spPr>
          <a:xfrm>
            <a:off x="4124672" y="889843"/>
            <a:ext cx="7743674" cy="5693866"/>
          </a:xfrm>
          <a:prstGeom prst="rect">
            <a:avLst/>
          </a:prstGeom>
          <a:noFill/>
        </p:spPr>
        <p:txBody>
          <a:bodyPr wrap="square">
            <a:spAutoFit/>
          </a:bodyPr>
          <a:lstStyle/>
          <a:p>
            <a:pPr algn="just"/>
            <a:r>
              <a:rPr kumimoji="0" lang="es-ES" sz="1400" b="1" i="0" u="none" strike="noStrike" kern="1200" cap="none" spc="0" normalizeH="0" baseline="0" noProof="0" dirty="0">
                <a:ln>
                  <a:noFill/>
                </a:ln>
                <a:solidFill>
                  <a:schemeClr val="accent1">
                    <a:lumMod val="75000"/>
                  </a:schemeClr>
                </a:solidFill>
                <a:effectLst/>
                <a:uLnTx/>
                <a:uFillTx/>
                <a:latin typeface="Nunito Sans" pitchFamily="2" charset="0"/>
              </a:rPr>
              <a:t>POLITICA </a:t>
            </a:r>
            <a:r>
              <a:rPr lang="es-ES" sz="1400" b="1" dirty="0">
                <a:solidFill>
                  <a:schemeClr val="accent1">
                    <a:lumMod val="75000"/>
                  </a:schemeClr>
                </a:solidFill>
                <a:latin typeface="Nunito Sans" pitchFamily="2" charset="0"/>
              </a:rPr>
              <a:t>DEFENSA JURÍDICA </a:t>
            </a:r>
            <a:r>
              <a:rPr kumimoji="0" lang="es-ES" sz="1400" b="1" i="0" u="none" strike="noStrike" kern="1200" cap="none" spc="0" normalizeH="0" baseline="0" noProof="0" dirty="0">
                <a:ln>
                  <a:noFill/>
                </a:ln>
                <a:solidFill>
                  <a:schemeClr val="accent1">
                    <a:lumMod val="75000"/>
                  </a:schemeClr>
                </a:solidFill>
                <a:effectLst/>
                <a:uLnTx/>
                <a:uFillTx/>
                <a:latin typeface="Nunito Sans" pitchFamily="2" charset="0"/>
              </a:rPr>
              <a:t>2022: </a:t>
            </a:r>
          </a:p>
          <a:p>
            <a:pPr algn="just"/>
            <a:r>
              <a:rPr kumimoji="0" lang="es-ES" sz="1400" b="1" i="0" u="none" strike="noStrike" kern="1200" cap="none" spc="0" normalizeH="0" baseline="0" noProof="0" dirty="0">
                <a:ln>
                  <a:noFill/>
                </a:ln>
                <a:solidFill>
                  <a:schemeClr val="accent1">
                    <a:lumMod val="75000"/>
                  </a:schemeClr>
                </a:solidFill>
                <a:effectLst/>
                <a:uLnTx/>
                <a:uFillTx/>
                <a:latin typeface="Nunito Sans" pitchFamily="2" charset="0"/>
              </a:rPr>
              <a:t>100. PREGUNTAS 2023: 29 PUNTAJE 2023 100</a:t>
            </a:r>
          </a:p>
          <a:p>
            <a:pPr algn="just"/>
            <a:endParaRPr kumimoji="0" lang="es-ES" sz="1400" b="1" i="0" u="none" strike="noStrike" kern="1200" cap="none" spc="0" normalizeH="0" baseline="0" noProof="0" dirty="0">
              <a:ln>
                <a:noFill/>
              </a:ln>
              <a:solidFill>
                <a:schemeClr val="accent1">
                  <a:lumMod val="75000"/>
                </a:schemeClr>
              </a:solidFill>
              <a:effectLst/>
              <a:uLnTx/>
              <a:uFillTx/>
              <a:latin typeface="Nunito Sans" pitchFamily="2" charset="0"/>
            </a:endParaRPr>
          </a:p>
          <a:p>
            <a:pPr algn="just"/>
            <a:r>
              <a:rPr lang="es-ES" sz="1200" b="1" dirty="0">
                <a:solidFill>
                  <a:schemeClr val="accent6">
                    <a:lumMod val="75000"/>
                  </a:schemeClr>
                </a:solidFill>
                <a:latin typeface="Nunito Sans" pitchFamily="2" charset="0"/>
              </a:rPr>
              <a:t>Mide la capacidad de la entidad pública implementar políticas de prevención de las conductas antijurídicas y del daño antijurídico, así como la ejecución de acciones que aseguren una adecuada defensa de sus intereses litigiosos.</a:t>
            </a:r>
          </a:p>
          <a:p>
            <a:pPr algn="just"/>
            <a:endParaRPr lang="es-ES" sz="1200" b="1" dirty="0">
              <a:solidFill>
                <a:schemeClr val="dk1"/>
              </a:solidFill>
              <a:latin typeface="Nunito Sans" pitchFamily="2" charset="0"/>
            </a:endParaRPr>
          </a:p>
          <a:p>
            <a:pPr algn="just"/>
            <a:r>
              <a:rPr lang="es-ES" sz="1200" b="1" dirty="0">
                <a:solidFill>
                  <a:schemeClr val="dk1"/>
                </a:solidFill>
                <a:latin typeface="Nunito Sans" pitchFamily="2" charset="0"/>
              </a:rPr>
              <a:t>Se dio respuesta completa a los enunciados</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s-ES" sz="1600" b="1" dirty="0">
              <a:solidFill>
                <a:srgbClr val="4472C4">
                  <a:lumMod val="75000"/>
                </a:srgbClr>
              </a:solidFill>
              <a:latin typeface="Nunito Sans" pitchFamily="2" charset="0"/>
            </a:endParaRPr>
          </a:p>
          <a:p>
            <a:pPr algn="just">
              <a:defRPr/>
            </a:pPr>
            <a:r>
              <a:rPr lang="es-ES" sz="1400" b="1" dirty="0">
                <a:solidFill>
                  <a:schemeClr val="accent1">
                    <a:lumMod val="75000"/>
                  </a:schemeClr>
                </a:solidFill>
                <a:latin typeface="Nunito Sans" pitchFamily="2" charset="0"/>
              </a:rPr>
              <a:t>POLITICA MEJORA NORMATIVA 2022: 77.5. PREGUNTAS 2023: 28 PUNTAJE 2023 96,1 </a:t>
            </a:r>
            <a:r>
              <a:rPr lang="es-ES" sz="1400" b="1" dirty="0">
                <a:solidFill>
                  <a:schemeClr val="accent6">
                    <a:lumMod val="75000"/>
                  </a:schemeClr>
                </a:solidFill>
                <a:latin typeface="Nunito Sans" pitchFamily="2" charset="0"/>
              </a:rPr>
              <a:t>(+18,6)</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s-ES" sz="1400" b="1" dirty="0">
              <a:solidFill>
                <a:schemeClr val="accent1">
                  <a:lumMod val="75000"/>
                </a:schemeClr>
              </a:solidFill>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ES" sz="1200" b="1" dirty="0">
                <a:solidFill>
                  <a:schemeClr val="accent6">
                    <a:lumMod val="75000"/>
                  </a:schemeClr>
                </a:solidFill>
                <a:latin typeface="Nunito Sans" pitchFamily="2" charset="0"/>
              </a:rPr>
              <a:t>Mide la capacidad de la entidad pública para gestionar el stock de regulaciones existentes y propender por una nueva regulación de calidad al promover e implementar las herramientas y procesos sugeridos por la Política de Mejora Normativa en las diferentes etapas del ciclo de gobernanza regulatoria.</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s-ES" sz="1200" b="1" dirty="0">
              <a:latin typeface="Nunito Sans" pitchFamily="2" charset="0"/>
            </a:endParaRPr>
          </a:p>
          <a:p>
            <a:pPr marL="0" indent="0" algn="just">
              <a:buNone/>
            </a:pPr>
            <a:r>
              <a:rPr lang="es-ES" sz="1200" b="1" dirty="0">
                <a:latin typeface="Nunito Sans" pitchFamily="2" charset="0"/>
              </a:rPr>
              <a:t>MJN211. ¿Cuál es el tiempo promedio que la entidad dispuso para la consulta pública de los proyectos</a:t>
            </a:r>
          </a:p>
          <a:p>
            <a:pPr marL="0" indent="0" algn="just">
              <a:buNone/>
            </a:pPr>
            <a:r>
              <a:rPr lang="es-CO" sz="1200" dirty="0">
                <a:latin typeface="Nunito Sans" pitchFamily="2" charset="0"/>
              </a:rPr>
              <a:t>Menos de 5 días calendario</a:t>
            </a:r>
            <a:endParaRPr lang="es-ES" sz="1200" dirty="0">
              <a:latin typeface="Nunito Sans" pitchFamily="2" charset="0"/>
            </a:endParaRPr>
          </a:p>
          <a:p>
            <a:pPr algn="just">
              <a:spcBef>
                <a:spcPts val="0"/>
              </a:spcBef>
            </a:pPr>
            <a:r>
              <a:rPr lang="es-ES" sz="1200" dirty="0">
                <a:latin typeface="Nunito Sans" pitchFamily="2" charset="0"/>
              </a:rPr>
              <a:t>Entre 15 y 30 días calendario</a:t>
            </a:r>
          </a:p>
          <a:p>
            <a:pPr algn="just">
              <a:spcBef>
                <a:spcPts val="0"/>
              </a:spcBef>
            </a:pPr>
            <a:r>
              <a:rPr lang="es-ES" sz="1200" dirty="0">
                <a:latin typeface="Nunito Sans" pitchFamily="2" charset="0"/>
              </a:rPr>
              <a:t>Más de 30 días calendario</a:t>
            </a:r>
          </a:p>
          <a:p>
            <a:pPr algn="just">
              <a:spcBef>
                <a:spcPts val="0"/>
              </a:spcBef>
            </a:pPr>
            <a:endParaRPr lang="es-ES" sz="1200" dirty="0">
              <a:latin typeface="Nunito Sans" pitchFamily="2" charset="0"/>
            </a:endParaRPr>
          </a:p>
          <a:p>
            <a:pPr marL="0" indent="0" algn="just">
              <a:buNone/>
            </a:pPr>
            <a:r>
              <a:rPr lang="es-ES" sz="1200" b="1" dirty="0">
                <a:latin typeface="Nunito Sans" pitchFamily="2" charset="0"/>
              </a:rPr>
              <a:t>MJN213. Indique cuáles de las siguientes actividades tuvo en cuenta la entidad en la vigencia evaluada para la revisión final de las normas antes de su expedición</a:t>
            </a:r>
          </a:p>
          <a:p>
            <a:pPr algn="just">
              <a:spcBef>
                <a:spcPts val="0"/>
              </a:spcBef>
            </a:pPr>
            <a:r>
              <a:rPr lang="es-ES" sz="1200" dirty="0">
                <a:latin typeface="Nunito Sans" pitchFamily="2" charset="0"/>
              </a:rPr>
              <a:t>Solicitó y tramitó los diferentes conceptos según de las características de la regulación</a:t>
            </a:r>
          </a:p>
          <a:p>
            <a:pPr algn="just">
              <a:defRPr/>
            </a:pPr>
            <a:endParaRPr lang="es-ES" sz="1200" b="1" dirty="0">
              <a:latin typeface="Nunito Sans" pitchFamily="2" charset="0"/>
            </a:endParaRPr>
          </a:p>
          <a:p>
            <a:pPr algn="just">
              <a:defRPr/>
            </a:pPr>
            <a:r>
              <a:rPr lang="es-ES" sz="1200" b="1" dirty="0">
                <a:solidFill>
                  <a:schemeClr val="accent1"/>
                </a:solidFill>
                <a:latin typeface="Nunito Sans" pitchFamily="2" charset="0"/>
              </a:rPr>
              <a:t>TRA210¿Cuáles de las siguientes causas fueron analizadas por la entidad en la vigencia evaluada para la identificación de riesgos asociados a posibles actos de corrupción?:</a:t>
            </a:r>
          </a:p>
          <a:p>
            <a:pPr marL="0" marR="0" lvl="0" indent="0" algn="just" defTabSz="914400" rtl="0" eaLnBrk="1" fontAlgn="auto" latinLnBrk="0" hangingPunct="1">
              <a:lnSpc>
                <a:spcPct val="100000"/>
              </a:lnSpc>
              <a:spcBef>
                <a:spcPts val="0"/>
              </a:spcBef>
              <a:spcAft>
                <a:spcPts val="0"/>
              </a:spcAft>
              <a:buClrTx/>
              <a:buSzTx/>
              <a:buFontTx/>
              <a:buNone/>
              <a:tabLst/>
              <a:defRPr/>
            </a:pPr>
            <a:r>
              <a:rPr lang="es-ES" sz="1200" dirty="0">
                <a:solidFill>
                  <a:schemeClr val="accent1"/>
                </a:solidFill>
                <a:latin typeface="Nunito Sans" pitchFamily="2" charset="0"/>
              </a:rPr>
              <a:t>Factores externos de presión en temas regulados que pueden incidir en las decisiones institucionales</a:t>
            </a:r>
          </a:p>
          <a:p>
            <a:pPr marL="0" marR="0" lvl="0" indent="0" algn="just" defTabSz="914400" rtl="0" eaLnBrk="1" fontAlgn="auto" latinLnBrk="0" hangingPunct="1">
              <a:lnSpc>
                <a:spcPct val="100000"/>
              </a:lnSpc>
              <a:spcBef>
                <a:spcPts val="0"/>
              </a:spcBef>
              <a:spcAft>
                <a:spcPts val="0"/>
              </a:spcAft>
              <a:buClrTx/>
              <a:buSzTx/>
              <a:buFontTx/>
              <a:buNone/>
              <a:tabLst/>
              <a:defRPr/>
            </a:pPr>
            <a:r>
              <a:rPr lang="es-ES" sz="1200" dirty="0">
                <a:solidFill>
                  <a:schemeClr val="accent1"/>
                </a:solidFill>
                <a:latin typeface="Nunito Sans" pitchFamily="2" charset="0"/>
              </a:rPr>
              <a:t>Discrecionalidad para la toma de decisiones en grupos restringidos de servidores</a:t>
            </a:r>
          </a:p>
        </p:txBody>
      </p:sp>
      <p:sp>
        <p:nvSpPr>
          <p:cNvPr id="5" name="TextBox 6">
            <a:extLst>
              <a:ext uri="{FF2B5EF4-FFF2-40B4-BE49-F238E27FC236}">
                <a16:creationId xmlns:a16="http://schemas.microsoft.com/office/drawing/2014/main" id="{CAE40B58-B806-02E7-F96E-16CF95AD99E4}"/>
              </a:ext>
            </a:extLst>
          </p:cNvPr>
          <p:cNvSpPr txBox="1"/>
          <p:nvPr/>
        </p:nvSpPr>
        <p:spPr>
          <a:xfrm>
            <a:off x="25400" y="6679954"/>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
        <p:nvSpPr>
          <p:cNvPr id="8" name="TextBox 6">
            <a:extLst>
              <a:ext uri="{FF2B5EF4-FFF2-40B4-BE49-F238E27FC236}">
                <a16:creationId xmlns:a16="http://schemas.microsoft.com/office/drawing/2014/main" id="{1FAA262A-0BC2-A3D1-CDEC-400DA3008ED0}"/>
              </a:ext>
            </a:extLst>
          </p:cNvPr>
          <p:cNvSpPr txBox="1"/>
          <p:nvPr/>
        </p:nvSpPr>
        <p:spPr>
          <a:xfrm>
            <a:off x="102479" y="60802"/>
            <a:ext cx="11085921" cy="830997"/>
          </a:xfrm>
          <a:prstGeom prst="rect">
            <a:avLst/>
          </a:prstGeom>
          <a:noFill/>
        </p:spPr>
        <p:txBody>
          <a:bodyPr wrap="square" rtlCol="0">
            <a:spAutoFit/>
          </a:bodyPr>
          <a:lstStyle>
            <a:defPPr>
              <a:defRPr lang="es-CO"/>
            </a:defPPr>
            <a:lvl1pPr>
              <a:defRPr sz="3200" b="1">
                <a:solidFill>
                  <a:srgbClr val="4DAF46"/>
                </a:solidFill>
                <a:latin typeface="Verdana" panose="020B0604030504040204" pitchFamily="34" charset="0"/>
                <a:ea typeface="Verdana" panose="020B0604030504040204" pitchFamily="34" charset="0"/>
              </a:defRPr>
            </a:lvl1pPr>
          </a:lstStyle>
          <a:p>
            <a:r>
              <a:rPr lang="es-CO" sz="2800" dirty="0"/>
              <a:t>3. Dimensión de Gestión con valores para Resultados.</a:t>
            </a:r>
          </a:p>
          <a:p>
            <a:r>
              <a:rPr lang="es-CO" sz="2000" dirty="0">
                <a:solidFill>
                  <a:schemeClr val="bg2">
                    <a:lumMod val="50000"/>
                  </a:schemeClr>
                </a:solidFill>
              </a:rPr>
              <a:t>Puntaje. 91,8</a:t>
            </a:r>
            <a:endParaRPr lang="es-ES" sz="2000" dirty="0">
              <a:solidFill>
                <a:schemeClr val="bg2">
                  <a:lumMod val="50000"/>
                </a:schemeClr>
              </a:solidFill>
            </a:endParaRPr>
          </a:p>
        </p:txBody>
      </p:sp>
    </p:spTree>
    <p:extLst>
      <p:ext uri="{BB962C8B-B14F-4D97-AF65-F5344CB8AC3E}">
        <p14:creationId xmlns:p14="http://schemas.microsoft.com/office/powerpoint/2010/main" val="3790737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948C2A16-D07F-57B9-38EE-5B9B215A4F5F}"/>
              </a:ext>
            </a:extLst>
          </p:cNvPr>
          <p:cNvSpPr txBox="1"/>
          <p:nvPr/>
        </p:nvSpPr>
        <p:spPr>
          <a:xfrm>
            <a:off x="378691" y="79785"/>
            <a:ext cx="9790387" cy="1015663"/>
          </a:xfrm>
          <a:prstGeom prst="rect">
            <a:avLst/>
          </a:prstGeom>
          <a:noFill/>
        </p:spPr>
        <p:txBody>
          <a:bodyPr wrap="square" rtlCol="0">
            <a:spAutoFit/>
          </a:bodyPr>
          <a:lstStyle>
            <a:defPPr>
              <a:defRPr lang="es-CO"/>
            </a:defPPr>
            <a:lvl1pPr>
              <a:defRPr sz="3200" b="1">
                <a:solidFill>
                  <a:srgbClr val="4DAF46"/>
                </a:solidFill>
                <a:latin typeface="Verdana" panose="020B0604030504040204" pitchFamily="34" charset="0"/>
                <a:ea typeface="Verdana" panose="020B0604030504040204" pitchFamily="34" charset="0"/>
              </a:defRPr>
            </a:lvl1pPr>
          </a:lstStyle>
          <a:p>
            <a:r>
              <a:rPr lang="es-CO" dirty="0"/>
              <a:t>Índice de Desempeño Institucional</a:t>
            </a:r>
          </a:p>
          <a:p>
            <a:r>
              <a:rPr lang="es-CO" sz="2800" dirty="0">
                <a:solidFill>
                  <a:schemeClr val="bg2">
                    <a:lumMod val="50000"/>
                  </a:schemeClr>
                </a:solidFill>
              </a:rPr>
              <a:t>2020 -2023</a:t>
            </a:r>
            <a:endParaRPr lang="es-ES" sz="2800" dirty="0">
              <a:solidFill>
                <a:schemeClr val="bg2">
                  <a:lumMod val="50000"/>
                </a:schemeClr>
              </a:solidFill>
            </a:endParaRPr>
          </a:p>
        </p:txBody>
      </p:sp>
      <p:graphicFrame>
        <p:nvGraphicFramePr>
          <p:cNvPr id="7" name="Gráfico 6">
            <a:extLst>
              <a:ext uri="{FF2B5EF4-FFF2-40B4-BE49-F238E27FC236}">
                <a16:creationId xmlns:a16="http://schemas.microsoft.com/office/drawing/2014/main" id="{F2478B35-EA5B-4CA6-8913-8788E40F3672}"/>
              </a:ext>
            </a:extLst>
          </p:cNvPr>
          <p:cNvGraphicFramePr>
            <a:graphicFrameLocks noGrp="1"/>
          </p:cNvGraphicFramePr>
          <p:nvPr>
            <p:extLst>
              <p:ext uri="{D42A27DB-BD31-4B8C-83A1-F6EECF244321}">
                <p14:modId xmlns:p14="http://schemas.microsoft.com/office/powerpoint/2010/main" val="4230059255"/>
              </p:ext>
            </p:extLst>
          </p:nvPr>
        </p:nvGraphicFramePr>
        <p:xfrm>
          <a:off x="980916" y="1179602"/>
          <a:ext cx="9790388" cy="4990107"/>
        </p:xfrm>
        <a:graphic>
          <a:graphicData uri="http://schemas.openxmlformats.org/drawingml/2006/chart">
            <c:chart xmlns:c="http://schemas.openxmlformats.org/drawingml/2006/chart" xmlns:r="http://schemas.openxmlformats.org/officeDocument/2006/relationships" r:id="rId2"/>
          </a:graphicData>
        </a:graphic>
      </p:graphicFrame>
      <p:sp>
        <p:nvSpPr>
          <p:cNvPr id="2" name="CuadroTexto 1">
            <a:extLst>
              <a:ext uri="{FF2B5EF4-FFF2-40B4-BE49-F238E27FC236}">
                <a16:creationId xmlns:a16="http://schemas.microsoft.com/office/drawing/2014/main" id="{4647B501-F735-DC8F-5206-A4E94C434DC6}"/>
              </a:ext>
            </a:extLst>
          </p:cNvPr>
          <p:cNvSpPr txBox="1"/>
          <p:nvPr/>
        </p:nvSpPr>
        <p:spPr>
          <a:xfrm>
            <a:off x="378691" y="6192308"/>
            <a:ext cx="5932714" cy="276999"/>
          </a:xfrm>
          <a:prstGeom prst="rect">
            <a:avLst/>
          </a:prstGeom>
          <a:noFill/>
        </p:spPr>
        <p:txBody>
          <a:bodyPr wrap="none" rtlCol="0">
            <a:spAutoFit/>
          </a:bodyPr>
          <a:lstStyle/>
          <a:p>
            <a:r>
              <a:rPr lang="es-ES" sz="1200" dirty="0"/>
              <a:t>2022: Cambio en metodología de medición que no hace comparable con los años anteriores</a:t>
            </a:r>
            <a:endParaRPr lang="es-CO" sz="1200" dirty="0"/>
          </a:p>
        </p:txBody>
      </p:sp>
    </p:spTree>
    <p:extLst>
      <p:ext uri="{BB962C8B-B14F-4D97-AF65-F5344CB8AC3E}">
        <p14:creationId xmlns:p14="http://schemas.microsoft.com/office/powerpoint/2010/main" val="32691470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94A9261F-C83A-2845-FDF5-C545F8D4D9FF}"/>
              </a:ext>
            </a:extLst>
          </p:cNvPr>
          <p:cNvGraphicFramePr>
            <a:graphicFrameLocks noGrp="1"/>
          </p:cNvGraphicFramePr>
          <p:nvPr>
            <p:extLst>
              <p:ext uri="{D42A27DB-BD31-4B8C-83A1-F6EECF244321}">
                <p14:modId xmlns:p14="http://schemas.microsoft.com/office/powerpoint/2010/main" val="3173986391"/>
              </p:ext>
            </p:extLst>
          </p:nvPr>
        </p:nvGraphicFramePr>
        <p:xfrm>
          <a:off x="169682" y="1690255"/>
          <a:ext cx="3912124" cy="3374642"/>
        </p:xfrm>
        <a:graphic>
          <a:graphicData uri="http://schemas.openxmlformats.org/drawingml/2006/table">
            <a:tbl>
              <a:tblPr/>
              <a:tblGrid>
                <a:gridCol w="781665">
                  <a:extLst>
                    <a:ext uri="{9D8B030D-6E8A-4147-A177-3AD203B41FA5}">
                      <a16:colId xmlns:a16="http://schemas.microsoft.com/office/drawing/2014/main" val="3343594595"/>
                    </a:ext>
                  </a:extLst>
                </a:gridCol>
                <a:gridCol w="2324088">
                  <a:extLst>
                    <a:ext uri="{9D8B030D-6E8A-4147-A177-3AD203B41FA5}">
                      <a16:colId xmlns:a16="http://schemas.microsoft.com/office/drawing/2014/main" val="3953285873"/>
                    </a:ext>
                  </a:extLst>
                </a:gridCol>
                <a:gridCol w="806371">
                  <a:extLst>
                    <a:ext uri="{9D8B030D-6E8A-4147-A177-3AD203B41FA5}">
                      <a16:colId xmlns:a16="http://schemas.microsoft.com/office/drawing/2014/main" val="1829288710"/>
                    </a:ext>
                  </a:extLst>
                </a:gridCol>
              </a:tblGrid>
              <a:tr h="385343">
                <a:tc>
                  <a:txBody>
                    <a:bodyPr/>
                    <a:lstStyle/>
                    <a:p>
                      <a:pPr algn="ctr" fontAlgn="ctr"/>
                      <a:r>
                        <a:rPr lang="es-CO" sz="1200" b="1" i="0" u="none" strike="noStrike" kern="1200" dirty="0">
                          <a:solidFill>
                            <a:srgbClr val="FFFFFF"/>
                          </a:solidFill>
                          <a:effectLst/>
                          <a:latin typeface="Nunito Sans" pitchFamily="2" charset="0"/>
                          <a:ea typeface="+mn-ea"/>
                          <a:cs typeface="+mn-cs"/>
                        </a:rPr>
                        <a:t>NO. INDICE</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200" b="1" i="0" u="none" strike="noStrike" kern="1200" dirty="0">
                          <a:solidFill>
                            <a:srgbClr val="FFFFFF"/>
                          </a:solidFill>
                          <a:effectLst/>
                          <a:latin typeface="Nunito Sans" pitchFamily="2" charset="0"/>
                          <a:ea typeface="+mn-ea"/>
                          <a:cs typeface="+mn-cs"/>
                        </a:rPr>
                        <a:t>POLITICA RACIONALIZACION DE TRAMITES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200" b="1" i="0" u="none" strike="noStrike" kern="1200" dirty="0">
                          <a:solidFill>
                            <a:srgbClr val="FFFFFF"/>
                          </a:solidFill>
                          <a:effectLst/>
                          <a:latin typeface="Nunito Sans" pitchFamily="2" charset="0"/>
                          <a:ea typeface="+mn-ea"/>
                          <a:cs typeface="+mn-cs"/>
                        </a:rPr>
                        <a:t>PUNTAJE</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extLst>
                  <a:ext uri="{0D108BD9-81ED-4DB2-BD59-A6C34878D82A}">
                    <a16:rowId xmlns:a16="http://schemas.microsoft.com/office/drawing/2014/main" val="3461404822"/>
                  </a:ext>
                </a:extLst>
              </a:tr>
              <a:tr h="755423">
                <a:tc>
                  <a:txBody>
                    <a:bodyPr/>
                    <a:lstStyle/>
                    <a:p>
                      <a:pPr algn="ctr" fontAlgn="ctr"/>
                      <a:r>
                        <a:rPr lang="es-CO" sz="1200" b="0" i="0" u="none" strike="noStrike" kern="1200" dirty="0">
                          <a:solidFill>
                            <a:srgbClr val="000000"/>
                          </a:solidFill>
                          <a:effectLst/>
                          <a:latin typeface="Nunito Sans" pitchFamily="2" charset="0"/>
                          <a:ea typeface="+mn-ea"/>
                          <a:cs typeface="+mn-cs"/>
                        </a:rPr>
                        <a:t>I38</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kern="1200" dirty="0">
                          <a:solidFill>
                            <a:srgbClr val="000000"/>
                          </a:solidFill>
                          <a:effectLst/>
                          <a:latin typeface="Nunito Sans" pitchFamily="2" charset="0"/>
                          <a:ea typeface="+mn-ea"/>
                          <a:cs typeface="+mn-cs"/>
                        </a:rPr>
                        <a:t>IDENTIFICACIÓN DE LOS TRÁMITES A PARTIR DE LOS PRODUCTOS O SERVICIOS QUE OFRECE LA ENTIDAD</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kern="1200" dirty="0">
                          <a:solidFill>
                            <a:srgbClr val="000000"/>
                          </a:solidFill>
                          <a:effectLst/>
                          <a:latin typeface="Nunito Sans" pitchFamily="2" charset="0"/>
                          <a:ea typeface="+mn-ea"/>
                          <a:cs typeface="+mn-cs"/>
                        </a:rPr>
                        <a:t>100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333604642"/>
                  </a:ext>
                </a:extLst>
              </a:tr>
              <a:tr h="755423">
                <a:tc>
                  <a:txBody>
                    <a:bodyPr/>
                    <a:lstStyle/>
                    <a:p>
                      <a:pPr algn="ctr" fontAlgn="ctr"/>
                      <a:r>
                        <a:rPr lang="es-CO" sz="1200" b="0" i="0" u="none" strike="noStrike" kern="1200" dirty="0">
                          <a:solidFill>
                            <a:srgbClr val="000000"/>
                          </a:solidFill>
                          <a:effectLst/>
                          <a:latin typeface="Nunito Sans" pitchFamily="2" charset="0"/>
                          <a:ea typeface="+mn-ea"/>
                          <a:cs typeface="+mn-cs"/>
                        </a:rPr>
                        <a:t>I39</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kern="1200">
                          <a:solidFill>
                            <a:srgbClr val="000000"/>
                          </a:solidFill>
                          <a:effectLst/>
                          <a:latin typeface="Nunito Sans" pitchFamily="2" charset="0"/>
                          <a:ea typeface="+mn-ea"/>
                          <a:cs typeface="+mn-cs"/>
                        </a:rPr>
                        <a:t>PRIORIZACIÓN DE TRÁMITES CON BASE EN LAS NECESIDADES Y EXPECTATIVAS DE LOS CIUDADANOS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kern="1200" dirty="0">
                          <a:solidFill>
                            <a:srgbClr val="000000"/>
                          </a:solidFill>
                          <a:effectLst/>
                          <a:highlight>
                            <a:srgbClr val="FFFF00"/>
                          </a:highlight>
                          <a:latin typeface="Nunito Sans" pitchFamily="2" charset="0"/>
                          <a:ea typeface="+mn-ea"/>
                          <a:cs typeface="+mn-cs"/>
                        </a:rPr>
                        <a:t>50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480185500"/>
                  </a:ext>
                </a:extLst>
              </a:tr>
              <a:tr h="755423">
                <a:tc>
                  <a:txBody>
                    <a:bodyPr/>
                    <a:lstStyle/>
                    <a:p>
                      <a:pPr algn="ctr" fontAlgn="ctr"/>
                      <a:r>
                        <a:rPr lang="es-CO" sz="1200" b="0" i="0" u="none" strike="noStrike" kern="1200" dirty="0">
                          <a:solidFill>
                            <a:srgbClr val="000000"/>
                          </a:solidFill>
                          <a:effectLst/>
                          <a:latin typeface="Nunito Sans" pitchFamily="2" charset="0"/>
                          <a:ea typeface="+mn-ea"/>
                          <a:cs typeface="+mn-cs"/>
                        </a:rPr>
                        <a:t>I40</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kern="1200" dirty="0">
                          <a:solidFill>
                            <a:srgbClr val="000000"/>
                          </a:solidFill>
                          <a:effectLst/>
                          <a:latin typeface="Nunito Sans" pitchFamily="2" charset="0"/>
                          <a:ea typeface="+mn-ea"/>
                          <a:cs typeface="+mn-cs"/>
                        </a:rPr>
                        <a:t>TRÁMITES RACIONALIZADOS Y RECURSOS  TENIDOS EN CUENTA PARA MEJORARLOS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kern="1200" dirty="0">
                          <a:solidFill>
                            <a:srgbClr val="000000"/>
                          </a:solidFill>
                          <a:effectLst/>
                          <a:latin typeface="Nunito Sans" pitchFamily="2" charset="0"/>
                          <a:ea typeface="+mn-ea"/>
                          <a:cs typeface="+mn-cs"/>
                        </a:rPr>
                        <a:t>82,1</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3429690013"/>
                  </a:ext>
                </a:extLst>
              </a:tr>
              <a:tr h="564053">
                <a:tc>
                  <a:txBody>
                    <a:bodyPr/>
                    <a:lstStyle/>
                    <a:p>
                      <a:pPr algn="ctr" fontAlgn="ctr"/>
                      <a:r>
                        <a:rPr lang="es-CO" sz="1200" b="0" i="0" u="none" strike="noStrike" kern="1200" dirty="0">
                          <a:solidFill>
                            <a:srgbClr val="000000"/>
                          </a:solidFill>
                          <a:effectLst/>
                          <a:latin typeface="Nunito Sans" pitchFamily="2" charset="0"/>
                          <a:ea typeface="+mn-ea"/>
                          <a:cs typeface="+mn-cs"/>
                        </a:rPr>
                        <a:t>I41</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kern="1200" dirty="0">
                          <a:solidFill>
                            <a:srgbClr val="000000"/>
                          </a:solidFill>
                          <a:effectLst/>
                          <a:latin typeface="Nunito Sans" pitchFamily="2" charset="0"/>
                          <a:ea typeface="+mn-ea"/>
                          <a:cs typeface="+mn-cs"/>
                        </a:rPr>
                        <a:t>BENEFICIOS DE LAS ACCIONES DE RACIONALIZACIÓN ADELANTADAS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kern="1200" dirty="0">
                          <a:solidFill>
                            <a:srgbClr val="000000"/>
                          </a:solidFill>
                          <a:effectLst/>
                          <a:latin typeface="Nunito Sans" pitchFamily="2" charset="0"/>
                          <a:ea typeface="+mn-ea"/>
                          <a:cs typeface="+mn-cs"/>
                        </a:rPr>
                        <a:t>71,4</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3653398001"/>
                  </a:ext>
                </a:extLst>
              </a:tr>
            </a:tbl>
          </a:graphicData>
        </a:graphic>
      </p:graphicFrame>
      <p:sp>
        <p:nvSpPr>
          <p:cNvPr id="7" name="CuadroTexto 6">
            <a:extLst>
              <a:ext uri="{FF2B5EF4-FFF2-40B4-BE49-F238E27FC236}">
                <a16:creationId xmlns:a16="http://schemas.microsoft.com/office/drawing/2014/main" id="{191EEBFE-4BEB-50C8-FB60-CC30941312DC}"/>
              </a:ext>
            </a:extLst>
          </p:cNvPr>
          <p:cNvSpPr txBox="1"/>
          <p:nvPr/>
        </p:nvSpPr>
        <p:spPr>
          <a:xfrm>
            <a:off x="4176074" y="740267"/>
            <a:ext cx="7739406" cy="5909310"/>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srgbClr val="4472C4">
                    <a:lumMod val="75000"/>
                  </a:srgbClr>
                </a:solidFill>
                <a:effectLst/>
                <a:uLnTx/>
                <a:uFillTx/>
                <a:latin typeface="Nunito Sans" pitchFamily="2" charset="0"/>
              </a:rPr>
              <a:t>POLITICA RACIONALIZACIÓN DE TRÁMITES 2022: 80,3.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srgbClr val="4472C4">
                    <a:lumMod val="75000"/>
                  </a:srgbClr>
                </a:solidFill>
                <a:effectLst/>
                <a:uLnTx/>
                <a:uFillTx/>
                <a:latin typeface="Nunito Sans" pitchFamily="2" charset="0"/>
              </a:rPr>
              <a:t>PREGUNTAS 2023: </a:t>
            </a:r>
            <a:r>
              <a:rPr lang="es-ES" sz="1400" b="1" dirty="0">
                <a:solidFill>
                  <a:srgbClr val="4472C4">
                    <a:lumMod val="75000"/>
                  </a:srgbClr>
                </a:solidFill>
                <a:latin typeface="Nunito Sans" pitchFamily="2" charset="0"/>
              </a:rPr>
              <a:t>29</a:t>
            </a:r>
            <a:r>
              <a:rPr kumimoji="0" lang="es-ES" sz="1400" b="1" i="0" u="none" strike="noStrike" kern="1200" cap="none" spc="0" normalizeH="0" baseline="0" noProof="0" dirty="0">
                <a:ln>
                  <a:noFill/>
                </a:ln>
                <a:solidFill>
                  <a:schemeClr val="accent1">
                    <a:lumMod val="75000"/>
                  </a:schemeClr>
                </a:solidFill>
                <a:effectLst/>
                <a:uLnTx/>
                <a:uFillTx/>
                <a:latin typeface="Nunito Sans" pitchFamily="2" charset="0"/>
              </a:rPr>
              <a:t> PUNTAJE 2023 76.7 </a:t>
            </a:r>
            <a:r>
              <a:rPr kumimoji="0" lang="es-ES" sz="1400" b="1" i="0" u="none" strike="noStrike" kern="1200" cap="none" spc="0" normalizeH="0" baseline="0" noProof="0" dirty="0">
                <a:ln>
                  <a:noFill/>
                </a:ln>
                <a:solidFill>
                  <a:srgbClr val="FF0000"/>
                </a:solidFill>
                <a:effectLst/>
                <a:uLnTx/>
                <a:uFillTx/>
                <a:latin typeface="Nunito Sans" pitchFamily="2" charset="0"/>
              </a:rPr>
              <a:t>(-3,6)</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500" b="1" i="0" u="none" strike="noStrike" kern="1200" cap="none" spc="0" normalizeH="0" baseline="0" noProof="0" dirty="0">
              <a:ln>
                <a:noFill/>
              </a:ln>
              <a:solidFill>
                <a:srgbClr val="FF0000"/>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ES" sz="1200" b="1" dirty="0">
                <a:solidFill>
                  <a:schemeClr val="accent6">
                    <a:lumMod val="75000"/>
                  </a:schemeClr>
                </a:solidFill>
                <a:latin typeface="Nunito Sans" pitchFamily="2" charset="0"/>
              </a:rPr>
              <a:t>Mide la capacidad de la entidad pública de implementar acciones efectivas de mejora en los trámites, que responda a las necesidades y expectativas de sus grupos de valor.</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s-ES" sz="500" b="1" dirty="0">
              <a:solidFill>
                <a:schemeClr val="accent6">
                  <a:lumMod val="75000"/>
                </a:schemeClr>
              </a:solidFill>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200" b="1" i="0" u="none" strike="noStrike" kern="1200" cap="none" spc="0" normalizeH="0" baseline="0" noProof="0" dirty="0">
                <a:ln>
                  <a:noFill/>
                </a:ln>
                <a:solidFill>
                  <a:prstClr val="black"/>
                </a:solidFill>
                <a:effectLst/>
                <a:uLnTx/>
                <a:uFillTx/>
                <a:latin typeface="Nunito Sans" pitchFamily="2" charset="0"/>
              </a:rPr>
              <a:t>RTR201 / 223.</a:t>
            </a:r>
            <a:r>
              <a:rPr kumimoji="0" lang="es-ES" sz="1200" b="0" i="0" u="none" strike="noStrike" kern="1200" cap="none" spc="0" normalizeH="0" baseline="0" noProof="0" dirty="0">
                <a:ln>
                  <a:noFill/>
                </a:ln>
                <a:solidFill>
                  <a:srgbClr val="004885"/>
                </a:solidFill>
                <a:effectLst/>
                <a:uLnTx/>
                <a:uFillTx/>
                <a:latin typeface="Nunito Sans" pitchFamily="2" charset="0"/>
              </a:rPr>
              <a:t> </a:t>
            </a:r>
            <a:r>
              <a:rPr kumimoji="0" lang="es-ES" sz="1200" b="1" i="0" u="none" strike="noStrike" kern="1200" cap="none" spc="0" normalizeH="0" baseline="0" noProof="0" dirty="0">
                <a:ln>
                  <a:noFill/>
                </a:ln>
                <a:solidFill>
                  <a:prstClr val="black"/>
                </a:solidFill>
                <a:effectLst/>
                <a:uLnTx/>
                <a:uFillTx/>
                <a:latin typeface="Nunito Sans" pitchFamily="2" charset="0"/>
              </a:rPr>
              <a:t>Cuántas consultas de información pública tenía la entidad registrados en SUIT, durante la vigencia evaluada. </a:t>
            </a:r>
            <a:r>
              <a:rPr kumimoji="0" lang="es-ES" sz="1200" i="0" u="none" strike="noStrike" kern="1200" cap="none" spc="0" normalizeH="0" baseline="0" noProof="0" dirty="0">
                <a:ln>
                  <a:noFill/>
                </a:ln>
                <a:solidFill>
                  <a:prstClr val="black"/>
                </a:solidFill>
                <a:effectLst/>
                <a:uLnTx/>
                <a:uFillTx/>
                <a:latin typeface="Nunito Sans" pitchFamily="2" charset="0"/>
              </a:rPr>
              <a:t>0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500" i="0" u="none" strike="noStrike" kern="1200" cap="none" spc="0" normalizeH="0" baseline="0" noProof="0" dirty="0">
              <a:ln>
                <a:noFill/>
              </a:ln>
              <a:solidFill>
                <a:prstClr val="black"/>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ES" sz="1200" b="1" dirty="0">
                <a:solidFill>
                  <a:prstClr val="black"/>
                </a:solidFill>
                <a:latin typeface="Nunito Sans" pitchFamily="2" charset="0"/>
              </a:rPr>
              <a:t>RTR206. Del total de trámites inscritos en el SUIT cuántos pueden realizarse.</a:t>
            </a:r>
          </a:p>
          <a:p>
            <a:pPr marL="0" marR="0" lvl="0" indent="0" algn="just" defTabSz="914400" rtl="0" eaLnBrk="1" fontAlgn="auto" latinLnBrk="0" hangingPunct="1">
              <a:lnSpc>
                <a:spcPct val="100000"/>
              </a:lnSpc>
              <a:spcBef>
                <a:spcPts val="0"/>
              </a:spcBef>
              <a:spcAft>
                <a:spcPts val="0"/>
              </a:spcAft>
              <a:buClrTx/>
              <a:buSzTx/>
              <a:buFontTx/>
              <a:buNone/>
              <a:tabLst/>
              <a:defRPr/>
            </a:pPr>
            <a:r>
              <a:rPr lang="es-ES" sz="1200" dirty="0">
                <a:solidFill>
                  <a:prstClr val="black"/>
                </a:solidFill>
                <a:latin typeface="Nunito Sans" pitchFamily="2" charset="0"/>
              </a:rPr>
              <a:t>Totalmente en línea 1. Parcialmente en línea 8.</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s-ES" sz="500" b="1" dirty="0">
              <a:solidFill>
                <a:prstClr val="black"/>
              </a:solidFill>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ES" sz="1200" b="1" dirty="0">
                <a:solidFill>
                  <a:prstClr val="black"/>
                </a:solidFill>
                <a:latin typeface="Nunito Sans" pitchFamily="2" charset="0"/>
              </a:rPr>
              <a:t>RTR207. Del total de OPA inscritas en el SUIT cuántas pueden realizarse.</a:t>
            </a:r>
          </a:p>
          <a:p>
            <a:pPr marL="0" marR="0" lvl="0" indent="0" algn="just" defTabSz="914400" rtl="0" eaLnBrk="1" fontAlgn="auto" latinLnBrk="0" hangingPunct="1">
              <a:lnSpc>
                <a:spcPct val="100000"/>
              </a:lnSpc>
              <a:spcBef>
                <a:spcPts val="0"/>
              </a:spcBef>
              <a:spcAft>
                <a:spcPts val="0"/>
              </a:spcAft>
              <a:buClrTx/>
              <a:buSzTx/>
              <a:buFontTx/>
              <a:buNone/>
              <a:tabLst/>
              <a:defRPr/>
            </a:pPr>
            <a:r>
              <a:rPr lang="es-ES" sz="1200" dirty="0">
                <a:solidFill>
                  <a:prstClr val="black"/>
                </a:solidFill>
                <a:latin typeface="Nunito Sans" pitchFamily="2" charset="0"/>
              </a:rPr>
              <a:t>Totalmente en línea 0. Parcialmente en línea 1.</a:t>
            </a:r>
            <a:endParaRPr kumimoji="0" lang="es-ES" sz="1200" i="0" u="none" strike="noStrike" kern="1200" cap="none" spc="0" normalizeH="0" baseline="0" noProof="0" dirty="0">
              <a:ln>
                <a:noFill/>
              </a:ln>
              <a:solidFill>
                <a:prstClr val="black"/>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500" b="1" i="0" u="none" strike="noStrike" kern="1200" cap="none" spc="0" normalizeH="0" baseline="0" noProof="0" dirty="0">
              <a:ln>
                <a:noFill/>
              </a:ln>
              <a:solidFill>
                <a:prstClr val="black"/>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200" b="1" i="0" u="none" strike="noStrike" kern="1200" cap="none" spc="0" normalizeH="0" baseline="0" noProof="0" dirty="0">
                <a:ln>
                  <a:noFill/>
                </a:ln>
                <a:solidFill>
                  <a:prstClr val="black"/>
                </a:solidFill>
                <a:effectLst/>
                <a:uLnTx/>
                <a:uFillTx/>
                <a:latin typeface="Nunito Sans" pitchFamily="2" charset="0"/>
              </a:rPr>
              <a:t>RTR210/211.</a:t>
            </a:r>
            <a:r>
              <a:rPr kumimoji="0" lang="es-ES" sz="1200" b="0" i="0" u="none" strike="noStrike" kern="1200" cap="none" spc="0" normalizeH="0" baseline="0" noProof="0" dirty="0">
                <a:ln>
                  <a:noFill/>
                </a:ln>
                <a:solidFill>
                  <a:srgbClr val="004885"/>
                </a:solidFill>
                <a:effectLst/>
                <a:uLnTx/>
                <a:uFillTx/>
                <a:latin typeface="Nunito Sans" pitchFamily="2" charset="0"/>
              </a:rPr>
              <a:t> </a:t>
            </a:r>
            <a:r>
              <a:rPr kumimoji="0" lang="es-ES" sz="1200" b="1" i="0" u="none" strike="noStrike" kern="1200" cap="none" spc="0" normalizeH="0" baseline="0" noProof="0" dirty="0">
                <a:ln>
                  <a:noFill/>
                </a:ln>
                <a:solidFill>
                  <a:prstClr val="black"/>
                </a:solidFill>
                <a:effectLst/>
                <a:uLnTx/>
                <a:uFillTx/>
                <a:latin typeface="Nunito Sans" pitchFamily="2" charset="0"/>
              </a:rPr>
              <a:t>Del total de trámites parcial y totalmente en línea, ¿cuántos cumplían con todos los criterios de accesibilidad web, definidos en el anexo 1 de la Resolución MinTIC 1519 de 2020?</a:t>
            </a:r>
            <a:r>
              <a:rPr kumimoji="0" lang="es-CO" sz="1200" b="0" i="0" u="none" strike="noStrike" kern="1200" cap="none" spc="0" normalizeH="0" baseline="0" noProof="0" dirty="0">
                <a:ln>
                  <a:noFill/>
                </a:ln>
                <a:solidFill>
                  <a:srgbClr val="004885"/>
                </a:solidFill>
                <a:effectLst/>
                <a:uLnTx/>
                <a:uFillTx/>
                <a:latin typeface="Nunito Sans" pitchFamily="2" charset="0"/>
              </a:rPr>
              <a:t> </a:t>
            </a:r>
            <a:r>
              <a:rPr kumimoji="0" lang="es-CO" sz="1200" b="0" i="0" u="none" strike="noStrike" kern="1200" cap="none" spc="0" normalizeH="0" baseline="0" noProof="0" dirty="0">
                <a:ln>
                  <a:noFill/>
                </a:ln>
                <a:solidFill>
                  <a:prstClr val="black"/>
                </a:solidFill>
                <a:effectLst/>
                <a:uLnTx/>
                <a:uFillTx/>
                <a:latin typeface="Nunito Sans" pitchFamily="2" charset="0"/>
              </a:rPr>
              <a:t>Parcialmente en línea 0</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500" b="1" i="0" u="none" strike="noStrike" kern="1200" cap="none" spc="0" normalizeH="0" baseline="0" noProof="0" dirty="0">
              <a:ln>
                <a:noFill/>
              </a:ln>
              <a:solidFill>
                <a:prstClr val="black"/>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200" b="1" i="0" u="none" strike="noStrike" kern="1200" cap="none" spc="0" normalizeH="0" baseline="0" noProof="0" dirty="0">
                <a:ln>
                  <a:noFill/>
                </a:ln>
                <a:solidFill>
                  <a:prstClr val="black"/>
                </a:solidFill>
                <a:effectLst/>
                <a:uLnTx/>
                <a:uFillTx/>
                <a:latin typeface="Nunito Sans" pitchFamily="2" charset="0"/>
              </a:rPr>
              <a:t>RTR212/ 213.</a:t>
            </a:r>
            <a:r>
              <a:rPr kumimoji="0" lang="es-ES" sz="1200" b="0" i="0" u="none" strike="noStrike" kern="1200" cap="none" spc="0" normalizeH="0" baseline="0" noProof="0" dirty="0">
                <a:ln>
                  <a:noFill/>
                </a:ln>
                <a:solidFill>
                  <a:srgbClr val="004885"/>
                </a:solidFill>
                <a:effectLst/>
                <a:uLnTx/>
                <a:uFillTx/>
                <a:latin typeface="Nunito Sans" pitchFamily="2" charset="0"/>
              </a:rPr>
              <a:t> </a:t>
            </a:r>
            <a:r>
              <a:rPr kumimoji="0" lang="es-ES" sz="1200" b="1" i="0" u="none" strike="noStrike" kern="1200" cap="none" spc="0" normalizeH="0" baseline="0" noProof="0" dirty="0">
                <a:ln>
                  <a:noFill/>
                </a:ln>
                <a:solidFill>
                  <a:prstClr val="black"/>
                </a:solidFill>
                <a:effectLst/>
                <a:uLnTx/>
                <a:uFillTx/>
                <a:latin typeface="Nunito Sans" pitchFamily="2" charset="0"/>
              </a:rPr>
              <a:t>Del total de trámites parcial y OPAS  totalmente en línea, ¿cuántos cumplían con todos los criterios de usabilidad web, definidos en el anexo 1 de la Resolución MinTIC 1519 de 2020?</a:t>
            </a:r>
            <a:r>
              <a:rPr kumimoji="0" lang="es-CO" sz="1200" b="0" i="0" u="none" strike="noStrike" kern="1200" cap="none" spc="0" normalizeH="0" baseline="0" noProof="0" dirty="0">
                <a:ln>
                  <a:noFill/>
                </a:ln>
                <a:solidFill>
                  <a:srgbClr val="004885"/>
                </a:solidFill>
                <a:effectLst/>
                <a:uLnTx/>
                <a:uFillTx/>
                <a:latin typeface="Nunito Sans" pitchFamily="2" charset="0"/>
              </a:rPr>
              <a:t> </a:t>
            </a:r>
            <a:r>
              <a:rPr kumimoji="0" lang="es-CO" sz="1200" b="0" i="0" u="none" strike="noStrike" kern="1200" cap="none" spc="0" normalizeH="0" baseline="0" noProof="0" dirty="0">
                <a:ln>
                  <a:noFill/>
                </a:ln>
                <a:solidFill>
                  <a:prstClr val="black"/>
                </a:solidFill>
                <a:effectLst/>
                <a:uLnTx/>
                <a:uFillTx/>
                <a:latin typeface="Nunito Sans" pitchFamily="2" charset="0"/>
              </a:rPr>
              <a:t>Parcialmente en línea </a:t>
            </a:r>
            <a:r>
              <a:rPr lang="es-CO" sz="1200" dirty="0">
                <a:solidFill>
                  <a:prstClr val="black"/>
                </a:solidFill>
                <a:latin typeface="Nunito Sans" pitchFamily="2" charset="0"/>
              </a:rPr>
              <a:t>0</a:t>
            </a:r>
            <a:endParaRPr kumimoji="0" lang="es-CO" sz="1200" b="0" i="0" u="none" strike="noStrike" kern="1200" cap="none" spc="0" normalizeH="0" baseline="0" noProof="0" dirty="0">
              <a:ln>
                <a:noFill/>
              </a:ln>
              <a:solidFill>
                <a:prstClr val="black"/>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500" b="1" i="0" u="none" strike="noStrike" kern="1200" cap="none" spc="0" normalizeH="0" baseline="0" noProof="0" dirty="0">
              <a:ln>
                <a:noFill/>
              </a:ln>
              <a:solidFill>
                <a:prstClr val="black"/>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200" b="1" i="0" u="none" strike="noStrike" kern="1200" cap="none" spc="0" normalizeH="0" baseline="0" noProof="0" dirty="0">
                <a:ln>
                  <a:noFill/>
                </a:ln>
                <a:solidFill>
                  <a:prstClr val="black"/>
                </a:solidFill>
                <a:effectLst/>
                <a:uLnTx/>
                <a:uFillTx/>
                <a:latin typeface="Nunito Sans" pitchFamily="2" charset="0"/>
              </a:rPr>
              <a:t>RTR214/ 215 Del total de trámites y OPAS parcial y totalmente en línea, ¿cuántos permitían a los usuarios hacer </a:t>
            </a:r>
            <a:r>
              <a:rPr kumimoji="0" lang="es-CO" sz="1200" b="1" i="0" u="none" strike="noStrike" kern="1200" cap="none" spc="0" normalizeH="0" baseline="0" noProof="0" dirty="0">
                <a:ln>
                  <a:noFill/>
                </a:ln>
                <a:solidFill>
                  <a:prstClr val="black"/>
                </a:solidFill>
                <a:effectLst/>
                <a:uLnTx/>
                <a:uFillTx/>
                <a:latin typeface="Nunito Sans" pitchFamily="2" charset="0"/>
              </a:rPr>
              <a:t>seguimiento en línea?</a:t>
            </a:r>
            <a:r>
              <a:rPr kumimoji="0" lang="es-CO" sz="1200" b="0" i="0" u="none" strike="noStrike" kern="1200" cap="none" spc="0" normalizeH="0" baseline="0" noProof="0" dirty="0">
                <a:ln>
                  <a:noFill/>
                </a:ln>
                <a:solidFill>
                  <a:srgbClr val="004885"/>
                </a:solidFill>
                <a:effectLst/>
                <a:uLnTx/>
                <a:uFillTx/>
                <a:latin typeface="Nunito Sans" pitchFamily="2" charset="0"/>
              </a:rPr>
              <a:t> </a:t>
            </a:r>
            <a:r>
              <a:rPr kumimoji="0" lang="es-CO" sz="1200" b="0" i="0" u="none" strike="noStrike" kern="1200" cap="none" spc="0" normalizeH="0" baseline="0" noProof="0" dirty="0">
                <a:ln>
                  <a:noFill/>
                </a:ln>
                <a:solidFill>
                  <a:prstClr val="black"/>
                </a:solidFill>
                <a:effectLst/>
                <a:uLnTx/>
                <a:uFillTx/>
                <a:latin typeface="Nunito Sans" pitchFamily="2" charset="0"/>
              </a:rPr>
              <a:t>Parcialmente en línea: 3 / 0</a:t>
            </a:r>
          </a:p>
          <a:p>
            <a:pPr marL="0" indent="0" algn="just">
              <a:spcBef>
                <a:spcPts val="0"/>
              </a:spcBef>
              <a:buNone/>
            </a:pPr>
            <a:endParaRPr lang="es-ES" sz="500" b="1" dirty="0">
              <a:latin typeface="Nunito Sans" pitchFamily="2" charset="0"/>
            </a:endParaRPr>
          </a:p>
          <a:p>
            <a:pPr marL="0" indent="0" algn="just">
              <a:spcBef>
                <a:spcPts val="0"/>
              </a:spcBef>
              <a:buNone/>
            </a:pPr>
            <a:r>
              <a:rPr lang="es-ES" sz="1200" b="1" dirty="0">
                <a:latin typeface="Nunito Sans" pitchFamily="2" charset="0"/>
              </a:rPr>
              <a:t>RTR221. Indique el promedio mensual de usuarios, de los trámites que usan el servicio de autenticación digital de los Servicios Ciudadanos Digitales, proyectado para la vigencia 2023: </a:t>
            </a:r>
            <a:r>
              <a:rPr lang="es-ES" sz="1200" dirty="0">
                <a:solidFill>
                  <a:srgbClr val="FF0000"/>
                </a:solidFill>
                <a:latin typeface="Nunito Sans" pitchFamily="2" charset="0"/>
              </a:rPr>
              <a:t>Si bien se dio respuesta no es claro quien responde por ese dato</a:t>
            </a:r>
          </a:p>
          <a:p>
            <a:pPr algn="just"/>
            <a:endParaRPr lang="es-CO" sz="500" b="1" dirty="0">
              <a:solidFill>
                <a:prstClr val="black"/>
              </a:solidFill>
              <a:latin typeface="Nunito Sans" pitchFamily="2" charset="0"/>
            </a:endParaRPr>
          </a:p>
          <a:p>
            <a:pPr algn="just"/>
            <a:r>
              <a:rPr lang="es-CO" sz="1200" b="1" dirty="0">
                <a:solidFill>
                  <a:prstClr val="black"/>
                </a:solidFill>
                <a:latin typeface="Nunito Sans" pitchFamily="2" charset="0"/>
              </a:rPr>
              <a:t>RTR225. El servicio de Carpeta Ciudadana Digital le ha permitido a la entidad: </a:t>
            </a:r>
            <a:r>
              <a:rPr lang="es-CO" sz="1200" dirty="0">
                <a:solidFill>
                  <a:prstClr val="black"/>
                </a:solidFill>
                <a:latin typeface="Nunito Sans" pitchFamily="2" charset="0"/>
              </a:rPr>
              <a:t>Reducir el número de PQRSD en la entidad, Reducir los tiempos de respuesta de los trámites, Reducir el consumo de papel necesario para dar respuesta a los trámites, Otros beneficios. Indique cuáles, Según las mediciones adelantadas por la entidad, el servicio de Carpeta Ciudadana Digital no le ha generado beneficios. </a:t>
            </a:r>
          </a:p>
          <a:p>
            <a:pPr marL="0" indent="0" algn="just">
              <a:buNone/>
            </a:pPr>
            <a:endParaRPr lang="es-ES" sz="500" b="1" dirty="0">
              <a:latin typeface="Nunito Sans" pitchFamily="2" charset="0"/>
            </a:endParaRPr>
          </a:p>
          <a:p>
            <a:pPr marL="0" indent="0" algn="just">
              <a:buNone/>
            </a:pPr>
            <a:r>
              <a:rPr lang="es-ES" sz="1200" b="1" dirty="0">
                <a:latin typeface="Nunito Sans" pitchFamily="2" charset="0"/>
              </a:rPr>
              <a:t>RTR230. La entidad durante la vigencia evaluada registró trimestralmente en el SUIT los datos de </a:t>
            </a:r>
            <a:r>
              <a:rPr lang="es-CO" sz="1200" b="1" dirty="0">
                <a:latin typeface="Nunito Sans" pitchFamily="2" charset="0"/>
              </a:rPr>
              <a:t>operación de: </a:t>
            </a:r>
            <a:r>
              <a:rPr lang="es-CO" sz="1200" dirty="0">
                <a:latin typeface="Nunito Sans" pitchFamily="2" charset="0"/>
              </a:rPr>
              <a:t>Otros Procedimientos Administrativos, </a:t>
            </a:r>
            <a:r>
              <a:rPr lang="es-ES" sz="1200" dirty="0">
                <a:latin typeface="Nunito Sans" pitchFamily="2" charset="0"/>
              </a:rPr>
              <a:t>Consultas de acceso a información pública</a:t>
            </a:r>
          </a:p>
        </p:txBody>
      </p:sp>
      <p:sp>
        <p:nvSpPr>
          <p:cNvPr id="2" name="TextBox 6">
            <a:extLst>
              <a:ext uri="{FF2B5EF4-FFF2-40B4-BE49-F238E27FC236}">
                <a16:creationId xmlns:a16="http://schemas.microsoft.com/office/drawing/2014/main" id="{30ED13A1-EBA5-EAA8-6A6A-B05DCA04600E}"/>
              </a:ext>
            </a:extLst>
          </p:cNvPr>
          <p:cNvSpPr txBox="1"/>
          <p:nvPr/>
        </p:nvSpPr>
        <p:spPr>
          <a:xfrm>
            <a:off x="25400" y="6679954"/>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
        <p:nvSpPr>
          <p:cNvPr id="5" name="TextBox 6">
            <a:extLst>
              <a:ext uri="{FF2B5EF4-FFF2-40B4-BE49-F238E27FC236}">
                <a16:creationId xmlns:a16="http://schemas.microsoft.com/office/drawing/2014/main" id="{0257BDF4-E883-F35B-7405-3154B4E84DCB}"/>
              </a:ext>
            </a:extLst>
          </p:cNvPr>
          <p:cNvSpPr txBox="1"/>
          <p:nvPr/>
        </p:nvSpPr>
        <p:spPr>
          <a:xfrm>
            <a:off x="102479" y="60802"/>
            <a:ext cx="11085921" cy="830997"/>
          </a:xfrm>
          <a:prstGeom prst="rect">
            <a:avLst/>
          </a:prstGeom>
          <a:noFill/>
        </p:spPr>
        <p:txBody>
          <a:bodyPr wrap="square" rtlCol="0">
            <a:spAutoFit/>
          </a:bodyPr>
          <a:lstStyle>
            <a:defPPr>
              <a:defRPr lang="es-CO"/>
            </a:defPPr>
            <a:lvl1pPr>
              <a:defRPr sz="3200" b="1">
                <a:solidFill>
                  <a:srgbClr val="4DAF46"/>
                </a:solidFill>
                <a:latin typeface="Verdana" panose="020B0604030504040204" pitchFamily="34" charset="0"/>
                <a:ea typeface="Verdana" panose="020B0604030504040204" pitchFamily="34" charset="0"/>
              </a:defRPr>
            </a:lvl1pPr>
          </a:lstStyle>
          <a:p>
            <a:r>
              <a:rPr lang="es-CO" sz="2800" dirty="0"/>
              <a:t>3. Dimensión de Gestión con Valores para Resultados.</a:t>
            </a:r>
          </a:p>
          <a:p>
            <a:r>
              <a:rPr lang="es-CO" sz="2000" dirty="0">
                <a:solidFill>
                  <a:schemeClr val="bg2">
                    <a:lumMod val="50000"/>
                  </a:schemeClr>
                </a:solidFill>
              </a:rPr>
              <a:t>Puntaje. 91,8</a:t>
            </a:r>
            <a:endParaRPr lang="es-ES" sz="2000" dirty="0">
              <a:solidFill>
                <a:schemeClr val="bg2">
                  <a:lumMod val="50000"/>
                </a:schemeClr>
              </a:solidFill>
            </a:endParaRPr>
          </a:p>
        </p:txBody>
      </p:sp>
    </p:spTree>
    <p:extLst>
      <p:ext uri="{BB962C8B-B14F-4D97-AF65-F5344CB8AC3E}">
        <p14:creationId xmlns:p14="http://schemas.microsoft.com/office/powerpoint/2010/main" val="5071089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2">
            <a:extLst>
              <a:ext uri="{FF2B5EF4-FFF2-40B4-BE49-F238E27FC236}">
                <a16:creationId xmlns:a16="http://schemas.microsoft.com/office/drawing/2014/main" id="{C6F916D0-09FB-109B-46B0-A006212AEB27}"/>
              </a:ext>
            </a:extLst>
          </p:cNvPr>
          <p:cNvSpPr>
            <a:spLocks noGrp="1"/>
          </p:cNvSpPr>
          <p:nvPr>
            <p:ph idx="1"/>
          </p:nvPr>
        </p:nvSpPr>
        <p:spPr>
          <a:xfrm>
            <a:off x="188536" y="1452468"/>
            <a:ext cx="11347672" cy="5088678"/>
          </a:xfrm>
        </p:spPr>
        <p:txBody>
          <a:bodyPr>
            <a:noAutofit/>
          </a:bodyPr>
          <a:lstStyle/>
          <a:p>
            <a:pPr marL="0" indent="0">
              <a:buNone/>
            </a:pPr>
            <a:r>
              <a:rPr lang="es-ES" sz="1400" b="1" dirty="0">
                <a:latin typeface="Nunito Sans" pitchFamily="2" charset="0"/>
              </a:rPr>
              <a:t>RACIONALIZACIÓN DE TRÁMITES oportunidades de mejora</a:t>
            </a:r>
          </a:p>
          <a:p>
            <a:pPr marL="0" indent="0">
              <a:buNone/>
            </a:pPr>
            <a:r>
              <a:rPr lang="es-ES" sz="1400" b="1" dirty="0">
                <a:latin typeface="Nunito Sans" pitchFamily="2" charset="0"/>
              </a:rPr>
              <a:t>ESTADO ACTUAL</a:t>
            </a:r>
          </a:p>
        </p:txBody>
      </p:sp>
      <p:sp>
        <p:nvSpPr>
          <p:cNvPr id="10" name="CuadroTexto 9">
            <a:extLst>
              <a:ext uri="{FF2B5EF4-FFF2-40B4-BE49-F238E27FC236}">
                <a16:creationId xmlns:a16="http://schemas.microsoft.com/office/drawing/2014/main" id="{0F056842-FAE9-CD80-A028-227538DFB7E2}"/>
              </a:ext>
            </a:extLst>
          </p:cNvPr>
          <p:cNvSpPr txBox="1"/>
          <p:nvPr/>
        </p:nvSpPr>
        <p:spPr>
          <a:xfrm>
            <a:off x="382415" y="4925009"/>
            <a:ext cx="10920323" cy="1292662"/>
          </a:xfrm>
          <a:prstGeom prst="rect">
            <a:avLst/>
          </a:prstGeom>
          <a:noFill/>
        </p:spPr>
        <p:txBody>
          <a:bodyPr wrap="square" rtlCol="0">
            <a:spAutoFit/>
          </a:bodyPr>
          <a:lstStyle/>
          <a:p>
            <a:pPr algn="just"/>
            <a:r>
              <a:rPr lang="es-ES" sz="1200" dirty="0">
                <a:latin typeface="Nunito Sans" pitchFamily="2" charset="0"/>
                <a:ea typeface="Verdana" panose="020B0604030504040204" pitchFamily="34" charset="0"/>
              </a:rPr>
              <a:t>En general hay bajo avance en la sistematización de trámites y OPAS, Trámites 17: 1 Totalmente en Línea, 6 parcialmente en línea y 10 presenciales, OPAS: 3: 1, parcialmente, 2 sin sistematizar, Consultas de información pública sin identificar ni registrar</a:t>
            </a:r>
          </a:p>
          <a:p>
            <a:pPr algn="just"/>
            <a:endParaRPr lang="es-ES" sz="1200" dirty="0">
              <a:latin typeface="Nunito Sans" pitchFamily="2" charset="0"/>
              <a:ea typeface="Verdana" panose="020B0604030504040204" pitchFamily="34" charset="0"/>
              <a:cs typeface="Verdana" panose="020B0604030504040204" pitchFamily="34" charset="0"/>
            </a:endParaRPr>
          </a:p>
          <a:p>
            <a:pPr algn="just">
              <a:lnSpc>
                <a:spcPct val="50000"/>
              </a:lnSpc>
            </a:pPr>
            <a:endParaRPr lang="es-ES" sz="1200" dirty="0">
              <a:latin typeface="Nunito Sans" pitchFamily="2" charset="0"/>
              <a:ea typeface="Verdana" panose="020B0604030504040204" pitchFamily="34" charset="0"/>
              <a:cs typeface="Verdana" panose="020B0604030504040204" pitchFamily="34" charset="0"/>
            </a:endParaRPr>
          </a:p>
          <a:p>
            <a:pPr algn="just"/>
            <a:r>
              <a:rPr lang="es-ES" sz="1200" dirty="0">
                <a:latin typeface="Nunito Sans" pitchFamily="2" charset="0"/>
                <a:ea typeface="Verdana" panose="020B0604030504040204" pitchFamily="34" charset="0"/>
                <a:cs typeface="Verdana" panose="020B0604030504040204" pitchFamily="34" charset="0"/>
              </a:rPr>
              <a:t>Sobre trámites y OPAS preguntan:</a:t>
            </a:r>
          </a:p>
          <a:p>
            <a:pPr marL="285750" indent="-285750" algn="just">
              <a:buFont typeface="Arial" panose="020B0604020202020204" pitchFamily="34" charset="0"/>
              <a:buChar char="•"/>
            </a:pPr>
            <a:r>
              <a:rPr lang="es-ES" sz="1200" dirty="0">
                <a:latin typeface="Nunito Sans" pitchFamily="2" charset="0"/>
                <a:ea typeface="Verdana" panose="020B0604030504040204" pitchFamily="34" charset="0"/>
                <a:cs typeface="Verdana" panose="020B0604030504040204" pitchFamily="34" charset="0"/>
              </a:rPr>
              <a:t>Cuantos requerían servicio de intercambio y cuantos tenían interoperabilidad</a:t>
            </a:r>
          </a:p>
          <a:p>
            <a:pPr marL="285750" indent="-285750" algn="just">
              <a:buFont typeface="Arial" panose="020B0604020202020204" pitchFamily="34" charset="0"/>
              <a:buChar char="•"/>
            </a:pPr>
            <a:r>
              <a:rPr lang="es-ES" sz="1200" dirty="0">
                <a:latin typeface="Nunito Sans" pitchFamily="2" charset="0"/>
                <a:ea typeface="Verdana" panose="020B0604030504040204" pitchFamily="34" charset="0"/>
                <a:cs typeface="Verdana" panose="020B0604030504040204" pitchFamily="34" charset="0"/>
              </a:rPr>
              <a:t>Cuantos requieren autenticar la identidad del usuario y cuantos usaron el servicio de autenticación digital de los Servicios Ciudadanos Digitales</a:t>
            </a:r>
            <a:endParaRPr lang="es-CO" sz="1200" dirty="0">
              <a:latin typeface="Nunito Sans" pitchFamily="2" charset="0"/>
              <a:ea typeface="Verdana" panose="020B0604030504040204" pitchFamily="34" charset="0"/>
              <a:cs typeface="Verdana" panose="020B0604030504040204" pitchFamily="34" charset="0"/>
            </a:endParaRPr>
          </a:p>
        </p:txBody>
      </p:sp>
      <p:sp>
        <p:nvSpPr>
          <p:cNvPr id="12" name="CuadroTexto 11">
            <a:extLst>
              <a:ext uri="{FF2B5EF4-FFF2-40B4-BE49-F238E27FC236}">
                <a16:creationId xmlns:a16="http://schemas.microsoft.com/office/drawing/2014/main" id="{5C4FFAF8-3646-C004-5741-15D3E6BBD414}"/>
              </a:ext>
            </a:extLst>
          </p:cNvPr>
          <p:cNvSpPr txBox="1"/>
          <p:nvPr/>
        </p:nvSpPr>
        <p:spPr>
          <a:xfrm>
            <a:off x="188536" y="929248"/>
            <a:ext cx="6094428" cy="5232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srgbClr val="4472C4">
                    <a:lumMod val="75000"/>
                  </a:srgbClr>
                </a:solidFill>
                <a:effectLst/>
                <a:uLnTx/>
                <a:uFillTx/>
                <a:latin typeface="Nunito Sans" pitchFamily="2" charset="0"/>
              </a:rPr>
              <a:t>POLITICA RACIONALIZACIÓN DE TRÁMITES 2022: 80,3.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srgbClr val="4472C4">
                    <a:lumMod val="75000"/>
                  </a:srgbClr>
                </a:solidFill>
                <a:effectLst/>
                <a:uLnTx/>
                <a:uFillTx/>
                <a:latin typeface="Nunito Sans" pitchFamily="2" charset="0"/>
              </a:rPr>
              <a:t>PREGUNTAS 2023: </a:t>
            </a:r>
            <a:r>
              <a:rPr lang="es-ES" sz="1400" b="1" dirty="0">
                <a:solidFill>
                  <a:srgbClr val="4472C4">
                    <a:lumMod val="75000"/>
                  </a:srgbClr>
                </a:solidFill>
                <a:latin typeface="Nunito Sans" pitchFamily="2" charset="0"/>
              </a:rPr>
              <a:t>29</a:t>
            </a:r>
            <a:r>
              <a:rPr kumimoji="0" lang="es-ES" sz="1400" b="1" i="0" u="none" strike="noStrike" kern="1200" cap="none" spc="0" normalizeH="0" baseline="0" noProof="0" dirty="0">
                <a:ln>
                  <a:noFill/>
                </a:ln>
                <a:solidFill>
                  <a:schemeClr val="accent1">
                    <a:lumMod val="75000"/>
                  </a:schemeClr>
                </a:solidFill>
                <a:effectLst/>
                <a:uLnTx/>
                <a:uFillTx/>
                <a:latin typeface="Nunito Sans" pitchFamily="2" charset="0"/>
              </a:rPr>
              <a:t> PUNTAJE 2023 76.7</a:t>
            </a:r>
            <a:endParaRPr kumimoji="0" lang="es-ES" sz="1400" b="1" i="0" u="none" strike="noStrike" kern="1200" cap="none" spc="0" normalizeH="0" baseline="0" noProof="0" dirty="0">
              <a:ln>
                <a:noFill/>
              </a:ln>
              <a:solidFill>
                <a:srgbClr val="4472C4">
                  <a:lumMod val="75000"/>
                </a:srgbClr>
              </a:solidFill>
              <a:effectLst/>
              <a:uLnTx/>
              <a:uFillTx/>
              <a:latin typeface="Nunito Sans" pitchFamily="2" charset="0"/>
            </a:endParaRPr>
          </a:p>
        </p:txBody>
      </p:sp>
      <p:pic>
        <p:nvPicPr>
          <p:cNvPr id="14" name="Imagen 13">
            <a:extLst>
              <a:ext uri="{FF2B5EF4-FFF2-40B4-BE49-F238E27FC236}">
                <a16:creationId xmlns:a16="http://schemas.microsoft.com/office/drawing/2014/main" id="{ED5EB472-3AE0-CB4A-4454-8C64D70D0B0A}"/>
              </a:ext>
            </a:extLst>
          </p:cNvPr>
          <p:cNvPicPr>
            <a:picLocks noChangeAspect="1"/>
          </p:cNvPicPr>
          <p:nvPr/>
        </p:nvPicPr>
        <p:blipFill>
          <a:blip r:embed="rId3"/>
          <a:stretch>
            <a:fillRect/>
          </a:stretch>
        </p:blipFill>
        <p:spPr>
          <a:xfrm>
            <a:off x="4674495" y="1712732"/>
            <a:ext cx="6518523" cy="1518552"/>
          </a:xfrm>
          <a:prstGeom prst="rect">
            <a:avLst/>
          </a:prstGeom>
        </p:spPr>
      </p:pic>
      <p:pic>
        <p:nvPicPr>
          <p:cNvPr id="15" name="Imagen 14">
            <a:extLst>
              <a:ext uri="{FF2B5EF4-FFF2-40B4-BE49-F238E27FC236}">
                <a16:creationId xmlns:a16="http://schemas.microsoft.com/office/drawing/2014/main" id="{B3D76166-B442-1209-514A-C84575E7B970}"/>
              </a:ext>
            </a:extLst>
          </p:cNvPr>
          <p:cNvPicPr>
            <a:picLocks noChangeAspect="1"/>
          </p:cNvPicPr>
          <p:nvPr/>
        </p:nvPicPr>
        <p:blipFill>
          <a:blip r:embed="rId4"/>
          <a:stretch>
            <a:fillRect/>
          </a:stretch>
        </p:blipFill>
        <p:spPr>
          <a:xfrm>
            <a:off x="4376409" y="3337817"/>
            <a:ext cx="6816609" cy="1518552"/>
          </a:xfrm>
          <a:prstGeom prst="rect">
            <a:avLst/>
          </a:prstGeom>
        </p:spPr>
      </p:pic>
      <p:sp>
        <p:nvSpPr>
          <p:cNvPr id="2" name="TextBox 6">
            <a:extLst>
              <a:ext uri="{FF2B5EF4-FFF2-40B4-BE49-F238E27FC236}">
                <a16:creationId xmlns:a16="http://schemas.microsoft.com/office/drawing/2014/main" id="{F27607A4-3698-DEFA-4D65-9A7C42DE0621}"/>
              </a:ext>
            </a:extLst>
          </p:cNvPr>
          <p:cNvSpPr txBox="1"/>
          <p:nvPr/>
        </p:nvSpPr>
        <p:spPr>
          <a:xfrm>
            <a:off x="25400" y="6679954"/>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
        <p:nvSpPr>
          <p:cNvPr id="4" name="TextBox 6">
            <a:extLst>
              <a:ext uri="{FF2B5EF4-FFF2-40B4-BE49-F238E27FC236}">
                <a16:creationId xmlns:a16="http://schemas.microsoft.com/office/drawing/2014/main" id="{27E006C2-FC78-34F8-0F74-C92A73CEB92B}"/>
              </a:ext>
            </a:extLst>
          </p:cNvPr>
          <p:cNvSpPr txBox="1"/>
          <p:nvPr/>
        </p:nvSpPr>
        <p:spPr>
          <a:xfrm>
            <a:off x="121333" y="60802"/>
            <a:ext cx="11085921" cy="830997"/>
          </a:xfrm>
          <a:prstGeom prst="rect">
            <a:avLst/>
          </a:prstGeom>
          <a:noFill/>
        </p:spPr>
        <p:txBody>
          <a:bodyPr wrap="square" rtlCol="0">
            <a:spAutoFit/>
          </a:bodyPr>
          <a:lstStyle>
            <a:defPPr>
              <a:defRPr lang="es-CO"/>
            </a:defPPr>
            <a:lvl1pPr>
              <a:defRPr sz="3200" b="1">
                <a:solidFill>
                  <a:srgbClr val="4DAF46"/>
                </a:solidFill>
                <a:latin typeface="Verdana" panose="020B0604030504040204" pitchFamily="34" charset="0"/>
                <a:ea typeface="Verdana" panose="020B0604030504040204" pitchFamily="34" charset="0"/>
              </a:defRPr>
            </a:lvl1pPr>
          </a:lstStyle>
          <a:p>
            <a:r>
              <a:rPr lang="es-CO" sz="2800" dirty="0"/>
              <a:t>3. Dimensión de Gestión con Valores para Resultados.</a:t>
            </a:r>
          </a:p>
          <a:p>
            <a:r>
              <a:rPr lang="es-CO" sz="2000" dirty="0">
                <a:solidFill>
                  <a:schemeClr val="bg2">
                    <a:lumMod val="50000"/>
                  </a:schemeClr>
                </a:solidFill>
              </a:rPr>
              <a:t>Puntaje. 91,8</a:t>
            </a:r>
            <a:endParaRPr lang="es-ES" sz="2000" dirty="0">
              <a:solidFill>
                <a:schemeClr val="bg2">
                  <a:lumMod val="50000"/>
                </a:schemeClr>
              </a:solidFill>
            </a:endParaRPr>
          </a:p>
        </p:txBody>
      </p:sp>
    </p:spTree>
    <p:extLst>
      <p:ext uri="{BB962C8B-B14F-4D97-AF65-F5344CB8AC3E}">
        <p14:creationId xmlns:p14="http://schemas.microsoft.com/office/powerpoint/2010/main" val="32578133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8F9E3D58-5FA5-D0A6-5E7E-5C1A2EF1A498}"/>
              </a:ext>
            </a:extLst>
          </p:cNvPr>
          <p:cNvGraphicFramePr>
            <a:graphicFrameLocks noGrp="1"/>
          </p:cNvGraphicFramePr>
          <p:nvPr>
            <p:extLst>
              <p:ext uri="{D42A27DB-BD31-4B8C-83A1-F6EECF244321}">
                <p14:modId xmlns:p14="http://schemas.microsoft.com/office/powerpoint/2010/main" val="177360108"/>
              </p:ext>
            </p:extLst>
          </p:nvPr>
        </p:nvGraphicFramePr>
        <p:xfrm>
          <a:off x="427348" y="1730400"/>
          <a:ext cx="4329759" cy="2581135"/>
        </p:xfrm>
        <a:graphic>
          <a:graphicData uri="http://schemas.openxmlformats.org/drawingml/2006/table">
            <a:tbl>
              <a:tblPr/>
              <a:tblGrid>
                <a:gridCol w="552179">
                  <a:extLst>
                    <a:ext uri="{9D8B030D-6E8A-4147-A177-3AD203B41FA5}">
                      <a16:colId xmlns:a16="http://schemas.microsoft.com/office/drawing/2014/main" val="1762294619"/>
                    </a:ext>
                  </a:extLst>
                </a:gridCol>
                <a:gridCol w="3223534">
                  <a:extLst>
                    <a:ext uri="{9D8B030D-6E8A-4147-A177-3AD203B41FA5}">
                      <a16:colId xmlns:a16="http://schemas.microsoft.com/office/drawing/2014/main" val="1440327357"/>
                    </a:ext>
                  </a:extLst>
                </a:gridCol>
                <a:gridCol w="554046">
                  <a:extLst>
                    <a:ext uri="{9D8B030D-6E8A-4147-A177-3AD203B41FA5}">
                      <a16:colId xmlns:a16="http://schemas.microsoft.com/office/drawing/2014/main" val="1506304489"/>
                    </a:ext>
                  </a:extLst>
                </a:gridCol>
              </a:tblGrid>
              <a:tr h="806856">
                <a:tc>
                  <a:txBody>
                    <a:bodyPr/>
                    <a:lstStyle/>
                    <a:p>
                      <a:pPr algn="ctr" fontAlgn="ctr"/>
                      <a:r>
                        <a:rPr lang="es-CO" sz="1100" b="1" i="0" u="none" strike="noStrike" kern="1200" dirty="0">
                          <a:solidFill>
                            <a:srgbClr val="FFFFFF"/>
                          </a:solidFill>
                          <a:effectLst/>
                          <a:latin typeface="Nunito Sans" pitchFamily="2" charset="0"/>
                          <a:ea typeface="+mn-ea"/>
                          <a:cs typeface="+mn-cs"/>
                        </a:rPr>
                        <a:t>NO. INDICE</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100" b="1" i="0" u="none" strike="noStrike" kern="1200" dirty="0">
                          <a:solidFill>
                            <a:srgbClr val="FFFFFF"/>
                          </a:solidFill>
                          <a:effectLst/>
                          <a:latin typeface="Nunito Sans" pitchFamily="2" charset="0"/>
                          <a:ea typeface="+mn-ea"/>
                          <a:cs typeface="+mn-cs"/>
                        </a:rPr>
                        <a:t>POLITICA TRANSPARECIA, ACCESO A LA INFORMACION YLUCHA CONTRA LA CORRUPCION</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100" b="1" i="0" u="none" strike="noStrike" kern="1200" dirty="0">
                          <a:solidFill>
                            <a:srgbClr val="FFFFFF"/>
                          </a:solidFill>
                          <a:effectLst/>
                          <a:latin typeface="Nunito Sans" pitchFamily="2" charset="0"/>
                          <a:ea typeface="+mn-ea"/>
                          <a:cs typeface="+mn-cs"/>
                        </a:rPr>
                        <a:t>PUNTAJE</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extLst>
                  <a:ext uri="{0D108BD9-81ED-4DB2-BD59-A6C34878D82A}">
                    <a16:rowId xmlns:a16="http://schemas.microsoft.com/office/drawing/2014/main" val="752987568"/>
                  </a:ext>
                </a:extLst>
              </a:tr>
              <a:tr h="729973">
                <a:tc>
                  <a:txBody>
                    <a:bodyPr/>
                    <a:lstStyle/>
                    <a:p>
                      <a:pPr algn="ctr" fontAlgn="ctr"/>
                      <a:r>
                        <a:rPr lang="es-CO" sz="1200" b="0" i="0" u="none" strike="noStrike" kern="1200" dirty="0">
                          <a:solidFill>
                            <a:srgbClr val="000000"/>
                          </a:solidFill>
                          <a:effectLst/>
                          <a:latin typeface="Nunito Sans" pitchFamily="2" charset="0"/>
                          <a:ea typeface="+mn-ea"/>
                          <a:cs typeface="+mn-cs"/>
                        </a:rPr>
                        <a:t>I48</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kern="1200" dirty="0">
                          <a:solidFill>
                            <a:srgbClr val="000000"/>
                          </a:solidFill>
                          <a:effectLst/>
                          <a:latin typeface="Nunito Sans" pitchFamily="2" charset="0"/>
                          <a:ea typeface="+mn-ea"/>
                          <a:cs typeface="+mn-cs"/>
                        </a:rPr>
                        <a:t>GESTIÓN DE RIESGOS DE CORRUPCIÓN</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kern="1200" dirty="0">
                          <a:solidFill>
                            <a:srgbClr val="000000"/>
                          </a:solidFill>
                          <a:effectLst/>
                          <a:latin typeface="Nunito Sans" pitchFamily="2" charset="0"/>
                          <a:ea typeface="+mn-ea"/>
                          <a:cs typeface="+mn-cs"/>
                        </a:rPr>
                        <a:t>84,0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581894481"/>
                  </a:ext>
                </a:extLst>
              </a:tr>
              <a:tr h="1044306">
                <a:tc>
                  <a:txBody>
                    <a:bodyPr/>
                    <a:lstStyle/>
                    <a:p>
                      <a:pPr algn="ctr" fontAlgn="ctr"/>
                      <a:r>
                        <a:rPr lang="es-CO" sz="1200" b="0" i="0" u="none" strike="noStrike" kern="1200" dirty="0">
                          <a:solidFill>
                            <a:srgbClr val="000000"/>
                          </a:solidFill>
                          <a:effectLst/>
                          <a:latin typeface="Nunito Sans" pitchFamily="2" charset="0"/>
                          <a:ea typeface="+mn-ea"/>
                          <a:cs typeface="+mn-cs"/>
                        </a:rPr>
                        <a:t>I49</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kern="1200" dirty="0">
                          <a:solidFill>
                            <a:srgbClr val="000000"/>
                          </a:solidFill>
                          <a:effectLst/>
                          <a:latin typeface="Nunito Sans" pitchFamily="2" charset="0"/>
                          <a:ea typeface="+mn-ea"/>
                          <a:cs typeface="+mn-cs"/>
                        </a:rPr>
                        <a:t>ÍNDICE DE TRANSPARENCIA Y ACCESO A LA INFORMACIÓN PÚBLICA </a:t>
                      </a:r>
                      <a:br>
                        <a:rPr lang="es-CO" sz="1200" b="0" i="0" u="none" strike="noStrike" kern="1200" dirty="0">
                          <a:solidFill>
                            <a:srgbClr val="000000"/>
                          </a:solidFill>
                          <a:effectLst/>
                          <a:latin typeface="Nunito Sans" pitchFamily="2" charset="0"/>
                          <a:ea typeface="+mn-ea"/>
                          <a:cs typeface="+mn-cs"/>
                        </a:rPr>
                      </a:br>
                      <a:endParaRPr lang="es-CO" sz="1200" b="0" i="0" u="none" strike="noStrike" kern="1200" dirty="0">
                        <a:solidFill>
                          <a:srgbClr val="000000"/>
                        </a:solidFill>
                        <a:effectLst/>
                        <a:latin typeface="Nunito Sans" pitchFamily="2" charset="0"/>
                        <a:ea typeface="+mn-ea"/>
                        <a:cs typeface="+mn-cs"/>
                      </a:endParaRP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kern="1200" dirty="0">
                          <a:solidFill>
                            <a:srgbClr val="000000"/>
                          </a:solidFill>
                          <a:effectLst/>
                          <a:latin typeface="Nunito Sans" pitchFamily="2" charset="0"/>
                          <a:ea typeface="+mn-ea"/>
                          <a:cs typeface="+mn-cs"/>
                        </a:rPr>
                        <a:t>100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4225669865"/>
                  </a:ext>
                </a:extLst>
              </a:tr>
            </a:tbl>
          </a:graphicData>
        </a:graphic>
      </p:graphicFrame>
      <p:sp>
        <p:nvSpPr>
          <p:cNvPr id="6" name="CuadroTexto 5">
            <a:extLst>
              <a:ext uri="{FF2B5EF4-FFF2-40B4-BE49-F238E27FC236}">
                <a16:creationId xmlns:a16="http://schemas.microsoft.com/office/drawing/2014/main" id="{62425428-362C-92F0-F2F6-F3D6F43B0145}"/>
              </a:ext>
            </a:extLst>
          </p:cNvPr>
          <p:cNvSpPr txBox="1"/>
          <p:nvPr/>
        </p:nvSpPr>
        <p:spPr>
          <a:xfrm>
            <a:off x="4967926" y="743420"/>
            <a:ext cx="6994124" cy="4555093"/>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srgbClr val="4472C4">
                    <a:lumMod val="75000"/>
                  </a:srgbClr>
                </a:solidFill>
                <a:effectLst/>
                <a:uLnTx/>
                <a:uFillTx/>
                <a:latin typeface="Nunito Sans" pitchFamily="2" charset="0"/>
              </a:rPr>
              <a:t>POLITICA TRANSPARENCIA 2022:  92,7</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srgbClr val="4472C4">
                    <a:lumMod val="75000"/>
                  </a:srgbClr>
                </a:solidFill>
                <a:effectLst/>
                <a:uLnTx/>
                <a:uFillTx/>
                <a:latin typeface="Nunito Sans" pitchFamily="2" charset="0"/>
              </a:rPr>
              <a:t>PREGUNTAS 2023: 31</a:t>
            </a:r>
            <a:r>
              <a:rPr kumimoji="0" lang="es-ES" sz="1400" b="1" i="0" u="none" strike="noStrike" kern="1200" cap="none" spc="0" normalizeH="0" baseline="0" noProof="0" dirty="0">
                <a:ln>
                  <a:noFill/>
                </a:ln>
                <a:solidFill>
                  <a:schemeClr val="accent1">
                    <a:lumMod val="75000"/>
                  </a:schemeClr>
                </a:solidFill>
                <a:effectLst/>
                <a:uLnTx/>
                <a:uFillTx/>
                <a:latin typeface="Nunito Sans" pitchFamily="2" charset="0"/>
              </a:rPr>
              <a:t> PUNTAJE 2023 92,6 </a:t>
            </a:r>
            <a:r>
              <a:rPr kumimoji="0" lang="es-ES" sz="1400" b="1" i="0" u="none" strike="noStrike" kern="1200" cap="none" spc="0" normalizeH="0" baseline="0" noProof="0" dirty="0">
                <a:ln>
                  <a:noFill/>
                </a:ln>
                <a:solidFill>
                  <a:srgbClr val="FF0000"/>
                </a:solidFill>
                <a:effectLst/>
                <a:uLnTx/>
                <a:uFillTx/>
                <a:latin typeface="Nunito Sans" pitchFamily="2" charset="0"/>
              </a:rPr>
              <a:t>(-0,1)</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500" b="1" i="0" u="none" strike="noStrike" kern="1200" cap="none" spc="0" normalizeH="0" baseline="0" noProof="0" dirty="0">
              <a:ln>
                <a:noFill/>
              </a:ln>
              <a:solidFill>
                <a:srgbClr val="FF0000"/>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ES" sz="1200" b="1" dirty="0">
                <a:solidFill>
                  <a:schemeClr val="accent6">
                    <a:lumMod val="75000"/>
                  </a:schemeClr>
                </a:solidFill>
                <a:latin typeface="Nunito Sans" pitchFamily="2" charset="0"/>
                <a:ea typeface="Verdana" panose="020B0604030504040204" pitchFamily="34" charset="0"/>
              </a:rPr>
              <a:t>Mide la capacidad de la entidad pública para formular e implementar medidas de vinculación laboral al empleo público, para garantizar condiciones adecuadas del lugar de trabajo, y para el desarrollo de capacidades y competencias de los servidores públicos y contratistas con discapacidad</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s-ES" sz="500" b="1" dirty="0">
              <a:solidFill>
                <a:srgbClr val="FF0000"/>
              </a:solidFill>
              <a:latin typeface="Nunito Sans" pitchFamily="2" charset="0"/>
            </a:endParaRPr>
          </a:p>
          <a:p>
            <a:pPr algn="just"/>
            <a:r>
              <a:rPr lang="es-ES" sz="1200" b="1" dirty="0">
                <a:latin typeface="Nunito Sans" pitchFamily="2" charset="0"/>
                <a:ea typeface="Verdana" panose="020B0604030504040204" pitchFamily="34" charset="0"/>
              </a:rPr>
              <a:t>TRA210 ¿Cuáles de las siguientes causas fueron analizadas por la entidad en la vigencia evaluada para la identificación de riesgos asociados a posibles actos de corrupción?:</a:t>
            </a:r>
          </a:p>
          <a:p>
            <a:pPr algn="just"/>
            <a:r>
              <a:rPr lang="es-ES" sz="1200" dirty="0">
                <a:latin typeface="Nunito Sans" pitchFamily="2" charset="0"/>
                <a:ea typeface="Verdana" panose="020B0604030504040204" pitchFamily="34" charset="0"/>
              </a:rPr>
              <a:t>Procesos que involucran trámites que implican manejo de dinero en efectivo</a:t>
            </a:r>
          </a:p>
          <a:p>
            <a:pPr algn="just"/>
            <a:r>
              <a:rPr lang="es-ES" sz="1200" dirty="0">
                <a:latin typeface="Nunito Sans" pitchFamily="2" charset="0"/>
                <a:ea typeface="Verdana" panose="020B0604030504040204" pitchFamily="34" charset="0"/>
              </a:rPr>
              <a:t>Arqueos de caja adelantados por personal no idóneo y sin la autoridad requerida (adelantada por el mismo servidor o bien por otro servidor que no cuenta con un nivel jerárquico superior)</a:t>
            </a:r>
          </a:p>
          <a:p>
            <a:pPr algn="just"/>
            <a:r>
              <a:rPr lang="es-ES" sz="1200" dirty="0">
                <a:latin typeface="Nunito Sans" pitchFamily="2" charset="0"/>
                <a:ea typeface="Verdana" panose="020B0604030504040204" pitchFamily="34" charset="0"/>
              </a:rPr>
              <a:t>Fases de análisis de los requisitos con excesiva reserva que impida la transparencia en determinado proceso</a:t>
            </a:r>
          </a:p>
          <a:p>
            <a:pPr algn="just"/>
            <a:r>
              <a:rPr lang="es-ES" sz="1200" dirty="0">
                <a:latin typeface="Nunito Sans" pitchFamily="2" charset="0"/>
                <a:ea typeface="Verdana" panose="020B0604030504040204" pitchFamily="34" charset="0"/>
              </a:rPr>
              <a:t>Factores externos de presión en temas regulados que pueden incidir en las decisiones institucionales</a:t>
            </a:r>
          </a:p>
          <a:p>
            <a:pPr algn="just"/>
            <a:r>
              <a:rPr lang="es-ES" sz="1200" dirty="0">
                <a:latin typeface="Nunito Sans" pitchFamily="2" charset="0"/>
                <a:ea typeface="Verdana" panose="020B0604030504040204" pitchFamily="34" charset="0"/>
              </a:rPr>
              <a:t>Servidores con conflictos de interés en los temas sobre los cuales pueden incidir con su toma de decisiones</a:t>
            </a:r>
          </a:p>
          <a:p>
            <a:pPr algn="just"/>
            <a:r>
              <a:rPr lang="es-ES" sz="1200" dirty="0">
                <a:latin typeface="Nunito Sans" pitchFamily="2" charset="0"/>
                <a:ea typeface="Verdana" panose="020B0604030504040204" pitchFamily="34" charset="0"/>
              </a:rPr>
              <a:t>Falta de inclusión de acuerdos de confidencialidad y manejo de información interna que facilita su divulgación y uso no </a:t>
            </a:r>
            <a:r>
              <a:rPr lang="es-CO" sz="1200" dirty="0">
                <a:latin typeface="Nunito Sans" pitchFamily="2" charset="0"/>
                <a:ea typeface="Verdana" panose="020B0604030504040204" pitchFamily="34" charset="0"/>
              </a:rPr>
              <a:t>autorizado de información  Privilegiada</a:t>
            </a:r>
          </a:p>
          <a:p>
            <a:pPr algn="just"/>
            <a:r>
              <a:rPr lang="es-CO" sz="1200" dirty="0">
                <a:latin typeface="Nunito Sans" pitchFamily="2" charset="0"/>
                <a:ea typeface="Verdana" panose="020B0604030504040204" pitchFamily="34" charset="0"/>
              </a:rPr>
              <a:t>Inexistencia de archivos contables</a:t>
            </a:r>
          </a:p>
          <a:p>
            <a:pPr algn="just"/>
            <a:r>
              <a:rPr lang="es-ES" sz="1200" dirty="0">
                <a:latin typeface="Nunito Sans" pitchFamily="2" charset="0"/>
                <a:ea typeface="Verdana" panose="020B0604030504040204" pitchFamily="34" charset="0"/>
              </a:rPr>
              <a:t>Discrecionalidad para la toma de decisiones en grupos restringidos de servidores</a:t>
            </a:r>
          </a:p>
          <a:p>
            <a:pPr algn="just"/>
            <a:r>
              <a:rPr lang="es-ES" sz="1200" dirty="0">
                <a:latin typeface="Nunito Sans" pitchFamily="2" charset="0"/>
                <a:ea typeface="Verdana" panose="020B0604030504040204" pitchFamily="34" charset="0"/>
              </a:rPr>
              <a:t>Ausencia de publicación de los procesos precontractuales, contractuales o </a:t>
            </a:r>
            <a:r>
              <a:rPr lang="es-ES" sz="1200" dirty="0" err="1">
                <a:latin typeface="Nunito Sans" pitchFamily="2" charset="0"/>
                <a:ea typeface="Verdana" panose="020B0604030504040204" pitchFamily="34" charset="0"/>
              </a:rPr>
              <a:t>postcontractuales</a:t>
            </a:r>
            <a:r>
              <a:rPr lang="es-ES" sz="1200" dirty="0">
                <a:latin typeface="Nunito Sans" pitchFamily="2" charset="0"/>
                <a:ea typeface="Verdana" panose="020B0604030504040204" pitchFamily="34" charset="0"/>
              </a:rPr>
              <a:t> en </a:t>
            </a:r>
            <a:r>
              <a:rPr lang="es-ES" sz="1200" dirty="0" err="1">
                <a:latin typeface="Nunito Sans" pitchFamily="2" charset="0"/>
                <a:ea typeface="Verdana" panose="020B0604030504040204" pitchFamily="34" charset="0"/>
              </a:rPr>
              <a:t>Secop</a:t>
            </a:r>
            <a:r>
              <a:rPr lang="es-ES" sz="1200" dirty="0">
                <a:latin typeface="Nunito Sans" pitchFamily="2" charset="0"/>
                <a:ea typeface="Verdana" panose="020B0604030504040204" pitchFamily="34" charset="0"/>
              </a:rPr>
              <a:t> I y II</a:t>
            </a:r>
          </a:p>
        </p:txBody>
      </p:sp>
      <p:sp>
        <p:nvSpPr>
          <p:cNvPr id="8" name="CuadroTexto 7">
            <a:extLst>
              <a:ext uri="{FF2B5EF4-FFF2-40B4-BE49-F238E27FC236}">
                <a16:creationId xmlns:a16="http://schemas.microsoft.com/office/drawing/2014/main" id="{0A277ABD-1586-277E-355E-341B9B788147}"/>
              </a:ext>
            </a:extLst>
          </p:cNvPr>
          <p:cNvSpPr txBox="1"/>
          <p:nvPr/>
        </p:nvSpPr>
        <p:spPr>
          <a:xfrm>
            <a:off x="213371" y="5305397"/>
            <a:ext cx="11748679" cy="1446550"/>
          </a:xfrm>
          <a:prstGeom prst="rect">
            <a:avLst/>
          </a:prstGeom>
          <a:noFill/>
        </p:spPr>
        <p:txBody>
          <a:bodyPr wrap="square">
            <a:spAutoFit/>
          </a:bodyPr>
          <a:lstStyle/>
          <a:p>
            <a:pPr marR="0" lvl="0" defTabSz="914400" rtl="0" eaLnBrk="1" fontAlgn="auto" latinLnBrk="0" hangingPunct="1">
              <a:lnSpc>
                <a:spcPct val="100000"/>
              </a:lnSpc>
              <a:spcBef>
                <a:spcPts val="0"/>
              </a:spcBef>
              <a:spcAft>
                <a:spcPts val="0"/>
              </a:spcAft>
              <a:buClrTx/>
              <a:buSzTx/>
              <a:tabLst/>
              <a:defRPr/>
            </a:pPr>
            <a:r>
              <a:rPr kumimoji="0" lang="es-ES" sz="1400" b="1" i="0" u="none" strike="noStrike" kern="1200" cap="none" spc="0" normalizeH="0" baseline="0" noProof="0" dirty="0">
                <a:ln>
                  <a:noFill/>
                </a:ln>
                <a:solidFill>
                  <a:schemeClr val="accent1">
                    <a:lumMod val="75000"/>
                  </a:schemeClr>
                </a:solidFill>
                <a:effectLst/>
                <a:uLnTx/>
                <a:uFillTx/>
                <a:latin typeface="Nunito Sans" pitchFamily="2" charset="0"/>
                <a:ea typeface="Verdana" panose="020B0604030504040204" pitchFamily="34" charset="0"/>
                <a:cs typeface="Verdana" panose="020B0604030504040204" pitchFamily="34" charset="0"/>
              </a:rPr>
              <a:t>POLITICA </a:t>
            </a:r>
            <a:r>
              <a:rPr lang="es-ES" sz="1400" b="1" dirty="0">
                <a:solidFill>
                  <a:schemeClr val="accent1">
                    <a:lumMod val="75000"/>
                  </a:schemeClr>
                </a:solidFill>
                <a:latin typeface="Nunito Sans" pitchFamily="2" charset="0"/>
                <a:ea typeface="Verdana" panose="020B0604030504040204" pitchFamily="34" charset="0"/>
                <a:cs typeface="Verdana" panose="020B0604030504040204" pitchFamily="34" charset="0"/>
              </a:rPr>
              <a:t>FORTALECIMIENTO INSTITUCIONAL</a:t>
            </a:r>
            <a:r>
              <a:rPr kumimoji="0" lang="es-ES" sz="1400" b="1" i="0" u="none" strike="noStrike" kern="1200" cap="none" spc="0" normalizeH="0" baseline="0" noProof="0" dirty="0">
                <a:ln>
                  <a:noFill/>
                </a:ln>
                <a:solidFill>
                  <a:schemeClr val="accent1">
                    <a:lumMod val="75000"/>
                  </a:schemeClr>
                </a:solidFill>
                <a:effectLst/>
                <a:uLnTx/>
                <a:uFillTx/>
                <a:latin typeface="Nunito Sans" pitchFamily="2" charset="0"/>
                <a:ea typeface="Verdana" panose="020B0604030504040204" pitchFamily="34" charset="0"/>
                <a:cs typeface="Verdana" panose="020B0604030504040204" pitchFamily="34" charset="0"/>
              </a:rPr>
              <a:t> 2022: 98,2. PREGUNTAS 2023: 17 PUNTAJE 2023 97,7 </a:t>
            </a:r>
            <a:r>
              <a:rPr kumimoji="0" lang="es-ES" sz="1400" b="1" i="0" u="none" strike="noStrike" kern="1200" cap="none" spc="0" normalizeH="0" baseline="0" noProof="0" dirty="0">
                <a:ln>
                  <a:noFill/>
                </a:ln>
                <a:solidFill>
                  <a:srgbClr val="FF0000"/>
                </a:solidFill>
                <a:effectLst/>
                <a:uLnTx/>
                <a:uFillTx/>
                <a:latin typeface="Nunito Sans" pitchFamily="2" charset="0"/>
                <a:ea typeface="Verdana" panose="020B0604030504040204" pitchFamily="34" charset="0"/>
                <a:cs typeface="Verdana" panose="020B0604030504040204" pitchFamily="34" charset="0"/>
              </a:rPr>
              <a:t>(-0,5)</a:t>
            </a:r>
          </a:p>
          <a:p>
            <a:pPr marR="0" lvl="0" algn="just" defTabSz="914400" rtl="0" eaLnBrk="1" fontAlgn="auto" latinLnBrk="0" hangingPunct="1">
              <a:lnSpc>
                <a:spcPct val="100000"/>
              </a:lnSpc>
              <a:spcBef>
                <a:spcPts val="0"/>
              </a:spcBef>
              <a:spcAft>
                <a:spcPts val="0"/>
              </a:spcAft>
              <a:buClrTx/>
              <a:buSzTx/>
              <a:tabLst/>
              <a:defRPr/>
            </a:pPr>
            <a:r>
              <a:rPr lang="es-ES" sz="1200" b="1" dirty="0">
                <a:solidFill>
                  <a:schemeClr val="accent6">
                    <a:lumMod val="75000"/>
                  </a:schemeClr>
                </a:solidFill>
                <a:latin typeface="Nunito Sans" pitchFamily="2" charset="0"/>
                <a:ea typeface="Verdana" panose="020B0604030504040204" pitchFamily="34" charset="0"/>
              </a:rPr>
              <a:t>Mide el cumplimiento normativo de la entidad pública para desarrollar y formalizar un diseño o rediseño organizacional, implementar un modelo de operación por procesos y establecer su estructura organizacional y la planta de personal</a:t>
            </a:r>
            <a:r>
              <a:rPr kumimoji="0" lang="es-ES" sz="1200" b="1" i="0" u="none" strike="noStrike" kern="1200" cap="none" spc="0" normalizeH="0" baseline="0" noProof="0" dirty="0">
                <a:ln>
                  <a:noFill/>
                </a:ln>
                <a:solidFill>
                  <a:schemeClr val="accent6">
                    <a:lumMod val="75000"/>
                  </a:schemeClr>
                </a:solidFill>
                <a:effectLst/>
                <a:uLnTx/>
                <a:uFillTx/>
                <a:latin typeface="Nunito Sans" pitchFamily="2" charset="0"/>
                <a:ea typeface="Verdana" panose="020B0604030504040204" pitchFamily="34" charset="0"/>
                <a:cs typeface="Verdana" panose="020B0604030504040204" pitchFamily="34" charset="0"/>
              </a:rPr>
              <a:t>.</a:t>
            </a:r>
          </a:p>
          <a:p>
            <a:pPr marR="0" lvl="0" algn="just" defTabSz="914400" rtl="0" eaLnBrk="1" fontAlgn="auto" latinLnBrk="0" hangingPunct="1">
              <a:lnSpc>
                <a:spcPct val="100000"/>
              </a:lnSpc>
              <a:spcBef>
                <a:spcPts val="0"/>
              </a:spcBef>
              <a:spcAft>
                <a:spcPts val="0"/>
              </a:spcAft>
              <a:buClrTx/>
              <a:buSzTx/>
              <a:tabLst/>
              <a:defRPr/>
            </a:pPr>
            <a:endParaRPr kumimoji="0" lang="es-ES" sz="1200" b="1" i="0" u="none" strike="noStrike" kern="1200" cap="none" spc="0" normalizeH="0" baseline="0" noProof="0" dirty="0">
              <a:ln>
                <a:noFill/>
              </a:ln>
              <a:solidFill>
                <a:schemeClr val="accent1">
                  <a:lumMod val="75000"/>
                </a:schemeClr>
              </a:solidFill>
              <a:effectLst/>
              <a:uLnTx/>
              <a:uFillTx/>
              <a:latin typeface="Nunito Sans" pitchFamily="2" charset="0"/>
              <a:ea typeface="Verdana" panose="020B0604030504040204" pitchFamily="34" charset="0"/>
              <a:cs typeface="Verdana" panose="020B0604030504040204" pitchFamily="34" charset="0"/>
            </a:endParaRPr>
          </a:p>
          <a:p>
            <a:pPr marL="0" indent="0" algn="l">
              <a:buNone/>
            </a:pPr>
            <a:r>
              <a:rPr lang="es-ES" sz="1200" b="1" dirty="0">
                <a:solidFill>
                  <a:schemeClr val="dk1"/>
                </a:solidFill>
                <a:latin typeface="Nunito Sans" pitchFamily="2" charset="0"/>
                <a:ea typeface="Verdana" panose="020B0604030504040204" pitchFamily="34" charset="0"/>
                <a:cs typeface="Verdana" panose="020B0604030504040204" pitchFamily="34" charset="0"/>
              </a:rPr>
              <a:t>FOR218. ¿Se ha reducido la contratación de prestación de servicios para el desarrollo de actividades de carácter permanente o recurrente en la entidad? </a:t>
            </a:r>
            <a:r>
              <a:rPr lang="es-ES" sz="1200" dirty="0">
                <a:solidFill>
                  <a:schemeClr val="dk1"/>
                </a:solidFill>
                <a:latin typeface="Nunito Sans" pitchFamily="2" charset="0"/>
                <a:ea typeface="Verdana" panose="020B0604030504040204" pitchFamily="34" charset="0"/>
                <a:cs typeface="Verdana" panose="020B0604030504040204" pitchFamily="34" charset="0"/>
              </a:rPr>
              <a:t>SÍ y cuenta con las evidencias. Indique en que porcentaje se disminuyó para la vigencia evaluada</a:t>
            </a:r>
            <a:endParaRPr lang="es-CO" sz="1200" dirty="0">
              <a:solidFill>
                <a:schemeClr val="dk1"/>
              </a:solidFill>
              <a:latin typeface="Nunito Sans" pitchFamily="2" charset="0"/>
              <a:ea typeface="Verdana" panose="020B0604030504040204" pitchFamily="34" charset="0"/>
              <a:cs typeface="Verdana" panose="020B0604030504040204" pitchFamily="34" charset="0"/>
            </a:endParaRPr>
          </a:p>
          <a:p>
            <a:pPr marR="0" lvl="0" defTabSz="914400" rtl="0" eaLnBrk="1" fontAlgn="auto" latinLnBrk="0" hangingPunct="1">
              <a:lnSpc>
                <a:spcPct val="100000"/>
              </a:lnSpc>
              <a:spcBef>
                <a:spcPts val="0"/>
              </a:spcBef>
              <a:spcAft>
                <a:spcPts val="0"/>
              </a:spcAft>
              <a:buClrTx/>
              <a:buSzTx/>
              <a:tabLst/>
              <a:defRPr/>
            </a:pPr>
            <a:endParaRPr lang="es-ES" sz="1400" dirty="0">
              <a:solidFill>
                <a:schemeClr val="dk1"/>
              </a:solidFill>
              <a:latin typeface="Nunito Sans" pitchFamily="2" charset="0"/>
            </a:endParaRPr>
          </a:p>
        </p:txBody>
      </p:sp>
      <p:sp>
        <p:nvSpPr>
          <p:cNvPr id="2" name="TextBox 6">
            <a:extLst>
              <a:ext uri="{FF2B5EF4-FFF2-40B4-BE49-F238E27FC236}">
                <a16:creationId xmlns:a16="http://schemas.microsoft.com/office/drawing/2014/main" id="{6C44FECF-AB4A-CD96-CDBB-6B94C53A3C97}"/>
              </a:ext>
            </a:extLst>
          </p:cNvPr>
          <p:cNvSpPr txBox="1"/>
          <p:nvPr/>
        </p:nvSpPr>
        <p:spPr>
          <a:xfrm>
            <a:off x="25400" y="6679954"/>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
        <p:nvSpPr>
          <p:cNvPr id="3" name="TextBox 6">
            <a:extLst>
              <a:ext uri="{FF2B5EF4-FFF2-40B4-BE49-F238E27FC236}">
                <a16:creationId xmlns:a16="http://schemas.microsoft.com/office/drawing/2014/main" id="{5E31BDAF-535B-7AE5-0450-242FCB57E18D}"/>
              </a:ext>
            </a:extLst>
          </p:cNvPr>
          <p:cNvSpPr txBox="1"/>
          <p:nvPr/>
        </p:nvSpPr>
        <p:spPr>
          <a:xfrm>
            <a:off x="102479" y="60802"/>
            <a:ext cx="11085921" cy="830997"/>
          </a:xfrm>
          <a:prstGeom prst="rect">
            <a:avLst/>
          </a:prstGeom>
          <a:noFill/>
        </p:spPr>
        <p:txBody>
          <a:bodyPr wrap="square" rtlCol="0">
            <a:spAutoFit/>
          </a:bodyPr>
          <a:lstStyle>
            <a:defPPr>
              <a:defRPr lang="es-CO"/>
            </a:defPPr>
            <a:lvl1pPr>
              <a:defRPr sz="3200" b="1">
                <a:solidFill>
                  <a:srgbClr val="4DAF46"/>
                </a:solidFill>
                <a:latin typeface="Verdana" panose="020B0604030504040204" pitchFamily="34" charset="0"/>
                <a:ea typeface="Verdana" panose="020B0604030504040204" pitchFamily="34" charset="0"/>
              </a:defRPr>
            </a:lvl1pPr>
          </a:lstStyle>
          <a:p>
            <a:r>
              <a:rPr lang="es-CO" sz="2800" dirty="0"/>
              <a:t>3. Dimensión de Gestión con Valores para Resultados</a:t>
            </a:r>
          </a:p>
          <a:p>
            <a:r>
              <a:rPr lang="es-CO" sz="2000" dirty="0">
                <a:solidFill>
                  <a:schemeClr val="bg2">
                    <a:lumMod val="50000"/>
                  </a:schemeClr>
                </a:solidFill>
              </a:rPr>
              <a:t>Puntaje. 91,8</a:t>
            </a:r>
            <a:endParaRPr lang="es-ES" sz="2000" dirty="0">
              <a:solidFill>
                <a:schemeClr val="bg2">
                  <a:lumMod val="50000"/>
                </a:schemeClr>
              </a:solidFill>
            </a:endParaRPr>
          </a:p>
        </p:txBody>
      </p:sp>
    </p:spTree>
    <p:extLst>
      <p:ext uri="{BB962C8B-B14F-4D97-AF65-F5344CB8AC3E}">
        <p14:creationId xmlns:p14="http://schemas.microsoft.com/office/powerpoint/2010/main" val="19916337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a:extLst>
              <a:ext uri="{FF2B5EF4-FFF2-40B4-BE49-F238E27FC236}">
                <a16:creationId xmlns:a16="http://schemas.microsoft.com/office/drawing/2014/main" id="{C385F504-F1F1-150F-0C4D-5E116458AC0A}"/>
              </a:ext>
            </a:extLst>
          </p:cNvPr>
          <p:cNvGraphicFramePr>
            <a:graphicFrameLocks noGrp="1"/>
          </p:cNvGraphicFramePr>
          <p:nvPr>
            <p:extLst>
              <p:ext uri="{D42A27DB-BD31-4B8C-83A1-F6EECF244321}">
                <p14:modId xmlns:p14="http://schemas.microsoft.com/office/powerpoint/2010/main" val="2104346773"/>
              </p:ext>
            </p:extLst>
          </p:nvPr>
        </p:nvGraphicFramePr>
        <p:xfrm>
          <a:off x="179109" y="1320730"/>
          <a:ext cx="3413836" cy="4618157"/>
        </p:xfrm>
        <a:graphic>
          <a:graphicData uri="http://schemas.openxmlformats.org/drawingml/2006/table">
            <a:tbl>
              <a:tblPr/>
              <a:tblGrid>
                <a:gridCol w="710868">
                  <a:extLst>
                    <a:ext uri="{9D8B030D-6E8A-4147-A177-3AD203B41FA5}">
                      <a16:colId xmlns:a16="http://schemas.microsoft.com/office/drawing/2014/main" val="1031019995"/>
                    </a:ext>
                  </a:extLst>
                </a:gridCol>
                <a:gridCol w="2006712">
                  <a:extLst>
                    <a:ext uri="{9D8B030D-6E8A-4147-A177-3AD203B41FA5}">
                      <a16:colId xmlns:a16="http://schemas.microsoft.com/office/drawing/2014/main" val="1341843570"/>
                    </a:ext>
                  </a:extLst>
                </a:gridCol>
                <a:gridCol w="696256">
                  <a:extLst>
                    <a:ext uri="{9D8B030D-6E8A-4147-A177-3AD203B41FA5}">
                      <a16:colId xmlns:a16="http://schemas.microsoft.com/office/drawing/2014/main" val="3855440526"/>
                    </a:ext>
                  </a:extLst>
                </a:gridCol>
              </a:tblGrid>
              <a:tr h="500535">
                <a:tc>
                  <a:txBody>
                    <a:bodyPr/>
                    <a:lstStyle/>
                    <a:p>
                      <a:pPr algn="ctr" fontAlgn="ctr"/>
                      <a:r>
                        <a:rPr lang="es-CO" sz="1100" b="1" i="0" u="none" strike="noStrike">
                          <a:solidFill>
                            <a:srgbClr val="FFFFFF"/>
                          </a:solidFill>
                          <a:effectLst/>
                          <a:latin typeface="Nunito Sans" pitchFamily="2" charset="0"/>
                        </a:rPr>
                        <a:t>NO. INDICE</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100" b="1" i="0" u="none" strike="noStrike">
                          <a:solidFill>
                            <a:srgbClr val="FFFFFF"/>
                          </a:solidFill>
                          <a:effectLst/>
                          <a:latin typeface="Nunito Sans" pitchFamily="2" charset="0"/>
                        </a:rPr>
                        <a:t>POLITICA SERVICIO AL CIUDADANO</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100" b="1" i="0" u="none" strike="noStrike" dirty="0">
                          <a:solidFill>
                            <a:srgbClr val="FFFFFF"/>
                          </a:solidFill>
                          <a:effectLst/>
                          <a:latin typeface="Nunito Sans" pitchFamily="2" charset="0"/>
                        </a:rPr>
                        <a:t>PUNTAJE</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extLst>
                  <a:ext uri="{0D108BD9-81ED-4DB2-BD59-A6C34878D82A}">
                    <a16:rowId xmlns:a16="http://schemas.microsoft.com/office/drawing/2014/main" val="2464602156"/>
                  </a:ext>
                </a:extLst>
              </a:tr>
              <a:tr h="877749">
                <a:tc>
                  <a:txBody>
                    <a:bodyPr/>
                    <a:lstStyle/>
                    <a:p>
                      <a:pPr algn="ctr" fontAlgn="ctr"/>
                      <a:r>
                        <a:rPr lang="es-CO" sz="1100" b="1" i="0" u="none" strike="noStrike" dirty="0">
                          <a:solidFill>
                            <a:srgbClr val="000000"/>
                          </a:solidFill>
                          <a:effectLst/>
                          <a:latin typeface="Nunito Sans" pitchFamily="2" charset="0"/>
                        </a:rPr>
                        <a:t>I33</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0" i="0" u="none" strike="noStrike" dirty="0">
                          <a:solidFill>
                            <a:srgbClr val="000000"/>
                          </a:solidFill>
                          <a:effectLst/>
                          <a:latin typeface="Nunito Sans" pitchFamily="2" charset="0"/>
                        </a:rPr>
                        <a:t>DIAGNÓSTICO Y PLANEACIÓN DEL SERVICIO Y RELACIONAMIENTO CON LA CIUDADANÍA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1" i="0" u="none" strike="noStrike" dirty="0">
                          <a:solidFill>
                            <a:srgbClr val="000000"/>
                          </a:solidFill>
                          <a:effectLst/>
                          <a:latin typeface="Nunito Sans" pitchFamily="2" charset="0"/>
                        </a:rPr>
                        <a:t>90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2396857286"/>
                  </a:ext>
                </a:extLst>
              </a:tr>
              <a:tr h="1012933">
                <a:tc>
                  <a:txBody>
                    <a:bodyPr/>
                    <a:lstStyle/>
                    <a:p>
                      <a:pPr algn="ctr" fontAlgn="ctr"/>
                      <a:r>
                        <a:rPr lang="es-CO" sz="1100" b="1" i="0" u="none" strike="noStrike" dirty="0">
                          <a:solidFill>
                            <a:srgbClr val="000000"/>
                          </a:solidFill>
                          <a:effectLst/>
                          <a:latin typeface="Nunito Sans" pitchFamily="2" charset="0"/>
                        </a:rPr>
                        <a:t>I34</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0" i="0" u="none" strike="noStrike" dirty="0">
                          <a:solidFill>
                            <a:srgbClr val="000000"/>
                          </a:solidFill>
                          <a:effectLst/>
                          <a:latin typeface="Nunito Sans" pitchFamily="2" charset="0"/>
                        </a:rPr>
                        <a:t>TALENTO HUMANO IDÓNEO Y SUFICIENTE AL SERVICIO Y RELACIONAMIENTO CON LA CIUDADANÍA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1" i="0" u="none" strike="noStrike" dirty="0">
                          <a:solidFill>
                            <a:srgbClr val="000000"/>
                          </a:solidFill>
                          <a:effectLst/>
                          <a:latin typeface="Nunito Sans" pitchFamily="2" charset="0"/>
                        </a:rPr>
                        <a:t>100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789623927"/>
                  </a:ext>
                </a:extLst>
              </a:tr>
              <a:tr h="805209">
                <a:tc>
                  <a:txBody>
                    <a:bodyPr/>
                    <a:lstStyle/>
                    <a:p>
                      <a:pPr algn="ctr" fontAlgn="ctr"/>
                      <a:r>
                        <a:rPr lang="es-CO" sz="1100" b="1" i="0" u="none" strike="noStrike" dirty="0">
                          <a:solidFill>
                            <a:srgbClr val="000000"/>
                          </a:solidFill>
                          <a:effectLst/>
                          <a:latin typeface="Nunito Sans" pitchFamily="2" charset="0"/>
                        </a:rPr>
                        <a:t>I35</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0" i="0" u="none" strike="noStrike" dirty="0">
                          <a:solidFill>
                            <a:srgbClr val="000000"/>
                          </a:solidFill>
                          <a:effectLst/>
                          <a:latin typeface="Nunito Sans" pitchFamily="2" charset="0"/>
                        </a:rPr>
                        <a:t>OFERTA INSTITUCIONAL DE FÁCIL ACCESO, COMPRENSIÓN Y USO PARA LA CIUDADANÍA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1" i="0" u="none" strike="noStrike" dirty="0">
                          <a:solidFill>
                            <a:srgbClr val="000000"/>
                          </a:solidFill>
                          <a:effectLst/>
                          <a:latin typeface="Nunito Sans" pitchFamily="2" charset="0"/>
                        </a:rPr>
                        <a:t>97,8</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4081597771"/>
                  </a:ext>
                </a:extLst>
              </a:tr>
              <a:tr h="885003">
                <a:tc>
                  <a:txBody>
                    <a:bodyPr/>
                    <a:lstStyle/>
                    <a:p>
                      <a:pPr algn="ctr" fontAlgn="ctr"/>
                      <a:r>
                        <a:rPr lang="es-CO" sz="1100" b="1" i="0" u="none" strike="noStrike" dirty="0">
                          <a:solidFill>
                            <a:srgbClr val="000000"/>
                          </a:solidFill>
                          <a:effectLst/>
                          <a:latin typeface="Nunito Sans" pitchFamily="2" charset="0"/>
                        </a:rPr>
                        <a:t>I36</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0" i="0" u="none" strike="noStrike" dirty="0">
                          <a:solidFill>
                            <a:srgbClr val="000000"/>
                          </a:solidFill>
                          <a:effectLst/>
                          <a:latin typeface="Nunito Sans" pitchFamily="2" charset="0"/>
                        </a:rPr>
                        <a:t>EVALUACIÓN DE LA GESTIÓN DEL SERVICIO Y MEDICIÓN DE LA EXPERIENCIA CIUDADANA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1" i="0" u="none" strike="noStrike" dirty="0">
                          <a:solidFill>
                            <a:srgbClr val="000000"/>
                          </a:solidFill>
                          <a:effectLst/>
                          <a:latin typeface="Nunito Sans" pitchFamily="2" charset="0"/>
                        </a:rPr>
                        <a:t>100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3021384125"/>
                  </a:ext>
                </a:extLst>
              </a:tr>
              <a:tr h="536728">
                <a:tc>
                  <a:txBody>
                    <a:bodyPr/>
                    <a:lstStyle/>
                    <a:p>
                      <a:pPr algn="ctr" fontAlgn="ctr"/>
                      <a:r>
                        <a:rPr lang="es-CO" sz="1100" b="1" i="0" u="none" strike="noStrike" dirty="0">
                          <a:solidFill>
                            <a:srgbClr val="000000"/>
                          </a:solidFill>
                          <a:effectLst/>
                          <a:latin typeface="Nunito Sans" pitchFamily="2" charset="0"/>
                        </a:rPr>
                        <a:t>I37</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0" i="0" u="none" strike="noStrike" dirty="0">
                          <a:solidFill>
                            <a:srgbClr val="000000"/>
                          </a:solidFill>
                          <a:effectLst/>
                          <a:latin typeface="Nunito Sans" pitchFamily="2" charset="0"/>
                        </a:rPr>
                        <a:t>ACCESIBILIDAD PARA PERSONAS CON DISCAPACIDAD</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1" i="0" u="none" strike="noStrike" dirty="0">
                          <a:solidFill>
                            <a:srgbClr val="000000"/>
                          </a:solidFill>
                          <a:effectLst/>
                          <a:highlight>
                            <a:srgbClr val="FFFF00"/>
                          </a:highlight>
                          <a:latin typeface="Nunito Sans" pitchFamily="2" charset="0"/>
                        </a:rPr>
                        <a:t>88,5</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165631131"/>
                  </a:ext>
                </a:extLst>
              </a:tr>
            </a:tbl>
          </a:graphicData>
        </a:graphic>
      </p:graphicFrame>
      <p:sp>
        <p:nvSpPr>
          <p:cNvPr id="6" name="CuadroTexto 5">
            <a:extLst>
              <a:ext uri="{FF2B5EF4-FFF2-40B4-BE49-F238E27FC236}">
                <a16:creationId xmlns:a16="http://schemas.microsoft.com/office/drawing/2014/main" id="{B61FF9E2-0CFD-8EFA-8A6C-11D25A2A7C99}"/>
              </a:ext>
            </a:extLst>
          </p:cNvPr>
          <p:cNvSpPr txBox="1"/>
          <p:nvPr/>
        </p:nvSpPr>
        <p:spPr>
          <a:xfrm>
            <a:off x="3784848" y="1320730"/>
            <a:ext cx="8149486" cy="4524315"/>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srgbClr val="4472C4">
                    <a:lumMod val="75000"/>
                  </a:srgbClr>
                </a:solidFill>
                <a:effectLst/>
                <a:uLnTx/>
                <a:uFillTx/>
                <a:latin typeface="Nunito Sans" pitchFamily="2" charset="0"/>
              </a:rPr>
              <a:t>POLITICA SERVICIO AL CIUDADANO 2022: 93.8. PREGUNTAS 2023: </a:t>
            </a:r>
            <a:r>
              <a:rPr lang="es-ES" sz="1400" b="1" dirty="0">
                <a:solidFill>
                  <a:srgbClr val="4472C4">
                    <a:lumMod val="75000"/>
                  </a:srgbClr>
                </a:solidFill>
                <a:latin typeface="Nunito Sans" pitchFamily="2" charset="0"/>
              </a:rPr>
              <a:t>19</a:t>
            </a:r>
            <a:r>
              <a:rPr kumimoji="0" lang="es-ES" sz="1400" b="1" i="0" u="none" strike="noStrike" kern="1200" cap="none" spc="0" normalizeH="0" baseline="0" noProof="0" dirty="0">
                <a:ln>
                  <a:noFill/>
                </a:ln>
                <a:solidFill>
                  <a:schemeClr val="accent1">
                    <a:lumMod val="75000"/>
                  </a:schemeClr>
                </a:solidFill>
                <a:effectLst/>
                <a:uLnTx/>
                <a:uFillTx/>
                <a:latin typeface="Nunito Sans" pitchFamily="2" charset="0"/>
              </a:rPr>
              <a:t> PUNTAJE 2023 93,5</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s-ES" sz="1400" b="1" dirty="0">
              <a:solidFill>
                <a:schemeClr val="accent6">
                  <a:lumMod val="75000"/>
                </a:schemeClr>
              </a:solidFill>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ES" sz="1400" b="1" dirty="0">
                <a:solidFill>
                  <a:schemeClr val="accent6">
                    <a:lumMod val="75000"/>
                  </a:schemeClr>
                </a:solidFill>
                <a:latin typeface="Nunito Sans" pitchFamily="2" charset="0"/>
              </a:rPr>
              <a:t>Mide la capacidad de la entidad pública de emprender estrategias para fortalecer componentes visibles (de la ventanilla hacia afuera) y no visibles (de la ventanilla hacia adentro) por sus usuarios, para la entrega de servicios oportunos, certeros, de calidad y satisfactorios.</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s-ES" sz="1400" b="1" dirty="0">
              <a:latin typeface="Nunito Sans" pitchFamily="2" charset="0"/>
            </a:endParaRPr>
          </a:p>
          <a:p>
            <a:pPr marL="0" indent="0" algn="just">
              <a:buNone/>
            </a:pPr>
            <a:r>
              <a:rPr lang="es-ES" sz="1200" b="1" dirty="0">
                <a:latin typeface="Nunito Sans" pitchFamily="2" charset="0"/>
              </a:rPr>
              <a:t>SEC201. Para la planeación de la estrategia anual de servicio o relacionamiento con la ciudadanía en el marco del plan institucional, la entidad</a:t>
            </a:r>
            <a:r>
              <a:rPr lang="es-ES" sz="1200" b="0" i="0" u="none" strike="noStrike" baseline="0" dirty="0">
                <a:solidFill>
                  <a:srgbClr val="004885"/>
                </a:solidFill>
                <a:latin typeface="Nunito Sans" pitchFamily="2" charset="0"/>
              </a:rPr>
              <a:t>: </a:t>
            </a:r>
            <a:r>
              <a:rPr lang="es-ES" sz="1200" dirty="0">
                <a:latin typeface="Nunito Sans" pitchFamily="2" charset="0"/>
              </a:rPr>
              <a:t>Realizó un autodiagnóstico para conocer el estado actual, Estableció prioridades y definió acciones para implementar la estrategia.</a:t>
            </a:r>
          </a:p>
          <a:p>
            <a:pPr algn="just"/>
            <a:endParaRPr kumimoji="0" lang="es-ES" sz="1200" b="1" i="0" u="none" strike="noStrike" kern="1200" cap="none" spc="0" normalizeH="0" baseline="0" noProof="0" dirty="0">
              <a:ln>
                <a:noFill/>
              </a:ln>
              <a:solidFill>
                <a:prstClr val="black"/>
              </a:solidFill>
              <a:effectLst/>
              <a:uLnTx/>
              <a:uFillTx/>
              <a:latin typeface="Nunito Sans" pitchFamily="2" charset="0"/>
            </a:endParaRPr>
          </a:p>
          <a:p>
            <a:pPr algn="just"/>
            <a:r>
              <a:rPr kumimoji="0" lang="es-ES" sz="1200" b="1" i="0" u="none" strike="noStrike" kern="1200" cap="none" spc="0" normalizeH="0" baseline="0" noProof="0" dirty="0">
                <a:ln>
                  <a:noFill/>
                </a:ln>
                <a:solidFill>
                  <a:prstClr val="black"/>
                </a:solidFill>
                <a:effectLst/>
                <a:uLnTx/>
                <a:uFillTx/>
                <a:latin typeface="Nunito Sans" pitchFamily="2" charset="0"/>
              </a:rPr>
              <a:t>SEC204. Señale las acciones de lenguaje claro incluidas en la estrategia anual de servicio o </a:t>
            </a:r>
            <a:r>
              <a:rPr kumimoji="0" lang="es-CO" sz="1200" b="1" i="0" u="none" strike="noStrike" kern="1200" cap="none" spc="0" normalizeH="0" baseline="0" noProof="0" dirty="0">
                <a:ln>
                  <a:noFill/>
                </a:ln>
                <a:solidFill>
                  <a:prstClr val="black"/>
                </a:solidFill>
                <a:effectLst/>
                <a:uLnTx/>
                <a:uFillTx/>
                <a:latin typeface="Nunito Sans" pitchFamily="2" charset="0"/>
              </a:rPr>
              <a:t>relacionamiento con la ciudadanía. </a:t>
            </a:r>
            <a:r>
              <a:rPr lang="es-CO" sz="1200" dirty="0">
                <a:solidFill>
                  <a:prstClr val="black"/>
                </a:solidFill>
                <a:latin typeface="Nunito Sans" pitchFamily="2" charset="0"/>
              </a:rPr>
              <a:t>Articulación con el comité de gestión y desempeño institucional o la instancia que se haya definido de acuerdo con la naturaleza de la entidad (acción estratégica).</a:t>
            </a:r>
          </a:p>
          <a:p>
            <a:pPr marL="0" indent="0" algn="just">
              <a:buNone/>
            </a:pPr>
            <a:endParaRPr lang="es-ES" sz="1200" b="1" dirty="0">
              <a:latin typeface="Nunito Sans" pitchFamily="2" charset="0"/>
            </a:endParaRPr>
          </a:p>
          <a:p>
            <a:pPr marL="0" indent="0" algn="just">
              <a:buNone/>
            </a:pPr>
            <a:r>
              <a:rPr lang="es-ES" sz="1200" b="1" dirty="0">
                <a:latin typeface="Nunito Sans" pitchFamily="2" charset="0"/>
              </a:rPr>
              <a:t>SEC211. Señale los canales de atención que la entidad puso a disposición de la ciudadanía y que operaron en la vigencia evaluada: </a:t>
            </a:r>
            <a:r>
              <a:rPr lang="es-CO" sz="1200" dirty="0">
                <a:latin typeface="Nunito Sans" pitchFamily="2" charset="0"/>
              </a:rPr>
              <a:t>Centros integrados de servicios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1200" b="1" i="0" u="none" strike="noStrike" kern="1200" cap="none" spc="0" normalizeH="0" baseline="0" noProof="0" dirty="0">
              <a:ln>
                <a:noFill/>
              </a:ln>
              <a:solidFill>
                <a:prstClr val="black"/>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200" b="1" i="0" u="none" strike="noStrike" kern="1200" cap="none" spc="0" normalizeH="0" baseline="0" noProof="0" dirty="0">
                <a:ln>
                  <a:noFill/>
                </a:ln>
                <a:solidFill>
                  <a:prstClr val="black"/>
                </a:solidFill>
                <a:effectLst/>
                <a:uLnTx/>
                <a:uFillTx/>
                <a:latin typeface="Nunito Sans" pitchFamily="2" charset="0"/>
              </a:rPr>
              <a:t>SEC223. Para facilitar el acceso a las instalaciones e infraestructura física, la entidad contó con: </a:t>
            </a:r>
            <a:r>
              <a:rPr kumimoji="0" lang="es-ES" sz="1200" b="0" i="0" u="none" strike="noStrike" kern="1200" cap="none" spc="0" normalizeH="0" baseline="0" noProof="0" dirty="0">
                <a:ln>
                  <a:noFill/>
                </a:ln>
                <a:solidFill>
                  <a:prstClr val="black"/>
                </a:solidFill>
                <a:effectLst/>
                <a:uLnTx/>
                <a:uFillTx/>
                <a:latin typeface="Nunito Sans" pitchFamily="2" charset="0"/>
              </a:rPr>
              <a:t>Anfitriones o talento humano que acompañe en el recorrido por la entidad a las personas con discapacidad, que lo soliciten</a:t>
            </a:r>
          </a:p>
          <a:p>
            <a:pPr marL="0" indent="0" algn="just">
              <a:buNone/>
            </a:pPr>
            <a:endParaRPr lang="es-ES" sz="1200" b="1" dirty="0">
              <a:latin typeface="Nunito Sans" pitchFamily="2" charset="0"/>
            </a:endParaRPr>
          </a:p>
          <a:p>
            <a:pPr marL="0" indent="0" algn="just">
              <a:buNone/>
            </a:pPr>
            <a:r>
              <a:rPr lang="es-ES" sz="1200" b="1" dirty="0">
                <a:latin typeface="Nunito Sans" pitchFamily="2" charset="0"/>
              </a:rPr>
              <a:t>SEC224. Indique los tipos de señalización inclusiva que utilizó la entidad en la vigencia evaluada:</a:t>
            </a:r>
          </a:p>
          <a:p>
            <a:pPr algn="just">
              <a:spcBef>
                <a:spcPts val="0"/>
              </a:spcBef>
            </a:pPr>
            <a:r>
              <a:rPr lang="es-ES" sz="1200" dirty="0">
                <a:latin typeface="Nunito Sans" pitchFamily="2" charset="0"/>
              </a:rPr>
              <a:t>Señalización en otras lenguas o idiomas</a:t>
            </a:r>
          </a:p>
          <a:p>
            <a:pPr algn="just">
              <a:spcBef>
                <a:spcPts val="0"/>
              </a:spcBef>
            </a:pPr>
            <a:r>
              <a:rPr lang="es-ES" sz="1200" dirty="0">
                <a:latin typeface="Nunito Sans" pitchFamily="2" charset="0"/>
              </a:rPr>
              <a:t>Sistemas de orientación espacial (</a:t>
            </a:r>
            <a:r>
              <a:rPr lang="es-ES" sz="1200" dirty="0" err="1">
                <a:latin typeface="Nunito Sans" pitchFamily="2" charset="0"/>
              </a:rPr>
              <a:t>Wayfinding</a:t>
            </a:r>
            <a:r>
              <a:rPr lang="es-ES" sz="1200" dirty="0">
                <a:latin typeface="Nunito Sans" pitchFamily="2" charset="0"/>
              </a:rPr>
              <a:t>)</a:t>
            </a:r>
          </a:p>
        </p:txBody>
      </p:sp>
      <p:sp>
        <p:nvSpPr>
          <p:cNvPr id="2" name="TextBox 6">
            <a:extLst>
              <a:ext uri="{FF2B5EF4-FFF2-40B4-BE49-F238E27FC236}">
                <a16:creationId xmlns:a16="http://schemas.microsoft.com/office/drawing/2014/main" id="{DC2CE8BC-3EBC-0733-5168-642493F23776}"/>
              </a:ext>
            </a:extLst>
          </p:cNvPr>
          <p:cNvSpPr txBox="1"/>
          <p:nvPr/>
        </p:nvSpPr>
        <p:spPr>
          <a:xfrm>
            <a:off x="102479" y="60802"/>
            <a:ext cx="11085921" cy="830997"/>
          </a:xfrm>
          <a:prstGeom prst="rect">
            <a:avLst/>
          </a:prstGeom>
          <a:noFill/>
        </p:spPr>
        <p:txBody>
          <a:bodyPr wrap="square" rtlCol="0">
            <a:spAutoFit/>
          </a:bodyPr>
          <a:lstStyle>
            <a:defPPr>
              <a:defRPr lang="es-CO"/>
            </a:defPPr>
            <a:lvl1pPr>
              <a:defRPr sz="3200" b="1">
                <a:solidFill>
                  <a:srgbClr val="4DAF46"/>
                </a:solidFill>
                <a:latin typeface="Verdana" panose="020B0604030504040204" pitchFamily="34" charset="0"/>
                <a:ea typeface="Verdana" panose="020B0604030504040204" pitchFamily="34" charset="0"/>
              </a:defRPr>
            </a:lvl1pPr>
          </a:lstStyle>
          <a:p>
            <a:r>
              <a:rPr lang="es-CO" sz="2800" dirty="0"/>
              <a:t>3. Dimensión de Gestión con Valores para Resultados.</a:t>
            </a:r>
          </a:p>
          <a:p>
            <a:r>
              <a:rPr lang="es-CO" sz="2000" dirty="0">
                <a:solidFill>
                  <a:schemeClr val="bg2">
                    <a:lumMod val="50000"/>
                  </a:schemeClr>
                </a:solidFill>
              </a:rPr>
              <a:t>Puntaje. 91,8</a:t>
            </a:r>
            <a:endParaRPr lang="es-ES" sz="2000" dirty="0">
              <a:solidFill>
                <a:schemeClr val="bg2">
                  <a:lumMod val="50000"/>
                </a:schemeClr>
              </a:solidFill>
            </a:endParaRPr>
          </a:p>
        </p:txBody>
      </p:sp>
    </p:spTree>
    <p:extLst>
      <p:ext uri="{BB962C8B-B14F-4D97-AF65-F5344CB8AC3E}">
        <p14:creationId xmlns:p14="http://schemas.microsoft.com/office/powerpoint/2010/main" val="25277324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a:extLst>
              <a:ext uri="{FF2B5EF4-FFF2-40B4-BE49-F238E27FC236}">
                <a16:creationId xmlns:a16="http://schemas.microsoft.com/office/drawing/2014/main" id="{555E19D0-2E64-38F0-1138-56F78D07FE19}"/>
              </a:ext>
            </a:extLst>
          </p:cNvPr>
          <p:cNvGraphicFramePr>
            <a:graphicFrameLocks noGrp="1"/>
          </p:cNvGraphicFramePr>
          <p:nvPr>
            <p:extLst>
              <p:ext uri="{D42A27DB-BD31-4B8C-83A1-F6EECF244321}">
                <p14:modId xmlns:p14="http://schemas.microsoft.com/office/powerpoint/2010/main" val="2418419211"/>
              </p:ext>
            </p:extLst>
          </p:nvPr>
        </p:nvGraphicFramePr>
        <p:xfrm>
          <a:off x="135068" y="1272971"/>
          <a:ext cx="4917223" cy="4258010"/>
        </p:xfrm>
        <a:graphic>
          <a:graphicData uri="http://schemas.openxmlformats.org/drawingml/2006/table">
            <a:tbl>
              <a:tblPr/>
              <a:tblGrid>
                <a:gridCol w="627099">
                  <a:extLst>
                    <a:ext uri="{9D8B030D-6E8A-4147-A177-3AD203B41FA5}">
                      <a16:colId xmlns:a16="http://schemas.microsoft.com/office/drawing/2014/main" val="2469145092"/>
                    </a:ext>
                  </a:extLst>
                </a:gridCol>
                <a:gridCol w="3660906">
                  <a:extLst>
                    <a:ext uri="{9D8B030D-6E8A-4147-A177-3AD203B41FA5}">
                      <a16:colId xmlns:a16="http://schemas.microsoft.com/office/drawing/2014/main" val="1343473514"/>
                    </a:ext>
                  </a:extLst>
                </a:gridCol>
                <a:gridCol w="629218">
                  <a:extLst>
                    <a:ext uri="{9D8B030D-6E8A-4147-A177-3AD203B41FA5}">
                      <a16:colId xmlns:a16="http://schemas.microsoft.com/office/drawing/2014/main" val="3430431050"/>
                    </a:ext>
                  </a:extLst>
                </a:gridCol>
              </a:tblGrid>
              <a:tr h="558125">
                <a:tc>
                  <a:txBody>
                    <a:bodyPr/>
                    <a:lstStyle/>
                    <a:p>
                      <a:pPr algn="ctr" fontAlgn="ctr"/>
                      <a:r>
                        <a:rPr lang="es-CO" sz="1200" b="1" i="0" u="none" strike="noStrike" dirty="0">
                          <a:solidFill>
                            <a:srgbClr val="FFFFFF"/>
                          </a:solidFill>
                          <a:effectLst/>
                          <a:latin typeface="Nunito Sans" pitchFamily="2" charset="0"/>
                          <a:ea typeface="Verdana" panose="020B0604030504040204" pitchFamily="34" charset="0"/>
                          <a:cs typeface="Verdana" panose="020B0604030504040204" pitchFamily="34" charset="0"/>
                        </a:rPr>
                        <a:t>NO. INDICE</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ES" sz="1200" b="1" i="0" u="none" strike="noStrike" dirty="0">
                          <a:solidFill>
                            <a:srgbClr val="FFFFFF"/>
                          </a:solidFill>
                          <a:effectLst/>
                          <a:latin typeface="Nunito Sans" pitchFamily="2" charset="0"/>
                          <a:ea typeface="Verdana" panose="020B0604030504040204" pitchFamily="34" charset="0"/>
                          <a:cs typeface="Verdana" panose="020B0604030504040204" pitchFamily="34" charset="0"/>
                        </a:rPr>
                        <a:t>POLITICA PARTICIPACION CIUDADANA EN LA GESTION PUBLICA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200" b="1" i="0" u="none" strike="noStrike" dirty="0">
                          <a:solidFill>
                            <a:srgbClr val="FFFFFF"/>
                          </a:solidFill>
                          <a:effectLst/>
                          <a:latin typeface="Nunito Sans" pitchFamily="2" charset="0"/>
                          <a:ea typeface="Verdana" panose="020B0604030504040204" pitchFamily="34" charset="0"/>
                          <a:cs typeface="Verdana" panose="020B0604030504040204" pitchFamily="34" charset="0"/>
                        </a:rPr>
                        <a:t>PUNTAJE</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extLst>
                  <a:ext uri="{0D108BD9-81ED-4DB2-BD59-A6C34878D82A}">
                    <a16:rowId xmlns:a16="http://schemas.microsoft.com/office/drawing/2014/main" val="357586495"/>
                  </a:ext>
                </a:extLst>
              </a:tr>
              <a:tr h="496433">
                <a:tc>
                  <a:txBody>
                    <a:bodyPr/>
                    <a:lstStyle/>
                    <a:p>
                      <a:pPr algn="ctr" fontAlgn="ctr"/>
                      <a:r>
                        <a:rPr lang="es-CO" sz="1200" b="1" i="0" u="none" strike="noStrike" dirty="0">
                          <a:solidFill>
                            <a:srgbClr val="000000"/>
                          </a:solidFill>
                          <a:effectLst/>
                          <a:latin typeface="Nunito Sans" pitchFamily="2" charset="0"/>
                          <a:ea typeface="Verdana" panose="020B0604030504040204" pitchFamily="34" charset="0"/>
                          <a:cs typeface="Verdana" panose="020B0604030504040204" pitchFamily="34" charset="0"/>
                        </a:rPr>
                        <a:t>I42</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200" b="0" i="0" u="none" strike="noStrike" dirty="0">
                          <a:solidFill>
                            <a:srgbClr val="000000"/>
                          </a:solidFill>
                          <a:effectLst/>
                          <a:latin typeface="Nunito Sans" pitchFamily="2" charset="0"/>
                          <a:ea typeface="Verdana" panose="020B0604030504040204" pitchFamily="34" charset="0"/>
                          <a:cs typeface="Verdana" panose="020B0604030504040204" pitchFamily="34" charset="0"/>
                        </a:rPr>
                        <a:t>CAPACIDADES INSTITUCIONALES INSTALADAS PARA LA PROMOCIÓN DE LA PARTICIPACIÓN</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latin typeface="Nunito Sans" pitchFamily="2" charset="0"/>
                          <a:ea typeface="Verdana" panose="020B0604030504040204" pitchFamily="34" charset="0"/>
                          <a:cs typeface="Verdana" panose="020B0604030504040204" pitchFamily="34" charset="0"/>
                        </a:rPr>
                        <a:t>98,2 </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560332106"/>
                  </a:ext>
                </a:extLst>
              </a:tr>
              <a:tr h="480767">
                <a:tc>
                  <a:txBody>
                    <a:bodyPr/>
                    <a:lstStyle/>
                    <a:p>
                      <a:pPr algn="ctr" fontAlgn="ctr"/>
                      <a:r>
                        <a:rPr lang="es-CO" sz="1200" b="1" i="0" u="none" strike="noStrike" dirty="0">
                          <a:solidFill>
                            <a:srgbClr val="000000"/>
                          </a:solidFill>
                          <a:effectLst/>
                          <a:latin typeface="Nunito Sans" pitchFamily="2" charset="0"/>
                          <a:ea typeface="Verdana" panose="020B0604030504040204" pitchFamily="34" charset="0"/>
                          <a:cs typeface="Verdana" panose="020B0604030504040204" pitchFamily="34" charset="0"/>
                        </a:rPr>
                        <a:t>I43</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200" b="0" i="0" u="none" strike="noStrike" dirty="0">
                          <a:solidFill>
                            <a:srgbClr val="000000"/>
                          </a:solidFill>
                          <a:effectLst/>
                          <a:latin typeface="Nunito Sans" pitchFamily="2" charset="0"/>
                          <a:ea typeface="Verdana" panose="020B0604030504040204" pitchFamily="34" charset="0"/>
                          <a:cs typeface="Verdana" panose="020B0604030504040204" pitchFamily="34" charset="0"/>
                        </a:rPr>
                        <a:t>PLANEACIÓN ANUAL DE LA ESTRATÉGIA DE PARTICIPACIÓN CIUDADANA EN LA GESTÓN PÚBLICA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latin typeface="Nunito Sans" pitchFamily="2" charset="0"/>
                          <a:ea typeface="Verdana" panose="020B0604030504040204" pitchFamily="34" charset="0"/>
                          <a:cs typeface="Verdana" panose="020B0604030504040204" pitchFamily="34" charset="0"/>
                        </a:rPr>
                        <a:t> 100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4039392612"/>
                  </a:ext>
                </a:extLst>
              </a:tr>
              <a:tr h="641023">
                <a:tc>
                  <a:txBody>
                    <a:bodyPr/>
                    <a:lstStyle/>
                    <a:p>
                      <a:pPr algn="ctr" fontAlgn="ctr"/>
                      <a:r>
                        <a:rPr lang="es-CO" sz="1200" b="1" i="0" u="none" strike="noStrike" dirty="0">
                          <a:solidFill>
                            <a:srgbClr val="000000"/>
                          </a:solidFill>
                          <a:effectLst/>
                          <a:latin typeface="Nunito Sans" pitchFamily="2" charset="0"/>
                          <a:ea typeface="Verdana" panose="020B0604030504040204" pitchFamily="34" charset="0"/>
                          <a:cs typeface="Verdana" panose="020B0604030504040204" pitchFamily="34" charset="0"/>
                        </a:rPr>
                        <a:t>I44</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200" b="0" i="0" u="none" strike="noStrike" dirty="0">
                          <a:solidFill>
                            <a:srgbClr val="000000"/>
                          </a:solidFill>
                          <a:effectLst/>
                          <a:latin typeface="Nunito Sans" pitchFamily="2" charset="0"/>
                          <a:ea typeface="Verdana" panose="020B0604030504040204" pitchFamily="34" charset="0"/>
                          <a:cs typeface="Verdana" panose="020B0604030504040204" pitchFamily="34" charset="0"/>
                        </a:rPr>
                        <a:t>IMPLEMENTACIÓN DE ACCIONES DE PARTICIPACIÓN CIUDADANA EN LAS DIFERENTES FASES DEL CICLO DE GESTIÓN</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latin typeface="Nunito Sans" pitchFamily="2" charset="0"/>
                          <a:ea typeface="Verdana" panose="020B0604030504040204" pitchFamily="34" charset="0"/>
                          <a:cs typeface="Verdana" panose="020B0604030504040204" pitchFamily="34" charset="0"/>
                        </a:rPr>
                        <a:t>100 </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945148494"/>
                  </a:ext>
                </a:extLst>
              </a:tr>
              <a:tr h="884032">
                <a:tc>
                  <a:txBody>
                    <a:bodyPr/>
                    <a:lstStyle/>
                    <a:p>
                      <a:pPr algn="ctr" fontAlgn="ctr"/>
                      <a:r>
                        <a:rPr lang="es-CO" sz="1200" b="1" i="0" u="none" strike="noStrike" dirty="0">
                          <a:solidFill>
                            <a:srgbClr val="000000"/>
                          </a:solidFill>
                          <a:effectLst/>
                          <a:latin typeface="Nunito Sans" pitchFamily="2" charset="0"/>
                          <a:ea typeface="Verdana" panose="020B0604030504040204" pitchFamily="34" charset="0"/>
                          <a:cs typeface="Verdana" panose="020B0604030504040204" pitchFamily="34" charset="0"/>
                        </a:rPr>
                        <a:t>I45</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200" b="0" i="0" u="none" strike="noStrike" dirty="0">
                          <a:solidFill>
                            <a:srgbClr val="000000"/>
                          </a:solidFill>
                          <a:effectLst/>
                          <a:latin typeface="Nunito Sans" pitchFamily="2" charset="0"/>
                          <a:ea typeface="Verdana" panose="020B0604030504040204" pitchFamily="34" charset="0"/>
                          <a:cs typeface="Verdana" panose="020B0604030504040204" pitchFamily="34" charset="0"/>
                        </a:rPr>
                        <a:t>CAPACIDAD DE INVOLUCRAR EFECTIVAMENTE A LOS DIFERENTES GRUPOS POBLACIONALES EN LAS ACCIONES  DE PARTICIPACIÓN GARANTIZANDO EL ENFOQUE DIFERENCIAL</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latin typeface="Nunito Sans" pitchFamily="2" charset="0"/>
                          <a:ea typeface="Verdana" panose="020B0604030504040204" pitchFamily="34" charset="0"/>
                          <a:cs typeface="Verdana" panose="020B0604030504040204" pitchFamily="34" charset="0"/>
                        </a:rPr>
                        <a:t>100 </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2634137563"/>
                  </a:ext>
                </a:extLst>
              </a:tr>
              <a:tr h="658179">
                <a:tc>
                  <a:txBody>
                    <a:bodyPr/>
                    <a:lstStyle/>
                    <a:p>
                      <a:pPr algn="ctr" fontAlgn="ctr"/>
                      <a:r>
                        <a:rPr lang="es-CO" sz="1200" b="1" i="0" u="none" strike="noStrike" dirty="0">
                          <a:solidFill>
                            <a:srgbClr val="000000"/>
                          </a:solidFill>
                          <a:effectLst/>
                          <a:latin typeface="Nunito Sans" pitchFamily="2" charset="0"/>
                          <a:ea typeface="Verdana" panose="020B0604030504040204" pitchFamily="34" charset="0"/>
                          <a:cs typeface="Verdana" panose="020B0604030504040204" pitchFamily="34" charset="0"/>
                        </a:rPr>
                        <a:t>I46</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200" b="0" i="0" u="none" strike="noStrike" dirty="0">
                          <a:solidFill>
                            <a:srgbClr val="000000"/>
                          </a:solidFill>
                          <a:effectLst/>
                          <a:latin typeface="Nunito Sans" pitchFamily="2" charset="0"/>
                          <a:ea typeface="Verdana" panose="020B0604030504040204" pitchFamily="34" charset="0"/>
                          <a:cs typeface="Verdana" panose="020B0604030504040204" pitchFamily="34" charset="0"/>
                        </a:rPr>
                        <a:t>EVALUACIÓN DE LOS RESULTADOS DE LA ESTRATEGIA ANUAL DE PARTICIPACIÓN CIUDADANA Y SU APROVECHAMIENTO EN ACCIONES DE MEJORA INSTITUCIONAL </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latin typeface="Nunito Sans" pitchFamily="2" charset="0"/>
                          <a:ea typeface="Verdana" panose="020B0604030504040204" pitchFamily="34" charset="0"/>
                          <a:cs typeface="Verdana" panose="020B0604030504040204" pitchFamily="34" charset="0"/>
                        </a:rPr>
                        <a:t>96,3 </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394880003"/>
                  </a:ext>
                </a:extLst>
              </a:tr>
              <a:tr h="398237">
                <a:tc>
                  <a:txBody>
                    <a:bodyPr/>
                    <a:lstStyle/>
                    <a:p>
                      <a:pPr algn="ctr" fontAlgn="ctr"/>
                      <a:r>
                        <a:rPr lang="es-CO" sz="1200" b="1" i="0" u="none" strike="noStrike" dirty="0">
                          <a:solidFill>
                            <a:srgbClr val="000000"/>
                          </a:solidFill>
                          <a:effectLst/>
                          <a:latin typeface="Nunito Sans" pitchFamily="2" charset="0"/>
                          <a:ea typeface="Verdana" panose="020B0604030504040204" pitchFamily="34" charset="0"/>
                          <a:cs typeface="Verdana" panose="020B0604030504040204" pitchFamily="34" charset="0"/>
                        </a:rPr>
                        <a:t>I47</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200" b="0" i="0" u="none" strike="noStrike">
                          <a:solidFill>
                            <a:srgbClr val="000000"/>
                          </a:solidFill>
                          <a:effectLst/>
                          <a:latin typeface="Nunito Sans" pitchFamily="2" charset="0"/>
                          <a:ea typeface="Verdana" panose="020B0604030504040204" pitchFamily="34" charset="0"/>
                          <a:cs typeface="Verdana" panose="020B0604030504040204" pitchFamily="34" charset="0"/>
                        </a:rPr>
                        <a:t>RENDICIÓN DE CUENTAS EN LA GESTIÓN PÚBLICA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latin typeface="Nunito Sans" pitchFamily="2" charset="0"/>
                          <a:ea typeface="Verdana" panose="020B0604030504040204" pitchFamily="34" charset="0"/>
                          <a:cs typeface="Verdana" panose="020B0604030504040204" pitchFamily="34" charset="0"/>
                        </a:rPr>
                        <a:t>100 </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82032972"/>
                  </a:ext>
                </a:extLst>
              </a:tr>
            </a:tbl>
          </a:graphicData>
        </a:graphic>
      </p:graphicFrame>
      <p:sp>
        <p:nvSpPr>
          <p:cNvPr id="6" name="CuadroTexto 5">
            <a:extLst>
              <a:ext uri="{FF2B5EF4-FFF2-40B4-BE49-F238E27FC236}">
                <a16:creationId xmlns:a16="http://schemas.microsoft.com/office/drawing/2014/main" id="{C666B8DC-7D57-302F-DEE0-BDB2BFD2A9CB}"/>
              </a:ext>
            </a:extLst>
          </p:cNvPr>
          <p:cNvSpPr txBox="1"/>
          <p:nvPr/>
        </p:nvSpPr>
        <p:spPr>
          <a:xfrm>
            <a:off x="5227782" y="693700"/>
            <a:ext cx="6726217" cy="6093976"/>
          </a:xfrm>
          <a:prstGeom prst="rect">
            <a:avLst/>
          </a:prstGeom>
          <a:noFill/>
        </p:spPr>
        <p:txBody>
          <a:bodyPr wrap="square">
            <a:spAutoFit/>
          </a:bodyPr>
          <a:lstStyle/>
          <a:p>
            <a:pPr marR="0" lvl="0" defTabSz="914400" rtl="0" eaLnBrk="1" fontAlgn="auto" latinLnBrk="0" hangingPunct="1">
              <a:lnSpc>
                <a:spcPct val="100000"/>
              </a:lnSpc>
              <a:spcBef>
                <a:spcPts val="0"/>
              </a:spcBef>
              <a:spcAft>
                <a:spcPts val="0"/>
              </a:spcAft>
              <a:buClrTx/>
              <a:buSzTx/>
              <a:tabLst/>
              <a:defRPr/>
            </a:pPr>
            <a:endParaRPr kumimoji="0" lang="es-ES" b="1" i="0" u="none" strike="noStrike" kern="1200" cap="none" spc="0" normalizeH="0" baseline="0" noProof="0" dirty="0">
              <a:ln>
                <a:noFill/>
              </a:ln>
              <a:solidFill>
                <a:schemeClr val="dk1"/>
              </a:solidFill>
              <a:effectLst/>
              <a:uLnTx/>
              <a:uFillTx/>
              <a:latin typeface="Nunito Sans" pitchFamily="2" charset="0"/>
            </a:endParaRPr>
          </a:p>
          <a:p>
            <a:pPr marR="0" lvl="0" defTabSz="914400" rtl="0" eaLnBrk="1" fontAlgn="auto" latinLnBrk="0" hangingPunct="1">
              <a:lnSpc>
                <a:spcPct val="100000"/>
              </a:lnSpc>
              <a:spcBef>
                <a:spcPts val="0"/>
              </a:spcBef>
              <a:spcAft>
                <a:spcPts val="0"/>
              </a:spcAft>
              <a:buClrTx/>
              <a:buSzTx/>
              <a:tabLst/>
              <a:defRPr/>
            </a:pPr>
            <a:r>
              <a:rPr kumimoji="0" lang="es-ES" sz="1400" b="1" i="0" u="none" strike="noStrike" kern="1200" cap="none" spc="0" normalizeH="0" baseline="0" noProof="0" dirty="0">
                <a:ln>
                  <a:noFill/>
                </a:ln>
                <a:solidFill>
                  <a:schemeClr val="accent1">
                    <a:lumMod val="75000"/>
                  </a:schemeClr>
                </a:solidFill>
                <a:effectLst/>
                <a:uLnTx/>
                <a:uFillTx/>
                <a:latin typeface="Nunito Sans" pitchFamily="2" charset="0"/>
                <a:ea typeface="Verdana" panose="020B0604030504040204" pitchFamily="34" charset="0"/>
                <a:cs typeface="Verdana" panose="020B0604030504040204" pitchFamily="34" charset="0"/>
              </a:rPr>
              <a:t>POLITICA </a:t>
            </a:r>
            <a:r>
              <a:rPr lang="es-ES" sz="1400" b="1" dirty="0">
                <a:solidFill>
                  <a:schemeClr val="accent1">
                    <a:lumMod val="75000"/>
                  </a:schemeClr>
                </a:solidFill>
                <a:latin typeface="Nunito Sans" pitchFamily="2" charset="0"/>
                <a:ea typeface="Verdana" panose="020B0604030504040204" pitchFamily="34" charset="0"/>
                <a:cs typeface="Verdana" panose="020B0604030504040204" pitchFamily="34" charset="0"/>
              </a:rPr>
              <a:t>PARTICIPACIÓN CIUDADANA </a:t>
            </a:r>
            <a:r>
              <a:rPr kumimoji="0" lang="es-ES" sz="1400" b="1" i="0" u="none" strike="noStrike" kern="1200" cap="none" spc="0" normalizeH="0" baseline="0" noProof="0" dirty="0">
                <a:ln>
                  <a:noFill/>
                </a:ln>
                <a:solidFill>
                  <a:schemeClr val="accent1">
                    <a:lumMod val="75000"/>
                  </a:schemeClr>
                </a:solidFill>
                <a:effectLst/>
                <a:uLnTx/>
                <a:uFillTx/>
                <a:latin typeface="Nunito Sans" pitchFamily="2" charset="0"/>
                <a:ea typeface="Verdana" panose="020B0604030504040204" pitchFamily="34" charset="0"/>
                <a:cs typeface="Verdana" panose="020B0604030504040204" pitchFamily="34" charset="0"/>
              </a:rPr>
              <a:t>2022: </a:t>
            </a:r>
          </a:p>
          <a:p>
            <a:pPr marR="0" lvl="0" defTabSz="914400" rtl="0" eaLnBrk="1" fontAlgn="auto" latinLnBrk="0" hangingPunct="1">
              <a:lnSpc>
                <a:spcPct val="100000"/>
              </a:lnSpc>
              <a:spcBef>
                <a:spcPts val="0"/>
              </a:spcBef>
              <a:spcAft>
                <a:spcPts val="0"/>
              </a:spcAft>
              <a:buClrTx/>
              <a:buSzTx/>
              <a:tabLst/>
              <a:defRPr/>
            </a:pPr>
            <a:r>
              <a:rPr kumimoji="0" lang="es-ES" sz="1400" b="1" i="0" u="none" strike="noStrike" kern="1200" cap="none" spc="0" normalizeH="0" baseline="0" noProof="0" dirty="0">
                <a:ln>
                  <a:noFill/>
                </a:ln>
                <a:solidFill>
                  <a:schemeClr val="accent1">
                    <a:lumMod val="75000"/>
                  </a:schemeClr>
                </a:solidFill>
                <a:effectLst/>
                <a:uLnTx/>
                <a:uFillTx/>
                <a:latin typeface="Nunito Sans" pitchFamily="2" charset="0"/>
                <a:ea typeface="Verdana" panose="020B0604030504040204" pitchFamily="34" charset="0"/>
                <a:cs typeface="Verdana" panose="020B0604030504040204" pitchFamily="34" charset="0"/>
              </a:rPr>
              <a:t>95,3. PREGUNTAS 2023: 16 PUNTAJE 2023 98,7 </a:t>
            </a:r>
            <a:r>
              <a:rPr kumimoji="0" lang="es-ES" sz="1400" b="1" i="0" u="none" strike="noStrike" kern="1200" cap="none" spc="0" normalizeH="0" baseline="0" noProof="0" dirty="0">
                <a:ln>
                  <a:noFill/>
                </a:ln>
                <a:solidFill>
                  <a:schemeClr val="accent6">
                    <a:lumMod val="75000"/>
                  </a:schemeClr>
                </a:solidFill>
                <a:effectLst/>
                <a:uLnTx/>
                <a:uFillTx/>
                <a:latin typeface="Nunito Sans" pitchFamily="2" charset="0"/>
                <a:ea typeface="Verdana" panose="020B0604030504040204" pitchFamily="34" charset="0"/>
                <a:cs typeface="Verdana" panose="020B0604030504040204" pitchFamily="34" charset="0"/>
              </a:rPr>
              <a:t>(+3,4)</a:t>
            </a:r>
          </a:p>
          <a:p>
            <a:pPr marR="0" lvl="0" defTabSz="914400" rtl="0" eaLnBrk="1" fontAlgn="auto" latinLnBrk="0" hangingPunct="1">
              <a:lnSpc>
                <a:spcPct val="100000"/>
              </a:lnSpc>
              <a:spcBef>
                <a:spcPts val="0"/>
              </a:spcBef>
              <a:spcAft>
                <a:spcPts val="0"/>
              </a:spcAft>
              <a:buClrTx/>
              <a:buSzTx/>
              <a:tabLst/>
              <a:defRPr/>
            </a:pPr>
            <a:endParaRPr kumimoji="0" lang="es-ES" sz="1400" b="1" i="0" u="none" strike="noStrike" kern="1200" cap="none" spc="0" normalizeH="0" baseline="0" noProof="0" dirty="0">
              <a:ln>
                <a:noFill/>
              </a:ln>
              <a:solidFill>
                <a:schemeClr val="accent6">
                  <a:lumMod val="75000"/>
                </a:schemeClr>
              </a:solidFill>
              <a:effectLst/>
              <a:uLnTx/>
              <a:uFillTx/>
              <a:latin typeface="Nunito Sans" pitchFamily="2" charset="0"/>
              <a:ea typeface="Verdana" panose="020B0604030504040204" pitchFamily="34" charset="0"/>
              <a:cs typeface="Verdana" panose="020B0604030504040204" pitchFamily="34" charset="0"/>
            </a:endParaRPr>
          </a:p>
          <a:p>
            <a:pPr marR="0" lvl="0" algn="just" defTabSz="914400" rtl="0" eaLnBrk="1" fontAlgn="auto" latinLnBrk="0" hangingPunct="1">
              <a:lnSpc>
                <a:spcPct val="100000"/>
              </a:lnSpc>
              <a:spcBef>
                <a:spcPts val="0"/>
              </a:spcBef>
              <a:spcAft>
                <a:spcPts val="0"/>
              </a:spcAft>
              <a:buClrTx/>
              <a:buSzTx/>
              <a:tabLst/>
              <a:defRPr/>
            </a:pPr>
            <a:r>
              <a:rPr lang="es-ES" sz="1200" b="1" dirty="0">
                <a:solidFill>
                  <a:schemeClr val="accent6">
                    <a:lumMod val="75000"/>
                  </a:schemeClr>
                </a:solidFill>
                <a:latin typeface="Nunito Sans" pitchFamily="2" charset="0"/>
                <a:ea typeface="Verdana" panose="020B0604030504040204" pitchFamily="34" charset="0"/>
              </a:rPr>
              <a:t>Mide la capacidad de la entidad pública de garantizar la incidencia y contribución efectiva de la ciudadanía y sus organizaciones en los procesos de diagnóstico, planeación, ejecución y evaluación -incluyendo la rendición de cuentas- de su gestión, a través de diversos espacios, mecanismos, canales y prácticas de participación ciudadana, contribuyendo al logro de los resultados institucionales y a la satisfacción de las necesidades y derechos de la ciudadanía y grupos de valor.</a:t>
            </a:r>
          </a:p>
          <a:p>
            <a:pPr marR="0" lvl="0" algn="just" defTabSz="914400" rtl="0" eaLnBrk="1" fontAlgn="auto" latinLnBrk="0" hangingPunct="1">
              <a:lnSpc>
                <a:spcPct val="100000"/>
              </a:lnSpc>
              <a:spcBef>
                <a:spcPts val="0"/>
              </a:spcBef>
              <a:spcAft>
                <a:spcPts val="0"/>
              </a:spcAft>
              <a:buClrTx/>
              <a:buSzTx/>
              <a:tabLst/>
              <a:defRPr/>
            </a:pPr>
            <a:endParaRPr lang="es-ES" sz="1200" b="1" dirty="0">
              <a:latin typeface="Nunito Sans" pitchFamily="2" charset="0"/>
              <a:ea typeface="Verdana" panose="020B0604030504040204" pitchFamily="34" charset="0"/>
            </a:endParaRPr>
          </a:p>
          <a:p>
            <a:pPr marL="0" indent="0" algn="just">
              <a:buNone/>
            </a:pPr>
            <a:r>
              <a:rPr lang="es-ES" sz="1200" b="1" dirty="0">
                <a:latin typeface="Nunito Sans" pitchFamily="2" charset="0"/>
                <a:ea typeface="Verdana" panose="020B0604030504040204" pitchFamily="34" charset="0"/>
                <a:cs typeface="Verdana" panose="020B0604030504040204" pitchFamily="34" charset="0"/>
              </a:rPr>
              <a:t>PCI202. Señale los grupos de valor que la entidad incluyó en las actividades de participación ciudadana implementadas durante la vigencia evaluada: </a:t>
            </a:r>
            <a:r>
              <a:rPr lang="es-CO" sz="1200" dirty="0">
                <a:latin typeface="Nunito Sans" pitchFamily="2" charset="0"/>
                <a:ea typeface="Verdana" panose="020B0604030504040204" pitchFamily="34" charset="0"/>
                <a:cs typeface="Verdana" panose="020B0604030504040204" pitchFamily="34" charset="0"/>
              </a:rPr>
              <a:t>Grupos Etáreos.</a:t>
            </a:r>
          </a:p>
          <a:p>
            <a:pPr>
              <a:defRPr/>
            </a:pPr>
            <a:endParaRPr kumimoji="0" lang="es-ES" sz="1200" b="1" i="0" u="none" strike="noStrike" kern="1200" cap="none" spc="0" normalizeH="0" baseline="0" noProof="0" dirty="0">
              <a:ln>
                <a:noFill/>
              </a:ln>
              <a:effectLst/>
              <a:uLnTx/>
              <a:uFillTx/>
              <a:latin typeface="Nunito Sans" pitchFamily="2" charset="0"/>
            </a:endParaRPr>
          </a:p>
          <a:p>
            <a:pPr algn="just">
              <a:defRPr/>
            </a:pPr>
            <a:r>
              <a:rPr kumimoji="0" lang="es-ES" sz="1200" b="1" i="0" u="none" strike="noStrike" kern="1200" cap="none" spc="0" normalizeH="0" baseline="0" noProof="0" dirty="0">
                <a:ln>
                  <a:noFill/>
                </a:ln>
                <a:effectLst/>
                <a:uLnTx/>
                <a:uFillTx/>
                <a:latin typeface="Nunito Sans" pitchFamily="2" charset="0"/>
              </a:rPr>
              <a:t>PCI203. Los resultados de la participación de los grupos de valor en la gestión institucional permitieron mejorar las siguientes actividades durante la vigencia evaluada</a:t>
            </a:r>
            <a:r>
              <a:rPr kumimoji="0" lang="es-ES" sz="1200" b="0" i="0" u="none" strike="noStrike" kern="1200" cap="none" spc="0" normalizeH="0" baseline="0" noProof="0" dirty="0">
                <a:ln>
                  <a:noFill/>
                </a:ln>
                <a:effectLst/>
                <a:uLnTx/>
                <a:uFillTx/>
                <a:latin typeface="Nunito Sans" pitchFamily="2" charset="0"/>
              </a:rPr>
              <a:t>: Evaluación ciudadana de la gestión en ejercicios de rendición de cuentas</a:t>
            </a:r>
            <a:endParaRPr kumimoji="0" lang="es-CO" sz="1200" b="0" i="0" u="none" strike="noStrike" kern="1200" cap="none" spc="0" normalizeH="0" baseline="0" noProof="0" dirty="0">
              <a:ln>
                <a:noFill/>
              </a:ln>
              <a:effectLst/>
              <a:uLnTx/>
              <a:uFillTx/>
              <a:latin typeface="Nunito Sans" pitchFamily="2" charset="0"/>
            </a:endParaRPr>
          </a:p>
          <a:p>
            <a:pPr algn="l"/>
            <a:endParaRPr lang="es-ES" sz="1200" b="1" dirty="0">
              <a:latin typeface="Nunito Sans" pitchFamily="2" charset="0"/>
              <a:ea typeface="Verdana" panose="020B0604030504040204" pitchFamily="34" charset="0"/>
              <a:cs typeface="Verdana" panose="020B0604030504040204" pitchFamily="34" charset="0"/>
            </a:endParaRPr>
          </a:p>
          <a:p>
            <a:pPr algn="just"/>
            <a:r>
              <a:rPr lang="es-ES" sz="1200" b="1" dirty="0">
                <a:latin typeface="Nunito Sans" pitchFamily="2" charset="0"/>
                <a:ea typeface="Verdana" panose="020B0604030504040204" pitchFamily="34" charset="0"/>
                <a:cs typeface="Verdana" panose="020B0604030504040204" pitchFamily="34" charset="0"/>
              </a:rPr>
              <a:t>PCI204. La entidad retroalimentó a la ciudadanía y demás grupos de valor sobre los </a:t>
            </a:r>
            <a:r>
              <a:rPr lang="es-ES" sz="1200" b="1" dirty="0">
                <a:solidFill>
                  <a:schemeClr val="dk1"/>
                </a:solidFill>
                <a:latin typeface="Nunito Sans" pitchFamily="2" charset="0"/>
                <a:ea typeface="Verdana" panose="020B0604030504040204" pitchFamily="34" charset="0"/>
                <a:cs typeface="Verdana" panose="020B0604030504040204" pitchFamily="34" charset="0"/>
              </a:rPr>
              <a:t>resultados de su participación a través de los siguientes medios: </a:t>
            </a:r>
            <a:r>
              <a:rPr lang="es-CO" sz="1200" dirty="0">
                <a:solidFill>
                  <a:schemeClr val="dk1"/>
                </a:solidFill>
                <a:latin typeface="Nunito Sans" pitchFamily="2" charset="0"/>
                <a:ea typeface="Verdana" panose="020B0604030504040204" pitchFamily="34" charset="0"/>
                <a:cs typeface="Verdana" panose="020B0604030504040204" pitchFamily="34" charset="0"/>
              </a:rPr>
              <a:t>Mensajes de texto; </a:t>
            </a:r>
            <a:r>
              <a:rPr lang="es-ES" sz="1200" dirty="0">
                <a:solidFill>
                  <a:schemeClr val="dk1"/>
                </a:solidFill>
                <a:latin typeface="Nunito Sans" pitchFamily="2" charset="0"/>
                <a:ea typeface="Verdana" panose="020B0604030504040204" pitchFamily="34" charset="0"/>
                <a:cs typeface="Verdana" panose="020B0604030504040204" pitchFamily="34" charset="0"/>
              </a:rPr>
              <a:t>Radio, televisión y otros medios audiovisuales.</a:t>
            </a:r>
          </a:p>
          <a:p>
            <a:pPr algn="l"/>
            <a:endParaRPr lang="es-ES" sz="1200" b="1" dirty="0">
              <a:solidFill>
                <a:schemeClr val="dk1"/>
              </a:solidFill>
              <a:latin typeface="Nunito Sans" pitchFamily="2" charset="0"/>
              <a:ea typeface="Verdana" panose="020B0604030504040204" pitchFamily="34" charset="0"/>
              <a:cs typeface="Verdana" panose="020B0604030504040204" pitchFamily="34" charset="0"/>
            </a:endParaRPr>
          </a:p>
          <a:p>
            <a:pPr algn="just"/>
            <a:r>
              <a:rPr lang="es-ES" sz="1200" b="1" dirty="0">
                <a:solidFill>
                  <a:schemeClr val="dk1"/>
                </a:solidFill>
                <a:latin typeface="Nunito Sans" pitchFamily="2" charset="0"/>
                <a:ea typeface="Verdana" panose="020B0604030504040204" pitchFamily="34" charset="0"/>
                <a:cs typeface="Verdana" panose="020B0604030504040204" pitchFamily="34" charset="0"/>
              </a:rPr>
              <a:t>PCI210 Seleccione las acciones de diálogo implementadas por la entidad durante la vigencia evaluada para la rendición de cuentas: </a:t>
            </a:r>
            <a:r>
              <a:rPr lang="es-CO" sz="1200" dirty="0">
                <a:solidFill>
                  <a:schemeClr val="dk1"/>
                </a:solidFill>
                <a:latin typeface="Nunito Sans" pitchFamily="2" charset="0"/>
                <a:ea typeface="Verdana" panose="020B0604030504040204" pitchFamily="34" charset="0"/>
                <a:cs typeface="Verdana" panose="020B0604030504040204" pitchFamily="34" charset="0"/>
              </a:rPr>
              <a:t>Foros participativos presenciales, Observatorios ciudadanos</a:t>
            </a:r>
          </a:p>
          <a:p>
            <a:pPr algn="l"/>
            <a:endParaRPr lang="es-ES" sz="1200" dirty="0">
              <a:solidFill>
                <a:schemeClr val="dk1"/>
              </a:solidFill>
              <a:latin typeface="Nunito Sans" pitchFamily="2" charset="0"/>
              <a:ea typeface="Verdana" panose="020B0604030504040204" pitchFamily="34" charset="0"/>
              <a:cs typeface="Verdana" panose="020B0604030504040204" pitchFamily="34" charset="0"/>
            </a:endParaRPr>
          </a:p>
          <a:p>
            <a:pPr algn="just">
              <a:defRPr/>
            </a:pPr>
            <a:r>
              <a:rPr lang="es-ES" sz="1200" b="1" dirty="0">
                <a:solidFill>
                  <a:schemeClr val="accent5">
                    <a:lumMod val="75000"/>
                  </a:schemeClr>
                </a:solidFill>
                <a:latin typeface="Nunito Sans" pitchFamily="2" charset="0"/>
                <a:ea typeface="Verdana" panose="020B0604030504040204" pitchFamily="34" charset="0"/>
              </a:rPr>
              <a:t>SEC204. Señale las acciones de lenguaje claro incluidas en la estrategia anual de servicio o </a:t>
            </a:r>
            <a:r>
              <a:rPr lang="es-CO" sz="1200" b="1" dirty="0">
                <a:solidFill>
                  <a:schemeClr val="accent5">
                    <a:lumMod val="75000"/>
                  </a:schemeClr>
                </a:solidFill>
                <a:latin typeface="Nunito Sans" pitchFamily="2" charset="0"/>
                <a:ea typeface="Verdana" panose="020B0604030504040204" pitchFamily="34" charset="0"/>
              </a:rPr>
              <a:t>relacionamiento con la ciudadanía. </a:t>
            </a:r>
            <a:r>
              <a:rPr lang="es-CO" sz="1200" dirty="0">
                <a:solidFill>
                  <a:schemeClr val="accent5">
                    <a:lumMod val="75000"/>
                  </a:schemeClr>
                </a:solidFill>
                <a:latin typeface="Nunito Sans" pitchFamily="2" charset="0"/>
                <a:ea typeface="Verdana" panose="020B0604030504040204" pitchFamily="34" charset="0"/>
              </a:rPr>
              <a:t>Articulación con el comité de gestión y desempeño institucional o la instancia que se haya definido de acuerdo con la naturaleza de la entidad (acción estratégica).</a:t>
            </a:r>
          </a:p>
          <a:p>
            <a:pPr>
              <a:defRPr/>
            </a:pPr>
            <a:endParaRPr lang="es-ES" b="1" dirty="0">
              <a:solidFill>
                <a:schemeClr val="dk1"/>
              </a:solidFill>
              <a:latin typeface="Nunito Sans" pitchFamily="2" charset="0"/>
            </a:endParaRPr>
          </a:p>
        </p:txBody>
      </p:sp>
      <p:sp>
        <p:nvSpPr>
          <p:cNvPr id="2" name="TextBox 6">
            <a:extLst>
              <a:ext uri="{FF2B5EF4-FFF2-40B4-BE49-F238E27FC236}">
                <a16:creationId xmlns:a16="http://schemas.microsoft.com/office/drawing/2014/main" id="{C1E23119-BA35-D437-7570-73C788330B04}"/>
              </a:ext>
            </a:extLst>
          </p:cNvPr>
          <p:cNvSpPr txBox="1"/>
          <p:nvPr/>
        </p:nvSpPr>
        <p:spPr>
          <a:xfrm>
            <a:off x="25400" y="6679954"/>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
        <p:nvSpPr>
          <p:cNvPr id="4" name="TextBox 6">
            <a:extLst>
              <a:ext uri="{FF2B5EF4-FFF2-40B4-BE49-F238E27FC236}">
                <a16:creationId xmlns:a16="http://schemas.microsoft.com/office/drawing/2014/main" id="{7D78F1A1-B6B8-E7E7-38F4-B701245B9819}"/>
              </a:ext>
            </a:extLst>
          </p:cNvPr>
          <p:cNvSpPr txBox="1"/>
          <p:nvPr/>
        </p:nvSpPr>
        <p:spPr>
          <a:xfrm>
            <a:off x="102479" y="60802"/>
            <a:ext cx="11085921" cy="830997"/>
          </a:xfrm>
          <a:prstGeom prst="rect">
            <a:avLst/>
          </a:prstGeom>
          <a:noFill/>
        </p:spPr>
        <p:txBody>
          <a:bodyPr wrap="square" rtlCol="0">
            <a:spAutoFit/>
          </a:bodyPr>
          <a:lstStyle>
            <a:defPPr>
              <a:defRPr lang="es-CO"/>
            </a:defPPr>
            <a:lvl1pPr>
              <a:defRPr sz="3200" b="1">
                <a:solidFill>
                  <a:srgbClr val="4DAF46"/>
                </a:solidFill>
                <a:latin typeface="Verdana" panose="020B0604030504040204" pitchFamily="34" charset="0"/>
                <a:ea typeface="Verdana" panose="020B0604030504040204" pitchFamily="34" charset="0"/>
              </a:defRPr>
            </a:lvl1pPr>
          </a:lstStyle>
          <a:p>
            <a:r>
              <a:rPr lang="es-CO" sz="2800" dirty="0"/>
              <a:t>3. Dimensión de Gestión con Valores para Resultados.</a:t>
            </a:r>
          </a:p>
          <a:p>
            <a:r>
              <a:rPr lang="es-CO" sz="2000" dirty="0">
                <a:solidFill>
                  <a:schemeClr val="bg2">
                    <a:lumMod val="50000"/>
                  </a:schemeClr>
                </a:solidFill>
              </a:rPr>
              <a:t>Puntaje. 91,8</a:t>
            </a:r>
            <a:endParaRPr lang="es-ES" sz="2000" dirty="0">
              <a:solidFill>
                <a:schemeClr val="bg2">
                  <a:lumMod val="50000"/>
                </a:schemeClr>
              </a:solidFill>
            </a:endParaRPr>
          </a:p>
        </p:txBody>
      </p:sp>
    </p:spTree>
    <p:extLst>
      <p:ext uri="{BB962C8B-B14F-4D97-AF65-F5344CB8AC3E}">
        <p14:creationId xmlns:p14="http://schemas.microsoft.com/office/powerpoint/2010/main" val="19337271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731A433B-8DD1-45A1-75B3-7B714FD7DD91}"/>
              </a:ext>
            </a:extLst>
          </p:cNvPr>
          <p:cNvSpPr txBox="1"/>
          <p:nvPr/>
        </p:nvSpPr>
        <p:spPr>
          <a:xfrm>
            <a:off x="68276" y="986088"/>
            <a:ext cx="11651371" cy="5693866"/>
          </a:xfrm>
          <a:prstGeom prst="rect">
            <a:avLst/>
          </a:prstGeom>
          <a:noFill/>
        </p:spPr>
        <p:txBody>
          <a:bodyPr wrap="square">
            <a:spAutoFit/>
          </a:bodyPr>
          <a:lstStyle/>
          <a:p>
            <a:pPr marR="0" lvl="0" algn="just" defTabSz="914400" rtl="0" eaLnBrk="1" fontAlgn="auto" latinLnBrk="0" hangingPunct="1">
              <a:lnSpc>
                <a:spcPct val="100000"/>
              </a:lnSpc>
              <a:spcBef>
                <a:spcPts val="0"/>
              </a:spcBef>
              <a:spcAft>
                <a:spcPts val="0"/>
              </a:spcAft>
              <a:buClrTx/>
              <a:buSzTx/>
              <a:tabLst/>
              <a:defRPr/>
            </a:pPr>
            <a:r>
              <a:rPr kumimoji="0" lang="es-ES" sz="1400" b="1" i="0" u="none" strike="noStrike" kern="1200" cap="none" spc="0" normalizeH="0" baseline="0" noProof="0" dirty="0">
                <a:ln>
                  <a:noFill/>
                </a:ln>
                <a:solidFill>
                  <a:schemeClr val="accent1">
                    <a:lumMod val="75000"/>
                  </a:schemeClr>
                </a:solidFill>
                <a:effectLst/>
                <a:uLnTx/>
                <a:uFillTx/>
                <a:latin typeface="Nunito Sans" pitchFamily="2" charset="0"/>
                <a:ea typeface="Verdana" panose="020B0604030504040204" pitchFamily="34" charset="0"/>
                <a:cs typeface="Verdana" panose="020B0604030504040204" pitchFamily="34" charset="0"/>
              </a:rPr>
              <a:t>POLITICA Seguimiento y E</a:t>
            </a:r>
            <a:r>
              <a:rPr lang="es-ES" sz="1400" b="1" dirty="0">
                <a:solidFill>
                  <a:schemeClr val="accent1">
                    <a:lumMod val="75000"/>
                  </a:schemeClr>
                </a:solidFill>
                <a:latin typeface="Nunito Sans" pitchFamily="2" charset="0"/>
                <a:ea typeface="Verdana" panose="020B0604030504040204" pitchFamily="34" charset="0"/>
                <a:cs typeface="Verdana" panose="020B0604030504040204" pitchFamily="34" charset="0"/>
              </a:rPr>
              <a:t>valuación </a:t>
            </a:r>
            <a:r>
              <a:rPr kumimoji="0" lang="es-ES" sz="1400" b="1" i="0" u="none" strike="noStrike" kern="1200" cap="none" spc="0" normalizeH="0" baseline="0" noProof="0" dirty="0">
                <a:ln>
                  <a:noFill/>
                </a:ln>
                <a:solidFill>
                  <a:schemeClr val="accent1">
                    <a:lumMod val="75000"/>
                  </a:schemeClr>
                </a:solidFill>
                <a:effectLst/>
                <a:uLnTx/>
                <a:uFillTx/>
                <a:latin typeface="Nunito Sans" pitchFamily="2" charset="0"/>
                <a:ea typeface="Verdana" panose="020B0604030504040204" pitchFamily="34" charset="0"/>
                <a:cs typeface="Verdana" panose="020B0604030504040204" pitchFamily="34" charset="0"/>
              </a:rPr>
              <a:t>2022: 92,6.</a:t>
            </a:r>
          </a:p>
          <a:p>
            <a:pPr marR="0" lvl="0" algn="just" defTabSz="914400" rtl="0" eaLnBrk="1" fontAlgn="auto" latinLnBrk="0" hangingPunct="1">
              <a:lnSpc>
                <a:spcPct val="100000"/>
              </a:lnSpc>
              <a:spcBef>
                <a:spcPts val="0"/>
              </a:spcBef>
              <a:spcAft>
                <a:spcPts val="0"/>
              </a:spcAft>
              <a:buClrTx/>
              <a:buSzTx/>
              <a:tabLst/>
              <a:defRPr/>
            </a:pPr>
            <a:r>
              <a:rPr kumimoji="0" lang="es-ES" sz="1400" b="1" i="0" u="none" strike="noStrike" kern="1200" cap="none" spc="0" normalizeH="0" baseline="0" noProof="0" dirty="0">
                <a:ln>
                  <a:noFill/>
                </a:ln>
                <a:solidFill>
                  <a:schemeClr val="accent1">
                    <a:lumMod val="75000"/>
                  </a:schemeClr>
                </a:solidFill>
                <a:effectLst/>
                <a:uLnTx/>
                <a:uFillTx/>
                <a:latin typeface="Nunito Sans" pitchFamily="2" charset="0"/>
                <a:ea typeface="Verdana" panose="020B0604030504040204" pitchFamily="34" charset="0"/>
                <a:cs typeface="Verdana" panose="020B0604030504040204" pitchFamily="34" charset="0"/>
              </a:rPr>
              <a:t>PREGUNTAS 2023: 2</a:t>
            </a:r>
            <a:r>
              <a:rPr lang="es-ES" sz="1400" b="1" dirty="0">
                <a:solidFill>
                  <a:schemeClr val="accent1">
                    <a:lumMod val="75000"/>
                  </a:schemeClr>
                </a:solidFill>
                <a:latin typeface="Nunito Sans" pitchFamily="2" charset="0"/>
                <a:ea typeface="Verdana" panose="020B0604030504040204" pitchFamily="34" charset="0"/>
                <a:cs typeface="Verdana" panose="020B0604030504040204" pitchFamily="34" charset="0"/>
              </a:rPr>
              <a:t>0</a:t>
            </a:r>
            <a:r>
              <a:rPr kumimoji="0" lang="es-ES" sz="1400" b="1" i="0" u="none" strike="noStrike" kern="1200" cap="none" spc="0" normalizeH="0" baseline="0" noProof="0" dirty="0">
                <a:ln>
                  <a:noFill/>
                </a:ln>
                <a:solidFill>
                  <a:schemeClr val="accent1">
                    <a:lumMod val="75000"/>
                  </a:schemeClr>
                </a:solidFill>
                <a:effectLst/>
                <a:uLnTx/>
                <a:uFillTx/>
                <a:latin typeface="Nunito Sans" pitchFamily="2" charset="0"/>
                <a:ea typeface="Verdana" panose="020B0604030504040204" pitchFamily="34" charset="0"/>
                <a:cs typeface="Verdana" panose="020B0604030504040204" pitchFamily="34" charset="0"/>
              </a:rPr>
              <a:t> PUNTAJE 2023 91,5 </a:t>
            </a:r>
            <a:r>
              <a:rPr kumimoji="0" lang="es-ES" sz="1400" b="1" i="0" u="none" strike="noStrike" kern="1200" cap="none" spc="0" normalizeH="0" baseline="0" noProof="0" dirty="0">
                <a:ln>
                  <a:noFill/>
                </a:ln>
                <a:solidFill>
                  <a:srgbClr val="FF0000"/>
                </a:solidFill>
                <a:effectLst/>
                <a:uLnTx/>
                <a:uFillTx/>
                <a:latin typeface="Nunito Sans" pitchFamily="2" charset="0"/>
                <a:ea typeface="Verdana" panose="020B0604030504040204" pitchFamily="34" charset="0"/>
                <a:cs typeface="Verdana" panose="020B0604030504040204" pitchFamily="34" charset="0"/>
              </a:rPr>
              <a:t>(-1,1)</a:t>
            </a:r>
          </a:p>
          <a:p>
            <a:pPr marR="0" lvl="0" algn="just" defTabSz="914400" rtl="0" eaLnBrk="1" fontAlgn="auto" latinLnBrk="0" hangingPunct="1">
              <a:lnSpc>
                <a:spcPct val="100000"/>
              </a:lnSpc>
              <a:spcBef>
                <a:spcPts val="0"/>
              </a:spcBef>
              <a:spcAft>
                <a:spcPts val="0"/>
              </a:spcAft>
              <a:buClrTx/>
              <a:buSzTx/>
              <a:tabLst/>
              <a:defRPr/>
            </a:pPr>
            <a:endParaRPr kumimoji="0" lang="es-ES" sz="1400" b="1" i="0" u="none" strike="noStrike" kern="1200" cap="none" spc="0" normalizeH="0" baseline="0" noProof="0" dirty="0">
              <a:ln>
                <a:noFill/>
              </a:ln>
              <a:solidFill>
                <a:srgbClr val="FF0000"/>
              </a:solidFill>
              <a:effectLst/>
              <a:uLnTx/>
              <a:uFillTx/>
              <a:latin typeface="Nunito Sans" pitchFamily="2" charset="0"/>
              <a:ea typeface="Verdana" panose="020B0604030504040204" pitchFamily="34" charset="0"/>
              <a:cs typeface="Verdana" panose="020B0604030504040204" pitchFamily="34" charset="0"/>
            </a:endParaRPr>
          </a:p>
          <a:p>
            <a:pPr marR="0" lvl="0" algn="just" defTabSz="914400" rtl="0" eaLnBrk="1" fontAlgn="auto" latinLnBrk="0" hangingPunct="1">
              <a:lnSpc>
                <a:spcPct val="100000"/>
              </a:lnSpc>
              <a:spcBef>
                <a:spcPts val="0"/>
              </a:spcBef>
              <a:spcAft>
                <a:spcPts val="0"/>
              </a:spcAft>
              <a:buClrTx/>
              <a:buSzTx/>
              <a:tabLst/>
              <a:defRPr/>
            </a:pPr>
            <a:r>
              <a:rPr lang="es-ES" sz="1400" b="1" dirty="0">
                <a:solidFill>
                  <a:schemeClr val="accent6">
                    <a:lumMod val="75000"/>
                  </a:schemeClr>
                </a:solidFill>
                <a:latin typeface="Nunito Sans" pitchFamily="2" charset="0"/>
              </a:rPr>
              <a:t>Mide la capacidad de la entidad pública para desarrollar acciones que le permitan conocer de manera permanente, los avances en su gestión y en la consecución efectiva de sus resultados, con la oportunidad, cantidad y calidad esperadas, implementar acciones para mitigar los riesgos que la desvían del cumplimiento de sus objetivos y metas, e identificar aciertos y desaciertos en su gestión y promover acciones de mejora para superarlos.</a:t>
            </a:r>
          </a:p>
          <a:p>
            <a:pPr marR="0" lvl="0" algn="just" defTabSz="914400" rtl="0" eaLnBrk="1" fontAlgn="auto" latinLnBrk="0" hangingPunct="1">
              <a:lnSpc>
                <a:spcPct val="100000"/>
              </a:lnSpc>
              <a:spcBef>
                <a:spcPts val="0"/>
              </a:spcBef>
              <a:spcAft>
                <a:spcPts val="0"/>
              </a:spcAft>
              <a:buClrTx/>
              <a:buSzTx/>
              <a:tabLst/>
              <a:defRPr/>
            </a:pPr>
            <a:endParaRPr lang="es-ES" sz="1200" b="1" dirty="0">
              <a:solidFill>
                <a:schemeClr val="accent6">
                  <a:lumMod val="75000"/>
                </a:schemeClr>
              </a:solidFill>
              <a:latin typeface="Nunito Sans" pitchFamily="2" charset="0"/>
            </a:endParaRPr>
          </a:p>
          <a:p>
            <a:pPr algn="just">
              <a:defRPr/>
            </a:pPr>
            <a:r>
              <a:rPr kumimoji="0" lang="es-ES" sz="1200" b="1" i="0" u="none" strike="noStrike" kern="1200" cap="none" spc="0" normalizeH="0" baseline="0" noProof="0" dirty="0">
                <a:ln>
                  <a:noFill/>
                </a:ln>
                <a:solidFill>
                  <a:schemeClr val="accent1"/>
                </a:solidFill>
                <a:effectLst/>
                <a:uLnTx/>
                <a:uFillTx/>
                <a:latin typeface="Nunito Sans" pitchFamily="2" charset="0"/>
              </a:rPr>
              <a:t>GDI248. Cuáles de las siguientes técnicas de análisis de datos implementó la entidad durante la </a:t>
            </a:r>
            <a:r>
              <a:rPr kumimoji="0" lang="es-CO" sz="1200" b="1" i="0" u="none" strike="noStrike" kern="1200" cap="none" spc="0" normalizeH="0" baseline="0" noProof="0" dirty="0">
                <a:ln>
                  <a:noFill/>
                </a:ln>
                <a:solidFill>
                  <a:schemeClr val="accent1"/>
                </a:solidFill>
                <a:effectLst/>
                <a:uLnTx/>
                <a:uFillTx/>
                <a:latin typeface="Nunito Sans" pitchFamily="2" charset="0"/>
              </a:rPr>
              <a:t>vigencia evaluada: </a:t>
            </a:r>
            <a:r>
              <a:rPr kumimoji="0" lang="es-CO" sz="1200" b="0" i="0" u="none" strike="noStrike" kern="1200" cap="none" spc="0" normalizeH="0" baseline="0" noProof="0" dirty="0">
                <a:ln>
                  <a:noFill/>
                </a:ln>
                <a:solidFill>
                  <a:schemeClr val="accent1"/>
                </a:solidFill>
                <a:effectLst/>
                <a:uLnTx/>
                <a:uFillTx/>
                <a:latin typeface="Nunito Sans" pitchFamily="2" charset="0"/>
              </a:rPr>
              <a:t>Análisis prescriptivo, es decir, incorpora algoritmos de optimización, análisis de decisión multicriterio y reglas de negocio, con el propósito de establecer cuál es la mejor acción (actual o futura) a tomar bajo un contexto especifico</a:t>
            </a:r>
          </a:p>
          <a:p>
            <a:pPr algn="just">
              <a:defRPr/>
            </a:pPr>
            <a:endParaRPr kumimoji="0" lang="es-ES" sz="1200" b="1" i="0" u="none" strike="noStrike" kern="1200" cap="none" spc="0" normalizeH="0" baseline="0" noProof="0" dirty="0">
              <a:ln>
                <a:noFill/>
              </a:ln>
              <a:solidFill>
                <a:schemeClr val="accent1">
                  <a:lumMod val="75000"/>
                </a:schemeClr>
              </a:solidFill>
              <a:effectLst/>
              <a:uLnTx/>
              <a:uFillTx/>
              <a:latin typeface="Nunito Sans" pitchFamily="2" charset="0"/>
            </a:endParaRPr>
          </a:p>
          <a:p>
            <a:pPr algn="just">
              <a:defRPr/>
            </a:pPr>
            <a:r>
              <a:rPr kumimoji="0" lang="es-ES" sz="1200" b="1" i="0" u="none" strike="noStrike" kern="1200" cap="none" spc="0" normalizeH="0" baseline="0" noProof="0" dirty="0">
                <a:ln>
                  <a:noFill/>
                </a:ln>
                <a:solidFill>
                  <a:schemeClr val="accent1">
                    <a:lumMod val="75000"/>
                  </a:schemeClr>
                </a:solidFill>
                <a:effectLst/>
                <a:uLnTx/>
                <a:uFillTx/>
                <a:latin typeface="Nunito Sans" pitchFamily="2" charset="0"/>
              </a:rPr>
              <a:t>PCI203. </a:t>
            </a:r>
            <a:r>
              <a:rPr kumimoji="0" lang="es-ES" sz="1200" b="1" i="0" u="none" strike="noStrike" kern="1200" cap="none" spc="0" normalizeH="0" baseline="0" noProof="0" dirty="0">
                <a:ln>
                  <a:noFill/>
                </a:ln>
                <a:solidFill>
                  <a:schemeClr val="accent1"/>
                </a:solidFill>
                <a:effectLst/>
                <a:uLnTx/>
                <a:uFillTx/>
                <a:latin typeface="Nunito Sans" pitchFamily="2" charset="0"/>
              </a:rPr>
              <a:t>Los resultados de la participación de los grupos de valor en la gestión institucional permitieron mejorar las siguientes actividades durante la vigencia evaluada</a:t>
            </a:r>
            <a:r>
              <a:rPr kumimoji="0" lang="es-ES" sz="1200" b="0" i="0" u="none" strike="noStrike" kern="1200" cap="none" spc="0" normalizeH="0" baseline="0" noProof="0" dirty="0">
                <a:ln>
                  <a:noFill/>
                </a:ln>
                <a:solidFill>
                  <a:schemeClr val="accent1"/>
                </a:solidFill>
                <a:effectLst/>
                <a:uLnTx/>
                <a:uFillTx/>
                <a:latin typeface="Nunito Sans" pitchFamily="2" charset="0"/>
              </a:rPr>
              <a:t>:</a:t>
            </a:r>
          </a:p>
          <a:p>
            <a:pPr algn="just">
              <a:defRPr/>
            </a:pPr>
            <a:r>
              <a:rPr kumimoji="0" lang="es-ES" sz="1200" b="0" i="0" u="none" strike="noStrike" kern="1200" cap="none" spc="0" normalizeH="0" baseline="0" noProof="0" dirty="0">
                <a:ln>
                  <a:noFill/>
                </a:ln>
                <a:solidFill>
                  <a:schemeClr val="accent1">
                    <a:lumMod val="75000"/>
                  </a:schemeClr>
                </a:solidFill>
                <a:effectLst/>
                <a:uLnTx/>
                <a:uFillTx/>
                <a:latin typeface="Nunito Sans" pitchFamily="2" charset="0"/>
              </a:rPr>
              <a:t>Evaluación ciudadana de la gestión en ejercicios de rendición de cuentas</a:t>
            </a:r>
            <a:endParaRPr kumimoji="0" lang="es-CO" sz="1200" b="0" i="0" u="none" strike="noStrike" kern="1200" cap="none" spc="0" normalizeH="0" baseline="0" noProof="0" dirty="0">
              <a:ln>
                <a:noFill/>
              </a:ln>
              <a:solidFill>
                <a:schemeClr val="accent1">
                  <a:lumMod val="75000"/>
                </a:schemeClr>
              </a:solidFill>
              <a:effectLst/>
              <a:uLnTx/>
              <a:uFillTx/>
              <a:latin typeface="Nunito Sans" pitchFamily="2" charset="0"/>
            </a:endParaRPr>
          </a:p>
          <a:p>
            <a:pPr algn="just"/>
            <a:endParaRPr lang="es-ES" sz="1200" b="1" dirty="0">
              <a:solidFill>
                <a:schemeClr val="accent1"/>
              </a:solidFill>
              <a:latin typeface="Nunito Sans" pitchFamily="2" charset="0"/>
              <a:ea typeface="Verdana" panose="020B0604030504040204" pitchFamily="34" charset="0"/>
            </a:endParaRPr>
          </a:p>
          <a:p>
            <a:pPr algn="just"/>
            <a:r>
              <a:rPr lang="es-ES" sz="1200" b="1" dirty="0">
                <a:solidFill>
                  <a:schemeClr val="accent1"/>
                </a:solidFill>
                <a:latin typeface="Nunito Sans" pitchFamily="2" charset="0"/>
                <a:ea typeface="Verdana" panose="020B0604030504040204" pitchFamily="34" charset="0"/>
              </a:rPr>
              <a:t>TRA210 ¿Cuáles de las siguientes causas fueron analizadas por la entidad en la vigencia evaluada para la identificación de riesgos asociados a posibles actos de corrupción?:</a:t>
            </a:r>
          </a:p>
          <a:p>
            <a:pPr algn="just"/>
            <a:r>
              <a:rPr lang="es-ES" sz="1200" dirty="0">
                <a:solidFill>
                  <a:schemeClr val="accent1"/>
                </a:solidFill>
                <a:latin typeface="Nunito Sans" pitchFamily="2" charset="0"/>
                <a:ea typeface="Verdana" panose="020B0604030504040204" pitchFamily="34" charset="0"/>
              </a:rPr>
              <a:t>Procesos que involucran trámites que implican manejo de dinero en efectivo</a:t>
            </a:r>
          </a:p>
          <a:p>
            <a:pPr algn="just"/>
            <a:r>
              <a:rPr lang="es-ES" sz="1200" dirty="0">
                <a:solidFill>
                  <a:schemeClr val="accent1"/>
                </a:solidFill>
                <a:latin typeface="Nunito Sans" pitchFamily="2" charset="0"/>
                <a:ea typeface="Verdana" panose="020B0604030504040204" pitchFamily="34" charset="0"/>
              </a:rPr>
              <a:t>Arqueos de caja adelantados por personal no idóneo y sin la autoridad requerida (adelantada por el mismo servidor o bien por otro servidor que no cuenta con un nivel jerárquico superior)</a:t>
            </a:r>
          </a:p>
          <a:p>
            <a:pPr algn="just"/>
            <a:r>
              <a:rPr lang="es-ES" sz="1200" dirty="0">
                <a:solidFill>
                  <a:schemeClr val="accent1"/>
                </a:solidFill>
                <a:latin typeface="Nunito Sans" pitchFamily="2" charset="0"/>
                <a:ea typeface="Verdana" panose="020B0604030504040204" pitchFamily="34" charset="0"/>
              </a:rPr>
              <a:t>Fases de análisis de los requisitos con excesiva reserva que impida la transparencia en determinado proceso</a:t>
            </a:r>
          </a:p>
          <a:p>
            <a:pPr algn="just"/>
            <a:r>
              <a:rPr lang="es-ES" sz="1200" dirty="0">
                <a:solidFill>
                  <a:schemeClr val="accent1"/>
                </a:solidFill>
                <a:latin typeface="Nunito Sans" pitchFamily="2" charset="0"/>
                <a:ea typeface="Verdana" panose="020B0604030504040204" pitchFamily="34" charset="0"/>
              </a:rPr>
              <a:t>Factores externos de presión en temas regulados que pueden incidir en las decisiones institucionales</a:t>
            </a:r>
          </a:p>
          <a:p>
            <a:pPr algn="just"/>
            <a:r>
              <a:rPr lang="es-ES" sz="1200" dirty="0">
                <a:solidFill>
                  <a:schemeClr val="accent1"/>
                </a:solidFill>
                <a:latin typeface="Nunito Sans" pitchFamily="2" charset="0"/>
                <a:ea typeface="Verdana" panose="020B0604030504040204" pitchFamily="34" charset="0"/>
              </a:rPr>
              <a:t>Servidores con conflictos de interés en los temas sobre los cuales pueden incidir con su toma de decisiones</a:t>
            </a:r>
          </a:p>
          <a:p>
            <a:pPr algn="just"/>
            <a:r>
              <a:rPr lang="es-ES" sz="1200" dirty="0">
                <a:solidFill>
                  <a:schemeClr val="accent1"/>
                </a:solidFill>
                <a:latin typeface="Nunito Sans" pitchFamily="2" charset="0"/>
                <a:ea typeface="Verdana" panose="020B0604030504040204" pitchFamily="34" charset="0"/>
              </a:rPr>
              <a:t>Falta de inclusión de acuerdos de confidencialidad y manejo de información interna que facilita su divulgación y uso no </a:t>
            </a:r>
            <a:r>
              <a:rPr lang="es-CO" sz="1200" dirty="0">
                <a:solidFill>
                  <a:schemeClr val="accent1"/>
                </a:solidFill>
                <a:latin typeface="Nunito Sans" pitchFamily="2" charset="0"/>
                <a:ea typeface="Verdana" panose="020B0604030504040204" pitchFamily="34" charset="0"/>
              </a:rPr>
              <a:t>autorizado de información  Privilegiada</a:t>
            </a:r>
          </a:p>
          <a:p>
            <a:pPr algn="just"/>
            <a:r>
              <a:rPr lang="es-CO" sz="1200" dirty="0">
                <a:solidFill>
                  <a:schemeClr val="accent1"/>
                </a:solidFill>
                <a:latin typeface="Nunito Sans" pitchFamily="2" charset="0"/>
                <a:ea typeface="Verdana" panose="020B0604030504040204" pitchFamily="34" charset="0"/>
              </a:rPr>
              <a:t>Inexistencia de archivos contables</a:t>
            </a:r>
          </a:p>
          <a:p>
            <a:pPr algn="just"/>
            <a:r>
              <a:rPr lang="es-ES" sz="1200" dirty="0">
                <a:solidFill>
                  <a:schemeClr val="accent1"/>
                </a:solidFill>
                <a:latin typeface="Nunito Sans" pitchFamily="2" charset="0"/>
                <a:ea typeface="Verdana" panose="020B0604030504040204" pitchFamily="34" charset="0"/>
              </a:rPr>
              <a:t>Discrecionalidad para la toma de decisiones en grupos restringidos de servidores</a:t>
            </a:r>
          </a:p>
          <a:p>
            <a:pPr algn="just"/>
            <a:r>
              <a:rPr lang="es-ES" sz="1200" dirty="0">
                <a:solidFill>
                  <a:schemeClr val="accent1"/>
                </a:solidFill>
                <a:latin typeface="Nunito Sans" pitchFamily="2" charset="0"/>
                <a:ea typeface="Verdana" panose="020B0604030504040204" pitchFamily="34" charset="0"/>
              </a:rPr>
              <a:t>Ausencia de publicación de los procesos precontractuales, contractuales o </a:t>
            </a:r>
            <a:r>
              <a:rPr lang="es-ES" sz="1200" dirty="0" err="1">
                <a:solidFill>
                  <a:schemeClr val="accent1"/>
                </a:solidFill>
                <a:latin typeface="Nunito Sans" pitchFamily="2" charset="0"/>
                <a:ea typeface="Verdana" panose="020B0604030504040204" pitchFamily="34" charset="0"/>
              </a:rPr>
              <a:t>postcontractuales</a:t>
            </a:r>
            <a:r>
              <a:rPr lang="es-ES" sz="1200" dirty="0">
                <a:solidFill>
                  <a:schemeClr val="accent1"/>
                </a:solidFill>
                <a:latin typeface="Nunito Sans" pitchFamily="2" charset="0"/>
                <a:ea typeface="Verdana" panose="020B0604030504040204" pitchFamily="34" charset="0"/>
              </a:rPr>
              <a:t> en </a:t>
            </a:r>
            <a:r>
              <a:rPr lang="es-ES" sz="1200" dirty="0" err="1">
                <a:solidFill>
                  <a:schemeClr val="accent1"/>
                </a:solidFill>
                <a:latin typeface="Nunito Sans" pitchFamily="2" charset="0"/>
                <a:ea typeface="Verdana" panose="020B0604030504040204" pitchFamily="34" charset="0"/>
              </a:rPr>
              <a:t>Secop</a:t>
            </a:r>
            <a:r>
              <a:rPr lang="es-ES" sz="1200" dirty="0">
                <a:solidFill>
                  <a:schemeClr val="accent1"/>
                </a:solidFill>
                <a:latin typeface="Nunito Sans" pitchFamily="2" charset="0"/>
                <a:ea typeface="Verdana" panose="020B0604030504040204" pitchFamily="34" charset="0"/>
              </a:rPr>
              <a:t> I y II</a:t>
            </a:r>
          </a:p>
          <a:p>
            <a:pPr marR="0" lvl="0" algn="just" defTabSz="914400" rtl="0" eaLnBrk="1" fontAlgn="auto" latinLnBrk="0" hangingPunct="1">
              <a:lnSpc>
                <a:spcPct val="100000"/>
              </a:lnSpc>
              <a:spcBef>
                <a:spcPts val="0"/>
              </a:spcBef>
              <a:spcAft>
                <a:spcPts val="0"/>
              </a:spcAft>
              <a:buClrTx/>
              <a:buSzTx/>
              <a:tabLst/>
              <a:defRPr/>
            </a:pPr>
            <a:endParaRPr kumimoji="0" lang="es-ES" sz="1400" b="1" i="0" u="none" strike="noStrike" kern="1200" cap="none" spc="0" normalizeH="0" baseline="0" noProof="0" dirty="0">
              <a:ln>
                <a:noFill/>
              </a:ln>
              <a:solidFill>
                <a:srgbClr val="FF0000"/>
              </a:solidFill>
              <a:effectLst/>
              <a:uLnTx/>
              <a:uFillTx/>
              <a:latin typeface="Nunito Sans" pitchFamily="2" charset="0"/>
              <a:ea typeface="Verdana" panose="020B0604030504040204" pitchFamily="34" charset="0"/>
              <a:cs typeface="Verdana" panose="020B0604030504040204" pitchFamily="34" charset="0"/>
            </a:endParaRPr>
          </a:p>
        </p:txBody>
      </p:sp>
      <p:sp>
        <p:nvSpPr>
          <p:cNvPr id="2" name="TextBox 6">
            <a:extLst>
              <a:ext uri="{FF2B5EF4-FFF2-40B4-BE49-F238E27FC236}">
                <a16:creationId xmlns:a16="http://schemas.microsoft.com/office/drawing/2014/main" id="{7B55E9C2-CAD2-A494-AFE7-396B5D74C920}"/>
              </a:ext>
            </a:extLst>
          </p:cNvPr>
          <p:cNvSpPr txBox="1"/>
          <p:nvPr/>
        </p:nvSpPr>
        <p:spPr>
          <a:xfrm>
            <a:off x="25400" y="6679954"/>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
        <p:nvSpPr>
          <p:cNvPr id="5" name="TextBox 6">
            <a:extLst>
              <a:ext uri="{FF2B5EF4-FFF2-40B4-BE49-F238E27FC236}">
                <a16:creationId xmlns:a16="http://schemas.microsoft.com/office/drawing/2014/main" id="{AD4BE65D-B538-7037-B4D2-D669766A5AA3}"/>
              </a:ext>
            </a:extLst>
          </p:cNvPr>
          <p:cNvSpPr txBox="1"/>
          <p:nvPr/>
        </p:nvSpPr>
        <p:spPr>
          <a:xfrm>
            <a:off x="102479" y="60802"/>
            <a:ext cx="11085921" cy="830997"/>
          </a:xfrm>
          <a:prstGeom prst="rect">
            <a:avLst/>
          </a:prstGeom>
          <a:noFill/>
        </p:spPr>
        <p:txBody>
          <a:bodyPr wrap="square" rtlCol="0">
            <a:spAutoFit/>
          </a:bodyPr>
          <a:lstStyle>
            <a:defPPr>
              <a:defRPr lang="es-CO"/>
            </a:defPPr>
            <a:lvl1pPr>
              <a:defRPr sz="3200" b="1">
                <a:solidFill>
                  <a:srgbClr val="4DAF46"/>
                </a:solidFill>
                <a:latin typeface="Verdana" panose="020B0604030504040204" pitchFamily="34" charset="0"/>
                <a:ea typeface="Verdana" panose="020B0604030504040204" pitchFamily="34" charset="0"/>
              </a:defRPr>
            </a:lvl1pPr>
          </a:lstStyle>
          <a:p>
            <a:r>
              <a:rPr lang="es-CO" sz="2800" dirty="0"/>
              <a:t>4. Evaluación de Resultados</a:t>
            </a:r>
          </a:p>
          <a:p>
            <a:r>
              <a:rPr lang="es-CO" sz="2000" dirty="0">
                <a:solidFill>
                  <a:schemeClr val="bg2">
                    <a:lumMod val="50000"/>
                  </a:schemeClr>
                </a:solidFill>
              </a:rPr>
              <a:t>Puntaje. 91,5</a:t>
            </a:r>
            <a:endParaRPr lang="es-ES" sz="2000" dirty="0">
              <a:solidFill>
                <a:schemeClr val="bg2">
                  <a:lumMod val="50000"/>
                </a:schemeClr>
              </a:solidFill>
            </a:endParaRPr>
          </a:p>
        </p:txBody>
      </p:sp>
    </p:spTree>
    <p:extLst>
      <p:ext uri="{BB962C8B-B14F-4D97-AF65-F5344CB8AC3E}">
        <p14:creationId xmlns:p14="http://schemas.microsoft.com/office/powerpoint/2010/main" val="12319452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CD727D50-FB41-07F6-1F44-4DC6AEE985A8}"/>
              </a:ext>
            </a:extLst>
          </p:cNvPr>
          <p:cNvGraphicFramePr>
            <a:graphicFrameLocks noGrp="1"/>
          </p:cNvGraphicFramePr>
          <p:nvPr>
            <p:extLst>
              <p:ext uri="{D42A27DB-BD31-4B8C-83A1-F6EECF244321}">
                <p14:modId xmlns:p14="http://schemas.microsoft.com/office/powerpoint/2010/main" val="2330251532"/>
              </p:ext>
            </p:extLst>
          </p:nvPr>
        </p:nvGraphicFramePr>
        <p:xfrm>
          <a:off x="84842" y="1517715"/>
          <a:ext cx="3591231" cy="3016578"/>
        </p:xfrm>
        <a:graphic>
          <a:graphicData uri="http://schemas.openxmlformats.org/drawingml/2006/table">
            <a:tbl>
              <a:tblPr/>
              <a:tblGrid>
                <a:gridCol w="593888">
                  <a:extLst>
                    <a:ext uri="{9D8B030D-6E8A-4147-A177-3AD203B41FA5}">
                      <a16:colId xmlns:a16="http://schemas.microsoft.com/office/drawing/2014/main" val="4106880683"/>
                    </a:ext>
                  </a:extLst>
                </a:gridCol>
                <a:gridCol w="2328421">
                  <a:extLst>
                    <a:ext uri="{9D8B030D-6E8A-4147-A177-3AD203B41FA5}">
                      <a16:colId xmlns:a16="http://schemas.microsoft.com/office/drawing/2014/main" val="3023581496"/>
                    </a:ext>
                  </a:extLst>
                </a:gridCol>
                <a:gridCol w="668922">
                  <a:extLst>
                    <a:ext uri="{9D8B030D-6E8A-4147-A177-3AD203B41FA5}">
                      <a16:colId xmlns:a16="http://schemas.microsoft.com/office/drawing/2014/main" val="1526962131"/>
                    </a:ext>
                  </a:extLst>
                </a:gridCol>
              </a:tblGrid>
              <a:tr h="852667">
                <a:tc>
                  <a:txBody>
                    <a:bodyPr/>
                    <a:lstStyle/>
                    <a:p>
                      <a:pPr algn="ctr" fontAlgn="ctr"/>
                      <a:r>
                        <a:rPr lang="es-CO" sz="1050" b="1" i="0" u="none" strike="noStrike" dirty="0">
                          <a:solidFill>
                            <a:srgbClr val="FFFFFF"/>
                          </a:solidFill>
                          <a:effectLst/>
                          <a:latin typeface="Nunito Sans" pitchFamily="2" charset="0"/>
                          <a:ea typeface="Verdana" panose="020B0604030504040204" pitchFamily="34" charset="0"/>
                          <a:cs typeface="Verdana" panose="020B0604030504040204" pitchFamily="34" charset="0"/>
                        </a:rPr>
                        <a:t>NO. INDICE</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050" b="1" i="0" u="none" strike="noStrike" dirty="0">
                          <a:solidFill>
                            <a:srgbClr val="FFFFFF"/>
                          </a:solidFill>
                          <a:effectLst/>
                          <a:latin typeface="Nunito Sans" pitchFamily="2" charset="0"/>
                          <a:ea typeface="Verdana" panose="020B0604030504040204" pitchFamily="34" charset="0"/>
                          <a:cs typeface="Verdana" panose="020B0604030504040204" pitchFamily="34" charset="0"/>
                        </a:rPr>
                        <a:t>POLITICA GESTION EN LA INFORMACION ESTADISTICA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050" b="1" i="0" u="none" strike="noStrike" dirty="0">
                          <a:solidFill>
                            <a:srgbClr val="FFFFFF"/>
                          </a:solidFill>
                          <a:effectLst/>
                          <a:latin typeface="Nunito Sans" pitchFamily="2" charset="0"/>
                          <a:ea typeface="Verdana" panose="020B0604030504040204" pitchFamily="34" charset="0"/>
                          <a:cs typeface="Verdana" panose="020B0604030504040204" pitchFamily="34" charset="0"/>
                        </a:rPr>
                        <a:t>PUNTAJE</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extLst>
                  <a:ext uri="{0D108BD9-81ED-4DB2-BD59-A6C34878D82A}">
                    <a16:rowId xmlns:a16="http://schemas.microsoft.com/office/drawing/2014/main" val="3686982776"/>
                  </a:ext>
                </a:extLst>
              </a:tr>
              <a:tr h="795345">
                <a:tc>
                  <a:txBody>
                    <a:bodyPr/>
                    <a:lstStyle/>
                    <a:p>
                      <a:pPr algn="ctr" fontAlgn="ctr"/>
                      <a:r>
                        <a:rPr lang="es-CO" sz="1100" b="1" i="0" u="none" strike="noStrike" dirty="0">
                          <a:solidFill>
                            <a:srgbClr val="000000"/>
                          </a:solidFill>
                          <a:effectLst/>
                          <a:latin typeface="Nunito Sans" pitchFamily="2" charset="0"/>
                          <a:ea typeface="Verdana" panose="020B0604030504040204" pitchFamily="34" charset="0"/>
                          <a:cs typeface="Verdana" panose="020B0604030504040204" pitchFamily="34" charset="0"/>
                        </a:rPr>
                        <a:t>I55</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0" i="0" u="none" strike="noStrike" dirty="0">
                          <a:solidFill>
                            <a:srgbClr val="000000"/>
                          </a:solidFill>
                          <a:effectLst/>
                          <a:latin typeface="Nunito Sans" pitchFamily="2" charset="0"/>
                          <a:ea typeface="Verdana" panose="020B0604030504040204" pitchFamily="34" charset="0"/>
                          <a:cs typeface="Verdana" panose="020B0604030504040204" pitchFamily="34" charset="0"/>
                        </a:rPr>
                        <a:t>ÍNDICE PLANEACIÓN ESTADÍSTICA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1" i="0" u="none" strike="noStrike" dirty="0">
                          <a:solidFill>
                            <a:srgbClr val="000000"/>
                          </a:solidFill>
                          <a:effectLst/>
                          <a:latin typeface="Nunito Sans" pitchFamily="2" charset="0"/>
                          <a:ea typeface="Verdana" panose="020B0604030504040204" pitchFamily="34" charset="0"/>
                          <a:cs typeface="Verdana" panose="020B0604030504040204" pitchFamily="34" charset="0"/>
                        </a:rPr>
                        <a:t>95,1</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3688745234"/>
                  </a:ext>
                </a:extLst>
              </a:tr>
              <a:tr h="874163">
                <a:tc>
                  <a:txBody>
                    <a:bodyPr/>
                    <a:lstStyle/>
                    <a:p>
                      <a:pPr algn="ctr" fontAlgn="ctr"/>
                      <a:r>
                        <a:rPr lang="es-CO" sz="1100" b="1" i="0" u="none" strike="noStrike" dirty="0">
                          <a:solidFill>
                            <a:srgbClr val="000000"/>
                          </a:solidFill>
                          <a:effectLst/>
                          <a:latin typeface="Nunito Sans" pitchFamily="2" charset="0"/>
                          <a:ea typeface="Verdana" panose="020B0604030504040204" pitchFamily="34" charset="0"/>
                          <a:cs typeface="Verdana" panose="020B0604030504040204" pitchFamily="34" charset="0"/>
                        </a:rPr>
                        <a:t>I56</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0" i="0" u="none" strike="noStrike" dirty="0">
                          <a:solidFill>
                            <a:srgbClr val="000000"/>
                          </a:solidFill>
                          <a:effectLst/>
                          <a:latin typeface="Nunito Sans" pitchFamily="2" charset="0"/>
                          <a:ea typeface="Verdana" panose="020B0604030504040204" pitchFamily="34" charset="0"/>
                          <a:cs typeface="Verdana" panose="020B0604030504040204" pitchFamily="34" charset="0"/>
                        </a:rPr>
                        <a:t>ÍNDICE FORTALECIMIENTO DE REGISTROS ADMINISTRATIVOS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1" i="0" u="none" strike="noStrike" dirty="0">
                          <a:solidFill>
                            <a:srgbClr val="000000"/>
                          </a:solidFill>
                          <a:effectLst/>
                          <a:highlight>
                            <a:srgbClr val="FFFF00"/>
                          </a:highlight>
                          <a:latin typeface="Nunito Sans" pitchFamily="2" charset="0"/>
                          <a:ea typeface="Verdana" panose="020B0604030504040204" pitchFamily="34" charset="0"/>
                          <a:cs typeface="Verdana" panose="020B0604030504040204" pitchFamily="34" charset="0"/>
                        </a:rPr>
                        <a:t>85</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2354373393"/>
                  </a:ext>
                </a:extLst>
              </a:tr>
              <a:tr h="494403">
                <a:tc>
                  <a:txBody>
                    <a:bodyPr/>
                    <a:lstStyle/>
                    <a:p>
                      <a:pPr algn="ctr" fontAlgn="ctr"/>
                      <a:r>
                        <a:rPr lang="es-CO" sz="1100" b="1" i="0" u="none" strike="noStrike" dirty="0">
                          <a:solidFill>
                            <a:srgbClr val="000000"/>
                          </a:solidFill>
                          <a:effectLst/>
                          <a:latin typeface="Nunito Sans" pitchFamily="2" charset="0"/>
                          <a:ea typeface="Verdana" panose="020B0604030504040204" pitchFamily="34" charset="0"/>
                          <a:cs typeface="Verdana" panose="020B0604030504040204" pitchFamily="34" charset="0"/>
                        </a:rPr>
                        <a:t>I57</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0" i="0" u="none" strike="noStrike" dirty="0">
                          <a:solidFill>
                            <a:srgbClr val="000000"/>
                          </a:solidFill>
                          <a:effectLst/>
                          <a:latin typeface="Nunito Sans" pitchFamily="2" charset="0"/>
                          <a:ea typeface="Verdana" panose="020B0604030504040204" pitchFamily="34" charset="0"/>
                          <a:cs typeface="Verdana" panose="020B0604030504040204" pitchFamily="34" charset="0"/>
                        </a:rPr>
                        <a:t>ÍNDICE CALIDAD ESTADÍSTICA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1" i="0" u="none" strike="noStrike" dirty="0">
                          <a:solidFill>
                            <a:srgbClr val="000000"/>
                          </a:solidFill>
                          <a:effectLst/>
                          <a:highlight>
                            <a:srgbClr val="FFFF00"/>
                          </a:highlight>
                          <a:latin typeface="Nunito Sans" pitchFamily="2" charset="0"/>
                          <a:ea typeface="Verdana" panose="020B0604030504040204" pitchFamily="34" charset="0"/>
                          <a:cs typeface="Verdana" panose="020B0604030504040204" pitchFamily="34" charset="0"/>
                        </a:rPr>
                        <a:t>86,8</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2994236308"/>
                  </a:ext>
                </a:extLst>
              </a:tr>
            </a:tbl>
          </a:graphicData>
        </a:graphic>
      </p:graphicFrame>
      <p:sp>
        <p:nvSpPr>
          <p:cNvPr id="8" name="CuadroTexto 7">
            <a:extLst>
              <a:ext uri="{FF2B5EF4-FFF2-40B4-BE49-F238E27FC236}">
                <a16:creationId xmlns:a16="http://schemas.microsoft.com/office/drawing/2014/main" id="{0DF8DDA9-71B6-05A5-A1B8-E23F67413C47}"/>
              </a:ext>
            </a:extLst>
          </p:cNvPr>
          <p:cNvSpPr txBox="1"/>
          <p:nvPr/>
        </p:nvSpPr>
        <p:spPr>
          <a:xfrm>
            <a:off x="3838575" y="592676"/>
            <a:ext cx="7963784" cy="649408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srgbClr val="4472C4">
                    <a:lumMod val="75000"/>
                  </a:srgbClr>
                </a:solidFill>
                <a:effectLst/>
                <a:uLnTx/>
                <a:uFillTx/>
                <a:latin typeface="Nunito Sans" pitchFamily="2" charset="0"/>
                <a:ea typeface="Verdana" panose="020B0604030504040204" pitchFamily="34" charset="0"/>
                <a:cs typeface="Verdana" panose="020B0604030504040204" pitchFamily="34" charset="0"/>
              </a:rPr>
              <a:t>POLITICA GESTIÓN DE LA INFORMACIÓN ESTADÍSTICA 2022: 86,6.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srgbClr val="4472C4">
                    <a:lumMod val="75000"/>
                  </a:srgbClr>
                </a:solidFill>
                <a:effectLst/>
                <a:uLnTx/>
                <a:uFillTx/>
                <a:latin typeface="Nunito Sans" pitchFamily="2" charset="0"/>
                <a:ea typeface="Verdana" panose="020B0604030504040204" pitchFamily="34" charset="0"/>
                <a:cs typeface="Verdana" panose="020B0604030504040204" pitchFamily="34" charset="0"/>
              </a:rPr>
              <a:t>PREGUNTAS 2023: 18 </a:t>
            </a:r>
            <a:r>
              <a:rPr kumimoji="0" lang="es-ES" sz="1400" b="1" i="0" u="none" strike="noStrike" kern="1200" cap="none" spc="0" normalizeH="0" baseline="0" noProof="0" dirty="0">
                <a:ln>
                  <a:noFill/>
                </a:ln>
                <a:solidFill>
                  <a:schemeClr val="accent1">
                    <a:lumMod val="75000"/>
                  </a:schemeClr>
                </a:solidFill>
                <a:effectLst/>
                <a:uLnTx/>
                <a:uFillTx/>
                <a:latin typeface="Nunito Sans" pitchFamily="2" charset="0"/>
                <a:ea typeface="Verdana" panose="020B0604030504040204" pitchFamily="34" charset="0"/>
                <a:cs typeface="Verdana" panose="020B0604030504040204" pitchFamily="34" charset="0"/>
              </a:rPr>
              <a:t>PUNTAJE 2023 88.7 </a:t>
            </a:r>
            <a:r>
              <a:rPr kumimoji="0" lang="es-ES" sz="1400" b="1" i="0" u="none" strike="noStrike" kern="1200" cap="none" spc="0" normalizeH="0" baseline="0" noProof="0" dirty="0">
                <a:ln>
                  <a:noFill/>
                </a:ln>
                <a:solidFill>
                  <a:schemeClr val="accent6">
                    <a:lumMod val="75000"/>
                  </a:schemeClr>
                </a:solidFill>
                <a:effectLst/>
                <a:uLnTx/>
                <a:uFillTx/>
                <a:latin typeface="Nunito Sans" pitchFamily="2" charset="0"/>
                <a:ea typeface="Verdana" panose="020B0604030504040204" pitchFamily="34" charset="0"/>
                <a:cs typeface="Verdana" panose="020B0604030504040204" pitchFamily="34" charset="0"/>
              </a:rPr>
              <a:t>(+2,1)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500" b="1" i="0" u="none" strike="noStrike" kern="1200" cap="none" spc="0" normalizeH="0" baseline="0" noProof="0" dirty="0">
              <a:ln>
                <a:noFill/>
              </a:ln>
              <a:solidFill>
                <a:schemeClr val="accent6">
                  <a:lumMod val="75000"/>
                </a:schemeClr>
              </a:solidFill>
              <a:effectLst/>
              <a:uLnTx/>
              <a:uFillTx/>
              <a:latin typeface="Nunito Sans" pitchFamily="2"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ES" sz="1200" b="1" dirty="0">
                <a:solidFill>
                  <a:schemeClr val="accent6">
                    <a:lumMod val="75000"/>
                  </a:schemeClr>
                </a:solidFill>
                <a:latin typeface="Nunito Sans" pitchFamily="2" charset="0"/>
                <a:ea typeface="Verdana" panose="020B0604030504040204" pitchFamily="34" charset="0"/>
              </a:rPr>
              <a:t>Mide la capacidad de la entidad pública para implementar los lineamientos, normas y estándares estadísticos que permitan  generar y disponer de información estadística, así como fortalecer los registros administrativos con el fin de mejorar la efectividad de la gestión y planeación basada en evidencias; garantizando la continua disponibilidad de información de calidad a lo largo del ciclo de la política pública en entornos institucionales favorables.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500" b="1" i="0" u="none" strike="noStrike" kern="1200" cap="none" spc="0" normalizeH="0" baseline="0" noProof="0" dirty="0">
              <a:ln>
                <a:noFill/>
              </a:ln>
              <a:solidFill>
                <a:srgbClr val="4472C4">
                  <a:lumMod val="75000"/>
                </a:srgbClr>
              </a:solidFill>
              <a:effectLst/>
              <a:uLnTx/>
              <a:uFillTx/>
              <a:latin typeface="Nunito Sans" pitchFamily="2" charset="0"/>
            </a:endParaRPr>
          </a:p>
          <a:p>
            <a:pPr algn="just"/>
            <a:r>
              <a:rPr kumimoji="0" lang="es-ES" sz="1200" b="1"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rPr>
              <a:t>GES207. Cuáles de los siguientes manuales, metodologías y guías, conocía y utilizó la entidad para implementar sus procesos de producción de información estadística: </a:t>
            </a:r>
            <a:r>
              <a:rPr lang="es-CO" sz="1200" dirty="0">
                <a:solidFill>
                  <a:prstClr val="black"/>
                </a:solidFill>
                <a:latin typeface="Nunito Sans" pitchFamily="2" charset="0"/>
                <a:ea typeface="Verdana" panose="020B0604030504040204" pitchFamily="34" charset="0"/>
                <a:cs typeface="Verdana" panose="020B0604030504040204" pitchFamily="34" charset="0"/>
              </a:rPr>
              <a:t>Guía para la elaboración del documento metodológico de operaciones estadísticas, Guía para la elaboración de documentos para los, diseños,</a:t>
            </a:r>
            <a:r>
              <a:rPr lang="es-CO" sz="1200" b="0" i="0" u="none" strike="noStrike" baseline="0" dirty="0">
                <a:solidFill>
                  <a:srgbClr val="004885"/>
                </a:solidFill>
                <a:latin typeface="Nunito Sans" pitchFamily="2" charset="0"/>
                <a:ea typeface="Verdana" panose="020B0604030504040204" pitchFamily="34" charset="0"/>
                <a:cs typeface="Verdana" panose="020B0604030504040204" pitchFamily="34" charset="0"/>
              </a:rPr>
              <a:t> </a:t>
            </a:r>
            <a:r>
              <a:rPr lang="es-CO" sz="1200" dirty="0">
                <a:solidFill>
                  <a:prstClr val="black"/>
                </a:solidFill>
                <a:latin typeface="Nunito Sans" pitchFamily="2" charset="0"/>
                <a:ea typeface="Verdana" panose="020B0604030504040204" pitchFamily="34" charset="0"/>
                <a:cs typeface="Verdana" panose="020B0604030504040204" pitchFamily="34" charset="0"/>
              </a:rPr>
              <a:t>Guía para la implementación de los estándares Data </a:t>
            </a:r>
            <a:r>
              <a:rPr lang="es-CO" sz="1200" dirty="0" err="1">
                <a:solidFill>
                  <a:prstClr val="black"/>
                </a:solidFill>
                <a:latin typeface="Nunito Sans" pitchFamily="2" charset="0"/>
                <a:ea typeface="Verdana" panose="020B0604030504040204" pitchFamily="34" charset="0"/>
                <a:cs typeface="Verdana" panose="020B0604030504040204" pitchFamily="34" charset="0"/>
              </a:rPr>
              <a:t>Documentation</a:t>
            </a:r>
            <a:r>
              <a:rPr lang="es-CO" sz="1200" dirty="0">
                <a:solidFill>
                  <a:prstClr val="black"/>
                </a:solidFill>
                <a:latin typeface="Nunito Sans" pitchFamily="2" charset="0"/>
                <a:ea typeface="Verdana" panose="020B0604030504040204" pitchFamily="34" charset="0"/>
                <a:cs typeface="Verdana" panose="020B0604030504040204" pitchFamily="34" charset="0"/>
              </a:rPr>
              <a:t> </a:t>
            </a:r>
            <a:r>
              <a:rPr lang="es-CO" sz="1200" dirty="0" err="1">
                <a:solidFill>
                  <a:prstClr val="black"/>
                </a:solidFill>
                <a:latin typeface="Nunito Sans" pitchFamily="2" charset="0"/>
                <a:ea typeface="Verdana" panose="020B0604030504040204" pitchFamily="34" charset="0"/>
                <a:cs typeface="Verdana" panose="020B0604030504040204" pitchFamily="34" charset="0"/>
              </a:rPr>
              <a:t>Initiative</a:t>
            </a:r>
            <a:r>
              <a:rPr lang="es-CO" sz="1200" dirty="0">
                <a:solidFill>
                  <a:prstClr val="black"/>
                </a:solidFill>
                <a:latin typeface="Nunito Sans" pitchFamily="2" charset="0"/>
                <a:ea typeface="Verdana" panose="020B0604030504040204" pitchFamily="34" charset="0"/>
                <a:cs typeface="Verdana" panose="020B0604030504040204" pitchFamily="34" charset="0"/>
              </a:rPr>
              <a:t> (DDI) y </a:t>
            </a:r>
            <a:r>
              <a:rPr lang="es-CO" sz="1200" dirty="0" err="1">
                <a:solidFill>
                  <a:prstClr val="black"/>
                </a:solidFill>
                <a:latin typeface="Nunito Sans" pitchFamily="2" charset="0"/>
                <a:ea typeface="Verdana" panose="020B0604030504040204" pitchFamily="34" charset="0"/>
                <a:cs typeface="Verdana" panose="020B0604030504040204" pitchFamily="34" charset="0"/>
              </a:rPr>
              <a:t>Dublin</a:t>
            </a:r>
            <a:r>
              <a:rPr lang="es-CO" sz="1200" dirty="0">
                <a:solidFill>
                  <a:prstClr val="black"/>
                </a:solidFill>
                <a:latin typeface="Nunito Sans" pitchFamily="2" charset="0"/>
                <a:ea typeface="Verdana" panose="020B0604030504040204" pitchFamily="34" charset="0"/>
                <a:cs typeface="Verdana" panose="020B0604030504040204" pitchFamily="34" charset="0"/>
              </a:rPr>
              <a:t> Core (DC), Guía para la elaboración del plan general de las operaciones estadísticas,</a:t>
            </a:r>
            <a:r>
              <a:rPr lang="es-CO" sz="1200" b="0" i="0" u="none" strike="noStrike" baseline="0" dirty="0">
                <a:solidFill>
                  <a:srgbClr val="004885"/>
                </a:solidFill>
                <a:latin typeface="Nunito Sans" pitchFamily="2" charset="0"/>
                <a:ea typeface="Verdana" panose="020B0604030504040204" pitchFamily="34" charset="0"/>
                <a:cs typeface="Verdana" panose="020B0604030504040204" pitchFamily="34" charset="0"/>
              </a:rPr>
              <a:t> </a:t>
            </a:r>
            <a:r>
              <a:rPr lang="es-CO" sz="1200" dirty="0">
                <a:solidFill>
                  <a:prstClr val="black"/>
                </a:solidFill>
                <a:latin typeface="Nunito Sans" pitchFamily="2" charset="0"/>
                <a:ea typeface="Verdana" panose="020B0604030504040204" pitchFamily="34" charset="0"/>
                <a:cs typeface="Verdana" panose="020B0604030504040204" pitchFamily="34" charset="0"/>
              </a:rPr>
              <a:t>Guía para la elaboración del plan de difusión y comunicación,</a:t>
            </a:r>
            <a:r>
              <a:rPr lang="es-CO" sz="1200" b="0" i="0" u="none" strike="noStrike" baseline="0" dirty="0">
                <a:solidFill>
                  <a:srgbClr val="004885"/>
                </a:solidFill>
                <a:latin typeface="Nunito Sans" pitchFamily="2" charset="0"/>
                <a:ea typeface="Verdana" panose="020B0604030504040204" pitchFamily="34" charset="0"/>
                <a:cs typeface="Verdana" panose="020B0604030504040204" pitchFamily="34" charset="0"/>
              </a:rPr>
              <a:t> </a:t>
            </a:r>
            <a:r>
              <a:rPr lang="es-CO" sz="1200" dirty="0">
                <a:solidFill>
                  <a:prstClr val="black"/>
                </a:solidFill>
                <a:latin typeface="Nunito Sans" pitchFamily="2" charset="0"/>
                <a:ea typeface="Verdana" panose="020B0604030504040204" pitchFamily="34" charset="0"/>
                <a:cs typeface="Verdana" panose="020B0604030504040204" pitchFamily="34" charset="0"/>
              </a:rPr>
              <a:t>Guía para la inclusión del enfoque diferencial e interseccional en la producción estadística</a:t>
            </a:r>
          </a:p>
          <a:p>
            <a:pPr algn="l"/>
            <a:endParaRPr lang="es-CO" sz="500" dirty="0">
              <a:solidFill>
                <a:prstClr val="black"/>
              </a:solidFill>
              <a:latin typeface="Nunito Sans" pitchFamily="2" charset="0"/>
              <a:ea typeface="Verdana" panose="020B0604030504040204" pitchFamily="34" charset="0"/>
              <a:cs typeface="Verdana" panose="020B0604030504040204" pitchFamily="34" charset="0"/>
            </a:endParaRPr>
          </a:p>
          <a:p>
            <a:pPr algn="just"/>
            <a:r>
              <a:rPr kumimoji="0" lang="es-ES" sz="1200" b="1"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rPr>
              <a:t>GES208. La entidad publicó en su página Web para disposición de los grupos de interés: </a:t>
            </a:r>
            <a:r>
              <a:rPr kumimoji="0" lang="es-ES" sz="1200" b="0"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rPr>
              <a:t>Cuadros de salida y series históricas de las operaciones estadísticas, </a:t>
            </a:r>
            <a:r>
              <a:rPr kumimoji="0" lang="es-CO" sz="1200" b="0"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rPr>
              <a:t>Calendario de difusión, Indicadores o estadísticas con desagregación temática o enfoque diferencial e interseccional,</a:t>
            </a:r>
            <a:r>
              <a:rPr lang="es-CO" sz="1200" b="0" i="0" u="none" strike="noStrike" baseline="0" dirty="0">
                <a:solidFill>
                  <a:srgbClr val="004885"/>
                </a:solidFill>
                <a:latin typeface="Nunito Sans" pitchFamily="2" charset="0"/>
                <a:ea typeface="Verdana" panose="020B0604030504040204" pitchFamily="34" charset="0"/>
                <a:cs typeface="Verdana" panose="020B0604030504040204" pitchFamily="34" charset="0"/>
              </a:rPr>
              <a:t> </a:t>
            </a:r>
            <a:r>
              <a:rPr lang="es-CO" sz="1200" dirty="0">
                <a:solidFill>
                  <a:prstClr val="black"/>
                </a:solidFill>
                <a:latin typeface="Nunito Sans" pitchFamily="2" charset="0"/>
                <a:ea typeface="Verdana" panose="020B0604030504040204" pitchFamily="34" charset="0"/>
                <a:cs typeface="Verdana" panose="020B0604030504040204" pitchFamily="34" charset="0"/>
              </a:rPr>
              <a:t>Inventario de registros administrativos, Inventario de operaciones estadísticas, Diccionario de base de datos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200" b="1"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rPr>
              <a:t>GES209. Qué mecanismos tecnológicos utilizó la entidad para la difusión y transmisión de estadísticas (indicadores y resultados de operaciones estadísticas). </a:t>
            </a:r>
            <a:r>
              <a:rPr kumimoji="0" lang="es-ES" sz="1200" b="0"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rPr>
              <a:t>Servicios Web y portales especializados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200" b="1"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rPr>
              <a:t>GES213. El registro administrativo contó con la siguiente documentación:</a:t>
            </a:r>
            <a:r>
              <a:rPr kumimoji="0" lang="es-ES" sz="1200" b="0" i="0" u="none" strike="noStrike" kern="1200" cap="none" spc="0" normalizeH="0" baseline="0" noProof="0" dirty="0">
                <a:ln>
                  <a:noFill/>
                </a:ln>
                <a:solidFill>
                  <a:srgbClr val="004885"/>
                </a:solidFill>
                <a:effectLst/>
                <a:uLnTx/>
                <a:uFillTx/>
                <a:latin typeface="Nunito Sans" pitchFamily="2" charset="0"/>
                <a:ea typeface="Verdana" panose="020B0604030504040204" pitchFamily="34" charset="0"/>
                <a:cs typeface="Verdana" panose="020B0604030504040204" pitchFamily="34" charset="0"/>
              </a:rPr>
              <a:t> </a:t>
            </a:r>
            <a:r>
              <a:rPr kumimoji="0" lang="es-ES" sz="1200" b="0"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rPr>
              <a:t>Estrategia de difusión de la información del registro administrativo o documentación sobre el acceso a los microdatos </a:t>
            </a:r>
            <a:r>
              <a:rPr kumimoji="0" lang="es-CO" sz="1200" b="0" i="0" u="none" strike="noStrike" kern="1200" cap="none" spc="0" normalizeH="0" baseline="0" noProof="0" dirty="0">
                <a:ln>
                  <a:noFill/>
                </a:ln>
                <a:solidFill>
                  <a:srgbClr val="004885"/>
                </a:solidFill>
                <a:effectLst/>
                <a:uLnTx/>
                <a:uFillTx/>
                <a:latin typeface="Nunito Sans" pitchFamily="2" charset="0"/>
                <a:ea typeface="Verdana" panose="020B0604030504040204" pitchFamily="34" charset="0"/>
                <a:cs typeface="Verdana" panose="020B0604030504040204" pitchFamily="34" charset="0"/>
              </a:rPr>
              <a:t>(</a:t>
            </a:r>
            <a:r>
              <a:rPr kumimoji="0" lang="es-CO" sz="1200" b="0"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rPr>
              <a:t>anonimizados y sin anonimizar)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200" b="1"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rPr>
              <a:t>GES214. Indique cuáles de los siguientes elementos incorporó la entidad en la documentación metodológica de sus operaciones estadísticas: </a:t>
            </a:r>
            <a:r>
              <a:rPr kumimoji="0" lang="es-CO" sz="1200" b="0"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rPr>
              <a:t>Indicadores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200" b="1"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rPr>
              <a:t>GES215. Indique cuáles de los siguientes elementos incorporó la entidad en la ficha técnica de sus </a:t>
            </a:r>
            <a:r>
              <a:rPr kumimoji="0" lang="es-CO" sz="1200" b="1"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rPr>
              <a:t>Registros Administrativos: </a:t>
            </a:r>
            <a:r>
              <a:rPr kumimoji="0" lang="es-CO" sz="1200" b="0"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rPr>
              <a:t>Conceptos básicos; </a:t>
            </a:r>
            <a:r>
              <a:rPr kumimoji="0" lang="es-ES" sz="1200" b="0"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rPr>
              <a:t>Metodología para el acopio de los datos.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500" b="0"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ES" sz="1200" b="1" dirty="0">
                <a:solidFill>
                  <a:schemeClr val="accent5">
                    <a:lumMod val="75000"/>
                  </a:schemeClr>
                </a:solidFill>
                <a:latin typeface="Nunito Sans" pitchFamily="2" charset="0"/>
                <a:ea typeface="Verdana" panose="020B0604030504040204" pitchFamily="34" charset="0"/>
              </a:rPr>
              <a:t>GDI248. Cuáles de las siguientes técnicas de análisis de datos implementó la entidad durante la </a:t>
            </a:r>
            <a:r>
              <a:rPr lang="es-CO" sz="1200" b="1" dirty="0">
                <a:solidFill>
                  <a:schemeClr val="accent5">
                    <a:lumMod val="75000"/>
                  </a:schemeClr>
                </a:solidFill>
                <a:latin typeface="Nunito Sans" pitchFamily="2" charset="0"/>
                <a:ea typeface="Verdana" panose="020B0604030504040204" pitchFamily="34" charset="0"/>
              </a:rPr>
              <a:t>vigencia evaluada: </a:t>
            </a:r>
            <a:r>
              <a:rPr lang="es-CO" sz="1200" dirty="0">
                <a:solidFill>
                  <a:schemeClr val="accent5">
                    <a:lumMod val="75000"/>
                  </a:schemeClr>
                </a:solidFill>
                <a:latin typeface="Nunito Sans" pitchFamily="2" charset="0"/>
                <a:ea typeface="Verdana" panose="020B0604030504040204" pitchFamily="34" charset="0"/>
              </a:rPr>
              <a:t>Análisis prescriptivo, es decir, incorpora algoritmos de optimización, análisis de decisión multicriterio y reglas de negocio, con el propósito de establecer cuál es la mejor acción (actual o futura) a tomar bajo un contexto especifico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100" b="0"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endParaRPr>
          </a:p>
          <a:p>
            <a:pPr algn="just"/>
            <a:endParaRPr lang="es-CO" sz="1400" dirty="0">
              <a:solidFill>
                <a:prstClr val="black"/>
              </a:solidFill>
              <a:latin typeface="Nunito Sans" pitchFamily="2" charset="0"/>
            </a:endParaRPr>
          </a:p>
        </p:txBody>
      </p:sp>
      <p:sp>
        <p:nvSpPr>
          <p:cNvPr id="3" name="TextBox 6">
            <a:extLst>
              <a:ext uri="{FF2B5EF4-FFF2-40B4-BE49-F238E27FC236}">
                <a16:creationId xmlns:a16="http://schemas.microsoft.com/office/drawing/2014/main" id="{6C1B53F8-A351-3074-9B6F-1DE047352390}"/>
              </a:ext>
            </a:extLst>
          </p:cNvPr>
          <p:cNvSpPr txBox="1"/>
          <p:nvPr/>
        </p:nvSpPr>
        <p:spPr>
          <a:xfrm>
            <a:off x="25400" y="6679954"/>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
        <p:nvSpPr>
          <p:cNvPr id="5" name="TextBox 6">
            <a:extLst>
              <a:ext uri="{FF2B5EF4-FFF2-40B4-BE49-F238E27FC236}">
                <a16:creationId xmlns:a16="http://schemas.microsoft.com/office/drawing/2014/main" id="{C61AF533-B8C9-217A-D5AD-7DAFC42C50A6}"/>
              </a:ext>
            </a:extLst>
          </p:cNvPr>
          <p:cNvSpPr txBox="1"/>
          <p:nvPr/>
        </p:nvSpPr>
        <p:spPr>
          <a:xfrm>
            <a:off x="102479" y="60802"/>
            <a:ext cx="11085921" cy="830997"/>
          </a:xfrm>
          <a:prstGeom prst="rect">
            <a:avLst/>
          </a:prstGeom>
          <a:noFill/>
        </p:spPr>
        <p:txBody>
          <a:bodyPr wrap="square" rtlCol="0">
            <a:spAutoFit/>
          </a:bodyPr>
          <a:lstStyle>
            <a:defPPr>
              <a:defRPr lang="es-CO"/>
            </a:defPPr>
            <a:lvl1pPr>
              <a:defRPr sz="3200" b="1">
                <a:solidFill>
                  <a:srgbClr val="4DAF46"/>
                </a:solidFill>
                <a:latin typeface="Verdana" panose="020B0604030504040204" pitchFamily="34" charset="0"/>
                <a:ea typeface="Verdana" panose="020B0604030504040204" pitchFamily="34" charset="0"/>
              </a:defRPr>
            </a:lvl1pPr>
          </a:lstStyle>
          <a:p>
            <a:r>
              <a:rPr lang="es-CO" sz="2800" dirty="0"/>
              <a:t>5. Dimensión de Información y Comunicación</a:t>
            </a:r>
          </a:p>
          <a:p>
            <a:r>
              <a:rPr lang="es-CO" sz="2000" dirty="0">
                <a:solidFill>
                  <a:schemeClr val="bg2">
                    <a:lumMod val="50000"/>
                  </a:schemeClr>
                </a:solidFill>
              </a:rPr>
              <a:t>Puntaje. 84,1</a:t>
            </a:r>
            <a:endParaRPr lang="es-ES" sz="2000" dirty="0">
              <a:solidFill>
                <a:schemeClr val="bg2">
                  <a:lumMod val="50000"/>
                </a:schemeClr>
              </a:solidFill>
            </a:endParaRPr>
          </a:p>
        </p:txBody>
      </p:sp>
    </p:spTree>
    <p:extLst>
      <p:ext uri="{BB962C8B-B14F-4D97-AF65-F5344CB8AC3E}">
        <p14:creationId xmlns:p14="http://schemas.microsoft.com/office/powerpoint/2010/main" val="39693441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a:extLst>
              <a:ext uri="{FF2B5EF4-FFF2-40B4-BE49-F238E27FC236}">
                <a16:creationId xmlns:a16="http://schemas.microsoft.com/office/drawing/2014/main" id="{EDC234E1-5BFB-BDBD-3FF3-EAC3372EF42E}"/>
              </a:ext>
            </a:extLst>
          </p:cNvPr>
          <p:cNvGraphicFramePr>
            <a:graphicFrameLocks noGrp="1"/>
          </p:cNvGraphicFramePr>
          <p:nvPr>
            <p:extLst>
              <p:ext uri="{D42A27DB-BD31-4B8C-83A1-F6EECF244321}">
                <p14:modId xmlns:p14="http://schemas.microsoft.com/office/powerpoint/2010/main" val="2238049335"/>
              </p:ext>
            </p:extLst>
          </p:nvPr>
        </p:nvGraphicFramePr>
        <p:xfrm>
          <a:off x="167750" y="1480008"/>
          <a:ext cx="3523163" cy="3556944"/>
        </p:xfrm>
        <a:graphic>
          <a:graphicData uri="http://schemas.openxmlformats.org/drawingml/2006/table">
            <a:tbl>
              <a:tblPr/>
              <a:tblGrid>
                <a:gridCol w="586394">
                  <a:extLst>
                    <a:ext uri="{9D8B030D-6E8A-4147-A177-3AD203B41FA5}">
                      <a16:colId xmlns:a16="http://schemas.microsoft.com/office/drawing/2014/main" val="860150179"/>
                    </a:ext>
                  </a:extLst>
                </a:gridCol>
                <a:gridCol w="2083324">
                  <a:extLst>
                    <a:ext uri="{9D8B030D-6E8A-4147-A177-3AD203B41FA5}">
                      <a16:colId xmlns:a16="http://schemas.microsoft.com/office/drawing/2014/main" val="3464324668"/>
                    </a:ext>
                  </a:extLst>
                </a:gridCol>
                <a:gridCol w="853445">
                  <a:extLst>
                    <a:ext uri="{9D8B030D-6E8A-4147-A177-3AD203B41FA5}">
                      <a16:colId xmlns:a16="http://schemas.microsoft.com/office/drawing/2014/main" val="788303603"/>
                    </a:ext>
                  </a:extLst>
                </a:gridCol>
              </a:tblGrid>
              <a:tr h="551084">
                <a:tc>
                  <a:txBody>
                    <a:bodyPr/>
                    <a:lstStyle/>
                    <a:p>
                      <a:pPr algn="ctr" fontAlgn="ctr"/>
                      <a:r>
                        <a:rPr lang="es-CO" sz="1200" b="1" i="0" u="none" strike="noStrike" dirty="0">
                          <a:solidFill>
                            <a:srgbClr val="FFFFFF"/>
                          </a:solidFill>
                          <a:effectLst/>
                          <a:latin typeface="Nunito Sans" pitchFamily="2" charset="0"/>
                        </a:rPr>
                        <a:t>NO. INDICE</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200" b="1" i="0" u="none" strike="noStrike" dirty="0">
                          <a:solidFill>
                            <a:srgbClr val="FFFFFF"/>
                          </a:solidFill>
                          <a:effectLst/>
                          <a:latin typeface="Nunito Sans" pitchFamily="2" charset="0"/>
                        </a:rPr>
                        <a:t>POLITICA GESTION DOCUMENTAL</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200" b="1" i="0" u="none" strike="noStrike" dirty="0">
                          <a:solidFill>
                            <a:srgbClr val="FFFFFF"/>
                          </a:solidFill>
                          <a:effectLst/>
                          <a:latin typeface="Nunito Sans" pitchFamily="2" charset="0"/>
                        </a:rPr>
                        <a:t>PUNTAJE</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extLst>
                  <a:ext uri="{0D108BD9-81ED-4DB2-BD59-A6C34878D82A}">
                    <a16:rowId xmlns:a16="http://schemas.microsoft.com/office/drawing/2014/main" val="4142544037"/>
                  </a:ext>
                </a:extLst>
              </a:tr>
              <a:tr h="703873">
                <a:tc>
                  <a:txBody>
                    <a:bodyPr/>
                    <a:lstStyle/>
                    <a:p>
                      <a:pPr algn="ctr" fontAlgn="ctr"/>
                      <a:r>
                        <a:rPr lang="es-CO" sz="1200" b="1" i="0" u="none" strike="noStrike" dirty="0">
                          <a:solidFill>
                            <a:srgbClr val="000000"/>
                          </a:solidFill>
                          <a:effectLst/>
                          <a:latin typeface="Nunito Sans" pitchFamily="2" charset="0"/>
                        </a:rPr>
                        <a:t>I49</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dirty="0">
                          <a:solidFill>
                            <a:srgbClr val="000000"/>
                          </a:solidFill>
                          <a:effectLst/>
                          <a:latin typeface="Nunito Sans" pitchFamily="2" charset="0"/>
                        </a:rPr>
                        <a:t>CALIDAD DEL COMPONENTE ESTRATÉGICO</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highlight>
                            <a:srgbClr val="FFFF00"/>
                          </a:highlight>
                          <a:latin typeface="Nunito Sans" pitchFamily="2" charset="0"/>
                        </a:rPr>
                        <a:t>70,0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3916982297"/>
                  </a:ext>
                </a:extLst>
              </a:tr>
              <a:tr h="737714">
                <a:tc>
                  <a:txBody>
                    <a:bodyPr/>
                    <a:lstStyle/>
                    <a:p>
                      <a:pPr algn="ctr" fontAlgn="ctr"/>
                      <a:r>
                        <a:rPr lang="es-CO" sz="1200" b="1" i="0" u="none" strike="noStrike">
                          <a:solidFill>
                            <a:srgbClr val="000000"/>
                          </a:solidFill>
                          <a:effectLst/>
                          <a:latin typeface="Nunito Sans" pitchFamily="2" charset="0"/>
                        </a:rPr>
                        <a:t>I50</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200" b="0" i="0" u="none" strike="noStrike">
                          <a:solidFill>
                            <a:srgbClr val="000000"/>
                          </a:solidFill>
                          <a:effectLst/>
                          <a:latin typeface="Nunito Sans" pitchFamily="2" charset="0"/>
                        </a:rPr>
                        <a:t>CALIDAD DEL COMPONENTE ADMINISTRACIÓN DE ARCHIVOS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highlight>
                            <a:srgbClr val="FFFF00"/>
                          </a:highlight>
                          <a:latin typeface="Nunito Sans" pitchFamily="2" charset="0"/>
                        </a:rPr>
                        <a:t>62,5</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238250734"/>
                  </a:ext>
                </a:extLst>
              </a:tr>
              <a:tr h="466993">
                <a:tc>
                  <a:txBody>
                    <a:bodyPr/>
                    <a:lstStyle/>
                    <a:p>
                      <a:pPr algn="ctr" fontAlgn="ctr"/>
                      <a:r>
                        <a:rPr lang="es-CO" sz="1200" b="1" i="0" u="none" strike="noStrike">
                          <a:solidFill>
                            <a:srgbClr val="000000"/>
                          </a:solidFill>
                          <a:effectLst/>
                          <a:latin typeface="Nunito Sans" pitchFamily="2" charset="0"/>
                        </a:rPr>
                        <a:t>I51</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dirty="0">
                          <a:solidFill>
                            <a:srgbClr val="000000"/>
                          </a:solidFill>
                          <a:effectLst/>
                          <a:latin typeface="Nunito Sans" pitchFamily="2" charset="0"/>
                        </a:rPr>
                        <a:t>CALIDAD DEL COMPONENTE DOCUMENTAL</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latin typeface="Nunito Sans" pitchFamily="2" charset="0"/>
                        </a:rPr>
                        <a:t>88,7</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241338625"/>
                  </a:ext>
                </a:extLst>
              </a:tr>
              <a:tr h="466993">
                <a:tc>
                  <a:txBody>
                    <a:bodyPr/>
                    <a:lstStyle/>
                    <a:p>
                      <a:pPr algn="ctr" fontAlgn="ctr"/>
                      <a:r>
                        <a:rPr lang="es-CO" sz="1200" b="1" i="0" u="none" strike="noStrike">
                          <a:solidFill>
                            <a:srgbClr val="000000"/>
                          </a:solidFill>
                          <a:effectLst/>
                          <a:latin typeface="Nunito Sans" pitchFamily="2" charset="0"/>
                        </a:rPr>
                        <a:t>I52</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dirty="0">
                          <a:solidFill>
                            <a:srgbClr val="000000"/>
                          </a:solidFill>
                          <a:effectLst/>
                          <a:latin typeface="Nunito Sans" pitchFamily="2" charset="0"/>
                        </a:rPr>
                        <a:t>CALIDAD DEL COMPONENTE TECNOLÓGICO</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highlight>
                            <a:srgbClr val="FFFF00"/>
                          </a:highlight>
                          <a:latin typeface="Nunito Sans" pitchFamily="2" charset="0"/>
                        </a:rPr>
                        <a:t>0,0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339036696"/>
                  </a:ext>
                </a:extLst>
              </a:tr>
              <a:tr h="466993">
                <a:tc>
                  <a:txBody>
                    <a:bodyPr/>
                    <a:lstStyle/>
                    <a:p>
                      <a:pPr algn="ctr" fontAlgn="ctr"/>
                      <a:r>
                        <a:rPr lang="es-CO" sz="1200" b="1" i="0" u="none" strike="noStrike">
                          <a:solidFill>
                            <a:srgbClr val="000000"/>
                          </a:solidFill>
                          <a:effectLst/>
                          <a:latin typeface="Nunito Sans" pitchFamily="2" charset="0"/>
                        </a:rPr>
                        <a:t>I53</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a:solidFill>
                            <a:srgbClr val="000000"/>
                          </a:solidFill>
                          <a:effectLst/>
                          <a:latin typeface="Nunito Sans" pitchFamily="2" charset="0"/>
                        </a:rPr>
                        <a:t>CALIDAD DEL COMPONENTE CULTURAL</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latin typeface="Nunito Sans" pitchFamily="2" charset="0"/>
                        </a:rPr>
                        <a:t>100,0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885796207"/>
                  </a:ext>
                </a:extLst>
              </a:tr>
            </a:tbl>
          </a:graphicData>
        </a:graphic>
      </p:graphicFrame>
      <p:sp>
        <p:nvSpPr>
          <p:cNvPr id="5" name="CuadroTexto 4">
            <a:extLst>
              <a:ext uri="{FF2B5EF4-FFF2-40B4-BE49-F238E27FC236}">
                <a16:creationId xmlns:a16="http://schemas.microsoft.com/office/drawing/2014/main" id="{E0499BCB-D231-BA07-72F4-6FB3A2367CFA}"/>
              </a:ext>
            </a:extLst>
          </p:cNvPr>
          <p:cNvSpPr txBox="1"/>
          <p:nvPr/>
        </p:nvSpPr>
        <p:spPr>
          <a:xfrm>
            <a:off x="3978111" y="663882"/>
            <a:ext cx="8046139" cy="6432530"/>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srgbClr val="4472C4">
                    <a:lumMod val="75000"/>
                  </a:srgbClr>
                </a:solidFill>
                <a:effectLst/>
                <a:uLnTx/>
                <a:uFillTx/>
                <a:latin typeface="Nunito Sans" pitchFamily="2" charset="0"/>
              </a:rPr>
              <a:t>POLITICA GESTIÓN DOCUMENTAL 2022: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srgbClr val="4472C4">
                    <a:lumMod val="75000"/>
                  </a:srgbClr>
                </a:solidFill>
                <a:effectLst/>
                <a:uLnTx/>
                <a:uFillTx/>
                <a:latin typeface="Nunito Sans" pitchFamily="2" charset="0"/>
              </a:rPr>
              <a:t>79,7. PREGUNTAS 2023: </a:t>
            </a:r>
            <a:r>
              <a:rPr lang="es-ES" sz="1400" b="1" dirty="0">
                <a:solidFill>
                  <a:srgbClr val="4472C4">
                    <a:lumMod val="75000"/>
                  </a:srgbClr>
                </a:solidFill>
                <a:latin typeface="Nunito Sans" pitchFamily="2" charset="0"/>
              </a:rPr>
              <a:t>29</a:t>
            </a:r>
            <a:r>
              <a:rPr kumimoji="0" lang="es-ES" sz="1400" b="1" i="0" u="none" strike="noStrike" kern="1200" cap="none" spc="0" normalizeH="0" baseline="0" noProof="0" dirty="0">
                <a:ln>
                  <a:noFill/>
                </a:ln>
                <a:solidFill>
                  <a:srgbClr val="4472C4">
                    <a:lumMod val="75000"/>
                  </a:srgbClr>
                </a:solidFill>
                <a:effectLst/>
                <a:uLnTx/>
                <a:uFillTx/>
                <a:latin typeface="Nunito Sans" pitchFamily="2" charset="0"/>
              </a:rPr>
              <a:t> </a:t>
            </a:r>
            <a:r>
              <a:rPr kumimoji="0" lang="es-ES" sz="1400" b="1" i="0" u="none" strike="noStrike" kern="1200" cap="none" spc="0" normalizeH="0" baseline="0" noProof="0" dirty="0">
                <a:ln>
                  <a:noFill/>
                </a:ln>
                <a:solidFill>
                  <a:schemeClr val="accent1">
                    <a:lumMod val="75000"/>
                  </a:schemeClr>
                </a:solidFill>
                <a:effectLst/>
                <a:uLnTx/>
                <a:uFillTx/>
                <a:latin typeface="Nunito Sans" pitchFamily="2" charset="0"/>
              </a:rPr>
              <a:t>PUNTAJE 2023 64,8 </a:t>
            </a:r>
            <a:r>
              <a:rPr kumimoji="0" lang="es-ES" sz="1400" b="1" i="0" u="none" strike="noStrike" kern="1200" cap="none" spc="0" normalizeH="0" baseline="0" noProof="0" dirty="0">
                <a:ln>
                  <a:noFill/>
                </a:ln>
                <a:solidFill>
                  <a:srgbClr val="FF0000"/>
                </a:solidFill>
                <a:effectLst/>
                <a:uLnTx/>
                <a:uFillTx/>
                <a:latin typeface="Nunito Sans" pitchFamily="2" charset="0"/>
              </a:rPr>
              <a:t>(-14,9)</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800" b="1" i="0" u="none" strike="noStrike" kern="1200" cap="none" spc="0" normalizeH="0" baseline="0" noProof="0" dirty="0">
              <a:ln>
                <a:noFill/>
              </a:ln>
              <a:solidFill>
                <a:srgbClr val="FF0000"/>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ES" sz="1200" b="1" dirty="0">
                <a:solidFill>
                  <a:schemeClr val="accent6">
                    <a:lumMod val="75000"/>
                  </a:schemeClr>
                </a:solidFill>
                <a:latin typeface="Nunito Sans" pitchFamily="2" charset="0"/>
              </a:rPr>
              <a:t>Mide la capacidad de la entidad pública de generar e implementar estrategias organizacionales dirigidas a la planeación, dirección y control de los recursos físicos, técnicos, tecnológicos, financieros y del talento humano, necesarios para la realización de los procesos de la gestión documental y el eficiente funcionamiento de los archivos</a:t>
            </a:r>
            <a:r>
              <a:rPr lang="es-ES" sz="1200" b="1" dirty="0">
                <a:latin typeface="Nunito Sans" pitchFamily="2"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800" b="1" i="0" u="none" strike="noStrike" kern="1200" cap="none" spc="0" normalizeH="0" baseline="0" noProof="0" dirty="0">
              <a:ln>
                <a:noFill/>
              </a:ln>
              <a:solidFill>
                <a:srgbClr val="4472C4">
                  <a:lumMod val="75000"/>
                </a:srgbClr>
              </a:solidFill>
              <a:effectLst/>
              <a:uLnTx/>
              <a:uFillTx/>
              <a:latin typeface="Nunito Sans" pitchFamily="2" charset="0"/>
            </a:endParaRPr>
          </a:p>
          <a:p>
            <a:pPr marL="0" indent="0" algn="just">
              <a:buNone/>
            </a:pPr>
            <a:r>
              <a:rPr lang="es-ES" sz="1200" b="1" dirty="0">
                <a:latin typeface="Nunito Sans" pitchFamily="2" charset="0"/>
              </a:rPr>
              <a:t>GDO203. ¿Durante la vigencia evaluada, se garantizó la implementación del Programa de Gestión </a:t>
            </a:r>
            <a:r>
              <a:rPr lang="es-CO" sz="1200" b="1" dirty="0">
                <a:latin typeface="Nunito Sans" pitchFamily="2" charset="0"/>
              </a:rPr>
              <a:t>Documental -PGD? </a:t>
            </a:r>
            <a:r>
              <a:rPr lang="es-ES" sz="1200" dirty="0">
                <a:latin typeface="Nunito Sans" pitchFamily="2" charset="0"/>
              </a:rPr>
              <a:t>Si, a través del desarrollo de los programas específicos. Indicar cuáles programas específicos desarrolló</a:t>
            </a:r>
          </a:p>
          <a:p>
            <a:pPr marL="0" indent="0" algn="just">
              <a:buNone/>
            </a:pPr>
            <a:r>
              <a:rPr lang="es-ES" sz="1200" b="1" dirty="0">
                <a:latin typeface="Nunito Sans" pitchFamily="2" charset="0"/>
              </a:rPr>
              <a:t>GDO204. Respecto de la Política de Gestión Documental la entidad: </a:t>
            </a:r>
            <a:r>
              <a:rPr lang="es-ES" sz="1200" dirty="0">
                <a:latin typeface="Nunito Sans" pitchFamily="2" charset="0"/>
              </a:rPr>
              <a:t>La entidad realizó el seguimiento a partir de actividades de autoevaluación y autocontrol o actividades de seguimiento de la oficina de control interno, y se cuenta con las evidencias:</a:t>
            </a:r>
          </a:p>
          <a:p>
            <a:pPr algn="just"/>
            <a:r>
              <a:rPr lang="es-ES" sz="1200" dirty="0">
                <a:latin typeface="Nunito Sans" pitchFamily="2" charset="0"/>
              </a:rPr>
              <a:t>El Comité Institucional de Gestión y Desempeño o el Comité de Archivo, estableció mecanismos para garantizar que la política se revise y actualice conforme a las necesidades propias de la entidad, y se cuenta con las evidencias</a:t>
            </a:r>
          </a:p>
          <a:p>
            <a:pPr marL="0" indent="0" algn="just">
              <a:buNone/>
            </a:pPr>
            <a:r>
              <a:rPr lang="es-ES" sz="1200" b="1" dirty="0">
                <a:latin typeface="Nunito Sans" pitchFamily="2" charset="0"/>
              </a:rPr>
              <a:t>GDO207. ¿La entidad tiene asignados los espacios físicos suficientes para el funcionamiento de sus archivos, teniendo en cuenta las especificaciones técnicas existentes? </a:t>
            </a:r>
            <a:r>
              <a:rPr lang="es-ES" sz="1200" dirty="0">
                <a:latin typeface="Nunito Sans" pitchFamily="2" charset="0"/>
              </a:rPr>
              <a:t>Si, para el funcionamiento de los archivos en la fase de gestión, Si, para el funcionamiento en la fase de archivo central.</a:t>
            </a:r>
          </a:p>
          <a:p>
            <a:pPr marL="0" indent="0" algn="just">
              <a:buNone/>
            </a:pPr>
            <a:r>
              <a:rPr lang="es-ES" sz="1200" b="1" dirty="0">
                <a:latin typeface="Nunito Sans" pitchFamily="2" charset="0"/>
              </a:rPr>
              <a:t>GDO209. Conforme al Plan Institucional de Capacitación, los temas impartidos en materia de gestión </a:t>
            </a:r>
            <a:r>
              <a:rPr lang="es-CO" sz="1200" b="1" dirty="0">
                <a:latin typeface="Nunito Sans" pitchFamily="2" charset="0"/>
              </a:rPr>
              <a:t>documental han servido para: </a:t>
            </a:r>
            <a:r>
              <a:rPr lang="es-ES" sz="1200" dirty="0">
                <a:latin typeface="Nunito Sans" pitchFamily="2" charset="0"/>
              </a:rPr>
              <a:t>Implementar al interior de la entidad las buenas prácticas en la aplicación de los procesos de la gestión documental. Describa un ejemplo de cómo se aumentaron las buenas prácticas a partir de las capacitaciones. Garantizar la conformación de los expedientes y la organización de los archivos en todas las áreas de la entidad.</a:t>
            </a:r>
          </a:p>
          <a:p>
            <a:pPr marL="0" indent="0" algn="just">
              <a:buNone/>
            </a:pPr>
            <a:r>
              <a:rPr lang="es-ES" sz="1200" b="1" dirty="0">
                <a:latin typeface="Nunito Sans" pitchFamily="2" charset="0"/>
              </a:rPr>
              <a:t>GDO213. La totalidad de las dependencias de la entidad tienen inventariada la documentación de sus archivos de gestión en el Formato Único de Inventario Documental – FUID: </a:t>
            </a:r>
            <a:r>
              <a:rPr lang="es-ES" sz="1200" dirty="0">
                <a:latin typeface="Nunito Sans" pitchFamily="2" charset="0"/>
              </a:rPr>
              <a:t>Entre el 60% y 89% de la documentación, El 90% o más de la documentación.</a:t>
            </a:r>
          </a:p>
          <a:p>
            <a:pPr marL="0" indent="0" algn="just">
              <a:buNone/>
            </a:pPr>
            <a:r>
              <a:rPr lang="es-ES" sz="1200" b="1" dirty="0">
                <a:latin typeface="Nunito Sans" pitchFamily="2" charset="0"/>
              </a:rPr>
              <a:t>GDO214. La entidad tiene inventariada la totalidad de la documentación de su archivo central en el </a:t>
            </a:r>
            <a:r>
              <a:rPr lang="es-CO" sz="1200" b="1" dirty="0">
                <a:latin typeface="Nunito Sans" pitchFamily="2" charset="0"/>
              </a:rPr>
              <a:t>Formato Único de Inventario Documental - FUID: </a:t>
            </a:r>
            <a:r>
              <a:rPr lang="es-ES" sz="1200" dirty="0">
                <a:latin typeface="Nunito Sans" pitchFamily="2" charset="0"/>
              </a:rPr>
              <a:t>Entre el 60% y 89%, </a:t>
            </a:r>
            <a:r>
              <a:rPr lang="es-CO" sz="1200" dirty="0">
                <a:latin typeface="Nunito Sans" pitchFamily="2" charset="0"/>
              </a:rPr>
              <a:t>El 90% o</a:t>
            </a:r>
            <a:r>
              <a:rPr lang="es-CO" sz="1200" b="1" dirty="0">
                <a:latin typeface="Nunito Sans" pitchFamily="2" charset="0"/>
              </a:rPr>
              <a:t> </a:t>
            </a:r>
            <a:r>
              <a:rPr lang="es-CO" sz="1200" dirty="0">
                <a:latin typeface="Nunito Sans" pitchFamily="2" charset="0"/>
              </a:rPr>
              <a:t>más.</a:t>
            </a:r>
          </a:p>
          <a:p>
            <a:pPr marL="0" indent="0" algn="just">
              <a:buNone/>
            </a:pPr>
            <a:r>
              <a:rPr lang="es-ES" sz="1200" b="1" dirty="0">
                <a:latin typeface="Nunito Sans" pitchFamily="2" charset="0"/>
              </a:rPr>
              <a:t>GDO217. Para la transferencia documental secundaria, ¿elaboró la base de datos con la descripción documental basada en la ISAD-G? </a:t>
            </a:r>
            <a:r>
              <a:rPr lang="es-ES" sz="1200" dirty="0">
                <a:latin typeface="Nunito Sans" pitchFamily="2" charset="0"/>
              </a:rPr>
              <a:t>El Decreto 1080 de 2015, en su CAPÍTULO IX "Transferencias Secundarias" reglamenta el procedimiento </a:t>
            </a:r>
          </a:p>
          <a:p>
            <a:pPr algn="just"/>
            <a:r>
              <a:rPr lang="es-ES" sz="1200" dirty="0">
                <a:latin typeface="Nunito Sans" pitchFamily="2" charset="0"/>
              </a:rPr>
              <a:t>Sí, y cuenta con las evidencias</a:t>
            </a:r>
          </a:p>
          <a:p>
            <a:pPr algn="just"/>
            <a:endParaRPr lang="es-CO" sz="1400" dirty="0">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1400" b="1" i="0" u="none" strike="noStrike" kern="1200" cap="none" spc="0" normalizeH="0" baseline="0" noProof="0" dirty="0">
              <a:ln>
                <a:noFill/>
              </a:ln>
              <a:solidFill>
                <a:prstClr val="black"/>
              </a:solidFill>
              <a:effectLst/>
              <a:uLnTx/>
              <a:uFillTx/>
              <a:latin typeface="Nunito Sans" pitchFamily="2" charset="0"/>
            </a:endParaRPr>
          </a:p>
        </p:txBody>
      </p:sp>
      <p:sp>
        <p:nvSpPr>
          <p:cNvPr id="2" name="TextBox 6">
            <a:extLst>
              <a:ext uri="{FF2B5EF4-FFF2-40B4-BE49-F238E27FC236}">
                <a16:creationId xmlns:a16="http://schemas.microsoft.com/office/drawing/2014/main" id="{407B30F4-ED5A-1403-EF30-686AA9D7D328}"/>
              </a:ext>
            </a:extLst>
          </p:cNvPr>
          <p:cNvSpPr txBox="1"/>
          <p:nvPr/>
        </p:nvSpPr>
        <p:spPr>
          <a:xfrm>
            <a:off x="25400" y="6679954"/>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
        <p:nvSpPr>
          <p:cNvPr id="6" name="TextBox 6">
            <a:extLst>
              <a:ext uri="{FF2B5EF4-FFF2-40B4-BE49-F238E27FC236}">
                <a16:creationId xmlns:a16="http://schemas.microsoft.com/office/drawing/2014/main" id="{9263A298-BCB3-D832-DF3E-2593B21B34C3}"/>
              </a:ext>
            </a:extLst>
          </p:cNvPr>
          <p:cNvSpPr txBox="1"/>
          <p:nvPr/>
        </p:nvSpPr>
        <p:spPr>
          <a:xfrm>
            <a:off x="102479" y="60802"/>
            <a:ext cx="11085921" cy="830997"/>
          </a:xfrm>
          <a:prstGeom prst="rect">
            <a:avLst/>
          </a:prstGeom>
          <a:noFill/>
        </p:spPr>
        <p:txBody>
          <a:bodyPr wrap="square" rtlCol="0">
            <a:spAutoFit/>
          </a:bodyPr>
          <a:lstStyle>
            <a:defPPr>
              <a:defRPr lang="es-CO"/>
            </a:defPPr>
            <a:lvl1pPr>
              <a:defRPr sz="3200" b="1">
                <a:solidFill>
                  <a:srgbClr val="4DAF46"/>
                </a:solidFill>
                <a:latin typeface="Verdana" panose="020B0604030504040204" pitchFamily="34" charset="0"/>
                <a:ea typeface="Verdana" panose="020B0604030504040204" pitchFamily="34" charset="0"/>
              </a:defRPr>
            </a:lvl1pPr>
          </a:lstStyle>
          <a:p>
            <a:r>
              <a:rPr lang="es-CO" sz="2800" dirty="0"/>
              <a:t>5. Dimensión de Información y Comunicación</a:t>
            </a:r>
          </a:p>
          <a:p>
            <a:r>
              <a:rPr lang="es-CO" sz="2000" dirty="0">
                <a:solidFill>
                  <a:schemeClr val="bg2">
                    <a:lumMod val="50000"/>
                  </a:schemeClr>
                </a:solidFill>
              </a:rPr>
              <a:t>Puntaje. 84,1</a:t>
            </a:r>
            <a:endParaRPr lang="es-ES" sz="2000" dirty="0">
              <a:solidFill>
                <a:schemeClr val="bg2">
                  <a:lumMod val="50000"/>
                </a:schemeClr>
              </a:solidFill>
            </a:endParaRPr>
          </a:p>
        </p:txBody>
      </p:sp>
    </p:spTree>
    <p:extLst>
      <p:ext uri="{BB962C8B-B14F-4D97-AF65-F5344CB8AC3E}">
        <p14:creationId xmlns:p14="http://schemas.microsoft.com/office/powerpoint/2010/main" val="2603082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E0499BCB-D231-BA07-72F4-6FB3A2367CFA}"/>
              </a:ext>
            </a:extLst>
          </p:cNvPr>
          <p:cNvSpPr txBox="1"/>
          <p:nvPr/>
        </p:nvSpPr>
        <p:spPr>
          <a:xfrm>
            <a:off x="149214" y="1008926"/>
            <a:ext cx="11893571" cy="495520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srgbClr val="4472C4">
                    <a:lumMod val="75000"/>
                  </a:srgbClr>
                </a:solidFill>
                <a:effectLst/>
                <a:uLnTx/>
                <a:uFillTx/>
                <a:latin typeface="Nunito Sans" pitchFamily="2" charset="0"/>
              </a:rPr>
              <a:t>POLITICA GESTIÓN DOCUMENTAL 2022: 79,7. PREGUNTAS 2023: </a:t>
            </a:r>
            <a:r>
              <a:rPr lang="es-ES" sz="1400" b="1" dirty="0">
                <a:solidFill>
                  <a:srgbClr val="4472C4">
                    <a:lumMod val="75000"/>
                  </a:srgbClr>
                </a:solidFill>
                <a:latin typeface="Nunito Sans" pitchFamily="2" charset="0"/>
              </a:rPr>
              <a:t>29</a:t>
            </a:r>
            <a:r>
              <a:rPr kumimoji="0" lang="es-ES" sz="1400" b="1" i="0" u="none" strike="noStrike" kern="1200" cap="none" spc="0" normalizeH="0" baseline="0" noProof="0" dirty="0">
                <a:ln>
                  <a:noFill/>
                </a:ln>
                <a:solidFill>
                  <a:srgbClr val="4472C4">
                    <a:lumMod val="75000"/>
                  </a:srgbClr>
                </a:solidFill>
                <a:effectLst/>
                <a:uLnTx/>
                <a:uFillTx/>
                <a:latin typeface="Nunito Sans" pitchFamily="2" charset="0"/>
              </a:rPr>
              <a:t> </a:t>
            </a:r>
            <a:r>
              <a:rPr kumimoji="0" lang="es-ES" sz="1400" b="1" i="0" u="none" strike="noStrike" kern="1200" cap="none" spc="0" normalizeH="0" baseline="0" noProof="0" dirty="0">
                <a:ln>
                  <a:noFill/>
                </a:ln>
                <a:solidFill>
                  <a:schemeClr val="accent1">
                    <a:lumMod val="75000"/>
                  </a:schemeClr>
                </a:solidFill>
                <a:effectLst/>
                <a:uLnTx/>
                <a:uFillTx/>
                <a:latin typeface="Nunito Sans" pitchFamily="2" charset="0"/>
              </a:rPr>
              <a:t>PUNTAJE 2023 64,8 </a:t>
            </a:r>
            <a:r>
              <a:rPr kumimoji="0" lang="es-ES" sz="1400" b="1" i="0" u="none" strike="noStrike" kern="1200" cap="none" spc="0" normalizeH="0" baseline="0" noProof="0" dirty="0">
                <a:ln>
                  <a:noFill/>
                </a:ln>
                <a:solidFill>
                  <a:srgbClr val="FF0000"/>
                </a:solidFill>
                <a:effectLst/>
                <a:uLnTx/>
                <a:uFillTx/>
                <a:latin typeface="Nunito Sans" pitchFamily="2" charset="0"/>
              </a:rPr>
              <a:t>(-14,9)</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400" b="1" i="0" u="none" strike="noStrike" kern="1200" cap="none" spc="0" normalizeH="0" baseline="0" noProof="0" dirty="0">
              <a:ln>
                <a:noFill/>
              </a:ln>
              <a:solidFill>
                <a:schemeClr val="accent1">
                  <a:lumMod val="75000"/>
                </a:schemeClr>
              </a:solidFill>
              <a:effectLst/>
              <a:uLnTx/>
              <a:uFillTx/>
              <a:latin typeface="Nunito Sans" pitchFamily="2" charset="0"/>
            </a:endParaRPr>
          </a:p>
          <a:p>
            <a:pPr marL="0" indent="0">
              <a:buNone/>
            </a:pPr>
            <a:r>
              <a:rPr lang="es-ES" sz="1200" b="1" dirty="0">
                <a:latin typeface="Nunito Sans" pitchFamily="2" charset="0"/>
              </a:rPr>
              <a:t>GDO221. ¿Qué acciones realizó la entidad para organizar el Fondo Documental Acumulado –FDA </a:t>
            </a:r>
            <a:r>
              <a:rPr lang="es-CO" sz="1200" b="1" dirty="0">
                <a:latin typeface="Nunito Sans" pitchFamily="2" charset="0"/>
              </a:rPr>
              <a:t>durante la vigencia evaluada?</a:t>
            </a:r>
          </a:p>
          <a:p>
            <a:pPr>
              <a:spcBef>
                <a:spcPts val="0"/>
              </a:spcBef>
            </a:pPr>
            <a:r>
              <a:rPr lang="es-ES" sz="1200" dirty="0">
                <a:latin typeface="Nunito Sans" pitchFamily="2" charset="0"/>
              </a:rPr>
              <a:t>Identificó y priorizó acciones de intervención, a partir del diagnóstico, Ejecutó las actividades previstas en el Plan de Trabajo Archivístico Integral, Se encuentran en proceso de convalidación de las Tablas de Valoración Documental, Implementó las Tablas de Valoración Documental una vez convalidadas, para efectuar las transferencias documentales </a:t>
            </a:r>
            <a:r>
              <a:rPr lang="es-CO" sz="1200" dirty="0">
                <a:latin typeface="Nunito Sans" pitchFamily="2" charset="0"/>
              </a:rPr>
              <a:t>secundarias, </a:t>
            </a:r>
            <a:r>
              <a:rPr lang="es-ES" sz="1200" dirty="0">
                <a:latin typeface="Nunito Sans" pitchFamily="2" charset="0"/>
              </a:rPr>
              <a:t>Implementó las Tablas de Valoración Documental una vez convalidadas, para efectuar el proceso de eliminación documental, Realizó el proceso de eliminación documental sin tener en cuenta los instrumentos archivísticos y criterios técnicos</a:t>
            </a:r>
          </a:p>
          <a:p>
            <a:pPr marL="0" indent="0" algn="l">
              <a:buNone/>
            </a:pPr>
            <a:endParaRPr lang="es-ES" sz="1200" b="1" dirty="0">
              <a:latin typeface="Nunito Sans" pitchFamily="2" charset="0"/>
            </a:endParaRPr>
          </a:p>
          <a:p>
            <a:pPr marL="0" indent="0" algn="l">
              <a:buNone/>
            </a:pPr>
            <a:r>
              <a:rPr lang="es-ES" sz="1200" b="1" dirty="0">
                <a:latin typeface="Nunito Sans" pitchFamily="2" charset="0"/>
              </a:rPr>
              <a:t>GDO223. ¿Durante la vigencia evaluada, se garantizó la implementación del Plan de Conservación Documental, como parte integral del Sistema Integrado de Conservación - SIC?:</a:t>
            </a:r>
          </a:p>
          <a:p>
            <a:pPr>
              <a:spcBef>
                <a:spcPts val="0"/>
              </a:spcBef>
            </a:pPr>
            <a:r>
              <a:rPr lang="es-ES" sz="1200" dirty="0">
                <a:latin typeface="Nunito Sans" pitchFamily="2" charset="0"/>
              </a:rPr>
              <a:t>Si, a través del seguimiento de autoevaluación y autocontrol de la entidad o las actividades de seguimiento de la oficina de control interno, y se cuenta con las evidencias:, Si, se adoptaron decisiones a través del Comité Institucional de Gestión y Desempeño o Comité de Archivo, que permitieron la implementación de los Programas de conservación preventiva, y se cuenta con las evidencias:, Si, a través del seguimiento y control de los riegos asociados a la conservación de los documentos y archivos, en el Programa de Prevención de Emergencias y Atención de Desastres, y cuenta con las evidencias.</a:t>
            </a:r>
          </a:p>
          <a:p>
            <a:pPr algn="l"/>
            <a:endParaRPr kumimoji="0" lang="es-ES" sz="1200" b="1" i="0" u="none" strike="noStrike" kern="1200" cap="none" spc="0" normalizeH="0" baseline="0" noProof="0" dirty="0">
              <a:ln>
                <a:noFill/>
              </a:ln>
              <a:solidFill>
                <a:prstClr val="black"/>
              </a:solidFill>
              <a:effectLst/>
              <a:uLnTx/>
              <a:uFillTx/>
              <a:latin typeface="Nunito Sans" pitchFamily="2" charset="0"/>
            </a:endParaRPr>
          </a:p>
          <a:p>
            <a:pPr algn="l"/>
            <a:r>
              <a:rPr kumimoji="0" lang="es-ES" sz="1200" b="1" i="0" u="none" strike="noStrike" kern="1200" cap="none" spc="0" normalizeH="0" baseline="0" noProof="0" dirty="0">
                <a:ln>
                  <a:noFill/>
                </a:ln>
                <a:solidFill>
                  <a:prstClr val="black"/>
                </a:solidFill>
                <a:effectLst/>
                <a:uLnTx/>
                <a:uFillTx/>
                <a:latin typeface="Nunito Sans" pitchFamily="2" charset="0"/>
              </a:rPr>
              <a:t>GDO226. Frente a la gestión de documentos electrónicos en los procesos, procedimientos, trámites o servicios, la entidad durante la vigencia evaluada: </a:t>
            </a:r>
            <a:r>
              <a:rPr lang="es-CO" sz="1200" dirty="0">
                <a:solidFill>
                  <a:prstClr val="black"/>
                </a:solidFill>
                <a:latin typeface="Nunito Sans" pitchFamily="2" charset="0"/>
              </a:rPr>
              <a:t>Identificó los documentos electrónicos que hacen parte del flujo documental en desarrollo de los procesos, procedimientos, trámites y servicios, Definió esquemas de validación y metadatos, para los documentos electrónicos en los procesos, procedimientos, trámites o</a:t>
            </a:r>
          </a:p>
          <a:p>
            <a:pPr algn="l"/>
            <a:r>
              <a:rPr lang="es-CO" sz="1200" dirty="0">
                <a:solidFill>
                  <a:prstClr val="black"/>
                </a:solidFill>
                <a:latin typeface="Nunito Sans" pitchFamily="2" charset="0"/>
              </a:rPr>
              <a:t>servicios automatizados, Identificó los metadatos para la preservación digital a largo plazo de los documentos de archivo, Conformó los expedientes electrónicos, con base en los principios y procesos de la gestión documental, y los instrumentos, archivísticos (CCD-TRD).</a:t>
            </a:r>
            <a:endParaRPr kumimoji="0" lang="es-ES" sz="1200" b="0" i="0" u="none" strike="noStrike" kern="1200" cap="none" spc="0" normalizeH="0" baseline="0" noProof="0" dirty="0">
              <a:ln>
                <a:noFill/>
              </a:ln>
              <a:solidFill>
                <a:prstClr val="black"/>
              </a:solidFill>
              <a:effectLst/>
              <a:uLnTx/>
              <a:uFillTx/>
              <a:latin typeface="Nunito Sans" pitchFamily="2" charset="0"/>
            </a:endParaRPr>
          </a:p>
          <a:p>
            <a:pPr algn="l"/>
            <a:endParaRPr kumimoji="0" lang="es-ES" sz="1200" b="1" i="0" u="none" strike="noStrike" kern="1200" cap="none" spc="0" normalizeH="0" baseline="0" noProof="0" dirty="0">
              <a:ln>
                <a:noFill/>
              </a:ln>
              <a:solidFill>
                <a:prstClr val="black"/>
              </a:solidFill>
              <a:effectLst/>
              <a:uLnTx/>
              <a:uFillTx/>
              <a:latin typeface="Nunito Sans" pitchFamily="2" charset="0"/>
            </a:endParaRPr>
          </a:p>
          <a:p>
            <a:pPr algn="l"/>
            <a:r>
              <a:rPr kumimoji="0" lang="es-ES" sz="1200" b="1" i="0" u="none" strike="noStrike" kern="1200" cap="none" spc="0" normalizeH="0" baseline="0" noProof="0" dirty="0">
                <a:ln>
                  <a:noFill/>
                </a:ln>
                <a:solidFill>
                  <a:prstClr val="black"/>
                </a:solidFill>
                <a:effectLst/>
                <a:uLnTx/>
                <a:uFillTx/>
                <a:latin typeface="Nunito Sans" pitchFamily="2" charset="0"/>
              </a:rPr>
              <a:t>GDO227. Con relación al Sistema de Gestión de Documentos Electrónicos de Archivo (SGDEA), la </a:t>
            </a:r>
            <a:r>
              <a:rPr kumimoji="0" lang="es-CO" sz="1200" b="1" i="0" u="none" strike="noStrike" kern="1200" cap="none" spc="0" normalizeH="0" baseline="0" noProof="0" dirty="0">
                <a:ln>
                  <a:noFill/>
                </a:ln>
                <a:solidFill>
                  <a:prstClr val="black"/>
                </a:solidFill>
                <a:effectLst/>
                <a:uLnTx/>
                <a:uFillTx/>
                <a:latin typeface="Nunito Sans" pitchFamily="2" charset="0"/>
              </a:rPr>
              <a:t>entidad:</a:t>
            </a:r>
            <a:r>
              <a:rPr kumimoji="0" lang="es-ES" sz="1200" b="0" i="0" u="none" strike="noStrike" kern="1200" cap="none" spc="0" normalizeH="0" baseline="0" noProof="0" dirty="0">
                <a:ln>
                  <a:noFill/>
                </a:ln>
                <a:solidFill>
                  <a:srgbClr val="004885"/>
                </a:solidFill>
                <a:effectLst/>
                <a:uLnTx/>
                <a:uFillTx/>
                <a:latin typeface="Nunito Sans" pitchFamily="2" charset="0"/>
              </a:rPr>
              <a:t> </a:t>
            </a:r>
            <a:r>
              <a:rPr lang="es-CO" sz="1200" dirty="0">
                <a:solidFill>
                  <a:prstClr val="black"/>
                </a:solidFill>
                <a:latin typeface="Nunito Sans" pitchFamily="2" charset="0"/>
              </a:rPr>
              <a:t>Parametrizó el SGDEA a partir del Modelo de Requisitos para la Gestión de Documentos Electrónicos,</a:t>
            </a:r>
          </a:p>
          <a:p>
            <a:pPr algn="l"/>
            <a:r>
              <a:rPr lang="es-CO" sz="1200" dirty="0">
                <a:solidFill>
                  <a:prstClr val="black"/>
                </a:solidFill>
                <a:latin typeface="Nunito Sans" pitchFamily="2" charset="0"/>
              </a:rPr>
              <a:t>Se encuentra en proceso de implementación de un SGDEA de acuerdo con el Modelo de Requisitos para la Gestión de Documentos Electrónicos, Se utilizan repositorios digitales confiables, para el almacenamiento y la preservación a largo plazo de los documentos y expedientes electrónicos, Generó o tramitó documentos electrónicos, pero carece de un Sistema de Gestión de Documentos electrónicos de archivo - SGDEA</a:t>
            </a:r>
            <a:endParaRPr kumimoji="0" lang="es-ES" sz="1200" b="0" i="0" u="none" strike="noStrike" kern="1200" cap="none" spc="0" normalizeH="0" baseline="0" noProof="0" dirty="0">
              <a:ln>
                <a:noFill/>
              </a:ln>
              <a:solidFill>
                <a:prstClr val="black"/>
              </a:solidFill>
              <a:effectLst/>
              <a:uLnTx/>
              <a:uFillTx/>
              <a:latin typeface="Nunito Sans" pitchFamily="2" charset="0"/>
            </a:endParaRPr>
          </a:p>
        </p:txBody>
      </p:sp>
      <p:sp>
        <p:nvSpPr>
          <p:cNvPr id="2" name="TextBox 6">
            <a:extLst>
              <a:ext uri="{FF2B5EF4-FFF2-40B4-BE49-F238E27FC236}">
                <a16:creationId xmlns:a16="http://schemas.microsoft.com/office/drawing/2014/main" id="{5E8F6FE3-AC63-7714-9740-026E287CED7D}"/>
              </a:ext>
            </a:extLst>
          </p:cNvPr>
          <p:cNvSpPr txBox="1"/>
          <p:nvPr/>
        </p:nvSpPr>
        <p:spPr>
          <a:xfrm>
            <a:off x="25400" y="6679954"/>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
        <p:nvSpPr>
          <p:cNvPr id="3" name="TextBox 6">
            <a:extLst>
              <a:ext uri="{FF2B5EF4-FFF2-40B4-BE49-F238E27FC236}">
                <a16:creationId xmlns:a16="http://schemas.microsoft.com/office/drawing/2014/main" id="{75607004-A567-4F9E-065C-F17E3B9FDC8A}"/>
              </a:ext>
            </a:extLst>
          </p:cNvPr>
          <p:cNvSpPr txBox="1"/>
          <p:nvPr/>
        </p:nvSpPr>
        <p:spPr>
          <a:xfrm>
            <a:off x="102479" y="60802"/>
            <a:ext cx="11085921" cy="830997"/>
          </a:xfrm>
          <a:prstGeom prst="rect">
            <a:avLst/>
          </a:prstGeom>
          <a:noFill/>
        </p:spPr>
        <p:txBody>
          <a:bodyPr wrap="square" rtlCol="0">
            <a:spAutoFit/>
          </a:bodyPr>
          <a:lstStyle>
            <a:defPPr>
              <a:defRPr lang="es-CO"/>
            </a:defPPr>
            <a:lvl1pPr>
              <a:defRPr sz="3200" b="1">
                <a:solidFill>
                  <a:srgbClr val="4DAF46"/>
                </a:solidFill>
                <a:latin typeface="Verdana" panose="020B0604030504040204" pitchFamily="34" charset="0"/>
                <a:ea typeface="Verdana" panose="020B0604030504040204" pitchFamily="34" charset="0"/>
              </a:defRPr>
            </a:lvl1pPr>
          </a:lstStyle>
          <a:p>
            <a:r>
              <a:rPr lang="es-CO" sz="2800" dirty="0"/>
              <a:t>5. Dimensión de Información y Comunicación</a:t>
            </a:r>
          </a:p>
          <a:p>
            <a:r>
              <a:rPr lang="es-CO" sz="2000" dirty="0">
                <a:solidFill>
                  <a:schemeClr val="bg2">
                    <a:lumMod val="50000"/>
                  </a:schemeClr>
                </a:solidFill>
              </a:rPr>
              <a:t>Puntaje. 84,1</a:t>
            </a:r>
            <a:endParaRPr lang="es-ES" sz="2000" dirty="0">
              <a:solidFill>
                <a:schemeClr val="bg2">
                  <a:lumMod val="50000"/>
                </a:schemeClr>
              </a:solidFill>
            </a:endParaRPr>
          </a:p>
        </p:txBody>
      </p:sp>
    </p:spTree>
    <p:extLst>
      <p:ext uri="{BB962C8B-B14F-4D97-AF65-F5344CB8AC3E}">
        <p14:creationId xmlns:p14="http://schemas.microsoft.com/office/powerpoint/2010/main" val="13857665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6">
            <a:extLst>
              <a:ext uri="{FF2B5EF4-FFF2-40B4-BE49-F238E27FC236}">
                <a16:creationId xmlns:a16="http://schemas.microsoft.com/office/drawing/2014/main" id="{9C8C44E2-580E-92EB-3D63-083A1B0F2828}"/>
              </a:ext>
            </a:extLst>
          </p:cNvPr>
          <p:cNvSpPr txBox="1"/>
          <p:nvPr/>
        </p:nvSpPr>
        <p:spPr>
          <a:xfrm>
            <a:off x="225482" y="957648"/>
            <a:ext cx="10473941" cy="307777"/>
          </a:xfrm>
          <a:prstGeom prst="rect">
            <a:avLst/>
          </a:prstGeom>
          <a:noFill/>
        </p:spPr>
        <p:txBody>
          <a:bodyPr wrap="square" rtlCol="0">
            <a:spAutoFit/>
          </a:bodyPr>
          <a:lstStyle/>
          <a:p>
            <a:pPr>
              <a:defRPr/>
            </a:pPr>
            <a:r>
              <a:rPr lang="es-ES" sz="1400" b="1" dirty="0">
                <a:solidFill>
                  <a:srgbClr val="4472C4">
                    <a:lumMod val="75000"/>
                  </a:srgbClr>
                </a:solidFill>
                <a:latin typeface="Nunito Sans" pitchFamily="2" charset="0"/>
                <a:ea typeface="Verdana" panose="020B0604030504040204" pitchFamily="34" charset="0"/>
                <a:cs typeface="Verdana" panose="020B0604030504040204" pitchFamily="34" charset="0"/>
              </a:rPr>
              <a:t>POLITICA GESTIÓN DOCUMENTAL 2022: 79,7. PREGUNTAS 2023: 29 PUNTAJE 2023 64,8 </a:t>
            </a:r>
            <a:r>
              <a:rPr kumimoji="0" lang="es-ES" sz="1400" b="1" i="0" u="none" strike="noStrike" kern="1200" cap="none" spc="0" normalizeH="0" baseline="0" noProof="0" dirty="0">
                <a:ln>
                  <a:noFill/>
                </a:ln>
                <a:solidFill>
                  <a:srgbClr val="FF0000"/>
                </a:solidFill>
                <a:effectLst/>
                <a:uLnTx/>
                <a:uFillTx/>
                <a:latin typeface="Nunito Sans" pitchFamily="2" charset="0"/>
              </a:rPr>
              <a:t>(-14,9)</a:t>
            </a:r>
            <a:endParaRPr lang="es-ES" sz="1400" b="1" dirty="0">
              <a:solidFill>
                <a:srgbClr val="4472C4">
                  <a:lumMod val="75000"/>
                </a:srgbClr>
              </a:solidFill>
              <a:latin typeface="Nunito Sans" pitchFamily="2" charset="0"/>
              <a:ea typeface="Verdana" panose="020B0604030504040204" pitchFamily="34" charset="0"/>
              <a:cs typeface="Verdana" panose="020B0604030504040204" pitchFamily="34" charset="0"/>
            </a:endParaRPr>
          </a:p>
        </p:txBody>
      </p:sp>
      <p:sp>
        <p:nvSpPr>
          <p:cNvPr id="5" name="CuadroTexto 4">
            <a:extLst>
              <a:ext uri="{FF2B5EF4-FFF2-40B4-BE49-F238E27FC236}">
                <a16:creationId xmlns:a16="http://schemas.microsoft.com/office/drawing/2014/main" id="{E0499BCB-D231-BA07-72F4-6FB3A2367CFA}"/>
              </a:ext>
            </a:extLst>
          </p:cNvPr>
          <p:cNvSpPr txBox="1"/>
          <p:nvPr/>
        </p:nvSpPr>
        <p:spPr>
          <a:xfrm>
            <a:off x="225482" y="1368777"/>
            <a:ext cx="11642864" cy="466281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100" b="1" i="0" u="none" strike="noStrike" kern="1200" cap="none" spc="0" normalizeH="0" baseline="0" noProof="0" dirty="0">
                <a:ln>
                  <a:noFill/>
                </a:ln>
                <a:solidFill>
                  <a:prstClr val="black"/>
                </a:solidFill>
                <a:effectLst/>
                <a:uLnTx/>
                <a:uFillTx/>
                <a:latin typeface="Nunito Sans" pitchFamily="2" charset="0"/>
              </a:rPr>
              <a:t>GDO228. Con relación al proceso de digitalización de documentos de archivo, la entidad: </a:t>
            </a:r>
            <a:r>
              <a:rPr kumimoji="0" lang="es-ES" sz="1100" b="0" i="0" u="none" strike="noStrike" kern="1200" cap="none" spc="0" normalizeH="0" baseline="0" noProof="0" dirty="0">
                <a:ln>
                  <a:noFill/>
                </a:ln>
                <a:solidFill>
                  <a:prstClr val="black"/>
                </a:solidFill>
                <a:effectLst/>
                <a:uLnTx/>
                <a:uFillTx/>
                <a:latin typeface="Nunito Sans" pitchFamily="2" charset="0"/>
              </a:rPr>
              <a:t>Ejecutó actividades de digitalización sin tener en cuenta lo dispuesto en los instrumentos archivísticos; Contó con procedimientos básicos como alistamiento, escaneo y control de calidad, documentados para el desarrollo de </a:t>
            </a:r>
            <a:r>
              <a:rPr kumimoji="0" lang="es-CO" sz="1100" b="0" i="0" u="none" strike="noStrike" kern="1200" cap="none" spc="0" normalizeH="0" baseline="0" noProof="0" dirty="0">
                <a:ln>
                  <a:noFill/>
                </a:ln>
                <a:solidFill>
                  <a:prstClr val="black"/>
                </a:solidFill>
                <a:effectLst/>
                <a:uLnTx/>
                <a:uFillTx/>
                <a:latin typeface="Nunito Sans" pitchFamily="2" charset="0"/>
              </a:rPr>
              <a:t>actividades de digitalización; </a:t>
            </a:r>
            <a:r>
              <a:rPr kumimoji="0" lang="es-ES" sz="1100" b="0" i="0" u="none" strike="noStrike" kern="1200" cap="none" spc="0" normalizeH="0" baseline="0" noProof="0" dirty="0">
                <a:ln>
                  <a:noFill/>
                </a:ln>
                <a:solidFill>
                  <a:prstClr val="black"/>
                </a:solidFill>
                <a:effectLst/>
                <a:uLnTx/>
                <a:uFillTx/>
                <a:latin typeface="Nunito Sans" pitchFamily="2" charset="0"/>
              </a:rPr>
              <a:t>Registró en el Programa de Reprografía del Programa de Gestión</a:t>
            </a:r>
            <a:r>
              <a:rPr lang="es-ES" sz="1100" dirty="0">
                <a:solidFill>
                  <a:prstClr val="black"/>
                </a:solidFill>
                <a:latin typeface="Nunito Sans" pitchFamily="2" charset="0"/>
              </a:rPr>
              <a:t> </a:t>
            </a:r>
            <a:r>
              <a:rPr kumimoji="0" lang="es-ES" sz="1100" b="0" i="0" u="none" strike="noStrike" kern="1200" cap="none" spc="0" normalizeH="0" baseline="0" noProof="0" dirty="0">
                <a:ln>
                  <a:noFill/>
                </a:ln>
                <a:solidFill>
                  <a:prstClr val="black"/>
                </a:solidFill>
                <a:effectLst/>
                <a:uLnTx/>
                <a:uFillTx/>
                <a:latin typeface="Nunito Sans" pitchFamily="2" charset="0"/>
              </a:rPr>
              <a:t>Documental, los procesos de digitalización conforme a la disposición final de los documentos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100" b="0" i="0" u="none" strike="noStrike" kern="1200" cap="none" spc="0" normalizeH="0" baseline="0" noProof="0" dirty="0">
              <a:ln>
                <a:noFill/>
              </a:ln>
              <a:solidFill>
                <a:prstClr val="black"/>
              </a:solidFill>
              <a:effectLst/>
              <a:uLnTx/>
              <a:uFillTx/>
              <a:latin typeface="Nunito Sans"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100" b="1" i="0" u="none" strike="noStrike" kern="1200" cap="none" spc="0" normalizeH="0" baseline="0" noProof="0" dirty="0">
                <a:ln>
                  <a:noFill/>
                </a:ln>
                <a:solidFill>
                  <a:prstClr val="black"/>
                </a:solidFill>
                <a:effectLst/>
                <a:uLnTx/>
                <a:uFillTx/>
                <a:latin typeface="Nunito Sans" pitchFamily="2" charset="0"/>
              </a:rPr>
              <a:t>GDO231. Frente a la documentación de carácter histórico, la entidad:</a:t>
            </a:r>
            <a:r>
              <a:rPr kumimoji="0" lang="es-ES" sz="1100" b="0" i="0" u="none" strike="noStrike" kern="1200" cap="none" spc="0" normalizeH="0" baseline="0" noProof="0" dirty="0">
                <a:ln>
                  <a:noFill/>
                </a:ln>
                <a:solidFill>
                  <a:srgbClr val="004885"/>
                </a:solidFill>
                <a:effectLst/>
                <a:uLnTx/>
                <a:uFillTx/>
                <a:latin typeface="Nunito Sans" pitchFamily="2" charset="0"/>
              </a:rPr>
              <a:t> </a:t>
            </a:r>
            <a:r>
              <a:rPr kumimoji="0" lang="es-ES" sz="1100" b="0" i="0" u="none" strike="noStrike" kern="1200" cap="none" spc="0" normalizeH="0" baseline="0" noProof="0" dirty="0">
                <a:ln>
                  <a:noFill/>
                </a:ln>
                <a:solidFill>
                  <a:prstClr val="black"/>
                </a:solidFill>
                <a:effectLst/>
                <a:uLnTx/>
                <a:uFillTx/>
                <a:latin typeface="Nunito Sans" pitchFamily="2" charset="0"/>
              </a:rPr>
              <a:t>Ha generado acciones para promover y divulgar la información con fines culturales, de los documentos de carácter histórico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100" b="0" i="0" u="none" strike="noStrike" kern="1200" cap="none" spc="0" normalizeH="0" baseline="0" noProof="0" dirty="0">
              <a:ln>
                <a:noFill/>
              </a:ln>
              <a:solidFill>
                <a:prstClr val="black"/>
              </a:solidFill>
              <a:effectLst/>
              <a:uLnTx/>
              <a:uFillTx/>
              <a:latin typeface="Nunito Sans" pitchFamily="2" charset="0"/>
            </a:endParaRPr>
          </a:p>
          <a:p>
            <a:pPr algn="l"/>
            <a:r>
              <a:rPr kumimoji="0" lang="es-ES" sz="1100" b="1" i="0" u="none" strike="noStrike" kern="1200" cap="none" spc="0" normalizeH="0" baseline="0" noProof="0" dirty="0">
                <a:ln>
                  <a:noFill/>
                </a:ln>
                <a:solidFill>
                  <a:prstClr val="black"/>
                </a:solidFill>
                <a:effectLst/>
                <a:uLnTx/>
                <a:uFillTx/>
                <a:latin typeface="Nunito Sans" pitchFamily="2" charset="0"/>
              </a:rPr>
              <a:t>GDO235. </a:t>
            </a:r>
            <a:r>
              <a:rPr lang="es-CO" sz="1100" b="1" dirty="0">
                <a:solidFill>
                  <a:prstClr val="black"/>
                </a:solidFill>
                <a:latin typeface="Nunito Sans" pitchFamily="2" charset="0"/>
              </a:rPr>
              <a:t>¿Durante la vigencia evaluada, se garantizó la implementación del Plan de Preservación Digital a Largo Plazo, como parte integral del Sistema Integrado de Conservación - SIC?: </a:t>
            </a:r>
          </a:p>
          <a:p>
            <a:pPr algn="l"/>
            <a:endParaRPr lang="es-CO" sz="1100" b="1" dirty="0">
              <a:solidFill>
                <a:prstClr val="black"/>
              </a:solidFill>
              <a:latin typeface="Nunito Sans" pitchFamily="2" charset="0"/>
            </a:endParaRPr>
          </a:p>
          <a:p>
            <a:pPr algn="l"/>
            <a:r>
              <a:rPr lang="es-CO" sz="1100" dirty="0">
                <a:solidFill>
                  <a:prstClr val="black"/>
                </a:solidFill>
                <a:latin typeface="Nunito Sans" pitchFamily="2" charset="0"/>
              </a:rPr>
              <a:t>Si, a través de la ejecución de las estrategias de preservación, en desarrollo del Plan de Preservación Digital a Largo Plazo, y se cuenta con las evidencias:</a:t>
            </a:r>
          </a:p>
          <a:p>
            <a:pPr algn="l"/>
            <a:r>
              <a:rPr lang="es-CO" sz="1100" dirty="0">
                <a:solidFill>
                  <a:prstClr val="black"/>
                </a:solidFill>
                <a:latin typeface="Nunito Sans" pitchFamily="2" charset="0"/>
              </a:rPr>
              <a:t>Si, a través del seguimiento de autoevaluación y autocontrol de la entidad o las actividades de seguimiento de la oficina de control interno, y se cuenta las evidencias:</a:t>
            </a:r>
          </a:p>
          <a:p>
            <a:pPr algn="l"/>
            <a:r>
              <a:rPr lang="es-CO" sz="1100" dirty="0">
                <a:solidFill>
                  <a:prstClr val="black"/>
                </a:solidFill>
                <a:latin typeface="Nunito Sans" pitchFamily="2" charset="0"/>
              </a:rPr>
              <a:t>Si, se adoptaron decisiones a través del Comité Institucional de Gestión y Desempeño o Comité de Archivo, que permitieron la implementación del Plan de Preservación Digital a Largo Plazo, y se cuenta con las evidencias:</a:t>
            </a:r>
          </a:p>
          <a:p>
            <a:pPr algn="l"/>
            <a:r>
              <a:rPr lang="es-CO" sz="1100" dirty="0">
                <a:solidFill>
                  <a:prstClr val="black"/>
                </a:solidFill>
                <a:latin typeface="Nunito Sans" pitchFamily="2" charset="0"/>
              </a:rPr>
              <a:t>Si, a través del seguimiento y control de los riegos asociados a la preservación digital a largo plazo de los documentos, identificados en el diagnóstico, y cuenta con las evidencias</a:t>
            </a:r>
          </a:p>
          <a:p>
            <a:pPr algn="l"/>
            <a:endParaRPr lang="es-CO" sz="1100" dirty="0">
              <a:solidFill>
                <a:prstClr val="black"/>
              </a:solidFill>
              <a:latin typeface="Nunito Sans" pitchFamily="2" charset="0"/>
            </a:endParaRPr>
          </a:p>
          <a:p>
            <a:pPr algn="l"/>
            <a:r>
              <a:rPr lang="es-CO" sz="1100" b="1" dirty="0">
                <a:solidFill>
                  <a:prstClr val="black"/>
                </a:solidFill>
                <a:latin typeface="Nunito Sans" pitchFamily="2" charset="0"/>
              </a:rPr>
              <a:t>GDO236. Con relación al componente tecnológico del Modelo de Gestión Documental y Administración de archivos- MGDA, la entidad ¿ha hecho uso del autodiagnóstico? </a:t>
            </a:r>
          </a:p>
          <a:p>
            <a:pPr algn="l"/>
            <a:r>
              <a:rPr lang="es-CO" sz="1100" dirty="0">
                <a:solidFill>
                  <a:prstClr val="black"/>
                </a:solidFill>
                <a:latin typeface="Nunito Sans" pitchFamily="2" charset="0"/>
              </a:rPr>
              <a:t>Si, realizó el autodiagnóstico del MGDA que permitió generar una hoja de ruta para su implementación y cuenta con la evidencia:</a:t>
            </a:r>
          </a:p>
          <a:p>
            <a:pPr algn="l"/>
            <a:endParaRPr lang="es-CO" sz="1100" dirty="0">
              <a:solidFill>
                <a:prstClr val="black"/>
              </a:solidFill>
              <a:latin typeface="Nunito Sans" pitchFamily="2" charset="0"/>
            </a:endParaRPr>
          </a:p>
          <a:p>
            <a:pPr algn="l"/>
            <a:r>
              <a:rPr lang="es-CO" sz="1100" b="1" dirty="0">
                <a:solidFill>
                  <a:prstClr val="black"/>
                </a:solidFill>
                <a:latin typeface="Nunito Sans" pitchFamily="2" charset="0"/>
              </a:rPr>
              <a:t>GDO237. ¿Durante la vigencia evaluada, la entidad generó documentos electrónicos en formatos de preservación digital a largo plazo, independientemente del sistema que utilice?</a:t>
            </a:r>
          </a:p>
          <a:p>
            <a:pPr algn="l"/>
            <a:r>
              <a:rPr lang="es-CO" sz="1100" dirty="0">
                <a:solidFill>
                  <a:prstClr val="black"/>
                </a:solidFill>
                <a:latin typeface="Nunito Sans" pitchFamily="2" charset="0"/>
              </a:rPr>
              <a:t>Si, los documentos electrónicos de archivo tienen en cuenta los formatos de preservación digital a largo plazo</a:t>
            </a:r>
          </a:p>
          <a:p>
            <a:pPr algn="l"/>
            <a:endParaRPr lang="es-CO" sz="1100" dirty="0">
              <a:solidFill>
                <a:prstClr val="black"/>
              </a:solidFill>
              <a:latin typeface="Nunito Sans" pitchFamily="2" charset="0"/>
            </a:endParaRPr>
          </a:p>
          <a:p>
            <a:pPr algn="l"/>
            <a:r>
              <a:rPr lang="es-CO" sz="1100" b="1" dirty="0">
                <a:solidFill>
                  <a:prstClr val="black"/>
                </a:solidFill>
                <a:latin typeface="Nunito Sans" pitchFamily="2" charset="0"/>
              </a:rPr>
              <a:t>GDO238. ¿Desde el Comité Institucional de Gestión y Desempeño de la entidad o Comité de Archivo, se adoptaron decisiones para garantizar la articulación de la Política de Archivos y Gestión Documental, con la Política de Seguridad Digital?</a:t>
            </a:r>
          </a:p>
          <a:p>
            <a:pPr algn="l"/>
            <a:r>
              <a:rPr lang="es-CO" sz="1100" dirty="0">
                <a:solidFill>
                  <a:prstClr val="black"/>
                </a:solidFill>
                <a:latin typeface="Nunito Sans" pitchFamily="2" charset="0"/>
              </a:rPr>
              <a:t>Sí, y cuenta con las evidencias:</a:t>
            </a:r>
            <a:endParaRPr lang="es-ES" sz="1100" dirty="0">
              <a:solidFill>
                <a:prstClr val="black"/>
              </a:solidFill>
              <a:latin typeface="Nunito Sans" pitchFamily="2" charset="0"/>
            </a:endParaRPr>
          </a:p>
        </p:txBody>
      </p:sp>
      <p:sp>
        <p:nvSpPr>
          <p:cNvPr id="2" name="TextBox 6">
            <a:extLst>
              <a:ext uri="{FF2B5EF4-FFF2-40B4-BE49-F238E27FC236}">
                <a16:creationId xmlns:a16="http://schemas.microsoft.com/office/drawing/2014/main" id="{86B602A9-F26F-7D3B-62DF-3572B0F3304C}"/>
              </a:ext>
            </a:extLst>
          </p:cNvPr>
          <p:cNvSpPr txBox="1"/>
          <p:nvPr/>
        </p:nvSpPr>
        <p:spPr>
          <a:xfrm>
            <a:off x="25400" y="6679954"/>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
        <p:nvSpPr>
          <p:cNvPr id="3" name="TextBox 6">
            <a:extLst>
              <a:ext uri="{FF2B5EF4-FFF2-40B4-BE49-F238E27FC236}">
                <a16:creationId xmlns:a16="http://schemas.microsoft.com/office/drawing/2014/main" id="{7BADE329-842D-B4E6-99BA-AA5B92F477C8}"/>
              </a:ext>
            </a:extLst>
          </p:cNvPr>
          <p:cNvSpPr txBox="1"/>
          <p:nvPr/>
        </p:nvSpPr>
        <p:spPr>
          <a:xfrm>
            <a:off x="225482" y="5594"/>
            <a:ext cx="11085921" cy="830997"/>
          </a:xfrm>
          <a:prstGeom prst="rect">
            <a:avLst/>
          </a:prstGeom>
          <a:noFill/>
        </p:spPr>
        <p:txBody>
          <a:bodyPr wrap="square" rtlCol="0">
            <a:spAutoFit/>
          </a:bodyPr>
          <a:lstStyle>
            <a:defPPr>
              <a:defRPr lang="es-CO"/>
            </a:defPPr>
            <a:lvl1pPr>
              <a:defRPr sz="3200" b="1">
                <a:solidFill>
                  <a:srgbClr val="4DAF46"/>
                </a:solidFill>
                <a:latin typeface="Verdana" panose="020B0604030504040204" pitchFamily="34" charset="0"/>
                <a:ea typeface="Verdana" panose="020B0604030504040204" pitchFamily="34" charset="0"/>
              </a:defRPr>
            </a:lvl1pPr>
          </a:lstStyle>
          <a:p>
            <a:r>
              <a:rPr lang="es-CO" sz="2800" dirty="0"/>
              <a:t>5. Dimensión de Información y Comunicación</a:t>
            </a:r>
          </a:p>
          <a:p>
            <a:r>
              <a:rPr lang="es-CO" sz="2000" dirty="0">
                <a:solidFill>
                  <a:schemeClr val="bg2">
                    <a:lumMod val="50000"/>
                  </a:schemeClr>
                </a:solidFill>
              </a:rPr>
              <a:t>Puntaje. 84,1</a:t>
            </a:r>
            <a:endParaRPr lang="es-ES" sz="2000" dirty="0">
              <a:solidFill>
                <a:schemeClr val="bg2">
                  <a:lumMod val="50000"/>
                </a:schemeClr>
              </a:solidFill>
            </a:endParaRPr>
          </a:p>
        </p:txBody>
      </p:sp>
    </p:spTree>
    <p:extLst>
      <p:ext uri="{BB962C8B-B14F-4D97-AF65-F5344CB8AC3E}">
        <p14:creationId xmlns:p14="http://schemas.microsoft.com/office/powerpoint/2010/main" val="2555632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6">
            <a:extLst>
              <a:ext uri="{FF2B5EF4-FFF2-40B4-BE49-F238E27FC236}">
                <a16:creationId xmlns:a16="http://schemas.microsoft.com/office/drawing/2014/main" id="{4A73D4CF-98CE-C362-3E22-A4E0F2B0761D}"/>
              </a:ext>
            </a:extLst>
          </p:cNvPr>
          <p:cNvSpPr txBox="1"/>
          <p:nvPr/>
        </p:nvSpPr>
        <p:spPr>
          <a:xfrm>
            <a:off x="382976" y="-6880"/>
            <a:ext cx="9790387" cy="1077218"/>
          </a:xfrm>
          <a:prstGeom prst="rect">
            <a:avLst/>
          </a:prstGeom>
          <a:noFill/>
        </p:spPr>
        <p:txBody>
          <a:bodyPr wrap="square" rtlCol="0">
            <a:spAutoFit/>
          </a:bodyPr>
          <a:lstStyle>
            <a:defPPr>
              <a:defRPr lang="es-CO"/>
            </a:defPPr>
            <a:lvl1pPr>
              <a:defRPr sz="3200" b="1">
                <a:solidFill>
                  <a:srgbClr val="4DAF46"/>
                </a:solidFill>
                <a:latin typeface="Verdana" panose="020B0604030504040204" pitchFamily="34" charset="0"/>
                <a:ea typeface="Verdana" panose="020B0604030504040204" pitchFamily="34" charset="0"/>
              </a:defRPr>
            </a:lvl1pPr>
          </a:lstStyle>
          <a:p>
            <a:r>
              <a:rPr lang="es-CO" dirty="0"/>
              <a:t>ICBF Evolución Dimensiones del MIPG</a:t>
            </a:r>
          </a:p>
          <a:p>
            <a:r>
              <a:rPr lang="es-CO" dirty="0">
                <a:solidFill>
                  <a:schemeClr val="bg2">
                    <a:lumMod val="50000"/>
                  </a:schemeClr>
                </a:solidFill>
              </a:rPr>
              <a:t>2021 - 2023</a:t>
            </a:r>
            <a:endParaRPr lang="es-ES" dirty="0">
              <a:solidFill>
                <a:schemeClr val="bg2">
                  <a:lumMod val="50000"/>
                </a:schemeClr>
              </a:solidFill>
            </a:endParaRPr>
          </a:p>
        </p:txBody>
      </p:sp>
      <p:sp>
        <p:nvSpPr>
          <p:cNvPr id="8" name="Rectángulo 7">
            <a:extLst>
              <a:ext uri="{FF2B5EF4-FFF2-40B4-BE49-F238E27FC236}">
                <a16:creationId xmlns:a16="http://schemas.microsoft.com/office/drawing/2014/main" id="{0B101230-4B45-871F-869C-34BAA9CFCFEF}"/>
              </a:ext>
            </a:extLst>
          </p:cNvPr>
          <p:cNvSpPr/>
          <p:nvPr/>
        </p:nvSpPr>
        <p:spPr>
          <a:xfrm>
            <a:off x="7196956" y="1137166"/>
            <a:ext cx="614855" cy="522010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 name="CuadroTexto 1">
            <a:extLst>
              <a:ext uri="{FF2B5EF4-FFF2-40B4-BE49-F238E27FC236}">
                <a16:creationId xmlns:a16="http://schemas.microsoft.com/office/drawing/2014/main" id="{D6144575-7664-EE26-FB7F-D566BFE034D1}"/>
              </a:ext>
            </a:extLst>
          </p:cNvPr>
          <p:cNvSpPr txBox="1"/>
          <p:nvPr/>
        </p:nvSpPr>
        <p:spPr>
          <a:xfrm>
            <a:off x="7112115" y="1205946"/>
            <a:ext cx="4631165" cy="4524315"/>
          </a:xfrm>
          <a:prstGeom prst="rect">
            <a:avLst/>
          </a:prstGeom>
          <a:solidFill>
            <a:schemeClr val="bg1"/>
          </a:solidFill>
        </p:spPr>
        <p:txBody>
          <a:bodyPr wrap="square" rtlCol="0">
            <a:spAutoFit/>
          </a:bodyPr>
          <a:lstStyle/>
          <a:p>
            <a:pPr marR="0" lvl="0" algn="ctr" defTabSz="914400" rtl="0" eaLnBrk="1" fontAlgn="auto" latinLnBrk="0" hangingPunct="1">
              <a:lnSpc>
                <a:spcPct val="100000"/>
              </a:lnSpc>
              <a:spcBef>
                <a:spcPts val="0"/>
              </a:spcBef>
              <a:spcAft>
                <a:spcPts val="0"/>
              </a:spcAft>
              <a:buClrTx/>
              <a:buSzTx/>
              <a:tabLst/>
              <a:defRPr/>
            </a:pPr>
            <a:r>
              <a:rPr lang="es-ES" sz="1600" b="1" dirty="0">
                <a:solidFill>
                  <a:schemeClr val="accent1">
                    <a:lumMod val="75000"/>
                  </a:schemeClr>
                </a:solidFill>
                <a:latin typeface="Nunito Sans" pitchFamily="2" charset="0"/>
                <a:ea typeface="Verdana" panose="020B0604030504040204" pitchFamily="34" charset="0"/>
                <a:cs typeface="Verdana" panose="020B0604030504040204" pitchFamily="34" charset="0"/>
              </a:rPr>
              <a:t>Comportamiento Dimensiones </a:t>
            </a:r>
          </a:p>
          <a:p>
            <a:pPr marR="0" lvl="0" algn="ctr" defTabSz="914400" rtl="0" eaLnBrk="1" fontAlgn="auto" latinLnBrk="0" hangingPunct="1">
              <a:lnSpc>
                <a:spcPct val="100000"/>
              </a:lnSpc>
              <a:spcBef>
                <a:spcPts val="0"/>
              </a:spcBef>
              <a:spcAft>
                <a:spcPts val="0"/>
              </a:spcAft>
              <a:buClrTx/>
              <a:buSzTx/>
              <a:tabLst/>
              <a:defRPr/>
            </a:pPr>
            <a:r>
              <a:rPr lang="es-ES" sz="1600" b="1" dirty="0">
                <a:solidFill>
                  <a:schemeClr val="accent1">
                    <a:lumMod val="75000"/>
                  </a:schemeClr>
                </a:solidFill>
                <a:latin typeface="Nunito Sans" pitchFamily="2" charset="0"/>
                <a:ea typeface="Verdana" panose="020B0604030504040204" pitchFamily="34" charset="0"/>
                <a:cs typeface="Verdana" panose="020B0604030504040204" pitchFamily="34" charset="0"/>
              </a:rPr>
              <a:t>entre 2021 y 2023:</a:t>
            </a:r>
          </a:p>
          <a:p>
            <a:pPr marR="0" lvl="0" defTabSz="914400" rtl="0" eaLnBrk="1" fontAlgn="auto" latinLnBrk="0" hangingPunct="1">
              <a:lnSpc>
                <a:spcPct val="100000"/>
              </a:lnSpc>
              <a:spcBef>
                <a:spcPts val="0"/>
              </a:spcBef>
              <a:spcAft>
                <a:spcPts val="0"/>
              </a:spcAft>
              <a:buClrTx/>
              <a:buSzTx/>
              <a:tabLst/>
              <a:defRPr/>
            </a:pPr>
            <a:endParaRPr kumimoji="0" lang="es-ES" sz="1600" b="1"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endParaRPr>
          </a:p>
          <a:p>
            <a:pPr marR="0" lvl="0" algn="just" defTabSz="914400" rtl="0" eaLnBrk="1" fontAlgn="auto" latinLnBrk="0" hangingPunct="1">
              <a:lnSpc>
                <a:spcPct val="100000"/>
              </a:lnSpc>
              <a:spcBef>
                <a:spcPts val="0"/>
              </a:spcBef>
              <a:spcAft>
                <a:spcPts val="0"/>
              </a:spcAft>
              <a:buClrTx/>
              <a:buSzTx/>
              <a:tabLst/>
              <a:defRPr/>
            </a:pPr>
            <a:r>
              <a:rPr lang="es-ES" sz="1500" b="1" dirty="0">
                <a:solidFill>
                  <a:prstClr val="black"/>
                </a:solidFill>
                <a:latin typeface="Nunito Sans" pitchFamily="2" charset="0"/>
                <a:ea typeface="Verdana" panose="020B0604030504040204" pitchFamily="34" charset="0"/>
                <a:cs typeface="Verdana" panose="020B0604030504040204" pitchFamily="34" charset="0"/>
              </a:rPr>
              <a:t>Dimensiones</a:t>
            </a:r>
            <a:r>
              <a:rPr kumimoji="0" lang="es-ES" sz="1500" b="1"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rPr>
              <a:t> con </a:t>
            </a:r>
            <a:r>
              <a:rPr lang="es-ES" sz="1500" b="1" dirty="0">
                <a:solidFill>
                  <a:prstClr val="black"/>
                </a:solidFill>
                <a:latin typeface="Nunito Sans" pitchFamily="2" charset="0"/>
                <a:ea typeface="Verdana" panose="020B0604030504040204" pitchFamily="34" charset="0"/>
                <a:cs typeface="Verdana" panose="020B0604030504040204" pitchFamily="34" charset="0"/>
              </a:rPr>
              <a:t>mayor</a:t>
            </a:r>
            <a:r>
              <a:rPr kumimoji="0" lang="es-ES" sz="1500" b="1"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rPr>
              <a:t> puntaje:</a:t>
            </a:r>
          </a:p>
          <a:p>
            <a:pPr marL="173038" marR="0" lvl="0" indent="-173038"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500"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rPr>
              <a:t>Control Interno 98.1</a:t>
            </a:r>
          </a:p>
          <a:p>
            <a:pPr marL="173038" marR="0" lvl="0" indent="-173038"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500"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rPr>
              <a:t>Talento Humano  95,2</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ES" sz="1500" dirty="0">
              <a:solidFill>
                <a:prstClr val="black"/>
              </a:solidFill>
              <a:latin typeface="Nunito Sans" pitchFamily="2" charset="0"/>
              <a:ea typeface="Verdana" panose="020B0604030504040204" pitchFamily="34" charset="0"/>
              <a:cs typeface="Verdana" panose="020B0604030504040204" pitchFamily="34" charset="0"/>
            </a:endParaRPr>
          </a:p>
          <a:p>
            <a:pPr marR="0" lvl="0" defTabSz="914400" rtl="0" eaLnBrk="1" fontAlgn="auto" latinLnBrk="0" hangingPunct="1">
              <a:lnSpc>
                <a:spcPct val="100000"/>
              </a:lnSpc>
              <a:spcBef>
                <a:spcPts val="0"/>
              </a:spcBef>
              <a:spcAft>
                <a:spcPts val="0"/>
              </a:spcAft>
              <a:buClrTx/>
              <a:buSzTx/>
              <a:tabLst/>
              <a:defRPr/>
            </a:pPr>
            <a:r>
              <a:rPr kumimoji="0" lang="es-ES" sz="1500" b="1"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rPr>
              <a:t>Dimensión con menor puntaje:</a:t>
            </a:r>
            <a:r>
              <a:rPr kumimoji="0" lang="es-ES" sz="1500"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rPr>
              <a:t> </a:t>
            </a:r>
          </a:p>
          <a:p>
            <a:pPr marL="173038" marR="0" lvl="0" indent="-173038"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500" dirty="0">
                <a:solidFill>
                  <a:prstClr val="black"/>
                </a:solidFill>
                <a:latin typeface="Nunito Sans" pitchFamily="2" charset="0"/>
                <a:ea typeface="Verdana" panose="020B0604030504040204" pitchFamily="34" charset="0"/>
              </a:rPr>
              <a:t>Información</a:t>
            </a:r>
            <a:r>
              <a:rPr kumimoji="0" lang="es-ES" sz="1500"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rPr>
              <a:t> y Comunicación 84,1</a:t>
            </a:r>
          </a:p>
          <a:p>
            <a:pPr marL="285750" marR="0" lvl="0" indent="-2857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ES" sz="1500" b="1"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endParaRPr>
          </a:p>
          <a:p>
            <a:pPr algn="just">
              <a:defRPr/>
            </a:pPr>
            <a:r>
              <a:rPr kumimoji="0" lang="es-ES" sz="1500" b="1"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rPr>
              <a:t>Dimensión con aumento en el puntaje:</a:t>
            </a:r>
          </a:p>
          <a:p>
            <a:pPr marL="173038" indent="-173038" algn="just">
              <a:buFont typeface="Arial" panose="020B0604020202020204" pitchFamily="34" charset="0"/>
              <a:buChar char="•"/>
              <a:defRPr/>
            </a:pPr>
            <a:r>
              <a:rPr kumimoji="0" lang="es-ES" sz="1500" b="0"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rPr>
              <a:t>Gestión con Valores para Resultados (</a:t>
            </a:r>
            <a:r>
              <a:rPr lang="es-ES" sz="1500" dirty="0">
                <a:solidFill>
                  <a:prstClr val="black"/>
                </a:solidFill>
                <a:latin typeface="Nunito Sans" pitchFamily="2" charset="0"/>
                <a:ea typeface="Verdana" panose="020B0604030504040204" pitchFamily="34" charset="0"/>
                <a:cs typeface="Verdana" panose="020B0604030504040204" pitchFamily="34" charset="0"/>
              </a:rPr>
              <a:t>+2,1</a:t>
            </a:r>
            <a:r>
              <a:rPr kumimoji="0" lang="es-ES" sz="1500" b="0"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rPr>
              <a:t>)</a:t>
            </a:r>
          </a:p>
          <a:p>
            <a:pPr marL="173038" indent="-173038" algn="just">
              <a:buFont typeface="Arial" panose="020B0604020202020204" pitchFamily="34" charset="0"/>
              <a:buChar char="•"/>
              <a:defRPr/>
            </a:pPr>
            <a:r>
              <a:rPr lang="es-ES" sz="1500" dirty="0">
                <a:solidFill>
                  <a:prstClr val="black"/>
                </a:solidFill>
                <a:latin typeface="Nunito Sans" pitchFamily="2" charset="0"/>
                <a:ea typeface="Verdana" panose="020B0604030504040204" pitchFamily="34" charset="0"/>
              </a:rPr>
              <a:t>Gestión del Conocimiento y la Innovación (+1,3)</a:t>
            </a:r>
          </a:p>
          <a:p>
            <a:pPr marL="173038" indent="-173038" algn="just">
              <a:buFont typeface="Arial" panose="020B0604020202020204" pitchFamily="34" charset="0"/>
              <a:buChar char="•"/>
              <a:defRPr/>
            </a:pPr>
            <a:r>
              <a:rPr lang="es-ES" sz="1500" dirty="0">
                <a:solidFill>
                  <a:prstClr val="black"/>
                </a:solidFill>
                <a:latin typeface="Nunito Sans" pitchFamily="2" charset="0"/>
                <a:ea typeface="Verdana" panose="020B0604030504040204" pitchFamily="34" charset="0"/>
              </a:rPr>
              <a:t>Direccionamiento </a:t>
            </a:r>
            <a:r>
              <a:rPr lang="es-ES" sz="1500" dirty="0">
                <a:solidFill>
                  <a:prstClr val="black"/>
                </a:solidFill>
                <a:latin typeface="Nunito Sans" pitchFamily="2" charset="0"/>
                <a:ea typeface="Verdana" panose="020B0604030504040204" pitchFamily="34" charset="0"/>
                <a:cs typeface="Verdana" panose="020B0604030504040204" pitchFamily="34" charset="0"/>
              </a:rPr>
              <a:t>Estratégico y Planeación (+0,2)</a:t>
            </a:r>
            <a:endParaRPr kumimoji="0" lang="es-ES" sz="1500" b="0"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endParaRPr>
          </a:p>
          <a:p>
            <a:pPr marL="285750" indent="-285750" algn="just">
              <a:buFont typeface="Arial" panose="020B0604020202020204" pitchFamily="34" charset="0"/>
              <a:buChar char="•"/>
              <a:defRPr/>
            </a:pPr>
            <a:endParaRPr kumimoji="0" lang="es-ES" sz="1500" b="0"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endParaRPr>
          </a:p>
          <a:p>
            <a:pPr marR="0" lvl="0" defTabSz="914400" rtl="0" eaLnBrk="1" fontAlgn="auto" latinLnBrk="0" hangingPunct="1">
              <a:lnSpc>
                <a:spcPct val="100000"/>
              </a:lnSpc>
              <a:spcBef>
                <a:spcPts val="0"/>
              </a:spcBef>
              <a:spcAft>
                <a:spcPts val="0"/>
              </a:spcAft>
              <a:buClrTx/>
              <a:buSzTx/>
              <a:tabLst/>
              <a:defRPr/>
            </a:pPr>
            <a:r>
              <a:rPr kumimoji="0" lang="es-ES" sz="1500" b="1"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rPr>
              <a:t>Dimensión con disminución en puntaje: </a:t>
            </a:r>
          </a:p>
          <a:p>
            <a:pPr marL="173038" marR="0" lvl="0" indent="-173038"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500" b="0"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rPr>
              <a:t>Información</a:t>
            </a:r>
            <a:r>
              <a:rPr lang="es-ES" sz="1500" dirty="0">
                <a:solidFill>
                  <a:prstClr val="black"/>
                </a:solidFill>
                <a:latin typeface="Nunito Sans" pitchFamily="2" charset="0"/>
                <a:ea typeface="Verdana" panose="020B0604030504040204" pitchFamily="34" charset="0"/>
                <a:cs typeface="Verdana" panose="020B0604030504040204" pitchFamily="34" charset="0"/>
              </a:rPr>
              <a:t> y Comunicación </a:t>
            </a:r>
            <a:r>
              <a:rPr kumimoji="0" lang="es-ES" sz="1500" b="0"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rPr>
              <a:t>(-4,4) </a:t>
            </a:r>
          </a:p>
          <a:p>
            <a:pPr marL="173038" marR="0" lvl="0" indent="-173038"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500" b="0"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rPr>
              <a:t>Evaluación de Resultados (-1,1)</a:t>
            </a:r>
          </a:p>
          <a:p>
            <a:pPr marL="173038" marR="0" lvl="0" indent="-173038"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500" dirty="0">
                <a:solidFill>
                  <a:prstClr val="black"/>
                </a:solidFill>
                <a:latin typeface="Nunito Sans" pitchFamily="2" charset="0"/>
                <a:ea typeface="Verdana" panose="020B0604030504040204" pitchFamily="34" charset="0"/>
                <a:cs typeface="Verdana" panose="020B0604030504040204" pitchFamily="34" charset="0"/>
              </a:rPr>
              <a:t>Control Interno </a:t>
            </a:r>
            <a:r>
              <a:rPr kumimoji="0" lang="es-ES" sz="1500" b="0"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cs typeface="Verdana" panose="020B0604030504040204" pitchFamily="34" charset="0"/>
              </a:rPr>
              <a:t>(-0,9) </a:t>
            </a:r>
          </a:p>
        </p:txBody>
      </p:sp>
      <p:graphicFrame>
        <p:nvGraphicFramePr>
          <p:cNvPr id="9" name="Marcador de contenido 3">
            <a:extLst>
              <a:ext uri="{FF2B5EF4-FFF2-40B4-BE49-F238E27FC236}">
                <a16:creationId xmlns:a16="http://schemas.microsoft.com/office/drawing/2014/main" id="{6435D0D1-349A-2A2B-4C9A-E95F84249F5F}"/>
              </a:ext>
            </a:extLst>
          </p:cNvPr>
          <p:cNvGraphicFramePr>
            <a:graphicFrameLocks noGrp="1"/>
          </p:cNvGraphicFramePr>
          <p:nvPr>
            <p:ph idx="1"/>
            <p:extLst>
              <p:ext uri="{D42A27DB-BD31-4B8C-83A1-F6EECF244321}">
                <p14:modId xmlns:p14="http://schemas.microsoft.com/office/powerpoint/2010/main" val="1607714420"/>
              </p:ext>
            </p:extLst>
          </p:nvPr>
        </p:nvGraphicFramePr>
        <p:xfrm>
          <a:off x="191677" y="857840"/>
          <a:ext cx="6482499" cy="571264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921017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B231E694-71A2-8772-4B40-63FDB7634602}"/>
              </a:ext>
            </a:extLst>
          </p:cNvPr>
          <p:cNvSpPr txBox="1"/>
          <p:nvPr/>
        </p:nvSpPr>
        <p:spPr>
          <a:xfrm>
            <a:off x="3912124" y="738664"/>
            <a:ext cx="7748834" cy="580158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srgbClr val="4472C4">
                    <a:lumMod val="75000"/>
                  </a:srgbClr>
                </a:solidFill>
                <a:effectLst/>
                <a:uLnTx/>
                <a:uFillTx/>
                <a:latin typeface="Nunito Sans" pitchFamily="2" charset="0"/>
              </a:rPr>
              <a:t>POLITICA GESTIÓN </a:t>
            </a:r>
            <a:r>
              <a:rPr lang="es-ES" sz="1400" b="1" dirty="0">
                <a:solidFill>
                  <a:srgbClr val="4472C4">
                    <a:lumMod val="75000"/>
                  </a:srgbClr>
                </a:solidFill>
                <a:latin typeface="Nunito Sans" pitchFamily="2" charset="0"/>
              </a:rPr>
              <a:t>DEL CONOCIMIENTO Y LA INNOVACIÓN</a:t>
            </a:r>
            <a:r>
              <a:rPr kumimoji="0" lang="es-ES" sz="1400" b="1" i="0" u="none" strike="noStrike" kern="1200" cap="none" spc="0" normalizeH="0" baseline="0" noProof="0" dirty="0">
                <a:ln>
                  <a:noFill/>
                </a:ln>
                <a:solidFill>
                  <a:srgbClr val="4472C4">
                    <a:lumMod val="75000"/>
                  </a:srgbClr>
                </a:solidFill>
                <a:effectLst/>
                <a:uLnTx/>
                <a:uFillTx/>
                <a:latin typeface="Nunito Sans" pitchFamily="2" charset="0"/>
              </a:rPr>
              <a:t> </a:t>
            </a:r>
            <a:endParaRPr lang="es-ES" sz="1400" b="1" dirty="0">
              <a:solidFill>
                <a:srgbClr val="4472C4">
                  <a:lumMod val="75000"/>
                </a:srgbClr>
              </a:solidFill>
              <a:latin typeface="Nunito Sans"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srgbClr val="4472C4">
                    <a:lumMod val="75000"/>
                  </a:srgbClr>
                </a:solidFill>
                <a:effectLst/>
                <a:uLnTx/>
                <a:uFillTx/>
                <a:latin typeface="Nunito Sans" pitchFamily="2" charset="0"/>
              </a:rPr>
              <a:t>2022: 91,2. PREGUNTAS 2023: 22</a:t>
            </a:r>
            <a:r>
              <a:rPr lang="es-ES" sz="1400" b="1" dirty="0">
                <a:solidFill>
                  <a:srgbClr val="4472C4">
                    <a:lumMod val="75000"/>
                  </a:srgbClr>
                </a:solidFill>
                <a:latin typeface="Nunito Sans" pitchFamily="2" charset="0"/>
              </a:rPr>
              <a:t> </a:t>
            </a:r>
            <a:r>
              <a:rPr kumimoji="0" lang="es-ES" sz="1400" b="1" i="0" u="none" strike="noStrike" kern="1200" cap="none" spc="0" normalizeH="0" baseline="0" noProof="0" dirty="0">
                <a:ln>
                  <a:noFill/>
                </a:ln>
                <a:solidFill>
                  <a:schemeClr val="accent1">
                    <a:lumMod val="75000"/>
                  </a:schemeClr>
                </a:solidFill>
                <a:effectLst/>
                <a:uLnTx/>
                <a:uFillTx/>
                <a:latin typeface="Nunito Sans" pitchFamily="2" charset="0"/>
              </a:rPr>
              <a:t>PUNTAJE 2023 92,5 </a:t>
            </a:r>
            <a:r>
              <a:rPr kumimoji="0" lang="es-ES" sz="1400" b="1" i="0" u="none" strike="noStrike" kern="1200" cap="none" spc="0" normalizeH="0" baseline="0" noProof="0" dirty="0">
                <a:ln>
                  <a:noFill/>
                </a:ln>
                <a:solidFill>
                  <a:schemeClr val="accent6">
                    <a:lumMod val="75000"/>
                  </a:schemeClr>
                </a:solidFill>
                <a:effectLst/>
                <a:uLnTx/>
                <a:uFillTx/>
                <a:latin typeface="Nunito Sans" pitchFamily="2" charset="0"/>
              </a:rPr>
              <a:t>(+1,3)</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800" b="1" i="0" u="none" strike="noStrike" kern="1200" cap="none" spc="0" normalizeH="0" baseline="0" noProof="0" dirty="0">
              <a:ln>
                <a:noFill/>
              </a:ln>
              <a:solidFill>
                <a:schemeClr val="accent6">
                  <a:lumMod val="75000"/>
                </a:schemeClr>
              </a:solidFill>
              <a:effectLst/>
              <a:uLnTx/>
              <a:uFillTx/>
              <a:latin typeface="Nunito Sans"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ES" sz="1200" b="1" dirty="0">
                <a:solidFill>
                  <a:schemeClr val="accent6">
                    <a:lumMod val="75000"/>
                  </a:schemeClr>
                </a:solidFill>
                <a:latin typeface="Nunito Sans" pitchFamily="2" charset="0"/>
              </a:rPr>
              <a:t>Mide la capacidad de la entidad pública de implementar acciones, mecanismos o instrumentos orientados a identificar, generar, capturar, transferir, apropiar, analizar, difundir y preservar el conocimiento para fortalecer a las entidades públicas, facilitar procesos de innovación y mejorar la prestación de productos y servicios a los grupos de valor.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800" b="1" i="0" u="none" strike="noStrike" kern="1200" cap="none" spc="0" normalizeH="0" baseline="0" noProof="0" dirty="0">
              <a:ln>
                <a:noFill/>
              </a:ln>
              <a:solidFill>
                <a:schemeClr val="accent1">
                  <a:lumMod val="75000"/>
                </a:schemeClr>
              </a:solidFill>
              <a:effectLst/>
              <a:uLnTx/>
              <a:uFillTx/>
              <a:latin typeface="Nunito Sans" pitchFamily="2" charset="0"/>
            </a:endParaRPr>
          </a:p>
          <a:p>
            <a:pPr algn="l"/>
            <a:r>
              <a:rPr lang="es-CO" sz="1200" b="1" dirty="0">
                <a:solidFill>
                  <a:prstClr val="black"/>
                </a:solidFill>
                <a:latin typeface="Nunito Sans" pitchFamily="2" charset="0"/>
              </a:rPr>
              <a:t>GCI220. ¿En cuál o cuáles temáticas de la gestión de la innovación se promovieron formaciones o capacitaciones? </a:t>
            </a:r>
            <a:r>
              <a:rPr lang="es-CO" sz="1200" dirty="0">
                <a:solidFill>
                  <a:prstClr val="black"/>
                </a:solidFill>
                <a:latin typeface="Nunito Sans" pitchFamily="2" charset="0"/>
              </a:rPr>
              <a:t>En sistematización de experiencias significativas o análisis de resultados en innovación</a:t>
            </a:r>
          </a:p>
          <a:p>
            <a:pPr algn="l"/>
            <a:endParaRPr lang="es-CO" sz="500" dirty="0">
              <a:solidFill>
                <a:prstClr val="black"/>
              </a:solidFill>
              <a:latin typeface="Nunito Sans" pitchFamily="2" charset="0"/>
            </a:endParaRPr>
          </a:p>
          <a:p>
            <a:pPr algn="just"/>
            <a:r>
              <a:rPr kumimoji="0" lang="es-ES" sz="1200" b="1" i="0" u="none" strike="noStrike" kern="1200" cap="none" spc="0" normalizeH="0" baseline="0" noProof="0" dirty="0">
                <a:ln>
                  <a:noFill/>
                </a:ln>
                <a:solidFill>
                  <a:schemeClr val="accent5">
                    <a:lumMod val="75000"/>
                  </a:schemeClr>
                </a:solidFill>
                <a:effectLst/>
                <a:uLnTx/>
                <a:uFillTx/>
                <a:latin typeface="Nunito Sans" pitchFamily="2" charset="0"/>
              </a:rPr>
              <a:t>GDI206. Qué actividades de innovación basadas en el enfoque experimental llevó a cabo la entidad haciendo uso de las TIC en la vigencia evaluada.</a:t>
            </a:r>
            <a:r>
              <a:rPr kumimoji="0" lang="es-ES" sz="1200" b="0" i="0" u="none" strike="noStrike" kern="1200" cap="none" spc="0" normalizeH="0" baseline="0" noProof="0" dirty="0">
                <a:ln>
                  <a:noFill/>
                </a:ln>
                <a:solidFill>
                  <a:schemeClr val="accent5">
                    <a:lumMod val="75000"/>
                  </a:schemeClr>
                </a:solidFill>
                <a:effectLst/>
                <a:uLnTx/>
                <a:uFillTx/>
                <a:latin typeface="Nunito Sans" pitchFamily="2" charset="0"/>
              </a:rPr>
              <a:t> Identificación de los beneficiarios de las soluciones novedosas y creativas generadas mediante el uso de las TIC y metodologías de innovación. Indique el número de beneficiarios. Formulación y prueba de hipótesis, validación y ensayos de alternativas de solución (prototipos), antes de su implementación </a:t>
            </a:r>
            <a:r>
              <a:rPr kumimoji="0" lang="es-CO" sz="1200" b="0" i="0" u="none" strike="noStrike" kern="1200" cap="none" spc="0" normalizeH="0" baseline="0" noProof="0" dirty="0">
                <a:ln>
                  <a:noFill/>
                </a:ln>
                <a:solidFill>
                  <a:schemeClr val="accent5">
                    <a:lumMod val="75000"/>
                  </a:schemeClr>
                </a:solidFill>
                <a:effectLst/>
                <a:uLnTx/>
                <a:uFillTx/>
                <a:latin typeface="Nunito Sans" pitchFamily="2" charset="0"/>
              </a:rPr>
              <a:t>como “solución final”. </a:t>
            </a:r>
            <a:r>
              <a:rPr kumimoji="0" lang="es-ES" sz="1200" b="0" i="0" u="none" strike="noStrike" kern="1200" cap="none" spc="0" normalizeH="0" baseline="0" noProof="0" dirty="0">
                <a:ln>
                  <a:noFill/>
                </a:ln>
                <a:solidFill>
                  <a:schemeClr val="accent5">
                    <a:lumMod val="75000"/>
                  </a:schemeClr>
                </a:solidFill>
                <a:effectLst/>
                <a:uLnTx/>
                <a:uFillTx/>
                <a:latin typeface="Nunito Sans" pitchFamily="2" charset="0"/>
              </a:rPr>
              <a:t>Participación en actividades externas a la entidad con enfoque experimental, por ejemplo: espacios de cocreación, </a:t>
            </a:r>
            <a:r>
              <a:rPr kumimoji="0" lang="es-CO" sz="1200" b="0" i="0" u="none" strike="noStrike" kern="1200" cap="none" spc="0" normalizeH="0" baseline="0" noProof="0" dirty="0">
                <a:ln>
                  <a:noFill/>
                </a:ln>
                <a:solidFill>
                  <a:schemeClr val="accent5">
                    <a:lumMod val="75000"/>
                  </a:schemeClr>
                </a:solidFill>
                <a:effectLst/>
                <a:uLnTx/>
                <a:uFillTx/>
                <a:latin typeface="Nunito Sans" pitchFamily="2" charset="0"/>
              </a:rPr>
              <a:t>capacitaciones, redes de conocimiento. </a:t>
            </a:r>
            <a:r>
              <a:rPr kumimoji="0" lang="es-ES" sz="1200" b="0" i="0" u="none" strike="noStrike" kern="1200" cap="none" spc="0" normalizeH="0" baseline="0" noProof="0" dirty="0">
                <a:ln>
                  <a:noFill/>
                </a:ln>
                <a:solidFill>
                  <a:schemeClr val="accent5">
                    <a:lumMod val="75000"/>
                  </a:schemeClr>
                </a:solidFill>
                <a:effectLst/>
                <a:uLnTx/>
                <a:uFillTx/>
                <a:latin typeface="Nunito Sans" pitchFamily="2" charset="0"/>
              </a:rPr>
              <a:t>Desarrollo de prototipos o productos mínimos viables</a:t>
            </a:r>
          </a:p>
          <a:p>
            <a:pPr algn="just"/>
            <a:endParaRPr lang="es-ES" sz="500" b="1" dirty="0">
              <a:solidFill>
                <a:schemeClr val="accent5">
                  <a:lumMod val="75000"/>
                </a:schemeClr>
              </a:solidFill>
              <a:latin typeface="Nunito Sans" pitchFamily="2" charset="0"/>
            </a:endParaRPr>
          </a:p>
          <a:p>
            <a:pPr algn="just"/>
            <a:r>
              <a:rPr lang="es-ES" sz="1200" b="1" dirty="0">
                <a:solidFill>
                  <a:schemeClr val="accent5">
                    <a:lumMod val="75000"/>
                  </a:schemeClr>
                </a:solidFill>
                <a:latin typeface="Nunito Sans" pitchFamily="2" charset="0"/>
              </a:rPr>
              <a:t>GDI208</a:t>
            </a:r>
            <a:r>
              <a:rPr lang="es-ES" sz="1200" dirty="0">
                <a:solidFill>
                  <a:schemeClr val="accent5">
                    <a:lumMod val="75000"/>
                  </a:schemeClr>
                </a:solidFill>
                <a:latin typeface="Nunito Sans" pitchFamily="2" charset="0"/>
              </a:rPr>
              <a:t>. </a:t>
            </a:r>
            <a:r>
              <a:rPr lang="es-ES" sz="1200" b="1" dirty="0">
                <a:solidFill>
                  <a:schemeClr val="accent5">
                    <a:lumMod val="75000"/>
                  </a:schemeClr>
                </a:solidFill>
                <a:latin typeface="Nunito Sans" pitchFamily="2" charset="0"/>
              </a:rPr>
              <a:t>Qué tipo de acciones de innovación pública digital se llevaron a cabo a través de alianzas con otros actores o de laboratorios propios de innovación. Identificación de problemáticas y retos públicos</a:t>
            </a:r>
            <a:r>
              <a:rPr lang="es-ES" sz="1200" dirty="0">
                <a:solidFill>
                  <a:schemeClr val="accent5">
                    <a:lumMod val="75000"/>
                  </a:schemeClr>
                </a:solidFill>
                <a:latin typeface="Nunito Sans" pitchFamily="2" charset="0"/>
              </a:rPr>
              <a:t>. </a:t>
            </a:r>
          </a:p>
          <a:p>
            <a:pPr algn="just"/>
            <a:endParaRPr lang="es-ES" sz="500" b="1" dirty="0">
              <a:solidFill>
                <a:schemeClr val="accent5">
                  <a:lumMod val="75000"/>
                </a:schemeClr>
              </a:solidFill>
              <a:latin typeface="Nunito Sans" pitchFamily="2" charset="0"/>
            </a:endParaRPr>
          </a:p>
          <a:p>
            <a:pPr algn="just"/>
            <a:r>
              <a:rPr lang="es-ES" sz="1200" b="1" dirty="0">
                <a:solidFill>
                  <a:schemeClr val="accent5">
                    <a:lumMod val="75000"/>
                  </a:schemeClr>
                </a:solidFill>
                <a:latin typeface="Nunito Sans" pitchFamily="2" charset="0"/>
              </a:rPr>
              <a:t>GDI209.</a:t>
            </a:r>
            <a:r>
              <a:rPr lang="es-ES" sz="1200" dirty="0">
                <a:solidFill>
                  <a:schemeClr val="accent5">
                    <a:lumMod val="75000"/>
                  </a:schemeClr>
                </a:solidFill>
                <a:latin typeface="Nunito Sans" pitchFamily="2" charset="0"/>
              </a:rPr>
              <a:t> </a:t>
            </a:r>
            <a:r>
              <a:rPr lang="es-ES" sz="1200" b="1" dirty="0">
                <a:solidFill>
                  <a:schemeClr val="accent5">
                    <a:lumMod val="75000"/>
                  </a:schemeClr>
                </a:solidFill>
                <a:latin typeface="Nunito Sans" pitchFamily="2" charset="0"/>
              </a:rPr>
              <a:t>¿Qué beneficios obtuvo la entidad a través de las alianzas con otros actores o laboratorios de innovación para experimentar en el desarrollo de soluciones a retos públicos a través del uso de </a:t>
            </a:r>
            <a:r>
              <a:rPr lang="es-CO" sz="1200" b="1" dirty="0">
                <a:solidFill>
                  <a:schemeClr val="accent5">
                    <a:lumMod val="75000"/>
                  </a:schemeClr>
                </a:solidFill>
                <a:latin typeface="Nunito Sans" pitchFamily="2" charset="0"/>
              </a:rPr>
              <a:t>las TIC</a:t>
            </a:r>
            <a:r>
              <a:rPr lang="es-CO" sz="1200" dirty="0">
                <a:solidFill>
                  <a:schemeClr val="accent5">
                    <a:lumMod val="75000"/>
                  </a:schemeClr>
                </a:solidFill>
                <a:latin typeface="Nunito Sans" pitchFamily="2" charset="0"/>
              </a:rPr>
              <a:t>?</a:t>
            </a:r>
            <a:r>
              <a:rPr lang="es-ES" sz="1200" dirty="0">
                <a:solidFill>
                  <a:schemeClr val="accent5">
                    <a:lumMod val="75000"/>
                  </a:schemeClr>
                </a:solidFill>
                <a:latin typeface="Nunito Sans" pitchFamily="2" charset="0"/>
              </a:rPr>
              <a:t> Financiación de los proyectos o iniciativas de la entidad. Aprovechamiento de espacios que incentivan la innovación pública digital, sin comprometer los recursos de la entidad. </a:t>
            </a:r>
            <a:r>
              <a:rPr lang="es-CO" sz="1200" dirty="0">
                <a:solidFill>
                  <a:schemeClr val="accent5">
                    <a:lumMod val="75000"/>
                  </a:schemeClr>
                </a:solidFill>
                <a:latin typeface="Nunito Sans" pitchFamily="2" charset="0"/>
              </a:rPr>
              <a:t>(</a:t>
            </a:r>
            <a:r>
              <a:rPr lang="es-CO" sz="1200" dirty="0" err="1">
                <a:solidFill>
                  <a:schemeClr val="accent5">
                    <a:lumMod val="75000"/>
                  </a:schemeClr>
                </a:solidFill>
                <a:latin typeface="Nunito Sans" pitchFamily="2" charset="0"/>
              </a:rPr>
              <a:t>Bootcamps</a:t>
            </a:r>
            <a:r>
              <a:rPr lang="es-CO" sz="1200" dirty="0">
                <a:solidFill>
                  <a:schemeClr val="accent5">
                    <a:lumMod val="75000"/>
                  </a:schemeClr>
                </a:solidFill>
                <a:latin typeface="Nunito Sans" pitchFamily="2" charset="0"/>
              </a:rPr>
              <a:t>, pilotos, </a:t>
            </a:r>
            <a:r>
              <a:rPr lang="es-CO" sz="1200" dirty="0" err="1">
                <a:solidFill>
                  <a:schemeClr val="accent5">
                    <a:lumMod val="75000"/>
                  </a:schemeClr>
                </a:solidFill>
                <a:latin typeface="Nunito Sans" pitchFamily="2" charset="0"/>
              </a:rPr>
              <a:t>hackatones</a:t>
            </a:r>
            <a:r>
              <a:rPr lang="es-CO" sz="1200" dirty="0">
                <a:solidFill>
                  <a:schemeClr val="accent5">
                    <a:lumMod val="75000"/>
                  </a:schemeClr>
                </a:solidFill>
                <a:latin typeface="Nunito Sans" pitchFamily="2" charset="0"/>
              </a:rPr>
              <a:t>, </a:t>
            </a:r>
            <a:r>
              <a:rPr lang="es-CO" sz="1200" dirty="0" err="1">
                <a:solidFill>
                  <a:schemeClr val="accent5">
                    <a:lumMod val="75000"/>
                  </a:schemeClr>
                </a:solidFill>
                <a:latin typeface="Nunito Sans" pitchFamily="2" charset="0"/>
              </a:rPr>
              <a:t>etc</a:t>
            </a:r>
            <a:r>
              <a:rPr lang="es-CO" sz="1200" dirty="0">
                <a:solidFill>
                  <a:schemeClr val="accent5">
                    <a:lumMod val="75000"/>
                  </a:schemeClr>
                </a:solidFill>
                <a:latin typeface="Nunito Sans" pitchFamily="2" charset="0"/>
              </a:rPr>
              <a:t>) </a:t>
            </a:r>
            <a:r>
              <a:rPr lang="es-ES" sz="1200" dirty="0">
                <a:solidFill>
                  <a:schemeClr val="accent5">
                    <a:lumMod val="75000"/>
                  </a:schemeClr>
                </a:solidFill>
                <a:latin typeface="Nunito Sans" pitchFamily="2" charset="0"/>
              </a:rPr>
              <a:t>Fortalecimiento de las capacidades en los servidores públicos de la entidad. (Como cursos, diplomados, certificaciones, </a:t>
            </a:r>
            <a:r>
              <a:rPr lang="es-ES" sz="1200" dirty="0" err="1">
                <a:solidFill>
                  <a:schemeClr val="accent5">
                    <a:lumMod val="75000"/>
                  </a:schemeClr>
                </a:solidFill>
                <a:latin typeface="Nunito Sans" pitchFamily="2" charset="0"/>
              </a:rPr>
              <a:t>etc</a:t>
            </a:r>
            <a:r>
              <a:rPr lang="es-ES" sz="1200" dirty="0">
                <a:solidFill>
                  <a:schemeClr val="accent5">
                    <a:lumMod val="75000"/>
                  </a:schemeClr>
                </a:solidFill>
                <a:latin typeface="Nunito Sans" pitchFamily="2" charset="0"/>
              </a:rPr>
              <a:t>). Identificación de actores relevantes en el ecosistema de la innovación pública digital.</a:t>
            </a:r>
          </a:p>
          <a:p>
            <a:pPr algn="just"/>
            <a:endParaRPr lang="es-ES" sz="500" b="1" dirty="0">
              <a:solidFill>
                <a:schemeClr val="accent5">
                  <a:lumMod val="75000"/>
                </a:schemeClr>
              </a:solidFill>
              <a:latin typeface="Nunito Sans" pitchFamily="2" charset="0"/>
            </a:endParaRPr>
          </a:p>
          <a:p>
            <a:pPr algn="just"/>
            <a:r>
              <a:rPr lang="es-ES" sz="1200" b="1" dirty="0">
                <a:solidFill>
                  <a:schemeClr val="accent5">
                    <a:lumMod val="75000"/>
                  </a:schemeClr>
                </a:solidFill>
                <a:latin typeface="Nunito Sans" pitchFamily="2" charset="0"/>
              </a:rPr>
              <a:t>GDI248. Cuáles de las siguientes técnicas de análisis de datos implementó la entidad durante la </a:t>
            </a:r>
            <a:r>
              <a:rPr lang="es-CO" sz="1200" b="1" dirty="0">
                <a:solidFill>
                  <a:schemeClr val="accent5">
                    <a:lumMod val="75000"/>
                  </a:schemeClr>
                </a:solidFill>
                <a:latin typeface="Nunito Sans" pitchFamily="2" charset="0"/>
              </a:rPr>
              <a:t>vigencia evaluada</a:t>
            </a:r>
            <a:r>
              <a:rPr lang="es-CO" sz="1200" dirty="0">
                <a:solidFill>
                  <a:schemeClr val="accent5">
                    <a:lumMod val="75000"/>
                  </a:schemeClr>
                </a:solidFill>
                <a:latin typeface="Nunito Sans" pitchFamily="2" charset="0"/>
              </a:rPr>
              <a:t>: </a:t>
            </a:r>
            <a:r>
              <a:rPr lang="es-CO" sz="1200" b="1" dirty="0">
                <a:solidFill>
                  <a:schemeClr val="accent5">
                    <a:lumMod val="75000"/>
                  </a:schemeClr>
                </a:solidFill>
                <a:latin typeface="Nunito Sans" pitchFamily="2" charset="0"/>
              </a:rPr>
              <a:t>Análisis prescriptivo</a:t>
            </a:r>
            <a:r>
              <a:rPr lang="es-CO" sz="1200" dirty="0">
                <a:solidFill>
                  <a:schemeClr val="accent5">
                    <a:lumMod val="75000"/>
                  </a:schemeClr>
                </a:solidFill>
                <a:latin typeface="Nunito Sans" pitchFamily="2" charset="0"/>
              </a:rPr>
              <a:t>, es decir, incorpora algoritmos de optimización, análisis de decisión multicriterio y reglas de negocio, con el propósito de establecer cuál es la mejor acción (actual o futura) a tomar bajo un contexto especifico</a:t>
            </a:r>
          </a:p>
        </p:txBody>
      </p:sp>
      <p:graphicFrame>
        <p:nvGraphicFramePr>
          <p:cNvPr id="8" name="Tabla 7">
            <a:extLst>
              <a:ext uri="{FF2B5EF4-FFF2-40B4-BE49-F238E27FC236}">
                <a16:creationId xmlns:a16="http://schemas.microsoft.com/office/drawing/2014/main" id="{33361E4C-95C7-AEC5-C3A8-25B1C5DF7D48}"/>
              </a:ext>
            </a:extLst>
          </p:cNvPr>
          <p:cNvGraphicFramePr>
            <a:graphicFrameLocks noGrp="1"/>
          </p:cNvGraphicFramePr>
          <p:nvPr>
            <p:extLst>
              <p:ext uri="{D42A27DB-BD31-4B8C-83A1-F6EECF244321}">
                <p14:modId xmlns:p14="http://schemas.microsoft.com/office/powerpoint/2010/main" val="2224492335"/>
              </p:ext>
            </p:extLst>
          </p:nvPr>
        </p:nvGraphicFramePr>
        <p:xfrm>
          <a:off x="212102" y="1748437"/>
          <a:ext cx="3591613" cy="3361126"/>
        </p:xfrm>
        <a:graphic>
          <a:graphicData uri="http://schemas.openxmlformats.org/drawingml/2006/table">
            <a:tbl>
              <a:tblPr/>
              <a:tblGrid>
                <a:gridCol w="565609">
                  <a:extLst>
                    <a:ext uri="{9D8B030D-6E8A-4147-A177-3AD203B41FA5}">
                      <a16:colId xmlns:a16="http://schemas.microsoft.com/office/drawing/2014/main" val="691205112"/>
                    </a:ext>
                  </a:extLst>
                </a:gridCol>
                <a:gridCol w="2194041">
                  <a:extLst>
                    <a:ext uri="{9D8B030D-6E8A-4147-A177-3AD203B41FA5}">
                      <a16:colId xmlns:a16="http://schemas.microsoft.com/office/drawing/2014/main" val="3654423607"/>
                    </a:ext>
                  </a:extLst>
                </a:gridCol>
                <a:gridCol w="831963">
                  <a:extLst>
                    <a:ext uri="{9D8B030D-6E8A-4147-A177-3AD203B41FA5}">
                      <a16:colId xmlns:a16="http://schemas.microsoft.com/office/drawing/2014/main" val="1379815141"/>
                    </a:ext>
                  </a:extLst>
                </a:gridCol>
              </a:tblGrid>
              <a:tr h="514721">
                <a:tc>
                  <a:txBody>
                    <a:bodyPr/>
                    <a:lstStyle/>
                    <a:p>
                      <a:pPr algn="ctr" rtl="0" fontAlgn="ctr"/>
                      <a:r>
                        <a:rPr lang="es-CO" sz="1200" b="1" i="0" u="none" strike="noStrike" dirty="0">
                          <a:solidFill>
                            <a:srgbClr val="FFFFFF"/>
                          </a:solidFill>
                          <a:effectLst/>
                          <a:highlight>
                            <a:srgbClr val="2F75B5"/>
                          </a:highlight>
                          <a:latin typeface="VeNDANA"/>
                          <a:ea typeface="Verdana" panose="020B0604030504040204" pitchFamily="34" charset="0"/>
                          <a:cs typeface="Verdana" panose="020B0604030504040204" pitchFamily="34" charset="0"/>
                        </a:rPr>
                        <a:t>NO. INDICE</a:t>
                      </a: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rtl="0" fontAlgn="ctr"/>
                      <a:r>
                        <a:rPr lang="es-CO" sz="1200" b="1" i="0" u="none" strike="noStrike" dirty="0">
                          <a:solidFill>
                            <a:srgbClr val="FFFFFF"/>
                          </a:solidFill>
                          <a:effectLst/>
                          <a:highlight>
                            <a:srgbClr val="2F75B5"/>
                          </a:highlight>
                          <a:latin typeface="VeNDANA"/>
                          <a:ea typeface="Verdana" panose="020B0604030504040204" pitchFamily="34" charset="0"/>
                          <a:cs typeface="Verdana" panose="020B0604030504040204" pitchFamily="34" charset="0"/>
                        </a:rPr>
                        <a:t> POLITICA DEFENSA JURÍDICA</a:t>
                      </a: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rtl="0" fontAlgn="ctr"/>
                      <a:r>
                        <a:rPr lang="es-CO" sz="1200" b="1" i="0" u="none" strike="noStrike" dirty="0">
                          <a:solidFill>
                            <a:srgbClr val="FFFFFF"/>
                          </a:solidFill>
                          <a:effectLst/>
                          <a:highlight>
                            <a:srgbClr val="2F75B5"/>
                          </a:highlight>
                          <a:latin typeface="VeNDANA"/>
                          <a:ea typeface="Verdana" panose="020B0604030504040204" pitchFamily="34" charset="0"/>
                          <a:cs typeface="Verdana" panose="020B0604030504040204" pitchFamily="34" charset="0"/>
                        </a:rPr>
                        <a:t>PUNTAJE</a:t>
                      </a: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extLst>
                  <a:ext uri="{0D108BD9-81ED-4DB2-BD59-A6C34878D82A}">
                    <a16:rowId xmlns:a16="http://schemas.microsoft.com/office/drawing/2014/main" val="2109582998"/>
                  </a:ext>
                </a:extLst>
              </a:tr>
              <a:tr h="514721">
                <a:tc>
                  <a:txBody>
                    <a:bodyPr/>
                    <a:lstStyle/>
                    <a:p>
                      <a:pPr algn="ctr" rtl="0" fontAlgn="ctr"/>
                      <a:r>
                        <a:rPr lang="es-CO" sz="1200" b="0" i="0" u="none" strike="noStrike" kern="1200" dirty="0">
                          <a:solidFill>
                            <a:srgbClr val="000000"/>
                          </a:solidFill>
                          <a:effectLst/>
                          <a:latin typeface="VeNDANA"/>
                          <a:ea typeface="+mn-ea"/>
                          <a:cs typeface="+mn-cs"/>
                        </a:rPr>
                        <a:t>I58</a:t>
                      </a: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0" i="0" u="none" strike="noStrike" kern="1200" dirty="0">
                          <a:solidFill>
                            <a:srgbClr val="000000"/>
                          </a:solidFill>
                          <a:effectLst/>
                          <a:latin typeface="VeNDANA"/>
                          <a:ea typeface="+mn-ea"/>
                          <a:cs typeface="+mn-cs"/>
                        </a:rPr>
                        <a:t>PLANEACIÓN DE LA GESTIÓN DEL CONOCIMIENTO Y LA INNOVACIÓN</a:t>
                      </a: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0" i="0" u="none" strike="noStrike" kern="1200" dirty="0">
                          <a:solidFill>
                            <a:srgbClr val="000000"/>
                          </a:solidFill>
                          <a:effectLst/>
                          <a:latin typeface="VeNDANA"/>
                          <a:ea typeface="+mn-ea"/>
                          <a:cs typeface="+mn-cs"/>
                        </a:rPr>
                        <a:t>97,3</a:t>
                      </a: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extLst>
                  <a:ext uri="{0D108BD9-81ED-4DB2-BD59-A6C34878D82A}">
                    <a16:rowId xmlns:a16="http://schemas.microsoft.com/office/drawing/2014/main" val="3604890222"/>
                  </a:ext>
                </a:extLst>
              </a:tr>
              <a:tr h="419784">
                <a:tc>
                  <a:txBody>
                    <a:bodyPr/>
                    <a:lstStyle/>
                    <a:p>
                      <a:pPr algn="ctr" rtl="0" fontAlgn="ctr"/>
                      <a:r>
                        <a:rPr lang="es-CO" sz="1200" b="0" i="0" u="none" strike="noStrike" kern="1200">
                          <a:solidFill>
                            <a:srgbClr val="000000"/>
                          </a:solidFill>
                          <a:effectLst/>
                          <a:latin typeface="VeNDANA"/>
                          <a:ea typeface="+mn-ea"/>
                          <a:cs typeface="+mn-cs"/>
                        </a:rPr>
                        <a:t>I59</a:t>
                      </a: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0" i="0" u="none" strike="noStrike" kern="1200" dirty="0">
                          <a:solidFill>
                            <a:srgbClr val="000000"/>
                          </a:solidFill>
                          <a:effectLst/>
                          <a:latin typeface="VeNDANA"/>
                          <a:ea typeface="+mn-ea"/>
                          <a:cs typeface="+mn-cs"/>
                        </a:rPr>
                        <a:t>GENERACIÓN Y PRODUCCIÓN DEL CONOCIMIENTO</a:t>
                      </a: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0" i="0" u="none" strike="noStrike" kern="1200" dirty="0">
                          <a:solidFill>
                            <a:srgbClr val="000000"/>
                          </a:solidFill>
                          <a:effectLst/>
                          <a:highlight>
                            <a:srgbClr val="FFFF00"/>
                          </a:highlight>
                          <a:latin typeface="VeNDANA"/>
                          <a:ea typeface="+mn-ea"/>
                          <a:cs typeface="+mn-cs"/>
                        </a:rPr>
                        <a:t>82,6</a:t>
                      </a: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extLst>
                  <a:ext uri="{0D108BD9-81ED-4DB2-BD59-A6C34878D82A}">
                    <a16:rowId xmlns:a16="http://schemas.microsoft.com/office/drawing/2014/main" val="784497715"/>
                  </a:ext>
                </a:extLst>
              </a:tr>
              <a:tr h="683779">
                <a:tc>
                  <a:txBody>
                    <a:bodyPr/>
                    <a:lstStyle/>
                    <a:p>
                      <a:pPr algn="ctr" rtl="0" fontAlgn="ctr"/>
                      <a:r>
                        <a:rPr lang="es-CO" sz="1200" b="0" i="0" u="none" strike="noStrike" kern="1200">
                          <a:solidFill>
                            <a:srgbClr val="000000"/>
                          </a:solidFill>
                          <a:effectLst/>
                          <a:latin typeface="VeNDANA"/>
                          <a:ea typeface="+mn-ea"/>
                          <a:cs typeface="+mn-cs"/>
                        </a:rPr>
                        <a:t>I60</a:t>
                      </a: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0" i="0" u="none" strike="noStrike" kern="1200" dirty="0">
                          <a:solidFill>
                            <a:srgbClr val="000000"/>
                          </a:solidFill>
                          <a:effectLst/>
                          <a:latin typeface="VeNDANA"/>
                          <a:ea typeface="+mn-ea"/>
                          <a:cs typeface="+mn-cs"/>
                        </a:rPr>
                        <a:t>GENERACIÓN DE HERRAMIENTAS DE USO Y APROPIACIÓN DEL CONOCIMIENTO</a:t>
                      </a: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0" i="0" u="none" strike="noStrike" kern="1200" dirty="0">
                          <a:solidFill>
                            <a:srgbClr val="000000"/>
                          </a:solidFill>
                          <a:effectLst/>
                          <a:latin typeface="VeNDANA"/>
                          <a:ea typeface="+mn-ea"/>
                          <a:cs typeface="+mn-cs"/>
                        </a:rPr>
                        <a:t>100</a:t>
                      </a: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extLst>
                  <a:ext uri="{0D108BD9-81ED-4DB2-BD59-A6C34878D82A}">
                    <a16:rowId xmlns:a16="http://schemas.microsoft.com/office/drawing/2014/main" val="1462788864"/>
                  </a:ext>
                </a:extLst>
              </a:tr>
              <a:tr h="852836">
                <a:tc>
                  <a:txBody>
                    <a:bodyPr/>
                    <a:lstStyle/>
                    <a:p>
                      <a:pPr algn="ctr" rtl="0" fontAlgn="ctr"/>
                      <a:r>
                        <a:rPr lang="es-CO" sz="1200" b="0" i="0" u="none" strike="noStrike" kern="1200">
                          <a:solidFill>
                            <a:srgbClr val="000000"/>
                          </a:solidFill>
                          <a:effectLst/>
                          <a:latin typeface="VeNDANA"/>
                          <a:ea typeface="+mn-ea"/>
                          <a:cs typeface="+mn-cs"/>
                        </a:rPr>
                        <a:t>I61</a:t>
                      </a: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0" i="0" u="none" strike="noStrike" kern="1200" dirty="0">
                          <a:solidFill>
                            <a:srgbClr val="000000"/>
                          </a:solidFill>
                          <a:effectLst/>
                          <a:latin typeface="VeNDANA"/>
                          <a:ea typeface="+mn-ea"/>
                          <a:cs typeface="+mn-cs"/>
                        </a:rPr>
                        <a:t>GENERACIÓN DE UNA CULTURA DE PROPICIA PARA LA GESTIÓN DEL CONOCIMIENTO Y LA INNOVACIÓN</a:t>
                      </a: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0" i="0" u="none" strike="noStrike" kern="1200" dirty="0">
                          <a:solidFill>
                            <a:srgbClr val="000000"/>
                          </a:solidFill>
                          <a:effectLst/>
                          <a:latin typeface="VeNDANA"/>
                          <a:ea typeface="+mn-ea"/>
                          <a:cs typeface="+mn-cs"/>
                        </a:rPr>
                        <a:t>100</a:t>
                      </a: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extLst>
                  <a:ext uri="{0D108BD9-81ED-4DB2-BD59-A6C34878D82A}">
                    <a16:rowId xmlns:a16="http://schemas.microsoft.com/office/drawing/2014/main" val="68811866"/>
                  </a:ext>
                </a:extLst>
              </a:tr>
              <a:tr h="352620">
                <a:tc>
                  <a:txBody>
                    <a:bodyPr/>
                    <a:lstStyle/>
                    <a:p>
                      <a:pPr algn="ctr" rtl="0" fontAlgn="ctr"/>
                      <a:r>
                        <a:rPr lang="es-CO" sz="1200" b="0" i="0" u="none" strike="noStrike" kern="1200">
                          <a:solidFill>
                            <a:srgbClr val="000000"/>
                          </a:solidFill>
                          <a:effectLst/>
                          <a:latin typeface="VeNDANA"/>
                          <a:ea typeface="+mn-ea"/>
                          <a:cs typeface="+mn-cs"/>
                        </a:rPr>
                        <a:t>I62</a:t>
                      </a: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0" i="0" u="none" strike="noStrike" kern="1200" dirty="0">
                          <a:solidFill>
                            <a:srgbClr val="000000"/>
                          </a:solidFill>
                          <a:effectLst/>
                          <a:latin typeface="VeNDANA"/>
                          <a:ea typeface="+mn-ea"/>
                          <a:cs typeface="+mn-cs"/>
                        </a:rPr>
                        <a:t>ANALITICA INSTITUCIONAL PARA LA TOMA DE </a:t>
                      </a:r>
                      <a:r>
                        <a:rPr lang="es-CO" sz="1200" b="0" i="0" u="none" strike="noStrike" kern="1200" dirty="0">
                          <a:solidFill>
                            <a:srgbClr val="000000"/>
                          </a:solidFill>
                          <a:effectLst/>
                          <a:latin typeface="Nunito Sans" pitchFamily="2" charset="0"/>
                          <a:ea typeface="+mn-ea"/>
                          <a:cs typeface="+mn-cs"/>
                        </a:rPr>
                        <a:t>DECISIONES</a:t>
                      </a: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0" i="0" u="none" strike="noStrike" kern="1200" dirty="0">
                          <a:solidFill>
                            <a:srgbClr val="000000"/>
                          </a:solidFill>
                          <a:effectLst/>
                          <a:latin typeface="VeNDANA"/>
                          <a:ea typeface="+mn-ea"/>
                          <a:cs typeface="+mn-cs"/>
                        </a:rPr>
                        <a:t>91,7</a:t>
                      </a: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extLst>
                  <a:ext uri="{0D108BD9-81ED-4DB2-BD59-A6C34878D82A}">
                    <a16:rowId xmlns:a16="http://schemas.microsoft.com/office/drawing/2014/main" val="2566408296"/>
                  </a:ext>
                </a:extLst>
              </a:tr>
            </a:tbl>
          </a:graphicData>
        </a:graphic>
      </p:graphicFrame>
      <p:sp>
        <p:nvSpPr>
          <p:cNvPr id="2" name="TextBox 6">
            <a:extLst>
              <a:ext uri="{FF2B5EF4-FFF2-40B4-BE49-F238E27FC236}">
                <a16:creationId xmlns:a16="http://schemas.microsoft.com/office/drawing/2014/main" id="{3E2DD7BB-9F95-6A22-F87F-976103AA8610}"/>
              </a:ext>
            </a:extLst>
          </p:cNvPr>
          <p:cNvSpPr txBox="1"/>
          <p:nvPr/>
        </p:nvSpPr>
        <p:spPr>
          <a:xfrm>
            <a:off x="25400" y="6679954"/>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
        <p:nvSpPr>
          <p:cNvPr id="3" name="TextBox 6">
            <a:extLst>
              <a:ext uri="{FF2B5EF4-FFF2-40B4-BE49-F238E27FC236}">
                <a16:creationId xmlns:a16="http://schemas.microsoft.com/office/drawing/2014/main" id="{5B7FC425-E855-DB53-E63C-DFE61330F7D6}"/>
              </a:ext>
            </a:extLst>
          </p:cNvPr>
          <p:cNvSpPr txBox="1"/>
          <p:nvPr/>
        </p:nvSpPr>
        <p:spPr>
          <a:xfrm>
            <a:off x="212102" y="0"/>
            <a:ext cx="11085921" cy="1261884"/>
          </a:xfrm>
          <a:prstGeom prst="rect">
            <a:avLst/>
          </a:prstGeom>
          <a:noFill/>
        </p:spPr>
        <p:txBody>
          <a:bodyPr wrap="square" rtlCol="0">
            <a:spAutoFit/>
          </a:bodyPr>
          <a:lstStyle>
            <a:defPPr>
              <a:defRPr lang="es-CO"/>
            </a:defPPr>
            <a:lvl1pPr>
              <a:defRPr sz="3200" b="1">
                <a:solidFill>
                  <a:srgbClr val="4DAF46"/>
                </a:solidFill>
                <a:latin typeface="Verdana" panose="020B0604030504040204" pitchFamily="34" charset="0"/>
                <a:ea typeface="Verdana" panose="020B0604030504040204" pitchFamily="34" charset="0"/>
              </a:defRPr>
            </a:lvl1pPr>
          </a:lstStyle>
          <a:p>
            <a:r>
              <a:rPr lang="es-CO" sz="2800" dirty="0"/>
              <a:t>6. Dimensión de Gestión del Conocimiento y la Innovación</a:t>
            </a:r>
          </a:p>
          <a:p>
            <a:r>
              <a:rPr lang="es-CO" sz="2000" dirty="0">
                <a:solidFill>
                  <a:schemeClr val="bg2">
                    <a:lumMod val="50000"/>
                  </a:schemeClr>
                </a:solidFill>
              </a:rPr>
              <a:t>Puntaje. 92,5</a:t>
            </a:r>
            <a:endParaRPr lang="es-ES" sz="2000" dirty="0">
              <a:solidFill>
                <a:schemeClr val="bg2">
                  <a:lumMod val="50000"/>
                </a:schemeClr>
              </a:solidFill>
            </a:endParaRPr>
          </a:p>
        </p:txBody>
      </p:sp>
    </p:spTree>
    <p:extLst>
      <p:ext uri="{BB962C8B-B14F-4D97-AF65-F5344CB8AC3E}">
        <p14:creationId xmlns:p14="http://schemas.microsoft.com/office/powerpoint/2010/main" val="33053960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82FCA5EA-4808-85E0-D807-74A7D5829594}"/>
              </a:ext>
            </a:extLst>
          </p:cNvPr>
          <p:cNvSpPr txBox="1"/>
          <p:nvPr/>
        </p:nvSpPr>
        <p:spPr>
          <a:xfrm>
            <a:off x="5090474" y="1010650"/>
            <a:ext cx="6889424" cy="566308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srgbClr val="4472C4">
                    <a:lumMod val="75000"/>
                  </a:srgbClr>
                </a:solidFill>
                <a:effectLst/>
                <a:uLnTx/>
                <a:uFillTx/>
                <a:latin typeface="Nunito Sans" pitchFamily="2" charset="0"/>
                <a:ea typeface="Verdana" panose="020B0604030504040204" pitchFamily="34" charset="0"/>
                <a:cs typeface="Verdana" panose="020B0604030504040204" pitchFamily="34" charset="0"/>
              </a:rPr>
              <a:t>POLÍTICA CONTROL INTERNO 2022: 98,8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srgbClr val="4472C4">
                    <a:lumMod val="75000"/>
                  </a:srgbClr>
                </a:solidFill>
                <a:effectLst/>
                <a:uLnTx/>
                <a:uFillTx/>
                <a:latin typeface="Nunito Sans" pitchFamily="2" charset="0"/>
                <a:ea typeface="Verdana" panose="020B0604030504040204" pitchFamily="34" charset="0"/>
                <a:cs typeface="Verdana" panose="020B0604030504040204" pitchFamily="34" charset="0"/>
              </a:rPr>
              <a:t>PREGUNTAS 2023: 39 </a:t>
            </a:r>
            <a:r>
              <a:rPr kumimoji="0" lang="es-ES" sz="1400" b="1" i="0" u="none" strike="noStrike" kern="1200" cap="none" spc="0" normalizeH="0" baseline="0" noProof="0" dirty="0">
                <a:ln>
                  <a:noFill/>
                </a:ln>
                <a:solidFill>
                  <a:schemeClr val="accent1">
                    <a:lumMod val="75000"/>
                  </a:schemeClr>
                </a:solidFill>
                <a:effectLst/>
                <a:uLnTx/>
                <a:uFillTx/>
                <a:latin typeface="Nunito Sans" pitchFamily="2" charset="0"/>
                <a:ea typeface="Verdana" panose="020B0604030504040204" pitchFamily="34" charset="0"/>
                <a:cs typeface="Verdana" panose="020B0604030504040204" pitchFamily="34" charset="0"/>
              </a:rPr>
              <a:t>PUNTAJE 2023 98,1 </a:t>
            </a:r>
            <a:r>
              <a:rPr kumimoji="0" lang="es-ES" sz="1400" b="1" i="0" u="none" strike="noStrike" kern="1200" cap="none" spc="0" normalizeH="0" baseline="0" noProof="0" dirty="0">
                <a:ln>
                  <a:noFill/>
                </a:ln>
                <a:solidFill>
                  <a:srgbClr val="FF0000"/>
                </a:solidFill>
                <a:effectLst/>
                <a:uLnTx/>
                <a:uFillTx/>
                <a:latin typeface="Nunito Sans" pitchFamily="2" charset="0"/>
                <a:ea typeface="Verdana" panose="020B0604030504040204" pitchFamily="34" charset="0"/>
                <a:cs typeface="Verdana" panose="020B0604030504040204" pitchFamily="34" charset="0"/>
              </a:rPr>
              <a:t>(-0,7)</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800" b="1" i="0" u="none" strike="noStrike" kern="1200" cap="none" spc="0" normalizeH="0" baseline="0" noProof="0" dirty="0">
              <a:ln>
                <a:noFill/>
              </a:ln>
              <a:solidFill>
                <a:srgbClr val="FF0000"/>
              </a:solidFill>
              <a:effectLst/>
              <a:uLnTx/>
              <a:uFillTx/>
              <a:latin typeface="Nunito Sans" pitchFamily="2" charset="0"/>
              <a:ea typeface="Verdana" panose="020B0604030504040204" pitchFamily="34" charset="0"/>
              <a:cs typeface="Verdana" panose="020B060403050404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ES" sz="1200" b="1" dirty="0">
                <a:solidFill>
                  <a:schemeClr val="accent6">
                    <a:lumMod val="75000"/>
                  </a:schemeClr>
                </a:solidFill>
                <a:latin typeface="Nunito Sans" pitchFamily="2" charset="0"/>
              </a:rPr>
              <a:t>Mide la capacidad de la entidad pública de contar con una serie de elementos clave de la gestión, cuyos controles asociados son evaluados de forma permanente, con niveles de autoridad y responsabilidad definidos a través de las líneas de defensa, orientados a la prevención, control y gestión del riesgo para el cumplimiento de los objetivos institucionales y la mejora continua.</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s-ES" sz="1200" b="1" dirty="0">
              <a:solidFill>
                <a:srgbClr val="000000"/>
              </a:solidFill>
              <a:latin typeface="Nunito Sans" pitchFamily="2" charset="0"/>
            </a:endParaRPr>
          </a:p>
          <a:p>
            <a:pPr algn="l"/>
            <a:r>
              <a:rPr lang="es-ES" sz="1200" b="1" dirty="0">
                <a:solidFill>
                  <a:srgbClr val="000000"/>
                </a:solidFill>
                <a:latin typeface="Nunito Sans" pitchFamily="2" charset="0"/>
              </a:rPr>
              <a:t>CIN205.</a:t>
            </a:r>
            <a:r>
              <a:rPr lang="es-ES" sz="1200" dirty="0">
                <a:solidFill>
                  <a:srgbClr val="000000"/>
                </a:solidFill>
                <a:latin typeface="Nunito Sans" pitchFamily="2" charset="0"/>
              </a:rPr>
              <a:t> </a:t>
            </a:r>
            <a:r>
              <a:rPr lang="es-CO" sz="1200" b="1" dirty="0">
                <a:solidFill>
                  <a:srgbClr val="000000"/>
                </a:solidFill>
                <a:latin typeface="Nunito Sans" pitchFamily="2" charset="0"/>
              </a:rPr>
              <a:t>La alta dirección y/o el comité institucional de coordinación de control interno, de manera articulada o cada uno en cumplimiento de sus competencias, verificaron que la entidad en cumplimiento del plan estratégico de talento humano: </a:t>
            </a:r>
            <a:r>
              <a:rPr lang="es-CO" sz="1200" dirty="0">
                <a:solidFill>
                  <a:srgbClr val="000000"/>
                </a:solidFill>
                <a:latin typeface="Nunito Sans" pitchFamily="2" charset="0"/>
              </a:rPr>
              <a:t>Se</a:t>
            </a:r>
            <a:r>
              <a:rPr lang="es-CO" sz="1200" b="1" dirty="0">
                <a:solidFill>
                  <a:srgbClr val="000000"/>
                </a:solidFill>
                <a:latin typeface="Nunito Sans" pitchFamily="2" charset="0"/>
              </a:rPr>
              <a:t> </a:t>
            </a:r>
            <a:r>
              <a:rPr lang="es-CO" sz="1200" dirty="0">
                <a:solidFill>
                  <a:srgbClr val="000000"/>
                </a:solidFill>
                <a:latin typeface="Nunito Sans" pitchFamily="2" charset="0"/>
              </a:rPr>
              <a:t>esté dando cumplimiento al Decreto 2011 de 2017 para el acceso al empleo público de personas con discapacidad.</a:t>
            </a:r>
          </a:p>
          <a:p>
            <a:pPr algn="l"/>
            <a:endParaRPr lang="es-CO" sz="1200" dirty="0">
              <a:solidFill>
                <a:srgbClr val="000000"/>
              </a:solidFill>
              <a:latin typeface="Nunito Sans" pitchFamily="2" charset="0"/>
            </a:endParaRPr>
          </a:p>
          <a:p>
            <a:pPr algn="l"/>
            <a:r>
              <a:rPr lang="es-ES" sz="1200" b="1" dirty="0">
                <a:solidFill>
                  <a:schemeClr val="accent1">
                    <a:lumMod val="75000"/>
                  </a:schemeClr>
                </a:solidFill>
                <a:latin typeface="Nunito Sans" pitchFamily="2" charset="0"/>
              </a:rPr>
              <a:t>GTH202. </a:t>
            </a:r>
            <a:r>
              <a:rPr lang="es-CO" sz="1200" b="1" dirty="0">
                <a:solidFill>
                  <a:schemeClr val="accent1">
                    <a:lumMod val="75000"/>
                  </a:schemeClr>
                </a:solidFill>
                <a:latin typeface="Nunito Sans" pitchFamily="2" charset="0"/>
              </a:rPr>
              <a:t>El Plan Estratégico de Talento Humano de la entidad incorporó actividades para los siguientes aspectos</a:t>
            </a:r>
            <a:r>
              <a:rPr lang="es-ES" sz="1200" b="1" dirty="0">
                <a:solidFill>
                  <a:schemeClr val="accent1">
                    <a:lumMod val="75000"/>
                  </a:schemeClr>
                </a:solidFill>
                <a:latin typeface="Nunito Sans" pitchFamily="2" charset="0"/>
              </a:rPr>
              <a:t>: </a:t>
            </a:r>
          </a:p>
          <a:p>
            <a:pPr algn="l"/>
            <a:r>
              <a:rPr lang="es-CO" sz="1200" dirty="0">
                <a:solidFill>
                  <a:schemeClr val="accent1">
                    <a:lumMod val="75000"/>
                  </a:schemeClr>
                </a:solidFill>
                <a:latin typeface="Nunito Sans" pitchFamily="2" charset="0"/>
              </a:rPr>
              <a:t>Ingreso al empleo público de personas con discapacidad - cumplimiento Decreto 2011 de 2017.</a:t>
            </a:r>
          </a:p>
          <a:p>
            <a:pPr algn="l"/>
            <a:r>
              <a:rPr lang="es-CO" sz="1200" dirty="0">
                <a:solidFill>
                  <a:schemeClr val="accent1">
                    <a:lumMod val="75000"/>
                  </a:schemeClr>
                </a:solidFill>
                <a:latin typeface="Nunito Sans" pitchFamily="2" charset="0"/>
              </a:rPr>
              <a:t>Ingreso al empleo público de jóvenes entre los 18 y 28 años - cumplimiento Decreto 2365 de 2019 y Ley 2214 de 2022</a:t>
            </a:r>
          </a:p>
          <a:p>
            <a:pPr marL="0" indent="0">
              <a:lnSpc>
                <a:spcPct val="100000"/>
              </a:lnSpc>
              <a:spcBef>
                <a:spcPts val="0"/>
              </a:spcBef>
              <a:buNone/>
            </a:pPr>
            <a:endParaRPr lang="es-ES" sz="1200" b="1" dirty="0">
              <a:solidFill>
                <a:schemeClr val="accent1">
                  <a:lumMod val="75000"/>
                </a:schemeClr>
              </a:solidFill>
              <a:latin typeface="Nunito Sans" pitchFamily="2" charset="0"/>
            </a:endParaRPr>
          </a:p>
          <a:p>
            <a:pPr marL="0" indent="0">
              <a:lnSpc>
                <a:spcPct val="100000"/>
              </a:lnSpc>
              <a:spcBef>
                <a:spcPts val="0"/>
              </a:spcBef>
              <a:buNone/>
            </a:pPr>
            <a:r>
              <a:rPr lang="es-ES" sz="1200" b="1" dirty="0">
                <a:solidFill>
                  <a:schemeClr val="accent1">
                    <a:lumMod val="75000"/>
                  </a:schemeClr>
                </a:solidFill>
                <a:latin typeface="Nunito Sans" pitchFamily="2" charset="0"/>
              </a:rPr>
              <a:t>INT202. </a:t>
            </a:r>
            <a:r>
              <a:rPr lang="es-ES" sz="1200" b="1" i="0" u="none" strike="noStrike" dirty="0">
                <a:solidFill>
                  <a:schemeClr val="accent1">
                    <a:lumMod val="75000"/>
                  </a:schemeClr>
                </a:solidFill>
                <a:effectLst/>
                <a:latin typeface="Nunito Sans" pitchFamily="2" charset="0"/>
              </a:rPr>
              <a:t>Para mejorar la apropiación de los valores del Código de Integridad del Servicio Público Colombiano, la entidad desarrolló las actividades propuestas en la caja de herramientas dispuesta por Función Pública a  los servidores y contratistas:</a:t>
            </a:r>
          </a:p>
          <a:p>
            <a:pPr marL="0" indent="0">
              <a:lnSpc>
                <a:spcPct val="100000"/>
              </a:lnSpc>
              <a:spcBef>
                <a:spcPts val="0"/>
              </a:spcBef>
              <a:buNone/>
            </a:pPr>
            <a:r>
              <a:rPr lang="es-CO" sz="1200" dirty="0">
                <a:solidFill>
                  <a:schemeClr val="accent1">
                    <a:lumMod val="75000"/>
                  </a:schemeClr>
                </a:solidFill>
                <a:latin typeface="Nunito Sans" pitchFamily="2" charset="0"/>
              </a:rPr>
              <a:t>Desarrolló las actividades propuestas en la caja de herramientas dispuesta por Función Pública a los servidores y contratistas</a:t>
            </a:r>
          </a:p>
          <a:p>
            <a:endParaRPr lang="es-ES" sz="1200" b="1" dirty="0">
              <a:solidFill>
                <a:schemeClr val="accent1">
                  <a:lumMod val="75000"/>
                </a:schemeClr>
              </a:solidFill>
              <a:latin typeface="Nunito Sans" pitchFamily="2" charset="0"/>
            </a:endParaRPr>
          </a:p>
          <a:p>
            <a:r>
              <a:rPr lang="es-ES" sz="1200" b="1" dirty="0">
                <a:solidFill>
                  <a:schemeClr val="accent1">
                    <a:lumMod val="75000"/>
                  </a:schemeClr>
                </a:solidFill>
                <a:latin typeface="Nunito Sans" pitchFamily="2" charset="0"/>
              </a:rPr>
              <a:t>PCI204. La entidad retroalimentó a la ciudadanía y demás grupos de valor sobre los resultados de su participación a través de los siguientes medios: </a:t>
            </a:r>
            <a:r>
              <a:rPr lang="es-CO" sz="1200" b="1" dirty="0">
                <a:solidFill>
                  <a:schemeClr val="accent1">
                    <a:lumMod val="75000"/>
                  </a:schemeClr>
                </a:solidFill>
                <a:latin typeface="Nunito Sans" pitchFamily="2" charset="0"/>
              </a:rPr>
              <a:t>Mensajes de texto; </a:t>
            </a:r>
            <a:r>
              <a:rPr lang="es-ES" sz="1200" b="1" dirty="0">
                <a:solidFill>
                  <a:schemeClr val="accent1">
                    <a:lumMod val="75000"/>
                  </a:schemeClr>
                </a:solidFill>
                <a:latin typeface="Nunito Sans" pitchFamily="2" charset="0"/>
              </a:rPr>
              <a:t>Radio, televisión y otros medios audiovisuales.</a:t>
            </a:r>
          </a:p>
        </p:txBody>
      </p:sp>
      <p:graphicFrame>
        <p:nvGraphicFramePr>
          <p:cNvPr id="6" name="Tabla 5">
            <a:extLst>
              <a:ext uri="{FF2B5EF4-FFF2-40B4-BE49-F238E27FC236}">
                <a16:creationId xmlns:a16="http://schemas.microsoft.com/office/drawing/2014/main" id="{A2CF0AA9-B4C6-4457-3174-D219FDA58904}"/>
              </a:ext>
            </a:extLst>
          </p:cNvPr>
          <p:cNvGraphicFramePr>
            <a:graphicFrameLocks noGrp="1"/>
          </p:cNvGraphicFramePr>
          <p:nvPr>
            <p:extLst>
              <p:ext uri="{D42A27DB-BD31-4B8C-83A1-F6EECF244321}">
                <p14:modId xmlns:p14="http://schemas.microsoft.com/office/powerpoint/2010/main" val="2463981083"/>
              </p:ext>
            </p:extLst>
          </p:nvPr>
        </p:nvGraphicFramePr>
        <p:xfrm>
          <a:off x="212102" y="1376174"/>
          <a:ext cx="4691342" cy="3773606"/>
        </p:xfrm>
        <a:graphic>
          <a:graphicData uri="http://schemas.openxmlformats.org/drawingml/2006/table">
            <a:tbl>
              <a:tblPr/>
              <a:tblGrid>
                <a:gridCol w="735577">
                  <a:extLst>
                    <a:ext uri="{9D8B030D-6E8A-4147-A177-3AD203B41FA5}">
                      <a16:colId xmlns:a16="http://schemas.microsoft.com/office/drawing/2014/main" val="1213236888"/>
                    </a:ext>
                  </a:extLst>
                </a:gridCol>
                <a:gridCol w="2974997">
                  <a:extLst>
                    <a:ext uri="{9D8B030D-6E8A-4147-A177-3AD203B41FA5}">
                      <a16:colId xmlns:a16="http://schemas.microsoft.com/office/drawing/2014/main" val="3334353833"/>
                    </a:ext>
                  </a:extLst>
                </a:gridCol>
                <a:gridCol w="980768">
                  <a:extLst>
                    <a:ext uri="{9D8B030D-6E8A-4147-A177-3AD203B41FA5}">
                      <a16:colId xmlns:a16="http://schemas.microsoft.com/office/drawing/2014/main" val="3629492764"/>
                    </a:ext>
                  </a:extLst>
                </a:gridCol>
              </a:tblGrid>
              <a:tr h="398270">
                <a:tc>
                  <a:txBody>
                    <a:bodyPr/>
                    <a:lstStyle/>
                    <a:p>
                      <a:pPr algn="ctr" rtl="0" fontAlgn="ctr"/>
                      <a:r>
                        <a:rPr lang="es-CO" sz="1200" b="1" i="0" u="none" strike="noStrike" dirty="0">
                          <a:solidFill>
                            <a:srgbClr val="FFFFFF"/>
                          </a:solidFill>
                          <a:effectLst/>
                          <a:highlight>
                            <a:srgbClr val="2F75B5"/>
                          </a:highlight>
                          <a:latin typeface="Nunito Sans" pitchFamily="2" charset="0"/>
                          <a:ea typeface="Verdana" panose="020B0604030504040204" pitchFamily="34" charset="0"/>
                          <a:cs typeface="Verdana" panose="020B0604030504040204" pitchFamily="34" charset="0"/>
                        </a:rPr>
                        <a:t>NO. INDICE</a:t>
                      </a: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rtl="0" fontAlgn="ctr"/>
                      <a:r>
                        <a:rPr lang="es-CO" sz="1200" b="1" i="0" u="none" strike="noStrike" dirty="0">
                          <a:solidFill>
                            <a:srgbClr val="FFFFFF"/>
                          </a:solidFill>
                          <a:effectLst/>
                          <a:highlight>
                            <a:srgbClr val="2F75B5"/>
                          </a:highlight>
                          <a:latin typeface="Nunito Sans" pitchFamily="2" charset="0"/>
                          <a:ea typeface="Verdana" panose="020B0604030504040204" pitchFamily="34" charset="0"/>
                          <a:cs typeface="Verdana" panose="020B0604030504040204" pitchFamily="34" charset="0"/>
                        </a:rPr>
                        <a:t>POLITICA CONTROL INTERNO</a:t>
                      </a: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rtl="0" fontAlgn="ctr"/>
                      <a:r>
                        <a:rPr lang="es-CO" sz="1200" b="1" i="0" u="none" strike="noStrike" dirty="0">
                          <a:solidFill>
                            <a:srgbClr val="FFFFFF"/>
                          </a:solidFill>
                          <a:effectLst/>
                          <a:highlight>
                            <a:srgbClr val="2F75B5"/>
                          </a:highlight>
                          <a:latin typeface="Nunito Sans" pitchFamily="2" charset="0"/>
                          <a:ea typeface="Verdana" panose="020B0604030504040204" pitchFamily="34" charset="0"/>
                          <a:cs typeface="Verdana" panose="020B0604030504040204" pitchFamily="34" charset="0"/>
                        </a:rPr>
                        <a:t>PUNTAJE</a:t>
                      </a: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extLst>
                  <a:ext uri="{0D108BD9-81ED-4DB2-BD59-A6C34878D82A}">
                    <a16:rowId xmlns:a16="http://schemas.microsoft.com/office/drawing/2014/main" val="519898317"/>
                  </a:ext>
                </a:extLst>
              </a:tr>
              <a:tr h="547621">
                <a:tc>
                  <a:txBody>
                    <a:bodyPr/>
                    <a:lstStyle/>
                    <a:p>
                      <a:pPr algn="ctr" rtl="0" fontAlgn="ctr"/>
                      <a:r>
                        <a:rPr lang="es-CO" sz="1200" b="1" i="0" u="none" strike="noStrike" dirty="0">
                          <a:solidFill>
                            <a:srgbClr val="000000"/>
                          </a:solidFill>
                          <a:effectLst/>
                          <a:latin typeface="Nunito Sans" pitchFamily="2" charset="0"/>
                        </a:rPr>
                        <a:t>I63</a:t>
                      </a: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0" i="0" u="none" strike="noStrike" kern="1200" dirty="0">
                          <a:solidFill>
                            <a:srgbClr val="000000"/>
                          </a:solidFill>
                          <a:effectLst/>
                          <a:latin typeface="Nunito Sans" pitchFamily="2" charset="0"/>
                          <a:ea typeface="Verdana" panose="020B0604030504040204" pitchFamily="34" charset="0"/>
                          <a:cs typeface="Verdana" panose="020B0604030504040204" pitchFamily="34" charset="0"/>
                        </a:rPr>
                        <a:t>AMBIENTE PROPICIO PAR</a:t>
                      </a:r>
                      <a:r>
                        <a:rPr lang="es-CO" sz="1200" b="0" i="0" u="none" strike="noStrike" dirty="0">
                          <a:solidFill>
                            <a:srgbClr val="000000"/>
                          </a:solidFill>
                          <a:effectLst/>
                          <a:latin typeface="Nunito Sans" pitchFamily="2" charset="0"/>
                        </a:rPr>
                        <a:t>A EL EJERCICIO DEL </a:t>
                      </a:r>
                      <a:r>
                        <a:rPr lang="es-CO" sz="1200" b="0" i="0" u="none" strike="noStrike" dirty="0">
                          <a:solidFill>
                            <a:srgbClr val="000000"/>
                          </a:solidFill>
                          <a:effectLst/>
                          <a:latin typeface="Nunito Sans" pitchFamily="2" charset="0"/>
                          <a:ea typeface="Verdana" panose="020B0604030504040204" pitchFamily="34" charset="0"/>
                          <a:cs typeface="Verdana" panose="020B0604030504040204" pitchFamily="34" charset="0"/>
                        </a:rPr>
                        <a:t>CONTROL</a:t>
                      </a: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1" i="0" u="none" strike="noStrike" dirty="0">
                          <a:solidFill>
                            <a:srgbClr val="000000"/>
                          </a:solidFill>
                          <a:effectLst/>
                          <a:latin typeface="Nunito Sans" pitchFamily="2" charset="0"/>
                        </a:rPr>
                        <a:t>97,4</a:t>
                      </a: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extLst>
                  <a:ext uri="{0D108BD9-81ED-4DB2-BD59-A6C34878D82A}">
                    <a16:rowId xmlns:a16="http://schemas.microsoft.com/office/drawing/2014/main" val="4262158421"/>
                  </a:ext>
                </a:extLst>
              </a:tr>
              <a:tr h="497837">
                <a:tc>
                  <a:txBody>
                    <a:bodyPr/>
                    <a:lstStyle/>
                    <a:p>
                      <a:pPr algn="ctr" rtl="0" fontAlgn="ctr"/>
                      <a:r>
                        <a:rPr lang="es-CO" sz="1200" b="1" i="0" u="none" strike="noStrike">
                          <a:solidFill>
                            <a:srgbClr val="000000"/>
                          </a:solidFill>
                          <a:effectLst/>
                          <a:latin typeface="Nunito Sans" pitchFamily="2" charset="0"/>
                        </a:rPr>
                        <a:t>I64</a:t>
                      </a: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0" i="0" u="none" strike="noStrike" kern="1200" dirty="0">
                          <a:solidFill>
                            <a:srgbClr val="000000"/>
                          </a:solidFill>
                          <a:effectLst/>
                          <a:latin typeface="Nunito Sans" pitchFamily="2" charset="0"/>
                          <a:ea typeface="Verdana" panose="020B0604030504040204" pitchFamily="34" charset="0"/>
                          <a:cs typeface="Verdana" panose="020B0604030504040204" pitchFamily="34" charset="0"/>
                        </a:rPr>
                        <a:t>EVALUACIÓN ESTRATÉGICA DEL RIESGO</a:t>
                      </a: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1" i="0" u="none" strike="noStrike" dirty="0">
                          <a:solidFill>
                            <a:srgbClr val="000000"/>
                          </a:solidFill>
                          <a:effectLst/>
                          <a:latin typeface="Nunito Sans" pitchFamily="2" charset="0"/>
                        </a:rPr>
                        <a:t>97,6</a:t>
                      </a: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extLst>
                  <a:ext uri="{0D108BD9-81ED-4DB2-BD59-A6C34878D82A}">
                    <a16:rowId xmlns:a16="http://schemas.microsoft.com/office/drawing/2014/main" val="3374998005"/>
                  </a:ext>
                </a:extLst>
              </a:tr>
              <a:tr h="627275">
                <a:tc>
                  <a:txBody>
                    <a:bodyPr/>
                    <a:lstStyle/>
                    <a:p>
                      <a:pPr algn="ctr" rtl="0" fontAlgn="ctr"/>
                      <a:r>
                        <a:rPr lang="es-CO" sz="1200" b="1" i="0" u="none" strike="noStrike">
                          <a:solidFill>
                            <a:srgbClr val="000000"/>
                          </a:solidFill>
                          <a:effectLst/>
                          <a:latin typeface="Nunito Sans" pitchFamily="2" charset="0"/>
                        </a:rPr>
                        <a:t>I65</a:t>
                      </a: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0" i="0" u="none" strike="noStrike" dirty="0">
                          <a:solidFill>
                            <a:srgbClr val="000000"/>
                          </a:solidFill>
                          <a:effectLst/>
                          <a:latin typeface="Nunito Sans" pitchFamily="2" charset="0"/>
                        </a:rPr>
                        <a:t>ACTIVIDADES DE CONTROL EFECTIVAS</a:t>
                      </a: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1" i="0" u="none" strike="noStrike" dirty="0">
                          <a:solidFill>
                            <a:srgbClr val="000000"/>
                          </a:solidFill>
                          <a:effectLst/>
                          <a:latin typeface="Nunito Sans" pitchFamily="2" charset="0"/>
                        </a:rPr>
                        <a:t>93,9</a:t>
                      </a: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extLst>
                  <a:ext uri="{0D108BD9-81ED-4DB2-BD59-A6C34878D82A}">
                    <a16:rowId xmlns:a16="http://schemas.microsoft.com/office/drawing/2014/main" val="3252844390"/>
                  </a:ext>
                </a:extLst>
              </a:tr>
              <a:tr h="657145">
                <a:tc>
                  <a:txBody>
                    <a:bodyPr/>
                    <a:lstStyle/>
                    <a:p>
                      <a:pPr algn="ctr" rtl="0" fontAlgn="ctr"/>
                      <a:r>
                        <a:rPr lang="es-CO" sz="1200" b="1" i="0" u="none" strike="noStrike">
                          <a:solidFill>
                            <a:srgbClr val="000000"/>
                          </a:solidFill>
                          <a:effectLst/>
                          <a:latin typeface="Nunito Sans" pitchFamily="2" charset="0"/>
                        </a:rPr>
                        <a:t>I66</a:t>
                      </a: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0" i="0" u="none" strike="noStrike" dirty="0">
                          <a:solidFill>
                            <a:srgbClr val="000000"/>
                          </a:solidFill>
                          <a:effectLst/>
                          <a:latin typeface="Nunito Sans" pitchFamily="2" charset="0"/>
                        </a:rPr>
                        <a:t>INFORMACIÓN Y COMUNICACIÓN RELEVANTE Y OPORTUNA PARA EL CONTROL</a:t>
                      </a: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1" i="0" u="none" strike="noStrike" dirty="0">
                          <a:solidFill>
                            <a:srgbClr val="000000"/>
                          </a:solidFill>
                          <a:effectLst/>
                          <a:highlight>
                            <a:srgbClr val="FFFF00"/>
                          </a:highlight>
                          <a:latin typeface="Nunito Sans" pitchFamily="2" charset="0"/>
                        </a:rPr>
                        <a:t>83,7</a:t>
                      </a: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extLst>
                  <a:ext uri="{0D108BD9-81ED-4DB2-BD59-A6C34878D82A}">
                    <a16:rowId xmlns:a16="http://schemas.microsoft.com/office/drawing/2014/main" val="1042753832"/>
                  </a:ext>
                </a:extLst>
              </a:tr>
              <a:tr h="627275">
                <a:tc>
                  <a:txBody>
                    <a:bodyPr/>
                    <a:lstStyle/>
                    <a:p>
                      <a:pPr algn="ctr" rtl="0" fontAlgn="ctr"/>
                      <a:r>
                        <a:rPr lang="es-CO" sz="1200" b="1" i="0" u="none" strike="noStrike">
                          <a:solidFill>
                            <a:srgbClr val="000000"/>
                          </a:solidFill>
                          <a:effectLst/>
                          <a:latin typeface="Nunito Sans" pitchFamily="2" charset="0"/>
                        </a:rPr>
                        <a:t>I67</a:t>
                      </a: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0" i="0" u="none" strike="noStrike">
                          <a:solidFill>
                            <a:srgbClr val="000000"/>
                          </a:solidFill>
                          <a:effectLst/>
                          <a:latin typeface="Nunito Sans" pitchFamily="2" charset="0"/>
                        </a:rPr>
                        <a:t>ACTIVIDADES DE MONITOREO SISTEMÁTICAS Y ORIENTADAS A LA MEJORA</a:t>
                      </a: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1" i="0" u="none" strike="noStrike" dirty="0">
                          <a:solidFill>
                            <a:srgbClr val="000000"/>
                          </a:solidFill>
                          <a:effectLst/>
                          <a:latin typeface="Nunito Sans" pitchFamily="2" charset="0"/>
                        </a:rPr>
                        <a:t>99,3</a:t>
                      </a: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extLst>
                  <a:ext uri="{0D108BD9-81ED-4DB2-BD59-A6C34878D82A}">
                    <a16:rowId xmlns:a16="http://schemas.microsoft.com/office/drawing/2014/main" val="3923391729"/>
                  </a:ext>
                </a:extLst>
              </a:tr>
              <a:tr h="418183">
                <a:tc>
                  <a:txBody>
                    <a:bodyPr/>
                    <a:lstStyle/>
                    <a:p>
                      <a:pPr algn="ctr" rtl="0" fontAlgn="ctr"/>
                      <a:r>
                        <a:rPr lang="es-CO" sz="1200" b="1" i="0" u="none" strike="noStrike">
                          <a:solidFill>
                            <a:srgbClr val="000000"/>
                          </a:solidFill>
                          <a:effectLst/>
                          <a:latin typeface="Nunito Sans" pitchFamily="2" charset="0"/>
                        </a:rPr>
                        <a:t>I68</a:t>
                      </a: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0" i="0" u="none" strike="noStrike">
                          <a:solidFill>
                            <a:srgbClr val="000000"/>
                          </a:solidFill>
                          <a:effectLst/>
                          <a:latin typeface="Nunito Sans" pitchFamily="2" charset="0"/>
                        </a:rPr>
                        <a:t>EVALUACIÓN INDEPENDIENTE AL SISTEMA DE CONTROL INTERNO</a:t>
                      </a: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tc>
                  <a:txBody>
                    <a:bodyPr/>
                    <a:lstStyle/>
                    <a:p>
                      <a:pPr algn="ctr" rtl="0" fontAlgn="ctr"/>
                      <a:r>
                        <a:rPr lang="es-CO" sz="1200" b="1" i="0" u="none" strike="noStrike" dirty="0">
                          <a:solidFill>
                            <a:srgbClr val="000000"/>
                          </a:solidFill>
                          <a:effectLst/>
                          <a:latin typeface="Nunito Sans" pitchFamily="2" charset="0"/>
                        </a:rPr>
                        <a:t>96,7</a:t>
                      </a: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noFill/>
                  </a:tcPr>
                </a:tc>
                <a:extLst>
                  <a:ext uri="{0D108BD9-81ED-4DB2-BD59-A6C34878D82A}">
                    <a16:rowId xmlns:a16="http://schemas.microsoft.com/office/drawing/2014/main" val="2127787283"/>
                  </a:ext>
                </a:extLst>
              </a:tr>
            </a:tbl>
          </a:graphicData>
        </a:graphic>
      </p:graphicFrame>
      <p:sp>
        <p:nvSpPr>
          <p:cNvPr id="3" name="TextBox 6">
            <a:extLst>
              <a:ext uri="{FF2B5EF4-FFF2-40B4-BE49-F238E27FC236}">
                <a16:creationId xmlns:a16="http://schemas.microsoft.com/office/drawing/2014/main" id="{0536564D-EAD0-8FAA-3900-C40A0E361590}"/>
              </a:ext>
            </a:extLst>
          </p:cNvPr>
          <p:cNvSpPr txBox="1"/>
          <p:nvPr/>
        </p:nvSpPr>
        <p:spPr>
          <a:xfrm>
            <a:off x="25400" y="6679954"/>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
        <p:nvSpPr>
          <p:cNvPr id="5" name="TextBox 6">
            <a:extLst>
              <a:ext uri="{FF2B5EF4-FFF2-40B4-BE49-F238E27FC236}">
                <a16:creationId xmlns:a16="http://schemas.microsoft.com/office/drawing/2014/main" id="{806F7DF2-31FD-033A-40D3-168F177759FA}"/>
              </a:ext>
            </a:extLst>
          </p:cNvPr>
          <p:cNvSpPr txBox="1"/>
          <p:nvPr/>
        </p:nvSpPr>
        <p:spPr>
          <a:xfrm>
            <a:off x="212102" y="0"/>
            <a:ext cx="11085921" cy="830997"/>
          </a:xfrm>
          <a:prstGeom prst="rect">
            <a:avLst/>
          </a:prstGeom>
          <a:noFill/>
        </p:spPr>
        <p:txBody>
          <a:bodyPr wrap="square" rtlCol="0">
            <a:spAutoFit/>
          </a:bodyPr>
          <a:lstStyle>
            <a:defPPr>
              <a:defRPr lang="es-CO"/>
            </a:defPPr>
            <a:lvl1pPr>
              <a:defRPr sz="3200" b="1">
                <a:solidFill>
                  <a:srgbClr val="4DAF46"/>
                </a:solidFill>
                <a:latin typeface="Verdana" panose="020B0604030504040204" pitchFamily="34" charset="0"/>
                <a:ea typeface="Verdana" panose="020B0604030504040204" pitchFamily="34" charset="0"/>
              </a:defRPr>
            </a:lvl1pPr>
          </a:lstStyle>
          <a:p>
            <a:r>
              <a:rPr lang="es-CO" sz="2800" dirty="0"/>
              <a:t>7. Dimensión de Control Interno</a:t>
            </a:r>
          </a:p>
          <a:p>
            <a:r>
              <a:rPr lang="es-CO" sz="2000" dirty="0">
                <a:solidFill>
                  <a:schemeClr val="bg2">
                    <a:lumMod val="50000"/>
                  </a:schemeClr>
                </a:solidFill>
              </a:rPr>
              <a:t>Puntaje. 98,1</a:t>
            </a:r>
            <a:endParaRPr lang="es-ES" sz="2000" dirty="0">
              <a:solidFill>
                <a:schemeClr val="bg2">
                  <a:lumMod val="50000"/>
                </a:schemeClr>
              </a:solidFill>
            </a:endParaRPr>
          </a:p>
        </p:txBody>
      </p:sp>
    </p:spTree>
    <p:extLst>
      <p:ext uri="{BB962C8B-B14F-4D97-AF65-F5344CB8AC3E}">
        <p14:creationId xmlns:p14="http://schemas.microsoft.com/office/powerpoint/2010/main" val="1564438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6">
            <a:extLst>
              <a:ext uri="{FF2B5EF4-FFF2-40B4-BE49-F238E27FC236}">
                <a16:creationId xmlns:a16="http://schemas.microsoft.com/office/drawing/2014/main" id="{B17CDFFF-EF47-0D84-B672-919A8743EAE5}"/>
              </a:ext>
            </a:extLst>
          </p:cNvPr>
          <p:cNvSpPr txBox="1"/>
          <p:nvPr/>
        </p:nvSpPr>
        <p:spPr>
          <a:xfrm>
            <a:off x="25400" y="6679954"/>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a:ln>
                  <a:noFill/>
                </a:ln>
                <a:solidFill>
                  <a:prstClr val="white"/>
                </a:solidFill>
                <a:effectLst/>
                <a:uLnTx/>
                <a:uFillTx/>
                <a:latin typeface="Nunito Sans" pitchFamily="2" charset="77"/>
                <a:ea typeface="+mn-ea"/>
                <a:cs typeface="+mn-cs"/>
              </a:rPr>
              <a:t>PÚBLICA</a:t>
            </a:r>
          </a:p>
        </p:txBody>
      </p:sp>
      <p:sp>
        <p:nvSpPr>
          <p:cNvPr id="8" name="CuadroTexto 7">
            <a:extLst>
              <a:ext uri="{FF2B5EF4-FFF2-40B4-BE49-F238E27FC236}">
                <a16:creationId xmlns:a16="http://schemas.microsoft.com/office/drawing/2014/main" id="{85DEFB3E-8143-976F-59FC-1A7550466ADB}"/>
              </a:ext>
            </a:extLst>
          </p:cNvPr>
          <p:cNvSpPr txBox="1"/>
          <p:nvPr/>
        </p:nvSpPr>
        <p:spPr>
          <a:xfrm>
            <a:off x="8201320" y="552789"/>
            <a:ext cx="3271101" cy="6247864"/>
          </a:xfrm>
          <a:prstGeom prst="rect">
            <a:avLst/>
          </a:prstGeom>
          <a:noFill/>
        </p:spPr>
        <p:txBody>
          <a:bodyPr wrap="square" rtlCol="0">
            <a:spAutoFit/>
          </a:bodyPr>
          <a:lstStyle/>
          <a:p>
            <a:pPr marR="0" lvl="0" defTabSz="914400" rtl="0" eaLnBrk="1" fontAlgn="auto" latinLnBrk="0" hangingPunct="1">
              <a:lnSpc>
                <a:spcPct val="100000"/>
              </a:lnSpc>
              <a:spcBef>
                <a:spcPts val="0"/>
              </a:spcBef>
              <a:spcAft>
                <a:spcPts val="0"/>
              </a:spcAft>
              <a:buClrTx/>
              <a:buSzTx/>
              <a:tabLst/>
              <a:defRPr/>
            </a:pPr>
            <a:r>
              <a:rPr lang="es-ES" sz="1400" b="1" dirty="0">
                <a:solidFill>
                  <a:srgbClr val="4472C4">
                    <a:lumMod val="75000"/>
                  </a:srgbClr>
                </a:solidFill>
                <a:latin typeface="Nunito Sans" pitchFamily="2" charset="0"/>
                <a:ea typeface="Verdana" panose="020B0604030504040204" pitchFamily="34" charset="0"/>
                <a:cs typeface="Verdana" panose="020B0604030504040204" pitchFamily="34" charset="0"/>
              </a:rPr>
              <a:t>Comportamiento Políticas</a:t>
            </a:r>
          </a:p>
          <a:p>
            <a:pPr marR="0" lvl="0" defTabSz="914400" rtl="0" eaLnBrk="1" fontAlgn="auto" latinLnBrk="0" hangingPunct="1">
              <a:lnSpc>
                <a:spcPct val="100000"/>
              </a:lnSpc>
              <a:spcBef>
                <a:spcPts val="0"/>
              </a:spcBef>
              <a:spcAft>
                <a:spcPts val="0"/>
              </a:spcAft>
              <a:buClrTx/>
              <a:buSzTx/>
              <a:tabLst/>
              <a:defRPr/>
            </a:pPr>
            <a:r>
              <a:rPr lang="es-ES" sz="1400" b="1" dirty="0">
                <a:solidFill>
                  <a:srgbClr val="4472C4">
                    <a:lumMod val="75000"/>
                  </a:srgbClr>
                </a:solidFill>
                <a:latin typeface="Nunito Sans" pitchFamily="2" charset="0"/>
                <a:ea typeface="Verdana" panose="020B0604030504040204" pitchFamily="34" charset="0"/>
                <a:cs typeface="Verdana" panose="020B0604030504040204" pitchFamily="34" charset="0"/>
              </a:rPr>
              <a:t>entre 2022 y 2023:</a:t>
            </a:r>
          </a:p>
          <a:p>
            <a:pPr marR="0" lvl="0" defTabSz="914400" rtl="0" eaLnBrk="1" fontAlgn="auto" latinLnBrk="0" hangingPunct="1">
              <a:lnSpc>
                <a:spcPct val="100000"/>
              </a:lnSpc>
              <a:spcBef>
                <a:spcPts val="0"/>
              </a:spcBef>
              <a:spcAft>
                <a:spcPts val="0"/>
              </a:spcAft>
              <a:buClrTx/>
              <a:buSzTx/>
              <a:tabLst/>
              <a:defRPr/>
            </a:pPr>
            <a:endParaRPr kumimoji="0" lang="es-ES" sz="800" b="1" i="0" u="none" strike="noStrike" kern="1200" cap="none" spc="0" normalizeH="0" baseline="0" noProof="0" dirty="0">
              <a:ln>
                <a:noFill/>
              </a:ln>
              <a:solidFill>
                <a:prstClr val="black"/>
              </a:solidFill>
              <a:effectLst/>
              <a:uLnTx/>
              <a:uFillTx/>
              <a:latin typeface="Nunito Sans" pitchFamily="2" charset="0"/>
              <a:ea typeface="Verdana" panose="020B0604030504040204" pitchFamily="34" charset="0"/>
            </a:endParaRPr>
          </a:p>
          <a:p>
            <a:pPr marR="0" lvl="0" algn="just" defTabSz="914400" rtl="0" eaLnBrk="1" fontAlgn="auto" latinLnBrk="0" hangingPunct="1">
              <a:lnSpc>
                <a:spcPct val="100000"/>
              </a:lnSpc>
              <a:spcBef>
                <a:spcPts val="0"/>
              </a:spcBef>
              <a:spcAft>
                <a:spcPts val="0"/>
              </a:spcAft>
              <a:buClrTx/>
              <a:buSzTx/>
              <a:tabLst/>
              <a:defRPr/>
            </a:pPr>
            <a:r>
              <a:rPr lang="es-ES" sz="1200" b="1" dirty="0">
                <a:solidFill>
                  <a:prstClr val="black"/>
                </a:solidFill>
                <a:latin typeface="Nunito Sans" pitchFamily="2" charset="0"/>
                <a:ea typeface="Verdana" panose="020B0604030504040204" pitchFamily="34" charset="0"/>
                <a:cs typeface="Verdana" panose="020B0604030504040204" pitchFamily="34" charset="0"/>
              </a:rPr>
              <a:t>Políticas con mayor puntaje:</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200" dirty="0">
                <a:solidFill>
                  <a:prstClr val="black"/>
                </a:solidFill>
                <a:latin typeface="Nunito Sans" pitchFamily="2" charset="0"/>
                <a:ea typeface="Verdana" panose="020B0604030504040204" pitchFamily="34" charset="0"/>
                <a:cs typeface="Verdana" panose="020B0604030504040204" pitchFamily="34" charset="0"/>
              </a:rPr>
              <a:t>Defensa Jurídica 100</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200" dirty="0">
                <a:solidFill>
                  <a:prstClr val="black"/>
                </a:solidFill>
                <a:latin typeface="Nunito Sans" pitchFamily="2" charset="0"/>
                <a:ea typeface="Verdana" panose="020B0604030504040204" pitchFamily="34" charset="0"/>
                <a:cs typeface="Verdana" panose="020B0604030504040204" pitchFamily="34" charset="0"/>
              </a:rPr>
              <a:t>Participación Ciudadana 98,7</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200" dirty="0">
                <a:solidFill>
                  <a:prstClr val="black"/>
                </a:solidFill>
                <a:latin typeface="Nunito Sans" pitchFamily="2" charset="0"/>
                <a:ea typeface="Verdana" panose="020B0604030504040204" pitchFamily="34" charset="0"/>
                <a:cs typeface="Verdana" panose="020B0604030504040204" pitchFamily="34" charset="0"/>
              </a:rPr>
              <a:t>Control Interno 98,1</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200" dirty="0">
                <a:solidFill>
                  <a:prstClr val="black"/>
                </a:solidFill>
                <a:latin typeface="Nunito Sans" pitchFamily="2" charset="0"/>
                <a:ea typeface="Verdana" panose="020B0604030504040204" pitchFamily="34" charset="0"/>
                <a:cs typeface="Verdana" panose="020B0604030504040204" pitchFamily="34" charset="0"/>
              </a:rPr>
              <a:t>Fortalecimiento Organizacional 97,7</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200" dirty="0">
                <a:solidFill>
                  <a:prstClr val="black"/>
                </a:solidFill>
                <a:latin typeface="Nunito Sans" pitchFamily="2" charset="0"/>
                <a:ea typeface="Verdana" panose="020B0604030504040204" pitchFamily="34" charset="0"/>
                <a:cs typeface="Verdana" panose="020B0604030504040204" pitchFamily="34" charset="0"/>
              </a:rPr>
              <a:t>Integridad 97,6 </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200" dirty="0">
                <a:solidFill>
                  <a:prstClr val="black"/>
                </a:solidFill>
                <a:latin typeface="Nunito Sans" pitchFamily="2" charset="0"/>
                <a:ea typeface="Verdana" panose="020B0604030504040204" pitchFamily="34" charset="0"/>
                <a:cs typeface="Verdana" panose="020B0604030504040204" pitchFamily="34" charset="0"/>
              </a:rPr>
              <a:t>Planeación Institucional 97,4</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200" dirty="0">
                <a:solidFill>
                  <a:prstClr val="black"/>
                </a:solidFill>
                <a:latin typeface="Nunito Sans" pitchFamily="2" charset="0"/>
                <a:ea typeface="Verdana" panose="020B0604030504040204" pitchFamily="34" charset="0"/>
                <a:cs typeface="Verdana" panose="020B0604030504040204" pitchFamily="34" charset="0"/>
              </a:rPr>
              <a:t>Mejora Normativa 96,1</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ES" sz="900" dirty="0">
              <a:solidFill>
                <a:prstClr val="black"/>
              </a:solidFill>
              <a:latin typeface="Nunito Sans" pitchFamily="2" charset="0"/>
              <a:ea typeface="Verdana" panose="020B0604030504040204" pitchFamily="34" charset="0"/>
              <a:cs typeface="Verdana" panose="020B0604030504040204" pitchFamily="34" charset="0"/>
            </a:endParaRPr>
          </a:p>
          <a:p>
            <a:pPr marR="0" lvl="0" defTabSz="914400" rtl="0" eaLnBrk="1" fontAlgn="auto" latinLnBrk="0" hangingPunct="1">
              <a:lnSpc>
                <a:spcPct val="100000"/>
              </a:lnSpc>
              <a:spcBef>
                <a:spcPts val="0"/>
              </a:spcBef>
              <a:spcAft>
                <a:spcPts val="0"/>
              </a:spcAft>
              <a:buClrTx/>
              <a:buSzTx/>
              <a:tabLst/>
              <a:defRPr/>
            </a:pPr>
            <a:r>
              <a:rPr lang="es-ES" sz="1200" b="1" dirty="0">
                <a:solidFill>
                  <a:prstClr val="black"/>
                </a:solidFill>
                <a:latin typeface="Nunito Sans" pitchFamily="2" charset="0"/>
                <a:ea typeface="Verdana" panose="020B0604030504040204" pitchFamily="34" charset="0"/>
                <a:cs typeface="Verdana" panose="020B0604030504040204" pitchFamily="34" charset="0"/>
              </a:rPr>
              <a:t>Políticas con menor  puntaje: </a:t>
            </a:r>
          </a:p>
          <a:p>
            <a:pPr marL="171450" marR="0" lvl="0" indent="-1714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200" dirty="0">
                <a:solidFill>
                  <a:prstClr val="black"/>
                </a:solidFill>
                <a:latin typeface="Nunito Sans" pitchFamily="2" charset="0"/>
                <a:ea typeface="Verdana" panose="020B0604030504040204" pitchFamily="34" charset="0"/>
                <a:cs typeface="Verdana" panose="020B0604030504040204" pitchFamily="34" charset="0"/>
              </a:rPr>
              <a:t>Gestión Documental 64,8</a:t>
            </a:r>
          </a:p>
          <a:p>
            <a:pPr marL="171450" marR="0" lvl="0" indent="-1714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200" dirty="0">
                <a:solidFill>
                  <a:prstClr val="black"/>
                </a:solidFill>
                <a:latin typeface="Nunito Sans" pitchFamily="2" charset="0"/>
                <a:ea typeface="Verdana" panose="020B0604030504040204" pitchFamily="34" charset="0"/>
                <a:cs typeface="Verdana" panose="020B0604030504040204" pitchFamily="34" charset="0"/>
              </a:rPr>
              <a:t>Racionalización Trámites 76,7</a:t>
            </a:r>
          </a:p>
          <a:p>
            <a:pPr marL="171450" marR="0" lvl="0" indent="-1714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200" dirty="0">
                <a:solidFill>
                  <a:prstClr val="black"/>
                </a:solidFill>
                <a:latin typeface="Nunito Sans" pitchFamily="2" charset="0"/>
                <a:ea typeface="Verdana" panose="020B0604030504040204" pitchFamily="34" charset="0"/>
                <a:cs typeface="Verdana" panose="020B0604030504040204" pitchFamily="34" charset="0"/>
              </a:rPr>
              <a:t>Gestión Presupuestal 77,3.</a:t>
            </a:r>
          </a:p>
          <a:p>
            <a:pPr marL="285750" marR="0" lvl="0" indent="-2857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ES" sz="900" dirty="0">
              <a:solidFill>
                <a:prstClr val="black"/>
              </a:solidFill>
              <a:latin typeface="Nunito Sans" pitchFamily="2" charset="0"/>
              <a:ea typeface="Verdana" panose="020B0604030504040204" pitchFamily="34" charset="0"/>
              <a:cs typeface="Verdana" panose="020B0604030504040204" pitchFamily="34" charset="0"/>
            </a:endParaRPr>
          </a:p>
          <a:p>
            <a:pPr algn="just">
              <a:defRPr/>
            </a:pPr>
            <a:r>
              <a:rPr lang="es-ES" sz="1200" b="1" dirty="0">
                <a:solidFill>
                  <a:prstClr val="black"/>
                </a:solidFill>
                <a:latin typeface="Nunito Sans" pitchFamily="2" charset="0"/>
                <a:ea typeface="Verdana" panose="020B0604030504040204" pitchFamily="34" charset="0"/>
                <a:cs typeface="Verdana" panose="020B0604030504040204" pitchFamily="34" charset="0"/>
              </a:rPr>
              <a:t>Políticas con aumento en el puntaje:</a:t>
            </a:r>
          </a:p>
          <a:p>
            <a:pPr marL="171450" indent="-171450" algn="just">
              <a:buFont typeface="Arial" panose="020B0604020202020204" pitchFamily="34" charset="0"/>
              <a:buChar char="•"/>
              <a:defRPr/>
            </a:pPr>
            <a:r>
              <a:rPr lang="es-ES" sz="1200" dirty="0">
                <a:solidFill>
                  <a:prstClr val="black"/>
                </a:solidFill>
                <a:latin typeface="Nunito Sans" pitchFamily="2" charset="0"/>
                <a:ea typeface="Verdana" panose="020B0604030504040204" pitchFamily="34" charset="0"/>
                <a:cs typeface="Verdana" panose="020B0604030504040204" pitchFamily="34" charset="0"/>
              </a:rPr>
              <a:t>Mejora Normativa (18,6)</a:t>
            </a:r>
          </a:p>
          <a:p>
            <a:pPr marL="171450" indent="-171450" algn="just">
              <a:buFont typeface="Arial" panose="020B0604020202020204" pitchFamily="34" charset="0"/>
              <a:buChar char="•"/>
              <a:defRPr/>
            </a:pPr>
            <a:r>
              <a:rPr lang="es-ES" sz="1200" dirty="0">
                <a:solidFill>
                  <a:prstClr val="black"/>
                </a:solidFill>
                <a:latin typeface="Nunito Sans" pitchFamily="2" charset="0"/>
                <a:ea typeface="Verdana" panose="020B0604030504040204" pitchFamily="34" charset="0"/>
                <a:cs typeface="Verdana" panose="020B0604030504040204" pitchFamily="34" charset="0"/>
              </a:rPr>
              <a:t>Seguridad Digital (8,7)</a:t>
            </a:r>
          </a:p>
          <a:p>
            <a:pPr marL="171450" indent="-171450" algn="just">
              <a:buFont typeface="Arial" panose="020B0604020202020204" pitchFamily="34" charset="0"/>
              <a:buChar char="•"/>
              <a:defRPr/>
            </a:pPr>
            <a:r>
              <a:rPr lang="es-ES" sz="1200" dirty="0">
                <a:solidFill>
                  <a:prstClr val="black"/>
                </a:solidFill>
                <a:latin typeface="Nunito Sans" pitchFamily="2" charset="0"/>
                <a:ea typeface="Verdana" panose="020B0604030504040204" pitchFamily="34" charset="0"/>
                <a:cs typeface="Verdana" panose="020B0604030504040204" pitchFamily="34" charset="0"/>
              </a:rPr>
              <a:t>Compras y Contratación Pública (4,9)</a:t>
            </a:r>
          </a:p>
          <a:p>
            <a:pPr marL="171450" indent="-171450" algn="just">
              <a:buFont typeface="Arial" panose="020B0604020202020204" pitchFamily="34" charset="0"/>
              <a:buChar char="•"/>
              <a:defRPr/>
            </a:pPr>
            <a:r>
              <a:rPr lang="es-ES" sz="1200" dirty="0">
                <a:solidFill>
                  <a:prstClr val="black"/>
                </a:solidFill>
                <a:latin typeface="Nunito Sans" pitchFamily="2" charset="0"/>
                <a:ea typeface="Verdana" panose="020B0604030504040204" pitchFamily="34" charset="0"/>
                <a:cs typeface="Verdana" panose="020B0604030504040204" pitchFamily="34" charset="0"/>
              </a:rPr>
              <a:t>Integridad (4,4)</a:t>
            </a:r>
          </a:p>
          <a:p>
            <a:pPr marL="171450" indent="-171450" algn="just">
              <a:buFont typeface="Arial" panose="020B0604020202020204" pitchFamily="34" charset="0"/>
              <a:buChar char="•"/>
              <a:defRPr/>
            </a:pPr>
            <a:r>
              <a:rPr lang="es-ES" sz="1200" dirty="0">
                <a:solidFill>
                  <a:prstClr val="black"/>
                </a:solidFill>
                <a:latin typeface="Nunito Sans" pitchFamily="2" charset="0"/>
                <a:ea typeface="Verdana" panose="020B0604030504040204" pitchFamily="34" charset="0"/>
                <a:cs typeface="Verdana" panose="020B0604030504040204" pitchFamily="34" charset="0"/>
              </a:rPr>
              <a:t>Participación Ciudadana (3,4)</a:t>
            </a:r>
          </a:p>
          <a:p>
            <a:pPr marL="171450" indent="-171450" algn="just">
              <a:buFont typeface="Arial" panose="020B0604020202020204" pitchFamily="34" charset="0"/>
              <a:buChar char="•"/>
              <a:defRPr/>
            </a:pPr>
            <a:r>
              <a:rPr lang="es-ES" sz="1200" dirty="0">
                <a:solidFill>
                  <a:prstClr val="black"/>
                </a:solidFill>
                <a:latin typeface="Nunito Sans" pitchFamily="2" charset="0"/>
                <a:ea typeface="Verdana" panose="020B0604030504040204" pitchFamily="34" charset="0"/>
                <a:cs typeface="Verdana" panose="020B0604030504040204" pitchFamily="34" charset="0"/>
              </a:rPr>
              <a:t>Gestión de la Información Estadística (2,1) </a:t>
            </a:r>
          </a:p>
          <a:p>
            <a:pPr marL="171450" indent="-171450" algn="just">
              <a:buFont typeface="Arial" panose="020B0604020202020204" pitchFamily="34" charset="0"/>
              <a:buChar char="•"/>
              <a:defRPr/>
            </a:pPr>
            <a:r>
              <a:rPr lang="es-ES" sz="1200" dirty="0">
                <a:solidFill>
                  <a:prstClr val="black"/>
                </a:solidFill>
                <a:latin typeface="Nunito Sans" pitchFamily="2" charset="0"/>
                <a:ea typeface="Verdana" panose="020B0604030504040204" pitchFamily="34" charset="0"/>
                <a:cs typeface="Verdana" panose="020B0604030504040204" pitchFamily="34" charset="0"/>
              </a:rPr>
              <a:t>Gestión del Conocimiento (1,3)</a:t>
            </a:r>
          </a:p>
          <a:p>
            <a:pPr marL="285750" indent="-285750" algn="just">
              <a:buFont typeface="Arial" panose="020B0604020202020204" pitchFamily="34" charset="0"/>
              <a:buChar char="•"/>
              <a:defRPr/>
            </a:pPr>
            <a:endParaRPr lang="es-ES" sz="900" dirty="0">
              <a:solidFill>
                <a:prstClr val="black"/>
              </a:solidFill>
              <a:latin typeface="Nunito Sans" pitchFamily="2" charset="0"/>
              <a:ea typeface="Verdana" panose="020B0604030504040204" pitchFamily="34" charset="0"/>
              <a:cs typeface="Verdana" panose="020B0604030504040204" pitchFamily="34" charset="0"/>
            </a:endParaRPr>
          </a:p>
          <a:p>
            <a:pPr marR="0" lvl="0" defTabSz="914400" rtl="0" eaLnBrk="1" fontAlgn="auto" latinLnBrk="0" hangingPunct="1">
              <a:lnSpc>
                <a:spcPct val="100000"/>
              </a:lnSpc>
              <a:spcBef>
                <a:spcPts val="0"/>
              </a:spcBef>
              <a:spcAft>
                <a:spcPts val="0"/>
              </a:spcAft>
              <a:buClrTx/>
              <a:buSzTx/>
              <a:tabLst/>
              <a:defRPr/>
            </a:pPr>
            <a:r>
              <a:rPr lang="es-ES" sz="1200" b="1" dirty="0">
                <a:solidFill>
                  <a:prstClr val="black"/>
                </a:solidFill>
                <a:latin typeface="Nunito Sans" pitchFamily="2" charset="0"/>
                <a:ea typeface="Verdana" panose="020B0604030504040204" pitchFamily="34" charset="0"/>
                <a:cs typeface="Verdana" panose="020B0604030504040204" pitchFamily="34" charset="0"/>
              </a:rPr>
              <a:t>Políticas con mayor disminución en puntaje: </a:t>
            </a:r>
          </a:p>
          <a:p>
            <a:pPr marL="171450" marR="0" lvl="0" indent="-1714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200" dirty="0">
                <a:solidFill>
                  <a:prstClr val="black"/>
                </a:solidFill>
                <a:latin typeface="Nunito Sans" pitchFamily="2" charset="0"/>
                <a:ea typeface="Verdana" panose="020B0604030504040204" pitchFamily="34" charset="0"/>
                <a:cs typeface="Verdana" panose="020B0604030504040204" pitchFamily="34" charset="0"/>
              </a:rPr>
              <a:t>Gestión Documental (-14,9) </a:t>
            </a:r>
          </a:p>
          <a:p>
            <a:pPr marL="171450" marR="0" lvl="0" indent="-1714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200" dirty="0">
                <a:solidFill>
                  <a:prstClr val="black"/>
                </a:solidFill>
                <a:latin typeface="Nunito Sans" pitchFamily="2" charset="0"/>
                <a:ea typeface="Verdana" panose="020B0604030504040204" pitchFamily="34" charset="0"/>
                <a:cs typeface="Verdana" panose="020B0604030504040204" pitchFamily="34" charset="0"/>
              </a:rPr>
              <a:t>Talento Humano (-6,7)  </a:t>
            </a:r>
          </a:p>
          <a:p>
            <a:pPr marL="171450" marR="0" lvl="0" indent="-1714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200" dirty="0">
                <a:solidFill>
                  <a:prstClr val="black"/>
                </a:solidFill>
                <a:latin typeface="Nunito Sans" pitchFamily="2" charset="0"/>
                <a:ea typeface="Verdana" panose="020B0604030504040204" pitchFamily="34" charset="0"/>
                <a:cs typeface="Verdana" panose="020B0604030504040204" pitchFamily="34" charset="0"/>
              </a:rPr>
              <a:t>Gestión Presupuestal (-5,4) </a:t>
            </a:r>
          </a:p>
          <a:p>
            <a:pPr marL="171450" marR="0" lvl="0" indent="-1714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200" dirty="0">
                <a:solidFill>
                  <a:prstClr val="black"/>
                </a:solidFill>
                <a:latin typeface="Nunito Sans" pitchFamily="2" charset="0"/>
                <a:ea typeface="Verdana" panose="020B0604030504040204" pitchFamily="34" charset="0"/>
                <a:cs typeface="Verdana" panose="020B0604030504040204" pitchFamily="34" charset="0"/>
              </a:rPr>
              <a:t>Gobierno Digital (-4,3) </a:t>
            </a:r>
          </a:p>
          <a:p>
            <a:pPr marL="171450" marR="0" lvl="0" indent="-1714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200" dirty="0">
                <a:solidFill>
                  <a:prstClr val="black"/>
                </a:solidFill>
                <a:latin typeface="Nunito Sans" pitchFamily="2" charset="0"/>
                <a:ea typeface="Verdana" panose="020B0604030504040204" pitchFamily="34" charset="0"/>
                <a:cs typeface="Verdana" panose="020B0604030504040204" pitchFamily="34" charset="0"/>
              </a:rPr>
              <a:t>Racionalización de Tramites (-3,6), </a:t>
            </a:r>
          </a:p>
          <a:p>
            <a:pPr marL="171450" marR="0" lvl="0" indent="-1714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200" dirty="0">
                <a:solidFill>
                  <a:prstClr val="black"/>
                </a:solidFill>
                <a:latin typeface="Nunito Sans" pitchFamily="2" charset="0"/>
                <a:ea typeface="Verdana" panose="020B0604030504040204" pitchFamily="34" charset="0"/>
                <a:cs typeface="Verdana" panose="020B0604030504040204" pitchFamily="34" charset="0"/>
              </a:rPr>
              <a:t>Seguimiento y Evaluación (-1,1)</a:t>
            </a:r>
          </a:p>
        </p:txBody>
      </p:sp>
      <p:sp>
        <p:nvSpPr>
          <p:cNvPr id="6" name="CuadroTexto 5">
            <a:extLst>
              <a:ext uri="{FF2B5EF4-FFF2-40B4-BE49-F238E27FC236}">
                <a16:creationId xmlns:a16="http://schemas.microsoft.com/office/drawing/2014/main" id="{CD9D2719-E4C7-E0AF-FD5F-57B3EC970F06}"/>
              </a:ext>
            </a:extLst>
          </p:cNvPr>
          <p:cNvSpPr txBox="1"/>
          <p:nvPr/>
        </p:nvSpPr>
        <p:spPr>
          <a:xfrm>
            <a:off x="843221" y="6255394"/>
            <a:ext cx="5845896" cy="276999"/>
          </a:xfrm>
          <a:prstGeom prst="rect">
            <a:avLst/>
          </a:prstGeom>
          <a:noFill/>
        </p:spPr>
        <p:txBody>
          <a:bodyPr wrap="none" rtlCol="0">
            <a:spAutoFit/>
          </a:bodyPr>
          <a:lstStyle/>
          <a:p>
            <a:r>
              <a:rPr lang="es-ES" sz="12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11 Políticas de 19 presentan disminución en el resultado y 7 aumentaron</a:t>
            </a:r>
            <a:endParaRPr lang="es-CO" sz="12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pic>
        <p:nvPicPr>
          <p:cNvPr id="10" name="Imagen 9">
            <a:extLst>
              <a:ext uri="{FF2B5EF4-FFF2-40B4-BE49-F238E27FC236}">
                <a16:creationId xmlns:a16="http://schemas.microsoft.com/office/drawing/2014/main" id="{06E85D75-77ED-7FA9-D2BC-EAF8CA998C93}"/>
              </a:ext>
            </a:extLst>
          </p:cNvPr>
          <p:cNvPicPr>
            <a:picLocks noChangeAspect="1"/>
          </p:cNvPicPr>
          <p:nvPr/>
        </p:nvPicPr>
        <p:blipFill>
          <a:blip r:embed="rId2"/>
          <a:stretch>
            <a:fillRect/>
          </a:stretch>
        </p:blipFill>
        <p:spPr>
          <a:xfrm>
            <a:off x="532129" y="713660"/>
            <a:ext cx="7208740" cy="5566730"/>
          </a:xfrm>
          <a:prstGeom prst="rect">
            <a:avLst/>
          </a:prstGeom>
        </p:spPr>
      </p:pic>
      <p:sp>
        <p:nvSpPr>
          <p:cNvPr id="5" name="TextBox 6">
            <a:extLst>
              <a:ext uri="{FF2B5EF4-FFF2-40B4-BE49-F238E27FC236}">
                <a16:creationId xmlns:a16="http://schemas.microsoft.com/office/drawing/2014/main" id="{701420C5-A2EA-10EE-FAF4-449AD43D527D}"/>
              </a:ext>
            </a:extLst>
          </p:cNvPr>
          <p:cNvSpPr txBox="1"/>
          <p:nvPr/>
        </p:nvSpPr>
        <p:spPr>
          <a:xfrm>
            <a:off x="382976" y="40418"/>
            <a:ext cx="9790387" cy="584775"/>
          </a:xfrm>
          <a:prstGeom prst="rect">
            <a:avLst/>
          </a:prstGeom>
          <a:noFill/>
        </p:spPr>
        <p:txBody>
          <a:bodyPr wrap="square" rtlCol="0">
            <a:spAutoFit/>
          </a:bodyPr>
          <a:lstStyle>
            <a:defPPr>
              <a:defRPr lang="es-CO"/>
            </a:defPPr>
            <a:lvl1pPr>
              <a:defRPr sz="3200" b="1">
                <a:solidFill>
                  <a:srgbClr val="4DAF46"/>
                </a:solidFill>
                <a:latin typeface="Verdana" panose="020B0604030504040204" pitchFamily="34" charset="0"/>
                <a:ea typeface="Verdana" panose="020B0604030504040204" pitchFamily="34" charset="0"/>
              </a:defRPr>
            </a:lvl1pPr>
          </a:lstStyle>
          <a:p>
            <a:r>
              <a:rPr lang="es-CO" dirty="0"/>
              <a:t>ICBF Evolución Políticas del MIPG</a:t>
            </a:r>
          </a:p>
        </p:txBody>
      </p:sp>
    </p:spTree>
    <p:extLst>
      <p:ext uri="{BB962C8B-B14F-4D97-AF65-F5344CB8AC3E}">
        <p14:creationId xmlns:p14="http://schemas.microsoft.com/office/powerpoint/2010/main" val="870477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6">
            <a:extLst>
              <a:ext uri="{FF2B5EF4-FFF2-40B4-BE49-F238E27FC236}">
                <a16:creationId xmlns:a16="http://schemas.microsoft.com/office/drawing/2014/main" id="{16428744-0AEE-5182-B6AE-FD93849C0EDB}"/>
              </a:ext>
            </a:extLst>
          </p:cNvPr>
          <p:cNvSpPr txBox="1"/>
          <p:nvPr/>
        </p:nvSpPr>
        <p:spPr>
          <a:xfrm>
            <a:off x="25400" y="6679954"/>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
        <p:nvSpPr>
          <p:cNvPr id="3" name="TextBox 6">
            <a:extLst>
              <a:ext uri="{FF2B5EF4-FFF2-40B4-BE49-F238E27FC236}">
                <a16:creationId xmlns:a16="http://schemas.microsoft.com/office/drawing/2014/main" id="{84AD3299-11A0-2609-B970-3ADD3F70B532}"/>
              </a:ext>
            </a:extLst>
          </p:cNvPr>
          <p:cNvSpPr txBox="1"/>
          <p:nvPr/>
        </p:nvSpPr>
        <p:spPr>
          <a:xfrm>
            <a:off x="122179" y="51052"/>
            <a:ext cx="10992023" cy="1015663"/>
          </a:xfrm>
          <a:prstGeom prst="rect">
            <a:avLst/>
          </a:prstGeom>
          <a:noFill/>
        </p:spPr>
        <p:txBody>
          <a:bodyPr wrap="square" rtlCol="0">
            <a:spAutoFit/>
          </a:bodyPr>
          <a:lstStyle>
            <a:defPPr>
              <a:defRPr lang="es-CO"/>
            </a:defPPr>
            <a:lvl1pPr>
              <a:defRPr sz="3200" b="1">
                <a:solidFill>
                  <a:srgbClr val="4DAF46"/>
                </a:solidFill>
                <a:latin typeface="Verdana" panose="020B0604030504040204" pitchFamily="34" charset="0"/>
                <a:ea typeface="Verdana" panose="020B0604030504040204" pitchFamily="34" charset="0"/>
              </a:defRPr>
            </a:lvl1pPr>
          </a:lstStyle>
          <a:p>
            <a:pPr algn="ctr"/>
            <a:r>
              <a:rPr lang="es-CO" dirty="0"/>
              <a:t>Fortalezas</a:t>
            </a:r>
          </a:p>
          <a:p>
            <a:pPr algn="ctr"/>
            <a:r>
              <a:rPr lang="es-CO" sz="2800" dirty="0">
                <a:solidFill>
                  <a:schemeClr val="bg2">
                    <a:lumMod val="50000"/>
                  </a:schemeClr>
                </a:solidFill>
              </a:rPr>
              <a:t>Índice de Desempeño Institucional</a:t>
            </a:r>
            <a:endParaRPr lang="es-ES" sz="2800" dirty="0">
              <a:solidFill>
                <a:schemeClr val="bg2">
                  <a:lumMod val="50000"/>
                </a:schemeClr>
              </a:solidFill>
            </a:endParaRPr>
          </a:p>
        </p:txBody>
      </p:sp>
      <p:sp>
        <p:nvSpPr>
          <p:cNvPr id="11" name="CuadroTexto 10">
            <a:extLst>
              <a:ext uri="{FF2B5EF4-FFF2-40B4-BE49-F238E27FC236}">
                <a16:creationId xmlns:a16="http://schemas.microsoft.com/office/drawing/2014/main" id="{AC38B66D-1DF1-B259-0AAF-59989A3F6F1A}"/>
              </a:ext>
            </a:extLst>
          </p:cNvPr>
          <p:cNvSpPr txBox="1"/>
          <p:nvPr/>
        </p:nvSpPr>
        <p:spPr>
          <a:xfrm>
            <a:off x="220637" y="1286896"/>
            <a:ext cx="5875363" cy="2811915"/>
          </a:xfrm>
          <a:prstGeom prst="rect">
            <a:avLst/>
          </a:prstGeom>
          <a:solidFill>
            <a:schemeClr val="bg1">
              <a:lumMod val="95000"/>
            </a:schemeClr>
          </a:solidFill>
          <a:ln>
            <a:noFill/>
          </a:ln>
        </p:spPr>
        <p:txBody>
          <a:bodyPr wrap="square" lIns="36000" tIns="36000" rIns="36000" bIns="36000" rtlCol="0">
            <a:spAutoFit/>
          </a:bodyPr>
          <a:lstStyle/>
          <a:p>
            <a:r>
              <a:rPr lang="es-CO" sz="1600" b="1" dirty="0">
                <a:solidFill>
                  <a:schemeClr val="accent6">
                    <a:lumMod val="75000"/>
                  </a:schemeClr>
                </a:solidFill>
                <a:effectLst>
                  <a:outerShdw blurRad="38100" dist="38100" dir="2700000" algn="tl">
                    <a:srgbClr val="000000">
                      <a:alpha val="43137"/>
                    </a:srgbClr>
                  </a:outerShdw>
                </a:effectLst>
                <a:latin typeface="Nunito Sans" pitchFamily="2" charset="0"/>
                <a:ea typeface="Verdana" panose="020B0604030504040204" pitchFamily="34" charset="0"/>
              </a:rPr>
              <a:t>DEFENSA JURÍDICA  </a:t>
            </a:r>
            <a:r>
              <a:rPr lang="es-CO" sz="1600" b="1" dirty="0">
                <a:solidFill>
                  <a:schemeClr val="accent6">
                    <a:lumMod val="75000"/>
                  </a:schemeClr>
                </a:solidFill>
                <a:latin typeface="Nunito Sans" pitchFamily="2" charset="0"/>
                <a:ea typeface="Verdana" panose="020B0604030504040204" pitchFamily="34" charset="0"/>
              </a:rPr>
              <a:t>                                                      </a:t>
            </a:r>
            <a:r>
              <a:rPr lang="es-CO" sz="1000" b="1" dirty="0">
                <a:solidFill>
                  <a:schemeClr val="accent6">
                    <a:lumMod val="75000"/>
                  </a:schemeClr>
                </a:solidFill>
                <a:latin typeface="Nunito Sans" pitchFamily="2" charset="0"/>
                <a:ea typeface="Verdana" panose="020B0604030504040204" pitchFamily="34" charset="0"/>
              </a:rPr>
              <a:t>Puntaje. 100</a:t>
            </a:r>
            <a:endParaRPr lang="es-CO" sz="1400" b="1" dirty="0">
              <a:solidFill>
                <a:schemeClr val="accent6">
                  <a:lumMod val="75000"/>
                </a:schemeClr>
              </a:solidFill>
              <a:latin typeface="Nunito Sans" pitchFamily="2" charset="0"/>
              <a:ea typeface="Verdana" panose="020B0604030504040204" pitchFamily="34" charset="0"/>
            </a:endParaRPr>
          </a:p>
          <a:p>
            <a:r>
              <a:rPr lang="es-CO" sz="1400" dirty="0">
                <a:solidFill>
                  <a:schemeClr val="accent6">
                    <a:lumMod val="75000"/>
                  </a:schemeClr>
                </a:solidFill>
                <a:latin typeface="Nunito Sans" pitchFamily="2" charset="0"/>
              </a:rPr>
              <a:t>Puntaje de 100 en los dos últimos años:</a:t>
            </a:r>
          </a:p>
          <a:p>
            <a:endParaRPr lang="es-CO" sz="500" dirty="0">
              <a:solidFill>
                <a:schemeClr val="accent6">
                  <a:lumMod val="75000"/>
                </a:schemeClr>
              </a:solidFill>
              <a:latin typeface="Nunito Sans" pitchFamily="2" charset="0"/>
              <a:ea typeface="Verdana" panose="020B0604030504040204" pitchFamily="34" charset="0"/>
            </a:endParaRPr>
          </a:p>
          <a:p>
            <a:pPr marL="174625" indent="-174625" algn="just">
              <a:buClr>
                <a:schemeClr val="accent6"/>
              </a:buClr>
              <a:buFont typeface="Arial" panose="020B0604020202020204" pitchFamily="34" charset="0"/>
              <a:buChar char="•"/>
            </a:pPr>
            <a:r>
              <a:rPr lang="es-ES" sz="1300" dirty="0">
                <a:solidFill>
                  <a:schemeClr val="bg2">
                    <a:lumMod val="10000"/>
                  </a:schemeClr>
                </a:solidFill>
                <a:latin typeface="Nunito Sans" pitchFamily="2" charset="0"/>
              </a:rPr>
              <a:t>Política de Prevención del Daño Antijurídico documentada con procedimiento y socializada</a:t>
            </a:r>
          </a:p>
          <a:p>
            <a:pPr marL="174625" indent="-174625" algn="just">
              <a:buClr>
                <a:schemeClr val="accent6"/>
              </a:buClr>
              <a:buFont typeface="Arial" panose="020B0604020202020204" pitchFamily="34" charset="0"/>
              <a:buChar char="•"/>
            </a:pPr>
            <a:r>
              <a:rPr lang="es-ES" sz="1300" dirty="0">
                <a:solidFill>
                  <a:schemeClr val="bg2">
                    <a:lumMod val="10000"/>
                  </a:schemeClr>
                </a:solidFill>
                <a:latin typeface="Nunito Sans" pitchFamily="2" charset="0"/>
              </a:rPr>
              <a:t>Comité de Conciliación Activo y lineamientos de conciliación</a:t>
            </a:r>
          </a:p>
          <a:p>
            <a:pPr marL="174625" indent="-174625" algn="just">
              <a:buClr>
                <a:schemeClr val="accent6"/>
              </a:buClr>
              <a:buFont typeface="Arial" panose="020B0604020202020204" pitchFamily="34" charset="0"/>
              <a:buChar char="•"/>
            </a:pPr>
            <a:r>
              <a:rPr lang="es-ES" sz="1300" dirty="0">
                <a:solidFill>
                  <a:schemeClr val="bg2">
                    <a:lumMod val="10000"/>
                  </a:schemeClr>
                </a:solidFill>
                <a:latin typeface="Nunito Sans" pitchFamily="2" charset="0"/>
              </a:rPr>
              <a:t>Sistema </a:t>
            </a:r>
            <a:r>
              <a:rPr lang="es-ES" sz="1300" dirty="0" err="1">
                <a:solidFill>
                  <a:schemeClr val="bg2">
                    <a:lumMod val="10000"/>
                  </a:schemeClr>
                </a:solidFill>
                <a:latin typeface="Nunito Sans" pitchFamily="2" charset="0"/>
              </a:rPr>
              <a:t>eKOGUI</a:t>
            </a:r>
            <a:r>
              <a:rPr lang="es-ES" sz="1300" dirty="0">
                <a:solidFill>
                  <a:schemeClr val="bg2">
                    <a:lumMod val="10000"/>
                  </a:schemeClr>
                </a:solidFill>
                <a:latin typeface="Nunito Sans" pitchFamily="2" charset="0"/>
              </a:rPr>
              <a:t> actualizado</a:t>
            </a:r>
          </a:p>
          <a:p>
            <a:pPr marL="174625" indent="-174625" algn="just">
              <a:buClr>
                <a:schemeClr val="accent6"/>
              </a:buClr>
              <a:buFont typeface="Arial" panose="020B0604020202020204" pitchFamily="34" charset="0"/>
              <a:buChar char="•"/>
            </a:pPr>
            <a:r>
              <a:rPr lang="es-ES" sz="1300" dirty="0">
                <a:solidFill>
                  <a:schemeClr val="bg2">
                    <a:lumMod val="10000"/>
                  </a:schemeClr>
                </a:solidFill>
                <a:latin typeface="Nunito Sans" pitchFamily="2" charset="0"/>
              </a:rPr>
              <a:t>Oportunidad en respuestas derechos, demandas, tutelas</a:t>
            </a:r>
          </a:p>
          <a:p>
            <a:pPr marL="174625" indent="-174625" algn="just">
              <a:buClr>
                <a:schemeClr val="accent6"/>
              </a:buClr>
              <a:buFont typeface="Arial" panose="020B0604020202020204" pitchFamily="34" charset="0"/>
              <a:buChar char="•"/>
            </a:pPr>
            <a:r>
              <a:rPr lang="es-ES" sz="1300" dirty="0">
                <a:solidFill>
                  <a:schemeClr val="bg2">
                    <a:lumMod val="10000"/>
                  </a:schemeClr>
                </a:solidFill>
                <a:latin typeface="Nunito Sans" pitchFamily="2" charset="0"/>
              </a:rPr>
              <a:t>Estudios integrales de los procesos</a:t>
            </a:r>
          </a:p>
          <a:p>
            <a:pPr marL="174625" indent="-174625" algn="just">
              <a:buClr>
                <a:schemeClr val="accent6"/>
              </a:buClr>
              <a:buFont typeface="Arial" panose="020B0604020202020204" pitchFamily="34" charset="0"/>
              <a:buChar char="•"/>
            </a:pPr>
            <a:r>
              <a:rPr lang="es-ES" sz="1300" dirty="0">
                <a:solidFill>
                  <a:schemeClr val="bg2">
                    <a:lumMod val="10000"/>
                  </a:schemeClr>
                </a:solidFill>
                <a:latin typeface="Nunito Sans" pitchFamily="2" charset="0"/>
              </a:rPr>
              <a:t>Criterios de selección de apoderados externos con seguimiento</a:t>
            </a:r>
          </a:p>
          <a:p>
            <a:pPr marL="174625" indent="-174625" algn="just">
              <a:buClr>
                <a:schemeClr val="accent6"/>
              </a:buClr>
              <a:buFont typeface="Arial" panose="020B0604020202020204" pitchFamily="34" charset="0"/>
              <a:buChar char="•"/>
            </a:pPr>
            <a:r>
              <a:rPr lang="es-ES" sz="1300" dirty="0">
                <a:solidFill>
                  <a:schemeClr val="bg2">
                    <a:lumMod val="10000"/>
                  </a:schemeClr>
                </a:solidFill>
                <a:latin typeface="Nunito Sans" pitchFamily="2" charset="0"/>
              </a:rPr>
              <a:t>Programa de entrenamiento y actualización para las personas que intervienen en la defensa jurídica</a:t>
            </a:r>
          </a:p>
          <a:p>
            <a:pPr marL="174625" indent="-174625" algn="just">
              <a:buClr>
                <a:schemeClr val="accent6"/>
              </a:buClr>
              <a:buFont typeface="Arial" panose="020B0604020202020204" pitchFamily="34" charset="0"/>
              <a:buChar char="•"/>
            </a:pPr>
            <a:r>
              <a:rPr lang="es-ES" sz="1300" dirty="0">
                <a:solidFill>
                  <a:schemeClr val="bg2">
                    <a:lumMod val="10000"/>
                  </a:schemeClr>
                </a:solidFill>
                <a:latin typeface="Nunito Sans" pitchFamily="2" charset="0"/>
              </a:rPr>
              <a:t>Análisis y definición de procedencia del llamamiento en garantía con fines </a:t>
            </a:r>
            <a:r>
              <a:rPr lang="es-CO" sz="1300" dirty="0">
                <a:solidFill>
                  <a:schemeClr val="bg2">
                    <a:lumMod val="10000"/>
                  </a:schemeClr>
                </a:solidFill>
                <a:latin typeface="Nunito Sans" pitchFamily="2" charset="0"/>
              </a:rPr>
              <a:t>de repetición</a:t>
            </a:r>
          </a:p>
        </p:txBody>
      </p:sp>
      <p:sp>
        <p:nvSpPr>
          <p:cNvPr id="24" name="CuadroTexto 23">
            <a:extLst>
              <a:ext uri="{FF2B5EF4-FFF2-40B4-BE49-F238E27FC236}">
                <a16:creationId xmlns:a16="http://schemas.microsoft.com/office/drawing/2014/main" id="{4A5A841D-0E42-846F-B213-71F66340B338}"/>
              </a:ext>
            </a:extLst>
          </p:cNvPr>
          <p:cNvSpPr txBox="1"/>
          <p:nvPr/>
        </p:nvSpPr>
        <p:spPr>
          <a:xfrm>
            <a:off x="220466" y="4220928"/>
            <a:ext cx="5875363" cy="2069010"/>
          </a:xfrm>
          <a:prstGeom prst="rect">
            <a:avLst/>
          </a:prstGeom>
          <a:solidFill>
            <a:schemeClr val="bg1">
              <a:lumMod val="95000"/>
            </a:schemeClr>
          </a:solidFill>
          <a:ln>
            <a:noFill/>
          </a:ln>
        </p:spPr>
        <p:txBody>
          <a:bodyPr wrap="square" lIns="36000" tIns="36000" rIns="36000" bIns="36000" rtlCol="0">
            <a:spAutoFit/>
          </a:bodyPr>
          <a:lstStyle/>
          <a:p>
            <a:pPr algn="just"/>
            <a:r>
              <a:rPr lang="es-CO" sz="1600" b="1" dirty="0">
                <a:solidFill>
                  <a:schemeClr val="accent6">
                    <a:lumMod val="75000"/>
                  </a:schemeClr>
                </a:solidFill>
                <a:effectLst>
                  <a:outerShdw blurRad="38100" dist="38100" dir="2700000" algn="tl">
                    <a:srgbClr val="000000">
                      <a:alpha val="43137"/>
                    </a:srgbClr>
                  </a:outerShdw>
                </a:effectLst>
                <a:latin typeface="Nunito Sans" pitchFamily="2" charset="0"/>
                <a:ea typeface="Verdana" panose="020B0604030504040204" pitchFamily="34" charset="0"/>
              </a:rPr>
              <a:t>PARTICIPACIÓN CIUDADANA </a:t>
            </a:r>
            <a:r>
              <a:rPr lang="es-CO" sz="1000" b="1" dirty="0">
                <a:solidFill>
                  <a:schemeClr val="accent6">
                    <a:lumMod val="75000"/>
                  </a:schemeClr>
                </a:solidFill>
                <a:latin typeface="Nunito Sans" pitchFamily="2" charset="0"/>
                <a:ea typeface="Verdana" panose="020B0604030504040204" pitchFamily="34" charset="0"/>
              </a:rPr>
              <a:t>                                                          Puntaje. 98,7</a:t>
            </a:r>
            <a:endParaRPr lang="es-CO" sz="800" b="1" dirty="0">
              <a:solidFill>
                <a:schemeClr val="accent6">
                  <a:lumMod val="75000"/>
                </a:schemeClr>
              </a:solidFill>
              <a:latin typeface="Nunito Sans" pitchFamily="2" charset="0"/>
            </a:endParaRPr>
          </a:p>
          <a:p>
            <a:pPr marL="174625" indent="-174625">
              <a:buClr>
                <a:schemeClr val="bg1">
                  <a:lumMod val="50000"/>
                </a:schemeClr>
              </a:buClr>
              <a:buFont typeface="Arial" panose="020B0604020202020204" pitchFamily="34" charset="0"/>
              <a:buChar char="•"/>
            </a:pPr>
            <a:endParaRPr lang="es-CO" sz="500" b="0" dirty="0">
              <a:solidFill>
                <a:schemeClr val="tx2">
                  <a:lumMod val="75000"/>
                </a:schemeClr>
              </a:solidFill>
              <a:latin typeface="Nunito Sans" pitchFamily="2" charset="0"/>
            </a:endParaRPr>
          </a:p>
          <a:p>
            <a:pPr marL="174625" indent="-174625">
              <a:buClr>
                <a:schemeClr val="accent6"/>
              </a:buClr>
              <a:buFont typeface="Arial" panose="020B0604020202020204" pitchFamily="34" charset="0"/>
              <a:buChar char="•"/>
            </a:pPr>
            <a:r>
              <a:rPr lang="es-CO" sz="1300" b="0" dirty="0">
                <a:latin typeface="Nunito Sans" pitchFamily="2" charset="0"/>
              </a:rPr>
              <a:t>Planeación de espacios de diálogo</a:t>
            </a:r>
          </a:p>
          <a:p>
            <a:pPr marL="174625" indent="-174625">
              <a:buClr>
                <a:schemeClr val="accent6"/>
              </a:buClr>
              <a:buFont typeface="Arial" panose="020B0604020202020204" pitchFamily="34" charset="0"/>
              <a:buChar char="•"/>
            </a:pPr>
            <a:r>
              <a:rPr lang="es-CO" sz="1300" b="0" dirty="0">
                <a:latin typeface="Nunito Sans" pitchFamily="2" charset="0"/>
              </a:rPr>
              <a:t>Participación con partes interesadas y grupos de valor con análisis de resultados</a:t>
            </a:r>
          </a:p>
          <a:p>
            <a:pPr marL="174625" indent="-174625">
              <a:buClr>
                <a:schemeClr val="accent6"/>
              </a:buClr>
              <a:buFont typeface="Arial" panose="020B0604020202020204" pitchFamily="34" charset="0"/>
              <a:buChar char="•"/>
            </a:pPr>
            <a:r>
              <a:rPr lang="es-CO" sz="1300" b="0" dirty="0">
                <a:latin typeface="Nunito Sans" pitchFamily="2" charset="0"/>
              </a:rPr>
              <a:t>Respuesta a la ciudadanía</a:t>
            </a:r>
          </a:p>
          <a:p>
            <a:pPr marL="174625" indent="-174625">
              <a:buClr>
                <a:schemeClr val="accent6"/>
              </a:buClr>
              <a:buFont typeface="Arial" panose="020B0604020202020204" pitchFamily="34" charset="0"/>
              <a:buChar char="•"/>
            </a:pPr>
            <a:r>
              <a:rPr lang="es-CO" sz="1300" b="0" dirty="0">
                <a:latin typeface="Nunito Sans" pitchFamily="2" charset="0"/>
              </a:rPr>
              <a:t>Mejora continua en la entidad con base en participación</a:t>
            </a:r>
          </a:p>
          <a:p>
            <a:pPr marL="174625" indent="-174625">
              <a:buClr>
                <a:schemeClr val="accent6"/>
              </a:buClr>
              <a:buFont typeface="Arial" panose="020B0604020202020204" pitchFamily="34" charset="0"/>
              <a:buChar char="•"/>
            </a:pPr>
            <a:r>
              <a:rPr lang="es-CO" sz="1300" b="0" dirty="0">
                <a:latin typeface="Nunito Sans" pitchFamily="2" charset="0"/>
              </a:rPr>
              <a:t>Espacios de rendición de cuentas que informan sobre todos los temas de la entidad, son divulgados por varios medios y sus resultados incorporados a la gestión.</a:t>
            </a:r>
          </a:p>
        </p:txBody>
      </p:sp>
      <p:sp>
        <p:nvSpPr>
          <p:cNvPr id="27" name="CuadroTexto 26">
            <a:extLst>
              <a:ext uri="{FF2B5EF4-FFF2-40B4-BE49-F238E27FC236}">
                <a16:creationId xmlns:a16="http://schemas.microsoft.com/office/drawing/2014/main" id="{19ADF3A6-9F06-676B-526A-E441AB86C180}"/>
              </a:ext>
            </a:extLst>
          </p:cNvPr>
          <p:cNvSpPr txBox="1"/>
          <p:nvPr/>
        </p:nvSpPr>
        <p:spPr>
          <a:xfrm>
            <a:off x="6193410" y="1347140"/>
            <a:ext cx="5787380" cy="2596471"/>
          </a:xfrm>
          <a:prstGeom prst="rect">
            <a:avLst/>
          </a:prstGeom>
          <a:solidFill>
            <a:schemeClr val="bg1">
              <a:lumMod val="95000"/>
            </a:schemeClr>
          </a:solidFill>
          <a:ln>
            <a:noFill/>
          </a:ln>
        </p:spPr>
        <p:txBody>
          <a:bodyPr wrap="square" lIns="36000" tIns="36000" rIns="36000" bIns="36000" rtlCol="0">
            <a:spAutoFit/>
          </a:bodyPr>
          <a:lstStyle/>
          <a:p>
            <a:pPr algn="just"/>
            <a:r>
              <a:rPr lang="es-CO" sz="1600" b="1" dirty="0">
                <a:solidFill>
                  <a:schemeClr val="accent6">
                    <a:lumMod val="75000"/>
                  </a:schemeClr>
                </a:solidFill>
                <a:effectLst>
                  <a:outerShdw blurRad="38100" dist="38100" dir="2700000" algn="tl">
                    <a:srgbClr val="000000">
                      <a:alpha val="43137"/>
                    </a:srgbClr>
                  </a:outerShdw>
                </a:effectLst>
                <a:latin typeface="Nunito Sans" pitchFamily="2" charset="0"/>
                <a:ea typeface="Verdana" panose="020B0604030504040204" pitchFamily="34" charset="0"/>
              </a:rPr>
              <a:t>CONTROL INTERNO                                                     </a:t>
            </a:r>
            <a:r>
              <a:rPr lang="es-CO" sz="1000" b="1" dirty="0">
                <a:solidFill>
                  <a:schemeClr val="accent6">
                    <a:lumMod val="75000"/>
                  </a:schemeClr>
                </a:solidFill>
                <a:latin typeface="Nunito Sans" pitchFamily="2" charset="0"/>
                <a:ea typeface="Verdana" panose="020B0604030504040204" pitchFamily="34" charset="0"/>
              </a:rPr>
              <a:t>Puntaje. 98,1</a:t>
            </a:r>
          </a:p>
          <a:p>
            <a:pPr marL="174625" indent="-174625" algn="just">
              <a:buFont typeface="Arial" panose="020B0604020202020204" pitchFamily="34" charset="0"/>
              <a:buChar char="•"/>
            </a:pPr>
            <a:endParaRPr lang="es-CO" sz="500" b="0" dirty="0">
              <a:latin typeface="Nunito Sans" pitchFamily="2" charset="0"/>
            </a:endParaRPr>
          </a:p>
          <a:p>
            <a:pPr marL="174625" indent="-174625" algn="just">
              <a:buClr>
                <a:schemeClr val="accent6"/>
              </a:buClr>
              <a:buFont typeface="Arial" panose="020B0604020202020204" pitchFamily="34" charset="0"/>
              <a:buChar char="•"/>
            </a:pPr>
            <a:r>
              <a:rPr lang="es-CO" sz="1300" b="0" dirty="0">
                <a:latin typeface="Nunito Sans" pitchFamily="2" charset="0"/>
              </a:rPr>
              <a:t>Comité Institucional de Coordinación de Control Interno – CICCI implementado</a:t>
            </a:r>
          </a:p>
          <a:p>
            <a:pPr marL="174625" indent="-174625" algn="just">
              <a:buClr>
                <a:schemeClr val="accent6"/>
              </a:buClr>
              <a:buFont typeface="Arial" panose="020B0604020202020204" pitchFamily="34" charset="0"/>
              <a:buChar char="•"/>
            </a:pPr>
            <a:r>
              <a:rPr lang="es-CO" sz="1300" b="0" dirty="0">
                <a:latin typeface="Nunito Sans" pitchFamily="2" charset="0"/>
              </a:rPr>
              <a:t>En CICCI se analiza: sistema de control interno,  política de integridad, conflicto de interés, plan estratégico del talento humano, política y directrices para la gestión de riesgos en el marco de líneas de defensa y toma decisiones para su fortalecimiento</a:t>
            </a:r>
          </a:p>
          <a:p>
            <a:pPr marL="174625" indent="-174625" algn="just">
              <a:buClr>
                <a:schemeClr val="accent6"/>
              </a:buClr>
              <a:buFont typeface="Arial" panose="020B0604020202020204" pitchFamily="34" charset="0"/>
              <a:buChar char="•"/>
            </a:pPr>
            <a:r>
              <a:rPr lang="es-CO" sz="1300" b="0" dirty="0">
                <a:latin typeface="Nunito Sans" pitchFamily="2" charset="0"/>
              </a:rPr>
              <a:t>Esquema de monitoreo de riesgo, controles y materializaciones</a:t>
            </a:r>
          </a:p>
          <a:p>
            <a:pPr marL="174625" indent="-174625" algn="just">
              <a:buClr>
                <a:schemeClr val="accent6"/>
              </a:buClr>
              <a:buFont typeface="Arial" panose="020B0604020202020204" pitchFamily="34" charset="0"/>
              <a:buChar char="•"/>
            </a:pPr>
            <a:r>
              <a:rPr lang="es-CO" sz="1300" b="0" dirty="0">
                <a:latin typeface="Nunito Sans" pitchFamily="2" charset="0"/>
              </a:rPr>
              <a:t>Gestión de información, canales efectivos de comunicación y de denuncias</a:t>
            </a:r>
          </a:p>
          <a:p>
            <a:pPr marL="174625" indent="-174625" algn="just">
              <a:buClr>
                <a:schemeClr val="accent6"/>
              </a:buClr>
              <a:buFont typeface="Arial" panose="020B0604020202020204" pitchFamily="34" charset="0"/>
              <a:buChar char="•"/>
            </a:pPr>
            <a:r>
              <a:rPr lang="es-CO" sz="1300" b="0" dirty="0">
                <a:latin typeface="Nunito Sans" pitchFamily="2" charset="0"/>
              </a:rPr>
              <a:t>Análisis de deficiencias o incumplimientos tomando en cuenta, contexto, resultados de gestión, indicadores, evaluaciones y auditorias</a:t>
            </a:r>
          </a:p>
          <a:p>
            <a:pPr marL="174625" indent="-174625" algn="just">
              <a:buClr>
                <a:schemeClr val="accent6"/>
              </a:buClr>
              <a:buFont typeface="Arial" panose="020B0604020202020204" pitchFamily="34" charset="0"/>
              <a:buChar char="•"/>
            </a:pPr>
            <a:r>
              <a:rPr lang="es-CO" sz="1300" b="0" dirty="0">
                <a:latin typeface="Nunito Sans" pitchFamily="2" charset="0"/>
              </a:rPr>
              <a:t>Planes de mejora monitoreados para garantizar su efectividad</a:t>
            </a:r>
          </a:p>
        </p:txBody>
      </p:sp>
      <p:sp>
        <p:nvSpPr>
          <p:cNvPr id="30" name="CuadroTexto 29">
            <a:extLst>
              <a:ext uri="{FF2B5EF4-FFF2-40B4-BE49-F238E27FC236}">
                <a16:creationId xmlns:a16="http://schemas.microsoft.com/office/drawing/2014/main" id="{556AFAC9-C33D-27FD-5CD0-6AE5FB4C446A}"/>
              </a:ext>
            </a:extLst>
          </p:cNvPr>
          <p:cNvSpPr txBox="1"/>
          <p:nvPr/>
        </p:nvSpPr>
        <p:spPr>
          <a:xfrm>
            <a:off x="6202666" y="4157252"/>
            <a:ext cx="5778124" cy="2196361"/>
          </a:xfrm>
          <a:prstGeom prst="rect">
            <a:avLst/>
          </a:prstGeom>
          <a:solidFill>
            <a:schemeClr val="bg1">
              <a:lumMod val="95000"/>
            </a:schemeClr>
          </a:solidFill>
          <a:ln>
            <a:noFill/>
          </a:ln>
        </p:spPr>
        <p:txBody>
          <a:bodyPr wrap="square" lIns="36000" tIns="36000" rIns="36000" bIns="36000" rtlCol="0">
            <a:spAutoFit/>
          </a:bodyPr>
          <a:lstStyle/>
          <a:p>
            <a:pPr algn="just"/>
            <a:r>
              <a:rPr lang="es-CO" sz="1600" b="1" dirty="0">
                <a:solidFill>
                  <a:schemeClr val="accent6">
                    <a:lumMod val="75000"/>
                  </a:schemeClr>
                </a:solidFill>
                <a:effectLst>
                  <a:outerShdw blurRad="38100" dist="38100" dir="2700000" algn="tl">
                    <a:srgbClr val="000000">
                      <a:alpha val="43137"/>
                    </a:srgbClr>
                  </a:outerShdw>
                </a:effectLst>
                <a:latin typeface="Nunito Sans" pitchFamily="2" charset="0"/>
                <a:ea typeface="Verdana" panose="020B0604030504040204" pitchFamily="34" charset="0"/>
              </a:rPr>
              <a:t>FORTALECIMIENTO ORGANIZACIONAL</a:t>
            </a:r>
            <a:r>
              <a:rPr lang="es-CO" sz="1600" b="1" dirty="0">
                <a:solidFill>
                  <a:schemeClr val="accent6">
                    <a:lumMod val="75000"/>
                  </a:schemeClr>
                </a:solidFill>
                <a:latin typeface="Nunito Sans" pitchFamily="2" charset="0"/>
                <a:ea typeface="Verdana" panose="020B0604030504040204" pitchFamily="34" charset="0"/>
              </a:rPr>
              <a:t>                   </a:t>
            </a:r>
            <a:r>
              <a:rPr lang="es-CO" sz="1000" b="1" dirty="0">
                <a:solidFill>
                  <a:schemeClr val="accent6">
                    <a:lumMod val="75000"/>
                  </a:schemeClr>
                </a:solidFill>
                <a:latin typeface="Nunito Sans" pitchFamily="2" charset="0"/>
                <a:ea typeface="Verdana" panose="020B0604030504040204" pitchFamily="34" charset="0"/>
              </a:rPr>
              <a:t>Puntaje. 97,7</a:t>
            </a:r>
            <a:endParaRPr lang="es-CO" sz="1400" b="1" dirty="0">
              <a:solidFill>
                <a:schemeClr val="accent6">
                  <a:lumMod val="75000"/>
                </a:schemeClr>
              </a:solidFill>
              <a:latin typeface="Nunito Sans" pitchFamily="2" charset="0"/>
              <a:ea typeface="Verdana" panose="020B0604030504040204" pitchFamily="34" charset="0"/>
            </a:endParaRPr>
          </a:p>
          <a:p>
            <a:pPr marL="174625" indent="-174625">
              <a:buFont typeface="Arial" panose="020B0604020202020204" pitchFamily="34" charset="0"/>
              <a:buChar char="•"/>
            </a:pPr>
            <a:endParaRPr lang="es-ES" sz="500" b="0" dirty="0">
              <a:latin typeface="Nunito Sans" pitchFamily="2" charset="0"/>
            </a:endParaRPr>
          </a:p>
          <a:p>
            <a:pPr marL="174625" indent="-174625">
              <a:buClr>
                <a:schemeClr val="accent6"/>
              </a:buClr>
              <a:buFont typeface="Arial" panose="020B0604020202020204" pitchFamily="34" charset="0"/>
              <a:buChar char="•"/>
            </a:pPr>
            <a:r>
              <a:rPr lang="es-ES" sz="1300" b="0" dirty="0">
                <a:latin typeface="Nunito Sans" pitchFamily="2" charset="0"/>
              </a:rPr>
              <a:t>Modelo de operación por procesos implementado, </a:t>
            </a:r>
          </a:p>
          <a:p>
            <a:pPr marL="174625" indent="-174625">
              <a:buClr>
                <a:schemeClr val="accent6"/>
              </a:buClr>
              <a:buFont typeface="Arial" panose="020B0604020202020204" pitchFamily="34" charset="0"/>
              <a:buChar char="•"/>
            </a:pPr>
            <a:r>
              <a:rPr lang="es-ES" sz="1300" b="0" dirty="0">
                <a:latin typeface="Nunito Sans" pitchFamily="2" charset="0"/>
              </a:rPr>
              <a:t>Procesos con caracterización actualizada y tipo definido (estratégico, misional, apoyo, evaluación y seguimiento)</a:t>
            </a:r>
          </a:p>
          <a:p>
            <a:pPr marL="174625" indent="-174625">
              <a:buClr>
                <a:schemeClr val="accent6"/>
              </a:buClr>
              <a:buFont typeface="Arial" panose="020B0604020202020204" pitchFamily="34" charset="0"/>
              <a:buChar char="•"/>
            </a:pPr>
            <a:r>
              <a:rPr lang="es-ES" sz="1300" b="0" dirty="0">
                <a:latin typeface="Nunito Sans" pitchFamily="2" charset="0"/>
              </a:rPr>
              <a:t>Procedimientos definidos.</a:t>
            </a:r>
          </a:p>
          <a:p>
            <a:pPr marL="174625" indent="-174625">
              <a:buClr>
                <a:schemeClr val="accent6"/>
              </a:buClr>
              <a:buFont typeface="Arial" panose="020B0604020202020204" pitchFamily="34" charset="0"/>
              <a:buChar char="•"/>
            </a:pPr>
            <a:r>
              <a:rPr lang="es-ES" sz="1300" b="0" dirty="0">
                <a:latin typeface="Nunito Sans" pitchFamily="2" charset="0"/>
              </a:rPr>
              <a:t>Estudios de carga realizados</a:t>
            </a:r>
          </a:p>
          <a:p>
            <a:pPr marL="174625" indent="-174625">
              <a:buClr>
                <a:schemeClr val="accent6"/>
              </a:buClr>
              <a:buFont typeface="Arial" panose="020B0604020202020204" pitchFamily="34" charset="0"/>
              <a:buChar char="•"/>
            </a:pPr>
            <a:r>
              <a:rPr lang="es-ES" sz="1300" b="0" dirty="0">
                <a:latin typeface="Nunito Sans" pitchFamily="2" charset="0"/>
              </a:rPr>
              <a:t>Planes estratégicos con identificación de recursos humanos, físicos y financieros requeridos</a:t>
            </a:r>
          </a:p>
          <a:p>
            <a:pPr marL="174625" indent="-174625">
              <a:buClr>
                <a:schemeClr val="accent6"/>
              </a:buClr>
              <a:buFont typeface="Arial" panose="020B0604020202020204" pitchFamily="34" charset="0"/>
              <a:buChar char="•"/>
            </a:pPr>
            <a:r>
              <a:rPr lang="es-ES" sz="1300" b="0" dirty="0">
                <a:latin typeface="Nunito Sans" pitchFamily="2" charset="0"/>
              </a:rPr>
              <a:t>Planta de personal definida con manual de funciones actualizado</a:t>
            </a:r>
          </a:p>
          <a:p>
            <a:pPr marL="174625" indent="-174625">
              <a:buClr>
                <a:schemeClr val="accent6"/>
              </a:buClr>
              <a:buFont typeface="Arial" panose="020B0604020202020204" pitchFamily="34" charset="0"/>
              <a:buChar char="•"/>
            </a:pPr>
            <a:r>
              <a:rPr lang="es-ES" sz="1300" b="0" dirty="0">
                <a:latin typeface="Nunito Sans" pitchFamily="2" charset="0"/>
              </a:rPr>
              <a:t>Estructura organizacional acorde al mapa de procesos</a:t>
            </a:r>
            <a:endParaRPr lang="es-CO" sz="1300" dirty="0">
              <a:latin typeface="Nunito Sans" pitchFamily="2" charset="0"/>
            </a:endParaRPr>
          </a:p>
        </p:txBody>
      </p:sp>
    </p:spTree>
    <p:extLst>
      <p:ext uri="{BB962C8B-B14F-4D97-AF65-F5344CB8AC3E}">
        <p14:creationId xmlns:p14="http://schemas.microsoft.com/office/powerpoint/2010/main" val="2457761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6">
            <a:extLst>
              <a:ext uri="{FF2B5EF4-FFF2-40B4-BE49-F238E27FC236}">
                <a16:creationId xmlns:a16="http://schemas.microsoft.com/office/drawing/2014/main" id="{16428744-0AEE-5182-B6AE-FD93849C0EDB}"/>
              </a:ext>
            </a:extLst>
          </p:cNvPr>
          <p:cNvSpPr txBox="1"/>
          <p:nvPr/>
        </p:nvSpPr>
        <p:spPr>
          <a:xfrm>
            <a:off x="25400" y="6679954"/>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
        <p:nvSpPr>
          <p:cNvPr id="3" name="TextBox 6">
            <a:extLst>
              <a:ext uri="{FF2B5EF4-FFF2-40B4-BE49-F238E27FC236}">
                <a16:creationId xmlns:a16="http://schemas.microsoft.com/office/drawing/2014/main" id="{84AD3299-11A0-2609-B970-3ADD3F70B532}"/>
              </a:ext>
            </a:extLst>
          </p:cNvPr>
          <p:cNvSpPr txBox="1"/>
          <p:nvPr/>
        </p:nvSpPr>
        <p:spPr>
          <a:xfrm>
            <a:off x="122179" y="51052"/>
            <a:ext cx="9790387" cy="1015663"/>
          </a:xfrm>
          <a:prstGeom prst="rect">
            <a:avLst/>
          </a:prstGeom>
          <a:noFill/>
        </p:spPr>
        <p:txBody>
          <a:bodyPr wrap="square" rtlCol="0">
            <a:spAutoFit/>
          </a:bodyPr>
          <a:lstStyle>
            <a:defPPr>
              <a:defRPr lang="es-CO"/>
            </a:defPPr>
            <a:lvl1pPr>
              <a:defRPr sz="3200" b="1">
                <a:solidFill>
                  <a:srgbClr val="4DAF46"/>
                </a:solidFill>
                <a:latin typeface="Verdana" panose="020B0604030504040204" pitchFamily="34" charset="0"/>
                <a:ea typeface="Verdana" panose="020B0604030504040204" pitchFamily="34" charset="0"/>
              </a:defRPr>
            </a:lvl1pPr>
          </a:lstStyle>
          <a:p>
            <a:pPr algn="ctr"/>
            <a:r>
              <a:rPr lang="es-CO" dirty="0"/>
              <a:t>Fortalezas</a:t>
            </a:r>
          </a:p>
          <a:p>
            <a:pPr algn="ctr"/>
            <a:r>
              <a:rPr lang="es-CO" sz="2800" dirty="0">
                <a:solidFill>
                  <a:schemeClr val="bg2">
                    <a:lumMod val="50000"/>
                  </a:schemeClr>
                </a:solidFill>
              </a:rPr>
              <a:t>Índice de Desempeño Institucional</a:t>
            </a:r>
            <a:endParaRPr lang="es-ES" sz="2800" dirty="0">
              <a:solidFill>
                <a:schemeClr val="bg2">
                  <a:lumMod val="50000"/>
                </a:schemeClr>
              </a:solidFill>
            </a:endParaRPr>
          </a:p>
        </p:txBody>
      </p:sp>
      <p:sp>
        <p:nvSpPr>
          <p:cNvPr id="11" name="CuadroTexto 10">
            <a:extLst>
              <a:ext uri="{FF2B5EF4-FFF2-40B4-BE49-F238E27FC236}">
                <a16:creationId xmlns:a16="http://schemas.microsoft.com/office/drawing/2014/main" id="{AC38B66D-1DF1-B259-0AAF-59989A3F6F1A}"/>
              </a:ext>
            </a:extLst>
          </p:cNvPr>
          <p:cNvSpPr txBox="1"/>
          <p:nvPr/>
        </p:nvSpPr>
        <p:spPr>
          <a:xfrm>
            <a:off x="211209" y="1132275"/>
            <a:ext cx="5991627" cy="2796526"/>
          </a:xfrm>
          <a:prstGeom prst="rect">
            <a:avLst/>
          </a:prstGeom>
          <a:solidFill>
            <a:schemeClr val="bg1">
              <a:lumMod val="95000"/>
            </a:schemeClr>
          </a:solidFill>
          <a:ln>
            <a:noFill/>
          </a:ln>
        </p:spPr>
        <p:txBody>
          <a:bodyPr wrap="square" lIns="36000" tIns="36000" rIns="36000" bIns="36000" rtlCol="0">
            <a:spAutoFit/>
          </a:bodyPr>
          <a:lstStyle/>
          <a:p>
            <a:pPr algn="just"/>
            <a:r>
              <a:rPr lang="es-CO" sz="1600" b="1" dirty="0">
                <a:solidFill>
                  <a:schemeClr val="accent6">
                    <a:lumMod val="75000"/>
                  </a:schemeClr>
                </a:solidFill>
                <a:effectLst>
                  <a:outerShdw blurRad="38100" dist="38100" dir="2700000" algn="tl">
                    <a:srgbClr val="000000">
                      <a:alpha val="43137"/>
                    </a:srgbClr>
                  </a:outerShdw>
                </a:effectLst>
                <a:latin typeface="Nunito Sans" pitchFamily="2" charset="0"/>
                <a:ea typeface="Verdana" panose="020B0604030504040204" pitchFamily="34" charset="0"/>
              </a:rPr>
              <a:t>INTEGRIDAD           </a:t>
            </a:r>
            <a:r>
              <a:rPr lang="es-CO" sz="1600" b="1" dirty="0">
                <a:solidFill>
                  <a:schemeClr val="accent6">
                    <a:lumMod val="75000"/>
                  </a:schemeClr>
                </a:solidFill>
                <a:latin typeface="Nunito Sans" pitchFamily="2" charset="0"/>
                <a:ea typeface="Verdana" panose="020B0604030504040204" pitchFamily="34" charset="0"/>
              </a:rPr>
              <a:t>                                                          </a:t>
            </a:r>
            <a:r>
              <a:rPr lang="es-CO" sz="1000" b="1" dirty="0">
                <a:solidFill>
                  <a:schemeClr val="accent6">
                    <a:lumMod val="75000"/>
                  </a:schemeClr>
                </a:solidFill>
                <a:latin typeface="Nunito Sans" pitchFamily="2" charset="0"/>
                <a:ea typeface="Verdana" panose="020B0604030504040204" pitchFamily="34" charset="0"/>
              </a:rPr>
              <a:t>Puntaje. 97,7</a:t>
            </a:r>
            <a:endParaRPr lang="es-CO" sz="1400" b="1" dirty="0">
              <a:solidFill>
                <a:schemeClr val="accent6">
                  <a:lumMod val="75000"/>
                </a:schemeClr>
              </a:solidFill>
              <a:latin typeface="Nunito Sans" pitchFamily="2" charset="0"/>
              <a:ea typeface="Verdana" panose="020B0604030504040204" pitchFamily="34" charset="0"/>
            </a:endParaRPr>
          </a:p>
          <a:p>
            <a:pPr algn="just"/>
            <a:endParaRPr lang="es-CO" sz="500" dirty="0">
              <a:solidFill>
                <a:schemeClr val="accent6">
                  <a:lumMod val="75000"/>
                </a:schemeClr>
              </a:solidFill>
              <a:latin typeface="Nunito Sans" pitchFamily="2" charset="0"/>
              <a:ea typeface="Verdana" panose="020B0604030504040204" pitchFamily="34" charset="0"/>
            </a:endParaRPr>
          </a:p>
          <a:p>
            <a:pPr marL="179388" marR="0" lvl="0" indent="-179388" algn="just" defTabSz="914400" rtl="0" eaLnBrk="1" fontAlgn="b" latinLnBrk="0" hangingPunct="1">
              <a:spcBef>
                <a:spcPts val="0"/>
              </a:spcBef>
              <a:spcAft>
                <a:spcPts val="0"/>
              </a:spcAft>
              <a:buClr>
                <a:srgbClr val="70AD47">
                  <a:lumMod val="75000"/>
                </a:srgbClr>
              </a:buClr>
              <a:buSzPct val="110000"/>
              <a:buFont typeface="Arial" panose="020B0604020202020204" pitchFamily="34" charset="0"/>
              <a:buChar char="•"/>
              <a:tabLst/>
              <a:defRPr/>
            </a:pPr>
            <a:r>
              <a:rPr lang="es-ES" sz="1300" dirty="0">
                <a:latin typeface="Nunito Sans" pitchFamily="2" charset="0"/>
              </a:rPr>
              <a:t>Estrategia de integridad definida </a:t>
            </a:r>
          </a:p>
          <a:p>
            <a:pPr marL="179388" lvl="0" indent="-179388" algn="just" fontAlgn="b">
              <a:buClr>
                <a:srgbClr val="70AD47">
                  <a:lumMod val="75000"/>
                </a:srgbClr>
              </a:buClr>
              <a:buSzPct val="110000"/>
              <a:buFont typeface="Arial" panose="020B0604020202020204" pitchFamily="34" charset="0"/>
              <a:buChar char="•"/>
              <a:defRPr/>
            </a:pPr>
            <a:r>
              <a:rPr lang="es-ES" sz="1300" dirty="0">
                <a:latin typeface="Nunito Sans" pitchFamily="2" charset="0"/>
              </a:rPr>
              <a:t>Buenas prácticas documentas e implementadas</a:t>
            </a:r>
          </a:p>
          <a:p>
            <a:pPr marL="179388" lvl="0" indent="-179388" algn="just" fontAlgn="b">
              <a:buClr>
                <a:srgbClr val="70AD47">
                  <a:lumMod val="75000"/>
                </a:srgbClr>
              </a:buClr>
              <a:buSzPct val="110000"/>
              <a:buFont typeface="Arial" panose="020B0604020202020204" pitchFamily="34" charset="0"/>
              <a:buChar char="•"/>
              <a:defRPr/>
            </a:pPr>
            <a:r>
              <a:rPr lang="es-ES" sz="1300" dirty="0">
                <a:latin typeface="Nunito Sans" pitchFamily="2" charset="0"/>
              </a:rPr>
              <a:t>Espacios diversos  para apropiar valores</a:t>
            </a:r>
          </a:p>
          <a:p>
            <a:pPr marL="179388" lvl="0" indent="-179388" algn="just" fontAlgn="b">
              <a:buClr>
                <a:srgbClr val="70AD47">
                  <a:lumMod val="75000"/>
                </a:srgbClr>
              </a:buClr>
              <a:buSzPct val="110000"/>
              <a:buFont typeface="Arial" panose="020B0604020202020204" pitchFamily="34" charset="0"/>
              <a:buChar char="•"/>
              <a:defRPr/>
            </a:pPr>
            <a:r>
              <a:rPr lang="es-ES" sz="1300" dirty="0">
                <a:latin typeface="Nunito Sans" pitchFamily="2" charset="0"/>
              </a:rPr>
              <a:t>Procedimiento para la gestión  de conflictos de interés</a:t>
            </a:r>
          </a:p>
          <a:p>
            <a:pPr marL="179388" lvl="0" indent="-179388" algn="just" fontAlgn="b">
              <a:buClr>
                <a:srgbClr val="70AD47">
                  <a:lumMod val="75000"/>
                </a:srgbClr>
              </a:buClr>
              <a:buSzPct val="110000"/>
              <a:buFont typeface="Arial" panose="020B0604020202020204" pitchFamily="34" charset="0"/>
              <a:buChar char="•"/>
              <a:defRPr/>
            </a:pPr>
            <a:r>
              <a:rPr lang="es-ES" sz="1300" dirty="0">
                <a:latin typeface="Nunito Sans" pitchFamily="2" charset="0"/>
              </a:rPr>
              <a:t>Registro de servidores obligados en el aplicativo de integridad</a:t>
            </a:r>
          </a:p>
          <a:p>
            <a:pPr marL="179388" lvl="0" indent="-179388" algn="just" fontAlgn="b">
              <a:buClr>
                <a:srgbClr val="70AD47">
                  <a:lumMod val="75000"/>
                </a:srgbClr>
              </a:buClr>
              <a:buSzPct val="110000"/>
              <a:buFont typeface="Arial" panose="020B0604020202020204" pitchFamily="34" charset="0"/>
              <a:buChar char="•"/>
              <a:defRPr/>
            </a:pPr>
            <a:r>
              <a:rPr lang="es-ES" sz="1300" dirty="0">
                <a:latin typeface="Nunito Sans" pitchFamily="2" charset="0"/>
              </a:rPr>
              <a:t>Elementos de integridad incorporados en el proceso de contratación</a:t>
            </a:r>
          </a:p>
          <a:p>
            <a:pPr marL="179388" lvl="0" indent="-179388" algn="just" fontAlgn="b">
              <a:buClr>
                <a:srgbClr val="70AD47">
                  <a:lumMod val="75000"/>
                </a:srgbClr>
              </a:buClr>
              <a:buSzPct val="110000"/>
              <a:buFont typeface="Arial" panose="020B0604020202020204" pitchFamily="34" charset="0"/>
              <a:buChar char="•"/>
              <a:defRPr/>
            </a:pPr>
            <a:r>
              <a:rPr lang="es-ES" sz="1300" dirty="0">
                <a:latin typeface="Nunito Sans" pitchFamily="2" charset="0"/>
              </a:rPr>
              <a:t>Procedimiento y canales de denuncia</a:t>
            </a:r>
          </a:p>
          <a:p>
            <a:pPr marL="179388" lvl="0" indent="-179388" algn="just" fontAlgn="b">
              <a:buClr>
                <a:srgbClr val="70AD47">
                  <a:lumMod val="75000"/>
                </a:srgbClr>
              </a:buClr>
              <a:buSzPct val="110000"/>
              <a:buFont typeface="Arial" panose="020B0604020202020204" pitchFamily="34" charset="0"/>
              <a:buChar char="•"/>
              <a:defRPr/>
            </a:pPr>
            <a:r>
              <a:rPr lang="es-ES" sz="1300" dirty="0">
                <a:latin typeface="Nunito Sans" pitchFamily="2" charset="0"/>
              </a:rPr>
              <a:t>Comité de Convivencia Laboral implementado</a:t>
            </a:r>
          </a:p>
          <a:p>
            <a:pPr marL="179388" lvl="0" indent="-179388" algn="just" fontAlgn="b">
              <a:buClr>
                <a:srgbClr val="70AD47">
                  <a:lumMod val="75000"/>
                </a:srgbClr>
              </a:buClr>
              <a:buSzPct val="110000"/>
              <a:buFont typeface="Arial" panose="020B0604020202020204" pitchFamily="34" charset="0"/>
              <a:buChar char="•"/>
              <a:defRPr/>
            </a:pPr>
            <a:r>
              <a:rPr lang="es-ES" sz="1300" dirty="0">
                <a:latin typeface="Nunito Sans" pitchFamily="2" charset="0"/>
              </a:rPr>
              <a:t>CICCI se evalúa su implementación y toma decisiones para su fortalecimiento</a:t>
            </a:r>
          </a:p>
          <a:p>
            <a:pPr marL="179388" lvl="0" indent="-179388" algn="just" fontAlgn="b">
              <a:buClr>
                <a:srgbClr val="70AD47">
                  <a:lumMod val="75000"/>
                </a:srgbClr>
              </a:buClr>
              <a:buSzPct val="110000"/>
              <a:buFont typeface="Arial" panose="020B0604020202020204" pitchFamily="34" charset="0"/>
              <a:buChar char="•"/>
              <a:defRPr/>
            </a:pPr>
            <a:r>
              <a:rPr lang="es-ES" sz="1300" dirty="0">
                <a:latin typeface="Nunito Sans" pitchFamily="2" charset="0"/>
              </a:rPr>
              <a:t>Política y lineamientos de riesgos</a:t>
            </a:r>
          </a:p>
          <a:p>
            <a:pPr marL="179388" lvl="0" indent="-179388" algn="just" fontAlgn="b">
              <a:buClr>
                <a:srgbClr val="70AD47">
                  <a:lumMod val="75000"/>
                </a:srgbClr>
              </a:buClr>
              <a:buSzPct val="110000"/>
              <a:buFont typeface="Arial" panose="020B0604020202020204" pitchFamily="34" charset="0"/>
              <a:buChar char="•"/>
              <a:defRPr/>
            </a:pPr>
            <a:r>
              <a:rPr lang="es-ES" sz="1300" dirty="0">
                <a:latin typeface="Nunito Sans" pitchFamily="2" charset="0"/>
              </a:rPr>
              <a:t>Mapa de riesgos que incluye corrupción y fraude</a:t>
            </a:r>
          </a:p>
          <a:p>
            <a:pPr marL="179388" lvl="0" indent="-179388" algn="just" fontAlgn="b">
              <a:buClr>
                <a:srgbClr val="70AD47">
                  <a:lumMod val="75000"/>
                </a:srgbClr>
              </a:buClr>
              <a:buSzPct val="110000"/>
              <a:buFont typeface="Arial" panose="020B0604020202020204" pitchFamily="34" charset="0"/>
              <a:buChar char="•"/>
              <a:defRPr/>
            </a:pPr>
            <a:r>
              <a:rPr lang="es-ES" sz="1300" dirty="0">
                <a:latin typeface="Nunito Sans" pitchFamily="2" charset="0"/>
              </a:rPr>
              <a:t>Evalúa el funcionamiento del sistema de control interno</a:t>
            </a:r>
          </a:p>
        </p:txBody>
      </p:sp>
      <p:sp>
        <p:nvSpPr>
          <p:cNvPr id="24" name="CuadroTexto 23">
            <a:extLst>
              <a:ext uri="{FF2B5EF4-FFF2-40B4-BE49-F238E27FC236}">
                <a16:creationId xmlns:a16="http://schemas.microsoft.com/office/drawing/2014/main" id="{4A5A841D-0E42-846F-B213-71F66340B338}"/>
              </a:ext>
            </a:extLst>
          </p:cNvPr>
          <p:cNvSpPr txBox="1"/>
          <p:nvPr/>
        </p:nvSpPr>
        <p:spPr>
          <a:xfrm>
            <a:off x="211210" y="4055037"/>
            <a:ext cx="5991626" cy="2396416"/>
          </a:xfrm>
          <a:prstGeom prst="rect">
            <a:avLst/>
          </a:prstGeom>
          <a:solidFill>
            <a:schemeClr val="bg1">
              <a:lumMod val="95000"/>
            </a:schemeClr>
          </a:solidFill>
          <a:ln>
            <a:noFill/>
          </a:ln>
        </p:spPr>
        <p:txBody>
          <a:bodyPr wrap="square" lIns="36000" tIns="36000" rIns="36000" bIns="36000" rtlCol="0">
            <a:spAutoFit/>
          </a:bodyPr>
          <a:lstStyle/>
          <a:p>
            <a:pPr algn="just"/>
            <a:r>
              <a:rPr lang="es-CO" sz="1600" b="1" dirty="0">
                <a:solidFill>
                  <a:schemeClr val="accent6">
                    <a:lumMod val="75000"/>
                  </a:schemeClr>
                </a:solidFill>
                <a:effectLst>
                  <a:outerShdw blurRad="38100" dist="38100" dir="2700000" algn="tl">
                    <a:srgbClr val="000000">
                      <a:alpha val="43137"/>
                    </a:srgbClr>
                  </a:outerShdw>
                </a:effectLst>
                <a:latin typeface="Nunito Sans" pitchFamily="2" charset="0"/>
                <a:ea typeface="Verdana" panose="020B0604030504040204" pitchFamily="34" charset="0"/>
              </a:rPr>
              <a:t>MEJORA NORMATIVA </a:t>
            </a:r>
            <a:r>
              <a:rPr lang="es-CO" sz="1000" b="1" dirty="0">
                <a:solidFill>
                  <a:schemeClr val="accent6">
                    <a:lumMod val="75000"/>
                  </a:schemeClr>
                </a:solidFill>
                <a:latin typeface="Nunito Sans" pitchFamily="2" charset="0"/>
                <a:ea typeface="Verdana" panose="020B0604030504040204" pitchFamily="34" charset="0"/>
              </a:rPr>
              <a:t>                                                                                   Puntaje. 96,1</a:t>
            </a:r>
            <a:endParaRPr lang="es-CO" sz="800" b="1" dirty="0">
              <a:solidFill>
                <a:schemeClr val="accent6">
                  <a:lumMod val="75000"/>
                </a:schemeClr>
              </a:solidFill>
              <a:latin typeface="Nunito Sans" pitchFamily="2" charset="0"/>
            </a:endParaRPr>
          </a:p>
          <a:p>
            <a:pPr marL="285750" marR="0" lvl="0" indent="-285750" algn="l" defTabSz="914400" rtl="0" eaLnBrk="1" fontAlgn="b" latinLnBrk="0" hangingPunct="1">
              <a:spcBef>
                <a:spcPts val="0"/>
              </a:spcBef>
              <a:spcAft>
                <a:spcPts val="0"/>
              </a:spcAft>
              <a:buClr>
                <a:srgbClr val="70AD47">
                  <a:lumMod val="75000"/>
                </a:srgbClr>
              </a:buClr>
              <a:buSzPct val="110000"/>
              <a:buFont typeface="Arial" panose="020B0604020202020204" pitchFamily="34" charset="0"/>
              <a:buChar char="•"/>
              <a:tabLst/>
              <a:defRPr/>
            </a:pPr>
            <a:endParaRPr lang="es-ES" sz="500" dirty="0">
              <a:solidFill>
                <a:srgbClr val="002060"/>
              </a:solidFill>
              <a:latin typeface="VeNDANA"/>
            </a:endParaRPr>
          </a:p>
          <a:p>
            <a:pPr marL="179388" marR="0" lvl="0" indent="-179388" algn="l" defTabSz="914400" rtl="0" eaLnBrk="1" fontAlgn="b" latinLnBrk="0" hangingPunct="1">
              <a:spcBef>
                <a:spcPts val="0"/>
              </a:spcBef>
              <a:spcAft>
                <a:spcPts val="0"/>
              </a:spcAft>
              <a:buClr>
                <a:srgbClr val="70AD47">
                  <a:lumMod val="75000"/>
                </a:srgbClr>
              </a:buClr>
              <a:buSzPct val="110000"/>
              <a:buFont typeface="Arial" panose="020B0604020202020204" pitchFamily="34" charset="0"/>
              <a:buChar char="•"/>
              <a:tabLst/>
              <a:defRPr/>
            </a:pPr>
            <a:r>
              <a:rPr lang="es-ES" sz="1300" dirty="0">
                <a:latin typeface="Nunito Sans" pitchFamily="2" charset="0"/>
              </a:rPr>
              <a:t>Diseño participativo de la agenda regulatoria</a:t>
            </a:r>
          </a:p>
          <a:p>
            <a:pPr marL="179388" lvl="0" indent="-179388" fontAlgn="b">
              <a:buClr>
                <a:srgbClr val="70AD47">
                  <a:lumMod val="75000"/>
                </a:srgbClr>
              </a:buClr>
              <a:buSzPct val="110000"/>
              <a:buFont typeface="Arial" panose="020B0604020202020204" pitchFamily="34" charset="0"/>
              <a:buChar char="•"/>
              <a:defRPr/>
            </a:pPr>
            <a:r>
              <a:rPr lang="es-ES" sz="1300" dirty="0">
                <a:latin typeface="Nunito Sans" pitchFamily="2" charset="0"/>
              </a:rPr>
              <a:t>Análisis de la problemática y soluciones previo a un acto administrativo </a:t>
            </a:r>
          </a:p>
          <a:p>
            <a:pPr marL="179388" lvl="0" indent="-179388" fontAlgn="b">
              <a:buClr>
                <a:srgbClr val="70AD47">
                  <a:lumMod val="75000"/>
                </a:srgbClr>
              </a:buClr>
              <a:buSzPct val="110000"/>
              <a:buFont typeface="Arial" panose="020B0604020202020204" pitchFamily="34" charset="0"/>
              <a:buChar char="•"/>
              <a:defRPr/>
            </a:pPr>
            <a:r>
              <a:rPr lang="es-ES" sz="1300" dirty="0">
                <a:latin typeface="Nunito Sans" pitchFamily="2" charset="0"/>
              </a:rPr>
              <a:t>Mecanismos de participación para grupos de interés</a:t>
            </a:r>
          </a:p>
          <a:p>
            <a:pPr marL="179388" lvl="0" indent="-179388" fontAlgn="b">
              <a:buClr>
                <a:srgbClr val="70AD47">
                  <a:lumMod val="75000"/>
                </a:srgbClr>
              </a:buClr>
              <a:buSzPct val="110000"/>
              <a:buFont typeface="Arial" panose="020B0604020202020204" pitchFamily="34" charset="0"/>
              <a:buChar char="•"/>
              <a:defRPr/>
            </a:pPr>
            <a:r>
              <a:rPr lang="es-ES" sz="1300" dirty="0">
                <a:latin typeface="Nunito Sans" pitchFamily="2" charset="0"/>
              </a:rPr>
              <a:t>Estrategias de Lenguaje Claro </a:t>
            </a:r>
          </a:p>
          <a:p>
            <a:pPr marL="179388" lvl="0" indent="-179388" fontAlgn="b">
              <a:buClr>
                <a:srgbClr val="70AD47">
                  <a:lumMod val="75000"/>
                </a:srgbClr>
              </a:buClr>
              <a:buSzPct val="110000"/>
              <a:buFont typeface="Arial" panose="020B0604020202020204" pitchFamily="34" charset="0"/>
              <a:buChar char="•"/>
              <a:defRPr/>
            </a:pPr>
            <a:r>
              <a:rPr lang="es-ES" sz="1300" dirty="0">
                <a:latin typeface="Nunito Sans" pitchFamily="2" charset="0"/>
              </a:rPr>
              <a:t>Publicación de normas de carácter general en el Diario Oficial</a:t>
            </a:r>
          </a:p>
          <a:p>
            <a:pPr marL="179388" lvl="0" indent="-179388" fontAlgn="b">
              <a:buClr>
                <a:srgbClr val="70AD47">
                  <a:lumMod val="75000"/>
                </a:srgbClr>
              </a:buClr>
              <a:buSzPct val="110000"/>
              <a:buFont typeface="Arial" panose="020B0604020202020204" pitchFamily="34" charset="0"/>
              <a:buChar char="•"/>
              <a:defRPr/>
            </a:pPr>
            <a:r>
              <a:rPr lang="es-ES" sz="1300" dirty="0">
                <a:latin typeface="Nunito Sans" pitchFamily="2" charset="0"/>
              </a:rPr>
              <a:t>Socialización de actos administrativos y actualización del  inventario normativo   </a:t>
            </a:r>
          </a:p>
          <a:p>
            <a:pPr marL="179388" lvl="0" indent="-179388" fontAlgn="b">
              <a:buClr>
                <a:srgbClr val="70AD47">
                  <a:lumMod val="75000"/>
                </a:srgbClr>
              </a:buClr>
              <a:buSzPct val="110000"/>
              <a:buFont typeface="Arial" panose="020B0604020202020204" pitchFamily="34" charset="0"/>
              <a:buChar char="•"/>
              <a:defRPr/>
            </a:pPr>
            <a:r>
              <a:rPr lang="es-ES" sz="1300" dirty="0">
                <a:latin typeface="Nunito Sans" pitchFamily="2" charset="0"/>
              </a:rPr>
              <a:t>Evaluación ex post normatividad</a:t>
            </a:r>
          </a:p>
          <a:p>
            <a:pPr marL="179388" lvl="0" indent="-179388" fontAlgn="b">
              <a:buClr>
                <a:srgbClr val="70AD47">
                  <a:lumMod val="75000"/>
                </a:srgbClr>
              </a:buClr>
              <a:buSzPct val="110000"/>
              <a:buFont typeface="Arial" panose="020B0604020202020204" pitchFamily="34" charset="0"/>
              <a:buChar char="•"/>
              <a:defRPr/>
            </a:pPr>
            <a:r>
              <a:rPr lang="es-ES" sz="1300" dirty="0">
                <a:latin typeface="Nunito Sans" pitchFamily="2" charset="0"/>
              </a:rPr>
              <a:t>Depuración normativa</a:t>
            </a:r>
          </a:p>
          <a:p>
            <a:pPr marL="179388" lvl="0" indent="-179388" fontAlgn="b">
              <a:buClr>
                <a:srgbClr val="70AD47">
                  <a:lumMod val="75000"/>
                </a:srgbClr>
              </a:buClr>
              <a:buSzPct val="110000"/>
              <a:buFont typeface="Arial" panose="020B0604020202020204" pitchFamily="34" charset="0"/>
              <a:buChar char="•"/>
              <a:defRPr/>
            </a:pPr>
            <a:r>
              <a:rPr lang="es-ES" sz="1300" dirty="0">
                <a:latin typeface="Nunito Sans" pitchFamily="2" charset="0"/>
              </a:rPr>
              <a:t>Compilación Normativa</a:t>
            </a:r>
            <a:endParaRPr lang="es-CO" sz="1300" dirty="0">
              <a:latin typeface="Nunito Sans" pitchFamily="2" charset="0"/>
            </a:endParaRPr>
          </a:p>
        </p:txBody>
      </p:sp>
      <p:sp>
        <p:nvSpPr>
          <p:cNvPr id="27" name="CuadroTexto 26">
            <a:extLst>
              <a:ext uri="{FF2B5EF4-FFF2-40B4-BE49-F238E27FC236}">
                <a16:creationId xmlns:a16="http://schemas.microsoft.com/office/drawing/2014/main" id="{19ADF3A6-9F06-676B-526A-E441AB86C180}"/>
              </a:ext>
            </a:extLst>
          </p:cNvPr>
          <p:cNvSpPr txBox="1"/>
          <p:nvPr/>
        </p:nvSpPr>
        <p:spPr>
          <a:xfrm>
            <a:off x="6419654" y="1571682"/>
            <a:ext cx="5561136" cy="3469393"/>
          </a:xfrm>
          <a:prstGeom prst="rect">
            <a:avLst/>
          </a:prstGeom>
          <a:solidFill>
            <a:schemeClr val="bg1">
              <a:lumMod val="95000"/>
            </a:schemeClr>
          </a:solidFill>
          <a:ln>
            <a:noFill/>
          </a:ln>
        </p:spPr>
        <p:txBody>
          <a:bodyPr wrap="square" lIns="36000" tIns="36000" rIns="36000" bIns="36000" rtlCol="0">
            <a:spAutoFit/>
          </a:bodyPr>
          <a:lstStyle/>
          <a:p>
            <a:pPr algn="just"/>
            <a:r>
              <a:rPr lang="es-CO" sz="1600" b="1" dirty="0">
                <a:solidFill>
                  <a:schemeClr val="accent6">
                    <a:lumMod val="75000"/>
                  </a:schemeClr>
                </a:solidFill>
                <a:effectLst>
                  <a:outerShdw blurRad="38100" dist="38100" dir="2700000" algn="tl">
                    <a:srgbClr val="000000">
                      <a:alpha val="43137"/>
                    </a:srgbClr>
                  </a:outerShdw>
                </a:effectLst>
                <a:latin typeface="Nunito Sans" pitchFamily="2" charset="0"/>
                <a:ea typeface="Verdana" panose="020B0604030504040204" pitchFamily="34" charset="0"/>
              </a:rPr>
              <a:t>PLANEACIÓN ESTRATÉGICA                                  </a:t>
            </a:r>
            <a:r>
              <a:rPr lang="es-CO" sz="1000" b="1" dirty="0">
                <a:solidFill>
                  <a:schemeClr val="accent6">
                    <a:lumMod val="75000"/>
                  </a:schemeClr>
                </a:solidFill>
                <a:latin typeface="Nunito Sans" pitchFamily="2" charset="0"/>
                <a:ea typeface="Verdana" panose="020B0604030504040204" pitchFamily="34" charset="0"/>
              </a:rPr>
              <a:t>Puntaje. 97,4</a:t>
            </a:r>
          </a:p>
          <a:p>
            <a:pPr marL="174625" indent="-174625" algn="just">
              <a:buFont typeface="Arial" panose="020B0604020202020204" pitchFamily="34" charset="0"/>
              <a:buChar char="•"/>
            </a:pPr>
            <a:endParaRPr lang="es-CO" sz="500" b="0" dirty="0">
              <a:latin typeface="Nunito Sans" pitchFamily="2" charset="0"/>
            </a:endParaRPr>
          </a:p>
          <a:p>
            <a:pPr marL="179388" indent="-179388" algn="just" fontAlgn="b">
              <a:buClr>
                <a:srgbClr val="70AD47">
                  <a:lumMod val="75000"/>
                </a:srgbClr>
              </a:buClr>
              <a:buSzPct val="110000"/>
              <a:buFont typeface="Arial" panose="020B0604020202020204" pitchFamily="34" charset="0"/>
              <a:buChar char="•"/>
              <a:defRPr/>
            </a:pPr>
            <a:r>
              <a:rPr lang="es-ES" sz="1300" dirty="0">
                <a:latin typeface="Nunito Sans" pitchFamily="2" charset="0"/>
              </a:rPr>
              <a:t>Plataforma Estratégica: Misión, visión, objetivos estratégicos</a:t>
            </a:r>
          </a:p>
          <a:p>
            <a:pPr marL="179388" indent="-179388" algn="just" fontAlgn="b">
              <a:buClr>
                <a:srgbClr val="70AD47">
                  <a:lumMod val="75000"/>
                </a:srgbClr>
              </a:buClr>
              <a:buSzPct val="110000"/>
              <a:buFont typeface="Arial" panose="020B0604020202020204" pitchFamily="34" charset="0"/>
              <a:buChar char="•"/>
              <a:defRPr/>
            </a:pPr>
            <a:r>
              <a:rPr lang="es-ES" sz="1300" dirty="0">
                <a:latin typeface="Nunito Sans" pitchFamily="2" charset="0"/>
              </a:rPr>
              <a:t>Planes estratégicos definidos (12) e incorporados al Plan de Acción</a:t>
            </a:r>
          </a:p>
          <a:p>
            <a:pPr marL="179388" indent="-179388" algn="just" fontAlgn="b">
              <a:buClr>
                <a:srgbClr val="70AD47">
                  <a:lumMod val="75000"/>
                </a:srgbClr>
              </a:buClr>
              <a:buSzPct val="110000"/>
              <a:buFont typeface="Arial" panose="020B0604020202020204" pitchFamily="34" charset="0"/>
              <a:buChar char="•"/>
              <a:defRPr/>
            </a:pPr>
            <a:r>
              <a:rPr lang="es-ES" sz="1300" dirty="0">
                <a:latin typeface="Nunito Sans" pitchFamily="2" charset="0"/>
              </a:rPr>
              <a:t>Plan de acción, metas y acciones alineadas con el Plan de Desarrollo</a:t>
            </a:r>
          </a:p>
          <a:p>
            <a:pPr marL="179388" indent="-179388" algn="just" fontAlgn="b">
              <a:buClr>
                <a:srgbClr val="70AD47">
                  <a:lumMod val="75000"/>
                </a:srgbClr>
              </a:buClr>
              <a:buSzPct val="110000"/>
              <a:buFont typeface="Arial" panose="020B0604020202020204" pitchFamily="34" charset="0"/>
              <a:buChar char="•"/>
              <a:defRPr/>
            </a:pPr>
            <a:r>
              <a:rPr lang="es-ES" sz="1300" dirty="0">
                <a:latin typeface="Nunito Sans" pitchFamily="2" charset="0"/>
              </a:rPr>
              <a:t>Modelo de operación por procesos implementado</a:t>
            </a:r>
          </a:p>
          <a:p>
            <a:pPr marL="179388" indent="-179388" algn="just" fontAlgn="b">
              <a:buClr>
                <a:srgbClr val="70AD47">
                  <a:lumMod val="75000"/>
                </a:srgbClr>
              </a:buClr>
              <a:buSzPct val="110000"/>
              <a:buFont typeface="Arial" panose="020B0604020202020204" pitchFamily="34" charset="0"/>
              <a:buChar char="•"/>
              <a:defRPr/>
            </a:pPr>
            <a:r>
              <a:rPr lang="es-ES" sz="1300" dirty="0">
                <a:latin typeface="Nunito Sans" pitchFamily="2" charset="0"/>
              </a:rPr>
              <a:t>Caracterización y procedimientos definidos</a:t>
            </a:r>
          </a:p>
          <a:p>
            <a:pPr marL="179388" indent="-179388" algn="just" fontAlgn="b">
              <a:buClr>
                <a:srgbClr val="70AD47">
                  <a:lumMod val="75000"/>
                </a:srgbClr>
              </a:buClr>
              <a:buSzPct val="110000"/>
              <a:buFont typeface="Arial" panose="020B0604020202020204" pitchFamily="34" charset="0"/>
              <a:buChar char="•"/>
              <a:defRPr/>
            </a:pPr>
            <a:r>
              <a:rPr lang="es-ES" sz="1300" dirty="0">
                <a:latin typeface="Nunito Sans" pitchFamily="2" charset="0"/>
              </a:rPr>
              <a:t>Partes interesadas y grupos de valor identificados</a:t>
            </a:r>
          </a:p>
          <a:p>
            <a:pPr marL="179388" indent="-179388" algn="just" fontAlgn="b">
              <a:buClr>
                <a:srgbClr val="70AD47">
                  <a:lumMod val="75000"/>
                </a:srgbClr>
              </a:buClr>
              <a:buSzPct val="110000"/>
              <a:buFont typeface="Arial" panose="020B0604020202020204" pitchFamily="34" charset="0"/>
              <a:buChar char="•"/>
              <a:defRPr/>
            </a:pPr>
            <a:r>
              <a:rPr lang="es-ES" sz="1300" dirty="0">
                <a:latin typeface="Nunito Sans" pitchFamily="2" charset="0"/>
              </a:rPr>
              <a:t>Lineamientos para gestión de riesgos implementada</a:t>
            </a:r>
          </a:p>
          <a:p>
            <a:pPr marL="179388" indent="-179388" algn="just" fontAlgn="b">
              <a:buClr>
                <a:srgbClr val="70AD47">
                  <a:lumMod val="75000"/>
                </a:srgbClr>
              </a:buClr>
              <a:buSzPct val="110000"/>
              <a:buFont typeface="Arial" panose="020B0604020202020204" pitchFamily="34" charset="0"/>
              <a:buChar char="•"/>
              <a:defRPr/>
            </a:pPr>
            <a:r>
              <a:rPr lang="es-ES" sz="1300" dirty="0">
                <a:latin typeface="Nunito Sans" pitchFamily="2" charset="0"/>
              </a:rPr>
              <a:t>Portafolio de servicios definido</a:t>
            </a:r>
          </a:p>
          <a:p>
            <a:pPr marL="179388" indent="-179388" algn="just" fontAlgn="b">
              <a:buClr>
                <a:srgbClr val="70AD47">
                  <a:lumMod val="75000"/>
                </a:srgbClr>
              </a:buClr>
              <a:buSzPct val="110000"/>
              <a:buFont typeface="Arial" panose="020B0604020202020204" pitchFamily="34" charset="0"/>
              <a:buChar char="•"/>
              <a:defRPr/>
            </a:pPr>
            <a:r>
              <a:rPr lang="es-ES" sz="1300" dirty="0">
                <a:latin typeface="Nunito Sans" pitchFamily="2" charset="0"/>
              </a:rPr>
              <a:t>Espacios para la participación ciudadana</a:t>
            </a:r>
          </a:p>
          <a:p>
            <a:pPr marL="179388" indent="-179388" algn="just" fontAlgn="b">
              <a:buClr>
                <a:srgbClr val="70AD47">
                  <a:lumMod val="75000"/>
                </a:srgbClr>
              </a:buClr>
              <a:buSzPct val="110000"/>
              <a:buFont typeface="Arial" panose="020B0604020202020204" pitchFamily="34" charset="0"/>
              <a:buChar char="•"/>
              <a:defRPr/>
            </a:pPr>
            <a:r>
              <a:rPr lang="es-ES" sz="1300" dirty="0">
                <a:latin typeface="Nunito Sans" pitchFamily="2" charset="0"/>
              </a:rPr>
              <a:t>Comité de Gestión y Desempeño implementado</a:t>
            </a:r>
          </a:p>
          <a:p>
            <a:pPr marL="179388" indent="-179388" algn="just" fontAlgn="b">
              <a:buClr>
                <a:srgbClr val="70AD47">
                  <a:lumMod val="75000"/>
                </a:srgbClr>
              </a:buClr>
              <a:buSzPct val="110000"/>
              <a:buFont typeface="Arial" panose="020B0604020202020204" pitchFamily="34" charset="0"/>
              <a:buChar char="•"/>
              <a:defRPr/>
            </a:pPr>
            <a:r>
              <a:rPr lang="es-ES" sz="1300" dirty="0">
                <a:latin typeface="Nunito Sans" pitchFamily="2" charset="0"/>
              </a:rPr>
              <a:t>Estrategias para el fortalecimiento de la relación con la ciudadanía y grupos de valor definida con recursos y procedimientos</a:t>
            </a:r>
          </a:p>
          <a:p>
            <a:pPr marL="179388" indent="-179388" algn="just" fontAlgn="b">
              <a:buClr>
                <a:srgbClr val="70AD47">
                  <a:lumMod val="75000"/>
                </a:srgbClr>
              </a:buClr>
              <a:buSzPct val="110000"/>
              <a:buFont typeface="Arial" panose="020B0604020202020204" pitchFamily="34" charset="0"/>
              <a:buChar char="•"/>
              <a:defRPr/>
            </a:pPr>
            <a:r>
              <a:rPr lang="es-ES" sz="1300" dirty="0">
                <a:latin typeface="Nunito Sans" pitchFamily="2" charset="0"/>
              </a:rPr>
              <a:t>Trámites reportados en SUIT</a:t>
            </a:r>
          </a:p>
          <a:p>
            <a:pPr marL="179388" indent="-179388" algn="just" fontAlgn="b">
              <a:buClr>
                <a:srgbClr val="70AD47">
                  <a:lumMod val="75000"/>
                </a:srgbClr>
              </a:buClr>
              <a:buSzPct val="110000"/>
              <a:buFont typeface="Arial" panose="020B0604020202020204" pitchFamily="34" charset="0"/>
              <a:buChar char="•"/>
              <a:defRPr/>
            </a:pPr>
            <a:r>
              <a:rPr lang="es-ES" sz="1300" dirty="0">
                <a:latin typeface="Nunito Sans" pitchFamily="2" charset="0"/>
              </a:rPr>
              <a:t>Política de gestión estadística y gestión del conocimiento definidas e incorporada en la planeación estratégica</a:t>
            </a:r>
            <a:endParaRPr lang="es-CO" sz="1300" dirty="0">
              <a:latin typeface="Nunito Sans" pitchFamily="2" charset="0"/>
            </a:endParaRPr>
          </a:p>
        </p:txBody>
      </p:sp>
    </p:spTree>
    <p:extLst>
      <p:ext uri="{BB962C8B-B14F-4D97-AF65-F5344CB8AC3E}">
        <p14:creationId xmlns:p14="http://schemas.microsoft.com/office/powerpoint/2010/main" val="321968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6">
            <a:extLst>
              <a:ext uri="{FF2B5EF4-FFF2-40B4-BE49-F238E27FC236}">
                <a16:creationId xmlns:a16="http://schemas.microsoft.com/office/drawing/2014/main" id="{B1DABFB0-13F0-FEDD-A9B8-CF4A0DA9B957}"/>
              </a:ext>
            </a:extLst>
          </p:cNvPr>
          <p:cNvSpPr txBox="1"/>
          <p:nvPr/>
        </p:nvSpPr>
        <p:spPr>
          <a:xfrm>
            <a:off x="122179" y="41527"/>
            <a:ext cx="9790387" cy="1015663"/>
          </a:xfrm>
          <a:prstGeom prst="rect">
            <a:avLst/>
          </a:prstGeom>
          <a:noFill/>
        </p:spPr>
        <p:txBody>
          <a:bodyPr wrap="square" rtlCol="0">
            <a:spAutoFit/>
          </a:bodyPr>
          <a:lstStyle>
            <a:defPPr>
              <a:defRPr lang="es-CO"/>
            </a:defPPr>
            <a:lvl1pPr>
              <a:defRPr sz="3200" b="1">
                <a:solidFill>
                  <a:srgbClr val="4DAF46"/>
                </a:solidFill>
                <a:latin typeface="Verdana" panose="020B0604030504040204" pitchFamily="34" charset="0"/>
                <a:ea typeface="Verdana" panose="020B0604030504040204" pitchFamily="34" charset="0"/>
              </a:defRPr>
            </a:lvl1pPr>
          </a:lstStyle>
          <a:p>
            <a:pPr algn="ctr"/>
            <a:r>
              <a:rPr lang="es-CO" dirty="0"/>
              <a:t>Principales Oportunidades</a:t>
            </a:r>
          </a:p>
          <a:p>
            <a:pPr algn="ctr"/>
            <a:r>
              <a:rPr lang="es-CO" sz="2800" dirty="0">
                <a:solidFill>
                  <a:schemeClr val="bg2">
                    <a:lumMod val="50000"/>
                  </a:schemeClr>
                </a:solidFill>
              </a:rPr>
              <a:t>Índice de Desempeño Institucional</a:t>
            </a:r>
            <a:endParaRPr lang="es-ES" sz="2800" dirty="0">
              <a:solidFill>
                <a:schemeClr val="bg2">
                  <a:lumMod val="50000"/>
                </a:schemeClr>
              </a:solidFill>
            </a:endParaRPr>
          </a:p>
        </p:txBody>
      </p:sp>
      <p:sp>
        <p:nvSpPr>
          <p:cNvPr id="7" name="CuadroTexto 6">
            <a:extLst>
              <a:ext uri="{FF2B5EF4-FFF2-40B4-BE49-F238E27FC236}">
                <a16:creationId xmlns:a16="http://schemas.microsoft.com/office/drawing/2014/main" id="{A5A4365F-585A-175F-C99A-5CAB19F4B88B}"/>
              </a:ext>
            </a:extLst>
          </p:cNvPr>
          <p:cNvSpPr txBox="1"/>
          <p:nvPr/>
        </p:nvSpPr>
        <p:spPr>
          <a:xfrm>
            <a:off x="180974" y="1362989"/>
            <a:ext cx="5860515" cy="4473908"/>
          </a:xfrm>
          <a:prstGeom prst="rect">
            <a:avLst/>
          </a:prstGeom>
          <a:solidFill>
            <a:schemeClr val="bg1">
              <a:lumMod val="95000"/>
            </a:schemeClr>
          </a:solidFill>
          <a:ln>
            <a:noFill/>
          </a:ln>
        </p:spPr>
        <p:txBody>
          <a:bodyPr wrap="square" lIns="36000" tIns="36000" rIns="36000" bIns="36000" rtlCol="0">
            <a:spAutoFit/>
          </a:bodyPr>
          <a:lstStyle/>
          <a:p>
            <a:pPr algn="just"/>
            <a:r>
              <a:rPr lang="es-CO" sz="1600" b="1" dirty="0">
                <a:solidFill>
                  <a:srgbClr val="C00000"/>
                </a:solidFill>
                <a:effectLst>
                  <a:outerShdw blurRad="38100" dist="38100" dir="2700000" algn="tl">
                    <a:srgbClr val="000000">
                      <a:alpha val="43137"/>
                    </a:srgbClr>
                  </a:outerShdw>
                </a:effectLst>
                <a:latin typeface="Nunito Sans" pitchFamily="2" charset="0"/>
                <a:ea typeface="Verdana" panose="020B0604030504040204" pitchFamily="34" charset="0"/>
              </a:rPr>
              <a:t>GESTIÓN DOCUMENTAL            </a:t>
            </a:r>
            <a:r>
              <a:rPr lang="es-CO" sz="1600" b="1" dirty="0">
                <a:solidFill>
                  <a:srgbClr val="C00000"/>
                </a:solidFill>
                <a:latin typeface="Nunito Sans" pitchFamily="2" charset="0"/>
                <a:ea typeface="Verdana" panose="020B0604030504040204" pitchFamily="34" charset="0"/>
              </a:rPr>
              <a:t>                                 </a:t>
            </a:r>
            <a:r>
              <a:rPr lang="es-CO" sz="1000" b="1" dirty="0">
                <a:solidFill>
                  <a:srgbClr val="C00000"/>
                </a:solidFill>
                <a:latin typeface="Nunito Sans" pitchFamily="2" charset="0"/>
                <a:ea typeface="Verdana" panose="020B0604030504040204" pitchFamily="34" charset="0"/>
              </a:rPr>
              <a:t>Puntaje. 64,8</a:t>
            </a:r>
            <a:endParaRPr lang="es-CO" sz="1400" b="1" dirty="0">
              <a:solidFill>
                <a:srgbClr val="C00000"/>
              </a:solidFill>
              <a:latin typeface="Nunito Sans" pitchFamily="2" charset="0"/>
              <a:ea typeface="Verdana" panose="020B0604030504040204" pitchFamily="34" charset="0"/>
            </a:endParaRPr>
          </a:p>
          <a:p>
            <a:pPr algn="just"/>
            <a:endParaRPr lang="es-CO" sz="500" dirty="0">
              <a:solidFill>
                <a:schemeClr val="accent6">
                  <a:lumMod val="75000"/>
                </a:schemeClr>
              </a:solidFill>
              <a:latin typeface="Nunito Sans" pitchFamily="2" charset="0"/>
              <a:ea typeface="Verdana" panose="020B0604030504040204" pitchFamily="34" charset="0"/>
            </a:endParaRPr>
          </a:p>
          <a:p>
            <a:pPr algn="just"/>
            <a:endParaRPr lang="es-CO" sz="500" dirty="0">
              <a:solidFill>
                <a:schemeClr val="accent6">
                  <a:lumMod val="75000"/>
                </a:schemeClr>
              </a:solidFill>
              <a:latin typeface="Nunito Sans" pitchFamily="2" charset="0"/>
              <a:ea typeface="Verdana" panose="020B0604030504040204" pitchFamily="34" charset="0"/>
            </a:endParaRPr>
          </a:p>
          <a:p>
            <a:pPr marL="180975" indent="-180975" algn="just">
              <a:buClr>
                <a:srgbClr val="C00000"/>
              </a:buClr>
              <a:buFont typeface="Arial" panose="020B0604020202020204" pitchFamily="34" charset="0"/>
              <a:buChar char="•"/>
            </a:pPr>
            <a:r>
              <a:rPr lang="es-ES" sz="1300" dirty="0">
                <a:latin typeface="Nunito Sans" pitchFamily="2" charset="0"/>
              </a:rPr>
              <a:t>Espacios físicos suficientes para sus archivos, teniendo en cuenta las especificaciones técnicas existentes</a:t>
            </a:r>
          </a:p>
          <a:p>
            <a:pPr marL="180975" indent="-180975" algn="just">
              <a:buClr>
                <a:srgbClr val="C00000"/>
              </a:buClr>
              <a:buFont typeface="Arial" panose="020B0604020202020204" pitchFamily="34" charset="0"/>
              <a:buChar char="•"/>
            </a:pPr>
            <a:r>
              <a:rPr lang="es-ES" sz="1300" dirty="0">
                <a:latin typeface="Nunito Sans" pitchFamily="2" charset="0"/>
              </a:rPr>
              <a:t>Inventario de toda la documentación de sus archivos de gestión en el Formato Único de Inventario Documental – FUID</a:t>
            </a:r>
          </a:p>
          <a:p>
            <a:pPr marL="180975" indent="-180975" algn="just">
              <a:buClr>
                <a:srgbClr val="C00000"/>
              </a:buClr>
              <a:buFont typeface="Arial" panose="020B0604020202020204" pitchFamily="34" charset="0"/>
              <a:buChar char="•"/>
            </a:pPr>
            <a:r>
              <a:rPr lang="es-ES" sz="1300" dirty="0">
                <a:latin typeface="Nunito Sans" pitchFamily="2" charset="0"/>
              </a:rPr>
              <a:t>Fondo Documental Acumulado –FDA organizado con tablas de valoración documental implementadas</a:t>
            </a:r>
          </a:p>
          <a:p>
            <a:pPr marL="180975" indent="-180975" algn="just">
              <a:buClr>
                <a:srgbClr val="C00000"/>
              </a:buClr>
              <a:buFont typeface="Arial" panose="020B0604020202020204" pitchFamily="34" charset="0"/>
              <a:buChar char="•"/>
            </a:pPr>
            <a:r>
              <a:rPr lang="es-ES" sz="1300" dirty="0">
                <a:latin typeface="Nunito Sans" pitchFamily="2" charset="0"/>
              </a:rPr>
              <a:t>Plan de Conservación Documental implementado como parte integral del Sistema Integrado de Conservación – SIC</a:t>
            </a:r>
          </a:p>
          <a:p>
            <a:pPr marL="180975" indent="-180975" algn="just">
              <a:buClr>
                <a:srgbClr val="C00000"/>
              </a:buClr>
              <a:buFont typeface="Arial" panose="020B0604020202020204" pitchFamily="34" charset="0"/>
              <a:buChar char="•"/>
            </a:pPr>
            <a:r>
              <a:rPr lang="es-ES" sz="1300" dirty="0">
                <a:latin typeface="Nunito Sans" pitchFamily="2" charset="0"/>
              </a:rPr>
              <a:t>Sistema de Gestión de Documentos Electrónicos de Archivo (SGDEA) implementado de acuerdo con </a:t>
            </a:r>
            <a:r>
              <a:rPr lang="es-CO" sz="1300" dirty="0">
                <a:latin typeface="Nunito Sans" pitchFamily="2" charset="0"/>
              </a:rPr>
              <a:t>el Modelo de Requisitos para la Gestión de Documentos Electrónicos</a:t>
            </a:r>
          </a:p>
          <a:p>
            <a:pPr marL="180975" indent="-180975" algn="just">
              <a:buClr>
                <a:srgbClr val="C00000"/>
              </a:buClr>
              <a:buFont typeface="Arial" panose="020B0604020202020204" pitchFamily="34" charset="0"/>
              <a:buChar char="•"/>
            </a:pPr>
            <a:r>
              <a:rPr lang="es-ES" sz="1300" dirty="0">
                <a:latin typeface="Nunito Sans" pitchFamily="2" charset="0"/>
              </a:rPr>
              <a:t>Procedimiento de digitalización de documentos de archivo implementado</a:t>
            </a:r>
          </a:p>
          <a:p>
            <a:pPr marL="180975" indent="-180975" algn="just">
              <a:buClr>
                <a:srgbClr val="C00000"/>
              </a:buClr>
              <a:buFont typeface="Arial" panose="020B0604020202020204" pitchFamily="34" charset="0"/>
              <a:buChar char="•"/>
            </a:pPr>
            <a:r>
              <a:rPr lang="es-ES" sz="1300" dirty="0">
                <a:solidFill>
                  <a:prstClr val="black"/>
                </a:solidFill>
                <a:latin typeface="Nunito Sans" pitchFamily="2" charset="0"/>
              </a:rPr>
              <a:t>Documentación de carácter histórico organizada y socializada con fines culturales</a:t>
            </a:r>
          </a:p>
          <a:p>
            <a:pPr marL="180975" indent="-180975" algn="just">
              <a:buClr>
                <a:srgbClr val="C00000"/>
              </a:buClr>
              <a:buFont typeface="Arial" panose="020B0604020202020204" pitchFamily="34" charset="0"/>
              <a:buChar char="•"/>
            </a:pPr>
            <a:r>
              <a:rPr lang="es-CO" sz="1300" dirty="0">
                <a:solidFill>
                  <a:prstClr val="black"/>
                </a:solidFill>
                <a:latin typeface="Nunito Sans" pitchFamily="2" charset="0"/>
              </a:rPr>
              <a:t>Plan de Preservación Digital a largo plazo implementado </a:t>
            </a:r>
            <a:endParaRPr lang="es-ES" sz="1300" dirty="0">
              <a:solidFill>
                <a:prstClr val="black"/>
              </a:solidFill>
              <a:latin typeface="Nunito Sans" pitchFamily="2" charset="0"/>
            </a:endParaRPr>
          </a:p>
          <a:p>
            <a:pPr marL="180975" indent="-180975" algn="just">
              <a:buClr>
                <a:srgbClr val="C00000"/>
              </a:buClr>
              <a:buFont typeface="Arial" panose="020B0604020202020204" pitchFamily="34" charset="0"/>
              <a:buChar char="•"/>
            </a:pPr>
            <a:r>
              <a:rPr lang="es-CO" sz="1300" dirty="0">
                <a:solidFill>
                  <a:prstClr val="black"/>
                </a:solidFill>
                <a:latin typeface="Nunito Sans" pitchFamily="2" charset="0"/>
              </a:rPr>
              <a:t>Autodiagnóstico del Modelo de Gestión Documental y Administración de archivos - que permite generar una hoja de ruta para su implementación</a:t>
            </a:r>
          </a:p>
          <a:p>
            <a:pPr marL="180975" indent="-180975" algn="just">
              <a:buClr>
                <a:srgbClr val="C00000"/>
              </a:buClr>
              <a:buFont typeface="Arial" panose="020B0604020202020204" pitchFamily="34" charset="0"/>
              <a:buChar char="•"/>
            </a:pPr>
            <a:r>
              <a:rPr lang="es-CO" sz="1300" dirty="0">
                <a:solidFill>
                  <a:prstClr val="black"/>
                </a:solidFill>
                <a:latin typeface="Nunito Sans" pitchFamily="2" charset="0"/>
              </a:rPr>
              <a:t>Articulación de la Política de Archivos y Gestión Documental, con la Política de Seguridad Digital desde el Comité Institucional de Gestión y Desempeño -CIGD</a:t>
            </a:r>
          </a:p>
        </p:txBody>
      </p:sp>
      <p:sp>
        <p:nvSpPr>
          <p:cNvPr id="8" name="CuadroTexto 7">
            <a:extLst>
              <a:ext uri="{FF2B5EF4-FFF2-40B4-BE49-F238E27FC236}">
                <a16:creationId xmlns:a16="http://schemas.microsoft.com/office/drawing/2014/main" id="{E93B8D52-52BD-C0AF-9446-4A5C10E9379B}"/>
              </a:ext>
            </a:extLst>
          </p:cNvPr>
          <p:cNvSpPr txBox="1"/>
          <p:nvPr/>
        </p:nvSpPr>
        <p:spPr>
          <a:xfrm>
            <a:off x="6150512" y="1362989"/>
            <a:ext cx="5860514" cy="2796526"/>
          </a:xfrm>
          <a:prstGeom prst="rect">
            <a:avLst/>
          </a:prstGeom>
          <a:solidFill>
            <a:schemeClr val="bg1">
              <a:lumMod val="95000"/>
            </a:schemeClr>
          </a:solidFill>
          <a:ln>
            <a:noFill/>
          </a:ln>
        </p:spPr>
        <p:txBody>
          <a:bodyPr wrap="square" lIns="36000" tIns="36000" rIns="36000" bIns="36000" rtlCol="0">
            <a:spAutoFit/>
          </a:bodyPr>
          <a:lstStyle/>
          <a:p>
            <a:pPr algn="just"/>
            <a:r>
              <a:rPr lang="es-CO" sz="1600" b="1" dirty="0">
                <a:solidFill>
                  <a:srgbClr val="C00000"/>
                </a:solidFill>
                <a:effectLst>
                  <a:outerShdw blurRad="38100" dist="38100" dir="2700000" algn="tl">
                    <a:srgbClr val="000000">
                      <a:alpha val="43137"/>
                    </a:srgbClr>
                  </a:outerShdw>
                </a:effectLst>
                <a:latin typeface="Nunito Sans" pitchFamily="2" charset="0"/>
                <a:ea typeface="Verdana" panose="020B0604030504040204" pitchFamily="34" charset="0"/>
              </a:rPr>
              <a:t>RACIONALIZACIÓN DE TRÁMITES            </a:t>
            </a:r>
            <a:r>
              <a:rPr lang="es-CO" sz="1600" b="1" dirty="0">
                <a:solidFill>
                  <a:srgbClr val="C00000"/>
                </a:solidFill>
                <a:latin typeface="Nunito Sans" pitchFamily="2" charset="0"/>
                <a:ea typeface="Verdana" panose="020B0604030504040204" pitchFamily="34" charset="0"/>
              </a:rPr>
              <a:t>                  </a:t>
            </a:r>
            <a:r>
              <a:rPr lang="es-CO" sz="1000" b="1" dirty="0">
                <a:solidFill>
                  <a:srgbClr val="C00000"/>
                </a:solidFill>
                <a:latin typeface="Nunito Sans" pitchFamily="2" charset="0"/>
                <a:ea typeface="Verdana" panose="020B0604030504040204" pitchFamily="34" charset="0"/>
              </a:rPr>
              <a:t>Puntaje. 76,7</a:t>
            </a:r>
            <a:endParaRPr lang="es-CO" sz="1400" b="1" dirty="0">
              <a:solidFill>
                <a:srgbClr val="C00000"/>
              </a:solidFill>
              <a:latin typeface="Nunito Sans" pitchFamily="2" charset="0"/>
              <a:ea typeface="Verdana" panose="020B0604030504040204" pitchFamily="34" charset="0"/>
            </a:endParaRPr>
          </a:p>
          <a:p>
            <a:pPr algn="just"/>
            <a:endParaRPr lang="es-CO" sz="500" dirty="0">
              <a:solidFill>
                <a:schemeClr val="accent6">
                  <a:lumMod val="75000"/>
                </a:schemeClr>
              </a:solidFill>
              <a:latin typeface="Nunito Sans" pitchFamily="2" charset="0"/>
              <a:ea typeface="Verdana" panose="020B0604030504040204" pitchFamily="34" charset="0"/>
            </a:endParaRPr>
          </a:p>
          <a:p>
            <a:pPr marL="180975" indent="-180975" algn="just">
              <a:buClr>
                <a:srgbClr val="C00000"/>
              </a:buClr>
              <a:buFont typeface="Arial" panose="020B0604020202020204" pitchFamily="34" charset="0"/>
              <a:buChar char="•"/>
            </a:pPr>
            <a:r>
              <a:rPr lang="es-ES" sz="1300" dirty="0">
                <a:latin typeface="Nunito Sans" pitchFamily="2" charset="0"/>
              </a:rPr>
              <a:t>Bajo avance en la sistematización de trámites y OPAS</a:t>
            </a:r>
          </a:p>
          <a:p>
            <a:pPr marL="361950" lvl="1" indent="-180975" algn="just">
              <a:buClr>
                <a:srgbClr val="C00000"/>
              </a:buClr>
              <a:buFont typeface="Arial" panose="020B0604020202020204" pitchFamily="34" charset="0"/>
              <a:buChar char="•"/>
            </a:pPr>
            <a:r>
              <a:rPr lang="es-ES" sz="1300" dirty="0">
                <a:latin typeface="Nunito Sans" pitchFamily="2" charset="0"/>
              </a:rPr>
              <a:t>Trámites 17: 1 Totalmente en Línea, 6 parcialmente en línea y 10 presenciales</a:t>
            </a:r>
          </a:p>
          <a:p>
            <a:pPr marL="361950" lvl="1" indent="-180975" algn="just">
              <a:buClr>
                <a:srgbClr val="C00000"/>
              </a:buClr>
              <a:buFont typeface="Arial" panose="020B0604020202020204" pitchFamily="34" charset="0"/>
              <a:buChar char="•"/>
            </a:pPr>
            <a:r>
              <a:rPr lang="es-ES" sz="1300" dirty="0">
                <a:latin typeface="Nunito Sans" pitchFamily="2" charset="0"/>
              </a:rPr>
              <a:t>OPAS: 3: 1 parcialmente, 2 sin sistematizar, Consultas de información pública sin identificar ni registrar</a:t>
            </a:r>
          </a:p>
          <a:p>
            <a:pPr marL="180975" indent="-180975">
              <a:buClr>
                <a:srgbClr val="C00000"/>
              </a:buClr>
              <a:buFont typeface="Arial" panose="020B0604020202020204" pitchFamily="34" charset="0"/>
              <a:buChar char="•"/>
            </a:pPr>
            <a:r>
              <a:rPr lang="es-ES" sz="1300" dirty="0">
                <a:latin typeface="Nunito Sans" pitchFamily="2" charset="0"/>
              </a:rPr>
              <a:t>Trámites que requiere servicio de intercambio e interoperabilidad</a:t>
            </a:r>
          </a:p>
          <a:p>
            <a:pPr marL="180975" indent="-180975">
              <a:buClr>
                <a:srgbClr val="C00000"/>
              </a:buClr>
              <a:buFont typeface="Arial" panose="020B0604020202020204" pitchFamily="34" charset="0"/>
              <a:buChar char="•"/>
            </a:pPr>
            <a:r>
              <a:rPr lang="es-ES" sz="1300" dirty="0">
                <a:latin typeface="Nunito Sans" pitchFamily="2" charset="0"/>
              </a:rPr>
              <a:t>Trámites que requieren autenticar la identidad del usuario</a:t>
            </a:r>
          </a:p>
          <a:p>
            <a:pPr marL="180975" indent="-180975">
              <a:buClr>
                <a:srgbClr val="C00000"/>
              </a:buClr>
              <a:buFont typeface="Arial" panose="020B0604020202020204" pitchFamily="34" charset="0"/>
              <a:buChar char="•"/>
            </a:pPr>
            <a:r>
              <a:rPr lang="es-ES" sz="1300" dirty="0">
                <a:latin typeface="Nunito Sans" pitchFamily="2" charset="0"/>
              </a:rPr>
              <a:t>Servicio de autenticación digital de los Servicios Ciudadanos Digitales</a:t>
            </a:r>
          </a:p>
          <a:p>
            <a:pPr marL="180975" indent="-180975">
              <a:buClr>
                <a:srgbClr val="C00000"/>
              </a:buClr>
              <a:buFont typeface="Arial" panose="020B0604020202020204" pitchFamily="34" charset="0"/>
              <a:buChar char="•"/>
            </a:pPr>
            <a:r>
              <a:rPr lang="es-ES" sz="1300" dirty="0">
                <a:latin typeface="Nunito Sans" pitchFamily="2" charset="0"/>
              </a:rPr>
              <a:t>Criterios de accesibilidad y usabilidad en trámites y OPAS en línea y parcialmente en línea </a:t>
            </a:r>
          </a:p>
          <a:p>
            <a:pPr marL="180975" indent="-180975">
              <a:buClr>
                <a:srgbClr val="C00000"/>
              </a:buClr>
              <a:buFont typeface="Arial" panose="020B0604020202020204" pitchFamily="34" charset="0"/>
              <a:buChar char="•"/>
            </a:pPr>
            <a:r>
              <a:rPr lang="es-ES" sz="1300" dirty="0">
                <a:latin typeface="Nunito Sans" pitchFamily="2" charset="0"/>
              </a:rPr>
              <a:t>Implementar seguimiento en línea para usuarios </a:t>
            </a:r>
          </a:p>
          <a:p>
            <a:pPr marL="180975" indent="-180975">
              <a:buClr>
                <a:srgbClr val="C00000"/>
              </a:buClr>
              <a:buFont typeface="Arial" panose="020B0604020202020204" pitchFamily="34" charset="0"/>
              <a:buChar char="•"/>
            </a:pPr>
            <a:r>
              <a:rPr lang="es-CO" sz="1300" dirty="0">
                <a:latin typeface="Nunito Sans" pitchFamily="2" charset="0"/>
              </a:rPr>
              <a:t>Medición de usuarios y beneficios de uso de Carpeta Ciudadana Digital</a:t>
            </a:r>
          </a:p>
        </p:txBody>
      </p:sp>
      <p:sp>
        <p:nvSpPr>
          <p:cNvPr id="9" name="CuadroTexto 8">
            <a:extLst>
              <a:ext uri="{FF2B5EF4-FFF2-40B4-BE49-F238E27FC236}">
                <a16:creationId xmlns:a16="http://schemas.microsoft.com/office/drawing/2014/main" id="{99D2A2EB-8946-9C2D-AD40-FCBDCAFC89BE}"/>
              </a:ext>
            </a:extLst>
          </p:cNvPr>
          <p:cNvSpPr txBox="1"/>
          <p:nvPr/>
        </p:nvSpPr>
        <p:spPr>
          <a:xfrm>
            <a:off x="6150512" y="4258589"/>
            <a:ext cx="5860514" cy="1719308"/>
          </a:xfrm>
          <a:prstGeom prst="rect">
            <a:avLst/>
          </a:prstGeom>
          <a:solidFill>
            <a:schemeClr val="bg1">
              <a:lumMod val="95000"/>
            </a:schemeClr>
          </a:solidFill>
          <a:ln>
            <a:noFill/>
          </a:ln>
        </p:spPr>
        <p:txBody>
          <a:bodyPr wrap="square" lIns="36000" tIns="36000" rIns="36000" bIns="36000" rtlCol="0">
            <a:spAutoFit/>
          </a:bodyPr>
          <a:lstStyle/>
          <a:p>
            <a:pPr algn="just"/>
            <a:r>
              <a:rPr lang="es-CO" sz="1600" b="1" dirty="0">
                <a:solidFill>
                  <a:srgbClr val="C00000"/>
                </a:solidFill>
                <a:effectLst>
                  <a:outerShdw blurRad="38100" dist="38100" dir="2700000" algn="tl">
                    <a:srgbClr val="000000">
                      <a:alpha val="43137"/>
                    </a:srgbClr>
                  </a:outerShdw>
                </a:effectLst>
                <a:latin typeface="Nunito Sans" pitchFamily="2" charset="0"/>
                <a:ea typeface="Verdana" panose="020B0604030504040204" pitchFamily="34" charset="0"/>
              </a:rPr>
              <a:t>GESTIÓN PRESUPUESTAL            </a:t>
            </a:r>
            <a:r>
              <a:rPr lang="es-CO" sz="1600" b="1" dirty="0">
                <a:solidFill>
                  <a:srgbClr val="C00000"/>
                </a:solidFill>
                <a:latin typeface="Nunito Sans" pitchFamily="2" charset="0"/>
                <a:ea typeface="Verdana" panose="020B0604030504040204" pitchFamily="34" charset="0"/>
              </a:rPr>
              <a:t>                                </a:t>
            </a:r>
            <a:r>
              <a:rPr lang="es-CO" sz="1000" b="1" dirty="0">
                <a:solidFill>
                  <a:srgbClr val="C00000"/>
                </a:solidFill>
                <a:latin typeface="Nunito Sans" pitchFamily="2" charset="0"/>
                <a:ea typeface="Verdana" panose="020B0604030504040204" pitchFamily="34" charset="0"/>
              </a:rPr>
              <a:t>Puntaje. 77,3</a:t>
            </a:r>
            <a:endParaRPr lang="es-CO" sz="1400" b="1" dirty="0">
              <a:solidFill>
                <a:srgbClr val="C00000"/>
              </a:solidFill>
              <a:latin typeface="Nunito Sans" pitchFamily="2" charset="0"/>
              <a:ea typeface="Verdana" panose="020B0604030504040204" pitchFamily="34" charset="0"/>
            </a:endParaRPr>
          </a:p>
          <a:p>
            <a:pPr marL="285750" indent="-285750">
              <a:buFont typeface="Arial" panose="020B0604020202020204" pitchFamily="34" charset="0"/>
              <a:buChar char="•"/>
            </a:pPr>
            <a:endParaRPr lang="es-ES" sz="800" b="0" dirty="0">
              <a:solidFill>
                <a:schemeClr val="dk1"/>
              </a:solidFill>
              <a:latin typeface="VeNDANA"/>
            </a:endParaRPr>
          </a:p>
          <a:p>
            <a:pPr marL="180975" indent="-180975">
              <a:buClr>
                <a:srgbClr val="C00000"/>
              </a:buClr>
              <a:buFont typeface="Arial" panose="020B0604020202020204" pitchFamily="34" charset="0"/>
              <a:buChar char="•"/>
            </a:pPr>
            <a:r>
              <a:rPr lang="es-ES" sz="1300" dirty="0">
                <a:latin typeface="Nunito Sans" pitchFamily="2" charset="0"/>
              </a:rPr>
              <a:t>Porcentaje de ejecución presupuestal a nivel de pagos</a:t>
            </a:r>
          </a:p>
          <a:p>
            <a:pPr marL="180975" indent="-180975" fontAlgn="b">
              <a:spcBef>
                <a:spcPts val="0"/>
              </a:spcBef>
              <a:spcAft>
                <a:spcPts val="0"/>
              </a:spcAft>
              <a:buClr>
                <a:srgbClr val="C00000"/>
              </a:buClr>
              <a:buFont typeface="Arial" panose="020B0604020202020204" pitchFamily="34" charset="0"/>
              <a:buChar char="•"/>
            </a:pPr>
            <a:r>
              <a:rPr lang="es-ES" sz="1300" dirty="0">
                <a:latin typeface="Nunito Sans" pitchFamily="2" charset="0"/>
              </a:rPr>
              <a:t>Porcentaje de reservas</a:t>
            </a:r>
          </a:p>
          <a:p>
            <a:pPr marL="180975" indent="-180975" fontAlgn="b">
              <a:buClr>
                <a:srgbClr val="C00000"/>
              </a:buClr>
              <a:buFont typeface="Arial" panose="020B0604020202020204" pitchFamily="34" charset="0"/>
              <a:buChar char="•"/>
            </a:pPr>
            <a:r>
              <a:rPr lang="es-ES" sz="1300" dirty="0">
                <a:latin typeface="Nunito Sans" pitchFamily="2" charset="0"/>
              </a:rPr>
              <a:t>Porcentaje de ejecución reservas</a:t>
            </a:r>
          </a:p>
          <a:p>
            <a:pPr marL="180975" indent="-180975" fontAlgn="b">
              <a:buClr>
                <a:srgbClr val="C00000"/>
              </a:buClr>
              <a:buFont typeface="Arial" panose="020B0604020202020204" pitchFamily="34" charset="0"/>
              <a:buChar char="•"/>
            </a:pPr>
            <a:r>
              <a:rPr lang="es-ES" sz="1300" dirty="0">
                <a:latin typeface="Nunito Sans" pitchFamily="2" charset="0"/>
              </a:rPr>
              <a:t>Plan de Austeridad - Reducción de gasto en: prestación de servicios tiquetes y viáticos, arrendamiento y mantenimiento de bienes, servicios públicos y publicidad</a:t>
            </a:r>
          </a:p>
          <a:p>
            <a:pPr algn="just"/>
            <a:endParaRPr lang="es-CO" sz="500" dirty="0">
              <a:solidFill>
                <a:schemeClr val="accent6">
                  <a:lumMod val="75000"/>
                </a:schemeClr>
              </a:solidFill>
              <a:latin typeface="Nunito Sans" pitchFamily="2" charset="0"/>
              <a:ea typeface="Verdana" panose="020B0604030504040204" pitchFamily="34" charset="0"/>
            </a:endParaRPr>
          </a:p>
        </p:txBody>
      </p:sp>
    </p:spTree>
    <p:extLst>
      <p:ext uri="{BB962C8B-B14F-4D97-AF65-F5344CB8AC3E}">
        <p14:creationId xmlns:p14="http://schemas.microsoft.com/office/powerpoint/2010/main" val="2123128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6">
            <a:extLst>
              <a:ext uri="{FF2B5EF4-FFF2-40B4-BE49-F238E27FC236}">
                <a16:creationId xmlns:a16="http://schemas.microsoft.com/office/drawing/2014/main" id="{B1DABFB0-13F0-FEDD-A9B8-CF4A0DA9B957}"/>
              </a:ext>
            </a:extLst>
          </p:cNvPr>
          <p:cNvSpPr txBox="1"/>
          <p:nvPr/>
        </p:nvSpPr>
        <p:spPr>
          <a:xfrm>
            <a:off x="122179" y="41527"/>
            <a:ext cx="9790387" cy="1015663"/>
          </a:xfrm>
          <a:prstGeom prst="rect">
            <a:avLst/>
          </a:prstGeom>
          <a:noFill/>
        </p:spPr>
        <p:txBody>
          <a:bodyPr wrap="square" rtlCol="0">
            <a:spAutoFit/>
          </a:bodyPr>
          <a:lstStyle>
            <a:defPPr>
              <a:defRPr lang="es-CO"/>
            </a:defPPr>
            <a:lvl1pPr>
              <a:defRPr sz="3200" b="1">
                <a:solidFill>
                  <a:srgbClr val="4DAF46"/>
                </a:solidFill>
                <a:latin typeface="Verdana" panose="020B0604030504040204" pitchFamily="34" charset="0"/>
                <a:ea typeface="Verdana" panose="020B0604030504040204" pitchFamily="34" charset="0"/>
              </a:defRPr>
            </a:lvl1pPr>
          </a:lstStyle>
          <a:p>
            <a:r>
              <a:rPr lang="es-CO" dirty="0"/>
              <a:t>Principales Oportunidades</a:t>
            </a:r>
          </a:p>
          <a:p>
            <a:r>
              <a:rPr lang="es-CO" sz="2800" dirty="0">
                <a:solidFill>
                  <a:schemeClr val="bg2">
                    <a:lumMod val="50000"/>
                  </a:schemeClr>
                </a:solidFill>
              </a:rPr>
              <a:t>Índice de Desempeño Institucional</a:t>
            </a:r>
            <a:endParaRPr lang="es-ES" sz="2800" dirty="0">
              <a:solidFill>
                <a:schemeClr val="bg2">
                  <a:lumMod val="50000"/>
                </a:schemeClr>
              </a:solidFill>
            </a:endParaRPr>
          </a:p>
        </p:txBody>
      </p:sp>
      <p:sp>
        <p:nvSpPr>
          <p:cNvPr id="7" name="CuadroTexto 6">
            <a:extLst>
              <a:ext uri="{FF2B5EF4-FFF2-40B4-BE49-F238E27FC236}">
                <a16:creationId xmlns:a16="http://schemas.microsoft.com/office/drawing/2014/main" id="{A5A4365F-585A-175F-C99A-5CAB19F4B88B}"/>
              </a:ext>
            </a:extLst>
          </p:cNvPr>
          <p:cNvSpPr txBox="1"/>
          <p:nvPr/>
        </p:nvSpPr>
        <p:spPr>
          <a:xfrm>
            <a:off x="810707" y="1410124"/>
            <a:ext cx="10218655" cy="3966077"/>
          </a:xfrm>
          <a:prstGeom prst="rect">
            <a:avLst/>
          </a:prstGeom>
          <a:solidFill>
            <a:schemeClr val="bg1">
              <a:lumMod val="95000"/>
            </a:schemeClr>
          </a:solidFill>
          <a:ln>
            <a:noFill/>
          </a:ln>
        </p:spPr>
        <p:txBody>
          <a:bodyPr wrap="square" lIns="36000" tIns="36000" rIns="36000" bIns="36000" rtlCol="0">
            <a:spAutoFit/>
          </a:bodyPr>
          <a:lstStyle/>
          <a:p>
            <a:pPr algn="just"/>
            <a:r>
              <a:rPr lang="es-CO" sz="1600" b="1" dirty="0">
                <a:solidFill>
                  <a:srgbClr val="C00000"/>
                </a:solidFill>
                <a:effectLst>
                  <a:outerShdw blurRad="38100" dist="38100" dir="2700000" algn="tl">
                    <a:srgbClr val="000000">
                      <a:alpha val="43137"/>
                    </a:srgbClr>
                  </a:outerShdw>
                </a:effectLst>
                <a:latin typeface="Nunito Sans" pitchFamily="2" charset="0"/>
                <a:ea typeface="Verdana" panose="020B0604030504040204" pitchFamily="34" charset="0"/>
              </a:rPr>
              <a:t>GOBIERNO DIGITAL            </a:t>
            </a:r>
            <a:r>
              <a:rPr lang="es-CO" sz="1600" b="1" dirty="0">
                <a:solidFill>
                  <a:srgbClr val="C00000"/>
                </a:solidFill>
                <a:latin typeface="Nunito Sans" pitchFamily="2" charset="0"/>
                <a:ea typeface="Verdana" panose="020B0604030504040204" pitchFamily="34" charset="0"/>
              </a:rPr>
              <a:t>                                                                                                                        </a:t>
            </a:r>
            <a:r>
              <a:rPr lang="es-CO" sz="1000" b="1" dirty="0">
                <a:solidFill>
                  <a:srgbClr val="C00000"/>
                </a:solidFill>
                <a:latin typeface="Nunito Sans" pitchFamily="2" charset="0"/>
                <a:ea typeface="Verdana" panose="020B0604030504040204" pitchFamily="34" charset="0"/>
              </a:rPr>
              <a:t>Puntaje. 82,2</a:t>
            </a:r>
            <a:endParaRPr lang="es-CO" sz="1400" b="1" dirty="0">
              <a:solidFill>
                <a:srgbClr val="C00000"/>
              </a:solidFill>
              <a:latin typeface="Nunito Sans" pitchFamily="2" charset="0"/>
              <a:ea typeface="Verdana" panose="020B0604030504040204" pitchFamily="34" charset="0"/>
            </a:endParaRPr>
          </a:p>
          <a:p>
            <a:pPr algn="just"/>
            <a:endParaRPr lang="es-CO" sz="500" dirty="0">
              <a:solidFill>
                <a:schemeClr val="accent6">
                  <a:lumMod val="75000"/>
                </a:schemeClr>
              </a:solidFill>
              <a:latin typeface="Nunito Sans" pitchFamily="2" charset="0"/>
              <a:ea typeface="Verdana" panose="020B0604030504040204" pitchFamily="34" charset="0"/>
            </a:endParaRPr>
          </a:p>
          <a:p>
            <a:pPr marL="180975" indent="-180975" algn="just">
              <a:buClr>
                <a:srgbClr val="C00000"/>
              </a:buClr>
              <a:buFont typeface="Arial" panose="020B0604020202020204" pitchFamily="34" charset="0"/>
              <a:buChar char="•"/>
            </a:pPr>
            <a:r>
              <a:rPr lang="es-ES" sz="1300" dirty="0">
                <a:latin typeface="Nunito Sans" pitchFamily="2" charset="0"/>
              </a:rPr>
              <a:t>Implementación de la política con participación de grupos de interés </a:t>
            </a:r>
          </a:p>
          <a:p>
            <a:pPr marL="180975" indent="-180975" algn="just">
              <a:buClr>
                <a:srgbClr val="C00000"/>
              </a:buClr>
              <a:buFont typeface="Arial" panose="020B0604020202020204" pitchFamily="34" charset="0"/>
              <a:buChar char="•"/>
            </a:pPr>
            <a:endParaRPr lang="es-ES" sz="500" dirty="0">
              <a:latin typeface="Nunito Sans" pitchFamily="2" charset="0"/>
            </a:endParaRPr>
          </a:p>
          <a:p>
            <a:pPr marL="180975" indent="-180975" algn="just">
              <a:buClr>
                <a:srgbClr val="C00000"/>
              </a:buClr>
              <a:buFont typeface="Arial" panose="020B0604020202020204" pitchFamily="34" charset="0"/>
              <a:buChar char="•"/>
            </a:pPr>
            <a:r>
              <a:rPr lang="es-ES" sz="1300" dirty="0">
                <a:latin typeface="Nunito Sans" pitchFamily="2" charset="0"/>
              </a:rPr>
              <a:t>Actividades de innovación basadas en el enfoque experimental haciendo uso de las TIC y medición de beneficios</a:t>
            </a:r>
          </a:p>
          <a:p>
            <a:pPr marL="180975" indent="-180975" algn="just">
              <a:buClr>
                <a:srgbClr val="C00000"/>
              </a:buClr>
              <a:buFont typeface="Arial" panose="020B0604020202020204" pitchFamily="34" charset="0"/>
              <a:buChar char="•"/>
            </a:pPr>
            <a:endParaRPr lang="es-ES" sz="500" dirty="0">
              <a:latin typeface="Nunito Sans" pitchFamily="2" charset="0"/>
            </a:endParaRPr>
          </a:p>
          <a:p>
            <a:pPr marL="180975" indent="-180975" algn="just">
              <a:buClr>
                <a:srgbClr val="C00000"/>
              </a:buClr>
              <a:buFont typeface="Arial" panose="020B0604020202020204" pitchFamily="34" charset="0"/>
              <a:buChar char="•"/>
            </a:pPr>
            <a:r>
              <a:rPr lang="es-ES" sz="1300" dirty="0">
                <a:latin typeface="Nunito Sans" pitchFamily="2" charset="0"/>
              </a:rPr>
              <a:t>Acciones de innovación pública digital a través de alianzas con otros actores o laboratorios propios de innovación y medición de beneficios</a:t>
            </a:r>
          </a:p>
          <a:p>
            <a:pPr marL="180975" indent="-180975" algn="just">
              <a:buClr>
                <a:srgbClr val="C00000"/>
              </a:buClr>
              <a:buFont typeface="Arial" panose="020B0604020202020204" pitchFamily="34" charset="0"/>
              <a:buChar char="•"/>
            </a:pPr>
            <a:endParaRPr lang="es-ES" sz="500" dirty="0">
              <a:latin typeface="Nunito Sans" pitchFamily="2" charset="0"/>
            </a:endParaRPr>
          </a:p>
          <a:p>
            <a:pPr marL="180975" indent="-180975" algn="just">
              <a:buClr>
                <a:srgbClr val="C00000"/>
              </a:buClr>
              <a:buFont typeface="Arial" panose="020B0604020202020204" pitchFamily="34" charset="0"/>
              <a:buChar char="•"/>
            </a:pPr>
            <a:r>
              <a:rPr lang="es-ES" sz="1300" dirty="0">
                <a:latin typeface="Nunito Sans" pitchFamily="2" charset="0"/>
              </a:rPr>
              <a:t>Uso de tecnologías emergentes de la cuarta revolución industria</a:t>
            </a:r>
          </a:p>
          <a:p>
            <a:pPr marL="180975" indent="-180975" algn="just">
              <a:buClr>
                <a:srgbClr val="C00000"/>
              </a:buClr>
              <a:buFont typeface="Arial" panose="020B0604020202020204" pitchFamily="34" charset="0"/>
              <a:buChar char="•"/>
            </a:pPr>
            <a:endParaRPr lang="es-ES" sz="500" dirty="0">
              <a:latin typeface="Nunito Sans" pitchFamily="2" charset="0"/>
            </a:endParaRPr>
          </a:p>
          <a:p>
            <a:pPr marL="180975" indent="-180975" algn="just">
              <a:buClr>
                <a:srgbClr val="C00000"/>
              </a:buClr>
              <a:buFont typeface="Arial" panose="020B0604020202020204" pitchFamily="34" charset="0"/>
              <a:buChar char="•"/>
            </a:pPr>
            <a:r>
              <a:rPr lang="es-ES" sz="1300" dirty="0">
                <a:latin typeface="Nunito Sans" pitchFamily="2" charset="0"/>
              </a:rPr>
              <a:t>Ejercicios de Arquitectura Empresarial realizados</a:t>
            </a:r>
          </a:p>
          <a:p>
            <a:pPr marL="180975" indent="-180975" algn="just">
              <a:buClr>
                <a:srgbClr val="C00000"/>
              </a:buClr>
              <a:buFont typeface="Arial" panose="020B0604020202020204" pitchFamily="34" charset="0"/>
              <a:buChar char="•"/>
            </a:pPr>
            <a:endParaRPr lang="es-ES" sz="500" dirty="0">
              <a:latin typeface="Nunito Sans" pitchFamily="2" charset="0"/>
            </a:endParaRPr>
          </a:p>
          <a:p>
            <a:pPr marL="180975" indent="-180975" algn="just">
              <a:buClr>
                <a:srgbClr val="C00000"/>
              </a:buClr>
              <a:buFont typeface="Arial" panose="020B0604020202020204" pitchFamily="34" charset="0"/>
              <a:buChar char="•"/>
            </a:pPr>
            <a:r>
              <a:rPr lang="es-ES" sz="1300" dirty="0">
                <a:latin typeface="Nunito Sans" pitchFamily="2" charset="0"/>
              </a:rPr>
              <a:t>Grupos que fueron capacitados por la entidad en temáticas de la Política de Gobierno</a:t>
            </a:r>
          </a:p>
          <a:p>
            <a:pPr marL="180975" indent="-180975" algn="just">
              <a:buClr>
                <a:srgbClr val="C00000"/>
              </a:buClr>
              <a:buFont typeface="Arial" panose="020B0604020202020204" pitchFamily="34" charset="0"/>
              <a:buChar char="•"/>
            </a:pPr>
            <a:endParaRPr lang="es-ES" sz="500" dirty="0">
              <a:latin typeface="Nunito Sans" pitchFamily="2" charset="0"/>
            </a:endParaRPr>
          </a:p>
          <a:p>
            <a:pPr marL="180975" indent="-180975" algn="just">
              <a:buClr>
                <a:srgbClr val="C00000"/>
              </a:buClr>
              <a:buFont typeface="Arial" panose="020B0604020202020204" pitchFamily="34" charset="0"/>
              <a:buChar char="•"/>
            </a:pPr>
            <a:r>
              <a:rPr lang="es-ES" sz="1300" dirty="0">
                <a:latin typeface="Nunito Sans" pitchFamily="2" charset="0"/>
              </a:rPr>
              <a:t>El servicio de interoperabilidad a través de la plataforma X-ROAD y medición de beneficios</a:t>
            </a:r>
          </a:p>
          <a:p>
            <a:pPr marL="180975" indent="-180975" algn="just">
              <a:buClr>
                <a:srgbClr val="C00000"/>
              </a:buClr>
              <a:buFont typeface="Arial" panose="020B0604020202020204" pitchFamily="34" charset="0"/>
              <a:buChar char="•"/>
            </a:pPr>
            <a:endParaRPr lang="es-ES" sz="500" dirty="0">
              <a:latin typeface="Nunito Sans" pitchFamily="2" charset="0"/>
            </a:endParaRPr>
          </a:p>
          <a:p>
            <a:pPr marL="180975" indent="-180975" algn="just">
              <a:buClr>
                <a:srgbClr val="C00000"/>
              </a:buClr>
              <a:buFont typeface="Arial" panose="020B0604020202020204" pitchFamily="34" charset="0"/>
              <a:buChar char="•"/>
            </a:pPr>
            <a:r>
              <a:rPr lang="es-ES" sz="1300" dirty="0">
                <a:latin typeface="Nunito Sans" pitchFamily="2" charset="0"/>
              </a:rPr>
              <a:t>Implementar </a:t>
            </a:r>
            <a:r>
              <a:rPr lang="es-CO" sz="1300" dirty="0">
                <a:latin typeface="Nunito Sans" pitchFamily="2" charset="0"/>
              </a:rPr>
              <a:t>análisis prescriptivo como </a:t>
            </a:r>
            <a:r>
              <a:rPr lang="es-ES" sz="1300" dirty="0">
                <a:latin typeface="Nunito Sans" pitchFamily="2" charset="0"/>
              </a:rPr>
              <a:t>técnicas de análisis de datos</a:t>
            </a:r>
          </a:p>
          <a:p>
            <a:pPr marL="180975" indent="-180975" algn="just">
              <a:buClr>
                <a:srgbClr val="C00000"/>
              </a:buClr>
              <a:buFont typeface="Arial" panose="020B0604020202020204" pitchFamily="34" charset="0"/>
              <a:buChar char="•"/>
            </a:pPr>
            <a:endParaRPr lang="es-ES" sz="500" dirty="0">
              <a:latin typeface="Nunito Sans" pitchFamily="2" charset="0"/>
            </a:endParaRPr>
          </a:p>
          <a:p>
            <a:pPr marL="180975" indent="-180975" algn="just">
              <a:buClr>
                <a:srgbClr val="C00000"/>
              </a:buClr>
              <a:buFont typeface="Arial" panose="020B0604020202020204" pitchFamily="34" charset="0"/>
              <a:buChar char="•"/>
            </a:pPr>
            <a:r>
              <a:rPr lang="es-ES" sz="1300" dirty="0">
                <a:latin typeface="Nunito Sans" pitchFamily="2" charset="0"/>
              </a:rPr>
              <a:t>Proyectos de Transformación Digital que busquen generar beneficios en términos mejora de procesos internos, empoderamiento a los ciudadanos como Estado Abierto, habilitando el acceso a información pública generada por la entidad y </a:t>
            </a:r>
            <a:r>
              <a:rPr lang="es-CO" sz="1300" dirty="0">
                <a:latin typeface="Nunito Sans" pitchFamily="2" charset="0"/>
              </a:rPr>
              <a:t>procesos de participación ciudadana</a:t>
            </a:r>
          </a:p>
          <a:p>
            <a:pPr marL="180975" indent="-180975" algn="just">
              <a:buClr>
                <a:srgbClr val="C00000"/>
              </a:buClr>
              <a:buFont typeface="Arial" panose="020B0604020202020204" pitchFamily="34" charset="0"/>
              <a:buChar char="•"/>
            </a:pPr>
            <a:endParaRPr lang="es-CO" sz="500" dirty="0">
              <a:latin typeface="Nunito Sans" pitchFamily="2" charset="0"/>
            </a:endParaRPr>
          </a:p>
          <a:p>
            <a:pPr marL="180975" indent="-180975" algn="just">
              <a:buClr>
                <a:srgbClr val="C00000"/>
              </a:buClr>
              <a:buFont typeface="Arial" panose="020B0604020202020204" pitchFamily="34" charset="0"/>
              <a:buChar char="•"/>
            </a:pPr>
            <a:r>
              <a:rPr lang="es-CO" sz="1300" dirty="0">
                <a:latin typeface="Nunito Sans" pitchFamily="2" charset="0"/>
              </a:rPr>
              <a:t>Avanzar en automatización de Trámites y OPAS con criterios de usabilidad y accesibilidad</a:t>
            </a:r>
          </a:p>
          <a:p>
            <a:pPr marL="180975" indent="-180975" algn="just">
              <a:buClr>
                <a:srgbClr val="C00000"/>
              </a:buClr>
              <a:buFont typeface="Arial" panose="020B0604020202020204" pitchFamily="34" charset="0"/>
              <a:buChar char="•"/>
            </a:pPr>
            <a:endParaRPr lang="es-CO" sz="500" dirty="0">
              <a:latin typeface="Nunito Sans" pitchFamily="2" charset="0"/>
            </a:endParaRPr>
          </a:p>
          <a:p>
            <a:pPr marL="180975" indent="-180975" algn="just">
              <a:buClr>
                <a:srgbClr val="C00000"/>
              </a:buClr>
              <a:buFont typeface="Arial" panose="020B0604020202020204" pitchFamily="34" charset="0"/>
              <a:buChar char="•"/>
            </a:pPr>
            <a:r>
              <a:rPr lang="es-CO" sz="1300" dirty="0">
                <a:latin typeface="Nunito Sans" pitchFamily="2" charset="0"/>
              </a:rPr>
              <a:t>Implementación y medición de carpeta ciudadana digital</a:t>
            </a:r>
            <a:endParaRPr lang="es-ES" sz="1300" dirty="0">
              <a:latin typeface="Nunito Sans" pitchFamily="2" charset="0"/>
            </a:endParaRPr>
          </a:p>
        </p:txBody>
      </p:sp>
    </p:spTree>
    <p:extLst>
      <p:ext uri="{BB962C8B-B14F-4D97-AF65-F5344CB8AC3E}">
        <p14:creationId xmlns:p14="http://schemas.microsoft.com/office/powerpoint/2010/main" val="2481979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0A2F0253-15D0-84BD-F17A-7D5EB93E6C30}"/>
              </a:ext>
            </a:extLst>
          </p:cNvPr>
          <p:cNvSpPr txBox="1"/>
          <p:nvPr/>
        </p:nvSpPr>
        <p:spPr>
          <a:xfrm>
            <a:off x="0" y="6611779"/>
            <a:ext cx="181559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000" b="0" i="0" u="none" strike="noStrike" kern="1200" cap="none" spc="0" normalizeH="0" baseline="0" noProof="0" dirty="0">
                <a:ln>
                  <a:noFill/>
                </a:ln>
                <a:solidFill>
                  <a:prstClr val="white">
                    <a:lumMod val="65000"/>
                  </a:prstClr>
                </a:solidFill>
                <a:effectLst/>
                <a:uLnTx/>
                <a:uFillTx/>
                <a:latin typeface="Nunito Sans" pitchFamily="2" charset="77"/>
                <a:ea typeface="+mn-ea"/>
                <a:cs typeface="+mn-cs"/>
              </a:rPr>
              <a:t>PÚBLICA</a:t>
            </a:r>
          </a:p>
        </p:txBody>
      </p:sp>
      <p:pic>
        <p:nvPicPr>
          <p:cNvPr id="3" name="Gráfico 2">
            <a:extLst>
              <a:ext uri="{FF2B5EF4-FFF2-40B4-BE49-F238E27FC236}">
                <a16:creationId xmlns:a16="http://schemas.microsoft.com/office/drawing/2014/main" id="{FD48555C-8701-6EA8-1EB1-CB9B7FD853D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370517" y="764909"/>
            <a:ext cx="1304925" cy="1600200"/>
          </a:xfrm>
          <a:prstGeom prst="rect">
            <a:avLst/>
          </a:prstGeom>
        </p:spPr>
      </p:pic>
      <p:sp>
        <p:nvSpPr>
          <p:cNvPr id="2" name="CuadroTexto 1">
            <a:extLst>
              <a:ext uri="{FF2B5EF4-FFF2-40B4-BE49-F238E27FC236}">
                <a16:creationId xmlns:a16="http://schemas.microsoft.com/office/drawing/2014/main" id="{0E4C4AE0-D579-227C-B625-580EAE10E22C}"/>
              </a:ext>
            </a:extLst>
          </p:cNvPr>
          <p:cNvSpPr txBox="1"/>
          <p:nvPr/>
        </p:nvSpPr>
        <p:spPr>
          <a:xfrm>
            <a:off x="215329" y="2938620"/>
            <a:ext cx="7872545" cy="3108543"/>
          </a:xfrm>
          <a:prstGeom prst="rect">
            <a:avLst/>
          </a:prstGeom>
          <a:noFill/>
        </p:spPr>
        <p:txBody>
          <a:bodyPr wrap="square" rtlCol="0">
            <a:spAutoFit/>
          </a:bodyPr>
          <a:lstStyle/>
          <a:p>
            <a:pPr marR="0" lvl="0" indent="0" fontAlgn="auto">
              <a:lnSpc>
                <a:spcPct val="100000"/>
              </a:lnSpc>
              <a:spcBef>
                <a:spcPts val="0"/>
              </a:spcBef>
              <a:spcAft>
                <a:spcPts val="0"/>
              </a:spcAft>
              <a:buClrTx/>
              <a:buSzTx/>
              <a:buFontTx/>
              <a:buNone/>
              <a:tabLst/>
              <a:defRPr/>
            </a:pPr>
            <a:r>
              <a:rPr lang="es-ES_tradnl" sz="4000" b="1" dirty="0">
                <a:solidFill>
                  <a:srgbClr val="76B12A"/>
                </a:solidFill>
                <a:latin typeface="Verdana" panose="020B0604030504040204" pitchFamily="34" charset="0"/>
                <a:ea typeface="Verdana" panose="020B0604030504040204" pitchFamily="34" charset="0"/>
              </a:rPr>
              <a:t>Detalle por Política de MIPG</a:t>
            </a:r>
          </a:p>
          <a:p>
            <a:pPr marR="0" lvl="0" indent="0" fontAlgn="auto">
              <a:lnSpc>
                <a:spcPct val="100000"/>
              </a:lnSpc>
              <a:spcBef>
                <a:spcPts val="0"/>
              </a:spcBef>
              <a:spcAft>
                <a:spcPts val="0"/>
              </a:spcAft>
              <a:buClrTx/>
              <a:buSzTx/>
              <a:buFontTx/>
              <a:buNone/>
              <a:tabLst/>
              <a:defRPr/>
            </a:pPr>
            <a:endParaRPr lang="es-ES_tradnl" sz="2800" b="1" dirty="0">
              <a:solidFill>
                <a:schemeClr val="accent3">
                  <a:lumMod val="50000"/>
                </a:schemeClr>
              </a:solidFill>
              <a:latin typeface="Verdana" panose="020B0604030504040204" pitchFamily="34" charset="0"/>
              <a:ea typeface="Verdana" panose="020B0604030504040204" pitchFamily="34" charset="0"/>
            </a:endParaRPr>
          </a:p>
          <a:p>
            <a:pPr marR="0" lvl="0" indent="0" fontAlgn="auto">
              <a:lnSpc>
                <a:spcPct val="100000"/>
              </a:lnSpc>
              <a:spcBef>
                <a:spcPts val="0"/>
              </a:spcBef>
              <a:spcAft>
                <a:spcPts val="0"/>
              </a:spcAft>
              <a:buClrTx/>
              <a:buSzTx/>
              <a:buFontTx/>
              <a:buNone/>
              <a:tabLst/>
              <a:defRPr/>
            </a:pPr>
            <a:r>
              <a:rPr lang="es-ES_tradnl" sz="2800" b="1" dirty="0">
                <a:solidFill>
                  <a:schemeClr val="accent3">
                    <a:lumMod val="50000"/>
                  </a:schemeClr>
                </a:solidFill>
                <a:latin typeface="Verdana" panose="020B0604030504040204" pitchFamily="34" charset="0"/>
                <a:ea typeface="Verdana" panose="020B0604030504040204" pitchFamily="34" charset="0"/>
              </a:rPr>
              <a:t>Preguntas pendientes que afectan su evaluación. </a:t>
            </a:r>
          </a:p>
          <a:p>
            <a:pPr marR="0" lvl="0" indent="0" fontAlgn="auto">
              <a:lnSpc>
                <a:spcPct val="100000"/>
              </a:lnSpc>
              <a:spcBef>
                <a:spcPts val="0"/>
              </a:spcBef>
              <a:spcAft>
                <a:spcPts val="0"/>
              </a:spcAft>
              <a:buClrTx/>
              <a:buSzTx/>
              <a:buFontTx/>
              <a:buNone/>
              <a:tabLst/>
              <a:defRPr/>
            </a:pPr>
            <a:r>
              <a:rPr lang="es-ES_tradnl" sz="1600" dirty="0">
                <a:solidFill>
                  <a:schemeClr val="accent3">
                    <a:lumMod val="50000"/>
                  </a:schemeClr>
                </a:solidFill>
                <a:latin typeface="Verdana" panose="020B0604030504040204" pitchFamily="34" charset="0"/>
                <a:ea typeface="Verdana" panose="020B0604030504040204" pitchFamily="34" charset="0"/>
              </a:rPr>
              <a:t>(en verde definición del índice, en azul preguntas de otras políticas que están afectando el puntaje)</a:t>
            </a:r>
          </a:p>
        </p:txBody>
      </p:sp>
    </p:spTree>
    <p:extLst>
      <p:ext uri="{BB962C8B-B14F-4D97-AF65-F5344CB8AC3E}">
        <p14:creationId xmlns:p14="http://schemas.microsoft.com/office/powerpoint/2010/main" val="2971662870"/>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d7972cc7-40a5-475e-91a5-08e96d08191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1B8E5B2FB0B0174AB601121B3400E30B" ma:contentTypeVersion="16" ma:contentTypeDescription="Crear nuevo documento." ma:contentTypeScope="" ma:versionID="4d4db62babdc535d09324b4921109cc5">
  <xsd:schema xmlns:xsd="http://www.w3.org/2001/XMLSchema" xmlns:xs="http://www.w3.org/2001/XMLSchema" xmlns:p="http://schemas.microsoft.com/office/2006/metadata/properties" xmlns:ns3="d7972cc7-40a5-475e-91a5-08e96d081913" xmlns:ns4="7e36e769-d768-4939-a031-97ec9e55d442" targetNamespace="http://schemas.microsoft.com/office/2006/metadata/properties" ma:root="true" ma:fieldsID="db25c80a2a7b03858decf977a788d03b" ns3:_="" ns4:_="">
    <xsd:import namespace="d7972cc7-40a5-475e-91a5-08e96d081913"/>
    <xsd:import namespace="7e36e769-d768-4939-a031-97ec9e55d442"/>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LengthInSeconds" minOccurs="0"/>
                <xsd:element ref="ns3:MediaServiceLoca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972cc7-40a5-475e-91a5-08e96d0819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MediaServiceLocation" ma:index="19" nillable="true" ma:displayName="Location" ma:internalName="MediaServiceLocation" ma:readOnly="true">
      <xsd:simpleType>
        <xsd:restriction base="dms:Text"/>
      </xsd:simpleType>
    </xsd:element>
    <xsd:element name="_activity" ma:index="20" nillable="true" ma:displayName="_activity" ma:hidden="true" ma:internalName="_activity">
      <xsd:simpleType>
        <xsd:restriction base="dms:Note"/>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e36e769-d768-4939-a031-97ec9e55d442" elementFormDefault="qualified">
    <xsd:import namespace="http://schemas.microsoft.com/office/2006/documentManagement/types"/>
    <xsd:import namespace="http://schemas.microsoft.com/office/infopath/2007/PartnerControls"/>
    <xsd:element name="SharedWithUsers" ma:index="15"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talles de uso compartido" ma:internalName="SharedWithDetails" ma:readOnly="true">
      <xsd:simpleType>
        <xsd:restriction base="dms:Note">
          <xsd:maxLength value="255"/>
        </xsd:restriction>
      </xsd:simpleType>
    </xsd:element>
    <xsd:element name="SharingHintHash" ma:index="17" nillable="true" ma:displayName="Hash de la sugerencia para comparti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B6078CC-8746-4D2C-9B5E-D27F3F8A72FF}">
  <ds:schemaRefs>
    <ds:schemaRef ds:uri="7e36e769-d768-4939-a031-97ec9e55d442"/>
    <ds:schemaRef ds:uri="http://www.w3.org/XML/1998/namespace"/>
    <ds:schemaRef ds:uri="http://purl.org/dc/terms/"/>
    <ds:schemaRef ds:uri="http://schemas.openxmlformats.org/package/2006/metadata/core-properties"/>
    <ds:schemaRef ds:uri="http://schemas.microsoft.com/office/infopath/2007/PartnerControls"/>
    <ds:schemaRef ds:uri="http://schemas.microsoft.com/office/2006/documentManagement/types"/>
    <ds:schemaRef ds:uri="d7972cc7-40a5-475e-91a5-08e96d081913"/>
    <ds:schemaRef ds:uri="http://schemas.microsoft.com/office/2006/metadata/properties"/>
    <ds:schemaRef ds:uri="http://purl.org/dc/dcmitype/"/>
    <ds:schemaRef ds:uri="http://purl.org/dc/elements/1.1/"/>
  </ds:schemaRefs>
</ds:datastoreItem>
</file>

<file path=customXml/itemProps2.xml><?xml version="1.0" encoding="utf-8"?>
<ds:datastoreItem xmlns:ds="http://schemas.openxmlformats.org/officeDocument/2006/customXml" ds:itemID="{9C2BC66F-F0DB-47B9-A15F-D05EFACCE2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972cc7-40a5-475e-91a5-08e96d081913"/>
    <ds:schemaRef ds:uri="7e36e769-d768-4939-a031-97ec9e55d4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2063A27-28B5-407C-A0D0-73ED7BA627D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15036</TotalTime>
  <Words>10053</Words>
  <Application>Microsoft Office PowerPoint</Application>
  <PresentationFormat>Panorámica</PresentationFormat>
  <Paragraphs>904</Paragraphs>
  <Slides>31</Slides>
  <Notes>12</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31</vt:i4>
      </vt:variant>
    </vt:vector>
  </HeadingPairs>
  <TitlesOfParts>
    <vt:vector size="38" baseType="lpstr">
      <vt:lpstr>Arial</vt:lpstr>
      <vt:lpstr>Calibri</vt:lpstr>
      <vt:lpstr>Calibri Light</vt:lpstr>
      <vt:lpstr>Nunito Sans</vt:lpstr>
      <vt:lpstr>VeNDANA</vt:lpstr>
      <vt:lpstr>Verdana</vt:lpstr>
      <vt:lpstr>1_Tema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Yohan Andres Pinzon Pinilla</dc:creator>
  <cp:lastModifiedBy>John Jairo Motta Botero</cp:lastModifiedBy>
  <cp:revision>61</cp:revision>
  <dcterms:created xsi:type="dcterms:W3CDTF">2023-05-24T15:42:17Z</dcterms:created>
  <dcterms:modified xsi:type="dcterms:W3CDTF">2025-03-14T21:19:10Z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0x0101001B8E5B2FB0B0174AB601121B3400E30B</vt:lpwstr>
  </property>
</Properties>
</file>