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29"/>
  </p:notesMasterIdLst>
  <p:sldIdLst>
    <p:sldId id="358" r:id="rId3"/>
    <p:sldId id="359" r:id="rId4"/>
    <p:sldId id="416" r:id="rId5"/>
    <p:sldId id="376" r:id="rId6"/>
    <p:sldId id="378" r:id="rId7"/>
    <p:sldId id="339" r:id="rId8"/>
    <p:sldId id="340" r:id="rId9"/>
    <p:sldId id="341" r:id="rId10"/>
    <p:sldId id="362" r:id="rId11"/>
    <p:sldId id="382" r:id="rId12"/>
    <p:sldId id="384" r:id="rId13"/>
    <p:sldId id="434" r:id="rId14"/>
    <p:sldId id="389" r:id="rId15"/>
    <p:sldId id="390" r:id="rId16"/>
    <p:sldId id="391" r:id="rId17"/>
    <p:sldId id="392" r:id="rId18"/>
    <p:sldId id="435" r:id="rId19"/>
    <p:sldId id="393" r:id="rId20"/>
    <p:sldId id="394" r:id="rId21"/>
    <p:sldId id="395" r:id="rId22"/>
    <p:sldId id="415" r:id="rId23"/>
    <p:sldId id="436" r:id="rId24"/>
    <p:sldId id="437" r:id="rId25"/>
    <p:sldId id="438" r:id="rId26"/>
    <p:sldId id="439" r:id="rId27"/>
    <p:sldId id="440" r:id="rId28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9B539"/>
    <a:srgbClr val="1B9C6A"/>
    <a:srgbClr val="1E8AA8"/>
    <a:srgbClr val="4BB3AB"/>
    <a:srgbClr val="F68121"/>
    <a:srgbClr val="F20C75"/>
    <a:srgbClr val="F13430"/>
    <a:srgbClr val="E6821D"/>
    <a:srgbClr val="1E8F81"/>
    <a:srgbClr val="1973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821" autoAdjust="0"/>
    <p:restoredTop sz="75623" autoAdjust="0"/>
  </p:normalViewPr>
  <p:slideViewPr>
    <p:cSldViewPr snapToGrid="0">
      <p:cViewPr varScale="1">
        <p:scale>
          <a:sx n="99" d="100"/>
          <a:sy n="99" d="100"/>
        </p:scale>
        <p:origin x="90" y="2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E5FEAA-91B1-4774-8ED1-C6D8AE01834C}" type="datetimeFigureOut">
              <a:rPr lang="es-CO" smtClean="0"/>
              <a:t>25/07/2017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5585EC-500B-44AE-9C25-4A4CEDD5002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85725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25/07/2017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15524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25/07/2017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87406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25/07/2017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35757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>
                <a:solidFill>
                  <a:prstClr val="black"/>
                </a:solidFill>
              </a:rPr>
              <a:pPr/>
              <a:t>25/07/2017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3844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>
                <a:solidFill>
                  <a:prstClr val="black"/>
                </a:solidFill>
              </a:rPr>
              <a:pPr/>
              <a:t>25/07/2017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2397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>
                <a:solidFill>
                  <a:prstClr val="black"/>
                </a:solidFill>
              </a:rPr>
              <a:pPr/>
              <a:t>25/07/2017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994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>
                <a:solidFill>
                  <a:prstClr val="black"/>
                </a:solidFill>
              </a:rPr>
              <a:pPr/>
              <a:t>25/07/2017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8243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>
                <a:solidFill>
                  <a:prstClr val="black"/>
                </a:solidFill>
              </a:rPr>
              <a:pPr/>
              <a:t>25/07/2017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6167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>
                <a:solidFill>
                  <a:prstClr val="black"/>
                </a:solidFill>
              </a:rPr>
              <a:pPr/>
              <a:t>25/07/2017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3200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>
                <a:solidFill>
                  <a:prstClr val="black"/>
                </a:solidFill>
              </a:rPr>
              <a:pPr/>
              <a:t>25/07/2017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5763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>
                <a:solidFill>
                  <a:prstClr val="black"/>
                </a:solidFill>
              </a:rPr>
              <a:pPr/>
              <a:t>25/07/2017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374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25/07/2017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819824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>
                <a:solidFill>
                  <a:prstClr val="black"/>
                </a:solidFill>
              </a:rPr>
              <a:pPr/>
              <a:t>25/07/2017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7387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>
                <a:solidFill>
                  <a:prstClr val="black"/>
                </a:solidFill>
              </a:rPr>
              <a:pPr/>
              <a:t>25/07/2017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2063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>
                <a:solidFill>
                  <a:prstClr val="black"/>
                </a:solidFill>
              </a:rPr>
              <a:pPr/>
              <a:t>25/07/2017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415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25/07/2017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1387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25/07/2017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22604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25/07/2017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53600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25/07/2017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61556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25/07/2017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43382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25/07/2017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21074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25/07/2017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21555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3538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0253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091484" y="478419"/>
            <a:ext cx="6858000" cy="2387600"/>
          </a:xfrm>
        </p:spPr>
        <p:txBody>
          <a:bodyPr/>
          <a:lstStyle/>
          <a:p>
            <a:r>
              <a:rPr lang="es-CO" sz="3200" dirty="0">
                <a:solidFill>
                  <a:schemeClr val="bg1"/>
                </a:solidFill>
              </a:rPr>
              <a:t>PROGRAMAS DE PRIMERA INFANCIA</a:t>
            </a:r>
            <a:br>
              <a:rPr lang="es-CO" sz="3200" dirty="0">
                <a:solidFill>
                  <a:schemeClr val="bg1"/>
                </a:solidFill>
              </a:rPr>
            </a:br>
            <a:r>
              <a:rPr lang="es-CO" sz="3200" dirty="0">
                <a:solidFill>
                  <a:schemeClr val="bg1"/>
                </a:solidFill>
              </a:rPr>
              <a:t>CENTRO ZONAL ISTMINA</a:t>
            </a:r>
            <a:r>
              <a:rPr lang="es-CO" dirty="0"/>
              <a:t/>
            </a:r>
            <a:br>
              <a:rPr lang="es-CO" dirty="0"/>
            </a:br>
            <a:endParaRPr lang="es-CO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859666" y="2430060"/>
            <a:ext cx="6858000" cy="699506"/>
          </a:xfrm>
        </p:spPr>
        <p:txBody>
          <a:bodyPr/>
          <a:lstStyle/>
          <a:p>
            <a:r>
              <a:rPr lang="es-CO" dirty="0" smtClean="0">
                <a:solidFill>
                  <a:schemeClr val="bg1"/>
                </a:solidFill>
              </a:rPr>
              <a:t>COMITÉ  TECNICO  OPERATIVO  BAJO BAUDO 2017</a:t>
            </a:r>
            <a:endParaRPr lang="es-C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22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Descripción general de la Modalidad Comunitaria</a:t>
            </a:r>
            <a:r>
              <a:rPr lang="es-CO" dirty="0"/>
              <a:t/>
            </a:r>
            <a:br>
              <a:rPr lang="es-CO" dirty="0"/>
            </a:b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5772" y="1503653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es-CO" sz="2400" dirty="0" smtClean="0">
                <a:latin typeface="Arial" pitchFamily="34" charset="0"/>
                <a:cs typeface="Arial" pitchFamily="34" charset="0"/>
              </a:rPr>
              <a:t>Tipo </a:t>
            </a:r>
            <a:r>
              <a:rPr lang="es-CO" sz="2400" dirty="0">
                <a:latin typeface="Arial" pitchFamily="34" charset="0"/>
                <a:cs typeface="Arial" pitchFamily="34" charset="0"/>
              </a:rPr>
              <a:t>de Servicios de la Modalidad </a:t>
            </a:r>
            <a:r>
              <a:rPr lang="es-CO" sz="2400" dirty="0" smtClean="0">
                <a:latin typeface="Arial" pitchFamily="34" charset="0"/>
                <a:cs typeface="Arial" pitchFamily="34" charset="0"/>
              </a:rPr>
              <a:t>Comunitaria</a:t>
            </a:r>
          </a:p>
          <a:p>
            <a:pPr marL="0" indent="0">
              <a:buNone/>
            </a:pPr>
            <a:r>
              <a:rPr lang="es-CO" sz="2400" dirty="0" smtClean="0">
                <a:latin typeface="Arial" pitchFamily="34" charset="0"/>
                <a:cs typeface="Arial" pitchFamily="34" charset="0"/>
              </a:rPr>
              <a:t>Cuenta </a:t>
            </a:r>
            <a:r>
              <a:rPr lang="es-CO" sz="2400" dirty="0">
                <a:latin typeface="Arial" pitchFamily="34" charset="0"/>
                <a:cs typeface="Arial" pitchFamily="34" charset="0"/>
              </a:rPr>
              <a:t>con tres servicios</a:t>
            </a:r>
            <a:r>
              <a:rPr lang="es-CO" sz="24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0" indent="0">
              <a:buNone/>
            </a:pPr>
            <a:endParaRPr lang="es-CO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es-CO" sz="2400" dirty="0">
                <a:latin typeface="Arial" pitchFamily="34" charset="0"/>
                <a:cs typeface="Arial" pitchFamily="34" charset="0"/>
              </a:rPr>
              <a:t> Servicios de Atención Tradicionales: HCB Familiares y HCB Agrupados  </a:t>
            </a:r>
            <a:endParaRPr lang="es-CO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es-CO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CO" sz="2400" dirty="0">
                <a:latin typeface="Arial" pitchFamily="34" charset="0"/>
                <a:cs typeface="Arial" pitchFamily="34" charset="0"/>
              </a:rPr>
              <a:t>Servicios de Atención: Unidades básicas de atención de </a:t>
            </a:r>
            <a:r>
              <a:rPr lang="es-CO" sz="2400" dirty="0" smtClean="0">
                <a:latin typeface="Arial" pitchFamily="34" charset="0"/>
                <a:cs typeface="Arial" pitchFamily="34" charset="0"/>
              </a:rPr>
              <a:t>Atención.</a:t>
            </a:r>
          </a:p>
          <a:p>
            <a:pPr algn="just">
              <a:buFont typeface="Wingdings" pitchFamily="2" charset="2"/>
              <a:buChar char="§"/>
            </a:pPr>
            <a:r>
              <a:rPr lang="es-CO" sz="2400" dirty="0">
                <a:latin typeface="Arial" pitchFamily="34" charset="0"/>
                <a:cs typeface="Arial" pitchFamily="34" charset="0"/>
              </a:rPr>
              <a:t> Hogares Comunitarios de Bienestar Cualificados o Integrales. (Antes: Hogares Comunitarios de Bienestar Integrales)  </a:t>
            </a:r>
          </a:p>
        </p:txBody>
      </p:sp>
    </p:spTree>
    <p:extLst>
      <p:ext uri="{BB962C8B-B14F-4D97-AF65-F5344CB8AC3E}">
        <p14:creationId xmlns:p14="http://schemas.microsoft.com/office/powerpoint/2010/main" val="225366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 </a:t>
            </a:r>
            <a:r>
              <a:rPr lang="es-CO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Objetivo general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12740" y="1387742"/>
            <a:ext cx="7886700" cy="4665327"/>
          </a:xfrm>
        </p:spPr>
        <p:txBody>
          <a:bodyPr/>
          <a:lstStyle/>
          <a:p>
            <a:pPr marL="0" indent="0" algn="just">
              <a:buNone/>
            </a:pPr>
            <a:r>
              <a:rPr lang="es-CO" sz="2400" dirty="0">
                <a:latin typeface="Arial" pitchFamily="34" charset="0"/>
                <a:cs typeface="Arial" pitchFamily="34" charset="0"/>
              </a:rPr>
              <a:t>Promover el desarrollo integral, el cuidado y la protección de niñas y niños menores de cinco años y once meses en condiciones de riesgo y vulnerabilidad, a través de acciones pedagógicas y de cuidado para el goce efectivo de sus derechos, con la participación activa y organizada de la familia, la comunidad y las entidades territoriales, según las particularidades de los servicios que contempla esta modalidad</a:t>
            </a:r>
            <a:r>
              <a:rPr lang="es-CO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just">
              <a:buNone/>
            </a:pPr>
            <a:r>
              <a:rPr lang="es-CO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Población objetivo </a:t>
            </a:r>
            <a:endParaRPr lang="es-CO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es-CO" sz="2400" dirty="0" smtClean="0">
                <a:latin typeface="Arial" pitchFamily="34" charset="0"/>
                <a:cs typeface="Arial" pitchFamily="34" charset="0"/>
              </a:rPr>
              <a:t>Niñas </a:t>
            </a:r>
            <a:r>
              <a:rPr lang="es-CO" sz="2400" dirty="0">
                <a:latin typeface="Arial" pitchFamily="34" charset="0"/>
                <a:cs typeface="Arial" pitchFamily="34" charset="0"/>
              </a:rPr>
              <a:t>y niños menores de cinco años y once meses, que habitan en zonas urbanas o rurales.</a:t>
            </a:r>
          </a:p>
          <a:p>
            <a:pPr marL="0" indent="0" algn="just">
              <a:buNone/>
            </a:pPr>
            <a:endParaRPr lang="es-CO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es-C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7632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64642" y="182245"/>
            <a:ext cx="7886700" cy="530987"/>
          </a:xfrm>
        </p:spPr>
        <p:txBody>
          <a:bodyPr/>
          <a:lstStyle/>
          <a:p>
            <a:r>
              <a:rPr lang="es-CO" altLang="es-CO" sz="20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PGothic" panose="020B0600070205080204" pitchFamily="34" charset="-128"/>
                <a:cs typeface="Arial" pitchFamily="34" charset="0"/>
              </a:rPr>
              <a:t>COMPONENTES Y SUS CONDICIONES DE CALIDAD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altLang="es-CO" sz="18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1.</a:t>
            </a:r>
            <a:r>
              <a:rPr lang="es-CO" altLang="es-CO" sz="18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PGothic" panose="020B0600070205080204" pitchFamily="34" charset="-128"/>
                <a:cs typeface="Arial" pitchFamily="34" charset="0"/>
              </a:rPr>
              <a:t>Componente Familia, Comunidad y Redes </a:t>
            </a:r>
            <a:br>
              <a:rPr lang="es-CO" altLang="es-CO" sz="18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PGothic" panose="020B0600070205080204" pitchFamily="34" charset="-128"/>
                <a:cs typeface="Arial" pitchFamily="34" charset="0"/>
              </a:rPr>
            </a:br>
            <a:r>
              <a:rPr lang="es-CO" altLang="es-CO" sz="18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PGothic" panose="020B0600070205080204" pitchFamily="34" charset="-128"/>
                <a:cs typeface="Arial" pitchFamily="34" charset="0"/>
              </a:rPr>
              <a:t>2.</a:t>
            </a:r>
            <a:r>
              <a:rPr lang="es-CO" altLang="es-CO" sz="1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PGothic" panose="020B0600070205080204" pitchFamily="34" charset="-128"/>
                <a:cs typeface="Arial" pitchFamily="34" charset="0"/>
              </a:rPr>
              <a:t>Componente Proceso pedagógico</a:t>
            </a:r>
            <a:r>
              <a:rPr lang="es-CO" altLang="es-CO" sz="1800" dirty="0">
                <a:solidFill>
                  <a:prstClr val="black"/>
                </a:solidFill>
                <a:latin typeface="Arial" pitchFamily="34" charset="0"/>
                <a:ea typeface="MS PGothic" panose="020B0600070205080204" pitchFamily="34" charset="-128"/>
                <a:cs typeface="Arial" pitchFamily="34" charset="0"/>
              </a:rPr>
              <a:t/>
            </a:r>
            <a:br>
              <a:rPr lang="es-CO" altLang="es-CO" sz="1800" dirty="0">
                <a:solidFill>
                  <a:prstClr val="black"/>
                </a:solidFill>
                <a:latin typeface="Arial" pitchFamily="34" charset="0"/>
                <a:ea typeface="MS PGothic" panose="020B0600070205080204" pitchFamily="34" charset="-128"/>
                <a:cs typeface="Arial" pitchFamily="34" charset="0"/>
              </a:rPr>
            </a:br>
            <a:r>
              <a:rPr lang="es-CO" altLang="es-CO" sz="1800" dirty="0">
                <a:solidFill>
                  <a:prstClr val="black"/>
                </a:solidFill>
                <a:latin typeface="Arial" pitchFamily="34" charset="0"/>
                <a:ea typeface="MS PGothic" panose="020B0600070205080204" pitchFamily="34" charset="-128"/>
                <a:cs typeface="Arial" pitchFamily="34" charset="0"/>
              </a:rPr>
              <a:t>3.</a:t>
            </a:r>
            <a:r>
              <a:rPr lang="es-CO" altLang="es-CO" sz="1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PGothic" panose="020B0600070205080204" pitchFamily="34" charset="-128"/>
                <a:cs typeface="Arial" pitchFamily="34" charset="0"/>
              </a:rPr>
              <a:t>Componente Talento Humano</a:t>
            </a:r>
            <a:br>
              <a:rPr lang="es-CO" altLang="es-CO" sz="1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PGothic" panose="020B0600070205080204" pitchFamily="34" charset="-128"/>
                <a:cs typeface="Arial" pitchFamily="34" charset="0"/>
              </a:rPr>
            </a:br>
            <a:r>
              <a:rPr lang="es-CO" altLang="es-CO" sz="1800" dirty="0">
                <a:solidFill>
                  <a:prstClr val="black"/>
                </a:solidFill>
                <a:latin typeface="Arial" pitchFamily="34" charset="0"/>
                <a:ea typeface="MS PGothic" panose="020B0600070205080204" pitchFamily="34" charset="-128"/>
                <a:cs typeface="Arial" pitchFamily="34" charset="0"/>
              </a:rPr>
              <a:t>4.</a:t>
            </a:r>
            <a:r>
              <a:rPr lang="es-CO" sz="1800" b="1" dirty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Componente Ambientes Educativos y protectores </a:t>
            </a:r>
            <a:br>
              <a:rPr lang="es-CO" sz="1800" b="1" dirty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</a:br>
            <a:r>
              <a:rPr lang="es-CO" sz="1800" b="1" dirty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5.Componente Administrativo y de Gestión</a:t>
            </a:r>
            <a:br>
              <a:rPr lang="es-CO" sz="1800" b="1" dirty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</a:br>
            <a:r>
              <a:rPr lang="es-CO" sz="1800" dirty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6.Componente de salud y nutrición</a:t>
            </a:r>
            <a:r>
              <a:rPr lang="es-CO" sz="1800" b="1" u="sng" dirty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lang="es-CO" sz="1800" b="1" u="sng" dirty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</a:br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2569" y="3513221"/>
            <a:ext cx="4475747" cy="266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2636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4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3529561"/>
              </p:ext>
            </p:extLst>
          </p:nvPr>
        </p:nvGraphicFramePr>
        <p:xfrm>
          <a:off x="382975" y="992966"/>
          <a:ext cx="8285536" cy="5469724"/>
        </p:xfrm>
        <a:graphic>
          <a:graphicData uri="http://schemas.openxmlformats.org/drawingml/2006/table">
            <a:tbl>
              <a:tblPr firstRow="1" bandRow="1"/>
              <a:tblGrid>
                <a:gridCol w="22664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33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33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523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70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FORMA DE ATENCION</a:t>
                      </a:r>
                      <a:endParaRPr lang="es-CO" sz="11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s-CO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19" marB="45719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NUMERO</a:t>
                      </a:r>
                      <a:endParaRPr lang="es-CO" sz="11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s-CO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19" marB="45719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NUMEROS DE USUARIOS</a:t>
                      </a:r>
                      <a:endParaRPr lang="es-CO" sz="11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s-CO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19" marB="45719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MX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OBSERVACIONES</a:t>
                      </a:r>
                      <a:endParaRPr lang="es-CO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19" marB="45719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0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CO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HOGARES</a:t>
                      </a:r>
                      <a:r>
                        <a:rPr lang="es-CO" sz="11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COMUNITARIOS TRADICIONAL  N° CTO </a:t>
                      </a:r>
                      <a:endParaRPr lang="es-CO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19" marB="45719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CO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CTO:</a:t>
                      </a:r>
                      <a:r>
                        <a:rPr lang="es-CO" sz="11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CO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467</a:t>
                      </a:r>
                      <a:endParaRPr lang="es-CO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19" marB="45719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CO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494</a:t>
                      </a:r>
                      <a:endParaRPr lang="es-CO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19" marB="45719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285750" indent="-285750" algn="just">
                        <a:buFont typeface="Wingdings" panose="05000000000000000000" pitchFamily="2" charset="2"/>
                        <a:buChar char="q"/>
                      </a:pPr>
                      <a:r>
                        <a:rPr lang="es-CO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 UDS 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q"/>
                      </a:pPr>
                      <a:r>
                        <a:rPr lang="es-CO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CO" sz="1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Diferencia corresponde a la inejecución de 82  cupos por baja cobertura</a:t>
                      </a:r>
                      <a:r>
                        <a:rPr lang="es-CO" sz="10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en </a:t>
                      </a:r>
                      <a:r>
                        <a:rPr lang="es-CO" sz="1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bajo Baudó 82.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q"/>
                      </a:pPr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Esta se ejecuta en las comunidades de: Villa Maria,</a:t>
                      </a:r>
                      <a:r>
                        <a:rPr lang="es-CO" sz="10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CO" sz="1000" b="1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Piliza</a:t>
                      </a:r>
                      <a:r>
                        <a:rPr lang="es-CO" sz="10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s-CO" sz="1000" b="1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Virudo</a:t>
                      </a:r>
                      <a:r>
                        <a:rPr lang="es-CO" sz="10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Bella</a:t>
                      </a:r>
                      <a:r>
                        <a:rPr lang="es-CO" sz="10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Vista, San </a:t>
                      </a:r>
                      <a:r>
                        <a:rPr lang="es-CO" sz="1000" b="1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Agustin</a:t>
                      </a:r>
                      <a:r>
                        <a:rPr lang="es-CO" sz="10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s-CO" sz="1000" b="1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Terron</a:t>
                      </a:r>
                      <a:r>
                        <a:rPr lang="es-CO" sz="10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San Miguel, Valerio, </a:t>
                      </a:r>
                      <a:r>
                        <a:rPr lang="es-CO" sz="1000" b="1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Punto,Oficina</a:t>
                      </a:r>
                      <a:r>
                        <a:rPr lang="es-CO" sz="10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s-CO" sz="1000" b="1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Virinchao</a:t>
                      </a:r>
                      <a:r>
                        <a:rPr lang="es-CO" sz="10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Playa nueva, Pizarro cabecera municipal, </a:t>
                      </a:r>
                      <a:r>
                        <a:rPr lang="es-CO" sz="1000" b="1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Usaraga</a:t>
                      </a:r>
                      <a:r>
                        <a:rPr lang="es-CO" sz="10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s-CO" sz="1000" b="1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Dotenedo</a:t>
                      </a:r>
                      <a:r>
                        <a:rPr lang="es-CO" sz="10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Siviru, </a:t>
                      </a:r>
                      <a:r>
                        <a:rPr lang="es-CO" sz="1000" b="1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belen</a:t>
                      </a:r>
                      <a:r>
                        <a:rPr lang="es-CO" sz="10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s-CO" sz="1000" b="1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docampado,bajo</a:t>
                      </a:r>
                      <a:r>
                        <a:rPr lang="es-CO" sz="10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grande, Mochado y Buena Vista</a:t>
                      </a:r>
                      <a:r>
                        <a:rPr lang="es-CO" sz="1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endParaRPr lang="es-CO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19" marB="45719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852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CO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VALOR DEL CONTRATO </a:t>
                      </a:r>
                      <a:endParaRPr lang="es-CO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19" marB="45719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CO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1.540.832.420</a:t>
                      </a:r>
                      <a:endParaRPr lang="es-CO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19" marB="45719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s-CO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19" marB="45719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s-CO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19" marB="45719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53026">
                <a:tc>
                  <a:txBody>
                    <a:bodyPr/>
                    <a:lstStyle/>
                    <a:p>
                      <a:r>
                        <a:rPr lang="es-CO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VALOR EJECUTADO A LA FECHA</a:t>
                      </a:r>
                    </a:p>
                    <a:p>
                      <a:endParaRPr lang="es-CO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19" marB="45719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531.311.494</a:t>
                      </a:r>
                      <a:endParaRPr lang="es-CO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19" marB="45719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19" marB="45719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19" marB="45719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673183"/>
                  </a:ext>
                </a:extLst>
              </a:tr>
              <a:tr h="4770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O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HOGARES COMUNITARIOS –FAMI, N° CTO </a:t>
                      </a:r>
                    </a:p>
                    <a:p>
                      <a:endParaRPr lang="es-CO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19" marB="45719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CTO: 467</a:t>
                      </a:r>
                      <a:endParaRPr lang="es-CO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19" marB="45719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lang="es-CO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19" marB="45719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285750" indent="-285750" algn="just">
                        <a:buFont typeface="Wingdings" panose="05000000000000000000" pitchFamily="2" charset="2"/>
                        <a:buChar char="q"/>
                      </a:pPr>
                      <a:r>
                        <a:rPr lang="es-CO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UDS </a:t>
                      </a:r>
                      <a:endParaRPr lang="es-CO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q"/>
                      </a:pPr>
                      <a:r>
                        <a:rPr lang="es-CO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 cofinanciación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q"/>
                      </a:pPr>
                      <a:r>
                        <a:rPr lang="es-CO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Diferencia corresponde a la inejecución de 9 cupos por baja cobertura en</a:t>
                      </a:r>
                      <a:r>
                        <a:rPr lang="es-CO" sz="12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CO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bajo Baudó 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q"/>
                      </a:pPr>
                      <a:r>
                        <a:rPr lang="es-CO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Esta se ejecuta en las comunidades de Siviru</a:t>
                      </a:r>
                      <a:endParaRPr lang="es-CO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19" marB="45719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770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CO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VALOR DEL CONTRATO </a:t>
                      </a:r>
                    </a:p>
                    <a:p>
                      <a:endParaRPr lang="es-CO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19" marB="45719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CO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51.399.270</a:t>
                      </a:r>
                      <a:endParaRPr lang="es-CO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19" marB="45719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s-CO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19" marB="45719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s-CO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19" marB="45719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70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CO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VALOR EJECUTADO A LA FECHA</a:t>
                      </a:r>
                    </a:p>
                    <a:p>
                      <a:endParaRPr lang="es-CO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19" marB="45719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CO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11.472.030</a:t>
                      </a:r>
                      <a:endParaRPr lang="es-CO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19" marB="45719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s-CO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19" marB="45719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s-CO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19" marB="45719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70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MX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NOMBRE</a:t>
                      </a:r>
                      <a:r>
                        <a:rPr lang="es-MX" sz="11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LA ENTIDAD</a:t>
                      </a:r>
                      <a:endParaRPr lang="es-CO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19" marB="45719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MX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ABRAHAM</a:t>
                      </a:r>
                      <a:r>
                        <a:rPr lang="es-MX" sz="11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LINCOLN</a:t>
                      </a:r>
                      <a:endParaRPr lang="es-CO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19" marB="45719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s-CO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19" marB="45719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s-CO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19" marB="45719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70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MX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REPRESENTANTE</a:t>
                      </a:r>
                      <a:r>
                        <a:rPr lang="es-MX" sz="11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LEGAL</a:t>
                      </a:r>
                      <a:endParaRPr lang="es-CO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19" marB="45719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CO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NARCILO VIVAS </a:t>
                      </a:r>
                      <a:endParaRPr lang="es-CO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19" marB="45719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s-CO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19" marB="45719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s-CO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19" marB="45719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2 Rectángulo"/>
          <p:cNvSpPr/>
          <p:nvPr/>
        </p:nvSpPr>
        <p:spPr>
          <a:xfrm>
            <a:off x="244700" y="233847"/>
            <a:ext cx="76371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altLang="es-CO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PGothic" panose="020B0600070205080204" pitchFamily="34" charset="-128"/>
                <a:cs typeface="Arial" pitchFamily="34" charset="0"/>
              </a:rPr>
              <a:t>MODALIDADES DE ATENCION : HOGARES </a:t>
            </a:r>
            <a:r>
              <a:rPr lang="es-ES" altLang="es-CO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PGothic" panose="020B0600070205080204" pitchFamily="34" charset="-128"/>
                <a:cs typeface="Arial" pitchFamily="34" charset="0"/>
              </a:rPr>
              <a:t>COMUNITARIOS </a:t>
            </a:r>
            <a:r>
              <a:rPr lang="es-ES" altLang="es-CO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PGothic" panose="020B0600070205080204" pitchFamily="34" charset="-128"/>
                <a:cs typeface="Arial" pitchFamily="34" charset="0"/>
              </a:rPr>
              <a:t>BAJO BAUDO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9217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12740" y="2644685"/>
            <a:ext cx="7886700" cy="1325563"/>
          </a:xfrm>
        </p:spPr>
        <p:txBody>
          <a:bodyPr/>
          <a:lstStyle/>
          <a:p>
            <a:pPr algn="ctr"/>
            <a:r>
              <a:rPr lang="es-CO" dirty="0"/>
              <a:t> </a:t>
            </a:r>
            <a:r>
              <a:rPr lang="es-C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MODALIDAD FAMILIAR PARA LA ATENCIÓN A LA PRIMERA INFANCIA </a:t>
            </a:r>
          </a:p>
        </p:txBody>
      </p:sp>
    </p:spTree>
    <p:extLst>
      <p:ext uri="{BB962C8B-B14F-4D97-AF65-F5344CB8AC3E}">
        <p14:creationId xmlns:p14="http://schemas.microsoft.com/office/powerpoint/2010/main" val="3129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 </a:t>
            </a:r>
            <a:r>
              <a:rPr lang="es-CO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</a:t>
            </a:r>
            <a:endParaRPr lang="es-CO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351682"/>
          </a:xfrm>
        </p:spPr>
        <p:txBody>
          <a:bodyPr/>
          <a:lstStyle/>
          <a:p>
            <a:pPr marL="0" indent="0" algn="just">
              <a:buNone/>
            </a:pPr>
            <a:r>
              <a:rPr lang="es-CO" dirty="0"/>
              <a:t>Promover el desarrollo integral de las niñas y los niños desde su concepción hasta los dos (2) </a:t>
            </a:r>
            <a:r>
              <a:rPr lang="es-CO" dirty="0" smtClean="0"/>
              <a:t>años  </a:t>
            </a:r>
            <a:r>
              <a:rPr lang="es-CO" dirty="0"/>
              <a:t>a través de procesos pedagógicos significativos, fortalecimiento y acompañamiento a familias y cuidadores y la articulación interinstitucional en cumplimiento de la Política de estado para el desarrollo integral de la primera infancia de “Cero a Siempre”. </a:t>
            </a:r>
          </a:p>
        </p:txBody>
      </p:sp>
    </p:spTree>
    <p:extLst>
      <p:ext uri="{BB962C8B-B14F-4D97-AF65-F5344CB8AC3E}">
        <p14:creationId xmlns:p14="http://schemas.microsoft.com/office/powerpoint/2010/main" val="347277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Población Objetivo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O" sz="1800" dirty="0" smtClean="0">
                <a:latin typeface="Arial" pitchFamily="34" charset="0"/>
                <a:cs typeface="Arial" pitchFamily="34" charset="0"/>
              </a:rPr>
              <a:t>Está </a:t>
            </a:r>
            <a:r>
              <a:rPr lang="es-CO" sz="1800" dirty="0">
                <a:latin typeface="Arial" pitchFamily="34" charset="0"/>
                <a:cs typeface="Arial" pitchFamily="34" charset="0"/>
              </a:rPr>
              <a:t>dirigida prioritariamente a niñas y niños menores de dos (2) años y mujeres </a:t>
            </a:r>
            <a:r>
              <a:rPr lang="es-CO" sz="1800" dirty="0" smtClean="0">
                <a:latin typeface="Arial" pitchFamily="34" charset="0"/>
                <a:cs typeface="Arial" pitchFamily="34" charset="0"/>
              </a:rPr>
              <a:t>gestantes.</a:t>
            </a:r>
          </a:p>
          <a:p>
            <a:pPr marL="0" indent="0" algn="ctr">
              <a:buNone/>
            </a:pPr>
            <a:r>
              <a:rPr lang="es-CO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Servicios que conforman la Modalidad Familiar </a:t>
            </a:r>
            <a:endParaRPr lang="es-CO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s-CO" sz="1800" dirty="0">
                <a:latin typeface="Arial" pitchFamily="34" charset="0"/>
                <a:cs typeface="Arial" pitchFamily="34" charset="0"/>
              </a:rPr>
              <a:t>Desarrollo Infantil en Medio Familiar-DIMF  </a:t>
            </a:r>
            <a:endParaRPr lang="es-CO" sz="18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s-CO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CO" sz="1800" dirty="0">
                <a:latin typeface="Arial" pitchFamily="34" charset="0"/>
                <a:cs typeface="Arial" pitchFamily="34" charset="0"/>
              </a:rPr>
              <a:t>Hogares </a:t>
            </a:r>
            <a:r>
              <a:rPr lang="es-CO" sz="1800" dirty="0" smtClean="0">
                <a:latin typeface="Arial" pitchFamily="34" charset="0"/>
                <a:cs typeface="Arial" pitchFamily="34" charset="0"/>
              </a:rPr>
              <a:t>Comunitarios </a:t>
            </a:r>
            <a:r>
              <a:rPr lang="es-CO" sz="1800" dirty="0">
                <a:latin typeface="Arial" pitchFamily="34" charset="0"/>
                <a:cs typeface="Arial" pitchFamily="34" charset="0"/>
              </a:rPr>
              <a:t>de Bienestar Familia, Mujer e </a:t>
            </a:r>
            <a:r>
              <a:rPr lang="es-CO" sz="1800" dirty="0" smtClean="0">
                <a:latin typeface="Arial" pitchFamily="34" charset="0"/>
                <a:cs typeface="Arial" pitchFamily="34" charset="0"/>
              </a:rPr>
              <a:t>Infancia-FAMI.</a:t>
            </a:r>
          </a:p>
          <a:p>
            <a:pPr marL="0" indent="0" algn="ctr">
              <a:buNone/>
            </a:pPr>
            <a:r>
              <a:rPr lang="es-CO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Dónde se </a:t>
            </a:r>
            <a:r>
              <a:rPr lang="es-CO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desarrolla </a:t>
            </a:r>
          </a:p>
          <a:p>
            <a:pPr>
              <a:buFont typeface="Wingdings" pitchFamily="2" charset="2"/>
              <a:buChar char="q"/>
            </a:pPr>
            <a:r>
              <a:rPr lang="es-CO" sz="1800" dirty="0">
                <a:latin typeface="Arial" pitchFamily="34" charset="0"/>
                <a:cs typeface="Arial" pitchFamily="34" charset="0"/>
              </a:rPr>
              <a:t>Espacios aportados por la </a:t>
            </a:r>
            <a:r>
              <a:rPr lang="es-CO" sz="1800" dirty="0" smtClean="0">
                <a:latin typeface="Arial" pitchFamily="34" charset="0"/>
                <a:cs typeface="Arial" pitchFamily="34" charset="0"/>
              </a:rPr>
              <a:t>comunidad</a:t>
            </a:r>
          </a:p>
          <a:p>
            <a:pPr>
              <a:buFont typeface="Wingdings" pitchFamily="2" charset="2"/>
              <a:buChar char="q"/>
            </a:pPr>
            <a:r>
              <a:rPr lang="es-CO" sz="1800" dirty="0" smtClean="0">
                <a:latin typeface="Arial" pitchFamily="34" charset="0"/>
                <a:cs typeface="Arial" pitchFamily="34" charset="0"/>
              </a:rPr>
              <a:t>Espacios </a:t>
            </a:r>
            <a:r>
              <a:rPr lang="es-CO" sz="1800" dirty="0">
                <a:latin typeface="Arial" pitchFamily="34" charset="0"/>
                <a:cs typeface="Arial" pitchFamily="34" charset="0"/>
              </a:rPr>
              <a:t>anexos a </a:t>
            </a:r>
            <a:r>
              <a:rPr lang="es-CO" sz="1800" dirty="0" smtClean="0">
                <a:latin typeface="Arial" pitchFamily="34" charset="0"/>
                <a:cs typeface="Arial" pitchFamily="34" charset="0"/>
              </a:rPr>
              <a:t>CDI</a:t>
            </a:r>
          </a:p>
          <a:p>
            <a:pPr>
              <a:buFont typeface="Wingdings" pitchFamily="2" charset="2"/>
              <a:buChar char="q"/>
            </a:pPr>
            <a:r>
              <a:rPr lang="es-CO" sz="1800" dirty="0" smtClean="0">
                <a:latin typeface="Arial" pitchFamily="34" charset="0"/>
                <a:cs typeface="Arial" pitchFamily="34" charset="0"/>
              </a:rPr>
              <a:t>El </a:t>
            </a:r>
            <a:r>
              <a:rPr lang="es-CO" sz="1800" dirty="0">
                <a:latin typeface="Arial" pitchFamily="34" charset="0"/>
                <a:cs typeface="Arial" pitchFamily="34" charset="0"/>
              </a:rPr>
              <a:t>lugar de residencia de niñas, niños y mujeres gestantes</a:t>
            </a:r>
          </a:p>
        </p:txBody>
      </p:sp>
    </p:spTree>
    <p:extLst>
      <p:ext uri="{BB962C8B-B14F-4D97-AF65-F5344CB8AC3E}">
        <p14:creationId xmlns:p14="http://schemas.microsoft.com/office/powerpoint/2010/main" val="92503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altLang="es-CO" sz="20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PGothic" panose="020B0600070205080204" pitchFamily="34" charset="-128"/>
                <a:cs typeface="Arial" pitchFamily="34" charset="0"/>
              </a:rPr>
              <a:t>COMPONENTES Y SUS CONDICIONES DE CALIDAD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s-ES" altLang="es-CO" sz="18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1.</a:t>
            </a:r>
            <a:r>
              <a:rPr lang="es-CO" altLang="es-CO" sz="18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PGothic" panose="020B0600070205080204" pitchFamily="34" charset="-128"/>
                <a:cs typeface="Arial" pitchFamily="34" charset="0"/>
              </a:rPr>
              <a:t>Componente Familia, Comunidad y Redes </a:t>
            </a:r>
            <a:br>
              <a:rPr lang="es-CO" altLang="es-CO" sz="18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PGothic" panose="020B0600070205080204" pitchFamily="34" charset="-128"/>
                <a:cs typeface="Arial" pitchFamily="34" charset="0"/>
              </a:rPr>
            </a:br>
            <a:r>
              <a:rPr lang="es-CO" altLang="es-CO" sz="18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PGothic" panose="020B0600070205080204" pitchFamily="34" charset="-128"/>
                <a:cs typeface="Arial" pitchFamily="34" charset="0"/>
              </a:rPr>
              <a:t>2.</a:t>
            </a:r>
            <a:r>
              <a:rPr lang="es-CO" altLang="es-CO" sz="1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PGothic" panose="020B0600070205080204" pitchFamily="34" charset="-128"/>
                <a:cs typeface="Arial" pitchFamily="34" charset="0"/>
              </a:rPr>
              <a:t>Componente Proceso pedagógico</a:t>
            </a:r>
            <a:r>
              <a:rPr lang="es-CO" altLang="es-CO" sz="1800" dirty="0">
                <a:solidFill>
                  <a:prstClr val="black"/>
                </a:solidFill>
                <a:latin typeface="Arial" pitchFamily="34" charset="0"/>
                <a:ea typeface="MS PGothic" panose="020B0600070205080204" pitchFamily="34" charset="-128"/>
                <a:cs typeface="Arial" pitchFamily="34" charset="0"/>
              </a:rPr>
              <a:t/>
            </a:r>
            <a:br>
              <a:rPr lang="es-CO" altLang="es-CO" sz="1800" dirty="0">
                <a:solidFill>
                  <a:prstClr val="black"/>
                </a:solidFill>
                <a:latin typeface="Arial" pitchFamily="34" charset="0"/>
                <a:ea typeface="MS PGothic" panose="020B0600070205080204" pitchFamily="34" charset="-128"/>
                <a:cs typeface="Arial" pitchFamily="34" charset="0"/>
              </a:rPr>
            </a:br>
            <a:r>
              <a:rPr lang="es-CO" altLang="es-CO" sz="1800" dirty="0">
                <a:solidFill>
                  <a:prstClr val="black"/>
                </a:solidFill>
                <a:latin typeface="Arial" pitchFamily="34" charset="0"/>
                <a:ea typeface="MS PGothic" panose="020B0600070205080204" pitchFamily="34" charset="-128"/>
                <a:cs typeface="Arial" pitchFamily="34" charset="0"/>
              </a:rPr>
              <a:t>3.</a:t>
            </a:r>
            <a:r>
              <a:rPr lang="es-CO" altLang="es-CO" sz="1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PGothic" panose="020B0600070205080204" pitchFamily="34" charset="-128"/>
                <a:cs typeface="Arial" pitchFamily="34" charset="0"/>
              </a:rPr>
              <a:t>Componente Talento Humano</a:t>
            </a:r>
            <a:br>
              <a:rPr lang="es-CO" altLang="es-CO" sz="1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PGothic" panose="020B0600070205080204" pitchFamily="34" charset="-128"/>
                <a:cs typeface="Arial" pitchFamily="34" charset="0"/>
              </a:rPr>
            </a:br>
            <a:r>
              <a:rPr lang="es-CO" altLang="es-CO" sz="1800" dirty="0">
                <a:solidFill>
                  <a:prstClr val="black"/>
                </a:solidFill>
                <a:latin typeface="Arial" pitchFamily="34" charset="0"/>
                <a:ea typeface="MS PGothic" panose="020B0600070205080204" pitchFamily="34" charset="-128"/>
                <a:cs typeface="Arial" pitchFamily="34" charset="0"/>
              </a:rPr>
              <a:t>4.</a:t>
            </a:r>
            <a:r>
              <a:rPr lang="es-CO" sz="1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Componente Ambientes Educativos y protectores </a:t>
            </a:r>
            <a:br>
              <a:rPr lang="es-CO" sz="1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es-CO" sz="1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5.Componente Administrativo y de Gestión</a:t>
            </a:r>
            <a:br>
              <a:rPr lang="es-CO" sz="1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es-CO" sz="1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6.Componente de salud y nutrición</a:t>
            </a:r>
            <a:r>
              <a:rPr lang="es-CO" sz="1800" b="1" u="sng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CO" sz="1800" b="1" u="sng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endParaRPr lang="es-CO" dirty="0">
              <a:solidFill>
                <a:prstClr val="black"/>
              </a:solidFill>
            </a:endParaRPr>
          </a:p>
          <a:p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9807" y="3590224"/>
            <a:ext cx="4235116" cy="23118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06450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08" t="21324" r="27758" b="26287"/>
          <a:stretch/>
        </p:blipFill>
        <p:spPr bwMode="auto">
          <a:xfrm>
            <a:off x="90152" y="1107583"/>
            <a:ext cx="8963696" cy="5331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923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88" t="44853" r="27758" b="28628"/>
          <a:stretch/>
        </p:blipFill>
        <p:spPr bwMode="auto">
          <a:xfrm>
            <a:off x="244699" y="1798495"/>
            <a:ext cx="8551571" cy="3445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028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61"/>
          <p:cNvSpPr txBox="1">
            <a:spLocks noChangeArrowheads="1"/>
          </p:cNvSpPr>
          <p:nvPr/>
        </p:nvSpPr>
        <p:spPr bwMode="auto">
          <a:xfrm>
            <a:off x="464192" y="2255848"/>
            <a:ext cx="804134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s-CO" altLang="es-CO" sz="1400" dirty="0"/>
              <a:t>	</a:t>
            </a:r>
          </a:p>
        </p:txBody>
      </p:sp>
      <p:sp>
        <p:nvSpPr>
          <p:cNvPr id="2" name="Rectángulo 1"/>
          <p:cNvSpPr/>
          <p:nvPr/>
        </p:nvSpPr>
        <p:spPr>
          <a:xfrm>
            <a:off x="1627094" y="4061012"/>
            <a:ext cx="6040890" cy="3496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464193" y="90152"/>
            <a:ext cx="6091154" cy="1042228"/>
          </a:xfrm>
        </p:spPr>
        <p:txBody>
          <a:bodyPr/>
          <a:lstStyle/>
          <a:p>
            <a:pPr algn="ctr"/>
            <a:r>
              <a:rPr lang="es-CO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PRIMERA </a:t>
            </a:r>
            <a:r>
              <a:rPr lang="es-CO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INFANCIA </a:t>
            </a:r>
          </a:p>
        </p:txBody>
      </p:sp>
      <p:sp>
        <p:nvSpPr>
          <p:cNvPr id="11" name="Marcador de contenido 10"/>
          <p:cNvSpPr>
            <a:spLocks noGrp="1"/>
          </p:cNvSpPr>
          <p:nvPr>
            <p:ph idx="1"/>
          </p:nvPr>
        </p:nvSpPr>
        <p:spPr>
          <a:xfrm>
            <a:off x="464192" y="1295273"/>
            <a:ext cx="7886700" cy="1334494"/>
          </a:xfrm>
        </p:spPr>
        <p:txBody>
          <a:bodyPr/>
          <a:lstStyle/>
          <a:p>
            <a:pPr marL="0" lv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es-CO" sz="1800" dirty="0">
                <a:latin typeface="Arial" panose="020B0604020202020204" pitchFamily="34" charset="0"/>
                <a:cs typeface="Arial" panose="020B0604020202020204" pitchFamily="34" charset="0"/>
              </a:rPr>
              <a:t>Es la etapa del ciclo vital que comprende el desarrollo de los niños desde su gestación hasta los seis años de vida. Estudios provenientes de diferentes disciplinas demuestran </a:t>
            </a:r>
            <a:r>
              <a:rPr lang="es-CO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que estos </a:t>
            </a:r>
            <a:r>
              <a:rPr lang="es-CO" sz="1800" dirty="0">
                <a:latin typeface="Arial" panose="020B0604020202020204" pitchFamily="34" charset="0"/>
                <a:cs typeface="Arial" panose="020B0604020202020204" pitchFamily="34" charset="0"/>
              </a:rPr>
              <a:t>años son fundamentales para el desarrollo físico, social, emocional y cognitivo.</a:t>
            </a:r>
          </a:p>
          <a:p>
            <a:pPr marL="0" lvl="0"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2597" y="2792660"/>
            <a:ext cx="4552750" cy="3069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7712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97" t="28860" r="32410" b="26937"/>
          <a:stretch/>
        </p:blipFill>
        <p:spPr bwMode="auto">
          <a:xfrm>
            <a:off x="115910" y="1159099"/>
            <a:ext cx="8937937" cy="5228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883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78064"/>
          </a:xfrm>
        </p:spPr>
        <p:txBody>
          <a:bodyPr/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es-ES" altLang="es-CO" sz="18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PGothic" panose="020B0600070205080204" pitchFamily="34" charset="-128"/>
                <a:cs typeface="Arial" pitchFamily="34" charset="0"/>
              </a:rPr>
              <a:t>MODALIDADES DE ATENCION : </a:t>
            </a:r>
            <a:r>
              <a:rPr lang="es-ES" altLang="es-CO" sz="18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PGothic" panose="020B0600070205080204" pitchFamily="34" charset="-128"/>
                <a:cs typeface="Arial" pitchFamily="34" charset="0"/>
              </a:rPr>
              <a:t>MODALIDAD FAMILIAR  </a:t>
            </a:r>
            <a:r>
              <a:rPr lang="es-ES" altLang="es-CO" sz="18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PGothic" panose="020B0600070205080204" pitchFamily="34" charset="-128"/>
                <a:cs typeface="Arial" pitchFamily="34" charset="0"/>
              </a:rPr>
              <a:t>BAJO BAUDO</a:t>
            </a:r>
            <a:r>
              <a:rPr lang="es-CO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/>
            </a:r>
            <a:br>
              <a:rPr lang="es-CO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endParaRPr lang="es-CO" dirty="0"/>
          </a:p>
        </p:txBody>
      </p:sp>
      <p:graphicFrame>
        <p:nvGraphicFramePr>
          <p:cNvPr id="8" name="7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11266"/>
              </p:ext>
            </p:extLst>
          </p:nvPr>
        </p:nvGraphicFramePr>
        <p:xfrm>
          <a:off x="231818" y="1313648"/>
          <a:ext cx="8665294" cy="4236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51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28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10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663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099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FORMA DE ATENCION</a:t>
                      </a:r>
                      <a:endParaRPr lang="es-CO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19" marB="45719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NUMERO </a:t>
                      </a:r>
                      <a:endParaRPr lang="es-CO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19" marB="45719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NUMEROS DE USUARIOS</a:t>
                      </a:r>
                      <a:endParaRPr lang="es-CO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19" marB="45719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MX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OBSERVACIONES</a:t>
                      </a:r>
                      <a:endParaRPr lang="es-CO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19" marB="4571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39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CO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MODALIDAD</a:t>
                      </a:r>
                      <a:r>
                        <a:rPr lang="es-CO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FAMILIAR  N° CTO </a:t>
                      </a:r>
                      <a:endParaRPr lang="es-CO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19" marB="45719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CO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CTO: 1118</a:t>
                      </a:r>
                      <a:endParaRPr lang="es-CO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19" marB="45719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CO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1294</a:t>
                      </a:r>
                      <a:endParaRPr lang="es-CO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19" marB="45719"/>
                </a:tc>
                <a:tc row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s-CO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 UDS</a:t>
                      </a:r>
                      <a:endParaRPr lang="es-CO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s-CO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Contrato es a nivel nacional.</a:t>
                      </a:r>
                      <a:endParaRPr lang="es-CO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19" marB="4571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19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CO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VALOR DEL CONTRATO </a:t>
                      </a:r>
                      <a:endParaRPr lang="es-CO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19" marB="45719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s-CO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19" marB="45719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s-CO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19" marB="45719"/>
                </a:tc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s-CO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19" marB="4571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3474">
                <a:tc>
                  <a:txBody>
                    <a:bodyPr/>
                    <a:lstStyle/>
                    <a:p>
                      <a:r>
                        <a:rPr lang="es-CO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VALOR EJECUTADO A LA FECHA </a:t>
                      </a:r>
                    </a:p>
                    <a:p>
                      <a:endParaRPr lang="es-CO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19" marB="45719"/>
                </a:tc>
                <a:tc>
                  <a:txBody>
                    <a:bodyPr/>
                    <a:lstStyle/>
                    <a:p>
                      <a:endParaRPr lang="es-CO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19" marB="45719"/>
                </a:tc>
                <a:tc>
                  <a:txBody>
                    <a:bodyPr/>
                    <a:lstStyle/>
                    <a:p>
                      <a:endParaRPr lang="es-CO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19" marB="45719"/>
                </a:tc>
                <a:tc vMerge="1">
                  <a:txBody>
                    <a:bodyPr/>
                    <a:lstStyle/>
                    <a:p>
                      <a:endParaRPr lang="es-CO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19" marB="45719"/>
                </a:tc>
                <a:extLst>
                  <a:ext uri="{0D108BD9-81ED-4DB2-BD59-A6C34878D82A}">
                    <a16:rowId xmlns:a16="http://schemas.microsoft.com/office/drawing/2014/main" val="710979056"/>
                  </a:ext>
                </a:extLst>
              </a:tr>
              <a:tr h="83347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MX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NOMBRE</a:t>
                      </a:r>
                      <a:r>
                        <a:rPr lang="es-MX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LA ENTIDAD</a:t>
                      </a:r>
                      <a:endParaRPr lang="es-CO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19" marB="45719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CO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CORPORACION INFANCIA Y DESARROLLO</a:t>
                      </a:r>
                      <a:endParaRPr lang="es-CO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19" marB="45719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s-CO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19" marB="45719"/>
                </a:tc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s-CO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19" marB="45719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039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MX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REPRESENTANTE</a:t>
                      </a:r>
                      <a:r>
                        <a:rPr lang="es-MX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LEGAL</a:t>
                      </a:r>
                      <a:endParaRPr lang="es-CO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19" marB="45719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CO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JULIA ELSA</a:t>
                      </a:r>
                      <a:r>
                        <a:rPr lang="es-CO" sz="1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SOLANO</a:t>
                      </a:r>
                      <a:endParaRPr lang="es-CO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19" marB="45719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s-CO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19" marB="45719"/>
                </a:tc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s-CO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19" marB="45719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776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638276" y="2781067"/>
            <a:ext cx="7886700" cy="1325563"/>
          </a:xfrm>
        </p:spPr>
        <p:txBody>
          <a:bodyPr/>
          <a:lstStyle/>
          <a:p>
            <a:pPr lvl="0" algn="ctr">
              <a:spcBef>
                <a:spcPts val="1000"/>
              </a:spcBef>
            </a:pPr>
            <a:r>
              <a:rPr lang="es-CO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Modalidad Propia e Intercultural para Comunidades Étnicas y Rurales </a:t>
            </a:r>
            <a:r>
              <a:rPr lang="es-CO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es-CO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</a:b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1190705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Objetivo General</a:t>
            </a:r>
            <a:endParaRPr lang="es-CO" dirty="0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628650" y="1690688"/>
            <a:ext cx="7886700" cy="4351338"/>
          </a:xfrm>
        </p:spPr>
        <p:txBody>
          <a:bodyPr/>
          <a:lstStyle/>
          <a:p>
            <a:pPr marL="0" lvl="0" indent="0" algn="just">
              <a:buNone/>
            </a:pPr>
            <a:r>
              <a:rPr lang="es-CO" dirty="0"/>
              <a:t>Garantizar el servicio de educación inicial a niños y niñas en primera infancia y mujeres gestantes en el marco de la atención integral, con pertinencia y calidad, reconociendo y respetando la diversidad y desarrollando enfoques diferenciales para garantizar igualdad y equidad en la atención, a través de distintas formas de operación. La modalidad busca promover la garantía de derechos, la participación y el desarrollo integral de la primera infancia respondiendo a las características propias de sus territorios y comunidades. </a:t>
            </a:r>
          </a:p>
          <a:p>
            <a:pPr marL="0" indent="0">
              <a:buNone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005008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quién va dirigida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2659748"/>
          </a:xfrm>
        </p:spPr>
        <p:txBody>
          <a:bodyPr/>
          <a:lstStyle/>
          <a:p>
            <a:pPr marL="0" lvl="0" indent="0" algn="just">
              <a:buNone/>
            </a:pPr>
            <a:r>
              <a:rPr lang="es-CO" dirty="0"/>
              <a:t>La modalidad de atención está dirigida a mujeres gestantes y niños y niñas en primera infancia de comunidades étnicas y rurales (dispersos o no), que requieren de una atención integral, oportuna, con pertinencia y calidad, en coherencia con las particularidades de sus territorios y su identidad cultural. </a:t>
            </a:r>
          </a:p>
          <a:p>
            <a:pPr marL="0" indent="0">
              <a:buNone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3897279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Criterios de identificación y de focalización de la población 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s-CO" dirty="0">
                <a:latin typeface="Arial" pitchFamily="34" charset="0"/>
                <a:cs typeface="Arial" pitchFamily="34" charset="0"/>
              </a:rPr>
              <a:t>Identificación   </a:t>
            </a:r>
          </a:p>
          <a:p>
            <a:pPr lvl="0" algn="just">
              <a:buFont typeface="Wingdings" pitchFamily="2" charset="2"/>
              <a:buChar char="q"/>
            </a:pPr>
            <a:r>
              <a:rPr lang="es-CO" sz="2000" dirty="0">
                <a:latin typeface="Arial" pitchFamily="34" charset="0"/>
                <a:cs typeface="Arial" pitchFamily="34" charset="0"/>
              </a:rPr>
              <a:t>Las mujeres gestantes y las niñas y los niños en primera infancia, para ser identificados deben cumplir con al menos uno de los siguientes criterios:  </a:t>
            </a:r>
          </a:p>
          <a:p>
            <a:pPr lvl="0" algn="just">
              <a:buFont typeface="Wingdings" pitchFamily="2" charset="2"/>
              <a:buChar char="q"/>
            </a:pPr>
            <a:r>
              <a:rPr lang="es-CO" sz="2000" dirty="0">
                <a:latin typeface="Arial" pitchFamily="34" charset="0"/>
                <a:cs typeface="Arial" pitchFamily="34" charset="0"/>
              </a:rPr>
              <a:t> Pertenecer a comunidades étnicas (indígenas, comunidades negras, afrocolombianas, </a:t>
            </a:r>
            <a:r>
              <a:rPr lang="es-CO" sz="2000" dirty="0" err="1">
                <a:latin typeface="Arial" pitchFamily="34" charset="0"/>
                <a:cs typeface="Arial" pitchFamily="34" charset="0"/>
              </a:rPr>
              <a:t>Palenqueros</a:t>
            </a:r>
            <a:r>
              <a:rPr lang="es-CO" sz="2000" dirty="0">
                <a:latin typeface="Arial" pitchFamily="34" charset="0"/>
                <a:cs typeface="Arial" pitchFamily="34" charset="0"/>
              </a:rPr>
              <a:t>, Raizales y </a:t>
            </a:r>
            <a:r>
              <a:rPr lang="es-CO" sz="2000" dirty="0" err="1">
                <a:latin typeface="Arial" pitchFamily="34" charset="0"/>
                <a:cs typeface="Arial" pitchFamily="34" charset="0"/>
              </a:rPr>
              <a:t>Rrom</a:t>
            </a:r>
            <a:r>
              <a:rPr lang="es-CO" sz="2000" dirty="0">
                <a:latin typeface="Arial" pitchFamily="34" charset="0"/>
                <a:cs typeface="Arial" pitchFamily="34" charset="0"/>
              </a:rPr>
              <a:t>), que demanden el servicio. </a:t>
            </a:r>
          </a:p>
          <a:p>
            <a:pPr lvl="0" algn="just">
              <a:buFont typeface="Wingdings" pitchFamily="2" charset="2"/>
              <a:buChar char="q"/>
            </a:pPr>
            <a:r>
              <a:rPr lang="es-CO" sz="2000" dirty="0">
                <a:latin typeface="Arial" pitchFamily="34" charset="0"/>
                <a:cs typeface="Arial" pitchFamily="34" charset="0"/>
              </a:rPr>
              <a:t>Pertenecer a comunidades rurales (dispersas o no).</a:t>
            </a:r>
          </a:p>
          <a:p>
            <a:pPr lvl="0" algn="just">
              <a:buFont typeface="Wingdings" pitchFamily="2" charset="2"/>
              <a:buChar char="q"/>
            </a:pPr>
            <a:r>
              <a:rPr lang="es-CO" sz="2000" dirty="0">
                <a:latin typeface="Arial" pitchFamily="34" charset="0"/>
                <a:cs typeface="Arial" pitchFamily="34" charset="0"/>
              </a:rPr>
              <a:t> Pertenecer a comunidades rurales que se encuentran ubicadas en territorios definidos como zonas de consolidación de la paz territorial. </a:t>
            </a:r>
          </a:p>
          <a:p>
            <a:pPr marL="0" indent="0">
              <a:buNone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0090561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866" y="1175821"/>
            <a:ext cx="8748518" cy="4955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33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582930" y="2934589"/>
            <a:ext cx="7886700" cy="1325563"/>
          </a:xfrm>
        </p:spPr>
        <p:txBody>
          <a:bodyPr/>
          <a:lstStyle/>
          <a:p>
            <a:pPr algn="ctr"/>
            <a:r>
              <a:rPr lang="es-CO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MODALIDAD INSTITUCIONAL PARA </a:t>
            </a:r>
            <a:br>
              <a:rPr lang="es-CO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 ATENCIÓN A LA PRIMERA INFANCIA </a:t>
            </a:r>
            <a:r>
              <a:rPr lang="es-CO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HI</a:t>
            </a:r>
            <a:endParaRPr lang="es-CO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509" y="3907856"/>
            <a:ext cx="3147462" cy="251798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1510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61"/>
          <p:cNvSpPr txBox="1">
            <a:spLocks noChangeArrowheads="1"/>
          </p:cNvSpPr>
          <p:nvPr/>
        </p:nvSpPr>
        <p:spPr bwMode="auto">
          <a:xfrm>
            <a:off x="464192" y="2255848"/>
            <a:ext cx="804134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s-CO" altLang="es-CO" sz="1400" dirty="0"/>
              <a:t>	</a:t>
            </a:r>
          </a:p>
        </p:txBody>
      </p:sp>
      <p:sp>
        <p:nvSpPr>
          <p:cNvPr id="2" name="Rectángulo 1"/>
          <p:cNvSpPr/>
          <p:nvPr/>
        </p:nvSpPr>
        <p:spPr>
          <a:xfrm>
            <a:off x="1627094" y="4061012"/>
            <a:ext cx="6040890" cy="3496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325563"/>
          </a:xfrm>
        </p:spPr>
        <p:txBody>
          <a:bodyPr/>
          <a:lstStyle/>
          <a:p>
            <a:pPr algn="ctr"/>
            <a:r>
              <a:rPr lang="es-CO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MODALIDAD INSTITUCIONAL PARA </a:t>
            </a:r>
            <a:r>
              <a:rPr lang="es-CO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CO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O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</a:t>
            </a:r>
            <a:r>
              <a:rPr lang="es-CO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ATENCIÓN A LA PRIMERA INFANCIA </a:t>
            </a:r>
          </a:p>
        </p:txBody>
      </p:sp>
      <p:sp>
        <p:nvSpPr>
          <p:cNvPr id="11" name="Marcador de contenido 10"/>
          <p:cNvSpPr>
            <a:spLocks noGrp="1"/>
          </p:cNvSpPr>
          <p:nvPr>
            <p:ph idx="1"/>
          </p:nvPr>
        </p:nvSpPr>
        <p:spPr>
          <a:xfrm>
            <a:off x="618833" y="1413501"/>
            <a:ext cx="8216073" cy="4819874"/>
          </a:xfrm>
        </p:spPr>
        <p:txBody>
          <a:bodyPr/>
          <a:lstStyle/>
          <a:p>
            <a:pPr marL="0" lv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es-CO" dirty="0"/>
              <a:t> </a:t>
            </a:r>
            <a:r>
              <a:rPr lang="es-CO" sz="2400" b="1" dirty="0">
                <a:latin typeface="Arial" pitchFamily="34" charset="0"/>
                <a:cs typeface="Arial" pitchFamily="34" charset="0"/>
              </a:rPr>
              <a:t>Objetivo General </a:t>
            </a:r>
            <a:endParaRPr lang="es-CO" sz="2400" b="1" dirty="0" smtClean="0">
              <a:latin typeface="Arial" pitchFamily="34" charset="0"/>
              <a:cs typeface="Arial" pitchFamily="34" charset="0"/>
            </a:endParaRPr>
          </a:p>
          <a:p>
            <a:pPr marL="0" lv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es-CO" sz="1600" dirty="0" smtClean="0">
                <a:latin typeface="Arial" pitchFamily="34" charset="0"/>
                <a:cs typeface="Arial" pitchFamily="34" charset="0"/>
              </a:rPr>
              <a:t>Garantizar </a:t>
            </a:r>
            <a:r>
              <a:rPr lang="es-CO" sz="1600" dirty="0">
                <a:latin typeface="Arial" pitchFamily="34" charset="0"/>
                <a:cs typeface="Arial" pitchFamily="34" charset="0"/>
              </a:rPr>
              <a:t>el servicio de educación inicial a niñas y niños menores de cinco (5) años y hasta los seis (6) años en el grado de transición donde exista este servicio, en medio institucional, en el marco de la atención integral y de diversidad a través de acciones pedagógicas y de cuidado calificado, así como la realización de gestiones para promover los derechos de salud, protección y participación que permitan favorecer el desarrollo integral en la Primera Infancia. </a:t>
            </a:r>
            <a:endParaRPr lang="es-CO" sz="1600" dirty="0" smtClean="0">
              <a:latin typeface="Arial" pitchFamily="34" charset="0"/>
              <a:cs typeface="Arial" pitchFamily="34" charset="0"/>
            </a:endParaRPr>
          </a:p>
          <a:p>
            <a:pPr marL="0" lv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es-CO" sz="2400" b="1" dirty="0" smtClean="0">
                <a:latin typeface="Arial" pitchFamily="34" charset="0"/>
                <a:cs typeface="Arial" pitchFamily="34" charset="0"/>
              </a:rPr>
              <a:t>Población </a:t>
            </a:r>
            <a:r>
              <a:rPr lang="es-CO" sz="2400" b="1" dirty="0">
                <a:latin typeface="Arial" pitchFamily="34" charset="0"/>
                <a:cs typeface="Arial" pitchFamily="34" charset="0"/>
              </a:rPr>
              <a:t>Objetivo </a:t>
            </a:r>
            <a:endParaRPr lang="es-CO" sz="2400" b="1" dirty="0" smtClean="0">
              <a:latin typeface="Arial" pitchFamily="34" charset="0"/>
              <a:cs typeface="Arial" pitchFamily="34" charset="0"/>
            </a:endParaRPr>
          </a:p>
          <a:p>
            <a:pPr marL="0" lvl="0" indent="0" algn="just">
              <a:lnSpc>
                <a:spcPct val="100000"/>
              </a:lnSpc>
              <a:spcAft>
                <a:spcPts val="0"/>
              </a:spcAft>
              <a:buNone/>
            </a:pPr>
            <a:r>
              <a:rPr lang="es-CO" sz="1600" dirty="0" smtClean="0">
                <a:latin typeface="Arial" pitchFamily="34" charset="0"/>
                <a:cs typeface="Arial" pitchFamily="34" charset="0"/>
              </a:rPr>
              <a:t>Niñas </a:t>
            </a:r>
            <a:r>
              <a:rPr lang="es-CO" sz="1600" dirty="0">
                <a:latin typeface="Arial" pitchFamily="34" charset="0"/>
                <a:cs typeface="Arial" pitchFamily="34" charset="0"/>
              </a:rPr>
              <a:t>y los </a:t>
            </a:r>
            <a:r>
              <a:rPr lang="es-CO" sz="1600" dirty="0" smtClean="0">
                <a:latin typeface="Arial" pitchFamily="34" charset="0"/>
                <a:cs typeface="Arial" pitchFamily="34" charset="0"/>
              </a:rPr>
              <a:t>niños en </a:t>
            </a:r>
            <a:r>
              <a:rPr lang="es-CO" sz="1600" dirty="0">
                <a:latin typeface="Arial" pitchFamily="34" charset="0"/>
                <a:cs typeface="Arial" pitchFamily="34" charset="0"/>
              </a:rPr>
              <a:t>el rango de edad de dos (2) años a menores de cinco (5) años y hasta los seis (6) años de edad en el grado de </a:t>
            </a:r>
            <a:r>
              <a:rPr lang="es-CO" sz="1600" dirty="0" smtClean="0">
                <a:latin typeface="Arial" pitchFamily="34" charset="0"/>
                <a:cs typeface="Arial" pitchFamily="34" charset="0"/>
              </a:rPr>
              <a:t>transición.</a:t>
            </a:r>
            <a:endParaRPr lang="es-CO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11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Servicios que conforman la modalidad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608499" cy="4351338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s-CO" sz="2400" dirty="0">
                <a:latin typeface="Arial" pitchFamily="34" charset="0"/>
                <a:cs typeface="Arial" pitchFamily="34" charset="0"/>
              </a:rPr>
              <a:t>Centros de Desarrollo Infantil </a:t>
            </a:r>
            <a:endParaRPr lang="es-CO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s-CO" sz="2400" dirty="0" smtClean="0">
                <a:latin typeface="Arial" pitchFamily="34" charset="0"/>
                <a:cs typeface="Arial" pitchFamily="34" charset="0"/>
              </a:rPr>
              <a:t>Hogares Infantiles</a:t>
            </a:r>
          </a:p>
          <a:p>
            <a:pPr>
              <a:buFont typeface="Wingdings" pitchFamily="2" charset="2"/>
              <a:buChar char="q"/>
            </a:pPr>
            <a:r>
              <a:rPr lang="es-CO" sz="2400" dirty="0" smtClean="0">
                <a:latin typeface="Arial" pitchFamily="34" charset="0"/>
                <a:cs typeface="Arial" pitchFamily="34" charset="0"/>
              </a:rPr>
              <a:t> Hogares Empresariales</a:t>
            </a:r>
          </a:p>
          <a:p>
            <a:pPr>
              <a:buFont typeface="Wingdings" pitchFamily="2" charset="2"/>
              <a:buChar char="q"/>
            </a:pPr>
            <a:r>
              <a:rPr lang="es-CO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CO" sz="2400" dirty="0">
                <a:latin typeface="Arial" pitchFamily="34" charset="0"/>
                <a:cs typeface="Arial" pitchFamily="34" charset="0"/>
              </a:rPr>
              <a:t>Hogares Múltiples 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353059" y="1825625"/>
            <a:ext cx="4162290" cy="3338803"/>
          </a:xfrm>
        </p:spPr>
        <p:txBody>
          <a:bodyPr/>
          <a:lstStyle/>
          <a:p>
            <a:pPr algn="just">
              <a:buFont typeface="Wingdings" pitchFamily="2" charset="2"/>
              <a:buChar char="q"/>
            </a:pPr>
            <a:r>
              <a:rPr lang="es-CO" sz="2400" dirty="0">
                <a:latin typeface="Arial" pitchFamily="34" charset="0"/>
                <a:cs typeface="Arial" pitchFamily="34" charset="0"/>
              </a:rPr>
              <a:t>Jardines </a:t>
            </a:r>
            <a:r>
              <a:rPr lang="es-CO" sz="2400" dirty="0" smtClean="0">
                <a:latin typeface="Arial" pitchFamily="34" charset="0"/>
                <a:cs typeface="Arial" pitchFamily="34" charset="0"/>
              </a:rPr>
              <a:t>Sociales</a:t>
            </a:r>
          </a:p>
          <a:p>
            <a:pPr algn="just">
              <a:buFont typeface="Wingdings" pitchFamily="2" charset="2"/>
              <a:buChar char="q"/>
            </a:pPr>
            <a:r>
              <a:rPr lang="es-CO" sz="2400" dirty="0" smtClean="0">
                <a:latin typeface="Arial" pitchFamily="34" charset="0"/>
                <a:cs typeface="Arial" pitchFamily="34" charset="0"/>
              </a:rPr>
              <a:t> Preescolar </a:t>
            </a:r>
            <a:r>
              <a:rPr lang="es-CO" sz="2400" dirty="0">
                <a:latin typeface="Arial" pitchFamily="34" charset="0"/>
                <a:cs typeface="Arial" pitchFamily="34" charset="0"/>
              </a:rPr>
              <a:t>integral </a:t>
            </a:r>
            <a:endParaRPr lang="es-CO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es-CO" sz="2400" dirty="0" smtClean="0">
                <a:latin typeface="Arial" pitchFamily="34" charset="0"/>
                <a:cs typeface="Arial" pitchFamily="34" charset="0"/>
              </a:rPr>
              <a:t>Atención </a:t>
            </a:r>
            <a:r>
              <a:rPr lang="es-CO" sz="2400" dirty="0">
                <a:latin typeface="Arial" pitchFamily="34" charset="0"/>
                <a:cs typeface="Arial" pitchFamily="34" charset="0"/>
              </a:rPr>
              <a:t>a niños y niñas, hasta los tres años de edad hijos(as) de mujeres privadas de libertad, mujeres gestantes y madres en periodo de lactancia en establecimientos de reclusión.</a:t>
            </a:r>
          </a:p>
        </p:txBody>
      </p:sp>
    </p:spTree>
    <p:extLst>
      <p:ext uri="{BB962C8B-B14F-4D97-AF65-F5344CB8AC3E}">
        <p14:creationId xmlns:p14="http://schemas.microsoft.com/office/powerpoint/2010/main" val="284814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79" name="Rectangle 2"/>
          <p:cNvSpPr>
            <a:spLocks noGrp="1" noChangeArrowheads="1"/>
          </p:cNvSpPr>
          <p:nvPr>
            <p:ph type="title"/>
          </p:nvPr>
        </p:nvSpPr>
        <p:spPr>
          <a:xfrm>
            <a:off x="486983" y="146184"/>
            <a:ext cx="7886700" cy="1325563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ts val="1000"/>
              </a:spcBef>
            </a:pPr>
            <a:r>
              <a:rPr lang="es-CO" altLang="es-CO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PGothic" panose="020B0600070205080204" pitchFamily="34" charset="-128"/>
                <a:cs typeface="Arial" pitchFamily="34" charset="0"/>
              </a:rPr>
              <a:t>COMPONENTES Y SUS CONDICIONES DE CALIDAD</a:t>
            </a:r>
            <a:r>
              <a:rPr lang="es-ES" altLang="es-CO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Arial" pitchFamily="34" charset="0"/>
              </a:rPr>
              <a:t/>
            </a:r>
            <a:br>
              <a:rPr lang="es-ES" altLang="es-CO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Arial" pitchFamily="34" charset="0"/>
              </a:rPr>
            </a:br>
            <a:r>
              <a:rPr lang="es-ES" altLang="es-CO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Arial" pitchFamily="34" charset="0"/>
              </a:rPr>
              <a:t/>
            </a:r>
            <a:br>
              <a:rPr lang="es-ES" altLang="es-CO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Arial" pitchFamily="34" charset="0"/>
              </a:rPr>
            </a:br>
            <a:r>
              <a:rPr lang="es-ES" altLang="es-CO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Arial" pitchFamily="34" charset="0"/>
              </a:rPr>
              <a:t/>
            </a:r>
            <a:br>
              <a:rPr lang="es-ES" altLang="es-CO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Arial" pitchFamily="34" charset="0"/>
              </a:rPr>
            </a:br>
            <a:r>
              <a:rPr lang="es-ES" altLang="es-CO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Arial" pitchFamily="34" charset="0"/>
              </a:rPr>
              <a:t/>
            </a:r>
            <a:br>
              <a:rPr lang="es-ES" altLang="es-CO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Arial" pitchFamily="34" charset="0"/>
              </a:rPr>
            </a:br>
            <a:r>
              <a:rPr lang="es-ES" altLang="es-CO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Arial" pitchFamily="34" charset="0"/>
              </a:rPr>
              <a:t/>
            </a:r>
            <a:br>
              <a:rPr lang="es-ES" altLang="es-CO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Arial" pitchFamily="34" charset="0"/>
              </a:rPr>
            </a:br>
            <a:r>
              <a:rPr lang="es-ES" altLang="es-CO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Arial" pitchFamily="34" charset="0"/>
              </a:rPr>
              <a:t/>
            </a:r>
            <a:br>
              <a:rPr lang="es-ES" altLang="es-CO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Arial" pitchFamily="34" charset="0"/>
              </a:rPr>
            </a:br>
            <a:r>
              <a:rPr lang="es-ES" altLang="es-CO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1.</a:t>
            </a:r>
            <a:r>
              <a:rPr lang="es-CO" altLang="es-CO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PGothic" panose="020B0600070205080204" pitchFamily="34" charset="-128"/>
                <a:cs typeface="Arial" pitchFamily="34" charset="0"/>
              </a:rPr>
              <a:t>Componente </a:t>
            </a:r>
            <a:r>
              <a:rPr lang="es-CO" altLang="es-CO" sz="1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PGothic" panose="020B0600070205080204" pitchFamily="34" charset="-128"/>
                <a:cs typeface="Arial" pitchFamily="34" charset="0"/>
              </a:rPr>
              <a:t>Familia, Comunidad y Redes </a:t>
            </a:r>
            <a:r>
              <a:rPr lang="es-CO" altLang="es-CO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PGothic" panose="020B0600070205080204" pitchFamily="34" charset="-128"/>
                <a:cs typeface="Arial" pitchFamily="34" charset="0"/>
              </a:rPr>
              <a:t/>
            </a:r>
            <a:br>
              <a:rPr lang="es-CO" altLang="es-CO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PGothic" panose="020B0600070205080204" pitchFamily="34" charset="-128"/>
                <a:cs typeface="Arial" pitchFamily="34" charset="0"/>
              </a:rPr>
            </a:br>
            <a:r>
              <a:rPr lang="es-CO" altLang="es-CO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PGothic" panose="020B0600070205080204" pitchFamily="34" charset="-128"/>
                <a:cs typeface="Arial" pitchFamily="34" charset="0"/>
              </a:rPr>
              <a:t>2.</a:t>
            </a:r>
            <a:r>
              <a:rPr lang="es-CO" altLang="es-CO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PGothic" panose="020B0600070205080204" pitchFamily="34" charset="-128"/>
                <a:cs typeface="Arial" pitchFamily="34" charset="0"/>
              </a:rPr>
              <a:t>Componente </a:t>
            </a:r>
            <a:r>
              <a:rPr lang="es-CO" altLang="es-CO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PGothic" panose="020B0600070205080204" pitchFamily="34" charset="-128"/>
                <a:cs typeface="Arial" pitchFamily="34" charset="0"/>
              </a:rPr>
              <a:t>Proceso </a:t>
            </a:r>
            <a:r>
              <a:rPr lang="es-CO" altLang="es-CO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PGothic" panose="020B0600070205080204" pitchFamily="34" charset="-128"/>
                <a:cs typeface="Arial" pitchFamily="34" charset="0"/>
              </a:rPr>
              <a:t>pedagógico</a:t>
            </a:r>
            <a:r>
              <a:rPr lang="es-CO" altLang="es-CO" sz="1800" dirty="0">
                <a:latin typeface="Arial" pitchFamily="34" charset="0"/>
                <a:ea typeface="MS PGothic" panose="020B0600070205080204" pitchFamily="34" charset="-128"/>
                <a:cs typeface="Arial" pitchFamily="34" charset="0"/>
              </a:rPr>
              <a:t/>
            </a:r>
            <a:br>
              <a:rPr lang="es-CO" altLang="es-CO" sz="1800" dirty="0">
                <a:latin typeface="Arial" pitchFamily="34" charset="0"/>
                <a:ea typeface="MS PGothic" panose="020B0600070205080204" pitchFamily="34" charset="-128"/>
                <a:cs typeface="Arial" pitchFamily="34" charset="0"/>
              </a:rPr>
            </a:br>
            <a:r>
              <a:rPr lang="es-CO" altLang="es-CO" sz="1800" dirty="0" smtClean="0">
                <a:latin typeface="Arial" pitchFamily="34" charset="0"/>
                <a:ea typeface="MS PGothic" panose="020B0600070205080204" pitchFamily="34" charset="-128"/>
                <a:cs typeface="Arial" pitchFamily="34" charset="0"/>
              </a:rPr>
              <a:t>3.</a:t>
            </a:r>
            <a:r>
              <a:rPr lang="es-CO" altLang="es-CO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PGothic" panose="020B0600070205080204" pitchFamily="34" charset="-128"/>
                <a:cs typeface="Arial" pitchFamily="34" charset="0"/>
              </a:rPr>
              <a:t>Componente </a:t>
            </a:r>
            <a:r>
              <a:rPr lang="es-CO" altLang="es-CO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PGothic" panose="020B0600070205080204" pitchFamily="34" charset="-128"/>
                <a:cs typeface="Arial" pitchFamily="34" charset="0"/>
              </a:rPr>
              <a:t>Talento </a:t>
            </a:r>
            <a:r>
              <a:rPr lang="es-CO" altLang="es-CO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PGothic" panose="020B0600070205080204" pitchFamily="34" charset="-128"/>
                <a:cs typeface="Arial" pitchFamily="34" charset="0"/>
              </a:rPr>
              <a:t>Humano</a:t>
            </a:r>
            <a:br>
              <a:rPr lang="es-CO" altLang="es-CO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PGothic" panose="020B0600070205080204" pitchFamily="34" charset="-128"/>
                <a:cs typeface="Arial" pitchFamily="34" charset="0"/>
              </a:rPr>
            </a:br>
            <a:r>
              <a:rPr lang="es-CO" altLang="es-CO" sz="1800" dirty="0" smtClean="0">
                <a:latin typeface="Arial" pitchFamily="34" charset="0"/>
                <a:ea typeface="MS PGothic" panose="020B0600070205080204" pitchFamily="34" charset="-128"/>
                <a:cs typeface="Arial" pitchFamily="34" charset="0"/>
              </a:rPr>
              <a:t>4.</a:t>
            </a:r>
            <a:r>
              <a:rPr lang="es-CO" sz="1800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Componente </a:t>
            </a:r>
            <a:r>
              <a:rPr lang="es-CO" sz="180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Ambientes Educativos y protectores </a:t>
            </a:r>
            <a:r>
              <a:rPr lang="es-CO" sz="1800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es-CO" sz="1800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es-CO" sz="180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5.Componente Administrativo y de </a:t>
            </a:r>
            <a:r>
              <a:rPr lang="es-CO" sz="1800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Gestión</a:t>
            </a:r>
            <a:br>
              <a:rPr lang="es-CO" sz="1800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es-CO" sz="1800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6.Componente </a:t>
            </a:r>
            <a:r>
              <a:rPr lang="es-CO" sz="18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de salud y nutrición</a:t>
            </a:r>
            <a:r>
              <a:rPr lang="es-CO" sz="1800" b="1" u="sng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es-CO" sz="1800" b="1" u="sng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</a:br>
            <a:endParaRPr lang="es-ES" altLang="es-CO" sz="1800" dirty="0">
              <a:latin typeface="Arial" pitchFamily="34" charset="0"/>
              <a:ea typeface="MS PGothic" panose="020B0600070205080204" pitchFamily="34" charset="-128"/>
              <a:cs typeface="Arial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5709" y="3522847"/>
            <a:ext cx="3647974" cy="211755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44020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CO" sz="18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PGothic" panose="020B0600070205080204" pitchFamily="34" charset="-128"/>
                <a:cs typeface="Arial" pitchFamily="34" charset="0"/>
              </a:rPr>
              <a:t>MODALIDADES DE ATENCION : HOGARES INFANTILES BAJO BAUDO</a:t>
            </a:r>
            <a:endParaRPr lang="es-ES" altLang="es-CO" sz="1800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MS PGothic" panose="020B0600070205080204" pitchFamily="34" charset="-128"/>
              <a:cs typeface="Arial" pitchFamily="34" charset="0"/>
            </a:endParaRPr>
          </a:p>
        </p:txBody>
      </p:sp>
      <p:graphicFrame>
        <p:nvGraphicFramePr>
          <p:cNvPr id="5" name="4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0001332"/>
              </p:ext>
            </p:extLst>
          </p:nvPr>
        </p:nvGraphicFramePr>
        <p:xfrm>
          <a:off x="446983" y="1258142"/>
          <a:ext cx="8166664" cy="4732172"/>
        </p:xfrm>
        <a:graphic>
          <a:graphicData uri="http://schemas.openxmlformats.org/drawingml/2006/table">
            <a:tbl>
              <a:tblPr firstRow="1" bandRow="1"/>
              <a:tblGrid>
                <a:gridCol w="23927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05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416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416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70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FORMA DE ATENCION</a:t>
                      </a:r>
                      <a:endParaRPr lang="es-CO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s-CO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19" marB="45719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NUMERO</a:t>
                      </a:r>
                      <a:endParaRPr lang="es-CO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19" marB="45719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NUMEROS DE USUARIOS</a:t>
                      </a:r>
                      <a:endParaRPr lang="es-CO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s-CO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19" marB="45719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MX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OBSERVACION</a:t>
                      </a:r>
                      <a:endParaRPr lang="es-CO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19" marB="45719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0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CO" sz="11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HOGARES</a:t>
                      </a:r>
                      <a:r>
                        <a:rPr lang="es-CO" sz="11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INFANTILES- N° CTO </a:t>
                      </a:r>
                    </a:p>
                    <a:p>
                      <a:r>
                        <a:rPr lang="es-CO" sz="11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CARLOS LWANGA</a:t>
                      </a:r>
                      <a:endParaRPr lang="es-CO" sz="11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19" marB="45719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CO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438 </a:t>
                      </a:r>
                      <a:endParaRPr lang="es-CO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19" marB="45719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CO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</a:t>
                      </a:r>
                      <a:endParaRPr lang="es-CO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19" marB="45719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8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s-CO" sz="1400" b="1" dirty="0" smtClean="0"/>
                        <a:t>FALTA REALIZAR GESTION</a:t>
                      </a:r>
                      <a:r>
                        <a:rPr lang="es-CO" sz="1400" b="1" baseline="0" dirty="0" smtClean="0"/>
                        <a:t> EN LA ACTUALIZACION DE LOS DOCUMENTOS DE CRECIMIENTO Y DESARROLLO, VACUNACION  Y AFILIACION AL SGSSS</a:t>
                      </a:r>
                      <a:r>
                        <a:rPr lang="es-CO" sz="1400" baseline="0" dirty="0" smtClean="0"/>
                        <a:t>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s-CO" sz="1600" b="1" baseline="0" dirty="0" smtClean="0">
                          <a:solidFill>
                            <a:schemeClr val="tx1"/>
                          </a:solidFill>
                        </a:rPr>
                        <a:t>Se ejecuta Perlas del Pacifico en la cabecera municipal y Carlos Lwanga en Guineal, Unión Pitalito y Playa Linda</a:t>
                      </a:r>
                      <a:r>
                        <a:rPr lang="es-CO" sz="1400" baseline="0" dirty="0" smtClean="0">
                          <a:solidFill>
                            <a:srgbClr val="C00000"/>
                          </a:solidFill>
                        </a:rPr>
                        <a:t>.</a:t>
                      </a:r>
                    </a:p>
                  </a:txBody>
                  <a:tcPr marL="91442" marR="91442" marT="45719" marB="45719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70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CO" sz="11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VALOR DEL CONTRATO </a:t>
                      </a:r>
                    </a:p>
                    <a:p>
                      <a:endParaRPr lang="es-CO" sz="11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19" marB="45719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CO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$278.506.654</a:t>
                      </a:r>
                      <a:endParaRPr lang="es-CO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19" marB="45719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s-CO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19" marB="45719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s-CO" sz="1100" dirty="0"/>
                    </a:p>
                  </a:txBody>
                  <a:tcPr marL="91442" marR="91442" marT="45719" marB="45719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70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MX" sz="11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VALOR EJECUTADO A LA FECHA</a:t>
                      </a:r>
                      <a:endParaRPr lang="es-CO" sz="11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19" marB="45719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CO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$162.161.134</a:t>
                      </a:r>
                      <a:endParaRPr lang="es-CO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19" marB="45719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s-CO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19" marB="45719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s-CO" sz="1600" dirty="0"/>
                    </a:p>
                  </a:txBody>
                  <a:tcPr marL="91442" marR="91442" marT="45719" marB="45719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901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CO" sz="11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HOGARES INFANTILES- N° CTO </a:t>
                      </a:r>
                    </a:p>
                    <a:p>
                      <a:r>
                        <a:rPr lang="es-CO" sz="11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PERLAS DEL PACIFICO</a:t>
                      </a:r>
                    </a:p>
                    <a:p>
                      <a:endParaRPr lang="es-CO" sz="11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19" marB="45719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CO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439</a:t>
                      </a:r>
                      <a:endParaRPr lang="es-CO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19" marB="45719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CO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115</a:t>
                      </a:r>
                      <a:endParaRPr lang="es-CO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19" marB="45719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s-CO" sz="1100" dirty="0"/>
                    </a:p>
                  </a:txBody>
                  <a:tcPr marL="91442" marR="91442" marT="45719" marB="45719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9014">
                <a:tc>
                  <a:txBody>
                    <a:bodyPr/>
                    <a:lstStyle/>
                    <a:p>
                      <a:r>
                        <a:rPr lang="es-CO" sz="11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VALOR DE CONTRATO </a:t>
                      </a:r>
                    </a:p>
                    <a:p>
                      <a:endParaRPr lang="es-CO" sz="11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19" marB="45719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$311.601.937</a:t>
                      </a:r>
                      <a:endParaRPr lang="es-CO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19" marB="45719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19" marB="45719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 sz="1100" dirty="0"/>
                    </a:p>
                  </a:txBody>
                  <a:tcPr marL="91442" marR="91442" marT="45719" marB="45719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8192900"/>
                  </a:ext>
                </a:extLst>
              </a:tr>
              <a:tr h="159015">
                <a:tc>
                  <a:txBody>
                    <a:bodyPr/>
                    <a:lstStyle/>
                    <a:p>
                      <a:r>
                        <a:rPr lang="es-CO" sz="11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VALOR EJECUTADO A LA FECHA</a:t>
                      </a:r>
                    </a:p>
                    <a:p>
                      <a:endParaRPr lang="es-CO" sz="11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19" marB="45719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$183.296.421</a:t>
                      </a:r>
                      <a:endParaRPr lang="es-CO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19" marB="45719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19" marB="45719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 sz="1100" dirty="0"/>
                    </a:p>
                  </a:txBody>
                  <a:tcPr marL="91442" marR="91442" marT="45719" marB="45719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40552"/>
                  </a:ext>
                </a:extLst>
              </a:tr>
              <a:tr h="4770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MX" sz="11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NOMBRE</a:t>
                      </a:r>
                      <a:r>
                        <a:rPr lang="es-MX" sz="11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LA ENTIDAD</a:t>
                      </a:r>
                      <a:endParaRPr lang="es-CO" sz="11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19" marB="45719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MX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ABRAHAM</a:t>
                      </a:r>
                      <a:r>
                        <a:rPr lang="es-MX" sz="12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LINCOLN</a:t>
                      </a:r>
                      <a:endParaRPr lang="es-CO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19" marB="45719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s-CO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19" marB="45719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s-CO" sz="1100" dirty="0"/>
                    </a:p>
                  </a:txBody>
                  <a:tcPr marL="91442" marR="91442" marT="45719" marB="45719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70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MX" sz="11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REPRESENTANTE</a:t>
                      </a:r>
                      <a:r>
                        <a:rPr lang="es-MX" sz="11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LEGAL</a:t>
                      </a:r>
                      <a:endParaRPr lang="es-CO" sz="11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19" marB="45719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CO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NARCILO VIVAS </a:t>
                      </a:r>
                      <a:endParaRPr lang="es-CO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19" marB="45719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s-CO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19" marB="45719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s-CO" sz="1800" dirty="0"/>
                    </a:p>
                  </a:txBody>
                  <a:tcPr marL="91442" marR="91442" marT="45719" marB="45719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624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53788" y="94130"/>
            <a:ext cx="795048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CO" altLang="es-CO" sz="1800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MS PGothic" panose="020B0600070205080204" pitchFamily="34" charset="-128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CO" altLang="es-CO" sz="18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Arial" pitchFamily="34" charset="0"/>
              </a:rPr>
              <a:t>•	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41529" y="2799232"/>
            <a:ext cx="7886700" cy="1325563"/>
          </a:xfrm>
        </p:spPr>
        <p:txBody>
          <a:bodyPr/>
          <a:lstStyle/>
          <a:p>
            <a:pPr algn="ctr"/>
            <a:r>
              <a:rPr lang="es-CO" dirty="0"/>
              <a:t> </a:t>
            </a:r>
            <a:r>
              <a:rPr lang="es-CO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MODALIDAD COMUNITARIA PARA LA ATENCIÓN A LA PRIMERA INFANCIA </a:t>
            </a:r>
          </a:p>
        </p:txBody>
      </p:sp>
    </p:spTree>
    <p:extLst>
      <p:ext uri="{BB962C8B-B14F-4D97-AF65-F5344CB8AC3E}">
        <p14:creationId xmlns:p14="http://schemas.microsoft.com/office/powerpoint/2010/main" val="139003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339368"/>
            <a:ext cx="8103870" cy="1325563"/>
          </a:xfrm>
        </p:spPr>
        <p:txBody>
          <a:bodyPr/>
          <a:lstStyle/>
          <a:p>
            <a:pPr algn="ctr"/>
            <a:r>
              <a:rPr lang="es-CO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Descripción general de la Modalidad Comunitaria</a:t>
            </a:r>
            <a:r>
              <a:rPr lang="es-CO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CO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CO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2823648"/>
          </a:xfrm>
        </p:spPr>
        <p:txBody>
          <a:bodyPr/>
          <a:lstStyle/>
          <a:p>
            <a:pPr marL="0" indent="0" algn="just">
              <a:buNone/>
            </a:pPr>
            <a:r>
              <a:rPr lang="es-CO" dirty="0"/>
              <a:t>La Modalidad Comunitaria para la atención a la primera infancia se plantea como un escenario de acogida para las niñas y los niños menores de 5 años en condición de riesgo y vulnerabilidad, sus familias y cuidadores, y es coherente con las características, particularidades e historias territoriales del país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6716" y="4215865"/>
            <a:ext cx="3530567" cy="21079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999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2413</TotalTime>
  <Words>1217</Words>
  <Application>Microsoft Office PowerPoint</Application>
  <PresentationFormat>Presentación en pantalla (4:3)</PresentationFormat>
  <Paragraphs>137</Paragraphs>
  <Slides>26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26</vt:i4>
      </vt:variant>
    </vt:vector>
  </HeadingPairs>
  <TitlesOfParts>
    <vt:vector size="33" baseType="lpstr">
      <vt:lpstr>MS PGothic</vt:lpstr>
      <vt:lpstr>Arial</vt:lpstr>
      <vt:lpstr>Calibri</vt:lpstr>
      <vt:lpstr>Calibri Light</vt:lpstr>
      <vt:lpstr>Wingdings</vt:lpstr>
      <vt:lpstr>Diseño personalizado</vt:lpstr>
      <vt:lpstr>1_Diseño personalizado</vt:lpstr>
      <vt:lpstr>PROGRAMAS DE PRIMERA INFANCIA CENTRO ZONAL ISTMINA </vt:lpstr>
      <vt:lpstr>PRIMERA INFANCIA </vt:lpstr>
      <vt:lpstr>MODALIDAD INSTITUCIONAL PARA  LA ATENCIÓN A LA PRIMERA INFANCIA - HI</vt:lpstr>
      <vt:lpstr>MODALIDAD INSTITUCIONAL PARA  LA ATENCIÓN A LA PRIMERA INFANCIA </vt:lpstr>
      <vt:lpstr>Servicios que conforman la modalidad </vt:lpstr>
      <vt:lpstr>COMPONENTES Y SUS CONDICIONES DE CALIDAD      1.Componente Familia, Comunidad y Redes  2.Componente Proceso pedagógico 3.Componente Talento Humano 4.Componente Ambientes Educativos y protectores  5.Componente Administrativo y de Gestión 6.Componente de salud y nutrición </vt:lpstr>
      <vt:lpstr>MODALIDADES DE ATENCION : HOGARES INFANTILES BAJO BAUDO</vt:lpstr>
      <vt:lpstr> MODALIDAD COMUNITARIA PARA LA ATENCIÓN A LA PRIMERA INFANCIA </vt:lpstr>
      <vt:lpstr>Descripción general de la Modalidad Comunitaria </vt:lpstr>
      <vt:lpstr>Descripción general de la Modalidad Comunitaria </vt:lpstr>
      <vt:lpstr> Objetivo general</vt:lpstr>
      <vt:lpstr>COMPONENTES Y SUS CONDICIONES DE CALIDAD</vt:lpstr>
      <vt:lpstr>Presentación de PowerPoint</vt:lpstr>
      <vt:lpstr> MODALIDAD FAMILIAR PARA LA ATENCIÓN A LA PRIMERA INFANCIA </vt:lpstr>
      <vt:lpstr>Objetivo general</vt:lpstr>
      <vt:lpstr>Población Objetivo</vt:lpstr>
      <vt:lpstr>COMPONENTES Y SUS CONDICIONES DE CALIDAD</vt:lpstr>
      <vt:lpstr>Presentación de PowerPoint</vt:lpstr>
      <vt:lpstr>Presentación de PowerPoint</vt:lpstr>
      <vt:lpstr>Presentación de PowerPoint</vt:lpstr>
      <vt:lpstr>MODALIDADES DE ATENCION : MODALIDAD FAMILIAR  BAJO BAUDO </vt:lpstr>
      <vt:lpstr>Modalidad Propia e Intercultural para Comunidades Étnicas y Rurales  </vt:lpstr>
      <vt:lpstr>Objetivo General</vt:lpstr>
      <vt:lpstr>A quién va dirigida</vt:lpstr>
      <vt:lpstr>Criterios de identificación y de focalización de la población 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Jennifer Rocha Murcia</dc:creator>
  <cp:lastModifiedBy>Yasira Baldrich Palacios</cp:lastModifiedBy>
  <cp:revision>240</cp:revision>
  <dcterms:created xsi:type="dcterms:W3CDTF">2015-01-29T14:27:26Z</dcterms:created>
  <dcterms:modified xsi:type="dcterms:W3CDTF">2017-07-25T20:32:53Z</dcterms:modified>
</cp:coreProperties>
</file>