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sldIdLst>
    <p:sldId id="256" r:id="rId5"/>
    <p:sldId id="292" r:id="rId6"/>
    <p:sldId id="300" r:id="rId7"/>
    <p:sldId id="304" r:id="rId8"/>
    <p:sldId id="301" r:id="rId9"/>
    <p:sldId id="302" r:id="rId10"/>
    <p:sldId id="310" r:id="rId11"/>
    <p:sldId id="303" r:id="rId12"/>
    <p:sldId id="309" r:id="rId13"/>
    <p:sldId id="308" r:id="rId14"/>
    <p:sldId id="307" r:id="rId15"/>
    <p:sldId id="306" r:id="rId16"/>
    <p:sldId id="315" r:id="rId17"/>
    <p:sldId id="305" r:id="rId18"/>
    <p:sldId id="317" r:id="rId19"/>
    <p:sldId id="316" r:id="rId20"/>
    <p:sldId id="318" r:id="rId21"/>
    <p:sldId id="311" r:id="rId22"/>
    <p:sldId id="271" r:id="rId23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dy Armando Rincon Ortiz" initials="FARO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1766"/>
    <a:srgbClr val="DEEECF"/>
    <a:srgbClr val="F0F6DD"/>
    <a:srgbClr val="5CAC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1358" y="72"/>
      </p:cViewPr>
      <p:guideLst>
        <p:guide orient="horz" pos="237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/>
              <a:t>27/09/2017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552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/>
              <a:t>27/09/2017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1982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/>
              <a:t>27/09/2017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38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/>
              <a:t>27/09/2017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22604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/>
              <a:t>27/09/2017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3600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/>
              <a:t>27/09/2017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1556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/>
              <a:t>27/09/2017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3382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/>
              <a:t>27/09/2017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107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/>
              <a:t>27/09/2017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1555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/>
              <a:t>27/09/2017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7406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/>
              <a:t>27/09/2017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575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8881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6990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4318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583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2397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1761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50280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32183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0147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08908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46254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92218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59868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07059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93601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19553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00968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76846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46257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71708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20372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48870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4549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65435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36214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74508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44907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1191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4795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19671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8244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97384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05B647D-53CF-4984-9F5A-04EF5460C055}" type="datetimeFigureOut">
              <a:rPr lang="es-CO" smtClean="0">
                <a:solidFill>
                  <a:prstClr val="black"/>
                </a:solidFill>
                <a:latin typeface="Calibri"/>
              </a:rPr>
              <a:pPr/>
              <a:t>27/09/2017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C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14A1A13-1434-443D-B076-0D551A12A6DD}" type="slidenum">
              <a:rPr lang="es-CO" smtClean="0">
                <a:solidFill>
                  <a:prstClr val="black"/>
                </a:solidFill>
                <a:latin typeface="Calibri"/>
              </a:rPr>
              <a:pPr/>
              <a:t>‹Nº›</a:t>
            </a:fld>
            <a:endParaRPr lang="es-C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09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353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5652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39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7187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8"/>
          <p:cNvSpPr txBox="1">
            <a:spLocks noChangeArrowheads="1"/>
          </p:cNvSpPr>
          <p:nvPr/>
        </p:nvSpPr>
        <p:spPr bwMode="auto">
          <a:xfrm>
            <a:off x="711200" y="83127"/>
            <a:ext cx="6877856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buSzPct val="25000"/>
            </a:pPr>
            <a:r>
              <a:rPr lang="es-ES" sz="8000" b="1" dirty="0">
                <a:solidFill>
                  <a:prstClr val="white"/>
                </a:solidFill>
                <a:sym typeface="Bevan"/>
              </a:rPr>
              <a:t>Sistema Integrado de</a:t>
            </a:r>
          </a:p>
          <a:p>
            <a:pPr algn="ctr">
              <a:buSzPct val="25000"/>
            </a:pPr>
            <a:r>
              <a:rPr lang="es-ES" sz="8000" b="1" dirty="0">
                <a:solidFill>
                  <a:prstClr val="white"/>
                </a:solidFill>
                <a:sym typeface="Bevan"/>
              </a:rPr>
              <a:t>Gestión del ICBF</a:t>
            </a:r>
            <a:endParaRPr lang="es-ES" sz="7200" b="1" dirty="0">
              <a:solidFill>
                <a:prstClr val="white"/>
              </a:solidFill>
              <a:sym typeface="Bevan"/>
            </a:endParaRPr>
          </a:p>
        </p:txBody>
      </p:sp>
    </p:spTree>
    <p:extLst>
      <p:ext uri="{BB962C8B-B14F-4D97-AF65-F5344CB8AC3E}">
        <p14:creationId xmlns:p14="http://schemas.microsoft.com/office/powerpoint/2010/main" val="1868496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289018" y="83528"/>
            <a:ext cx="4954030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400" dirty="0">
                <a:solidFill>
                  <a:prstClr val="white"/>
                </a:solidFill>
                <a:latin typeface="Eras Medium ITC" pitchFamily="34" charset="0"/>
                <a:ea typeface="ＭＳ Ｐゴシック" charset="-128"/>
              </a:rPr>
              <a:t>Misión/Visión ICBF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0F304C1-19B4-47C1-81E9-0A87ECFC1F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4475" y="1346200"/>
            <a:ext cx="8453438" cy="5251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7 Rectángulo redondeado">
            <a:extLst>
              <a:ext uri="{FF2B5EF4-FFF2-40B4-BE49-F238E27FC236}">
                <a16:creationId xmlns:a16="http://schemas.microsoft.com/office/drawing/2014/main" id="{E0BBE343-8A3F-4684-B8AD-FC1AA7B21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782" y="4348084"/>
            <a:ext cx="2016126" cy="747628"/>
          </a:xfrm>
          <a:prstGeom prst="roundRect">
            <a:avLst>
              <a:gd name="adj" fmla="val 9361"/>
            </a:avLst>
          </a:prstGeom>
          <a:solidFill>
            <a:srgbClr val="649834"/>
          </a:solidFill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VISIÓN</a:t>
            </a:r>
          </a:p>
        </p:txBody>
      </p:sp>
      <p:sp>
        <p:nvSpPr>
          <p:cNvPr id="6" name="Rectángulo redondeado 8">
            <a:extLst>
              <a:ext uri="{FF2B5EF4-FFF2-40B4-BE49-F238E27FC236}">
                <a16:creationId xmlns:a16="http://schemas.microsoft.com/office/drawing/2014/main" id="{50F4FEB9-398C-44B3-A85C-F48122C7653D}"/>
              </a:ext>
            </a:extLst>
          </p:cNvPr>
          <p:cNvSpPr/>
          <p:nvPr/>
        </p:nvSpPr>
        <p:spPr>
          <a:xfrm>
            <a:off x="3714750" y="5235575"/>
            <a:ext cx="5033963" cy="136207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97000">
                <a:schemeClr val="bg1">
                  <a:alpha val="84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just" defTabSz="4572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Cambiar el mundo </a:t>
            </a: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las nuevas generaciones y sus familias, siendo referente en estándares de calidad y contribuyendo a la construcción de una sociedad en paz, próspera y equitativa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ángulo redondeado 9">
            <a:extLst>
              <a:ext uri="{FF2B5EF4-FFF2-40B4-BE49-F238E27FC236}">
                <a16:creationId xmlns:a16="http://schemas.microsoft.com/office/drawing/2014/main" id="{81BF3046-9F87-4F25-9B21-A49AA5A6823F}"/>
              </a:ext>
            </a:extLst>
          </p:cNvPr>
          <p:cNvSpPr/>
          <p:nvPr/>
        </p:nvSpPr>
        <p:spPr>
          <a:xfrm>
            <a:off x="2714625" y="1352550"/>
            <a:ext cx="5983288" cy="105568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97000">
                <a:schemeClr val="bg1">
                  <a:alpha val="84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71463" marR="0" lvl="0" indent="0" algn="just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Trabajar con </a:t>
            </a: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calidad y transparencia </a:t>
            </a: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por el desarrollo y la protección integral de la primera infancia, la niñez, la adolescencia y el bienestar de las familias colombianas</a:t>
            </a: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7 Rectángulo redondeado">
            <a:extLst>
              <a:ext uri="{FF2B5EF4-FFF2-40B4-BE49-F238E27FC236}">
                <a16:creationId xmlns:a16="http://schemas.microsoft.com/office/drawing/2014/main" id="{7499FB20-AB4A-482A-AFDE-892B22933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10" y="1391808"/>
            <a:ext cx="2016126" cy="747628"/>
          </a:xfrm>
          <a:prstGeom prst="roundRect">
            <a:avLst>
              <a:gd name="adj" fmla="val 9361"/>
            </a:avLst>
          </a:prstGeom>
          <a:solidFill>
            <a:srgbClr val="649834"/>
          </a:solidFill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MISIÓN</a:t>
            </a:r>
          </a:p>
        </p:txBody>
      </p:sp>
    </p:spTree>
    <p:extLst>
      <p:ext uri="{BB962C8B-B14F-4D97-AF65-F5344CB8AC3E}">
        <p14:creationId xmlns:p14="http://schemas.microsoft.com/office/powerpoint/2010/main" val="80341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146760" y="129160"/>
            <a:ext cx="6496227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Objetivos Institucionales 2015-2018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E64F30-18EF-4D20-AC8D-F7A80F356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63" y="1474793"/>
            <a:ext cx="8145067" cy="5069025"/>
          </a:xfrm>
          <a:prstGeom prst="roundRect">
            <a:avLst>
              <a:gd name="adj" fmla="val 8594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97000">
                <a:schemeClr val="bg1">
                  <a:alpha val="84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23">
            <a:extLst>
              <a:ext uri="{FF2B5EF4-FFF2-40B4-BE49-F238E27FC236}">
                <a16:creationId xmlns:a16="http://schemas.microsoft.com/office/drawing/2014/main" id="{378C6A4E-8F5F-405A-9C38-050363570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198" y="1231678"/>
            <a:ext cx="576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altLang="es-CO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6" name="Rectángulo redondeado 9">
            <a:extLst>
              <a:ext uri="{FF2B5EF4-FFF2-40B4-BE49-F238E27FC236}">
                <a16:creationId xmlns:a16="http://schemas.microsoft.com/office/drawing/2014/main" id="{173E786F-3A67-4804-A3AD-0A02E2D64010}"/>
              </a:ext>
            </a:extLst>
          </p:cNvPr>
          <p:cNvSpPr/>
          <p:nvPr/>
        </p:nvSpPr>
        <p:spPr>
          <a:xfrm>
            <a:off x="675892" y="2518348"/>
            <a:ext cx="2947988" cy="119221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97000">
                <a:schemeClr val="bg1">
                  <a:alpha val="84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just" defTabSz="4572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Promover los Derechos de los NNA y prevenir los riesgos o amenazas de vulneración de los mismos</a:t>
            </a:r>
          </a:p>
        </p:txBody>
      </p:sp>
      <p:sp>
        <p:nvSpPr>
          <p:cNvPr id="7" name="CuadroTexto 7">
            <a:extLst>
              <a:ext uri="{FF2B5EF4-FFF2-40B4-BE49-F238E27FC236}">
                <a16:creationId xmlns:a16="http://schemas.microsoft.com/office/drawing/2014/main" id="{94E91F9E-A9EB-483F-BD88-0EFF9C24C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05" y="2518348"/>
            <a:ext cx="576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altLang="es-CO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8" name="Rectángulo redondeado 12">
            <a:extLst>
              <a:ext uri="{FF2B5EF4-FFF2-40B4-BE49-F238E27FC236}">
                <a16:creationId xmlns:a16="http://schemas.microsoft.com/office/drawing/2014/main" id="{8CD57004-3291-4D90-86E4-804949E70C5B}"/>
              </a:ext>
            </a:extLst>
          </p:cNvPr>
          <p:cNvSpPr/>
          <p:nvPr/>
        </p:nvSpPr>
        <p:spPr>
          <a:xfrm>
            <a:off x="4664785" y="1326135"/>
            <a:ext cx="4294187" cy="119221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97000">
                <a:schemeClr val="bg1">
                  <a:alpha val="84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just" defTabSz="4572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Fortalecer con las familias y comunidades las capacidades para promover su desarrollo, fortalecer sus vínculos de cuidado mutuo y prevenir la violencia intrafamiliar y de género</a:t>
            </a:r>
            <a:endParaRPr kumimoji="0" lang="es-CO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CuadroTexto 11">
            <a:extLst>
              <a:ext uri="{FF2B5EF4-FFF2-40B4-BE49-F238E27FC236}">
                <a16:creationId xmlns:a16="http://schemas.microsoft.com/office/drawing/2014/main" id="{17721D81-CEF5-48A9-96C4-13A3F3D6B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0298" y="1189610"/>
            <a:ext cx="51692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altLang="es-CO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10" name="Rectángulo redondeado 15">
            <a:extLst>
              <a:ext uri="{FF2B5EF4-FFF2-40B4-BE49-F238E27FC236}">
                <a16:creationId xmlns:a16="http://schemas.microsoft.com/office/drawing/2014/main" id="{4A8D9C62-75B8-43B6-9D6D-138F127610DD}"/>
              </a:ext>
            </a:extLst>
          </p:cNvPr>
          <p:cNvSpPr/>
          <p:nvPr/>
        </p:nvSpPr>
        <p:spPr>
          <a:xfrm>
            <a:off x="4998160" y="3327972"/>
            <a:ext cx="3598862" cy="91916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97000">
                <a:schemeClr val="bg1">
                  <a:alpha val="84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just" defTabSz="4572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Promover la seguridad alimentaria y nutricional en el desarrollo de la primera infancia, los NNA y la familia</a:t>
            </a:r>
          </a:p>
        </p:txBody>
      </p:sp>
      <p:sp>
        <p:nvSpPr>
          <p:cNvPr id="11" name="CuadroTexto 19">
            <a:extLst>
              <a:ext uri="{FF2B5EF4-FFF2-40B4-BE49-F238E27FC236}">
                <a16:creationId xmlns:a16="http://schemas.microsoft.com/office/drawing/2014/main" id="{8F02511A-2218-4BFA-9579-D598331BB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518" y="3299397"/>
            <a:ext cx="575304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altLang="es-CO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4.</a:t>
            </a:r>
          </a:p>
        </p:txBody>
      </p:sp>
      <p:sp>
        <p:nvSpPr>
          <p:cNvPr id="12" name="Rectángulo redondeado 17">
            <a:extLst>
              <a:ext uri="{FF2B5EF4-FFF2-40B4-BE49-F238E27FC236}">
                <a16:creationId xmlns:a16="http://schemas.microsoft.com/office/drawing/2014/main" id="{059B5DE7-2FF5-44EE-9137-F588C1BFD8DD}"/>
              </a:ext>
            </a:extLst>
          </p:cNvPr>
          <p:cNvSpPr/>
          <p:nvPr/>
        </p:nvSpPr>
        <p:spPr>
          <a:xfrm>
            <a:off x="470610" y="4907535"/>
            <a:ext cx="7885112" cy="37465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97000">
                <a:schemeClr val="bg1">
                  <a:alpha val="84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Garantizar la protección integral de los NNA en coordinación con las instancias del SNBF</a:t>
            </a:r>
          </a:p>
        </p:txBody>
      </p:sp>
      <p:sp>
        <p:nvSpPr>
          <p:cNvPr id="13" name="CuadroTexto 23">
            <a:extLst>
              <a:ext uri="{FF2B5EF4-FFF2-40B4-BE49-F238E27FC236}">
                <a16:creationId xmlns:a16="http://schemas.microsoft.com/office/drawing/2014/main" id="{F8BAD836-A0A7-4104-9CD6-12FC2BE61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760" y="4715448"/>
            <a:ext cx="5778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altLang="es-CO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5.</a:t>
            </a:r>
          </a:p>
        </p:txBody>
      </p:sp>
      <p:sp>
        <p:nvSpPr>
          <p:cNvPr id="14" name="Rectángulo redondeado 20">
            <a:extLst>
              <a:ext uri="{FF2B5EF4-FFF2-40B4-BE49-F238E27FC236}">
                <a16:creationId xmlns:a16="http://schemas.microsoft.com/office/drawing/2014/main" id="{AF582CE7-2AF5-4A4A-ADCD-F978A810A116}"/>
              </a:ext>
            </a:extLst>
          </p:cNvPr>
          <p:cNvSpPr/>
          <p:nvPr/>
        </p:nvSpPr>
        <p:spPr>
          <a:xfrm>
            <a:off x="508710" y="5621910"/>
            <a:ext cx="8450262" cy="91916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97000">
                <a:schemeClr val="bg1">
                  <a:alpha val="84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just" defTabSz="4572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Lograr una adecuada y eficiente gestión institucional a través de la articulación entre servidores, áreas y niveles territoriales; el apoyo administrativo a los procesos misionales, la apropiación de una cultura de la evaluación y la optimización del uso de los recursos</a:t>
            </a:r>
          </a:p>
        </p:txBody>
      </p:sp>
      <p:sp>
        <p:nvSpPr>
          <p:cNvPr id="15" name="CuadroTexto 26">
            <a:extLst>
              <a:ext uri="{FF2B5EF4-FFF2-40B4-BE49-F238E27FC236}">
                <a16:creationId xmlns:a16="http://schemas.microsoft.com/office/drawing/2014/main" id="{241D7BCD-41D7-445D-905D-04DECB881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635" y="5777485"/>
            <a:ext cx="57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altLang="es-CO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6.</a:t>
            </a:r>
          </a:p>
        </p:txBody>
      </p:sp>
    </p:spTree>
    <p:extLst>
      <p:ext uri="{BB962C8B-B14F-4D97-AF65-F5344CB8AC3E}">
        <p14:creationId xmlns:p14="http://schemas.microsoft.com/office/powerpoint/2010/main" val="249846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289018" y="83528"/>
            <a:ext cx="4954030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i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Organigrama</a:t>
            </a:r>
            <a:r>
              <a:rPr lang="en-US" sz="4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ICBF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B02D870-BDFB-4CD0-A741-E9E88A6DB3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1" y="1159933"/>
            <a:ext cx="8652932" cy="547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84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95054" y="129711"/>
            <a:ext cx="6453527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0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Sistema Integrado de Gestión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CDCC5A97-43EB-4820-8FA5-AE0E83BF3AD1}"/>
              </a:ext>
            </a:extLst>
          </p:cNvPr>
          <p:cNvSpPr/>
          <p:nvPr/>
        </p:nvSpPr>
        <p:spPr>
          <a:xfrm>
            <a:off x="182612" y="2215098"/>
            <a:ext cx="8778776" cy="2427804"/>
          </a:xfrm>
          <a:prstGeom prst="roundRect">
            <a:avLst>
              <a:gd name="adj" fmla="val 10000"/>
            </a:avLst>
          </a:prstGeom>
          <a:solidFill>
            <a:srgbClr val="ED7D31">
              <a:tint val="40000"/>
              <a:alpha val="9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ED7D31">
                <a:tint val="40000"/>
                <a:alpha val="9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CA5A4773-1916-40C4-8908-F22FE816D72B}"/>
              </a:ext>
            </a:extLst>
          </p:cNvPr>
          <p:cNvSpPr/>
          <p:nvPr/>
        </p:nvSpPr>
        <p:spPr>
          <a:xfrm>
            <a:off x="437154" y="941742"/>
            <a:ext cx="1917956" cy="1780389"/>
          </a:xfrm>
          <a:prstGeom prst="roundRect">
            <a:avLst>
              <a:gd name="adj" fmla="val 10000"/>
            </a:avLst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000" r="-15000"/>
            </a:stretch>
          </a:blip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BB1A610A-AD5B-4E4B-A411-FF37B8D0F5EF}"/>
              </a:ext>
            </a:extLst>
          </p:cNvPr>
          <p:cNvGrpSpPr/>
          <p:nvPr/>
        </p:nvGrpSpPr>
        <p:grpSpPr>
          <a:xfrm>
            <a:off x="406658" y="2959401"/>
            <a:ext cx="1917956" cy="2967316"/>
            <a:chOff x="200205" y="2427804"/>
            <a:chExt cx="1917956" cy="2967316"/>
          </a:xfrm>
        </p:grpSpPr>
        <p:sp>
          <p:nvSpPr>
            <p:cNvPr id="20" name="Rectángulo: esquinas superiores redondeadas 19">
              <a:extLst>
                <a:ext uri="{FF2B5EF4-FFF2-40B4-BE49-F238E27FC236}">
                  <a16:creationId xmlns:a16="http://schemas.microsoft.com/office/drawing/2014/main" id="{7CE1AFB2-EBEF-4956-87E8-AC2A3EC75A4A}"/>
                </a:ext>
              </a:extLst>
            </p:cNvPr>
            <p:cNvSpPr/>
            <p:nvPr/>
          </p:nvSpPr>
          <p:spPr>
            <a:xfrm rot="10800000">
              <a:off x="200205" y="2427804"/>
              <a:ext cx="1917956" cy="2967316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ED7D31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1" name="Rectángulo: esquinas superiores redondeadas 5">
              <a:extLst>
                <a:ext uri="{FF2B5EF4-FFF2-40B4-BE49-F238E27FC236}">
                  <a16:creationId xmlns:a16="http://schemas.microsoft.com/office/drawing/2014/main" id="{A06056A3-4BB7-463F-A09B-6234072B7455}"/>
                </a:ext>
              </a:extLst>
            </p:cNvPr>
            <p:cNvSpPr txBox="1"/>
            <p:nvPr/>
          </p:nvSpPr>
          <p:spPr>
            <a:xfrm rot="21600000">
              <a:off x="259189" y="2427804"/>
              <a:ext cx="1799988" cy="2908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+mn-cs"/>
                </a:rPr>
                <a:t>Calidad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1100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2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+mn-cs"/>
                </a:rPr>
                <a:t>Enfoque a los niños, niñas, adolescentes y familia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1200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2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+mn-cs"/>
                </a:rPr>
                <a:t>Enfoque por procesos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2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+mn-cs"/>
                </a:rPr>
                <a:t>Tomar decisiones en Hechos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1200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2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+mn-cs"/>
                </a:rPr>
                <a:t>Mejora Continua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2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+mn-cs"/>
                </a:rPr>
                <a:t>Transparencia 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1200" kern="1200" dirty="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5FDB32E-62AE-413D-9878-74F8ECADCB00}"/>
              </a:ext>
            </a:extLst>
          </p:cNvPr>
          <p:cNvSpPr/>
          <p:nvPr/>
        </p:nvSpPr>
        <p:spPr>
          <a:xfrm>
            <a:off x="2590156" y="931282"/>
            <a:ext cx="1917956" cy="1808858"/>
          </a:xfrm>
          <a:prstGeom prst="roundRect">
            <a:avLst>
              <a:gd name="adj" fmla="val 10000"/>
            </a:avLst>
          </a:prstGeom>
          <a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000" b="-7000"/>
            </a:stretch>
          </a:blip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4E133FE0-B42C-44A9-A959-436CD5619186}"/>
              </a:ext>
            </a:extLst>
          </p:cNvPr>
          <p:cNvGrpSpPr/>
          <p:nvPr/>
        </p:nvGrpSpPr>
        <p:grpSpPr>
          <a:xfrm>
            <a:off x="2581986" y="2959401"/>
            <a:ext cx="1917956" cy="2967316"/>
            <a:chOff x="2375533" y="2427804"/>
            <a:chExt cx="1917956" cy="2967316"/>
          </a:xfrm>
        </p:grpSpPr>
        <p:sp>
          <p:nvSpPr>
            <p:cNvPr id="18" name="Rectángulo: esquinas superiores redondeadas 17">
              <a:extLst>
                <a:ext uri="{FF2B5EF4-FFF2-40B4-BE49-F238E27FC236}">
                  <a16:creationId xmlns:a16="http://schemas.microsoft.com/office/drawing/2014/main" id="{BB0D1BC1-EEED-45AB-A685-A1462DF57CBD}"/>
                </a:ext>
              </a:extLst>
            </p:cNvPr>
            <p:cNvSpPr/>
            <p:nvPr/>
          </p:nvSpPr>
          <p:spPr>
            <a:xfrm rot="10800000">
              <a:off x="2375533" y="2427804"/>
              <a:ext cx="1917956" cy="2967316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6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9" name="Rectángulo: esquinas superiores redondeadas 8">
              <a:extLst>
                <a:ext uri="{FF2B5EF4-FFF2-40B4-BE49-F238E27FC236}">
                  <a16:creationId xmlns:a16="http://schemas.microsoft.com/office/drawing/2014/main" id="{D2AC47B3-959D-42F2-99C4-3CABF1E94EE8}"/>
                </a:ext>
              </a:extLst>
            </p:cNvPr>
            <p:cNvSpPr txBox="1"/>
            <p:nvPr/>
          </p:nvSpPr>
          <p:spPr>
            <a:xfrm rot="21600000">
              <a:off x="2434517" y="2427804"/>
              <a:ext cx="1799988" cy="2908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+mn-cs"/>
                </a:rPr>
                <a:t>Ambiental 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+mn-cs"/>
                </a:rPr>
                <a:t>Responsabilidad del Instituto frente a los impactos ambientales que genera, con el fin de proteger y conservar el ambiente y mantener un desarrollo sostenible</a:t>
              </a:r>
              <a:r>
                <a:rPr lang="es-ES" sz="11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+mn-cs"/>
                </a:rPr>
                <a:t>.</a:t>
              </a:r>
            </a:p>
          </p:txBody>
        </p:sp>
      </p:grp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312FC380-251C-44E2-AB72-CB551B79CE9E}"/>
              </a:ext>
            </a:extLst>
          </p:cNvPr>
          <p:cNvSpPr/>
          <p:nvPr/>
        </p:nvSpPr>
        <p:spPr>
          <a:xfrm>
            <a:off x="4691738" y="979290"/>
            <a:ext cx="1917956" cy="1743678"/>
          </a:xfrm>
          <a:prstGeom prst="roundRect">
            <a:avLst>
              <a:gd name="adj" fmla="val 10000"/>
            </a:avLst>
          </a:prstGeom>
          <a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000" b="-2000"/>
            </a:stretch>
          </a:blip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828988EF-C98D-431A-897C-1BFC593CB844}"/>
              </a:ext>
            </a:extLst>
          </p:cNvPr>
          <p:cNvGrpSpPr/>
          <p:nvPr/>
        </p:nvGrpSpPr>
        <p:grpSpPr>
          <a:xfrm>
            <a:off x="4691738" y="2959401"/>
            <a:ext cx="1917956" cy="2967316"/>
            <a:chOff x="4485285" y="2427804"/>
            <a:chExt cx="1917956" cy="2967316"/>
          </a:xfrm>
        </p:grpSpPr>
        <p:sp>
          <p:nvSpPr>
            <p:cNvPr id="16" name="Rectángulo: esquinas superiores redondeadas 15">
              <a:extLst>
                <a:ext uri="{FF2B5EF4-FFF2-40B4-BE49-F238E27FC236}">
                  <a16:creationId xmlns:a16="http://schemas.microsoft.com/office/drawing/2014/main" id="{E9F1D319-8C38-46E6-B0E0-BF22586A7535}"/>
                </a:ext>
              </a:extLst>
            </p:cNvPr>
            <p:cNvSpPr/>
            <p:nvPr/>
          </p:nvSpPr>
          <p:spPr>
            <a:xfrm rot="10800000">
              <a:off x="4485285" y="2427804"/>
              <a:ext cx="1917956" cy="2967316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FFC000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7" name="Rectángulo: esquinas superiores redondeadas 11">
              <a:extLst>
                <a:ext uri="{FF2B5EF4-FFF2-40B4-BE49-F238E27FC236}">
                  <a16:creationId xmlns:a16="http://schemas.microsoft.com/office/drawing/2014/main" id="{A4FEF513-7C9D-48A7-8315-5D79701EF51F}"/>
                </a:ext>
              </a:extLst>
            </p:cNvPr>
            <p:cNvSpPr txBox="1"/>
            <p:nvPr/>
          </p:nvSpPr>
          <p:spPr>
            <a:xfrm rot="21600000">
              <a:off x="4544269" y="2427804"/>
              <a:ext cx="1799988" cy="2908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O" sz="14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Seguridad y salud en el Trabajo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O" sz="12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prevenir y disminuir los incidentes, accidentes, lesiones y enfermedades laborales, a través de la identificación de peligros, valoración de riesgos y determinación de controles, respondiendo a las necesidades y requisitos de nuestros colaboradores y partes interesadas</a:t>
              </a:r>
              <a:r>
                <a:rPr lang="es-CO" sz="14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</a:t>
              </a:r>
              <a:endParaRPr lang="es-CO" sz="1100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CADDDB69-BA3D-43B6-A9DF-A4743E063C41}"/>
              </a:ext>
            </a:extLst>
          </p:cNvPr>
          <p:cNvSpPr/>
          <p:nvPr/>
        </p:nvSpPr>
        <p:spPr>
          <a:xfrm>
            <a:off x="6819385" y="1036921"/>
            <a:ext cx="1917956" cy="1628451"/>
          </a:xfrm>
          <a:prstGeom prst="roundRect">
            <a:avLst>
              <a:gd name="adj" fmla="val 10000"/>
            </a:avLst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000" r="-9000"/>
            </a:stretch>
          </a:blip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48D99C9-217A-45CF-8257-9C239CA1522D}"/>
              </a:ext>
            </a:extLst>
          </p:cNvPr>
          <p:cNvGrpSpPr/>
          <p:nvPr/>
        </p:nvGrpSpPr>
        <p:grpSpPr>
          <a:xfrm>
            <a:off x="6801491" y="2959401"/>
            <a:ext cx="1917956" cy="2967316"/>
            <a:chOff x="6595038" y="2427804"/>
            <a:chExt cx="1917956" cy="2967316"/>
          </a:xfrm>
        </p:grpSpPr>
        <p:sp>
          <p:nvSpPr>
            <p:cNvPr id="14" name="Rectángulo: esquinas superiores redondeadas 13">
              <a:extLst>
                <a:ext uri="{FF2B5EF4-FFF2-40B4-BE49-F238E27FC236}">
                  <a16:creationId xmlns:a16="http://schemas.microsoft.com/office/drawing/2014/main" id="{D25245CD-59AC-48AD-8C8B-4D41DBB15E36}"/>
                </a:ext>
              </a:extLst>
            </p:cNvPr>
            <p:cNvSpPr/>
            <p:nvPr/>
          </p:nvSpPr>
          <p:spPr>
            <a:xfrm rot="10800000">
              <a:off x="6595038" y="2427804"/>
              <a:ext cx="1917956" cy="2967316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5" name="Rectángulo: esquinas superiores redondeadas 14">
              <a:extLst>
                <a:ext uri="{FF2B5EF4-FFF2-40B4-BE49-F238E27FC236}">
                  <a16:creationId xmlns:a16="http://schemas.microsoft.com/office/drawing/2014/main" id="{9CEB7AF8-B19A-493F-9C0A-24AFE86B3A88}"/>
                </a:ext>
              </a:extLst>
            </p:cNvPr>
            <p:cNvSpPr txBox="1"/>
            <p:nvPr/>
          </p:nvSpPr>
          <p:spPr>
            <a:xfrm rot="21600000">
              <a:off x="6654022" y="2427804"/>
              <a:ext cx="1799988" cy="2908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SGSI  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incrementar los mecanismos y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O" sz="14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controles para asegurar la confidencialidad, integridad y disponibilidad, de la información</a:t>
              </a:r>
              <a:endParaRPr lang="es-ES" sz="1400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4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institucional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1400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9382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289018" y="83528"/>
            <a:ext cx="4954030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defTabSz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Mapa de Procesos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04E9994A-D9C3-4D95-AE80-C6141F0F75F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6550" y="716494"/>
          <a:ext cx="4002537" cy="341842"/>
        </p:xfrm>
        <a:graphic>
          <a:graphicData uri="http://schemas.openxmlformats.org/drawingml/2006/table">
            <a:tbl>
              <a:tblPr firstRow="1" bandRow="1"/>
              <a:tblGrid>
                <a:gridCol w="1224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04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2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184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s-CO" sz="11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ESTRATÉGICO</a:t>
                      </a:r>
                      <a:endParaRPr lang="es-CO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45884" marB="45884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ED7D31">
                            <a:lumMod val="20000"/>
                            <a:lumOff val="80000"/>
                          </a:srgbClr>
                        </a:gs>
                        <a:gs pos="35000">
                          <a:srgbClr val="ED7D31">
                            <a:lumMod val="40000"/>
                            <a:lumOff val="60000"/>
                          </a:srgbClr>
                        </a:gs>
                        <a:gs pos="100000">
                          <a:srgbClr val="ED7D31">
                            <a:lumMod val="100000"/>
                          </a:srgb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s-C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MISIONAL</a:t>
                      </a:r>
                    </a:p>
                  </a:txBody>
                  <a:tcPr marL="91446" marR="91446" marT="45884" marB="45884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00000">
                          <a:sysClr val="window" lastClr="FFFFFF"/>
                        </a:gs>
                        <a:gs pos="21000">
                          <a:srgbClr val="92D050"/>
                        </a:gs>
                        <a:gs pos="62000">
                          <a:srgbClr val="70AD47">
                            <a:lumMod val="60000"/>
                            <a:lumOff val="40000"/>
                          </a:srgb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s-C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APOYO</a:t>
                      </a:r>
                    </a:p>
                  </a:txBody>
                  <a:tcPr marL="91446" marR="91446" marT="45884" marB="45884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100000">
                          <a:srgbClr val="FFC000">
                            <a:lumMod val="60000"/>
                            <a:lumOff val="40000"/>
                          </a:srgbClr>
                        </a:gs>
                        <a:gs pos="38000">
                          <a:srgbClr val="FFC000">
                            <a:lumMod val="20000"/>
                            <a:lumOff val="80000"/>
                          </a:srgbClr>
                        </a:gs>
                        <a:gs pos="83000">
                          <a:srgbClr val="FFC000">
                            <a:lumMod val="60000"/>
                            <a:lumOff val="4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s-C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</a:p>
                  </a:txBody>
                  <a:tcPr marL="91446" marR="91446" marT="45884" marB="45884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00000">
                          <a:srgbClr val="4472C4">
                            <a:lumMod val="60000"/>
                            <a:lumOff val="40000"/>
                          </a:srgbClr>
                        </a:gs>
                        <a:gs pos="39000">
                          <a:srgbClr val="4472C4">
                            <a:lumMod val="20000"/>
                            <a:lumOff val="80000"/>
                          </a:srgbClr>
                        </a:gs>
                        <a:gs pos="83000">
                          <a:srgbClr val="4472C4">
                            <a:lumMod val="60000"/>
                            <a:lumOff val="40000"/>
                          </a:srgb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Imagen 7">
            <a:extLst>
              <a:ext uri="{FF2B5EF4-FFF2-40B4-BE49-F238E27FC236}">
                <a16:creationId xmlns:a16="http://schemas.microsoft.com/office/drawing/2014/main" id="{6FF1B963-592B-462D-9A57-4EF51B4B1B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12838"/>
            <a:ext cx="7812087" cy="546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785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289018" y="83528"/>
            <a:ext cx="4954030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defTabSz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CO" sz="4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Mapa de Procesos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3EF3A80-D772-4759-A52A-F1039D4841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70"/>
          <a:stretch/>
        </p:blipFill>
        <p:spPr>
          <a:xfrm>
            <a:off x="34926" y="1041400"/>
            <a:ext cx="8960106" cy="579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71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289018" y="83528"/>
            <a:ext cx="4954030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sz="4400" b="1" i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Objetivos SIGE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4C5541E-787C-46F5-844E-EA85F9198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673" y="3108932"/>
            <a:ext cx="2188654" cy="64013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F9FB533-4BA4-4882-80D5-E2BA9DFE83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690" t="37845" r="25285" b="30619"/>
          <a:stretch/>
        </p:blipFill>
        <p:spPr>
          <a:xfrm>
            <a:off x="289018" y="1671783"/>
            <a:ext cx="8601502" cy="362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85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289017" y="83528"/>
            <a:ext cx="6111783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sz="3200" b="1" i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…</a:t>
            </a:r>
            <a:r>
              <a:rPr lang="es-CO" sz="3200" b="1" i="1" dirty="0">
                <a:solidFill>
                  <a:srgbClr val="FFFFFF"/>
                </a:solidFill>
                <a:latin typeface="Calibri"/>
              </a:rPr>
              <a:t>y ¿ en qué estamos certificados</a:t>
            </a:r>
            <a:r>
              <a:rPr lang="es-CO" sz="3200" b="1" i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B22A04B-7784-4D04-A26A-16AB2E40C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88" y="1301262"/>
            <a:ext cx="8666484" cy="503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52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289018" y="83528"/>
            <a:ext cx="4954030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endParaRPr lang="es-CO" sz="4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E2DD5D0-8F3E-4E94-BE3B-03E3CFB23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435" y="1229637"/>
            <a:ext cx="5547946" cy="45029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3119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DC2BB-1A33-47C7-81F5-5336FD213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38" y="1276359"/>
            <a:ext cx="6647571" cy="4927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18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233599" y="212837"/>
            <a:ext cx="5843928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s-CO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busca el eje de calidad?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DBAE83-96D7-4311-A0B6-F01EC2B98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11" y="1219199"/>
            <a:ext cx="7485889" cy="52063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939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187417" y="74292"/>
            <a:ext cx="5843928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s-CO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busca el eje de Seguridad de la Información?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DB36EE1-B7C4-447D-ABFA-B44D7F380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38" y="1361050"/>
            <a:ext cx="7974761" cy="5024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354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289018" y="83528"/>
            <a:ext cx="6000946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s-CO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busca el eje de Seguridad  y Salud en el Trabajo?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1588DE-AB9D-4922-B545-99C8C4C3F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17" y="1281332"/>
            <a:ext cx="6965467" cy="50842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124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289018" y="83528"/>
            <a:ext cx="6000946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s-CO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busca el eje de Seguridad  y Salud en el Trabajo?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DE2357A-2F0F-4B9F-97AC-8F3934C4D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68" y="1529508"/>
            <a:ext cx="7430482" cy="46514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085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289018" y="249783"/>
            <a:ext cx="6000946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s-CO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busca el eje Ambiental?</a:t>
            </a:r>
          </a:p>
        </p:txBody>
      </p:sp>
      <p:pic>
        <p:nvPicPr>
          <p:cNvPr id="5" name="Imagen 2">
            <a:extLst>
              <a:ext uri="{FF2B5EF4-FFF2-40B4-BE49-F238E27FC236}">
                <a16:creationId xmlns:a16="http://schemas.microsoft.com/office/drawing/2014/main" id="{D4E0AB16-2FA0-40E6-9132-B208CE1E4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82" y="1396713"/>
            <a:ext cx="6121133" cy="45908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544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289018" y="249783"/>
            <a:ext cx="6000946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s-CO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busca el eje Ambiental?</a:t>
            </a:r>
          </a:p>
        </p:txBody>
      </p:sp>
      <p:sp>
        <p:nvSpPr>
          <p:cNvPr id="6" name="9 Elipse">
            <a:extLst>
              <a:ext uri="{FF2B5EF4-FFF2-40B4-BE49-F238E27FC236}">
                <a16:creationId xmlns:a16="http://schemas.microsoft.com/office/drawing/2014/main" id="{6B3D4A3C-C858-4E46-B592-194D6D67E345}"/>
              </a:ext>
            </a:extLst>
          </p:cNvPr>
          <p:cNvSpPr/>
          <p:nvPr/>
        </p:nvSpPr>
        <p:spPr>
          <a:xfrm>
            <a:off x="322416" y="1244906"/>
            <a:ext cx="1917944" cy="1717064"/>
          </a:xfrm>
          <a:prstGeom prst="ellipse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¿Qué busca el eje Ambiental?</a:t>
            </a:r>
          </a:p>
        </p:txBody>
      </p:sp>
      <p:sp>
        <p:nvSpPr>
          <p:cNvPr id="7" name="17 Flecha derecha">
            <a:extLst>
              <a:ext uri="{FF2B5EF4-FFF2-40B4-BE49-F238E27FC236}">
                <a16:creationId xmlns:a16="http://schemas.microsoft.com/office/drawing/2014/main" id="{A1184710-C12C-4716-A124-88441DD3F6C6}"/>
              </a:ext>
            </a:extLst>
          </p:cNvPr>
          <p:cNvSpPr/>
          <p:nvPr/>
        </p:nvSpPr>
        <p:spPr>
          <a:xfrm>
            <a:off x="3527425" y="1268413"/>
            <a:ext cx="2124075" cy="88741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Controlar </a:t>
            </a:r>
          </a:p>
        </p:txBody>
      </p:sp>
      <p:sp>
        <p:nvSpPr>
          <p:cNvPr id="8" name="16 Rectángulo redondeado">
            <a:extLst>
              <a:ext uri="{FF2B5EF4-FFF2-40B4-BE49-F238E27FC236}">
                <a16:creationId xmlns:a16="http://schemas.microsoft.com/office/drawing/2014/main" id="{391619EA-A90C-49F9-9CC5-F0D26B07B5EA}"/>
              </a:ext>
            </a:extLst>
          </p:cNvPr>
          <p:cNvSpPr/>
          <p:nvPr/>
        </p:nvSpPr>
        <p:spPr>
          <a:xfrm>
            <a:off x="107950" y="3500438"/>
            <a:ext cx="4068763" cy="75723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Prevenir la contaminación</a:t>
            </a:r>
          </a:p>
        </p:txBody>
      </p:sp>
      <p:sp>
        <p:nvSpPr>
          <p:cNvPr id="9" name="18 Rectángulo redondeado">
            <a:extLst>
              <a:ext uri="{FF2B5EF4-FFF2-40B4-BE49-F238E27FC236}">
                <a16:creationId xmlns:a16="http://schemas.microsoft.com/office/drawing/2014/main" id="{B7576790-AB2E-4580-B7FB-CA0EA977A835}"/>
              </a:ext>
            </a:extLst>
          </p:cNvPr>
          <p:cNvSpPr/>
          <p:nvPr/>
        </p:nvSpPr>
        <p:spPr>
          <a:xfrm>
            <a:off x="107950" y="4400550"/>
            <a:ext cx="4068763" cy="68421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 consumo de recursos</a:t>
            </a:r>
          </a:p>
        </p:txBody>
      </p:sp>
      <p:sp>
        <p:nvSpPr>
          <p:cNvPr id="10" name="21 Rectángulo redondeado">
            <a:extLst>
              <a:ext uri="{FF2B5EF4-FFF2-40B4-BE49-F238E27FC236}">
                <a16:creationId xmlns:a16="http://schemas.microsoft.com/office/drawing/2014/main" id="{286FA46F-556F-4F94-893D-6BED8469003A}"/>
              </a:ext>
            </a:extLst>
          </p:cNvPr>
          <p:cNvSpPr/>
          <p:nvPr/>
        </p:nvSpPr>
        <p:spPr>
          <a:xfrm>
            <a:off x="179388" y="5192713"/>
            <a:ext cx="3960812" cy="68421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Manejo de residuos sólidos</a:t>
            </a:r>
          </a:p>
        </p:txBody>
      </p:sp>
      <p:sp>
        <p:nvSpPr>
          <p:cNvPr id="11" name="22 Elipse">
            <a:extLst>
              <a:ext uri="{FF2B5EF4-FFF2-40B4-BE49-F238E27FC236}">
                <a16:creationId xmlns:a16="http://schemas.microsoft.com/office/drawing/2014/main" id="{C80B0D42-C1C3-49EA-A7A3-53E522792591}"/>
              </a:ext>
            </a:extLst>
          </p:cNvPr>
          <p:cNvSpPr/>
          <p:nvPr/>
        </p:nvSpPr>
        <p:spPr>
          <a:xfrm>
            <a:off x="6613769" y="1105267"/>
            <a:ext cx="1994755" cy="1725856"/>
          </a:xfrm>
          <a:prstGeom prst="ellipse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Los aspectos e impactos ambientales</a:t>
            </a:r>
          </a:p>
        </p:txBody>
      </p:sp>
      <p:sp>
        <p:nvSpPr>
          <p:cNvPr id="12" name="15 Rectángulo redondeado">
            <a:extLst>
              <a:ext uri="{FF2B5EF4-FFF2-40B4-BE49-F238E27FC236}">
                <a16:creationId xmlns:a16="http://schemas.microsoft.com/office/drawing/2014/main" id="{7A482A90-0D63-4165-92CA-1663A47A0F8E}"/>
              </a:ext>
            </a:extLst>
          </p:cNvPr>
          <p:cNvSpPr/>
          <p:nvPr/>
        </p:nvSpPr>
        <p:spPr>
          <a:xfrm>
            <a:off x="179388" y="5984875"/>
            <a:ext cx="3960812" cy="68421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Mantener la infraestructura</a:t>
            </a:r>
          </a:p>
        </p:txBody>
      </p:sp>
      <p:sp>
        <p:nvSpPr>
          <p:cNvPr id="13" name="25 Elipse">
            <a:extLst>
              <a:ext uri="{FF2B5EF4-FFF2-40B4-BE49-F238E27FC236}">
                <a16:creationId xmlns:a16="http://schemas.microsoft.com/office/drawing/2014/main" id="{21AB5EEB-8BF8-4987-ADEE-A5D1B126178B}"/>
              </a:ext>
            </a:extLst>
          </p:cNvPr>
          <p:cNvSpPr/>
          <p:nvPr/>
        </p:nvSpPr>
        <p:spPr>
          <a:xfrm>
            <a:off x="4689231" y="2622550"/>
            <a:ext cx="1924538" cy="7112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promueve</a:t>
            </a:r>
          </a:p>
        </p:txBody>
      </p:sp>
      <p:sp>
        <p:nvSpPr>
          <p:cNvPr id="14" name="26 Elipse">
            <a:extLst>
              <a:ext uri="{FF2B5EF4-FFF2-40B4-BE49-F238E27FC236}">
                <a16:creationId xmlns:a16="http://schemas.microsoft.com/office/drawing/2014/main" id="{A43E050D-9758-432D-80E4-26F938C1727C}"/>
              </a:ext>
            </a:extLst>
          </p:cNvPr>
          <p:cNvSpPr/>
          <p:nvPr/>
        </p:nvSpPr>
        <p:spPr>
          <a:xfrm>
            <a:off x="2142331" y="2563813"/>
            <a:ext cx="1871663" cy="82867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Para</a:t>
            </a:r>
          </a:p>
        </p:txBody>
      </p:sp>
      <p:sp>
        <p:nvSpPr>
          <p:cNvPr id="15" name="27 Rectángulo redondeado">
            <a:extLst>
              <a:ext uri="{FF2B5EF4-FFF2-40B4-BE49-F238E27FC236}">
                <a16:creationId xmlns:a16="http://schemas.microsoft.com/office/drawing/2014/main" id="{D78B54AB-EEF0-4039-855A-011D8F2FDBC8}"/>
              </a:ext>
            </a:extLst>
          </p:cNvPr>
          <p:cNvSpPr/>
          <p:nvPr/>
        </p:nvSpPr>
        <p:spPr>
          <a:xfrm>
            <a:off x="4589462" y="3879056"/>
            <a:ext cx="3959225" cy="22320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Educación y sensibilización ambiental a niños, niñas, adolescentes, familias, agentes educativos y colaboradores del ICBF</a:t>
            </a:r>
          </a:p>
        </p:txBody>
      </p:sp>
    </p:spTree>
    <p:extLst>
      <p:ext uri="{BB962C8B-B14F-4D97-AF65-F5344CB8AC3E}">
        <p14:creationId xmlns:p14="http://schemas.microsoft.com/office/powerpoint/2010/main" val="267414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/>
          </p:cNvPr>
          <p:cNvSpPr txBox="1">
            <a:spLocks/>
          </p:cNvSpPr>
          <p:nvPr/>
        </p:nvSpPr>
        <p:spPr bwMode="auto">
          <a:xfrm>
            <a:off x="289017" y="83528"/>
            <a:ext cx="5871637" cy="89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dirty="0">
                <a:solidFill>
                  <a:prstClr val="white"/>
                </a:solidFill>
                <a:latin typeface="Eras Medium ITC" pitchFamily="34" charset="0"/>
                <a:ea typeface="ＭＳ Ｐゴシック" charset="-128"/>
              </a:rPr>
              <a:t>Resumiendo lo que busca el Sistema Integrado de Gestión </a:t>
            </a:r>
            <a:endParaRPr lang="es-ES" sz="4400" dirty="0">
              <a:solidFill>
                <a:prstClr val="white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65FBAAF5-6FFA-42DE-BD67-38BBBA0D7BCF}"/>
              </a:ext>
            </a:extLst>
          </p:cNvPr>
          <p:cNvSpPr txBox="1"/>
          <p:nvPr/>
        </p:nvSpPr>
        <p:spPr>
          <a:xfrm>
            <a:off x="2271713" y="1209675"/>
            <a:ext cx="4000500" cy="8302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Sistema Integrado de Gestión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Busca:</a:t>
            </a: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A268AE96-A9A5-4116-996C-29DCB3C86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003" y="2456351"/>
            <a:ext cx="2382838" cy="1570037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Brindar servicios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con calidad a la niñez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y a la familia</a:t>
            </a:r>
          </a:p>
        </p:txBody>
      </p:sp>
      <p:sp>
        <p:nvSpPr>
          <p:cNvPr id="6" name="5 CuadroTexto">
            <a:extLst>
              <a:ext uri="{FF2B5EF4-FFF2-40B4-BE49-F238E27FC236}">
                <a16:creationId xmlns:a16="http://schemas.microsoft.com/office/drawing/2014/main" id="{70D97374-813C-4CD7-9C92-F936B1919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9103" y="4253278"/>
            <a:ext cx="2149475" cy="15684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charset="-128"/>
                <a:cs typeface="+mn-cs"/>
              </a:rPr>
              <a:t>En condiciones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charset="-128"/>
                <a:cs typeface="+mn-cs"/>
              </a:rPr>
              <a:t>seguras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charset="-128"/>
                <a:cs typeface="+mn-cs"/>
              </a:rPr>
              <a:t>y saludables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charset="-128"/>
                <a:cs typeface="+mn-cs"/>
              </a:rPr>
              <a:t>para todos</a:t>
            </a:r>
          </a:p>
        </p:txBody>
      </p:sp>
      <p:sp>
        <p:nvSpPr>
          <p:cNvPr id="7" name="6 CuadroTexto">
            <a:extLst>
              <a:ext uri="{FF2B5EF4-FFF2-40B4-BE49-F238E27FC236}">
                <a16:creationId xmlns:a16="http://schemas.microsoft.com/office/drawing/2014/main" id="{4980F705-151D-4D99-9A1B-915FF24D8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393" y="2416540"/>
            <a:ext cx="2260600" cy="156845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ＭＳ Ｐゴシック" charset="-128"/>
                <a:cs typeface="+mn-cs"/>
              </a:rPr>
              <a:t>Protegiendo la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ＭＳ Ｐゴシック" charset="-128"/>
                <a:cs typeface="+mn-cs"/>
              </a:rPr>
              <a:t>información del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ＭＳ Ｐゴシック" charset="-128"/>
                <a:cs typeface="+mn-cs"/>
              </a:rPr>
              <a:t>ICBF  y de los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ＭＳ Ｐゴシック" charset="-128"/>
                <a:cs typeface="+mn-cs"/>
              </a:rPr>
              <a:t>usuarios</a:t>
            </a:r>
          </a:p>
        </p:txBody>
      </p:sp>
      <p:sp>
        <p:nvSpPr>
          <p:cNvPr id="8" name="7 CuadroTexto">
            <a:extLst>
              <a:ext uri="{FF2B5EF4-FFF2-40B4-BE49-F238E27FC236}">
                <a16:creationId xmlns:a16="http://schemas.microsoft.com/office/drawing/2014/main" id="{DC6BD2F2-8CC5-4109-A8C9-535B409B3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7401" y="4185746"/>
            <a:ext cx="2343150" cy="1570037"/>
          </a:xfrm>
          <a:prstGeom prst="rect">
            <a:avLst/>
          </a:prstGeom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Salvaguardando 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el medio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Ambiente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34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4"/>
          <p:cNvCxnSpPr/>
          <p:nvPr/>
        </p:nvCxnSpPr>
        <p:spPr>
          <a:xfrm>
            <a:off x="567215" y="5073650"/>
            <a:ext cx="0" cy="1243013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71875" y="5621550"/>
            <a:ext cx="186414" cy="186414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adroTexto 8"/>
          <p:cNvSpPr txBox="1">
            <a:spLocks noChangeArrowheads="1"/>
          </p:cNvSpPr>
          <p:nvPr/>
        </p:nvSpPr>
        <p:spPr bwMode="auto">
          <a:xfrm>
            <a:off x="642953" y="5264702"/>
            <a:ext cx="4501049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s-ES" sz="60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¡</a:t>
            </a:r>
            <a:r>
              <a:rPr lang="es-ES" sz="6000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Gracias</a:t>
            </a:r>
            <a:r>
              <a:rPr lang="es-ES" sz="60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47461176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506</Words>
  <Application>Microsoft Office PowerPoint</Application>
  <PresentationFormat>Presentación en pantalla (4:3)</PresentationFormat>
  <Paragraphs>80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19</vt:i4>
      </vt:variant>
    </vt:vector>
  </HeadingPairs>
  <TitlesOfParts>
    <vt:vector size="30" baseType="lpstr">
      <vt:lpstr>ＭＳ Ｐゴシック</vt:lpstr>
      <vt:lpstr>ＭＳ Ｐゴシック</vt:lpstr>
      <vt:lpstr>Arial</vt:lpstr>
      <vt:lpstr>Bevan</vt:lpstr>
      <vt:lpstr>Calibri</vt:lpstr>
      <vt:lpstr>Calibri Light</vt:lpstr>
      <vt:lpstr>Eras Medium ITC</vt:lpstr>
      <vt:lpstr>Diseño personalizado</vt:lpstr>
      <vt:lpstr>1_Diseño personalizado</vt:lpstr>
      <vt:lpstr>2_Diseño personalizado</vt:lpstr>
      <vt:lpstr>3_Diseño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Jennifer Rocha Murcia</dc:creator>
  <cp:lastModifiedBy>Sonia Margarita Espitaleta Morales</cp:lastModifiedBy>
  <cp:revision>44</cp:revision>
  <cp:lastPrinted>2017-08-24T02:20:10Z</cp:lastPrinted>
  <dcterms:created xsi:type="dcterms:W3CDTF">2015-01-29T14:27:26Z</dcterms:created>
  <dcterms:modified xsi:type="dcterms:W3CDTF">2017-09-27T16:23:50Z</dcterms:modified>
</cp:coreProperties>
</file>