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media/image3.jpg" ContentType="image/jpg"/>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drawings/drawing1.xml" ContentType="application/vnd.openxmlformats-officedocument.drawingml.chartshapes+xml"/>
  <Override PartName="/ppt/theme/themeOverride9.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drawings/drawing2.xml" ContentType="application/vnd.openxmlformats-officedocument.drawingml.chartshapes+xml"/>
  <Override PartName="/ppt/theme/themeOverride1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drawings/drawing3.xml" ContentType="application/vnd.openxmlformats-officedocument.drawingml.chartshapes+xml"/>
  <Override PartName="/ppt/theme/themeOverride1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9.xml" ContentType="application/vnd.openxmlformats-officedocument.themeOverrid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0.xml" ContentType="application/vnd.openxmlformats-officedocument.themeOverride+xml"/>
  <Override PartName="/ppt/drawings/drawing5.xml" ContentType="application/vnd.openxmlformats-officedocument.drawingml.chartshapes+xml"/>
  <Override PartName="/ppt/theme/themeOverride2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2.xml" ContentType="application/vnd.openxmlformats-officedocument.themeOverride+xml"/>
  <Override PartName="/ppt/theme/themeOverride2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4.xml" ContentType="application/vnd.openxmlformats-officedocument.themeOverride+xml"/>
  <Override PartName="/ppt/drawings/drawing6.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34" r:id="rId2"/>
    <p:sldId id="479" r:id="rId3"/>
    <p:sldId id="286" r:id="rId4"/>
    <p:sldId id="257" r:id="rId5"/>
    <p:sldId id="258" r:id="rId6"/>
    <p:sldId id="285" r:id="rId7"/>
    <p:sldId id="259" r:id="rId8"/>
    <p:sldId id="299" r:id="rId9"/>
    <p:sldId id="308" r:id="rId10"/>
    <p:sldId id="309" r:id="rId11"/>
    <p:sldId id="310" r:id="rId12"/>
    <p:sldId id="311" r:id="rId13"/>
    <p:sldId id="313" r:id="rId14"/>
    <p:sldId id="315" r:id="rId15"/>
    <p:sldId id="316" r:id="rId16"/>
    <p:sldId id="327" r:id="rId17"/>
    <p:sldId id="328" r:id="rId18"/>
    <p:sldId id="329" r:id="rId19"/>
    <p:sldId id="330" r:id="rId20"/>
    <p:sldId id="298" r:id="rId21"/>
    <p:sldId id="300" r:id="rId22"/>
    <p:sldId id="331" r:id="rId23"/>
    <p:sldId id="306" r:id="rId24"/>
    <p:sldId id="303" r:id="rId25"/>
    <p:sldId id="307" r:id="rId26"/>
    <p:sldId id="335" r:id="rId27"/>
    <p:sldId id="482" r:id="rId28"/>
    <p:sldId id="337" r:id="rId29"/>
    <p:sldId id="338" r:id="rId30"/>
    <p:sldId id="474" r:id="rId31"/>
    <p:sldId id="477" r:id="rId32"/>
    <p:sldId id="478" r:id="rId33"/>
    <p:sldId id="476" r:id="rId34"/>
    <p:sldId id="441" r:id="rId3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6BE"/>
    <a:srgbClr val="93D3C2"/>
    <a:srgbClr val="A5B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6.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https://icbfgob-my.sharepoint.com/personal/lida_monroy_icbf_gov_co/Documents/SUBDIRECCION%20DE%20MEJORAMIENTO/VARIOS/furag/Copia%20de%20cuadro%20comparativo%202020-2019-2018%20resultado%20IDI)%20FURAG_.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CO" sz="2000" b="1" dirty="0"/>
              <a:t>COMPARATIVO SECTOR INCLUSIÓN</a:t>
            </a:r>
            <a:r>
              <a:rPr lang="es-CO" sz="2000" b="1" baseline="0" dirty="0"/>
              <a:t> SOCIAL </a:t>
            </a:r>
            <a:r>
              <a:rPr lang="es-CO" sz="2000" b="1" dirty="0"/>
              <a:t>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strRef>
              <c:f>'Índice Global'!$B$3</c:f>
              <c:strCache>
                <c:ptCount val="1"/>
                <c:pt idx="0">
                  <c:v>ICBF</c:v>
                </c:pt>
              </c:strCache>
            </c:strRef>
          </c:tx>
          <c:spPr>
            <a:ln w="63500" cap="rnd">
              <a:solidFill>
                <a:schemeClr val="accent6"/>
              </a:solidFill>
              <a:round/>
            </a:ln>
            <a:effectLst/>
          </c:spPr>
          <c:marker>
            <c:symbol val="circle"/>
            <c:size val="5"/>
            <c:spPr>
              <a:solidFill>
                <a:schemeClr val="accent2"/>
              </a:solidFill>
              <a:ln w="9525">
                <a:solidFill>
                  <a:schemeClr val="accent2"/>
                </a:solidFill>
              </a:ln>
              <a:effectLst/>
            </c:spPr>
          </c:marker>
          <c:dLbls>
            <c:spPr>
              <a:solidFill>
                <a:schemeClr val="accent6"/>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'Índice Global'!$C$2:$E$2</c:f>
              <c:strCache>
                <c:ptCount val="3"/>
                <c:pt idx="0">
                  <c:v>Año 2018</c:v>
                </c:pt>
                <c:pt idx="1">
                  <c:v>Año 2019</c:v>
                </c:pt>
                <c:pt idx="2">
                  <c:v>Año 2020</c:v>
                </c:pt>
              </c:strCache>
            </c:strRef>
          </c:cat>
          <c:val>
            <c:numRef>
              <c:f>'Índice Global'!$C$3:$E$3</c:f>
              <c:numCache>
                <c:formatCode>0.0</c:formatCode>
                <c:ptCount val="3"/>
                <c:pt idx="0" formatCode="General">
                  <c:v>82.8</c:v>
                </c:pt>
                <c:pt idx="1">
                  <c:v>95.73</c:v>
                </c:pt>
                <c:pt idx="2" formatCode="General">
                  <c:v>92.4</c:v>
                </c:pt>
              </c:numCache>
            </c:numRef>
          </c:val>
          <c:smooth val="1"/>
          <c:extLst>
            <c:ext xmlns:c16="http://schemas.microsoft.com/office/drawing/2014/chart" uri="{C3380CC4-5D6E-409C-BE32-E72D297353CC}">
              <c16:uniqueId val="{00000000-27C8-4E60-9810-A9B063E47B7F}"/>
            </c:ext>
          </c:extLst>
        </c:ser>
        <c:ser>
          <c:idx val="1"/>
          <c:order val="1"/>
          <c:tx>
            <c:strRef>
              <c:f>'Índice Global'!$B$4</c:f>
              <c:strCache>
                <c:ptCount val="1"/>
                <c:pt idx="0">
                  <c:v>DPS</c:v>
                </c:pt>
              </c:strCache>
            </c:strRef>
          </c:tx>
          <c:spPr>
            <a:ln w="63500" cap="rnd">
              <a:solidFill>
                <a:schemeClr val="accent4"/>
              </a:solidFill>
              <a:round/>
            </a:ln>
            <a:effectLst/>
          </c:spPr>
          <c:marker>
            <c:symbol val="circle"/>
            <c:size val="5"/>
            <c:spPr>
              <a:solidFill>
                <a:schemeClr val="bg1"/>
              </a:solidFill>
              <a:ln w="9525">
                <a:solidFill>
                  <a:schemeClr val="accent4"/>
                </a:solidFill>
              </a:ln>
              <a:effectLst/>
            </c:spPr>
          </c:marker>
          <c:dLbls>
            <c:spPr>
              <a:solidFill>
                <a:schemeClr val="accent4"/>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'Índice Global'!$C$2:$E$2</c:f>
              <c:strCache>
                <c:ptCount val="3"/>
                <c:pt idx="0">
                  <c:v>Año 2018</c:v>
                </c:pt>
                <c:pt idx="1">
                  <c:v>Año 2019</c:v>
                </c:pt>
                <c:pt idx="2">
                  <c:v>Año 2020</c:v>
                </c:pt>
              </c:strCache>
            </c:strRef>
          </c:cat>
          <c:val>
            <c:numRef>
              <c:f>'Índice Global'!$C$4:$E$4</c:f>
              <c:numCache>
                <c:formatCode>0.0</c:formatCode>
                <c:ptCount val="3"/>
                <c:pt idx="0" formatCode="General">
                  <c:v>78.2</c:v>
                </c:pt>
                <c:pt idx="1">
                  <c:v>84.93</c:v>
                </c:pt>
                <c:pt idx="2" formatCode="General">
                  <c:v>89.2</c:v>
                </c:pt>
              </c:numCache>
            </c:numRef>
          </c:val>
          <c:smooth val="1"/>
          <c:extLst>
            <c:ext xmlns:c16="http://schemas.microsoft.com/office/drawing/2014/chart" uri="{C3380CC4-5D6E-409C-BE32-E72D297353CC}">
              <c16:uniqueId val="{00000001-27C8-4E60-9810-A9B063E47B7F}"/>
            </c:ext>
          </c:extLst>
        </c:ser>
        <c:ser>
          <c:idx val="2"/>
          <c:order val="2"/>
          <c:tx>
            <c:strRef>
              <c:f>'Índice Global'!$B$5</c:f>
              <c:strCache>
                <c:ptCount val="1"/>
                <c:pt idx="0">
                  <c:v>UARIV</c:v>
                </c:pt>
              </c:strCache>
            </c:strRef>
          </c:tx>
          <c:spPr>
            <a:ln w="63500" cap="rnd">
              <a:solidFill>
                <a:schemeClr val="accent2"/>
              </a:solidFill>
              <a:round/>
            </a:ln>
            <a:effectLst/>
          </c:spPr>
          <c:marker>
            <c:symbol val="circle"/>
            <c:size val="5"/>
            <c:spPr>
              <a:solidFill>
                <a:schemeClr val="accent6"/>
              </a:solidFill>
              <a:ln w="9525">
                <a:solidFill>
                  <a:schemeClr val="accent6"/>
                </a:solidFill>
              </a:ln>
              <a:effectLst/>
            </c:spPr>
          </c:marker>
          <c:dLbls>
            <c:spPr>
              <a:solidFill>
                <a:schemeClr val="accent2"/>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'Índice Global'!$C$2:$E$2</c:f>
              <c:strCache>
                <c:ptCount val="3"/>
                <c:pt idx="0">
                  <c:v>Año 2018</c:v>
                </c:pt>
                <c:pt idx="1">
                  <c:v>Año 2019</c:v>
                </c:pt>
                <c:pt idx="2">
                  <c:v>Año 2020</c:v>
                </c:pt>
              </c:strCache>
            </c:strRef>
          </c:cat>
          <c:val>
            <c:numRef>
              <c:f>'Índice Global'!$C$5:$E$5</c:f>
              <c:numCache>
                <c:formatCode>0.0</c:formatCode>
                <c:ptCount val="3"/>
                <c:pt idx="0" formatCode="General">
                  <c:v>70.599999999999994</c:v>
                </c:pt>
                <c:pt idx="1">
                  <c:v>79.36</c:v>
                </c:pt>
                <c:pt idx="2" formatCode="General">
                  <c:v>94.3</c:v>
                </c:pt>
              </c:numCache>
            </c:numRef>
          </c:val>
          <c:smooth val="1"/>
          <c:extLst>
            <c:ext xmlns:c16="http://schemas.microsoft.com/office/drawing/2014/chart" uri="{C3380CC4-5D6E-409C-BE32-E72D297353CC}">
              <c16:uniqueId val="{00000002-27C8-4E60-9810-A9B063E47B7F}"/>
            </c:ext>
          </c:extLst>
        </c:ser>
        <c:ser>
          <c:idx val="3"/>
          <c:order val="3"/>
          <c:tx>
            <c:strRef>
              <c:f>'Índice Global'!$B$6</c:f>
              <c:strCache>
                <c:ptCount val="1"/>
                <c:pt idx="0">
                  <c:v>CDMH</c:v>
                </c:pt>
              </c:strCache>
            </c:strRef>
          </c:tx>
          <c:spPr>
            <a:ln w="63500" cap="rnd">
              <a:solidFill>
                <a:schemeClr val="accent2">
                  <a:lumMod val="60000"/>
                </a:schemeClr>
              </a:solidFill>
              <a:round/>
            </a:ln>
            <a:effectLst/>
          </c:spPr>
          <c:marker>
            <c:symbol val="circle"/>
            <c:size val="5"/>
            <c:spPr>
              <a:solidFill>
                <a:schemeClr val="bg1"/>
              </a:solidFill>
              <a:ln w="9525">
                <a:solidFill>
                  <a:schemeClr val="accent2">
                    <a:lumMod val="60000"/>
                  </a:schemeClr>
                </a:solidFill>
              </a:ln>
              <a:effectLst/>
            </c:spPr>
          </c:marker>
          <c:dLbls>
            <c:spPr>
              <a:solidFill>
                <a:schemeClr val="accent2">
                  <a:lumMod val="5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'Índice Global'!$C$2:$E$2</c:f>
              <c:strCache>
                <c:ptCount val="3"/>
                <c:pt idx="0">
                  <c:v>Año 2018</c:v>
                </c:pt>
                <c:pt idx="1">
                  <c:v>Año 2019</c:v>
                </c:pt>
                <c:pt idx="2">
                  <c:v>Año 2020</c:v>
                </c:pt>
              </c:strCache>
            </c:strRef>
          </c:cat>
          <c:val>
            <c:numRef>
              <c:f>'Índice Global'!$C$6:$E$6</c:f>
              <c:numCache>
                <c:formatCode>0.0</c:formatCode>
                <c:ptCount val="3"/>
                <c:pt idx="0" formatCode="General">
                  <c:v>68.099999999999994</c:v>
                </c:pt>
                <c:pt idx="1">
                  <c:v>75.540000000000006</c:v>
                </c:pt>
                <c:pt idx="2" formatCode="General">
                  <c:v>82.2</c:v>
                </c:pt>
              </c:numCache>
            </c:numRef>
          </c:val>
          <c:smooth val="1"/>
          <c:extLst>
            <c:ext xmlns:c16="http://schemas.microsoft.com/office/drawing/2014/chart" uri="{C3380CC4-5D6E-409C-BE32-E72D297353CC}">
              <c16:uniqueId val="{00000003-27C8-4E60-9810-A9B063E47B7F}"/>
            </c:ext>
          </c:extLst>
        </c:ser>
        <c:dLbls>
          <c:showLegendKey val="0"/>
          <c:showVal val="0"/>
          <c:showCatName val="0"/>
          <c:showSerName val="0"/>
          <c:showPercent val="0"/>
          <c:showBubbleSize val="0"/>
        </c:dLbls>
        <c:marker val="1"/>
        <c:smooth val="0"/>
        <c:axId val="1661515039"/>
        <c:axId val="1788283791"/>
      </c:lineChart>
      <c:catAx>
        <c:axId val="1661515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788283791"/>
        <c:crosses val="autoZero"/>
        <c:auto val="1"/>
        <c:lblAlgn val="ctr"/>
        <c:lblOffset val="100"/>
        <c:noMultiLvlLbl val="0"/>
      </c:catAx>
      <c:valAx>
        <c:axId val="1788283791"/>
        <c:scaling>
          <c:orientation val="minMax"/>
          <c:max val="1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61515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1"/>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648197810946105"/>
          <c:y val="0.12255999479865007"/>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TD!$A$5:$A$7</c:f>
              <c:strCache>
                <c:ptCount val="3"/>
                <c:pt idx="0">
                  <c:v>I96 Fortalecimiento de los registros administrativos</c:v>
                </c:pt>
                <c:pt idx="1">
                  <c:v>I97 Calidad estadística</c:v>
                </c:pt>
                <c:pt idx="2">
                  <c:v>I95  Planeación estadística</c:v>
                </c:pt>
              </c:strCache>
            </c:strRef>
          </c:cat>
          <c:val>
            <c:numRef>
              <c:f>TD!$B$5:$B$7</c:f>
              <c:numCache>
                <c:formatCode>0.0</c:formatCode>
                <c:ptCount val="3"/>
                <c:pt idx="0">
                  <c:v>96.7</c:v>
                </c:pt>
                <c:pt idx="1">
                  <c:v>96.4</c:v>
                </c:pt>
                <c:pt idx="2">
                  <c:v>96.1</c:v>
                </c:pt>
              </c:numCache>
            </c:numRef>
          </c:val>
          <c:extLst>
            <c:ext xmlns:c16="http://schemas.microsoft.com/office/drawing/2014/chart" uri="{C3380CC4-5D6E-409C-BE32-E72D297353CC}">
              <c16:uniqueId val="{00000000-987E-492B-B135-7D5646A80B64}"/>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TD!$A$5:$A$7</c:f>
              <c:strCache>
                <c:ptCount val="3"/>
                <c:pt idx="0">
                  <c:v>I96 Fortalecimiento de los registros administrativos</c:v>
                </c:pt>
                <c:pt idx="1">
                  <c:v>I97 Calidad estadística</c:v>
                </c:pt>
                <c:pt idx="2">
                  <c:v>I95  Planeación estadística</c:v>
                </c:pt>
              </c:strCache>
            </c:strRef>
          </c:cat>
          <c:val>
            <c:numRef>
              <c:f>TD!$C$5:$C$7</c:f>
              <c:numCache>
                <c:formatCode>0.0</c:formatCode>
                <c:ptCount val="3"/>
                <c:pt idx="0">
                  <c:v>82.21</c:v>
                </c:pt>
                <c:pt idx="1">
                  <c:v>84.47</c:v>
                </c:pt>
                <c:pt idx="2">
                  <c:v>84.44</c:v>
                </c:pt>
              </c:numCache>
            </c:numRef>
          </c:val>
          <c:extLst>
            <c:ext xmlns:c16="http://schemas.microsoft.com/office/drawing/2014/chart" uri="{C3380CC4-5D6E-409C-BE32-E72D297353CC}">
              <c16:uniqueId val="{00000001-987E-492B-B135-7D5646A80B64}"/>
            </c:ext>
          </c:extLst>
        </c:ser>
        <c:ser>
          <c:idx val="2"/>
          <c:order val="2"/>
          <c:tx>
            <c:strRef>
              <c:f>TD!$D$4</c:f>
              <c:strCache>
                <c:ptCount val="1"/>
                <c:pt idx="0">
                  <c:v> Año 2018</c:v>
                </c:pt>
              </c:strCache>
            </c:strRef>
          </c:tx>
          <c:spPr>
            <a:solidFill>
              <a:schemeClr val="accent6"/>
            </a:solidFill>
            <a:ln>
              <a:noFill/>
            </a:ln>
            <a:effectLst/>
          </c:spPr>
          <c:invertIfNegative val="0"/>
          <c:cat>
            <c:strRef>
              <c:f>TD!$A$5:$A$7</c:f>
              <c:strCache>
                <c:ptCount val="3"/>
                <c:pt idx="0">
                  <c:v>I96 Fortalecimiento de los registros administrativos</c:v>
                </c:pt>
                <c:pt idx="1">
                  <c:v>I97 Calidad estadística</c:v>
                </c:pt>
                <c:pt idx="2">
                  <c:v>I95  Planeación estadística</c:v>
                </c:pt>
              </c:strCache>
            </c:strRef>
          </c:cat>
          <c:val>
            <c:numRef>
              <c:f>TD!$D$5:$D$7</c:f>
              <c:numCache>
                <c:formatCode>0.0</c:formatCode>
                <c:ptCount val="3"/>
                <c:pt idx="0">
                  <c:v>0</c:v>
                </c:pt>
                <c:pt idx="1">
                  <c:v>0</c:v>
                </c:pt>
              </c:numCache>
            </c:numRef>
          </c:val>
          <c:extLst>
            <c:ext xmlns:c16="http://schemas.microsoft.com/office/drawing/2014/chart" uri="{C3380CC4-5D6E-409C-BE32-E72D297353CC}">
              <c16:uniqueId val="{00000002-987E-492B-B135-7D5646A80B64}"/>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layout>
        <c:manualLayout>
          <c:xMode val="edge"/>
          <c:yMode val="edge"/>
          <c:x val="0.89163779009305466"/>
          <c:y val="0.41937940766876314"/>
          <c:w val="9.9636831904562226E-2"/>
          <c:h val="0.208425570965131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1"/>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pivotFmt>
    </c:pivotFmts>
    <c:plotArea>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TD!$A$5:$A$14</c:f>
              <c:strCache>
                <c:ptCount val="10"/>
                <c:pt idx="0">
                  <c:v>I79 Segunda Línea de Defensa</c:v>
                </c:pt>
                <c:pt idx="1">
                  <c:v>I74 Actividades de monitoreo sistemáticas y orientadas a la mejora</c:v>
                </c:pt>
                <c:pt idx="2">
                  <c:v>I71 Evaluación estratégica del riesgo</c:v>
                </c:pt>
                <c:pt idx="3">
                  <c:v>I78 Primera Línea de Defensa</c:v>
                </c:pt>
                <c:pt idx="4">
                  <c:v>I73  Información y comunicación relevante y oportuna para el control</c:v>
                </c:pt>
                <c:pt idx="5">
                  <c:v>I72 Actividades de control efectivas</c:v>
                </c:pt>
                <c:pt idx="6">
                  <c:v>I77 Línea Estratégica</c:v>
                </c:pt>
                <c:pt idx="7">
                  <c:v>I70  Ambiente propicio para el ejercicio del control</c:v>
                </c:pt>
                <c:pt idx="8">
                  <c:v>I75 Evaluación independiente al sistema de control interno</c:v>
                </c:pt>
                <c:pt idx="9">
                  <c:v>I80 Tercera Línea de Defensa</c:v>
                </c:pt>
              </c:strCache>
            </c:strRef>
          </c:cat>
          <c:val>
            <c:numRef>
              <c:f>TD!$B$5:$B$14</c:f>
              <c:numCache>
                <c:formatCode>0.0</c:formatCode>
                <c:ptCount val="10"/>
                <c:pt idx="0">
                  <c:v>98.1</c:v>
                </c:pt>
                <c:pt idx="1">
                  <c:v>95.2</c:v>
                </c:pt>
                <c:pt idx="2">
                  <c:v>93.6</c:v>
                </c:pt>
                <c:pt idx="3">
                  <c:v>91.1</c:v>
                </c:pt>
                <c:pt idx="4">
                  <c:v>91</c:v>
                </c:pt>
                <c:pt idx="5">
                  <c:v>89.8</c:v>
                </c:pt>
                <c:pt idx="6">
                  <c:v>87.5</c:v>
                </c:pt>
                <c:pt idx="7">
                  <c:v>86.8</c:v>
                </c:pt>
                <c:pt idx="8">
                  <c:v>85.5</c:v>
                </c:pt>
                <c:pt idx="9">
                  <c:v>74.7</c:v>
                </c:pt>
              </c:numCache>
            </c:numRef>
          </c:val>
          <c:extLst>
            <c:ext xmlns:c16="http://schemas.microsoft.com/office/drawing/2014/chart" uri="{C3380CC4-5D6E-409C-BE32-E72D297353CC}">
              <c16:uniqueId val="{00000000-2872-4282-AD14-5B1E11F71976}"/>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TD!$A$5:$A$14</c:f>
              <c:strCache>
                <c:ptCount val="10"/>
                <c:pt idx="0">
                  <c:v>I79 Segunda Línea de Defensa</c:v>
                </c:pt>
                <c:pt idx="1">
                  <c:v>I74 Actividades de monitoreo sistemáticas y orientadas a la mejora</c:v>
                </c:pt>
                <c:pt idx="2">
                  <c:v>I71 Evaluación estratégica del riesgo</c:v>
                </c:pt>
                <c:pt idx="3">
                  <c:v>I78 Primera Línea de Defensa</c:v>
                </c:pt>
                <c:pt idx="4">
                  <c:v>I73  Información y comunicación relevante y oportuna para el control</c:v>
                </c:pt>
                <c:pt idx="5">
                  <c:v>I72 Actividades de control efectivas</c:v>
                </c:pt>
                <c:pt idx="6">
                  <c:v>I77 Línea Estratégica</c:v>
                </c:pt>
                <c:pt idx="7">
                  <c:v>I70  Ambiente propicio para el ejercicio del control</c:v>
                </c:pt>
                <c:pt idx="8">
                  <c:v>I75 Evaluación independiente al sistema de control interno</c:v>
                </c:pt>
                <c:pt idx="9">
                  <c:v>I80 Tercera Línea de Defensa</c:v>
                </c:pt>
              </c:strCache>
            </c:strRef>
          </c:cat>
          <c:val>
            <c:numRef>
              <c:f>TD!$C$5:$C$14</c:f>
              <c:numCache>
                <c:formatCode>0.0</c:formatCode>
                <c:ptCount val="10"/>
                <c:pt idx="0">
                  <c:v>92.29</c:v>
                </c:pt>
                <c:pt idx="1">
                  <c:v>94.48</c:v>
                </c:pt>
                <c:pt idx="2">
                  <c:v>88.84</c:v>
                </c:pt>
                <c:pt idx="3">
                  <c:v>96.710128055878897</c:v>
                </c:pt>
                <c:pt idx="4">
                  <c:v>96.221145374449307</c:v>
                </c:pt>
                <c:pt idx="5">
                  <c:v>96.492668621700901</c:v>
                </c:pt>
                <c:pt idx="6">
                  <c:v>96.063063063063098</c:v>
                </c:pt>
                <c:pt idx="7">
                  <c:v>93.23</c:v>
                </c:pt>
                <c:pt idx="8">
                  <c:v>88.16</c:v>
                </c:pt>
                <c:pt idx="9">
                  <c:v>81</c:v>
                </c:pt>
              </c:numCache>
            </c:numRef>
          </c:val>
          <c:extLst>
            <c:ext xmlns:c16="http://schemas.microsoft.com/office/drawing/2014/chart" uri="{C3380CC4-5D6E-409C-BE32-E72D297353CC}">
              <c16:uniqueId val="{00000001-2872-4282-AD14-5B1E11F71976}"/>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layout>
        <c:manualLayout>
          <c:xMode val="edge"/>
          <c:yMode val="edge"/>
          <c:x val="0.44667045976759961"/>
          <c:y val="0.3505737858117548"/>
          <c:w val="7.4946807499290585E-2"/>
          <c:h val="9.962889056088047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229"/>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648197810946105"/>
          <c:y val="0.12255999479865007"/>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TD!$A$5:$A$8</c:f>
              <c:strCache>
                <c:ptCount val="4"/>
                <c:pt idx="0">
                  <c:v>I03 Desarrollo y bienestar del talento humano en la entidad</c:v>
                </c:pt>
                <c:pt idx="1">
                  <c:v>I01 Calidad de la planeación estratégica del talento humano</c:v>
                </c:pt>
                <c:pt idx="2">
                  <c:v>I04 Desvinculación asistida y retención del conocimiento generado por el talento humano</c:v>
                </c:pt>
                <c:pt idx="3">
                  <c:v>I02 Eficiencia y eficacia de la selección meritocrática del talento humano</c:v>
                </c:pt>
              </c:strCache>
            </c:strRef>
          </c:cat>
          <c:val>
            <c:numRef>
              <c:f>TD!$B$5:$B$8</c:f>
              <c:numCache>
                <c:formatCode>0.0</c:formatCode>
                <c:ptCount val="4"/>
                <c:pt idx="0">
                  <c:v>98.1</c:v>
                </c:pt>
                <c:pt idx="1">
                  <c:v>85.9</c:v>
                </c:pt>
                <c:pt idx="2">
                  <c:v>79.3</c:v>
                </c:pt>
                <c:pt idx="3">
                  <c:v>73.900000000000006</c:v>
                </c:pt>
              </c:numCache>
            </c:numRef>
          </c:val>
          <c:extLst>
            <c:ext xmlns:c16="http://schemas.microsoft.com/office/drawing/2014/chart" uri="{C3380CC4-5D6E-409C-BE32-E72D297353CC}">
              <c16:uniqueId val="{00000000-677F-43AC-A323-9B4299D47723}"/>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TD!$A$5:$A$8</c:f>
              <c:strCache>
                <c:ptCount val="4"/>
                <c:pt idx="0">
                  <c:v>I03 Desarrollo y bienestar del talento humano en la entidad</c:v>
                </c:pt>
                <c:pt idx="1">
                  <c:v>I01 Calidad de la planeación estratégica del talento humano</c:v>
                </c:pt>
                <c:pt idx="2">
                  <c:v>I04 Desvinculación asistida y retención del conocimiento generado por el talento humano</c:v>
                </c:pt>
                <c:pt idx="3">
                  <c:v>I02 Eficiencia y eficacia de la selección meritocrática del talento humano</c:v>
                </c:pt>
              </c:strCache>
            </c:strRef>
          </c:cat>
          <c:val>
            <c:numRef>
              <c:f>TD!$C$5:$C$8</c:f>
              <c:numCache>
                <c:formatCode>0.0</c:formatCode>
                <c:ptCount val="4"/>
                <c:pt idx="0">
                  <c:v>94.74</c:v>
                </c:pt>
                <c:pt idx="1">
                  <c:v>89.11</c:v>
                </c:pt>
                <c:pt idx="2">
                  <c:v>76.23</c:v>
                </c:pt>
                <c:pt idx="3">
                  <c:v>80.77</c:v>
                </c:pt>
              </c:numCache>
            </c:numRef>
          </c:val>
          <c:extLst>
            <c:ext xmlns:c16="http://schemas.microsoft.com/office/drawing/2014/chart" uri="{C3380CC4-5D6E-409C-BE32-E72D297353CC}">
              <c16:uniqueId val="{00000001-677F-43AC-A323-9B4299D47723}"/>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225"/>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648197810946105"/>
          <c:y val="0.12255999479865007"/>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TD!$A$5:$A$9</c:f>
              <c:strCache>
                <c:ptCount val="5"/>
                <c:pt idx="0">
                  <c:v>I12 Identificación de mecanismos para el seguimiento, control y evaluación</c:v>
                </c:pt>
                <c:pt idx="1">
                  <c:v>I11 Planeación participativa</c:v>
                </c:pt>
                <c:pt idx="2">
                  <c:v>I08 Planeación basada en evidencias</c:v>
                </c:pt>
                <c:pt idx="3">
                  <c:v>I10 Formulación de la política de administración del riesgo</c:v>
                </c:pt>
                <c:pt idx="4">
                  <c:v>I09 Enfoque en la satisfacción ciudadana</c:v>
                </c:pt>
              </c:strCache>
            </c:strRef>
          </c:cat>
          <c:val>
            <c:numRef>
              <c:f>TD!$B$5:$B$9</c:f>
              <c:numCache>
                <c:formatCode>0.0</c:formatCode>
                <c:ptCount val="5"/>
                <c:pt idx="0">
                  <c:v>91.1</c:v>
                </c:pt>
                <c:pt idx="1">
                  <c:v>86.7</c:v>
                </c:pt>
                <c:pt idx="2">
                  <c:v>85</c:v>
                </c:pt>
                <c:pt idx="3">
                  <c:v>79.8</c:v>
                </c:pt>
                <c:pt idx="4">
                  <c:v>71.900000000000006</c:v>
                </c:pt>
              </c:numCache>
            </c:numRef>
          </c:val>
          <c:extLst>
            <c:ext xmlns:c16="http://schemas.microsoft.com/office/drawing/2014/chart" uri="{C3380CC4-5D6E-409C-BE32-E72D297353CC}">
              <c16:uniqueId val="{00000000-1728-4390-A4C2-596C8D7067BA}"/>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TD!$A$5:$A$9</c:f>
              <c:strCache>
                <c:ptCount val="5"/>
                <c:pt idx="0">
                  <c:v>I12 Identificación de mecanismos para el seguimiento, control y evaluación</c:v>
                </c:pt>
                <c:pt idx="1">
                  <c:v>I11 Planeación participativa</c:v>
                </c:pt>
                <c:pt idx="2">
                  <c:v>I08 Planeación basada en evidencias</c:v>
                </c:pt>
                <c:pt idx="3">
                  <c:v>I10 Formulación de la política de administración del riesgo</c:v>
                </c:pt>
                <c:pt idx="4">
                  <c:v>I09 Enfoque en la satisfacción ciudadana</c:v>
                </c:pt>
              </c:strCache>
            </c:strRef>
          </c:cat>
          <c:val>
            <c:numRef>
              <c:f>TD!$C$5:$C$9</c:f>
              <c:numCache>
                <c:formatCode>0.0</c:formatCode>
                <c:ptCount val="5"/>
                <c:pt idx="0">
                  <c:v>88.41</c:v>
                </c:pt>
                <c:pt idx="1">
                  <c:v>79.28</c:v>
                </c:pt>
                <c:pt idx="2">
                  <c:v>84.36</c:v>
                </c:pt>
                <c:pt idx="3">
                  <c:v>76.510000000000005</c:v>
                </c:pt>
                <c:pt idx="4">
                  <c:v>81.489999999999995</c:v>
                </c:pt>
              </c:numCache>
            </c:numRef>
          </c:val>
          <c:extLst>
            <c:ext xmlns:c16="http://schemas.microsoft.com/office/drawing/2014/chart" uri="{C3380CC4-5D6E-409C-BE32-E72D297353CC}">
              <c16:uniqueId val="{00000001-1728-4390-A4C2-596C8D7067BA}"/>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O"/>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1"/>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648197810946105"/>
          <c:y val="0.12255999479865007"/>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TD!$A$5:$A$13</c:f>
              <c:strCache>
                <c:ptCount val="9"/>
                <c:pt idx="0">
                  <c:v>I56  Índice de Rendición de Cuentas en la Gestión Pública</c:v>
                </c:pt>
                <c:pt idx="1">
                  <c:v>I55  Eficacia de la   para mejorar la gestión institucional</c:v>
                </c:pt>
                <c:pt idx="2">
                  <c:v>I54  Calidad de la   en la gestión pública</c:v>
                </c:pt>
                <c:pt idx="3">
                  <c:v>I53  Grado involucramiento de ciudadanos y grupos de interés </c:v>
                </c:pt>
                <c:pt idx="4">
                  <c:v>I59  Diálogo permanente e incluyente en diversos espacios </c:v>
                </c:pt>
                <c:pt idx="5">
                  <c:v>I57  Condiciones institucionales idóneas para la rendición de cuentas permanente</c:v>
                </c:pt>
                <c:pt idx="6">
                  <c:v>I58  Información basada en resultados de gestión y en avance en garantía de derechos</c:v>
                </c:pt>
                <c:pt idx="7">
                  <c:v>I52  Condiciones institucionales idóneas para la promoción de la participación</c:v>
                </c:pt>
                <c:pt idx="8">
                  <c:v>I60  Responsabilidad por resultados </c:v>
                </c:pt>
              </c:strCache>
            </c:strRef>
          </c:cat>
          <c:val>
            <c:numRef>
              <c:f>TD!$B$5:$B$13</c:f>
              <c:numCache>
                <c:formatCode>0.0</c:formatCode>
                <c:ptCount val="9"/>
                <c:pt idx="0">
                  <c:v>98.3</c:v>
                </c:pt>
                <c:pt idx="1">
                  <c:v>94.9</c:v>
                </c:pt>
                <c:pt idx="2">
                  <c:v>93.5</c:v>
                </c:pt>
                <c:pt idx="3">
                  <c:v>92</c:v>
                </c:pt>
                <c:pt idx="4">
                  <c:v>91.9</c:v>
                </c:pt>
                <c:pt idx="5">
                  <c:v>90.5</c:v>
                </c:pt>
                <c:pt idx="6">
                  <c:v>90.4</c:v>
                </c:pt>
                <c:pt idx="7">
                  <c:v>87.5</c:v>
                </c:pt>
                <c:pt idx="8">
                  <c:v>85.4</c:v>
                </c:pt>
              </c:numCache>
            </c:numRef>
          </c:val>
          <c:extLst>
            <c:ext xmlns:c16="http://schemas.microsoft.com/office/drawing/2014/chart" uri="{C3380CC4-5D6E-409C-BE32-E72D297353CC}">
              <c16:uniqueId val="{00000000-948C-458D-80D2-CACAD129C0B4}"/>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TD!$A$5:$A$13</c:f>
              <c:strCache>
                <c:ptCount val="9"/>
                <c:pt idx="0">
                  <c:v>I56  Índice de Rendición de Cuentas en la Gestión Pública</c:v>
                </c:pt>
                <c:pt idx="1">
                  <c:v>I55  Eficacia de la   para mejorar la gestión institucional</c:v>
                </c:pt>
                <c:pt idx="2">
                  <c:v>I54  Calidad de la   en la gestión pública</c:v>
                </c:pt>
                <c:pt idx="3">
                  <c:v>I53  Grado involucramiento de ciudadanos y grupos de interés </c:v>
                </c:pt>
                <c:pt idx="4">
                  <c:v>I59  Diálogo permanente e incluyente en diversos espacios </c:v>
                </c:pt>
                <c:pt idx="5">
                  <c:v>I57  Condiciones institucionales idóneas para la rendición de cuentas permanente</c:v>
                </c:pt>
                <c:pt idx="6">
                  <c:v>I58  Información basada en resultados de gestión y en avance en garantía de derechos</c:v>
                </c:pt>
                <c:pt idx="7">
                  <c:v>I52  Condiciones institucionales idóneas para la promoción de la participación</c:v>
                </c:pt>
                <c:pt idx="8">
                  <c:v>I60  Responsabilidad por resultados </c:v>
                </c:pt>
              </c:strCache>
            </c:strRef>
          </c:cat>
          <c:val>
            <c:numRef>
              <c:f>TD!$C$5:$C$13</c:f>
              <c:numCache>
                <c:formatCode>0.0</c:formatCode>
                <c:ptCount val="9"/>
                <c:pt idx="0">
                  <c:v>96.518322295805703</c:v>
                </c:pt>
                <c:pt idx="1">
                  <c:v>90.19</c:v>
                </c:pt>
                <c:pt idx="2">
                  <c:v>93.83</c:v>
                </c:pt>
                <c:pt idx="3">
                  <c:v>81.180000000000007</c:v>
                </c:pt>
                <c:pt idx="4">
                  <c:v>84.21</c:v>
                </c:pt>
                <c:pt idx="5">
                  <c:v>93.44</c:v>
                </c:pt>
                <c:pt idx="6">
                  <c:v>92.46</c:v>
                </c:pt>
                <c:pt idx="7">
                  <c:v>87.45</c:v>
                </c:pt>
                <c:pt idx="8">
                  <c:v>84.65</c:v>
                </c:pt>
              </c:numCache>
            </c:numRef>
          </c:val>
          <c:extLst>
            <c:ext xmlns:c16="http://schemas.microsoft.com/office/drawing/2014/chart" uri="{C3380CC4-5D6E-409C-BE32-E72D297353CC}">
              <c16:uniqueId val="{00000001-948C-458D-80D2-CACAD129C0B4}"/>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205"/>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648197810946105"/>
          <c:y val="0.12255999479865007"/>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TD!$A$5:$A$15</c:f>
              <c:strCache>
                <c:ptCount val="11"/>
                <c:pt idx="0">
                  <c:v>I101  Gestión del relacionamiento con los ciudadanos </c:v>
                </c:pt>
                <c:pt idx="1">
                  <c:v>I100  Fortalecimiento del talento humano al servicio del ciudadano</c:v>
                </c:pt>
                <c:pt idx="2">
                  <c:v>I102  Conocimiento al servicio del ciudadano</c:v>
                </c:pt>
                <c:pt idx="3">
                  <c:v>I103  Evaluación de gestión y medición de la percepción ciudadana</c:v>
                </c:pt>
                <c:pt idx="4">
                  <c:v>I99  Planeación estratégica del servicio al ciudadano</c:v>
                </c:pt>
                <c:pt idx="5">
                  <c:v>I46   Certidumbre en el servicio</c:v>
                </c:pt>
                <c:pt idx="6">
                  <c:v>I45   Cobertura de los servicios de la entidad</c:v>
                </c:pt>
                <c:pt idx="7">
                  <c:v>I47   Cumplimiento de expectativas de ciudadanos y usuarios</c:v>
                </c:pt>
                <c:pt idx="8">
                  <c:v>I44   Fortalecimiento de habilidades y compromiso con el servicio de servidores públicos </c:v>
                </c:pt>
                <c:pt idx="9">
                  <c:v>I42  Arreglos institucionales implementados y política formalizada</c:v>
                </c:pt>
                <c:pt idx="10">
                  <c:v>I43   Procesos y procedimientos para un servicio de calidad</c:v>
                </c:pt>
              </c:strCache>
            </c:strRef>
          </c:cat>
          <c:val>
            <c:numRef>
              <c:f>TD!$B$5:$B$15</c:f>
              <c:numCache>
                <c:formatCode>0.0</c:formatCode>
                <c:ptCount val="11"/>
                <c:pt idx="0">
                  <c:v>98.2</c:v>
                </c:pt>
                <c:pt idx="1">
                  <c:v>96.9</c:v>
                </c:pt>
                <c:pt idx="2">
                  <c:v>91.2</c:v>
                </c:pt>
                <c:pt idx="3">
                  <c:v>88.4</c:v>
                </c:pt>
                <c:pt idx="4">
                  <c:v>83.9</c:v>
                </c:pt>
                <c:pt idx="5">
                  <c:v>0</c:v>
                </c:pt>
                <c:pt idx="6">
                  <c:v>0</c:v>
                </c:pt>
                <c:pt idx="7">
                  <c:v>0</c:v>
                </c:pt>
                <c:pt idx="8">
                  <c:v>0</c:v>
                </c:pt>
                <c:pt idx="9">
                  <c:v>0</c:v>
                </c:pt>
                <c:pt idx="10">
                  <c:v>0</c:v>
                </c:pt>
              </c:numCache>
            </c:numRef>
          </c:val>
          <c:extLst>
            <c:ext xmlns:c16="http://schemas.microsoft.com/office/drawing/2014/chart" uri="{C3380CC4-5D6E-409C-BE32-E72D297353CC}">
              <c16:uniqueId val="{00000000-C077-47D9-805A-17D536DF1542}"/>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TD!$A$5:$A$15</c:f>
              <c:strCache>
                <c:ptCount val="11"/>
                <c:pt idx="0">
                  <c:v>I101  Gestión del relacionamiento con los ciudadanos </c:v>
                </c:pt>
                <c:pt idx="1">
                  <c:v>I100  Fortalecimiento del talento humano al servicio del ciudadano</c:v>
                </c:pt>
                <c:pt idx="2">
                  <c:v>I102  Conocimiento al servicio del ciudadano</c:v>
                </c:pt>
                <c:pt idx="3">
                  <c:v>I103  Evaluación de gestión y medición de la percepción ciudadana</c:v>
                </c:pt>
                <c:pt idx="4">
                  <c:v>I99  Planeación estratégica del servicio al ciudadano</c:v>
                </c:pt>
                <c:pt idx="5">
                  <c:v>I46   Certidumbre en el servicio</c:v>
                </c:pt>
                <c:pt idx="6">
                  <c:v>I45   Cobertura de los servicios de la entidad</c:v>
                </c:pt>
                <c:pt idx="7">
                  <c:v>I47   Cumplimiento de expectativas de ciudadanos y usuarios</c:v>
                </c:pt>
                <c:pt idx="8">
                  <c:v>I44   Fortalecimiento de habilidades y compromiso con el servicio de servidores públicos </c:v>
                </c:pt>
                <c:pt idx="9">
                  <c:v>I42  Arreglos institucionales implementados y política formalizada</c:v>
                </c:pt>
                <c:pt idx="10">
                  <c:v>I43   Procesos y procedimientos para un servicio de calidad</c:v>
                </c:pt>
              </c:strCache>
            </c:strRef>
          </c:cat>
          <c:val>
            <c:numRef>
              <c:f>TD!$C$5:$C$15</c:f>
              <c:numCache>
                <c:formatCode>0.0</c:formatCode>
                <c:ptCount val="11"/>
                <c:pt idx="0">
                  <c:v>0</c:v>
                </c:pt>
                <c:pt idx="1">
                  <c:v>0</c:v>
                </c:pt>
                <c:pt idx="2">
                  <c:v>0</c:v>
                </c:pt>
                <c:pt idx="3">
                  <c:v>0</c:v>
                </c:pt>
                <c:pt idx="4">
                  <c:v>0</c:v>
                </c:pt>
                <c:pt idx="5">
                  <c:v>84.04</c:v>
                </c:pt>
                <c:pt idx="6">
                  <c:v>96.114427860696495</c:v>
                </c:pt>
                <c:pt idx="7">
                  <c:v>85.07</c:v>
                </c:pt>
                <c:pt idx="8">
                  <c:v>96.3671875</c:v>
                </c:pt>
                <c:pt idx="9">
                  <c:v>87.37</c:v>
                </c:pt>
                <c:pt idx="10">
                  <c:v>93.67</c:v>
                </c:pt>
              </c:numCache>
            </c:numRef>
          </c:val>
          <c:extLst>
            <c:ext xmlns:c16="http://schemas.microsoft.com/office/drawing/2014/chart" uri="{C3380CC4-5D6E-409C-BE32-E72D297353CC}">
              <c16:uniqueId val="{00000001-C077-47D9-805A-17D536DF1542}"/>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1"/>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648197810946105"/>
          <c:y val="0.12255999479865007"/>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TD!$A$5:$A$11</c:f>
              <c:strCache>
                <c:ptCount val="7"/>
                <c:pt idx="0">
                  <c:v>I20 Fortalecimiento de la Arquitectura Empresarial y de la Gestión de TI</c:v>
                </c:pt>
                <c:pt idx="1">
                  <c:v>I21 Fortalecimiento de la Seguridad y Privacidad de la Información</c:v>
                </c:pt>
                <c:pt idx="2">
                  <c:v>I83  Toma de decisiones basadas en datos</c:v>
                </c:pt>
                <c:pt idx="3">
                  <c:v>I85  Uso y apropiación de los Servicios Ciudadanos Digitales</c:v>
                </c:pt>
                <c:pt idx="4">
                  <c:v>I82  Procesos seguros y eficientes</c:v>
                </c:pt>
                <c:pt idx="5">
                  <c:v>I18 Empoderamiento de los ciudadanos mediante un Estado abierto</c:v>
                </c:pt>
                <c:pt idx="6">
                  <c:v>I19 Servicios Digitales de Confianza y Calidad</c:v>
                </c:pt>
              </c:strCache>
            </c:strRef>
          </c:cat>
          <c:val>
            <c:numRef>
              <c:f>TD!$B$5:$B$11</c:f>
              <c:numCache>
                <c:formatCode>0.0</c:formatCode>
                <c:ptCount val="7"/>
                <c:pt idx="0">
                  <c:v>94</c:v>
                </c:pt>
                <c:pt idx="1">
                  <c:v>90.2</c:v>
                </c:pt>
                <c:pt idx="2">
                  <c:v>83.4</c:v>
                </c:pt>
                <c:pt idx="3">
                  <c:v>77.3</c:v>
                </c:pt>
                <c:pt idx="4">
                  <c:v>74</c:v>
                </c:pt>
                <c:pt idx="5">
                  <c:v>71.5</c:v>
                </c:pt>
                <c:pt idx="6">
                  <c:v>63.5</c:v>
                </c:pt>
              </c:numCache>
            </c:numRef>
          </c:val>
          <c:extLst>
            <c:ext xmlns:c16="http://schemas.microsoft.com/office/drawing/2014/chart" uri="{C3380CC4-5D6E-409C-BE32-E72D297353CC}">
              <c16:uniqueId val="{00000000-025D-4E3D-BC37-E5937640A9F9}"/>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TD!$A$5:$A$11</c:f>
              <c:strCache>
                <c:ptCount val="7"/>
                <c:pt idx="0">
                  <c:v>I20 Fortalecimiento de la Arquitectura Empresarial y de la Gestión de TI</c:v>
                </c:pt>
                <c:pt idx="1">
                  <c:v>I21 Fortalecimiento de la Seguridad y Privacidad de la Información</c:v>
                </c:pt>
                <c:pt idx="2">
                  <c:v>I83  Toma de decisiones basadas en datos</c:v>
                </c:pt>
                <c:pt idx="3">
                  <c:v>I85  Uso y apropiación de los Servicios Ciudadanos Digitales</c:v>
                </c:pt>
                <c:pt idx="4">
                  <c:v>I82  Procesos seguros y eficientes</c:v>
                </c:pt>
                <c:pt idx="5">
                  <c:v>I18 Empoderamiento de los ciudadanos mediante un Estado abierto</c:v>
                </c:pt>
                <c:pt idx="6">
                  <c:v>I19 Servicios Digitales de Confianza y Calidad</c:v>
                </c:pt>
              </c:strCache>
            </c:strRef>
          </c:cat>
          <c:val>
            <c:numRef>
              <c:f>TD!$C$5:$C$11</c:f>
              <c:numCache>
                <c:formatCode>0.0</c:formatCode>
                <c:ptCount val="7"/>
                <c:pt idx="0">
                  <c:v>94.08</c:v>
                </c:pt>
                <c:pt idx="1">
                  <c:v>89.6</c:v>
                </c:pt>
                <c:pt idx="2">
                  <c:v>66.52</c:v>
                </c:pt>
                <c:pt idx="3">
                  <c:v>66.709999999999994</c:v>
                </c:pt>
                <c:pt idx="4">
                  <c:v>74.03</c:v>
                </c:pt>
                <c:pt idx="5">
                  <c:v>91.15</c:v>
                </c:pt>
              </c:numCache>
            </c:numRef>
          </c:val>
          <c:extLst>
            <c:ext xmlns:c16="http://schemas.microsoft.com/office/drawing/2014/chart" uri="{C3380CC4-5D6E-409C-BE32-E72D297353CC}">
              <c16:uniqueId val="{00000001-025D-4E3D-BC37-E5937640A9F9}"/>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188"/>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648197810946105"/>
          <c:y val="0.12255999479865007"/>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TD!$A$5:$A$8</c:f>
              <c:strCache>
                <c:ptCount val="4"/>
                <c:pt idx="0">
                  <c:v>I51 Beneficios de las acciones de racionalización adelantadas</c:v>
                </c:pt>
                <c:pt idx="1">
                  <c:v>I49 Priorización de trámites con base en las necesidades y expectativas de los ciudadanos</c:v>
                </c:pt>
                <c:pt idx="2">
                  <c:v>I48 Identificación de los trámites a partir de los productos o servicios que ofrece la entidad</c:v>
                </c:pt>
                <c:pt idx="3">
                  <c:v>I50 Trámites racionalizados y recursos  tenidos en cuenta para mejorarlos</c:v>
                </c:pt>
              </c:strCache>
            </c:strRef>
          </c:cat>
          <c:val>
            <c:numRef>
              <c:f>TD!$B$5:$B$8</c:f>
              <c:numCache>
                <c:formatCode>0.0</c:formatCode>
                <c:ptCount val="4"/>
                <c:pt idx="0">
                  <c:v>83.7</c:v>
                </c:pt>
                <c:pt idx="1">
                  <c:v>82.5</c:v>
                </c:pt>
                <c:pt idx="2">
                  <c:v>75</c:v>
                </c:pt>
                <c:pt idx="3">
                  <c:v>70.7</c:v>
                </c:pt>
              </c:numCache>
            </c:numRef>
          </c:val>
          <c:extLst>
            <c:ext xmlns:c16="http://schemas.microsoft.com/office/drawing/2014/chart" uri="{C3380CC4-5D6E-409C-BE32-E72D297353CC}">
              <c16:uniqueId val="{00000000-6DC2-48FE-8904-C086D9BF982F}"/>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TD!$A$5:$A$8</c:f>
              <c:strCache>
                <c:ptCount val="4"/>
                <c:pt idx="0">
                  <c:v>I51 Beneficios de las acciones de racionalización adelantadas</c:v>
                </c:pt>
                <c:pt idx="1">
                  <c:v>I49 Priorización de trámites con base en las necesidades y expectativas de los ciudadanos</c:v>
                </c:pt>
                <c:pt idx="2">
                  <c:v>I48 Identificación de los trámites a partir de los productos o servicios que ofrece la entidad</c:v>
                </c:pt>
                <c:pt idx="3">
                  <c:v>I50 Trámites racionalizados y recursos  tenidos en cuenta para mejorarlos</c:v>
                </c:pt>
              </c:strCache>
            </c:strRef>
          </c:cat>
          <c:val>
            <c:numRef>
              <c:f>TD!$C$5:$C$8</c:f>
              <c:numCache>
                <c:formatCode>0.0</c:formatCode>
                <c:ptCount val="4"/>
                <c:pt idx="0">
                  <c:v>79.25</c:v>
                </c:pt>
                <c:pt idx="1">
                  <c:v>71.959999999999994</c:v>
                </c:pt>
                <c:pt idx="2">
                  <c:v>73.81</c:v>
                </c:pt>
                <c:pt idx="3">
                  <c:v>76.87</c:v>
                </c:pt>
              </c:numCache>
            </c:numRef>
          </c:val>
          <c:extLst>
            <c:ext xmlns:c16="http://schemas.microsoft.com/office/drawing/2014/chart" uri="{C3380CC4-5D6E-409C-BE32-E72D297353CC}">
              <c16:uniqueId val="{00000001-6DC2-48FE-8904-C086D9BF982F}"/>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[Copia de cuadro comparativo 2020-2019-2018 resultado IDI) FURAG_.xlsx]TD!TablaDinámica1</c:name>
    <c:fmtId val="-1"/>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998193504055556"/>
          <c:y val="0.12256007773933279"/>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TD!$A$5:$A$8</c:f>
              <c:strCache>
                <c:ptCount val="4"/>
                <c:pt idx="0">
                  <c:v>I63  Enfoque en la satisfacción ciudadana</c:v>
                </c:pt>
                <c:pt idx="1">
                  <c:v>I61  Mecanismos efectivos de seguimiento y evaluación</c:v>
                </c:pt>
                <c:pt idx="2">
                  <c:v>I64  Mejoramiento continuo</c:v>
                </c:pt>
                <c:pt idx="3">
                  <c:v>I62  Documentación del seguimiento y la evaluación</c:v>
                </c:pt>
              </c:strCache>
            </c:strRef>
          </c:cat>
          <c:val>
            <c:numRef>
              <c:f>TD!$B$5:$B$8</c:f>
              <c:numCache>
                <c:formatCode>0.0</c:formatCode>
                <c:ptCount val="4"/>
                <c:pt idx="0">
                  <c:v>85.3</c:v>
                </c:pt>
                <c:pt idx="1">
                  <c:v>83.3</c:v>
                </c:pt>
                <c:pt idx="2">
                  <c:v>81.099999999999994</c:v>
                </c:pt>
                <c:pt idx="3">
                  <c:v>69.2</c:v>
                </c:pt>
              </c:numCache>
            </c:numRef>
          </c:val>
          <c:extLst>
            <c:ext xmlns:c16="http://schemas.microsoft.com/office/drawing/2014/chart" uri="{C3380CC4-5D6E-409C-BE32-E72D297353CC}">
              <c16:uniqueId val="{00000000-C3C9-4CDF-B269-442889BE68F7}"/>
            </c:ext>
          </c:extLst>
        </c:ser>
        <c:ser>
          <c:idx val="1"/>
          <c:order val="1"/>
          <c:tx>
            <c:strRef>
              <c:f>TD!$C$4</c:f>
              <c:strCache>
                <c:ptCount val="1"/>
                <c:pt idx="0">
                  <c:v>Año 2019</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TD!$A$5:$A$8</c:f>
              <c:strCache>
                <c:ptCount val="4"/>
                <c:pt idx="0">
                  <c:v>I63  Enfoque en la satisfacción ciudadana</c:v>
                </c:pt>
                <c:pt idx="1">
                  <c:v>I61  Mecanismos efectivos de seguimiento y evaluación</c:v>
                </c:pt>
                <c:pt idx="2">
                  <c:v>I64  Mejoramiento continuo</c:v>
                </c:pt>
                <c:pt idx="3">
                  <c:v>I62  Documentación del seguimiento y la evaluación</c:v>
                </c:pt>
              </c:strCache>
            </c:strRef>
          </c:cat>
          <c:val>
            <c:numRef>
              <c:f>TD!$C$5:$C$8</c:f>
              <c:numCache>
                <c:formatCode>0.0</c:formatCode>
                <c:ptCount val="4"/>
                <c:pt idx="0">
                  <c:v>88.55</c:v>
                </c:pt>
                <c:pt idx="1">
                  <c:v>81.05</c:v>
                </c:pt>
                <c:pt idx="2">
                  <c:v>74.25</c:v>
                </c:pt>
                <c:pt idx="3">
                  <c:v>65.05</c:v>
                </c:pt>
              </c:numCache>
            </c:numRef>
          </c:val>
          <c:extLst>
            <c:ext xmlns:c16="http://schemas.microsoft.com/office/drawing/2014/chart" uri="{C3380CC4-5D6E-409C-BE32-E72D297353CC}">
              <c16:uniqueId val="{00000001-C3C9-4CDF-B269-442889BE68F7}"/>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[Copia de cuadro comparativo 2020-2019-2018 resultado IDI) FURAG_.xlsx]TD!TablaDinámica1</c:name>
    <c:fmtId val="-1"/>
  </c:pivotSource>
  <c:chart>
    <c:autoTitleDeleted val="0"/>
    <c:pivotFmts>
      <c:pivotFmt>
        <c:idx val="0"/>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tx2">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9"/>
      </c:pivotFmt>
      <c:pivotFmt>
        <c:idx val="10"/>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5"/>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4">
              <a:lumMod val="60000"/>
              <a:lumOff val="40000"/>
            </a:schemeClr>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0648197810946105"/>
          <c:y val="0.12255999479865007"/>
          <c:w val="0.36865769128201642"/>
          <c:h val="0.87541619563959872"/>
        </c:manualLayout>
      </c:layout>
      <c:barChart>
        <c:barDir val="bar"/>
        <c:grouping val="clustered"/>
        <c:varyColors val="0"/>
        <c:ser>
          <c:idx val="0"/>
          <c:order val="0"/>
          <c:tx>
            <c:strRef>
              <c:f>TD!$B$4</c:f>
              <c:strCache>
                <c:ptCount val="1"/>
                <c:pt idx="0">
                  <c:v>Año 2020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TD!$A$5:$A$17</c:f>
              <c:strCache>
                <c:ptCount val="13"/>
                <c:pt idx="0">
                  <c:v>I40 Criterios diferenciales de accesibilidad a la información pública aplicados </c:v>
                </c:pt>
                <c:pt idx="1">
                  <c:v>I33 Divulgación proactiva de la información </c:v>
                </c:pt>
                <c:pt idx="2">
                  <c:v>I34 Atención apropiada a trámites, peticiones, quejas, reclamos, solicitudes y denuncias de la ciudadanía</c:v>
                </c:pt>
                <c:pt idx="3">
                  <c:v>I37 Institucionalización efectiva de la Política de Transparencia y acceso a la información pública </c:v>
                </c:pt>
                <c:pt idx="4">
                  <c:v>I32 Índice de Transparencia y Acceso a la Información Pública</c:v>
                </c:pt>
                <c:pt idx="5">
                  <c:v>I36 Lineamientos para el manejo y la seguridad de la información pública implementados </c:v>
                </c:pt>
                <c:pt idx="6">
                  <c:v>I30 Promoción de la Transparencia, la Integridad y la Lucha Contra la Corrupción </c:v>
                </c:pt>
                <c:pt idx="7">
                  <c:v>I31 Gestión de Riesgos de Corrupción</c:v>
                </c:pt>
                <c:pt idx="8">
                  <c:v>I29 Formulación y Seguimiento al Plan Anticorrupción</c:v>
                </c:pt>
                <c:pt idx="9">
                  <c:v>I35 Sistema de seguimiento al acceso a la información pública en funcionamiento </c:v>
                </c:pt>
                <c:pt idx="10">
                  <c:v>I104 Línea estratégica de riesgos de corrupción</c:v>
                </c:pt>
                <c:pt idx="11">
                  <c:v>I38 Gestión documental para el acceso a la información pública implementada</c:v>
                </c:pt>
                <c:pt idx="12">
                  <c:v>I105 Monitoreo  y Seguimiento a los riesgos</c:v>
                </c:pt>
              </c:strCache>
            </c:strRef>
          </c:cat>
          <c:val>
            <c:numRef>
              <c:f>TD!$B$5:$B$17</c:f>
              <c:numCache>
                <c:formatCode>0.0</c:formatCode>
                <c:ptCount val="13"/>
                <c:pt idx="0">
                  <c:v>98.3</c:v>
                </c:pt>
                <c:pt idx="1">
                  <c:v>98.1</c:v>
                </c:pt>
                <c:pt idx="2">
                  <c:v>97.6</c:v>
                </c:pt>
                <c:pt idx="3">
                  <c:v>93.8</c:v>
                </c:pt>
                <c:pt idx="4">
                  <c:v>93.8</c:v>
                </c:pt>
                <c:pt idx="5">
                  <c:v>88.8</c:v>
                </c:pt>
                <c:pt idx="6">
                  <c:v>83.9</c:v>
                </c:pt>
                <c:pt idx="7">
                  <c:v>81</c:v>
                </c:pt>
                <c:pt idx="8">
                  <c:v>80.8</c:v>
                </c:pt>
                <c:pt idx="9">
                  <c:v>77.099999999999994</c:v>
                </c:pt>
                <c:pt idx="10">
                  <c:v>76.7</c:v>
                </c:pt>
                <c:pt idx="11">
                  <c:v>75.599999999999994</c:v>
                </c:pt>
                <c:pt idx="12">
                  <c:v>75</c:v>
                </c:pt>
              </c:numCache>
            </c:numRef>
          </c:val>
          <c:extLst>
            <c:ext xmlns:c16="http://schemas.microsoft.com/office/drawing/2014/chart" uri="{C3380CC4-5D6E-409C-BE32-E72D297353CC}">
              <c16:uniqueId val="{00000000-C583-4C89-9005-A4493BDDE482}"/>
            </c:ext>
          </c:extLst>
        </c:ser>
        <c:ser>
          <c:idx val="1"/>
          <c:order val="1"/>
          <c:tx>
            <c:strRef>
              <c:f>TD!$C$4</c:f>
              <c:strCache>
                <c:ptCount val="1"/>
                <c:pt idx="0">
                  <c:v>Año 2019</c:v>
                </c:pt>
              </c:strCache>
            </c:strRef>
          </c:tx>
          <c:spPr>
            <a:solidFill>
              <a:srgbClr val="AED6BE"/>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TD!$A$5:$A$17</c:f>
              <c:strCache>
                <c:ptCount val="13"/>
                <c:pt idx="0">
                  <c:v>I40 Criterios diferenciales de accesibilidad a la información pública aplicados </c:v>
                </c:pt>
                <c:pt idx="1">
                  <c:v>I33 Divulgación proactiva de la información </c:v>
                </c:pt>
                <c:pt idx="2">
                  <c:v>I34 Atención apropiada a trámites, peticiones, quejas, reclamos, solicitudes y denuncias de la ciudadanía</c:v>
                </c:pt>
                <c:pt idx="3">
                  <c:v>I37 Institucionalización efectiva de la Política de Transparencia y acceso a la información pública </c:v>
                </c:pt>
                <c:pt idx="4">
                  <c:v>I32 Índice de Transparencia y Acceso a la Información Pública</c:v>
                </c:pt>
                <c:pt idx="5">
                  <c:v>I36 Lineamientos para el manejo y la seguridad de la información pública implementados </c:v>
                </c:pt>
                <c:pt idx="6">
                  <c:v>I30 Promoción de la Transparencia, la Integridad y la Lucha Contra la Corrupción </c:v>
                </c:pt>
                <c:pt idx="7">
                  <c:v>I31 Gestión de Riesgos de Corrupción</c:v>
                </c:pt>
                <c:pt idx="8">
                  <c:v>I29 Formulación y Seguimiento al Plan Anticorrupción</c:v>
                </c:pt>
                <c:pt idx="9">
                  <c:v>I35 Sistema de seguimiento al acceso a la información pública en funcionamiento </c:v>
                </c:pt>
                <c:pt idx="10">
                  <c:v>I104 Línea estratégica de riesgos de corrupción</c:v>
                </c:pt>
                <c:pt idx="11">
                  <c:v>I38 Gestión documental para el acceso a la información pública implementada</c:v>
                </c:pt>
                <c:pt idx="12">
                  <c:v>I105 Monitoreo  y Seguimiento a los riesgos</c:v>
                </c:pt>
              </c:strCache>
            </c:strRef>
          </c:cat>
          <c:val>
            <c:numRef>
              <c:f>TD!$C$5:$C$17</c:f>
              <c:numCache>
                <c:formatCode>0.0</c:formatCode>
                <c:ptCount val="13"/>
                <c:pt idx="0">
                  <c:v>92.98</c:v>
                </c:pt>
                <c:pt idx="1">
                  <c:v>96.254038997214494</c:v>
                </c:pt>
                <c:pt idx="2">
                  <c:v>95.57</c:v>
                </c:pt>
                <c:pt idx="3">
                  <c:v>90.34</c:v>
                </c:pt>
                <c:pt idx="4">
                  <c:v>96.111296605453504</c:v>
                </c:pt>
                <c:pt idx="5">
                  <c:v>95.67</c:v>
                </c:pt>
                <c:pt idx="6">
                  <c:v>82.1</c:v>
                </c:pt>
                <c:pt idx="7">
                  <c:v>79.36</c:v>
                </c:pt>
                <c:pt idx="8">
                  <c:v>77.709999999999994</c:v>
                </c:pt>
                <c:pt idx="9">
                  <c:v>81.739999999999995</c:v>
                </c:pt>
                <c:pt idx="11">
                  <c:v>83.02</c:v>
                </c:pt>
              </c:numCache>
            </c:numRef>
          </c:val>
          <c:extLst>
            <c:ext xmlns:c16="http://schemas.microsoft.com/office/drawing/2014/chart" uri="{C3380CC4-5D6E-409C-BE32-E72D297353CC}">
              <c16:uniqueId val="{00000001-C583-4C89-9005-A4493BDDE482}"/>
            </c:ext>
          </c:extLst>
        </c:ser>
        <c:dLbls>
          <c:showLegendKey val="0"/>
          <c:showVal val="0"/>
          <c:showCatName val="0"/>
          <c:showSerName val="0"/>
          <c:showPercent val="0"/>
          <c:showBubbleSize val="0"/>
        </c:dLbls>
        <c:gapWidth val="100"/>
        <c:axId val="1740226687"/>
        <c:axId val="1740228351"/>
      </c:barChart>
      <c:catAx>
        <c:axId val="1740226687"/>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740228351"/>
        <c:crosses val="autoZero"/>
        <c:auto val="1"/>
        <c:lblAlgn val="ctr"/>
        <c:lblOffset val="100"/>
        <c:noMultiLvlLbl val="0"/>
      </c:catAx>
      <c:valAx>
        <c:axId val="1740228351"/>
        <c:scaling>
          <c:orientation val="minMax"/>
        </c:scaling>
        <c:delete val="1"/>
        <c:axPos val="t"/>
        <c:numFmt formatCode="0.0" sourceLinked="1"/>
        <c:majorTickMark val="none"/>
        <c:minorTickMark val="none"/>
        <c:tickLblPos val="nextTo"/>
        <c:crossAx val="17402266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0.0473</cdr:x>
      <cdr:y>0.86588</cdr:y>
    </cdr:from>
    <cdr:to>
      <cdr:x>0.07049</cdr:x>
      <cdr:y>0.91259</cdr:y>
    </cdr:to>
    <cdr:sp macro="" textlink="">
      <cdr:nvSpPr>
        <cdr:cNvPr id="2" name="Flecha: hacia abajo 1">
          <a:extLst xmlns:a="http://schemas.openxmlformats.org/drawingml/2006/main">
            <a:ext uri="{FF2B5EF4-FFF2-40B4-BE49-F238E27FC236}">
              <a16:creationId xmlns:a16="http://schemas.microsoft.com/office/drawing/2014/main" id="{176225AA-3B82-409A-A74F-29C6220F1658}"/>
            </a:ext>
          </a:extLst>
        </cdr:cNvPr>
        <cdr:cNvSpPr/>
      </cdr:nvSpPr>
      <cdr:spPr>
        <a:xfrm xmlns:a="http://schemas.openxmlformats.org/drawingml/2006/main">
          <a:off x="341095" y="5087705"/>
          <a:ext cx="167249" cy="274432"/>
        </a:xfrm>
        <a:prstGeom xmlns:a="http://schemas.openxmlformats.org/drawingml/2006/main" prst="downArrow">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0.04357</cdr:x>
      <cdr:y>0.89588</cdr:y>
    </cdr:from>
    <cdr:to>
      <cdr:x>0.06326</cdr:x>
      <cdr:y>0.94521</cdr:y>
    </cdr:to>
    <cdr:sp macro="" textlink="">
      <cdr:nvSpPr>
        <cdr:cNvPr id="2" name="Flecha: hacia abajo 1">
          <a:extLst xmlns:a="http://schemas.openxmlformats.org/drawingml/2006/main">
            <a:ext uri="{FF2B5EF4-FFF2-40B4-BE49-F238E27FC236}">
              <a16:creationId xmlns:a16="http://schemas.microsoft.com/office/drawing/2014/main" id="{176225AA-3B82-409A-A74F-29C6220F1658}"/>
            </a:ext>
          </a:extLst>
        </cdr:cNvPr>
        <cdr:cNvSpPr/>
      </cdr:nvSpPr>
      <cdr:spPr>
        <a:xfrm xmlns:a="http://schemas.openxmlformats.org/drawingml/2006/main">
          <a:off x="370118" y="4984052"/>
          <a:ext cx="167249" cy="274432"/>
        </a:xfrm>
        <a:prstGeom xmlns:a="http://schemas.openxmlformats.org/drawingml/2006/main" prst="downArrow">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0.85193</cdr:x>
      <cdr:y>0.62731</cdr:y>
    </cdr:from>
    <cdr:to>
      <cdr:x>0.87304</cdr:x>
      <cdr:y>0.6772</cdr:y>
    </cdr:to>
    <cdr:sp macro="" textlink="">
      <cdr:nvSpPr>
        <cdr:cNvPr id="2" name="Flecha: hacia abajo 1">
          <a:extLst xmlns:a="http://schemas.openxmlformats.org/drawingml/2006/main">
            <a:ext uri="{FF2B5EF4-FFF2-40B4-BE49-F238E27FC236}">
              <a16:creationId xmlns:a16="http://schemas.microsoft.com/office/drawing/2014/main" id="{1B9EA58B-E155-40CE-83FE-08505C2328E8}"/>
            </a:ext>
          </a:extLst>
        </cdr:cNvPr>
        <cdr:cNvSpPr/>
      </cdr:nvSpPr>
      <cdr:spPr>
        <a:xfrm xmlns:a="http://schemas.openxmlformats.org/drawingml/2006/main">
          <a:off x="6751379" y="3450411"/>
          <a:ext cx="167249" cy="274432"/>
        </a:xfrm>
        <a:prstGeom xmlns:a="http://schemas.openxmlformats.org/drawingml/2006/main" prst="downArrow">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0.80121</cdr:x>
      <cdr:y>0.8609</cdr:y>
    </cdr:from>
    <cdr:to>
      <cdr:x>0.82472</cdr:x>
      <cdr:y>0.91221</cdr:y>
    </cdr:to>
    <cdr:sp macro="" textlink="">
      <cdr:nvSpPr>
        <cdr:cNvPr id="3" name="Flecha: hacia abajo 2">
          <a:extLst xmlns:a="http://schemas.openxmlformats.org/drawingml/2006/main">
            <a:ext uri="{FF2B5EF4-FFF2-40B4-BE49-F238E27FC236}">
              <a16:creationId xmlns:a16="http://schemas.microsoft.com/office/drawing/2014/main" id="{EE04FB4E-4471-40BC-8533-6A00F2D5120A}"/>
            </a:ext>
          </a:extLst>
        </cdr:cNvPr>
        <cdr:cNvSpPr/>
      </cdr:nvSpPr>
      <cdr:spPr>
        <a:xfrm xmlns:a="http://schemas.openxmlformats.org/drawingml/2006/main">
          <a:off x="5699094" y="4604297"/>
          <a:ext cx="167249" cy="274432"/>
        </a:xfrm>
        <a:prstGeom xmlns:a="http://schemas.openxmlformats.org/drawingml/2006/main" prst="downArrow">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0.90021</cdr:x>
      <cdr:y>0.19337</cdr:y>
    </cdr:from>
    <cdr:to>
      <cdr:x>0.91557</cdr:x>
      <cdr:y>0.25095</cdr:y>
    </cdr:to>
    <cdr:sp macro="" textlink="">
      <cdr:nvSpPr>
        <cdr:cNvPr id="2" name="Flecha: hacia abajo 1">
          <a:extLst xmlns:a="http://schemas.openxmlformats.org/drawingml/2006/main">
            <a:ext uri="{FF2B5EF4-FFF2-40B4-BE49-F238E27FC236}">
              <a16:creationId xmlns:a16="http://schemas.microsoft.com/office/drawing/2014/main" id="{E37F2E04-6EF5-413E-AA79-22F81020559D}"/>
            </a:ext>
          </a:extLst>
        </cdr:cNvPr>
        <cdr:cNvSpPr/>
      </cdr:nvSpPr>
      <cdr:spPr>
        <a:xfrm xmlns:a="http://schemas.openxmlformats.org/drawingml/2006/main">
          <a:off x="9799379" y="921753"/>
          <a:ext cx="167249" cy="274432"/>
        </a:xfrm>
        <a:prstGeom xmlns:a="http://schemas.openxmlformats.org/drawingml/2006/main" prst="downArrow">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6.xml><?xml version="1.0" encoding="utf-8"?>
<c:userShapes xmlns:c="http://schemas.openxmlformats.org/drawingml/2006/chart">
  <cdr:relSizeAnchor xmlns:cdr="http://schemas.openxmlformats.org/drawingml/2006/chartDrawing">
    <cdr:from>
      <cdr:x>0.86754</cdr:x>
      <cdr:y>0.61082</cdr:y>
    </cdr:from>
    <cdr:to>
      <cdr:x>0.88135</cdr:x>
      <cdr:y>0.66733</cdr:y>
    </cdr:to>
    <cdr:sp macro="" textlink="">
      <cdr:nvSpPr>
        <cdr:cNvPr id="5" name="Flecha: hacia abajo 4">
          <a:extLst xmlns:a="http://schemas.openxmlformats.org/drawingml/2006/main">
            <a:ext uri="{FF2B5EF4-FFF2-40B4-BE49-F238E27FC236}">
              <a16:creationId xmlns:a16="http://schemas.microsoft.com/office/drawing/2014/main" id="{8AF5E8D1-07B2-4FE1-B477-75F8232EF43D}"/>
            </a:ext>
          </a:extLst>
        </cdr:cNvPr>
        <cdr:cNvSpPr/>
      </cdr:nvSpPr>
      <cdr:spPr>
        <a:xfrm xmlns:a="http://schemas.openxmlformats.org/drawingml/2006/main">
          <a:off x="6059308" y="3192957"/>
          <a:ext cx="96455" cy="295395"/>
        </a:xfrm>
        <a:prstGeom xmlns:a="http://schemas.openxmlformats.org/drawingml/2006/main" prst="downArrow">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CO"/>
        </a:p>
      </cdr:txBody>
    </cdr:sp>
  </cdr:relSizeAnchor>
  <cdr:relSizeAnchor xmlns:cdr="http://schemas.openxmlformats.org/drawingml/2006/chartDrawing">
    <cdr:from>
      <cdr:x>0.88152</cdr:x>
      <cdr:y>0.52335</cdr:y>
    </cdr:from>
    <cdr:to>
      <cdr:x>0.89532</cdr:x>
      <cdr:y>0.57987</cdr:y>
    </cdr:to>
    <cdr:sp macro="" textlink="">
      <cdr:nvSpPr>
        <cdr:cNvPr id="7" name="Flecha: hacia abajo 6">
          <a:extLst xmlns:a="http://schemas.openxmlformats.org/drawingml/2006/main">
            <a:ext uri="{FF2B5EF4-FFF2-40B4-BE49-F238E27FC236}">
              <a16:creationId xmlns:a16="http://schemas.microsoft.com/office/drawing/2014/main" id="{77B305AE-9F0D-46DB-BFFE-B349AF605984}"/>
            </a:ext>
          </a:extLst>
        </cdr:cNvPr>
        <cdr:cNvSpPr/>
      </cdr:nvSpPr>
      <cdr:spPr>
        <a:xfrm xmlns:a="http://schemas.openxmlformats.org/drawingml/2006/main">
          <a:off x="6156963" y="2735707"/>
          <a:ext cx="96385" cy="295447"/>
        </a:xfrm>
        <a:prstGeom xmlns:a="http://schemas.openxmlformats.org/drawingml/2006/main" prst="downArrow">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dr:relSizeAnchor xmlns:cdr="http://schemas.openxmlformats.org/drawingml/2006/chartDrawing">
    <cdr:from>
      <cdr:x>0.85038</cdr:x>
      <cdr:y>0.7087</cdr:y>
    </cdr:from>
    <cdr:to>
      <cdr:x>0.86418</cdr:x>
      <cdr:y>0.76521</cdr:y>
    </cdr:to>
    <cdr:sp macro="" textlink="">
      <cdr:nvSpPr>
        <cdr:cNvPr id="8" name="Flecha: hacia abajo 7">
          <a:extLst xmlns:a="http://schemas.openxmlformats.org/drawingml/2006/main">
            <a:ext uri="{FF2B5EF4-FFF2-40B4-BE49-F238E27FC236}">
              <a16:creationId xmlns:a16="http://schemas.microsoft.com/office/drawing/2014/main" id="{77B305AE-9F0D-46DB-BFFE-B349AF605984}"/>
            </a:ext>
          </a:extLst>
        </cdr:cNvPr>
        <cdr:cNvSpPr/>
      </cdr:nvSpPr>
      <cdr:spPr>
        <a:xfrm xmlns:a="http://schemas.openxmlformats.org/drawingml/2006/main">
          <a:off x="5939440" y="3704588"/>
          <a:ext cx="96386" cy="295394"/>
        </a:xfrm>
        <a:prstGeom xmlns:a="http://schemas.openxmlformats.org/drawingml/2006/main" prst="downArrow">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D2B25-4D66-40DF-937B-2722E2F97BAE}" type="datetimeFigureOut">
              <a:rPr lang="es-CO" smtClean="0"/>
              <a:t>2/07/2021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DCE84-D1B2-4122-9D25-EF3286B6200B}" type="slidenum">
              <a:rPr lang="es-CO" smtClean="0"/>
              <a:t>‹Nº›</a:t>
            </a:fld>
            <a:endParaRPr lang="es-CO"/>
          </a:p>
        </p:txBody>
      </p:sp>
    </p:spTree>
    <p:extLst>
      <p:ext uri="{BB962C8B-B14F-4D97-AF65-F5344CB8AC3E}">
        <p14:creationId xmlns:p14="http://schemas.microsoft.com/office/powerpoint/2010/main" val="22037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31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99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08F32-4CB8-436A-89E0-02274AA9FCB9}"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8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9EDB5-C1A7-1444-AE91-2C7E7CCF3C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7F167EE-D878-2A49-A64A-E9D4BD37E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EFEAF28-55A7-5A48-AA51-A05CB07133A8}"/>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5" name="Marcador de pie de página 4">
            <a:extLst>
              <a:ext uri="{FF2B5EF4-FFF2-40B4-BE49-F238E27FC236}">
                <a16:creationId xmlns:a16="http://schemas.microsoft.com/office/drawing/2014/main" id="{A9A75E01-07A1-5841-8AA6-647CC8A55CC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B9736EF-621D-FC42-B2E9-3F6EE4825A38}"/>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31591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B8D509-B849-3240-82F5-F330B237DD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9A1E299-13EF-0940-AECF-5C1EA452F4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B4B219C-D15D-764E-AD66-ADC8118E1960}"/>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5" name="Marcador de pie de página 4">
            <a:extLst>
              <a:ext uri="{FF2B5EF4-FFF2-40B4-BE49-F238E27FC236}">
                <a16:creationId xmlns:a16="http://schemas.microsoft.com/office/drawing/2014/main" id="{62CBCE7E-0257-8B44-AF6B-587146DCED6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17E3D0-09F3-9746-8D83-C90E3D2E8595}"/>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00863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65FD3C-113B-EB40-B146-19D9320857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6A8A6EF-7814-084E-8C4B-0DD53634B0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969557E-CBC5-D649-9CAE-28E870816845}"/>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5" name="Marcador de pie de página 4">
            <a:extLst>
              <a:ext uri="{FF2B5EF4-FFF2-40B4-BE49-F238E27FC236}">
                <a16:creationId xmlns:a16="http://schemas.microsoft.com/office/drawing/2014/main" id="{C6C3427A-060B-2442-B230-70DA0EC9BE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A2F48D-06C6-8E44-A0A1-785BE401766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81152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6377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79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57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3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BCD98-496C-9640-AB59-A1DB214D795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502C7B2-6AF4-2443-855D-6F3E03290B9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A95031-E9C6-EF48-8A08-4CA4EAF06D1F}"/>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5" name="Marcador de pie de página 4">
            <a:extLst>
              <a:ext uri="{FF2B5EF4-FFF2-40B4-BE49-F238E27FC236}">
                <a16:creationId xmlns:a16="http://schemas.microsoft.com/office/drawing/2014/main" id="{06FB7268-7E80-2F45-B0EC-4111759B6F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2836BB-8123-4C41-BC97-617AACCD22C9}"/>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44971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71E9C-6F93-084E-974A-3468C6DC93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F68D444-3B07-4E4C-824F-15EAAC2F00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0C2926-75E8-6447-BDB2-F85F22328500}"/>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5" name="Marcador de pie de página 4">
            <a:extLst>
              <a:ext uri="{FF2B5EF4-FFF2-40B4-BE49-F238E27FC236}">
                <a16:creationId xmlns:a16="http://schemas.microsoft.com/office/drawing/2014/main" id="{58F6C1E9-270A-F043-83AA-8DB3AFBEAA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1BF48B-90AC-2F4B-84BF-DDD5939450C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69735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0EF9F-4963-3244-9A96-C33136F88D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70AC0C3-BF88-934C-847C-F2C906F2B2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6623BEC-92BD-434D-8AE3-34B02B5B25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F08A4DD-3874-DA4D-BA7B-9B385387CE6E}"/>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6" name="Marcador de pie de página 5">
            <a:extLst>
              <a:ext uri="{FF2B5EF4-FFF2-40B4-BE49-F238E27FC236}">
                <a16:creationId xmlns:a16="http://schemas.microsoft.com/office/drawing/2014/main" id="{F9043BFC-CD98-4C4B-A3F4-1E7AEFFCB87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A7EC0DF-6222-974F-B1AD-D9051B996CE7}"/>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93297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AC8D2-94DA-F14A-85D1-3F6002FA61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B15B709-3F55-7F40-9E07-1D412635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A19DE5A-6FAC-264B-82EF-CC2ECF614C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E121808-E4EF-BB4E-A748-2E92B0DCBC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6479D7-1ECA-DF45-8004-F3EA7F07D6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0442B5C-26A4-4E4F-9109-299667761002}"/>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8" name="Marcador de pie de página 7">
            <a:extLst>
              <a:ext uri="{FF2B5EF4-FFF2-40B4-BE49-F238E27FC236}">
                <a16:creationId xmlns:a16="http://schemas.microsoft.com/office/drawing/2014/main" id="{A71C5043-5754-664D-A39A-F554B1FBF63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09F63B2-DCF8-DC42-82DF-4A8DB8E8AA7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24157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C96CC-C1D2-C446-983B-5C9D53E8F4F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E2CAEEA-39DA-A64E-9BF6-36EB90D9423D}"/>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4" name="Marcador de pie de página 3">
            <a:extLst>
              <a:ext uri="{FF2B5EF4-FFF2-40B4-BE49-F238E27FC236}">
                <a16:creationId xmlns:a16="http://schemas.microsoft.com/office/drawing/2014/main" id="{96637C73-9E6D-B648-A234-B0262C247AE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5630B89-0FA8-0843-8B4F-C5E9D52D44FF}"/>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124045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C60CB1C-A799-E244-AA42-08A70CFE2F11}"/>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3" name="Marcador de pie de página 2">
            <a:extLst>
              <a:ext uri="{FF2B5EF4-FFF2-40B4-BE49-F238E27FC236}">
                <a16:creationId xmlns:a16="http://schemas.microsoft.com/office/drawing/2014/main" id="{636DC0D7-F459-CE45-B344-169204E5935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4DF1DEE-CB48-3147-9878-6044C4E6E56B}"/>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91012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739F1-320C-3846-9128-36357B78FF1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47FC9A-F23D-3842-8D2E-A8F45712F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6993D9D-FE57-AB4F-B7F0-6F8876535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F729A9-49C6-F240-9FC7-22A9C1DB34E8}"/>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6" name="Marcador de pie de página 5">
            <a:extLst>
              <a:ext uri="{FF2B5EF4-FFF2-40B4-BE49-F238E27FC236}">
                <a16:creationId xmlns:a16="http://schemas.microsoft.com/office/drawing/2014/main" id="{870104E7-70A5-FC4E-9B4B-2ED6489BE6B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5862B05-6C89-6F43-9BF2-F327A73955A3}"/>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99094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173B4-BAE2-E146-BE58-1EB3207773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2CD015D-41C7-AE49-8342-B894C2202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D5A05D8-DF2B-084B-9EAD-490769A18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89E8CC-FC09-8D4B-AD02-6612E01248D3}"/>
              </a:ext>
            </a:extLst>
          </p:cNvPr>
          <p:cNvSpPr>
            <a:spLocks noGrp="1"/>
          </p:cNvSpPr>
          <p:nvPr>
            <p:ph type="dt" sz="half" idx="10"/>
          </p:nvPr>
        </p:nvSpPr>
        <p:spPr/>
        <p:txBody>
          <a:bodyPr/>
          <a:lstStyle/>
          <a:p>
            <a:fld id="{C6A10A5F-8A61-1440-8CF1-78463D190B9B}" type="datetimeFigureOut">
              <a:rPr lang="es-CO" smtClean="0"/>
              <a:t>2/07/2021</a:t>
            </a:fld>
            <a:endParaRPr lang="es-CO"/>
          </a:p>
        </p:txBody>
      </p:sp>
      <p:sp>
        <p:nvSpPr>
          <p:cNvPr id="6" name="Marcador de pie de página 5">
            <a:extLst>
              <a:ext uri="{FF2B5EF4-FFF2-40B4-BE49-F238E27FC236}">
                <a16:creationId xmlns:a16="http://schemas.microsoft.com/office/drawing/2014/main" id="{9381387E-9611-7A48-9BE2-C6CB38C823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EDDCB9F-C280-E94D-88FB-6D551A53DCD1}"/>
              </a:ext>
            </a:extLst>
          </p:cNvPr>
          <p:cNvSpPr>
            <a:spLocks noGrp="1"/>
          </p:cNvSpPr>
          <p:nvPr>
            <p:ph type="sldNum" sz="quarter" idx="12"/>
          </p:nvPr>
        </p:nvSpPr>
        <p:spPr/>
        <p:txBody>
          <a:bodyPr/>
          <a:lstStyle/>
          <a:p>
            <a:fld id="{CA0168C0-A964-FB46-822E-1507DCEEEB8F}" type="slidenum">
              <a:rPr lang="es-CO" smtClean="0"/>
              <a:t>‹Nº›</a:t>
            </a:fld>
            <a:endParaRPr lang="es-CO"/>
          </a:p>
        </p:txBody>
      </p:sp>
    </p:spTree>
    <p:extLst>
      <p:ext uri="{BB962C8B-B14F-4D97-AF65-F5344CB8AC3E}">
        <p14:creationId xmlns:p14="http://schemas.microsoft.com/office/powerpoint/2010/main" val="373334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453FAE-0601-B54C-BE51-C696876E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59064F8-E8DE-0842-9438-D5E61A3892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9F59C11-9CBF-354E-B253-DA0D8FCBC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10A5F-8A61-1440-8CF1-78463D190B9B}" type="datetimeFigureOut">
              <a:rPr lang="es-CO" smtClean="0"/>
              <a:t>2/07/2021</a:t>
            </a:fld>
            <a:endParaRPr lang="es-CO"/>
          </a:p>
        </p:txBody>
      </p:sp>
      <p:sp>
        <p:nvSpPr>
          <p:cNvPr id="5" name="Marcador de pie de página 4">
            <a:extLst>
              <a:ext uri="{FF2B5EF4-FFF2-40B4-BE49-F238E27FC236}">
                <a16:creationId xmlns:a16="http://schemas.microsoft.com/office/drawing/2014/main" id="{0FF3C495-0AEF-4642-A426-D1B52413DE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AEDCB6F-52E3-7F4C-8BEC-8741D3BA9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68C0-A964-FB46-822E-1507DCEEEB8F}" type="slidenum">
              <a:rPr lang="es-CO" smtClean="0"/>
              <a:t>‹Nº›</a:t>
            </a:fld>
            <a:endParaRPr lang="es-CO"/>
          </a:p>
        </p:txBody>
      </p:sp>
    </p:spTree>
    <p:extLst>
      <p:ext uri="{BB962C8B-B14F-4D97-AF65-F5344CB8AC3E}">
        <p14:creationId xmlns:p14="http://schemas.microsoft.com/office/powerpoint/2010/main" val="139575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7.xml"/><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FC4FEC-3752-3D46-B592-FE5E9B010277}"/>
              </a:ext>
            </a:extLst>
          </p:cNvPr>
          <p:cNvSpPr txBox="1"/>
          <p:nvPr/>
        </p:nvSpPr>
        <p:spPr>
          <a:xfrm>
            <a:off x="92467" y="6421348"/>
            <a:ext cx="12756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PÚBLICA</a:t>
            </a:r>
          </a:p>
        </p:txBody>
      </p:sp>
      <p:sp>
        <p:nvSpPr>
          <p:cNvPr id="8" name="CuadroTexto 7">
            <a:extLst>
              <a:ext uri="{FF2B5EF4-FFF2-40B4-BE49-F238E27FC236}">
                <a16:creationId xmlns:a16="http://schemas.microsoft.com/office/drawing/2014/main" id="{51276009-F0BD-4037-B769-E8DA86AD7851}"/>
              </a:ext>
            </a:extLst>
          </p:cNvPr>
          <p:cNvSpPr txBox="1"/>
          <p:nvPr/>
        </p:nvSpPr>
        <p:spPr>
          <a:xfrm>
            <a:off x="6095861" y="4398671"/>
            <a:ext cx="55010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b="1" dirty="0">
                <a:solidFill>
                  <a:srgbClr val="70AD47">
                    <a:lumMod val="50000"/>
                  </a:srgbClr>
                </a:solidFill>
                <a:latin typeface="Calibri" panose="020F0502020204030204"/>
              </a:rPr>
              <a:t>JUNIO 29 </a:t>
            </a:r>
            <a:r>
              <a:rPr kumimoji="0" lang="es-CO" sz="2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DE 2021</a:t>
            </a:r>
          </a:p>
        </p:txBody>
      </p:sp>
      <p:sp>
        <p:nvSpPr>
          <p:cNvPr id="9" name="Título 1">
            <a:extLst>
              <a:ext uri="{FF2B5EF4-FFF2-40B4-BE49-F238E27FC236}">
                <a16:creationId xmlns:a16="http://schemas.microsoft.com/office/drawing/2014/main" id="{9F7FBD48-FCF8-43BC-B65C-DDC948369C58}"/>
              </a:ext>
            </a:extLst>
          </p:cNvPr>
          <p:cNvSpPr txBox="1">
            <a:spLocks/>
          </p:cNvSpPr>
          <p:nvPr/>
        </p:nvSpPr>
        <p:spPr>
          <a:xfrm>
            <a:off x="5884727" y="1559443"/>
            <a:ext cx="5501054" cy="1938992"/>
          </a:xfrm>
          <a:prstGeom prst="rect">
            <a:avLst/>
          </a:prstGeom>
          <a:noFill/>
        </p:spPr>
        <p:txBody>
          <a:bodyPr wrap="square" rtlCol="0">
            <a:spAutoFit/>
          </a:bodyPr>
          <a:lstStyle>
            <a:defPPr>
              <a:defRPr lang="es-CO"/>
            </a:defPPr>
            <a:lvl1pPr marR="0" lvl="0" indent="0" algn="ctr" fontAlgn="auto">
              <a:lnSpc>
                <a:spcPct val="100000"/>
              </a:lnSpc>
              <a:spcBef>
                <a:spcPts val="0"/>
              </a:spcBef>
              <a:spcAft>
                <a:spcPts val="0"/>
              </a:spcAft>
              <a:buClrTx/>
              <a:buSzTx/>
              <a:buFontTx/>
              <a:buNone/>
              <a:tabLst/>
              <a:defRPr kumimoji="0" sz="3600" b="1" i="0" u="none" strike="noStrike" cap="none" spc="0" normalizeH="0" baseline="0">
                <a:ln>
                  <a:noFill/>
                </a:ln>
                <a:solidFill>
                  <a:srgbClr val="70AD47">
                    <a:lumMod val="50000"/>
                  </a:srgbClr>
                </a:solidFill>
                <a:effectLst/>
                <a:uLnTx/>
                <a:uFillTx/>
                <a:latin typeface="Calibri" panose="020F0502020204030204"/>
              </a:defRPr>
            </a:lvl1pPr>
          </a:lstStyle>
          <a:p>
            <a:r>
              <a:rPr lang="es-CO" sz="4000" dirty="0"/>
              <a:t> COMITÉ INSTITUCIONAL DE GESTIÓN Y DESEMPEÑO</a:t>
            </a:r>
          </a:p>
        </p:txBody>
      </p:sp>
    </p:spTree>
    <p:extLst>
      <p:ext uri="{BB962C8B-B14F-4D97-AF65-F5344CB8AC3E}">
        <p14:creationId xmlns:p14="http://schemas.microsoft.com/office/powerpoint/2010/main" val="74778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esquina doblada 11">
            <a:extLst>
              <a:ext uri="{FF2B5EF4-FFF2-40B4-BE49-F238E27FC236}">
                <a16:creationId xmlns:a16="http://schemas.microsoft.com/office/drawing/2014/main" id="{50A7EDED-E71D-4FF3-B759-25A4CD329019}"/>
              </a:ext>
            </a:extLst>
          </p:cNvPr>
          <p:cNvSpPr/>
          <p:nvPr/>
        </p:nvSpPr>
        <p:spPr>
          <a:xfrm>
            <a:off x="9260114" y="1252024"/>
            <a:ext cx="3028874" cy="5005626"/>
          </a:xfrm>
          <a:prstGeom prst="foldedCorner">
            <a:avLst/>
          </a:prstGeom>
        </p:spPr>
        <p:txBody>
          <a:bodyPr wrap="square">
            <a:spAutoFit/>
          </a:bodyPr>
          <a:lstStyle/>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r>
              <a:rPr lang="es-CO" b="1" dirty="0">
                <a:solidFill>
                  <a:schemeClr val="accent6">
                    <a:lumMod val="75000"/>
                  </a:schemeClr>
                </a:solidFill>
                <a:latin typeface="Calibri" panose="020F0502020204030204"/>
              </a:rPr>
              <a:t>RECOMENDACIONES DAFP:</a:t>
            </a:r>
          </a:p>
          <a:p>
            <a:pPr marL="285750" indent="-285750" fontAlgn="b">
              <a:buFont typeface="Arial" panose="020B0604020202020204" pitchFamily="34" charset="0"/>
              <a:buChar char="•"/>
            </a:pPr>
            <a:r>
              <a:rPr lang="es-CO" dirty="0">
                <a:latin typeface="Calibri" panose="020F0502020204030204"/>
              </a:rPr>
              <a:t>Incluir las metas que cuantifican los objetivos estratégicos de la entidad en su  plan estratégico</a:t>
            </a:r>
            <a:r>
              <a:rPr lang="es-CO" b="1" dirty="0">
                <a:solidFill>
                  <a:schemeClr val="accent6">
                    <a:lumMod val="75000"/>
                  </a:schemeClr>
                </a:solidFill>
                <a:latin typeface="Calibri" panose="020F0502020204030204"/>
              </a:rPr>
              <a:t>.</a:t>
            </a: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p:txBody>
      </p:sp>
      <p:graphicFrame>
        <p:nvGraphicFramePr>
          <p:cNvPr id="10" name="Gráfico 9">
            <a:extLst>
              <a:ext uri="{FF2B5EF4-FFF2-40B4-BE49-F238E27FC236}">
                <a16:creationId xmlns:a16="http://schemas.microsoft.com/office/drawing/2014/main" id="{233E7741-2FB6-4BCF-A154-29B8FF5486FA}"/>
              </a:ext>
            </a:extLst>
          </p:cNvPr>
          <p:cNvGraphicFramePr>
            <a:graphicFrameLocks noGrp="1"/>
          </p:cNvGraphicFramePr>
          <p:nvPr>
            <p:extLst>
              <p:ext uri="{D42A27DB-BD31-4B8C-83A1-F6EECF244321}">
                <p14:modId xmlns:p14="http://schemas.microsoft.com/office/powerpoint/2010/main" val="1576860919"/>
              </p:ext>
            </p:extLst>
          </p:nvPr>
        </p:nvGraphicFramePr>
        <p:xfrm>
          <a:off x="314999" y="816087"/>
          <a:ext cx="8495172" cy="5563281"/>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0EC6DC5B-8E61-4681-A8C8-F6B46993835D}"/>
              </a:ext>
            </a:extLst>
          </p:cNvPr>
          <p:cNvSpPr txBox="1"/>
          <p:nvPr/>
        </p:nvSpPr>
        <p:spPr>
          <a:xfrm>
            <a:off x="1285059" y="215629"/>
            <a:ext cx="10351743" cy="769441"/>
          </a:xfrm>
          <a:prstGeom prst="rect">
            <a:avLst/>
          </a:prstGeom>
          <a:noFill/>
        </p:spPr>
        <p:txBody>
          <a:bodyPr wrap="square" rtlCol="0">
            <a:spAutoFit/>
          </a:bodyPr>
          <a:lstStyle>
            <a:defPPr>
              <a:defRPr lang="es-CO"/>
            </a:defPPr>
            <a:lvl1pPr>
              <a:defRPr sz="240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DIMENSIÓN </a:t>
            </a:r>
            <a:r>
              <a:rPr lang="es-CO" sz="2200" dirty="0">
                <a:solidFill>
                  <a:schemeClr val="accent6">
                    <a:lumMod val="75000"/>
                  </a:schemeClr>
                </a:solidFill>
                <a:latin typeface="Calibri" panose="020F0502020204030204"/>
              </a:rPr>
              <a:t>2 DIRECCIÓN ESTRÁTEGICA </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2019 - 2020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a:t>
            </a:r>
            <a:r>
              <a:rPr lang="es-CO" sz="2200" dirty="0">
                <a:solidFill>
                  <a:schemeClr val="accent6">
                    <a:lumMod val="75000"/>
                  </a:schemeClr>
                </a:solidFill>
                <a:latin typeface="Calibri" panose="020F0502020204030204"/>
              </a:rPr>
              <a:t>de Planeación Institucional </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91,8 (-0,9) – Dir. Planeación</a:t>
            </a:r>
          </a:p>
        </p:txBody>
      </p:sp>
    </p:spTree>
    <p:extLst>
      <p:ext uri="{BB962C8B-B14F-4D97-AF65-F5344CB8AC3E}">
        <p14:creationId xmlns:p14="http://schemas.microsoft.com/office/powerpoint/2010/main" val="161780284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esquina doblada 11">
            <a:extLst>
              <a:ext uri="{FF2B5EF4-FFF2-40B4-BE49-F238E27FC236}">
                <a16:creationId xmlns:a16="http://schemas.microsoft.com/office/drawing/2014/main" id="{50A7EDED-E71D-4FF3-B759-25A4CD329019}"/>
              </a:ext>
            </a:extLst>
          </p:cNvPr>
          <p:cNvSpPr/>
          <p:nvPr/>
        </p:nvSpPr>
        <p:spPr>
          <a:xfrm>
            <a:off x="6506198" y="2025175"/>
            <a:ext cx="4503634" cy="3085386"/>
          </a:xfrm>
          <a:prstGeom prst="foldedCorner">
            <a:avLst/>
          </a:prstGeom>
        </p:spPr>
        <p:txBody>
          <a:bodyPr wrap="square">
            <a:spAutoFit/>
          </a:bodyPr>
          <a:lstStyle/>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r>
              <a:rPr lang="es-CO" b="1" dirty="0">
                <a:solidFill>
                  <a:schemeClr val="accent6">
                    <a:lumMod val="75000"/>
                  </a:schemeClr>
                </a:solidFill>
                <a:latin typeface="Calibri" panose="020F0502020204030204"/>
              </a:rPr>
              <a:t>RECOMENDACIONES</a:t>
            </a:r>
          </a:p>
          <a:p>
            <a:pPr fontAlgn="b"/>
            <a:endParaRPr lang="es-CO"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CO" dirty="0">
                <a:latin typeface="Calibri" panose="020F0502020204030204"/>
              </a:rPr>
              <a:t>Tomar todas las acciones y esfuerzos institucionales para la </a:t>
            </a:r>
            <a:r>
              <a:rPr lang="es-CO" b="1" dirty="0">
                <a:solidFill>
                  <a:schemeClr val="accent6"/>
                </a:solidFill>
                <a:latin typeface="Calibri" panose="020F0502020204030204"/>
              </a:rPr>
              <a:t>ejecución del 100% de las reservas presupuestales constituidas </a:t>
            </a:r>
            <a:r>
              <a:rPr lang="es-CO" dirty="0">
                <a:latin typeface="Calibri" panose="020F0502020204030204"/>
              </a:rPr>
              <a:t>para la vigencia anterior</a:t>
            </a:r>
            <a:r>
              <a:rPr lang="es-CO" dirty="0">
                <a:solidFill>
                  <a:schemeClr val="accent6">
                    <a:lumMod val="75000"/>
                  </a:schemeClr>
                </a:solidFill>
                <a:latin typeface="Calibri" panose="020F0502020204030204"/>
              </a:rPr>
              <a:t>.</a:t>
            </a:r>
          </a:p>
          <a:p>
            <a:pPr fontAlgn="b"/>
            <a:endParaRPr lang="es-CO" b="1" dirty="0">
              <a:solidFill>
                <a:schemeClr val="accent6">
                  <a:lumMod val="75000"/>
                </a:schemeClr>
              </a:solidFill>
              <a:latin typeface="Calibri" panose="020F0502020204030204"/>
            </a:endParaRPr>
          </a:p>
        </p:txBody>
      </p:sp>
      <p:sp>
        <p:nvSpPr>
          <p:cNvPr id="2" name="Elipse 1">
            <a:extLst>
              <a:ext uri="{FF2B5EF4-FFF2-40B4-BE49-F238E27FC236}">
                <a16:creationId xmlns:a16="http://schemas.microsoft.com/office/drawing/2014/main" id="{4600A4A2-7A84-49EF-B5CA-8394AA6D8D3D}"/>
              </a:ext>
            </a:extLst>
          </p:cNvPr>
          <p:cNvSpPr/>
          <p:nvPr/>
        </p:nvSpPr>
        <p:spPr>
          <a:xfrm>
            <a:off x="1469877" y="2298818"/>
            <a:ext cx="3196127" cy="2538101"/>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Sin datos de índices</a:t>
            </a:r>
          </a:p>
        </p:txBody>
      </p:sp>
      <p:sp>
        <p:nvSpPr>
          <p:cNvPr id="8" name="CuadroTexto 7">
            <a:extLst>
              <a:ext uri="{FF2B5EF4-FFF2-40B4-BE49-F238E27FC236}">
                <a16:creationId xmlns:a16="http://schemas.microsoft.com/office/drawing/2014/main" id="{CF0D7173-7741-4366-885E-1BA265BB0946}"/>
              </a:ext>
            </a:extLst>
          </p:cNvPr>
          <p:cNvSpPr txBox="1"/>
          <p:nvPr/>
        </p:nvSpPr>
        <p:spPr>
          <a:xfrm>
            <a:off x="1009285" y="73800"/>
            <a:ext cx="10351743" cy="769441"/>
          </a:xfrm>
          <a:prstGeom prst="rect">
            <a:avLst/>
          </a:prstGeom>
          <a:noFill/>
        </p:spPr>
        <p:txBody>
          <a:bodyPr wrap="square" rtlCol="0">
            <a:spAutoFit/>
          </a:bodyPr>
          <a:lstStyle>
            <a:defPPr>
              <a:defRPr lang="es-CO"/>
            </a:defPPr>
            <a:lvl1pPr>
              <a:defRPr sz="240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DIMENSIÓN </a:t>
            </a:r>
            <a:r>
              <a:rPr lang="es-CO" sz="2200" dirty="0">
                <a:solidFill>
                  <a:schemeClr val="accent6">
                    <a:lumMod val="75000"/>
                  </a:schemeClr>
                </a:solidFill>
                <a:latin typeface="Calibri" panose="020F0502020204030204"/>
              </a:rPr>
              <a:t>2 DIRECCIÓN ESTRÁTEGICA </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2019 - 2020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a:t>
            </a:r>
            <a:r>
              <a:rPr lang="es-CO" sz="2200" dirty="0">
                <a:solidFill>
                  <a:schemeClr val="accent6">
                    <a:lumMod val="75000"/>
                  </a:schemeClr>
                </a:solidFill>
                <a:latin typeface="Calibri" panose="020F0502020204030204"/>
              </a:rPr>
              <a:t>de Gestión Presupuestal </a:t>
            </a:r>
            <a:r>
              <a:rPr lang="es-CO" sz="2200" dirty="0">
                <a:solidFill>
                  <a:srgbClr val="FF0000"/>
                </a:solidFill>
                <a:latin typeface="Calibri" panose="020F0502020204030204"/>
              </a:rPr>
              <a:t>68,5</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(-5) – Dir. Planeación</a:t>
            </a:r>
          </a:p>
        </p:txBody>
      </p:sp>
    </p:spTree>
    <p:extLst>
      <p:ext uri="{BB962C8B-B14F-4D97-AF65-F5344CB8AC3E}">
        <p14:creationId xmlns:p14="http://schemas.microsoft.com/office/powerpoint/2010/main" val="237437626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5B8908-4435-4E43-858A-439CDF33D9AB}"/>
              </a:ext>
            </a:extLst>
          </p:cNvPr>
          <p:cNvSpPr txBox="1"/>
          <p:nvPr/>
        </p:nvSpPr>
        <p:spPr>
          <a:xfrm>
            <a:off x="1009285" y="73800"/>
            <a:ext cx="10351743" cy="769441"/>
          </a:xfrm>
          <a:prstGeom prst="rect">
            <a:avLst/>
          </a:prstGeom>
          <a:noFill/>
        </p:spPr>
        <p:txBody>
          <a:bodyPr wrap="square" rtlCol="0">
            <a:spAutoFit/>
          </a:bodyPr>
          <a:lstStyle>
            <a:defPPr>
              <a:defRPr lang="es-CO"/>
            </a:defPPr>
            <a:lvl1pPr>
              <a:defRPr sz="240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DIMENSIÓN 3 </a:t>
            </a:r>
            <a:r>
              <a:rPr lang="es-CO" sz="2200" dirty="0">
                <a:solidFill>
                  <a:schemeClr val="accent6">
                    <a:lumMod val="75000"/>
                  </a:schemeClr>
                </a:solidFill>
                <a:latin typeface="Calibri" panose="020F0502020204030204"/>
              </a:rPr>
              <a:t>GESTION CON VALORES PARA RESULTADOS </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2019 - 2020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a:t>
            </a:r>
            <a:r>
              <a:rPr lang="es-CO" sz="2200" dirty="0">
                <a:solidFill>
                  <a:schemeClr val="accent6">
                    <a:lumMod val="75000"/>
                  </a:schemeClr>
                </a:solidFill>
                <a:latin typeface="Calibri" panose="020F0502020204030204"/>
              </a:rPr>
              <a:t>de Participación Ciudadana 98,5</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(2,2) – Dir. Servicios y Atención</a:t>
            </a:r>
          </a:p>
        </p:txBody>
      </p:sp>
      <p:sp>
        <p:nvSpPr>
          <p:cNvPr id="3" name="Rectángulo: esquina doblada 2">
            <a:extLst>
              <a:ext uri="{FF2B5EF4-FFF2-40B4-BE49-F238E27FC236}">
                <a16:creationId xmlns:a16="http://schemas.microsoft.com/office/drawing/2014/main" id="{9088BA46-2A56-4A0F-9F59-7141AAC48BF1}"/>
              </a:ext>
            </a:extLst>
          </p:cNvPr>
          <p:cNvSpPr/>
          <p:nvPr/>
        </p:nvSpPr>
        <p:spPr>
          <a:xfrm>
            <a:off x="7924800" y="1092417"/>
            <a:ext cx="3952201" cy="6045518"/>
          </a:xfrm>
          <a:prstGeom prst="foldedCorner">
            <a:avLst/>
          </a:prstGeom>
        </p:spPr>
        <p:txBody>
          <a:bodyPr wrap="square">
            <a:spAutoFit/>
          </a:bodyPr>
          <a:lstStyle/>
          <a:p>
            <a:pPr fontAlgn="b"/>
            <a:r>
              <a:rPr lang="es-CO" sz="2000" b="1" dirty="0">
                <a:solidFill>
                  <a:schemeClr val="accent6">
                    <a:lumMod val="75000"/>
                  </a:schemeClr>
                </a:solidFill>
                <a:latin typeface="Calibri" panose="020F0502020204030204"/>
              </a:rPr>
              <a:t>RECOMENDACIONES DAFP</a:t>
            </a:r>
          </a:p>
          <a:p>
            <a:pPr fontAlgn="b"/>
            <a:endParaRPr lang="es-CO" sz="2000"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b="1" dirty="0">
                <a:solidFill>
                  <a:schemeClr val="accent6">
                    <a:lumMod val="75000"/>
                  </a:schemeClr>
                </a:solidFill>
                <a:latin typeface="Calibri" panose="020F0502020204030204"/>
              </a:rPr>
              <a:t>Incluir la mayor cantidad de grupos de valor y otras instancias, en las actividades de participación </a:t>
            </a:r>
            <a:r>
              <a:rPr lang="es-MX" dirty="0">
                <a:latin typeface="Calibri" panose="020F0502020204030204"/>
              </a:rPr>
              <a:t>implementadas.</a:t>
            </a:r>
          </a:p>
          <a:p>
            <a:pPr marL="285750" indent="-285750" fontAlgn="b">
              <a:buFont typeface="Arial" panose="020B0604020202020204" pitchFamily="34" charset="0"/>
              <a:buChar char="•"/>
            </a:pPr>
            <a:r>
              <a:rPr lang="es-MX" b="1" dirty="0">
                <a:solidFill>
                  <a:schemeClr val="accent6">
                    <a:lumMod val="75000"/>
                  </a:schemeClr>
                </a:solidFill>
                <a:latin typeface="Calibri" panose="020F0502020204030204"/>
              </a:rPr>
              <a:t>Garantizar el acceso a la información de personas con discapacidad</a:t>
            </a:r>
            <a:r>
              <a:rPr lang="es-MX" dirty="0">
                <a:latin typeface="Calibri" panose="020F0502020204030204"/>
              </a:rPr>
              <a:t> enviando las comunicaciones en un formato que garantiza su preservación digital a largo plazo y que a su vez es accesible (PDF/A-1b o PDF/A1a).</a:t>
            </a:r>
          </a:p>
          <a:p>
            <a:pPr marL="285750" indent="-285750" fontAlgn="b">
              <a:buFont typeface="Arial" panose="020B0604020202020204" pitchFamily="34" charset="0"/>
              <a:buChar char="•"/>
            </a:pPr>
            <a:r>
              <a:rPr lang="es-MX" b="1" dirty="0">
                <a:solidFill>
                  <a:schemeClr val="accent6">
                    <a:lumMod val="75000"/>
                  </a:schemeClr>
                </a:solidFill>
                <a:latin typeface="Calibri" panose="020F0502020204030204"/>
              </a:rPr>
              <a:t>Incluir diferentes medios de comunicación para divulgar la información en el proceso de rendición de cuentas, </a:t>
            </a:r>
            <a:r>
              <a:rPr lang="es-MX" dirty="0">
                <a:latin typeface="Calibri" panose="020F0502020204030204"/>
              </a:rPr>
              <a:t>acordes a la realidad de la entidad y a la pandemia, </a:t>
            </a:r>
            <a:endParaRPr lang="es-CO" dirty="0">
              <a:latin typeface="Calibri" panose="020F0502020204030204"/>
            </a:endParaRPr>
          </a:p>
        </p:txBody>
      </p:sp>
      <p:graphicFrame>
        <p:nvGraphicFramePr>
          <p:cNvPr id="4" name="Gráfico 3">
            <a:extLst>
              <a:ext uri="{FF2B5EF4-FFF2-40B4-BE49-F238E27FC236}">
                <a16:creationId xmlns:a16="http://schemas.microsoft.com/office/drawing/2014/main" id="{A18C0A1A-3019-4EAE-861A-D7A5EB55FCBB}"/>
              </a:ext>
            </a:extLst>
          </p:cNvPr>
          <p:cNvGraphicFramePr>
            <a:graphicFrameLocks noGrp="1"/>
          </p:cNvGraphicFramePr>
          <p:nvPr>
            <p:extLst>
              <p:ext uri="{D42A27DB-BD31-4B8C-83A1-F6EECF244321}">
                <p14:modId xmlns:p14="http://schemas.microsoft.com/office/powerpoint/2010/main" val="3468135268"/>
              </p:ext>
            </p:extLst>
          </p:nvPr>
        </p:nvGraphicFramePr>
        <p:xfrm>
          <a:off x="129311" y="1002395"/>
          <a:ext cx="7924800" cy="5500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378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233E7741-2FB6-4BCF-A154-29B8FF5486FA}"/>
              </a:ext>
            </a:extLst>
          </p:cNvPr>
          <p:cNvGraphicFramePr>
            <a:graphicFrameLocks noGrp="1"/>
          </p:cNvGraphicFramePr>
          <p:nvPr>
            <p:extLst>
              <p:ext uri="{D42A27DB-BD31-4B8C-83A1-F6EECF244321}">
                <p14:modId xmlns:p14="http://schemas.microsoft.com/office/powerpoint/2010/main" val="1754770728"/>
              </p:ext>
            </p:extLst>
          </p:nvPr>
        </p:nvGraphicFramePr>
        <p:xfrm>
          <a:off x="315000" y="790757"/>
          <a:ext cx="7159857" cy="5588272"/>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FE578000-312D-46AA-B972-E24EBF967E05}"/>
              </a:ext>
            </a:extLst>
          </p:cNvPr>
          <p:cNvSpPr txBox="1"/>
          <p:nvPr/>
        </p:nvSpPr>
        <p:spPr>
          <a:xfrm>
            <a:off x="1009285" y="73800"/>
            <a:ext cx="10351743" cy="769441"/>
          </a:xfrm>
          <a:prstGeom prst="rect">
            <a:avLst/>
          </a:prstGeom>
          <a:noFill/>
        </p:spPr>
        <p:txBody>
          <a:bodyPr wrap="square" rtlCol="0">
            <a:spAutoFit/>
          </a:bodyPr>
          <a:lstStyle>
            <a:defPPr>
              <a:defRPr lang="es-CO"/>
            </a:defPPr>
            <a:lvl1pPr>
              <a:defRPr sz="240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DIMENSIÓN 3 </a:t>
            </a:r>
            <a:r>
              <a:rPr lang="es-CO" sz="2200" dirty="0">
                <a:solidFill>
                  <a:schemeClr val="accent6">
                    <a:lumMod val="75000"/>
                  </a:schemeClr>
                </a:solidFill>
                <a:latin typeface="Calibri" panose="020F0502020204030204"/>
              </a:rPr>
              <a:t>GESTION CON VALORES PARA RESULTADOS </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2019 - 2020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a:t>
            </a:r>
            <a:r>
              <a:rPr lang="es-CO" sz="2200" dirty="0">
                <a:solidFill>
                  <a:schemeClr val="accent6">
                    <a:lumMod val="75000"/>
                  </a:schemeClr>
                </a:solidFill>
                <a:latin typeface="Calibri" panose="020F0502020204030204"/>
              </a:rPr>
              <a:t>de Servicio al Ciudadano 98,1</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(1,8) – Dir. Servicios y Atención</a:t>
            </a:r>
          </a:p>
        </p:txBody>
      </p:sp>
      <p:sp>
        <p:nvSpPr>
          <p:cNvPr id="2" name="Rectángulo 1">
            <a:extLst>
              <a:ext uri="{FF2B5EF4-FFF2-40B4-BE49-F238E27FC236}">
                <a16:creationId xmlns:a16="http://schemas.microsoft.com/office/drawing/2014/main" id="{48C7ED65-B384-4E21-91A2-EB134834E962}"/>
              </a:ext>
            </a:extLst>
          </p:cNvPr>
          <p:cNvSpPr/>
          <p:nvPr/>
        </p:nvSpPr>
        <p:spPr>
          <a:xfrm>
            <a:off x="7290485" y="1102578"/>
            <a:ext cx="4770885" cy="6001643"/>
          </a:xfrm>
          <a:prstGeom prst="rect">
            <a:avLst/>
          </a:prstGeom>
        </p:spPr>
        <p:txBody>
          <a:bodyPr wrap="square">
            <a:spAutoFit/>
          </a:bodyPr>
          <a:lstStyle/>
          <a:p>
            <a:pPr fontAlgn="b"/>
            <a:r>
              <a:rPr lang="es-CO" sz="1600" b="1" dirty="0">
                <a:solidFill>
                  <a:schemeClr val="accent6">
                    <a:lumMod val="75000"/>
                  </a:schemeClr>
                </a:solidFill>
                <a:latin typeface="Calibri" panose="020F0502020204030204"/>
              </a:rPr>
              <a:t>RECOMENDACIONES </a:t>
            </a:r>
          </a:p>
          <a:p>
            <a:pPr fontAlgn="b"/>
            <a:endParaRPr lang="es-CO" sz="1600"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sz="1600" b="1" dirty="0">
                <a:solidFill>
                  <a:schemeClr val="accent6">
                    <a:lumMod val="75000"/>
                  </a:schemeClr>
                </a:solidFill>
                <a:latin typeface="Calibri" panose="020F0502020204030204"/>
              </a:rPr>
              <a:t>Garantizar  racionalización de las OPAS.</a:t>
            </a:r>
            <a:endParaRPr lang="es-CO" sz="1600"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endParaRPr lang="es-CO" sz="1600"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sz="1600" b="1" dirty="0">
                <a:solidFill>
                  <a:schemeClr val="accent6">
                    <a:lumMod val="75000"/>
                  </a:schemeClr>
                </a:solidFill>
                <a:latin typeface="Calibri" panose="020F0502020204030204"/>
              </a:rPr>
              <a:t>Garantizar acceso a personas con discapacidad visual a: </a:t>
            </a:r>
            <a:r>
              <a:rPr lang="es-MX" sz="1600" dirty="0">
                <a:latin typeface="Calibri" panose="020F0502020204030204"/>
              </a:rPr>
              <a:t>enviar </a:t>
            </a:r>
            <a:r>
              <a:rPr lang="es-MX" sz="1600" dirty="0"/>
              <a:t>comunicaciones en un formato accesible que garantice su preservación (PDF/A-1b o PDF/A1a).</a:t>
            </a:r>
            <a:endParaRPr lang="es-CO" sz="1600" dirty="0"/>
          </a:p>
          <a:p>
            <a:pPr marL="285750" indent="-285750" fontAlgn="b">
              <a:buFont typeface="Arial" panose="020B0604020202020204" pitchFamily="34" charset="0"/>
              <a:buChar char="•"/>
            </a:pPr>
            <a:endParaRPr lang="es-CO" sz="1600"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sz="1600" b="1" dirty="0">
                <a:solidFill>
                  <a:schemeClr val="accent6">
                    <a:lumMod val="75000"/>
                  </a:schemeClr>
                </a:solidFill>
                <a:latin typeface="Calibri" panose="020F0502020204030204"/>
              </a:rPr>
              <a:t>Disponer, de un canal de atención virtual </a:t>
            </a:r>
            <a:r>
              <a:rPr lang="es-MX" sz="1600" dirty="0">
                <a:latin typeface="Calibri" panose="020F0502020204030204"/>
              </a:rPr>
              <a:t>para la ciudadanía.</a:t>
            </a:r>
          </a:p>
          <a:p>
            <a:pPr marL="285750" indent="-285750" fontAlgn="b">
              <a:buFont typeface="Arial" panose="020B0604020202020204" pitchFamily="34" charset="0"/>
              <a:buChar char="•"/>
            </a:pPr>
            <a:endParaRPr lang="es-MX" sz="1600"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sz="1600" b="1" dirty="0">
                <a:solidFill>
                  <a:schemeClr val="accent6">
                    <a:lumMod val="75000"/>
                  </a:schemeClr>
                </a:solidFill>
                <a:latin typeface="Calibri" panose="020F0502020204030204"/>
              </a:rPr>
              <a:t>Instalar sistemas de orientación espacial (</a:t>
            </a:r>
            <a:r>
              <a:rPr lang="es-MX" sz="1600" b="1" dirty="0" err="1">
                <a:solidFill>
                  <a:schemeClr val="accent6">
                    <a:lumMod val="75000"/>
                  </a:schemeClr>
                </a:solidFill>
                <a:latin typeface="Calibri" panose="020F0502020204030204"/>
              </a:rPr>
              <a:t>Wayfinding</a:t>
            </a:r>
            <a:r>
              <a:rPr lang="es-MX" sz="1600" b="1" dirty="0">
                <a:solidFill>
                  <a:schemeClr val="accent6">
                    <a:lumMod val="75000"/>
                  </a:schemeClr>
                </a:solidFill>
                <a:latin typeface="Calibri" panose="020F0502020204030204"/>
              </a:rPr>
              <a:t>)</a:t>
            </a:r>
          </a:p>
          <a:p>
            <a:pPr marL="285750" indent="-285750" fontAlgn="b">
              <a:buFont typeface="Arial" panose="020B0604020202020204" pitchFamily="34" charset="0"/>
              <a:buChar char="•"/>
            </a:pPr>
            <a:endParaRPr lang="es-MX" sz="1600"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sz="1600" b="1" dirty="0">
                <a:solidFill>
                  <a:schemeClr val="accent6">
                    <a:lumMod val="75000"/>
                  </a:schemeClr>
                </a:solidFill>
                <a:latin typeface="Calibri" panose="020F0502020204030204"/>
              </a:rPr>
              <a:t>Utilizar e implementar modelos itinerantes como las ferias y unidades móviles, </a:t>
            </a:r>
            <a:r>
              <a:rPr lang="es-MX" sz="1600" dirty="0">
                <a:latin typeface="Calibri" panose="020F0502020204030204"/>
              </a:rPr>
              <a:t>para que gestionar trámites y servicios en el territorio</a:t>
            </a:r>
            <a:r>
              <a:rPr lang="es-MX" sz="1600" b="1" dirty="0">
                <a:solidFill>
                  <a:schemeClr val="accent6">
                    <a:lumMod val="75000"/>
                  </a:schemeClr>
                </a:solidFill>
                <a:latin typeface="Calibri" panose="020F0502020204030204"/>
              </a:rPr>
              <a:t>.</a:t>
            </a:r>
          </a:p>
          <a:p>
            <a:pPr marL="285750" indent="-285750" fontAlgn="b">
              <a:buFont typeface="Arial" panose="020B0604020202020204" pitchFamily="34" charset="0"/>
              <a:buChar char="•"/>
            </a:pPr>
            <a:endParaRPr lang="es-MX" sz="1600"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sz="1600" b="1" dirty="0">
                <a:solidFill>
                  <a:schemeClr val="accent6">
                    <a:lumMod val="75000"/>
                  </a:schemeClr>
                </a:solidFill>
                <a:latin typeface="Calibri" panose="020F0502020204030204"/>
              </a:rPr>
              <a:t>Recursos para la adquisición de tecnología que </a:t>
            </a:r>
            <a:r>
              <a:rPr lang="es-MX" sz="1600" dirty="0">
                <a:latin typeface="Calibri" panose="020F0502020204030204"/>
              </a:rPr>
              <a:t>facilite la comunicación de personas con discapacidad auditiva y visual</a:t>
            </a:r>
            <a:endParaRPr lang="es-MX" sz="1600" b="1" dirty="0">
              <a:solidFill>
                <a:schemeClr val="accent6">
                  <a:lumMod val="75000"/>
                </a:schemeClr>
              </a:solidFill>
              <a:latin typeface="Calibri" panose="020F0502020204030204"/>
            </a:endParaRPr>
          </a:p>
          <a:p>
            <a:pPr fontAlgn="b"/>
            <a:endParaRPr lang="es-MX" sz="1600" b="1" dirty="0">
              <a:solidFill>
                <a:schemeClr val="accent6">
                  <a:lumMod val="75000"/>
                </a:schemeClr>
              </a:solidFill>
              <a:latin typeface="Calibri" panose="020F0502020204030204"/>
            </a:endParaRPr>
          </a:p>
          <a:p>
            <a:pPr fontAlgn="b"/>
            <a:endParaRPr lang="es-CO" sz="1600" b="1" dirty="0">
              <a:solidFill>
                <a:schemeClr val="accent6">
                  <a:lumMod val="75000"/>
                </a:schemeClr>
              </a:solidFill>
              <a:latin typeface="Calibri" panose="020F0502020204030204"/>
            </a:endParaRPr>
          </a:p>
        </p:txBody>
      </p:sp>
    </p:spTree>
    <p:extLst>
      <p:ext uri="{BB962C8B-B14F-4D97-AF65-F5344CB8AC3E}">
        <p14:creationId xmlns:p14="http://schemas.microsoft.com/office/powerpoint/2010/main" val="185154161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CA4AAA-850F-4169-8536-E4B24ED3FAEB}"/>
              </a:ext>
            </a:extLst>
          </p:cNvPr>
          <p:cNvSpPr txBox="1"/>
          <p:nvPr/>
        </p:nvSpPr>
        <p:spPr>
          <a:xfrm>
            <a:off x="2349592" y="50722"/>
            <a:ext cx="8422034" cy="707886"/>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dirty="0">
                <a:solidFill>
                  <a:schemeClr val="accent6">
                    <a:lumMod val="75000"/>
                  </a:schemeClr>
                </a:solidFill>
              </a:rPr>
              <a:t>DIMENSIÓN 3 GESTION CON VALORES PARA RESULTADOS 2019 - 2020 Evolución </a:t>
            </a:r>
            <a:r>
              <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Política de Gobierno Digital 86,4 (-5,6</a:t>
            </a:r>
            <a:r>
              <a:rPr lang="es-CO" dirty="0">
                <a:solidFill>
                  <a:schemeClr val="accent6">
                    <a:lumMod val="75000"/>
                  </a:schemeClr>
                </a:solidFill>
              </a:rPr>
              <a:t>) Dir. Información y Tecnología</a:t>
            </a:r>
            <a:endPar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6" name="Rectángulo 5">
            <a:extLst>
              <a:ext uri="{FF2B5EF4-FFF2-40B4-BE49-F238E27FC236}">
                <a16:creationId xmlns:a16="http://schemas.microsoft.com/office/drawing/2014/main" id="{FFE89A04-B2B6-4AF9-850E-FAC99768EDFD}"/>
              </a:ext>
            </a:extLst>
          </p:cNvPr>
          <p:cNvSpPr/>
          <p:nvPr/>
        </p:nvSpPr>
        <p:spPr>
          <a:xfrm>
            <a:off x="6466408" y="1092176"/>
            <a:ext cx="5597602" cy="5078313"/>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RECOMENDACIONES GENERALES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pPr>
            <a:r>
              <a:rPr lang="es-CO" b="1" dirty="0">
                <a:solidFill>
                  <a:schemeClr val="accent6">
                    <a:lumMod val="75000"/>
                  </a:schemeClr>
                </a:solidFill>
              </a:rPr>
              <a:t>Criterio de usabilidad definido en la NTC5854:</a:t>
            </a:r>
            <a:r>
              <a:rPr lang="es-CO" dirty="0">
                <a:solidFill>
                  <a:prstClr val="black"/>
                </a:solidFill>
              </a:rPr>
              <a:t> C</a:t>
            </a:r>
            <a:r>
              <a:rPr kumimoji="0" lang="es-CO" sz="1800" b="0" i="0" u="none" strike="noStrike" kern="1200" cap="none" spc="0" normalizeH="0" baseline="0" noProof="0" dirty="0" err="1">
                <a:ln>
                  <a:noFill/>
                </a:ln>
                <a:solidFill>
                  <a:prstClr val="black"/>
                </a:solidFill>
                <a:effectLst/>
                <a:uLnTx/>
                <a:uFillTx/>
                <a:latin typeface="Calibri" panose="020F0502020204030204"/>
                <a:ea typeface="+mn-ea"/>
                <a:cs typeface="+mn-cs"/>
              </a:rPr>
              <a:t>umplir</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en todas las secciones de la página web oficial de la entidad</a:t>
            </a:r>
          </a:p>
          <a:p>
            <a:pPr marL="285750" indent="-285750">
              <a:buFont typeface="Arial" panose="020B0604020202020204" pitchFamily="34" charset="0"/>
              <a:buChar char="•"/>
            </a:pPr>
            <a:r>
              <a:rPr kumimoji="0" lang="es-CO"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Utilizar tecnologías emergentes de cuarta revolución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industrial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Incorporar las funcionalidades de accesibilidad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en los sistemas de información de acuerdo con la caracterización de los usuarios</a:t>
            </a:r>
            <a:endParaRPr kumimoji="0" lang="es-CO"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lvl="0" indent="-285750">
              <a:buFont typeface="Arial" panose="020B0604020202020204" pitchFamily="34" charset="0"/>
              <a:buChar char="•"/>
            </a:pPr>
            <a:r>
              <a:rPr lang="es-CO" b="1" dirty="0">
                <a:solidFill>
                  <a:schemeClr val="accent6">
                    <a:lumMod val="75000"/>
                  </a:schemeClr>
                </a:solidFill>
              </a:rPr>
              <a:t>Seguimiento al estado de los trámites en línea: </a:t>
            </a:r>
            <a:r>
              <a:rPr lang="es-CO" dirty="0"/>
              <a:t>habilitar </a:t>
            </a:r>
            <a:r>
              <a:rPr kumimoji="0" lang="es-CO" sz="1800" i="0" u="none" strike="noStrike" kern="1200" cap="none" spc="0" normalizeH="0" baseline="0" noProof="0" dirty="0">
                <a:ln>
                  <a:noFill/>
                </a:ln>
                <a:effectLst/>
                <a:uLnTx/>
                <a:uFillTx/>
                <a:latin typeface="Calibri" panose="020F0502020204030204"/>
                <a:ea typeface="+mn-ea"/>
                <a:cs typeface="+mn-cs"/>
              </a:rPr>
              <a:t>funcionalidades que permitan a los usuarios hacer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seguimiento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Criterios de accesibilidad web, de nivel A y AA definidos en la NTC5854</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para todos los trámites de la entidad</a:t>
            </a:r>
          </a:p>
          <a:p>
            <a:pPr marL="342900" lvl="0" indent="-342900">
              <a:buFont typeface="Arial" panose="020B0604020202020204" pitchFamily="34" charset="0"/>
              <a:buChar char="•"/>
            </a:pPr>
            <a:r>
              <a:rPr lang="es-CO" b="1" dirty="0">
                <a:solidFill>
                  <a:schemeClr val="accent6">
                    <a:lumMod val="75000"/>
                  </a:schemeClr>
                </a:solidFill>
              </a:rPr>
              <a:t>Otros  procedimientos administrativos</a:t>
            </a:r>
            <a:r>
              <a:rPr lang="es-CO" dirty="0">
                <a:solidFill>
                  <a:prstClr val="black"/>
                </a:solidFill>
              </a:rPr>
              <a:t>: promocionar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y sistematizar el uso de los disponibles.</a:t>
            </a:r>
            <a:endPar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Flecha: hacia abajo 10">
            <a:extLst>
              <a:ext uri="{FF2B5EF4-FFF2-40B4-BE49-F238E27FC236}">
                <a16:creationId xmlns:a16="http://schemas.microsoft.com/office/drawing/2014/main" id="{52DCC2B0-3666-46CD-8086-630AF03F570B}"/>
              </a:ext>
            </a:extLst>
          </p:cNvPr>
          <p:cNvSpPr/>
          <p:nvPr/>
        </p:nvSpPr>
        <p:spPr>
          <a:xfrm>
            <a:off x="614392" y="5252285"/>
            <a:ext cx="167249" cy="2744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4" name="Gráfico 13">
            <a:extLst>
              <a:ext uri="{FF2B5EF4-FFF2-40B4-BE49-F238E27FC236}">
                <a16:creationId xmlns:a16="http://schemas.microsoft.com/office/drawing/2014/main" id="{1ED1B62C-199F-4183-86EE-65DB3FB6C111}"/>
              </a:ext>
            </a:extLst>
          </p:cNvPr>
          <p:cNvGraphicFramePr>
            <a:graphicFrameLocks noGrp="1"/>
          </p:cNvGraphicFramePr>
          <p:nvPr>
            <p:extLst>
              <p:ext uri="{D42A27DB-BD31-4B8C-83A1-F6EECF244321}">
                <p14:modId xmlns:p14="http://schemas.microsoft.com/office/powerpoint/2010/main" val="3361723554"/>
              </p:ext>
            </p:extLst>
          </p:nvPr>
        </p:nvGraphicFramePr>
        <p:xfrm>
          <a:off x="522514" y="758608"/>
          <a:ext cx="5943894" cy="5845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207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ángulo: esquina doblada 15">
            <a:extLst>
              <a:ext uri="{FF2B5EF4-FFF2-40B4-BE49-F238E27FC236}">
                <a16:creationId xmlns:a16="http://schemas.microsoft.com/office/drawing/2014/main" id="{FE7151D2-06D9-4AFE-B814-53D13616B5B2}"/>
              </a:ext>
            </a:extLst>
          </p:cNvPr>
          <p:cNvSpPr/>
          <p:nvPr/>
        </p:nvSpPr>
        <p:spPr>
          <a:xfrm>
            <a:off x="2685142" y="981251"/>
            <a:ext cx="9049657" cy="6556444"/>
          </a:xfrm>
          <a:prstGeom prst="foldedCorner">
            <a:avLst/>
          </a:prstGeom>
        </p:spPr>
        <p:txBody>
          <a:bodyPr wrap="square">
            <a:spAutoFit/>
          </a:bodyPr>
          <a:lstStyle/>
          <a:p>
            <a:pPr fontAlgn="b"/>
            <a:r>
              <a:rPr lang="es-CO" b="1" dirty="0">
                <a:solidFill>
                  <a:schemeClr val="accent6">
                    <a:lumMod val="75000"/>
                  </a:schemeClr>
                </a:solidFill>
                <a:latin typeface="Calibri" panose="020F0502020204030204"/>
              </a:rPr>
              <a:t>RECOMENDACIONES:</a:t>
            </a:r>
          </a:p>
          <a:p>
            <a:pPr marL="285750" indent="-285750" fontAlgn="b">
              <a:buFont typeface="Arial" panose="020B0604020202020204" pitchFamily="34" charset="0"/>
              <a:buChar char="•"/>
            </a:pPr>
            <a:r>
              <a:rPr lang="es-MX" b="1" dirty="0">
                <a:solidFill>
                  <a:schemeClr val="accent6">
                    <a:lumMod val="75000"/>
                  </a:schemeClr>
                </a:solidFill>
                <a:latin typeface="Calibri" panose="020F0502020204030204"/>
              </a:rPr>
              <a:t>Fortalecer capacidades en seguridad digital </a:t>
            </a:r>
            <a:r>
              <a:rPr lang="es-MX" dirty="0">
                <a:latin typeface="Calibri" panose="020F0502020204030204"/>
              </a:rPr>
              <a:t>a través de participación en las jornadas de sensibilización y capacitaciones del uso seguro de entorno digital de </a:t>
            </a:r>
            <a:r>
              <a:rPr lang="es-MX" dirty="0" err="1">
                <a:latin typeface="Calibri" panose="020F0502020204030204"/>
              </a:rPr>
              <a:t>MinTic</a:t>
            </a:r>
            <a:endParaRPr lang="es-CO" dirty="0">
              <a:latin typeface="Calibri" panose="020F0502020204030204"/>
            </a:endParaRPr>
          </a:p>
          <a:p>
            <a:pPr marL="285750" indent="-285750" fontAlgn="b">
              <a:buFont typeface="Arial" panose="020B0604020202020204" pitchFamily="34" charset="0"/>
              <a:buChar char="•"/>
            </a:pPr>
            <a:endParaRPr lang="es-CO" dirty="0">
              <a:latin typeface="Calibri" panose="020F0502020204030204"/>
            </a:endParaRPr>
          </a:p>
          <a:p>
            <a:pPr marL="285750" indent="-285750" fontAlgn="b">
              <a:buFont typeface="Arial" panose="020B0604020202020204" pitchFamily="34" charset="0"/>
              <a:buChar char="•"/>
            </a:pPr>
            <a:r>
              <a:rPr lang="es-MX" b="1" dirty="0">
                <a:solidFill>
                  <a:schemeClr val="accent6">
                    <a:lumMod val="75000"/>
                  </a:schemeClr>
                </a:solidFill>
                <a:latin typeface="Calibri" panose="020F0502020204030204"/>
              </a:rPr>
              <a:t>Gestión sistemática y cíclica del riesgo de seguridad digital </a:t>
            </a:r>
            <a:r>
              <a:rPr lang="es-MX" dirty="0">
                <a:latin typeface="Calibri" panose="020F0502020204030204"/>
              </a:rPr>
              <a:t>como: </a:t>
            </a:r>
          </a:p>
          <a:p>
            <a:pPr marL="261938" fontAlgn="b"/>
            <a:r>
              <a:rPr lang="es-MX" dirty="0">
                <a:latin typeface="Calibri" panose="020F0502020204030204"/>
              </a:rPr>
              <a:t>Implementar la Guía para la Administración de los Riesgos de Gestión, Corrupción y </a:t>
            </a:r>
          </a:p>
          <a:p>
            <a:pPr marL="261938" fontAlgn="b">
              <a:lnSpc>
                <a:spcPct val="50000"/>
              </a:lnSpc>
            </a:pPr>
            <a:endParaRPr lang="es-MX" dirty="0">
              <a:latin typeface="Calibri" panose="020F0502020204030204"/>
            </a:endParaRPr>
          </a:p>
          <a:p>
            <a:pPr marL="261938" fontAlgn="b"/>
            <a:r>
              <a:rPr lang="es-MX" dirty="0">
                <a:latin typeface="Calibri" panose="020F0502020204030204"/>
              </a:rPr>
              <a:t>Seguridad Digital y el Diseño de Controles en entidades públicas</a:t>
            </a:r>
          </a:p>
          <a:p>
            <a:pPr marL="261938" fontAlgn="b">
              <a:lnSpc>
                <a:spcPct val="50000"/>
              </a:lnSpc>
            </a:pPr>
            <a:endParaRPr lang="es-MX" dirty="0">
              <a:latin typeface="Calibri" panose="020F0502020204030204"/>
            </a:endParaRPr>
          </a:p>
          <a:p>
            <a:pPr marL="261938" fontAlgn="b"/>
            <a:r>
              <a:rPr lang="es-MX" dirty="0">
                <a:latin typeface="Calibri" panose="020F0502020204030204"/>
              </a:rPr>
              <a:t>Participar en las mesas de construcción y sensibilización del Modelo Nacional de Gestión de Riesgos de Seguridad Digital</a:t>
            </a:r>
          </a:p>
          <a:p>
            <a:pPr marL="261938" fontAlgn="b">
              <a:lnSpc>
                <a:spcPct val="50000"/>
              </a:lnSpc>
            </a:pPr>
            <a:endParaRPr lang="es-MX" dirty="0">
              <a:latin typeface="Calibri" panose="020F0502020204030204"/>
            </a:endParaRPr>
          </a:p>
          <a:p>
            <a:pPr marL="261938" fontAlgn="b"/>
            <a:r>
              <a:rPr lang="es-MX" dirty="0">
                <a:latin typeface="Calibri" panose="020F0502020204030204"/>
              </a:rPr>
              <a:t>Realizar ejercicios de simulación de incidentes de seguridad digital al interior de la entidad</a:t>
            </a:r>
          </a:p>
          <a:p>
            <a:pPr marL="261938" fontAlgn="b">
              <a:lnSpc>
                <a:spcPct val="50000"/>
              </a:lnSpc>
            </a:pPr>
            <a:endParaRPr lang="es-MX" dirty="0">
              <a:latin typeface="Calibri" panose="020F0502020204030204"/>
            </a:endParaRPr>
          </a:p>
          <a:p>
            <a:pPr marL="261938" fontAlgn="b"/>
            <a:r>
              <a:rPr lang="es-MX" dirty="0">
                <a:latin typeface="Calibri" panose="020F0502020204030204"/>
              </a:rPr>
              <a:t>Registrarse en el CSIRT Gobierno y/o </a:t>
            </a:r>
            <a:r>
              <a:rPr lang="es-MX" dirty="0" err="1">
                <a:latin typeface="Calibri" panose="020F0502020204030204"/>
              </a:rPr>
              <a:t>ColCERT</a:t>
            </a:r>
            <a:endParaRPr lang="es-MX" dirty="0">
              <a:latin typeface="Calibri" panose="020F0502020204030204"/>
            </a:endParaRPr>
          </a:p>
          <a:p>
            <a:pPr marL="261938" fontAlgn="b">
              <a:lnSpc>
                <a:spcPct val="50000"/>
              </a:lnSpc>
            </a:pPr>
            <a:endParaRPr lang="es-MX" dirty="0">
              <a:latin typeface="Calibri" panose="020F0502020204030204"/>
            </a:endParaRPr>
          </a:p>
          <a:p>
            <a:pPr marL="261938" fontAlgn="b"/>
            <a:r>
              <a:rPr lang="es-MX" dirty="0">
                <a:latin typeface="Calibri" panose="020F0502020204030204"/>
              </a:rPr>
              <a:t>Realizar convenios o acuerdos de intercambio de información para fomentar la investigación, la innovación y el desarrollo de temas relacionados con la defensa y seguridad nacional en el entorno digital</a:t>
            </a:r>
          </a:p>
          <a:p>
            <a:pPr marL="261938" fontAlgn="b">
              <a:lnSpc>
                <a:spcPct val="50000"/>
              </a:lnSpc>
            </a:pPr>
            <a:endParaRPr lang="es-MX" dirty="0">
              <a:latin typeface="Calibri" panose="020F0502020204030204"/>
            </a:endParaRPr>
          </a:p>
          <a:p>
            <a:pPr marL="261938" fontAlgn="b"/>
            <a:r>
              <a:rPr lang="es-MX" dirty="0">
                <a:latin typeface="Calibri" panose="020F0502020204030204"/>
              </a:rPr>
              <a:t>Construcción de los planes sectoriales de protección de la infraestructura crítica cibernética </a:t>
            </a:r>
          </a:p>
          <a:p>
            <a:pPr marL="261938" fontAlgn="b">
              <a:lnSpc>
                <a:spcPct val="50000"/>
              </a:lnSpc>
            </a:pPr>
            <a:endParaRPr lang="es-MX" dirty="0">
              <a:latin typeface="Calibri" panose="020F0502020204030204"/>
            </a:endParaRPr>
          </a:p>
          <a:p>
            <a:pPr marL="261938" fontAlgn="b"/>
            <a:r>
              <a:rPr lang="es-MX" dirty="0">
                <a:latin typeface="Calibri" panose="020F0502020204030204"/>
              </a:rPr>
              <a:t>Adoptar e implementar la guía para la identificación de infraestructura crítica cibernética</a:t>
            </a:r>
            <a:endParaRPr lang="es-CO" dirty="0">
              <a:latin typeface="Calibri" panose="020F0502020204030204"/>
            </a:endParaRPr>
          </a:p>
        </p:txBody>
      </p:sp>
      <p:sp>
        <p:nvSpPr>
          <p:cNvPr id="9" name="CuadroTexto 8">
            <a:extLst>
              <a:ext uri="{FF2B5EF4-FFF2-40B4-BE49-F238E27FC236}">
                <a16:creationId xmlns:a16="http://schemas.microsoft.com/office/drawing/2014/main" id="{40BB2228-4C8E-4181-8C4E-6723B219AB93}"/>
              </a:ext>
            </a:extLst>
          </p:cNvPr>
          <p:cNvSpPr txBox="1"/>
          <p:nvPr/>
        </p:nvSpPr>
        <p:spPr>
          <a:xfrm>
            <a:off x="1494972" y="50722"/>
            <a:ext cx="9726597" cy="707886"/>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dirty="0">
                <a:solidFill>
                  <a:schemeClr val="accent6">
                    <a:lumMod val="75000"/>
                  </a:schemeClr>
                </a:solidFill>
              </a:rPr>
              <a:t>DIMENSIÓN 3 GESTION CON VALORES PARA RESULTADOS 2019 - 2020 Evolución </a:t>
            </a:r>
            <a:r>
              <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Política de Seguridad  Digital 89,4 (-5,4</a:t>
            </a:r>
            <a:r>
              <a:rPr lang="es-CO" dirty="0">
                <a:solidFill>
                  <a:schemeClr val="accent6">
                    <a:lumMod val="75000"/>
                  </a:schemeClr>
                </a:solidFill>
              </a:rPr>
              <a:t>) Dir. Información y Tecnología</a:t>
            </a:r>
            <a:endPar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10" name="Elipse 9">
            <a:extLst>
              <a:ext uri="{FF2B5EF4-FFF2-40B4-BE49-F238E27FC236}">
                <a16:creationId xmlns:a16="http://schemas.microsoft.com/office/drawing/2014/main" id="{17892ECA-191E-44BF-B042-48C41B747826}"/>
              </a:ext>
            </a:extLst>
          </p:cNvPr>
          <p:cNvSpPr/>
          <p:nvPr/>
        </p:nvSpPr>
        <p:spPr>
          <a:xfrm>
            <a:off x="290288" y="2298818"/>
            <a:ext cx="1828800" cy="2538101"/>
          </a:xfrm>
          <a:prstGeom prst="ellips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Sin datos de índices</a:t>
            </a:r>
          </a:p>
        </p:txBody>
      </p:sp>
    </p:spTree>
    <p:extLst>
      <p:ext uri="{BB962C8B-B14F-4D97-AF65-F5344CB8AC3E}">
        <p14:creationId xmlns:p14="http://schemas.microsoft.com/office/powerpoint/2010/main" val="77898403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D834129-1773-4918-A6FA-D5511D764683}"/>
              </a:ext>
            </a:extLst>
          </p:cNvPr>
          <p:cNvPicPr>
            <a:picLocks noChangeAspect="1"/>
          </p:cNvPicPr>
          <p:nvPr/>
        </p:nvPicPr>
        <p:blipFill rotWithShape="1">
          <a:blip r:embed="rId2"/>
          <a:srcRect b="39110"/>
          <a:stretch/>
        </p:blipFill>
        <p:spPr>
          <a:xfrm>
            <a:off x="316483" y="1030514"/>
            <a:ext cx="7201917" cy="4804229"/>
          </a:xfrm>
          <a:prstGeom prst="rect">
            <a:avLst/>
          </a:prstGeom>
        </p:spPr>
      </p:pic>
      <p:sp>
        <p:nvSpPr>
          <p:cNvPr id="3" name="Rectángulo: esquina doblada 2">
            <a:extLst>
              <a:ext uri="{FF2B5EF4-FFF2-40B4-BE49-F238E27FC236}">
                <a16:creationId xmlns:a16="http://schemas.microsoft.com/office/drawing/2014/main" id="{4E42E14E-1C4A-45D3-B502-AF77CD144DDE}"/>
              </a:ext>
            </a:extLst>
          </p:cNvPr>
          <p:cNvSpPr/>
          <p:nvPr/>
        </p:nvSpPr>
        <p:spPr>
          <a:xfrm>
            <a:off x="7997371" y="1666350"/>
            <a:ext cx="3615681" cy="4264819"/>
          </a:xfrm>
          <a:prstGeom prst="foldedCorner">
            <a:avLst/>
          </a:prstGeom>
        </p:spPr>
        <p:txBody>
          <a:bodyPr wrap="square">
            <a:spAutoFit/>
          </a:bodyPr>
          <a:lstStyle/>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r>
              <a:rPr lang="es-CO" b="1" dirty="0">
                <a:solidFill>
                  <a:schemeClr val="accent6">
                    <a:lumMod val="75000"/>
                  </a:schemeClr>
                </a:solidFill>
                <a:latin typeface="Calibri" panose="020F0502020204030204"/>
              </a:rPr>
              <a:t>RECOMENDACIONES</a:t>
            </a:r>
          </a:p>
          <a:p>
            <a:pPr fontAlgn="b"/>
            <a:endParaRPr lang="es-CO"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CO" dirty="0">
                <a:latin typeface="Calibri" panose="020F0502020204030204"/>
              </a:rPr>
              <a:t>Determinar los requisitos mínimos en los estudios y/o análisis que tenga que realizar la entidad cuando tenga procesos en su contra, con el fin de proponer correctivos.</a:t>
            </a:r>
          </a:p>
          <a:p>
            <a:pPr fontAlgn="b"/>
            <a:endParaRPr lang="es-CO" dirty="0">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p:txBody>
      </p:sp>
      <p:sp>
        <p:nvSpPr>
          <p:cNvPr id="4" name="CuadroTexto 3">
            <a:extLst>
              <a:ext uri="{FF2B5EF4-FFF2-40B4-BE49-F238E27FC236}">
                <a16:creationId xmlns:a16="http://schemas.microsoft.com/office/drawing/2014/main" id="{08CEFFB5-6055-448C-A96C-745EA87C355F}"/>
              </a:ext>
            </a:extLst>
          </p:cNvPr>
          <p:cNvSpPr txBox="1"/>
          <p:nvPr/>
        </p:nvSpPr>
        <p:spPr>
          <a:xfrm>
            <a:off x="1494972" y="50722"/>
            <a:ext cx="9726597" cy="707886"/>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dirty="0">
                <a:solidFill>
                  <a:schemeClr val="accent6">
                    <a:lumMod val="75000"/>
                  </a:schemeClr>
                </a:solidFill>
              </a:rPr>
              <a:t>DIMENSIÓN 3 GESTION CON VALORES PARA RESULTADOS 2019 - 2020 </a:t>
            </a:r>
          </a:p>
          <a:p>
            <a:pPr lvl="0">
              <a:defRPr/>
            </a:pPr>
            <a:r>
              <a:rPr lang="es-CO" dirty="0">
                <a:solidFill>
                  <a:schemeClr val="accent6">
                    <a:lumMod val="75000"/>
                  </a:schemeClr>
                </a:solidFill>
              </a:rPr>
              <a:t>Evolución </a:t>
            </a:r>
            <a:r>
              <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Política de Defensa Jurídica 82,6 (1,9</a:t>
            </a:r>
            <a:r>
              <a:rPr lang="es-CO" dirty="0">
                <a:solidFill>
                  <a:schemeClr val="accent6">
                    <a:lumMod val="75000"/>
                  </a:schemeClr>
                </a:solidFill>
              </a:rPr>
              <a:t>) Oficina Jurídica</a:t>
            </a:r>
            <a:endPar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236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A3307BB8-737A-41BC-A703-35CAFB0334A1}"/>
              </a:ext>
            </a:extLst>
          </p:cNvPr>
          <p:cNvSpPr txBox="1"/>
          <p:nvPr/>
        </p:nvSpPr>
        <p:spPr>
          <a:xfrm>
            <a:off x="7049276" y="827316"/>
            <a:ext cx="9127553" cy="400110"/>
          </a:xfrm>
          <a:prstGeom prst="rect">
            <a:avLst/>
          </a:prstGeom>
          <a:noFill/>
        </p:spPr>
        <p:txBody>
          <a:bodyPr wrap="square" rtlCol="0">
            <a:spAutoFit/>
          </a:bodyPr>
          <a:lstStyle>
            <a:defPPr>
              <a:defRPr lang="es-CO"/>
            </a:defPPr>
            <a:lvl1pPr>
              <a:defRPr sz="2800" b="1">
                <a:solidFill>
                  <a:schemeClr val="accent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prstClr val="white"/>
                </a:solidFill>
                <a:effectLst/>
                <a:uLnTx/>
                <a:uFillTx/>
                <a:latin typeface="Calibri" panose="020F0502020204030204"/>
                <a:ea typeface="+mn-ea"/>
                <a:cs typeface="+mn-cs"/>
              </a:rPr>
              <a:t>Política Fortalecimiento Organizacional</a:t>
            </a:r>
          </a:p>
        </p:txBody>
      </p:sp>
      <p:sp>
        <p:nvSpPr>
          <p:cNvPr id="12" name="Rectángulo: esquina doblada 11">
            <a:extLst>
              <a:ext uri="{FF2B5EF4-FFF2-40B4-BE49-F238E27FC236}">
                <a16:creationId xmlns:a16="http://schemas.microsoft.com/office/drawing/2014/main" id="{50A7EDED-E71D-4FF3-B759-25A4CD329019}"/>
              </a:ext>
            </a:extLst>
          </p:cNvPr>
          <p:cNvSpPr/>
          <p:nvPr/>
        </p:nvSpPr>
        <p:spPr>
          <a:xfrm>
            <a:off x="8556171" y="1666350"/>
            <a:ext cx="3056881" cy="5569446"/>
          </a:xfrm>
          <a:prstGeom prst="foldedCorner">
            <a:avLst/>
          </a:prstGeom>
        </p:spPr>
        <p:txBody>
          <a:bodyPr wrap="square">
            <a:spAutoFit/>
          </a:bodyPr>
          <a:lstStyle/>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a:p>
            <a:pPr fontAlgn="b"/>
            <a:r>
              <a:rPr lang="es-CO" b="1" dirty="0">
                <a:solidFill>
                  <a:schemeClr val="accent6">
                    <a:lumMod val="75000"/>
                  </a:schemeClr>
                </a:solidFill>
                <a:latin typeface="Calibri" panose="020F0502020204030204"/>
              </a:rPr>
              <a:t>RECOMENDACIONES</a:t>
            </a:r>
          </a:p>
          <a:p>
            <a:pPr fontAlgn="b"/>
            <a:endParaRPr lang="es-CO"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b="1" dirty="0">
                <a:latin typeface="Calibri" panose="020F0502020204030204"/>
              </a:rPr>
              <a:t>Establecer la política o lineamientos para el uso de bienes con material reciclado</a:t>
            </a:r>
            <a:r>
              <a:rPr lang="es-MX" b="1" dirty="0">
                <a:solidFill>
                  <a:schemeClr val="accent6">
                    <a:lumMod val="75000"/>
                  </a:schemeClr>
                </a:solidFill>
                <a:latin typeface="Calibri" panose="020F0502020204030204"/>
              </a:rPr>
              <a:t>.</a:t>
            </a:r>
          </a:p>
          <a:p>
            <a:pPr marL="285750" indent="-285750" fontAlgn="b">
              <a:buFont typeface="Arial" panose="020B0604020202020204" pitchFamily="34" charset="0"/>
              <a:buChar char="•"/>
            </a:pPr>
            <a:endParaRPr lang="es-CO" b="1" dirty="0">
              <a:solidFill>
                <a:schemeClr val="accent6">
                  <a:lumMod val="75000"/>
                </a:schemeClr>
              </a:solidFill>
              <a:latin typeface="Calibri" panose="020F0502020204030204"/>
            </a:endParaRPr>
          </a:p>
          <a:p>
            <a:pPr fontAlgn="b"/>
            <a:r>
              <a:rPr lang="es-CO" b="1" dirty="0">
                <a:solidFill>
                  <a:schemeClr val="accent6">
                    <a:lumMod val="75000"/>
                  </a:schemeClr>
                </a:solidFill>
                <a:latin typeface="Calibri" panose="020F0502020204030204"/>
              </a:rPr>
              <a:t>En estos índices se califican temas como: procesos, organización de la planta, manejo de bienes y política ambiental </a:t>
            </a:r>
          </a:p>
          <a:p>
            <a:pPr fontAlgn="b"/>
            <a:endParaRPr lang="es-CO" b="1" dirty="0">
              <a:solidFill>
                <a:schemeClr val="accent6">
                  <a:lumMod val="75000"/>
                </a:schemeClr>
              </a:solidFill>
              <a:latin typeface="Calibri" panose="020F0502020204030204"/>
            </a:endParaRPr>
          </a:p>
          <a:p>
            <a:pPr fontAlgn="b"/>
            <a:endParaRPr lang="es-CO" b="1" dirty="0">
              <a:solidFill>
                <a:schemeClr val="accent6">
                  <a:lumMod val="75000"/>
                </a:schemeClr>
              </a:solidFill>
              <a:latin typeface="Calibri" panose="020F0502020204030204"/>
            </a:endParaRPr>
          </a:p>
        </p:txBody>
      </p:sp>
      <p:sp>
        <p:nvSpPr>
          <p:cNvPr id="8" name="CuadroTexto 7">
            <a:extLst>
              <a:ext uri="{FF2B5EF4-FFF2-40B4-BE49-F238E27FC236}">
                <a16:creationId xmlns:a16="http://schemas.microsoft.com/office/drawing/2014/main" id="{266A0577-CB07-432E-ADA7-FF8D943CAD47}"/>
              </a:ext>
            </a:extLst>
          </p:cNvPr>
          <p:cNvSpPr txBox="1"/>
          <p:nvPr/>
        </p:nvSpPr>
        <p:spPr>
          <a:xfrm>
            <a:off x="1582058" y="644326"/>
            <a:ext cx="9726597" cy="707886"/>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dirty="0">
                <a:solidFill>
                  <a:schemeClr val="accent6">
                    <a:lumMod val="75000"/>
                  </a:schemeClr>
                </a:solidFill>
              </a:rPr>
              <a:t>DIMENSIÓN 3 GESTION CON VALORES PARA RESULTADOS 2019 - 2020 </a:t>
            </a:r>
          </a:p>
          <a:p>
            <a:pPr lvl="0">
              <a:defRPr/>
            </a:pPr>
            <a:r>
              <a:rPr lang="es-CO" dirty="0">
                <a:solidFill>
                  <a:schemeClr val="accent6">
                    <a:lumMod val="75000"/>
                  </a:schemeClr>
                </a:solidFill>
              </a:rPr>
              <a:t>Evolución </a:t>
            </a:r>
            <a:r>
              <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Política de Fortalecimiento Organizacional 82,9 (6,1</a:t>
            </a:r>
            <a:r>
              <a:rPr lang="es-CO" dirty="0">
                <a:solidFill>
                  <a:schemeClr val="accent6">
                    <a:lumMod val="75000"/>
                  </a:schemeClr>
                </a:solidFill>
              </a:rPr>
              <a:t>) Dir. Planeación</a:t>
            </a:r>
            <a:endPar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pic>
        <p:nvPicPr>
          <p:cNvPr id="2" name="Imagen 1">
            <a:extLst>
              <a:ext uri="{FF2B5EF4-FFF2-40B4-BE49-F238E27FC236}">
                <a16:creationId xmlns:a16="http://schemas.microsoft.com/office/drawing/2014/main" id="{9B9A26AE-C8A1-47E5-A8FA-3B68C16FA163}"/>
              </a:ext>
            </a:extLst>
          </p:cNvPr>
          <p:cNvPicPr>
            <a:picLocks noChangeAspect="1"/>
          </p:cNvPicPr>
          <p:nvPr/>
        </p:nvPicPr>
        <p:blipFill rotWithShape="1">
          <a:blip r:embed="rId4"/>
          <a:srcRect b="56953"/>
          <a:stretch/>
        </p:blipFill>
        <p:spPr>
          <a:xfrm>
            <a:off x="470186" y="2002972"/>
            <a:ext cx="7577985" cy="2630714"/>
          </a:xfrm>
          <a:prstGeom prst="rect">
            <a:avLst/>
          </a:prstGeom>
        </p:spPr>
      </p:pic>
      <p:pic>
        <p:nvPicPr>
          <p:cNvPr id="13" name="Imagen 12">
            <a:extLst>
              <a:ext uri="{FF2B5EF4-FFF2-40B4-BE49-F238E27FC236}">
                <a16:creationId xmlns:a16="http://schemas.microsoft.com/office/drawing/2014/main" id="{C8DFD76F-A46C-4771-8561-2574F5887CC4}"/>
              </a:ext>
            </a:extLst>
          </p:cNvPr>
          <p:cNvPicPr>
            <a:picLocks noChangeAspect="1"/>
          </p:cNvPicPr>
          <p:nvPr/>
        </p:nvPicPr>
        <p:blipFill rotWithShape="1">
          <a:blip r:embed="rId5"/>
          <a:srcRect l="86130" t="43985" b="43894"/>
          <a:stretch/>
        </p:blipFill>
        <p:spPr>
          <a:xfrm>
            <a:off x="7150876" y="3158415"/>
            <a:ext cx="998895" cy="956383"/>
          </a:xfrm>
          <a:prstGeom prst="rect">
            <a:avLst/>
          </a:prstGeom>
        </p:spPr>
      </p:pic>
    </p:spTree>
    <p:extLst>
      <p:ext uri="{BB962C8B-B14F-4D97-AF65-F5344CB8AC3E}">
        <p14:creationId xmlns:p14="http://schemas.microsoft.com/office/powerpoint/2010/main" val="102969248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esquina doblada 11">
            <a:extLst>
              <a:ext uri="{FF2B5EF4-FFF2-40B4-BE49-F238E27FC236}">
                <a16:creationId xmlns:a16="http://schemas.microsoft.com/office/drawing/2014/main" id="{50A7EDED-E71D-4FF3-B759-25A4CD329019}"/>
              </a:ext>
            </a:extLst>
          </p:cNvPr>
          <p:cNvSpPr/>
          <p:nvPr/>
        </p:nvSpPr>
        <p:spPr>
          <a:xfrm>
            <a:off x="7696200" y="1621971"/>
            <a:ext cx="3916852" cy="4863465"/>
          </a:xfrm>
          <a:prstGeom prst="foldedCorner">
            <a:avLst/>
          </a:prstGeom>
        </p:spPr>
        <p:txBody>
          <a:bodyPr wrap="square">
            <a:spAutoFit/>
          </a:bodyPr>
          <a:lstStyle/>
          <a:p>
            <a:pPr fontAlgn="b"/>
            <a:r>
              <a:rPr lang="es-CO" b="1" dirty="0">
                <a:solidFill>
                  <a:schemeClr val="accent6">
                    <a:lumMod val="75000"/>
                  </a:schemeClr>
                </a:solidFill>
                <a:latin typeface="Calibri" panose="020F0502020204030204"/>
              </a:rPr>
              <a:t>RECOMENDACIONES:</a:t>
            </a:r>
          </a:p>
          <a:p>
            <a:pPr fontAlgn="b"/>
            <a:endParaRPr lang="es-CO"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MX" dirty="0">
                <a:latin typeface="Calibri" panose="020F0502020204030204"/>
              </a:rPr>
              <a:t>Inscribir en el Sistema Único de Información de Trámites - SUIT todos los trámites de la entidad.</a:t>
            </a:r>
            <a:endParaRPr lang="es-CO" dirty="0">
              <a:latin typeface="Calibri" panose="020F0502020204030204"/>
            </a:endParaRPr>
          </a:p>
          <a:p>
            <a:pPr marL="285750" indent="-285750" fontAlgn="b">
              <a:buFont typeface="Arial" panose="020B0604020202020204" pitchFamily="34" charset="0"/>
              <a:buChar char="•"/>
            </a:pPr>
            <a:endParaRPr lang="es-CO" dirty="0">
              <a:latin typeface="Calibri" panose="020F0502020204030204"/>
            </a:endParaRPr>
          </a:p>
          <a:p>
            <a:pPr marL="285750" indent="-285750" fontAlgn="b">
              <a:buFont typeface="Arial" panose="020B0604020202020204" pitchFamily="34" charset="0"/>
              <a:buChar char="•"/>
            </a:pPr>
            <a:r>
              <a:rPr lang="es-MX" dirty="0">
                <a:latin typeface="Calibri" panose="020F0502020204030204"/>
              </a:rPr>
              <a:t>Reducir los costos de los trámites, mediante las acciones de racionalización de trámites /otros procedimientos administrativos implementados por la entidad.</a:t>
            </a:r>
            <a:endParaRPr lang="es-CO" dirty="0">
              <a:latin typeface="Calibri" panose="020F0502020204030204"/>
            </a:endParaRPr>
          </a:p>
          <a:p>
            <a:pPr marL="285750" indent="-285750" fontAlgn="b">
              <a:buFont typeface="Arial" panose="020B0604020202020204" pitchFamily="34" charset="0"/>
              <a:buChar char="•"/>
            </a:pPr>
            <a:endParaRPr lang="es-CO" dirty="0">
              <a:latin typeface="Calibri" panose="020F0502020204030204"/>
            </a:endParaRPr>
          </a:p>
          <a:p>
            <a:pPr marL="285750" indent="-285750" fontAlgn="b">
              <a:buFont typeface="Arial" panose="020B0604020202020204" pitchFamily="34" charset="0"/>
              <a:buChar char="•"/>
            </a:pPr>
            <a:r>
              <a:rPr lang="es-MX" dirty="0">
                <a:latin typeface="Calibri" panose="020F0502020204030204"/>
              </a:rPr>
              <a:t>Garantizar que se lleve a cabo la racionalización de los OPAS que se planeó hacer para la vigencia.</a:t>
            </a:r>
            <a:endParaRPr lang="es-CO" b="1" dirty="0">
              <a:solidFill>
                <a:schemeClr val="accent6">
                  <a:lumMod val="75000"/>
                </a:schemeClr>
              </a:solidFill>
              <a:latin typeface="Calibri" panose="020F0502020204030204"/>
            </a:endParaRPr>
          </a:p>
        </p:txBody>
      </p:sp>
      <p:graphicFrame>
        <p:nvGraphicFramePr>
          <p:cNvPr id="9" name="Gráfico 8">
            <a:extLst>
              <a:ext uri="{FF2B5EF4-FFF2-40B4-BE49-F238E27FC236}">
                <a16:creationId xmlns:a16="http://schemas.microsoft.com/office/drawing/2014/main" id="{233E7741-2FB6-4BCF-A154-29B8FF5486FA}"/>
              </a:ext>
            </a:extLst>
          </p:cNvPr>
          <p:cNvGraphicFramePr>
            <a:graphicFrameLocks noGrp="1"/>
          </p:cNvGraphicFramePr>
          <p:nvPr>
            <p:extLst>
              <p:ext uri="{D42A27DB-BD31-4B8C-83A1-F6EECF244321}">
                <p14:modId xmlns:p14="http://schemas.microsoft.com/office/powerpoint/2010/main" val="1073962206"/>
              </p:ext>
            </p:extLst>
          </p:nvPr>
        </p:nvGraphicFramePr>
        <p:xfrm>
          <a:off x="87086" y="926740"/>
          <a:ext cx="7113134" cy="5348226"/>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5AACD741-1B2E-467B-B91D-C7217F439E36}"/>
              </a:ext>
            </a:extLst>
          </p:cNvPr>
          <p:cNvSpPr txBox="1"/>
          <p:nvPr/>
        </p:nvSpPr>
        <p:spPr>
          <a:xfrm>
            <a:off x="1494972" y="40632"/>
            <a:ext cx="9726597" cy="707886"/>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dirty="0">
                <a:solidFill>
                  <a:schemeClr val="accent6">
                    <a:lumMod val="75000"/>
                  </a:schemeClr>
                </a:solidFill>
              </a:rPr>
              <a:t>DIMENSIÓN 3 GESTION CON VALORES PARA RESULTADOS 2019 - 2020 </a:t>
            </a:r>
          </a:p>
          <a:p>
            <a:pPr lvl="0">
              <a:defRPr/>
            </a:pPr>
            <a:r>
              <a:rPr lang="es-CO" dirty="0">
                <a:solidFill>
                  <a:schemeClr val="accent6">
                    <a:lumMod val="75000"/>
                  </a:schemeClr>
                </a:solidFill>
              </a:rPr>
              <a:t>Evolución </a:t>
            </a:r>
            <a:r>
              <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Política de Racionalización de Trámites 90,7 (2,7</a:t>
            </a:r>
            <a:r>
              <a:rPr lang="es-CO" dirty="0">
                <a:solidFill>
                  <a:schemeClr val="accent6">
                    <a:lumMod val="75000"/>
                  </a:schemeClr>
                </a:solidFill>
              </a:rPr>
              <a:t>) Dir. Planeación</a:t>
            </a:r>
            <a:endPar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37917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1ACE39-FC5E-4D73-9B29-4006E16F0A21}"/>
              </a:ext>
            </a:extLst>
          </p:cNvPr>
          <p:cNvSpPr txBox="1"/>
          <p:nvPr/>
        </p:nvSpPr>
        <p:spPr>
          <a:xfrm>
            <a:off x="1494972" y="40632"/>
            <a:ext cx="9726597" cy="707886"/>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dirty="0">
                <a:solidFill>
                  <a:schemeClr val="accent6">
                    <a:lumMod val="75000"/>
                  </a:schemeClr>
                </a:solidFill>
              </a:rPr>
              <a:t>DIMENSIÓN 4 EVALUACIÓN DE RESULTADOS 2019 - 2020 </a:t>
            </a:r>
          </a:p>
          <a:p>
            <a:pPr lvl="0">
              <a:defRPr/>
            </a:pPr>
            <a:r>
              <a:rPr lang="es-CO" dirty="0">
                <a:solidFill>
                  <a:schemeClr val="accent6">
                    <a:lumMod val="75000"/>
                  </a:schemeClr>
                </a:solidFill>
              </a:rPr>
              <a:t>Evolución </a:t>
            </a:r>
            <a:r>
              <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Política de Seguimiento y Evaluación  (2,7</a:t>
            </a:r>
            <a:r>
              <a:rPr lang="es-CO" dirty="0">
                <a:solidFill>
                  <a:schemeClr val="accent6">
                    <a:lumMod val="75000"/>
                  </a:schemeClr>
                </a:solidFill>
              </a:rPr>
              <a:t>) Dir. Planeación</a:t>
            </a:r>
            <a:endParaRPr kumimoji="0" lang="es-CO"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graphicFrame>
        <p:nvGraphicFramePr>
          <p:cNvPr id="3" name="Gráfico 2">
            <a:extLst>
              <a:ext uri="{FF2B5EF4-FFF2-40B4-BE49-F238E27FC236}">
                <a16:creationId xmlns:a16="http://schemas.microsoft.com/office/drawing/2014/main" id="{24AAAA6E-994C-4A85-B61D-E56BF2B751D9}"/>
              </a:ext>
            </a:extLst>
          </p:cNvPr>
          <p:cNvGraphicFramePr>
            <a:graphicFrameLocks noGrp="1"/>
          </p:cNvGraphicFramePr>
          <p:nvPr>
            <p:extLst>
              <p:ext uri="{D42A27DB-BD31-4B8C-83A1-F6EECF244321}">
                <p14:modId xmlns:p14="http://schemas.microsoft.com/office/powerpoint/2010/main" val="4045999359"/>
              </p:ext>
            </p:extLst>
          </p:nvPr>
        </p:nvGraphicFramePr>
        <p:xfrm>
          <a:off x="335854" y="1227489"/>
          <a:ext cx="10885715" cy="47666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296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08688-E7BC-428F-884C-ECFD5CEB9F0D}"/>
              </a:ext>
            </a:extLst>
          </p:cNvPr>
          <p:cNvSpPr>
            <a:spLocks noGrp="1"/>
          </p:cNvSpPr>
          <p:nvPr>
            <p:ph type="title"/>
          </p:nvPr>
        </p:nvSpPr>
        <p:spPr/>
        <p:txBody>
          <a:bodyPr/>
          <a:lstStyle/>
          <a:p>
            <a:pPr algn="ctr"/>
            <a:r>
              <a:rPr lang="es-ES" dirty="0">
                <a:latin typeface="+mn-lt"/>
              </a:rPr>
              <a:t>AGENDA</a:t>
            </a:r>
            <a:endParaRPr lang="es-CO" dirty="0">
              <a:latin typeface="+mn-lt"/>
            </a:endParaRPr>
          </a:p>
        </p:txBody>
      </p:sp>
      <p:sp>
        <p:nvSpPr>
          <p:cNvPr id="3" name="Marcador de contenido 2">
            <a:extLst>
              <a:ext uri="{FF2B5EF4-FFF2-40B4-BE49-F238E27FC236}">
                <a16:creationId xmlns:a16="http://schemas.microsoft.com/office/drawing/2014/main" id="{EAF8A709-7A22-469E-9745-EE1C3E3EF8AC}"/>
              </a:ext>
            </a:extLst>
          </p:cNvPr>
          <p:cNvSpPr>
            <a:spLocks noGrp="1"/>
          </p:cNvSpPr>
          <p:nvPr>
            <p:ph idx="1"/>
          </p:nvPr>
        </p:nvSpPr>
        <p:spPr/>
        <p:txBody>
          <a:bodyPr/>
          <a:lstStyle/>
          <a:p>
            <a:r>
              <a:rPr lang="es-ES" dirty="0"/>
              <a:t>1. Evolución FURAG 2018 – 2020.</a:t>
            </a:r>
          </a:p>
          <a:p>
            <a:r>
              <a:rPr lang="es-ES" dirty="0"/>
              <a:t>2. Aprobación Plan de Acción MIPG 2021 – 2022.</a:t>
            </a:r>
          </a:p>
          <a:p>
            <a:r>
              <a:rPr lang="es-ES" dirty="0"/>
              <a:t>3.  Ajuste Plan de Acción 2021.</a:t>
            </a:r>
            <a:endParaRPr lang="es-CO" dirty="0"/>
          </a:p>
        </p:txBody>
      </p:sp>
    </p:spTree>
    <p:extLst>
      <p:ext uri="{BB962C8B-B14F-4D97-AF65-F5344CB8AC3E}">
        <p14:creationId xmlns:p14="http://schemas.microsoft.com/office/powerpoint/2010/main" val="243629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8F78EA7-C836-4F85-9167-F3FC8E241197}"/>
              </a:ext>
            </a:extLst>
          </p:cNvPr>
          <p:cNvSpPr txBox="1"/>
          <p:nvPr/>
        </p:nvSpPr>
        <p:spPr>
          <a:xfrm>
            <a:off x="1473637" y="64666"/>
            <a:ext cx="9488557" cy="769441"/>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sz="2200" dirty="0">
                <a:solidFill>
                  <a:schemeClr val="accent6">
                    <a:lumMod val="75000"/>
                  </a:schemeClr>
                </a:solidFill>
              </a:rPr>
              <a:t>DIMENSIÓN 5 DE </a:t>
            </a: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COMUNICACIÓN E INFORMACIÓN 2019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de Gestión Documental 75,5 (-8,6) -  Dir. Administrativa</a:t>
            </a:r>
          </a:p>
        </p:txBody>
      </p:sp>
      <p:sp>
        <p:nvSpPr>
          <p:cNvPr id="8" name="Rectángulo 7">
            <a:extLst>
              <a:ext uri="{FF2B5EF4-FFF2-40B4-BE49-F238E27FC236}">
                <a16:creationId xmlns:a16="http://schemas.microsoft.com/office/drawing/2014/main" id="{B60F6EFF-C21E-4325-9503-B6845FF5BE8E}"/>
              </a:ext>
            </a:extLst>
          </p:cNvPr>
          <p:cNvSpPr/>
          <p:nvPr/>
        </p:nvSpPr>
        <p:spPr>
          <a:xfrm>
            <a:off x="6236677" y="872598"/>
            <a:ext cx="5692912" cy="5878532"/>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2000" b="1" dirty="0">
                <a:solidFill>
                  <a:schemeClr val="accent6">
                    <a:lumMod val="75000"/>
                  </a:schemeClr>
                </a:solidFill>
                <a:latin typeface="Calibri" panose="020F0502020204030204"/>
              </a:rPr>
              <a:t>RECOMENDACIONES</a:t>
            </a:r>
            <a:endParaRPr kumimoji="0" lang="es-ES"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Tablas de Valoración Documental</a:t>
            </a:r>
            <a:r>
              <a:rPr kumimoji="0" lang="es-E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rPr>
              <a:t>Implementar, aplicar  y publicar en la WEB  (Fondo Documental Acumulado).</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Plan de Preservación Digital: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Definir el </a:t>
            </a: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modelo de requisitos de gestión para los documentos electrónicos</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Estrategias de preservación digital: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Definir, documentar y ejecutar </a:t>
            </a: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e (migración, conversión, </a:t>
            </a:r>
            <a:r>
              <a:rPr kumimoji="0" lang="es-ES" sz="1800" b="1" i="0" u="none" strike="noStrike" kern="1200" cap="none" spc="0" normalizeH="0" baseline="0" noProof="0" dirty="0" err="1">
                <a:ln>
                  <a:noFill/>
                </a:ln>
                <a:solidFill>
                  <a:prstClr val="black"/>
                </a:solidFill>
                <a:effectLst/>
                <a:uLnTx/>
                <a:uFillTx/>
                <a:latin typeface="Calibri" panose="020F0502020204030204"/>
                <a:ea typeface="+mn-ea"/>
                <a:cs typeface="+mn-cs"/>
              </a:rPr>
              <a:t>refreshing</a:t>
            </a: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Sistema de Gestión de Documentos Electrónicos de Archivo –SGDEA:</a:t>
            </a:r>
            <a:r>
              <a:rPr kumimoji="0" lang="es-E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a:t>
            </a:r>
            <a:r>
              <a:rPr lang="es-ES" b="1" dirty="0">
                <a:latin typeface="Calibri" panose="020F0502020204030204"/>
              </a:rPr>
              <a:t>Implementar</a:t>
            </a:r>
            <a:r>
              <a:rPr lang="es-ES" dirty="0">
                <a:latin typeface="Calibri" panose="020F0502020204030204"/>
              </a:rPr>
              <a:t> </a:t>
            </a:r>
            <a:r>
              <a:rPr kumimoji="0" lang="es-ES" sz="1800" b="0" i="0" u="none" strike="noStrike" kern="1200" cap="none" spc="0" normalizeH="0" baseline="0" noProof="0" dirty="0">
                <a:ln>
                  <a:noFill/>
                </a:ln>
                <a:effectLst/>
                <a:uLnTx/>
                <a:uFillTx/>
                <a:latin typeface="Calibri" panose="020F0502020204030204"/>
                <a:ea typeface="+mn-ea"/>
                <a:cs typeface="+mn-cs"/>
              </a:rPr>
              <a:t>en la entidad</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fontAlgn="b">
              <a:buFont typeface="Arial" panose="020B0604020202020204" pitchFamily="34" charset="0"/>
              <a:buChar char="•"/>
            </a:pPr>
            <a:r>
              <a:rPr kumimoji="0" lang="es-E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Sistema Integrado de Conservación – SIC</a:t>
            </a:r>
            <a:r>
              <a:rPr lang="es-ES" dirty="0">
                <a:solidFill>
                  <a:schemeClr val="accent6">
                    <a:lumMod val="75000"/>
                  </a:schemeClr>
                </a:solidFill>
                <a:latin typeface="Calibri" panose="020F0502020204030204"/>
              </a:rPr>
              <a:t>: </a:t>
            </a:r>
            <a:r>
              <a:rPr lang="es-ES" b="1" dirty="0">
                <a:solidFill>
                  <a:prstClr val="black"/>
                </a:solidFill>
              </a:rPr>
              <a:t>Implementar </a:t>
            </a:r>
            <a:r>
              <a:rPr lang="es-ES" dirty="0">
                <a:solidFill>
                  <a:prstClr val="black"/>
                </a:solidFill>
              </a:rPr>
              <a:t>el de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la entidad.</a:t>
            </a:r>
            <a:endPar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Custodia de los documentos: </a:t>
            </a: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presupuesto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para atender los requerimientos de custodia</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 name="Imagen 2">
            <a:extLst>
              <a:ext uri="{FF2B5EF4-FFF2-40B4-BE49-F238E27FC236}">
                <a16:creationId xmlns:a16="http://schemas.microsoft.com/office/drawing/2014/main" id="{F8078483-0CF3-495E-86DB-22F5CDDB1F44}"/>
              </a:ext>
            </a:extLst>
          </p:cNvPr>
          <p:cNvPicPr>
            <a:picLocks noChangeAspect="1"/>
          </p:cNvPicPr>
          <p:nvPr/>
        </p:nvPicPr>
        <p:blipFill>
          <a:blip r:embed="rId2"/>
          <a:stretch>
            <a:fillRect/>
          </a:stretch>
        </p:blipFill>
        <p:spPr>
          <a:xfrm>
            <a:off x="318684" y="872598"/>
            <a:ext cx="5528790" cy="5774945"/>
          </a:xfrm>
          <a:prstGeom prst="rect">
            <a:avLst/>
          </a:prstGeom>
        </p:spPr>
      </p:pic>
      <p:sp>
        <p:nvSpPr>
          <p:cNvPr id="4" name="Flecha: hacia abajo 3">
            <a:extLst>
              <a:ext uri="{FF2B5EF4-FFF2-40B4-BE49-F238E27FC236}">
                <a16:creationId xmlns:a16="http://schemas.microsoft.com/office/drawing/2014/main" id="{EDEF1496-DB31-4E49-AA6D-86B2692B79C3}"/>
              </a:ext>
            </a:extLst>
          </p:cNvPr>
          <p:cNvSpPr/>
          <p:nvPr/>
        </p:nvSpPr>
        <p:spPr>
          <a:xfrm>
            <a:off x="508000" y="2496903"/>
            <a:ext cx="167249" cy="2744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hacia abajo 6">
            <a:extLst>
              <a:ext uri="{FF2B5EF4-FFF2-40B4-BE49-F238E27FC236}">
                <a16:creationId xmlns:a16="http://schemas.microsoft.com/office/drawing/2014/main" id="{51A3E6D4-9C11-4F60-BE87-B7E13222516D}"/>
              </a:ext>
            </a:extLst>
          </p:cNvPr>
          <p:cNvSpPr/>
          <p:nvPr/>
        </p:nvSpPr>
        <p:spPr>
          <a:xfrm>
            <a:off x="192072" y="4731321"/>
            <a:ext cx="167249" cy="2744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437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D6782F8-559E-4795-94F4-60A817E85501}"/>
              </a:ext>
            </a:extLst>
          </p:cNvPr>
          <p:cNvSpPr txBox="1"/>
          <p:nvPr/>
        </p:nvSpPr>
        <p:spPr>
          <a:xfrm>
            <a:off x="2070672" y="0"/>
            <a:ext cx="8495725" cy="830997"/>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sz="2400" dirty="0">
                <a:solidFill>
                  <a:schemeClr val="accent6">
                    <a:lumMod val="75000"/>
                  </a:schemeClr>
                </a:solidFill>
              </a:rPr>
              <a:t>DIMENSIÓN 5 DE COMUNICACIÓN E INFORMACIÓN 2019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de Transparencia 93,6  (-2,5) Dir. Planeación</a:t>
            </a:r>
          </a:p>
        </p:txBody>
      </p:sp>
      <p:sp>
        <p:nvSpPr>
          <p:cNvPr id="9" name="Rectángulo 8">
            <a:extLst>
              <a:ext uri="{FF2B5EF4-FFF2-40B4-BE49-F238E27FC236}">
                <a16:creationId xmlns:a16="http://schemas.microsoft.com/office/drawing/2014/main" id="{40DF3C17-461F-4A3A-A97E-E76BA48BD30A}"/>
              </a:ext>
            </a:extLst>
          </p:cNvPr>
          <p:cNvSpPr/>
          <p:nvPr/>
        </p:nvSpPr>
        <p:spPr>
          <a:xfrm>
            <a:off x="6850966" y="805553"/>
            <a:ext cx="5120442" cy="5786199"/>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RECOMENDACIONES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000000"/>
                </a:solidFill>
                <a:effectLst/>
                <a:uLnTx/>
                <a:uFillTx/>
                <a:latin typeface="Calibri" panose="020F0502020204030204"/>
                <a:ea typeface="+mn-ea"/>
                <a:cs typeface="+mn-cs"/>
              </a:rPr>
              <a:t>GESTIÓN DOCUMENTAL  (Dir. Administrativa)</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INTEGRIDAD (Dir. Gestión Humana)</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ACCESO A INFORMACIÓN DISCAPACIDAD </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 Dir. Admistrativa, </a:t>
            </a:r>
            <a:r>
              <a:rPr kumimoji="0" lang="es-ES" sz="1400" b="1" i="0" u="none" strike="noStrike" kern="1200" cap="none" spc="0" normalizeH="0" baseline="0" noProof="0" dirty="0" err="1">
                <a:ln>
                  <a:noFill/>
                </a:ln>
                <a:solidFill>
                  <a:prstClr val="black"/>
                </a:solidFill>
                <a:effectLst/>
                <a:uLnTx/>
                <a:uFillTx/>
                <a:latin typeface="Calibri" panose="020F0502020204030204"/>
                <a:ea typeface="+mn-ea"/>
                <a:cs typeface="+mn-cs"/>
              </a:rPr>
              <a:t>SyA</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 y DIT) </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Garantizar el acceso a la información de personas con discapacidad enviando las </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comunicaciones o respuestas a sus grupos de valor </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en un formato que garantiza su </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preservación digital </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a largo plazo y que a su vez es accesible</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SEGURIDAD DIGITAL  </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(DIT) </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Fortalecer las capacidades en seguridad digital</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 a través de </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ejercicios de simulación de incidentes de seguridad digital</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 al interior de la entidad.</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Convenios o acuerdos de intercambio de información</a:t>
            </a:r>
            <a:r>
              <a:rPr kumimoji="0" lang="es-ES" sz="14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para fomentar la investigación, la innovación y el desarrollo de temas relacionados con la defensa y seguridad nacional en el entorno digital. </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s-CO" sz="1400" b="1" dirty="0">
                <a:solidFill>
                  <a:schemeClr val="accent6">
                    <a:lumMod val="75000"/>
                  </a:schemeClr>
                </a:solidFill>
              </a:rPr>
              <a:t>Gestión sistemática y cíclica del riesgo de seguridad digital </a:t>
            </a:r>
            <a:endParaRPr kumimoji="0" lang="es-ES" sz="1400" b="0" i="0" u="none" strike="noStrike" kern="1200" cap="none" spc="0" normalizeH="0" baseline="0" noProof="0" dirty="0">
              <a:ln>
                <a:noFill/>
              </a:ln>
              <a:solidFill>
                <a:schemeClr val="accent6">
                  <a:lumMod val="75000"/>
                </a:schemeClr>
              </a:solidFill>
              <a:effectLst/>
              <a:uLnTx/>
              <a:uFillTx/>
              <a:latin typeface="Calibri" panose="020F0502020204030204" pitchFamily="34" charset="0"/>
            </a:endParaRPr>
          </a:p>
        </p:txBody>
      </p:sp>
      <p:graphicFrame>
        <p:nvGraphicFramePr>
          <p:cNvPr id="16" name="Gráfico 15">
            <a:extLst>
              <a:ext uri="{FF2B5EF4-FFF2-40B4-BE49-F238E27FC236}">
                <a16:creationId xmlns:a16="http://schemas.microsoft.com/office/drawing/2014/main" id="{7D8FAB4C-7E9B-47A3-B788-893066A21FAE}"/>
              </a:ext>
            </a:extLst>
          </p:cNvPr>
          <p:cNvGraphicFramePr>
            <a:graphicFrameLocks noGrp="1"/>
          </p:cNvGraphicFramePr>
          <p:nvPr>
            <p:extLst>
              <p:ext uri="{D42A27DB-BD31-4B8C-83A1-F6EECF244321}">
                <p14:modId xmlns:p14="http://schemas.microsoft.com/office/powerpoint/2010/main" val="3722130770"/>
              </p:ext>
            </p:extLst>
          </p:nvPr>
        </p:nvGraphicFramePr>
        <p:xfrm>
          <a:off x="562428" y="707886"/>
          <a:ext cx="5925458" cy="5798364"/>
        </p:xfrm>
        <a:graphic>
          <a:graphicData uri="http://schemas.openxmlformats.org/drawingml/2006/chart">
            <c:chart xmlns:c="http://schemas.openxmlformats.org/drawingml/2006/chart" xmlns:r="http://schemas.openxmlformats.org/officeDocument/2006/relationships" r:id="rId4"/>
          </a:graphicData>
        </a:graphic>
      </p:graphicFrame>
      <p:sp>
        <p:nvSpPr>
          <p:cNvPr id="17" name="Flecha: hacia abajo 16">
            <a:extLst>
              <a:ext uri="{FF2B5EF4-FFF2-40B4-BE49-F238E27FC236}">
                <a16:creationId xmlns:a16="http://schemas.microsoft.com/office/drawing/2014/main" id="{AE0951F7-5CF1-48CF-AA2F-D3A6FEBF37B1}"/>
              </a:ext>
            </a:extLst>
          </p:cNvPr>
          <p:cNvSpPr/>
          <p:nvPr/>
        </p:nvSpPr>
        <p:spPr>
          <a:xfrm>
            <a:off x="406064" y="4924127"/>
            <a:ext cx="167249" cy="2744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hacia abajo 17">
            <a:extLst>
              <a:ext uri="{FF2B5EF4-FFF2-40B4-BE49-F238E27FC236}">
                <a16:creationId xmlns:a16="http://schemas.microsoft.com/office/drawing/2014/main" id="{A0BCAD76-2F79-4D6A-A395-7E1824027472}"/>
              </a:ext>
            </a:extLst>
          </p:cNvPr>
          <p:cNvSpPr/>
          <p:nvPr/>
        </p:nvSpPr>
        <p:spPr>
          <a:xfrm>
            <a:off x="451590" y="3342005"/>
            <a:ext cx="167249" cy="2744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hacia abajo 18">
            <a:extLst>
              <a:ext uri="{FF2B5EF4-FFF2-40B4-BE49-F238E27FC236}">
                <a16:creationId xmlns:a16="http://schemas.microsoft.com/office/drawing/2014/main" id="{52988780-2FE6-4F10-A2C1-3A9CC3D174FE}"/>
              </a:ext>
            </a:extLst>
          </p:cNvPr>
          <p:cNvSpPr/>
          <p:nvPr/>
        </p:nvSpPr>
        <p:spPr>
          <a:xfrm>
            <a:off x="384291" y="5627233"/>
            <a:ext cx="167249" cy="2744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5432700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50CE78B-93CE-4D96-B478-2AEBE3A5453B}"/>
              </a:ext>
            </a:extLst>
          </p:cNvPr>
          <p:cNvGraphicFramePr>
            <a:graphicFrameLocks noGrp="1"/>
          </p:cNvGraphicFramePr>
          <p:nvPr>
            <p:extLst>
              <p:ext uri="{D42A27DB-BD31-4B8C-83A1-F6EECF244321}">
                <p14:modId xmlns:p14="http://schemas.microsoft.com/office/powerpoint/2010/main" val="1512309272"/>
              </p:ext>
            </p:extLst>
          </p:nvPr>
        </p:nvGraphicFramePr>
        <p:xfrm>
          <a:off x="420914" y="1161143"/>
          <a:ext cx="5834744" cy="5044943"/>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49650C47-EFB5-499B-8732-ACEF0CFEB0F8}"/>
              </a:ext>
            </a:extLst>
          </p:cNvPr>
          <p:cNvSpPr txBox="1"/>
          <p:nvPr/>
        </p:nvSpPr>
        <p:spPr>
          <a:xfrm>
            <a:off x="319314" y="0"/>
            <a:ext cx="11524343" cy="830997"/>
          </a:xfrm>
          <a:prstGeom prst="rect">
            <a:avLst/>
          </a:prstGeom>
          <a:noFill/>
        </p:spPr>
        <p:txBody>
          <a:bodyPr wrap="square" rtlCol="0">
            <a:spAutoFit/>
          </a:bodyPr>
          <a:lstStyle>
            <a:defPPr>
              <a:defRPr lang="es-CO"/>
            </a:defPPr>
            <a:lvl1pPr algn="ctr">
              <a:defRPr sz="2000" b="1">
                <a:solidFill>
                  <a:schemeClr val="accent6"/>
                </a:solidFill>
              </a:defRPr>
            </a:lvl1pPr>
          </a:lstStyle>
          <a:p>
            <a:pPr lvl="0">
              <a:defRPr/>
            </a:pPr>
            <a:r>
              <a:rPr lang="es-CO" sz="2400" dirty="0">
                <a:solidFill>
                  <a:schemeClr val="accent6">
                    <a:lumMod val="75000"/>
                  </a:schemeClr>
                </a:solidFill>
              </a:rPr>
              <a:t>DIMENSIÓN 5 DE COMUNICACIÓN E INFORMACIÓN 2019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de Gestión de la Información  Estadística 96,6  (12,1) Dir. Planeación</a:t>
            </a:r>
          </a:p>
        </p:txBody>
      </p:sp>
      <p:sp>
        <p:nvSpPr>
          <p:cNvPr id="6" name="Rectángulo: esquina doblada 5">
            <a:extLst>
              <a:ext uri="{FF2B5EF4-FFF2-40B4-BE49-F238E27FC236}">
                <a16:creationId xmlns:a16="http://schemas.microsoft.com/office/drawing/2014/main" id="{05EBC400-4D39-4310-991A-8523008F3292}"/>
              </a:ext>
            </a:extLst>
          </p:cNvPr>
          <p:cNvSpPr/>
          <p:nvPr/>
        </p:nvSpPr>
        <p:spPr>
          <a:xfrm>
            <a:off x="6866750" y="860026"/>
            <a:ext cx="4599536" cy="6394906"/>
          </a:xfrm>
          <a:prstGeom prst="foldedCorner">
            <a:avLst/>
          </a:prstGeom>
        </p:spPr>
        <p:txBody>
          <a:bodyPr wrap="square">
            <a:spAutoFit/>
          </a:bodyPr>
          <a:lstStyle/>
          <a:p>
            <a:pPr fontAlgn="b"/>
            <a:r>
              <a:rPr lang="es-CO" b="1" dirty="0">
                <a:solidFill>
                  <a:schemeClr val="accent6">
                    <a:lumMod val="75000"/>
                  </a:schemeClr>
                </a:solidFill>
                <a:latin typeface="Calibri" panose="020F0502020204030204"/>
              </a:rPr>
              <a:t>RECOMENDACIONES</a:t>
            </a:r>
          </a:p>
          <a:p>
            <a:pPr fontAlgn="b"/>
            <a:endParaRPr lang="es-CO" b="1" dirty="0">
              <a:solidFill>
                <a:schemeClr val="accent6">
                  <a:lumMod val="75000"/>
                </a:schemeClr>
              </a:solidFill>
              <a:latin typeface="Calibri" panose="020F0502020204030204"/>
            </a:endParaRPr>
          </a:p>
          <a:p>
            <a:pPr marL="285750" indent="-285750" fontAlgn="b">
              <a:buFont typeface="Arial" panose="020B0604020202020204" pitchFamily="34" charset="0"/>
              <a:buChar char="•"/>
            </a:pPr>
            <a:r>
              <a:rPr lang="es-CO" dirty="0">
                <a:latin typeface="Calibri" panose="020F0502020204030204"/>
              </a:rPr>
              <a:t>Incluir en su Plan Estratégico líneas de acción, objetivos, programas que soporten la implementación de los lineamientos definidos por el SEN y  el mejoramiento continuo. </a:t>
            </a:r>
          </a:p>
          <a:p>
            <a:pPr marL="285750" indent="-285750" fontAlgn="b">
              <a:buFont typeface="Arial" panose="020B0604020202020204" pitchFamily="34" charset="0"/>
              <a:buChar char="•"/>
            </a:pPr>
            <a:endParaRPr lang="es-CO" dirty="0">
              <a:latin typeface="Calibri" panose="020F0502020204030204"/>
            </a:endParaRPr>
          </a:p>
          <a:p>
            <a:pPr marL="285750" indent="-285750" fontAlgn="b">
              <a:buFont typeface="Arial" panose="020B0604020202020204" pitchFamily="34" charset="0"/>
              <a:buChar char="•"/>
            </a:pPr>
            <a:r>
              <a:rPr lang="es-CO" dirty="0">
                <a:latin typeface="Calibri" panose="020F0502020204030204"/>
              </a:rPr>
              <a:t>Implementar en los procesos de producción estadística el Código nacional de buenas prácticas estadísticas, los lineamientos generales para el diseño de la operación, los lineamientos para la documentación de metadatos, </a:t>
            </a:r>
          </a:p>
          <a:p>
            <a:pPr marL="285750" indent="-285750" fontAlgn="b">
              <a:buFont typeface="Arial" panose="020B0604020202020204" pitchFamily="34" charset="0"/>
              <a:buChar char="•"/>
            </a:pPr>
            <a:endParaRPr lang="es-CO" dirty="0">
              <a:latin typeface="Calibri" panose="020F0502020204030204"/>
            </a:endParaRPr>
          </a:p>
          <a:p>
            <a:pPr marL="285750" indent="-285750" fontAlgn="b">
              <a:buFont typeface="Arial" panose="020B0604020202020204" pitchFamily="34" charset="0"/>
              <a:buChar char="•"/>
            </a:pPr>
            <a:r>
              <a:rPr lang="es-CO" dirty="0">
                <a:latin typeface="Calibri" panose="020F0502020204030204"/>
              </a:rPr>
              <a:t>Publicar en la página web, para disposición de los grupos de interés, la ficha metodológica de sus operaciones estadística y los protocolos de transferencia de datos de operaciones estadísticas.</a:t>
            </a:r>
            <a:endParaRPr lang="es-CO" b="1" dirty="0">
              <a:solidFill>
                <a:schemeClr val="accent6">
                  <a:lumMod val="75000"/>
                </a:schemeClr>
              </a:solidFill>
              <a:latin typeface="Calibri" panose="020F0502020204030204"/>
            </a:endParaRPr>
          </a:p>
        </p:txBody>
      </p:sp>
    </p:spTree>
    <p:extLst>
      <p:ext uri="{BB962C8B-B14F-4D97-AF65-F5344CB8AC3E}">
        <p14:creationId xmlns:p14="http://schemas.microsoft.com/office/powerpoint/2010/main" val="572573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FAA261F-B1D7-44D5-8AB2-8432CAE3F5D0}"/>
              </a:ext>
            </a:extLst>
          </p:cNvPr>
          <p:cNvSpPr txBox="1"/>
          <p:nvPr/>
        </p:nvSpPr>
        <p:spPr>
          <a:xfrm>
            <a:off x="970568" y="53210"/>
            <a:ext cx="9608336" cy="769441"/>
          </a:xfrm>
          <a:prstGeom prst="rect">
            <a:avLst/>
          </a:prstGeom>
          <a:noFill/>
        </p:spPr>
        <p:txBody>
          <a:bodyPr wrap="square" rtlCol="0">
            <a:spAutoFit/>
          </a:bodyPr>
          <a:lstStyle>
            <a:defPPr>
              <a:defRPr lang="es-CO"/>
            </a:defPPr>
            <a:lvl1pPr algn="ctr">
              <a:defRPr sz="200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DIMENSIÓN 6 GESTIÓN DEL CONOCIMIENTO 2019 - 2020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de Gestión del Conocimiento 91,6 (-4,3) – Dir. Planeación</a:t>
            </a:r>
          </a:p>
        </p:txBody>
      </p:sp>
      <p:sp>
        <p:nvSpPr>
          <p:cNvPr id="14" name="Rectángulo 13">
            <a:extLst>
              <a:ext uri="{FF2B5EF4-FFF2-40B4-BE49-F238E27FC236}">
                <a16:creationId xmlns:a16="http://schemas.microsoft.com/office/drawing/2014/main" id="{40F03330-CF90-4F16-B11F-9662771FF410}"/>
              </a:ext>
            </a:extLst>
          </p:cNvPr>
          <p:cNvSpPr/>
          <p:nvPr/>
        </p:nvSpPr>
        <p:spPr>
          <a:xfrm>
            <a:off x="6591293" y="1037397"/>
            <a:ext cx="5259335" cy="5940088"/>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RECOMENDACIONES :</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 Planeación - Subdirección General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Observatorio de Niñez.</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Participar en redes de conocimiento y en  comunidades de práctica</a:t>
            </a:r>
            <a:r>
              <a:rPr kumimoji="0" lang="es-E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para colaborar con otras entidades en la producción y generación de datos, documentos, información, investigaciones, desarrollos tecnológicos, entre otros.</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s-ES" sz="1600" b="1" dirty="0">
                <a:solidFill>
                  <a:schemeClr val="accent6">
                    <a:lumMod val="75000"/>
                  </a:schemeClr>
                </a:solidFill>
                <a:latin typeface="Calibri" panose="020F0502020204030204" pitchFamily="34" charset="0"/>
              </a:rPr>
              <a:t>Reactivar evaluaciones e investigaciones </a:t>
            </a:r>
            <a:r>
              <a:rPr lang="es-ES" sz="1600" dirty="0">
                <a:solidFill>
                  <a:srgbClr val="000000"/>
                </a:solidFill>
                <a:latin typeface="Calibri" panose="020F0502020204030204" pitchFamily="34" charset="0"/>
              </a:rPr>
              <a:t>suspendidas en el marco del COVID19</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 Planeación: </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Implementación de buenas prácticas.</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Herramienta prototipo (2020)</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Desarrollo de la herramienta (DIT)</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Cooperación convenios (referente)</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Gestión Humana: </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600" b="1"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Herramientas para conservación de conocimiento tácito </a:t>
            </a:r>
            <a:r>
              <a:rPr kumimoji="0" lang="es-E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 servidores públicos.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16" name="Imagen 15">
            <a:extLst>
              <a:ext uri="{FF2B5EF4-FFF2-40B4-BE49-F238E27FC236}">
                <a16:creationId xmlns:a16="http://schemas.microsoft.com/office/drawing/2014/main" id="{11AC3961-523D-4AE8-A670-D5E165B4FEAF}"/>
              </a:ext>
            </a:extLst>
          </p:cNvPr>
          <p:cNvPicPr>
            <a:picLocks noChangeAspect="1"/>
          </p:cNvPicPr>
          <p:nvPr/>
        </p:nvPicPr>
        <p:blipFill>
          <a:blip r:embed="rId2"/>
          <a:stretch>
            <a:fillRect/>
          </a:stretch>
        </p:blipFill>
        <p:spPr>
          <a:xfrm>
            <a:off x="112657" y="858104"/>
            <a:ext cx="6428820" cy="5946686"/>
          </a:xfrm>
          <a:prstGeom prst="rect">
            <a:avLst/>
          </a:prstGeom>
        </p:spPr>
      </p:pic>
      <p:sp>
        <p:nvSpPr>
          <p:cNvPr id="6" name="Flecha: hacia abajo 5">
            <a:extLst>
              <a:ext uri="{FF2B5EF4-FFF2-40B4-BE49-F238E27FC236}">
                <a16:creationId xmlns:a16="http://schemas.microsoft.com/office/drawing/2014/main" id="{64917CC9-2C78-432D-B6FE-F24D92FA3A4C}"/>
              </a:ext>
            </a:extLst>
          </p:cNvPr>
          <p:cNvSpPr/>
          <p:nvPr/>
        </p:nvSpPr>
        <p:spPr>
          <a:xfrm>
            <a:off x="5261317" y="2532185"/>
            <a:ext cx="154745" cy="29542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hacia abajo 17">
            <a:extLst>
              <a:ext uri="{FF2B5EF4-FFF2-40B4-BE49-F238E27FC236}">
                <a16:creationId xmlns:a16="http://schemas.microsoft.com/office/drawing/2014/main" id="{0E48753E-CE83-4266-A72A-587D1AE21394}"/>
              </a:ext>
            </a:extLst>
          </p:cNvPr>
          <p:cNvSpPr/>
          <p:nvPr/>
        </p:nvSpPr>
        <p:spPr>
          <a:xfrm>
            <a:off x="5751341" y="4794739"/>
            <a:ext cx="154745" cy="29542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3204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7693DDD-70E5-4DE2-8632-5E4E7F78236F}"/>
              </a:ext>
            </a:extLst>
          </p:cNvPr>
          <p:cNvSpPr txBox="1"/>
          <p:nvPr/>
        </p:nvSpPr>
        <p:spPr>
          <a:xfrm>
            <a:off x="106621" y="7897"/>
            <a:ext cx="11972495" cy="677108"/>
          </a:xfrm>
          <a:prstGeom prst="rect">
            <a:avLst/>
          </a:prstGeom>
          <a:noFill/>
        </p:spPr>
        <p:txBody>
          <a:bodyPr wrap="square" rtlCol="0">
            <a:spAutoFit/>
          </a:bodyPr>
          <a:lstStyle>
            <a:defPPr>
              <a:defRPr lang="es-CO"/>
            </a:defPPr>
            <a:lvl1pPr algn="ctr">
              <a:defRPr sz="2000" b="1">
                <a:solidFill>
                  <a:schemeClr val="accent6"/>
                </a:solidFil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CO" sz="19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DIMENSIÓN 7 DE CONTROL INTERNO 2019 2020 – Evolución de la política 93,2 (-3,4)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9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de Control Interno 93,2 (-3,4) </a:t>
            </a:r>
          </a:p>
        </p:txBody>
      </p:sp>
      <p:sp>
        <p:nvSpPr>
          <p:cNvPr id="12" name="Rectángulo 11">
            <a:extLst>
              <a:ext uri="{FF2B5EF4-FFF2-40B4-BE49-F238E27FC236}">
                <a16:creationId xmlns:a16="http://schemas.microsoft.com/office/drawing/2014/main" id="{50178507-D613-4DF9-8C8E-03188EB8444A}"/>
              </a:ext>
            </a:extLst>
          </p:cNvPr>
          <p:cNvSpPr/>
          <p:nvPr/>
        </p:nvSpPr>
        <p:spPr>
          <a:xfrm>
            <a:off x="7123887" y="870725"/>
            <a:ext cx="4955230" cy="5632311"/>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RECOMENDACIONES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70AD47"/>
              </a:solidFill>
              <a:effectLst/>
              <a:uLnTx/>
              <a:uFillTx/>
              <a:latin typeface="Calibri" panose="020F0502020204030204"/>
              <a:ea typeface="+mn-ea"/>
              <a:cs typeface="+mn-cs"/>
            </a:endParaRPr>
          </a:p>
          <a:p>
            <a:pPr marR="0" lvl="0" algn="l" defTabSz="914400" rtl="0" eaLnBrk="1" fontAlgn="b" latinLnBrk="0" hangingPunct="1">
              <a:lnSpc>
                <a:spcPct val="100000"/>
              </a:lnSpc>
              <a:spcBef>
                <a:spcPts val="0"/>
              </a:spcBef>
              <a:spcAft>
                <a:spcPts val="0"/>
              </a:spcAft>
              <a:buClrTx/>
              <a:buSzTx/>
              <a:tabLst/>
              <a:defRPr/>
            </a:pPr>
            <a:r>
              <a:rPr kumimoji="0" lang="es-E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Presentar en el Comité CICCI: </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Lineamientos en relación a comunicaciones internas y externas por parte de la Línea Estratégica</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-Lineamientos en relación con generación de alertas y recomendaciones al Comité Institucional de Gestión y Desempeño para la mejora de la gestión</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Evaluación  del cumplimiento de los valores y principios del servicio público </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Incluir en la política de administración del riesgo como criterio los resultados de las evaluaciones llevadas a cabo por organismos de control</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Dirección de Contratación – </a:t>
            </a:r>
            <a:r>
              <a:rPr kumimoji="0" lang="es-ES" sz="1800" b="1" i="0" u="none" strike="noStrike" kern="1200" cap="none" spc="0" normalizeH="0" baseline="0" noProof="0" dirty="0" err="1">
                <a:ln>
                  <a:noFill/>
                </a:ln>
                <a:solidFill>
                  <a:schemeClr val="accent6">
                    <a:lumMod val="75000"/>
                  </a:schemeClr>
                </a:solidFill>
                <a:effectLst/>
                <a:uLnTx/>
                <a:uFillTx/>
                <a:latin typeface="Calibri" panose="020F0502020204030204"/>
                <a:ea typeface="+mn-ea"/>
                <a:cs typeface="+mn-cs"/>
              </a:rPr>
              <a:t>Dir</a:t>
            </a:r>
            <a:r>
              <a:rPr kumimoji="0" lang="es-E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Planeación </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Fortalecer seguimiento a matrices de riesgos de los contratos y a la definición de controles para prevenir materialización del riesgo</a:t>
            </a:r>
            <a:endParaRPr kumimoji="0" lang="es-E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22" name="Gráfico 21">
            <a:extLst>
              <a:ext uri="{FF2B5EF4-FFF2-40B4-BE49-F238E27FC236}">
                <a16:creationId xmlns:a16="http://schemas.microsoft.com/office/drawing/2014/main" id="{52E5AA58-C3B7-4F96-BDFC-09877CB40854}"/>
              </a:ext>
            </a:extLst>
          </p:cNvPr>
          <p:cNvGraphicFramePr>
            <a:graphicFrameLocks noGrp="1"/>
          </p:cNvGraphicFramePr>
          <p:nvPr>
            <p:extLst>
              <p:ext uri="{D42A27DB-BD31-4B8C-83A1-F6EECF244321}">
                <p14:modId xmlns:p14="http://schemas.microsoft.com/office/powerpoint/2010/main" val="269417793"/>
              </p:ext>
            </p:extLst>
          </p:nvPr>
        </p:nvGraphicFramePr>
        <p:xfrm>
          <a:off x="490389" y="1227426"/>
          <a:ext cx="6984468" cy="52272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01948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CAE156-BE9C-406E-A2C8-9AE92A606353}"/>
              </a:ext>
            </a:extLst>
          </p:cNvPr>
          <p:cNvSpPr/>
          <p:nvPr/>
        </p:nvSpPr>
        <p:spPr>
          <a:xfrm>
            <a:off x="760627" y="751344"/>
            <a:ext cx="7468973"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ángulo 3">
            <a:extLst>
              <a:ext uri="{FF2B5EF4-FFF2-40B4-BE49-F238E27FC236}">
                <a16:creationId xmlns:a16="http://schemas.microsoft.com/office/drawing/2014/main" id="{F2D1CCB8-8984-4A5F-AF91-30CD38137969}"/>
              </a:ext>
            </a:extLst>
          </p:cNvPr>
          <p:cNvSpPr/>
          <p:nvPr/>
        </p:nvSpPr>
        <p:spPr>
          <a:xfrm>
            <a:off x="4381166" y="497482"/>
            <a:ext cx="34404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ACCIONES A SEGUIR</a:t>
            </a:r>
          </a:p>
        </p:txBody>
      </p:sp>
      <p:graphicFrame>
        <p:nvGraphicFramePr>
          <p:cNvPr id="5" name="Tabla 4">
            <a:extLst>
              <a:ext uri="{FF2B5EF4-FFF2-40B4-BE49-F238E27FC236}">
                <a16:creationId xmlns:a16="http://schemas.microsoft.com/office/drawing/2014/main" id="{B29253D8-420B-4384-ADCF-D6A0677D8EE8}"/>
              </a:ext>
            </a:extLst>
          </p:cNvPr>
          <p:cNvGraphicFramePr>
            <a:graphicFrameLocks noGrp="1"/>
          </p:cNvGraphicFramePr>
          <p:nvPr>
            <p:extLst>
              <p:ext uri="{D42A27DB-BD31-4B8C-83A1-F6EECF244321}">
                <p14:modId xmlns:p14="http://schemas.microsoft.com/office/powerpoint/2010/main" val="3216324456"/>
              </p:ext>
            </p:extLst>
          </p:nvPr>
        </p:nvGraphicFramePr>
        <p:xfrm>
          <a:off x="1153552" y="1274564"/>
          <a:ext cx="9678572" cy="4124960"/>
        </p:xfrm>
        <a:graphic>
          <a:graphicData uri="http://schemas.openxmlformats.org/drawingml/2006/table">
            <a:tbl>
              <a:tblPr firstRow="1" bandRow="1">
                <a:tableStyleId>{5C22544A-7EE6-4342-B048-85BDC9FD1C3A}</a:tableStyleId>
              </a:tblPr>
              <a:tblGrid>
                <a:gridCol w="5852159">
                  <a:extLst>
                    <a:ext uri="{9D8B030D-6E8A-4147-A177-3AD203B41FA5}">
                      <a16:colId xmlns:a16="http://schemas.microsoft.com/office/drawing/2014/main" val="1650210164"/>
                    </a:ext>
                  </a:extLst>
                </a:gridCol>
                <a:gridCol w="1434905">
                  <a:extLst>
                    <a:ext uri="{9D8B030D-6E8A-4147-A177-3AD203B41FA5}">
                      <a16:colId xmlns:a16="http://schemas.microsoft.com/office/drawing/2014/main" val="2736249669"/>
                    </a:ext>
                  </a:extLst>
                </a:gridCol>
                <a:gridCol w="2391508">
                  <a:extLst>
                    <a:ext uri="{9D8B030D-6E8A-4147-A177-3AD203B41FA5}">
                      <a16:colId xmlns:a16="http://schemas.microsoft.com/office/drawing/2014/main" val="765643881"/>
                    </a:ext>
                  </a:extLst>
                </a:gridCol>
              </a:tblGrid>
              <a:tr h="370840">
                <a:tc>
                  <a:txBody>
                    <a:bodyPr/>
                    <a:lstStyle/>
                    <a:p>
                      <a:pPr algn="ctr"/>
                      <a:r>
                        <a:rPr lang="es-CO" dirty="0"/>
                        <a:t>ACTIVDADES</a:t>
                      </a:r>
                    </a:p>
                  </a:txBody>
                  <a:tcPr/>
                </a:tc>
                <a:tc>
                  <a:txBody>
                    <a:bodyPr/>
                    <a:lstStyle/>
                    <a:p>
                      <a:pPr algn="ctr"/>
                      <a:r>
                        <a:rPr lang="es-CO" dirty="0"/>
                        <a:t>FECHA</a:t>
                      </a:r>
                    </a:p>
                  </a:txBody>
                  <a:tcPr/>
                </a:tc>
                <a:tc>
                  <a:txBody>
                    <a:bodyPr/>
                    <a:lstStyle/>
                    <a:p>
                      <a:pPr algn="ctr"/>
                      <a:r>
                        <a:rPr lang="es-CO" dirty="0"/>
                        <a:t>RESPONSABLES</a:t>
                      </a:r>
                    </a:p>
                  </a:txBody>
                  <a:tcPr/>
                </a:tc>
                <a:extLst>
                  <a:ext uri="{0D108BD9-81ED-4DB2-BD59-A6C34878D82A}">
                    <a16:rowId xmlns:a16="http://schemas.microsoft.com/office/drawing/2014/main" val="4035653262"/>
                  </a:ext>
                </a:extLst>
              </a:tr>
              <a:tr h="370840">
                <a:tc>
                  <a:txBody>
                    <a:bodyPr/>
                    <a:lstStyle/>
                    <a:p>
                      <a:r>
                        <a:rPr lang="es-CO" b="1" dirty="0"/>
                        <a:t>Definir planes de acción por cada política para abordar aspectos a superar</a:t>
                      </a:r>
                    </a:p>
                    <a:p>
                      <a:endParaRPr lang="es-CO" b="1" dirty="0"/>
                    </a:p>
                  </a:txBody>
                  <a:tcPr/>
                </a:tc>
                <a:tc>
                  <a:txBody>
                    <a:bodyPr/>
                    <a:lstStyle/>
                    <a:p>
                      <a:pPr algn="ctr"/>
                      <a:r>
                        <a:rPr lang="es-CO" b="1" dirty="0"/>
                        <a:t>Junio 18</a:t>
                      </a:r>
                      <a:endParaRPr lang="es-CO" dirty="0"/>
                    </a:p>
                  </a:txBody>
                  <a:tcPr/>
                </a:tc>
                <a:tc>
                  <a:txBody>
                    <a:bodyPr/>
                    <a:lstStyle/>
                    <a:p>
                      <a:pPr algn="ctr"/>
                      <a:r>
                        <a:rPr lang="es-CO" dirty="0"/>
                        <a:t>Líderes de Política/</a:t>
                      </a:r>
                    </a:p>
                    <a:p>
                      <a:pPr algn="ctr"/>
                      <a:r>
                        <a:rPr lang="es-CO" dirty="0"/>
                        <a:t>Subdirección de Mejoramiento</a:t>
                      </a:r>
                    </a:p>
                  </a:txBody>
                  <a:tcPr/>
                </a:tc>
                <a:extLst>
                  <a:ext uri="{0D108BD9-81ED-4DB2-BD59-A6C34878D82A}">
                    <a16:rowId xmlns:a16="http://schemas.microsoft.com/office/drawing/2014/main" val="3127629620"/>
                  </a:ext>
                </a:extLst>
              </a:tr>
              <a:tr h="370840">
                <a:tc>
                  <a:txBody>
                    <a:bodyPr/>
                    <a:lstStyle/>
                    <a:p>
                      <a:r>
                        <a:rPr lang="es-CO" b="1" dirty="0"/>
                        <a:t>Aprobación de Planes de Acción en Comité de Gestión y Desempeño</a:t>
                      </a:r>
                    </a:p>
                    <a:p>
                      <a:endParaRPr lang="es-CO" dirty="0"/>
                    </a:p>
                  </a:txBody>
                  <a:tcPr/>
                </a:tc>
                <a:tc>
                  <a:txBody>
                    <a:bodyPr/>
                    <a:lstStyle/>
                    <a:p>
                      <a:pPr algn="ctr"/>
                      <a:r>
                        <a:rPr lang="es-CO" b="1" dirty="0"/>
                        <a:t>Junio 30</a:t>
                      </a:r>
                      <a:endParaRPr lang="es-CO" dirty="0"/>
                    </a:p>
                  </a:txBody>
                  <a:tcPr/>
                </a:tc>
                <a:tc>
                  <a:txBody>
                    <a:bodyPr/>
                    <a:lstStyle/>
                    <a:p>
                      <a:pPr algn="ctr"/>
                      <a:r>
                        <a:rPr lang="es-CO" b="0" dirty="0"/>
                        <a:t>Comité Institucional de Gestión y Desempeño</a:t>
                      </a:r>
                    </a:p>
                    <a:p>
                      <a:pPr algn="ctr"/>
                      <a:r>
                        <a:rPr lang="es-CO" b="0" dirty="0"/>
                        <a:t>(Dir. Planeación)</a:t>
                      </a:r>
                    </a:p>
                  </a:txBody>
                  <a:tcPr/>
                </a:tc>
                <a:extLst>
                  <a:ext uri="{0D108BD9-81ED-4DB2-BD59-A6C34878D82A}">
                    <a16:rowId xmlns:a16="http://schemas.microsoft.com/office/drawing/2014/main" val="1597046153"/>
                  </a:ext>
                </a:extLst>
              </a:tr>
              <a:tr h="370840">
                <a:tc>
                  <a:txBody>
                    <a:bodyPr/>
                    <a:lstStyle/>
                    <a:p>
                      <a:r>
                        <a:rPr lang="es-CO" b="1" dirty="0"/>
                        <a:t>Monitoreo y seguimiento </a:t>
                      </a:r>
                    </a:p>
                    <a:p>
                      <a:endParaRPr lang="es-CO" b="1" dirty="0"/>
                    </a:p>
                  </a:txBody>
                  <a:tcPr/>
                </a:tc>
                <a:tc>
                  <a:txBody>
                    <a:bodyPr/>
                    <a:lstStyle/>
                    <a:p>
                      <a:pPr algn="ctr"/>
                      <a:r>
                        <a:rPr lang="es-CO" b="1" dirty="0"/>
                        <a:t>Bimestral</a:t>
                      </a:r>
                    </a:p>
                    <a:p>
                      <a:pPr algn="ctr"/>
                      <a:r>
                        <a:rPr lang="es-CO" b="1" dirty="0"/>
                        <a:t>( junio 2021-2022)</a:t>
                      </a:r>
                    </a:p>
                  </a:txBody>
                  <a:tcPr/>
                </a:tc>
                <a:tc>
                  <a:txBody>
                    <a:bodyPr/>
                    <a:lstStyle/>
                    <a:p>
                      <a:pPr algn="ctr"/>
                      <a:r>
                        <a:rPr lang="es-CO" b="0" dirty="0"/>
                        <a:t>Líderes de Política / Subdirección de Mejoramiento</a:t>
                      </a:r>
                    </a:p>
                  </a:txBody>
                  <a:tcPr/>
                </a:tc>
                <a:extLst>
                  <a:ext uri="{0D108BD9-81ED-4DB2-BD59-A6C34878D82A}">
                    <a16:rowId xmlns:a16="http://schemas.microsoft.com/office/drawing/2014/main" val="3444806950"/>
                  </a:ext>
                </a:extLst>
              </a:tr>
              <a:tr h="370840">
                <a:tc>
                  <a:txBody>
                    <a:bodyPr/>
                    <a:lstStyle/>
                    <a:p>
                      <a:r>
                        <a:rPr lang="es-CO" b="1" dirty="0"/>
                        <a:t>Verificación Control Interno </a:t>
                      </a:r>
                    </a:p>
                    <a:p>
                      <a:endParaRPr lang="es-CO" b="1" dirty="0"/>
                    </a:p>
                  </a:txBody>
                  <a:tcPr/>
                </a:tc>
                <a:tc>
                  <a:txBody>
                    <a:bodyPr/>
                    <a:lstStyle/>
                    <a:p>
                      <a:pPr algn="ctr"/>
                      <a:r>
                        <a:rPr lang="es-CO" b="1" dirty="0"/>
                        <a:t>Noviembre 30</a:t>
                      </a:r>
                    </a:p>
                  </a:txBody>
                  <a:tcPr/>
                </a:tc>
                <a:tc>
                  <a:txBody>
                    <a:bodyPr/>
                    <a:lstStyle/>
                    <a:p>
                      <a:pPr algn="ctr"/>
                      <a:r>
                        <a:rPr lang="es-CO" b="0" dirty="0"/>
                        <a:t>Control Interno</a:t>
                      </a:r>
                    </a:p>
                  </a:txBody>
                  <a:tcPr/>
                </a:tc>
                <a:extLst>
                  <a:ext uri="{0D108BD9-81ED-4DB2-BD59-A6C34878D82A}">
                    <a16:rowId xmlns:a16="http://schemas.microsoft.com/office/drawing/2014/main" val="80447186"/>
                  </a:ext>
                </a:extLst>
              </a:tr>
              <a:tr h="370840">
                <a:tc>
                  <a:txBody>
                    <a:bodyPr/>
                    <a:lstStyle/>
                    <a:p>
                      <a:r>
                        <a:rPr lang="es-CO" b="1" dirty="0"/>
                        <a:t>PREFURAG</a:t>
                      </a:r>
                    </a:p>
                  </a:txBody>
                  <a:tcPr/>
                </a:tc>
                <a:tc>
                  <a:txBody>
                    <a:bodyPr/>
                    <a:lstStyle/>
                    <a:p>
                      <a:pPr algn="ctr"/>
                      <a:r>
                        <a:rPr lang="es-CO" b="1" dirty="0"/>
                        <a:t>Octubre 30</a:t>
                      </a:r>
                    </a:p>
                  </a:txBody>
                  <a:tcPr/>
                </a:tc>
                <a:tc>
                  <a:txBody>
                    <a:bodyPr/>
                    <a:lstStyle/>
                    <a:p>
                      <a:pPr algn="ctr"/>
                      <a:r>
                        <a:rPr lang="es-CO" b="0" dirty="0"/>
                        <a:t>Dir. Planeación / SMO</a:t>
                      </a:r>
                    </a:p>
                  </a:txBody>
                  <a:tcPr/>
                </a:tc>
                <a:extLst>
                  <a:ext uri="{0D108BD9-81ED-4DB2-BD59-A6C34878D82A}">
                    <a16:rowId xmlns:a16="http://schemas.microsoft.com/office/drawing/2014/main" val="3282035774"/>
                  </a:ext>
                </a:extLst>
              </a:tr>
            </a:tbl>
          </a:graphicData>
        </a:graphic>
      </p:graphicFrame>
    </p:spTree>
    <p:extLst>
      <p:ext uri="{BB962C8B-B14F-4D97-AF65-F5344CB8AC3E}">
        <p14:creationId xmlns:p14="http://schemas.microsoft.com/office/powerpoint/2010/main" val="2212223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FC4FEC-3752-3D46-B592-FE5E9B010277}"/>
              </a:ext>
            </a:extLst>
          </p:cNvPr>
          <p:cNvSpPr txBox="1"/>
          <p:nvPr/>
        </p:nvSpPr>
        <p:spPr>
          <a:xfrm>
            <a:off x="92467" y="6421348"/>
            <a:ext cx="12756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PÚBLICA</a:t>
            </a:r>
          </a:p>
        </p:txBody>
      </p:sp>
      <p:sp>
        <p:nvSpPr>
          <p:cNvPr id="6" name="CuadroTexto 5">
            <a:extLst>
              <a:ext uri="{FF2B5EF4-FFF2-40B4-BE49-F238E27FC236}">
                <a16:creationId xmlns:a16="http://schemas.microsoft.com/office/drawing/2014/main" id="{6788765E-D065-4841-BD26-E0EAAEDFD16C}"/>
              </a:ext>
            </a:extLst>
          </p:cNvPr>
          <p:cNvSpPr txBox="1"/>
          <p:nvPr/>
        </p:nvSpPr>
        <p:spPr>
          <a:xfrm>
            <a:off x="5449576" y="2121141"/>
            <a:ext cx="6096000"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4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rPr>
              <a:t>2. Aprobación Plan de Acción MIPG 2021 - 2022</a:t>
            </a:r>
            <a:endParaRPr kumimoji="0" lang="en-US" sz="4800" b="1" i="0" u="none" strike="noStrike" kern="1200" cap="none" spc="0" normalizeH="0" baseline="0" noProof="0" dirty="0">
              <a:ln>
                <a:noFill/>
              </a:ln>
              <a:solidFill>
                <a:schemeClr val="accent6">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0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88D53-78DE-44D9-9C03-E76BB6A031F8}"/>
              </a:ext>
            </a:extLst>
          </p:cNvPr>
          <p:cNvSpPr>
            <a:spLocks noGrp="1"/>
          </p:cNvSpPr>
          <p:nvPr>
            <p:ph type="title"/>
          </p:nvPr>
        </p:nvSpPr>
        <p:spPr>
          <a:xfrm>
            <a:off x="838200" y="365125"/>
            <a:ext cx="10515600" cy="901815"/>
          </a:xfrm>
        </p:spPr>
        <p:txBody>
          <a:bodyPr/>
          <a:lstStyle/>
          <a:p>
            <a:pPr algn="ctr"/>
            <a:r>
              <a:rPr lang="es-CO" sz="2400" b="1" dirty="0">
                <a:solidFill>
                  <a:srgbClr val="70AD47">
                    <a:lumMod val="50000"/>
                  </a:srgbClr>
                </a:solidFill>
              </a:rPr>
              <a:t>PLAN DE ACCIÓN PARA EL FORTALECIMIENTO DE LAS DIMENSIONES Y POLÍTICAS DE MIPG</a:t>
            </a:r>
            <a:endParaRPr lang="es-CO" dirty="0"/>
          </a:p>
        </p:txBody>
      </p:sp>
      <p:sp>
        <p:nvSpPr>
          <p:cNvPr id="8" name="Rectángulo 7"/>
          <p:cNvSpPr/>
          <p:nvPr/>
        </p:nvSpPr>
        <p:spPr>
          <a:xfrm>
            <a:off x="1452154" y="5723598"/>
            <a:ext cx="9287691" cy="646331"/>
          </a:xfrm>
          <a:prstGeom prst="rect">
            <a:avLst/>
          </a:prstGeom>
        </p:spPr>
        <p:txBody>
          <a:bodyPr wrap="square">
            <a:spAutoFit/>
          </a:bodyPr>
          <a:lstStyle/>
          <a:p>
            <a:r>
              <a:rPr lang="es-ES" dirty="0"/>
              <a:t>Los planes fueron preparados por cada líder o responsable y consolidados por la SMO y posteriormente remitidos a los miembros del Comité para su revisión.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62730463"/>
              </p:ext>
            </p:extLst>
          </p:nvPr>
        </p:nvGraphicFramePr>
        <p:xfrm>
          <a:off x="1867989" y="1356906"/>
          <a:ext cx="8360227" cy="4276725"/>
        </p:xfrm>
        <a:graphic>
          <a:graphicData uri="http://schemas.openxmlformats.org/drawingml/2006/table">
            <a:tbl>
              <a:tblPr/>
              <a:tblGrid>
                <a:gridCol w="3793066">
                  <a:extLst>
                    <a:ext uri="{9D8B030D-6E8A-4147-A177-3AD203B41FA5}">
                      <a16:colId xmlns:a16="http://schemas.microsoft.com/office/drawing/2014/main" val="741453799"/>
                    </a:ext>
                  </a:extLst>
                </a:gridCol>
                <a:gridCol w="2709333">
                  <a:extLst>
                    <a:ext uri="{9D8B030D-6E8A-4147-A177-3AD203B41FA5}">
                      <a16:colId xmlns:a16="http://schemas.microsoft.com/office/drawing/2014/main" val="2901039369"/>
                    </a:ext>
                  </a:extLst>
                </a:gridCol>
                <a:gridCol w="1857828">
                  <a:extLst>
                    <a:ext uri="{9D8B030D-6E8A-4147-A177-3AD203B41FA5}">
                      <a16:colId xmlns:a16="http://schemas.microsoft.com/office/drawing/2014/main" val="3666496267"/>
                    </a:ext>
                  </a:extLst>
                </a:gridCol>
              </a:tblGrid>
              <a:tr h="200025">
                <a:tc>
                  <a:txBody>
                    <a:bodyPr/>
                    <a:lstStyle/>
                    <a:p>
                      <a:pPr algn="ctr" fontAlgn="b"/>
                      <a:r>
                        <a:rPr lang="en-US" sz="1100" b="1" i="0" u="none" strike="noStrike">
                          <a:solidFill>
                            <a:srgbClr val="000000"/>
                          </a:solidFill>
                          <a:effectLst/>
                          <a:latin typeface="Arial" panose="020B0604020202020204" pitchFamily="34" charset="0"/>
                        </a:rPr>
                        <a:t>Dimensión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Arial" panose="020B0604020202020204" pitchFamily="34" charset="0"/>
                        </a:rPr>
                        <a:t>Política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US" sz="1100" b="1" i="0" u="none" strike="noStrike">
                          <a:solidFill>
                            <a:srgbClr val="000000"/>
                          </a:solidFill>
                          <a:effectLst/>
                          <a:latin typeface="Arial" panose="020B0604020202020204" pitchFamily="34" charset="0"/>
                        </a:rPr>
                        <a:t># Actividades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713001418"/>
                  </a:ext>
                </a:extLst>
              </a:tr>
              <a:tr h="190500">
                <a:tc rowSpan="2">
                  <a:txBody>
                    <a:bodyPr/>
                    <a:lstStyle/>
                    <a:p>
                      <a:pPr algn="l" fontAlgn="ctr"/>
                      <a:r>
                        <a:rPr lang="en-US" sz="1100" b="1" i="0" u="none" strike="noStrike">
                          <a:solidFill>
                            <a:srgbClr val="000000"/>
                          </a:solidFill>
                          <a:effectLst/>
                          <a:latin typeface="Arial" panose="020B0604020202020204" pitchFamily="34" charset="0"/>
                        </a:rPr>
                        <a:t>1. Talento Humano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G. Talento Humano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295988"/>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Integridad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389141"/>
                  </a:ext>
                </a:extLst>
              </a:tr>
              <a:tr h="190500">
                <a:tc rowSpan="2">
                  <a:txBody>
                    <a:bodyPr/>
                    <a:lstStyle/>
                    <a:p>
                      <a:pPr algn="l" fontAlgn="ctr"/>
                      <a:r>
                        <a:rPr lang="en-US" sz="1100" b="1" i="0" u="none" strike="noStrike">
                          <a:solidFill>
                            <a:srgbClr val="000000"/>
                          </a:solidFill>
                          <a:effectLst/>
                          <a:latin typeface="Arial" panose="020B0604020202020204" pitchFamily="34" charset="0"/>
                        </a:rPr>
                        <a:t>2. Direccionamiento Estratégico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 Planeación  Institucional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814693"/>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G.Presupuestal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558620"/>
                  </a:ext>
                </a:extLst>
              </a:tr>
              <a:tr h="190500">
                <a:tc rowSpan="7">
                  <a:txBody>
                    <a:bodyPr/>
                    <a:lstStyle/>
                    <a:p>
                      <a:pPr algn="l" fontAlgn="ctr"/>
                      <a:r>
                        <a:rPr lang="es-ES" sz="1100" b="1" i="0" u="none" strike="noStrike">
                          <a:solidFill>
                            <a:srgbClr val="000000"/>
                          </a:solidFill>
                          <a:effectLst/>
                          <a:latin typeface="Arial" panose="020B0604020202020204" pitchFamily="34" charset="0"/>
                        </a:rPr>
                        <a:t>3.Gestión con Valores para Resultados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Fortalecimiento Institucional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9947525"/>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Seguridad Digital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778802"/>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Racionalización de Tramites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316789"/>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Servicio al Ciudadano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011220"/>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Defensa Jurídica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306997"/>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Gobierno Digital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424413"/>
                  </a:ext>
                </a:extLst>
              </a:tr>
              <a:tr h="371475">
                <a:tc vMerge="1">
                  <a:txBody>
                    <a:bodyPr/>
                    <a:lstStyle/>
                    <a:p>
                      <a:endParaRPr lang="en-US"/>
                    </a:p>
                  </a:txBody>
                  <a:tcPr/>
                </a:tc>
                <a:tc>
                  <a:txBody>
                    <a:bodyPr/>
                    <a:lstStyle/>
                    <a:p>
                      <a:pPr algn="l" fontAlgn="b"/>
                      <a:r>
                        <a:rPr lang="es-ES" sz="1100" b="0" i="0" u="none" strike="noStrike">
                          <a:solidFill>
                            <a:srgbClr val="000000"/>
                          </a:solidFill>
                          <a:effectLst/>
                          <a:latin typeface="Arial" panose="020B0604020202020204" pitchFamily="34" charset="0"/>
                        </a:rPr>
                        <a:t>Transparencia y Lucha contra la Corrupción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433117"/>
                  </a:ext>
                </a:extLst>
              </a:tr>
              <a:tr h="190500">
                <a:tc>
                  <a:txBody>
                    <a:bodyPr/>
                    <a:lstStyle/>
                    <a:p>
                      <a:pPr algn="l" fontAlgn="ctr"/>
                      <a:r>
                        <a:rPr lang="en-US" sz="1100" b="1" i="0" u="none" strike="noStrike">
                          <a:solidFill>
                            <a:srgbClr val="000000"/>
                          </a:solidFill>
                          <a:effectLst/>
                          <a:latin typeface="Arial" panose="020B0604020202020204" pitchFamily="34" charset="0"/>
                        </a:rPr>
                        <a:t>4. Evaluación de Resultados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Seguimiento y Evaluación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268698"/>
                  </a:ext>
                </a:extLst>
              </a:tr>
              <a:tr h="190500">
                <a:tc rowSpan="3">
                  <a:txBody>
                    <a:bodyPr/>
                    <a:lstStyle/>
                    <a:p>
                      <a:pPr algn="l" fontAlgn="ctr"/>
                      <a:r>
                        <a:rPr lang="en-US" sz="1100" b="1" i="0" u="none" strike="noStrike">
                          <a:solidFill>
                            <a:srgbClr val="000000"/>
                          </a:solidFill>
                          <a:effectLst/>
                          <a:latin typeface="Arial" panose="020B0604020202020204" pitchFamily="34" charset="0"/>
                        </a:rPr>
                        <a:t>5. Información y Comunicación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G. Documental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803144"/>
                  </a:ext>
                </a:extLst>
              </a:tr>
              <a:tr h="190500">
                <a:tc vMerge="1">
                  <a:txBody>
                    <a:bodyPr/>
                    <a:lstStyle/>
                    <a:p>
                      <a:endParaRPr lang="en-US"/>
                    </a:p>
                  </a:txBody>
                  <a:tcPr/>
                </a:tc>
                <a:tc>
                  <a:txBody>
                    <a:bodyPr/>
                    <a:lstStyle/>
                    <a:p>
                      <a:pPr algn="l" fontAlgn="b"/>
                      <a:r>
                        <a:rPr lang="es-ES" sz="1100" b="0" i="0" u="none" strike="noStrike">
                          <a:solidFill>
                            <a:srgbClr val="000000"/>
                          </a:solidFill>
                          <a:effectLst/>
                          <a:latin typeface="Arial" panose="020B0604020202020204" pitchFamily="34" charset="0"/>
                        </a:rPr>
                        <a:t>G. de la Infancia Estadística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431352"/>
                  </a:ext>
                </a:extLst>
              </a:tr>
              <a:tr h="371475">
                <a:tc vMerge="1">
                  <a:txBody>
                    <a:bodyPr/>
                    <a:lstStyle/>
                    <a:p>
                      <a:endParaRPr lang="en-US"/>
                    </a:p>
                  </a:txBody>
                  <a:tcPr/>
                </a:tc>
                <a:tc>
                  <a:txBody>
                    <a:bodyPr/>
                    <a:lstStyle/>
                    <a:p>
                      <a:pPr algn="l" fontAlgn="b"/>
                      <a:r>
                        <a:rPr lang="es-ES" sz="1100" b="0" i="0" u="none" strike="noStrike">
                          <a:solidFill>
                            <a:srgbClr val="000000"/>
                          </a:solidFill>
                          <a:effectLst/>
                          <a:latin typeface="Arial" panose="020B0604020202020204" pitchFamily="34" charset="0"/>
                        </a:rPr>
                        <a:t>Transparencia y Lucha Contra la Corrupción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511124"/>
                  </a:ext>
                </a:extLst>
              </a:tr>
              <a:tr h="381000">
                <a:tc>
                  <a:txBody>
                    <a:bodyPr/>
                    <a:lstStyle/>
                    <a:p>
                      <a:pPr algn="l" fontAlgn="ctr"/>
                      <a:r>
                        <a:rPr lang="es-ES" sz="1100" b="1" i="0" u="none" strike="noStrike">
                          <a:solidFill>
                            <a:srgbClr val="000000"/>
                          </a:solidFill>
                          <a:effectLst/>
                          <a:latin typeface="Arial" panose="020B0604020202020204" pitchFamily="34" charset="0"/>
                        </a:rPr>
                        <a:t>6. G.del Conocimiento e Innovación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Arial" panose="020B0604020202020204" pitchFamily="34" charset="0"/>
                        </a:rPr>
                        <a:t>G. del Conocimiento e Innovación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81935"/>
                  </a:ext>
                </a:extLst>
              </a:tr>
              <a:tr h="200025">
                <a:tc>
                  <a:txBody>
                    <a:bodyPr/>
                    <a:lstStyle/>
                    <a:p>
                      <a:pPr algn="l" fontAlgn="ctr"/>
                      <a:r>
                        <a:rPr lang="en-US" sz="1100" b="1" i="0" u="none" strike="noStrike">
                          <a:solidFill>
                            <a:srgbClr val="000000"/>
                          </a:solidFill>
                          <a:effectLst/>
                          <a:latin typeface="Arial" panose="020B0604020202020204" pitchFamily="34" charset="0"/>
                        </a:rPr>
                        <a:t>7. Control Interno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Control Interno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752431"/>
                  </a:ext>
                </a:extLst>
              </a:tr>
              <a:tr h="276225">
                <a:tc gridSpan="2">
                  <a:txBody>
                    <a:bodyPr/>
                    <a:lstStyle/>
                    <a:p>
                      <a:pPr algn="ctr" fontAlgn="b"/>
                      <a:r>
                        <a:rPr lang="en-US" sz="1100" b="1" i="0" u="none" strike="noStrike">
                          <a:solidFill>
                            <a:srgbClr val="000000"/>
                          </a:solidFill>
                          <a:effectLst/>
                          <a:latin typeface="Arial" panose="020B06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100" b="1" i="0" u="none" strike="noStrike" dirty="0">
                          <a:solidFill>
                            <a:srgbClr val="000000"/>
                          </a:solidFill>
                          <a:effectLst/>
                          <a:latin typeface="Arial" panose="020B0604020202020204" pitchFamily="34" charset="0"/>
                        </a:rPr>
                        <a:t>195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968008"/>
                  </a:ext>
                </a:extLst>
              </a:tr>
            </a:tbl>
          </a:graphicData>
        </a:graphic>
      </p:graphicFrame>
    </p:spTree>
    <p:extLst>
      <p:ext uri="{BB962C8B-B14F-4D97-AF65-F5344CB8AC3E}">
        <p14:creationId xmlns:p14="http://schemas.microsoft.com/office/powerpoint/2010/main" val="28092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A3AC35-7061-4E31-9D5E-CADA718850CD}"/>
              </a:ext>
            </a:extLst>
          </p:cNvPr>
          <p:cNvSpPr>
            <a:spLocks noGrp="1"/>
          </p:cNvSpPr>
          <p:nvPr>
            <p:ph type="title"/>
          </p:nvPr>
        </p:nvSpPr>
        <p:spPr>
          <a:xfrm>
            <a:off x="838200" y="182242"/>
            <a:ext cx="10515600" cy="915038"/>
          </a:xfrm>
        </p:spPr>
        <p:txBody>
          <a:bodyPr>
            <a:normAutofit/>
          </a:bodyPr>
          <a:lstStyle/>
          <a:p>
            <a:pPr algn="ctr"/>
            <a:r>
              <a:rPr lang="es-CO" sz="2800" b="1" dirty="0">
                <a:solidFill>
                  <a:schemeClr val="accent6">
                    <a:lumMod val="50000"/>
                  </a:schemeClr>
                </a:solidFill>
              </a:rPr>
              <a:t>TEMAS PENDIENTES POR DEFINIR ACCIONES CONCRETAS</a:t>
            </a:r>
          </a:p>
        </p:txBody>
      </p:sp>
      <p:sp>
        <p:nvSpPr>
          <p:cNvPr id="3" name="Marcador de contenido 2">
            <a:extLst>
              <a:ext uri="{FF2B5EF4-FFF2-40B4-BE49-F238E27FC236}">
                <a16:creationId xmlns:a16="http://schemas.microsoft.com/office/drawing/2014/main" id="{E3AD18F7-5FF0-4579-9ECB-A9C238B45891}"/>
              </a:ext>
            </a:extLst>
          </p:cNvPr>
          <p:cNvSpPr>
            <a:spLocks noGrp="1"/>
          </p:cNvSpPr>
          <p:nvPr>
            <p:ph idx="1"/>
          </p:nvPr>
        </p:nvSpPr>
        <p:spPr>
          <a:xfrm>
            <a:off x="838200" y="1097280"/>
            <a:ext cx="10515600" cy="5022166"/>
          </a:xfrm>
        </p:spPr>
        <p:txBody>
          <a:bodyPr>
            <a:normAutofit lnSpcReduction="10000"/>
          </a:bodyPr>
          <a:lstStyle/>
          <a:p>
            <a:pPr marL="450850" indent="-450850">
              <a:buClr>
                <a:schemeClr val="accent6">
                  <a:lumMod val="50000"/>
                </a:schemeClr>
              </a:buClr>
              <a:buFont typeface="Wingdings" panose="05000000000000000000" pitchFamily="2" charset="2"/>
              <a:buChar char="Ø"/>
            </a:pPr>
            <a:r>
              <a:rPr lang="es-CO" sz="2400" dirty="0"/>
              <a:t>Estrategias para la medición de la satisfacción de usuarios por parte de Direcciones Misionales (Planeación Institucional)</a:t>
            </a:r>
          </a:p>
          <a:p>
            <a:pPr marL="450850" indent="-450850">
              <a:buClr>
                <a:schemeClr val="accent6">
                  <a:lumMod val="50000"/>
                </a:schemeClr>
              </a:buClr>
              <a:buFont typeface="Wingdings" panose="05000000000000000000" pitchFamily="2" charset="2"/>
              <a:buChar char="Ø"/>
            </a:pPr>
            <a:r>
              <a:rPr lang="es-CO" sz="2400" dirty="0"/>
              <a:t>Política de uso de material reciclado en ICBF (Fortalecimiento Institucional)</a:t>
            </a:r>
          </a:p>
          <a:p>
            <a:pPr marL="450850" indent="-450850">
              <a:buClr>
                <a:schemeClr val="accent6">
                  <a:lumMod val="50000"/>
                </a:schemeClr>
              </a:buClr>
              <a:buFont typeface="Wingdings" panose="05000000000000000000" pitchFamily="2" charset="2"/>
              <a:buChar char="Ø"/>
            </a:pPr>
            <a:r>
              <a:rPr lang="es-CO" sz="2400" dirty="0"/>
              <a:t>Instalación de Sistemas de Orientación Espacial (Servicio al Ciudadano)</a:t>
            </a:r>
          </a:p>
          <a:p>
            <a:pPr marL="450850" indent="-450850">
              <a:buClr>
                <a:schemeClr val="accent6">
                  <a:lumMod val="50000"/>
                </a:schemeClr>
              </a:buClr>
              <a:buFont typeface="Wingdings" panose="05000000000000000000" pitchFamily="2" charset="2"/>
              <a:buChar char="Ø"/>
            </a:pPr>
            <a:r>
              <a:rPr lang="es-CO" sz="2400" dirty="0"/>
              <a:t>Adquisición e instalación de tecnología que permita y facilite la comunicación de personas con discapacidad visual y auditiva (Servicio al Ciudadano)</a:t>
            </a:r>
          </a:p>
          <a:p>
            <a:pPr marL="450850" indent="-450850">
              <a:buClr>
                <a:schemeClr val="accent6">
                  <a:lumMod val="50000"/>
                </a:schemeClr>
              </a:buClr>
              <a:buFont typeface="Wingdings" panose="05000000000000000000" pitchFamily="2" charset="2"/>
              <a:buChar char="Ø"/>
            </a:pPr>
            <a:r>
              <a:rPr lang="es-CO" sz="2400" dirty="0"/>
              <a:t>Acciones y Recursos para la adecuada atención de personas con discapacidad visual y auditiva en el marco del Modelo de Enfoque Diferencial (Servicio al Ciudadano)</a:t>
            </a:r>
          </a:p>
          <a:p>
            <a:pPr marL="450850" indent="-450850">
              <a:buNone/>
            </a:pPr>
            <a:endParaRPr lang="es-CO" sz="2400" dirty="0"/>
          </a:p>
          <a:p>
            <a:pPr marL="450850" indent="-450850">
              <a:buNone/>
            </a:pPr>
            <a:r>
              <a:rPr lang="es-CO" sz="2400" b="1" dirty="0">
                <a:solidFill>
                  <a:schemeClr val="accent6">
                    <a:lumMod val="50000"/>
                  </a:schemeClr>
                </a:solidFill>
              </a:rPr>
              <a:t>TEMAS PARA FORTALECER EN 2021</a:t>
            </a:r>
          </a:p>
          <a:p>
            <a:pPr marL="450850" indent="-450850">
              <a:buClr>
                <a:schemeClr val="accent6">
                  <a:lumMod val="50000"/>
                </a:schemeClr>
              </a:buClr>
              <a:buFont typeface="Wingdings" panose="05000000000000000000" pitchFamily="2" charset="2"/>
              <a:buChar char="Ø"/>
            </a:pPr>
            <a:r>
              <a:rPr lang="es-CO" sz="2400" dirty="0"/>
              <a:t> Gestión de Documentos Electrónicos</a:t>
            </a:r>
          </a:p>
          <a:p>
            <a:pPr marL="450850" indent="-450850">
              <a:buClr>
                <a:schemeClr val="accent6">
                  <a:lumMod val="50000"/>
                </a:schemeClr>
              </a:buClr>
              <a:buFont typeface="Wingdings" panose="05000000000000000000" pitchFamily="2" charset="2"/>
              <a:buChar char="Ø"/>
            </a:pPr>
            <a:r>
              <a:rPr lang="es-CO" sz="2400" dirty="0"/>
              <a:t>Análisis de Bienes y Rentas de funcionarios (Integridad)</a:t>
            </a:r>
          </a:p>
          <a:p>
            <a:pPr>
              <a:buClr>
                <a:schemeClr val="accent6">
                  <a:lumMod val="50000"/>
                </a:schemeClr>
              </a:buClr>
              <a:buFont typeface="Wingdings" panose="05000000000000000000" pitchFamily="2" charset="2"/>
              <a:buChar char="Ø"/>
            </a:pPr>
            <a:endParaRPr lang="es-CO" sz="2400" dirty="0"/>
          </a:p>
          <a:p>
            <a:pPr>
              <a:buClr>
                <a:schemeClr val="accent6">
                  <a:lumMod val="50000"/>
                </a:schemeClr>
              </a:buClr>
              <a:buFont typeface="Wingdings" panose="05000000000000000000" pitchFamily="2" charset="2"/>
              <a:buChar char="q"/>
            </a:pPr>
            <a:endParaRPr lang="es-CO" sz="2400" dirty="0"/>
          </a:p>
        </p:txBody>
      </p:sp>
    </p:spTree>
    <p:extLst>
      <p:ext uri="{BB962C8B-B14F-4D97-AF65-F5344CB8AC3E}">
        <p14:creationId xmlns:p14="http://schemas.microsoft.com/office/powerpoint/2010/main" val="27147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FC4FEC-3752-3D46-B592-FE5E9B010277}"/>
              </a:ext>
            </a:extLst>
          </p:cNvPr>
          <p:cNvSpPr txBox="1"/>
          <p:nvPr/>
        </p:nvSpPr>
        <p:spPr>
          <a:xfrm>
            <a:off x="92467" y="6421348"/>
            <a:ext cx="12756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panose="020B0604020202020204" pitchFamily="34" charset="0"/>
                <a:ea typeface="+mn-ea"/>
                <a:cs typeface="Arial" panose="020B0604020202020204" pitchFamily="34" charset="0"/>
              </a:rPr>
              <a:t>PÚBLICA</a:t>
            </a:r>
          </a:p>
        </p:txBody>
      </p:sp>
      <p:sp>
        <p:nvSpPr>
          <p:cNvPr id="6" name="CuadroTexto 5">
            <a:extLst>
              <a:ext uri="{FF2B5EF4-FFF2-40B4-BE49-F238E27FC236}">
                <a16:creationId xmlns:a16="http://schemas.microsoft.com/office/drawing/2014/main" id="{1812206B-FDE1-4232-A519-555567E1F2EC}"/>
              </a:ext>
            </a:extLst>
          </p:cNvPr>
          <p:cNvSpPr txBox="1"/>
          <p:nvPr/>
        </p:nvSpPr>
        <p:spPr>
          <a:xfrm>
            <a:off x="5068363" y="2191181"/>
            <a:ext cx="7123637"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3. </a:t>
            </a:r>
            <a:r>
              <a:rPr kumimoji="0" lang="es-CO" sz="36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mn-cs"/>
              </a:rPr>
              <a:t>Ajuste Plan de Acción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3600" b="1" dirty="0">
              <a:solidFill>
                <a:srgbClr val="70AD47">
                  <a:lumMod val="50000"/>
                </a:srgb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Dirección de Planeación y Control de Gestión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Subdirección de Monitoreo y Evaluación</a:t>
            </a:r>
          </a:p>
        </p:txBody>
      </p:sp>
    </p:spTree>
    <p:extLst>
      <p:ext uri="{BB962C8B-B14F-4D97-AF65-F5344CB8AC3E}">
        <p14:creationId xmlns:p14="http://schemas.microsoft.com/office/powerpoint/2010/main" val="373294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object 3"/>
          <p:cNvSpPr/>
          <p:nvPr/>
        </p:nvSpPr>
        <p:spPr>
          <a:xfrm>
            <a:off x="0" y="25906"/>
            <a:ext cx="6096000" cy="683209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D0B02A04-BEA3-4C19-BC63-A9CDE262C018}"/>
              </a:ext>
            </a:extLst>
          </p:cNvPr>
          <p:cNvSpPr txBox="1">
            <a:spLocks/>
          </p:cNvSpPr>
          <p:nvPr/>
        </p:nvSpPr>
        <p:spPr>
          <a:xfrm>
            <a:off x="6431610" y="716685"/>
            <a:ext cx="5078785" cy="1323439"/>
          </a:xfrm>
          <a:prstGeom prst="rect">
            <a:avLst/>
          </a:prstGeom>
          <a:noFill/>
        </p:spPr>
        <p:txBody>
          <a:bodyPr wrap="square" rtlCol="0">
            <a:spAutoFit/>
          </a:bodyPr>
          <a:lstStyle>
            <a:defPPr>
              <a:defRPr lang="es-CO"/>
            </a:defPPr>
            <a:lvl1pPr marR="0" lvl="0" indent="0" algn="ctr" fontAlgn="auto">
              <a:lnSpc>
                <a:spcPct val="100000"/>
              </a:lnSpc>
              <a:spcBef>
                <a:spcPts val="0"/>
              </a:spcBef>
              <a:spcAft>
                <a:spcPts val="0"/>
              </a:spcAft>
              <a:buClrTx/>
              <a:buSzTx/>
              <a:buFontTx/>
              <a:buNone/>
              <a:tabLst/>
              <a:defRPr kumimoji="0" sz="3600" b="1" i="0" u="none" strike="noStrike" cap="none" spc="0" normalizeH="0" baseline="0">
                <a:ln>
                  <a:noFill/>
                </a:ln>
                <a:solidFill>
                  <a:srgbClr val="70AD47">
                    <a:lumMod val="50000"/>
                  </a:srgbClr>
                </a:solidFill>
                <a:effectLst/>
                <a:uLnTx/>
                <a:uFillTx/>
                <a:latin typeface="Calibri" panose="020F0502020204030204"/>
              </a:defRPr>
            </a:lvl1pPr>
          </a:lstStyle>
          <a:p>
            <a:r>
              <a:rPr lang="es-CO" sz="4000" dirty="0"/>
              <a:t> 1. Evolución FURAG</a:t>
            </a:r>
            <a:br>
              <a:rPr lang="es-CO" sz="4000" dirty="0"/>
            </a:br>
            <a:r>
              <a:rPr lang="es-CO" sz="4000" dirty="0"/>
              <a:t>2018-2020</a:t>
            </a:r>
          </a:p>
        </p:txBody>
      </p:sp>
      <p:pic>
        <p:nvPicPr>
          <p:cNvPr id="7" name="Imagen 6">
            <a:extLst>
              <a:ext uri="{FF2B5EF4-FFF2-40B4-BE49-F238E27FC236}">
                <a16:creationId xmlns:a16="http://schemas.microsoft.com/office/drawing/2014/main" id="{996D61EA-4053-43C5-96D1-09A938317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3197" y="2894758"/>
            <a:ext cx="3591038" cy="2795504"/>
          </a:xfrm>
          <a:prstGeom prst="rect">
            <a:avLst/>
          </a:prstGeom>
        </p:spPr>
      </p:pic>
    </p:spTree>
    <p:extLst>
      <p:ext uri="{BB962C8B-B14F-4D97-AF65-F5344CB8AC3E}">
        <p14:creationId xmlns:p14="http://schemas.microsoft.com/office/powerpoint/2010/main" val="407019032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8">
            <a:extLst>
              <a:ext uri="{FF2B5EF4-FFF2-40B4-BE49-F238E27FC236}">
                <a16:creationId xmlns:a16="http://schemas.microsoft.com/office/drawing/2014/main" id="{7F7036AD-C2A1-8244-8ECA-D360CAC9BD00}"/>
              </a:ext>
            </a:extLst>
          </p:cNvPr>
          <p:cNvSpPr/>
          <p:nvPr/>
        </p:nvSpPr>
        <p:spPr>
          <a:xfrm>
            <a:off x="0" y="0"/>
            <a:ext cx="6323015" cy="6701020"/>
          </a:xfrm>
          <a:custGeom>
            <a:avLst/>
            <a:gdLst>
              <a:gd name="connsiteX0" fmla="*/ 0 w 6323015"/>
              <a:gd name="connsiteY0" fmla="*/ 0 h 6701020"/>
              <a:gd name="connsiteX1" fmla="*/ 4866066 w 6323015"/>
              <a:gd name="connsiteY1" fmla="*/ 0 h 6701020"/>
              <a:gd name="connsiteX2" fmla="*/ 4955715 w 6323015"/>
              <a:gd name="connsiteY2" fmla="*/ 85473 h 6701020"/>
              <a:gd name="connsiteX3" fmla="*/ 6323015 w 6323015"/>
              <a:gd name="connsiteY3" fmla="*/ 3386426 h 6701020"/>
              <a:gd name="connsiteX4" fmla="*/ 4955715 w 6323015"/>
              <a:gd name="connsiteY4" fmla="*/ 6687379 h 6701020"/>
              <a:gd name="connsiteX5" fmla="*/ 4941408 w 6323015"/>
              <a:gd name="connsiteY5" fmla="*/ 6701020 h 6701020"/>
              <a:gd name="connsiteX6" fmla="*/ 0 w 6323015"/>
              <a:gd name="connsiteY6" fmla="*/ 6701020 h 6701020"/>
              <a:gd name="connsiteX7" fmla="*/ 0 w 6323015"/>
              <a:gd name="connsiteY7" fmla="*/ 0 h 670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015" h="6701020">
                <a:moveTo>
                  <a:pt x="0" y="0"/>
                </a:moveTo>
                <a:lnTo>
                  <a:pt x="4866066" y="0"/>
                </a:lnTo>
                <a:lnTo>
                  <a:pt x="4955715" y="85473"/>
                </a:lnTo>
                <a:cubicBezTo>
                  <a:pt x="5800503" y="930260"/>
                  <a:pt x="6323015" y="2097323"/>
                  <a:pt x="6323015" y="3386426"/>
                </a:cubicBezTo>
                <a:cubicBezTo>
                  <a:pt x="6323015" y="4675528"/>
                  <a:pt x="5800503" y="5842592"/>
                  <a:pt x="4955715" y="6687379"/>
                </a:cubicBezTo>
                <a:lnTo>
                  <a:pt x="4941408" y="6701020"/>
                </a:lnTo>
                <a:lnTo>
                  <a:pt x="0" y="6701020"/>
                </a:lnTo>
                <a:lnTo>
                  <a:pt x="0"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a 1">
            <a:extLst>
              <a:ext uri="{FF2B5EF4-FFF2-40B4-BE49-F238E27FC236}">
                <a16:creationId xmlns:a16="http://schemas.microsoft.com/office/drawing/2014/main" id="{622D8160-E0FF-4E1B-B710-0E9162649BEB}"/>
              </a:ext>
            </a:extLst>
          </p:cNvPr>
          <p:cNvGraphicFramePr>
            <a:graphicFrameLocks noGrp="1"/>
          </p:cNvGraphicFramePr>
          <p:nvPr/>
        </p:nvGraphicFramePr>
        <p:xfrm>
          <a:off x="301673" y="1387064"/>
          <a:ext cx="11588652" cy="3991264"/>
        </p:xfrm>
        <a:graphic>
          <a:graphicData uri="http://schemas.openxmlformats.org/drawingml/2006/table">
            <a:tbl>
              <a:tblPr firstRow="1" bandRow="1">
                <a:tableStyleId>{FABFCF23-3B69-468F-B69F-88F6DE6A72F2}</a:tableStyleId>
              </a:tblPr>
              <a:tblGrid>
                <a:gridCol w="1386450">
                  <a:extLst>
                    <a:ext uri="{9D8B030D-6E8A-4147-A177-3AD203B41FA5}">
                      <a16:colId xmlns:a16="http://schemas.microsoft.com/office/drawing/2014/main" val="3805364373"/>
                    </a:ext>
                  </a:extLst>
                </a:gridCol>
                <a:gridCol w="1041009">
                  <a:extLst>
                    <a:ext uri="{9D8B030D-6E8A-4147-A177-3AD203B41FA5}">
                      <a16:colId xmlns:a16="http://schemas.microsoft.com/office/drawing/2014/main" val="1191247111"/>
                    </a:ext>
                  </a:extLst>
                </a:gridCol>
                <a:gridCol w="2082019">
                  <a:extLst>
                    <a:ext uri="{9D8B030D-6E8A-4147-A177-3AD203B41FA5}">
                      <a16:colId xmlns:a16="http://schemas.microsoft.com/office/drawing/2014/main" val="4232008008"/>
                    </a:ext>
                  </a:extLst>
                </a:gridCol>
                <a:gridCol w="1167618">
                  <a:extLst>
                    <a:ext uri="{9D8B030D-6E8A-4147-A177-3AD203B41FA5}">
                      <a16:colId xmlns:a16="http://schemas.microsoft.com/office/drawing/2014/main" val="3768219022"/>
                    </a:ext>
                  </a:extLst>
                </a:gridCol>
                <a:gridCol w="1336431">
                  <a:extLst>
                    <a:ext uri="{9D8B030D-6E8A-4147-A177-3AD203B41FA5}">
                      <a16:colId xmlns:a16="http://schemas.microsoft.com/office/drawing/2014/main" val="166433882"/>
                    </a:ext>
                  </a:extLst>
                </a:gridCol>
                <a:gridCol w="4575125">
                  <a:extLst>
                    <a:ext uri="{9D8B030D-6E8A-4147-A177-3AD203B41FA5}">
                      <a16:colId xmlns:a16="http://schemas.microsoft.com/office/drawing/2014/main" val="1848252835"/>
                    </a:ext>
                  </a:extLst>
                </a:gridCol>
              </a:tblGrid>
              <a:tr h="294026">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Área</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Cod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Indicador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Meta Actual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Meta</a:t>
                      </a:r>
                    </a:p>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a Ajustar </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Justificación</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extLst>
                  <a:ext uri="{0D108BD9-81ED-4DB2-BD59-A6C34878D82A}">
                    <a16:rowId xmlns:a16="http://schemas.microsoft.com/office/drawing/2014/main" val="3887595420"/>
                  </a:ext>
                </a:extLst>
              </a:tr>
              <a:tr h="823829">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Dirección de Adolescencia y Juventud</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PA-211</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es-CO" sz="1100" b="0" i="0" u="none" strike="noStrike" dirty="0">
                          <a:solidFill>
                            <a:srgbClr val="002060"/>
                          </a:solidFill>
                          <a:effectLst/>
                          <a:latin typeface="Century Gothic" panose="020B0502020202020204" pitchFamily="34" charset="0"/>
                          <a:cs typeface="Arial" panose="020B0604020202020204" pitchFamily="34" charset="0"/>
                        </a:rPr>
                        <a:t>Número de adolescentes y jóvenes atendidos para el reconocimiento de sus derechos y construcción de sus proyectos de vida (Jóvenes Sacúdete)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130.000</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147.867</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En el proyecto de inversión, que se encuentra a cargo de la Dirección de Adolescencia y Juventud, se había contemplado desarrollar la construcción, adecuación y dotación de las infraestructuras Sacúdete durante la vigencia 2021. </a:t>
                      </a:r>
                    </a:p>
                    <a:p>
                      <a:pPr algn="just"/>
                      <a:endPar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Sin embargo, al no contar con los recursos para desarrollar las obras de infraestructura en términos de construcción, adecuación y dotación, se realizó una redistribución presupuestal dentro del proyecto de inversión, afectando el rubro destinado para la atención del programa Generaciones Sacúdete.</a:t>
                      </a: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En este sentido, se procede a realizar la actualización de la ficha del proyecto orientado a la atención de adolescentes y jóvenes siendo un proceso que culmina el pasado 16 de abril de 2021 después de ser gestionado antes el DPS y el DNP.</a:t>
                      </a:r>
                    </a:p>
                    <a:p>
                      <a:pPr algn="just"/>
                      <a:endPar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Debido a esta aprobación de la redistribución presupuestal del proyecto, se propone destinar el recurso a aumentar el número de adolescentes y jóvenes atendidos a través de la estrategia Sacúdete. </a:t>
                      </a: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076026"/>
                  </a:ext>
                </a:extLst>
              </a:tr>
            </a:tbl>
          </a:graphicData>
        </a:graphic>
      </p:graphicFrame>
      <p:sp>
        <p:nvSpPr>
          <p:cNvPr id="3" name="Rectángulo 2">
            <a:extLst>
              <a:ext uri="{FF2B5EF4-FFF2-40B4-BE49-F238E27FC236}">
                <a16:creationId xmlns:a16="http://schemas.microsoft.com/office/drawing/2014/main" id="{B668B2C3-6FC9-41FD-925B-C8E1A2C286D8}"/>
              </a:ext>
            </a:extLst>
          </p:cNvPr>
          <p:cNvSpPr/>
          <p:nvPr/>
        </p:nvSpPr>
        <p:spPr>
          <a:xfrm>
            <a:off x="1167618" y="224380"/>
            <a:ext cx="9903656" cy="449995"/>
          </a:xfrm>
          <a:prstGeom prst="rect">
            <a:avLst/>
          </a:prstGeom>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242758"/>
                </a:solidFill>
                <a:effectLst/>
                <a:uLnTx/>
                <a:uFillTx/>
                <a:latin typeface="Century Gothic" panose="020B0502020202020204" pitchFamily="34" charset="0"/>
                <a:ea typeface="+mn-ea"/>
                <a:cs typeface="+mn-cs"/>
              </a:rPr>
              <a:t>1. AJUSTES PLAN INDICATIVO INSTITUCIONAL 2019 - 2022</a:t>
            </a:r>
          </a:p>
        </p:txBody>
      </p:sp>
      <p:sp>
        <p:nvSpPr>
          <p:cNvPr id="7" name="CuadroTexto 6">
            <a:extLst>
              <a:ext uri="{FF2B5EF4-FFF2-40B4-BE49-F238E27FC236}">
                <a16:creationId xmlns:a16="http://schemas.microsoft.com/office/drawing/2014/main" id="{2FA814B7-05B6-EB4A-B578-7E235C9CD99C}"/>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8" name="Rectángulo 7">
            <a:extLst>
              <a:ext uri="{FF2B5EF4-FFF2-40B4-BE49-F238E27FC236}">
                <a16:creationId xmlns:a16="http://schemas.microsoft.com/office/drawing/2014/main" id="{D8E9F685-4847-FB47-8482-591260AC74BF}"/>
              </a:ext>
            </a:extLst>
          </p:cNvPr>
          <p:cNvSpPr/>
          <p:nvPr/>
        </p:nvSpPr>
        <p:spPr>
          <a:xfrm>
            <a:off x="-26285" y="846148"/>
            <a:ext cx="12192001" cy="449995"/>
          </a:xfrm>
          <a:prstGeom prst="rect">
            <a:avLst/>
          </a:prstGeom>
          <a:solidFill>
            <a:srgbClr val="00206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1.1. Indicadores de </a:t>
            </a:r>
            <a:r>
              <a:rPr kumimoji="0" lang="es-CO" sz="2800" b="1" i="0" u="none" strike="noStrike" kern="1200" cap="none" spc="0" normalizeH="0" baseline="0" noProof="0" dirty="0">
                <a:ln>
                  <a:noFill/>
                </a:ln>
                <a:solidFill>
                  <a:srgbClr val="FFC000">
                    <a:lumMod val="60000"/>
                    <a:lumOff val="40000"/>
                  </a:srgbClr>
                </a:solidFill>
                <a:effectLst/>
                <a:uLnTx/>
                <a:uFillTx/>
                <a:latin typeface="Century Gothic" panose="020B0502020202020204" pitchFamily="34" charset="0"/>
                <a:ea typeface="+mn-ea"/>
                <a:cs typeface="+mn-cs"/>
              </a:rPr>
              <a:t>PII</a:t>
            </a: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con solicitud de </a:t>
            </a:r>
            <a:r>
              <a:rPr kumimoji="0" lang="es-CO" sz="2800" b="1" i="0" u="none" strike="noStrike" kern="1200" cap="none" spc="0" normalizeH="0" baseline="0" noProof="0" dirty="0">
                <a:ln>
                  <a:noFill/>
                </a:ln>
                <a:solidFill>
                  <a:srgbClr val="FFC000">
                    <a:lumMod val="60000"/>
                    <a:lumOff val="40000"/>
                  </a:srgbClr>
                </a:solidFill>
                <a:effectLst/>
                <a:uLnTx/>
                <a:uFillTx/>
                <a:latin typeface="Century Gothic" panose="020B0502020202020204" pitchFamily="34" charset="0"/>
                <a:ea typeface="+mn-ea"/>
                <a:cs typeface="+mn-cs"/>
              </a:rPr>
              <a:t>cambio de meta</a:t>
            </a:r>
          </a:p>
        </p:txBody>
      </p:sp>
    </p:spTree>
    <p:extLst>
      <p:ext uri="{BB962C8B-B14F-4D97-AF65-F5344CB8AC3E}">
        <p14:creationId xmlns:p14="http://schemas.microsoft.com/office/powerpoint/2010/main" val="322500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8">
            <a:extLst>
              <a:ext uri="{FF2B5EF4-FFF2-40B4-BE49-F238E27FC236}">
                <a16:creationId xmlns:a16="http://schemas.microsoft.com/office/drawing/2014/main" id="{36DE206B-3EF9-7946-B05C-423ED6E1105C}"/>
              </a:ext>
            </a:extLst>
          </p:cNvPr>
          <p:cNvSpPr/>
          <p:nvPr/>
        </p:nvSpPr>
        <p:spPr>
          <a:xfrm>
            <a:off x="0" y="0"/>
            <a:ext cx="6323015" cy="6701020"/>
          </a:xfrm>
          <a:custGeom>
            <a:avLst/>
            <a:gdLst>
              <a:gd name="connsiteX0" fmla="*/ 0 w 6323015"/>
              <a:gd name="connsiteY0" fmla="*/ 0 h 6701020"/>
              <a:gd name="connsiteX1" fmla="*/ 4866066 w 6323015"/>
              <a:gd name="connsiteY1" fmla="*/ 0 h 6701020"/>
              <a:gd name="connsiteX2" fmla="*/ 4955715 w 6323015"/>
              <a:gd name="connsiteY2" fmla="*/ 85473 h 6701020"/>
              <a:gd name="connsiteX3" fmla="*/ 6323015 w 6323015"/>
              <a:gd name="connsiteY3" fmla="*/ 3386426 h 6701020"/>
              <a:gd name="connsiteX4" fmla="*/ 4955715 w 6323015"/>
              <a:gd name="connsiteY4" fmla="*/ 6687379 h 6701020"/>
              <a:gd name="connsiteX5" fmla="*/ 4941408 w 6323015"/>
              <a:gd name="connsiteY5" fmla="*/ 6701020 h 6701020"/>
              <a:gd name="connsiteX6" fmla="*/ 0 w 6323015"/>
              <a:gd name="connsiteY6" fmla="*/ 6701020 h 6701020"/>
              <a:gd name="connsiteX7" fmla="*/ 0 w 6323015"/>
              <a:gd name="connsiteY7" fmla="*/ 0 h 670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015" h="6701020">
                <a:moveTo>
                  <a:pt x="0" y="0"/>
                </a:moveTo>
                <a:lnTo>
                  <a:pt x="4866066" y="0"/>
                </a:lnTo>
                <a:lnTo>
                  <a:pt x="4955715" y="85473"/>
                </a:lnTo>
                <a:cubicBezTo>
                  <a:pt x="5800503" y="930260"/>
                  <a:pt x="6323015" y="2097323"/>
                  <a:pt x="6323015" y="3386426"/>
                </a:cubicBezTo>
                <a:cubicBezTo>
                  <a:pt x="6323015" y="4675528"/>
                  <a:pt x="5800503" y="5842592"/>
                  <a:pt x="4955715" y="6687379"/>
                </a:cubicBezTo>
                <a:lnTo>
                  <a:pt x="4941408" y="6701020"/>
                </a:lnTo>
                <a:lnTo>
                  <a:pt x="0" y="670102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a 1">
            <a:extLst>
              <a:ext uri="{FF2B5EF4-FFF2-40B4-BE49-F238E27FC236}">
                <a16:creationId xmlns:a16="http://schemas.microsoft.com/office/drawing/2014/main" id="{622D8160-E0FF-4E1B-B710-0E9162649BEB}"/>
              </a:ext>
            </a:extLst>
          </p:cNvPr>
          <p:cNvGraphicFramePr>
            <a:graphicFrameLocks noGrp="1"/>
          </p:cNvGraphicFramePr>
          <p:nvPr/>
        </p:nvGraphicFramePr>
        <p:xfrm>
          <a:off x="214588" y="1119518"/>
          <a:ext cx="11588652" cy="4202705"/>
        </p:xfrm>
        <a:graphic>
          <a:graphicData uri="http://schemas.openxmlformats.org/drawingml/2006/table">
            <a:tbl>
              <a:tblPr firstRow="1" bandRow="1">
                <a:tableStyleId>{FABFCF23-3B69-468F-B69F-88F6DE6A72F2}</a:tableStyleId>
              </a:tblPr>
              <a:tblGrid>
                <a:gridCol w="1164046">
                  <a:extLst>
                    <a:ext uri="{9D8B030D-6E8A-4147-A177-3AD203B41FA5}">
                      <a16:colId xmlns:a16="http://schemas.microsoft.com/office/drawing/2014/main" val="3805364373"/>
                    </a:ext>
                  </a:extLst>
                </a:gridCol>
                <a:gridCol w="858129">
                  <a:extLst>
                    <a:ext uri="{9D8B030D-6E8A-4147-A177-3AD203B41FA5}">
                      <a16:colId xmlns:a16="http://schemas.microsoft.com/office/drawing/2014/main" val="1191247111"/>
                    </a:ext>
                  </a:extLst>
                </a:gridCol>
                <a:gridCol w="1702191">
                  <a:extLst>
                    <a:ext uri="{9D8B030D-6E8A-4147-A177-3AD203B41FA5}">
                      <a16:colId xmlns:a16="http://schemas.microsoft.com/office/drawing/2014/main" val="4232008008"/>
                    </a:ext>
                  </a:extLst>
                </a:gridCol>
                <a:gridCol w="2194560">
                  <a:extLst>
                    <a:ext uri="{9D8B030D-6E8A-4147-A177-3AD203B41FA5}">
                      <a16:colId xmlns:a16="http://schemas.microsoft.com/office/drawing/2014/main" val="3768219022"/>
                    </a:ext>
                  </a:extLst>
                </a:gridCol>
                <a:gridCol w="2124221">
                  <a:extLst>
                    <a:ext uri="{9D8B030D-6E8A-4147-A177-3AD203B41FA5}">
                      <a16:colId xmlns:a16="http://schemas.microsoft.com/office/drawing/2014/main" val="166433882"/>
                    </a:ext>
                  </a:extLst>
                </a:gridCol>
                <a:gridCol w="3545505">
                  <a:extLst>
                    <a:ext uri="{9D8B030D-6E8A-4147-A177-3AD203B41FA5}">
                      <a16:colId xmlns:a16="http://schemas.microsoft.com/office/drawing/2014/main" val="1848252835"/>
                    </a:ext>
                  </a:extLst>
                </a:gridCol>
              </a:tblGrid>
              <a:tr h="514625">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Área</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Cod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Indicador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Actividad Actual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Actividad</a:t>
                      </a:r>
                    </a:p>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a Ajustar </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Observación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extLst>
                  <a:ext uri="{0D108BD9-81ED-4DB2-BD59-A6C34878D82A}">
                    <a16:rowId xmlns:a16="http://schemas.microsoft.com/office/drawing/2014/main" val="3887595420"/>
                  </a:ext>
                </a:extLst>
              </a:tr>
              <a:tr h="841769">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Dirección Administrativa</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PA-124</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fontAlgn="ct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Porcentaje de cumplimiento en el Plan de Trabajo de la implementación de ORFEO en el ICBF</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Mejorar en Orfeo funcionalidades de prioridad alta.</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de Inicio: 07/01/2021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 23/12/2021</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Actualizar el curso de ORFEO y publicarlo en la plataforma de aprendizaje virtual ICBF</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de Inicio: 01/06/2021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 30/07/2021</a:t>
                      </a:r>
                    </a:p>
                    <a:p>
                      <a:pPr algn="just" fontAlgn="ct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Con el ajuste propuesto, la Dirección Administrativa y la Dirección de Información y Tecnología buscan enfocar los recursos financieros, humanos y técnicos del ICBF en disponer de un sistema de gestión documental que cumpla con la totalidad de condiciones técnicas y funcionales establecidas en el “Modelo de requisitos para la implementación de un sistema de gestión de documentos electrónicos de Archivo” del 09 de mayo de 2019, por el Archivo General de la Nación.</a:t>
                      </a: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De acuerdo con lo anterior, y mientras se efectúan las actividades para la adquisición y puesta en funcionamiento de este software, en el Sistema ORFEO se realizarán solamente las actividades para asegurar su correcto funcionamiento y la corrección de incidentes que se puedan presentar (actividades que no incluyen el desarrollo y despliegue de nuevas funcionalidades o módulos), mientras el nuevo sistema entra en operación.</a:t>
                      </a: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extLst>
                  <a:ext uri="{0D108BD9-81ED-4DB2-BD59-A6C34878D82A}">
                    <a16:rowId xmlns:a16="http://schemas.microsoft.com/office/drawing/2014/main" val="1767291729"/>
                  </a:ext>
                </a:extLst>
              </a:tr>
            </a:tbl>
          </a:graphicData>
        </a:graphic>
      </p:graphicFrame>
      <p:sp>
        <p:nvSpPr>
          <p:cNvPr id="7" name="CuadroTexto 6">
            <a:extLst>
              <a:ext uri="{FF2B5EF4-FFF2-40B4-BE49-F238E27FC236}">
                <a16:creationId xmlns:a16="http://schemas.microsoft.com/office/drawing/2014/main" id="{BD266BDA-C689-B344-B4BB-08406EA66F5B}"/>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8" name="Rectángulo 7">
            <a:extLst>
              <a:ext uri="{FF2B5EF4-FFF2-40B4-BE49-F238E27FC236}">
                <a16:creationId xmlns:a16="http://schemas.microsoft.com/office/drawing/2014/main" id="{D2107B92-B602-2645-BE8E-313BEE7C666F}"/>
              </a:ext>
            </a:extLst>
          </p:cNvPr>
          <p:cNvSpPr/>
          <p:nvPr/>
        </p:nvSpPr>
        <p:spPr>
          <a:xfrm>
            <a:off x="-1" y="156980"/>
            <a:ext cx="12192001" cy="449995"/>
          </a:xfrm>
          <a:prstGeom prst="rect">
            <a:avLst/>
          </a:prstGeom>
          <a:solidFill>
            <a:srgbClr val="00206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 Indicadores de </a:t>
            </a:r>
            <a:r>
              <a:rPr kumimoji="0" lang="es-CO" sz="2800" b="1" i="0" u="none" strike="noStrike" kern="1200" cap="none" spc="0" normalizeH="0" baseline="0" noProof="0" dirty="0">
                <a:ln>
                  <a:noFill/>
                </a:ln>
                <a:solidFill>
                  <a:srgbClr val="FFC000">
                    <a:lumMod val="40000"/>
                    <a:lumOff val="60000"/>
                  </a:srgbClr>
                </a:solidFill>
                <a:effectLst/>
                <a:uLnTx/>
                <a:uFillTx/>
                <a:latin typeface="Century Gothic" panose="020B0502020202020204" pitchFamily="34" charset="0"/>
                <a:ea typeface="+mn-ea"/>
                <a:cs typeface="+mn-cs"/>
              </a:rPr>
              <a:t>PII</a:t>
            </a: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con solicitud de </a:t>
            </a:r>
            <a:r>
              <a:rPr kumimoji="0" lang="es-CO" sz="2800" b="1" i="0" u="none" strike="noStrike" kern="1200" cap="none" spc="0" normalizeH="0" baseline="0" noProof="0" dirty="0">
                <a:ln>
                  <a:noFill/>
                </a:ln>
                <a:solidFill>
                  <a:srgbClr val="FFC000">
                    <a:lumMod val="40000"/>
                    <a:lumOff val="60000"/>
                  </a:srgbClr>
                </a:solidFill>
                <a:effectLst/>
                <a:uLnTx/>
                <a:uFillTx/>
                <a:latin typeface="Century Gothic" panose="020B0502020202020204" pitchFamily="34" charset="0"/>
                <a:ea typeface="+mn-ea"/>
                <a:cs typeface="+mn-cs"/>
              </a:rPr>
              <a:t>cambio de actividades</a:t>
            </a:r>
          </a:p>
        </p:txBody>
      </p:sp>
    </p:spTree>
    <p:extLst>
      <p:ext uri="{BB962C8B-B14F-4D97-AF65-F5344CB8AC3E}">
        <p14:creationId xmlns:p14="http://schemas.microsoft.com/office/powerpoint/2010/main" val="3945394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8">
            <a:extLst>
              <a:ext uri="{FF2B5EF4-FFF2-40B4-BE49-F238E27FC236}">
                <a16:creationId xmlns:a16="http://schemas.microsoft.com/office/drawing/2014/main" id="{36DE206B-3EF9-7946-B05C-423ED6E1105C}"/>
              </a:ext>
            </a:extLst>
          </p:cNvPr>
          <p:cNvSpPr/>
          <p:nvPr/>
        </p:nvSpPr>
        <p:spPr>
          <a:xfrm>
            <a:off x="0" y="0"/>
            <a:ext cx="6323015" cy="6701020"/>
          </a:xfrm>
          <a:custGeom>
            <a:avLst/>
            <a:gdLst>
              <a:gd name="connsiteX0" fmla="*/ 0 w 6323015"/>
              <a:gd name="connsiteY0" fmla="*/ 0 h 6701020"/>
              <a:gd name="connsiteX1" fmla="*/ 4866066 w 6323015"/>
              <a:gd name="connsiteY1" fmla="*/ 0 h 6701020"/>
              <a:gd name="connsiteX2" fmla="*/ 4955715 w 6323015"/>
              <a:gd name="connsiteY2" fmla="*/ 85473 h 6701020"/>
              <a:gd name="connsiteX3" fmla="*/ 6323015 w 6323015"/>
              <a:gd name="connsiteY3" fmla="*/ 3386426 h 6701020"/>
              <a:gd name="connsiteX4" fmla="*/ 4955715 w 6323015"/>
              <a:gd name="connsiteY4" fmla="*/ 6687379 h 6701020"/>
              <a:gd name="connsiteX5" fmla="*/ 4941408 w 6323015"/>
              <a:gd name="connsiteY5" fmla="*/ 6701020 h 6701020"/>
              <a:gd name="connsiteX6" fmla="*/ 0 w 6323015"/>
              <a:gd name="connsiteY6" fmla="*/ 6701020 h 6701020"/>
              <a:gd name="connsiteX7" fmla="*/ 0 w 6323015"/>
              <a:gd name="connsiteY7" fmla="*/ 0 h 670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015" h="6701020">
                <a:moveTo>
                  <a:pt x="0" y="0"/>
                </a:moveTo>
                <a:lnTo>
                  <a:pt x="4866066" y="0"/>
                </a:lnTo>
                <a:lnTo>
                  <a:pt x="4955715" y="85473"/>
                </a:lnTo>
                <a:cubicBezTo>
                  <a:pt x="5800503" y="930260"/>
                  <a:pt x="6323015" y="2097323"/>
                  <a:pt x="6323015" y="3386426"/>
                </a:cubicBezTo>
                <a:cubicBezTo>
                  <a:pt x="6323015" y="4675528"/>
                  <a:pt x="5800503" y="5842592"/>
                  <a:pt x="4955715" y="6687379"/>
                </a:cubicBezTo>
                <a:lnTo>
                  <a:pt x="4941408" y="6701020"/>
                </a:lnTo>
                <a:lnTo>
                  <a:pt x="0" y="670102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a 1">
            <a:extLst>
              <a:ext uri="{FF2B5EF4-FFF2-40B4-BE49-F238E27FC236}">
                <a16:creationId xmlns:a16="http://schemas.microsoft.com/office/drawing/2014/main" id="{622D8160-E0FF-4E1B-B710-0E9162649BEB}"/>
              </a:ext>
            </a:extLst>
          </p:cNvPr>
          <p:cNvGraphicFramePr>
            <a:graphicFrameLocks noGrp="1"/>
          </p:cNvGraphicFramePr>
          <p:nvPr/>
        </p:nvGraphicFramePr>
        <p:xfrm>
          <a:off x="214588" y="753761"/>
          <a:ext cx="11588652" cy="4873265"/>
        </p:xfrm>
        <a:graphic>
          <a:graphicData uri="http://schemas.openxmlformats.org/drawingml/2006/table">
            <a:tbl>
              <a:tblPr firstRow="1" bandRow="1">
                <a:tableStyleId>{FABFCF23-3B69-468F-B69F-88F6DE6A72F2}</a:tableStyleId>
              </a:tblPr>
              <a:tblGrid>
                <a:gridCol w="1164046">
                  <a:extLst>
                    <a:ext uri="{9D8B030D-6E8A-4147-A177-3AD203B41FA5}">
                      <a16:colId xmlns:a16="http://schemas.microsoft.com/office/drawing/2014/main" val="3805364373"/>
                    </a:ext>
                  </a:extLst>
                </a:gridCol>
                <a:gridCol w="858129">
                  <a:extLst>
                    <a:ext uri="{9D8B030D-6E8A-4147-A177-3AD203B41FA5}">
                      <a16:colId xmlns:a16="http://schemas.microsoft.com/office/drawing/2014/main" val="1191247111"/>
                    </a:ext>
                  </a:extLst>
                </a:gridCol>
                <a:gridCol w="1533379">
                  <a:extLst>
                    <a:ext uri="{9D8B030D-6E8A-4147-A177-3AD203B41FA5}">
                      <a16:colId xmlns:a16="http://schemas.microsoft.com/office/drawing/2014/main" val="4232008008"/>
                    </a:ext>
                  </a:extLst>
                </a:gridCol>
                <a:gridCol w="2785403">
                  <a:extLst>
                    <a:ext uri="{9D8B030D-6E8A-4147-A177-3AD203B41FA5}">
                      <a16:colId xmlns:a16="http://schemas.microsoft.com/office/drawing/2014/main" val="3768219022"/>
                    </a:ext>
                  </a:extLst>
                </a:gridCol>
                <a:gridCol w="2855741">
                  <a:extLst>
                    <a:ext uri="{9D8B030D-6E8A-4147-A177-3AD203B41FA5}">
                      <a16:colId xmlns:a16="http://schemas.microsoft.com/office/drawing/2014/main" val="166433882"/>
                    </a:ext>
                  </a:extLst>
                </a:gridCol>
                <a:gridCol w="2391954">
                  <a:extLst>
                    <a:ext uri="{9D8B030D-6E8A-4147-A177-3AD203B41FA5}">
                      <a16:colId xmlns:a16="http://schemas.microsoft.com/office/drawing/2014/main" val="1848252835"/>
                    </a:ext>
                  </a:extLst>
                </a:gridCol>
              </a:tblGrid>
              <a:tr h="514625">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Área</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Cod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Indicador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Actividad Actual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Actividad</a:t>
                      </a:r>
                    </a:p>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a Ajustar </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Observación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extLst>
                  <a:ext uri="{0D108BD9-81ED-4DB2-BD59-A6C34878D82A}">
                    <a16:rowId xmlns:a16="http://schemas.microsoft.com/office/drawing/2014/main" val="3887595420"/>
                  </a:ext>
                </a:extLst>
              </a:tr>
              <a:tr h="0">
                <a:tc>
                  <a:txBody>
                    <a:bodyPr/>
                    <a:lstStyle/>
                    <a:p>
                      <a:pPr algn="ctr" fontAlgn="ctr"/>
                      <a:r>
                        <a:rPr lang="es-CO" sz="1100" b="0" i="0" u="none" strike="noStrike" dirty="0">
                          <a:solidFill>
                            <a:srgbClr val="002060"/>
                          </a:solidFill>
                          <a:effectLst/>
                          <a:latin typeface="Century Gothic" panose="020B0502020202020204" pitchFamily="34" charset="0"/>
                          <a:cs typeface="Arial" panose="020B0604020202020204" pitchFamily="34" charset="0"/>
                        </a:rPr>
                        <a:t>Dirección de Información y Tecnología</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PA-139</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fontAlgn="ct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Porcentaje de avance en la implementación de analítica de datos, Big Data y escucha de redes</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endPar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3: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el análisis de fuentes de información internas y externas para la implementación de analítica de datos para los indicadores institucionales priorizados de los procesos misionales.</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03/05/2021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30/06/2021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4: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Definir la metodología para la implementación de la gestión de la información transaccional a nivel de Big Data y Analítica de datos.</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01/07/2021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30/07/2021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5: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Implementar la gestión de la información transaccional a nivel de Big Data y Analítica de datos.</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02/08/2021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23/12/2021</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3: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Realizar el análisis de fuentes de información internas y externas para la implementación de analítica de datos para los indicadores institucionales priorizados de los procesos misionales.</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02/08/2021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30/09/2021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4: </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Definir la metodología para la implementación de la gestión de la información transaccional a nivel de Big Data y Analítica de datos.</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01/10/2021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02/11/2021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Actividad No. 5:</a:t>
                      </a: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Implementar la gestión de la información transaccional a nivel de Big Data y Analítica de datos.</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03/11/2021</a:t>
                      </a:r>
                    </a:p>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31/12/2021</a:t>
                      </a:r>
                    </a:p>
                  </a:txBody>
                  <a:tcPr marL="72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El proceso de contratación, si bien se inició con oportunidad se vio afectado por decisiones que debían tomarse previamente, como por ejemplo la modalidad de contratación, monto presupuestal, el ajuste al objeto del contrato y a los cambios requeridos a la ficha técnica, por lo cual esta tuvo que radicarse más de una vez. A la fecha de 01/06/2021, se estima que sea llevado a Comité de Contratación el 9/06/2021, lo cual implica que las fechas previstas de inicio y finalización de las actividades que dependen de esta contratación se vean afectadas, razón por la cual se solicita la modificación de dichas fechas por las que se indican en esta solicitud.</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extLst>
                  <a:ext uri="{0D108BD9-81ED-4DB2-BD59-A6C34878D82A}">
                    <a16:rowId xmlns:a16="http://schemas.microsoft.com/office/drawing/2014/main" val="1767291729"/>
                  </a:ext>
                </a:extLst>
              </a:tr>
            </a:tbl>
          </a:graphicData>
        </a:graphic>
      </p:graphicFrame>
      <p:sp>
        <p:nvSpPr>
          <p:cNvPr id="7" name="CuadroTexto 6">
            <a:extLst>
              <a:ext uri="{FF2B5EF4-FFF2-40B4-BE49-F238E27FC236}">
                <a16:creationId xmlns:a16="http://schemas.microsoft.com/office/drawing/2014/main" id="{BD266BDA-C689-B344-B4BB-08406EA66F5B}"/>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8" name="Rectángulo 7">
            <a:extLst>
              <a:ext uri="{FF2B5EF4-FFF2-40B4-BE49-F238E27FC236}">
                <a16:creationId xmlns:a16="http://schemas.microsoft.com/office/drawing/2014/main" id="{D2107B92-B602-2645-BE8E-313BEE7C666F}"/>
              </a:ext>
            </a:extLst>
          </p:cNvPr>
          <p:cNvSpPr/>
          <p:nvPr/>
        </p:nvSpPr>
        <p:spPr>
          <a:xfrm>
            <a:off x="-1" y="156980"/>
            <a:ext cx="12192001" cy="449995"/>
          </a:xfrm>
          <a:prstGeom prst="rect">
            <a:avLst/>
          </a:prstGeom>
          <a:solidFill>
            <a:srgbClr val="00206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1.2. Indicadores de </a:t>
            </a:r>
            <a:r>
              <a:rPr kumimoji="0" lang="es-CO" sz="2800" b="1" i="0" u="none" strike="noStrike" kern="1200" cap="none" spc="0" normalizeH="0" baseline="0" noProof="0" dirty="0">
                <a:ln>
                  <a:noFill/>
                </a:ln>
                <a:solidFill>
                  <a:srgbClr val="FFC000">
                    <a:lumMod val="40000"/>
                    <a:lumOff val="60000"/>
                  </a:srgbClr>
                </a:solidFill>
                <a:effectLst/>
                <a:uLnTx/>
                <a:uFillTx/>
                <a:latin typeface="Century Gothic" panose="020B0502020202020204" pitchFamily="34" charset="0"/>
                <a:ea typeface="+mn-ea"/>
                <a:cs typeface="+mn-cs"/>
              </a:rPr>
              <a:t>PII</a:t>
            </a: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con solicitud de </a:t>
            </a:r>
            <a:r>
              <a:rPr kumimoji="0" lang="es-CO" sz="2800" b="1" i="0" u="none" strike="noStrike" kern="1200" cap="none" spc="0" normalizeH="0" baseline="0" noProof="0" dirty="0">
                <a:ln>
                  <a:noFill/>
                </a:ln>
                <a:solidFill>
                  <a:srgbClr val="FFC000">
                    <a:lumMod val="40000"/>
                    <a:lumOff val="60000"/>
                  </a:srgbClr>
                </a:solidFill>
                <a:effectLst/>
                <a:uLnTx/>
                <a:uFillTx/>
                <a:latin typeface="Century Gothic" panose="020B0502020202020204" pitchFamily="34" charset="0"/>
                <a:ea typeface="+mn-ea"/>
                <a:cs typeface="+mn-cs"/>
              </a:rPr>
              <a:t>cambio de actividades</a:t>
            </a:r>
          </a:p>
        </p:txBody>
      </p:sp>
    </p:spTree>
    <p:extLst>
      <p:ext uri="{BB962C8B-B14F-4D97-AF65-F5344CB8AC3E}">
        <p14:creationId xmlns:p14="http://schemas.microsoft.com/office/powerpoint/2010/main" val="197733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bre 8">
            <a:extLst>
              <a:ext uri="{FF2B5EF4-FFF2-40B4-BE49-F238E27FC236}">
                <a16:creationId xmlns:a16="http://schemas.microsoft.com/office/drawing/2014/main" id="{36DE206B-3EF9-7946-B05C-423ED6E1105C}"/>
              </a:ext>
            </a:extLst>
          </p:cNvPr>
          <p:cNvSpPr/>
          <p:nvPr/>
        </p:nvSpPr>
        <p:spPr>
          <a:xfrm>
            <a:off x="0" y="0"/>
            <a:ext cx="6323015" cy="6701020"/>
          </a:xfrm>
          <a:custGeom>
            <a:avLst/>
            <a:gdLst>
              <a:gd name="connsiteX0" fmla="*/ 0 w 6323015"/>
              <a:gd name="connsiteY0" fmla="*/ 0 h 6701020"/>
              <a:gd name="connsiteX1" fmla="*/ 4866066 w 6323015"/>
              <a:gd name="connsiteY1" fmla="*/ 0 h 6701020"/>
              <a:gd name="connsiteX2" fmla="*/ 4955715 w 6323015"/>
              <a:gd name="connsiteY2" fmla="*/ 85473 h 6701020"/>
              <a:gd name="connsiteX3" fmla="*/ 6323015 w 6323015"/>
              <a:gd name="connsiteY3" fmla="*/ 3386426 h 6701020"/>
              <a:gd name="connsiteX4" fmla="*/ 4955715 w 6323015"/>
              <a:gd name="connsiteY4" fmla="*/ 6687379 h 6701020"/>
              <a:gd name="connsiteX5" fmla="*/ 4941408 w 6323015"/>
              <a:gd name="connsiteY5" fmla="*/ 6701020 h 6701020"/>
              <a:gd name="connsiteX6" fmla="*/ 0 w 6323015"/>
              <a:gd name="connsiteY6" fmla="*/ 6701020 h 6701020"/>
              <a:gd name="connsiteX7" fmla="*/ 0 w 6323015"/>
              <a:gd name="connsiteY7" fmla="*/ 0 h 670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015" h="6701020">
                <a:moveTo>
                  <a:pt x="0" y="0"/>
                </a:moveTo>
                <a:lnTo>
                  <a:pt x="4866066" y="0"/>
                </a:lnTo>
                <a:lnTo>
                  <a:pt x="4955715" y="85473"/>
                </a:lnTo>
                <a:cubicBezTo>
                  <a:pt x="5800503" y="930260"/>
                  <a:pt x="6323015" y="2097323"/>
                  <a:pt x="6323015" y="3386426"/>
                </a:cubicBezTo>
                <a:cubicBezTo>
                  <a:pt x="6323015" y="4675528"/>
                  <a:pt x="5800503" y="5842592"/>
                  <a:pt x="4955715" y="6687379"/>
                </a:cubicBezTo>
                <a:lnTo>
                  <a:pt x="4941408" y="6701020"/>
                </a:lnTo>
                <a:lnTo>
                  <a:pt x="0" y="670102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BD266BDA-C689-B344-B4BB-08406EA66F5B}"/>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
        <p:nvSpPr>
          <p:cNvPr id="8" name="Rectángulo 7">
            <a:extLst>
              <a:ext uri="{FF2B5EF4-FFF2-40B4-BE49-F238E27FC236}">
                <a16:creationId xmlns:a16="http://schemas.microsoft.com/office/drawing/2014/main" id="{D2107B92-B602-2645-BE8E-313BEE7C666F}"/>
              </a:ext>
            </a:extLst>
          </p:cNvPr>
          <p:cNvSpPr/>
          <p:nvPr/>
        </p:nvSpPr>
        <p:spPr>
          <a:xfrm>
            <a:off x="-1" y="156980"/>
            <a:ext cx="12192001" cy="449995"/>
          </a:xfrm>
          <a:prstGeom prst="rect">
            <a:avLst/>
          </a:prstGeom>
          <a:solidFill>
            <a:srgbClr val="002060"/>
          </a:solidFill>
        </p:spPr>
        <p:txBody>
          <a:bodyPr wrap="square">
            <a:spAutoFit/>
          </a:bodyPr>
          <a:lstStyle/>
          <a:p>
            <a:pPr marL="0" marR="0" lvl="0" indent="0" algn="ctr" defTabSz="914400" rtl="0" eaLnBrk="1" fontAlgn="auto" latinLnBrk="0" hangingPunct="1">
              <a:lnSpc>
                <a:spcPct val="83000"/>
              </a:lnSpc>
              <a:spcBef>
                <a:spcPts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2.1. Indicadores de </a:t>
            </a:r>
            <a:r>
              <a:rPr kumimoji="0" lang="es-CO" sz="2800" b="1" i="0" u="none" strike="noStrike" kern="1200" cap="none" spc="0" normalizeH="0" baseline="0" noProof="0" dirty="0">
                <a:ln>
                  <a:noFill/>
                </a:ln>
                <a:solidFill>
                  <a:srgbClr val="FFC000">
                    <a:lumMod val="40000"/>
                    <a:lumOff val="60000"/>
                  </a:srgbClr>
                </a:solidFill>
                <a:effectLst/>
                <a:uLnTx/>
                <a:uFillTx/>
                <a:latin typeface="Century Gothic" panose="020B0502020202020204" pitchFamily="34" charset="0"/>
                <a:ea typeface="+mn-ea"/>
                <a:cs typeface="+mn-cs"/>
              </a:rPr>
              <a:t>PA</a:t>
            </a:r>
            <a:r>
              <a:rPr kumimoji="0" lang="es-CO"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con solicitud de </a:t>
            </a:r>
            <a:r>
              <a:rPr kumimoji="0" lang="es-CO" sz="2800" b="1" i="0" u="none" strike="noStrike" kern="1200" cap="none" spc="0" normalizeH="0" baseline="0" noProof="0" dirty="0">
                <a:ln>
                  <a:noFill/>
                </a:ln>
                <a:solidFill>
                  <a:srgbClr val="FFC000">
                    <a:lumMod val="40000"/>
                    <a:lumOff val="60000"/>
                  </a:srgbClr>
                </a:solidFill>
                <a:effectLst/>
                <a:uLnTx/>
                <a:uFillTx/>
                <a:latin typeface="Century Gothic" panose="020B0502020202020204" pitchFamily="34" charset="0"/>
                <a:ea typeface="+mn-ea"/>
                <a:cs typeface="+mn-cs"/>
              </a:rPr>
              <a:t>cambio de actividades</a:t>
            </a:r>
          </a:p>
        </p:txBody>
      </p:sp>
      <p:graphicFrame>
        <p:nvGraphicFramePr>
          <p:cNvPr id="11" name="Tabla 10">
            <a:extLst>
              <a:ext uri="{FF2B5EF4-FFF2-40B4-BE49-F238E27FC236}">
                <a16:creationId xmlns:a16="http://schemas.microsoft.com/office/drawing/2014/main" id="{41B274F1-E532-4931-830C-2986734E3CBC}"/>
              </a:ext>
            </a:extLst>
          </p:cNvPr>
          <p:cNvGraphicFramePr>
            <a:graphicFrameLocks noGrp="1"/>
          </p:cNvGraphicFramePr>
          <p:nvPr>
            <p:extLst>
              <p:ext uri="{D42A27DB-BD31-4B8C-83A1-F6EECF244321}">
                <p14:modId xmlns:p14="http://schemas.microsoft.com/office/powerpoint/2010/main" val="1512323269"/>
              </p:ext>
            </p:extLst>
          </p:nvPr>
        </p:nvGraphicFramePr>
        <p:xfrm>
          <a:off x="214588" y="838158"/>
          <a:ext cx="11588652" cy="5124281"/>
        </p:xfrm>
        <a:graphic>
          <a:graphicData uri="http://schemas.openxmlformats.org/drawingml/2006/table">
            <a:tbl>
              <a:tblPr firstRow="1" bandRow="1">
                <a:tableStyleId>{FABFCF23-3B69-468F-B69F-88F6DE6A72F2}</a:tableStyleId>
              </a:tblPr>
              <a:tblGrid>
                <a:gridCol w="1164046">
                  <a:extLst>
                    <a:ext uri="{9D8B030D-6E8A-4147-A177-3AD203B41FA5}">
                      <a16:colId xmlns:a16="http://schemas.microsoft.com/office/drawing/2014/main" val="3805364373"/>
                    </a:ext>
                  </a:extLst>
                </a:gridCol>
                <a:gridCol w="633046">
                  <a:extLst>
                    <a:ext uri="{9D8B030D-6E8A-4147-A177-3AD203B41FA5}">
                      <a16:colId xmlns:a16="http://schemas.microsoft.com/office/drawing/2014/main" val="1191247111"/>
                    </a:ext>
                  </a:extLst>
                </a:gridCol>
                <a:gridCol w="1336431">
                  <a:extLst>
                    <a:ext uri="{9D8B030D-6E8A-4147-A177-3AD203B41FA5}">
                      <a16:colId xmlns:a16="http://schemas.microsoft.com/office/drawing/2014/main" val="4232008008"/>
                    </a:ext>
                  </a:extLst>
                </a:gridCol>
                <a:gridCol w="2785403">
                  <a:extLst>
                    <a:ext uri="{9D8B030D-6E8A-4147-A177-3AD203B41FA5}">
                      <a16:colId xmlns:a16="http://schemas.microsoft.com/office/drawing/2014/main" val="3768219022"/>
                    </a:ext>
                  </a:extLst>
                </a:gridCol>
                <a:gridCol w="3362178">
                  <a:extLst>
                    <a:ext uri="{9D8B030D-6E8A-4147-A177-3AD203B41FA5}">
                      <a16:colId xmlns:a16="http://schemas.microsoft.com/office/drawing/2014/main" val="166433882"/>
                    </a:ext>
                  </a:extLst>
                </a:gridCol>
                <a:gridCol w="2307548">
                  <a:extLst>
                    <a:ext uri="{9D8B030D-6E8A-4147-A177-3AD203B41FA5}">
                      <a16:colId xmlns:a16="http://schemas.microsoft.com/office/drawing/2014/main" val="1848252835"/>
                    </a:ext>
                  </a:extLst>
                </a:gridCol>
              </a:tblGrid>
              <a:tr h="514625">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Área</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Cod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Indicador</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Actividad Actual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Actividad</a:t>
                      </a:r>
                    </a:p>
                    <a:p>
                      <a:pPr marL="0" algn="ctr" defTabSz="914400" rtl="0" eaLnBrk="1" latinLnBrk="0" hangingPunct="1"/>
                      <a:r>
                        <a:rPr lang="es-CO" sz="1400" b="1" kern="1200" dirty="0">
                          <a:solidFill>
                            <a:schemeClr val="bg1"/>
                          </a:solidFill>
                          <a:latin typeface="Century Gothic" panose="020B0502020202020204" pitchFamily="34" charset="0"/>
                          <a:ea typeface="+mn-ea"/>
                          <a:cs typeface="+mn-cs"/>
                        </a:rPr>
                        <a:t>a Ajustar </a:t>
                      </a: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tc>
                  <a:txBody>
                    <a:bodyPr/>
                    <a:lstStyle/>
                    <a:p>
                      <a:pPr marL="0" algn="ctr" defTabSz="914400" rtl="0" eaLnBrk="1" latinLnBrk="0" hangingPunct="1"/>
                      <a:r>
                        <a:rPr lang="es-ES" sz="1400" b="1" kern="1200" dirty="0">
                          <a:solidFill>
                            <a:schemeClr val="bg1"/>
                          </a:solidFill>
                          <a:latin typeface="Century Gothic" panose="020B0502020202020204" pitchFamily="34" charset="0"/>
                          <a:ea typeface="+mn-ea"/>
                          <a:cs typeface="+mn-cs"/>
                        </a:rPr>
                        <a:t>Observación </a:t>
                      </a:r>
                      <a:endParaRPr lang="es-CO" sz="1400" b="1" kern="1200" dirty="0">
                        <a:solidFill>
                          <a:schemeClr val="bg1"/>
                        </a:solidFill>
                        <a:latin typeface="Century Gothic" panose="020B0502020202020204" pitchFamily="34" charset="0"/>
                        <a:ea typeface="+mn-ea"/>
                        <a:cs typeface="+mn-cs"/>
                      </a:endParaRPr>
                    </a:p>
                  </a:txBody>
                  <a:tcPr marL="72000" marR="72000" marT="0" marB="441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42758"/>
                    </a:solidFill>
                  </a:tcPr>
                </a:tc>
                <a:extLst>
                  <a:ext uri="{0D108BD9-81ED-4DB2-BD59-A6C34878D82A}">
                    <a16:rowId xmlns:a16="http://schemas.microsoft.com/office/drawing/2014/main" val="3887595420"/>
                  </a:ext>
                </a:extLst>
              </a:tr>
              <a:tr h="841769">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Dirección Administrativa</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ctr" fontAlgn="ctr"/>
                      <a:r>
                        <a:rPr lang="es-MX" sz="1100" b="0" i="0" u="none" strike="noStrike" dirty="0">
                          <a:solidFill>
                            <a:srgbClr val="002060"/>
                          </a:solidFill>
                          <a:effectLst/>
                          <a:latin typeface="Century Gothic" panose="020B0502020202020204" pitchFamily="34" charset="0"/>
                          <a:cs typeface="Arial" panose="020B0604020202020204" pitchFamily="34" charset="0"/>
                        </a:rPr>
                        <a:t>PA-126</a:t>
                      </a:r>
                      <a:endParaRPr lang="es-CO" sz="1100" b="0" i="0" u="none" strike="noStrike" dirty="0">
                        <a:solidFill>
                          <a:srgbClr val="002060"/>
                        </a:solidFill>
                        <a:effectLst/>
                        <a:latin typeface="Century Gothic" panose="020B0502020202020204" pitchFamily="34" charset="0"/>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fontAlgn="ct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Porcentaje de recursos comprometidos para la dotación y la intervención de infraestructuras (propias) del ICBF</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lnSpc>
                          <a:spcPct val="115000"/>
                        </a:lnSpc>
                        <a:spcAft>
                          <a:spcPts val="0"/>
                        </a:spcAft>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 Estructurar los procesos de selección para ejecutar estudios, diseños y obras a intervenir en la vigencia.</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01/02/2021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31/07/2021</a:t>
                      </a:r>
                    </a:p>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 Realizar el seguimiento contractual.</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01/02/2021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30/06/2021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lnSpc>
                          <a:spcPct val="115000"/>
                        </a:lnSpc>
                        <a:spcAft>
                          <a:spcPts val="0"/>
                        </a:spcAft>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 Realizar las liquidaciones de los contratos de obra en los tiempos estipulados en los contratos de obra.</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03/02/2021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30/06/2021</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lnSpc>
                          <a:spcPct val="115000"/>
                        </a:lnSpc>
                        <a:spcAft>
                          <a:spcPts val="0"/>
                        </a:spcAft>
                      </a:pP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p>
                      <a:pPr algn="just">
                        <a:lnSpc>
                          <a:spcPct val="115000"/>
                        </a:lnSpc>
                        <a:spcAft>
                          <a:spcPts val="0"/>
                        </a:spcAft>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 Definir los procesos de selección que se van a adelantar para contratar estudios, diseños y obras a intervenir en la vigencia,</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01/02/2021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30/06/2021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lnSpc>
                          <a:spcPct val="115000"/>
                        </a:lnSpc>
                        <a:spcAft>
                          <a:spcPts val="0"/>
                        </a:spcAft>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 Radicar las fichas de condiciones técnicas en la Dirección de Abastecimiento, para los casos que apliquen.</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01/02/2021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31/07/2021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lnSpc>
                          <a:spcPct val="115000"/>
                        </a:lnSpc>
                        <a:spcAft>
                          <a:spcPts val="0"/>
                        </a:spcAft>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 Radicar los estudios previos en la Dirección de Contratación, para dar inicio en el proceso contractual.</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01/02/2021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 31/07/2021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 </a:t>
                      </a:r>
                    </a:p>
                    <a:p>
                      <a:pPr algn="just">
                        <a:lnSpc>
                          <a:spcPct val="115000"/>
                        </a:lnSpc>
                        <a:spcAft>
                          <a:spcPts val="0"/>
                        </a:spcAft>
                      </a:pPr>
                      <a:r>
                        <a:rPr lang="es-CO" sz="1100" b="1" i="0" u="none" strike="noStrike" kern="1200" dirty="0">
                          <a:solidFill>
                            <a:srgbClr val="002060"/>
                          </a:solidFill>
                          <a:effectLst/>
                          <a:latin typeface="Century Gothic" panose="020B0502020202020204" pitchFamily="34" charset="0"/>
                          <a:ea typeface="+mn-ea"/>
                          <a:cs typeface="Arial" panose="020B0604020202020204" pitchFamily="34" charset="0"/>
                        </a:rPr>
                        <a:t>- Iniciar la intervención de las infraestructuras propias del ICBF priorizadas para la vigencia (Adjudicación de contratos).</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Inicio: 01/08/2021</a:t>
                      </a:r>
                    </a:p>
                    <a:p>
                      <a:pPr algn="just">
                        <a:lnSpc>
                          <a:spcPct val="115000"/>
                        </a:lnSpc>
                        <a:spcAft>
                          <a:spcPts val="0"/>
                        </a:spcAft>
                      </a:pPr>
                      <a:r>
                        <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rPr>
                        <a:t>Fecha Final:31/12/2021</a:t>
                      </a: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tc>
                  <a:txBody>
                    <a:bodyPr/>
                    <a:lstStyle/>
                    <a:p>
                      <a:pPr algn="just"/>
                      <a:r>
                        <a:rPr lang="es-ES" sz="1100" b="0" i="0" u="none" strike="noStrike" kern="1200" dirty="0">
                          <a:solidFill>
                            <a:srgbClr val="002060"/>
                          </a:solidFill>
                          <a:effectLst/>
                          <a:latin typeface="Century Gothic" panose="020B0502020202020204" pitchFamily="34" charset="0"/>
                          <a:ea typeface="+mn-ea"/>
                          <a:cs typeface="Arial" panose="020B0604020202020204" pitchFamily="34" charset="0"/>
                        </a:rPr>
                        <a:t>Las actividades del plan de acción actual, están encaminadas a medir la liquidación de contratos y no le apuntan al objetivo del indicador PA-126, el cual se menciona a continuación “CONOCER LOS RECURSOS QUE SE VAN A COMPROMETER DESDE LA SEDE NACIONAL PARA LA DOTACIÓN Y LAS INTERVENCIONES DE LAS INFRAESTRUCTURAS (PROPIAS) DEL ICBF COMO SON LAS ADMINISTRATIVAS, PRIMERA INFANCIA Y SISTEMA DE RESPONSABILIDAD PENAL DEL ICBF”, sin embargo desde el Grupo Infraestructura Inmobiliaria de la Dirección Administrativa se realizó revisión y se proponen nuevas actividades que si le apuntan a la medición de los recursos que se van a comprometer en la vigencia (objetivo del indicador). </a:t>
                      </a:r>
                      <a:endParaRPr lang="es-CO" sz="1100" b="0" i="0" u="none" strike="noStrike" kern="1200" dirty="0">
                        <a:solidFill>
                          <a:srgbClr val="002060"/>
                        </a:solidFill>
                        <a:effectLst/>
                        <a:latin typeface="Century Gothic" panose="020B0502020202020204" pitchFamily="34" charset="0"/>
                        <a:ea typeface="+mn-ea"/>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900"/>
                      </a:schemeClr>
                    </a:solidFill>
                  </a:tcPr>
                </a:tc>
                <a:extLst>
                  <a:ext uri="{0D108BD9-81ED-4DB2-BD59-A6C34878D82A}">
                    <a16:rowId xmlns:a16="http://schemas.microsoft.com/office/drawing/2014/main" val="1767291729"/>
                  </a:ext>
                </a:extLst>
              </a:tr>
            </a:tbl>
          </a:graphicData>
        </a:graphic>
      </p:graphicFrame>
    </p:spTree>
    <p:extLst>
      <p:ext uri="{BB962C8B-B14F-4D97-AF65-F5344CB8AC3E}">
        <p14:creationId xmlns:p14="http://schemas.microsoft.com/office/powerpoint/2010/main" val="1954411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3DCCBD0-31E2-4948-B3C4-BC80A8F7BA64}"/>
              </a:ext>
            </a:extLst>
          </p:cNvPr>
          <p:cNvSpPr txBox="1"/>
          <p:nvPr/>
        </p:nvSpPr>
        <p:spPr>
          <a:xfrm>
            <a:off x="585915" y="3429000"/>
            <a:ext cx="11020170" cy="661656"/>
          </a:xfrm>
          <a:prstGeom prst="rect">
            <a:avLst/>
          </a:prstGeom>
          <a:noFill/>
        </p:spPr>
        <p:txBody>
          <a:bodyPr wrap="square" lIns="72000" tIns="0" rIns="72000" bIns="0" rtlCol="0">
            <a:spAutoFit/>
          </a:bodyPr>
          <a:lstStyle/>
          <a:p>
            <a:pPr marL="0" marR="0" lvl="0" indent="0" algn="ctr" defTabSz="914400" rtl="0" eaLnBrk="1" fontAlgn="auto" latinLnBrk="0" hangingPunct="1">
              <a:lnSpc>
                <a:spcPts val="3500"/>
              </a:lnSpc>
              <a:spcBef>
                <a:spcPts val="0"/>
              </a:spcBef>
              <a:spcAft>
                <a:spcPts val="0"/>
              </a:spcAft>
              <a:buClrTx/>
              <a:buSzTx/>
              <a:buFontTx/>
              <a:buNone/>
              <a:tabLst/>
              <a:defRPr/>
            </a:pPr>
            <a:r>
              <a:rPr kumimoji="0" lang="es-ES" sz="8000" b="1" i="0" u="none" strike="noStrike" kern="1200" cap="none" spc="-15" normalizeH="0" baseline="0" noProof="0" dirty="0">
                <a:ln>
                  <a:noFill/>
                </a:ln>
                <a:solidFill>
                  <a:srgbClr val="242758"/>
                </a:solidFill>
                <a:effectLst/>
                <a:uLnTx/>
                <a:uFillTx/>
                <a:latin typeface="Century Gothic" panose="020B0502020202020204" pitchFamily="34" charset="0"/>
                <a:ea typeface="+mn-ea"/>
                <a:cs typeface="+mn-cs"/>
              </a:rPr>
              <a:t>Gracias!</a:t>
            </a:r>
            <a:r>
              <a:rPr kumimoji="0" lang="es-ES" sz="9600" b="1" i="0" u="none" strike="noStrike" kern="1200" cap="none" spc="-15" normalizeH="0" baseline="0" noProof="0" dirty="0">
                <a:ln>
                  <a:noFill/>
                </a:ln>
                <a:solidFill>
                  <a:srgbClr val="242758"/>
                </a:solidFill>
                <a:effectLst/>
                <a:uLnTx/>
                <a:uFillTx/>
                <a:latin typeface="Calibri" panose="020F0502020204030204"/>
                <a:ea typeface="+mn-ea"/>
                <a:cs typeface="+mn-cs"/>
              </a:rPr>
              <a:t> </a:t>
            </a:r>
          </a:p>
        </p:txBody>
      </p:sp>
      <p:sp>
        <p:nvSpPr>
          <p:cNvPr id="5" name="CuadroTexto 4">
            <a:extLst>
              <a:ext uri="{FF2B5EF4-FFF2-40B4-BE49-F238E27FC236}">
                <a16:creationId xmlns:a16="http://schemas.microsoft.com/office/drawing/2014/main" id="{E4F111F7-C6B2-C04C-AF39-9FBCD1021740}"/>
              </a:ext>
            </a:extLst>
          </p:cNvPr>
          <p:cNvSpPr txBox="1"/>
          <p:nvPr/>
        </p:nvSpPr>
        <p:spPr>
          <a:xfrm>
            <a:off x="-26285" y="6670093"/>
            <a:ext cx="10871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Arial" panose="020B0604020202020204" pitchFamily="34" charset="0"/>
              </a:rPr>
              <a:t>PÚBLICA</a:t>
            </a:r>
          </a:p>
        </p:txBody>
      </p:sp>
    </p:spTree>
    <p:extLst>
      <p:ext uri="{BB962C8B-B14F-4D97-AF65-F5344CB8AC3E}">
        <p14:creationId xmlns:p14="http://schemas.microsoft.com/office/powerpoint/2010/main" val="63307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F2478B35-EA5B-4CA6-8913-8788E40F3672}"/>
              </a:ext>
            </a:extLst>
          </p:cNvPr>
          <p:cNvGraphicFramePr>
            <a:graphicFrameLocks noGrp="1"/>
          </p:cNvGraphicFramePr>
          <p:nvPr>
            <p:extLst>
              <p:ext uri="{D42A27DB-BD31-4B8C-83A1-F6EECF244321}">
                <p14:modId xmlns:p14="http://schemas.microsoft.com/office/powerpoint/2010/main" val="337367493"/>
              </p:ext>
            </p:extLst>
          </p:nvPr>
        </p:nvGraphicFramePr>
        <p:xfrm>
          <a:off x="1031176" y="868525"/>
          <a:ext cx="9857218" cy="5710837"/>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65C04DE1-9566-4679-BB7C-E07D92AD6105}"/>
              </a:ext>
            </a:extLst>
          </p:cNvPr>
          <p:cNvSpPr txBox="1"/>
          <p:nvPr/>
        </p:nvSpPr>
        <p:spPr>
          <a:xfrm>
            <a:off x="1582513" y="154684"/>
            <a:ext cx="9419566" cy="584775"/>
          </a:xfrm>
          <a:prstGeom prst="rect">
            <a:avLst/>
          </a:prstGeom>
          <a:noFill/>
        </p:spPr>
        <p:txBody>
          <a:bodyPr wrap="none" rtlCol="0">
            <a:spAutoFit/>
          </a:bodyPr>
          <a:lstStyle/>
          <a:p>
            <a:r>
              <a:rPr lang="es-CO" sz="3200" b="1" dirty="0">
                <a:solidFill>
                  <a:schemeClr val="accent6">
                    <a:lumMod val="75000"/>
                  </a:schemeClr>
                </a:solidFill>
              </a:rPr>
              <a:t>Índice de Desempeño Institucional FURAG 2018 - 2020</a:t>
            </a:r>
          </a:p>
        </p:txBody>
      </p:sp>
    </p:spTree>
    <p:extLst>
      <p:ext uri="{BB962C8B-B14F-4D97-AF65-F5344CB8AC3E}">
        <p14:creationId xmlns:p14="http://schemas.microsoft.com/office/powerpoint/2010/main" val="340099784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38E378-E52E-4F0F-A5BF-74E8BCB8BB18}"/>
              </a:ext>
            </a:extLst>
          </p:cNvPr>
          <p:cNvSpPr txBox="1"/>
          <p:nvPr/>
        </p:nvSpPr>
        <p:spPr>
          <a:xfrm>
            <a:off x="1148267" y="-29029"/>
            <a:ext cx="9895466" cy="523220"/>
          </a:xfrm>
          <a:prstGeom prst="rect">
            <a:avLst/>
          </a:prstGeom>
          <a:noFill/>
        </p:spPr>
        <p:txBody>
          <a:bodyPr wrap="none" rtlCol="0">
            <a:spAutoFit/>
          </a:bodyPr>
          <a:lstStyle>
            <a:defPPr>
              <a:defRPr lang="es-CO"/>
            </a:defPPr>
            <a:lvl1pPr>
              <a:defRPr sz="2800" b="1">
                <a:solidFill>
                  <a:schemeClr val="accent6"/>
                </a:solidFill>
              </a:defRPr>
            </a:lvl1pPr>
          </a:lstStyle>
          <a:p>
            <a:r>
              <a:rPr lang="es-CO" dirty="0">
                <a:solidFill>
                  <a:schemeClr val="accent6">
                    <a:lumMod val="75000"/>
                  </a:schemeClr>
                </a:solidFill>
              </a:rPr>
              <a:t>Evolución de las Siete Dimensiones del Modelo MIPG 2018 - 2020</a:t>
            </a:r>
          </a:p>
        </p:txBody>
      </p:sp>
      <p:sp>
        <p:nvSpPr>
          <p:cNvPr id="16" name="Flecha: a la derecha 15">
            <a:extLst>
              <a:ext uri="{FF2B5EF4-FFF2-40B4-BE49-F238E27FC236}">
                <a16:creationId xmlns:a16="http://schemas.microsoft.com/office/drawing/2014/main" id="{B68E17AE-0474-4878-B29E-37F1D6C6B752}"/>
              </a:ext>
            </a:extLst>
          </p:cNvPr>
          <p:cNvSpPr/>
          <p:nvPr/>
        </p:nvSpPr>
        <p:spPr>
          <a:xfrm rot="16200000">
            <a:off x="820878" y="1087451"/>
            <a:ext cx="422553" cy="248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643B2C72-B855-4521-9F96-C2C44A6E216D}"/>
              </a:ext>
            </a:extLst>
          </p:cNvPr>
          <p:cNvPicPr>
            <a:picLocks noChangeAspect="1"/>
          </p:cNvPicPr>
          <p:nvPr/>
        </p:nvPicPr>
        <p:blipFill>
          <a:blip r:embed="rId4"/>
          <a:stretch>
            <a:fillRect/>
          </a:stretch>
        </p:blipFill>
        <p:spPr>
          <a:xfrm>
            <a:off x="1148267" y="682876"/>
            <a:ext cx="9895466" cy="6071473"/>
          </a:xfrm>
          <a:prstGeom prst="rect">
            <a:avLst/>
          </a:prstGeom>
        </p:spPr>
      </p:pic>
      <p:sp>
        <p:nvSpPr>
          <p:cNvPr id="10" name="Flecha: a la derecha 9">
            <a:extLst>
              <a:ext uri="{FF2B5EF4-FFF2-40B4-BE49-F238E27FC236}">
                <a16:creationId xmlns:a16="http://schemas.microsoft.com/office/drawing/2014/main" id="{5CA52C1C-DC09-475A-BE6F-A858A170AE58}"/>
              </a:ext>
            </a:extLst>
          </p:cNvPr>
          <p:cNvSpPr/>
          <p:nvPr/>
        </p:nvSpPr>
        <p:spPr>
          <a:xfrm rot="16200000">
            <a:off x="1706250" y="2752280"/>
            <a:ext cx="422553" cy="248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hacia abajo 10">
            <a:extLst>
              <a:ext uri="{FF2B5EF4-FFF2-40B4-BE49-F238E27FC236}">
                <a16:creationId xmlns:a16="http://schemas.microsoft.com/office/drawing/2014/main" id="{0A2386B7-4640-4FF7-84C3-D4C5AA0CE94E}"/>
              </a:ext>
            </a:extLst>
          </p:cNvPr>
          <p:cNvSpPr/>
          <p:nvPr/>
        </p:nvSpPr>
        <p:spPr>
          <a:xfrm>
            <a:off x="2698699" y="6056797"/>
            <a:ext cx="217714" cy="23665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hacia abajo 11">
            <a:extLst>
              <a:ext uri="{FF2B5EF4-FFF2-40B4-BE49-F238E27FC236}">
                <a16:creationId xmlns:a16="http://schemas.microsoft.com/office/drawing/2014/main" id="{C9770EB8-EB74-4364-A4CE-E52CF9D52DD1}"/>
              </a:ext>
            </a:extLst>
          </p:cNvPr>
          <p:cNvSpPr/>
          <p:nvPr/>
        </p:nvSpPr>
        <p:spPr>
          <a:xfrm>
            <a:off x="1824191" y="5217886"/>
            <a:ext cx="217714" cy="23665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CuadroTexto 17">
            <a:extLst>
              <a:ext uri="{FF2B5EF4-FFF2-40B4-BE49-F238E27FC236}">
                <a16:creationId xmlns:a16="http://schemas.microsoft.com/office/drawing/2014/main" id="{A0C8CAD5-2F06-4352-8952-DE825C9C2916}"/>
              </a:ext>
            </a:extLst>
          </p:cNvPr>
          <p:cNvSpPr txBox="1"/>
          <p:nvPr/>
        </p:nvSpPr>
        <p:spPr>
          <a:xfrm>
            <a:off x="1341939" y="5194071"/>
            <a:ext cx="466794"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MX" sz="1400" dirty="0"/>
              <a:t>-4,3</a:t>
            </a:r>
            <a:endParaRPr lang="es-CO" sz="1400" dirty="0"/>
          </a:p>
        </p:txBody>
      </p:sp>
      <p:sp>
        <p:nvSpPr>
          <p:cNvPr id="19" name="CuadroTexto 18">
            <a:extLst>
              <a:ext uri="{FF2B5EF4-FFF2-40B4-BE49-F238E27FC236}">
                <a16:creationId xmlns:a16="http://schemas.microsoft.com/office/drawing/2014/main" id="{F8FB691A-C075-4DEB-9094-BB2AB3482E4E}"/>
              </a:ext>
            </a:extLst>
          </p:cNvPr>
          <p:cNvSpPr txBox="1"/>
          <p:nvPr/>
        </p:nvSpPr>
        <p:spPr>
          <a:xfrm>
            <a:off x="2123021" y="6041033"/>
            <a:ext cx="466794"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MX" sz="1400" dirty="0"/>
              <a:t>-6,6</a:t>
            </a:r>
            <a:endParaRPr lang="es-CO" sz="1400" dirty="0"/>
          </a:p>
        </p:txBody>
      </p:sp>
      <p:sp>
        <p:nvSpPr>
          <p:cNvPr id="20" name="CuadroTexto 19">
            <a:extLst>
              <a:ext uri="{FF2B5EF4-FFF2-40B4-BE49-F238E27FC236}">
                <a16:creationId xmlns:a16="http://schemas.microsoft.com/office/drawing/2014/main" id="{980B8E45-A9B8-406E-844F-DF665934C8FB}"/>
              </a:ext>
            </a:extLst>
          </p:cNvPr>
          <p:cNvSpPr txBox="1"/>
          <p:nvPr/>
        </p:nvSpPr>
        <p:spPr>
          <a:xfrm>
            <a:off x="405768" y="1064756"/>
            <a:ext cx="412292"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dirty="0"/>
              <a:t>2,4</a:t>
            </a:r>
            <a:endParaRPr lang="es-CO" sz="1400" dirty="0"/>
          </a:p>
        </p:txBody>
      </p:sp>
      <p:sp>
        <p:nvSpPr>
          <p:cNvPr id="21" name="CuadroTexto 20">
            <a:extLst>
              <a:ext uri="{FF2B5EF4-FFF2-40B4-BE49-F238E27FC236}">
                <a16:creationId xmlns:a16="http://schemas.microsoft.com/office/drawing/2014/main" id="{2720BDD8-5958-4A3F-ACD0-F38D54AAAC73}"/>
              </a:ext>
            </a:extLst>
          </p:cNvPr>
          <p:cNvSpPr txBox="1"/>
          <p:nvPr/>
        </p:nvSpPr>
        <p:spPr>
          <a:xfrm>
            <a:off x="1225824" y="2755669"/>
            <a:ext cx="412292"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s-MX" sz="1400" dirty="0"/>
              <a:t>1,8</a:t>
            </a:r>
            <a:endParaRPr lang="es-CO" sz="1400" dirty="0"/>
          </a:p>
        </p:txBody>
      </p:sp>
    </p:spTree>
    <p:extLst>
      <p:ext uri="{BB962C8B-B14F-4D97-AF65-F5344CB8AC3E}">
        <p14:creationId xmlns:p14="http://schemas.microsoft.com/office/powerpoint/2010/main" val="11422811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85750E8-ECB5-4A70-9E0A-FA2F905A216D}"/>
              </a:ext>
            </a:extLst>
          </p:cNvPr>
          <p:cNvSpPr txBox="1"/>
          <p:nvPr/>
        </p:nvSpPr>
        <p:spPr>
          <a:xfrm>
            <a:off x="579155" y="70340"/>
            <a:ext cx="10953896" cy="461665"/>
          </a:xfrm>
          <a:prstGeom prst="rect">
            <a:avLst/>
          </a:prstGeom>
          <a:noFill/>
        </p:spPr>
        <p:txBody>
          <a:bodyPr wrap="none" rtlCol="0">
            <a:spAutoFit/>
          </a:bodyPr>
          <a:lstStyle>
            <a:defPPr>
              <a:defRPr lang="es-CO"/>
            </a:defPPr>
            <a:lvl1pPr>
              <a:defRPr sz="2800" b="1">
                <a:solidFill>
                  <a:schemeClr val="accent6"/>
                </a:solidFill>
              </a:defRPr>
            </a:lvl1pPr>
          </a:lstStyle>
          <a:p>
            <a:r>
              <a:rPr lang="es-CO" sz="2400" dirty="0">
                <a:solidFill>
                  <a:schemeClr val="accent6">
                    <a:lumMod val="75000"/>
                  </a:schemeClr>
                </a:solidFill>
              </a:rPr>
              <a:t>RESULTADOS FURAG  2020 Y VARIACIÓN FRENTE A 2019 POR DIMENSIÓN Y POLÍTICA</a:t>
            </a:r>
          </a:p>
        </p:txBody>
      </p:sp>
      <p:pic>
        <p:nvPicPr>
          <p:cNvPr id="2" name="Imagen 1">
            <a:extLst>
              <a:ext uri="{FF2B5EF4-FFF2-40B4-BE49-F238E27FC236}">
                <a16:creationId xmlns:a16="http://schemas.microsoft.com/office/drawing/2014/main" id="{1B7E139C-D3F3-4B1A-9E8C-07361CF5A1E6}"/>
              </a:ext>
            </a:extLst>
          </p:cNvPr>
          <p:cNvPicPr>
            <a:picLocks noChangeAspect="1"/>
          </p:cNvPicPr>
          <p:nvPr/>
        </p:nvPicPr>
        <p:blipFill>
          <a:blip r:embed="rId4"/>
          <a:stretch>
            <a:fillRect/>
          </a:stretch>
        </p:blipFill>
        <p:spPr>
          <a:xfrm>
            <a:off x="351692" y="604912"/>
            <a:ext cx="11394831" cy="5786258"/>
          </a:xfrm>
          <a:prstGeom prst="rect">
            <a:avLst/>
          </a:prstGeom>
        </p:spPr>
      </p:pic>
      <p:sp>
        <p:nvSpPr>
          <p:cNvPr id="3" name="Flecha: a la derecha 2">
            <a:extLst>
              <a:ext uri="{FF2B5EF4-FFF2-40B4-BE49-F238E27FC236}">
                <a16:creationId xmlns:a16="http://schemas.microsoft.com/office/drawing/2014/main" id="{6FA8CAA0-3079-4565-B463-C9CAF665EFB8}"/>
              </a:ext>
            </a:extLst>
          </p:cNvPr>
          <p:cNvSpPr/>
          <p:nvPr/>
        </p:nvSpPr>
        <p:spPr>
          <a:xfrm rot="10800000">
            <a:off x="11296359" y="2405573"/>
            <a:ext cx="337625" cy="1688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Flecha: a la derecha 6">
            <a:extLst>
              <a:ext uri="{FF2B5EF4-FFF2-40B4-BE49-F238E27FC236}">
                <a16:creationId xmlns:a16="http://schemas.microsoft.com/office/drawing/2014/main" id="{7A0C484B-733F-405B-B70A-3D15BA01C601}"/>
              </a:ext>
            </a:extLst>
          </p:cNvPr>
          <p:cNvSpPr/>
          <p:nvPr/>
        </p:nvSpPr>
        <p:spPr>
          <a:xfrm rot="10800000">
            <a:off x="11279943" y="4583732"/>
            <a:ext cx="337625" cy="1688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a la derecha 7">
            <a:extLst>
              <a:ext uri="{FF2B5EF4-FFF2-40B4-BE49-F238E27FC236}">
                <a16:creationId xmlns:a16="http://schemas.microsoft.com/office/drawing/2014/main" id="{02FC3EBC-3B5C-487E-BEE2-CDF1AFB73637}"/>
              </a:ext>
            </a:extLst>
          </p:cNvPr>
          <p:cNvSpPr/>
          <p:nvPr/>
        </p:nvSpPr>
        <p:spPr>
          <a:xfrm rot="10800000">
            <a:off x="11294011" y="4780673"/>
            <a:ext cx="337625" cy="1688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a la derecha 8">
            <a:extLst>
              <a:ext uri="{FF2B5EF4-FFF2-40B4-BE49-F238E27FC236}">
                <a16:creationId xmlns:a16="http://schemas.microsoft.com/office/drawing/2014/main" id="{13C7F247-E8FF-4543-9441-9890232A4EEB}"/>
              </a:ext>
            </a:extLst>
          </p:cNvPr>
          <p:cNvSpPr/>
          <p:nvPr/>
        </p:nvSpPr>
        <p:spPr>
          <a:xfrm rot="10800000">
            <a:off x="11308080" y="1502896"/>
            <a:ext cx="337625" cy="16881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 la derecha 9">
            <a:extLst>
              <a:ext uri="{FF2B5EF4-FFF2-40B4-BE49-F238E27FC236}">
                <a16:creationId xmlns:a16="http://schemas.microsoft.com/office/drawing/2014/main" id="{E1C64B11-74A1-4F7C-AF56-A0DAF0766625}"/>
              </a:ext>
            </a:extLst>
          </p:cNvPr>
          <p:cNvSpPr/>
          <p:nvPr/>
        </p:nvSpPr>
        <p:spPr>
          <a:xfrm rot="10800000">
            <a:off x="11277600" y="2822919"/>
            <a:ext cx="337625" cy="16881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a la derecha 10">
            <a:extLst>
              <a:ext uri="{FF2B5EF4-FFF2-40B4-BE49-F238E27FC236}">
                <a16:creationId xmlns:a16="http://schemas.microsoft.com/office/drawing/2014/main" id="{58C80D3C-F3D8-4C8F-ADF0-F4D69EE68FAC}"/>
              </a:ext>
            </a:extLst>
          </p:cNvPr>
          <p:cNvSpPr/>
          <p:nvPr/>
        </p:nvSpPr>
        <p:spPr>
          <a:xfrm rot="10800000">
            <a:off x="11289323" y="5718518"/>
            <a:ext cx="337625" cy="16881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5913053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8D7124-8F54-4C39-B50D-FC5749E351C2}"/>
              </a:ext>
            </a:extLst>
          </p:cNvPr>
          <p:cNvSpPr txBox="1"/>
          <p:nvPr/>
        </p:nvSpPr>
        <p:spPr>
          <a:xfrm>
            <a:off x="1877295" y="19297"/>
            <a:ext cx="8839599" cy="523220"/>
          </a:xfrm>
          <a:prstGeom prst="rect">
            <a:avLst/>
          </a:prstGeom>
          <a:noFill/>
        </p:spPr>
        <p:txBody>
          <a:bodyPr wrap="none" rtlCol="0">
            <a:spAutoFit/>
          </a:bodyPr>
          <a:lstStyle>
            <a:defPPr>
              <a:defRPr lang="es-CO"/>
            </a:defPPr>
            <a:lvl1pPr>
              <a:defRPr sz="2800" b="1">
                <a:solidFill>
                  <a:schemeClr val="accent6"/>
                </a:solidFill>
              </a:defRPr>
            </a:lvl1pPr>
          </a:lstStyle>
          <a:p>
            <a:r>
              <a:rPr lang="es-CO" dirty="0">
                <a:solidFill>
                  <a:schemeClr val="accent6">
                    <a:lumMod val="75000"/>
                  </a:schemeClr>
                </a:solidFill>
              </a:rPr>
              <a:t>Evolución de las 18 Políticas del Modelo MIPG 2019 - 2020</a:t>
            </a:r>
          </a:p>
        </p:txBody>
      </p:sp>
      <p:sp>
        <p:nvSpPr>
          <p:cNvPr id="15" name="Flecha: hacia abajo 14">
            <a:extLst>
              <a:ext uri="{FF2B5EF4-FFF2-40B4-BE49-F238E27FC236}">
                <a16:creationId xmlns:a16="http://schemas.microsoft.com/office/drawing/2014/main" id="{C9421114-7040-4230-B0EF-977048E4B909}"/>
              </a:ext>
            </a:extLst>
          </p:cNvPr>
          <p:cNvSpPr/>
          <p:nvPr/>
        </p:nvSpPr>
        <p:spPr>
          <a:xfrm>
            <a:off x="9129481" y="5515417"/>
            <a:ext cx="130629" cy="17417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hacia abajo 15">
            <a:extLst>
              <a:ext uri="{FF2B5EF4-FFF2-40B4-BE49-F238E27FC236}">
                <a16:creationId xmlns:a16="http://schemas.microsoft.com/office/drawing/2014/main" id="{9EA1F716-CBF6-4EB3-8917-6FAB5F224D60}"/>
              </a:ext>
            </a:extLst>
          </p:cNvPr>
          <p:cNvSpPr/>
          <p:nvPr/>
        </p:nvSpPr>
        <p:spPr>
          <a:xfrm>
            <a:off x="9136740" y="5871016"/>
            <a:ext cx="130629" cy="17417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B85C5EC7-74DC-4CCA-8EBA-A07AAD8CF72A}"/>
              </a:ext>
            </a:extLst>
          </p:cNvPr>
          <p:cNvPicPr>
            <a:picLocks noChangeAspect="1"/>
          </p:cNvPicPr>
          <p:nvPr/>
        </p:nvPicPr>
        <p:blipFill>
          <a:blip r:embed="rId4"/>
          <a:stretch>
            <a:fillRect/>
          </a:stretch>
        </p:blipFill>
        <p:spPr>
          <a:xfrm>
            <a:off x="269044" y="484377"/>
            <a:ext cx="10973751" cy="5889246"/>
          </a:xfrm>
          <a:prstGeom prst="rect">
            <a:avLst/>
          </a:prstGeom>
        </p:spPr>
      </p:pic>
      <p:sp>
        <p:nvSpPr>
          <p:cNvPr id="2" name="Flecha: a la derecha 1">
            <a:extLst>
              <a:ext uri="{FF2B5EF4-FFF2-40B4-BE49-F238E27FC236}">
                <a16:creationId xmlns:a16="http://schemas.microsoft.com/office/drawing/2014/main" id="{976F1904-2C74-4550-B63C-2F7871BBA499}"/>
              </a:ext>
            </a:extLst>
          </p:cNvPr>
          <p:cNvSpPr/>
          <p:nvPr/>
        </p:nvSpPr>
        <p:spPr>
          <a:xfrm rot="16200000">
            <a:off x="9754320" y="1366817"/>
            <a:ext cx="218049" cy="11957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a la derecha 17">
            <a:extLst>
              <a:ext uri="{FF2B5EF4-FFF2-40B4-BE49-F238E27FC236}">
                <a16:creationId xmlns:a16="http://schemas.microsoft.com/office/drawing/2014/main" id="{721A3601-58EB-4218-A3F5-F72860356FB5}"/>
              </a:ext>
            </a:extLst>
          </p:cNvPr>
          <p:cNvSpPr/>
          <p:nvPr/>
        </p:nvSpPr>
        <p:spPr>
          <a:xfrm rot="16200000">
            <a:off x="9754168" y="5009888"/>
            <a:ext cx="218049" cy="11957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Flecha: a la derecha 7">
            <a:extLst>
              <a:ext uri="{FF2B5EF4-FFF2-40B4-BE49-F238E27FC236}">
                <a16:creationId xmlns:a16="http://schemas.microsoft.com/office/drawing/2014/main" id="{173F0B09-98E7-4120-9F3C-16E19C55490A}"/>
              </a:ext>
            </a:extLst>
          </p:cNvPr>
          <p:cNvSpPr/>
          <p:nvPr/>
        </p:nvSpPr>
        <p:spPr>
          <a:xfrm rot="16200000">
            <a:off x="9747064" y="735441"/>
            <a:ext cx="218049" cy="11957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a la derecha 8">
            <a:extLst>
              <a:ext uri="{FF2B5EF4-FFF2-40B4-BE49-F238E27FC236}">
                <a16:creationId xmlns:a16="http://schemas.microsoft.com/office/drawing/2014/main" id="{CF02B7A4-DDDA-488A-8BA5-35DBAA6C9A2F}"/>
              </a:ext>
            </a:extLst>
          </p:cNvPr>
          <p:cNvSpPr/>
          <p:nvPr/>
        </p:nvSpPr>
        <p:spPr>
          <a:xfrm rot="16200000">
            <a:off x="9754321" y="1062011"/>
            <a:ext cx="218049" cy="11957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 la derecha 9">
            <a:extLst>
              <a:ext uri="{FF2B5EF4-FFF2-40B4-BE49-F238E27FC236}">
                <a16:creationId xmlns:a16="http://schemas.microsoft.com/office/drawing/2014/main" id="{1E96C7BA-0686-4F4B-B3EC-1D2E3FA02AF3}"/>
              </a:ext>
            </a:extLst>
          </p:cNvPr>
          <p:cNvSpPr/>
          <p:nvPr/>
        </p:nvSpPr>
        <p:spPr>
          <a:xfrm rot="16200000">
            <a:off x="9747065" y="2738403"/>
            <a:ext cx="218049" cy="11957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Flecha: a la derecha 11">
            <a:extLst>
              <a:ext uri="{FF2B5EF4-FFF2-40B4-BE49-F238E27FC236}">
                <a16:creationId xmlns:a16="http://schemas.microsoft.com/office/drawing/2014/main" id="{785D8FA6-2EEA-4F0F-9984-B87954616917}"/>
              </a:ext>
            </a:extLst>
          </p:cNvPr>
          <p:cNvSpPr/>
          <p:nvPr/>
        </p:nvSpPr>
        <p:spPr>
          <a:xfrm rot="16200000">
            <a:off x="9745331" y="4653810"/>
            <a:ext cx="218049" cy="11957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a la derecha 12">
            <a:extLst>
              <a:ext uri="{FF2B5EF4-FFF2-40B4-BE49-F238E27FC236}">
                <a16:creationId xmlns:a16="http://schemas.microsoft.com/office/drawing/2014/main" id="{E1E74D97-1C67-434F-8FA4-521F6F45F120}"/>
              </a:ext>
            </a:extLst>
          </p:cNvPr>
          <p:cNvSpPr/>
          <p:nvPr/>
        </p:nvSpPr>
        <p:spPr>
          <a:xfrm rot="16200000">
            <a:off x="9754319" y="3674589"/>
            <a:ext cx="218049" cy="11957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01A736B3-3292-488D-8F06-AE3140B6C4A6}"/>
              </a:ext>
            </a:extLst>
          </p:cNvPr>
          <p:cNvSpPr txBox="1"/>
          <p:nvPr/>
        </p:nvSpPr>
        <p:spPr>
          <a:xfrm>
            <a:off x="1117600" y="6315567"/>
            <a:ext cx="3789179" cy="369332"/>
          </a:xfrm>
          <a:prstGeom prst="rect">
            <a:avLst/>
          </a:prstGeom>
          <a:noFill/>
        </p:spPr>
        <p:txBody>
          <a:bodyPr wrap="none" rtlCol="0">
            <a:spAutoFit/>
          </a:bodyPr>
          <a:lstStyle/>
          <a:p>
            <a:r>
              <a:rPr lang="es-CO" dirty="0"/>
              <a:t>*   Suben 7 políticas, bajan 11 políticas</a:t>
            </a:r>
          </a:p>
        </p:txBody>
      </p:sp>
    </p:spTree>
    <p:extLst>
      <p:ext uri="{BB962C8B-B14F-4D97-AF65-F5344CB8AC3E}">
        <p14:creationId xmlns:p14="http://schemas.microsoft.com/office/powerpoint/2010/main" val="38104006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8F78EA7-C836-4F85-9167-F3FC8E241197}"/>
              </a:ext>
            </a:extLst>
          </p:cNvPr>
          <p:cNvSpPr txBox="1"/>
          <p:nvPr/>
        </p:nvSpPr>
        <p:spPr>
          <a:xfrm>
            <a:off x="1009285" y="73800"/>
            <a:ext cx="10351743" cy="769441"/>
          </a:xfrm>
          <a:prstGeom prst="rect">
            <a:avLst/>
          </a:prstGeom>
          <a:noFill/>
        </p:spPr>
        <p:txBody>
          <a:bodyPr wrap="square" rtlCol="0">
            <a:spAutoFit/>
          </a:bodyPr>
          <a:lstStyle>
            <a:defPPr>
              <a:defRPr lang="es-CO"/>
            </a:defPPr>
            <a:lvl1pPr>
              <a:defRPr sz="240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DIMENSIÓN 1 TALENTO HUMANO 2019 - 2020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de Integridad 78,3 (-6,3) – Dir. Gestión Humana</a:t>
            </a:r>
          </a:p>
        </p:txBody>
      </p:sp>
      <p:sp>
        <p:nvSpPr>
          <p:cNvPr id="7" name="Rectángulo 6">
            <a:extLst>
              <a:ext uri="{FF2B5EF4-FFF2-40B4-BE49-F238E27FC236}">
                <a16:creationId xmlns:a16="http://schemas.microsoft.com/office/drawing/2014/main" id="{6EE8C3B7-AA32-47C4-924C-76338F556A28}"/>
              </a:ext>
            </a:extLst>
          </p:cNvPr>
          <p:cNvSpPr/>
          <p:nvPr/>
        </p:nvSpPr>
        <p:spPr>
          <a:xfrm>
            <a:off x="6496334" y="1006073"/>
            <a:ext cx="5472752" cy="5047536"/>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RECOMENDACIONES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Valores y principios del servicio público: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evaluar el cumplimiento y presentar análisis en el marco del Comité CICCI.</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Declaración de bienes y rentas: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analizar la información para identificar conflictos de interés y zonas de riesgo e implementar acciones preventivas </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(más de 8.800 servidores públicos)</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E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Gestión preventiva de conflictos de interés: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formular e implementar una estrategia anual.</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Código de integridad</a:t>
            </a:r>
            <a:r>
              <a:rPr kumimoji="0" lang="es-ES" sz="1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p>
          <a:p>
            <a:pPr marL="266700" marR="0" lvl="0" indent="-266700" algn="l" defTabSz="914400" rtl="0" eaLnBrk="1" fontAlgn="b" latinLnBrk="0" hangingPunct="1">
              <a:lnSpc>
                <a:spcPct val="100000"/>
              </a:lnSpc>
              <a:spcBef>
                <a:spcPts val="0"/>
              </a:spcBef>
              <a:spcAft>
                <a:spcPts val="0"/>
              </a:spcAft>
              <a:buClrTx/>
              <a:buSzTx/>
              <a:buFont typeface="Wingdings" panose="05000000000000000000" pitchFamily="2" charset="2"/>
              <a:buChar char="ü"/>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Definición e implementación del Código (2019 -2020)</a:t>
            </a:r>
          </a:p>
          <a:p>
            <a:pPr marL="285750" marR="0" lvl="0" indent="-285750" algn="l" defTabSz="914400" rtl="0" eaLnBrk="1" fontAlgn="b" latinLnBrk="0" hangingPunct="1">
              <a:lnSpc>
                <a:spcPct val="100000"/>
              </a:lnSpc>
              <a:spcBef>
                <a:spcPts val="0"/>
              </a:spcBef>
              <a:spcAft>
                <a:spcPts val="0"/>
              </a:spcAft>
              <a:buClr>
                <a:srgbClr val="C00000"/>
              </a:buClr>
              <a:buSzPct val="120000"/>
              <a:buFont typeface="Calibri" panose="020F0502020204030204" pitchFamily="34" charset="0"/>
              <a:buChar char="*"/>
              <a:tabLst/>
              <a:defRPr/>
            </a:pPr>
            <a:r>
              <a:rPr lang="es-CO" dirty="0">
                <a:solidFill>
                  <a:prstClr val="black"/>
                </a:solidFill>
                <a:latin typeface="Calibri" panose="020F0502020204030204"/>
              </a:rPr>
              <a:t>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Analizar los informes de </a:t>
            </a:r>
            <a:r>
              <a:rPr kumimoji="0" lang="es-CO" sz="1800" b="0" i="1" u="none" strike="noStrike" kern="1200" cap="none" spc="0" normalizeH="0" baseline="0" noProof="0" dirty="0">
                <a:ln>
                  <a:noFill/>
                </a:ln>
                <a:solidFill>
                  <a:prstClr val="black"/>
                </a:solidFill>
                <a:effectLst/>
                <a:uLnTx/>
                <a:uFillTx/>
                <a:latin typeface="Calibri" panose="020F0502020204030204"/>
                <a:ea typeface="+mn-ea"/>
                <a:cs typeface="+mn-cs"/>
              </a:rPr>
              <a:t>control interno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para identificar alertas sobre conductas para incorporarlos </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lecha: hacia abajo 4">
            <a:extLst>
              <a:ext uri="{FF2B5EF4-FFF2-40B4-BE49-F238E27FC236}">
                <a16:creationId xmlns:a16="http://schemas.microsoft.com/office/drawing/2014/main" id="{C09B5C26-0B6F-4A90-8944-F6CCFD30E6D7}"/>
              </a:ext>
            </a:extLst>
          </p:cNvPr>
          <p:cNvSpPr/>
          <p:nvPr/>
        </p:nvSpPr>
        <p:spPr>
          <a:xfrm>
            <a:off x="5229149" y="4996719"/>
            <a:ext cx="159657" cy="19106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DA5FAF65-6DAC-4A5F-A9A6-3C1683D811FB}"/>
              </a:ext>
            </a:extLst>
          </p:cNvPr>
          <p:cNvPicPr>
            <a:picLocks noChangeAspect="1"/>
          </p:cNvPicPr>
          <p:nvPr/>
        </p:nvPicPr>
        <p:blipFill>
          <a:blip r:embed="rId4"/>
          <a:stretch>
            <a:fillRect/>
          </a:stretch>
        </p:blipFill>
        <p:spPr>
          <a:xfrm>
            <a:off x="222914" y="841526"/>
            <a:ext cx="6302448" cy="5835043"/>
          </a:xfrm>
          <a:prstGeom prst="rect">
            <a:avLst/>
          </a:prstGeom>
        </p:spPr>
      </p:pic>
      <p:sp>
        <p:nvSpPr>
          <p:cNvPr id="8" name="Flecha: hacia abajo 7">
            <a:extLst>
              <a:ext uri="{FF2B5EF4-FFF2-40B4-BE49-F238E27FC236}">
                <a16:creationId xmlns:a16="http://schemas.microsoft.com/office/drawing/2014/main" id="{176225AA-3B82-409A-A74F-29C6220F1658}"/>
              </a:ext>
            </a:extLst>
          </p:cNvPr>
          <p:cNvSpPr/>
          <p:nvPr/>
        </p:nvSpPr>
        <p:spPr>
          <a:xfrm>
            <a:off x="58063" y="5269137"/>
            <a:ext cx="167249" cy="2744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3731130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 doblada 2">
            <a:extLst>
              <a:ext uri="{FF2B5EF4-FFF2-40B4-BE49-F238E27FC236}">
                <a16:creationId xmlns:a16="http://schemas.microsoft.com/office/drawing/2014/main" id="{4112299D-DD3C-4F5A-9D1B-9316405CEC6A}"/>
              </a:ext>
            </a:extLst>
          </p:cNvPr>
          <p:cNvSpPr/>
          <p:nvPr/>
        </p:nvSpPr>
        <p:spPr>
          <a:xfrm>
            <a:off x="7518400" y="908461"/>
            <a:ext cx="4179029" cy="6097905"/>
          </a:xfrm>
          <a:prstGeom prst="foldedCorner">
            <a:avLst/>
          </a:prstGeom>
        </p:spPr>
        <p:txBody>
          <a:bodyPr wrap="square">
            <a:spAutoFit/>
          </a:bodyPr>
          <a:lstStyle/>
          <a:p>
            <a:pPr fontAlgn="b"/>
            <a:r>
              <a:rPr lang="es-ES" sz="2000" b="1" dirty="0">
                <a:solidFill>
                  <a:schemeClr val="accent6">
                    <a:lumMod val="75000"/>
                  </a:schemeClr>
                </a:solidFill>
                <a:latin typeface="Calibri" panose="020F0502020204030204"/>
              </a:rPr>
              <a:t>RECOMENDACIONES</a:t>
            </a:r>
          </a:p>
          <a:p>
            <a:pPr fontAlgn="b"/>
            <a:endParaRPr lang="es-CO" sz="2000" b="1" dirty="0">
              <a:solidFill>
                <a:schemeClr val="accent6">
                  <a:lumMod val="75000"/>
                </a:schemeClr>
              </a:solidFill>
              <a:latin typeface="Calibri" panose="020F0502020204030204"/>
            </a:endParaRPr>
          </a:p>
          <a:p>
            <a:pPr marL="342900" indent="-342900" fontAlgn="b">
              <a:buFont typeface="Arial" panose="020B0604020202020204" pitchFamily="34" charset="0"/>
              <a:buChar char="•"/>
            </a:pPr>
            <a:r>
              <a:rPr lang="es-CO" b="1" dirty="0">
                <a:solidFill>
                  <a:schemeClr val="accent6">
                    <a:lumMod val="75000"/>
                  </a:schemeClr>
                </a:solidFill>
                <a:latin typeface="Calibri" panose="020F0502020204030204"/>
              </a:rPr>
              <a:t>Análisis causas del retiro</a:t>
            </a:r>
            <a:r>
              <a:rPr lang="es-CO" dirty="0">
                <a:latin typeface="Calibri" panose="020F0502020204030204"/>
              </a:rPr>
              <a:t> de los servidores de la entidad, con el fin de implementar acciones de mejora.</a:t>
            </a:r>
          </a:p>
          <a:p>
            <a:pPr marL="342900" indent="-342900" fontAlgn="b">
              <a:buFont typeface="Arial" panose="020B0604020202020204" pitchFamily="34" charset="0"/>
              <a:buChar char="•"/>
            </a:pPr>
            <a:endParaRPr lang="es-CO" dirty="0">
              <a:latin typeface="Calibri" panose="020F0502020204030204"/>
            </a:endParaRPr>
          </a:p>
          <a:p>
            <a:pPr marL="342900" indent="-342900" fontAlgn="b">
              <a:buFont typeface="Arial" panose="020B0604020202020204" pitchFamily="34" charset="0"/>
              <a:buChar char="•"/>
            </a:pPr>
            <a:r>
              <a:rPr lang="es-CO" b="1" dirty="0">
                <a:solidFill>
                  <a:schemeClr val="accent6">
                    <a:lumMod val="75000"/>
                  </a:schemeClr>
                </a:solidFill>
                <a:latin typeface="Calibri" panose="020F0502020204030204"/>
              </a:rPr>
              <a:t>Modificar el manual de funciones de la entidad</a:t>
            </a:r>
            <a:r>
              <a:rPr lang="es-CO" dirty="0">
                <a:latin typeface="Calibri" panose="020F0502020204030204"/>
              </a:rPr>
              <a:t> para facilitar el ingreso de los jóvenes a la administración pública.</a:t>
            </a:r>
          </a:p>
          <a:p>
            <a:pPr marL="342900" indent="-342900" fontAlgn="b">
              <a:buFont typeface="Arial" panose="020B0604020202020204" pitchFamily="34" charset="0"/>
              <a:buChar char="•"/>
            </a:pPr>
            <a:endParaRPr lang="es-CO" dirty="0">
              <a:latin typeface="Calibri" panose="020F0502020204030204"/>
            </a:endParaRPr>
          </a:p>
          <a:p>
            <a:pPr marL="342900" indent="-342900" fontAlgn="b">
              <a:buFont typeface="Arial" panose="020B0604020202020204" pitchFamily="34" charset="0"/>
              <a:buChar char="•"/>
            </a:pPr>
            <a:r>
              <a:rPr lang="es-CO" b="1" dirty="0">
                <a:solidFill>
                  <a:schemeClr val="accent6">
                    <a:lumMod val="75000"/>
                  </a:schemeClr>
                </a:solidFill>
                <a:latin typeface="Calibri" panose="020F0502020204030204"/>
              </a:rPr>
              <a:t>Evaluar la totalidad de los acuerdos de gestión suscritos</a:t>
            </a:r>
            <a:r>
              <a:rPr lang="es-CO" dirty="0">
                <a:latin typeface="Calibri" panose="020F0502020204030204"/>
              </a:rPr>
              <a:t> con los servidores públicos del nivel gerencial.</a:t>
            </a:r>
          </a:p>
          <a:p>
            <a:pPr marL="342900" indent="-342900" fontAlgn="b">
              <a:buFont typeface="Arial" panose="020B0604020202020204" pitchFamily="34" charset="0"/>
              <a:buChar char="•"/>
            </a:pPr>
            <a:endParaRPr lang="es-CO" dirty="0">
              <a:latin typeface="Calibri" panose="020F0502020204030204"/>
            </a:endParaRPr>
          </a:p>
          <a:p>
            <a:pPr marL="342900" indent="-342900" fontAlgn="b">
              <a:buFont typeface="Arial" panose="020B0604020202020204" pitchFamily="34" charset="0"/>
              <a:buChar char="•"/>
            </a:pPr>
            <a:r>
              <a:rPr lang="es-CO" b="1" dirty="0">
                <a:solidFill>
                  <a:schemeClr val="accent6">
                    <a:lumMod val="75000"/>
                  </a:schemeClr>
                </a:solidFill>
                <a:latin typeface="Calibri" panose="020F0502020204030204"/>
              </a:rPr>
              <a:t>Implementar un proceso de capacitación</a:t>
            </a:r>
            <a:r>
              <a:rPr lang="es-CO" dirty="0">
                <a:latin typeface="Calibri" panose="020F0502020204030204"/>
              </a:rPr>
              <a:t> que permita al servidor conocer los objetivos institucionales ligados a la actividad que ejecuta.</a:t>
            </a:r>
          </a:p>
          <a:p>
            <a:pPr marL="342900" indent="-342900" fontAlgn="b">
              <a:buFont typeface="Arial" panose="020B0604020202020204" pitchFamily="34" charset="0"/>
              <a:buChar char="•"/>
            </a:pPr>
            <a:endParaRPr lang="es-CO" dirty="0">
              <a:latin typeface="Calibri" panose="020F0502020204030204"/>
            </a:endParaRPr>
          </a:p>
        </p:txBody>
      </p:sp>
      <p:graphicFrame>
        <p:nvGraphicFramePr>
          <p:cNvPr id="10" name="Gráfico 9">
            <a:extLst>
              <a:ext uri="{FF2B5EF4-FFF2-40B4-BE49-F238E27FC236}">
                <a16:creationId xmlns:a16="http://schemas.microsoft.com/office/drawing/2014/main" id="{233E7741-2FB6-4BCF-A154-29B8FF5486FA}"/>
              </a:ext>
            </a:extLst>
          </p:cNvPr>
          <p:cNvGraphicFramePr>
            <a:graphicFrameLocks noGrp="1"/>
          </p:cNvGraphicFramePr>
          <p:nvPr>
            <p:extLst>
              <p:ext uri="{D42A27DB-BD31-4B8C-83A1-F6EECF244321}">
                <p14:modId xmlns:p14="http://schemas.microsoft.com/office/powerpoint/2010/main" val="3676066446"/>
              </p:ext>
            </p:extLst>
          </p:nvPr>
        </p:nvGraphicFramePr>
        <p:xfrm>
          <a:off x="104095" y="908461"/>
          <a:ext cx="7211106" cy="5875739"/>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D5FF3DA7-974A-4AB0-84F3-55E5D9035A9A}"/>
              </a:ext>
            </a:extLst>
          </p:cNvPr>
          <p:cNvSpPr txBox="1"/>
          <p:nvPr/>
        </p:nvSpPr>
        <p:spPr>
          <a:xfrm>
            <a:off x="1009285" y="73800"/>
            <a:ext cx="10351743" cy="769441"/>
          </a:xfrm>
          <a:prstGeom prst="rect">
            <a:avLst/>
          </a:prstGeom>
          <a:noFill/>
        </p:spPr>
        <p:txBody>
          <a:bodyPr wrap="square" rtlCol="0">
            <a:spAutoFit/>
          </a:bodyPr>
          <a:lstStyle>
            <a:defPPr>
              <a:defRPr lang="es-CO"/>
            </a:defPPr>
            <a:lvl1pPr>
              <a:defRPr sz="2400" b="1">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DIMENSIÓN 1 TALENTO HUMANO 2019 - 2020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Evolución Política Talento Humano 96,1 (-0,2) – Dir. Gestión Humana</a:t>
            </a:r>
          </a:p>
        </p:txBody>
      </p:sp>
    </p:spTree>
    <p:extLst>
      <p:ext uri="{BB962C8B-B14F-4D97-AF65-F5344CB8AC3E}">
        <p14:creationId xmlns:p14="http://schemas.microsoft.com/office/powerpoint/2010/main" val="2817326064"/>
      </p:ext>
    </p:extLst>
  </p:cSld>
  <p:clrMapOvr>
    <a:masterClrMapping/>
  </p:clrMapOvr>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2804</TotalTime>
  <Words>2855</Words>
  <Application>Microsoft Office PowerPoint</Application>
  <PresentationFormat>Panorámica</PresentationFormat>
  <Paragraphs>451</Paragraphs>
  <Slides>34</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Calibri</vt:lpstr>
      <vt:lpstr>Calibri Light</vt:lpstr>
      <vt:lpstr>Century Gothic</vt:lpstr>
      <vt:lpstr>Wingdings</vt:lpstr>
      <vt:lpstr>2_Tema de Office</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ACCIÓN PARA EL FORTALECIMIENTO DE LAS DIMENSIONES Y POLÍTICAS DE MIPG</vt:lpstr>
      <vt:lpstr>TEMAS PENDIENTES POR DEFINIR ACCIONES CONCRETAS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Evolución FURAG 2018-2020</dc:title>
  <dc:creator>YANETH SARMIENTO F</dc:creator>
  <cp:lastModifiedBy>John Jairo Motta Botero</cp:lastModifiedBy>
  <cp:revision>151</cp:revision>
  <dcterms:created xsi:type="dcterms:W3CDTF">2021-05-31T02:41:50Z</dcterms:created>
  <dcterms:modified xsi:type="dcterms:W3CDTF">2021-07-02T14:36:22Z</dcterms:modified>
</cp:coreProperties>
</file>