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8"/>
  </p:notesMasterIdLst>
  <p:sldIdLst>
    <p:sldId id="323" r:id="rId3"/>
    <p:sldId id="287" r:id="rId4"/>
    <p:sldId id="288" r:id="rId5"/>
    <p:sldId id="302" r:id="rId6"/>
    <p:sldId id="303" r:id="rId7"/>
    <p:sldId id="304" r:id="rId8"/>
    <p:sldId id="290" r:id="rId9"/>
    <p:sldId id="292" r:id="rId10"/>
    <p:sldId id="301" r:id="rId11"/>
    <p:sldId id="300" r:id="rId12"/>
    <p:sldId id="309" r:id="rId13"/>
    <p:sldId id="310" r:id="rId14"/>
    <p:sldId id="311" r:id="rId15"/>
    <p:sldId id="321" r:id="rId16"/>
    <p:sldId id="320" r:id="rId17"/>
    <p:sldId id="319" r:id="rId18"/>
    <p:sldId id="318" r:id="rId19"/>
    <p:sldId id="317" r:id="rId20"/>
    <p:sldId id="316" r:id="rId21"/>
    <p:sldId id="315" r:id="rId22"/>
    <p:sldId id="314" r:id="rId23"/>
    <p:sldId id="313" r:id="rId24"/>
    <p:sldId id="312" r:id="rId25"/>
    <p:sldId id="307" r:id="rId26"/>
    <p:sldId id="322" r:id="rId27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5B23"/>
    <a:srgbClr val="71A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71" d="100"/>
          <a:sy n="71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9C4D1C-14E8-41A5-8B85-42C92C75C5C1}" type="doc">
      <dgm:prSet loTypeId="urn:microsoft.com/office/officeart/2005/8/layout/venn2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68C387A9-ECD4-4AAB-A648-5024026395CB}">
      <dgm:prSet phldrT="[Texto]" custT="1"/>
      <dgm:spPr>
        <a:solidFill>
          <a:srgbClr val="A7B51E"/>
        </a:solidFill>
      </dgm:spPr>
      <dgm:t>
        <a:bodyPr/>
        <a:lstStyle/>
        <a:p>
          <a:r>
            <a:rPr lang="es-CO" sz="1600" b="1" dirty="0">
              <a:solidFill>
                <a:schemeClr val="bg1"/>
              </a:solidFill>
            </a:rPr>
            <a:t>Honestidad</a:t>
          </a:r>
        </a:p>
      </dgm:t>
    </dgm:pt>
    <dgm:pt modelId="{8C0BDA23-DA8C-442B-B4B2-970A0C5843D9}" type="parTrans" cxnId="{513283B3-6046-4191-B326-522E652C6D3A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DD1B293B-EB03-4C42-94FA-DE67C02380FA}" type="sibTrans" cxnId="{513283B3-6046-4191-B326-522E652C6D3A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E3D8DA5C-C967-4065-BD21-2EE8ED39782D}">
      <dgm:prSet phldrT="[Texto]" custT="1"/>
      <dgm:spPr>
        <a:solidFill>
          <a:srgbClr val="EC9C09"/>
        </a:solidFill>
      </dgm:spPr>
      <dgm:t>
        <a:bodyPr/>
        <a:lstStyle/>
        <a:p>
          <a:r>
            <a:rPr lang="es-CO" sz="1600" b="1">
              <a:solidFill>
                <a:schemeClr val="bg1"/>
              </a:solidFill>
            </a:rPr>
            <a:t>Compromiso</a:t>
          </a:r>
          <a:endParaRPr lang="es-CO" sz="1600" b="1" dirty="0">
            <a:solidFill>
              <a:schemeClr val="bg1"/>
            </a:solidFill>
          </a:endParaRPr>
        </a:p>
      </dgm:t>
    </dgm:pt>
    <dgm:pt modelId="{B89679D6-F348-4088-BD46-B0004ACFC277}" type="parTrans" cxnId="{C627EF74-60AA-4185-834C-50E99A68BD51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E5C63ED7-0457-4203-8E77-43D2B5F79903}" type="sibTrans" cxnId="{C627EF74-60AA-4185-834C-50E99A68BD51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64991661-5048-42F1-B1BA-55B7D8516685}">
      <dgm:prSet phldrT="[Texto]" custT="1"/>
      <dgm:spPr>
        <a:solidFill>
          <a:srgbClr val="139FCE"/>
        </a:solidFill>
      </dgm:spPr>
      <dgm:t>
        <a:bodyPr/>
        <a:lstStyle/>
        <a:p>
          <a:r>
            <a:rPr lang="es-CO" sz="1600" b="1">
              <a:solidFill>
                <a:schemeClr val="bg1"/>
              </a:solidFill>
            </a:rPr>
            <a:t>Solidaridad</a:t>
          </a:r>
          <a:endParaRPr lang="es-CO" sz="1600" b="1" dirty="0">
            <a:solidFill>
              <a:schemeClr val="bg1"/>
            </a:solidFill>
          </a:endParaRPr>
        </a:p>
      </dgm:t>
    </dgm:pt>
    <dgm:pt modelId="{939E1EB2-3852-442D-9DE9-991EDF14461D}" type="parTrans" cxnId="{F1FEF478-E2FE-46E2-9D5E-F1D83833BAEE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E8C0B0D0-BAF1-43C1-B36A-DAD0188D10FA}" type="sibTrans" cxnId="{F1FEF478-E2FE-46E2-9D5E-F1D83833BAEE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09E29A2A-3890-409D-BE8C-9EC1B7047116}">
      <dgm:prSet phldrT="[Texto]" custT="1"/>
      <dgm:spPr>
        <a:solidFill>
          <a:srgbClr val="903963"/>
        </a:solidFill>
      </dgm:spPr>
      <dgm:t>
        <a:bodyPr/>
        <a:lstStyle/>
        <a:p>
          <a:r>
            <a:rPr lang="es-CO" sz="1600" b="1">
              <a:solidFill>
                <a:schemeClr val="bg1"/>
              </a:solidFill>
            </a:rPr>
            <a:t>Servicio</a:t>
          </a:r>
          <a:endParaRPr lang="es-CO" sz="1600" b="1" dirty="0">
            <a:solidFill>
              <a:schemeClr val="bg1"/>
            </a:solidFill>
          </a:endParaRPr>
        </a:p>
      </dgm:t>
    </dgm:pt>
    <dgm:pt modelId="{7BBB2183-410D-48FA-823E-FD9EEEF621F8}" type="parTrans" cxnId="{D432CCCD-F09E-4C89-BE60-BC1AE16FFB0A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56E83EB5-64BC-4337-ABF0-5D106DDC6500}" type="sibTrans" cxnId="{D432CCCD-F09E-4C89-BE60-BC1AE16FFB0A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D4AB1CC3-920C-4A8E-9D0D-C060B251AD88}">
      <dgm:prSet phldrT="[Texto]" custT="1"/>
      <dgm:spPr>
        <a:solidFill>
          <a:srgbClr val="0B5B89"/>
        </a:solidFill>
      </dgm:spPr>
      <dgm:t>
        <a:bodyPr/>
        <a:lstStyle/>
        <a:p>
          <a:r>
            <a:rPr lang="es-CO" sz="1600" b="1">
              <a:solidFill>
                <a:schemeClr val="bg1"/>
              </a:solidFill>
            </a:rPr>
            <a:t>Confianza</a:t>
          </a:r>
          <a:endParaRPr lang="es-CO" sz="1600" b="1" dirty="0">
            <a:solidFill>
              <a:schemeClr val="bg1"/>
            </a:solidFill>
          </a:endParaRPr>
        </a:p>
      </dgm:t>
    </dgm:pt>
    <dgm:pt modelId="{5D8AE9FF-71FE-4C65-8F32-67A431237598}" type="parTrans" cxnId="{C5D822E9-B703-45A4-8941-F11EF3B677C3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4637DF5D-0C0C-4B80-97E4-D85A79D1D7FE}" type="sibTrans" cxnId="{C5D822E9-B703-45A4-8941-F11EF3B677C3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D53BB456-9414-41BD-9EE9-981F02301FB8}">
      <dgm:prSet phldrT="[Texto]" custT="1"/>
      <dgm:spPr>
        <a:solidFill>
          <a:srgbClr val="39A02B"/>
        </a:solidFill>
      </dgm:spPr>
      <dgm:t>
        <a:bodyPr/>
        <a:lstStyle/>
        <a:p>
          <a:r>
            <a:rPr lang="es-CO" sz="1600" b="1">
              <a:solidFill>
                <a:schemeClr val="bg1"/>
              </a:solidFill>
            </a:rPr>
            <a:t>Respeto</a:t>
          </a:r>
          <a:endParaRPr lang="es-CO" sz="1600" b="1" dirty="0">
            <a:solidFill>
              <a:schemeClr val="bg1"/>
            </a:solidFill>
          </a:endParaRPr>
        </a:p>
      </dgm:t>
    </dgm:pt>
    <dgm:pt modelId="{633E8B3D-6D3F-4A2D-BC80-1CDDE0665EDB}" type="parTrans" cxnId="{2C8ACEEB-CBF0-4B04-8790-C3B0F9312280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9A081ACF-D722-48D4-9F28-6EFCCDC22B68}" type="sibTrans" cxnId="{2C8ACEEB-CBF0-4B04-8790-C3B0F9312280}">
      <dgm:prSet/>
      <dgm:spPr/>
      <dgm:t>
        <a:bodyPr/>
        <a:lstStyle/>
        <a:p>
          <a:endParaRPr lang="es-CO" sz="2400" b="1">
            <a:solidFill>
              <a:schemeClr val="bg1"/>
            </a:solidFill>
          </a:endParaRPr>
        </a:p>
      </dgm:t>
    </dgm:pt>
    <dgm:pt modelId="{DDC296D1-F175-40EA-BB99-3B4F61DD1A5F}" type="pres">
      <dgm:prSet presAssocID="{A69C4D1C-14E8-41A5-8B85-42C92C75C5C1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AFE44D3-93AE-4E7C-9F8A-58827C78D483}" type="pres">
      <dgm:prSet presAssocID="{A69C4D1C-14E8-41A5-8B85-42C92C75C5C1}" presName="comp1" presStyleCnt="0"/>
      <dgm:spPr/>
    </dgm:pt>
    <dgm:pt modelId="{0F1FFD02-4C3D-4FAF-88E4-DEA69766FEB4}" type="pres">
      <dgm:prSet presAssocID="{A69C4D1C-14E8-41A5-8B85-42C92C75C5C1}" presName="circle1" presStyleLbl="node1" presStyleIdx="0" presStyleCnt="6" custLinFactNeighborX="0"/>
      <dgm:spPr/>
      <dgm:t>
        <a:bodyPr/>
        <a:lstStyle/>
        <a:p>
          <a:endParaRPr lang="es-ES"/>
        </a:p>
      </dgm:t>
    </dgm:pt>
    <dgm:pt modelId="{95FC199F-6F80-409B-A988-0A898780ADEF}" type="pres">
      <dgm:prSet presAssocID="{A69C4D1C-14E8-41A5-8B85-42C92C75C5C1}" presName="c1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28DC12-40A6-4144-8B86-DC6645CFDA68}" type="pres">
      <dgm:prSet presAssocID="{A69C4D1C-14E8-41A5-8B85-42C92C75C5C1}" presName="comp2" presStyleCnt="0"/>
      <dgm:spPr/>
    </dgm:pt>
    <dgm:pt modelId="{E7E1EF58-C3AE-47C8-A00F-DD175D8E10F4}" type="pres">
      <dgm:prSet presAssocID="{A69C4D1C-14E8-41A5-8B85-42C92C75C5C1}" presName="circle2" presStyleLbl="node1" presStyleIdx="1" presStyleCnt="6" custLinFactNeighborX="-1031"/>
      <dgm:spPr/>
      <dgm:t>
        <a:bodyPr/>
        <a:lstStyle/>
        <a:p>
          <a:endParaRPr lang="es-ES"/>
        </a:p>
      </dgm:t>
    </dgm:pt>
    <dgm:pt modelId="{4A763715-70EF-43D2-8D3B-82D516D37BDB}" type="pres">
      <dgm:prSet presAssocID="{A69C4D1C-14E8-41A5-8B85-42C92C75C5C1}" presName="c2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7E316F9-ED42-4F13-B061-DF531A5FDB57}" type="pres">
      <dgm:prSet presAssocID="{A69C4D1C-14E8-41A5-8B85-42C92C75C5C1}" presName="comp3" presStyleCnt="0"/>
      <dgm:spPr/>
    </dgm:pt>
    <dgm:pt modelId="{319447D2-793F-46F1-A202-A6BD038B359E}" type="pres">
      <dgm:prSet presAssocID="{A69C4D1C-14E8-41A5-8B85-42C92C75C5C1}" presName="circle3" presStyleLbl="node1" presStyleIdx="2" presStyleCnt="6"/>
      <dgm:spPr/>
      <dgm:t>
        <a:bodyPr/>
        <a:lstStyle/>
        <a:p>
          <a:endParaRPr lang="es-ES"/>
        </a:p>
      </dgm:t>
    </dgm:pt>
    <dgm:pt modelId="{93AFDC4E-3577-48E7-A18F-3C0664A4F8AC}" type="pres">
      <dgm:prSet presAssocID="{A69C4D1C-14E8-41A5-8B85-42C92C75C5C1}" presName="c3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41392-AF81-4CDD-97DE-03C2FD2FABA3}" type="pres">
      <dgm:prSet presAssocID="{A69C4D1C-14E8-41A5-8B85-42C92C75C5C1}" presName="comp4" presStyleCnt="0"/>
      <dgm:spPr/>
    </dgm:pt>
    <dgm:pt modelId="{5F9F408F-8C94-4EE7-A9AA-3B25230E9F91}" type="pres">
      <dgm:prSet presAssocID="{A69C4D1C-14E8-41A5-8B85-42C92C75C5C1}" presName="circle4" presStyleLbl="node1" presStyleIdx="3" presStyleCnt="6" custLinFactNeighborX="-4977"/>
      <dgm:spPr/>
      <dgm:t>
        <a:bodyPr/>
        <a:lstStyle/>
        <a:p>
          <a:endParaRPr lang="es-ES"/>
        </a:p>
      </dgm:t>
    </dgm:pt>
    <dgm:pt modelId="{3407E878-48D4-4D1F-A683-2AC64A602D62}" type="pres">
      <dgm:prSet presAssocID="{A69C4D1C-14E8-41A5-8B85-42C92C75C5C1}" presName="c4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B1715A-A273-4358-858F-B579BD2110BC}" type="pres">
      <dgm:prSet presAssocID="{A69C4D1C-14E8-41A5-8B85-42C92C75C5C1}" presName="comp5" presStyleCnt="0"/>
      <dgm:spPr/>
    </dgm:pt>
    <dgm:pt modelId="{58F82A9E-ABAA-4B93-AAE1-3E6CC6F9254B}" type="pres">
      <dgm:prSet presAssocID="{A69C4D1C-14E8-41A5-8B85-42C92C75C5C1}" presName="circle5" presStyleLbl="node1" presStyleIdx="4" presStyleCnt="6" custLinFactNeighborX="1590"/>
      <dgm:spPr/>
      <dgm:t>
        <a:bodyPr/>
        <a:lstStyle/>
        <a:p>
          <a:endParaRPr lang="es-ES"/>
        </a:p>
      </dgm:t>
    </dgm:pt>
    <dgm:pt modelId="{43E4A601-7F5C-43E8-8777-BFBD15ED56A6}" type="pres">
      <dgm:prSet presAssocID="{A69C4D1C-14E8-41A5-8B85-42C92C75C5C1}" presName="c5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99D610-6ED0-4C2E-9EFB-36D97D1C8FE5}" type="pres">
      <dgm:prSet presAssocID="{A69C4D1C-14E8-41A5-8B85-42C92C75C5C1}" presName="comp6" presStyleCnt="0"/>
      <dgm:spPr/>
    </dgm:pt>
    <dgm:pt modelId="{979D3077-16C9-478B-B239-98ED6F7160E8}" type="pres">
      <dgm:prSet presAssocID="{A69C4D1C-14E8-41A5-8B85-42C92C75C5C1}" presName="circle6" presStyleLbl="node1" presStyleIdx="5" presStyleCnt="6" custScaleX="121731" custLinFactNeighborX="858"/>
      <dgm:spPr/>
      <dgm:t>
        <a:bodyPr/>
        <a:lstStyle/>
        <a:p>
          <a:endParaRPr lang="es-ES"/>
        </a:p>
      </dgm:t>
    </dgm:pt>
    <dgm:pt modelId="{6EDBFF59-3B09-475A-B4A3-79CFEC234259}" type="pres">
      <dgm:prSet presAssocID="{A69C4D1C-14E8-41A5-8B85-42C92C75C5C1}" presName="c6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5D822E9-B703-45A4-8941-F11EF3B677C3}" srcId="{A69C4D1C-14E8-41A5-8B85-42C92C75C5C1}" destId="{D4AB1CC3-920C-4A8E-9D0D-C060B251AD88}" srcOrd="4" destOrd="0" parTransId="{5D8AE9FF-71FE-4C65-8F32-67A431237598}" sibTransId="{4637DF5D-0C0C-4B80-97E4-D85A79D1D7FE}"/>
    <dgm:cxn modelId="{4AD07F20-0855-4B40-A7A1-8A93F3FD8E39}" type="presOf" srcId="{68C387A9-ECD4-4AAB-A648-5024026395CB}" destId="{0F1FFD02-4C3D-4FAF-88E4-DEA69766FEB4}" srcOrd="0" destOrd="0" presId="urn:microsoft.com/office/officeart/2005/8/layout/venn2"/>
    <dgm:cxn modelId="{77DAFA74-03A6-4B54-AC9D-830B958E5EA6}" type="presOf" srcId="{64991661-5048-42F1-B1BA-55B7D8516685}" destId="{319447D2-793F-46F1-A202-A6BD038B359E}" srcOrd="0" destOrd="0" presId="urn:microsoft.com/office/officeart/2005/8/layout/venn2"/>
    <dgm:cxn modelId="{2F534A10-A27C-48AC-8B89-F366C4D9D668}" type="presOf" srcId="{09E29A2A-3890-409D-BE8C-9EC1B7047116}" destId="{3407E878-48D4-4D1F-A683-2AC64A602D62}" srcOrd="1" destOrd="0" presId="urn:microsoft.com/office/officeart/2005/8/layout/venn2"/>
    <dgm:cxn modelId="{F1FEF478-E2FE-46E2-9D5E-F1D83833BAEE}" srcId="{A69C4D1C-14E8-41A5-8B85-42C92C75C5C1}" destId="{64991661-5048-42F1-B1BA-55B7D8516685}" srcOrd="2" destOrd="0" parTransId="{939E1EB2-3852-442D-9DE9-991EDF14461D}" sibTransId="{E8C0B0D0-BAF1-43C1-B36A-DAD0188D10FA}"/>
    <dgm:cxn modelId="{2C8ACEEB-CBF0-4B04-8790-C3B0F9312280}" srcId="{A69C4D1C-14E8-41A5-8B85-42C92C75C5C1}" destId="{D53BB456-9414-41BD-9EE9-981F02301FB8}" srcOrd="5" destOrd="0" parTransId="{633E8B3D-6D3F-4A2D-BC80-1CDDE0665EDB}" sibTransId="{9A081ACF-D722-48D4-9F28-6EFCCDC22B68}"/>
    <dgm:cxn modelId="{54493114-B3D6-43FE-B0E5-09DD2C53C2DD}" type="presOf" srcId="{A69C4D1C-14E8-41A5-8B85-42C92C75C5C1}" destId="{DDC296D1-F175-40EA-BB99-3B4F61DD1A5F}" srcOrd="0" destOrd="0" presId="urn:microsoft.com/office/officeart/2005/8/layout/venn2"/>
    <dgm:cxn modelId="{7521EE1D-2DEC-4541-B8D7-92F3E83D0DAB}" type="presOf" srcId="{64991661-5048-42F1-B1BA-55B7D8516685}" destId="{93AFDC4E-3577-48E7-A18F-3C0664A4F8AC}" srcOrd="1" destOrd="0" presId="urn:microsoft.com/office/officeart/2005/8/layout/venn2"/>
    <dgm:cxn modelId="{10DE7462-1EB0-4370-BDF3-50DCD870E9BE}" type="presOf" srcId="{68C387A9-ECD4-4AAB-A648-5024026395CB}" destId="{95FC199F-6F80-409B-A988-0A898780ADEF}" srcOrd="1" destOrd="0" presId="urn:microsoft.com/office/officeart/2005/8/layout/venn2"/>
    <dgm:cxn modelId="{4A2A4C67-B610-47FA-8B82-637FCE2FF3A3}" type="presOf" srcId="{D4AB1CC3-920C-4A8E-9D0D-C060B251AD88}" destId="{43E4A601-7F5C-43E8-8777-BFBD15ED56A6}" srcOrd="1" destOrd="0" presId="urn:microsoft.com/office/officeart/2005/8/layout/venn2"/>
    <dgm:cxn modelId="{513283B3-6046-4191-B326-522E652C6D3A}" srcId="{A69C4D1C-14E8-41A5-8B85-42C92C75C5C1}" destId="{68C387A9-ECD4-4AAB-A648-5024026395CB}" srcOrd="0" destOrd="0" parTransId="{8C0BDA23-DA8C-442B-B4B2-970A0C5843D9}" sibTransId="{DD1B293B-EB03-4C42-94FA-DE67C02380FA}"/>
    <dgm:cxn modelId="{C04EF3B3-5A18-4BF8-AEB8-C90814D92722}" type="presOf" srcId="{D4AB1CC3-920C-4A8E-9D0D-C060B251AD88}" destId="{58F82A9E-ABAA-4B93-AAE1-3E6CC6F9254B}" srcOrd="0" destOrd="0" presId="urn:microsoft.com/office/officeart/2005/8/layout/venn2"/>
    <dgm:cxn modelId="{F038B7A4-7099-4769-8D1C-7D74AF41310F}" type="presOf" srcId="{D53BB456-9414-41BD-9EE9-981F02301FB8}" destId="{6EDBFF59-3B09-475A-B4A3-79CFEC234259}" srcOrd="1" destOrd="0" presId="urn:microsoft.com/office/officeart/2005/8/layout/venn2"/>
    <dgm:cxn modelId="{919949BB-8908-40FA-BE82-8A2C4D76EE3B}" type="presOf" srcId="{09E29A2A-3890-409D-BE8C-9EC1B7047116}" destId="{5F9F408F-8C94-4EE7-A9AA-3B25230E9F91}" srcOrd="0" destOrd="0" presId="urn:microsoft.com/office/officeart/2005/8/layout/venn2"/>
    <dgm:cxn modelId="{5119B399-DAC7-4849-AB4A-4F8ACEC1800D}" type="presOf" srcId="{E3D8DA5C-C967-4065-BD21-2EE8ED39782D}" destId="{E7E1EF58-C3AE-47C8-A00F-DD175D8E10F4}" srcOrd="0" destOrd="0" presId="urn:microsoft.com/office/officeart/2005/8/layout/venn2"/>
    <dgm:cxn modelId="{D432CCCD-F09E-4C89-BE60-BC1AE16FFB0A}" srcId="{A69C4D1C-14E8-41A5-8B85-42C92C75C5C1}" destId="{09E29A2A-3890-409D-BE8C-9EC1B7047116}" srcOrd="3" destOrd="0" parTransId="{7BBB2183-410D-48FA-823E-FD9EEEF621F8}" sibTransId="{56E83EB5-64BC-4337-ABF0-5D106DDC6500}"/>
    <dgm:cxn modelId="{76B06C09-B63C-4799-963A-372F8C57A58A}" type="presOf" srcId="{E3D8DA5C-C967-4065-BD21-2EE8ED39782D}" destId="{4A763715-70EF-43D2-8D3B-82D516D37BDB}" srcOrd="1" destOrd="0" presId="urn:microsoft.com/office/officeart/2005/8/layout/venn2"/>
    <dgm:cxn modelId="{C627EF74-60AA-4185-834C-50E99A68BD51}" srcId="{A69C4D1C-14E8-41A5-8B85-42C92C75C5C1}" destId="{E3D8DA5C-C967-4065-BD21-2EE8ED39782D}" srcOrd="1" destOrd="0" parTransId="{B89679D6-F348-4088-BD46-B0004ACFC277}" sibTransId="{E5C63ED7-0457-4203-8E77-43D2B5F79903}"/>
    <dgm:cxn modelId="{3AA6C3DC-A47C-4BB5-A08C-FA328861EF96}" type="presOf" srcId="{D53BB456-9414-41BD-9EE9-981F02301FB8}" destId="{979D3077-16C9-478B-B239-98ED6F7160E8}" srcOrd="0" destOrd="0" presId="urn:microsoft.com/office/officeart/2005/8/layout/venn2"/>
    <dgm:cxn modelId="{19C8485C-9142-4C5F-BFE7-8ABA8CB40AA7}" type="presParOf" srcId="{DDC296D1-F175-40EA-BB99-3B4F61DD1A5F}" destId="{5AFE44D3-93AE-4E7C-9F8A-58827C78D483}" srcOrd="0" destOrd="0" presId="urn:microsoft.com/office/officeart/2005/8/layout/venn2"/>
    <dgm:cxn modelId="{0049F525-2344-43DB-99B2-DA3DF6F45AF2}" type="presParOf" srcId="{5AFE44D3-93AE-4E7C-9F8A-58827C78D483}" destId="{0F1FFD02-4C3D-4FAF-88E4-DEA69766FEB4}" srcOrd="0" destOrd="0" presId="urn:microsoft.com/office/officeart/2005/8/layout/venn2"/>
    <dgm:cxn modelId="{9EB69461-752F-4381-94D2-72EAA3CF1798}" type="presParOf" srcId="{5AFE44D3-93AE-4E7C-9F8A-58827C78D483}" destId="{95FC199F-6F80-409B-A988-0A898780ADEF}" srcOrd="1" destOrd="0" presId="urn:microsoft.com/office/officeart/2005/8/layout/venn2"/>
    <dgm:cxn modelId="{E54ED670-F14D-4146-89BB-DF09EA52EBAA}" type="presParOf" srcId="{DDC296D1-F175-40EA-BB99-3B4F61DD1A5F}" destId="{9028DC12-40A6-4144-8B86-DC6645CFDA68}" srcOrd="1" destOrd="0" presId="urn:microsoft.com/office/officeart/2005/8/layout/venn2"/>
    <dgm:cxn modelId="{BB598F63-B168-4309-9500-A32546B9B123}" type="presParOf" srcId="{9028DC12-40A6-4144-8B86-DC6645CFDA68}" destId="{E7E1EF58-C3AE-47C8-A00F-DD175D8E10F4}" srcOrd="0" destOrd="0" presId="urn:microsoft.com/office/officeart/2005/8/layout/venn2"/>
    <dgm:cxn modelId="{FBD946AD-0525-4804-9F85-366FD00113FE}" type="presParOf" srcId="{9028DC12-40A6-4144-8B86-DC6645CFDA68}" destId="{4A763715-70EF-43D2-8D3B-82D516D37BDB}" srcOrd="1" destOrd="0" presId="urn:microsoft.com/office/officeart/2005/8/layout/venn2"/>
    <dgm:cxn modelId="{93022B4A-B9A7-42A2-AE50-048F09A8A470}" type="presParOf" srcId="{DDC296D1-F175-40EA-BB99-3B4F61DD1A5F}" destId="{77E316F9-ED42-4F13-B061-DF531A5FDB57}" srcOrd="2" destOrd="0" presId="urn:microsoft.com/office/officeart/2005/8/layout/venn2"/>
    <dgm:cxn modelId="{27A016DF-8F3B-4719-92B7-1B33E307D359}" type="presParOf" srcId="{77E316F9-ED42-4F13-B061-DF531A5FDB57}" destId="{319447D2-793F-46F1-A202-A6BD038B359E}" srcOrd="0" destOrd="0" presId="urn:microsoft.com/office/officeart/2005/8/layout/venn2"/>
    <dgm:cxn modelId="{4770F01E-07E5-45ED-8B8B-C9BDF37FECE7}" type="presParOf" srcId="{77E316F9-ED42-4F13-B061-DF531A5FDB57}" destId="{93AFDC4E-3577-48E7-A18F-3C0664A4F8AC}" srcOrd="1" destOrd="0" presId="urn:microsoft.com/office/officeart/2005/8/layout/venn2"/>
    <dgm:cxn modelId="{60487811-DB7A-47E4-904E-C71158D8FEEC}" type="presParOf" srcId="{DDC296D1-F175-40EA-BB99-3B4F61DD1A5F}" destId="{69441392-AF81-4CDD-97DE-03C2FD2FABA3}" srcOrd="3" destOrd="0" presId="urn:microsoft.com/office/officeart/2005/8/layout/venn2"/>
    <dgm:cxn modelId="{1D00661D-CCD7-461A-AB0D-A03D425ED0A5}" type="presParOf" srcId="{69441392-AF81-4CDD-97DE-03C2FD2FABA3}" destId="{5F9F408F-8C94-4EE7-A9AA-3B25230E9F91}" srcOrd="0" destOrd="0" presId="urn:microsoft.com/office/officeart/2005/8/layout/venn2"/>
    <dgm:cxn modelId="{9F090D04-DA9F-4A3A-9F86-3CCED1D626D6}" type="presParOf" srcId="{69441392-AF81-4CDD-97DE-03C2FD2FABA3}" destId="{3407E878-48D4-4D1F-A683-2AC64A602D62}" srcOrd="1" destOrd="0" presId="urn:microsoft.com/office/officeart/2005/8/layout/venn2"/>
    <dgm:cxn modelId="{D5CEF4C2-45A2-45BE-BB40-14B5886EC875}" type="presParOf" srcId="{DDC296D1-F175-40EA-BB99-3B4F61DD1A5F}" destId="{55B1715A-A273-4358-858F-B579BD2110BC}" srcOrd="4" destOrd="0" presId="urn:microsoft.com/office/officeart/2005/8/layout/venn2"/>
    <dgm:cxn modelId="{62AFB189-E013-4392-8986-EC0127EB73E5}" type="presParOf" srcId="{55B1715A-A273-4358-858F-B579BD2110BC}" destId="{58F82A9E-ABAA-4B93-AAE1-3E6CC6F9254B}" srcOrd="0" destOrd="0" presId="urn:microsoft.com/office/officeart/2005/8/layout/venn2"/>
    <dgm:cxn modelId="{D9D69DA2-C048-41C9-AFB4-736F4DD769EF}" type="presParOf" srcId="{55B1715A-A273-4358-858F-B579BD2110BC}" destId="{43E4A601-7F5C-43E8-8777-BFBD15ED56A6}" srcOrd="1" destOrd="0" presId="urn:microsoft.com/office/officeart/2005/8/layout/venn2"/>
    <dgm:cxn modelId="{1AE5B0EC-32FB-4D6F-9D60-5C61160C3CFF}" type="presParOf" srcId="{DDC296D1-F175-40EA-BB99-3B4F61DD1A5F}" destId="{9A99D610-6ED0-4C2E-9EFB-36D97D1C8FE5}" srcOrd="5" destOrd="0" presId="urn:microsoft.com/office/officeart/2005/8/layout/venn2"/>
    <dgm:cxn modelId="{E5735F4B-560E-4B74-93F8-ECC36047D416}" type="presParOf" srcId="{9A99D610-6ED0-4C2E-9EFB-36D97D1C8FE5}" destId="{979D3077-16C9-478B-B239-98ED6F7160E8}" srcOrd="0" destOrd="0" presId="urn:microsoft.com/office/officeart/2005/8/layout/venn2"/>
    <dgm:cxn modelId="{DCA71410-8697-480F-8CF3-7A04D85BBBC1}" type="presParOf" srcId="{9A99D610-6ED0-4C2E-9EFB-36D97D1C8FE5}" destId="{6EDBFF59-3B09-475A-B4A3-79CFEC23425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1FFD02-4C3D-4FAF-88E4-DEA69766FEB4}">
      <dsp:nvSpPr>
        <dsp:cNvPr id="0" name=""/>
        <dsp:cNvSpPr/>
      </dsp:nvSpPr>
      <dsp:spPr>
        <a:xfrm>
          <a:off x="506870" y="0"/>
          <a:ext cx="4392595" cy="4392595"/>
        </a:xfrm>
        <a:prstGeom prst="ellipse">
          <a:avLst/>
        </a:prstGeom>
        <a:solidFill>
          <a:srgbClr val="A7B51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>
              <a:solidFill>
                <a:schemeClr val="bg1"/>
              </a:solidFill>
            </a:rPr>
            <a:t>Honestidad</a:t>
          </a:r>
        </a:p>
      </dsp:txBody>
      <dsp:txXfrm>
        <a:off x="1879556" y="219629"/>
        <a:ext cx="1647223" cy="439259"/>
      </dsp:txXfrm>
    </dsp:sp>
    <dsp:sp modelId="{E7E1EF58-C3AE-47C8-A00F-DD175D8E10F4}">
      <dsp:nvSpPr>
        <dsp:cNvPr id="0" name=""/>
        <dsp:cNvSpPr/>
      </dsp:nvSpPr>
      <dsp:spPr>
        <a:xfrm>
          <a:off x="797820" y="658889"/>
          <a:ext cx="3733705" cy="3733705"/>
        </a:xfrm>
        <a:prstGeom prst="ellipse">
          <a:avLst/>
        </a:prstGeom>
        <a:solidFill>
          <a:srgbClr val="EC9C0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>
              <a:solidFill>
                <a:schemeClr val="bg1"/>
              </a:solidFill>
            </a:rPr>
            <a:t>Compromiso</a:t>
          </a:r>
          <a:endParaRPr lang="es-CO" sz="1600" b="1" kern="1200" dirty="0">
            <a:solidFill>
              <a:schemeClr val="bg1"/>
            </a:solidFill>
          </a:endParaRPr>
        </a:p>
      </dsp:txBody>
      <dsp:txXfrm>
        <a:off x="1859593" y="873577"/>
        <a:ext cx="1610160" cy="429376"/>
      </dsp:txXfrm>
    </dsp:sp>
    <dsp:sp modelId="{319447D2-793F-46F1-A202-A6BD038B359E}">
      <dsp:nvSpPr>
        <dsp:cNvPr id="0" name=""/>
        <dsp:cNvSpPr/>
      </dsp:nvSpPr>
      <dsp:spPr>
        <a:xfrm>
          <a:off x="1165759" y="1317778"/>
          <a:ext cx="3074816" cy="3074816"/>
        </a:xfrm>
        <a:prstGeom prst="ellipse">
          <a:avLst/>
        </a:prstGeom>
        <a:solidFill>
          <a:srgbClr val="139FC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>
              <a:solidFill>
                <a:schemeClr val="bg1"/>
              </a:solidFill>
            </a:rPr>
            <a:t>Solidaridad</a:t>
          </a:r>
          <a:endParaRPr lang="es-CO" sz="1600" b="1" kern="1200" dirty="0">
            <a:solidFill>
              <a:schemeClr val="bg1"/>
            </a:solidFill>
          </a:endParaRPr>
        </a:p>
      </dsp:txBody>
      <dsp:txXfrm>
        <a:off x="1907559" y="1529940"/>
        <a:ext cx="1591217" cy="424324"/>
      </dsp:txXfrm>
    </dsp:sp>
    <dsp:sp modelId="{5F9F408F-8C94-4EE7-A9AA-3B25230E9F91}">
      <dsp:nvSpPr>
        <dsp:cNvPr id="0" name=""/>
        <dsp:cNvSpPr/>
      </dsp:nvSpPr>
      <dsp:spPr>
        <a:xfrm>
          <a:off x="1374963" y="1976667"/>
          <a:ext cx="2415927" cy="2415927"/>
        </a:xfrm>
        <a:prstGeom prst="ellipse">
          <a:avLst/>
        </a:prstGeom>
        <a:solidFill>
          <a:srgbClr val="90396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>
              <a:solidFill>
                <a:schemeClr val="bg1"/>
              </a:solidFill>
            </a:rPr>
            <a:t>Servicio</a:t>
          </a:r>
          <a:endParaRPr lang="es-CO" sz="1600" b="1" kern="1200" dirty="0">
            <a:solidFill>
              <a:schemeClr val="bg1"/>
            </a:solidFill>
          </a:endParaRPr>
        </a:p>
      </dsp:txBody>
      <dsp:txXfrm>
        <a:off x="1930626" y="2194101"/>
        <a:ext cx="1304600" cy="434866"/>
      </dsp:txXfrm>
    </dsp:sp>
    <dsp:sp modelId="{58F82A9E-ABAA-4B93-AAE1-3E6CC6F9254B}">
      <dsp:nvSpPr>
        <dsp:cNvPr id="0" name=""/>
        <dsp:cNvSpPr/>
      </dsp:nvSpPr>
      <dsp:spPr>
        <a:xfrm>
          <a:off x="1852585" y="2635556"/>
          <a:ext cx="1757038" cy="1757038"/>
        </a:xfrm>
        <a:prstGeom prst="ellipse">
          <a:avLst/>
        </a:prstGeom>
        <a:solidFill>
          <a:srgbClr val="0B5B8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>
              <a:solidFill>
                <a:schemeClr val="bg1"/>
              </a:solidFill>
            </a:rPr>
            <a:t>Confianza</a:t>
          </a:r>
          <a:endParaRPr lang="es-CO" sz="1600" b="1" kern="1200" dirty="0">
            <a:solidFill>
              <a:schemeClr val="bg1"/>
            </a:solidFill>
          </a:endParaRPr>
        </a:p>
      </dsp:txBody>
      <dsp:txXfrm>
        <a:off x="2160067" y="2855186"/>
        <a:ext cx="1142074" cy="439259"/>
      </dsp:txXfrm>
    </dsp:sp>
    <dsp:sp modelId="{979D3077-16C9-478B-B239-98ED6F7160E8}">
      <dsp:nvSpPr>
        <dsp:cNvPr id="0" name=""/>
        <dsp:cNvSpPr/>
      </dsp:nvSpPr>
      <dsp:spPr>
        <a:xfrm>
          <a:off x="2044196" y="3294446"/>
          <a:ext cx="1336787" cy="1098148"/>
        </a:xfrm>
        <a:prstGeom prst="ellipse">
          <a:avLst/>
        </a:prstGeom>
        <a:solidFill>
          <a:srgbClr val="39A02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>
              <a:solidFill>
                <a:schemeClr val="bg1"/>
              </a:solidFill>
            </a:rPr>
            <a:t>Respeto</a:t>
          </a:r>
          <a:endParaRPr lang="es-CO" sz="1600" b="1" kern="1200" dirty="0">
            <a:solidFill>
              <a:schemeClr val="bg1"/>
            </a:solidFill>
          </a:endParaRPr>
        </a:p>
      </dsp:txBody>
      <dsp:txXfrm>
        <a:off x="2239964" y="3568983"/>
        <a:ext cx="945251" cy="549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A026D-1C5B-483E-91CA-963D781039A5}" type="datetimeFigureOut">
              <a:rPr lang="es-CO" smtClean="0"/>
              <a:t>31/05/2017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1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0C09B-755E-4197-9BDF-6ACC63F6346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549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8F7E2CC-D65B-4735-AC43-9769A6E7B783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55FD816-1C7B-4505-BC5A-9813E7917918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829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9EF4A4-B06F-4D48-A2DE-48B8D2E52077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AA5B453-C80D-47BA-B271-56E8B77BEA84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3272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9056334-5CAA-402A-8C2A-C558888D92F9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4BB96FC8-A5DA-4F44-8E52-A054CB558946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6706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00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055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07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722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63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907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76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01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D8622CF-BA60-4928-8D16-62AAC1CF2EC8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3E7CFB8-6518-40DD-ADC5-67081CA13A9C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38207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53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5985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05B647D-53CF-4984-9F5A-04EF5460C055}" type="datetimeFigureOut">
              <a:rPr lang="es-CO" smtClean="0">
                <a:solidFill>
                  <a:prstClr val="black"/>
                </a:solidFill>
              </a:rPr>
              <a:pPr/>
              <a:t>31/05/2017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14A1A13-1434-443D-B076-0D551A12A6DD}" type="slidenum">
              <a:rPr lang="es-CO" smtClean="0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71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402649D-81DD-47DE-ACBC-0C563CBB6DE0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3913E53-8280-45EF-99F2-038FE495911D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122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E1C453E-290E-4C47-B582-7FD2738DE3A0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8724BD6-5730-463A-8110-B5DFA0F0EDB3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359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149370F-5D05-45B4-B104-749BE5424978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C452D5C-2E88-41C3-9A98-5A41DC5A1ECB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6440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CFAA5164-BC61-4988-ACD9-96A2777E0899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777CF2E-4363-4CAA-9A26-92F220ABAA81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748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16A696-C844-4572-90CB-19E983297367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50284186-F687-4D1B-83D2-FEB51340944A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619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2062D2E-300C-4006-AF10-BBF35535A201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71E3BB5-F724-4284-A74A-393E6769BADD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3688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DE04E8E-6C9A-4E3C-BE77-BBCB382A8C89}" type="datetimeFigureOut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31/05/2017</a:t>
            </a:fld>
            <a:endParaRPr lang="es-ES">
              <a:ea typeface="MS PGothic" panose="020B0600070205080204" pitchFamily="34" charset="-128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10A8B141-8E94-4C0E-AFC6-D7DE84D97476}" type="slidenum">
              <a:rPr lang="es-ES">
                <a:ea typeface="MS PGothic" panose="020B0600070205080204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9643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35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EsPICO.mp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1018319" y="1128780"/>
            <a:ext cx="702023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s-MX" sz="4800" b="1" dirty="0" smtClean="0">
                <a:solidFill>
                  <a:prstClr val="white"/>
                </a:solidFill>
              </a:rPr>
              <a:t>Mesa Pública</a:t>
            </a:r>
          </a:p>
          <a:p>
            <a:pPr algn="ctr">
              <a:defRPr/>
            </a:pPr>
            <a:r>
              <a:rPr lang="es-MX" sz="4800" b="1" dirty="0" smtClean="0">
                <a:solidFill>
                  <a:prstClr val="white"/>
                </a:solidFill>
              </a:rPr>
              <a:t>Centro Zonal </a:t>
            </a:r>
          </a:p>
          <a:p>
            <a:pPr algn="ctr">
              <a:defRPr/>
            </a:pPr>
            <a:r>
              <a:rPr lang="es-MX" sz="4800" b="1" dirty="0" smtClean="0">
                <a:solidFill>
                  <a:prstClr val="white"/>
                </a:solidFill>
              </a:rPr>
              <a:t>Pasto Dos</a:t>
            </a:r>
            <a:endParaRPr lang="es-ES" sz="4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7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-73152" y="1297031"/>
            <a:ext cx="9290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CO" sz="2700" b="1" dirty="0">
                <a:solidFill>
                  <a:schemeClr val="tx2"/>
                </a:solidFill>
                <a:latin typeface="Arial Black" pitchFamily="34" charset="0"/>
              </a:rPr>
              <a:t>HOGARES COMUNITARIOS DE BIENESTAR FAMI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615819"/>
              </p:ext>
            </p:extLst>
          </p:nvPr>
        </p:nvGraphicFramePr>
        <p:xfrm>
          <a:off x="158496" y="1957113"/>
          <a:ext cx="8528304" cy="1330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15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1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213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09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5542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251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DESCRIPCION</a:t>
                      </a:r>
                    </a:p>
                  </a:txBody>
                  <a:tcPr marL="9524" marR="9524" marT="953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UNIDADES </a:t>
                      </a:r>
                    </a:p>
                  </a:txBody>
                  <a:tcPr marL="9524" marR="9524" marT="953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CUPOS </a:t>
                      </a:r>
                    </a:p>
                  </a:txBody>
                  <a:tcPr marL="9524" marR="9524" marT="953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USUARIOS</a:t>
                      </a:r>
                    </a:p>
                  </a:txBody>
                  <a:tcPr marL="9524" marR="9524" marT="953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PERIODO DE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EJECUCUION</a:t>
                      </a:r>
                    </a:p>
                  </a:txBody>
                  <a:tcPr marL="9524" marR="9524" marT="953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586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HCB FAMI</a:t>
                      </a: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</a:rPr>
                        <a:t>ENE- DICIEMBRE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524" marR="9524" marT="953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0" y="0"/>
            <a:ext cx="9143999" cy="102412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s-MX" sz="2800" b="1">
                <a:solidFill>
                  <a:schemeClr val="bg1"/>
                </a:solidFill>
              </a:rPr>
              <a:t/>
            </a:r>
            <a:br>
              <a:rPr lang="es-MX" sz="2800" b="1">
                <a:solidFill>
                  <a:schemeClr val="bg1"/>
                </a:solidFill>
              </a:rPr>
            </a:br>
            <a:r>
              <a:rPr lang="es-MX" sz="2800" b="1">
                <a:solidFill>
                  <a:schemeClr val="bg1"/>
                </a:solidFill>
              </a:rPr>
              <a:t>MESA PUBLICA ICBF </a:t>
            </a:r>
            <a:br>
              <a:rPr lang="es-MX" sz="2800" b="1">
                <a:solidFill>
                  <a:schemeClr val="bg1"/>
                </a:solidFill>
              </a:rPr>
            </a:b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2415285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-63797" y="1278042"/>
            <a:ext cx="92715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2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</a:rPr>
              <a:t>HOGARES COMUNITARIOS DE BIENESTAR</a:t>
            </a:r>
            <a:r>
              <a:rPr kumimoji="0" lang="es-CO" sz="2700" b="1" i="0" u="none" strike="noStrike" kern="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</a:rPr>
              <a:t> </a:t>
            </a:r>
            <a:r>
              <a:rPr kumimoji="0" lang="es-CO" sz="27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Black" pitchFamily="34" charset="0"/>
              </a:rPr>
              <a:t>FAMI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834149"/>
              </p:ext>
            </p:extLst>
          </p:nvPr>
        </p:nvGraphicFramePr>
        <p:xfrm>
          <a:off x="457198" y="1949412"/>
          <a:ext cx="8229600" cy="40312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8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9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1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LOGROS </a:t>
                      </a: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DIFICULTADES</a:t>
                      </a: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RETOS</a:t>
                      </a:r>
                    </a:p>
                  </a:txBody>
                  <a:tcPr marL="9524" marR="9524" marT="953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Articulación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 las entidades del municipio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planeación y la realización de las sesiones.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Mantener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 mejorar la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atención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las UDS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133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-63797" y="1278042"/>
            <a:ext cx="92715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700" b="1" kern="0" dirty="0" smtClean="0">
                <a:solidFill>
                  <a:schemeClr val="tx2"/>
                </a:solidFill>
                <a:latin typeface="Arial Black" pitchFamily="34" charset="0"/>
              </a:rPr>
              <a:t>ENCUESTAS</a:t>
            </a:r>
            <a:endParaRPr kumimoji="0" lang="es-CO" sz="27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48714"/>
              </p:ext>
            </p:extLst>
          </p:nvPr>
        </p:nvGraphicFramePr>
        <p:xfrm>
          <a:off x="457198" y="1949412"/>
          <a:ext cx="8229600" cy="45771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14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282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199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6619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LOGROS </a:t>
                      </a: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DIFICULTADES</a:t>
                      </a: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RETOS</a:t>
                      </a:r>
                    </a:p>
                  </a:txBody>
                  <a:tcPr marL="9524" marR="9524" marT="953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650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Articulación con las entidades del municipio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Receptividad al realizar las encuestas por parte de la comunidad del municipio de Nariño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 planeación y la realización de las sesiones.</a:t>
                      </a:r>
                    </a:p>
                    <a:p>
                      <a:pPr marL="285750" marR="0" lvl="0" indent="-28575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Carencia de talleres de orientación familiar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Realizar capacitación y acompañamiento  psicosocial 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permanente </a:t>
                      </a:r>
                      <a:r>
                        <a:rPr kumimoji="0" lang="es-CO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Familias por parte de los entes territoriales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4" marR="9524" marT="9530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236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r>
              <a:rPr lang="es-CO" dirty="0" smtClean="0"/>
              <a:t>A continuación se relacionan las encuestas.</a:t>
            </a:r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0" y="1600771"/>
            <a:ext cx="92715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O" sz="2700" b="1" kern="0" dirty="0" smtClean="0">
                <a:solidFill>
                  <a:schemeClr val="tx2"/>
                </a:solidFill>
                <a:latin typeface="Arial Black" pitchFamily="34" charset="0"/>
              </a:rPr>
              <a:t>ENCUESTAS</a:t>
            </a:r>
            <a:endParaRPr kumimoji="0" lang="es-CO" sz="27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821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4143093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85635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81361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22663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3645947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091964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grpSp>
        <p:nvGrpSpPr>
          <p:cNvPr id="5" name="103 Grupo"/>
          <p:cNvGrpSpPr>
            <a:grpSpLocks/>
          </p:cNvGrpSpPr>
          <p:nvPr/>
        </p:nvGrpSpPr>
        <p:grpSpPr bwMode="auto">
          <a:xfrm>
            <a:off x="214313" y="1312862"/>
            <a:ext cx="7643813" cy="5089525"/>
            <a:chOff x="71374" y="874667"/>
            <a:chExt cx="7643871" cy="5089958"/>
          </a:xfrm>
        </p:grpSpPr>
        <p:pic>
          <p:nvPicPr>
            <p:cNvPr id="6" name="95 Imagen" descr="pasto1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28636" y="874667"/>
              <a:ext cx="6786609" cy="5089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97 CuadroTexto"/>
            <p:cNvSpPr txBox="1">
              <a:spLocks noChangeArrowheads="1"/>
            </p:cNvSpPr>
            <p:nvPr/>
          </p:nvSpPr>
          <p:spPr bwMode="auto">
            <a:xfrm>
              <a:off x="71374" y="874667"/>
              <a:ext cx="2214579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CO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Centro Zonal</a:t>
              </a:r>
            </a:p>
            <a:p>
              <a:pPr algn="ctr"/>
              <a:r>
                <a:rPr lang="es-CO" sz="25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Pasto 2</a:t>
              </a:r>
              <a:endParaRPr lang="es-E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16 CuadroTexto"/>
          <p:cNvSpPr txBox="1">
            <a:spLocks noChangeArrowheads="1"/>
          </p:cNvSpPr>
          <p:nvPr/>
        </p:nvSpPr>
        <p:spPr bwMode="auto">
          <a:xfrm>
            <a:off x="6941505" y="3273815"/>
            <a:ext cx="2000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 dirty="0"/>
              <a:t>COMUNAS:</a:t>
            </a:r>
          </a:p>
          <a:p>
            <a:r>
              <a:rPr lang="es-MX" sz="1400" b="1" dirty="0"/>
              <a:t>1 – 2 – 6 – 7 – 8 – 9 – 10  y 11</a:t>
            </a:r>
            <a:endParaRPr lang="es-ES" sz="1400" b="1" dirty="0"/>
          </a:p>
        </p:txBody>
      </p:sp>
      <p:sp>
        <p:nvSpPr>
          <p:cNvPr id="9" name="17 CuadroTexto"/>
          <p:cNvSpPr txBox="1">
            <a:spLocks noChangeArrowheads="1"/>
          </p:cNvSpPr>
          <p:nvPr/>
        </p:nvSpPr>
        <p:spPr bwMode="auto">
          <a:xfrm>
            <a:off x="6941505" y="4004065"/>
            <a:ext cx="20002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MX" sz="1400" b="1" dirty="0"/>
              <a:t>CORREGIMIENTOS:</a:t>
            </a:r>
          </a:p>
          <a:p>
            <a:r>
              <a:rPr lang="es-MX" sz="1400" b="1" dirty="0"/>
              <a:t>GUALMATAN </a:t>
            </a:r>
          </a:p>
          <a:p>
            <a:r>
              <a:rPr lang="es-MX" sz="1400" b="1" dirty="0"/>
              <a:t>GENOY </a:t>
            </a:r>
          </a:p>
          <a:p>
            <a:r>
              <a:rPr lang="es-MX" sz="1400" b="1" dirty="0"/>
              <a:t>LA CALDERA </a:t>
            </a:r>
          </a:p>
          <a:p>
            <a:r>
              <a:rPr lang="es-MX" sz="1400" b="1" dirty="0"/>
              <a:t>MORASURCO </a:t>
            </a:r>
          </a:p>
          <a:p>
            <a:r>
              <a:rPr lang="es-MX" sz="1400" b="1" dirty="0"/>
              <a:t>OBONUCO </a:t>
            </a:r>
          </a:p>
          <a:p>
            <a:r>
              <a:rPr lang="es-MX" sz="1400" b="1" dirty="0"/>
              <a:t>MAPACHICO</a:t>
            </a:r>
            <a:endParaRPr lang="es-ES" sz="1400" b="1" dirty="0"/>
          </a:p>
        </p:txBody>
      </p:sp>
      <p:sp>
        <p:nvSpPr>
          <p:cNvPr id="10" name="121 CuadroTexto"/>
          <p:cNvSpPr txBox="1">
            <a:spLocks noChangeArrowheads="1"/>
          </p:cNvSpPr>
          <p:nvPr/>
        </p:nvSpPr>
        <p:spPr bwMode="auto">
          <a:xfrm>
            <a:off x="214313" y="3857625"/>
            <a:ext cx="1291758" cy="1927225"/>
          </a:xfrm>
          <a:prstGeom prst="rect">
            <a:avLst/>
          </a:prstGeom>
          <a:noFill/>
          <a:ln w="9525">
            <a:solidFill>
              <a:srgbClr val="72BF44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FontTx/>
              <a:buAutoNum type="arabicPlain" startAt="10"/>
            </a:pPr>
            <a:r>
              <a:rPr lang="es-ES" sz="1200" dirty="0"/>
              <a:t> </a:t>
            </a:r>
            <a:r>
              <a:rPr lang="es-ES" sz="1200" b="1" dirty="0"/>
              <a:t>PASTO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ANCUYA 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CONSACÁ 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EL PEÑOL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EL TAMBO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LA FLORIDA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LINARES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LOS ANDES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NARIÑO</a:t>
            </a:r>
          </a:p>
          <a:p>
            <a:pPr marL="228600" indent="-228600">
              <a:buFontTx/>
              <a:buAutoNum type="arabicPlain" startAt="10"/>
            </a:pPr>
            <a:r>
              <a:rPr lang="es-ES" sz="1200" b="1" dirty="0"/>
              <a:t> SANDONÁ 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54930" y="244105"/>
            <a:ext cx="7886700" cy="465178"/>
          </a:xfrm>
        </p:spPr>
        <p:txBody>
          <a:bodyPr/>
          <a:lstStyle/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7433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4734894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869371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24344489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2318" y="0"/>
            <a:ext cx="5299364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227"/>
          </a:p>
        </p:txBody>
      </p:sp>
    </p:spTree>
    <p:extLst>
      <p:ext uri="{BB962C8B-B14F-4D97-AF65-F5344CB8AC3E}">
        <p14:creationId xmlns:p14="http://schemas.microsoft.com/office/powerpoint/2010/main" val="1545359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199" y="1232855"/>
            <a:ext cx="8229600" cy="1690649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s-CO" sz="2800" b="1" dirty="0"/>
              <a:t>PROMOCIÓN Y PREVENCIÓN PARA LA PROTECCIÓN INTEGRAL DE NNA</a:t>
            </a:r>
          </a:p>
          <a:p>
            <a:pPr marL="0" indent="0" algn="ctr">
              <a:buNone/>
              <a:defRPr/>
            </a:pPr>
            <a:r>
              <a:rPr lang="es-CO" sz="2800" b="1" dirty="0"/>
              <a:t>GENERACIONES CON BIENESTAR</a:t>
            </a:r>
            <a:r>
              <a:rPr lang="es-CO" sz="2800" dirty="0"/>
              <a:t> </a:t>
            </a:r>
            <a:endParaRPr lang="es-ES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66244"/>
              </p:ext>
            </p:extLst>
          </p:nvPr>
        </p:nvGraphicFramePr>
        <p:xfrm>
          <a:off x="522514" y="2949263"/>
          <a:ext cx="8164285" cy="2331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261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14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740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8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875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97144"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DESCRIPCION </a:t>
                      </a:r>
                    </a:p>
                  </a:txBody>
                  <a:tcPr>
                    <a:solidFill>
                      <a:srgbClr val="405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UNIDADES</a:t>
                      </a:r>
                    </a:p>
                  </a:txBody>
                  <a:tcPr>
                    <a:solidFill>
                      <a:srgbClr val="405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CUPOS </a:t>
                      </a:r>
                    </a:p>
                  </a:txBody>
                  <a:tcPr>
                    <a:solidFill>
                      <a:srgbClr val="405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USUARIOS </a:t>
                      </a:r>
                    </a:p>
                  </a:txBody>
                  <a:tcPr>
                    <a:solidFill>
                      <a:srgbClr val="405B2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/>
                        <a:t>PERIODO</a:t>
                      </a:r>
                      <a:r>
                        <a:rPr lang="es-CO" baseline="0" dirty="0"/>
                        <a:t> DE </a:t>
                      </a:r>
                      <a:r>
                        <a:rPr lang="es-CO" baseline="0" dirty="0" smtClean="0"/>
                        <a:t>ATENCIÓN </a:t>
                      </a:r>
                      <a:endParaRPr lang="es-CO" dirty="0"/>
                    </a:p>
                  </a:txBody>
                  <a:tcPr>
                    <a:solidFill>
                      <a:srgbClr val="405B2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57930">
                <a:tc>
                  <a:txBody>
                    <a:bodyPr/>
                    <a:lstStyle/>
                    <a:p>
                      <a:pPr algn="l" rtl="0" fontAlgn="t"/>
                      <a:r>
                        <a:rPr lang="es-CO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GERACIONES</a:t>
                      </a:r>
                      <a:r>
                        <a:rPr lang="es-CO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 BIENESTAR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(grupos de 25 NNA)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/>
                        <a:t>100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definir debido a que no se ha contratado operador</a:t>
                      </a:r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001"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001">
                <a:tc>
                  <a:txBody>
                    <a:bodyPr/>
                    <a:lstStyle/>
                    <a:p>
                      <a:endParaRPr lang="es-CO"/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6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374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8"/>
          <p:cNvSpPr txBox="1">
            <a:spLocks noChangeArrowheads="1"/>
          </p:cNvSpPr>
          <p:nvPr/>
        </p:nvSpPr>
        <p:spPr bwMode="auto">
          <a:xfrm>
            <a:off x="637915" y="5388422"/>
            <a:ext cx="3876753" cy="8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s-ES" sz="6000" b="1" kern="0" dirty="0" smtClean="0"/>
              <a:t>Gracias!</a:t>
            </a:r>
            <a:endParaRPr lang="es-ES" sz="6000" b="1" kern="0" dirty="0"/>
          </a:p>
        </p:txBody>
      </p:sp>
      <p:cxnSp>
        <p:nvCxnSpPr>
          <p:cNvPr id="5" name="Conector recto 4"/>
          <p:cNvCxnSpPr/>
          <p:nvPr/>
        </p:nvCxnSpPr>
        <p:spPr>
          <a:xfrm flipH="1">
            <a:off x="624468" y="5073650"/>
            <a:ext cx="1007" cy="1459866"/>
          </a:xfrm>
          <a:prstGeom prst="line">
            <a:avLst/>
          </a:prstGeom>
          <a:ln w="9525" cmpd="sng"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3" t="6666" r="9504" b="8704"/>
          <a:stretch/>
        </p:blipFill>
        <p:spPr>
          <a:xfrm>
            <a:off x="4281634" y="5423068"/>
            <a:ext cx="920894" cy="761029"/>
          </a:xfrm>
          <a:prstGeom prst="rect">
            <a:avLst/>
          </a:prstGeom>
          <a:solidFill>
            <a:srgbClr val="75BD1D"/>
          </a:solidFill>
        </p:spPr>
      </p:pic>
    </p:spTree>
    <p:extLst>
      <p:ext uri="{BB962C8B-B14F-4D97-AF65-F5344CB8AC3E}">
        <p14:creationId xmlns:p14="http://schemas.microsoft.com/office/powerpoint/2010/main" val="262215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712694" y="2234957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 MESA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PÚBLICA </a:t>
            </a:r>
          </a:p>
          <a:p>
            <a:pPr marL="0" indent="0" algn="ctr">
              <a:buNone/>
              <a:defRPr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EL MUNICIPIO DE </a:t>
            </a: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NARIÑO 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  <a:defRPr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VIGENCIA 2017</a:t>
            </a:r>
            <a:endParaRPr 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930" y="244105"/>
            <a:ext cx="7886700" cy="465178"/>
          </a:xfrm>
        </p:spPr>
        <p:txBody>
          <a:bodyPr/>
          <a:lstStyle/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PGothic" panose="020B0600070205080204" pitchFamily="34" charset="-128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PGothic" panose="020B0600070205080204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15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pic>
        <p:nvPicPr>
          <p:cNvPr id="9" name="Imagen 6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146219"/>
            <a:ext cx="8422916" cy="4997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7 Rectángulo redondeado"/>
          <p:cNvSpPr>
            <a:spLocks noChangeArrowheads="1"/>
          </p:cNvSpPr>
          <p:nvPr/>
        </p:nvSpPr>
        <p:spPr bwMode="auto">
          <a:xfrm>
            <a:off x="457200" y="1146219"/>
            <a:ext cx="2016126" cy="747628"/>
          </a:xfrm>
          <a:prstGeom prst="roundRect">
            <a:avLst>
              <a:gd name="adj" fmla="val 9361"/>
            </a:avLst>
          </a:prstGeom>
          <a:solidFill>
            <a:srgbClr val="649834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es-ES" sz="2800" dirty="0">
                <a:solidFill>
                  <a:prstClr val="white"/>
                </a:solidFill>
                <a:latin typeface="Calibri"/>
              </a:rPr>
              <a:t>MISIÓN</a:t>
            </a:r>
          </a:p>
        </p:txBody>
      </p:sp>
      <p:sp>
        <p:nvSpPr>
          <p:cNvPr id="11" name="Rectángulo redondeado 9"/>
          <p:cNvSpPr/>
          <p:nvPr/>
        </p:nvSpPr>
        <p:spPr>
          <a:xfrm>
            <a:off x="2679006" y="1198590"/>
            <a:ext cx="5983288" cy="105568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bg1">
                  <a:alpha val="84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271463" algn="just" defTabSz="457200">
              <a:defRPr/>
            </a:pPr>
            <a:r>
              <a:rPr lang="es-CO" sz="1800" b="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Trabajar con </a:t>
            </a:r>
            <a:r>
              <a:rPr lang="es-CO" sz="2000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calidad y transparencia </a:t>
            </a:r>
            <a:r>
              <a:rPr lang="es-CO" sz="1800" b="0" dirty="0">
                <a:solidFill>
                  <a:prstClr val="black">
                    <a:lumMod val="95000"/>
                    <a:lumOff val="5000"/>
                  </a:prstClr>
                </a:solidFill>
                <a:cs typeface="Arial" panose="020B0604020202020204" pitchFamily="34" charset="0"/>
              </a:rPr>
              <a:t>por el desarrollo y la protección integral de la primera infancia, la niñez, la adolescencia y el bienestar de las familias colombianas</a:t>
            </a:r>
            <a:r>
              <a:rPr lang="es-CO" sz="1800" b="0" dirty="0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14 Rectángulo redondeado"/>
          <p:cNvSpPr>
            <a:spLocks noChangeArrowheads="1"/>
          </p:cNvSpPr>
          <p:nvPr/>
        </p:nvSpPr>
        <p:spPr bwMode="auto">
          <a:xfrm>
            <a:off x="457200" y="3909142"/>
            <a:ext cx="2016126" cy="625537"/>
          </a:xfrm>
          <a:prstGeom prst="roundRect">
            <a:avLst>
              <a:gd name="adj" fmla="val 9361"/>
            </a:avLst>
          </a:prstGeom>
          <a:solidFill>
            <a:srgbClr val="649834"/>
          </a:solidFill>
          <a:ln>
            <a:noFill/>
          </a:ln>
          <a:effectLst>
            <a:outerShdw blurRad="50800" dist="38100" dir="2700000" algn="tl" rotWithShape="0">
              <a:srgbClr val="808080">
                <a:alpha val="39998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ctr"/>
          <a:lstStyle/>
          <a:p>
            <a:pPr algn="ctr" defTabSz="457200" eaLnBrk="1" hangingPunct="1">
              <a:defRPr/>
            </a:pPr>
            <a:r>
              <a:rPr lang="es-ES" sz="2800" dirty="0">
                <a:solidFill>
                  <a:prstClr val="white"/>
                </a:solidFill>
                <a:latin typeface="Calibri"/>
              </a:rPr>
              <a:t>VISIÓN</a:t>
            </a:r>
          </a:p>
        </p:txBody>
      </p:sp>
      <p:sp>
        <p:nvSpPr>
          <p:cNvPr id="13" name="Rectángulo redondeado 8"/>
          <p:cNvSpPr/>
          <p:nvPr/>
        </p:nvSpPr>
        <p:spPr>
          <a:xfrm>
            <a:off x="2782073" y="4271094"/>
            <a:ext cx="5033963" cy="136207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97000">
                <a:schemeClr val="bg1">
                  <a:alpha val="84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 defTabSz="457200" fontAlgn="ctr">
              <a:defRPr/>
            </a:pPr>
            <a:r>
              <a:rPr lang="es-CO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Cambiar el mundo </a:t>
            </a:r>
            <a:r>
              <a:rPr lang="es-CO" sz="1800" b="0" dirty="0">
                <a:solidFill>
                  <a:prstClr val="black"/>
                </a:solidFill>
              </a:rPr>
              <a:t>de las nuevas generaciones y sus familias, siendo referente en estándares de calidad y contribuyendo a la construcción de una sociedad en paz, próspera y equitativa</a:t>
            </a:r>
            <a:endParaRPr lang="es-CO" sz="18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26894" y="40341"/>
            <a:ext cx="9143999" cy="900953"/>
          </a:xfrm>
        </p:spPr>
        <p:txBody>
          <a:bodyPr/>
          <a:lstStyle/>
          <a:p>
            <a:pPr algn="l"/>
            <a: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ICBF</a:t>
            </a:r>
            <a:b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</a:br>
            <a: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Valores Institucionales </a:t>
            </a:r>
            <a:endParaRPr lang="es-CO" sz="2800" dirty="0"/>
          </a:p>
        </p:txBody>
      </p:sp>
      <p:pic>
        <p:nvPicPr>
          <p:cNvPr id="14" name="Imagen 13" descr="foto portad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2889235"/>
            <a:ext cx="3255963" cy="32908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a 14"/>
          <p:cNvGraphicFramePr/>
          <p:nvPr/>
        </p:nvGraphicFramePr>
        <p:xfrm>
          <a:off x="3615177" y="1459854"/>
          <a:ext cx="5406336" cy="4392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uadroTexto 4"/>
          <p:cNvSpPr txBox="1">
            <a:spLocks noChangeArrowheads="1"/>
          </p:cNvSpPr>
          <p:nvPr/>
        </p:nvSpPr>
        <p:spPr bwMode="auto">
          <a:xfrm>
            <a:off x="815181" y="1125992"/>
            <a:ext cx="12700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/>
            <a:r>
              <a:rPr lang="es-CO" sz="11500" b="0" dirty="0">
                <a:solidFill>
                  <a:prstClr val="black"/>
                </a:solidFill>
                <a:latin typeface="Berlin Sans FB Demi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2422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457200" y="1441581"/>
            <a:ext cx="8229600" cy="3093098"/>
          </a:xfrm>
        </p:spPr>
        <p:txBody>
          <a:bodyPr/>
          <a:lstStyle/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ctr">
              <a:buNone/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7" name="Rectángulo 6"/>
          <p:cNvSpPr>
            <a:spLocks noChangeArrowheads="1"/>
          </p:cNvSpPr>
          <p:nvPr/>
        </p:nvSpPr>
        <p:spPr bwMode="auto">
          <a:xfrm>
            <a:off x="3124200" y="1270000"/>
            <a:ext cx="587375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s-ES" sz="1800" dirty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Trascenderse a si mismo frente al interés superior de los niños y niñas, priorizando su voz.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124200" y="2141538"/>
            <a:ext cx="5873750" cy="3698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/>
            <a:r>
              <a:rPr lang="es-ES" sz="1800">
                <a:solidFill>
                  <a:prstClr val="white"/>
                </a:solidFill>
              </a:rPr>
              <a:t>Amor  por  las  familias  y  comunidades.</a:t>
            </a:r>
          </a:p>
        </p:txBody>
      </p:sp>
      <p:sp>
        <p:nvSpPr>
          <p:cNvPr id="9" name="Rectángulo 8"/>
          <p:cNvSpPr>
            <a:spLocks noChangeArrowheads="1"/>
          </p:cNvSpPr>
          <p:nvPr/>
        </p:nvSpPr>
        <p:spPr bwMode="auto">
          <a:xfrm>
            <a:off x="3124200" y="2746375"/>
            <a:ext cx="5873750" cy="3698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s-ES" sz="180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Somos  disciplinados  en  todo   lo  que  hacemos.</a:t>
            </a:r>
          </a:p>
        </p:txBody>
      </p:sp>
      <p:sp>
        <p:nvSpPr>
          <p:cNvPr id="10" name="Rectángulo 9"/>
          <p:cNvSpPr>
            <a:spLocks noChangeArrowheads="1"/>
          </p:cNvSpPr>
          <p:nvPr/>
        </p:nvSpPr>
        <p:spPr bwMode="auto">
          <a:xfrm>
            <a:off x="3124200" y="3543300"/>
            <a:ext cx="587375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s-ES" sz="180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Damos  más  del 100%,  innovamos  y  compartimos  el  conocimient</a:t>
            </a:r>
            <a:r>
              <a:rPr lang="es-ES" sz="1800" b="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o.</a:t>
            </a:r>
          </a:p>
        </p:txBody>
      </p:sp>
      <p:sp>
        <p:nvSpPr>
          <p:cNvPr id="11" name="Rectángulo 10"/>
          <p:cNvSpPr>
            <a:spLocks noChangeArrowheads="1"/>
          </p:cNvSpPr>
          <p:nvPr/>
        </p:nvSpPr>
        <p:spPr bwMode="auto">
          <a:xfrm>
            <a:off x="3124200" y="4367213"/>
            <a:ext cx="5873750" cy="646112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s-ES" sz="180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Actuamos  con  patriotismo  y  no  aceptamos  lo  inaceptable.</a:t>
            </a: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3124200" y="5238750"/>
            <a:ext cx="5873750" cy="64611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es-ES" sz="1800">
                <a:solidFill>
                  <a:prstClr val="white"/>
                </a:solidFill>
                <a:latin typeface="Calibri" pitchFamily="34" charset="0"/>
                <a:ea typeface="MS PGothic" pitchFamily="34" charset="-128"/>
              </a:rPr>
              <a:t>Trabajamos  con  alegría  y  respetamos  la  voz  de  los  demás. </a:t>
            </a:r>
          </a:p>
        </p:txBody>
      </p:sp>
      <p:sp>
        <p:nvSpPr>
          <p:cNvPr id="13" name="6 CuadroTexto"/>
          <p:cNvSpPr txBox="1">
            <a:spLocks noChangeArrowheads="1"/>
          </p:cNvSpPr>
          <p:nvPr/>
        </p:nvSpPr>
        <p:spPr bwMode="auto">
          <a:xfrm>
            <a:off x="3124200" y="6070600"/>
            <a:ext cx="5873750" cy="3683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/>
            <a:r>
              <a:rPr lang="es-ES" sz="1800">
                <a:solidFill>
                  <a:prstClr val="white"/>
                </a:solidFill>
              </a:rPr>
              <a:t>Vivimos  una  vida  equilibrada.</a:t>
            </a:r>
          </a:p>
        </p:txBody>
      </p:sp>
      <p:cxnSp>
        <p:nvCxnSpPr>
          <p:cNvPr id="17" name="Conector curvado 16"/>
          <p:cNvCxnSpPr/>
          <p:nvPr/>
        </p:nvCxnSpPr>
        <p:spPr>
          <a:xfrm flipV="1">
            <a:off x="1390650" y="1593850"/>
            <a:ext cx="1733550" cy="1900238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curvado 17"/>
          <p:cNvCxnSpPr/>
          <p:nvPr/>
        </p:nvCxnSpPr>
        <p:spPr>
          <a:xfrm flipV="1">
            <a:off x="1390650" y="2327275"/>
            <a:ext cx="1733550" cy="1166813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curvado 18"/>
          <p:cNvCxnSpPr/>
          <p:nvPr/>
        </p:nvCxnSpPr>
        <p:spPr>
          <a:xfrm flipV="1">
            <a:off x="1390650" y="2932113"/>
            <a:ext cx="1733550" cy="56197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curvado 19"/>
          <p:cNvCxnSpPr/>
          <p:nvPr/>
        </p:nvCxnSpPr>
        <p:spPr>
          <a:xfrm>
            <a:off x="1390650" y="3494088"/>
            <a:ext cx="1733550" cy="37147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curvado 20"/>
          <p:cNvCxnSpPr/>
          <p:nvPr/>
        </p:nvCxnSpPr>
        <p:spPr>
          <a:xfrm>
            <a:off x="1390650" y="3494088"/>
            <a:ext cx="1733550" cy="1196975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curvado 21"/>
          <p:cNvCxnSpPr/>
          <p:nvPr/>
        </p:nvCxnSpPr>
        <p:spPr>
          <a:xfrm>
            <a:off x="1390650" y="3494088"/>
            <a:ext cx="1733550" cy="2760662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>
            <a:spLocks noChangeArrowheads="1"/>
          </p:cNvSpPr>
          <p:nvPr/>
        </p:nvSpPr>
        <p:spPr bwMode="auto">
          <a:xfrm>
            <a:off x="723900" y="2386013"/>
            <a:ext cx="666750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/>
            <a:r>
              <a:rPr lang="es-CO" sz="13800" b="0" dirty="0">
                <a:solidFill>
                  <a:srgbClr val="C00000"/>
                </a:solidFill>
                <a:latin typeface="Berlin Sans FB Demi" pitchFamily="34" charset="0"/>
              </a:rPr>
              <a:t>7</a:t>
            </a: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26894" y="40341"/>
            <a:ext cx="9143999" cy="900953"/>
          </a:xfrm>
        </p:spPr>
        <p:txBody>
          <a:bodyPr/>
          <a:lstStyle/>
          <a:p>
            <a:pPr algn="l"/>
            <a: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ICBF</a:t>
            </a:r>
            <a:b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</a:br>
            <a:r>
              <a:rPr lang="es-MX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Principios Institucionales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98088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74650" y="2160588"/>
            <a:ext cx="8229600" cy="4268204"/>
          </a:xfrm>
        </p:spPr>
        <p:txBody>
          <a:bodyPr/>
          <a:lstStyle/>
          <a:p>
            <a:pPr algn="just">
              <a:defRPr/>
            </a:pPr>
            <a:r>
              <a:rPr lang="es-ES" sz="2800" dirty="0">
                <a:latin typeface="Arial Black" pitchFamily="34" charset="0"/>
              </a:rPr>
              <a:t>Son espacios de socialización para los niños y las niñas  menores de cinco años de edad con el fin de promover su desarrollo integral, fortalecimiento de la familia  y propiciar su participación como sujetos de derechos, permitiendo  mejorar la calidad de vida de los beneficiarios   con alta vulnerabilidad,  nutricional , </a:t>
            </a:r>
            <a:r>
              <a:rPr lang="es-ES" sz="2800">
                <a:latin typeface="Arial Black" pitchFamily="34" charset="0"/>
              </a:rPr>
              <a:t>Psicoafectiva</a:t>
            </a:r>
            <a:r>
              <a:rPr lang="es-ES" sz="2800" dirty="0">
                <a:latin typeface="Arial Black" pitchFamily="34" charset="0"/>
              </a:rPr>
              <a:t>, social y económica</a:t>
            </a: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23850" y="1313656"/>
            <a:ext cx="8280400" cy="68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609600" indent="-609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es-E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HOGARES COMUNITARIOS DE BIENESTAR TRADICIONAL – COMUNITARIO (T)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379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6571" y="1143000"/>
            <a:ext cx="8229600" cy="947057"/>
          </a:xfrm>
        </p:spPr>
        <p:txBody>
          <a:bodyPr/>
          <a:lstStyle/>
          <a:p>
            <a:pPr algn="ctr">
              <a:defRPr/>
            </a:pPr>
            <a:r>
              <a:rPr lang="es-ES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HOGARES COMUNITARIOS DE BIENESTAR TRADICIONAL – COMUNITARIO  (T)</a:t>
            </a: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87104"/>
              </p:ext>
            </p:extLst>
          </p:nvPr>
        </p:nvGraphicFramePr>
        <p:xfrm>
          <a:off x="1146048" y="2693955"/>
          <a:ext cx="6583680" cy="1482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3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199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292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349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4373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DESCRIPCION</a:t>
                      </a: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UNIDADES </a:t>
                      </a: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CUPOS </a:t>
                      </a: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USUARIOS</a:t>
                      </a: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PERIODO DE EJECUCION</a:t>
                      </a:r>
                    </a:p>
                  </a:txBody>
                  <a:tcPr marL="9525" marR="9525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HCB. TRADICIONAL.</a:t>
                      </a: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    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A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  <a:endParaRPr kumimoji="0" lang="es-AR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525" marR="9525" marT="9529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ENE- DIC</a:t>
                      </a:r>
                    </a:p>
                  </a:txBody>
                  <a:tcPr marL="9525" marR="9525" marT="9529" marB="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98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088" y="1934587"/>
            <a:ext cx="8229600" cy="3966342"/>
          </a:xfrm>
        </p:spPr>
        <p:txBody>
          <a:bodyPr/>
          <a:lstStyle/>
          <a:p>
            <a:pPr algn="just">
              <a:defRPr/>
            </a:pPr>
            <a:r>
              <a:rPr lang="es-CO" sz="2600" b="1" dirty="0">
                <a:latin typeface="Arial Black" pitchFamily="34" charset="0"/>
              </a:rPr>
              <a:t>Atiende a familias en desarrollo (mujeres gestantes, madres lactantes y </a:t>
            </a:r>
            <a:r>
              <a:rPr lang="es-CO" sz="2600" b="1" dirty="0" err="1">
                <a:latin typeface="Arial Black" pitchFamily="34" charset="0"/>
              </a:rPr>
              <a:t>niñ@s</a:t>
            </a:r>
            <a:r>
              <a:rPr lang="es-CO" sz="2600" b="1" dirty="0">
                <a:latin typeface="Arial Black" pitchFamily="34" charset="0"/>
              </a:rPr>
              <a:t>  menores de dos años de edad), en la cualificación de las relaciones intrafamiliares y el fortalecimiento de vínculos afectivos para que apoyen el desarrollo de los </a:t>
            </a:r>
            <a:r>
              <a:rPr lang="es-CO" sz="2600" b="1" dirty="0" err="1">
                <a:latin typeface="Arial Black" pitchFamily="34" charset="0"/>
              </a:rPr>
              <a:t>niñ@s</a:t>
            </a:r>
            <a:r>
              <a:rPr lang="es-CO" sz="2600" b="1" dirty="0">
                <a:latin typeface="Arial Black" pitchFamily="34" charset="0"/>
              </a:rPr>
              <a:t> desde su gestación vinculando a otros adultos</a:t>
            </a:r>
            <a:r>
              <a:rPr lang="es-CO" sz="2600" dirty="0">
                <a:solidFill>
                  <a:schemeClr val="tx2"/>
                </a:solidFill>
                <a:latin typeface="Arial Black" pitchFamily="34" charset="0"/>
              </a:rPr>
              <a:t>.</a:t>
            </a:r>
            <a:endParaRPr lang="es-ES" sz="2600" dirty="0">
              <a:solidFill>
                <a:schemeClr val="tx2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s-CO" dirty="0"/>
          </a:p>
        </p:txBody>
      </p:sp>
      <p:sp>
        <p:nvSpPr>
          <p:cNvPr id="3" name="Rectángulo 2"/>
          <p:cNvSpPr/>
          <p:nvPr/>
        </p:nvSpPr>
        <p:spPr>
          <a:xfrm>
            <a:off x="0" y="1284839"/>
            <a:ext cx="92903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s-CO" sz="2700" dirty="0">
                <a:solidFill>
                  <a:schemeClr val="accent1"/>
                </a:solidFill>
                <a:latin typeface="Arial Black" pitchFamily="34" charset="0"/>
              </a:rPr>
              <a:t>HOGARES COMUNITARIOS DE BIENESTAR FAMI</a:t>
            </a: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54930" y="244105"/>
            <a:ext cx="7886700" cy="46517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MS PGothic" pitchFamily="34" charset="-128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MS PGothic" pitchFamily="34" charset="-128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/>
            <a:r>
              <a:rPr lang="es-CO" sz="28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Arial" pitchFamily="34" charset="0"/>
              </a:rPr>
              <a:t>Mesa Pública - CZ Pasto 2</a:t>
            </a:r>
            <a:endParaRPr lang="es-CO" sz="28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590814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584</Words>
  <Application>Microsoft Office PowerPoint</Application>
  <PresentationFormat>Presentación en pantalla (4:3)</PresentationFormat>
  <Paragraphs>156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25</vt:i4>
      </vt:variant>
    </vt:vector>
  </HeadingPairs>
  <TitlesOfParts>
    <vt:vector size="34" baseType="lpstr">
      <vt:lpstr>ＭＳ Ｐゴシック</vt:lpstr>
      <vt:lpstr>ＭＳ Ｐゴシック</vt:lpstr>
      <vt:lpstr>Arial</vt:lpstr>
      <vt:lpstr>Arial Black</vt:lpstr>
      <vt:lpstr>Berlin Sans FB Demi</vt:lpstr>
      <vt:lpstr>Calibri</vt:lpstr>
      <vt:lpstr>Calibri Light</vt:lpstr>
      <vt:lpstr>2_Tema de Office</vt:lpstr>
      <vt:lpstr>Diseño personalizado</vt:lpstr>
      <vt:lpstr>Presentación de PowerPoint</vt:lpstr>
      <vt:lpstr>Mesa Pública - CZ Pasto 2</vt:lpstr>
      <vt:lpstr>Mesa Pública - CZ Pasto 2</vt:lpstr>
      <vt:lpstr>Presentación de PowerPoint</vt:lpstr>
      <vt:lpstr>Mesa Pública ICBF Valores Institucionales </vt:lpstr>
      <vt:lpstr>Mesa Pública ICBF Principios Institucionales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Monica Maria Figueredo Guerrero</dc:creator>
  <cp:lastModifiedBy>Sandra Milena Cadavid Ariza</cp:lastModifiedBy>
  <cp:revision>142</cp:revision>
  <cp:lastPrinted>2015-10-08T20:17:33Z</cp:lastPrinted>
  <dcterms:created xsi:type="dcterms:W3CDTF">2015-02-16T16:03:55Z</dcterms:created>
  <dcterms:modified xsi:type="dcterms:W3CDTF">2017-05-31T16:19:18Z</dcterms:modified>
</cp:coreProperties>
</file>