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69" r:id="rId8"/>
    <p:sldId id="279" r:id="rId9"/>
    <p:sldId id="281" r:id="rId10"/>
    <p:sldId id="280"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28/01/2016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28/01/2016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28/01/2016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28/01/2016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28/01/2016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28/01/2016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28/01/2016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86603"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a:t>
            </a:r>
            <a:r>
              <a:rPr lang="es-CO" sz="3200" dirty="0" smtClean="0">
                <a:solidFill>
                  <a:schemeClr val="bg1"/>
                </a:solidFill>
              </a:rPr>
              <a:t>VAUPÉS  </a:t>
            </a:r>
            <a:r>
              <a:rPr lang="es-CO" sz="3200" dirty="0" smtClean="0">
                <a:solidFill>
                  <a:schemeClr val="bg1"/>
                </a:solidFill>
              </a:rPr>
              <a:t>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Vaupés  </a:t>
            </a:r>
            <a:r>
              <a:rPr lang="es-CO" b="1" dirty="0" smtClean="0">
                <a:solidFill>
                  <a:schemeClr val="bg1"/>
                </a:solidFill>
              </a:rPr>
              <a:t>2015 </a:t>
            </a:r>
            <a:endParaRPr lang="es-CO" b="1" dirty="0">
              <a:solidFill>
                <a:schemeClr val="bg1"/>
              </a:solidFill>
            </a:endParaRPr>
          </a:p>
        </p:txBody>
      </p:sp>
      <p:sp>
        <p:nvSpPr>
          <p:cNvPr id="3" name="5 Marcador de contenido"/>
          <p:cNvSpPr txBox="1">
            <a:spLocks/>
          </p:cNvSpPr>
          <p:nvPr/>
        </p:nvSpPr>
        <p:spPr bwMode="auto">
          <a:xfrm>
            <a:off x="214282" y="1104914"/>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indent="-182563" algn="just" fontAlgn="base">
              <a:spcBef>
                <a:spcPct val="0"/>
              </a:spcBef>
              <a:spcAft>
                <a:spcPct val="0"/>
              </a:spcAft>
              <a:buFont typeface="Calibri" pitchFamily="34" charset="0"/>
              <a:buAutoNum type="arabicPeriod"/>
            </a:pPr>
            <a:r>
              <a:rPr lang="es-CO" altLang="es-CO" sz="1400" dirty="0" smtClean="0">
                <a:solidFill>
                  <a:prstClr val="black"/>
                </a:solidFill>
                <a:latin typeface="Arial" pitchFamily="34" charset="0"/>
                <a:ea typeface="Geneva"/>
                <a:cs typeface="Arial" pitchFamily="34" charset="0"/>
              </a:rPr>
              <a:t>La  Regional </a:t>
            </a:r>
            <a:r>
              <a:rPr lang="es-CO" altLang="es-CO" sz="1400" dirty="0" smtClean="0">
                <a:solidFill>
                  <a:prstClr val="black"/>
                </a:solidFill>
                <a:latin typeface="Arial" pitchFamily="34" charset="0"/>
                <a:ea typeface="Geneva"/>
                <a:cs typeface="Arial" pitchFamily="34" charset="0"/>
              </a:rPr>
              <a:t>Vaupés  </a:t>
            </a:r>
            <a:r>
              <a:rPr lang="es-CO" altLang="es-CO" sz="1400" dirty="0" smtClean="0">
                <a:solidFill>
                  <a:prstClr val="black"/>
                </a:solidFill>
                <a:latin typeface="Arial" pitchFamily="34" charset="0"/>
                <a:ea typeface="Geneva"/>
                <a:cs typeface="Arial" pitchFamily="34" charset="0"/>
              </a:rPr>
              <a:t>en el 2015 programó y realizó  1 evento de Rendición de cuentas y  1   mesa publica.</a:t>
            </a:r>
          </a:p>
          <a:p>
            <a:pPr indent="-182563" algn="just" fontAlgn="base">
              <a:spcBef>
                <a:spcPct val="0"/>
              </a:spcBef>
              <a:spcAft>
                <a:spcPct val="0"/>
              </a:spcAft>
              <a:buFont typeface="Calibri" pitchFamily="34" charset="0"/>
              <a:buAutoNum type="arabicPeriod"/>
            </a:pPr>
            <a:endParaRPr lang="es-CO" altLang="es-CO" sz="14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400" dirty="0" smtClean="0">
                <a:solidFill>
                  <a:prstClr val="black"/>
                </a:solidFill>
                <a:latin typeface="Arial" pitchFamily="34" charset="0"/>
                <a:ea typeface="Geneva"/>
                <a:cs typeface="Arial" pitchFamily="34" charset="0"/>
              </a:rPr>
              <a:t>El evento de rendición de cuentas lo realizaron el </a:t>
            </a:r>
            <a:r>
              <a:rPr lang="es-CO" altLang="es-CO" sz="1400" dirty="0" smtClean="0">
                <a:solidFill>
                  <a:prstClr val="black"/>
                </a:solidFill>
                <a:latin typeface="Arial" pitchFamily="34" charset="0"/>
                <a:ea typeface="Geneva"/>
                <a:cs typeface="Arial" pitchFamily="34" charset="0"/>
              </a:rPr>
              <a:t>24 de </a:t>
            </a:r>
            <a:r>
              <a:rPr lang="es-CO" altLang="es-CO" sz="1400" dirty="0" smtClean="0">
                <a:solidFill>
                  <a:prstClr val="black"/>
                </a:solidFill>
                <a:latin typeface="Arial" pitchFamily="34" charset="0"/>
                <a:ea typeface="Geneva"/>
                <a:cs typeface="Arial" pitchFamily="34" charset="0"/>
              </a:rPr>
              <a:t>noviembre</a:t>
            </a:r>
            <a:r>
              <a:rPr lang="es-CO" altLang="es-CO" sz="1400" dirty="0" smtClean="0">
                <a:solidFill>
                  <a:prstClr val="black"/>
                </a:solidFill>
                <a:latin typeface="Arial" pitchFamily="34" charset="0"/>
                <a:ea typeface="Geneva"/>
                <a:cs typeface="Arial" pitchFamily="34" charset="0"/>
              </a:rPr>
              <a:t> </a:t>
            </a:r>
            <a:r>
              <a:rPr lang="es-CO" altLang="es-CO" sz="1400" dirty="0" smtClean="0">
                <a:solidFill>
                  <a:prstClr val="black"/>
                </a:solidFill>
                <a:latin typeface="Arial" pitchFamily="34" charset="0"/>
                <a:ea typeface="Geneva"/>
                <a:cs typeface="Arial" pitchFamily="34" charset="0"/>
              </a:rPr>
              <a:t>y </a:t>
            </a:r>
            <a:r>
              <a:rPr lang="es-ES" altLang="es-CO" sz="1400" dirty="0">
                <a:solidFill>
                  <a:prstClr val="black"/>
                </a:solidFill>
                <a:latin typeface="Arial" pitchFamily="34" charset="0"/>
                <a:ea typeface="Geneva"/>
                <a:cs typeface="Arial" pitchFamily="34" charset="0"/>
              </a:rPr>
              <a:t>participaron un total </a:t>
            </a:r>
            <a:r>
              <a:rPr lang="es-ES" altLang="es-CO" sz="1400" dirty="0" smtClean="0">
                <a:solidFill>
                  <a:prstClr val="black"/>
                </a:solidFill>
                <a:latin typeface="Arial" pitchFamily="34" charset="0"/>
                <a:ea typeface="Geneva"/>
                <a:cs typeface="Arial" pitchFamily="34" charset="0"/>
              </a:rPr>
              <a:t>de </a:t>
            </a:r>
            <a:r>
              <a:rPr lang="es-ES" altLang="es-CO" sz="1400" dirty="0" smtClean="0">
                <a:solidFill>
                  <a:prstClr val="black"/>
                </a:solidFill>
                <a:latin typeface="Arial" pitchFamily="34" charset="0"/>
                <a:ea typeface="Geneva"/>
                <a:cs typeface="Arial" pitchFamily="34" charset="0"/>
              </a:rPr>
              <a:t>76 </a:t>
            </a:r>
            <a:r>
              <a:rPr lang="es-ES" altLang="es-CO" sz="1400" dirty="0" smtClean="0">
                <a:solidFill>
                  <a:prstClr val="black"/>
                </a:solidFill>
                <a:latin typeface="Arial" pitchFamily="34" charset="0"/>
                <a:ea typeface="Geneva"/>
                <a:cs typeface="Arial" pitchFamily="34" charset="0"/>
              </a:rPr>
              <a:t>personas </a:t>
            </a:r>
            <a:r>
              <a:rPr lang="es-ES" altLang="es-CO" sz="1400" dirty="0">
                <a:solidFill>
                  <a:prstClr val="black"/>
                </a:solidFill>
                <a:latin typeface="Arial" pitchFamily="34" charset="0"/>
                <a:ea typeface="Geneva"/>
                <a:cs typeface="Arial" pitchFamily="34" charset="0"/>
              </a:rPr>
              <a:t>de los cuales  </a:t>
            </a:r>
            <a:r>
              <a:rPr lang="es-ES" altLang="es-CO" sz="1400" dirty="0" smtClean="0">
                <a:solidFill>
                  <a:prstClr val="black"/>
                </a:solidFill>
                <a:latin typeface="Arial" pitchFamily="34" charset="0"/>
                <a:ea typeface="Geneva"/>
                <a:cs typeface="Arial" pitchFamily="34" charset="0"/>
              </a:rPr>
              <a:t>49  </a:t>
            </a:r>
            <a:r>
              <a:rPr lang="es-ES" altLang="es-CO" sz="1400" dirty="0">
                <a:solidFill>
                  <a:prstClr val="black"/>
                </a:solidFill>
                <a:latin typeface="Arial" pitchFamily="34" charset="0"/>
                <a:ea typeface="Geneva"/>
                <a:cs typeface="Arial" pitchFamily="34" charset="0"/>
              </a:rPr>
              <a:t>actores representantes de las OG </a:t>
            </a:r>
            <a:r>
              <a:rPr lang="es-ES" altLang="es-CO" sz="1400" dirty="0" smtClean="0">
                <a:solidFill>
                  <a:prstClr val="black"/>
                </a:solidFill>
                <a:latin typeface="Arial" pitchFamily="34" charset="0"/>
                <a:ea typeface="Geneva"/>
                <a:cs typeface="Arial" pitchFamily="34" charset="0"/>
              </a:rPr>
              <a:t>27 </a:t>
            </a:r>
            <a:r>
              <a:rPr lang="es-ES" altLang="es-CO" sz="1400" dirty="0">
                <a:solidFill>
                  <a:prstClr val="black"/>
                </a:solidFill>
                <a:latin typeface="Arial" pitchFamily="34" charset="0"/>
                <a:ea typeface="Geneva"/>
                <a:cs typeface="Arial" pitchFamily="34" charset="0"/>
              </a:rPr>
              <a:t>actores de las ONG y  actores que representan a la comunidad y </a:t>
            </a:r>
            <a:r>
              <a:rPr lang="es-ES" altLang="es-CO" sz="1400" dirty="0" smtClean="0">
                <a:solidFill>
                  <a:prstClr val="black"/>
                </a:solidFill>
                <a:latin typeface="Arial" pitchFamily="34" charset="0"/>
                <a:ea typeface="Geneva"/>
                <a:cs typeface="Arial" pitchFamily="34" charset="0"/>
              </a:rPr>
              <a:t>no hubo participación de  actores </a:t>
            </a:r>
            <a:r>
              <a:rPr lang="es-ES" altLang="es-CO" sz="1400" dirty="0">
                <a:solidFill>
                  <a:prstClr val="black"/>
                </a:solidFill>
                <a:latin typeface="Arial" pitchFamily="34" charset="0"/>
                <a:ea typeface="Geneva"/>
                <a:cs typeface="Arial" pitchFamily="34" charset="0"/>
              </a:rPr>
              <a:t>que representan entidades de control social y veedurías </a:t>
            </a:r>
            <a:r>
              <a:rPr lang="es-ES" altLang="es-CO" sz="1400" dirty="0" smtClean="0">
                <a:solidFill>
                  <a:prstClr val="black"/>
                </a:solidFill>
                <a:latin typeface="Arial" pitchFamily="34" charset="0"/>
                <a:ea typeface="Geneva"/>
                <a:cs typeface="Arial" pitchFamily="34" charset="0"/>
              </a:rPr>
              <a:t>ciudadanas</a:t>
            </a:r>
            <a:r>
              <a:rPr lang="es-CO" altLang="es-CO" sz="1400" dirty="0">
                <a:solidFill>
                  <a:prstClr val="black"/>
                </a:solidFill>
                <a:latin typeface="Arial" pitchFamily="34" charset="0"/>
                <a:ea typeface="Geneva"/>
                <a:cs typeface="Arial" pitchFamily="34" charset="0"/>
              </a:rPr>
              <a:t>. </a:t>
            </a:r>
            <a:r>
              <a:rPr lang="es-CO" altLang="es-CO" sz="1400" dirty="0">
                <a:solidFill>
                  <a:prstClr val="black"/>
                </a:solidFill>
                <a:latin typeface="Arial" pitchFamily="34" charset="0"/>
                <a:ea typeface="Geneva"/>
                <a:cs typeface="Arial" pitchFamily="34" charset="0"/>
              </a:rPr>
              <a:t>	</a:t>
            </a:r>
          </a:p>
          <a:p>
            <a:pPr indent="-182563" algn="just" fontAlgn="base">
              <a:spcBef>
                <a:spcPct val="0"/>
              </a:spcBef>
              <a:spcAft>
                <a:spcPct val="0"/>
              </a:spcAft>
              <a:buFont typeface="Calibri" pitchFamily="34" charset="0"/>
              <a:buAutoNum type="arabicPeriod"/>
            </a:pPr>
            <a:endParaRPr lang="es-CO" altLang="es-CO" sz="14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400" dirty="0" smtClean="0">
                <a:solidFill>
                  <a:prstClr val="black"/>
                </a:solidFill>
                <a:latin typeface="Arial" pitchFamily="34" charset="0"/>
                <a:ea typeface="Geneva"/>
                <a:cs typeface="Arial" pitchFamily="34" charset="0"/>
              </a:rPr>
              <a:t>La Regional </a:t>
            </a:r>
            <a:r>
              <a:rPr lang="es-CO" altLang="es-CO" sz="1400" dirty="0" smtClean="0">
                <a:solidFill>
                  <a:prstClr val="black"/>
                </a:solidFill>
                <a:latin typeface="Arial" pitchFamily="34" charset="0"/>
                <a:ea typeface="Geneva"/>
                <a:cs typeface="Arial" pitchFamily="34" charset="0"/>
              </a:rPr>
              <a:t>Vaupés  </a:t>
            </a:r>
            <a:r>
              <a:rPr lang="es-CO" altLang="es-CO" sz="1400" dirty="0" smtClean="0">
                <a:solidFill>
                  <a:prstClr val="black"/>
                </a:solidFill>
                <a:latin typeface="Arial" pitchFamily="34" charset="0"/>
                <a:ea typeface="Geneva"/>
                <a:cs typeface="Arial" pitchFamily="34" charset="0"/>
              </a:rPr>
              <a:t>realizó 1  MP </a:t>
            </a:r>
            <a:r>
              <a:rPr lang="es-CO" altLang="es-CO" sz="1400" dirty="0" smtClean="0">
                <a:solidFill>
                  <a:prstClr val="black"/>
                </a:solidFill>
                <a:latin typeface="Arial" pitchFamily="34" charset="0"/>
                <a:ea typeface="Geneva"/>
                <a:cs typeface="Arial" pitchFamily="34" charset="0"/>
              </a:rPr>
              <a:t>el 16 de octubre y </a:t>
            </a:r>
            <a:r>
              <a:rPr lang="es-ES" altLang="es-CO" sz="1400" dirty="0" smtClean="0">
                <a:solidFill>
                  <a:prstClr val="black"/>
                </a:solidFill>
                <a:latin typeface="Arial" pitchFamily="34" charset="0"/>
                <a:ea typeface="Geneva"/>
                <a:cs typeface="Arial" pitchFamily="34" charset="0"/>
              </a:rPr>
              <a:t>participaron un total de </a:t>
            </a:r>
            <a:r>
              <a:rPr lang="es-ES" altLang="es-CO" sz="1400" dirty="0" smtClean="0">
                <a:solidFill>
                  <a:prstClr val="black"/>
                </a:solidFill>
                <a:latin typeface="Arial" pitchFamily="34" charset="0"/>
                <a:ea typeface="Geneva"/>
                <a:cs typeface="Arial" pitchFamily="34" charset="0"/>
              </a:rPr>
              <a:t>55  </a:t>
            </a:r>
            <a:r>
              <a:rPr lang="es-ES" altLang="es-CO" sz="1400" dirty="0" smtClean="0">
                <a:solidFill>
                  <a:prstClr val="black"/>
                </a:solidFill>
                <a:latin typeface="Arial" pitchFamily="34" charset="0"/>
                <a:ea typeface="Geneva"/>
                <a:cs typeface="Arial" pitchFamily="34" charset="0"/>
              </a:rPr>
              <a:t>personas  de los cuales  </a:t>
            </a:r>
            <a:r>
              <a:rPr lang="es-ES" altLang="es-CO" sz="1400" dirty="0" smtClean="0">
                <a:solidFill>
                  <a:prstClr val="black"/>
                </a:solidFill>
                <a:latin typeface="Arial" pitchFamily="34" charset="0"/>
                <a:ea typeface="Geneva"/>
                <a:cs typeface="Arial" pitchFamily="34" charset="0"/>
              </a:rPr>
              <a:t>10 actores son  </a:t>
            </a:r>
            <a:r>
              <a:rPr lang="es-ES" altLang="es-CO" sz="1400" dirty="0" smtClean="0">
                <a:solidFill>
                  <a:prstClr val="black"/>
                </a:solidFill>
                <a:latin typeface="Arial" pitchFamily="34" charset="0"/>
                <a:ea typeface="Geneva"/>
                <a:cs typeface="Arial" pitchFamily="34" charset="0"/>
              </a:rPr>
              <a:t>representantes de las OG </a:t>
            </a:r>
            <a:r>
              <a:rPr lang="es-ES" altLang="es-CO" sz="1400" dirty="0" smtClean="0">
                <a:solidFill>
                  <a:prstClr val="black"/>
                </a:solidFill>
                <a:latin typeface="Arial" pitchFamily="34" charset="0"/>
                <a:ea typeface="Geneva"/>
                <a:cs typeface="Arial" pitchFamily="34" charset="0"/>
              </a:rPr>
              <a:t>45  </a:t>
            </a:r>
            <a:r>
              <a:rPr lang="es-ES" altLang="es-CO" sz="1400" dirty="0" smtClean="0">
                <a:solidFill>
                  <a:prstClr val="black"/>
                </a:solidFill>
                <a:latin typeface="Arial" pitchFamily="34" charset="0"/>
                <a:ea typeface="Geneva"/>
                <a:cs typeface="Arial" pitchFamily="34" charset="0"/>
              </a:rPr>
              <a:t>actores de las ONG y actores </a:t>
            </a:r>
            <a:r>
              <a:rPr lang="es-ES" altLang="es-CO" sz="1400" dirty="0">
                <a:solidFill>
                  <a:prstClr val="black"/>
                </a:solidFill>
                <a:latin typeface="Arial" pitchFamily="34" charset="0"/>
                <a:ea typeface="Geneva"/>
                <a:cs typeface="Arial" pitchFamily="34" charset="0"/>
              </a:rPr>
              <a:t>que representan a la comunidad </a:t>
            </a:r>
            <a:r>
              <a:rPr lang="es-ES" altLang="es-CO" sz="1400" dirty="0" smtClean="0">
                <a:solidFill>
                  <a:prstClr val="black"/>
                </a:solidFill>
                <a:latin typeface="Arial" pitchFamily="34" charset="0"/>
                <a:ea typeface="Geneva"/>
                <a:cs typeface="Arial" pitchFamily="34" charset="0"/>
              </a:rPr>
              <a:t> y no participaron actores que representan entidades de control social y veedurías ciudadanas. </a:t>
            </a:r>
          </a:p>
          <a:p>
            <a:pPr indent="-182563" algn="just" fontAlgn="base">
              <a:spcBef>
                <a:spcPct val="0"/>
              </a:spcBef>
              <a:spcAft>
                <a:spcPct val="0"/>
              </a:spcAft>
              <a:buFont typeface="Calibri" pitchFamily="34" charset="0"/>
              <a:buAutoNum type="arabicPeriod"/>
            </a:pPr>
            <a:endParaRPr lang="es-ES" altLang="es-CO" sz="14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400" dirty="0" smtClean="0">
                <a:solidFill>
                  <a:prstClr val="black"/>
                </a:solidFill>
                <a:latin typeface="Arial" pitchFamily="34" charset="0"/>
                <a:ea typeface="Geneva"/>
                <a:cs typeface="Arial" pitchFamily="34" charset="0"/>
              </a:rPr>
              <a:t>El tema tratado en la MP </a:t>
            </a:r>
            <a:r>
              <a:rPr lang="es-ES" altLang="es-CO" sz="1400" dirty="0" smtClean="0">
                <a:solidFill>
                  <a:prstClr val="black"/>
                </a:solidFill>
                <a:latin typeface="Arial" pitchFamily="34" charset="0"/>
                <a:ea typeface="Geneva"/>
                <a:cs typeface="Arial" pitchFamily="34" charset="0"/>
              </a:rPr>
              <a:t> primera infancia</a:t>
            </a:r>
            <a:endParaRPr lang="es-ES" altLang="es-CO" sz="14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4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400" dirty="0">
                <a:solidFill>
                  <a:prstClr val="black"/>
                </a:solidFill>
                <a:latin typeface="Arial" pitchFamily="34" charset="0"/>
                <a:ea typeface="Geneva"/>
                <a:cs typeface="Arial" pitchFamily="34" charset="0"/>
              </a:rPr>
              <a:t>El porcentaje de ejecución </a:t>
            </a:r>
            <a:r>
              <a:rPr lang="es-ES" altLang="es-CO" sz="1400" dirty="0" smtClean="0">
                <a:solidFill>
                  <a:prstClr val="black"/>
                </a:solidFill>
                <a:latin typeface="Arial" pitchFamily="34" charset="0"/>
                <a:ea typeface="Geneva"/>
                <a:cs typeface="Arial" pitchFamily="34" charset="0"/>
              </a:rPr>
              <a:t>total de la Regional a la fecha es del 100</a:t>
            </a:r>
            <a:r>
              <a:rPr lang="es-ES" altLang="es-CO" sz="1400" b="1" dirty="0" smtClean="0">
                <a:solidFill>
                  <a:prstClr val="black"/>
                </a:solidFill>
                <a:latin typeface="Arial" pitchFamily="34" charset="0"/>
                <a:ea typeface="Geneva"/>
                <a:cs typeface="Arial" pitchFamily="34" charset="0"/>
              </a:rPr>
              <a:t> %. </a:t>
            </a:r>
            <a:endParaRPr lang="es-ES" altLang="es-CO" sz="14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4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400" dirty="0" smtClean="0">
                <a:solidFill>
                  <a:prstClr val="black"/>
                </a:solidFill>
                <a:latin typeface="Arial" pitchFamily="34" charset="0"/>
                <a:ea typeface="Geneva"/>
                <a:cs typeface="Arial" pitchFamily="34" charset="0"/>
              </a:rPr>
              <a:t>A la Regional </a:t>
            </a:r>
            <a:r>
              <a:rPr lang="es-CO" altLang="es-CO" sz="1400" dirty="0" smtClean="0">
                <a:solidFill>
                  <a:prstClr val="black"/>
                </a:solidFill>
                <a:latin typeface="Arial" pitchFamily="34" charset="0"/>
                <a:ea typeface="Geneva"/>
                <a:cs typeface="Arial" pitchFamily="34" charset="0"/>
              </a:rPr>
              <a:t>Vaupés se </a:t>
            </a:r>
            <a:r>
              <a:rPr lang="es-CO" altLang="es-CO" sz="1400" dirty="0" smtClean="0">
                <a:solidFill>
                  <a:prstClr val="black"/>
                </a:solidFill>
                <a:latin typeface="Arial" pitchFamily="34" charset="0"/>
                <a:ea typeface="Geneva"/>
                <a:cs typeface="Arial" pitchFamily="34" charset="0"/>
              </a:rPr>
              <a:t>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4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400" dirty="0" smtClean="0">
                <a:solidFill>
                  <a:prstClr val="black"/>
                </a:solidFill>
                <a:latin typeface="Arial" pitchFamily="34" charset="0"/>
                <a:ea typeface="Geneva"/>
                <a:cs typeface="Arial" pitchFamily="34" charset="0"/>
              </a:rPr>
              <a:t> La Regional </a:t>
            </a:r>
            <a:r>
              <a:rPr lang="es-CO" altLang="es-CO" sz="1400" dirty="0" smtClean="0">
                <a:solidFill>
                  <a:prstClr val="black"/>
                </a:solidFill>
                <a:latin typeface="Arial" pitchFamily="34" charset="0"/>
                <a:ea typeface="Geneva"/>
                <a:cs typeface="Arial" pitchFamily="34" charset="0"/>
              </a:rPr>
              <a:t>Vaupés reportó  </a:t>
            </a:r>
            <a:r>
              <a:rPr lang="es-CO" altLang="es-CO" sz="1400" dirty="0" smtClean="0">
                <a:solidFill>
                  <a:prstClr val="black"/>
                </a:solidFill>
                <a:latin typeface="Arial" pitchFamily="34" charset="0"/>
                <a:ea typeface="Geneva"/>
                <a:cs typeface="Arial" pitchFamily="34" charset="0"/>
              </a:rPr>
              <a:t>las guías de seguimiento a cumplimiento de compromisos </a:t>
            </a:r>
            <a:r>
              <a:rPr lang="es-CO" altLang="es-CO" sz="1400" dirty="0" smtClean="0">
                <a:solidFill>
                  <a:prstClr val="black"/>
                </a:solidFill>
                <a:latin typeface="Arial" pitchFamily="34" charset="0"/>
                <a:ea typeface="Geneva"/>
                <a:cs typeface="Arial" pitchFamily="34" charset="0"/>
              </a:rPr>
              <a:t>y consolidaron el 100% de cumplimiento</a:t>
            </a:r>
            <a:endParaRPr lang="es-CO" altLang="es-CO" sz="14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4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400" dirty="0" smtClean="0">
                <a:solidFill>
                  <a:prstClr val="black"/>
                </a:solidFill>
                <a:latin typeface="Arial" pitchFamily="34" charset="0"/>
                <a:ea typeface="Geneva"/>
                <a:cs typeface="Arial" pitchFamily="34" charset="0"/>
              </a:rPr>
              <a:t>Hicieron entrega de aportes a la evaluación de la meta, al final de la presentación se compartirán los </a:t>
            </a:r>
            <a:r>
              <a:rPr lang="es-CO" altLang="es-CO" sz="1400" dirty="0" smtClean="0">
                <a:solidFill>
                  <a:prstClr val="black"/>
                </a:solidFill>
                <a:latin typeface="Arial" pitchFamily="34" charset="0"/>
                <a:ea typeface="Geneva"/>
                <a:cs typeface="Arial" pitchFamily="34" charset="0"/>
              </a:rPr>
              <a:t>logros, </a:t>
            </a:r>
            <a:r>
              <a:rPr lang="es-CO" altLang="es-CO" sz="1400" dirty="0" smtClean="0">
                <a:solidFill>
                  <a:prstClr val="black"/>
                </a:solidFill>
                <a:latin typeface="Arial" pitchFamily="34" charset="0"/>
                <a:ea typeface="Geneva"/>
                <a:cs typeface="Arial" pitchFamily="34" charset="0"/>
              </a:rPr>
              <a:t>dificultades y proyecciones </a:t>
            </a:r>
          </a:p>
          <a:p>
            <a:pPr marL="182563" indent="-182563" algn="just" fontAlgn="base">
              <a:spcBef>
                <a:spcPct val="0"/>
              </a:spcBef>
              <a:spcAft>
                <a:spcPct val="0"/>
              </a:spcAft>
              <a:buFont typeface="Calibri" pitchFamily="34" charset="0"/>
              <a:buAutoNum type="arabicPeriod"/>
            </a:pPr>
            <a:endParaRPr lang="es-CO" altLang="es-CO" sz="14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4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4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4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4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400" dirty="0">
                <a:solidFill>
                  <a:prstClr val="black"/>
                </a:solidFill>
                <a:latin typeface="Arial" pitchFamily="34" charset="0"/>
                <a:ea typeface="Geneva" charset="0"/>
                <a:cs typeface="Arial" pitchFamily="34" charset="0"/>
              </a:rPr>
              <a:t>  </a:t>
            </a:r>
            <a:endParaRPr lang="es-CO" sz="14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4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446662"/>
            <a:ext cx="8488907" cy="3693319"/>
          </a:xfrm>
          <a:prstGeom prst="rect">
            <a:avLst/>
          </a:prstGeom>
          <a:noFill/>
        </p:spPr>
        <p:txBody>
          <a:bodyPr wrap="square" rtlCol="0">
            <a:spAutoFit/>
          </a:bodyPr>
          <a:lstStyle/>
          <a:p>
            <a:pPr marL="171450" lvl="0" indent="-171450">
              <a:spcBef>
                <a:spcPts val="600"/>
              </a:spcBef>
              <a:spcAft>
                <a:spcPts val="600"/>
              </a:spcAft>
              <a:buFont typeface="Arial" panose="020B0604020202020204" pitchFamily="34" charset="0"/>
              <a:buChar char="•"/>
            </a:pPr>
            <a:r>
              <a:rPr lang="es-CO" sz="1600" dirty="0">
                <a:latin typeface="Arial" pitchFamily="34" charset="0"/>
                <a:cs typeface="Arial" pitchFamily="34" charset="0"/>
              </a:rPr>
              <a:t>Verificar que se envíe la  presentación de la RPC  a los asistentes</a:t>
            </a:r>
          </a:p>
          <a:p>
            <a:pPr marL="171450" lvl="0" indent="-171450">
              <a:spcBef>
                <a:spcPts val="600"/>
              </a:spcBef>
              <a:spcAft>
                <a:spcPts val="600"/>
              </a:spcAft>
              <a:buFont typeface="Arial" panose="020B0604020202020204" pitchFamily="34" charset="0"/>
              <a:buChar char="•"/>
            </a:pPr>
            <a:r>
              <a:rPr lang="es-CO" sz="1600" dirty="0">
                <a:latin typeface="Arial" pitchFamily="34" charset="0"/>
                <a:cs typeface="Arial" pitchFamily="34" charset="0"/>
              </a:rPr>
              <a:t>Para próximas mesas públicas y rendición de cuentas dar a conocer además la parte financiera de los servicios  de una manera concreta y fácil de entender. </a:t>
            </a:r>
          </a:p>
          <a:p>
            <a:pPr marL="171450" lvl="0" indent="-171450">
              <a:spcBef>
                <a:spcPts val="600"/>
              </a:spcBef>
              <a:spcAft>
                <a:spcPts val="600"/>
              </a:spcAft>
              <a:buFont typeface="Arial" panose="020B0604020202020204" pitchFamily="34" charset="0"/>
              <a:buChar char="•"/>
            </a:pPr>
            <a:r>
              <a:rPr lang="es-CO" sz="1600" dirty="0">
                <a:latin typeface="Arial" pitchFamily="34" charset="0"/>
                <a:cs typeface="Arial" pitchFamily="34" charset="0"/>
              </a:rPr>
              <a:t>Garantizar que se asignen los recursos a principio de año y mirar la posibilidad de aumentarlos  para mejores resultados. (Responsabilidad del nivel Nacional y Regional).</a:t>
            </a:r>
          </a:p>
          <a:p>
            <a:pPr marL="171450" lvl="0" indent="-171450">
              <a:spcBef>
                <a:spcPts val="600"/>
              </a:spcBef>
              <a:spcAft>
                <a:spcPts val="600"/>
              </a:spcAft>
              <a:buFont typeface="Arial" panose="020B0604020202020204" pitchFamily="34" charset="0"/>
              <a:buChar char="•"/>
            </a:pPr>
            <a:r>
              <a:rPr lang="es-CO" sz="1600" dirty="0">
                <a:latin typeface="Arial" pitchFamily="34" charset="0"/>
                <a:cs typeface="Arial" pitchFamily="34" charset="0"/>
              </a:rPr>
              <a:t>Generar acciones tendientes a mejorar y aumentar los niveles de participación de la comunidad en este proceso. (Responsabilidad del nivel Regional)</a:t>
            </a:r>
          </a:p>
          <a:p>
            <a:pPr marL="171450" lvl="0" indent="-171450">
              <a:spcBef>
                <a:spcPts val="600"/>
              </a:spcBef>
              <a:spcAft>
                <a:spcPts val="600"/>
              </a:spcAft>
              <a:buFont typeface="Arial" panose="020B0604020202020204" pitchFamily="34" charset="0"/>
              <a:buChar char="•"/>
            </a:pPr>
            <a:r>
              <a:rPr lang="es-CO" sz="1600" dirty="0">
                <a:latin typeface="Arial" pitchFamily="34" charset="0"/>
                <a:cs typeface="Arial" pitchFamily="34" charset="0"/>
              </a:rPr>
              <a:t>Realizar  en el año 2015 la  rendición de cuentas sobre el  proceso de restablecimiento de derechos. (Responsabilidad del nivel Regional).</a:t>
            </a:r>
          </a:p>
          <a:p>
            <a:pPr marL="182563" indent="-182563" algn="just" fontAlgn="base">
              <a:spcBef>
                <a:spcPts val="600"/>
              </a:spcBef>
              <a:spcAft>
                <a:spcPts val="600"/>
              </a:spcAft>
              <a:buFont typeface="Arial" pitchFamily="34" charset="0"/>
              <a:buChar char="•"/>
            </a:pPr>
            <a:endParaRPr lang="es-ES" altLang="es-CO" sz="1500" dirty="0">
              <a:solidFill>
                <a:prstClr val="black"/>
              </a:solidFill>
              <a:latin typeface="Arial" pitchFamily="34" charset="0"/>
              <a:ea typeface="Geneva"/>
              <a:cs typeface="Arial" pitchFamily="34" charset="0"/>
            </a:endParaRPr>
          </a:p>
          <a:p>
            <a:pPr algn="just">
              <a:spcBef>
                <a:spcPts val="600"/>
              </a:spcBef>
              <a:spcAft>
                <a:spcPts val="600"/>
              </a:spcAft>
            </a:pPr>
            <a:endParaRPr lang="es-CO" sz="1500" dirty="0">
              <a:latin typeface="Arial" panose="020B0604020202020204" pitchFamily="34" charset="0"/>
              <a:cs typeface="Arial" panose="020B0604020202020204" pitchFamily="34" charset="0"/>
            </a:endParaRPr>
          </a:p>
        </p:txBody>
      </p:sp>
      <p:sp>
        <p:nvSpPr>
          <p:cNvPr id="3" name="2 CuadroTexto"/>
          <p:cNvSpPr txBox="1"/>
          <p:nvPr/>
        </p:nvSpPr>
        <p:spPr>
          <a:xfrm>
            <a:off x="122829" y="177421"/>
            <a:ext cx="7014949"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a:t>
            </a:r>
            <a:r>
              <a:rPr lang="es-CO" b="1" dirty="0" smtClean="0">
                <a:solidFill>
                  <a:schemeClr val="bg1"/>
                </a:solidFill>
                <a:latin typeface="Arial" pitchFamily="34" charset="0"/>
                <a:cs typeface="Arial" pitchFamily="34" charset="0"/>
              </a:rPr>
              <a:t>Vaupés  </a:t>
            </a:r>
            <a:r>
              <a:rPr lang="es-CO" b="1" dirty="0" smtClean="0">
                <a:solidFill>
                  <a:schemeClr val="bg1"/>
                </a:solidFill>
                <a:latin typeface="Arial" pitchFamily="34" charset="0"/>
                <a:cs typeface="Arial" pitchFamily="34" charset="0"/>
              </a:rPr>
              <a:t>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1" y="4840027"/>
            <a:ext cx="6114196" cy="128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200" dirty="0">
                <a:solidFill>
                  <a:srgbClr val="595959"/>
                </a:solidFill>
              </a:rPr>
              <a:t>Compromisos de las </a:t>
            </a:r>
            <a:r>
              <a:rPr lang="es-CO" sz="3200" dirty="0" smtClean="0">
                <a:solidFill>
                  <a:srgbClr val="595959"/>
                </a:solidFill>
              </a:rPr>
              <a:t>MP por Cada </a:t>
            </a:r>
            <a:r>
              <a:rPr lang="es-CO" sz="3200" dirty="0">
                <a:solidFill>
                  <a:srgbClr val="595959"/>
                </a:solidFill>
              </a:rPr>
              <a:t>CZ </a:t>
            </a:r>
            <a:r>
              <a:rPr lang="es-CO" sz="3200" dirty="0" smtClean="0">
                <a:solidFill>
                  <a:srgbClr val="595959"/>
                </a:solidFill>
              </a:rPr>
              <a:t> </a:t>
            </a:r>
            <a:r>
              <a:rPr lang="es-CO" sz="3200" dirty="0">
                <a:solidFill>
                  <a:srgbClr val="595959"/>
                </a:solidFill>
              </a:rPr>
              <a:t>y la </a:t>
            </a:r>
            <a:r>
              <a:rPr lang="es-CO" sz="3200" dirty="0" smtClean="0">
                <a:solidFill>
                  <a:srgbClr val="595959"/>
                </a:solidFill>
              </a:rPr>
              <a:t>RPC </a:t>
            </a:r>
            <a:r>
              <a:rPr lang="es-CO" sz="3200" dirty="0">
                <a:solidFill>
                  <a:srgbClr val="595959"/>
                </a:solidFill>
              </a:rPr>
              <a:t>de </a:t>
            </a:r>
            <a:r>
              <a:rPr lang="es-CO" sz="3200" dirty="0" smtClean="0">
                <a:solidFill>
                  <a:srgbClr val="595959"/>
                </a:solidFill>
              </a:rPr>
              <a:t>la Regional</a:t>
            </a:r>
          </a:p>
          <a:p>
            <a:pPr algn="ctr">
              <a:lnSpc>
                <a:spcPct val="80000"/>
              </a:lnSpc>
            </a:pPr>
            <a:r>
              <a:rPr lang="es-CO" sz="3200" dirty="0" smtClean="0">
                <a:solidFill>
                  <a:srgbClr val="595959"/>
                </a:solidFill>
              </a:rPr>
              <a:t>Vaupés </a:t>
            </a:r>
            <a:r>
              <a:rPr lang="es-CO" sz="3200" dirty="0" smtClean="0">
                <a:solidFill>
                  <a:srgbClr val="595959"/>
                </a:solidFill>
              </a:rPr>
              <a:t>2015 </a:t>
            </a:r>
            <a:endParaRPr lang="es-ES" sz="32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smtClean="0">
                <a:solidFill>
                  <a:schemeClr val="bg1"/>
                </a:solidFill>
              </a:rPr>
              <a:t>Compromisos adquiridos en la MP </a:t>
            </a:r>
            <a:r>
              <a:rPr lang="es-CO" b="1" dirty="0" smtClean="0">
                <a:solidFill>
                  <a:schemeClr val="bg1"/>
                </a:solidFill>
              </a:rPr>
              <a:t>del Municipio </a:t>
            </a:r>
            <a:r>
              <a:rPr lang="es-CO" b="1" dirty="0" smtClean="0">
                <a:solidFill>
                  <a:schemeClr val="bg1"/>
                </a:solidFill>
              </a:rPr>
              <a:t>Mitú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286604" y="1314093"/>
            <a:ext cx="8639032" cy="3647152"/>
          </a:xfrm>
          <a:prstGeom prst="rect">
            <a:avLst/>
          </a:prstGeom>
          <a:noFill/>
        </p:spPr>
        <p:txBody>
          <a:bodyPr wrap="square" rtlCol="0">
            <a:spAutoFit/>
          </a:bodyPr>
          <a:lstStyle/>
          <a:p>
            <a:pPr algn="just"/>
            <a:r>
              <a:rPr lang="es-CO" sz="1700" b="1" u="sng" dirty="0" smtClean="0"/>
              <a:t>De la MP  del Municipio </a:t>
            </a:r>
            <a:r>
              <a:rPr lang="es-CO" sz="1700" b="1" u="sng" dirty="0" smtClean="0"/>
              <a:t>Mitú </a:t>
            </a:r>
            <a:r>
              <a:rPr lang="es-CO" sz="1700" b="1" u="sng" dirty="0" smtClean="0"/>
              <a:t>, </a:t>
            </a:r>
            <a:r>
              <a:rPr lang="es-CO" sz="1600" b="1" u="sng" dirty="0" smtClean="0"/>
              <a:t> </a:t>
            </a:r>
            <a:r>
              <a:rPr lang="es-CO" sz="1700" dirty="0" smtClean="0"/>
              <a:t>realizada el </a:t>
            </a:r>
            <a:r>
              <a:rPr lang="es-CO" sz="1700" dirty="0" smtClean="0"/>
              <a:t>16 de octubre se sugirió hacer seguimiento a los siguientes compromisos:</a:t>
            </a:r>
          </a:p>
          <a:p>
            <a:pPr algn="just"/>
            <a:endParaRPr lang="es-CO" sz="1600" dirty="0" smtClean="0"/>
          </a:p>
          <a:p>
            <a:pPr algn="just"/>
            <a:endParaRPr lang="es-CO" sz="1600" dirty="0" smtClean="0"/>
          </a:p>
          <a:p>
            <a:pPr marL="285750" indent="-285750" algn="just">
              <a:spcBef>
                <a:spcPts val="600"/>
              </a:spcBef>
              <a:spcAft>
                <a:spcPts val="600"/>
              </a:spcAft>
              <a:buFont typeface="Arial" panose="020B0604020202020204" pitchFamily="34" charset="0"/>
              <a:buChar char="•"/>
            </a:pPr>
            <a:r>
              <a:rPr lang="es-CO" dirty="0"/>
              <a:t>Hacer un llamado a la comunidad para que cuide del lugar donde se hacen los </a:t>
            </a:r>
            <a:r>
              <a:rPr lang="es-CO" dirty="0" smtClean="0"/>
              <a:t>encuentros </a:t>
            </a:r>
            <a:r>
              <a:rPr lang="es-CO" dirty="0"/>
              <a:t>y se respeten los trabajos de los beneficiarios que allí se exponen.</a:t>
            </a:r>
          </a:p>
          <a:p>
            <a:pPr marL="285750" indent="-285750" algn="just">
              <a:spcBef>
                <a:spcPts val="600"/>
              </a:spcBef>
              <a:spcAft>
                <a:spcPts val="600"/>
              </a:spcAft>
              <a:buFont typeface="Arial" panose="020B0604020202020204" pitchFamily="34" charset="0"/>
              <a:buChar char="•"/>
            </a:pPr>
            <a:r>
              <a:rPr lang="es-CO" dirty="0"/>
              <a:t>Hacer seguimiento a los documentos faltantes de los beneficiarios</a:t>
            </a:r>
          </a:p>
          <a:p>
            <a:pPr marL="285750" indent="-285750" algn="just">
              <a:spcBef>
                <a:spcPts val="600"/>
              </a:spcBef>
              <a:spcAft>
                <a:spcPts val="600"/>
              </a:spcAft>
              <a:buFont typeface="Arial" panose="020B0604020202020204" pitchFamily="34" charset="0"/>
              <a:buChar char="•"/>
            </a:pPr>
            <a:r>
              <a:rPr lang="es-CO" dirty="0"/>
              <a:t>Adecuar encuentros unificados con diferentes grupos etarios para evitar que las madres gestantes hagan un mismo trayecto varias veces al día</a:t>
            </a:r>
          </a:p>
          <a:p>
            <a:pPr marL="285750" indent="-285750" algn="just">
              <a:spcBef>
                <a:spcPts val="600"/>
              </a:spcBef>
              <a:spcAft>
                <a:spcPts val="600"/>
              </a:spcAft>
              <a:buFont typeface="Arial" panose="020B0604020202020204" pitchFamily="34" charset="0"/>
              <a:buChar char="•"/>
            </a:pPr>
            <a:endParaRPr lang="es-CO" dirty="0"/>
          </a:p>
          <a:p>
            <a:pPr algn="just"/>
            <a:endParaRPr lang="es-CO" sz="1700"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110699"/>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RPC   </a:t>
            </a:r>
            <a:r>
              <a:rPr lang="es-CO" b="1" dirty="0" smtClean="0">
                <a:solidFill>
                  <a:schemeClr val="bg1"/>
                </a:solidFill>
              </a:rPr>
              <a:t>de la Regional </a:t>
            </a:r>
            <a:r>
              <a:rPr lang="es-CO" b="1" dirty="0" smtClean="0">
                <a:solidFill>
                  <a:schemeClr val="bg1"/>
                </a:solidFill>
              </a:rPr>
              <a:t>Vaupés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50125" y="1347958"/>
            <a:ext cx="8789158" cy="4647426"/>
          </a:xfrm>
          <a:prstGeom prst="rect">
            <a:avLst/>
          </a:prstGeom>
          <a:noFill/>
        </p:spPr>
        <p:txBody>
          <a:bodyPr wrap="square" rtlCol="0">
            <a:spAutoFit/>
          </a:bodyPr>
          <a:lstStyle/>
          <a:p>
            <a:pPr>
              <a:lnSpc>
                <a:spcPct val="150000"/>
              </a:lnSpc>
            </a:pPr>
            <a:r>
              <a:rPr lang="es-CO" b="1" u="sng" dirty="0"/>
              <a:t>De la </a:t>
            </a:r>
            <a:r>
              <a:rPr lang="es-CO" b="1" u="sng" dirty="0" smtClean="0"/>
              <a:t>RPC  de la Regional </a:t>
            </a:r>
            <a:r>
              <a:rPr lang="es-CO" b="1" u="sng" dirty="0" smtClean="0"/>
              <a:t>Vaupés  </a:t>
            </a:r>
            <a:r>
              <a:rPr lang="es-CO" b="1" dirty="0" smtClean="0"/>
              <a:t>realizada </a:t>
            </a:r>
            <a:r>
              <a:rPr lang="es-CO" b="1" dirty="0"/>
              <a:t>el </a:t>
            </a:r>
            <a:r>
              <a:rPr lang="es-CO" b="1" dirty="0" smtClean="0"/>
              <a:t> </a:t>
            </a:r>
            <a:r>
              <a:rPr lang="es-CO" b="1" dirty="0" smtClean="0"/>
              <a:t>24 de noviembre , se sugirió hacer seguimiento a los siguientes compromisos.</a:t>
            </a:r>
          </a:p>
          <a:p>
            <a:pPr>
              <a:lnSpc>
                <a:spcPct val="150000"/>
              </a:lnSpc>
            </a:pPr>
            <a:endParaRPr lang="es-CO" dirty="0" smtClean="0"/>
          </a:p>
          <a:p>
            <a:pPr marL="285750" lvl="0" indent="-285750">
              <a:spcBef>
                <a:spcPts val="600"/>
              </a:spcBef>
              <a:spcAft>
                <a:spcPts val="600"/>
              </a:spcAft>
              <a:buFont typeface="Arial" panose="020B0604020202020204" pitchFamily="34" charset="0"/>
              <a:buChar char="•"/>
            </a:pPr>
            <a:r>
              <a:rPr lang="es-CO" sz="1600" dirty="0" smtClean="0"/>
              <a:t>Verificar </a:t>
            </a:r>
            <a:r>
              <a:rPr lang="es-CO" sz="1600" dirty="0"/>
              <a:t>que se haga  un llamado a la comunidad para que cuide del lugar donde se hacen los encuentros y se respeten los trabajos de los beneficiarios que allí se exponen.</a:t>
            </a:r>
          </a:p>
          <a:p>
            <a:pPr marL="285750" lvl="0" indent="-285750">
              <a:spcBef>
                <a:spcPts val="600"/>
              </a:spcBef>
              <a:spcAft>
                <a:spcPts val="600"/>
              </a:spcAft>
              <a:buFont typeface="Arial" panose="020B0604020202020204" pitchFamily="34" charset="0"/>
              <a:buChar char="•"/>
            </a:pPr>
            <a:r>
              <a:rPr lang="es-CO" sz="1600" dirty="0"/>
              <a:t>Verificar que se haga seguimiento a los documentos faltantes de los beneficiarios</a:t>
            </a:r>
          </a:p>
          <a:p>
            <a:pPr marL="285750" lvl="0" indent="-285750">
              <a:spcBef>
                <a:spcPts val="600"/>
              </a:spcBef>
              <a:spcAft>
                <a:spcPts val="600"/>
              </a:spcAft>
              <a:buFont typeface="Arial" panose="020B0604020202020204" pitchFamily="34" charset="0"/>
              <a:buChar char="•"/>
            </a:pPr>
            <a:r>
              <a:rPr lang="es-CO" sz="1600" dirty="0"/>
              <a:t>Verificar que se unifiquen los  encuentros con diferentes grupos etarios para evitar que las madres gestantes hagan un mismo trayecto varias veces al día.</a:t>
            </a:r>
          </a:p>
          <a:p>
            <a:pPr marL="285750" lvl="0" indent="-285750">
              <a:spcBef>
                <a:spcPts val="600"/>
              </a:spcBef>
              <a:spcAft>
                <a:spcPts val="600"/>
              </a:spcAft>
              <a:buFont typeface="Arial" panose="020B0604020202020204" pitchFamily="34" charset="0"/>
              <a:buChar char="•"/>
            </a:pPr>
            <a:r>
              <a:rPr lang="es-CO" sz="1600" dirty="0"/>
              <a:t>Verificar que para la próxima Rendición Pública de Cuentas se logre mayor participación de los operadores de los programas del ICBF para  que los beneficiarios estén mejor enterados de su labor.</a:t>
            </a:r>
          </a:p>
          <a:p>
            <a:pPr marL="285750" lvl="0" indent="-285750">
              <a:spcBef>
                <a:spcPts val="600"/>
              </a:spcBef>
              <a:spcAft>
                <a:spcPts val="600"/>
              </a:spcAft>
              <a:buFont typeface="Arial" panose="020B0604020202020204" pitchFamily="34" charset="0"/>
              <a:buChar char="•"/>
            </a:pPr>
            <a:r>
              <a:rPr lang="es-CO" sz="1600" dirty="0"/>
              <a:t>Garantizar que se trabaje  la posibilidad de abrir un hogar comunitario para niños y niñas en situación de discapacidad e informar a la comunidad sobre estos avances.</a:t>
            </a:r>
          </a:p>
          <a:p>
            <a:pPr marL="285750" indent="-285750">
              <a:spcBef>
                <a:spcPts val="600"/>
              </a:spcBef>
              <a:spcAft>
                <a:spcPts val="600"/>
              </a:spcAft>
              <a:buFont typeface="Arial" panose="020B0604020202020204" pitchFamily="34" charset="0"/>
              <a:buChar char="•"/>
            </a:pPr>
            <a:endParaRPr lang="es-CO" sz="1600" dirty="0"/>
          </a:p>
        </p:txBody>
      </p:sp>
    </p:spTree>
    <p:extLst>
      <p:ext uri="{BB962C8B-B14F-4D97-AF65-F5344CB8AC3E}">
        <p14:creationId xmlns:p14="http://schemas.microsoft.com/office/powerpoint/2010/main" val="62240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48" y="1116226"/>
            <a:ext cx="8297839" cy="5401479"/>
          </a:xfrm>
          <a:prstGeom prst="rect">
            <a:avLst/>
          </a:prstGeom>
        </p:spPr>
        <p:txBody>
          <a:bodyPr wrap="square">
            <a:spAutoFit/>
          </a:bodyPr>
          <a:lstStyle/>
          <a:p>
            <a:pPr marL="285750" lvl="0" indent="-285750">
              <a:spcBef>
                <a:spcPts val="600"/>
              </a:spcBef>
              <a:buFont typeface="Arial" panose="020B0604020202020204" pitchFamily="34" charset="0"/>
              <a:buChar char="•"/>
            </a:pPr>
            <a:r>
              <a:rPr lang="es-CO" sz="1500" dirty="0" smtClean="0"/>
              <a:t>Cumplir </a:t>
            </a:r>
            <a:r>
              <a:rPr lang="es-CO" sz="1500" dirty="0"/>
              <a:t>el objetivo de divulgar a la comunidad la gestión realizada por la Regional en busca de la protección integral de la primera infancia, infancia y adolescencia de las familias colombianas.</a:t>
            </a:r>
          </a:p>
          <a:p>
            <a:pPr marL="285750" lvl="0" indent="-285750">
              <a:spcBef>
                <a:spcPts val="600"/>
              </a:spcBef>
              <a:buFont typeface="Arial" panose="020B0604020202020204" pitchFamily="34" charset="0"/>
              <a:buChar char="•"/>
            </a:pPr>
            <a:r>
              <a:rPr lang="es-CO" sz="1500" dirty="0"/>
              <a:t>Informar sobre la gestión de los operadores en la ejecución de los programas ICBF. </a:t>
            </a:r>
          </a:p>
          <a:p>
            <a:pPr marL="285750" lvl="0" indent="-285750">
              <a:spcBef>
                <a:spcPts val="600"/>
              </a:spcBef>
              <a:buFont typeface="Arial" panose="020B0604020202020204" pitchFamily="34" charset="0"/>
              <a:buChar char="•"/>
            </a:pPr>
            <a:r>
              <a:rPr lang="es-CO" sz="1500" dirty="0"/>
              <a:t>Cumplir en un 100% con los compromisos establecidos en la MP,  demostrando que este tipo de procesos contribuyen al mejoramiento de los mismos.</a:t>
            </a:r>
          </a:p>
          <a:p>
            <a:pPr marL="285750" lvl="0" indent="-285750">
              <a:spcBef>
                <a:spcPts val="600"/>
              </a:spcBef>
              <a:buFont typeface="Arial" panose="020B0604020202020204" pitchFamily="34" charset="0"/>
              <a:buChar char="•"/>
            </a:pPr>
            <a:r>
              <a:rPr lang="es-CO" sz="1500" dirty="0"/>
              <a:t>Alto nivel de   participación de los asistentes en la RPC donde los participantes hicieron visibles sus opiniones .</a:t>
            </a:r>
          </a:p>
          <a:p>
            <a:pPr marL="285750" lvl="0" indent="-285750">
              <a:spcBef>
                <a:spcPts val="600"/>
              </a:spcBef>
              <a:buFont typeface="Arial" panose="020B0604020202020204" pitchFamily="34" charset="0"/>
              <a:buChar char="•"/>
            </a:pPr>
            <a:r>
              <a:rPr lang="es-CO" sz="1500" dirty="0"/>
              <a:t>Se recibió el apoyo logístico requerido para la mesa pública y el evento de Rendición Pública de Cuentas.</a:t>
            </a:r>
          </a:p>
          <a:p>
            <a:pPr marL="285750" lvl="0" indent="-285750">
              <a:spcBef>
                <a:spcPts val="600"/>
              </a:spcBef>
              <a:buFont typeface="Arial" panose="020B0604020202020204" pitchFamily="34" charset="0"/>
              <a:buChar char="•"/>
            </a:pPr>
            <a:r>
              <a:rPr lang="es-CO" sz="1500" dirty="0"/>
              <a:t>Se contó con la  asistencia tecnica  y  el apoyo logístico  requerido para llevar a buen término los eventos; los contactos en la Sede Nacional para fueron positivos.  </a:t>
            </a:r>
          </a:p>
          <a:p>
            <a:pPr marL="285750" lvl="0" indent="-285750">
              <a:spcBef>
                <a:spcPts val="600"/>
              </a:spcBef>
              <a:buFont typeface="Arial" panose="020B0604020202020204" pitchFamily="34" charset="0"/>
              <a:buChar char="•"/>
            </a:pPr>
            <a:r>
              <a:rPr lang="es-CO" sz="1500" dirty="0"/>
              <a:t>Disposición amplia por parte de las áreas misionales para  atender las inquietudes y sugerencias por parte de los asistentes a los eventos, tanto de Mesa Pública como de Rendición Pública de Cuentas.</a:t>
            </a:r>
          </a:p>
          <a:p>
            <a:pPr marL="285750" lvl="0" indent="-285750">
              <a:spcBef>
                <a:spcPts val="600"/>
              </a:spcBef>
              <a:buFont typeface="Arial" panose="020B0604020202020204" pitchFamily="34" charset="0"/>
              <a:buChar char="•"/>
            </a:pPr>
            <a:r>
              <a:rPr lang="es-CO" sz="1500" dirty="0"/>
              <a:t>Espacios amplios al Diálogo con la comunidad en los cuales  los asistentes tuvieron  la oportunidad de expresar  sus inquietudes, sugerencias y observaciones y a su vez los funcionarios estuvieron  prestos a responderlas.</a:t>
            </a:r>
          </a:p>
          <a:p>
            <a:pPr marL="285750" lvl="0" indent="-285750">
              <a:spcBef>
                <a:spcPts val="600"/>
              </a:spcBef>
              <a:buFont typeface="Arial" panose="020B0604020202020204" pitchFamily="34" charset="0"/>
              <a:buChar char="•"/>
            </a:pPr>
            <a:r>
              <a:rPr lang="es-CO" sz="1500" dirty="0"/>
              <a:t>Hacer una gestión conjunta con el operador del programa expuesto en la mesa pública para darle cumplimiento a los compromisos adquiridos.</a:t>
            </a:r>
          </a:p>
          <a:p>
            <a:pPr>
              <a:spcBef>
                <a:spcPts val="600"/>
              </a:spcBef>
            </a:pPr>
            <a:r>
              <a:rPr lang="es-CO" sz="1500" dirty="0"/>
              <a:t>  </a:t>
            </a:r>
          </a:p>
          <a:p>
            <a:pPr algn="just"/>
            <a:endParaRPr lang="es-CO" sz="1500" dirty="0"/>
          </a:p>
        </p:txBody>
      </p:sp>
      <p:sp>
        <p:nvSpPr>
          <p:cNvPr id="3" name="2 Rectángulo"/>
          <p:cNvSpPr/>
          <p:nvPr/>
        </p:nvSpPr>
        <p:spPr>
          <a:xfrm>
            <a:off x="715280" y="280472"/>
            <a:ext cx="4907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CO" sz="2400" b="1" dirty="0">
                <a:solidFill>
                  <a:schemeClr val="bg1"/>
                </a:solidFill>
                <a:latin typeface="Calibri" panose="020F0502020204030204" pitchFamily="34" charset="0"/>
                <a:ea typeface="MS PGothic" panose="020B0600070205080204" pitchFamily="34" charset="-128"/>
              </a:rPr>
              <a:t>Logros de esta  Meta   </a:t>
            </a:r>
            <a:r>
              <a:rPr lang="es-CO" sz="2400" b="1" dirty="0" smtClean="0">
                <a:solidFill>
                  <a:schemeClr val="bg1"/>
                </a:solidFill>
                <a:latin typeface="Calibri" panose="020F0502020204030204" pitchFamily="34" charset="0"/>
                <a:ea typeface="MS PGothic" panose="020B0600070205080204" pitchFamily="34" charset="-128"/>
              </a:rPr>
              <a:t>en </a:t>
            </a:r>
            <a:r>
              <a:rPr lang="es-CO" sz="2400" b="1" dirty="0" smtClean="0">
                <a:solidFill>
                  <a:schemeClr val="bg1"/>
                </a:solidFill>
                <a:latin typeface="Calibri" panose="020F0502020204030204" pitchFamily="34" charset="0"/>
                <a:ea typeface="MS PGothic" panose="020B0600070205080204" pitchFamily="34" charset="-128"/>
              </a:rPr>
              <a:t>Vaupés  </a:t>
            </a:r>
            <a:endParaRPr lang="es-CO" sz="2400" b="1" dirty="0">
              <a:solidFill>
                <a:schemeClr val="bg1"/>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31294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46" y="1490219"/>
            <a:ext cx="8297839" cy="338554"/>
          </a:xfrm>
          <a:prstGeom prst="rect">
            <a:avLst/>
          </a:prstGeom>
        </p:spPr>
        <p:txBody>
          <a:bodyPr wrap="square">
            <a:spAutoFit/>
          </a:bodyPr>
          <a:lstStyle/>
          <a:p>
            <a:pPr marL="285750" indent="-285750">
              <a:buFont typeface="Arial" panose="020B0604020202020204" pitchFamily="34" charset="0"/>
              <a:buChar char="•"/>
            </a:pPr>
            <a:r>
              <a:rPr lang="es-CO" sz="1600" dirty="0"/>
              <a:t>No se ha logrado una participación muy significativa por parte de los entes territoriales.  </a:t>
            </a:r>
          </a:p>
        </p:txBody>
      </p:sp>
      <p:sp>
        <p:nvSpPr>
          <p:cNvPr id="3" name="2 Rectángulo"/>
          <p:cNvSpPr/>
          <p:nvPr/>
        </p:nvSpPr>
        <p:spPr>
          <a:xfrm>
            <a:off x="715280" y="280472"/>
            <a:ext cx="4907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CO" sz="2400" b="1" dirty="0" smtClean="0">
                <a:solidFill>
                  <a:schemeClr val="bg1"/>
                </a:solidFill>
                <a:latin typeface="Calibri" panose="020F0502020204030204" pitchFamily="34" charset="0"/>
                <a:ea typeface="MS PGothic" panose="020B0600070205080204" pitchFamily="34" charset="-128"/>
              </a:rPr>
              <a:t>Dificultades en </a:t>
            </a:r>
            <a:r>
              <a:rPr lang="es-CO" sz="2400" b="1" dirty="0" smtClean="0">
                <a:solidFill>
                  <a:schemeClr val="bg1"/>
                </a:solidFill>
                <a:latin typeface="Calibri" panose="020F0502020204030204" pitchFamily="34" charset="0"/>
                <a:ea typeface="MS PGothic" panose="020B0600070205080204" pitchFamily="34" charset="-128"/>
              </a:rPr>
              <a:t>Vaupés  </a:t>
            </a:r>
            <a:endParaRPr lang="es-CO" sz="2400" b="1" dirty="0">
              <a:solidFill>
                <a:schemeClr val="bg1"/>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45120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558" y="1282890"/>
            <a:ext cx="2047165" cy="369332"/>
          </a:xfrm>
          <a:prstGeom prst="rect">
            <a:avLst/>
          </a:prstGeom>
        </p:spPr>
        <p:txBody>
          <a:bodyPr wrap="square">
            <a:spAutoFit/>
          </a:bodyPr>
          <a:lstStyle/>
          <a:p>
            <a:pPr lvl="0" algn="just"/>
            <a:r>
              <a:rPr lang="es-CO" b="1" dirty="0" smtClean="0">
                <a:solidFill>
                  <a:schemeClr val="bg1"/>
                </a:solidFill>
              </a:rPr>
              <a:t>Dificultades </a:t>
            </a:r>
            <a:r>
              <a:rPr lang="es-CO" b="1" dirty="0">
                <a:solidFill>
                  <a:schemeClr val="bg1"/>
                </a:solidFill>
              </a:rPr>
              <a:t>: </a:t>
            </a:r>
            <a:endParaRPr lang="es-CO" dirty="0">
              <a:solidFill>
                <a:schemeClr val="bg1"/>
              </a:solidFill>
            </a:endParaRPr>
          </a:p>
        </p:txBody>
      </p:sp>
      <p:sp>
        <p:nvSpPr>
          <p:cNvPr id="3" name="2 CuadroTexto"/>
          <p:cNvSpPr txBox="1"/>
          <p:nvPr/>
        </p:nvSpPr>
        <p:spPr>
          <a:xfrm>
            <a:off x="232012" y="1132765"/>
            <a:ext cx="8652681" cy="2769989"/>
          </a:xfrm>
          <a:prstGeom prst="rect">
            <a:avLst/>
          </a:prstGeom>
          <a:noFill/>
        </p:spPr>
        <p:txBody>
          <a:bodyPr wrap="square" rtlCol="0">
            <a:spAutoFit/>
          </a:bodyPr>
          <a:lstStyle/>
          <a:p>
            <a:pPr>
              <a:spcBef>
                <a:spcPts val="600"/>
              </a:spcBef>
              <a:spcAft>
                <a:spcPts val="600"/>
              </a:spcAft>
            </a:pPr>
            <a:endParaRPr lang="es-CO" dirty="0"/>
          </a:p>
          <a:p>
            <a:pPr marL="285750" lvl="0" indent="-285750">
              <a:spcBef>
                <a:spcPts val="600"/>
              </a:spcBef>
              <a:spcAft>
                <a:spcPts val="600"/>
              </a:spcAft>
              <a:buFont typeface="Arial" panose="020B0604020202020204" pitchFamily="34" charset="0"/>
              <a:buChar char="•"/>
            </a:pPr>
            <a:r>
              <a:rPr lang="es-CO" dirty="0" smtClean="0"/>
              <a:t>Para </a:t>
            </a:r>
            <a:r>
              <a:rPr lang="es-CO" dirty="0"/>
              <a:t>el 2016 se espera realizar eventos de MP y RPC  más dinámicos y llamativos a la comunidad, lo que incluye realizar actividades de esparcimiento a través de las cuales se transmita la importancia de este proceso.</a:t>
            </a:r>
          </a:p>
          <a:p>
            <a:pPr marL="285750" lvl="0" indent="-285750">
              <a:spcBef>
                <a:spcPts val="600"/>
              </a:spcBef>
              <a:spcAft>
                <a:spcPts val="600"/>
              </a:spcAft>
              <a:buFont typeface="Arial" panose="020B0604020202020204" pitchFamily="34" charset="0"/>
              <a:buChar char="•"/>
            </a:pPr>
            <a:r>
              <a:rPr lang="es-CO" dirty="0" smtClean="0"/>
              <a:t>Realizar </a:t>
            </a:r>
            <a:r>
              <a:rPr lang="es-CO" dirty="0"/>
              <a:t>mesas públicas exclusivas con los niños, niñas y adolescentes, como una  oportunidad para abrir un diálogo directo con  la población y percibir desde su punto de vista, cuáles son las mejoras para el logro de la  protección integral.</a:t>
            </a:r>
          </a:p>
          <a:p>
            <a:pPr marL="285750" indent="-285750">
              <a:spcBef>
                <a:spcPts val="600"/>
              </a:spcBef>
              <a:spcAft>
                <a:spcPts val="600"/>
              </a:spcAft>
              <a:buFont typeface="Wingdings" panose="05000000000000000000" pitchFamily="2" charset="2"/>
              <a:buChar char="§"/>
            </a:pPr>
            <a:endParaRPr lang="es-CO" dirty="0"/>
          </a:p>
        </p:txBody>
      </p:sp>
      <p:sp>
        <p:nvSpPr>
          <p:cNvPr id="4" name="CuadroTexto 9"/>
          <p:cNvSpPr txBox="1">
            <a:spLocks noChangeArrowheads="1"/>
          </p:cNvSpPr>
          <p:nvPr/>
        </p:nvSpPr>
        <p:spPr bwMode="auto">
          <a:xfrm>
            <a:off x="163773" y="248726"/>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a:t>
            </a:r>
            <a:r>
              <a:rPr lang="es-CO" b="1" dirty="0" smtClean="0">
                <a:solidFill>
                  <a:schemeClr val="bg1"/>
                </a:solidFill>
              </a:rPr>
              <a:t>Vaupés    </a:t>
            </a:r>
            <a:r>
              <a:rPr lang="es-ES" b="1" dirty="0" smtClean="0">
                <a:solidFill>
                  <a:schemeClr val="bg1"/>
                </a:solidFill>
              </a:rPr>
              <a:t>2016  </a:t>
            </a:r>
            <a:endParaRPr lang="es-ES" b="1" dirty="0">
              <a:solidFill>
                <a:schemeClr val="bg1"/>
              </a:solidFill>
            </a:endParaRPr>
          </a:p>
        </p:txBody>
      </p:sp>
    </p:spTree>
    <p:extLst>
      <p:ext uri="{BB962C8B-B14F-4D97-AF65-F5344CB8AC3E}">
        <p14:creationId xmlns:p14="http://schemas.microsoft.com/office/powerpoint/2010/main" val="388966765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TotalTime>
  <Words>440</Words>
  <Application>Microsoft Office PowerPoint</Application>
  <PresentationFormat>Presentación en pantalla (4:3)</PresentationFormat>
  <Paragraphs>66</Paragraphs>
  <Slides>9</Slides>
  <Notes>0</Notes>
  <HiddenSlides>0</HiddenSlides>
  <MMClips>0</MMClips>
  <ScaleCrop>false</ScaleCrop>
  <HeadingPairs>
    <vt:vector size="4" baseType="variant">
      <vt:variant>
        <vt:lpstr>Tema</vt:lpstr>
      </vt:variant>
      <vt:variant>
        <vt:i4>2</vt:i4>
      </vt:variant>
      <vt:variant>
        <vt:lpstr>Títulos de diapositiva</vt:lpstr>
      </vt:variant>
      <vt:variant>
        <vt:i4>9</vt:i4>
      </vt:variant>
    </vt:vector>
  </HeadingPairs>
  <TitlesOfParts>
    <vt:vector size="11"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67</cp:revision>
  <dcterms:created xsi:type="dcterms:W3CDTF">2015-01-29T14:27:26Z</dcterms:created>
  <dcterms:modified xsi:type="dcterms:W3CDTF">2016-01-28T21:34:53Z</dcterms:modified>
</cp:coreProperties>
</file>