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71" r:id="rId5"/>
    <p:sldId id="261" r:id="rId6"/>
    <p:sldId id="259" r:id="rId7"/>
    <p:sldId id="273" r:id="rId8"/>
    <p:sldId id="276" r:id="rId9"/>
    <p:sldId id="274" r:id="rId10"/>
    <p:sldId id="275" r:id="rId11"/>
    <p:sldId id="258" r:id="rId12"/>
    <p:sldId id="260" r:id="rId13"/>
    <p:sldId id="266" r:id="rId14"/>
    <p:sldId id="264" r:id="rId15"/>
    <p:sldId id="269" r:id="rId16"/>
    <p:sldId id="272" r:id="rId17"/>
    <p:sldId id="277" r:id="rId18"/>
    <p:sldId id="280" r:id="rId19"/>
    <p:sldId id="278" r:id="rId20"/>
    <p:sldId id="279" r:id="rId2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0" d="100"/>
          <a:sy n="70" d="100"/>
        </p:scale>
        <p:origin x="-39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28/01/2016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449326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28/01/2016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221834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28/01/2016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275977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28/01/2016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915524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28/01/2016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381982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28/01/2016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191387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28/01/2016</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022604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28/01/2016</a:t>
            </a:fld>
            <a:endParaRPr lang="es-CO"/>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CO"/>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453600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28/01/2016</a:t>
            </a:fld>
            <a:endParaRPr lang="es-CO"/>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CO"/>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761556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28/01/2016</a:t>
            </a:fld>
            <a:endParaRPr lang="es-CO"/>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CO"/>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843382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28/01/2016</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1721074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FD3A038-97AA-4831-8262-77739EF7176E}" type="datetimeFigureOut">
              <a:rPr lang="es-CO" smtClean="0"/>
              <a:t>28/01/2016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1012408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28/01/2016</a:t>
            </a:fld>
            <a:endParaRPr lang="es-CO"/>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CO"/>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421555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28/01/2016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2787406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905B647D-53CF-4984-9F5A-04EF5460C055}" type="datetimeFigureOut">
              <a:rPr lang="es-CO" smtClean="0"/>
              <a:t>28/01/2016</a:t>
            </a:fld>
            <a:endParaRPr lang="es-CO"/>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CO"/>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414A1A13-1434-443D-B076-0D551A12A6DD}" type="slidenum">
              <a:rPr lang="es-CO" smtClean="0"/>
              <a:t>‹Nº›</a:t>
            </a:fld>
            <a:endParaRPr lang="es-CO"/>
          </a:p>
        </p:txBody>
      </p:sp>
    </p:spTree>
    <p:extLst>
      <p:ext uri="{BB962C8B-B14F-4D97-AF65-F5344CB8AC3E}">
        <p14:creationId xmlns:p14="http://schemas.microsoft.com/office/powerpoint/2010/main" val="343575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FD3A038-97AA-4831-8262-77739EF7176E}" type="datetimeFigureOut">
              <a:rPr lang="es-CO" smtClean="0"/>
              <a:t>28/01/2016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575898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FD3A038-97AA-4831-8262-77739EF7176E}" type="datetimeFigureOut">
              <a:rPr lang="es-CO" smtClean="0"/>
              <a:t>28/01/2016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2318374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FD3A038-97AA-4831-8262-77739EF7176E}" type="datetimeFigureOut">
              <a:rPr lang="es-CO" smtClean="0"/>
              <a:t>28/01/2016</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454802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FD3A038-97AA-4831-8262-77739EF7176E}" type="datetimeFigureOut">
              <a:rPr lang="es-CO" smtClean="0"/>
              <a:t>28/01/2016</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44676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3A038-97AA-4831-8262-77739EF7176E}" type="datetimeFigureOut">
              <a:rPr lang="es-CO" smtClean="0"/>
              <a:t>28/01/2016</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387667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t>28/01/2016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322854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FD3A038-97AA-4831-8262-77739EF7176E}" type="datetimeFigureOut">
              <a:rPr lang="es-CO" smtClean="0"/>
              <a:t>28/01/2016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A8DC217-822A-4446-9141-82888CDDD354}" type="slidenum">
              <a:rPr lang="es-CO" smtClean="0"/>
              <a:t>‹Nº›</a:t>
            </a:fld>
            <a:endParaRPr lang="es-CO"/>
          </a:p>
        </p:txBody>
      </p:sp>
    </p:spTree>
    <p:extLst>
      <p:ext uri="{BB962C8B-B14F-4D97-AF65-F5344CB8AC3E}">
        <p14:creationId xmlns:p14="http://schemas.microsoft.com/office/powerpoint/2010/main" val="1619205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3A038-97AA-4831-8262-77739EF7176E}" type="datetimeFigureOut">
              <a:rPr lang="es-CO" smtClean="0"/>
              <a:t>28/01/2016</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DC217-822A-4446-9141-82888CDDD354}" type="slidenum">
              <a:rPr lang="es-CO" smtClean="0"/>
              <a:t>‹Nº›</a:t>
            </a:fld>
            <a:endParaRPr lang="es-CO"/>
          </a:p>
        </p:txBody>
      </p:sp>
    </p:spTree>
    <p:extLst>
      <p:ext uri="{BB962C8B-B14F-4D97-AF65-F5344CB8AC3E}">
        <p14:creationId xmlns:p14="http://schemas.microsoft.com/office/powerpoint/2010/main" val="383556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538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hyperlink" Target="http://1drv.ms/1Nrwr4k" TargetMode="Externa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0" y="1641475"/>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CO" sz="3200" dirty="0" smtClean="0">
                <a:solidFill>
                  <a:schemeClr val="bg1"/>
                </a:solidFill>
              </a:rPr>
              <a:t>INFORME DE GESTION RENDICION </a:t>
            </a:r>
            <a:r>
              <a:rPr lang="es-CO" sz="3200" dirty="0">
                <a:solidFill>
                  <a:schemeClr val="bg1"/>
                </a:solidFill>
              </a:rPr>
              <a:t>DE CUENTAS Y MESAS PUBLICAS </a:t>
            </a:r>
            <a:endParaRPr lang="es-CO" sz="3200" dirty="0" smtClean="0">
              <a:solidFill>
                <a:schemeClr val="bg1"/>
              </a:solidFill>
            </a:endParaRPr>
          </a:p>
          <a:p>
            <a:pPr algn="ctr"/>
            <a:r>
              <a:rPr lang="es-CO" sz="3200" dirty="0" smtClean="0">
                <a:solidFill>
                  <a:schemeClr val="bg1"/>
                </a:solidFill>
              </a:rPr>
              <a:t>REGIONAL  TOLIMA   2015 </a:t>
            </a:r>
            <a:endParaRPr lang="es-CO" sz="3200" dirty="0">
              <a:solidFill>
                <a:schemeClr val="bg1"/>
              </a:solidFill>
            </a:endParaRPr>
          </a:p>
        </p:txBody>
      </p:sp>
    </p:spTree>
    <p:extLst>
      <p:ext uri="{BB962C8B-B14F-4D97-AF65-F5344CB8AC3E}">
        <p14:creationId xmlns:p14="http://schemas.microsoft.com/office/powerpoint/2010/main" val="1868496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398463" y="87313"/>
            <a:ext cx="6837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a:solidFill>
                  <a:schemeClr val="bg1"/>
                </a:solidFill>
              </a:rPr>
              <a:t>Compromisos adquiridos en </a:t>
            </a:r>
            <a:r>
              <a:rPr lang="es-ES" b="1" dirty="0" smtClean="0">
                <a:solidFill>
                  <a:schemeClr val="bg1"/>
                </a:solidFill>
              </a:rPr>
              <a:t>la  </a:t>
            </a:r>
            <a:endParaRPr lang="es-ES" b="1" dirty="0">
              <a:solidFill>
                <a:schemeClr val="bg1"/>
              </a:solidFill>
            </a:endParaRPr>
          </a:p>
          <a:p>
            <a:r>
              <a:rPr lang="es-ES" b="1" dirty="0" smtClean="0">
                <a:solidFill>
                  <a:schemeClr val="bg1"/>
                </a:solidFill>
              </a:rPr>
              <a:t>MP del </a:t>
            </a:r>
            <a:r>
              <a:rPr lang="es-ES" b="1" dirty="0">
                <a:solidFill>
                  <a:schemeClr val="bg1"/>
                </a:solidFill>
              </a:rPr>
              <a:t>Municipio de </a:t>
            </a:r>
            <a:r>
              <a:rPr lang="es-ES" b="1" dirty="0" smtClean="0">
                <a:solidFill>
                  <a:schemeClr val="bg1"/>
                </a:solidFill>
              </a:rPr>
              <a:t>Melgar </a:t>
            </a:r>
            <a:r>
              <a:rPr lang="es-ES" b="1" dirty="0" smtClean="0">
                <a:solidFill>
                  <a:schemeClr val="bg1"/>
                </a:solidFill>
              </a:rPr>
              <a:t>durante </a:t>
            </a:r>
            <a:r>
              <a:rPr lang="es-ES" b="1" dirty="0">
                <a:solidFill>
                  <a:schemeClr val="bg1"/>
                </a:solidFill>
              </a:rPr>
              <a:t>el 2015  </a:t>
            </a:r>
          </a:p>
        </p:txBody>
      </p:sp>
      <p:sp>
        <p:nvSpPr>
          <p:cNvPr id="2" name="1 CuadroTexto"/>
          <p:cNvSpPr txBox="1"/>
          <p:nvPr/>
        </p:nvSpPr>
        <p:spPr>
          <a:xfrm>
            <a:off x="398462" y="1282890"/>
            <a:ext cx="8390695" cy="923330"/>
          </a:xfrm>
          <a:prstGeom prst="rect">
            <a:avLst/>
          </a:prstGeom>
          <a:noFill/>
        </p:spPr>
        <p:txBody>
          <a:bodyPr wrap="square" rtlCol="0">
            <a:spAutoFit/>
          </a:bodyPr>
          <a:lstStyle/>
          <a:p>
            <a:r>
              <a:rPr lang="es-CO" b="1" u="sng" dirty="0" smtClean="0"/>
              <a:t>De la MP del </a:t>
            </a:r>
            <a:r>
              <a:rPr lang="es-CO" b="1" u="sng" dirty="0"/>
              <a:t>Municipio de Melgar </a:t>
            </a:r>
            <a:r>
              <a:rPr lang="es-CO" b="1" u="sng" dirty="0" smtClean="0"/>
              <a:t> del </a:t>
            </a:r>
            <a:r>
              <a:rPr lang="es-CO" b="1" u="sng" dirty="0" smtClean="0"/>
              <a:t>CZ  </a:t>
            </a:r>
            <a:r>
              <a:rPr lang="es-CO" b="1" u="sng" dirty="0" smtClean="0"/>
              <a:t>Melgar , </a:t>
            </a:r>
            <a:r>
              <a:rPr lang="es-CO" b="1" dirty="0" smtClean="0"/>
              <a:t>realizada el </a:t>
            </a:r>
            <a:r>
              <a:rPr lang="es-CO" b="1" dirty="0" smtClean="0"/>
              <a:t>28 de agosto </a:t>
            </a:r>
            <a:r>
              <a:rPr lang="es-CO" dirty="0" smtClean="0"/>
              <a:t>Confirman que no quedaron compromisos.</a:t>
            </a:r>
            <a:endParaRPr lang="es-CO" dirty="0"/>
          </a:p>
          <a:p>
            <a:endParaRPr lang="es-CO" dirty="0"/>
          </a:p>
        </p:txBody>
      </p:sp>
    </p:spTree>
    <p:extLst>
      <p:ext uri="{BB962C8B-B14F-4D97-AF65-F5344CB8AC3E}">
        <p14:creationId xmlns:p14="http://schemas.microsoft.com/office/powerpoint/2010/main" val="231829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398463" y="87313"/>
            <a:ext cx="68373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a:solidFill>
                  <a:schemeClr val="bg1"/>
                </a:solidFill>
              </a:rPr>
              <a:t>Compromisos adquiridos en la  MP  </a:t>
            </a:r>
            <a:endParaRPr lang="es-ES" b="1" dirty="0" smtClean="0">
              <a:solidFill>
                <a:schemeClr val="bg1"/>
              </a:solidFill>
            </a:endParaRPr>
          </a:p>
          <a:p>
            <a:r>
              <a:rPr lang="es-CO" b="1" dirty="0" smtClean="0">
                <a:solidFill>
                  <a:schemeClr val="bg1"/>
                </a:solidFill>
              </a:rPr>
              <a:t>del Municipio </a:t>
            </a:r>
            <a:r>
              <a:rPr lang="es-CO" b="1" dirty="0">
                <a:solidFill>
                  <a:schemeClr val="bg1"/>
                </a:solidFill>
              </a:rPr>
              <a:t>Mariquita </a:t>
            </a:r>
            <a:r>
              <a:rPr lang="es-CO" b="1" dirty="0" smtClean="0">
                <a:solidFill>
                  <a:schemeClr val="bg1"/>
                </a:solidFill>
              </a:rPr>
              <a:t> </a:t>
            </a:r>
            <a:r>
              <a:rPr lang="es-ES" b="1" dirty="0" smtClean="0">
                <a:solidFill>
                  <a:schemeClr val="bg1"/>
                </a:solidFill>
              </a:rPr>
              <a:t>durante </a:t>
            </a:r>
            <a:r>
              <a:rPr lang="es-ES" b="1" dirty="0">
                <a:solidFill>
                  <a:schemeClr val="bg1"/>
                </a:solidFill>
              </a:rPr>
              <a:t>el 2015  </a:t>
            </a:r>
          </a:p>
        </p:txBody>
      </p:sp>
      <p:sp>
        <p:nvSpPr>
          <p:cNvPr id="2" name="1 CuadroTexto"/>
          <p:cNvSpPr txBox="1"/>
          <p:nvPr/>
        </p:nvSpPr>
        <p:spPr>
          <a:xfrm>
            <a:off x="245660" y="1323833"/>
            <a:ext cx="8325134" cy="5078313"/>
          </a:xfrm>
          <a:prstGeom prst="rect">
            <a:avLst/>
          </a:prstGeom>
          <a:noFill/>
        </p:spPr>
        <p:txBody>
          <a:bodyPr wrap="square" rtlCol="0">
            <a:spAutoFit/>
          </a:bodyPr>
          <a:lstStyle/>
          <a:p>
            <a:r>
              <a:rPr lang="es-CO" b="1" u="sng" dirty="0"/>
              <a:t>De la MP </a:t>
            </a:r>
            <a:r>
              <a:rPr lang="es-CO" b="1" u="sng" dirty="0" smtClean="0"/>
              <a:t>Mariquita </a:t>
            </a:r>
            <a:r>
              <a:rPr lang="es-CO" b="1" u="sng" dirty="0" smtClean="0"/>
              <a:t>del </a:t>
            </a:r>
            <a:r>
              <a:rPr lang="es-CO" b="1" u="sng" dirty="0" smtClean="0"/>
              <a:t>CZ </a:t>
            </a:r>
            <a:r>
              <a:rPr lang="es-CO" b="1" u="sng" dirty="0" smtClean="0"/>
              <a:t>Honda   </a:t>
            </a:r>
            <a:r>
              <a:rPr lang="es-CO" b="1" dirty="0"/>
              <a:t>realizada el </a:t>
            </a:r>
            <a:r>
              <a:rPr lang="es-CO" b="1" dirty="0" smtClean="0"/>
              <a:t>25 de septiembre se sugirió hacer seguimiento a los siguientes compromisos:</a:t>
            </a:r>
            <a:endParaRPr lang="es-CO" b="1" dirty="0"/>
          </a:p>
          <a:p>
            <a:endParaRPr lang="es-CO" dirty="0"/>
          </a:p>
          <a:p>
            <a:pPr marL="285750" indent="-285750">
              <a:lnSpc>
                <a:spcPct val="150000"/>
              </a:lnSpc>
              <a:buFont typeface="Arial" panose="020B0604020202020204" pitchFamily="34" charset="0"/>
              <a:buChar char="•"/>
            </a:pPr>
            <a:r>
              <a:rPr lang="es-CO" dirty="0" smtClean="0"/>
              <a:t>Verificar </a:t>
            </a:r>
            <a:r>
              <a:rPr lang="es-CO" dirty="0"/>
              <a:t>que se coordine  con el Hospital para indagar sobre los equipos antropométricos  y patrones para la valoración nutricional de los niños y niñas menores de 5 años de edad </a:t>
            </a:r>
          </a:p>
          <a:p>
            <a:pPr marL="285750" indent="-285750">
              <a:lnSpc>
                <a:spcPct val="150000"/>
              </a:lnSpc>
              <a:buFont typeface="Arial" panose="020B0604020202020204" pitchFamily="34" charset="0"/>
              <a:buChar char="•"/>
            </a:pPr>
            <a:r>
              <a:rPr lang="es-CO" dirty="0" smtClean="0"/>
              <a:t>Hacer </a:t>
            </a:r>
            <a:r>
              <a:rPr lang="es-CO" dirty="0"/>
              <a:t>correctivos en los CDI para lograr puntualidad en el horario de ingreso de los niños y niñas.</a:t>
            </a:r>
          </a:p>
          <a:p>
            <a:pPr marL="285750" indent="-285750">
              <a:lnSpc>
                <a:spcPct val="150000"/>
              </a:lnSpc>
              <a:buFont typeface="Arial" panose="020B0604020202020204" pitchFamily="34" charset="0"/>
              <a:buChar char="•"/>
            </a:pPr>
            <a:r>
              <a:rPr lang="es-CO" dirty="0" smtClean="0"/>
              <a:t>Realizar </a:t>
            </a:r>
            <a:r>
              <a:rPr lang="es-CO" dirty="0"/>
              <a:t>los respectivos análisis para  viabilizar la atención de niños y niñas en  sala cuna.                                            </a:t>
            </a:r>
          </a:p>
          <a:p>
            <a:pPr marL="285750" indent="-285750">
              <a:lnSpc>
                <a:spcPct val="150000"/>
              </a:lnSpc>
              <a:buFont typeface="Arial" panose="020B0604020202020204" pitchFamily="34" charset="0"/>
              <a:buChar char="•"/>
            </a:pPr>
            <a:r>
              <a:rPr lang="es-CO" dirty="0" smtClean="0"/>
              <a:t>Verificar </a:t>
            </a:r>
            <a:r>
              <a:rPr lang="es-CO" dirty="0"/>
              <a:t>que se realicen  los diagnósticos  necesidades de la población de 6 meses a 2 años de edad y socializar al representante Legal de la EAS Construyamos Colombia los resultados</a:t>
            </a:r>
          </a:p>
        </p:txBody>
      </p:sp>
    </p:spTree>
    <p:extLst>
      <p:ext uri="{BB962C8B-B14F-4D97-AF65-F5344CB8AC3E}">
        <p14:creationId xmlns:p14="http://schemas.microsoft.com/office/powerpoint/2010/main" val="1548290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0" y="87313"/>
            <a:ext cx="68373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sz="2000" b="1" dirty="0">
                <a:solidFill>
                  <a:schemeClr val="bg1"/>
                </a:solidFill>
              </a:rPr>
              <a:t>Compromisos adquiridos en </a:t>
            </a:r>
            <a:r>
              <a:rPr lang="es-ES" sz="2000" b="1" dirty="0" smtClean="0">
                <a:solidFill>
                  <a:schemeClr val="bg1"/>
                </a:solidFill>
              </a:rPr>
              <a:t>la  MP  </a:t>
            </a:r>
            <a:r>
              <a:rPr lang="es-CO" sz="2000" b="1" dirty="0" smtClean="0">
                <a:solidFill>
                  <a:schemeClr val="bg1"/>
                </a:solidFill>
              </a:rPr>
              <a:t>de </a:t>
            </a:r>
            <a:r>
              <a:rPr lang="es-CO" sz="2000" b="1" dirty="0">
                <a:solidFill>
                  <a:schemeClr val="bg1"/>
                </a:solidFill>
              </a:rPr>
              <a:t>Planadas y Gaitana</a:t>
            </a:r>
          </a:p>
          <a:p>
            <a:pPr algn="ctr"/>
            <a:r>
              <a:rPr lang="es-CO" sz="2000" b="1" dirty="0" smtClean="0">
                <a:solidFill>
                  <a:schemeClr val="bg1"/>
                </a:solidFill>
              </a:rPr>
              <a:t>  </a:t>
            </a:r>
            <a:r>
              <a:rPr lang="es-ES" sz="2000" b="1" dirty="0" smtClean="0">
                <a:solidFill>
                  <a:schemeClr val="bg1"/>
                </a:solidFill>
              </a:rPr>
              <a:t>durante </a:t>
            </a:r>
            <a:r>
              <a:rPr lang="es-ES" sz="2000" b="1" dirty="0">
                <a:solidFill>
                  <a:schemeClr val="bg1"/>
                </a:solidFill>
              </a:rPr>
              <a:t>el 2015  </a:t>
            </a:r>
          </a:p>
        </p:txBody>
      </p:sp>
      <p:sp>
        <p:nvSpPr>
          <p:cNvPr id="2" name="1 CuadroTexto"/>
          <p:cNvSpPr txBox="1"/>
          <p:nvPr/>
        </p:nvSpPr>
        <p:spPr>
          <a:xfrm>
            <a:off x="204715" y="1282889"/>
            <a:ext cx="8529851" cy="1400383"/>
          </a:xfrm>
          <a:prstGeom prst="rect">
            <a:avLst/>
          </a:prstGeom>
          <a:noFill/>
        </p:spPr>
        <p:txBody>
          <a:bodyPr wrap="square" rtlCol="0">
            <a:spAutoFit/>
          </a:bodyPr>
          <a:lstStyle/>
          <a:p>
            <a:r>
              <a:rPr lang="es-CO" sz="1600" b="1" u="sng" dirty="0"/>
              <a:t>De la MP </a:t>
            </a:r>
            <a:r>
              <a:rPr lang="es-CO" sz="1600" b="1" u="sng" dirty="0" smtClean="0"/>
              <a:t>de </a:t>
            </a:r>
            <a:r>
              <a:rPr lang="es-CO" sz="1600" b="1" u="sng" dirty="0"/>
              <a:t>Planadas y </a:t>
            </a:r>
            <a:r>
              <a:rPr lang="es-CO" sz="1600" b="1" u="sng" dirty="0" smtClean="0"/>
              <a:t>Gaitana del CZ  Chaparral </a:t>
            </a:r>
            <a:r>
              <a:rPr lang="es-CO" sz="1600" b="1" u="sng" dirty="0" smtClean="0"/>
              <a:t>   </a:t>
            </a:r>
            <a:r>
              <a:rPr lang="es-CO" sz="1600" b="1" u="sng" dirty="0" smtClean="0"/>
              <a:t>realizada el  </a:t>
            </a:r>
            <a:r>
              <a:rPr lang="es-CO" sz="1600" b="1" u="sng" dirty="0" smtClean="0"/>
              <a:t>2 </a:t>
            </a:r>
            <a:r>
              <a:rPr lang="es-CO" sz="1600" b="1" u="sng" dirty="0" smtClean="0"/>
              <a:t>de </a:t>
            </a:r>
            <a:r>
              <a:rPr lang="es-CO" sz="1600" b="1" u="sng" dirty="0" smtClean="0"/>
              <a:t>octubre   </a:t>
            </a:r>
            <a:r>
              <a:rPr lang="es-CO" sz="1600" dirty="0" smtClean="0"/>
              <a:t>Se sugirió  </a:t>
            </a:r>
            <a:r>
              <a:rPr lang="es-CO" sz="1600" dirty="0"/>
              <a:t>diligenciar en el formato tres,  los aportes que presento la comunidad y las respuestas que se brindaron durante el desarrollo de la MP y que resumen en el punto 10 </a:t>
            </a:r>
            <a:r>
              <a:rPr lang="es-CO" sz="1600" dirty="0" smtClean="0"/>
              <a:t>de </a:t>
            </a:r>
            <a:r>
              <a:rPr lang="es-CO" sz="1600" dirty="0"/>
              <a:t>la agenda, si bien es cierto no quedaron compromisos quedan las evidencias de la participación comunitaria en este proceso.</a:t>
            </a:r>
          </a:p>
          <a:p>
            <a:pPr marL="285750" lvl="0" indent="-285750">
              <a:spcBef>
                <a:spcPts val="600"/>
              </a:spcBef>
              <a:spcAft>
                <a:spcPts val="600"/>
              </a:spcAft>
              <a:buFont typeface="Arial" panose="020B0604020202020204" pitchFamily="34" charset="0"/>
              <a:buChar char="•"/>
            </a:pPr>
            <a:endParaRPr lang="es-CO" sz="1600" dirty="0"/>
          </a:p>
        </p:txBody>
      </p:sp>
    </p:spTree>
    <p:extLst>
      <p:ext uri="{BB962C8B-B14F-4D97-AF65-F5344CB8AC3E}">
        <p14:creationId xmlns:p14="http://schemas.microsoft.com/office/powerpoint/2010/main" val="838131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150125" y="87313"/>
            <a:ext cx="7085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ES" sz="2000" b="1" dirty="0">
                <a:solidFill>
                  <a:schemeClr val="bg1"/>
                </a:solidFill>
              </a:rPr>
              <a:t>Compromisos adquiridos en la </a:t>
            </a:r>
          </a:p>
          <a:p>
            <a:pPr algn="ctr"/>
            <a:r>
              <a:rPr lang="es-ES" sz="2000" b="1" dirty="0">
                <a:solidFill>
                  <a:schemeClr val="bg1"/>
                </a:solidFill>
              </a:rPr>
              <a:t>MP  </a:t>
            </a:r>
            <a:r>
              <a:rPr lang="es-CO" sz="2000" b="1" dirty="0">
                <a:solidFill>
                  <a:schemeClr val="bg1"/>
                </a:solidFill>
              </a:rPr>
              <a:t>de </a:t>
            </a:r>
            <a:r>
              <a:rPr lang="es-CO" sz="2000" b="1" dirty="0" smtClean="0">
                <a:solidFill>
                  <a:schemeClr val="bg1"/>
                </a:solidFill>
              </a:rPr>
              <a:t>Ibagué   </a:t>
            </a:r>
            <a:r>
              <a:rPr lang="es-ES" sz="2000" b="1" dirty="0" smtClean="0">
                <a:solidFill>
                  <a:schemeClr val="bg1"/>
                </a:solidFill>
              </a:rPr>
              <a:t>durante </a:t>
            </a:r>
            <a:r>
              <a:rPr lang="es-ES" sz="2000" b="1" dirty="0">
                <a:solidFill>
                  <a:schemeClr val="bg1"/>
                </a:solidFill>
              </a:rPr>
              <a:t>el 2015  </a:t>
            </a:r>
          </a:p>
        </p:txBody>
      </p:sp>
      <p:sp>
        <p:nvSpPr>
          <p:cNvPr id="2" name="1 Rectángulo"/>
          <p:cNvSpPr/>
          <p:nvPr/>
        </p:nvSpPr>
        <p:spPr>
          <a:xfrm>
            <a:off x="150125" y="1133481"/>
            <a:ext cx="8625385" cy="5355312"/>
          </a:xfrm>
          <a:prstGeom prst="rect">
            <a:avLst/>
          </a:prstGeom>
        </p:spPr>
        <p:txBody>
          <a:bodyPr wrap="square">
            <a:spAutoFit/>
          </a:bodyPr>
          <a:lstStyle/>
          <a:p>
            <a:pPr algn="just">
              <a:lnSpc>
                <a:spcPct val="150000"/>
              </a:lnSpc>
            </a:pPr>
            <a:r>
              <a:rPr lang="es-CO" b="1" u="sng" dirty="0"/>
              <a:t>De la MP de </a:t>
            </a:r>
            <a:r>
              <a:rPr lang="es-CO" b="1" u="sng" dirty="0" smtClean="0"/>
              <a:t>Ibagué  </a:t>
            </a:r>
            <a:r>
              <a:rPr lang="es-CO" b="1" dirty="0" smtClean="0"/>
              <a:t>realizada </a:t>
            </a:r>
            <a:r>
              <a:rPr lang="es-CO" b="1" dirty="0"/>
              <a:t>el </a:t>
            </a:r>
            <a:r>
              <a:rPr lang="es-CO" b="1" dirty="0" smtClean="0"/>
              <a:t>30 de octubre , </a:t>
            </a:r>
            <a:r>
              <a:rPr lang="es-CO" dirty="0" smtClean="0"/>
              <a:t>se sugirió hacer seguimiento a los siguientes compromisos</a:t>
            </a:r>
            <a:r>
              <a:rPr lang="es-CO" dirty="0" smtClean="0"/>
              <a:t>:</a:t>
            </a:r>
            <a:endParaRPr lang="es-CO" dirty="0"/>
          </a:p>
          <a:p>
            <a:pPr marL="285750" lvl="0" indent="-285750">
              <a:buFont typeface="Arial" panose="020B0604020202020204" pitchFamily="34" charset="0"/>
              <a:buChar char="•"/>
            </a:pPr>
            <a:r>
              <a:rPr lang="es-CO" dirty="0" smtClean="0"/>
              <a:t>Se </a:t>
            </a:r>
            <a:r>
              <a:rPr lang="es-CO" dirty="0"/>
              <a:t>estableció el compromiso de que los operadores FEI, FUNDACION GRUPO DE APOYO continuar trabajando  articuladamente con el fin de que brindar un servicio de calidad, efectividad y satisfacción a los jóvenes beneficiarios, y  controlar y eliminar el ingreso de alucinógenos en la institución</a:t>
            </a:r>
          </a:p>
          <a:p>
            <a:pPr marL="285750" lvl="0" indent="-285750">
              <a:buFont typeface="Arial" panose="020B0604020202020204" pitchFamily="34" charset="0"/>
              <a:buChar char="•"/>
            </a:pPr>
            <a:r>
              <a:rPr lang="es-CO" dirty="0"/>
              <a:t>Se estableció el compromiso de que el operador fundación grupo de apoyo, analice la viabilidad de brindar a los jóvenes beneficiarios de la modalidad internado restablecimiento mayor actividad y participación en deportes, cultura y artística.</a:t>
            </a:r>
          </a:p>
          <a:p>
            <a:pPr marL="285750" lvl="0" indent="-285750">
              <a:buFont typeface="Arial" panose="020B0604020202020204" pitchFamily="34" charset="0"/>
              <a:buChar char="•"/>
            </a:pPr>
            <a:r>
              <a:rPr lang="es-CO" dirty="0"/>
              <a:t>Se estableció continuar con el acompañamiento y seguimiento a los operadores FEI, FUNDACION GRUPO DE APOYO, con el fin de continuar brindado a la comunidad el apoyo y los servicio de las modalidades de Sistema de responsabilidad penal</a:t>
            </a:r>
          </a:p>
          <a:p>
            <a:pPr marL="285750" lvl="0" indent="-285750">
              <a:buFont typeface="Arial" panose="020B0604020202020204" pitchFamily="34" charset="0"/>
              <a:buChar char="•"/>
            </a:pPr>
            <a:r>
              <a:rPr lang="es-CO" dirty="0"/>
              <a:t>Se estableció continuar con el acompañamiento y seguimiento por parte de los operadores FEI, FUNDACION GRUPO DE APOYO, a los jóvenes beneficiarios de cada con el fin de continuar brindándoles oportunidades y restableciendo sus derechos</a:t>
            </a:r>
          </a:p>
          <a:p>
            <a:pPr marL="285750" lvl="0" indent="-285750">
              <a:buFont typeface="Arial" panose="020B0604020202020204" pitchFamily="34" charset="0"/>
              <a:buChar char="•"/>
            </a:pPr>
            <a:r>
              <a:rPr lang="es-CO" dirty="0"/>
              <a:t>Se estableció iniciar seguimiento al caso de la señora Amanda Mendieta, ya que expone que su hijo es </a:t>
            </a:r>
            <a:r>
              <a:rPr lang="es-CO" dirty="0" smtClean="0"/>
              <a:t>inocente  </a:t>
            </a:r>
            <a:r>
              <a:rPr lang="es-CO" dirty="0"/>
              <a:t>y desea que no esté tanto tiempo en la institución.</a:t>
            </a:r>
          </a:p>
          <a:p>
            <a:endParaRPr lang="es-CO" dirty="0"/>
          </a:p>
        </p:txBody>
      </p:sp>
    </p:spTree>
    <p:extLst>
      <p:ext uri="{BB962C8B-B14F-4D97-AF65-F5344CB8AC3E}">
        <p14:creationId xmlns:p14="http://schemas.microsoft.com/office/powerpoint/2010/main" val="1458113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9"/>
          <p:cNvSpPr txBox="1">
            <a:spLocks noChangeArrowheads="1"/>
          </p:cNvSpPr>
          <p:nvPr/>
        </p:nvSpPr>
        <p:spPr bwMode="auto">
          <a:xfrm>
            <a:off x="163773" y="87313"/>
            <a:ext cx="70720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ES" b="1" dirty="0">
                <a:solidFill>
                  <a:schemeClr val="bg1"/>
                </a:solidFill>
              </a:rPr>
              <a:t>Compromisos adquiridos en la </a:t>
            </a:r>
            <a:r>
              <a:rPr lang="es-ES" b="1" dirty="0" smtClean="0">
                <a:solidFill>
                  <a:schemeClr val="bg1"/>
                </a:solidFill>
              </a:rPr>
              <a:t> MP  </a:t>
            </a:r>
            <a:r>
              <a:rPr lang="es-CO" b="1" dirty="0" smtClean="0">
                <a:solidFill>
                  <a:schemeClr val="bg1"/>
                </a:solidFill>
              </a:rPr>
              <a:t>del Municipio</a:t>
            </a:r>
          </a:p>
          <a:p>
            <a:r>
              <a:rPr lang="es-CO" b="1" dirty="0" smtClean="0">
                <a:solidFill>
                  <a:schemeClr val="bg1"/>
                </a:solidFill>
              </a:rPr>
              <a:t>de  </a:t>
            </a:r>
            <a:r>
              <a:rPr lang="es-CO" b="1" dirty="0" smtClean="0">
                <a:solidFill>
                  <a:schemeClr val="bg1"/>
                </a:solidFill>
              </a:rPr>
              <a:t>Ibagué    </a:t>
            </a:r>
            <a:r>
              <a:rPr lang="es-ES" b="1" dirty="0">
                <a:solidFill>
                  <a:schemeClr val="bg1"/>
                </a:solidFill>
              </a:rPr>
              <a:t>durante el 2015  </a:t>
            </a:r>
          </a:p>
        </p:txBody>
      </p:sp>
      <p:sp>
        <p:nvSpPr>
          <p:cNvPr id="2" name="1 CuadroTexto"/>
          <p:cNvSpPr txBox="1"/>
          <p:nvPr/>
        </p:nvSpPr>
        <p:spPr>
          <a:xfrm>
            <a:off x="163773" y="1105469"/>
            <a:ext cx="8789158" cy="4862870"/>
          </a:xfrm>
          <a:prstGeom prst="rect">
            <a:avLst/>
          </a:prstGeom>
          <a:noFill/>
        </p:spPr>
        <p:txBody>
          <a:bodyPr wrap="square" rtlCol="0">
            <a:spAutoFit/>
          </a:bodyPr>
          <a:lstStyle/>
          <a:p>
            <a:r>
              <a:rPr lang="es-CO" b="1" u="sng" dirty="0"/>
              <a:t>De la MP de </a:t>
            </a:r>
            <a:r>
              <a:rPr lang="es-CO" b="1" u="sng" dirty="0" smtClean="0"/>
              <a:t>Ibagué del </a:t>
            </a:r>
            <a:r>
              <a:rPr lang="es-CO" b="1" u="sng" dirty="0" smtClean="0"/>
              <a:t>CZ </a:t>
            </a:r>
            <a:r>
              <a:rPr lang="es-CO" b="1" u="sng" dirty="0" smtClean="0"/>
              <a:t>Galán </a:t>
            </a:r>
            <a:r>
              <a:rPr lang="es-CO" b="1" dirty="0" smtClean="0"/>
              <a:t>realizada </a:t>
            </a:r>
            <a:r>
              <a:rPr lang="es-CO" b="1" dirty="0"/>
              <a:t>el </a:t>
            </a:r>
            <a:r>
              <a:rPr lang="es-CO" b="1" dirty="0" smtClean="0"/>
              <a:t>18  de Septiembre  </a:t>
            </a:r>
            <a:r>
              <a:rPr lang="es-CO" sz="1600" dirty="0" smtClean="0"/>
              <a:t>Se sugirió hacer seguimiento a los siguientes compromisos :</a:t>
            </a:r>
          </a:p>
          <a:p>
            <a:endParaRPr lang="es-CO" sz="1600" dirty="0"/>
          </a:p>
          <a:p>
            <a:pPr marL="285750" lvl="0" indent="-285750" algn="just">
              <a:spcBef>
                <a:spcPts val="600"/>
              </a:spcBef>
              <a:buFont typeface="Arial" panose="020B0604020202020204" pitchFamily="34" charset="0"/>
              <a:buChar char="•"/>
            </a:pPr>
            <a:r>
              <a:rPr lang="es-CO" sz="1600" dirty="0"/>
              <a:t>Puesta en escena de las beneficiarias de Hogar de la Joven con una muestra artísticas.  Intercambio de experiencia.</a:t>
            </a:r>
          </a:p>
          <a:p>
            <a:pPr marL="285750" lvl="0" indent="-285750" algn="just">
              <a:spcBef>
                <a:spcPts val="600"/>
              </a:spcBef>
              <a:buFont typeface="Arial" panose="020B0604020202020204" pitchFamily="34" charset="0"/>
              <a:buChar char="•"/>
            </a:pPr>
            <a:r>
              <a:rPr lang="es-CO" sz="1600" dirty="0"/>
              <a:t>Puesta en escena de la obra “El Renacuajo Paseador”, lo cual los beneficiarios lo realizan de una forma alegre y comprometida. </a:t>
            </a:r>
          </a:p>
          <a:p>
            <a:pPr marL="285750" lvl="0" indent="-285750" algn="just">
              <a:spcBef>
                <a:spcPts val="600"/>
              </a:spcBef>
              <a:buFont typeface="Arial" panose="020B0604020202020204" pitchFamily="34" charset="0"/>
              <a:buChar char="•"/>
            </a:pPr>
            <a:r>
              <a:rPr lang="es-CO" sz="1600" dirty="0"/>
              <a:t>Puesta en escena de la fundación Kiwanis, donde se evidencio el compromiso por las beneficiarias con el programa. </a:t>
            </a:r>
          </a:p>
          <a:p>
            <a:pPr marL="285750" lvl="0" indent="-285750" algn="just">
              <a:spcBef>
                <a:spcPts val="600"/>
              </a:spcBef>
              <a:buFont typeface="Arial" panose="020B0604020202020204" pitchFamily="34" charset="0"/>
              <a:buChar char="•"/>
            </a:pPr>
            <a:r>
              <a:rPr lang="es-CO" sz="1600" dirty="0"/>
              <a:t>Presentación y aportes de  la fundación FEI (Familia Entorno Individuo) en el que dieron a  conocer los avances que se han tenido con la implementación de los deportes dentro de las diferentes modalidad del operador en este caso Internado Atención Especializa SPA, dieron a conocer además  la Misión y Visión por parte de la Institución,  Un beneficiario da testimonio de como el deporte HAP-KIDO lo ha ayudado para su proceso de recuperación ya que siente que puede llegar a ser campeón con este deporte y lo impulsa a prepararse para ser cada día mejor y no pensar en volver a consumir sustancias psicoactivas.</a:t>
            </a:r>
          </a:p>
          <a:p>
            <a:endParaRPr lang="es-CO" sz="1600" dirty="0" smtClean="0"/>
          </a:p>
          <a:p>
            <a:endParaRPr lang="es-CO" sz="1600" dirty="0"/>
          </a:p>
        </p:txBody>
      </p:sp>
    </p:spTree>
    <p:extLst>
      <p:ext uri="{BB962C8B-B14F-4D97-AF65-F5344CB8AC3E}">
        <p14:creationId xmlns:p14="http://schemas.microsoft.com/office/powerpoint/2010/main" val="622405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66129" y="5772"/>
            <a:ext cx="5970897" cy="830997"/>
          </a:xfrm>
          <a:prstGeom prst="rect">
            <a:avLst/>
          </a:prstGeom>
        </p:spPr>
        <p:txBody>
          <a:bodyPr wrap="square">
            <a:spAutoFit/>
          </a:bodyPr>
          <a:lstStyle/>
          <a:p>
            <a:r>
              <a:rPr lang="es-ES" sz="2400" b="1" dirty="0">
                <a:solidFill>
                  <a:schemeClr val="bg1"/>
                </a:solidFill>
              </a:rPr>
              <a:t>Compromisos adquiridos en la  </a:t>
            </a:r>
            <a:r>
              <a:rPr lang="es-ES" sz="2400" b="1" dirty="0" smtClean="0">
                <a:solidFill>
                  <a:schemeClr val="bg1"/>
                </a:solidFill>
              </a:rPr>
              <a:t>RPC de la Regional  Tolima  </a:t>
            </a:r>
            <a:endParaRPr lang="es-ES" sz="2400" b="1" dirty="0">
              <a:solidFill>
                <a:schemeClr val="bg1"/>
              </a:solidFill>
            </a:endParaRPr>
          </a:p>
        </p:txBody>
      </p:sp>
      <p:sp>
        <p:nvSpPr>
          <p:cNvPr id="3" name="2 Rectángulo"/>
          <p:cNvSpPr/>
          <p:nvPr/>
        </p:nvSpPr>
        <p:spPr>
          <a:xfrm>
            <a:off x="150124" y="1297254"/>
            <a:ext cx="8625385" cy="4231928"/>
          </a:xfrm>
          <a:prstGeom prst="rect">
            <a:avLst/>
          </a:prstGeom>
        </p:spPr>
        <p:txBody>
          <a:bodyPr wrap="square">
            <a:spAutoFit/>
          </a:bodyPr>
          <a:lstStyle/>
          <a:p>
            <a:pPr algn="just">
              <a:lnSpc>
                <a:spcPct val="150000"/>
              </a:lnSpc>
            </a:pPr>
            <a:r>
              <a:rPr lang="es-CO" b="1" u="sng" dirty="0"/>
              <a:t>De la </a:t>
            </a:r>
            <a:r>
              <a:rPr lang="es-CO" b="1" u="sng" dirty="0" smtClean="0"/>
              <a:t>RPC realizada en </a:t>
            </a:r>
            <a:r>
              <a:rPr lang="es-CO" b="1" u="sng" dirty="0" smtClean="0"/>
              <a:t>la Gobernación  </a:t>
            </a:r>
            <a:r>
              <a:rPr lang="es-CO" b="1" u="sng" dirty="0" smtClean="0"/>
              <a:t>Municipio  </a:t>
            </a:r>
            <a:r>
              <a:rPr lang="es-CO" b="1" u="sng" dirty="0" smtClean="0"/>
              <a:t>Ibagué </a:t>
            </a:r>
            <a:r>
              <a:rPr lang="es-CO" b="1" dirty="0" smtClean="0"/>
              <a:t>el 13  </a:t>
            </a:r>
            <a:r>
              <a:rPr lang="es-CO" b="1" dirty="0"/>
              <a:t>de </a:t>
            </a:r>
            <a:r>
              <a:rPr lang="es-CO" b="1" dirty="0" smtClean="0"/>
              <a:t>Noviembre , </a:t>
            </a:r>
            <a:r>
              <a:rPr lang="es-CO" dirty="0" smtClean="0"/>
              <a:t>se sugirió hacer seguimiento a los siguientes compromisos</a:t>
            </a:r>
            <a:r>
              <a:rPr lang="es-CO" dirty="0" smtClean="0"/>
              <a:t>:</a:t>
            </a:r>
          </a:p>
          <a:p>
            <a:pPr algn="just">
              <a:lnSpc>
                <a:spcPct val="150000"/>
              </a:lnSpc>
            </a:pPr>
            <a:endParaRPr lang="es-CO" dirty="0"/>
          </a:p>
          <a:p>
            <a:pPr marL="285750" lvl="0" indent="-285750">
              <a:spcBef>
                <a:spcPts val="600"/>
              </a:spcBef>
              <a:spcAft>
                <a:spcPts val="600"/>
              </a:spcAft>
              <a:buFont typeface="Arial" panose="020B0604020202020204" pitchFamily="34" charset="0"/>
              <a:buChar char="•"/>
            </a:pPr>
            <a:r>
              <a:rPr lang="es-CO" sz="2000" dirty="0"/>
              <a:t>Solicitar a los Alcaldes mediante oficio la inclusión de la conformación de la red de los hogares de paso en los planes de desarrollo de acuerdo a la ley.</a:t>
            </a:r>
          </a:p>
          <a:p>
            <a:pPr marL="285750" lvl="0" indent="-285750">
              <a:spcBef>
                <a:spcPts val="600"/>
              </a:spcBef>
              <a:spcAft>
                <a:spcPts val="600"/>
              </a:spcAft>
              <a:buFont typeface="Arial" panose="020B0604020202020204" pitchFamily="34" charset="0"/>
              <a:buChar char="•"/>
            </a:pPr>
            <a:r>
              <a:rPr lang="es-CO" sz="2000" dirty="0"/>
              <a:t>Solicitar a la Sede Nacional Incluir bienestarina para llevar  al casa en los programas de protección de externado especialmente a la población en condiciones de discapacidad.</a:t>
            </a:r>
          </a:p>
          <a:p>
            <a:pPr marL="285750" lvl="0" indent="-285750">
              <a:spcBef>
                <a:spcPts val="600"/>
              </a:spcBef>
              <a:spcAft>
                <a:spcPts val="600"/>
              </a:spcAft>
              <a:buFont typeface="Arial" panose="020B0604020202020204" pitchFamily="34" charset="0"/>
              <a:buChar char="•"/>
            </a:pPr>
            <a:r>
              <a:rPr lang="es-CO" sz="2000" dirty="0"/>
              <a:t>Solicitar al Director de Niñez y Adolescencia información sobre el trámite de creación del CZ Étnico</a:t>
            </a:r>
            <a:r>
              <a:rPr lang="es-CO" sz="2000" dirty="0" smtClean="0"/>
              <a:t>.</a:t>
            </a:r>
            <a:endParaRPr lang="es-CO" sz="2000" dirty="0"/>
          </a:p>
          <a:p>
            <a:endParaRPr lang="es-CO" dirty="0"/>
          </a:p>
        </p:txBody>
      </p:sp>
    </p:spTree>
    <p:extLst>
      <p:ext uri="{BB962C8B-B14F-4D97-AF65-F5344CB8AC3E}">
        <p14:creationId xmlns:p14="http://schemas.microsoft.com/office/powerpoint/2010/main" val="2633236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9"/>
          <p:cNvSpPr txBox="1">
            <a:spLocks noChangeArrowheads="1"/>
          </p:cNvSpPr>
          <p:nvPr/>
        </p:nvSpPr>
        <p:spPr bwMode="auto">
          <a:xfrm>
            <a:off x="163773" y="318145"/>
            <a:ext cx="7072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CO" b="1" dirty="0" smtClean="0">
                <a:solidFill>
                  <a:schemeClr val="bg1"/>
                </a:solidFill>
              </a:rPr>
              <a:t>Logros de la Regional Tolima durante el 2015 </a:t>
            </a:r>
            <a:endParaRPr lang="es-ES" b="1" dirty="0">
              <a:solidFill>
                <a:schemeClr val="bg1"/>
              </a:solidFill>
            </a:endParaRPr>
          </a:p>
        </p:txBody>
      </p:sp>
      <p:sp>
        <p:nvSpPr>
          <p:cNvPr id="4" name="3 CuadroTexto"/>
          <p:cNvSpPr txBox="1"/>
          <p:nvPr/>
        </p:nvSpPr>
        <p:spPr>
          <a:xfrm>
            <a:off x="368490" y="1066577"/>
            <a:ext cx="8447964" cy="5293757"/>
          </a:xfrm>
          <a:prstGeom prst="rect">
            <a:avLst/>
          </a:prstGeom>
          <a:noFill/>
        </p:spPr>
        <p:txBody>
          <a:bodyPr wrap="square" rtlCol="0">
            <a:spAutoFit/>
          </a:bodyPr>
          <a:lstStyle/>
          <a:p>
            <a:pPr marL="285750" lvl="0" indent="-285750">
              <a:spcBef>
                <a:spcPts val="600"/>
              </a:spcBef>
              <a:buFont typeface="Arial" panose="020B0604020202020204" pitchFamily="34" charset="0"/>
              <a:buChar char="•"/>
            </a:pPr>
            <a:r>
              <a:rPr lang="es-CO" sz="1300" dirty="0" smtClean="0"/>
              <a:t>Excelente </a:t>
            </a:r>
            <a:r>
              <a:rPr lang="es-CO" sz="1300" dirty="0"/>
              <a:t>participación de las entidades del SNBF, operadores ICBF, comunidad en general.</a:t>
            </a:r>
          </a:p>
          <a:p>
            <a:pPr marL="285750" lvl="0" indent="-285750">
              <a:spcBef>
                <a:spcPts val="600"/>
              </a:spcBef>
              <a:buFont typeface="Arial" panose="020B0604020202020204" pitchFamily="34" charset="0"/>
              <a:buChar char="•"/>
            </a:pPr>
            <a:r>
              <a:rPr lang="es-CO" sz="1300" dirty="0"/>
              <a:t>Amplia difusión de los programas del ICBF, participación significativa de la comunidad, socialización de la inversión de recursos en todos los programas ejecutados tanto en las MP como en la RPC </a:t>
            </a:r>
          </a:p>
          <a:p>
            <a:pPr marL="285750" lvl="0" indent="-285750">
              <a:spcBef>
                <a:spcPts val="600"/>
              </a:spcBef>
              <a:buFont typeface="Arial" panose="020B0604020202020204" pitchFamily="34" charset="0"/>
              <a:buChar char="•"/>
            </a:pPr>
            <a:r>
              <a:rPr lang="es-CO" sz="1300" dirty="0"/>
              <a:t>Se contó con la  participación de los miembros de la veeduría de las diferentes Modalidades de Atención de la Primera Infancia</a:t>
            </a:r>
          </a:p>
          <a:p>
            <a:pPr marL="285750" lvl="0" indent="-285750">
              <a:spcBef>
                <a:spcPts val="600"/>
              </a:spcBef>
              <a:buFont typeface="Arial" panose="020B0604020202020204" pitchFamily="34" charset="0"/>
              <a:buChar char="•"/>
            </a:pPr>
            <a:r>
              <a:rPr lang="es-CO" sz="1300" dirty="0"/>
              <a:t>Participación con actividades culturales  por parte de los niños y niñas beneficiarios de las modalidades de atención de Primera Infancia.  </a:t>
            </a:r>
          </a:p>
          <a:p>
            <a:pPr marL="285750" lvl="0" indent="-285750">
              <a:spcBef>
                <a:spcPts val="600"/>
              </a:spcBef>
              <a:buFont typeface="Arial" panose="020B0604020202020204" pitchFamily="34" charset="0"/>
              <a:buChar char="•"/>
            </a:pPr>
            <a:r>
              <a:rPr lang="es-CO" sz="1300" dirty="0"/>
              <a:t>Se permitió   tanto a las familias, jóvenes, funcionarios y demás asistentes, concretar e  identificar el proceso de sistema de responsabilidad penal</a:t>
            </a:r>
          </a:p>
          <a:p>
            <a:pPr marL="285750" lvl="0" indent="-285750">
              <a:spcBef>
                <a:spcPts val="600"/>
              </a:spcBef>
              <a:buFont typeface="Arial" panose="020B0604020202020204" pitchFamily="34" charset="0"/>
              <a:buChar char="•"/>
            </a:pPr>
            <a:r>
              <a:rPr lang="es-CO" sz="1300" dirty="0"/>
              <a:t>Se recibió  respuesta de las Entidades Operadoras, presentando los avances del año en las  MP.</a:t>
            </a:r>
          </a:p>
          <a:p>
            <a:pPr marL="285750" lvl="0" indent="-285750">
              <a:spcBef>
                <a:spcPts val="600"/>
              </a:spcBef>
              <a:buFont typeface="Arial" panose="020B0604020202020204" pitchFamily="34" charset="0"/>
              <a:buChar char="•"/>
            </a:pPr>
            <a:r>
              <a:rPr lang="es-CO" sz="1300" dirty="0"/>
              <a:t>Alto nivel de participación de las comunidades indígenas.   </a:t>
            </a:r>
          </a:p>
          <a:p>
            <a:pPr marL="285750" lvl="0" indent="-285750">
              <a:spcBef>
                <a:spcPts val="600"/>
              </a:spcBef>
              <a:buFont typeface="Arial" panose="020B0604020202020204" pitchFamily="34" charset="0"/>
              <a:buChar char="•"/>
            </a:pPr>
            <a:r>
              <a:rPr lang="es-CO" sz="1300" dirty="0"/>
              <a:t>Empoderamiento de los programas por parte de los operadores.</a:t>
            </a:r>
          </a:p>
          <a:p>
            <a:pPr marL="285750" lvl="0" indent="-285750">
              <a:spcBef>
                <a:spcPts val="600"/>
              </a:spcBef>
              <a:buFont typeface="Arial" panose="020B0604020202020204" pitchFamily="34" charset="0"/>
              <a:buChar char="•"/>
            </a:pPr>
            <a:r>
              <a:rPr lang="es-CO" sz="1300" dirty="0"/>
              <a:t>Presentación de   experiencias exitosas a través de stand para  que los beneficiarios dieran a conocer las actividades que desarrollan y el reflejo del cumplimiento del  programa.</a:t>
            </a:r>
          </a:p>
          <a:p>
            <a:pPr marL="285750" lvl="0" indent="-285750">
              <a:spcBef>
                <a:spcPts val="600"/>
              </a:spcBef>
              <a:buFont typeface="Arial" panose="020B0604020202020204" pitchFamily="34" charset="0"/>
              <a:buChar char="•"/>
            </a:pPr>
            <a:r>
              <a:rPr lang="es-CO" sz="1300" dirty="0"/>
              <a:t>Se recibieron apoyos logísticos por parte de la Regional y la Dirección de Abastecimiento,  permitiendo a los participantes estar  cómodos, amenos, y satisfechos durante toda la jornada.</a:t>
            </a:r>
          </a:p>
          <a:p>
            <a:pPr marL="285750" lvl="0" indent="-285750">
              <a:spcBef>
                <a:spcPts val="600"/>
              </a:spcBef>
              <a:buFont typeface="Arial" panose="020B0604020202020204" pitchFamily="34" charset="0"/>
              <a:buChar char="•"/>
            </a:pPr>
            <a:r>
              <a:rPr lang="es-CO" sz="1300" dirty="0"/>
              <a:t>Se contaron con los insumos necesarios  para la RPC y las MP. </a:t>
            </a:r>
          </a:p>
          <a:p>
            <a:pPr marL="285750" lvl="0" indent="-285750">
              <a:spcBef>
                <a:spcPts val="600"/>
              </a:spcBef>
              <a:buFont typeface="Arial" panose="020B0604020202020204" pitchFamily="34" charset="0"/>
              <a:buChar char="•"/>
            </a:pPr>
            <a:r>
              <a:rPr lang="es-CO" sz="1300" dirty="0"/>
              <a:t>Se recibió apoyo logístico por parte del nivel nacional del ICBF, cumpliendo a satisfacción en todos los aspectos relacionados con este servicio. </a:t>
            </a:r>
          </a:p>
          <a:p>
            <a:pPr marL="285750" lvl="0" indent="-285750">
              <a:spcBef>
                <a:spcPts val="600"/>
              </a:spcBef>
              <a:buFont typeface="Arial" panose="020B0604020202020204" pitchFamily="34" charset="0"/>
              <a:buChar char="•"/>
            </a:pPr>
            <a:r>
              <a:rPr lang="es-CO" sz="1300" dirty="0"/>
              <a:t>Se logró que los eventos  se desarrollara adecuadamente y que la comunidad se sintiera bien atendida por el ICBF.</a:t>
            </a:r>
          </a:p>
          <a:p>
            <a:pPr marL="285750" lvl="0" indent="-285750">
              <a:spcBef>
                <a:spcPts val="600"/>
              </a:spcBef>
              <a:buFont typeface="Arial" panose="020B0604020202020204" pitchFamily="34" charset="0"/>
              <a:buChar char="•"/>
            </a:pPr>
            <a:r>
              <a:rPr lang="es-CO" sz="1300" dirty="0"/>
              <a:t>Algunos alcaldes acompañaron estos procesos</a:t>
            </a:r>
            <a:r>
              <a:rPr lang="es-CO" sz="1300" dirty="0" smtClean="0"/>
              <a:t>.</a:t>
            </a:r>
            <a:endParaRPr lang="es-CO" sz="1300" dirty="0"/>
          </a:p>
        </p:txBody>
      </p:sp>
    </p:spTree>
    <p:extLst>
      <p:ext uri="{BB962C8B-B14F-4D97-AF65-F5344CB8AC3E}">
        <p14:creationId xmlns:p14="http://schemas.microsoft.com/office/powerpoint/2010/main" val="2576010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9"/>
          <p:cNvSpPr txBox="1">
            <a:spLocks noChangeArrowheads="1"/>
          </p:cNvSpPr>
          <p:nvPr/>
        </p:nvSpPr>
        <p:spPr bwMode="auto">
          <a:xfrm>
            <a:off x="163773" y="318145"/>
            <a:ext cx="7072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CO" b="1" dirty="0" smtClean="0">
                <a:solidFill>
                  <a:schemeClr val="bg1"/>
                </a:solidFill>
              </a:rPr>
              <a:t>Logros de la Regional Tolima durante el 2015 </a:t>
            </a:r>
            <a:endParaRPr lang="es-ES" b="1" dirty="0">
              <a:solidFill>
                <a:schemeClr val="bg1"/>
              </a:solidFill>
            </a:endParaRPr>
          </a:p>
        </p:txBody>
      </p:sp>
      <p:sp>
        <p:nvSpPr>
          <p:cNvPr id="4" name="3 CuadroTexto"/>
          <p:cNvSpPr txBox="1"/>
          <p:nvPr/>
        </p:nvSpPr>
        <p:spPr>
          <a:xfrm>
            <a:off x="368490" y="1146412"/>
            <a:ext cx="8447964" cy="5478423"/>
          </a:xfrm>
          <a:prstGeom prst="rect">
            <a:avLst/>
          </a:prstGeom>
          <a:noFill/>
        </p:spPr>
        <p:txBody>
          <a:bodyPr wrap="square" rtlCol="0">
            <a:spAutoFit/>
          </a:bodyPr>
          <a:lstStyle/>
          <a:p>
            <a:pPr marL="285750" lvl="0" indent="-285750">
              <a:buFont typeface="Arial" panose="020B0604020202020204" pitchFamily="34" charset="0"/>
              <a:buChar char="•"/>
            </a:pPr>
            <a:r>
              <a:rPr lang="es-CO" sz="1400" dirty="0" smtClean="0"/>
              <a:t>Cumplimiento </a:t>
            </a:r>
            <a:r>
              <a:rPr lang="es-CO" sz="1400" dirty="0"/>
              <a:t>de los compromisos adquiridos con la comunidad en un 80%  los cuales se  resolvieron con el apoyo del  Director y los profesionales de las areas y se realiza la gestión del 20%,  los cuales se ejecutaran de manera permanente, y bajo seguimiento y asesoría a cada una de las modalidades</a:t>
            </a:r>
          </a:p>
          <a:p>
            <a:pPr marL="285750" lvl="0" indent="-285750">
              <a:buFont typeface="Arial" panose="020B0604020202020204" pitchFamily="34" charset="0"/>
              <a:buChar char="•"/>
            </a:pPr>
            <a:r>
              <a:rPr lang="es-CO" sz="1400" dirty="0"/>
              <a:t>En algunas MP los compromisos establecidos se cumplieron a cabalidad y no quedaron compromisos pendientes.</a:t>
            </a:r>
          </a:p>
          <a:p>
            <a:pPr marL="285750" lvl="0" indent="-285750">
              <a:buFont typeface="Arial" panose="020B0604020202020204" pitchFamily="34" charset="0"/>
              <a:buChar char="•"/>
            </a:pPr>
            <a:r>
              <a:rPr lang="es-CO" sz="1400" dirty="0"/>
              <a:t>Se recibió apoyo  del área de primera infancia, protección, quienes dieron respuestas pertinentes a la comunidad sobre sus interrogantes.</a:t>
            </a:r>
          </a:p>
          <a:p>
            <a:pPr marL="285750" lvl="0" indent="-285750">
              <a:buFont typeface="Arial" panose="020B0604020202020204" pitchFamily="34" charset="0"/>
              <a:buChar char="•"/>
            </a:pPr>
            <a:r>
              <a:rPr lang="es-CO" sz="1400" dirty="0"/>
              <a:t>La aprobación de la ampliación de coberturas en 300 cupos  de la Modalidad CDI Familiar en zonas de alta vulnerabilidad con presencia de población de victima.</a:t>
            </a:r>
          </a:p>
          <a:p>
            <a:pPr marL="285750" lvl="0" indent="-285750">
              <a:buFont typeface="Arial" panose="020B0604020202020204" pitchFamily="34" charset="0"/>
              <a:buChar char="•"/>
            </a:pPr>
            <a:r>
              <a:rPr lang="es-CO" sz="1400" dirty="0"/>
              <a:t>Se realiza al interior de las entidades en los programas de Primera Infancia, estrategias para trabajo con padres de familia, con el apoyo de los profesionales en Psicología. </a:t>
            </a:r>
          </a:p>
          <a:p>
            <a:pPr marL="285750" lvl="0" indent="-285750">
              <a:buFont typeface="Arial" panose="020B0604020202020204" pitchFamily="34" charset="0"/>
              <a:buChar char="•"/>
            </a:pPr>
            <a:r>
              <a:rPr lang="es-CO" sz="1400" dirty="0"/>
              <a:t>Las areas misionales apoyan, desarrollando una  gestión comprometida, confiable y oportuna de cara a los jóvenes  y sus familias en  las modalidades de SRP</a:t>
            </a:r>
          </a:p>
          <a:p>
            <a:pPr marL="285750" lvl="0" indent="-285750">
              <a:buFont typeface="Arial" panose="020B0604020202020204" pitchFamily="34" charset="0"/>
              <a:buChar char="•"/>
            </a:pPr>
            <a:r>
              <a:rPr lang="es-CO" sz="1400" dirty="0"/>
              <a:t>Se brindó apoyo en aspectos como las capacitaciones otorgadas al talento humano. </a:t>
            </a:r>
          </a:p>
          <a:p>
            <a:pPr marL="285750" lvl="0" indent="-285750">
              <a:buFont typeface="Arial" panose="020B0604020202020204" pitchFamily="34" charset="0"/>
              <a:buChar char="•"/>
            </a:pPr>
            <a:r>
              <a:rPr lang="es-CO" sz="1400" dirty="0"/>
              <a:t>Algunos compromisos fueron gestionado s con el equipo del centro zonal, el nivel Regional y la Sede Nacional y se obtuvo respuesta oportuna a las inquietudes presentadas por la Comunidad.</a:t>
            </a:r>
          </a:p>
          <a:p>
            <a:pPr marL="285750" lvl="0" indent="-285750">
              <a:buFont typeface="Arial" panose="020B0604020202020204" pitchFamily="34" charset="0"/>
              <a:buChar char="•"/>
            </a:pPr>
            <a:r>
              <a:rPr lang="es-CO" sz="1400" dirty="0"/>
              <a:t>Se socializaron informes  a través de un Link </a:t>
            </a:r>
            <a:r>
              <a:rPr lang="es-CO" sz="1400" u="sng" dirty="0">
                <a:hlinkClick r:id="rId2"/>
              </a:rPr>
              <a:t>http://1drv.ms/1Nrwr4k</a:t>
            </a:r>
            <a:r>
              <a:rPr lang="es-CO" sz="1400" dirty="0"/>
              <a:t>,  en el cual la comunidad y las entidades remitieron  las observaciones respectivas. </a:t>
            </a:r>
          </a:p>
          <a:p>
            <a:pPr marL="285750" lvl="0" indent="-285750">
              <a:buFont typeface="Arial" panose="020B0604020202020204" pitchFamily="34" charset="0"/>
              <a:buChar char="•"/>
            </a:pPr>
            <a:r>
              <a:rPr lang="es-CO" sz="1400" dirty="0"/>
              <a:t>Se está fortaleciendo y fomentando la  comunicación fluida entre los socios estratégicos y la comunidad beneficiaria de las modalidades de atención.</a:t>
            </a:r>
          </a:p>
          <a:p>
            <a:pPr marL="285750" lvl="0" indent="-285750">
              <a:buFont typeface="Arial" panose="020B0604020202020204" pitchFamily="34" charset="0"/>
              <a:buChar char="•"/>
            </a:pPr>
            <a:r>
              <a:rPr lang="es-CO" sz="1400" dirty="0"/>
              <a:t>Se fortaleció  el dialogo, doble vía con la comunidad para concertar acuerdos y consensos.</a:t>
            </a:r>
          </a:p>
          <a:p>
            <a:pPr marL="285750" lvl="0" indent="-285750">
              <a:buFont typeface="Arial" panose="020B0604020202020204" pitchFamily="34" charset="0"/>
              <a:buChar char="•"/>
            </a:pPr>
            <a:r>
              <a:rPr lang="es-CO" sz="1400" dirty="0"/>
              <a:t>Se han registrado algunos reclamos respecto al funcionamiento de los programas,  por intermedio de la oficina de atención al ciudadano. </a:t>
            </a:r>
          </a:p>
          <a:p>
            <a:pPr marL="285750" lvl="0" indent="-285750">
              <a:buFont typeface="Arial" panose="020B0604020202020204" pitchFamily="34" charset="0"/>
              <a:buChar char="•"/>
            </a:pPr>
            <a:r>
              <a:rPr lang="es-CO" sz="1400" dirty="0"/>
              <a:t>Se brindaron espacios  de participación y se incentivó el uso  de los diversos canales de comunicación con el ICBF. </a:t>
            </a:r>
          </a:p>
        </p:txBody>
      </p:sp>
    </p:spTree>
    <p:extLst>
      <p:ext uri="{BB962C8B-B14F-4D97-AF65-F5344CB8AC3E}">
        <p14:creationId xmlns:p14="http://schemas.microsoft.com/office/powerpoint/2010/main" val="2035393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9"/>
          <p:cNvSpPr txBox="1">
            <a:spLocks noChangeArrowheads="1"/>
          </p:cNvSpPr>
          <p:nvPr/>
        </p:nvSpPr>
        <p:spPr bwMode="auto">
          <a:xfrm>
            <a:off x="163773" y="113428"/>
            <a:ext cx="70720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CO" b="1" dirty="0" smtClean="0">
                <a:solidFill>
                  <a:schemeClr val="bg1"/>
                </a:solidFill>
              </a:rPr>
              <a:t>Dificultades  de la Regional Tolima </a:t>
            </a:r>
            <a:endParaRPr lang="es-CO" b="1" dirty="0" smtClean="0">
              <a:solidFill>
                <a:schemeClr val="bg1"/>
              </a:solidFill>
            </a:endParaRPr>
          </a:p>
          <a:p>
            <a:pPr algn="ctr"/>
            <a:r>
              <a:rPr lang="es-CO" b="1" dirty="0" smtClean="0">
                <a:solidFill>
                  <a:schemeClr val="bg1"/>
                </a:solidFill>
              </a:rPr>
              <a:t>durante </a:t>
            </a:r>
            <a:r>
              <a:rPr lang="es-CO" b="1" dirty="0" smtClean="0">
                <a:solidFill>
                  <a:schemeClr val="bg1"/>
                </a:solidFill>
              </a:rPr>
              <a:t>el 2015 </a:t>
            </a:r>
            <a:endParaRPr lang="es-ES" b="1" dirty="0">
              <a:solidFill>
                <a:schemeClr val="bg1"/>
              </a:solidFill>
            </a:endParaRPr>
          </a:p>
        </p:txBody>
      </p:sp>
      <p:sp>
        <p:nvSpPr>
          <p:cNvPr id="4" name="3 CuadroTexto"/>
          <p:cNvSpPr txBox="1"/>
          <p:nvPr/>
        </p:nvSpPr>
        <p:spPr>
          <a:xfrm>
            <a:off x="368490" y="1501253"/>
            <a:ext cx="8447964" cy="2646878"/>
          </a:xfrm>
          <a:prstGeom prst="rect">
            <a:avLst/>
          </a:prstGeom>
          <a:noFill/>
        </p:spPr>
        <p:txBody>
          <a:bodyPr wrap="square" rtlCol="0">
            <a:spAutoFit/>
          </a:bodyPr>
          <a:lstStyle/>
          <a:p>
            <a:pPr marL="285750" lvl="0" indent="-285750">
              <a:spcBef>
                <a:spcPts val="600"/>
              </a:spcBef>
              <a:spcAft>
                <a:spcPts val="600"/>
              </a:spcAft>
              <a:buFont typeface="Arial" panose="020B0604020202020204" pitchFamily="34" charset="0"/>
              <a:buChar char="•"/>
            </a:pPr>
            <a:r>
              <a:rPr lang="es-CO" dirty="0"/>
              <a:t>No se logró el 100% de participación  de las familia de los jóvenes beneficiarios, por motivos económicos de desplazamiento de los mismos.</a:t>
            </a:r>
          </a:p>
          <a:p>
            <a:pPr marL="285750" lvl="0" indent="-285750">
              <a:spcBef>
                <a:spcPts val="600"/>
              </a:spcBef>
              <a:spcAft>
                <a:spcPts val="600"/>
              </a:spcAft>
              <a:buFont typeface="Arial" panose="020B0604020202020204" pitchFamily="34" charset="0"/>
              <a:buChar char="•"/>
            </a:pPr>
            <a:r>
              <a:rPr lang="es-CO" dirty="0"/>
              <a:t>Baja  participación activa de los usuarios en la convocatoria.</a:t>
            </a:r>
          </a:p>
          <a:p>
            <a:pPr marL="285750" lvl="0" indent="-285750">
              <a:spcBef>
                <a:spcPts val="600"/>
              </a:spcBef>
              <a:spcAft>
                <a:spcPts val="600"/>
              </a:spcAft>
              <a:buFont typeface="Arial" panose="020B0604020202020204" pitchFamily="34" charset="0"/>
              <a:buChar char="•"/>
            </a:pPr>
            <a:r>
              <a:rPr lang="es-CO" dirty="0"/>
              <a:t>Bajo nivel de participación de entidades del  SNBF.  </a:t>
            </a:r>
          </a:p>
          <a:p>
            <a:pPr marL="285750" lvl="0" indent="-285750">
              <a:spcBef>
                <a:spcPts val="600"/>
              </a:spcBef>
              <a:spcAft>
                <a:spcPts val="600"/>
              </a:spcAft>
              <a:buFont typeface="Arial" panose="020B0604020202020204" pitchFamily="34" charset="0"/>
              <a:buChar char="•"/>
            </a:pPr>
            <a:r>
              <a:rPr lang="es-CO" dirty="0"/>
              <a:t>Reprogramación de las mesas públicas  en varias oportunidades teniendo en cuenta que no se contaba con el recurso para logística</a:t>
            </a:r>
          </a:p>
          <a:p>
            <a:pPr marL="285750" lvl="0" indent="-285750">
              <a:spcBef>
                <a:spcPts val="600"/>
              </a:spcBef>
              <a:spcAft>
                <a:spcPts val="600"/>
              </a:spcAft>
              <a:buFont typeface="Arial" panose="020B0604020202020204" pitchFamily="34" charset="0"/>
              <a:buChar char="•"/>
            </a:pPr>
            <a:r>
              <a:rPr lang="es-CO" dirty="0"/>
              <a:t>Incumplimiento en la logística, especialmente en el pago de los refrigerios.</a:t>
            </a:r>
            <a:r>
              <a:rPr lang="es-CO" b="1" dirty="0"/>
              <a:t>    </a:t>
            </a:r>
            <a:endParaRPr lang="es-CO" dirty="0"/>
          </a:p>
        </p:txBody>
      </p:sp>
    </p:spTree>
    <p:extLst>
      <p:ext uri="{BB962C8B-B14F-4D97-AF65-F5344CB8AC3E}">
        <p14:creationId xmlns:p14="http://schemas.microsoft.com/office/powerpoint/2010/main" val="751875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9"/>
          <p:cNvSpPr txBox="1">
            <a:spLocks noChangeArrowheads="1"/>
          </p:cNvSpPr>
          <p:nvPr/>
        </p:nvSpPr>
        <p:spPr bwMode="auto">
          <a:xfrm>
            <a:off x="163773" y="318145"/>
            <a:ext cx="7072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s-CO" b="1" dirty="0" smtClean="0">
                <a:solidFill>
                  <a:schemeClr val="bg1"/>
                </a:solidFill>
              </a:rPr>
              <a:t>Proyecciones  de la Regional Tolima 2016 </a:t>
            </a:r>
            <a:endParaRPr lang="es-ES" b="1" dirty="0">
              <a:solidFill>
                <a:schemeClr val="bg1"/>
              </a:solidFill>
            </a:endParaRPr>
          </a:p>
        </p:txBody>
      </p:sp>
      <p:sp>
        <p:nvSpPr>
          <p:cNvPr id="4" name="3 CuadroTexto"/>
          <p:cNvSpPr txBox="1"/>
          <p:nvPr/>
        </p:nvSpPr>
        <p:spPr>
          <a:xfrm>
            <a:off x="368490" y="1146412"/>
            <a:ext cx="8447964" cy="5909310"/>
          </a:xfrm>
          <a:prstGeom prst="rect">
            <a:avLst/>
          </a:prstGeom>
          <a:noFill/>
        </p:spPr>
        <p:txBody>
          <a:bodyPr wrap="square" rtlCol="0">
            <a:spAutoFit/>
          </a:bodyPr>
          <a:lstStyle/>
          <a:p>
            <a:pPr marL="285750" lvl="0" indent="-285750">
              <a:buFont typeface="Arial" panose="020B0604020202020204" pitchFamily="34" charset="0"/>
              <a:buChar char="•"/>
            </a:pPr>
            <a:r>
              <a:rPr lang="es-CO" sz="1600" dirty="0"/>
              <a:t>Ampliar la convocatoria a los entes de Control (Personería municipal y Procuraduría de Familia).</a:t>
            </a:r>
          </a:p>
          <a:p>
            <a:pPr marL="285750" lvl="0" indent="-285750">
              <a:buFont typeface="Arial" panose="020B0604020202020204" pitchFamily="34" charset="0"/>
              <a:buChar char="•"/>
            </a:pPr>
            <a:r>
              <a:rPr lang="es-CO" sz="1600" dirty="0"/>
              <a:t>Realizar gestión con la oficina de comunicaciones de la Regional Tolima con el fin de realizar la divulgación masiva por medios de comunicación radial. </a:t>
            </a:r>
          </a:p>
          <a:p>
            <a:pPr marL="285750" lvl="0" indent="-285750">
              <a:buFont typeface="Arial" panose="020B0604020202020204" pitchFamily="34" charset="0"/>
              <a:buChar char="•"/>
            </a:pPr>
            <a:r>
              <a:rPr lang="es-CO" sz="1600" dirty="0"/>
              <a:t>Realizar sensibilización a las entidades del SNBF para que participen activamente de estos procesos.</a:t>
            </a:r>
          </a:p>
          <a:p>
            <a:pPr marL="285750" lvl="0" indent="-285750">
              <a:buFont typeface="Arial" panose="020B0604020202020204" pitchFamily="34" charset="0"/>
              <a:buChar char="•"/>
            </a:pPr>
            <a:r>
              <a:rPr lang="es-CO" sz="1600" dirty="0"/>
              <a:t>Aumento de cobertura para algunos programas entre ellos, sala cuna.</a:t>
            </a:r>
          </a:p>
          <a:p>
            <a:pPr marL="285750" lvl="0" indent="-285750">
              <a:buFont typeface="Arial" panose="020B0604020202020204" pitchFamily="34" charset="0"/>
              <a:buChar char="•"/>
            </a:pPr>
            <a:r>
              <a:rPr lang="es-CO" sz="1600" dirty="0"/>
              <a:t>Realizar encuentros nacionales de rendición de cuentas, donde todas las regionales den a conocer sus avances modalidades y experiencias.</a:t>
            </a:r>
          </a:p>
          <a:p>
            <a:pPr marL="285750" lvl="0" indent="-285750">
              <a:buFont typeface="Arial" panose="020B0604020202020204" pitchFamily="34" charset="0"/>
              <a:buChar char="•"/>
            </a:pPr>
            <a:r>
              <a:rPr lang="es-CO" sz="1600" dirty="0"/>
              <a:t>Realizar  en forma de taller didáctico, con la metodología participativa de los usuarios en las MP y la RPC.</a:t>
            </a:r>
          </a:p>
          <a:p>
            <a:pPr marL="285750" lvl="0" indent="-285750">
              <a:buFont typeface="Arial" panose="020B0604020202020204" pitchFamily="34" charset="0"/>
              <a:buChar char="•"/>
            </a:pPr>
            <a:r>
              <a:rPr lang="es-CO" sz="1600" dirty="0"/>
              <a:t>Realizar mesas publicas exclusivas con los niños, niñas y adolescentes  porque ellos hacen parte de nuestros procesos son  beneficiarios y  conocen  realmente como  se vienen ejecutando los programas, garantizando apoyos logísticos.</a:t>
            </a:r>
          </a:p>
          <a:p>
            <a:pPr marL="285750" lvl="0" indent="-285750">
              <a:buFont typeface="Arial" panose="020B0604020202020204" pitchFamily="34" charset="0"/>
              <a:buChar char="•"/>
            </a:pPr>
            <a:r>
              <a:rPr lang="es-CO" sz="1600" dirty="0"/>
              <a:t>Facilitar desde el ICBF los recursos para que en las Mesas públicas se instalen stand de preparaciones realizadas con bienestarina, bienestarina liquida para que los asistentes puedan conocer y degustar de estos  productos.   </a:t>
            </a:r>
          </a:p>
          <a:p>
            <a:pPr marL="285750" lvl="0" indent="-285750">
              <a:buFont typeface="Arial" panose="020B0604020202020204" pitchFamily="34" charset="0"/>
              <a:buChar char="•"/>
            </a:pPr>
            <a:r>
              <a:rPr lang="es-CO" sz="1600" dirty="0"/>
              <a:t>Realizar  Mesas públicas con niños, niñas y adolescentes, de  hogares sustitutos  o padres de niños de Hogar Gestor.</a:t>
            </a:r>
          </a:p>
          <a:p>
            <a:pPr marL="285750" lvl="0" indent="-285750">
              <a:buFont typeface="Arial" panose="020B0604020202020204" pitchFamily="34" charset="0"/>
              <a:buChar char="•"/>
            </a:pPr>
            <a:r>
              <a:rPr lang="es-CO" sz="1600" dirty="0"/>
              <a:t>Realizar presentaciones de  tipo cultural alusivas al programa que se maneja.</a:t>
            </a:r>
          </a:p>
          <a:p>
            <a:pPr marL="285750" indent="-285750">
              <a:buFont typeface="Arial" panose="020B0604020202020204" pitchFamily="34" charset="0"/>
              <a:buChar char="•"/>
            </a:pPr>
            <a:r>
              <a:rPr lang="es-CO" sz="1600" dirty="0"/>
              <a:t>Planificar la logística de estos eventos desde un inicio,  para realizar la convocatoria garantizando credibilidad y evitando reprogramar eventos.   </a:t>
            </a:r>
            <a:r>
              <a:rPr lang="es-CO" sz="1600" dirty="0"/>
              <a:t> </a:t>
            </a:r>
          </a:p>
          <a:p>
            <a:pPr marL="285750" lvl="0" indent="-285750">
              <a:buFont typeface="Arial" panose="020B0604020202020204" pitchFamily="34" charset="0"/>
              <a:buChar char="•"/>
            </a:pPr>
            <a:endParaRPr lang="es-CO" sz="1600" dirty="0"/>
          </a:p>
          <a:p>
            <a:pPr marL="285750" indent="-285750">
              <a:buFont typeface="Arial" panose="020B0604020202020204" pitchFamily="34" charset="0"/>
              <a:buChar char="•"/>
            </a:pPr>
            <a:endParaRPr lang="es-CO" sz="1600" dirty="0"/>
          </a:p>
        </p:txBody>
      </p:sp>
    </p:spTree>
    <p:extLst>
      <p:ext uri="{BB962C8B-B14F-4D97-AF65-F5344CB8AC3E}">
        <p14:creationId xmlns:p14="http://schemas.microsoft.com/office/powerpoint/2010/main" val="751875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9"/>
          <p:cNvSpPr txBox="1">
            <a:spLocks noChangeArrowheads="1"/>
          </p:cNvSpPr>
          <p:nvPr/>
        </p:nvSpPr>
        <p:spPr bwMode="auto">
          <a:xfrm>
            <a:off x="98212" y="87313"/>
            <a:ext cx="68373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r>
              <a:rPr lang="es-CO" b="1" dirty="0" smtClean="0">
                <a:solidFill>
                  <a:schemeClr val="bg1"/>
                </a:solidFill>
              </a:rPr>
              <a:t>Avances de la meta de Rendición </a:t>
            </a:r>
            <a:r>
              <a:rPr lang="es-CO" b="1" dirty="0">
                <a:solidFill>
                  <a:schemeClr val="bg1"/>
                </a:solidFill>
              </a:rPr>
              <a:t>de Cuentas y Mesas Públicas Regional </a:t>
            </a:r>
            <a:r>
              <a:rPr lang="es-CO" b="1" dirty="0" smtClean="0">
                <a:solidFill>
                  <a:schemeClr val="bg1"/>
                </a:solidFill>
              </a:rPr>
              <a:t>Tolima  2015 </a:t>
            </a:r>
            <a:endParaRPr lang="es-CO" b="1" dirty="0">
              <a:solidFill>
                <a:schemeClr val="bg1"/>
              </a:solidFill>
            </a:endParaRPr>
          </a:p>
        </p:txBody>
      </p:sp>
      <p:sp>
        <p:nvSpPr>
          <p:cNvPr id="6" name="5 Marcador de contenido"/>
          <p:cNvSpPr txBox="1">
            <a:spLocks/>
          </p:cNvSpPr>
          <p:nvPr/>
        </p:nvSpPr>
        <p:spPr bwMode="auto">
          <a:xfrm>
            <a:off x="214282" y="1063970"/>
            <a:ext cx="8643998"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algn="just" fontAlgn="base">
              <a:spcBef>
                <a:spcPct val="0"/>
              </a:spcBef>
              <a:spcAft>
                <a:spcPct val="0"/>
              </a:spcAft>
              <a:buFont typeface="Calibri" pitchFamily="34" charset="0"/>
              <a:buAutoNum type="arabicPeriod"/>
            </a:pPr>
            <a:endParaRPr lang="es-CO"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La  Regional Tolima en el 2015 programó y realizó  1 evento de Rendición de cuentas y  10  mesas publicas.</a:t>
            </a:r>
          </a:p>
          <a:p>
            <a:pPr indent="-182563" algn="just" fontAlgn="base">
              <a:spcBef>
                <a:spcPct val="0"/>
              </a:spcBef>
              <a:spcAft>
                <a:spcPct val="0"/>
              </a:spcAft>
              <a:buFont typeface="Calibri" pitchFamily="34" charset="0"/>
              <a:buAutoNum type="arabicPeriod"/>
            </a:pPr>
            <a:endParaRPr lang="es-CO"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El evento de rendición de cuentas que se realizó el </a:t>
            </a:r>
            <a:r>
              <a:rPr lang="es-CO" altLang="es-CO" sz="1200" dirty="0" smtClean="0">
                <a:solidFill>
                  <a:prstClr val="black"/>
                </a:solidFill>
                <a:latin typeface="Arial" pitchFamily="34" charset="0"/>
                <a:ea typeface="Geneva"/>
                <a:cs typeface="Arial" pitchFamily="34" charset="0"/>
              </a:rPr>
              <a:t>13 </a:t>
            </a:r>
            <a:r>
              <a:rPr lang="es-CO" altLang="es-CO" sz="1200" dirty="0" smtClean="0">
                <a:solidFill>
                  <a:prstClr val="black"/>
                </a:solidFill>
                <a:latin typeface="Arial" pitchFamily="34" charset="0"/>
                <a:ea typeface="Geneva"/>
                <a:cs typeface="Arial" pitchFamily="34" charset="0"/>
              </a:rPr>
              <a:t>de noviembre contó con la </a:t>
            </a:r>
            <a:r>
              <a:rPr lang="es-CO" altLang="es-CO" sz="1200" dirty="0" smtClean="0">
                <a:solidFill>
                  <a:prstClr val="black"/>
                </a:solidFill>
                <a:latin typeface="Arial" pitchFamily="34" charset="0"/>
                <a:ea typeface="Geneva"/>
                <a:cs typeface="Arial" pitchFamily="34" charset="0"/>
              </a:rPr>
              <a:t>participación de 160 personas de las cuales  10 </a:t>
            </a:r>
            <a:r>
              <a:rPr lang="es-ES" altLang="es-CO" sz="1200" dirty="0" smtClean="0">
                <a:solidFill>
                  <a:prstClr val="black"/>
                </a:solidFill>
                <a:latin typeface="Arial" pitchFamily="34" charset="0"/>
                <a:ea typeface="Geneva"/>
                <a:cs typeface="Arial" pitchFamily="34" charset="0"/>
              </a:rPr>
              <a:t>actores fueron  </a:t>
            </a:r>
            <a:r>
              <a:rPr lang="es-ES" altLang="es-CO" sz="1200" dirty="0">
                <a:solidFill>
                  <a:prstClr val="black"/>
                </a:solidFill>
                <a:latin typeface="Arial" pitchFamily="34" charset="0"/>
                <a:ea typeface="Geneva"/>
                <a:cs typeface="Arial" pitchFamily="34" charset="0"/>
              </a:rPr>
              <a:t>representantes de las </a:t>
            </a:r>
            <a:r>
              <a:rPr lang="es-ES" altLang="es-CO" sz="1200" dirty="0" smtClean="0">
                <a:solidFill>
                  <a:prstClr val="black"/>
                </a:solidFill>
                <a:latin typeface="Arial" pitchFamily="34" charset="0"/>
                <a:ea typeface="Geneva"/>
                <a:cs typeface="Arial" pitchFamily="34" charset="0"/>
              </a:rPr>
              <a:t>OG,  </a:t>
            </a:r>
            <a:r>
              <a:rPr lang="es-ES" altLang="es-CO" sz="1200" dirty="0" smtClean="0">
                <a:solidFill>
                  <a:prstClr val="black"/>
                </a:solidFill>
                <a:latin typeface="Arial" pitchFamily="34" charset="0"/>
                <a:ea typeface="Geneva"/>
                <a:cs typeface="Arial" pitchFamily="34" charset="0"/>
              </a:rPr>
              <a:t>147 </a:t>
            </a:r>
            <a:r>
              <a:rPr lang="es-ES" altLang="es-CO" sz="1200" dirty="0" smtClean="0">
                <a:solidFill>
                  <a:prstClr val="black"/>
                </a:solidFill>
                <a:latin typeface="Arial" pitchFamily="34" charset="0"/>
                <a:ea typeface="Geneva"/>
                <a:cs typeface="Arial" pitchFamily="34" charset="0"/>
              </a:rPr>
              <a:t>actores </a:t>
            </a:r>
            <a:r>
              <a:rPr lang="es-ES" altLang="es-CO" sz="1200" dirty="0">
                <a:solidFill>
                  <a:prstClr val="black"/>
                </a:solidFill>
                <a:latin typeface="Arial" pitchFamily="34" charset="0"/>
                <a:ea typeface="Geneva"/>
                <a:cs typeface="Arial" pitchFamily="34" charset="0"/>
              </a:rPr>
              <a:t>de las ONG y  actores que representan a la comunidad y </a:t>
            </a:r>
            <a:r>
              <a:rPr lang="es-ES" altLang="es-CO" sz="1200" dirty="0" smtClean="0">
                <a:solidFill>
                  <a:prstClr val="black"/>
                </a:solidFill>
                <a:latin typeface="Arial" pitchFamily="34" charset="0"/>
                <a:ea typeface="Geneva"/>
                <a:cs typeface="Arial" pitchFamily="34" charset="0"/>
              </a:rPr>
              <a:t>3  </a:t>
            </a:r>
            <a:r>
              <a:rPr lang="es-ES" altLang="es-CO" sz="1200" dirty="0" smtClean="0">
                <a:solidFill>
                  <a:prstClr val="black"/>
                </a:solidFill>
                <a:latin typeface="Arial" pitchFamily="34" charset="0"/>
                <a:ea typeface="Geneva"/>
                <a:cs typeface="Arial" pitchFamily="34" charset="0"/>
              </a:rPr>
              <a:t>participantes </a:t>
            </a:r>
            <a:r>
              <a:rPr lang="es-ES" altLang="es-CO" sz="1200" dirty="0">
                <a:solidFill>
                  <a:prstClr val="black"/>
                </a:solidFill>
                <a:latin typeface="Arial" pitchFamily="34" charset="0"/>
                <a:ea typeface="Geneva"/>
                <a:cs typeface="Arial" pitchFamily="34" charset="0"/>
              </a:rPr>
              <a:t>que representan entidades de control social y veedurías ciudadanas. </a:t>
            </a:r>
          </a:p>
          <a:p>
            <a:pPr indent="-182563" algn="just" fontAlgn="base">
              <a:spcBef>
                <a:spcPct val="0"/>
              </a:spcBef>
              <a:spcAft>
                <a:spcPct val="0"/>
              </a:spcAft>
              <a:buFont typeface="Calibri" pitchFamily="34" charset="0"/>
              <a:buAutoNum type="arabicPeriod"/>
            </a:pPr>
            <a:endParaRPr lang="es-ES" altLang="es-CO" sz="1200" dirty="0" smtClean="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Los </a:t>
            </a:r>
            <a:r>
              <a:rPr lang="es-CO" altLang="es-CO" sz="1200" dirty="0">
                <a:solidFill>
                  <a:prstClr val="black"/>
                </a:solidFill>
                <a:latin typeface="Arial" pitchFamily="34" charset="0"/>
                <a:ea typeface="Geneva"/>
                <a:cs typeface="Arial" pitchFamily="34" charset="0"/>
              </a:rPr>
              <a:t>Centros </a:t>
            </a:r>
            <a:r>
              <a:rPr lang="es-CO" altLang="es-CO" sz="1200" dirty="0" smtClean="0">
                <a:solidFill>
                  <a:prstClr val="black"/>
                </a:solidFill>
                <a:latin typeface="Arial" pitchFamily="34" charset="0"/>
                <a:ea typeface="Geneva"/>
                <a:cs typeface="Arial" pitchFamily="34" charset="0"/>
              </a:rPr>
              <a:t>Zonales de la Regional Tolima programaron  y realizaron 10 MP, e</a:t>
            </a:r>
            <a:r>
              <a:rPr lang="es-ES" altLang="es-CO" sz="1200" dirty="0" smtClean="0">
                <a:solidFill>
                  <a:prstClr val="black"/>
                </a:solidFill>
                <a:latin typeface="Arial" pitchFamily="34" charset="0"/>
                <a:ea typeface="Geneva"/>
                <a:cs typeface="Arial" pitchFamily="34" charset="0"/>
              </a:rPr>
              <a:t>n las mesas publicas </a:t>
            </a:r>
            <a:r>
              <a:rPr lang="es-ES" altLang="es-CO" sz="1200" dirty="0" smtClean="0">
                <a:solidFill>
                  <a:prstClr val="black"/>
                </a:solidFill>
                <a:latin typeface="Arial" pitchFamily="34" charset="0"/>
                <a:ea typeface="Geneva"/>
                <a:cs typeface="Arial" pitchFamily="34" charset="0"/>
              </a:rPr>
              <a:t>participaron un total de 701   personas de los cuales  99 representaron a las </a:t>
            </a:r>
            <a:r>
              <a:rPr lang="es-ES" altLang="es-CO" sz="1200" dirty="0" smtClean="0">
                <a:solidFill>
                  <a:prstClr val="black"/>
                </a:solidFill>
                <a:latin typeface="Arial" pitchFamily="34" charset="0"/>
                <a:ea typeface="Geneva"/>
                <a:cs typeface="Arial" pitchFamily="34" charset="0"/>
              </a:rPr>
              <a:t>OG </a:t>
            </a:r>
            <a:r>
              <a:rPr lang="es-ES" altLang="es-CO" sz="1200" dirty="0" smtClean="0">
                <a:solidFill>
                  <a:prstClr val="black"/>
                </a:solidFill>
                <a:latin typeface="Arial" pitchFamily="34" charset="0"/>
                <a:ea typeface="Geneva"/>
                <a:cs typeface="Arial" pitchFamily="34" charset="0"/>
              </a:rPr>
              <a:t>512 </a:t>
            </a:r>
            <a:r>
              <a:rPr lang="es-ES" altLang="es-CO" sz="1200" dirty="0" smtClean="0">
                <a:solidFill>
                  <a:prstClr val="black"/>
                </a:solidFill>
                <a:latin typeface="Arial" pitchFamily="34" charset="0"/>
                <a:ea typeface="Geneva"/>
                <a:cs typeface="Arial" pitchFamily="34" charset="0"/>
              </a:rPr>
              <a:t>actores </a:t>
            </a:r>
            <a:r>
              <a:rPr lang="es-ES" altLang="es-CO" sz="1200" dirty="0" smtClean="0">
                <a:solidFill>
                  <a:prstClr val="black"/>
                </a:solidFill>
                <a:latin typeface="Arial" pitchFamily="34" charset="0"/>
                <a:ea typeface="Geneva"/>
                <a:cs typeface="Arial" pitchFamily="34" charset="0"/>
              </a:rPr>
              <a:t>a </a:t>
            </a:r>
            <a:r>
              <a:rPr lang="es-ES" altLang="es-CO" sz="1200" dirty="0" smtClean="0">
                <a:solidFill>
                  <a:prstClr val="black"/>
                </a:solidFill>
                <a:latin typeface="Arial" pitchFamily="34" charset="0"/>
                <a:ea typeface="Geneva"/>
                <a:cs typeface="Arial" pitchFamily="34" charset="0"/>
              </a:rPr>
              <a:t>las ONG y  participantes que </a:t>
            </a:r>
            <a:r>
              <a:rPr lang="es-ES" altLang="es-CO" sz="1200" dirty="0">
                <a:solidFill>
                  <a:prstClr val="black"/>
                </a:solidFill>
                <a:latin typeface="Arial" pitchFamily="34" charset="0"/>
                <a:ea typeface="Geneva"/>
                <a:cs typeface="Arial" pitchFamily="34" charset="0"/>
              </a:rPr>
              <a:t>representan a la comunidad </a:t>
            </a:r>
            <a:r>
              <a:rPr lang="es-ES" altLang="es-CO" sz="1200" dirty="0" smtClean="0">
                <a:solidFill>
                  <a:prstClr val="black"/>
                </a:solidFill>
                <a:latin typeface="Arial" pitchFamily="34" charset="0"/>
                <a:ea typeface="Geneva"/>
                <a:cs typeface="Arial" pitchFamily="34" charset="0"/>
              </a:rPr>
              <a:t>y </a:t>
            </a:r>
            <a:r>
              <a:rPr lang="es-ES" altLang="es-CO" sz="1200" dirty="0" smtClean="0">
                <a:solidFill>
                  <a:prstClr val="black"/>
                </a:solidFill>
                <a:latin typeface="Arial" pitchFamily="34" charset="0"/>
                <a:ea typeface="Geneva"/>
                <a:cs typeface="Arial" pitchFamily="34" charset="0"/>
              </a:rPr>
              <a:t>90 actores </a:t>
            </a:r>
            <a:r>
              <a:rPr lang="es-ES" altLang="es-CO" sz="1200" dirty="0" smtClean="0">
                <a:solidFill>
                  <a:prstClr val="black"/>
                </a:solidFill>
                <a:latin typeface="Arial" pitchFamily="34" charset="0"/>
                <a:ea typeface="Geneva"/>
                <a:cs typeface="Arial" pitchFamily="34" charset="0"/>
              </a:rPr>
              <a:t>que </a:t>
            </a:r>
            <a:r>
              <a:rPr lang="es-ES" altLang="es-CO" sz="1200" dirty="0" smtClean="0">
                <a:solidFill>
                  <a:prstClr val="black"/>
                </a:solidFill>
                <a:latin typeface="Arial" pitchFamily="34" charset="0"/>
                <a:ea typeface="Geneva"/>
                <a:cs typeface="Arial" pitchFamily="34" charset="0"/>
              </a:rPr>
              <a:t>representaron  </a:t>
            </a:r>
            <a:r>
              <a:rPr lang="es-ES" altLang="es-CO" sz="1200" dirty="0" smtClean="0">
                <a:solidFill>
                  <a:prstClr val="black"/>
                </a:solidFill>
                <a:latin typeface="Arial" pitchFamily="34" charset="0"/>
                <a:ea typeface="Geneva"/>
                <a:cs typeface="Arial" pitchFamily="34" charset="0"/>
              </a:rPr>
              <a:t>a entidades de control social y veedurías </a:t>
            </a:r>
            <a:r>
              <a:rPr lang="es-ES" altLang="es-CO" sz="1200" dirty="0" smtClean="0">
                <a:solidFill>
                  <a:prstClr val="black"/>
                </a:solidFill>
                <a:latin typeface="Arial" pitchFamily="34" charset="0"/>
                <a:ea typeface="Geneva"/>
                <a:cs typeface="Arial" pitchFamily="34" charset="0"/>
              </a:rPr>
              <a:t>ciudadanas</a:t>
            </a:r>
            <a:endParaRPr lang="es-ES"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endParaRPr lang="es-ES" altLang="es-CO" sz="1200" dirty="0" smtClean="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ES" altLang="es-CO" sz="1200" dirty="0" smtClean="0">
                <a:solidFill>
                  <a:prstClr val="black"/>
                </a:solidFill>
                <a:latin typeface="Arial" pitchFamily="34" charset="0"/>
                <a:ea typeface="Geneva"/>
                <a:cs typeface="Arial" pitchFamily="34" charset="0"/>
              </a:rPr>
              <a:t>De las  10  MP realizadas , el 40% de las MP  de la Regional Tolima se realizaron sobre Nutrición y Bienestarina,  el   30% sobre los temas de Primera infancia, el 20% sobre temas de Generaciones con bienestar y el 10 % sobre familias con bienestar   </a:t>
            </a:r>
          </a:p>
          <a:p>
            <a:pPr indent="-182563" algn="just" fontAlgn="base">
              <a:spcBef>
                <a:spcPct val="0"/>
              </a:spcBef>
              <a:spcAft>
                <a:spcPct val="0"/>
              </a:spcAft>
              <a:buFont typeface="Calibri" pitchFamily="34" charset="0"/>
              <a:buAutoNum type="arabicPeriod"/>
            </a:pPr>
            <a:endParaRPr lang="es-ES"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ES" altLang="es-CO" sz="1200" dirty="0">
                <a:solidFill>
                  <a:prstClr val="black"/>
                </a:solidFill>
                <a:latin typeface="Arial" pitchFamily="34" charset="0"/>
                <a:ea typeface="Geneva"/>
                <a:cs typeface="Arial" pitchFamily="34" charset="0"/>
              </a:rPr>
              <a:t>El porcentaje de ejecución </a:t>
            </a:r>
            <a:r>
              <a:rPr lang="es-ES" altLang="es-CO" sz="1200" dirty="0" smtClean="0">
                <a:solidFill>
                  <a:prstClr val="black"/>
                </a:solidFill>
                <a:latin typeface="Arial" pitchFamily="34" charset="0"/>
                <a:ea typeface="Geneva"/>
                <a:cs typeface="Arial" pitchFamily="34" charset="0"/>
              </a:rPr>
              <a:t>total de la Regional es del 100</a:t>
            </a:r>
            <a:r>
              <a:rPr lang="es-ES" altLang="es-CO" sz="1200" b="1" dirty="0" smtClean="0">
                <a:solidFill>
                  <a:prstClr val="black"/>
                </a:solidFill>
                <a:latin typeface="Arial" pitchFamily="34" charset="0"/>
                <a:ea typeface="Geneva"/>
                <a:cs typeface="Arial" pitchFamily="34" charset="0"/>
              </a:rPr>
              <a:t> %. </a:t>
            </a:r>
            <a:endParaRPr lang="es-ES" altLang="es-CO" sz="1200" b="1"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endParaRPr lang="es-ES"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A la Regional Tolima se le ha venido insistiendo que tengan en medio físico y magnético todas las evidencias y soportes de estos eventos, los cuales han compartido.</a:t>
            </a:r>
          </a:p>
          <a:p>
            <a:pPr indent="-182563" algn="just" fontAlgn="base">
              <a:spcBef>
                <a:spcPct val="0"/>
              </a:spcBef>
              <a:spcAft>
                <a:spcPct val="0"/>
              </a:spcAft>
              <a:buFont typeface="Calibri" pitchFamily="34" charset="0"/>
              <a:buAutoNum type="arabicPeriod"/>
            </a:pPr>
            <a:endParaRPr lang="es-CO"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La Regional Tolima ha reportado el </a:t>
            </a:r>
            <a:r>
              <a:rPr lang="es-CO" altLang="es-CO" sz="1200" dirty="0" smtClean="0">
                <a:solidFill>
                  <a:prstClr val="black"/>
                </a:solidFill>
                <a:latin typeface="Arial" pitchFamily="34" charset="0"/>
                <a:ea typeface="Geneva"/>
                <a:cs typeface="Arial" pitchFamily="34" charset="0"/>
              </a:rPr>
              <a:t>100 </a:t>
            </a:r>
            <a:r>
              <a:rPr lang="es-CO" altLang="es-CO" sz="1200" dirty="0" smtClean="0">
                <a:solidFill>
                  <a:prstClr val="black"/>
                </a:solidFill>
                <a:latin typeface="Arial" pitchFamily="34" charset="0"/>
                <a:ea typeface="Geneva"/>
                <a:cs typeface="Arial" pitchFamily="34" charset="0"/>
              </a:rPr>
              <a:t>% de las guías de seguimiento a cumplimiento de </a:t>
            </a:r>
            <a:r>
              <a:rPr lang="es-CO" altLang="es-CO" sz="1200" dirty="0" smtClean="0">
                <a:solidFill>
                  <a:prstClr val="black"/>
                </a:solidFill>
                <a:latin typeface="Arial" pitchFamily="34" charset="0"/>
                <a:ea typeface="Geneva"/>
                <a:cs typeface="Arial" pitchFamily="34" charset="0"/>
              </a:rPr>
              <a:t>compromisos y entregaron un consolidado de cumplimiento.</a:t>
            </a:r>
          </a:p>
          <a:p>
            <a:pPr indent="-182563" algn="just" fontAlgn="base">
              <a:spcBef>
                <a:spcPct val="0"/>
              </a:spcBef>
              <a:spcAft>
                <a:spcPct val="0"/>
              </a:spcAft>
              <a:buFont typeface="Calibri" pitchFamily="34" charset="0"/>
              <a:buAutoNum type="arabicPeriod"/>
            </a:pPr>
            <a:endParaRPr lang="es-CO" altLang="es-CO" sz="1200" dirty="0">
              <a:solidFill>
                <a:prstClr val="black"/>
              </a:solidFill>
              <a:latin typeface="Arial" pitchFamily="34" charset="0"/>
              <a:ea typeface="Geneva"/>
              <a:cs typeface="Arial" pitchFamily="34" charset="0"/>
            </a:endParaRPr>
          </a:p>
          <a:p>
            <a:pPr indent="-182563" algn="just" fontAlgn="base">
              <a:spcBef>
                <a:spcPct val="0"/>
              </a:spcBef>
              <a:spcAft>
                <a:spcPct val="0"/>
              </a:spcAft>
              <a:buFont typeface="Calibri" pitchFamily="34" charset="0"/>
              <a:buAutoNum type="arabicPeriod"/>
            </a:pPr>
            <a:r>
              <a:rPr lang="es-CO" altLang="es-CO" sz="1200" dirty="0" smtClean="0">
                <a:solidFill>
                  <a:prstClr val="black"/>
                </a:solidFill>
                <a:latin typeface="Arial" pitchFamily="34" charset="0"/>
                <a:ea typeface="Geneva"/>
                <a:cs typeface="Arial" pitchFamily="34" charset="0"/>
              </a:rPr>
              <a:t>Entregaron la  evaluación de esta meta  y las proyecciones para el 2016, cuyos aportes se tendrán en cuenta al final de esta presentación. </a:t>
            </a:r>
          </a:p>
          <a:p>
            <a:pPr marL="182563" indent="-182563" algn="just" fontAlgn="base">
              <a:spcBef>
                <a:spcPct val="0"/>
              </a:spcBef>
              <a:spcAft>
                <a:spcPct val="0"/>
              </a:spcAft>
              <a:buFont typeface="Calibri" pitchFamily="34" charset="0"/>
              <a:buAutoNum type="arabicPeriod"/>
            </a:pPr>
            <a:endParaRPr lang="es-CO" altLang="es-CO" sz="1200" dirty="0" smtClean="0">
              <a:solidFill>
                <a:prstClr val="black"/>
              </a:solidFill>
              <a:latin typeface="Arial" pitchFamily="34" charset="0"/>
              <a:ea typeface="Geneva"/>
              <a:cs typeface="Arial" pitchFamily="34" charset="0"/>
            </a:endParaRPr>
          </a:p>
          <a:p>
            <a:pPr marL="182563" indent="-182563" algn="just" fontAlgn="base">
              <a:spcBef>
                <a:spcPct val="0"/>
              </a:spcBef>
              <a:spcAft>
                <a:spcPct val="0"/>
              </a:spcAft>
            </a:pPr>
            <a:r>
              <a:rPr lang="es-CO" altLang="es-CO" sz="1200" dirty="0" smtClean="0">
                <a:solidFill>
                  <a:prstClr val="black"/>
                </a:solidFill>
                <a:latin typeface="Arial" pitchFamily="34" charset="0"/>
                <a:ea typeface="Geneva"/>
                <a:cs typeface="Arial" pitchFamily="34" charset="0"/>
              </a:rPr>
              <a:t> </a:t>
            </a:r>
          </a:p>
          <a:p>
            <a:pPr algn="just" fontAlgn="base">
              <a:spcBef>
                <a:spcPct val="0"/>
              </a:spcBef>
              <a:spcAft>
                <a:spcPct val="0"/>
              </a:spcAft>
              <a:buFont typeface="Calibri" pitchFamily="34" charset="0"/>
              <a:buAutoNum type="arabicPeriod"/>
            </a:pPr>
            <a:endParaRPr lang="es-ES" altLang="es-CO" sz="1200" dirty="0" smtClean="0">
              <a:solidFill>
                <a:prstClr val="black"/>
              </a:solidFill>
              <a:latin typeface="Arial" pitchFamily="34" charset="0"/>
              <a:ea typeface="Geneva"/>
              <a:cs typeface="Arial" pitchFamily="34" charset="0"/>
            </a:endParaRPr>
          </a:p>
          <a:p>
            <a:pPr algn="just" fontAlgn="base">
              <a:spcBef>
                <a:spcPct val="0"/>
              </a:spcBef>
              <a:spcAft>
                <a:spcPct val="0"/>
              </a:spcAft>
              <a:buFont typeface="Calibri" pitchFamily="34" charset="0"/>
              <a:buAutoNum type="arabicPeriod"/>
            </a:pPr>
            <a:endParaRPr lang="es-ES" altLang="es-CO" sz="1200" dirty="0">
              <a:solidFill>
                <a:prstClr val="black"/>
              </a:solidFill>
              <a:latin typeface="Arial" pitchFamily="34" charset="0"/>
              <a:ea typeface="Geneva"/>
              <a:cs typeface="Arial" pitchFamily="34" charset="0"/>
            </a:endParaRPr>
          </a:p>
          <a:p>
            <a:pPr algn="just" fontAlgn="base">
              <a:spcBef>
                <a:spcPct val="0"/>
              </a:spcBef>
              <a:spcAft>
                <a:spcPct val="0"/>
              </a:spcAft>
            </a:pPr>
            <a:endParaRPr lang="es-CO" sz="1200" dirty="0">
              <a:solidFill>
                <a:prstClr val="black"/>
              </a:solidFill>
              <a:latin typeface="Arial" pitchFamily="34" charset="0"/>
              <a:ea typeface="Geneva" charset="0"/>
              <a:cs typeface="Arial" pitchFamily="34" charset="0"/>
            </a:endParaRPr>
          </a:p>
          <a:p>
            <a:pPr marL="457200" indent="-457200" algn="just" defTabSz="457200" fontAlgn="base">
              <a:lnSpc>
                <a:spcPct val="114000"/>
              </a:lnSpc>
              <a:spcAft>
                <a:spcPts val="600"/>
              </a:spcAft>
              <a:buFont typeface="Arial" charset="0"/>
              <a:buNone/>
              <a:defRPr/>
            </a:pPr>
            <a:r>
              <a:rPr lang="es-CO" sz="1200" dirty="0">
                <a:solidFill>
                  <a:prstClr val="black"/>
                </a:solidFill>
                <a:latin typeface="Arial" pitchFamily="34" charset="0"/>
                <a:ea typeface="Geneva" charset="0"/>
                <a:cs typeface="Arial" pitchFamily="34" charset="0"/>
              </a:rPr>
              <a:t>  </a:t>
            </a:r>
            <a:endParaRPr lang="es-CO" sz="1200" b="1" dirty="0">
              <a:solidFill>
                <a:prstClr val="black"/>
              </a:solidFill>
              <a:latin typeface="Arial" pitchFamily="34" charset="0"/>
              <a:ea typeface="Geneva" charset="0"/>
              <a:cs typeface="Arial" pitchFamily="34" charset="0"/>
            </a:endParaRPr>
          </a:p>
          <a:p>
            <a:pPr marL="457200" indent="-457200" algn="just" defTabSz="457200" fontAlgn="base">
              <a:lnSpc>
                <a:spcPct val="114000"/>
              </a:lnSpc>
              <a:spcAft>
                <a:spcPts val="600"/>
              </a:spcAft>
              <a:buFont typeface="Arial" charset="0"/>
              <a:buNone/>
              <a:defRPr/>
            </a:pPr>
            <a:r>
              <a:rPr lang="es-CO" sz="1200" b="1" dirty="0">
                <a:solidFill>
                  <a:prstClr val="black"/>
                </a:solidFill>
                <a:latin typeface="Arial" pitchFamily="34" charset="0"/>
                <a:ea typeface="Geneva" charset="0"/>
                <a:cs typeface="Arial" pitchFamily="34" charset="0"/>
              </a:rPr>
              <a:t>        </a:t>
            </a:r>
          </a:p>
        </p:txBody>
      </p:sp>
    </p:spTree>
    <p:extLst>
      <p:ext uri="{BB962C8B-B14F-4D97-AF65-F5344CB8AC3E}">
        <p14:creationId xmlns:p14="http://schemas.microsoft.com/office/powerpoint/2010/main" val="3946575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00250" y="1186813"/>
            <a:ext cx="8407021" cy="5337295"/>
          </a:xfrm>
          <a:prstGeom prst="rect">
            <a:avLst/>
          </a:prstGeom>
          <a:noFill/>
        </p:spPr>
        <p:txBody>
          <a:bodyPr wrap="square" rtlCol="0">
            <a:spAutoFit/>
          </a:bodyPr>
          <a:lstStyle/>
          <a:p>
            <a:pPr marL="171450" lvl="0" indent="-171450" algn="just">
              <a:buFont typeface="Arial" panose="020B0604020202020204" pitchFamily="34" charset="0"/>
              <a:buChar char="•"/>
            </a:pPr>
            <a:r>
              <a:rPr lang="es-CO" sz="1400" dirty="0">
                <a:latin typeface="Arial" panose="020B0604020202020204" pitchFamily="34" charset="0"/>
                <a:cs typeface="Arial" panose="020B0604020202020204" pitchFamily="34" charset="0"/>
              </a:rPr>
              <a:t>Que la asignación de  recursos para el desarrollo de las mesas públicas y  la RPC  llegue a tiempo  y desde principio de año, para poderlo ejecutar en las fechas correspondientes. (Responsabilidad del Nivel Nacional y Regional)</a:t>
            </a:r>
          </a:p>
          <a:p>
            <a:pPr marL="171450" lvl="0" indent="-171450" algn="just">
              <a:buFont typeface="Arial" panose="020B0604020202020204" pitchFamily="34" charset="0"/>
              <a:buChar char="•"/>
            </a:pPr>
            <a:r>
              <a:rPr lang="es-CO" sz="1400" dirty="0">
                <a:latin typeface="Arial" panose="020B0604020202020204" pitchFamily="34" charset="0"/>
                <a:cs typeface="Arial" panose="020B0604020202020204" pitchFamily="34" charset="0"/>
              </a:rPr>
              <a:t>Contar con un operador que brinde el servicio de logística integral tanto para las mesas públicas como para la rendición de cuentas. (Responsabilidad Regional)</a:t>
            </a:r>
          </a:p>
          <a:p>
            <a:pPr marL="171450" lvl="0" indent="-171450" algn="just">
              <a:buFont typeface="Arial" panose="020B0604020202020204" pitchFamily="34" charset="0"/>
              <a:buChar char="•"/>
            </a:pPr>
            <a:r>
              <a:rPr lang="es-CO" sz="1400" dirty="0" smtClean="0">
                <a:latin typeface="Arial" panose="020B0604020202020204" pitchFamily="34" charset="0"/>
                <a:cs typeface="Arial" panose="020B0604020202020204" pitchFamily="34" charset="0"/>
              </a:rPr>
              <a:t>Ajustar </a:t>
            </a:r>
            <a:r>
              <a:rPr lang="es-CO" sz="1400" dirty="0">
                <a:latin typeface="Arial" panose="020B0604020202020204" pitchFamily="34" charset="0"/>
                <a:cs typeface="Arial" panose="020B0604020202020204" pitchFamily="34" charset="0"/>
              </a:rPr>
              <a:t> los recursos asignados para realizar las  mesas públicas y rendición de cuentas. (Responsabilidad Regional)</a:t>
            </a:r>
          </a:p>
          <a:p>
            <a:pPr marL="171450" lvl="0" indent="-171450" algn="just">
              <a:buFont typeface="Arial" panose="020B0604020202020204" pitchFamily="34" charset="0"/>
              <a:buChar char="•"/>
            </a:pPr>
            <a:r>
              <a:rPr lang="es-CO" sz="1400" dirty="0">
                <a:latin typeface="Arial" panose="020B0604020202020204" pitchFamily="34" charset="0"/>
                <a:cs typeface="Arial" panose="020B0604020202020204" pitchFamily="34" charset="0"/>
              </a:rPr>
              <a:t>Promover y consolidar la participación real  de los  entes de control. (Responsabilidad Regional y Zonal).</a:t>
            </a:r>
          </a:p>
          <a:p>
            <a:pPr marL="171450" lvl="0" indent="-171450" algn="just">
              <a:buFont typeface="Arial" panose="020B0604020202020204" pitchFamily="34" charset="0"/>
              <a:buChar char="•"/>
            </a:pPr>
            <a:r>
              <a:rPr lang="es-CO" sz="1400" dirty="0">
                <a:latin typeface="Arial" panose="020B0604020202020204" pitchFamily="34" charset="0"/>
                <a:cs typeface="Arial" panose="020B0604020202020204" pitchFamily="34" charset="0"/>
              </a:rPr>
              <a:t>Generar estrategias para que la comunidad se informe mucho más de las acciones del proceso de rendición de cuentas, se entere de toda la información que se brinda   y se comprometa a ser protagonista de las transformaciones sociales. (Responsabilidad Regional y Zonal).</a:t>
            </a:r>
          </a:p>
          <a:p>
            <a:pPr marL="171450" lvl="0" indent="-171450" algn="just">
              <a:buFont typeface="Arial" panose="020B0604020202020204" pitchFamily="34" charset="0"/>
              <a:buChar char="•"/>
            </a:pPr>
            <a:r>
              <a:rPr lang="es-CO" sz="1400" dirty="0">
                <a:latin typeface="Arial" panose="020B0604020202020204" pitchFamily="34" charset="0"/>
                <a:cs typeface="Arial" panose="020B0604020202020204" pitchFamily="34" charset="0"/>
              </a:rPr>
              <a:t>Publicar un informe de Rendición de Cuentas adaptado para niños, niñas, adolescentes y jóvenes. (Responsabilidad Regional ).</a:t>
            </a:r>
          </a:p>
          <a:p>
            <a:pPr marL="171450" lvl="0" indent="-171450" algn="just">
              <a:buFont typeface="Arial" panose="020B0604020202020204" pitchFamily="34" charset="0"/>
              <a:buChar char="•"/>
            </a:pPr>
            <a:r>
              <a:rPr lang="es-CO" sz="1400" dirty="0">
                <a:latin typeface="Arial" panose="020B0604020202020204" pitchFamily="34" charset="0"/>
                <a:cs typeface="Arial" panose="020B0604020202020204" pitchFamily="34" charset="0"/>
              </a:rPr>
              <a:t>Garantizar que el equipo  de comunicaciones cuenta con diferentes medios técnicos  que les facilite realizar su trabajo.(Responsabilidad Regional ).</a:t>
            </a:r>
          </a:p>
          <a:p>
            <a:pPr marL="171450" lvl="0" indent="-171450" algn="just">
              <a:buFont typeface="Arial" panose="020B0604020202020204" pitchFamily="34" charset="0"/>
              <a:buChar char="•"/>
            </a:pPr>
            <a:r>
              <a:rPr lang="es-CO" sz="1400" dirty="0">
                <a:latin typeface="Arial" panose="020B0604020202020204" pitchFamily="34" charset="0"/>
                <a:cs typeface="Arial" panose="020B0604020202020204" pitchFamily="34" charset="0"/>
              </a:rPr>
              <a:t>Lograr la participación de los entes de control en el proceso de Rendición Público de Cuentas.</a:t>
            </a:r>
          </a:p>
          <a:p>
            <a:pPr marL="171450" lvl="0" indent="-171450" algn="just">
              <a:buFont typeface="Arial" panose="020B0604020202020204" pitchFamily="34" charset="0"/>
              <a:buChar char="•"/>
            </a:pPr>
            <a:r>
              <a:rPr lang="es-CO" sz="1400" dirty="0">
                <a:latin typeface="Arial" panose="020B0604020202020204" pitchFamily="34" charset="0"/>
                <a:cs typeface="Arial" panose="020B0604020202020204" pitchFamily="34" charset="0"/>
              </a:rPr>
              <a:t>Publicar un informe de Rendición de Cuentas adaptado para niños, niñas, adolescentes y jóvenes.</a:t>
            </a:r>
          </a:p>
          <a:p>
            <a:pPr marL="171450" lvl="0" indent="-171450" algn="just">
              <a:buFont typeface="Arial" panose="020B0604020202020204" pitchFamily="34" charset="0"/>
              <a:buChar char="•"/>
            </a:pPr>
            <a:r>
              <a:rPr lang="es-CO" sz="1400" dirty="0">
                <a:latin typeface="Arial" panose="020B0604020202020204" pitchFamily="34" charset="0"/>
                <a:cs typeface="Arial" panose="020B0604020202020204" pitchFamily="34" charset="0"/>
              </a:rPr>
              <a:t>En las mesas publicas promover mayor participación de las veedurías que realizan control social de los programas del ICBF. </a:t>
            </a:r>
          </a:p>
          <a:p>
            <a:pPr marL="171450" indent="-171450" algn="just">
              <a:buFont typeface="Arial" panose="020B0604020202020204" pitchFamily="34" charset="0"/>
              <a:buChar char="•"/>
            </a:pPr>
            <a:r>
              <a:rPr lang="es-CO" sz="1400" dirty="0">
                <a:latin typeface="Arial" panose="020B0604020202020204" pitchFamily="34" charset="0"/>
                <a:cs typeface="Arial" panose="020B0604020202020204" pitchFamily="34" charset="0"/>
              </a:rPr>
              <a:t>Mejorar los mecanismos de participación tales como: los formatos de preguntas escritas, publicación del informe de rendición de cuentas con antelación para que pueda ser revisado por la comunidad.</a:t>
            </a:r>
          </a:p>
          <a:p>
            <a:pPr marL="171450" indent="-171450" algn="just">
              <a:buFont typeface="Arial" panose="020B0604020202020204" pitchFamily="34" charset="0"/>
              <a:buChar char="•"/>
            </a:pPr>
            <a:r>
              <a:rPr lang="es-CO" sz="1400" dirty="0">
                <a:latin typeface="Arial" panose="020B0604020202020204" pitchFamily="34" charset="0"/>
                <a:cs typeface="Arial" panose="020B0604020202020204" pitchFamily="34" charset="0"/>
              </a:rPr>
              <a:t>Aumentar los niveles de participación y compromiso de los entes territoriales.</a:t>
            </a:r>
          </a:p>
          <a:p>
            <a:pPr algn="just">
              <a:lnSpc>
                <a:spcPct val="150000"/>
              </a:lnSpc>
            </a:pPr>
            <a:endParaRPr lang="es-CO" sz="1400" dirty="0"/>
          </a:p>
        </p:txBody>
      </p:sp>
      <p:sp>
        <p:nvSpPr>
          <p:cNvPr id="3" name="2 CuadroTexto"/>
          <p:cNvSpPr txBox="1"/>
          <p:nvPr/>
        </p:nvSpPr>
        <p:spPr>
          <a:xfrm>
            <a:off x="122830" y="177421"/>
            <a:ext cx="6714698" cy="646331"/>
          </a:xfrm>
          <a:prstGeom prst="rect">
            <a:avLst/>
          </a:prstGeom>
          <a:noFill/>
        </p:spPr>
        <p:txBody>
          <a:bodyPr wrap="square" rtlCol="0">
            <a:spAutoFit/>
          </a:bodyPr>
          <a:lstStyle/>
          <a:p>
            <a:r>
              <a:rPr lang="es-CO" b="1" dirty="0" smtClean="0">
                <a:solidFill>
                  <a:schemeClr val="bg1"/>
                </a:solidFill>
                <a:latin typeface="Arial" pitchFamily="34" charset="0"/>
                <a:cs typeface="Arial" pitchFamily="34" charset="0"/>
              </a:rPr>
              <a:t>Como proyecciones generales  a  la Tolima  le correspondió  para el 2015 enfatizar en los siguientes aspectos : </a:t>
            </a:r>
            <a:endParaRPr lang="es-CO" dirty="0">
              <a:solidFill>
                <a:schemeClr val="bg1"/>
              </a:solidFill>
            </a:endParaRPr>
          </a:p>
        </p:txBody>
      </p:sp>
    </p:spTree>
    <p:extLst>
      <p:ext uri="{BB962C8B-B14F-4D97-AF65-F5344CB8AC3E}">
        <p14:creationId xmlns:p14="http://schemas.microsoft.com/office/powerpoint/2010/main" val="7605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8"/>
          <p:cNvSpPr txBox="1">
            <a:spLocks noChangeArrowheads="1"/>
          </p:cNvSpPr>
          <p:nvPr/>
        </p:nvSpPr>
        <p:spPr bwMode="auto">
          <a:xfrm>
            <a:off x="0" y="4821451"/>
            <a:ext cx="5847023" cy="1433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lnSpc>
                <a:spcPct val="80000"/>
              </a:lnSpc>
            </a:pPr>
            <a:r>
              <a:rPr lang="es-CO" sz="3600" dirty="0">
                <a:solidFill>
                  <a:srgbClr val="595959"/>
                </a:solidFill>
              </a:rPr>
              <a:t>Compromisos de las MP por </a:t>
            </a:r>
            <a:r>
              <a:rPr lang="es-CO" sz="3600" dirty="0" smtClean="0">
                <a:solidFill>
                  <a:srgbClr val="595959"/>
                </a:solidFill>
              </a:rPr>
              <a:t>Cada </a:t>
            </a:r>
            <a:r>
              <a:rPr lang="es-CO" sz="3600" dirty="0">
                <a:solidFill>
                  <a:srgbClr val="595959"/>
                </a:solidFill>
              </a:rPr>
              <a:t>CZ </a:t>
            </a:r>
            <a:r>
              <a:rPr lang="es-CO" sz="3600" dirty="0" smtClean="0">
                <a:solidFill>
                  <a:srgbClr val="595959"/>
                </a:solidFill>
              </a:rPr>
              <a:t> y la RPC de la Regional Tolima  2015 </a:t>
            </a:r>
            <a:endParaRPr lang="es-ES" sz="3600" dirty="0">
              <a:solidFill>
                <a:srgbClr val="595959"/>
              </a:solidFill>
            </a:endParaRPr>
          </a:p>
        </p:txBody>
      </p:sp>
    </p:spTree>
    <p:extLst>
      <p:ext uri="{BB962C8B-B14F-4D97-AF65-F5344CB8AC3E}">
        <p14:creationId xmlns:p14="http://schemas.microsoft.com/office/powerpoint/2010/main" val="173155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9"/>
          <p:cNvSpPr txBox="1">
            <a:spLocks noChangeArrowheads="1"/>
          </p:cNvSpPr>
          <p:nvPr/>
        </p:nvSpPr>
        <p:spPr bwMode="auto">
          <a:xfrm>
            <a:off x="0" y="87312"/>
            <a:ext cx="70447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s-ES" b="1" dirty="0" smtClean="0">
                <a:solidFill>
                  <a:schemeClr val="bg1"/>
                </a:solidFill>
              </a:rPr>
              <a:t>Compromisos adquiridos en la </a:t>
            </a:r>
          </a:p>
          <a:p>
            <a:r>
              <a:rPr lang="es-ES" b="1" dirty="0" smtClean="0">
                <a:solidFill>
                  <a:schemeClr val="bg1"/>
                </a:solidFill>
              </a:rPr>
              <a:t>MP del Municipio de </a:t>
            </a:r>
            <a:r>
              <a:rPr lang="es-CO" b="1" dirty="0" smtClean="0">
                <a:solidFill>
                  <a:schemeClr val="bg1"/>
                </a:solidFill>
              </a:rPr>
              <a:t>Líbano  </a:t>
            </a:r>
            <a:r>
              <a:rPr lang="es-ES" b="1" dirty="0" smtClean="0">
                <a:solidFill>
                  <a:schemeClr val="bg1"/>
                </a:solidFill>
              </a:rPr>
              <a:t>durante el 2015  </a:t>
            </a:r>
            <a:endParaRPr lang="es-ES" b="1" dirty="0">
              <a:solidFill>
                <a:schemeClr val="bg1"/>
              </a:solidFill>
            </a:endParaRPr>
          </a:p>
        </p:txBody>
      </p:sp>
      <p:sp>
        <p:nvSpPr>
          <p:cNvPr id="2" name="1 CuadroTexto"/>
          <p:cNvSpPr txBox="1"/>
          <p:nvPr/>
        </p:nvSpPr>
        <p:spPr>
          <a:xfrm>
            <a:off x="191069" y="1269242"/>
            <a:ext cx="8639032" cy="5124480"/>
          </a:xfrm>
          <a:prstGeom prst="rect">
            <a:avLst/>
          </a:prstGeom>
          <a:noFill/>
        </p:spPr>
        <p:txBody>
          <a:bodyPr wrap="square" rtlCol="0">
            <a:spAutoFit/>
          </a:bodyPr>
          <a:lstStyle/>
          <a:p>
            <a:r>
              <a:rPr lang="es-CO" b="1" u="sng" dirty="0" smtClean="0"/>
              <a:t>De la MP  del Municipio de  </a:t>
            </a:r>
            <a:r>
              <a:rPr lang="es-CO" b="1" u="sng" dirty="0" smtClean="0"/>
              <a:t>Líbano  </a:t>
            </a:r>
            <a:r>
              <a:rPr lang="es-CO" b="1" u="sng" dirty="0" smtClean="0"/>
              <a:t>del CZ </a:t>
            </a:r>
            <a:r>
              <a:rPr lang="es-CO" b="1" u="sng" dirty="0" smtClean="0"/>
              <a:t>Líbano </a:t>
            </a:r>
            <a:r>
              <a:rPr lang="es-CO" dirty="0" smtClean="0"/>
              <a:t>realizada  </a:t>
            </a:r>
            <a:r>
              <a:rPr lang="es-CO" dirty="0" smtClean="0"/>
              <a:t>el </a:t>
            </a:r>
            <a:r>
              <a:rPr lang="es-CO" dirty="0" smtClean="0"/>
              <a:t>13 </a:t>
            </a:r>
            <a:r>
              <a:rPr lang="es-CO" dirty="0" smtClean="0"/>
              <a:t>de </a:t>
            </a:r>
            <a:r>
              <a:rPr lang="es-CO" dirty="0" smtClean="0"/>
              <a:t>agosto  </a:t>
            </a:r>
            <a:r>
              <a:rPr lang="es-CO" dirty="0" smtClean="0"/>
              <a:t>de  2015 se sugirió  </a:t>
            </a:r>
            <a:r>
              <a:rPr lang="es-CO" dirty="0"/>
              <a:t>hacer seguimiento  a  los </a:t>
            </a:r>
            <a:r>
              <a:rPr lang="es-CO" dirty="0" smtClean="0"/>
              <a:t>siguientes compromisos</a:t>
            </a:r>
            <a:r>
              <a:rPr lang="es-CO" dirty="0" smtClean="0"/>
              <a:t>:</a:t>
            </a:r>
            <a:endParaRPr lang="es-CO" dirty="0" smtClean="0"/>
          </a:p>
          <a:p>
            <a:endParaRPr lang="es-CO" dirty="0"/>
          </a:p>
          <a:p>
            <a:pPr marL="285750" lvl="0" indent="-285750">
              <a:lnSpc>
                <a:spcPct val="150000"/>
              </a:lnSpc>
              <a:spcAft>
                <a:spcPts val="600"/>
              </a:spcAft>
              <a:buFont typeface="Arial" panose="020B0604020202020204" pitchFamily="34" charset="0"/>
              <a:buChar char="•"/>
            </a:pPr>
            <a:r>
              <a:rPr lang="es-CO" dirty="0"/>
              <a:t>Recoger las inquietudes de los  beneficiarios para  aplicar correctivos en primera infancia.</a:t>
            </a:r>
          </a:p>
          <a:p>
            <a:pPr>
              <a:lnSpc>
                <a:spcPct val="150000"/>
              </a:lnSpc>
              <a:spcAft>
                <a:spcPts val="600"/>
              </a:spcAft>
            </a:pPr>
            <a:r>
              <a:rPr lang="es-CO" b="1" dirty="0"/>
              <a:t>De la encuesta sugiero rescatar las siguientes inquietudes de la comunidad:</a:t>
            </a:r>
          </a:p>
          <a:p>
            <a:pPr marL="285750" lvl="0" indent="-285750">
              <a:lnSpc>
                <a:spcPct val="150000"/>
              </a:lnSpc>
              <a:spcAft>
                <a:spcPts val="600"/>
              </a:spcAft>
              <a:buFont typeface="Arial" panose="020B0604020202020204" pitchFamily="34" charset="0"/>
              <a:buChar char="•"/>
            </a:pPr>
            <a:r>
              <a:rPr lang="es-CO" dirty="0"/>
              <a:t>Buscar alternativas para repetir estos eventos más seguido.</a:t>
            </a:r>
          </a:p>
          <a:p>
            <a:pPr marL="285750" lvl="0" indent="-285750">
              <a:lnSpc>
                <a:spcPct val="150000"/>
              </a:lnSpc>
              <a:spcAft>
                <a:spcPts val="600"/>
              </a:spcAft>
              <a:buFont typeface="Arial" panose="020B0604020202020204" pitchFamily="34" charset="0"/>
              <a:buChar char="•"/>
            </a:pPr>
            <a:r>
              <a:rPr lang="es-CO" dirty="0"/>
              <a:t>Promover la participación de  un mayor número de padres de familia participando.</a:t>
            </a:r>
          </a:p>
          <a:p>
            <a:pPr marL="285750" lvl="0" indent="-285750">
              <a:lnSpc>
                <a:spcPct val="150000"/>
              </a:lnSpc>
              <a:spcAft>
                <a:spcPts val="600"/>
              </a:spcAft>
              <a:buFont typeface="Arial" panose="020B0604020202020204" pitchFamily="34" charset="0"/>
              <a:buChar char="•"/>
            </a:pPr>
            <a:r>
              <a:rPr lang="es-CO" dirty="0"/>
              <a:t>Fomentar más la asistencia a reuniones por parte de los padres de familia.</a:t>
            </a:r>
          </a:p>
          <a:p>
            <a:pPr marL="285750" lvl="0" indent="-285750">
              <a:lnSpc>
                <a:spcPct val="150000"/>
              </a:lnSpc>
              <a:spcAft>
                <a:spcPts val="600"/>
              </a:spcAft>
              <a:buFont typeface="Arial" panose="020B0604020202020204" pitchFamily="34" charset="0"/>
              <a:buChar char="•"/>
            </a:pPr>
            <a:r>
              <a:rPr lang="es-CO" dirty="0"/>
              <a:t>Atender la solicitud para que el  programa FAMI no se cierre por este año 2015.</a:t>
            </a:r>
          </a:p>
          <a:p>
            <a:pPr marL="285750" lvl="0" indent="-285750">
              <a:lnSpc>
                <a:spcPct val="150000"/>
              </a:lnSpc>
              <a:spcAft>
                <a:spcPts val="600"/>
              </a:spcAft>
              <a:buFont typeface="Arial" panose="020B0604020202020204" pitchFamily="34" charset="0"/>
              <a:buChar char="•"/>
            </a:pPr>
            <a:r>
              <a:rPr lang="es-CO" dirty="0"/>
              <a:t>Promover la presencia del ente Territorial y hacer  partícipe a las autoridades entre otras al alcalde.</a:t>
            </a:r>
          </a:p>
        </p:txBody>
      </p:sp>
    </p:spTree>
    <p:extLst>
      <p:ext uri="{BB962C8B-B14F-4D97-AF65-F5344CB8AC3E}">
        <p14:creationId xmlns:p14="http://schemas.microsoft.com/office/powerpoint/2010/main" val="435979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9"/>
          <p:cNvSpPr txBox="1">
            <a:spLocks noChangeArrowheads="1"/>
          </p:cNvSpPr>
          <p:nvPr/>
        </p:nvSpPr>
        <p:spPr bwMode="auto">
          <a:xfrm>
            <a:off x="0" y="87312"/>
            <a:ext cx="70447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s-ES" b="1" dirty="0" smtClean="0">
                <a:solidFill>
                  <a:schemeClr val="bg1"/>
                </a:solidFill>
              </a:rPr>
              <a:t>Compromisos adquiridos en la </a:t>
            </a:r>
          </a:p>
          <a:p>
            <a:r>
              <a:rPr lang="es-ES" b="1" dirty="0" smtClean="0">
                <a:solidFill>
                  <a:schemeClr val="bg1"/>
                </a:solidFill>
              </a:rPr>
              <a:t>MP del Municipio de </a:t>
            </a:r>
            <a:r>
              <a:rPr lang="es-CO" b="1" dirty="0" smtClean="0">
                <a:solidFill>
                  <a:schemeClr val="bg1"/>
                </a:solidFill>
              </a:rPr>
              <a:t>Ortega  </a:t>
            </a:r>
            <a:r>
              <a:rPr lang="es-ES" b="1" dirty="0" smtClean="0">
                <a:solidFill>
                  <a:schemeClr val="bg1"/>
                </a:solidFill>
              </a:rPr>
              <a:t>durante el 2015  </a:t>
            </a:r>
            <a:endParaRPr lang="es-ES" b="1" dirty="0">
              <a:solidFill>
                <a:schemeClr val="bg1"/>
              </a:solidFill>
            </a:endParaRPr>
          </a:p>
        </p:txBody>
      </p:sp>
      <p:sp>
        <p:nvSpPr>
          <p:cNvPr id="3" name="2 CuadroTexto"/>
          <p:cNvSpPr txBox="1"/>
          <p:nvPr/>
        </p:nvSpPr>
        <p:spPr>
          <a:xfrm>
            <a:off x="191069" y="1105469"/>
            <a:ext cx="8639032" cy="5663089"/>
          </a:xfrm>
          <a:prstGeom prst="rect">
            <a:avLst/>
          </a:prstGeom>
          <a:noFill/>
        </p:spPr>
        <p:txBody>
          <a:bodyPr wrap="square" rtlCol="0">
            <a:spAutoFit/>
          </a:bodyPr>
          <a:lstStyle/>
          <a:p>
            <a:r>
              <a:rPr lang="es-CO" b="1" u="sng" dirty="0" smtClean="0"/>
              <a:t>De la MP  del Municipio de  </a:t>
            </a:r>
            <a:r>
              <a:rPr lang="es-CO" b="1" u="sng" dirty="0" smtClean="0"/>
              <a:t>Ortega  </a:t>
            </a:r>
            <a:r>
              <a:rPr lang="es-CO" b="1" u="sng" dirty="0" smtClean="0"/>
              <a:t>del CZ </a:t>
            </a:r>
            <a:r>
              <a:rPr lang="es-CO" b="1" u="sng" dirty="0" smtClean="0"/>
              <a:t>Espinal </a:t>
            </a:r>
            <a:r>
              <a:rPr lang="es-CO" dirty="0" smtClean="0"/>
              <a:t>realizada  </a:t>
            </a:r>
            <a:r>
              <a:rPr lang="es-CO" dirty="0" smtClean="0"/>
              <a:t>el </a:t>
            </a:r>
            <a:r>
              <a:rPr lang="es-CO" dirty="0" smtClean="0"/>
              <a:t>21 </a:t>
            </a:r>
            <a:r>
              <a:rPr lang="es-CO" dirty="0" smtClean="0"/>
              <a:t>de </a:t>
            </a:r>
            <a:r>
              <a:rPr lang="es-CO" dirty="0" smtClean="0"/>
              <a:t>agosto de  </a:t>
            </a:r>
            <a:r>
              <a:rPr lang="es-CO" dirty="0" smtClean="0"/>
              <a:t>2015 se sugirió  hacer seguimiento  a  los siguientes compromisos</a:t>
            </a:r>
            <a:r>
              <a:rPr lang="es-CO" dirty="0" smtClean="0"/>
              <a:t>: </a:t>
            </a:r>
          </a:p>
          <a:p>
            <a:endParaRPr lang="es-CO" dirty="0" smtClean="0"/>
          </a:p>
          <a:p>
            <a:pPr marL="285750" lvl="0" indent="-285750">
              <a:buFont typeface="Arial" panose="020B0604020202020204" pitchFamily="34" charset="0"/>
              <a:buChar char="•"/>
            </a:pPr>
            <a:r>
              <a:rPr lang="es-CO" sz="1500" dirty="0" smtClean="0"/>
              <a:t>Verificar </a:t>
            </a:r>
            <a:r>
              <a:rPr lang="es-CO" sz="1500" dirty="0"/>
              <a:t>que se envíe  a los Representantes Legales del Programa Apoyo al Fortalecimiento de Grupos Étnicos de Ortega los recetarios de Bienestarina.</a:t>
            </a:r>
          </a:p>
          <a:p>
            <a:pPr marL="285750" lvl="0" indent="-285750">
              <a:buFont typeface="Arial" panose="020B0604020202020204" pitchFamily="34" charset="0"/>
              <a:buChar char="•"/>
            </a:pPr>
            <a:r>
              <a:rPr lang="es-CO" sz="1500" dirty="0"/>
              <a:t>Verificar que se envíe al coordinador Fabio Tovar recetario de bienestarina para trabajar tema con la comunidad</a:t>
            </a:r>
          </a:p>
          <a:p>
            <a:pPr marL="285750" lvl="0" indent="-285750">
              <a:buFont typeface="Arial" panose="020B0604020202020204" pitchFamily="34" charset="0"/>
              <a:buChar char="•"/>
            </a:pPr>
            <a:r>
              <a:rPr lang="es-CO" sz="1500" dirty="0"/>
              <a:t>Verificar que se presente la solicitud a la Sede Nacional por parte del  operador Santa margarita Maria (externado con discapacidad)</a:t>
            </a:r>
          </a:p>
          <a:p>
            <a:pPr marL="285750" lvl="0" indent="-285750">
              <a:buFont typeface="Arial" panose="020B0604020202020204" pitchFamily="34" charset="0"/>
              <a:buChar char="•"/>
            </a:pPr>
            <a:r>
              <a:rPr lang="es-CO" sz="1500" dirty="0"/>
              <a:t>Garantizar que se haga la reunión con el  señor Humberto Tapiero, gobernador de la Comunidad Chapinero Loani Toy, con la  comunidad beneficiaria del programa modalidad familiar para la socialización del mismo. </a:t>
            </a:r>
          </a:p>
          <a:p>
            <a:pPr marL="285750" lvl="0" indent="-285750">
              <a:buFont typeface="Arial" panose="020B0604020202020204" pitchFamily="34" charset="0"/>
              <a:buChar char="•"/>
            </a:pPr>
            <a:r>
              <a:rPr lang="es-CO" sz="1500" dirty="0"/>
              <a:t>Atender la solicitud  del señor Dagoberto Moreno de la vereda Pijao Mesones, para revisar la problemática en adolescentes de la comunidad.  </a:t>
            </a:r>
          </a:p>
          <a:p>
            <a:pPr marL="285750" lvl="0" indent="-285750">
              <a:buFont typeface="Arial" panose="020B0604020202020204" pitchFamily="34" charset="0"/>
              <a:buChar char="•"/>
            </a:pPr>
            <a:r>
              <a:rPr lang="es-CO" sz="1500" dirty="0"/>
              <a:t>Brindar apoyo al Representante de la comunidad de Vergel, para revisar la problemática de consumo de SPA y embarazos en adolescentes.  </a:t>
            </a:r>
          </a:p>
          <a:p>
            <a:pPr marL="285750" lvl="0" indent="-285750">
              <a:buFont typeface="Arial" panose="020B0604020202020204" pitchFamily="34" charset="0"/>
              <a:buChar char="•"/>
            </a:pPr>
            <a:r>
              <a:rPr lang="es-CO" sz="1500" dirty="0"/>
              <a:t>Verificar que se estudie la posibilidad de asignar recursos económicos para proyectos productivos a  las veredas   y  Primavera.</a:t>
            </a:r>
          </a:p>
          <a:p>
            <a:pPr marL="285750" lvl="0" indent="-285750">
              <a:buFont typeface="Arial" panose="020B0604020202020204" pitchFamily="34" charset="0"/>
              <a:buChar char="•"/>
            </a:pPr>
            <a:r>
              <a:rPr lang="es-CO" sz="1500" dirty="0"/>
              <a:t>Verificar que se consulte a la Regional  Tolima si hay concurrencia con los NNA beneficiarios del programa Territorios Étnicos con  los Primera Infancia. </a:t>
            </a:r>
          </a:p>
          <a:p>
            <a:pPr marL="285750" lvl="0" indent="-285750">
              <a:buFont typeface="Arial" panose="020B0604020202020204" pitchFamily="34" charset="0"/>
              <a:buChar char="•"/>
            </a:pPr>
            <a:r>
              <a:rPr lang="es-CO" sz="1500" dirty="0"/>
              <a:t>Revisar el programa modalidad familiar en el marco del componente diferencial si aplica o no aplica.  </a:t>
            </a:r>
          </a:p>
          <a:p>
            <a:pPr marL="285750" lvl="0" indent="-285750">
              <a:buFont typeface="Arial" panose="020B0604020202020204" pitchFamily="34" charset="0"/>
              <a:buChar char="•"/>
            </a:pPr>
            <a:r>
              <a:rPr lang="es-CO" sz="1500" dirty="0"/>
              <a:t>Verificar que se haga seguimiento  a la entrega de complementos de Modalidad familiar.</a:t>
            </a:r>
          </a:p>
          <a:p>
            <a:pPr marL="285750" indent="-285750">
              <a:spcBef>
                <a:spcPts val="600"/>
              </a:spcBef>
              <a:spcAft>
                <a:spcPts val="600"/>
              </a:spcAft>
              <a:buFont typeface="Arial" panose="020B0604020202020204" pitchFamily="34" charset="0"/>
              <a:buChar char="•"/>
            </a:pPr>
            <a:endParaRPr lang="es-CO" dirty="0"/>
          </a:p>
        </p:txBody>
      </p:sp>
    </p:spTree>
    <p:extLst>
      <p:ext uri="{BB962C8B-B14F-4D97-AF65-F5344CB8AC3E}">
        <p14:creationId xmlns:p14="http://schemas.microsoft.com/office/powerpoint/2010/main" val="3641927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9"/>
          <p:cNvSpPr txBox="1">
            <a:spLocks noChangeArrowheads="1"/>
          </p:cNvSpPr>
          <p:nvPr/>
        </p:nvSpPr>
        <p:spPr bwMode="auto">
          <a:xfrm>
            <a:off x="0" y="87312"/>
            <a:ext cx="70447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s-ES" b="1" dirty="0" smtClean="0">
                <a:solidFill>
                  <a:schemeClr val="bg1"/>
                </a:solidFill>
              </a:rPr>
              <a:t>Compromisos adquiridos en </a:t>
            </a:r>
            <a:r>
              <a:rPr lang="es-ES" b="1" dirty="0" smtClean="0">
                <a:solidFill>
                  <a:schemeClr val="bg1"/>
                </a:solidFill>
              </a:rPr>
              <a:t>la MP </a:t>
            </a:r>
            <a:r>
              <a:rPr lang="es-ES" b="1" dirty="0" smtClean="0">
                <a:solidFill>
                  <a:schemeClr val="bg1"/>
                </a:solidFill>
              </a:rPr>
              <a:t>del Municipio de </a:t>
            </a:r>
            <a:r>
              <a:rPr lang="es-CO" b="1" dirty="0" smtClean="0">
                <a:solidFill>
                  <a:schemeClr val="bg1"/>
                </a:solidFill>
              </a:rPr>
              <a:t>Coyaima </a:t>
            </a:r>
            <a:r>
              <a:rPr lang="es-ES" b="1" dirty="0" smtClean="0">
                <a:solidFill>
                  <a:schemeClr val="bg1"/>
                </a:solidFill>
              </a:rPr>
              <a:t>durante </a:t>
            </a:r>
            <a:r>
              <a:rPr lang="es-ES" b="1" dirty="0" smtClean="0">
                <a:solidFill>
                  <a:schemeClr val="bg1"/>
                </a:solidFill>
              </a:rPr>
              <a:t>el 2015  </a:t>
            </a:r>
            <a:endParaRPr lang="es-ES" b="1" dirty="0">
              <a:solidFill>
                <a:schemeClr val="bg1"/>
              </a:solidFill>
            </a:endParaRPr>
          </a:p>
        </p:txBody>
      </p:sp>
      <p:sp>
        <p:nvSpPr>
          <p:cNvPr id="3" name="2 CuadroTexto"/>
          <p:cNvSpPr txBox="1"/>
          <p:nvPr/>
        </p:nvSpPr>
        <p:spPr>
          <a:xfrm>
            <a:off x="191069" y="1351129"/>
            <a:ext cx="8639032" cy="4231928"/>
          </a:xfrm>
          <a:prstGeom prst="rect">
            <a:avLst/>
          </a:prstGeom>
          <a:noFill/>
        </p:spPr>
        <p:txBody>
          <a:bodyPr wrap="square" rtlCol="0">
            <a:spAutoFit/>
          </a:bodyPr>
          <a:lstStyle/>
          <a:p>
            <a:r>
              <a:rPr lang="es-CO" b="1" u="sng" dirty="0" smtClean="0"/>
              <a:t>De la MP  del Municipio </a:t>
            </a:r>
            <a:r>
              <a:rPr lang="es-CO" b="1" u="sng" dirty="0" smtClean="0"/>
              <a:t>Coyaima </a:t>
            </a:r>
            <a:r>
              <a:rPr lang="es-CO" b="1" u="sng" dirty="0" smtClean="0"/>
              <a:t> </a:t>
            </a:r>
            <a:r>
              <a:rPr lang="es-CO" b="1" u="sng" dirty="0" smtClean="0"/>
              <a:t>del CZ </a:t>
            </a:r>
            <a:r>
              <a:rPr lang="es-CO" b="1" u="sng" dirty="0" smtClean="0"/>
              <a:t>Purificación </a:t>
            </a:r>
            <a:r>
              <a:rPr lang="es-CO" dirty="0" smtClean="0"/>
              <a:t>realizada  </a:t>
            </a:r>
            <a:r>
              <a:rPr lang="es-CO" dirty="0" smtClean="0"/>
              <a:t>el </a:t>
            </a:r>
            <a:r>
              <a:rPr lang="es-CO" dirty="0" smtClean="0"/>
              <a:t>18 de agosto de  </a:t>
            </a:r>
            <a:r>
              <a:rPr lang="es-CO" dirty="0" smtClean="0"/>
              <a:t>2015 se sugirió  hacer seguimiento  a  los siguientes compromisos</a:t>
            </a:r>
            <a:r>
              <a:rPr lang="es-CO" dirty="0"/>
              <a:t>: 	</a:t>
            </a:r>
            <a:endParaRPr lang="es-CO" dirty="0" smtClean="0"/>
          </a:p>
          <a:p>
            <a:pPr marL="285750" lvl="0" indent="-285750">
              <a:spcBef>
                <a:spcPts val="600"/>
              </a:spcBef>
              <a:buFont typeface="Arial" panose="020B0604020202020204" pitchFamily="34" charset="0"/>
              <a:buChar char="•"/>
            </a:pPr>
            <a:r>
              <a:rPr lang="es-CO" dirty="0" smtClean="0"/>
              <a:t>Verificar </a:t>
            </a:r>
            <a:r>
              <a:rPr lang="es-CO" dirty="0"/>
              <a:t>que se trabaje  articuladamente con las entidades municipales para el beneficio de los NNA del municipio de Coyaima, aprovechando por parte de la comunidad la oferta  institucional del ICBF.</a:t>
            </a:r>
          </a:p>
          <a:p>
            <a:pPr>
              <a:spcBef>
                <a:spcPts val="600"/>
              </a:spcBef>
            </a:pPr>
            <a:r>
              <a:rPr lang="es-CO" b="1" dirty="0"/>
              <a:t>Y de las inquietudes de la comunidad tener en cuenta las siguientes en el formato de compromisos diligenciando que se les dio respuesta en la MP de Purificación:</a:t>
            </a:r>
          </a:p>
          <a:p>
            <a:pPr marL="285750" lvl="0" indent="-285750">
              <a:spcBef>
                <a:spcPts val="600"/>
              </a:spcBef>
              <a:buFont typeface="Arial" panose="020B0604020202020204" pitchFamily="34" charset="0"/>
              <a:buChar char="•"/>
            </a:pPr>
            <a:r>
              <a:rPr lang="es-CO" dirty="0"/>
              <a:t>Qué servicio presenta el programa familiar flexible?</a:t>
            </a:r>
          </a:p>
          <a:p>
            <a:pPr marL="285750" lvl="0" indent="-285750">
              <a:spcBef>
                <a:spcPts val="600"/>
              </a:spcBef>
              <a:buFont typeface="Arial" panose="020B0604020202020204" pitchFamily="34" charset="0"/>
              <a:buChar char="•"/>
            </a:pPr>
            <a:r>
              <a:rPr lang="es-CO" dirty="0"/>
              <a:t>Cómo en la modalidad familiar se cuida el medio ambiente?</a:t>
            </a:r>
          </a:p>
          <a:p>
            <a:pPr marL="285750" lvl="0" indent="-285750">
              <a:spcBef>
                <a:spcPts val="600"/>
              </a:spcBef>
              <a:buFont typeface="Arial" panose="020B0604020202020204" pitchFamily="34" charset="0"/>
              <a:buChar char="•"/>
            </a:pPr>
            <a:r>
              <a:rPr lang="es-CO" dirty="0"/>
              <a:t>Como se verifica que el componente nutricional lo estén recibiendo los niños y niñas de la modalidad familiar flexible?</a:t>
            </a:r>
          </a:p>
          <a:p>
            <a:pPr marL="285750" lvl="0" indent="-285750">
              <a:spcBef>
                <a:spcPts val="600"/>
              </a:spcBef>
              <a:buFont typeface="Arial" panose="020B0604020202020204" pitchFamily="34" charset="0"/>
              <a:buChar char="•"/>
            </a:pPr>
            <a:r>
              <a:rPr lang="es-CO" dirty="0"/>
              <a:t>Que son generaciones con bienestar? </a:t>
            </a:r>
          </a:p>
          <a:p>
            <a:pPr marL="285750" lvl="0" indent="-285750">
              <a:spcBef>
                <a:spcPts val="600"/>
              </a:spcBef>
              <a:buFont typeface="Arial" panose="020B0604020202020204" pitchFamily="34" charset="0"/>
              <a:buChar char="•"/>
            </a:pPr>
            <a:r>
              <a:rPr lang="es-CO" dirty="0"/>
              <a:t>Adonde pueden acudir las familias con niños y niñas con problemas nutricionales?</a:t>
            </a:r>
          </a:p>
        </p:txBody>
      </p:sp>
    </p:spTree>
    <p:extLst>
      <p:ext uri="{BB962C8B-B14F-4D97-AF65-F5344CB8AC3E}">
        <p14:creationId xmlns:p14="http://schemas.microsoft.com/office/powerpoint/2010/main" val="225953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9"/>
          <p:cNvSpPr txBox="1">
            <a:spLocks noChangeArrowheads="1"/>
          </p:cNvSpPr>
          <p:nvPr/>
        </p:nvSpPr>
        <p:spPr bwMode="auto">
          <a:xfrm>
            <a:off x="0" y="87312"/>
            <a:ext cx="70447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s-ES" b="1" dirty="0" smtClean="0">
                <a:solidFill>
                  <a:schemeClr val="bg1"/>
                </a:solidFill>
              </a:rPr>
              <a:t>Compromisos adquiridos en la </a:t>
            </a:r>
            <a:r>
              <a:rPr lang="es-ES" b="1" dirty="0" smtClean="0">
                <a:solidFill>
                  <a:schemeClr val="bg1"/>
                </a:solidFill>
              </a:rPr>
              <a:t>MP </a:t>
            </a:r>
            <a:r>
              <a:rPr lang="es-ES" b="1" dirty="0" smtClean="0">
                <a:solidFill>
                  <a:schemeClr val="bg1"/>
                </a:solidFill>
              </a:rPr>
              <a:t>del Municipio de </a:t>
            </a:r>
            <a:r>
              <a:rPr lang="es-CO" b="1" dirty="0" smtClean="0">
                <a:solidFill>
                  <a:schemeClr val="bg1"/>
                </a:solidFill>
              </a:rPr>
              <a:t>Venadillo </a:t>
            </a:r>
            <a:r>
              <a:rPr lang="es-ES" b="1" dirty="0" smtClean="0">
                <a:solidFill>
                  <a:schemeClr val="bg1"/>
                </a:solidFill>
              </a:rPr>
              <a:t>durante </a:t>
            </a:r>
            <a:r>
              <a:rPr lang="es-ES" b="1" dirty="0" smtClean="0">
                <a:solidFill>
                  <a:schemeClr val="bg1"/>
                </a:solidFill>
              </a:rPr>
              <a:t>el 2015  </a:t>
            </a:r>
            <a:endParaRPr lang="es-ES" b="1" dirty="0">
              <a:solidFill>
                <a:schemeClr val="bg1"/>
              </a:solidFill>
            </a:endParaRPr>
          </a:p>
        </p:txBody>
      </p:sp>
      <p:sp>
        <p:nvSpPr>
          <p:cNvPr id="3" name="2 CuadroTexto"/>
          <p:cNvSpPr txBox="1"/>
          <p:nvPr/>
        </p:nvSpPr>
        <p:spPr>
          <a:xfrm>
            <a:off x="191069" y="1624084"/>
            <a:ext cx="8639032" cy="2785378"/>
          </a:xfrm>
          <a:prstGeom prst="rect">
            <a:avLst/>
          </a:prstGeom>
          <a:noFill/>
        </p:spPr>
        <p:txBody>
          <a:bodyPr wrap="square" rtlCol="0">
            <a:spAutoFit/>
          </a:bodyPr>
          <a:lstStyle/>
          <a:p>
            <a:r>
              <a:rPr lang="es-CO" b="1" u="sng" dirty="0" smtClean="0"/>
              <a:t>De la MP  del Municipio de  </a:t>
            </a:r>
            <a:r>
              <a:rPr lang="es-CO" b="1" u="sng" dirty="0" smtClean="0"/>
              <a:t>Venadillo </a:t>
            </a:r>
            <a:r>
              <a:rPr lang="es-CO" b="1" u="sng" dirty="0" smtClean="0"/>
              <a:t>del </a:t>
            </a:r>
            <a:r>
              <a:rPr lang="es-CO" b="1" u="sng" dirty="0" smtClean="0"/>
              <a:t>CZ </a:t>
            </a:r>
            <a:r>
              <a:rPr lang="es-CO" b="1" u="sng" dirty="0" smtClean="0"/>
              <a:t>Lérida </a:t>
            </a:r>
            <a:r>
              <a:rPr lang="es-CO" dirty="0" smtClean="0"/>
              <a:t>realizada  </a:t>
            </a:r>
            <a:r>
              <a:rPr lang="es-CO" dirty="0" smtClean="0"/>
              <a:t>el 21 de </a:t>
            </a:r>
            <a:r>
              <a:rPr lang="es-CO" dirty="0" smtClean="0"/>
              <a:t>agosto  </a:t>
            </a:r>
            <a:r>
              <a:rPr lang="es-CO" dirty="0" smtClean="0"/>
              <a:t>de  2015 se sugirió  hacer seguimiento  a  los siguientes compromisos</a:t>
            </a:r>
            <a:r>
              <a:rPr lang="es-CO" dirty="0" smtClean="0"/>
              <a:t>:</a:t>
            </a:r>
            <a:endParaRPr lang="es-CO" dirty="0" smtClean="0"/>
          </a:p>
          <a:p>
            <a:endParaRPr lang="es-CO" dirty="0" smtClean="0"/>
          </a:p>
          <a:p>
            <a:pPr marL="285750" lvl="0" indent="-285750" algn="just">
              <a:spcBef>
                <a:spcPts val="600"/>
              </a:spcBef>
              <a:spcAft>
                <a:spcPts val="600"/>
              </a:spcAft>
              <a:buFont typeface="Arial" panose="020B0604020202020204" pitchFamily="34" charset="0"/>
              <a:buChar char="•"/>
            </a:pPr>
            <a:r>
              <a:rPr lang="es-CO" sz="1600" dirty="0"/>
              <a:t>Verificar que el Operador haga llegar al Centro Zonal los oficios de gestión que ha realizado ante la Alcaldía para solicitar arreglos de infraestructura y cofinanciación de manipuladora de alimentos.</a:t>
            </a:r>
          </a:p>
          <a:p>
            <a:pPr marL="285750" lvl="0" indent="-285750" algn="just">
              <a:spcBef>
                <a:spcPts val="600"/>
              </a:spcBef>
              <a:spcAft>
                <a:spcPts val="600"/>
              </a:spcAft>
              <a:buFont typeface="Arial" panose="020B0604020202020204" pitchFamily="34" charset="0"/>
              <a:buChar char="•"/>
            </a:pPr>
            <a:r>
              <a:rPr lang="es-CO" sz="1600" dirty="0"/>
              <a:t>Verificar que el Centro Zonal apoye  la gestión realizada por el Operador y que recopile  los oficios de gestión que han enviado al ente territorial para apoyar la gestión desde el centro Zonal.</a:t>
            </a:r>
          </a:p>
          <a:p>
            <a:pPr marL="285750" lvl="0" indent="-285750" algn="just">
              <a:spcBef>
                <a:spcPts val="600"/>
              </a:spcBef>
              <a:spcAft>
                <a:spcPts val="600"/>
              </a:spcAft>
              <a:buFont typeface="Arial" panose="020B0604020202020204" pitchFamily="34" charset="0"/>
              <a:buChar char="•"/>
            </a:pPr>
            <a:r>
              <a:rPr lang="es-CO" sz="1600" dirty="0"/>
              <a:t>Las Madres usuarias se comprometen a asistir puntualmente a los próximos eventos que se presenten</a:t>
            </a:r>
          </a:p>
        </p:txBody>
      </p:sp>
    </p:spTree>
    <p:extLst>
      <p:ext uri="{BB962C8B-B14F-4D97-AF65-F5344CB8AC3E}">
        <p14:creationId xmlns:p14="http://schemas.microsoft.com/office/powerpoint/2010/main" val="2664463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9"/>
          <p:cNvSpPr txBox="1">
            <a:spLocks noChangeArrowheads="1"/>
          </p:cNvSpPr>
          <p:nvPr/>
        </p:nvSpPr>
        <p:spPr bwMode="auto">
          <a:xfrm>
            <a:off x="0" y="87312"/>
            <a:ext cx="70447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s-ES" b="1" dirty="0" smtClean="0">
                <a:solidFill>
                  <a:schemeClr val="bg1"/>
                </a:solidFill>
              </a:rPr>
              <a:t>Compromisos adquiridos en la </a:t>
            </a:r>
          </a:p>
          <a:p>
            <a:r>
              <a:rPr lang="es-ES" b="1" dirty="0" smtClean="0">
                <a:solidFill>
                  <a:schemeClr val="bg1"/>
                </a:solidFill>
              </a:rPr>
              <a:t>MP del Municipio de </a:t>
            </a:r>
            <a:r>
              <a:rPr lang="es-CO" b="1" dirty="0" smtClean="0">
                <a:solidFill>
                  <a:schemeClr val="bg1"/>
                </a:solidFill>
              </a:rPr>
              <a:t>Ibagué  </a:t>
            </a:r>
            <a:r>
              <a:rPr lang="es-ES" b="1" dirty="0" smtClean="0">
                <a:solidFill>
                  <a:schemeClr val="bg1"/>
                </a:solidFill>
              </a:rPr>
              <a:t>durante el 2015  </a:t>
            </a:r>
            <a:endParaRPr lang="es-ES" b="1" dirty="0">
              <a:solidFill>
                <a:schemeClr val="bg1"/>
              </a:solidFill>
            </a:endParaRPr>
          </a:p>
        </p:txBody>
      </p:sp>
      <p:sp>
        <p:nvSpPr>
          <p:cNvPr id="3" name="2 CuadroTexto"/>
          <p:cNvSpPr txBox="1"/>
          <p:nvPr/>
        </p:nvSpPr>
        <p:spPr>
          <a:xfrm>
            <a:off x="191069" y="1624084"/>
            <a:ext cx="8639032" cy="4785926"/>
          </a:xfrm>
          <a:prstGeom prst="rect">
            <a:avLst/>
          </a:prstGeom>
          <a:noFill/>
        </p:spPr>
        <p:txBody>
          <a:bodyPr wrap="square" rtlCol="0">
            <a:spAutoFit/>
          </a:bodyPr>
          <a:lstStyle/>
          <a:p>
            <a:r>
              <a:rPr lang="es-CO" b="1" u="sng" dirty="0" smtClean="0"/>
              <a:t>De la MP  del Municipio de  </a:t>
            </a:r>
            <a:r>
              <a:rPr lang="es-CO" b="1" u="sng" dirty="0" smtClean="0"/>
              <a:t>Ibagué del </a:t>
            </a:r>
            <a:r>
              <a:rPr lang="es-CO" b="1" u="sng" dirty="0" smtClean="0"/>
              <a:t>CZ </a:t>
            </a:r>
            <a:r>
              <a:rPr lang="es-CO" b="1" u="sng" dirty="0" smtClean="0"/>
              <a:t>Ibagué  </a:t>
            </a:r>
            <a:r>
              <a:rPr lang="es-CO" dirty="0" smtClean="0"/>
              <a:t>realizada  el </a:t>
            </a:r>
            <a:r>
              <a:rPr lang="es-CO" dirty="0" smtClean="0"/>
              <a:t>21 </a:t>
            </a:r>
            <a:r>
              <a:rPr lang="es-CO" dirty="0" smtClean="0"/>
              <a:t>de </a:t>
            </a:r>
            <a:r>
              <a:rPr lang="es-CO" dirty="0" smtClean="0"/>
              <a:t>Agosto  </a:t>
            </a:r>
            <a:r>
              <a:rPr lang="es-CO" dirty="0" smtClean="0"/>
              <a:t>de  2015 se sugirió  </a:t>
            </a:r>
            <a:r>
              <a:rPr lang="es-CO" dirty="0" smtClean="0"/>
              <a:t>realizar seguimiento a los siguientes compromisos:</a:t>
            </a:r>
          </a:p>
          <a:p>
            <a:endParaRPr lang="es-CO" dirty="0"/>
          </a:p>
          <a:p>
            <a:pPr marL="285750" lvl="0" indent="-285750">
              <a:spcBef>
                <a:spcPts val="600"/>
              </a:spcBef>
              <a:spcAft>
                <a:spcPts val="600"/>
              </a:spcAft>
              <a:buFont typeface="Arial" panose="020B0604020202020204" pitchFamily="34" charset="0"/>
              <a:buChar char="•"/>
            </a:pPr>
            <a:r>
              <a:rPr lang="es-CO" dirty="0"/>
              <a:t>Verificar que se invite  a los personeros y otros entes Territoriales a las diferentes mesas publicas programas por el Centro Zonal </a:t>
            </a:r>
          </a:p>
          <a:p>
            <a:pPr marL="285750" lvl="0" indent="-285750">
              <a:spcBef>
                <a:spcPts val="600"/>
              </a:spcBef>
              <a:spcAft>
                <a:spcPts val="600"/>
              </a:spcAft>
              <a:buFont typeface="Arial" panose="020B0604020202020204" pitchFamily="34" charset="0"/>
              <a:buChar char="•"/>
            </a:pPr>
            <a:r>
              <a:rPr lang="es-CO" dirty="0"/>
              <a:t>Estudiar la posibilidad de ampliación  de cobertura en las modalidades CDI Familiar e Institucional para el 2016, en coordinación Regional y Nacional</a:t>
            </a:r>
          </a:p>
          <a:p>
            <a:pPr marL="285750" lvl="0" indent="-285750">
              <a:spcBef>
                <a:spcPts val="600"/>
              </a:spcBef>
              <a:spcAft>
                <a:spcPts val="600"/>
              </a:spcAft>
              <a:buFont typeface="Arial" panose="020B0604020202020204" pitchFamily="34" charset="0"/>
              <a:buChar char="•"/>
            </a:pPr>
            <a:r>
              <a:rPr lang="es-CO" dirty="0"/>
              <a:t>Garantizar que se retome  con las EAS en los comités técnicos la  necesidad de ajustar los POAI con un modelo diferencial, debido a los desplazamientos y llegada de población Indígena.</a:t>
            </a:r>
          </a:p>
          <a:p>
            <a:endParaRPr lang="es-CO" dirty="0"/>
          </a:p>
          <a:p>
            <a:endParaRPr lang="es-CO" dirty="0" smtClean="0"/>
          </a:p>
          <a:p>
            <a:endParaRPr lang="es-CO" dirty="0" smtClean="0"/>
          </a:p>
          <a:p>
            <a:endParaRPr lang="es-CO" dirty="0" smtClean="0"/>
          </a:p>
          <a:p>
            <a:pPr marL="285750" indent="-285750">
              <a:spcBef>
                <a:spcPts val="600"/>
              </a:spcBef>
              <a:spcAft>
                <a:spcPts val="600"/>
              </a:spcAft>
              <a:buFont typeface="Arial" panose="020B0604020202020204" pitchFamily="34" charset="0"/>
              <a:buChar char="•"/>
            </a:pPr>
            <a:endParaRPr lang="es-CO" dirty="0"/>
          </a:p>
        </p:txBody>
      </p:sp>
    </p:spTree>
    <p:extLst>
      <p:ext uri="{BB962C8B-B14F-4D97-AF65-F5344CB8AC3E}">
        <p14:creationId xmlns:p14="http://schemas.microsoft.com/office/powerpoint/2010/main" val="266446370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396</TotalTime>
  <Words>1134</Words>
  <Application>Microsoft Office PowerPoint</Application>
  <PresentationFormat>Presentación en pantalla (4:3)</PresentationFormat>
  <Paragraphs>174</Paragraphs>
  <Slides>19</Slides>
  <Notes>0</Notes>
  <HiddenSlides>0</HiddenSlides>
  <MMClips>0</MMClips>
  <ScaleCrop>false</ScaleCrop>
  <HeadingPairs>
    <vt:vector size="4" baseType="variant">
      <vt:variant>
        <vt:lpstr>Tema</vt:lpstr>
      </vt:variant>
      <vt:variant>
        <vt:i4>2</vt:i4>
      </vt:variant>
      <vt:variant>
        <vt:lpstr>Títulos de diapositiva</vt:lpstr>
      </vt:variant>
      <vt:variant>
        <vt:i4>19</vt:i4>
      </vt:variant>
    </vt:vector>
  </HeadingPairs>
  <TitlesOfParts>
    <vt:vector size="21" baseType="lpstr">
      <vt:lpstr>Tema de Office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Jennifer Rocha Murcia</dc:creator>
  <cp:lastModifiedBy>Luis Angel Mora Fuentes</cp:lastModifiedBy>
  <cp:revision>43</cp:revision>
  <dcterms:created xsi:type="dcterms:W3CDTF">2015-01-29T14:27:26Z</dcterms:created>
  <dcterms:modified xsi:type="dcterms:W3CDTF">2016-01-28T18:05:22Z</dcterms:modified>
</cp:coreProperties>
</file>