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5" r:id="rId15"/>
    <p:sldId id="277" r:id="rId16"/>
    <p:sldId id="276" r:id="rId17"/>
    <p:sldId id="278"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27/01/2016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27/01/2016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27/01/2016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27/01/2016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27/01/2016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27/01/2016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27/01/2016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NARIÑO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Consaca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4293483"/>
          </a:xfrm>
          <a:prstGeom prst="rect">
            <a:avLst/>
          </a:prstGeom>
          <a:noFill/>
        </p:spPr>
        <p:txBody>
          <a:bodyPr wrap="square" rtlCol="0">
            <a:spAutoFit/>
          </a:bodyPr>
          <a:lstStyle/>
          <a:p>
            <a:pPr>
              <a:lnSpc>
                <a:spcPct val="150000"/>
              </a:lnSpc>
            </a:pPr>
            <a:r>
              <a:rPr lang="es-CO" b="1" u="sng" dirty="0"/>
              <a:t>De la </a:t>
            </a:r>
            <a:r>
              <a:rPr lang="es-CO" b="1" u="sng" dirty="0" smtClean="0"/>
              <a:t>MP  </a:t>
            </a:r>
            <a:r>
              <a:rPr lang="es-CO" b="1" u="sng" dirty="0"/>
              <a:t>de </a:t>
            </a:r>
            <a:r>
              <a:rPr lang="es-CO" b="1" u="sng" dirty="0" smtClean="0"/>
              <a:t>Consaca del CZ  </a:t>
            </a:r>
            <a:r>
              <a:rPr lang="es-CO" b="1" u="sng" dirty="0"/>
              <a:t>Pasto dos </a:t>
            </a:r>
            <a:r>
              <a:rPr lang="es-CO" b="1" u="sng" dirty="0" smtClean="0"/>
              <a:t> </a:t>
            </a:r>
            <a:r>
              <a:rPr lang="es-CO" b="1" dirty="0" smtClean="0"/>
              <a:t>realizada </a:t>
            </a:r>
            <a:r>
              <a:rPr lang="es-CO" b="1" dirty="0"/>
              <a:t>el </a:t>
            </a:r>
            <a:r>
              <a:rPr lang="es-CO" b="1" dirty="0" smtClean="0"/>
              <a:t>9  de octubre  </a:t>
            </a:r>
            <a:r>
              <a:rPr lang="es-CO" dirty="0" smtClean="0"/>
              <a:t>los </a:t>
            </a:r>
            <a:r>
              <a:rPr lang="es-CO" dirty="0"/>
              <a:t>siguientes fueron los compromisos adquiridos: </a:t>
            </a:r>
            <a:endParaRPr lang="es-CO" dirty="0" smtClean="0"/>
          </a:p>
          <a:p>
            <a:pPr>
              <a:lnSpc>
                <a:spcPct val="150000"/>
              </a:lnSpc>
            </a:pPr>
            <a:r>
              <a:rPr lang="es-CO" dirty="0"/>
              <a:t>		</a:t>
            </a:r>
            <a:endParaRPr lang="es-CO" dirty="0" smtClean="0"/>
          </a:p>
          <a:p>
            <a:pPr marL="285750" lvl="0" indent="-285750">
              <a:buFont typeface="Arial" panose="020B0604020202020204" pitchFamily="34" charset="0"/>
              <a:buChar char="•"/>
            </a:pPr>
            <a:r>
              <a:rPr lang="es-CO" dirty="0" smtClean="0"/>
              <a:t>Verificar </a:t>
            </a:r>
            <a:r>
              <a:rPr lang="es-CO" dirty="0"/>
              <a:t>que se haga  la consulta a la Sede Nacional sobre la posibilidad de unificar el paquete de la modalidad  Fami con el paquete que se entrega en  la </a:t>
            </a:r>
            <a:r>
              <a:rPr lang="es-CO" dirty="0" smtClean="0"/>
              <a:t>modalidad Familiar</a:t>
            </a:r>
            <a:endParaRPr lang="es-CO" dirty="0"/>
          </a:p>
          <a:p>
            <a:pPr marL="285750" lvl="0" indent="-285750">
              <a:buFont typeface="Arial" panose="020B0604020202020204" pitchFamily="34" charset="0"/>
              <a:buChar char="•"/>
            </a:pPr>
            <a:r>
              <a:rPr lang="es-CO" dirty="0" smtClean="0"/>
              <a:t>Verificar </a:t>
            </a:r>
            <a:r>
              <a:rPr lang="es-CO" dirty="0"/>
              <a:t>que se eleve  la Consulta a la sede Nacional sobre la posibilidad de pago </a:t>
            </a:r>
            <a:r>
              <a:rPr lang="es-CO" dirty="0" smtClean="0"/>
              <a:t>a </a:t>
            </a:r>
            <a:r>
              <a:rPr lang="es-CO" dirty="0"/>
              <a:t>la Madre Auxiliar.</a:t>
            </a:r>
          </a:p>
          <a:p>
            <a:pPr marL="285750" indent="-285750">
              <a:lnSpc>
                <a:spcPct val="150000"/>
              </a:lnSpc>
              <a:buFont typeface="Arial" panose="020B0604020202020204" pitchFamily="34" charset="0"/>
              <a:buChar char="•"/>
            </a:pPr>
            <a:endParaRPr lang="es-CO" sz="1600" b="1" dirty="0"/>
          </a:p>
          <a:p>
            <a:pPr marL="285750" indent="-285750">
              <a:lnSpc>
                <a:spcPct val="150000"/>
              </a:lnSpc>
              <a:buFont typeface="Arial" panose="020B0604020202020204" pitchFamily="34" charset="0"/>
              <a:buChar char="•"/>
            </a:pPr>
            <a:endParaRPr lang="es-CO" sz="1600" b="1"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a:t>
            </a:r>
            <a:r>
              <a:rPr lang="es-CO" b="1" dirty="0">
                <a:solidFill>
                  <a:schemeClr val="bg1"/>
                </a:solidFill>
              </a:rPr>
              <a:t>Contadero </a:t>
            </a:r>
            <a:r>
              <a:rPr lang="es-CO" b="1" dirty="0" smtClean="0">
                <a:solidFill>
                  <a:schemeClr val="bg1"/>
                </a:solidFill>
              </a:rPr>
              <a:t>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105468"/>
            <a:ext cx="8789158" cy="5186035"/>
          </a:xfrm>
          <a:prstGeom prst="rect">
            <a:avLst/>
          </a:prstGeom>
          <a:noFill/>
        </p:spPr>
        <p:txBody>
          <a:bodyPr wrap="square" rtlCol="0">
            <a:spAutoFit/>
          </a:bodyPr>
          <a:lstStyle/>
          <a:p>
            <a:pPr>
              <a:lnSpc>
                <a:spcPct val="150000"/>
              </a:lnSpc>
            </a:pPr>
            <a:r>
              <a:rPr lang="es-CO" sz="1600" b="1" u="sng" dirty="0"/>
              <a:t>De la MP de Contadero </a:t>
            </a:r>
            <a:r>
              <a:rPr lang="es-CO" sz="1600" b="1" u="sng" dirty="0" smtClean="0"/>
              <a:t>  del </a:t>
            </a:r>
            <a:r>
              <a:rPr lang="es-CO" sz="1600" b="1" u="sng" dirty="0"/>
              <a:t>CZ Ipiales </a:t>
            </a:r>
            <a:r>
              <a:rPr lang="es-CO" sz="1600" b="1" dirty="0" smtClean="0"/>
              <a:t>realizada </a:t>
            </a:r>
            <a:r>
              <a:rPr lang="es-CO" sz="1600" b="1" dirty="0"/>
              <a:t>el </a:t>
            </a:r>
            <a:r>
              <a:rPr lang="es-CO" sz="1600" b="1" dirty="0" smtClean="0"/>
              <a:t>29 de octubre   </a:t>
            </a:r>
            <a:r>
              <a:rPr lang="es-CO" sz="1600" dirty="0" smtClean="0"/>
              <a:t>Se sugirió hacer seguimiento a los siguientes compromisos</a:t>
            </a:r>
            <a:r>
              <a:rPr lang="es-CO" sz="1600" dirty="0"/>
              <a:t>: 	</a:t>
            </a:r>
            <a:endParaRPr lang="es-CO" sz="1600" dirty="0" smtClean="0"/>
          </a:p>
          <a:p>
            <a:pPr>
              <a:lnSpc>
                <a:spcPct val="150000"/>
              </a:lnSpc>
            </a:pPr>
            <a:r>
              <a:rPr lang="es-CO" sz="1600" dirty="0"/>
              <a:t>	</a:t>
            </a:r>
            <a:endParaRPr lang="es-CO" sz="1600" dirty="0" smtClean="0"/>
          </a:p>
          <a:p>
            <a:pPr marL="285750" indent="-285750">
              <a:spcBef>
                <a:spcPts val="600"/>
              </a:spcBef>
              <a:spcAft>
                <a:spcPts val="600"/>
              </a:spcAft>
              <a:buFont typeface="Arial" panose="020B0604020202020204" pitchFamily="34" charset="0"/>
              <a:buChar char="•"/>
            </a:pPr>
            <a:r>
              <a:rPr lang="es-CO" sz="1600" dirty="0" smtClean="0"/>
              <a:t>Verificar </a:t>
            </a:r>
            <a:r>
              <a:rPr lang="es-CO" sz="1600" dirty="0"/>
              <a:t>que se haga seguimiento y se responda  a la inconformidad presentada frente a la solicitud de dineros por parte de la Junta de Padres a las familias usuarias de los servicios institucionales,  por  parte de la Entidad Administradora de Servicios UNIÓN TEMPORAL CREANDO FUTURO</a:t>
            </a:r>
          </a:p>
          <a:p>
            <a:pPr>
              <a:lnSpc>
                <a:spcPct val="150000"/>
              </a:lnSpc>
            </a:pPr>
            <a:endParaRPr lang="es-CO" sz="1600" dirty="0" smtClean="0"/>
          </a:p>
          <a:p>
            <a:pPr>
              <a:lnSpc>
                <a:spcPct val="150000"/>
              </a:lnSpc>
            </a:pPr>
            <a:endParaRPr lang="es-CO" dirty="0" smtClean="0"/>
          </a:p>
          <a:p>
            <a:pPr>
              <a:lnSpc>
                <a:spcPct val="150000"/>
              </a:lnSpc>
            </a:pPr>
            <a:r>
              <a:rPr lang="es-CO" b="1" dirty="0" smtClean="0">
                <a:solidFill>
                  <a:srgbClr val="FF0000"/>
                </a:solidFill>
              </a:rPr>
              <a:t>Nota : Esta pendiente la entrega de este formato de compromisos con las peticiones sugeridas.</a:t>
            </a:r>
            <a:endParaRPr lang="es-CO" sz="1600" b="1" dirty="0">
              <a:solidFill>
                <a:srgbClr val="FF0000"/>
              </a:solidFill>
            </a:endParaRPr>
          </a:p>
          <a:p>
            <a:pPr marL="285750" indent="-285750">
              <a:lnSpc>
                <a:spcPct val="150000"/>
              </a:lnSpc>
              <a:buFont typeface="Arial" panose="020B0604020202020204" pitchFamily="34" charset="0"/>
              <a:buChar char="•"/>
            </a:pPr>
            <a:endParaRPr lang="es-CO" sz="1600" b="1"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71676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Del </a:t>
            </a:r>
            <a:r>
              <a:rPr lang="es-CO" b="1" dirty="0">
                <a:solidFill>
                  <a:schemeClr val="bg1"/>
                </a:solidFill>
              </a:rPr>
              <a:t>Tumaco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2031325"/>
          </a:xfrm>
          <a:prstGeom prst="rect">
            <a:avLst/>
          </a:prstGeom>
          <a:noFill/>
        </p:spPr>
        <p:txBody>
          <a:bodyPr wrap="square" rtlCol="0">
            <a:spAutoFit/>
          </a:bodyPr>
          <a:lstStyle/>
          <a:p>
            <a:pPr>
              <a:lnSpc>
                <a:spcPct val="150000"/>
              </a:lnSpc>
            </a:pPr>
            <a:r>
              <a:rPr lang="es-CO" b="1" u="sng" dirty="0"/>
              <a:t>De la MP de  Tumaco  </a:t>
            </a:r>
            <a:r>
              <a:rPr lang="es-CO" b="1" u="sng" dirty="0" smtClean="0"/>
              <a:t>del CZ </a:t>
            </a:r>
            <a:r>
              <a:rPr lang="es-CO" b="1" u="sng" dirty="0"/>
              <a:t>Tumaco  </a:t>
            </a:r>
            <a:r>
              <a:rPr lang="es-CO" b="1" dirty="0" smtClean="0"/>
              <a:t>realizada </a:t>
            </a:r>
            <a:r>
              <a:rPr lang="es-CO" b="1" dirty="0"/>
              <a:t>el </a:t>
            </a:r>
            <a:r>
              <a:rPr lang="es-CO" b="1" dirty="0" smtClean="0"/>
              <a:t>27  de noviembre   </a:t>
            </a:r>
            <a:r>
              <a:rPr lang="es-CO" dirty="0" smtClean="0"/>
              <a:t>los </a:t>
            </a:r>
            <a:r>
              <a:rPr lang="es-CO" dirty="0"/>
              <a:t>siguientes fueron los compromisos adquiridos: 	</a:t>
            </a:r>
            <a:r>
              <a:rPr lang="es-CO" dirty="0" smtClean="0"/>
              <a:t> </a:t>
            </a:r>
            <a:r>
              <a:rPr lang="es-CO" b="1" dirty="0" smtClean="0">
                <a:solidFill>
                  <a:srgbClr val="FF0000"/>
                </a:solidFill>
              </a:rPr>
              <a:t>Pendiente reporte </a:t>
            </a:r>
            <a:r>
              <a:rPr lang="es-CO" b="1" dirty="0">
                <a:solidFill>
                  <a:srgbClr val="FF0000"/>
                </a:solidFill>
              </a:rPr>
              <a:t>	</a:t>
            </a:r>
            <a:r>
              <a:rPr lang="es-CO" dirty="0" smtClean="0"/>
              <a:t> </a:t>
            </a:r>
            <a:r>
              <a:rPr lang="es-CO" dirty="0"/>
              <a:t>	</a:t>
            </a:r>
            <a:endParaRPr lang="es-CO" dirty="0" smtClean="0"/>
          </a:p>
          <a:p>
            <a:pPr>
              <a:lnSpc>
                <a:spcPct val="150000"/>
              </a:lnSpc>
            </a:pPr>
            <a:r>
              <a:rPr lang="es-CO" dirty="0" smtClean="0"/>
              <a:t> </a:t>
            </a:r>
            <a:endParaRPr lang="es-CO" dirty="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71676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RPC   </a:t>
            </a:r>
            <a:r>
              <a:rPr lang="es-CO" b="1" dirty="0" smtClean="0">
                <a:solidFill>
                  <a:schemeClr val="bg1"/>
                </a:solidFill>
              </a:rPr>
              <a:t>de la Regional Nariño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023582"/>
            <a:ext cx="8789158" cy="2262158"/>
          </a:xfrm>
          <a:prstGeom prst="rect">
            <a:avLst/>
          </a:prstGeom>
          <a:noFill/>
        </p:spPr>
        <p:txBody>
          <a:bodyPr wrap="square" rtlCol="0">
            <a:spAutoFit/>
          </a:bodyPr>
          <a:lstStyle/>
          <a:p>
            <a:pPr lvl="0">
              <a:lnSpc>
                <a:spcPct val="150000"/>
              </a:lnSpc>
            </a:pPr>
            <a:r>
              <a:rPr lang="es-CO" sz="1500" b="1" u="sng" dirty="0" smtClean="0"/>
              <a:t>De la RPC  de la Regional Santa Marta </a:t>
            </a:r>
            <a:r>
              <a:rPr lang="es-CO" sz="1500" b="1" dirty="0" smtClean="0"/>
              <a:t>realizada el 10  de diciembre   </a:t>
            </a:r>
            <a:r>
              <a:rPr lang="es-CO" sz="1500" dirty="0"/>
              <a:t>En cuanto a los compromisos e inquietudes del evento de </a:t>
            </a:r>
            <a:r>
              <a:rPr lang="es-CO" sz="1500" dirty="0" smtClean="0"/>
              <a:t>RPC y </a:t>
            </a:r>
            <a:r>
              <a:rPr lang="es-CO" sz="1600" dirty="0"/>
              <a:t>de acuerdo con el </a:t>
            </a:r>
            <a:r>
              <a:rPr lang="es-CO" sz="1600" dirty="0" smtClean="0"/>
              <a:t>acta, se </a:t>
            </a:r>
            <a:r>
              <a:rPr lang="es-CO" sz="1600" dirty="0"/>
              <a:t>deben </a:t>
            </a:r>
            <a:r>
              <a:rPr lang="es-CO" sz="1600" dirty="0" smtClean="0"/>
              <a:t>contemplar  </a:t>
            </a:r>
            <a:r>
              <a:rPr lang="es-CO" sz="1600" dirty="0"/>
              <a:t>los compromisos adquiridos en las mesas de trabajo los cuales se encuentran consignados en los formatos, por lo tanto sugiero diligenciar el formato de compromisos con los acuerdos que quedaron por cada una de las mesas de trabajo. </a:t>
            </a:r>
          </a:p>
          <a:p>
            <a:pPr>
              <a:lnSpc>
                <a:spcPct val="150000"/>
              </a:lnSpc>
            </a:pPr>
            <a:r>
              <a:rPr lang="es-CO" sz="1500" dirty="0" smtClean="0"/>
              <a:t>  </a:t>
            </a:r>
            <a:endParaRPr lang="es-CO" dirty="0"/>
          </a:p>
        </p:txBody>
      </p:sp>
    </p:spTree>
    <p:extLst>
      <p:ext uri="{BB962C8B-B14F-4D97-AF65-F5344CB8AC3E}">
        <p14:creationId xmlns:p14="http://schemas.microsoft.com/office/powerpoint/2010/main" val="259184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CuadroTexto"/>
          <p:cNvSpPr txBox="1"/>
          <p:nvPr/>
        </p:nvSpPr>
        <p:spPr>
          <a:xfrm>
            <a:off x="559558" y="1583140"/>
            <a:ext cx="7833815" cy="3508653"/>
          </a:xfrm>
          <a:prstGeom prst="rect">
            <a:avLst/>
          </a:prstGeom>
          <a:noFill/>
        </p:spPr>
        <p:txBody>
          <a:bodyPr wrap="square" rtlCol="0">
            <a:spAutoFit/>
          </a:bodyPr>
          <a:lstStyle/>
          <a:p>
            <a:pPr marL="171450" lvl="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No se entregan los reportes en los </a:t>
            </a:r>
            <a:r>
              <a:rPr lang="es-CO" dirty="0">
                <a:latin typeface="Arial" panose="020B0604020202020204" pitchFamily="34" charset="0"/>
                <a:cs typeface="Arial" panose="020B0604020202020204" pitchFamily="34" charset="0"/>
              </a:rPr>
              <a:t>tiempos asignados para este </a:t>
            </a:r>
            <a:r>
              <a:rPr lang="es-CO" dirty="0" smtClean="0">
                <a:latin typeface="Arial" panose="020B0604020202020204" pitchFamily="34" charset="0"/>
                <a:cs typeface="Arial" panose="020B0604020202020204" pitchFamily="34" charset="0"/>
              </a:rPr>
              <a:t>proceso</a:t>
            </a:r>
            <a:r>
              <a:rPr lang="es-CO" dirty="0" smtClean="0">
                <a:latin typeface="Arial" panose="020B0604020202020204" pitchFamily="34" charset="0"/>
                <a:cs typeface="Arial" panose="020B0604020202020204" pitchFamily="34" charset="0"/>
              </a:rPr>
              <a:t>.</a:t>
            </a:r>
          </a:p>
          <a:p>
            <a:pPr marL="171450" lvl="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Faltó el reporte de la MP del CZ de Tumaco. </a:t>
            </a:r>
            <a:endParaRPr lang="es-CO" dirty="0" smtClean="0">
              <a:latin typeface="Arial" panose="020B0604020202020204" pitchFamily="34" charset="0"/>
              <a:cs typeface="Arial" panose="020B0604020202020204" pitchFamily="34" charset="0"/>
            </a:endParaRPr>
          </a:p>
          <a:p>
            <a:pPr marL="17145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Faltó </a:t>
            </a:r>
            <a:r>
              <a:rPr lang="es-CO" dirty="0" smtClean="0">
                <a:latin typeface="Arial" panose="020B0604020202020204" pitchFamily="34" charset="0"/>
                <a:cs typeface="Arial" panose="020B0604020202020204" pitchFamily="34" charset="0"/>
              </a:rPr>
              <a:t>diligenciar el </a:t>
            </a:r>
            <a:r>
              <a:rPr lang="es-CO" dirty="0">
                <a:latin typeface="Arial" panose="020B0604020202020204" pitchFamily="34" charset="0"/>
                <a:cs typeface="Arial" panose="020B0604020202020204" pitchFamily="34" charset="0"/>
              </a:rPr>
              <a:t>75 % de los formatos de </a:t>
            </a:r>
            <a:r>
              <a:rPr lang="es-CO" dirty="0" smtClean="0">
                <a:latin typeface="Arial" panose="020B0604020202020204" pitchFamily="34" charset="0"/>
                <a:cs typeface="Arial" panose="020B0604020202020204" pitchFamily="34" charset="0"/>
              </a:rPr>
              <a:t>compromisos.</a:t>
            </a:r>
          </a:p>
          <a:p>
            <a:pPr marL="17145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No se garantiza que se este realizando garantice el </a:t>
            </a:r>
            <a:r>
              <a:rPr lang="es-CO" dirty="0">
                <a:latin typeface="Arial" panose="020B0604020202020204" pitchFamily="34" charset="0"/>
                <a:cs typeface="Arial" panose="020B0604020202020204" pitchFamily="34" charset="0"/>
              </a:rPr>
              <a:t>control y solución a los problemas  identificados por las comunidades.</a:t>
            </a:r>
          </a:p>
          <a:p>
            <a:pPr marL="171450" lvl="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No se </a:t>
            </a:r>
            <a:r>
              <a:rPr lang="es-CO" dirty="0" smtClean="0">
                <a:latin typeface="Arial" panose="020B0604020202020204" pitchFamily="34" charset="0"/>
                <a:cs typeface="Arial" panose="020B0604020202020204" pitchFamily="34" charset="0"/>
              </a:rPr>
              <a:t>presentó </a:t>
            </a:r>
            <a:r>
              <a:rPr lang="es-CO" dirty="0" smtClean="0">
                <a:latin typeface="Arial" panose="020B0604020202020204" pitchFamily="34" charset="0"/>
                <a:cs typeface="Arial" panose="020B0604020202020204" pitchFamily="34" charset="0"/>
              </a:rPr>
              <a:t>una </a:t>
            </a:r>
            <a:r>
              <a:rPr lang="es-CO" dirty="0">
                <a:latin typeface="Arial" panose="020B0604020202020204" pitchFamily="34" charset="0"/>
                <a:cs typeface="Arial" panose="020B0604020202020204" pitchFamily="34" charset="0"/>
              </a:rPr>
              <a:t>estadística de avances </a:t>
            </a:r>
            <a:r>
              <a:rPr lang="es-CO" dirty="0" smtClean="0">
                <a:latin typeface="Arial" panose="020B0604020202020204" pitchFamily="34" charset="0"/>
                <a:cs typeface="Arial" panose="020B0604020202020204" pitchFamily="34" charset="0"/>
              </a:rPr>
              <a:t> de compromisos adquiridos en las MP.</a:t>
            </a:r>
          </a:p>
          <a:p>
            <a:pPr marL="171450" lvl="0" indent="-171450" algn="just">
              <a:spcBef>
                <a:spcPts val="600"/>
              </a:spcBef>
              <a:spcAft>
                <a:spcPts val="600"/>
              </a:spcAft>
              <a:buFont typeface="Arial" panose="020B0604020202020204" pitchFamily="34" charset="0"/>
              <a:buChar char="•"/>
            </a:pPr>
            <a:r>
              <a:rPr lang="es-CO" dirty="0" smtClean="0">
                <a:latin typeface="Arial" panose="020B0604020202020204" pitchFamily="34" charset="0"/>
                <a:cs typeface="Arial" panose="020B0604020202020204" pitchFamily="34" charset="0"/>
              </a:rPr>
              <a:t>No compartieron los aportes de la evaluación de esta meta.</a:t>
            </a:r>
            <a:endParaRPr lang="es-CO" dirty="0">
              <a:latin typeface="Arial" panose="020B0604020202020204" pitchFamily="34" charset="0"/>
              <a:cs typeface="Arial" panose="020B0604020202020204" pitchFamily="34" charset="0"/>
            </a:endParaRPr>
          </a:p>
          <a:p>
            <a:pPr>
              <a:spcBef>
                <a:spcPts val="600"/>
              </a:spcBef>
              <a:spcAft>
                <a:spcPts val="600"/>
              </a:spcAft>
            </a:pPr>
            <a:endParaRPr lang="es-CO" dirty="0"/>
          </a:p>
        </p:txBody>
      </p:sp>
    </p:spTree>
    <p:extLst>
      <p:ext uri="{BB962C8B-B14F-4D97-AF65-F5344CB8AC3E}">
        <p14:creationId xmlns:p14="http://schemas.microsoft.com/office/powerpoint/2010/main" val="60593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84775"/>
          </a:xfrm>
          <a:prstGeom prst="rect">
            <a:avLst/>
          </a:prstGeom>
        </p:spPr>
        <p:txBody>
          <a:bodyPr wrap="square">
            <a:spAutoFit/>
          </a:bodyPr>
          <a:lstStyle/>
          <a:p>
            <a:r>
              <a:rPr lang="es-CO" sz="1600" dirty="0"/>
              <a:t>  </a:t>
            </a:r>
            <a:r>
              <a:rPr lang="es-CO" sz="1600" b="1" dirty="0" smtClean="0"/>
              <a:t>AA</a:t>
            </a:r>
            <a:endParaRPr lang="es-CO" sz="1600" dirty="0"/>
          </a:p>
          <a:p>
            <a:pPr algn="just"/>
            <a:endParaRPr lang="es-CO" sz="1600" dirty="0"/>
          </a:p>
        </p:txBody>
      </p:sp>
      <p:sp>
        <p:nvSpPr>
          <p:cNvPr id="3" name="2 Rectángulo"/>
          <p:cNvSpPr/>
          <p:nvPr/>
        </p:nvSpPr>
        <p:spPr>
          <a:xfrm>
            <a:off x="715280" y="280472"/>
            <a:ext cx="3263779"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Nariño</a:t>
            </a:r>
            <a:endParaRPr lang="es-CO" dirty="0">
              <a:solidFill>
                <a:schemeClr val="bg1"/>
              </a:solidFill>
            </a:endParaRPr>
          </a:p>
        </p:txBody>
      </p:sp>
    </p:spTree>
    <p:extLst>
      <p:ext uri="{BB962C8B-B14F-4D97-AF65-F5344CB8AC3E}">
        <p14:creationId xmlns:p14="http://schemas.microsoft.com/office/powerpoint/2010/main" val="365283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r>
              <a:rPr lang="es-CO" b="1" dirty="0" smtClean="0">
                <a:solidFill>
                  <a:schemeClr val="bg1"/>
                </a:solidFill>
              </a:rPr>
              <a:t>Proyecciones de la Regional  Nariño en el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3" y="982639"/>
            <a:ext cx="8325135" cy="4234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endParaRPr lang="es-CO" sz="1600" dirty="0"/>
          </a:p>
        </p:txBody>
      </p:sp>
    </p:spTree>
    <p:extLst>
      <p:ext uri="{BB962C8B-B14F-4D97-AF65-F5344CB8AC3E}">
        <p14:creationId xmlns:p14="http://schemas.microsoft.com/office/powerpoint/2010/main" val="3038489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Nariño 2015 </a:t>
            </a:r>
            <a:endParaRPr lang="es-CO" b="1" dirty="0">
              <a:solidFill>
                <a:schemeClr val="bg1"/>
              </a:solidFill>
            </a:endParaRPr>
          </a:p>
        </p:txBody>
      </p:sp>
      <p:sp>
        <p:nvSpPr>
          <p:cNvPr id="3" name="5 Marcador de contenido"/>
          <p:cNvSpPr txBox="1">
            <a:spLocks/>
          </p:cNvSpPr>
          <p:nvPr/>
        </p:nvSpPr>
        <p:spPr bwMode="auto">
          <a:xfrm>
            <a:off x="214282" y="1214373"/>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La  Regional Nariño en el 2015 programó 1 evento de Rendición de cuentas y  8  mesas publicas.</a:t>
            </a:r>
          </a:p>
          <a:p>
            <a:pPr indent="-182563"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Reportan </a:t>
            </a:r>
            <a:r>
              <a:rPr lang="es-CO" altLang="es-CO" sz="1100" dirty="0" smtClean="0">
                <a:solidFill>
                  <a:srgbClr val="FF0000"/>
                </a:solidFill>
                <a:latin typeface="Arial" pitchFamily="34" charset="0"/>
                <a:ea typeface="Geneva"/>
                <a:cs typeface="Arial" pitchFamily="34" charset="0"/>
              </a:rPr>
              <a:t>gestión del evento de rendición de cuentas realizado el 10 de diciembre y  </a:t>
            </a:r>
            <a:r>
              <a:rPr lang="es-CO" altLang="es-CO" sz="1100" dirty="0">
                <a:solidFill>
                  <a:srgbClr val="FF0000"/>
                </a:solidFill>
                <a:latin typeface="Arial" pitchFamily="34" charset="0"/>
                <a:ea typeface="Geneva"/>
                <a:cs typeface="Arial" pitchFamily="34" charset="0"/>
              </a:rPr>
              <a:t>participaron un total </a:t>
            </a:r>
            <a:r>
              <a:rPr lang="es-CO" altLang="es-CO" sz="1100" dirty="0" smtClean="0">
                <a:solidFill>
                  <a:srgbClr val="FF0000"/>
                </a:solidFill>
                <a:latin typeface="Arial" pitchFamily="34" charset="0"/>
                <a:ea typeface="Geneva"/>
                <a:cs typeface="Arial" pitchFamily="34" charset="0"/>
              </a:rPr>
              <a:t>de 95  </a:t>
            </a:r>
            <a:r>
              <a:rPr lang="es-CO" altLang="es-CO" sz="1100" dirty="0">
                <a:solidFill>
                  <a:prstClr val="black"/>
                </a:solidFill>
                <a:latin typeface="Arial" pitchFamily="34" charset="0"/>
                <a:ea typeface="Geneva"/>
                <a:cs typeface="Arial" pitchFamily="34" charset="0"/>
              </a:rPr>
              <a:t>personas de las </a:t>
            </a:r>
            <a:r>
              <a:rPr lang="es-CO" altLang="es-CO" sz="1100" dirty="0" smtClean="0">
                <a:solidFill>
                  <a:prstClr val="black"/>
                </a:solidFill>
                <a:latin typeface="Arial" pitchFamily="34" charset="0"/>
                <a:ea typeface="Geneva"/>
                <a:cs typeface="Arial" pitchFamily="34" charset="0"/>
              </a:rPr>
              <a:t>cuales 23 </a:t>
            </a:r>
            <a:r>
              <a:rPr lang="es-ES" altLang="es-CO" sz="1100" dirty="0" smtClean="0">
                <a:solidFill>
                  <a:prstClr val="black"/>
                </a:solidFill>
                <a:latin typeface="Arial" pitchFamily="34" charset="0"/>
                <a:ea typeface="Geneva"/>
                <a:cs typeface="Arial" pitchFamily="34" charset="0"/>
              </a:rPr>
              <a:t>actores </a:t>
            </a:r>
            <a:r>
              <a:rPr lang="es-ES" altLang="es-CO" sz="1100" dirty="0">
                <a:solidFill>
                  <a:prstClr val="black"/>
                </a:solidFill>
                <a:latin typeface="Arial" pitchFamily="34" charset="0"/>
                <a:ea typeface="Geneva"/>
                <a:cs typeface="Arial" pitchFamily="34" charset="0"/>
              </a:rPr>
              <a:t>representantes de las OG </a:t>
            </a:r>
            <a:r>
              <a:rPr lang="es-ES" altLang="es-CO" sz="1100" dirty="0" smtClean="0">
                <a:solidFill>
                  <a:prstClr val="black"/>
                </a:solidFill>
                <a:latin typeface="Arial" pitchFamily="34" charset="0"/>
                <a:ea typeface="Geneva"/>
                <a:cs typeface="Arial" pitchFamily="34" charset="0"/>
              </a:rPr>
              <a:t> 71 actores </a:t>
            </a:r>
            <a:r>
              <a:rPr lang="es-ES" altLang="es-CO" sz="1100" dirty="0">
                <a:solidFill>
                  <a:prstClr val="black"/>
                </a:solidFill>
                <a:latin typeface="Arial" pitchFamily="34" charset="0"/>
                <a:ea typeface="Geneva"/>
                <a:cs typeface="Arial" pitchFamily="34" charset="0"/>
              </a:rPr>
              <a:t>de las ONG y  </a:t>
            </a:r>
            <a:r>
              <a:rPr lang="es-ES" altLang="es-CO" sz="1100" dirty="0" smtClean="0">
                <a:solidFill>
                  <a:prstClr val="black"/>
                </a:solidFill>
                <a:latin typeface="Arial" pitchFamily="34" charset="0"/>
                <a:ea typeface="Geneva"/>
                <a:cs typeface="Arial" pitchFamily="34" charset="0"/>
              </a:rPr>
              <a:t>actores </a:t>
            </a:r>
            <a:r>
              <a:rPr lang="es-ES" altLang="es-CO" sz="1100" dirty="0">
                <a:solidFill>
                  <a:prstClr val="black"/>
                </a:solidFill>
                <a:latin typeface="Arial" pitchFamily="34" charset="0"/>
                <a:ea typeface="Geneva"/>
                <a:cs typeface="Arial" pitchFamily="34" charset="0"/>
              </a:rPr>
              <a:t>que representan a la comunidad y </a:t>
            </a:r>
            <a:r>
              <a:rPr lang="es-ES" altLang="es-CO" sz="1100" dirty="0" smtClean="0">
                <a:solidFill>
                  <a:prstClr val="black"/>
                </a:solidFill>
                <a:latin typeface="Arial" pitchFamily="34" charset="0"/>
                <a:ea typeface="Geneva"/>
                <a:cs typeface="Arial" pitchFamily="34" charset="0"/>
              </a:rPr>
              <a:t>1   actor </a:t>
            </a:r>
            <a:r>
              <a:rPr lang="es-ES" altLang="es-CO" sz="1100" dirty="0">
                <a:solidFill>
                  <a:prstClr val="black"/>
                </a:solidFill>
                <a:latin typeface="Arial" pitchFamily="34" charset="0"/>
                <a:ea typeface="Geneva"/>
                <a:cs typeface="Arial" pitchFamily="34" charset="0"/>
              </a:rPr>
              <a:t>que </a:t>
            </a:r>
            <a:r>
              <a:rPr lang="es-ES" altLang="es-CO" sz="1100" dirty="0" smtClean="0">
                <a:solidFill>
                  <a:prstClr val="black"/>
                </a:solidFill>
                <a:latin typeface="Arial" pitchFamily="34" charset="0"/>
                <a:ea typeface="Geneva"/>
                <a:cs typeface="Arial" pitchFamily="34" charset="0"/>
              </a:rPr>
              <a:t>representa </a:t>
            </a:r>
            <a:r>
              <a:rPr lang="es-ES" altLang="es-CO" sz="1100" dirty="0">
                <a:solidFill>
                  <a:prstClr val="black"/>
                </a:solidFill>
                <a:latin typeface="Arial" pitchFamily="34" charset="0"/>
                <a:ea typeface="Geneva"/>
                <a:cs typeface="Arial" pitchFamily="34" charset="0"/>
              </a:rPr>
              <a:t>entidades de control social y veedurías ciudadanas. </a:t>
            </a:r>
          </a:p>
          <a:p>
            <a:pPr indent="-182563"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Los </a:t>
            </a:r>
            <a:r>
              <a:rPr lang="es-CO" altLang="es-CO" sz="1100" dirty="0">
                <a:solidFill>
                  <a:prstClr val="black"/>
                </a:solidFill>
                <a:latin typeface="Arial" pitchFamily="34" charset="0"/>
                <a:ea typeface="Geneva"/>
                <a:cs typeface="Arial" pitchFamily="34" charset="0"/>
              </a:rPr>
              <a:t>Centros </a:t>
            </a:r>
            <a:r>
              <a:rPr lang="es-CO" altLang="es-CO" sz="1100" dirty="0" smtClean="0">
                <a:solidFill>
                  <a:prstClr val="black"/>
                </a:solidFill>
                <a:latin typeface="Arial" pitchFamily="34" charset="0"/>
                <a:ea typeface="Geneva"/>
                <a:cs typeface="Arial" pitchFamily="34" charset="0"/>
              </a:rPr>
              <a:t>Zonales de la Regional Nariño reportaron gestión de 7  MP y participaron un total de 467 personas de las cuales  </a:t>
            </a:r>
            <a:r>
              <a:rPr lang="es-ES" altLang="es-CO" sz="1100" dirty="0" smtClean="0">
                <a:solidFill>
                  <a:prstClr val="black"/>
                </a:solidFill>
                <a:latin typeface="Arial" pitchFamily="34" charset="0"/>
                <a:ea typeface="Geneva"/>
                <a:cs typeface="Arial" pitchFamily="34" charset="0"/>
              </a:rPr>
              <a:t>51  actores representantes de las OG 266  actores de las ONG y  </a:t>
            </a:r>
            <a:r>
              <a:rPr lang="es-ES" altLang="es-CO" sz="1100" dirty="0">
                <a:solidFill>
                  <a:prstClr val="black"/>
                </a:solidFill>
                <a:latin typeface="Arial" pitchFamily="34" charset="0"/>
                <a:ea typeface="Geneva"/>
                <a:cs typeface="Arial" pitchFamily="34" charset="0"/>
              </a:rPr>
              <a:t>actores que representan a la comunidad </a:t>
            </a:r>
            <a:r>
              <a:rPr lang="es-ES" altLang="es-CO" sz="1100" dirty="0" smtClean="0">
                <a:solidFill>
                  <a:prstClr val="black"/>
                </a:solidFill>
                <a:latin typeface="Arial" pitchFamily="34" charset="0"/>
                <a:ea typeface="Geneva"/>
                <a:cs typeface="Arial" pitchFamily="34" charset="0"/>
              </a:rPr>
              <a:t>y 150  actores que representan entidades de control social y veedurías ciudadanas. </a:t>
            </a: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100" dirty="0" smtClean="0">
                <a:solidFill>
                  <a:prstClr val="black"/>
                </a:solidFill>
                <a:latin typeface="Arial" pitchFamily="34" charset="0"/>
                <a:ea typeface="Geneva"/>
                <a:cs typeface="Arial" pitchFamily="34" charset="0"/>
              </a:rPr>
              <a:t>De 7   MP reportadas, el 25 % de las MP  de la Regional Nariño se realizaron sobre programas y servicios y el 75% sobre los temas de Primera infancia .  </a:t>
            </a:r>
          </a:p>
          <a:p>
            <a:pPr indent="-182563"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100" dirty="0">
                <a:solidFill>
                  <a:prstClr val="black"/>
                </a:solidFill>
                <a:latin typeface="Arial" pitchFamily="34" charset="0"/>
                <a:ea typeface="Geneva"/>
                <a:cs typeface="Arial" pitchFamily="34" charset="0"/>
              </a:rPr>
              <a:t>El porcentaje de ejecución </a:t>
            </a:r>
            <a:r>
              <a:rPr lang="es-ES" altLang="es-CO" sz="1100" dirty="0" smtClean="0">
                <a:solidFill>
                  <a:prstClr val="black"/>
                </a:solidFill>
                <a:latin typeface="Arial" pitchFamily="34" charset="0"/>
                <a:ea typeface="Geneva"/>
                <a:cs typeface="Arial" pitchFamily="34" charset="0"/>
              </a:rPr>
              <a:t>total de la Regional a la fecha es del 89 </a:t>
            </a:r>
            <a:r>
              <a:rPr lang="es-ES" altLang="es-CO" sz="1100" b="1" dirty="0" smtClean="0">
                <a:solidFill>
                  <a:prstClr val="black"/>
                </a:solidFill>
                <a:latin typeface="Arial" pitchFamily="34" charset="0"/>
                <a:ea typeface="Geneva"/>
                <a:cs typeface="Arial" pitchFamily="34" charset="0"/>
              </a:rPr>
              <a:t> %. </a:t>
            </a:r>
            <a:endParaRPr lang="es-ES" altLang="es-CO" sz="11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A la Regional Nariño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 La Regional Nariño ha reportado el </a:t>
            </a:r>
            <a:r>
              <a:rPr lang="es-CO" altLang="es-CO" sz="1100" dirty="0">
                <a:solidFill>
                  <a:prstClr val="black"/>
                </a:solidFill>
                <a:latin typeface="Arial" pitchFamily="34" charset="0"/>
                <a:ea typeface="Geneva"/>
                <a:cs typeface="Arial" pitchFamily="34" charset="0"/>
              </a:rPr>
              <a:t>2</a:t>
            </a:r>
            <a:r>
              <a:rPr lang="es-CO" altLang="es-CO" sz="1100" dirty="0" smtClean="0">
                <a:solidFill>
                  <a:prstClr val="black"/>
                </a:solidFill>
                <a:latin typeface="Arial" pitchFamily="34" charset="0"/>
                <a:ea typeface="Geneva"/>
                <a:cs typeface="Arial" pitchFamily="34" charset="0"/>
              </a:rPr>
              <a:t>5  % de las guías de seguimiento a cumplimiento de compromisos y se les recomendó socializarlas en su totalidad  para saber que compromisos están pendientes  y  las respuestas que se le está brindando  a la comunidades en  lo transcurrido del año. Pendientes las MP de  Yacuanquer, Tumaco,  Barbacoas, La unión, Ipiales y Remolino  </a:t>
            </a: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Se les ha solicitado insistentemente garantizar </a:t>
            </a:r>
            <a:r>
              <a:rPr lang="es-CO" altLang="es-CO" sz="1100" dirty="0">
                <a:solidFill>
                  <a:prstClr val="black"/>
                </a:solidFill>
                <a:latin typeface="Arial" pitchFamily="34" charset="0"/>
                <a:ea typeface="Geneva"/>
                <a:cs typeface="Arial" pitchFamily="34" charset="0"/>
              </a:rPr>
              <a:t>que los  compromisos se cumplan y diligenciar  en este formato las evidencias que efectivamente se </a:t>
            </a:r>
            <a:r>
              <a:rPr lang="es-CO" altLang="es-CO" sz="1100" dirty="0" smtClean="0">
                <a:solidFill>
                  <a:prstClr val="black"/>
                </a:solidFill>
                <a:latin typeface="Arial" pitchFamily="34" charset="0"/>
                <a:ea typeface="Geneva"/>
                <a:cs typeface="Arial" pitchFamily="34" charset="0"/>
              </a:rPr>
              <a:t>cumplieron, se les ha recomendado que estos compromisos se deben </a:t>
            </a:r>
            <a:r>
              <a:rPr lang="es-CO" altLang="es-CO" sz="1100" dirty="0">
                <a:solidFill>
                  <a:prstClr val="black"/>
                </a:solidFill>
                <a:latin typeface="Arial" pitchFamily="34" charset="0"/>
                <a:ea typeface="Geneva"/>
                <a:cs typeface="Arial" pitchFamily="34" charset="0"/>
              </a:rPr>
              <a:t>ver como un proceso  </a:t>
            </a:r>
            <a:r>
              <a:rPr lang="es-CO" altLang="es-CO" sz="1100" dirty="0" smtClean="0">
                <a:solidFill>
                  <a:prstClr val="black"/>
                </a:solidFill>
                <a:latin typeface="Arial" pitchFamily="34" charset="0"/>
                <a:ea typeface="Geneva"/>
                <a:cs typeface="Arial" pitchFamily="34" charset="0"/>
              </a:rPr>
              <a:t>de </a:t>
            </a:r>
            <a:r>
              <a:rPr lang="es-CO" altLang="es-CO" sz="1100" dirty="0">
                <a:solidFill>
                  <a:prstClr val="black"/>
                </a:solidFill>
                <a:latin typeface="Arial" pitchFamily="34" charset="0"/>
                <a:ea typeface="Geneva"/>
                <a:cs typeface="Arial" pitchFamily="34" charset="0"/>
              </a:rPr>
              <a:t>trasparencia del ICBF con la comunidad. </a:t>
            </a:r>
            <a:endParaRPr lang="es-CO"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Se les sugirió entregar  los aportes de evaluación de la meta los cuales se verán reflejados al final de esta presentación.</a:t>
            </a:r>
          </a:p>
          <a:p>
            <a:pPr marL="182563" indent="-182563" algn="just" fontAlgn="base">
              <a:spcBef>
                <a:spcPct val="0"/>
              </a:spcBef>
              <a:spcAft>
                <a:spcPct val="0"/>
              </a:spcAft>
              <a:buFont typeface="Calibri" pitchFamily="34" charset="0"/>
              <a:buAutoNum type="arabicPeriod"/>
            </a:pPr>
            <a:endParaRPr lang="es-CO" altLang="es-CO" sz="11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1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1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100" dirty="0">
                <a:solidFill>
                  <a:prstClr val="black"/>
                </a:solidFill>
                <a:latin typeface="Arial" pitchFamily="34" charset="0"/>
                <a:ea typeface="Geneva" charset="0"/>
                <a:cs typeface="Arial" pitchFamily="34" charset="0"/>
              </a:rPr>
              <a:t>  </a:t>
            </a:r>
            <a:endParaRPr lang="es-CO" sz="11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1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542197"/>
            <a:ext cx="8488907" cy="2308324"/>
          </a:xfrm>
          <a:prstGeom prst="rect">
            <a:avLst/>
          </a:prstGeom>
          <a:noFill/>
        </p:spPr>
        <p:txBody>
          <a:bodyPr wrap="square" rtlCol="0">
            <a:spAutoFit/>
          </a:bodyPr>
          <a:lstStyle/>
          <a:p>
            <a:pPr marL="171450" lvl="0" indent="-171450" algn="just">
              <a:buFont typeface="Arial" panose="020B0604020202020204" pitchFamily="34" charset="0"/>
              <a:buChar char="•"/>
            </a:pPr>
            <a:r>
              <a:rPr lang="es-CO" sz="1600" dirty="0">
                <a:latin typeface="Arial" panose="020B0604020202020204" pitchFamily="34" charset="0"/>
                <a:cs typeface="Arial" panose="020B0604020202020204" pitchFamily="34" charset="0"/>
              </a:rPr>
              <a:t>Entregar los reportes en los tiempos asignados para este proceso , con sus respectivos soportes y evidencias.</a:t>
            </a:r>
          </a:p>
          <a:p>
            <a:pPr marL="171450" lvl="0" indent="-171450" algn="just">
              <a:buFont typeface="Arial" panose="020B0604020202020204" pitchFamily="34" charset="0"/>
              <a:buChar char="•"/>
            </a:pPr>
            <a:r>
              <a:rPr lang="es-CO" sz="1600" dirty="0">
                <a:latin typeface="Arial" panose="020B0604020202020204" pitchFamily="34" charset="0"/>
                <a:cs typeface="Arial" panose="020B0604020202020204" pitchFamily="34" charset="0"/>
              </a:rPr>
              <a:t>Entregar  consolidados  los reportes  de  la Regional  con base en los resultados de los reportes de cada Centro Zonal  de Nariño.</a:t>
            </a:r>
          </a:p>
          <a:p>
            <a:pPr marL="171450" lvl="0" indent="-171450" algn="just">
              <a:buFont typeface="Arial" panose="020B0604020202020204" pitchFamily="34" charset="0"/>
              <a:buChar char="•"/>
            </a:pPr>
            <a:r>
              <a:rPr lang="es-CO" sz="1600" dirty="0">
                <a:latin typeface="Arial" panose="020B0604020202020204" pitchFamily="34" charset="0"/>
                <a:cs typeface="Arial" panose="020B0604020202020204" pitchFamily="34" charset="0"/>
              </a:rPr>
              <a:t>Diligenciar  las guías de seguimiento a compromisos para garantizar el control y solución a los problemas  identificados por las comunidades.</a:t>
            </a:r>
          </a:p>
          <a:p>
            <a:pPr marL="171450" lvl="0" indent="-171450" algn="just">
              <a:buFont typeface="Arial" panose="020B0604020202020204" pitchFamily="34" charset="0"/>
              <a:buChar char="•"/>
            </a:pPr>
            <a:r>
              <a:rPr lang="es-CO" sz="1600" dirty="0">
                <a:latin typeface="Arial" panose="020B0604020202020204" pitchFamily="34" charset="0"/>
                <a:cs typeface="Arial" panose="020B0604020202020204" pitchFamily="34" charset="0"/>
              </a:rPr>
              <a:t>Hacer seguimiento al cumplimiento de compromisos adquiridos con la comunidad y presentar una estadística de avances en este  proceso.</a:t>
            </a:r>
          </a:p>
          <a:p>
            <a:pPr algn="just"/>
            <a:endParaRPr lang="es-CO" sz="1600" dirty="0"/>
          </a:p>
        </p:txBody>
      </p:sp>
      <p:sp>
        <p:nvSpPr>
          <p:cNvPr id="3" name="2 CuadroTexto"/>
          <p:cNvSpPr txBox="1"/>
          <p:nvPr/>
        </p:nvSpPr>
        <p:spPr>
          <a:xfrm>
            <a:off x="122830" y="27296"/>
            <a:ext cx="6851176"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Nariño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y la RPC  de la Regional Nariño2015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MP del Municipio </a:t>
            </a:r>
            <a:r>
              <a:rPr lang="es-ES" b="1" dirty="0">
                <a:solidFill>
                  <a:schemeClr val="bg1"/>
                </a:solidFill>
              </a:rPr>
              <a:t>La </a:t>
            </a:r>
            <a:r>
              <a:rPr lang="es-ES" b="1" dirty="0" smtClean="0">
                <a:solidFill>
                  <a:schemeClr val="bg1"/>
                </a:solidFill>
              </a:rPr>
              <a:t>Unión durante el 2015.  </a:t>
            </a:r>
            <a:endParaRPr lang="es-ES" b="1" dirty="0">
              <a:solidFill>
                <a:schemeClr val="bg1"/>
              </a:solidFill>
            </a:endParaRPr>
          </a:p>
        </p:txBody>
      </p:sp>
      <p:sp>
        <p:nvSpPr>
          <p:cNvPr id="2" name="1 CuadroTexto"/>
          <p:cNvSpPr txBox="1"/>
          <p:nvPr/>
        </p:nvSpPr>
        <p:spPr>
          <a:xfrm>
            <a:off x="191069" y="1214651"/>
            <a:ext cx="8639032" cy="5216813"/>
          </a:xfrm>
          <a:prstGeom prst="rect">
            <a:avLst/>
          </a:prstGeom>
          <a:noFill/>
        </p:spPr>
        <p:txBody>
          <a:bodyPr wrap="square" rtlCol="0">
            <a:spAutoFit/>
          </a:bodyPr>
          <a:lstStyle/>
          <a:p>
            <a:r>
              <a:rPr lang="es-CO" b="1" u="sng" dirty="0" smtClean="0"/>
              <a:t>De la MP  del Municipio </a:t>
            </a:r>
            <a:r>
              <a:rPr lang="es-CO" b="1" u="sng" dirty="0"/>
              <a:t>La Unión </a:t>
            </a:r>
            <a:r>
              <a:rPr lang="es-CO" b="1" u="sng" dirty="0" smtClean="0"/>
              <a:t> del CZ </a:t>
            </a:r>
            <a:r>
              <a:rPr lang="es-CO" b="1" u="sng" dirty="0"/>
              <a:t> La Unión </a:t>
            </a:r>
            <a:r>
              <a:rPr lang="es-CO" b="1" u="sng" dirty="0" smtClean="0"/>
              <a:t> </a:t>
            </a:r>
            <a:r>
              <a:rPr lang="es-CO" dirty="0" smtClean="0"/>
              <a:t>realizada  el 19   de junio del 2015 se sugirió  hacer seguimiento a los </a:t>
            </a:r>
            <a:r>
              <a:rPr lang="es-CO" dirty="0"/>
              <a:t>compromisos surgidos : </a:t>
            </a:r>
            <a:r>
              <a:rPr lang="es-CO" dirty="0" smtClean="0"/>
              <a:t>	</a:t>
            </a:r>
          </a:p>
          <a:p>
            <a:endParaRPr lang="es-CO" dirty="0" smtClean="0"/>
          </a:p>
          <a:p>
            <a:pPr marL="285750" indent="-285750">
              <a:buFont typeface="Arial" panose="020B0604020202020204" pitchFamily="34" charset="0"/>
              <a:buChar char="•"/>
            </a:pPr>
            <a:r>
              <a:rPr lang="es-CO" sz="1600" dirty="0" smtClean="0"/>
              <a:t>Verificar </a:t>
            </a:r>
            <a:r>
              <a:rPr lang="es-CO" sz="1600" dirty="0"/>
              <a:t>que se haga la solicitud  a la Regional Nariño para que apoyen y den vía libre a la capacitación de  los agentes educativos de primera infancia aprovechando el Convenio SENA  ICBF y realizar un diagnóstico del personal que hace falta por capacitar. </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la entrega de la Infraestructura del CDI  4 de junio en el municipio de la Unión.</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el operador  la Rosa presente un diagnóstico sobre las necesidades de dotación de las unidades operativas del municipio de la unión.</a:t>
            </a:r>
          </a:p>
          <a:p>
            <a:pPr marL="285750" lvl="0" indent="-285750">
              <a:spcBef>
                <a:spcPts val="600"/>
              </a:spcBef>
              <a:spcAft>
                <a:spcPts val="600"/>
              </a:spcAft>
              <a:buFont typeface="Arial" panose="020B0604020202020204" pitchFamily="34" charset="0"/>
              <a:buChar char="•"/>
            </a:pPr>
            <a:r>
              <a:rPr lang="es-CO" sz="1600" dirty="0" smtClean="0"/>
              <a:t>Solicitar </a:t>
            </a:r>
            <a:r>
              <a:rPr lang="es-CO" sz="1600" dirty="0"/>
              <a:t>al nivel Nacional Dirección de niñez y adolescencia lineamientos  y fechas de iniciación del programa generaciones con bienestar en el 2015 dado que la comunidad así lo  reclama.</a:t>
            </a:r>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adelanten acciones orientadas a convocar las personerías para que acompañen vigilen  y hagan  seguimiento permanente a los programas y servicios y se garantice  mayor compromiso en el ejercicio del control social. </a:t>
            </a:r>
          </a:p>
          <a:p>
            <a:pPr marL="285750" lvl="0" indent="-285750">
              <a:spcBef>
                <a:spcPts val="600"/>
              </a:spcBef>
              <a:spcAft>
                <a:spcPts val="600"/>
              </a:spcAft>
              <a:buFont typeface="Arial" panose="020B0604020202020204" pitchFamily="34" charset="0"/>
              <a:buChar char="•"/>
            </a:pPr>
            <a:r>
              <a:rPr lang="es-CO" sz="1600" dirty="0" smtClean="0"/>
              <a:t>Solicitar </a:t>
            </a:r>
            <a:r>
              <a:rPr lang="es-CO" sz="1600" dirty="0"/>
              <a:t>a la Dirección de Planeación la asignación de recursos a tiempo para financiar la logística de las mesas públicas  y la rendición de cuentas. </a:t>
            </a:r>
            <a:endParaRPr lang="es-CO" sz="1600" dirty="0" smtClean="0"/>
          </a:p>
          <a:p>
            <a:pPr lvl="0">
              <a:spcBef>
                <a:spcPts val="600"/>
              </a:spcBef>
              <a:spcAft>
                <a:spcPts val="600"/>
              </a:spcAft>
            </a:pPr>
            <a:r>
              <a:rPr lang="es-CO" sz="1600" dirty="0" smtClean="0">
                <a:solidFill>
                  <a:srgbClr val="FF0000"/>
                </a:solidFill>
              </a:rPr>
              <a:t>Nota: Pendiente  formato de compromisos.</a:t>
            </a:r>
            <a:endParaRPr lang="es-CO" sz="1600" dirty="0">
              <a:solidFill>
                <a:srgbClr val="FF0000"/>
              </a:solidFill>
            </a:endParaRPr>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MP del municipio</a:t>
            </a:r>
          </a:p>
          <a:p>
            <a:r>
              <a:rPr lang="es-ES" b="1" dirty="0" smtClean="0">
                <a:solidFill>
                  <a:schemeClr val="bg1"/>
                </a:solidFill>
              </a:rPr>
              <a:t> de Yacuanquer durante </a:t>
            </a:r>
            <a:r>
              <a:rPr lang="es-ES" b="1" dirty="0">
                <a:solidFill>
                  <a:schemeClr val="bg1"/>
                </a:solidFill>
              </a:rPr>
              <a:t>el 2015  </a:t>
            </a:r>
          </a:p>
        </p:txBody>
      </p:sp>
      <p:sp>
        <p:nvSpPr>
          <p:cNvPr id="2" name="1 CuadroTexto"/>
          <p:cNvSpPr txBox="1"/>
          <p:nvPr/>
        </p:nvSpPr>
        <p:spPr>
          <a:xfrm>
            <a:off x="398461" y="1105469"/>
            <a:ext cx="8390695" cy="3908762"/>
          </a:xfrm>
          <a:prstGeom prst="rect">
            <a:avLst/>
          </a:prstGeom>
          <a:noFill/>
        </p:spPr>
        <p:txBody>
          <a:bodyPr wrap="square" rtlCol="0">
            <a:spAutoFit/>
          </a:bodyPr>
          <a:lstStyle/>
          <a:p>
            <a:r>
              <a:rPr lang="es-CO" b="1" u="sng" dirty="0" smtClean="0"/>
              <a:t>De la MP de Yacuanquer del CZ Pasto uno, </a:t>
            </a:r>
            <a:r>
              <a:rPr lang="es-CO" b="1" dirty="0" smtClean="0"/>
              <a:t>realizada el 28  de agosto  </a:t>
            </a:r>
            <a:r>
              <a:rPr lang="es-CO" dirty="0" smtClean="0"/>
              <a:t>y revisando </a:t>
            </a:r>
            <a:r>
              <a:rPr lang="es-CO" dirty="0"/>
              <a:t>el acta los siguientes fueron los compromisos adquiridos</a:t>
            </a:r>
            <a:r>
              <a:rPr lang="es-CO" dirty="0" smtClean="0"/>
              <a:t>:</a:t>
            </a:r>
          </a:p>
          <a:p>
            <a:endParaRPr lang="es-CO" sz="1400" dirty="0" smtClean="0"/>
          </a:p>
          <a:p>
            <a:pPr marL="285750" lvl="0" indent="-285750">
              <a:buFont typeface="Arial" panose="020B0604020202020204" pitchFamily="34" charset="0"/>
              <a:buChar char="•"/>
            </a:pPr>
            <a:r>
              <a:rPr lang="es-CO" dirty="0"/>
              <a:t>Verificar que se </a:t>
            </a:r>
            <a:r>
              <a:rPr lang="es-ES" dirty="0"/>
              <a:t>remita inquietud a la secretaría de educación.</a:t>
            </a:r>
            <a:endParaRPr lang="es-CO" dirty="0"/>
          </a:p>
          <a:p>
            <a:pPr marL="285750" lvl="0" indent="-285750">
              <a:buFont typeface="Arial" panose="020B0604020202020204" pitchFamily="34" charset="0"/>
              <a:buChar char="•"/>
            </a:pPr>
            <a:r>
              <a:rPr lang="es-CO" dirty="0"/>
              <a:t>Diligenciar todas las 20  inquietudes surgidas en la MP y las respuestas brindadas lo mismos que los pendientes, es una manera de visibilizar tanto las inquietudes y propuestas de la comunidad </a:t>
            </a:r>
            <a:r>
              <a:rPr lang="es-CO" dirty="0" smtClean="0"/>
              <a:t>.</a:t>
            </a:r>
          </a:p>
          <a:p>
            <a:pPr marL="285750" lvl="0" indent="-285750">
              <a:buFont typeface="Arial" panose="020B0604020202020204" pitchFamily="34" charset="0"/>
              <a:buChar char="•"/>
            </a:pPr>
            <a:endParaRPr lang="es-CO" dirty="0"/>
          </a:p>
          <a:p>
            <a:pPr marL="285750" lvl="0" indent="-285750">
              <a:buFont typeface="Arial" panose="020B0604020202020204" pitchFamily="34" charset="0"/>
              <a:buChar char="•"/>
            </a:pPr>
            <a:endParaRPr lang="es-CO" dirty="0" smtClean="0"/>
          </a:p>
          <a:p>
            <a:r>
              <a:rPr lang="es-CO" dirty="0">
                <a:solidFill>
                  <a:srgbClr val="FF0000"/>
                </a:solidFill>
              </a:rPr>
              <a:t>Nota: Pendiente  formato de compromisos.</a:t>
            </a:r>
          </a:p>
          <a:p>
            <a:pPr marL="285750" lvl="0" indent="-285750">
              <a:buFont typeface="Arial" panose="020B0604020202020204" pitchFamily="34" charset="0"/>
              <a:buChar char="•"/>
            </a:pPr>
            <a:endParaRPr lang="es-CO" dirty="0"/>
          </a:p>
          <a:p>
            <a:pPr lvl="0"/>
            <a:endParaRPr lang="es-CO" dirty="0" smtClean="0"/>
          </a:p>
          <a:p>
            <a:pPr lvl="0"/>
            <a:endParaRPr lang="es-CO" dirty="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Imues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245660" y="1160060"/>
            <a:ext cx="8325134" cy="4801314"/>
          </a:xfrm>
          <a:prstGeom prst="rect">
            <a:avLst/>
          </a:prstGeom>
          <a:noFill/>
        </p:spPr>
        <p:txBody>
          <a:bodyPr wrap="square" rtlCol="0">
            <a:spAutoFit/>
          </a:bodyPr>
          <a:lstStyle/>
          <a:p>
            <a:r>
              <a:rPr lang="es-CO" b="1" u="sng" dirty="0"/>
              <a:t>De la MP de </a:t>
            </a:r>
            <a:r>
              <a:rPr lang="es-CO" b="1" u="sng" dirty="0" smtClean="0"/>
              <a:t>Imues del CZ </a:t>
            </a:r>
            <a:r>
              <a:rPr lang="es-CO" b="1" u="sng" dirty="0"/>
              <a:t>Túquerres,  </a:t>
            </a:r>
            <a:r>
              <a:rPr lang="es-CO" b="1" dirty="0"/>
              <a:t>realizada el </a:t>
            </a:r>
            <a:r>
              <a:rPr lang="es-CO" b="1" dirty="0" smtClean="0"/>
              <a:t>23  </a:t>
            </a:r>
            <a:r>
              <a:rPr lang="es-CO" b="1" dirty="0"/>
              <a:t>de </a:t>
            </a:r>
            <a:r>
              <a:rPr lang="es-CO" b="1" dirty="0" smtClean="0"/>
              <a:t>septiembre  y revisando el acta  se sugirió: </a:t>
            </a:r>
          </a:p>
          <a:p>
            <a:r>
              <a:rPr lang="es-CO" b="1" dirty="0"/>
              <a:t>		</a:t>
            </a:r>
            <a:endParaRPr lang="es-CO" b="1" dirty="0" smtClean="0"/>
          </a:p>
          <a:p>
            <a:pPr marL="285750" indent="-285750">
              <a:buFont typeface="Arial" panose="020B0604020202020204" pitchFamily="34" charset="0"/>
              <a:buChar char="•"/>
            </a:pPr>
            <a:r>
              <a:rPr lang="es-CO" dirty="0" smtClean="0"/>
              <a:t>Verificar </a:t>
            </a:r>
            <a:r>
              <a:rPr lang="es-CO" dirty="0"/>
              <a:t>que se continúe con el seguimiento a las diferentes modalidades de atención por parte del ICBF.</a:t>
            </a:r>
          </a:p>
          <a:p>
            <a:pPr marL="285750" indent="-285750">
              <a:buFont typeface="Arial" panose="020B0604020202020204" pitchFamily="34" charset="0"/>
              <a:buChar char="•"/>
            </a:pPr>
            <a:r>
              <a:rPr lang="es-CO" dirty="0" smtClean="0"/>
              <a:t>Garantizar </a:t>
            </a:r>
            <a:r>
              <a:rPr lang="es-CO" dirty="0"/>
              <a:t>que los operadores hagan seguimiento y acaten las recomendaciones y sus obligaciones contractuales, tomando en cuenta las inquietudes presentadas por los beneficiarios de las distintas modalidades de atención.</a:t>
            </a:r>
          </a:p>
          <a:p>
            <a:pPr marL="285750" indent="-285750">
              <a:buFont typeface="Arial" panose="020B0604020202020204" pitchFamily="34" charset="0"/>
              <a:buChar char="•"/>
            </a:pPr>
            <a:r>
              <a:rPr lang="es-CO" dirty="0" smtClean="0"/>
              <a:t>Verificar </a:t>
            </a:r>
            <a:r>
              <a:rPr lang="es-CO" dirty="0"/>
              <a:t>que los usuarios se comprometan a apoyar las modalidades de primera infancia, en primera instancia garantizando la presencia de los niños y niñas en los programas y segundo participando activamente en las dinámicas y proceso de los programas. </a:t>
            </a:r>
            <a:endParaRPr lang="es-CO" dirty="0" smtClean="0"/>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endParaRPr lang="es-CO" dirty="0"/>
          </a:p>
          <a:p>
            <a:r>
              <a:rPr lang="es-CO" dirty="0">
                <a:solidFill>
                  <a:srgbClr val="FF0000"/>
                </a:solidFill>
              </a:rPr>
              <a:t>Nota: Pendiente  formato de compromisos.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del Municipio de </a:t>
            </a:r>
            <a:r>
              <a:rPr lang="es-CO" sz="2000" b="1" dirty="0">
                <a:solidFill>
                  <a:schemeClr val="bg1"/>
                </a:solidFill>
              </a:rPr>
              <a:t>Barbacoas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4739759"/>
          </a:xfrm>
          <a:prstGeom prst="rect">
            <a:avLst/>
          </a:prstGeom>
          <a:noFill/>
        </p:spPr>
        <p:txBody>
          <a:bodyPr wrap="square" rtlCol="0">
            <a:spAutoFit/>
          </a:bodyPr>
          <a:lstStyle/>
          <a:p>
            <a:pPr algn="just"/>
            <a:endParaRPr lang="es-CO" sz="1600" b="1" u="sng" dirty="0" smtClean="0"/>
          </a:p>
          <a:p>
            <a:pPr lvl="0" algn="just"/>
            <a:r>
              <a:rPr lang="es-CO" sz="1600" b="1" u="sng" dirty="0" smtClean="0"/>
              <a:t>De </a:t>
            </a:r>
            <a:r>
              <a:rPr lang="es-CO" sz="1600" b="1" u="sng" dirty="0"/>
              <a:t>la </a:t>
            </a:r>
            <a:r>
              <a:rPr lang="es-CO" sz="1600" b="1" u="sng" dirty="0" smtClean="0"/>
              <a:t>MP del municipio de </a:t>
            </a:r>
            <a:r>
              <a:rPr lang="es-CO" sz="1600" b="1" u="sng" dirty="0"/>
              <a:t>Barbacoas  </a:t>
            </a:r>
            <a:r>
              <a:rPr lang="es-CO" sz="1600" b="1" u="sng" dirty="0" smtClean="0"/>
              <a:t>del CZ </a:t>
            </a:r>
            <a:r>
              <a:rPr lang="es-CO" sz="1600" b="1" u="sng" dirty="0"/>
              <a:t>Barbacoas </a:t>
            </a:r>
            <a:r>
              <a:rPr lang="es-CO" sz="1600" dirty="0" smtClean="0"/>
              <a:t>realizada </a:t>
            </a:r>
            <a:r>
              <a:rPr lang="es-CO" sz="1600" dirty="0"/>
              <a:t>el </a:t>
            </a:r>
            <a:r>
              <a:rPr lang="es-CO" sz="1600" dirty="0" smtClean="0"/>
              <a:t>18 de septiembre, revisando el acta se sugirió diligenciar </a:t>
            </a:r>
            <a:r>
              <a:rPr lang="es-CO" sz="1600" dirty="0"/>
              <a:t>en el formato de seguimiento </a:t>
            </a:r>
            <a:r>
              <a:rPr lang="es-CO" sz="1600" dirty="0" smtClean="0"/>
              <a:t>las respuestas </a:t>
            </a:r>
            <a:r>
              <a:rPr lang="es-CO" sz="1600" dirty="0"/>
              <a:t>claras y oportunas durante el desarrollo de la MP. </a:t>
            </a:r>
          </a:p>
          <a:p>
            <a:pPr algn="just"/>
            <a:r>
              <a:rPr lang="es-CO" sz="1600" dirty="0"/>
              <a:t>	</a:t>
            </a:r>
            <a:r>
              <a:rPr lang="es-CO" sz="1600" dirty="0" smtClean="0"/>
              <a:t> </a:t>
            </a:r>
            <a:r>
              <a:rPr lang="es-CO" sz="1600" dirty="0"/>
              <a:t>				</a:t>
            </a:r>
          </a:p>
          <a:p>
            <a:pPr algn="just"/>
            <a:endParaRPr lang="es-CO" sz="1600" dirty="0"/>
          </a:p>
          <a:p>
            <a:pPr marL="285750" lvl="0" indent="-285750">
              <a:buFont typeface="Arial" panose="020B0604020202020204" pitchFamily="34" charset="0"/>
              <a:buChar char="•"/>
            </a:pPr>
            <a:r>
              <a:rPr lang="es-CO" sz="1600" dirty="0" smtClean="0"/>
              <a:t>Verificar </a:t>
            </a:r>
            <a:r>
              <a:rPr lang="es-CO" sz="1600" dirty="0"/>
              <a:t>que se haga seguimiento a los programas  en temas de suministro de dotación del menaje de cocina en respuesta a la solicitud del Presidente de la Junta de acción comunal del Barrio Guayabal y verificar que se haga la respectiva verificación y requerimiento al operador, e informar a la comunidad sobre los resultados de este compromiso </a:t>
            </a:r>
          </a:p>
          <a:p>
            <a:pPr marL="285750" lvl="0" indent="-285750">
              <a:buFont typeface="Arial" panose="020B0604020202020204" pitchFamily="34" charset="0"/>
              <a:buChar char="•"/>
            </a:pPr>
            <a:r>
              <a:rPr lang="es-CO" sz="1600" dirty="0"/>
              <a:t>Más flexibilidad frente al cumplimiento de fechas por problemas de agendas que se presentan en la zona y el cruce de programaciones con la sede Regional y Nacional.</a:t>
            </a:r>
          </a:p>
          <a:p>
            <a:pPr marL="285750" lvl="0" indent="-285750">
              <a:spcBef>
                <a:spcPts val="600"/>
              </a:spcBef>
              <a:spcAft>
                <a:spcPts val="600"/>
              </a:spcAft>
              <a:buFont typeface="Arial" panose="020B0604020202020204" pitchFamily="34" charset="0"/>
              <a:buChar char="•"/>
            </a:pPr>
            <a:endParaRPr lang="es-CO" sz="1600" dirty="0"/>
          </a:p>
          <a:p>
            <a:pPr marL="171450" indent="-171450" algn="just">
              <a:spcBef>
                <a:spcPts val="600"/>
              </a:spcBef>
              <a:spcAft>
                <a:spcPts val="600"/>
              </a:spcAft>
              <a:buFont typeface="Arial" panose="020B0604020202020204" pitchFamily="34" charset="0"/>
              <a:buChar char="•"/>
            </a:pPr>
            <a:endParaRPr lang="es-CO" sz="1100" b="1" dirty="0" smtClean="0"/>
          </a:p>
          <a:p>
            <a:pPr algn="just">
              <a:spcBef>
                <a:spcPts val="600"/>
              </a:spcBef>
              <a:spcAft>
                <a:spcPts val="600"/>
              </a:spcAft>
            </a:pPr>
            <a:r>
              <a:rPr lang="es-CO" sz="1600" b="1" dirty="0">
                <a:solidFill>
                  <a:srgbClr val="FF0000"/>
                </a:solidFill>
              </a:rPr>
              <a:t>Nota: pendiente de entrega del formato de compromisos, para verificar cumplimiento de los mismos.</a:t>
            </a:r>
            <a:endParaRPr lang="es-CO" sz="1600" dirty="0">
              <a:solidFill>
                <a:srgbClr val="FF0000"/>
              </a:solidFill>
            </a:endParaRPr>
          </a:p>
          <a:p>
            <a:pPr marL="285750" indent="-285750" algn="just">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la </a:t>
            </a:r>
            <a:r>
              <a:rPr lang="es-ES" sz="2000" b="1" dirty="0" smtClean="0">
                <a:solidFill>
                  <a:schemeClr val="bg1"/>
                </a:solidFill>
              </a:rPr>
              <a:t> MP  </a:t>
            </a:r>
            <a:r>
              <a:rPr lang="es-CO" sz="2000" b="1" dirty="0" smtClean="0">
                <a:solidFill>
                  <a:schemeClr val="bg1"/>
                </a:solidFill>
              </a:rPr>
              <a:t>Del Municipio </a:t>
            </a:r>
          </a:p>
          <a:p>
            <a:r>
              <a:rPr lang="es-CO" sz="2000" b="1" dirty="0" smtClean="0">
                <a:solidFill>
                  <a:schemeClr val="bg1"/>
                </a:solidFill>
              </a:rPr>
              <a:t>de Cumbitara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3693319"/>
          </a:xfrm>
          <a:prstGeom prst="rect">
            <a:avLst/>
          </a:prstGeom>
        </p:spPr>
        <p:txBody>
          <a:bodyPr wrap="square">
            <a:spAutoFit/>
          </a:bodyPr>
          <a:lstStyle/>
          <a:p>
            <a:pPr algn="just">
              <a:lnSpc>
                <a:spcPct val="150000"/>
              </a:lnSpc>
            </a:pPr>
            <a:r>
              <a:rPr lang="es-CO" sz="1600" b="1" u="sng" dirty="0"/>
              <a:t>De la MP </a:t>
            </a:r>
            <a:r>
              <a:rPr lang="es-CO" sz="1600" b="1" u="sng" dirty="0" smtClean="0"/>
              <a:t>de Cumbitara   del CZ Remolino </a:t>
            </a:r>
            <a:r>
              <a:rPr lang="es-CO" sz="1600" b="1" dirty="0" smtClean="0"/>
              <a:t>realizada </a:t>
            </a:r>
            <a:r>
              <a:rPr lang="es-CO" sz="1600" b="1" dirty="0"/>
              <a:t>el </a:t>
            </a:r>
            <a:r>
              <a:rPr lang="es-CO" sz="1600" b="1" dirty="0" smtClean="0"/>
              <a:t>3  </a:t>
            </a:r>
            <a:r>
              <a:rPr lang="es-CO" sz="1600" b="1" dirty="0"/>
              <a:t>de </a:t>
            </a:r>
            <a:r>
              <a:rPr lang="es-CO" sz="1600" b="1" dirty="0" smtClean="0"/>
              <a:t>septiembre se sugirió hacer seguimiento a los siguientes compromisos y pasar a Excel el formato:   </a:t>
            </a:r>
          </a:p>
          <a:p>
            <a:pPr algn="just">
              <a:lnSpc>
                <a:spcPct val="150000"/>
              </a:lnSpc>
            </a:pPr>
            <a:endParaRPr lang="es-CO" sz="1600" b="1" dirty="0"/>
          </a:p>
          <a:p>
            <a:pPr marL="285750" lvl="0" indent="-285750">
              <a:spcBef>
                <a:spcPts val="600"/>
              </a:spcBef>
              <a:spcAft>
                <a:spcPts val="600"/>
              </a:spcAft>
              <a:buFont typeface="Arial" panose="020B0604020202020204" pitchFamily="34" charset="0"/>
              <a:buChar char="•"/>
            </a:pPr>
            <a:r>
              <a:rPr lang="es-CO" sz="1600" dirty="0"/>
              <a:t>Verificar que se realice MP de trabajo para dar a conocer y articular los proceso del programa generaciones con bienestar.</a:t>
            </a:r>
          </a:p>
          <a:p>
            <a:pPr marL="285750" lvl="0" indent="-285750">
              <a:spcBef>
                <a:spcPts val="600"/>
              </a:spcBef>
              <a:spcAft>
                <a:spcPts val="600"/>
              </a:spcAft>
              <a:buFont typeface="Arial" panose="020B0604020202020204" pitchFamily="34" charset="0"/>
              <a:buChar char="•"/>
            </a:pPr>
            <a:r>
              <a:rPr lang="es-CO" sz="1600" dirty="0"/>
              <a:t>Verificar que se haga la reunión de las EAS fundación dejando huellas y la institución San pedro. </a:t>
            </a:r>
          </a:p>
          <a:p>
            <a:pPr marL="285750" indent="-285750">
              <a:spcBef>
                <a:spcPts val="600"/>
              </a:spcBef>
              <a:spcAft>
                <a:spcPts val="600"/>
              </a:spcAft>
              <a:buFont typeface="Arial" panose="020B0604020202020204" pitchFamily="34" charset="0"/>
              <a:buChar char="•"/>
            </a:pPr>
            <a:r>
              <a:rPr lang="es-CO" sz="1600" dirty="0"/>
              <a:t> </a:t>
            </a:r>
          </a:p>
          <a:p>
            <a:endParaRPr lang="es-CO" dirty="0" smtClean="0"/>
          </a:p>
          <a:p>
            <a:endParaRPr lang="es-CO" dirty="0"/>
          </a:p>
          <a:p>
            <a:r>
              <a:rPr lang="es-CO" sz="1400" b="1" dirty="0">
                <a:solidFill>
                  <a:srgbClr val="FF0000"/>
                </a:solidFill>
              </a:rPr>
              <a:t>Nota: pendiente de entrega del formato de </a:t>
            </a:r>
            <a:r>
              <a:rPr lang="es-CO" sz="1400" b="1" dirty="0" smtClean="0">
                <a:solidFill>
                  <a:srgbClr val="FF0000"/>
                </a:solidFill>
              </a:rPr>
              <a:t>compromisos en Excel dado que lo pasaron en PDF</a:t>
            </a:r>
            <a:endParaRPr lang="es-CO" dirty="0"/>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1007</Words>
  <Application>Microsoft Office PowerPoint</Application>
  <PresentationFormat>Presentación en pantalla (4:3)</PresentationFormat>
  <Paragraphs>121</Paragraphs>
  <Slides>16</Slides>
  <Notes>0</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51</cp:revision>
  <dcterms:created xsi:type="dcterms:W3CDTF">2015-01-29T14:27:26Z</dcterms:created>
  <dcterms:modified xsi:type="dcterms:W3CDTF">2016-01-27T17:38:15Z</dcterms:modified>
</cp:coreProperties>
</file>