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4" r:id="rId15"/>
    <p:sldId id="275" r:id="rId16"/>
    <p:sldId id="276" r:id="rId17"/>
    <p:sldId id="277"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29/01/2016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29/01/2016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29/01/2016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29/01/2016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29/01/2016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29/01/2016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29/01/2016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29/01/2016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GUAJIRA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a:t>
            </a:r>
            <a:r>
              <a:rPr lang="es-CO" b="1" dirty="0">
                <a:solidFill>
                  <a:schemeClr val="bg1"/>
                </a:solidFill>
              </a:rPr>
              <a:t>Fonseca  </a:t>
            </a:r>
            <a:r>
              <a:rPr lang="es-ES" b="1" dirty="0">
                <a:solidFill>
                  <a:schemeClr val="bg1"/>
                </a:solidFill>
              </a:rPr>
              <a:t>durante el 2015  </a:t>
            </a:r>
          </a:p>
        </p:txBody>
      </p:sp>
      <p:sp>
        <p:nvSpPr>
          <p:cNvPr id="2" name="1 CuadroTexto"/>
          <p:cNvSpPr txBox="1"/>
          <p:nvPr/>
        </p:nvSpPr>
        <p:spPr>
          <a:xfrm>
            <a:off x="163773" y="1310185"/>
            <a:ext cx="8789158" cy="6140142"/>
          </a:xfrm>
          <a:prstGeom prst="rect">
            <a:avLst/>
          </a:prstGeom>
          <a:noFill/>
        </p:spPr>
        <p:txBody>
          <a:bodyPr wrap="square" rtlCol="0">
            <a:spAutoFit/>
          </a:bodyPr>
          <a:lstStyle/>
          <a:p>
            <a:pPr>
              <a:lnSpc>
                <a:spcPct val="150000"/>
              </a:lnSpc>
            </a:pPr>
            <a:r>
              <a:rPr lang="es-CO" b="1" u="sng" dirty="0"/>
              <a:t>De la MP de </a:t>
            </a:r>
            <a:r>
              <a:rPr lang="es-CO" b="1" u="sng" dirty="0" smtClean="0"/>
              <a:t>Fonseca </a:t>
            </a:r>
            <a:r>
              <a:rPr lang="es-CO" b="1" dirty="0" smtClean="0"/>
              <a:t>realizada </a:t>
            </a:r>
            <a:r>
              <a:rPr lang="es-CO" b="1" dirty="0"/>
              <a:t>el </a:t>
            </a:r>
            <a:r>
              <a:rPr lang="es-CO" b="1" dirty="0" smtClean="0"/>
              <a:t>21 de octubre </a:t>
            </a:r>
            <a:r>
              <a:rPr lang="es-CO" dirty="0" smtClean="0"/>
              <a:t>los </a:t>
            </a:r>
            <a:r>
              <a:rPr lang="es-CO" dirty="0"/>
              <a:t>siguientes fueron los compromisos adquiridos:</a:t>
            </a:r>
          </a:p>
          <a:p>
            <a:pPr marL="285750" indent="-285750">
              <a:lnSpc>
                <a:spcPct val="150000"/>
              </a:lnSpc>
              <a:buFont typeface="Arial" panose="020B0604020202020204" pitchFamily="34" charset="0"/>
              <a:buChar char="•"/>
            </a:pPr>
            <a:endParaRPr lang="es-CO" dirty="0" smtClean="0"/>
          </a:p>
          <a:p>
            <a:pPr marL="285750" indent="-285750">
              <a:lnSpc>
                <a:spcPct val="150000"/>
              </a:lnSpc>
              <a:buFont typeface="Arial" panose="020B0604020202020204" pitchFamily="34" charset="0"/>
              <a:buChar char="•"/>
            </a:pPr>
            <a:r>
              <a:rPr lang="es-CO" dirty="0" smtClean="0"/>
              <a:t>Verificar </a:t>
            </a:r>
            <a:r>
              <a:rPr lang="es-CO" dirty="0"/>
              <a:t>que se actualice el diagnostico social situacional en los municipios del sur de la Guajira y se dé a conocer a la  comunidad los resultados.</a:t>
            </a:r>
          </a:p>
          <a:p>
            <a:pPr marL="285750" indent="-285750">
              <a:lnSpc>
                <a:spcPct val="150000"/>
              </a:lnSpc>
              <a:buFont typeface="Arial" panose="020B0604020202020204" pitchFamily="34" charset="0"/>
              <a:buChar char="•"/>
            </a:pPr>
            <a:r>
              <a:rPr lang="es-CO" dirty="0" smtClean="0"/>
              <a:t>Garantizar </a:t>
            </a:r>
            <a:r>
              <a:rPr lang="es-CO" dirty="0"/>
              <a:t>y verificar que se conforme  la red psicosocial en los municipios</a:t>
            </a:r>
          </a:p>
          <a:p>
            <a:pPr marL="285750" indent="-285750">
              <a:lnSpc>
                <a:spcPct val="150000"/>
              </a:lnSpc>
              <a:buFont typeface="Arial" panose="020B0604020202020204" pitchFamily="34" charset="0"/>
              <a:buChar char="•"/>
            </a:pPr>
            <a:r>
              <a:rPr lang="es-CO" dirty="0" smtClean="0"/>
              <a:t>Verificar </a:t>
            </a:r>
            <a:r>
              <a:rPr lang="es-CO" dirty="0"/>
              <a:t>que logre el proceso de articulación en las institución educativa nuestra señora del Carmen en Hatonuevo.</a:t>
            </a:r>
          </a:p>
          <a:p>
            <a:pPr marL="285750" indent="-285750">
              <a:lnSpc>
                <a:spcPct val="150000"/>
              </a:lnSpc>
              <a:buFont typeface="Arial" panose="020B0604020202020204" pitchFamily="34" charset="0"/>
              <a:buChar char="•"/>
            </a:pPr>
            <a:r>
              <a:rPr lang="es-CO" dirty="0" smtClean="0"/>
              <a:t>Verificar </a:t>
            </a:r>
            <a:r>
              <a:rPr lang="es-CO" dirty="0"/>
              <a:t>que el ICBF haga parte  de la Red de psicólogos y trabajadores sociales.</a:t>
            </a:r>
          </a:p>
          <a:p>
            <a:pPr marL="285750" indent="-285750">
              <a:lnSpc>
                <a:spcPct val="150000"/>
              </a:lnSpc>
              <a:buFont typeface="Arial" panose="020B0604020202020204" pitchFamily="34" charset="0"/>
              <a:buChar char="•"/>
            </a:pPr>
            <a:r>
              <a:rPr lang="es-CO" dirty="0" smtClean="0"/>
              <a:t>Verificar </a:t>
            </a:r>
            <a:r>
              <a:rPr lang="es-CO" dirty="0"/>
              <a:t>que la Red Psicosocial realice un trabajo articulado en la institución educativa nuestra señora del Carmen</a:t>
            </a:r>
            <a:r>
              <a:rPr lang="es-CO" dirty="0" smtClean="0"/>
              <a:t>.</a:t>
            </a:r>
          </a:p>
          <a:p>
            <a:pPr>
              <a:lnSpc>
                <a:spcPct val="150000"/>
              </a:lnSpc>
            </a:pPr>
            <a:r>
              <a:rPr lang="es-CO" sz="1600" b="1" dirty="0"/>
              <a:t>Nota: pendiente de entrega del formato de compromisos, para verificar cumplimiento de los mismos.</a:t>
            </a:r>
            <a:endParaRPr lang="es-CO" sz="1600" dirty="0"/>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49404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la </a:t>
            </a:r>
          </a:p>
          <a:p>
            <a:pPr algn="ctr"/>
            <a:r>
              <a:rPr lang="es-ES" sz="2000" b="1" dirty="0">
                <a:solidFill>
                  <a:schemeClr val="bg1"/>
                </a:solidFill>
              </a:rPr>
              <a:t>MP  </a:t>
            </a:r>
            <a:r>
              <a:rPr lang="es-CO" sz="2000" b="1" dirty="0">
                <a:solidFill>
                  <a:schemeClr val="bg1"/>
                </a:solidFill>
              </a:rPr>
              <a:t>Albania </a:t>
            </a:r>
            <a:r>
              <a:rPr lang="es-CO" sz="2000" b="1" dirty="0" smtClean="0">
                <a:solidFill>
                  <a:schemeClr val="bg1"/>
                </a:solidFill>
              </a:rPr>
              <a:t>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5493812"/>
          </a:xfrm>
          <a:prstGeom prst="rect">
            <a:avLst/>
          </a:prstGeom>
        </p:spPr>
        <p:txBody>
          <a:bodyPr wrap="square">
            <a:spAutoFit/>
          </a:bodyPr>
          <a:lstStyle/>
          <a:p>
            <a:pPr algn="just">
              <a:lnSpc>
                <a:spcPct val="150000"/>
              </a:lnSpc>
            </a:pPr>
            <a:r>
              <a:rPr lang="es-CO" b="1" u="sng" dirty="0"/>
              <a:t>De la MP de Albania </a:t>
            </a:r>
            <a:r>
              <a:rPr lang="es-CO" b="1" u="sng" dirty="0" smtClean="0"/>
              <a:t> del </a:t>
            </a:r>
            <a:r>
              <a:rPr lang="pt-BR" b="1" u="sng" dirty="0"/>
              <a:t>Centro Zonal </a:t>
            </a:r>
            <a:r>
              <a:rPr lang="pt-BR" b="1" u="sng" dirty="0" smtClean="0"/>
              <a:t>Maicao N</a:t>
            </a:r>
            <a:r>
              <a:rPr lang="pt-BR" b="1" u="sng" dirty="0"/>
              <a:t>° </a:t>
            </a:r>
            <a:r>
              <a:rPr lang="es-CO" b="1" u="sng" dirty="0" smtClean="0"/>
              <a:t>5 </a:t>
            </a:r>
            <a:r>
              <a:rPr lang="es-CO" b="1" dirty="0"/>
              <a:t>realizada el </a:t>
            </a:r>
            <a:r>
              <a:rPr lang="es-CO" b="1" dirty="0" smtClean="0"/>
              <a:t>25 de noviembre </a:t>
            </a:r>
            <a:r>
              <a:rPr lang="es-CO" dirty="0" smtClean="0"/>
              <a:t>los </a:t>
            </a:r>
            <a:r>
              <a:rPr lang="es-CO" dirty="0"/>
              <a:t>siguientes fueron los compromisos adquiridos: 	</a:t>
            </a:r>
            <a:endParaRPr lang="es-CO" dirty="0" smtClean="0"/>
          </a:p>
          <a:p>
            <a:pPr algn="just">
              <a:lnSpc>
                <a:spcPct val="150000"/>
              </a:lnSpc>
            </a:pPr>
            <a:endParaRPr lang="es-CO" dirty="0"/>
          </a:p>
          <a:p>
            <a:pPr marL="285750" lvl="0" indent="-285750">
              <a:buFont typeface="Arial" panose="020B0604020202020204" pitchFamily="34" charset="0"/>
              <a:buChar char="•"/>
            </a:pPr>
            <a:r>
              <a:rPr lang="es-CO" dirty="0" smtClean="0"/>
              <a:t>Verificar </a:t>
            </a:r>
            <a:r>
              <a:rPr lang="es-CO" dirty="0"/>
              <a:t>que se socialice ante el Alcalde electo las problemáticas presentes en los Adolescentes en el municipio de Albania </a:t>
            </a:r>
          </a:p>
          <a:p>
            <a:pPr marL="285750" lvl="0" indent="-285750">
              <a:buFont typeface="Arial" panose="020B0604020202020204" pitchFamily="34" charset="0"/>
              <a:buChar char="•"/>
            </a:pPr>
            <a:r>
              <a:rPr lang="es-CO" dirty="0" smtClean="0"/>
              <a:t>Verificar </a:t>
            </a:r>
            <a:r>
              <a:rPr lang="es-CO" dirty="0"/>
              <a:t>que se realice  seguimiento y control a los  servicios prestados en los diferentes programas de ICBF, esto con el fin de ejercer mayor control ante los operadores contratistas.</a:t>
            </a:r>
          </a:p>
          <a:p>
            <a:pPr marL="285750" lvl="0" indent="-285750">
              <a:buFont typeface="Arial" panose="020B0604020202020204" pitchFamily="34" charset="0"/>
              <a:buChar char="•"/>
            </a:pPr>
            <a:r>
              <a:rPr lang="es-CO" dirty="0" smtClean="0"/>
              <a:t>Verificar </a:t>
            </a:r>
            <a:r>
              <a:rPr lang="es-CO" dirty="0"/>
              <a:t>que se socialice  y sugiera a los miembros del COMPOS municipal y Alcalde Electo la cofinanciación de nuevos cupos para beneficiar  más niños, niñas y adolescentes en el programa de Generaciones con Bienestar liderado por el ICBF.  </a:t>
            </a:r>
          </a:p>
          <a:p>
            <a:pPr marL="285750" lvl="0" indent="-285750">
              <a:buFont typeface="Arial" panose="020B0604020202020204" pitchFamily="34" charset="0"/>
              <a:buChar char="•"/>
            </a:pPr>
            <a:r>
              <a:rPr lang="es-CO" dirty="0" smtClean="0"/>
              <a:t>Verificar </a:t>
            </a:r>
            <a:r>
              <a:rPr lang="es-CO" dirty="0"/>
              <a:t>que se fortalezca y articule con salud para garantizar  la atención de los Niños y Niñas con las IPS Y EPS y  prevenir enfermedades y Riesgos.</a:t>
            </a:r>
          </a:p>
          <a:p>
            <a:pPr marL="285750" lvl="0" indent="-285750">
              <a:buFont typeface="Arial" panose="020B0604020202020204" pitchFamily="34" charset="0"/>
              <a:buChar char="•"/>
            </a:pPr>
            <a:r>
              <a:rPr lang="es-CO" dirty="0" smtClean="0"/>
              <a:t>Verificar </a:t>
            </a:r>
            <a:r>
              <a:rPr lang="es-CO" dirty="0"/>
              <a:t>que se haga seguimiento a la situación nutricional de los niños y niñas beneficiarios y  garantizarle el porcentaje de requerimiento nutricional. </a:t>
            </a:r>
            <a:endParaRPr lang="es-CO" dirty="0" smtClean="0"/>
          </a:p>
          <a:p>
            <a:pPr algn="just">
              <a:lnSpc>
                <a:spcPct val="150000"/>
              </a:lnSpc>
            </a:pPr>
            <a:endParaRPr lang="es-CO" dirty="0" smtClean="0"/>
          </a:p>
          <a:p>
            <a:endParaRPr lang="es-CO" dirty="0"/>
          </a:p>
        </p:txBody>
      </p:sp>
    </p:spTree>
    <p:extLst>
      <p:ext uri="{BB962C8B-B14F-4D97-AF65-F5344CB8AC3E}">
        <p14:creationId xmlns:p14="http://schemas.microsoft.com/office/powerpoint/2010/main" val="378494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Manaure  </a:t>
            </a:r>
            <a:r>
              <a:rPr lang="es-ES" b="1" dirty="0">
                <a:solidFill>
                  <a:schemeClr val="bg1"/>
                </a:solidFill>
              </a:rPr>
              <a:t>durante el 2015  </a:t>
            </a:r>
          </a:p>
        </p:txBody>
      </p:sp>
      <p:sp>
        <p:nvSpPr>
          <p:cNvPr id="2" name="1 CuadroTexto"/>
          <p:cNvSpPr txBox="1"/>
          <p:nvPr/>
        </p:nvSpPr>
        <p:spPr>
          <a:xfrm>
            <a:off x="163773" y="1310185"/>
            <a:ext cx="8789158" cy="6355586"/>
          </a:xfrm>
          <a:prstGeom prst="rect">
            <a:avLst/>
          </a:prstGeom>
          <a:noFill/>
        </p:spPr>
        <p:txBody>
          <a:bodyPr wrap="square" rtlCol="0">
            <a:spAutoFit/>
          </a:bodyPr>
          <a:lstStyle/>
          <a:p>
            <a:pPr>
              <a:lnSpc>
                <a:spcPct val="150000"/>
              </a:lnSpc>
            </a:pPr>
            <a:r>
              <a:rPr lang="es-CO" b="1" u="sng" dirty="0"/>
              <a:t>De la MP de </a:t>
            </a:r>
            <a:r>
              <a:rPr lang="es-CO" b="1" u="sng" dirty="0" smtClean="0"/>
              <a:t>Manaure , del </a:t>
            </a:r>
            <a:r>
              <a:rPr lang="es-CO" b="1" u="sng" dirty="0"/>
              <a:t>Centro Zonal Manaure N° 4 </a:t>
            </a:r>
            <a:r>
              <a:rPr lang="es-CO" b="1" dirty="0" smtClean="0"/>
              <a:t>realizada </a:t>
            </a:r>
            <a:r>
              <a:rPr lang="es-CO" b="1" dirty="0"/>
              <a:t>el </a:t>
            </a:r>
            <a:r>
              <a:rPr lang="es-CO" b="1" dirty="0" smtClean="0"/>
              <a:t>11 de noviembre </a:t>
            </a:r>
            <a:r>
              <a:rPr lang="es-CO" dirty="0" smtClean="0"/>
              <a:t>los </a:t>
            </a:r>
            <a:r>
              <a:rPr lang="es-CO" dirty="0"/>
              <a:t>siguientes fueron los compromisos adquiridos: 	</a:t>
            </a:r>
            <a:endParaRPr lang="es-CO" dirty="0" smtClean="0"/>
          </a:p>
          <a:p>
            <a:pPr>
              <a:lnSpc>
                <a:spcPct val="150000"/>
              </a:lnSpc>
            </a:pPr>
            <a:r>
              <a:rPr lang="es-CO" dirty="0"/>
              <a:t>	</a:t>
            </a:r>
          </a:p>
          <a:p>
            <a:pPr marL="285750" lvl="0" indent="-285750">
              <a:spcBef>
                <a:spcPts val="600"/>
              </a:spcBef>
              <a:spcAft>
                <a:spcPts val="600"/>
              </a:spcAft>
              <a:buFont typeface="Arial" panose="020B0604020202020204" pitchFamily="34" charset="0"/>
              <a:buChar char="•"/>
            </a:pPr>
            <a:r>
              <a:rPr lang="es-CO" dirty="0"/>
              <a:t>Verificar que se comprometa  a la administración entrante a que tenga en cuenta en el plan de desarrollo el recurso para el sostenimiento de este Centro de Recuperación Nutricional (CRN) que bastante necesita el municipio de Manaure.</a:t>
            </a:r>
          </a:p>
          <a:p>
            <a:pPr marL="285750" lvl="0" indent="-285750">
              <a:spcBef>
                <a:spcPts val="600"/>
              </a:spcBef>
              <a:spcAft>
                <a:spcPts val="600"/>
              </a:spcAft>
              <a:buFont typeface="Arial" panose="020B0604020202020204" pitchFamily="34" charset="0"/>
              <a:buChar char="•"/>
            </a:pPr>
            <a:r>
              <a:rPr lang="es-CO" dirty="0"/>
              <a:t>Verificar que se incluya  en proyección de social y financiera del ICBF para su ejecución en 2016, la dotación del  espacio nuevo de CDI  garantizando los respectivos estándares de calidad.   </a:t>
            </a:r>
          </a:p>
          <a:p>
            <a:pPr marL="285750" lvl="0" indent="-285750">
              <a:spcBef>
                <a:spcPts val="600"/>
              </a:spcBef>
              <a:spcAft>
                <a:spcPts val="600"/>
              </a:spcAft>
              <a:buFont typeface="Arial" panose="020B0604020202020204" pitchFamily="34" charset="0"/>
              <a:buChar char="•"/>
            </a:pPr>
            <a:r>
              <a:rPr lang="es-CO" dirty="0"/>
              <a:t>Garantizar conformar equipos de trabajo que apoyen con soluciones  a las debilidades y obstáculos presentadas en la operación de la atención de los programas de protección.</a:t>
            </a:r>
          </a:p>
          <a:p>
            <a:pPr marL="285750" lvl="0" indent="-285750">
              <a:spcBef>
                <a:spcPts val="600"/>
              </a:spcBef>
              <a:spcAft>
                <a:spcPts val="600"/>
              </a:spcAft>
              <a:buFont typeface="Arial" panose="020B0604020202020204" pitchFamily="34" charset="0"/>
              <a:buChar char="•"/>
            </a:pPr>
            <a:r>
              <a:rPr lang="es-CO" dirty="0"/>
              <a:t>Verificar que se contribuya   a asumir  la corresponsabilidad como miembros del sistema local de bienestar familiar por el bien de los  niños, niñas y adolescentes del municipio.</a:t>
            </a:r>
          </a:p>
          <a:p>
            <a:pPr marL="285750" indent="-285750">
              <a:lnSpc>
                <a:spcPct val="150000"/>
              </a:lnSpc>
              <a:spcBef>
                <a:spcPts val="600"/>
              </a:spcBef>
              <a:spcAft>
                <a:spcPts val="600"/>
              </a:spcAft>
              <a:buFont typeface="Arial" panose="020B0604020202020204" pitchFamily="34" charset="0"/>
              <a:buChar char="•"/>
            </a:pPr>
            <a:r>
              <a:rPr lang="es-CO" sz="1600" b="1" dirty="0" smtClean="0"/>
              <a:t>.</a:t>
            </a:r>
            <a:endParaRPr lang="es-CO" sz="1600" dirty="0"/>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260670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smtClean="0">
                <a:solidFill>
                  <a:schemeClr val="bg1"/>
                </a:solidFill>
              </a:rPr>
              <a:t>RPC   </a:t>
            </a:r>
            <a:r>
              <a:rPr lang="es-CO" sz="2000" b="1" dirty="0" smtClean="0">
                <a:solidFill>
                  <a:schemeClr val="bg1"/>
                </a:solidFill>
              </a:rPr>
              <a:t>de </a:t>
            </a:r>
            <a:r>
              <a:rPr lang="es-CO" sz="2000" b="1" dirty="0">
                <a:solidFill>
                  <a:schemeClr val="bg1"/>
                </a:solidFill>
              </a:rPr>
              <a:t>la </a:t>
            </a:r>
            <a:r>
              <a:rPr lang="es-CO" sz="2000" b="1" dirty="0" smtClean="0">
                <a:solidFill>
                  <a:schemeClr val="bg1"/>
                </a:solidFill>
              </a:rPr>
              <a:t>Regional Guajira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637731"/>
            <a:ext cx="8529851" cy="2985433"/>
          </a:xfrm>
          <a:prstGeom prst="rect">
            <a:avLst/>
          </a:prstGeom>
          <a:noFill/>
        </p:spPr>
        <p:txBody>
          <a:bodyPr wrap="square" rtlCol="0">
            <a:spAutoFit/>
          </a:bodyPr>
          <a:lstStyle/>
          <a:p>
            <a:pPr algn="just"/>
            <a:r>
              <a:rPr lang="es-CO" sz="1600" b="1" u="sng" dirty="0"/>
              <a:t>De la </a:t>
            </a:r>
            <a:r>
              <a:rPr lang="es-CO" sz="1600" b="1" u="sng" dirty="0" smtClean="0"/>
              <a:t>RPC  dela Regional Guajira  </a:t>
            </a:r>
            <a:r>
              <a:rPr lang="es-CO" sz="1600" b="1" dirty="0" smtClean="0"/>
              <a:t>realizada </a:t>
            </a:r>
            <a:r>
              <a:rPr lang="es-CO" sz="1600" b="1" dirty="0"/>
              <a:t>el </a:t>
            </a:r>
            <a:r>
              <a:rPr lang="es-CO" sz="1600" b="1" dirty="0" smtClean="0"/>
              <a:t>17   de diciembre de 2015 </a:t>
            </a:r>
            <a:r>
              <a:rPr lang="es-CO" sz="1600" dirty="0" smtClean="0"/>
              <a:t>los </a:t>
            </a:r>
            <a:r>
              <a:rPr lang="es-CO" sz="1600" dirty="0"/>
              <a:t>siguientes fueron los compromisos adquiridos</a:t>
            </a:r>
            <a:r>
              <a:rPr lang="es-CO" sz="1600" dirty="0" smtClean="0"/>
              <a:t>:</a:t>
            </a:r>
          </a:p>
          <a:p>
            <a:pPr algn="just"/>
            <a:endParaRPr lang="es-CO" sz="1600" dirty="0"/>
          </a:p>
          <a:p>
            <a:pPr algn="just"/>
            <a:endParaRPr lang="es-CO" sz="1600" dirty="0" smtClean="0"/>
          </a:p>
          <a:p>
            <a:pPr marL="742950" lvl="1" indent="-285750">
              <a:buFont typeface="Arial" panose="020B0604020202020204" pitchFamily="34" charset="0"/>
              <a:buChar char="•"/>
            </a:pPr>
            <a:r>
              <a:rPr lang="es-CO" dirty="0"/>
              <a:t>Garantizar que asistan organizaciones gubernamentales del territorio, fortaleciendo el proceso de convocatoria comprometiendo a los entes gubernamentales y de control</a:t>
            </a:r>
          </a:p>
          <a:p>
            <a:pPr marL="742950" lvl="1" indent="-285750">
              <a:buFont typeface="Arial" panose="020B0604020202020204" pitchFamily="34" charset="0"/>
              <a:buChar char="•"/>
            </a:pPr>
            <a:r>
              <a:rPr lang="es-CO" dirty="0"/>
              <a:t>Garantizar que se brinde  más capacitación en lineamientos de primera infancia a padres usuarios de los diferentes modalidades</a:t>
            </a:r>
          </a:p>
          <a:p>
            <a:pPr algn="just"/>
            <a:endParaRPr lang="es-CO" sz="1600"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05602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84775"/>
          </a:xfrm>
          <a:prstGeom prst="rect">
            <a:avLst/>
          </a:prstGeom>
        </p:spPr>
        <p:txBody>
          <a:bodyPr wrap="square">
            <a:spAutoFit/>
          </a:bodyPr>
          <a:lstStyle/>
          <a:p>
            <a:pPr marL="285750" lvl="0" indent="-285750" algn="just">
              <a:buFont typeface="Arial" panose="020B0604020202020204" pitchFamily="34" charset="0"/>
              <a:buChar char="•"/>
            </a:pPr>
            <a:r>
              <a:rPr lang="es-CO" sz="1600" dirty="0"/>
              <a:t>       </a:t>
            </a:r>
          </a:p>
          <a:p>
            <a:pPr algn="just"/>
            <a:endParaRPr lang="es-CO" sz="1600" dirty="0"/>
          </a:p>
        </p:txBody>
      </p:sp>
      <p:sp>
        <p:nvSpPr>
          <p:cNvPr id="3" name="2 Rectángulo"/>
          <p:cNvSpPr/>
          <p:nvPr/>
        </p:nvSpPr>
        <p:spPr>
          <a:xfrm>
            <a:off x="715280" y="280472"/>
            <a:ext cx="3288144"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Guajira</a:t>
            </a:r>
            <a:endParaRPr lang="es-CO" dirty="0">
              <a:solidFill>
                <a:schemeClr val="bg1"/>
              </a:solidFill>
            </a:endParaRPr>
          </a:p>
        </p:txBody>
      </p:sp>
    </p:spTree>
    <p:extLst>
      <p:ext uri="{BB962C8B-B14F-4D97-AF65-F5344CB8AC3E}">
        <p14:creationId xmlns:p14="http://schemas.microsoft.com/office/powerpoint/2010/main" val="221969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Tree>
    <p:extLst>
      <p:ext uri="{BB962C8B-B14F-4D97-AF65-F5344CB8AC3E}">
        <p14:creationId xmlns:p14="http://schemas.microsoft.com/office/powerpoint/2010/main" val="32110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Guajira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4" y="1678675"/>
            <a:ext cx="8325135" cy="461665"/>
          </a:xfrm>
          <a:prstGeom prst="rect">
            <a:avLst/>
          </a:prstGeom>
          <a:noFill/>
        </p:spPr>
        <p:txBody>
          <a:bodyPr wrap="square" rtlCol="0">
            <a:spAutoFit/>
          </a:bodyPr>
          <a:lstStyle/>
          <a:p>
            <a:pPr algn="just">
              <a:lnSpc>
                <a:spcPct val="150000"/>
              </a:lnSpc>
            </a:pPr>
            <a:r>
              <a:rPr lang="es-CO" sz="1600" dirty="0"/>
              <a:t> </a:t>
            </a:r>
            <a:endParaRPr lang="es-CO" sz="1600" dirty="0" smtClean="0"/>
          </a:p>
        </p:txBody>
      </p:sp>
    </p:spTree>
    <p:extLst>
      <p:ext uri="{BB962C8B-B14F-4D97-AF65-F5344CB8AC3E}">
        <p14:creationId xmlns:p14="http://schemas.microsoft.com/office/powerpoint/2010/main" val="42810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Guajira </a:t>
            </a:r>
            <a:r>
              <a:rPr lang="es-CO" b="1" dirty="0" smtClean="0">
                <a:solidFill>
                  <a:schemeClr val="bg1"/>
                </a:solidFill>
              </a:rPr>
              <a:t>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Guajira en el 2015 programó y realizo  1 evento de Rendición de cuentas y 8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a:solidFill>
                  <a:prstClr val="black"/>
                </a:solidFill>
                <a:latin typeface="Arial" pitchFamily="34" charset="0"/>
                <a:ea typeface="Geneva"/>
                <a:cs typeface="Arial" pitchFamily="34" charset="0"/>
              </a:rPr>
              <a:t>El evento de rendición de cuentas lo realizaron el </a:t>
            </a:r>
            <a:r>
              <a:rPr lang="es-CO" altLang="es-CO" sz="1200" dirty="0" smtClean="0">
                <a:solidFill>
                  <a:prstClr val="black"/>
                </a:solidFill>
                <a:latin typeface="Arial" pitchFamily="34" charset="0"/>
                <a:ea typeface="Geneva"/>
                <a:cs typeface="Arial" pitchFamily="34" charset="0"/>
              </a:rPr>
              <a:t>17 </a:t>
            </a:r>
            <a:r>
              <a:rPr lang="es-CO" altLang="es-CO" sz="1200" dirty="0">
                <a:solidFill>
                  <a:prstClr val="black"/>
                </a:solidFill>
                <a:latin typeface="Arial" pitchFamily="34" charset="0"/>
                <a:ea typeface="Geneva"/>
                <a:cs typeface="Arial" pitchFamily="34" charset="0"/>
              </a:rPr>
              <a:t>de </a:t>
            </a:r>
            <a:r>
              <a:rPr lang="es-CO" altLang="es-CO" sz="1200" dirty="0" smtClean="0">
                <a:solidFill>
                  <a:prstClr val="black"/>
                </a:solidFill>
                <a:latin typeface="Arial" pitchFamily="34" charset="0"/>
                <a:ea typeface="Geneva"/>
                <a:cs typeface="Arial" pitchFamily="34" charset="0"/>
              </a:rPr>
              <a:t>diciembre  </a:t>
            </a:r>
            <a:r>
              <a:rPr lang="es-CO" altLang="es-CO" sz="1200" dirty="0">
                <a:solidFill>
                  <a:prstClr val="black"/>
                </a:solidFill>
                <a:latin typeface="Arial" pitchFamily="34" charset="0"/>
                <a:ea typeface="Geneva"/>
                <a:cs typeface="Arial" pitchFamily="34" charset="0"/>
              </a:rPr>
              <a:t>y participaron un total de </a:t>
            </a:r>
            <a:r>
              <a:rPr lang="es-CO" altLang="es-CO" sz="1200" dirty="0" smtClean="0">
                <a:solidFill>
                  <a:prstClr val="black"/>
                </a:solidFill>
                <a:latin typeface="Arial" pitchFamily="34" charset="0"/>
                <a:ea typeface="Geneva"/>
                <a:cs typeface="Arial" pitchFamily="34" charset="0"/>
              </a:rPr>
              <a:t> 109  personas de </a:t>
            </a:r>
            <a:r>
              <a:rPr lang="es-CO" altLang="es-CO" sz="1200" dirty="0">
                <a:solidFill>
                  <a:prstClr val="black"/>
                </a:solidFill>
                <a:latin typeface="Arial" pitchFamily="34" charset="0"/>
                <a:ea typeface="Geneva"/>
                <a:cs typeface="Arial" pitchFamily="34" charset="0"/>
              </a:rPr>
              <a:t>los cuales </a:t>
            </a:r>
            <a:r>
              <a:rPr lang="es-CO" altLang="es-CO" sz="1200" dirty="0" smtClean="0">
                <a:solidFill>
                  <a:prstClr val="black"/>
                </a:solidFill>
                <a:latin typeface="Arial" pitchFamily="34" charset="0"/>
                <a:ea typeface="Geneva"/>
                <a:cs typeface="Arial" pitchFamily="34" charset="0"/>
              </a:rPr>
              <a:t>32   </a:t>
            </a:r>
            <a:r>
              <a:rPr lang="es-CO" altLang="es-CO" sz="1200" dirty="0">
                <a:solidFill>
                  <a:prstClr val="black"/>
                </a:solidFill>
                <a:latin typeface="Arial" pitchFamily="34" charset="0"/>
                <a:ea typeface="Geneva"/>
                <a:cs typeface="Arial" pitchFamily="34" charset="0"/>
              </a:rPr>
              <a:t>actores representantes de las OG </a:t>
            </a:r>
            <a:r>
              <a:rPr lang="es-CO" altLang="es-CO" sz="1200" dirty="0" smtClean="0">
                <a:solidFill>
                  <a:prstClr val="black"/>
                </a:solidFill>
                <a:latin typeface="Arial" pitchFamily="34" charset="0"/>
                <a:ea typeface="Geneva"/>
                <a:cs typeface="Arial" pitchFamily="34" charset="0"/>
              </a:rPr>
              <a:t> 74 </a:t>
            </a:r>
            <a:r>
              <a:rPr lang="es-CO" altLang="es-CO" sz="1200" dirty="0">
                <a:solidFill>
                  <a:prstClr val="black"/>
                </a:solidFill>
                <a:latin typeface="Arial" pitchFamily="34" charset="0"/>
                <a:ea typeface="Geneva"/>
                <a:cs typeface="Arial" pitchFamily="34" charset="0"/>
              </a:rPr>
              <a:t>actores de las ONG y  actores que representan a la comunidad y </a:t>
            </a:r>
            <a:r>
              <a:rPr lang="es-CO" altLang="es-CO" sz="1200" dirty="0" smtClean="0">
                <a:solidFill>
                  <a:prstClr val="black"/>
                </a:solidFill>
                <a:latin typeface="Arial" pitchFamily="34" charset="0"/>
                <a:ea typeface="Geneva"/>
                <a:cs typeface="Arial" pitchFamily="34" charset="0"/>
              </a:rPr>
              <a:t>3 actores </a:t>
            </a:r>
            <a:r>
              <a:rPr lang="es-CO" altLang="es-CO" sz="1200" dirty="0">
                <a:solidFill>
                  <a:prstClr val="black"/>
                </a:solidFill>
                <a:latin typeface="Arial" pitchFamily="34" charset="0"/>
                <a:ea typeface="Geneva"/>
                <a:cs typeface="Arial" pitchFamily="34" charset="0"/>
              </a:rPr>
              <a:t>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Guajira realizaron  8 mesas publicas y participaron un total de </a:t>
            </a:r>
            <a:r>
              <a:rPr lang="es-ES" altLang="es-CO" sz="1200" dirty="0" smtClean="0">
                <a:solidFill>
                  <a:prstClr val="black"/>
                </a:solidFill>
                <a:latin typeface="Arial" pitchFamily="34" charset="0"/>
                <a:ea typeface="Geneva"/>
                <a:cs typeface="Arial" pitchFamily="34" charset="0"/>
              </a:rPr>
              <a:t>466 actores de los cuales 95 fueron  representantes de las OG 229 actores de las ONG y  </a:t>
            </a:r>
            <a:r>
              <a:rPr lang="es-ES" altLang="es-CO" sz="1200" dirty="0">
                <a:solidFill>
                  <a:prstClr val="black"/>
                </a:solidFill>
                <a:latin typeface="Arial" pitchFamily="34" charset="0"/>
                <a:ea typeface="Geneva"/>
                <a:cs typeface="Arial" pitchFamily="34" charset="0"/>
              </a:rPr>
              <a:t>actores que representan a la comunidad </a:t>
            </a:r>
            <a:r>
              <a:rPr lang="es-ES" altLang="es-CO" sz="1200" dirty="0" smtClean="0">
                <a:solidFill>
                  <a:prstClr val="black"/>
                </a:solidFill>
                <a:latin typeface="Arial" pitchFamily="34" charset="0"/>
                <a:ea typeface="Geneva"/>
                <a:cs typeface="Arial" pitchFamily="34" charset="0"/>
              </a:rPr>
              <a:t>y 142, actores 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las 8  MP reportadas, el 50% de las MP  de la Regional Guajira se realizaron sobre programas y servicios en general,  el 25% sobre los temas de Primera </a:t>
            </a:r>
            <a:r>
              <a:rPr lang="es-ES" altLang="es-CO" sz="1200" dirty="0">
                <a:solidFill>
                  <a:prstClr val="black"/>
                </a:solidFill>
                <a:latin typeface="Arial" pitchFamily="34" charset="0"/>
                <a:ea typeface="Geneva"/>
                <a:cs typeface="Arial" pitchFamily="34" charset="0"/>
              </a:rPr>
              <a:t>infancia el  13 % sobre temas de </a:t>
            </a:r>
            <a:r>
              <a:rPr lang="es-ES" altLang="es-CO" sz="1200" dirty="0" smtClean="0">
                <a:solidFill>
                  <a:prstClr val="black"/>
                </a:solidFill>
                <a:latin typeface="Arial" pitchFamily="34" charset="0"/>
                <a:ea typeface="Geneva"/>
                <a:cs typeface="Arial" pitchFamily="34" charset="0"/>
              </a:rPr>
              <a:t>protección  y el  13 % sobre temas de bienestarina.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a la fecha es del </a:t>
            </a:r>
            <a:r>
              <a:rPr lang="es-ES" altLang="es-CO" sz="1200" b="1" dirty="0" smtClean="0">
                <a:solidFill>
                  <a:prstClr val="black"/>
                </a:solidFill>
                <a:latin typeface="Arial" pitchFamily="34" charset="0"/>
                <a:ea typeface="Geneva"/>
                <a:cs typeface="Arial" pitchFamily="34" charset="0"/>
              </a:rPr>
              <a:t>100 %.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Guajira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Guajira ha reportado el 50 % de las guías de seguimiento a cumplimiento de compromisos y se les recomendó para el 30 de noviembre de 2015  socializarlas en su totalidad  para saber que compromisos están pendientes  y  las respuestas que se le está brindando  a la comunidades en  lo transcurrido del año.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Se les ha solicitado insistentemente garantizar </a:t>
            </a:r>
            <a:r>
              <a:rPr lang="es-CO" altLang="es-CO" sz="1200" dirty="0">
                <a:solidFill>
                  <a:prstClr val="black"/>
                </a:solidFill>
                <a:latin typeface="Arial" pitchFamily="34" charset="0"/>
                <a:ea typeface="Geneva"/>
                <a:cs typeface="Arial" pitchFamily="34" charset="0"/>
              </a:rPr>
              <a:t>que los  compromisos se cumplan y diligenciar  en este formato las evidencias que efectivamente se </a:t>
            </a:r>
            <a:r>
              <a:rPr lang="es-CO" altLang="es-CO" sz="1200" dirty="0" smtClean="0">
                <a:solidFill>
                  <a:prstClr val="black"/>
                </a:solidFill>
                <a:latin typeface="Arial" pitchFamily="34" charset="0"/>
                <a:ea typeface="Geneva"/>
                <a:cs typeface="Arial" pitchFamily="34" charset="0"/>
              </a:rPr>
              <a:t>cumplieron, se les ha recomendado que estos compromisos se deben </a:t>
            </a:r>
            <a:r>
              <a:rPr lang="es-CO" altLang="es-CO" sz="1200" dirty="0">
                <a:solidFill>
                  <a:prstClr val="black"/>
                </a:solidFill>
                <a:latin typeface="Arial" pitchFamily="34" charset="0"/>
                <a:ea typeface="Geneva"/>
                <a:cs typeface="Arial" pitchFamily="34" charset="0"/>
              </a:rPr>
              <a:t>ver como un proceso  </a:t>
            </a:r>
            <a:r>
              <a:rPr lang="es-CO" altLang="es-CO" sz="1200" dirty="0" smtClean="0">
                <a:solidFill>
                  <a:prstClr val="black"/>
                </a:solidFill>
                <a:latin typeface="Arial" pitchFamily="34" charset="0"/>
                <a:ea typeface="Geneva"/>
                <a:cs typeface="Arial" pitchFamily="34" charset="0"/>
              </a:rPr>
              <a:t>de </a:t>
            </a:r>
            <a:r>
              <a:rPr lang="es-CO" altLang="es-CO" sz="1200" dirty="0">
                <a:solidFill>
                  <a:prstClr val="black"/>
                </a:solidFill>
                <a:latin typeface="Arial" pitchFamily="34" charset="0"/>
                <a:ea typeface="Geneva"/>
                <a:cs typeface="Arial" pitchFamily="34" charset="0"/>
              </a:rPr>
              <a:t>trasparencia del ICBF con la comunidad.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No compartieron la </a:t>
            </a:r>
            <a:r>
              <a:rPr lang="es-CO" altLang="es-CO" sz="1200" dirty="0" smtClean="0">
                <a:solidFill>
                  <a:prstClr val="black"/>
                </a:solidFill>
                <a:latin typeface="Arial" pitchFamily="34" charset="0"/>
                <a:ea typeface="Geneva"/>
                <a:cs typeface="Arial" pitchFamily="34" charset="0"/>
              </a:rPr>
              <a:t>encuesta de evaluación de esta meta  y las proyecciones para el 2016.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132764"/>
            <a:ext cx="8488907" cy="4955203"/>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O" sz="1400" dirty="0" smtClean="0">
                <a:latin typeface="Arial" pitchFamily="34" charset="0"/>
                <a:cs typeface="Arial" pitchFamily="34" charset="0"/>
              </a:rPr>
              <a:t>Generar </a:t>
            </a:r>
            <a:r>
              <a:rPr lang="es-CO" sz="1400" dirty="0">
                <a:latin typeface="Arial" pitchFamily="34" charset="0"/>
                <a:cs typeface="Arial" pitchFamily="34" charset="0"/>
              </a:rPr>
              <a:t>estrategias  para promover  la participación de los entes territoriales y la comunidad en este proceso de rendición de cuentas  y mesas públicas</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En Coordinación con la Dirección de SNBF  construir caminos y mecanismos  tendientes a fortalecer el control social, como insumo para la ejecución transparente de los programas y servicios.</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Continuar con  la sistematización y reportes de los  avances, soportes y evidencias de las  mesas públicas y Rendición de cuentas.</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Brindar las orientaciones técnicas, metodológicas a los Centros Zonales la sobre la temática y orientarlos para que desarrollen de una manera efectiva este trabajo en el 2015.</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Hacer énfasis en el uso de la  Guía 3 de monitoreo a cumplimiento de compromisos entre el ICBF y la comunidad para incentivarlas  garantizando que se cumplan con los  correctivos que posibiliten la  cualificación de los programas sometidos a evaluación.</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Realizar la gestión pertinente, para dar respuesta </a:t>
            </a:r>
            <a:r>
              <a:rPr lang="es-CO" sz="1400" dirty="0" smtClean="0">
                <a:latin typeface="Arial" pitchFamily="34" charset="0"/>
                <a:cs typeface="Arial" pitchFamily="34" charset="0"/>
              </a:rPr>
              <a:t>a las  solicitudes  de las </a:t>
            </a:r>
            <a:r>
              <a:rPr lang="es-CO" sz="1400" dirty="0">
                <a:latin typeface="Arial" pitchFamily="34" charset="0"/>
                <a:cs typeface="Arial" pitchFamily="34" charset="0"/>
              </a:rPr>
              <a:t>mesas publicas  </a:t>
            </a:r>
            <a:r>
              <a:rPr lang="es-CO" sz="1400" dirty="0" smtClean="0">
                <a:latin typeface="Arial" pitchFamily="34" charset="0"/>
                <a:cs typeface="Arial" pitchFamily="34" charset="0"/>
              </a:rPr>
              <a:t>del  2015.  </a:t>
            </a:r>
            <a:endParaRPr lang="es-CO" sz="1400" dirty="0">
              <a:latin typeface="Arial" pitchFamily="34" charset="0"/>
              <a:cs typeface="Arial" pitchFamily="34" charset="0"/>
            </a:endParaRP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Realizar gestión frente  a la denuncia manifestada por una de las asistentes en lo que respecta a la atención de LUDOTECA NAVES a niños y niñas  </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Realizar la gestión en lo que respecta a la ampliación de </a:t>
            </a:r>
            <a:r>
              <a:rPr lang="es-CO" sz="1400" dirty="0" smtClean="0">
                <a:latin typeface="Arial" pitchFamily="34" charset="0"/>
                <a:cs typeface="Arial" pitchFamily="34" charset="0"/>
              </a:rPr>
              <a:t>coberturas.</a:t>
            </a:r>
            <a:endParaRPr lang="es-CO" sz="1400" dirty="0">
              <a:latin typeface="Arial" pitchFamily="34" charset="0"/>
              <a:cs typeface="Arial" pitchFamily="34" charset="0"/>
            </a:endParaRP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Garantizar transparencia en los procesos adelantados por la regional Guajira del ICBF y la gestión de sus programas.</a:t>
            </a:r>
          </a:p>
          <a:p>
            <a:pPr marL="285750" lvl="0" indent="-285750" algn="just">
              <a:spcAft>
                <a:spcPts val="600"/>
              </a:spcAft>
              <a:buFont typeface="Arial" panose="020B0604020202020204" pitchFamily="34" charset="0"/>
              <a:buChar char="•"/>
            </a:pPr>
            <a:r>
              <a:rPr lang="es-CO" sz="1400" dirty="0">
                <a:latin typeface="Arial" pitchFamily="34" charset="0"/>
                <a:cs typeface="Arial" pitchFamily="34" charset="0"/>
              </a:rPr>
              <a:t>Socializar quejas y sugerencias a los niveles que correspondan.</a:t>
            </a:r>
          </a:p>
          <a:p>
            <a:pPr algn="just"/>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Guajira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CZ y la RPC   de la Regional Guajira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a:solidFill>
                  <a:schemeClr val="bg1"/>
                </a:solidFill>
              </a:rPr>
              <a:t>Hato Nuevo</a:t>
            </a:r>
            <a:r>
              <a:rPr lang="es-ES" b="1" dirty="0" smtClean="0">
                <a:solidFill>
                  <a:schemeClr val="bg1"/>
                </a:solidFill>
              </a:rPr>
              <a:t> durante el 2015  </a:t>
            </a:r>
            <a:endParaRPr lang="es-ES" b="1" dirty="0">
              <a:solidFill>
                <a:schemeClr val="bg1"/>
              </a:solidFill>
            </a:endParaRPr>
          </a:p>
        </p:txBody>
      </p:sp>
      <p:sp>
        <p:nvSpPr>
          <p:cNvPr id="2" name="1 CuadroTexto"/>
          <p:cNvSpPr txBox="1"/>
          <p:nvPr/>
        </p:nvSpPr>
        <p:spPr>
          <a:xfrm>
            <a:off x="191069" y="1269242"/>
            <a:ext cx="8639032" cy="4062651"/>
          </a:xfrm>
          <a:prstGeom prst="rect">
            <a:avLst/>
          </a:prstGeom>
          <a:noFill/>
        </p:spPr>
        <p:txBody>
          <a:bodyPr wrap="square" rtlCol="0">
            <a:spAutoFit/>
          </a:bodyPr>
          <a:lstStyle/>
          <a:p>
            <a:r>
              <a:rPr lang="es-CO" b="1" u="sng" dirty="0" smtClean="0"/>
              <a:t>De la MP  del Municipio de  Hato Nuevo  del CZ Fonseca </a:t>
            </a:r>
            <a:r>
              <a:rPr lang="es-CO" dirty="0" smtClean="0"/>
              <a:t>realizado en Junio 10 de 2015 se sugirió  </a:t>
            </a:r>
            <a:r>
              <a:rPr lang="es-CO" dirty="0"/>
              <a:t>hacer seguimiento  a  los </a:t>
            </a:r>
            <a:r>
              <a:rPr lang="es-CO" dirty="0" smtClean="0"/>
              <a:t>siguientes compromisos:</a:t>
            </a:r>
          </a:p>
          <a:p>
            <a:endParaRPr lang="es-CO" dirty="0"/>
          </a:p>
          <a:p>
            <a:pPr marL="285750" indent="-285750">
              <a:spcAft>
                <a:spcPts val="600"/>
              </a:spcAft>
              <a:buFont typeface="Arial" panose="020B0604020202020204" pitchFamily="34" charset="0"/>
              <a:buChar char="•"/>
            </a:pPr>
            <a:r>
              <a:rPr lang="es-CO" dirty="0" smtClean="0"/>
              <a:t>Verificar </a:t>
            </a:r>
            <a:r>
              <a:rPr lang="es-CO" dirty="0"/>
              <a:t>que se tenga en cuenta la solicitud de la coordinadora del PIC en la creación de un grupo de whatsapp con el objetivo de articular de forma oportuna entre los entes involucrados en la garantía de los derechos de los niños y niñas.</a:t>
            </a:r>
          </a:p>
          <a:p>
            <a:pPr marL="285750" indent="-285750">
              <a:spcAft>
                <a:spcPts val="600"/>
              </a:spcAft>
              <a:buFont typeface="Arial" panose="020B0604020202020204" pitchFamily="34" charset="0"/>
              <a:buChar char="•"/>
            </a:pPr>
            <a:r>
              <a:rPr lang="es-CO" dirty="0" smtClean="0"/>
              <a:t>Garantizar </a:t>
            </a:r>
            <a:r>
              <a:rPr lang="es-CO" dirty="0"/>
              <a:t>el continuo apoyo y fortalecimiento a la red de veeduría y seguir fortaleciendo los comités de veedurías, en los diferentes municipios.</a:t>
            </a:r>
          </a:p>
          <a:p>
            <a:pPr marL="285750" indent="-285750">
              <a:spcAft>
                <a:spcPts val="600"/>
              </a:spcAft>
              <a:buFont typeface="Arial" panose="020B0604020202020204" pitchFamily="34" charset="0"/>
              <a:buChar char="•"/>
            </a:pPr>
            <a:r>
              <a:rPr lang="es-CO" dirty="0" smtClean="0"/>
              <a:t>Verificar </a:t>
            </a:r>
            <a:r>
              <a:rPr lang="es-CO" dirty="0"/>
              <a:t>la aprobación de minutas 2015  de forma oportuna y que estas sean validadas o aprobadas  por el ICBF, para que el operador pueda ejecutarla a acorde a los parámetros estipulados</a:t>
            </a:r>
            <a:r>
              <a:rPr lang="es-CO" dirty="0" smtClean="0"/>
              <a:t>.</a:t>
            </a:r>
          </a:p>
          <a:p>
            <a:pPr marL="285750" indent="-285750">
              <a:lnSpc>
                <a:spcPct val="150000"/>
              </a:lnSpc>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del municipio de Uribia  </a:t>
            </a:r>
            <a:r>
              <a:rPr lang="es-ES" b="1" dirty="0">
                <a:solidFill>
                  <a:schemeClr val="bg1"/>
                </a:solidFill>
              </a:rPr>
              <a:t>durante el 2015  </a:t>
            </a:r>
          </a:p>
        </p:txBody>
      </p:sp>
      <p:sp>
        <p:nvSpPr>
          <p:cNvPr id="2" name="1 CuadroTexto"/>
          <p:cNvSpPr txBox="1"/>
          <p:nvPr/>
        </p:nvSpPr>
        <p:spPr>
          <a:xfrm>
            <a:off x="398462" y="1282890"/>
            <a:ext cx="8390695" cy="5016758"/>
          </a:xfrm>
          <a:prstGeom prst="rect">
            <a:avLst/>
          </a:prstGeom>
          <a:noFill/>
        </p:spPr>
        <p:txBody>
          <a:bodyPr wrap="square" rtlCol="0">
            <a:spAutoFit/>
          </a:bodyPr>
          <a:lstStyle/>
          <a:p>
            <a:r>
              <a:rPr lang="es-CO" b="1" u="sng" dirty="0" smtClean="0"/>
              <a:t>De la MP de Uribia del CZ  Manaure , </a:t>
            </a:r>
            <a:r>
              <a:rPr lang="es-CO" b="1" dirty="0" smtClean="0"/>
              <a:t>realizada el 28 de agosto </a:t>
            </a:r>
            <a:r>
              <a:rPr lang="es-CO" dirty="0" smtClean="0"/>
              <a:t>y revisando </a:t>
            </a:r>
            <a:r>
              <a:rPr lang="es-CO" dirty="0"/>
              <a:t>el acta los siguientes fueron los compromisos adquiridos:</a:t>
            </a:r>
          </a:p>
          <a:p>
            <a:pPr marL="285750" indent="-285750">
              <a:lnSpc>
                <a:spcPct val="150000"/>
              </a:lnSpc>
              <a:buFont typeface="Arial" panose="020B0604020202020204" pitchFamily="34" charset="0"/>
              <a:buChar char="•"/>
            </a:pPr>
            <a:r>
              <a:rPr lang="es-CO" dirty="0" smtClean="0"/>
              <a:t>Verificar </a:t>
            </a:r>
            <a:r>
              <a:rPr lang="es-CO" dirty="0"/>
              <a:t>que se haga  control social a través de veedurías con fomento de la denuncia, queja o reclamo a la que haya lugar frente al servicio de los programas de primera Infancia.</a:t>
            </a:r>
          </a:p>
          <a:p>
            <a:pPr marL="285750" indent="-285750">
              <a:lnSpc>
                <a:spcPct val="150000"/>
              </a:lnSpc>
              <a:buFont typeface="Arial" panose="020B0604020202020204" pitchFamily="34" charset="0"/>
              <a:buChar char="•"/>
            </a:pPr>
            <a:r>
              <a:rPr lang="es-CO" dirty="0" smtClean="0"/>
              <a:t>Ser </a:t>
            </a:r>
            <a:r>
              <a:rPr lang="es-CO" dirty="0"/>
              <a:t>parte de la solución a las debilidades y obstáculos presentada en la operación de los programas de primera Infancia y Recuperación Nutricional.</a:t>
            </a:r>
          </a:p>
          <a:p>
            <a:pPr marL="285750" indent="-285750">
              <a:lnSpc>
                <a:spcPct val="150000"/>
              </a:lnSpc>
              <a:buFont typeface="Arial" panose="020B0604020202020204" pitchFamily="34" charset="0"/>
              <a:buChar char="•"/>
            </a:pPr>
            <a:r>
              <a:rPr lang="es-CO" dirty="0" smtClean="0"/>
              <a:t>Contribuir </a:t>
            </a:r>
            <a:r>
              <a:rPr lang="es-CO" dirty="0"/>
              <a:t>al respeto y garantía del servicio de primera Infancia y recuperación Nutricional en las diferentes unidades de atención de los municipios de Manaure y Uribia</a:t>
            </a:r>
            <a:r>
              <a:rPr lang="es-CO" dirty="0" smtClean="0"/>
              <a:t>.</a:t>
            </a:r>
          </a:p>
          <a:p>
            <a:pPr>
              <a:tabLst>
                <a:tab pos="1255713" algn="l"/>
              </a:tabLst>
            </a:pPr>
            <a:endParaRPr lang="es-CO" b="1" dirty="0" smtClean="0"/>
          </a:p>
          <a:p>
            <a:pPr>
              <a:tabLst>
                <a:tab pos="1255713" algn="l"/>
              </a:tabLst>
            </a:pPr>
            <a:r>
              <a:rPr lang="es-CO" sz="1600" b="1" dirty="0" smtClean="0"/>
              <a:t>Nota</a:t>
            </a:r>
            <a:r>
              <a:rPr lang="es-CO" sz="1600" b="1" dirty="0"/>
              <a:t>: pendiente de entrega del formato de compromisos, para verificar cumplimiento de los mismos.</a:t>
            </a:r>
            <a:endParaRPr lang="es-CO" sz="1600" dirty="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smtClean="0">
                <a:solidFill>
                  <a:schemeClr val="bg1"/>
                </a:solidFill>
              </a:rPr>
              <a:t>Maicao  </a:t>
            </a:r>
            <a:r>
              <a:rPr lang="es-ES" b="1" dirty="0">
                <a:solidFill>
                  <a:schemeClr val="bg1"/>
                </a:solidFill>
              </a:rPr>
              <a:t>durante el 2015  </a:t>
            </a:r>
          </a:p>
        </p:txBody>
      </p:sp>
      <p:sp>
        <p:nvSpPr>
          <p:cNvPr id="2" name="1 CuadroTexto"/>
          <p:cNvSpPr txBox="1"/>
          <p:nvPr/>
        </p:nvSpPr>
        <p:spPr>
          <a:xfrm>
            <a:off x="245660" y="1323833"/>
            <a:ext cx="8325134" cy="4401205"/>
          </a:xfrm>
          <a:prstGeom prst="rect">
            <a:avLst/>
          </a:prstGeom>
          <a:noFill/>
        </p:spPr>
        <p:txBody>
          <a:bodyPr wrap="square" rtlCol="0">
            <a:spAutoFit/>
          </a:bodyPr>
          <a:lstStyle/>
          <a:p>
            <a:r>
              <a:rPr lang="es-CO" b="1" u="sng" dirty="0"/>
              <a:t>De la MP de </a:t>
            </a:r>
            <a:r>
              <a:rPr lang="es-CO" b="1" u="sng" dirty="0" smtClean="0"/>
              <a:t>Maicao del CZ Maicao ,  </a:t>
            </a:r>
            <a:r>
              <a:rPr lang="es-CO" b="1" dirty="0"/>
              <a:t>realizada el </a:t>
            </a:r>
            <a:r>
              <a:rPr lang="es-CO" b="1" dirty="0" smtClean="0"/>
              <a:t>25  </a:t>
            </a:r>
            <a:r>
              <a:rPr lang="es-CO" b="1" dirty="0"/>
              <a:t>de </a:t>
            </a:r>
            <a:r>
              <a:rPr lang="es-CO" b="1" dirty="0" smtClean="0"/>
              <a:t>agosto y revisando el acta  se sugirió:</a:t>
            </a:r>
            <a:endParaRPr lang="es-CO" dirty="0"/>
          </a:p>
          <a:p>
            <a:pPr marL="285750" indent="-285750">
              <a:lnSpc>
                <a:spcPct val="150000"/>
              </a:lnSpc>
              <a:buFont typeface="Arial" panose="020B0604020202020204" pitchFamily="34" charset="0"/>
              <a:buChar char="•"/>
            </a:pPr>
            <a:r>
              <a:rPr lang="es-CO" dirty="0" smtClean="0"/>
              <a:t>Verificar </a:t>
            </a:r>
            <a:r>
              <a:rPr lang="es-CO" dirty="0"/>
              <a:t>que se continúe fortaleciendo los programas y acciones que beneficien a la comunidad en general.</a:t>
            </a:r>
          </a:p>
          <a:p>
            <a:pPr marL="285750" indent="-285750">
              <a:lnSpc>
                <a:spcPct val="150000"/>
              </a:lnSpc>
              <a:buFont typeface="Arial" panose="020B0604020202020204" pitchFamily="34" charset="0"/>
              <a:buChar char="•"/>
            </a:pPr>
            <a:r>
              <a:rPr lang="es-CO" dirty="0" smtClean="0"/>
              <a:t>Verificar </a:t>
            </a:r>
            <a:r>
              <a:rPr lang="es-CO" dirty="0"/>
              <a:t>que se dé a conocer a las familias y a las comunidades los programas que se implementen en el municipio de Albania dado que la comunidad  los desconoce.</a:t>
            </a:r>
          </a:p>
          <a:p>
            <a:pPr marL="285750" indent="-285750">
              <a:lnSpc>
                <a:spcPct val="150000"/>
              </a:lnSpc>
              <a:buFont typeface="Arial" panose="020B0604020202020204" pitchFamily="34" charset="0"/>
              <a:buChar char="•"/>
            </a:pPr>
            <a:r>
              <a:rPr lang="es-CO" dirty="0" smtClean="0"/>
              <a:t>Garantizar </a:t>
            </a:r>
            <a:r>
              <a:rPr lang="es-CO" dirty="0"/>
              <a:t>que cuando haya ampliación de coberturas se deberá tener en cuenta a los barrios más vulnerables del Municipio.</a:t>
            </a:r>
          </a:p>
          <a:p>
            <a:pPr marL="285750" indent="-285750">
              <a:lnSpc>
                <a:spcPct val="150000"/>
              </a:lnSpc>
              <a:buFont typeface="Arial" panose="020B0604020202020204" pitchFamily="34" charset="0"/>
              <a:buChar char="•"/>
            </a:pPr>
            <a:r>
              <a:rPr lang="es-CO" dirty="0" smtClean="0"/>
              <a:t>Realizar </a:t>
            </a:r>
            <a:r>
              <a:rPr lang="es-CO" dirty="0"/>
              <a:t>estrategias para vincular a los padres de familia a participar  más en el desarrollo integral  de sus hijos. </a:t>
            </a:r>
            <a:endParaRPr lang="es-CO" dirty="0" smtClean="0"/>
          </a:p>
          <a:p>
            <a:pPr>
              <a:tabLst>
                <a:tab pos="1255713" algn="l"/>
              </a:tabLst>
            </a:pPr>
            <a:endParaRPr lang="es-CO" sz="1400" b="1" dirty="0" smtClean="0"/>
          </a:p>
          <a:p>
            <a:pPr>
              <a:tabLst>
                <a:tab pos="1255713" algn="l"/>
              </a:tabLst>
            </a:pPr>
            <a:r>
              <a:rPr lang="es-CO" sz="1400" b="1" dirty="0" smtClean="0"/>
              <a:t>Nota</a:t>
            </a:r>
            <a:r>
              <a:rPr lang="es-CO" sz="1400" b="1" dirty="0"/>
              <a:t>: </a:t>
            </a:r>
            <a:r>
              <a:rPr lang="es-CO" sz="1400" b="1" dirty="0" smtClean="0"/>
              <a:t>pendiente de entrega del </a:t>
            </a:r>
            <a:r>
              <a:rPr lang="es-CO" sz="1400" b="1" dirty="0"/>
              <a:t>formato de compromisos, </a:t>
            </a:r>
            <a:r>
              <a:rPr lang="es-CO" sz="1400" b="1" dirty="0" smtClean="0"/>
              <a:t>para </a:t>
            </a:r>
            <a:r>
              <a:rPr lang="es-CO" sz="1400" b="1" dirty="0"/>
              <a:t>verificar cumplimiento de </a:t>
            </a:r>
            <a:r>
              <a:rPr lang="es-CO" sz="1400" b="1" dirty="0" smtClean="0"/>
              <a:t>los mismos.</a:t>
            </a:r>
            <a:endParaRPr lang="es-CO" sz="1400"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de </a:t>
            </a:r>
            <a:r>
              <a:rPr lang="es-CO" sz="2000" b="1" dirty="0" smtClean="0">
                <a:solidFill>
                  <a:schemeClr val="bg1"/>
                </a:solidFill>
              </a:rPr>
              <a:t>Riohacha CZ  </a:t>
            </a:r>
            <a:r>
              <a:rPr lang="es-CO" sz="2000" b="1" dirty="0">
                <a:solidFill>
                  <a:schemeClr val="bg1"/>
                </a:solidFill>
              </a:rPr>
              <a:t>1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5786199"/>
          </a:xfrm>
          <a:prstGeom prst="rect">
            <a:avLst/>
          </a:prstGeom>
          <a:noFill/>
        </p:spPr>
        <p:txBody>
          <a:bodyPr wrap="square" rtlCol="0">
            <a:spAutoFit/>
          </a:bodyPr>
          <a:lstStyle/>
          <a:p>
            <a:pPr algn="just"/>
            <a:r>
              <a:rPr lang="es-CO" sz="1600" b="1" u="sng" dirty="0"/>
              <a:t>De la MP de </a:t>
            </a:r>
            <a:r>
              <a:rPr lang="es-CO" sz="1600" b="1" u="sng" dirty="0" smtClean="0"/>
              <a:t>Riohacha 1  </a:t>
            </a:r>
            <a:r>
              <a:rPr lang="es-CO" sz="1600" b="1" dirty="0"/>
              <a:t>realizada el </a:t>
            </a:r>
            <a:r>
              <a:rPr lang="es-CO" sz="1600" b="1" dirty="0" smtClean="0"/>
              <a:t>27 de septiembre </a:t>
            </a:r>
            <a:r>
              <a:rPr lang="es-CO" sz="1600" dirty="0" smtClean="0"/>
              <a:t>los </a:t>
            </a:r>
            <a:r>
              <a:rPr lang="es-CO" sz="1600" dirty="0"/>
              <a:t>siguientes fueron los compromisos adquiridos:</a:t>
            </a:r>
          </a:p>
          <a:p>
            <a:pPr marL="285750" indent="-285750" algn="just">
              <a:buFont typeface="Arial" panose="020B0604020202020204" pitchFamily="34" charset="0"/>
              <a:buChar char="•"/>
            </a:pPr>
            <a:r>
              <a:rPr lang="es-CO" sz="1500" dirty="0" smtClean="0"/>
              <a:t>Verificar </a:t>
            </a:r>
            <a:r>
              <a:rPr lang="es-CO" sz="1500" dirty="0"/>
              <a:t>que se haga el acercamiento  respectivo con  cada una de las instituciones con el objeto de pasar las propuestas de Seguridad Alimentaria que quieran implementar en cada una de las unidades de primera infancia o  en las comunidades</a:t>
            </a:r>
          </a:p>
          <a:p>
            <a:pPr marL="285750" indent="-285750" algn="just">
              <a:buFont typeface="Arial" panose="020B0604020202020204" pitchFamily="34" charset="0"/>
              <a:buChar char="•"/>
            </a:pPr>
            <a:r>
              <a:rPr lang="es-CO" sz="1500" dirty="0" smtClean="0"/>
              <a:t>Verificar </a:t>
            </a:r>
            <a:r>
              <a:rPr lang="es-CO" sz="1500" dirty="0"/>
              <a:t>que se haga una vinculación efectiva  a las campañas de salud que realiza la secretaria a rancherías saludables con el propósito de garantizar el derecho en los niños niñas y familias.</a:t>
            </a:r>
          </a:p>
          <a:p>
            <a:pPr marL="285750" indent="-285750" algn="just">
              <a:buFont typeface="Arial" panose="020B0604020202020204" pitchFamily="34" charset="0"/>
              <a:buChar char="•"/>
            </a:pPr>
            <a:r>
              <a:rPr lang="es-CO" sz="1500" dirty="0" smtClean="0"/>
              <a:t>Verificar </a:t>
            </a:r>
            <a:r>
              <a:rPr lang="es-CO" sz="1500" dirty="0"/>
              <a:t>que se hagan campañas para la   Identificación de programa más cercano a su residencia y gestione e inscriba a los niños y niñas que no se encuentran vinculados a la fecha en programas de Primera Infancia y así garantizar la seguridad alimentaria, lo mismo que brindar oportunidades de inscripción a otras niño-niño que lo necesiten y estén  sin atención.</a:t>
            </a:r>
          </a:p>
          <a:p>
            <a:pPr marL="285750" indent="-285750" algn="just">
              <a:buFont typeface="Arial" panose="020B0604020202020204" pitchFamily="34" charset="0"/>
              <a:buChar char="•"/>
            </a:pPr>
            <a:r>
              <a:rPr lang="es-CO" sz="1500" dirty="0" smtClean="0"/>
              <a:t>Garantizar </a:t>
            </a:r>
            <a:r>
              <a:rPr lang="es-CO" sz="1500" dirty="0"/>
              <a:t>que se continúe </a:t>
            </a:r>
            <a:r>
              <a:rPr lang="es-CO" sz="1500" dirty="0" smtClean="0"/>
              <a:t>  </a:t>
            </a:r>
            <a:r>
              <a:rPr lang="es-CO" sz="1500" dirty="0"/>
              <a:t>realizando las  veedurías  a los programas a través de las herramientas de gestión.</a:t>
            </a:r>
          </a:p>
          <a:p>
            <a:pPr marL="285750" indent="-285750" algn="just">
              <a:buFont typeface="Arial" panose="020B0604020202020204" pitchFamily="34" charset="0"/>
              <a:buChar char="•"/>
            </a:pPr>
            <a:r>
              <a:rPr lang="es-CO" sz="1500" dirty="0" smtClean="0"/>
              <a:t>Verificar </a:t>
            </a:r>
            <a:r>
              <a:rPr lang="es-CO" sz="1500" dirty="0"/>
              <a:t>que se realice  seguimiento a la situación nutricional de los Niños y Niñas beneficiarios de los proyectos para poder garantizarle el porcentaje de requerimiento nutricional que no se aporta en los programas de primera infancia.</a:t>
            </a:r>
          </a:p>
          <a:p>
            <a:pPr marL="285750" indent="-285750" algn="just">
              <a:buFont typeface="Arial" panose="020B0604020202020204" pitchFamily="34" charset="0"/>
              <a:buChar char="•"/>
            </a:pPr>
            <a:r>
              <a:rPr lang="es-CO" sz="1500" dirty="0" smtClean="0"/>
              <a:t>Verificar </a:t>
            </a:r>
            <a:r>
              <a:rPr lang="es-CO" sz="1500" dirty="0"/>
              <a:t>que se esté haciendo el procedimiento correcto frente al retiro, almacenamiento y uso adecuado del complemento nutricional Bienestarina en las unidades de atención.</a:t>
            </a:r>
          </a:p>
          <a:p>
            <a:pPr marL="285750" indent="-285750" algn="just">
              <a:buFont typeface="Arial" panose="020B0604020202020204" pitchFamily="34" charset="0"/>
              <a:buChar char="•"/>
            </a:pPr>
            <a:r>
              <a:rPr lang="es-CO" sz="1500" dirty="0" smtClean="0"/>
              <a:t>Verificar </a:t>
            </a:r>
            <a:r>
              <a:rPr lang="es-CO" sz="1500" dirty="0"/>
              <a:t>y ser cuidadosos en la no utilización de los programas ICBF  para campañas de  proselitismo político. </a:t>
            </a:r>
          </a:p>
          <a:p>
            <a:pPr marL="285750" indent="-285750" algn="just">
              <a:buFont typeface="Arial" panose="020B0604020202020204" pitchFamily="34" charset="0"/>
              <a:buChar char="•"/>
            </a:pPr>
            <a:r>
              <a:rPr lang="es-CO" sz="1500" dirty="0" smtClean="0"/>
              <a:t>Verificar </a:t>
            </a:r>
            <a:r>
              <a:rPr lang="es-CO" sz="1500" dirty="0"/>
              <a:t>que se haga la presentación de las quejas y reclamos pertinentes a la insatisfacción de los programas, siguiendo la ruta de intervención de veeduría estipulada</a:t>
            </a:r>
            <a:r>
              <a:rPr lang="es-CO" sz="1500" dirty="0" smtClean="0"/>
              <a:t>.</a:t>
            </a:r>
          </a:p>
          <a:p>
            <a:pPr algn="just"/>
            <a:endParaRPr lang="es-CO" sz="1100" b="1" dirty="0" smtClean="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la </a:t>
            </a:r>
          </a:p>
          <a:p>
            <a:pPr algn="ctr"/>
            <a:r>
              <a:rPr lang="es-ES" sz="2000" b="1" dirty="0">
                <a:solidFill>
                  <a:schemeClr val="bg1"/>
                </a:solidFill>
              </a:rPr>
              <a:t>MP  </a:t>
            </a:r>
            <a:r>
              <a:rPr lang="es-CO" sz="2000" b="1" dirty="0">
                <a:solidFill>
                  <a:schemeClr val="bg1"/>
                </a:solidFill>
              </a:rPr>
              <a:t>de la localidad  de Riohacha CZ  </a:t>
            </a:r>
            <a:r>
              <a:rPr lang="es-CO" sz="2000" b="1" dirty="0" smtClean="0">
                <a:solidFill>
                  <a:schemeClr val="bg1"/>
                </a:solidFill>
              </a:rPr>
              <a:t>2 </a:t>
            </a:r>
          </a:p>
          <a:p>
            <a:pPr algn="ct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5016758"/>
          </a:xfrm>
          <a:prstGeom prst="rect">
            <a:avLst/>
          </a:prstGeom>
        </p:spPr>
        <p:txBody>
          <a:bodyPr wrap="square">
            <a:spAutoFit/>
          </a:bodyPr>
          <a:lstStyle/>
          <a:p>
            <a:pPr algn="just">
              <a:lnSpc>
                <a:spcPct val="150000"/>
              </a:lnSpc>
            </a:pPr>
            <a:r>
              <a:rPr lang="es-CO" b="1" u="sng" dirty="0"/>
              <a:t>De la MP de Riohacha </a:t>
            </a:r>
            <a:r>
              <a:rPr lang="es-CO" b="1" u="sng" dirty="0" smtClean="0"/>
              <a:t>2  </a:t>
            </a:r>
            <a:r>
              <a:rPr lang="es-CO" b="1" dirty="0"/>
              <a:t>realizada el </a:t>
            </a:r>
            <a:r>
              <a:rPr lang="es-CO" b="1" dirty="0" smtClean="0"/>
              <a:t>27 </a:t>
            </a:r>
            <a:r>
              <a:rPr lang="es-CO" b="1" dirty="0"/>
              <a:t>de septiembre </a:t>
            </a:r>
            <a:r>
              <a:rPr lang="es-CO" dirty="0"/>
              <a:t>y revisando el acta los siguientes fueron los compromisos adquiridos:</a:t>
            </a:r>
          </a:p>
          <a:p>
            <a:pPr marL="285750" indent="-285750" algn="just">
              <a:lnSpc>
                <a:spcPct val="150000"/>
              </a:lnSpc>
              <a:buFont typeface="Arial" panose="020B0604020202020204" pitchFamily="34" charset="0"/>
              <a:buChar char="•"/>
            </a:pPr>
            <a:r>
              <a:rPr lang="es-CO" dirty="0" smtClean="0"/>
              <a:t>Verificar que se desarrollen programas para el centro de fortalecimiento de la familia en sus valores y garantizar que se haga en articulación con los entes territoriales.</a:t>
            </a:r>
          </a:p>
          <a:p>
            <a:pPr marL="285750" indent="-285750" algn="just">
              <a:lnSpc>
                <a:spcPct val="150000"/>
              </a:lnSpc>
              <a:buFont typeface="Arial" panose="020B0604020202020204" pitchFamily="34" charset="0"/>
              <a:buChar char="•"/>
            </a:pPr>
            <a:r>
              <a:rPr lang="es-CO" dirty="0" smtClean="0"/>
              <a:t>Verificar </a:t>
            </a:r>
            <a:r>
              <a:rPr lang="es-CO" dirty="0"/>
              <a:t>que se fortalezca el trabajo con familia desde los diferentes escenarios y problemáticas a intervenir.</a:t>
            </a:r>
          </a:p>
          <a:p>
            <a:pPr marL="285750" indent="-285750" algn="just">
              <a:lnSpc>
                <a:spcPct val="150000"/>
              </a:lnSpc>
              <a:buFont typeface="Arial" panose="020B0604020202020204" pitchFamily="34" charset="0"/>
              <a:buChar char="•"/>
            </a:pPr>
            <a:r>
              <a:rPr lang="es-CO" dirty="0" smtClean="0"/>
              <a:t>Verificar </a:t>
            </a:r>
            <a:r>
              <a:rPr lang="es-CO" dirty="0"/>
              <a:t>que se fortalezcan las veeduría ciudadanas y tener en cuenta las denuncias presentadas por parte de los líderes sociales.</a:t>
            </a:r>
          </a:p>
          <a:p>
            <a:pPr marL="285750" indent="-285750" algn="just">
              <a:lnSpc>
                <a:spcPct val="150000"/>
              </a:lnSpc>
              <a:buFont typeface="Arial" panose="020B0604020202020204" pitchFamily="34" charset="0"/>
              <a:buChar char="•"/>
            </a:pPr>
            <a:r>
              <a:rPr lang="es-CO" dirty="0" smtClean="0"/>
              <a:t>Desarrollar </a:t>
            </a:r>
            <a:r>
              <a:rPr lang="es-CO" dirty="0"/>
              <a:t>jornadas de trabajo con las comunidades relacionadas con el tema de </a:t>
            </a:r>
            <a:r>
              <a:rPr lang="es-CO" dirty="0" smtClean="0"/>
              <a:t>crianza</a:t>
            </a:r>
          </a:p>
          <a:p>
            <a:endParaRPr lang="es-CO" dirty="0"/>
          </a:p>
          <a:p>
            <a:r>
              <a:rPr lang="es-CO" sz="1400" b="1" dirty="0"/>
              <a:t>Nota: pendiente de entrega del formato de compromisos, para verificar cumplimiento de los mismos.</a:t>
            </a:r>
            <a:endParaRPr lang="es-CO" sz="1400" dirty="0"/>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1516</Words>
  <Application>Microsoft Office PowerPoint</Application>
  <PresentationFormat>Presentación en pantalla (4:3)</PresentationFormat>
  <Paragraphs>127</Paragraphs>
  <Slides>16</Slides>
  <Notes>0</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26</cp:revision>
  <dcterms:created xsi:type="dcterms:W3CDTF">2015-01-29T14:27:26Z</dcterms:created>
  <dcterms:modified xsi:type="dcterms:W3CDTF">2016-01-29T16:39:15Z</dcterms:modified>
</cp:coreProperties>
</file>