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1" r:id="rId5"/>
    <p:sldId id="261" r:id="rId6"/>
    <p:sldId id="259" r:id="rId7"/>
    <p:sldId id="273" r:id="rId8"/>
    <p:sldId id="276" r:id="rId9"/>
    <p:sldId id="274" r:id="rId10"/>
    <p:sldId id="275" r:id="rId11"/>
    <p:sldId id="258" r:id="rId12"/>
    <p:sldId id="260" r:id="rId13"/>
    <p:sldId id="266" r:id="rId14"/>
    <p:sldId id="264" r:id="rId15"/>
    <p:sldId id="269" r:id="rId16"/>
    <p:sldId id="272" r:id="rId17"/>
    <p:sldId id="270" r:id="rId18"/>
    <p:sldId id="277" r:id="rId19"/>
    <p:sldId id="278" r:id="rId20"/>
    <p:sldId id="279" r:id="rId2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4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27/01/2016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27/01/2016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27/01/2016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27/01/2016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27/01/2016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1641475"/>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3200" dirty="0" smtClean="0">
                <a:solidFill>
                  <a:schemeClr val="bg1"/>
                </a:solidFill>
              </a:rPr>
              <a:t>INFORME DE GESTION RENDICION </a:t>
            </a:r>
            <a:r>
              <a:rPr lang="es-CO" sz="3200" dirty="0">
                <a:solidFill>
                  <a:schemeClr val="bg1"/>
                </a:solidFill>
              </a:rPr>
              <a:t>DE CUENTAS Y MESAS PUBLICAS </a:t>
            </a:r>
            <a:endParaRPr lang="es-CO" sz="3200" dirty="0" smtClean="0">
              <a:solidFill>
                <a:schemeClr val="bg1"/>
              </a:solidFill>
            </a:endParaRPr>
          </a:p>
          <a:p>
            <a:pPr algn="ctr"/>
            <a:r>
              <a:rPr lang="es-CO" sz="3200" dirty="0" smtClean="0">
                <a:solidFill>
                  <a:schemeClr val="bg1"/>
                </a:solidFill>
              </a:rPr>
              <a:t>REGIONAL  HUILA   2015 </a:t>
            </a:r>
            <a:endParaRPr lang="es-CO" sz="32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a:t>
            </a:r>
            <a:r>
              <a:rPr lang="es-ES" b="1" dirty="0" smtClean="0">
                <a:solidFill>
                  <a:schemeClr val="bg1"/>
                </a:solidFill>
              </a:rPr>
              <a:t>la  </a:t>
            </a:r>
            <a:endParaRPr lang="es-ES" b="1" dirty="0">
              <a:solidFill>
                <a:schemeClr val="bg1"/>
              </a:solidFill>
            </a:endParaRPr>
          </a:p>
          <a:p>
            <a:r>
              <a:rPr lang="es-ES" b="1" dirty="0" smtClean="0">
                <a:solidFill>
                  <a:schemeClr val="bg1"/>
                </a:solidFill>
              </a:rPr>
              <a:t>MP del Resguardo Indígena durante </a:t>
            </a:r>
            <a:r>
              <a:rPr lang="es-ES" b="1" dirty="0">
                <a:solidFill>
                  <a:schemeClr val="bg1"/>
                </a:solidFill>
              </a:rPr>
              <a:t>el 2015  </a:t>
            </a:r>
          </a:p>
        </p:txBody>
      </p:sp>
      <p:sp>
        <p:nvSpPr>
          <p:cNvPr id="2" name="1 CuadroTexto"/>
          <p:cNvSpPr txBox="1"/>
          <p:nvPr/>
        </p:nvSpPr>
        <p:spPr>
          <a:xfrm>
            <a:off x="398462" y="1282890"/>
            <a:ext cx="8390695" cy="5293757"/>
          </a:xfrm>
          <a:prstGeom prst="rect">
            <a:avLst/>
          </a:prstGeom>
          <a:noFill/>
        </p:spPr>
        <p:txBody>
          <a:bodyPr wrap="square" rtlCol="0">
            <a:spAutoFit/>
          </a:bodyPr>
          <a:lstStyle/>
          <a:p>
            <a:r>
              <a:rPr lang="es-CO" b="1" u="sng" dirty="0" smtClean="0"/>
              <a:t>De la MP del Resguardo Indígena del CZ  la  Plata , </a:t>
            </a:r>
            <a:r>
              <a:rPr lang="es-CO" b="1" dirty="0" smtClean="0"/>
              <a:t>realizada el 24 de Julio  </a:t>
            </a:r>
            <a:r>
              <a:rPr lang="es-CO" dirty="0" smtClean="0"/>
              <a:t>y revisando </a:t>
            </a:r>
            <a:r>
              <a:rPr lang="es-CO" dirty="0"/>
              <a:t>el acta los siguientes fueron los compromisos adquiridos:</a:t>
            </a:r>
          </a:p>
          <a:p>
            <a:pPr marL="285750" lvl="0" indent="-285750">
              <a:spcBef>
                <a:spcPts val="600"/>
              </a:spcBef>
              <a:spcAft>
                <a:spcPts val="600"/>
              </a:spcAft>
              <a:buFont typeface="Arial" panose="020B0604020202020204" pitchFamily="34" charset="0"/>
              <a:buChar char="•"/>
            </a:pPr>
            <a:r>
              <a:rPr lang="es-CO" dirty="0"/>
              <a:t>Verificar que se gestione ante el nivel Regional y la Dirección de Niñez y Adolescencia la solicitud de aumento de cupos para el programa y prolongar el tiempo de ejecución del programa en el municipio.</a:t>
            </a:r>
          </a:p>
          <a:p>
            <a:pPr marL="285750" lvl="0" indent="-285750">
              <a:spcBef>
                <a:spcPts val="600"/>
              </a:spcBef>
              <a:spcAft>
                <a:spcPts val="600"/>
              </a:spcAft>
              <a:buFont typeface="Arial" panose="020B0604020202020204" pitchFamily="34" charset="0"/>
              <a:buChar char="•"/>
            </a:pPr>
            <a:r>
              <a:rPr lang="es-CO" dirty="0"/>
              <a:t>Hacer seguimiento al funcionamiento del programa en el </a:t>
            </a:r>
            <a:r>
              <a:rPr lang="es-CO" dirty="0" smtClean="0"/>
              <a:t>resguardo</a:t>
            </a:r>
            <a:endParaRPr lang="es-CO" dirty="0"/>
          </a:p>
          <a:p>
            <a:pPr marL="285750" lvl="0" indent="-285750">
              <a:spcBef>
                <a:spcPts val="600"/>
              </a:spcBef>
              <a:spcAft>
                <a:spcPts val="600"/>
              </a:spcAft>
              <a:buFont typeface="Arial" panose="020B0604020202020204" pitchFamily="34" charset="0"/>
              <a:buChar char="•"/>
            </a:pPr>
            <a:r>
              <a:rPr lang="es-CO" dirty="0"/>
              <a:t>Atender las solicitudes de la comunidad en el sentido de incluir  dentro de la propuesta metodológica actividades deportivas para la familia, como son campeonatos de microfútbol entre padres e hijos, otros deportes.</a:t>
            </a:r>
          </a:p>
          <a:p>
            <a:pPr marL="285750" lvl="0" indent="-285750">
              <a:spcBef>
                <a:spcPts val="600"/>
              </a:spcBef>
              <a:spcAft>
                <a:spcPts val="600"/>
              </a:spcAft>
              <a:buFont typeface="Arial" panose="020B0604020202020204" pitchFamily="34" charset="0"/>
              <a:buChar char="•"/>
            </a:pPr>
            <a:r>
              <a:rPr lang="es-CO" dirty="0"/>
              <a:t>Atender las solicitudes de la comunidad La comunidad en el sentido de incluir dentro de las actividades del programa,  salidas pedagógicas, por fuera del resguardo, para que los niños, niñas y adolescentes  vinculados al programa conozcan otros lugares.</a:t>
            </a:r>
          </a:p>
          <a:p>
            <a:pPr marL="285750" lvl="0" indent="-285750">
              <a:spcBef>
                <a:spcPts val="600"/>
              </a:spcBef>
              <a:spcAft>
                <a:spcPts val="600"/>
              </a:spcAft>
              <a:buFont typeface="Arial" panose="020B0604020202020204" pitchFamily="34" charset="0"/>
              <a:buChar char="•"/>
            </a:pPr>
            <a:r>
              <a:rPr lang="es-CO" dirty="0"/>
              <a:t>Verificar que se gestione la vinculación de  un profesor de danzas o un profesor de música directamente al programa, para ello se sugiere coordinar con la alcaldía los respectivos apoyos.</a:t>
            </a:r>
          </a:p>
          <a:p>
            <a:endParaRPr lang="es-CO" dirty="0"/>
          </a:p>
        </p:txBody>
      </p:sp>
    </p:spTree>
    <p:extLst>
      <p:ext uri="{BB962C8B-B14F-4D97-AF65-F5344CB8AC3E}">
        <p14:creationId xmlns:p14="http://schemas.microsoft.com/office/powerpoint/2010/main" val="23182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MP  </a:t>
            </a:r>
            <a:endParaRPr lang="es-ES" b="1" dirty="0" smtClean="0">
              <a:solidFill>
                <a:schemeClr val="bg1"/>
              </a:solidFill>
            </a:endParaRPr>
          </a:p>
          <a:p>
            <a:r>
              <a:rPr lang="es-CO" b="1" dirty="0" smtClean="0">
                <a:solidFill>
                  <a:schemeClr val="bg1"/>
                </a:solidFill>
              </a:rPr>
              <a:t>del Municipio </a:t>
            </a:r>
            <a:r>
              <a:rPr lang="es-CO" b="1" dirty="0">
                <a:solidFill>
                  <a:schemeClr val="bg1"/>
                </a:solidFill>
              </a:rPr>
              <a:t>de  </a:t>
            </a:r>
            <a:r>
              <a:rPr lang="es-CO" b="1" dirty="0" smtClean="0">
                <a:solidFill>
                  <a:schemeClr val="bg1"/>
                </a:solidFill>
              </a:rPr>
              <a:t>Iquira   </a:t>
            </a:r>
            <a:r>
              <a:rPr lang="es-ES" b="1" dirty="0">
                <a:solidFill>
                  <a:schemeClr val="bg1"/>
                </a:solidFill>
              </a:rPr>
              <a:t>durante el 2015  </a:t>
            </a:r>
          </a:p>
        </p:txBody>
      </p:sp>
      <p:sp>
        <p:nvSpPr>
          <p:cNvPr id="2" name="1 CuadroTexto"/>
          <p:cNvSpPr txBox="1"/>
          <p:nvPr/>
        </p:nvSpPr>
        <p:spPr>
          <a:xfrm>
            <a:off x="245660" y="1323833"/>
            <a:ext cx="8325134" cy="4355038"/>
          </a:xfrm>
          <a:prstGeom prst="rect">
            <a:avLst/>
          </a:prstGeom>
          <a:noFill/>
        </p:spPr>
        <p:txBody>
          <a:bodyPr wrap="square" rtlCol="0">
            <a:spAutoFit/>
          </a:bodyPr>
          <a:lstStyle/>
          <a:p>
            <a:r>
              <a:rPr lang="es-CO" b="1" u="sng" dirty="0"/>
              <a:t>De la MP de </a:t>
            </a:r>
            <a:r>
              <a:rPr lang="es-CO" b="1" u="sng" dirty="0" smtClean="0"/>
              <a:t>Iquira  del CZ Neiva ,  </a:t>
            </a:r>
            <a:r>
              <a:rPr lang="es-CO" b="1" dirty="0"/>
              <a:t>realizada el </a:t>
            </a:r>
            <a:r>
              <a:rPr lang="es-CO" b="1" dirty="0" smtClean="0"/>
              <a:t>14 </a:t>
            </a:r>
            <a:r>
              <a:rPr lang="es-CO" b="1" dirty="0"/>
              <a:t>de </a:t>
            </a:r>
            <a:r>
              <a:rPr lang="es-CO" b="1" dirty="0" smtClean="0"/>
              <a:t>agosto y revisando el acta  se sugirió:</a:t>
            </a:r>
          </a:p>
          <a:p>
            <a:endParaRPr lang="es-CO" b="1" dirty="0"/>
          </a:p>
          <a:p>
            <a:endParaRPr lang="es-CO" dirty="0"/>
          </a:p>
          <a:p>
            <a:pPr marL="285750" indent="-285750">
              <a:lnSpc>
                <a:spcPct val="150000"/>
              </a:lnSpc>
              <a:buFont typeface="Arial" panose="020B0604020202020204" pitchFamily="34" charset="0"/>
              <a:buChar char="•"/>
            </a:pPr>
            <a:r>
              <a:rPr lang="es-CO" dirty="0" smtClean="0"/>
              <a:t>Culminar </a:t>
            </a:r>
            <a:r>
              <a:rPr lang="es-CO" dirty="0"/>
              <a:t>la obra del CDI para la presente vigencia.</a:t>
            </a:r>
          </a:p>
          <a:p>
            <a:pPr marL="285750" indent="-285750">
              <a:lnSpc>
                <a:spcPct val="150000"/>
              </a:lnSpc>
              <a:buFont typeface="Arial" panose="020B0604020202020204" pitchFamily="34" charset="0"/>
              <a:buChar char="•"/>
            </a:pPr>
            <a:r>
              <a:rPr lang="es-CO" dirty="0" smtClean="0"/>
              <a:t>Solicitar </a:t>
            </a:r>
            <a:r>
              <a:rPr lang="es-CO" dirty="0"/>
              <a:t>la inclusión  de la estrategia fiesta de la lectura para las diferentes modalidades, en los componentes de capacitación y dotación. </a:t>
            </a:r>
          </a:p>
          <a:p>
            <a:pPr marL="285750" indent="-285750">
              <a:lnSpc>
                <a:spcPct val="150000"/>
              </a:lnSpc>
              <a:buFont typeface="Arial" panose="020B0604020202020204" pitchFamily="34" charset="0"/>
              <a:buChar char="•"/>
            </a:pPr>
            <a:r>
              <a:rPr lang="es-CO" dirty="0" smtClean="0"/>
              <a:t>Solicitar </a:t>
            </a:r>
            <a:r>
              <a:rPr lang="es-CO" dirty="0"/>
              <a:t>a la Administración el censo de los posibles beneficiarios de programa de primera infancia para la vereda Santa Rosa</a:t>
            </a:r>
          </a:p>
          <a:p>
            <a:pPr>
              <a:tabLst>
                <a:tab pos="1255713" algn="l"/>
              </a:tabLst>
            </a:pPr>
            <a:endParaRPr lang="es-CO" sz="1400" b="1" dirty="0" smtClean="0"/>
          </a:p>
          <a:p>
            <a:pPr>
              <a:tabLst>
                <a:tab pos="1255713" algn="l"/>
              </a:tabLst>
            </a:pPr>
            <a:endParaRPr lang="es-CO" sz="1400" b="1" dirty="0"/>
          </a:p>
          <a:p>
            <a:pPr>
              <a:tabLst>
                <a:tab pos="1255713" algn="l"/>
              </a:tabLst>
            </a:pPr>
            <a:endParaRPr lang="es-CO" sz="1400" b="1" dirty="0" smtClean="0"/>
          </a:p>
          <a:p>
            <a:pPr>
              <a:tabLst>
                <a:tab pos="1255713" algn="l"/>
              </a:tabLst>
            </a:pPr>
            <a:endParaRPr lang="es-CO" sz="1400" b="1" dirty="0"/>
          </a:p>
          <a:p>
            <a:pPr>
              <a:tabLst>
                <a:tab pos="1255713" algn="l"/>
              </a:tabLst>
            </a:pPr>
            <a:r>
              <a:rPr lang="es-CO" sz="1400" b="1" dirty="0" smtClean="0"/>
              <a:t>Nota</a:t>
            </a:r>
            <a:r>
              <a:rPr lang="es-CO" sz="1400" b="1" dirty="0"/>
              <a:t>: </a:t>
            </a:r>
            <a:r>
              <a:rPr lang="es-CO" sz="1400" b="1" dirty="0" smtClean="0"/>
              <a:t>pendiente de entrega del </a:t>
            </a:r>
            <a:r>
              <a:rPr lang="es-CO" sz="1400" b="1" dirty="0"/>
              <a:t>formato de compromisos, </a:t>
            </a:r>
            <a:r>
              <a:rPr lang="es-CO" sz="1400" b="1" dirty="0" smtClean="0"/>
              <a:t>para </a:t>
            </a:r>
            <a:r>
              <a:rPr lang="es-CO" sz="1400" b="1" dirty="0"/>
              <a:t>verificar cumplimiento de </a:t>
            </a:r>
            <a:r>
              <a:rPr lang="es-CO" sz="1400" b="1" dirty="0" smtClean="0"/>
              <a:t>los mismos.</a:t>
            </a:r>
            <a:endParaRPr lang="es-CO" sz="1400" dirty="0"/>
          </a:p>
        </p:txBody>
      </p:sp>
    </p:spTree>
    <p:extLst>
      <p:ext uri="{BB962C8B-B14F-4D97-AF65-F5344CB8AC3E}">
        <p14:creationId xmlns:p14="http://schemas.microsoft.com/office/powerpoint/2010/main" val="154829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Guadalupe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064525"/>
            <a:ext cx="8529851" cy="4478149"/>
          </a:xfrm>
          <a:prstGeom prst="rect">
            <a:avLst/>
          </a:prstGeom>
          <a:noFill/>
        </p:spPr>
        <p:txBody>
          <a:bodyPr wrap="square" rtlCol="0">
            <a:spAutoFit/>
          </a:bodyPr>
          <a:lstStyle/>
          <a:p>
            <a:r>
              <a:rPr lang="es-CO" sz="1600" b="1" u="sng" dirty="0"/>
              <a:t>De la MP </a:t>
            </a:r>
            <a:r>
              <a:rPr lang="es-CO" sz="1600" b="1" u="sng" dirty="0" smtClean="0"/>
              <a:t>de Guadalupe   realizada el  21 de agosto  </a:t>
            </a:r>
            <a:r>
              <a:rPr lang="es-CO" sz="1600" b="1" dirty="0" smtClean="0"/>
              <a:t>y </a:t>
            </a:r>
            <a:r>
              <a:rPr lang="es-CO" sz="1600" b="1" dirty="0"/>
              <a:t>con base en lo plasmado en el acta:</a:t>
            </a:r>
            <a:endParaRPr lang="es-CO" sz="1600" dirty="0"/>
          </a:p>
          <a:p>
            <a:r>
              <a:rPr lang="es-CO" sz="1600" dirty="0"/>
              <a:t>Comentan que no quedaron compromisos, </a:t>
            </a:r>
            <a:r>
              <a:rPr lang="es-CO" sz="1600" dirty="0" smtClean="0"/>
              <a:t>pero se  solicitó  </a:t>
            </a:r>
            <a:r>
              <a:rPr lang="es-CO" sz="1600" dirty="0"/>
              <a:t>tener en cuenta en este formato las preguntas y respuesta que se brindó en la MP y otros aspectos que tienen que ver con:</a:t>
            </a:r>
          </a:p>
          <a:p>
            <a:r>
              <a:rPr lang="es-CO" sz="1600" dirty="0"/>
              <a:t> </a:t>
            </a:r>
          </a:p>
          <a:p>
            <a:pPr marL="285750" lvl="0" indent="-285750">
              <a:spcBef>
                <a:spcPts val="600"/>
              </a:spcBef>
              <a:spcAft>
                <a:spcPts val="600"/>
              </a:spcAft>
              <a:buFont typeface="Arial" panose="020B0604020202020204" pitchFamily="34" charset="0"/>
              <a:buChar char="•"/>
            </a:pPr>
            <a:r>
              <a:rPr lang="es-CO" sz="1600" dirty="0"/>
              <a:t>En   la Mesa Publica no se reportaron novedades en la entrega y distribución de la Bienestarina. </a:t>
            </a:r>
          </a:p>
          <a:p>
            <a:pPr marL="285750" lvl="0" indent="-285750">
              <a:spcBef>
                <a:spcPts val="600"/>
              </a:spcBef>
              <a:spcAft>
                <a:spcPts val="600"/>
              </a:spcAft>
              <a:buFont typeface="Arial" panose="020B0604020202020204" pitchFamily="34" charset="0"/>
              <a:buChar char="•"/>
            </a:pPr>
            <a:r>
              <a:rPr lang="es-CO" sz="1600" dirty="0"/>
              <a:t>Actualmente la entrega de la Bienestarina </a:t>
            </a:r>
            <a:r>
              <a:rPr lang="es-CO" sz="1600" dirty="0" smtClean="0"/>
              <a:t>se </a:t>
            </a:r>
            <a:r>
              <a:rPr lang="es-CO" sz="1600" dirty="0"/>
              <a:t>realiza de manera puntual y como se encuentra establecido en el contrato suscrito con la entidad contratista sin observaciones ni quejas a la fecha.</a:t>
            </a:r>
          </a:p>
          <a:p>
            <a:pPr marL="285750" lvl="0" indent="-285750">
              <a:spcBef>
                <a:spcPts val="600"/>
              </a:spcBef>
              <a:spcAft>
                <a:spcPts val="600"/>
              </a:spcAft>
              <a:buFont typeface="Arial" panose="020B0604020202020204" pitchFamily="34" charset="0"/>
              <a:buChar char="•"/>
            </a:pPr>
            <a:r>
              <a:rPr lang="es-CO" sz="1600" dirty="0"/>
              <a:t>Los padres usuarios manifestaron  estar satisfechos con los servicios de ICBF y agradecieron por lo aprendido en materia de preparación de la bienestarina. </a:t>
            </a:r>
            <a:endParaRPr lang="es-CO" sz="1600" dirty="0" smtClean="0"/>
          </a:p>
          <a:p>
            <a:pPr marL="285750" lvl="0" indent="-285750">
              <a:spcBef>
                <a:spcPts val="600"/>
              </a:spcBef>
              <a:spcAft>
                <a:spcPts val="600"/>
              </a:spcAft>
              <a:buFont typeface="Arial" panose="020B0604020202020204" pitchFamily="34" charset="0"/>
              <a:buChar char="•"/>
            </a:pPr>
            <a:endParaRPr lang="es-CO" sz="1600" dirty="0"/>
          </a:p>
          <a:p>
            <a:pPr marL="285750" lvl="0" indent="-285750">
              <a:spcBef>
                <a:spcPts val="600"/>
              </a:spcBef>
              <a:spcAft>
                <a:spcPts val="600"/>
              </a:spcAft>
              <a:buFont typeface="Arial" panose="020B0604020202020204" pitchFamily="34" charset="0"/>
              <a:buChar char="•"/>
            </a:pPr>
            <a:endParaRPr lang="es-CO" sz="1600" dirty="0" smtClean="0"/>
          </a:p>
          <a:p>
            <a:pPr marL="285750" indent="-285750">
              <a:spcBef>
                <a:spcPts val="600"/>
              </a:spcBef>
              <a:spcAft>
                <a:spcPts val="600"/>
              </a:spcAft>
              <a:buFont typeface="Arial" panose="020B0604020202020204" pitchFamily="34" charset="0"/>
              <a:buChar char="•"/>
            </a:pPr>
            <a:r>
              <a:rPr lang="es-CO" sz="1200" b="1" dirty="0"/>
              <a:t>Nota: pendiente de entrega del formato de compromisos, para verificar cumplimiento de los mismos.</a:t>
            </a:r>
            <a:endParaRPr lang="es-CO" sz="1200" dirty="0"/>
          </a:p>
          <a:p>
            <a:pPr marL="285750" lvl="0" indent="-285750">
              <a:spcBef>
                <a:spcPts val="600"/>
              </a:spcBef>
              <a:spcAft>
                <a:spcPts val="600"/>
              </a:spcAft>
              <a:buFont typeface="Arial" panose="020B0604020202020204" pitchFamily="34" charset="0"/>
              <a:buChar char="•"/>
            </a:pPr>
            <a:endParaRPr lang="es-CO" sz="1600" dirty="0"/>
          </a:p>
        </p:txBody>
      </p:sp>
    </p:spTree>
    <p:extLst>
      <p:ext uri="{BB962C8B-B14F-4D97-AF65-F5344CB8AC3E}">
        <p14:creationId xmlns:p14="http://schemas.microsoft.com/office/powerpoint/2010/main" val="83813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50125" y="87313"/>
            <a:ext cx="7085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la </a:t>
            </a:r>
          </a:p>
          <a:p>
            <a:pPr algn="ctr"/>
            <a:r>
              <a:rPr lang="es-ES" sz="2000" b="1" dirty="0">
                <a:solidFill>
                  <a:schemeClr val="bg1"/>
                </a:solidFill>
              </a:rPr>
              <a:t>MP  </a:t>
            </a:r>
            <a:r>
              <a:rPr lang="es-CO" sz="2000" b="1" dirty="0">
                <a:solidFill>
                  <a:schemeClr val="bg1"/>
                </a:solidFill>
              </a:rPr>
              <a:t>de </a:t>
            </a:r>
            <a:r>
              <a:rPr lang="es-CO" sz="2000" b="1" dirty="0" smtClean="0">
                <a:solidFill>
                  <a:schemeClr val="bg1"/>
                </a:solidFill>
              </a:rPr>
              <a:t>Pitalito  </a:t>
            </a:r>
            <a:r>
              <a:rPr lang="es-ES" sz="2000" b="1" dirty="0" smtClean="0">
                <a:solidFill>
                  <a:schemeClr val="bg1"/>
                </a:solidFill>
              </a:rPr>
              <a:t>durante </a:t>
            </a:r>
            <a:r>
              <a:rPr lang="es-ES" sz="2000" b="1" dirty="0">
                <a:solidFill>
                  <a:schemeClr val="bg1"/>
                </a:solidFill>
              </a:rPr>
              <a:t>el 2015  </a:t>
            </a:r>
          </a:p>
        </p:txBody>
      </p:sp>
      <p:sp>
        <p:nvSpPr>
          <p:cNvPr id="2" name="1 Rectángulo"/>
          <p:cNvSpPr/>
          <p:nvPr/>
        </p:nvSpPr>
        <p:spPr>
          <a:xfrm>
            <a:off x="150124" y="1297254"/>
            <a:ext cx="8625385" cy="5078313"/>
          </a:xfrm>
          <a:prstGeom prst="rect">
            <a:avLst/>
          </a:prstGeom>
        </p:spPr>
        <p:txBody>
          <a:bodyPr wrap="square">
            <a:spAutoFit/>
          </a:bodyPr>
          <a:lstStyle/>
          <a:p>
            <a:pPr algn="just">
              <a:lnSpc>
                <a:spcPct val="150000"/>
              </a:lnSpc>
            </a:pPr>
            <a:r>
              <a:rPr lang="es-CO" b="1" u="sng" dirty="0"/>
              <a:t>De la MP de </a:t>
            </a:r>
            <a:r>
              <a:rPr lang="es-CO" b="1" u="sng" dirty="0" smtClean="0"/>
              <a:t>Pitalito </a:t>
            </a:r>
            <a:r>
              <a:rPr lang="es-CO" b="1" dirty="0" smtClean="0"/>
              <a:t>realizada </a:t>
            </a:r>
            <a:r>
              <a:rPr lang="es-CO" b="1" dirty="0"/>
              <a:t>el </a:t>
            </a:r>
            <a:r>
              <a:rPr lang="es-CO" b="1" dirty="0" smtClean="0"/>
              <a:t>26  </a:t>
            </a:r>
            <a:r>
              <a:rPr lang="es-CO" b="1" dirty="0"/>
              <a:t>de </a:t>
            </a:r>
            <a:r>
              <a:rPr lang="es-CO" b="1" dirty="0" smtClean="0"/>
              <a:t>Agosto, </a:t>
            </a:r>
            <a:r>
              <a:rPr lang="es-CO" dirty="0" smtClean="0"/>
              <a:t>se sugirió hacer seguimiento a los siguientes compromisos:  </a:t>
            </a:r>
            <a:endParaRPr lang="es-CO" dirty="0"/>
          </a:p>
          <a:p>
            <a:pPr marL="285750" indent="-285750" algn="just">
              <a:buFont typeface="Arial" panose="020B0604020202020204" pitchFamily="34" charset="0"/>
              <a:buChar char="•"/>
            </a:pPr>
            <a:endParaRPr lang="es-CO" dirty="0" smtClean="0"/>
          </a:p>
          <a:p>
            <a:pPr marL="285750" indent="-285750" algn="just">
              <a:buFont typeface="Arial" panose="020B0604020202020204" pitchFamily="34" charset="0"/>
              <a:buChar char="•"/>
            </a:pPr>
            <a:r>
              <a:rPr lang="es-CO" dirty="0" smtClean="0"/>
              <a:t>Verificar </a:t>
            </a:r>
            <a:r>
              <a:rPr lang="es-CO" dirty="0"/>
              <a:t>la asistencia  al comité de vigilancia y control</a:t>
            </a:r>
          </a:p>
          <a:p>
            <a:pPr marL="285750" indent="-285750" algn="just">
              <a:buFont typeface="Arial" panose="020B0604020202020204" pitchFamily="34" charset="0"/>
              <a:buChar char="•"/>
            </a:pPr>
            <a:r>
              <a:rPr lang="es-CO" dirty="0" smtClean="0"/>
              <a:t>Brindar </a:t>
            </a:r>
            <a:r>
              <a:rPr lang="es-CO" dirty="0"/>
              <a:t>Asistencia tecnica sobre control social</a:t>
            </a:r>
          </a:p>
          <a:p>
            <a:pPr marL="285750" indent="-285750" algn="just">
              <a:buFont typeface="Arial" panose="020B0604020202020204" pitchFamily="34" charset="0"/>
              <a:buChar char="•"/>
            </a:pPr>
            <a:r>
              <a:rPr lang="es-CO" dirty="0" smtClean="0"/>
              <a:t>Realizar </a:t>
            </a:r>
            <a:r>
              <a:rPr lang="es-CO" dirty="0"/>
              <a:t>acciones para lograr que la  comunidad conozca, se apropie, se vincule y apoye el programa  el programa y esté al tanto de la población objetivo .</a:t>
            </a:r>
          </a:p>
          <a:p>
            <a:pPr marL="285750" indent="-285750" algn="just">
              <a:buFont typeface="Arial" panose="020B0604020202020204" pitchFamily="34" charset="0"/>
              <a:buChar char="•"/>
            </a:pPr>
            <a:r>
              <a:rPr lang="es-CO" dirty="0" smtClean="0"/>
              <a:t>Verificar </a:t>
            </a:r>
            <a:r>
              <a:rPr lang="es-CO" dirty="0"/>
              <a:t>que se  logre fortalecer el 100% de los proyectos de vida de los niños, niñas y adolescentes beneficiarios del programa.</a:t>
            </a:r>
          </a:p>
          <a:p>
            <a:pPr marL="285750" indent="-285750" algn="just">
              <a:buFont typeface="Arial" panose="020B0604020202020204" pitchFamily="34" charset="0"/>
              <a:buChar char="•"/>
            </a:pPr>
            <a:r>
              <a:rPr lang="es-CO" dirty="0" smtClean="0"/>
              <a:t>Realizar </a:t>
            </a:r>
            <a:r>
              <a:rPr lang="es-CO" dirty="0"/>
              <a:t>las acciones pertinentes para lograr  la articulación interinstitucional del estado, la familia y la sociedad en torno a la protección integral de los niños, niñas y adolescentes beneficiarios del programa.</a:t>
            </a:r>
          </a:p>
          <a:p>
            <a:pPr marL="285750" indent="-285750" algn="just">
              <a:lnSpc>
                <a:spcPct val="150000"/>
              </a:lnSpc>
              <a:buFont typeface="Arial" panose="020B0604020202020204" pitchFamily="34" charset="0"/>
              <a:buChar char="•"/>
            </a:pPr>
            <a:endParaRPr lang="es-CO" sz="1200" dirty="0" smtClean="0"/>
          </a:p>
          <a:p>
            <a:pPr marL="285750" indent="-285750" algn="just">
              <a:spcBef>
                <a:spcPts val="600"/>
              </a:spcBef>
              <a:spcAft>
                <a:spcPts val="600"/>
              </a:spcAft>
              <a:buFont typeface="Arial" panose="020B0604020202020204" pitchFamily="34" charset="0"/>
              <a:buChar char="•"/>
            </a:pPr>
            <a:r>
              <a:rPr lang="es-CO" sz="1200" dirty="0" smtClean="0">
                <a:solidFill>
                  <a:srgbClr val="FF0000"/>
                </a:solidFill>
              </a:rPr>
              <a:t>Nota: Los </a:t>
            </a:r>
            <a:r>
              <a:rPr lang="es-CO" sz="1200" dirty="0">
                <a:solidFill>
                  <a:srgbClr val="FF0000"/>
                </a:solidFill>
              </a:rPr>
              <a:t>tres últimos compromisos fueron extractados del informe de gestión,  vale la pena hacer seguimiento al cumplimiento de los mismos para garantizar que se cumplan con los propósitos de la MP y se incentive a la comunidad dando solución a estas problemáticas </a:t>
            </a:r>
            <a:r>
              <a:rPr lang="es-CO" sz="1200" dirty="0" smtClean="0">
                <a:solidFill>
                  <a:srgbClr val="FF0000"/>
                </a:solidFill>
              </a:rPr>
              <a:t>.</a:t>
            </a:r>
            <a:endParaRPr lang="es-CO" sz="1200" dirty="0">
              <a:solidFill>
                <a:srgbClr val="FF0000"/>
              </a:solidFill>
            </a:endParaRPr>
          </a:p>
          <a:p>
            <a:endParaRPr lang="es-CO" dirty="0"/>
          </a:p>
        </p:txBody>
      </p:sp>
    </p:spTree>
    <p:extLst>
      <p:ext uri="{BB962C8B-B14F-4D97-AF65-F5344CB8AC3E}">
        <p14:creationId xmlns:p14="http://schemas.microsoft.com/office/powerpoint/2010/main" val="145811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  Algeciras   </a:t>
            </a:r>
            <a:r>
              <a:rPr lang="es-ES" b="1" dirty="0">
                <a:solidFill>
                  <a:schemeClr val="bg1"/>
                </a:solidFill>
              </a:rPr>
              <a:t>durante el 2015  </a:t>
            </a:r>
          </a:p>
        </p:txBody>
      </p:sp>
      <p:sp>
        <p:nvSpPr>
          <p:cNvPr id="2" name="1 CuadroTexto"/>
          <p:cNvSpPr txBox="1"/>
          <p:nvPr/>
        </p:nvSpPr>
        <p:spPr>
          <a:xfrm>
            <a:off x="163773" y="1105469"/>
            <a:ext cx="8789158" cy="5416868"/>
          </a:xfrm>
          <a:prstGeom prst="rect">
            <a:avLst/>
          </a:prstGeom>
          <a:noFill/>
        </p:spPr>
        <p:txBody>
          <a:bodyPr wrap="square" rtlCol="0">
            <a:spAutoFit/>
          </a:bodyPr>
          <a:lstStyle/>
          <a:p>
            <a:r>
              <a:rPr lang="es-CO" b="1" u="sng" dirty="0"/>
              <a:t>De la MP de </a:t>
            </a:r>
            <a:r>
              <a:rPr lang="es-CO" b="1" u="sng" dirty="0" smtClean="0"/>
              <a:t>Algeciras del CZ la Gaitana  </a:t>
            </a:r>
            <a:r>
              <a:rPr lang="es-CO" b="1" dirty="0" smtClean="0"/>
              <a:t>realizada </a:t>
            </a:r>
            <a:r>
              <a:rPr lang="es-CO" b="1" dirty="0"/>
              <a:t>el </a:t>
            </a:r>
            <a:r>
              <a:rPr lang="es-CO" b="1" dirty="0" smtClean="0"/>
              <a:t>18  de Septiembre  </a:t>
            </a:r>
            <a:r>
              <a:rPr lang="es-CO" sz="1200" dirty="0" smtClean="0"/>
              <a:t>se sugirió diligenciar </a:t>
            </a:r>
            <a:r>
              <a:rPr lang="es-CO" sz="1200" dirty="0"/>
              <a:t>las inquietudes y respuestas brindadas durante la </a:t>
            </a:r>
            <a:r>
              <a:rPr lang="es-CO" sz="1200" dirty="0" smtClean="0"/>
              <a:t>MP,  </a:t>
            </a:r>
            <a:r>
              <a:rPr lang="es-CO" sz="1200" dirty="0"/>
              <a:t>en el formato 3,  </a:t>
            </a:r>
            <a:r>
              <a:rPr lang="es-CO" sz="1200" dirty="0" smtClean="0"/>
              <a:t>como una evidencia en la que conste que </a:t>
            </a:r>
            <a:r>
              <a:rPr lang="es-CO" sz="1200" dirty="0"/>
              <a:t>hubo participación de la comunidad y que se tuvo en cuenta sus inquietudes a las cuales se les brindó </a:t>
            </a:r>
            <a:r>
              <a:rPr lang="es-CO" sz="1200" dirty="0" smtClean="0"/>
              <a:t>respuesta:</a:t>
            </a:r>
            <a:endParaRPr lang="es-CO" sz="1200" dirty="0"/>
          </a:p>
          <a:p>
            <a:pPr marL="285750" indent="-285750">
              <a:buFont typeface="Arial" panose="020B0604020202020204" pitchFamily="34" charset="0"/>
              <a:buChar char="•"/>
            </a:pPr>
            <a:r>
              <a:rPr lang="es-CO" sz="1100" dirty="0" smtClean="0"/>
              <a:t>¿</a:t>
            </a:r>
            <a:r>
              <a:rPr lang="es-CO" sz="1100" dirty="0"/>
              <a:t>Una vez terminado el ciclo del programa para el año 2015, existe la posibilidad de que continúe en el año 2016? R/ Si,  se tiene que dar continuidad del servicio. Si por supuesto, pero depende de la fecha de la asignación del presupuesto y la programación del tiempo de atención.</a:t>
            </a:r>
          </a:p>
          <a:p>
            <a:pPr marL="285750" indent="-285750">
              <a:buFont typeface="Arial" panose="020B0604020202020204" pitchFamily="34" charset="0"/>
              <a:buChar char="•"/>
            </a:pPr>
            <a:r>
              <a:rPr lang="es-CO" sz="1100" dirty="0" smtClean="0"/>
              <a:t>¿</a:t>
            </a:r>
            <a:r>
              <a:rPr lang="es-CO" sz="1100" dirty="0"/>
              <a:t>Si el programa se desarrolla en el próximo año, se dará continuidad en la atención a las familias que actualmente se tienen priorizadas? ¿O Se tendrán en cuenta otras?.  R/ Si,  los niños, niñas o familias requieren continuar en el programa conforme a los objetivos trazados, se podrá dar continuidad al servicio a estos usuarios. </a:t>
            </a:r>
          </a:p>
          <a:p>
            <a:pPr marL="285750" indent="-285750">
              <a:buFont typeface="Arial" panose="020B0604020202020204" pitchFamily="34" charset="0"/>
              <a:buChar char="•"/>
            </a:pPr>
            <a:r>
              <a:rPr lang="es-CO" sz="1100" dirty="0" smtClean="0"/>
              <a:t>¿</a:t>
            </a:r>
            <a:r>
              <a:rPr lang="es-CO" sz="1100" dirty="0"/>
              <a:t>Qué debo hacer con mi hijo, que le niegan la oportunidad de estudiar en la escuela y mi hijo tiene 16 años y asiste al programa?    R/ Maryi: tocaría primero analizar el caso, de cuál es la situación para ver como se les puede colaborar</a:t>
            </a:r>
          </a:p>
          <a:p>
            <a:pPr marL="285750" indent="-285750">
              <a:buFont typeface="Arial" panose="020B0604020202020204" pitchFamily="34" charset="0"/>
              <a:buChar char="•"/>
            </a:pPr>
            <a:r>
              <a:rPr lang="es-CO" sz="1100" dirty="0" smtClean="0"/>
              <a:t>¿</a:t>
            </a:r>
            <a:r>
              <a:rPr lang="es-CO" sz="1100" dirty="0"/>
              <a:t>Un adulto mayor puede consumir Bienestarina? ¿Qué efectos tiene en un adulto mayor el consumo de Bienestarina?   R/ Anteriormente existía un programa que atendía al adulto mayor, donde el adulto mayor podía consumir y no  cuenta con ninguna contraproducencia, es decir Un adulto mayor puede consumirla, sin embargo, la bienestarina tiene destinación específica para la población usuaria de los servicios, por lo tanto, no debe desviarse del objetivo para el cual fue creada y actualmente el ICBF no tiene programas dirigidos al adulto mayor.</a:t>
            </a:r>
          </a:p>
          <a:p>
            <a:pPr marL="285750" indent="-285750">
              <a:buFont typeface="Arial" panose="020B0604020202020204" pitchFamily="34" charset="0"/>
              <a:buChar char="•"/>
            </a:pPr>
            <a:r>
              <a:rPr lang="es-CO" sz="1100" dirty="0" smtClean="0"/>
              <a:t>Cómo </a:t>
            </a:r>
            <a:r>
              <a:rPr lang="es-CO" sz="1100" dirty="0"/>
              <a:t>hacer para que le brinden atención a unos niños que presentan maltrato verbal y físico en la comunidad? Cercana al Barrio donde vivo.   R/ Son competencia de la comisaria de familia, o que lo hagan a través de la línea gratuita del ICBF y se le remite a la comisaria o de la página web; Mary informa hay dos formas a través de los operadores a través de oficio colocan en conocimiento, o que se acerquen directamente a la comisaria de familia.</a:t>
            </a:r>
          </a:p>
          <a:p>
            <a:pPr marL="285750" indent="-285750">
              <a:buFont typeface="Arial" panose="020B0604020202020204" pitchFamily="34" charset="0"/>
              <a:buChar char="•"/>
            </a:pPr>
            <a:r>
              <a:rPr lang="es-CO" sz="1100" dirty="0" smtClean="0"/>
              <a:t>¿</a:t>
            </a:r>
            <a:r>
              <a:rPr lang="es-CO" sz="1100" dirty="0"/>
              <a:t>El sistema de protección a menores víctimas que tipo de oportunidades de educación ofrece para los jóvenes?   R/ Cuando hablamos de los que son víctimas y el auto 045 dice que toca que garantizarles los derechos y que sean beneficiarios de los programas del estado. </a:t>
            </a:r>
          </a:p>
          <a:p>
            <a:pPr marL="285750" indent="-285750">
              <a:buFont typeface="Arial" panose="020B0604020202020204" pitchFamily="34" charset="0"/>
              <a:buChar char="•"/>
            </a:pPr>
            <a:r>
              <a:rPr lang="es-CO" sz="1100" dirty="0" smtClean="0"/>
              <a:t>Señores </a:t>
            </a:r>
            <a:r>
              <a:rPr lang="es-CO" sz="1100" dirty="0"/>
              <a:t>de bienestar familiar mi pregunta es y mi inquietud es. Qué esta haciendo para enseñarles a nuestros hijos a respetar a sus padres, ustedes dicen siempre expresan los derechos pero no les enseñan los deberes y obligaciones.   R/.La primera obligación de enseñar a sus hijos acerca del respeto es de la familia. En los programas del ICBF se trabaja sobre procesos de socialización y crianza y se apoya a los padres, adultos y cuidadores en este ejercicio. Con las familias se privilegia el ejercicio de educación en el rol de padres, para que puedan adquirir elementos para ejercer la autoridad, límites y normas dentro del respeto y en el marco de los derechos y deberes conforme a la edad.</a:t>
            </a:r>
          </a:p>
          <a:p>
            <a:pPr marL="285750" indent="-285750">
              <a:buFont typeface="Arial" panose="020B0604020202020204" pitchFamily="34" charset="0"/>
              <a:buChar char="•"/>
            </a:pPr>
            <a:r>
              <a:rPr lang="es-CO" sz="1100" dirty="0" smtClean="0"/>
              <a:t>Que </a:t>
            </a:r>
            <a:r>
              <a:rPr lang="es-CO" sz="1100" dirty="0"/>
              <a:t>debo hacer si a mi hijo le niegan la oportunidad de estudiar en las escuelas y mi hijo tiene 16 años y asiste al programa.   R/. Es un caso particular que se debe revisar con el colegio y la Comisaría, ya que dependiendo de la edad del niño y el curso, se debe revisar, ya que si es mayor de 15 años y está en primaria por ejemplo, corresponde un programa de aceleración o jornada sabatina. La Comisaria de Familia sugiere a la peticionaria que se acerque a su despacho para que analicen la situación particular de su hijo.</a:t>
            </a:r>
          </a:p>
          <a:p>
            <a:pPr>
              <a:lnSpc>
                <a:spcPct val="150000"/>
              </a:lnSpc>
            </a:pPr>
            <a:r>
              <a:rPr lang="es-CO" sz="1200" b="1" dirty="0" smtClean="0"/>
              <a:t>Nota</a:t>
            </a:r>
            <a:r>
              <a:rPr lang="es-CO" sz="1200" b="1" dirty="0"/>
              <a:t>: pendiente de entrega del formato de compromisos, para verificar cumplimiento de los mismos</a:t>
            </a:r>
            <a:r>
              <a:rPr lang="es-CO" sz="1200" b="1" dirty="0" smtClean="0"/>
              <a:t>.</a:t>
            </a:r>
            <a:endParaRPr lang="es-CO" dirty="0"/>
          </a:p>
        </p:txBody>
      </p:sp>
    </p:spTree>
    <p:extLst>
      <p:ext uri="{BB962C8B-B14F-4D97-AF65-F5344CB8AC3E}">
        <p14:creationId xmlns:p14="http://schemas.microsoft.com/office/powerpoint/2010/main" val="62240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6129" y="5772"/>
            <a:ext cx="5970897" cy="830997"/>
          </a:xfrm>
          <a:prstGeom prst="rect">
            <a:avLst/>
          </a:prstGeom>
        </p:spPr>
        <p:txBody>
          <a:bodyPr wrap="square">
            <a:spAutoFit/>
          </a:bodyPr>
          <a:lstStyle/>
          <a:p>
            <a:r>
              <a:rPr lang="es-ES" sz="2400" b="1" dirty="0">
                <a:solidFill>
                  <a:schemeClr val="bg1"/>
                </a:solidFill>
              </a:rPr>
              <a:t>Compromisos adquiridos en la  </a:t>
            </a:r>
            <a:r>
              <a:rPr lang="es-ES" sz="2400" b="1" dirty="0" smtClean="0">
                <a:solidFill>
                  <a:schemeClr val="bg1"/>
                </a:solidFill>
              </a:rPr>
              <a:t>RPC de la Regional  Huila  </a:t>
            </a:r>
            <a:endParaRPr lang="es-ES" sz="2400" b="1" dirty="0">
              <a:solidFill>
                <a:schemeClr val="bg1"/>
              </a:solidFill>
            </a:endParaRPr>
          </a:p>
        </p:txBody>
      </p:sp>
      <p:sp>
        <p:nvSpPr>
          <p:cNvPr id="3" name="2 Rectángulo"/>
          <p:cNvSpPr/>
          <p:nvPr/>
        </p:nvSpPr>
        <p:spPr>
          <a:xfrm>
            <a:off x="150124" y="1297254"/>
            <a:ext cx="8625385" cy="2031325"/>
          </a:xfrm>
          <a:prstGeom prst="rect">
            <a:avLst/>
          </a:prstGeom>
        </p:spPr>
        <p:txBody>
          <a:bodyPr wrap="square">
            <a:spAutoFit/>
          </a:bodyPr>
          <a:lstStyle/>
          <a:p>
            <a:pPr algn="just">
              <a:lnSpc>
                <a:spcPct val="150000"/>
              </a:lnSpc>
            </a:pPr>
            <a:r>
              <a:rPr lang="es-CO" b="1" u="sng" dirty="0"/>
              <a:t>De la </a:t>
            </a:r>
            <a:r>
              <a:rPr lang="es-CO" b="1" u="sng" dirty="0" smtClean="0"/>
              <a:t>RPC realizada en el Municipio  </a:t>
            </a:r>
            <a:r>
              <a:rPr lang="es-CO" b="1" u="sng" dirty="0"/>
              <a:t>de </a:t>
            </a:r>
            <a:r>
              <a:rPr lang="es-CO" b="1" u="sng" dirty="0" smtClean="0"/>
              <a:t>Pitalito  </a:t>
            </a:r>
            <a:r>
              <a:rPr lang="es-CO" b="1" dirty="0" smtClean="0"/>
              <a:t> </a:t>
            </a:r>
            <a:r>
              <a:rPr lang="es-CO" b="1" dirty="0"/>
              <a:t>el </a:t>
            </a:r>
            <a:r>
              <a:rPr lang="es-CO" b="1" dirty="0" smtClean="0"/>
              <a:t>26  </a:t>
            </a:r>
            <a:r>
              <a:rPr lang="es-CO" b="1" dirty="0"/>
              <a:t>de </a:t>
            </a:r>
            <a:r>
              <a:rPr lang="es-CO" b="1" dirty="0" smtClean="0"/>
              <a:t>Noviembre , </a:t>
            </a:r>
            <a:r>
              <a:rPr lang="es-CO" dirty="0" smtClean="0"/>
              <a:t>se sugirió hacer seguimiento a los siguientes compromisos:  </a:t>
            </a:r>
            <a:endParaRPr lang="es-CO" dirty="0"/>
          </a:p>
          <a:p>
            <a:pPr marL="285750" indent="-285750" algn="just">
              <a:buFont typeface="Arial" panose="020B0604020202020204" pitchFamily="34" charset="0"/>
              <a:buChar char="•"/>
            </a:pPr>
            <a:endParaRPr lang="es-CO" dirty="0" smtClean="0"/>
          </a:p>
          <a:p>
            <a:pPr marL="285750" lvl="0" indent="-285750">
              <a:buFont typeface="Arial" panose="020B0604020202020204" pitchFamily="34" charset="0"/>
              <a:buChar char="•"/>
            </a:pPr>
            <a:r>
              <a:rPr lang="es-CO" dirty="0"/>
              <a:t>Verificar que se de respuesta por escrito al señor Yesid Papamija Quinayas del Cabildo </a:t>
            </a:r>
            <a:br>
              <a:rPr lang="es-CO" dirty="0"/>
            </a:br>
            <a:r>
              <a:rPr lang="es-CO" dirty="0"/>
              <a:t>Indígena Yanacona sobre programación de servicios 2016 dirigidos a esta comunidad.</a:t>
            </a:r>
          </a:p>
          <a:p>
            <a:endParaRPr lang="es-CO" dirty="0"/>
          </a:p>
        </p:txBody>
      </p:sp>
    </p:spTree>
    <p:extLst>
      <p:ext uri="{BB962C8B-B14F-4D97-AF65-F5344CB8AC3E}">
        <p14:creationId xmlns:p14="http://schemas.microsoft.com/office/powerpoint/2010/main" val="263323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318145"/>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Logros de la Regional Huila durante el 2015 </a:t>
            </a:r>
            <a:endParaRPr lang="es-ES" b="1" dirty="0">
              <a:solidFill>
                <a:schemeClr val="bg1"/>
              </a:solidFill>
            </a:endParaRPr>
          </a:p>
        </p:txBody>
      </p:sp>
      <p:sp>
        <p:nvSpPr>
          <p:cNvPr id="4" name="3 CuadroTexto"/>
          <p:cNvSpPr txBox="1"/>
          <p:nvPr/>
        </p:nvSpPr>
        <p:spPr>
          <a:xfrm>
            <a:off x="368490" y="1146412"/>
            <a:ext cx="8447964" cy="4801314"/>
          </a:xfrm>
          <a:prstGeom prst="rect">
            <a:avLst/>
          </a:prstGeom>
          <a:noFill/>
        </p:spPr>
        <p:txBody>
          <a:bodyPr wrap="square" rtlCol="0">
            <a:spAutoFit/>
          </a:bodyPr>
          <a:lstStyle/>
          <a:p>
            <a:pPr marL="285750" indent="-285750">
              <a:buFont typeface="Arial" panose="020B0604020202020204" pitchFamily="34" charset="0"/>
              <a:buChar char="•"/>
            </a:pPr>
            <a:endParaRPr lang="es-CO" dirty="0" smtClean="0"/>
          </a:p>
          <a:p>
            <a:pPr marL="285750" indent="-285750">
              <a:buFont typeface="Arial" panose="020B0604020202020204" pitchFamily="34" charset="0"/>
              <a:buChar char="•"/>
            </a:pPr>
            <a:r>
              <a:rPr lang="es-CO" dirty="0" smtClean="0"/>
              <a:t>Descentralizar </a:t>
            </a:r>
            <a:r>
              <a:rPr lang="es-CO" dirty="0"/>
              <a:t>el evento de Rendición Pública de Cuentas por primera vez para hacerlo en el municipio de Pitalito y no en la capital del Huila, lo cual permitió mayor participación de la ciudadanía del sur del departamento y el resaltar las experiencias exitosas alcanzadas en esa Región.</a:t>
            </a:r>
          </a:p>
          <a:p>
            <a:pPr marL="285750" lvl="0" indent="-285750">
              <a:buFont typeface="Arial" panose="020B0604020202020204" pitchFamily="34" charset="0"/>
              <a:buChar char="•"/>
            </a:pPr>
            <a:r>
              <a:rPr lang="es-CO" dirty="0"/>
              <a:t>Mejoró la convocatoria con respecto a los años anteriores.</a:t>
            </a:r>
          </a:p>
          <a:p>
            <a:pPr marL="285750" lvl="0" indent="-285750">
              <a:buFont typeface="Arial" panose="020B0604020202020204" pitchFamily="34" charset="0"/>
              <a:buChar char="•"/>
            </a:pPr>
            <a:r>
              <a:rPr lang="es-CO" dirty="0"/>
              <a:t>Excelente participación de la comunidad y  beneficiarios en las mesas públicas, lo que facilito  el conocimiento sobre las modalidades de atención de primera infancia.</a:t>
            </a:r>
          </a:p>
          <a:p>
            <a:pPr marL="285750" lvl="0" indent="-285750">
              <a:buFont typeface="Arial" panose="020B0604020202020204" pitchFamily="34" charset="0"/>
              <a:buChar char="•"/>
            </a:pPr>
            <a:r>
              <a:rPr lang="es-CO" dirty="0"/>
              <a:t>Mejoró la participación de la administración local y de las instituciones que hacen parte del SNBF en las MP.</a:t>
            </a:r>
          </a:p>
          <a:p>
            <a:pPr marL="285750" lvl="0" indent="-285750">
              <a:buFont typeface="Arial" panose="020B0604020202020204" pitchFamily="34" charset="0"/>
              <a:buChar char="•"/>
            </a:pPr>
            <a:r>
              <a:rPr lang="es-CO" dirty="0"/>
              <a:t>Apoyo permanente de los operadores en la realización de las MP </a:t>
            </a:r>
          </a:p>
          <a:p>
            <a:pPr marL="285750" lvl="0" indent="-285750">
              <a:buFont typeface="Arial" panose="020B0604020202020204" pitchFamily="34" charset="0"/>
              <a:buChar char="•"/>
            </a:pPr>
            <a:r>
              <a:rPr lang="es-CO" dirty="0"/>
              <a:t>El acompañamiento permanente y oportuno del proveedor seleccionado por el operador Logístico de las mesas publicas  solucionó los inconvenientes presentados.</a:t>
            </a:r>
          </a:p>
          <a:p>
            <a:pPr marL="285750" lvl="0" indent="-285750">
              <a:buFont typeface="Arial" panose="020B0604020202020204" pitchFamily="34" charset="0"/>
              <a:buChar char="•"/>
            </a:pPr>
            <a:r>
              <a:rPr lang="es-CO" dirty="0"/>
              <a:t>Se recibieron  testimonios  positivos  en  la prestación del servicio por parte de los  beneficiarios, agentes  educativos y demás actores sociales y se  facilitó una mayor comprensión de la esencia de cada modalidad de atención . </a:t>
            </a:r>
          </a:p>
          <a:p>
            <a:r>
              <a:rPr lang="es-CO" dirty="0"/>
              <a:t> </a:t>
            </a:r>
          </a:p>
        </p:txBody>
      </p:sp>
    </p:spTree>
    <p:extLst>
      <p:ext uri="{BB962C8B-B14F-4D97-AF65-F5344CB8AC3E}">
        <p14:creationId xmlns:p14="http://schemas.microsoft.com/office/powerpoint/2010/main" val="3472829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318145"/>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Logros de la Regional Huila durante el 2015 </a:t>
            </a:r>
            <a:endParaRPr lang="es-ES" b="1" dirty="0">
              <a:solidFill>
                <a:schemeClr val="bg1"/>
              </a:solidFill>
            </a:endParaRPr>
          </a:p>
        </p:txBody>
      </p:sp>
      <p:sp>
        <p:nvSpPr>
          <p:cNvPr id="4" name="3 CuadroTexto"/>
          <p:cNvSpPr txBox="1"/>
          <p:nvPr/>
        </p:nvSpPr>
        <p:spPr>
          <a:xfrm>
            <a:off x="368490" y="1146412"/>
            <a:ext cx="8447964" cy="4801314"/>
          </a:xfrm>
          <a:prstGeom prst="rect">
            <a:avLst/>
          </a:prstGeom>
          <a:noFill/>
        </p:spPr>
        <p:txBody>
          <a:bodyPr wrap="square" rtlCol="0">
            <a:spAutoFit/>
          </a:bodyPr>
          <a:lstStyle/>
          <a:p>
            <a:pPr marL="285750" lvl="0" indent="-285750">
              <a:buFont typeface="Arial" panose="020B0604020202020204" pitchFamily="34" charset="0"/>
              <a:buChar char="•"/>
            </a:pPr>
            <a:endParaRPr lang="es-CO" dirty="0" smtClean="0"/>
          </a:p>
          <a:p>
            <a:pPr marL="285750" lvl="0" indent="-285750">
              <a:buFont typeface="Arial" panose="020B0604020202020204" pitchFamily="34" charset="0"/>
              <a:buChar char="•"/>
            </a:pPr>
            <a:r>
              <a:rPr lang="es-CO" dirty="0" smtClean="0"/>
              <a:t>Se </a:t>
            </a:r>
            <a:r>
              <a:rPr lang="es-CO" dirty="0"/>
              <a:t>dio respuesta  al 100% de los compromisos adquiridos, resolviendo dudas e inquietudes y generando  mayor relación intersectorial (operadores-instituciones del SNBF).</a:t>
            </a:r>
          </a:p>
          <a:p>
            <a:pPr marL="285750" lvl="0" indent="-285750">
              <a:buFont typeface="Arial" panose="020B0604020202020204" pitchFamily="34" charset="0"/>
              <a:buChar char="•"/>
            </a:pPr>
            <a:r>
              <a:rPr lang="es-CO" dirty="0"/>
              <a:t>Se realizaron talleres de preparación con Bienestarina a través de Festivales de Bienestarina, lo que tuvo buena acogida y una aceptación amplia.</a:t>
            </a:r>
          </a:p>
          <a:p>
            <a:pPr marL="285750" lvl="0" indent="-285750">
              <a:buFont typeface="Arial" panose="020B0604020202020204" pitchFamily="34" charset="0"/>
              <a:buChar char="•"/>
            </a:pPr>
            <a:r>
              <a:rPr lang="es-CO" dirty="0"/>
              <a:t>Se lograron  resolver y atender la totalidad de inquietudes presentadas por los beneficiarios de los programas en los temas de primera infancia.</a:t>
            </a:r>
          </a:p>
          <a:p>
            <a:pPr marL="285750" lvl="0" indent="-285750">
              <a:buFont typeface="Arial" panose="020B0604020202020204" pitchFamily="34" charset="0"/>
              <a:buChar char="•"/>
            </a:pPr>
            <a:r>
              <a:rPr lang="es-CO" dirty="0"/>
              <a:t>Se fortalecido el dialogo permanente con las comunidades y se dio respuesta a sus inquietudes  en el día a día, a partir de un quehacer conjunto ICBF- OPERADORES-COMUNIDAD.</a:t>
            </a:r>
          </a:p>
          <a:p>
            <a:pPr marL="285750" lvl="0" indent="-285750">
              <a:buFont typeface="Arial" panose="020B0604020202020204" pitchFamily="34" charset="0"/>
              <a:buChar char="•"/>
            </a:pPr>
            <a:r>
              <a:rPr lang="es-CO" dirty="0"/>
              <a:t>Se ha manejado de manera adecuada los canales de comunicación basados en el respeto, lo que ha permitido mantener armonía y adecuada interpretación y uso del componente nutricional (La bienestarina).</a:t>
            </a:r>
          </a:p>
          <a:p>
            <a:pPr marL="285750" lvl="0" indent="-285750">
              <a:buFont typeface="Arial" panose="020B0604020202020204" pitchFamily="34" charset="0"/>
              <a:buChar char="•"/>
            </a:pPr>
            <a:r>
              <a:rPr lang="es-CO" dirty="0"/>
              <a:t>Se ha contado con el  apoyo de las EAS de Primera Infancia para  la aplicación de Estrategias Lúdicas y Pedagógicas en las mesas públicas.</a:t>
            </a:r>
          </a:p>
          <a:p>
            <a:r>
              <a:rPr lang="es-CO" dirty="0"/>
              <a:t> </a:t>
            </a:r>
          </a:p>
        </p:txBody>
      </p:sp>
    </p:spTree>
    <p:extLst>
      <p:ext uri="{BB962C8B-B14F-4D97-AF65-F5344CB8AC3E}">
        <p14:creationId xmlns:p14="http://schemas.microsoft.com/office/powerpoint/2010/main" val="257601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318145"/>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Dificultades  de la Regional Huila durante el 2015 </a:t>
            </a:r>
            <a:endParaRPr lang="es-ES" b="1" dirty="0">
              <a:solidFill>
                <a:schemeClr val="bg1"/>
              </a:solidFill>
            </a:endParaRPr>
          </a:p>
        </p:txBody>
      </p:sp>
      <p:sp>
        <p:nvSpPr>
          <p:cNvPr id="4" name="3 CuadroTexto"/>
          <p:cNvSpPr txBox="1"/>
          <p:nvPr/>
        </p:nvSpPr>
        <p:spPr>
          <a:xfrm>
            <a:off x="368490" y="1501253"/>
            <a:ext cx="8447964" cy="3139321"/>
          </a:xfrm>
          <a:prstGeom prst="rect">
            <a:avLst/>
          </a:prstGeom>
          <a:noFill/>
        </p:spPr>
        <p:txBody>
          <a:bodyPr wrap="square" rtlCol="0">
            <a:spAutoFit/>
          </a:bodyPr>
          <a:lstStyle/>
          <a:p>
            <a:pPr marL="285750" lvl="0" indent="-285750">
              <a:buFont typeface="Arial" panose="020B0604020202020204" pitchFamily="34" charset="0"/>
              <a:buChar char="•"/>
            </a:pPr>
            <a:r>
              <a:rPr lang="es-CO" dirty="0" smtClean="0"/>
              <a:t>Algunos </a:t>
            </a:r>
            <a:r>
              <a:rPr lang="es-CO" dirty="0"/>
              <a:t>centros zonales no contaron  con los recursos necesarios para una mejor Logística.</a:t>
            </a:r>
          </a:p>
          <a:p>
            <a:pPr marL="285750" lvl="0" indent="-285750">
              <a:buFont typeface="Arial" panose="020B0604020202020204" pitchFamily="34" charset="0"/>
              <a:buChar char="•"/>
            </a:pPr>
            <a:r>
              <a:rPr lang="es-CO" dirty="0" smtClean="0"/>
              <a:t>Falta </a:t>
            </a:r>
            <a:r>
              <a:rPr lang="es-CO" dirty="0"/>
              <a:t>mayor  gestión y apoyo por parte del asistente operativo designado por el operador logístico de las Mesas  Públicas.</a:t>
            </a:r>
          </a:p>
          <a:p>
            <a:pPr marL="285750" lvl="0" indent="-285750">
              <a:buFont typeface="Arial" panose="020B0604020202020204" pitchFamily="34" charset="0"/>
              <a:buChar char="•"/>
            </a:pPr>
            <a:r>
              <a:rPr lang="es-CO" dirty="0" smtClean="0"/>
              <a:t>Baja </a:t>
            </a:r>
            <a:r>
              <a:rPr lang="es-CO" dirty="0"/>
              <a:t>capacidad tecnica de los aparatos lo que limitó  la  reproducción de vídeos  y la presentación adecuada de las temáticas.</a:t>
            </a:r>
          </a:p>
          <a:p>
            <a:pPr marL="285750" lvl="0" indent="-285750">
              <a:buFont typeface="Arial" panose="020B0604020202020204" pitchFamily="34" charset="0"/>
              <a:buChar char="•"/>
            </a:pPr>
            <a:r>
              <a:rPr lang="es-CO" dirty="0" smtClean="0"/>
              <a:t>Mala </a:t>
            </a:r>
            <a:r>
              <a:rPr lang="es-CO" dirty="0"/>
              <a:t>disposición del personal administrativo de la cámara de Comercio sede Pitalito con quién se contrató el lugar para el evento: entregaron sucio y desordenado el espacio y mobiliario</a:t>
            </a:r>
          </a:p>
          <a:p>
            <a:pPr marL="285750" lvl="0" indent="-285750">
              <a:buFont typeface="Arial" panose="020B0604020202020204" pitchFamily="34" charset="0"/>
              <a:buChar char="•"/>
            </a:pPr>
            <a:r>
              <a:rPr lang="es-CO" dirty="0" smtClean="0"/>
              <a:t>Algunas </a:t>
            </a:r>
            <a:r>
              <a:rPr lang="es-CO" dirty="0"/>
              <a:t>mesas públicas no recibieron apoyo logístico por la demora en la contratación de los operadores.</a:t>
            </a:r>
          </a:p>
        </p:txBody>
      </p:sp>
    </p:spTree>
    <p:extLst>
      <p:ext uri="{BB962C8B-B14F-4D97-AF65-F5344CB8AC3E}">
        <p14:creationId xmlns:p14="http://schemas.microsoft.com/office/powerpoint/2010/main" val="751875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318145"/>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Proyecciones  de la Regional Huila 2016 </a:t>
            </a:r>
            <a:endParaRPr lang="es-ES" b="1" dirty="0">
              <a:solidFill>
                <a:schemeClr val="bg1"/>
              </a:solidFill>
            </a:endParaRPr>
          </a:p>
        </p:txBody>
      </p:sp>
      <p:sp>
        <p:nvSpPr>
          <p:cNvPr id="4" name="3 CuadroTexto"/>
          <p:cNvSpPr txBox="1"/>
          <p:nvPr/>
        </p:nvSpPr>
        <p:spPr>
          <a:xfrm>
            <a:off x="368490" y="1146412"/>
            <a:ext cx="8447964" cy="5740033"/>
          </a:xfrm>
          <a:prstGeom prst="rect">
            <a:avLst/>
          </a:prstGeom>
          <a:noFill/>
        </p:spPr>
        <p:txBody>
          <a:bodyPr wrap="square" rtlCol="0">
            <a:spAutoFit/>
          </a:bodyPr>
          <a:lstStyle/>
          <a:p>
            <a:pPr marL="285750" lvl="0" indent="-285750">
              <a:spcBef>
                <a:spcPts val="600"/>
              </a:spcBef>
              <a:buFont typeface="Arial" panose="020B0604020202020204" pitchFamily="34" charset="0"/>
              <a:buChar char="•"/>
            </a:pPr>
            <a:r>
              <a:rPr lang="es-CO" dirty="0" smtClean="0"/>
              <a:t>Contemplar </a:t>
            </a:r>
            <a:r>
              <a:rPr lang="es-CO" dirty="0"/>
              <a:t>la posibilidad de continuar realizando la audiencia de rendición de cuentas y mesas públicas  en otros municipios cabecera de Centros Zonales.</a:t>
            </a:r>
          </a:p>
          <a:p>
            <a:pPr marL="285750" lvl="0" indent="-285750">
              <a:spcBef>
                <a:spcPts val="600"/>
              </a:spcBef>
              <a:buFont typeface="Arial" panose="020B0604020202020204" pitchFamily="34" charset="0"/>
              <a:buChar char="•"/>
            </a:pPr>
            <a:r>
              <a:rPr lang="es-CO" dirty="0" smtClean="0"/>
              <a:t>Oxigenar </a:t>
            </a:r>
            <a:r>
              <a:rPr lang="es-CO" dirty="0"/>
              <a:t>el proceso de rendición de cuentas en otros municipios  diferentes a  Neiva dado que venía arrojando baja participación, debido a las múltiples invitaciones que reciben la ciudadanía por presencia de entidades del orden gubernamental, organismos de cooperación, universidades, entre otros que adelantan este tipo de eventos.</a:t>
            </a:r>
          </a:p>
          <a:p>
            <a:pPr marL="285750" lvl="0" indent="-285750">
              <a:spcBef>
                <a:spcPts val="600"/>
              </a:spcBef>
              <a:buFont typeface="Arial" panose="020B0604020202020204" pitchFamily="34" charset="0"/>
              <a:buChar char="•"/>
            </a:pPr>
            <a:r>
              <a:rPr lang="es-CO" dirty="0" smtClean="0"/>
              <a:t>Mejorar </a:t>
            </a:r>
            <a:r>
              <a:rPr lang="es-CO" dirty="0"/>
              <a:t>la presentación y la información que se brinda a la comunidad  para que sea más sencilla y dinámica de tal manera que la comunidad se apropie del proceso de la información  y facilite el dialogo de doble vía.</a:t>
            </a:r>
          </a:p>
          <a:p>
            <a:pPr marL="285750" lvl="0" indent="-285750">
              <a:spcBef>
                <a:spcPts val="600"/>
              </a:spcBef>
              <a:buFont typeface="Arial" panose="020B0604020202020204" pitchFamily="34" charset="0"/>
              <a:buChar char="•"/>
            </a:pPr>
            <a:r>
              <a:rPr lang="es-CO" dirty="0" smtClean="0"/>
              <a:t>Incluir </a:t>
            </a:r>
            <a:r>
              <a:rPr lang="es-CO" dirty="0"/>
              <a:t>en las Mesas Publicas  el presupuesto para la instalación de stand, facilitaría la promoción y explicación pedagógica de programas y servicios.</a:t>
            </a:r>
          </a:p>
          <a:p>
            <a:pPr marL="285750" lvl="0" indent="-285750">
              <a:spcBef>
                <a:spcPts val="600"/>
              </a:spcBef>
              <a:buFont typeface="Arial" panose="020B0604020202020204" pitchFamily="34" charset="0"/>
              <a:buChar char="•"/>
            </a:pPr>
            <a:r>
              <a:rPr lang="es-CO" dirty="0" smtClean="0"/>
              <a:t>Socialización </a:t>
            </a:r>
            <a:r>
              <a:rPr lang="es-CO" dirty="0"/>
              <a:t>sobre la dinámica para la organización,  desarrollo y manejo de formatos de las Mesas Publicas, para rendir información a la Sede </a:t>
            </a:r>
            <a:r>
              <a:rPr lang="es-CO" dirty="0" smtClean="0"/>
              <a:t>Nacional.</a:t>
            </a:r>
          </a:p>
          <a:p>
            <a:pPr marL="285750" lvl="0" indent="-285750">
              <a:spcBef>
                <a:spcPts val="600"/>
              </a:spcBef>
              <a:buFont typeface="Arial" panose="020B0604020202020204" pitchFamily="34" charset="0"/>
              <a:buChar char="•"/>
            </a:pPr>
            <a:r>
              <a:rPr lang="es-CO" dirty="0" smtClean="0"/>
              <a:t>Dar </a:t>
            </a:r>
            <a:r>
              <a:rPr lang="es-CO" dirty="0"/>
              <a:t>respuesta el resguardo indígena Yanacona en cuanto a la posibilidad apoyar  a programas diferenciales  a partir del 2016.</a:t>
            </a:r>
          </a:p>
          <a:p>
            <a:r>
              <a:rPr lang="es-CO" dirty="0"/>
              <a:t> </a:t>
            </a:r>
          </a:p>
          <a:p>
            <a:pPr marL="285750" lvl="0" indent="-285750">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75187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98212"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Avances de la meta de Rendición </a:t>
            </a:r>
            <a:r>
              <a:rPr lang="es-CO" b="1" dirty="0">
                <a:solidFill>
                  <a:schemeClr val="bg1"/>
                </a:solidFill>
              </a:rPr>
              <a:t>de Cuentas y Mesas Públicas Regional </a:t>
            </a:r>
            <a:r>
              <a:rPr lang="es-CO" b="1" dirty="0" smtClean="0">
                <a:solidFill>
                  <a:schemeClr val="bg1"/>
                </a:solidFill>
              </a:rPr>
              <a:t>Huila  2015 </a:t>
            </a:r>
            <a:endParaRPr lang="es-CO" b="1" dirty="0">
              <a:solidFill>
                <a:schemeClr val="bg1"/>
              </a:solidFill>
            </a:endParaRPr>
          </a:p>
        </p:txBody>
      </p:sp>
      <p:sp>
        <p:nvSpPr>
          <p:cNvPr id="6" name="5 Marcador de contenido"/>
          <p:cNvSpPr txBox="1">
            <a:spLocks/>
          </p:cNvSpPr>
          <p:nvPr/>
        </p:nvSpPr>
        <p:spPr bwMode="auto">
          <a:xfrm>
            <a:off x="214282" y="1063970"/>
            <a:ext cx="86439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La  Regional Huila en el 2015 programó y realizó  1 evento de Rendición de cuentas y  10  mesas publicas.</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El evento de rendición de cuentas que se realizó el 26 de noviembre contó con la participación de </a:t>
            </a:r>
            <a:r>
              <a:rPr lang="es-ES" altLang="es-CO" sz="1200" dirty="0" smtClean="0">
                <a:solidFill>
                  <a:prstClr val="black"/>
                </a:solidFill>
                <a:latin typeface="Arial" pitchFamily="34" charset="0"/>
                <a:ea typeface="Geneva"/>
                <a:cs typeface="Arial" pitchFamily="34" charset="0"/>
              </a:rPr>
              <a:t>32 </a:t>
            </a:r>
            <a:r>
              <a:rPr lang="es-ES" altLang="es-CO" sz="1200" dirty="0">
                <a:solidFill>
                  <a:prstClr val="black"/>
                </a:solidFill>
                <a:latin typeface="Arial" pitchFamily="34" charset="0"/>
                <a:ea typeface="Geneva"/>
                <a:cs typeface="Arial" pitchFamily="34" charset="0"/>
              </a:rPr>
              <a:t>actores representantes de las </a:t>
            </a:r>
            <a:r>
              <a:rPr lang="es-ES" altLang="es-CO" sz="1200" dirty="0" smtClean="0">
                <a:solidFill>
                  <a:prstClr val="black"/>
                </a:solidFill>
                <a:latin typeface="Arial" pitchFamily="34" charset="0"/>
                <a:ea typeface="Geneva"/>
                <a:cs typeface="Arial" pitchFamily="34" charset="0"/>
              </a:rPr>
              <a:t>OG,  171 actores </a:t>
            </a:r>
            <a:r>
              <a:rPr lang="es-ES" altLang="es-CO" sz="1200" dirty="0">
                <a:solidFill>
                  <a:prstClr val="black"/>
                </a:solidFill>
                <a:latin typeface="Arial" pitchFamily="34" charset="0"/>
                <a:ea typeface="Geneva"/>
                <a:cs typeface="Arial" pitchFamily="34" charset="0"/>
              </a:rPr>
              <a:t>de las ONG y  actores que representan a la comunidad y </a:t>
            </a:r>
            <a:r>
              <a:rPr lang="es-ES" altLang="es-CO" sz="1200" dirty="0" smtClean="0">
                <a:solidFill>
                  <a:prstClr val="black"/>
                </a:solidFill>
                <a:latin typeface="Arial" pitchFamily="34" charset="0"/>
                <a:ea typeface="Geneva"/>
                <a:cs typeface="Arial" pitchFamily="34" charset="0"/>
              </a:rPr>
              <a:t>6  participantes </a:t>
            </a:r>
            <a:r>
              <a:rPr lang="es-ES" altLang="es-CO" sz="1200" dirty="0">
                <a:solidFill>
                  <a:prstClr val="black"/>
                </a:solidFill>
                <a:latin typeface="Arial" pitchFamily="34" charset="0"/>
                <a:ea typeface="Geneva"/>
                <a:cs typeface="Arial" pitchFamily="34" charset="0"/>
              </a:rPr>
              <a:t>que representan entidades de control social y veedurías ciudadanas. </a:t>
            </a: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Los </a:t>
            </a:r>
            <a:r>
              <a:rPr lang="es-CO" altLang="es-CO" sz="1200" dirty="0">
                <a:solidFill>
                  <a:prstClr val="black"/>
                </a:solidFill>
                <a:latin typeface="Arial" pitchFamily="34" charset="0"/>
                <a:ea typeface="Geneva"/>
                <a:cs typeface="Arial" pitchFamily="34" charset="0"/>
              </a:rPr>
              <a:t>Centros </a:t>
            </a:r>
            <a:r>
              <a:rPr lang="es-CO" altLang="es-CO" sz="1200" dirty="0" smtClean="0">
                <a:solidFill>
                  <a:prstClr val="black"/>
                </a:solidFill>
                <a:latin typeface="Arial" pitchFamily="34" charset="0"/>
                <a:ea typeface="Geneva"/>
                <a:cs typeface="Arial" pitchFamily="34" charset="0"/>
              </a:rPr>
              <a:t>Zonales de la Regional Huila programaron  y realizaron 10 MP, e</a:t>
            </a:r>
            <a:r>
              <a:rPr lang="es-ES" altLang="es-CO" sz="1200" dirty="0" smtClean="0">
                <a:solidFill>
                  <a:prstClr val="black"/>
                </a:solidFill>
                <a:latin typeface="Arial" pitchFamily="34" charset="0"/>
                <a:ea typeface="Geneva"/>
                <a:cs typeface="Arial" pitchFamily="34" charset="0"/>
              </a:rPr>
              <a:t>n las mesas publicas participaron 24  actores representantes de las OG 377 actores de las ONG y  participantes que </a:t>
            </a:r>
            <a:r>
              <a:rPr lang="es-ES" altLang="es-CO" sz="1200" dirty="0">
                <a:solidFill>
                  <a:prstClr val="black"/>
                </a:solidFill>
                <a:latin typeface="Arial" pitchFamily="34" charset="0"/>
                <a:ea typeface="Geneva"/>
                <a:cs typeface="Arial" pitchFamily="34" charset="0"/>
              </a:rPr>
              <a:t>representan a la comunidad </a:t>
            </a:r>
            <a:r>
              <a:rPr lang="es-ES" altLang="es-CO" sz="1200" dirty="0" smtClean="0">
                <a:solidFill>
                  <a:prstClr val="black"/>
                </a:solidFill>
                <a:latin typeface="Arial" pitchFamily="34" charset="0"/>
                <a:ea typeface="Geneva"/>
                <a:cs typeface="Arial" pitchFamily="34" charset="0"/>
              </a:rPr>
              <a:t>y 1 , actor que representó a entidades de control social y veedurías ciudadanas. </a:t>
            </a: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smtClean="0">
                <a:solidFill>
                  <a:prstClr val="black"/>
                </a:solidFill>
                <a:latin typeface="Arial" pitchFamily="34" charset="0"/>
                <a:ea typeface="Geneva"/>
                <a:cs typeface="Arial" pitchFamily="34" charset="0"/>
              </a:rPr>
              <a:t>De las  10  MP realizadas , el 40% de las MP  de la Regional Huila se realizaron sobre Nutrición y Bienestarina,  el   30% sobre los temas de Primera infancia, el 20% sobre temas de Generaciones con bienestar y el 10 % sobre familias con bienestar   </a:t>
            </a: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a:solidFill>
                  <a:prstClr val="black"/>
                </a:solidFill>
                <a:latin typeface="Arial" pitchFamily="34" charset="0"/>
                <a:ea typeface="Geneva"/>
                <a:cs typeface="Arial" pitchFamily="34" charset="0"/>
              </a:rPr>
              <a:t>El porcentaje de ejecución </a:t>
            </a:r>
            <a:r>
              <a:rPr lang="es-ES" altLang="es-CO" sz="1200" dirty="0" smtClean="0">
                <a:solidFill>
                  <a:prstClr val="black"/>
                </a:solidFill>
                <a:latin typeface="Arial" pitchFamily="34" charset="0"/>
                <a:ea typeface="Geneva"/>
                <a:cs typeface="Arial" pitchFamily="34" charset="0"/>
              </a:rPr>
              <a:t>total de la Regional es del 100</a:t>
            </a:r>
            <a:r>
              <a:rPr lang="es-ES" altLang="es-CO" sz="1200" b="1" dirty="0" smtClean="0">
                <a:solidFill>
                  <a:prstClr val="black"/>
                </a:solidFill>
                <a:latin typeface="Arial" pitchFamily="34" charset="0"/>
                <a:ea typeface="Geneva"/>
                <a:cs typeface="Arial" pitchFamily="34" charset="0"/>
              </a:rPr>
              <a:t> %. </a:t>
            </a:r>
            <a:endParaRPr lang="es-ES" altLang="es-CO" sz="1200" b="1"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A la Regional Huila se le ha venido insistiendo que tengan en medio físico y magnético todas las evidencias y soportes de estos eventos, los cuales han compartido.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La Regional Huila ha reportado el 70 % de las guías de seguimiento a cumplimiento de compromisos y se les recomendó socializarlas en su totalidad  para saber que compromisos están pendientes  y  las respuestas que se le está brindando  a la comunidades en  lo transcurrido del año</a:t>
            </a:r>
            <a:r>
              <a:rPr lang="es-CO" altLang="es-CO" sz="1200" dirty="0">
                <a:solidFill>
                  <a:prstClr val="black"/>
                </a:solidFill>
                <a:latin typeface="Arial" pitchFamily="34" charset="0"/>
                <a:ea typeface="Geneva"/>
                <a:cs typeface="Arial" pitchFamily="34" charset="0"/>
              </a:rPr>
              <a:t>. (faltan los formatos de compromisos  de Algeciras, Iquira, Guadalupe y  Gigante (a esta MP le faltaron todas las evidencias</a:t>
            </a:r>
            <a:r>
              <a:rPr lang="es-CO" altLang="es-CO" sz="1200" dirty="0" smtClean="0">
                <a:solidFill>
                  <a:prstClr val="black"/>
                </a:solidFill>
                <a:latin typeface="Arial" pitchFamily="34" charset="0"/>
                <a:ea typeface="Geneva"/>
                <a:cs typeface="Arial" pitchFamily="34" charset="0"/>
              </a:rPr>
              <a:t>)  </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Entregaron la  evaluación de esta meta  y las proyecciones para el 2016, cuyos aportes se tendrán en cuenta al final de esta presentación. </a:t>
            </a:r>
          </a:p>
          <a:p>
            <a:pPr marL="182563"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pPr>
            <a:r>
              <a:rPr lang="es-CO" altLang="es-CO" sz="1200" dirty="0" smtClean="0">
                <a:solidFill>
                  <a:prstClr val="black"/>
                </a:solidFill>
                <a:latin typeface="Arial" pitchFamily="34" charset="0"/>
                <a:ea typeface="Geneva"/>
                <a:cs typeface="Arial" pitchFamily="34" charset="0"/>
              </a:rPr>
              <a:t> </a:t>
            </a:r>
          </a:p>
          <a:p>
            <a:pPr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sz="1200"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dirty="0">
                <a:solidFill>
                  <a:prstClr val="black"/>
                </a:solidFill>
                <a:latin typeface="Arial" pitchFamily="34" charset="0"/>
                <a:ea typeface="Geneva" charset="0"/>
                <a:cs typeface="Arial" pitchFamily="34" charset="0"/>
              </a:rPr>
              <a:t>  </a:t>
            </a:r>
            <a:endParaRPr lang="es-CO" sz="1200" b="1"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b="1" dirty="0">
                <a:solidFill>
                  <a:prstClr val="black"/>
                </a:solidFill>
                <a:latin typeface="Arial" pitchFamily="34" charset="0"/>
                <a:ea typeface="Geneva" charset="0"/>
                <a:cs typeface="Arial" pitchFamily="34" charset="0"/>
              </a:rPr>
              <a:t>        </a:t>
            </a:r>
          </a:p>
        </p:txBody>
      </p:sp>
    </p:spTree>
    <p:extLst>
      <p:ext uri="{BB962C8B-B14F-4D97-AF65-F5344CB8AC3E}">
        <p14:creationId xmlns:p14="http://schemas.microsoft.com/office/powerpoint/2010/main" val="39465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0250" y="1023040"/>
            <a:ext cx="8407021" cy="5875904"/>
          </a:xfrm>
          <a:prstGeom prst="rect">
            <a:avLst/>
          </a:prstGeom>
          <a:noFill/>
        </p:spPr>
        <p:txBody>
          <a:bodyPr wrap="square" rtlCol="0">
            <a:spAutoFit/>
          </a:bodyPr>
          <a:lstStyle/>
          <a:p>
            <a:pPr marL="171450" lvl="0" indent="-171450">
              <a:lnSpc>
                <a:spcPct val="150000"/>
              </a:lnSpc>
              <a:buFont typeface="Arial" panose="020B0604020202020204" pitchFamily="34" charset="0"/>
              <a:buChar char="•"/>
            </a:pPr>
            <a:r>
              <a:rPr lang="es-CO" sz="1400" dirty="0">
                <a:latin typeface="Arial" panose="020B0604020202020204" pitchFamily="34" charset="0"/>
                <a:cs typeface="Arial" panose="020B0604020202020204" pitchFamily="34" charset="0"/>
              </a:rPr>
              <a:t>Brindar mayor Asistencia técnica y orientaciones sobre los  formatos de seguimiento. </a:t>
            </a:r>
          </a:p>
          <a:p>
            <a:pPr marL="171450" lvl="0" indent="-171450">
              <a:lnSpc>
                <a:spcPct val="150000"/>
              </a:lnSpc>
              <a:buFont typeface="Arial" panose="020B0604020202020204" pitchFamily="34" charset="0"/>
              <a:buChar char="•"/>
            </a:pPr>
            <a:r>
              <a:rPr lang="es-CO" sz="1400" dirty="0">
                <a:latin typeface="Arial" panose="020B0604020202020204" pitchFamily="34" charset="0"/>
                <a:cs typeface="Arial" panose="020B0604020202020204" pitchFamily="34" charset="0"/>
              </a:rPr>
              <a:t>Revisar los  reclamos  que  ingresaron al SIM.</a:t>
            </a:r>
          </a:p>
          <a:p>
            <a:pPr marL="171450" lvl="0" indent="-171450">
              <a:lnSpc>
                <a:spcPct val="150000"/>
              </a:lnSpc>
              <a:buFont typeface="Arial" panose="020B0604020202020204" pitchFamily="34" charset="0"/>
              <a:buChar char="•"/>
            </a:pPr>
            <a:r>
              <a:rPr lang="es-CO" sz="1400" dirty="0">
                <a:latin typeface="Arial" panose="020B0604020202020204" pitchFamily="34" charset="0"/>
                <a:cs typeface="Arial" panose="020B0604020202020204" pitchFamily="34" charset="0"/>
              </a:rPr>
              <a:t>Brindar mayor claridad sobre este proceso a los operadores de los servicios de apoyo logístico. </a:t>
            </a:r>
          </a:p>
          <a:p>
            <a:pPr marL="171450" lvl="0" indent="-171450">
              <a:lnSpc>
                <a:spcPct val="150000"/>
              </a:lnSpc>
              <a:buFont typeface="Arial" panose="020B0604020202020204" pitchFamily="34" charset="0"/>
              <a:buChar char="•"/>
            </a:pPr>
            <a:r>
              <a:rPr lang="es-CO" sz="1400" dirty="0">
                <a:latin typeface="Arial" panose="020B0604020202020204" pitchFamily="34" charset="0"/>
                <a:cs typeface="Arial" panose="020B0604020202020204" pitchFamily="34" charset="0"/>
              </a:rPr>
              <a:t>Generar acciones para aumentar la  participación de funcionarios de las administraciones Municipales y demás actores involucrados en este proceso.</a:t>
            </a:r>
          </a:p>
          <a:p>
            <a:pPr marL="171450" lvl="0" indent="-171450">
              <a:lnSpc>
                <a:spcPct val="150000"/>
              </a:lnSpc>
              <a:buFont typeface="Arial" panose="020B0604020202020204" pitchFamily="34" charset="0"/>
              <a:buChar char="•"/>
            </a:pPr>
            <a:r>
              <a:rPr lang="es-CO" sz="1400" dirty="0">
                <a:latin typeface="Arial" panose="020B0604020202020204" pitchFamily="34" charset="0"/>
                <a:cs typeface="Arial" panose="020B0604020202020204" pitchFamily="34" charset="0"/>
              </a:rPr>
              <a:t>Se revisará la asignación de recursos para el total de las mesas publicas programadas.</a:t>
            </a:r>
          </a:p>
          <a:p>
            <a:pPr marL="171450" lvl="0" indent="-171450">
              <a:lnSpc>
                <a:spcPct val="150000"/>
              </a:lnSpc>
              <a:buFont typeface="Arial" panose="020B0604020202020204" pitchFamily="34" charset="0"/>
              <a:buChar char="•"/>
            </a:pPr>
            <a:r>
              <a:rPr lang="es-CO" sz="1400" dirty="0">
                <a:latin typeface="Arial" panose="020B0604020202020204" pitchFamily="34" charset="0"/>
                <a:cs typeface="Arial" panose="020B0604020202020204" pitchFamily="34" charset="0"/>
              </a:rPr>
              <a:t>Buscar nuevos aportes que complementen los recursos asignados para esta meta, en coordinación con los entes territoriales.</a:t>
            </a:r>
          </a:p>
          <a:p>
            <a:pPr marL="171450" lvl="0" indent="-171450">
              <a:lnSpc>
                <a:spcPct val="150000"/>
              </a:lnSpc>
              <a:buFont typeface="Arial" panose="020B0604020202020204" pitchFamily="34" charset="0"/>
              <a:buChar char="•"/>
            </a:pPr>
            <a:r>
              <a:rPr lang="es-CO" sz="1400" dirty="0">
                <a:latin typeface="Arial" panose="020B0604020202020204" pitchFamily="34" charset="0"/>
                <a:cs typeface="Arial" panose="020B0604020202020204" pitchFamily="34" charset="0"/>
              </a:rPr>
              <a:t>Garantizar que se planifique coordinadamente desde el mes de enero, el total de las mesas públicas del año 2015.</a:t>
            </a:r>
          </a:p>
          <a:p>
            <a:pPr marL="171450" lvl="0" indent="-171450">
              <a:lnSpc>
                <a:spcPct val="150000"/>
              </a:lnSpc>
              <a:buFont typeface="Arial" panose="020B0604020202020204" pitchFamily="34" charset="0"/>
              <a:buChar char="•"/>
            </a:pPr>
            <a:r>
              <a:rPr lang="es-CO" sz="1400" dirty="0">
                <a:latin typeface="Arial" panose="020B0604020202020204" pitchFamily="34" charset="0"/>
                <a:cs typeface="Arial" panose="020B0604020202020204" pitchFamily="34" charset="0"/>
              </a:rPr>
              <a:t>Promover  acciones tendientes a garantizar que  el colaborador y/o Servidor Público de Atención al Ciudadano en la jornada alterna a la realización de la Mesas públicas  o Rendición de Cuentas, coloque un Stand para que brinde Información,  Orientación y asesoría frente a la oferta de servicios  del ICBF a la comunidad en General.</a:t>
            </a:r>
          </a:p>
          <a:p>
            <a:pPr marL="171450" lvl="0" indent="-171450">
              <a:lnSpc>
                <a:spcPct val="150000"/>
              </a:lnSpc>
              <a:buFont typeface="Arial" panose="020B0604020202020204" pitchFamily="34" charset="0"/>
              <a:buChar char="•"/>
            </a:pPr>
            <a:r>
              <a:rPr lang="es-CO" sz="1400" dirty="0">
                <a:latin typeface="Arial" panose="020B0604020202020204" pitchFamily="34" charset="0"/>
                <a:cs typeface="Arial" panose="020B0604020202020204" pitchFamily="34" charset="0"/>
              </a:rPr>
              <a:t>Contemplar en la programación que se hace de Mesas públicas a comienzos de la vigencia, todos los temas que se requieren tratar,  para garantizar la evaluación  de programas y servicios  y  tener en cuenta en la asignación de recursos para su realización.</a:t>
            </a:r>
          </a:p>
          <a:p>
            <a:pPr algn="just">
              <a:lnSpc>
                <a:spcPct val="150000"/>
              </a:lnSpc>
            </a:pPr>
            <a:endParaRPr lang="es-CO" sz="1400" dirty="0"/>
          </a:p>
        </p:txBody>
      </p:sp>
      <p:sp>
        <p:nvSpPr>
          <p:cNvPr id="3" name="2 CuadroTexto"/>
          <p:cNvSpPr txBox="1"/>
          <p:nvPr/>
        </p:nvSpPr>
        <p:spPr>
          <a:xfrm>
            <a:off x="122830" y="177421"/>
            <a:ext cx="6714698" cy="646331"/>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Como proyecciones generales  a  la Huila  le correspondió  para el 2015 enfatizar en los siguientes aspectos : </a:t>
            </a:r>
            <a:endParaRPr lang="es-CO" dirty="0">
              <a:solidFill>
                <a:schemeClr val="bg1"/>
              </a:solidFill>
            </a:endParaRPr>
          </a:p>
        </p:txBody>
      </p:sp>
    </p:spTree>
    <p:extLst>
      <p:ext uri="{BB962C8B-B14F-4D97-AF65-F5344CB8AC3E}">
        <p14:creationId xmlns:p14="http://schemas.microsoft.com/office/powerpoint/2010/main" val="76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4821451"/>
            <a:ext cx="5847023" cy="14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CO" sz="3600" dirty="0">
                <a:solidFill>
                  <a:srgbClr val="595959"/>
                </a:solidFill>
              </a:rPr>
              <a:t>Compromisos de las MP por </a:t>
            </a:r>
            <a:r>
              <a:rPr lang="es-CO" sz="3600" dirty="0" smtClean="0">
                <a:solidFill>
                  <a:srgbClr val="595959"/>
                </a:solidFill>
              </a:rPr>
              <a:t>Cada </a:t>
            </a:r>
            <a:r>
              <a:rPr lang="es-CO" sz="3600" dirty="0">
                <a:solidFill>
                  <a:srgbClr val="595959"/>
                </a:solidFill>
              </a:rPr>
              <a:t>CZ </a:t>
            </a:r>
            <a:r>
              <a:rPr lang="es-CO" sz="3600" dirty="0" smtClean="0">
                <a:solidFill>
                  <a:srgbClr val="595959"/>
                </a:solidFill>
              </a:rPr>
              <a:t> y la RPC de la Regional Huila  2015 </a:t>
            </a:r>
            <a:endParaRPr lang="es-ES" sz="3600" dirty="0">
              <a:solidFill>
                <a:srgbClr val="595959"/>
              </a:solidFill>
            </a:endParaRPr>
          </a:p>
        </p:txBody>
      </p:sp>
    </p:spTree>
    <p:extLst>
      <p:ext uri="{BB962C8B-B14F-4D97-AF65-F5344CB8AC3E}">
        <p14:creationId xmlns:p14="http://schemas.microsoft.com/office/powerpoint/2010/main" val="1731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dirty="0" smtClean="0">
                <a:solidFill>
                  <a:schemeClr val="bg1"/>
                </a:solidFill>
              </a:rPr>
              <a:t>Nataga </a:t>
            </a:r>
            <a:r>
              <a:rPr lang="es-ES" b="1" dirty="0" smtClean="0">
                <a:solidFill>
                  <a:schemeClr val="bg1"/>
                </a:solidFill>
              </a:rPr>
              <a:t>durante el 2015  </a:t>
            </a:r>
            <a:endParaRPr lang="es-ES" b="1" dirty="0">
              <a:solidFill>
                <a:schemeClr val="bg1"/>
              </a:solidFill>
            </a:endParaRPr>
          </a:p>
        </p:txBody>
      </p:sp>
      <p:sp>
        <p:nvSpPr>
          <p:cNvPr id="2" name="1 CuadroTexto"/>
          <p:cNvSpPr txBox="1"/>
          <p:nvPr/>
        </p:nvSpPr>
        <p:spPr>
          <a:xfrm>
            <a:off x="191069" y="1269242"/>
            <a:ext cx="8639032" cy="2477601"/>
          </a:xfrm>
          <a:prstGeom prst="rect">
            <a:avLst/>
          </a:prstGeom>
          <a:noFill/>
        </p:spPr>
        <p:txBody>
          <a:bodyPr wrap="square" rtlCol="0">
            <a:spAutoFit/>
          </a:bodyPr>
          <a:lstStyle/>
          <a:p>
            <a:r>
              <a:rPr lang="es-CO" b="1" u="sng" dirty="0" smtClean="0"/>
              <a:t>De la MP  del Municipio de  Nataga del CZ La Plata  </a:t>
            </a:r>
            <a:r>
              <a:rPr lang="es-CO" dirty="0" smtClean="0"/>
              <a:t>realizada  el 14 de mayo de  2015 se sugirió  </a:t>
            </a:r>
            <a:r>
              <a:rPr lang="es-CO" dirty="0"/>
              <a:t>hacer seguimiento  a  los </a:t>
            </a:r>
            <a:r>
              <a:rPr lang="es-CO" dirty="0" smtClean="0"/>
              <a:t>siguientes compromisos:</a:t>
            </a:r>
          </a:p>
          <a:p>
            <a:endParaRPr lang="es-CO" dirty="0"/>
          </a:p>
          <a:p>
            <a:pPr marL="285750" lvl="0" indent="-285750">
              <a:spcBef>
                <a:spcPts val="600"/>
              </a:spcBef>
              <a:spcAft>
                <a:spcPts val="600"/>
              </a:spcAft>
              <a:buFont typeface="Arial" panose="020B0604020202020204" pitchFamily="34" charset="0"/>
              <a:buChar char="•"/>
            </a:pPr>
            <a:r>
              <a:rPr lang="es-CO" dirty="0" smtClean="0"/>
              <a:t>Verificar </a:t>
            </a:r>
            <a:r>
              <a:rPr lang="es-CO" dirty="0"/>
              <a:t>que se realicen los  talleres de Capacitación a los Responsables de Puntos.</a:t>
            </a:r>
          </a:p>
          <a:p>
            <a:pPr marL="285750" lvl="0" indent="-285750">
              <a:spcBef>
                <a:spcPts val="600"/>
              </a:spcBef>
              <a:spcAft>
                <a:spcPts val="600"/>
              </a:spcAft>
              <a:buFont typeface="Arial" panose="020B0604020202020204" pitchFamily="34" charset="0"/>
              <a:buChar char="•"/>
            </a:pPr>
            <a:r>
              <a:rPr lang="es-CO" dirty="0"/>
              <a:t>Verificar que se aplique  el nuevo Instrumento de Verificación de Estándares.</a:t>
            </a:r>
          </a:p>
          <a:p>
            <a:pPr marL="285750" indent="-285750">
              <a:lnSpc>
                <a:spcPct val="150000"/>
              </a:lnSpc>
              <a:buFont typeface="Arial" panose="020B0604020202020204" pitchFamily="34" charset="0"/>
              <a:buChar char="•"/>
            </a:pPr>
            <a:endParaRPr lang="es-CO" dirty="0" smtClean="0"/>
          </a:p>
          <a:p>
            <a:endParaRPr lang="es-CO" dirty="0"/>
          </a:p>
        </p:txBody>
      </p:sp>
    </p:spTree>
    <p:extLst>
      <p:ext uri="{BB962C8B-B14F-4D97-AF65-F5344CB8AC3E}">
        <p14:creationId xmlns:p14="http://schemas.microsoft.com/office/powerpoint/2010/main" val="4359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dirty="0" smtClean="0">
                <a:solidFill>
                  <a:schemeClr val="bg1"/>
                </a:solidFill>
              </a:rPr>
              <a:t>Paicol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91069" y="1624084"/>
            <a:ext cx="8639032" cy="3123932"/>
          </a:xfrm>
          <a:prstGeom prst="rect">
            <a:avLst/>
          </a:prstGeom>
          <a:noFill/>
        </p:spPr>
        <p:txBody>
          <a:bodyPr wrap="square" rtlCol="0">
            <a:spAutoFit/>
          </a:bodyPr>
          <a:lstStyle/>
          <a:p>
            <a:r>
              <a:rPr lang="es-CO" b="1" u="sng" dirty="0" smtClean="0"/>
              <a:t>De la MP  del Municipio de  Paicol del CZ La Plata  </a:t>
            </a:r>
            <a:r>
              <a:rPr lang="es-CO" dirty="0" smtClean="0"/>
              <a:t>realizada  el 20 de mayo de  2015 se sugirió  hacer seguimiento  a  los siguientes compromisos:</a:t>
            </a:r>
          </a:p>
          <a:p>
            <a:endParaRPr lang="es-CO" dirty="0" smtClean="0"/>
          </a:p>
          <a:p>
            <a:pPr marL="285750" lvl="0" indent="-285750">
              <a:spcBef>
                <a:spcPts val="600"/>
              </a:spcBef>
              <a:spcAft>
                <a:spcPts val="600"/>
              </a:spcAft>
              <a:buFont typeface="Arial" panose="020B0604020202020204" pitchFamily="34" charset="0"/>
              <a:buChar char="•"/>
            </a:pPr>
            <a:r>
              <a:rPr lang="es-CO" dirty="0" smtClean="0"/>
              <a:t>Verificar </a:t>
            </a:r>
            <a:r>
              <a:rPr lang="es-CO" dirty="0"/>
              <a:t>que se tenga en cuenta la distribución de la Bienestarina por sabores y  hacer seguimiento a los Beneficiarios que posiblemente la rechacen y fomentar su consumo a través de la realización de Talleres de Preparaciones con base en la Cartilla.</a:t>
            </a:r>
          </a:p>
          <a:p>
            <a:pPr marL="285750" lvl="0" indent="-285750">
              <a:spcBef>
                <a:spcPts val="600"/>
              </a:spcBef>
              <a:spcAft>
                <a:spcPts val="600"/>
              </a:spcAft>
              <a:buFont typeface="Arial" panose="020B0604020202020204" pitchFamily="34" charset="0"/>
              <a:buChar char="•"/>
            </a:pPr>
            <a:r>
              <a:rPr lang="es-CO" dirty="0"/>
              <a:t>Verificar que se realicen  los Talleres de Capacitación a los Responsables de Puntos.</a:t>
            </a:r>
          </a:p>
          <a:p>
            <a:pPr marL="285750" lvl="0" indent="-285750">
              <a:spcBef>
                <a:spcPts val="600"/>
              </a:spcBef>
              <a:spcAft>
                <a:spcPts val="600"/>
              </a:spcAft>
              <a:buFont typeface="Arial" panose="020B0604020202020204" pitchFamily="34" charset="0"/>
              <a:buChar char="•"/>
            </a:pPr>
            <a:r>
              <a:rPr lang="es-CO" dirty="0"/>
              <a:t>Verificar que se aplique  el nuevo Instrumento de Verificación de Estándares.</a:t>
            </a:r>
          </a:p>
          <a:p>
            <a:pPr marL="285750" indent="-285750">
              <a:spcBef>
                <a:spcPts val="600"/>
              </a:spcBef>
              <a:spcAft>
                <a:spcPts val="600"/>
              </a:spcAft>
              <a:buFont typeface="Arial" panose="020B0604020202020204" pitchFamily="34" charset="0"/>
              <a:buChar char="•"/>
            </a:pPr>
            <a:endParaRPr lang="es-CO" dirty="0"/>
          </a:p>
        </p:txBody>
      </p:sp>
    </p:spTree>
    <p:extLst>
      <p:ext uri="{BB962C8B-B14F-4D97-AF65-F5344CB8AC3E}">
        <p14:creationId xmlns:p14="http://schemas.microsoft.com/office/powerpoint/2010/main" val="364192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dirty="0" smtClean="0">
                <a:solidFill>
                  <a:schemeClr val="bg1"/>
                </a:solidFill>
              </a:rPr>
              <a:t>Tesalia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91069" y="1624084"/>
            <a:ext cx="8639032" cy="2416046"/>
          </a:xfrm>
          <a:prstGeom prst="rect">
            <a:avLst/>
          </a:prstGeom>
          <a:noFill/>
        </p:spPr>
        <p:txBody>
          <a:bodyPr wrap="square" rtlCol="0">
            <a:spAutoFit/>
          </a:bodyPr>
          <a:lstStyle/>
          <a:p>
            <a:r>
              <a:rPr lang="es-CO" b="1" u="sng" dirty="0" smtClean="0"/>
              <a:t>De la MP  del Municipio Tesalia del CZ La Plata  </a:t>
            </a:r>
            <a:r>
              <a:rPr lang="es-CO" dirty="0" smtClean="0"/>
              <a:t>realizada  el 20 de mayo de  2015 se sugirió  hacer seguimiento  a  los siguientes compromisos:</a:t>
            </a:r>
          </a:p>
          <a:p>
            <a:endParaRPr lang="es-CO" dirty="0" smtClean="0"/>
          </a:p>
          <a:p>
            <a:pPr marL="285750" lvl="0" indent="-285750">
              <a:spcBef>
                <a:spcPts val="600"/>
              </a:spcBef>
              <a:spcAft>
                <a:spcPts val="600"/>
              </a:spcAft>
              <a:buFont typeface="Arial" panose="020B0604020202020204" pitchFamily="34" charset="0"/>
              <a:buChar char="•"/>
            </a:pPr>
            <a:r>
              <a:rPr lang="es-CO" dirty="0"/>
              <a:t>Verificar que  la Sede Nacional aumente  la Bienestarina diferente a la Natural y solicitar claridades al respecto.  </a:t>
            </a:r>
          </a:p>
          <a:p>
            <a:pPr marL="285750" lvl="0" indent="-285750">
              <a:spcBef>
                <a:spcPts val="600"/>
              </a:spcBef>
              <a:spcAft>
                <a:spcPts val="600"/>
              </a:spcAft>
              <a:buFont typeface="Arial" panose="020B0604020202020204" pitchFamily="34" charset="0"/>
              <a:buChar char="•"/>
            </a:pPr>
            <a:r>
              <a:rPr lang="es-CO" dirty="0"/>
              <a:t>Verificar que se realicen los  talleres de Capacitación a los Responsables de Puntos.</a:t>
            </a:r>
          </a:p>
          <a:p>
            <a:pPr marL="285750" lvl="0" indent="-285750">
              <a:spcBef>
                <a:spcPts val="600"/>
              </a:spcBef>
              <a:spcAft>
                <a:spcPts val="600"/>
              </a:spcAft>
              <a:buFont typeface="Arial" panose="020B0604020202020204" pitchFamily="34" charset="0"/>
              <a:buChar char="•"/>
            </a:pPr>
            <a:r>
              <a:rPr lang="es-CO" dirty="0"/>
              <a:t>Verificar que se aplique  el nuevo Instrumento de Verificación de Estándares.</a:t>
            </a:r>
          </a:p>
        </p:txBody>
      </p:sp>
    </p:spTree>
    <p:extLst>
      <p:ext uri="{BB962C8B-B14F-4D97-AF65-F5344CB8AC3E}">
        <p14:creationId xmlns:p14="http://schemas.microsoft.com/office/powerpoint/2010/main" val="225953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dirty="0" smtClean="0">
                <a:solidFill>
                  <a:schemeClr val="bg1"/>
                </a:solidFill>
              </a:rPr>
              <a:t>La Argentina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91069" y="1624084"/>
            <a:ext cx="8639032" cy="4478149"/>
          </a:xfrm>
          <a:prstGeom prst="rect">
            <a:avLst/>
          </a:prstGeom>
          <a:noFill/>
        </p:spPr>
        <p:txBody>
          <a:bodyPr wrap="square" rtlCol="0">
            <a:spAutoFit/>
          </a:bodyPr>
          <a:lstStyle/>
          <a:p>
            <a:r>
              <a:rPr lang="es-CO" b="1" u="sng" dirty="0" smtClean="0"/>
              <a:t>De la MP  del Municipio de  La Argentina  del CZ La Plata  </a:t>
            </a:r>
            <a:r>
              <a:rPr lang="es-CO" dirty="0" smtClean="0"/>
              <a:t>realizada  el 21 de mayo de  2015 se sugirió  hacer seguimiento  a  los siguientes compromisos:</a:t>
            </a:r>
          </a:p>
          <a:p>
            <a:endParaRPr lang="es-CO" dirty="0" smtClean="0"/>
          </a:p>
          <a:p>
            <a:pPr marL="285750" lvl="0" indent="-285750">
              <a:buFont typeface="Arial" panose="020B0604020202020204" pitchFamily="34" charset="0"/>
              <a:buChar char="•"/>
            </a:pPr>
            <a:r>
              <a:rPr lang="es-CO" sz="1600" dirty="0"/>
              <a:t>Verificar que se cuente con  Bienestarina adicional para la realización de talleres de preparaciones.</a:t>
            </a:r>
          </a:p>
          <a:p>
            <a:pPr marL="285750" lvl="0" indent="-285750">
              <a:buFont typeface="Arial" panose="020B0604020202020204" pitchFamily="34" charset="0"/>
              <a:buChar char="•"/>
            </a:pPr>
            <a:r>
              <a:rPr lang="es-CO" sz="1600" dirty="0"/>
              <a:t>Verificar que se garantice  la entrega de la ración a los Beneficiarios de acuerdo a lo programado.</a:t>
            </a:r>
          </a:p>
          <a:p>
            <a:pPr marL="285750" lvl="0" indent="-285750">
              <a:buFont typeface="Arial" panose="020B0604020202020204" pitchFamily="34" charset="0"/>
              <a:buChar char="•"/>
            </a:pPr>
            <a:r>
              <a:rPr lang="es-CO" sz="1600" dirty="0"/>
              <a:t>Verificar el empaque de la bienestarina antes de entregarla y en caso de evidenciar algún deterioro informar al Centro Zonal.</a:t>
            </a:r>
          </a:p>
          <a:p>
            <a:pPr marL="285750" lvl="0" indent="-285750">
              <a:buFont typeface="Arial" panose="020B0604020202020204" pitchFamily="34" charset="0"/>
              <a:buChar char="•"/>
            </a:pPr>
            <a:r>
              <a:rPr lang="es-CO" sz="1600" dirty="0"/>
              <a:t>Verificar que se elaboren los listado de espera y tenerla en cuenta como población prioritaria a la comunidad que requiera vincularse a alguna de las modalidades cuando  no se cuente con la disponibilidad de cupos. </a:t>
            </a:r>
          </a:p>
          <a:p>
            <a:pPr marL="285750" lvl="0" indent="-285750">
              <a:buFont typeface="Arial" panose="020B0604020202020204" pitchFamily="34" charset="0"/>
              <a:buChar char="•"/>
            </a:pPr>
            <a:r>
              <a:rPr lang="es-CO" sz="1600" dirty="0"/>
              <a:t>Verificar que se cuente con el apoyo del profesional Nutricionista, para dar continuidad a los Talleres de Preparaciones con Bienestarina</a:t>
            </a:r>
          </a:p>
          <a:p>
            <a:pPr marL="285750" lvl="0" indent="-285750">
              <a:buFont typeface="Arial" panose="020B0604020202020204" pitchFamily="34" charset="0"/>
              <a:buChar char="•"/>
            </a:pPr>
            <a:r>
              <a:rPr lang="es-CO" sz="1600" dirty="0"/>
              <a:t>Verificar que se capacite  sobre almacenamiento, uso de la Bienestarina y raciones a entregar por beneficiario. </a:t>
            </a:r>
          </a:p>
          <a:p>
            <a:pPr marL="285750" lvl="0" indent="-285750">
              <a:buFont typeface="Arial" panose="020B0604020202020204" pitchFamily="34" charset="0"/>
              <a:buChar char="•"/>
            </a:pPr>
            <a:r>
              <a:rPr lang="es-CO" sz="1600" dirty="0"/>
              <a:t>Verificar que se realicen los  talleres de Capacitación a los Responsables de Puntos.</a:t>
            </a:r>
          </a:p>
          <a:p>
            <a:pPr marL="285750" lvl="0" indent="-285750">
              <a:buFont typeface="Arial" panose="020B0604020202020204" pitchFamily="34" charset="0"/>
              <a:buChar char="•"/>
            </a:pPr>
            <a:r>
              <a:rPr lang="es-CO" sz="1600" dirty="0"/>
              <a:t>Verificar que se aplique  el nuevo Instrumento de Verificación de Estándares.</a:t>
            </a:r>
          </a:p>
          <a:p>
            <a:pPr marL="285750" indent="-285750">
              <a:spcBef>
                <a:spcPts val="600"/>
              </a:spcBef>
              <a:spcAft>
                <a:spcPts val="600"/>
              </a:spcAft>
              <a:buFont typeface="Arial" panose="020B0604020202020204" pitchFamily="34" charset="0"/>
              <a:buChar char="•"/>
            </a:pPr>
            <a:endParaRPr lang="es-CO" dirty="0"/>
          </a:p>
        </p:txBody>
      </p:sp>
    </p:spTree>
    <p:extLst>
      <p:ext uri="{BB962C8B-B14F-4D97-AF65-F5344CB8AC3E}">
        <p14:creationId xmlns:p14="http://schemas.microsoft.com/office/powerpoint/2010/main" val="266446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dirty="0" smtClean="0">
                <a:solidFill>
                  <a:schemeClr val="bg1"/>
                </a:solidFill>
              </a:rPr>
              <a:t>Gigante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91069" y="1624084"/>
            <a:ext cx="8639032" cy="1277273"/>
          </a:xfrm>
          <a:prstGeom prst="rect">
            <a:avLst/>
          </a:prstGeom>
          <a:noFill/>
        </p:spPr>
        <p:txBody>
          <a:bodyPr wrap="square" rtlCol="0">
            <a:spAutoFit/>
          </a:bodyPr>
          <a:lstStyle/>
          <a:p>
            <a:r>
              <a:rPr lang="es-CO" b="1" u="sng" dirty="0" smtClean="0"/>
              <a:t>De la MP  del Municipio de  Gigante del CZ Garzón </a:t>
            </a:r>
            <a:r>
              <a:rPr lang="es-CO" dirty="0" smtClean="0"/>
              <a:t>realizada  el 22 de junio de  2015 se sugirió  Presentar evidencias y soportes de esta MP están pendientes. </a:t>
            </a:r>
          </a:p>
          <a:p>
            <a:endParaRPr lang="es-CO" dirty="0" smtClean="0"/>
          </a:p>
          <a:p>
            <a:pPr marL="285750" indent="-285750">
              <a:spcBef>
                <a:spcPts val="600"/>
              </a:spcBef>
              <a:spcAft>
                <a:spcPts val="600"/>
              </a:spcAft>
              <a:buFont typeface="Arial" panose="020B0604020202020204" pitchFamily="34" charset="0"/>
              <a:buChar char="•"/>
            </a:pPr>
            <a:endParaRPr lang="es-CO" dirty="0"/>
          </a:p>
        </p:txBody>
      </p:sp>
    </p:spTree>
    <p:extLst>
      <p:ext uri="{BB962C8B-B14F-4D97-AF65-F5344CB8AC3E}">
        <p14:creationId xmlns:p14="http://schemas.microsoft.com/office/powerpoint/2010/main" val="266446370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TotalTime>
  <Words>2203</Words>
  <Application>Microsoft Office PowerPoint</Application>
  <PresentationFormat>Presentación en pantalla (4:3)</PresentationFormat>
  <Paragraphs>164</Paragraphs>
  <Slides>19</Slides>
  <Notes>0</Notes>
  <HiddenSlides>0</HiddenSlides>
  <MMClips>0</MMClips>
  <ScaleCrop>false</ScaleCrop>
  <HeadingPairs>
    <vt:vector size="4" baseType="variant">
      <vt:variant>
        <vt:lpstr>Tema</vt:lpstr>
      </vt:variant>
      <vt:variant>
        <vt:i4>2</vt:i4>
      </vt:variant>
      <vt:variant>
        <vt:lpstr>Títulos de diapositiva</vt:lpstr>
      </vt:variant>
      <vt:variant>
        <vt:i4>19</vt:i4>
      </vt:variant>
    </vt:vector>
  </HeadingPairs>
  <TitlesOfParts>
    <vt:vector size="21"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32</cp:revision>
  <dcterms:created xsi:type="dcterms:W3CDTF">2015-01-29T14:27:26Z</dcterms:created>
  <dcterms:modified xsi:type="dcterms:W3CDTF">2016-01-27T16:34:26Z</dcterms:modified>
</cp:coreProperties>
</file>