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4" r:id="rId10"/>
    <p:sldId id="275" r:id="rId11"/>
    <p:sldId id="269" r:id="rId12"/>
    <p:sldId id="270" r:id="rId13"/>
    <p:sldId id="272" r:id="rId14"/>
    <p:sldId id="273" r:id="rId15"/>
    <p:sldId id="274" r:id="rId1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21/12/2015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21/12/2015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21/12/2015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21/12/2015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21/12/2015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21/12/2015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21/12/2015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21/12/2015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21/12/2015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72682"/>
            <a:ext cx="77519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smtClean="0">
                <a:solidFill>
                  <a:schemeClr val="bg1"/>
                </a:solidFill>
              </a:rPr>
              <a:t>	INFORME DE GESTION DE RENDICION</a:t>
            </a:r>
          </a:p>
          <a:p>
            <a:pPr algn="ctr"/>
            <a:r>
              <a:rPr lang="es-CO" sz="3200" dirty="0" smtClean="0">
                <a:solidFill>
                  <a:schemeClr val="bg1"/>
                </a:solidFill>
              </a:rPr>
              <a:t> </a:t>
            </a:r>
            <a:r>
              <a:rPr lang="es-CO" sz="3200" dirty="0">
                <a:solidFill>
                  <a:schemeClr val="bg1"/>
                </a:solidFill>
              </a:rPr>
              <a:t>DE CUENTAS Y MESAS PUBLICAS </a:t>
            </a:r>
            <a:endParaRPr lang="es-CO" sz="3200" dirty="0" smtClean="0">
              <a:solidFill>
                <a:schemeClr val="bg1"/>
              </a:solidFill>
            </a:endParaRPr>
          </a:p>
          <a:p>
            <a:pPr algn="ctr"/>
            <a:r>
              <a:rPr lang="es-CO" sz="3200" dirty="0" smtClean="0">
                <a:solidFill>
                  <a:schemeClr val="bg1"/>
                </a:solidFill>
              </a:rPr>
              <a:t>REGIONAL  CHOCÓ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RPC  de la Regional Chocó </a:t>
            </a:r>
            <a:endParaRPr lang="es-ES" b="1" dirty="0">
              <a:solidFill>
                <a:schemeClr val="bg1"/>
              </a:solidFill>
            </a:endParaRPr>
          </a:p>
        </p:txBody>
      </p:sp>
      <p:sp>
        <p:nvSpPr>
          <p:cNvPr id="2" name="1 CuadroTexto"/>
          <p:cNvSpPr txBox="1"/>
          <p:nvPr/>
        </p:nvSpPr>
        <p:spPr>
          <a:xfrm>
            <a:off x="163773" y="1310185"/>
            <a:ext cx="8789158" cy="5586145"/>
          </a:xfrm>
          <a:prstGeom prst="rect">
            <a:avLst/>
          </a:prstGeom>
          <a:noFill/>
        </p:spPr>
        <p:txBody>
          <a:bodyPr wrap="square" rtlCol="0">
            <a:spAutoFit/>
          </a:bodyPr>
          <a:lstStyle/>
          <a:p>
            <a:pPr>
              <a:lnSpc>
                <a:spcPct val="150000"/>
              </a:lnSpc>
            </a:pPr>
            <a:r>
              <a:rPr lang="es-CO" b="1" u="sng" dirty="0" smtClean="0"/>
              <a:t>De la RPC </a:t>
            </a:r>
            <a:r>
              <a:rPr lang="es-CO" b="1" dirty="0" smtClean="0"/>
              <a:t>realizada </a:t>
            </a:r>
            <a:r>
              <a:rPr lang="es-CO" b="1" dirty="0"/>
              <a:t>el </a:t>
            </a:r>
            <a:r>
              <a:rPr lang="es-CO" b="1" dirty="0" smtClean="0"/>
              <a:t>24 de Noviembre de 2015   </a:t>
            </a:r>
            <a:r>
              <a:rPr lang="es-CO" dirty="0" smtClean="0"/>
              <a:t>los </a:t>
            </a:r>
            <a:r>
              <a:rPr lang="es-CO" dirty="0"/>
              <a:t>siguientes fueron los compromisos adquiridos</a:t>
            </a:r>
            <a:r>
              <a:rPr lang="es-CO" dirty="0" smtClean="0"/>
              <a:t>:</a:t>
            </a:r>
          </a:p>
          <a:p>
            <a:pPr>
              <a:lnSpc>
                <a:spcPct val="150000"/>
              </a:lnSpc>
            </a:pPr>
            <a:endParaRPr lang="es-CO" dirty="0"/>
          </a:p>
          <a:p>
            <a:pPr marL="285750" indent="-285750">
              <a:buFont typeface="Arial" panose="020B0604020202020204" pitchFamily="34" charset="0"/>
              <a:buChar char="•"/>
            </a:pPr>
            <a:r>
              <a:rPr lang="es-CO" sz="1700" dirty="0" smtClean="0"/>
              <a:t>Verificar </a:t>
            </a:r>
            <a:r>
              <a:rPr lang="es-CO" sz="1700" dirty="0"/>
              <a:t>que se envíe por escrito respuestas a las solicitudes de los  a los Veedores Ciudadanos, en relación a la pregunta:  ¿Por qué el ICBF, no utiliza estrategias de capacitación y actualización para las madres comunitarias, utilizando las nuevas tecnologías como el internet y además disponer de alguna forma de atención que disminuya el tiempo de trabajo que estas tienen dentro del HCB?</a:t>
            </a:r>
          </a:p>
          <a:p>
            <a:pPr marL="285750" indent="-285750">
              <a:buFont typeface="Arial" panose="020B0604020202020204" pitchFamily="34" charset="0"/>
              <a:buChar char="•"/>
            </a:pPr>
            <a:r>
              <a:rPr lang="es-CO" sz="1700" dirty="0" smtClean="0"/>
              <a:t>Verificar </a:t>
            </a:r>
            <a:r>
              <a:rPr lang="es-CO" sz="1700" dirty="0"/>
              <a:t>que se envíe  respuesta escrita a los Veedores Ciudadanos, a la solicitud de informar sobre todas las acciones adelantadas frente a cada uno de los compromisos adquiridos en la pasada Mesa Pública del Centro Zonal Quibdó. </a:t>
            </a:r>
          </a:p>
          <a:p>
            <a:pPr marL="285750" indent="-285750">
              <a:buFont typeface="Arial" panose="020B0604020202020204" pitchFamily="34" charset="0"/>
              <a:buChar char="•"/>
            </a:pPr>
            <a:r>
              <a:rPr lang="es-CO" sz="1700" dirty="0" smtClean="0"/>
              <a:t>Verificar </a:t>
            </a:r>
            <a:r>
              <a:rPr lang="es-CO" sz="1700" dirty="0"/>
              <a:t>que se envíe a los Veedores Ciudadanos la programación y ejecución de metas sociales y financieras del ICBF vigencia 2015, desagregada por municipios y modalidades de atención, aclarando que dicha entrega requiere de procesos de retroalimentación para brindar claridades al respecto.</a:t>
            </a:r>
          </a:p>
          <a:p>
            <a:pPr>
              <a:lnSpc>
                <a:spcPct val="150000"/>
              </a:lnSpc>
            </a:pPr>
            <a:endParaRPr lang="es-CO" dirty="0" smtClean="0"/>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Chocó  </a:t>
            </a:r>
            <a:r>
              <a:rPr lang="es-ES" b="1" dirty="0" smtClean="0">
                <a:solidFill>
                  <a:schemeClr val="bg1"/>
                </a:solidFill>
              </a:rPr>
              <a:t>2015  </a:t>
            </a:r>
            <a:endParaRPr lang="es-ES" b="1" dirty="0">
              <a:solidFill>
                <a:schemeClr val="bg1"/>
              </a:solidFill>
            </a:endParaRPr>
          </a:p>
        </p:txBody>
      </p:sp>
      <p:sp>
        <p:nvSpPr>
          <p:cNvPr id="4" name="3 CuadroTexto"/>
          <p:cNvSpPr txBox="1"/>
          <p:nvPr/>
        </p:nvSpPr>
        <p:spPr>
          <a:xfrm>
            <a:off x="354842" y="1173707"/>
            <a:ext cx="7902053" cy="529375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s-CO" sz="1200" dirty="0" smtClean="0"/>
              <a:t>Se </a:t>
            </a:r>
            <a:r>
              <a:rPr lang="es-CO" sz="1200" dirty="0"/>
              <a:t>avanzó dentro de la RPC Regional, al trascender la presentación de la gestión del ICBF solo a nivel de Unidades, Cupos, Usuarios e Inversión.</a:t>
            </a:r>
          </a:p>
          <a:p>
            <a:pPr marL="285750" indent="-285750">
              <a:spcBef>
                <a:spcPts val="600"/>
              </a:spcBef>
              <a:spcAft>
                <a:spcPts val="600"/>
              </a:spcAft>
              <a:buFont typeface="Arial" panose="020B0604020202020204" pitchFamily="34" charset="0"/>
              <a:buChar char="•"/>
            </a:pPr>
            <a:r>
              <a:rPr lang="es-CO" sz="1200" dirty="0" smtClean="0"/>
              <a:t>Se </a:t>
            </a:r>
            <a:r>
              <a:rPr lang="es-CO" sz="1200" dirty="0"/>
              <a:t>brindó  información complementaria que se basó en la aplicación de la Estrategia Análisis Cadena de Resultados   y se  dio más claridad a los asistentes sobre el funcionamiento de los programas ICBF. </a:t>
            </a:r>
          </a:p>
          <a:p>
            <a:pPr marL="285750" indent="-285750">
              <a:spcBef>
                <a:spcPts val="600"/>
              </a:spcBef>
              <a:spcAft>
                <a:spcPts val="600"/>
              </a:spcAft>
              <a:buFont typeface="Arial" panose="020B0604020202020204" pitchFamily="34" charset="0"/>
              <a:buChar char="•"/>
            </a:pPr>
            <a:r>
              <a:rPr lang="es-CO" sz="1200" dirty="0" smtClean="0"/>
              <a:t>Se </a:t>
            </a:r>
            <a:r>
              <a:rPr lang="es-CO" sz="1200" dirty="0"/>
              <a:t>conformaron  comités  técnicos para preparación y desarrollo de las Mesas Publicas </a:t>
            </a:r>
          </a:p>
          <a:p>
            <a:pPr marL="285750" indent="-285750">
              <a:spcBef>
                <a:spcPts val="600"/>
              </a:spcBef>
              <a:spcAft>
                <a:spcPts val="600"/>
              </a:spcAft>
              <a:buFont typeface="Arial" panose="020B0604020202020204" pitchFamily="34" charset="0"/>
              <a:buChar char="•"/>
            </a:pPr>
            <a:r>
              <a:rPr lang="es-CO" sz="1200" dirty="0" smtClean="0"/>
              <a:t>Se </a:t>
            </a:r>
            <a:r>
              <a:rPr lang="es-CO" sz="1200" dirty="0"/>
              <a:t>evidencio la participación activa de socios Estratégicos en la socialización de la atención y logros de los programas de Primera Infancia, Niñez y Adolescencia y  de los integrantes del SNBF y comunidad en general.</a:t>
            </a:r>
          </a:p>
          <a:p>
            <a:pPr marL="285750" indent="-285750">
              <a:spcBef>
                <a:spcPts val="600"/>
              </a:spcBef>
              <a:spcAft>
                <a:spcPts val="600"/>
              </a:spcAft>
              <a:buFont typeface="Arial" panose="020B0604020202020204" pitchFamily="34" charset="0"/>
              <a:buChar char="•"/>
            </a:pPr>
            <a:r>
              <a:rPr lang="es-CO" sz="1200" dirty="0" smtClean="0"/>
              <a:t>Se </a:t>
            </a:r>
            <a:r>
              <a:rPr lang="es-CO" sz="1200" dirty="0"/>
              <a:t>ha recobrado  la confianza de los servidores públicos ante las comunidades a partir de la realización de las MP y la RPC .</a:t>
            </a:r>
          </a:p>
          <a:p>
            <a:pPr marL="285750" indent="-285750">
              <a:spcBef>
                <a:spcPts val="600"/>
              </a:spcBef>
              <a:spcAft>
                <a:spcPts val="600"/>
              </a:spcAft>
              <a:buFont typeface="Arial" panose="020B0604020202020204" pitchFamily="34" charset="0"/>
              <a:buChar char="•"/>
            </a:pPr>
            <a:r>
              <a:rPr lang="es-CO" sz="1200" dirty="0" smtClean="0"/>
              <a:t>Se </a:t>
            </a:r>
            <a:r>
              <a:rPr lang="es-CO" sz="1200" dirty="0"/>
              <a:t>vincularon  los medios de comunicación apoyando la convocatorias y presentación de resultados de las Mesas Publicas.</a:t>
            </a:r>
          </a:p>
          <a:p>
            <a:pPr marL="285750" indent="-285750">
              <a:spcBef>
                <a:spcPts val="600"/>
              </a:spcBef>
              <a:spcAft>
                <a:spcPts val="600"/>
              </a:spcAft>
              <a:buFont typeface="Arial" panose="020B0604020202020204" pitchFamily="34" charset="0"/>
              <a:buChar char="•"/>
            </a:pPr>
            <a:r>
              <a:rPr lang="es-CO" sz="1200" dirty="0" smtClean="0"/>
              <a:t>El </a:t>
            </a:r>
            <a:r>
              <a:rPr lang="es-CO" sz="1200" dirty="0"/>
              <a:t>nivel de cumplimiento por parte del ICBF fue significativo.</a:t>
            </a:r>
          </a:p>
          <a:p>
            <a:pPr marL="285750" indent="-285750">
              <a:spcBef>
                <a:spcPts val="600"/>
              </a:spcBef>
              <a:spcAft>
                <a:spcPts val="600"/>
              </a:spcAft>
              <a:buFont typeface="Arial" panose="020B0604020202020204" pitchFamily="34" charset="0"/>
              <a:buChar char="•"/>
            </a:pPr>
            <a:r>
              <a:rPr lang="es-CO" sz="1200" dirty="0" smtClean="0"/>
              <a:t>Se </a:t>
            </a:r>
            <a:r>
              <a:rPr lang="es-CO" sz="1200" dirty="0"/>
              <a:t>recibieron los apoyos logísticos para las MP y la RPC . </a:t>
            </a:r>
          </a:p>
          <a:p>
            <a:pPr marL="285750" indent="-285750">
              <a:spcBef>
                <a:spcPts val="600"/>
              </a:spcBef>
              <a:spcAft>
                <a:spcPts val="600"/>
              </a:spcAft>
              <a:buFont typeface="Arial" panose="020B0604020202020204" pitchFamily="34" charset="0"/>
              <a:buChar char="•"/>
            </a:pPr>
            <a:r>
              <a:rPr lang="es-CO" sz="1200" dirty="0" smtClean="0"/>
              <a:t>Se </a:t>
            </a:r>
            <a:r>
              <a:rPr lang="es-CO" sz="1200" dirty="0"/>
              <a:t>contó con la adecuada infraestructura para realización de los eventos.</a:t>
            </a:r>
          </a:p>
          <a:p>
            <a:pPr marL="285750" indent="-285750">
              <a:spcBef>
                <a:spcPts val="600"/>
              </a:spcBef>
              <a:spcAft>
                <a:spcPts val="600"/>
              </a:spcAft>
              <a:buFont typeface="Arial" panose="020B0604020202020204" pitchFamily="34" charset="0"/>
              <a:buChar char="•"/>
            </a:pPr>
            <a:r>
              <a:rPr lang="es-CO" sz="1200" dirty="0" smtClean="0"/>
              <a:t>Se </a:t>
            </a:r>
            <a:r>
              <a:rPr lang="es-CO" sz="1200" dirty="0"/>
              <a:t>dio trámite a los compromisos adquiridos y preguntas planteadas.   </a:t>
            </a:r>
          </a:p>
          <a:p>
            <a:pPr marL="285750" indent="-285750">
              <a:spcBef>
                <a:spcPts val="600"/>
              </a:spcBef>
              <a:spcAft>
                <a:spcPts val="600"/>
              </a:spcAft>
              <a:buFont typeface="Arial" panose="020B0604020202020204" pitchFamily="34" charset="0"/>
              <a:buChar char="•"/>
            </a:pPr>
            <a:r>
              <a:rPr lang="es-CO" sz="1200" dirty="0" smtClean="0"/>
              <a:t>Se </a:t>
            </a:r>
            <a:r>
              <a:rPr lang="es-CO" sz="1200" dirty="0"/>
              <a:t>contó con el apoyo del Grupo de Asistencia Técnica, específicamente con los Referentes Regionales de los Macroprocesos de Primera Infancia, Niñez y Adolescencia, Familias y Comunidades, Nutrición y Protección.</a:t>
            </a:r>
          </a:p>
          <a:p>
            <a:pPr marL="285750" indent="-285750">
              <a:spcBef>
                <a:spcPts val="600"/>
              </a:spcBef>
              <a:spcAft>
                <a:spcPts val="600"/>
              </a:spcAft>
              <a:buFont typeface="Arial" panose="020B0604020202020204" pitchFamily="34" charset="0"/>
              <a:buChar char="•"/>
            </a:pPr>
            <a:r>
              <a:rPr lang="es-CO" sz="1200" dirty="0" smtClean="0"/>
              <a:t>Los </a:t>
            </a:r>
            <a:r>
              <a:rPr lang="es-CO" sz="1200" dirty="0"/>
              <a:t>Referentes cumplieron el rol de facilitadores para cada una de las mesas conformadas, resolvieron inquietudes y preguntas sobre los aspectos misionales de cada Macroproceso ICBF</a:t>
            </a:r>
            <a:r>
              <a:rPr lang="es-CO" sz="1200" dirty="0" smtClean="0"/>
              <a:t>.</a:t>
            </a:r>
            <a:endParaRPr lang="es-CO" sz="1200" dirty="0"/>
          </a:p>
        </p:txBody>
      </p:sp>
    </p:spTree>
    <p:extLst>
      <p:ext uri="{BB962C8B-B14F-4D97-AF65-F5344CB8AC3E}">
        <p14:creationId xmlns:p14="http://schemas.microsoft.com/office/powerpoint/2010/main" val="347282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Chocó  </a:t>
            </a:r>
            <a:r>
              <a:rPr lang="es-ES" b="1" dirty="0" smtClean="0">
                <a:solidFill>
                  <a:schemeClr val="bg1"/>
                </a:solidFill>
              </a:rPr>
              <a:t>2015  </a:t>
            </a:r>
            <a:endParaRPr lang="es-ES" b="1" dirty="0">
              <a:solidFill>
                <a:schemeClr val="bg1"/>
              </a:solidFill>
            </a:endParaRPr>
          </a:p>
        </p:txBody>
      </p:sp>
      <p:sp>
        <p:nvSpPr>
          <p:cNvPr id="4" name="3 CuadroTexto"/>
          <p:cNvSpPr txBox="1"/>
          <p:nvPr/>
        </p:nvSpPr>
        <p:spPr>
          <a:xfrm>
            <a:off x="163773" y="1160059"/>
            <a:ext cx="8734567" cy="493981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s-CO" sz="1200" dirty="0" smtClean="0"/>
              <a:t>Se  </a:t>
            </a:r>
            <a:r>
              <a:rPr lang="es-CO" sz="1200" dirty="0"/>
              <a:t>informó a los asistentes sobre el proceso de cualificación para el mejoramiento de la atención que se tiene previsto para el año 2016, en relación con el tránsito a los HCB integrales.</a:t>
            </a:r>
          </a:p>
          <a:p>
            <a:pPr marL="285750" indent="-285750">
              <a:spcBef>
                <a:spcPts val="600"/>
              </a:spcBef>
              <a:buFont typeface="Arial" panose="020B0604020202020204" pitchFamily="34" charset="0"/>
              <a:buChar char="•"/>
            </a:pPr>
            <a:r>
              <a:rPr lang="es-CO" sz="1200" dirty="0" smtClean="0"/>
              <a:t>Se </a:t>
            </a:r>
            <a:r>
              <a:rPr lang="es-CO" sz="1200" dirty="0"/>
              <a:t>dio respuesta al  90% de las inquietudes formuladas en torno al funcionamiento de los programas ICBF.</a:t>
            </a:r>
          </a:p>
          <a:p>
            <a:pPr marL="285750" indent="-285750">
              <a:spcBef>
                <a:spcPts val="600"/>
              </a:spcBef>
              <a:buFont typeface="Arial" panose="020B0604020202020204" pitchFamily="34" charset="0"/>
              <a:buChar char="•"/>
            </a:pPr>
            <a:r>
              <a:rPr lang="es-CO" sz="1200" dirty="0" smtClean="0"/>
              <a:t>Se </a:t>
            </a:r>
            <a:r>
              <a:rPr lang="es-CO" sz="1200" dirty="0"/>
              <a:t>logró la creación de 2 dos Hogares comunitarios en la Vereda de Sapzurro -Acandi con 26 cupos.</a:t>
            </a:r>
          </a:p>
          <a:p>
            <a:pPr marL="285750" indent="-285750">
              <a:spcBef>
                <a:spcPts val="600"/>
              </a:spcBef>
              <a:buFont typeface="Arial" panose="020B0604020202020204" pitchFamily="34" charset="0"/>
              <a:buChar char="•"/>
            </a:pPr>
            <a:r>
              <a:rPr lang="es-CO" sz="1200" dirty="0" smtClean="0"/>
              <a:t>Se </a:t>
            </a:r>
            <a:r>
              <a:rPr lang="es-CO" sz="1200" dirty="0"/>
              <a:t>logró además contratar y ejecutar la Modalidad TERRITORIOS ETNICOS CON BIENESTAR con 200 cupos en el municipio de Acandi.</a:t>
            </a:r>
          </a:p>
          <a:p>
            <a:pPr marL="285750" indent="-285750">
              <a:spcBef>
                <a:spcPts val="600"/>
              </a:spcBef>
              <a:buFont typeface="Arial" panose="020B0604020202020204" pitchFamily="34" charset="0"/>
              <a:buChar char="•"/>
            </a:pPr>
            <a:r>
              <a:rPr lang="es-CO" sz="1200" dirty="0" smtClean="0"/>
              <a:t>Se </a:t>
            </a:r>
            <a:r>
              <a:rPr lang="es-CO" sz="1200" dirty="0"/>
              <a:t>logró el tránsito del Hogar infantil Riosucio a CDI institucional con 160 cupos, con el apoyo oportuno  de las areas misionales.</a:t>
            </a:r>
          </a:p>
          <a:p>
            <a:pPr marL="285750" indent="-285750">
              <a:spcBef>
                <a:spcPts val="600"/>
              </a:spcBef>
              <a:buFont typeface="Arial" panose="020B0604020202020204" pitchFamily="34" charset="0"/>
              <a:buChar char="•"/>
            </a:pPr>
            <a:r>
              <a:rPr lang="es-CO" sz="1200" dirty="0" smtClean="0"/>
              <a:t>Desde </a:t>
            </a:r>
            <a:r>
              <a:rPr lang="es-CO" sz="1200" dirty="0"/>
              <a:t>el área Nutricional se logró capacitar a los referentes municipales para la entrega adecuada del programa leche para la Paz.</a:t>
            </a:r>
          </a:p>
          <a:p>
            <a:pPr marL="285750" indent="-285750">
              <a:spcBef>
                <a:spcPts val="600"/>
              </a:spcBef>
              <a:buFont typeface="Arial" panose="020B0604020202020204" pitchFamily="34" charset="0"/>
              <a:buChar char="•"/>
            </a:pPr>
            <a:r>
              <a:rPr lang="es-CO" sz="1200" dirty="0" smtClean="0"/>
              <a:t>Se </a:t>
            </a:r>
            <a:r>
              <a:rPr lang="es-CO" sz="1200" dirty="0"/>
              <a:t>ha informado, sensibilizado y prevenido dificultades posteriores en cuanto a la prestación del servicio público de bienestar familiar.</a:t>
            </a:r>
          </a:p>
          <a:p>
            <a:pPr marL="285750" indent="-285750">
              <a:spcBef>
                <a:spcPts val="600"/>
              </a:spcBef>
              <a:buFont typeface="Arial" panose="020B0604020202020204" pitchFamily="34" charset="0"/>
              <a:buChar char="•"/>
            </a:pPr>
            <a:r>
              <a:rPr lang="es-CO" sz="1200" dirty="0" smtClean="0"/>
              <a:t>El </a:t>
            </a:r>
            <a:r>
              <a:rPr lang="es-CO" sz="1200" dirty="0"/>
              <a:t>diálogo en doble vía ha sido fructífero tanto para las comunidades como para el ICBF y el fortalecimiento del SNBF.</a:t>
            </a:r>
          </a:p>
          <a:p>
            <a:pPr marL="285750" indent="-285750">
              <a:spcBef>
                <a:spcPts val="600"/>
              </a:spcBef>
              <a:buFont typeface="Arial" panose="020B0604020202020204" pitchFamily="34" charset="0"/>
              <a:buChar char="•"/>
            </a:pPr>
            <a:r>
              <a:rPr lang="es-CO" sz="1200" dirty="0" smtClean="0"/>
              <a:t>Concertación </a:t>
            </a:r>
            <a:r>
              <a:rPr lang="es-CO" sz="1200" dirty="0"/>
              <a:t>en mesas de trabajo conformada por procesos.</a:t>
            </a:r>
          </a:p>
          <a:p>
            <a:pPr marL="285750" indent="-285750">
              <a:spcBef>
                <a:spcPts val="600"/>
              </a:spcBef>
              <a:buFont typeface="Arial" panose="020B0604020202020204" pitchFamily="34" charset="0"/>
              <a:buChar char="•"/>
            </a:pPr>
            <a:r>
              <a:rPr lang="es-CO" sz="1200" dirty="0" smtClean="0"/>
              <a:t>Se </a:t>
            </a:r>
            <a:r>
              <a:rPr lang="es-CO" sz="1200" dirty="0"/>
              <a:t>brindaron  espacios a los actores sociales para presentar  recomendaciones y  hacer sus solicitudes  en aspectos como ampliación de coberturas.</a:t>
            </a:r>
          </a:p>
          <a:p>
            <a:pPr marL="285750" indent="-285750">
              <a:spcBef>
                <a:spcPts val="600"/>
              </a:spcBef>
              <a:buFont typeface="Arial" panose="020B0604020202020204" pitchFamily="34" charset="0"/>
              <a:buChar char="•"/>
            </a:pPr>
            <a:r>
              <a:rPr lang="es-CO" sz="1200" dirty="0" smtClean="0"/>
              <a:t>Se </a:t>
            </a:r>
            <a:r>
              <a:rPr lang="es-CO" sz="1200" dirty="0"/>
              <a:t>ha invitado a las comunidades a ser veedora de los diferentes programas.</a:t>
            </a:r>
          </a:p>
          <a:p>
            <a:pPr marL="285750" indent="-285750">
              <a:spcBef>
                <a:spcPts val="600"/>
              </a:spcBef>
              <a:buFont typeface="Arial" panose="020B0604020202020204" pitchFamily="34" charset="0"/>
              <a:buChar char="•"/>
            </a:pPr>
            <a:r>
              <a:rPr lang="es-CO" sz="1200" dirty="0" smtClean="0"/>
              <a:t>Se </a:t>
            </a:r>
            <a:r>
              <a:rPr lang="es-CO" sz="1200" dirty="0"/>
              <a:t>ha fortalecido el dialogo de doble vía  pese a la dispersión geográfica y la dificultad de comunicación por problemas de conectividad.</a:t>
            </a:r>
          </a:p>
          <a:p>
            <a:pPr marL="285750" indent="-285750">
              <a:spcBef>
                <a:spcPts val="600"/>
              </a:spcBef>
              <a:buFont typeface="Arial" panose="020B0604020202020204" pitchFamily="34" charset="0"/>
              <a:buChar char="•"/>
            </a:pPr>
            <a:r>
              <a:rPr lang="es-CO" sz="1200" dirty="0" smtClean="0"/>
              <a:t>Se </a:t>
            </a:r>
            <a:r>
              <a:rPr lang="es-CO" sz="1200" dirty="0"/>
              <a:t>atendió el interés que los veedores tienen  por  conocer el presupuesto del ICBF 2015, por municipios y modalidades de atención.</a:t>
            </a:r>
          </a:p>
          <a:p>
            <a:pPr marL="285750" indent="-285750">
              <a:spcBef>
                <a:spcPts val="600"/>
              </a:spcBef>
              <a:buFont typeface="Arial" panose="020B0604020202020204" pitchFamily="34" charset="0"/>
              <a:buChar char="•"/>
            </a:pPr>
            <a:r>
              <a:rPr lang="es-CO" sz="1200" dirty="0" smtClean="0"/>
              <a:t>Se </a:t>
            </a:r>
            <a:r>
              <a:rPr lang="es-CO" sz="1200" dirty="0"/>
              <a:t>mejoró la  participación de niños, niñas y adolescentes y las veedurías ciudadanas  en las Mesas Publicas.</a:t>
            </a:r>
          </a:p>
          <a:p>
            <a:pPr marL="285750" indent="-285750">
              <a:spcBef>
                <a:spcPts val="600"/>
              </a:spcBef>
              <a:buFont typeface="Arial" panose="020B0604020202020204" pitchFamily="34" charset="0"/>
              <a:buChar char="•"/>
            </a:pPr>
            <a:r>
              <a:rPr lang="es-CO" sz="1200" dirty="0" smtClean="0"/>
              <a:t>Se </a:t>
            </a:r>
            <a:r>
              <a:rPr lang="es-CO" sz="1200" dirty="0"/>
              <a:t>envió  a los veedores un informe pormenorizado de las acciones realizadas frente a los otros compromisos adquiridos en las mesas públicas,  en temas como el PAE y el  acompañamiento psicológico a los niños y niñas.</a:t>
            </a:r>
          </a:p>
          <a:p>
            <a:pPr marL="285750" indent="-285750">
              <a:spcBef>
                <a:spcPts val="600"/>
              </a:spcBef>
              <a:buFont typeface="Arial" panose="020B0604020202020204" pitchFamily="34" charset="0"/>
              <a:buChar char="•"/>
            </a:pPr>
            <a:r>
              <a:rPr lang="es-CO" sz="1200" dirty="0" smtClean="0"/>
              <a:t>Se </a:t>
            </a:r>
            <a:r>
              <a:rPr lang="es-CO" sz="1200" dirty="0"/>
              <a:t>convocaron a los Hogares Infantiles, Sindicato de Madres Comunitarias para la conformación de los comités de veedurías.</a:t>
            </a:r>
          </a:p>
        </p:txBody>
      </p:sp>
    </p:spTree>
    <p:extLst>
      <p:ext uri="{BB962C8B-B14F-4D97-AF65-F5344CB8AC3E}">
        <p14:creationId xmlns:p14="http://schemas.microsoft.com/office/powerpoint/2010/main" val="178218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Dificultades   de la Regional Chocó  </a:t>
            </a:r>
            <a:r>
              <a:rPr lang="es-ES" b="1" dirty="0" smtClean="0">
                <a:solidFill>
                  <a:schemeClr val="bg1"/>
                </a:solidFill>
              </a:rPr>
              <a:t>2015  </a:t>
            </a:r>
            <a:endParaRPr lang="es-ES" b="1" dirty="0">
              <a:solidFill>
                <a:schemeClr val="bg1"/>
              </a:solidFill>
            </a:endParaRPr>
          </a:p>
        </p:txBody>
      </p:sp>
      <p:sp>
        <p:nvSpPr>
          <p:cNvPr id="4" name="3 CuadroTexto"/>
          <p:cNvSpPr txBox="1"/>
          <p:nvPr/>
        </p:nvSpPr>
        <p:spPr>
          <a:xfrm>
            <a:off x="354842" y="1173707"/>
            <a:ext cx="7902053"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s-CO" sz="1200" dirty="0" smtClean="0"/>
              <a:t>No </a:t>
            </a:r>
            <a:r>
              <a:rPr lang="es-CO" sz="1200" dirty="0"/>
              <a:t>se contó con recursos para realizar la difusión del evento por la prensa Regional.</a:t>
            </a:r>
          </a:p>
          <a:p>
            <a:pPr marL="285750" indent="-285750">
              <a:spcAft>
                <a:spcPts val="600"/>
              </a:spcAft>
              <a:buFont typeface="Arial" panose="020B0604020202020204" pitchFamily="34" charset="0"/>
              <a:buChar char="•"/>
            </a:pPr>
            <a:r>
              <a:rPr lang="es-CO" sz="1200" dirty="0" smtClean="0"/>
              <a:t>Demora </a:t>
            </a:r>
            <a:r>
              <a:rPr lang="es-CO" sz="1200" dirty="0"/>
              <a:t>en la contratación de los aspectos logísticos.</a:t>
            </a:r>
          </a:p>
          <a:p>
            <a:pPr marL="285750" indent="-285750">
              <a:spcAft>
                <a:spcPts val="600"/>
              </a:spcAft>
              <a:buFont typeface="Arial" panose="020B0604020202020204" pitchFamily="34" charset="0"/>
              <a:buChar char="•"/>
            </a:pPr>
            <a:r>
              <a:rPr lang="es-CO" sz="1200" dirty="0" smtClean="0"/>
              <a:t>Presentación </a:t>
            </a:r>
            <a:r>
              <a:rPr lang="es-CO" sz="1200" dirty="0"/>
              <a:t>de personas sin identificación evaluando y solicitando información de los asistentes, lo que generó malestar en los equipos zonales.</a:t>
            </a:r>
          </a:p>
          <a:p>
            <a:pPr marL="285750" indent="-285750">
              <a:spcAft>
                <a:spcPts val="600"/>
              </a:spcAft>
              <a:buFont typeface="Arial" panose="020B0604020202020204" pitchFamily="34" charset="0"/>
              <a:buChar char="•"/>
            </a:pPr>
            <a:r>
              <a:rPr lang="es-CO" sz="1200" dirty="0" smtClean="0"/>
              <a:t>Demora </a:t>
            </a:r>
            <a:r>
              <a:rPr lang="es-CO" sz="1200" dirty="0"/>
              <a:t>en la Regional Chocó con el trámite administrativo para el desplazamiento del profesional asignado.</a:t>
            </a:r>
          </a:p>
          <a:p>
            <a:pPr marL="285750" indent="-285750">
              <a:spcAft>
                <a:spcPts val="600"/>
              </a:spcAft>
              <a:buFont typeface="Arial" panose="020B0604020202020204" pitchFamily="34" charset="0"/>
              <a:buChar char="•"/>
            </a:pPr>
            <a:r>
              <a:rPr lang="es-CO" sz="1200" dirty="0" smtClean="0"/>
              <a:t>Demora </a:t>
            </a:r>
            <a:r>
              <a:rPr lang="es-CO" sz="1200" dirty="0"/>
              <a:t>en encontrar proveedores de refrigerios y de elementos logísticos que cumplieran con las exigencias de los trámites legales contemplados en la contratación nacional.</a:t>
            </a:r>
          </a:p>
          <a:p>
            <a:pPr marL="285750" indent="-285750">
              <a:spcAft>
                <a:spcPts val="600"/>
              </a:spcAft>
              <a:buFont typeface="Arial" panose="020B0604020202020204" pitchFamily="34" charset="0"/>
              <a:buChar char="•"/>
            </a:pPr>
            <a:r>
              <a:rPr lang="es-CO" sz="1200" dirty="0" smtClean="0"/>
              <a:t>Trámite </a:t>
            </a:r>
            <a:r>
              <a:rPr lang="es-CO" sz="1200" dirty="0"/>
              <a:t>agotador en Cabeceras Municipales  como Nuquí y San José del Palmar, para los apoyos logísticos con proveedores.</a:t>
            </a:r>
          </a:p>
          <a:p>
            <a:pPr marL="285750" indent="-285750">
              <a:spcAft>
                <a:spcPts val="600"/>
              </a:spcAft>
              <a:buFont typeface="Arial" panose="020B0604020202020204" pitchFamily="34" charset="0"/>
              <a:buChar char="•"/>
            </a:pPr>
            <a:r>
              <a:rPr lang="es-CO" sz="1200" dirty="0" smtClean="0"/>
              <a:t>Demoras </a:t>
            </a:r>
            <a:r>
              <a:rPr lang="es-CO" sz="1200" dirty="0"/>
              <a:t>en la realización de los eventos de MP por  la  centralización de la logística en la Sede Nacional.</a:t>
            </a:r>
          </a:p>
          <a:p>
            <a:pPr marL="285750" indent="-285750">
              <a:spcAft>
                <a:spcPts val="600"/>
              </a:spcAft>
              <a:buFont typeface="Arial" panose="020B0604020202020204" pitchFamily="34" charset="0"/>
              <a:buChar char="•"/>
            </a:pPr>
            <a:r>
              <a:rPr lang="es-CO" sz="1200" dirty="0" smtClean="0"/>
              <a:t>Reprogramación </a:t>
            </a:r>
            <a:r>
              <a:rPr lang="es-CO" sz="1200" dirty="0"/>
              <a:t>de las MP por problemas en la contratación logística desde la Sede Nacional.</a:t>
            </a:r>
          </a:p>
          <a:p>
            <a:pPr marL="285750" indent="-285750">
              <a:spcAft>
                <a:spcPts val="600"/>
              </a:spcAft>
              <a:buFont typeface="Arial" panose="020B0604020202020204" pitchFamily="34" charset="0"/>
              <a:buChar char="•"/>
            </a:pPr>
            <a:r>
              <a:rPr lang="es-CO" sz="1200" dirty="0" smtClean="0"/>
              <a:t>Falta </a:t>
            </a:r>
            <a:r>
              <a:rPr lang="es-CO" sz="1200" dirty="0"/>
              <a:t>de comunicación de la Sede Nacional para dar respuesta oportuna sobre la aprobación o no de la logística enviada por los centros zonales.</a:t>
            </a:r>
          </a:p>
          <a:p>
            <a:pPr marL="285750" indent="-285750">
              <a:spcAft>
                <a:spcPts val="600"/>
              </a:spcAft>
              <a:buFont typeface="Arial" panose="020B0604020202020204" pitchFamily="34" charset="0"/>
              <a:buChar char="•"/>
            </a:pPr>
            <a:r>
              <a:rPr lang="es-CO" sz="1200" dirty="0" smtClean="0"/>
              <a:t>Envío </a:t>
            </a:r>
            <a:r>
              <a:rPr lang="es-CO" sz="1200" dirty="0"/>
              <a:t>de personal contratado por la Sede Nacional el día de la realización de las MP  para toma de registro y recolección de listados de asistencia sin previa comunicación  a los CZ </a:t>
            </a:r>
          </a:p>
          <a:p>
            <a:pPr marL="285750" indent="-285750">
              <a:spcAft>
                <a:spcPts val="600"/>
              </a:spcAft>
              <a:buFont typeface="Arial" panose="020B0604020202020204" pitchFamily="34" charset="0"/>
              <a:buChar char="•"/>
            </a:pPr>
            <a:r>
              <a:rPr lang="es-CO" sz="1200" dirty="0" smtClean="0"/>
              <a:t>No </a:t>
            </a:r>
            <a:r>
              <a:rPr lang="es-CO" sz="1200" dirty="0"/>
              <a:t>se cuenta con comunicador Social para la  definición de estrategias y divulgación de estos eventos así como la presentación del mismo.</a:t>
            </a:r>
          </a:p>
          <a:p>
            <a:pPr marL="285750" indent="-285750">
              <a:spcAft>
                <a:spcPts val="600"/>
              </a:spcAft>
              <a:buFont typeface="Arial" panose="020B0604020202020204" pitchFamily="34" charset="0"/>
              <a:buChar char="•"/>
            </a:pPr>
            <a:r>
              <a:rPr lang="es-CO" sz="1200" dirty="0" smtClean="0"/>
              <a:t>No </a:t>
            </a:r>
            <a:r>
              <a:rPr lang="es-CO" sz="1200" dirty="0"/>
              <a:t>se pudo ampliar la cobertura en GENERACIONES ETNICAS ni CDI, debido a que la comunidad no cumplió con el reporte de información requerida (CERNSOS Y REGISTROS).</a:t>
            </a:r>
          </a:p>
          <a:p>
            <a:pPr marL="285750" indent="-285750">
              <a:spcAft>
                <a:spcPts val="600"/>
              </a:spcAft>
              <a:buFont typeface="Arial" panose="020B0604020202020204" pitchFamily="34" charset="0"/>
              <a:buChar char="•"/>
            </a:pPr>
            <a:r>
              <a:rPr lang="es-CO" sz="1200" dirty="0" smtClean="0"/>
              <a:t>Falta </a:t>
            </a:r>
            <a:r>
              <a:rPr lang="es-CO" sz="1200" dirty="0"/>
              <a:t>más apoyo de alcaldes en estos procesos.</a:t>
            </a:r>
          </a:p>
        </p:txBody>
      </p:sp>
    </p:spTree>
    <p:extLst>
      <p:ext uri="{BB962C8B-B14F-4D97-AF65-F5344CB8AC3E}">
        <p14:creationId xmlns:p14="http://schemas.microsoft.com/office/powerpoint/2010/main" val="178218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Chocó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54842" y="1514901"/>
            <a:ext cx="7902053" cy="504753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s-CO" sz="1400" dirty="0"/>
              <a:t>Se está a la espera del cumplimiento de algunos compromisos por parte de  integrantes del SNBF que participaron en las  Mesas Publicas.</a:t>
            </a:r>
          </a:p>
          <a:p>
            <a:pPr marL="285750" indent="-285750">
              <a:spcBef>
                <a:spcPts val="600"/>
              </a:spcBef>
              <a:spcAft>
                <a:spcPts val="600"/>
              </a:spcAft>
              <a:buFont typeface="Arial" panose="020B0604020202020204" pitchFamily="34" charset="0"/>
              <a:buChar char="•"/>
            </a:pPr>
            <a:r>
              <a:rPr lang="es-CO" sz="1400" dirty="0" smtClean="0"/>
              <a:t>Realizar  </a:t>
            </a:r>
            <a:r>
              <a:rPr lang="es-CO" sz="1400" dirty="0"/>
              <a:t>actividades de sensibilización de forma que la participación y apoyo de los servidores públicos se efectúe de forma más proactiva y oportuna Para el 2016.</a:t>
            </a:r>
          </a:p>
          <a:p>
            <a:pPr marL="285750" indent="-285750">
              <a:spcBef>
                <a:spcPts val="600"/>
              </a:spcBef>
              <a:spcAft>
                <a:spcPts val="600"/>
              </a:spcAft>
              <a:buFont typeface="Arial" panose="020B0604020202020204" pitchFamily="34" charset="0"/>
              <a:buChar char="•"/>
            </a:pPr>
            <a:r>
              <a:rPr lang="es-CO" sz="1400" dirty="0" smtClean="0"/>
              <a:t>Que </a:t>
            </a:r>
            <a:r>
              <a:rPr lang="es-CO" sz="1400" dirty="0"/>
              <a:t>la contratación de los recursos para la vigencia 2016, tanto para las MP como para las RPC, se sitúen con techos presupuestales asignados para cada Centro Zonal y Regional, lo anterior se plantea como estrategia para superar las dificultades logísticas que se presentan en los municipios dispersos y que se agravan con la contratación de los aspectos logísticos desde Bogotá.</a:t>
            </a:r>
          </a:p>
          <a:p>
            <a:pPr marL="285750" indent="-285750">
              <a:spcBef>
                <a:spcPts val="600"/>
              </a:spcBef>
              <a:spcAft>
                <a:spcPts val="600"/>
              </a:spcAft>
              <a:buFont typeface="Arial" panose="020B0604020202020204" pitchFamily="34" charset="0"/>
              <a:buChar char="•"/>
            </a:pPr>
            <a:r>
              <a:rPr lang="es-CO" sz="1400" dirty="0" smtClean="0"/>
              <a:t>Enviar </a:t>
            </a:r>
            <a:r>
              <a:rPr lang="es-CO" sz="1400" dirty="0"/>
              <a:t>por escrito a los veedores ciudadanos una respuesta pormenorizada a sus inquietudes, tanto en la RPC como en las MP. </a:t>
            </a:r>
          </a:p>
          <a:p>
            <a:pPr marL="285750" indent="-285750">
              <a:spcBef>
                <a:spcPts val="600"/>
              </a:spcBef>
              <a:spcAft>
                <a:spcPts val="600"/>
              </a:spcAft>
              <a:buFont typeface="Arial" panose="020B0604020202020204" pitchFamily="34" charset="0"/>
              <a:buChar char="•"/>
            </a:pPr>
            <a:r>
              <a:rPr lang="es-CO" sz="1400" dirty="0" smtClean="0"/>
              <a:t>Realizar </a:t>
            </a:r>
            <a:r>
              <a:rPr lang="es-CO" sz="1400" dirty="0"/>
              <a:t>la rendición de cuentas y las mesas publicas  siguiendo las Fases del Modelo de Vigilancia Superior, propuesto por la Procuraduría General de la Nación, a todos los entes territoriales. </a:t>
            </a:r>
          </a:p>
          <a:p>
            <a:pPr marL="285750" indent="-285750">
              <a:spcBef>
                <a:spcPts val="600"/>
              </a:spcBef>
              <a:spcAft>
                <a:spcPts val="600"/>
              </a:spcAft>
              <a:buFont typeface="Arial" panose="020B0604020202020204" pitchFamily="34" charset="0"/>
              <a:buChar char="•"/>
            </a:pPr>
            <a:r>
              <a:rPr lang="es-CO" sz="1400" dirty="0" smtClean="0"/>
              <a:t>Realizar </a:t>
            </a:r>
            <a:r>
              <a:rPr lang="es-CO" sz="1400" dirty="0"/>
              <a:t>Mesas públicas con los niños, niñas, </a:t>
            </a:r>
            <a:r>
              <a:rPr lang="es-CO" sz="1400" dirty="0" smtClean="0"/>
              <a:t>adolescentes y jóvenes </a:t>
            </a:r>
            <a:r>
              <a:rPr lang="es-CO" sz="1400" dirty="0"/>
              <a:t>con el objetivo de mejorar los procesos de diálogo social y comunitario permitiéndoles un papel significativo en la toma de decisiones frente a sus necesidades y derechos y  aplicando nuevas metodologías acordes con las edades. </a:t>
            </a:r>
            <a:endParaRPr lang="es-CO" sz="1400" dirty="0" smtClean="0"/>
          </a:p>
          <a:p>
            <a:pPr marL="285750" indent="-285750">
              <a:spcBef>
                <a:spcPts val="600"/>
              </a:spcBef>
              <a:spcAft>
                <a:spcPts val="600"/>
              </a:spcAft>
              <a:buFont typeface="Arial" panose="020B0604020202020204" pitchFamily="34" charset="0"/>
              <a:buChar char="•"/>
            </a:pPr>
            <a:r>
              <a:rPr lang="es-CO" sz="1400" dirty="0" smtClean="0"/>
              <a:t>Crear los </a:t>
            </a:r>
            <a:r>
              <a:rPr lang="es-CO" sz="1400" dirty="0"/>
              <a:t>comités de veedurías en coordinación con la Contraloría Departamental.</a:t>
            </a:r>
          </a:p>
          <a:p>
            <a:pPr marL="285750" indent="-285750">
              <a:spcBef>
                <a:spcPts val="600"/>
              </a:spcBef>
              <a:spcAft>
                <a:spcPts val="600"/>
              </a:spcAft>
              <a:buFont typeface="Arial" panose="020B0604020202020204" pitchFamily="34" charset="0"/>
              <a:buChar char="•"/>
            </a:pPr>
            <a:endParaRPr lang="es-CO" sz="1400" dirty="0"/>
          </a:p>
        </p:txBody>
      </p:sp>
    </p:spTree>
    <p:extLst>
      <p:ext uri="{BB962C8B-B14F-4D97-AF65-F5344CB8AC3E}">
        <p14:creationId xmlns:p14="http://schemas.microsoft.com/office/powerpoint/2010/main" val="178218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71142"/>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Chocó 2015 </a:t>
            </a:r>
            <a:endParaRPr lang="es-CO" b="1" dirty="0">
              <a:solidFill>
                <a:schemeClr val="bg1"/>
              </a:solidFill>
            </a:endParaRPr>
          </a:p>
        </p:txBody>
      </p:sp>
      <p:sp>
        <p:nvSpPr>
          <p:cNvPr id="3" name="5 Marcador de contenido"/>
          <p:cNvSpPr txBox="1">
            <a:spLocks/>
          </p:cNvSpPr>
          <p:nvPr/>
        </p:nvSpPr>
        <p:spPr bwMode="auto">
          <a:xfrm>
            <a:off x="214282" y="1063970"/>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Chocó en el 2015 programó y realizó  1 evento de Rendición de cuentas y  5 mesas publicas.</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El  evento de rendición de cuentas que se realizó el 24 de noviembre contó con la participación de </a:t>
            </a:r>
            <a:r>
              <a:rPr lang="es-ES" altLang="es-CO" sz="1200" dirty="0" smtClean="0">
                <a:solidFill>
                  <a:prstClr val="black"/>
                </a:solidFill>
                <a:latin typeface="Arial" pitchFamily="34" charset="0"/>
                <a:ea typeface="Geneva"/>
                <a:cs typeface="Arial" pitchFamily="34" charset="0"/>
              </a:rPr>
              <a:t>32 </a:t>
            </a:r>
            <a:r>
              <a:rPr lang="es-ES" altLang="es-CO" sz="1200" dirty="0">
                <a:solidFill>
                  <a:prstClr val="black"/>
                </a:solidFill>
                <a:latin typeface="Arial" pitchFamily="34" charset="0"/>
                <a:ea typeface="Geneva"/>
                <a:cs typeface="Arial" pitchFamily="34" charset="0"/>
              </a:rPr>
              <a:t>actores representantes de las </a:t>
            </a:r>
            <a:r>
              <a:rPr lang="es-ES" altLang="es-CO" sz="1200" dirty="0" smtClean="0">
                <a:solidFill>
                  <a:prstClr val="black"/>
                </a:solidFill>
                <a:latin typeface="Arial" pitchFamily="34" charset="0"/>
                <a:ea typeface="Geneva"/>
                <a:cs typeface="Arial" pitchFamily="34" charset="0"/>
              </a:rPr>
              <a:t>OG,  78  </a:t>
            </a:r>
            <a:r>
              <a:rPr lang="es-ES" altLang="es-CO" sz="1200" dirty="0">
                <a:solidFill>
                  <a:prstClr val="black"/>
                </a:solidFill>
                <a:latin typeface="Arial" pitchFamily="34" charset="0"/>
                <a:ea typeface="Geneva"/>
                <a:cs typeface="Arial" pitchFamily="34" charset="0"/>
              </a:rPr>
              <a:t>actores de las ONG y  actores que representan a la comunidad y </a:t>
            </a:r>
            <a:r>
              <a:rPr lang="es-ES" altLang="es-CO" sz="1200" dirty="0" smtClean="0">
                <a:solidFill>
                  <a:prstClr val="black"/>
                </a:solidFill>
                <a:latin typeface="Arial" pitchFamily="34" charset="0"/>
                <a:ea typeface="Geneva"/>
                <a:cs typeface="Arial" pitchFamily="34" charset="0"/>
              </a:rPr>
              <a:t>10  participantes </a:t>
            </a:r>
            <a:r>
              <a:rPr lang="es-ES" altLang="es-CO" sz="1200" dirty="0">
                <a:solidFill>
                  <a:prstClr val="black"/>
                </a:solidFill>
                <a:latin typeface="Arial" pitchFamily="34" charset="0"/>
                <a:ea typeface="Geneva"/>
                <a:cs typeface="Arial" pitchFamily="34" charset="0"/>
              </a:rPr>
              <a:t>que representan entidades de control social y veedurías ciudadanas. </a:t>
            </a:r>
            <a:endParaRPr lang="es-CO"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Chocó programaron  y realizaron 5MP, e</a:t>
            </a:r>
            <a:r>
              <a:rPr lang="es-ES" altLang="es-CO" sz="1200" dirty="0" smtClean="0">
                <a:solidFill>
                  <a:prstClr val="black"/>
                </a:solidFill>
                <a:latin typeface="Arial" pitchFamily="34" charset="0"/>
                <a:ea typeface="Geneva"/>
                <a:cs typeface="Arial" pitchFamily="34" charset="0"/>
              </a:rPr>
              <a:t>n las mesas publicas participaron 93 actores representantes de las OG 157 actores de las ONG y  participantes que </a:t>
            </a:r>
            <a:r>
              <a:rPr lang="es-ES" altLang="es-CO" sz="1200" dirty="0">
                <a:solidFill>
                  <a:prstClr val="black"/>
                </a:solidFill>
                <a:latin typeface="Arial" pitchFamily="34" charset="0"/>
                <a:ea typeface="Geneva"/>
                <a:cs typeface="Arial" pitchFamily="34" charset="0"/>
              </a:rPr>
              <a:t>representan a la comunidad </a:t>
            </a:r>
            <a:r>
              <a:rPr lang="es-ES" altLang="es-CO" sz="1200" dirty="0" smtClean="0">
                <a:solidFill>
                  <a:prstClr val="black"/>
                </a:solidFill>
                <a:latin typeface="Arial" pitchFamily="34" charset="0"/>
                <a:ea typeface="Geneva"/>
                <a:cs typeface="Arial" pitchFamily="34" charset="0"/>
              </a:rPr>
              <a:t>y 28 , actores que representan entidades de control social y veedurías ciudadanas. </a:t>
            </a: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las  5 MP realizadas , el 80% de las MP  de la Regional Chocó se realizaron sobre programas y servicios en general y el   20% sobre los temas de Primera infancia.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es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Chocó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 La Regional Chocó </a:t>
            </a:r>
            <a:r>
              <a:rPr lang="es-CO" altLang="es-CO" sz="1200" dirty="0" smtClean="0">
                <a:solidFill>
                  <a:prstClr val="black"/>
                </a:solidFill>
                <a:latin typeface="Arial" pitchFamily="34" charset="0"/>
                <a:ea typeface="Geneva"/>
                <a:cs typeface="Arial" pitchFamily="34" charset="0"/>
              </a:rPr>
              <a:t>reportó el </a:t>
            </a:r>
            <a:r>
              <a:rPr lang="es-CO" altLang="es-CO" sz="1200" dirty="0" smtClean="0">
                <a:solidFill>
                  <a:prstClr val="black"/>
                </a:solidFill>
                <a:latin typeface="Arial" pitchFamily="34" charset="0"/>
                <a:ea typeface="Geneva"/>
                <a:cs typeface="Arial" pitchFamily="34" charset="0"/>
              </a:rPr>
              <a:t>100 % de las guías de seguimiento a cumplimiento de compromisos y se les recomendó socializarlas en su totalidad  para saber que compromisos están pendientes  y  las respuestas que se le está brindando  a la comunidades en  lo transcurrido del año.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Entregaron la  evaluación de esta meta  y las proyecciones para el 2016, cuyos aportes se tendrán en cuenta al final de esta presentación. </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542197"/>
            <a:ext cx="8488907" cy="198515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Brindar los reportes los 10 primeros días del mes.</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Hacer seguimiento a los compromisos adquiridos con las comunidades.</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Presentar la evaluación de este proceso con los aportes de  la Regional y los Centros Zonales.</a:t>
            </a:r>
          </a:p>
          <a:p>
            <a:pPr marL="285750" indent="-285750" algn="just">
              <a:spcAft>
                <a:spcPts val="600"/>
              </a:spcAft>
              <a:buFont typeface="Arial" panose="020B0604020202020204" pitchFamily="34" charset="0"/>
              <a:buChar char="•"/>
            </a:pPr>
            <a:r>
              <a:rPr lang="es-CO" sz="1400" dirty="0">
                <a:latin typeface="Arial" pitchFamily="34" charset="0"/>
                <a:cs typeface="Arial" pitchFamily="34" charset="0"/>
              </a:rPr>
              <a:t>Presentar informes periódicos sobre  el proceso de contratación  de los recursos asignados para esta meta.</a:t>
            </a:r>
          </a:p>
          <a:p>
            <a:pPr marL="285750" indent="-285750" algn="just">
              <a:spcAft>
                <a:spcPts val="600"/>
              </a:spcAft>
              <a:buFont typeface="Arial" panose="020B0604020202020204" pitchFamily="34" charset="0"/>
              <a:buChar char="•"/>
            </a:pPr>
            <a:endParaRPr lang="es-CO" sz="1400" dirty="0">
              <a:latin typeface="Arial" pitchFamily="34" charset="0"/>
              <a:cs typeface="Arial" pitchFamily="34" charset="0"/>
            </a:endParaRPr>
          </a:p>
          <a:p>
            <a:pPr algn="just"/>
            <a:endParaRPr lang="es-CO" sz="14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Chocó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4835099"/>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 y la RPC  </a:t>
            </a:r>
            <a:r>
              <a:rPr lang="es-CO" sz="3600" dirty="0" smtClean="0">
                <a:solidFill>
                  <a:srgbClr val="595959"/>
                </a:solidFill>
              </a:rPr>
              <a:t>de la Regional Chocó 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u="sng" dirty="0">
                <a:solidFill>
                  <a:schemeClr val="bg1"/>
                </a:solidFill>
              </a:rPr>
              <a:t>Istmina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269242"/>
            <a:ext cx="8639032" cy="3785652"/>
          </a:xfrm>
          <a:prstGeom prst="rect">
            <a:avLst/>
          </a:prstGeom>
          <a:noFill/>
        </p:spPr>
        <p:txBody>
          <a:bodyPr wrap="square" rtlCol="0">
            <a:spAutoFit/>
          </a:bodyPr>
          <a:lstStyle/>
          <a:p>
            <a:r>
              <a:rPr lang="es-CO" b="1" u="sng" dirty="0" smtClean="0"/>
              <a:t>De la MP  del Municipio de  Istmina del CZ Istmina  </a:t>
            </a:r>
            <a:r>
              <a:rPr lang="es-CO" dirty="0" smtClean="0"/>
              <a:t>realizada en agosto 13 de 2015 se sugirió  </a:t>
            </a:r>
            <a:r>
              <a:rPr lang="es-CO" dirty="0"/>
              <a:t>hacer seguimiento  a  los </a:t>
            </a:r>
            <a:r>
              <a:rPr lang="es-CO" dirty="0" smtClean="0"/>
              <a:t>siguientes compromisos:</a:t>
            </a:r>
          </a:p>
          <a:p>
            <a:endParaRPr lang="es-CO" dirty="0"/>
          </a:p>
          <a:p>
            <a:pPr marL="285750" indent="-285750">
              <a:spcAft>
                <a:spcPts val="600"/>
              </a:spcAft>
              <a:buFont typeface="Arial" panose="020B0604020202020204" pitchFamily="34" charset="0"/>
              <a:buChar char="•"/>
            </a:pPr>
            <a:r>
              <a:rPr lang="es-CO" dirty="0" smtClean="0"/>
              <a:t>Verificar </a:t>
            </a:r>
            <a:r>
              <a:rPr lang="es-CO" dirty="0"/>
              <a:t>que se realice </a:t>
            </a:r>
            <a:r>
              <a:rPr lang="es-CO" dirty="0" smtClean="0"/>
              <a:t>  </a:t>
            </a:r>
            <a:r>
              <a:rPr lang="es-CO" dirty="0"/>
              <a:t>visita a la alcaldía secretario de desarrollo municipal  para que se revise cómo se hizo la entrega  de la leche para la paz a los beneficiarios</a:t>
            </a:r>
          </a:p>
          <a:p>
            <a:pPr marL="285750" indent="-285750">
              <a:spcAft>
                <a:spcPts val="600"/>
              </a:spcAft>
              <a:buFont typeface="Arial" panose="020B0604020202020204" pitchFamily="34" charset="0"/>
              <a:buChar char="•"/>
            </a:pPr>
            <a:r>
              <a:rPr lang="es-CO" dirty="0" smtClean="0"/>
              <a:t>Verificar </a:t>
            </a:r>
            <a:r>
              <a:rPr lang="es-CO" dirty="0"/>
              <a:t>que se revise por parte de la nutricionista de la entrega de la bienestarina a las madres Fami ya que ella manifiesta que se está  entregando menos de la cantidad que les corresponde.</a:t>
            </a:r>
          </a:p>
          <a:p>
            <a:pPr marL="285750" indent="-285750">
              <a:spcAft>
                <a:spcPts val="600"/>
              </a:spcAft>
              <a:buFont typeface="Arial" panose="020B0604020202020204" pitchFamily="34" charset="0"/>
              <a:buChar char="•"/>
            </a:pPr>
            <a:r>
              <a:rPr lang="es-CO" dirty="0" smtClean="0"/>
              <a:t>Verificar </a:t>
            </a:r>
            <a:r>
              <a:rPr lang="es-CO" dirty="0"/>
              <a:t>que se revise las  entregas  que se hizo de bienestarina al CDI san José por la misma cantidad  afín de determinar el adecuado uso de este alimento</a:t>
            </a:r>
          </a:p>
          <a:p>
            <a:pPr marL="285750" indent="-285750">
              <a:lnSpc>
                <a:spcPct val="150000"/>
              </a:lnSpc>
              <a:buFont typeface="Arial" panose="020B0604020202020204" pitchFamily="34" charset="0"/>
              <a:buChar char="•"/>
            </a:pPr>
            <a:endParaRPr lang="es-CO" dirty="0" smtClean="0"/>
          </a:p>
          <a:p>
            <a:endParaRPr lang="es-CO"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22830" y="169199"/>
            <a:ext cx="63325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200" b="1" dirty="0">
                <a:solidFill>
                  <a:schemeClr val="bg1"/>
                </a:solidFill>
              </a:rPr>
              <a:t>Compromisos adquiridos en </a:t>
            </a:r>
            <a:r>
              <a:rPr lang="es-ES" sz="2200" b="1" dirty="0" smtClean="0">
                <a:solidFill>
                  <a:schemeClr val="bg1"/>
                </a:solidFill>
              </a:rPr>
              <a:t>la  MP del </a:t>
            </a:r>
            <a:r>
              <a:rPr lang="es-ES" sz="2200" b="1" dirty="0">
                <a:solidFill>
                  <a:schemeClr val="bg1"/>
                </a:solidFill>
              </a:rPr>
              <a:t>Municipio San Jose del Palmar durante el 2015  </a:t>
            </a:r>
          </a:p>
        </p:txBody>
      </p:sp>
      <p:sp>
        <p:nvSpPr>
          <p:cNvPr id="2" name="1 CuadroTexto"/>
          <p:cNvSpPr txBox="1"/>
          <p:nvPr/>
        </p:nvSpPr>
        <p:spPr>
          <a:xfrm>
            <a:off x="398462" y="1282890"/>
            <a:ext cx="8390695" cy="5078313"/>
          </a:xfrm>
          <a:prstGeom prst="rect">
            <a:avLst/>
          </a:prstGeom>
          <a:noFill/>
        </p:spPr>
        <p:txBody>
          <a:bodyPr wrap="square" rtlCol="0">
            <a:spAutoFit/>
          </a:bodyPr>
          <a:lstStyle/>
          <a:p>
            <a:r>
              <a:rPr lang="es-CO" b="1" u="sng" dirty="0" smtClean="0"/>
              <a:t>De la MP  del Municipio </a:t>
            </a:r>
            <a:r>
              <a:rPr lang="es-CO" b="1" u="sng" dirty="0"/>
              <a:t>de San Jose del </a:t>
            </a:r>
            <a:r>
              <a:rPr lang="es-CO" b="1" u="sng" dirty="0" smtClean="0"/>
              <a:t>Palmar </a:t>
            </a:r>
            <a:r>
              <a:rPr lang="es-CO" b="1" u="sng" dirty="0"/>
              <a:t>CZ  Tado </a:t>
            </a:r>
            <a:r>
              <a:rPr lang="es-CO" b="1" dirty="0" smtClean="0"/>
              <a:t>realizada el 4 de agosto de 2015 </a:t>
            </a:r>
            <a:r>
              <a:rPr lang="es-CO" dirty="0"/>
              <a:t>se sugirió  hacer seguimiento  a  los siguientes compromisos:</a:t>
            </a:r>
            <a:r>
              <a:rPr lang="es-CO" b="1" dirty="0" smtClean="0"/>
              <a:t> .</a:t>
            </a:r>
            <a:endParaRPr lang="es-CO" dirty="0"/>
          </a:p>
          <a:p>
            <a:pPr marL="285750" lvl="0" indent="-285750">
              <a:buFont typeface="Arial" panose="020B0604020202020204" pitchFamily="34" charset="0"/>
              <a:buChar char="•"/>
            </a:pPr>
            <a:endParaRPr lang="es-CO" dirty="0" smtClean="0"/>
          </a:p>
          <a:p>
            <a:pPr marL="285750" lvl="0" indent="-285750">
              <a:buFont typeface="Arial" panose="020B0604020202020204" pitchFamily="34" charset="0"/>
              <a:buChar char="•"/>
            </a:pPr>
            <a:r>
              <a:rPr lang="es-CO" dirty="0" smtClean="0"/>
              <a:t>Garantizar </a:t>
            </a:r>
            <a:r>
              <a:rPr lang="es-CO" dirty="0"/>
              <a:t>que se tramite  el documento correspondiente al tema de PAE ante la Gobernación Departamental para que se tomen las acciones correctivas y se pueda brindar una atención integral a los NNA del municipio en el programa PAE. (Este aporte del ICBF es clave)</a:t>
            </a:r>
          </a:p>
          <a:p>
            <a:pPr marL="285750" lvl="0" indent="-285750">
              <a:buFont typeface="Arial" panose="020B0604020202020204" pitchFamily="34" charset="0"/>
              <a:buChar char="•"/>
            </a:pPr>
            <a:r>
              <a:rPr lang="es-CO" dirty="0"/>
              <a:t>Verificar que desde la Alcaldía se mantenga la  caracterización actualizada de la población por ciclo de vida. Para efectos de tener las bases de datos para la inclusión de los NNA en los programas del ICBF y evitar baja cobertura o cierre de los Programas.</a:t>
            </a:r>
          </a:p>
          <a:p>
            <a:pPr marL="285750" lvl="0" indent="-285750">
              <a:buFont typeface="Arial" panose="020B0604020202020204" pitchFamily="34" charset="0"/>
              <a:buChar char="•"/>
            </a:pPr>
            <a:r>
              <a:rPr lang="es-CO" dirty="0"/>
              <a:t>Verificar que se hagan campañas coordinadas para reforzar los temas de prevención de la Drogadicción e inclusión en las filas al margen de la Ley, en el Programa Generaciones Étnicas con Bienestar y Familias con Bienestar.</a:t>
            </a:r>
          </a:p>
          <a:p>
            <a:pPr marL="285750" lvl="0" indent="-285750">
              <a:buFont typeface="Arial" panose="020B0604020202020204" pitchFamily="34" charset="0"/>
              <a:buChar char="•"/>
            </a:pPr>
            <a:r>
              <a:rPr lang="es-CO" dirty="0"/>
              <a:t>Verificar que se haga seguimiento y veeduría a la entrega del programa Leche para la Paz.</a:t>
            </a:r>
          </a:p>
          <a:p>
            <a:pPr>
              <a:tabLst>
                <a:tab pos="1255713" algn="l"/>
              </a:tabLst>
            </a:pPr>
            <a:endParaRPr lang="es-CO" b="1" dirty="0" smtClean="0"/>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Acandi  </a:t>
            </a:r>
            <a:r>
              <a:rPr lang="es-ES" b="1" dirty="0">
                <a:solidFill>
                  <a:schemeClr val="bg1"/>
                </a:solidFill>
              </a:rPr>
              <a:t>durante el 2015  </a:t>
            </a:r>
          </a:p>
        </p:txBody>
      </p:sp>
      <p:sp>
        <p:nvSpPr>
          <p:cNvPr id="2" name="1 CuadroTexto"/>
          <p:cNvSpPr txBox="1"/>
          <p:nvPr/>
        </p:nvSpPr>
        <p:spPr>
          <a:xfrm>
            <a:off x="286602" y="1323833"/>
            <a:ext cx="8516203" cy="3739485"/>
          </a:xfrm>
          <a:prstGeom prst="rect">
            <a:avLst/>
          </a:prstGeom>
          <a:noFill/>
        </p:spPr>
        <p:txBody>
          <a:bodyPr wrap="square" rtlCol="0">
            <a:spAutoFit/>
          </a:bodyPr>
          <a:lstStyle/>
          <a:p>
            <a:r>
              <a:rPr lang="es-CO" b="1" dirty="0" smtClean="0"/>
              <a:t>De la MP del Municipio </a:t>
            </a:r>
            <a:r>
              <a:rPr lang="es-CO" b="1" dirty="0"/>
              <a:t>de </a:t>
            </a:r>
            <a:r>
              <a:rPr lang="es-CO" b="1" dirty="0" smtClean="0"/>
              <a:t>Acandi del  CZ </a:t>
            </a:r>
            <a:r>
              <a:rPr lang="es-CO" b="1" dirty="0"/>
              <a:t>Riosucio </a:t>
            </a:r>
            <a:r>
              <a:rPr lang="es-CO" b="1" dirty="0" smtClean="0"/>
              <a:t>: </a:t>
            </a:r>
            <a:r>
              <a:rPr lang="es-CO" dirty="0" smtClean="0"/>
              <a:t>Realizada el 6 de agosto de 2015 se les sugirió hacer seguimiento a los siguientes compromisos:</a:t>
            </a:r>
            <a:endParaRPr lang="es-CO" dirty="0"/>
          </a:p>
          <a:p>
            <a:r>
              <a:rPr lang="es-CO" dirty="0"/>
              <a:t> </a:t>
            </a:r>
          </a:p>
          <a:p>
            <a:pPr marL="285750" lvl="0" indent="-285750">
              <a:buFont typeface="Arial" panose="020B0604020202020204" pitchFamily="34" charset="0"/>
              <a:buChar char="•"/>
            </a:pPr>
            <a:r>
              <a:rPr lang="es-CO" dirty="0"/>
              <a:t>Verificar se realice el  censo para la ampliación de cobertura del C.D.I de Acandi.  </a:t>
            </a:r>
          </a:p>
          <a:p>
            <a:pPr marL="285750" lvl="0" indent="-285750">
              <a:buFont typeface="Arial" panose="020B0604020202020204" pitchFamily="34" charset="0"/>
              <a:buChar char="•"/>
            </a:pPr>
            <a:r>
              <a:rPr lang="es-CO" dirty="0"/>
              <a:t>Verificar que se reporte  al ICBF la información de los adolescentes para ampliación de cupos de Generaciones con Bienestar. </a:t>
            </a:r>
          </a:p>
          <a:p>
            <a:pPr marL="285750" lvl="0" indent="-285750">
              <a:buFont typeface="Arial" panose="020B0604020202020204" pitchFamily="34" charset="0"/>
              <a:buChar char="•"/>
            </a:pPr>
            <a:r>
              <a:rPr lang="es-CO" dirty="0"/>
              <a:t>Verificar la realización de los COMPOS  y que se reporten  oportunamente las actas al </a:t>
            </a:r>
            <a:r>
              <a:rPr lang="es-CO" dirty="0" smtClean="0"/>
              <a:t>CZ.</a:t>
            </a:r>
            <a:r>
              <a:rPr lang="es-CO" dirty="0"/>
              <a:t>   </a:t>
            </a:r>
          </a:p>
          <a:p>
            <a:pPr marL="285750" lvl="0" indent="-285750">
              <a:buFont typeface="Arial" panose="020B0604020202020204" pitchFamily="34" charset="0"/>
              <a:buChar char="•"/>
            </a:pPr>
            <a:r>
              <a:rPr lang="es-CO" dirty="0"/>
              <a:t>Verificar que se active la Mesa de Participación de la niñez y la adolescencia ( gran reto</a:t>
            </a:r>
            <a:r>
              <a:rPr lang="es-CO" dirty="0" smtClean="0"/>
              <a:t>).</a:t>
            </a:r>
          </a:p>
          <a:p>
            <a:pPr marL="285750" lvl="0" indent="-285750">
              <a:buFont typeface="Arial" panose="020B0604020202020204" pitchFamily="34" charset="0"/>
              <a:buChar char="•"/>
            </a:pPr>
            <a:r>
              <a:rPr lang="es-CO" dirty="0" smtClean="0"/>
              <a:t>Garantizar </a:t>
            </a:r>
            <a:r>
              <a:rPr lang="es-CO" dirty="0"/>
              <a:t>que se revise las solicitudes municipales de  ampliación de cobertura y reportar al Nivel Regional ICBF.  </a:t>
            </a:r>
          </a:p>
          <a:p>
            <a:pPr marL="285750" indent="-285750">
              <a:lnSpc>
                <a:spcPct val="150000"/>
              </a:lnSpc>
              <a:buFont typeface="Arial" panose="020B0604020202020204" pitchFamily="34" charset="0"/>
              <a:buChar char="•"/>
            </a:pPr>
            <a:endParaRPr lang="es-CO" sz="1400" dirty="0"/>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3" y="87313"/>
            <a:ext cx="70857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a:t>
            </a:r>
            <a:r>
              <a:rPr lang="es-ES" sz="2000" b="1" dirty="0" smtClean="0">
                <a:solidFill>
                  <a:schemeClr val="bg1"/>
                </a:solidFill>
              </a:rPr>
              <a:t>la  MP  </a:t>
            </a:r>
            <a:r>
              <a:rPr lang="es-CO" sz="2000" b="1" dirty="0" smtClean="0">
                <a:solidFill>
                  <a:schemeClr val="bg1"/>
                </a:solidFill>
              </a:rPr>
              <a:t>del Municipio de Quibdó </a:t>
            </a:r>
          </a:p>
          <a:p>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3" y="1117340"/>
            <a:ext cx="8625385" cy="5801588"/>
          </a:xfrm>
          <a:prstGeom prst="rect">
            <a:avLst/>
          </a:prstGeom>
        </p:spPr>
        <p:txBody>
          <a:bodyPr wrap="square">
            <a:spAutoFit/>
          </a:bodyPr>
          <a:lstStyle/>
          <a:p>
            <a:r>
              <a:rPr lang="es-CO" b="1" dirty="0"/>
              <a:t>De la MP del municipio de  </a:t>
            </a:r>
            <a:r>
              <a:rPr lang="es-CO" b="1" dirty="0" smtClean="0"/>
              <a:t>Quibdó del CZ Quibdó realizada el 15 de septiembre de 2015 se les sugirió hacer seguimiento a los siguientes compromisos :</a:t>
            </a:r>
          </a:p>
          <a:p>
            <a:endParaRPr lang="es-CO" dirty="0"/>
          </a:p>
          <a:p>
            <a:pPr marL="285750" lvl="0" indent="-285750">
              <a:buFont typeface="Arial" panose="020B0604020202020204" pitchFamily="34" charset="0"/>
              <a:buChar char="•"/>
            </a:pPr>
            <a:r>
              <a:rPr lang="es-CO" sz="1500" dirty="0"/>
              <a:t>Verificar que se registren las peticiones en el Aplicativo SIM del ICBF para hacer seguimiento a los compromisos adquiridos en el evento de MP; El registro  en  el SIM se hace con el objetivo de dejar las evidencias en el aplicativo y captar los usuarios que demandan atención y  orientación del ICBF. </a:t>
            </a:r>
          </a:p>
          <a:p>
            <a:pPr marL="285750" lvl="0" indent="-285750">
              <a:buFont typeface="Arial" panose="020B0604020202020204" pitchFamily="34" charset="0"/>
              <a:buChar char="•"/>
            </a:pPr>
            <a:r>
              <a:rPr lang="es-CO" sz="1500" dirty="0"/>
              <a:t>Verificar que se realice la  capacitación  para conformar comités de veedurías para las modalidades de primera infancia.</a:t>
            </a:r>
          </a:p>
          <a:p>
            <a:pPr marL="285750" lvl="0" indent="-285750">
              <a:buFont typeface="Arial" panose="020B0604020202020204" pitchFamily="34" charset="0"/>
              <a:buChar char="•"/>
            </a:pPr>
            <a:r>
              <a:rPr lang="es-CO" sz="1500" dirty="0"/>
              <a:t>Garantizar que se realice  gestión y justificación técnica desde el Nivel Zonal y Regional ante el Nivel Nacional, para la apertura y ampliación de cupos para hogares Sustitutos.</a:t>
            </a:r>
          </a:p>
          <a:p>
            <a:pPr marL="285750" lvl="0" indent="-285750">
              <a:buFont typeface="Arial" panose="020B0604020202020204" pitchFamily="34" charset="0"/>
              <a:buChar char="•"/>
            </a:pPr>
            <a:r>
              <a:rPr lang="es-CO" sz="1500" dirty="0"/>
              <a:t>Verificar que se busquen  mecanismos de coordinación para que no se asignen niños, niñas y adolescentes  reinsertados a los hogares sustitutos, dado a que toda la familia sustituta se expone a riesgos en su seguridad e integridad personal y familiar y garantizar que se les brinde respuesta en otras modalidades de atención a esta población.. </a:t>
            </a:r>
          </a:p>
          <a:p>
            <a:pPr marL="285750" lvl="0" indent="-285750">
              <a:buFont typeface="Arial" panose="020B0604020202020204" pitchFamily="34" charset="0"/>
              <a:buChar char="•"/>
            </a:pPr>
            <a:r>
              <a:rPr lang="es-CO" sz="1500" dirty="0"/>
              <a:t>Verificar que se realice la gestión interinstitucional y con entes territoriales, para la creación de los hogares de paso para niños y niñas en situación de calle.</a:t>
            </a:r>
          </a:p>
          <a:p>
            <a:pPr marL="285750" lvl="0" indent="-285750">
              <a:buFont typeface="Arial" panose="020B0604020202020204" pitchFamily="34" charset="0"/>
              <a:buChar char="•"/>
            </a:pPr>
            <a:r>
              <a:rPr lang="es-CO" sz="1500" dirty="0"/>
              <a:t>Garantizar que se haga la respectiva gestión para que los niños y adolescentes discapacitados, sean atendidos en instituciones especializadas. </a:t>
            </a:r>
          </a:p>
          <a:p>
            <a:pPr marL="285750" lvl="0" indent="-285750">
              <a:buFont typeface="Arial" panose="020B0604020202020204" pitchFamily="34" charset="0"/>
              <a:buChar char="•"/>
            </a:pPr>
            <a:r>
              <a:rPr lang="es-CO" sz="1500" dirty="0"/>
              <a:t>Verificar que se eleve la consulta ante el Nivel Nacional ICBF, para que se les reconozcan a las madres sustitutas, el salario mínimo como lo hacen en los hogares comunitarios tengan o no cobertura completa, ya que los NNA permanecen las veinticuatro horas con ellos y los enseres que estos dañan no son reconocidos por el Instituto.</a:t>
            </a:r>
          </a:p>
          <a:p>
            <a:r>
              <a:rPr lang="es-CO" sz="1400" b="1" dirty="0" smtClean="0"/>
              <a:t>.</a:t>
            </a:r>
            <a:endParaRPr lang="es-CO" sz="1400" dirty="0"/>
          </a:p>
          <a:p>
            <a:endParaRPr lang="es-CO" dirty="0"/>
          </a:p>
        </p:txBody>
      </p:sp>
    </p:spTree>
    <p:extLst>
      <p:ext uri="{BB962C8B-B14F-4D97-AF65-F5344CB8AC3E}">
        <p14:creationId xmlns:p14="http://schemas.microsoft.com/office/powerpoint/2010/main" val="145811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150123" y="87313"/>
            <a:ext cx="70857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a:t>
            </a:r>
            <a:r>
              <a:rPr lang="es-ES" sz="2000" b="1" dirty="0" smtClean="0">
                <a:solidFill>
                  <a:schemeClr val="bg1"/>
                </a:solidFill>
              </a:rPr>
              <a:t>la  MP  </a:t>
            </a:r>
            <a:r>
              <a:rPr lang="es-CO" sz="2000" b="1" dirty="0" smtClean="0">
                <a:solidFill>
                  <a:schemeClr val="bg1"/>
                </a:solidFill>
              </a:rPr>
              <a:t>del Municipio de Nuqui </a:t>
            </a:r>
          </a:p>
          <a:p>
            <a:r>
              <a:rPr lang="es-ES" sz="2000" b="1" dirty="0" smtClean="0">
                <a:solidFill>
                  <a:schemeClr val="bg1"/>
                </a:solidFill>
              </a:rPr>
              <a:t>durante </a:t>
            </a:r>
            <a:r>
              <a:rPr lang="es-ES" sz="2000" b="1" dirty="0">
                <a:solidFill>
                  <a:schemeClr val="bg1"/>
                </a:solidFill>
              </a:rPr>
              <a:t>el 2015  </a:t>
            </a:r>
          </a:p>
        </p:txBody>
      </p:sp>
      <p:sp>
        <p:nvSpPr>
          <p:cNvPr id="3" name="2 CuadroTexto"/>
          <p:cNvSpPr txBox="1"/>
          <p:nvPr/>
        </p:nvSpPr>
        <p:spPr>
          <a:xfrm>
            <a:off x="300251" y="1282890"/>
            <a:ext cx="8256895" cy="4247317"/>
          </a:xfrm>
          <a:prstGeom prst="rect">
            <a:avLst/>
          </a:prstGeom>
          <a:noFill/>
        </p:spPr>
        <p:txBody>
          <a:bodyPr wrap="square" rtlCol="0">
            <a:spAutoFit/>
          </a:bodyPr>
          <a:lstStyle>
            <a:defPPr>
              <a:defRPr lang="es-CO"/>
            </a:defPPr>
            <a:lvl1pPr>
              <a:defRPr b="1"/>
            </a:lvl1pPr>
          </a:lstStyle>
          <a:p>
            <a:r>
              <a:rPr lang="es-CO" dirty="0"/>
              <a:t>De la MP del municipio de Nuquí del CZ Bahía Solano  </a:t>
            </a:r>
            <a:r>
              <a:rPr lang="es-CO" b="0" dirty="0"/>
              <a:t>realizada el 18 de septiembre se les sugirió hacer seguimiento a los siguientes compromisos:</a:t>
            </a:r>
          </a:p>
          <a:p>
            <a:r>
              <a:rPr lang="es-CO" b="0" dirty="0"/>
              <a:t> </a:t>
            </a:r>
          </a:p>
          <a:p>
            <a:pPr marL="285750" indent="-285750">
              <a:buFont typeface="Arial" panose="020B0604020202020204" pitchFamily="34" charset="0"/>
              <a:buChar char="•"/>
            </a:pPr>
            <a:r>
              <a:rPr lang="es-CO" b="0" dirty="0"/>
              <a:t>Garantizar que se entregue  al </a:t>
            </a:r>
            <a:r>
              <a:rPr lang="es-CO" b="0" dirty="0" smtClean="0"/>
              <a:t>Centro Zonal</a:t>
            </a:r>
            <a:r>
              <a:rPr lang="es-CO" b="0" dirty="0"/>
              <a:t>, censo actualizado y registro civil de los niños , niñas y adolescentes  en las diferentes comunidades indígenas con edades de 6 meses a 4 años y 11  meses </a:t>
            </a:r>
          </a:p>
          <a:p>
            <a:pPr marL="285750" indent="-285750">
              <a:buFont typeface="Arial" panose="020B0604020202020204" pitchFamily="34" charset="0"/>
              <a:buChar char="•"/>
            </a:pPr>
            <a:r>
              <a:rPr lang="es-CO" b="0" dirty="0"/>
              <a:t>Verificar que se envíe censo de los aspirantes al programa Hogar Gestor, al centro zonal  </a:t>
            </a:r>
          </a:p>
          <a:p>
            <a:pPr marL="285750" indent="-285750">
              <a:buFont typeface="Arial" panose="020B0604020202020204" pitchFamily="34" charset="0"/>
              <a:buChar char="•"/>
            </a:pPr>
            <a:r>
              <a:rPr lang="es-CO" b="0" dirty="0"/>
              <a:t>Verificar que se oficie  al ente territorial y a la comisaria de familia sobre los casos de desnutrición denunciados en aras que se inicie un proceso de restablecimiento de derecho a favor de dichos menores.</a:t>
            </a:r>
          </a:p>
          <a:p>
            <a:pPr marL="285750" indent="-285750">
              <a:buFont typeface="Arial" panose="020B0604020202020204" pitchFamily="34" charset="0"/>
              <a:buChar char="•"/>
            </a:pPr>
            <a:r>
              <a:rPr lang="es-CO" b="0" dirty="0"/>
              <a:t>Garantizar que se dé a conocer al  Subintendente de Policía del Municipio de Nuqui, sobre la situación de los Niños, Niñas y Adolescente de dicho municipio en aras que se inicien acciones de Garantía de derecho a favor de los mismos.    </a:t>
            </a:r>
          </a:p>
          <a:p>
            <a:pPr marL="285750" indent="-285750">
              <a:buFont typeface="Arial" panose="020B0604020202020204" pitchFamily="34" charset="0"/>
              <a:buChar char="•"/>
            </a:pPr>
            <a:endParaRPr lang="es-CO" b="0" dirty="0"/>
          </a:p>
        </p:txBody>
      </p:sp>
    </p:spTree>
    <p:extLst>
      <p:ext uri="{BB962C8B-B14F-4D97-AF65-F5344CB8AC3E}">
        <p14:creationId xmlns:p14="http://schemas.microsoft.com/office/powerpoint/2010/main" val="263547612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1932</Words>
  <Application>Microsoft Office PowerPoint</Application>
  <PresentationFormat>Presentación en pantalla (4:3)</PresentationFormat>
  <Paragraphs>135</Paragraphs>
  <Slides>14</Slides>
  <Notes>0</Notes>
  <HiddenSlides>0</HiddenSlides>
  <MMClips>0</MMClips>
  <ScaleCrop>false</ScaleCrop>
  <HeadingPairs>
    <vt:vector size="4" baseType="variant">
      <vt:variant>
        <vt:lpstr>Tema</vt:lpstr>
      </vt:variant>
      <vt:variant>
        <vt:i4>2</vt:i4>
      </vt:variant>
      <vt:variant>
        <vt:lpstr>Títulos de diapositiva</vt:lpstr>
      </vt:variant>
      <vt:variant>
        <vt:i4>14</vt:i4>
      </vt:variant>
    </vt:vector>
  </HeadingPairs>
  <TitlesOfParts>
    <vt:vector size="16"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28</cp:revision>
  <dcterms:created xsi:type="dcterms:W3CDTF">2015-01-29T14:27:26Z</dcterms:created>
  <dcterms:modified xsi:type="dcterms:W3CDTF">2015-12-21T15:17:23Z</dcterms:modified>
</cp:coreProperties>
</file>