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1" r:id="rId5"/>
    <p:sldId id="261" r:id="rId6"/>
    <p:sldId id="259" r:id="rId7"/>
    <p:sldId id="258" r:id="rId8"/>
    <p:sldId id="260" r:id="rId9"/>
    <p:sldId id="266" r:id="rId10"/>
    <p:sldId id="269" r:id="rId11"/>
    <p:sldId id="279" r:id="rId12"/>
    <p:sldId id="280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32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8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7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240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89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3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8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7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6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8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20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/>
              <a:t>27/01/2016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5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-286603" y="164147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3200" dirty="0">
                <a:solidFill>
                  <a:schemeClr val="bg1"/>
                </a:solidFill>
              </a:rPr>
              <a:t>RENDICION DE CUENTAS Y MESAS PUBLICAS </a:t>
            </a:r>
            <a:endParaRPr lang="es-CO" sz="3200" dirty="0" smtClean="0">
              <a:solidFill>
                <a:schemeClr val="bg1"/>
              </a:solidFill>
            </a:endParaRPr>
          </a:p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REGIONAL  CESAR 2015 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248" y="1116226"/>
            <a:ext cx="8297839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Participación </a:t>
            </a:r>
            <a:r>
              <a:rPr lang="es-CO" sz="1600" dirty="0"/>
              <a:t>activa de usuarios de los programas.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Cumplimiento </a:t>
            </a:r>
            <a:r>
              <a:rPr lang="es-CO" sz="1600" dirty="0"/>
              <a:t>de la meta establecida por la regional para el desarrollo de los cinco eventos (4 MP y la RPC Regional).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Capacidad </a:t>
            </a:r>
            <a:r>
              <a:rPr lang="es-CO" sz="1600" dirty="0"/>
              <a:t>de respuesta de los equipos zonales ante el inconveniente de no contar con recursos de logística para los dos primeros eventos.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Cumplimiento </a:t>
            </a:r>
            <a:r>
              <a:rPr lang="es-CO" sz="1600" dirty="0"/>
              <a:t>del 100% de los compromisos  en las fechas establecidas.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Para </a:t>
            </a:r>
            <a:r>
              <a:rPr lang="es-CO" sz="1600" dirty="0"/>
              <a:t>todos los eventos MP y RPC existe la apropiación de los enlaces y referentes de macro procesos  para acompañar los ejercicios y brindar el apoyo necesario en el momento requerido.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Las </a:t>
            </a:r>
            <a:r>
              <a:rPr lang="es-CO" sz="1600" dirty="0"/>
              <a:t>actividades de las  MP y RPC se realizan en un ambiente que permite la participación activa de la comunidad usuaria de los servicios e incluso de la comunidad en general, ello permite fortalecer los programas, escuchar las inquietudes y despejar las dudas que se tengan frente a la prestación de los servicios</a:t>
            </a:r>
            <a:r>
              <a:rPr lang="es-CO" sz="1600" dirty="0" smtClean="0"/>
              <a:t>.</a:t>
            </a:r>
            <a:r>
              <a:rPr lang="es-CO" sz="1600" dirty="0"/>
              <a:t> </a:t>
            </a:r>
            <a:endParaRPr lang="es-CO" sz="1600" dirty="0" smtClean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CO" sz="1600" b="1" dirty="0" smtClean="0"/>
              <a:t>Dificultades: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La inasistencia de algunas personas invitadas a los ejercicios, el no contar con recursos a tiempo para la realización de todos los eventos programados.</a:t>
            </a:r>
          </a:p>
          <a:p>
            <a:r>
              <a:rPr lang="es-CO" sz="1600" dirty="0"/>
              <a:t> 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CO" sz="1600" dirty="0" smtClean="0"/>
              <a:t> </a:t>
            </a:r>
            <a:r>
              <a:rPr lang="es-CO" sz="1600" dirty="0"/>
              <a:t> </a:t>
            </a:r>
          </a:p>
          <a:p>
            <a:pPr algn="just"/>
            <a:endParaRPr lang="es-CO" sz="1600" dirty="0"/>
          </a:p>
        </p:txBody>
      </p:sp>
      <p:sp>
        <p:nvSpPr>
          <p:cNvPr id="3" name="2 Rectángulo"/>
          <p:cNvSpPr/>
          <p:nvPr/>
        </p:nvSpPr>
        <p:spPr>
          <a:xfrm>
            <a:off x="715280" y="280472"/>
            <a:ext cx="4196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Logros de esta  Meta   en Cesar </a:t>
            </a:r>
          </a:p>
        </p:txBody>
      </p:sp>
    </p:spTree>
    <p:extLst>
      <p:ext uri="{BB962C8B-B14F-4D97-AF65-F5344CB8AC3E}">
        <p14:creationId xmlns:p14="http://schemas.microsoft.com/office/powerpoint/2010/main" val="131294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9558" y="1282890"/>
            <a:ext cx="20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dirty="0" smtClean="0">
                <a:solidFill>
                  <a:schemeClr val="bg1"/>
                </a:solidFill>
              </a:rPr>
              <a:t>Dificultades </a:t>
            </a:r>
            <a:r>
              <a:rPr lang="es-CO" b="1" dirty="0">
                <a:solidFill>
                  <a:schemeClr val="bg1"/>
                </a:solidFill>
              </a:rPr>
              <a:t>: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2012" y="1132765"/>
            <a:ext cx="865268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s-CO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O" dirty="0"/>
              <a:t>Fortalecer el proceso de las convocatorias en los territorios.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O" dirty="0"/>
              <a:t>Asignación de recursos logísticos  con suficiente antelación y se pueda contar con recursos para divulgación radial y por medios escritos que existan en las localidades.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O" dirty="0"/>
              <a:t>Coordinar con mucha antelación con el operador logístico para concertar  temas como lugar, espacios, equipos audiovisuales, refrigerios.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O" dirty="0"/>
              <a:t>Permitir la participación de los  Niños, Niñas y Adolescentes, en las MP  para que desde ellos se pueda mejorar  calidad de la atención y cualifica mejor el servicio.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O" dirty="0"/>
              <a:t>Realizar Mesas públicas con mayor acercamiento a la comunidad.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O" dirty="0"/>
              <a:t>Descentralizar  la RPC es decir realizarlas fuera de la ciudad capital para garantizar la participación masiva de la comunidad.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O" dirty="0"/>
              <a:t>En las MP y la RPC  contar con la participación activa de los grupos con enfoque diferencial.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CO" dirty="0"/>
          </a:p>
        </p:txBody>
      </p:sp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63773" y="248726"/>
            <a:ext cx="7072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b="1" dirty="0" smtClean="0">
                <a:solidFill>
                  <a:schemeClr val="bg1"/>
                </a:solidFill>
              </a:rPr>
              <a:t>Proyecciones de la Regional  Cesar   </a:t>
            </a:r>
            <a:r>
              <a:rPr lang="es-ES" b="1" dirty="0" smtClean="0">
                <a:solidFill>
                  <a:schemeClr val="bg1"/>
                </a:solidFill>
              </a:rPr>
              <a:t>2016 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6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98212" y="87313"/>
            <a:ext cx="6837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b="1" dirty="0" smtClean="0">
                <a:solidFill>
                  <a:schemeClr val="bg1"/>
                </a:solidFill>
              </a:rPr>
              <a:t>Avances de la meta de Rendición </a:t>
            </a:r>
            <a:r>
              <a:rPr lang="es-CO" b="1" dirty="0">
                <a:solidFill>
                  <a:schemeClr val="bg1"/>
                </a:solidFill>
              </a:rPr>
              <a:t>de Cuentas y Mesas Públicas Regional </a:t>
            </a:r>
            <a:r>
              <a:rPr lang="es-CO" b="1" dirty="0" smtClean="0">
                <a:solidFill>
                  <a:schemeClr val="bg1"/>
                </a:solidFill>
              </a:rPr>
              <a:t>Cesar 2015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5 Marcador de contenido"/>
          <p:cNvSpPr txBox="1">
            <a:spLocks/>
          </p:cNvSpPr>
          <p:nvPr/>
        </p:nvSpPr>
        <p:spPr bwMode="auto">
          <a:xfrm>
            <a:off x="214282" y="1132487"/>
            <a:ext cx="864399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La  Regional Cesar en el 2015 programó y realizó  1 evento de Rendición de cuentas y  4  mesas publicas.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El evento de rendición de cuentas lo realizaron el 25  de noviembre y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participaron un total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128    personas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los cuales 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29 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representantes de las OG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45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de las ONG y  actores que representan a la comunidad y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54 actores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que representan entidades de control social y veedurías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ciudadanas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. 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Los 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Centros </a:t>
            </a: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Zonales de la Regional Cesar realizaron 4  MP  e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n las mesas publicas participaron un total de 223 personas  de los cuales  74 actores representantes de las OG 120 actores de las ONG y actores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que representan a la comunidad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y 29 , actores que representan entidades de control social y veedurías ciudadanas. 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4  MP reportadas, el 100% de las MP se hicieron  sobre  Primera infancia.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El porcentaje de ejecución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total de la Regional a la fecha es del 100</a:t>
            </a:r>
            <a:r>
              <a:rPr lang="es-ES" altLang="es-CO" sz="1200" b="1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%. </a:t>
            </a:r>
            <a:endParaRPr lang="es-ES" altLang="es-CO" sz="1200" b="1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 la Regional Cesar se le ha venido insistiendo que tengan en medio físico y magnético todas las evidencias y soportes de estos eventos, los cuales han compartido.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La Regional Cesar ha reportado el 100% de las guías de seguimiento a cumplimiento de compromisos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Entregaron aportes a la evaluación de la meta y al final de la presentación se compartirán lo logros  dificultades y proyecciones  </a:t>
            </a: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O" sz="1200" dirty="0">
              <a:solidFill>
                <a:prstClr val="black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marL="457200" indent="-457200" algn="just" defTabSz="457200" fontAlgn="base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s-CO" sz="1200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  </a:t>
            </a:r>
            <a:endParaRPr lang="es-CO" sz="1200" b="1" dirty="0">
              <a:solidFill>
                <a:prstClr val="black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marL="457200" indent="-457200" algn="just" defTabSz="457200" fontAlgn="base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4657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898" y="1446662"/>
            <a:ext cx="848890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Verificar que se haga  acompañamiento en la formación a las comunidades indígenas,  aunando esfuerzos y con apoyos de recursos.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Verificar con  el señor alcalde que se resuelva el tema  la carencia de los profesores en las comunidades indígenas.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Volver a insistir en la ampliación de coberturas para niños, niñas yukpas y wiwas.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Verificar que se levante la memoria histórica, para fortalecer la identidad cultural de las comunidades indígenas.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Garantizar que el ICBF  atienda  casos de depresión en NNA, abuso escolar, bulín en las Instituciones educativas.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Garantizar que se continúe con la intervención   a familias indígenas en riesgo.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Verificar que se haga seguimiento a los casos reportados por la comunidad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itchFamily="34" charset="0"/>
              </a:rPr>
              <a:t>Verificar que se haga seguimiento a los 200 NNA en condición de Discapacidad.</a:t>
            </a: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altLang="es-CO" sz="15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/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2830" y="177421"/>
            <a:ext cx="671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proyecciones generales  a  la Cesar le correspondió  para el 2015 enfatizar en los siguientes aspectos :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" y="4840027"/>
            <a:ext cx="6114196" cy="128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CO" sz="3200" dirty="0">
                <a:solidFill>
                  <a:srgbClr val="595959"/>
                </a:solidFill>
              </a:rPr>
              <a:t>Compromisos de las </a:t>
            </a:r>
            <a:r>
              <a:rPr lang="es-CO" sz="3200" dirty="0" smtClean="0">
                <a:solidFill>
                  <a:srgbClr val="595959"/>
                </a:solidFill>
              </a:rPr>
              <a:t>MP por Cada </a:t>
            </a:r>
            <a:r>
              <a:rPr lang="es-CO" sz="3200" dirty="0">
                <a:solidFill>
                  <a:srgbClr val="595959"/>
                </a:solidFill>
              </a:rPr>
              <a:t>CZ </a:t>
            </a:r>
            <a:r>
              <a:rPr lang="es-CO" sz="3200" dirty="0" smtClean="0">
                <a:solidFill>
                  <a:srgbClr val="595959"/>
                </a:solidFill>
              </a:rPr>
              <a:t> </a:t>
            </a:r>
            <a:r>
              <a:rPr lang="es-CO" sz="3200" dirty="0">
                <a:solidFill>
                  <a:srgbClr val="595959"/>
                </a:solidFill>
              </a:rPr>
              <a:t>y la </a:t>
            </a:r>
            <a:r>
              <a:rPr lang="es-CO" sz="3200" dirty="0" smtClean="0">
                <a:solidFill>
                  <a:srgbClr val="595959"/>
                </a:solidFill>
              </a:rPr>
              <a:t>RPC </a:t>
            </a:r>
            <a:r>
              <a:rPr lang="es-CO" sz="3200" dirty="0">
                <a:solidFill>
                  <a:srgbClr val="595959"/>
                </a:solidFill>
              </a:rPr>
              <a:t>de </a:t>
            </a:r>
            <a:r>
              <a:rPr lang="es-CO" sz="3200" dirty="0" smtClean="0">
                <a:solidFill>
                  <a:srgbClr val="595959"/>
                </a:solidFill>
              </a:rPr>
              <a:t>la Regional Cesar2015 </a:t>
            </a:r>
            <a:endParaRPr lang="es-ES" sz="3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0" y="87312"/>
            <a:ext cx="704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Compromisos adquiridos en la MP </a:t>
            </a:r>
            <a:r>
              <a:rPr lang="es-CO" b="1" dirty="0" smtClean="0">
                <a:solidFill>
                  <a:schemeClr val="bg1"/>
                </a:solidFill>
              </a:rPr>
              <a:t>del Municipio </a:t>
            </a:r>
            <a:r>
              <a:rPr lang="es-CO" b="1" dirty="0">
                <a:solidFill>
                  <a:schemeClr val="bg1"/>
                </a:solidFill>
              </a:rPr>
              <a:t>El </a:t>
            </a:r>
            <a:r>
              <a:rPr lang="es-CO" b="1" dirty="0" smtClean="0">
                <a:solidFill>
                  <a:schemeClr val="bg1"/>
                </a:solidFill>
              </a:rPr>
              <a:t>Paso   </a:t>
            </a:r>
            <a:r>
              <a:rPr lang="es-ES" b="1" dirty="0" smtClean="0">
                <a:solidFill>
                  <a:schemeClr val="bg1"/>
                </a:solidFill>
              </a:rPr>
              <a:t>durante el 2015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1069" y="1314093"/>
            <a:ext cx="8639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u="sng" dirty="0" smtClean="0"/>
              <a:t>De la MP  del Municipio </a:t>
            </a:r>
            <a:r>
              <a:rPr lang="es-CO" sz="1700" b="1" u="sng" dirty="0"/>
              <a:t>El </a:t>
            </a:r>
            <a:r>
              <a:rPr lang="es-CO" sz="1700" b="1" u="sng" dirty="0" smtClean="0"/>
              <a:t>Paso del CZ </a:t>
            </a:r>
            <a:r>
              <a:rPr lang="es-CO" sz="1600" b="1" u="sng" dirty="0" smtClean="0"/>
              <a:t> Chiriguaná </a:t>
            </a:r>
            <a:r>
              <a:rPr lang="es-CO" sz="1700" dirty="0" smtClean="0"/>
              <a:t>realizada el 16 de junio se sugirió </a:t>
            </a:r>
            <a:r>
              <a:rPr lang="es-CO" sz="1600" dirty="0" smtClean="0"/>
              <a:t>hacer </a:t>
            </a:r>
            <a:r>
              <a:rPr lang="es-CO" sz="1600" dirty="0"/>
              <a:t>seguimiento al cumplimiento  los siguientes  compromisos :  	</a:t>
            </a:r>
            <a:endParaRPr lang="es-CO" sz="1600" dirty="0" smtClean="0"/>
          </a:p>
          <a:p>
            <a:endParaRPr lang="es-CO" sz="1600" dirty="0" smtClean="0"/>
          </a:p>
          <a:p>
            <a:endParaRPr lang="es-CO" sz="1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Verificar </a:t>
            </a:r>
            <a:r>
              <a:rPr lang="es-CO" sz="1600" dirty="0"/>
              <a:t>que se realice la reunión de los  operadores con las profesionales del sistema de información Cuéntame, para  corregir la situación de concurrencia de los programas y servicios de primera infancia  en el municipio.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Verificar </a:t>
            </a:r>
            <a:r>
              <a:rPr lang="es-CO" sz="1600" dirty="0"/>
              <a:t>que se socialice al interior de los trabajadores de las Asociaciones, CDI y padres de familia, la importancia, valor nutritivo y uso correcto de la Bienestarina.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Verificar </a:t>
            </a:r>
            <a:r>
              <a:rPr lang="es-CO" sz="1600" dirty="0"/>
              <a:t>que se realicen las Jornadas de depuración y ubicación de los Usuarios en las EAS donde realmente son atendidos y garantizar que se haga entrega de los respectivos soportes.</a:t>
            </a:r>
          </a:p>
          <a:p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43597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398463" y="87313"/>
            <a:ext cx="6837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</a:t>
            </a:r>
            <a:r>
              <a:rPr lang="es-ES" b="1" dirty="0" smtClean="0">
                <a:solidFill>
                  <a:schemeClr val="bg1"/>
                </a:solidFill>
              </a:rPr>
              <a:t>la   MP  </a:t>
            </a:r>
            <a:r>
              <a:rPr lang="es-CO" b="1" dirty="0" smtClean="0">
                <a:solidFill>
                  <a:schemeClr val="bg1"/>
                </a:solidFill>
              </a:rPr>
              <a:t>del </a:t>
            </a:r>
            <a:r>
              <a:rPr lang="es-CO" b="1" dirty="0">
                <a:solidFill>
                  <a:schemeClr val="bg1"/>
                </a:solidFill>
              </a:rPr>
              <a:t>Municipio  </a:t>
            </a:r>
            <a:r>
              <a:rPr lang="es-CO" b="1" dirty="0" smtClean="0">
                <a:solidFill>
                  <a:schemeClr val="bg1"/>
                </a:solidFill>
              </a:rPr>
              <a:t>Codazzi </a:t>
            </a:r>
            <a:r>
              <a:rPr lang="es-ES" b="1" dirty="0" smtClean="0">
                <a:solidFill>
                  <a:schemeClr val="bg1"/>
                </a:solidFill>
              </a:rPr>
              <a:t>durante 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8462" y="1282890"/>
            <a:ext cx="83906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 smtClean="0"/>
              <a:t>De la MP del Municipio Codazzi del </a:t>
            </a:r>
            <a:r>
              <a:rPr lang="es-CO" b="1" u="sng" dirty="0"/>
              <a:t>CZ </a:t>
            </a:r>
            <a:r>
              <a:rPr lang="es-CO" b="1" u="sng" dirty="0" smtClean="0"/>
              <a:t>Codazzi </a:t>
            </a:r>
            <a:r>
              <a:rPr lang="es-CO" b="1" dirty="0" smtClean="0"/>
              <a:t>realizada el 14 de julio  </a:t>
            </a:r>
            <a:r>
              <a:rPr lang="es-CO" dirty="0" smtClean="0"/>
              <a:t>los </a:t>
            </a:r>
            <a:r>
              <a:rPr lang="es-CO" dirty="0"/>
              <a:t>siguientes fueron los compromisos </a:t>
            </a:r>
            <a:r>
              <a:rPr lang="es-CO" dirty="0" smtClean="0"/>
              <a:t>adquiridos</a:t>
            </a:r>
            <a:r>
              <a:rPr lang="es-CO" dirty="0"/>
              <a:t>: </a:t>
            </a:r>
            <a:r>
              <a:rPr lang="es-CO" dirty="0" smtClean="0"/>
              <a:t> </a:t>
            </a:r>
            <a:r>
              <a:rPr lang="es-CO" dirty="0"/>
              <a:t>	</a:t>
            </a:r>
            <a:endParaRPr lang="es-CO" dirty="0" smtClean="0"/>
          </a:p>
          <a:p>
            <a:endParaRPr lang="es-CO" sz="16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Verificar </a:t>
            </a:r>
            <a:r>
              <a:rPr lang="es-CO" sz="1600" dirty="0"/>
              <a:t>que se socialice  al interior de los trabajadores de las Asociaciones, CDI y padres de familia, la importancia, valor nutritivo y uso correcto de la Bienestarina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reproduzcan  las cartillas "La Bienestarina un Recurso Sagrado" y garantizar la entrega a los  responsables de puntos para programar actividades de capacitación.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realicen las visitas de supervisión a Unidades de Servicio con el fin de revisar la cantidad de bienestarina empleada.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realicen  las fumigaciones a las bodegas de los CDI Manos Unidas, APSEFACOM y Nuevo Horizonte con base en el plan y cronograma definido.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reciclen  los costales de Bienestarina con el objeto de disminuir la contaminación ambiental, reutilizándolos en lo que consideren pertinente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implemente la  estrategia de Fiesta la Lectura en las actividades con niños y niñas.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realicen las actividades para la inclusión de los padres de familia en las actividades con los niños y las niñas dentro de la Estrategia.</a:t>
            </a:r>
          </a:p>
        </p:txBody>
      </p:sp>
    </p:spTree>
    <p:extLst>
      <p:ext uri="{BB962C8B-B14F-4D97-AF65-F5344CB8AC3E}">
        <p14:creationId xmlns:p14="http://schemas.microsoft.com/office/powerpoint/2010/main" val="23182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50126" y="77575"/>
            <a:ext cx="6837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la  </a:t>
            </a:r>
            <a:r>
              <a:rPr lang="es-ES" b="1" dirty="0" smtClean="0">
                <a:solidFill>
                  <a:schemeClr val="bg1"/>
                </a:solidFill>
              </a:rPr>
              <a:t>MP  </a:t>
            </a:r>
            <a:r>
              <a:rPr lang="es-CO" b="1" dirty="0" smtClean="0">
                <a:solidFill>
                  <a:schemeClr val="bg1"/>
                </a:solidFill>
              </a:rPr>
              <a:t>del Municipio Valledupar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45660" y="1091821"/>
            <a:ext cx="832513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/>
              <a:t>De la </a:t>
            </a:r>
            <a:r>
              <a:rPr lang="es-CO" b="1" u="sng" dirty="0" smtClean="0"/>
              <a:t>MP Valledupar del </a:t>
            </a:r>
            <a:r>
              <a:rPr lang="es-CO" b="1" u="sng" dirty="0"/>
              <a:t>C.Z V/par </a:t>
            </a:r>
            <a:r>
              <a:rPr lang="es-CO" b="1" u="sng" dirty="0" smtClean="0"/>
              <a:t>1-2 realizada </a:t>
            </a:r>
            <a:r>
              <a:rPr lang="es-CO" b="1" u="sng" dirty="0"/>
              <a:t>el </a:t>
            </a:r>
            <a:r>
              <a:rPr lang="es-CO" b="1" u="sng" dirty="0" smtClean="0"/>
              <a:t>20  de agosto  </a:t>
            </a:r>
            <a:r>
              <a:rPr lang="es-CO" b="1" dirty="0" smtClean="0"/>
              <a:t>se sugirió hacer seguimiento a los siguientes compromisos : </a:t>
            </a:r>
            <a:r>
              <a:rPr lang="fr-FR" b="1" dirty="0"/>
              <a:t>	</a:t>
            </a:r>
            <a:endParaRPr lang="fr-FR" b="1" dirty="0" smtClean="0"/>
          </a:p>
          <a:p>
            <a:endParaRPr lang="es-CO" b="1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Verificar </a:t>
            </a:r>
            <a:r>
              <a:rPr lang="es-CO" sz="1600" dirty="0"/>
              <a:t>que se dé a conocer a operadores de CDI sobre inversión a primera infancia en el Municipio.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presente solicitud  ante el CZ y la Regional  de aumento de cobertura con los requisitos necesarios para que desde el nivel nacional  se tenga en cuenta solicitud en las metas 2016.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el CZ  Valledupar 1  envíe oficio a la policía de infancia y adolescencia  solicitando  apoyo y vigilancia a CDI ubicados en sectores de alta  inseguridad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Garantizar que se brinde  mayor apoyo, asistencia tecnica  y acompañamiento a usuarios y empleados de CDI cuando estos lo soliciten.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solicite de manera oficial a la Alcaldía de Valledupar la inversión realizada con los recursos CONPES 152 Y 162.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los Representantes Legales de operadores de CDI continúen con  el  fortaleciendo  de su gestión en torno a esta  modalidad.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CO" b="1" dirty="0" smtClean="0"/>
          </a:p>
          <a:p>
            <a:endParaRPr lang="es-CO" b="1" dirty="0"/>
          </a:p>
          <a:p>
            <a:endParaRPr lang="es-CO" b="1" dirty="0" smtClean="0"/>
          </a:p>
          <a:p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2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Compromisos adquiridos en la  MP  </a:t>
            </a:r>
            <a:r>
              <a:rPr lang="es-CO" sz="2000" b="1" dirty="0" smtClean="0">
                <a:solidFill>
                  <a:schemeClr val="bg1"/>
                </a:solidFill>
              </a:rPr>
              <a:t>del </a:t>
            </a:r>
            <a:r>
              <a:rPr lang="es-CO" sz="2000" b="1" dirty="0">
                <a:solidFill>
                  <a:schemeClr val="bg1"/>
                </a:solidFill>
              </a:rPr>
              <a:t>Municipio San Alberto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064525"/>
            <a:ext cx="8529851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/>
              <a:t>De la MP del Municipio San </a:t>
            </a:r>
            <a:r>
              <a:rPr lang="es-CO" sz="1600" b="1" u="sng" dirty="0" smtClean="0"/>
              <a:t>Alberto del   </a:t>
            </a:r>
            <a:r>
              <a:rPr lang="pt-BR" sz="1600" b="1" u="sng" dirty="0"/>
              <a:t>Centro Zonal </a:t>
            </a:r>
            <a:r>
              <a:rPr lang="pt-BR" sz="1600" b="1" u="sng" dirty="0" smtClean="0"/>
              <a:t>Agua chica </a:t>
            </a:r>
            <a:r>
              <a:rPr lang="es-CO" sz="1600" dirty="0" smtClean="0"/>
              <a:t>realizada </a:t>
            </a:r>
            <a:r>
              <a:rPr lang="es-CO" sz="1600" dirty="0"/>
              <a:t>el </a:t>
            </a:r>
            <a:r>
              <a:rPr lang="es-CO" sz="1600" dirty="0" smtClean="0"/>
              <a:t>25  de septiembre </a:t>
            </a:r>
            <a:r>
              <a:rPr lang="es-CO" sz="1600" b="1" dirty="0" smtClean="0"/>
              <a:t>  </a:t>
            </a:r>
            <a:r>
              <a:rPr lang="es-CO" sz="1600" dirty="0" smtClean="0"/>
              <a:t>los </a:t>
            </a:r>
            <a:r>
              <a:rPr lang="es-CO" sz="1600" dirty="0"/>
              <a:t>siguientes fueron los compromisos </a:t>
            </a:r>
            <a:r>
              <a:rPr lang="es-CO" sz="1600" dirty="0" smtClean="0"/>
              <a:t>adquiridos </a:t>
            </a:r>
            <a:r>
              <a:rPr lang="es-CO" sz="1600" dirty="0"/>
              <a:t>:   	</a:t>
            </a:r>
            <a:endParaRPr lang="es-CO" sz="1600" dirty="0" smtClean="0"/>
          </a:p>
          <a:p>
            <a:pPr algn="just"/>
            <a:endParaRPr lang="es-CO" sz="1600" b="1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Verificar </a:t>
            </a:r>
            <a:r>
              <a:rPr lang="es-ES" sz="1600" dirty="0"/>
              <a:t>que se articulen  acciones con  entidades del SNBF para cualificar los procesos de atención y la corresponsabilidad con los padres de familia, Administración Municipal y otras entidades oficiales y privadas</a:t>
            </a:r>
            <a:endParaRPr lang="es-CO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Garantizar que se conforme el comité de control y vigilancia del municipio, con el apoyo de los niños, niñas y adolescentes para contribuir al mejoramiento de la capacidad para interesarse en asuntos públicos </a:t>
            </a:r>
            <a:endParaRPr lang="es-CO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Verificar que se diligencien correctamente los formatos de entrega de Bienestarina</a:t>
            </a:r>
            <a:endParaRPr lang="es-CO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Verificar que se gestione  con Administración Municipal y Hospital Local el apoyo para el control de plagas donde se almacena la Bienestarina</a:t>
            </a:r>
            <a:endParaRPr lang="es-CO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Garantizar que se revise  frecuentemente la fecha de la Bienestarina, a fin de evitar su vencimiento y aprovechamiento del complemento</a:t>
            </a:r>
            <a:endParaRPr lang="es-CO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Verificar que se gestione  ante la Administración Municipal y el ICBF el apoyo para la inversión de recursos para  infraestructura o mantenimiento en el CDI Tulipán, enviando copia a la Regional para articular acciones</a:t>
            </a:r>
            <a:endParaRPr lang="es-CO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Garantizar que se articulen acciones con la Administración Municipal, para activar la corresponsabilidad con el programa de </a:t>
            </a:r>
            <a:r>
              <a:rPr lang="es-ES" sz="1600" dirty="0" smtClean="0"/>
              <a:t>GCB.</a:t>
            </a:r>
            <a:endParaRPr lang="es-CO" sz="1600" dirty="0"/>
          </a:p>
          <a:p>
            <a:r>
              <a:rPr lang="es-CO" sz="1600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83813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63773" y="110699"/>
            <a:ext cx="7072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la </a:t>
            </a:r>
            <a:r>
              <a:rPr lang="es-ES" b="1" dirty="0" smtClean="0">
                <a:solidFill>
                  <a:schemeClr val="bg1"/>
                </a:solidFill>
              </a:rPr>
              <a:t> RPC   </a:t>
            </a:r>
            <a:r>
              <a:rPr lang="es-CO" b="1" dirty="0" smtClean="0">
                <a:solidFill>
                  <a:schemeClr val="bg1"/>
                </a:solidFill>
              </a:rPr>
              <a:t>de la Regional Cesar 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0125" y="1102298"/>
            <a:ext cx="878915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b="1" u="sng" dirty="0"/>
              <a:t>De la </a:t>
            </a:r>
            <a:r>
              <a:rPr lang="es-CO" b="1" u="sng" dirty="0" smtClean="0"/>
              <a:t>RPC  de la Regional Cesar </a:t>
            </a:r>
            <a:r>
              <a:rPr lang="es-CO" b="1" dirty="0" smtClean="0"/>
              <a:t>realizada </a:t>
            </a:r>
            <a:r>
              <a:rPr lang="es-CO" b="1" dirty="0"/>
              <a:t>el </a:t>
            </a:r>
            <a:r>
              <a:rPr lang="es-CO" b="1" dirty="0" smtClean="0"/>
              <a:t> 18 de noviembre </a:t>
            </a:r>
          </a:p>
          <a:p>
            <a:r>
              <a:rPr lang="es-CO" dirty="0" smtClean="0"/>
              <a:t>En </a:t>
            </a:r>
            <a:r>
              <a:rPr lang="es-CO" dirty="0"/>
              <a:t>cuanto a los compromisos adquiridos en la RPC  </a:t>
            </a:r>
            <a:r>
              <a:rPr lang="es-CO" dirty="0" smtClean="0"/>
              <a:t>se sugirió  diligenciar  </a:t>
            </a:r>
            <a:r>
              <a:rPr lang="es-CO" dirty="0"/>
              <a:t>el formato 3 y  hacer seguimiento a los siguientes compromisos</a:t>
            </a:r>
            <a:r>
              <a:rPr lang="es-CO" dirty="0" smtClean="0"/>
              <a:t>:</a:t>
            </a:r>
          </a:p>
          <a:p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Verificar la permanencia y continuidad del programa Generaciones con Bienestar en corregimientos y distintos sectores de los municipios.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Verificar que se garantice igualdad de tratamiento que a los beneficiarios de la modalidad familiar.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Verificar que se siga  apoyando al sur y especialmente al  municipio de Aguachica con los programas y servicios. </a:t>
            </a:r>
          </a:p>
          <a:p>
            <a:pPr>
              <a:lnSpc>
                <a:spcPct val="150000"/>
              </a:lnSpc>
            </a:pPr>
            <a:r>
              <a:rPr lang="es-CO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CO" sz="1600" dirty="0" smtClean="0">
                <a:solidFill>
                  <a:srgbClr val="FF0000"/>
                </a:solidFill>
              </a:rPr>
              <a:t>Nota: Pendiente  de entregar el formato de compromisos de acuerdo a las recomendaciones presentadas.</a:t>
            </a:r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622405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771</Words>
  <Application>Microsoft Office PowerPoint</Application>
  <PresentationFormat>Presentación en pantalla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Luis Angel Mora Fuentes</cp:lastModifiedBy>
  <cp:revision>61</cp:revision>
  <dcterms:created xsi:type="dcterms:W3CDTF">2015-01-29T14:27:26Z</dcterms:created>
  <dcterms:modified xsi:type="dcterms:W3CDTF">2016-01-27T15:40:38Z</dcterms:modified>
</cp:coreProperties>
</file>