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1" r:id="rId5"/>
    <p:sldId id="261" r:id="rId6"/>
    <p:sldId id="259" r:id="rId7"/>
    <p:sldId id="258" r:id="rId8"/>
    <p:sldId id="260" r:id="rId9"/>
    <p:sldId id="266" r:id="rId10"/>
    <p:sldId id="264" r:id="rId11"/>
    <p:sldId id="269" r:id="rId12"/>
    <p:sldId id="272" r:id="rId13"/>
    <p:sldId id="273" r:id="rId14"/>
    <p:sldId id="279" r:id="rId15"/>
    <p:sldId id="280" r:id="rId16"/>
    <p:sldId id="281"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4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18/12/2015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18/12/2015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18/12/2015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18/12/2015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18/12/2015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18/12/2015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18/12/2015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18/12/2015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18/12/2015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18/12/2015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18/12/2015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18/12/2015</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286603" y="1641475"/>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3200" dirty="0">
                <a:solidFill>
                  <a:schemeClr val="bg1"/>
                </a:solidFill>
              </a:rPr>
              <a:t>RENDICION DE CUENTAS Y MESAS PUBLICAS </a:t>
            </a:r>
            <a:endParaRPr lang="es-CO" sz="3200" dirty="0" smtClean="0">
              <a:solidFill>
                <a:schemeClr val="bg1"/>
              </a:solidFill>
            </a:endParaRPr>
          </a:p>
          <a:p>
            <a:pPr algn="ctr"/>
            <a:r>
              <a:rPr lang="es-CO" sz="3200" dirty="0" smtClean="0">
                <a:solidFill>
                  <a:schemeClr val="bg1"/>
                </a:solidFill>
              </a:rPr>
              <a:t>REGIONAL  </a:t>
            </a:r>
            <a:r>
              <a:rPr lang="es-CO" sz="3200" dirty="0" smtClean="0">
                <a:solidFill>
                  <a:schemeClr val="bg1"/>
                </a:solidFill>
              </a:rPr>
              <a:t>CAUCA2015 </a:t>
            </a:r>
            <a:endParaRPr lang="es-CO" sz="32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110699"/>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 </a:t>
            </a:r>
            <a:r>
              <a:rPr lang="es-CO" b="1" dirty="0">
                <a:solidFill>
                  <a:schemeClr val="bg1"/>
                </a:solidFill>
              </a:rPr>
              <a:t>de </a:t>
            </a:r>
            <a:r>
              <a:rPr lang="es-CO" b="1" dirty="0" smtClean="0">
                <a:solidFill>
                  <a:schemeClr val="bg1"/>
                </a:solidFill>
              </a:rPr>
              <a:t>Mercaderes, </a:t>
            </a:r>
            <a:r>
              <a:rPr lang="es-CO" b="1" dirty="0" smtClean="0">
                <a:solidFill>
                  <a:schemeClr val="bg1"/>
                </a:solidFill>
              </a:rPr>
              <a:t>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150125" y="1102298"/>
            <a:ext cx="8789158" cy="4770537"/>
          </a:xfrm>
          <a:prstGeom prst="rect">
            <a:avLst/>
          </a:prstGeom>
          <a:noFill/>
        </p:spPr>
        <p:txBody>
          <a:bodyPr wrap="square" rtlCol="0">
            <a:spAutoFit/>
          </a:bodyPr>
          <a:lstStyle/>
          <a:p>
            <a:pPr>
              <a:lnSpc>
                <a:spcPct val="150000"/>
              </a:lnSpc>
            </a:pPr>
            <a:r>
              <a:rPr lang="es-CO" sz="1600" b="1" u="sng" dirty="0"/>
              <a:t>De la MP </a:t>
            </a:r>
            <a:r>
              <a:rPr lang="es-CO" sz="1600" b="1" u="sng" dirty="0" smtClean="0"/>
              <a:t>del Municipio de </a:t>
            </a:r>
            <a:r>
              <a:rPr lang="pt-BR" sz="1600" b="1" u="sng" dirty="0" smtClean="0"/>
              <a:t>Mercaderes </a:t>
            </a:r>
            <a:r>
              <a:rPr lang="pt-BR" sz="1600" b="1" u="sng" dirty="0" smtClean="0"/>
              <a:t> </a:t>
            </a:r>
            <a:r>
              <a:rPr lang="pt-BR" sz="1600" b="1" u="sng" dirty="0" smtClean="0"/>
              <a:t>del CZ  </a:t>
            </a:r>
            <a:r>
              <a:rPr lang="pt-BR" sz="1600" b="1" u="sng" dirty="0" smtClean="0"/>
              <a:t> Sur  </a:t>
            </a:r>
            <a:r>
              <a:rPr lang="pt-BR" sz="1600" dirty="0" smtClean="0"/>
              <a:t> </a:t>
            </a:r>
            <a:r>
              <a:rPr lang="es-CO" sz="1600" b="1" dirty="0" smtClean="0"/>
              <a:t>realizada </a:t>
            </a:r>
            <a:r>
              <a:rPr lang="es-CO" sz="1600" b="1" dirty="0"/>
              <a:t>el </a:t>
            </a:r>
            <a:r>
              <a:rPr lang="es-CO" sz="1600" b="1" dirty="0" smtClean="0"/>
              <a:t>25  </a:t>
            </a:r>
            <a:r>
              <a:rPr lang="es-CO" sz="1600" b="1" dirty="0" smtClean="0"/>
              <a:t>de septiembre  </a:t>
            </a:r>
            <a:r>
              <a:rPr lang="es-CO" sz="1600" dirty="0" smtClean="0"/>
              <a:t>se sugirió  </a:t>
            </a:r>
            <a:r>
              <a:rPr lang="es-CO" sz="1600" dirty="0" smtClean="0"/>
              <a:t>hacer seguimiento a los </a:t>
            </a:r>
            <a:r>
              <a:rPr lang="es-CO" sz="1600" dirty="0"/>
              <a:t>siguientes compromisos . 	</a:t>
            </a:r>
            <a:endParaRPr lang="es-CO" sz="1600" dirty="0"/>
          </a:p>
          <a:p>
            <a:pPr>
              <a:lnSpc>
                <a:spcPct val="150000"/>
              </a:lnSpc>
            </a:pPr>
            <a:endParaRPr lang="es-CO" sz="1600" dirty="0" smtClean="0"/>
          </a:p>
          <a:p>
            <a:pPr marL="285750" indent="-285750">
              <a:lnSpc>
                <a:spcPct val="150000"/>
              </a:lnSpc>
              <a:buFont typeface="Arial" panose="020B0604020202020204" pitchFamily="34" charset="0"/>
              <a:buChar char="•"/>
            </a:pPr>
            <a:r>
              <a:rPr lang="es-CO" sz="1600" dirty="0" smtClean="0"/>
              <a:t>Convocar </a:t>
            </a:r>
            <a:r>
              <a:rPr lang="es-CO" sz="1600" dirty="0"/>
              <a:t>a las juntas de Acción Comunal  para realizar una socialización de los programas de HCB, para conocer cómo funciona y presentar informe de ejecución financiera </a:t>
            </a:r>
          </a:p>
          <a:p>
            <a:pPr marL="285750" indent="-285750">
              <a:lnSpc>
                <a:spcPct val="150000"/>
              </a:lnSpc>
              <a:buFont typeface="Arial" panose="020B0604020202020204" pitchFamily="34" charset="0"/>
              <a:buChar char="•"/>
            </a:pPr>
            <a:r>
              <a:rPr lang="es-CO" sz="1600" dirty="0" smtClean="0"/>
              <a:t>Dar </a:t>
            </a:r>
            <a:r>
              <a:rPr lang="es-CO" sz="1600" dirty="0"/>
              <a:t>apoyo al funcionamiento del Hogar Agrupado Arboleda </a:t>
            </a:r>
          </a:p>
          <a:p>
            <a:pPr marL="285750" indent="-285750">
              <a:lnSpc>
                <a:spcPct val="150000"/>
              </a:lnSpc>
              <a:buFont typeface="Arial" panose="020B0604020202020204" pitchFamily="34" charset="0"/>
              <a:buChar char="•"/>
            </a:pPr>
            <a:r>
              <a:rPr lang="es-CO" sz="1600" dirty="0" smtClean="0"/>
              <a:t>Brindar </a:t>
            </a:r>
            <a:r>
              <a:rPr lang="es-CO" sz="1600" dirty="0"/>
              <a:t>apoyo y acompañamiento psicosocial a la Institución Educativa San Juanito </a:t>
            </a:r>
          </a:p>
          <a:p>
            <a:pPr marL="285750" indent="-285750">
              <a:lnSpc>
                <a:spcPct val="150000"/>
              </a:lnSpc>
              <a:buFont typeface="Arial" panose="020B0604020202020204" pitchFamily="34" charset="0"/>
              <a:buChar char="•"/>
            </a:pPr>
            <a:r>
              <a:rPr lang="es-CO" sz="1600" dirty="0" smtClean="0"/>
              <a:t>Evaluar </a:t>
            </a:r>
            <a:r>
              <a:rPr lang="es-CO" sz="1600" dirty="0"/>
              <a:t>y hacer seguimiento al impacto del proyecto Intervención de Apoyo, con el fin de generar mayor compromiso del operador, dejando capacidad instalada y realizar procesos que en continuidad al proyecto.</a:t>
            </a:r>
          </a:p>
          <a:p>
            <a:pPr>
              <a:lnSpc>
                <a:spcPct val="150000"/>
              </a:lnSpc>
            </a:pPr>
            <a:endParaRPr lang="es-CO" sz="1600" dirty="0"/>
          </a:p>
          <a:p>
            <a:pPr>
              <a:lnSpc>
                <a:spcPct val="150000"/>
              </a:lnSpc>
            </a:pPr>
            <a:endParaRPr lang="es-CO" sz="1600" dirty="0"/>
          </a:p>
          <a:p>
            <a:endParaRPr lang="es-CO" sz="1600" dirty="0"/>
          </a:p>
        </p:txBody>
      </p:sp>
    </p:spTree>
    <p:extLst>
      <p:ext uri="{BB962C8B-B14F-4D97-AF65-F5344CB8AC3E}">
        <p14:creationId xmlns:p14="http://schemas.microsoft.com/office/powerpoint/2010/main" val="62240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del </a:t>
            </a:r>
            <a:r>
              <a:rPr lang="es-CO" sz="2000" b="1" dirty="0">
                <a:solidFill>
                  <a:schemeClr val="bg1"/>
                </a:solidFill>
              </a:rPr>
              <a:t>Municipio </a:t>
            </a:r>
            <a:r>
              <a:rPr lang="es-CO" sz="2000" b="1" dirty="0">
                <a:solidFill>
                  <a:schemeClr val="bg1"/>
                </a:solidFill>
              </a:rPr>
              <a:t>San Sebastián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102976"/>
            <a:ext cx="8529851" cy="5293757"/>
          </a:xfrm>
          <a:prstGeom prst="rect">
            <a:avLst/>
          </a:prstGeom>
          <a:noFill/>
        </p:spPr>
        <p:txBody>
          <a:bodyPr wrap="square" rtlCol="0">
            <a:spAutoFit/>
          </a:bodyPr>
          <a:lstStyle/>
          <a:p>
            <a:pPr algn="just"/>
            <a:r>
              <a:rPr lang="es-CO" b="1" u="sng" dirty="0"/>
              <a:t>De la MP </a:t>
            </a:r>
            <a:r>
              <a:rPr lang="es-CO" b="1" u="sng" dirty="0" smtClean="0"/>
              <a:t>del Municipio </a:t>
            </a:r>
            <a:r>
              <a:rPr lang="es-CO" b="1" u="sng" dirty="0"/>
              <a:t>San </a:t>
            </a:r>
            <a:r>
              <a:rPr lang="es-CO" b="1" u="sng" dirty="0" smtClean="0"/>
              <a:t>Sebastián del </a:t>
            </a:r>
            <a:r>
              <a:rPr lang="es-CO" b="1" u="sng" dirty="0"/>
              <a:t>CZ. </a:t>
            </a:r>
            <a:r>
              <a:rPr lang="es-CO" b="1" u="sng" dirty="0"/>
              <a:t>Macizo </a:t>
            </a:r>
            <a:r>
              <a:rPr lang="es-CO" b="1" dirty="0" smtClean="0"/>
              <a:t>realizada </a:t>
            </a:r>
            <a:r>
              <a:rPr lang="es-CO" b="1" dirty="0"/>
              <a:t>el </a:t>
            </a:r>
            <a:r>
              <a:rPr lang="es-CO" b="1" dirty="0" smtClean="0"/>
              <a:t>11 </a:t>
            </a:r>
            <a:r>
              <a:rPr lang="es-CO" b="1" dirty="0" smtClean="0"/>
              <a:t>de septiembre </a:t>
            </a:r>
            <a:r>
              <a:rPr lang="es-CO" dirty="0" smtClean="0"/>
              <a:t>se sugirió  hacer seguimiento a los siguientes compromisos</a:t>
            </a:r>
            <a:r>
              <a:rPr lang="es-CO" dirty="0" smtClean="0"/>
              <a:t>:</a:t>
            </a:r>
            <a:endParaRPr lang="es-CO" dirty="0"/>
          </a:p>
          <a:p>
            <a:pPr algn="just"/>
            <a:endParaRPr lang="es-CO" dirty="0" smtClean="0"/>
          </a:p>
          <a:p>
            <a:pPr marL="285750" lvl="0" indent="-285750">
              <a:spcBef>
                <a:spcPts val="600"/>
              </a:spcBef>
              <a:spcAft>
                <a:spcPts val="600"/>
              </a:spcAft>
              <a:buFont typeface="Arial" panose="020B0604020202020204" pitchFamily="34" charset="0"/>
              <a:buChar char="•"/>
            </a:pPr>
            <a:r>
              <a:rPr lang="es-CO" dirty="0" smtClean="0"/>
              <a:t>Verificar </a:t>
            </a:r>
            <a:r>
              <a:rPr lang="es-CO" dirty="0"/>
              <a:t>que se establezca la  comunicación con personal del hospital Nivel I  que participaron en la visita a HCB Paraíso para aclarar comentarios.</a:t>
            </a:r>
          </a:p>
          <a:p>
            <a:pPr marL="285750" lvl="0" indent="-285750">
              <a:spcBef>
                <a:spcPts val="600"/>
              </a:spcBef>
              <a:spcAft>
                <a:spcPts val="600"/>
              </a:spcAft>
              <a:buFont typeface="Arial" panose="020B0604020202020204" pitchFamily="34" charset="0"/>
              <a:buChar char="•"/>
            </a:pPr>
            <a:r>
              <a:rPr lang="es-CO" dirty="0" smtClean="0"/>
              <a:t>Verificar </a:t>
            </a:r>
            <a:r>
              <a:rPr lang="es-CO" dirty="0"/>
              <a:t>que se haga la visita a la Unidad de Servicio HCB Paraíso, para realizar la respectiva supervisión y brindar Asistencia Técnica </a:t>
            </a:r>
          </a:p>
          <a:p>
            <a:pPr marL="285750" lvl="0" indent="-285750">
              <a:spcBef>
                <a:spcPts val="600"/>
              </a:spcBef>
              <a:spcAft>
                <a:spcPts val="600"/>
              </a:spcAft>
              <a:buFont typeface="Arial" panose="020B0604020202020204" pitchFamily="34" charset="0"/>
              <a:buChar char="•"/>
            </a:pPr>
            <a:r>
              <a:rPr lang="es-CO" dirty="0" smtClean="0"/>
              <a:t>Verificar </a:t>
            </a:r>
            <a:r>
              <a:rPr lang="es-CO" dirty="0"/>
              <a:t>que se remita al comisario de familia caso de niña de discapacidad del Hogar Infantil para que este a su vez determine la medida pertinente</a:t>
            </a:r>
          </a:p>
          <a:p>
            <a:pPr marL="285750" lvl="0" indent="-285750">
              <a:spcBef>
                <a:spcPts val="600"/>
              </a:spcBef>
              <a:spcAft>
                <a:spcPts val="600"/>
              </a:spcAft>
              <a:buFont typeface="Arial" panose="020B0604020202020204" pitchFamily="34" charset="0"/>
              <a:buChar char="•"/>
            </a:pPr>
            <a:r>
              <a:rPr lang="es-CO" dirty="0" smtClean="0"/>
              <a:t>Verificar </a:t>
            </a:r>
            <a:r>
              <a:rPr lang="es-CO" dirty="0"/>
              <a:t>que se haga la solicitud  al operador de unidades de Desarrollo Infantil la georreferenciación de la ubicación   según mapa del Municipio.</a:t>
            </a:r>
          </a:p>
          <a:p>
            <a:pPr marL="285750" lvl="0" indent="-285750">
              <a:spcBef>
                <a:spcPts val="600"/>
              </a:spcBef>
              <a:spcAft>
                <a:spcPts val="600"/>
              </a:spcAft>
              <a:buFont typeface="Arial" panose="020B0604020202020204" pitchFamily="34" charset="0"/>
              <a:buChar char="•"/>
            </a:pPr>
            <a:r>
              <a:rPr lang="es-CO" dirty="0" smtClean="0"/>
              <a:t>Garantizar </a:t>
            </a:r>
            <a:r>
              <a:rPr lang="es-CO" dirty="0"/>
              <a:t>que se haga la reubicación unidades de Desarrollo Infantil en zonas dispersas donde no afecte la cobertura de los HCB </a:t>
            </a:r>
          </a:p>
          <a:p>
            <a:pPr algn="just"/>
            <a:endParaRPr lang="es-CO" dirty="0">
              <a:solidFill>
                <a:srgbClr val="FF0000"/>
              </a:solidFill>
            </a:endParaRPr>
          </a:p>
          <a:p>
            <a:pPr algn="just"/>
            <a:endParaRPr lang="es-CO" dirty="0" smtClean="0">
              <a:solidFill>
                <a:srgbClr val="FF0000"/>
              </a:solidFill>
            </a:endParaRPr>
          </a:p>
          <a:p>
            <a:pPr algn="just"/>
            <a:endParaRPr lang="es-CO" dirty="0"/>
          </a:p>
        </p:txBody>
      </p:sp>
    </p:spTree>
    <p:extLst>
      <p:ext uri="{BB962C8B-B14F-4D97-AF65-F5344CB8AC3E}">
        <p14:creationId xmlns:p14="http://schemas.microsoft.com/office/powerpoint/2010/main" val="263575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smtClean="0">
                <a:solidFill>
                  <a:schemeClr val="bg1"/>
                </a:solidFill>
              </a:rPr>
              <a:t>RPC   </a:t>
            </a:r>
            <a:r>
              <a:rPr lang="es-CO" sz="2000" b="1" dirty="0" smtClean="0">
                <a:solidFill>
                  <a:schemeClr val="bg1"/>
                </a:solidFill>
              </a:rPr>
              <a:t>de la Regional </a:t>
            </a:r>
            <a:r>
              <a:rPr lang="es-CO" sz="2000" b="1" dirty="0" smtClean="0">
                <a:solidFill>
                  <a:schemeClr val="bg1"/>
                </a:solidFill>
              </a:rPr>
              <a:t>Cauca en </a:t>
            </a:r>
            <a:r>
              <a:rPr lang="es-CO" sz="2000" b="1" dirty="0" smtClean="0">
                <a:solidFill>
                  <a:schemeClr val="bg1"/>
                </a:solidFill>
              </a:rPr>
              <a:t>el </a:t>
            </a:r>
            <a:r>
              <a:rPr lang="es-ES" sz="2000" b="1" dirty="0" smtClean="0">
                <a:solidFill>
                  <a:schemeClr val="bg1"/>
                </a:solidFill>
              </a:rPr>
              <a:t> </a:t>
            </a:r>
            <a:r>
              <a:rPr lang="es-ES" sz="2000" b="1" dirty="0">
                <a:solidFill>
                  <a:schemeClr val="bg1"/>
                </a:solidFill>
              </a:rPr>
              <a:t>2015  </a:t>
            </a:r>
          </a:p>
        </p:txBody>
      </p:sp>
      <p:sp>
        <p:nvSpPr>
          <p:cNvPr id="2" name="1 CuadroTexto"/>
          <p:cNvSpPr txBox="1"/>
          <p:nvPr/>
        </p:nvSpPr>
        <p:spPr>
          <a:xfrm>
            <a:off x="204713" y="1105468"/>
            <a:ext cx="8529851" cy="3170099"/>
          </a:xfrm>
          <a:prstGeom prst="rect">
            <a:avLst/>
          </a:prstGeom>
          <a:noFill/>
        </p:spPr>
        <p:txBody>
          <a:bodyPr wrap="square" rtlCol="0">
            <a:spAutoFit/>
          </a:bodyPr>
          <a:lstStyle/>
          <a:p>
            <a:pPr algn="just"/>
            <a:r>
              <a:rPr lang="es-CO" sz="1600" b="1" u="sng" dirty="0"/>
              <a:t>De la </a:t>
            </a:r>
            <a:r>
              <a:rPr lang="es-CO" sz="1600" b="1" u="sng" dirty="0" smtClean="0"/>
              <a:t>RPC  </a:t>
            </a:r>
            <a:r>
              <a:rPr lang="es-CO" sz="1600" b="1" u="sng" dirty="0" smtClean="0"/>
              <a:t>de </a:t>
            </a:r>
            <a:r>
              <a:rPr lang="es-CO" sz="1600" b="1" u="sng" dirty="0" smtClean="0"/>
              <a:t>la Regional  </a:t>
            </a:r>
            <a:r>
              <a:rPr lang="es-CO" sz="1600" b="1" dirty="0" smtClean="0"/>
              <a:t>realizada </a:t>
            </a:r>
            <a:r>
              <a:rPr lang="es-CO" sz="1600" b="1" dirty="0"/>
              <a:t>el </a:t>
            </a:r>
            <a:r>
              <a:rPr lang="es-CO" sz="1600" b="1" dirty="0" smtClean="0"/>
              <a:t>30 de </a:t>
            </a:r>
            <a:r>
              <a:rPr lang="es-CO" sz="1600" b="1" dirty="0" smtClean="0"/>
              <a:t>noviembre   </a:t>
            </a:r>
            <a:r>
              <a:rPr lang="es-CO" sz="1600" dirty="0" smtClean="0"/>
              <a:t>se sugirió diligenciar </a:t>
            </a:r>
            <a:r>
              <a:rPr lang="es-CO" sz="1600" dirty="0"/>
              <a:t>formato con los compromisos adquiridos en la MP y tener en cuenta las recomendaciones presentadas por la comunidad en las encuestas y lo transcrito en el acta. </a:t>
            </a:r>
          </a:p>
          <a:p>
            <a:pPr algn="just"/>
            <a:endParaRPr lang="es-CO" sz="1600" dirty="0" smtClean="0"/>
          </a:p>
          <a:p>
            <a:pPr algn="just"/>
            <a:endParaRPr lang="es-CO" sz="1600" dirty="0"/>
          </a:p>
          <a:p>
            <a:pPr algn="just"/>
            <a:endParaRPr lang="es-CO" sz="1600" dirty="0" smtClean="0"/>
          </a:p>
          <a:p>
            <a:pPr algn="just"/>
            <a:endParaRPr lang="es-CO" sz="1600" dirty="0"/>
          </a:p>
          <a:p>
            <a:pPr algn="just"/>
            <a:endParaRPr lang="es-CO" sz="1600" dirty="0" smtClean="0"/>
          </a:p>
          <a:p>
            <a:pPr marL="285750" indent="-285750">
              <a:lnSpc>
                <a:spcPct val="150000"/>
              </a:lnSpc>
              <a:buFont typeface="Arial" panose="020B0604020202020204" pitchFamily="34" charset="0"/>
              <a:buChar char="•"/>
            </a:pPr>
            <a:endParaRPr lang="es-CO" sz="1600" dirty="0">
              <a:solidFill>
                <a:srgbClr val="FF0000"/>
              </a:solidFill>
            </a:endParaRPr>
          </a:p>
          <a:p>
            <a:endParaRPr lang="es-CO" sz="1600" dirty="0"/>
          </a:p>
          <a:p>
            <a:pPr algn="just"/>
            <a:endParaRPr lang="es-CO" sz="1600" dirty="0"/>
          </a:p>
          <a:p>
            <a:pPr algn="just"/>
            <a:endParaRPr lang="es-CO" sz="1600" dirty="0"/>
          </a:p>
        </p:txBody>
      </p:sp>
    </p:spTree>
    <p:extLst>
      <p:ext uri="{BB962C8B-B14F-4D97-AF65-F5344CB8AC3E}">
        <p14:creationId xmlns:p14="http://schemas.microsoft.com/office/powerpoint/2010/main" val="58465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0250" y="1102578"/>
            <a:ext cx="8297839" cy="5424562"/>
          </a:xfrm>
          <a:prstGeom prst="rect">
            <a:avLst/>
          </a:prstGeom>
        </p:spPr>
        <p:txBody>
          <a:bodyPr wrap="square">
            <a:spAutoFit/>
          </a:bodyPr>
          <a:lstStyle/>
          <a:p>
            <a:pPr marL="285750" lvl="0" indent="-285750" algn="just">
              <a:buFont typeface="Arial" panose="020B0604020202020204" pitchFamily="34" charset="0"/>
              <a:buChar char="•"/>
            </a:pPr>
            <a:r>
              <a:rPr lang="es-CO" sz="1050" dirty="0" smtClean="0"/>
              <a:t>El </a:t>
            </a:r>
            <a:r>
              <a:rPr lang="es-CO" sz="1050" dirty="0"/>
              <a:t>evento de RPC contó con la participación de niños, niñas y adolescentes de los diferentes programas de ICBF y fue un evento participativo donde se hicieron  presentes los operadores de los diferentes programas y usuarios de los programas.</a:t>
            </a:r>
          </a:p>
          <a:p>
            <a:pPr marL="285750" lvl="0" indent="-285750" algn="just">
              <a:buFont typeface="Arial" panose="020B0604020202020204" pitchFamily="34" charset="0"/>
              <a:buChar char="•"/>
            </a:pPr>
            <a:r>
              <a:rPr lang="es-CO" sz="1050" dirty="0" smtClean="0"/>
              <a:t>Articulación </a:t>
            </a:r>
            <a:r>
              <a:rPr lang="es-CO" sz="1050" dirty="0"/>
              <a:t>de la Dirección Regional, el grupo de Asistencia Técnica y el Grupo de Planeación y Sistemas, para el proceso de planeación  y consolidación del proceso.</a:t>
            </a:r>
          </a:p>
          <a:p>
            <a:pPr marL="285750" lvl="0" indent="-285750" algn="just">
              <a:buFont typeface="Arial" panose="020B0604020202020204" pitchFamily="34" charset="0"/>
              <a:buChar char="•"/>
            </a:pPr>
            <a:r>
              <a:rPr lang="es-CO" sz="1050" dirty="0" smtClean="0"/>
              <a:t>Desde </a:t>
            </a:r>
            <a:r>
              <a:rPr lang="es-CO" sz="1050" dirty="0"/>
              <a:t>la Regional Cauca, año tras año se ha propendido por realizar eventos innovadores, diferentes, que sean amenos y muy participativos, volviendo los informes en lenguaje ciudadano, de manera que los asistentes al evento entiendan la información que se les entrega.</a:t>
            </a:r>
          </a:p>
          <a:p>
            <a:pPr marL="285750" lvl="0" indent="-285750" algn="just">
              <a:buFont typeface="Arial" panose="020B0604020202020204" pitchFamily="34" charset="0"/>
              <a:buChar char="•"/>
            </a:pPr>
            <a:r>
              <a:rPr lang="es-CO" sz="1050" dirty="0" smtClean="0"/>
              <a:t>Se </a:t>
            </a:r>
            <a:r>
              <a:rPr lang="es-CO" sz="1050" dirty="0"/>
              <a:t>contó con  apoyo logístico insuficiente para el evento de Rendición de Cuentas  a pesar de esto  se logró realizar un buen evento.</a:t>
            </a:r>
          </a:p>
          <a:p>
            <a:pPr marL="285750" lvl="0" indent="-285750" algn="just">
              <a:buFont typeface="Arial" panose="020B0604020202020204" pitchFamily="34" charset="0"/>
              <a:buChar char="•"/>
            </a:pPr>
            <a:r>
              <a:rPr lang="es-CO" sz="1050" dirty="0" smtClean="0"/>
              <a:t>Se </a:t>
            </a:r>
            <a:r>
              <a:rPr lang="es-CO" sz="1050" dirty="0"/>
              <a:t>generó  Acercamiento y fortalecimiento de las relaciones interinstitucionales y servidores públicos con la comunidad.         </a:t>
            </a:r>
          </a:p>
          <a:p>
            <a:pPr marL="285750" lvl="0" indent="-285750" algn="just">
              <a:buFont typeface="Arial" panose="020B0604020202020204" pitchFamily="34" charset="0"/>
              <a:buChar char="•"/>
            </a:pPr>
            <a:r>
              <a:rPr lang="es-CO" sz="1050" dirty="0" smtClean="0"/>
              <a:t>Se </a:t>
            </a:r>
            <a:r>
              <a:rPr lang="es-CO" sz="1050" dirty="0"/>
              <a:t>evidencio presencia y participación de los operadores y agentes educativos en las MP y la RPC  </a:t>
            </a:r>
          </a:p>
          <a:p>
            <a:pPr marL="285750" lvl="0" indent="-285750" algn="just">
              <a:buFont typeface="Arial" panose="020B0604020202020204" pitchFamily="34" charset="0"/>
              <a:buChar char="•"/>
            </a:pPr>
            <a:r>
              <a:rPr lang="es-CO" sz="1050" dirty="0" smtClean="0"/>
              <a:t>Se </a:t>
            </a:r>
            <a:r>
              <a:rPr lang="es-CO" sz="1050" dirty="0"/>
              <a:t>brindó asistencia técnica de la Regional en la programación de las Mesas Públicas.</a:t>
            </a:r>
          </a:p>
          <a:p>
            <a:pPr marL="285750" lvl="0" indent="-285750" algn="just">
              <a:buFont typeface="Arial" panose="020B0604020202020204" pitchFamily="34" charset="0"/>
              <a:buChar char="•"/>
            </a:pPr>
            <a:r>
              <a:rPr lang="es-CO" sz="1050" dirty="0" smtClean="0"/>
              <a:t>Se </a:t>
            </a:r>
            <a:r>
              <a:rPr lang="es-CO" sz="1050" dirty="0"/>
              <a:t>escucharon  directamente de la comunidad las quejas, sugerencias y reclamos a través de un dialogo abierto creando escenario de participación </a:t>
            </a:r>
          </a:p>
          <a:p>
            <a:pPr marL="285750" lvl="0" indent="-285750" algn="just">
              <a:buFont typeface="Arial" panose="020B0604020202020204" pitchFamily="34" charset="0"/>
              <a:buChar char="•"/>
            </a:pPr>
            <a:r>
              <a:rPr lang="es-CO" sz="1050" dirty="0" smtClean="0"/>
              <a:t>Se   </a:t>
            </a:r>
            <a:r>
              <a:rPr lang="es-CO" sz="1050" dirty="0"/>
              <a:t>apoyó  en la  reubicación de unidades de CDI para que no perjudiquen la cobertura de los Hogares de Bienestar.</a:t>
            </a:r>
          </a:p>
          <a:p>
            <a:pPr marL="285750" lvl="0" indent="-285750" algn="just">
              <a:buFont typeface="Arial" panose="020B0604020202020204" pitchFamily="34" charset="0"/>
              <a:buChar char="•"/>
            </a:pPr>
            <a:r>
              <a:rPr lang="es-CO" sz="1050" dirty="0" smtClean="0"/>
              <a:t>Se </a:t>
            </a:r>
            <a:r>
              <a:rPr lang="es-CO" sz="1050" dirty="0"/>
              <a:t>contó con el apoyo de las  areas misionales, las cuales resolvieron las dudas presentadas por  la comunidad y se cumplió con el compromiso de  hacer intervención directa a la problemáticas presentadas. </a:t>
            </a:r>
          </a:p>
          <a:p>
            <a:pPr marL="285750" lvl="0" indent="-285750" algn="just">
              <a:buFont typeface="Arial" panose="020B0604020202020204" pitchFamily="34" charset="0"/>
              <a:buChar char="•"/>
            </a:pPr>
            <a:r>
              <a:rPr lang="es-CO" sz="1050" dirty="0" smtClean="0"/>
              <a:t>Se </a:t>
            </a:r>
            <a:r>
              <a:rPr lang="es-CO" sz="1050" dirty="0"/>
              <a:t>evidencio mayor cobertura de los niños y niñas en los programas del ICBF.</a:t>
            </a:r>
          </a:p>
          <a:p>
            <a:pPr marL="285750" lvl="0" indent="-285750" algn="just">
              <a:buFont typeface="Arial" panose="020B0604020202020204" pitchFamily="34" charset="0"/>
              <a:buChar char="•"/>
            </a:pPr>
            <a:r>
              <a:rPr lang="es-CO" sz="1050" dirty="0" smtClean="0"/>
              <a:t>Amplia  </a:t>
            </a:r>
            <a:r>
              <a:rPr lang="es-CO" sz="1050" dirty="0"/>
              <a:t>asistencia y participación masiva de los organismos de control social y agentes educativos comunitarios veedores de los programas en las MP ICBF  y del SNBF.</a:t>
            </a:r>
          </a:p>
          <a:p>
            <a:pPr marL="285750" lvl="0" indent="-285750" algn="just">
              <a:buFont typeface="Arial" panose="020B0604020202020204" pitchFamily="34" charset="0"/>
              <a:buChar char="•"/>
            </a:pPr>
            <a:r>
              <a:rPr lang="es-CO" sz="1050" dirty="0" smtClean="0"/>
              <a:t>Se </a:t>
            </a:r>
            <a:r>
              <a:rPr lang="es-CO" sz="1050" dirty="0"/>
              <a:t>contó con la participación de los líderes de los procesos de Primera Infancia, Niñez y adolescencia, Nutrición, Protección, y familias en cada uno de los stand organizados.  </a:t>
            </a:r>
          </a:p>
          <a:p>
            <a:pPr marL="285750" lvl="0" indent="-285750" algn="just">
              <a:buFont typeface="Arial" panose="020B0604020202020204" pitchFamily="34" charset="0"/>
              <a:buChar char="•"/>
            </a:pPr>
            <a:r>
              <a:rPr lang="es-CO" sz="1050" dirty="0" smtClean="0"/>
              <a:t>Se </a:t>
            </a:r>
            <a:r>
              <a:rPr lang="es-CO" sz="1050" dirty="0"/>
              <a:t>propició  la participación de la comunidad de forma verbal y escrita y en  los formatos se consignaron  las quejas, reclamos o sugerencias.                                           </a:t>
            </a:r>
          </a:p>
          <a:p>
            <a:pPr marL="285750" lvl="0" indent="-285750" algn="just">
              <a:buFont typeface="Arial" panose="020B0604020202020204" pitchFamily="34" charset="0"/>
              <a:buChar char="•"/>
            </a:pPr>
            <a:r>
              <a:rPr lang="es-CO" sz="1050" dirty="0" smtClean="0"/>
              <a:t>Se </a:t>
            </a:r>
            <a:r>
              <a:rPr lang="es-CO" sz="1050" dirty="0"/>
              <a:t>brindó a la  comunidad  espacios para la libre expresión sobre  las  problemáticas de los programas y  servicios  que reciben en los municipios.     </a:t>
            </a:r>
          </a:p>
          <a:p>
            <a:pPr marL="285750" lvl="0" indent="-285750" algn="just">
              <a:buFont typeface="Arial" panose="020B0604020202020204" pitchFamily="34" charset="0"/>
              <a:buChar char="•"/>
            </a:pPr>
            <a:r>
              <a:rPr lang="es-CO" sz="1050" dirty="0" smtClean="0"/>
              <a:t>Los  </a:t>
            </a:r>
            <a:r>
              <a:rPr lang="es-CO" sz="1050" dirty="0"/>
              <a:t>Centros  Zonales se comprometieron  a responder y actuar frente a las inquietudes presentadas, las cuales han ido supliéndose en el transcurso de la vigencia, algunas solicitudes se elevaron al nivel Regional y Nacional, sin embargo debe tenerse en cuenta que para el 2016 quedaron algunos compromisos pendientes.</a:t>
            </a:r>
          </a:p>
          <a:p>
            <a:pPr marL="285750" lvl="0" indent="-285750" algn="just">
              <a:buFont typeface="Arial" panose="020B0604020202020204" pitchFamily="34" charset="0"/>
              <a:buChar char="•"/>
            </a:pPr>
            <a:r>
              <a:rPr lang="es-CO" sz="1050" dirty="0" smtClean="0"/>
              <a:t>Los </a:t>
            </a:r>
            <a:r>
              <a:rPr lang="es-CO" sz="1050" dirty="0"/>
              <a:t>compromisos que se cumplieron  fueron verificados  con los operadores de los programas y en algunos casos se llevó a cabo un seguimiento pormenorizado. </a:t>
            </a:r>
          </a:p>
          <a:p>
            <a:pPr marL="285750" lvl="0" indent="-285750" algn="just">
              <a:buFont typeface="Arial" panose="020B0604020202020204" pitchFamily="34" charset="0"/>
              <a:buChar char="•"/>
            </a:pPr>
            <a:r>
              <a:rPr lang="es-CO" sz="1050" dirty="0" smtClean="0"/>
              <a:t>Alto </a:t>
            </a:r>
            <a:r>
              <a:rPr lang="es-CO" sz="1050" dirty="0"/>
              <a:t>nivel de  responsabilidad de parte de las personas encargadas de dar respuesta a las inquietudes presentada por la comunidad asistente.</a:t>
            </a:r>
          </a:p>
          <a:p>
            <a:pPr marL="285750" lvl="0" indent="-285750" algn="just">
              <a:buFont typeface="Arial" panose="020B0604020202020204" pitchFamily="34" charset="0"/>
              <a:buChar char="•"/>
            </a:pPr>
            <a:r>
              <a:rPr lang="es-CO" sz="1050" dirty="0" smtClean="0"/>
              <a:t>Las </a:t>
            </a:r>
            <a:r>
              <a:rPr lang="es-CO" sz="1050" dirty="0"/>
              <a:t>mesas Públicas fortalecen de manera importante el diálogo abierto y respetuoso entre ICBF y la comunidad, situación agradecida y valorada por ellos mismos, resaltan que en estos espacios pueden manifestar la realidad de la ejecución de los programas y que son escuchados específicamente para dicho fin. </a:t>
            </a:r>
          </a:p>
          <a:p>
            <a:pPr lvl="0" algn="just"/>
            <a:r>
              <a:rPr lang="es-CO" sz="1050" dirty="0"/>
              <a:t>      </a:t>
            </a:r>
          </a:p>
          <a:p>
            <a:pPr algn="just"/>
            <a:endParaRPr lang="es-CO" sz="1050" dirty="0"/>
          </a:p>
        </p:txBody>
      </p:sp>
      <p:sp>
        <p:nvSpPr>
          <p:cNvPr id="3" name="2 Rectángulo"/>
          <p:cNvSpPr/>
          <p:nvPr/>
        </p:nvSpPr>
        <p:spPr>
          <a:xfrm>
            <a:off x="715280" y="280472"/>
            <a:ext cx="3180679" cy="369332"/>
          </a:xfrm>
          <a:prstGeom prst="rect">
            <a:avLst/>
          </a:prstGeom>
        </p:spPr>
        <p:txBody>
          <a:bodyPr wrap="none">
            <a:spAutoFit/>
          </a:bodyPr>
          <a:lstStyle/>
          <a:p>
            <a:pPr lvl="0"/>
            <a:r>
              <a:rPr lang="es-CO" b="1" dirty="0" smtClean="0">
                <a:solidFill>
                  <a:schemeClr val="bg1"/>
                </a:solidFill>
              </a:rPr>
              <a:t>Logros de esta </a:t>
            </a:r>
            <a:r>
              <a:rPr lang="es-CO" b="1" dirty="0">
                <a:solidFill>
                  <a:schemeClr val="bg1"/>
                </a:solidFill>
              </a:rPr>
              <a:t> </a:t>
            </a:r>
            <a:r>
              <a:rPr lang="es-CO" b="1" dirty="0" smtClean="0">
                <a:solidFill>
                  <a:schemeClr val="bg1"/>
                </a:solidFill>
              </a:rPr>
              <a:t>Meta   en </a:t>
            </a:r>
            <a:r>
              <a:rPr lang="es-CO" b="1" dirty="0" smtClean="0">
                <a:solidFill>
                  <a:schemeClr val="bg1"/>
                </a:solidFill>
              </a:rPr>
              <a:t>Cauca</a:t>
            </a:r>
            <a:endParaRPr lang="es-CO" dirty="0">
              <a:solidFill>
                <a:schemeClr val="bg1"/>
              </a:solidFill>
            </a:endParaRPr>
          </a:p>
        </p:txBody>
      </p:sp>
    </p:spTree>
    <p:extLst>
      <p:ext uri="{BB962C8B-B14F-4D97-AF65-F5344CB8AC3E}">
        <p14:creationId xmlns:p14="http://schemas.microsoft.com/office/powerpoint/2010/main" val="131294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9558" y="280472"/>
            <a:ext cx="2047165" cy="369332"/>
          </a:xfrm>
          <a:prstGeom prst="rect">
            <a:avLst/>
          </a:prstGeom>
        </p:spPr>
        <p:txBody>
          <a:bodyPr wrap="square">
            <a:spAutoFit/>
          </a:bodyPr>
          <a:lstStyle/>
          <a:p>
            <a:pPr lvl="0" algn="just"/>
            <a:r>
              <a:rPr lang="es-CO" dirty="0">
                <a:solidFill>
                  <a:schemeClr val="bg1"/>
                </a:solidFill>
              </a:rPr>
              <a:t>  </a:t>
            </a:r>
            <a:r>
              <a:rPr lang="es-CO" b="1" dirty="0" smtClean="0">
                <a:solidFill>
                  <a:schemeClr val="bg1"/>
                </a:solidFill>
              </a:rPr>
              <a:t>Dificultades </a:t>
            </a:r>
            <a:r>
              <a:rPr lang="es-CO" b="1" dirty="0">
                <a:solidFill>
                  <a:schemeClr val="bg1"/>
                </a:solidFill>
              </a:rPr>
              <a:t>: </a:t>
            </a:r>
            <a:endParaRPr lang="es-CO" dirty="0">
              <a:solidFill>
                <a:schemeClr val="bg1"/>
              </a:solidFill>
            </a:endParaRPr>
          </a:p>
        </p:txBody>
      </p:sp>
      <p:sp>
        <p:nvSpPr>
          <p:cNvPr id="3" name="2 CuadroTexto"/>
          <p:cNvSpPr txBox="1"/>
          <p:nvPr/>
        </p:nvSpPr>
        <p:spPr>
          <a:xfrm>
            <a:off x="354842" y="1241946"/>
            <a:ext cx="8407021" cy="5770811"/>
          </a:xfrm>
          <a:prstGeom prst="rect">
            <a:avLst/>
          </a:prstGeom>
          <a:noFill/>
        </p:spPr>
        <p:txBody>
          <a:bodyPr wrap="square" rtlCol="0">
            <a:spAutoFit/>
          </a:bodyPr>
          <a:lstStyle/>
          <a:p>
            <a:pPr marL="285750" lvl="0" indent="-285750">
              <a:spcBef>
                <a:spcPts val="600"/>
              </a:spcBef>
              <a:buFont typeface="Arial" panose="020B0604020202020204" pitchFamily="34" charset="0"/>
              <a:buChar char="•"/>
            </a:pPr>
            <a:r>
              <a:rPr lang="es-CO" dirty="0"/>
              <a:t>Bajo nivel de  participación de los entes de control a pesar de la convocatoria que se realiza.</a:t>
            </a:r>
          </a:p>
          <a:p>
            <a:pPr marL="285750" lvl="0" indent="-285750">
              <a:spcBef>
                <a:spcPts val="600"/>
              </a:spcBef>
              <a:buFont typeface="Arial" panose="020B0604020202020204" pitchFamily="34" charset="0"/>
              <a:buChar char="•"/>
            </a:pPr>
            <a:r>
              <a:rPr lang="es-CO" dirty="0"/>
              <a:t>Cupos limitados en las mesas públicas, lo que limita la participación comunitaria.    </a:t>
            </a:r>
          </a:p>
          <a:p>
            <a:pPr marL="285750" lvl="0" indent="-285750">
              <a:spcBef>
                <a:spcPts val="600"/>
              </a:spcBef>
              <a:buFont typeface="Arial" panose="020B0604020202020204" pitchFamily="34" charset="0"/>
              <a:buChar char="•"/>
            </a:pPr>
            <a:r>
              <a:rPr lang="es-CO" dirty="0"/>
              <a:t>Falta de recurso económico para la realización de estas actividades.</a:t>
            </a:r>
          </a:p>
          <a:p>
            <a:pPr marL="285750" lvl="0" indent="-285750">
              <a:spcBef>
                <a:spcPts val="600"/>
              </a:spcBef>
              <a:buFont typeface="Arial" panose="020B0604020202020204" pitchFamily="34" charset="0"/>
              <a:buChar char="•"/>
            </a:pPr>
            <a:r>
              <a:rPr lang="es-CO" dirty="0"/>
              <a:t>Bajo nivel de  participación de la zonas  rurales.</a:t>
            </a:r>
          </a:p>
          <a:p>
            <a:pPr marL="285750" lvl="0" indent="-285750">
              <a:spcBef>
                <a:spcPts val="600"/>
              </a:spcBef>
              <a:buFont typeface="Arial" panose="020B0604020202020204" pitchFamily="34" charset="0"/>
              <a:buChar char="•"/>
            </a:pPr>
            <a:r>
              <a:rPr lang="es-CO" dirty="0"/>
              <a:t>Baja presencia de los Alcaldes.  </a:t>
            </a:r>
          </a:p>
          <a:p>
            <a:pPr marL="285750" lvl="0" indent="-285750">
              <a:spcBef>
                <a:spcPts val="600"/>
              </a:spcBef>
              <a:buFont typeface="Arial" panose="020B0604020202020204" pitchFamily="34" charset="0"/>
              <a:buChar char="•"/>
            </a:pPr>
            <a:r>
              <a:rPr lang="es-CO" dirty="0"/>
              <a:t>Bajo nivel de  comunicación y coordinación  con los operadores  para concertar los  apoyos logísticos, lo que dificulta un dialogo fluido para resolver problemas.</a:t>
            </a:r>
          </a:p>
          <a:p>
            <a:pPr marL="285750" lvl="0" indent="-285750">
              <a:spcBef>
                <a:spcPts val="600"/>
              </a:spcBef>
              <a:buFont typeface="Arial" panose="020B0604020202020204" pitchFamily="34" charset="0"/>
              <a:buChar char="•"/>
            </a:pPr>
            <a:r>
              <a:rPr lang="es-CO" dirty="0"/>
              <a:t>No existen  establecimientos comerciales para realizar la logística requerida en algunos Municipios  .</a:t>
            </a:r>
          </a:p>
          <a:p>
            <a:pPr marL="285750" lvl="0" indent="-285750">
              <a:spcBef>
                <a:spcPts val="600"/>
              </a:spcBef>
              <a:buFont typeface="Arial" panose="020B0604020202020204" pitchFamily="34" charset="0"/>
              <a:buChar char="•"/>
            </a:pPr>
            <a:r>
              <a:rPr lang="es-CO" dirty="0"/>
              <a:t>La centralización de los recursos desde la Sede Nacional para la logística de las mesas Publicas,  evidencio dificultades ya que en ocasiones no se contaba con los contactos en los municipios que garantizaran la prestación del servicio.</a:t>
            </a:r>
          </a:p>
          <a:p>
            <a:pPr marL="285750" lvl="0" indent="-285750">
              <a:spcBef>
                <a:spcPts val="600"/>
              </a:spcBef>
              <a:buFont typeface="Arial" panose="020B0604020202020204" pitchFamily="34" charset="0"/>
              <a:buChar char="•"/>
            </a:pPr>
            <a:r>
              <a:rPr lang="es-CO" dirty="0"/>
              <a:t>La MP de Guapi se realizó sin recursos logísticos </a:t>
            </a:r>
          </a:p>
          <a:p>
            <a:pPr marL="285750" lvl="0" indent="-285750">
              <a:spcBef>
                <a:spcPts val="600"/>
              </a:spcBef>
              <a:buFont typeface="Arial" panose="020B0604020202020204" pitchFamily="34" charset="0"/>
              <a:buChar char="•"/>
            </a:pPr>
            <a:r>
              <a:rPr lang="es-CO" dirty="0"/>
              <a:t>La falta de consenso entre las EAS de Hogares Comunitarios impidió que se elaborara la propuesta para  para una minuta diferencial.</a:t>
            </a:r>
          </a:p>
          <a:p>
            <a:r>
              <a:rPr lang="es-CO" dirty="0"/>
              <a:t> </a:t>
            </a:r>
          </a:p>
          <a:p>
            <a:endParaRPr lang="es-CO" dirty="0"/>
          </a:p>
        </p:txBody>
      </p:sp>
    </p:spTree>
    <p:extLst>
      <p:ext uri="{BB962C8B-B14F-4D97-AF65-F5344CB8AC3E}">
        <p14:creationId xmlns:p14="http://schemas.microsoft.com/office/powerpoint/2010/main" val="3889667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248726"/>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Proyecciones de la Regional  </a:t>
            </a:r>
            <a:r>
              <a:rPr lang="es-CO" b="1" dirty="0" smtClean="0">
                <a:solidFill>
                  <a:schemeClr val="bg1"/>
                </a:solidFill>
              </a:rPr>
              <a:t>Cauca  </a:t>
            </a:r>
            <a:r>
              <a:rPr lang="es-ES" b="1" dirty="0" smtClean="0">
                <a:solidFill>
                  <a:schemeClr val="bg1"/>
                </a:solidFill>
              </a:rPr>
              <a:t>2016  </a:t>
            </a:r>
            <a:endParaRPr lang="es-ES" b="1" dirty="0">
              <a:solidFill>
                <a:schemeClr val="bg1"/>
              </a:solidFill>
            </a:endParaRPr>
          </a:p>
        </p:txBody>
      </p:sp>
      <p:sp>
        <p:nvSpPr>
          <p:cNvPr id="4" name="3 CuadroTexto"/>
          <p:cNvSpPr txBox="1"/>
          <p:nvPr/>
        </p:nvSpPr>
        <p:spPr>
          <a:xfrm>
            <a:off x="341192" y="1160061"/>
            <a:ext cx="8325135" cy="5062924"/>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s-CO" sz="1600" dirty="0"/>
              <a:t>Fortalecer el equipo regional para la programación y ejecución del evento de Rendición de Cuentas,  teniendo en cuenta que es un proceso Regional y no solamente del GAT, Planeación ni de la Referente del SNBF.</a:t>
            </a:r>
          </a:p>
          <a:p>
            <a:pPr marL="285750" lvl="0" indent="-285750">
              <a:spcAft>
                <a:spcPts val="600"/>
              </a:spcAft>
              <a:buFont typeface="Arial" panose="020B0604020202020204" pitchFamily="34" charset="0"/>
              <a:buChar char="•"/>
            </a:pPr>
            <a:r>
              <a:rPr lang="es-CO" sz="1600" dirty="0"/>
              <a:t>Trabajar en un proceso de concientización con los Alcaldes para mejorar su participación y compromiso con este tipo de eventos. </a:t>
            </a:r>
          </a:p>
          <a:p>
            <a:pPr marL="285750" lvl="0" indent="-285750">
              <a:spcAft>
                <a:spcPts val="600"/>
              </a:spcAft>
              <a:buFont typeface="Arial" panose="020B0604020202020204" pitchFamily="34" charset="0"/>
              <a:buChar char="•"/>
            </a:pPr>
            <a:r>
              <a:rPr lang="es-CO" sz="1600" dirty="0"/>
              <a:t>Contar con los recursos  logísticos para dar continuidad a los  procesos durante  la vigencia 2016.</a:t>
            </a:r>
          </a:p>
          <a:p>
            <a:pPr marL="285750" lvl="0" indent="-285750">
              <a:spcAft>
                <a:spcPts val="600"/>
              </a:spcAft>
              <a:buFont typeface="Arial" panose="020B0604020202020204" pitchFamily="34" charset="0"/>
              <a:buChar char="•"/>
            </a:pPr>
            <a:r>
              <a:rPr lang="es-CO" sz="1600" dirty="0"/>
              <a:t>Mejorar la participación ciudadana y  garantizar  la descentralización de los  recursos tanto al nivel Regional y zonal.</a:t>
            </a:r>
          </a:p>
          <a:p>
            <a:pPr marL="285750" lvl="0" indent="-285750">
              <a:spcAft>
                <a:spcPts val="600"/>
              </a:spcAft>
              <a:buFont typeface="Arial" panose="020B0604020202020204" pitchFamily="34" charset="0"/>
              <a:buChar char="•"/>
            </a:pPr>
            <a:r>
              <a:rPr lang="es-CO" sz="1600" dirty="0"/>
              <a:t>Realizar eventos exclusivos con los niños, niñas y adolescentes garantizando  recursos suficientes para que estos encuentros sean exitosos. </a:t>
            </a:r>
          </a:p>
          <a:p>
            <a:pPr marL="285750" lvl="0" indent="-285750">
              <a:spcAft>
                <a:spcPts val="600"/>
              </a:spcAft>
              <a:buFont typeface="Arial" panose="020B0604020202020204" pitchFamily="34" charset="0"/>
              <a:buChar char="•"/>
            </a:pPr>
            <a:r>
              <a:rPr lang="es-CO" sz="1600" dirty="0"/>
              <a:t>Realizar  mesas públicas  contando con  una masiva  participación de niños y niñas, con el acompañamiento de sus padres  para darle un valor importante a la concepción de la familia.  </a:t>
            </a:r>
          </a:p>
          <a:p>
            <a:pPr marL="285750" lvl="0" indent="-285750">
              <a:spcAft>
                <a:spcPts val="600"/>
              </a:spcAft>
              <a:buFont typeface="Arial" panose="020B0604020202020204" pitchFamily="34" charset="0"/>
              <a:buChar char="•"/>
            </a:pPr>
            <a:r>
              <a:rPr lang="es-CO" sz="1600" dirty="0"/>
              <a:t>Fortalecer más la participación de beneficiarios incluyendo a los niños y niñas y a sus familias y realzar encuentros  de una manera lúdica para fortalecer  la participación con más interés de la comunidad.</a:t>
            </a:r>
          </a:p>
          <a:p>
            <a:pPr marL="285750" lvl="0" indent="-285750">
              <a:spcAft>
                <a:spcPts val="600"/>
              </a:spcAft>
              <a:buFont typeface="Arial" panose="020B0604020202020204" pitchFamily="34" charset="0"/>
              <a:buChar char="•"/>
            </a:pPr>
            <a:r>
              <a:rPr lang="es-CO" sz="1600" dirty="0"/>
              <a:t>Conformar  un grupo líder al cual se debe fortalecer y capacitar estos procesos de participación social y dialogo comunitario.  </a:t>
            </a:r>
          </a:p>
        </p:txBody>
      </p:sp>
    </p:spTree>
    <p:extLst>
      <p:ext uri="{BB962C8B-B14F-4D97-AF65-F5344CB8AC3E}">
        <p14:creationId xmlns:p14="http://schemas.microsoft.com/office/powerpoint/2010/main" val="192916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98212"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Avances de la meta de Rendición </a:t>
            </a:r>
            <a:r>
              <a:rPr lang="es-CO" b="1" dirty="0">
                <a:solidFill>
                  <a:schemeClr val="bg1"/>
                </a:solidFill>
              </a:rPr>
              <a:t>de Cuentas y Mesas Públicas Regional </a:t>
            </a:r>
            <a:r>
              <a:rPr lang="es-CO" b="1" dirty="0" smtClean="0">
                <a:solidFill>
                  <a:schemeClr val="bg1"/>
                </a:solidFill>
              </a:rPr>
              <a:t>Caldas2015 </a:t>
            </a:r>
            <a:endParaRPr lang="es-CO" b="1" dirty="0">
              <a:solidFill>
                <a:schemeClr val="bg1"/>
              </a:solidFill>
            </a:endParaRPr>
          </a:p>
        </p:txBody>
      </p:sp>
      <p:sp>
        <p:nvSpPr>
          <p:cNvPr id="3" name="5 Marcador de contenido"/>
          <p:cNvSpPr txBox="1">
            <a:spLocks/>
          </p:cNvSpPr>
          <p:nvPr/>
        </p:nvSpPr>
        <p:spPr bwMode="auto">
          <a:xfrm>
            <a:off x="214282" y="914122"/>
            <a:ext cx="86439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La  Regional </a:t>
            </a:r>
            <a:r>
              <a:rPr lang="es-CO" altLang="es-CO" sz="1200" dirty="0" smtClean="0">
                <a:solidFill>
                  <a:prstClr val="black"/>
                </a:solidFill>
                <a:latin typeface="Arial" pitchFamily="34" charset="0"/>
                <a:ea typeface="Geneva"/>
                <a:cs typeface="Arial" pitchFamily="34" charset="0"/>
              </a:rPr>
              <a:t>Cauca en </a:t>
            </a:r>
            <a:r>
              <a:rPr lang="es-CO" altLang="es-CO" sz="1200" dirty="0" smtClean="0">
                <a:solidFill>
                  <a:prstClr val="black"/>
                </a:solidFill>
                <a:latin typeface="Arial" pitchFamily="34" charset="0"/>
                <a:ea typeface="Geneva"/>
                <a:cs typeface="Arial" pitchFamily="34" charset="0"/>
              </a:rPr>
              <a:t>el 2015 programó y realizó  1 evento de Rendición de cuentas y  7 mesas publicas.</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El evento de rendición de cuentas lo realizaron el </a:t>
            </a:r>
            <a:r>
              <a:rPr lang="es-CO" altLang="es-CO" sz="1200" dirty="0" smtClean="0">
                <a:solidFill>
                  <a:prstClr val="black"/>
                </a:solidFill>
                <a:latin typeface="Arial" pitchFamily="34" charset="0"/>
                <a:ea typeface="Geneva"/>
                <a:cs typeface="Arial" pitchFamily="34" charset="0"/>
              </a:rPr>
              <a:t>30 </a:t>
            </a:r>
            <a:r>
              <a:rPr lang="es-CO" altLang="es-CO" sz="1200" dirty="0" smtClean="0">
                <a:solidFill>
                  <a:prstClr val="black"/>
                </a:solidFill>
                <a:latin typeface="Arial" pitchFamily="34" charset="0"/>
                <a:ea typeface="Geneva"/>
                <a:cs typeface="Arial" pitchFamily="34" charset="0"/>
              </a:rPr>
              <a:t>de noviembre y </a:t>
            </a:r>
            <a:r>
              <a:rPr lang="es-ES" altLang="es-CO" sz="1200" dirty="0">
                <a:solidFill>
                  <a:prstClr val="black"/>
                </a:solidFill>
                <a:latin typeface="Arial" pitchFamily="34" charset="0"/>
                <a:ea typeface="Geneva"/>
                <a:cs typeface="Arial" pitchFamily="34" charset="0"/>
              </a:rPr>
              <a:t>participaron un total </a:t>
            </a:r>
            <a:r>
              <a:rPr lang="es-ES" altLang="es-CO" sz="1200" dirty="0" smtClean="0">
                <a:solidFill>
                  <a:prstClr val="black"/>
                </a:solidFill>
                <a:latin typeface="Arial" pitchFamily="34" charset="0"/>
                <a:ea typeface="Geneva"/>
                <a:cs typeface="Arial" pitchFamily="34" charset="0"/>
              </a:rPr>
              <a:t>de </a:t>
            </a:r>
            <a:r>
              <a:rPr lang="es-ES" altLang="es-CO" sz="1200" dirty="0" smtClean="0">
                <a:solidFill>
                  <a:prstClr val="black"/>
                </a:solidFill>
                <a:latin typeface="Arial" pitchFamily="34" charset="0"/>
                <a:ea typeface="Geneva"/>
                <a:cs typeface="Arial" pitchFamily="34" charset="0"/>
              </a:rPr>
              <a:t>200 participantes </a:t>
            </a:r>
            <a:r>
              <a:rPr lang="es-ES" altLang="es-CO" sz="1200" dirty="0">
                <a:solidFill>
                  <a:prstClr val="black"/>
                </a:solidFill>
                <a:latin typeface="Arial" pitchFamily="34" charset="0"/>
                <a:ea typeface="Geneva"/>
                <a:cs typeface="Arial" pitchFamily="34" charset="0"/>
              </a:rPr>
              <a:t>de los cuales  </a:t>
            </a:r>
            <a:r>
              <a:rPr lang="es-ES" altLang="es-CO" sz="1200" dirty="0" smtClean="0">
                <a:solidFill>
                  <a:prstClr val="black"/>
                </a:solidFill>
                <a:latin typeface="Arial" pitchFamily="34" charset="0"/>
                <a:ea typeface="Geneva"/>
                <a:cs typeface="Arial" pitchFamily="34" charset="0"/>
              </a:rPr>
              <a:t>60 </a:t>
            </a:r>
            <a:r>
              <a:rPr lang="es-ES" altLang="es-CO" sz="1200" dirty="0">
                <a:solidFill>
                  <a:prstClr val="black"/>
                </a:solidFill>
                <a:latin typeface="Arial" pitchFamily="34" charset="0"/>
                <a:ea typeface="Geneva"/>
                <a:cs typeface="Arial" pitchFamily="34" charset="0"/>
              </a:rPr>
              <a:t>actores representantes de las OG </a:t>
            </a:r>
            <a:r>
              <a:rPr lang="es-ES" altLang="es-CO" sz="1200" dirty="0" smtClean="0">
                <a:solidFill>
                  <a:prstClr val="black"/>
                </a:solidFill>
                <a:latin typeface="Arial" pitchFamily="34" charset="0"/>
                <a:ea typeface="Geneva"/>
                <a:cs typeface="Arial" pitchFamily="34" charset="0"/>
              </a:rPr>
              <a:t>75 </a:t>
            </a:r>
            <a:r>
              <a:rPr lang="es-ES" altLang="es-CO" sz="1200" dirty="0">
                <a:solidFill>
                  <a:prstClr val="black"/>
                </a:solidFill>
                <a:latin typeface="Arial" pitchFamily="34" charset="0"/>
                <a:ea typeface="Geneva"/>
                <a:cs typeface="Arial" pitchFamily="34" charset="0"/>
              </a:rPr>
              <a:t>actores de las ONG y  actores que representan a la comunidad y </a:t>
            </a:r>
            <a:r>
              <a:rPr lang="es-ES" altLang="es-CO" sz="1200" dirty="0" smtClean="0">
                <a:solidFill>
                  <a:prstClr val="black"/>
                </a:solidFill>
                <a:latin typeface="Arial" pitchFamily="34" charset="0"/>
                <a:ea typeface="Geneva"/>
                <a:cs typeface="Arial" pitchFamily="34" charset="0"/>
              </a:rPr>
              <a:t>65 </a:t>
            </a:r>
            <a:r>
              <a:rPr lang="es-ES" altLang="es-CO" sz="1200" dirty="0">
                <a:solidFill>
                  <a:prstClr val="black"/>
                </a:solidFill>
                <a:latin typeface="Arial" pitchFamily="34" charset="0"/>
                <a:ea typeface="Geneva"/>
                <a:cs typeface="Arial" pitchFamily="34" charset="0"/>
              </a:rPr>
              <a:t>actores que representan entidades de control social y veedurías </a:t>
            </a:r>
            <a:r>
              <a:rPr lang="es-ES" altLang="es-CO" sz="1200" dirty="0" smtClean="0">
                <a:solidFill>
                  <a:prstClr val="black"/>
                </a:solidFill>
                <a:latin typeface="Arial" pitchFamily="34" charset="0"/>
                <a:ea typeface="Geneva"/>
                <a:cs typeface="Arial" pitchFamily="34" charset="0"/>
              </a:rPr>
              <a:t>ciudadanas</a:t>
            </a:r>
            <a:r>
              <a:rPr lang="es-CO" altLang="es-CO" sz="1200" dirty="0">
                <a:solidFill>
                  <a:prstClr val="black"/>
                </a:solidFill>
                <a:latin typeface="Arial" pitchFamily="34" charset="0"/>
                <a:ea typeface="Geneva"/>
                <a:cs typeface="Arial" pitchFamily="34" charset="0"/>
              </a:rPr>
              <a:t>. </a:t>
            </a: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Los </a:t>
            </a:r>
            <a:r>
              <a:rPr lang="es-CO" altLang="es-CO" sz="1200" dirty="0">
                <a:solidFill>
                  <a:prstClr val="black"/>
                </a:solidFill>
                <a:latin typeface="Arial" pitchFamily="34" charset="0"/>
                <a:ea typeface="Geneva"/>
                <a:cs typeface="Arial" pitchFamily="34" charset="0"/>
              </a:rPr>
              <a:t>Centros </a:t>
            </a:r>
            <a:r>
              <a:rPr lang="es-CO" altLang="es-CO" sz="1200" dirty="0" smtClean="0">
                <a:solidFill>
                  <a:prstClr val="black"/>
                </a:solidFill>
                <a:latin typeface="Arial" pitchFamily="34" charset="0"/>
                <a:ea typeface="Geneva"/>
                <a:cs typeface="Arial" pitchFamily="34" charset="0"/>
              </a:rPr>
              <a:t>Zonales de la Regional </a:t>
            </a:r>
            <a:r>
              <a:rPr lang="es-CO" altLang="es-CO" sz="1200" dirty="0" smtClean="0">
                <a:solidFill>
                  <a:prstClr val="black"/>
                </a:solidFill>
                <a:latin typeface="Arial" pitchFamily="34" charset="0"/>
                <a:ea typeface="Geneva"/>
                <a:cs typeface="Arial" pitchFamily="34" charset="0"/>
              </a:rPr>
              <a:t>Cauca realizaron </a:t>
            </a:r>
            <a:r>
              <a:rPr lang="es-CO" altLang="es-CO" sz="1200" dirty="0" smtClean="0">
                <a:solidFill>
                  <a:prstClr val="black"/>
                </a:solidFill>
                <a:latin typeface="Arial" pitchFamily="34" charset="0"/>
                <a:ea typeface="Geneva"/>
                <a:cs typeface="Arial" pitchFamily="34" charset="0"/>
              </a:rPr>
              <a:t>7  MP  e</a:t>
            </a:r>
            <a:r>
              <a:rPr lang="es-ES" altLang="es-CO" sz="1200" dirty="0" smtClean="0">
                <a:solidFill>
                  <a:prstClr val="black"/>
                </a:solidFill>
                <a:latin typeface="Arial" pitchFamily="34" charset="0"/>
                <a:ea typeface="Geneva"/>
                <a:cs typeface="Arial" pitchFamily="34" charset="0"/>
              </a:rPr>
              <a:t>n las mesas publicas participaron un total de </a:t>
            </a:r>
            <a:r>
              <a:rPr lang="es-ES" altLang="es-CO" sz="1200" dirty="0" smtClean="0">
                <a:solidFill>
                  <a:prstClr val="black"/>
                </a:solidFill>
                <a:latin typeface="Arial" pitchFamily="34" charset="0"/>
                <a:ea typeface="Geneva"/>
                <a:cs typeface="Arial" pitchFamily="34" charset="0"/>
              </a:rPr>
              <a:t>570 personas </a:t>
            </a:r>
            <a:r>
              <a:rPr lang="es-ES" altLang="es-CO" sz="1200" dirty="0" smtClean="0">
                <a:solidFill>
                  <a:prstClr val="black"/>
                </a:solidFill>
                <a:latin typeface="Arial" pitchFamily="34" charset="0"/>
                <a:ea typeface="Geneva"/>
                <a:cs typeface="Arial" pitchFamily="34" charset="0"/>
              </a:rPr>
              <a:t>de los cuales  </a:t>
            </a:r>
            <a:r>
              <a:rPr lang="es-ES" altLang="es-CO" sz="1200" dirty="0" smtClean="0">
                <a:solidFill>
                  <a:prstClr val="black"/>
                </a:solidFill>
                <a:latin typeface="Arial" pitchFamily="34" charset="0"/>
                <a:ea typeface="Geneva"/>
                <a:cs typeface="Arial" pitchFamily="34" charset="0"/>
              </a:rPr>
              <a:t>181 </a:t>
            </a:r>
            <a:r>
              <a:rPr lang="es-ES" altLang="es-CO" sz="1200" dirty="0" smtClean="0">
                <a:solidFill>
                  <a:prstClr val="black"/>
                </a:solidFill>
                <a:latin typeface="Arial" pitchFamily="34" charset="0"/>
                <a:ea typeface="Geneva"/>
                <a:cs typeface="Arial" pitchFamily="34" charset="0"/>
              </a:rPr>
              <a:t>actores representantes de las OG </a:t>
            </a:r>
            <a:r>
              <a:rPr lang="es-ES" altLang="es-CO" sz="1200" dirty="0" smtClean="0">
                <a:solidFill>
                  <a:prstClr val="black"/>
                </a:solidFill>
                <a:latin typeface="Arial" pitchFamily="34" charset="0"/>
                <a:ea typeface="Geneva"/>
                <a:cs typeface="Arial" pitchFamily="34" charset="0"/>
              </a:rPr>
              <a:t>365 </a:t>
            </a:r>
            <a:r>
              <a:rPr lang="es-ES" altLang="es-CO" sz="1200" dirty="0" smtClean="0">
                <a:solidFill>
                  <a:prstClr val="black"/>
                </a:solidFill>
                <a:latin typeface="Arial" pitchFamily="34" charset="0"/>
                <a:ea typeface="Geneva"/>
                <a:cs typeface="Arial" pitchFamily="34" charset="0"/>
              </a:rPr>
              <a:t>actores de las ONG y  </a:t>
            </a:r>
            <a:r>
              <a:rPr lang="es-ES" altLang="es-CO" sz="1200" dirty="0">
                <a:solidFill>
                  <a:prstClr val="black"/>
                </a:solidFill>
                <a:latin typeface="Arial" pitchFamily="34" charset="0"/>
                <a:ea typeface="Geneva"/>
                <a:cs typeface="Arial" pitchFamily="34" charset="0"/>
              </a:rPr>
              <a:t>actores que representan a la comunidad </a:t>
            </a:r>
            <a:r>
              <a:rPr lang="es-ES" altLang="es-CO" sz="1200" dirty="0" smtClean="0">
                <a:solidFill>
                  <a:prstClr val="black"/>
                </a:solidFill>
                <a:latin typeface="Arial" pitchFamily="34" charset="0"/>
                <a:ea typeface="Geneva"/>
                <a:cs typeface="Arial" pitchFamily="34" charset="0"/>
              </a:rPr>
              <a:t>y </a:t>
            </a:r>
            <a:r>
              <a:rPr lang="es-ES" altLang="es-CO" sz="1200" dirty="0" smtClean="0">
                <a:solidFill>
                  <a:prstClr val="black"/>
                </a:solidFill>
                <a:latin typeface="Arial" pitchFamily="34" charset="0"/>
                <a:ea typeface="Geneva"/>
                <a:cs typeface="Arial" pitchFamily="34" charset="0"/>
              </a:rPr>
              <a:t>24 </a:t>
            </a:r>
            <a:r>
              <a:rPr lang="es-ES" altLang="es-CO" sz="1200" dirty="0" smtClean="0">
                <a:solidFill>
                  <a:prstClr val="black"/>
                </a:solidFill>
                <a:latin typeface="Arial" pitchFamily="34" charset="0"/>
                <a:ea typeface="Geneva"/>
                <a:cs typeface="Arial" pitchFamily="34" charset="0"/>
              </a:rPr>
              <a:t>actores que representan entidades de control social y veedurías ciudadanas. </a:t>
            </a:r>
            <a:r>
              <a:rPr lang="es-ES" altLang="es-CO" sz="1200" dirty="0" smtClean="0">
                <a:solidFill>
                  <a:prstClr val="black"/>
                </a:solidFill>
                <a:latin typeface="Arial" pitchFamily="34" charset="0"/>
                <a:ea typeface="Geneva"/>
                <a:cs typeface="Arial" pitchFamily="34" charset="0"/>
              </a:rPr>
              <a:t> </a:t>
            </a:r>
            <a:r>
              <a:rPr lang="es-ES" altLang="es-CO" sz="1200" dirty="0">
                <a:solidFill>
                  <a:prstClr val="black"/>
                </a:solidFill>
                <a:latin typeface="Arial" pitchFamily="34" charset="0"/>
                <a:ea typeface="Geneva"/>
                <a:cs typeface="Arial" pitchFamily="34" charset="0"/>
              </a:rPr>
              <a:t>	</a:t>
            </a: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smtClean="0">
                <a:solidFill>
                  <a:prstClr val="black"/>
                </a:solidFill>
                <a:latin typeface="Arial" pitchFamily="34" charset="0"/>
                <a:ea typeface="Geneva"/>
                <a:cs typeface="Arial" pitchFamily="34" charset="0"/>
              </a:rPr>
              <a:t>De 7 MP reportadas, el 42 % de las MP  de la Regional </a:t>
            </a:r>
            <a:r>
              <a:rPr lang="es-ES" altLang="es-CO" sz="1200" dirty="0" smtClean="0">
                <a:solidFill>
                  <a:prstClr val="black"/>
                </a:solidFill>
                <a:latin typeface="Arial" pitchFamily="34" charset="0"/>
                <a:ea typeface="Geneva"/>
                <a:cs typeface="Arial" pitchFamily="34" charset="0"/>
              </a:rPr>
              <a:t>Cauca se </a:t>
            </a:r>
            <a:r>
              <a:rPr lang="es-ES" altLang="es-CO" sz="1200" dirty="0" smtClean="0">
                <a:solidFill>
                  <a:prstClr val="black"/>
                </a:solidFill>
                <a:latin typeface="Arial" pitchFamily="34" charset="0"/>
                <a:ea typeface="Geneva"/>
                <a:cs typeface="Arial" pitchFamily="34" charset="0"/>
              </a:rPr>
              <a:t>realizaron sobre temas de protección y sus distintas modalidades, el 29% de las MP sobre  programas y servicios en general,  el 29 % sobre los temas de Primera infancia  y el  6 % sobre temas de bienestarina. </a:t>
            </a: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a:solidFill>
                  <a:prstClr val="black"/>
                </a:solidFill>
                <a:latin typeface="Arial" pitchFamily="34" charset="0"/>
                <a:ea typeface="Geneva"/>
                <a:cs typeface="Arial" pitchFamily="34" charset="0"/>
              </a:rPr>
              <a:t>El porcentaje de ejecución </a:t>
            </a:r>
            <a:r>
              <a:rPr lang="es-ES" altLang="es-CO" sz="1200" dirty="0" smtClean="0">
                <a:solidFill>
                  <a:prstClr val="black"/>
                </a:solidFill>
                <a:latin typeface="Arial" pitchFamily="34" charset="0"/>
                <a:ea typeface="Geneva"/>
                <a:cs typeface="Arial" pitchFamily="34" charset="0"/>
              </a:rPr>
              <a:t>total de la Regional a la fecha es del 100</a:t>
            </a:r>
            <a:r>
              <a:rPr lang="es-ES" altLang="es-CO" sz="1200" b="1" dirty="0" smtClean="0">
                <a:solidFill>
                  <a:prstClr val="black"/>
                </a:solidFill>
                <a:latin typeface="Arial" pitchFamily="34" charset="0"/>
                <a:ea typeface="Geneva"/>
                <a:cs typeface="Arial" pitchFamily="34" charset="0"/>
              </a:rPr>
              <a:t> %. </a:t>
            </a:r>
            <a:endParaRPr lang="es-ES" altLang="es-CO" sz="1200" b="1"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A la Regional </a:t>
            </a:r>
            <a:r>
              <a:rPr lang="es-CO" altLang="es-CO" sz="1200" dirty="0" smtClean="0">
                <a:solidFill>
                  <a:prstClr val="black"/>
                </a:solidFill>
                <a:latin typeface="Arial" pitchFamily="34" charset="0"/>
                <a:ea typeface="Geneva"/>
                <a:cs typeface="Arial" pitchFamily="34" charset="0"/>
              </a:rPr>
              <a:t>Cauca se </a:t>
            </a:r>
            <a:r>
              <a:rPr lang="es-CO" altLang="es-CO" sz="1200" dirty="0" smtClean="0">
                <a:solidFill>
                  <a:prstClr val="black"/>
                </a:solidFill>
                <a:latin typeface="Arial" pitchFamily="34" charset="0"/>
                <a:ea typeface="Geneva"/>
                <a:cs typeface="Arial" pitchFamily="34" charset="0"/>
              </a:rPr>
              <a:t>le ha venido insistiendo que tengan en medio físico y magnético todas las evidencias y soportes de estos eventos, los cuales han compartido.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 La Regional </a:t>
            </a:r>
            <a:r>
              <a:rPr lang="es-CO" altLang="es-CO" sz="1200" dirty="0" smtClean="0">
                <a:solidFill>
                  <a:prstClr val="black"/>
                </a:solidFill>
                <a:latin typeface="Arial" pitchFamily="34" charset="0"/>
                <a:ea typeface="Geneva"/>
                <a:cs typeface="Arial" pitchFamily="34" charset="0"/>
              </a:rPr>
              <a:t>Cauca reportó el </a:t>
            </a:r>
            <a:r>
              <a:rPr lang="es-CO" altLang="es-CO" sz="1200" dirty="0" smtClean="0">
                <a:solidFill>
                  <a:prstClr val="black"/>
                </a:solidFill>
                <a:latin typeface="Arial" pitchFamily="34" charset="0"/>
                <a:ea typeface="Geneva"/>
                <a:cs typeface="Arial" pitchFamily="34" charset="0"/>
              </a:rPr>
              <a:t>100% de las guías de seguimiento a cumplimiento de compromisos y las revisaron y  socializaron en su totalidad, dando un parte de cumplimiento del 100%.   </a:t>
            </a: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Entregaron  </a:t>
            </a:r>
            <a:r>
              <a:rPr lang="es-CO" altLang="es-CO" sz="1200" dirty="0" smtClean="0">
                <a:solidFill>
                  <a:prstClr val="black"/>
                </a:solidFill>
                <a:latin typeface="Arial" pitchFamily="34" charset="0"/>
                <a:ea typeface="Geneva"/>
                <a:cs typeface="Arial" pitchFamily="34" charset="0"/>
              </a:rPr>
              <a:t>sistematizada </a:t>
            </a:r>
            <a:r>
              <a:rPr lang="es-CO" altLang="es-CO" sz="1200" dirty="0" smtClean="0">
                <a:solidFill>
                  <a:prstClr val="black"/>
                </a:solidFill>
                <a:latin typeface="Arial" pitchFamily="34" charset="0"/>
                <a:ea typeface="Geneva"/>
                <a:cs typeface="Arial" pitchFamily="34" charset="0"/>
              </a:rPr>
              <a:t>  </a:t>
            </a:r>
            <a:r>
              <a:rPr lang="es-CO" altLang="es-CO" sz="1200" dirty="0" smtClean="0">
                <a:solidFill>
                  <a:prstClr val="black"/>
                </a:solidFill>
                <a:latin typeface="Arial" pitchFamily="34" charset="0"/>
                <a:ea typeface="Geneva"/>
                <a:cs typeface="Arial" pitchFamily="34" charset="0"/>
              </a:rPr>
              <a:t>la encuesta de evaluación de esta meta  y las proyecciones para el </a:t>
            </a:r>
            <a:r>
              <a:rPr lang="es-CO" altLang="es-CO" sz="1200" dirty="0" smtClean="0">
                <a:solidFill>
                  <a:prstClr val="black"/>
                </a:solidFill>
                <a:latin typeface="Arial" pitchFamily="34" charset="0"/>
                <a:ea typeface="Geneva"/>
                <a:cs typeface="Arial" pitchFamily="34" charset="0"/>
              </a:rPr>
              <a:t>2016, las cuales se presentaran al final de este informe. </a:t>
            </a:r>
            <a:endParaRPr lang="es-CO" altLang="es-CO" sz="12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pPr>
            <a:r>
              <a:rPr lang="es-CO" altLang="es-CO" sz="1200" dirty="0" smtClean="0">
                <a:solidFill>
                  <a:prstClr val="black"/>
                </a:solidFill>
                <a:latin typeface="Arial" pitchFamily="34" charset="0"/>
                <a:ea typeface="Geneva"/>
                <a:cs typeface="Arial" pitchFamily="34" charset="0"/>
              </a:rPr>
              <a:t> </a:t>
            </a:r>
          </a:p>
          <a:p>
            <a:pPr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sz="1200"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dirty="0">
                <a:solidFill>
                  <a:prstClr val="black"/>
                </a:solidFill>
                <a:latin typeface="Arial" pitchFamily="34" charset="0"/>
                <a:ea typeface="Geneva" charset="0"/>
                <a:cs typeface="Arial" pitchFamily="34" charset="0"/>
              </a:rPr>
              <a:t>  </a:t>
            </a:r>
            <a:endParaRPr lang="es-CO" sz="1200" b="1"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b="1" dirty="0">
                <a:solidFill>
                  <a:prstClr val="black"/>
                </a:solidFill>
                <a:latin typeface="Arial" pitchFamily="34" charset="0"/>
                <a:ea typeface="Geneva" charset="0"/>
                <a:cs typeface="Arial" pitchFamily="34" charset="0"/>
              </a:rPr>
              <a:t>        </a:t>
            </a:r>
          </a:p>
        </p:txBody>
      </p:sp>
    </p:spTree>
    <p:extLst>
      <p:ext uri="{BB962C8B-B14F-4D97-AF65-F5344CB8AC3E}">
        <p14:creationId xmlns:p14="http://schemas.microsoft.com/office/powerpoint/2010/main" val="39465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898" y="1132764"/>
            <a:ext cx="8488907" cy="5863144"/>
          </a:xfrm>
          <a:prstGeom prst="rect">
            <a:avLst/>
          </a:prstGeom>
          <a:noFill/>
        </p:spPr>
        <p:txBody>
          <a:bodyPr wrap="square" rtlCol="0">
            <a:spAutoFit/>
          </a:bodyPr>
          <a:lstStyle/>
          <a:p>
            <a:pPr marL="171450" lvl="0" indent="-171450">
              <a:buFont typeface="Arial" panose="020B0604020202020204" pitchFamily="34" charset="0"/>
              <a:buChar char="•"/>
            </a:pPr>
            <a:r>
              <a:rPr lang="es-CO" sz="1500" dirty="0"/>
              <a:t>Buscar alternativas para mejorar la asignación de recursos en el 2015, que lleguen oportunamente den respuesta  a las necesidades de las Regionales y CZ para facilitar la  continuidad de este proceso. (Responsabilidad del Nivel Nacional y Regional). </a:t>
            </a:r>
          </a:p>
          <a:p>
            <a:pPr marL="171450" lvl="0" indent="-171450">
              <a:buFont typeface="Arial" panose="020B0604020202020204" pitchFamily="34" charset="0"/>
              <a:buChar char="•"/>
            </a:pPr>
            <a:r>
              <a:rPr lang="es-CO" sz="1500" dirty="0"/>
              <a:t>Definir acciones orientadas a cualificar programas y servicios especial en los de primera infancia dado al aumento de la cantidad de niños y niñas que se están atendiendo en los Hogares Comunitarios. (Responsabilidad del Nivel Regional y Zonal). </a:t>
            </a:r>
          </a:p>
          <a:p>
            <a:pPr marL="171450" lvl="0" indent="-171450">
              <a:buFont typeface="Arial" panose="020B0604020202020204" pitchFamily="34" charset="0"/>
              <a:buChar char="•"/>
            </a:pPr>
            <a:r>
              <a:rPr lang="es-CO" sz="1500" dirty="0"/>
              <a:t>Hacer seguimiento permanente de la ubicación de las unidades de CDI, para que no afecten la cobertura de los HCBF.</a:t>
            </a:r>
          </a:p>
          <a:p>
            <a:pPr marL="171450" lvl="0" indent="-171450">
              <a:buFont typeface="Arial" panose="020B0604020202020204" pitchFamily="34" charset="0"/>
              <a:buChar char="•"/>
            </a:pPr>
            <a:r>
              <a:rPr lang="es-CO" sz="1500" dirty="0"/>
              <a:t>Fortalecer y apoyar proyectos en formación de valores y ocupación del tiempo libre de niños, niñas y adolescentes que se vienen desarrollando en los municipios. (Responsabilidad del Nivel Zonal ). </a:t>
            </a:r>
          </a:p>
          <a:p>
            <a:pPr marL="171450" lvl="0" indent="-171450">
              <a:buFont typeface="Arial" panose="020B0604020202020204" pitchFamily="34" charset="0"/>
              <a:buChar char="•"/>
            </a:pPr>
            <a:r>
              <a:rPr lang="es-CO" sz="1500" dirty="0"/>
              <a:t>Proponer alternativas para disponer de más servidores públicos para realizar visitas permanentes a todos los HCBF (Responsabilidad del Nivel Nacional y Regional). </a:t>
            </a:r>
          </a:p>
          <a:p>
            <a:pPr marL="171450" lvl="0" indent="-171450">
              <a:buFont typeface="Arial" panose="020B0604020202020204" pitchFamily="34" charset="0"/>
              <a:buChar char="•"/>
            </a:pPr>
            <a:r>
              <a:rPr lang="es-CO" sz="1500" dirty="0"/>
              <a:t>Enfatizar en la divulgación y operativización de las distintas Rutas de Atención que se manejan intersectorialmente (Responsabilidad del Nivel Regional y Zonal). </a:t>
            </a:r>
          </a:p>
          <a:p>
            <a:pPr marL="171450" lvl="0" indent="-171450">
              <a:buFont typeface="Arial" panose="020B0604020202020204" pitchFamily="34" charset="0"/>
              <a:buChar char="•"/>
            </a:pPr>
            <a:r>
              <a:rPr lang="es-CO" sz="1500" dirty="0"/>
              <a:t>Generar acciones integrales para fortalecer los programas, dirigidos a los adolescentes. (Responsabilidad del Nivel Regional, Zonal y Alcaldes)</a:t>
            </a:r>
          </a:p>
          <a:p>
            <a:pPr marL="171450" lvl="0" indent="-171450">
              <a:buFont typeface="Arial" panose="020B0604020202020204" pitchFamily="34" charset="0"/>
              <a:buChar char="•"/>
            </a:pPr>
            <a:r>
              <a:rPr lang="es-CO" sz="1500" dirty="0"/>
              <a:t>Brindar asistencia técnica oportuna a las comunidades, garantizando talento humano y recursos. (Responsabilidad del Nivel Nacional y Regional).</a:t>
            </a:r>
          </a:p>
          <a:p>
            <a:pPr marL="171450" lvl="0" indent="-171450">
              <a:buFont typeface="Arial" panose="020B0604020202020204" pitchFamily="34" charset="0"/>
              <a:buChar char="•"/>
            </a:pPr>
            <a:r>
              <a:rPr lang="es-CO" sz="1500" dirty="0"/>
              <a:t>Promover estrategias tendientes a mejorar la participación de los agentes del SNBF en la mesas publicas comunitarias. (Responsabilidad del Nivel Zonal).</a:t>
            </a:r>
          </a:p>
          <a:p>
            <a:pPr marL="171450" lvl="0" indent="-171450">
              <a:buFont typeface="Arial" panose="020B0604020202020204" pitchFamily="34" charset="0"/>
              <a:buChar char="•"/>
            </a:pPr>
            <a:r>
              <a:rPr lang="es-CO" sz="1500" dirty="0"/>
              <a:t>Presentar propuesta para construir  el procedimiento que permita la participación concreta y con incidencia de los niños, niñas y adolescentes  en las mesas públicas. (Responsabilidad del Nivel Zonal).</a:t>
            </a:r>
          </a:p>
          <a:p>
            <a:pPr algn="just" fontAlgn="base">
              <a:spcBef>
                <a:spcPct val="0"/>
              </a:spcBef>
              <a:spcAft>
                <a:spcPct val="0"/>
              </a:spcAft>
            </a:pPr>
            <a:endParaRPr lang="es-ES" altLang="es-CO" sz="1500" b="1" dirty="0">
              <a:solidFill>
                <a:prstClr val="black"/>
              </a:solidFill>
              <a:ea typeface="Geneva"/>
              <a:cs typeface="Arial" pitchFamily="34" charset="0"/>
            </a:endParaRPr>
          </a:p>
          <a:p>
            <a:pPr marL="182563" indent="-182563" algn="just" fontAlgn="base">
              <a:spcBef>
                <a:spcPct val="0"/>
              </a:spcBef>
              <a:spcAft>
                <a:spcPct val="0"/>
              </a:spcAft>
              <a:buFont typeface="Arial" pitchFamily="34" charset="0"/>
              <a:buChar char="•"/>
            </a:pPr>
            <a:endParaRPr lang="es-ES" altLang="es-CO" sz="1500" dirty="0">
              <a:solidFill>
                <a:prstClr val="black"/>
              </a:solidFill>
              <a:ea typeface="Geneva"/>
              <a:cs typeface="Arial" pitchFamily="34" charset="0"/>
            </a:endParaRPr>
          </a:p>
          <a:p>
            <a:pPr algn="just"/>
            <a:endParaRPr lang="es-CO" sz="1500" dirty="0">
              <a:cs typeface="Arial" panose="020B0604020202020204" pitchFamily="34" charset="0"/>
            </a:endParaRPr>
          </a:p>
        </p:txBody>
      </p:sp>
      <p:sp>
        <p:nvSpPr>
          <p:cNvPr id="3" name="2 CuadroTexto"/>
          <p:cNvSpPr txBox="1"/>
          <p:nvPr/>
        </p:nvSpPr>
        <p:spPr>
          <a:xfrm>
            <a:off x="122830" y="177421"/>
            <a:ext cx="6714698" cy="646331"/>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Como proyecciones generales  a  la </a:t>
            </a:r>
            <a:r>
              <a:rPr lang="es-CO" b="1" dirty="0" smtClean="0">
                <a:solidFill>
                  <a:schemeClr val="bg1"/>
                </a:solidFill>
                <a:latin typeface="Arial" pitchFamily="34" charset="0"/>
                <a:cs typeface="Arial" pitchFamily="34" charset="0"/>
              </a:rPr>
              <a:t>Cauca le </a:t>
            </a:r>
            <a:r>
              <a:rPr lang="es-CO" b="1" dirty="0" smtClean="0">
                <a:solidFill>
                  <a:schemeClr val="bg1"/>
                </a:solidFill>
                <a:latin typeface="Arial" pitchFamily="34" charset="0"/>
                <a:cs typeface="Arial" pitchFamily="34" charset="0"/>
              </a:rPr>
              <a:t>correspondió  para el 2015 enfatizar en los siguientes aspectos : </a:t>
            </a:r>
            <a:endParaRPr lang="es-CO" dirty="0">
              <a:solidFill>
                <a:schemeClr val="bg1"/>
              </a:solidFill>
            </a:endParaRPr>
          </a:p>
        </p:txBody>
      </p:sp>
    </p:spTree>
    <p:extLst>
      <p:ext uri="{BB962C8B-B14F-4D97-AF65-F5344CB8AC3E}">
        <p14:creationId xmlns:p14="http://schemas.microsoft.com/office/powerpoint/2010/main" val="76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1" y="4840027"/>
            <a:ext cx="6114196"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CO" sz="3200" dirty="0">
                <a:solidFill>
                  <a:srgbClr val="595959"/>
                </a:solidFill>
              </a:rPr>
              <a:t>Compromisos de las </a:t>
            </a:r>
            <a:r>
              <a:rPr lang="es-CO" sz="3200" dirty="0" smtClean="0">
                <a:solidFill>
                  <a:srgbClr val="595959"/>
                </a:solidFill>
              </a:rPr>
              <a:t>MP por Cada </a:t>
            </a:r>
            <a:r>
              <a:rPr lang="es-CO" sz="3200" dirty="0">
                <a:solidFill>
                  <a:srgbClr val="595959"/>
                </a:solidFill>
              </a:rPr>
              <a:t>CZ </a:t>
            </a:r>
            <a:r>
              <a:rPr lang="es-CO" sz="3200" dirty="0" smtClean="0">
                <a:solidFill>
                  <a:srgbClr val="595959"/>
                </a:solidFill>
              </a:rPr>
              <a:t> </a:t>
            </a:r>
            <a:r>
              <a:rPr lang="es-CO" sz="3200" dirty="0">
                <a:solidFill>
                  <a:srgbClr val="595959"/>
                </a:solidFill>
              </a:rPr>
              <a:t>y la </a:t>
            </a:r>
            <a:r>
              <a:rPr lang="es-CO" sz="3200" dirty="0" smtClean="0">
                <a:solidFill>
                  <a:srgbClr val="595959"/>
                </a:solidFill>
              </a:rPr>
              <a:t>RPC </a:t>
            </a:r>
            <a:r>
              <a:rPr lang="es-CO" sz="3200" dirty="0">
                <a:solidFill>
                  <a:srgbClr val="595959"/>
                </a:solidFill>
              </a:rPr>
              <a:t>de </a:t>
            </a:r>
            <a:r>
              <a:rPr lang="es-CO" sz="3200" dirty="0" smtClean="0">
                <a:solidFill>
                  <a:srgbClr val="595959"/>
                </a:solidFill>
              </a:rPr>
              <a:t>la Regional </a:t>
            </a:r>
            <a:r>
              <a:rPr lang="es-CO" sz="3200" dirty="0" smtClean="0">
                <a:solidFill>
                  <a:srgbClr val="595959"/>
                </a:solidFill>
              </a:rPr>
              <a:t>Cauca  2015 </a:t>
            </a:r>
            <a:endParaRPr lang="es-ES" sz="3200" dirty="0">
              <a:solidFill>
                <a:srgbClr val="595959"/>
              </a:solidFill>
            </a:endParaRPr>
          </a:p>
        </p:txBody>
      </p:sp>
    </p:spTree>
    <p:extLst>
      <p:ext uri="{BB962C8B-B14F-4D97-AF65-F5344CB8AC3E}">
        <p14:creationId xmlns:p14="http://schemas.microsoft.com/office/powerpoint/2010/main" val="1731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MP </a:t>
            </a:r>
            <a:r>
              <a:rPr lang="es-CO" b="1" dirty="0" smtClean="0">
                <a:solidFill>
                  <a:schemeClr val="bg1"/>
                </a:solidFill>
              </a:rPr>
              <a:t>del Municipio </a:t>
            </a:r>
            <a:r>
              <a:rPr lang="es-CO" b="1" dirty="0" smtClean="0">
                <a:solidFill>
                  <a:schemeClr val="bg1"/>
                </a:solidFill>
              </a:rPr>
              <a:t>Guapi </a:t>
            </a:r>
            <a:r>
              <a:rPr lang="es-ES" b="1" dirty="0" smtClean="0">
                <a:solidFill>
                  <a:schemeClr val="bg1"/>
                </a:solidFill>
              </a:rPr>
              <a:t>durante </a:t>
            </a:r>
            <a:r>
              <a:rPr lang="es-ES" b="1" dirty="0" smtClean="0">
                <a:solidFill>
                  <a:schemeClr val="bg1"/>
                </a:solidFill>
              </a:rPr>
              <a:t>el 2015  </a:t>
            </a:r>
            <a:endParaRPr lang="es-ES" b="1" dirty="0">
              <a:solidFill>
                <a:schemeClr val="bg1"/>
              </a:solidFill>
            </a:endParaRPr>
          </a:p>
        </p:txBody>
      </p:sp>
      <p:sp>
        <p:nvSpPr>
          <p:cNvPr id="2" name="1 CuadroTexto"/>
          <p:cNvSpPr txBox="1"/>
          <p:nvPr/>
        </p:nvSpPr>
        <p:spPr>
          <a:xfrm>
            <a:off x="191069" y="1314093"/>
            <a:ext cx="8639032" cy="3216265"/>
          </a:xfrm>
          <a:prstGeom prst="rect">
            <a:avLst/>
          </a:prstGeom>
          <a:noFill/>
        </p:spPr>
        <p:txBody>
          <a:bodyPr wrap="square" rtlCol="0">
            <a:spAutoFit/>
          </a:bodyPr>
          <a:lstStyle/>
          <a:p>
            <a:r>
              <a:rPr lang="es-CO" sz="1700" b="1" u="sng" dirty="0" smtClean="0"/>
              <a:t>De la MP  del Municipio de </a:t>
            </a:r>
            <a:r>
              <a:rPr lang="es-CO" sz="1700" b="1" u="sng" dirty="0" smtClean="0"/>
              <a:t>Guapi </a:t>
            </a:r>
            <a:r>
              <a:rPr lang="es-CO" sz="1700" b="1" u="sng" dirty="0" smtClean="0"/>
              <a:t>del </a:t>
            </a:r>
            <a:r>
              <a:rPr lang="es-CO" sz="1700" b="1" u="sng" dirty="0" smtClean="0"/>
              <a:t>CZ </a:t>
            </a:r>
            <a:r>
              <a:rPr lang="es-CO" sz="1600" b="1" u="sng" dirty="0" smtClean="0"/>
              <a:t> </a:t>
            </a:r>
            <a:r>
              <a:rPr lang="es-CO" sz="1600" b="1" u="sng" dirty="0"/>
              <a:t>Costa pacifica </a:t>
            </a:r>
            <a:r>
              <a:rPr lang="es-CO" sz="1700" dirty="0" smtClean="0"/>
              <a:t>realizada el </a:t>
            </a:r>
            <a:r>
              <a:rPr lang="es-CO" sz="1700" dirty="0" smtClean="0"/>
              <a:t>29 </a:t>
            </a:r>
            <a:r>
              <a:rPr lang="es-CO" sz="1700" dirty="0" smtClean="0"/>
              <a:t>de </a:t>
            </a:r>
            <a:r>
              <a:rPr lang="es-CO" sz="1700" dirty="0" smtClean="0"/>
              <a:t>mayo  </a:t>
            </a:r>
            <a:r>
              <a:rPr lang="es-CO" sz="1700" dirty="0" smtClean="0"/>
              <a:t>de 2015 se sugirió </a:t>
            </a:r>
            <a:r>
              <a:rPr lang="es-CO" sz="1600" dirty="0" smtClean="0"/>
              <a:t>hacer </a:t>
            </a:r>
            <a:r>
              <a:rPr lang="es-CO" sz="1600" dirty="0"/>
              <a:t>seguimiento al cumplimiento  los siguientes  </a:t>
            </a:r>
            <a:r>
              <a:rPr lang="es-CO" sz="1600" dirty="0" smtClean="0"/>
              <a:t>compromisos</a:t>
            </a:r>
          </a:p>
          <a:p>
            <a:endParaRPr lang="es-CO" sz="1600" dirty="0"/>
          </a:p>
          <a:p>
            <a:pPr marL="285750" lvl="0" indent="-285750">
              <a:spcBef>
                <a:spcPts val="600"/>
              </a:spcBef>
              <a:spcAft>
                <a:spcPts val="600"/>
              </a:spcAft>
              <a:buFont typeface="Arial" panose="020B0604020202020204" pitchFamily="34" charset="0"/>
              <a:buChar char="•"/>
            </a:pPr>
            <a:r>
              <a:rPr lang="es-CO" sz="1600" dirty="0"/>
              <a:t>En cuanto a los compromisos adquiridos con la comunidad y madres comunitarias, </a:t>
            </a:r>
            <a:r>
              <a:rPr lang="es-CO" sz="1600" dirty="0" smtClean="0"/>
              <a:t>se sugirió  </a:t>
            </a:r>
            <a:r>
              <a:rPr lang="es-CO" sz="1600" dirty="0"/>
              <a:t>verificar que se elabore minuta con costos diferenciales para el sector de la Costa Caucana del </a:t>
            </a:r>
            <a:r>
              <a:rPr lang="es-CO" sz="1600" dirty="0" smtClean="0"/>
              <a:t>Pacifico.</a:t>
            </a:r>
          </a:p>
          <a:p>
            <a:pPr marL="285750" lvl="0" indent="-285750">
              <a:spcBef>
                <a:spcPts val="600"/>
              </a:spcBef>
              <a:spcAft>
                <a:spcPts val="600"/>
              </a:spcAft>
              <a:buFont typeface="Arial" panose="020B0604020202020204" pitchFamily="34" charset="0"/>
              <a:buChar char="•"/>
            </a:pPr>
            <a:r>
              <a:rPr lang="es-CO" sz="1600" dirty="0" smtClean="0"/>
              <a:t>Verificar  </a:t>
            </a:r>
            <a:r>
              <a:rPr lang="es-CO" sz="1600" dirty="0"/>
              <a:t>que se tenga en cuenta la ubicación geográfica, costos de transporte y costos de alimentos, garantizando que se haga con la participación de las entidades administradoras y madres comunitarias y presentar la propuesta al ICBF Regional y Nacional (Dirección de Primera Infancia). </a:t>
            </a:r>
          </a:p>
          <a:p>
            <a:pPr marL="285750" lvl="0" indent="-285750">
              <a:spcBef>
                <a:spcPts val="600"/>
              </a:spcBef>
              <a:spcAft>
                <a:spcPts val="600"/>
              </a:spcAft>
              <a:buFont typeface="Arial" panose="020B0604020202020204" pitchFamily="34" charset="0"/>
              <a:buChar char="•"/>
            </a:pPr>
            <a:r>
              <a:rPr lang="es-CO" sz="1600" dirty="0" smtClean="0">
                <a:solidFill>
                  <a:srgbClr val="FF0000"/>
                </a:solidFill>
              </a:rPr>
              <a:t>OK  se cumplieron los compromisos.</a:t>
            </a:r>
            <a:endParaRPr lang="es-CO" sz="1700" dirty="0">
              <a:solidFill>
                <a:srgbClr val="FF0000"/>
              </a:solidFill>
            </a:endParaRPr>
          </a:p>
        </p:txBody>
      </p:sp>
    </p:spTree>
    <p:extLst>
      <p:ext uri="{BB962C8B-B14F-4D97-AF65-F5344CB8AC3E}">
        <p14:creationId xmlns:p14="http://schemas.microsoft.com/office/powerpoint/2010/main" val="4359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a:t>
            </a:r>
            <a:r>
              <a:rPr lang="es-ES" b="1" dirty="0" smtClean="0">
                <a:solidFill>
                  <a:schemeClr val="bg1"/>
                </a:solidFill>
              </a:rPr>
              <a:t>la   MP</a:t>
            </a:r>
          </a:p>
          <a:p>
            <a:r>
              <a:rPr lang="es-ES" b="1" dirty="0" smtClean="0">
                <a:solidFill>
                  <a:schemeClr val="bg1"/>
                </a:solidFill>
              </a:rPr>
              <a:t> </a:t>
            </a:r>
            <a:r>
              <a:rPr lang="es-CO" b="1" dirty="0" smtClean="0">
                <a:solidFill>
                  <a:schemeClr val="bg1"/>
                </a:solidFill>
              </a:rPr>
              <a:t>del </a:t>
            </a:r>
            <a:r>
              <a:rPr lang="es-CO" b="1" dirty="0">
                <a:solidFill>
                  <a:schemeClr val="bg1"/>
                </a:solidFill>
              </a:rPr>
              <a:t>Municipio  </a:t>
            </a:r>
            <a:r>
              <a:rPr lang="es-CO" b="1" dirty="0">
                <a:solidFill>
                  <a:schemeClr val="bg1"/>
                </a:solidFill>
              </a:rPr>
              <a:t>de </a:t>
            </a:r>
            <a:r>
              <a:rPr lang="es-CO" b="1" dirty="0" smtClean="0">
                <a:solidFill>
                  <a:schemeClr val="bg1"/>
                </a:solidFill>
              </a:rPr>
              <a:t>Páez </a:t>
            </a:r>
            <a:r>
              <a:rPr lang="es-CO" b="1" dirty="0" smtClean="0">
                <a:solidFill>
                  <a:schemeClr val="bg1"/>
                </a:solidFill>
              </a:rPr>
              <a:t>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398461" y="1105469"/>
            <a:ext cx="8390695" cy="6063198"/>
          </a:xfrm>
          <a:prstGeom prst="rect">
            <a:avLst/>
          </a:prstGeom>
          <a:noFill/>
        </p:spPr>
        <p:txBody>
          <a:bodyPr wrap="square" rtlCol="0">
            <a:spAutoFit/>
          </a:bodyPr>
          <a:lstStyle/>
          <a:p>
            <a:r>
              <a:rPr lang="es-CO" b="1" u="sng" dirty="0" smtClean="0"/>
              <a:t>De la MP del Municipio </a:t>
            </a:r>
            <a:r>
              <a:rPr lang="es-CO" b="1" u="sng" dirty="0"/>
              <a:t>de </a:t>
            </a:r>
            <a:r>
              <a:rPr lang="es-CO" b="1" u="sng" dirty="0" smtClean="0"/>
              <a:t>Páez </a:t>
            </a:r>
            <a:r>
              <a:rPr lang="es-CO" b="1" u="sng" dirty="0" smtClean="0"/>
              <a:t>del </a:t>
            </a:r>
            <a:r>
              <a:rPr lang="es-CO" b="1" u="sng" dirty="0" smtClean="0"/>
              <a:t>CZ</a:t>
            </a:r>
            <a:r>
              <a:rPr lang="es-CO" b="1" u="sng" dirty="0"/>
              <a:t>. </a:t>
            </a:r>
            <a:r>
              <a:rPr lang="es-CO" b="1" u="sng" dirty="0" smtClean="0"/>
              <a:t>Indígena</a:t>
            </a:r>
            <a:r>
              <a:rPr lang="es-CO" b="1" u="sng" dirty="0"/>
              <a:t>	</a:t>
            </a:r>
            <a:r>
              <a:rPr lang="es-CO" b="1" dirty="0" smtClean="0"/>
              <a:t>realizada </a:t>
            </a:r>
            <a:r>
              <a:rPr lang="es-CO" b="1" dirty="0" smtClean="0"/>
              <a:t>el </a:t>
            </a:r>
            <a:r>
              <a:rPr lang="es-CO" b="1" dirty="0" smtClean="0"/>
              <a:t>14 </a:t>
            </a:r>
            <a:r>
              <a:rPr lang="es-CO" b="1" dirty="0" smtClean="0"/>
              <a:t>de agosto </a:t>
            </a:r>
            <a:r>
              <a:rPr lang="es-CO" dirty="0" smtClean="0"/>
              <a:t>los </a:t>
            </a:r>
            <a:r>
              <a:rPr lang="es-CO" dirty="0"/>
              <a:t>siguientes fueron los compromisos </a:t>
            </a:r>
            <a:r>
              <a:rPr lang="es-CO" dirty="0" smtClean="0"/>
              <a:t>adquiridos</a:t>
            </a:r>
            <a:r>
              <a:rPr lang="es-CO" dirty="0" smtClean="0"/>
              <a:t>:</a:t>
            </a:r>
            <a:endParaRPr lang="es-CO" dirty="0"/>
          </a:p>
          <a:p>
            <a:pPr marL="285750" lvl="0" indent="-285750">
              <a:buFont typeface="Arial" panose="020B0604020202020204" pitchFamily="34" charset="0"/>
              <a:buChar char="•"/>
            </a:pPr>
            <a:endParaRPr lang="es-CO" sz="1500" dirty="0" smtClean="0"/>
          </a:p>
          <a:p>
            <a:pPr marL="285750" lvl="0" indent="-285750">
              <a:buFont typeface="Arial" panose="020B0604020202020204" pitchFamily="34" charset="0"/>
              <a:buChar char="•"/>
            </a:pPr>
            <a:r>
              <a:rPr lang="es-CO" sz="1500" dirty="0" smtClean="0"/>
              <a:t>Verificar </a:t>
            </a:r>
            <a:r>
              <a:rPr lang="es-CO" sz="1500" dirty="0"/>
              <a:t>que se haga  seguimiento referente a la modificación de los estándares del programa HCB</a:t>
            </a:r>
          </a:p>
          <a:p>
            <a:pPr marL="285750" lvl="0" indent="-285750">
              <a:buFont typeface="Arial" panose="020B0604020202020204" pitchFamily="34" charset="0"/>
              <a:buChar char="•"/>
            </a:pPr>
            <a:r>
              <a:rPr lang="es-CO" sz="1500" dirty="0"/>
              <a:t>Verificar que se haga la Capacitación Practica sobre minuta patrón a las madres comunitarias y hogar infantil Tierra dentro</a:t>
            </a:r>
          </a:p>
          <a:p>
            <a:pPr marL="285750" lvl="0" indent="-285750">
              <a:buFont typeface="Arial" panose="020B0604020202020204" pitchFamily="34" charset="0"/>
              <a:buChar char="•"/>
            </a:pPr>
            <a:r>
              <a:rPr lang="es-CO" sz="1500" dirty="0"/>
              <a:t>Enviar la solicitud al nivel Regional y Nacional para  que se estudie la posibilidad de ampliación de cobertura del programa generaciones con bienestar. </a:t>
            </a:r>
          </a:p>
          <a:p>
            <a:pPr marL="285750" lvl="0" indent="-285750">
              <a:buFont typeface="Arial" panose="020B0604020202020204" pitchFamily="34" charset="0"/>
              <a:buChar char="•"/>
            </a:pPr>
            <a:r>
              <a:rPr lang="es-CO" sz="1500" dirty="0"/>
              <a:t>Verificar que se entregue  la información estadística referente a niños y niñas menores de 5 años y de adolescentes para la ampliación de cobertura de los programas de primera infancia y generaciones con bienestar.</a:t>
            </a:r>
          </a:p>
          <a:p>
            <a:pPr marL="285750" lvl="0" indent="-285750">
              <a:buFont typeface="Arial" panose="020B0604020202020204" pitchFamily="34" charset="0"/>
              <a:buChar char="•"/>
            </a:pPr>
            <a:r>
              <a:rPr lang="es-CO" sz="1500" dirty="0"/>
              <a:t>Concertar con la comisaria de familia y la red municipal de discapacidad para la ubicación de los cupos de los hogares gestores</a:t>
            </a:r>
          </a:p>
          <a:p>
            <a:pPr marL="285750" lvl="0" indent="-285750">
              <a:buFont typeface="Arial" panose="020B0604020202020204" pitchFamily="34" charset="0"/>
              <a:buChar char="•"/>
            </a:pPr>
            <a:r>
              <a:rPr lang="es-CO" sz="1500" dirty="0"/>
              <a:t>Verificar que se realice el  comité Técnico con el Operador Asociación de Cabildos Nasa Cha </a:t>
            </a:r>
            <a:r>
              <a:rPr lang="es-CO" sz="1500" dirty="0" err="1"/>
              <a:t>Cha</a:t>
            </a:r>
            <a:r>
              <a:rPr lang="es-CO" sz="1500" dirty="0"/>
              <a:t> para la verificación del cumplimiento  de las obligaciones contractuales de los contratos de aporte de Primera Infancia, y el cumplimiento de los lineamientos de los Programas Desarrollo Infantil en Medio Familiar (verificación de Perfiles, costos de la canasta del talento humano, material didáctico, refrigerio y paquete alimentario) y HCB</a:t>
            </a:r>
          </a:p>
          <a:p>
            <a:pPr marL="285750" lvl="0" indent="-285750">
              <a:buFont typeface="Arial" panose="020B0604020202020204" pitchFamily="34" charset="0"/>
              <a:buChar char="•"/>
            </a:pPr>
            <a:r>
              <a:rPr lang="es-CO" sz="1500" dirty="0"/>
              <a:t>Verificar que se realice la reunión con el Talento Humano para analizar  perfiles, salarios, Contratos, asignación de usuarios por unidad, (docentes, Psicosociales, apoyo en salud y nutrición y coordinadores)</a:t>
            </a:r>
          </a:p>
          <a:p>
            <a:pPr marL="285750" lvl="0" indent="-285750">
              <a:buFont typeface="Arial" panose="020B0604020202020204" pitchFamily="34" charset="0"/>
              <a:buChar char="•"/>
            </a:pPr>
            <a:r>
              <a:rPr lang="es-CO" sz="1500" dirty="0"/>
              <a:t>Verificar que se haga la entrega del acta, a la alcaldía municipal, personería y asociación de cabildos Nasa Cha </a:t>
            </a:r>
            <a:r>
              <a:rPr lang="es-CO" sz="1500" dirty="0"/>
              <a:t>Cha</a:t>
            </a:r>
            <a:r>
              <a:rPr lang="es-CO" sz="1500" dirty="0"/>
              <a:t>.</a:t>
            </a:r>
          </a:p>
          <a:p>
            <a:r>
              <a:rPr lang="es-CO" sz="1600" dirty="0"/>
              <a:t> </a:t>
            </a:r>
          </a:p>
          <a:p>
            <a:pPr marL="285750" lvl="0" indent="-285750">
              <a:spcBef>
                <a:spcPts val="600"/>
              </a:spcBef>
              <a:spcAft>
                <a:spcPts val="600"/>
              </a:spcAft>
              <a:buFont typeface="Arial" panose="020B0604020202020204" pitchFamily="34" charset="0"/>
              <a:buChar char="•"/>
            </a:pPr>
            <a:endParaRPr lang="es-CO" sz="1600" dirty="0"/>
          </a:p>
        </p:txBody>
      </p:sp>
    </p:spTree>
    <p:extLst>
      <p:ext uri="{BB962C8B-B14F-4D97-AF65-F5344CB8AC3E}">
        <p14:creationId xmlns:p14="http://schemas.microsoft.com/office/powerpoint/2010/main" val="23182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2997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MP  </a:t>
            </a:r>
            <a:endParaRPr lang="es-ES" b="1" dirty="0" smtClean="0">
              <a:solidFill>
                <a:schemeClr val="bg1"/>
              </a:solidFill>
            </a:endParaRPr>
          </a:p>
          <a:p>
            <a:r>
              <a:rPr lang="es-CO" b="1" dirty="0" smtClean="0">
                <a:solidFill>
                  <a:schemeClr val="bg1"/>
                </a:solidFill>
              </a:rPr>
              <a:t>del Municipio </a:t>
            </a:r>
            <a:r>
              <a:rPr lang="es-CO" b="1" dirty="0">
                <a:solidFill>
                  <a:schemeClr val="bg1"/>
                </a:solidFill>
              </a:rPr>
              <a:t>de </a:t>
            </a:r>
            <a:r>
              <a:rPr lang="es-CO" b="1" dirty="0">
                <a:solidFill>
                  <a:schemeClr val="bg1"/>
                </a:solidFill>
              </a:rPr>
              <a:t>Puerto </a:t>
            </a:r>
            <a:r>
              <a:rPr lang="es-CO" b="1" dirty="0" smtClean="0">
                <a:solidFill>
                  <a:schemeClr val="bg1"/>
                </a:solidFill>
              </a:rPr>
              <a:t>Tejada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245660" y="1091821"/>
            <a:ext cx="8325134" cy="3754874"/>
          </a:xfrm>
          <a:prstGeom prst="rect">
            <a:avLst/>
          </a:prstGeom>
          <a:noFill/>
        </p:spPr>
        <p:txBody>
          <a:bodyPr wrap="square" rtlCol="0">
            <a:spAutoFit/>
          </a:bodyPr>
          <a:lstStyle/>
          <a:p>
            <a:r>
              <a:rPr lang="es-CO" b="1" u="sng" dirty="0"/>
              <a:t>De la </a:t>
            </a:r>
            <a:r>
              <a:rPr lang="es-CO" b="1" u="sng" dirty="0" smtClean="0"/>
              <a:t>MP </a:t>
            </a:r>
            <a:r>
              <a:rPr lang="es-CO" b="1" u="sng" dirty="0"/>
              <a:t>Puerto </a:t>
            </a:r>
            <a:r>
              <a:rPr lang="es-CO" b="1" u="sng" dirty="0" smtClean="0"/>
              <a:t>Tejada </a:t>
            </a:r>
            <a:r>
              <a:rPr lang="es-CO" b="1" u="sng" dirty="0" smtClean="0"/>
              <a:t> </a:t>
            </a:r>
            <a:r>
              <a:rPr lang="es-CO" b="1" u="sng" dirty="0" smtClean="0"/>
              <a:t>del CZ</a:t>
            </a:r>
            <a:r>
              <a:rPr lang="es-CO" b="1" u="sng" dirty="0"/>
              <a:t>. </a:t>
            </a:r>
            <a:r>
              <a:rPr lang="es-CO" b="1" u="sng" dirty="0" smtClean="0"/>
              <a:t>Norte,  </a:t>
            </a:r>
            <a:r>
              <a:rPr lang="es-CO" b="1" u="sng" dirty="0"/>
              <a:t>realizada el </a:t>
            </a:r>
            <a:r>
              <a:rPr lang="es-CO" b="1" u="sng" dirty="0" smtClean="0"/>
              <a:t>12 </a:t>
            </a:r>
            <a:r>
              <a:rPr lang="es-CO" b="1" u="sng" dirty="0" smtClean="0"/>
              <a:t>de agosto  </a:t>
            </a:r>
            <a:r>
              <a:rPr lang="es-CO" b="1" dirty="0" smtClean="0"/>
              <a:t>se sugirió hacer seguimiento a los siguientes </a:t>
            </a:r>
            <a:r>
              <a:rPr lang="es-CO" b="1" dirty="0" smtClean="0"/>
              <a:t>compromisos:</a:t>
            </a:r>
          </a:p>
          <a:p>
            <a:endParaRPr lang="es-CO" b="1" dirty="0"/>
          </a:p>
          <a:p>
            <a:pPr marL="285750" lvl="0" indent="-285750">
              <a:spcBef>
                <a:spcPts val="600"/>
              </a:spcBef>
              <a:spcAft>
                <a:spcPts val="600"/>
              </a:spcAft>
              <a:buFont typeface="Arial" panose="020B0604020202020204" pitchFamily="34" charset="0"/>
              <a:buChar char="•"/>
            </a:pPr>
            <a:r>
              <a:rPr lang="es-CO" dirty="0"/>
              <a:t>Verificar que se envíe  al nivel Regional y Nacional para que se estudie la posibilidad de ampliación de cobertura en CDIT Familiar</a:t>
            </a:r>
          </a:p>
          <a:p>
            <a:pPr marL="285750" lvl="0" indent="-285750">
              <a:spcBef>
                <a:spcPts val="600"/>
              </a:spcBef>
              <a:spcAft>
                <a:spcPts val="600"/>
              </a:spcAft>
              <a:buFont typeface="Arial" panose="020B0604020202020204" pitchFamily="34" charset="0"/>
              <a:buChar char="•"/>
            </a:pPr>
            <a:r>
              <a:rPr lang="es-CO" dirty="0"/>
              <a:t>Verificar que se envíe  la solicitud al nivel  Nacional la ampliación de cupos para Generaciones con Bienestar en sus dos modalidades étnicas y tradicionales. </a:t>
            </a:r>
          </a:p>
          <a:p>
            <a:pPr marL="285750" indent="-285750">
              <a:spcBef>
                <a:spcPts val="600"/>
              </a:spcBef>
              <a:spcAft>
                <a:spcPts val="600"/>
              </a:spcAft>
              <a:buFont typeface="Arial" panose="020B0604020202020204" pitchFamily="34" charset="0"/>
              <a:buChar char="•"/>
            </a:pPr>
            <a:endParaRPr lang="es-CO" b="1" dirty="0"/>
          </a:p>
          <a:p>
            <a:pPr marL="285750" indent="-285750">
              <a:spcBef>
                <a:spcPts val="600"/>
              </a:spcBef>
              <a:spcAft>
                <a:spcPts val="600"/>
              </a:spcAft>
              <a:buFont typeface="Arial" panose="020B0604020202020204" pitchFamily="34" charset="0"/>
              <a:buChar char="•"/>
            </a:pPr>
            <a:endParaRPr lang="es-CO" b="1" dirty="0" smtClean="0"/>
          </a:p>
          <a:p>
            <a:endParaRPr lang="es-CO" b="1" dirty="0"/>
          </a:p>
          <a:p>
            <a:endParaRPr lang="es-CO" dirty="0"/>
          </a:p>
        </p:txBody>
      </p:sp>
    </p:spTree>
    <p:extLst>
      <p:ext uri="{BB962C8B-B14F-4D97-AF65-F5344CB8AC3E}">
        <p14:creationId xmlns:p14="http://schemas.microsoft.com/office/powerpoint/2010/main" val="154829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smtClean="0">
                <a:solidFill>
                  <a:schemeClr val="bg1"/>
                </a:solidFill>
              </a:rPr>
              <a:t>Compromisos adquiridos en la  MP  </a:t>
            </a:r>
            <a:r>
              <a:rPr lang="es-CO" sz="2000" b="1" dirty="0" smtClean="0">
                <a:solidFill>
                  <a:schemeClr val="bg1"/>
                </a:solidFill>
              </a:rPr>
              <a:t>del </a:t>
            </a:r>
            <a:r>
              <a:rPr lang="es-CO" sz="2000" b="1" dirty="0">
                <a:solidFill>
                  <a:schemeClr val="bg1"/>
                </a:solidFill>
              </a:rPr>
              <a:t>Municipio </a:t>
            </a:r>
            <a:r>
              <a:rPr lang="es-CO" sz="2000" b="1" dirty="0">
                <a:solidFill>
                  <a:schemeClr val="bg1"/>
                </a:solidFill>
              </a:rPr>
              <a:t>Popayán</a:t>
            </a:r>
          </a:p>
          <a:p>
            <a:pPr algn="ctr"/>
            <a:r>
              <a:rPr lang="es-CO" sz="2000" b="1" dirty="0" smtClean="0">
                <a:solidFill>
                  <a:schemeClr val="bg1"/>
                </a:solidFill>
              </a:rPr>
              <a:t>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064525"/>
            <a:ext cx="8529851" cy="5478423"/>
          </a:xfrm>
          <a:prstGeom prst="rect">
            <a:avLst/>
          </a:prstGeom>
          <a:noFill/>
        </p:spPr>
        <p:txBody>
          <a:bodyPr wrap="square" rtlCol="0">
            <a:spAutoFit/>
          </a:bodyPr>
          <a:lstStyle/>
          <a:p>
            <a:pPr algn="just"/>
            <a:endParaRPr lang="es-CO" sz="1600" b="1" u="sng" dirty="0" smtClean="0"/>
          </a:p>
          <a:p>
            <a:pPr algn="just"/>
            <a:r>
              <a:rPr lang="es-CO" sz="1600" b="1" u="sng" dirty="0" smtClean="0"/>
              <a:t>De </a:t>
            </a:r>
            <a:r>
              <a:rPr lang="es-CO" sz="1600" b="1" u="sng" dirty="0"/>
              <a:t>la MP del Municipio </a:t>
            </a:r>
            <a:r>
              <a:rPr lang="es-CO" sz="1600" b="1" u="sng" dirty="0" smtClean="0"/>
              <a:t>Popayán del </a:t>
            </a:r>
            <a:r>
              <a:rPr lang="es-CO" sz="1600" b="1" u="sng" dirty="0" smtClean="0"/>
              <a:t> </a:t>
            </a:r>
            <a:r>
              <a:rPr lang="pt-BR" sz="1600" b="1" u="sng" dirty="0"/>
              <a:t>CZ. </a:t>
            </a:r>
            <a:r>
              <a:rPr lang="es-CO" sz="1600" b="1" u="sng" dirty="0" smtClean="0"/>
              <a:t>Popayán </a:t>
            </a:r>
            <a:r>
              <a:rPr lang="es-CO" sz="1600" b="1" u="sng" dirty="0" smtClean="0"/>
              <a:t> </a:t>
            </a:r>
            <a:r>
              <a:rPr lang="es-CO" sz="1600" dirty="0" smtClean="0"/>
              <a:t>realizada </a:t>
            </a:r>
            <a:r>
              <a:rPr lang="es-CO" sz="1600" dirty="0"/>
              <a:t>el </a:t>
            </a:r>
            <a:r>
              <a:rPr lang="es-CO" sz="1600" dirty="0" smtClean="0"/>
              <a:t>21 </a:t>
            </a:r>
            <a:r>
              <a:rPr lang="es-CO" sz="1600" dirty="0" smtClean="0"/>
              <a:t>de agosto</a:t>
            </a:r>
            <a:r>
              <a:rPr lang="es-CO" sz="1600" b="1" dirty="0" smtClean="0"/>
              <a:t>  </a:t>
            </a:r>
            <a:r>
              <a:rPr lang="es-CO" sz="1600" dirty="0" smtClean="0"/>
              <a:t>los </a:t>
            </a:r>
            <a:r>
              <a:rPr lang="es-CO" sz="1600" dirty="0"/>
              <a:t>siguientes fueron los compromisos </a:t>
            </a:r>
            <a:r>
              <a:rPr lang="es-CO" sz="1600" dirty="0" smtClean="0"/>
              <a:t>adquiridos </a:t>
            </a:r>
            <a:r>
              <a:rPr lang="es-CO" sz="1600" dirty="0"/>
              <a:t>: </a:t>
            </a:r>
            <a:r>
              <a:rPr lang="es-CO" sz="1600" dirty="0"/>
              <a:t> </a:t>
            </a:r>
            <a:r>
              <a:rPr lang="es-CO" sz="1600" dirty="0"/>
              <a:t>	</a:t>
            </a:r>
            <a:endParaRPr lang="es-CO" sz="1600" b="1" dirty="0" smtClean="0"/>
          </a:p>
          <a:p>
            <a:pPr algn="just"/>
            <a:endParaRPr lang="es-CO" sz="1600" b="1" dirty="0" smtClean="0"/>
          </a:p>
          <a:p>
            <a:pPr algn="just"/>
            <a:endParaRPr lang="es-CO" sz="1600" b="1" dirty="0"/>
          </a:p>
          <a:p>
            <a:pPr marL="285750" lvl="0" indent="-285750">
              <a:buFont typeface="Arial" panose="020B0604020202020204" pitchFamily="34" charset="0"/>
              <a:buChar char="•"/>
            </a:pPr>
            <a:r>
              <a:rPr lang="es-CO" sz="1600" dirty="0"/>
              <a:t>Porqué si los hogares infantiles funcionan igual que los CDI Institucionales tienen un aporte de inversión más bajo. </a:t>
            </a:r>
          </a:p>
          <a:p>
            <a:pPr marL="285750" lvl="0" indent="-285750">
              <a:buFont typeface="Arial" panose="020B0604020202020204" pitchFamily="34" charset="0"/>
              <a:buChar char="•"/>
            </a:pPr>
            <a:r>
              <a:rPr lang="es-CO" sz="1600" dirty="0"/>
              <a:t>Manifestación de las dificultades que se ha tenido para la adecuación de espacios en los hogares infantiles por falta de recursos.</a:t>
            </a:r>
          </a:p>
          <a:p>
            <a:pPr marL="285750" lvl="0" indent="-285750">
              <a:buFont typeface="Arial" panose="020B0604020202020204" pitchFamily="34" charset="0"/>
              <a:buChar char="•"/>
            </a:pPr>
            <a:r>
              <a:rPr lang="es-CO" sz="1600" dirty="0"/>
              <a:t>Temor de los agentes educativos para transitar al CDI Institucional, ya que expresan que su estabilidad laboral podría perderse.</a:t>
            </a:r>
          </a:p>
          <a:p>
            <a:pPr marL="285750" lvl="0" indent="-285750">
              <a:buFont typeface="Arial" panose="020B0604020202020204" pitchFamily="34" charset="0"/>
              <a:buChar char="•"/>
            </a:pPr>
            <a:r>
              <a:rPr lang="es-CO" sz="1600" dirty="0"/>
              <a:t>Dificultades económicas de las madres comunitarias para poder tener acceso a la educación Técnico Profesional.</a:t>
            </a:r>
          </a:p>
          <a:p>
            <a:pPr marL="285750" lvl="0" indent="-285750">
              <a:buFont typeface="Arial" panose="020B0604020202020204" pitchFamily="34" charset="0"/>
              <a:buChar char="•"/>
            </a:pPr>
            <a:r>
              <a:rPr lang="es-CO" sz="1600" dirty="0"/>
              <a:t>Porqué los hogares comunitarios no se tiene en cuenta para la realizar mejoras en las casas donde funcionan.</a:t>
            </a:r>
          </a:p>
          <a:p>
            <a:pPr marL="285750" lvl="0" indent="-285750">
              <a:buFont typeface="Arial" panose="020B0604020202020204" pitchFamily="34" charset="0"/>
              <a:buChar char="•"/>
            </a:pPr>
            <a:r>
              <a:rPr lang="es-CO" sz="1600" dirty="0"/>
              <a:t>Desventaja del programa FAMI ante D.I en medio Familiar porque paquete alimentario que es mayor.</a:t>
            </a:r>
          </a:p>
          <a:p>
            <a:pPr marL="285750" lvl="0" indent="-285750">
              <a:buFont typeface="Arial" panose="020B0604020202020204" pitchFamily="34" charset="0"/>
              <a:buChar char="•"/>
            </a:pPr>
            <a:r>
              <a:rPr lang="es-CO" sz="1600" dirty="0"/>
              <a:t>Aumento de los salarios para las madres comunitarias.</a:t>
            </a:r>
          </a:p>
          <a:p>
            <a:pPr marL="171450" indent="-171450" algn="just">
              <a:spcBef>
                <a:spcPts val="600"/>
              </a:spcBef>
              <a:spcAft>
                <a:spcPts val="600"/>
              </a:spcAft>
              <a:buFont typeface="Arial" panose="020B0604020202020204" pitchFamily="34" charset="0"/>
              <a:buChar char="•"/>
            </a:pPr>
            <a:endParaRPr lang="es-CO" sz="1100" b="1" dirty="0" smtClean="0"/>
          </a:p>
          <a:p>
            <a:pPr marL="171450" indent="-171450" algn="just">
              <a:buFont typeface="Arial" panose="020B0604020202020204" pitchFamily="34" charset="0"/>
              <a:buChar char="•"/>
            </a:pPr>
            <a:endParaRPr lang="es-CO" sz="1100" b="1" dirty="0"/>
          </a:p>
          <a:p>
            <a:pPr algn="just"/>
            <a:endParaRPr lang="es-CO" sz="1400" b="1" dirty="0" smtClean="0"/>
          </a:p>
          <a:p>
            <a:pPr marL="285750" indent="-285750" algn="just">
              <a:buFont typeface="Arial" panose="020B0604020202020204" pitchFamily="34" charset="0"/>
              <a:buChar char="•"/>
            </a:pPr>
            <a:endParaRPr lang="es-CO" sz="1600" dirty="0"/>
          </a:p>
        </p:txBody>
      </p:sp>
    </p:spTree>
    <p:extLst>
      <p:ext uri="{BB962C8B-B14F-4D97-AF65-F5344CB8AC3E}">
        <p14:creationId xmlns:p14="http://schemas.microsoft.com/office/powerpoint/2010/main" val="83813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50125" y="87313"/>
            <a:ext cx="7085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sz="2000" b="1" dirty="0">
                <a:solidFill>
                  <a:schemeClr val="bg1"/>
                </a:solidFill>
              </a:rPr>
              <a:t>Compromisos adquiridos en </a:t>
            </a:r>
            <a:r>
              <a:rPr lang="es-ES" sz="2000" b="1" dirty="0" smtClean="0">
                <a:solidFill>
                  <a:schemeClr val="bg1"/>
                </a:solidFill>
              </a:rPr>
              <a:t>la  MP  </a:t>
            </a:r>
            <a:r>
              <a:rPr lang="es-CO" sz="2000" b="1" dirty="0" smtClean="0">
                <a:solidFill>
                  <a:schemeClr val="bg1"/>
                </a:solidFill>
              </a:rPr>
              <a:t>del Municipio </a:t>
            </a:r>
            <a:r>
              <a:rPr lang="es-CO" sz="2000" b="1" dirty="0">
                <a:solidFill>
                  <a:schemeClr val="bg1"/>
                </a:solidFill>
              </a:rPr>
              <a:t> </a:t>
            </a:r>
            <a:endParaRPr lang="es-CO" sz="2000" b="1" dirty="0" smtClean="0">
              <a:solidFill>
                <a:schemeClr val="bg1"/>
              </a:solidFill>
            </a:endParaRPr>
          </a:p>
          <a:p>
            <a:r>
              <a:rPr lang="es-CO" sz="2000" b="1" dirty="0" smtClean="0">
                <a:solidFill>
                  <a:schemeClr val="bg1"/>
                </a:solidFill>
              </a:rPr>
              <a:t>de </a:t>
            </a:r>
            <a:r>
              <a:rPr lang="es-CO" sz="2000" b="1" dirty="0">
                <a:solidFill>
                  <a:schemeClr val="bg1"/>
                </a:solidFill>
              </a:rPr>
              <a:t>Piendamo </a:t>
            </a:r>
            <a:r>
              <a:rPr lang="es-CO" sz="2000" b="1" dirty="0" smtClean="0">
                <a:solidFill>
                  <a:schemeClr val="bg1"/>
                </a:solidFill>
              </a:rPr>
              <a:t> </a:t>
            </a:r>
            <a:r>
              <a:rPr lang="es-ES" sz="2000" b="1" dirty="0" smtClean="0">
                <a:solidFill>
                  <a:schemeClr val="bg1"/>
                </a:solidFill>
              </a:rPr>
              <a:t>durante </a:t>
            </a:r>
            <a:r>
              <a:rPr lang="es-ES" sz="2000" b="1" dirty="0">
                <a:solidFill>
                  <a:schemeClr val="bg1"/>
                </a:solidFill>
              </a:rPr>
              <a:t>el 2015  </a:t>
            </a:r>
          </a:p>
        </p:txBody>
      </p:sp>
      <p:sp>
        <p:nvSpPr>
          <p:cNvPr id="2" name="1 Rectángulo"/>
          <p:cNvSpPr/>
          <p:nvPr/>
        </p:nvSpPr>
        <p:spPr>
          <a:xfrm>
            <a:off x="150124" y="1297254"/>
            <a:ext cx="8625385" cy="4662815"/>
          </a:xfrm>
          <a:prstGeom prst="rect">
            <a:avLst/>
          </a:prstGeom>
        </p:spPr>
        <p:txBody>
          <a:bodyPr wrap="square">
            <a:spAutoFit/>
          </a:bodyPr>
          <a:lstStyle/>
          <a:p>
            <a:pPr algn="just">
              <a:lnSpc>
                <a:spcPct val="150000"/>
              </a:lnSpc>
            </a:pPr>
            <a:r>
              <a:rPr lang="es-CO" b="1" u="sng" dirty="0"/>
              <a:t>De la MP </a:t>
            </a:r>
            <a:r>
              <a:rPr lang="es-CO" b="1" u="sng" dirty="0" smtClean="0"/>
              <a:t>del Municipio </a:t>
            </a:r>
            <a:r>
              <a:rPr lang="es-CO" b="1" u="sng" dirty="0"/>
              <a:t>Piendamo </a:t>
            </a:r>
            <a:r>
              <a:rPr lang="es-CO" b="1" u="sng" dirty="0" smtClean="0"/>
              <a:t>del </a:t>
            </a:r>
            <a:r>
              <a:rPr lang="es-CO" b="1" u="sng" dirty="0"/>
              <a:t>CZ. </a:t>
            </a:r>
            <a:r>
              <a:rPr lang="es-CO" b="1" u="sng" dirty="0" smtClean="0"/>
              <a:t>Centro   </a:t>
            </a:r>
            <a:r>
              <a:rPr lang="es-CO" b="1" dirty="0" smtClean="0"/>
              <a:t>realizada </a:t>
            </a:r>
            <a:r>
              <a:rPr lang="es-CO" b="1" dirty="0"/>
              <a:t>el </a:t>
            </a:r>
            <a:r>
              <a:rPr lang="es-CO" b="1" dirty="0" smtClean="0"/>
              <a:t>19 </a:t>
            </a:r>
            <a:r>
              <a:rPr lang="es-CO" b="1" dirty="0" smtClean="0"/>
              <a:t>de septiembre </a:t>
            </a:r>
            <a:r>
              <a:rPr lang="es-CO" dirty="0" smtClean="0"/>
              <a:t>los </a:t>
            </a:r>
            <a:r>
              <a:rPr lang="es-CO" dirty="0"/>
              <a:t>siguientes fueron los compromisos adquiridos:  	</a:t>
            </a:r>
            <a:endParaRPr lang="es-CO" dirty="0" smtClean="0"/>
          </a:p>
          <a:p>
            <a:pPr algn="just">
              <a:lnSpc>
                <a:spcPct val="150000"/>
              </a:lnSpc>
            </a:pPr>
            <a:endParaRPr lang="es-CO" dirty="0"/>
          </a:p>
          <a:p>
            <a:pPr marL="285750" lvl="0" indent="-285750">
              <a:buFont typeface="Arial" panose="020B0604020202020204" pitchFamily="34" charset="0"/>
              <a:buChar char="•"/>
            </a:pPr>
            <a:r>
              <a:rPr lang="es-CO" dirty="0"/>
              <a:t>Verificar que se anexe el acta realizada con los padres de familia del hogar infantil Pequeñines, Vereda Octavia, para el caso de la madre comunitaria Yaneth.</a:t>
            </a:r>
          </a:p>
          <a:p>
            <a:pPr marL="285750" lvl="0" indent="-285750">
              <a:buFont typeface="Arial" panose="020B0604020202020204" pitchFamily="34" charset="0"/>
              <a:buChar char="•"/>
            </a:pPr>
            <a:r>
              <a:rPr lang="es-CO" dirty="0"/>
              <a:t>Verificar que el  ingeniero de la administración valores  el tema nuevamente en campo  para el caso de la infraestructura del Hogar Agrupado de la vereda El Carme,  para poder hacer el informe e iniciar los arreglos y terminar con el tema.</a:t>
            </a:r>
          </a:p>
          <a:p>
            <a:pPr marL="285750" lvl="0" indent="-285750">
              <a:buFont typeface="Arial" panose="020B0604020202020204" pitchFamily="34" charset="0"/>
              <a:buChar char="•"/>
            </a:pPr>
            <a:r>
              <a:rPr lang="es-CO" dirty="0"/>
              <a:t>Verificar que el  ICBF revise  el informe de inspección y valoración de la infraestructura y realizará las sugerencias respectivas de acuerdo a los hallazgos. </a:t>
            </a:r>
          </a:p>
          <a:p>
            <a:pPr marL="285750" lvl="0" indent="-285750">
              <a:buFont typeface="Arial" panose="020B0604020202020204" pitchFamily="34" charset="0"/>
              <a:buChar char="•"/>
            </a:pPr>
            <a:r>
              <a:rPr lang="es-CO" dirty="0"/>
              <a:t>Hacer seguimiento a las  madres comunitarias del Hogar Agrupado de la vereda el Carmen, para evitar posibles riesgos en la atención de los niños y niñas, a sabiendas del  peligro inminente.</a:t>
            </a:r>
          </a:p>
          <a:p>
            <a:endParaRPr lang="es-CO" dirty="0"/>
          </a:p>
          <a:p>
            <a:endParaRPr lang="es-CO" dirty="0"/>
          </a:p>
        </p:txBody>
      </p:sp>
    </p:spTree>
    <p:extLst>
      <p:ext uri="{BB962C8B-B14F-4D97-AF65-F5344CB8AC3E}">
        <p14:creationId xmlns:p14="http://schemas.microsoft.com/office/powerpoint/2010/main" val="14581137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463</TotalTime>
  <Words>1181</Words>
  <Application>Microsoft Office PowerPoint</Application>
  <PresentationFormat>Presentación en pantalla (4:3)</PresentationFormat>
  <Paragraphs>159</Paragraphs>
  <Slides>15</Slides>
  <Notes>0</Notes>
  <HiddenSlides>0</HiddenSlides>
  <MMClips>0</MMClips>
  <ScaleCrop>false</ScaleCrop>
  <HeadingPairs>
    <vt:vector size="4" baseType="variant">
      <vt:variant>
        <vt:lpstr>Tema</vt:lpstr>
      </vt:variant>
      <vt:variant>
        <vt:i4>2</vt:i4>
      </vt:variant>
      <vt:variant>
        <vt:lpstr>Títulos de diapositiva</vt:lpstr>
      </vt:variant>
      <vt:variant>
        <vt:i4>15</vt:i4>
      </vt:variant>
    </vt:vector>
  </HeadingPairs>
  <TitlesOfParts>
    <vt:vector size="17"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54</cp:revision>
  <dcterms:created xsi:type="dcterms:W3CDTF">2015-01-29T14:27:26Z</dcterms:created>
  <dcterms:modified xsi:type="dcterms:W3CDTF">2015-12-18T15:45:05Z</dcterms:modified>
</cp:coreProperties>
</file>