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9" r:id="rId13"/>
    <p:sldId id="280" r:id="rId14"/>
    <p:sldId id="281"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31/12/2015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31/12/2015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31/12/2015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31/12/2015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31/12/2015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31/12/2015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31/12/2015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31/12/2015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31/12/2015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31/12/2015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31/12/2015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31/12/2015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31/12/2015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86603"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CAQUETÁ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110699"/>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RPC   </a:t>
            </a:r>
            <a:r>
              <a:rPr lang="es-CO" b="1" dirty="0" smtClean="0">
                <a:solidFill>
                  <a:schemeClr val="bg1"/>
                </a:solidFill>
              </a:rPr>
              <a:t>de la Regional Caquetá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50125" y="1102298"/>
            <a:ext cx="8789158" cy="3801041"/>
          </a:xfrm>
          <a:prstGeom prst="rect">
            <a:avLst/>
          </a:prstGeom>
          <a:noFill/>
        </p:spPr>
        <p:txBody>
          <a:bodyPr wrap="square" rtlCol="0">
            <a:spAutoFit/>
          </a:bodyPr>
          <a:lstStyle/>
          <a:p>
            <a:pPr>
              <a:lnSpc>
                <a:spcPct val="150000"/>
              </a:lnSpc>
            </a:pPr>
            <a:r>
              <a:rPr lang="es-CO" b="1" u="sng" dirty="0"/>
              <a:t>De la </a:t>
            </a:r>
            <a:r>
              <a:rPr lang="es-CO" b="1" u="sng" dirty="0" smtClean="0"/>
              <a:t>RPC  de la Regional Caquetá </a:t>
            </a:r>
            <a:r>
              <a:rPr lang="es-CO" b="1" dirty="0" smtClean="0"/>
              <a:t>realizada </a:t>
            </a:r>
            <a:r>
              <a:rPr lang="es-CO" b="1" dirty="0"/>
              <a:t>el </a:t>
            </a:r>
            <a:r>
              <a:rPr lang="es-CO" b="1" dirty="0" smtClean="0"/>
              <a:t> 12 de noviembre </a:t>
            </a:r>
            <a:r>
              <a:rPr lang="es-CO" dirty="0" smtClean="0"/>
              <a:t>se sugirió  diligenciar el formato  con los siguientes  retos </a:t>
            </a:r>
            <a:r>
              <a:rPr lang="es-CO" dirty="0"/>
              <a:t> que quedaron consignados  en el acta para el 2016 y los cuales deben tener como referencia para monitorear su cumplimiento, al respecto destaco</a:t>
            </a:r>
            <a:r>
              <a:rPr lang="es-CO" dirty="0" smtClean="0"/>
              <a:t>:</a:t>
            </a:r>
            <a:endParaRPr lang="es-CO" dirty="0"/>
          </a:p>
          <a:p>
            <a:r>
              <a:rPr lang="es-CO" dirty="0"/>
              <a:t> </a:t>
            </a:r>
          </a:p>
          <a:p>
            <a:pPr marL="742950" lvl="1" indent="-285750">
              <a:buFont typeface="Arial" panose="020B0604020202020204" pitchFamily="34" charset="0"/>
              <a:buChar char="•"/>
            </a:pPr>
            <a:r>
              <a:rPr lang="es-CO" dirty="0"/>
              <a:t>Analizar las sugerencias y resultados de la evaluación del evento, para aplicaros con el fin de continuar con el proceso de mejora continua en la ICBF Regional Caquetá.</a:t>
            </a:r>
          </a:p>
          <a:p>
            <a:pPr marL="742950" lvl="1" indent="-285750">
              <a:buFont typeface="Arial" panose="020B0604020202020204" pitchFamily="34" charset="0"/>
              <a:buChar char="•"/>
            </a:pPr>
            <a:r>
              <a:rPr lang="es-CO" dirty="0"/>
              <a:t>Diligenciar los retos 2016 para tomarlos como referencia </a:t>
            </a:r>
          </a:p>
          <a:p>
            <a:pPr>
              <a:lnSpc>
                <a:spcPct val="150000"/>
              </a:lnSpc>
            </a:pPr>
            <a:endParaRPr lang="es-CO" sz="1600" dirty="0" smtClean="0"/>
          </a:p>
          <a:p>
            <a:pPr>
              <a:lnSpc>
                <a:spcPct val="150000"/>
              </a:lnSpc>
            </a:pPr>
            <a:endParaRPr lang="es-CO" sz="1600" dirty="0"/>
          </a:p>
          <a:p>
            <a:pPr>
              <a:lnSpc>
                <a:spcPct val="150000"/>
              </a:lnSpc>
            </a:pPr>
            <a:r>
              <a:rPr lang="es-CO" sz="1600" dirty="0" smtClean="0">
                <a:solidFill>
                  <a:srgbClr val="FF0000"/>
                </a:solidFill>
              </a:rPr>
              <a:t>Hicieron  entrega del </a:t>
            </a:r>
            <a:r>
              <a:rPr lang="es-CO" sz="1600" dirty="0" smtClean="0">
                <a:solidFill>
                  <a:srgbClr val="FF0000"/>
                </a:solidFill>
              </a:rPr>
              <a:t>formato de compromisos de acuerdo a las recomendaciones presentadas.</a:t>
            </a:r>
            <a:endParaRPr lang="es-CO" sz="1600" dirty="0">
              <a:solidFill>
                <a:srgbClr val="FF0000"/>
              </a:solidFill>
            </a:endParaRPr>
          </a:p>
          <a:p>
            <a:endParaRPr lang="es-CO" sz="1600"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5755422"/>
          </a:xfrm>
          <a:prstGeom prst="rect">
            <a:avLst/>
          </a:prstGeom>
        </p:spPr>
        <p:txBody>
          <a:bodyPr wrap="square">
            <a:spAutoFit/>
          </a:bodyPr>
          <a:lstStyle/>
          <a:p>
            <a:pPr marL="285750" lvl="0" indent="-285750">
              <a:buFont typeface="Arial" panose="020B0604020202020204" pitchFamily="34" charset="0"/>
              <a:buChar char="•"/>
            </a:pPr>
            <a:r>
              <a:rPr lang="es-CO" sz="1600" dirty="0"/>
              <a:t> </a:t>
            </a:r>
            <a:r>
              <a:rPr lang="es-CO" sz="1600" dirty="0" smtClean="0"/>
              <a:t>Se </a:t>
            </a:r>
            <a:r>
              <a:rPr lang="es-CO" sz="1600" dirty="0"/>
              <a:t>reflexionó  sobre la misión institucional para  determinar si lo que hacemos está garantizando los derechos integrales de los niños, niñas y adolescentes de los  municipios donde se realizaron mesas públicas. </a:t>
            </a:r>
          </a:p>
          <a:p>
            <a:pPr marL="285750" lvl="0" indent="-285750">
              <a:buFont typeface="Arial" panose="020B0604020202020204" pitchFamily="34" charset="0"/>
              <a:buChar char="•"/>
            </a:pPr>
            <a:r>
              <a:rPr lang="es-CO" sz="1600" dirty="0"/>
              <a:t>Se contribuyó  a mejorar la operacionalidad, la relevancia y la permanencia de los servicios vigentes.</a:t>
            </a:r>
          </a:p>
          <a:p>
            <a:pPr marL="285750" lvl="0" indent="-285750">
              <a:buFont typeface="Arial" panose="020B0604020202020204" pitchFamily="34" charset="0"/>
              <a:buChar char="•"/>
            </a:pPr>
            <a:r>
              <a:rPr lang="es-CO" sz="1600" dirty="0"/>
              <a:t>Se promovió  la participación de todos los actores sociales comprometidos con la niñez,  garantizando la planeación, la inversión, el control, el seguimiento y la evaluación de programas y proyectos en los municipios.</a:t>
            </a:r>
          </a:p>
          <a:p>
            <a:pPr marL="285750" lvl="0" indent="-285750">
              <a:buFont typeface="Arial" panose="020B0604020202020204" pitchFamily="34" charset="0"/>
              <a:buChar char="•"/>
            </a:pPr>
            <a:r>
              <a:rPr lang="es-CO" sz="1600" dirty="0"/>
              <a:t>Se abrieron espacios de dialogo con la comunidad para que expresaran sus inquietudes y reclamos  sobre el desarrollo de las diferentes modalidades.</a:t>
            </a:r>
          </a:p>
          <a:p>
            <a:pPr marL="285750" lvl="0" indent="-285750">
              <a:buFont typeface="Arial" panose="020B0604020202020204" pitchFamily="34" charset="0"/>
              <a:buChar char="•"/>
            </a:pPr>
            <a:r>
              <a:rPr lang="es-CO" sz="1600" dirty="0"/>
              <a:t>Se contó con la participación de funcionarios de las alcaldías, representantes de las entidades administradoras del servicio, Agentes Educativas, promotores de derechos entre otros.</a:t>
            </a:r>
          </a:p>
          <a:p>
            <a:pPr marL="285750" lvl="0" indent="-285750">
              <a:buFont typeface="Arial" panose="020B0604020202020204" pitchFamily="34" charset="0"/>
              <a:buChar char="•"/>
            </a:pPr>
            <a:r>
              <a:rPr lang="es-CO" sz="1600" dirty="0"/>
              <a:t>Se dio degustación de Bienestarina y se  entregó  materiales de apoyo  a los participantes en las  Mesas Publicas. </a:t>
            </a:r>
          </a:p>
          <a:p>
            <a:pPr marL="285750" lvl="0" indent="-285750">
              <a:buFont typeface="Arial" panose="020B0604020202020204" pitchFamily="34" charset="0"/>
              <a:buChar char="•"/>
            </a:pPr>
            <a:r>
              <a:rPr lang="es-CO" sz="1600" dirty="0"/>
              <a:t>Se atendieron las  sugerencias las cuales se convirtieron en compromisos que serán revisados en los Comités técnicos operativos de los programas de primera infancia y generaciones con Bienestar.</a:t>
            </a:r>
          </a:p>
          <a:p>
            <a:pPr marL="285750" lvl="0" indent="-285750">
              <a:buFont typeface="Arial" panose="020B0604020202020204" pitchFamily="34" charset="0"/>
              <a:buChar char="•"/>
            </a:pPr>
            <a:r>
              <a:rPr lang="es-CO" sz="1600" dirty="0"/>
              <a:t>Para todas las Mesas  se cumplieron los compromisos;  en la mesa de Florencia no quedaron compromisos ya que todas las inquietudes pudieron ser atendidas en la misma mesa.</a:t>
            </a:r>
          </a:p>
          <a:p>
            <a:pPr marL="285750" lvl="0" indent="-285750">
              <a:buFont typeface="Arial" panose="020B0604020202020204" pitchFamily="34" charset="0"/>
              <a:buChar char="•"/>
            </a:pPr>
            <a:r>
              <a:rPr lang="es-CO" sz="1600" dirty="0"/>
              <a:t>Las Areas misionales participaron  de manera activa en el proceso, aportando información, realizando presentaciones, convocando usuarios y  colaborando en logística. </a:t>
            </a:r>
          </a:p>
          <a:p>
            <a:pPr marL="285750" lvl="0" indent="-285750" algn="just">
              <a:buFont typeface="Arial" panose="020B0604020202020204" pitchFamily="34" charset="0"/>
              <a:buChar char="•"/>
            </a:pPr>
            <a:r>
              <a:rPr lang="es-CO" sz="1600" dirty="0"/>
              <a:t>  </a:t>
            </a:r>
          </a:p>
          <a:p>
            <a:pPr algn="just"/>
            <a:endParaRPr lang="es-CO" sz="1600" dirty="0"/>
          </a:p>
        </p:txBody>
      </p:sp>
      <p:sp>
        <p:nvSpPr>
          <p:cNvPr id="3" name="2 Rectángulo"/>
          <p:cNvSpPr/>
          <p:nvPr/>
        </p:nvSpPr>
        <p:spPr>
          <a:xfrm>
            <a:off x="715280" y="280472"/>
            <a:ext cx="3453894"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Caquetá </a:t>
            </a:r>
            <a:endParaRPr lang="es-CO" dirty="0">
              <a:solidFill>
                <a:schemeClr val="bg1"/>
              </a:solidFill>
            </a:endParaRPr>
          </a:p>
        </p:txBody>
      </p:sp>
    </p:spTree>
    <p:extLst>
      <p:ext uri="{BB962C8B-B14F-4D97-AF65-F5344CB8AC3E}">
        <p14:creationId xmlns:p14="http://schemas.microsoft.com/office/powerpoint/2010/main" val="131294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3" name="2 CuadroTexto"/>
          <p:cNvSpPr txBox="1"/>
          <p:nvPr/>
        </p:nvSpPr>
        <p:spPr>
          <a:xfrm>
            <a:off x="341194" y="1419366"/>
            <a:ext cx="8161361" cy="3662541"/>
          </a:xfrm>
          <a:prstGeom prst="rect">
            <a:avLst/>
          </a:prstGeom>
          <a:noFill/>
        </p:spPr>
        <p:txBody>
          <a:bodyPr wrap="square" rtlCol="0">
            <a:spAutoFit/>
          </a:bodyPr>
          <a:lstStyle/>
          <a:p>
            <a:pPr marL="285750" lvl="0" indent="-285750" algn="just">
              <a:spcBef>
                <a:spcPts val="600"/>
              </a:spcBef>
              <a:spcAft>
                <a:spcPts val="600"/>
              </a:spcAft>
              <a:buFont typeface="Arial" panose="020B0604020202020204" pitchFamily="34" charset="0"/>
              <a:buChar char="•"/>
            </a:pPr>
            <a:r>
              <a:rPr lang="es-CO" sz="1600" dirty="0"/>
              <a:t>La realización de la mesa publica en Florencia bajo </a:t>
            </a:r>
            <a:r>
              <a:rPr lang="es-CO" sz="1600" dirty="0" smtClean="0"/>
              <a:t>la  </a:t>
            </a:r>
            <a:r>
              <a:rPr lang="es-CO" sz="1600" dirty="0"/>
              <a:t>responsabilidad de los centros zonales, quedó programada muy seguida afectando la participación de la comunidad  por cruces de fechas, lo que afecto también la participación en la RPC, revisar para próximos eventos</a:t>
            </a:r>
          </a:p>
          <a:p>
            <a:pPr marL="285750" lvl="0" indent="-285750" algn="just">
              <a:spcBef>
                <a:spcPts val="600"/>
              </a:spcBef>
              <a:spcAft>
                <a:spcPts val="600"/>
              </a:spcAft>
              <a:buFont typeface="Arial" panose="020B0604020202020204" pitchFamily="34" charset="0"/>
              <a:buChar char="•"/>
            </a:pPr>
            <a:r>
              <a:rPr lang="es-CO" sz="1600" dirty="0"/>
              <a:t>Para la mayoría de las mesas públicas en especial la de los municipios  más lejanos, se  presentó la dificultad con  los apoyos logísticos.</a:t>
            </a:r>
          </a:p>
          <a:p>
            <a:pPr marL="285750" lvl="0" indent="-285750" algn="just">
              <a:spcBef>
                <a:spcPts val="600"/>
              </a:spcBef>
              <a:spcAft>
                <a:spcPts val="600"/>
              </a:spcAft>
              <a:buFont typeface="Arial" panose="020B0604020202020204" pitchFamily="34" charset="0"/>
              <a:buChar char="•"/>
            </a:pPr>
            <a:r>
              <a:rPr lang="es-CO" sz="1600" dirty="0"/>
              <a:t>Mala ubicación de espacios </a:t>
            </a:r>
            <a:r>
              <a:rPr lang="es-CO" sz="1600" dirty="0" smtClean="0"/>
              <a:t>para las MP los </a:t>
            </a:r>
            <a:r>
              <a:rPr lang="es-CO" sz="1600" dirty="0"/>
              <a:t>cuales fueron reducidos o en ocasiones muy amplios, con baja  luminosidad, mal sonido, lo que afectó  el desarrollo normal de las mesas públicas.  </a:t>
            </a:r>
          </a:p>
          <a:p>
            <a:pPr marL="285750" lvl="0" indent="-285750" algn="just">
              <a:spcBef>
                <a:spcPts val="600"/>
              </a:spcBef>
              <a:spcAft>
                <a:spcPts val="600"/>
              </a:spcAft>
              <a:buFont typeface="Arial" panose="020B0604020202020204" pitchFamily="34" charset="0"/>
              <a:buChar char="•"/>
            </a:pPr>
            <a:r>
              <a:rPr lang="es-CO" sz="1600" dirty="0"/>
              <a:t>Bajo nivel de comunicación con el operador logístico, además </a:t>
            </a:r>
            <a:r>
              <a:rPr lang="es-CO" sz="1600" dirty="0" smtClean="0"/>
              <a:t>que la </a:t>
            </a:r>
            <a:r>
              <a:rPr lang="es-CO" sz="1600" dirty="0"/>
              <a:t>Dirección de Abastecimiento de la  Sede Nacional no brindó información del operador para organizar con tiempo la parte logística.</a:t>
            </a:r>
          </a:p>
          <a:p>
            <a:pPr marL="285750" indent="-285750" algn="just">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388966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Caquetá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4" y="1678675"/>
            <a:ext cx="8325135" cy="1231106"/>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s-CO" sz="1600" dirty="0" smtClean="0"/>
              <a:t>Posibilitar  metodologías  más participativas, </a:t>
            </a:r>
            <a:r>
              <a:rPr lang="es-CO" sz="1600" dirty="0"/>
              <a:t>para garantizar que la comunidad  se sienta más libre en su intervención y aportes. </a:t>
            </a:r>
          </a:p>
          <a:p>
            <a:pPr marL="285750" lvl="0" indent="-285750">
              <a:spcBef>
                <a:spcPts val="600"/>
              </a:spcBef>
              <a:spcAft>
                <a:spcPts val="600"/>
              </a:spcAft>
              <a:buFont typeface="Arial" panose="020B0604020202020204" pitchFamily="34" charset="0"/>
              <a:buChar char="•"/>
            </a:pPr>
            <a:r>
              <a:rPr lang="es-CO" sz="1600" dirty="0"/>
              <a:t>Realizar MP en donde se escuchen las voces de los niños, niñas y adolescentes dado que  son ellos los usuarios  directos de los  programas y servicios.</a:t>
            </a:r>
          </a:p>
        </p:txBody>
      </p:sp>
    </p:spTree>
    <p:extLst>
      <p:ext uri="{BB962C8B-B14F-4D97-AF65-F5344CB8AC3E}">
        <p14:creationId xmlns:p14="http://schemas.microsoft.com/office/powerpoint/2010/main" val="192916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Caquetá2015 </a:t>
            </a:r>
            <a:endParaRPr lang="es-CO" b="1" dirty="0">
              <a:solidFill>
                <a:schemeClr val="bg1"/>
              </a:solidFill>
            </a:endParaRPr>
          </a:p>
        </p:txBody>
      </p:sp>
      <p:sp>
        <p:nvSpPr>
          <p:cNvPr id="3" name="5 Marcador de contenido"/>
          <p:cNvSpPr txBox="1">
            <a:spLocks/>
          </p:cNvSpPr>
          <p:nvPr/>
        </p:nvSpPr>
        <p:spPr bwMode="auto">
          <a:xfrm>
            <a:off x="214282" y="1091543"/>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La  Regional Caquetá en el 2015 programó y realizó  1 evento de Rendición de cuentas y  5  mesas publicas.</a:t>
            </a:r>
          </a:p>
          <a:p>
            <a:pPr algn="just" fontAlgn="base">
              <a:spcBef>
                <a:spcPct val="0"/>
              </a:spcBef>
              <a:spcAft>
                <a:spcPct val="0"/>
              </a:spcAft>
            </a:pPr>
            <a:endParaRPr lang="es-CO"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El evento de rendición de cuentas lo realizaron el 12 de noviembre y </a:t>
            </a:r>
            <a:r>
              <a:rPr lang="es-ES" altLang="es-CO" sz="1300" dirty="0">
                <a:solidFill>
                  <a:prstClr val="black"/>
                </a:solidFill>
                <a:latin typeface="Arial" pitchFamily="34" charset="0"/>
                <a:ea typeface="Geneva"/>
                <a:cs typeface="Arial" pitchFamily="34" charset="0"/>
              </a:rPr>
              <a:t>participaron un total </a:t>
            </a:r>
            <a:r>
              <a:rPr lang="es-ES" altLang="es-CO" sz="1300" dirty="0" smtClean="0">
                <a:solidFill>
                  <a:prstClr val="black"/>
                </a:solidFill>
                <a:latin typeface="Arial" pitchFamily="34" charset="0"/>
                <a:ea typeface="Geneva"/>
                <a:cs typeface="Arial" pitchFamily="34" charset="0"/>
              </a:rPr>
              <a:t>de 82   </a:t>
            </a:r>
            <a:r>
              <a:rPr lang="es-ES" altLang="es-CO" sz="1300" dirty="0" smtClean="0">
                <a:solidFill>
                  <a:prstClr val="black"/>
                </a:solidFill>
                <a:latin typeface="Arial" pitchFamily="34" charset="0"/>
                <a:ea typeface="Geneva"/>
                <a:cs typeface="Arial" pitchFamily="34" charset="0"/>
              </a:rPr>
              <a:t>personas  </a:t>
            </a:r>
            <a:r>
              <a:rPr lang="es-ES" altLang="es-CO" sz="1300" dirty="0">
                <a:solidFill>
                  <a:prstClr val="black"/>
                </a:solidFill>
                <a:latin typeface="Arial" pitchFamily="34" charset="0"/>
                <a:ea typeface="Geneva"/>
                <a:cs typeface="Arial" pitchFamily="34" charset="0"/>
              </a:rPr>
              <a:t>de los cuales  </a:t>
            </a:r>
            <a:r>
              <a:rPr lang="es-ES" altLang="es-CO" sz="1300" dirty="0" smtClean="0">
                <a:solidFill>
                  <a:prstClr val="black"/>
                </a:solidFill>
                <a:latin typeface="Arial" pitchFamily="34" charset="0"/>
                <a:ea typeface="Geneva"/>
                <a:cs typeface="Arial" pitchFamily="34" charset="0"/>
              </a:rPr>
              <a:t>20  </a:t>
            </a:r>
            <a:r>
              <a:rPr lang="es-ES" altLang="es-CO" sz="1300" dirty="0">
                <a:solidFill>
                  <a:prstClr val="black"/>
                </a:solidFill>
                <a:latin typeface="Arial" pitchFamily="34" charset="0"/>
                <a:ea typeface="Geneva"/>
                <a:cs typeface="Arial" pitchFamily="34" charset="0"/>
              </a:rPr>
              <a:t>actores representantes de las OG </a:t>
            </a:r>
            <a:r>
              <a:rPr lang="es-ES" altLang="es-CO" sz="1300" dirty="0" smtClean="0">
                <a:solidFill>
                  <a:prstClr val="black"/>
                </a:solidFill>
                <a:latin typeface="Arial" pitchFamily="34" charset="0"/>
                <a:ea typeface="Geneva"/>
                <a:cs typeface="Arial" pitchFamily="34" charset="0"/>
              </a:rPr>
              <a:t>62 </a:t>
            </a:r>
            <a:r>
              <a:rPr lang="es-ES" altLang="es-CO" sz="1300" dirty="0">
                <a:solidFill>
                  <a:prstClr val="black"/>
                </a:solidFill>
                <a:latin typeface="Arial" pitchFamily="34" charset="0"/>
                <a:ea typeface="Geneva"/>
                <a:cs typeface="Arial" pitchFamily="34" charset="0"/>
              </a:rPr>
              <a:t>actores de las ONG y  actores que representan a la comunidad y </a:t>
            </a:r>
            <a:r>
              <a:rPr lang="es-ES" altLang="es-CO" sz="1300" dirty="0" smtClean="0">
                <a:solidFill>
                  <a:prstClr val="black"/>
                </a:solidFill>
                <a:latin typeface="Arial" pitchFamily="34" charset="0"/>
                <a:ea typeface="Geneva"/>
                <a:cs typeface="Arial" pitchFamily="34" charset="0"/>
              </a:rPr>
              <a:t>no hubo  </a:t>
            </a:r>
            <a:r>
              <a:rPr lang="es-ES" altLang="es-CO" sz="1300" dirty="0">
                <a:solidFill>
                  <a:prstClr val="black"/>
                </a:solidFill>
                <a:latin typeface="Arial" pitchFamily="34" charset="0"/>
                <a:ea typeface="Geneva"/>
                <a:cs typeface="Arial" pitchFamily="34" charset="0"/>
              </a:rPr>
              <a:t>actores que representan entidades de control social y veedurías </a:t>
            </a:r>
            <a:r>
              <a:rPr lang="es-ES" altLang="es-CO" sz="1300" dirty="0" smtClean="0">
                <a:solidFill>
                  <a:prstClr val="black"/>
                </a:solidFill>
                <a:latin typeface="Arial" pitchFamily="34" charset="0"/>
                <a:ea typeface="Geneva"/>
                <a:cs typeface="Arial" pitchFamily="34" charset="0"/>
              </a:rPr>
              <a:t>ciudadanas</a:t>
            </a:r>
            <a:r>
              <a:rPr lang="es-CO" altLang="es-CO" sz="1300" dirty="0">
                <a:solidFill>
                  <a:prstClr val="black"/>
                </a:solidFill>
                <a:latin typeface="Arial" pitchFamily="34" charset="0"/>
                <a:ea typeface="Geneva"/>
                <a:cs typeface="Arial" pitchFamily="34" charset="0"/>
              </a:rPr>
              <a:t>. </a:t>
            </a:r>
          </a:p>
          <a:p>
            <a:pPr algn="just" fontAlgn="base">
              <a:spcBef>
                <a:spcPct val="0"/>
              </a:spcBef>
              <a:spcAft>
                <a:spcPct val="0"/>
              </a:spcAft>
            </a:pPr>
            <a:endParaRPr lang="es-CO" altLang="es-CO" sz="1300" dirty="0" smtClean="0">
              <a:solidFill>
                <a:prstClr val="black"/>
              </a:solidFill>
              <a:latin typeface="Arial" pitchFamily="34" charset="0"/>
              <a:ea typeface="Geneva"/>
              <a:cs typeface="Arial" pitchFamily="34" charset="0"/>
            </a:endParaRPr>
          </a:p>
          <a:p>
            <a:pPr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Los </a:t>
            </a:r>
            <a:r>
              <a:rPr lang="es-CO" altLang="es-CO" sz="1300" dirty="0">
                <a:solidFill>
                  <a:prstClr val="black"/>
                </a:solidFill>
                <a:latin typeface="Arial" pitchFamily="34" charset="0"/>
                <a:ea typeface="Geneva"/>
                <a:cs typeface="Arial" pitchFamily="34" charset="0"/>
              </a:rPr>
              <a:t>Centros </a:t>
            </a:r>
            <a:r>
              <a:rPr lang="es-CO" altLang="es-CO" sz="1300" dirty="0" smtClean="0">
                <a:solidFill>
                  <a:prstClr val="black"/>
                </a:solidFill>
                <a:latin typeface="Arial" pitchFamily="34" charset="0"/>
                <a:ea typeface="Geneva"/>
                <a:cs typeface="Arial" pitchFamily="34" charset="0"/>
              </a:rPr>
              <a:t>Zonales de la Regional Caquetá realizaron 5  MP  e</a:t>
            </a:r>
            <a:r>
              <a:rPr lang="es-ES" altLang="es-CO" sz="1300" dirty="0" smtClean="0">
                <a:solidFill>
                  <a:prstClr val="black"/>
                </a:solidFill>
                <a:latin typeface="Arial" pitchFamily="34" charset="0"/>
                <a:ea typeface="Geneva"/>
                <a:cs typeface="Arial" pitchFamily="34" charset="0"/>
              </a:rPr>
              <a:t>n las mesas publicas participaron un total de 284 </a:t>
            </a:r>
            <a:r>
              <a:rPr lang="es-ES" altLang="es-CO" sz="1300" dirty="0" smtClean="0">
                <a:solidFill>
                  <a:prstClr val="black"/>
                </a:solidFill>
                <a:latin typeface="Arial" pitchFamily="34" charset="0"/>
                <a:ea typeface="Geneva"/>
                <a:cs typeface="Arial" pitchFamily="34" charset="0"/>
              </a:rPr>
              <a:t>personas  </a:t>
            </a:r>
            <a:r>
              <a:rPr lang="es-ES" altLang="es-CO" sz="1300" dirty="0" smtClean="0">
                <a:solidFill>
                  <a:prstClr val="black"/>
                </a:solidFill>
                <a:latin typeface="Arial" pitchFamily="34" charset="0"/>
                <a:ea typeface="Geneva"/>
                <a:cs typeface="Arial" pitchFamily="34" charset="0"/>
              </a:rPr>
              <a:t>de los cuales  44 actores representantes de las OG 221 actores de las ONG y actores </a:t>
            </a:r>
            <a:r>
              <a:rPr lang="es-ES" altLang="es-CO" sz="1300" dirty="0">
                <a:solidFill>
                  <a:prstClr val="black"/>
                </a:solidFill>
                <a:latin typeface="Arial" pitchFamily="34" charset="0"/>
                <a:ea typeface="Geneva"/>
                <a:cs typeface="Arial" pitchFamily="34" charset="0"/>
              </a:rPr>
              <a:t>que representan a la comunidad </a:t>
            </a:r>
            <a:r>
              <a:rPr lang="es-ES" altLang="es-CO" sz="1300" dirty="0" smtClean="0">
                <a:solidFill>
                  <a:prstClr val="black"/>
                </a:solidFill>
                <a:latin typeface="Arial" pitchFamily="34" charset="0"/>
                <a:ea typeface="Geneva"/>
                <a:cs typeface="Arial" pitchFamily="34" charset="0"/>
              </a:rPr>
              <a:t>y 19 , actores que representan entidades de control social y veedurías ciudadanas. </a:t>
            </a:r>
          </a:p>
          <a:p>
            <a:pPr algn="just" fontAlgn="base">
              <a:spcBef>
                <a:spcPct val="0"/>
              </a:spcBef>
              <a:spcAft>
                <a:spcPct val="0"/>
              </a:spcAft>
            </a:pPr>
            <a:endParaRPr lang="es-ES" altLang="es-CO" sz="1300" dirty="0" smtClean="0">
              <a:solidFill>
                <a:prstClr val="black"/>
              </a:solidFill>
              <a:latin typeface="Arial" pitchFamily="34" charset="0"/>
              <a:ea typeface="Geneva"/>
              <a:cs typeface="Arial" pitchFamily="34" charset="0"/>
            </a:endParaRPr>
          </a:p>
          <a:p>
            <a:pPr algn="just" fontAlgn="base">
              <a:spcBef>
                <a:spcPct val="0"/>
              </a:spcBef>
              <a:spcAft>
                <a:spcPct val="0"/>
              </a:spcAft>
            </a:pPr>
            <a:r>
              <a:rPr lang="es-ES" altLang="es-CO" sz="1300" dirty="0" smtClean="0">
                <a:solidFill>
                  <a:prstClr val="black"/>
                </a:solidFill>
                <a:latin typeface="Arial" pitchFamily="34" charset="0"/>
                <a:ea typeface="Geneva"/>
                <a:cs typeface="Arial" pitchFamily="34" charset="0"/>
              </a:rPr>
              <a:t>De 5 MP reportadas, el 100% de las MP se hicieron  sobre  programas y servicios en general.</a:t>
            </a:r>
          </a:p>
          <a:p>
            <a:pPr algn="just" fontAlgn="base">
              <a:spcBef>
                <a:spcPct val="0"/>
              </a:spcBef>
              <a:spcAft>
                <a:spcPct val="0"/>
              </a:spcAft>
            </a:pPr>
            <a:endParaRPr lang="es-ES"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r>
              <a:rPr lang="es-ES" altLang="es-CO" sz="1300" dirty="0">
                <a:solidFill>
                  <a:prstClr val="black"/>
                </a:solidFill>
                <a:latin typeface="Arial" pitchFamily="34" charset="0"/>
                <a:ea typeface="Geneva"/>
                <a:cs typeface="Arial" pitchFamily="34" charset="0"/>
              </a:rPr>
              <a:t>El porcentaje de ejecución </a:t>
            </a:r>
            <a:r>
              <a:rPr lang="es-ES" altLang="es-CO" sz="1300" dirty="0" smtClean="0">
                <a:solidFill>
                  <a:prstClr val="black"/>
                </a:solidFill>
                <a:latin typeface="Arial" pitchFamily="34" charset="0"/>
                <a:ea typeface="Geneva"/>
                <a:cs typeface="Arial" pitchFamily="34" charset="0"/>
              </a:rPr>
              <a:t>total de la Regional </a:t>
            </a:r>
            <a:r>
              <a:rPr lang="es-ES" altLang="es-CO" sz="1300" dirty="0" smtClean="0">
                <a:solidFill>
                  <a:prstClr val="black"/>
                </a:solidFill>
                <a:latin typeface="Arial" pitchFamily="34" charset="0"/>
                <a:ea typeface="Geneva"/>
                <a:cs typeface="Arial" pitchFamily="34" charset="0"/>
              </a:rPr>
              <a:t>fue del </a:t>
            </a:r>
            <a:r>
              <a:rPr lang="es-ES" altLang="es-CO" sz="1300" dirty="0" smtClean="0">
                <a:solidFill>
                  <a:prstClr val="black"/>
                </a:solidFill>
                <a:latin typeface="Arial" pitchFamily="34" charset="0"/>
                <a:ea typeface="Geneva"/>
                <a:cs typeface="Arial" pitchFamily="34" charset="0"/>
              </a:rPr>
              <a:t>100</a:t>
            </a:r>
            <a:r>
              <a:rPr lang="es-ES" altLang="es-CO" sz="1300" b="1" dirty="0" smtClean="0">
                <a:solidFill>
                  <a:prstClr val="black"/>
                </a:solidFill>
                <a:latin typeface="Arial" pitchFamily="34" charset="0"/>
                <a:ea typeface="Geneva"/>
                <a:cs typeface="Arial" pitchFamily="34" charset="0"/>
              </a:rPr>
              <a:t> %. </a:t>
            </a:r>
            <a:endParaRPr lang="es-ES" altLang="es-CO" sz="1300" b="1" dirty="0">
              <a:solidFill>
                <a:prstClr val="black"/>
              </a:solidFill>
              <a:latin typeface="Arial" pitchFamily="34" charset="0"/>
              <a:ea typeface="Geneva"/>
              <a:cs typeface="Arial" pitchFamily="34" charset="0"/>
            </a:endParaRPr>
          </a:p>
          <a:p>
            <a:pPr algn="just" fontAlgn="base">
              <a:spcBef>
                <a:spcPct val="0"/>
              </a:spcBef>
              <a:spcAft>
                <a:spcPct val="0"/>
              </a:spcAft>
            </a:pPr>
            <a:endParaRPr lang="es-ES"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A la Regional Caquetá se le ha venido insistiendo que tengan en medio físico y magnético todas las evidencias y soportes de estos eventos, los cuales han compartido.</a:t>
            </a:r>
          </a:p>
          <a:p>
            <a:pPr algn="just" fontAlgn="base">
              <a:spcBef>
                <a:spcPct val="0"/>
              </a:spcBef>
              <a:spcAft>
                <a:spcPct val="0"/>
              </a:spcAft>
            </a:pPr>
            <a:endParaRPr lang="es-CO"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 La Regional Caquetá </a:t>
            </a:r>
            <a:r>
              <a:rPr lang="es-CO" altLang="es-CO" sz="1300" dirty="0" smtClean="0">
                <a:solidFill>
                  <a:prstClr val="black"/>
                </a:solidFill>
                <a:latin typeface="Arial" pitchFamily="34" charset="0"/>
                <a:ea typeface="Geneva"/>
                <a:cs typeface="Arial" pitchFamily="34" charset="0"/>
              </a:rPr>
              <a:t>reportó el 100% </a:t>
            </a:r>
            <a:r>
              <a:rPr lang="es-CO" altLang="es-CO" sz="1300" dirty="0" smtClean="0">
                <a:solidFill>
                  <a:prstClr val="black"/>
                </a:solidFill>
                <a:latin typeface="Arial" pitchFamily="34" charset="0"/>
                <a:ea typeface="Geneva"/>
                <a:cs typeface="Arial" pitchFamily="34" charset="0"/>
              </a:rPr>
              <a:t>de las guías de seguimiento a cumplimiento de </a:t>
            </a:r>
            <a:r>
              <a:rPr lang="es-CO" altLang="es-CO" sz="1300" dirty="0" smtClean="0">
                <a:solidFill>
                  <a:prstClr val="black"/>
                </a:solidFill>
                <a:latin typeface="Arial" pitchFamily="34" charset="0"/>
                <a:ea typeface="Geneva"/>
                <a:cs typeface="Arial" pitchFamily="34" charset="0"/>
              </a:rPr>
              <a:t>compromisos e hicieron entrega  del formato consolidado con todas las MP y la RPC.</a:t>
            </a:r>
            <a:endParaRPr lang="es-CO"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altLang="es-CO" sz="1300" dirty="0" smtClean="0">
              <a:solidFill>
                <a:prstClr val="black"/>
              </a:solidFill>
              <a:latin typeface="Arial" pitchFamily="34" charset="0"/>
              <a:ea typeface="Geneva"/>
              <a:cs typeface="Arial" pitchFamily="34" charset="0"/>
            </a:endParaRPr>
          </a:p>
          <a:p>
            <a:pPr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Presentaron aportes a la encuesta </a:t>
            </a:r>
            <a:r>
              <a:rPr lang="es-CO" altLang="es-CO" sz="1300" dirty="0" smtClean="0">
                <a:solidFill>
                  <a:prstClr val="black"/>
                </a:solidFill>
                <a:latin typeface="Arial" pitchFamily="34" charset="0"/>
                <a:ea typeface="Geneva"/>
                <a:cs typeface="Arial" pitchFamily="34" charset="0"/>
              </a:rPr>
              <a:t>de evaluación de esta meta  y las proyecciones para el </a:t>
            </a:r>
            <a:r>
              <a:rPr lang="es-CO" altLang="es-CO" sz="1300" dirty="0" smtClean="0">
                <a:solidFill>
                  <a:prstClr val="black"/>
                </a:solidFill>
                <a:latin typeface="Arial" pitchFamily="34" charset="0"/>
                <a:ea typeface="Geneva"/>
                <a:cs typeface="Arial" pitchFamily="34" charset="0"/>
              </a:rPr>
              <a:t>2016, las cuales se anexarán al final de esta presentación. </a:t>
            </a:r>
            <a:endParaRPr lang="es-CO" altLang="es-CO" sz="13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buFont typeface="Calibri" pitchFamily="34" charset="0"/>
              <a:buAutoNum type="arabicPeriod"/>
            </a:pPr>
            <a:endParaRPr lang="es-CO" altLang="es-CO" sz="13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3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3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3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3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300" dirty="0">
                <a:solidFill>
                  <a:prstClr val="black"/>
                </a:solidFill>
                <a:latin typeface="Arial" pitchFamily="34" charset="0"/>
                <a:ea typeface="Geneva" charset="0"/>
                <a:cs typeface="Arial" pitchFamily="34" charset="0"/>
              </a:rPr>
              <a:t>  </a:t>
            </a:r>
            <a:endParaRPr lang="es-CO" sz="13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3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132764"/>
            <a:ext cx="8488907" cy="5863144"/>
          </a:xfrm>
          <a:prstGeom prst="rect">
            <a:avLst/>
          </a:prstGeom>
          <a:noFill/>
        </p:spPr>
        <p:txBody>
          <a:bodyPr wrap="square" rtlCol="0">
            <a:spAutoFit/>
          </a:bodyPr>
          <a:lstStyle/>
          <a:p>
            <a:pPr marL="171450" lvl="0" indent="-171450">
              <a:buFont typeface="Arial" panose="020B0604020202020204" pitchFamily="34" charset="0"/>
              <a:buChar char="•"/>
            </a:pPr>
            <a:r>
              <a:rPr lang="es-CO" sz="1500" dirty="0"/>
              <a:t>Verificar que se resuelvan  las inconformidades de los  usuarios de la unidad de atención CDI Medio Familiar y que tienen que ver con la calidad de los productos entregados y en especial con la leche, la avena y el arroz, lo mismo que con  la cantidad limitada  de alimentos suministrados.  </a:t>
            </a:r>
          </a:p>
          <a:p>
            <a:pPr marL="171450" lvl="0" indent="-171450">
              <a:buFont typeface="Arial" panose="020B0604020202020204" pitchFamily="34" charset="0"/>
              <a:buChar char="•"/>
            </a:pPr>
            <a:r>
              <a:rPr lang="es-CO" sz="1500" dirty="0"/>
              <a:t>Mirar la viabilidad de apertura de hogares comunitarios  de Bienestar Familiar,  dado que se cuenta con un número potencial de beneficiarios de  niños  y niñas menores de 05 años y que corresponden a las comunidades indígenas.</a:t>
            </a:r>
          </a:p>
          <a:p>
            <a:pPr marL="171450" lvl="0" indent="-171450">
              <a:buFont typeface="Arial" panose="020B0604020202020204" pitchFamily="34" charset="0"/>
              <a:buChar char="•"/>
            </a:pPr>
            <a:r>
              <a:rPr lang="es-CO" sz="1500" dirty="0"/>
              <a:t>Verificar que se tenga en cuenta en los programas de  primera infancia, la  atención diferencial y fortalecimiento del sistema de formación de los niños y niñas indígenas, respetando el proceso cultural de estas comunidades. </a:t>
            </a:r>
          </a:p>
          <a:p>
            <a:pPr marL="171450" lvl="0" indent="-171450">
              <a:buFont typeface="Arial" panose="020B0604020202020204" pitchFamily="34" charset="0"/>
              <a:buChar char="•"/>
            </a:pPr>
            <a:r>
              <a:rPr lang="es-CO" sz="1500" dirty="0"/>
              <a:t>Garantizar que los programas cuenten con el protagonismo,  la participación y coordinación  de los indígenas.</a:t>
            </a:r>
          </a:p>
          <a:p>
            <a:pPr marL="171450" lvl="0" indent="-171450">
              <a:buFont typeface="Arial" panose="020B0604020202020204" pitchFamily="34" charset="0"/>
              <a:buChar char="•"/>
            </a:pPr>
            <a:r>
              <a:rPr lang="es-CO" sz="1500" dirty="0"/>
              <a:t>Garantizar que se cree  el Comité de Coordinación para los programas indígenas en el municipio.</a:t>
            </a:r>
          </a:p>
          <a:p>
            <a:pPr marL="171450" lvl="0" indent="-171450">
              <a:buFont typeface="Arial" panose="020B0604020202020204" pitchFamily="34" charset="0"/>
              <a:buChar char="•"/>
            </a:pPr>
            <a:r>
              <a:rPr lang="es-CO" sz="1500" dirty="0"/>
              <a:t>Verificar que se realice la respectiva gestión tendiente a garantizar que se brinde  la ayuda humanitaria a la población en condición de desplazamiento, con énfasis en el componente de alimentación en etapa de transición que ofrece el ICBF en el marco de la Ley 1448/2011.</a:t>
            </a:r>
          </a:p>
          <a:p>
            <a:pPr marL="171450" lvl="0" indent="-171450">
              <a:buFont typeface="Arial" panose="020B0604020202020204" pitchFamily="34" charset="0"/>
              <a:buChar char="•"/>
            </a:pPr>
            <a:r>
              <a:rPr lang="es-CO" sz="1500" dirty="0"/>
              <a:t>Verificar que en la  inspección de San Antonio de Getuchá, se incluyan  a los adolescentes a través de programas como Generaciones con Bienestar, con el ánimo de garantizar oportunidades y nuevas opciones a esta población.</a:t>
            </a:r>
          </a:p>
          <a:p>
            <a:pPr marL="171450" lvl="0" indent="-171450">
              <a:buFont typeface="Arial" panose="020B0604020202020204" pitchFamily="34" charset="0"/>
              <a:buChar char="•"/>
            </a:pPr>
            <a:r>
              <a:rPr lang="es-CO" sz="1500" dirty="0"/>
              <a:t>Concertar con el nivel  Nacional  la  ampliación de cupos en desayunos infantiles con amor a los niños y niñas que no están vinculados al programa y que son potenciales beneficiarios de la región de San Antonio de Getuchá y en el resguardo Indígena Maticurú. </a:t>
            </a:r>
          </a:p>
          <a:p>
            <a:pPr marL="171450" lvl="0" indent="-171450">
              <a:buFont typeface="Arial" panose="020B0604020202020204" pitchFamily="34" charset="0"/>
              <a:buChar char="•"/>
            </a:pPr>
            <a:r>
              <a:rPr lang="es-CO" sz="1500" dirty="0"/>
              <a:t>Solicitar a la Dirección de nutrición la gestión para garantizar la entrega de BIENESTARINA en el Restaurante Escolar. </a:t>
            </a:r>
          </a:p>
          <a:p>
            <a:pPr marL="182563" indent="-182563" algn="just" fontAlgn="base">
              <a:spcBef>
                <a:spcPct val="0"/>
              </a:spcBef>
              <a:spcAft>
                <a:spcPct val="0"/>
              </a:spcAft>
              <a:buFont typeface="Arial" pitchFamily="34" charset="0"/>
              <a:buChar char="•"/>
            </a:pPr>
            <a:endParaRPr lang="es-ES" altLang="es-CO" sz="1500" dirty="0">
              <a:solidFill>
                <a:prstClr val="black"/>
              </a:solidFill>
              <a:latin typeface="Arial" pitchFamily="34" charset="0"/>
              <a:ea typeface="Geneva"/>
              <a:cs typeface="Arial" pitchFamily="34" charset="0"/>
            </a:endParaRPr>
          </a:p>
          <a:p>
            <a:pPr algn="just"/>
            <a:endParaRPr lang="es-CO" sz="1500" dirty="0">
              <a:latin typeface="Arial" panose="020B0604020202020204" pitchFamily="34" charset="0"/>
              <a:cs typeface="Arial" panose="020B0604020202020204" pitchFamily="34" charset="0"/>
            </a:endParaRPr>
          </a:p>
        </p:txBody>
      </p:sp>
      <p:sp>
        <p:nvSpPr>
          <p:cNvPr id="3" name="2 CuadroTexto"/>
          <p:cNvSpPr txBox="1"/>
          <p:nvPr/>
        </p:nvSpPr>
        <p:spPr>
          <a:xfrm>
            <a:off x="122830" y="177421"/>
            <a:ext cx="6714698" cy="923330"/>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Caquetá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 y="4840027"/>
            <a:ext cx="6114196" cy="128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200" dirty="0">
                <a:solidFill>
                  <a:srgbClr val="595959"/>
                </a:solidFill>
              </a:rPr>
              <a:t>Compromisos de las </a:t>
            </a:r>
            <a:r>
              <a:rPr lang="es-CO" sz="3200" dirty="0" smtClean="0">
                <a:solidFill>
                  <a:srgbClr val="595959"/>
                </a:solidFill>
              </a:rPr>
              <a:t>MP por Cada </a:t>
            </a:r>
            <a:r>
              <a:rPr lang="es-CO" sz="3200" dirty="0">
                <a:solidFill>
                  <a:srgbClr val="595959"/>
                </a:solidFill>
              </a:rPr>
              <a:t>CZ </a:t>
            </a:r>
            <a:r>
              <a:rPr lang="es-CO" sz="3200" dirty="0" smtClean="0">
                <a:solidFill>
                  <a:srgbClr val="595959"/>
                </a:solidFill>
              </a:rPr>
              <a:t> </a:t>
            </a:r>
            <a:r>
              <a:rPr lang="es-CO" sz="3200" dirty="0">
                <a:solidFill>
                  <a:srgbClr val="595959"/>
                </a:solidFill>
              </a:rPr>
              <a:t>y la </a:t>
            </a:r>
            <a:r>
              <a:rPr lang="es-CO" sz="3200" dirty="0" smtClean="0">
                <a:solidFill>
                  <a:srgbClr val="595959"/>
                </a:solidFill>
              </a:rPr>
              <a:t>RPC </a:t>
            </a:r>
            <a:r>
              <a:rPr lang="es-CO" sz="3200" dirty="0">
                <a:solidFill>
                  <a:srgbClr val="595959"/>
                </a:solidFill>
              </a:rPr>
              <a:t>de </a:t>
            </a:r>
            <a:r>
              <a:rPr lang="es-CO" sz="3200" dirty="0" smtClean="0">
                <a:solidFill>
                  <a:srgbClr val="595959"/>
                </a:solidFill>
              </a:rPr>
              <a:t>la Regional Caquetá2015 </a:t>
            </a:r>
            <a:endParaRPr lang="es-ES" sz="32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 Curillo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314093"/>
            <a:ext cx="8639032" cy="3585597"/>
          </a:xfrm>
          <a:prstGeom prst="rect">
            <a:avLst/>
          </a:prstGeom>
          <a:noFill/>
        </p:spPr>
        <p:txBody>
          <a:bodyPr wrap="square" rtlCol="0">
            <a:spAutoFit/>
          </a:bodyPr>
          <a:lstStyle/>
          <a:p>
            <a:r>
              <a:rPr lang="es-CO" sz="1700" b="1" u="sng" dirty="0" smtClean="0"/>
              <a:t>De la MP  del Municipio Curillo del CZ </a:t>
            </a:r>
            <a:r>
              <a:rPr lang="es-CO" sz="1600" b="1" u="sng" dirty="0" smtClean="0"/>
              <a:t> </a:t>
            </a:r>
            <a:r>
              <a:rPr lang="es-CO" sz="1600" b="1" u="sng" dirty="0" err="1"/>
              <a:t>Belen</a:t>
            </a:r>
            <a:r>
              <a:rPr lang="es-CO" sz="1600" b="1" u="sng" dirty="0"/>
              <a:t> de los Andaquies </a:t>
            </a:r>
            <a:r>
              <a:rPr lang="es-CO" sz="1700" dirty="0" smtClean="0"/>
              <a:t>realizada el 22 de abril   de 2015 se sugirió </a:t>
            </a:r>
            <a:r>
              <a:rPr lang="es-CO" sz="1600" dirty="0" smtClean="0"/>
              <a:t>hacer </a:t>
            </a:r>
            <a:r>
              <a:rPr lang="es-CO" sz="1600" dirty="0"/>
              <a:t>seguimiento al cumplimiento  los siguientes  compromisos :  	</a:t>
            </a:r>
            <a:endParaRPr lang="es-CO" sz="1600" dirty="0" smtClean="0"/>
          </a:p>
          <a:p>
            <a:endParaRPr lang="es-CO" sz="1600" dirty="0"/>
          </a:p>
          <a:p>
            <a:pPr marL="285750" indent="-285750" algn="just">
              <a:buFont typeface="Arial" panose="020B0604020202020204" pitchFamily="34" charset="0"/>
              <a:buChar char="•"/>
            </a:pPr>
            <a:r>
              <a:rPr lang="es-CO" sz="1600" dirty="0" smtClean="0"/>
              <a:t>Una </a:t>
            </a:r>
            <a:r>
              <a:rPr lang="es-CO" sz="1600" dirty="0"/>
              <a:t>de los asistentes  refiere que en si es posible invitar a los usuarios de los programas a estos eventos ya que para ellos es importante participar de </a:t>
            </a:r>
            <a:r>
              <a:rPr lang="es-CO" sz="1600" dirty="0" smtClean="0"/>
              <a:t>estos: </a:t>
            </a:r>
            <a:endParaRPr lang="es-CO" sz="1600" dirty="0"/>
          </a:p>
          <a:p>
            <a:pPr marL="285750" indent="-285750" algn="just">
              <a:buFont typeface="Arial" panose="020B0604020202020204" pitchFamily="34" charset="0"/>
              <a:buChar char="•"/>
            </a:pPr>
            <a:r>
              <a:rPr lang="es-CO" sz="1600" dirty="0"/>
              <a:t>Se deja la claridad  a todos los agentes educativos de las modalidades del ICBF y demás asistentes frente a la importancia de tener una adecuada atención con los beneficiarios que son niños, niñas y adolescentes en pro de su protección </a:t>
            </a:r>
            <a:r>
              <a:rPr lang="es-CO" sz="1600" dirty="0" smtClean="0"/>
              <a:t>integral.</a:t>
            </a:r>
          </a:p>
          <a:p>
            <a:pPr marL="285750" indent="-285750" algn="just">
              <a:buFont typeface="Arial" panose="020B0604020202020204" pitchFamily="34" charset="0"/>
              <a:buChar char="•"/>
            </a:pPr>
            <a:r>
              <a:rPr lang="es-CO" sz="1600" dirty="0" smtClean="0"/>
              <a:t>Se  </a:t>
            </a:r>
            <a:r>
              <a:rPr lang="es-CO" sz="1600" dirty="0"/>
              <a:t>hace la claridad a la comunidad frente a la importancia de estos espacios para dar a conocer los programas que se están ejecutando por parte del  Centro Zonal Belén de los </a:t>
            </a:r>
            <a:r>
              <a:rPr lang="es-CO" sz="1600" dirty="0" smtClean="0"/>
              <a:t>Andaquies  </a:t>
            </a:r>
            <a:r>
              <a:rPr lang="es-CO" sz="1600" dirty="0"/>
              <a:t>por ende la importancia de que se encuentren presentes, la administración municipal, Entidades Administradoras del Servicio, la comunidad beneficiaria, los padres usuarios y agentes educativos de las modalidades. </a:t>
            </a:r>
          </a:p>
          <a:p>
            <a:endParaRPr lang="es-CO" sz="1700"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MP  </a:t>
            </a:r>
            <a:r>
              <a:rPr lang="es-CO" b="1" dirty="0" smtClean="0">
                <a:solidFill>
                  <a:schemeClr val="bg1"/>
                </a:solidFill>
              </a:rPr>
              <a:t>del </a:t>
            </a:r>
            <a:r>
              <a:rPr lang="es-CO" b="1" dirty="0">
                <a:solidFill>
                  <a:schemeClr val="bg1"/>
                </a:solidFill>
              </a:rPr>
              <a:t>Municipio  Cartagena del </a:t>
            </a:r>
            <a:r>
              <a:rPr lang="es-CO" b="1" dirty="0" smtClean="0">
                <a:solidFill>
                  <a:schemeClr val="bg1"/>
                </a:solidFill>
              </a:rPr>
              <a:t>chaira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398462" y="1282890"/>
            <a:ext cx="8390695" cy="1631216"/>
          </a:xfrm>
          <a:prstGeom prst="rect">
            <a:avLst/>
          </a:prstGeom>
          <a:noFill/>
        </p:spPr>
        <p:txBody>
          <a:bodyPr wrap="square" rtlCol="0">
            <a:spAutoFit/>
          </a:bodyPr>
          <a:lstStyle/>
          <a:p>
            <a:r>
              <a:rPr lang="es-CO" b="1" u="sng" dirty="0" smtClean="0"/>
              <a:t>De la MP del Municipio </a:t>
            </a:r>
            <a:r>
              <a:rPr lang="es-CO" b="1" u="sng" dirty="0"/>
              <a:t>Cartagena del C</a:t>
            </a:r>
            <a:r>
              <a:rPr lang="es-CO" b="1" u="sng" dirty="0" smtClean="0"/>
              <a:t>haira  del </a:t>
            </a:r>
            <a:r>
              <a:rPr lang="es-CO" b="1" u="sng" dirty="0"/>
              <a:t>CZ Puerto Rico </a:t>
            </a:r>
            <a:r>
              <a:rPr lang="es-CO" b="1" dirty="0" smtClean="0"/>
              <a:t>realizada el 10 de julio  </a:t>
            </a:r>
            <a:r>
              <a:rPr lang="es-CO" dirty="0" smtClean="0"/>
              <a:t>los </a:t>
            </a:r>
            <a:r>
              <a:rPr lang="es-CO" dirty="0"/>
              <a:t>siguientes fueron los compromisos </a:t>
            </a:r>
            <a:r>
              <a:rPr lang="es-CO" dirty="0" smtClean="0"/>
              <a:t>adquiridos</a:t>
            </a:r>
            <a:r>
              <a:rPr lang="es-CO" dirty="0"/>
              <a:t>: 	</a:t>
            </a:r>
            <a:endParaRPr lang="es-CO" dirty="0" smtClean="0"/>
          </a:p>
          <a:p>
            <a:endParaRPr lang="es-CO" sz="1600" dirty="0" smtClean="0"/>
          </a:p>
          <a:p>
            <a:endParaRPr lang="es-CO" sz="1600" dirty="0"/>
          </a:p>
          <a:p>
            <a:pPr marL="285750" indent="-285750">
              <a:buFont typeface="Arial" panose="020B0604020202020204" pitchFamily="34" charset="0"/>
              <a:buChar char="•"/>
            </a:pPr>
            <a:r>
              <a:rPr lang="es-CO" sz="1600" dirty="0" smtClean="0"/>
              <a:t>Remitir </a:t>
            </a:r>
            <a:r>
              <a:rPr lang="es-CO" sz="1600" dirty="0"/>
              <a:t>oficio a la ESE Sor Teresa Adele con copia al Ente </a:t>
            </a:r>
            <a:r>
              <a:rPr lang="es-CO" sz="1600" dirty="0" smtClean="0"/>
              <a:t>Territorial </a:t>
            </a:r>
            <a:r>
              <a:rPr lang="es-CO" sz="1600" dirty="0"/>
              <a:t>para que se adecue un espacio con condiciones optimas para el almacenamiento de Bienestarina</a:t>
            </a:r>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Morelia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245660" y="1091821"/>
            <a:ext cx="8325134" cy="4247317"/>
          </a:xfrm>
          <a:prstGeom prst="rect">
            <a:avLst/>
          </a:prstGeom>
          <a:noFill/>
        </p:spPr>
        <p:txBody>
          <a:bodyPr wrap="square" rtlCol="0">
            <a:spAutoFit/>
          </a:bodyPr>
          <a:lstStyle/>
          <a:p>
            <a:r>
              <a:rPr lang="es-CO" b="1" u="sng" dirty="0"/>
              <a:t>De la </a:t>
            </a:r>
            <a:r>
              <a:rPr lang="es-CO" b="1" u="sng" dirty="0" smtClean="0"/>
              <a:t>MP Morelia  del CZ</a:t>
            </a:r>
            <a:r>
              <a:rPr lang="es-CO" b="1" u="sng" dirty="0"/>
              <a:t>. Florencia 1  realizada el </a:t>
            </a:r>
            <a:r>
              <a:rPr lang="es-CO" b="1" u="sng" dirty="0" smtClean="0"/>
              <a:t>27  de agosto  </a:t>
            </a:r>
            <a:r>
              <a:rPr lang="es-CO" b="1" dirty="0" smtClean="0"/>
              <a:t>se sugirió hacer seguimiento a los siguientes compromisos : </a:t>
            </a:r>
            <a:r>
              <a:rPr lang="es-CO" b="1" dirty="0"/>
              <a:t>	</a:t>
            </a:r>
            <a:endParaRPr lang="es-CO" b="1" dirty="0" smtClean="0"/>
          </a:p>
          <a:p>
            <a:endParaRPr lang="es-CO" dirty="0" smtClean="0"/>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solicite en el  Comité de GCB a la EAS  la posibilidad de vincular otros materiales fungibles en las actividades de tipo manual.</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además en este comité la posibilidad de revisar  el cambio de fechas en los encuentros vivenciales en la época de exámenes escolares.</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solicite en el comité a la EAS la inclusión de actividades que comprometan el área lúdica, recreativa y deportiva.</a:t>
            </a:r>
          </a:p>
          <a:p>
            <a:endParaRPr lang="es-CO" b="1" dirty="0" smtClean="0"/>
          </a:p>
          <a:p>
            <a:endParaRPr lang="es-CO" b="1" dirty="0"/>
          </a:p>
          <a:p>
            <a:endParaRPr lang="es-CO" b="1" dirty="0" smtClean="0"/>
          </a:p>
          <a:p>
            <a:endParaRPr lang="es-CO" b="1" dirty="0"/>
          </a:p>
          <a:p>
            <a:endParaRPr lang="es-CO"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smtClean="0">
                <a:solidFill>
                  <a:schemeClr val="bg1"/>
                </a:solidFill>
              </a:rPr>
              <a:t>Compromisos adquiridos en la  MP  </a:t>
            </a:r>
            <a:r>
              <a:rPr lang="es-CO" sz="2000" b="1" dirty="0" smtClean="0">
                <a:solidFill>
                  <a:schemeClr val="bg1"/>
                </a:solidFill>
              </a:rPr>
              <a:t>del </a:t>
            </a:r>
            <a:r>
              <a:rPr lang="es-CO" sz="2000" b="1" dirty="0">
                <a:solidFill>
                  <a:schemeClr val="bg1"/>
                </a:solidFill>
              </a:rPr>
              <a:t>Municipio Solano</a:t>
            </a:r>
          </a:p>
          <a:p>
            <a:pPr algn="ctr"/>
            <a:r>
              <a:rPr lang="es-CO" sz="2000" b="1" dirty="0" smtClean="0">
                <a:solidFill>
                  <a:schemeClr val="bg1"/>
                </a:solidFill>
              </a:rPr>
              <a:t>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4724370"/>
          </a:xfrm>
          <a:prstGeom prst="rect">
            <a:avLst/>
          </a:prstGeom>
          <a:noFill/>
        </p:spPr>
        <p:txBody>
          <a:bodyPr wrap="square" rtlCol="0">
            <a:spAutoFit/>
          </a:bodyPr>
          <a:lstStyle/>
          <a:p>
            <a:pPr algn="just"/>
            <a:r>
              <a:rPr lang="es-CO" sz="1600" b="1" u="sng" dirty="0"/>
              <a:t>De la MP del Municipio </a:t>
            </a:r>
            <a:r>
              <a:rPr lang="es-CO" sz="1600" b="1" u="sng" dirty="0" smtClean="0"/>
              <a:t>Solano del   </a:t>
            </a:r>
            <a:r>
              <a:rPr lang="pt-BR" sz="1600" b="1" u="sng" dirty="0"/>
              <a:t>CZ. </a:t>
            </a:r>
            <a:r>
              <a:rPr lang="es-CO" sz="1600" b="1" u="sng" dirty="0"/>
              <a:t>Florencia </a:t>
            </a:r>
            <a:r>
              <a:rPr lang="es-CO" sz="1600" b="1" u="sng" dirty="0" smtClean="0"/>
              <a:t>2 </a:t>
            </a:r>
            <a:r>
              <a:rPr lang="es-CO" sz="1600" dirty="0" smtClean="0"/>
              <a:t>realizada </a:t>
            </a:r>
            <a:r>
              <a:rPr lang="es-CO" sz="1600" dirty="0"/>
              <a:t>el </a:t>
            </a:r>
            <a:r>
              <a:rPr lang="es-CO" sz="1600" dirty="0" smtClean="0"/>
              <a:t>3 de septiembre </a:t>
            </a:r>
            <a:r>
              <a:rPr lang="es-CO" sz="1600" b="1" dirty="0" smtClean="0"/>
              <a:t>  </a:t>
            </a:r>
            <a:r>
              <a:rPr lang="es-CO" sz="1600" dirty="0" smtClean="0"/>
              <a:t>los </a:t>
            </a:r>
            <a:r>
              <a:rPr lang="es-CO" sz="1600" dirty="0"/>
              <a:t>siguientes fueron los compromisos </a:t>
            </a:r>
            <a:r>
              <a:rPr lang="es-CO" sz="1600" dirty="0" smtClean="0"/>
              <a:t>adquiridos </a:t>
            </a:r>
            <a:r>
              <a:rPr lang="es-CO" sz="1600" dirty="0"/>
              <a:t>:  			</a:t>
            </a:r>
            <a:endParaRPr lang="es-CO" sz="1600" b="1" dirty="0" smtClean="0"/>
          </a:p>
          <a:p>
            <a:pPr algn="just"/>
            <a:endParaRPr lang="es-CO" sz="1600" b="1" dirty="0" smtClean="0"/>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haga  seguimiento a la Entidad Administradora del Servicio, para verificar la entrega oportuna y con calidad de los alimentos a los usuarios del CDI medio familiar.  </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haga seguimiento a los diferentes programas del ICBF en el territorio.</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la comunidad de a conocer sus inquietudes quejas y sugerencias al CZ para que desde allí se hagan los correctivos pertinentes para garantizar el adecuado funcionamiento de los programas y servicios.</a:t>
            </a:r>
          </a:p>
          <a:p>
            <a:pPr marL="285750" lvl="0" indent="-285750">
              <a:spcBef>
                <a:spcPts val="600"/>
              </a:spcBef>
              <a:spcAft>
                <a:spcPts val="600"/>
              </a:spcAft>
              <a:buFont typeface="Arial" panose="020B0604020202020204" pitchFamily="34" charset="0"/>
              <a:buChar char="•"/>
            </a:pPr>
            <a:r>
              <a:rPr lang="es-CO" sz="1600" dirty="0" smtClean="0"/>
              <a:t>Brindar </a:t>
            </a:r>
            <a:r>
              <a:rPr lang="es-CO" sz="1600" dirty="0"/>
              <a:t>respuesta a la gobernadora   de la comunidad de Jerusalén, en el sentido de tenerlos en cuenta con el programa desayunos con amor, previa entrega del listado de niños y niñas que requieren del programa. </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la entidad administradora Asomupcar, asuma los correctivos frente a las quejas frente al mal estado de los alimentos. </a:t>
            </a:r>
            <a:endParaRPr lang="es-CO" sz="1100" b="1" dirty="0" smtClean="0"/>
          </a:p>
          <a:p>
            <a:pPr algn="just"/>
            <a:endParaRPr lang="es-CO" sz="1100" b="1" dirty="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a:t>
            </a:r>
            <a:r>
              <a:rPr lang="es-ES" sz="2000" b="1" dirty="0" smtClean="0">
                <a:solidFill>
                  <a:schemeClr val="bg1"/>
                </a:solidFill>
              </a:rPr>
              <a:t>la  MP  </a:t>
            </a:r>
            <a:r>
              <a:rPr lang="es-CO" sz="2000" b="1" dirty="0" smtClean="0">
                <a:solidFill>
                  <a:schemeClr val="bg1"/>
                </a:solidFill>
              </a:rPr>
              <a:t>del Municipio </a:t>
            </a:r>
          </a:p>
          <a:p>
            <a:r>
              <a:rPr lang="es-CO" sz="2000" b="1" dirty="0" smtClean="0">
                <a:solidFill>
                  <a:schemeClr val="bg1"/>
                </a:solidFill>
              </a:rPr>
              <a:t>de Florencia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5078313"/>
          </a:xfrm>
          <a:prstGeom prst="rect">
            <a:avLst/>
          </a:prstGeom>
        </p:spPr>
        <p:txBody>
          <a:bodyPr wrap="square">
            <a:spAutoFit/>
          </a:bodyPr>
          <a:lstStyle/>
          <a:p>
            <a:r>
              <a:rPr lang="es-CO" b="1" u="sng" dirty="0"/>
              <a:t>De la MP </a:t>
            </a:r>
            <a:r>
              <a:rPr lang="es-CO" b="1" u="sng" dirty="0" smtClean="0"/>
              <a:t>del Municipio Florencia  del </a:t>
            </a:r>
            <a:r>
              <a:rPr lang="es-CO" b="1" u="sng" dirty="0"/>
              <a:t>CZ. Florencia 1 </a:t>
            </a:r>
            <a:r>
              <a:rPr lang="es-CO" b="1" u="sng" dirty="0" smtClean="0"/>
              <a:t>y 2 </a:t>
            </a:r>
            <a:r>
              <a:rPr lang="es-CO" sz="1600" dirty="0" smtClean="0"/>
              <a:t>realizada </a:t>
            </a:r>
            <a:r>
              <a:rPr lang="es-CO" sz="1600" dirty="0"/>
              <a:t>el </a:t>
            </a:r>
            <a:r>
              <a:rPr lang="es-CO" sz="1600" dirty="0" smtClean="0"/>
              <a:t>24 de septiembre se sugirió  </a:t>
            </a:r>
            <a:r>
              <a:rPr lang="es-CO" sz="1600" dirty="0"/>
              <a:t>diligenciar el formato de seguimiento a compromisos con las sugerencias e inquietudes presentadas por los participantes a las MP incluyendo las respuestas que se les brindo y lo que está pendiente por resolver, dentro de los cuales destaco</a:t>
            </a:r>
            <a:r>
              <a:rPr lang="es-CO" sz="1600" dirty="0" smtClean="0"/>
              <a:t>:</a:t>
            </a:r>
          </a:p>
          <a:p>
            <a:endParaRPr lang="es-CO" sz="1600" dirty="0"/>
          </a:p>
          <a:p>
            <a:pPr marL="285750" lvl="0" indent="-285750">
              <a:buFont typeface="Arial" panose="020B0604020202020204" pitchFamily="34" charset="0"/>
              <a:buChar char="•"/>
            </a:pPr>
            <a:r>
              <a:rPr lang="es-CO" sz="1600" dirty="0"/>
              <a:t>Continuar con las distintas capacitaciones en temas como Nutricion, salud  .</a:t>
            </a:r>
          </a:p>
          <a:p>
            <a:pPr marL="285750" lvl="0" indent="-285750">
              <a:buFont typeface="Arial" panose="020B0604020202020204" pitchFamily="34" charset="0"/>
              <a:buChar char="•"/>
            </a:pPr>
            <a:r>
              <a:rPr lang="es-CO" sz="1600" dirty="0"/>
              <a:t>Generar estrategias para ampliar el programa generaciones con bienestar y prevenir problemas con los niños, niñas y adolescentes.</a:t>
            </a:r>
          </a:p>
          <a:p>
            <a:pPr marL="285750" lvl="0" indent="-285750">
              <a:buFont typeface="Arial" panose="020B0604020202020204" pitchFamily="34" charset="0"/>
              <a:buChar char="•"/>
            </a:pPr>
            <a:r>
              <a:rPr lang="es-CO" sz="1600" dirty="0"/>
              <a:t>Ampliar cupos y cobertura a niños, niñas y adolescentes víctimas de la violencia y ampliar cobertura a promotores.</a:t>
            </a:r>
          </a:p>
          <a:p>
            <a:pPr marL="285750" lvl="0" indent="-285750">
              <a:buFont typeface="Arial" panose="020B0604020202020204" pitchFamily="34" charset="0"/>
              <a:buChar char="•"/>
            </a:pPr>
            <a:r>
              <a:rPr lang="es-CO" sz="1600" dirty="0"/>
              <a:t>Generar acciones para que el programa generaciones con bienestar inicie desde febrero y atienda a toda la población de niños, niñas y adolescentes más allá qué sean víctimas o desplazados.</a:t>
            </a:r>
          </a:p>
          <a:p>
            <a:pPr marL="285750" lvl="0" indent="-285750">
              <a:buFont typeface="Arial" panose="020B0604020202020204" pitchFamily="34" charset="0"/>
              <a:buChar char="•"/>
            </a:pPr>
            <a:r>
              <a:rPr lang="es-CO" sz="1600" dirty="0"/>
              <a:t>Realizar campañas educativas, formativas y preventivas con niños, niñas y adolescentes frente al tema de drogas y consumo.</a:t>
            </a:r>
          </a:p>
          <a:p>
            <a:pPr marL="285750" lvl="0" indent="-285750">
              <a:buFont typeface="Arial" panose="020B0604020202020204" pitchFamily="34" charset="0"/>
              <a:buChar char="•"/>
            </a:pPr>
            <a:r>
              <a:rPr lang="es-CO" sz="1600" dirty="0"/>
              <a:t>Brindar mayores claridades sobre el uso  y consumo de la bienestarina como un complemento nutricional. </a:t>
            </a:r>
          </a:p>
          <a:p>
            <a:pPr marL="285750" lvl="0" indent="-285750">
              <a:buFont typeface="Arial" panose="020B0604020202020204" pitchFamily="34" charset="0"/>
              <a:buChar char="•"/>
            </a:pPr>
            <a:r>
              <a:rPr lang="es-CO" sz="1600" dirty="0"/>
              <a:t>Adelantar los diagnósticos sociales situacionales para garantizar responder los requerimientos y necesidades de la comunidad. </a:t>
            </a:r>
          </a:p>
          <a:p>
            <a:r>
              <a:rPr lang="es-CO" sz="1600" dirty="0"/>
              <a:t> </a:t>
            </a:r>
          </a:p>
          <a:p>
            <a:endParaRPr lang="es-CO"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765</Words>
  <Application>Microsoft Office PowerPoint</Application>
  <PresentationFormat>Presentación en pantalla (4:3)</PresentationFormat>
  <Paragraphs>106</Paragraphs>
  <Slides>13</Slides>
  <Notes>0</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55</cp:revision>
  <dcterms:created xsi:type="dcterms:W3CDTF">2015-01-29T14:27:26Z</dcterms:created>
  <dcterms:modified xsi:type="dcterms:W3CDTF">2015-12-31T13:47:51Z</dcterms:modified>
</cp:coreProperties>
</file>