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71" r:id="rId5"/>
    <p:sldId id="261" r:id="rId6"/>
    <p:sldId id="259" r:id="rId7"/>
    <p:sldId id="258" r:id="rId8"/>
    <p:sldId id="260" r:id="rId9"/>
    <p:sldId id="266" r:id="rId10"/>
    <p:sldId id="264" r:id="rId11"/>
    <p:sldId id="269" r:id="rId12"/>
    <p:sldId id="272" r:id="rId13"/>
    <p:sldId id="273" r:id="rId14"/>
    <p:sldId id="279" r:id="rId15"/>
    <p:sldId id="280" r:id="rId16"/>
    <p:sldId id="281" r:id="rId17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-4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/>
              <a:t>26/01/2016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49326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/>
              <a:t>26/01/2016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21834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/>
              <a:t>26/01/2016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5977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26/01/2016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15524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26/01/2016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81982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26/01/2016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387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26/01/2016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22604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26/01/2016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53600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26/01/2016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61556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26/01/2016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33821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26/01/2016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21074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/>
              <a:t>26/01/2016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124083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26/01/2016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215556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26/01/2016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87406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t>26/01/2016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3575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/>
              <a:t>26/01/2016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75898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/>
              <a:t>26/01/2016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18374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/>
              <a:t>26/01/2016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54802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/>
              <a:t>26/01/2016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4676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/>
              <a:t>26/01/2016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87667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/>
              <a:t>26/01/2016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2854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3A038-97AA-4831-8262-77739EF7176E}" type="datetimeFigureOut">
              <a:rPr lang="es-CO" smtClean="0"/>
              <a:t>26/01/2016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DC217-822A-4446-9141-82888CDDD3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19205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3A038-97AA-4831-8262-77739EF7176E}" type="datetimeFigureOut">
              <a:rPr lang="es-CO" smtClean="0"/>
              <a:t>26/01/2016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DC217-822A-4446-9141-82888CDDD35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556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3538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8"/>
          <p:cNvSpPr txBox="1">
            <a:spLocks noChangeArrowheads="1"/>
          </p:cNvSpPr>
          <p:nvPr/>
        </p:nvSpPr>
        <p:spPr bwMode="auto">
          <a:xfrm>
            <a:off x="-286603" y="1641475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s-CO" sz="3200" dirty="0">
                <a:solidFill>
                  <a:schemeClr val="bg1"/>
                </a:solidFill>
              </a:rPr>
              <a:t>RENDICION DE CUENTAS Y MESAS PUBLICAS </a:t>
            </a:r>
            <a:endParaRPr lang="es-CO" sz="3200" dirty="0" smtClean="0">
              <a:solidFill>
                <a:schemeClr val="bg1"/>
              </a:solidFill>
            </a:endParaRPr>
          </a:p>
          <a:p>
            <a:pPr algn="ctr"/>
            <a:r>
              <a:rPr lang="es-CO" sz="3200" dirty="0" smtClean="0">
                <a:solidFill>
                  <a:schemeClr val="bg1"/>
                </a:solidFill>
              </a:rPr>
              <a:t>REGIONAL  CALDAS 2015 </a:t>
            </a:r>
            <a:endParaRPr lang="es-CO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496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9"/>
          <p:cNvSpPr txBox="1">
            <a:spLocks noChangeArrowheads="1"/>
          </p:cNvSpPr>
          <p:nvPr/>
        </p:nvSpPr>
        <p:spPr bwMode="auto">
          <a:xfrm>
            <a:off x="163773" y="110699"/>
            <a:ext cx="707205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" b="1" dirty="0">
                <a:solidFill>
                  <a:schemeClr val="bg1"/>
                </a:solidFill>
              </a:rPr>
              <a:t>Compromisos adquiridos en la </a:t>
            </a:r>
            <a:r>
              <a:rPr lang="es-ES" b="1" dirty="0" smtClean="0">
                <a:solidFill>
                  <a:schemeClr val="bg1"/>
                </a:solidFill>
              </a:rPr>
              <a:t> MP  </a:t>
            </a:r>
            <a:r>
              <a:rPr lang="es-CO" b="1" dirty="0" smtClean="0">
                <a:solidFill>
                  <a:schemeClr val="bg1"/>
                </a:solidFill>
              </a:rPr>
              <a:t>del Municipio </a:t>
            </a:r>
            <a:r>
              <a:rPr lang="es-CO" b="1" dirty="0">
                <a:solidFill>
                  <a:schemeClr val="bg1"/>
                </a:solidFill>
              </a:rPr>
              <a:t>de </a:t>
            </a:r>
            <a:r>
              <a:rPr lang="es-CO" b="1" dirty="0" smtClean="0">
                <a:solidFill>
                  <a:schemeClr val="bg1"/>
                </a:solidFill>
              </a:rPr>
              <a:t>Norcasia </a:t>
            </a:r>
            <a:r>
              <a:rPr lang="es-ES" b="1" dirty="0" smtClean="0">
                <a:solidFill>
                  <a:schemeClr val="bg1"/>
                </a:solidFill>
              </a:rPr>
              <a:t>durante </a:t>
            </a:r>
            <a:r>
              <a:rPr lang="es-ES" b="1" dirty="0">
                <a:solidFill>
                  <a:schemeClr val="bg1"/>
                </a:solidFill>
              </a:rPr>
              <a:t>el 2015  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150125" y="1102298"/>
            <a:ext cx="878915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O" sz="1600" b="1" u="sng" dirty="0"/>
              <a:t>De la MP </a:t>
            </a:r>
            <a:r>
              <a:rPr lang="es-CO" sz="1600" b="1" u="sng" dirty="0" smtClean="0"/>
              <a:t>del Municipio de </a:t>
            </a:r>
            <a:r>
              <a:rPr lang="pt-BR" sz="1600" b="1" u="sng" dirty="0" smtClean="0"/>
              <a:t>Norcasia del CZ  Oriente </a:t>
            </a:r>
            <a:r>
              <a:rPr lang="pt-BR" sz="1600" dirty="0" smtClean="0"/>
              <a:t> </a:t>
            </a:r>
            <a:r>
              <a:rPr lang="es-CO" sz="1600" b="1" dirty="0" smtClean="0"/>
              <a:t>realizada </a:t>
            </a:r>
            <a:r>
              <a:rPr lang="es-CO" sz="1600" b="1" dirty="0"/>
              <a:t>el </a:t>
            </a:r>
            <a:r>
              <a:rPr lang="es-CO" sz="1600" b="1" dirty="0" smtClean="0"/>
              <a:t>10  de septiembre  </a:t>
            </a:r>
            <a:r>
              <a:rPr lang="es-CO" sz="1600" dirty="0" smtClean="0"/>
              <a:t>se sugirió  diligenciar el formato  con los siguientes  aportes de la comunidad  en el desarrollo de la MP </a:t>
            </a:r>
            <a:endParaRPr lang="es-CO" sz="1600" dirty="0"/>
          </a:p>
          <a:p>
            <a:pPr>
              <a:lnSpc>
                <a:spcPct val="150000"/>
              </a:lnSpc>
            </a:pPr>
            <a:endParaRPr lang="es-CO" sz="1600" dirty="0" smtClean="0"/>
          </a:p>
          <a:p>
            <a:pPr>
              <a:lnSpc>
                <a:spcPct val="150000"/>
              </a:lnSpc>
            </a:pPr>
            <a:r>
              <a:rPr lang="es-CO" sz="1600" dirty="0"/>
              <a:t>EN LA SESION DE LA MESA PUBLICA SE LE RESPONDE DE LA SIGUIENTE MANERA: El personal que atiende a los </a:t>
            </a:r>
            <a:r>
              <a:rPr lang="es-CO" sz="1600" dirty="0" smtClean="0"/>
              <a:t>niños, niñas y adolescentes  </a:t>
            </a:r>
            <a:r>
              <a:rPr lang="es-CO" sz="1600" dirty="0"/>
              <a:t>, son personas cualificadas para prestar el servicio y la </a:t>
            </a:r>
            <a:r>
              <a:rPr lang="es-CO" sz="1600" dirty="0" smtClean="0"/>
              <a:t>alimentación </a:t>
            </a:r>
            <a:r>
              <a:rPr lang="es-CO" sz="1600" dirty="0"/>
              <a:t>esta orientada de acuerdo a la edad del bebe, en el municipio son atendidos en la modalidad institucional en sala cuna y en la modalidad familiar, no queda compromiso para seguimiento de esta intervención.</a:t>
            </a:r>
          </a:p>
          <a:p>
            <a:pPr>
              <a:lnSpc>
                <a:spcPct val="150000"/>
              </a:lnSpc>
            </a:pPr>
            <a:r>
              <a:rPr lang="es-CO" sz="1600" dirty="0"/>
              <a:t>En la </a:t>
            </a:r>
            <a:r>
              <a:rPr lang="es-CO" sz="1600" dirty="0" smtClean="0"/>
              <a:t>sesión </a:t>
            </a:r>
            <a:r>
              <a:rPr lang="es-CO" sz="1600" dirty="0"/>
              <a:t>de la mesa publica se le responde de la siguiente manera</a:t>
            </a:r>
            <a:r>
              <a:rPr lang="es-CO" sz="1600" dirty="0" smtClean="0"/>
              <a:t>: Lo más </a:t>
            </a:r>
            <a:r>
              <a:rPr lang="es-CO" sz="1600" dirty="0"/>
              <a:t>recomendable es que el niño </a:t>
            </a:r>
            <a:r>
              <a:rPr lang="es-CO" sz="1600" dirty="0" smtClean="0"/>
              <a:t>asista </a:t>
            </a:r>
            <a:r>
              <a:rPr lang="es-CO" sz="1600" dirty="0"/>
              <a:t>al CDI, ya que </a:t>
            </a:r>
            <a:r>
              <a:rPr lang="es-CO" sz="1600" dirty="0" smtClean="0"/>
              <a:t>allí </a:t>
            </a:r>
            <a:r>
              <a:rPr lang="es-CO" sz="1600" dirty="0"/>
              <a:t>va a tener los   4 momentos de </a:t>
            </a:r>
            <a:r>
              <a:rPr lang="es-CO" sz="1600" dirty="0" smtClean="0"/>
              <a:t>alimentación </a:t>
            </a:r>
            <a:r>
              <a:rPr lang="es-CO" sz="1600" dirty="0"/>
              <a:t>los cuales le aportan 70%  de nutrientes, </a:t>
            </a:r>
            <a:r>
              <a:rPr lang="es-CO" sz="1600" dirty="0" smtClean="0"/>
              <a:t>además </a:t>
            </a:r>
            <a:r>
              <a:rPr lang="es-CO" sz="1600" dirty="0"/>
              <a:t>del componente </a:t>
            </a:r>
            <a:r>
              <a:rPr lang="es-CO" sz="1600" dirty="0" smtClean="0"/>
              <a:t>pedagógico, </a:t>
            </a:r>
            <a:r>
              <a:rPr lang="es-CO" sz="1600" dirty="0"/>
              <a:t>de cuidado, el desarrollo de su proceso de </a:t>
            </a:r>
            <a:r>
              <a:rPr lang="es-CO" sz="1600" dirty="0" smtClean="0"/>
              <a:t>socialización </a:t>
            </a:r>
            <a:r>
              <a:rPr lang="es-CO" sz="1600" dirty="0"/>
              <a:t>y </a:t>
            </a:r>
            <a:r>
              <a:rPr lang="es-CO" sz="1600" dirty="0" smtClean="0"/>
              <a:t>preparación </a:t>
            </a:r>
            <a:r>
              <a:rPr lang="es-CO" sz="1600" dirty="0"/>
              <a:t>para la </a:t>
            </a:r>
            <a:r>
              <a:rPr lang="es-CO" sz="1600" dirty="0" smtClean="0"/>
              <a:t>transición </a:t>
            </a:r>
            <a:r>
              <a:rPr lang="es-CO" sz="1600" dirty="0"/>
              <a:t>al sistema educativo, no queda compromiso para hacerle seguimiento.</a:t>
            </a:r>
          </a:p>
          <a:p>
            <a:pPr>
              <a:lnSpc>
                <a:spcPct val="150000"/>
              </a:lnSpc>
            </a:pPr>
            <a:endParaRPr lang="es-CO" sz="1600" dirty="0"/>
          </a:p>
          <a:p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622405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9"/>
          <p:cNvSpPr txBox="1">
            <a:spLocks noChangeArrowheads="1"/>
          </p:cNvSpPr>
          <p:nvPr/>
        </p:nvSpPr>
        <p:spPr bwMode="auto">
          <a:xfrm>
            <a:off x="0" y="87313"/>
            <a:ext cx="683736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s-ES" sz="2000" b="1" dirty="0">
                <a:solidFill>
                  <a:schemeClr val="bg1"/>
                </a:solidFill>
              </a:rPr>
              <a:t>Compromisos adquiridos en </a:t>
            </a:r>
            <a:r>
              <a:rPr lang="es-ES" sz="2000" b="1" dirty="0" smtClean="0">
                <a:solidFill>
                  <a:schemeClr val="bg1"/>
                </a:solidFill>
              </a:rPr>
              <a:t>la </a:t>
            </a:r>
            <a:endParaRPr lang="es-ES" sz="2000" b="1" dirty="0">
              <a:solidFill>
                <a:schemeClr val="bg1"/>
              </a:solidFill>
            </a:endParaRPr>
          </a:p>
          <a:p>
            <a:pPr algn="ctr"/>
            <a:r>
              <a:rPr lang="es-ES" sz="2000" b="1" dirty="0">
                <a:solidFill>
                  <a:schemeClr val="bg1"/>
                </a:solidFill>
              </a:rPr>
              <a:t>MP </a:t>
            </a:r>
            <a:r>
              <a:rPr lang="es-ES" sz="2000" b="1" dirty="0" smtClean="0">
                <a:solidFill>
                  <a:schemeClr val="bg1"/>
                </a:solidFill>
              </a:rPr>
              <a:t> </a:t>
            </a:r>
            <a:r>
              <a:rPr lang="es-CO" sz="2000" b="1" dirty="0" smtClean="0">
                <a:solidFill>
                  <a:schemeClr val="bg1"/>
                </a:solidFill>
              </a:rPr>
              <a:t>del </a:t>
            </a:r>
            <a:r>
              <a:rPr lang="es-CO" sz="2000" b="1" dirty="0">
                <a:solidFill>
                  <a:schemeClr val="bg1"/>
                </a:solidFill>
              </a:rPr>
              <a:t>Municipio Manzanares</a:t>
            </a:r>
          </a:p>
          <a:p>
            <a:pPr algn="ctr"/>
            <a:r>
              <a:rPr lang="es-CO" sz="2000" b="1" dirty="0" smtClean="0">
                <a:solidFill>
                  <a:schemeClr val="bg1"/>
                </a:solidFill>
              </a:rPr>
              <a:t> </a:t>
            </a:r>
            <a:r>
              <a:rPr lang="es-ES" sz="2000" b="1" dirty="0" smtClean="0">
                <a:solidFill>
                  <a:schemeClr val="bg1"/>
                </a:solidFill>
              </a:rPr>
              <a:t>durante </a:t>
            </a:r>
            <a:r>
              <a:rPr lang="es-ES" sz="2000" b="1" dirty="0">
                <a:solidFill>
                  <a:schemeClr val="bg1"/>
                </a:solidFill>
              </a:rPr>
              <a:t>el 2015  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204716" y="1102976"/>
            <a:ext cx="852985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b="1" u="sng" dirty="0"/>
              <a:t>De la MP </a:t>
            </a:r>
            <a:r>
              <a:rPr lang="es-CO" b="1" u="sng" dirty="0" smtClean="0"/>
              <a:t>del Municipio Manzanares del </a:t>
            </a:r>
            <a:r>
              <a:rPr lang="es-CO" b="1" u="sng" dirty="0"/>
              <a:t>CZ. </a:t>
            </a:r>
            <a:r>
              <a:rPr lang="es-CO" b="1" u="sng" dirty="0" smtClean="0"/>
              <a:t>Suroriente </a:t>
            </a:r>
            <a:r>
              <a:rPr lang="es-CO" b="1" dirty="0" smtClean="0"/>
              <a:t>realizada </a:t>
            </a:r>
            <a:r>
              <a:rPr lang="es-CO" b="1" dirty="0"/>
              <a:t>el </a:t>
            </a:r>
            <a:r>
              <a:rPr lang="es-CO" b="1" dirty="0" smtClean="0"/>
              <a:t>25 de septiembre </a:t>
            </a:r>
            <a:r>
              <a:rPr lang="es-CO" dirty="0" smtClean="0"/>
              <a:t>se sugirió  hacer seguimiento a los siguientes compromisos:</a:t>
            </a:r>
          </a:p>
          <a:p>
            <a:pPr algn="just"/>
            <a:endParaRPr lang="es-CO" dirty="0"/>
          </a:p>
          <a:p>
            <a:pPr algn="just"/>
            <a:endParaRPr lang="es-CO" dirty="0" smtClean="0"/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dirty="0"/>
              <a:t>Verificar que se establezcan estrategias para involucrar a todos los Padres en el Proceso de los niños y niñas y generar mayor corresponsabilidad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dirty="0"/>
              <a:t>Verificar que se implementen estrategias para dar estabilidad laboral Frente a la permanencia del Talento Humano.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dirty="0"/>
              <a:t>Mirar la viabilidad de ampliar coberturas cuando se cuenta con listas de espera aportadas por la comunidad.</a:t>
            </a:r>
            <a:r>
              <a:rPr lang="es-CO" dirty="0" smtClean="0"/>
              <a:t> </a:t>
            </a:r>
            <a:endParaRPr lang="es-CO" dirty="0" smtClean="0">
              <a:solidFill>
                <a:srgbClr val="FF0000"/>
              </a:solidFill>
            </a:endParaRPr>
          </a:p>
          <a:p>
            <a:pPr algn="just"/>
            <a:endParaRPr lang="es-CO" dirty="0">
              <a:solidFill>
                <a:srgbClr val="FF0000"/>
              </a:solidFill>
            </a:endParaRPr>
          </a:p>
          <a:p>
            <a:pPr algn="just"/>
            <a:endParaRPr lang="es-CO" dirty="0" smtClean="0">
              <a:solidFill>
                <a:srgbClr val="FF0000"/>
              </a:solidFill>
            </a:endParaRPr>
          </a:p>
          <a:p>
            <a:pPr algn="just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35753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9"/>
          <p:cNvSpPr txBox="1">
            <a:spLocks noChangeArrowheads="1"/>
          </p:cNvSpPr>
          <p:nvPr/>
        </p:nvSpPr>
        <p:spPr bwMode="auto">
          <a:xfrm>
            <a:off x="0" y="87313"/>
            <a:ext cx="68373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s-ES" sz="2000" b="1" dirty="0">
                <a:solidFill>
                  <a:schemeClr val="bg1"/>
                </a:solidFill>
              </a:rPr>
              <a:t>Compromisos adquiridos en </a:t>
            </a:r>
            <a:r>
              <a:rPr lang="es-ES" sz="2000" b="1" dirty="0" smtClean="0">
                <a:solidFill>
                  <a:schemeClr val="bg1"/>
                </a:solidFill>
              </a:rPr>
              <a:t>la </a:t>
            </a:r>
            <a:endParaRPr lang="es-ES" sz="2000" b="1" dirty="0">
              <a:solidFill>
                <a:schemeClr val="bg1"/>
              </a:solidFill>
            </a:endParaRPr>
          </a:p>
          <a:p>
            <a:pPr algn="ctr"/>
            <a:r>
              <a:rPr lang="es-ES" sz="2000" b="1" dirty="0" smtClean="0">
                <a:solidFill>
                  <a:schemeClr val="bg1"/>
                </a:solidFill>
              </a:rPr>
              <a:t>RPC   </a:t>
            </a:r>
            <a:r>
              <a:rPr lang="es-CO" sz="2000" b="1" dirty="0" smtClean="0">
                <a:solidFill>
                  <a:schemeClr val="bg1"/>
                </a:solidFill>
              </a:rPr>
              <a:t>de la Regional Caldas en el </a:t>
            </a:r>
            <a:r>
              <a:rPr lang="es-ES" sz="2000" b="1" dirty="0" smtClean="0">
                <a:solidFill>
                  <a:schemeClr val="bg1"/>
                </a:solidFill>
              </a:rPr>
              <a:t> </a:t>
            </a:r>
            <a:r>
              <a:rPr lang="es-ES" sz="2000" b="1" dirty="0">
                <a:solidFill>
                  <a:schemeClr val="bg1"/>
                </a:solidFill>
              </a:rPr>
              <a:t>2015  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204713" y="1105468"/>
            <a:ext cx="8529851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b="1" u="sng" dirty="0"/>
              <a:t>De la </a:t>
            </a:r>
            <a:r>
              <a:rPr lang="es-CO" sz="1600" b="1" u="sng" dirty="0" smtClean="0"/>
              <a:t>RPC  del Municipio Manizales de la Regional  </a:t>
            </a:r>
            <a:r>
              <a:rPr lang="es-CO" sz="1600" b="1" dirty="0" smtClean="0"/>
              <a:t>realizada </a:t>
            </a:r>
            <a:r>
              <a:rPr lang="es-CO" sz="1600" b="1" dirty="0"/>
              <a:t>el </a:t>
            </a:r>
            <a:r>
              <a:rPr lang="es-CO" sz="1600" b="1" dirty="0" smtClean="0"/>
              <a:t>13   de noviembre   </a:t>
            </a:r>
            <a:r>
              <a:rPr lang="es-CO" sz="1600" dirty="0" smtClean="0"/>
              <a:t>se sugirió diligenciar </a:t>
            </a:r>
            <a:r>
              <a:rPr lang="es-CO" sz="1600" dirty="0"/>
              <a:t>formato con los compromisos adquiridos en la MP y tener en cuenta las recomendaciones presentadas por la comunidad en las encuestas y lo transcrito en el acta. </a:t>
            </a:r>
            <a:endParaRPr lang="es-CO" sz="1600" dirty="0" smtClean="0"/>
          </a:p>
          <a:p>
            <a:pPr algn="just"/>
            <a:endParaRPr lang="es-CO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1600" dirty="0" smtClean="0"/>
              <a:t>Verificar </a:t>
            </a:r>
            <a:r>
              <a:rPr lang="es-CO" sz="1600" dirty="0"/>
              <a:t>que el sector salud asuma su responsabilidad en los casos de desnutrición severa.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1600" dirty="0"/>
              <a:t>Verificar que se continúe con  las asignaciones que tiene los operadores actuales y el incremento de   recursos para el tema de seguridad y mejora de condiciones de la atención integral a la niñez y a la adolescencia en sus territorios, en coordinación con la Sede de la Dirección general.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1600" dirty="0"/>
              <a:t>Verificar que se dé continuidad al Plan súper amigos como una estrategia más de las aplicables en materia de adopciones.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1600" dirty="0"/>
              <a:t>Garantizar que se fomente la capacitación por los medios de comunicación social y los diferentes programas mostrando las implicaciones  para nuestras niñas, niños y adolescentes las problemáticas Asociadas al consumo de SPA.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1600" dirty="0"/>
              <a:t>Revisar con la Dirección de Protección la idea de generar  espacios separados para los adolescentes que cumplen la mayoría de edad y se encuentran privados de la libertad, para que les apoyen y den línea al respecto.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1600" dirty="0"/>
              <a:t>Garantizar que se generen  boletines informativos previos al desarrollo de las Mesas Publicas y Rendición de Cuentas , a las diferentes instituciones y demás participantes, para lograr eventos más didácticos e informativos (Comunidad – ICBF) </a:t>
            </a:r>
          </a:p>
          <a:p>
            <a:pPr algn="just"/>
            <a:endParaRPr lang="es-CO" sz="1600" dirty="0"/>
          </a:p>
          <a:p>
            <a:pPr algn="just"/>
            <a:endParaRPr lang="es-CO" sz="1600" dirty="0" smtClean="0"/>
          </a:p>
          <a:p>
            <a:pPr algn="just"/>
            <a:endParaRPr lang="es-CO" sz="1600" dirty="0"/>
          </a:p>
          <a:p>
            <a:pPr algn="just"/>
            <a:endParaRPr lang="es-CO" sz="1600" dirty="0" smtClean="0"/>
          </a:p>
          <a:p>
            <a:pPr algn="just"/>
            <a:endParaRPr lang="es-CO" sz="1600" dirty="0"/>
          </a:p>
          <a:p>
            <a:pPr algn="just"/>
            <a:endParaRPr lang="es-CO" sz="16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CO" sz="1600" dirty="0">
              <a:solidFill>
                <a:srgbClr val="FF0000"/>
              </a:solidFill>
            </a:endParaRPr>
          </a:p>
          <a:p>
            <a:endParaRPr lang="es-CO" sz="1600" dirty="0"/>
          </a:p>
          <a:p>
            <a:pPr algn="just"/>
            <a:endParaRPr lang="es-CO" sz="1600" dirty="0"/>
          </a:p>
          <a:p>
            <a:pPr algn="just"/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584654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00250" y="1102578"/>
            <a:ext cx="8297839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1600" dirty="0" smtClean="0"/>
              <a:t>Alto </a:t>
            </a:r>
            <a:r>
              <a:rPr lang="es-CO" sz="1600" dirty="0"/>
              <a:t>grado de satisfacción con la rendición de cuentas, reconociendo la excelente organización y pertinencia de los diferentes temas abordados.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1600" dirty="0" smtClean="0"/>
              <a:t>Se  </a:t>
            </a:r>
            <a:r>
              <a:rPr lang="es-CO" sz="1600" dirty="0"/>
              <a:t>respetó  la opinión de quienes la expresaron tanto de manera verbal como escrita en consultas que fueron atendidas durante el evento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1600" dirty="0" smtClean="0"/>
              <a:t>Se </a:t>
            </a:r>
            <a:r>
              <a:rPr lang="es-CO" sz="1600" dirty="0"/>
              <a:t>destaca la presencia del Procurador Delegada para el SRPA, además directivos, representantes y usuarios  de los programas de prevención y protección, así como agentes de control social.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1600" dirty="0" smtClean="0"/>
              <a:t>Se </a:t>
            </a:r>
            <a:r>
              <a:rPr lang="es-CO" sz="1600" dirty="0"/>
              <a:t>destacaron los aportes que realiza el ICBF al desarrollo de la población infantil y juvenil,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1600" dirty="0" smtClean="0"/>
              <a:t>Se </a:t>
            </a:r>
            <a:r>
              <a:rPr lang="es-CO" sz="1600" dirty="0"/>
              <a:t>destacó además el trabajo realizado por las Defensorías de Familia del SRPA.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1600" dirty="0" smtClean="0"/>
              <a:t>Se </a:t>
            </a:r>
            <a:r>
              <a:rPr lang="es-CO" sz="1600" dirty="0"/>
              <a:t>contó con el apoyo logístico necesario para la adecuada participación de la rendición de cuentas por parte de ponentes y participantes, sin que se generara dificultad alguna sobre este particular.  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1600" dirty="0" smtClean="0"/>
              <a:t>Se </a:t>
            </a:r>
            <a:r>
              <a:rPr lang="es-CO" sz="1600" dirty="0"/>
              <a:t>cuenta con el apoyo misional del ICBF a nivel Regional y Nacional para el cumplimiento de las metas y compromisos adquiridos en el 2015.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1600" dirty="0" smtClean="0"/>
              <a:t>Se </a:t>
            </a:r>
            <a:r>
              <a:rPr lang="es-CO" sz="1600" dirty="0"/>
              <a:t>generó oportuna respuesta a las inquietudes que emergieron en la Rendición Pública de Cuentas.</a:t>
            </a:r>
          </a:p>
          <a:p>
            <a:pPr lvl="0" algn="just"/>
            <a:r>
              <a:rPr lang="es-CO" sz="1600" dirty="0"/>
              <a:t>    </a:t>
            </a:r>
          </a:p>
          <a:p>
            <a:pPr algn="just"/>
            <a:endParaRPr lang="es-CO" sz="1600" dirty="0"/>
          </a:p>
        </p:txBody>
      </p:sp>
      <p:sp>
        <p:nvSpPr>
          <p:cNvPr id="3" name="2 Rectángulo"/>
          <p:cNvSpPr/>
          <p:nvPr/>
        </p:nvSpPr>
        <p:spPr>
          <a:xfrm>
            <a:off x="715280" y="280472"/>
            <a:ext cx="3345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CO" b="1" dirty="0" smtClean="0">
                <a:solidFill>
                  <a:schemeClr val="bg1"/>
                </a:solidFill>
              </a:rPr>
              <a:t>Logros de esta </a:t>
            </a:r>
            <a:r>
              <a:rPr lang="es-CO" b="1" dirty="0">
                <a:solidFill>
                  <a:schemeClr val="bg1"/>
                </a:solidFill>
              </a:rPr>
              <a:t> </a:t>
            </a:r>
            <a:r>
              <a:rPr lang="es-CO" b="1" dirty="0" smtClean="0">
                <a:solidFill>
                  <a:schemeClr val="bg1"/>
                </a:solidFill>
              </a:rPr>
              <a:t>Meta   en Caldas </a:t>
            </a:r>
            <a:endParaRPr lang="es-C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945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59558" y="280472"/>
            <a:ext cx="20471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CO" dirty="0">
                <a:solidFill>
                  <a:schemeClr val="bg1"/>
                </a:solidFill>
              </a:rPr>
              <a:t>  </a:t>
            </a:r>
            <a:r>
              <a:rPr lang="es-CO" b="1" dirty="0" smtClean="0">
                <a:solidFill>
                  <a:schemeClr val="bg1"/>
                </a:solidFill>
              </a:rPr>
              <a:t>Dificultades </a:t>
            </a:r>
            <a:r>
              <a:rPr lang="es-CO" b="1" dirty="0">
                <a:solidFill>
                  <a:schemeClr val="bg1"/>
                </a:solidFill>
              </a:rPr>
              <a:t>: 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59557" y="1720840"/>
            <a:ext cx="7751929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1600" dirty="0"/>
              <a:t>Se hizo necesaria la extensión del tiempo estimado y el Espacio de Diálogo se inició más tarde.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1600" dirty="0"/>
              <a:t>Se contó con un número  mayor de  asistentes de los proyectados en la planeación de la Rendición Pública de Cuentas.  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1600" dirty="0"/>
              <a:t>Bajo nivel de  claridad sobre el trabajo que debe realizar el sector salud con los adolescentes consumidores de SPA.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1600" dirty="0"/>
              <a:t>Falta mayor claridad sobre la  disponibilidad y viabilidad del recurso de las entidades que integran el SRPA. </a:t>
            </a:r>
          </a:p>
        </p:txBody>
      </p:sp>
    </p:spTree>
    <p:extLst>
      <p:ext uri="{BB962C8B-B14F-4D97-AF65-F5344CB8AC3E}">
        <p14:creationId xmlns:p14="http://schemas.microsoft.com/office/powerpoint/2010/main" val="3889667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9"/>
          <p:cNvSpPr txBox="1">
            <a:spLocks noChangeArrowheads="1"/>
          </p:cNvSpPr>
          <p:nvPr/>
        </p:nvSpPr>
        <p:spPr bwMode="auto">
          <a:xfrm>
            <a:off x="163773" y="248726"/>
            <a:ext cx="70720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CO" b="1" dirty="0" smtClean="0">
                <a:solidFill>
                  <a:schemeClr val="bg1"/>
                </a:solidFill>
              </a:rPr>
              <a:t>Proyecciones de la Regional  Caldas   </a:t>
            </a:r>
            <a:r>
              <a:rPr lang="es-ES" b="1" dirty="0" smtClean="0">
                <a:solidFill>
                  <a:schemeClr val="bg1"/>
                </a:solidFill>
              </a:rPr>
              <a:t>2016  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41194" y="1678675"/>
            <a:ext cx="8325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O" sz="1600" dirty="0"/>
              <a:t> </a:t>
            </a:r>
            <a:endParaRPr lang="es-CO" sz="1600" dirty="0" smtClean="0"/>
          </a:p>
        </p:txBody>
      </p:sp>
      <p:sp>
        <p:nvSpPr>
          <p:cNvPr id="2" name="1 Rectángulo"/>
          <p:cNvSpPr/>
          <p:nvPr/>
        </p:nvSpPr>
        <p:spPr>
          <a:xfrm>
            <a:off x="518614" y="1678675"/>
            <a:ext cx="7574507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1600" dirty="0"/>
              <a:t>Poner en marcha el  plan de atención a 6 compromisos específicos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1600" dirty="0"/>
              <a:t>Para la Vigencia 2016, se proyecta la realización de Boletines previos a la Rendición Pública de Cuentas, permitiendo a los asistentes estar informados previamente de los quehaceres institucionales de la presente vigencia.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1600" dirty="0"/>
              <a:t>Se comenzara a estructurar la forma y logística para garantizar participación activa de los niños, niñas y adolescentes  beneficiaros de los programas de ICBF en prevención y protección, tratando de vincular de igual manera a los niños, niñas y adolescentes que no hacen parte activa del Instituto Colombiano de Bienestar Familiar.</a:t>
            </a:r>
          </a:p>
        </p:txBody>
      </p:sp>
    </p:spTree>
    <p:extLst>
      <p:ext uri="{BB962C8B-B14F-4D97-AF65-F5344CB8AC3E}">
        <p14:creationId xmlns:p14="http://schemas.microsoft.com/office/powerpoint/2010/main" val="1929167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9"/>
          <p:cNvSpPr txBox="1">
            <a:spLocks noChangeArrowheads="1"/>
          </p:cNvSpPr>
          <p:nvPr/>
        </p:nvSpPr>
        <p:spPr bwMode="auto">
          <a:xfrm>
            <a:off x="98212" y="87313"/>
            <a:ext cx="68373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s-CO" b="1" dirty="0" smtClean="0">
                <a:solidFill>
                  <a:schemeClr val="bg1"/>
                </a:solidFill>
              </a:rPr>
              <a:t>Avances de la meta de Rendición </a:t>
            </a:r>
            <a:r>
              <a:rPr lang="es-CO" b="1" dirty="0">
                <a:solidFill>
                  <a:schemeClr val="bg1"/>
                </a:solidFill>
              </a:rPr>
              <a:t>de Cuentas y Mesas Públicas Regional </a:t>
            </a:r>
            <a:r>
              <a:rPr lang="es-CO" b="1" dirty="0" smtClean="0">
                <a:solidFill>
                  <a:schemeClr val="bg1"/>
                </a:solidFill>
              </a:rPr>
              <a:t>Caldas2015 </a:t>
            </a:r>
            <a:endParaRPr lang="es-CO" b="1" dirty="0">
              <a:solidFill>
                <a:schemeClr val="bg1"/>
              </a:solidFill>
            </a:endParaRPr>
          </a:p>
        </p:txBody>
      </p:sp>
      <p:sp>
        <p:nvSpPr>
          <p:cNvPr id="3" name="5 Marcador de contenido"/>
          <p:cNvSpPr txBox="1">
            <a:spLocks/>
          </p:cNvSpPr>
          <p:nvPr/>
        </p:nvSpPr>
        <p:spPr bwMode="auto">
          <a:xfrm>
            <a:off x="214282" y="914122"/>
            <a:ext cx="8643998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eriod"/>
            </a:pPr>
            <a:endParaRPr lang="es-CO" altLang="es-CO" sz="1200" dirty="0">
              <a:solidFill>
                <a:prstClr val="black"/>
              </a:solidFill>
              <a:latin typeface="Arial" pitchFamily="34" charset="0"/>
              <a:ea typeface="Geneva"/>
              <a:cs typeface="Arial" pitchFamily="34" charset="0"/>
            </a:endParaRPr>
          </a:p>
          <a:p>
            <a:pPr indent="-182563" algn="just" fontAlgn="base"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eriod"/>
            </a:pPr>
            <a:r>
              <a:rPr lang="es-CO" altLang="es-CO" sz="1200" dirty="0" smtClean="0">
                <a:solidFill>
                  <a:prstClr val="black"/>
                </a:solidFill>
                <a:latin typeface="Arial" pitchFamily="34" charset="0"/>
                <a:ea typeface="Geneva"/>
                <a:cs typeface="Arial" pitchFamily="34" charset="0"/>
              </a:rPr>
              <a:t>La  Regional Caldas en el 2015 programó y realizó  1 evento de Rendición de cuentas y  7 mesas publicas.</a:t>
            </a:r>
          </a:p>
          <a:p>
            <a:pPr indent="-182563" algn="just" fontAlgn="base"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eriod"/>
            </a:pPr>
            <a:endParaRPr lang="es-CO" altLang="es-CO" sz="1200" dirty="0">
              <a:solidFill>
                <a:prstClr val="black"/>
              </a:solidFill>
              <a:latin typeface="Arial" pitchFamily="34" charset="0"/>
              <a:ea typeface="Geneva"/>
              <a:cs typeface="Arial" pitchFamily="34" charset="0"/>
            </a:endParaRPr>
          </a:p>
          <a:p>
            <a:pPr indent="-182563" algn="just" fontAlgn="base"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eriod"/>
            </a:pPr>
            <a:r>
              <a:rPr lang="es-CO" altLang="es-CO" sz="1200" dirty="0" smtClean="0">
                <a:solidFill>
                  <a:prstClr val="black"/>
                </a:solidFill>
                <a:latin typeface="Arial" pitchFamily="34" charset="0"/>
                <a:ea typeface="Geneva"/>
                <a:cs typeface="Arial" pitchFamily="34" charset="0"/>
              </a:rPr>
              <a:t>El evento de rendición de cuentas lo realizaron el 7 de noviembre y </a:t>
            </a:r>
            <a:r>
              <a:rPr lang="es-ES" altLang="es-CO" sz="1200" dirty="0">
                <a:solidFill>
                  <a:prstClr val="black"/>
                </a:solidFill>
                <a:latin typeface="Arial" pitchFamily="34" charset="0"/>
                <a:ea typeface="Geneva"/>
                <a:cs typeface="Arial" pitchFamily="34" charset="0"/>
              </a:rPr>
              <a:t>participaron un total </a:t>
            </a:r>
            <a:r>
              <a:rPr lang="es-ES" altLang="es-CO" sz="1200" dirty="0" smtClean="0">
                <a:solidFill>
                  <a:prstClr val="black"/>
                </a:solidFill>
                <a:latin typeface="Arial" pitchFamily="34" charset="0"/>
                <a:ea typeface="Geneva"/>
                <a:cs typeface="Arial" pitchFamily="34" charset="0"/>
              </a:rPr>
              <a:t>de 302    </a:t>
            </a:r>
            <a:r>
              <a:rPr lang="es-ES" altLang="es-CO" sz="1200" dirty="0">
                <a:solidFill>
                  <a:prstClr val="black"/>
                </a:solidFill>
                <a:latin typeface="Arial" pitchFamily="34" charset="0"/>
                <a:ea typeface="Geneva"/>
                <a:cs typeface="Arial" pitchFamily="34" charset="0"/>
              </a:rPr>
              <a:t>participantes de los cuales  </a:t>
            </a:r>
            <a:r>
              <a:rPr lang="es-ES" altLang="es-CO" sz="1200" dirty="0" smtClean="0">
                <a:solidFill>
                  <a:prstClr val="black"/>
                </a:solidFill>
                <a:latin typeface="Arial" pitchFamily="34" charset="0"/>
                <a:ea typeface="Geneva"/>
                <a:cs typeface="Arial" pitchFamily="34" charset="0"/>
              </a:rPr>
              <a:t>59 </a:t>
            </a:r>
            <a:r>
              <a:rPr lang="es-ES" altLang="es-CO" sz="1200" dirty="0">
                <a:solidFill>
                  <a:prstClr val="black"/>
                </a:solidFill>
                <a:latin typeface="Arial" pitchFamily="34" charset="0"/>
                <a:ea typeface="Geneva"/>
                <a:cs typeface="Arial" pitchFamily="34" charset="0"/>
              </a:rPr>
              <a:t>actores representantes de las OG </a:t>
            </a:r>
            <a:r>
              <a:rPr lang="es-ES" altLang="es-CO" sz="1200" dirty="0" smtClean="0">
                <a:solidFill>
                  <a:prstClr val="black"/>
                </a:solidFill>
                <a:latin typeface="Arial" pitchFamily="34" charset="0"/>
                <a:ea typeface="Geneva"/>
                <a:cs typeface="Arial" pitchFamily="34" charset="0"/>
              </a:rPr>
              <a:t>234 </a:t>
            </a:r>
            <a:r>
              <a:rPr lang="es-ES" altLang="es-CO" sz="1200" dirty="0">
                <a:solidFill>
                  <a:prstClr val="black"/>
                </a:solidFill>
                <a:latin typeface="Arial" pitchFamily="34" charset="0"/>
                <a:ea typeface="Geneva"/>
                <a:cs typeface="Arial" pitchFamily="34" charset="0"/>
              </a:rPr>
              <a:t>actores de las ONG y  actores que representan a la comunidad y </a:t>
            </a:r>
            <a:r>
              <a:rPr lang="es-ES" altLang="es-CO" sz="1200" dirty="0" smtClean="0">
                <a:solidFill>
                  <a:prstClr val="black"/>
                </a:solidFill>
                <a:latin typeface="Arial" pitchFamily="34" charset="0"/>
                <a:ea typeface="Geneva"/>
                <a:cs typeface="Arial" pitchFamily="34" charset="0"/>
              </a:rPr>
              <a:t>9 </a:t>
            </a:r>
            <a:r>
              <a:rPr lang="es-ES" altLang="es-CO" sz="1200" dirty="0">
                <a:solidFill>
                  <a:prstClr val="black"/>
                </a:solidFill>
                <a:latin typeface="Arial" pitchFamily="34" charset="0"/>
                <a:ea typeface="Geneva"/>
                <a:cs typeface="Arial" pitchFamily="34" charset="0"/>
              </a:rPr>
              <a:t>actores que representan entidades de control social y veedurías </a:t>
            </a:r>
            <a:r>
              <a:rPr lang="es-ES" altLang="es-CO" sz="1200" dirty="0" smtClean="0">
                <a:solidFill>
                  <a:prstClr val="black"/>
                </a:solidFill>
                <a:latin typeface="Arial" pitchFamily="34" charset="0"/>
                <a:ea typeface="Geneva"/>
                <a:cs typeface="Arial" pitchFamily="34" charset="0"/>
              </a:rPr>
              <a:t>ciudadanas</a:t>
            </a:r>
            <a:r>
              <a:rPr lang="es-CO" altLang="es-CO" sz="1200" dirty="0">
                <a:solidFill>
                  <a:prstClr val="black"/>
                </a:solidFill>
                <a:latin typeface="Arial" pitchFamily="34" charset="0"/>
                <a:ea typeface="Geneva"/>
                <a:cs typeface="Arial" pitchFamily="34" charset="0"/>
              </a:rPr>
              <a:t>. </a:t>
            </a:r>
            <a:endParaRPr lang="es-CO" altLang="es-CO" sz="1200" dirty="0" smtClean="0">
              <a:solidFill>
                <a:prstClr val="black"/>
              </a:solidFill>
              <a:latin typeface="Arial" pitchFamily="34" charset="0"/>
              <a:ea typeface="Geneva"/>
              <a:cs typeface="Arial" pitchFamily="34" charset="0"/>
            </a:endParaRPr>
          </a:p>
          <a:p>
            <a:pPr indent="-182563" algn="just" fontAlgn="base"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eriod"/>
            </a:pPr>
            <a:endParaRPr lang="es-ES" altLang="es-CO" sz="1200" dirty="0" smtClean="0">
              <a:solidFill>
                <a:prstClr val="black"/>
              </a:solidFill>
              <a:latin typeface="Arial" pitchFamily="34" charset="0"/>
              <a:ea typeface="Geneva"/>
              <a:cs typeface="Arial" pitchFamily="34" charset="0"/>
            </a:endParaRPr>
          </a:p>
          <a:p>
            <a:pPr indent="-182563" algn="just" fontAlgn="base"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eriod"/>
            </a:pPr>
            <a:r>
              <a:rPr lang="es-CO" altLang="es-CO" sz="1200" dirty="0" smtClean="0">
                <a:solidFill>
                  <a:prstClr val="black"/>
                </a:solidFill>
                <a:latin typeface="Arial" pitchFamily="34" charset="0"/>
                <a:ea typeface="Geneva"/>
                <a:cs typeface="Arial" pitchFamily="34" charset="0"/>
              </a:rPr>
              <a:t>Los </a:t>
            </a:r>
            <a:r>
              <a:rPr lang="es-CO" altLang="es-CO" sz="1200" dirty="0">
                <a:solidFill>
                  <a:prstClr val="black"/>
                </a:solidFill>
                <a:latin typeface="Arial" pitchFamily="34" charset="0"/>
                <a:ea typeface="Geneva"/>
                <a:cs typeface="Arial" pitchFamily="34" charset="0"/>
              </a:rPr>
              <a:t>Centros </a:t>
            </a:r>
            <a:r>
              <a:rPr lang="es-CO" altLang="es-CO" sz="1200" dirty="0" smtClean="0">
                <a:solidFill>
                  <a:prstClr val="black"/>
                </a:solidFill>
                <a:latin typeface="Arial" pitchFamily="34" charset="0"/>
                <a:ea typeface="Geneva"/>
                <a:cs typeface="Arial" pitchFamily="34" charset="0"/>
              </a:rPr>
              <a:t>Zonales de la Regional Caldas realizaron 7  MP  e</a:t>
            </a:r>
            <a:r>
              <a:rPr lang="es-ES" altLang="es-CO" sz="1200" dirty="0" smtClean="0">
                <a:solidFill>
                  <a:prstClr val="black"/>
                </a:solidFill>
                <a:latin typeface="Arial" pitchFamily="34" charset="0"/>
                <a:ea typeface="Geneva"/>
                <a:cs typeface="Arial" pitchFamily="34" charset="0"/>
              </a:rPr>
              <a:t>n las mesas publicas participaron un total de 636 participantes de los cuales  91 actores representantes de las OG 352 actores de las ONG y  </a:t>
            </a:r>
            <a:r>
              <a:rPr lang="es-ES" altLang="es-CO" sz="1200" dirty="0">
                <a:solidFill>
                  <a:prstClr val="black"/>
                </a:solidFill>
                <a:latin typeface="Arial" pitchFamily="34" charset="0"/>
                <a:ea typeface="Geneva"/>
                <a:cs typeface="Arial" pitchFamily="34" charset="0"/>
              </a:rPr>
              <a:t>actores que representan a la comunidad </a:t>
            </a:r>
            <a:r>
              <a:rPr lang="es-ES" altLang="es-CO" sz="1200" dirty="0" smtClean="0">
                <a:solidFill>
                  <a:prstClr val="black"/>
                </a:solidFill>
                <a:latin typeface="Arial" pitchFamily="34" charset="0"/>
                <a:ea typeface="Geneva"/>
                <a:cs typeface="Arial" pitchFamily="34" charset="0"/>
              </a:rPr>
              <a:t>y 193 , actores que representan entidades de control social y veedurías ciudadanas. </a:t>
            </a:r>
            <a:r>
              <a:rPr lang="es-ES" altLang="es-CO" sz="1200" dirty="0">
                <a:solidFill>
                  <a:prstClr val="black"/>
                </a:solidFill>
                <a:latin typeface="Arial" pitchFamily="34" charset="0"/>
                <a:ea typeface="Geneva"/>
                <a:cs typeface="Arial" pitchFamily="34" charset="0"/>
              </a:rPr>
              <a:t>	</a:t>
            </a:r>
            <a:endParaRPr lang="es-ES" altLang="es-CO" sz="1200" dirty="0" smtClean="0">
              <a:solidFill>
                <a:prstClr val="black"/>
              </a:solidFill>
              <a:latin typeface="Arial" pitchFamily="34" charset="0"/>
              <a:ea typeface="Geneva"/>
              <a:cs typeface="Arial" pitchFamily="34" charset="0"/>
            </a:endParaRPr>
          </a:p>
          <a:p>
            <a:pPr indent="-182563" algn="just" fontAlgn="base"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eriod"/>
            </a:pPr>
            <a:endParaRPr lang="es-ES" altLang="es-CO" sz="1200" dirty="0" smtClean="0">
              <a:solidFill>
                <a:prstClr val="black"/>
              </a:solidFill>
              <a:latin typeface="Arial" pitchFamily="34" charset="0"/>
              <a:ea typeface="Geneva"/>
              <a:cs typeface="Arial" pitchFamily="34" charset="0"/>
            </a:endParaRPr>
          </a:p>
          <a:p>
            <a:pPr indent="-182563" algn="just" fontAlgn="base"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eriod"/>
            </a:pPr>
            <a:r>
              <a:rPr lang="es-ES" altLang="es-CO" sz="1200" dirty="0" smtClean="0">
                <a:solidFill>
                  <a:prstClr val="black"/>
                </a:solidFill>
                <a:latin typeface="Arial" pitchFamily="34" charset="0"/>
                <a:ea typeface="Geneva"/>
                <a:cs typeface="Arial" pitchFamily="34" charset="0"/>
              </a:rPr>
              <a:t>De 7 MP reportadas, el 42 % de las MP  de la Regional Caldas se realizaron sobre temas de protección y sus distintas modalidades, el 29% de las MP sobre  programas y servicios en general,  el 29 % sobre los temas de Primera infancia  y el  6 % sobre temas de bienestarina. </a:t>
            </a:r>
          </a:p>
          <a:p>
            <a:pPr indent="-182563" algn="just" fontAlgn="base"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eriod"/>
            </a:pPr>
            <a:endParaRPr lang="es-ES" altLang="es-CO" sz="1200" dirty="0">
              <a:solidFill>
                <a:prstClr val="black"/>
              </a:solidFill>
              <a:latin typeface="Arial" pitchFamily="34" charset="0"/>
              <a:ea typeface="Geneva"/>
              <a:cs typeface="Arial" pitchFamily="34" charset="0"/>
            </a:endParaRPr>
          </a:p>
          <a:p>
            <a:pPr indent="-182563" algn="just" fontAlgn="base"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eriod"/>
            </a:pPr>
            <a:r>
              <a:rPr lang="es-ES" altLang="es-CO" sz="1200" dirty="0">
                <a:solidFill>
                  <a:prstClr val="black"/>
                </a:solidFill>
                <a:latin typeface="Arial" pitchFamily="34" charset="0"/>
                <a:ea typeface="Geneva"/>
                <a:cs typeface="Arial" pitchFamily="34" charset="0"/>
              </a:rPr>
              <a:t>El porcentaje de ejecución </a:t>
            </a:r>
            <a:r>
              <a:rPr lang="es-ES" altLang="es-CO" sz="1200" dirty="0" smtClean="0">
                <a:solidFill>
                  <a:prstClr val="black"/>
                </a:solidFill>
                <a:latin typeface="Arial" pitchFamily="34" charset="0"/>
                <a:ea typeface="Geneva"/>
                <a:cs typeface="Arial" pitchFamily="34" charset="0"/>
              </a:rPr>
              <a:t>total de la Regional a la fecha es del 100</a:t>
            </a:r>
            <a:r>
              <a:rPr lang="es-ES" altLang="es-CO" sz="1200" b="1" dirty="0" smtClean="0">
                <a:solidFill>
                  <a:prstClr val="black"/>
                </a:solidFill>
                <a:latin typeface="Arial" pitchFamily="34" charset="0"/>
                <a:ea typeface="Geneva"/>
                <a:cs typeface="Arial" pitchFamily="34" charset="0"/>
              </a:rPr>
              <a:t> %. </a:t>
            </a:r>
            <a:endParaRPr lang="es-ES" altLang="es-CO" sz="1200" b="1" dirty="0">
              <a:solidFill>
                <a:prstClr val="black"/>
              </a:solidFill>
              <a:latin typeface="Arial" pitchFamily="34" charset="0"/>
              <a:ea typeface="Geneva"/>
              <a:cs typeface="Arial" pitchFamily="34" charset="0"/>
            </a:endParaRPr>
          </a:p>
          <a:p>
            <a:pPr indent="-182563" algn="just" fontAlgn="base"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eriod"/>
            </a:pPr>
            <a:endParaRPr lang="es-ES" altLang="es-CO" sz="1200" dirty="0">
              <a:solidFill>
                <a:prstClr val="black"/>
              </a:solidFill>
              <a:latin typeface="Arial" pitchFamily="34" charset="0"/>
              <a:ea typeface="Geneva"/>
              <a:cs typeface="Arial" pitchFamily="34" charset="0"/>
            </a:endParaRPr>
          </a:p>
          <a:p>
            <a:pPr indent="-182563" algn="just" fontAlgn="base"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eriod"/>
            </a:pPr>
            <a:r>
              <a:rPr lang="es-CO" altLang="es-CO" sz="1200" dirty="0" smtClean="0">
                <a:solidFill>
                  <a:prstClr val="black"/>
                </a:solidFill>
                <a:latin typeface="Arial" pitchFamily="34" charset="0"/>
                <a:ea typeface="Geneva"/>
                <a:cs typeface="Arial" pitchFamily="34" charset="0"/>
              </a:rPr>
              <a:t>A la Regional Caldas se le ha venido insistiendo que tengan en medio físico y magnético todas las evidencias y soportes de estos eventos, los cuales han compartido.</a:t>
            </a:r>
          </a:p>
          <a:p>
            <a:pPr indent="-182563" algn="just" fontAlgn="base"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eriod"/>
            </a:pPr>
            <a:endParaRPr lang="es-CO" altLang="es-CO" sz="1200" dirty="0">
              <a:solidFill>
                <a:prstClr val="black"/>
              </a:solidFill>
              <a:latin typeface="Arial" pitchFamily="34" charset="0"/>
              <a:ea typeface="Geneva"/>
              <a:cs typeface="Arial" pitchFamily="34" charset="0"/>
            </a:endParaRPr>
          </a:p>
          <a:p>
            <a:pPr indent="-182563" algn="just" fontAlgn="base"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eriod"/>
            </a:pPr>
            <a:r>
              <a:rPr lang="es-CO" altLang="es-CO" sz="1200" dirty="0" smtClean="0">
                <a:solidFill>
                  <a:prstClr val="black"/>
                </a:solidFill>
                <a:latin typeface="Arial" pitchFamily="34" charset="0"/>
                <a:ea typeface="Geneva"/>
                <a:cs typeface="Arial" pitchFamily="34" charset="0"/>
              </a:rPr>
              <a:t> La Regional Caldas ha reportado el 100% de las guías de seguimiento a cumplimiento de compromisos y las revisaron y  socializaron en su totalidad, dando un parte de cumplimiento del 100%.   </a:t>
            </a:r>
            <a:endParaRPr lang="es-CO" altLang="es-CO" sz="1200" dirty="0">
              <a:solidFill>
                <a:prstClr val="black"/>
              </a:solidFill>
              <a:latin typeface="Arial" pitchFamily="34" charset="0"/>
              <a:ea typeface="Geneva"/>
              <a:cs typeface="Arial" pitchFamily="34" charset="0"/>
            </a:endParaRPr>
          </a:p>
          <a:p>
            <a:pPr indent="-182563" algn="just" fontAlgn="base"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eriod"/>
            </a:pPr>
            <a:endParaRPr lang="es-CO" altLang="es-CO" sz="1200" dirty="0" smtClean="0">
              <a:solidFill>
                <a:prstClr val="black"/>
              </a:solidFill>
              <a:latin typeface="Arial" pitchFamily="34" charset="0"/>
              <a:ea typeface="Geneva"/>
              <a:cs typeface="Arial" pitchFamily="34" charset="0"/>
            </a:endParaRPr>
          </a:p>
          <a:p>
            <a:pPr indent="-182563" algn="just" fontAlgn="base"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eriod"/>
            </a:pPr>
            <a:r>
              <a:rPr lang="es-CO" altLang="es-CO" sz="1200" dirty="0" smtClean="0">
                <a:solidFill>
                  <a:prstClr val="black"/>
                </a:solidFill>
                <a:latin typeface="Arial" pitchFamily="34" charset="0"/>
                <a:ea typeface="Geneva"/>
                <a:cs typeface="Arial" pitchFamily="34" charset="0"/>
              </a:rPr>
              <a:t>Presentaron aportes a la evaluación de la meta les faltaron los aportes de los CZ </a:t>
            </a:r>
            <a:endParaRPr lang="es-CO" altLang="es-CO" sz="1200" dirty="0" smtClean="0">
              <a:solidFill>
                <a:prstClr val="black"/>
              </a:solidFill>
              <a:latin typeface="Arial" pitchFamily="34" charset="0"/>
              <a:ea typeface="Geneva"/>
              <a:cs typeface="Arial" pitchFamily="34" charset="0"/>
            </a:endParaRPr>
          </a:p>
          <a:p>
            <a:pPr marL="182563" indent="-182563" algn="just" fontAlgn="base"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eriod"/>
            </a:pPr>
            <a:endParaRPr lang="es-CO" altLang="es-CO" sz="1200" dirty="0" smtClean="0">
              <a:solidFill>
                <a:prstClr val="black"/>
              </a:solidFill>
              <a:latin typeface="Arial" pitchFamily="34" charset="0"/>
              <a:ea typeface="Geneva"/>
              <a:cs typeface="Arial" pitchFamily="34" charset="0"/>
            </a:endParaRPr>
          </a:p>
          <a:p>
            <a:pPr marL="182563" indent="-182563" algn="just" fontAlgn="base">
              <a:spcBef>
                <a:spcPct val="0"/>
              </a:spcBef>
              <a:spcAft>
                <a:spcPct val="0"/>
              </a:spcAft>
            </a:pPr>
            <a:r>
              <a:rPr lang="es-CO" altLang="es-CO" sz="1200" dirty="0" smtClean="0">
                <a:solidFill>
                  <a:prstClr val="black"/>
                </a:solidFill>
                <a:latin typeface="Arial" pitchFamily="34" charset="0"/>
                <a:ea typeface="Geneva"/>
                <a:cs typeface="Arial" pitchFamily="34" charset="0"/>
              </a:rPr>
              <a:t>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eriod"/>
            </a:pPr>
            <a:endParaRPr lang="es-ES" altLang="es-CO" sz="1200" dirty="0" smtClean="0">
              <a:solidFill>
                <a:prstClr val="black"/>
              </a:solidFill>
              <a:latin typeface="Arial" pitchFamily="34" charset="0"/>
              <a:ea typeface="Geneva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 typeface="Calibri" pitchFamily="34" charset="0"/>
              <a:buAutoNum type="arabicPeriod"/>
            </a:pPr>
            <a:endParaRPr lang="es-ES" altLang="es-CO" sz="1200" dirty="0">
              <a:solidFill>
                <a:prstClr val="black"/>
              </a:solidFill>
              <a:latin typeface="Arial" pitchFamily="34" charset="0"/>
              <a:ea typeface="Geneva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s-CO" sz="1200" dirty="0">
              <a:solidFill>
                <a:prstClr val="black"/>
              </a:solidFill>
              <a:latin typeface="Arial" pitchFamily="34" charset="0"/>
              <a:ea typeface="Geneva" charset="0"/>
              <a:cs typeface="Arial" pitchFamily="34" charset="0"/>
            </a:endParaRPr>
          </a:p>
          <a:p>
            <a:pPr marL="457200" indent="-457200" algn="just" defTabSz="457200" fontAlgn="base">
              <a:lnSpc>
                <a:spcPct val="114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s-CO" sz="1200" dirty="0">
                <a:solidFill>
                  <a:prstClr val="black"/>
                </a:solidFill>
                <a:latin typeface="Arial" pitchFamily="34" charset="0"/>
                <a:ea typeface="Geneva" charset="0"/>
                <a:cs typeface="Arial" pitchFamily="34" charset="0"/>
              </a:rPr>
              <a:t>  </a:t>
            </a:r>
            <a:endParaRPr lang="es-CO" sz="1200" b="1" dirty="0">
              <a:solidFill>
                <a:prstClr val="black"/>
              </a:solidFill>
              <a:latin typeface="Arial" pitchFamily="34" charset="0"/>
              <a:ea typeface="Geneva" charset="0"/>
              <a:cs typeface="Arial" pitchFamily="34" charset="0"/>
            </a:endParaRPr>
          </a:p>
          <a:p>
            <a:pPr marL="457200" indent="-457200" algn="just" defTabSz="457200" fontAlgn="base">
              <a:lnSpc>
                <a:spcPct val="114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s-CO" sz="1200" b="1" dirty="0">
                <a:solidFill>
                  <a:prstClr val="black"/>
                </a:solidFill>
                <a:latin typeface="Arial" pitchFamily="34" charset="0"/>
                <a:ea typeface="Geneva" charset="0"/>
                <a:cs typeface="Arial" pitchFamily="34" charset="0"/>
              </a:rPr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3946575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13898" y="1132764"/>
            <a:ext cx="8488907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Generar</a:t>
            </a:r>
            <a:r>
              <a:rPr lang="es-CO" sz="1500" dirty="0">
                <a:latin typeface="Arial" panose="020B0604020202020204" pitchFamily="34" charset="0"/>
                <a:cs typeface="Arial" panose="020B0604020202020204" pitchFamily="34" charset="0"/>
              </a:rPr>
              <a:t>  acciones orientadas a lograr  mayor difusión y que se hagan con antelación como  mínimo de 8 días antes de la realización de cada mesa pública.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1500" dirty="0">
                <a:latin typeface="Arial" panose="020B0604020202020204" pitchFamily="34" charset="0"/>
                <a:cs typeface="Arial" panose="020B0604020202020204" pitchFamily="34" charset="0"/>
              </a:rPr>
              <a:t>Asignar recursos   desde que inicia la vigencia para mayor efectividad; ya que ello favorece notablemente el proceso logístico y el desarrollo  del evento. (Compromiso de la Sede Nacional) y Se revisará la asignación de recursos para el total de las mesas publicas programadas.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1500" dirty="0">
                <a:latin typeface="Arial" panose="020B0604020202020204" pitchFamily="34" charset="0"/>
                <a:cs typeface="Arial" panose="020B0604020202020204" pitchFamily="34" charset="0"/>
              </a:rPr>
              <a:t>Contemplar en la programación que se hace de Mesas públicas a comienzos de la vigencia, todos los temas que se requieren tratar,  para garantizar la evaluación  de programas y servicios  y  tener en cuenta los lineamientos  en la asignación de recursos para su realización.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1500" dirty="0">
                <a:latin typeface="Arial" panose="020B0604020202020204" pitchFamily="34" charset="0"/>
                <a:cs typeface="Arial" panose="020B0604020202020204" pitchFamily="34" charset="0"/>
              </a:rPr>
              <a:t>Generar solicitudes a la sede nacional para la  ampliación de los cupos y a ofrecer mayor capacitación en los distintos programas, ante todo en lo relacionado al manejo de población en condición de discapacidad. (Responsabilidad Regional y Nacional)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1500" dirty="0">
                <a:latin typeface="Arial" panose="020B0604020202020204" pitchFamily="34" charset="0"/>
                <a:cs typeface="Arial" panose="020B0604020202020204" pitchFamily="34" charset="0"/>
              </a:rPr>
              <a:t>Comprometer a los líderes de los  programas y servicios y para ello se debe  enfatizar en la participación y compromiso de  todos los funcionarios que manejan estos servicios.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1500" dirty="0">
                <a:latin typeface="Arial" panose="020B0604020202020204" pitchFamily="34" charset="0"/>
                <a:cs typeface="Arial" panose="020B0604020202020204" pitchFamily="34" charset="0"/>
              </a:rPr>
              <a:t>Continuar con la promoción de los comités de control social y con la generación de espacios que permitan a la comunidad participar y estar enterados en la manera como se llevan a cabo nuestros procesos.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1500" dirty="0">
                <a:latin typeface="Arial" panose="020B0604020202020204" pitchFamily="34" charset="0"/>
                <a:cs typeface="Arial" panose="020B0604020202020204" pitchFamily="34" charset="0"/>
              </a:rPr>
              <a:t>Brindar capacitación a las  madres sustitutas  a fin de facilitar el  trabajo con los niños especiales.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1500" dirty="0">
                <a:latin typeface="Arial" panose="020B0604020202020204" pitchFamily="34" charset="0"/>
                <a:cs typeface="Arial" panose="020B0604020202020204" pitchFamily="34" charset="0"/>
              </a:rPr>
              <a:t>Generar a acciones tendientes a fortalecer la participación ciudadana en los talleres del proceso de restablecimiento de derechos en aspectos como  la droga y el Bullyng.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s-ES" altLang="es-CO" sz="1500" b="1" dirty="0">
              <a:solidFill>
                <a:prstClr val="black"/>
              </a:solidFill>
              <a:latin typeface="Arial" pitchFamily="34" charset="0"/>
              <a:ea typeface="Geneva"/>
              <a:cs typeface="Arial" pitchFamily="34" charset="0"/>
            </a:endParaRPr>
          </a:p>
          <a:p>
            <a:pPr marL="182563" indent="-182563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s-ES" altLang="es-CO" sz="1500" dirty="0">
              <a:solidFill>
                <a:prstClr val="black"/>
              </a:solidFill>
              <a:latin typeface="Arial" pitchFamily="34" charset="0"/>
              <a:ea typeface="Geneva"/>
              <a:cs typeface="Arial" pitchFamily="34" charset="0"/>
            </a:endParaRPr>
          </a:p>
          <a:p>
            <a:pPr algn="just"/>
            <a:endParaRPr lang="es-CO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22830" y="177421"/>
            <a:ext cx="6714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Como proyecciones generales  a  la Caldas le correspondió  para el 2015 enfatizar en los siguientes aspectos : </a:t>
            </a:r>
            <a:endParaRPr lang="es-C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5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8"/>
          <p:cNvSpPr txBox="1">
            <a:spLocks noChangeArrowheads="1"/>
          </p:cNvSpPr>
          <p:nvPr/>
        </p:nvSpPr>
        <p:spPr bwMode="auto">
          <a:xfrm>
            <a:off x="1" y="4840027"/>
            <a:ext cx="6114196" cy="1284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CO" sz="3200" dirty="0">
                <a:solidFill>
                  <a:srgbClr val="595959"/>
                </a:solidFill>
              </a:rPr>
              <a:t>Compromisos de las </a:t>
            </a:r>
            <a:r>
              <a:rPr lang="es-CO" sz="3200" dirty="0" smtClean="0">
                <a:solidFill>
                  <a:srgbClr val="595959"/>
                </a:solidFill>
              </a:rPr>
              <a:t>MP por Cada </a:t>
            </a:r>
            <a:r>
              <a:rPr lang="es-CO" sz="3200" dirty="0">
                <a:solidFill>
                  <a:srgbClr val="595959"/>
                </a:solidFill>
              </a:rPr>
              <a:t>CZ </a:t>
            </a:r>
            <a:r>
              <a:rPr lang="es-CO" sz="3200" dirty="0" smtClean="0">
                <a:solidFill>
                  <a:srgbClr val="595959"/>
                </a:solidFill>
              </a:rPr>
              <a:t> </a:t>
            </a:r>
            <a:r>
              <a:rPr lang="es-CO" sz="3200" dirty="0">
                <a:solidFill>
                  <a:srgbClr val="595959"/>
                </a:solidFill>
              </a:rPr>
              <a:t>y la </a:t>
            </a:r>
            <a:r>
              <a:rPr lang="es-CO" sz="3200" dirty="0" smtClean="0">
                <a:solidFill>
                  <a:srgbClr val="595959"/>
                </a:solidFill>
              </a:rPr>
              <a:t>RPC </a:t>
            </a:r>
            <a:r>
              <a:rPr lang="es-CO" sz="3200" dirty="0">
                <a:solidFill>
                  <a:srgbClr val="595959"/>
                </a:solidFill>
              </a:rPr>
              <a:t>de </a:t>
            </a:r>
            <a:r>
              <a:rPr lang="es-CO" sz="3200" dirty="0" smtClean="0">
                <a:solidFill>
                  <a:srgbClr val="595959"/>
                </a:solidFill>
              </a:rPr>
              <a:t>la Regional Caldas2015 </a:t>
            </a:r>
            <a:endParaRPr lang="es-ES" sz="32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55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9"/>
          <p:cNvSpPr txBox="1">
            <a:spLocks noChangeArrowheads="1"/>
          </p:cNvSpPr>
          <p:nvPr/>
        </p:nvSpPr>
        <p:spPr bwMode="auto">
          <a:xfrm>
            <a:off x="0" y="87312"/>
            <a:ext cx="704475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s-ES" b="1" dirty="0" smtClean="0">
                <a:solidFill>
                  <a:schemeClr val="bg1"/>
                </a:solidFill>
              </a:rPr>
              <a:t>Compromisos adquiridos en la MP </a:t>
            </a:r>
            <a:r>
              <a:rPr lang="es-CO" b="1" dirty="0" smtClean="0">
                <a:solidFill>
                  <a:schemeClr val="bg1"/>
                </a:solidFill>
              </a:rPr>
              <a:t>del Municipio Manizales </a:t>
            </a:r>
            <a:r>
              <a:rPr lang="es-ES" b="1" dirty="0" smtClean="0">
                <a:solidFill>
                  <a:schemeClr val="bg1"/>
                </a:solidFill>
              </a:rPr>
              <a:t>durante el 2015  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91069" y="1314093"/>
            <a:ext cx="8639032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700" b="1" u="sng" dirty="0" smtClean="0"/>
              <a:t>De la MP  del Municipio de Manizales del CZ </a:t>
            </a:r>
            <a:r>
              <a:rPr lang="es-CO" sz="1600" b="1" u="sng" dirty="0" smtClean="0"/>
              <a:t> </a:t>
            </a:r>
            <a:r>
              <a:rPr lang="es-CO" sz="1600" b="1" u="sng" dirty="0"/>
              <a:t>MANIZALES </a:t>
            </a:r>
            <a:r>
              <a:rPr lang="es-CO" sz="1600" b="1" u="sng" dirty="0" smtClean="0"/>
              <a:t> 1 </a:t>
            </a:r>
            <a:r>
              <a:rPr lang="es-CO" sz="1700" dirty="0" smtClean="0"/>
              <a:t>realizada el 20 de agosto  de 2015 se sugirió </a:t>
            </a:r>
            <a:r>
              <a:rPr lang="es-CO" sz="1600" dirty="0" smtClean="0"/>
              <a:t>hacer </a:t>
            </a:r>
            <a:r>
              <a:rPr lang="es-CO" sz="1600" dirty="0"/>
              <a:t>seguimiento al cumplimiento  los siguientes  compromisos </a:t>
            </a:r>
            <a:endParaRPr lang="es-CO" sz="1600" dirty="0" smtClean="0"/>
          </a:p>
          <a:p>
            <a:endParaRPr lang="es-CO" sz="1600" dirty="0"/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1600" dirty="0"/>
              <a:t>Verificar que se implementen las estrategias para involucrar a todos los Padres en el Proceso de los niños y niñas y generar mayor corresponsabilidad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1600" dirty="0"/>
              <a:t>Verificar que se implementen las estrategias para dar estabilidad laboral y garantizar un Régimen que valore su trabajo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1600" dirty="0"/>
              <a:t>Verificar que se realicen las respectivas acciones para  iniciar a los niños y  Niñas en el manejo de las TIC en los Hogares Infantiles</a:t>
            </a:r>
          </a:p>
          <a:p>
            <a:endParaRPr lang="es-CO" sz="1700" dirty="0"/>
          </a:p>
        </p:txBody>
      </p:sp>
    </p:spTree>
    <p:extLst>
      <p:ext uri="{BB962C8B-B14F-4D97-AF65-F5344CB8AC3E}">
        <p14:creationId xmlns:p14="http://schemas.microsoft.com/office/powerpoint/2010/main" val="435979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9"/>
          <p:cNvSpPr txBox="1">
            <a:spLocks noChangeArrowheads="1"/>
          </p:cNvSpPr>
          <p:nvPr/>
        </p:nvSpPr>
        <p:spPr bwMode="auto">
          <a:xfrm>
            <a:off x="398463" y="87313"/>
            <a:ext cx="68373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" b="1" dirty="0">
                <a:solidFill>
                  <a:schemeClr val="bg1"/>
                </a:solidFill>
              </a:rPr>
              <a:t>Compromisos adquiridos en </a:t>
            </a:r>
            <a:r>
              <a:rPr lang="es-ES" b="1" dirty="0" smtClean="0">
                <a:solidFill>
                  <a:schemeClr val="bg1"/>
                </a:solidFill>
              </a:rPr>
              <a:t>la   MP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CO" b="1" dirty="0" smtClean="0">
                <a:solidFill>
                  <a:schemeClr val="bg1"/>
                </a:solidFill>
              </a:rPr>
              <a:t>del </a:t>
            </a:r>
            <a:r>
              <a:rPr lang="es-CO" b="1" dirty="0">
                <a:solidFill>
                  <a:schemeClr val="bg1"/>
                </a:solidFill>
              </a:rPr>
              <a:t>Municipio  </a:t>
            </a:r>
            <a:r>
              <a:rPr lang="es-CO" b="1" dirty="0" smtClean="0">
                <a:solidFill>
                  <a:schemeClr val="bg1"/>
                </a:solidFill>
              </a:rPr>
              <a:t>Manizales  </a:t>
            </a:r>
            <a:r>
              <a:rPr lang="es-ES" b="1" dirty="0" smtClean="0">
                <a:solidFill>
                  <a:schemeClr val="bg1"/>
                </a:solidFill>
              </a:rPr>
              <a:t>durante </a:t>
            </a:r>
            <a:r>
              <a:rPr lang="es-ES" b="1" dirty="0">
                <a:solidFill>
                  <a:schemeClr val="bg1"/>
                </a:solidFill>
              </a:rPr>
              <a:t>el 2015  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398462" y="1282890"/>
            <a:ext cx="8390695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u="sng" dirty="0" smtClean="0"/>
              <a:t>De la MP del Municipio Manizales del CZ</a:t>
            </a:r>
            <a:r>
              <a:rPr lang="es-CO" b="1" u="sng" dirty="0"/>
              <a:t>. MANIZALES </a:t>
            </a:r>
            <a:r>
              <a:rPr lang="es-CO" b="1" u="sng" dirty="0" smtClean="0"/>
              <a:t>2 </a:t>
            </a:r>
            <a:r>
              <a:rPr lang="es-CO" b="1" dirty="0" smtClean="0"/>
              <a:t>realizada el 28 de agosto </a:t>
            </a:r>
            <a:r>
              <a:rPr lang="es-CO" dirty="0" smtClean="0"/>
              <a:t>los </a:t>
            </a:r>
            <a:r>
              <a:rPr lang="es-CO" dirty="0"/>
              <a:t>siguientes fueron los compromisos </a:t>
            </a:r>
            <a:r>
              <a:rPr lang="es-CO" dirty="0" smtClean="0"/>
              <a:t>adquiridos:</a:t>
            </a:r>
            <a:endParaRPr lang="es-CO" dirty="0"/>
          </a:p>
          <a:p>
            <a:pPr lvl="0"/>
            <a:endParaRPr lang="es-CO" dirty="0" smtClean="0"/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1600" dirty="0"/>
              <a:t>Verificar que se dé respuesta  a la señora Olga Patricia Aguirre  quien consulta sobre porque disminuyó la cuota de sostenimiento de los niños, niñas y adolescentes con discapacidad en PRD </a:t>
            </a:r>
            <a:r>
              <a:rPr lang="es-CO" sz="1600" dirty="0" smtClean="0"/>
              <a:t>.</a:t>
            </a:r>
          </a:p>
          <a:p>
            <a:r>
              <a:rPr lang="es-CO" sz="1600" dirty="0"/>
              <a:t>De la encuesta del CZ DOS </a:t>
            </a:r>
            <a:r>
              <a:rPr lang="es-CO" sz="1600" dirty="0" smtClean="0"/>
              <a:t>se sugirió  </a:t>
            </a:r>
            <a:r>
              <a:rPr lang="es-CO" sz="1600" dirty="0"/>
              <a:t>tener </a:t>
            </a:r>
            <a:r>
              <a:rPr lang="es-CO" sz="1600" dirty="0" smtClean="0"/>
              <a:t>en cuenta </a:t>
            </a:r>
            <a:r>
              <a:rPr lang="es-CO" sz="1600" dirty="0"/>
              <a:t>las siguientes inquietudes presentadas por la comunidad para próximos eventos 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s-CO" sz="16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1600" dirty="0" smtClean="0"/>
              <a:t>Mayor </a:t>
            </a:r>
            <a:r>
              <a:rPr lang="es-CO" sz="1600" dirty="0"/>
              <a:t>extensión en el informe financiero del ICBF  </a:t>
            </a:r>
            <a:r>
              <a:rPr lang="es-CO" sz="1600" dirty="0" smtClean="0"/>
              <a:t> </a:t>
            </a:r>
            <a:endParaRPr lang="es-CO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1600" dirty="0"/>
              <a:t>Mayor Claridad frente a los puntos expuestos y tener mayor conciencia del público al cual se dirigen. 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1600" dirty="0"/>
              <a:t>Que preparen más los jóvenes para las presentaciones para que no se sometan a burlas hacia la discapacidad. 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1600" dirty="0"/>
              <a:t>asegurarse más participación de las instituciones para este tipo de eventos  </a:t>
            </a:r>
            <a:r>
              <a:rPr lang="es-CO" sz="1600" dirty="0" smtClean="0"/>
              <a:t> </a:t>
            </a:r>
            <a:endParaRPr lang="es-CO" sz="1600" dirty="0"/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231829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9"/>
          <p:cNvSpPr txBox="1">
            <a:spLocks noChangeArrowheads="1"/>
          </p:cNvSpPr>
          <p:nvPr/>
        </p:nvSpPr>
        <p:spPr bwMode="auto">
          <a:xfrm>
            <a:off x="398463" y="87313"/>
            <a:ext cx="68373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" b="1" dirty="0">
                <a:solidFill>
                  <a:schemeClr val="bg1"/>
                </a:solidFill>
              </a:rPr>
              <a:t>Compromisos adquiridos en la  MP  </a:t>
            </a:r>
            <a:endParaRPr lang="es-ES" b="1" dirty="0" smtClean="0">
              <a:solidFill>
                <a:schemeClr val="bg1"/>
              </a:solidFill>
            </a:endParaRPr>
          </a:p>
          <a:p>
            <a:r>
              <a:rPr lang="es-CO" b="1" dirty="0" smtClean="0">
                <a:solidFill>
                  <a:schemeClr val="bg1"/>
                </a:solidFill>
              </a:rPr>
              <a:t>del Municipio </a:t>
            </a:r>
            <a:r>
              <a:rPr lang="es-CO" b="1" dirty="0">
                <a:solidFill>
                  <a:schemeClr val="bg1"/>
                </a:solidFill>
              </a:rPr>
              <a:t>de </a:t>
            </a:r>
            <a:r>
              <a:rPr lang="es-CO" b="1" dirty="0" smtClean="0">
                <a:solidFill>
                  <a:schemeClr val="bg1"/>
                </a:solidFill>
              </a:rPr>
              <a:t>Salamina   </a:t>
            </a:r>
            <a:r>
              <a:rPr lang="es-ES" b="1" dirty="0" smtClean="0">
                <a:solidFill>
                  <a:schemeClr val="bg1"/>
                </a:solidFill>
              </a:rPr>
              <a:t>durante </a:t>
            </a:r>
            <a:r>
              <a:rPr lang="es-ES" b="1" dirty="0">
                <a:solidFill>
                  <a:schemeClr val="bg1"/>
                </a:solidFill>
              </a:rPr>
              <a:t>el 2015  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245660" y="1091821"/>
            <a:ext cx="832513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u="sng" dirty="0"/>
              <a:t>De la </a:t>
            </a:r>
            <a:r>
              <a:rPr lang="es-CO" b="1" u="sng" dirty="0" smtClean="0"/>
              <a:t>MP Salamina del CZ</a:t>
            </a:r>
            <a:r>
              <a:rPr lang="es-CO" b="1" u="sng" dirty="0"/>
              <a:t>. </a:t>
            </a:r>
            <a:r>
              <a:rPr lang="es-CO" b="1" u="sng" dirty="0" smtClean="0"/>
              <a:t>Norte,  </a:t>
            </a:r>
            <a:r>
              <a:rPr lang="es-CO" b="1" u="sng" dirty="0"/>
              <a:t>realizada el </a:t>
            </a:r>
            <a:r>
              <a:rPr lang="es-CO" b="1" u="sng" dirty="0" smtClean="0"/>
              <a:t>20  de agosto  </a:t>
            </a:r>
            <a:r>
              <a:rPr lang="es-CO" b="1" dirty="0" smtClean="0"/>
              <a:t>se sugirió hacer seguimiento a los siguientes compromisos : </a:t>
            </a:r>
            <a:r>
              <a:rPr lang="es-CO" b="1" dirty="0"/>
              <a:t>	</a:t>
            </a:r>
            <a:r>
              <a:rPr lang="pt-BR" b="1" dirty="0"/>
              <a:t>	</a:t>
            </a:r>
            <a:endParaRPr lang="es-CO" dirty="0"/>
          </a:p>
          <a:p>
            <a:endParaRPr lang="es-CO" dirty="0" smtClean="0"/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1600" dirty="0" smtClean="0"/>
              <a:t>Saber  </a:t>
            </a:r>
            <a:r>
              <a:rPr lang="es-CO" sz="1600" dirty="0"/>
              <a:t>sobre qué pasaría cuando un niño o niña tenga una niñez difícil 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1600" dirty="0" smtClean="0"/>
              <a:t>Establecer    </a:t>
            </a:r>
            <a:r>
              <a:rPr lang="es-CO" sz="1600" dirty="0"/>
              <a:t>quien verifica que las minutas y contratos de suministros cumplan con la ley,  dados los últimos escándalos que se vienen encontrando por los entes de control. </a:t>
            </a:r>
            <a:endParaRPr lang="es-CO" dirty="0"/>
          </a:p>
          <a:p>
            <a:endParaRPr lang="es-CO" b="1" dirty="0" smtClean="0"/>
          </a:p>
          <a:p>
            <a:endParaRPr lang="es-CO" b="1" dirty="0"/>
          </a:p>
          <a:p>
            <a:endParaRPr lang="es-CO" b="1" dirty="0" smtClean="0"/>
          </a:p>
          <a:p>
            <a:endParaRPr lang="es-CO" b="1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48290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9"/>
          <p:cNvSpPr txBox="1">
            <a:spLocks noChangeArrowheads="1"/>
          </p:cNvSpPr>
          <p:nvPr/>
        </p:nvSpPr>
        <p:spPr bwMode="auto">
          <a:xfrm>
            <a:off x="0" y="87313"/>
            <a:ext cx="68373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s-ES" sz="2000" b="1" dirty="0" smtClean="0">
                <a:solidFill>
                  <a:schemeClr val="bg1"/>
                </a:solidFill>
              </a:rPr>
              <a:t>Compromisos adquiridos en la  MP  </a:t>
            </a:r>
            <a:r>
              <a:rPr lang="es-CO" sz="2000" b="1" dirty="0" smtClean="0">
                <a:solidFill>
                  <a:schemeClr val="bg1"/>
                </a:solidFill>
              </a:rPr>
              <a:t>del </a:t>
            </a:r>
            <a:r>
              <a:rPr lang="es-CO" sz="2000" b="1" dirty="0">
                <a:solidFill>
                  <a:schemeClr val="bg1"/>
                </a:solidFill>
              </a:rPr>
              <a:t>Municipio Chinchiná</a:t>
            </a:r>
          </a:p>
          <a:p>
            <a:pPr algn="ctr"/>
            <a:r>
              <a:rPr lang="es-CO" sz="2000" b="1" dirty="0" smtClean="0">
                <a:solidFill>
                  <a:schemeClr val="bg1"/>
                </a:solidFill>
              </a:rPr>
              <a:t> </a:t>
            </a:r>
            <a:r>
              <a:rPr lang="es-ES" sz="2000" b="1" dirty="0" smtClean="0">
                <a:solidFill>
                  <a:schemeClr val="bg1"/>
                </a:solidFill>
              </a:rPr>
              <a:t>durante </a:t>
            </a:r>
            <a:r>
              <a:rPr lang="es-ES" sz="2000" b="1" dirty="0">
                <a:solidFill>
                  <a:schemeClr val="bg1"/>
                </a:solidFill>
              </a:rPr>
              <a:t>el 2015  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204716" y="1064525"/>
            <a:ext cx="8529851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b="1" u="sng" dirty="0"/>
              <a:t>De la MP del Municipio </a:t>
            </a:r>
            <a:r>
              <a:rPr lang="es-CO" sz="1600" b="1" u="sng" dirty="0" smtClean="0"/>
              <a:t>Chinchiná  </a:t>
            </a:r>
            <a:r>
              <a:rPr lang="pt-BR" sz="1600" b="1" u="sng" dirty="0"/>
              <a:t>CZ. </a:t>
            </a:r>
            <a:r>
              <a:rPr lang="es-CO" sz="1600" b="1" u="sng" dirty="0" smtClean="0"/>
              <a:t>Del Café  </a:t>
            </a:r>
            <a:r>
              <a:rPr lang="es-CO" sz="1600" dirty="0" smtClean="0"/>
              <a:t>realizada </a:t>
            </a:r>
            <a:r>
              <a:rPr lang="es-CO" sz="1600" dirty="0"/>
              <a:t>el </a:t>
            </a:r>
            <a:r>
              <a:rPr lang="es-CO" sz="1600" dirty="0" smtClean="0"/>
              <a:t>27 de agosto</a:t>
            </a:r>
            <a:r>
              <a:rPr lang="es-CO" sz="1600" b="1" dirty="0" smtClean="0"/>
              <a:t>  </a:t>
            </a:r>
            <a:r>
              <a:rPr lang="es-CO" sz="1600" dirty="0" smtClean="0"/>
              <a:t>los </a:t>
            </a:r>
            <a:r>
              <a:rPr lang="es-CO" sz="1600" dirty="0"/>
              <a:t>siguientes fueron los compromisos </a:t>
            </a:r>
            <a:r>
              <a:rPr lang="es-CO" sz="1600" dirty="0" smtClean="0"/>
              <a:t>adquiridos </a:t>
            </a:r>
            <a:r>
              <a:rPr lang="es-CO" sz="1600" dirty="0"/>
              <a:t>: 	</a:t>
            </a:r>
            <a:endParaRPr lang="es-CO" sz="1600" b="1" dirty="0" smtClean="0"/>
          </a:p>
          <a:p>
            <a:pPr algn="just"/>
            <a:endParaRPr lang="es-CO" sz="1600" b="1" dirty="0" smtClean="0"/>
          </a:p>
          <a:p>
            <a:pPr algn="just"/>
            <a:endParaRPr lang="es-CO" sz="1600" b="1" dirty="0"/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1600" dirty="0" smtClean="0"/>
              <a:t>Como </a:t>
            </a:r>
            <a:r>
              <a:rPr lang="es-CO" sz="1600" dirty="0"/>
              <a:t>se hace para saber si los sabores de la bienestarina son naturales. 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1600" dirty="0" smtClean="0"/>
              <a:t>Brindar </a:t>
            </a:r>
            <a:r>
              <a:rPr lang="es-CO" sz="1600" dirty="0"/>
              <a:t>mayores orientaciones sobre el uso de la bienestarina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1600" dirty="0" smtClean="0"/>
              <a:t>Aclarar </a:t>
            </a:r>
            <a:r>
              <a:rPr lang="es-CO" sz="1600" dirty="0"/>
              <a:t>los malos rumores la posibilidad de quitar el complemento alimentario  la bienestarina. 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1600" dirty="0" smtClean="0"/>
              <a:t>Aclarar </a:t>
            </a:r>
            <a:r>
              <a:rPr lang="es-CO" sz="1600" dirty="0"/>
              <a:t>a madre usuaria las razones por las cuales  se quitó el punto de atención del programa DIA ubicado en la iglesia cristiana cerca al parque principal de Chinchiná</a:t>
            </a:r>
          </a:p>
          <a:p>
            <a:pPr marL="171450" indent="-1714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CO" sz="1100" b="1" dirty="0" smtClean="0"/>
          </a:p>
          <a:p>
            <a:pPr algn="just"/>
            <a:endParaRPr lang="es-CO" sz="1100" b="1" dirty="0"/>
          </a:p>
          <a:p>
            <a:pPr algn="just"/>
            <a:endParaRPr lang="es-CO" sz="1400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838131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9"/>
          <p:cNvSpPr txBox="1">
            <a:spLocks noChangeArrowheads="1"/>
          </p:cNvSpPr>
          <p:nvPr/>
        </p:nvSpPr>
        <p:spPr bwMode="auto">
          <a:xfrm>
            <a:off x="150125" y="87313"/>
            <a:ext cx="70857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ES" sz="2000" b="1" dirty="0">
                <a:solidFill>
                  <a:schemeClr val="bg1"/>
                </a:solidFill>
              </a:rPr>
              <a:t>Compromisos adquiridos en </a:t>
            </a:r>
            <a:r>
              <a:rPr lang="es-ES" sz="2000" b="1" dirty="0" smtClean="0">
                <a:solidFill>
                  <a:schemeClr val="bg1"/>
                </a:solidFill>
              </a:rPr>
              <a:t>la  MP  </a:t>
            </a:r>
            <a:r>
              <a:rPr lang="es-CO" sz="2000" b="1" dirty="0" smtClean="0">
                <a:solidFill>
                  <a:schemeClr val="bg1"/>
                </a:solidFill>
              </a:rPr>
              <a:t>del Municipio </a:t>
            </a:r>
            <a:r>
              <a:rPr lang="es-CO" sz="2000" b="1" dirty="0">
                <a:solidFill>
                  <a:schemeClr val="bg1"/>
                </a:solidFill>
              </a:rPr>
              <a:t>Riosucio</a:t>
            </a:r>
          </a:p>
          <a:p>
            <a:r>
              <a:rPr lang="es-CO" sz="2000" b="1" dirty="0" smtClean="0">
                <a:solidFill>
                  <a:schemeClr val="bg1"/>
                </a:solidFill>
              </a:rPr>
              <a:t> </a:t>
            </a:r>
            <a:r>
              <a:rPr lang="es-ES" sz="2000" b="1" dirty="0" smtClean="0">
                <a:solidFill>
                  <a:schemeClr val="bg1"/>
                </a:solidFill>
              </a:rPr>
              <a:t>durante </a:t>
            </a:r>
            <a:r>
              <a:rPr lang="es-ES" sz="2000" b="1" dirty="0">
                <a:solidFill>
                  <a:schemeClr val="bg1"/>
                </a:solidFill>
              </a:rPr>
              <a:t>el 2015  </a:t>
            </a:r>
          </a:p>
        </p:txBody>
      </p:sp>
      <p:sp>
        <p:nvSpPr>
          <p:cNvPr id="2" name="1 Rectángulo"/>
          <p:cNvSpPr/>
          <p:nvPr/>
        </p:nvSpPr>
        <p:spPr>
          <a:xfrm>
            <a:off x="150124" y="1297254"/>
            <a:ext cx="8625385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O" b="1" u="sng" dirty="0"/>
              <a:t>De la MP </a:t>
            </a:r>
            <a:r>
              <a:rPr lang="es-CO" b="1" u="sng" dirty="0" smtClean="0"/>
              <a:t>del Municipio Riosucio del </a:t>
            </a:r>
            <a:r>
              <a:rPr lang="es-CO" b="1" u="sng" dirty="0"/>
              <a:t>CZ. Occidente </a:t>
            </a:r>
            <a:r>
              <a:rPr lang="es-CO" b="1" dirty="0" smtClean="0"/>
              <a:t>realizada </a:t>
            </a:r>
            <a:r>
              <a:rPr lang="es-CO" b="1" dirty="0"/>
              <a:t>el </a:t>
            </a:r>
            <a:r>
              <a:rPr lang="es-CO" b="1" dirty="0" smtClean="0"/>
              <a:t>25 de septiembre </a:t>
            </a:r>
            <a:r>
              <a:rPr lang="es-CO" dirty="0" smtClean="0"/>
              <a:t>los </a:t>
            </a:r>
            <a:r>
              <a:rPr lang="es-CO" dirty="0"/>
              <a:t>siguientes fueron los compromisos adquiridos:  	</a:t>
            </a:r>
            <a:endParaRPr lang="es-CO" dirty="0" smtClean="0"/>
          </a:p>
          <a:p>
            <a:pPr algn="just">
              <a:lnSpc>
                <a:spcPct val="150000"/>
              </a:lnSpc>
            </a:pPr>
            <a:endParaRPr lang="es-CO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dirty="0"/>
              <a:t>Verificar que se hagan los análisis frente a un estudio de caso entre la defensoría de familia e institución la solicitud del joven para mirar la posibilidad de pasar de internado a  un hogar sustituto.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dirty="0"/>
              <a:t>Verificar que se oficialice  al Alcalde municipal sobre la necesidad de contar con hogares de paso y centro de emergencia como medidas de  ubicación inicial en el municipio de Riosucio.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dirty="0"/>
              <a:t>Garantizar que se socialicen las  acciones iniciales respecto a la respuesta a solicitudes de restablecimiento del SNBF al ICBF.</a:t>
            </a:r>
          </a:p>
          <a:p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581137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401</TotalTime>
  <Words>1100</Words>
  <Application>Microsoft Office PowerPoint</Application>
  <PresentationFormat>Presentación en pantalla (4:3)</PresentationFormat>
  <Paragraphs>134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15</vt:i4>
      </vt:variant>
    </vt:vector>
  </HeadingPairs>
  <TitlesOfParts>
    <vt:vector size="17" baseType="lpstr">
      <vt:lpstr>Tema de Office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Jennifer Rocha Murcia</dc:creator>
  <cp:lastModifiedBy>Luis Angel Mora Fuentes</cp:lastModifiedBy>
  <cp:revision>47</cp:revision>
  <dcterms:created xsi:type="dcterms:W3CDTF">2015-01-29T14:27:26Z</dcterms:created>
  <dcterms:modified xsi:type="dcterms:W3CDTF">2016-01-26T17:51:31Z</dcterms:modified>
</cp:coreProperties>
</file>