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71" r:id="rId5"/>
    <p:sldId id="261" r:id="rId6"/>
    <p:sldId id="259" r:id="rId7"/>
    <p:sldId id="258" r:id="rId8"/>
    <p:sldId id="260" r:id="rId9"/>
    <p:sldId id="266" r:id="rId10"/>
    <p:sldId id="264" r:id="rId11"/>
    <p:sldId id="269" r:id="rId12"/>
    <p:sldId id="272" r:id="rId13"/>
    <p:sldId id="273" r:id="rId14"/>
    <p:sldId id="274" r:id="rId15"/>
    <p:sldId id="275" r:id="rId16"/>
    <p:sldId id="276" r:id="rId17"/>
    <p:sldId id="277" r:id="rId18"/>
    <p:sldId id="282" r:id="rId19"/>
    <p:sldId id="280" r:id="rId20"/>
    <p:sldId id="279" r:id="rId21"/>
    <p:sldId id="281" r:id="rId2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/>
              <a:t>07/03/2016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9326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/>
              <a:t>07/03/2016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183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/>
              <a:t>07/03/2016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977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07/03/2016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5524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07/03/2016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1982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07/03/2016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87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07/03/2016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2604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07/03/2016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3600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07/03/2016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1556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07/03/2016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3382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07/03/2016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1074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/>
              <a:t>07/03/2016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2408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07/03/2016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1555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07/03/2016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7406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07/03/2016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57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/>
              <a:t>07/03/2016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5898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/>
              <a:t>07/03/2016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837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/>
              <a:t>07/03/2016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480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/>
              <a:t>07/03/2016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676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/>
              <a:t>07/03/2016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766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/>
              <a:t>07/03/2016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85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/>
              <a:t>07/03/2016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9205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3A038-97AA-4831-8262-77739EF7176E}" type="datetimeFigureOut">
              <a:rPr lang="es-CO" smtClean="0"/>
              <a:t>07/03/2016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C217-822A-4446-9141-82888CDDD3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55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53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-1" y="1641475"/>
            <a:ext cx="768369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O" sz="3200" dirty="0">
                <a:solidFill>
                  <a:schemeClr val="bg1"/>
                </a:solidFill>
              </a:rPr>
              <a:t>RENDICION DE CUENTAS Y MESAS PUBLICAS </a:t>
            </a:r>
            <a:endParaRPr lang="es-CO" sz="3200" dirty="0" smtClean="0">
              <a:solidFill>
                <a:schemeClr val="bg1"/>
              </a:solidFill>
            </a:endParaRPr>
          </a:p>
          <a:p>
            <a:pPr algn="ctr"/>
            <a:r>
              <a:rPr lang="es-CO" sz="3200" dirty="0" smtClean="0">
                <a:solidFill>
                  <a:schemeClr val="bg1"/>
                </a:solidFill>
              </a:rPr>
              <a:t>REGIONAL  BOYACÁ 2015 </a:t>
            </a:r>
            <a:endParaRPr lang="es-CO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96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9"/>
          <p:cNvSpPr txBox="1">
            <a:spLocks noChangeArrowheads="1"/>
          </p:cNvSpPr>
          <p:nvPr/>
        </p:nvSpPr>
        <p:spPr bwMode="auto">
          <a:xfrm>
            <a:off x="163773" y="110699"/>
            <a:ext cx="70720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" b="1" dirty="0">
                <a:solidFill>
                  <a:schemeClr val="bg1"/>
                </a:solidFill>
              </a:rPr>
              <a:t>Compromisos adquiridos en la </a:t>
            </a:r>
            <a:r>
              <a:rPr lang="es-ES" b="1" dirty="0" smtClean="0">
                <a:solidFill>
                  <a:schemeClr val="bg1"/>
                </a:solidFill>
              </a:rPr>
              <a:t> MP  </a:t>
            </a:r>
            <a:r>
              <a:rPr lang="es-CO" b="1" dirty="0" smtClean="0">
                <a:solidFill>
                  <a:schemeClr val="bg1"/>
                </a:solidFill>
              </a:rPr>
              <a:t>del Municipio </a:t>
            </a:r>
            <a:r>
              <a:rPr lang="es-CO" b="1" dirty="0">
                <a:solidFill>
                  <a:schemeClr val="bg1"/>
                </a:solidFill>
              </a:rPr>
              <a:t>de </a:t>
            </a:r>
            <a:r>
              <a:rPr lang="es-CO" b="1" dirty="0" smtClean="0">
                <a:solidFill>
                  <a:schemeClr val="bg1"/>
                </a:solidFill>
              </a:rPr>
              <a:t>Garagoa </a:t>
            </a:r>
            <a:r>
              <a:rPr lang="es-ES" b="1" dirty="0" smtClean="0">
                <a:solidFill>
                  <a:schemeClr val="bg1"/>
                </a:solidFill>
              </a:rPr>
              <a:t>durante </a:t>
            </a:r>
            <a:r>
              <a:rPr lang="es-ES" b="1" dirty="0">
                <a:solidFill>
                  <a:schemeClr val="bg1"/>
                </a:solidFill>
              </a:rPr>
              <a:t>el 2015 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63773" y="1119117"/>
            <a:ext cx="878915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600" b="1" u="sng" dirty="0"/>
              <a:t>De la MP </a:t>
            </a:r>
            <a:r>
              <a:rPr lang="es-CO" sz="1600" b="1" u="sng" dirty="0" smtClean="0"/>
              <a:t>del Municipio de </a:t>
            </a:r>
            <a:r>
              <a:rPr lang="pt-BR" sz="1600" b="1" u="sng" dirty="0" smtClean="0"/>
              <a:t>Garagoa del CZ  Garagoa</a:t>
            </a:r>
            <a:r>
              <a:rPr lang="pt-BR" sz="1600" dirty="0" smtClean="0"/>
              <a:t> </a:t>
            </a:r>
            <a:r>
              <a:rPr lang="es-CO" sz="1600" b="1" dirty="0" smtClean="0"/>
              <a:t>realizada </a:t>
            </a:r>
            <a:r>
              <a:rPr lang="es-CO" sz="1600" b="1" dirty="0"/>
              <a:t>el </a:t>
            </a:r>
            <a:r>
              <a:rPr lang="es-CO" sz="1600" b="1" dirty="0" smtClean="0"/>
              <a:t>17  de septiembre  </a:t>
            </a:r>
            <a:r>
              <a:rPr lang="es-CO" sz="1600" dirty="0" smtClean="0"/>
              <a:t>se sugirió  </a:t>
            </a:r>
            <a:r>
              <a:rPr lang="es-CO" sz="1600" dirty="0"/>
              <a:t>diligenciar el formato con base en los resultados y aportes que presentó la comunidad en las encuestas y durante el desarrollo de la MP. </a:t>
            </a:r>
            <a:endParaRPr lang="es-CO" sz="1600" dirty="0" smtClean="0"/>
          </a:p>
          <a:p>
            <a:pPr>
              <a:lnSpc>
                <a:spcPct val="150000"/>
              </a:lnSpc>
            </a:pPr>
            <a:endParaRPr lang="es-CO" sz="1600" dirty="0"/>
          </a:p>
          <a:p>
            <a:pPr>
              <a:lnSpc>
                <a:spcPct val="150000"/>
              </a:lnSpc>
            </a:pPr>
            <a:endParaRPr lang="es-CO" sz="1600" dirty="0" smtClean="0"/>
          </a:p>
          <a:p>
            <a:pPr>
              <a:lnSpc>
                <a:spcPct val="150000"/>
              </a:lnSpc>
            </a:pPr>
            <a:endParaRPr lang="es-CO" sz="1600" dirty="0"/>
          </a:p>
          <a:p>
            <a:pPr>
              <a:lnSpc>
                <a:spcPct val="150000"/>
              </a:lnSpc>
            </a:pPr>
            <a:endParaRPr lang="es-CO" sz="1600" dirty="0" smtClean="0"/>
          </a:p>
          <a:p>
            <a:pPr>
              <a:lnSpc>
                <a:spcPct val="150000"/>
              </a:lnSpc>
            </a:pPr>
            <a:r>
              <a:rPr lang="es-CO" sz="1600" dirty="0" smtClean="0">
                <a:solidFill>
                  <a:srgbClr val="FF0000"/>
                </a:solidFill>
              </a:rPr>
              <a:t>Nota : Pendiente el envío del formato con las sugerencias presentadas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O" sz="1600" dirty="0">
              <a:solidFill>
                <a:srgbClr val="FF0000"/>
              </a:solidFill>
            </a:endParaRPr>
          </a:p>
          <a:p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622405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9"/>
          <p:cNvSpPr txBox="1">
            <a:spLocks noChangeArrowheads="1"/>
          </p:cNvSpPr>
          <p:nvPr/>
        </p:nvSpPr>
        <p:spPr bwMode="auto">
          <a:xfrm>
            <a:off x="0" y="87313"/>
            <a:ext cx="68373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ES" sz="2000" b="1" dirty="0">
                <a:solidFill>
                  <a:schemeClr val="bg1"/>
                </a:solidFill>
              </a:rPr>
              <a:t>Compromisos adquiridos en </a:t>
            </a:r>
            <a:r>
              <a:rPr lang="es-ES" sz="2000" b="1" dirty="0" smtClean="0">
                <a:solidFill>
                  <a:schemeClr val="bg1"/>
                </a:solidFill>
              </a:rPr>
              <a:t>la </a:t>
            </a:r>
            <a:endParaRPr lang="es-ES" sz="2000" b="1" dirty="0">
              <a:solidFill>
                <a:schemeClr val="bg1"/>
              </a:solidFill>
            </a:endParaRPr>
          </a:p>
          <a:p>
            <a:pPr algn="ctr"/>
            <a:r>
              <a:rPr lang="es-ES" sz="2000" b="1" dirty="0">
                <a:solidFill>
                  <a:schemeClr val="bg1"/>
                </a:solidFill>
              </a:rPr>
              <a:t>MP 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CO" sz="2000" b="1" dirty="0" smtClean="0">
                <a:solidFill>
                  <a:schemeClr val="bg1"/>
                </a:solidFill>
              </a:rPr>
              <a:t>del </a:t>
            </a:r>
            <a:r>
              <a:rPr lang="es-CO" sz="2000" b="1" dirty="0">
                <a:solidFill>
                  <a:schemeClr val="bg1"/>
                </a:solidFill>
              </a:rPr>
              <a:t>Municipio Pto. Boyacá</a:t>
            </a:r>
          </a:p>
          <a:p>
            <a:pPr algn="ctr"/>
            <a:r>
              <a:rPr lang="es-CO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</a:rPr>
              <a:t>durante </a:t>
            </a:r>
            <a:r>
              <a:rPr lang="es-ES" sz="2000" b="1" dirty="0">
                <a:solidFill>
                  <a:schemeClr val="bg1"/>
                </a:solidFill>
              </a:rPr>
              <a:t>el 2015 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04716" y="1102976"/>
            <a:ext cx="85298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u="sng" dirty="0"/>
              <a:t>De la MP </a:t>
            </a:r>
            <a:r>
              <a:rPr lang="es-CO" b="1" u="sng" dirty="0" smtClean="0"/>
              <a:t>del Municipio </a:t>
            </a:r>
            <a:r>
              <a:rPr lang="es-CO" b="1" u="sng" dirty="0"/>
              <a:t>Pto. </a:t>
            </a:r>
            <a:r>
              <a:rPr lang="es-CO" b="1" u="sng" dirty="0" smtClean="0"/>
              <a:t>Boyacá del </a:t>
            </a:r>
            <a:r>
              <a:rPr lang="es-CO" b="1" u="sng" dirty="0"/>
              <a:t>CZ. Puerto Boyacá</a:t>
            </a:r>
            <a:r>
              <a:rPr lang="es-CO" dirty="0" smtClean="0"/>
              <a:t> </a:t>
            </a:r>
            <a:r>
              <a:rPr lang="es-CO" b="1" dirty="0" smtClean="0"/>
              <a:t>realizada </a:t>
            </a:r>
            <a:r>
              <a:rPr lang="es-CO" b="1" dirty="0"/>
              <a:t>el 1</a:t>
            </a:r>
            <a:r>
              <a:rPr lang="es-CO" b="1" dirty="0" smtClean="0"/>
              <a:t>5 de septiembre </a:t>
            </a:r>
            <a:r>
              <a:rPr lang="es-CO" dirty="0" smtClean="0"/>
              <a:t>se sugirió  </a:t>
            </a:r>
            <a:r>
              <a:rPr lang="es-CO" dirty="0"/>
              <a:t>diligenciar el formato con base en los resultados y aportes que presentó la comunidad en las encuestas y durante el desarrollo de la MP.    </a:t>
            </a:r>
            <a:endParaRPr lang="es-CO" dirty="0" smtClean="0"/>
          </a:p>
          <a:p>
            <a:pPr algn="just"/>
            <a:endParaRPr lang="es-CO" dirty="0" smtClean="0">
              <a:solidFill>
                <a:srgbClr val="FF0000"/>
              </a:solidFill>
            </a:endParaRPr>
          </a:p>
          <a:p>
            <a:pPr algn="just"/>
            <a:endParaRPr lang="es-CO" dirty="0">
              <a:solidFill>
                <a:srgbClr val="FF0000"/>
              </a:solidFill>
            </a:endParaRPr>
          </a:p>
          <a:p>
            <a:pPr algn="just"/>
            <a:endParaRPr lang="es-CO" dirty="0" smtClean="0">
              <a:solidFill>
                <a:srgbClr val="FF0000"/>
              </a:solidFill>
            </a:endParaRPr>
          </a:p>
          <a:p>
            <a:pPr algn="just"/>
            <a:endParaRPr lang="es-CO" dirty="0">
              <a:solidFill>
                <a:srgbClr val="FF0000"/>
              </a:solidFill>
            </a:endParaRPr>
          </a:p>
          <a:p>
            <a:pPr algn="just"/>
            <a:endParaRPr lang="es-CO" dirty="0" smtClean="0">
              <a:solidFill>
                <a:srgbClr val="FF0000"/>
              </a:solidFill>
            </a:endParaRPr>
          </a:p>
          <a:p>
            <a:pPr algn="just"/>
            <a:endParaRPr lang="es-CO" dirty="0">
              <a:solidFill>
                <a:srgbClr val="FF0000"/>
              </a:solidFill>
            </a:endParaRPr>
          </a:p>
          <a:p>
            <a:pPr algn="just"/>
            <a:endParaRPr lang="es-CO" dirty="0" smtClean="0">
              <a:solidFill>
                <a:srgbClr val="FF0000"/>
              </a:solidFill>
            </a:endParaRPr>
          </a:p>
          <a:p>
            <a:pPr algn="just"/>
            <a:endParaRPr lang="es-CO" dirty="0">
              <a:solidFill>
                <a:srgbClr val="FF0000"/>
              </a:solidFill>
            </a:endParaRPr>
          </a:p>
          <a:p>
            <a:pPr algn="just"/>
            <a:endParaRPr lang="es-CO" dirty="0" smtClean="0">
              <a:solidFill>
                <a:srgbClr val="FF0000"/>
              </a:solidFill>
            </a:endParaRPr>
          </a:p>
          <a:p>
            <a:pPr algn="just"/>
            <a:endParaRPr lang="es-CO" dirty="0">
              <a:solidFill>
                <a:srgbClr val="FF0000"/>
              </a:solidFill>
            </a:endParaRPr>
          </a:p>
          <a:p>
            <a:pPr algn="just"/>
            <a:r>
              <a:rPr lang="es-CO" dirty="0" smtClean="0">
                <a:solidFill>
                  <a:srgbClr val="FF0000"/>
                </a:solidFill>
              </a:rPr>
              <a:t>Nota </a:t>
            </a:r>
            <a:r>
              <a:rPr lang="es-CO" dirty="0">
                <a:solidFill>
                  <a:srgbClr val="FF0000"/>
                </a:solidFill>
              </a:rPr>
              <a:t>: Pendiente el envío del formato con las sugerencias presentadas</a:t>
            </a:r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35753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9"/>
          <p:cNvSpPr txBox="1">
            <a:spLocks noChangeArrowheads="1"/>
          </p:cNvSpPr>
          <p:nvPr/>
        </p:nvSpPr>
        <p:spPr bwMode="auto">
          <a:xfrm>
            <a:off x="0" y="87313"/>
            <a:ext cx="68373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ES" sz="2000" b="1" dirty="0">
                <a:solidFill>
                  <a:schemeClr val="bg1"/>
                </a:solidFill>
              </a:rPr>
              <a:t>Compromisos adquiridos en </a:t>
            </a:r>
            <a:r>
              <a:rPr lang="es-ES" sz="2000" b="1" dirty="0" smtClean="0">
                <a:solidFill>
                  <a:schemeClr val="bg1"/>
                </a:solidFill>
              </a:rPr>
              <a:t>la </a:t>
            </a:r>
            <a:endParaRPr lang="es-ES" sz="2000" b="1" dirty="0">
              <a:solidFill>
                <a:schemeClr val="bg1"/>
              </a:solidFill>
            </a:endParaRPr>
          </a:p>
          <a:p>
            <a:pPr algn="ctr"/>
            <a:r>
              <a:rPr lang="es-ES" sz="2000" b="1" dirty="0">
                <a:solidFill>
                  <a:schemeClr val="bg1"/>
                </a:solidFill>
              </a:rPr>
              <a:t>MP 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CO" sz="2000" b="1" dirty="0" smtClean="0">
                <a:solidFill>
                  <a:schemeClr val="bg1"/>
                </a:solidFill>
              </a:rPr>
              <a:t>del </a:t>
            </a:r>
            <a:r>
              <a:rPr lang="es-CO" sz="2000" b="1" dirty="0">
                <a:solidFill>
                  <a:schemeClr val="bg1"/>
                </a:solidFill>
              </a:rPr>
              <a:t>Municipio de  </a:t>
            </a:r>
            <a:r>
              <a:rPr lang="es-CO" sz="2000" b="1" dirty="0" smtClean="0">
                <a:solidFill>
                  <a:schemeClr val="bg1"/>
                </a:solidFill>
              </a:rPr>
              <a:t>Sogamoso  </a:t>
            </a:r>
            <a:r>
              <a:rPr lang="es-ES" sz="2000" b="1" dirty="0" smtClean="0">
                <a:solidFill>
                  <a:schemeClr val="bg1"/>
                </a:solidFill>
              </a:rPr>
              <a:t>durante </a:t>
            </a:r>
            <a:r>
              <a:rPr lang="es-ES" sz="2000" b="1" dirty="0">
                <a:solidFill>
                  <a:schemeClr val="bg1"/>
                </a:solidFill>
              </a:rPr>
              <a:t>el 2015 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04714" y="1460310"/>
            <a:ext cx="852985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 u="sng" dirty="0"/>
              <a:t>De la MP </a:t>
            </a:r>
            <a:r>
              <a:rPr lang="es-CO" sz="1600" b="1" u="sng" dirty="0" smtClean="0"/>
              <a:t>del Municipio </a:t>
            </a:r>
            <a:r>
              <a:rPr lang="es-CO" sz="1600" b="1" u="sng" dirty="0"/>
              <a:t>de  Sogamoso C.Z. </a:t>
            </a:r>
            <a:r>
              <a:rPr lang="es-CO" sz="1600" b="1" u="sng" dirty="0" smtClean="0"/>
              <a:t>Sogamoso </a:t>
            </a:r>
            <a:r>
              <a:rPr lang="es-CO" sz="1600" b="1" dirty="0" smtClean="0"/>
              <a:t>realizada </a:t>
            </a:r>
            <a:r>
              <a:rPr lang="es-CO" sz="1600" b="1" dirty="0"/>
              <a:t>el </a:t>
            </a:r>
            <a:r>
              <a:rPr lang="es-CO" sz="1600" b="1" dirty="0" smtClean="0"/>
              <a:t>29  de octubre   </a:t>
            </a:r>
            <a:r>
              <a:rPr lang="es-CO" sz="1600" dirty="0" smtClean="0"/>
              <a:t>se sugirió diligenciar </a:t>
            </a:r>
            <a:r>
              <a:rPr lang="es-CO" sz="1600" dirty="0"/>
              <a:t>formato con los compromisos adquiridos en la MP y tener en cuenta las recomendaciones presentadas por la comunidad en las encuestas y lo transcrito en el acta</a:t>
            </a:r>
            <a:r>
              <a:rPr lang="es-CO" sz="1600" dirty="0" smtClean="0"/>
              <a:t>.</a:t>
            </a:r>
          </a:p>
          <a:p>
            <a:pPr algn="just"/>
            <a:endParaRPr lang="es-CO" sz="1600" dirty="0"/>
          </a:p>
          <a:p>
            <a:pPr algn="just"/>
            <a:endParaRPr lang="es-CO" sz="1600" dirty="0" smtClean="0"/>
          </a:p>
          <a:p>
            <a:pPr algn="just"/>
            <a:endParaRPr lang="es-CO" sz="1600" dirty="0"/>
          </a:p>
          <a:p>
            <a:pPr algn="just"/>
            <a:endParaRPr lang="es-CO" sz="1600" dirty="0" smtClean="0"/>
          </a:p>
          <a:p>
            <a:pPr algn="just"/>
            <a:endParaRPr lang="es-CO" sz="1600" dirty="0"/>
          </a:p>
          <a:p>
            <a:pPr algn="just"/>
            <a:endParaRPr lang="es-CO" sz="1600" dirty="0" smtClean="0"/>
          </a:p>
          <a:p>
            <a:pPr algn="just"/>
            <a:endParaRPr lang="es-CO" sz="1600" dirty="0"/>
          </a:p>
          <a:p>
            <a:pPr algn="just"/>
            <a:endParaRPr lang="es-CO" sz="1600" dirty="0" smtClean="0"/>
          </a:p>
          <a:p>
            <a:pPr>
              <a:lnSpc>
                <a:spcPct val="150000"/>
              </a:lnSpc>
            </a:pPr>
            <a:r>
              <a:rPr lang="es-CO" sz="1600" dirty="0">
                <a:solidFill>
                  <a:srgbClr val="FF0000"/>
                </a:solidFill>
              </a:rPr>
              <a:t>Nota : Pendiente el envío del formato con las sugerencias presentadas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O" sz="1600" dirty="0">
              <a:solidFill>
                <a:srgbClr val="FF0000"/>
              </a:solidFill>
            </a:endParaRPr>
          </a:p>
          <a:p>
            <a:endParaRPr lang="es-CO" sz="1600" dirty="0"/>
          </a:p>
          <a:p>
            <a:pPr algn="just"/>
            <a:endParaRPr lang="es-CO" sz="1600" dirty="0"/>
          </a:p>
          <a:p>
            <a:pPr algn="just"/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584654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9"/>
          <p:cNvSpPr txBox="1">
            <a:spLocks noChangeArrowheads="1"/>
          </p:cNvSpPr>
          <p:nvPr/>
        </p:nvSpPr>
        <p:spPr bwMode="auto">
          <a:xfrm>
            <a:off x="0" y="87313"/>
            <a:ext cx="68373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ES" sz="2000" b="1" dirty="0">
                <a:solidFill>
                  <a:schemeClr val="bg1"/>
                </a:solidFill>
              </a:rPr>
              <a:t>Compromisos adquiridos en </a:t>
            </a:r>
            <a:r>
              <a:rPr lang="es-ES" sz="2000" b="1" dirty="0" smtClean="0">
                <a:solidFill>
                  <a:schemeClr val="bg1"/>
                </a:solidFill>
              </a:rPr>
              <a:t>la </a:t>
            </a:r>
            <a:endParaRPr lang="es-ES" sz="2000" b="1" dirty="0">
              <a:solidFill>
                <a:schemeClr val="bg1"/>
              </a:solidFill>
            </a:endParaRPr>
          </a:p>
          <a:p>
            <a:pPr algn="ctr"/>
            <a:r>
              <a:rPr lang="es-ES" sz="2000" b="1" dirty="0">
                <a:solidFill>
                  <a:schemeClr val="bg1"/>
                </a:solidFill>
              </a:rPr>
              <a:t>MP 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CO" sz="2000" b="1" dirty="0" smtClean="0">
                <a:solidFill>
                  <a:schemeClr val="bg1"/>
                </a:solidFill>
              </a:rPr>
              <a:t>del </a:t>
            </a:r>
            <a:r>
              <a:rPr lang="es-CO" sz="2000" b="1" dirty="0">
                <a:solidFill>
                  <a:schemeClr val="bg1"/>
                </a:solidFill>
              </a:rPr>
              <a:t>Municipio de Duitama</a:t>
            </a:r>
          </a:p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durante </a:t>
            </a:r>
            <a:r>
              <a:rPr lang="es-ES" sz="2000" b="1" dirty="0">
                <a:solidFill>
                  <a:schemeClr val="bg1"/>
                </a:solidFill>
              </a:rPr>
              <a:t>el 2015 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04715" y="1378423"/>
            <a:ext cx="852985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 u="sng" dirty="0" smtClean="0"/>
              <a:t>De la MP del Municipio </a:t>
            </a:r>
            <a:r>
              <a:rPr lang="es-CO" sz="1600" b="1" u="sng" dirty="0"/>
              <a:t>de </a:t>
            </a:r>
            <a:r>
              <a:rPr lang="es-CO" sz="1600" b="1" u="sng" dirty="0" smtClean="0"/>
              <a:t>Duitama del </a:t>
            </a:r>
            <a:r>
              <a:rPr lang="es-CO" sz="1600" b="1" u="sng" dirty="0"/>
              <a:t> CZ. </a:t>
            </a:r>
            <a:r>
              <a:rPr lang="es-CO" sz="1600" b="1" u="sng" dirty="0" smtClean="0"/>
              <a:t>Duitama </a:t>
            </a:r>
            <a:r>
              <a:rPr lang="es-CO" sz="1600" b="1" dirty="0" smtClean="0"/>
              <a:t>realizada el 22 de Octubre  s</a:t>
            </a:r>
            <a:r>
              <a:rPr lang="es-CO" sz="1600" dirty="0" smtClean="0"/>
              <a:t>e sugirió diligenciar en el formato de compromisos  las inquietudes de la comunidad y las respuesta que se le brindó  durante la MP, tal como aparece en el acta. </a:t>
            </a:r>
          </a:p>
          <a:p>
            <a:pPr algn="just"/>
            <a:endParaRPr lang="es-CO" sz="1600" dirty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Las sugerencias relacionadas con hacinamiento del CDI:  Llevar a cabo comité operativo para analizar lineamientos y viabilidad de solución.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Las sugerencias relacionadas con el proceso de alistamiento papelería  y matrículas en CDI en las que se sugiere que se realice en el mes de enero: Revisar lineamientos y analizar viabilidad a  la sugerencia. </a:t>
            </a:r>
            <a:r>
              <a:rPr lang="es-CO" sz="1600" dirty="0">
                <a:solidFill>
                  <a:srgbClr val="FF0000"/>
                </a:solidFill>
              </a:rPr>
              <a:t>Actividad pendiente para el 2016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Las sugerencia relacionadas con estándares de supervisión de HCB y CDI: Solicitar a los profesionales del equipo de supervisión de HCB y CDI, mantener una actitud cálida en el ejercicio de la supervisión.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Las sugerencias relacionadas con abrir espacios de participación de las asociaciones de HCB, y de madres sustitutas en las exposiciones de Mesas Públicas: Se asumió el compromiso de generarlos en próxima MP.      </a:t>
            </a:r>
            <a:r>
              <a:rPr lang="es-CO" sz="1600" dirty="0" smtClean="0"/>
              <a:t>	</a:t>
            </a:r>
          </a:p>
          <a:p>
            <a:pPr algn="just"/>
            <a:endParaRPr lang="es-CO" sz="1600" dirty="0"/>
          </a:p>
          <a:p>
            <a:pPr algn="just"/>
            <a:r>
              <a:rPr lang="es-CO" sz="1600" dirty="0" smtClean="0"/>
              <a:t>  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584654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9"/>
          <p:cNvSpPr txBox="1">
            <a:spLocks noChangeArrowheads="1"/>
          </p:cNvSpPr>
          <p:nvPr/>
        </p:nvSpPr>
        <p:spPr bwMode="auto">
          <a:xfrm>
            <a:off x="0" y="87313"/>
            <a:ext cx="68373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ES" sz="2000" b="1" dirty="0">
                <a:solidFill>
                  <a:schemeClr val="bg1"/>
                </a:solidFill>
              </a:rPr>
              <a:t>Compromisos adquiridos en </a:t>
            </a:r>
            <a:r>
              <a:rPr lang="es-ES" sz="2000" b="1" dirty="0" smtClean="0">
                <a:solidFill>
                  <a:schemeClr val="bg1"/>
                </a:solidFill>
              </a:rPr>
              <a:t>la </a:t>
            </a:r>
            <a:endParaRPr lang="es-ES" sz="2000" b="1" dirty="0">
              <a:solidFill>
                <a:schemeClr val="bg1"/>
              </a:solidFill>
            </a:endParaRPr>
          </a:p>
          <a:p>
            <a:pPr algn="ctr"/>
            <a:r>
              <a:rPr lang="es-ES" sz="2000" b="1" dirty="0">
                <a:solidFill>
                  <a:schemeClr val="bg1"/>
                </a:solidFill>
              </a:rPr>
              <a:t>MP 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CO" sz="2000" b="1" dirty="0" smtClean="0">
                <a:solidFill>
                  <a:schemeClr val="bg1"/>
                </a:solidFill>
              </a:rPr>
              <a:t>del Municipio de </a:t>
            </a:r>
            <a:r>
              <a:rPr lang="es-CO" sz="2000" b="1" dirty="0">
                <a:solidFill>
                  <a:schemeClr val="bg1"/>
                </a:solidFill>
              </a:rPr>
              <a:t>Otanche</a:t>
            </a:r>
          </a:p>
          <a:p>
            <a:pPr algn="ctr"/>
            <a:r>
              <a:rPr lang="es-CO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</a:rPr>
              <a:t>durante </a:t>
            </a:r>
            <a:r>
              <a:rPr lang="es-ES" sz="2000" b="1" dirty="0">
                <a:solidFill>
                  <a:schemeClr val="bg1"/>
                </a:solidFill>
              </a:rPr>
              <a:t>el 2015 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04716" y="1064525"/>
            <a:ext cx="852985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es-CO" sz="1600" b="1" u="sng" dirty="0" smtClean="0"/>
          </a:p>
          <a:p>
            <a:pPr lvl="0" algn="just"/>
            <a:r>
              <a:rPr lang="es-CO" sz="1600" b="1" u="sng" dirty="0" smtClean="0"/>
              <a:t>De </a:t>
            </a:r>
            <a:r>
              <a:rPr lang="es-CO" sz="1600" b="1" u="sng" dirty="0"/>
              <a:t>la MP </a:t>
            </a:r>
            <a:r>
              <a:rPr lang="es-CO" sz="1600" b="1" u="sng" dirty="0" smtClean="0"/>
              <a:t>del </a:t>
            </a:r>
            <a:r>
              <a:rPr lang="es-CO" sz="1600" b="1" u="sng" dirty="0"/>
              <a:t>Municipio  de </a:t>
            </a:r>
            <a:r>
              <a:rPr lang="es-CO" sz="1600" b="1" u="sng" dirty="0" smtClean="0"/>
              <a:t>Otanche del </a:t>
            </a:r>
            <a:r>
              <a:rPr lang="es-CO" sz="1600" b="1" u="sng" dirty="0"/>
              <a:t>CZ. </a:t>
            </a:r>
            <a:r>
              <a:rPr lang="es-CO" sz="1600" b="1" u="sng" dirty="0" smtClean="0"/>
              <a:t>Otanche </a:t>
            </a:r>
            <a:r>
              <a:rPr lang="es-CO" sz="1600" b="1" dirty="0" smtClean="0"/>
              <a:t>realizada </a:t>
            </a:r>
            <a:r>
              <a:rPr lang="es-CO" sz="1600" b="1" dirty="0"/>
              <a:t>el </a:t>
            </a:r>
            <a:r>
              <a:rPr lang="es-CO" sz="1600" b="1" dirty="0" smtClean="0"/>
              <a:t>29 de octubre </a:t>
            </a:r>
            <a:r>
              <a:rPr lang="es-CO" sz="1600" dirty="0"/>
              <a:t>Se sugirió </a:t>
            </a:r>
            <a:r>
              <a:rPr lang="es-CO" sz="1600" dirty="0" smtClean="0"/>
              <a:t>diligenciar </a:t>
            </a:r>
            <a:r>
              <a:rPr lang="es-CO" sz="1600" dirty="0"/>
              <a:t>formato con los compromisos adquiridos en la MP y tener en cuenta las recomendaciones presentadas por la comunidad en las encuestas y lo transcrito en el acta</a:t>
            </a:r>
            <a:r>
              <a:rPr lang="es-CO" sz="1600" dirty="0" smtClean="0"/>
              <a:t>.</a:t>
            </a:r>
          </a:p>
          <a:p>
            <a:pPr lvl="0" algn="just"/>
            <a:endParaRPr lang="es-CO" sz="1600" dirty="0"/>
          </a:p>
          <a:p>
            <a:pPr lvl="0" algn="just"/>
            <a:endParaRPr lang="es-CO" sz="1600" dirty="0" smtClean="0"/>
          </a:p>
          <a:p>
            <a:pPr lvl="0" algn="just"/>
            <a:endParaRPr lang="es-CO" sz="1600" dirty="0"/>
          </a:p>
          <a:p>
            <a:pPr lvl="0" algn="just"/>
            <a:endParaRPr lang="es-CO" sz="1600" dirty="0" smtClean="0"/>
          </a:p>
          <a:p>
            <a:pPr lvl="0" algn="just"/>
            <a:endParaRPr lang="es-CO" sz="1600" dirty="0"/>
          </a:p>
          <a:p>
            <a:pPr lvl="0" algn="just"/>
            <a:endParaRPr lang="es-CO" sz="1600" dirty="0" smtClean="0"/>
          </a:p>
          <a:p>
            <a:pPr lvl="0" algn="just"/>
            <a:endParaRPr lang="es-CO" sz="1600" dirty="0"/>
          </a:p>
          <a:p>
            <a:pPr lvl="0" algn="just"/>
            <a:endParaRPr lang="es-CO" sz="1600" dirty="0" smtClean="0"/>
          </a:p>
          <a:p>
            <a:pPr lvl="0" algn="just"/>
            <a:endParaRPr lang="es-CO" sz="1600" dirty="0"/>
          </a:p>
          <a:p>
            <a:pPr>
              <a:lnSpc>
                <a:spcPct val="150000"/>
              </a:lnSpc>
            </a:pPr>
            <a:r>
              <a:rPr lang="es-CO" sz="1600" dirty="0">
                <a:solidFill>
                  <a:srgbClr val="FF0000"/>
                </a:solidFill>
              </a:rPr>
              <a:t>Nota : Pendiente el envío del formato con las sugerencias </a:t>
            </a:r>
            <a:r>
              <a:rPr lang="es-CO" sz="1600" dirty="0" smtClean="0">
                <a:solidFill>
                  <a:srgbClr val="FF0000"/>
                </a:solidFill>
              </a:rPr>
              <a:t>presentadas.</a:t>
            </a:r>
            <a:endParaRPr lang="es-CO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54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9"/>
          <p:cNvSpPr txBox="1">
            <a:spLocks noChangeArrowheads="1"/>
          </p:cNvSpPr>
          <p:nvPr/>
        </p:nvSpPr>
        <p:spPr bwMode="auto">
          <a:xfrm>
            <a:off x="0" y="87313"/>
            <a:ext cx="68373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ES" sz="2000" b="1" dirty="0">
                <a:solidFill>
                  <a:schemeClr val="bg1"/>
                </a:solidFill>
              </a:rPr>
              <a:t>Compromisos adquiridos en </a:t>
            </a:r>
            <a:r>
              <a:rPr lang="es-ES" sz="2000" b="1" dirty="0" smtClean="0">
                <a:solidFill>
                  <a:schemeClr val="bg1"/>
                </a:solidFill>
              </a:rPr>
              <a:t>la </a:t>
            </a:r>
            <a:endParaRPr lang="es-ES" sz="2000" b="1" dirty="0">
              <a:solidFill>
                <a:schemeClr val="bg1"/>
              </a:solidFill>
            </a:endParaRPr>
          </a:p>
          <a:p>
            <a:pPr algn="ctr"/>
            <a:r>
              <a:rPr lang="es-ES" sz="2000" b="1" dirty="0">
                <a:solidFill>
                  <a:schemeClr val="bg1"/>
                </a:solidFill>
              </a:rPr>
              <a:t>MP 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CO" sz="2000" b="1" dirty="0" smtClean="0">
                <a:solidFill>
                  <a:schemeClr val="bg1"/>
                </a:solidFill>
              </a:rPr>
              <a:t>del Municipio  de Tunja </a:t>
            </a:r>
            <a:r>
              <a:rPr lang="es-ES" sz="2000" b="1" dirty="0" smtClean="0">
                <a:solidFill>
                  <a:schemeClr val="bg1"/>
                </a:solidFill>
              </a:rPr>
              <a:t>durante </a:t>
            </a:r>
            <a:r>
              <a:rPr lang="es-ES" sz="2000" b="1" dirty="0">
                <a:solidFill>
                  <a:schemeClr val="bg1"/>
                </a:solidFill>
              </a:rPr>
              <a:t>el 2015 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04716" y="1064525"/>
            <a:ext cx="85298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sz="1600" b="1" u="sng" dirty="0" smtClean="0"/>
          </a:p>
          <a:p>
            <a:pPr algn="just"/>
            <a:r>
              <a:rPr lang="es-CO" sz="1600" b="1" u="sng" dirty="0" smtClean="0"/>
              <a:t>De </a:t>
            </a:r>
            <a:r>
              <a:rPr lang="es-CO" sz="1600" b="1" u="sng" dirty="0"/>
              <a:t>la MP </a:t>
            </a:r>
            <a:r>
              <a:rPr lang="es-CO" sz="1600" b="1" u="sng" dirty="0" smtClean="0"/>
              <a:t>del Municipio </a:t>
            </a:r>
            <a:r>
              <a:rPr lang="es-CO" sz="1600" b="1" u="sng" dirty="0"/>
              <a:t>Tunja del CZ. Tunja </a:t>
            </a:r>
            <a:r>
              <a:rPr lang="es-CO" sz="1600" b="1" u="sng" dirty="0" smtClean="0"/>
              <a:t>2 </a:t>
            </a:r>
            <a:r>
              <a:rPr lang="es-CO" sz="1600" b="1" dirty="0" smtClean="0"/>
              <a:t>realizada </a:t>
            </a:r>
            <a:r>
              <a:rPr lang="es-CO" sz="1600" b="1" dirty="0"/>
              <a:t>el </a:t>
            </a:r>
            <a:r>
              <a:rPr lang="es-CO" sz="1600" b="1" dirty="0" smtClean="0"/>
              <a:t>23 de octubre  </a:t>
            </a:r>
            <a:r>
              <a:rPr lang="es-CO" sz="1600" dirty="0" smtClean="0"/>
              <a:t>se sugirió diligenciar </a:t>
            </a:r>
            <a:r>
              <a:rPr lang="es-CO" sz="1600" dirty="0"/>
              <a:t>formato con los compromisos adquiridos en la MP y tener en cuenta las recomendaciones presentadas por la comunidad en las encuestas y lo transcrito en el acta</a:t>
            </a:r>
            <a:r>
              <a:rPr lang="es-CO" sz="1600" dirty="0" smtClean="0"/>
              <a:t>.</a:t>
            </a:r>
          </a:p>
          <a:p>
            <a:pPr algn="just"/>
            <a:endParaRPr lang="es-CO" sz="1600" dirty="0"/>
          </a:p>
          <a:p>
            <a:pPr algn="just"/>
            <a:endParaRPr lang="es-CO" sz="1600" dirty="0" smtClean="0"/>
          </a:p>
          <a:p>
            <a:pPr algn="just"/>
            <a:endParaRPr lang="es-CO" sz="1600" dirty="0"/>
          </a:p>
          <a:p>
            <a:pPr algn="just"/>
            <a:endParaRPr lang="es-CO" sz="1600" dirty="0" smtClean="0"/>
          </a:p>
          <a:p>
            <a:pPr algn="just"/>
            <a:endParaRPr lang="es-CO" sz="1600" dirty="0"/>
          </a:p>
          <a:p>
            <a:pPr algn="just"/>
            <a:endParaRPr lang="es-CO" sz="1600" dirty="0" smtClean="0"/>
          </a:p>
          <a:p>
            <a:pPr algn="just"/>
            <a:endParaRPr lang="es-CO" sz="1600" dirty="0"/>
          </a:p>
          <a:p>
            <a:pPr algn="just"/>
            <a:endParaRPr lang="es-CO" sz="1600" dirty="0" smtClean="0"/>
          </a:p>
          <a:p>
            <a:pPr algn="just"/>
            <a:endParaRPr lang="es-CO" sz="1600" dirty="0"/>
          </a:p>
          <a:p>
            <a:pPr algn="just"/>
            <a:endParaRPr lang="es-CO" sz="1600" dirty="0" smtClean="0"/>
          </a:p>
          <a:p>
            <a:pPr algn="just"/>
            <a:endParaRPr lang="es-CO" sz="1600" dirty="0"/>
          </a:p>
          <a:p>
            <a:pPr>
              <a:lnSpc>
                <a:spcPct val="150000"/>
              </a:lnSpc>
            </a:pPr>
            <a:r>
              <a:rPr lang="es-CO" sz="1600" dirty="0">
                <a:solidFill>
                  <a:srgbClr val="FF0000"/>
                </a:solidFill>
              </a:rPr>
              <a:t>Nota : Pendiente el envío del formato con las sugerencias presentadas.</a:t>
            </a:r>
          </a:p>
        </p:txBody>
      </p:sp>
    </p:spTree>
    <p:extLst>
      <p:ext uri="{BB962C8B-B14F-4D97-AF65-F5344CB8AC3E}">
        <p14:creationId xmlns:p14="http://schemas.microsoft.com/office/powerpoint/2010/main" val="584654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9"/>
          <p:cNvSpPr txBox="1">
            <a:spLocks noChangeArrowheads="1"/>
          </p:cNvSpPr>
          <p:nvPr/>
        </p:nvSpPr>
        <p:spPr bwMode="auto">
          <a:xfrm>
            <a:off x="0" y="87313"/>
            <a:ext cx="68373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ES" sz="2000" b="1" dirty="0">
                <a:solidFill>
                  <a:schemeClr val="bg1"/>
                </a:solidFill>
              </a:rPr>
              <a:t>Compromisos adquiridos en </a:t>
            </a:r>
            <a:r>
              <a:rPr lang="es-ES" sz="2000" b="1" dirty="0" smtClean="0">
                <a:solidFill>
                  <a:schemeClr val="bg1"/>
                </a:solidFill>
              </a:rPr>
              <a:t>la </a:t>
            </a:r>
            <a:endParaRPr lang="es-ES" sz="2000" b="1" dirty="0">
              <a:solidFill>
                <a:schemeClr val="bg1"/>
              </a:solidFill>
            </a:endParaRPr>
          </a:p>
          <a:p>
            <a:pPr algn="ctr"/>
            <a:r>
              <a:rPr lang="es-ES" sz="2000" b="1" dirty="0">
                <a:solidFill>
                  <a:schemeClr val="bg1"/>
                </a:solidFill>
              </a:rPr>
              <a:t>MP 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CO" sz="2000" b="1" dirty="0" smtClean="0">
                <a:solidFill>
                  <a:schemeClr val="bg1"/>
                </a:solidFill>
              </a:rPr>
              <a:t>del Municipio </a:t>
            </a:r>
            <a:r>
              <a:rPr lang="es-CO" sz="2000" b="1" dirty="0">
                <a:solidFill>
                  <a:schemeClr val="bg1"/>
                </a:solidFill>
              </a:rPr>
              <a:t>del  El </a:t>
            </a:r>
            <a:r>
              <a:rPr lang="es-CO" sz="2000" b="1" dirty="0" smtClean="0">
                <a:solidFill>
                  <a:schemeClr val="bg1"/>
                </a:solidFill>
              </a:rPr>
              <a:t>Cocuy  </a:t>
            </a:r>
            <a:endParaRPr lang="es-CO" sz="2000" b="1" dirty="0">
              <a:solidFill>
                <a:schemeClr val="bg1"/>
              </a:solidFill>
            </a:endParaRPr>
          </a:p>
          <a:p>
            <a:pPr algn="ctr"/>
            <a:r>
              <a:rPr lang="es-CO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</a:rPr>
              <a:t>durante </a:t>
            </a:r>
            <a:r>
              <a:rPr lang="es-ES" sz="2000" b="1" dirty="0">
                <a:solidFill>
                  <a:schemeClr val="bg1"/>
                </a:solidFill>
              </a:rPr>
              <a:t>el 2015 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04716" y="1134820"/>
            <a:ext cx="852985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 u="sng" dirty="0"/>
              <a:t>De la MP del Municipio </a:t>
            </a:r>
            <a:r>
              <a:rPr lang="es-CO" sz="1600" b="1" u="sng" dirty="0" smtClean="0"/>
              <a:t>del  Cocuy </a:t>
            </a:r>
            <a:r>
              <a:rPr lang="es-CO" sz="1600" b="1" u="sng" dirty="0"/>
              <a:t>del CZ. El </a:t>
            </a:r>
            <a:r>
              <a:rPr lang="es-CO" sz="1600" b="1" u="sng" dirty="0" smtClean="0"/>
              <a:t>Cocuy </a:t>
            </a:r>
            <a:r>
              <a:rPr lang="es-CO" sz="1600" b="1" dirty="0" smtClean="0"/>
              <a:t>realizada </a:t>
            </a:r>
            <a:r>
              <a:rPr lang="es-CO" sz="1600" b="1" dirty="0"/>
              <a:t>el </a:t>
            </a:r>
            <a:r>
              <a:rPr lang="es-CO" sz="1600" b="1" dirty="0" smtClean="0"/>
              <a:t>13 de Noviembre  </a:t>
            </a:r>
            <a:r>
              <a:rPr lang="es-CO" sz="1600" dirty="0" smtClean="0"/>
              <a:t>los </a:t>
            </a:r>
            <a:r>
              <a:rPr lang="es-CO" sz="1600" dirty="0"/>
              <a:t>siguientes fueron los compromisos </a:t>
            </a:r>
            <a:r>
              <a:rPr lang="es-CO" sz="1600" dirty="0" smtClean="0"/>
              <a:t>adquiridos :</a:t>
            </a:r>
          </a:p>
          <a:p>
            <a:pPr algn="just"/>
            <a:endParaRPr lang="es-CO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/>
              <a:t>Motivar la participación de los alcaldes, y Comisarios a estos espacios.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/>
              <a:t>Diseñar </a:t>
            </a:r>
            <a:r>
              <a:rPr lang="es-CO" sz="1600" dirty="0"/>
              <a:t>una estrategia que garantice la presencia de otros actores del SNBF y la presencia de autoridades en éstos espacios.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/>
              <a:t>Garantizar </a:t>
            </a:r>
            <a:r>
              <a:rPr lang="es-CO" sz="1600" dirty="0"/>
              <a:t>la participación de los beneficiarios de los programas.</a:t>
            </a:r>
          </a:p>
          <a:p>
            <a:pPr algn="just"/>
            <a:endParaRPr lang="es-CO" sz="1600" b="1" dirty="0"/>
          </a:p>
          <a:p>
            <a:r>
              <a:rPr lang="es-CO" sz="1600" dirty="0">
                <a:solidFill>
                  <a:srgbClr val="000000"/>
                </a:solidFill>
                <a:latin typeface="Arial"/>
              </a:rPr>
              <a:t>	</a:t>
            </a:r>
            <a:endParaRPr lang="es-CO" sz="1100" b="1" dirty="0" smtClean="0"/>
          </a:p>
          <a:p>
            <a:pPr algn="just"/>
            <a:endParaRPr lang="es-CO" sz="11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584654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9"/>
          <p:cNvSpPr txBox="1">
            <a:spLocks noChangeArrowheads="1"/>
          </p:cNvSpPr>
          <p:nvPr/>
        </p:nvSpPr>
        <p:spPr bwMode="auto">
          <a:xfrm>
            <a:off x="0" y="87313"/>
            <a:ext cx="68373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ES" sz="2000" b="1" dirty="0">
                <a:solidFill>
                  <a:schemeClr val="bg1"/>
                </a:solidFill>
              </a:rPr>
              <a:t>Compromisos adquiridos en </a:t>
            </a:r>
            <a:r>
              <a:rPr lang="es-ES" sz="2000" b="1" dirty="0" smtClean="0">
                <a:solidFill>
                  <a:schemeClr val="bg1"/>
                </a:solidFill>
              </a:rPr>
              <a:t>la </a:t>
            </a:r>
            <a:endParaRPr lang="es-ES" sz="2000" b="1" dirty="0">
              <a:solidFill>
                <a:schemeClr val="bg1"/>
              </a:solidFill>
            </a:endParaRPr>
          </a:p>
          <a:p>
            <a:pPr algn="ctr"/>
            <a:r>
              <a:rPr lang="es-CO" sz="2000" b="1" dirty="0" smtClean="0">
                <a:solidFill>
                  <a:schemeClr val="bg1"/>
                </a:solidFill>
              </a:rPr>
              <a:t>RPC de la Regional Boyacá </a:t>
            </a:r>
            <a:r>
              <a:rPr lang="es-ES" sz="2000" b="1" dirty="0" smtClean="0">
                <a:solidFill>
                  <a:schemeClr val="bg1"/>
                </a:solidFill>
              </a:rPr>
              <a:t>durante </a:t>
            </a:r>
            <a:r>
              <a:rPr lang="es-ES" sz="2000" b="1" dirty="0">
                <a:solidFill>
                  <a:schemeClr val="bg1"/>
                </a:solidFill>
              </a:rPr>
              <a:t>el 2015 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04716" y="1064525"/>
            <a:ext cx="85298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 u="sng" dirty="0"/>
              <a:t>De la </a:t>
            </a:r>
            <a:r>
              <a:rPr lang="es-CO" sz="1600" b="1" u="sng" dirty="0" smtClean="0"/>
              <a:t>RPC de la Regional Boyacá  </a:t>
            </a:r>
            <a:r>
              <a:rPr lang="es-CO" sz="1600" dirty="0" smtClean="0">
                <a:solidFill>
                  <a:srgbClr val="FF0000"/>
                </a:solidFill>
              </a:rPr>
              <a:t>No compartieron reportes  ni evidencias </a:t>
            </a:r>
            <a:endParaRPr lang="es-CO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31753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59558" y="280472"/>
            <a:ext cx="2047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dirty="0">
                <a:solidFill>
                  <a:schemeClr val="bg1"/>
                </a:solidFill>
              </a:rPr>
              <a:t>  </a:t>
            </a:r>
            <a:r>
              <a:rPr lang="es-CO" b="1" dirty="0" smtClean="0">
                <a:solidFill>
                  <a:schemeClr val="bg1"/>
                </a:solidFill>
              </a:rPr>
              <a:t>Dificultades </a:t>
            </a:r>
            <a:r>
              <a:rPr lang="es-CO" b="1" dirty="0">
                <a:solidFill>
                  <a:schemeClr val="bg1"/>
                </a:solidFill>
              </a:rPr>
              <a:t>: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23081" y="1405719"/>
            <a:ext cx="801123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No se entregan los reportes en los tiempos asignados para este proceso.</a:t>
            </a:r>
          </a:p>
          <a:p>
            <a:pPr marL="171450" lvl="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Faltó el reporte de la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RPC de la Regional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Faltó diligenciar el 75 % de los formatos de compromisos.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No se garantiza que se este realizando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control y solución a los problemas  identificados por las comunidades.</a:t>
            </a:r>
          </a:p>
          <a:p>
            <a:pPr marL="171450" lvl="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No se presentó una estadística de avances  de compromisos adquiridos en las MP.</a:t>
            </a:r>
          </a:p>
          <a:p>
            <a:pPr marL="171450" lvl="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No compartieron los aportes de la evaluación de esta meta.</a:t>
            </a:r>
          </a:p>
        </p:txBody>
      </p:sp>
    </p:spTree>
    <p:extLst>
      <p:ext uri="{BB962C8B-B14F-4D97-AF65-F5344CB8AC3E}">
        <p14:creationId xmlns:p14="http://schemas.microsoft.com/office/powerpoint/2010/main" val="3889667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0250" y="1102578"/>
            <a:ext cx="82978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sz="1600" dirty="0"/>
              <a:t>       </a:t>
            </a:r>
          </a:p>
          <a:p>
            <a:pPr algn="just"/>
            <a:endParaRPr lang="es-CO" sz="1600" dirty="0"/>
          </a:p>
        </p:txBody>
      </p:sp>
      <p:sp>
        <p:nvSpPr>
          <p:cNvPr id="3" name="2 Rectángulo"/>
          <p:cNvSpPr/>
          <p:nvPr/>
        </p:nvSpPr>
        <p:spPr>
          <a:xfrm>
            <a:off x="715280" y="280472"/>
            <a:ext cx="3345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b="1" dirty="0" smtClean="0">
                <a:solidFill>
                  <a:schemeClr val="bg1"/>
                </a:solidFill>
              </a:rPr>
              <a:t>Logros de esta </a:t>
            </a:r>
            <a:r>
              <a:rPr lang="es-CO" b="1" dirty="0">
                <a:solidFill>
                  <a:schemeClr val="bg1"/>
                </a:solidFill>
              </a:rPr>
              <a:t> </a:t>
            </a:r>
            <a:r>
              <a:rPr lang="es-CO" b="1" dirty="0" smtClean="0">
                <a:solidFill>
                  <a:schemeClr val="bg1"/>
                </a:solidFill>
              </a:rPr>
              <a:t>Meta   en Boyacá 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945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9"/>
          <p:cNvSpPr txBox="1">
            <a:spLocks noChangeArrowheads="1"/>
          </p:cNvSpPr>
          <p:nvPr/>
        </p:nvSpPr>
        <p:spPr bwMode="auto">
          <a:xfrm>
            <a:off x="98212" y="87313"/>
            <a:ext cx="68373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O" b="1" dirty="0" smtClean="0">
                <a:solidFill>
                  <a:schemeClr val="bg1"/>
                </a:solidFill>
              </a:rPr>
              <a:t>Avances de la meta de Rendición </a:t>
            </a:r>
            <a:r>
              <a:rPr lang="es-CO" b="1" dirty="0">
                <a:solidFill>
                  <a:schemeClr val="bg1"/>
                </a:solidFill>
              </a:rPr>
              <a:t>de Cuentas y Mesas Públicas Regional </a:t>
            </a:r>
            <a:r>
              <a:rPr lang="es-CO" b="1" dirty="0" smtClean="0">
                <a:solidFill>
                  <a:schemeClr val="bg1"/>
                </a:solidFill>
              </a:rPr>
              <a:t>Boyacá2015 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3" name="5 Marcador de contenido"/>
          <p:cNvSpPr txBox="1">
            <a:spLocks/>
          </p:cNvSpPr>
          <p:nvPr/>
        </p:nvSpPr>
        <p:spPr bwMode="auto">
          <a:xfrm>
            <a:off x="214282" y="914122"/>
            <a:ext cx="864399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endParaRPr lang="es-CO" altLang="es-CO" sz="1200" dirty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es-CO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La  Regional Boyacá en el 2015 programó y realizó  1 evento de Rendición de cuentas y 12 mesas publicas.</a:t>
            </a: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endParaRPr lang="es-CO" altLang="es-CO" sz="1200" dirty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es-CO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El evento de rendición de cuentas lo realizaron el 11 de diciembre y </a:t>
            </a:r>
            <a:r>
              <a:rPr lang="es-ES" altLang="es-CO" sz="1200" dirty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participaron un total de </a:t>
            </a:r>
            <a:r>
              <a:rPr lang="es-ES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  personas  </a:t>
            </a:r>
            <a:r>
              <a:rPr lang="es-ES" altLang="es-CO" sz="1200" dirty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de los cuales  </a:t>
            </a:r>
            <a:r>
              <a:rPr lang="es-ES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  </a:t>
            </a:r>
            <a:r>
              <a:rPr lang="es-ES" altLang="es-CO" sz="1200" dirty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actores representantes de las OG </a:t>
            </a:r>
            <a:r>
              <a:rPr lang="es-ES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  </a:t>
            </a:r>
            <a:r>
              <a:rPr lang="es-ES" altLang="es-CO" sz="1200" dirty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actores de las ONG y  actores que representan a la comunidad y </a:t>
            </a:r>
            <a:r>
              <a:rPr lang="es-ES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 , </a:t>
            </a:r>
            <a:r>
              <a:rPr lang="es-ES" altLang="es-CO" sz="1200" dirty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actores que representan entidades de control social y veedurías </a:t>
            </a:r>
            <a:r>
              <a:rPr lang="es-ES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ciudadanas</a:t>
            </a:r>
            <a:r>
              <a:rPr lang="es-CO" altLang="es-CO" sz="1200" dirty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.</a:t>
            </a:r>
            <a:endParaRPr lang="es-CO" altLang="es-CO" sz="1200" dirty="0" smtClean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endParaRPr lang="es-ES" altLang="es-CO" sz="1200" dirty="0" smtClean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es-CO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Los </a:t>
            </a:r>
            <a:r>
              <a:rPr lang="es-CO" altLang="es-CO" sz="1200" dirty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Centros </a:t>
            </a:r>
            <a:r>
              <a:rPr lang="es-CO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Zonales de la Regional Boyacá realizaron 12  MP  e</a:t>
            </a:r>
            <a:r>
              <a:rPr lang="es-ES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n las mesas publicas participaron un total de 632 participantes de los cuales  138 actores representantes de las OG 491 actores de las ONG y  </a:t>
            </a:r>
            <a:r>
              <a:rPr lang="es-ES" altLang="es-CO" sz="1200" dirty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actores que representan a la comunidad </a:t>
            </a:r>
            <a:r>
              <a:rPr lang="es-ES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y 3 actores que representan entidades de control social y veedurías ciudadanas. </a:t>
            </a: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endParaRPr lang="es-ES" altLang="es-CO" sz="1200" dirty="0" smtClean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es-ES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De 12 MP reportadas, el 17 % de las MP  de la Regional Boyacá se realizaron sobre temas de protección y sus distintas modalidades, el 83 % de las MP sobre  programas y servicios en general. </a:t>
            </a: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endParaRPr lang="es-ES" altLang="es-CO" sz="1200" dirty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es-ES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El </a:t>
            </a:r>
            <a:r>
              <a:rPr lang="es-ES" altLang="es-CO" sz="1200" dirty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porcentaje de ejecución </a:t>
            </a:r>
            <a:r>
              <a:rPr lang="es-ES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total de la Regional Boyacá  a la fecha es del </a:t>
            </a:r>
            <a:r>
              <a:rPr lang="es-ES" altLang="es-CO" sz="1200" b="1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92 %. </a:t>
            </a:r>
            <a:endParaRPr lang="es-ES" altLang="es-CO" sz="1200" b="1" dirty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endParaRPr lang="es-ES" altLang="es-CO" sz="1200" dirty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es-CO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A la Regional Boyacá se le ha venido insistiendo que tengan en medio físico y magnético todas las evidencias y soportes de estos eventos, los cuales han compartido.</a:t>
            </a: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endParaRPr lang="es-CO" altLang="es-CO" sz="1200" dirty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es-CO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 La Regional Boyacá ha reportado el 46% de las guías de seguimiento a cumplimiento de compromisos y se les recomendó socializarlas en su totalidad  para saber que compromisos están pendientes  y  las respuestas que se le está brindando  a la comunidades en  lo transcurrido del año.</a:t>
            </a: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endParaRPr lang="es-CO" altLang="es-CO" sz="1200" dirty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es-CO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Se les ha solicitado insistentemente garantizar </a:t>
            </a:r>
            <a:r>
              <a:rPr lang="es-CO" altLang="es-CO" sz="1200" dirty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que los  compromisos se cumplan y diligenciar  en este formato las evidencias que efectivamente se </a:t>
            </a:r>
            <a:r>
              <a:rPr lang="es-CO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cumplieron, se les ha recomendado que estos compromisos se deben </a:t>
            </a:r>
            <a:r>
              <a:rPr lang="es-CO" altLang="es-CO" sz="1200" dirty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ver como un proceso  </a:t>
            </a:r>
            <a:r>
              <a:rPr lang="es-CO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de </a:t>
            </a:r>
            <a:r>
              <a:rPr lang="es-CO" altLang="es-CO" sz="1200" dirty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trasparencia del ICBF con la comunidad. </a:t>
            </a:r>
            <a:endParaRPr lang="es-CO" altLang="es-CO" sz="1200" dirty="0" smtClean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endParaRPr lang="es-CO" altLang="es-CO" sz="1200" dirty="0" smtClean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es-CO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Se les solicito para el 30 de noviembre la entrega sistematizada de la encuesta de evaluación de esta meta  y las proyecciones para el 2016. </a:t>
            </a:r>
          </a:p>
          <a:p>
            <a:pPr marL="182563"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endParaRPr lang="es-CO" altLang="es-CO" sz="1200" dirty="0" smtClean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marL="182563" indent="-182563" algn="just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endParaRPr lang="es-ES" altLang="es-CO" sz="1200" dirty="0" smtClean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endParaRPr lang="es-ES" altLang="es-CO" sz="1200" dirty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CO" sz="1200" dirty="0">
              <a:solidFill>
                <a:prstClr val="black"/>
              </a:solidFill>
              <a:latin typeface="Arial" pitchFamily="34" charset="0"/>
              <a:ea typeface="Geneva" charset="0"/>
              <a:cs typeface="Arial" pitchFamily="34" charset="0"/>
            </a:endParaRPr>
          </a:p>
          <a:p>
            <a:pPr marL="457200" indent="-457200" algn="just" defTabSz="457200" fontAlgn="base">
              <a:lnSpc>
                <a:spcPct val="114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s-CO" sz="1200" dirty="0">
                <a:solidFill>
                  <a:prstClr val="black"/>
                </a:solidFill>
                <a:latin typeface="Arial" pitchFamily="34" charset="0"/>
                <a:ea typeface="Geneva" charset="0"/>
                <a:cs typeface="Arial" pitchFamily="34" charset="0"/>
              </a:rPr>
              <a:t>  </a:t>
            </a:r>
            <a:endParaRPr lang="es-CO" sz="1200" b="1" dirty="0">
              <a:solidFill>
                <a:prstClr val="black"/>
              </a:solidFill>
              <a:latin typeface="Arial" pitchFamily="34" charset="0"/>
              <a:ea typeface="Geneva" charset="0"/>
              <a:cs typeface="Arial" pitchFamily="34" charset="0"/>
            </a:endParaRPr>
          </a:p>
          <a:p>
            <a:pPr marL="457200" indent="-457200" algn="just" defTabSz="457200" fontAlgn="base">
              <a:lnSpc>
                <a:spcPct val="114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s-CO" sz="1200" b="1" dirty="0">
                <a:solidFill>
                  <a:prstClr val="black"/>
                </a:solidFill>
                <a:latin typeface="Arial" pitchFamily="34" charset="0"/>
                <a:ea typeface="Geneva" charset="0"/>
                <a:cs typeface="Arial" pitchFamily="34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3946575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9"/>
          <p:cNvSpPr txBox="1">
            <a:spLocks noChangeArrowheads="1"/>
          </p:cNvSpPr>
          <p:nvPr/>
        </p:nvSpPr>
        <p:spPr bwMode="auto">
          <a:xfrm>
            <a:off x="163773" y="248726"/>
            <a:ext cx="70720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CO" b="1" dirty="0" smtClean="0">
                <a:solidFill>
                  <a:schemeClr val="bg1"/>
                </a:solidFill>
              </a:rPr>
              <a:t>Proyecciones de la Regional  Boyacá   </a:t>
            </a:r>
            <a:r>
              <a:rPr lang="es-ES" b="1" dirty="0" smtClean="0">
                <a:solidFill>
                  <a:schemeClr val="bg1"/>
                </a:solidFill>
              </a:rPr>
              <a:t>2016 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41194" y="1678675"/>
            <a:ext cx="8325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600" dirty="0"/>
              <a:t> </a:t>
            </a:r>
            <a:endParaRPr lang="es-CO" sz="1600" dirty="0" smtClean="0"/>
          </a:p>
        </p:txBody>
      </p:sp>
    </p:spTree>
    <p:extLst>
      <p:ext uri="{BB962C8B-B14F-4D97-AF65-F5344CB8AC3E}">
        <p14:creationId xmlns:p14="http://schemas.microsoft.com/office/powerpoint/2010/main" val="1929167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13898" y="1132764"/>
            <a:ext cx="848890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Brindar mayor asistencia tecnica a los equipos zonales frente a este proceso.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Respetar la programación de esta meta.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Garantizar que los recursos asignados para el 2015 se les entregue a los Equipos Zonales para que puedan realizar este proceso de una manera más efectiva.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Reconocer y valorar los esfuerzos de los equipos zonales, sugiero que para próximos eventos de rendición de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cuentas, 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un punto de la agenda sea mostrar los  resultados y aportes de las mesas públicas y dar a conocer  como estas apoyan el proceso de cualificación misional del ICBF en los territorios de Boyacá.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endParaRPr lang="es-CO" dirty="0"/>
          </a:p>
        </p:txBody>
      </p:sp>
      <p:sp>
        <p:nvSpPr>
          <p:cNvPr id="3" name="2 CuadroTexto"/>
          <p:cNvSpPr txBox="1"/>
          <p:nvPr/>
        </p:nvSpPr>
        <p:spPr>
          <a:xfrm>
            <a:off x="122830" y="177421"/>
            <a:ext cx="7055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Como proyecciones generales  a  la Boyacá le correspondió  para el 2015 enfatizar en los siguientes aspectos : 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1" y="4840027"/>
            <a:ext cx="6114196" cy="143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CO" sz="3600" dirty="0">
                <a:solidFill>
                  <a:srgbClr val="595959"/>
                </a:solidFill>
              </a:rPr>
              <a:t>Compromisos de las </a:t>
            </a:r>
            <a:r>
              <a:rPr lang="es-CO" sz="3600" dirty="0" smtClean="0">
                <a:solidFill>
                  <a:srgbClr val="595959"/>
                </a:solidFill>
              </a:rPr>
              <a:t>MP y RPC  </a:t>
            </a:r>
            <a:r>
              <a:rPr lang="es-CO" sz="3600" dirty="0">
                <a:solidFill>
                  <a:srgbClr val="595959"/>
                </a:solidFill>
              </a:rPr>
              <a:t>por </a:t>
            </a:r>
            <a:r>
              <a:rPr lang="es-CO" sz="3600" dirty="0" smtClean="0">
                <a:solidFill>
                  <a:srgbClr val="595959"/>
                </a:solidFill>
              </a:rPr>
              <a:t>Cada </a:t>
            </a:r>
            <a:r>
              <a:rPr lang="es-CO" sz="3600" dirty="0">
                <a:solidFill>
                  <a:srgbClr val="595959"/>
                </a:solidFill>
              </a:rPr>
              <a:t>CZ </a:t>
            </a:r>
            <a:r>
              <a:rPr lang="es-CO" sz="3600" dirty="0" smtClean="0">
                <a:solidFill>
                  <a:srgbClr val="595959"/>
                </a:solidFill>
              </a:rPr>
              <a:t> de la Regional Boyacá2015 </a:t>
            </a:r>
            <a:endParaRPr lang="es-ES" sz="36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9"/>
          <p:cNvSpPr txBox="1">
            <a:spLocks noChangeArrowheads="1"/>
          </p:cNvSpPr>
          <p:nvPr/>
        </p:nvSpPr>
        <p:spPr bwMode="auto">
          <a:xfrm>
            <a:off x="0" y="87312"/>
            <a:ext cx="70447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" b="1" dirty="0" smtClean="0">
                <a:solidFill>
                  <a:schemeClr val="bg1"/>
                </a:solidFill>
              </a:rPr>
              <a:t>Compromisos adquiridos en la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MP </a:t>
            </a:r>
            <a:r>
              <a:rPr lang="es-CO" b="1" dirty="0" smtClean="0">
                <a:solidFill>
                  <a:schemeClr val="bg1"/>
                </a:solidFill>
              </a:rPr>
              <a:t>del Municipio de Tunja </a:t>
            </a:r>
            <a:r>
              <a:rPr lang="es-ES" b="1" dirty="0" smtClean="0">
                <a:solidFill>
                  <a:schemeClr val="bg1"/>
                </a:solidFill>
              </a:rPr>
              <a:t>durante el 2015 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91069" y="1054786"/>
            <a:ext cx="86390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00" b="1" u="sng" dirty="0" smtClean="0"/>
              <a:t>De la MP  del Municipio de Tunja  del CZ Tunja 1   </a:t>
            </a:r>
            <a:r>
              <a:rPr lang="es-CO" sz="1700" dirty="0" smtClean="0"/>
              <a:t>realizada el 26 de junio de 2015 se sugirió </a:t>
            </a:r>
            <a:r>
              <a:rPr lang="es-CO" sz="1600" dirty="0" smtClean="0"/>
              <a:t>diligenciar </a:t>
            </a:r>
            <a:r>
              <a:rPr lang="es-CO" sz="1600" dirty="0"/>
              <a:t>en el formato 3 y hacer seguimiento al cumplimiento  los siguientes  compromisos adquiridos en la MP de Tunja:</a:t>
            </a:r>
          </a:p>
          <a:p>
            <a:r>
              <a:rPr lang="es-CO" sz="1600" dirty="0"/>
              <a:t> 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Verificar que se diligencien los formatos de control actualizados de entrega de bienestarina.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Verificar que se haga un inventario de alimentos de alto valor nutricional y que se diligencie un formato por cada sabor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Verificar que se reporte a los CZ antes del día 18 de cada mes, los formatos de control de entrega a unidades ejecutoras y a beneficiarios.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Verificar que para el programa PAE se entregue Bienestarina MAS y  los programas de primera infancia se entregue bienestarina saborizada.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Verificar que en las unidades de atención se haga énfasis en el cuidado especial de la bienestarina. </a:t>
            </a:r>
            <a:endParaRPr lang="es-CO" sz="16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O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CO" sz="1600" dirty="0" smtClean="0">
                <a:solidFill>
                  <a:srgbClr val="FF0000"/>
                </a:solidFill>
              </a:rPr>
              <a:t>Pendiente de entregar el formato de compromisos con las sugerencias presentadas.</a:t>
            </a:r>
            <a:r>
              <a:rPr lang="es-CO" sz="1600" dirty="0">
                <a:solidFill>
                  <a:srgbClr val="FF0000"/>
                </a:solidFill>
              </a:rPr>
              <a:t>    </a:t>
            </a:r>
            <a:r>
              <a:rPr lang="es-CO" sz="1600" dirty="0"/>
              <a:t>    </a:t>
            </a:r>
            <a:endParaRPr lang="es-CO" sz="1700" dirty="0" smtClean="0"/>
          </a:p>
          <a:p>
            <a:endParaRPr lang="es-CO" sz="1700" dirty="0"/>
          </a:p>
        </p:txBody>
      </p:sp>
    </p:spTree>
    <p:extLst>
      <p:ext uri="{BB962C8B-B14F-4D97-AF65-F5344CB8AC3E}">
        <p14:creationId xmlns:p14="http://schemas.microsoft.com/office/powerpoint/2010/main" val="435979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9"/>
          <p:cNvSpPr txBox="1">
            <a:spLocks noChangeArrowheads="1"/>
          </p:cNvSpPr>
          <p:nvPr/>
        </p:nvSpPr>
        <p:spPr bwMode="auto">
          <a:xfrm>
            <a:off x="398463" y="87313"/>
            <a:ext cx="68373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" b="1" dirty="0">
                <a:solidFill>
                  <a:schemeClr val="bg1"/>
                </a:solidFill>
              </a:rPr>
              <a:t>Compromisos adquiridos en </a:t>
            </a:r>
            <a:r>
              <a:rPr lang="es-ES" b="1" dirty="0" smtClean="0">
                <a:solidFill>
                  <a:schemeClr val="bg1"/>
                </a:solidFill>
              </a:rPr>
              <a:t>la   MP </a:t>
            </a:r>
            <a:r>
              <a:rPr lang="es-CO" b="1" dirty="0" smtClean="0">
                <a:solidFill>
                  <a:schemeClr val="bg1"/>
                </a:solidFill>
              </a:rPr>
              <a:t>del Municipio</a:t>
            </a:r>
          </a:p>
          <a:p>
            <a:r>
              <a:rPr lang="es-CO" b="1" dirty="0" smtClean="0">
                <a:solidFill>
                  <a:schemeClr val="bg1"/>
                </a:solidFill>
              </a:rPr>
              <a:t> </a:t>
            </a:r>
            <a:r>
              <a:rPr lang="es-CO" b="1" dirty="0">
                <a:solidFill>
                  <a:schemeClr val="bg1"/>
                </a:solidFill>
              </a:rPr>
              <a:t>de </a:t>
            </a:r>
            <a:r>
              <a:rPr lang="es-CO" b="1" dirty="0" smtClean="0">
                <a:solidFill>
                  <a:schemeClr val="bg1"/>
                </a:solidFill>
              </a:rPr>
              <a:t>Chiquinquirá  </a:t>
            </a:r>
            <a:r>
              <a:rPr lang="es-ES" b="1" dirty="0" smtClean="0">
                <a:solidFill>
                  <a:schemeClr val="bg1"/>
                </a:solidFill>
              </a:rPr>
              <a:t>durante </a:t>
            </a:r>
            <a:r>
              <a:rPr lang="es-ES" b="1" dirty="0">
                <a:solidFill>
                  <a:schemeClr val="bg1"/>
                </a:solidFill>
              </a:rPr>
              <a:t>el 2015 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98462" y="1282890"/>
            <a:ext cx="8390695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u="sng" dirty="0" smtClean="0"/>
              <a:t>De la MP del Municipio de Chiquinquirá,  </a:t>
            </a:r>
            <a:r>
              <a:rPr lang="es-CO" b="1" u="sng" dirty="0"/>
              <a:t>CZ. Chiquinquirá</a:t>
            </a:r>
            <a:r>
              <a:rPr lang="es-CO" b="1" u="sng" dirty="0" smtClean="0"/>
              <a:t>, </a:t>
            </a:r>
            <a:r>
              <a:rPr lang="es-CO" b="1" dirty="0" smtClean="0"/>
              <a:t>realizada el 19  de junio  </a:t>
            </a:r>
            <a:r>
              <a:rPr lang="es-CO" dirty="0" smtClean="0"/>
              <a:t>y revisando </a:t>
            </a:r>
            <a:r>
              <a:rPr lang="es-CO" dirty="0"/>
              <a:t>el acta los siguientes fueron los compromisos </a:t>
            </a:r>
            <a:r>
              <a:rPr lang="es-CO" dirty="0" smtClean="0"/>
              <a:t>adquiridos:</a:t>
            </a:r>
          </a:p>
          <a:p>
            <a:endParaRPr lang="es-CO" dirty="0"/>
          </a:p>
          <a:p>
            <a:pPr lvl="0"/>
            <a:endParaRPr lang="es-CO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700" dirty="0" smtClean="0"/>
              <a:t>Verificar </a:t>
            </a:r>
            <a:r>
              <a:rPr lang="es-CO" sz="1700" dirty="0"/>
              <a:t>que se realicen en coordinación con Alcaldía e instituciones educativas y el ICBF  actividades preventivas y formativas orientadas a  presentar alternativas frente al tiempo libre de los adolescentes y jóvenes para aprovechar ese potencial humano en procesos de organización social   y transformación comunitaria, evitando acciones punitivas y de persecución.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1829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9"/>
          <p:cNvSpPr txBox="1">
            <a:spLocks noChangeArrowheads="1"/>
          </p:cNvSpPr>
          <p:nvPr/>
        </p:nvSpPr>
        <p:spPr bwMode="auto">
          <a:xfrm>
            <a:off x="398463" y="87313"/>
            <a:ext cx="68373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" b="1" dirty="0">
                <a:solidFill>
                  <a:schemeClr val="bg1"/>
                </a:solidFill>
              </a:rPr>
              <a:t>Compromisos adquiridos en la  MP 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CO" b="1" dirty="0" smtClean="0">
                <a:solidFill>
                  <a:schemeClr val="bg1"/>
                </a:solidFill>
              </a:rPr>
              <a:t>del Municipio </a:t>
            </a:r>
            <a:r>
              <a:rPr lang="es-CO" b="1" dirty="0">
                <a:solidFill>
                  <a:schemeClr val="bg1"/>
                </a:solidFill>
              </a:rPr>
              <a:t>de </a:t>
            </a:r>
            <a:r>
              <a:rPr lang="es-CO" b="1" dirty="0" smtClean="0">
                <a:solidFill>
                  <a:schemeClr val="bg1"/>
                </a:solidFill>
              </a:rPr>
              <a:t>Moniquirá  </a:t>
            </a:r>
            <a:r>
              <a:rPr lang="es-ES" b="1" dirty="0" smtClean="0">
                <a:solidFill>
                  <a:schemeClr val="bg1"/>
                </a:solidFill>
              </a:rPr>
              <a:t>durante </a:t>
            </a:r>
            <a:r>
              <a:rPr lang="es-ES" b="1" dirty="0">
                <a:solidFill>
                  <a:schemeClr val="bg1"/>
                </a:solidFill>
              </a:rPr>
              <a:t>el 2015 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45660" y="1091821"/>
            <a:ext cx="8325134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u="sng" dirty="0"/>
              <a:t>De la </a:t>
            </a:r>
            <a:r>
              <a:rPr lang="es-CO" b="1" u="sng" dirty="0" smtClean="0"/>
              <a:t>MP Moniquirá,  </a:t>
            </a:r>
            <a:r>
              <a:rPr lang="es-CO" b="1" u="sng" dirty="0"/>
              <a:t>CZ. Moniquirá</a:t>
            </a:r>
            <a:r>
              <a:rPr lang="es-CO" b="1" u="sng" dirty="0" smtClean="0"/>
              <a:t>,  </a:t>
            </a:r>
            <a:r>
              <a:rPr lang="es-CO" b="1" u="sng" dirty="0"/>
              <a:t>realizada el </a:t>
            </a:r>
            <a:r>
              <a:rPr lang="es-CO" b="1" u="sng" dirty="0" smtClean="0"/>
              <a:t>10 de julio  </a:t>
            </a:r>
            <a:r>
              <a:rPr lang="es-CO" b="1" dirty="0" smtClean="0"/>
              <a:t>y revisando el acta  se sugirió</a:t>
            </a:r>
            <a:r>
              <a:rPr lang="es-CO" b="1" dirty="0"/>
              <a:t>: 	</a:t>
            </a:r>
            <a:endParaRPr lang="es-CO" dirty="0"/>
          </a:p>
          <a:p>
            <a:endParaRPr lang="es-CO" dirty="0" smtClean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Verificar que todos los agentes educativos asuman la  responsabilidad de tomar el peso y la talla de los niños y niñas de forma adecuada.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Verificar que los padres de familia lleven  los documentos exigidos por el ICBF al hogar comunitario y realizar auditoria de verificación..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Hacer seguimiento  a los Hogares comunitarios de manera permanente para verificar la asistencia de los niños y niñas al programa y que se cumplan los objetivos del mismo.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Revisar coberturas y estadísticas para disminuir las concurrencias y dar oportunidad a otros niños en los programas y servicios.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Verificar que los operadores gestionen la consecución de los  equipos antropométricos  y garantizar la confiabilidad de los datos de salud y nutrición.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Hacer seguimiento al programa de hogares comunitarios y verificar además que  las madres comunitarias de las modalidades de atención no cobren cuotas de participación en dinero.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Propender porque la atención a los usuarios que requieran los servicios del ICBF se haga cada vez más  con calidad y calidez.</a:t>
            </a:r>
          </a:p>
          <a:p>
            <a:endParaRPr lang="es-CO" dirty="0"/>
          </a:p>
          <a:p>
            <a:endParaRPr lang="es-CO" b="1" dirty="0" smtClean="0"/>
          </a:p>
          <a:p>
            <a:endParaRPr lang="es-CO" b="1" dirty="0"/>
          </a:p>
          <a:p>
            <a:endParaRPr lang="es-CO" b="1" dirty="0" smtClean="0"/>
          </a:p>
          <a:p>
            <a:endParaRPr lang="es-CO" b="1" dirty="0"/>
          </a:p>
          <a:p>
            <a:r>
              <a:rPr lang="es-CO" b="1" dirty="0" smtClean="0"/>
              <a:t>Nota</a:t>
            </a:r>
            <a:r>
              <a:rPr lang="es-CO" b="1" dirty="0"/>
              <a:t>: </a:t>
            </a:r>
            <a:r>
              <a:rPr lang="es-CO" b="1" dirty="0">
                <a:solidFill>
                  <a:srgbClr val="FF0000"/>
                </a:solidFill>
              </a:rPr>
              <a:t>pendiente de entrega del formato de compromisos, para verificar cumplimiento de los mismos.</a:t>
            </a:r>
            <a:endParaRPr lang="es-CO" dirty="0">
              <a:solidFill>
                <a:srgbClr val="FF0000"/>
              </a:solidFill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48290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9"/>
          <p:cNvSpPr txBox="1">
            <a:spLocks noChangeArrowheads="1"/>
          </p:cNvSpPr>
          <p:nvPr/>
        </p:nvSpPr>
        <p:spPr bwMode="auto">
          <a:xfrm>
            <a:off x="0" y="87313"/>
            <a:ext cx="68373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ES" sz="2000" b="1" dirty="0">
                <a:solidFill>
                  <a:schemeClr val="bg1"/>
                </a:solidFill>
              </a:rPr>
              <a:t>Compromisos adquiridos en </a:t>
            </a:r>
            <a:r>
              <a:rPr lang="es-ES" sz="2000" b="1" dirty="0" smtClean="0">
                <a:solidFill>
                  <a:schemeClr val="bg1"/>
                </a:solidFill>
              </a:rPr>
              <a:t>la  MP  </a:t>
            </a:r>
            <a:r>
              <a:rPr lang="es-CO" sz="2000" b="1" dirty="0" smtClean="0">
                <a:solidFill>
                  <a:schemeClr val="bg1"/>
                </a:solidFill>
              </a:rPr>
              <a:t>del Municipio Soatá</a:t>
            </a:r>
          </a:p>
          <a:p>
            <a:pPr algn="ctr"/>
            <a:r>
              <a:rPr lang="es-CO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</a:rPr>
              <a:t>durante </a:t>
            </a:r>
            <a:r>
              <a:rPr lang="es-ES" sz="2000" b="1" dirty="0">
                <a:solidFill>
                  <a:schemeClr val="bg1"/>
                </a:solidFill>
              </a:rPr>
              <a:t>el 2015 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04716" y="1064525"/>
            <a:ext cx="852985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 u="sng" dirty="0"/>
              <a:t>De la MP del Municipio </a:t>
            </a:r>
            <a:r>
              <a:rPr lang="es-CO" sz="1600" b="1" u="sng" dirty="0" smtClean="0"/>
              <a:t>Soatá </a:t>
            </a:r>
            <a:r>
              <a:rPr lang="pt-BR" sz="1600" b="1" dirty="0"/>
              <a:t>CZ. Soatá </a:t>
            </a:r>
            <a:r>
              <a:rPr lang="es-CO" sz="1600" b="1" dirty="0" smtClean="0"/>
              <a:t>realizada </a:t>
            </a:r>
            <a:r>
              <a:rPr lang="es-CO" sz="1600" b="1" dirty="0"/>
              <a:t>el </a:t>
            </a:r>
            <a:r>
              <a:rPr lang="es-CO" sz="1600" b="1" dirty="0" smtClean="0"/>
              <a:t>12 de agosto  </a:t>
            </a:r>
            <a:r>
              <a:rPr lang="es-CO" sz="1600" dirty="0" smtClean="0"/>
              <a:t>los </a:t>
            </a:r>
            <a:r>
              <a:rPr lang="es-CO" sz="1600" dirty="0"/>
              <a:t>siguientes fueron los compromisos </a:t>
            </a:r>
            <a:r>
              <a:rPr lang="es-CO" sz="1600" dirty="0" smtClean="0"/>
              <a:t>adquiridos :</a:t>
            </a:r>
            <a:endParaRPr lang="es-CO" sz="1600" b="1" dirty="0" smtClean="0"/>
          </a:p>
          <a:p>
            <a:pPr algn="just"/>
            <a:endParaRPr lang="es-CO" sz="1600" b="1" dirty="0" smtClean="0"/>
          </a:p>
          <a:p>
            <a:pPr algn="just"/>
            <a:endParaRPr lang="es-CO" sz="1600" b="1" dirty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Verificar que se divulgue en medios masivos de comunicación sobre los avances, bondades y proyecciones de los  programas ICBF.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Verificar que se solicite  a las Cogestoras de Familias con Bienestar para realizar observaciones frente a las familias focalizadas para el programa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Hacer seguimiento para que se garantice la permanencia de  los niños al CDI no solo para  no afectar cobertura, si no garantizar el desarrollo integral  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Verificar que se hagan los estudios respectivos sobre los  nuevos casos de Niños, niñas, adolescentes con discapacidad para dar oportunidad de ingresar al programa de Hogares Gestores.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O" sz="1100" b="1" dirty="0" smtClean="0"/>
          </a:p>
          <a:p>
            <a:pPr algn="just"/>
            <a:endParaRPr lang="es-CO" sz="1100" b="1" dirty="0"/>
          </a:p>
          <a:p>
            <a:pPr algn="just"/>
            <a:endParaRPr lang="es-CO" sz="14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838131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9"/>
          <p:cNvSpPr txBox="1">
            <a:spLocks noChangeArrowheads="1"/>
          </p:cNvSpPr>
          <p:nvPr/>
        </p:nvSpPr>
        <p:spPr bwMode="auto">
          <a:xfrm>
            <a:off x="150125" y="87313"/>
            <a:ext cx="7085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</a:rPr>
              <a:t>Compromisos adquiridos en </a:t>
            </a:r>
            <a:r>
              <a:rPr lang="es-ES" sz="2000" b="1" dirty="0" smtClean="0">
                <a:solidFill>
                  <a:schemeClr val="bg1"/>
                </a:solidFill>
              </a:rPr>
              <a:t>la  MP  </a:t>
            </a:r>
            <a:r>
              <a:rPr lang="es-CO" sz="2000" b="1" dirty="0" smtClean="0">
                <a:solidFill>
                  <a:schemeClr val="bg1"/>
                </a:solidFill>
              </a:rPr>
              <a:t>del Municipio de </a:t>
            </a:r>
          </a:p>
          <a:p>
            <a:r>
              <a:rPr lang="es-CO" sz="2000" b="1" dirty="0" smtClean="0">
                <a:solidFill>
                  <a:schemeClr val="bg1"/>
                </a:solidFill>
              </a:rPr>
              <a:t> Miraflores </a:t>
            </a:r>
            <a:r>
              <a:rPr lang="es-ES" sz="2000" b="1" dirty="0" smtClean="0">
                <a:solidFill>
                  <a:schemeClr val="bg1"/>
                </a:solidFill>
              </a:rPr>
              <a:t>durante </a:t>
            </a:r>
            <a:r>
              <a:rPr lang="es-ES" sz="2000" b="1" dirty="0">
                <a:solidFill>
                  <a:schemeClr val="bg1"/>
                </a:solidFill>
              </a:rPr>
              <a:t>el 2015 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50124" y="1297254"/>
            <a:ext cx="8625385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b="1" u="sng" dirty="0"/>
              <a:t>De la MP </a:t>
            </a:r>
            <a:r>
              <a:rPr lang="es-CO" b="1" u="sng" dirty="0" smtClean="0"/>
              <a:t>del Municipio de Miraflores del </a:t>
            </a:r>
            <a:r>
              <a:rPr lang="es-CO" b="1" u="sng" dirty="0"/>
              <a:t>CZ. </a:t>
            </a:r>
            <a:r>
              <a:rPr lang="es-CO" b="1" u="sng" dirty="0" smtClean="0"/>
              <a:t>Miraflores </a:t>
            </a:r>
            <a:r>
              <a:rPr lang="es-CO" b="1" dirty="0" smtClean="0"/>
              <a:t>realizada </a:t>
            </a:r>
            <a:r>
              <a:rPr lang="es-CO" b="1" dirty="0"/>
              <a:t>el </a:t>
            </a:r>
            <a:r>
              <a:rPr lang="es-CO" b="1" dirty="0" smtClean="0"/>
              <a:t>18 de agosto  </a:t>
            </a:r>
            <a:r>
              <a:rPr lang="es-CO" dirty="0"/>
              <a:t>y revisando el acta los siguientes fueron los compromisos adquiridos: 	</a:t>
            </a:r>
            <a:endParaRPr lang="es-CO" dirty="0" smtClean="0"/>
          </a:p>
          <a:p>
            <a:pPr algn="just">
              <a:lnSpc>
                <a:spcPct val="150000"/>
              </a:lnSpc>
            </a:pPr>
            <a:endParaRPr lang="es-CO" dirty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dirty="0"/>
              <a:t>Porque no funciona un CDI en el Municipio de Miraflores ya que es gratuito?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dirty="0"/>
              <a:t>Que se debe hacer para la fijación de la cuota alimentaria a los hijos?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dirty="0"/>
              <a:t>Qué está haciendo el ICBF para prevenir la prostitución infantil y la drogadicción?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dirty="0"/>
              <a:t>Diseñar una estrategia que garantice la presencia de otros actores del SNBF como la presencia de los Alcaldes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dirty="0"/>
              <a:t>Hacer una convocatoria más amplia, para aumentar la asistencia</a:t>
            </a:r>
            <a:r>
              <a:rPr lang="es-CO" dirty="0" smtClean="0"/>
              <a:t>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O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s-CO" dirty="0" smtClean="0">
                <a:solidFill>
                  <a:srgbClr val="FF0000"/>
                </a:solidFill>
              </a:rPr>
              <a:t>Nota: Pendiente entrega del formato de compromisos.</a:t>
            </a:r>
            <a:endParaRPr lang="es-CO" dirty="0">
              <a:solidFill>
                <a:srgbClr val="FF0000"/>
              </a:solidFill>
            </a:endParaRPr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581137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</TotalTime>
  <Words>1237</Words>
  <Application>Microsoft Office PowerPoint</Application>
  <PresentationFormat>Presentación en pantalla (4:3)</PresentationFormat>
  <Paragraphs>194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2" baseType="lpstr"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Jennifer Rocha Murcia</dc:creator>
  <cp:lastModifiedBy>Luis Angel Mora Fuentes</cp:lastModifiedBy>
  <cp:revision>43</cp:revision>
  <dcterms:created xsi:type="dcterms:W3CDTF">2015-01-29T14:27:26Z</dcterms:created>
  <dcterms:modified xsi:type="dcterms:W3CDTF">2016-03-07T16:42:05Z</dcterms:modified>
</cp:coreProperties>
</file>