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58" r:id="rId8"/>
    <p:sldId id="260" r:id="rId9"/>
    <p:sldId id="266" r:id="rId10"/>
    <p:sldId id="264" r:id="rId11"/>
    <p:sldId id="269" r:id="rId12"/>
    <p:sldId id="272" r:id="rId13"/>
    <p:sldId id="273" r:id="rId14"/>
    <p:sldId id="274" r:id="rId15"/>
    <p:sldId id="275" r:id="rId16"/>
    <p:sldId id="276" r:id="rId17"/>
    <p:sldId id="277" r:id="rId18"/>
    <p:sldId id="278" r:id="rId1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18/12/2015</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18/12/2015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18/12/2015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18/12/2015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18/12/2015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18/12/2015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18/12/2015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18/12/2015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18/12/2015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41475"/>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a:solidFill>
                  <a:schemeClr val="bg1"/>
                </a:solidFill>
              </a:rPr>
              <a:t>RENDICION DE CUENTAS Y MESAS PUBLICAS </a:t>
            </a:r>
            <a:endParaRPr lang="es-CO" sz="3200" dirty="0" smtClean="0">
              <a:solidFill>
                <a:schemeClr val="bg1"/>
              </a:solidFill>
            </a:endParaRPr>
          </a:p>
          <a:p>
            <a:pPr algn="ctr"/>
            <a:r>
              <a:rPr lang="es-CO" sz="3200" dirty="0" smtClean="0">
                <a:solidFill>
                  <a:schemeClr val="bg1"/>
                </a:solidFill>
              </a:rPr>
              <a:t>REGIONAL  BOLIVAR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Clemencia   </a:t>
            </a:r>
            <a:r>
              <a:rPr lang="es-ES" b="1" dirty="0">
                <a:solidFill>
                  <a:schemeClr val="bg1"/>
                </a:solidFill>
              </a:rPr>
              <a:t>durante el 2015  </a:t>
            </a:r>
          </a:p>
        </p:txBody>
      </p:sp>
      <p:sp>
        <p:nvSpPr>
          <p:cNvPr id="2" name="1 CuadroTexto"/>
          <p:cNvSpPr txBox="1"/>
          <p:nvPr/>
        </p:nvSpPr>
        <p:spPr>
          <a:xfrm>
            <a:off x="163773" y="1310185"/>
            <a:ext cx="8789158" cy="4847481"/>
          </a:xfrm>
          <a:prstGeom prst="rect">
            <a:avLst/>
          </a:prstGeom>
          <a:noFill/>
        </p:spPr>
        <p:txBody>
          <a:bodyPr wrap="square" rtlCol="0">
            <a:spAutoFit/>
          </a:bodyPr>
          <a:lstStyle/>
          <a:p>
            <a:pPr>
              <a:lnSpc>
                <a:spcPct val="150000"/>
              </a:lnSpc>
            </a:pPr>
            <a:r>
              <a:rPr lang="es-CO" b="1" u="sng" dirty="0"/>
              <a:t>De la MP de </a:t>
            </a:r>
            <a:r>
              <a:rPr lang="es-CO" b="1" u="sng" dirty="0" smtClean="0"/>
              <a:t>Clemencia del CZ </a:t>
            </a:r>
            <a:r>
              <a:rPr lang="es-CO" b="1" u="sng" dirty="0"/>
              <a:t>La V</a:t>
            </a:r>
            <a:r>
              <a:rPr lang="es-CO" b="1" u="sng" dirty="0" smtClean="0"/>
              <a:t>irgen </a:t>
            </a:r>
            <a:r>
              <a:rPr lang="es-CO" b="1" u="sng" dirty="0"/>
              <a:t>y </a:t>
            </a:r>
            <a:r>
              <a:rPr lang="es-CO" b="1" u="sng" dirty="0" smtClean="0"/>
              <a:t>Turístico </a:t>
            </a:r>
            <a:r>
              <a:rPr lang="es-CO" b="1" dirty="0" smtClean="0"/>
              <a:t>realizada </a:t>
            </a:r>
            <a:r>
              <a:rPr lang="es-CO" b="1" dirty="0"/>
              <a:t>el </a:t>
            </a:r>
            <a:r>
              <a:rPr lang="es-CO" b="1" dirty="0" smtClean="0"/>
              <a:t>25 de septiembre  </a:t>
            </a:r>
            <a:r>
              <a:rPr lang="es-CO" dirty="0" smtClean="0"/>
              <a:t>los </a:t>
            </a:r>
            <a:r>
              <a:rPr lang="es-CO" dirty="0"/>
              <a:t>siguientes fueron los compromisos adquiridos: 	</a:t>
            </a:r>
            <a:endParaRPr lang="es-CO" dirty="0" smtClean="0"/>
          </a:p>
          <a:p>
            <a:pPr>
              <a:lnSpc>
                <a:spcPct val="150000"/>
              </a:lnSpc>
            </a:pPr>
            <a:endParaRPr lang="es-CO" dirty="0" smtClean="0"/>
          </a:p>
          <a:p>
            <a:pPr marL="285750" indent="-285750">
              <a:lnSpc>
                <a:spcPct val="150000"/>
              </a:lnSpc>
              <a:buFont typeface="Arial" panose="020B0604020202020204" pitchFamily="34" charset="0"/>
              <a:buChar char="•"/>
            </a:pPr>
            <a:r>
              <a:rPr lang="es-CO" dirty="0" smtClean="0"/>
              <a:t>Promover </a:t>
            </a:r>
            <a:r>
              <a:rPr lang="es-CO" dirty="0"/>
              <a:t>la organización de  veedores del programa Generaciones con Bienestar.</a:t>
            </a:r>
          </a:p>
          <a:p>
            <a:pPr marL="285750" indent="-285750">
              <a:lnSpc>
                <a:spcPct val="150000"/>
              </a:lnSpc>
              <a:buFont typeface="Arial" panose="020B0604020202020204" pitchFamily="34" charset="0"/>
              <a:buChar char="•"/>
            </a:pPr>
            <a:r>
              <a:rPr lang="es-CO" dirty="0" smtClean="0"/>
              <a:t>Promover </a:t>
            </a:r>
            <a:r>
              <a:rPr lang="es-CO" dirty="0"/>
              <a:t>la organización y participación comunitaria en el desarrollo del programa generaciones con bienestar</a:t>
            </a:r>
          </a:p>
          <a:p>
            <a:pPr marL="285750" indent="-285750">
              <a:lnSpc>
                <a:spcPct val="150000"/>
              </a:lnSpc>
              <a:buFont typeface="Arial" panose="020B0604020202020204" pitchFamily="34" charset="0"/>
              <a:buChar char="•"/>
            </a:pPr>
            <a:r>
              <a:rPr lang="es-CO" dirty="0" smtClean="0"/>
              <a:t>Verificar </a:t>
            </a:r>
            <a:r>
              <a:rPr lang="es-CO" dirty="0"/>
              <a:t>que se haga reunión con las veedurías para evaluar el programa. </a:t>
            </a:r>
            <a:endParaRPr lang="es-CO" dirty="0" smtClean="0"/>
          </a:p>
          <a:p>
            <a:pPr marL="285750" indent="-285750">
              <a:lnSpc>
                <a:spcPct val="150000"/>
              </a:lnSpc>
              <a:buFont typeface="Arial" panose="020B0604020202020204" pitchFamily="34" charset="0"/>
              <a:buChar char="•"/>
            </a:pPr>
            <a:endParaRPr lang="es-CO" sz="1600" b="1" dirty="0"/>
          </a:p>
          <a:p>
            <a:pPr marL="285750" indent="-285750">
              <a:lnSpc>
                <a:spcPct val="150000"/>
              </a:lnSpc>
              <a:buFont typeface="Arial" panose="020B0604020202020204" pitchFamily="34" charset="0"/>
              <a:buChar char="•"/>
            </a:pPr>
            <a:endParaRPr lang="es-CO" sz="1600" b="1" dirty="0" smtClean="0"/>
          </a:p>
          <a:p>
            <a:pPr>
              <a:lnSpc>
                <a:spcPct val="150000"/>
              </a:lnSpc>
            </a:pPr>
            <a:endParaRPr lang="es-CO" dirty="0" smtClean="0">
              <a:solidFill>
                <a:srgbClr val="FF0000"/>
              </a:solidFill>
            </a:endParaRPr>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62240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Villanueva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63773" y="1310185"/>
            <a:ext cx="8789158" cy="4478149"/>
          </a:xfrm>
          <a:prstGeom prst="rect">
            <a:avLst/>
          </a:prstGeom>
          <a:noFill/>
        </p:spPr>
        <p:txBody>
          <a:bodyPr wrap="square" rtlCol="0">
            <a:spAutoFit/>
          </a:bodyPr>
          <a:lstStyle/>
          <a:p>
            <a:pPr>
              <a:lnSpc>
                <a:spcPct val="150000"/>
              </a:lnSpc>
            </a:pPr>
            <a:r>
              <a:rPr lang="es-CO" b="1" u="sng" dirty="0"/>
              <a:t>De la MP de </a:t>
            </a:r>
            <a:r>
              <a:rPr lang="es-CO" b="1" u="sng" dirty="0" smtClean="0"/>
              <a:t>Villanueva  del </a:t>
            </a:r>
            <a:r>
              <a:rPr lang="es-CO" b="1" u="sng" dirty="0"/>
              <a:t>CZ Industrial y de la </a:t>
            </a:r>
            <a:r>
              <a:rPr lang="es-CO" b="1" u="sng" dirty="0" smtClean="0"/>
              <a:t>bahía </a:t>
            </a:r>
            <a:r>
              <a:rPr lang="es-CO" b="1" dirty="0" smtClean="0"/>
              <a:t>realizada </a:t>
            </a:r>
            <a:r>
              <a:rPr lang="es-CO" b="1" dirty="0"/>
              <a:t>el </a:t>
            </a:r>
            <a:r>
              <a:rPr lang="es-CO" b="1" dirty="0" smtClean="0"/>
              <a:t>10 de septiembre  </a:t>
            </a:r>
            <a:r>
              <a:rPr lang="es-CO" dirty="0" smtClean="0"/>
              <a:t>Se </a:t>
            </a:r>
            <a:r>
              <a:rPr lang="es-CO" dirty="0"/>
              <a:t>solicito  </a:t>
            </a:r>
            <a:r>
              <a:rPr lang="es-CO" dirty="0" smtClean="0"/>
              <a:t>diligenciar </a:t>
            </a:r>
            <a:r>
              <a:rPr lang="es-CO" dirty="0"/>
              <a:t>este formato con las intervenciones y aportes de la comunidad incluyendo las respuestas que se le brindo a la comunidad durante el desarrollo de la MP. </a:t>
            </a:r>
            <a:endParaRPr lang="es-CO" dirty="0" smtClean="0"/>
          </a:p>
          <a:p>
            <a:pPr>
              <a:lnSpc>
                <a:spcPct val="150000"/>
              </a:lnSpc>
            </a:pPr>
            <a:endParaRPr lang="es-CO" dirty="0" smtClean="0"/>
          </a:p>
          <a:p>
            <a:pPr>
              <a:lnSpc>
                <a:spcPct val="150000"/>
              </a:lnSpc>
            </a:pPr>
            <a:endParaRPr lang="es-CO" dirty="0"/>
          </a:p>
          <a:p>
            <a:pPr>
              <a:lnSpc>
                <a:spcPct val="150000"/>
              </a:lnSpc>
            </a:pPr>
            <a:endParaRPr lang="es-CO" dirty="0" smtClean="0"/>
          </a:p>
          <a:p>
            <a:pPr marL="285750" indent="-285750">
              <a:lnSpc>
                <a:spcPct val="150000"/>
              </a:lnSpc>
              <a:buFont typeface="Arial" panose="020B0604020202020204" pitchFamily="34" charset="0"/>
              <a:buChar char="•"/>
            </a:pPr>
            <a:r>
              <a:rPr lang="es-CO" b="1" dirty="0" smtClean="0">
                <a:solidFill>
                  <a:srgbClr val="FF0000"/>
                </a:solidFill>
              </a:rPr>
              <a:t>Esta pendiente la entrega de este formato de compromisos con las peticiones sugeridas.</a:t>
            </a:r>
            <a:endParaRPr lang="es-CO" sz="1600" b="1" dirty="0">
              <a:solidFill>
                <a:srgbClr val="FF0000"/>
              </a:solidFill>
            </a:endParaRPr>
          </a:p>
          <a:p>
            <a:pPr marL="285750" indent="-285750">
              <a:lnSpc>
                <a:spcPct val="150000"/>
              </a:lnSpc>
              <a:buFont typeface="Arial" panose="020B0604020202020204" pitchFamily="34" charset="0"/>
              <a:buChar char="•"/>
            </a:pPr>
            <a:endParaRPr lang="es-CO" sz="1600" b="1" dirty="0" smtClean="0"/>
          </a:p>
          <a:p>
            <a:pPr>
              <a:lnSpc>
                <a:spcPct val="150000"/>
              </a:lnSpc>
            </a:pPr>
            <a:endParaRPr lang="es-CO" dirty="0" smtClean="0">
              <a:solidFill>
                <a:srgbClr val="FF0000"/>
              </a:solidFill>
            </a:endParaRPr>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371676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Del Peñón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63773" y="1310185"/>
            <a:ext cx="8789158" cy="5770811"/>
          </a:xfrm>
          <a:prstGeom prst="rect">
            <a:avLst/>
          </a:prstGeom>
          <a:noFill/>
        </p:spPr>
        <p:txBody>
          <a:bodyPr wrap="square" rtlCol="0">
            <a:spAutoFit/>
          </a:bodyPr>
          <a:lstStyle/>
          <a:p>
            <a:pPr>
              <a:lnSpc>
                <a:spcPct val="150000"/>
              </a:lnSpc>
            </a:pPr>
            <a:r>
              <a:rPr lang="es-CO" b="1" u="sng" dirty="0"/>
              <a:t>De la MP </a:t>
            </a:r>
            <a:r>
              <a:rPr lang="es-CO" b="1" u="sng" dirty="0" smtClean="0"/>
              <a:t>del Peñón  del CZ Mompox  </a:t>
            </a:r>
            <a:r>
              <a:rPr lang="es-CO" b="1" dirty="0" smtClean="0"/>
              <a:t>realizada </a:t>
            </a:r>
            <a:r>
              <a:rPr lang="es-CO" b="1" dirty="0"/>
              <a:t>el </a:t>
            </a:r>
            <a:r>
              <a:rPr lang="es-CO" b="1" dirty="0" smtClean="0"/>
              <a:t>23 de septiembre  </a:t>
            </a:r>
            <a:r>
              <a:rPr lang="es-CO" dirty="0" smtClean="0"/>
              <a:t>los </a:t>
            </a:r>
            <a:r>
              <a:rPr lang="es-CO" dirty="0"/>
              <a:t>siguientes fueron los compromisos adquiridos: 	</a:t>
            </a:r>
            <a:endParaRPr lang="es-CO" dirty="0" smtClean="0"/>
          </a:p>
          <a:p>
            <a:pPr marL="285750" indent="-285750">
              <a:lnSpc>
                <a:spcPct val="150000"/>
              </a:lnSpc>
              <a:buFont typeface="Arial" panose="020B0604020202020204" pitchFamily="34" charset="0"/>
              <a:buChar char="•"/>
            </a:pPr>
            <a:r>
              <a:rPr lang="es-CO" dirty="0" smtClean="0"/>
              <a:t>Verificar </a:t>
            </a:r>
            <a:r>
              <a:rPr lang="es-CO" dirty="0"/>
              <a:t>que se mejore el entorno donde se encuentra ubicado la infraestructura del CDI,( pavimentar o asfaltar)</a:t>
            </a:r>
          </a:p>
          <a:p>
            <a:pPr marL="285750" indent="-285750">
              <a:lnSpc>
                <a:spcPct val="150000"/>
              </a:lnSpc>
              <a:buFont typeface="Arial" panose="020B0604020202020204" pitchFamily="34" charset="0"/>
              <a:buChar char="•"/>
            </a:pPr>
            <a:r>
              <a:rPr lang="es-CO" dirty="0" smtClean="0"/>
              <a:t>Verificar </a:t>
            </a:r>
            <a:r>
              <a:rPr lang="es-CO" dirty="0"/>
              <a:t>que se adecué el  sitio en el corregimiento de Peñoncito para la atención de la modalidad Familiar</a:t>
            </a:r>
          </a:p>
          <a:p>
            <a:pPr marL="285750" indent="-285750">
              <a:lnSpc>
                <a:spcPct val="150000"/>
              </a:lnSpc>
              <a:buFont typeface="Arial" panose="020B0604020202020204" pitchFamily="34" charset="0"/>
              <a:buChar char="•"/>
            </a:pPr>
            <a:r>
              <a:rPr lang="es-CO" dirty="0" smtClean="0"/>
              <a:t>Garantizar </a:t>
            </a:r>
            <a:r>
              <a:rPr lang="es-CO" dirty="0"/>
              <a:t>que se realice la  reunión con los padres de familia para analizar nuevamente el horario de atención en la modalidad institucional, ya que  en la actualidad se presta el servicio de 7 a.m. a 3 p.m., situación debida a que en la  anterior infraestructura no reunía las condiciones para estar hasta las cuatro de la tarde. </a:t>
            </a:r>
          </a:p>
          <a:p>
            <a:pPr marL="285750" indent="-285750">
              <a:lnSpc>
                <a:spcPct val="150000"/>
              </a:lnSpc>
              <a:buFont typeface="Arial" panose="020B0604020202020204" pitchFamily="34" charset="0"/>
              <a:buChar char="•"/>
            </a:pPr>
            <a:r>
              <a:rPr lang="es-CO" dirty="0" smtClean="0"/>
              <a:t>Seguir </a:t>
            </a:r>
            <a:r>
              <a:rPr lang="es-CO" dirty="0"/>
              <a:t>apoyando con lo que se requiera para el adecuado funcionamiento de los CDI </a:t>
            </a:r>
            <a:endParaRPr lang="es-CO" sz="1600" b="1" dirty="0" smtClean="0"/>
          </a:p>
          <a:p>
            <a:pPr>
              <a:lnSpc>
                <a:spcPct val="150000"/>
              </a:lnSpc>
            </a:pPr>
            <a:endParaRPr lang="es-CO" dirty="0" smtClean="0">
              <a:solidFill>
                <a:srgbClr val="FF0000"/>
              </a:solidFill>
            </a:endParaRPr>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371676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Cartagena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63773" y="1310185"/>
            <a:ext cx="8789158" cy="5770811"/>
          </a:xfrm>
          <a:prstGeom prst="rect">
            <a:avLst/>
          </a:prstGeom>
          <a:noFill/>
        </p:spPr>
        <p:txBody>
          <a:bodyPr wrap="square" rtlCol="0">
            <a:spAutoFit/>
          </a:bodyPr>
          <a:lstStyle/>
          <a:p>
            <a:pPr>
              <a:lnSpc>
                <a:spcPct val="150000"/>
              </a:lnSpc>
            </a:pPr>
            <a:r>
              <a:rPr lang="es-CO" b="1" u="sng" dirty="0"/>
              <a:t>De la MP </a:t>
            </a:r>
            <a:r>
              <a:rPr lang="es-CO" b="1" u="sng" dirty="0" smtClean="0"/>
              <a:t>de Cartagena  del CZ  Histórico </a:t>
            </a:r>
            <a:r>
              <a:rPr lang="es-CO" b="1" u="sng" dirty="0"/>
              <a:t>del </a:t>
            </a:r>
            <a:r>
              <a:rPr lang="es-CO" b="1" u="sng" dirty="0" smtClean="0"/>
              <a:t>Caribe Norte </a:t>
            </a:r>
            <a:r>
              <a:rPr lang="es-CO" b="1" dirty="0" smtClean="0"/>
              <a:t>realizada </a:t>
            </a:r>
            <a:r>
              <a:rPr lang="es-CO" b="1" dirty="0"/>
              <a:t>el </a:t>
            </a:r>
            <a:r>
              <a:rPr lang="es-CO" b="1" dirty="0" smtClean="0"/>
              <a:t>23 de octubre, </a:t>
            </a:r>
            <a:endParaRPr lang="es-CO" dirty="0" smtClean="0"/>
          </a:p>
          <a:p>
            <a:pPr>
              <a:lnSpc>
                <a:spcPct val="150000"/>
              </a:lnSpc>
            </a:pPr>
            <a:r>
              <a:rPr lang="es-CO" dirty="0"/>
              <a:t>En cuanto a los compromisos adquiridos </a:t>
            </a:r>
            <a:r>
              <a:rPr lang="es-CO" dirty="0" smtClean="0"/>
              <a:t>se sugirió  </a:t>
            </a:r>
            <a:r>
              <a:rPr lang="es-CO" dirty="0"/>
              <a:t>diligenciar todos los aportes que presentó  la comunidad y las respuestas a estos aportes, dentro de los cuales destaco:</a:t>
            </a:r>
          </a:p>
          <a:p>
            <a:pPr marL="285750" indent="-285750">
              <a:lnSpc>
                <a:spcPct val="150000"/>
              </a:lnSpc>
              <a:buFont typeface="Arial" panose="020B0604020202020204" pitchFamily="34" charset="0"/>
              <a:buChar char="•"/>
            </a:pPr>
            <a:r>
              <a:rPr lang="es-CO" dirty="0" smtClean="0"/>
              <a:t>Resolver el tema sobre si la  </a:t>
            </a:r>
            <a:r>
              <a:rPr lang="es-CO" dirty="0"/>
              <a:t>bienestarina solo la pueden  consumir los niños. Socializar la respuesta y diligenciarla en el formato</a:t>
            </a:r>
          </a:p>
          <a:p>
            <a:pPr marL="285750" indent="-285750">
              <a:lnSpc>
                <a:spcPct val="150000"/>
              </a:lnSpc>
              <a:buFont typeface="Arial" panose="020B0604020202020204" pitchFamily="34" charset="0"/>
              <a:buChar char="•"/>
            </a:pPr>
            <a:r>
              <a:rPr lang="es-CO" dirty="0" smtClean="0"/>
              <a:t>Cuál </a:t>
            </a:r>
            <a:r>
              <a:rPr lang="es-CO" dirty="0"/>
              <a:t>es el tiempo de cocción de la bienestarina.  Socializar la respuesta y diligenciarla en el formato</a:t>
            </a:r>
          </a:p>
          <a:p>
            <a:pPr marL="285750" indent="-285750">
              <a:lnSpc>
                <a:spcPct val="150000"/>
              </a:lnSpc>
              <a:buFont typeface="Arial" panose="020B0604020202020204" pitchFamily="34" charset="0"/>
              <a:buChar char="•"/>
            </a:pPr>
            <a:r>
              <a:rPr lang="es-CO" dirty="0" smtClean="0"/>
              <a:t>Inquietudes </a:t>
            </a:r>
            <a:r>
              <a:rPr lang="es-CO" dirty="0"/>
              <a:t>sobre el  almacenamiento de la bienestarina. Socializar la respuesta y diligenciarla en el </a:t>
            </a:r>
            <a:r>
              <a:rPr lang="es-CO" dirty="0" smtClean="0"/>
              <a:t>formato</a:t>
            </a:r>
          </a:p>
          <a:p>
            <a:pPr marL="285750" indent="-285750">
              <a:lnSpc>
                <a:spcPct val="150000"/>
              </a:lnSpc>
              <a:buFont typeface="Arial" panose="020B0604020202020204" pitchFamily="34" charset="0"/>
              <a:buChar char="•"/>
            </a:pPr>
            <a:endParaRPr lang="es-CO" dirty="0"/>
          </a:p>
          <a:p>
            <a:pPr>
              <a:lnSpc>
                <a:spcPct val="150000"/>
              </a:lnSpc>
            </a:pPr>
            <a:r>
              <a:rPr lang="es-CO" dirty="0" smtClean="0">
                <a:solidFill>
                  <a:srgbClr val="FF0000"/>
                </a:solidFill>
              </a:rPr>
              <a:t>Pendiente de entrega del formato con las sugerencias presentadas.</a:t>
            </a:r>
            <a:endParaRPr lang="es-CO" dirty="0">
              <a:solidFill>
                <a:srgbClr val="FF0000"/>
              </a:solidFill>
            </a:endParaRPr>
          </a:p>
          <a:p>
            <a:pPr>
              <a:lnSpc>
                <a:spcPct val="150000"/>
              </a:lnSpc>
            </a:pPr>
            <a:endParaRPr lang="es-CO" dirty="0" smtClean="0">
              <a:solidFill>
                <a:srgbClr val="FF0000"/>
              </a:solidFill>
            </a:endParaRPr>
          </a:p>
          <a:p>
            <a:pPr marL="285750" indent="-285750">
              <a:lnSpc>
                <a:spcPct val="150000"/>
              </a:lnSpc>
              <a:buFont typeface="Arial" panose="020B0604020202020204" pitchFamily="34" charset="0"/>
              <a:buChar char="•"/>
            </a:pPr>
            <a:endParaRPr lang="es-CO" dirty="0"/>
          </a:p>
          <a:p>
            <a:endParaRPr lang="es-CO" dirty="0"/>
          </a:p>
        </p:txBody>
      </p:sp>
    </p:spTree>
    <p:extLst>
      <p:ext uri="{BB962C8B-B14F-4D97-AF65-F5344CB8AC3E}">
        <p14:creationId xmlns:p14="http://schemas.microsoft.com/office/powerpoint/2010/main" val="259184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RPC   </a:t>
            </a:r>
            <a:r>
              <a:rPr lang="es-CO" b="1" dirty="0" smtClean="0">
                <a:solidFill>
                  <a:schemeClr val="bg1"/>
                </a:solidFill>
              </a:rPr>
              <a:t>de la Regional Bolivar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163773" y="1310185"/>
            <a:ext cx="8789158" cy="2031325"/>
          </a:xfrm>
          <a:prstGeom prst="rect">
            <a:avLst/>
          </a:prstGeom>
          <a:noFill/>
        </p:spPr>
        <p:txBody>
          <a:bodyPr wrap="square" rtlCol="0">
            <a:spAutoFit/>
          </a:bodyPr>
          <a:lstStyle/>
          <a:p>
            <a:pPr>
              <a:lnSpc>
                <a:spcPct val="150000"/>
              </a:lnSpc>
            </a:pPr>
            <a:r>
              <a:rPr lang="es-CO" b="1" u="sng" dirty="0"/>
              <a:t>De la </a:t>
            </a:r>
            <a:r>
              <a:rPr lang="es-CO" b="1" u="sng" dirty="0" smtClean="0"/>
              <a:t>RPC  del  Municipio de Cartagena </a:t>
            </a:r>
            <a:r>
              <a:rPr lang="es-CO" b="1" dirty="0" smtClean="0"/>
              <a:t>realizada </a:t>
            </a:r>
            <a:r>
              <a:rPr lang="es-CO" b="1" dirty="0"/>
              <a:t>el </a:t>
            </a:r>
            <a:r>
              <a:rPr lang="es-CO" b="1" dirty="0" smtClean="0"/>
              <a:t>12 de diciembre </a:t>
            </a:r>
            <a:r>
              <a:rPr lang="es-CO" dirty="0" smtClean="0"/>
              <a:t>los </a:t>
            </a:r>
            <a:r>
              <a:rPr lang="es-CO" dirty="0"/>
              <a:t>siguientes fueron los compromisos adquiridos: 	</a:t>
            </a:r>
            <a:endParaRPr lang="es-CO" dirty="0" smtClean="0"/>
          </a:p>
          <a:p>
            <a:pPr>
              <a:lnSpc>
                <a:spcPct val="150000"/>
              </a:lnSpc>
            </a:pPr>
            <a:endParaRPr lang="es-CO" dirty="0" smtClean="0">
              <a:solidFill>
                <a:srgbClr val="FF0000"/>
              </a:solidFill>
            </a:endParaRPr>
          </a:p>
          <a:p>
            <a:pPr marL="285750" indent="-285750">
              <a:lnSpc>
                <a:spcPct val="150000"/>
              </a:lnSpc>
              <a:buFont typeface="Arial" panose="020B0604020202020204" pitchFamily="34" charset="0"/>
              <a:buChar char="•"/>
            </a:pPr>
            <a:r>
              <a:rPr lang="es-CO" dirty="0" smtClean="0"/>
              <a:t>Informan que no quedaron compromisos de la RPC</a:t>
            </a:r>
            <a:endParaRPr lang="es-CO" dirty="0"/>
          </a:p>
          <a:p>
            <a:endParaRPr lang="es-CO" dirty="0"/>
          </a:p>
        </p:txBody>
      </p:sp>
    </p:spTree>
    <p:extLst>
      <p:ext uri="{BB962C8B-B14F-4D97-AF65-F5344CB8AC3E}">
        <p14:creationId xmlns:p14="http://schemas.microsoft.com/office/powerpoint/2010/main" val="259184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250" y="1102578"/>
            <a:ext cx="8297839" cy="5539978"/>
          </a:xfrm>
          <a:prstGeom prst="rect">
            <a:avLst/>
          </a:prstGeom>
        </p:spPr>
        <p:txBody>
          <a:bodyPr wrap="square">
            <a:spAutoFit/>
          </a:bodyPr>
          <a:lstStyle/>
          <a:p>
            <a:r>
              <a:rPr lang="es-CO" sz="1600" dirty="0"/>
              <a:t>  </a:t>
            </a:r>
            <a:r>
              <a:rPr lang="es-CO" sz="1600" b="1" dirty="0"/>
              <a:t>Logros:</a:t>
            </a:r>
            <a:endParaRPr lang="es-CO" sz="1600" dirty="0"/>
          </a:p>
          <a:p>
            <a:r>
              <a:rPr lang="es-CO" sz="1400" dirty="0" smtClean="0"/>
              <a:t>Articular </a:t>
            </a:r>
            <a:r>
              <a:rPr lang="es-CO" sz="1400" dirty="0"/>
              <a:t>los 3 centros zonales de Cartagena para la realización de la MP. </a:t>
            </a:r>
          </a:p>
          <a:p>
            <a:pPr lvl="0"/>
            <a:r>
              <a:rPr lang="es-CO" sz="1400" dirty="0"/>
              <a:t>Excelente convocatoria y participación de agentes educativos y comunidad en general. </a:t>
            </a:r>
          </a:p>
          <a:p>
            <a:pPr lvl="0"/>
            <a:r>
              <a:rPr lang="es-CO" sz="1400" dirty="0"/>
              <a:t>Se dio a  conocer a la comunidad el programa y se conformó  el comité de control social como forma de ejercer veeduría al programa.</a:t>
            </a:r>
          </a:p>
          <a:p>
            <a:pPr lvl="0"/>
            <a:r>
              <a:rPr lang="es-CO" sz="1400" dirty="0"/>
              <a:t>Contar con la logística para las MP y el evento de RPC.</a:t>
            </a:r>
          </a:p>
          <a:p>
            <a:pPr lvl="0"/>
            <a:r>
              <a:rPr lang="es-CO" sz="1400" dirty="0"/>
              <a:t>Aceptable  participación de los municipios del área de influencia así como de varios miembros de la comunidad y operadores de servicio </a:t>
            </a:r>
          </a:p>
          <a:p>
            <a:pPr lvl="0"/>
            <a:r>
              <a:rPr lang="es-CO" sz="1400" dirty="0"/>
              <a:t>Se socializaron los programas de ICBF así como los recursos con que se cuenta para la ejecución de los programas.</a:t>
            </a:r>
          </a:p>
          <a:p>
            <a:pPr lvl="0"/>
            <a:r>
              <a:rPr lang="es-CO" sz="1400" dirty="0"/>
              <a:t>Amplia y positiva respuesta de las instituciones a la convocatoria hecha desde los CZ, lo mismo que la interlocución, deliberación y comunicación, entre el ente territorial, la ciudadanía y las diferentes instituciones presentes. </a:t>
            </a:r>
          </a:p>
          <a:p>
            <a:pPr lvl="0"/>
            <a:r>
              <a:rPr lang="es-CO" sz="1400" dirty="0" smtClean="0"/>
              <a:t>El </a:t>
            </a:r>
            <a:r>
              <a:rPr lang="es-CO" sz="1400" dirty="0"/>
              <a:t>proceso de rendición de cuenta fue planeado, preparado, ejecutado y revisado permanentemente. Salvo los aspectos que tenían que ver estrictamente con la logística. </a:t>
            </a:r>
          </a:p>
          <a:p>
            <a:pPr lvl="0"/>
            <a:r>
              <a:rPr lang="es-CO" sz="1400" dirty="0" smtClean="0"/>
              <a:t>A </a:t>
            </a:r>
            <a:r>
              <a:rPr lang="es-CO" sz="1400" dirty="0"/>
              <a:t>la fecha todos los compromisos se están cumpliendo, tanto los adquiridos por los entes municipales como los compromisos adquiridos por </a:t>
            </a:r>
            <a:r>
              <a:rPr lang="es-CO" sz="1400" dirty="0" smtClean="0"/>
              <a:t>ICBF. </a:t>
            </a:r>
            <a:endParaRPr lang="es-CO" sz="1400" dirty="0"/>
          </a:p>
          <a:p>
            <a:pPr lvl="0"/>
            <a:r>
              <a:rPr lang="es-CO" sz="1400" dirty="0"/>
              <a:t>Se concretaron acciones con el objeto de dar insumos para un verdadero control social por parte de la ciudadanía. </a:t>
            </a:r>
          </a:p>
          <a:p>
            <a:pPr lvl="0"/>
            <a:r>
              <a:rPr lang="es-CO" sz="1400" dirty="0"/>
              <a:t>Estar atentos para garantizar la contratación de los profesionales que exige la canasta.</a:t>
            </a:r>
          </a:p>
          <a:p>
            <a:pPr lvl="0"/>
            <a:r>
              <a:rPr lang="es-CO" sz="1400" dirty="0" smtClean="0"/>
              <a:t>El </a:t>
            </a:r>
            <a:r>
              <a:rPr lang="es-CO" sz="1400" dirty="0"/>
              <a:t>área misional asumió su competencia presentando el informe a la comunidad y dando las respuestas a todas las inquietudes en los distinto programas y servicios. </a:t>
            </a:r>
          </a:p>
          <a:p>
            <a:r>
              <a:rPr lang="es-CO" sz="1400" dirty="0" smtClean="0"/>
              <a:t>Se </a:t>
            </a:r>
            <a:r>
              <a:rPr lang="es-CO" sz="1400" dirty="0"/>
              <a:t>resalta el crecimiento en el   posicionamiento que ha tenido las MP y la RPC en la comunidad y población objeto de los programas del ICBF. </a:t>
            </a:r>
            <a:r>
              <a:rPr lang="es-CO" sz="1400" dirty="0"/>
              <a:t>     </a:t>
            </a:r>
          </a:p>
          <a:p>
            <a:pPr algn="just"/>
            <a:endParaRPr lang="es-CO" sz="1600" dirty="0"/>
          </a:p>
        </p:txBody>
      </p:sp>
      <p:sp>
        <p:nvSpPr>
          <p:cNvPr id="3" name="2 Rectángulo"/>
          <p:cNvSpPr/>
          <p:nvPr/>
        </p:nvSpPr>
        <p:spPr>
          <a:xfrm>
            <a:off x="715280" y="280472"/>
            <a:ext cx="3332515" cy="369332"/>
          </a:xfrm>
          <a:prstGeom prst="rect">
            <a:avLst/>
          </a:prstGeom>
        </p:spPr>
        <p:txBody>
          <a:bodyPr wrap="none">
            <a:spAutoFit/>
          </a:bodyPr>
          <a:lstStyle/>
          <a:p>
            <a:pPr lvl="0"/>
            <a:r>
              <a:rPr lang="es-CO" b="1" dirty="0" smtClean="0">
                <a:solidFill>
                  <a:schemeClr val="bg1"/>
                </a:solidFill>
              </a:rPr>
              <a:t>Logros de esta </a:t>
            </a:r>
            <a:r>
              <a:rPr lang="es-CO" b="1" dirty="0">
                <a:solidFill>
                  <a:schemeClr val="bg1"/>
                </a:solidFill>
              </a:rPr>
              <a:t> </a:t>
            </a:r>
            <a:r>
              <a:rPr lang="es-CO" b="1" dirty="0" smtClean="0">
                <a:solidFill>
                  <a:schemeClr val="bg1"/>
                </a:solidFill>
              </a:rPr>
              <a:t>Meta   en Bolivar</a:t>
            </a:r>
            <a:endParaRPr lang="es-CO" dirty="0">
              <a:solidFill>
                <a:schemeClr val="bg1"/>
              </a:solidFill>
            </a:endParaRPr>
          </a:p>
        </p:txBody>
      </p:sp>
    </p:spTree>
    <p:extLst>
      <p:ext uri="{BB962C8B-B14F-4D97-AF65-F5344CB8AC3E}">
        <p14:creationId xmlns:p14="http://schemas.microsoft.com/office/powerpoint/2010/main" val="365283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9558" y="280472"/>
            <a:ext cx="2047165" cy="369332"/>
          </a:xfrm>
          <a:prstGeom prst="rect">
            <a:avLst/>
          </a:prstGeom>
        </p:spPr>
        <p:txBody>
          <a:bodyPr wrap="square">
            <a:spAutoFit/>
          </a:bodyPr>
          <a:lstStyle/>
          <a:p>
            <a:pPr lvl="0" algn="just"/>
            <a:r>
              <a:rPr lang="es-CO" dirty="0">
                <a:solidFill>
                  <a:schemeClr val="bg1"/>
                </a:solidFill>
              </a:rPr>
              <a:t>  </a:t>
            </a:r>
            <a:r>
              <a:rPr lang="es-CO" b="1" dirty="0" smtClean="0">
                <a:solidFill>
                  <a:schemeClr val="bg1"/>
                </a:solidFill>
              </a:rPr>
              <a:t>Dificultades </a:t>
            </a:r>
            <a:r>
              <a:rPr lang="es-CO" b="1" dirty="0">
                <a:solidFill>
                  <a:schemeClr val="bg1"/>
                </a:solidFill>
              </a:rPr>
              <a:t>: </a:t>
            </a:r>
            <a:endParaRPr lang="es-CO" dirty="0">
              <a:solidFill>
                <a:schemeClr val="bg1"/>
              </a:solidFill>
            </a:endParaRPr>
          </a:p>
        </p:txBody>
      </p:sp>
      <p:sp>
        <p:nvSpPr>
          <p:cNvPr id="3" name="2 Rectángulo"/>
          <p:cNvSpPr/>
          <p:nvPr/>
        </p:nvSpPr>
        <p:spPr>
          <a:xfrm>
            <a:off x="450376" y="1214651"/>
            <a:ext cx="7178723" cy="1785104"/>
          </a:xfrm>
          <a:prstGeom prst="rect">
            <a:avLst/>
          </a:prstGeom>
        </p:spPr>
        <p:txBody>
          <a:bodyPr wrap="square">
            <a:spAutoFit/>
          </a:bodyPr>
          <a:lstStyle/>
          <a:p>
            <a:pPr marL="285750" lvl="0" indent="-285750">
              <a:spcBef>
                <a:spcPts val="600"/>
              </a:spcBef>
              <a:spcAft>
                <a:spcPts val="600"/>
              </a:spcAft>
              <a:buFont typeface="Arial" panose="020B0604020202020204" pitchFamily="34" charset="0"/>
              <a:buChar char="•"/>
            </a:pPr>
            <a:r>
              <a:rPr lang="es-CO" dirty="0"/>
              <a:t>Aplazamiento de las fechas debido a la falta de recursos para los eventos. </a:t>
            </a:r>
          </a:p>
          <a:p>
            <a:pPr marL="285750" lvl="0" indent="-285750">
              <a:spcBef>
                <a:spcPts val="600"/>
              </a:spcBef>
              <a:spcAft>
                <a:spcPts val="600"/>
              </a:spcAft>
              <a:buFont typeface="Arial" panose="020B0604020202020204" pitchFamily="34" charset="0"/>
              <a:buChar char="•"/>
            </a:pPr>
            <a:r>
              <a:rPr lang="es-CO" dirty="0"/>
              <a:t>La centralización de esta logística lo que hace que asignen espacios que de antemano en lo local sabemos que no prestan un servicio de calidad.</a:t>
            </a:r>
          </a:p>
          <a:p>
            <a:pPr marL="285750" lvl="0" indent="-285750">
              <a:spcBef>
                <a:spcPts val="600"/>
              </a:spcBef>
              <a:spcAft>
                <a:spcPts val="600"/>
              </a:spcAft>
              <a:buFont typeface="Arial" panose="020B0604020202020204" pitchFamily="34" charset="0"/>
              <a:buChar char="•"/>
            </a:pPr>
            <a:r>
              <a:rPr lang="es-CO" dirty="0"/>
              <a:t>Se concretó la logística sobre el tiempo en algunas  Mesas Públicas. </a:t>
            </a:r>
          </a:p>
        </p:txBody>
      </p:sp>
    </p:spTree>
    <p:extLst>
      <p:ext uri="{BB962C8B-B14F-4D97-AF65-F5344CB8AC3E}">
        <p14:creationId xmlns:p14="http://schemas.microsoft.com/office/powerpoint/2010/main" val="60593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248726"/>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r>
              <a:rPr lang="es-CO" b="1" dirty="0" smtClean="0">
                <a:solidFill>
                  <a:schemeClr val="bg1"/>
                </a:solidFill>
              </a:rPr>
              <a:t>Proyecciones de la Regional  Bolivar en el  </a:t>
            </a:r>
            <a:r>
              <a:rPr lang="es-ES" b="1" dirty="0" smtClean="0">
                <a:solidFill>
                  <a:schemeClr val="bg1"/>
                </a:solidFill>
              </a:rPr>
              <a:t>2016  </a:t>
            </a:r>
            <a:endParaRPr lang="es-ES" b="1" dirty="0">
              <a:solidFill>
                <a:schemeClr val="bg1"/>
              </a:solidFill>
            </a:endParaRPr>
          </a:p>
        </p:txBody>
      </p:sp>
      <p:sp>
        <p:nvSpPr>
          <p:cNvPr id="4" name="3 CuadroTexto"/>
          <p:cNvSpPr txBox="1"/>
          <p:nvPr/>
        </p:nvSpPr>
        <p:spPr>
          <a:xfrm>
            <a:off x="341193" y="982639"/>
            <a:ext cx="8325135" cy="563231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CO" sz="1600" dirty="0" smtClean="0"/>
              <a:t>Garantizar </a:t>
            </a:r>
            <a:r>
              <a:rPr lang="es-CO" sz="1600" dirty="0"/>
              <a:t>una adecuada logística y Oportunidad en la asignación de recursos para los eventos.</a:t>
            </a:r>
          </a:p>
          <a:p>
            <a:pPr marL="285750" indent="-285750" algn="just">
              <a:lnSpc>
                <a:spcPct val="150000"/>
              </a:lnSpc>
              <a:buFont typeface="Arial" panose="020B0604020202020204" pitchFamily="34" charset="0"/>
              <a:buChar char="•"/>
            </a:pPr>
            <a:r>
              <a:rPr lang="es-CO" sz="1600" dirty="0" smtClean="0"/>
              <a:t>Se </a:t>
            </a:r>
            <a:r>
              <a:rPr lang="es-CO" sz="1600" dirty="0"/>
              <a:t>debe hablar sobre errores y limitaciones para cumplir las responsabilidades en los territorios. </a:t>
            </a:r>
          </a:p>
          <a:p>
            <a:pPr marL="285750" indent="-285750" algn="just">
              <a:lnSpc>
                <a:spcPct val="150000"/>
              </a:lnSpc>
              <a:buFont typeface="Arial" panose="020B0604020202020204" pitchFamily="34" charset="0"/>
              <a:buChar char="•"/>
            </a:pPr>
            <a:r>
              <a:rPr lang="es-CO" sz="1600" dirty="0" smtClean="0"/>
              <a:t>Coordinar  </a:t>
            </a:r>
            <a:r>
              <a:rPr lang="es-CO" sz="1600" dirty="0"/>
              <a:t>para que los equipos del CZ participen en la MP.</a:t>
            </a:r>
          </a:p>
          <a:p>
            <a:pPr marL="285750" indent="-285750" algn="just">
              <a:lnSpc>
                <a:spcPct val="150000"/>
              </a:lnSpc>
              <a:buFont typeface="Arial" panose="020B0604020202020204" pitchFamily="34" charset="0"/>
              <a:buChar char="•"/>
            </a:pPr>
            <a:r>
              <a:rPr lang="es-CO" sz="1600" dirty="0" smtClean="0"/>
              <a:t>Garantizar  </a:t>
            </a:r>
            <a:r>
              <a:rPr lang="es-CO" sz="1600" dirty="0"/>
              <a:t>lugares idóneos y apropiados para la realización de los eventos.</a:t>
            </a:r>
          </a:p>
          <a:p>
            <a:pPr marL="285750" indent="-285750" algn="just">
              <a:lnSpc>
                <a:spcPct val="150000"/>
              </a:lnSpc>
              <a:buFont typeface="Arial" panose="020B0604020202020204" pitchFamily="34" charset="0"/>
              <a:buChar char="•"/>
            </a:pPr>
            <a:r>
              <a:rPr lang="es-CO" sz="1600" dirty="0" smtClean="0"/>
              <a:t>Elevar </a:t>
            </a:r>
            <a:r>
              <a:rPr lang="es-CO" sz="1600" dirty="0"/>
              <a:t>solicitud a los niveles superiores de ICBF acerca de las diferencias en el contenido de los complementos o paquetes nutricionales en los diferentes programas.</a:t>
            </a:r>
          </a:p>
          <a:p>
            <a:pPr marL="285750" indent="-285750" algn="just">
              <a:lnSpc>
                <a:spcPct val="150000"/>
              </a:lnSpc>
              <a:buFont typeface="Arial" panose="020B0604020202020204" pitchFamily="34" charset="0"/>
              <a:buChar char="•"/>
            </a:pPr>
            <a:r>
              <a:rPr lang="es-CO" sz="1600" dirty="0" smtClean="0"/>
              <a:t>Realizar </a:t>
            </a:r>
            <a:r>
              <a:rPr lang="es-CO" sz="1600" dirty="0"/>
              <a:t>Mesas publicas  exclusivamente con niños, niñas y adolescentes.</a:t>
            </a:r>
          </a:p>
          <a:p>
            <a:pPr marL="285750" indent="-285750" algn="just">
              <a:lnSpc>
                <a:spcPct val="150000"/>
              </a:lnSpc>
              <a:buFont typeface="Arial" panose="020B0604020202020204" pitchFamily="34" charset="0"/>
              <a:buChar char="•"/>
            </a:pPr>
            <a:r>
              <a:rPr lang="es-CO" sz="1600" dirty="0" smtClean="0"/>
              <a:t>Informar </a:t>
            </a:r>
            <a:r>
              <a:rPr lang="es-CO" sz="1600" dirty="0"/>
              <a:t>oportunamente sobre la gestión y garantizar que la ciudadanía acceda a la información, antes de las  Mesa Pública.</a:t>
            </a:r>
          </a:p>
          <a:p>
            <a:pPr marL="285750" indent="-285750" algn="just">
              <a:lnSpc>
                <a:spcPct val="150000"/>
              </a:lnSpc>
              <a:buFont typeface="Arial" panose="020B0604020202020204" pitchFamily="34" charset="0"/>
              <a:buChar char="•"/>
            </a:pPr>
            <a:r>
              <a:rPr lang="es-CO" sz="1600" dirty="0" smtClean="0"/>
              <a:t>Explicar </a:t>
            </a:r>
            <a:r>
              <a:rPr lang="es-CO" sz="1600" dirty="0"/>
              <a:t>y justificar los actos y decisiones para ejercer las responsabilidades encomendadas -no sólo en términos de resultados sino de impacto.</a:t>
            </a:r>
          </a:p>
          <a:p>
            <a:pPr marL="285750" indent="-285750" algn="just">
              <a:lnSpc>
                <a:spcPct val="150000"/>
              </a:lnSpc>
              <a:buFont typeface="Arial" panose="020B0604020202020204" pitchFamily="34" charset="0"/>
              <a:buChar char="•"/>
            </a:pPr>
            <a:r>
              <a:rPr lang="es-CO" sz="1600" dirty="0" smtClean="0"/>
              <a:t>Organizar </a:t>
            </a:r>
            <a:r>
              <a:rPr lang="es-CO" sz="1600" dirty="0"/>
              <a:t>diversos momentos durante el año, previos a las Mesas Publicas, para suministrar información sobre la gestión y conversar con la ciudadanía a través de diferentes medios y espacios de encuentro, sobre sus temas de interés para la Mesa Pública.</a:t>
            </a:r>
            <a:endParaRPr lang="es-CO" sz="1600" dirty="0"/>
          </a:p>
        </p:txBody>
      </p:sp>
    </p:spTree>
    <p:extLst>
      <p:ext uri="{BB962C8B-B14F-4D97-AF65-F5344CB8AC3E}">
        <p14:creationId xmlns:p14="http://schemas.microsoft.com/office/powerpoint/2010/main" val="303848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Bolivar2015 </a:t>
            </a:r>
            <a:endParaRPr lang="es-CO" b="1" dirty="0">
              <a:solidFill>
                <a:schemeClr val="bg1"/>
              </a:solidFill>
            </a:endParaRPr>
          </a:p>
        </p:txBody>
      </p:sp>
      <p:sp>
        <p:nvSpPr>
          <p:cNvPr id="3" name="5 Marcador de contenido"/>
          <p:cNvSpPr txBox="1">
            <a:spLocks/>
          </p:cNvSpPr>
          <p:nvPr/>
        </p:nvSpPr>
        <p:spPr bwMode="auto">
          <a:xfrm>
            <a:off x="214282" y="914122"/>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La  Regional Bolivar en el 2015 programó 1 evento de Rendición de cuentas y  9  mesas publicas.</a:t>
            </a:r>
          </a:p>
          <a:p>
            <a:pPr indent="-182563" algn="just" fontAlgn="base">
              <a:spcBef>
                <a:spcPct val="0"/>
              </a:spcBef>
              <a:spcAft>
                <a:spcPct val="0"/>
              </a:spcAft>
              <a:buFont typeface="Calibri" pitchFamily="34" charset="0"/>
              <a:buAutoNum type="arabicPeriod"/>
            </a:pPr>
            <a:endParaRPr lang="es-CO"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Reportan gestión del evento de rendición de cuentas realizado el 12 de diciembre y </a:t>
            </a:r>
            <a:r>
              <a:rPr lang="es-CO" altLang="es-CO" sz="1100" dirty="0">
                <a:solidFill>
                  <a:prstClr val="black"/>
                </a:solidFill>
                <a:latin typeface="Arial" pitchFamily="34" charset="0"/>
                <a:ea typeface="Geneva"/>
                <a:cs typeface="Arial" pitchFamily="34" charset="0"/>
              </a:rPr>
              <a:t> participaron un total </a:t>
            </a:r>
            <a:r>
              <a:rPr lang="es-CO" altLang="es-CO" sz="1100" dirty="0" smtClean="0">
                <a:solidFill>
                  <a:prstClr val="black"/>
                </a:solidFill>
                <a:latin typeface="Arial" pitchFamily="34" charset="0"/>
                <a:ea typeface="Geneva"/>
                <a:cs typeface="Arial" pitchFamily="34" charset="0"/>
              </a:rPr>
              <a:t>de 112   </a:t>
            </a:r>
            <a:r>
              <a:rPr lang="es-CO" altLang="es-CO" sz="1100" dirty="0">
                <a:solidFill>
                  <a:prstClr val="black"/>
                </a:solidFill>
                <a:latin typeface="Arial" pitchFamily="34" charset="0"/>
                <a:ea typeface="Geneva"/>
                <a:cs typeface="Arial" pitchFamily="34" charset="0"/>
              </a:rPr>
              <a:t>personas de las </a:t>
            </a:r>
            <a:r>
              <a:rPr lang="es-CO" altLang="es-CO" sz="1100" dirty="0" smtClean="0">
                <a:solidFill>
                  <a:prstClr val="black"/>
                </a:solidFill>
                <a:latin typeface="Arial" pitchFamily="34" charset="0"/>
                <a:ea typeface="Geneva"/>
                <a:cs typeface="Arial" pitchFamily="34" charset="0"/>
              </a:rPr>
              <a:t>cuales 42 </a:t>
            </a:r>
            <a:r>
              <a:rPr lang="es-ES" altLang="es-CO" sz="1100" dirty="0" smtClean="0">
                <a:solidFill>
                  <a:prstClr val="black"/>
                </a:solidFill>
                <a:latin typeface="Arial" pitchFamily="34" charset="0"/>
                <a:ea typeface="Geneva"/>
                <a:cs typeface="Arial" pitchFamily="34" charset="0"/>
              </a:rPr>
              <a:t>actores </a:t>
            </a:r>
            <a:r>
              <a:rPr lang="es-ES" altLang="es-CO" sz="1100" dirty="0">
                <a:solidFill>
                  <a:prstClr val="black"/>
                </a:solidFill>
                <a:latin typeface="Arial" pitchFamily="34" charset="0"/>
                <a:ea typeface="Geneva"/>
                <a:cs typeface="Arial" pitchFamily="34" charset="0"/>
              </a:rPr>
              <a:t>representantes de las OG </a:t>
            </a:r>
            <a:r>
              <a:rPr lang="es-ES" altLang="es-CO" sz="1100" dirty="0" smtClean="0">
                <a:solidFill>
                  <a:prstClr val="black"/>
                </a:solidFill>
                <a:latin typeface="Arial" pitchFamily="34" charset="0"/>
                <a:ea typeface="Geneva"/>
                <a:cs typeface="Arial" pitchFamily="34" charset="0"/>
              </a:rPr>
              <a:t> </a:t>
            </a:r>
            <a:r>
              <a:rPr lang="es-ES" altLang="es-CO" sz="1100" dirty="0" smtClean="0">
                <a:solidFill>
                  <a:prstClr val="black"/>
                </a:solidFill>
                <a:latin typeface="Arial" pitchFamily="34" charset="0"/>
                <a:ea typeface="Geneva"/>
                <a:cs typeface="Arial" pitchFamily="34" charset="0"/>
              </a:rPr>
              <a:t>69  </a:t>
            </a:r>
            <a:r>
              <a:rPr lang="es-ES" altLang="es-CO" sz="1100" dirty="0">
                <a:solidFill>
                  <a:prstClr val="black"/>
                </a:solidFill>
                <a:latin typeface="Arial" pitchFamily="34" charset="0"/>
                <a:ea typeface="Geneva"/>
                <a:cs typeface="Arial" pitchFamily="34" charset="0"/>
              </a:rPr>
              <a:t>actores de las ONG y  actores que representan a la comunidad y </a:t>
            </a:r>
            <a:r>
              <a:rPr lang="es-ES" altLang="es-CO" sz="1100" dirty="0" smtClean="0">
                <a:solidFill>
                  <a:prstClr val="black"/>
                </a:solidFill>
                <a:latin typeface="Arial" pitchFamily="34" charset="0"/>
                <a:ea typeface="Geneva"/>
                <a:cs typeface="Arial" pitchFamily="34" charset="0"/>
              </a:rPr>
              <a:t>1  </a:t>
            </a:r>
            <a:r>
              <a:rPr lang="es-ES" altLang="es-CO" sz="1100" dirty="0">
                <a:solidFill>
                  <a:prstClr val="black"/>
                </a:solidFill>
                <a:latin typeface="Arial" pitchFamily="34" charset="0"/>
                <a:ea typeface="Geneva"/>
                <a:cs typeface="Arial" pitchFamily="34" charset="0"/>
              </a:rPr>
              <a:t>actores que </a:t>
            </a:r>
            <a:r>
              <a:rPr lang="es-ES" altLang="es-CO" sz="1100" dirty="0" smtClean="0">
                <a:solidFill>
                  <a:prstClr val="black"/>
                </a:solidFill>
                <a:latin typeface="Arial" pitchFamily="34" charset="0"/>
                <a:ea typeface="Geneva"/>
                <a:cs typeface="Arial" pitchFamily="34" charset="0"/>
              </a:rPr>
              <a:t>representa </a:t>
            </a:r>
            <a:r>
              <a:rPr lang="es-ES" altLang="es-CO" sz="1100" dirty="0">
                <a:solidFill>
                  <a:prstClr val="black"/>
                </a:solidFill>
                <a:latin typeface="Arial" pitchFamily="34" charset="0"/>
                <a:ea typeface="Geneva"/>
                <a:cs typeface="Arial" pitchFamily="34" charset="0"/>
              </a:rPr>
              <a:t>entidades de control social y veedurías ciudadanas</a:t>
            </a:r>
            <a:r>
              <a:rPr lang="es-ES" altLang="es-CO" sz="1100" dirty="0">
                <a:solidFill>
                  <a:prstClr val="black"/>
                </a:solidFill>
                <a:latin typeface="Arial" pitchFamily="34" charset="0"/>
                <a:ea typeface="Geneva"/>
                <a:cs typeface="Arial" pitchFamily="34" charset="0"/>
              </a:rPr>
              <a:t>. </a:t>
            </a:r>
          </a:p>
          <a:p>
            <a:pPr indent="-182563" algn="just" fontAlgn="base">
              <a:spcBef>
                <a:spcPct val="0"/>
              </a:spcBef>
              <a:spcAft>
                <a:spcPct val="0"/>
              </a:spcAft>
              <a:buFont typeface="Calibri" pitchFamily="34" charset="0"/>
              <a:buAutoNum type="arabicPeriod"/>
            </a:pPr>
            <a:r>
              <a:rPr lang="es-ES" altLang="es-CO" sz="1100" dirty="0" smtClean="0">
                <a:solidFill>
                  <a:prstClr val="black"/>
                </a:solidFill>
                <a:latin typeface="Arial" pitchFamily="34" charset="0"/>
                <a:ea typeface="Geneva"/>
                <a:cs typeface="Arial" pitchFamily="34" charset="0"/>
              </a:rPr>
              <a:t> </a:t>
            </a:r>
            <a:endParaRPr lang="es-ES"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1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Los </a:t>
            </a:r>
            <a:r>
              <a:rPr lang="es-CO" altLang="es-CO" sz="1100" dirty="0">
                <a:solidFill>
                  <a:prstClr val="black"/>
                </a:solidFill>
                <a:latin typeface="Arial" pitchFamily="34" charset="0"/>
                <a:ea typeface="Geneva"/>
                <a:cs typeface="Arial" pitchFamily="34" charset="0"/>
              </a:rPr>
              <a:t>Centros </a:t>
            </a:r>
            <a:r>
              <a:rPr lang="es-CO" altLang="es-CO" sz="1100" dirty="0" smtClean="0">
                <a:solidFill>
                  <a:prstClr val="black"/>
                </a:solidFill>
                <a:latin typeface="Arial" pitchFamily="34" charset="0"/>
                <a:ea typeface="Geneva"/>
                <a:cs typeface="Arial" pitchFamily="34" charset="0"/>
              </a:rPr>
              <a:t>Zonales de la Regional Bolivar reportaron gestión de 9 MP y participaron un total de 532 personas de las cuales  </a:t>
            </a:r>
            <a:r>
              <a:rPr lang="es-ES" altLang="es-CO" sz="1100" dirty="0" smtClean="0">
                <a:solidFill>
                  <a:prstClr val="black"/>
                </a:solidFill>
                <a:latin typeface="Arial" pitchFamily="34" charset="0"/>
                <a:ea typeface="Geneva"/>
                <a:cs typeface="Arial" pitchFamily="34" charset="0"/>
              </a:rPr>
              <a:t>57  actores representantes de las OG 444  actores de las ONG y  </a:t>
            </a:r>
            <a:r>
              <a:rPr lang="es-ES" altLang="es-CO" sz="1100" dirty="0">
                <a:solidFill>
                  <a:prstClr val="black"/>
                </a:solidFill>
                <a:latin typeface="Arial" pitchFamily="34" charset="0"/>
                <a:ea typeface="Geneva"/>
                <a:cs typeface="Arial" pitchFamily="34" charset="0"/>
              </a:rPr>
              <a:t>actores que representan a la comunidad </a:t>
            </a:r>
            <a:r>
              <a:rPr lang="es-ES" altLang="es-CO" sz="1100" dirty="0" smtClean="0">
                <a:solidFill>
                  <a:prstClr val="black"/>
                </a:solidFill>
                <a:latin typeface="Arial" pitchFamily="34" charset="0"/>
                <a:ea typeface="Geneva"/>
                <a:cs typeface="Arial" pitchFamily="34" charset="0"/>
              </a:rPr>
              <a:t>y 31  actores que representan entidades de control social y veedurías ciudadanas. </a:t>
            </a:r>
          </a:p>
          <a:p>
            <a:pPr indent="-182563" algn="just" fontAlgn="base">
              <a:spcBef>
                <a:spcPct val="0"/>
              </a:spcBef>
              <a:spcAft>
                <a:spcPct val="0"/>
              </a:spcAft>
              <a:buFont typeface="Calibri" pitchFamily="34" charset="0"/>
              <a:buAutoNum type="arabicPeriod"/>
            </a:pPr>
            <a:endParaRPr lang="es-ES" altLang="es-CO" sz="11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100" dirty="0" smtClean="0">
                <a:solidFill>
                  <a:prstClr val="black"/>
                </a:solidFill>
                <a:latin typeface="Arial" pitchFamily="34" charset="0"/>
                <a:ea typeface="Geneva"/>
                <a:cs typeface="Arial" pitchFamily="34" charset="0"/>
              </a:rPr>
              <a:t>De 9  MP reportadas, el 22% de las MP  de la Regional Bolivar se realizaron sobre programas y servicios en general,  el 67% sobre los temas de Primera infancia  y el  11% sobre temas de bienestarina. </a:t>
            </a:r>
          </a:p>
          <a:p>
            <a:pPr indent="-182563" algn="just" fontAlgn="base">
              <a:spcBef>
                <a:spcPct val="0"/>
              </a:spcBef>
              <a:spcAft>
                <a:spcPct val="0"/>
              </a:spcAft>
              <a:buFont typeface="Calibri" pitchFamily="34" charset="0"/>
              <a:buAutoNum type="arabicPeriod"/>
            </a:pPr>
            <a:endParaRPr lang="es-ES"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100" dirty="0">
                <a:solidFill>
                  <a:prstClr val="black"/>
                </a:solidFill>
                <a:latin typeface="Arial" pitchFamily="34" charset="0"/>
                <a:ea typeface="Geneva"/>
                <a:cs typeface="Arial" pitchFamily="34" charset="0"/>
              </a:rPr>
              <a:t>El porcentaje de ejecución </a:t>
            </a:r>
            <a:r>
              <a:rPr lang="es-ES" altLang="es-CO" sz="1100" dirty="0" smtClean="0">
                <a:solidFill>
                  <a:prstClr val="black"/>
                </a:solidFill>
                <a:latin typeface="Arial" pitchFamily="34" charset="0"/>
                <a:ea typeface="Geneva"/>
                <a:cs typeface="Arial" pitchFamily="34" charset="0"/>
              </a:rPr>
              <a:t>total de la Regional a la fecha es del </a:t>
            </a:r>
            <a:r>
              <a:rPr lang="es-ES" altLang="es-CO" sz="1100" b="1" dirty="0" smtClean="0">
                <a:solidFill>
                  <a:prstClr val="black"/>
                </a:solidFill>
                <a:latin typeface="Arial" pitchFamily="34" charset="0"/>
                <a:ea typeface="Geneva"/>
                <a:cs typeface="Arial" pitchFamily="34" charset="0"/>
              </a:rPr>
              <a:t>100 %. </a:t>
            </a:r>
            <a:endParaRPr lang="es-ES" altLang="es-CO" sz="11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A la Regional Bolivar se 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 La Regional Bolivar ha reportado el 56 % de las guías de seguimiento a cumplimiento de compromisos y se les recomendó socializarlas en su totalidad  para saber que compromisos están pendientes  y  las respuestas que se le está brindando  a la comunidades en  lo transcurrido del año.</a:t>
            </a:r>
          </a:p>
          <a:p>
            <a:pPr indent="-182563" algn="just" fontAlgn="base">
              <a:spcBef>
                <a:spcPct val="0"/>
              </a:spcBef>
              <a:spcAft>
                <a:spcPct val="0"/>
              </a:spcAft>
              <a:buFont typeface="Calibri" pitchFamily="34" charset="0"/>
              <a:buAutoNum type="arabicPeriod"/>
            </a:pPr>
            <a:endParaRPr lang="es-CO" altLang="es-CO" sz="11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Se les ha solicitado insistentemente garantizar </a:t>
            </a:r>
            <a:r>
              <a:rPr lang="es-CO" altLang="es-CO" sz="1100" dirty="0">
                <a:solidFill>
                  <a:prstClr val="black"/>
                </a:solidFill>
                <a:latin typeface="Arial" pitchFamily="34" charset="0"/>
                <a:ea typeface="Geneva"/>
                <a:cs typeface="Arial" pitchFamily="34" charset="0"/>
              </a:rPr>
              <a:t>que los  compromisos se cumplan y diligenciar  en este formato las evidencias que efectivamente se </a:t>
            </a:r>
            <a:r>
              <a:rPr lang="es-CO" altLang="es-CO" sz="1100" dirty="0" smtClean="0">
                <a:solidFill>
                  <a:prstClr val="black"/>
                </a:solidFill>
                <a:latin typeface="Arial" pitchFamily="34" charset="0"/>
                <a:ea typeface="Geneva"/>
                <a:cs typeface="Arial" pitchFamily="34" charset="0"/>
              </a:rPr>
              <a:t>cumplieron, se les ha recomendado que estos compromisos se deben </a:t>
            </a:r>
            <a:r>
              <a:rPr lang="es-CO" altLang="es-CO" sz="1100" dirty="0">
                <a:solidFill>
                  <a:prstClr val="black"/>
                </a:solidFill>
                <a:latin typeface="Arial" pitchFamily="34" charset="0"/>
                <a:ea typeface="Geneva"/>
                <a:cs typeface="Arial" pitchFamily="34" charset="0"/>
              </a:rPr>
              <a:t>ver como un proceso  </a:t>
            </a:r>
            <a:r>
              <a:rPr lang="es-CO" altLang="es-CO" sz="1100" dirty="0" smtClean="0">
                <a:solidFill>
                  <a:prstClr val="black"/>
                </a:solidFill>
                <a:latin typeface="Arial" pitchFamily="34" charset="0"/>
                <a:ea typeface="Geneva"/>
                <a:cs typeface="Arial" pitchFamily="34" charset="0"/>
              </a:rPr>
              <a:t>de </a:t>
            </a:r>
            <a:r>
              <a:rPr lang="es-CO" altLang="es-CO" sz="1100" dirty="0">
                <a:solidFill>
                  <a:prstClr val="black"/>
                </a:solidFill>
                <a:latin typeface="Arial" pitchFamily="34" charset="0"/>
                <a:ea typeface="Geneva"/>
                <a:cs typeface="Arial" pitchFamily="34" charset="0"/>
              </a:rPr>
              <a:t>trasparencia del ICBF con la comunidad. </a:t>
            </a:r>
            <a:endParaRPr lang="es-CO" altLang="es-CO" sz="11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CO" altLang="es-CO" sz="11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100" dirty="0" smtClean="0">
                <a:solidFill>
                  <a:prstClr val="black"/>
                </a:solidFill>
                <a:latin typeface="Arial" pitchFamily="34" charset="0"/>
                <a:ea typeface="Geneva"/>
                <a:cs typeface="Arial" pitchFamily="34" charset="0"/>
              </a:rPr>
              <a:t>Entregan los aportes de evaluación de la meta los cuales se verán reflejados al final de esta presentación.</a:t>
            </a:r>
            <a:endParaRPr lang="es-CO" altLang="es-CO" sz="11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buFont typeface="Calibri" pitchFamily="34" charset="0"/>
              <a:buAutoNum type="arabicPeriod"/>
            </a:pPr>
            <a:endParaRPr lang="es-CO" altLang="es-CO" sz="11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1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1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1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1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100" dirty="0">
                <a:solidFill>
                  <a:prstClr val="black"/>
                </a:solidFill>
                <a:latin typeface="Arial" pitchFamily="34" charset="0"/>
                <a:ea typeface="Geneva" charset="0"/>
                <a:cs typeface="Arial" pitchFamily="34" charset="0"/>
              </a:rPr>
              <a:t>  </a:t>
            </a:r>
            <a:endParaRPr lang="es-CO" sz="11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1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3898" y="1132764"/>
            <a:ext cx="8488907" cy="5016758"/>
          </a:xfrm>
          <a:prstGeom prst="rect">
            <a:avLst/>
          </a:prstGeom>
          <a:noFill/>
        </p:spPr>
        <p:txBody>
          <a:bodyPr wrap="square" rtlCol="0">
            <a:spAutoFit/>
          </a:bodyPr>
          <a:lstStyle/>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Generar acciones para llevar una estadística de cumplimiento a compromisos adquiridos con la comunidad siendo más rigurosos en el diligenciamiento del formato  3 de seguimiento a compromisos, para evaluar los resultados y el impacto de los mismos en los programas y servicios misionales.</a:t>
            </a:r>
          </a:p>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Planear oportunamente la meta de RPC y mesas públicas  e involucrar a los actores sociales e institucionales  que deben participar en este proceso.</a:t>
            </a:r>
          </a:p>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Realizar acciones de divulgación de mayor impacto   y que estén  orientadas a promover la participación social y comunitaria en este proceso.</a:t>
            </a:r>
          </a:p>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Llegar mucho más a las comunidades y beneficiarios en cuanto a la asistencia técnica en lineamientos de los programas que hacen parte de la oferta institucional. </a:t>
            </a:r>
          </a:p>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Contar  con el censo real para la población de primera infancia que no está haciendo atendida por ningún programa.</a:t>
            </a:r>
          </a:p>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Conformar  los comités para el desarrollo de la política de la seguridad alimentaria </a:t>
            </a:r>
          </a:p>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Brindar asistencia técnica a los agentes educativos.</a:t>
            </a:r>
          </a:p>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Gestionar  estrategias adecuadas en la elaboración de los planes de intervención nutricional con aquellos N.N. que presentar malnutrición </a:t>
            </a:r>
          </a:p>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Gestionar ante los entes territoriales la ampliación de cobertura de hogares sustitutos</a:t>
            </a:r>
          </a:p>
          <a:p>
            <a:pPr marL="285750" lvl="0" indent="-285750">
              <a:buFont typeface="Arial" panose="020B0604020202020204" pitchFamily="34" charset="0"/>
              <a:buChar char="•"/>
            </a:pPr>
            <a:r>
              <a:rPr lang="es-CO" sz="1600" dirty="0">
                <a:latin typeface="Arial" panose="020B0604020202020204" pitchFamily="34" charset="0"/>
                <a:cs typeface="Arial" panose="020B0604020202020204" pitchFamily="34" charset="0"/>
              </a:rPr>
              <a:t>Buscar estrategias para la ampliación de coberturas  en primera infancia para la atención integral.</a:t>
            </a:r>
          </a:p>
          <a:p>
            <a:pPr algn="just"/>
            <a:endParaRPr lang="es-CO" sz="1600" dirty="0"/>
          </a:p>
        </p:txBody>
      </p:sp>
      <p:sp>
        <p:nvSpPr>
          <p:cNvPr id="3" name="2 CuadroTexto"/>
          <p:cNvSpPr txBox="1"/>
          <p:nvPr/>
        </p:nvSpPr>
        <p:spPr>
          <a:xfrm>
            <a:off x="122830" y="177421"/>
            <a:ext cx="6714698"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Bolivar 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267173" y="4840027"/>
            <a:ext cx="584702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600" dirty="0">
                <a:solidFill>
                  <a:srgbClr val="595959"/>
                </a:solidFill>
              </a:rPr>
              <a:t>Compromisos de las MP por </a:t>
            </a:r>
            <a:r>
              <a:rPr lang="es-CO" sz="3600" dirty="0" smtClean="0">
                <a:solidFill>
                  <a:srgbClr val="595959"/>
                </a:solidFill>
              </a:rPr>
              <a:t>Cada </a:t>
            </a:r>
            <a:r>
              <a:rPr lang="es-CO" sz="3600" dirty="0">
                <a:solidFill>
                  <a:srgbClr val="595959"/>
                </a:solidFill>
              </a:rPr>
              <a:t>CZ </a:t>
            </a:r>
            <a:r>
              <a:rPr lang="es-CO" sz="3600" dirty="0" smtClean="0">
                <a:solidFill>
                  <a:srgbClr val="595959"/>
                </a:solidFill>
              </a:rPr>
              <a:t>y la RPC  de la Regional Bolivar2015 </a:t>
            </a:r>
            <a:endParaRPr lang="es-ES" sz="36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Peñón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191069" y="1269242"/>
            <a:ext cx="8639032" cy="5909310"/>
          </a:xfrm>
          <a:prstGeom prst="rect">
            <a:avLst/>
          </a:prstGeom>
          <a:noFill/>
        </p:spPr>
        <p:txBody>
          <a:bodyPr wrap="square" rtlCol="0">
            <a:spAutoFit/>
          </a:bodyPr>
          <a:lstStyle/>
          <a:p>
            <a:r>
              <a:rPr lang="es-CO" b="1" u="sng" dirty="0" smtClean="0"/>
              <a:t>De la MP  del Municipio de  Peñón del CZ Mompox  </a:t>
            </a:r>
            <a:r>
              <a:rPr lang="es-CO" dirty="0" smtClean="0"/>
              <a:t>realizada  el 21 de abril  del 2015 se sugirió  que en  </a:t>
            </a:r>
            <a:r>
              <a:rPr lang="es-CO" dirty="0"/>
              <a:t>formato se diligencie con los compromisos surgidos y sistematizados en el acta los cuales resumo:</a:t>
            </a:r>
          </a:p>
          <a:p>
            <a:r>
              <a:rPr lang="es-CO" dirty="0"/>
              <a:t> </a:t>
            </a:r>
          </a:p>
          <a:p>
            <a:pPr marL="285750" lvl="0" indent="-285750">
              <a:buFont typeface="Arial" panose="020B0604020202020204" pitchFamily="34" charset="0"/>
              <a:buChar char="•"/>
            </a:pPr>
            <a:r>
              <a:rPr lang="es-CO" dirty="0"/>
              <a:t>Mejora la infraestructura de la modalidad familiar en el corregimiento de Peñoncito</a:t>
            </a:r>
          </a:p>
          <a:p>
            <a:pPr marL="285750" lvl="0" indent="-285750">
              <a:buFont typeface="Arial" panose="020B0604020202020204" pitchFamily="34" charset="0"/>
              <a:buChar char="•"/>
            </a:pPr>
            <a:r>
              <a:rPr lang="es-CO" dirty="0"/>
              <a:t>Mejorar el entorno de la infraestructura del CDI de El Peñón.</a:t>
            </a:r>
          </a:p>
          <a:p>
            <a:r>
              <a:rPr lang="es-CO" dirty="0"/>
              <a:t> </a:t>
            </a:r>
          </a:p>
          <a:p>
            <a:r>
              <a:rPr lang="es-CO" dirty="0"/>
              <a:t>Además en el formato se debe destacar los aportes de la comunidad que presentó en la encuesta de evaluación y que ustedes muy bien resumieron y frente a las cuales se deben presentar alternativas de solución a :</a:t>
            </a:r>
          </a:p>
          <a:p>
            <a:r>
              <a:rPr lang="es-CO" dirty="0"/>
              <a:t> </a:t>
            </a:r>
          </a:p>
          <a:p>
            <a:pPr marL="285750" lvl="0" indent="-285750">
              <a:buFont typeface="Arial" panose="020B0604020202020204" pitchFamily="34" charset="0"/>
              <a:buChar char="•"/>
            </a:pPr>
            <a:r>
              <a:rPr lang="es-CO" dirty="0"/>
              <a:t>Que la convocatoria sea más nutrida para que haya más usuarios informados del funcionamiento del programa.</a:t>
            </a:r>
          </a:p>
          <a:p>
            <a:pPr marL="285750" lvl="0" indent="-285750">
              <a:buFont typeface="Arial" panose="020B0604020202020204" pitchFamily="34" charset="0"/>
              <a:buChar char="•"/>
            </a:pPr>
            <a:r>
              <a:rPr lang="es-CO" dirty="0"/>
              <a:t>Invitar a más usuarios para se sientan más interesados con el tema</a:t>
            </a:r>
          </a:p>
          <a:p>
            <a:pPr marL="285750" lvl="0" indent="-285750">
              <a:buFont typeface="Arial" panose="020B0604020202020204" pitchFamily="34" charset="0"/>
              <a:buChar char="•"/>
            </a:pPr>
            <a:r>
              <a:rPr lang="es-CO" dirty="0"/>
              <a:t>Que el aviso se haga mediante megáfono.</a:t>
            </a:r>
          </a:p>
          <a:p>
            <a:pPr marL="285750" lvl="0" indent="-285750">
              <a:buFont typeface="Arial" panose="020B0604020202020204" pitchFamily="34" charset="0"/>
              <a:buChar char="•"/>
            </a:pPr>
            <a:r>
              <a:rPr lang="es-CO" dirty="0"/>
              <a:t>Hacer veeduría a la  entrega de alimentos,  la comunidad detecta fallas, algunas veces faltan algunos alimentos.  </a:t>
            </a:r>
          </a:p>
          <a:p>
            <a:endParaRPr lang="es-CO" dirty="0" smtClean="0"/>
          </a:p>
          <a:p>
            <a:endParaRPr lang="es-CO" dirty="0"/>
          </a:p>
          <a:p>
            <a:endParaRPr lang="es-CO" dirty="0" smtClean="0"/>
          </a:p>
          <a:p>
            <a:endParaRPr lang="es-CO" dirty="0"/>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MP del municipio</a:t>
            </a:r>
          </a:p>
          <a:p>
            <a:r>
              <a:rPr lang="es-ES" b="1" dirty="0" smtClean="0">
                <a:solidFill>
                  <a:schemeClr val="bg1"/>
                </a:solidFill>
              </a:rPr>
              <a:t> de Maria la Baja   </a:t>
            </a:r>
            <a:r>
              <a:rPr lang="es-ES" b="1" dirty="0">
                <a:solidFill>
                  <a:schemeClr val="bg1"/>
                </a:solidFill>
              </a:rPr>
              <a:t>durante el 2015  </a:t>
            </a:r>
          </a:p>
        </p:txBody>
      </p:sp>
      <p:sp>
        <p:nvSpPr>
          <p:cNvPr id="2" name="1 CuadroTexto"/>
          <p:cNvSpPr txBox="1"/>
          <p:nvPr/>
        </p:nvSpPr>
        <p:spPr>
          <a:xfrm>
            <a:off x="398462" y="1282890"/>
            <a:ext cx="8390695" cy="4247317"/>
          </a:xfrm>
          <a:prstGeom prst="rect">
            <a:avLst/>
          </a:prstGeom>
          <a:noFill/>
        </p:spPr>
        <p:txBody>
          <a:bodyPr wrap="square" rtlCol="0">
            <a:spAutoFit/>
          </a:bodyPr>
          <a:lstStyle/>
          <a:p>
            <a:r>
              <a:rPr lang="es-CO" b="1" u="sng" dirty="0" smtClean="0"/>
              <a:t>De la MP de Maria La baja del CZ Turbaco , </a:t>
            </a:r>
            <a:r>
              <a:rPr lang="es-CO" b="1" dirty="0" smtClean="0"/>
              <a:t>realizada el 28 de agosto </a:t>
            </a:r>
            <a:r>
              <a:rPr lang="es-CO" dirty="0" smtClean="0"/>
              <a:t>y revisando </a:t>
            </a:r>
            <a:r>
              <a:rPr lang="es-CO" dirty="0"/>
              <a:t>el acta los siguientes fueron los compromisos adquiridos</a:t>
            </a:r>
            <a:r>
              <a:rPr lang="es-CO" dirty="0" smtClean="0"/>
              <a:t>:</a:t>
            </a:r>
          </a:p>
          <a:p>
            <a:endParaRPr lang="es-CO" dirty="0"/>
          </a:p>
          <a:p>
            <a:r>
              <a:rPr lang="es-CO" b="1" dirty="0"/>
              <a:t>De la MP de Maria La Baja del CZ Turbaco</a:t>
            </a:r>
            <a:endParaRPr lang="es-CO" dirty="0"/>
          </a:p>
          <a:p>
            <a:r>
              <a:rPr lang="es-CO" dirty="0"/>
              <a:t> </a:t>
            </a:r>
          </a:p>
          <a:p>
            <a:pPr marL="285750" lvl="0" indent="-285750">
              <a:buFont typeface="Arial" panose="020B0604020202020204" pitchFamily="34" charset="0"/>
              <a:buChar char="•"/>
            </a:pPr>
            <a:r>
              <a:rPr lang="es-CO" dirty="0"/>
              <a:t>Verificar y garantizar que se reactive  el comité de veedurías.</a:t>
            </a:r>
          </a:p>
          <a:p>
            <a:pPr marL="285750" lvl="0" indent="-285750">
              <a:buFont typeface="Arial" panose="020B0604020202020204" pitchFamily="34" charset="0"/>
              <a:buChar char="•"/>
            </a:pPr>
            <a:r>
              <a:rPr lang="es-CO" dirty="0"/>
              <a:t>Garantizar que se generen  acciones correctivas, ante las debilidades y amenazas identificadas, para mejorar los servicios.</a:t>
            </a:r>
          </a:p>
          <a:p>
            <a:pPr marL="285750" lvl="0" indent="-285750">
              <a:buFont typeface="Arial" panose="020B0604020202020204" pitchFamily="34" charset="0"/>
              <a:buChar char="•"/>
            </a:pPr>
            <a:r>
              <a:rPr lang="es-CO" dirty="0"/>
              <a:t>Garantizar y hacer  acompañamiento por parte del ICBF en el componente Salud y Nutrición, toda vez las inconformidades presentadas en un alto porcentaje por la comunidad  están dirigidas a este</a:t>
            </a:r>
            <a:r>
              <a:rPr lang="es-CO" dirty="0" smtClean="0"/>
              <a:t>.</a:t>
            </a:r>
          </a:p>
          <a:p>
            <a:pPr lvl="0"/>
            <a:endParaRPr lang="es-CO" dirty="0"/>
          </a:p>
          <a:p>
            <a:pPr lvl="0"/>
            <a:endParaRPr lang="es-CO" dirty="0" smtClean="0"/>
          </a:p>
          <a:p>
            <a:pPr lvl="0"/>
            <a:endParaRPr lang="es-CO" dirty="0"/>
          </a:p>
          <a:p>
            <a:endParaRPr lang="es-CO" dirty="0"/>
          </a:p>
        </p:txBody>
      </p:sp>
    </p:spTree>
    <p:extLst>
      <p:ext uri="{BB962C8B-B14F-4D97-AF65-F5344CB8AC3E}">
        <p14:creationId xmlns:p14="http://schemas.microsoft.com/office/powerpoint/2010/main" val="231829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a:t>
            </a:r>
            <a:r>
              <a:rPr lang="es-CO" b="1" dirty="0">
                <a:solidFill>
                  <a:schemeClr val="bg1"/>
                </a:solidFill>
              </a:rPr>
              <a:t>de  </a:t>
            </a:r>
            <a:r>
              <a:rPr lang="es-CO" b="1" dirty="0" smtClean="0">
                <a:solidFill>
                  <a:schemeClr val="bg1"/>
                </a:solidFill>
              </a:rPr>
              <a:t>San Jacinto  </a:t>
            </a:r>
            <a:r>
              <a:rPr lang="es-ES" b="1" dirty="0">
                <a:solidFill>
                  <a:schemeClr val="bg1"/>
                </a:solidFill>
              </a:rPr>
              <a:t>durante el 2015  </a:t>
            </a:r>
          </a:p>
        </p:txBody>
      </p:sp>
      <p:sp>
        <p:nvSpPr>
          <p:cNvPr id="2" name="1 CuadroTexto"/>
          <p:cNvSpPr txBox="1"/>
          <p:nvPr/>
        </p:nvSpPr>
        <p:spPr>
          <a:xfrm>
            <a:off x="245660" y="1323833"/>
            <a:ext cx="8325134" cy="4678204"/>
          </a:xfrm>
          <a:prstGeom prst="rect">
            <a:avLst/>
          </a:prstGeom>
          <a:noFill/>
        </p:spPr>
        <p:txBody>
          <a:bodyPr wrap="square" rtlCol="0">
            <a:spAutoFit/>
          </a:bodyPr>
          <a:lstStyle/>
          <a:p>
            <a:r>
              <a:rPr lang="es-CO" b="1" u="sng" dirty="0"/>
              <a:t>De la MP de </a:t>
            </a:r>
            <a:r>
              <a:rPr lang="es-CO" b="1" u="sng" dirty="0" smtClean="0"/>
              <a:t>San Jacinto  del CZ Carmen de Bolivar  ,  </a:t>
            </a:r>
            <a:r>
              <a:rPr lang="es-CO" b="1" dirty="0"/>
              <a:t>realizada el </a:t>
            </a:r>
            <a:r>
              <a:rPr lang="es-CO" b="1" dirty="0" smtClean="0"/>
              <a:t>31 </a:t>
            </a:r>
            <a:r>
              <a:rPr lang="es-CO" b="1" dirty="0"/>
              <a:t>de </a:t>
            </a:r>
            <a:r>
              <a:rPr lang="es-CO" b="1" dirty="0" smtClean="0"/>
              <a:t>agosto y revisando el acta  se sugirió: </a:t>
            </a:r>
          </a:p>
          <a:p>
            <a:endParaRPr lang="es-CO" dirty="0"/>
          </a:p>
          <a:p>
            <a:pPr marL="285750" indent="-285750">
              <a:lnSpc>
                <a:spcPct val="150000"/>
              </a:lnSpc>
              <a:buFont typeface="Arial" panose="020B0604020202020204" pitchFamily="34" charset="0"/>
              <a:buChar char="•"/>
            </a:pPr>
            <a:r>
              <a:rPr lang="es-CO" dirty="0" smtClean="0"/>
              <a:t>Verificar </a:t>
            </a:r>
            <a:r>
              <a:rPr lang="es-CO" dirty="0"/>
              <a:t>que se hagan las claridades respectivas frente a los problemas con la minuta y de las responsabilidades del ICBF en el programa de alimentación escolar </a:t>
            </a:r>
          </a:p>
          <a:p>
            <a:pPr marL="285750" indent="-285750">
              <a:lnSpc>
                <a:spcPct val="150000"/>
              </a:lnSpc>
              <a:buFont typeface="Arial" panose="020B0604020202020204" pitchFamily="34" charset="0"/>
              <a:buChar char="•"/>
            </a:pPr>
            <a:r>
              <a:rPr lang="es-CO" dirty="0" smtClean="0"/>
              <a:t>Verificar </a:t>
            </a:r>
            <a:r>
              <a:rPr lang="es-CO" dirty="0"/>
              <a:t>que el registro de los beneficiarios de los programas obedezcan a la realidad y se corrijan las anomalías que se presentaron como ejemplo en los programas Generaciones con Bienestar y Familias con Bienestar.  </a:t>
            </a:r>
          </a:p>
          <a:p>
            <a:pPr marL="285750" indent="-285750">
              <a:lnSpc>
                <a:spcPct val="150000"/>
              </a:lnSpc>
              <a:buFont typeface="Arial" panose="020B0604020202020204" pitchFamily="34" charset="0"/>
              <a:buChar char="•"/>
            </a:pPr>
            <a:r>
              <a:rPr lang="es-CO" dirty="0" smtClean="0"/>
              <a:t>Verificar </a:t>
            </a:r>
            <a:r>
              <a:rPr lang="es-CO" dirty="0"/>
              <a:t>que los operadores  de los programas ofrezcan a los  beneficiarios una imagen ajustada a la realidad, y cumplan cabalmente  lo que prometen</a:t>
            </a:r>
            <a:r>
              <a:rPr lang="es-CO" dirty="0" smtClean="0"/>
              <a:t>.</a:t>
            </a:r>
          </a:p>
          <a:p>
            <a:pPr marL="285750" indent="-285750">
              <a:lnSpc>
                <a:spcPct val="150000"/>
              </a:lnSpc>
              <a:buFont typeface="Arial" panose="020B0604020202020204" pitchFamily="34" charset="0"/>
              <a:buChar char="•"/>
            </a:pPr>
            <a:endParaRPr lang="es-CO" dirty="0"/>
          </a:p>
          <a:p>
            <a:pPr>
              <a:tabLst>
                <a:tab pos="1255713" algn="l"/>
              </a:tabLst>
            </a:pPr>
            <a:endParaRPr lang="es-CO" sz="1400" b="1" dirty="0" smtClean="0"/>
          </a:p>
          <a:p>
            <a:pPr>
              <a:tabLst>
                <a:tab pos="1255713" algn="l"/>
              </a:tabLst>
            </a:pPr>
            <a:r>
              <a:rPr lang="es-CO" sz="1400" b="1" dirty="0" smtClean="0">
                <a:solidFill>
                  <a:srgbClr val="FF0000"/>
                </a:solidFill>
              </a:rPr>
              <a:t>Nota</a:t>
            </a:r>
            <a:r>
              <a:rPr lang="es-CO" sz="1400" b="1" dirty="0">
                <a:solidFill>
                  <a:srgbClr val="FF0000"/>
                </a:solidFill>
              </a:rPr>
              <a:t>: </a:t>
            </a:r>
            <a:r>
              <a:rPr lang="es-CO" sz="1400" b="1" dirty="0" smtClean="0">
                <a:solidFill>
                  <a:srgbClr val="FF0000"/>
                </a:solidFill>
              </a:rPr>
              <a:t>pendiente de entrega del </a:t>
            </a:r>
            <a:r>
              <a:rPr lang="es-CO" sz="1400" b="1" dirty="0">
                <a:solidFill>
                  <a:srgbClr val="FF0000"/>
                </a:solidFill>
              </a:rPr>
              <a:t>formato de compromisos, </a:t>
            </a:r>
            <a:r>
              <a:rPr lang="es-CO" sz="1400" b="1" dirty="0" smtClean="0">
                <a:solidFill>
                  <a:srgbClr val="FF0000"/>
                </a:solidFill>
              </a:rPr>
              <a:t>para </a:t>
            </a:r>
            <a:r>
              <a:rPr lang="es-CO" sz="1400" b="1" dirty="0">
                <a:solidFill>
                  <a:srgbClr val="FF0000"/>
                </a:solidFill>
              </a:rPr>
              <a:t>verificar cumplimiento de </a:t>
            </a:r>
            <a:r>
              <a:rPr lang="es-CO" sz="1400" b="1" dirty="0" smtClean="0">
                <a:solidFill>
                  <a:srgbClr val="FF0000"/>
                </a:solidFill>
              </a:rPr>
              <a:t>los mismos.</a:t>
            </a:r>
            <a:endParaRPr lang="es-CO" sz="1400" dirty="0">
              <a:solidFill>
                <a:srgbClr val="FF0000"/>
              </a:solidFill>
            </a:endParaRPr>
          </a:p>
        </p:txBody>
      </p:sp>
    </p:spTree>
    <p:extLst>
      <p:ext uri="{BB962C8B-B14F-4D97-AF65-F5344CB8AC3E}">
        <p14:creationId xmlns:p14="http://schemas.microsoft.com/office/powerpoint/2010/main" val="154829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a:t>
            </a:r>
            <a:endParaRPr lang="es-ES" sz="2000" b="1" dirty="0">
              <a:solidFill>
                <a:schemeClr val="bg1"/>
              </a:solidFill>
            </a:endParaRPr>
          </a:p>
          <a:p>
            <a:pPr algn="ctr"/>
            <a:r>
              <a:rPr lang="es-ES" sz="2000" b="1" dirty="0">
                <a:solidFill>
                  <a:schemeClr val="bg1"/>
                </a:solidFill>
              </a:rPr>
              <a:t>MP </a:t>
            </a:r>
            <a:r>
              <a:rPr lang="es-ES" sz="2000" b="1" dirty="0" smtClean="0">
                <a:solidFill>
                  <a:schemeClr val="bg1"/>
                </a:solidFill>
              </a:rPr>
              <a:t> </a:t>
            </a:r>
            <a:r>
              <a:rPr lang="es-CO" sz="2000" b="1" dirty="0" smtClean="0">
                <a:solidFill>
                  <a:schemeClr val="bg1"/>
                </a:solidFill>
              </a:rPr>
              <a:t>del Municipio de Pinillos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6" y="1064525"/>
            <a:ext cx="8529851" cy="5109091"/>
          </a:xfrm>
          <a:prstGeom prst="rect">
            <a:avLst/>
          </a:prstGeom>
          <a:noFill/>
        </p:spPr>
        <p:txBody>
          <a:bodyPr wrap="square" rtlCol="0">
            <a:spAutoFit/>
          </a:bodyPr>
          <a:lstStyle/>
          <a:p>
            <a:pPr algn="just"/>
            <a:r>
              <a:rPr lang="es-CO" sz="1600" b="1" u="sng" dirty="0"/>
              <a:t>De la MP </a:t>
            </a:r>
            <a:r>
              <a:rPr lang="es-CO" sz="1600" b="1" u="sng" dirty="0" smtClean="0"/>
              <a:t>Pinillos del CZ Magangué  </a:t>
            </a:r>
            <a:r>
              <a:rPr lang="es-CO" sz="1600" dirty="0" smtClean="0"/>
              <a:t>realizada </a:t>
            </a:r>
            <a:r>
              <a:rPr lang="es-CO" sz="1600" dirty="0"/>
              <a:t>el </a:t>
            </a:r>
            <a:r>
              <a:rPr lang="es-CO" sz="1600" dirty="0" smtClean="0"/>
              <a:t>19 de agosto, revisando el acta los </a:t>
            </a:r>
            <a:r>
              <a:rPr lang="es-CO" sz="1600" dirty="0"/>
              <a:t>siguientes fueron los compromisos adquiridos: </a:t>
            </a:r>
            <a:r>
              <a:rPr lang="es-CO" sz="1600" dirty="0" smtClean="0"/>
              <a:t> </a:t>
            </a:r>
            <a:endParaRPr lang="es-CO" sz="1600" dirty="0"/>
          </a:p>
          <a:p>
            <a:pPr algn="just"/>
            <a:endParaRPr lang="es-CO" sz="1600" dirty="0"/>
          </a:p>
          <a:p>
            <a:pPr marL="285750" lvl="0" indent="-285750">
              <a:spcBef>
                <a:spcPts val="600"/>
              </a:spcBef>
              <a:spcAft>
                <a:spcPts val="600"/>
              </a:spcAft>
              <a:buFont typeface="Arial" panose="020B0604020202020204" pitchFamily="34" charset="0"/>
              <a:buChar char="•"/>
            </a:pPr>
            <a:r>
              <a:rPr lang="es-CO" sz="1600" dirty="0"/>
              <a:t>Verificar que se realicen los censos para  reubicar los 6 HCB pendientes en el Municipio, priorizando necesidades de las comunidades. </a:t>
            </a:r>
          </a:p>
          <a:p>
            <a:pPr marL="285750" lvl="0" indent="-285750">
              <a:spcBef>
                <a:spcPts val="600"/>
              </a:spcBef>
              <a:spcAft>
                <a:spcPts val="600"/>
              </a:spcAft>
              <a:buFont typeface="Arial" panose="020B0604020202020204" pitchFamily="34" charset="0"/>
              <a:buChar char="•"/>
            </a:pPr>
            <a:r>
              <a:rPr lang="es-CO" sz="1600" dirty="0"/>
              <a:t>Verificar que se solicite al nivel Regional y Nacional  acerca de las diferencias en el contenido de los complementos o paquetes nutricionales en los diferentes programas.</a:t>
            </a:r>
          </a:p>
          <a:p>
            <a:pPr marL="285750" lvl="0" indent="-285750">
              <a:spcBef>
                <a:spcPts val="600"/>
              </a:spcBef>
              <a:spcAft>
                <a:spcPts val="600"/>
              </a:spcAft>
              <a:buFont typeface="Arial" panose="020B0604020202020204" pitchFamily="34" charset="0"/>
              <a:buChar char="•"/>
            </a:pPr>
            <a:r>
              <a:rPr lang="es-CO" sz="1600" dirty="0"/>
              <a:t>Garantizar la contratación de los profesionales que exige la canasta.</a:t>
            </a:r>
          </a:p>
          <a:p>
            <a:pPr marL="285750" lvl="0" indent="-285750">
              <a:spcBef>
                <a:spcPts val="600"/>
              </a:spcBef>
              <a:spcAft>
                <a:spcPts val="600"/>
              </a:spcAft>
              <a:buFont typeface="Arial" panose="020B0604020202020204" pitchFamily="34" charset="0"/>
              <a:buChar char="•"/>
            </a:pPr>
            <a:r>
              <a:rPr lang="es-CO" sz="1600" dirty="0"/>
              <a:t>Verificar que se realice la  gestión para aumentar el número de agentes de Infancia y adolescencia que apoyen las acciones de la comisaría de familia.</a:t>
            </a:r>
          </a:p>
          <a:p>
            <a:pPr marL="285750" lvl="0" indent="-285750">
              <a:spcBef>
                <a:spcPts val="600"/>
              </a:spcBef>
              <a:spcAft>
                <a:spcPts val="600"/>
              </a:spcAft>
              <a:buFont typeface="Arial" panose="020B0604020202020204" pitchFamily="34" charset="0"/>
              <a:buChar char="•"/>
            </a:pPr>
            <a:r>
              <a:rPr lang="es-CO" sz="1600" dirty="0"/>
              <a:t>Verificar que se haga seguimiento a los compromisos expuestos en la mesa y consignados en esta agenda y en el formato 3 de seguimiento a compromisos.</a:t>
            </a:r>
          </a:p>
          <a:p>
            <a:pPr marL="171450" indent="-171450" algn="just">
              <a:spcBef>
                <a:spcPts val="600"/>
              </a:spcBef>
              <a:spcAft>
                <a:spcPts val="600"/>
              </a:spcAft>
              <a:buFont typeface="Arial" panose="020B0604020202020204" pitchFamily="34" charset="0"/>
              <a:buChar char="•"/>
            </a:pPr>
            <a:endParaRPr lang="es-CO" sz="1100" b="1" dirty="0" smtClean="0"/>
          </a:p>
          <a:p>
            <a:pPr algn="just">
              <a:spcBef>
                <a:spcPts val="600"/>
              </a:spcBef>
              <a:spcAft>
                <a:spcPts val="600"/>
              </a:spcAft>
            </a:pPr>
            <a:r>
              <a:rPr lang="es-CO" sz="1600" b="1" dirty="0">
                <a:solidFill>
                  <a:srgbClr val="FF0000"/>
                </a:solidFill>
              </a:rPr>
              <a:t>Nota: pendiente de entrega del formato de compromisos, para verificar cumplimiento de los mismos.</a:t>
            </a:r>
            <a:endParaRPr lang="es-CO" sz="1600" dirty="0">
              <a:solidFill>
                <a:srgbClr val="FF0000"/>
              </a:solidFill>
            </a:endParaRPr>
          </a:p>
          <a:p>
            <a:pPr marL="285750" indent="-285750" algn="just">
              <a:spcBef>
                <a:spcPts val="600"/>
              </a:spcBef>
              <a:spcAft>
                <a:spcPts val="600"/>
              </a:spcAft>
              <a:buFont typeface="Arial" panose="020B0604020202020204" pitchFamily="34" charset="0"/>
              <a:buChar char="•"/>
            </a:pPr>
            <a:endParaRPr lang="es-CO" sz="1600" dirty="0"/>
          </a:p>
        </p:txBody>
      </p:sp>
    </p:spTree>
    <p:extLst>
      <p:ext uri="{BB962C8B-B14F-4D97-AF65-F5344CB8AC3E}">
        <p14:creationId xmlns:p14="http://schemas.microsoft.com/office/powerpoint/2010/main" val="83813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5" y="87313"/>
            <a:ext cx="708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sz="2000" b="1" dirty="0">
                <a:solidFill>
                  <a:schemeClr val="bg1"/>
                </a:solidFill>
              </a:rPr>
              <a:t>Compromisos adquiridos en la </a:t>
            </a:r>
            <a:r>
              <a:rPr lang="es-ES" sz="2000" b="1" dirty="0" smtClean="0">
                <a:solidFill>
                  <a:schemeClr val="bg1"/>
                </a:solidFill>
              </a:rPr>
              <a:t> MP  </a:t>
            </a:r>
            <a:r>
              <a:rPr lang="es-CO" sz="2000" b="1" dirty="0" smtClean="0">
                <a:solidFill>
                  <a:schemeClr val="bg1"/>
                </a:solidFill>
              </a:rPr>
              <a:t>Del Municipio </a:t>
            </a:r>
          </a:p>
          <a:p>
            <a:r>
              <a:rPr lang="es-CO" sz="2000" b="1" dirty="0" smtClean="0">
                <a:solidFill>
                  <a:schemeClr val="bg1"/>
                </a:solidFill>
              </a:rPr>
              <a:t>de San Pablo  </a:t>
            </a:r>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4" y="1297254"/>
            <a:ext cx="8625385" cy="4847481"/>
          </a:xfrm>
          <a:prstGeom prst="rect">
            <a:avLst/>
          </a:prstGeom>
        </p:spPr>
        <p:txBody>
          <a:bodyPr wrap="square">
            <a:spAutoFit/>
          </a:bodyPr>
          <a:lstStyle/>
          <a:p>
            <a:pPr algn="just">
              <a:lnSpc>
                <a:spcPct val="150000"/>
              </a:lnSpc>
            </a:pPr>
            <a:r>
              <a:rPr lang="es-CO" sz="1600" b="1" u="sng" dirty="0"/>
              <a:t>De la MP </a:t>
            </a:r>
            <a:r>
              <a:rPr lang="es-CO" sz="1600" b="1" u="sng" dirty="0" smtClean="0"/>
              <a:t>de San Pablo del CZ Simití  </a:t>
            </a:r>
            <a:r>
              <a:rPr lang="es-CO" sz="1600" b="1" dirty="0" smtClean="0"/>
              <a:t>realizada </a:t>
            </a:r>
            <a:r>
              <a:rPr lang="es-CO" sz="1600" b="1" dirty="0"/>
              <a:t>el </a:t>
            </a:r>
            <a:r>
              <a:rPr lang="es-CO" sz="1600" b="1" dirty="0" smtClean="0"/>
              <a:t>25  </a:t>
            </a:r>
            <a:r>
              <a:rPr lang="es-CO" sz="1600" b="1" dirty="0"/>
              <a:t>de </a:t>
            </a:r>
            <a:r>
              <a:rPr lang="es-CO" sz="1600" b="1" dirty="0" smtClean="0"/>
              <a:t>agosto  </a:t>
            </a:r>
            <a:r>
              <a:rPr lang="es-CO" sz="1600" dirty="0"/>
              <a:t>y revisando el acta los siguientes fueron los compromisos adquiridos</a:t>
            </a:r>
            <a:r>
              <a:rPr lang="es-CO" sz="1600" dirty="0" smtClean="0"/>
              <a:t>:</a:t>
            </a:r>
            <a:endParaRPr lang="es-CO" sz="1600" dirty="0"/>
          </a:p>
          <a:p>
            <a:pPr marL="285750" indent="-285750" algn="just">
              <a:lnSpc>
                <a:spcPct val="150000"/>
              </a:lnSpc>
              <a:buFont typeface="Arial" panose="020B0604020202020204" pitchFamily="34" charset="0"/>
              <a:buChar char="•"/>
            </a:pPr>
            <a:r>
              <a:rPr lang="es-CO" sz="1500" dirty="0" smtClean="0"/>
              <a:t>Garantizar </a:t>
            </a:r>
            <a:r>
              <a:rPr lang="es-CO" sz="1500" dirty="0"/>
              <a:t>que se haga entrega de la base de datos de las familias de la zona rural y urbana que no están siendo atendidas con los programas de ICBF en  Primera Infancia.</a:t>
            </a:r>
          </a:p>
          <a:p>
            <a:pPr marL="285750" indent="-285750" algn="just">
              <a:lnSpc>
                <a:spcPct val="150000"/>
              </a:lnSpc>
              <a:buFont typeface="Arial" panose="020B0604020202020204" pitchFamily="34" charset="0"/>
              <a:buChar char="•"/>
            </a:pPr>
            <a:r>
              <a:rPr lang="es-CO" sz="1500" dirty="0" smtClean="0"/>
              <a:t>Verificar </a:t>
            </a:r>
            <a:r>
              <a:rPr lang="es-CO" sz="1500" dirty="0"/>
              <a:t>que se haga la  gestión para el tránsito y ampliación de cobertura por parte del centro zonal en articulación con la alcaldía municipal y operadores.</a:t>
            </a:r>
          </a:p>
          <a:p>
            <a:pPr marL="285750" indent="-285750" algn="just">
              <a:lnSpc>
                <a:spcPct val="150000"/>
              </a:lnSpc>
              <a:buFont typeface="Arial" panose="020B0604020202020204" pitchFamily="34" charset="0"/>
              <a:buChar char="•"/>
            </a:pPr>
            <a:r>
              <a:rPr lang="es-CO" sz="1500" dirty="0" smtClean="0"/>
              <a:t>Garantizar </a:t>
            </a:r>
            <a:r>
              <a:rPr lang="es-CO" sz="1500" dirty="0"/>
              <a:t>y verificar que se dé a conocer  en la mesa técnica de Primera infancia, infancia y adolescencia, como también en el tercer CPS las debilidades que se destacaron  en la mesa Publica.</a:t>
            </a:r>
          </a:p>
          <a:p>
            <a:pPr marL="285750" indent="-285750" algn="just">
              <a:lnSpc>
                <a:spcPct val="150000"/>
              </a:lnSpc>
              <a:buFont typeface="Arial" panose="020B0604020202020204" pitchFamily="34" charset="0"/>
              <a:buChar char="•"/>
            </a:pPr>
            <a:r>
              <a:rPr lang="es-CO" sz="1500" dirty="0" smtClean="0"/>
              <a:t>Verificar </a:t>
            </a:r>
            <a:r>
              <a:rPr lang="es-CO" sz="1500" dirty="0"/>
              <a:t>que se haga  seguimiento a los recursos destinados del CONPES 181 para la primera infancia.</a:t>
            </a:r>
          </a:p>
          <a:p>
            <a:pPr marL="285750" indent="-285750" algn="just">
              <a:lnSpc>
                <a:spcPct val="150000"/>
              </a:lnSpc>
              <a:buFont typeface="Arial" panose="020B0604020202020204" pitchFamily="34" charset="0"/>
              <a:buChar char="•"/>
            </a:pPr>
            <a:r>
              <a:rPr lang="es-CO" sz="1500" dirty="0" smtClean="0"/>
              <a:t>Verificar </a:t>
            </a:r>
            <a:r>
              <a:rPr lang="es-CO" sz="1500" dirty="0"/>
              <a:t>que se socialice  la Ruta de activación en caso de abuso sexual, maltrato, desnutrición.</a:t>
            </a:r>
          </a:p>
          <a:p>
            <a:pPr marL="285750" indent="-285750" algn="just">
              <a:lnSpc>
                <a:spcPct val="150000"/>
              </a:lnSpc>
              <a:buFont typeface="Arial" panose="020B0604020202020204" pitchFamily="34" charset="0"/>
              <a:buChar char="•"/>
            </a:pPr>
            <a:r>
              <a:rPr lang="es-CO" sz="1500" dirty="0" smtClean="0"/>
              <a:t>Garantizar </a:t>
            </a:r>
            <a:r>
              <a:rPr lang="es-CO" sz="1500" dirty="0"/>
              <a:t>parte del ICBF Zonal condiciones para  la  articulación y priorización de los programas de primera infancia con el apoyo  del ente territorial y sus secretarias de despacho.</a:t>
            </a:r>
          </a:p>
          <a:p>
            <a:endParaRPr lang="es-CO" dirty="0"/>
          </a:p>
          <a:p>
            <a:endParaRPr lang="es-CO" dirty="0"/>
          </a:p>
        </p:txBody>
      </p:sp>
    </p:spTree>
    <p:extLst>
      <p:ext uri="{BB962C8B-B14F-4D97-AF65-F5344CB8AC3E}">
        <p14:creationId xmlns:p14="http://schemas.microsoft.com/office/powerpoint/2010/main" val="14581137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TotalTime>
  <Words>1424</Words>
  <Application>Microsoft Office PowerPoint</Application>
  <PresentationFormat>Presentación en pantalla (4:3)</PresentationFormat>
  <Paragraphs>167</Paragraphs>
  <Slides>17</Slides>
  <Notes>0</Notes>
  <HiddenSlides>0</HiddenSlides>
  <MMClips>0</MMClips>
  <ScaleCrop>false</ScaleCrop>
  <HeadingPairs>
    <vt:vector size="4" baseType="variant">
      <vt:variant>
        <vt:lpstr>Tema</vt:lpstr>
      </vt:variant>
      <vt:variant>
        <vt:i4>2</vt:i4>
      </vt:variant>
      <vt:variant>
        <vt:lpstr>Títulos de diapositiva</vt:lpstr>
      </vt:variant>
      <vt:variant>
        <vt:i4>17</vt:i4>
      </vt:variant>
    </vt:vector>
  </HeadingPairs>
  <TitlesOfParts>
    <vt:vector size="19"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34</cp:revision>
  <dcterms:created xsi:type="dcterms:W3CDTF">2015-01-29T14:27:26Z</dcterms:created>
  <dcterms:modified xsi:type="dcterms:W3CDTF">2015-12-18T20:44:45Z</dcterms:modified>
</cp:coreProperties>
</file>