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2" r:id="rId2"/>
  </p:sldMasterIdLst>
  <p:sldIdLst>
    <p:sldId id="256" r:id="rId3"/>
    <p:sldId id="257" r:id="rId4"/>
    <p:sldId id="271" r:id="rId5"/>
    <p:sldId id="261" r:id="rId6"/>
    <p:sldId id="259" r:id="rId7"/>
    <p:sldId id="258" r:id="rId8"/>
    <p:sldId id="260" r:id="rId9"/>
    <p:sldId id="266" r:id="rId10"/>
    <p:sldId id="264" r:id="rId11"/>
    <p:sldId id="269" r:id="rId12"/>
    <p:sldId id="272" r:id="rId13"/>
    <p:sldId id="273" r:id="rId14"/>
    <p:sldId id="274" r:id="rId15"/>
    <p:sldId id="275" r:id="rId16"/>
    <p:sldId id="276" r:id="rId17"/>
    <p:sldId id="277" r:id="rId18"/>
    <p:sldId id="282" r:id="rId19"/>
    <p:sldId id="283" r:id="rId20"/>
    <p:sldId id="284" r:id="rId21"/>
    <p:sldId id="285" r:id="rId22"/>
    <p:sldId id="286" r:id="rId23"/>
    <p:sldId id="287" r:id="rId24"/>
    <p:sldId id="279" r:id="rId25"/>
    <p:sldId id="280" r:id="rId26"/>
    <p:sldId id="281" r:id="rId27"/>
  </p:sldIdLst>
  <p:sldSz cx="9144000" cy="6858000" type="screen4x3"/>
  <p:notesSz cx="6858000" cy="9144000"/>
  <p:defaultTextStyle>
    <a:defPPr>
      <a:defRPr lang="es-C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p:cViewPr varScale="1">
        <p:scale>
          <a:sx n="70" d="100"/>
          <a:sy n="70" d="100"/>
        </p:scale>
        <p:origin x="-420" y="-96"/>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presProps" Target="presProp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tableStyles" Target="tableStyle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s-ES" smtClean="0"/>
              <a:t>Haga clic para modificar el estilo de título del patrón</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smtClean="0"/>
              <a:t>Haga clic para modificar el estilo de subtítulo del patrón</a:t>
            </a:r>
            <a:endParaRPr lang="en-US" dirty="0"/>
          </a:p>
        </p:txBody>
      </p:sp>
      <p:sp>
        <p:nvSpPr>
          <p:cNvPr id="4" name="Date Placeholder 3"/>
          <p:cNvSpPr>
            <a:spLocks noGrp="1"/>
          </p:cNvSpPr>
          <p:nvPr>
            <p:ph type="dt" sz="half" idx="10"/>
          </p:nvPr>
        </p:nvSpPr>
        <p:spPr/>
        <p:txBody>
          <a:bodyPr/>
          <a:lstStyle/>
          <a:p>
            <a:fld id="{8FD3A038-97AA-4831-8262-77739EF7176E}" type="datetimeFigureOut">
              <a:rPr lang="es-CO" smtClean="0"/>
              <a:t>27/01/2016</a:t>
            </a:fld>
            <a:endParaRPr lang="es-CO"/>
          </a:p>
        </p:txBody>
      </p:sp>
      <p:sp>
        <p:nvSpPr>
          <p:cNvPr id="5" name="Footer Placeholder 4"/>
          <p:cNvSpPr>
            <a:spLocks noGrp="1"/>
          </p:cNvSpPr>
          <p:nvPr>
            <p:ph type="ftr" sz="quarter" idx="11"/>
          </p:nvPr>
        </p:nvSpPr>
        <p:spPr/>
        <p:txBody>
          <a:bodyPr/>
          <a:lstStyle/>
          <a:p>
            <a:endParaRPr lang="es-CO"/>
          </a:p>
        </p:txBody>
      </p:sp>
      <p:sp>
        <p:nvSpPr>
          <p:cNvPr id="6" name="Slide Number Placeholder 5"/>
          <p:cNvSpPr>
            <a:spLocks noGrp="1"/>
          </p:cNvSpPr>
          <p:nvPr>
            <p:ph type="sldNum" sz="quarter" idx="12"/>
          </p:nvPr>
        </p:nvSpPr>
        <p:spPr/>
        <p:txBody>
          <a:bodyPr/>
          <a:lstStyle/>
          <a:p>
            <a:fld id="{4A8DC217-822A-4446-9141-82888CDDD354}" type="slidenum">
              <a:rPr lang="es-CO" smtClean="0"/>
              <a:t>‹Nº›</a:t>
            </a:fld>
            <a:endParaRPr lang="es-CO"/>
          </a:p>
        </p:txBody>
      </p:sp>
    </p:spTree>
    <p:extLst>
      <p:ext uri="{BB962C8B-B14F-4D97-AF65-F5344CB8AC3E}">
        <p14:creationId xmlns:p14="http://schemas.microsoft.com/office/powerpoint/2010/main" val="344932636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Vertical Text Placeholder 2"/>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fld id="{8FD3A038-97AA-4831-8262-77739EF7176E}" type="datetimeFigureOut">
              <a:rPr lang="es-CO" smtClean="0"/>
              <a:t>27/01/2016</a:t>
            </a:fld>
            <a:endParaRPr lang="es-CO"/>
          </a:p>
        </p:txBody>
      </p:sp>
      <p:sp>
        <p:nvSpPr>
          <p:cNvPr id="5" name="Footer Placeholder 4"/>
          <p:cNvSpPr>
            <a:spLocks noGrp="1"/>
          </p:cNvSpPr>
          <p:nvPr>
            <p:ph type="ftr" sz="quarter" idx="11"/>
          </p:nvPr>
        </p:nvSpPr>
        <p:spPr/>
        <p:txBody>
          <a:bodyPr/>
          <a:lstStyle/>
          <a:p>
            <a:endParaRPr lang="es-CO"/>
          </a:p>
        </p:txBody>
      </p:sp>
      <p:sp>
        <p:nvSpPr>
          <p:cNvPr id="6" name="Slide Number Placeholder 5"/>
          <p:cNvSpPr>
            <a:spLocks noGrp="1"/>
          </p:cNvSpPr>
          <p:nvPr>
            <p:ph type="sldNum" sz="quarter" idx="12"/>
          </p:nvPr>
        </p:nvSpPr>
        <p:spPr/>
        <p:txBody>
          <a:bodyPr/>
          <a:lstStyle/>
          <a:p>
            <a:fld id="{4A8DC217-822A-4446-9141-82888CDDD354}" type="slidenum">
              <a:rPr lang="es-CO" smtClean="0"/>
              <a:t>‹Nº›</a:t>
            </a:fld>
            <a:endParaRPr lang="es-CO"/>
          </a:p>
        </p:txBody>
      </p:sp>
    </p:spTree>
    <p:extLst>
      <p:ext uri="{BB962C8B-B14F-4D97-AF65-F5344CB8AC3E}">
        <p14:creationId xmlns:p14="http://schemas.microsoft.com/office/powerpoint/2010/main" val="322183413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s-ES" smtClean="0"/>
              <a:t>Haga clic para modificar el estilo de título del patrón</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fld id="{8FD3A038-97AA-4831-8262-77739EF7176E}" type="datetimeFigureOut">
              <a:rPr lang="es-CO" smtClean="0"/>
              <a:t>27/01/2016</a:t>
            </a:fld>
            <a:endParaRPr lang="es-CO"/>
          </a:p>
        </p:txBody>
      </p:sp>
      <p:sp>
        <p:nvSpPr>
          <p:cNvPr id="5" name="Footer Placeholder 4"/>
          <p:cNvSpPr>
            <a:spLocks noGrp="1"/>
          </p:cNvSpPr>
          <p:nvPr>
            <p:ph type="ftr" sz="quarter" idx="11"/>
          </p:nvPr>
        </p:nvSpPr>
        <p:spPr/>
        <p:txBody>
          <a:bodyPr/>
          <a:lstStyle/>
          <a:p>
            <a:endParaRPr lang="es-CO"/>
          </a:p>
        </p:txBody>
      </p:sp>
      <p:sp>
        <p:nvSpPr>
          <p:cNvPr id="6" name="Slide Number Placeholder 5"/>
          <p:cNvSpPr>
            <a:spLocks noGrp="1"/>
          </p:cNvSpPr>
          <p:nvPr>
            <p:ph type="sldNum" sz="quarter" idx="12"/>
          </p:nvPr>
        </p:nvSpPr>
        <p:spPr/>
        <p:txBody>
          <a:bodyPr/>
          <a:lstStyle/>
          <a:p>
            <a:fld id="{4A8DC217-822A-4446-9141-82888CDDD354}" type="slidenum">
              <a:rPr lang="es-CO" smtClean="0"/>
              <a:t>‹Nº›</a:t>
            </a:fld>
            <a:endParaRPr lang="es-CO"/>
          </a:p>
        </p:txBody>
      </p:sp>
    </p:spTree>
    <p:extLst>
      <p:ext uri="{BB962C8B-B14F-4D97-AF65-F5344CB8AC3E}">
        <p14:creationId xmlns:p14="http://schemas.microsoft.com/office/powerpoint/2010/main" val="27597715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1143000" y="1122363"/>
            <a:ext cx="6858000" cy="2387600"/>
          </a:xfrm>
          <a:prstGeom prst="rect">
            <a:avLst/>
          </a:prstGeom>
        </p:spPr>
        <p:txBody>
          <a:bodyPr anchor="b"/>
          <a:lstStyle>
            <a:lvl1pPr algn="ctr">
              <a:defRPr sz="6000"/>
            </a:lvl1pPr>
          </a:lstStyle>
          <a:p>
            <a:r>
              <a:rPr lang="es-ES" smtClean="0"/>
              <a:t>Haga clic para modificar el estilo de título del patrón</a:t>
            </a:r>
            <a:endParaRPr lang="es-CO"/>
          </a:p>
        </p:txBody>
      </p:sp>
      <p:sp>
        <p:nvSpPr>
          <p:cNvPr id="3" name="Subtítulo 2"/>
          <p:cNvSpPr>
            <a:spLocks noGrp="1"/>
          </p:cNvSpPr>
          <p:nvPr>
            <p:ph type="subTitle" idx="1"/>
          </p:nvPr>
        </p:nvSpPr>
        <p:spPr>
          <a:xfrm>
            <a:off x="1143000" y="3602038"/>
            <a:ext cx="6858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smtClean="0"/>
              <a:t>Haga clic para modificar el estilo de subtítulo del patrón</a:t>
            </a:r>
            <a:endParaRPr lang="es-CO"/>
          </a:p>
        </p:txBody>
      </p:sp>
      <p:sp>
        <p:nvSpPr>
          <p:cNvPr id="4" name="Marcador de fecha 3"/>
          <p:cNvSpPr>
            <a:spLocks noGrp="1"/>
          </p:cNvSpPr>
          <p:nvPr>
            <p:ph type="dt" sz="half" idx="10"/>
          </p:nvPr>
        </p:nvSpPr>
        <p:spPr>
          <a:xfrm>
            <a:off x="628650" y="6356350"/>
            <a:ext cx="2057400" cy="365125"/>
          </a:xfrm>
          <a:prstGeom prst="rect">
            <a:avLst/>
          </a:prstGeom>
        </p:spPr>
        <p:txBody>
          <a:bodyPr/>
          <a:lstStyle/>
          <a:p>
            <a:fld id="{905B647D-53CF-4984-9F5A-04EF5460C055}" type="datetimeFigureOut">
              <a:rPr lang="es-CO" smtClean="0"/>
              <a:t>27/01/2016</a:t>
            </a:fld>
            <a:endParaRPr lang="es-CO"/>
          </a:p>
        </p:txBody>
      </p:sp>
      <p:sp>
        <p:nvSpPr>
          <p:cNvPr id="5" name="Marcador de pie de página 4"/>
          <p:cNvSpPr>
            <a:spLocks noGrp="1"/>
          </p:cNvSpPr>
          <p:nvPr>
            <p:ph type="ftr" sz="quarter" idx="11"/>
          </p:nvPr>
        </p:nvSpPr>
        <p:spPr>
          <a:xfrm>
            <a:off x="3028950" y="6356350"/>
            <a:ext cx="3086100" cy="365125"/>
          </a:xfrm>
          <a:prstGeom prst="rect">
            <a:avLst/>
          </a:prstGeom>
        </p:spPr>
        <p:txBody>
          <a:bodyPr/>
          <a:lstStyle/>
          <a:p>
            <a:endParaRPr lang="es-CO"/>
          </a:p>
        </p:txBody>
      </p:sp>
      <p:sp>
        <p:nvSpPr>
          <p:cNvPr id="6" name="Marcador de número de diapositiva 5"/>
          <p:cNvSpPr>
            <a:spLocks noGrp="1"/>
          </p:cNvSpPr>
          <p:nvPr>
            <p:ph type="sldNum" sz="quarter" idx="12"/>
          </p:nvPr>
        </p:nvSpPr>
        <p:spPr>
          <a:xfrm>
            <a:off x="6457950" y="6356350"/>
            <a:ext cx="2057400" cy="365125"/>
          </a:xfrm>
          <a:prstGeom prst="rect">
            <a:avLst/>
          </a:prstGeom>
        </p:spPr>
        <p:txBody>
          <a:bodyPr/>
          <a:lstStyle/>
          <a:p>
            <a:fld id="{414A1A13-1434-443D-B076-0D551A12A6DD}" type="slidenum">
              <a:rPr lang="es-CO" smtClean="0"/>
              <a:t>‹Nº›</a:t>
            </a:fld>
            <a:endParaRPr lang="es-CO"/>
          </a:p>
        </p:txBody>
      </p:sp>
    </p:spTree>
    <p:extLst>
      <p:ext uri="{BB962C8B-B14F-4D97-AF65-F5344CB8AC3E}">
        <p14:creationId xmlns:p14="http://schemas.microsoft.com/office/powerpoint/2010/main" val="91552432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p:cNvSpPr>
            <a:spLocks noGrp="1"/>
          </p:cNvSpPr>
          <p:nvPr>
            <p:ph type="title"/>
          </p:nvPr>
        </p:nvSpPr>
        <p:spPr>
          <a:xfrm>
            <a:off x="628650" y="365125"/>
            <a:ext cx="7886700" cy="1325563"/>
          </a:xfrm>
          <a:prstGeom prst="rect">
            <a:avLst/>
          </a:prstGeom>
        </p:spPr>
        <p:txBody>
          <a:bodyPr/>
          <a:lstStyle/>
          <a:p>
            <a:r>
              <a:rPr lang="es-ES" smtClean="0"/>
              <a:t>Haga clic para modificar el estilo de título del patrón</a:t>
            </a:r>
            <a:endParaRPr lang="es-CO"/>
          </a:p>
        </p:txBody>
      </p:sp>
      <p:sp>
        <p:nvSpPr>
          <p:cNvPr id="3" name="Marcador de contenido 2"/>
          <p:cNvSpPr>
            <a:spLocks noGrp="1"/>
          </p:cNvSpPr>
          <p:nvPr>
            <p:ph idx="1"/>
          </p:nvPr>
        </p:nvSpPr>
        <p:spPr>
          <a:xfrm>
            <a:off x="628650" y="1825625"/>
            <a:ext cx="7886700" cy="4351338"/>
          </a:xfrm>
          <a:prstGeom prst="rect">
            <a:avLst/>
          </a:prstGeo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O"/>
          </a:p>
        </p:txBody>
      </p:sp>
      <p:sp>
        <p:nvSpPr>
          <p:cNvPr id="4" name="Marcador de fecha 3"/>
          <p:cNvSpPr>
            <a:spLocks noGrp="1"/>
          </p:cNvSpPr>
          <p:nvPr>
            <p:ph type="dt" sz="half" idx="10"/>
          </p:nvPr>
        </p:nvSpPr>
        <p:spPr>
          <a:xfrm>
            <a:off x="628650" y="6356350"/>
            <a:ext cx="2057400" cy="365125"/>
          </a:xfrm>
          <a:prstGeom prst="rect">
            <a:avLst/>
          </a:prstGeom>
        </p:spPr>
        <p:txBody>
          <a:bodyPr/>
          <a:lstStyle/>
          <a:p>
            <a:fld id="{905B647D-53CF-4984-9F5A-04EF5460C055}" type="datetimeFigureOut">
              <a:rPr lang="es-CO" smtClean="0"/>
              <a:t>27/01/2016</a:t>
            </a:fld>
            <a:endParaRPr lang="es-CO"/>
          </a:p>
        </p:txBody>
      </p:sp>
      <p:sp>
        <p:nvSpPr>
          <p:cNvPr id="5" name="Marcador de pie de página 4"/>
          <p:cNvSpPr>
            <a:spLocks noGrp="1"/>
          </p:cNvSpPr>
          <p:nvPr>
            <p:ph type="ftr" sz="quarter" idx="11"/>
          </p:nvPr>
        </p:nvSpPr>
        <p:spPr>
          <a:xfrm>
            <a:off x="3028950" y="6356350"/>
            <a:ext cx="3086100" cy="365125"/>
          </a:xfrm>
          <a:prstGeom prst="rect">
            <a:avLst/>
          </a:prstGeom>
        </p:spPr>
        <p:txBody>
          <a:bodyPr/>
          <a:lstStyle/>
          <a:p>
            <a:endParaRPr lang="es-CO"/>
          </a:p>
        </p:txBody>
      </p:sp>
      <p:sp>
        <p:nvSpPr>
          <p:cNvPr id="6" name="Marcador de número de diapositiva 5"/>
          <p:cNvSpPr>
            <a:spLocks noGrp="1"/>
          </p:cNvSpPr>
          <p:nvPr>
            <p:ph type="sldNum" sz="quarter" idx="12"/>
          </p:nvPr>
        </p:nvSpPr>
        <p:spPr>
          <a:xfrm>
            <a:off x="6457950" y="6356350"/>
            <a:ext cx="2057400" cy="365125"/>
          </a:xfrm>
          <a:prstGeom prst="rect">
            <a:avLst/>
          </a:prstGeom>
        </p:spPr>
        <p:txBody>
          <a:bodyPr/>
          <a:lstStyle/>
          <a:p>
            <a:fld id="{414A1A13-1434-443D-B076-0D551A12A6DD}" type="slidenum">
              <a:rPr lang="es-CO" smtClean="0"/>
              <a:t>‹Nº›</a:t>
            </a:fld>
            <a:endParaRPr lang="es-CO"/>
          </a:p>
        </p:txBody>
      </p:sp>
    </p:spTree>
    <p:extLst>
      <p:ext uri="{BB962C8B-B14F-4D97-AF65-F5344CB8AC3E}">
        <p14:creationId xmlns:p14="http://schemas.microsoft.com/office/powerpoint/2010/main" val="238198245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p:cNvSpPr>
            <a:spLocks noGrp="1"/>
          </p:cNvSpPr>
          <p:nvPr>
            <p:ph type="title"/>
          </p:nvPr>
        </p:nvSpPr>
        <p:spPr>
          <a:xfrm>
            <a:off x="623888" y="1709738"/>
            <a:ext cx="7886700" cy="2852737"/>
          </a:xfrm>
          <a:prstGeom prst="rect">
            <a:avLst/>
          </a:prstGeom>
        </p:spPr>
        <p:txBody>
          <a:bodyPr anchor="b"/>
          <a:lstStyle>
            <a:lvl1pPr>
              <a:defRPr sz="6000"/>
            </a:lvl1pPr>
          </a:lstStyle>
          <a:p>
            <a:r>
              <a:rPr lang="es-ES" smtClean="0"/>
              <a:t>Haga clic para modificar el estilo de título del patrón</a:t>
            </a:r>
            <a:endParaRPr lang="es-CO"/>
          </a:p>
        </p:txBody>
      </p:sp>
      <p:sp>
        <p:nvSpPr>
          <p:cNvPr id="3" name="Marcador de texto 2"/>
          <p:cNvSpPr>
            <a:spLocks noGrp="1"/>
          </p:cNvSpPr>
          <p:nvPr>
            <p:ph type="body" idx="1"/>
          </p:nvPr>
        </p:nvSpPr>
        <p:spPr>
          <a:xfrm>
            <a:off x="623888" y="4589463"/>
            <a:ext cx="7886700"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smtClean="0"/>
              <a:t>Haga clic para modificar el estilo de texto del patrón</a:t>
            </a:r>
          </a:p>
        </p:txBody>
      </p:sp>
      <p:sp>
        <p:nvSpPr>
          <p:cNvPr id="4" name="Marcador de fecha 3"/>
          <p:cNvSpPr>
            <a:spLocks noGrp="1"/>
          </p:cNvSpPr>
          <p:nvPr>
            <p:ph type="dt" sz="half" idx="10"/>
          </p:nvPr>
        </p:nvSpPr>
        <p:spPr>
          <a:xfrm>
            <a:off x="628650" y="6356350"/>
            <a:ext cx="2057400" cy="365125"/>
          </a:xfrm>
          <a:prstGeom prst="rect">
            <a:avLst/>
          </a:prstGeom>
        </p:spPr>
        <p:txBody>
          <a:bodyPr/>
          <a:lstStyle/>
          <a:p>
            <a:fld id="{905B647D-53CF-4984-9F5A-04EF5460C055}" type="datetimeFigureOut">
              <a:rPr lang="es-CO" smtClean="0"/>
              <a:t>27/01/2016</a:t>
            </a:fld>
            <a:endParaRPr lang="es-CO"/>
          </a:p>
        </p:txBody>
      </p:sp>
      <p:sp>
        <p:nvSpPr>
          <p:cNvPr id="5" name="Marcador de pie de página 4"/>
          <p:cNvSpPr>
            <a:spLocks noGrp="1"/>
          </p:cNvSpPr>
          <p:nvPr>
            <p:ph type="ftr" sz="quarter" idx="11"/>
          </p:nvPr>
        </p:nvSpPr>
        <p:spPr>
          <a:xfrm>
            <a:off x="3028950" y="6356350"/>
            <a:ext cx="3086100" cy="365125"/>
          </a:xfrm>
          <a:prstGeom prst="rect">
            <a:avLst/>
          </a:prstGeom>
        </p:spPr>
        <p:txBody>
          <a:bodyPr/>
          <a:lstStyle/>
          <a:p>
            <a:endParaRPr lang="es-CO"/>
          </a:p>
        </p:txBody>
      </p:sp>
      <p:sp>
        <p:nvSpPr>
          <p:cNvPr id="6" name="Marcador de número de diapositiva 5"/>
          <p:cNvSpPr>
            <a:spLocks noGrp="1"/>
          </p:cNvSpPr>
          <p:nvPr>
            <p:ph type="sldNum" sz="quarter" idx="12"/>
          </p:nvPr>
        </p:nvSpPr>
        <p:spPr>
          <a:xfrm>
            <a:off x="6457950" y="6356350"/>
            <a:ext cx="2057400" cy="365125"/>
          </a:xfrm>
          <a:prstGeom prst="rect">
            <a:avLst/>
          </a:prstGeom>
        </p:spPr>
        <p:txBody>
          <a:bodyPr/>
          <a:lstStyle/>
          <a:p>
            <a:fld id="{414A1A13-1434-443D-B076-0D551A12A6DD}" type="slidenum">
              <a:rPr lang="es-CO" smtClean="0"/>
              <a:t>‹Nº›</a:t>
            </a:fld>
            <a:endParaRPr lang="es-CO"/>
          </a:p>
        </p:txBody>
      </p:sp>
    </p:spTree>
    <p:extLst>
      <p:ext uri="{BB962C8B-B14F-4D97-AF65-F5344CB8AC3E}">
        <p14:creationId xmlns:p14="http://schemas.microsoft.com/office/powerpoint/2010/main" val="19138777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p:cNvSpPr>
            <a:spLocks noGrp="1"/>
          </p:cNvSpPr>
          <p:nvPr>
            <p:ph type="title"/>
          </p:nvPr>
        </p:nvSpPr>
        <p:spPr>
          <a:xfrm>
            <a:off x="628650" y="365125"/>
            <a:ext cx="7886700" cy="1325563"/>
          </a:xfrm>
          <a:prstGeom prst="rect">
            <a:avLst/>
          </a:prstGeom>
        </p:spPr>
        <p:txBody>
          <a:bodyPr/>
          <a:lstStyle/>
          <a:p>
            <a:r>
              <a:rPr lang="es-ES" smtClean="0"/>
              <a:t>Haga clic para modificar el estilo de título del patrón</a:t>
            </a:r>
            <a:endParaRPr lang="es-CO"/>
          </a:p>
        </p:txBody>
      </p:sp>
      <p:sp>
        <p:nvSpPr>
          <p:cNvPr id="3" name="Marcador de contenido 2"/>
          <p:cNvSpPr>
            <a:spLocks noGrp="1"/>
          </p:cNvSpPr>
          <p:nvPr>
            <p:ph sz="half" idx="1"/>
          </p:nvPr>
        </p:nvSpPr>
        <p:spPr>
          <a:xfrm>
            <a:off x="628650" y="1825625"/>
            <a:ext cx="3867150" cy="4351338"/>
          </a:xfrm>
          <a:prstGeom prst="rect">
            <a:avLst/>
          </a:prstGeo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O"/>
          </a:p>
        </p:txBody>
      </p:sp>
      <p:sp>
        <p:nvSpPr>
          <p:cNvPr id="4" name="Marcador de contenido 3"/>
          <p:cNvSpPr>
            <a:spLocks noGrp="1"/>
          </p:cNvSpPr>
          <p:nvPr>
            <p:ph sz="half" idx="2"/>
          </p:nvPr>
        </p:nvSpPr>
        <p:spPr>
          <a:xfrm>
            <a:off x="4648200" y="1825625"/>
            <a:ext cx="3867150" cy="4351338"/>
          </a:xfrm>
          <a:prstGeom prst="rect">
            <a:avLst/>
          </a:prstGeo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O"/>
          </a:p>
        </p:txBody>
      </p:sp>
      <p:sp>
        <p:nvSpPr>
          <p:cNvPr id="5" name="Marcador de fecha 4"/>
          <p:cNvSpPr>
            <a:spLocks noGrp="1"/>
          </p:cNvSpPr>
          <p:nvPr>
            <p:ph type="dt" sz="half" idx="10"/>
          </p:nvPr>
        </p:nvSpPr>
        <p:spPr>
          <a:xfrm>
            <a:off x="628650" y="6356350"/>
            <a:ext cx="2057400" cy="365125"/>
          </a:xfrm>
          <a:prstGeom prst="rect">
            <a:avLst/>
          </a:prstGeom>
        </p:spPr>
        <p:txBody>
          <a:bodyPr/>
          <a:lstStyle/>
          <a:p>
            <a:fld id="{905B647D-53CF-4984-9F5A-04EF5460C055}" type="datetimeFigureOut">
              <a:rPr lang="es-CO" smtClean="0"/>
              <a:t>27/01/2016</a:t>
            </a:fld>
            <a:endParaRPr lang="es-CO"/>
          </a:p>
        </p:txBody>
      </p:sp>
      <p:sp>
        <p:nvSpPr>
          <p:cNvPr id="6" name="Marcador de pie de página 5"/>
          <p:cNvSpPr>
            <a:spLocks noGrp="1"/>
          </p:cNvSpPr>
          <p:nvPr>
            <p:ph type="ftr" sz="quarter" idx="11"/>
          </p:nvPr>
        </p:nvSpPr>
        <p:spPr>
          <a:xfrm>
            <a:off x="3028950" y="6356350"/>
            <a:ext cx="3086100" cy="365125"/>
          </a:xfrm>
          <a:prstGeom prst="rect">
            <a:avLst/>
          </a:prstGeom>
        </p:spPr>
        <p:txBody>
          <a:bodyPr/>
          <a:lstStyle/>
          <a:p>
            <a:endParaRPr lang="es-CO"/>
          </a:p>
        </p:txBody>
      </p:sp>
      <p:sp>
        <p:nvSpPr>
          <p:cNvPr id="7" name="Marcador de número de diapositiva 6"/>
          <p:cNvSpPr>
            <a:spLocks noGrp="1"/>
          </p:cNvSpPr>
          <p:nvPr>
            <p:ph type="sldNum" sz="quarter" idx="12"/>
          </p:nvPr>
        </p:nvSpPr>
        <p:spPr>
          <a:xfrm>
            <a:off x="6457950" y="6356350"/>
            <a:ext cx="2057400" cy="365125"/>
          </a:xfrm>
          <a:prstGeom prst="rect">
            <a:avLst/>
          </a:prstGeom>
        </p:spPr>
        <p:txBody>
          <a:bodyPr/>
          <a:lstStyle/>
          <a:p>
            <a:fld id="{414A1A13-1434-443D-B076-0D551A12A6DD}" type="slidenum">
              <a:rPr lang="es-CO" smtClean="0"/>
              <a:t>‹Nº›</a:t>
            </a:fld>
            <a:endParaRPr lang="es-CO"/>
          </a:p>
        </p:txBody>
      </p:sp>
    </p:spTree>
    <p:extLst>
      <p:ext uri="{BB962C8B-B14F-4D97-AF65-F5344CB8AC3E}">
        <p14:creationId xmlns:p14="http://schemas.microsoft.com/office/powerpoint/2010/main" val="302260437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p:cNvSpPr>
            <a:spLocks noGrp="1"/>
          </p:cNvSpPr>
          <p:nvPr>
            <p:ph type="title"/>
          </p:nvPr>
        </p:nvSpPr>
        <p:spPr>
          <a:xfrm>
            <a:off x="630238" y="365125"/>
            <a:ext cx="7886700" cy="1325563"/>
          </a:xfrm>
          <a:prstGeom prst="rect">
            <a:avLst/>
          </a:prstGeom>
        </p:spPr>
        <p:txBody>
          <a:bodyPr/>
          <a:lstStyle/>
          <a:p>
            <a:r>
              <a:rPr lang="es-ES" smtClean="0"/>
              <a:t>Haga clic para modificar el estilo de título del patrón</a:t>
            </a:r>
            <a:endParaRPr lang="es-CO"/>
          </a:p>
        </p:txBody>
      </p:sp>
      <p:sp>
        <p:nvSpPr>
          <p:cNvPr id="3" name="Marcador de texto 2"/>
          <p:cNvSpPr>
            <a:spLocks noGrp="1"/>
          </p:cNvSpPr>
          <p:nvPr>
            <p:ph type="body" idx="1"/>
          </p:nvPr>
        </p:nvSpPr>
        <p:spPr>
          <a:xfrm>
            <a:off x="630238" y="1681163"/>
            <a:ext cx="386873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Marcador de contenido 3"/>
          <p:cNvSpPr>
            <a:spLocks noGrp="1"/>
          </p:cNvSpPr>
          <p:nvPr>
            <p:ph sz="half" idx="2"/>
          </p:nvPr>
        </p:nvSpPr>
        <p:spPr>
          <a:xfrm>
            <a:off x="630238" y="2505075"/>
            <a:ext cx="3868737" cy="3684588"/>
          </a:xfrm>
          <a:prstGeom prst="rect">
            <a:avLst/>
          </a:prstGeo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O"/>
          </a:p>
        </p:txBody>
      </p:sp>
      <p:sp>
        <p:nvSpPr>
          <p:cNvPr id="5" name="Marcador de texto 4"/>
          <p:cNvSpPr>
            <a:spLocks noGrp="1"/>
          </p:cNvSpPr>
          <p:nvPr>
            <p:ph type="body" sz="quarter" idx="3"/>
          </p:nvPr>
        </p:nvSpPr>
        <p:spPr>
          <a:xfrm>
            <a:off x="4629150" y="1681163"/>
            <a:ext cx="38877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Marcador de contenido 5"/>
          <p:cNvSpPr>
            <a:spLocks noGrp="1"/>
          </p:cNvSpPr>
          <p:nvPr>
            <p:ph sz="quarter" idx="4"/>
          </p:nvPr>
        </p:nvSpPr>
        <p:spPr>
          <a:xfrm>
            <a:off x="4629150" y="2505075"/>
            <a:ext cx="3887788" cy="3684588"/>
          </a:xfrm>
          <a:prstGeom prst="rect">
            <a:avLst/>
          </a:prstGeo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O"/>
          </a:p>
        </p:txBody>
      </p:sp>
      <p:sp>
        <p:nvSpPr>
          <p:cNvPr id="7" name="Marcador de fecha 6"/>
          <p:cNvSpPr>
            <a:spLocks noGrp="1"/>
          </p:cNvSpPr>
          <p:nvPr>
            <p:ph type="dt" sz="half" idx="10"/>
          </p:nvPr>
        </p:nvSpPr>
        <p:spPr>
          <a:xfrm>
            <a:off x="628650" y="6356350"/>
            <a:ext cx="2057400" cy="365125"/>
          </a:xfrm>
          <a:prstGeom prst="rect">
            <a:avLst/>
          </a:prstGeom>
        </p:spPr>
        <p:txBody>
          <a:bodyPr/>
          <a:lstStyle/>
          <a:p>
            <a:fld id="{905B647D-53CF-4984-9F5A-04EF5460C055}" type="datetimeFigureOut">
              <a:rPr lang="es-CO" smtClean="0"/>
              <a:t>27/01/2016</a:t>
            </a:fld>
            <a:endParaRPr lang="es-CO"/>
          </a:p>
        </p:txBody>
      </p:sp>
      <p:sp>
        <p:nvSpPr>
          <p:cNvPr id="8" name="Marcador de pie de página 7"/>
          <p:cNvSpPr>
            <a:spLocks noGrp="1"/>
          </p:cNvSpPr>
          <p:nvPr>
            <p:ph type="ftr" sz="quarter" idx="11"/>
          </p:nvPr>
        </p:nvSpPr>
        <p:spPr>
          <a:xfrm>
            <a:off x="3028950" y="6356350"/>
            <a:ext cx="3086100" cy="365125"/>
          </a:xfrm>
          <a:prstGeom prst="rect">
            <a:avLst/>
          </a:prstGeom>
        </p:spPr>
        <p:txBody>
          <a:bodyPr/>
          <a:lstStyle/>
          <a:p>
            <a:endParaRPr lang="es-CO"/>
          </a:p>
        </p:txBody>
      </p:sp>
      <p:sp>
        <p:nvSpPr>
          <p:cNvPr id="9" name="Marcador de número de diapositiva 8"/>
          <p:cNvSpPr>
            <a:spLocks noGrp="1"/>
          </p:cNvSpPr>
          <p:nvPr>
            <p:ph type="sldNum" sz="quarter" idx="12"/>
          </p:nvPr>
        </p:nvSpPr>
        <p:spPr>
          <a:xfrm>
            <a:off x="6457950" y="6356350"/>
            <a:ext cx="2057400" cy="365125"/>
          </a:xfrm>
          <a:prstGeom prst="rect">
            <a:avLst/>
          </a:prstGeom>
        </p:spPr>
        <p:txBody>
          <a:bodyPr/>
          <a:lstStyle/>
          <a:p>
            <a:fld id="{414A1A13-1434-443D-B076-0D551A12A6DD}" type="slidenum">
              <a:rPr lang="es-CO" smtClean="0"/>
              <a:t>‹Nº›</a:t>
            </a:fld>
            <a:endParaRPr lang="es-CO"/>
          </a:p>
        </p:txBody>
      </p:sp>
    </p:spTree>
    <p:extLst>
      <p:ext uri="{BB962C8B-B14F-4D97-AF65-F5344CB8AC3E}">
        <p14:creationId xmlns:p14="http://schemas.microsoft.com/office/powerpoint/2010/main" val="45360051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p:cNvSpPr>
            <a:spLocks noGrp="1"/>
          </p:cNvSpPr>
          <p:nvPr>
            <p:ph type="title"/>
          </p:nvPr>
        </p:nvSpPr>
        <p:spPr>
          <a:xfrm>
            <a:off x="628650" y="365125"/>
            <a:ext cx="7886700" cy="1325563"/>
          </a:xfrm>
          <a:prstGeom prst="rect">
            <a:avLst/>
          </a:prstGeom>
        </p:spPr>
        <p:txBody>
          <a:bodyPr/>
          <a:lstStyle/>
          <a:p>
            <a:r>
              <a:rPr lang="es-ES" smtClean="0"/>
              <a:t>Haga clic para modificar el estilo de título del patrón</a:t>
            </a:r>
            <a:endParaRPr lang="es-CO"/>
          </a:p>
        </p:txBody>
      </p:sp>
      <p:sp>
        <p:nvSpPr>
          <p:cNvPr id="3" name="Marcador de fecha 2"/>
          <p:cNvSpPr>
            <a:spLocks noGrp="1"/>
          </p:cNvSpPr>
          <p:nvPr>
            <p:ph type="dt" sz="half" idx="10"/>
          </p:nvPr>
        </p:nvSpPr>
        <p:spPr>
          <a:xfrm>
            <a:off x="628650" y="6356350"/>
            <a:ext cx="2057400" cy="365125"/>
          </a:xfrm>
          <a:prstGeom prst="rect">
            <a:avLst/>
          </a:prstGeom>
        </p:spPr>
        <p:txBody>
          <a:bodyPr/>
          <a:lstStyle/>
          <a:p>
            <a:fld id="{905B647D-53CF-4984-9F5A-04EF5460C055}" type="datetimeFigureOut">
              <a:rPr lang="es-CO" smtClean="0"/>
              <a:t>27/01/2016</a:t>
            </a:fld>
            <a:endParaRPr lang="es-CO"/>
          </a:p>
        </p:txBody>
      </p:sp>
      <p:sp>
        <p:nvSpPr>
          <p:cNvPr id="4" name="Marcador de pie de página 3"/>
          <p:cNvSpPr>
            <a:spLocks noGrp="1"/>
          </p:cNvSpPr>
          <p:nvPr>
            <p:ph type="ftr" sz="quarter" idx="11"/>
          </p:nvPr>
        </p:nvSpPr>
        <p:spPr>
          <a:xfrm>
            <a:off x="3028950" y="6356350"/>
            <a:ext cx="3086100" cy="365125"/>
          </a:xfrm>
          <a:prstGeom prst="rect">
            <a:avLst/>
          </a:prstGeom>
        </p:spPr>
        <p:txBody>
          <a:bodyPr/>
          <a:lstStyle/>
          <a:p>
            <a:endParaRPr lang="es-CO"/>
          </a:p>
        </p:txBody>
      </p:sp>
      <p:sp>
        <p:nvSpPr>
          <p:cNvPr id="5" name="Marcador de número de diapositiva 4"/>
          <p:cNvSpPr>
            <a:spLocks noGrp="1"/>
          </p:cNvSpPr>
          <p:nvPr>
            <p:ph type="sldNum" sz="quarter" idx="12"/>
          </p:nvPr>
        </p:nvSpPr>
        <p:spPr>
          <a:xfrm>
            <a:off x="6457950" y="6356350"/>
            <a:ext cx="2057400" cy="365125"/>
          </a:xfrm>
          <a:prstGeom prst="rect">
            <a:avLst/>
          </a:prstGeom>
        </p:spPr>
        <p:txBody>
          <a:bodyPr/>
          <a:lstStyle/>
          <a:p>
            <a:fld id="{414A1A13-1434-443D-B076-0D551A12A6DD}" type="slidenum">
              <a:rPr lang="es-CO" smtClean="0"/>
              <a:t>‹Nº›</a:t>
            </a:fld>
            <a:endParaRPr lang="es-CO"/>
          </a:p>
        </p:txBody>
      </p:sp>
    </p:spTree>
    <p:extLst>
      <p:ext uri="{BB962C8B-B14F-4D97-AF65-F5344CB8AC3E}">
        <p14:creationId xmlns:p14="http://schemas.microsoft.com/office/powerpoint/2010/main" val="276155644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p:cNvSpPr>
            <a:spLocks noGrp="1"/>
          </p:cNvSpPr>
          <p:nvPr>
            <p:ph type="dt" sz="half" idx="10"/>
          </p:nvPr>
        </p:nvSpPr>
        <p:spPr>
          <a:xfrm>
            <a:off x="628650" y="6356350"/>
            <a:ext cx="2057400" cy="365125"/>
          </a:xfrm>
          <a:prstGeom prst="rect">
            <a:avLst/>
          </a:prstGeom>
        </p:spPr>
        <p:txBody>
          <a:bodyPr/>
          <a:lstStyle/>
          <a:p>
            <a:fld id="{905B647D-53CF-4984-9F5A-04EF5460C055}" type="datetimeFigureOut">
              <a:rPr lang="es-CO" smtClean="0"/>
              <a:t>27/01/2016</a:t>
            </a:fld>
            <a:endParaRPr lang="es-CO"/>
          </a:p>
        </p:txBody>
      </p:sp>
      <p:sp>
        <p:nvSpPr>
          <p:cNvPr id="3" name="Marcador de pie de página 2"/>
          <p:cNvSpPr>
            <a:spLocks noGrp="1"/>
          </p:cNvSpPr>
          <p:nvPr>
            <p:ph type="ftr" sz="quarter" idx="11"/>
          </p:nvPr>
        </p:nvSpPr>
        <p:spPr>
          <a:xfrm>
            <a:off x="3028950" y="6356350"/>
            <a:ext cx="3086100" cy="365125"/>
          </a:xfrm>
          <a:prstGeom prst="rect">
            <a:avLst/>
          </a:prstGeom>
        </p:spPr>
        <p:txBody>
          <a:bodyPr/>
          <a:lstStyle/>
          <a:p>
            <a:endParaRPr lang="es-CO"/>
          </a:p>
        </p:txBody>
      </p:sp>
      <p:sp>
        <p:nvSpPr>
          <p:cNvPr id="4" name="Marcador de número de diapositiva 3"/>
          <p:cNvSpPr>
            <a:spLocks noGrp="1"/>
          </p:cNvSpPr>
          <p:nvPr>
            <p:ph type="sldNum" sz="quarter" idx="12"/>
          </p:nvPr>
        </p:nvSpPr>
        <p:spPr>
          <a:xfrm>
            <a:off x="6457950" y="6356350"/>
            <a:ext cx="2057400" cy="365125"/>
          </a:xfrm>
          <a:prstGeom prst="rect">
            <a:avLst/>
          </a:prstGeom>
        </p:spPr>
        <p:txBody>
          <a:bodyPr/>
          <a:lstStyle/>
          <a:p>
            <a:fld id="{414A1A13-1434-443D-B076-0D551A12A6DD}" type="slidenum">
              <a:rPr lang="es-CO" smtClean="0"/>
              <a:t>‹Nº›</a:t>
            </a:fld>
            <a:endParaRPr lang="es-CO"/>
          </a:p>
        </p:txBody>
      </p:sp>
    </p:spTree>
    <p:extLst>
      <p:ext uri="{BB962C8B-B14F-4D97-AF65-F5344CB8AC3E}">
        <p14:creationId xmlns:p14="http://schemas.microsoft.com/office/powerpoint/2010/main" val="384338213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630238" y="457200"/>
            <a:ext cx="2949575" cy="1600200"/>
          </a:xfrm>
          <a:prstGeom prst="rect">
            <a:avLst/>
          </a:prstGeom>
        </p:spPr>
        <p:txBody>
          <a:bodyPr anchor="b"/>
          <a:lstStyle>
            <a:lvl1pPr>
              <a:defRPr sz="3200"/>
            </a:lvl1pPr>
          </a:lstStyle>
          <a:p>
            <a:r>
              <a:rPr lang="es-ES" smtClean="0"/>
              <a:t>Haga clic para modificar el estilo de título del patrón</a:t>
            </a:r>
            <a:endParaRPr lang="es-CO"/>
          </a:p>
        </p:txBody>
      </p:sp>
      <p:sp>
        <p:nvSpPr>
          <p:cNvPr id="3" name="Marcador de contenido 2"/>
          <p:cNvSpPr>
            <a:spLocks noGrp="1"/>
          </p:cNvSpPr>
          <p:nvPr>
            <p:ph idx="1"/>
          </p:nvPr>
        </p:nvSpPr>
        <p:spPr>
          <a:xfrm>
            <a:off x="3887788" y="987425"/>
            <a:ext cx="462915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O"/>
          </a:p>
        </p:txBody>
      </p:sp>
      <p:sp>
        <p:nvSpPr>
          <p:cNvPr id="4" name="Marcador de texto 3"/>
          <p:cNvSpPr>
            <a:spLocks noGrp="1"/>
          </p:cNvSpPr>
          <p:nvPr>
            <p:ph type="body" sz="half" idx="2"/>
          </p:nvPr>
        </p:nvSpPr>
        <p:spPr>
          <a:xfrm>
            <a:off x="630238" y="2057400"/>
            <a:ext cx="2949575"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smtClean="0"/>
              <a:t>Haga clic para modificar el estilo de texto del patrón</a:t>
            </a:r>
          </a:p>
        </p:txBody>
      </p:sp>
      <p:sp>
        <p:nvSpPr>
          <p:cNvPr id="5" name="Marcador de fecha 4"/>
          <p:cNvSpPr>
            <a:spLocks noGrp="1"/>
          </p:cNvSpPr>
          <p:nvPr>
            <p:ph type="dt" sz="half" idx="10"/>
          </p:nvPr>
        </p:nvSpPr>
        <p:spPr>
          <a:xfrm>
            <a:off x="628650" y="6356350"/>
            <a:ext cx="2057400" cy="365125"/>
          </a:xfrm>
          <a:prstGeom prst="rect">
            <a:avLst/>
          </a:prstGeom>
        </p:spPr>
        <p:txBody>
          <a:bodyPr/>
          <a:lstStyle/>
          <a:p>
            <a:fld id="{905B647D-53CF-4984-9F5A-04EF5460C055}" type="datetimeFigureOut">
              <a:rPr lang="es-CO" smtClean="0"/>
              <a:t>27/01/2016</a:t>
            </a:fld>
            <a:endParaRPr lang="es-CO"/>
          </a:p>
        </p:txBody>
      </p:sp>
      <p:sp>
        <p:nvSpPr>
          <p:cNvPr id="6" name="Marcador de pie de página 5"/>
          <p:cNvSpPr>
            <a:spLocks noGrp="1"/>
          </p:cNvSpPr>
          <p:nvPr>
            <p:ph type="ftr" sz="quarter" idx="11"/>
          </p:nvPr>
        </p:nvSpPr>
        <p:spPr>
          <a:xfrm>
            <a:off x="3028950" y="6356350"/>
            <a:ext cx="3086100" cy="365125"/>
          </a:xfrm>
          <a:prstGeom prst="rect">
            <a:avLst/>
          </a:prstGeom>
        </p:spPr>
        <p:txBody>
          <a:bodyPr/>
          <a:lstStyle/>
          <a:p>
            <a:endParaRPr lang="es-CO"/>
          </a:p>
        </p:txBody>
      </p:sp>
      <p:sp>
        <p:nvSpPr>
          <p:cNvPr id="7" name="Marcador de número de diapositiva 6"/>
          <p:cNvSpPr>
            <a:spLocks noGrp="1"/>
          </p:cNvSpPr>
          <p:nvPr>
            <p:ph type="sldNum" sz="quarter" idx="12"/>
          </p:nvPr>
        </p:nvSpPr>
        <p:spPr>
          <a:xfrm>
            <a:off x="6457950" y="6356350"/>
            <a:ext cx="2057400" cy="365125"/>
          </a:xfrm>
          <a:prstGeom prst="rect">
            <a:avLst/>
          </a:prstGeom>
        </p:spPr>
        <p:txBody>
          <a:bodyPr/>
          <a:lstStyle/>
          <a:p>
            <a:fld id="{414A1A13-1434-443D-B076-0D551A12A6DD}" type="slidenum">
              <a:rPr lang="es-CO" smtClean="0"/>
              <a:t>‹Nº›</a:t>
            </a:fld>
            <a:endParaRPr lang="es-CO"/>
          </a:p>
        </p:txBody>
      </p:sp>
    </p:spTree>
    <p:extLst>
      <p:ext uri="{BB962C8B-B14F-4D97-AF65-F5344CB8AC3E}">
        <p14:creationId xmlns:p14="http://schemas.microsoft.com/office/powerpoint/2010/main" val="172107460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Content Placeholder 2"/>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fld id="{8FD3A038-97AA-4831-8262-77739EF7176E}" type="datetimeFigureOut">
              <a:rPr lang="es-CO" smtClean="0"/>
              <a:t>27/01/2016</a:t>
            </a:fld>
            <a:endParaRPr lang="es-CO"/>
          </a:p>
        </p:txBody>
      </p:sp>
      <p:sp>
        <p:nvSpPr>
          <p:cNvPr id="5" name="Footer Placeholder 4"/>
          <p:cNvSpPr>
            <a:spLocks noGrp="1"/>
          </p:cNvSpPr>
          <p:nvPr>
            <p:ph type="ftr" sz="quarter" idx="11"/>
          </p:nvPr>
        </p:nvSpPr>
        <p:spPr/>
        <p:txBody>
          <a:bodyPr/>
          <a:lstStyle/>
          <a:p>
            <a:endParaRPr lang="es-CO"/>
          </a:p>
        </p:txBody>
      </p:sp>
      <p:sp>
        <p:nvSpPr>
          <p:cNvPr id="6" name="Slide Number Placeholder 5"/>
          <p:cNvSpPr>
            <a:spLocks noGrp="1"/>
          </p:cNvSpPr>
          <p:nvPr>
            <p:ph type="sldNum" sz="quarter" idx="12"/>
          </p:nvPr>
        </p:nvSpPr>
        <p:spPr/>
        <p:txBody>
          <a:bodyPr/>
          <a:lstStyle/>
          <a:p>
            <a:fld id="{4A8DC217-822A-4446-9141-82888CDDD354}" type="slidenum">
              <a:rPr lang="es-CO" smtClean="0"/>
              <a:t>‹Nº›</a:t>
            </a:fld>
            <a:endParaRPr lang="es-CO"/>
          </a:p>
        </p:txBody>
      </p:sp>
    </p:spTree>
    <p:extLst>
      <p:ext uri="{BB962C8B-B14F-4D97-AF65-F5344CB8AC3E}">
        <p14:creationId xmlns:p14="http://schemas.microsoft.com/office/powerpoint/2010/main" val="101240830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630238" y="457200"/>
            <a:ext cx="2949575" cy="1600200"/>
          </a:xfrm>
          <a:prstGeom prst="rect">
            <a:avLst/>
          </a:prstGeom>
        </p:spPr>
        <p:txBody>
          <a:bodyPr anchor="b"/>
          <a:lstStyle>
            <a:lvl1pPr>
              <a:defRPr sz="3200"/>
            </a:lvl1pPr>
          </a:lstStyle>
          <a:p>
            <a:r>
              <a:rPr lang="es-ES" smtClean="0"/>
              <a:t>Haga clic para modificar el estilo de título del patrón</a:t>
            </a:r>
            <a:endParaRPr lang="es-CO"/>
          </a:p>
        </p:txBody>
      </p:sp>
      <p:sp>
        <p:nvSpPr>
          <p:cNvPr id="3" name="Marcador de posición de imagen 2"/>
          <p:cNvSpPr>
            <a:spLocks noGrp="1"/>
          </p:cNvSpPr>
          <p:nvPr>
            <p:ph type="pic" idx="1"/>
          </p:nvPr>
        </p:nvSpPr>
        <p:spPr>
          <a:xfrm>
            <a:off x="3887788" y="987425"/>
            <a:ext cx="462915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CO"/>
          </a:p>
        </p:txBody>
      </p:sp>
      <p:sp>
        <p:nvSpPr>
          <p:cNvPr id="4" name="Marcador de texto 3"/>
          <p:cNvSpPr>
            <a:spLocks noGrp="1"/>
          </p:cNvSpPr>
          <p:nvPr>
            <p:ph type="body" sz="half" idx="2"/>
          </p:nvPr>
        </p:nvSpPr>
        <p:spPr>
          <a:xfrm>
            <a:off x="630238" y="2057400"/>
            <a:ext cx="2949575"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smtClean="0"/>
              <a:t>Haga clic para modificar el estilo de texto del patrón</a:t>
            </a:r>
          </a:p>
        </p:txBody>
      </p:sp>
      <p:sp>
        <p:nvSpPr>
          <p:cNvPr id="5" name="Marcador de fecha 4"/>
          <p:cNvSpPr>
            <a:spLocks noGrp="1"/>
          </p:cNvSpPr>
          <p:nvPr>
            <p:ph type="dt" sz="half" idx="10"/>
          </p:nvPr>
        </p:nvSpPr>
        <p:spPr>
          <a:xfrm>
            <a:off x="628650" y="6356350"/>
            <a:ext cx="2057400" cy="365125"/>
          </a:xfrm>
          <a:prstGeom prst="rect">
            <a:avLst/>
          </a:prstGeom>
        </p:spPr>
        <p:txBody>
          <a:bodyPr/>
          <a:lstStyle/>
          <a:p>
            <a:fld id="{905B647D-53CF-4984-9F5A-04EF5460C055}" type="datetimeFigureOut">
              <a:rPr lang="es-CO" smtClean="0"/>
              <a:t>27/01/2016</a:t>
            </a:fld>
            <a:endParaRPr lang="es-CO"/>
          </a:p>
        </p:txBody>
      </p:sp>
      <p:sp>
        <p:nvSpPr>
          <p:cNvPr id="6" name="Marcador de pie de página 5"/>
          <p:cNvSpPr>
            <a:spLocks noGrp="1"/>
          </p:cNvSpPr>
          <p:nvPr>
            <p:ph type="ftr" sz="quarter" idx="11"/>
          </p:nvPr>
        </p:nvSpPr>
        <p:spPr>
          <a:xfrm>
            <a:off x="3028950" y="6356350"/>
            <a:ext cx="3086100" cy="365125"/>
          </a:xfrm>
          <a:prstGeom prst="rect">
            <a:avLst/>
          </a:prstGeom>
        </p:spPr>
        <p:txBody>
          <a:bodyPr/>
          <a:lstStyle/>
          <a:p>
            <a:endParaRPr lang="es-CO"/>
          </a:p>
        </p:txBody>
      </p:sp>
      <p:sp>
        <p:nvSpPr>
          <p:cNvPr id="7" name="Marcador de número de diapositiva 6"/>
          <p:cNvSpPr>
            <a:spLocks noGrp="1"/>
          </p:cNvSpPr>
          <p:nvPr>
            <p:ph type="sldNum" sz="quarter" idx="12"/>
          </p:nvPr>
        </p:nvSpPr>
        <p:spPr>
          <a:xfrm>
            <a:off x="6457950" y="6356350"/>
            <a:ext cx="2057400" cy="365125"/>
          </a:xfrm>
          <a:prstGeom prst="rect">
            <a:avLst/>
          </a:prstGeom>
        </p:spPr>
        <p:txBody>
          <a:bodyPr/>
          <a:lstStyle/>
          <a:p>
            <a:fld id="{414A1A13-1434-443D-B076-0D551A12A6DD}" type="slidenum">
              <a:rPr lang="es-CO" smtClean="0"/>
              <a:t>‹Nº›</a:t>
            </a:fld>
            <a:endParaRPr lang="es-CO"/>
          </a:p>
        </p:txBody>
      </p:sp>
    </p:spTree>
    <p:extLst>
      <p:ext uri="{BB962C8B-B14F-4D97-AF65-F5344CB8AC3E}">
        <p14:creationId xmlns:p14="http://schemas.microsoft.com/office/powerpoint/2010/main" val="342155566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p:cNvSpPr>
            <a:spLocks noGrp="1"/>
          </p:cNvSpPr>
          <p:nvPr>
            <p:ph type="title"/>
          </p:nvPr>
        </p:nvSpPr>
        <p:spPr>
          <a:xfrm>
            <a:off x="628650" y="365125"/>
            <a:ext cx="7886700" cy="1325563"/>
          </a:xfrm>
          <a:prstGeom prst="rect">
            <a:avLst/>
          </a:prstGeom>
        </p:spPr>
        <p:txBody>
          <a:bodyPr/>
          <a:lstStyle/>
          <a:p>
            <a:r>
              <a:rPr lang="es-ES" smtClean="0"/>
              <a:t>Haga clic para modificar el estilo de título del patrón</a:t>
            </a:r>
            <a:endParaRPr lang="es-CO"/>
          </a:p>
        </p:txBody>
      </p:sp>
      <p:sp>
        <p:nvSpPr>
          <p:cNvPr id="3" name="Marcador de texto vertical 2"/>
          <p:cNvSpPr>
            <a:spLocks noGrp="1"/>
          </p:cNvSpPr>
          <p:nvPr>
            <p:ph type="body" orient="vert" idx="1"/>
          </p:nvPr>
        </p:nvSpPr>
        <p:spPr>
          <a:xfrm>
            <a:off x="628650" y="1825625"/>
            <a:ext cx="7886700" cy="4351338"/>
          </a:xfrm>
          <a:prstGeom prst="rect">
            <a:avLst/>
          </a:prstGeo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O"/>
          </a:p>
        </p:txBody>
      </p:sp>
      <p:sp>
        <p:nvSpPr>
          <p:cNvPr id="4" name="Marcador de fecha 3"/>
          <p:cNvSpPr>
            <a:spLocks noGrp="1"/>
          </p:cNvSpPr>
          <p:nvPr>
            <p:ph type="dt" sz="half" idx="10"/>
          </p:nvPr>
        </p:nvSpPr>
        <p:spPr>
          <a:xfrm>
            <a:off x="628650" y="6356350"/>
            <a:ext cx="2057400" cy="365125"/>
          </a:xfrm>
          <a:prstGeom prst="rect">
            <a:avLst/>
          </a:prstGeom>
        </p:spPr>
        <p:txBody>
          <a:bodyPr/>
          <a:lstStyle/>
          <a:p>
            <a:fld id="{905B647D-53CF-4984-9F5A-04EF5460C055}" type="datetimeFigureOut">
              <a:rPr lang="es-CO" smtClean="0"/>
              <a:t>27/01/2016</a:t>
            </a:fld>
            <a:endParaRPr lang="es-CO"/>
          </a:p>
        </p:txBody>
      </p:sp>
      <p:sp>
        <p:nvSpPr>
          <p:cNvPr id="5" name="Marcador de pie de página 4"/>
          <p:cNvSpPr>
            <a:spLocks noGrp="1"/>
          </p:cNvSpPr>
          <p:nvPr>
            <p:ph type="ftr" sz="quarter" idx="11"/>
          </p:nvPr>
        </p:nvSpPr>
        <p:spPr>
          <a:xfrm>
            <a:off x="3028950" y="6356350"/>
            <a:ext cx="3086100" cy="365125"/>
          </a:xfrm>
          <a:prstGeom prst="rect">
            <a:avLst/>
          </a:prstGeom>
        </p:spPr>
        <p:txBody>
          <a:bodyPr/>
          <a:lstStyle/>
          <a:p>
            <a:endParaRPr lang="es-CO"/>
          </a:p>
        </p:txBody>
      </p:sp>
      <p:sp>
        <p:nvSpPr>
          <p:cNvPr id="6" name="Marcador de número de diapositiva 5"/>
          <p:cNvSpPr>
            <a:spLocks noGrp="1"/>
          </p:cNvSpPr>
          <p:nvPr>
            <p:ph type="sldNum" sz="quarter" idx="12"/>
          </p:nvPr>
        </p:nvSpPr>
        <p:spPr>
          <a:xfrm>
            <a:off x="6457950" y="6356350"/>
            <a:ext cx="2057400" cy="365125"/>
          </a:xfrm>
          <a:prstGeom prst="rect">
            <a:avLst/>
          </a:prstGeom>
        </p:spPr>
        <p:txBody>
          <a:bodyPr/>
          <a:lstStyle/>
          <a:p>
            <a:fld id="{414A1A13-1434-443D-B076-0D551A12A6DD}" type="slidenum">
              <a:rPr lang="es-CO" smtClean="0"/>
              <a:t>‹Nº›</a:t>
            </a:fld>
            <a:endParaRPr lang="es-CO"/>
          </a:p>
        </p:txBody>
      </p:sp>
    </p:spTree>
    <p:extLst>
      <p:ext uri="{BB962C8B-B14F-4D97-AF65-F5344CB8AC3E}">
        <p14:creationId xmlns:p14="http://schemas.microsoft.com/office/powerpoint/2010/main" val="278740660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6543675" y="365125"/>
            <a:ext cx="1971675" cy="5811838"/>
          </a:xfrm>
          <a:prstGeom prst="rect">
            <a:avLst/>
          </a:prstGeom>
        </p:spPr>
        <p:txBody>
          <a:bodyPr vert="eaVert"/>
          <a:lstStyle/>
          <a:p>
            <a:r>
              <a:rPr lang="es-ES" smtClean="0"/>
              <a:t>Haga clic para modificar el estilo de título del patrón</a:t>
            </a:r>
            <a:endParaRPr lang="es-CO"/>
          </a:p>
        </p:txBody>
      </p:sp>
      <p:sp>
        <p:nvSpPr>
          <p:cNvPr id="3" name="Marcador de texto vertical 2"/>
          <p:cNvSpPr>
            <a:spLocks noGrp="1"/>
          </p:cNvSpPr>
          <p:nvPr>
            <p:ph type="body" orient="vert" idx="1"/>
          </p:nvPr>
        </p:nvSpPr>
        <p:spPr>
          <a:xfrm>
            <a:off x="628650" y="365125"/>
            <a:ext cx="5762625" cy="5811838"/>
          </a:xfrm>
          <a:prstGeom prst="rect">
            <a:avLst/>
          </a:prstGeo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O"/>
          </a:p>
        </p:txBody>
      </p:sp>
      <p:sp>
        <p:nvSpPr>
          <p:cNvPr id="4" name="Marcador de fecha 3"/>
          <p:cNvSpPr>
            <a:spLocks noGrp="1"/>
          </p:cNvSpPr>
          <p:nvPr>
            <p:ph type="dt" sz="half" idx="10"/>
          </p:nvPr>
        </p:nvSpPr>
        <p:spPr>
          <a:xfrm>
            <a:off x="628650" y="6356350"/>
            <a:ext cx="2057400" cy="365125"/>
          </a:xfrm>
          <a:prstGeom prst="rect">
            <a:avLst/>
          </a:prstGeom>
        </p:spPr>
        <p:txBody>
          <a:bodyPr/>
          <a:lstStyle/>
          <a:p>
            <a:fld id="{905B647D-53CF-4984-9F5A-04EF5460C055}" type="datetimeFigureOut">
              <a:rPr lang="es-CO" smtClean="0"/>
              <a:t>27/01/2016</a:t>
            </a:fld>
            <a:endParaRPr lang="es-CO"/>
          </a:p>
        </p:txBody>
      </p:sp>
      <p:sp>
        <p:nvSpPr>
          <p:cNvPr id="5" name="Marcador de pie de página 4"/>
          <p:cNvSpPr>
            <a:spLocks noGrp="1"/>
          </p:cNvSpPr>
          <p:nvPr>
            <p:ph type="ftr" sz="quarter" idx="11"/>
          </p:nvPr>
        </p:nvSpPr>
        <p:spPr>
          <a:xfrm>
            <a:off x="3028950" y="6356350"/>
            <a:ext cx="3086100" cy="365125"/>
          </a:xfrm>
          <a:prstGeom prst="rect">
            <a:avLst/>
          </a:prstGeom>
        </p:spPr>
        <p:txBody>
          <a:bodyPr/>
          <a:lstStyle/>
          <a:p>
            <a:endParaRPr lang="es-CO"/>
          </a:p>
        </p:txBody>
      </p:sp>
      <p:sp>
        <p:nvSpPr>
          <p:cNvPr id="6" name="Marcador de número de diapositiva 5"/>
          <p:cNvSpPr>
            <a:spLocks noGrp="1"/>
          </p:cNvSpPr>
          <p:nvPr>
            <p:ph type="sldNum" sz="quarter" idx="12"/>
          </p:nvPr>
        </p:nvSpPr>
        <p:spPr>
          <a:xfrm>
            <a:off x="6457950" y="6356350"/>
            <a:ext cx="2057400" cy="365125"/>
          </a:xfrm>
          <a:prstGeom prst="rect">
            <a:avLst/>
          </a:prstGeom>
        </p:spPr>
        <p:txBody>
          <a:bodyPr/>
          <a:lstStyle/>
          <a:p>
            <a:fld id="{414A1A13-1434-443D-B076-0D551A12A6DD}" type="slidenum">
              <a:rPr lang="es-CO" smtClean="0"/>
              <a:t>‹Nº›</a:t>
            </a:fld>
            <a:endParaRPr lang="es-CO"/>
          </a:p>
        </p:txBody>
      </p:sp>
    </p:spTree>
    <p:extLst>
      <p:ext uri="{BB962C8B-B14F-4D97-AF65-F5344CB8AC3E}">
        <p14:creationId xmlns:p14="http://schemas.microsoft.com/office/powerpoint/2010/main" val="34357578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smtClean="0"/>
              <a:t>Haga clic para modificar el estilo de texto del patrón</a:t>
            </a:r>
          </a:p>
        </p:txBody>
      </p:sp>
      <p:sp>
        <p:nvSpPr>
          <p:cNvPr id="4" name="Date Placeholder 3"/>
          <p:cNvSpPr>
            <a:spLocks noGrp="1"/>
          </p:cNvSpPr>
          <p:nvPr>
            <p:ph type="dt" sz="half" idx="10"/>
          </p:nvPr>
        </p:nvSpPr>
        <p:spPr/>
        <p:txBody>
          <a:bodyPr/>
          <a:lstStyle/>
          <a:p>
            <a:fld id="{8FD3A038-97AA-4831-8262-77739EF7176E}" type="datetimeFigureOut">
              <a:rPr lang="es-CO" smtClean="0"/>
              <a:t>27/01/2016</a:t>
            </a:fld>
            <a:endParaRPr lang="es-CO"/>
          </a:p>
        </p:txBody>
      </p:sp>
      <p:sp>
        <p:nvSpPr>
          <p:cNvPr id="5" name="Footer Placeholder 4"/>
          <p:cNvSpPr>
            <a:spLocks noGrp="1"/>
          </p:cNvSpPr>
          <p:nvPr>
            <p:ph type="ftr" sz="quarter" idx="11"/>
          </p:nvPr>
        </p:nvSpPr>
        <p:spPr/>
        <p:txBody>
          <a:bodyPr/>
          <a:lstStyle/>
          <a:p>
            <a:endParaRPr lang="es-CO"/>
          </a:p>
        </p:txBody>
      </p:sp>
      <p:sp>
        <p:nvSpPr>
          <p:cNvPr id="6" name="Slide Number Placeholder 5"/>
          <p:cNvSpPr>
            <a:spLocks noGrp="1"/>
          </p:cNvSpPr>
          <p:nvPr>
            <p:ph type="sldNum" sz="quarter" idx="12"/>
          </p:nvPr>
        </p:nvSpPr>
        <p:spPr/>
        <p:txBody>
          <a:bodyPr/>
          <a:lstStyle/>
          <a:p>
            <a:fld id="{4A8DC217-822A-4446-9141-82888CDDD354}" type="slidenum">
              <a:rPr lang="es-CO" smtClean="0"/>
              <a:t>‹Nº›</a:t>
            </a:fld>
            <a:endParaRPr lang="es-CO"/>
          </a:p>
        </p:txBody>
      </p:sp>
    </p:spTree>
    <p:extLst>
      <p:ext uri="{BB962C8B-B14F-4D97-AF65-F5344CB8AC3E}">
        <p14:creationId xmlns:p14="http://schemas.microsoft.com/office/powerpoint/2010/main" val="57589873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5" name="Date Placeholder 4"/>
          <p:cNvSpPr>
            <a:spLocks noGrp="1"/>
          </p:cNvSpPr>
          <p:nvPr>
            <p:ph type="dt" sz="half" idx="10"/>
          </p:nvPr>
        </p:nvSpPr>
        <p:spPr/>
        <p:txBody>
          <a:bodyPr/>
          <a:lstStyle/>
          <a:p>
            <a:fld id="{8FD3A038-97AA-4831-8262-77739EF7176E}" type="datetimeFigureOut">
              <a:rPr lang="es-CO" smtClean="0"/>
              <a:t>27/01/2016</a:t>
            </a:fld>
            <a:endParaRPr lang="es-CO"/>
          </a:p>
        </p:txBody>
      </p:sp>
      <p:sp>
        <p:nvSpPr>
          <p:cNvPr id="6" name="Footer Placeholder 5"/>
          <p:cNvSpPr>
            <a:spLocks noGrp="1"/>
          </p:cNvSpPr>
          <p:nvPr>
            <p:ph type="ftr" sz="quarter" idx="11"/>
          </p:nvPr>
        </p:nvSpPr>
        <p:spPr/>
        <p:txBody>
          <a:bodyPr/>
          <a:lstStyle/>
          <a:p>
            <a:endParaRPr lang="es-CO"/>
          </a:p>
        </p:txBody>
      </p:sp>
      <p:sp>
        <p:nvSpPr>
          <p:cNvPr id="7" name="Slide Number Placeholder 6"/>
          <p:cNvSpPr>
            <a:spLocks noGrp="1"/>
          </p:cNvSpPr>
          <p:nvPr>
            <p:ph type="sldNum" sz="quarter" idx="12"/>
          </p:nvPr>
        </p:nvSpPr>
        <p:spPr/>
        <p:txBody>
          <a:bodyPr/>
          <a:lstStyle/>
          <a:p>
            <a:fld id="{4A8DC217-822A-4446-9141-82888CDDD354}" type="slidenum">
              <a:rPr lang="es-CO" smtClean="0"/>
              <a:t>‹Nº›</a:t>
            </a:fld>
            <a:endParaRPr lang="es-CO"/>
          </a:p>
        </p:txBody>
      </p:sp>
    </p:spTree>
    <p:extLst>
      <p:ext uri="{BB962C8B-B14F-4D97-AF65-F5344CB8AC3E}">
        <p14:creationId xmlns:p14="http://schemas.microsoft.com/office/powerpoint/2010/main" val="231837422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Content Placeholder 3"/>
          <p:cNvSpPr>
            <a:spLocks noGrp="1"/>
          </p:cNvSpPr>
          <p:nvPr>
            <p:ph sz="half" idx="2"/>
          </p:nvPr>
        </p:nvSpPr>
        <p:spPr>
          <a:xfrm>
            <a:off x="629842" y="2505075"/>
            <a:ext cx="3868340" cy="3684588"/>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Content Placeholder 5"/>
          <p:cNvSpPr>
            <a:spLocks noGrp="1"/>
          </p:cNvSpPr>
          <p:nvPr>
            <p:ph sz="quarter" idx="4"/>
          </p:nvPr>
        </p:nvSpPr>
        <p:spPr>
          <a:xfrm>
            <a:off x="4629150" y="2505075"/>
            <a:ext cx="3887391" cy="3684588"/>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7" name="Date Placeholder 6"/>
          <p:cNvSpPr>
            <a:spLocks noGrp="1"/>
          </p:cNvSpPr>
          <p:nvPr>
            <p:ph type="dt" sz="half" idx="10"/>
          </p:nvPr>
        </p:nvSpPr>
        <p:spPr/>
        <p:txBody>
          <a:bodyPr/>
          <a:lstStyle/>
          <a:p>
            <a:fld id="{8FD3A038-97AA-4831-8262-77739EF7176E}" type="datetimeFigureOut">
              <a:rPr lang="es-CO" smtClean="0"/>
              <a:t>27/01/2016</a:t>
            </a:fld>
            <a:endParaRPr lang="es-CO"/>
          </a:p>
        </p:txBody>
      </p:sp>
      <p:sp>
        <p:nvSpPr>
          <p:cNvPr id="8" name="Footer Placeholder 7"/>
          <p:cNvSpPr>
            <a:spLocks noGrp="1"/>
          </p:cNvSpPr>
          <p:nvPr>
            <p:ph type="ftr" sz="quarter" idx="11"/>
          </p:nvPr>
        </p:nvSpPr>
        <p:spPr/>
        <p:txBody>
          <a:bodyPr/>
          <a:lstStyle/>
          <a:p>
            <a:endParaRPr lang="es-CO"/>
          </a:p>
        </p:txBody>
      </p:sp>
      <p:sp>
        <p:nvSpPr>
          <p:cNvPr id="9" name="Slide Number Placeholder 8"/>
          <p:cNvSpPr>
            <a:spLocks noGrp="1"/>
          </p:cNvSpPr>
          <p:nvPr>
            <p:ph type="sldNum" sz="quarter" idx="12"/>
          </p:nvPr>
        </p:nvSpPr>
        <p:spPr/>
        <p:txBody>
          <a:bodyPr/>
          <a:lstStyle/>
          <a:p>
            <a:fld id="{4A8DC217-822A-4446-9141-82888CDDD354}" type="slidenum">
              <a:rPr lang="es-CO" smtClean="0"/>
              <a:t>‹Nº›</a:t>
            </a:fld>
            <a:endParaRPr lang="es-CO"/>
          </a:p>
        </p:txBody>
      </p:sp>
    </p:spTree>
    <p:extLst>
      <p:ext uri="{BB962C8B-B14F-4D97-AF65-F5344CB8AC3E}">
        <p14:creationId xmlns:p14="http://schemas.microsoft.com/office/powerpoint/2010/main" val="345480214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Date Placeholder 2"/>
          <p:cNvSpPr>
            <a:spLocks noGrp="1"/>
          </p:cNvSpPr>
          <p:nvPr>
            <p:ph type="dt" sz="half" idx="10"/>
          </p:nvPr>
        </p:nvSpPr>
        <p:spPr/>
        <p:txBody>
          <a:bodyPr/>
          <a:lstStyle/>
          <a:p>
            <a:fld id="{8FD3A038-97AA-4831-8262-77739EF7176E}" type="datetimeFigureOut">
              <a:rPr lang="es-CO" smtClean="0"/>
              <a:t>27/01/2016</a:t>
            </a:fld>
            <a:endParaRPr lang="es-CO"/>
          </a:p>
        </p:txBody>
      </p:sp>
      <p:sp>
        <p:nvSpPr>
          <p:cNvPr id="4" name="Footer Placeholder 3"/>
          <p:cNvSpPr>
            <a:spLocks noGrp="1"/>
          </p:cNvSpPr>
          <p:nvPr>
            <p:ph type="ftr" sz="quarter" idx="11"/>
          </p:nvPr>
        </p:nvSpPr>
        <p:spPr/>
        <p:txBody>
          <a:bodyPr/>
          <a:lstStyle/>
          <a:p>
            <a:endParaRPr lang="es-CO"/>
          </a:p>
        </p:txBody>
      </p:sp>
      <p:sp>
        <p:nvSpPr>
          <p:cNvPr id="5" name="Slide Number Placeholder 4"/>
          <p:cNvSpPr>
            <a:spLocks noGrp="1"/>
          </p:cNvSpPr>
          <p:nvPr>
            <p:ph type="sldNum" sz="quarter" idx="12"/>
          </p:nvPr>
        </p:nvSpPr>
        <p:spPr/>
        <p:txBody>
          <a:bodyPr/>
          <a:lstStyle/>
          <a:p>
            <a:fld id="{4A8DC217-822A-4446-9141-82888CDDD354}" type="slidenum">
              <a:rPr lang="es-CO" smtClean="0"/>
              <a:t>‹Nº›</a:t>
            </a:fld>
            <a:endParaRPr lang="es-CO"/>
          </a:p>
        </p:txBody>
      </p:sp>
    </p:spTree>
    <p:extLst>
      <p:ext uri="{BB962C8B-B14F-4D97-AF65-F5344CB8AC3E}">
        <p14:creationId xmlns:p14="http://schemas.microsoft.com/office/powerpoint/2010/main" val="44676637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FD3A038-97AA-4831-8262-77739EF7176E}" type="datetimeFigureOut">
              <a:rPr lang="es-CO" smtClean="0"/>
              <a:t>27/01/2016</a:t>
            </a:fld>
            <a:endParaRPr lang="es-CO"/>
          </a:p>
        </p:txBody>
      </p:sp>
      <p:sp>
        <p:nvSpPr>
          <p:cNvPr id="3" name="Footer Placeholder 2"/>
          <p:cNvSpPr>
            <a:spLocks noGrp="1"/>
          </p:cNvSpPr>
          <p:nvPr>
            <p:ph type="ftr" sz="quarter" idx="11"/>
          </p:nvPr>
        </p:nvSpPr>
        <p:spPr/>
        <p:txBody>
          <a:bodyPr/>
          <a:lstStyle/>
          <a:p>
            <a:endParaRPr lang="es-CO"/>
          </a:p>
        </p:txBody>
      </p:sp>
      <p:sp>
        <p:nvSpPr>
          <p:cNvPr id="4" name="Slide Number Placeholder 3"/>
          <p:cNvSpPr>
            <a:spLocks noGrp="1"/>
          </p:cNvSpPr>
          <p:nvPr>
            <p:ph type="sldNum" sz="quarter" idx="12"/>
          </p:nvPr>
        </p:nvSpPr>
        <p:spPr/>
        <p:txBody>
          <a:bodyPr/>
          <a:lstStyle/>
          <a:p>
            <a:fld id="{4A8DC217-822A-4446-9141-82888CDDD354}" type="slidenum">
              <a:rPr lang="es-CO" smtClean="0"/>
              <a:t>‹Nº›</a:t>
            </a:fld>
            <a:endParaRPr lang="es-CO"/>
          </a:p>
        </p:txBody>
      </p:sp>
    </p:spTree>
    <p:extLst>
      <p:ext uri="{BB962C8B-B14F-4D97-AF65-F5344CB8AC3E}">
        <p14:creationId xmlns:p14="http://schemas.microsoft.com/office/powerpoint/2010/main" val="338766792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s-ES" smtClean="0"/>
              <a:t>Haga clic para modificar el estilo de título del patrón</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smtClean="0"/>
              <a:t>Haga clic para modificar el estilo de texto del patrón</a:t>
            </a:r>
          </a:p>
        </p:txBody>
      </p:sp>
      <p:sp>
        <p:nvSpPr>
          <p:cNvPr id="5" name="Date Placeholder 4"/>
          <p:cNvSpPr>
            <a:spLocks noGrp="1"/>
          </p:cNvSpPr>
          <p:nvPr>
            <p:ph type="dt" sz="half" idx="10"/>
          </p:nvPr>
        </p:nvSpPr>
        <p:spPr/>
        <p:txBody>
          <a:bodyPr/>
          <a:lstStyle/>
          <a:p>
            <a:fld id="{8FD3A038-97AA-4831-8262-77739EF7176E}" type="datetimeFigureOut">
              <a:rPr lang="es-CO" smtClean="0"/>
              <a:t>27/01/2016</a:t>
            </a:fld>
            <a:endParaRPr lang="es-CO"/>
          </a:p>
        </p:txBody>
      </p:sp>
      <p:sp>
        <p:nvSpPr>
          <p:cNvPr id="6" name="Footer Placeholder 5"/>
          <p:cNvSpPr>
            <a:spLocks noGrp="1"/>
          </p:cNvSpPr>
          <p:nvPr>
            <p:ph type="ftr" sz="quarter" idx="11"/>
          </p:nvPr>
        </p:nvSpPr>
        <p:spPr/>
        <p:txBody>
          <a:bodyPr/>
          <a:lstStyle/>
          <a:p>
            <a:endParaRPr lang="es-CO"/>
          </a:p>
        </p:txBody>
      </p:sp>
      <p:sp>
        <p:nvSpPr>
          <p:cNvPr id="7" name="Slide Number Placeholder 6"/>
          <p:cNvSpPr>
            <a:spLocks noGrp="1"/>
          </p:cNvSpPr>
          <p:nvPr>
            <p:ph type="sldNum" sz="quarter" idx="12"/>
          </p:nvPr>
        </p:nvSpPr>
        <p:spPr/>
        <p:txBody>
          <a:bodyPr/>
          <a:lstStyle/>
          <a:p>
            <a:fld id="{4A8DC217-822A-4446-9141-82888CDDD354}" type="slidenum">
              <a:rPr lang="es-CO" smtClean="0"/>
              <a:t>‹Nº›</a:t>
            </a:fld>
            <a:endParaRPr lang="es-CO"/>
          </a:p>
        </p:txBody>
      </p:sp>
    </p:spTree>
    <p:extLst>
      <p:ext uri="{BB962C8B-B14F-4D97-AF65-F5344CB8AC3E}">
        <p14:creationId xmlns:p14="http://schemas.microsoft.com/office/powerpoint/2010/main" val="32285491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s-ES" smtClean="0"/>
              <a:t>Haga clic para modificar el estilo de título del patrón</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s-ES" smtClean="0"/>
              <a:t>Haga clic en el icono para agregar una imagen</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smtClean="0"/>
              <a:t>Haga clic para modificar el estilo de texto del patrón</a:t>
            </a:r>
          </a:p>
        </p:txBody>
      </p:sp>
      <p:sp>
        <p:nvSpPr>
          <p:cNvPr id="5" name="Date Placeholder 4"/>
          <p:cNvSpPr>
            <a:spLocks noGrp="1"/>
          </p:cNvSpPr>
          <p:nvPr>
            <p:ph type="dt" sz="half" idx="10"/>
          </p:nvPr>
        </p:nvSpPr>
        <p:spPr/>
        <p:txBody>
          <a:bodyPr/>
          <a:lstStyle/>
          <a:p>
            <a:fld id="{8FD3A038-97AA-4831-8262-77739EF7176E}" type="datetimeFigureOut">
              <a:rPr lang="es-CO" smtClean="0"/>
              <a:t>27/01/2016</a:t>
            </a:fld>
            <a:endParaRPr lang="es-CO"/>
          </a:p>
        </p:txBody>
      </p:sp>
      <p:sp>
        <p:nvSpPr>
          <p:cNvPr id="6" name="Footer Placeholder 5"/>
          <p:cNvSpPr>
            <a:spLocks noGrp="1"/>
          </p:cNvSpPr>
          <p:nvPr>
            <p:ph type="ftr" sz="quarter" idx="11"/>
          </p:nvPr>
        </p:nvSpPr>
        <p:spPr/>
        <p:txBody>
          <a:bodyPr/>
          <a:lstStyle/>
          <a:p>
            <a:endParaRPr lang="es-CO"/>
          </a:p>
        </p:txBody>
      </p:sp>
      <p:sp>
        <p:nvSpPr>
          <p:cNvPr id="7" name="Slide Number Placeholder 6"/>
          <p:cNvSpPr>
            <a:spLocks noGrp="1"/>
          </p:cNvSpPr>
          <p:nvPr>
            <p:ph type="sldNum" sz="quarter" idx="12"/>
          </p:nvPr>
        </p:nvSpPr>
        <p:spPr/>
        <p:txBody>
          <a:bodyPr/>
          <a:lstStyle/>
          <a:p>
            <a:fld id="{4A8DC217-822A-4446-9141-82888CDDD354}" type="slidenum">
              <a:rPr lang="es-CO" smtClean="0"/>
              <a:t>‹Nº›</a:t>
            </a:fld>
            <a:endParaRPr lang="es-CO"/>
          </a:p>
        </p:txBody>
      </p:sp>
    </p:spTree>
    <p:extLst>
      <p:ext uri="{BB962C8B-B14F-4D97-AF65-F5344CB8AC3E}">
        <p14:creationId xmlns:p14="http://schemas.microsoft.com/office/powerpoint/2010/main" val="161920562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jp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FD3A038-97AA-4831-8262-77739EF7176E}" type="datetimeFigureOut">
              <a:rPr lang="es-CO" smtClean="0"/>
              <a:t>27/01/2016</a:t>
            </a:fld>
            <a:endParaRPr lang="es-CO"/>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CO"/>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A8DC217-822A-4446-9141-82888CDDD354}" type="slidenum">
              <a:rPr lang="es-CO" smtClean="0"/>
              <a:t>‹Nº›</a:t>
            </a:fld>
            <a:endParaRPr lang="es-CO"/>
          </a:p>
        </p:txBody>
      </p:sp>
    </p:spTree>
    <p:extLst>
      <p:ext uri="{BB962C8B-B14F-4D97-AF65-F5344CB8AC3E}">
        <p14:creationId xmlns:p14="http://schemas.microsoft.com/office/powerpoint/2010/main" val="38355667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4163538523"/>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C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4.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CuadroTexto 8"/>
          <p:cNvSpPr txBox="1">
            <a:spLocks noChangeArrowheads="1"/>
          </p:cNvSpPr>
          <p:nvPr/>
        </p:nvSpPr>
        <p:spPr bwMode="auto">
          <a:xfrm>
            <a:off x="0" y="1641475"/>
            <a:ext cx="9144000" cy="1077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Calibri" panose="020F0502020204030204" pitchFamily="34" charset="0"/>
                <a:ea typeface="MS PGothic" panose="020B0600070205080204" pitchFamily="34" charset="-128"/>
              </a:defRPr>
            </a:lvl1pPr>
            <a:lvl2pPr marL="742950" indent="-285750">
              <a:defRPr sz="2400">
                <a:solidFill>
                  <a:schemeClr val="tx1"/>
                </a:solidFill>
                <a:latin typeface="Calibri" panose="020F0502020204030204" pitchFamily="34" charset="0"/>
                <a:ea typeface="MS PGothic" panose="020B0600070205080204" pitchFamily="34" charset="-128"/>
              </a:defRPr>
            </a:lvl2pPr>
            <a:lvl3pPr marL="1143000" indent="-228600">
              <a:defRPr sz="2400">
                <a:solidFill>
                  <a:schemeClr val="tx1"/>
                </a:solidFill>
                <a:latin typeface="Calibri" panose="020F0502020204030204" pitchFamily="34" charset="0"/>
                <a:ea typeface="MS PGothic" panose="020B0600070205080204" pitchFamily="34" charset="-128"/>
              </a:defRPr>
            </a:lvl3pPr>
            <a:lvl4pPr marL="1600200" indent="-228600">
              <a:defRPr sz="2400">
                <a:solidFill>
                  <a:schemeClr val="tx1"/>
                </a:solidFill>
                <a:latin typeface="Calibri" panose="020F0502020204030204" pitchFamily="34" charset="0"/>
                <a:ea typeface="MS PGothic" panose="020B0600070205080204" pitchFamily="34" charset="-128"/>
              </a:defRPr>
            </a:lvl4pPr>
            <a:lvl5pPr marL="2057400" indent="-228600">
              <a:defRPr sz="24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pPr algn="ctr"/>
            <a:r>
              <a:rPr lang="es-CO" sz="3200" dirty="0">
                <a:solidFill>
                  <a:schemeClr val="bg1"/>
                </a:solidFill>
              </a:rPr>
              <a:t>RENDICION DE CUENTAS Y MESAS PUBLICAS </a:t>
            </a:r>
            <a:endParaRPr lang="es-CO" sz="3200" dirty="0" smtClean="0">
              <a:solidFill>
                <a:schemeClr val="bg1"/>
              </a:solidFill>
            </a:endParaRPr>
          </a:p>
          <a:p>
            <a:pPr algn="ctr"/>
            <a:r>
              <a:rPr lang="es-CO" sz="3200" dirty="0" smtClean="0">
                <a:solidFill>
                  <a:schemeClr val="bg1"/>
                </a:solidFill>
              </a:rPr>
              <a:t>REGIONAL  BOGOTÁ  2015 </a:t>
            </a:r>
            <a:endParaRPr lang="es-CO" sz="3200" dirty="0">
              <a:solidFill>
                <a:schemeClr val="bg1"/>
              </a:solidFill>
            </a:endParaRPr>
          </a:p>
        </p:txBody>
      </p:sp>
    </p:spTree>
    <p:extLst>
      <p:ext uri="{BB962C8B-B14F-4D97-AF65-F5344CB8AC3E}">
        <p14:creationId xmlns:p14="http://schemas.microsoft.com/office/powerpoint/2010/main" val="186849648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CuadroTexto 9"/>
          <p:cNvSpPr txBox="1">
            <a:spLocks noChangeArrowheads="1"/>
          </p:cNvSpPr>
          <p:nvPr/>
        </p:nvSpPr>
        <p:spPr bwMode="auto">
          <a:xfrm>
            <a:off x="163773" y="87313"/>
            <a:ext cx="7072052"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Calibri" panose="020F0502020204030204" pitchFamily="34" charset="0"/>
                <a:ea typeface="MS PGothic" panose="020B0600070205080204" pitchFamily="34" charset="-128"/>
              </a:defRPr>
            </a:lvl1pPr>
            <a:lvl2pPr marL="742950" indent="-285750">
              <a:defRPr sz="2400">
                <a:solidFill>
                  <a:schemeClr val="tx1"/>
                </a:solidFill>
                <a:latin typeface="Calibri" panose="020F0502020204030204" pitchFamily="34" charset="0"/>
                <a:ea typeface="MS PGothic" panose="020B0600070205080204" pitchFamily="34" charset="-128"/>
              </a:defRPr>
            </a:lvl2pPr>
            <a:lvl3pPr marL="1143000" indent="-228600">
              <a:defRPr sz="2400">
                <a:solidFill>
                  <a:schemeClr val="tx1"/>
                </a:solidFill>
                <a:latin typeface="Calibri" panose="020F0502020204030204" pitchFamily="34" charset="0"/>
                <a:ea typeface="MS PGothic" panose="020B0600070205080204" pitchFamily="34" charset="-128"/>
              </a:defRPr>
            </a:lvl3pPr>
            <a:lvl4pPr marL="1600200" indent="-228600">
              <a:defRPr sz="2400">
                <a:solidFill>
                  <a:schemeClr val="tx1"/>
                </a:solidFill>
                <a:latin typeface="Calibri" panose="020F0502020204030204" pitchFamily="34" charset="0"/>
                <a:ea typeface="MS PGothic" panose="020B0600070205080204" pitchFamily="34" charset="-128"/>
              </a:defRPr>
            </a:lvl4pPr>
            <a:lvl5pPr marL="2057400" indent="-228600">
              <a:defRPr sz="24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r>
              <a:rPr lang="es-ES" b="1" dirty="0">
                <a:solidFill>
                  <a:schemeClr val="bg1"/>
                </a:solidFill>
              </a:rPr>
              <a:t>Compromisos adquiridos en la </a:t>
            </a:r>
            <a:r>
              <a:rPr lang="es-ES" b="1" dirty="0" smtClean="0">
                <a:solidFill>
                  <a:schemeClr val="bg1"/>
                </a:solidFill>
              </a:rPr>
              <a:t> MP  </a:t>
            </a:r>
            <a:r>
              <a:rPr lang="es-CO" b="1" dirty="0" smtClean="0">
                <a:solidFill>
                  <a:schemeClr val="bg1"/>
                </a:solidFill>
              </a:rPr>
              <a:t>de la Localidad de Ciudad Bolivar  </a:t>
            </a:r>
            <a:r>
              <a:rPr lang="es-ES" b="1" dirty="0">
                <a:solidFill>
                  <a:schemeClr val="bg1"/>
                </a:solidFill>
              </a:rPr>
              <a:t>durante el 2015  </a:t>
            </a:r>
          </a:p>
        </p:txBody>
      </p:sp>
      <p:sp>
        <p:nvSpPr>
          <p:cNvPr id="2" name="1 CuadroTexto"/>
          <p:cNvSpPr txBox="1"/>
          <p:nvPr/>
        </p:nvSpPr>
        <p:spPr>
          <a:xfrm>
            <a:off x="163773" y="1119117"/>
            <a:ext cx="8789158" cy="6247864"/>
          </a:xfrm>
          <a:prstGeom prst="rect">
            <a:avLst/>
          </a:prstGeom>
          <a:noFill/>
        </p:spPr>
        <p:txBody>
          <a:bodyPr wrap="square" rtlCol="0">
            <a:spAutoFit/>
          </a:bodyPr>
          <a:lstStyle/>
          <a:p>
            <a:pPr>
              <a:lnSpc>
                <a:spcPct val="150000"/>
              </a:lnSpc>
            </a:pPr>
            <a:r>
              <a:rPr lang="es-CO" sz="1600" b="1" u="sng" dirty="0"/>
              <a:t>De la MP </a:t>
            </a:r>
            <a:r>
              <a:rPr lang="es-CO" sz="1600" b="1" u="sng" dirty="0" smtClean="0"/>
              <a:t>de la Localidad de Ciudad  Bolivar </a:t>
            </a:r>
            <a:r>
              <a:rPr lang="es-CO" sz="1600" b="1" dirty="0" smtClean="0"/>
              <a:t>realizada </a:t>
            </a:r>
            <a:r>
              <a:rPr lang="es-CO" sz="1600" b="1" dirty="0"/>
              <a:t>el </a:t>
            </a:r>
            <a:r>
              <a:rPr lang="es-CO" sz="1600" b="1" dirty="0" smtClean="0"/>
              <a:t>25 de septiembre  </a:t>
            </a:r>
            <a:r>
              <a:rPr lang="es-CO" sz="1600" dirty="0" smtClean="0"/>
              <a:t>los </a:t>
            </a:r>
            <a:r>
              <a:rPr lang="es-CO" sz="1600" dirty="0"/>
              <a:t>siguientes fueron los compromisos adquiridos</a:t>
            </a:r>
            <a:r>
              <a:rPr lang="es-CO" sz="1600" dirty="0" smtClean="0"/>
              <a:t>:</a:t>
            </a:r>
          </a:p>
          <a:p>
            <a:pPr marL="285750" lvl="0" indent="-285750">
              <a:buFont typeface="Arial" panose="020B0604020202020204" pitchFamily="34" charset="0"/>
              <a:buChar char="•"/>
            </a:pPr>
            <a:r>
              <a:rPr lang="es-CO" sz="1600" dirty="0" smtClean="0"/>
              <a:t>Cómo </a:t>
            </a:r>
            <a:r>
              <a:rPr lang="es-CO" sz="1600" dirty="0"/>
              <a:t>hacer para saber que niños hacen parte de los programas de integración social y al mismo tiempo son beneficiarios de los Hogares Comunitarios de Bienestar familiar? </a:t>
            </a:r>
          </a:p>
          <a:p>
            <a:pPr lvl="1"/>
            <a:r>
              <a:rPr lang="es-CO" sz="1600" dirty="0"/>
              <a:t>RTA: Se indica que se realice una reunión con los padres de familia de los niños para que se defina con cuál de los dos procesos se beneficiara el menor. Del mismo modo se da la directriz de ir directamente a las oficinas de Integración Social y solicitar información sobre la vinculación.</a:t>
            </a:r>
          </a:p>
          <a:p>
            <a:pPr marL="285750" lvl="0" indent="-285750">
              <a:buFont typeface="Arial" panose="020B0604020202020204" pitchFamily="34" charset="0"/>
              <a:buChar char="•"/>
            </a:pPr>
            <a:r>
              <a:rPr lang="es-CO" sz="1600" dirty="0"/>
              <a:t>Se puede solicitar información de una menor que esta institución? </a:t>
            </a:r>
          </a:p>
          <a:p>
            <a:pPr lvl="1"/>
            <a:r>
              <a:rPr lang="es-CO" sz="1600" dirty="0"/>
              <a:t>RTA: Se indica que se debe pasar la solicitud por escrito a la Regional Bogotá.</a:t>
            </a:r>
          </a:p>
          <a:p>
            <a:pPr marL="285750" lvl="0" indent="-285750">
              <a:buFont typeface="Arial" panose="020B0604020202020204" pitchFamily="34" charset="0"/>
              <a:buChar char="•"/>
            </a:pPr>
            <a:r>
              <a:rPr lang="es-CO" sz="1600" dirty="0" smtClean="0"/>
              <a:t>Cómo </a:t>
            </a:r>
            <a:r>
              <a:rPr lang="es-CO" sz="1600" dirty="0"/>
              <a:t>minimizar el impacto en un niño cuando es retirado de las familiar, con la policía e ICBF? </a:t>
            </a:r>
          </a:p>
          <a:p>
            <a:pPr lvl="1"/>
            <a:r>
              <a:rPr lang="es-CO" sz="1600" dirty="0"/>
              <a:t>RTA: Se indica que se tenga cuidado al realizar estas apreciaciones ya que no se da en todos los casos. Sin embargo Se expone que el equipo de los profesionales de Ciudad Bolívar, son muy humanos y altamente capacitados para realizar estos procesos. Cabe resaltar que según el motivo se maneja el caso.</a:t>
            </a:r>
          </a:p>
          <a:p>
            <a:pPr marL="285750" lvl="0" indent="-285750">
              <a:buFont typeface="Arial" panose="020B0604020202020204" pitchFamily="34" charset="0"/>
              <a:buChar char="•"/>
            </a:pPr>
            <a:r>
              <a:rPr lang="es-CO" sz="1600" dirty="0"/>
              <a:t>¿Qué actividades y estrategias se adelantan por parte de ICBF para mitigar el tema de abuso infantil? </a:t>
            </a:r>
          </a:p>
          <a:p>
            <a:pPr lvl="1"/>
            <a:r>
              <a:rPr lang="es-CO" sz="1600" dirty="0"/>
              <a:t>RTA: Se indica que se acerque a la Sede Nacional para solicitarlas rutas y programas.</a:t>
            </a:r>
          </a:p>
          <a:p>
            <a:pPr marL="285750" lvl="0" indent="-285750">
              <a:buFont typeface="Arial" panose="020B0604020202020204" pitchFamily="34" charset="0"/>
              <a:buChar char="•"/>
            </a:pPr>
            <a:r>
              <a:rPr lang="es-CO" sz="1600" dirty="0"/>
              <a:t>¿Cómo hacer para que cuándo una madre comunitaria reporta una situación de vulneración y no se realiza de manera anónima,  los padres de familia toman represarías?</a:t>
            </a:r>
          </a:p>
          <a:p>
            <a:pPr lvl="1"/>
            <a:r>
              <a:rPr lang="es-CO" sz="1600" dirty="0"/>
              <a:t>RTA: Se indica que se debe reportar cualquier situación irregular que se presente y denuncia cualquier delito. </a:t>
            </a:r>
          </a:p>
          <a:p>
            <a:pPr>
              <a:lnSpc>
                <a:spcPct val="150000"/>
              </a:lnSpc>
            </a:pPr>
            <a:endParaRPr lang="es-CO" sz="1600" dirty="0" smtClean="0"/>
          </a:p>
          <a:p>
            <a:pPr marL="285750" indent="-285750">
              <a:lnSpc>
                <a:spcPct val="150000"/>
              </a:lnSpc>
              <a:buFont typeface="Arial" panose="020B0604020202020204" pitchFamily="34" charset="0"/>
              <a:buChar char="•"/>
            </a:pPr>
            <a:endParaRPr lang="es-CO" sz="1600" dirty="0"/>
          </a:p>
          <a:p>
            <a:endParaRPr lang="es-CO" sz="1600" dirty="0"/>
          </a:p>
        </p:txBody>
      </p:sp>
    </p:spTree>
    <p:extLst>
      <p:ext uri="{BB962C8B-B14F-4D97-AF65-F5344CB8AC3E}">
        <p14:creationId xmlns:p14="http://schemas.microsoft.com/office/powerpoint/2010/main" val="62240544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uadroTexto 9"/>
          <p:cNvSpPr txBox="1">
            <a:spLocks noChangeArrowheads="1"/>
          </p:cNvSpPr>
          <p:nvPr/>
        </p:nvSpPr>
        <p:spPr bwMode="auto">
          <a:xfrm>
            <a:off x="0" y="87313"/>
            <a:ext cx="6837362"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Calibri" panose="020F0502020204030204" pitchFamily="34" charset="0"/>
                <a:ea typeface="MS PGothic" panose="020B0600070205080204" pitchFamily="34" charset="-128"/>
              </a:defRPr>
            </a:lvl1pPr>
            <a:lvl2pPr marL="742950" indent="-285750">
              <a:defRPr sz="2400">
                <a:solidFill>
                  <a:schemeClr val="tx1"/>
                </a:solidFill>
                <a:latin typeface="Calibri" panose="020F0502020204030204" pitchFamily="34" charset="0"/>
                <a:ea typeface="MS PGothic" panose="020B0600070205080204" pitchFamily="34" charset="-128"/>
              </a:defRPr>
            </a:lvl2pPr>
            <a:lvl3pPr marL="1143000" indent="-228600">
              <a:defRPr sz="2400">
                <a:solidFill>
                  <a:schemeClr val="tx1"/>
                </a:solidFill>
                <a:latin typeface="Calibri" panose="020F0502020204030204" pitchFamily="34" charset="0"/>
                <a:ea typeface="MS PGothic" panose="020B0600070205080204" pitchFamily="34" charset="-128"/>
              </a:defRPr>
            </a:lvl3pPr>
            <a:lvl4pPr marL="1600200" indent="-228600">
              <a:defRPr sz="2400">
                <a:solidFill>
                  <a:schemeClr val="tx1"/>
                </a:solidFill>
                <a:latin typeface="Calibri" panose="020F0502020204030204" pitchFamily="34" charset="0"/>
                <a:ea typeface="MS PGothic" panose="020B0600070205080204" pitchFamily="34" charset="-128"/>
              </a:defRPr>
            </a:lvl4pPr>
            <a:lvl5pPr marL="2057400" indent="-228600">
              <a:defRPr sz="24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pPr algn="ctr"/>
            <a:r>
              <a:rPr lang="es-ES" sz="2000" b="1" dirty="0">
                <a:solidFill>
                  <a:schemeClr val="bg1"/>
                </a:solidFill>
              </a:rPr>
              <a:t>Compromisos adquiridos en </a:t>
            </a:r>
            <a:r>
              <a:rPr lang="es-ES" sz="2000" b="1" dirty="0" smtClean="0">
                <a:solidFill>
                  <a:schemeClr val="bg1"/>
                </a:solidFill>
              </a:rPr>
              <a:t>la </a:t>
            </a:r>
            <a:endParaRPr lang="es-ES" sz="2000" b="1" dirty="0">
              <a:solidFill>
                <a:schemeClr val="bg1"/>
              </a:solidFill>
            </a:endParaRPr>
          </a:p>
          <a:p>
            <a:pPr algn="ctr"/>
            <a:r>
              <a:rPr lang="es-ES" sz="2000" b="1" dirty="0">
                <a:solidFill>
                  <a:schemeClr val="bg1"/>
                </a:solidFill>
              </a:rPr>
              <a:t>MP </a:t>
            </a:r>
            <a:r>
              <a:rPr lang="es-ES" sz="2000" b="1" dirty="0" smtClean="0">
                <a:solidFill>
                  <a:schemeClr val="bg1"/>
                </a:solidFill>
              </a:rPr>
              <a:t> </a:t>
            </a:r>
            <a:r>
              <a:rPr lang="es-CO" sz="2000" b="1" dirty="0" smtClean="0">
                <a:solidFill>
                  <a:schemeClr val="bg1"/>
                </a:solidFill>
              </a:rPr>
              <a:t>de </a:t>
            </a:r>
            <a:r>
              <a:rPr lang="es-CO" sz="2000" b="1" dirty="0">
                <a:solidFill>
                  <a:schemeClr val="bg1"/>
                </a:solidFill>
              </a:rPr>
              <a:t>la localidad  </a:t>
            </a:r>
            <a:r>
              <a:rPr lang="es-CO" sz="2000" b="1" dirty="0" smtClean="0">
                <a:solidFill>
                  <a:schemeClr val="bg1"/>
                </a:solidFill>
              </a:rPr>
              <a:t>Bosa </a:t>
            </a:r>
            <a:r>
              <a:rPr lang="es-ES" sz="2000" b="1" dirty="0" smtClean="0">
                <a:solidFill>
                  <a:schemeClr val="bg1"/>
                </a:solidFill>
              </a:rPr>
              <a:t>durante </a:t>
            </a:r>
            <a:r>
              <a:rPr lang="es-ES" sz="2000" b="1" dirty="0">
                <a:solidFill>
                  <a:schemeClr val="bg1"/>
                </a:solidFill>
              </a:rPr>
              <a:t>el 2015  </a:t>
            </a:r>
          </a:p>
        </p:txBody>
      </p:sp>
      <p:sp>
        <p:nvSpPr>
          <p:cNvPr id="2" name="1 CuadroTexto"/>
          <p:cNvSpPr txBox="1"/>
          <p:nvPr/>
        </p:nvSpPr>
        <p:spPr>
          <a:xfrm>
            <a:off x="204716" y="1064525"/>
            <a:ext cx="8529851" cy="4616648"/>
          </a:xfrm>
          <a:prstGeom prst="rect">
            <a:avLst/>
          </a:prstGeom>
          <a:noFill/>
        </p:spPr>
        <p:txBody>
          <a:bodyPr wrap="square" rtlCol="0">
            <a:spAutoFit/>
          </a:bodyPr>
          <a:lstStyle/>
          <a:p>
            <a:pPr algn="just"/>
            <a:r>
              <a:rPr lang="es-CO" sz="1600" b="1" u="sng" dirty="0"/>
              <a:t>De la MP </a:t>
            </a:r>
            <a:r>
              <a:rPr lang="es-CO" sz="1600" b="1" u="sng" dirty="0" smtClean="0"/>
              <a:t>de la Localidad de Bosa </a:t>
            </a:r>
            <a:r>
              <a:rPr lang="es-CO" sz="1600" b="1" dirty="0" smtClean="0"/>
              <a:t>realizada </a:t>
            </a:r>
            <a:r>
              <a:rPr lang="es-CO" sz="1600" b="1" dirty="0"/>
              <a:t>el </a:t>
            </a:r>
            <a:r>
              <a:rPr lang="es-CO" sz="1600" b="1" dirty="0" smtClean="0"/>
              <a:t>25 de septiembre </a:t>
            </a:r>
            <a:r>
              <a:rPr lang="es-CO" sz="1600" dirty="0" smtClean="0"/>
              <a:t>los </a:t>
            </a:r>
            <a:r>
              <a:rPr lang="es-CO" sz="1600" dirty="0"/>
              <a:t>siguientes fueron los compromisos </a:t>
            </a:r>
            <a:r>
              <a:rPr lang="es-CO" sz="1600" dirty="0" smtClean="0"/>
              <a:t>adquiridos:</a:t>
            </a:r>
          </a:p>
          <a:p>
            <a:pPr algn="just"/>
            <a:endParaRPr lang="es-CO" sz="1600" b="1" dirty="0"/>
          </a:p>
          <a:p>
            <a:pPr marL="285750" lvl="0" indent="-285750">
              <a:buFont typeface="Arial" panose="020B0604020202020204" pitchFamily="34" charset="0"/>
              <a:buChar char="•"/>
            </a:pPr>
            <a:r>
              <a:rPr lang="es-CO" dirty="0"/>
              <a:t>Verificar que se promueva la  realización de actividades recreativas, culturales y deportivas en los programas y servicios misionales </a:t>
            </a:r>
          </a:p>
          <a:p>
            <a:pPr marL="285750" lvl="0" indent="-285750">
              <a:buFont typeface="Arial" panose="020B0604020202020204" pitchFamily="34" charset="0"/>
              <a:buChar char="•"/>
            </a:pPr>
            <a:r>
              <a:rPr lang="es-CO" dirty="0"/>
              <a:t>Realizar la gestión para solicitar aumento de cupos en los CDI que ofrecen atención gratuita. </a:t>
            </a:r>
          </a:p>
          <a:p>
            <a:pPr marL="285750" lvl="0" indent="-285750">
              <a:buFont typeface="Arial" panose="020B0604020202020204" pitchFamily="34" charset="0"/>
              <a:buChar char="•"/>
            </a:pPr>
            <a:r>
              <a:rPr lang="es-CO" dirty="0"/>
              <a:t>Verificar que el grupo de comunicaciones realice más procesos de comunicación para que las personas conozcan más del ICBF, con el apoyo del CZ </a:t>
            </a:r>
          </a:p>
          <a:p>
            <a:pPr marL="285750" lvl="0" indent="-285750">
              <a:buFont typeface="Arial" panose="020B0604020202020204" pitchFamily="34" charset="0"/>
              <a:buChar char="•"/>
            </a:pPr>
            <a:r>
              <a:rPr lang="es-CO" dirty="0"/>
              <a:t>Verificar que se haga la solicitud a la Regional y sede Nacional para lograr  la ampliación de cupos para consumo de SPA </a:t>
            </a:r>
          </a:p>
          <a:p>
            <a:pPr marL="285750" lvl="0" indent="-285750">
              <a:buFont typeface="Arial" panose="020B0604020202020204" pitchFamily="34" charset="0"/>
              <a:buChar char="•"/>
            </a:pPr>
            <a:r>
              <a:rPr lang="es-CO" dirty="0"/>
              <a:t>Realizar la gestión ante la  Regional para  la  creación de un programa de externado para niños, niñas y adolescentes consumidores en la Localidad </a:t>
            </a:r>
          </a:p>
          <a:p>
            <a:pPr marL="285750" indent="-285750">
              <a:buFont typeface="Arial" panose="020B0604020202020204" pitchFamily="34" charset="0"/>
              <a:buChar char="•"/>
            </a:pPr>
            <a:r>
              <a:rPr lang="es-CO" dirty="0"/>
              <a:t>Realizar la gestión ante la  Regional Bogotá para solicitar aumento de recurso humano en el CZ</a:t>
            </a:r>
            <a:r>
              <a:rPr lang="es-CO" sz="1600" dirty="0"/>
              <a:t>  </a:t>
            </a:r>
            <a:br>
              <a:rPr lang="es-CO" sz="1600" dirty="0"/>
            </a:br>
            <a:endParaRPr lang="es-CO" sz="1400" b="1" dirty="0" smtClean="0"/>
          </a:p>
          <a:p>
            <a:pPr marL="285750" indent="-285750" algn="just">
              <a:buFont typeface="Arial" panose="020B0604020202020204" pitchFamily="34" charset="0"/>
              <a:buChar char="•"/>
            </a:pPr>
            <a:endParaRPr lang="es-CO" sz="1600" dirty="0"/>
          </a:p>
        </p:txBody>
      </p:sp>
    </p:spTree>
    <p:extLst>
      <p:ext uri="{BB962C8B-B14F-4D97-AF65-F5344CB8AC3E}">
        <p14:creationId xmlns:p14="http://schemas.microsoft.com/office/powerpoint/2010/main" val="263575332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uadroTexto 9"/>
          <p:cNvSpPr txBox="1">
            <a:spLocks noChangeArrowheads="1"/>
          </p:cNvSpPr>
          <p:nvPr/>
        </p:nvSpPr>
        <p:spPr bwMode="auto">
          <a:xfrm>
            <a:off x="0" y="87313"/>
            <a:ext cx="6837362"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Calibri" panose="020F0502020204030204" pitchFamily="34" charset="0"/>
                <a:ea typeface="MS PGothic" panose="020B0600070205080204" pitchFamily="34" charset="-128"/>
              </a:defRPr>
            </a:lvl1pPr>
            <a:lvl2pPr marL="742950" indent="-285750">
              <a:defRPr sz="2400">
                <a:solidFill>
                  <a:schemeClr val="tx1"/>
                </a:solidFill>
                <a:latin typeface="Calibri" panose="020F0502020204030204" pitchFamily="34" charset="0"/>
                <a:ea typeface="MS PGothic" panose="020B0600070205080204" pitchFamily="34" charset="-128"/>
              </a:defRPr>
            </a:lvl2pPr>
            <a:lvl3pPr marL="1143000" indent="-228600">
              <a:defRPr sz="2400">
                <a:solidFill>
                  <a:schemeClr val="tx1"/>
                </a:solidFill>
                <a:latin typeface="Calibri" panose="020F0502020204030204" pitchFamily="34" charset="0"/>
                <a:ea typeface="MS PGothic" panose="020B0600070205080204" pitchFamily="34" charset="-128"/>
              </a:defRPr>
            </a:lvl3pPr>
            <a:lvl4pPr marL="1600200" indent="-228600">
              <a:defRPr sz="2400">
                <a:solidFill>
                  <a:schemeClr val="tx1"/>
                </a:solidFill>
                <a:latin typeface="Calibri" panose="020F0502020204030204" pitchFamily="34" charset="0"/>
                <a:ea typeface="MS PGothic" panose="020B0600070205080204" pitchFamily="34" charset="-128"/>
              </a:defRPr>
            </a:lvl4pPr>
            <a:lvl5pPr marL="2057400" indent="-228600">
              <a:defRPr sz="24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pPr algn="ctr"/>
            <a:r>
              <a:rPr lang="es-ES" sz="2000" b="1" dirty="0">
                <a:solidFill>
                  <a:schemeClr val="bg1"/>
                </a:solidFill>
              </a:rPr>
              <a:t>Compromisos adquiridos en </a:t>
            </a:r>
            <a:r>
              <a:rPr lang="es-ES" sz="2000" b="1" dirty="0" smtClean="0">
                <a:solidFill>
                  <a:schemeClr val="bg1"/>
                </a:solidFill>
              </a:rPr>
              <a:t>la </a:t>
            </a:r>
            <a:endParaRPr lang="es-ES" sz="2000" b="1" dirty="0">
              <a:solidFill>
                <a:schemeClr val="bg1"/>
              </a:solidFill>
            </a:endParaRPr>
          </a:p>
          <a:p>
            <a:pPr algn="ctr"/>
            <a:r>
              <a:rPr lang="es-ES" sz="2000" b="1" dirty="0">
                <a:solidFill>
                  <a:schemeClr val="bg1"/>
                </a:solidFill>
              </a:rPr>
              <a:t>MP </a:t>
            </a:r>
            <a:r>
              <a:rPr lang="es-ES" sz="2000" b="1" dirty="0" smtClean="0">
                <a:solidFill>
                  <a:schemeClr val="bg1"/>
                </a:solidFill>
              </a:rPr>
              <a:t> </a:t>
            </a:r>
            <a:r>
              <a:rPr lang="es-CO" sz="2000" b="1" dirty="0" smtClean="0">
                <a:solidFill>
                  <a:schemeClr val="bg1"/>
                </a:solidFill>
              </a:rPr>
              <a:t>de </a:t>
            </a:r>
            <a:r>
              <a:rPr lang="es-CO" sz="2000" b="1" dirty="0">
                <a:solidFill>
                  <a:schemeClr val="bg1"/>
                </a:solidFill>
              </a:rPr>
              <a:t>la localidad  </a:t>
            </a:r>
            <a:r>
              <a:rPr lang="es-CO" sz="2000" b="1" dirty="0" smtClean="0">
                <a:solidFill>
                  <a:schemeClr val="bg1"/>
                </a:solidFill>
              </a:rPr>
              <a:t>Rafael Uribe </a:t>
            </a:r>
            <a:r>
              <a:rPr lang="es-ES" sz="2000" b="1" dirty="0" smtClean="0">
                <a:solidFill>
                  <a:schemeClr val="bg1"/>
                </a:solidFill>
              </a:rPr>
              <a:t>durante </a:t>
            </a:r>
            <a:r>
              <a:rPr lang="es-ES" sz="2000" b="1" dirty="0">
                <a:solidFill>
                  <a:schemeClr val="bg1"/>
                </a:solidFill>
              </a:rPr>
              <a:t>el 2015  </a:t>
            </a:r>
          </a:p>
        </p:txBody>
      </p:sp>
      <p:sp>
        <p:nvSpPr>
          <p:cNvPr id="2" name="1 CuadroTexto"/>
          <p:cNvSpPr txBox="1"/>
          <p:nvPr/>
        </p:nvSpPr>
        <p:spPr>
          <a:xfrm>
            <a:off x="204715" y="1460310"/>
            <a:ext cx="8529851" cy="2554545"/>
          </a:xfrm>
          <a:prstGeom prst="rect">
            <a:avLst/>
          </a:prstGeom>
          <a:noFill/>
        </p:spPr>
        <p:txBody>
          <a:bodyPr wrap="square" rtlCol="0">
            <a:spAutoFit/>
          </a:bodyPr>
          <a:lstStyle/>
          <a:p>
            <a:pPr algn="just"/>
            <a:r>
              <a:rPr lang="es-CO" sz="1600" b="1" u="sng" dirty="0"/>
              <a:t>De la MP </a:t>
            </a:r>
            <a:r>
              <a:rPr lang="es-CO" sz="1600" b="1" u="sng" dirty="0" smtClean="0"/>
              <a:t>de la Localidad de Rafael Uribe </a:t>
            </a:r>
            <a:r>
              <a:rPr lang="es-CO" sz="1600" b="1" dirty="0" smtClean="0"/>
              <a:t>realizada </a:t>
            </a:r>
            <a:r>
              <a:rPr lang="es-CO" sz="1600" b="1" dirty="0"/>
              <a:t>el </a:t>
            </a:r>
            <a:r>
              <a:rPr lang="es-CO" sz="1600" b="1" dirty="0" smtClean="0"/>
              <a:t>29  de Septiembre   </a:t>
            </a:r>
            <a:r>
              <a:rPr lang="es-CO" sz="1600" dirty="0" smtClean="0"/>
              <a:t>los </a:t>
            </a:r>
            <a:r>
              <a:rPr lang="es-CO" sz="1600" dirty="0"/>
              <a:t>siguientes fueron los compromisos </a:t>
            </a:r>
            <a:r>
              <a:rPr lang="es-CO" sz="1600" dirty="0" smtClean="0"/>
              <a:t>adquiridos:</a:t>
            </a:r>
            <a:endParaRPr lang="es-CO" sz="1600" b="1" dirty="0" smtClean="0"/>
          </a:p>
          <a:p>
            <a:pPr algn="just"/>
            <a:endParaRPr lang="es-CO" sz="1600" b="1" dirty="0"/>
          </a:p>
          <a:p>
            <a:pPr marL="285750" lvl="0" indent="-285750">
              <a:buFont typeface="Arial" panose="020B0604020202020204" pitchFamily="34" charset="0"/>
              <a:buChar char="•"/>
            </a:pPr>
            <a:r>
              <a:rPr lang="es-CO" sz="1600" dirty="0"/>
              <a:t>Verificar que se remitan las presentaciones de las diferentes modalidades a las asociaciones de las madres comunitarias</a:t>
            </a:r>
          </a:p>
          <a:p>
            <a:endParaRPr lang="es-CO" sz="1600" dirty="0" smtClean="0"/>
          </a:p>
          <a:p>
            <a:r>
              <a:rPr lang="es-CO" sz="1600" dirty="0" smtClean="0"/>
              <a:t>De </a:t>
            </a:r>
            <a:r>
              <a:rPr lang="es-CO" sz="1600" dirty="0"/>
              <a:t>la MP de  Rafael Uribe </a:t>
            </a:r>
            <a:r>
              <a:rPr lang="es-CO" sz="1600" dirty="0" smtClean="0"/>
              <a:t> se sugirió también </a:t>
            </a:r>
            <a:r>
              <a:rPr lang="es-CO" sz="1600" dirty="0"/>
              <a:t>  diligenciar en el formato de compromisos  las preguntas y respuestas que se le brindo a la comunidad durante el desarrollo de la MP, eso forma parte de los </a:t>
            </a:r>
            <a:r>
              <a:rPr lang="es-CO" sz="1600" dirty="0" smtClean="0"/>
              <a:t>compromisos cumplidos frente a las inquietudes de la comunidad .</a:t>
            </a:r>
            <a:r>
              <a:rPr lang="es-CO" sz="1600" dirty="0"/>
              <a:t>  </a:t>
            </a:r>
            <a:endParaRPr lang="es-CO" sz="1400" b="1" dirty="0" smtClean="0"/>
          </a:p>
          <a:p>
            <a:pPr marL="285750" indent="-285750" algn="just">
              <a:buFont typeface="Arial" panose="020B0604020202020204" pitchFamily="34" charset="0"/>
              <a:buChar char="•"/>
            </a:pPr>
            <a:endParaRPr lang="es-CO" sz="1600" dirty="0"/>
          </a:p>
        </p:txBody>
      </p:sp>
    </p:spTree>
    <p:extLst>
      <p:ext uri="{BB962C8B-B14F-4D97-AF65-F5344CB8AC3E}">
        <p14:creationId xmlns:p14="http://schemas.microsoft.com/office/powerpoint/2010/main" val="58465495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uadroTexto 9"/>
          <p:cNvSpPr txBox="1">
            <a:spLocks noChangeArrowheads="1"/>
          </p:cNvSpPr>
          <p:nvPr/>
        </p:nvSpPr>
        <p:spPr bwMode="auto">
          <a:xfrm>
            <a:off x="0" y="87313"/>
            <a:ext cx="6837362"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Calibri" panose="020F0502020204030204" pitchFamily="34" charset="0"/>
                <a:ea typeface="MS PGothic" panose="020B0600070205080204" pitchFamily="34" charset="-128"/>
              </a:defRPr>
            </a:lvl1pPr>
            <a:lvl2pPr marL="742950" indent="-285750">
              <a:defRPr sz="2400">
                <a:solidFill>
                  <a:schemeClr val="tx1"/>
                </a:solidFill>
                <a:latin typeface="Calibri" panose="020F0502020204030204" pitchFamily="34" charset="0"/>
                <a:ea typeface="MS PGothic" panose="020B0600070205080204" pitchFamily="34" charset="-128"/>
              </a:defRPr>
            </a:lvl2pPr>
            <a:lvl3pPr marL="1143000" indent="-228600">
              <a:defRPr sz="2400">
                <a:solidFill>
                  <a:schemeClr val="tx1"/>
                </a:solidFill>
                <a:latin typeface="Calibri" panose="020F0502020204030204" pitchFamily="34" charset="0"/>
                <a:ea typeface="MS PGothic" panose="020B0600070205080204" pitchFamily="34" charset="-128"/>
              </a:defRPr>
            </a:lvl3pPr>
            <a:lvl4pPr marL="1600200" indent="-228600">
              <a:defRPr sz="2400">
                <a:solidFill>
                  <a:schemeClr val="tx1"/>
                </a:solidFill>
                <a:latin typeface="Calibri" panose="020F0502020204030204" pitchFamily="34" charset="0"/>
                <a:ea typeface="MS PGothic" panose="020B0600070205080204" pitchFamily="34" charset="-128"/>
              </a:defRPr>
            </a:lvl4pPr>
            <a:lvl5pPr marL="2057400" indent="-228600">
              <a:defRPr sz="24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pPr algn="ctr"/>
            <a:r>
              <a:rPr lang="es-ES" sz="2000" b="1" dirty="0">
                <a:solidFill>
                  <a:schemeClr val="bg1"/>
                </a:solidFill>
              </a:rPr>
              <a:t>Compromisos adquiridos en </a:t>
            </a:r>
            <a:r>
              <a:rPr lang="es-ES" sz="2000" b="1" dirty="0" smtClean="0">
                <a:solidFill>
                  <a:schemeClr val="bg1"/>
                </a:solidFill>
              </a:rPr>
              <a:t>la </a:t>
            </a:r>
            <a:endParaRPr lang="es-ES" sz="2000" b="1" dirty="0">
              <a:solidFill>
                <a:schemeClr val="bg1"/>
              </a:solidFill>
            </a:endParaRPr>
          </a:p>
          <a:p>
            <a:pPr algn="ctr"/>
            <a:r>
              <a:rPr lang="es-ES" sz="2000" b="1" dirty="0">
                <a:solidFill>
                  <a:schemeClr val="bg1"/>
                </a:solidFill>
              </a:rPr>
              <a:t>MP </a:t>
            </a:r>
            <a:r>
              <a:rPr lang="es-ES" sz="2000" b="1" dirty="0" smtClean="0">
                <a:solidFill>
                  <a:schemeClr val="bg1"/>
                </a:solidFill>
              </a:rPr>
              <a:t> </a:t>
            </a:r>
            <a:r>
              <a:rPr lang="es-CO" sz="2000" b="1" dirty="0" smtClean="0">
                <a:solidFill>
                  <a:schemeClr val="bg1"/>
                </a:solidFill>
              </a:rPr>
              <a:t>de </a:t>
            </a:r>
            <a:r>
              <a:rPr lang="es-CO" sz="2000" b="1" dirty="0">
                <a:solidFill>
                  <a:schemeClr val="bg1"/>
                </a:solidFill>
              </a:rPr>
              <a:t>la localidad  </a:t>
            </a:r>
            <a:r>
              <a:rPr lang="es-CO" sz="2000" b="1" dirty="0" smtClean="0">
                <a:solidFill>
                  <a:schemeClr val="bg1"/>
                </a:solidFill>
              </a:rPr>
              <a:t>Barrios Unidos </a:t>
            </a:r>
            <a:r>
              <a:rPr lang="es-ES" sz="2000" b="1" dirty="0" smtClean="0">
                <a:solidFill>
                  <a:schemeClr val="bg1"/>
                </a:solidFill>
              </a:rPr>
              <a:t>durante </a:t>
            </a:r>
            <a:r>
              <a:rPr lang="es-ES" sz="2000" b="1" dirty="0">
                <a:solidFill>
                  <a:schemeClr val="bg1"/>
                </a:solidFill>
              </a:rPr>
              <a:t>el 2015  </a:t>
            </a:r>
          </a:p>
        </p:txBody>
      </p:sp>
      <p:sp>
        <p:nvSpPr>
          <p:cNvPr id="2" name="1 CuadroTexto"/>
          <p:cNvSpPr txBox="1"/>
          <p:nvPr/>
        </p:nvSpPr>
        <p:spPr>
          <a:xfrm>
            <a:off x="204715" y="1378423"/>
            <a:ext cx="8529851" cy="1323439"/>
          </a:xfrm>
          <a:prstGeom prst="rect">
            <a:avLst/>
          </a:prstGeom>
          <a:noFill/>
        </p:spPr>
        <p:txBody>
          <a:bodyPr wrap="square" rtlCol="0">
            <a:spAutoFit/>
          </a:bodyPr>
          <a:lstStyle/>
          <a:p>
            <a:pPr algn="just"/>
            <a:r>
              <a:rPr lang="es-CO" sz="1600" b="1" u="sng" dirty="0"/>
              <a:t>De la MP </a:t>
            </a:r>
            <a:r>
              <a:rPr lang="es-CO" sz="1600" b="1" u="sng" dirty="0" smtClean="0"/>
              <a:t>de la Localidad de Barrios Unidos </a:t>
            </a:r>
            <a:r>
              <a:rPr lang="es-CO" sz="1600" b="1" dirty="0" smtClean="0"/>
              <a:t>realizada </a:t>
            </a:r>
            <a:r>
              <a:rPr lang="es-CO" sz="1600" b="1" dirty="0"/>
              <a:t>el </a:t>
            </a:r>
            <a:r>
              <a:rPr lang="es-CO" sz="1600" b="1" dirty="0" smtClean="0"/>
              <a:t>11 de septiembre, si bien no quedaron compromisos,  s</a:t>
            </a:r>
            <a:r>
              <a:rPr lang="es-CO" sz="1600" dirty="0" smtClean="0"/>
              <a:t>e sugirió diligenciar en el formato de compromisos  </a:t>
            </a:r>
            <a:r>
              <a:rPr lang="es-CO" sz="1600" dirty="0"/>
              <a:t>las inquietudes de la comunidad y las respuesta que se le </a:t>
            </a:r>
            <a:r>
              <a:rPr lang="es-CO" sz="1600" dirty="0" smtClean="0"/>
              <a:t>brindó  </a:t>
            </a:r>
            <a:r>
              <a:rPr lang="es-CO" sz="1600" dirty="0"/>
              <a:t>durante la </a:t>
            </a:r>
            <a:r>
              <a:rPr lang="es-CO" sz="1600" dirty="0" smtClean="0"/>
              <a:t>MP, tal como aparece en el acta.</a:t>
            </a:r>
          </a:p>
          <a:p>
            <a:pPr algn="just"/>
            <a:endParaRPr lang="es-CO" sz="1600" dirty="0"/>
          </a:p>
          <a:p>
            <a:pPr algn="just"/>
            <a:r>
              <a:rPr lang="es-CO" sz="1600" dirty="0" smtClean="0"/>
              <a:t>  </a:t>
            </a:r>
            <a:endParaRPr lang="es-CO" sz="1600" dirty="0"/>
          </a:p>
        </p:txBody>
      </p:sp>
    </p:spTree>
    <p:extLst>
      <p:ext uri="{BB962C8B-B14F-4D97-AF65-F5344CB8AC3E}">
        <p14:creationId xmlns:p14="http://schemas.microsoft.com/office/powerpoint/2010/main" val="58465495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uadroTexto 9"/>
          <p:cNvSpPr txBox="1">
            <a:spLocks noChangeArrowheads="1"/>
          </p:cNvSpPr>
          <p:nvPr/>
        </p:nvSpPr>
        <p:spPr bwMode="auto">
          <a:xfrm>
            <a:off x="0" y="87313"/>
            <a:ext cx="6837362"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Calibri" panose="020F0502020204030204" pitchFamily="34" charset="0"/>
                <a:ea typeface="MS PGothic" panose="020B0600070205080204" pitchFamily="34" charset="-128"/>
              </a:defRPr>
            </a:lvl1pPr>
            <a:lvl2pPr marL="742950" indent="-285750">
              <a:defRPr sz="2400">
                <a:solidFill>
                  <a:schemeClr val="tx1"/>
                </a:solidFill>
                <a:latin typeface="Calibri" panose="020F0502020204030204" pitchFamily="34" charset="0"/>
                <a:ea typeface="MS PGothic" panose="020B0600070205080204" pitchFamily="34" charset="-128"/>
              </a:defRPr>
            </a:lvl2pPr>
            <a:lvl3pPr marL="1143000" indent="-228600">
              <a:defRPr sz="2400">
                <a:solidFill>
                  <a:schemeClr val="tx1"/>
                </a:solidFill>
                <a:latin typeface="Calibri" panose="020F0502020204030204" pitchFamily="34" charset="0"/>
                <a:ea typeface="MS PGothic" panose="020B0600070205080204" pitchFamily="34" charset="-128"/>
              </a:defRPr>
            </a:lvl3pPr>
            <a:lvl4pPr marL="1600200" indent="-228600">
              <a:defRPr sz="2400">
                <a:solidFill>
                  <a:schemeClr val="tx1"/>
                </a:solidFill>
                <a:latin typeface="Calibri" panose="020F0502020204030204" pitchFamily="34" charset="0"/>
                <a:ea typeface="MS PGothic" panose="020B0600070205080204" pitchFamily="34" charset="-128"/>
              </a:defRPr>
            </a:lvl4pPr>
            <a:lvl5pPr marL="2057400" indent="-228600">
              <a:defRPr sz="24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pPr algn="ctr"/>
            <a:r>
              <a:rPr lang="es-ES" sz="2000" b="1" dirty="0">
                <a:solidFill>
                  <a:schemeClr val="bg1"/>
                </a:solidFill>
              </a:rPr>
              <a:t>Compromisos adquiridos en </a:t>
            </a:r>
            <a:r>
              <a:rPr lang="es-ES" sz="2000" b="1" dirty="0" smtClean="0">
                <a:solidFill>
                  <a:schemeClr val="bg1"/>
                </a:solidFill>
              </a:rPr>
              <a:t>la </a:t>
            </a:r>
            <a:endParaRPr lang="es-ES" sz="2000" b="1" dirty="0">
              <a:solidFill>
                <a:schemeClr val="bg1"/>
              </a:solidFill>
            </a:endParaRPr>
          </a:p>
          <a:p>
            <a:pPr algn="ctr"/>
            <a:r>
              <a:rPr lang="es-ES" sz="2000" b="1" dirty="0">
                <a:solidFill>
                  <a:schemeClr val="bg1"/>
                </a:solidFill>
              </a:rPr>
              <a:t>MP </a:t>
            </a:r>
            <a:r>
              <a:rPr lang="es-ES" sz="2000" b="1" dirty="0" smtClean="0">
                <a:solidFill>
                  <a:schemeClr val="bg1"/>
                </a:solidFill>
              </a:rPr>
              <a:t> </a:t>
            </a:r>
            <a:r>
              <a:rPr lang="es-CO" sz="2000" b="1" dirty="0" smtClean="0">
                <a:solidFill>
                  <a:schemeClr val="bg1"/>
                </a:solidFill>
              </a:rPr>
              <a:t>de </a:t>
            </a:r>
            <a:r>
              <a:rPr lang="es-CO" sz="2000" b="1" dirty="0">
                <a:solidFill>
                  <a:schemeClr val="bg1"/>
                </a:solidFill>
              </a:rPr>
              <a:t>la localidad  </a:t>
            </a:r>
            <a:r>
              <a:rPr lang="es-CO" sz="2000" b="1" dirty="0" smtClean="0">
                <a:solidFill>
                  <a:schemeClr val="bg1"/>
                </a:solidFill>
              </a:rPr>
              <a:t>de Usaquén </a:t>
            </a:r>
            <a:r>
              <a:rPr lang="es-ES" sz="2000" b="1" dirty="0" smtClean="0">
                <a:solidFill>
                  <a:schemeClr val="bg1"/>
                </a:solidFill>
              </a:rPr>
              <a:t>durante </a:t>
            </a:r>
            <a:r>
              <a:rPr lang="es-ES" sz="2000" b="1" dirty="0">
                <a:solidFill>
                  <a:schemeClr val="bg1"/>
                </a:solidFill>
              </a:rPr>
              <a:t>el 2015  </a:t>
            </a:r>
          </a:p>
        </p:txBody>
      </p:sp>
      <p:sp>
        <p:nvSpPr>
          <p:cNvPr id="2" name="1 CuadroTexto"/>
          <p:cNvSpPr txBox="1"/>
          <p:nvPr/>
        </p:nvSpPr>
        <p:spPr>
          <a:xfrm>
            <a:off x="204716" y="1064525"/>
            <a:ext cx="8529851" cy="2308324"/>
          </a:xfrm>
          <a:prstGeom prst="rect">
            <a:avLst/>
          </a:prstGeom>
          <a:noFill/>
        </p:spPr>
        <p:txBody>
          <a:bodyPr wrap="square" rtlCol="0">
            <a:spAutoFit/>
          </a:bodyPr>
          <a:lstStyle/>
          <a:p>
            <a:pPr lvl="0" algn="just"/>
            <a:r>
              <a:rPr lang="es-CO" sz="1600" b="1" u="sng" dirty="0"/>
              <a:t>De la MP </a:t>
            </a:r>
            <a:r>
              <a:rPr lang="es-CO" sz="1600" b="1" u="sng" dirty="0" smtClean="0"/>
              <a:t>de la Localidad de Usaquén </a:t>
            </a:r>
            <a:r>
              <a:rPr lang="es-CO" sz="1600" b="1" dirty="0" smtClean="0"/>
              <a:t>realizada </a:t>
            </a:r>
            <a:r>
              <a:rPr lang="es-CO" sz="1600" b="1" dirty="0"/>
              <a:t>el </a:t>
            </a:r>
            <a:r>
              <a:rPr lang="es-CO" sz="1600" b="1" dirty="0" smtClean="0"/>
              <a:t>25 de septiembre </a:t>
            </a:r>
            <a:r>
              <a:rPr lang="es-CO" sz="1600" dirty="0" smtClean="0"/>
              <a:t>los </a:t>
            </a:r>
            <a:r>
              <a:rPr lang="es-CO" sz="1600" dirty="0"/>
              <a:t>siguientes fueron los compromisos </a:t>
            </a:r>
            <a:r>
              <a:rPr lang="es-CO" sz="1600" dirty="0" smtClean="0"/>
              <a:t>adquiridos:</a:t>
            </a:r>
          </a:p>
          <a:p>
            <a:pPr lvl="0" algn="just"/>
            <a:r>
              <a:rPr lang="es-CO" sz="1600" dirty="0" smtClean="0"/>
              <a:t/>
            </a:r>
            <a:br>
              <a:rPr lang="es-CO" sz="1600" dirty="0" smtClean="0"/>
            </a:br>
            <a:endParaRPr lang="es-CO" sz="1600" dirty="0" smtClean="0"/>
          </a:p>
          <a:p>
            <a:pPr marL="285750" lvl="0" indent="-285750" algn="just">
              <a:buFont typeface="Arial" panose="020B0604020202020204" pitchFamily="34" charset="0"/>
              <a:buChar char="•"/>
            </a:pPr>
            <a:r>
              <a:rPr lang="es-CO" sz="1600" dirty="0" smtClean="0"/>
              <a:t>Verificar </a:t>
            </a:r>
            <a:r>
              <a:rPr lang="es-CO" sz="1600" dirty="0"/>
              <a:t>que se realice  Grupo de estudio trabajo  entre las defensorías de familia y las  instituciones a fin de analizar los comentarios realizados por los participantes en la mesa publica y realizar  los correctivos necesarios a los aspectos negativos presentados para el  mejoramiento de los programas de protección. </a:t>
            </a:r>
          </a:p>
          <a:p>
            <a:pPr algn="just"/>
            <a:endParaRPr lang="es-CO" sz="1600" dirty="0"/>
          </a:p>
        </p:txBody>
      </p:sp>
    </p:spTree>
    <p:extLst>
      <p:ext uri="{BB962C8B-B14F-4D97-AF65-F5344CB8AC3E}">
        <p14:creationId xmlns:p14="http://schemas.microsoft.com/office/powerpoint/2010/main" val="58465495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uadroTexto 9"/>
          <p:cNvSpPr txBox="1">
            <a:spLocks noChangeArrowheads="1"/>
          </p:cNvSpPr>
          <p:nvPr/>
        </p:nvSpPr>
        <p:spPr bwMode="auto">
          <a:xfrm>
            <a:off x="0" y="87313"/>
            <a:ext cx="6837362"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Calibri" panose="020F0502020204030204" pitchFamily="34" charset="0"/>
                <a:ea typeface="MS PGothic" panose="020B0600070205080204" pitchFamily="34" charset="-128"/>
              </a:defRPr>
            </a:lvl1pPr>
            <a:lvl2pPr marL="742950" indent="-285750">
              <a:defRPr sz="2400">
                <a:solidFill>
                  <a:schemeClr val="tx1"/>
                </a:solidFill>
                <a:latin typeface="Calibri" panose="020F0502020204030204" pitchFamily="34" charset="0"/>
                <a:ea typeface="MS PGothic" panose="020B0600070205080204" pitchFamily="34" charset="-128"/>
              </a:defRPr>
            </a:lvl2pPr>
            <a:lvl3pPr marL="1143000" indent="-228600">
              <a:defRPr sz="2400">
                <a:solidFill>
                  <a:schemeClr val="tx1"/>
                </a:solidFill>
                <a:latin typeface="Calibri" panose="020F0502020204030204" pitchFamily="34" charset="0"/>
                <a:ea typeface="MS PGothic" panose="020B0600070205080204" pitchFamily="34" charset="-128"/>
              </a:defRPr>
            </a:lvl3pPr>
            <a:lvl4pPr marL="1600200" indent="-228600">
              <a:defRPr sz="2400">
                <a:solidFill>
                  <a:schemeClr val="tx1"/>
                </a:solidFill>
                <a:latin typeface="Calibri" panose="020F0502020204030204" pitchFamily="34" charset="0"/>
                <a:ea typeface="MS PGothic" panose="020B0600070205080204" pitchFamily="34" charset="-128"/>
              </a:defRPr>
            </a:lvl4pPr>
            <a:lvl5pPr marL="2057400" indent="-228600">
              <a:defRPr sz="24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pPr algn="ctr"/>
            <a:r>
              <a:rPr lang="es-ES" sz="2000" b="1" dirty="0">
                <a:solidFill>
                  <a:schemeClr val="bg1"/>
                </a:solidFill>
              </a:rPr>
              <a:t>Compromisos adquiridos en </a:t>
            </a:r>
            <a:r>
              <a:rPr lang="es-ES" sz="2000" b="1" dirty="0" smtClean="0">
                <a:solidFill>
                  <a:schemeClr val="bg1"/>
                </a:solidFill>
              </a:rPr>
              <a:t>la </a:t>
            </a:r>
            <a:endParaRPr lang="es-ES" sz="2000" b="1" dirty="0">
              <a:solidFill>
                <a:schemeClr val="bg1"/>
              </a:solidFill>
            </a:endParaRPr>
          </a:p>
          <a:p>
            <a:pPr algn="ctr"/>
            <a:r>
              <a:rPr lang="es-ES" sz="2000" b="1" dirty="0">
                <a:solidFill>
                  <a:schemeClr val="bg1"/>
                </a:solidFill>
              </a:rPr>
              <a:t>MP </a:t>
            </a:r>
            <a:r>
              <a:rPr lang="es-ES" sz="2000" b="1" dirty="0" smtClean="0">
                <a:solidFill>
                  <a:schemeClr val="bg1"/>
                </a:solidFill>
              </a:rPr>
              <a:t> </a:t>
            </a:r>
            <a:r>
              <a:rPr lang="es-CO" sz="2000" b="1" dirty="0" smtClean="0">
                <a:solidFill>
                  <a:schemeClr val="bg1"/>
                </a:solidFill>
              </a:rPr>
              <a:t>de </a:t>
            </a:r>
            <a:r>
              <a:rPr lang="es-CO" sz="2000" b="1" dirty="0">
                <a:solidFill>
                  <a:schemeClr val="bg1"/>
                </a:solidFill>
              </a:rPr>
              <a:t>la localidad  </a:t>
            </a:r>
            <a:r>
              <a:rPr lang="es-CO" sz="2000" b="1" dirty="0" smtClean="0">
                <a:solidFill>
                  <a:schemeClr val="bg1"/>
                </a:solidFill>
              </a:rPr>
              <a:t>Puente Aranda </a:t>
            </a:r>
            <a:r>
              <a:rPr lang="es-ES" sz="2000" b="1" dirty="0" smtClean="0">
                <a:solidFill>
                  <a:schemeClr val="bg1"/>
                </a:solidFill>
              </a:rPr>
              <a:t>durante </a:t>
            </a:r>
            <a:r>
              <a:rPr lang="es-ES" sz="2000" b="1" dirty="0">
                <a:solidFill>
                  <a:schemeClr val="bg1"/>
                </a:solidFill>
              </a:rPr>
              <a:t>el 2015  </a:t>
            </a:r>
          </a:p>
        </p:txBody>
      </p:sp>
      <p:sp>
        <p:nvSpPr>
          <p:cNvPr id="2" name="1 CuadroTexto"/>
          <p:cNvSpPr txBox="1"/>
          <p:nvPr/>
        </p:nvSpPr>
        <p:spPr>
          <a:xfrm>
            <a:off x="204716" y="1064525"/>
            <a:ext cx="8529851" cy="3539430"/>
          </a:xfrm>
          <a:prstGeom prst="rect">
            <a:avLst/>
          </a:prstGeom>
          <a:noFill/>
        </p:spPr>
        <p:txBody>
          <a:bodyPr wrap="square" rtlCol="0">
            <a:spAutoFit/>
          </a:bodyPr>
          <a:lstStyle/>
          <a:p>
            <a:pPr algn="just"/>
            <a:r>
              <a:rPr lang="es-CO" sz="1600" b="1" u="sng" dirty="0"/>
              <a:t>De la MP </a:t>
            </a:r>
            <a:r>
              <a:rPr lang="es-CO" sz="1600" b="1" u="sng" dirty="0" smtClean="0"/>
              <a:t>de la Localidad de Puente Aranda </a:t>
            </a:r>
            <a:r>
              <a:rPr lang="es-CO" sz="1600" b="1" dirty="0" smtClean="0"/>
              <a:t>realizada </a:t>
            </a:r>
            <a:r>
              <a:rPr lang="es-CO" sz="1600" b="1" dirty="0"/>
              <a:t>el </a:t>
            </a:r>
            <a:r>
              <a:rPr lang="es-CO" sz="1600" b="1" dirty="0" smtClean="0"/>
              <a:t>30 de septiembre </a:t>
            </a:r>
            <a:r>
              <a:rPr lang="es-CO" sz="1600" dirty="0" smtClean="0"/>
              <a:t>los </a:t>
            </a:r>
            <a:r>
              <a:rPr lang="es-CO" sz="1600" dirty="0"/>
              <a:t>siguientes fueron los compromisos </a:t>
            </a:r>
            <a:r>
              <a:rPr lang="es-CO" sz="1600" dirty="0" smtClean="0"/>
              <a:t>adquiridos:</a:t>
            </a:r>
          </a:p>
          <a:p>
            <a:pPr algn="just"/>
            <a:endParaRPr lang="es-CO" sz="1600" b="1" dirty="0" smtClean="0"/>
          </a:p>
          <a:p>
            <a:pPr algn="just"/>
            <a:endParaRPr lang="es-CO" sz="1600" b="1" dirty="0"/>
          </a:p>
          <a:p>
            <a:pPr marL="285750" lvl="0" indent="-285750">
              <a:buFont typeface="Arial" panose="020B0604020202020204" pitchFamily="34" charset="0"/>
              <a:buChar char="•"/>
            </a:pPr>
            <a:r>
              <a:rPr lang="es-CO" sz="1600" dirty="0" smtClean="0"/>
              <a:t>Verificar  que se envíe  </a:t>
            </a:r>
            <a:r>
              <a:rPr lang="es-CO" sz="1600" dirty="0"/>
              <a:t>ayudas </a:t>
            </a:r>
            <a:r>
              <a:rPr lang="es-CO" sz="1600" dirty="0" smtClean="0"/>
              <a:t>audiovisuales </a:t>
            </a:r>
            <a:r>
              <a:rPr lang="es-CO" sz="1600" dirty="0"/>
              <a:t>por medio virtual a todos los participantes de la mesa pública.</a:t>
            </a:r>
          </a:p>
          <a:p>
            <a:pPr marL="285750" lvl="0" indent="-285750">
              <a:buFont typeface="Arial" panose="020B0604020202020204" pitchFamily="34" charset="0"/>
              <a:buChar char="•"/>
            </a:pPr>
            <a:r>
              <a:rPr lang="es-CO" sz="1600" dirty="0" smtClean="0"/>
              <a:t>Verificar que se realicen los talleres </a:t>
            </a:r>
            <a:r>
              <a:rPr lang="es-CO" sz="1600" dirty="0"/>
              <a:t>con Padres de Familia, con el fin de concertar compromisos en las áreas de ajuste en las cuales se relaciona el adolescente/joven y sus familias; así mismo su corresponsabilidad en el proceso llevado a cabo en el SRPA. </a:t>
            </a:r>
          </a:p>
          <a:p>
            <a:pPr marL="285750" lvl="0" indent="-285750">
              <a:buFont typeface="Arial" panose="020B0604020202020204" pitchFamily="34" charset="0"/>
              <a:buChar char="•"/>
            </a:pPr>
            <a:r>
              <a:rPr lang="es-CO" sz="1600" dirty="0" smtClean="0"/>
              <a:t>Verificar que se solicite  el  </a:t>
            </a:r>
            <a:r>
              <a:rPr lang="es-CO" sz="1600" dirty="0"/>
              <a:t>informe a los coordinadores de las Instituciones las respectivas </a:t>
            </a:r>
            <a:r>
              <a:rPr lang="es-CO" sz="1600" dirty="0" smtClean="0"/>
              <a:t>, con las intervenciones </a:t>
            </a:r>
            <a:r>
              <a:rPr lang="es-CO" sz="1600" dirty="0"/>
              <a:t>realizadas ante las dificultades presentadas en la convivencia de los adolescentes y jóvenes durante su permanencia visibilizando las necesidades de las instituciones </a:t>
            </a:r>
            <a:r>
              <a:rPr lang="es-CO" sz="1600" dirty="0" smtClean="0"/>
              <a:t>para optimizar </a:t>
            </a:r>
            <a:r>
              <a:rPr lang="es-CO" sz="1600" dirty="0"/>
              <a:t>el servicio. </a:t>
            </a:r>
          </a:p>
          <a:p>
            <a:pPr marL="285750" indent="-285750" algn="just">
              <a:buFont typeface="Arial" panose="020B0604020202020204" pitchFamily="34" charset="0"/>
              <a:buChar char="•"/>
            </a:pPr>
            <a:endParaRPr lang="es-CO" sz="1600" dirty="0"/>
          </a:p>
        </p:txBody>
      </p:sp>
    </p:spTree>
    <p:extLst>
      <p:ext uri="{BB962C8B-B14F-4D97-AF65-F5344CB8AC3E}">
        <p14:creationId xmlns:p14="http://schemas.microsoft.com/office/powerpoint/2010/main" val="58465495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uadroTexto 9"/>
          <p:cNvSpPr txBox="1">
            <a:spLocks noChangeArrowheads="1"/>
          </p:cNvSpPr>
          <p:nvPr/>
        </p:nvSpPr>
        <p:spPr bwMode="auto">
          <a:xfrm>
            <a:off x="0" y="87313"/>
            <a:ext cx="6837362"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Calibri" panose="020F0502020204030204" pitchFamily="34" charset="0"/>
                <a:ea typeface="MS PGothic" panose="020B0600070205080204" pitchFamily="34" charset="-128"/>
              </a:defRPr>
            </a:lvl1pPr>
            <a:lvl2pPr marL="742950" indent="-285750">
              <a:defRPr sz="2400">
                <a:solidFill>
                  <a:schemeClr val="tx1"/>
                </a:solidFill>
                <a:latin typeface="Calibri" panose="020F0502020204030204" pitchFamily="34" charset="0"/>
                <a:ea typeface="MS PGothic" panose="020B0600070205080204" pitchFamily="34" charset="-128"/>
              </a:defRPr>
            </a:lvl2pPr>
            <a:lvl3pPr marL="1143000" indent="-228600">
              <a:defRPr sz="2400">
                <a:solidFill>
                  <a:schemeClr val="tx1"/>
                </a:solidFill>
                <a:latin typeface="Calibri" panose="020F0502020204030204" pitchFamily="34" charset="0"/>
                <a:ea typeface="MS PGothic" panose="020B0600070205080204" pitchFamily="34" charset="-128"/>
              </a:defRPr>
            </a:lvl3pPr>
            <a:lvl4pPr marL="1600200" indent="-228600">
              <a:defRPr sz="2400">
                <a:solidFill>
                  <a:schemeClr val="tx1"/>
                </a:solidFill>
                <a:latin typeface="Calibri" panose="020F0502020204030204" pitchFamily="34" charset="0"/>
                <a:ea typeface="MS PGothic" panose="020B0600070205080204" pitchFamily="34" charset="-128"/>
              </a:defRPr>
            </a:lvl4pPr>
            <a:lvl5pPr marL="2057400" indent="-228600">
              <a:defRPr sz="24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pPr algn="ctr"/>
            <a:r>
              <a:rPr lang="es-ES" sz="2000" b="1" dirty="0">
                <a:solidFill>
                  <a:schemeClr val="bg1"/>
                </a:solidFill>
              </a:rPr>
              <a:t>Compromisos adquiridos en </a:t>
            </a:r>
            <a:r>
              <a:rPr lang="es-ES" sz="2000" b="1" dirty="0" smtClean="0">
                <a:solidFill>
                  <a:schemeClr val="bg1"/>
                </a:solidFill>
              </a:rPr>
              <a:t>la </a:t>
            </a:r>
            <a:endParaRPr lang="es-ES" sz="2000" b="1" dirty="0">
              <a:solidFill>
                <a:schemeClr val="bg1"/>
              </a:solidFill>
            </a:endParaRPr>
          </a:p>
          <a:p>
            <a:pPr algn="ctr"/>
            <a:r>
              <a:rPr lang="es-ES" sz="2000" b="1" dirty="0">
                <a:solidFill>
                  <a:schemeClr val="bg1"/>
                </a:solidFill>
              </a:rPr>
              <a:t>MP </a:t>
            </a:r>
            <a:r>
              <a:rPr lang="es-ES" sz="2000" b="1" dirty="0" smtClean="0">
                <a:solidFill>
                  <a:schemeClr val="bg1"/>
                </a:solidFill>
              </a:rPr>
              <a:t> </a:t>
            </a:r>
            <a:r>
              <a:rPr lang="es-CO" sz="2000" b="1" dirty="0" smtClean="0">
                <a:solidFill>
                  <a:schemeClr val="bg1"/>
                </a:solidFill>
              </a:rPr>
              <a:t>de </a:t>
            </a:r>
            <a:r>
              <a:rPr lang="es-CO" sz="2000" b="1" dirty="0">
                <a:solidFill>
                  <a:schemeClr val="bg1"/>
                </a:solidFill>
              </a:rPr>
              <a:t>la localidad  </a:t>
            </a:r>
            <a:r>
              <a:rPr lang="es-CO" sz="2000" b="1" dirty="0" smtClean="0">
                <a:solidFill>
                  <a:schemeClr val="bg1"/>
                </a:solidFill>
              </a:rPr>
              <a:t>Teusaquillo </a:t>
            </a:r>
            <a:r>
              <a:rPr lang="es-ES" sz="2000" b="1" dirty="0" smtClean="0">
                <a:solidFill>
                  <a:schemeClr val="bg1"/>
                </a:solidFill>
              </a:rPr>
              <a:t>durante </a:t>
            </a:r>
            <a:r>
              <a:rPr lang="es-ES" sz="2000" b="1" dirty="0">
                <a:solidFill>
                  <a:schemeClr val="bg1"/>
                </a:solidFill>
              </a:rPr>
              <a:t>el 2015  </a:t>
            </a:r>
          </a:p>
        </p:txBody>
      </p:sp>
      <p:sp>
        <p:nvSpPr>
          <p:cNvPr id="2" name="1 CuadroTexto"/>
          <p:cNvSpPr txBox="1"/>
          <p:nvPr/>
        </p:nvSpPr>
        <p:spPr>
          <a:xfrm>
            <a:off x="204716" y="1064525"/>
            <a:ext cx="8529851" cy="5847755"/>
          </a:xfrm>
          <a:prstGeom prst="rect">
            <a:avLst/>
          </a:prstGeom>
          <a:noFill/>
        </p:spPr>
        <p:txBody>
          <a:bodyPr wrap="square" rtlCol="0">
            <a:spAutoFit/>
          </a:bodyPr>
          <a:lstStyle/>
          <a:p>
            <a:pPr algn="just"/>
            <a:r>
              <a:rPr lang="es-CO" sz="1600" b="1" u="sng" dirty="0"/>
              <a:t>De la MP </a:t>
            </a:r>
            <a:r>
              <a:rPr lang="es-CO" sz="1600" b="1" u="sng" dirty="0" smtClean="0"/>
              <a:t>de la Localidad Teusaquillo del CZ Revivir </a:t>
            </a:r>
            <a:r>
              <a:rPr lang="es-CO" sz="1600" b="1" dirty="0" smtClean="0"/>
              <a:t>realizada </a:t>
            </a:r>
            <a:r>
              <a:rPr lang="es-CO" sz="1600" b="1" dirty="0"/>
              <a:t>el </a:t>
            </a:r>
            <a:r>
              <a:rPr lang="es-CO" sz="1600" b="1" dirty="0" smtClean="0"/>
              <a:t>18 de septiembre </a:t>
            </a:r>
            <a:r>
              <a:rPr lang="es-CO" sz="1600" dirty="0" smtClean="0"/>
              <a:t>los </a:t>
            </a:r>
            <a:r>
              <a:rPr lang="es-CO" sz="1600" dirty="0"/>
              <a:t>siguientes fueron los compromisos </a:t>
            </a:r>
            <a:r>
              <a:rPr lang="es-CO" sz="1600" dirty="0" smtClean="0"/>
              <a:t>adquiridos :</a:t>
            </a:r>
            <a:endParaRPr lang="es-CO" sz="1600" b="1" dirty="0"/>
          </a:p>
          <a:p>
            <a:pPr algn="just"/>
            <a:endParaRPr lang="es-CO" sz="1600" b="1" dirty="0" smtClean="0"/>
          </a:p>
          <a:p>
            <a:pPr marL="285750" lvl="0" indent="-285750">
              <a:buFont typeface="Arial" panose="020B0604020202020204" pitchFamily="34" charset="0"/>
              <a:buChar char="•"/>
            </a:pPr>
            <a:r>
              <a:rPr lang="es-CO" sz="1600" dirty="0" smtClean="0"/>
              <a:t>Verificar </a:t>
            </a:r>
            <a:r>
              <a:rPr lang="es-CO" sz="1600" dirty="0"/>
              <a:t>que se resuelva el tema con salud respecto a la  dificultad en  la atención de los   niños, niñas y adolescentes, afiliados a otras  EPS fuera de Cundinamarca, o  de otras regionales, dado que  no los atienden en ninguna IPS de Bogotá D.C., ni con la  carta de Salud.  </a:t>
            </a:r>
          </a:p>
          <a:p>
            <a:pPr marL="285750" lvl="0" indent="-285750">
              <a:buFont typeface="Arial" panose="020B0604020202020204" pitchFamily="34" charset="0"/>
              <a:buChar char="•"/>
            </a:pPr>
            <a:r>
              <a:rPr lang="es-CO" sz="1600" dirty="0"/>
              <a:t>Verificar que se presente  a la Regional Bogotá – la inquietud de  las Madres Sustitutas en el sentido de revisar las Becas dado que consideran  son muy bajitas. </a:t>
            </a:r>
          </a:p>
          <a:p>
            <a:pPr marL="285750" lvl="0" indent="-285750">
              <a:buFont typeface="Arial" panose="020B0604020202020204" pitchFamily="34" charset="0"/>
              <a:buChar char="•"/>
            </a:pPr>
            <a:r>
              <a:rPr lang="es-CO" sz="1600" dirty="0"/>
              <a:t>Coordinar con educación el tema de asignación de cupos, para los niños niñas y adolescentes  y evitar la discriminación a los  usuarios de Programas del ICBF </a:t>
            </a:r>
          </a:p>
          <a:p>
            <a:pPr marL="285750" lvl="0" indent="-285750">
              <a:buFont typeface="Arial" panose="020B0604020202020204" pitchFamily="34" charset="0"/>
              <a:buChar char="•"/>
            </a:pPr>
            <a:r>
              <a:rPr lang="es-CO" sz="1600" dirty="0"/>
              <a:t>Verificar y garantizar por parte del centro zonal y los operadores  que las  visitas de los niños ubicados en Hogar Sustituto  sean un lugar de más fácil acceso, ojala sean en el centro zonal Revivir. </a:t>
            </a:r>
          </a:p>
          <a:p>
            <a:pPr marL="285750" lvl="0" indent="-285750">
              <a:buFont typeface="Arial" panose="020B0604020202020204" pitchFamily="34" charset="0"/>
              <a:buChar char="•"/>
            </a:pPr>
            <a:r>
              <a:rPr lang="es-CO" sz="1600" dirty="0"/>
              <a:t>Verificar que el CZ revise y  se hagan correctivos en  el proceso de citación para la atención a padres de niños, niñas y adolescentes  en Hogar Sustituto y evitar demoras en  el regreso de sus hijos </a:t>
            </a:r>
          </a:p>
          <a:p>
            <a:pPr marL="285750" lvl="0" indent="-285750">
              <a:buFont typeface="Arial" panose="020B0604020202020204" pitchFamily="34" charset="0"/>
              <a:buChar char="•"/>
            </a:pPr>
            <a:r>
              <a:rPr lang="es-CO" sz="1600" dirty="0"/>
              <a:t>Verificar que se mejore los  canales de comunicación con las defensorías, y garantizar  mayor acompañamiento del equipo Psicosocial en la atención de las problemáticas de los niños, niñas y adolescentes.</a:t>
            </a:r>
          </a:p>
          <a:p>
            <a:pPr marL="285750" lvl="0" indent="-285750">
              <a:buFont typeface="Arial" panose="020B0604020202020204" pitchFamily="34" charset="0"/>
              <a:buChar char="•"/>
            </a:pPr>
            <a:r>
              <a:rPr lang="es-CO" sz="1600" dirty="0"/>
              <a:t>Verificar que se fortalezca desde el ICBF redes para vincular a los niños, niñas y adolescentes  a los servicios según sus necesidades. </a:t>
            </a:r>
          </a:p>
          <a:p>
            <a:pPr algn="just"/>
            <a:endParaRPr lang="es-CO" sz="1100" b="1" dirty="0" smtClean="0"/>
          </a:p>
          <a:p>
            <a:pPr algn="just"/>
            <a:endParaRPr lang="es-CO" sz="1100" b="1" dirty="0"/>
          </a:p>
          <a:p>
            <a:pPr marL="285750" indent="-285750" algn="just">
              <a:buFont typeface="Arial" panose="020B0604020202020204" pitchFamily="34" charset="0"/>
              <a:buChar char="•"/>
            </a:pPr>
            <a:endParaRPr lang="es-CO" sz="1600" dirty="0"/>
          </a:p>
        </p:txBody>
      </p:sp>
    </p:spTree>
    <p:extLst>
      <p:ext uri="{BB962C8B-B14F-4D97-AF65-F5344CB8AC3E}">
        <p14:creationId xmlns:p14="http://schemas.microsoft.com/office/powerpoint/2010/main" val="58465495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uadroTexto 9"/>
          <p:cNvSpPr txBox="1">
            <a:spLocks noChangeArrowheads="1"/>
          </p:cNvSpPr>
          <p:nvPr/>
        </p:nvSpPr>
        <p:spPr bwMode="auto">
          <a:xfrm>
            <a:off x="0" y="87313"/>
            <a:ext cx="6837362"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Calibri" panose="020F0502020204030204" pitchFamily="34" charset="0"/>
                <a:ea typeface="MS PGothic" panose="020B0600070205080204" pitchFamily="34" charset="-128"/>
              </a:defRPr>
            </a:lvl1pPr>
            <a:lvl2pPr marL="742950" indent="-285750">
              <a:defRPr sz="2400">
                <a:solidFill>
                  <a:schemeClr val="tx1"/>
                </a:solidFill>
                <a:latin typeface="Calibri" panose="020F0502020204030204" pitchFamily="34" charset="0"/>
                <a:ea typeface="MS PGothic" panose="020B0600070205080204" pitchFamily="34" charset="-128"/>
              </a:defRPr>
            </a:lvl2pPr>
            <a:lvl3pPr marL="1143000" indent="-228600">
              <a:defRPr sz="2400">
                <a:solidFill>
                  <a:schemeClr val="tx1"/>
                </a:solidFill>
                <a:latin typeface="Calibri" panose="020F0502020204030204" pitchFamily="34" charset="0"/>
                <a:ea typeface="MS PGothic" panose="020B0600070205080204" pitchFamily="34" charset="-128"/>
              </a:defRPr>
            </a:lvl3pPr>
            <a:lvl4pPr marL="1600200" indent="-228600">
              <a:defRPr sz="2400">
                <a:solidFill>
                  <a:schemeClr val="tx1"/>
                </a:solidFill>
                <a:latin typeface="Calibri" panose="020F0502020204030204" pitchFamily="34" charset="0"/>
                <a:ea typeface="MS PGothic" panose="020B0600070205080204" pitchFamily="34" charset="-128"/>
              </a:defRPr>
            </a:lvl4pPr>
            <a:lvl5pPr marL="2057400" indent="-228600">
              <a:defRPr sz="24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pPr algn="ctr"/>
            <a:r>
              <a:rPr lang="es-ES" sz="2000" b="1" dirty="0">
                <a:solidFill>
                  <a:schemeClr val="bg1"/>
                </a:solidFill>
              </a:rPr>
              <a:t>Compromisos adquiridos en </a:t>
            </a:r>
            <a:r>
              <a:rPr lang="es-ES" sz="2000" b="1" dirty="0" smtClean="0">
                <a:solidFill>
                  <a:schemeClr val="bg1"/>
                </a:solidFill>
              </a:rPr>
              <a:t>la </a:t>
            </a:r>
            <a:endParaRPr lang="es-ES" sz="2000" b="1" dirty="0">
              <a:solidFill>
                <a:schemeClr val="bg1"/>
              </a:solidFill>
            </a:endParaRPr>
          </a:p>
          <a:p>
            <a:pPr algn="ctr"/>
            <a:r>
              <a:rPr lang="es-ES" sz="2000" b="1" dirty="0">
                <a:solidFill>
                  <a:schemeClr val="bg1"/>
                </a:solidFill>
              </a:rPr>
              <a:t>MP </a:t>
            </a:r>
            <a:r>
              <a:rPr lang="es-ES" sz="2000" b="1" dirty="0" smtClean="0">
                <a:solidFill>
                  <a:schemeClr val="bg1"/>
                </a:solidFill>
              </a:rPr>
              <a:t> </a:t>
            </a:r>
            <a:r>
              <a:rPr lang="es-CO" sz="2000" b="1" dirty="0" smtClean="0">
                <a:solidFill>
                  <a:schemeClr val="bg1"/>
                </a:solidFill>
              </a:rPr>
              <a:t>de </a:t>
            </a:r>
            <a:r>
              <a:rPr lang="es-CO" sz="2000" b="1" dirty="0">
                <a:solidFill>
                  <a:schemeClr val="bg1"/>
                </a:solidFill>
              </a:rPr>
              <a:t>la localidad  </a:t>
            </a:r>
            <a:r>
              <a:rPr lang="es-CO" sz="2000" b="1" dirty="0" smtClean="0">
                <a:solidFill>
                  <a:schemeClr val="bg1"/>
                </a:solidFill>
              </a:rPr>
              <a:t>Santafé </a:t>
            </a:r>
            <a:r>
              <a:rPr lang="es-ES" sz="2000" b="1" dirty="0" smtClean="0">
                <a:solidFill>
                  <a:schemeClr val="bg1"/>
                </a:solidFill>
              </a:rPr>
              <a:t>durante </a:t>
            </a:r>
            <a:r>
              <a:rPr lang="es-ES" sz="2000" b="1" dirty="0">
                <a:solidFill>
                  <a:schemeClr val="bg1"/>
                </a:solidFill>
              </a:rPr>
              <a:t>el 2015  </a:t>
            </a:r>
          </a:p>
        </p:txBody>
      </p:sp>
      <p:sp>
        <p:nvSpPr>
          <p:cNvPr id="2" name="1 CuadroTexto"/>
          <p:cNvSpPr txBox="1"/>
          <p:nvPr/>
        </p:nvSpPr>
        <p:spPr>
          <a:xfrm>
            <a:off x="204716" y="1064525"/>
            <a:ext cx="8529851" cy="4154984"/>
          </a:xfrm>
          <a:prstGeom prst="rect">
            <a:avLst/>
          </a:prstGeom>
          <a:noFill/>
        </p:spPr>
        <p:txBody>
          <a:bodyPr wrap="square" rtlCol="0">
            <a:spAutoFit/>
          </a:bodyPr>
          <a:lstStyle/>
          <a:p>
            <a:pPr algn="just"/>
            <a:r>
              <a:rPr lang="es-CO" sz="1600" b="1" u="sng" dirty="0"/>
              <a:t>De la MP </a:t>
            </a:r>
            <a:r>
              <a:rPr lang="es-CO" sz="1600" b="1" u="sng" dirty="0" smtClean="0"/>
              <a:t>de la Localidad de Santafé    </a:t>
            </a:r>
            <a:r>
              <a:rPr lang="es-CO" sz="1600" b="1" dirty="0"/>
              <a:t>realizada el </a:t>
            </a:r>
            <a:r>
              <a:rPr lang="es-CO" sz="1600" b="1" dirty="0" smtClean="0"/>
              <a:t>12 de junio </a:t>
            </a:r>
            <a:r>
              <a:rPr lang="es-CO" sz="1600" dirty="0" smtClean="0"/>
              <a:t>los </a:t>
            </a:r>
            <a:r>
              <a:rPr lang="es-CO" sz="1600" dirty="0"/>
              <a:t>siguientes fueron los compromisos </a:t>
            </a:r>
            <a:r>
              <a:rPr lang="es-CO" sz="1600" dirty="0" smtClean="0"/>
              <a:t>adquiridos:</a:t>
            </a:r>
          </a:p>
          <a:p>
            <a:pPr algn="just"/>
            <a:endParaRPr lang="es-CO" sz="1600" dirty="0" smtClean="0"/>
          </a:p>
          <a:p>
            <a:pPr marL="285750" lvl="0" indent="-285750">
              <a:buFont typeface="Arial" panose="020B0604020202020204" pitchFamily="34" charset="0"/>
              <a:buChar char="•"/>
            </a:pPr>
            <a:r>
              <a:rPr lang="es-CO" dirty="0"/>
              <a:t>Verificar  y revisar fecha de entrega de los afiches de BPM y BPA, ya que algunas entidades no lo tienen presente.</a:t>
            </a:r>
          </a:p>
          <a:p>
            <a:pPr marL="285750" lvl="0" indent="-285750">
              <a:buFont typeface="Arial" panose="020B0604020202020204" pitchFamily="34" charset="0"/>
              <a:buChar char="•"/>
            </a:pPr>
            <a:r>
              <a:rPr lang="es-CO" dirty="0"/>
              <a:t>Verificar y garantizar que se socialice  la cartilla versión 2014 a los padres de familia de los diferentes programas, mediante diferentes estrategias.</a:t>
            </a:r>
          </a:p>
          <a:p>
            <a:pPr marL="285750" lvl="0" indent="-285750">
              <a:buFont typeface="Arial" panose="020B0604020202020204" pitchFamily="34" charset="0"/>
              <a:buChar char="•"/>
            </a:pPr>
            <a:r>
              <a:rPr lang="es-CO" dirty="0"/>
              <a:t>Verificar que se actualice la información de los usuarios cuando hayan cambios de datos en los  puntos de distribución.</a:t>
            </a:r>
          </a:p>
          <a:p>
            <a:pPr marL="285750" lvl="0" indent="-285750">
              <a:buFont typeface="Arial" panose="020B0604020202020204" pitchFamily="34" charset="0"/>
              <a:buChar char="•"/>
            </a:pPr>
            <a:r>
              <a:rPr lang="es-CO" dirty="0"/>
              <a:t>Verificar que se haga capacitación a responsables de Puntos de entrega en BPM y Buenas prácticas de almacenamiento.</a:t>
            </a:r>
          </a:p>
          <a:p>
            <a:pPr marL="285750" lvl="0" indent="-285750">
              <a:buFont typeface="Arial" panose="020B0604020202020204" pitchFamily="34" charset="0"/>
              <a:buChar char="•"/>
            </a:pPr>
            <a:r>
              <a:rPr lang="es-CO" dirty="0"/>
              <a:t>Verificar que se hagan más visitas de  supervisión y seguimiento de entrega a puntos aplicando el anexo 57.</a:t>
            </a:r>
          </a:p>
          <a:p>
            <a:pPr algn="just"/>
            <a:endParaRPr lang="es-CO" b="1" dirty="0" smtClean="0"/>
          </a:p>
          <a:p>
            <a:pPr marL="285750" indent="-285750" algn="just">
              <a:buFont typeface="Arial" panose="020B0604020202020204" pitchFamily="34" charset="0"/>
              <a:buChar char="•"/>
            </a:pPr>
            <a:endParaRPr lang="es-CO" dirty="0"/>
          </a:p>
        </p:txBody>
      </p:sp>
    </p:spTree>
    <p:extLst>
      <p:ext uri="{BB962C8B-B14F-4D97-AF65-F5344CB8AC3E}">
        <p14:creationId xmlns:p14="http://schemas.microsoft.com/office/powerpoint/2010/main" val="103175329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uadroTexto 9"/>
          <p:cNvSpPr txBox="1">
            <a:spLocks noChangeArrowheads="1"/>
          </p:cNvSpPr>
          <p:nvPr/>
        </p:nvSpPr>
        <p:spPr bwMode="auto">
          <a:xfrm>
            <a:off x="0" y="87313"/>
            <a:ext cx="6837362"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Calibri" panose="020F0502020204030204" pitchFamily="34" charset="0"/>
                <a:ea typeface="MS PGothic" panose="020B0600070205080204" pitchFamily="34" charset="-128"/>
              </a:defRPr>
            </a:lvl1pPr>
            <a:lvl2pPr marL="742950" indent="-285750">
              <a:defRPr sz="2400">
                <a:solidFill>
                  <a:schemeClr val="tx1"/>
                </a:solidFill>
                <a:latin typeface="Calibri" panose="020F0502020204030204" pitchFamily="34" charset="0"/>
                <a:ea typeface="MS PGothic" panose="020B0600070205080204" pitchFamily="34" charset="-128"/>
              </a:defRPr>
            </a:lvl2pPr>
            <a:lvl3pPr marL="1143000" indent="-228600">
              <a:defRPr sz="2400">
                <a:solidFill>
                  <a:schemeClr val="tx1"/>
                </a:solidFill>
                <a:latin typeface="Calibri" panose="020F0502020204030204" pitchFamily="34" charset="0"/>
                <a:ea typeface="MS PGothic" panose="020B0600070205080204" pitchFamily="34" charset="-128"/>
              </a:defRPr>
            </a:lvl3pPr>
            <a:lvl4pPr marL="1600200" indent="-228600">
              <a:defRPr sz="2400">
                <a:solidFill>
                  <a:schemeClr val="tx1"/>
                </a:solidFill>
                <a:latin typeface="Calibri" panose="020F0502020204030204" pitchFamily="34" charset="0"/>
                <a:ea typeface="MS PGothic" panose="020B0600070205080204" pitchFamily="34" charset="-128"/>
              </a:defRPr>
            </a:lvl4pPr>
            <a:lvl5pPr marL="2057400" indent="-228600">
              <a:defRPr sz="24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pPr algn="ctr"/>
            <a:r>
              <a:rPr lang="es-ES" sz="2000" b="1" dirty="0">
                <a:solidFill>
                  <a:schemeClr val="bg1"/>
                </a:solidFill>
              </a:rPr>
              <a:t>Compromisos adquiridos en </a:t>
            </a:r>
            <a:r>
              <a:rPr lang="es-ES" sz="2000" b="1" dirty="0" smtClean="0">
                <a:solidFill>
                  <a:schemeClr val="bg1"/>
                </a:solidFill>
              </a:rPr>
              <a:t>la </a:t>
            </a:r>
            <a:endParaRPr lang="es-ES" sz="2000" b="1" dirty="0">
              <a:solidFill>
                <a:schemeClr val="bg1"/>
              </a:solidFill>
            </a:endParaRPr>
          </a:p>
          <a:p>
            <a:pPr algn="ctr"/>
            <a:r>
              <a:rPr lang="es-ES" sz="2000" b="1" dirty="0">
                <a:solidFill>
                  <a:schemeClr val="bg1"/>
                </a:solidFill>
              </a:rPr>
              <a:t>MP </a:t>
            </a:r>
            <a:r>
              <a:rPr lang="es-ES" sz="2000" b="1" dirty="0" smtClean="0">
                <a:solidFill>
                  <a:schemeClr val="bg1"/>
                </a:solidFill>
              </a:rPr>
              <a:t> </a:t>
            </a:r>
            <a:r>
              <a:rPr lang="es-CO" sz="2000" b="1" dirty="0" smtClean="0">
                <a:solidFill>
                  <a:schemeClr val="bg1"/>
                </a:solidFill>
              </a:rPr>
              <a:t>de </a:t>
            </a:r>
            <a:r>
              <a:rPr lang="es-CO" sz="2000" b="1" dirty="0">
                <a:solidFill>
                  <a:schemeClr val="bg1"/>
                </a:solidFill>
              </a:rPr>
              <a:t>la localidad  </a:t>
            </a:r>
            <a:r>
              <a:rPr lang="es-CO" sz="2000" b="1" dirty="0" smtClean="0">
                <a:solidFill>
                  <a:schemeClr val="bg1"/>
                </a:solidFill>
              </a:rPr>
              <a:t>de los Mártires  </a:t>
            </a:r>
            <a:r>
              <a:rPr lang="es-ES" sz="2000" b="1" dirty="0" smtClean="0">
                <a:solidFill>
                  <a:schemeClr val="bg1"/>
                </a:solidFill>
              </a:rPr>
              <a:t>durante </a:t>
            </a:r>
            <a:r>
              <a:rPr lang="es-ES" sz="2000" b="1" dirty="0">
                <a:solidFill>
                  <a:schemeClr val="bg1"/>
                </a:solidFill>
              </a:rPr>
              <a:t>el 2015  </a:t>
            </a:r>
          </a:p>
        </p:txBody>
      </p:sp>
      <p:sp>
        <p:nvSpPr>
          <p:cNvPr id="2" name="1 CuadroTexto"/>
          <p:cNvSpPr txBox="1"/>
          <p:nvPr/>
        </p:nvSpPr>
        <p:spPr>
          <a:xfrm>
            <a:off x="204716" y="1064525"/>
            <a:ext cx="8529851" cy="1908215"/>
          </a:xfrm>
          <a:prstGeom prst="rect">
            <a:avLst/>
          </a:prstGeom>
          <a:noFill/>
        </p:spPr>
        <p:txBody>
          <a:bodyPr wrap="square" rtlCol="0">
            <a:spAutoFit/>
          </a:bodyPr>
          <a:lstStyle/>
          <a:p>
            <a:pPr algn="just"/>
            <a:r>
              <a:rPr lang="es-CO" sz="1600" b="1" u="sng" dirty="0"/>
              <a:t>De la MP </a:t>
            </a:r>
            <a:r>
              <a:rPr lang="es-CO" sz="1600" b="1" u="sng" dirty="0" smtClean="0"/>
              <a:t>de la Localidad de Los Mártires     </a:t>
            </a:r>
            <a:r>
              <a:rPr lang="es-CO" sz="1600" b="1" dirty="0"/>
              <a:t>realizada el </a:t>
            </a:r>
            <a:r>
              <a:rPr lang="es-CO" sz="1600" b="1" dirty="0" smtClean="0"/>
              <a:t>20  de octubre </a:t>
            </a:r>
            <a:r>
              <a:rPr lang="es-CO" sz="1600" dirty="0" smtClean="0"/>
              <a:t>los </a:t>
            </a:r>
            <a:r>
              <a:rPr lang="es-CO" sz="1600" dirty="0"/>
              <a:t>siguientes fueron los compromisos adquiridos</a:t>
            </a:r>
            <a:r>
              <a:rPr lang="es-CO" sz="1600" dirty="0" smtClean="0"/>
              <a:t>:</a:t>
            </a:r>
          </a:p>
          <a:p>
            <a:pPr algn="just"/>
            <a:endParaRPr lang="es-CO" sz="1600" dirty="0" smtClean="0"/>
          </a:p>
          <a:p>
            <a:pPr algn="just"/>
            <a:endParaRPr lang="es-CO" sz="1600" dirty="0" smtClean="0"/>
          </a:p>
          <a:p>
            <a:pPr marL="285750" lvl="0" indent="-285750">
              <a:buFont typeface="Arial" panose="020B0604020202020204" pitchFamily="34" charset="0"/>
              <a:buChar char="•"/>
            </a:pPr>
            <a:r>
              <a:rPr lang="es-CO" dirty="0"/>
              <a:t>Verificar  </a:t>
            </a:r>
            <a:r>
              <a:rPr lang="es-CO" dirty="0" smtClean="0"/>
              <a:t>que se responda a </a:t>
            </a:r>
            <a:r>
              <a:rPr lang="es-CO" dirty="0"/>
              <a:t>la comunidad sobre el Apertura programa HCB agrupado nocturno de  fundación Rescate, dado que es un compromiso para el 2016.</a:t>
            </a:r>
            <a:endParaRPr lang="es-CO" b="1" dirty="0" smtClean="0"/>
          </a:p>
          <a:p>
            <a:pPr marL="285750" indent="-285750" algn="just">
              <a:buFont typeface="Arial" panose="020B0604020202020204" pitchFamily="34" charset="0"/>
              <a:buChar char="•"/>
            </a:pPr>
            <a:endParaRPr lang="es-CO" dirty="0"/>
          </a:p>
        </p:txBody>
      </p:sp>
    </p:spTree>
    <p:extLst>
      <p:ext uri="{BB962C8B-B14F-4D97-AF65-F5344CB8AC3E}">
        <p14:creationId xmlns:p14="http://schemas.microsoft.com/office/powerpoint/2010/main" val="119914123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uadroTexto 9"/>
          <p:cNvSpPr txBox="1">
            <a:spLocks noChangeArrowheads="1"/>
          </p:cNvSpPr>
          <p:nvPr/>
        </p:nvSpPr>
        <p:spPr bwMode="auto">
          <a:xfrm>
            <a:off x="0" y="87313"/>
            <a:ext cx="6837362"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Calibri" panose="020F0502020204030204" pitchFamily="34" charset="0"/>
                <a:ea typeface="MS PGothic" panose="020B0600070205080204" pitchFamily="34" charset="-128"/>
              </a:defRPr>
            </a:lvl1pPr>
            <a:lvl2pPr marL="742950" indent="-285750">
              <a:defRPr sz="2400">
                <a:solidFill>
                  <a:schemeClr val="tx1"/>
                </a:solidFill>
                <a:latin typeface="Calibri" panose="020F0502020204030204" pitchFamily="34" charset="0"/>
                <a:ea typeface="MS PGothic" panose="020B0600070205080204" pitchFamily="34" charset="-128"/>
              </a:defRPr>
            </a:lvl2pPr>
            <a:lvl3pPr marL="1143000" indent="-228600">
              <a:defRPr sz="2400">
                <a:solidFill>
                  <a:schemeClr val="tx1"/>
                </a:solidFill>
                <a:latin typeface="Calibri" panose="020F0502020204030204" pitchFamily="34" charset="0"/>
                <a:ea typeface="MS PGothic" panose="020B0600070205080204" pitchFamily="34" charset="-128"/>
              </a:defRPr>
            </a:lvl3pPr>
            <a:lvl4pPr marL="1600200" indent="-228600">
              <a:defRPr sz="2400">
                <a:solidFill>
                  <a:schemeClr val="tx1"/>
                </a:solidFill>
                <a:latin typeface="Calibri" panose="020F0502020204030204" pitchFamily="34" charset="0"/>
                <a:ea typeface="MS PGothic" panose="020B0600070205080204" pitchFamily="34" charset="-128"/>
              </a:defRPr>
            </a:lvl4pPr>
            <a:lvl5pPr marL="2057400" indent="-228600">
              <a:defRPr sz="24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pPr algn="ctr"/>
            <a:r>
              <a:rPr lang="es-ES" sz="2000" b="1" dirty="0">
                <a:solidFill>
                  <a:schemeClr val="bg1"/>
                </a:solidFill>
              </a:rPr>
              <a:t>Compromisos adquiridos en </a:t>
            </a:r>
            <a:r>
              <a:rPr lang="es-ES" sz="2000" b="1" dirty="0" smtClean="0">
                <a:solidFill>
                  <a:schemeClr val="bg1"/>
                </a:solidFill>
              </a:rPr>
              <a:t>la </a:t>
            </a:r>
            <a:endParaRPr lang="es-ES" sz="2000" b="1" dirty="0">
              <a:solidFill>
                <a:schemeClr val="bg1"/>
              </a:solidFill>
            </a:endParaRPr>
          </a:p>
          <a:p>
            <a:pPr algn="ctr"/>
            <a:r>
              <a:rPr lang="es-ES" sz="2000" b="1" dirty="0">
                <a:solidFill>
                  <a:schemeClr val="bg1"/>
                </a:solidFill>
              </a:rPr>
              <a:t>MP </a:t>
            </a:r>
            <a:r>
              <a:rPr lang="es-ES" sz="2000" b="1" dirty="0" smtClean="0">
                <a:solidFill>
                  <a:schemeClr val="bg1"/>
                </a:solidFill>
              </a:rPr>
              <a:t> </a:t>
            </a:r>
            <a:r>
              <a:rPr lang="es-CO" sz="2000" b="1" dirty="0" smtClean="0">
                <a:solidFill>
                  <a:schemeClr val="bg1"/>
                </a:solidFill>
              </a:rPr>
              <a:t>de </a:t>
            </a:r>
            <a:r>
              <a:rPr lang="es-CO" sz="2000" b="1" dirty="0">
                <a:solidFill>
                  <a:schemeClr val="bg1"/>
                </a:solidFill>
              </a:rPr>
              <a:t>la localidad  </a:t>
            </a:r>
            <a:r>
              <a:rPr lang="es-CO" sz="2000" b="1" dirty="0" smtClean="0">
                <a:solidFill>
                  <a:schemeClr val="bg1"/>
                </a:solidFill>
              </a:rPr>
              <a:t>Puente Aranda </a:t>
            </a:r>
            <a:r>
              <a:rPr lang="es-ES" sz="2000" b="1" dirty="0" smtClean="0">
                <a:solidFill>
                  <a:schemeClr val="bg1"/>
                </a:solidFill>
              </a:rPr>
              <a:t>durante </a:t>
            </a:r>
            <a:r>
              <a:rPr lang="es-ES" sz="2000" b="1" dirty="0">
                <a:solidFill>
                  <a:schemeClr val="bg1"/>
                </a:solidFill>
              </a:rPr>
              <a:t>el 2015  </a:t>
            </a:r>
          </a:p>
        </p:txBody>
      </p:sp>
      <p:sp>
        <p:nvSpPr>
          <p:cNvPr id="2" name="1 CuadroTexto"/>
          <p:cNvSpPr txBox="1"/>
          <p:nvPr/>
        </p:nvSpPr>
        <p:spPr>
          <a:xfrm>
            <a:off x="204716" y="1637731"/>
            <a:ext cx="8529851" cy="2739211"/>
          </a:xfrm>
          <a:prstGeom prst="rect">
            <a:avLst/>
          </a:prstGeom>
          <a:noFill/>
        </p:spPr>
        <p:txBody>
          <a:bodyPr wrap="square" rtlCol="0">
            <a:spAutoFit/>
          </a:bodyPr>
          <a:lstStyle/>
          <a:p>
            <a:pPr algn="just"/>
            <a:r>
              <a:rPr lang="es-CO" sz="1600" b="1" u="sng" dirty="0"/>
              <a:t>De la MP </a:t>
            </a:r>
            <a:r>
              <a:rPr lang="es-CO" sz="1600" b="1" u="sng" dirty="0" smtClean="0"/>
              <a:t>de la Localidad de Puente Aranda del CZ Creer      </a:t>
            </a:r>
            <a:r>
              <a:rPr lang="es-CO" sz="1600" b="1" dirty="0"/>
              <a:t>realizada el </a:t>
            </a:r>
            <a:r>
              <a:rPr lang="es-CO" sz="1600" b="1" dirty="0" smtClean="0"/>
              <a:t>1 de octubre de 2015 </a:t>
            </a:r>
            <a:r>
              <a:rPr lang="es-CO" sz="1600" dirty="0" smtClean="0"/>
              <a:t>los </a:t>
            </a:r>
            <a:r>
              <a:rPr lang="es-CO" sz="1600" dirty="0"/>
              <a:t>siguientes fueron los compromisos adquiridos</a:t>
            </a:r>
            <a:r>
              <a:rPr lang="es-CO" sz="1600" dirty="0" smtClean="0"/>
              <a:t>:</a:t>
            </a:r>
          </a:p>
          <a:p>
            <a:pPr algn="just"/>
            <a:endParaRPr lang="es-CO" sz="1600" dirty="0" smtClean="0"/>
          </a:p>
          <a:p>
            <a:pPr algn="just"/>
            <a:endParaRPr lang="es-CO" sz="1600" dirty="0" smtClean="0"/>
          </a:p>
          <a:p>
            <a:pPr marL="285750" lvl="0" indent="-285750">
              <a:buFont typeface="Arial" panose="020B0604020202020204" pitchFamily="34" charset="0"/>
              <a:buChar char="•"/>
            </a:pPr>
            <a:r>
              <a:rPr lang="es-CO" dirty="0"/>
              <a:t>Más participación de otras entidades estatales, entre ellas las de orden distrital</a:t>
            </a:r>
          </a:p>
          <a:p>
            <a:pPr marL="285750" lvl="0" indent="-285750">
              <a:buFont typeface="Arial" panose="020B0604020202020204" pitchFamily="34" charset="0"/>
              <a:buChar char="•"/>
            </a:pPr>
            <a:r>
              <a:rPr lang="es-CO" dirty="0"/>
              <a:t>Más participación de los operadores</a:t>
            </a:r>
          </a:p>
          <a:p>
            <a:pPr marL="285750" lvl="0" indent="-285750">
              <a:buFont typeface="Arial" panose="020B0604020202020204" pitchFamily="34" charset="0"/>
              <a:buChar char="•"/>
            </a:pPr>
            <a:r>
              <a:rPr lang="es-CO" dirty="0"/>
              <a:t>Más participación de la comunidad</a:t>
            </a:r>
          </a:p>
          <a:p>
            <a:pPr marL="285750" lvl="0" indent="-285750">
              <a:buFont typeface="Arial" panose="020B0604020202020204" pitchFamily="34" charset="0"/>
              <a:buChar char="•"/>
            </a:pPr>
            <a:r>
              <a:rPr lang="es-CO" dirty="0"/>
              <a:t>Recoger aspectos a mejorar o fortalecer por parte del ICBF.                                </a:t>
            </a:r>
          </a:p>
          <a:p>
            <a:pPr marL="285750" lvl="0" indent="-285750">
              <a:buFont typeface="Arial" panose="020B0604020202020204" pitchFamily="34" charset="0"/>
              <a:buChar char="•"/>
            </a:pPr>
            <a:r>
              <a:rPr lang="es-CO" dirty="0"/>
              <a:t>Presentar más casos exitosos. </a:t>
            </a:r>
            <a:endParaRPr lang="es-CO" b="1" dirty="0" smtClean="0"/>
          </a:p>
          <a:p>
            <a:pPr marL="285750" indent="-285750" algn="just">
              <a:buFont typeface="Arial" panose="020B0604020202020204" pitchFamily="34" charset="0"/>
              <a:buChar char="•"/>
            </a:pPr>
            <a:endParaRPr lang="es-CO" dirty="0"/>
          </a:p>
        </p:txBody>
      </p:sp>
    </p:spTree>
    <p:extLst>
      <p:ext uri="{BB962C8B-B14F-4D97-AF65-F5344CB8AC3E}">
        <p14:creationId xmlns:p14="http://schemas.microsoft.com/office/powerpoint/2010/main" val="119914123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CuadroTexto 9"/>
          <p:cNvSpPr txBox="1">
            <a:spLocks noChangeArrowheads="1"/>
          </p:cNvSpPr>
          <p:nvPr/>
        </p:nvSpPr>
        <p:spPr bwMode="auto">
          <a:xfrm>
            <a:off x="98212" y="87313"/>
            <a:ext cx="6837362" cy="830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Calibri" panose="020F0502020204030204" pitchFamily="34" charset="0"/>
                <a:ea typeface="MS PGothic" panose="020B0600070205080204" pitchFamily="34" charset="-128"/>
              </a:defRPr>
            </a:lvl1pPr>
            <a:lvl2pPr marL="742950" indent="-285750">
              <a:defRPr sz="2400">
                <a:solidFill>
                  <a:schemeClr val="tx1"/>
                </a:solidFill>
                <a:latin typeface="Calibri" panose="020F0502020204030204" pitchFamily="34" charset="0"/>
                <a:ea typeface="MS PGothic" panose="020B0600070205080204" pitchFamily="34" charset="-128"/>
              </a:defRPr>
            </a:lvl2pPr>
            <a:lvl3pPr marL="1143000" indent="-228600">
              <a:defRPr sz="2400">
                <a:solidFill>
                  <a:schemeClr val="tx1"/>
                </a:solidFill>
                <a:latin typeface="Calibri" panose="020F0502020204030204" pitchFamily="34" charset="0"/>
                <a:ea typeface="MS PGothic" panose="020B0600070205080204" pitchFamily="34" charset="-128"/>
              </a:defRPr>
            </a:lvl3pPr>
            <a:lvl4pPr marL="1600200" indent="-228600">
              <a:defRPr sz="2400">
                <a:solidFill>
                  <a:schemeClr val="tx1"/>
                </a:solidFill>
                <a:latin typeface="Calibri" panose="020F0502020204030204" pitchFamily="34" charset="0"/>
                <a:ea typeface="MS PGothic" panose="020B0600070205080204" pitchFamily="34" charset="-128"/>
              </a:defRPr>
            </a:lvl4pPr>
            <a:lvl5pPr marL="2057400" indent="-228600">
              <a:defRPr sz="24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pPr algn="ctr"/>
            <a:r>
              <a:rPr lang="es-CO" b="1" dirty="0" smtClean="0">
                <a:solidFill>
                  <a:schemeClr val="bg1"/>
                </a:solidFill>
              </a:rPr>
              <a:t>Avances de la meta de Rendición </a:t>
            </a:r>
            <a:r>
              <a:rPr lang="es-CO" b="1" dirty="0">
                <a:solidFill>
                  <a:schemeClr val="bg1"/>
                </a:solidFill>
              </a:rPr>
              <a:t>de Cuentas y Mesas Públicas Regional </a:t>
            </a:r>
            <a:r>
              <a:rPr lang="es-CO" b="1" dirty="0" smtClean="0">
                <a:solidFill>
                  <a:schemeClr val="bg1"/>
                </a:solidFill>
              </a:rPr>
              <a:t>Bogotá 2015 </a:t>
            </a:r>
            <a:endParaRPr lang="es-CO" b="1" dirty="0">
              <a:solidFill>
                <a:schemeClr val="bg1"/>
              </a:solidFill>
            </a:endParaRPr>
          </a:p>
        </p:txBody>
      </p:sp>
      <p:sp>
        <p:nvSpPr>
          <p:cNvPr id="3" name="5 Marcador de contenido"/>
          <p:cNvSpPr txBox="1">
            <a:spLocks/>
          </p:cNvSpPr>
          <p:nvPr/>
        </p:nvSpPr>
        <p:spPr bwMode="auto">
          <a:xfrm>
            <a:off x="214282" y="914122"/>
            <a:ext cx="8643998" cy="51845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p>
            <a:pPr algn="just" fontAlgn="base">
              <a:spcBef>
                <a:spcPct val="0"/>
              </a:spcBef>
              <a:spcAft>
                <a:spcPct val="0"/>
              </a:spcAft>
              <a:buFont typeface="Calibri" pitchFamily="34" charset="0"/>
              <a:buAutoNum type="arabicPeriod"/>
            </a:pPr>
            <a:endParaRPr lang="es-CO" altLang="es-CO" sz="1200" dirty="0">
              <a:solidFill>
                <a:prstClr val="black"/>
              </a:solidFill>
              <a:latin typeface="Arial" pitchFamily="34" charset="0"/>
              <a:ea typeface="Geneva"/>
              <a:cs typeface="Arial" pitchFamily="34" charset="0"/>
            </a:endParaRPr>
          </a:p>
          <a:p>
            <a:pPr indent="-182563" algn="just" fontAlgn="base">
              <a:spcBef>
                <a:spcPct val="0"/>
              </a:spcBef>
              <a:spcAft>
                <a:spcPct val="0"/>
              </a:spcAft>
              <a:buFont typeface="Calibri" pitchFamily="34" charset="0"/>
              <a:buAutoNum type="arabicPeriod"/>
            </a:pPr>
            <a:r>
              <a:rPr lang="es-CO" altLang="es-CO" sz="1200" dirty="0" smtClean="0">
                <a:solidFill>
                  <a:prstClr val="black"/>
                </a:solidFill>
                <a:latin typeface="Arial" pitchFamily="34" charset="0"/>
                <a:ea typeface="Geneva"/>
                <a:cs typeface="Arial" pitchFamily="34" charset="0"/>
              </a:rPr>
              <a:t>La  Regional Bogotá en el 2015 programó y realizó  1 evento de Rendición de cuentas y 17 mesas publicas.</a:t>
            </a:r>
          </a:p>
          <a:p>
            <a:pPr indent="-182563" algn="just" fontAlgn="base">
              <a:spcBef>
                <a:spcPct val="0"/>
              </a:spcBef>
              <a:spcAft>
                <a:spcPct val="0"/>
              </a:spcAft>
              <a:buFont typeface="Calibri" pitchFamily="34" charset="0"/>
              <a:buAutoNum type="arabicPeriod"/>
            </a:pPr>
            <a:endParaRPr lang="es-CO" altLang="es-CO" sz="1200" dirty="0">
              <a:solidFill>
                <a:prstClr val="black"/>
              </a:solidFill>
              <a:latin typeface="Arial" pitchFamily="34" charset="0"/>
              <a:ea typeface="Geneva"/>
              <a:cs typeface="Arial" pitchFamily="34" charset="0"/>
            </a:endParaRPr>
          </a:p>
          <a:p>
            <a:pPr indent="-182563" algn="just" fontAlgn="base">
              <a:spcBef>
                <a:spcPct val="0"/>
              </a:spcBef>
              <a:spcAft>
                <a:spcPct val="0"/>
              </a:spcAft>
              <a:buFont typeface="Calibri" pitchFamily="34" charset="0"/>
              <a:buAutoNum type="arabicPeriod"/>
            </a:pPr>
            <a:r>
              <a:rPr lang="es-CO" altLang="es-CO" sz="1200" dirty="0" smtClean="0">
                <a:solidFill>
                  <a:prstClr val="black"/>
                </a:solidFill>
                <a:latin typeface="Arial" pitchFamily="34" charset="0"/>
                <a:ea typeface="Geneva"/>
                <a:cs typeface="Arial" pitchFamily="34" charset="0"/>
              </a:rPr>
              <a:t>El evento de rendición de cuentas lo realizaron el 10 de noviembre y </a:t>
            </a:r>
            <a:r>
              <a:rPr lang="es-ES" altLang="es-CO" sz="1200" dirty="0">
                <a:solidFill>
                  <a:prstClr val="black"/>
                </a:solidFill>
                <a:latin typeface="Arial" pitchFamily="34" charset="0"/>
                <a:ea typeface="Geneva"/>
                <a:cs typeface="Arial" pitchFamily="34" charset="0"/>
              </a:rPr>
              <a:t>participaron un total de </a:t>
            </a:r>
            <a:r>
              <a:rPr lang="es-ES" altLang="es-CO" sz="1200" dirty="0" smtClean="0">
                <a:solidFill>
                  <a:prstClr val="black"/>
                </a:solidFill>
                <a:latin typeface="Arial" pitchFamily="34" charset="0"/>
                <a:ea typeface="Geneva"/>
                <a:cs typeface="Arial" pitchFamily="34" charset="0"/>
              </a:rPr>
              <a:t>303  </a:t>
            </a:r>
            <a:r>
              <a:rPr lang="es-ES" altLang="es-CO" sz="1200" dirty="0">
                <a:solidFill>
                  <a:prstClr val="black"/>
                </a:solidFill>
                <a:latin typeface="Arial" pitchFamily="34" charset="0"/>
                <a:ea typeface="Geneva"/>
                <a:cs typeface="Arial" pitchFamily="34" charset="0"/>
              </a:rPr>
              <a:t>participantes de los cuales  </a:t>
            </a:r>
            <a:r>
              <a:rPr lang="es-ES" altLang="es-CO" sz="1200" dirty="0" smtClean="0">
                <a:solidFill>
                  <a:prstClr val="black"/>
                </a:solidFill>
                <a:latin typeface="Arial" pitchFamily="34" charset="0"/>
                <a:ea typeface="Geneva"/>
                <a:cs typeface="Arial" pitchFamily="34" charset="0"/>
              </a:rPr>
              <a:t>68 </a:t>
            </a:r>
            <a:r>
              <a:rPr lang="es-ES" altLang="es-CO" sz="1200" dirty="0">
                <a:solidFill>
                  <a:prstClr val="black"/>
                </a:solidFill>
                <a:latin typeface="Arial" pitchFamily="34" charset="0"/>
                <a:ea typeface="Geneva"/>
                <a:cs typeface="Arial" pitchFamily="34" charset="0"/>
              </a:rPr>
              <a:t>actores representantes de las OG </a:t>
            </a:r>
            <a:r>
              <a:rPr lang="es-ES" altLang="es-CO" sz="1200" dirty="0" smtClean="0">
                <a:solidFill>
                  <a:prstClr val="black"/>
                </a:solidFill>
                <a:latin typeface="Arial" pitchFamily="34" charset="0"/>
                <a:ea typeface="Geneva"/>
                <a:cs typeface="Arial" pitchFamily="34" charset="0"/>
              </a:rPr>
              <a:t>235 </a:t>
            </a:r>
            <a:r>
              <a:rPr lang="es-ES" altLang="es-CO" sz="1200" dirty="0">
                <a:solidFill>
                  <a:prstClr val="black"/>
                </a:solidFill>
                <a:latin typeface="Arial" pitchFamily="34" charset="0"/>
                <a:ea typeface="Geneva"/>
                <a:cs typeface="Arial" pitchFamily="34" charset="0"/>
              </a:rPr>
              <a:t>actores de las ONG y  actores que representan a la comunidad y </a:t>
            </a:r>
            <a:r>
              <a:rPr lang="es-ES" altLang="es-CO" sz="1200" dirty="0" smtClean="0">
                <a:solidFill>
                  <a:prstClr val="black"/>
                </a:solidFill>
                <a:latin typeface="Arial" pitchFamily="34" charset="0"/>
                <a:ea typeface="Geneva"/>
                <a:cs typeface="Arial" pitchFamily="34" charset="0"/>
              </a:rPr>
              <a:t>no hubo representantes de  </a:t>
            </a:r>
            <a:r>
              <a:rPr lang="es-ES" altLang="es-CO" sz="1200" dirty="0">
                <a:solidFill>
                  <a:prstClr val="black"/>
                </a:solidFill>
                <a:latin typeface="Arial" pitchFamily="34" charset="0"/>
                <a:ea typeface="Geneva"/>
                <a:cs typeface="Arial" pitchFamily="34" charset="0"/>
              </a:rPr>
              <a:t>entidades de control social y veedurías </a:t>
            </a:r>
            <a:r>
              <a:rPr lang="es-ES" altLang="es-CO" sz="1200" dirty="0" smtClean="0">
                <a:solidFill>
                  <a:prstClr val="black"/>
                </a:solidFill>
                <a:latin typeface="Arial" pitchFamily="34" charset="0"/>
                <a:ea typeface="Geneva"/>
                <a:cs typeface="Arial" pitchFamily="34" charset="0"/>
              </a:rPr>
              <a:t>ciudadanas</a:t>
            </a:r>
            <a:r>
              <a:rPr lang="es-CO" altLang="es-CO" sz="1200" dirty="0">
                <a:solidFill>
                  <a:prstClr val="black"/>
                </a:solidFill>
                <a:latin typeface="Arial" pitchFamily="34" charset="0"/>
                <a:ea typeface="Geneva"/>
                <a:cs typeface="Arial" pitchFamily="34" charset="0"/>
              </a:rPr>
              <a:t>. </a:t>
            </a:r>
            <a:endParaRPr lang="es-CO" altLang="es-CO" sz="1200" dirty="0" smtClean="0">
              <a:solidFill>
                <a:prstClr val="black"/>
              </a:solidFill>
              <a:latin typeface="Arial" pitchFamily="34" charset="0"/>
              <a:ea typeface="Geneva"/>
              <a:cs typeface="Arial" pitchFamily="34" charset="0"/>
            </a:endParaRPr>
          </a:p>
          <a:p>
            <a:pPr indent="-182563" algn="just" fontAlgn="base">
              <a:spcBef>
                <a:spcPct val="0"/>
              </a:spcBef>
              <a:spcAft>
                <a:spcPct val="0"/>
              </a:spcAft>
              <a:buFont typeface="Calibri" pitchFamily="34" charset="0"/>
              <a:buAutoNum type="arabicPeriod"/>
            </a:pPr>
            <a:endParaRPr lang="es-ES" altLang="es-CO" sz="1200" dirty="0" smtClean="0">
              <a:solidFill>
                <a:prstClr val="black"/>
              </a:solidFill>
              <a:latin typeface="Arial" pitchFamily="34" charset="0"/>
              <a:ea typeface="Geneva"/>
              <a:cs typeface="Arial" pitchFamily="34" charset="0"/>
            </a:endParaRPr>
          </a:p>
          <a:p>
            <a:pPr indent="-182563" algn="just" fontAlgn="base">
              <a:spcBef>
                <a:spcPct val="0"/>
              </a:spcBef>
              <a:spcAft>
                <a:spcPct val="0"/>
              </a:spcAft>
              <a:buFont typeface="Calibri" pitchFamily="34" charset="0"/>
              <a:buAutoNum type="arabicPeriod"/>
            </a:pPr>
            <a:r>
              <a:rPr lang="es-CO" altLang="es-CO" sz="1200" dirty="0" smtClean="0">
                <a:solidFill>
                  <a:prstClr val="black"/>
                </a:solidFill>
                <a:latin typeface="Arial" pitchFamily="34" charset="0"/>
                <a:ea typeface="Geneva"/>
                <a:cs typeface="Arial" pitchFamily="34" charset="0"/>
              </a:rPr>
              <a:t>Los </a:t>
            </a:r>
            <a:r>
              <a:rPr lang="es-CO" altLang="es-CO" sz="1200" dirty="0">
                <a:solidFill>
                  <a:prstClr val="black"/>
                </a:solidFill>
                <a:latin typeface="Arial" pitchFamily="34" charset="0"/>
                <a:ea typeface="Geneva"/>
                <a:cs typeface="Arial" pitchFamily="34" charset="0"/>
              </a:rPr>
              <a:t>Centros </a:t>
            </a:r>
            <a:r>
              <a:rPr lang="es-CO" altLang="es-CO" sz="1200" dirty="0" smtClean="0">
                <a:solidFill>
                  <a:prstClr val="black"/>
                </a:solidFill>
                <a:latin typeface="Arial" pitchFamily="34" charset="0"/>
                <a:ea typeface="Geneva"/>
                <a:cs typeface="Arial" pitchFamily="34" charset="0"/>
              </a:rPr>
              <a:t>Zonales de la Regional Bogotá realizaron 17  MP  e</a:t>
            </a:r>
            <a:r>
              <a:rPr lang="es-ES" altLang="es-CO" sz="1200" dirty="0" smtClean="0">
                <a:solidFill>
                  <a:prstClr val="black"/>
                </a:solidFill>
                <a:latin typeface="Arial" pitchFamily="34" charset="0"/>
                <a:ea typeface="Geneva"/>
                <a:cs typeface="Arial" pitchFamily="34" charset="0"/>
              </a:rPr>
              <a:t>n las mesas publicas participaron un total de 920 personas  de los cuales  157 actores representantes de las OG 663 actores de las ONG y  </a:t>
            </a:r>
            <a:r>
              <a:rPr lang="es-ES" altLang="es-CO" sz="1200" dirty="0">
                <a:solidFill>
                  <a:prstClr val="black"/>
                </a:solidFill>
                <a:latin typeface="Arial" pitchFamily="34" charset="0"/>
                <a:ea typeface="Geneva"/>
                <a:cs typeface="Arial" pitchFamily="34" charset="0"/>
              </a:rPr>
              <a:t>actores que representan a la comunidad </a:t>
            </a:r>
            <a:r>
              <a:rPr lang="es-ES" altLang="es-CO" sz="1200" dirty="0" smtClean="0">
                <a:solidFill>
                  <a:prstClr val="black"/>
                </a:solidFill>
                <a:latin typeface="Arial" pitchFamily="34" charset="0"/>
                <a:ea typeface="Geneva"/>
                <a:cs typeface="Arial" pitchFamily="34" charset="0"/>
              </a:rPr>
              <a:t>y 100, actores que representan entidades de control social y veedurías ciudadanas</a:t>
            </a:r>
            <a:r>
              <a:rPr lang="es-ES" altLang="es-CO" sz="1200" dirty="0">
                <a:solidFill>
                  <a:prstClr val="black"/>
                </a:solidFill>
                <a:latin typeface="Arial" pitchFamily="34" charset="0"/>
                <a:ea typeface="Geneva"/>
                <a:cs typeface="Arial" pitchFamily="34" charset="0"/>
              </a:rPr>
              <a:t>. </a:t>
            </a:r>
            <a:endParaRPr lang="es-ES" altLang="es-CO" sz="1200" dirty="0" smtClean="0">
              <a:solidFill>
                <a:prstClr val="black"/>
              </a:solidFill>
              <a:latin typeface="Arial" pitchFamily="34" charset="0"/>
              <a:ea typeface="Geneva"/>
              <a:cs typeface="Arial" pitchFamily="34" charset="0"/>
            </a:endParaRPr>
          </a:p>
          <a:p>
            <a:pPr indent="-182563" algn="just" fontAlgn="base">
              <a:spcBef>
                <a:spcPct val="0"/>
              </a:spcBef>
              <a:spcAft>
                <a:spcPct val="0"/>
              </a:spcAft>
              <a:buFont typeface="Calibri" pitchFamily="34" charset="0"/>
              <a:buAutoNum type="arabicPeriod"/>
            </a:pPr>
            <a:endParaRPr lang="es-ES" altLang="es-CO" sz="1200" dirty="0" smtClean="0">
              <a:solidFill>
                <a:prstClr val="black"/>
              </a:solidFill>
              <a:latin typeface="Arial" pitchFamily="34" charset="0"/>
              <a:ea typeface="Geneva"/>
              <a:cs typeface="Arial" pitchFamily="34" charset="0"/>
            </a:endParaRPr>
          </a:p>
          <a:p>
            <a:pPr indent="-182563" algn="just" fontAlgn="base">
              <a:spcBef>
                <a:spcPct val="0"/>
              </a:spcBef>
              <a:spcAft>
                <a:spcPct val="0"/>
              </a:spcAft>
              <a:buFont typeface="Calibri" pitchFamily="34" charset="0"/>
              <a:buAutoNum type="arabicPeriod"/>
            </a:pPr>
            <a:r>
              <a:rPr lang="es-ES" altLang="es-CO" sz="1200" dirty="0" smtClean="0">
                <a:solidFill>
                  <a:prstClr val="black"/>
                </a:solidFill>
                <a:latin typeface="Arial" pitchFamily="34" charset="0"/>
                <a:ea typeface="Geneva"/>
                <a:cs typeface="Arial" pitchFamily="34" charset="0"/>
              </a:rPr>
              <a:t>De 17 MP reportadas, el 71 % de las MP  de la Regional Bogotá se realizaron sobre temas de protección y sus distintas modalidades, el 18% de las MP sobre  programas y servicios en general,  el 6 % sobre los temas de Primera infancia  y el  6 % sobre temas de bienestarina. </a:t>
            </a:r>
          </a:p>
          <a:p>
            <a:pPr indent="-182563" algn="just" fontAlgn="base">
              <a:spcBef>
                <a:spcPct val="0"/>
              </a:spcBef>
              <a:spcAft>
                <a:spcPct val="0"/>
              </a:spcAft>
              <a:buFont typeface="Calibri" pitchFamily="34" charset="0"/>
              <a:buAutoNum type="arabicPeriod"/>
            </a:pPr>
            <a:endParaRPr lang="es-ES" altLang="es-CO" sz="1200" dirty="0">
              <a:solidFill>
                <a:prstClr val="black"/>
              </a:solidFill>
              <a:latin typeface="Arial" pitchFamily="34" charset="0"/>
              <a:ea typeface="Geneva"/>
              <a:cs typeface="Arial" pitchFamily="34" charset="0"/>
            </a:endParaRPr>
          </a:p>
          <a:p>
            <a:pPr indent="-182563" algn="just" fontAlgn="base">
              <a:spcBef>
                <a:spcPct val="0"/>
              </a:spcBef>
              <a:spcAft>
                <a:spcPct val="0"/>
              </a:spcAft>
              <a:buFont typeface="Calibri" pitchFamily="34" charset="0"/>
              <a:buAutoNum type="arabicPeriod"/>
            </a:pPr>
            <a:r>
              <a:rPr lang="es-ES" altLang="es-CO" sz="1200" dirty="0">
                <a:solidFill>
                  <a:prstClr val="black"/>
                </a:solidFill>
                <a:latin typeface="Arial" pitchFamily="34" charset="0"/>
                <a:ea typeface="Geneva"/>
                <a:cs typeface="Arial" pitchFamily="34" charset="0"/>
              </a:rPr>
              <a:t>El porcentaje de ejecución </a:t>
            </a:r>
            <a:r>
              <a:rPr lang="es-ES" altLang="es-CO" sz="1200" dirty="0" smtClean="0">
                <a:solidFill>
                  <a:prstClr val="black"/>
                </a:solidFill>
                <a:latin typeface="Arial" pitchFamily="34" charset="0"/>
                <a:ea typeface="Geneva"/>
                <a:cs typeface="Arial" pitchFamily="34" charset="0"/>
              </a:rPr>
              <a:t>total de la Regional fue del 100</a:t>
            </a:r>
            <a:r>
              <a:rPr lang="es-ES" altLang="es-CO" sz="1200" b="1" dirty="0" smtClean="0">
                <a:solidFill>
                  <a:prstClr val="black"/>
                </a:solidFill>
                <a:latin typeface="Arial" pitchFamily="34" charset="0"/>
                <a:ea typeface="Geneva"/>
                <a:cs typeface="Arial" pitchFamily="34" charset="0"/>
              </a:rPr>
              <a:t> %. </a:t>
            </a:r>
            <a:endParaRPr lang="es-ES" altLang="es-CO" sz="1200" b="1" dirty="0">
              <a:solidFill>
                <a:prstClr val="black"/>
              </a:solidFill>
              <a:latin typeface="Arial" pitchFamily="34" charset="0"/>
              <a:ea typeface="Geneva"/>
              <a:cs typeface="Arial" pitchFamily="34" charset="0"/>
            </a:endParaRPr>
          </a:p>
          <a:p>
            <a:pPr indent="-182563" algn="just" fontAlgn="base">
              <a:spcBef>
                <a:spcPct val="0"/>
              </a:spcBef>
              <a:spcAft>
                <a:spcPct val="0"/>
              </a:spcAft>
              <a:buFont typeface="Calibri" pitchFamily="34" charset="0"/>
              <a:buAutoNum type="arabicPeriod"/>
            </a:pPr>
            <a:endParaRPr lang="es-ES" altLang="es-CO" sz="1200" dirty="0">
              <a:solidFill>
                <a:prstClr val="black"/>
              </a:solidFill>
              <a:latin typeface="Arial" pitchFamily="34" charset="0"/>
              <a:ea typeface="Geneva"/>
              <a:cs typeface="Arial" pitchFamily="34" charset="0"/>
            </a:endParaRPr>
          </a:p>
          <a:p>
            <a:pPr indent="-182563" algn="just" fontAlgn="base">
              <a:spcBef>
                <a:spcPct val="0"/>
              </a:spcBef>
              <a:spcAft>
                <a:spcPct val="0"/>
              </a:spcAft>
              <a:buFont typeface="Calibri" pitchFamily="34" charset="0"/>
              <a:buAutoNum type="arabicPeriod"/>
            </a:pPr>
            <a:r>
              <a:rPr lang="es-CO" altLang="es-CO" sz="1200" dirty="0" smtClean="0">
                <a:solidFill>
                  <a:prstClr val="black"/>
                </a:solidFill>
                <a:latin typeface="Arial" pitchFamily="34" charset="0"/>
                <a:ea typeface="Geneva"/>
                <a:cs typeface="Arial" pitchFamily="34" charset="0"/>
              </a:rPr>
              <a:t>A la Regional Bogotá se le ha venido insistiendo que tengan en medio físico y magnético todas las evidencias y soportes de estos eventos, los cuales han compartido.</a:t>
            </a:r>
          </a:p>
          <a:p>
            <a:pPr indent="-182563" algn="just" fontAlgn="base">
              <a:spcBef>
                <a:spcPct val="0"/>
              </a:spcBef>
              <a:spcAft>
                <a:spcPct val="0"/>
              </a:spcAft>
              <a:buFont typeface="Calibri" pitchFamily="34" charset="0"/>
              <a:buAutoNum type="arabicPeriod"/>
            </a:pPr>
            <a:endParaRPr lang="es-CO" altLang="es-CO" sz="1200" dirty="0">
              <a:solidFill>
                <a:prstClr val="black"/>
              </a:solidFill>
              <a:latin typeface="Arial" pitchFamily="34" charset="0"/>
              <a:ea typeface="Geneva"/>
              <a:cs typeface="Arial" pitchFamily="34" charset="0"/>
            </a:endParaRPr>
          </a:p>
          <a:p>
            <a:pPr indent="-182563" algn="just" fontAlgn="base">
              <a:spcBef>
                <a:spcPct val="0"/>
              </a:spcBef>
              <a:spcAft>
                <a:spcPct val="0"/>
              </a:spcAft>
              <a:buFont typeface="Calibri" pitchFamily="34" charset="0"/>
              <a:buAutoNum type="arabicPeriod"/>
            </a:pPr>
            <a:r>
              <a:rPr lang="es-CO" altLang="es-CO" sz="1200" dirty="0" smtClean="0">
                <a:solidFill>
                  <a:prstClr val="black"/>
                </a:solidFill>
                <a:latin typeface="Arial" pitchFamily="34" charset="0"/>
                <a:ea typeface="Geneva"/>
                <a:cs typeface="Arial" pitchFamily="34" charset="0"/>
              </a:rPr>
              <a:t> La Regional Bogotá ha reportado el </a:t>
            </a:r>
            <a:r>
              <a:rPr lang="es-CO" altLang="es-CO" sz="1200" dirty="0" smtClean="0">
                <a:solidFill>
                  <a:prstClr val="black"/>
                </a:solidFill>
                <a:latin typeface="Arial" pitchFamily="34" charset="0"/>
                <a:ea typeface="Geneva"/>
                <a:cs typeface="Arial" pitchFamily="34" charset="0"/>
              </a:rPr>
              <a:t>83% </a:t>
            </a:r>
            <a:r>
              <a:rPr lang="es-CO" altLang="es-CO" sz="1200" dirty="0" smtClean="0">
                <a:solidFill>
                  <a:prstClr val="black"/>
                </a:solidFill>
                <a:latin typeface="Arial" pitchFamily="34" charset="0"/>
                <a:ea typeface="Geneva"/>
                <a:cs typeface="Arial" pitchFamily="34" charset="0"/>
              </a:rPr>
              <a:t>de las guías de seguimiento a cumplimiento de compromisos y se les recomendó socializarlas en su totalidad  para saber que compromisos están pendientes  y  las respuestas que se le está brindando  a la comunidades en  lo transcurrido del año.</a:t>
            </a:r>
          </a:p>
          <a:p>
            <a:pPr indent="-182563" algn="just" fontAlgn="base">
              <a:spcBef>
                <a:spcPct val="0"/>
              </a:spcBef>
              <a:spcAft>
                <a:spcPct val="0"/>
              </a:spcAft>
              <a:buFont typeface="Calibri" pitchFamily="34" charset="0"/>
              <a:buAutoNum type="arabicPeriod"/>
            </a:pPr>
            <a:endParaRPr lang="es-CO" altLang="es-CO" sz="1200" dirty="0">
              <a:solidFill>
                <a:prstClr val="black"/>
              </a:solidFill>
              <a:latin typeface="Arial" pitchFamily="34" charset="0"/>
              <a:ea typeface="Geneva"/>
              <a:cs typeface="Arial" pitchFamily="34" charset="0"/>
            </a:endParaRPr>
          </a:p>
          <a:p>
            <a:pPr indent="-182563" algn="just" fontAlgn="base">
              <a:spcBef>
                <a:spcPct val="0"/>
              </a:spcBef>
              <a:spcAft>
                <a:spcPct val="0"/>
              </a:spcAft>
              <a:buFont typeface="Calibri" pitchFamily="34" charset="0"/>
              <a:buAutoNum type="arabicPeriod"/>
            </a:pPr>
            <a:r>
              <a:rPr lang="es-CO" altLang="es-CO" sz="1200" dirty="0" smtClean="0">
                <a:solidFill>
                  <a:prstClr val="black"/>
                </a:solidFill>
                <a:latin typeface="Arial" pitchFamily="34" charset="0"/>
                <a:ea typeface="Geneva"/>
                <a:cs typeface="Arial" pitchFamily="34" charset="0"/>
              </a:rPr>
              <a:t>Se les ha solicitado insistentemente garantizar </a:t>
            </a:r>
            <a:r>
              <a:rPr lang="es-CO" altLang="es-CO" sz="1200" dirty="0">
                <a:solidFill>
                  <a:prstClr val="black"/>
                </a:solidFill>
                <a:latin typeface="Arial" pitchFamily="34" charset="0"/>
                <a:ea typeface="Geneva"/>
                <a:cs typeface="Arial" pitchFamily="34" charset="0"/>
              </a:rPr>
              <a:t>que los  compromisos se cumplan y diligenciar  en este formato las evidencias que efectivamente se </a:t>
            </a:r>
            <a:r>
              <a:rPr lang="es-CO" altLang="es-CO" sz="1200" dirty="0" smtClean="0">
                <a:solidFill>
                  <a:prstClr val="black"/>
                </a:solidFill>
                <a:latin typeface="Arial" pitchFamily="34" charset="0"/>
                <a:ea typeface="Geneva"/>
                <a:cs typeface="Arial" pitchFamily="34" charset="0"/>
              </a:rPr>
              <a:t>cumplieron, se les ha recomendado que estos compromisos se deben </a:t>
            </a:r>
            <a:r>
              <a:rPr lang="es-CO" altLang="es-CO" sz="1200" dirty="0">
                <a:solidFill>
                  <a:prstClr val="black"/>
                </a:solidFill>
                <a:latin typeface="Arial" pitchFamily="34" charset="0"/>
                <a:ea typeface="Geneva"/>
                <a:cs typeface="Arial" pitchFamily="34" charset="0"/>
              </a:rPr>
              <a:t>ver como un proceso  </a:t>
            </a:r>
            <a:r>
              <a:rPr lang="es-CO" altLang="es-CO" sz="1200" dirty="0" smtClean="0">
                <a:solidFill>
                  <a:prstClr val="black"/>
                </a:solidFill>
                <a:latin typeface="Arial" pitchFamily="34" charset="0"/>
                <a:ea typeface="Geneva"/>
                <a:cs typeface="Arial" pitchFamily="34" charset="0"/>
              </a:rPr>
              <a:t>de </a:t>
            </a:r>
            <a:r>
              <a:rPr lang="es-CO" altLang="es-CO" sz="1200" dirty="0">
                <a:solidFill>
                  <a:prstClr val="black"/>
                </a:solidFill>
                <a:latin typeface="Arial" pitchFamily="34" charset="0"/>
                <a:ea typeface="Geneva"/>
                <a:cs typeface="Arial" pitchFamily="34" charset="0"/>
              </a:rPr>
              <a:t>trasparencia del ICBF con la comunidad. </a:t>
            </a:r>
            <a:endParaRPr lang="es-CO" altLang="es-CO" sz="1200" dirty="0" smtClean="0">
              <a:solidFill>
                <a:prstClr val="black"/>
              </a:solidFill>
              <a:latin typeface="Arial" pitchFamily="34" charset="0"/>
              <a:ea typeface="Geneva"/>
              <a:cs typeface="Arial" pitchFamily="34" charset="0"/>
            </a:endParaRPr>
          </a:p>
          <a:p>
            <a:pPr indent="-182563" algn="just" fontAlgn="base">
              <a:spcBef>
                <a:spcPct val="0"/>
              </a:spcBef>
              <a:spcAft>
                <a:spcPct val="0"/>
              </a:spcAft>
              <a:buFont typeface="Calibri" pitchFamily="34" charset="0"/>
              <a:buAutoNum type="arabicPeriod"/>
            </a:pPr>
            <a:endParaRPr lang="es-CO" altLang="es-CO" sz="1200" dirty="0" smtClean="0">
              <a:solidFill>
                <a:prstClr val="black"/>
              </a:solidFill>
              <a:latin typeface="Arial" pitchFamily="34" charset="0"/>
              <a:ea typeface="Geneva"/>
              <a:cs typeface="Arial" pitchFamily="34" charset="0"/>
            </a:endParaRPr>
          </a:p>
          <a:p>
            <a:pPr indent="-182563" algn="just" fontAlgn="base">
              <a:spcBef>
                <a:spcPct val="0"/>
              </a:spcBef>
              <a:spcAft>
                <a:spcPct val="0"/>
              </a:spcAft>
              <a:buFont typeface="Calibri" pitchFamily="34" charset="0"/>
              <a:buAutoNum type="arabicPeriod"/>
            </a:pPr>
            <a:r>
              <a:rPr lang="es-CO" altLang="es-CO" sz="1200" dirty="0" smtClean="0">
                <a:solidFill>
                  <a:prstClr val="black"/>
                </a:solidFill>
                <a:latin typeface="Arial" pitchFamily="34" charset="0"/>
                <a:ea typeface="Geneva"/>
                <a:cs typeface="Arial" pitchFamily="34" charset="0"/>
              </a:rPr>
              <a:t>Entregaron aportes a la evaluación de la meta y sus resultados se mostraran al final de esta presentación</a:t>
            </a:r>
          </a:p>
          <a:p>
            <a:pPr marL="182563" indent="-182563" algn="just" fontAlgn="base">
              <a:spcBef>
                <a:spcPct val="0"/>
              </a:spcBef>
              <a:spcAft>
                <a:spcPct val="0"/>
              </a:spcAft>
              <a:buFont typeface="Calibri" pitchFamily="34" charset="0"/>
              <a:buAutoNum type="arabicPeriod"/>
            </a:pPr>
            <a:endParaRPr lang="es-CO" altLang="es-CO" sz="1200" dirty="0" smtClean="0">
              <a:solidFill>
                <a:prstClr val="black"/>
              </a:solidFill>
              <a:latin typeface="Arial" pitchFamily="34" charset="0"/>
              <a:ea typeface="Geneva"/>
              <a:cs typeface="Arial" pitchFamily="34" charset="0"/>
            </a:endParaRPr>
          </a:p>
          <a:p>
            <a:pPr marL="182563" indent="-182563" algn="just" fontAlgn="base">
              <a:spcBef>
                <a:spcPct val="0"/>
              </a:spcBef>
              <a:spcAft>
                <a:spcPct val="0"/>
              </a:spcAft>
            </a:pPr>
            <a:r>
              <a:rPr lang="es-CO" altLang="es-CO" sz="1200" dirty="0" smtClean="0">
                <a:solidFill>
                  <a:prstClr val="black"/>
                </a:solidFill>
                <a:latin typeface="Arial" pitchFamily="34" charset="0"/>
                <a:ea typeface="Geneva"/>
                <a:cs typeface="Arial" pitchFamily="34" charset="0"/>
              </a:rPr>
              <a:t> </a:t>
            </a:r>
          </a:p>
          <a:p>
            <a:pPr algn="just" fontAlgn="base">
              <a:spcBef>
                <a:spcPct val="0"/>
              </a:spcBef>
              <a:spcAft>
                <a:spcPct val="0"/>
              </a:spcAft>
              <a:buFont typeface="Calibri" pitchFamily="34" charset="0"/>
              <a:buAutoNum type="arabicPeriod"/>
            </a:pPr>
            <a:endParaRPr lang="es-ES" altLang="es-CO" sz="1200" dirty="0" smtClean="0">
              <a:solidFill>
                <a:prstClr val="black"/>
              </a:solidFill>
              <a:latin typeface="Arial" pitchFamily="34" charset="0"/>
              <a:ea typeface="Geneva"/>
              <a:cs typeface="Arial" pitchFamily="34" charset="0"/>
            </a:endParaRPr>
          </a:p>
          <a:p>
            <a:pPr algn="just" fontAlgn="base">
              <a:spcBef>
                <a:spcPct val="0"/>
              </a:spcBef>
              <a:spcAft>
                <a:spcPct val="0"/>
              </a:spcAft>
              <a:buFont typeface="Calibri" pitchFamily="34" charset="0"/>
              <a:buAutoNum type="arabicPeriod"/>
            </a:pPr>
            <a:endParaRPr lang="es-ES" altLang="es-CO" sz="1200" dirty="0">
              <a:solidFill>
                <a:prstClr val="black"/>
              </a:solidFill>
              <a:latin typeface="Arial" pitchFamily="34" charset="0"/>
              <a:ea typeface="Geneva"/>
              <a:cs typeface="Arial" pitchFamily="34" charset="0"/>
            </a:endParaRPr>
          </a:p>
          <a:p>
            <a:pPr algn="just" fontAlgn="base">
              <a:spcBef>
                <a:spcPct val="0"/>
              </a:spcBef>
              <a:spcAft>
                <a:spcPct val="0"/>
              </a:spcAft>
            </a:pPr>
            <a:endParaRPr lang="es-CO" sz="1200" dirty="0">
              <a:solidFill>
                <a:prstClr val="black"/>
              </a:solidFill>
              <a:latin typeface="Arial" pitchFamily="34" charset="0"/>
              <a:ea typeface="Geneva" charset="0"/>
              <a:cs typeface="Arial" pitchFamily="34" charset="0"/>
            </a:endParaRPr>
          </a:p>
          <a:p>
            <a:pPr marL="457200" indent="-457200" algn="just" defTabSz="457200" fontAlgn="base">
              <a:lnSpc>
                <a:spcPct val="114000"/>
              </a:lnSpc>
              <a:spcAft>
                <a:spcPts val="600"/>
              </a:spcAft>
              <a:buFont typeface="Arial" charset="0"/>
              <a:buNone/>
              <a:defRPr/>
            </a:pPr>
            <a:r>
              <a:rPr lang="es-CO" sz="1200" dirty="0">
                <a:solidFill>
                  <a:prstClr val="black"/>
                </a:solidFill>
                <a:latin typeface="Arial" pitchFamily="34" charset="0"/>
                <a:ea typeface="Geneva" charset="0"/>
                <a:cs typeface="Arial" pitchFamily="34" charset="0"/>
              </a:rPr>
              <a:t>  </a:t>
            </a:r>
            <a:endParaRPr lang="es-CO" sz="1200" b="1" dirty="0">
              <a:solidFill>
                <a:prstClr val="black"/>
              </a:solidFill>
              <a:latin typeface="Arial" pitchFamily="34" charset="0"/>
              <a:ea typeface="Geneva" charset="0"/>
              <a:cs typeface="Arial" pitchFamily="34" charset="0"/>
            </a:endParaRPr>
          </a:p>
          <a:p>
            <a:pPr marL="457200" indent="-457200" algn="just" defTabSz="457200" fontAlgn="base">
              <a:lnSpc>
                <a:spcPct val="114000"/>
              </a:lnSpc>
              <a:spcAft>
                <a:spcPts val="600"/>
              </a:spcAft>
              <a:buFont typeface="Arial" charset="0"/>
              <a:buNone/>
              <a:defRPr/>
            </a:pPr>
            <a:r>
              <a:rPr lang="es-CO" sz="1200" b="1" dirty="0">
                <a:solidFill>
                  <a:prstClr val="black"/>
                </a:solidFill>
                <a:latin typeface="Arial" pitchFamily="34" charset="0"/>
                <a:ea typeface="Geneva" charset="0"/>
                <a:cs typeface="Arial" pitchFamily="34" charset="0"/>
              </a:rPr>
              <a:t>        </a:t>
            </a:r>
          </a:p>
        </p:txBody>
      </p:sp>
    </p:spTree>
    <p:extLst>
      <p:ext uri="{BB962C8B-B14F-4D97-AF65-F5344CB8AC3E}">
        <p14:creationId xmlns:p14="http://schemas.microsoft.com/office/powerpoint/2010/main" val="394657566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uadroTexto 9"/>
          <p:cNvSpPr txBox="1">
            <a:spLocks noChangeArrowheads="1"/>
          </p:cNvSpPr>
          <p:nvPr/>
        </p:nvSpPr>
        <p:spPr bwMode="auto">
          <a:xfrm>
            <a:off x="0" y="87313"/>
            <a:ext cx="6837362"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Calibri" panose="020F0502020204030204" pitchFamily="34" charset="0"/>
                <a:ea typeface="MS PGothic" panose="020B0600070205080204" pitchFamily="34" charset="-128"/>
              </a:defRPr>
            </a:lvl1pPr>
            <a:lvl2pPr marL="742950" indent="-285750">
              <a:defRPr sz="2400">
                <a:solidFill>
                  <a:schemeClr val="tx1"/>
                </a:solidFill>
                <a:latin typeface="Calibri" panose="020F0502020204030204" pitchFamily="34" charset="0"/>
                <a:ea typeface="MS PGothic" panose="020B0600070205080204" pitchFamily="34" charset="-128"/>
              </a:defRPr>
            </a:lvl2pPr>
            <a:lvl3pPr marL="1143000" indent="-228600">
              <a:defRPr sz="2400">
                <a:solidFill>
                  <a:schemeClr val="tx1"/>
                </a:solidFill>
                <a:latin typeface="Calibri" panose="020F0502020204030204" pitchFamily="34" charset="0"/>
                <a:ea typeface="MS PGothic" panose="020B0600070205080204" pitchFamily="34" charset="-128"/>
              </a:defRPr>
            </a:lvl3pPr>
            <a:lvl4pPr marL="1600200" indent="-228600">
              <a:defRPr sz="2400">
                <a:solidFill>
                  <a:schemeClr val="tx1"/>
                </a:solidFill>
                <a:latin typeface="Calibri" panose="020F0502020204030204" pitchFamily="34" charset="0"/>
                <a:ea typeface="MS PGothic" panose="020B0600070205080204" pitchFamily="34" charset="-128"/>
              </a:defRPr>
            </a:lvl4pPr>
            <a:lvl5pPr marL="2057400" indent="-228600">
              <a:defRPr sz="24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pPr algn="ctr"/>
            <a:r>
              <a:rPr lang="es-ES" sz="2000" b="1" dirty="0">
                <a:solidFill>
                  <a:schemeClr val="bg1"/>
                </a:solidFill>
              </a:rPr>
              <a:t>Compromisos adquiridos en </a:t>
            </a:r>
            <a:r>
              <a:rPr lang="es-ES" sz="2000" b="1" dirty="0" smtClean="0">
                <a:solidFill>
                  <a:schemeClr val="bg1"/>
                </a:solidFill>
              </a:rPr>
              <a:t>la </a:t>
            </a:r>
            <a:endParaRPr lang="es-ES" sz="2000" b="1" dirty="0">
              <a:solidFill>
                <a:schemeClr val="bg1"/>
              </a:solidFill>
            </a:endParaRPr>
          </a:p>
          <a:p>
            <a:pPr algn="ctr"/>
            <a:r>
              <a:rPr lang="es-ES" sz="2000" b="1" dirty="0">
                <a:solidFill>
                  <a:schemeClr val="bg1"/>
                </a:solidFill>
              </a:rPr>
              <a:t>MP </a:t>
            </a:r>
            <a:r>
              <a:rPr lang="es-ES" sz="2000" b="1" dirty="0" smtClean="0">
                <a:solidFill>
                  <a:schemeClr val="bg1"/>
                </a:solidFill>
              </a:rPr>
              <a:t> </a:t>
            </a:r>
            <a:r>
              <a:rPr lang="es-CO" sz="2000" b="1" dirty="0" smtClean="0">
                <a:solidFill>
                  <a:schemeClr val="bg1"/>
                </a:solidFill>
              </a:rPr>
              <a:t>de </a:t>
            </a:r>
            <a:r>
              <a:rPr lang="es-CO" sz="2000" b="1" dirty="0">
                <a:solidFill>
                  <a:schemeClr val="bg1"/>
                </a:solidFill>
              </a:rPr>
              <a:t>la localidad  </a:t>
            </a:r>
            <a:r>
              <a:rPr lang="es-CO" sz="2000" b="1" dirty="0" smtClean="0">
                <a:solidFill>
                  <a:schemeClr val="bg1"/>
                </a:solidFill>
              </a:rPr>
              <a:t>de Fontibón </a:t>
            </a:r>
            <a:r>
              <a:rPr lang="es-ES" sz="2000" b="1" dirty="0" smtClean="0">
                <a:solidFill>
                  <a:schemeClr val="bg1"/>
                </a:solidFill>
              </a:rPr>
              <a:t>durante </a:t>
            </a:r>
            <a:r>
              <a:rPr lang="es-ES" sz="2000" b="1" dirty="0">
                <a:solidFill>
                  <a:schemeClr val="bg1"/>
                </a:solidFill>
              </a:rPr>
              <a:t>el 2015  </a:t>
            </a:r>
          </a:p>
        </p:txBody>
      </p:sp>
      <p:sp>
        <p:nvSpPr>
          <p:cNvPr id="2" name="1 CuadroTexto"/>
          <p:cNvSpPr txBox="1"/>
          <p:nvPr/>
        </p:nvSpPr>
        <p:spPr>
          <a:xfrm>
            <a:off x="204715" y="1160059"/>
            <a:ext cx="8529851" cy="5524589"/>
          </a:xfrm>
          <a:prstGeom prst="rect">
            <a:avLst/>
          </a:prstGeom>
          <a:noFill/>
        </p:spPr>
        <p:txBody>
          <a:bodyPr wrap="square" rtlCol="0">
            <a:spAutoFit/>
          </a:bodyPr>
          <a:lstStyle/>
          <a:p>
            <a:pPr algn="just"/>
            <a:r>
              <a:rPr lang="es-CO" sz="1600" b="1" u="sng" dirty="0"/>
              <a:t>De la MP </a:t>
            </a:r>
            <a:r>
              <a:rPr lang="es-CO" sz="1600" b="1" u="sng" dirty="0" smtClean="0"/>
              <a:t>de la Localidad de Fontibón del CZ Fontibón, </a:t>
            </a:r>
            <a:r>
              <a:rPr lang="es-CO" sz="1600" b="1" dirty="0" smtClean="0"/>
              <a:t>realizada </a:t>
            </a:r>
            <a:r>
              <a:rPr lang="es-CO" sz="1600" b="1" dirty="0"/>
              <a:t>el </a:t>
            </a:r>
            <a:r>
              <a:rPr lang="es-CO" sz="1600" b="1" dirty="0" smtClean="0"/>
              <a:t>6 de noviembre de 2015 </a:t>
            </a:r>
            <a:r>
              <a:rPr lang="es-CO" sz="1600" dirty="0" smtClean="0"/>
              <a:t>los </a:t>
            </a:r>
            <a:r>
              <a:rPr lang="es-CO" sz="1600" dirty="0"/>
              <a:t>siguientes fueron los compromisos adquiridos</a:t>
            </a:r>
            <a:r>
              <a:rPr lang="es-CO" sz="1600" dirty="0" smtClean="0"/>
              <a:t>:</a:t>
            </a:r>
          </a:p>
          <a:p>
            <a:pPr lvl="0">
              <a:spcAft>
                <a:spcPts val="600"/>
              </a:spcAft>
            </a:pPr>
            <a:endParaRPr lang="es-CO" sz="1600" dirty="0" smtClean="0"/>
          </a:p>
          <a:p>
            <a:pPr marL="285750" lvl="0" indent="-285750">
              <a:spcAft>
                <a:spcPts val="600"/>
              </a:spcAft>
              <a:buFont typeface="Arial" panose="020B0604020202020204" pitchFamily="34" charset="0"/>
              <a:buChar char="•"/>
            </a:pPr>
            <a:r>
              <a:rPr lang="es-CO" sz="1400" dirty="0" smtClean="0"/>
              <a:t>Verificar </a:t>
            </a:r>
            <a:r>
              <a:rPr lang="es-CO" sz="1400" dirty="0"/>
              <a:t>que se generen  estrategias internas que permitan la asistencia de usurarios y comunidad en general   a este tipo de eventos para  mostrar la eficacia y eficiencia del servicio prestado por el ICBF- Centro Zonal Fontibón.</a:t>
            </a:r>
          </a:p>
          <a:p>
            <a:pPr marL="285750" lvl="0" indent="-285750">
              <a:spcAft>
                <a:spcPts val="600"/>
              </a:spcAft>
              <a:buFont typeface="Arial" panose="020B0604020202020204" pitchFamily="34" charset="0"/>
              <a:buChar char="•"/>
            </a:pPr>
            <a:r>
              <a:rPr lang="es-CO" sz="1400" dirty="0"/>
              <a:t>Verificar que se desarrolle  un trabajo estratégico  en donde se promueva la participación y sean tenidas en cuenta las ideas y propuestas de los padres, niños, niñas y adolescentes. </a:t>
            </a:r>
          </a:p>
          <a:p>
            <a:pPr marL="285750" lvl="0" indent="-285750">
              <a:spcAft>
                <a:spcPts val="600"/>
              </a:spcAft>
              <a:buFont typeface="Arial" panose="020B0604020202020204" pitchFamily="34" charset="0"/>
              <a:buChar char="•"/>
            </a:pPr>
            <a:r>
              <a:rPr lang="es-CO" sz="1400" dirty="0"/>
              <a:t>Verificar que los profesionales que hacen parte de  las Defensorías del Centro Zonal Fontibón, sigan asumiendo la  responsabilidad de restablecer derechos mediante la intervención que constituye un elemento central para la toma de medidas para garantizar los derechos y  una mejor calidad de vida de los niños, niñas y adolescentes.</a:t>
            </a:r>
          </a:p>
          <a:p>
            <a:pPr marL="285750" lvl="0" indent="-285750">
              <a:spcAft>
                <a:spcPts val="600"/>
              </a:spcAft>
              <a:buFont typeface="Arial" panose="020B0604020202020204" pitchFamily="34" charset="0"/>
              <a:buChar char="•"/>
            </a:pPr>
            <a:r>
              <a:rPr lang="es-CO" sz="1400" dirty="0"/>
              <a:t>Coordinar con salud para garantizar que desde el Sistema de Salud se brinden  respuestas  inmediatas a las necesidades de sus hijos.</a:t>
            </a:r>
          </a:p>
          <a:p>
            <a:pPr marL="285750" lvl="0" indent="-285750">
              <a:spcAft>
                <a:spcPts val="600"/>
              </a:spcAft>
              <a:buFont typeface="Arial" panose="020B0604020202020204" pitchFamily="34" charset="0"/>
              <a:buChar char="•"/>
            </a:pPr>
            <a:r>
              <a:rPr lang="es-CO" sz="1400" dirty="0"/>
              <a:t>Verificar que se amplíen   y mejoren los espacios de encuentro semanal en el que los niños tienen contacto con sus familias de los hogares sustitutos.</a:t>
            </a:r>
          </a:p>
          <a:p>
            <a:pPr marL="285750" lvl="0" indent="-285750">
              <a:spcAft>
                <a:spcPts val="600"/>
              </a:spcAft>
              <a:buFont typeface="Arial" panose="020B0604020202020204" pitchFamily="34" charset="0"/>
              <a:buChar char="•"/>
            </a:pPr>
            <a:r>
              <a:rPr lang="es-CO" sz="1400" dirty="0"/>
              <a:t>Verificar que se promueva  la participación de la comunidad y de las instituciones adscritas a la localidad, en las mesas públicas a fin de fortalecer y detectar si los programas satisfacen las necesidades de los usuarios</a:t>
            </a:r>
            <a:r>
              <a:rPr lang="es-CO" sz="1400" dirty="0" smtClean="0"/>
              <a:t>.</a:t>
            </a:r>
          </a:p>
          <a:p>
            <a:pPr lvl="0">
              <a:spcAft>
                <a:spcPts val="600"/>
              </a:spcAft>
            </a:pPr>
            <a:endParaRPr lang="es-CO" sz="1600" dirty="0" smtClean="0"/>
          </a:p>
          <a:p>
            <a:pPr lvl="0">
              <a:spcAft>
                <a:spcPts val="600"/>
              </a:spcAft>
            </a:pPr>
            <a:r>
              <a:rPr lang="es-CO" sz="1600" dirty="0" smtClean="0">
                <a:solidFill>
                  <a:srgbClr val="FF0000"/>
                </a:solidFill>
              </a:rPr>
              <a:t>Nota: pendiente  de entrega del formato de compromisos  </a:t>
            </a:r>
            <a:endParaRPr lang="es-CO" sz="1600" dirty="0">
              <a:solidFill>
                <a:srgbClr val="FF0000"/>
              </a:solidFill>
            </a:endParaRPr>
          </a:p>
          <a:p>
            <a:pPr algn="just"/>
            <a:endParaRPr lang="es-CO" dirty="0"/>
          </a:p>
        </p:txBody>
      </p:sp>
    </p:spTree>
    <p:extLst>
      <p:ext uri="{BB962C8B-B14F-4D97-AF65-F5344CB8AC3E}">
        <p14:creationId xmlns:p14="http://schemas.microsoft.com/office/powerpoint/2010/main" val="387053501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uadroTexto 9"/>
          <p:cNvSpPr txBox="1">
            <a:spLocks noChangeArrowheads="1"/>
          </p:cNvSpPr>
          <p:nvPr/>
        </p:nvSpPr>
        <p:spPr bwMode="auto">
          <a:xfrm>
            <a:off x="0" y="87313"/>
            <a:ext cx="6837362"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Calibri" panose="020F0502020204030204" pitchFamily="34" charset="0"/>
                <a:ea typeface="MS PGothic" panose="020B0600070205080204" pitchFamily="34" charset="-128"/>
              </a:defRPr>
            </a:lvl1pPr>
            <a:lvl2pPr marL="742950" indent="-285750">
              <a:defRPr sz="2400">
                <a:solidFill>
                  <a:schemeClr val="tx1"/>
                </a:solidFill>
                <a:latin typeface="Calibri" panose="020F0502020204030204" pitchFamily="34" charset="0"/>
                <a:ea typeface="MS PGothic" panose="020B0600070205080204" pitchFamily="34" charset="-128"/>
              </a:defRPr>
            </a:lvl2pPr>
            <a:lvl3pPr marL="1143000" indent="-228600">
              <a:defRPr sz="2400">
                <a:solidFill>
                  <a:schemeClr val="tx1"/>
                </a:solidFill>
                <a:latin typeface="Calibri" panose="020F0502020204030204" pitchFamily="34" charset="0"/>
                <a:ea typeface="MS PGothic" panose="020B0600070205080204" pitchFamily="34" charset="-128"/>
              </a:defRPr>
            </a:lvl3pPr>
            <a:lvl4pPr marL="1600200" indent="-228600">
              <a:defRPr sz="2400">
                <a:solidFill>
                  <a:schemeClr val="tx1"/>
                </a:solidFill>
                <a:latin typeface="Calibri" panose="020F0502020204030204" pitchFamily="34" charset="0"/>
                <a:ea typeface="MS PGothic" panose="020B0600070205080204" pitchFamily="34" charset="-128"/>
              </a:defRPr>
            </a:lvl4pPr>
            <a:lvl5pPr marL="2057400" indent="-228600">
              <a:defRPr sz="24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pPr algn="ctr"/>
            <a:r>
              <a:rPr lang="es-ES" sz="2000" b="1" dirty="0">
                <a:solidFill>
                  <a:schemeClr val="bg1"/>
                </a:solidFill>
              </a:rPr>
              <a:t>Compromisos adquiridos en </a:t>
            </a:r>
            <a:r>
              <a:rPr lang="es-ES" sz="2000" b="1" dirty="0" smtClean="0">
                <a:solidFill>
                  <a:schemeClr val="bg1"/>
                </a:solidFill>
              </a:rPr>
              <a:t>la </a:t>
            </a:r>
            <a:endParaRPr lang="es-ES" sz="2000" b="1" dirty="0">
              <a:solidFill>
                <a:schemeClr val="bg1"/>
              </a:solidFill>
            </a:endParaRPr>
          </a:p>
          <a:p>
            <a:pPr algn="ctr"/>
            <a:r>
              <a:rPr lang="es-ES" sz="2000" b="1" dirty="0">
                <a:solidFill>
                  <a:schemeClr val="bg1"/>
                </a:solidFill>
              </a:rPr>
              <a:t>MP </a:t>
            </a:r>
            <a:r>
              <a:rPr lang="es-ES" sz="2000" b="1" dirty="0" smtClean="0">
                <a:solidFill>
                  <a:schemeClr val="bg1"/>
                </a:solidFill>
              </a:rPr>
              <a:t> </a:t>
            </a:r>
            <a:r>
              <a:rPr lang="es-CO" sz="2000" b="1" dirty="0" smtClean="0">
                <a:solidFill>
                  <a:schemeClr val="bg1"/>
                </a:solidFill>
              </a:rPr>
              <a:t>de </a:t>
            </a:r>
            <a:r>
              <a:rPr lang="es-CO" sz="2000" b="1" dirty="0">
                <a:solidFill>
                  <a:schemeClr val="bg1"/>
                </a:solidFill>
              </a:rPr>
              <a:t>la localidad  </a:t>
            </a:r>
            <a:r>
              <a:rPr lang="es-CO" sz="2000" b="1" dirty="0" smtClean="0">
                <a:solidFill>
                  <a:schemeClr val="bg1"/>
                </a:solidFill>
              </a:rPr>
              <a:t>Engativá </a:t>
            </a:r>
            <a:r>
              <a:rPr lang="es-ES" sz="2000" b="1" dirty="0" smtClean="0">
                <a:solidFill>
                  <a:schemeClr val="bg1"/>
                </a:solidFill>
              </a:rPr>
              <a:t>durante </a:t>
            </a:r>
            <a:r>
              <a:rPr lang="es-ES" sz="2000" b="1" dirty="0">
                <a:solidFill>
                  <a:schemeClr val="bg1"/>
                </a:solidFill>
              </a:rPr>
              <a:t>el 2015  </a:t>
            </a:r>
          </a:p>
        </p:txBody>
      </p:sp>
      <p:sp>
        <p:nvSpPr>
          <p:cNvPr id="2" name="1 CuadroTexto"/>
          <p:cNvSpPr txBox="1"/>
          <p:nvPr/>
        </p:nvSpPr>
        <p:spPr>
          <a:xfrm>
            <a:off x="204715" y="1296537"/>
            <a:ext cx="8529851" cy="1846659"/>
          </a:xfrm>
          <a:prstGeom prst="rect">
            <a:avLst/>
          </a:prstGeom>
          <a:noFill/>
        </p:spPr>
        <p:txBody>
          <a:bodyPr wrap="square" rtlCol="0">
            <a:spAutoFit/>
          </a:bodyPr>
          <a:lstStyle/>
          <a:p>
            <a:pPr algn="just"/>
            <a:r>
              <a:rPr lang="es-CO" sz="1600" b="1" u="sng" dirty="0"/>
              <a:t>De la MP </a:t>
            </a:r>
            <a:r>
              <a:rPr lang="es-CO" sz="1600" b="1" u="sng" dirty="0" smtClean="0"/>
              <a:t>de la Localidad de Engativá del CZ Engativá </a:t>
            </a:r>
            <a:r>
              <a:rPr lang="es-CO" sz="1600" b="1" dirty="0" smtClean="0"/>
              <a:t>realizada </a:t>
            </a:r>
            <a:r>
              <a:rPr lang="es-CO" sz="1600" b="1" dirty="0"/>
              <a:t>el </a:t>
            </a:r>
            <a:r>
              <a:rPr lang="es-CO" sz="1600" b="1" dirty="0" smtClean="0"/>
              <a:t>23 de noviembre de 2015 </a:t>
            </a:r>
            <a:r>
              <a:rPr lang="es-CO" sz="1600" dirty="0" smtClean="0"/>
              <a:t>los </a:t>
            </a:r>
            <a:r>
              <a:rPr lang="es-CO" sz="1600" dirty="0"/>
              <a:t>siguientes fueron los compromisos adquiridos</a:t>
            </a:r>
            <a:r>
              <a:rPr lang="es-CO" sz="1600" dirty="0" smtClean="0"/>
              <a:t>:</a:t>
            </a:r>
          </a:p>
          <a:p>
            <a:pPr marL="285750" indent="-285750" algn="just">
              <a:buFont typeface="Arial" panose="020B0604020202020204" pitchFamily="34" charset="0"/>
              <a:buChar char="•"/>
            </a:pPr>
            <a:endParaRPr lang="es-CO" sz="1600" dirty="0"/>
          </a:p>
          <a:p>
            <a:pPr marL="285750" lvl="0" indent="-285750" algn="just">
              <a:buFont typeface="Arial" panose="020B0604020202020204" pitchFamily="34" charset="0"/>
              <a:buChar char="•"/>
            </a:pPr>
            <a:r>
              <a:rPr lang="es-CO" sz="1600" dirty="0" smtClean="0"/>
              <a:t>Verificar </a:t>
            </a:r>
            <a:r>
              <a:rPr lang="es-CO" sz="1600" dirty="0"/>
              <a:t>que se envíe la presentación a la EAS San Ignacio de Loyola, para socializar a los empleados.</a:t>
            </a:r>
          </a:p>
          <a:p>
            <a:pPr marL="285750" indent="-285750" algn="just">
              <a:buFont typeface="Arial" panose="020B0604020202020204" pitchFamily="34" charset="0"/>
              <a:buChar char="•"/>
            </a:pPr>
            <a:endParaRPr lang="es-CO" sz="1600" dirty="0" smtClean="0"/>
          </a:p>
          <a:p>
            <a:pPr marL="285750" indent="-285750" algn="just">
              <a:buFont typeface="Arial" panose="020B0604020202020204" pitchFamily="34" charset="0"/>
              <a:buChar char="•"/>
            </a:pPr>
            <a:endParaRPr lang="es-CO" dirty="0"/>
          </a:p>
        </p:txBody>
      </p:sp>
    </p:spTree>
    <p:extLst>
      <p:ext uri="{BB962C8B-B14F-4D97-AF65-F5344CB8AC3E}">
        <p14:creationId xmlns:p14="http://schemas.microsoft.com/office/powerpoint/2010/main" val="387053501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uadroTexto 9"/>
          <p:cNvSpPr txBox="1">
            <a:spLocks noChangeArrowheads="1"/>
          </p:cNvSpPr>
          <p:nvPr/>
        </p:nvSpPr>
        <p:spPr bwMode="auto">
          <a:xfrm>
            <a:off x="0" y="87313"/>
            <a:ext cx="6837362"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Calibri" panose="020F0502020204030204" pitchFamily="34" charset="0"/>
                <a:ea typeface="MS PGothic" panose="020B0600070205080204" pitchFamily="34" charset="-128"/>
              </a:defRPr>
            </a:lvl1pPr>
            <a:lvl2pPr marL="742950" indent="-285750">
              <a:defRPr sz="2400">
                <a:solidFill>
                  <a:schemeClr val="tx1"/>
                </a:solidFill>
                <a:latin typeface="Calibri" panose="020F0502020204030204" pitchFamily="34" charset="0"/>
                <a:ea typeface="MS PGothic" panose="020B0600070205080204" pitchFamily="34" charset="-128"/>
              </a:defRPr>
            </a:lvl2pPr>
            <a:lvl3pPr marL="1143000" indent="-228600">
              <a:defRPr sz="2400">
                <a:solidFill>
                  <a:schemeClr val="tx1"/>
                </a:solidFill>
                <a:latin typeface="Calibri" panose="020F0502020204030204" pitchFamily="34" charset="0"/>
                <a:ea typeface="MS PGothic" panose="020B0600070205080204" pitchFamily="34" charset="-128"/>
              </a:defRPr>
            </a:lvl3pPr>
            <a:lvl4pPr marL="1600200" indent="-228600">
              <a:defRPr sz="2400">
                <a:solidFill>
                  <a:schemeClr val="tx1"/>
                </a:solidFill>
                <a:latin typeface="Calibri" panose="020F0502020204030204" pitchFamily="34" charset="0"/>
                <a:ea typeface="MS PGothic" panose="020B0600070205080204" pitchFamily="34" charset="-128"/>
              </a:defRPr>
            </a:lvl4pPr>
            <a:lvl5pPr marL="2057400" indent="-228600">
              <a:defRPr sz="24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pPr algn="ctr"/>
            <a:r>
              <a:rPr lang="es-ES" sz="2000" b="1" dirty="0">
                <a:solidFill>
                  <a:schemeClr val="bg1"/>
                </a:solidFill>
              </a:rPr>
              <a:t>Compromisos adquiridos en </a:t>
            </a:r>
            <a:r>
              <a:rPr lang="es-ES" sz="2000" b="1" dirty="0" smtClean="0">
                <a:solidFill>
                  <a:schemeClr val="bg1"/>
                </a:solidFill>
              </a:rPr>
              <a:t>la </a:t>
            </a:r>
            <a:endParaRPr lang="es-ES" sz="2000" b="1" dirty="0">
              <a:solidFill>
                <a:schemeClr val="bg1"/>
              </a:solidFill>
            </a:endParaRPr>
          </a:p>
          <a:p>
            <a:pPr algn="ctr"/>
            <a:r>
              <a:rPr lang="es-ES" sz="2000" b="1" dirty="0" smtClean="0">
                <a:solidFill>
                  <a:schemeClr val="bg1"/>
                </a:solidFill>
              </a:rPr>
              <a:t>RPC   </a:t>
            </a:r>
            <a:r>
              <a:rPr lang="es-CO" sz="2000" b="1" dirty="0" smtClean="0">
                <a:solidFill>
                  <a:schemeClr val="bg1"/>
                </a:solidFill>
              </a:rPr>
              <a:t>de </a:t>
            </a:r>
            <a:r>
              <a:rPr lang="es-CO" sz="2000" b="1" dirty="0">
                <a:solidFill>
                  <a:schemeClr val="bg1"/>
                </a:solidFill>
              </a:rPr>
              <a:t>la </a:t>
            </a:r>
            <a:r>
              <a:rPr lang="es-CO" sz="2000" b="1" dirty="0" smtClean="0">
                <a:solidFill>
                  <a:schemeClr val="bg1"/>
                </a:solidFill>
              </a:rPr>
              <a:t>regional Bogotá </a:t>
            </a:r>
            <a:r>
              <a:rPr lang="es-ES" sz="2000" b="1" dirty="0" smtClean="0">
                <a:solidFill>
                  <a:schemeClr val="bg1"/>
                </a:solidFill>
              </a:rPr>
              <a:t>durante </a:t>
            </a:r>
            <a:r>
              <a:rPr lang="es-ES" sz="2000" b="1" dirty="0">
                <a:solidFill>
                  <a:schemeClr val="bg1"/>
                </a:solidFill>
              </a:rPr>
              <a:t>el 2015  </a:t>
            </a:r>
          </a:p>
        </p:txBody>
      </p:sp>
      <p:sp>
        <p:nvSpPr>
          <p:cNvPr id="2" name="1 CuadroTexto"/>
          <p:cNvSpPr txBox="1"/>
          <p:nvPr/>
        </p:nvSpPr>
        <p:spPr>
          <a:xfrm>
            <a:off x="204716" y="1637731"/>
            <a:ext cx="8529851" cy="2646878"/>
          </a:xfrm>
          <a:prstGeom prst="rect">
            <a:avLst/>
          </a:prstGeom>
          <a:noFill/>
        </p:spPr>
        <p:txBody>
          <a:bodyPr wrap="square" rtlCol="0">
            <a:spAutoFit/>
          </a:bodyPr>
          <a:lstStyle/>
          <a:p>
            <a:pPr algn="just"/>
            <a:r>
              <a:rPr lang="es-CO" sz="1600" b="1" u="sng" dirty="0"/>
              <a:t>De la </a:t>
            </a:r>
            <a:r>
              <a:rPr lang="es-CO" sz="1600" b="1" u="sng" dirty="0" smtClean="0"/>
              <a:t>RPC  dela Regional Bogotá </a:t>
            </a:r>
            <a:r>
              <a:rPr lang="es-CO" sz="1600" b="1" dirty="0" smtClean="0"/>
              <a:t>realizada </a:t>
            </a:r>
            <a:r>
              <a:rPr lang="es-CO" sz="1600" b="1" dirty="0"/>
              <a:t>el </a:t>
            </a:r>
            <a:r>
              <a:rPr lang="es-CO" sz="1600" b="1" dirty="0" smtClean="0"/>
              <a:t>10   de noviembre de 2015 </a:t>
            </a:r>
            <a:r>
              <a:rPr lang="es-CO" sz="1600" dirty="0" smtClean="0"/>
              <a:t>los </a:t>
            </a:r>
            <a:r>
              <a:rPr lang="es-CO" sz="1600" dirty="0"/>
              <a:t>siguientes fueron los compromisos adquiridos</a:t>
            </a:r>
            <a:r>
              <a:rPr lang="es-CO" sz="1600" dirty="0" smtClean="0"/>
              <a:t>:</a:t>
            </a:r>
          </a:p>
          <a:p>
            <a:pPr algn="just"/>
            <a:endParaRPr lang="es-CO" sz="1600" dirty="0"/>
          </a:p>
          <a:p>
            <a:pPr algn="just"/>
            <a:endParaRPr lang="es-CO" sz="1600" dirty="0" smtClean="0"/>
          </a:p>
          <a:p>
            <a:pPr marL="285750" lvl="0" indent="-285750">
              <a:spcBef>
                <a:spcPts val="600"/>
              </a:spcBef>
              <a:spcAft>
                <a:spcPts val="600"/>
              </a:spcAft>
              <a:buFont typeface="Arial" panose="020B0604020202020204" pitchFamily="34" charset="0"/>
              <a:buChar char="•"/>
            </a:pPr>
            <a:r>
              <a:rPr lang="es-CO" sz="1600" dirty="0"/>
              <a:t>Orientar a las familias  de hogar gestor acerca del proceso de interdicción.  </a:t>
            </a:r>
          </a:p>
          <a:p>
            <a:pPr marL="285750" lvl="0" indent="-285750">
              <a:spcBef>
                <a:spcPts val="600"/>
              </a:spcBef>
              <a:spcAft>
                <a:spcPts val="600"/>
              </a:spcAft>
              <a:buFont typeface="Arial" panose="020B0604020202020204" pitchFamily="34" charset="0"/>
              <a:buChar char="•"/>
            </a:pPr>
            <a:r>
              <a:rPr lang="es-CO" sz="1600" dirty="0"/>
              <a:t>Manejo adecuado, preciso y claro de la información y estadísticas, para tener en cuenta en la próxima Rendición de Cuentas.</a:t>
            </a:r>
          </a:p>
          <a:p>
            <a:pPr algn="just"/>
            <a:endParaRPr lang="es-CO" sz="1600" dirty="0" smtClean="0"/>
          </a:p>
          <a:p>
            <a:pPr marL="285750" indent="-285750" algn="just">
              <a:buFont typeface="Arial" panose="020B0604020202020204" pitchFamily="34" charset="0"/>
              <a:buChar char="•"/>
            </a:pPr>
            <a:endParaRPr lang="es-CO" dirty="0"/>
          </a:p>
        </p:txBody>
      </p:sp>
    </p:spTree>
    <p:extLst>
      <p:ext uri="{BB962C8B-B14F-4D97-AF65-F5344CB8AC3E}">
        <p14:creationId xmlns:p14="http://schemas.microsoft.com/office/powerpoint/2010/main" val="398438349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p:cNvSpPr/>
          <p:nvPr/>
        </p:nvSpPr>
        <p:spPr>
          <a:xfrm>
            <a:off x="300250" y="1102578"/>
            <a:ext cx="8297839" cy="4832092"/>
          </a:xfrm>
          <a:prstGeom prst="rect">
            <a:avLst/>
          </a:prstGeom>
        </p:spPr>
        <p:txBody>
          <a:bodyPr wrap="square">
            <a:spAutoFit/>
          </a:bodyPr>
          <a:lstStyle/>
          <a:p>
            <a:pPr marL="285750" lvl="0" indent="-285750" algn="just">
              <a:buFont typeface="Arial" panose="020B0604020202020204" pitchFamily="34" charset="0"/>
              <a:buChar char="•"/>
            </a:pPr>
            <a:r>
              <a:rPr lang="es-CO" sz="1400" dirty="0" smtClean="0"/>
              <a:t>Se </a:t>
            </a:r>
            <a:r>
              <a:rPr lang="es-CO" sz="1400" dirty="0"/>
              <a:t>capacitó    a funcionarios  y operadores  en el tema  de mesa pública. </a:t>
            </a:r>
          </a:p>
          <a:p>
            <a:pPr marL="285750" lvl="0" indent="-285750" algn="just">
              <a:buFont typeface="Arial" panose="020B0604020202020204" pitchFamily="34" charset="0"/>
              <a:buChar char="•"/>
            </a:pPr>
            <a:r>
              <a:rPr lang="es-CO" sz="1400" dirty="0" smtClean="0"/>
              <a:t>Se </a:t>
            </a:r>
            <a:r>
              <a:rPr lang="es-CO" sz="1400" dirty="0"/>
              <a:t>informó y explicó   a la ciudadanía la gestión realizada en los Centros Zonales y Regional en pro de la garantía de derechos de los niños, niñas, adolescentes y jóvenes.</a:t>
            </a:r>
          </a:p>
          <a:p>
            <a:pPr marL="285750" lvl="0" indent="-285750" algn="just">
              <a:buFont typeface="Arial" panose="020B0604020202020204" pitchFamily="34" charset="0"/>
              <a:buChar char="•"/>
            </a:pPr>
            <a:r>
              <a:rPr lang="es-CO" sz="1400" dirty="0" smtClean="0"/>
              <a:t>Se </a:t>
            </a:r>
            <a:r>
              <a:rPr lang="es-CO" sz="1400" dirty="0"/>
              <a:t>dio  respuesta a las peticiones e inquietudes de la ciudadanía con respecto a la prestación del servicio.</a:t>
            </a:r>
          </a:p>
          <a:p>
            <a:pPr marL="285750" lvl="0" indent="-285750" algn="just">
              <a:buFont typeface="Arial" panose="020B0604020202020204" pitchFamily="34" charset="0"/>
              <a:buChar char="•"/>
            </a:pPr>
            <a:r>
              <a:rPr lang="es-CO" sz="1400" dirty="0" smtClean="0"/>
              <a:t>Se </a:t>
            </a:r>
            <a:r>
              <a:rPr lang="es-CO" sz="1400" dirty="0"/>
              <a:t>dio a conocer  el portafolio de servicios de los Centros Zonales y la gestión institucional a nivel  cualitativo y cuantitativa . </a:t>
            </a:r>
          </a:p>
          <a:p>
            <a:pPr marL="285750" lvl="0" indent="-285750" algn="just">
              <a:buFont typeface="Arial" panose="020B0604020202020204" pitchFamily="34" charset="0"/>
              <a:buChar char="•"/>
            </a:pPr>
            <a:r>
              <a:rPr lang="es-CO" sz="1400" dirty="0" smtClean="0"/>
              <a:t>Se </a:t>
            </a:r>
            <a:r>
              <a:rPr lang="es-CO" sz="1400" dirty="0"/>
              <a:t>permitió la participación ciudadana y se resaltó  el trabajo del Sistema Nacional de Bienestar Familiar. </a:t>
            </a:r>
          </a:p>
          <a:p>
            <a:pPr marL="285750" lvl="0" indent="-285750" algn="just">
              <a:buFont typeface="Arial" panose="020B0604020202020204" pitchFamily="34" charset="0"/>
              <a:buChar char="•"/>
            </a:pPr>
            <a:r>
              <a:rPr lang="es-CO" sz="1400" dirty="0" smtClean="0"/>
              <a:t>Se </a:t>
            </a:r>
            <a:r>
              <a:rPr lang="es-CO" sz="1400" dirty="0"/>
              <a:t>propició la comunicación en doble vía entre el ICBF, la ciudadanía y  los operadores de los  servicios </a:t>
            </a:r>
          </a:p>
          <a:p>
            <a:pPr marL="285750" lvl="0" indent="-285750" algn="just">
              <a:buFont typeface="Arial" panose="020B0604020202020204" pitchFamily="34" charset="0"/>
              <a:buChar char="•"/>
            </a:pPr>
            <a:r>
              <a:rPr lang="es-CO" sz="1400" dirty="0" smtClean="0"/>
              <a:t>En </a:t>
            </a:r>
            <a:r>
              <a:rPr lang="es-CO" sz="1400" dirty="0"/>
              <a:t>algunas MP se implementaron  estrategias Pedagógicas para la cualificación de la entrega de información haciéndola más  digerible para los participantes. </a:t>
            </a:r>
          </a:p>
          <a:p>
            <a:pPr marL="285750" lvl="0" indent="-285750" algn="just">
              <a:buFont typeface="Arial" panose="020B0604020202020204" pitchFamily="34" charset="0"/>
              <a:buChar char="•"/>
            </a:pPr>
            <a:r>
              <a:rPr lang="es-CO" sz="1400" dirty="0" smtClean="0"/>
              <a:t>En </a:t>
            </a:r>
            <a:r>
              <a:rPr lang="es-CO" sz="1400" dirty="0"/>
              <a:t>algunas MP se posibilitó la participación protagónica de niños, niñas y adolescentes en las mesas mediante metodologías pedagógicas  diseñadas para ellos.</a:t>
            </a:r>
          </a:p>
          <a:p>
            <a:pPr marL="285750" lvl="0" indent="-285750" algn="just">
              <a:buFont typeface="Arial" panose="020B0604020202020204" pitchFamily="34" charset="0"/>
              <a:buChar char="•"/>
            </a:pPr>
            <a:r>
              <a:rPr lang="es-CO" sz="1400" dirty="0" smtClean="0"/>
              <a:t>El </a:t>
            </a:r>
            <a:r>
              <a:rPr lang="es-CO" sz="1400" dirty="0"/>
              <a:t>operador  contratado por la Sede Nacional prestó sus servicios de manera oportuna, adecuada y eficaz</a:t>
            </a:r>
          </a:p>
          <a:p>
            <a:pPr marL="285750" lvl="0" indent="-285750" algn="just">
              <a:buFont typeface="Arial" panose="020B0604020202020204" pitchFamily="34" charset="0"/>
              <a:buChar char="•"/>
            </a:pPr>
            <a:r>
              <a:rPr lang="es-CO" sz="1400" dirty="0" smtClean="0"/>
              <a:t>La </a:t>
            </a:r>
            <a:r>
              <a:rPr lang="es-CO" sz="1400" dirty="0"/>
              <a:t>logística respondió a las necesidades de esta meta  y el personal contratado estuvo presto al buen desarrollo de la actividad</a:t>
            </a:r>
          </a:p>
          <a:p>
            <a:pPr marL="285750" lvl="0" indent="-285750" algn="just">
              <a:buFont typeface="Arial" panose="020B0604020202020204" pitchFamily="34" charset="0"/>
              <a:buChar char="•"/>
            </a:pPr>
            <a:r>
              <a:rPr lang="es-CO" sz="1400" dirty="0" smtClean="0"/>
              <a:t>Se </a:t>
            </a:r>
            <a:r>
              <a:rPr lang="es-CO" sz="1400" dirty="0"/>
              <a:t>recibió apoyo por parte de la Sede Nacional  y la Regional Bogotá. </a:t>
            </a:r>
          </a:p>
          <a:p>
            <a:pPr marL="285750" lvl="0" indent="-285750" algn="just">
              <a:buFont typeface="Arial" panose="020B0604020202020204" pitchFamily="34" charset="0"/>
              <a:buChar char="•"/>
            </a:pPr>
            <a:r>
              <a:rPr lang="es-CO" sz="1400" dirty="0" smtClean="0"/>
              <a:t>Se </a:t>
            </a:r>
            <a:r>
              <a:rPr lang="es-CO" sz="1400" dirty="0"/>
              <a:t>creó un grupo en redes sociales con los hogares sustitutos para tener una comunicación más asertiva, </a:t>
            </a:r>
          </a:p>
          <a:p>
            <a:pPr marL="285750" lvl="0" indent="-285750" algn="just">
              <a:buFont typeface="Arial" panose="020B0604020202020204" pitchFamily="34" charset="0"/>
              <a:buChar char="•"/>
            </a:pPr>
            <a:r>
              <a:rPr lang="es-CO" sz="1400" dirty="0" smtClean="0"/>
              <a:t>Se </a:t>
            </a:r>
            <a:r>
              <a:rPr lang="es-CO" sz="1400" dirty="0"/>
              <a:t>dio respuesta a las inquietudes presentadas en las mesas públicas y en la Rendición Pública de Cuentas. </a:t>
            </a:r>
          </a:p>
          <a:p>
            <a:pPr marL="285750" lvl="0" indent="-285750" algn="just">
              <a:buFont typeface="Arial" panose="020B0604020202020204" pitchFamily="34" charset="0"/>
              <a:buChar char="•"/>
            </a:pPr>
            <a:r>
              <a:rPr lang="es-CO" sz="1400" dirty="0" smtClean="0"/>
              <a:t>Se </a:t>
            </a:r>
            <a:r>
              <a:rPr lang="es-CO" sz="1400" dirty="0"/>
              <a:t>realizó un trabajo previo frente al proceso de restablecimiento de derechos, mediante citación  a padres de familia de cada una de las defensorías de familia.  </a:t>
            </a:r>
          </a:p>
          <a:p>
            <a:pPr marL="285750" lvl="0" indent="-285750" algn="just">
              <a:buFont typeface="Arial" panose="020B0604020202020204" pitchFamily="34" charset="0"/>
              <a:buChar char="•"/>
            </a:pPr>
            <a:r>
              <a:rPr lang="es-CO" sz="1400" dirty="0" smtClean="0"/>
              <a:t>Se </a:t>
            </a:r>
            <a:r>
              <a:rPr lang="es-CO" sz="1400" dirty="0"/>
              <a:t>promovieron espacios de diálogo abierto, participativo, garantista (derechos y deberes de los diferentes actores).  </a:t>
            </a:r>
          </a:p>
        </p:txBody>
      </p:sp>
      <p:sp>
        <p:nvSpPr>
          <p:cNvPr id="3" name="2 Rectángulo"/>
          <p:cNvSpPr/>
          <p:nvPr/>
        </p:nvSpPr>
        <p:spPr>
          <a:xfrm>
            <a:off x="715280" y="280472"/>
            <a:ext cx="3288144" cy="369332"/>
          </a:xfrm>
          <a:prstGeom prst="rect">
            <a:avLst/>
          </a:prstGeom>
        </p:spPr>
        <p:txBody>
          <a:bodyPr wrap="none">
            <a:spAutoFit/>
          </a:bodyPr>
          <a:lstStyle/>
          <a:p>
            <a:pPr lvl="0"/>
            <a:r>
              <a:rPr lang="es-CO" b="1" dirty="0" smtClean="0">
                <a:solidFill>
                  <a:schemeClr val="bg1"/>
                </a:solidFill>
              </a:rPr>
              <a:t>Logros de esta </a:t>
            </a:r>
            <a:r>
              <a:rPr lang="es-CO" b="1" dirty="0">
                <a:solidFill>
                  <a:schemeClr val="bg1"/>
                </a:solidFill>
              </a:rPr>
              <a:t> </a:t>
            </a:r>
            <a:r>
              <a:rPr lang="es-CO" b="1" dirty="0" smtClean="0">
                <a:solidFill>
                  <a:schemeClr val="bg1"/>
                </a:solidFill>
              </a:rPr>
              <a:t>Meta   en Bogotá</a:t>
            </a:r>
            <a:endParaRPr lang="es-CO" dirty="0">
              <a:solidFill>
                <a:schemeClr val="bg1"/>
              </a:solidFill>
            </a:endParaRPr>
          </a:p>
        </p:txBody>
      </p:sp>
    </p:spTree>
    <p:extLst>
      <p:ext uri="{BB962C8B-B14F-4D97-AF65-F5344CB8AC3E}">
        <p14:creationId xmlns:p14="http://schemas.microsoft.com/office/powerpoint/2010/main" val="131294585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p:cNvSpPr/>
          <p:nvPr/>
        </p:nvSpPr>
        <p:spPr>
          <a:xfrm>
            <a:off x="559558" y="280472"/>
            <a:ext cx="2047165" cy="369332"/>
          </a:xfrm>
          <a:prstGeom prst="rect">
            <a:avLst/>
          </a:prstGeom>
        </p:spPr>
        <p:txBody>
          <a:bodyPr wrap="square">
            <a:spAutoFit/>
          </a:bodyPr>
          <a:lstStyle/>
          <a:p>
            <a:pPr lvl="0" algn="just"/>
            <a:r>
              <a:rPr lang="es-CO" dirty="0">
                <a:solidFill>
                  <a:schemeClr val="bg1"/>
                </a:solidFill>
              </a:rPr>
              <a:t>  </a:t>
            </a:r>
            <a:r>
              <a:rPr lang="es-CO" b="1" dirty="0" smtClean="0">
                <a:solidFill>
                  <a:schemeClr val="bg1"/>
                </a:solidFill>
              </a:rPr>
              <a:t>Dificultades </a:t>
            </a:r>
            <a:r>
              <a:rPr lang="es-CO" b="1" dirty="0">
                <a:solidFill>
                  <a:schemeClr val="bg1"/>
                </a:solidFill>
              </a:rPr>
              <a:t>: </a:t>
            </a:r>
            <a:endParaRPr lang="es-CO" dirty="0">
              <a:solidFill>
                <a:schemeClr val="bg1"/>
              </a:solidFill>
            </a:endParaRPr>
          </a:p>
        </p:txBody>
      </p:sp>
      <p:sp>
        <p:nvSpPr>
          <p:cNvPr id="3" name="2 Rectángulo"/>
          <p:cNvSpPr/>
          <p:nvPr/>
        </p:nvSpPr>
        <p:spPr>
          <a:xfrm>
            <a:off x="368490" y="1298266"/>
            <a:ext cx="7956644" cy="5078313"/>
          </a:xfrm>
          <a:prstGeom prst="rect">
            <a:avLst/>
          </a:prstGeom>
        </p:spPr>
        <p:txBody>
          <a:bodyPr wrap="square">
            <a:spAutoFit/>
          </a:bodyPr>
          <a:lstStyle/>
          <a:p>
            <a:pPr marL="285750" lvl="0" indent="-285750">
              <a:buFont typeface="Arial" panose="020B0604020202020204" pitchFamily="34" charset="0"/>
              <a:buChar char="•"/>
            </a:pPr>
            <a:r>
              <a:rPr lang="es-CO" dirty="0"/>
              <a:t>No se dio cumplimiento al compromiso de aumentar  el número de agrupados para  la vigencia 2016, debido a que la Sede Nacional no se dio visto bueno. </a:t>
            </a:r>
          </a:p>
          <a:p>
            <a:pPr marL="285750" lvl="0" indent="-285750">
              <a:buFont typeface="Arial" panose="020B0604020202020204" pitchFamily="34" charset="0"/>
              <a:buChar char="•"/>
            </a:pPr>
            <a:r>
              <a:rPr lang="es-CO" dirty="0"/>
              <a:t>Bajo nivel participación de la comunidad en algunas MP </a:t>
            </a:r>
          </a:p>
          <a:p>
            <a:pPr marL="285750" lvl="0" indent="-285750">
              <a:buFont typeface="Arial" panose="020B0604020202020204" pitchFamily="34" charset="0"/>
              <a:buChar char="•"/>
            </a:pPr>
            <a:r>
              <a:rPr lang="es-CO" dirty="0"/>
              <a:t>Se considera que la  Mesa Pública no es un proceso enraizado en la comunidad, es un propósito institucional que depende en su desarrollo de la institucionalidad; la comunidad no participa en su estructuración, esto implica que los diálogos de doble vía se vean cortados y sólo se presenten a modo de pregunta y respuesta para el evento. </a:t>
            </a:r>
            <a:r>
              <a:rPr lang="es-CO" u="sng" dirty="0">
                <a:solidFill>
                  <a:srgbClr val="FF0000"/>
                </a:solidFill>
              </a:rPr>
              <a:t>Aportes</a:t>
            </a:r>
            <a:r>
              <a:rPr lang="es-CO" dirty="0">
                <a:solidFill>
                  <a:srgbClr val="FF0000"/>
                </a:solidFill>
              </a:rPr>
              <a:t>   De esto se trata el proceso de trasparencia, garantizar que estas metodologías sean apropiadas por la comunidad, a partir de dialogo, la información clara y oportuna incentivando la participación en la evaluación de los proceso sociales;  las Mesas públicas no son un fin son un medio, por lo tanto las metodologías y las orientaciones de esta política de rendir cuentas  deben servir de punto de partida, los equipos zonales con su experiencia deben facilitar los procesos de dialogo y participación  de doble vía para que no solo se logre la implementación de la política de rendir cuentas,  si no que se comprometa a la comunidad a ser pare del proceso de implementación de las políticas sociales y la evaluación y cualificación  de las mismas.      </a:t>
            </a:r>
          </a:p>
        </p:txBody>
      </p:sp>
    </p:spTree>
    <p:extLst>
      <p:ext uri="{BB962C8B-B14F-4D97-AF65-F5344CB8AC3E}">
        <p14:creationId xmlns:p14="http://schemas.microsoft.com/office/powerpoint/2010/main" val="388966765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uadroTexto 9"/>
          <p:cNvSpPr txBox="1">
            <a:spLocks noChangeArrowheads="1"/>
          </p:cNvSpPr>
          <p:nvPr/>
        </p:nvSpPr>
        <p:spPr bwMode="auto">
          <a:xfrm>
            <a:off x="163773" y="248726"/>
            <a:ext cx="7072052"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Calibri" panose="020F0502020204030204" pitchFamily="34" charset="0"/>
                <a:ea typeface="MS PGothic" panose="020B0600070205080204" pitchFamily="34" charset="-128"/>
              </a:defRPr>
            </a:lvl1pPr>
            <a:lvl2pPr marL="742950" indent="-285750">
              <a:defRPr sz="2400">
                <a:solidFill>
                  <a:schemeClr val="tx1"/>
                </a:solidFill>
                <a:latin typeface="Calibri" panose="020F0502020204030204" pitchFamily="34" charset="0"/>
                <a:ea typeface="MS PGothic" panose="020B0600070205080204" pitchFamily="34" charset="-128"/>
              </a:defRPr>
            </a:lvl2pPr>
            <a:lvl3pPr marL="1143000" indent="-228600">
              <a:defRPr sz="2400">
                <a:solidFill>
                  <a:schemeClr val="tx1"/>
                </a:solidFill>
                <a:latin typeface="Calibri" panose="020F0502020204030204" pitchFamily="34" charset="0"/>
                <a:ea typeface="MS PGothic" panose="020B0600070205080204" pitchFamily="34" charset="-128"/>
              </a:defRPr>
            </a:lvl3pPr>
            <a:lvl4pPr marL="1600200" indent="-228600">
              <a:defRPr sz="2400">
                <a:solidFill>
                  <a:schemeClr val="tx1"/>
                </a:solidFill>
                <a:latin typeface="Calibri" panose="020F0502020204030204" pitchFamily="34" charset="0"/>
                <a:ea typeface="MS PGothic" panose="020B0600070205080204" pitchFamily="34" charset="-128"/>
              </a:defRPr>
            </a:lvl4pPr>
            <a:lvl5pPr marL="2057400" indent="-228600">
              <a:defRPr sz="24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r>
              <a:rPr lang="es-CO" b="1" dirty="0" smtClean="0">
                <a:solidFill>
                  <a:schemeClr val="bg1"/>
                </a:solidFill>
              </a:rPr>
              <a:t>Proyecciones de la Regional  Bogotá    </a:t>
            </a:r>
            <a:r>
              <a:rPr lang="es-ES" b="1" dirty="0" smtClean="0">
                <a:solidFill>
                  <a:schemeClr val="bg1"/>
                </a:solidFill>
              </a:rPr>
              <a:t>2016  </a:t>
            </a:r>
            <a:endParaRPr lang="es-ES" b="1" dirty="0">
              <a:solidFill>
                <a:schemeClr val="bg1"/>
              </a:solidFill>
            </a:endParaRPr>
          </a:p>
        </p:txBody>
      </p:sp>
      <p:sp>
        <p:nvSpPr>
          <p:cNvPr id="4" name="3 CuadroTexto"/>
          <p:cNvSpPr txBox="1"/>
          <p:nvPr/>
        </p:nvSpPr>
        <p:spPr>
          <a:xfrm>
            <a:off x="341194" y="1678675"/>
            <a:ext cx="8325135" cy="461665"/>
          </a:xfrm>
          <a:prstGeom prst="rect">
            <a:avLst/>
          </a:prstGeom>
          <a:noFill/>
        </p:spPr>
        <p:txBody>
          <a:bodyPr wrap="square" rtlCol="0">
            <a:spAutoFit/>
          </a:bodyPr>
          <a:lstStyle/>
          <a:p>
            <a:pPr algn="just">
              <a:lnSpc>
                <a:spcPct val="150000"/>
              </a:lnSpc>
            </a:pPr>
            <a:r>
              <a:rPr lang="es-CO" sz="1600" dirty="0"/>
              <a:t> </a:t>
            </a:r>
            <a:endParaRPr lang="es-CO" sz="1600" dirty="0" smtClean="0"/>
          </a:p>
        </p:txBody>
      </p:sp>
      <p:sp>
        <p:nvSpPr>
          <p:cNvPr id="2" name="1 CuadroTexto"/>
          <p:cNvSpPr txBox="1"/>
          <p:nvPr/>
        </p:nvSpPr>
        <p:spPr>
          <a:xfrm>
            <a:off x="341194" y="1296537"/>
            <a:ext cx="8325135" cy="5355312"/>
          </a:xfrm>
          <a:prstGeom prst="rect">
            <a:avLst/>
          </a:prstGeom>
          <a:noFill/>
        </p:spPr>
        <p:txBody>
          <a:bodyPr wrap="square" rtlCol="0">
            <a:spAutoFit/>
          </a:bodyPr>
          <a:lstStyle/>
          <a:p>
            <a:pPr marL="285750" lvl="0" indent="-285750" algn="just">
              <a:buFont typeface="Arial" panose="020B0604020202020204" pitchFamily="34" charset="0"/>
              <a:buChar char="•"/>
            </a:pPr>
            <a:r>
              <a:rPr lang="es-CO" dirty="0"/>
              <a:t>Realizar  mesas públicas con los niños,  niñas y adolescentes,  </a:t>
            </a:r>
          </a:p>
          <a:p>
            <a:pPr marL="285750" lvl="0" indent="-285750" algn="just">
              <a:buFont typeface="Arial" panose="020B0604020202020204" pitchFamily="34" charset="0"/>
              <a:buChar char="•"/>
            </a:pPr>
            <a:r>
              <a:rPr lang="es-CO" dirty="0"/>
              <a:t>Presentación y reconocimiento de los casos exitosos  y así  medir el impacto de la intervención interdisciplinaria. </a:t>
            </a:r>
          </a:p>
          <a:p>
            <a:pPr marL="285750" lvl="0" indent="-285750" algn="just">
              <a:buFont typeface="Arial" panose="020B0604020202020204" pitchFamily="34" charset="0"/>
              <a:buChar char="•"/>
            </a:pPr>
            <a:r>
              <a:rPr lang="es-CO" dirty="0"/>
              <a:t>Presentar de forma  pedagógica  y unificada las metas institucionales.</a:t>
            </a:r>
          </a:p>
          <a:p>
            <a:pPr marL="285750" lvl="0" indent="-285750" algn="just">
              <a:buFont typeface="Arial" panose="020B0604020202020204" pitchFamily="34" charset="0"/>
              <a:buChar char="•"/>
            </a:pPr>
            <a:r>
              <a:rPr lang="es-CO" dirty="0"/>
              <a:t>Brindar a los asistentes material de los programas y servicios ICBF presentados de forma didáctica y unificada desde la Sede Nacional.</a:t>
            </a:r>
          </a:p>
          <a:p>
            <a:pPr marL="285750" lvl="0" indent="-285750" algn="just">
              <a:buFont typeface="Arial" panose="020B0604020202020204" pitchFamily="34" charset="0"/>
              <a:buChar char="•"/>
            </a:pPr>
            <a:r>
              <a:rPr lang="es-CO" dirty="0"/>
              <a:t>Elaborar un documento didáctico  acerca de lo que es  una  mesa pública,  para trabajarlo en la fase preparatoria y entregarlo  a los participantes. </a:t>
            </a:r>
            <a:r>
              <a:rPr lang="es-CO" dirty="0">
                <a:solidFill>
                  <a:srgbClr val="FF0000"/>
                </a:solidFill>
              </a:rPr>
              <a:t>Les pido el favor de revisar la cartilla de rendición de cuentas en las que se brinda información que ustedes solicitan, esta cartilla se socializó en el 2014, se la vuelvo a compartir y para ampliar el tema de dialogo se socializó  en el 2015 la cartilla de dialogo, estas herramientas les sirven de apoyo para consolidar el proceso, se la vuelvo a compartir.  </a:t>
            </a:r>
          </a:p>
          <a:p>
            <a:pPr marL="285750" lvl="0" indent="-285750" algn="just">
              <a:buFont typeface="Arial" panose="020B0604020202020204" pitchFamily="34" charset="0"/>
              <a:buChar char="•"/>
            </a:pPr>
            <a:r>
              <a:rPr lang="es-CO" dirty="0"/>
              <a:t>Contar con recursos desde inicio del año para la ejecución de esta meta. </a:t>
            </a:r>
          </a:p>
          <a:p>
            <a:pPr marL="285750" lvl="0" indent="-285750" algn="just">
              <a:buFont typeface="Arial" panose="020B0604020202020204" pitchFamily="34" charset="0"/>
              <a:buChar char="•"/>
            </a:pPr>
            <a:r>
              <a:rPr lang="es-CO" dirty="0"/>
              <a:t>Dar autonomia  a los CZ  para  adquirir materiales y refrigerios a menor costo y asignar  presupuesto para elaboración de ayudas audiovisuales.  </a:t>
            </a:r>
          </a:p>
          <a:p>
            <a:pPr marL="285750" lvl="0" indent="-285750" algn="just">
              <a:buFont typeface="Arial" panose="020B0604020202020204" pitchFamily="34" charset="0"/>
              <a:buChar char="•"/>
            </a:pPr>
            <a:r>
              <a:rPr lang="es-CO" dirty="0"/>
              <a:t>El CZ Bosa  ofrece apoyo técnico para la implementación de las mesas públicas para niños, niñas y adolescentes desde la experiencia en la Localidad</a:t>
            </a:r>
          </a:p>
          <a:p>
            <a:pPr marL="285750" indent="-285750" algn="just">
              <a:buFont typeface="Arial" panose="020B0604020202020204" pitchFamily="34" charset="0"/>
              <a:buChar char="•"/>
            </a:pPr>
            <a:endParaRPr lang="es-CO" dirty="0"/>
          </a:p>
        </p:txBody>
      </p:sp>
    </p:spTree>
    <p:extLst>
      <p:ext uri="{BB962C8B-B14F-4D97-AF65-F5344CB8AC3E}">
        <p14:creationId xmlns:p14="http://schemas.microsoft.com/office/powerpoint/2010/main" val="192916740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CuadroTexto"/>
          <p:cNvSpPr txBox="1"/>
          <p:nvPr/>
        </p:nvSpPr>
        <p:spPr>
          <a:xfrm>
            <a:off x="313898" y="1132764"/>
            <a:ext cx="8488907" cy="6263253"/>
          </a:xfrm>
          <a:prstGeom prst="rect">
            <a:avLst/>
          </a:prstGeom>
          <a:noFill/>
        </p:spPr>
        <p:txBody>
          <a:bodyPr wrap="square" rtlCol="0">
            <a:spAutoFit/>
          </a:bodyPr>
          <a:lstStyle/>
          <a:p>
            <a:pPr marL="285750" indent="-285750" algn="just">
              <a:spcAft>
                <a:spcPts val="600"/>
              </a:spcAft>
              <a:buFont typeface="Arial" panose="020B0604020202020204" pitchFamily="34" charset="0"/>
              <a:buChar char="•"/>
            </a:pPr>
            <a:r>
              <a:rPr lang="es-CO" sz="1200" dirty="0">
                <a:latin typeface="Arial" pitchFamily="34" charset="0"/>
                <a:cs typeface="Arial" pitchFamily="34" charset="0"/>
              </a:rPr>
              <a:t>Mejorar los recursos para esta meta y que lleguen desde el comienzo del año, para garantizar,  los aspectos  logísticos  de esta meta acorde con los criterios definidos y  la contratación con el operador. (Responsabilidad nivel Nacional y Regional)</a:t>
            </a:r>
          </a:p>
          <a:p>
            <a:pPr marL="285750" indent="-285750" algn="just">
              <a:spcAft>
                <a:spcPts val="600"/>
              </a:spcAft>
              <a:buFont typeface="Arial" panose="020B0604020202020204" pitchFamily="34" charset="0"/>
              <a:buChar char="•"/>
            </a:pPr>
            <a:r>
              <a:rPr lang="es-CO" sz="1200" dirty="0">
                <a:latin typeface="Arial" pitchFamily="34" charset="0"/>
                <a:cs typeface="Arial" pitchFamily="34" charset="0"/>
              </a:rPr>
              <a:t>Brindar mayor asistencia tecnica sobre este proceso tanto a nivel Regional como Zonal . (Responsabilidad nivel Nacional y Regional)</a:t>
            </a:r>
          </a:p>
          <a:p>
            <a:pPr marL="285750" indent="-285750" algn="just">
              <a:spcAft>
                <a:spcPts val="600"/>
              </a:spcAft>
              <a:buFont typeface="Arial" panose="020B0604020202020204" pitchFamily="34" charset="0"/>
              <a:buChar char="•"/>
            </a:pPr>
            <a:r>
              <a:rPr lang="es-CO" sz="1200" dirty="0">
                <a:latin typeface="Arial" pitchFamily="34" charset="0"/>
                <a:cs typeface="Arial" pitchFamily="34" charset="0"/>
              </a:rPr>
              <a:t>Garantizar la participación del  referente del nivel regional para que apoye este proceso.  </a:t>
            </a:r>
          </a:p>
          <a:p>
            <a:pPr marL="285750" indent="-285750" algn="just">
              <a:spcAft>
                <a:spcPts val="600"/>
              </a:spcAft>
              <a:buFont typeface="Arial" panose="020B0604020202020204" pitchFamily="34" charset="0"/>
              <a:buChar char="•"/>
            </a:pPr>
            <a:r>
              <a:rPr lang="es-CO" sz="1200" dirty="0">
                <a:latin typeface="Arial" pitchFamily="34" charset="0"/>
                <a:cs typeface="Arial" pitchFamily="34" charset="0"/>
              </a:rPr>
              <a:t>Continuar entregando  información adecuada, actualizada a la comunidad y dando respuesta a sus inquietudes y necesidades. (Responsabilidad nivel Regional y Zonal).</a:t>
            </a:r>
          </a:p>
          <a:p>
            <a:pPr marL="285750" indent="-285750" algn="just">
              <a:spcAft>
                <a:spcPts val="600"/>
              </a:spcAft>
              <a:buFont typeface="Arial" panose="020B0604020202020204" pitchFamily="34" charset="0"/>
              <a:buChar char="•"/>
            </a:pPr>
            <a:r>
              <a:rPr lang="es-CO" sz="1200" dirty="0">
                <a:latin typeface="Arial" pitchFamily="34" charset="0"/>
                <a:cs typeface="Arial" pitchFamily="34" charset="0"/>
              </a:rPr>
              <a:t>Valorar y apoyar  el compromiso  y motivación  para la realización de las mesas programadas  para el año 2015 a los Equipos Zonales. (Responsabilidad nivel Regional y Zonal)</a:t>
            </a:r>
          </a:p>
          <a:p>
            <a:pPr marL="285750" indent="-285750" algn="just">
              <a:spcAft>
                <a:spcPts val="600"/>
              </a:spcAft>
              <a:buFont typeface="Arial" panose="020B0604020202020204" pitchFamily="34" charset="0"/>
              <a:buChar char="•"/>
            </a:pPr>
            <a:r>
              <a:rPr lang="es-CO" sz="1200" dirty="0">
                <a:latin typeface="Arial" pitchFamily="34" charset="0"/>
                <a:cs typeface="Arial" pitchFamily="34" charset="0"/>
              </a:rPr>
              <a:t>Generar propuestas  que permitan el cubrimiento de cobertura en los servicios  ICBF. (Responsabilidad nivel Nacional y Regional)</a:t>
            </a:r>
          </a:p>
          <a:p>
            <a:pPr marL="285750" indent="-285750" algn="just">
              <a:spcAft>
                <a:spcPts val="600"/>
              </a:spcAft>
              <a:buFont typeface="Arial" panose="020B0604020202020204" pitchFamily="34" charset="0"/>
              <a:buChar char="•"/>
            </a:pPr>
            <a:r>
              <a:rPr lang="es-CO" sz="1200" dirty="0">
                <a:latin typeface="Arial" pitchFamily="34" charset="0"/>
                <a:cs typeface="Arial" pitchFamily="34" charset="0"/>
              </a:rPr>
              <a:t>Ajustar lineamientos, previo ejercicio con los referentes  zonales y regionales de cada una de las modalidades. (Responsabilidad nivel Regional,  Zonal,  supervisores de contratos y operadores).</a:t>
            </a:r>
          </a:p>
          <a:p>
            <a:pPr marL="285750" indent="-285750" algn="just">
              <a:spcAft>
                <a:spcPts val="600"/>
              </a:spcAft>
              <a:buFont typeface="Arial" panose="020B0604020202020204" pitchFamily="34" charset="0"/>
              <a:buChar char="•"/>
            </a:pPr>
            <a:r>
              <a:rPr lang="es-CO" sz="1200" dirty="0">
                <a:latin typeface="Arial" pitchFamily="34" charset="0"/>
                <a:cs typeface="Arial" pitchFamily="34" charset="0"/>
              </a:rPr>
              <a:t>Realizar un ejercicio pedagógico y analítico con los operadores y que sea replicado con los padres y madres usuarios,  previo a las mesas públicas y contar con insumos  que den cuenta de una evaluación objetiva y efectiva de los servicios. . (Responsabilidad nivel Regional y Zonal)</a:t>
            </a:r>
          </a:p>
          <a:p>
            <a:pPr marL="285750" indent="-285750" algn="just">
              <a:spcAft>
                <a:spcPts val="600"/>
              </a:spcAft>
              <a:buFont typeface="Arial" panose="020B0604020202020204" pitchFamily="34" charset="0"/>
              <a:buChar char="•"/>
            </a:pPr>
            <a:r>
              <a:rPr lang="es-CO" sz="1200" dirty="0">
                <a:latin typeface="Arial" pitchFamily="34" charset="0"/>
                <a:cs typeface="Arial" pitchFamily="34" charset="0"/>
              </a:rPr>
              <a:t>Tener en cuenta las inquietudes y sugerencias planteadas,  para analizarlas y evaluarlas por parte del área competente,  con el fin de proyectar las metas sociales y financieras del 2015, y de esta manera dar respuesta a las necesidades de los NNA, familias y comunidad. . (Responsabilidad nivel Regional y Nacional )</a:t>
            </a:r>
          </a:p>
          <a:p>
            <a:pPr marL="285750" indent="-285750" algn="just">
              <a:spcAft>
                <a:spcPts val="600"/>
              </a:spcAft>
              <a:buFont typeface="Arial" panose="020B0604020202020204" pitchFamily="34" charset="0"/>
              <a:buChar char="•"/>
            </a:pPr>
            <a:r>
              <a:rPr lang="es-CO" sz="1200" dirty="0">
                <a:latin typeface="Arial" pitchFamily="34" charset="0"/>
                <a:cs typeface="Arial" pitchFamily="34" charset="0"/>
              </a:rPr>
              <a:t>Promover la mayor  participación en estas actividades, por parte de los funcionarios internos y externos para afianzar en redes de interacción interinstitucional. . (Responsabilidad nivel Regional y Zonal)</a:t>
            </a:r>
          </a:p>
          <a:p>
            <a:pPr marL="285750" indent="-285750" algn="just">
              <a:spcAft>
                <a:spcPts val="600"/>
              </a:spcAft>
              <a:buFont typeface="Arial" panose="020B0604020202020204" pitchFamily="34" charset="0"/>
              <a:buChar char="•"/>
            </a:pPr>
            <a:r>
              <a:rPr lang="es-CO" sz="1200" dirty="0">
                <a:latin typeface="Arial" pitchFamily="34" charset="0"/>
                <a:cs typeface="Arial" pitchFamily="34" charset="0"/>
              </a:rPr>
              <a:t>Continuar fortaleciendo acciones intersectoriales que posibiliten la garantía de derechos de los niños, niñas y adolescentes. (Responsabilidad nivel Regional y Zonal).</a:t>
            </a:r>
          </a:p>
          <a:p>
            <a:pPr marL="285750" indent="-285750" algn="just">
              <a:spcAft>
                <a:spcPts val="600"/>
              </a:spcAft>
              <a:buFont typeface="Arial" panose="020B0604020202020204" pitchFamily="34" charset="0"/>
              <a:buChar char="•"/>
            </a:pPr>
            <a:r>
              <a:rPr lang="es-CO" sz="1200" dirty="0">
                <a:latin typeface="Arial" pitchFamily="34" charset="0"/>
                <a:cs typeface="Arial" pitchFamily="34" charset="0"/>
              </a:rPr>
              <a:t>Mantener en cuanto sea posible la programación de la meta definida y concertada en el 2015. (Responsabilidad nivel Regional y Zonal)</a:t>
            </a:r>
          </a:p>
          <a:p>
            <a:pPr marL="285750" indent="-285750" algn="just">
              <a:spcAft>
                <a:spcPts val="600"/>
              </a:spcAft>
              <a:buFont typeface="Arial" panose="020B0604020202020204" pitchFamily="34" charset="0"/>
              <a:buChar char="•"/>
            </a:pPr>
            <a:r>
              <a:rPr lang="es-CO" sz="1200" dirty="0">
                <a:latin typeface="Arial" pitchFamily="34" charset="0"/>
                <a:cs typeface="Arial" pitchFamily="34" charset="0"/>
              </a:rPr>
              <a:t> </a:t>
            </a:r>
          </a:p>
          <a:p>
            <a:pPr algn="just"/>
            <a:endParaRPr lang="es-CO" sz="1200" dirty="0"/>
          </a:p>
        </p:txBody>
      </p:sp>
      <p:sp>
        <p:nvSpPr>
          <p:cNvPr id="3" name="2 CuadroTexto"/>
          <p:cNvSpPr txBox="1"/>
          <p:nvPr/>
        </p:nvSpPr>
        <p:spPr>
          <a:xfrm>
            <a:off x="122830" y="177421"/>
            <a:ext cx="6714698" cy="646331"/>
          </a:xfrm>
          <a:prstGeom prst="rect">
            <a:avLst/>
          </a:prstGeom>
          <a:noFill/>
        </p:spPr>
        <p:txBody>
          <a:bodyPr wrap="square" rtlCol="0">
            <a:spAutoFit/>
          </a:bodyPr>
          <a:lstStyle/>
          <a:p>
            <a:r>
              <a:rPr lang="es-CO" b="1" dirty="0" smtClean="0">
                <a:solidFill>
                  <a:schemeClr val="bg1"/>
                </a:solidFill>
                <a:latin typeface="Arial" pitchFamily="34" charset="0"/>
                <a:cs typeface="Arial" pitchFamily="34" charset="0"/>
              </a:rPr>
              <a:t>Como proyecciones generales  a  la Bogotá le correspondió  para el 2015 enfatizar en los siguientes aspectos : </a:t>
            </a:r>
            <a:endParaRPr lang="es-CO" dirty="0">
              <a:solidFill>
                <a:schemeClr val="bg1"/>
              </a:solidFill>
            </a:endParaRPr>
          </a:p>
        </p:txBody>
      </p:sp>
    </p:spTree>
    <p:extLst>
      <p:ext uri="{BB962C8B-B14F-4D97-AF65-F5344CB8AC3E}">
        <p14:creationId xmlns:p14="http://schemas.microsoft.com/office/powerpoint/2010/main" val="760513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CuadroTexto 8"/>
          <p:cNvSpPr txBox="1">
            <a:spLocks noChangeArrowheads="1"/>
          </p:cNvSpPr>
          <p:nvPr/>
        </p:nvSpPr>
        <p:spPr bwMode="auto">
          <a:xfrm>
            <a:off x="267173" y="4840027"/>
            <a:ext cx="5847023" cy="14330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Calibri" panose="020F0502020204030204" pitchFamily="34" charset="0"/>
                <a:ea typeface="MS PGothic" panose="020B0600070205080204" pitchFamily="34" charset="-128"/>
              </a:defRPr>
            </a:lvl1pPr>
            <a:lvl2pPr marL="742950" indent="-285750">
              <a:defRPr sz="2400">
                <a:solidFill>
                  <a:schemeClr val="tx1"/>
                </a:solidFill>
                <a:latin typeface="Calibri" panose="020F0502020204030204" pitchFamily="34" charset="0"/>
                <a:ea typeface="MS PGothic" panose="020B0600070205080204" pitchFamily="34" charset="-128"/>
              </a:defRPr>
            </a:lvl2pPr>
            <a:lvl3pPr marL="1143000" indent="-228600">
              <a:defRPr sz="2400">
                <a:solidFill>
                  <a:schemeClr val="tx1"/>
                </a:solidFill>
                <a:latin typeface="Calibri" panose="020F0502020204030204" pitchFamily="34" charset="0"/>
                <a:ea typeface="MS PGothic" panose="020B0600070205080204" pitchFamily="34" charset="-128"/>
              </a:defRPr>
            </a:lvl3pPr>
            <a:lvl4pPr marL="1600200" indent="-228600">
              <a:defRPr sz="2400">
                <a:solidFill>
                  <a:schemeClr val="tx1"/>
                </a:solidFill>
                <a:latin typeface="Calibri" panose="020F0502020204030204" pitchFamily="34" charset="0"/>
                <a:ea typeface="MS PGothic" panose="020B0600070205080204" pitchFamily="34" charset="-128"/>
              </a:defRPr>
            </a:lvl4pPr>
            <a:lvl5pPr marL="2057400" indent="-228600">
              <a:defRPr sz="24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pPr algn="ctr">
              <a:lnSpc>
                <a:spcPct val="80000"/>
              </a:lnSpc>
            </a:pPr>
            <a:r>
              <a:rPr lang="es-CO" sz="3600" dirty="0">
                <a:solidFill>
                  <a:srgbClr val="595959"/>
                </a:solidFill>
              </a:rPr>
              <a:t>Compromisos de las </a:t>
            </a:r>
            <a:r>
              <a:rPr lang="es-CO" sz="3600" dirty="0" smtClean="0">
                <a:solidFill>
                  <a:srgbClr val="595959"/>
                </a:solidFill>
              </a:rPr>
              <a:t>MP y RPC  </a:t>
            </a:r>
            <a:r>
              <a:rPr lang="es-CO" sz="3600" dirty="0">
                <a:solidFill>
                  <a:srgbClr val="595959"/>
                </a:solidFill>
              </a:rPr>
              <a:t>por </a:t>
            </a:r>
            <a:r>
              <a:rPr lang="es-CO" sz="3600" dirty="0" smtClean="0">
                <a:solidFill>
                  <a:srgbClr val="595959"/>
                </a:solidFill>
              </a:rPr>
              <a:t>Cada CZ y la RPC   de la Regional Bogotá 2015 </a:t>
            </a:r>
            <a:endParaRPr lang="es-ES" sz="3600" dirty="0">
              <a:solidFill>
                <a:srgbClr val="595959"/>
              </a:solidFill>
            </a:endParaRPr>
          </a:p>
        </p:txBody>
      </p:sp>
    </p:spTree>
    <p:extLst>
      <p:ext uri="{BB962C8B-B14F-4D97-AF65-F5344CB8AC3E}">
        <p14:creationId xmlns:p14="http://schemas.microsoft.com/office/powerpoint/2010/main" val="17315506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CuadroTexto 9"/>
          <p:cNvSpPr txBox="1">
            <a:spLocks noChangeArrowheads="1"/>
          </p:cNvSpPr>
          <p:nvPr/>
        </p:nvSpPr>
        <p:spPr bwMode="auto">
          <a:xfrm>
            <a:off x="0" y="87312"/>
            <a:ext cx="7044756"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Calibri" panose="020F0502020204030204" pitchFamily="34" charset="0"/>
                <a:ea typeface="MS PGothic" panose="020B0600070205080204" pitchFamily="34" charset="-128"/>
              </a:defRPr>
            </a:lvl1pPr>
            <a:lvl2pPr marL="742950" indent="-285750">
              <a:defRPr sz="2400">
                <a:solidFill>
                  <a:schemeClr val="tx1"/>
                </a:solidFill>
                <a:latin typeface="Calibri" panose="020F0502020204030204" pitchFamily="34" charset="0"/>
                <a:ea typeface="MS PGothic" panose="020B0600070205080204" pitchFamily="34" charset="-128"/>
              </a:defRPr>
            </a:lvl2pPr>
            <a:lvl3pPr marL="1143000" indent="-228600">
              <a:defRPr sz="2400">
                <a:solidFill>
                  <a:schemeClr val="tx1"/>
                </a:solidFill>
                <a:latin typeface="Calibri" panose="020F0502020204030204" pitchFamily="34" charset="0"/>
                <a:ea typeface="MS PGothic" panose="020B0600070205080204" pitchFamily="34" charset="-128"/>
              </a:defRPr>
            </a:lvl3pPr>
            <a:lvl4pPr marL="1600200" indent="-228600">
              <a:defRPr sz="2400">
                <a:solidFill>
                  <a:schemeClr val="tx1"/>
                </a:solidFill>
                <a:latin typeface="Calibri" panose="020F0502020204030204" pitchFamily="34" charset="0"/>
                <a:ea typeface="MS PGothic" panose="020B0600070205080204" pitchFamily="34" charset="-128"/>
              </a:defRPr>
            </a:lvl4pPr>
            <a:lvl5pPr marL="2057400" indent="-228600">
              <a:defRPr sz="24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pPr eaLnBrk="1" hangingPunct="1"/>
            <a:r>
              <a:rPr lang="es-ES" b="1" dirty="0" smtClean="0">
                <a:solidFill>
                  <a:schemeClr val="bg1"/>
                </a:solidFill>
              </a:rPr>
              <a:t>Compromisos adquiridos en la </a:t>
            </a:r>
          </a:p>
          <a:p>
            <a:r>
              <a:rPr lang="es-ES" b="1" dirty="0" smtClean="0">
                <a:solidFill>
                  <a:schemeClr val="bg1"/>
                </a:solidFill>
              </a:rPr>
              <a:t>MP </a:t>
            </a:r>
            <a:r>
              <a:rPr lang="es-CO" b="1" dirty="0" smtClean="0">
                <a:solidFill>
                  <a:schemeClr val="bg1"/>
                </a:solidFill>
              </a:rPr>
              <a:t>de la Localidad de Tunjuelito </a:t>
            </a:r>
            <a:r>
              <a:rPr lang="es-ES" b="1" dirty="0" smtClean="0">
                <a:solidFill>
                  <a:schemeClr val="bg1"/>
                </a:solidFill>
              </a:rPr>
              <a:t>durante el 2015  </a:t>
            </a:r>
            <a:endParaRPr lang="es-ES" b="1" dirty="0">
              <a:solidFill>
                <a:schemeClr val="bg1"/>
              </a:solidFill>
            </a:endParaRPr>
          </a:p>
        </p:txBody>
      </p:sp>
      <p:sp>
        <p:nvSpPr>
          <p:cNvPr id="2" name="1 CuadroTexto"/>
          <p:cNvSpPr txBox="1"/>
          <p:nvPr/>
        </p:nvSpPr>
        <p:spPr>
          <a:xfrm>
            <a:off x="191069" y="1054786"/>
            <a:ext cx="8639032" cy="5978560"/>
          </a:xfrm>
          <a:prstGeom prst="rect">
            <a:avLst/>
          </a:prstGeom>
          <a:noFill/>
        </p:spPr>
        <p:txBody>
          <a:bodyPr wrap="square" rtlCol="0">
            <a:spAutoFit/>
          </a:bodyPr>
          <a:lstStyle/>
          <a:p>
            <a:r>
              <a:rPr lang="es-CO" sz="1700" b="1" u="sng" dirty="0" smtClean="0"/>
              <a:t>De la MP  de la localidad de Tunjuelito del CZ Tunjuelito  </a:t>
            </a:r>
            <a:r>
              <a:rPr lang="es-CO" sz="1700" dirty="0" smtClean="0"/>
              <a:t>realizada el 8 de mayo de 2015 se sugirió  </a:t>
            </a:r>
            <a:r>
              <a:rPr lang="es-CO" sz="1700" dirty="0"/>
              <a:t>hacer seguimiento  a  los </a:t>
            </a:r>
            <a:r>
              <a:rPr lang="es-CO" sz="1700" dirty="0" smtClean="0"/>
              <a:t>siguientes compromisos:</a:t>
            </a:r>
          </a:p>
          <a:p>
            <a:endParaRPr lang="es-CO" sz="1700" dirty="0"/>
          </a:p>
          <a:p>
            <a:pPr marL="285750" lvl="0" indent="-285750">
              <a:buFont typeface="Arial" panose="020B0604020202020204" pitchFamily="34" charset="0"/>
              <a:buChar char="•"/>
            </a:pPr>
            <a:r>
              <a:rPr lang="es-CO" sz="1700" dirty="0"/>
              <a:t>Brindar mayor información sobre el proceso de restablecimiento de derechos en los diferentes programas que se realizan en la localidad.</a:t>
            </a:r>
          </a:p>
          <a:p>
            <a:pPr marL="285750" lvl="0" indent="-285750">
              <a:buFont typeface="Arial" panose="020B0604020202020204" pitchFamily="34" charset="0"/>
              <a:buChar char="•"/>
            </a:pPr>
            <a:r>
              <a:rPr lang="es-CO" sz="1700" dirty="0"/>
              <a:t>Buscar más alternativas que promuevan el apadrinamiento en la atención de niños, niñas  y adolescentes de los programas de protección.</a:t>
            </a:r>
          </a:p>
          <a:p>
            <a:pPr marL="285750" lvl="0" indent="-285750">
              <a:buFont typeface="Arial" panose="020B0604020202020204" pitchFamily="34" charset="0"/>
              <a:buChar char="•"/>
            </a:pPr>
            <a:r>
              <a:rPr lang="es-CO" sz="1700" dirty="0"/>
              <a:t>Coordinar con el Nivel Regional y Nacional la posibilidad  de reforzar las defensorías de familia dado al alto volumen de denuncias sobre maltrato, abusos y vulneración de derechos en la localidad. </a:t>
            </a:r>
          </a:p>
          <a:p>
            <a:pPr marL="285750" lvl="0" indent="-285750">
              <a:buFont typeface="Arial" panose="020B0604020202020204" pitchFamily="34" charset="0"/>
              <a:buChar char="•"/>
            </a:pPr>
            <a:r>
              <a:rPr lang="es-CO" sz="1700" dirty="0"/>
              <a:t>Socializar con los equipos de las defensorías , las situaciones presentadas en cada uno de los tres  programas para su atención  y cualificación.</a:t>
            </a:r>
          </a:p>
          <a:p>
            <a:pPr marL="285750" lvl="0" indent="-285750">
              <a:buFont typeface="Arial" panose="020B0604020202020204" pitchFamily="34" charset="0"/>
              <a:buChar char="•"/>
            </a:pPr>
            <a:r>
              <a:rPr lang="es-CO" sz="1700" dirty="0"/>
              <a:t>Verificar que se brinde información sobre el manejo adecuado del presupuesto y las consecuencias del recorte de recurso humano.</a:t>
            </a:r>
          </a:p>
          <a:p>
            <a:pPr marL="285750" lvl="0" indent="-285750">
              <a:buFont typeface="Arial" panose="020B0604020202020204" pitchFamily="34" charset="0"/>
              <a:buChar char="•"/>
            </a:pPr>
            <a:r>
              <a:rPr lang="es-CO" sz="1700" dirty="0"/>
              <a:t>Verificar que se continúe promoviendo y apoyando la consolidación del consejo de niños , niñas y adolescentes en la localidad para promover la participación con incidencia.</a:t>
            </a:r>
          </a:p>
          <a:p>
            <a:pPr marL="285750" lvl="0" indent="-285750">
              <a:buFont typeface="Arial" panose="020B0604020202020204" pitchFamily="34" charset="0"/>
              <a:buChar char="•"/>
            </a:pPr>
            <a:r>
              <a:rPr lang="es-CO" sz="1700" dirty="0"/>
              <a:t>Coordinar con el nivel Distrital, Regional y Nacional para buscar alternativas tendientes a garantizar  que los programas de protección en la localidad  cuenten con nutricionistas y apoyo de transporte.</a:t>
            </a:r>
          </a:p>
          <a:p>
            <a:r>
              <a:rPr lang="es-CO" sz="1700" dirty="0"/>
              <a:t> </a:t>
            </a:r>
          </a:p>
          <a:p>
            <a:pPr marL="285750" indent="-285750">
              <a:lnSpc>
                <a:spcPct val="150000"/>
              </a:lnSpc>
              <a:buFont typeface="Arial" panose="020B0604020202020204" pitchFamily="34" charset="0"/>
              <a:buChar char="•"/>
            </a:pPr>
            <a:endParaRPr lang="es-CO" sz="1700" dirty="0" smtClean="0"/>
          </a:p>
          <a:p>
            <a:endParaRPr lang="es-CO" sz="1700" dirty="0"/>
          </a:p>
        </p:txBody>
      </p:sp>
    </p:spTree>
    <p:extLst>
      <p:ext uri="{BB962C8B-B14F-4D97-AF65-F5344CB8AC3E}">
        <p14:creationId xmlns:p14="http://schemas.microsoft.com/office/powerpoint/2010/main" val="43597948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CuadroTexto 9"/>
          <p:cNvSpPr txBox="1">
            <a:spLocks noChangeArrowheads="1"/>
          </p:cNvSpPr>
          <p:nvPr/>
        </p:nvSpPr>
        <p:spPr bwMode="auto">
          <a:xfrm>
            <a:off x="398463" y="87313"/>
            <a:ext cx="6837362" cy="830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Calibri" panose="020F0502020204030204" pitchFamily="34" charset="0"/>
                <a:ea typeface="MS PGothic" panose="020B0600070205080204" pitchFamily="34" charset="-128"/>
              </a:defRPr>
            </a:lvl1pPr>
            <a:lvl2pPr marL="742950" indent="-285750">
              <a:defRPr sz="2400">
                <a:solidFill>
                  <a:schemeClr val="tx1"/>
                </a:solidFill>
                <a:latin typeface="Calibri" panose="020F0502020204030204" pitchFamily="34" charset="0"/>
                <a:ea typeface="MS PGothic" panose="020B0600070205080204" pitchFamily="34" charset="-128"/>
              </a:defRPr>
            </a:lvl2pPr>
            <a:lvl3pPr marL="1143000" indent="-228600">
              <a:defRPr sz="2400">
                <a:solidFill>
                  <a:schemeClr val="tx1"/>
                </a:solidFill>
                <a:latin typeface="Calibri" panose="020F0502020204030204" pitchFamily="34" charset="0"/>
                <a:ea typeface="MS PGothic" panose="020B0600070205080204" pitchFamily="34" charset="-128"/>
              </a:defRPr>
            </a:lvl3pPr>
            <a:lvl4pPr marL="1600200" indent="-228600">
              <a:defRPr sz="2400">
                <a:solidFill>
                  <a:schemeClr val="tx1"/>
                </a:solidFill>
                <a:latin typeface="Calibri" panose="020F0502020204030204" pitchFamily="34" charset="0"/>
                <a:ea typeface="MS PGothic" panose="020B0600070205080204" pitchFamily="34" charset="-128"/>
              </a:defRPr>
            </a:lvl4pPr>
            <a:lvl5pPr marL="2057400" indent="-228600">
              <a:defRPr sz="24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r>
              <a:rPr lang="es-ES" b="1" dirty="0">
                <a:solidFill>
                  <a:schemeClr val="bg1"/>
                </a:solidFill>
              </a:rPr>
              <a:t>Compromisos adquiridos en </a:t>
            </a:r>
            <a:r>
              <a:rPr lang="es-ES" b="1" dirty="0" smtClean="0">
                <a:solidFill>
                  <a:schemeClr val="bg1"/>
                </a:solidFill>
              </a:rPr>
              <a:t>la  </a:t>
            </a:r>
            <a:endParaRPr lang="es-ES" b="1" dirty="0">
              <a:solidFill>
                <a:schemeClr val="bg1"/>
              </a:solidFill>
            </a:endParaRPr>
          </a:p>
          <a:p>
            <a:r>
              <a:rPr lang="es-ES" b="1" dirty="0" smtClean="0">
                <a:solidFill>
                  <a:schemeClr val="bg1"/>
                </a:solidFill>
              </a:rPr>
              <a:t>MP </a:t>
            </a:r>
            <a:r>
              <a:rPr lang="es-CO" b="1" dirty="0">
                <a:solidFill>
                  <a:schemeClr val="bg1"/>
                </a:solidFill>
              </a:rPr>
              <a:t>de la localidad de Kennedy </a:t>
            </a:r>
            <a:r>
              <a:rPr lang="es-ES" b="1" dirty="0" smtClean="0">
                <a:solidFill>
                  <a:schemeClr val="bg1"/>
                </a:solidFill>
              </a:rPr>
              <a:t>durante </a:t>
            </a:r>
            <a:r>
              <a:rPr lang="es-ES" b="1" dirty="0">
                <a:solidFill>
                  <a:schemeClr val="bg1"/>
                </a:solidFill>
              </a:rPr>
              <a:t>el 2015  </a:t>
            </a:r>
          </a:p>
        </p:txBody>
      </p:sp>
      <p:sp>
        <p:nvSpPr>
          <p:cNvPr id="2" name="1 CuadroTexto"/>
          <p:cNvSpPr txBox="1"/>
          <p:nvPr/>
        </p:nvSpPr>
        <p:spPr>
          <a:xfrm>
            <a:off x="398462" y="1282890"/>
            <a:ext cx="8390695" cy="5124480"/>
          </a:xfrm>
          <a:prstGeom prst="rect">
            <a:avLst/>
          </a:prstGeom>
          <a:noFill/>
        </p:spPr>
        <p:txBody>
          <a:bodyPr wrap="square" rtlCol="0">
            <a:spAutoFit/>
          </a:bodyPr>
          <a:lstStyle/>
          <a:p>
            <a:r>
              <a:rPr lang="es-CO" b="1" u="sng" dirty="0" smtClean="0"/>
              <a:t>De la MP de la localidad de Kennedy  CZ  Kennedy  , </a:t>
            </a:r>
            <a:r>
              <a:rPr lang="es-CO" b="1" dirty="0" smtClean="0"/>
              <a:t>realizada el 16 de julio </a:t>
            </a:r>
            <a:r>
              <a:rPr lang="es-CO" dirty="0" smtClean="0"/>
              <a:t>y revisando </a:t>
            </a:r>
            <a:r>
              <a:rPr lang="es-CO" dirty="0"/>
              <a:t>el acta los siguientes fueron los compromisos adquiridos</a:t>
            </a:r>
            <a:r>
              <a:rPr lang="es-CO" dirty="0" smtClean="0"/>
              <a:t>:</a:t>
            </a:r>
            <a:endParaRPr lang="es-CO" dirty="0"/>
          </a:p>
          <a:p>
            <a:pPr lvl="0"/>
            <a:endParaRPr lang="es-CO" dirty="0" smtClean="0"/>
          </a:p>
          <a:p>
            <a:pPr marL="285750" lvl="0" indent="-285750">
              <a:buFont typeface="Arial" panose="020B0604020202020204" pitchFamily="34" charset="0"/>
              <a:buChar char="•"/>
            </a:pPr>
            <a:r>
              <a:rPr lang="es-CO" sz="1700" dirty="0" smtClean="0"/>
              <a:t>Verificar </a:t>
            </a:r>
            <a:r>
              <a:rPr lang="es-CO" sz="1700" dirty="0"/>
              <a:t>que se socialice a las madres sustitutas las respuestas  a inquietudes que surgen posterior a la mesa publica  acorde al acta.</a:t>
            </a:r>
          </a:p>
          <a:p>
            <a:pPr marL="285750" lvl="0" indent="-285750">
              <a:buFont typeface="Arial" panose="020B0604020202020204" pitchFamily="34" charset="0"/>
              <a:buChar char="•"/>
            </a:pPr>
            <a:r>
              <a:rPr lang="es-CO" sz="1700" dirty="0"/>
              <a:t>Realizar  las valoraciones nutricionales en el CZ Kennedy.</a:t>
            </a:r>
          </a:p>
          <a:p>
            <a:pPr marL="285750" lvl="0" indent="-285750">
              <a:buFont typeface="Arial" panose="020B0604020202020204" pitchFamily="34" charset="0"/>
              <a:buChar char="•"/>
            </a:pPr>
            <a:r>
              <a:rPr lang="es-CO" sz="1700" dirty="0"/>
              <a:t>Verificar que se hagan los respectivos trámites a las Madres Sustitutas,  para garantizar que   hagan el cambio de los bonos en el Only del Barrio Kennedy y no en el  barrio las ferias.</a:t>
            </a:r>
          </a:p>
          <a:p>
            <a:pPr marL="285750" lvl="0" indent="-285750">
              <a:buFont typeface="Arial" panose="020B0604020202020204" pitchFamily="34" charset="0"/>
              <a:buChar char="•"/>
            </a:pPr>
            <a:r>
              <a:rPr lang="es-CO" sz="1700" dirty="0"/>
              <a:t>Aclarar los lineamientos para el ingreso de un niño, niñas al hogar sustituto y garantizar que estos  se beneficien de los recursos sin ningún tipo de restricción. </a:t>
            </a:r>
          </a:p>
          <a:p>
            <a:pPr marL="285750" lvl="0" indent="-285750">
              <a:buFont typeface="Arial" panose="020B0604020202020204" pitchFamily="34" charset="0"/>
              <a:buChar char="•"/>
            </a:pPr>
            <a:r>
              <a:rPr lang="es-CO" sz="1700" dirty="0"/>
              <a:t>Verificar que se legalice el pago de la dotación escolar (tenis, sudadera, delantal y jardinera) de la niña Leidy Liliana Coronel Sanabria, dado que las facturas fueron entregadas y a la fecha no le han devuelto su dinero a la corporación.</a:t>
            </a:r>
          </a:p>
          <a:p>
            <a:pPr marL="285750" lvl="0" indent="-285750">
              <a:buFont typeface="Arial" panose="020B0604020202020204" pitchFamily="34" charset="0"/>
              <a:buChar char="•"/>
            </a:pPr>
            <a:r>
              <a:rPr lang="es-CO" sz="1700" dirty="0"/>
              <a:t>Verificar que los recursos  de las gafas del niño Cristian Variesa se consignen a  la cuenta de ahorros a la Corporación Amor por Colombia. </a:t>
            </a:r>
          </a:p>
          <a:p>
            <a:pPr marL="285750" lvl="0" indent="-285750">
              <a:buFont typeface="Arial" panose="020B0604020202020204" pitchFamily="34" charset="0"/>
              <a:buChar char="•"/>
            </a:pPr>
            <a:r>
              <a:rPr lang="es-CO" sz="1700" dirty="0"/>
              <a:t>Informar oficialmente a quien corresponda  que los niños y niñas que se encuentran en HCB, no tienen derecho a uniformes.  </a:t>
            </a:r>
          </a:p>
          <a:p>
            <a:endParaRPr lang="es-CO" dirty="0"/>
          </a:p>
        </p:txBody>
      </p:sp>
    </p:spTree>
    <p:extLst>
      <p:ext uri="{BB962C8B-B14F-4D97-AF65-F5344CB8AC3E}">
        <p14:creationId xmlns:p14="http://schemas.microsoft.com/office/powerpoint/2010/main" val="23182962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CuadroTexto 9"/>
          <p:cNvSpPr txBox="1">
            <a:spLocks noChangeArrowheads="1"/>
          </p:cNvSpPr>
          <p:nvPr/>
        </p:nvSpPr>
        <p:spPr bwMode="auto">
          <a:xfrm>
            <a:off x="398463" y="87313"/>
            <a:ext cx="6837362" cy="830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Calibri" panose="020F0502020204030204" pitchFamily="34" charset="0"/>
                <a:ea typeface="MS PGothic" panose="020B0600070205080204" pitchFamily="34" charset="-128"/>
              </a:defRPr>
            </a:lvl1pPr>
            <a:lvl2pPr marL="742950" indent="-285750">
              <a:defRPr sz="2400">
                <a:solidFill>
                  <a:schemeClr val="tx1"/>
                </a:solidFill>
                <a:latin typeface="Calibri" panose="020F0502020204030204" pitchFamily="34" charset="0"/>
                <a:ea typeface="MS PGothic" panose="020B0600070205080204" pitchFamily="34" charset="-128"/>
              </a:defRPr>
            </a:lvl2pPr>
            <a:lvl3pPr marL="1143000" indent="-228600">
              <a:defRPr sz="2400">
                <a:solidFill>
                  <a:schemeClr val="tx1"/>
                </a:solidFill>
                <a:latin typeface="Calibri" panose="020F0502020204030204" pitchFamily="34" charset="0"/>
                <a:ea typeface="MS PGothic" panose="020B0600070205080204" pitchFamily="34" charset="-128"/>
              </a:defRPr>
            </a:lvl3pPr>
            <a:lvl4pPr marL="1600200" indent="-228600">
              <a:defRPr sz="2400">
                <a:solidFill>
                  <a:schemeClr val="tx1"/>
                </a:solidFill>
                <a:latin typeface="Calibri" panose="020F0502020204030204" pitchFamily="34" charset="0"/>
                <a:ea typeface="MS PGothic" panose="020B0600070205080204" pitchFamily="34" charset="-128"/>
              </a:defRPr>
            </a:lvl4pPr>
            <a:lvl5pPr marL="2057400" indent="-228600">
              <a:defRPr sz="24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r>
              <a:rPr lang="es-ES" b="1" dirty="0">
                <a:solidFill>
                  <a:schemeClr val="bg1"/>
                </a:solidFill>
              </a:rPr>
              <a:t>Compromisos adquiridos en la  MP  </a:t>
            </a:r>
            <a:endParaRPr lang="es-ES" b="1" dirty="0" smtClean="0">
              <a:solidFill>
                <a:schemeClr val="bg1"/>
              </a:solidFill>
            </a:endParaRPr>
          </a:p>
          <a:p>
            <a:r>
              <a:rPr lang="es-CO" b="1" dirty="0" smtClean="0">
                <a:solidFill>
                  <a:schemeClr val="bg1"/>
                </a:solidFill>
              </a:rPr>
              <a:t>De la localidad de Usme </a:t>
            </a:r>
            <a:r>
              <a:rPr lang="es-ES" b="1" dirty="0" smtClean="0">
                <a:solidFill>
                  <a:schemeClr val="bg1"/>
                </a:solidFill>
              </a:rPr>
              <a:t>durante </a:t>
            </a:r>
            <a:r>
              <a:rPr lang="es-ES" b="1" dirty="0">
                <a:solidFill>
                  <a:schemeClr val="bg1"/>
                </a:solidFill>
              </a:rPr>
              <a:t>el 2015  </a:t>
            </a:r>
          </a:p>
        </p:txBody>
      </p:sp>
      <p:sp>
        <p:nvSpPr>
          <p:cNvPr id="2" name="1 CuadroTexto"/>
          <p:cNvSpPr txBox="1"/>
          <p:nvPr/>
        </p:nvSpPr>
        <p:spPr>
          <a:xfrm>
            <a:off x="245660" y="1323833"/>
            <a:ext cx="8325134" cy="3970318"/>
          </a:xfrm>
          <a:prstGeom prst="rect">
            <a:avLst/>
          </a:prstGeom>
          <a:noFill/>
        </p:spPr>
        <p:txBody>
          <a:bodyPr wrap="square" rtlCol="0">
            <a:spAutoFit/>
          </a:bodyPr>
          <a:lstStyle/>
          <a:p>
            <a:r>
              <a:rPr lang="es-CO" b="1" u="sng" dirty="0"/>
              <a:t>De la MP </a:t>
            </a:r>
            <a:r>
              <a:rPr lang="es-CO" b="1" u="sng" dirty="0" smtClean="0"/>
              <a:t>la localidad de Usme del CZ Usme  ,  </a:t>
            </a:r>
            <a:r>
              <a:rPr lang="es-CO" b="1" dirty="0"/>
              <a:t>realizada el </a:t>
            </a:r>
            <a:r>
              <a:rPr lang="es-CO" b="1" dirty="0" smtClean="0"/>
              <a:t>12 de agosto y revisando el acta  se sugirió:</a:t>
            </a:r>
            <a:endParaRPr lang="es-CO" dirty="0"/>
          </a:p>
          <a:p>
            <a:endParaRPr lang="es-CO" dirty="0" smtClean="0"/>
          </a:p>
          <a:p>
            <a:pPr marL="285750" indent="-285750">
              <a:buFont typeface="Arial" panose="020B0604020202020204" pitchFamily="34" charset="0"/>
              <a:buChar char="•"/>
            </a:pPr>
            <a:r>
              <a:rPr lang="es-CO" dirty="0" smtClean="0"/>
              <a:t>Diligenciar </a:t>
            </a:r>
            <a:r>
              <a:rPr lang="es-CO" dirty="0"/>
              <a:t>el formato de compromisos las preguntas e inquietudes de la comunidad con sus respectivas respuestas, como evidencias para el cumplimiento del indicador. Tal como aparecen en el </a:t>
            </a:r>
            <a:r>
              <a:rPr lang="es-CO" dirty="0" smtClean="0"/>
              <a:t>acta. </a:t>
            </a:r>
          </a:p>
          <a:p>
            <a:endParaRPr lang="es-CO" dirty="0"/>
          </a:p>
          <a:p>
            <a:endParaRPr lang="es-CO" b="1" dirty="0" smtClean="0"/>
          </a:p>
          <a:p>
            <a:endParaRPr lang="es-CO" b="1" dirty="0"/>
          </a:p>
          <a:p>
            <a:endParaRPr lang="es-CO" b="1" dirty="0" smtClean="0"/>
          </a:p>
          <a:p>
            <a:endParaRPr lang="es-CO" b="1" dirty="0"/>
          </a:p>
          <a:p>
            <a:r>
              <a:rPr lang="es-CO" b="1" dirty="0" smtClean="0"/>
              <a:t>Nota</a:t>
            </a:r>
            <a:r>
              <a:rPr lang="es-CO" b="1" dirty="0"/>
              <a:t>: </a:t>
            </a:r>
            <a:r>
              <a:rPr lang="es-CO" b="1" dirty="0">
                <a:solidFill>
                  <a:srgbClr val="FF0000"/>
                </a:solidFill>
              </a:rPr>
              <a:t>pendiente de entrega del formato de compromisos, para verificar cumplimiento de los mismos.</a:t>
            </a:r>
            <a:endParaRPr lang="es-CO" dirty="0">
              <a:solidFill>
                <a:srgbClr val="FF0000"/>
              </a:solidFill>
            </a:endParaRPr>
          </a:p>
          <a:p>
            <a:endParaRPr lang="es-CO" dirty="0"/>
          </a:p>
        </p:txBody>
      </p:sp>
    </p:spTree>
    <p:extLst>
      <p:ext uri="{BB962C8B-B14F-4D97-AF65-F5344CB8AC3E}">
        <p14:creationId xmlns:p14="http://schemas.microsoft.com/office/powerpoint/2010/main" val="154829081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CuadroTexto 9"/>
          <p:cNvSpPr txBox="1">
            <a:spLocks noChangeArrowheads="1"/>
          </p:cNvSpPr>
          <p:nvPr/>
        </p:nvSpPr>
        <p:spPr bwMode="auto">
          <a:xfrm>
            <a:off x="0" y="87313"/>
            <a:ext cx="6837362"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Calibri" panose="020F0502020204030204" pitchFamily="34" charset="0"/>
                <a:ea typeface="MS PGothic" panose="020B0600070205080204" pitchFamily="34" charset="-128"/>
              </a:defRPr>
            </a:lvl1pPr>
            <a:lvl2pPr marL="742950" indent="-285750">
              <a:defRPr sz="2400">
                <a:solidFill>
                  <a:schemeClr val="tx1"/>
                </a:solidFill>
                <a:latin typeface="Calibri" panose="020F0502020204030204" pitchFamily="34" charset="0"/>
                <a:ea typeface="MS PGothic" panose="020B0600070205080204" pitchFamily="34" charset="-128"/>
              </a:defRPr>
            </a:lvl2pPr>
            <a:lvl3pPr marL="1143000" indent="-228600">
              <a:defRPr sz="2400">
                <a:solidFill>
                  <a:schemeClr val="tx1"/>
                </a:solidFill>
                <a:latin typeface="Calibri" panose="020F0502020204030204" pitchFamily="34" charset="0"/>
                <a:ea typeface="MS PGothic" panose="020B0600070205080204" pitchFamily="34" charset="-128"/>
              </a:defRPr>
            </a:lvl3pPr>
            <a:lvl4pPr marL="1600200" indent="-228600">
              <a:defRPr sz="2400">
                <a:solidFill>
                  <a:schemeClr val="tx1"/>
                </a:solidFill>
                <a:latin typeface="Calibri" panose="020F0502020204030204" pitchFamily="34" charset="0"/>
                <a:ea typeface="MS PGothic" panose="020B0600070205080204" pitchFamily="34" charset="-128"/>
              </a:defRPr>
            </a:lvl4pPr>
            <a:lvl5pPr marL="2057400" indent="-228600">
              <a:defRPr sz="24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pPr algn="ctr"/>
            <a:r>
              <a:rPr lang="es-ES" sz="2000" b="1" dirty="0">
                <a:solidFill>
                  <a:schemeClr val="bg1"/>
                </a:solidFill>
              </a:rPr>
              <a:t>Compromisos adquiridos en </a:t>
            </a:r>
            <a:r>
              <a:rPr lang="es-ES" sz="2000" b="1" dirty="0" smtClean="0">
                <a:solidFill>
                  <a:schemeClr val="bg1"/>
                </a:solidFill>
              </a:rPr>
              <a:t>la </a:t>
            </a:r>
            <a:endParaRPr lang="es-ES" sz="2000" b="1" dirty="0">
              <a:solidFill>
                <a:schemeClr val="bg1"/>
              </a:solidFill>
            </a:endParaRPr>
          </a:p>
          <a:p>
            <a:pPr algn="ctr"/>
            <a:r>
              <a:rPr lang="es-ES" sz="2000" b="1" dirty="0">
                <a:solidFill>
                  <a:schemeClr val="bg1"/>
                </a:solidFill>
              </a:rPr>
              <a:t>MP </a:t>
            </a:r>
            <a:r>
              <a:rPr lang="es-ES" sz="2000" b="1" dirty="0" smtClean="0">
                <a:solidFill>
                  <a:schemeClr val="bg1"/>
                </a:solidFill>
              </a:rPr>
              <a:t> </a:t>
            </a:r>
            <a:r>
              <a:rPr lang="es-CO" sz="2000" b="1" dirty="0" smtClean="0">
                <a:solidFill>
                  <a:schemeClr val="bg1"/>
                </a:solidFill>
              </a:rPr>
              <a:t>de </a:t>
            </a:r>
            <a:r>
              <a:rPr lang="es-CO" sz="2000" b="1" dirty="0">
                <a:solidFill>
                  <a:schemeClr val="bg1"/>
                </a:solidFill>
              </a:rPr>
              <a:t>la localidad  </a:t>
            </a:r>
            <a:r>
              <a:rPr lang="es-CO" sz="2000" b="1" dirty="0" smtClean="0">
                <a:solidFill>
                  <a:schemeClr val="bg1"/>
                </a:solidFill>
              </a:rPr>
              <a:t>San Cristóbal </a:t>
            </a:r>
            <a:r>
              <a:rPr lang="es-ES" sz="2000" b="1" dirty="0" smtClean="0">
                <a:solidFill>
                  <a:schemeClr val="bg1"/>
                </a:solidFill>
              </a:rPr>
              <a:t>durante </a:t>
            </a:r>
            <a:r>
              <a:rPr lang="es-ES" sz="2000" b="1" dirty="0">
                <a:solidFill>
                  <a:schemeClr val="bg1"/>
                </a:solidFill>
              </a:rPr>
              <a:t>el 2015  </a:t>
            </a:r>
          </a:p>
        </p:txBody>
      </p:sp>
      <p:sp>
        <p:nvSpPr>
          <p:cNvPr id="2" name="1 CuadroTexto"/>
          <p:cNvSpPr txBox="1"/>
          <p:nvPr/>
        </p:nvSpPr>
        <p:spPr>
          <a:xfrm>
            <a:off x="204716" y="1201002"/>
            <a:ext cx="8529851" cy="3754874"/>
          </a:xfrm>
          <a:prstGeom prst="rect">
            <a:avLst/>
          </a:prstGeom>
          <a:noFill/>
        </p:spPr>
        <p:txBody>
          <a:bodyPr wrap="square" rtlCol="0">
            <a:spAutoFit/>
          </a:bodyPr>
          <a:lstStyle/>
          <a:p>
            <a:pPr algn="just"/>
            <a:r>
              <a:rPr lang="es-CO" sz="1600" b="1" u="sng" dirty="0"/>
              <a:t>De la MP </a:t>
            </a:r>
            <a:r>
              <a:rPr lang="es-CO" sz="1600" b="1" u="sng" dirty="0" smtClean="0"/>
              <a:t>de la Localidad de San Cristóbal   </a:t>
            </a:r>
            <a:r>
              <a:rPr lang="es-CO" sz="1600" b="1" dirty="0"/>
              <a:t>realizada el </a:t>
            </a:r>
            <a:r>
              <a:rPr lang="es-CO" sz="1600" b="1" dirty="0" smtClean="0"/>
              <a:t>28 de agosto  </a:t>
            </a:r>
            <a:r>
              <a:rPr lang="es-CO" sz="1600" dirty="0" smtClean="0"/>
              <a:t>los </a:t>
            </a:r>
            <a:r>
              <a:rPr lang="es-CO" sz="1600" dirty="0"/>
              <a:t>siguientes fueron los compromisos </a:t>
            </a:r>
            <a:r>
              <a:rPr lang="es-CO" sz="1600" dirty="0" smtClean="0"/>
              <a:t>adquiridos y se sugirió diligenciarlos en </a:t>
            </a:r>
            <a:r>
              <a:rPr lang="es-CO" sz="1600" b="1" dirty="0" smtClean="0"/>
              <a:t>el </a:t>
            </a:r>
            <a:r>
              <a:rPr lang="es-CO" sz="1600" b="1" dirty="0"/>
              <a:t>formato de </a:t>
            </a:r>
            <a:r>
              <a:rPr lang="es-CO" sz="1600" b="1" dirty="0" smtClean="0"/>
              <a:t>compromisos: </a:t>
            </a:r>
          </a:p>
          <a:p>
            <a:pPr algn="just"/>
            <a:endParaRPr lang="es-CO" sz="1600" b="1" dirty="0"/>
          </a:p>
          <a:p>
            <a:pPr marL="285750" lvl="0" indent="-285750">
              <a:buFont typeface="Arial" panose="020B0604020202020204" pitchFamily="34" charset="0"/>
              <a:buChar char="•"/>
            </a:pPr>
            <a:r>
              <a:rPr lang="es-CO" sz="1600" dirty="0" smtClean="0"/>
              <a:t>Buscar </a:t>
            </a:r>
            <a:r>
              <a:rPr lang="es-CO" sz="1600" dirty="0"/>
              <a:t>alternativas  para proteger a los niños y niñas mayores de 6 años que quedan solos en los hogares</a:t>
            </a:r>
          </a:p>
          <a:p>
            <a:pPr marL="285750" lvl="0" indent="-285750">
              <a:buFont typeface="Arial" panose="020B0604020202020204" pitchFamily="34" charset="0"/>
              <a:buChar char="•"/>
            </a:pPr>
            <a:r>
              <a:rPr lang="es-CO" sz="1600" dirty="0"/>
              <a:t>Generar acciones para apoyar a los Hogares en Pautas de crianza.</a:t>
            </a:r>
          </a:p>
          <a:p>
            <a:pPr marL="285750" lvl="0" indent="-285750">
              <a:buFont typeface="Arial" panose="020B0604020202020204" pitchFamily="34" charset="0"/>
              <a:buChar char="•"/>
            </a:pPr>
            <a:r>
              <a:rPr lang="es-CO" sz="1600" dirty="0"/>
              <a:t>Resolver  a las madres comunitarias  los temas de HCB para ser agrupados  y todas las inquietudes al respecto.</a:t>
            </a:r>
          </a:p>
          <a:p>
            <a:pPr algn="just"/>
            <a:endParaRPr lang="es-CO" sz="1100" b="1" dirty="0" smtClean="0"/>
          </a:p>
          <a:p>
            <a:pPr algn="just"/>
            <a:endParaRPr lang="es-CO" sz="1100" b="1" dirty="0"/>
          </a:p>
          <a:p>
            <a:pPr algn="just"/>
            <a:endParaRPr lang="es-CO" sz="1100" b="1" dirty="0" smtClean="0"/>
          </a:p>
          <a:p>
            <a:pPr algn="just"/>
            <a:endParaRPr lang="es-CO" sz="1100" b="1" dirty="0"/>
          </a:p>
          <a:p>
            <a:pPr algn="just"/>
            <a:endParaRPr lang="es-CO" sz="1100" b="1" dirty="0" smtClean="0"/>
          </a:p>
          <a:p>
            <a:pPr algn="just"/>
            <a:endParaRPr lang="es-CO" sz="1100" b="1" dirty="0"/>
          </a:p>
          <a:p>
            <a:pPr algn="just"/>
            <a:r>
              <a:rPr lang="es-CO" sz="1400" b="1" dirty="0"/>
              <a:t>Nota: </a:t>
            </a:r>
            <a:r>
              <a:rPr lang="es-CO" sz="1400" b="1" dirty="0">
                <a:solidFill>
                  <a:srgbClr val="FF0000"/>
                </a:solidFill>
              </a:rPr>
              <a:t>pendiente de entrega del formato de compromisos, para verificar cumplimiento de los mismos.</a:t>
            </a:r>
            <a:endParaRPr lang="es-CO" sz="1400" dirty="0">
              <a:solidFill>
                <a:srgbClr val="FF0000"/>
              </a:solidFill>
            </a:endParaRPr>
          </a:p>
          <a:p>
            <a:pPr algn="just"/>
            <a:endParaRPr lang="es-CO" sz="1400" b="1" dirty="0" smtClean="0"/>
          </a:p>
          <a:p>
            <a:pPr marL="285750" indent="-285750" algn="just">
              <a:buFont typeface="Arial" panose="020B0604020202020204" pitchFamily="34" charset="0"/>
              <a:buChar char="•"/>
            </a:pPr>
            <a:endParaRPr lang="es-CO" sz="1600" dirty="0"/>
          </a:p>
        </p:txBody>
      </p:sp>
    </p:spTree>
    <p:extLst>
      <p:ext uri="{BB962C8B-B14F-4D97-AF65-F5344CB8AC3E}">
        <p14:creationId xmlns:p14="http://schemas.microsoft.com/office/powerpoint/2010/main" val="83813153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CuadroTexto 9"/>
          <p:cNvSpPr txBox="1">
            <a:spLocks noChangeArrowheads="1"/>
          </p:cNvSpPr>
          <p:nvPr/>
        </p:nvSpPr>
        <p:spPr bwMode="auto">
          <a:xfrm>
            <a:off x="150125" y="87313"/>
            <a:ext cx="7085700"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Calibri" panose="020F0502020204030204" pitchFamily="34" charset="0"/>
                <a:ea typeface="MS PGothic" panose="020B0600070205080204" pitchFamily="34" charset="-128"/>
              </a:defRPr>
            </a:lvl1pPr>
            <a:lvl2pPr marL="742950" indent="-285750">
              <a:defRPr sz="2400">
                <a:solidFill>
                  <a:schemeClr val="tx1"/>
                </a:solidFill>
                <a:latin typeface="Calibri" panose="020F0502020204030204" pitchFamily="34" charset="0"/>
                <a:ea typeface="MS PGothic" panose="020B0600070205080204" pitchFamily="34" charset="-128"/>
              </a:defRPr>
            </a:lvl2pPr>
            <a:lvl3pPr marL="1143000" indent="-228600">
              <a:defRPr sz="2400">
                <a:solidFill>
                  <a:schemeClr val="tx1"/>
                </a:solidFill>
                <a:latin typeface="Calibri" panose="020F0502020204030204" pitchFamily="34" charset="0"/>
                <a:ea typeface="MS PGothic" panose="020B0600070205080204" pitchFamily="34" charset="-128"/>
              </a:defRPr>
            </a:lvl3pPr>
            <a:lvl4pPr marL="1600200" indent="-228600">
              <a:defRPr sz="2400">
                <a:solidFill>
                  <a:schemeClr val="tx1"/>
                </a:solidFill>
                <a:latin typeface="Calibri" panose="020F0502020204030204" pitchFamily="34" charset="0"/>
                <a:ea typeface="MS PGothic" panose="020B0600070205080204" pitchFamily="34" charset="-128"/>
              </a:defRPr>
            </a:lvl4pPr>
            <a:lvl5pPr marL="2057400" indent="-228600">
              <a:defRPr sz="24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r>
              <a:rPr lang="es-ES" sz="2000" b="1" dirty="0">
                <a:solidFill>
                  <a:schemeClr val="bg1"/>
                </a:solidFill>
              </a:rPr>
              <a:t>Compromisos adquiridos en </a:t>
            </a:r>
            <a:r>
              <a:rPr lang="es-ES" sz="2000" b="1" dirty="0" smtClean="0">
                <a:solidFill>
                  <a:schemeClr val="bg1"/>
                </a:solidFill>
              </a:rPr>
              <a:t>la  MP  </a:t>
            </a:r>
            <a:r>
              <a:rPr lang="es-CO" sz="2000" b="1" dirty="0">
                <a:solidFill>
                  <a:schemeClr val="bg1"/>
                </a:solidFill>
              </a:rPr>
              <a:t>de la localidad  </a:t>
            </a:r>
            <a:r>
              <a:rPr lang="es-CO" sz="2000" b="1" dirty="0" smtClean="0">
                <a:solidFill>
                  <a:schemeClr val="bg1"/>
                </a:solidFill>
              </a:rPr>
              <a:t>de Suba </a:t>
            </a:r>
          </a:p>
          <a:p>
            <a:r>
              <a:rPr lang="es-ES" sz="2000" b="1" dirty="0" smtClean="0">
                <a:solidFill>
                  <a:schemeClr val="bg1"/>
                </a:solidFill>
              </a:rPr>
              <a:t>durante </a:t>
            </a:r>
            <a:r>
              <a:rPr lang="es-ES" sz="2000" b="1" dirty="0">
                <a:solidFill>
                  <a:schemeClr val="bg1"/>
                </a:solidFill>
              </a:rPr>
              <a:t>el 2015  </a:t>
            </a:r>
          </a:p>
        </p:txBody>
      </p:sp>
      <p:sp>
        <p:nvSpPr>
          <p:cNvPr id="2" name="1 Rectángulo"/>
          <p:cNvSpPr/>
          <p:nvPr/>
        </p:nvSpPr>
        <p:spPr>
          <a:xfrm>
            <a:off x="150124" y="1297254"/>
            <a:ext cx="8625385" cy="3277820"/>
          </a:xfrm>
          <a:prstGeom prst="rect">
            <a:avLst/>
          </a:prstGeom>
        </p:spPr>
        <p:txBody>
          <a:bodyPr wrap="square">
            <a:spAutoFit/>
          </a:bodyPr>
          <a:lstStyle/>
          <a:p>
            <a:pPr algn="just">
              <a:lnSpc>
                <a:spcPct val="150000"/>
              </a:lnSpc>
            </a:pPr>
            <a:r>
              <a:rPr lang="es-CO" b="1" u="sng" dirty="0"/>
              <a:t>De la MP </a:t>
            </a:r>
            <a:r>
              <a:rPr lang="es-CO" b="1" u="sng" dirty="0" smtClean="0"/>
              <a:t>de la Localidad de Suba </a:t>
            </a:r>
            <a:r>
              <a:rPr lang="es-CO" b="1" dirty="0" smtClean="0"/>
              <a:t>realizada </a:t>
            </a:r>
            <a:r>
              <a:rPr lang="es-CO" b="1" dirty="0"/>
              <a:t>el </a:t>
            </a:r>
            <a:r>
              <a:rPr lang="es-CO" b="1" dirty="0" smtClean="0"/>
              <a:t>25 </a:t>
            </a:r>
            <a:r>
              <a:rPr lang="es-CO" b="1" dirty="0"/>
              <a:t>de </a:t>
            </a:r>
            <a:r>
              <a:rPr lang="es-CO" b="1" dirty="0" smtClean="0"/>
              <a:t>agosto  </a:t>
            </a:r>
            <a:r>
              <a:rPr lang="es-CO" dirty="0"/>
              <a:t>y revisando el acta los siguientes fueron los compromisos adquiridos</a:t>
            </a:r>
            <a:r>
              <a:rPr lang="es-CO" dirty="0" smtClean="0"/>
              <a:t>:</a:t>
            </a:r>
          </a:p>
          <a:p>
            <a:pPr algn="just">
              <a:lnSpc>
                <a:spcPct val="150000"/>
              </a:lnSpc>
            </a:pPr>
            <a:endParaRPr lang="es-CO" dirty="0"/>
          </a:p>
          <a:p>
            <a:pPr marL="285750" lvl="0" indent="-285750">
              <a:buFont typeface="Arial" panose="020B0604020202020204" pitchFamily="34" charset="0"/>
              <a:buChar char="•"/>
            </a:pPr>
            <a:r>
              <a:rPr lang="es-CO" dirty="0"/>
              <a:t>Avanzar en un convenio para entrega de Bienestarina a los programas del Centro Zonal.</a:t>
            </a:r>
          </a:p>
          <a:p>
            <a:pPr marL="285750" lvl="0" indent="-285750">
              <a:buFont typeface="Arial" panose="020B0604020202020204" pitchFamily="34" charset="0"/>
              <a:buChar char="•"/>
            </a:pPr>
            <a:r>
              <a:rPr lang="es-CO" dirty="0"/>
              <a:t>Coordinar con Compensar para mirar la viabilidad en el aumento de cupos de participación de los Hogares Comunitarios de Bienestar.</a:t>
            </a:r>
          </a:p>
          <a:p>
            <a:pPr marL="285750" lvl="0" indent="-285750">
              <a:buFont typeface="Arial" panose="020B0604020202020204" pitchFamily="34" charset="0"/>
              <a:buChar char="•"/>
            </a:pPr>
            <a:r>
              <a:rPr lang="es-CO" dirty="0"/>
              <a:t>Verificar que se haga  gestión con instituciones para fortalecer el tema de crianza,  derechos , responsabilidades y límites.</a:t>
            </a:r>
          </a:p>
          <a:p>
            <a:endParaRPr lang="es-CO" dirty="0"/>
          </a:p>
          <a:p>
            <a:endParaRPr lang="es-CO" dirty="0"/>
          </a:p>
        </p:txBody>
      </p:sp>
    </p:spTree>
    <p:extLst>
      <p:ext uri="{BB962C8B-B14F-4D97-AF65-F5344CB8AC3E}">
        <p14:creationId xmlns:p14="http://schemas.microsoft.com/office/powerpoint/2010/main" val="1458113734"/>
      </p:ext>
    </p:extLst>
  </p:cSld>
  <p:clrMapOvr>
    <a:masterClrMapping/>
  </p:clrMapOvr>
</p:sld>
</file>

<file path=ppt/theme/theme1.xml><?xml version="1.0" encoding="utf-8"?>
<a:theme xmlns:a="http://schemas.openxmlformats.org/drawingml/2006/main" name="Tema de Office">
  <a:themeElements>
    <a:clrScheme name="Tema de 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Tema de 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Tema de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Diseño personalizado">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324</TotalTime>
  <Words>2020</Words>
  <Application>Microsoft Office PowerPoint</Application>
  <PresentationFormat>Presentación en pantalla (4:3)</PresentationFormat>
  <Paragraphs>237</Paragraphs>
  <Slides>25</Slides>
  <Notes>0</Notes>
  <HiddenSlides>0</HiddenSlides>
  <MMClips>0</MMClips>
  <ScaleCrop>false</ScaleCrop>
  <HeadingPairs>
    <vt:vector size="4" baseType="variant">
      <vt:variant>
        <vt:lpstr>Tema</vt:lpstr>
      </vt:variant>
      <vt:variant>
        <vt:i4>2</vt:i4>
      </vt:variant>
      <vt:variant>
        <vt:lpstr>Títulos de diapositiva</vt:lpstr>
      </vt:variant>
      <vt:variant>
        <vt:i4>25</vt:i4>
      </vt:variant>
    </vt:vector>
  </HeadingPairs>
  <TitlesOfParts>
    <vt:vector size="27" baseType="lpstr">
      <vt:lpstr>Tema de Office</vt:lpstr>
      <vt:lpstr>Diseño personalizado</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Jennifer Rocha Murcia</dc:creator>
  <cp:lastModifiedBy>Luis Angel Mora Fuentes</cp:lastModifiedBy>
  <cp:revision>35</cp:revision>
  <dcterms:created xsi:type="dcterms:W3CDTF">2015-01-29T14:27:26Z</dcterms:created>
  <dcterms:modified xsi:type="dcterms:W3CDTF">2016-01-27T15:21:47Z</dcterms:modified>
</cp:coreProperties>
</file>