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308" r:id="rId4"/>
    <p:sldId id="310" r:id="rId5"/>
    <p:sldId id="278" r:id="rId6"/>
    <p:sldId id="279" r:id="rId7"/>
    <p:sldId id="291" r:id="rId8"/>
    <p:sldId id="287" r:id="rId9"/>
    <p:sldId id="281" r:id="rId10"/>
    <p:sldId id="288" r:id="rId11"/>
    <p:sldId id="294" r:id="rId12"/>
    <p:sldId id="305" r:id="rId13"/>
    <p:sldId id="280" r:id="rId14"/>
    <p:sldId id="301" r:id="rId15"/>
    <p:sldId id="309" r:id="rId16"/>
    <p:sldId id="304" r:id="rId17"/>
    <p:sldId id="297" r:id="rId18"/>
    <p:sldId id="296" r:id="rId19"/>
    <p:sldId id="298" r:id="rId20"/>
    <p:sldId id="293" r:id="rId21"/>
    <p:sldId id="292" r:id="rId22"/>
    <p:sldId id="303" r:id="rId23"/>
    <p:sldId id="299" r:id="rId24"/>
    <p:sldId id="307" r:id="rId25"/>
    <p:sldId id="283" r:id="rId26"/>
    <p:sldId id="311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y Armando Rincon Ortiz" initials="FARO" lastIdx="1" clrIdx="0">
    <p:extLst>
      <p:ext uri="{19B8F6BF-5375-455C-9EA6-DF929625EA0E}">
        <p15:presenceInfo xmlns:p15="http://schemas.microsoft.com/office/powerpoint/2012/main" userId="S-1-5-21-982434693-219372449-2593624604-400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30" autoAdjust="0"/>
  </p:normalViewPr>
  <p:slideViewPr>
    <p:cSldViewPr snapToGrid="0">
      <p:cViewPr varScale="1">
        <p:scale>
          <a:sx n="67" d="100"/>
          <a:sy n="67" d="100"/>
        </p:scale>
        <p:origin x="1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19/08/2016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19/08/2016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19/08/2016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19/08/2016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2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19/08/2016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8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19/08/2016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54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19/08/2016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4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19/08/2016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85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19/08/2016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19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19/08/2016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9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19/08/2016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19/08/2016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19/08/2016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37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19/08/2016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85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19/08/2016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69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A090429-0D83-4463-85C6-E2707A9C65F9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19/08/2016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2FB2118-56A5-4CAE-88C6-9A7FD8C0011C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066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625D73-3716-4813-BF15-580C47CAB263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19/08/2016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34CAF24-9E71-45FD-8867-D43464D5C3DF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625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C267181-D628-4C1C-9482-F41FD4DEC3D5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19/08/2016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C2B70B1-031C-4AC8-B8BF-3FAA8C91379B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9059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D343C5D-015C-4D39-BC71-F92CCC052B07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19/08/2016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8A22F2-A48A-4CE4-885E-49B53FD252F6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827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E8B9461-C8CB-4343-8CEA-949D7718E48C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19/08/2016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A42EF8F-B192-4368-AD2C-507BA71F6394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215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8288AB-990C-4BA3-9F16-A87A3DF6BCD7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19/08/2016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BD28109-56A6-44CF-870E-5847CF24726B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3252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26935C8-2F4A-44DA-9163-B02EE0084630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19/08/2016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CCF84D-265D-4BD2-8000-4C5E6DB59C89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134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19/08/2016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73B0327-FB3E-4518-B3EE-E6EF9BDC2BF7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19/08/2016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73EA05E-4ED3-42D9-91A0-F180C4ADB9E0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416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E16D79-748E-4078-B8D5-2C82298C33AF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19/08/2016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AFCA522-EFC6-46DB-AB48-FBE2B3F8A2C7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769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245A58E-96DB-4884-896F-A1476E1B14C8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19/08/2016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507146A-615B-4FA9-B818-2714D907F9D3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903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BFC6326-6DF4-4039-81B7-A4713E5E70BD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19/08/2016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70978A6-32A6-4DC7-B1D5-BE95F3B781C1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44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19/08/2016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19/08/2016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19/08/2016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19/08/2016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19/08/2016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19/08/2016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38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7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25625"/>
            <a:ext cx="9011798" cy="4351338"/>
          </a:xfrm>
        </p:spPr>
        <p:txBody>
          <a:bodyPr/>
          <a:lstStyle/>
          <a:p>
            <a:pPr marL="0" indent="0" algn="ctr">
              <a:buNone/>
            </a:pPr>
            <a:endParaRPr lang="es-CO" sz="8800" b="1" dirty="0" smtClean="0"/>
          </a:p>
          <a:p>
            <a:pPr marL="0" indent="0" algn="ctr">
              <a:buNone/>
            </a:pPr>
            <a:r>
              <a:rPr lang="es-CO" sz="8800" b="1" dirty="0" smtClean="0"/>
              <a:t>¡BIENVENIDOS!</a:t>
            </a:r>
            <a:endParaRPr lang="es-CO" sz="8800" b="1" dirty="0"/>
          </a:p>
        </p:txBody>
      </p:sp>
    </p:spTree>
    <p:extLst>
      <p:ext uri="{BB962C8B-B14F-4D97-AF65-F5344CB8AC3E}">
        <p14:creationId xmlns:p14="http://schemas.microsoft.com/office/powerpoint/2010/main" val="6003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38518"/>
              </p:ext>
            </p:extLst>
          </p:nvPr>
        </p:nvGraphicFramePr>
        <p:xfrm>
          <a:off x="257175" y="1238251"/>
          <a:ext cx="8610599" cy="5025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8950"/>
                <a:gridCol w="1933575"/>
                <a:gridCol w="594600"/>
                <a:gridCol w="768521"/>
                <a:gridCol w="824467"/>
                <a:gridCol w="1460486"/>
              </a:tblGrid>
              <a:tr h="139420">
                <a:tc gridSpan="6">
                  <a:txBody>
                    <a:bodyPr/>
                    <a:lstStyle/>
                    <a:p>
                      <a:pPr algn="ctr" rtl="0" fontAlgn="t"/>
                      <a:r>
                        <a:rPr lang="es-CO" sz="1600" u="none" strike="noStrike" dirty="0">
                          <a:effectLst/>
                        </a:rPr>
                        <a:t>PROGRAMACION METAS SOCIALES Y FINANCIERAS 2016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20307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7"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u="none" strike="noStrike" dirty="0">
                          <a:effectLst/>
                        </a:rPr>
                        <a:t>DETALLE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u="none" strike="noStrike" dirty="0">
                          <a:effectLst/>
                        </a:rPr>
                        <a:t>SERVICIO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u="none" strike="noStrike">
                          <a:effectLst/>
                        </a:rPr>
                        <a:t>UNIDADES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u="none" strike="noStrike">
                          <a:effectLst/>
                        </a:rPr>
                        <a:t>CUPOS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u="none" strike="noStrike">
                          <a:effectLst/>
                        </a:rPr>
                        <a:t>USUARIOS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u="none" strike="noStrike" dirty="0">
                          <a:effectLst/>
                        </a:rPr>
                        <a:t>META FINANCIERA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 dirty="0">
                          <a:effectLst/>
                        </a:rPr>
                        <a:t>OTRAS FORMAS DE ATENCIÓN (T)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187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187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77,663,486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 dirty="0">
                          <a:effectLst/>
                        </a:rPr>
                        <a:t>OTRAS FORMAS DE ATENCIÓN (T)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 dirty="0">
                          <a:effectLst/>
                        </a:rPr>
                        <a:t>GRADO TRANSICIÓN CON ATENCIÓN INTEGRAL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187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187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77,663,486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94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>
                          <a:effectLst/>
                        </a:rPr>
                        <a:t>APOYO FORMATIVO A LA FAMILIA PARA SER GARANTE DE DERECHOS A NIVEL NACIONAL.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70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210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29,203,440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94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>
                          <a:effectLst/>
                        </a:rPr>
                        <a:t>APOYO FORMATIVO A LA FAMILIA PARA SER GARANTE DE DERECHOS A NIVEL NACIONAL.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70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210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29,203,440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7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>
                          <a:effectLst/>
                        </a:rPr>
                        <a:t>FAMILIAS PARA LA PAZ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70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210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29,203,440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7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>
                          <a:effectLst/>
                        </a:rPr>
                        <a:t>FAMILIAS PARA LA PAZ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>
                          <a:effectLst/>
                        </a:rPr>
                        <a:t>FAMILIAS CON BIENESTAR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70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210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29,203,440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24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 dirty="0">
                          <a:effectLst/>
                        </a:rPr>
                        <a:t>PROTECCIÓN-ACCIONES PARA PRESERVAR Y RESTITUIR EL EJERCICIO INTEGRAL DE LOS DERECHOS DE LA NIÑEZ Y LA FAMILIA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7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18,522,428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24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 dirty="0">
                          <a:effectLst/>
                        </a:rPr>
                        <a:t>PROTECCION -ACCIONES PARA PRESERVAR Y RESTITUIR EL EJERCICIO INTEGRAL DE LOS DERECHOS DE LA NINEZ Y LA FAMILIA.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7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18,522,428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 dirty="0">
                          <a:effectLst/>
                        </a:rPr>
                        <a:t>VICTIMA DE CONFLICTO ARMADO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7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18,522,428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 dirty="0">
                          <a:effectLst/>
                        </a:rPr>
                        <a:t>VICTIMA DE CONFLICTO ARMADO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>
                          <a:effectLst/>
                        </a:rPr>
                        <a:t>HOGAR GESTOR - DESVINCULADOS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4,994,808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8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 dirty="0">
                          <a:effectLst/>
                        </a:rPr>
                        <a:t>VICTIMA DE CONFLICTO ARMADO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>
                          <a:effectLst/>
                        </a:rPr>
                        <a:t>HOGAR GESTOR - DESPLAZAMIENTO FORZADO CON DISCAPACIDAD - AUTO 006 DE 2009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8,543,760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94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 dirty="0">
                          <a:effectLst/>
                        </a:rPr>
                        <a:t>VICTIMA DE CONFLICTO ARMADO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00" u="none" strike="noStrike">
                          <a:effectLst/>
                        </a:rPr>
                        <a:t>HOGAR GESTOR - OTRAS VICTIMAS DE LA VIOLENCIA ARMADA- MINAS, ANTIPERSONA,HUERFANOS AMENAZADOS DE RECLUTAMIENTO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00" u="none" strike="noStrike" dirty="0">
                          <a:effectLst/>
                        </a:rPr>
                        <a:t>4,983,860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7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b="1" u="none" strike="noStrike" dirty="0">
                          <a:effectLst/>
                        </a:rPr>
                        <a:t>Total Municipio TARAZÁ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b="1" u="none" strike="noStrike">
                          <a:effectLst/>
                        </a:rPr>
                        <a:t> 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b="1" u="none" strike="noStrike">
                          <a:effectLst/>
                        </a:rPr>
                        <a:t>73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b="1" u="none" strike="noStrike">
                          <a:effectLst/>
                        </a:rPr>
                        <a:t>2454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b="1" u="none" strike="noStrike">
                          <a:effectLst/>
                        </a:rPr>
                        <a:t>2650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b="1" u="none" strike="noStrike" dirty="0" smtClean="0">
                          <a:effectLst/>
                        </a:rPr>
                        <a:t>        2,327,184,861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2" y="103909"/>
            <a:ext cx="6172200" cy="13503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205925"/>
            <a:ext cx="8585061" cy="222828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09155" y="4862675"/>
            <a:ext cx="7938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73D246"/>
                </a:solidFill>
              </a:rPr>
              <a:t>LOS PROGRAMAS MISIONALES  DESDE CICLOS DE VIDA Y </a:t>
            </a:r>
            <a:r>
              <a:rPr lang="es-CO" sz="2800" b="1" dirty="0" smtClean="0">
                <a:solidFill>
                  <a:srgbClr val="73D246"/>
                </a:solidFill>
              </a:rPr>
              <a:t>NUTRICIÒN</a:t>
            </a:r>
            <a:endParaRPr lang="es-CO" sz="2800" b="1" dirty="0">
              <a:solidFill>
                <a:srgbClr val="73D2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2" y="1201786"/>
            <a:ext cx="8816963" cy="5365269"/>
          </a:xfrm>
          <a:prstGeom prst="rect">
            <a:avLst/>
          </a:prstGeom>
        </p:spPr>
      </p:pic>
      <p:pic>
        <p:nvPicPr>
          <p:cNvPr id="5" name="20 Imagen" descr="cooma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449" y="3287725"/>
            <a:ext cx="488741" cy="452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20 Imagen" descr="cooma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65" y="2351123"/>
            <a:ext cx="360722" cy="334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20 Imagen" descr="cooma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032" y="2005711"/>
            <a:ext cx="442404" cy="409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20 Imagen" descr="cooma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127" y="1806676"/>
            <a:ext cx="303390" cy="280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20 Imagen" descr="cooma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306" y="2193736"/>
            <a:ext cx="303390" cy="280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20 Imagen" descr="cooma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276" y="1371100"/>
            <a:ext cx="303390" cy="280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20 Imagen" descr="cooma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82" y="1139275"/>
            <a:ext cx="250304" cy="23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26 Imagen" descr="Pecas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693308" y="1720805"/>
            <a:ext cx="256039" cy="305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26 Imagen" descr="Pecas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1594386" y="1714074"/>
            <a:ext cx="256039" cy="305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26 Imagen" descr="Pecas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4449081" y="2816719"/>
            <a:ext cx="256039" cy="305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26 Imagen" descr="Pecas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5795968" y="2968987"/>
            <a:ext cx="256039" cy="305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26 Imagen" descr="Pecas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2284962" y="2544169"/>
            <a:ext cx="256039" cy="305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26 Imagen" descr="Pecas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2714724" y="2181249"/>
            <a:ext cx="256039" cy="305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064" y="1873789"/>
            <a:ext cx="472283" cy="774104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9" y="1636167"/>
            <a:ext cx="339017" cy="314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n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82" y="1211653"/>
            <a:ext cx="374645" cy="296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n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6" y="1652093"/>
            <a:ext cx="260174" cy="2460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n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89" y="2722926"/>
            <a:ext cx="260174" cy="24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386" y="929050"/>
            <a:ext cx="292500" cy="326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7452" y="1201786"/>
            <a:ext cx="292500" cy="3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7632" y="1285632"/>
            <a:ext cx="292500" cy="3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5560" y="2047515"/>
            <a:ext cx="292500" cy="326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0196" y="2808372"/>
            <a:ext cx="292500" cy="3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787" y="2421888"/>
            <a:ext cx="292500" cy="3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6290" y="1510629"/>
            <a:ext cx="292500" cy="3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3326" y="3073797"/>
            <a:ext cx="292500" cy="3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163" y="3693126"/>
            <a:ext cx="292500" cy="3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495" y="3134509"/>
            <a:ext cx="292500" cy="3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181" y="2326918"/>
            <a:ext cx="292500" cy="3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251" y="796272"/>
            <a:ext cx="406800" cy="45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26 Imagen" descr="Pecas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27407" y="1245525"/>
            <a:ext cx="327485" cy="305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20 Imagen" descr="cooma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793"/>
            <a:ext cx="442404" cy="409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Imagen 3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" y="2131569"/>
            <a:ext cx="357704" cy="439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7" y="2626053"/>
            <a:ext cx="472283" cy="774104"/>
          </a:xfrm>
          <a:prstGeom prst="rect">
            <a:avLst/>
          </a:prstGeom>
        </p:spPr>
      </p:pic>
      <p:pic>
        <p:nvPicPr>
          <p:cNvPr id="39" name="26 Imagen" descr="Pecas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387802" y="2769232"/>
            <a:ext cx="256039" cy="305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i.istockimg.com/file_thumbview_approve/47354684/6/stock-illustration-47354684-happy-kids-cartoon-sitting-on-rainbo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30" y="1795749"/>
            <a:ext cx="2952521" cy="32059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b="1" dirty="0" smtClean="0"/>
              <a:t>PROGRAMA HOGARES COMUNITARIOS DE BIENESTAR TRADICIONAL</a:t>
            </a:r>
          </a:p>
          <a:p>
            <a:pPr marL="0" indent="0" algn="ctr">
              <a:buNone/>
            </a:pPr>
            <a:endParaRPr lang="es-CO" dirty="0" smtClean="0"/>
          </a:p>
          <a:p>
            <a:pPr algn="just">
              <a:spcAft>
                <a:spcPts val="0"/>
              </a:spcAft>
            </a:pPr>
            <a:r>
              <a:rPr lang="es-CO" dirty="0" smtClean="0"/>
              <a:t>Objetivo: </a:t>
            </a:r>
            <a:r>
              <a:rPr lang="es-ES" dirty="0"/>
              <a:t>Brindar protección </a:t>
            </a:r>
            <a:r>
              <a:rPr lang="es-ES" dirty="0" smtClean="0"/>
              <a:t>y  </a:t>
            </a:r>
            <a:r>
              <a:rPr lang="es-ES" dirty="0"/>
              <a:t>formación </a:t>
            </a:r>
            <a:r>
              <a:rPr lang="es-ES" dirty="0" smtClean="0"/>
              <a:t>a </a:t>
            </a:r>
            <a:r>
              <a:rPr lang="es-ES" dirty="0"/>
              <a:t>niños y niñas de 0-5 años, en </a:t>
            </a:r>
            <a:r>
              <a:rPr lang="es-ES" dirty="0" smtClean="0"/>
              <a:t>un </a:t>
            </a:r>
            <a:r>
              <a:rPr lang="es-ES" dirty="0"/>
              <a:t>entorno casa hogar.</a:t>
            </a:r>
            <a:endParaRPr lang="es-CO" sz="2400" dirty="0"/>
          </a:p>
          <a:p>
            <a:pPr algn="just">
              <a:spcAft>
                <a:spcPts val="0"/>
              </a:spcAft>
            </a:pPr>
            <a:r>
              <a:rPr lang="es-CO" dirty="0" smtClean="0"/>
              <a:t>Acciones:  </a:t>
            </a:r>
            <a:r>
              <a:rPr lang="es-ES" dirty="0"/>
              <a:t>Protección, </a:t>
            </a:r>
            <a:r>
              <a:rPr lang="es-ES" dirty="0" smtClean="0"/>
              <a:t>Buen </a:t>
            </a:r>
            <a:r>
              <a:rPr lang="es-ES" dirty="0"/>
              <a:t>trato, </a:t>
            </a:r>
            <a:r>
              <a:rPr lang="es-ES" dirty="0" smtClean="0"/>
              <a:t>Afecto</a:t>
            </a:r>
            <a:r>
              <a:rPr lang="es-ES" dirty="0"/>
              <a:t>, </a:t>
            </a:r>
            <a:r>
              <a:rPr lang="es-ES" dirty="0" smtClean="0"/>
              <a:t>Alimentación</a:t>
            </a:r>
            <a:r>
              <a:rPr lang="es-ES" dirty="0"/>
              <a:t>. DE 8: A 4:00 </a:t>
            </a:r>
            <a:r>
              <a:rPr lang="es-ES" dirty="0" smtClean="0"/>
              <a:t>P.M.</a:t>
            </a:r>
          </a:p>
          <a:p>
            <a:pPr algn="just">
              <a:spcAft>
                <a:spcPts val="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Responsables:  ICBF y Entidades Administradoras de Servicio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2400" dirty="0" smtClean="0"/>
              <a:t>PROGRAMA HOGARES COMUNITARIOS DE BIENESTAR TRADICIONAL</a:t>
            </a:r>
          </a:p>
          <a:p>
            <a:pPr marL="0" indent="0" algn="ctr">
              <a:buNone/>
            </a:pPr>
            <a:endParaRPr lang="es-CO" dirty="0" smtClean="0"/>
          </a:p>
          <a:p>
            <a:pPr marL="0" lvl="0" indent="0">
              <a:buNone/>
            </a:pPr>
            <a:endParaRPr lang="es-ES" dirty="0" smtClean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 smtClean="0"/>
          </a:p>
          <a:p>
            <a:pPr marL="0" lvl="0" indent="0">
              <a:buNone/>
            </a:pPr>
            <a:endParaRPr lang="es-ES" dirty="0" smtClean="0"/>
          </a:p>
          <a:p>
            <a:pPr marL="0" lvl="0" indent="0">
              <a:buNone/>
            </a:pPr>
            <a:r>
              <a:rPr lang="es-ES" dirty="0" smtClean="0"/>
              <a:t>Operador:  Cooperativa de Madres Comunitarias COOMACO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15431"/>
              </p:ext>
            </p:extLst>
          </p:nvPr>
        </p:nvGraphicFramePr>
        <p:xfrm>
          <a:off x="552894" y="2573081"/>
          <a:ext cx="7791005" cy="2245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0639"/>
                <a:gridCol w="903617"/>
                <a:gridCol w="1057275"/>
                <a:gridCol w="1443775"/>
                <a:gridCol w="1975699"/>
              </a:tblGrid>
              <a:tr h="29416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ATENCION ICBF HCB TRADICIONAL: 348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416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TARAZA: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APORTES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4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RANGO EDAD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HCB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ZONA 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ZONA RURAL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 ICBF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9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 AÑO CON 11 MESES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 ICBF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9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 AÑOS A 5 AÑOS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320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171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149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 ICBF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9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TOTAL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348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 smtClean="0"/>
              <a:t>PROGRAMA HOGARES COMUNITARIOS DE BIENESTAR FAMI</a:t>
            </a:r>
          </a:p>
          <a:p>
            <a:pPr marL="0" indent="0" algn="ctr">
              <a:buNone/>
            </a:pPr>
            <a:endParaRPr lang="es-CO" dirty="0" smtClean="0"/>
          </a:p>
          <a:p>
            <a:pPr>
              <a:spcAft>
                <a:spcPts val="0"/>
              </a:spcAft>
            </a:pPr>
            <a:r>
              <a:rPr lang="es-CO" sz="2400" dirty="0"/>
              <a:t>Objetivo: </a:t>
            </a:r>
            <a:r>
              <a:rPr lang="es-ES" sz="2400" dirty="0"/>
              <a:t>Brindar  protección </a:t>
            </a:r>
            <a:r>
              <a:rPr lang="es-ES" sz="2400" dirty="0" smtClean="0"/>
              <a:t>desde </a:t>
            </a:r>
            <a:r>
              <a:rPr lang="es-ES" sz="2400" dirty="0"/>
              <a:t>la asesoría a </a:t>
            </a:r>
            <a:r>
              <a:rPr lang="es-ES" sz="2400" dirty="0" smtClean="0"/>
              <a:t>madres </a:t>
            </a:r>
            <a:r>
              <a:rPr lang="es-ES" sz="2400" dirty="0"/>
              <a:t>gestantes y </a:t>
            </a:r>
            <a:r>
              <a:rPr lang="es-ES" sz="2400" dirty="0" smtClean="0"/>
              <a:t>lactantes</a:t>
            </a:r>
            <a:r>
              <a:rPr lang="es-ES" sz="2400" dirty="0"/>
              <a:t>,  en materia </a:t>
            </a:r>
            <a:r>
              <a:rPr lang="es-ES" sz="2400" dirty="0" smtClean="0"/>
              <a:t>Nutricional </a:t>
            </a:r>
            <a:r>
              <a:rPr lang="es-ES" sz="2400" dirty="0"/>
              <a:t>y afecto. 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CO" sz="2400" dirty="0" smtClean="0"/>
              <a:t>Acciones</a:t>
            </a:r>
            <a:r>
              <a:rPr lang="es-CO" sz="2400" dirty="0"/>
              <a:t>:  </a:t>
            </a:r>
            <a:r>
              <a:rPr lang="es-ES" sz="2400" dirty="0"/>
              <a:t>Actividades de orientación </a:t>
            </a:r>
            <a:r>
              <a:rPr lang="es-ES" sz="2400" dirty="0" smtClean="0"/>
              <a:t>grupal</a:t>
            </a:r>
            <a:r>
              <a:rPr lang="es-ES" sz="2400" dirty="0"/>
              <a:t>, </a:t>
            </a:r>
            <a:r>
              <a:rPr lang="es-ES" sz="2400" dirty="0" smtClean="0"/>
              <a:t>refrigerios </a:t>
            </a:r>
            <a:r>
              <a:rPr lang="es-ES" sz="2400" dirty="0"/>
              <a:t>incluidos y la </a:t>
            </a:r>
            <a:r>
              <a:rPr lang="es-ES" sz="2400" dirty="0" smtClean="0"/>
              <a:t>Asesoría</a:t>
            </a:r>
            <a:r>
              <a:rPr lang="es-ES" sz="2400" dirty="0"/>
              <a:t>, 3 veces a la semana y 2 </a:t>
            </a:r>
            <a:r>
              <a:rPr lang="es-ES" sz="2400" dirty="0" smtClean="0"/>
              <a:t>visitas</a:t>
            </a:r>
            <a:r>
              <a:rPr lang="es-ES" sz="2400" dirty="0"/>
              <a:t>. Y una entrega de un mercado mensual</a:t>
            </a:r>
            <a:endParaRPr lang="es-CO" sz="2000" dirty="0"/>
          </a:p>
          <a:p>
            <a:pPr algn="just">
              <a:spcAft>
                <a:spcPts val="0"/>
              </a:spcAft>
            </a:pP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ICBF y Entidades Administradoras de Servicio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 smtClean="0"/>
              <a:t>PROGRAMA HOGARES COMUNITARIOS DE BIENESTAR FAMI</a:t>
            </a:r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sz="1050" dirty="0" smtClean="0"/>
              <a:t>CAUCANA:9  - GUAIMARO</a:t>
            </a:r>
            <a:r>
              <a:rPr lang="es-CO" sz="1050" dirty="0"/>
              <a:t>: </a:t>
            </a:r>
            <a:r>
              <a:rPr lang="es-CO" sz="1050" dirty="0" smtClean="0"/>
              <a:t>1 - LA ESPERANZA:1  - PTO </a:t>
            </a:r>
            <a:r>
              <a:rPr lang="es-CO" sz="1050" dirty="0"/>
              <a:t>ANTIQOUIA: </a:t>
            </a:r>
            <a:r>
              <a:rPr lang="es-CO" sz="1600" dirty="0"/>
              <a:t>1</a:t>
            </a:r>
            <a:endParaRPr lang="es-CO" dirty="0"/>
          </a:p>
          <a:p>
            <a:pPr marL="0" lvl="0" indent="0">
              <a:buNone/>
            </a:pPr>
            <a:r>
              <a:rPr lang="es-ES" dirty="0" smtClean="0"/>
              <a:t>Operador:  Cooperativa de Madres Comunitarias COOMACO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24917"/>
              </p:ext>
            </p:extLst>
          </p:nvPr>
        </p:nvGraphicFramePr>
        <p:xfrm>
          <a:off x="628651" y="2881424"/>
          <a:ext cx="8029574" cy="1724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4608"/>
                <a:gridCol w="837292"/>
                <a:gridCol w="1422836"/>
                <a:gridCol w="1362419"/>
                <a:gridCol w="1362419"/>
              </a:tblGrid>
              <a:tr h="41387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ATENCION ICBF  HOGAR FAMI: 10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1387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TARAZA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APORTES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13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RANGO EDAD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FAMI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ZONA 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ZONA RURAL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 ICBF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82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 AÑO CON 11 MESES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56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 ICBF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64545" y="41486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/>
              <a:t>CENTRO DE </a:t>
            </a:r>
            <a:r>
              <a:rPr lang="es-CO" dirty="0" smtClean="0"/>
              <a:t>DESARROLLO </a:t>
            </a:r>
            <a:r>
              <a:rPr lang="es-CO" dirty="0"/>
              <a:t>INFANTIL</a:t>
            </a:r>
          </a:p>
          <a:p>
            <a:pPr marL="0" indent="0" algn="ctr">
              <a:buNone/>
            </a:pPr>
            <a:r>
              <a:rPr lang="es-CO" dirty="0" smtClean="0"/>
              <a:t>MODALIDAD INSTITUCIONAL</a:t>
            </a:r>
          </a:p>
          <a:p>
            <a:r>
              <a:rPr lang="es-CO" dirty="0" smtClean="0"/>
              <a:t>Objetivo</a:t>
            </a:r>
            <a:r>
              <a:rPr lang="es-CO" dirty="0"/>
              <a:t>: </a:t>
            </a:r>
            <a:r>
              <a:rPr lang="es-ES" dirty="0">
                <a:solidFill>
                  <a:schemeClr val="dk1"/>
                </a:solidFill>
              </a:rPr>
              <a:t>Brindar  protección Nutricional, afecto. Y educación inicial a niños y niñas de 2 años hasta los 5 años y 11 meses</a:t>
            </a:r>
            <a:endParaRPr lang="es-CO" dirty="0">
              <a:solidFill>
                <a:schemeClr val="dk1"/>
              </a:solidFill>
            </a:endParaRPr>
          </a:p>
          <a:p>
            <a:r>
              <a:rPr lang="es-CO" dirty="0"/>
              <a:t>Acciones:  </a:t>
            </a:r>
            <a:r>
              <a:rPr lang="es-ES" dirty="0">
                <a:solidFill>
                  <a:schemeClr val="dk1"/>
                </a:solidFill>
              </a:rPr>
              <a:t>Protección, Buen trato, Afecto, Alimentación.  DE 8: A 4:00 P.M</a:t>
            </a:r>
            <a:endParaRPr lang="es-CO" dirty="0">
              <a:solidFill>
                <a:schemeClr val="dk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Responsables:  ICBF y Entidades Administradoras de Servicio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b="1" dirty="0" smtClean="0"/>
              <a:t>CENTROS DE DESARROLLO INFANTIL</a:t>
            </a:r>
          </a:p>
          <a:p>
            <a:endParaRPr lang="es-CO" b="1" dirty="0" smtClean="0"/>
          </a:p>
          <a:p>
            <a:pPr marL="0" indent="0">
              <a:buNone/>
            </a:pPr>
            <a:endParaRPr lang="es-CO" b="1" dirty="0" smtClean="0"/>
          </a:p>
          <a:p>
            <a:pPr marL="0" indent="0">
              <a:buNone/>
            </a:pPr>
            <a:endParaRPr lang="es-CO" b="1" dirty="0"/>
          </a:p>
          <a:p>
            <a:pPr lvl="0"/>
            <a:endParaRPr lang="es-CO" dirty="0" smtClean="0"/>
          </a:p>
          <a:p>
            <a:pPr lvl="0"/>
            <a:endParaRPr lang="es-CO" dirty="0"/>
          </a:p>
          <a:p>
            <a:pPr lvl="0"/>
            <a:endParaRPr lang="es-CO" dirty="0" smtClean="0"/>
          </a:p>
          <a:p>
            <a:pPr marL="0" indent="0">
              <a:buNone/>
            </a:pPr>
            <a:endParaRPr lang="es-CO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03090"/>
              </p:ext>
            </p:extLst>
          </p:nvPr>
        </p:nvGraphicFramePr>
        <p:xfrm>
          <a:off x="311727" y="2436091"/>
          <a:ext cx="7879773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948"/>
                <a:gridCol w="733425"/>
                <a:gridCol w="1459672"/>
                <a:gridCol w="1578654"/>
                <a:gridCol w="1414537"/>
                <a:gridCol w="1414537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MODALIDAD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CUPOS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OPERADOR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NOMBRE CDI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APORTES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INSTITUCIONAL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308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CORPORACIÓN</a:t>
                      </a:r>
                      <a:r>
                        <a:rPr lang="es-CO" sz="1400" baseline="0" dirty="0" smtClean="0"/>
                        <a:t> PECAS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PALMA BONITA (248 cupos)</a:t>
                      </a:r>
                    </a:p>
                    <a:p>
                      <a:r>
                        <a:rPr lang="es-CO" sz="1400" dirty="0" smtClean="0"/>
                        <a:t>LA LUCHA (60 cupos)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Barrio Palmas Abajo </a:t>
                      </a:r>
                    </a:p>
                    <a:p>
                      <a:r>
                        <a:rPr lang="es-CO" sz="1400" dirty="0" smtClean="0"/>
                        <a:t>Barrio La Lucha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100 % ICBF</a:t>
                      </a: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INSTITUCIONAL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200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CORPORACIÓN EDUCATIVA ESPARRO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JUANES (120 cupos)</a:t>
                      </a:r>
                    </a:p>
                    <a:p>
                      <a:endParaRPr lang="es-CO" sz="1400" dirty="0" smtClean="0"/>
                    </a:p>
                    <a:p>
                      <a:r>
                        <a:rPr lang="es-CO" sz="1400" dirty="0" smtClean="0"/>
                        <a:t>MIGUELITOS (80 cupos)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Barrio Nuevo</a:t>
                      </a:r>
                      <a:r>
                        <a:rPr lang="es-CO" sz="1400" baseline="0" dirty="0" smtClean="0"/>
                        <a:t> Milenio</a:t>
                      </a:r>
                    </a:p>
                    <a:p>
                      <a:r>
                        <a:rPr lang="es-CO" sz="1400" baseline="0" dirty="0" smtClean="0"/>
                        <a:t>Barrio El Bosque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100 % ICBF</a:t>
                      </a: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INSTITUCIONAL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150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COOPERATIVA DE MADRES COMUNITARIAS COOMACO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PALMAS (91 cupos)</a:t>
                      </a:r>
                    </a:p>
                    <a:p>
                      <a:endParaRPr lang="es-CO" sz="1400" dirty="0" smtClean="0"/>
                    </a:p>
                    <a:p>
                      <a:r>
                        <a:rPr lang="es-CO" sz="1400" dirty="0" smtClean="0"/>
                        <a:t>EL</a:t>
                      </a:r>
                      <a:r>
                        <a:rPr lang="es-CO" sz="1400" baseline="0" dirty="0" smtClean="0"/>
                        <a:t> DOCE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Barrio Palmas Arriba</a:t>
                      </a:r>
                    </a:p>
                    <a:p>
                      <a:r>
                        <a:rPr lang="es-CO" sz="1400" dirty="0" smtClean="0"/>
                        <a:t>Corregimiento El</a:t>
                      </a:r>
                      <a:r>
                        <a:rPr lang="es-CO" sz="1400" baseline="0" dirty="0" smtClean="0"/>
                        <a:t> 12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100 % ICBF</a:t>
                      </a:r>
                    </a:p>
                    <a:p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1084692" y="1113053"/>
            <a:ext cx="702023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sz="4400" b="1" dirty="0">
                <a:solidFill>
                  <a:schemeClr val="bg1"/>
                </a:solidFill>
              </a:rPr>
              <a:t>MESA PÚBLICA 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CENTRO ZONAL BAJO CAUCA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MUNICIPIO TARAZÁ</a:t>
            </a:r>
          </a:p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Fecha: 26 de Agosto de </a:t>
            </a:r>
            <a:r>
              <a:rPr lang="es-CO" sz="3200" dirty="0">
                <a:solidFill>
                  <a:schemeClr val="bg1"/>
                </a:solidFill>
              </a:rPr>
              <a:t>2016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6"/>
          <p:cNvSpPr txBox="1">
            <a:spLocks/>
          </p:cNvSpPr>
          <p:nvPr/>
        </p:nvSpPr>
        <p:spPr>
          <a:xfrm>
            <a:off x="270164" y="1496291"/>
            <a:ext cx="8317923" cy="4680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dirty="0" smtClean="0"/>
              <a:t>CENTRO DE DESARROLLO INFANTIL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dirty="0" smtClean="0"/>
              <a:t>MODALIDAD FAMILIAR</a:t>
            </a:r>
          </a:p>
          <a:p>
            <a:pPr>
              <a:spcAft>
                <a:spcPts val="0"/>
              </a:spcAft>
            </a:pPr>
            <a:r>
              <a:rPr lang="es-CO" dirty="0" smtClean="0"/>
              <a:t>Objetivo: </a:t>
            </a:r>
            <a:r>
              <a:rPr lang="es-ES" dirty="0"/>
              <a:t>Brindar  protección </a:t>
            </a:r>
            <a:r>
              <a:rPr lang="es-ES" dirty="0" smtClean="0"/>
              <a:t>desde </a:t>
            </a:r>
            <a:r>
              <a:rPr lang="es-ES" dirty="0"/>
              <a:t>la asesoría a </a:t>
            </a:r>
            <a:r>
              <a:rPr lang="es-ES" dirty="0" smtClean="0"/>
              <a:t>madres Gestantes </a:t>
            </a:r>
            <a:r>
              <a:rPr lang="es-ES" dirty="0"/>
              <a:t>y </a:t>
            </a:r>
            <a:r>
              <a:rPr lang="es-ES" dirty="0" smtClean="0"/>
              <a:t>lactantes</a:t>
            </a:r>
            <a:r>
              <a:rPr lang="es-ES" dirty="0"/>
              <a:t>,  en materia </a:t>
            </a:r>
            <a:r>
              <a:rPr lang="es-ES" dirty="0" smtClean="0"/>
              <a:t>Nutricional </a:t>
            </a:r>
            <a:r>
              <a:rPr lang="es-ES" dirty="0"/>
              <a:t>y afecto.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CO" dirty="0" smtClean="0"/>
              <a:t>Acciones:  </a:t>
            </a:r>
            <a:r>
              <a:rPr lang="es-ES" dirty="0"/>
              <a:t>Actividades de orientación grupal, refrigerios incluidos y la Asesoría, 3 veces a la semana y 2 Visitas. Y una entrega de un mercado mensual</a:t>
            </a:r>
            <a:endParaRPr lang="es-CO" sz="2400" dirty="0"/>
          </a:p>
          <a:p>
            <a:pPr algn="just"/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Responsables:  ICBF y Entidades Administradoras de Servicio</a:t>
            </a:r>
            <a:endParaRPr lang="es-CO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b="1" dirty="0"/>
              <a:t>CENTROS DE DESARROLLO INFANTIL</a:t>
            </a:r>
          </a:p>
          <a:p>
            <a:endParaRPr lang="es-CO" b="1" dirty="0" smtClean="0"/>
          </a:p>
          <a:p>
            <a:pPr lvl="0"/>
            <a:endParaRPr lang="es-CO" dirty="0" smtClean="0"/>
          </a:p>
          <a:p>
            <a:pPr lvl="0"/>
            <a:endParaRPr lang="es-CO" dirty="0"/>
          </a:p>
          <a:p>
            <a:pPr lvl="0"/>
            <a:endParaRPr lang="es-CO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79392"/>
              </p:ext>
            </p:extLst>
          </p:nvPr>
        </p:nvGraphicFramePr>
        <p:xfrm>
          <a:off x="311727" y="2436093"/>
          <a:ext cx="8499765" cy="38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107"/>
                <a:gridCol w="911446"/>
                <a:gridCol w="1677395"/>
                <a:gridCol w="2828925"/>
                <a:gridCol w="1343892"/>
              </a:tblGrid>
              <a:tr h="301639">
                <a:tc>
                  <a:txBody>
                    <a:bodyPr/>
                    <a:lstStyle/>
                    <a:p>
                      <a:r>
                        <a:rPr lang="es-CO" dirty="0" smtClean="0"/>
                        <a:t>MODALIDAD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CUPOS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OPERADOR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UNIDAD</a:t>
                      </a:r>
                      <a:r>
                        <a:rPr lang="es-CO" baseline="0" dirty="0" smtClean="0"/>
                        <a:t> DE SERVICIO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APORTES</a:t>
                      </a:r>
                      <a:endParaRPr lang="es-CO" dirty="0"/>
                    </a:p>
                  </a:txBody>
                  <a:tcPr/>
                </a:tc>
              </a:tr>
              <a:tr h="1483059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FAMILIAR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877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CORPORACIÓN</a:t>
                      </a:r>
                      <a:r>
                        <a:rPr lang="es-CO" sz="1600" baseline="0" dirty="0" smtClean="0"/>
                        <a:t> PECAS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San Miguel, Barro Blanco, Vereda San Antonio, San Miguel, Piedras, El </a:t>
                      </a:r>
                      <a:r>
                        <a:rPr lang="es-CO" sz="1600" dirty="0" err="1" smtClean="0"/>
                        <a:t>Guaimaro</a:t>
                      </a:r>
                      <a:r>
                        <a:rPr lang="es-CO" sz="1600" dirty="0" smtClean="0"/>
                        <a:t>, </a:t>
                      </a:r>
                      <a:r>
                        <a:rPr lang="es-CO" sz="1600" dirty="0" err="1" smtClean="0"/>
                        <a:t>Plama</a:t>
                      </a:r>
                      <a:r>
                        <a:rPr lang="es-CO" sz="1600" dirty="0" smtClean="0"/>
                        <a:t> Baja, Kilómetro 12, El </a:t>
                      </a:r>
                      <a:r>
                        <a:rPr lang="es-CO" sz="1600" dirty="0" err="1" smtClean="0"/>
                        <a:t>Embaretao</a:t>
                      </a:r>
                      <a:r>
                        <a:rPr lang="es-CO" sz="1600" dirty="0" smtClean="0"/>
                        <a:t>, Las Acacias, Kilómetro</a:t>
                      </a:r>
                      <a:r>
                        <a:rPr lang="es-CO" sz="1600" baseline="0" dirty="0" smtClean="0"/>
                        <a:t> 3, Kilómetro 8, Villa del lago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100% ICBF</a:t>
                      </a:r>
                      <a:endParaRPr lang="es-CO" sz="1600" dirty="0"/>
                    </a:p>
                  </a:txBody>
                  <a:tcPr/>
                </a:tc>
              </a:tr>
              <a:tr h="170376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FAMILIAR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300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ESE HOSPITAL SAN ANTONIO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Auditorio</a:t>
                      </a:r>
                      <a:r>
                        <a:rPr lang="es-CO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hospital, C.E. Rural </a:t>
                      </a:r>
                      <a:r>
                        <a:rPr lang="es-CO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Tamaco</a:t>
                      </a:r>
                      <a:r>
                        <a:rPr lang="es-CO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Casa Finca Puerto Antioquia, C.E. Rural Rancho Viejo, Local La Caucana 1, IE La Caucana.</a:t>
                      </a:r>
                      <a:endParaRPr lang="es-C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100% ICBF</a:t>
                      </a:r>
                    </a:p>
                    <a:p>
                      <a:endParaRPr lang="es-CO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s-CO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FAMILIAS CON </a:t>
            </a:r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BIENESTAR</a:t>
            </a:r>
          </a:p>
          <a:p>
            <a:pPr>
              <a:spcAft>
                <a:spcPts val="0"/>
              </a:spcAft>
            </a:pPr>
            <a:r>
              <a:rPr lang="es-CO" sz="2400" dirty="0"/>
              <a:t>Objetivo: </a:t>
            </a:r>
            <a:r>
              <a:rPr lang="es-ES" sz="2400" dirty="0"/>
              <a:t>Brindar  protección </a:t>
            </a:r>
            <a:r>
              <a:rPr lang="es-ES" sz="2400" dirty="0" smtClean="0"/>
              <a:t>desde </a:t>
            </a:r>
            <a:r>
              <a:rPr lang="es-ES" sz="2400" dirty="0"/>
              <a:t>la asesoría a </a:t>
            </a:r>
            <a:r>
              <a:rPr lang="es-CO" sz="2400" dirty="0" smtClean="0"/>
              <a:t>Grupos </a:t>
            </a:r>
            <a:r>
              <a:rPr lang="es-CO" sz="2400" dirty="0"/>
              <a:t>de familias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2400" dirty="0" smtClean="0"/>
              <a:t>Acciones</a:t>
            </a:r>
            <a:r>
              <a:rPr lang="es-CO" sz="2400" dirty="0"/>
              <a:t>:  </a:t>
            </a:r>
            <a:r>
              <a:rPr lang="es-ES" sz="2400" dirty="0"/>
              <a:t>Programa institucional dirigido a las familias en situación de vulnerabilidad y pobreza que habitan en las áreas urbanas y rurales del país, encaminado a: 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73D246"/>
              </a:buClr>
            </a:pPr>
            <a:r>
              <a:rPr lang="es-ES" sz="2400" dirty="0"/>
              <a:t>Prevenir la violencia en el contexto familiar 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73D246"/>
              </a:buClr>
            </a:pPr>
            <a:r>
              <a:rPr lang="es-ES" sz="2400" dirty="0"/>
              <a:t>Promover la convivencia pacífica 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73D246"/>
              </a:buClr>
            </a:pPr>
            <a:r>
              <a:rPr lang="es-ES" sz="2400" dirty="0"/>
              <a:t>Atender de forma especializada, a los integrantes de las familias que lo requieran </a:t>
            </a:r>
          </a:p>
          <a:p>
            <a:pPr>
              <a:spcAft>
                <a:spcPts val="0"/>
              </a:spcAft>
            </a:pP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ICBF y Entidades Administradoras de Servicio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496896"/>
              </p:ext>
            </p:extLst>
          </p:nvPr>
        </p:nvGraphicFramePr>
        <p:xfrm>
          <a:off x="311727" y="2436093"/>
          <a:ext cx="8499765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107"/>
                <a:gridCol w="1376412"/>
                <a:gridCol w="1531344"/>
                <a:gridCol w="2510010"/>
                <a:gridCol w="1343892"/>
              </a:tblGrid>
              <a:tr h="301639">
                <a:tc>
                  <a:txBody>
                    <a:bodyPr/>
                    <a:lstStyle/>
                    <a:p>
                      <a:r>
                        <a:rPr lang="es-CO" dirty="0" smtClean="0"/>
                        <a:t>MODALIDAD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CUPOS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OPERADOR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UNIDAD</a:t>
                      </a:r>
                      <a:r>
                        <a:rPr lang="es-CO" baseline="0" dirty="0" smtClean="0"/>
                        <a:t> DE SERVICIO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APORTES</a:t>
                      </a:r>
                      <a:endParaRPr lang="es-CO" dirty="0"/>
                    </a:p>
                  </a:txBody>
                  <a:tcPr/>
                </a:tc>
              </a:tr>
              <a:tr h="1483059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FAMILIAS CON</a:t>
                      </a:r>
                      <a:r>
                        <a:rPr lang="es-CO" sz="1600" baseline="0" dirty="0" smtClean="0"/>
                        <a:t> BIENESTAR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70 FAMILIAS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PRESENCIA COLOMBO SUIZA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Palmas Altas, Palmas Baja, Eduardo Correa, Maria </a:t>
                      </a: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Gaid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Garzon, La Lucha, El Paraíso, </a:t>
                      </a:r>
                    </a:p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Nicolás </a:t>
                      </a:r>
                    </a:p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100% ICBF</a:t>
                      </a:r>
                      <a:endParaRPr lang="es-CO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uadroTexto 8"/>
          <p:cNvSpPr txBox="1">
            <a:spLocks noChangeArrowheads="1"/>
          </p:cNvSpPr>
          <p:nvPr/>
        </p:nvSpPr>
        <p:spPr bwMode="auto">
          <a:xfrm>
            <a:off x="646117" y="5073650"/>
            <a:ext cx="5665788" cy="120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8800" b="1" dirty="0">
                <a:latin typeface="+mn-lt"/>
                <a:ea typeface="+mn-ea"/>
              </a:rPr>
              <a:t>¡</a:t>
            </a:r>
            <a:r>
              <a:rPr lang="es-ES" sz="8800" b="1" dirty="0" smtClean="0">
                <a:latin typeface="+mn-lt"/>
                <a:ea typeface="+mn-ea"/>
              </a:rPr>
              <a:t>GRACIAS!</a:t>
            </a:r>
            <a:endParaRPr lang="es-ES" sz="8800" b="1" dirty="0">
              <a:latin typeface="+mn-lt"/>
              <a:ea typeface="+mn-ea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06" y="228602"/>
            <a:ext cx="6852492" cy="457198"/>
          </a:xfrm>
        </p:spPr>
        <p:txBody>
          <a:bodyPr/>
          <a:lstStyle/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Objetivo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5776" y="1997075"/>
            <a:ext cx="8101012" cy="2460625"/>
          </a:xfrm>
        </p:spPr>
        <p:txBody>
          <a:bodyPr/>
          <a:lstStyle/>
          <a:p>
            <a:pPr marL="0" indent="0" algn="ctr">
              <a:buNone/>
            </a:pPr>
            <a:r>
              <a:rPr lang="es-CO" sz="4400" dirty="0" smtClean="0">
                <a:solidFill>
                  <a:schemeClr val="accent6">
                    <a:lumMod val="75000"/>
                  </a:schemeClr>
                </a:solidFill>
              </a:rPr>
              <a:t>Socializar programas que brinda el INSTITUTO COLOMBIANO BIENESTAR FAMILIAR en el municipio de </a:t>
            </a:r>
            <a:r>
              <a:rPr lang="es-CO" sz="4400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s-CO" sz="4400" dirty="0" err="1" smtClean="0">
                <a:solidFill>
                  <a:schemeClr val="accent6">
                    <a:lumMod val="75000"/>
                  </a:schemeClr>
                </a:solidFill>
              </a:rPr>
              <a:t>arazá</a:t>
            </a:r>
            <a:endParaRPr lang="es-CO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4" y="236537"/>
            <a:ext cx="7886700" cy="463551"/>
          </a:xfrm>
        </p:spPr>
        <p:txBody>
          <a:bodyPr/>
          <a:lstStyle/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Agenda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Himno Nacional – Himno Antioqueño</a:t>
            </a:r>
          </a:p>
          <a:p>
            <a:r>
              <a:rPr lang="es-CO" dirty="0" smtClean="0"/>
              <a:t>Presentación de los participantes</a:t>
            </a:r>
          </a:p>
          <a:p>
            <a:r>
              <a:rPr lang="es-CO" dirty="0" smtClean="0"/>
              <a:t>Presentación Programas </a:t>
            </a:r>
            <a:r>
              <a:rPr lang="es-CO" dirty="0"/>
              <a:t>ICBF Centro Zonal Bajo Cauca en </a:t>
            </a:r>
            <a:r>
              <a:rPr lang="es-CO" dirty="0" smtClean="0"/>
              <a:t>el municipio de Tarazá– Diosa Elena Sierra del Ducca – Coordinadora Centro Zonal</a:t>
            </a:r>
          </a:p>
          <a:p>
            <a:r>
              <a:rPr lang="es-CO" dirty="0" smtClean="0"/>
              <a:t>Presentación Operadores ()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21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4" y="275217"/>
            <a:ext cx="5834495" cy="353436"/>
          </a:xfrm>
        </p:spPr>
        <p:txBody>
          <a:bodyPr/>
          <a:lstStyle/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Misión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6" name="CuadroTexto 8"/>
          <p:cNvSpPr txBox="1">
            <a:spLocks noChangeArrowheads="1"/>
          </p:cNvSpPr>
          <p:nvPr/>
        </p:nvSpPr>
        <p:spPr bwMode="auto">
          <a:xfrm>
            <a:off x="464288" y="2337376"/>
            <a:ext cx="5483188" cy="273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endParaRPr lang="es-CO" sz="1000" dirty="0" smtClean="0"/>
          </a:p>
          <a:p>
            <a:pPr algn="ctr">
              <a:lnSpc>
                <a:spcPct val="85000"/>
              </a:lnSpc>
            </a:pPr>
            <a:r>
              <a:rPr lang="es-CO" sz="3200" dirty="0" smtClean="0"/>
              <a:t>Trabajar </a:t>
            </a:r>
            <a:r>
              <a:rPr lang="es-CO" sz="3200" b="1" dirty="0" smtClean="0">
                <a:latin typeface="Desyrel" panose="02000603050000020003" pitchFamily="2" charset="0"/>
              </a:rPr>
              <a:t>con calidad y transparencia</a:t>
            </a:r>
            <a:r>
              <a:rPr lang="es-CO" sz="3200" b="1" dirty="0" smtClean="0"/>
              <a:t> </a:t>
            </a:r>
            <a:r>
              <a:rPr lang="es-CO" sz="3200" dirty="0" smtClean="0"/>
              <a:t>por el desarrollo y la protección integral de la primera infancia, la niñez, la adolescencia y el bienestar de las familias colombianas</a:t>
            </a:r>
            <a:r>
              <a:rPr lang="es-CO" sz="2000" dirty="0" smtClean="0"/>
              <a:t>.</a:t>
            </a:r>
            <a:endParaRPr lang="es-ES" sz="2000" b="1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59" y="2334620"/>
            <a:ext cx="2783541" cy="46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V</a:t>
            </a:r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isión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0" y="2659305"/>
            <a:ext cx="2698497" cy="4356847"/>
          </a:xfrm>
          <a:prstGeom prst="rect">
            <a:avLst/>
          </a:prstGeom>
        </p:spPr>
      </p:pic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3084267" y="2099274"/>
            <a:ext cx="5670608" cy="302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CO" sz="3200" b="1" dirty="0" smtClean="0">
                <a:latin typeface="Desyrel" panose="02000603050000020003" pitchFamily="2" charset="0"/>
              </a:rPr>
              <a:t>Cambiar </a:t>
            </a:r>
            <a:r>
              <a:rPr lang="es-CO" sz="3200" b="1" dirty="0">
                <a:latin typeface="Desyrel" panose="02000603050000020003" pitchFamily="2" charset="0"/>
              </a:rPr>
              <a:t>el mundo </a:t>
            </a:r>
            <a:r>
              <a:rPr lang="es-CO" sz="3200" dirty="0" smtClean="0"/>
              <a:t>de las nuevas generaciones y sus familias, siendo referente en estándares de calidad y contribuyendo a la construcción de una sociedad en paz, próspera y equitativa. </a:t>
            </a:r>
            <a:endParaRPr lang="es-E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8215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894" y="1389783"/>
            <a:ext cx="8301043" cy="5029200"/>
          </a:xfrm>
        </p:spPr>
        <p:txBody>
          <a:bodyPr/>
          <a:lstStyle/>
          <a:p>
            <a:pPr algn="just"/>
            <a:r>
              <a:rPr lang="es-CO" sz="2000" dirty="0" smtClean="0"/>
              <a:t>Ampliar </a:t>
            </a:r>
            <a:r>
              <a:rPr lang="es-CO" sz="2000" dirty="0"/>
              <a:t>cobertura y mejorar calidad en la atención integral a la primera infancia. </a:t>
            </a:r>
          </a:p>
          <a:p>
            <a:pPr algn="just"/>
            <a:r>
              <a:rPr lang="es-CO" sz="2000" dirty="0"/>
              <a:t>Promover los Derechos de los niños, niñas y adolescentes y prevenir los riesgos o amenazas de vulneración de los mismos. </a:t>
            </a:r>
          </a:p>
          <a:p>
            <a:pPr algn="just"/>
            <a:r>
              <a:rPr lang="es-CO" sz="2000" dirty="0"/>
              <a:t>Fortalecer con las familias y comunidades las capacidades para promover su desarrollo, fortalecer sus vínculos de cuidado mutuo y prevenir la violencia intrafamiliar y de género. </a:t>
            </a:r>
          </a:p>
          <a:p>
            <a:pPr algn="just"/>
            <a:r>
              <a:rPr lang="es-CO" sz="2000" dirty="0"/>
              <a:t>Promover la seguridad alimentaria y nutricional en el desarrollo de la primera infancia, los niños, niñas y adolescente y la familia. </a:t>
            </a:r>
          </a:p>
          <a:p>
            <a:pPr algn="just"/>
            <a:r>
              <a:rPr lang="es-CO" sz="2000" dirty="0"/>
              <a:t>Garantizar la protección integral de los niños, niñas y adolescentes en coordinación con las instancias del Sistema Nacional de Bienestar Familiar. </a:t>
            </a:r>
          </a:p>
          <a:p>
            <a:pPr algn="just"/>
            <a:r>
              <a:rPr lang="es-CO" sz="2000" dirty="0"/>
              <a:t>Lograr una adecuada y eficiente gestión institucional a través de la articulación entre servidores, áreas y niveles territoriales; el apoyo administrativo a los procesos misionales, la apropiación de una cultura de la evaluación y la optimización del uso de los recursos. </a:t>
            </a:r>
            <a:endParaRPr lang="es-CO" sz="2000" dirty="0">
              <a:effectLst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Objetivos Institucionales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468" y="1392381"/>
            <a:ext cx="7777595" cy="478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952005"/>
              </p:ext>
            </p:extLst>
          </p:nvPr>
        </p:nvGraphicFramePr>
        <p:xfrm>
          <a:off x="155775" y="1193800"/>
          <a:ext cx="8692949" cy="4903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56"/>
                <a:gridCol w="134502"/>
                <a:gridCol w="1924869"/>
                <a:gridCol w="2570477"/>
                <a:gridCol w="514096"/>
                <a:gridCol w="188303"/>
                <a:gridCol w="51859"/>
                <a:gridCol w="170369"/>
                <a:gridCol w="780110"/>
                <a:gridCol w="836900"/>
                <a:gridCol w="1482508"/>
              </a:tblGrid>
              <a:tr h="158600">
                <a:tc gridSpan="11">
                  <a:txBody>
                    <a:bodyPr/>
                    <a:lstStyle/>
                    <a:p>
                      <a:pPr algn="ctr" rtl="0" fontAlgn="t"/>
                      <a:r>
                        <a:rPr lang="es-CO" sz="1400" b="1" u="none" strike="noStrike" dirty="0">
                          <a:effectLst/>
                        </a:rPr>
                        <a:t>PROGRAMACION METAS SOCIALES Y FINANCIERAS 2016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8600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 anchor="b"/>
                </a:tc>
              </a:tr>
              <a:tr h="162667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100" u="none" strike="noStrike" dirty="0">
                          <a:effectLst/>
                        </a:rPr>
                        <a:t>Regional: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100" u="none" strike="noStrike" dirty="0">
                          <a:effectLst/>
                        </a:rPr>
                        <a:t>05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gridSpan="6">
                  <a:txBody>
                    <a:bodyPr/>
                    <a:lstStyle/>
                    <a:p>
                      <a:pPr algn="l" rtl="0" fontAlgn="t"/>
                      <a:r>
                        <a:rPr lang="es-CO" sz="1100" u="none" strike="noStrike" dirty="0">
                          <a:effectLst/>
                        </a:rPr>
                        <a:t>ANTIOQUIA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</a:tr>
              <a:tr h="158600">
                <a:tc>
                  <a:txBody>
                    <a:bodyPr/>
                    <a:lstStyle/>
                    <a:p>
                      <a:pPr algn="l" rtl="0" fontAlgn="t"/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</a:tr>
              <a:tr h="162667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100" u="none" strike="noStrike" dirty="0">
                          <a:effectLst/>
                        </a:rPr>
                        <a:t>Centro Zonal: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100" u="none" strike="noStrike" dirty="0">
                          <a:effectLst/>
                        </a:rPr>
                        <a:t>0507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gridSpan="6">
                  <a:txBody>
                    <a:bodyPr/>
                    <a:lstStyle/>
                    <a:p>
                      <a:pPr algn="l" rtl="0" fontAlgn="t"/>
                      <a:r>
                        <a:rPr lang="es-CO" sz="1100" u="none" strike="noStrike">
                          <a:effectLst/>
                        </a:rPr>
                        <a:t>CZ BAJO CAUCA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</a:tr>
              <a:tr h="158600">
                <a:tc>
                  <a:txBody>
                    <a:bodyPr/>
                    <a:lstStyle/>
                    <a:p>
                      <a:pPr algn="l" rtl="0" fontAlgn="t"/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</a:tr>
              <a:tr h="162667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100" u="none" strike="noStrike" dirty="0">
                          <a:effectLst/>
                        </a:rPr>
                        <a:t>Municipio: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100" u="none" strike="noStrike" dirty="0">
                          <a:effectLst/>
                        </a:rPr>
                        <a:t>5790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gridSpan="6">
                  <a:txBody>
                    <a:bodyPr/>
                    <a:lstStyle/>
                    <a:p>
                      <a:pPr algn="l" rtl="0" fontAlgn="t"/>
                      <a:r>
                        <a:rPr lang="es-CO" sz="1100" u="none" strike="noStrike" dirty="0">
                          <a:effectLst/>
                        </a:rPr>
                        <a:t>TARAZÁ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</a:tr>
              <a:tr h="136911">
                <a:tc gridSpan="3">
                  <a:txBody>
                    <a:bodyPr/>
                    <a:lstStyle/>
                    <a:p>
                      <a:pPr algn="l" rtl="0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gridSpan="4">
                  <a:txBody>
                    <a:bodyPr/>
                    <a:lstStyle/>
                    <a:p>
                      <a:pPr algn="l" rtl="0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/>
                </a:tc>
              </a:tr>
              <a:tr h="136911">
                <a:tc gridSpan="3">
                  <a:txBody>
                    <a:bodyPr/>
                    <a:lstStyle/>
                    <a:p>
                      <a:pPr algn="l" fontAlgn="b"/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fontAlgn="t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1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CO" sz="1050" u="none" strike="noStrike" dirty="0">
                          <a:effectLst/>
                        </a:rPr>
                        <a:t>DETALLE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50" u="none" strike="noStrike">
                          <a:effectLst/>
                        </a:rPr>
                        <a:t>SERVICIO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es-CO" sz="1050" u="none" strike="noStrike" dirty="0">
                          <a:effectLst/>
                        </a:rPr>
                        <a:t>UNIDADES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50" u="none" strike="noStrike">
                          <a:effectLst/>
                        </a:rPr>
                        <a:t>CUPOS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50" u="none" strike="noStrike">
                          <a:effectLst/>
                        </a:rPr>
                        <a:t>USUARIOS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50" u="none" strike="noStrike">
                          <a:effectLst/>
                        </a:rPr>
                        <a:t>META FINANCIERA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45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 dirty="0">
                          <a:effectLst/>
                        </a:rPr>
                        <a:t>ASISTENCIA A LA PRIMERA INFANCIA A NIVEL NACIONAL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 dirty="0">
                          <a:effectLst/>
                        </a:rPr>
                        <a:t> 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66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2377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2433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2,279,458,993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78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 dirty="0">
                          <a:effectLst/>
                        </a:rPr>
                        <a:t>ASISTENCIA A LA PRIMERA INFANCIA A NIVEL NACIONAL.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 dirty="0">
                          <a:effectLst/>
                        </a:rPr>
                        <a:t> 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66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2377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2433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2,279,458,993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33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 dirty="0">
                          <a:effectLst/>
                        </a:rPr>
                        <a:t>CDI  - INSTITUCIONAL (I)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>
                          <a:effectLst/>
                        </a:rPr>
                        <a:t> 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7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719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719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1,709,896,653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45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 dirty="0">
                          <a:effectLst/>
                        </a:rPr>
                        <a:t>CDI  - INSTITUCIONAL (I)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>
                          <a:effectLst/>
                        </a:rPr>
                        <a:t>CDI SIN ARRIENDO -  INSTITUCIONAL INTEGRAL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5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411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411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978,291,522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45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 dirty="0">
                          <a:effectLst/>
                        </a:rPr>
                        <a:t>CDI  - INSTITUCIONAL (I)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>
                          <a:effectLst/>
                        </a:rPr>
                        <a:t>CDI CON ARRIENDO - INSTITUCIONAL INTEGRAL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2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308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308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731,605,131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33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 dirty="0">
                          <a:effectLst/>
                        </a:rPr>
                        <a:t>HCB FAMI- FAMILIAR (T)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>
                          <a:effectLst/>
                        </a:rPr>
                        <a:t> 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4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56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112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44,089,440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1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 dirty="0">
                          <a:effectLst/>
                        </a:rPr>
                        <a:t>HCB FAMI- FAMILIAR (T)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>
                          <a:effectLst/>
                        </a:rPr>
                        <a:t>HCB FAMI-FAMILIAR TRADICIONAL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4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56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112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44,089,440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45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 dirty="0">
                          <a:effectLst/>
                        </a:rPr>
                        <a:t>HCB TRADICIONAL - COMUNITARIO (T)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>
                          <a:effectLst/>
                        </a:rPr>
                        <a:t> 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26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338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338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447,809,414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45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 dirty="0">
                          <a:effectLst/>
                        </a:rPr>
                        <a:t>HCB TRADICIONAL - COMUNITARIO (T)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>
                          <a:effectLst/>
                        </a:rPr>
                        <a:t>HCB TRADICIONAL- COMUNITARIO (T)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26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338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338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447,809,414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45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 dirty="0">
                          <a:effectLst/>
                        </a:rPr>
                        <a:t>CONVENIO ESPECIAL- FAMILIAR (I)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>
                          <a:effectLst/>
                        </a:rPr>
                        <a:t> 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21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1077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1077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0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78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 dirty="0">
                          <a:effectLst/>
                        </a:rPr>
                        <a:t>CONVENIO ESPECIAL- FAMILIAR (I)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050" u="none" strike="noStrike">
                          <a:effectLst/>
                        </a:rPr>
                        <a:t>SERVICIO ESPECIAL PARA LA PRIMERA INFANCIA - FAMILIAR INTEGRAL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21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>
                          <a:effectLst/>
                        </a:rPr>
                        <a:t>1077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1077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CO" sz="1050" u="none" strike="noStrike" dirty="0">
                          <a:effectLst/>
                        </a:rPr>
                        <a:t>0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8" marR="6778" marT="67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2864" y="275217"/>
            <a:ext cx="5834495" cy="353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Municipio de </a:t>
            </a:r>
            <a:r>
              <a:rPr lang="es-CO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Tarazá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1363</Words>
  <Application>Microsoft Office PowerPoint</Application>
  <PresentationFormat>Presentación en pantalla (4:3)</PresentationFormat>
  <Paragraphs>353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Calibri Light</vt:lpstr>
      <vt:lpstr>Desyrel</vt:lpstr>
      <vt:lpstr>Times New Roman</vt:lpstr>
      <vt:lpstr>Diseño personalizado</vt:lpstr>
      <vt:lpstr>1_Diseño personalizado</vt:lpstr>
      <vt:lpstr>Tema de Office</vt:lpstr>
      <vt:lpstr>Presentación de PowerPoint</vt:lpstr>
      <vt:lpstr>Presentación de PowerPoint</vt:lpstr>
      <vt:lpstr>Objetivo</vt:lpstr>
      <vt:lpstr>Agenda</vt:lpstr>
      <vt:lpstr>Misión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Sandra Milena Cadavid Ariza</cp:lastModifiedBy>
  <cp:revision>82</cp:revision>
  <dcterms:created xsi:type="dcterms:W3CDTF">2015-01-29T14:27:26Z</dcterms:created>
  <dcterms:modified xsi:type="dcterms:W3CDTF">2016-08-19T16:53:58Z</dcterms:modified>
</cp:coreProperties>
</file>