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8" r:id="rId3"/>
  </p:sldMasterIdLst>
  <p:notesMasterIdLst>
    <p:notesMasterId r:id="rId28"/>
  </p:notesMasterIdLst>
  <p:sldIdLst>
    <p:sldId id="358" r:id="rId4"/>
    <p:sldId id="363" r:id="rId5"/>
    <p:sldId id="364" r:id="rId6"/>
    <p:sldId id="365" r:id="rId7"/>
    <p:sldId id="366" r:id="rId8"/>
    <p:sldId id="373" r:id="rId9"/>
    <p:sldId id="367" r:id="rId10"/>
    <p:sldId id="368" r:id="rId11"/>
    <p:sldId id="369" r:id="rId12"/>
    <p:sldId id="370" r:id="rId13"/>
    <p:sldId id="340" r:id="rId14"/>
    <p:sldId id="341" r:id="rId15"/>
    <p:sldId id="362" r:id="rId16"/>
    <p:sldId id="374" r:id="rId17"/>
    <p:sldId id="375" r:id="rId18"/>
    <p:sldId id="376" r:id="rId19"/>
    <p:sldId id="377" r:id="rId20"/>
    <p:sldId id="378" r:id="rId21"/>
    <p:sldId id="379" r:id="rId22"/>
    <p:sldId id="380" r:id="rId23"/>
    <p:sldId id="342" r:id="rId24"/>
    <p:sldId id="346" r:id="rId25"/>
    <p:sldId id="347" r:id="rId26"/>
    <p:sldId id="371" r:id="rId2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1B9C6A"/>
    <a:srgbClr val="1E8AA8"/>
    <a:srgbClr val="4BB3AB"/>
    <a:srgbClr val="F68121"/>
    <a:srgbClr val="F20C75"/>
    <a:srgbClr val="F13430"/>
    <a:srgbClr val="E6821D"/>
    <a:srgbClr val="1E8F81"/>
    <a:srgbClr val="1973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94660"/>
  </p:normalViewPr>
  <p:slideViewPr>
    <p:cSldViewPr snapToGrid="0">
      <p:cViewPr varScale="1">
        <p:scale>
          <a:sx n="116" d="100"/>
          <a:sy n="116" d="100"/>
        </p:scale>
        <p:origin x="138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rancy.granada\Documents\SNBF%202017\MESA%20PUBLICA\DIAGNOSTICO%20MESA%20PUBLICA\Tab_ConsultaPublica_MP_RPC.XLSM"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610041525103814E-2"/>
          <c:y val="0.17817680282024109"/>
          <c:w val="0.98338995847489619"/>
          <c:h val="0.25001934861015312"/>
        </c:manualLayout>
      </c:layout>
      <c:bar3DChart>
        <c:barDir val="col"/>
        <c:grouping val="clustered"/>
        <c:varyColors val="0"/>
        <c:ser>
          <c:idx val="0"/>
          <c:order val="0"/>
          <c:tx>
            <c:strRef>
              <c:f>Consolidado!$F$5</c:f>
              <c:strCache>
                <c:ptCount val="1"/>
                <c:pt idx="0">
                  <c:v>Total de Encuestas</c:v>
                </c:pt>
              </c:strCache>
            </c:strRef>
          </c:tx>
          <c:spPr>
            <a:solidFill>
              <a:schemeClr val="accent1"/>
            </a:solidFill>
            <a:ln>
              <a:noFill/>
            </a:ln>
            <a:effectLst/>
            <a:sp3d/>
          </c:spPr>
          <c:invertIfNegative val="0"/>
          <c:dPt>
            <c:idx val="0"/>
            <c:invertIfNegative val="0"/>
            <c:bubble3D val="0"/>
            <c:spPr>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p3d contourW="6350">
                <a:contourClr>
                  <a:schemeClr val="dk1"/>
                </a:contourClr>
              </a:sp3d>
            </c:spPr>
          </c:dPt>
          <c:dPt>
            <c:idx val="1"/>
            <c:invertIfNegative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p3d contourW="6350">
                <a:contourClr>
                  <a:schemeClr val="accent1"/>
                </a:contourClr>
              </a:sp3d>
            </c:spPr>
          </c:dPt>
          <c:dPt>
            <c:idx val="2"/>
            <c:invertIfNegative val="0"/>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p3d contourW="6350">
                <a:contourClr>
                  <a:schemeClr val="accent2"/>
                </a:contourClr>
              </a:sp3d>
            </c:spPr>
          </c:dPt>
          <c:dPt>
            <c:idx val="3"/>
            <c:invertIfNegative val="0"/>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p3d contourW="6350">
                <a:contourClr>
                  <a:schemeClr val="accent3"/>
                </a:contourClr>
              </a:sp3d>
            </c:spPr>
          </c:dPt>
          <c:dPt>
            <c:idx val="4"/>
            <c:invertIfNegative val="0"/>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p3d contourW="6350">
                <a:contourClr>
                  <a:schemeClr val="accent4"/>
                </a:contourClr>
              </a:sp3d>
            </c:spPr>
          </c:dPt>
          <c:dPt>
            <c:idx val="5"/>
            <c:invertIfNegative val="0"/>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p3d contourW="6350">
                <a:contourClr>
                  <a:schemeClr val="accent5"/>
                </a:contourClr>
              </a:sp3d>
            </c:spPr>
          </c:dPt>
          <c:dPt>
            <c:idx val="6"/>
            <c:invertIfNegative val="0"/>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p3d contourW="6350">
                <a:contourClr>
                  <a:schemeClr val="accent6"/>
                </a:contourClr>
              </a:sp3d>
            </c:spPr>
          </c:dPt>
          <c:dPt>
            <c:idx val="7"/>
            <c:invertIfNegative val="0"/>
            <c:bubble3D val="0"/>
            <c:spPr>
              <a:solidFill>
                <a:schemeClr val="accent1"/>
              </a:solidFill>
              <a:ln w="19050" cap="flat" cmpd="sng" algn="ctr">
                <a:solidFill>
                  <a:schemeClr val="lt1"/>
                </a:solidFill>
                <a:prstDash val="solid"/>
                <a:miter lim="800000"/>
              </a:ln>
              <a:effectLst/>
              <a:sp3d contourW="19050">
                <a:contourClr>
                  <a:schemeClr val="lt1"/>
                </a:contourClr>
              </a:sp3d>
            </c:spPr>
          </c:dPt>
          <c:dPt>
            <c:idx val="8"/>
            <c:invertIfNegative val="0"/>
            <c:bubble3D val="0"/>
            <c:spPr>
              <a:solidFill>
                <a:schemeClr val="accent2"/>
              </a:solidFill>
              <a:ln w="19050" cap="flat" cmpd="sng" algn="ctr">
                <a:solidFill>
                  <a:schemeClr val="lt1"/>
                </a:solidFill>
                <a:prstDash val="solid"/>
                <a:miter lim="800000"/>
              </a:ln>
              <a:effectLst/>
              <a:sp3d contourW="19050">
                <a:contourClr>
                  <a:schemeClr val="lt1"/>
                </a:contourClr>
              </a:sp3d>
            </c:spPr>
          </c:dPt>
          <c:dPt>
            <c:idx val="9"/>
            <c:invertIfNegative val="0"/>
            <c:bubble3D val="0"/>
            <c:spPr>
              <a:solidFill>
                <a:schemeClr val="accent3"/>
              </a:solidFill>
              <a:ln w="19050" cap="flat" cmpd="sng" algn="ctr">
                <a:solidFill>
                  <a:schemeClr val="lt1"/>
                </a:solidFill>
                <a:prstDash val="solid"/>
                <a:miter lim="800000"/>
              </a:ln>
              <a:effectLst/>
              <a:sp3d contourW="19050">
                <a:contourClr>
                  <a:schemeClr val="lt1"/>
                </a:contourClr>
              </a:sp3d>
            </c:spPr>
          </c:dPt>
          <c:dPt>
            <c:idx val="10"/>
            <c:invertIfNegative val="0"/>
            <c:bubble3D val="0"/>
            <c:spPr>
              <a:solidFill>
                <a:schemeClr val="accent4"/>
              </a:solidFill>
              <a:ln w="19050" cap="flat" cmpd="sng" algn="ctr">
                <a:solidFill>
                  <a:schemeClr val="lt1"/>
                </a:solidFill>
                <a:prstDash val="solid"/>
                <a:miter lim="800000"/>
              </a:ln>
              <a:effectLst/>
              <a:sp3d contourW="19050">
                <a:contourClr>
                  <a:schemeClr val="lt1"/>
                </a:contourClr>
              </a:sp3d>
            </c:spPr>
          </c:dPt>
          <c:dPt>
            <c:idx val="11"/>
            <c:invertIfNegative val="0"/>
            <c:bubble3D val="0"/>
            <c:spPr>
              <a:solidFill>
                <a:schemeClr val="accent5"/>
              </a:solidFill>
              <a:ln w="19050" cap="flat" cmpd="sng" algn="ctr">
                <a:solidFill>
                  <a:schemeClr val="lt1"/>
                </a:solidFill>
                <a:prstDash val="solid"/>
                <a:miter lim="800000"/>
              </a:ln>
              <a:effectLst/>
              <a:sp3d contourW="19050">
                <a:contourClr>
                  <a:schemeClr val="lt1"/>
                </a:contourClr>
              </a:sp3d>
            </c:spPr>
          </c:dPt>
          <c:dPt>
            <c:idx val="12"/>
            <c:invertIfNegative val="0"/>
            <c:bubble3D val="0"/>
            <c:spPr>
              <a:solidFill>
                <a:schemeClr val="accent6"/>
              </a:solidFill>
              <a:ln w="19050" cap="flat" cmpd="sng" algn="ctr">
                <a:solidFill>
                  <a:schemeClr val="lt1"/>
                </a:solidFill>
                <a:prstDash val="solid"/>
                <a:miter lim="800000"/>
              </a:ln>
              <a:effectLst/>
              <a:sp3d contourW="1905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Arial Narrow" panose="020B0606020202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Consolidado!$E$6:$E$18</c:f>
              <c:strCache>
                <c:ptCount val="13"/>
                <c:pt idx="0">
                  <c:v>Adopciones</c:v>
                </c:pt>
                <c:pt idx="1">
                  <c:v>Aprovechamiento del Tiempo Libre en Adolescentes</c:v>
                </c:pt>
                <c:pt idx="2">
                  <c:v>Atención de Niñas y Niños menores de 6 años en Hogares Infantiles, Centros de Desarrollo Infantil, Jardines</c:v>
                </c:pt>
                <c:pt idx="3">
                  <c:v>Atención y Acompáñamiento a Grupos Étnicos</c:v>
                </c:pt>
                <c:pt idx="4">
                  <c:v>Atención y Acompáñamiento a las Familias</c:v>
                </c:pt>
                <c:pt idx="5">
                  <c:v>Madres Gestantes y Lactantes</c:v>
                </c:pt>
                <c:pt idx="6">
                  <c:v>Maltrato Infantil</c:v>
                </c:pt>
                <c:pt idx="7">
                  <c:v>Nutrición y Bienestarina y Alimentos de Alto Valor Nutricional</c:v>
                </c:pt>
                <c:pt idx="8">
                  <c:v>Otro tema y ¿Cuál?</c:v>
                </c:pt>
                <c:pt idx="9">
                  <c:v>Prevención de Embarazo en Adolescentes</c:v>
                </c:pt>
                <c:pt idx="10">
                  <c:v>Relación del ICBF con otras entidades para la Atención de Niñas, Niños, Adolescentes y Familias</c:v>
                </c:pt>
                <c:pt idx="11">
                  <c:v>Trabajo Infantil</c:v>
                </c:pt>
                <c:pt idx="12">
                  <c:v>Violencia Sexual</c:v>
                </c:pt>
              </c:strCache>
            </c:strRef>
          </c:cat>
          <c:val>
            <c:numRef>
              <c:f>Consolidado!$F$6:$F$18</c:f>
              <c:numCache>
                <c:formatCode>#,##0</c:formatCode>
                <c:ptCount val="13"/>
                <c:pt idx="0">
                  <c:v>1</c:v>
                </c:pt>
                <c:pt idx="1">
                  <c:v>6</c:v>
                </c:pt>
                <c:pt idx="2">
                  <c:v>9</c:v>
                </c:pt>
                <c:pt idx="3">
                  <c:v>2</c:v>
                </c:pt>
                <c:pt idx="4">
                  <c:v>3</c:v>
                </c:pt>
                <c:pt idx="5">
                  <c:v>0</c:v>
                </c:pt>
                <c:pt idx="6">
                  <c:v>0</c:v>
                </c:pt>
                <c:pt idx="7">
                  <c:v>2</c:v>
                </c:pt>
                <c:pt idx="8">
                  <c:v>0</c:v>
                </c:pt>
                <c:pt idx="9">
                  <c:v>1</c:v>
                </c:pt>
                <c:pt idx="10">
                  <c:v>4</c:v>
                </c:pt>
                <c:pt idx="11">
                  <c:v>1</c:v>
                </c:pt>
                <c:pt idx="12">
                  <c:v>1</c:v>
                </c:pt>
              </c:numCache>
            </c:numRef>
          </c:val>
        </c:ser>
        <c:dLbls>
          <c:showLegendKey val="0"/>
          <c:showVal val="1"/>
          <c:showCatName val="0"/>
          <c:showSerName val="0"/>
          <c:showPercent val="0"/>
          <c:showBubbleSize val="0"/>
        </c:dLbls>
        <c:gapWidth val="150"/>
        <c:shape val="box"/>
        <c:axId val="-36710528"/>
        <c:axId val="-36718688"/>
        <c:axId val="0"/>
      </c:bar3DChart>
      <c:catAx>
        <c:axId val="-36710528"/>
        <c:scaling>
          <c:orientation val="minMax"/>
        </c:scaling>
        <c:delete val="0"/>
        <c:axPos val="b"/>
        <c:numFmt formatCode="General" sourceLinked="1"/>
        <c:majorTickMark val="none"/>
        <c:minorTickMark val="none"/>
        <c:tickLblPos val="nextTo"/>
        <c:spPr>
          <a:noFill/>
          <a:ln>
            <a:noFill/>
          </a:ln>
          <a:effectLst/>
        </c:spPr>
        <c:txPr>
          <a:bodyPr rot="-5400000" spcFirstLastPara="1" vertOverflow="ellipsis" wrap="square" anchor="ctr" anchorCtr="1"/>
          <a:lstStyle/>
          <a:p>
            <a:pPr>
              <a:defRPr sz="1000" b="0" i="0" u="none" strike="noStrike" kern="1200" baseline="0">
                <a:solidFill>
                  <a:sysClr val="windowText" lastClr="000000"/>
                </a:solidFill>
                <a:latin typeface="Arial Narrow" panose="020B0606020202030204" pitchFamily="34" charset="0"/>
                <a:ea typeface="+mn-ea"/>
                <a:cs typeface="+mn-cs"/>
              </a:defRPr>
            </a:pPr>
            <a:endParaRPr lang="es-CO"/>
          </a:p>
        </c:txPr>
        <c:crossAx val="-36718688"/>
        <c:crosses val="autoZero"/>
        <c:auto val="1"/>
        <c:lblAlgn val="ctr"/>
        <c:lblOffset val="100"/>
        <c:noMultiLvlLbl val="0"/>
      </c:catAx>
      <c:valAx>
        <c:axId val="-36718688"/>
        <c:scaling>
          <c:orientation val="minMax"/>
        </c:scaling>
        <c:delete val="1"/>
        <c:axPos val="l"/>
        <c:numFmt formatCode="#,##0" sourceLinked="1"/>
        <c:majorTickMark val="none"/>
        <c:minorTickMark val="none"/>
        <c:tickLblPos val="nextTo"/>
        <c:crossAx val="-3671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FE7BE2-AA20-4B80-89CB-8B8141AA513A}" type="doc">
      <dgm:prSet loTypeId="urn:microsoft.com/office/officeart/2005/8/layout/hList7" loCatId="list" qsTypeId="urn:microsoft.com/office/officeart/2005/8/quickstyle/simple1" qsCatId="simple" csTypeId="urn:microsoft.com/office/officeart/2005/8/colors/accent3_1" csCatId="accent3" phldr="1"/>
      <dgm:spPr/>
      <dgm:t>
        <a:bodyPr/>
        <a:lstStyle/>
        <a:p>
          <a:endParaRPr lang="es-ES"/>
        </a:p>
      </dgm:t>
    </dgm:pt>
    <dgm:pt modelId="{3BA4A9C7-4B11-4D4E-9088-A1754D487F08}">
      <dgm:prSet custT="1"/>
      <dgm:spPr>
        <a:solidFill>
          <a:srgbClr val="5CAC34"/>
        </a:solidFill>
      </dgm:spPr>
      <dgm:t>
        <a:bodyPr/>
        <a:lstStyle/>
        <a:p>
          <a:pPr rtl="0"/>
          <a:r>
            <a:rPr lang="es-ES" sz="2400" b="1" i="0" baseline="0" dirty="0"/>
            <a:t>Primera infancia </a:t>
          </a:r>
        </a:p>
        <a:p>
          <a:pPr rtl="0"/>
          <a:r>
            <a:rPr lang="es-ES" sz="1800" b="0" i="0" baseline="0" dirty="0"/>
            <a:t>(desde la gestación hasta los cinco años)</a:t>
          </a:r>
          <a:endParaRPr lang="es-MX" sz="1800" b="0" i="0" baseline="0" dirty="0"/>
        </a:p>
      </dgm:t>
    </dgm:pt>
    <dgm:pt modelId="{0C4C952D-280F-4FEB-8E7C-52FC8646BC29}" type="parTrans" cxnId="{744FFE51-6B81-47D0-884C-D158D4649D71}">
      <dgm:prSet/>
      <dgm:spPr/>
      <dgm:t>
        <a:bodyPr/>
        <a:lstStyle/>
        <a:p>
          <a:endParaRPr lang="es-ES" sz="1800"/>
        </a:p>
      </dgm:t>
    </dgm:pt>
    <dgm:pt modelId="{5E7F28F9-F8A5-4F2E-8C84-27CDB519FC22}" type="sibTrans" cxnId="{744FFE51-6B81-47D0-884C-D158D4649D71}">
      <dgm:prSet/>
      <dgm:spPr/>
      <dgm:t>
        <a:bodyPr/>
        <a:lstStyle/>
        <a:p>
          <a:endParaRPr lang="es-ES" sz="1800"/>
        </a:p>
      </dgm:t>
    </dgm:pt>
    <dgm:pt modelId="{AB8987A0-A07F-45AB-BD17-ABD8A2E81235}">
      <dgm:prSet custT="1"/>
      <dgm:spPr>
        <a:solidFill>
          <a:srgbClr val="0070C0"/>
        </a:solidFill>
      </dgm:spPr>
      <dgm:t>
        <a:bodyPr/>
        <a:lstStyle/>
        <a:p>
          <a:pPr rtl="0"/>
          <a:r>
            <a:rPr lang="es-ES" sz="2400" b="1" i="0" baseline="0" dirty="0"/>
            <a:t>Infancia</a:t>
          </a:r>
          <a:r>
            <a:rPr lang="es-ES" sz="2400" b="0" i="0" baseline="0" dirty="0"/>
            <a:t> </a:t>
          </a:r>
        </a:p>
        <a:p>
          <a:pPr rtl="0"/>
          <a:r>
            <a:rPr lang="es-ES" sz="1800" b="0" i="0" baseline="0" dirty="0"/>
            <a:t>(entre los 6 y los 11 años)</a:t>
          </a:r>
          <a:endParaRPr lang="es-MX" sz="1800" b="0" i="0" baseline="0" dirty="0"/>
        </a:p>
      </dgm:t>
    </dgm:pt>
    <dgm:pt modelId="{781058CF-B58C-4EE4-BCF6-D96DCCCDDD27}" type="parTrans" cxnId="{B1A96ADB-CB36-455B-9B18-46D505828C50}">
      <dgm:prSet/>
      <dgm:spPr/>
      <dgm:t>
        <a:bodyPr/>
        <a:lstStyle/>
        <a:p>
          <a:endParaRPr lang="es-ES" sz="1800"/>
        </a:p>
      </dgm:t>
    </dgm:pt>
    <dgm:pt modelId="{1C8A4E76-D012-43B6-8352-EC13143AFCA3}" type="sibTrans" cxnId="{B1A96ADB-CB36-455B-9B18-46D505828C50}">
      <dgm:prSet/>
      <dgm:spPr/>
      <dgm:t>
        <a:bodyPr/>
        <a:lstStyle/>
        <a:p>
          <a:endParaRPr lang="es-ES" sz="1800"/>
        </a:p>
      </dgm:t>
    </dgm:pt>
    <dgm:pt modelId="{C1BAEE4F-5669-41E8-BB90-ED55EBAC52C5}">
      <dgm:prSet custT="1"/>
      <dgm:spPr>
        <a:solidFill>
          <a:srgbClr val="7030A0"/>
        </a:solidFill>
      </dgm:spPr>
      <dgm:t>
        <a:bodyPr/>
        <a:lstStyle/>
        <a:p>
          <a:pPr rtl="0"/>
          <a:r>
            <a:rPr lang="es-ES" sz="2400" b="1" i="0" baseline="0" dirty="0"/>
            <a:t>Adolescencia</a:t>
          </a:r>
          <a:r>
            <a:rPr lang="es-ES" sz="2400" b="0" i="0" baseline="0" dirty="0"/>
            <a:t> </a:t>
          </a:r>
        </a:p>
        <a:p>
          <a:pPr rtl="0"/>
          <a:r>
            <a:rPr lang="es-ES" sz="1800" b="0" i="0" baseline="0" dirty="0"/>
            <a:t>(de los 12 a los 17 años) </a:t>
          </a:r>
          <a:endParaRPr lang="es-MX" sz="1800" b="0" i="0" baseline="0" dirty="0"/>
        </a:p>
      </dgm:t>
    </dgm:pt>
    <dgm:pt modelId="{89CC66AD-A87F-4F51-BBC9-098310962560}" type="parTrans" cxnId="{7390C3E5-6C0E-47C2-8B7B-79ABDD88CD4C}">
      <dgm:prSet/>
      <dgm:spPr/>
      <dgm:t>
        <a:bodyPr/>
        <a:lstStyle/>
        <a:p>
          <a:endParaRPr lang="es-ES" sz="1800"/>
        </a:p>
      </dgm:t>
    </dgm:pt>
    <dgm:pt modelId="{10F6D22C-F419-44E8-87BE-CE5098EDFE24}" type="sibTrans" cxnId="{7390C3E5-6C0E-47C2-8B7B-79ABDD88CD4C}">
      <dgm:prSet/>
      <dgm:spPr/>
      <dgm:t>
        <a:bodyPr/>
        <a:lstStyle/>
        <a:p>
          <a:endParaRPr lang="es-ES" sz="1800"/>
        </a:p>
      </dgm:t>
    </dgm:pt>
    <dgm:pt modelId="{4E927E07-D8E4-47B5-A4E5-4E6A815879EB}" type="pres">
      <dgm:prSet presAssocID="{CCFE7BE2-AA20-4B80-89CB-8B8141AA513A}" presName="Name0" presStyleCnt="0">
        <dgm:presLayoutVars>
          <dgm:dir/>
          <dgm:resizeHandles val="exact"/>
        </dgm:presLayoutVars>
      </dgm:prSet>
      <dgm:spPr/>
      <dgm:t>
        <a:bodyPr/>
        <a:lstStyle/>
        <a:p>
          <a:endParaRPr lang="es-CO"/>
        </a:p>
      </dgm:t>
    </dgm:pt>
    <dgm:pt modelId="{15A67699-E0D1-471A-96B1-50CE27B8FF00}" type="pres">
      <dgm:prSet presAssocID="{CCFE7BE2-AA20-4B80-89CB-8B8141AA513A}" presName="fgShape" presStyleLbl="fgShp" presStyleIdx="0" presStyleCnt="1" custLinFactNeighborX="-332" custLinFactNeighborY="12395"/>
      <dgm:spPr>
        <a:solidFill>
          <a:schemeClr val="accent6">
            <a:lumMod val="40000"/>
            <a:lumOff val="60000"/>
          </a:schemeClr>
        </a:solidFill>
      </dgm:spPr>
    </dgm:pt>
    <dgm:pt modelId="{1E388B08-3EEC-4717-9F43-44D7A55402A1}" type="pres">
      <dgm:prSet presAssocID="{CCFE7BE2-AA20-4B80-89CB-8B8141AA513A}" presName="linComp" presStyleCnt="0"/>
      <dgm:spPr/>
    </dgm:pt>
    <dgm:pt modelId="{3756BBCC-6053-44D7-9915-F4E244B3B0DB}" type="pres">
      <dgm:prSet presAssocID="{3BA4A9C7-4B11-4D4E-9088-A1754D487F08}" presName="compNode" presStyleCnt="0"/>
      <dgm:spPr/>
    </dgm:pt>
    <dgm:pt modelId="{99CF313F-A82B-4A8D-B592-4255B91A5489}" type="pres">
      <dgm:prSet presAssocID="{3BA4A9C7-4B11-4D4E-9088-A1754D487F08}" presName="bkgdShape" presStyleLbl="node1" presStyleIdx="0" presStyleCnt="3"/>
      <dgm:spPr/>
      <dgm:t>
        <a:bodyPr/>
        <a:lstStyle/>
        <a:p>
          <a:endParaRPr lang="es-CO"/>
        </a:p>
      </dgm:t>
    </dgm:pt>
    <dgm:pt modelId="{F4585294-9371-421E-BBD7-CF22DB45A2BE}" type="pres">
      <dgm:prSet presAssocID="{3BA4A9C7-4B11-4D4E-9088-A1754D487F08}" presName="nodeTx" presStyleLbl="node1" presStyleIdx="0" presStyleCnt="3">
        <dgm:presLayoutVars>
          <dgm:bulletEnabled val="1"/>
        </dgm:presLayoutVars>
      </dgm:prSet>
      <dgm:spPr/>
      <dgm:t>
        <a:bodyPr/>
        <a:lstStyle/>
        <a:p>
          <a:endParaRPr lang="es-CO"/>
        </a:p>
      </dgm:t>
    </dgm:pt>
    <dgm:pt modelId="{C9E5AF49-60EE-45D0-9471-1C33B8A7FECD}" type="pres">
      <dgm:prSet presAssocID="{3BA4A9C7-4B11-4D4E-9088-A1754D487F08}" presName="invisiNode" presStyleLbl="node1" presStyleIdx="0" presStyleCnt="3"/>
      <dgm:spPr/>
    </dgm:pt>
    <dgm:pt modelId="{656AE944-F0B3-4C1B-885E-95015CC6C8A9}" type="pres">
      <dgm:prSet presAssocID="{3BA4A9C7-4B11-4D4E-9088-A1754D487F08}" presName="imagNode" presStyleLbl="fgImgPlace1" presStyleIdx="0" presStyleCnt="3"/>
      <dgm:spPr>
        <a:blipFill rotWithShape="0">
          <a:blip xmlns:r="http://schemas.openxmlformats.org/officeDocument/2006/relationships" r:embed="rId1"/>
          <a:stretch>
            <a:fillRect/>
          </a:stretch>
        </a:blipFill>
      </dgm:spPr>
    </dgm:pt>
    <dgm:pt modelId="{3AD4079E-5F66-4343-8285-655BBD3CEF1B}" type="pres">
      <dgm:prSet presAssocID="{5E7F28F9-F8A5-4F2E-8C84-27CDB519FC22}" presName="sibTrans" presStyleLbl="sibTrans2D1" presStyleIdx="0" presStyleCnt="0"/>
      <dgm:spPr/>
      <dgm:t>
        <a:bodyPr/>
        <a:lstStyle/>
        <a:p>
          <a:endParaRPr lang="es-CO"/>
        </a:p>
      </dgm:t>
    </dgm:pt>
    <dgm:pt modelId="{6FE3F01A-83C1-4EFA-AE54-5A4965A44AAA}" type="pres">
      <dgm:prSet presAssocID="{AB8987A0-A07F-45AB-BD17-ABD8A2E81235}" presName="compNode" presStyleCnt="0"/>
      <dgm:spPr/>
    </dgm:pt>
    <dgm:pt modelId="{F5B57B74-38F9-4F98-A6CD-E432C6A17F5B}" type="pres">
      <dgm:prSet presAssocID="{AB8987A0-A07F-45AB-BD17-ABD8A2E81235}" presName="bkgdShape" presStyleLbl="node1" presStyleIdx="1" presStyleCnt="3"/>
      <dgm:spPr/>
      <dgm:t>
        <a:bodyPr/>
        <a:lstStyle/>
        <a:p>
          <a:endParaRPr lang="es-CO"/>
        </a:p>
      </dgm:t>
    </dgm:pt>
    <dgm:pt modelId="{0C23FB76-C71B-4259-861C-11D179B14975}" type="pres">
      <dgm:prSet presAssocID="{AB8987A0-A07F-45AB-BD17-ABD8A2E81235}" presName="nodeTx" presStyleLbl="node1" presStyleIdx="1" presStyleCnt="3">
        <dgm:presLayoutVars>
          <dgm:bulletEnabled val="1"/>
        </dgm:presLayoutVars>
      </dgm:prSet>
      <dgm:spPr/>
      <dgm:t>
        <a:bodyPr/>
        <a:lstStyle/>
        <a:p>
          <a:endParaRPr lang="es-CO"/>
        </a:p>
      </dgm:t>
    </dgm:pt>
    <dgm:pt modelId="{934D213C-0E73-4C2F-B2A8-7D92DFB5966A}" type="pres">
      <dgm:prSet presAssocID="{AB8987A0-A07F-45AB-BD17-ABD8A2E81235}" presName="invisiNode" presStyleLbl="node1" presStyleIdx="1" presStyleCnt="3"/>
      <dgm:spPr/>
    </dgm:pt>
    <dgm:pt modelId="{51388312-F6E5-4922-BBAC-8C2C39E10F83}" type="pres">
      <dgm:prSet presAssocID="{AB8987A0-A07F-45AB-BD17-ABD8A2E81235}" presName="imagNode" presStyleLbl="fgImgPlace1" presStyleIdx="1" presStyleCnt="3"/>
      <dgm:spPr>
        <a:blipFill rotWithShape="0">
          <a:blip xmlns:r="http://schemas.openxmlformats.org/officeDocument/2006/relationships" r:embed="rId2"/>
          <a:stretch>
            <a:fillRect/>
          </a:stretch>
        </a:blipFill>
      </dgm:spPr>
    </dgm:pt>
    <dgm:pt modelId="{DA053E35-5EC6-4B87-9343-41520560ED2C}" type="pres">
      <dgm:prSet presAssocID="{1C8A4E76-D012-43B6-8352-EC13143AFCA3}" presName="sibTrans" presStyleLbl="sibTrans2D1" presStyleIdx="0" presStyleCnt="0"/>
      <dgm:spPr/>
      <dgm:t>
        <a:bodyPr/>
        <a:lstStyle/>
        <a:p>
          <a:endParaRPr lang="es-CO"/>
        </a:p>
      </dgm:t>
    </dgm:pt>
    <dgm:pt modelId="{82B03C91-48BF-4477-800D-826A74B9D2A7}" type="pres">
      <dgm:prSet presAssocID="{C1BAEE4F-5669-41E8-BB90-ED55EBAC52C5}" presName="compNode" presStyleCnt="0"/>
      <dgm:spPr/>
    </dgm:pt>
    <dgm:pt modelId="{518883AA-6400-4357-818A-2FD8DF3C4192}" type="pres">
      <dgm:prSet presAssocID="{C1BAEE4F-5669-41E8-BB90-ED55EBAC52C5}" presName="bkgdShape" presStyleLbl="node1" presStyleIdx="2" presStyleCnt="3"/>
      <dgm:spPr/>
      <dgm:t>
        <a:bodyPr/>
        <a:lstStyle/>
        <a:p>
          <a:endParaRPr lang="es-CO"/>
        </a:p>
      </dgm:t>
    </dgm:pt>
    <dgm:pt modelId="{DE63C58A-07B9-4F14-BFE3-1C34ACD87059}" type="pres">
      <dgm:prSet presAssocID="{C1BAEE4F-5669-41E8-BB90-ED55EBAC52C5}" presName="nodeTx" presStyleLbl="node1" presStyleIdx="2" presStyleCnt="3">
        <dgm:presLayoutVars>
          <dgm:bulletEnabled val="1"/>
        </dgm:presLayoutVars>
      </dgm:prSet>
      <dgm:spPr/>
      <dgm:t>
        <a:bodyPr/>
        <a:lstStyle/>
        <a:p>
          <a:endParaRPr lang="es-CO"/>
        </a:p>
      </dgm:t>
    </dgm:pt>
    <dgm:pt modelId="{4FC4FE0B-4ED0-412A-AB18-E0CDB172CCD9}" type="pres">
      <dgm:prSet presAssocID="{C1BAEE4F-5669-41E8-BB90-ED55EBAC52C5}" presName="invisiNode" presStyleLbl="node1" presStyleIdx="2" presStyleCnt="3"/>
      <dgm:spPr/>
    </dgm:pt>
    <dgm:pt modelId="{058BD6CC-9E1B-4045-8AB4-16997BF5B0F8}" type="pres">
      <dgm:prSet presAssocID="{C1BAEE4F-5669-41E8-BB90-ED55EBAC52C5}" presName="imagNode" presStyleLbl="fgImgPlace1" presStyleIdx="2" presStyleCnt="3"/>
      <dgm:spPr>
        <a:blipFill rotWithShape="0">
          <a:blip xmlns:r="http://schemas.openxmlformats.org/officeDocument/2006/relationships" r:embed="rId3"/>
          <a:stretch>
            <a:fillRect/>
          </a:stretch>
        </a:blipFill>
      </dgm:spPr>
    </dgm:pt>
  </dgm:ptLst>
  <dgm:cxnLst>
    <dgm:cxn modelId="{6B942D12-BE91-4130-B3EF-58B43723415D}" type="presOf" srcId="{AB8987A0-A07F-45AB-BD17-ABD8A2E81235}" destId="{F5B57B74-38F9-4F98-A6CD-E432C6A17F5B}" srcOrd="0" destOrd="0" presId="urn:microsoft.com/office/officeart/2005/8/layout/hList7"/>
    <dgm:cxn modelId="{2307D43B-D569-4364-878D-689324689EC4}" type="presOf" srcId="{C1BAEE4F-5669-41E8-BB90-ED55EBAC52C5}" destId="{518883AA-6400-4357-818A-2FD8DF3C4192}" srcOrd="0" destOrd="0" presId="urn:microsoft.com/office/officeart/2005/8/layout/hList7"/>
    <dgm:cxn modelId="{92FDB2DC-504D-4EE5-9E14-372E6236AD4A}" type="presOf" srcId="{3BA4A9C7-4B11-4D4E-9088-A1754D487F08}" destId="{99CF313F-A82B-4A8D-B592-4255B91A5489}" srcOrd="0" destOrd="0" presId="urn:microsoft.com/office/officeart/2005/8/layout/hList7"/>
    <dgm:cxn modelId="{C71CC1C0-C7AF-48D2-BCB6-1356C66DF574}" type="presOf" srcId="{AB8987A0-A07F-45AB-BD17-ABD8A2E81235}" destId="{0C23FB76-C71B-4259-861C-11D179B14975}" srcOrd="1" destOrd="0" presId="urn:microsoft.com/office/officeart/2005/8/layout/hList7"/>
    <dgm:cxn modelId="{7390C3E5-6C0E-47C2-8B7B-79ABDD88CD4C}" srcId="{CCFE7BE2-AA20-4B80-89CB-8B8141AA513A}" destId="{C1BAEE4F-5669-41E8-BB90-ED55EBAC52C5}" srcOrd="2" destOrd="0" parTransId="{89CC66AD-A87F-4F51-BBC9-098310962560}" sibTransId="{10F6D22C-F419-44E8-87BE-CE5098EDFE24}"/>
    <dgm:cxn modelId="{D6AC9059-53CF-409B-B1A6-8C12015F1065}" type="presOf" srcId="{C1BAEE4F-5669-41E8-BB90-ED55EBAC52C5}" destId="{DE63C58A-07B9-4F14-BFE3-1C34ACD87059}" srcOrd="1" destOrd="0" presId="urn:microsoft.com/office/officeart/2005/8/layout/hList7"/>
    <dgm:cxn modelId="{744FFE51-6B81-47D0-884C-D158D4649D71}" srcId="{CCFE7BE2-AA20-4B80-89CB-8B8141AA513A}" destId="{3BA4A9C7-4B11-4D4E-9088-A1754D487F08}" srcOrd="0" destOrd="0" parTransId="{0C4C952D-280F-4FEB-8E7C-52FC8646BC29}" sibTransId="{5E7F28F9-F8A5-4F2E-8C84-27CDB519FC22}"/>
    <dgm:cxn modelId="{64D14DCB-56E3-499C-ACAC-9D744EE28E42}" type="presOf" srcId="{5E7F28F9-F8A5-4F2E-8C84-27CDB519FC22}" destId="{3AD4079E-5F66-4343-8285-655BBD3CEF1B}" srcOrd="0" destOrd="0" presId="urn:microsoft.com/office/officeart/2005/8/layout/hList7"/>
    <dgm:cxn modelId="{B1A96ADB-CB36-455B-9B18-46D505828C50}" srcId="{CCFE7BE2-AA20-4B80-89CB-8B8141AA513A}" destId="{AB8987A0-A07F-45AB-BD17-ABD8A2E81235}" srcOrd="1" destOrd="0" parTransId="{781058CF-B58C-4EE4-BCF6-D96DCCCDDD27}" sibTransId="{1C8A4E76-D012-43B6-8352-EC13143AFCA3}"/>
    <dgm:cxn modelId="{0D4E389F-7E3B-4DB6-A8F2-548BD216E218}" type="presOf" srcId="{3BA4A9C7-4B11-4D4E-9088-A1754D487F08}" destId="{F4585294-9371-421E-BBD7-CF22DB45A2BE}" srcOrd="1" destOrd="0" presId="urn:microsoft.com/office/officeart/2005/8/layout/hList7"/>
    <dgm:cxn modelId="{A9F75302-D2FE-419E-93DD-1B9FC4DBCF52}" type="presOf" srcId="{1C8A4E76-D012-43B6-8352-EC13143AFCA3}" destId="{DA053E35-5EC6-4B87-9343-41520560ED2C}" srcOrd="0" destOrd="0" presId="urn:microsoft.com/office/officeart/2005/8/layout/hList7"/>
    <dgm:cxn modelId="{7D88DF11-18A5-4280-A0E4-9A460AE969AA}" type="presOf" srcId="{CCFE7BE2-AA20-4B80-89CB-8B8141AA513A}" destId="{4E927E07-D8E4-47B5-A4E5-4E6A815879EB}" srcOrd="0" destOrd="0" presId="urn:microsoft.com/office/officeart/2005/8/layout/hList7"/>
    <dgm:cxn modelId="{DBAF52DD-5D9E-4FAD-8561-D188DD9D18B8}" type="presParOf" srcId="{4E927E07-D8E4-47B5-A4E5-4E6A815879EB}" destId="{15A67699-E0D1-471A-96B1-50CE27B8FF00}" srcOrd="0" destOrd="0" presId="urn:microsoft.com/office/officeart/2005/8/layout/hList7"/>
    <dgm:cxn modelId="{3E74100F-0866-4DCA-BFBA-B909A4C0CA49}" type="presParOf" srcId="{4E927E07-D8E4-47B5-A4E5-4E6A815879EB}" destId="{1E388B08-3EEC-4717-9F43-44D7A55402A1}" srcOrd="1" destOrd="0" presId="urn:microsoft.com/office/officeart/2005/8/layout/hList7"/>
    <dgm:cxn modelId="{F150D8BE-1F51-4F28-8494-713412A9B11C}" type="presParOf" srcId="{1E388B08-3EEC-4717-9F43-44D7A55402A1}" destId="{3756BBCC-6053-44D7-9915-F4E244B3B0DB}" srcOrd="0" destOrd="0" presId="urn:microsoft.com/office/officeart/2005/8/layout/hList7"/>
    <dgm:cxn modelId="{AA3E5E2E-72D8-48BE-872A-DEE684DAA11E}" type="presParOf" srcId="{3756BBCC-6053-44D7-9915-F4E244B3B0DB}" destId="{99CF313F-A82B-4A8D-B592-4255B91A5489}" srcOrd="0" destOrd="0" presId="urn:microsoft.com/office/officeart/2005/8/layout/hList7"/>
    <dgm:cxn modelId="{C1CD97C7-C990-4718-A40C-0B6FB3BE5EFE}" type="presParOf" srcId="{3756BBCC-6053-44D7-9915-F4E244B3B0DB}" destId="{F4585294-9371-421E-BBD7-CF22DB45A2BE}" srcOrd="1" destOrd="0" presId="urn:microsoft.com/office/officeart/2005/8/layout/hList7"/>
    <dgm:cxn modelId="{EA001951-999C-4266-959F-C442A2F30A80}" type="presParOf" srcId="{3756BBCC-6053-44D7-9915-F4E244B3B0DB}" destId="{C9E5AF49-60EE-45D0-9471-1C33B8A7FECD}" srcOrd="2" destOrd="0" presId="urn:microsoft.com/office/officeart/2005/8/layout/hList7"/>
    <dgm:cxn modelId="{4F0F8ED5-46BA-4208-87AE-049A139782EA}" type="presParOf" srcId="{3756BBCC-6053-44D7-9915-F4E244B3B0DB}" destId="{656AE944-F0B3-4C1B-885E-95015CC6C8A9}" srcOrd="3" destOrd="0" presId="urn:microsoft.com/office/officeart/2005/8/layout/hList7"/>
    <dgm:cxn modelId="{352C0BF8-F6CA-4D1D-94B6-1D68E41466C1}" type="presParOf" srcId="{1E388B08-3EEC-4717-9F43-44D7A55402A1}" destId="{3AD4079E-5F66-4343-8285-655BBD3CEF1B}" srcOrd="1" destOrd="0" presId="urn:microsoft.com/office/officeart/2005/8/layout/hList7"/>
    <dgm:cxn modelId="{D06FA716-DDEE-4000-A14B-3AB9103FE075}" type="presParOf" srcId="{1E388B08-3EEC-4717-9F43-44D7A55402A1}" destId="{6FE3F01A-83C1-4EFA-AE54-5A4965A44AAA}" srcOrd="2" destOrd="0" presId="urn:microsoft.com/office/officeart/2005/8/layout/hList7"/>
    <dgm:cxn modelId="{A82E0C20-6242-4CE9-A142-1390189DB8D8}" type="presParOf" srcId="{6FE3F01A-83C1-4EFA-AE54-5A4965A44AAA}" destId="{F5B57B74-38F9-4F98-A6CD-E432C6A17F5B}" srcOrd="0" destOrd="0" presId="urn:microsoft.com/office/officeart/2005/8/layout/hList7"/>
    <dgm:cxn modelId="{B3EFE69E-D3E1-4C31-B8FF-1DF42BD8DEC2}" type="presParOf" srcId="{6FE3F01A-83C1-4EFA-AE54-5A4965A44AAA}" destId="{0C23FB76-C71B-4259-861C-11D179B14975}" srcOrd="1" destOrd="0" presId="urn:microsoft.com/office/officeart/2005/8/layout/hList7"/>
    <dgm:cxn modelId="{B7D757A0-2E3F-46D3-8E5C-9DC5B77005E3}" type="presParOf" srcId="{6FE3F01A-83C1-4EFA-AE54-5A4965A44AAA}" destId="{934D213C-0E73-4C2F-B2A8-7D92DFB5966A}" srcOrd="2" destOrd="0" presId="urn:microsoft.com/office/officeart/2005/8/layout/hList7"/>
    <dgm:cxn modelId="{55493673-087C-4196-8444-1DBD91C605B1}" type="presParOf" srcId="{6FE3F01A-83C1-4EFA-AE54-5A4965A44AAA}" destId="{51388312-F6E5-4922-BBAC-8C2C39E10F83}" srcOrd="3" destOrd="0" presId="urn:microsoft.com/office/officeart/2005/8/layout/hList7"/>
    <dgm:cxn modelId="{7C1AAC72-9621-43E3-8992-C5FAF0BCB900}" type="presParOf" srcId="{1E388B08-3EEC-4717-9F43-44D7A55402A1}" destId="{DA053E35-5EC6-4B87-9343-41520560ED2C}" srcOrd="3" destOrd="0" presId="urn:microsoft.com/office/officeart/2005/8/layout/hList7"/>
    <dgm:cxn modelId="{2DCBF246-6436-4F4E-9103-4752D1C32B2C}" type="presParOf" srcId="{1E388B08-3EEC-4717-9F43-44D7A55402A1}" destId="{82B03C91-48BF-4477-800D-826A74B9D2A7}" srcOrd="4" destOrd="0" presId="urn:microsoft.com/office/officeart/2005/8/layout/hList7"/>
    <dgm:cxn modelId="{D1248CBF-FEFD-4E9B-80CB-A2ECF2170026}" type="presParOf" srcId="{82B03C91-48BF-4477-800D-826A74B9D2A7}" destId="{518883AA-6400-4357-818A-2FD8DF3C4192}" srcOrd="0" destOrd="0" presId="urn:microsoft.com/office/officeart/2005/8/layout/hList7"/>
    <dgm:cxn modelId="{38E54907-702F-43FF-8451-3D19315F9462}" type="presParOf" srcId="{82B03C91-48BF-4477-800D-826A74B9D2A7}" destId="{DE63C58A-07B9-4F14-BFE3-1C34ACD87059}" srcOrd="1" destOrd="0" presId="urn:microsoft.com/office/officeart/2005/8/layout/hList7"/>
    <dgm:cxn modelId="{DDA03335-8070-4589-8239-08017AEE8345}" type="presParOf" srcId="{82B03C91-48BF-4477-800D-826A74B9D2A7}" destId="{4FC4FE0B-4ED0-412A-AB18-E0CDB172CCD9}" srcOrd="2" destOrd="0" presId="urn:microsoft.com/office/officeart/2005/8/layout/hList7"/>
    <dgm:cxn modelId="{8C40E5A8-37C3-4165-BFB8-7F698D030B62}" type="presParOf" srcId="{82B03C91-48BF-4477-800D-826A74B9D2A7}" destId="{058BD6CC-9E1B-4045-8AB4-16997BF5B0F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9B0E49-D42F-B849-B987-C195F911CE47}" type="doc">
      <dgm:prSet loTypeId="urn:microsoft.com/office/officeart/2005/8/layout/equation1" loCatId="" qsTypeId="urn:microsoft.com/office/officeart/2005/8/quickstyle/simple2" qsCatId="simple" csTypeId="urn:microsoft.com/office/officeart/2005/8/colors/accent1_2" csCatId="accent1" phldr="1"/>
      <dgm:spPr/>
    </dgm:pt>
    <dgm:pt modelId="{D654EE12-ABA8-974A-972C-180264E128C1}">
      <dgm:prSet phldrT="[Texto]" custT="1"/>
      <dgm:spPr/>
      <dgm:t>
        <a:bodyPr/>
        <a:lstStyle/>
        <a:p>
          <a:r>
            <a:rPr lang="es-ES_tradnl" sz="1200" dirty="0" smtClean="0">
              <a:latin typeface="Century Gothic" charset="0"/>
              <a:ea typeface="Century Gothic" charset="0"/>
              <a:cs typeface="Century Gothic" charset="0"/>
            </a:rPr>
            <a:t>Cooperación </a:t>
          </a:r>
          <a:r>
            <a:rPr lang="es-ES_tradnl" sz="1200" dirty="0" err="1" smtClean="0">
              <a:latin typeface="Century Gothic" charset="0"/>
              <a:ea typeface="Century Gothic" charset="0"/>
              <a:cs typeface="Century Gothic" charset="0"/>
            </a:rPr>
            <a:t>Int</a:t>
          </a:r>
          <a:r>
            <a:rPr lang="es-ES_tradnl" sz="1200" dirty="0" smtClean="0">
              <a:latin typeface="Century Gothic" charset="0"/>
              <a:ea typeface="Century Gothic" charset="0"/>
              <a:cs typeface="Century Gothic" charset="0"/>
            </a:rPr>
            <a:t>.</a:t>
          </a:r>
          <a:endParaRPr lang="es-ES_tradnl" sz="1200" dirty="0">
            <a:latin typeface="Century Gothic" charset="0"/>
            <a:ea typeface="Century Gothic" charset="0"/>
            <a:cs typeface="Century Gothic" charset="0"/>
          </a:endParaRPr>
        </a:p>
      </dgm:t>
    </dgm:pt>
    <dgm:pt modelId="{C59CC6CF-63AD-8F4C-8CB1-84AFC1E2ECB5}" type="parTrans" cxnId="{15B4533C-86EA-C148-B63F-CFA4530C893D}">
      <dgm:prSet/>
      <dgm:spPr/>
      <dgm:t>
        <a:bodyPr/>
        <a:lstStyle/>
        <a:p>
          <a:endParaRPr lang="es-ES_tradnl"/>
        </a:p>
      </dgm:t>
    </dgm:pt>
    <dgm:pt modelId="{6BD2247A-2C21-7848-960C-8BF465DFF00F}" type="sibTrans" cxnId="{15B4533C-86EA-C148-B63F-CFA4530C893D}">
      <dgm:prSet/>
      <dgm:spPr/>
      <dgm:t>
        <a:bodyPr/>
        <a:lstStyle/>
        <a:p>
          <a:endParaRPr lang="es-ES_tradnl"/>
        </a:p>
      </dgm:t>
    </dgm:pt>
    <dgm:pt modelId="{BB9C9412-49CF-E44C-A4EF-63ED3FCD3A1E}">
      <dgm:prSet phldrT="[Texto]" custT="1"/>
      <dgm:spPr/>
      <dgm:t>
        <a:bodyPr/>
        <a:lstStyle/>
        <a:p>
          <a:r>
            <a:rPr lang="es-ES_tradnl" sz="1200" dirty="0" smtClean="0">
              <a:latin typeface="Century Gothic" charset="0"/>
              <a:ea typeface="Century Gothic" charset="0"/>
              <a:cs typeface="Century Gothic" charset="0"/>
            </a:rPr>
            <a:t>Impulso y sostenibilidad de la política </a:t>
          </a:r>
          <a:endParaRPr lang="es-ES_tradnl" sz="1200" dirty="0">
            <a:latin typeface="Century Gothic" charset="0"/>
            <a:ea typeface="Century Gothic" charset="0"/>
            <a:cs typeface="Century Gothic" charset="0"/>
          </a:endParaRPr>
        </a:p>
      </dgm:t>
    </dgm:pt>
    <dgm:pt modelId="{628D5F2B-A643-E74D-8004-BDDEA39907EA}" type="parTrans" cxnId="{A6A9B72F-7264-BC45-BCBF-45473DFB66EA}">
      <dgm:prSet/>
      <dgm:spPr/>
      <dgm:t>
        <a:bodyPr/>
        <a:lstStyle/>
        <a:p>
          <a:endParaRPr lang="es-ES_tradnl"/>
        </a:p>
      </dgm:t>
    </dgm:pt>
    <dgm:pt modelId="{697B07E8-5F17-3D46-B13E-72E35712220F}" type="sibTrans" cxnId="{A6A9B72F-7264-BC45-BCBF-45473DFB66EA}">
      <dgm:prSet/>
      <dgm:spPr/>
      <dgm:t>
        <a:bodyPr/>
        <a:lstStyle/>
        <a:p>
          <a:endParaRPr lang="es-ES_tradnl"/>
        </a:p>
      </dgm:t>
    </dgm:pt>
    <dgm:pt modelId="{57D595DE-7A64-244B-8E6C-BC44F53B09F5}">
      <dgm:prSet phldrT="[Texto]" custT="1"/>
      <dgm:spPr/>
      <dgm:t>
        <a:bodyPr/>
        <a:lstStyle/>
        <a:p>
          <a:r>
            <a:rPr lang="es-ES_tradnl" sz="1200" dirty="0" smtClean="0">
              <a:latin typeface="Century Gothic" charset="0"/>
              <a:ea typeface="Century Gothic" charset="0"/>
              <a:cs typeface="Century Gothic" charset="0"/>
            </a:rPr>
            <a:t>ONG Sociedad Civil </a:t>
          </a:r>
        </a:p>
        <a:p>
          <a:r>
            <a:rPr lang="es-ES_tradnl" sz="1200" dirty="0" smtClean="0">
              <a:latin typeface="Century Gothic" charset="0"/>
              <a:ea typeface="Century Gothic" charset="0"/>
              <a:cs typeface="Century Gothic" charset="0"/>
            </a:rPr>
            <a:t>Empresa privada </a:t>
          </a:r>
          <a:endParaRPr lang="es-ES_tradnl" sz="1200" dirty="0">
            <a:latin typeface="Century Gothic" charset="0"/>
            <a:ea typeface="Century Gothic" charset="0"/>
            <a:cs typeface="Century Gothic" charset="0"/>
          </a:endParaRPr>
        </a:p>
      </dgm:t>
    </dgm:pt>
    <dgm:pt modelId="{91B8C7F7-D274-C54A-8367-BABB84E37CA8}" type="parTrans" cxnId="{8553D84E-089E-3146-860E-74D6E5BF7EEE}">
      <dgm:prSet/>
      <dgm:spPr/>
      <dgm:t>
        <a:bodyPr/>
        <a:lstStyle/>
        <a:p>
          <a:endParaRPr lang="es-ES_tradnl"/>
        </a:p>
      </dgm:t>
    </dgm:pt>
    <dgm:pt modelId="{27AD6748-5DCF-6B4A-9874-751457327B27}" type="sibTrans" cxnId="{8553D84E-089E-3146-860E-74D6E5BF7EEE}">
      <dgm:prSet/>
      <dgm:spPr/>
      <dgm:t>
        <a:bodyPr/>
        <a:lstStyle/>
        <a:p>
          <a:endParaRPr lang="es-ES_tradnl"/>
        </a:p>
      </dgm:t>
    </dgm:pt>
    <dgm:pt modelId="{27037525-5DE6-6648-8AE1-1CDA5BE9F400}">
      <dgm:prSet phldrT="[Texto]" custT="1"/>
      <dgm:spPr/>
      <dgm:t>
        <a:bodyPr/>
        <a:lstStyle/>
        <a:p>
          <a:r>
            <a:rPr lang="es-ES_tradnl" sz="1200" dirty="0" smtClean="0">
              <a:latin typeface="Century Gothic" charset="0"/>
              <a:ea typeface="Century Gothic" charset="0"/>
              <a:cs typeface="Century Gothic" charset="0"/>
            </a:rPr>
            <a:t>Academia Centros de Inv. </a:t>
          </a:r>
          <a:endParaRPr lang="es-ES_tradnl" sz="1200" dirty="0">
            <a:latin typeface="Century Gothic" charset="0"/>
            <a:ea typeface="Century Gothic" charset="0"/>
            <a:cs typeface="Century Gothic" charset="0"/>
          </a:endParaRPr>
        </a:p>
      </dgm:t>
    </dgm:pt>
    <dgm:pt modelId="{DFB4B4A3-48BB-1648-8CC5-E0C281D2631B}" type="parTrans" cxnId="{DDFD3479-6F9F-F848-9225-73F0B7BF5ECA}">
      <dgm:prSet/>
      <dgm:spPr/>
      <dgm:t>
        <a:bodyPr/>
        <a:lstStyle/>
        <a:p>
          <a:endParaRPr lang="es-ES_tradnl"/>
        </a:p>
      </dgm:t>
    </dgm:pt>
    <dgm:pt modelId="{6BC9A25C-5C92-704E-8ED5-9DAC125B5824}" type="sibTrans" cxnId="{DDFD3479-6F9F-F848-9225-73F0B7BF5ECA}">
      <dgm:prSet/>
      <dgm:spPr/>
      <dgm:t>
        <a:bodyPr/>
        <a:lstStyle/>
        <a:p>
          <a:endParaRPr lang="es-ES_tradnl"/>
        </a:p>
      </dgm:t>
    </dgm:pt>
    <dgm:pt modelId="{A5860518-59D8-144F-8CB9-BAFF8B4C977B}">
      <dgm:prSet phldrT="[Texto]" custT="1"/>
      <dgm:spPr/>
      <dgm:t>
        <a:bodyPr/>
        <a:lstStyle/>
        <a:p>
          <a:r>
            <a:rPr lang="es-ES_tradnl" sz="1200" dirty="0" smtClean="0">
              <a:latin typeface="Century Gothic" charset="0"/>
              <a:ea typeface="Century Gothic" charset="0"/>
              <a:cs typeface="Century Gothic" charset="0"/>
            </a:rPr>
            <a:t>Comunidades  y organizaciones de base</a:t>
          </a:r>
          <a:endParaRPr lang="es-ES_tradnl" sz="1200" dirty="0">
            <a:latin typeface="Century Gothic" charset="0"/>
            <a:ea typeface="Century Gothic" charset="0"/>
            <a:cs typeface="Century Gothic" charset="0"/>
          </a:endParaRPr>
        </a:p>
      </dgm:t>
    </dgm:pt>
    <dgm:pt modelId="{A719835B-3DBA-534F-AF5B-537EC732A87D}" type="parTrans" cxnId="{91FF36F3-6A16-3746-AB24-1316BEBB788E}">
      <dgm:prSet/>
      <dgm:spPr/>
      <dgm:t>
        <a:bodyPr/>
        <a:lstStyle/>
        <a:p>
          <a:endParaRPr lang="es-ES_tradnl"/>
        </a:p>
      </dgm:t>
    </dgm:pt>
    <dgm:pt modelId="{50120566-F817-8C49-BAA9-53774EB49F57}" type="sibTrans" cxnId="{91FF36F3-6A16-3746-AB24-1316BEBB788E}">
      <dgm:prSet/>
      <dgm:spPr/>
      <dgm:t>
        <a:bodyPr/>
        <a:lstStyle/>
        <a:p>
          <a:endParaRPr lang="es-ES_tradnl"/>
        </a:p>
      </dgm:t>
    </dgm:pt>
    <dgm:pt modelId="{D7C2C9FC-0600-0A40-BBE7-6055033450DC}" type="pres">
      <dgm:prSet presAssocID="{599B0E49-D42F-B849-B987-C195F911CE47}" presName="linearFlow" presStyleCnt="0">
        <dgm:presLayoutVars>
          <dgm:dir/>
          <dgm:resizeHandles val="exact"/>
        </dgm:presLayoutVars>
      </dgm:prSet>
      <dgm:spPr/>
    </dgm:pt>
    <dgm:pt modelId="{C36F9F3B-FB3D-6247-A1B6-1FD84F026DAC}" type="pres">
      <dgm:prSet presAssocID="{D654EE12-ABA8-974A-972C-180264E128C1}" presName="node" presStyleLbl="node1" presStyleIdx="0" presStyleCnt="5" custScaleX="103903" custLinFactNeighborX="-27726" custLinFactNeighborY="-40">
        <dgm:presLayoutVars>
          <dgm:bulletEnabled val="1"/>
        </dgm:presLayoutVars>
      </dgm:prSet>
      <dgm:spPr/>
      <dgm:t>
        <a:bodyPr/>
        <a:lstStyle/>
        <a:p>
          <a:endParaRPr lang="es-ES_tradnl"/>
        </a:p>
      </dgm:t>
    </dgm:pt>
    <dgm:pt modelId="{6C245F39-B49F-BF47-94AA-B229FE940D39}" type="pres">
      <dgm:prSet presAssocID="{6BD2247A-2C21-7848-960C-8BF465DFF00F}" presName="spacerL" presStyleCnt="0"/>
      <dgm:spPr/>
    </dgm:pt>
    <dgm:pt modelId="{59E56668-FC13-4047-8810-6240276C27E0}" type="pres">
      <dgm:prSet presAssocID="{6BD2247A-2C21-7848-960C-8BF465DFF00F}" presName="sibTrans" presStyleLbl="sibTrans2D1" presStyleIdx="0" presStyleCnt="4" custScaleX="65143" custScaleY="60935"/>
      <dgm:spPr/>
      <dgm:t>
        <a:bodyPr/>
        <a:lstStyle/>
        <a:p>
          <a:endParaRPr lang="es-ES_tradnl"/>
        </a:p>
      </dgm:t>
    </dgm:pt>
    <dgm:pt modelId="{739C6E73-E827-6E4F-ABBD-DFB0186A3196}" type="pres">
      <dgm:prSet presAssocID="{6BD2247A-2C21-7848-960C-8BF465DFF00F}" presName="spacerR" presStyleCnt="0"/>
      <dgm:spPr/>
    </dgm:pt>
    <dgm:pt modelId="{FDAA0DFA-3174-DD4E-A76B-4757072FDA6C}" type="pres">
      <dgm:prSet presAssocID="{57D595DE-7A64-244B-8E6C-BC44F53B09F5}" presName="node" presStyleLbl="node1" presStyleIdx="1" presStyleCnt="5" custScaleX="103652">
        <dgm:presLayoutVars>
          <dgm:bulletEnabled val="1"/>
        </dgm:presLayoutVars>
      </dgm:prSet>
      <dgm:spPr/>
      <dgm:t>
        <a:bodyPr/>
        <a:lstStyle/>
        <a:p>
          <a:endParaRPr lang="es-ES_tradnl"/>
        </a:p>
      </dgm:t>
    </dgm:pt>
    <dgm:pt modelId="{86F1F220-A4A2-634C-8B74-8F8979650D64}" type="pres">
      <dgm:prSet presAssocID="{27AD6748-5DCF-6B4A-9874-751457327B27}" presName="spacerL" presStyleCnt="0"/>
      <dgm:spPr/>
    </dgm:pt>
    <dgm:pt modelId="{F8556CE0-3B8D-5C40-8B95-30EDB2B9B805}" type="pres">
      <dgm:prSet presAssocID="{27AD6748-5DCF-6B4A-9874-751457327B27}" presName="sibTrans" presStyleLbl="sibTrans2D1" presStyleIdx="1" presStyleCnt="4" custScaleX="68764" custScaleY="81009"/>
      <dgm:spPr/>
      <dgm:t>
        <a:bodyPr/>
        <a:lstStyle/>
        <a:p>
          <a:endParaRPr lang="es-ES_tradnl"/>
        </a:p>
      </dgm:t>
    </dgm:pt>
    <dgm:pt modelId="{469FCFE8-64E6-814D-A303-B5B7F650B2A4}" type="pres">
      <dgm:prSet presAssocID="{27AD6748-5DCF-6B4A-9874-751457327B27}" presName="spacerR" presStyleCnt="0"/>
      <dgm:spPr/>
    </dgm:pt>
    <dgm:pt modelId="{F77EC8BD-6705-BA4E-9812-99292CF6CD38}" type="pres">
      <dgm:prSet presAssocID="{A5860518-59D8-144F-8CB9-BAFF8B4C977B}" presName="node" presStyleLbl="node1" presStyleIdx="2" presStyleCnt="5">
        <dgm:presLayoutVars>
          <dgm:bulletEnabled val="1"/>
        </dgm:presLayoutVars>
      </dgm:prSet>
      <dgm:spPr/>
      <dgm:t>
        <a:bodyPr/>
        <a:lstStyle/>
        <a:p>
          <a:endParaRPr lang="es-ES_tradnl"/>
        </a:p>
      </dgm:t>
    </dgm:pt>
    <dgm:pt modelId="{81336CB2-42A3-AD4B-90F1-8D23C42563DA}" type="pres">
      <dgm:prSet presAssocID="{50120566-F817-8C49-BAA9-53774EB49F57}" presName="spacerL" presStyleCnt="0"/>
      <dgm:spPr/>
    </dgm:pt>
    <dgm:pt modelId="{95964862-814B-DB4F-A1E7-DA5A684F20BC}" type="pres">
      <dgm:prSet presAssocID="{50120566-F817-8C49-BAA9-53774EB49F57}" presName="sibTrans" presStyleLbl="sibTrans2D1" presStyleIdx="2" presStyleCnt="4"/>
      <dgm:spPr/>
      <dgm:t>
        <a:bodyPr/>
        <a:lstStyle/>
        <a:p>
          <a:endParaRPr lang="es-ES_tradnl"/>
        </a:p>
      </dgm:t>
    </dgm:pt>
    <dgm:pt modelId="{B7DA8B9D-3A59-FC4F-A1E3-491D5E826485}" type="pres">
      <dgm:prSet presAssocID="{50120566-F817-8C49-BAA9-53774EB49F57}" presName="spacerR" presStyleCnt="0"/>
      <dgm:spPr/>
    </dgm:pt>
    <dgm:pt modelId="{4E53BA90-5B8D-B744-9105-2B90AB0B2D79}" type="pres">
      <dgm:prSet presAssocID="{27037525-5DE6-6648-8AE1-1CDA5BE9F400}" presName="node" presStyleLbl="node1" presStyleIdx="3" presStyleCnt="5" custScaleX="102458" custScaleY="98383">
        <dgm:presLayoutVars>
          <dgm:bulletEnabled val="1"/>
        </dgm:presLayoutVars>
      </dgm:prSet>
      <dgm:spPr/>
      <dgm:t>
        <a:bodyPr/>
        <a:lstStyle/>
        <a:p>
          <a:endParaRPr lang="es-ES_tradnl"/>
        </a:p>
      </dgm:t>
    </dgm:pt>
    <dgm:pt modelId="{ECCA5087-5DE2-254D-82CB-E595B6C31AE8}" type="pres">
      <dgm:prSet presAssocID="{6BC9A25C-5C92-704E-8ED5-9DAC125B5824}" presName="spacerL" presStyleCnt="0"/>
      <dgm:spPr/>
    </dgm:pt>
    <dgm:pt modelId="{4D00738C-93BE-7F4B-8353-83D9A76EF7CC}" type="pres">
      <dgm:prSet presAssocID="{6BC9A25C-5C92-704E-8ED5-9DAC125B5824}" presName="sibTrans" presStyleLbl="sibTrans2D1" presStyleIdx="3" presStyleCnt="4" custScaleX="86628" custScaleY="80253"/>
      <dgm:spPr/>
      <dgm:t>
        <a:bodyPr/>
        <a:lstStyle/>
        <a:p>
          <a:endParaRPr lang="es-ES_tradnl"/>
        </a:p>
      </dgm:t>
    </dgm:pt>
    <dgm:pt modelId="{8E6F3879-8948-D64E-B46A-B4D4D3466DA8}" type="pres">
      <dgm:prSet presAssocID="{6BC9A25C-5C92-704E-8ED5-9DAC125B5824}" presName="spacerR" presStyleCnt="0"/>
      <dgm:spPr/>
    </dgm:pt>
    <dgm:pt modelId="{0C394BC0-B8BE-C044-BAC7-A1FB01BEEA9B}" type="pres">
      <dgm:prSet presAssocID="{BB9C9412-49CF-E44C-A4EF-63ED3FCD3A1E}" presName="node" presStyleLbl="node1" presStyleIdx="4" presStyleCnt="5" custScaleX="104075">
        <dgm:presLayoutVars>
          <dgm:bulletEnabled val="1"/>
        </dgm:presLayoutVars>
      </dgm:prSet>
      <dgm:spPr/>
      <dgm:t>
        <a:bodyPr/>
        <a:lstStyle/>
        <a:p>
          <a:endParaRPr lang="es-ES_tradnl"/>
        </a:p>
      </dgm:t>
    </dgm:pt>
  </dgm:ptLst>
  <dgm:cxnLst>
    <dgm:cxn modelId="{021E41C7-3E81-443E-A649-9A295E434884}" type="presOf" srcId="{A5860518-59D8-144F-8CB9-BAFF8B4C977B}" destId="{F77EC8BD-6705-BA4E-9812-99292CF6CD38}" srcOrd="0" destOrd="0" presId="urn:microsoft.com/office/officeart/2005/8/layout/equation1"/>
    <dgm:cxn modelId="{D1EFFB3E-D399-4A72-A96F-4E290430F166}" type="presOf" srcId="{27037525-5DE6-6648-8AE1-1CDA5BE9F400}" destId="{4E53BA90-5B8D-B744-9105-2B90AB0B2D79}" srcOrd="0" destOrd="0" presId="urn:microsoft.com/office/officeart/2005/8/layout/equation1"/>
    <dgm:cxn modelId="{7374D032-3C54-49C4-9108-FB97ED693079}" type="presOf" srcId="{6BD2247A-2C21-7848-960C-8BF465DFF00F}" destId="{59E56668-FC13-4047-8810-6240276C27E0}" srcOrd="0" destOrd="0" presId="urn:microsoft.com/office/officeart/2005/8/layout/equation1"/>
    <dgm:cxn modelId="{8553D84E-089E-3146-860E-74D6E5BF7EEE}" srcId="{599B0E49-D42F-B849-B987-C195F911CE47}" destId="{57D595DE-7A64-244B-8E6C-BC44F53B09F5}" srcOrd="1" destOrd="0" parTransId="{91B8C7F7-D274-C54A-8367-BABB84E37CA8}" sibTransId="{27AD6748-5DCF-6B4A-9874-751457327B27}"/>
    <dgm:cxn modelId="{15B4533C-86EA-C148-B63F-CFA4530C893D}" srcId="{599B0E49-D42F-B849-B987-C195F911CE47}" destId="{D654EE12-ABA8-974A-972C-180264E128C1}" srcOrd="0" destOrd="0" parTransId="{C59CC6CF-63AD-8F4C-8CB1-84AFC1E2ECB5}" sibTransId="{6BD2247A-2C21-7848-960C-8BF465DFF00F}"/>
    <dgm:cxn modelId="{DDFD3479-6F9F-F848-9225-73F0B7BF5ECA}" srcId="{599B0E49-D42F-B849-B987-C195F911CE47}" destId="{27037525-5DE6-6648-8AE1-1CDA5BE9F400}" srcOrd="3" destOrd="0" parTransId="{DFB4B4A3-48BB-1648-8CC5-E0C281D2631B}" sibTransId="{6BC9A25C-5C92-704E-8ED5-9DAC125B5824}"/>
    <dgm:cxn modelId="{1249E0EC-44FD-49D6-A73E-AB9864376144}" type="presOf" srcId="{BB9C9412-49CF-E44C-A4EF-63ED3FCD3A1E}" destId="{0C394BC0-B8BE-C044-BAC7-A1FB01BEEA9B}" srcOrd="0" destOrd="0" presId="urn:microsoft.com/office/officeart/2005/8/layout/equation1"/>
    <dgm:cxn modelId="{2FB8AFB7-F402-4C1C-AAAD-68F485894A04}" type="presOf" srcId="{D654EE12-ABA8-974A-972C-180264E128C1}" destId="{C36F9F3B-FB3D-6247-A1B6-1FD84F026DAC}" srcOrd="0" destOrd="0" presId="urn:microsoft.com/office/officeart/2005/8/layout/equation1"/>
    <dgm:cxn modelId="{91FF36F3-6A16-3746-AB24-1316BEBB788E}" srcId="{599B0E49-D42F-B849-B987-C195F911CE47}" destId="{A5860518-59D8-144F-8CB9-BAFF8B4C977B}" srcOrd="2" destOrd="0" parTransId="{A719835B-3DBA-534F-AF5B-537EC732A87D}" sibTransId="{50120566-F817-8C49-BAA9-53774EB49F57}"/>
    <dgm:cxn modelId="{8CC5ADC4-C41C-4B2B-B099-86FF6CFF1E6A}" type="presOf" srcId="{6BC9A25C-5C92-704E-8ED5-9DAC125B5824}" destId="{4D00738C-93BE-7F4B-8353-83D9A76EF7CC}" srcOrd="0" destOrd="0" presId="urn:microsoft.com/office/officeart/2005/8/layout/equation1"/>
    <dgm:cxn modelId="{A6A9B72F-7264-BC45-BCBF-45473DFB66EA}" srcId="{599B0E49-D42F-B849-B987-C195F911CE47}" destId="{BB9C9412-49CF-E44C-A4EF-63ED3FCD3A1E}" srcOrd="4" destOrd="0" parTransId="{628D5F2B-A643-E74D-8004-BDDEA39907EA}" sibTransId="{697B07E8-5F17-3D46-B13E-72E35712220F}"/>
    <dgm:cxn modelId="{586F0E9D-1EC8-456A-8218-CCA109323D3B}" type="presOf" srcId="{57D595DE-7A64-244B-8E6C-BC44F53B09F5}" destId="{FDAA0DFA-3174-DD4E-A76B-4757072FDA6C}" srcOrd="0" destOrd="0" presId="urn:microsoft.com/office/officeart/2005/8/layout/equation1"/>
    <dgm:cxn modelId="{D6543745-0C73-44CA-8256-B6792DC91830}" type="presOf" srcId="{50120566-F817-8C49-BAA9-53774EB49F57}" destId="{95964862-814B-DB4F-A1E7-DA5A684F20BC}" srcOrd="0" destOrd="0" presId="urn:microsoft.com/office/officeart/2005/8/layout/equation1"/>
    <dgm:cxn modelId="{C63E6486-F21B-47B0-890E-050B8AB4C68E}" type="presOf" srcId="{27AD6748-5DCF-6B4A-9874-751457327B27}" destId="{F8556CE0-3B8D-5C40-8B95-30EDB2B9B805}" srcOrd="0" destOrd="0" presId="urn:microsoft.com/office/officeart/2005/8/layout/equation1"/>
    <dgm:cxn modelId="{21E61D77-C1DB-4107-B260-E1F5E7140F6F}" type="presOf" srcId="{599B0E49-D42F-B849-B987-C195F911CE47}" destId="{D7C2C9FC-0600-0A40-BBE7-6055033450DC}" srcOrd="0" destOrd="0" presId="urn:microsoft.com/office/officeart/2005/8/layout/equation1"/>
    <dgm:cxn modelId="{4014488B-81F8-4AFC-9E1A-718F96CDBC85}" type="presParOf" srcId="{D7C2C9FC-0600-0A40-BBE7-6055033450DC}" destId="{C36F9F3B-FB3D-6247-A1B6-1FD84F026DAC}" srcOrd="0" destOrd="0" presId="urn:microsoft.com/office/officeart/2005/8/layout/equation1"/>
    <dgm:cxn modelId="{30AF7974-A478-48A8-9C85-2533E9D24C6A}" type="presParOf" srcId="{D7C2C9FC-0600-0A40-BBE7-6055033450DC}" destId="{6C245F39-B49F-BF47-94AA-B229FE940D39}" srcOrd="1" destOrd="0" presId="urn:microsoft.com/office/officeart/2005/8/layout/equation1"/>
    <dgm:cxn modelId="{50D06187-3F5F-4F46-A02A-AEB6AB70FD7A}" type="presParOf" srcId="{D7C2C9FC-0600-0A40-BBE7-6055033450DC}" destId="{59E56668-FC13-4047-8810-6240276C27E0}" srcOrd="2" destOrd="0" presId="urn:microsoft.com/office/officeart/2005/8/layout/equation1"/>
    <dgm:cxn modelId="{D6D10DE1-1A41-4865-9713-6AFC74459E1D}" type="presParOf" srcId="{D7C2C9FC-0600-0A40-BBE7-6055033450DC}" destId="{739C6E73-E827-6E4F-ABBD-DFB0186A3196}" srcOrd="3" destOrd="0" presId="urn:microsoft.com/office/officeart/2005/8/layout/equation1"/>
    <dgm:cxn modelId="{B494EE9D-3E58-4AC0-9FD4-A343A3F07AA4}" type="presParOf" srcId="{D7C2C9FC-0600-0A40-BBE7-6055033450DC}" destId="{FDAA0DFA-3174-DD4E-A76B-4757072FDA6C}" srcOrd="4" destOrd="0" presId="urn:microsoft.com/office/officeart/2005/8/layout/equation1"/>
    <dgm:cxn modelId="{338A6FC6-0927-4D4A-94D2-2806401E7F07}" type="presParOf" srcId="{D7C2C9FC-0600-0A40-BBE7-6055033450DC}" destId="{86F1F220-A4A2-634C-8B74-8F8979650D64}" srcOrd="5" destOrd="0" presId="urn:microsoft.com/office/officeart/2005/8/layout/equation1"/>
    <dgm:cxn modelId="{BBF72230-CD33-48EB-B5AF-072A16EB1BA9}" type="presParOf" srcId="{D7C2C9FC-0600-0A40-BBE7-6055033450DC}" destId="{F8556CE0-3B8D-5C40-8B95-30EDB2B9B805}" srcOrd="6" destOrd="0" presId="urn:microsoft.com/office/officeart/2005/8/layout/equation1"/>
    <dgm:cxn modelId="{3F1B7638-0CE2-49CD-AF51-54992F479821}" type="presParOf" srcId="{D7C2C9FC-0600-0A40-BBE7-6055033450DC}" destId="{469FCFE8-64E6-814D-A303-B5B7F650B2A4}" srcOrd="7" destOrd="0" presId="urn:microsoft.com/office/officeart/2005/8/layout/equation1"/>
    <dgm:cxn modelId="{E614FFB7-C241-43EF-9543-0A450C1EEA17}" type="presParOf" srcId="{D7C2C9FC-0600-0A40-BBE7-6055033450DC}" destId="{F77EC8BD-6705-BA4E-9812-99292CF6CD38}" srcOrd="8" destOrd="0" presId="urn:microsoft.com/office/officeart/2005/8/layout/equation1"/>
    <dgm:cxn modelId="{FE4D8093-9B0F-4EC8-A51F-CE31BABAA938}" type="presParOf" srcId="{D7C2C9FC-0600-0A40-BBE7-6055033450DC}" destId="{81336CB2-42A3-AD4B-90F1-8D23C42563DA}" srcOrd="9" destOrd="0" presId="urn:microsoft.com/office/officeart/2005/8/layout/equation1"/>
    <dgm:cxn modelId="{786FE8C1-D316-4050-BCB1-BABF94DFE48B}" type="presParOf" srcId="{D7C2C9FC-0600-0A40-BBE7-6055033450DC}" destId="{95964862-814B-DB4F-A1E7-DA5A684F20BC}" srcOrd="10" destOrd="0" presId="urn:microsoft.com/office/officeart/2005/8/layout/equation1"/>
    <dgm:cxn modelId="{2BC28864-2360-4348-95A6-C74FDA6E39A6}" type="presParOf" srcId="{D7C2C9FC-0600-0A40-BBE7-6055033450DC}" destId="{B7DA8B9D-3A59-FC4F-A1E3-491D5E826485}" srcOrd="11" destOrd="0" presId="urn:microsoft.com/office/officeart/2005/8/layout/equation1"/>
    <dgm:cxn modelId="{40BBE803-28CF-46E8-A73D-CA3C288E5027}" type="presParOf" srcId="{D7C2C9FC-0600-0A40-BBE7-6055033450DC}" destId="{4E53BA90-5B8D-B744-9105-2B90AB0B2D79}" srcOrd="12" destOrd="0" presId="urn:microsoft.com/office/officeart/2005/8/layout/equation1"/>
    <dgm:cxn modelId="{F1FBD06B-8083-4799-A8F5-26D19F82F432}" type="presParOf" srcId="{D7C2C9FC-0600-0A40-BBE7-6055033450DC}" destId="{ECCA5087-5DE2-254D-82CB-E595B6C31AE8}" srcOrd="13" destOrd="0" presId="urn:microsoft.com/office/officeart/2005/8/layout/equation1"/>
    <dgm:cxn modelId="{C19E03A0-975B-4160-9473-DC41B8A5AED3}" type="presParOf" srcId="{D7C2C9FC-0600-0A40-BBE7-6055033450DC}" destId="{4D00738C-93BE-7F4B-8353-83D9A76EF7CC}" srcOrd="14" destOrd="0" presId="urn:microsoft.com/office/officeart/2005/8/layout/equation1"/>
    <dgm:cxn modelId="{B6FBED36-5E0E-48D3-9560-4B7F03E04EF6}" type="presParOf" srcId="{D7C2C9FC-0600-0A40-BBE7-6055033450DC}" destId="{8E6F3879-8948-D64E-B46A-B4D4D3466DA8}" srcOrd="15" destOrd="0" presId="urn:microsoft.com/office/officeart/2005/8/layout/equation1"/>
    <dgm:cxn modelId="{41BE3474-C077-40C2-A58C-0759C1D04685}" type="presParOf" srcId="{D7C2C9FC-0600-0A40-BBE7-6055033450DC}" destId="{0C394BC0-B8BE-C044-BAC7-A1FB01BEEA9B}" srcOrd="16" destOrd="0" presId="urn:microsoft.com/office/officeart/2005/8/layout/equati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F313F-A82B-4A8D-B592-4255B91A5489}">
      <dsp:nvSpPr>
        <dsp:cNvPr id="0" name=""/>
        <dsp:cNvSpPr/>
      </dsp:nvSpPr>
      <dsp:spPr>
        <a:xfrm>
          <a:off x="1632" y="0"/>
          <a:ext cx="2540140" cy="3969406"/>
        </a:xfrm>
        <a:prstGeom prst="roundRect">
          <a:avLst>
            <a:gd name="adj" fmla="val 10000"/>
          </a:avLst>
        </a:prstGeom>
        <a:solidFill>
          <a:srgbClr val="5CAC34"/>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ES" sz="2400" b="1" i="0" kern="1200" baseline="0" dirty="0"/>
            <a:t>Primera infancia </a:t>
          </a:r>
        </a:p>
        <a:p>
          <a:pPr lvl="0" algn="ctr" defTabSz="1066800" rtl="0">
            <a:lnSpc>
              <a:spcPct val="90000"/>
            </a:lnSpc>
            <a:spcBef>
              <a:spcPct val="0"/>
            </a:spcBef>
            <a:spcAft>
              <a:spcPct val="35000"/>
            </a:spcAft>
          </a:pPr>
          <a:r>
            <a:rPr lang="es-ES" sz="1800" b="0" i="0" kern="1200" baseline="0" dirty="0"/>
            <a:t>(desde la gestación hasta los cinco años)</a:t>
          </a:r>
          <a:endParaRPr lang="es-MX" sz="1800" b="0" i="0" kern="1200" baseline="0" dirty="0"/>
        </a:p>
      </dsp:txBody>
      <dsp:txXfrm>
        <a:off x="1632" y="1587762"/>
        <a:ext cx="2540140" cy="1587762"/>
      </dsp:txXfrm>
    </dsp:sp>
    <dsp:sp modelId="{656AE944-F0B3-4C1B-885E-95015CC6C8A9}">
      <dsp:nvSpPr>
        <dsp:cNvPr id="0" name=""/>
        <dsp:cNvSpPr/>
      </dsp:nvSpPr>
      <dsp:spPr>
        <a:xfrm>
          <a:off x="610796" y="238164"/>
          <a:ext cx="1321812" cy="1321812"/>
        </a:xfrm>
        <a:prstGeom prst="ellipse">
          <a:avLst/>
        </a:prstGeom>
        <a:blipFill rotWithShape="0">
          <a:blip xmlns:r="http://schemas.openxmlformats.org/officeDocument/2006/relationships" r:embed="rId1"/>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B57B74-38F9-4F98-A6CD-E432C6A17F5B}">
      <dsp:nvSpPr>
        <dsp:cNvPr id="0" name=""/>
        <dsp:cNvSpPr/>
      </dsp:nvSpPr>
      <dsp:spPr>
        <a:xfrm>
          <a:off x="2617977" y="0"/>
          <a:ext cx="2540140" cy="3969406"/>
        </a:xfrm>
        <a:prstGeom prst="roundRect">
          <a:avLst>
            <a:gd name="adj" fmla="val 10000"/>
          </a:avLst>
        </a:prstGeom>
        <a:solidFill>
          <a:srgbClr val="0070C0"/>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ES" sz="2400" b="1" i="0" kern="1200" baseline="0" dirty="0"/>
            <a:t>Infancia</a:t>
          </a:r>
          <a:r>
            <a:rPr lang="es-ES" sz="2400" b="0" i="0" kern="1200" baseline="0" dirty="0"/>
            <a:t> </a:t>
          </a:r>
        </a:p>
        <a:p>
          <a:pPr lvl="0" algn="ctr" defTabSz="1066800" rtl="0">
            <a:lnSpc>
              <a:spcPct val="90000"/>
            </a:lnSpc>
            <a:spcBef>
              <a:spcPct val="0"/>
            </a:spcBef>
            <a:spcAft>
              <a:spcPct val="35000"/>
            </a:spcAft>
          </a:pPr>
          <a:r>
            <a:rPr lang="es-ES" sz="1800" b="0" i="0" kern="1200" baseline="0" dirty="0"/>
            <a:t>(entre los 6 y los 11 años)</a:t>
          </a:r>
          <a:endParaRPr lang="es-MX" sz="1800" b="0" i="0" kern="1200" baseline="0" dirty="0"/>
        </a:p>
      </dsp:txBody>
      <dsp:txXfrm>
        <a:off x="2617977" y="1587762"/>
        <a:ext cx="2540140" cy="1587762"/>
      </dsp:txXfrm>
    </dsp:sp>
    <dsp:sp modelId="{51388312-F6E5-4922-BBAC-8C2C39E10F83}">
      <dsp:nvSpPr>
        <dsp:cNvPr id="0" name=""/>
        <dsp:cNvSpPr/>
      </dsp:nvSpPr>
      <dsp:spPr>
        <a:xfrm>
          <a:off x="3227141" y="238164"/>
          <a:ext cx="1321812" cy="1321812"/>
        </a:xfrm>
        <a:prstGeom prst="ellipse">
          <a:avLst/>
        </a:prstGeom>
        <a:blipFill rotWithShape="0">
          <a:blip xmlns:r="http://schemas.openxmlformats.org/officeDocument/2006/relationships" r:embed="rId2"/>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8883AA-6400-4357-818A-2FD8DF3C4192}">
      <dsp:nvSpPr>
        <dsp:cNvPr id="0" name=""/>
        <dsp:cNvSpPr/>
      </dsp:nvSpPr>
      <dsp:spPr>
        <a:xfrm>
          <a:off x="5234321" y="0"/>
          <a:ext cx="2540140" cy="3969406"/>
        </a:xfrm>
        <a:prstGeom prst="roundRect">
          <a:avLst>
            <a:gd name="adj" fmla="val 10000"/>
          </a:avLst>
        </a:prstGeom>
        <a:solidFill>
          <a:srgbClr val="7030A0"/>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ES" sz="2400" b="1" i="0" kern="1200" baseline="0" dirty="0"/>
            <a:t>Adolescencia</a:t>
          </a:r>
          <a:r>
            <a:rPr lang="es-ES" sz="2400" b="0" i="0" kern="1200" baseline="0" dirty="0"/>
            <a:t> </a:t>
          </a:r>
        </a:p>
        <a:p>
          <a:pPr lvl="0" algn="ctr" defTabSz="1066800" rtl="0">
            <a:lnSpc>
              <a:spcPct val="90000"/>
            </a:lnSpc>
            <a:spcBef>
              <a:spcPct val="0"/>
            </a:spcBef>
            <a:spcAft>
              <a:spcPct val="35000"/>
            </a:spcAft>
          </a:pPr>
          <a:r>
            <a:rPr lang="es-ES" sz="1800" b="0" i="0" kern="1200" baseline="0" dirty="0"/>
            <a:t>(de los 12 a los 17 años) </a:t>
          </a:r>
          <a:endParaRPr lang="es-MX" sz="1800" b="0" i="0" kern="1200" baseline="0" dirty="0"/>
        </a:p>
      </dsp:txBody>
      <dsp:txXfrm>
        <a:off x="5234321" y="1587762"/>
        <a:ext cx="2540140" cy="1587762"/>
      </dsp:txXfrm>
    </dsp:sp>
    <dsp:sp modelId="{058BD6CC-9E1B-4045-8AB4-16997BF5B0F8}">
      <dsp:nvSpPr>
        <dsp:cNvPr id="0" name=""/>
        <dsp:cNvSpPr/>
      </dsp:nvSpPr>
      <dsp:spPr>
        <a:xfrm>
          <a:off x="5843486" y="238164"/>
          <a:ext cx="1321812" cy="1321812"/>
        </a:xfrm>
        <a:prstGeom prst="ellipse">
          <a:avLst/>
        </a:prstGeom>
        <a:blipFill rotWithShape="0">
          <a:blip xmlns:r="http://schemas.openxmlformats.org/officeDocument/2006/relationships" r:embed="rId3"/>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A67699-E0D1-471A-96B1-50CE27B8FF00}">
      <dsp:nvSpPr>
        <dsp:cNvPr id="0" name=""/>
        <dsp:cNvSpPr/>
      </dsp:nvSpPr>
      <dsp:spPr>
        <a:xfrm>
          <a:off x="287292" y="3249325"/>
          <a:ext cx="7154007" cy="595410"/>
        </a:xfrm>
        <a:prstGeom prst="leftRightArrow">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F9F3B-FB3D-6247-A1B6-1FD84F026DAC}">
      <dsp:nvSpPr>
        <dsp:cNvPr id="0" name=""/>
        <dsp:cNvSpPr/>
      </dsp:nvSpPr>
      <dsp:spPr>
        <a:xfrm>
          <a:off x="0" y="123261"/>
          <a:ext cx="1211781" cy="11662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latin typeface="Century Gothic" charset="0"/>
              <a:ea typeface="Century Gothic" charset="0"/>
              <a:cs typeface="Century Gothic" charset="0"/>
            </a:rPr>
            <a:t>Cooperación </a:t>
          </a:r>
          <a:r>
            <a:rPr lang="es-ES_tradnl" sz="1200" kern="1200" dirty="0" err="1" smtClean="0">
              <a:latin typeface="Century Gothic" charset="0"/>
              <a:ea typeface="Century Gothic" charset="0"/>
              <a:cs typeface="Century Gothic" charset="0"/>
            </a:rPr>
            <a:t>Int</a:t>
          </a:r>
          <a:r>
            <a:rPr lang="es-ES_tradnl" sz="1200" kern="1200" dirty="0" smtClean="0">
              <a:latin typeface="Century Gothic" charset="0"/>
              <a:ea typeface="Century Gothic" charset="0"/>
              <a:cs typeface="Century Gothic" charset="0"/>
            </a:rPr>
            <a:t>.</a:t>
          </a:r>
          <a:endParaRPr lang="es-ES_tradnl" sz="1200" kern="1200" dirty="0">
            <a:latin typeface="Century Gothic" charset="0"/>
            <a:ea typeface="Century Gothic" charset="0"/>
            <a:cs typeface="Century Gothic" charset="0"/>
          </a:endParaRPr>
        </a:p>
      </dsp:txBody>
      <dsp:txXfrm>
        <a:off x="177461" y="294056"/>
        <a:ext cx="856859" cy="824672"/>
      </dsp:txXfrm>
    </dsp:sp>
    <dsp:sp modelId="{59E56668-FC13-4047-8810-6240276C27E0}">
      <dsp:nvSpPr>
        <dsp:cNvPr id="0" name=""/>
        <dsp:cNvSpPr/>
      </dsp:nvSpPr>
      <dsp:spPr>
        <a:xfrm>
          <a:off x="1310267" y="500767"/>
          <a:ext cx="440648" cy="41218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S_tradnl" sz="600" kern="1200"/>
        </a:p>
      </dsp:txBody>
      <dsp:txXfrm>
        <a:off x="1368675" y="658386"/>
        <a:ext cx="323832" cy="96945"/>
      </dsp:txXfrm>
    </dsp:sp>
    <dsp:sp modelId="{FDAA0DFA-3174-DD4E-A76B-4757072FDA6C}">
      <dsp:nvSpPr>
        <dsp:cNvPr id="0" name=""/>
        <dsp:cNvSpPr/>
      </dsp:nvSpPr>
      <dsp:spPr>
        <a:xfrm>
          <a:off x="1845616" y="123727"/>
          <a:ext cx="1208854" cy="11662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latin typeface="Century Gothic" charset="0"/>
              <a:ea typeface="Century Gothic" charset="0"/>
              <a:cs typeface="Century Gothic" charset="0"/>
            </a:rPr>
            <a:t>ONG Sociedad Civil </a:t>
          </a:r>
        </a:p>
        <a:p>
          <a:pPr lvl="0" algn="ctr" defTabSz="533400">
            <a:lnSpc>
              <a:spcPct val="90000"/>
            </a:lnSpc>
            <a:spcBef>
              <a:spcPct val="0"/>
            </a:spcBef>
            <a:spcAft>
              <a:spcPct val="35000"/>
            </a:spcAft>
          </a:pPr>
          <a:r>
            <a:rPr lang="es-ES_tradnl" sz="1200" kern="1200" dirty="0" smtClean="0">
              <a:latin typeface="Century Gothic" charset="0"/>
              <a:ea typeface="Century Gothic" charset="0"/>
              <a:cs typeface="Century Gothic" charset="0"/>
            </a:rPr>
            <a:t>Empresa privada </a:t>
          </a:r>
          <a:endParaRPr lang="es-ES_tradnl" sz="1200" kern="1200" dirty="0">
            <a:latin typeface="Century Gothic" charset="0"/>
            <a:ea typeface="Century Gothic" charset="0"/>
            <a:cs typeface="Century Gothic" charset="0"/>
          </a:endParaRPr>
        </a:p>
      </dsp:txBody>
      <dsp:txXfrm>
        <a:off x="2022649" y="294522"/>
        <a:ext cx="854788" cy="824672"/>
      </dsp:txXfrm>
    </dsp:sp>
    <dsp:sp modelId="{F8556CE0-3B8D-5C40-8B95-30EDB2B9B805}">
      <dsp:nvSpPr>
        <dsp:cNvPr id="0" name=""/>
        <dsp:cNvSpPr/>
      </dsp:nvSpPr>
      <dsp:spPr>
        <a:xfrm>
          <a:off x="3149171" y="432873"/>
          <a:ext cx="465141" cy="54797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S_tradnl" sz="700" kern="1200"/>
        </a:p>
      </dsp:txBody>
      <dsp:txXfrm>
        <a:off x="3210825" y="652157"/>
        <a:ext cx="341833" cy="109402"/>
      </dsp:txXfrm>
    </dsp:sp>
    <dsp:sp modelId="{F77EC8BD-6705-BA4E-9812-99292CF6CD38}">
      <dsp:nvSpPr>
        <dsp:cNvPr id="0" name=""/>
        <dsp:cNvSpPr/>
      </dsp:nvSpPr>
      <dsp:spPr>
        <a:xfrm>
          <a:off x="3709013" y="123727"/>
          <a:ext cx="1166262" cy="11662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latin typeface="Century Gothic" charset="0"/>
              <a:ea typeface="Century Gothic" charset="0"/>
              <a:cs typeface="Century Gothic" charset="0"/>
            </a:rPr>
            <a:t>Comunidades  y organizaciones de base</a:t>
          </a:r>
          <a:endParaRPr lang="es-ES_tradnl" sz="1200" kern="1200" dirty="0">
            <a:latin typeface="Century Gothic" charset="0"/>
            <a:ea typeface="Century Gothic" charset="0"/>
            <a:cs typeface="Century Gothic" charset="0"/>
          </a:endParaRPr>
        </a:p>
      </dsp:txBody>
      <dsp:txXfrm>
        <a:off x="3879808" y="294522"/>
        <a:ext cx="824672" cy="824672"/>
      </dsp:txXfrm>
    </dsp:sp>
    <dsp:sp modelId="{95964862-814B-DB4F-A1E7-DA5A684F20BC}">
      <dsp:nvSpPr>
        <dsp:cNvPr id="0" name=""/>
        <dsp:cNvSpPr/>
      </dsp:nvSpPr>
      <dsp:spPr>
        <a:xfrm>
          <a:off x="4969976" y="368642"/>
          <a:ext cx="676432" cy="67643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_tradnl" sz="1100" kern="1200"/>
        </a:p>
      </dsp:txBody>
      <dsp:txXfrm>
        <a:off x="5059637" y="627310"/>
        <a:ext cx="497110" cy="159096"/>
      </dsp:txXfrm>
    </dsp:sp>
    <dsp:sp modelId="{4E53BA90-5B8D-B744-9105-2B90AB0B2D79}">
      <dsp:nvSpPr>
        <dsp:cNvPr id="0" name=""/>
        <dsp:cNvSpPr/>
      </dsp:nvSpPr>
      <dsp:spPr>
        <a:xfrm>
          <a:off x="5741109" y="133157"/>
          <a:ext cx="1194929" cy="114740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latin typeface="Century Gothic" charset="0"/>
              <a:ea typeface="Century Gothic" charset="0"/>
              <a:cs typeface="Century Gothic" charset="0"/>
            </a:rPr>
            <a:t>Academia Centros de Inv. </a:t>
          </a:r>
          <a:endParaRPr lang="es-ES_tradnl" sz="1200" kern="1200" dirty="0">
            <a:latin typeface="Century Gothic" charset="0"/>
            <a:ea typeface="Century Gothic" charset="0"/>
            <a:cs typeface="Century Gothic" charset="0"/>
          </a:endParaRPr>
        </a:p>
      </dsp:txBody>
      <dsp:txXfrm>
        <a:off x="5916102" y="301190"/>
        <a:ext cx="844943" cy="811337"/>
      </dsp:txXfrm>
    </dsp:sp>
    <dsp:sp modelId="{4D00738C-93BE-7F4B-8353-83D9A76EF7CC}">
      <dsp:nvSpPr>
        <dsp:cNvPr id="0" name=""/>
        <dsp:cNvSpPr/>
      </dsp:nvSpPr>
      <dsp:spPr>
        <a:xfrm>
          <a:off x="7030738" y="435430"/>
          <a:ext cx="585979" cy="542857"/>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S_tradnl" sz="2200" kern="1200"/>
        </a:p>
      </dsp:txBody>
      <dsp:txXfrm>
        <a:off x="7108410" y="547259"/>
        <a:ext cx="430635" cy="319199"/>
      </dsp:txXfrm>
    </dsp:sp>
    <dsp:sp modelId="{0C394BC0-B8BE-C044-BAC7-A1FB01BEEA9B}">
      <dsp:nvSpPr>
        <dsp:cNvPr id="0" name=""/>
        <dsp:cNvSpPr/>
      </dsp:nvSpPr>
      <dsp:spPr>
        <a:xfrm>
          <a:off x="7711418" y="123727"/>
          <a:ext cx="1213787" cy="11662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_tradnl" sz="1200" kern="1200" dirty="0" smtClean="0">
              <a:latin typeface="Century Gothic" charset="0"/>
              <a:ea typeface="Century Gothic" charset="0"/>
              <a:cs typeface="Century Gothic" charset="0"/>
            </a:rPr>
            <a:t>Impulso y sostenibilidad de la política </a:t>
          </a:r>
          <a:endParaRPr lang="es-ES_tradnl" sz="1200" kern="1200" dirty="0">
            <a:latin typeface="Century Gothic" charset="0"/>
            <a:ea typeface="Century Gothic" charset="0"/>
            <a:cs typeface="Century Gothic" charset="0"/>
          </a:endParaRPr>
        </a:p>
      </dsp:txBody>
      <dsp:txXfrm>
        <a:off x="7889173" y="294522"/>
        <a:ext cx="858277" cy="82467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E5FEAA-91B1-4774-8ED1-C6D8AE01834C}" type="datetimeFigureOut">
              <a:rPr lang="es-CO" smtClean="0"/>
              <a:t>16/08/2017</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585EC-500B-44AE-9C25-4A4CEDD5002E}" type="slidenum">
              <a:rPr lang="es-CO" smtClean="0"/>
              <a:t>‹Nº›</a:t>
            </a:fld>
            <a:endParaRPr lang="es-CO"/>
          </a:p>
        </p:txBody>
      </p:sp>
    </p:spTree>
    <p:extLst>
      <p:ext uri="{BB962C8B-B14F-4D97-AF65-F5344CB8AC3E}">
        <p14:creationId xmlns:p14="http://schemas.microsoft.com/office/powerpoint/2010/main" val="2285725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err="1" smtClean="0">
                <a:solidFill>
                  <a:schemeClr val="tx1"/>
                </a:solidFill>
                <a:effectLst/>
                <a:latin typeface="+mn-lt"/>
                <a:ea typeface="+mn-ea"/>
                <a:cs typeface="+mn-cs"/>
              </a:rPr>
              <a:t>Intersectorialidad</a:t>
            </a:r>
            <a:r>
              <a:rPr lang="es-ES_tradnl"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Composición plural de la comisión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La necesidad de  pensarse en un esquema de trabajo colegiado donde el diseño, implementación y seguimiento de la política de primera infancia, no depende de una institución o sector, sino de una instancia de coordinación con la participación de todos los sectores líderes y responsables del desarrollo integral de la primera infancia. </a:t>
            </a:r>
          </a:p>
          <a:p>
            <a:endParaRPr lang="es-ES_tradnl" dirty="0"/>
          </a:p>
        </p:txBody>
      </p:sp>
      <p:sp>
        <p:nvSpPr>
          <p:cNvPr id="4" name="Marcador de número de diapositiva 3"/>
          <p:cNvSpPr>
            <a:spLocks noGrp="1"/>
          </p:cNvSpPr>
          <p:nvPr>
            <p:ph type="sldNum" sz="quarter" idx="10"/>
          </p:nvPr>
        </p:nvSpPr>
        <p:spPr/>
        <p:txBody>
          <a:bodyPr/>
          <a:lstStyle/>
          <a:p>
            <a:fld id="{E0F239F5-90E2-4FAB-BD32-52463D70754E}" type="slidenum">
              <a:rPr lang="es-CO" smtClean="0"/>
              <a:t>19</a:t>
            </a:fld>
            <a:endParaRPr lang="es-CO"/>
          </a:p>
        </p:txBody>
      </p:sp>
    </p:spTree>
    <p:extLst>
      <p:ext uri="{BB962C8B-B14F-4D97-AF65-F5344CB8AC3E}">
        <p14:creationId xmlns:p14="http://schemas.microsoft.com/office/powerpoint/2010/main" val="392233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defTabSz="462229">
              <a:defRPr/>
            </a:pPr>
            <a:fld id="{94F6E399-BDEC-4631-850A-EE68E4089474}" type="slidenum">
              <a:rPr lang="es-ES">
                <a:solidFill>
                  <a:prstClr val="black"/>
                </a:solidFill>
              </a:rPr>
              <a:pPr defTabSz="462229">
                <a:defRPr/>
              </a:pPr>
              <a:t>24</a:t>
            </a:fld>
            <a:endParaRPr lang="es-ES" dirty="0">
              <a:solidFill>
                <a:prstClr val="black"/>
              </a:solidFill>
            </a:endParaRPr>
          </a:p>
        </p:txBody>
      </p:sp>
    </p:spTree>
    <p:extLst>
      <p:ext uri="{BB962C8B-B14F-4D97-AF65-F5344CB8AC3E}">
        <p14:creationId xmlns:p14="http://schemas.microsoft.com/office/powerpoint/2010/main" val="1714610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16/08/2017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9155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16/08/2017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8740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16/08/2017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3575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pic>
        <p:nvPicPr>
          <p:cNvPr id="2" name="Picture 2" descr="\\BOGSVR01\datos2\LEDFISH\Clientes\Alta Consejeria\artes\Piezas\fondo-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741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16/08/2017</a:t>
            </a:fld>
            <a:endParaRPr lang="es-CO">
              <a:solidFill>
                <a:prstClr val="black"/>
              </a:solidFill>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710384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16/08/2017</a:t>
            </a:fld>
            <a:endParaRPr lang="es-CO">
              <a:solidFill>
                <a:prstClr val="black"/>
              </a:solidFill>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3239239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16/08/2017</a:t>
            </a:fld>
            <a:endParaRPr lang="es-CO">
              <a:solidFill>
                <a:prstClr val="black"/>
              </a:solidFill>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107699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16/08/2017</a:t>
            </a:fld>
            <a:endParaRPr lang="es-CO">
              <a:solidFill>
                <a:prstClr val="black"/>
              </a:solidFill>
            </a:endParaRPr>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2730824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16/08/2017</a:t>
            </a:fld>
            <a:endParaRPr lang="es-CO">
              <a:solidFill>
                <a:prstClr val="black"/>
              </a:solidFill>
            </a:endParaRPr>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3871616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16/08/2017</a:t>
            </a:fld>
            <a:endParaRPr lang="es-CO">
              <a:solidFill>
                <a:prstClr val="black"/>
              </a:solidFill>
            </a:endParaRPr>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698320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16/08/2017</a:t>
            </a:fld>
            <a:endParaRPr lang="es-CO">
              <a:solidFill>
                <a:prstClr val="black"/>
              </a:solidFill>
            </a:endParaRPr>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142557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16/08/2017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381982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16/08/2017</a:t>
            </a:fld>
            <a:endParaRPr lang="es-CO">
              <a:solidFill>
                <a:prstClr val="black"/>
              </a:solidFill>
            </a:endParaRPr>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1643374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16/08/2017</a:t>
            </a:fld>
            <a:endParaRPr lang="es-CO">
              <a:solidFill>
                <a:prstClr val="black"/>
              </a:solidFill>
            </a:endParaRPr>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1878738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16/08/2017</a:t>
            </a:fld>
            <a:endParaRPr lang="es-CO">
              <a:solidFill>
                <a:prstClr val="black"/>
              </a:solidFill>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868206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a:solidFill>
                  <a:prstClr val="black"/>
                </a:solidFill>
              </a:rPr>
              <a:pPr/>
              <a:t>16/08/2017</a:t>
            </a:fld>
            <a:endParaRPr lang="es-CO">
              <a:solidFill>
                <a:prstClr val="black"/>
              </a:solidFill>
            </a:endParaRPr>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solidFill>
                <a:prstClr val="black"/>
              </a:solidFill>
            </a:endParaRPr>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a:solidFill>
                  <a:prstClr val="black"/>
                </a:solidFill>
              </a:rPr>
              <a:pPr/>
              <a:t>‹Nº›</a:t>
            </a:fld>
            <a:endParaRPr lang="es-CO">
              <a:solidFill>
                <a:prstClr val="black"/>
              </a:solidFill>
            </a:endParaRPr>
          </a:p>
        </p:txBody>
      </p:sp>
    </p:spTree>
    <p:extLst>
      <p:ext uri="{BB962C8B-B14F-4D97-AF65-F5344CB8AC3E}">
        <p14:creationId xmlns:p14="http://schemas.microsoft.com/office/powerpoint/2010/main" val="3477415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16/08/2017</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457142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16/08/2017</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130079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16/08/2017</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688803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solidFill>
                  <a:prstClr val="black">
                    <a:tint val="75000"/>
                  </a:prstClr>
                </a:solidFill>
              </a:rPr>
              <a:pPr/>
              <a:t>16/08/2017</a:t>
            </a:fld>
            <a:endParaRPr lang="es-CO"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CO"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4272162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solidFill>
                  <a:prstClr val="black">
                    <a:tint val="75000"/>
                  </a:prstClr>
                </a:solidFill>
              </a:rPr>
              <a:pPr/>
              <a:t>16/08/2017</a:t>
            </a:fld>
            <a:endParaRPr lang="es-CO"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s-CO"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193402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solidFill>
                  <a:prstClr val="black">
                    <a:tint val="75000"/>
                  </a:prstClr>
                </a:solidFill>
              </a:rPr>
              <a:pPr/>
              <a:t>16/08/2017</a:t>
            </a:fld>
            <a:endParaRPr lang="es-CO"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s-CO"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93969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16/08/2017</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91387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solidFill>
                  <a:prstClr val="black">
                    <a:tint val="75000"/>
                  </a:prstClr>
                </a:solidFill>
              </a:rPr>
              <a:pPr/>
              <a:t>16/08/2017</a:t>
            </a:fld>
            <a:endParaRPr lang="es-CO"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s-CO"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220341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solidFill>
                  <a:prstClr val="black">
                    <a:tint val="75000"/>
                  </a:prstClr>
                </a:solidFill>
              </a:rPr>
              <a:pPr/>
              <a:t>16/08/2017</a:t>
            </a:fld>
            <a:endParaRPr lang="es-CO"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CO"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56689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solidFill>
                  <a:prstClr val="black">
                    <a:tint val="75000"/>
                  </a:prstClr>
                </a:solidFill>
              </a:rPr>
              <a:pPr/>
              <a:t>16/08/2017</a:t>
            </a:fld>
            <a:endParaRPr lang="es-CO"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s-CO"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225823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16/08/2017</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225981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solidFill>
                  <a:prstClr val="black">
                    <a:tint val="75000"/>
                  </a:prstClr>
                </a:solidFill>
              </a:rPr>
              <a:pPr/>
              <a:t>16/08/2017</a:t>
            </a:fld>
            <a:endParaRPr lang="es-CO"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s-CO"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81517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16/08/2017</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02260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16/08/2017</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453600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16/08/2017</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6155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16/08/2017</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843382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16/08/2017</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72107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16/08/2017</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2155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2539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3A038-97AA-4831-8262-77739EF7176E}" type="datetimeFigureOut">
              <a:rPr lang="es-CO" smtClean="0">
                <a:solidFill>
                  <a:prstClr val="black">
                    <a:tint val="75000"/>
                  </a:prstClr>
                </a:solidFill>
              </a:rPr>
              <a:pPr/>
              <a:t>16/08/2017</a:t>
            </a:fld>
            <a:endParaRPr lang="es-CO"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DC217-822A-4446-9141-82888CDDD354}"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8586745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png"/><Relationship Id="rId1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image" Target="../media/image25.jpeg"/><Relationship Id="rId12" Type="http://schemas.openxmlformats.org/officeDocument/2006/relationships/image" Target="../media/image30.png"/><Relationship Id="rId17" Type="http://schemas.openxmlformats.org/officeDocument/2006/relationships/diagramColors" Target="../diagrams/colors2.xml"/><Relationship Id="rId2" Type="http://schemas.openxmlformats.org/officeDocument/2006/relationships/notesSlide" Target="../notesSlides/notesSlide1.xml"/><Relationship Id="rId16" Type="http://schemas.openxmlformats.org/officeDocument/2006/relationships/diagramQuickStyle" Target="../diagrams/quickStyle2.xml"/><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diagramLayout" Target="../diagrams/layout2.xml"/><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336176" y="771915"/>
            <a:ext cx="820270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endParaRPr lang="es-CO" sz="4800" b="1" dirty="0" smtClean="0">
              <a:solidFill>
                <a:prstClr val="white"/>
              </a:solidFill>
            </a:endParaRPr>
          </a:p>
          <a:p>
            <a:pPr algn="ctr"/>
            <a:r>
              <a:rPr lang="es-CO" sz="4800" b="1" dirty="0" smtClean="0">
                <a:solidFill>
                  <a:prstClr val="white"/>
                </a:solidFill>
              </a:rPr>
              <a:t>Mesa Pública</a:t>
            </a:r>
          </a:p>
          <a:p>
            <a:pPr algn="ctr"/>
            <a:r>
              <a:rPr lang="es-CO" sz="4800" b="1" dirty="0" smtClean="0">
                <a:solidFill>
                  <a:prstClr val="white"/>
                </a:solidFill>
              </a:rPr>
              <a:t>Centro Zonal Tulua</a:t>
            </a:r>
            <a:endParaRPr lang="es-CO" sz="4800" b="1" dirty="0">
              <a:solidFill>
                <a:prstClr val="white"/>
              </a:solidFill>
            </a:endParaRPr>
          </a:p>
        </p:txBody>
      </p:sp>
      <p:sp>
        <p:nvSpPr>
          <p:cNvPr id="3" name="CuadroTexto 2"/>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spTree>
    <p:extLst>
      <p:ext uri="{BB962C8B-B14F-4D97-AF65-F5344CB8AC3E}">
        <p14:creationId xmlns:p14="http://schemas.microsoft.com/office/powerpoint/2010/main" val="3304221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a:spLocks noChangeArrowheads="1"/>
          </p:cNvSpPr>
          <p:nvPr/>
        </p:nvSpPr>
        <p:spPr bwMode="auto">
          <a:xfrm>
            <a:off x="684213" y="1679575"/>
            <a:ext cx="7772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257300" indent="-3429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defTabSz="914400" eaLnBrk="1" fontAlgn="auto" hangingPunct="1">
              <a:spcBef>
                <a:spcPts val="0"/>
              </a:spcBef>
              <a:spcAft>
                <a:spcPts val="0"/>
              </a:spcAft>
            </a:pPr>
            <a:endParaRPr lang="es-CO" altLang="es-CO" dirty="0">
              <a:solidFill>
                <a:prstClr val="black"/>
              </a:solidFill>
            </a:endParaRPr>
          </a:p>
          <a:p>
            <a:pPr defTabSz="914400" eaLnBrk="1" fontAlgn="auto" hangingPunct="1">
              <a:spcBef>
                <a:spcPts val="0"/>
              </a:spcBef>
              <a:spcAft>
                <a:spcPts val="0"/>
              </a:spcAft>
            </a:pPr>
            <a:endParaRPr lang="es-CO" altLang="es-CO" dirty="0">
              <a:solidFill>
                <a:prstClr val="black"/>
              </a:solidFill>
            </a:endParaRPr>
          </a:p>
          <a:p>
            <a:pPr defTabSz="914400" eaLnBrk="1" fontAlgn="auto" hangingPunct="1">
              <a:spcBef>
                <a:spcPts val="0"/>
              </a:spcBef>
              <a:spcAft>
                <a:spcPts val="0"/>
              </a:spcAft>
            </a:pPr>
            <a:r>
              <a:rPr lang="es-CO" altLang="es-CO" dirty="0">
                <a:solidFill>
                  <a:prstClr val="black"/>
                </a:solidFill>
              </a:rPr>
              <a:t> </a:t>
            </a:r>
          </a:p>
          <a:p>
            <a:pPr defTabSz="914400" eaLnBrk="1" fontAlgn="auto" hangingPunct="1">
              <a:spcBef>
                <a:spcPts val="0"/>
              </a:spcBef>
              <a:spcAft>
                <a:spcPts val="0"/>
              </a:spcAft>
            </a:pPr>
            <a:r>
              <a:rPr lang="es-CO" altLang="es-CO" dirty="0">
                <a:solidFill>
                  <a:prstClr val="black"/>
                </a:solidFill>
              </a:rPr>
              <a:t> </a:t>
            </a:r>
          </a:p>
          <a:p>
            <a:pPr defTabSz="914400" eaLnBrk="1" fontAlgn="auto" hangingPunct="1">
              <a:spcBef>
                <a:spcPts val="0"/>
              </a:spcBef>
              <a:spcAft>
                <a:spcPts val="0"/>
              </a:spcAft>
            </a:pPr>
            <a:r>
              <a:rPr lang="es-CO" altLang="es-CO" dirty="0">
                <a:solidFill>
                  <a:prstClr val="black"/>
                </a:solidFill>
              </a:rPr>
              <a:t> </a:t>
            </a:r>
          </a:p>
          <a:p>
            <a:pPr defTabSz="914400" eaLnBrk="1" fontAlgn="auto" hangingPunct="1">
              <a:spcBef>
                <a:spcPts val="0"/>
              </a:spcBef>
              <a:spcAft>
                <a:spcPts val="0"/>
              </a:spcAft>
            </a:pPr>
            <a:endParaRPr lang="es-CO" altLang="es-CO" dirty="0">
              <a:solidFill>
                <a:prstClr val="black"/>
              </a:solidFill>
            </a:endParaRPr>
          </a:p>
        </p:txBody>
      </p:sp>
      <p:graphicFrame>
        <p:nvGraphicFramePr>
          <p:cNvPr id="3" name="6 Diagrama"/>
          <p:cNvGraphicFramePr/>
          <p:nvPr>
            <p:extLst>
              <p:ext uri="{D42A27DB-BD31-4B8C-83A1-F6EECF244321}">
                <p14:modId xmlns:p14="http://schemas.microsoft.com/office/powerpoint/2010/main" val="1729144731"/>
              </p:ext>
            </p:extLst>
          </p:nvPr>
        </p:nvGraphicFramePr>
        <p:xfrm>
          <a:off x="468313" y="1403810"/>
          <a:ext cx="7776095" cy="3969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1"/>
          <p:cNvSpPr txBox="1">
            <a:spLocks noChangeArrowheads="1"/>
          </p:cNvSpPr>
          <p:nvPr/>
        </p:nvSpPr>
        <p:spPr bwMode="auto">
          <a:xfrm>
            <a:off x="468313" y="5588735"/>
            <a:ext cx="7591425" cy="800219"/>
          </a:xfrm>
          <a:prstGeom prst="rect">
            <a:avLst/>
          </a:prstGeom>
          <a:solidFill>
            <a:srgbClr val="32A448"/>
          </a:solidFill>
          <a:ln w="9525">
            <a:noFill/>
            <a:miter lim="800000"/>
            <a:headEnd/>
            <a:tailEnd/>
          </a:ln>
        </p:spPr>
        <p:txBody>
          <a:bodyPr anchor="ctr">
            <a:spAutoFit/>
          </a:bodyPr>
          <a:lstStyle/>
          <a:p>
            <a:pPr algn="ctr"/>
            <a:r>
              <a:rPr lang="es-CO" sz="2800" b="1" dirty="0">
                <a:solidFill>
                  <a:schemeClr val="bg1"/>
                </a:solidFill>
                <a:latin typeface="+mn-lt"/>
              </a:rPr>
              <a:t>Familia</a:t>
            </a:r>
            <a:r>
              <a:rPr lang="es-CO" sz="2800" dirty="0">
                <a:solidFill>
                  <a:schemeClr val="bg1"/>
                </a:solidFill>
                <a:latin typeface="+mn-lt"/>
              </a:rPr>
              <a:t> </a:t>
            </a:r>
            <a:r>
              <a:rPr lang="es-CO" dirty="0">
                <a:solidFill>
                  <a:schemeClr val="bg1"/>
                </a:solidFill>
                <a:latin typeface="+mn-lt"/>
              </a:rPr>
              <a:t>como: derecho, primer entorno protector y corresponsable en la garantía de los derechos de niños, niñas y adolescentes</a:t>
            </a:r>
          </a:p>
        </p:txBody>
      </p:sp>
      <p:sp>
        <p:nvSpPr>
          <p:cNvPr id="5" name="1 Título"/>
          <p:cNvSpPr txBox="1">
            <a:spLocks/>
          </p:cNvSpPr>
          <p:nvPr/>
        </p:nvSpPr>
        <p:spPr>
          <a:xfrm>
            <a:off x="107504" y="274414"/>
            <a:ext cx="8229600" cy="922338"/>
          </a:xfrm>
          <a:prstGeom prst="rect">
            <a:avLst/>
          </a:prstGeom>
        </p:spPr>
        <p:txBody>
          <a:bodyPr/>
          <a:lstStyle/>
          <a:p>
            <a:pPr algn="ctr">
              <a:defRPr/>
            </a:pPr>
            <a:r>
              <a:rPr lang="es-MX" sz="3600" b="1" dirty="0">
                <a:solidFill>
                  <a:schemeClr val="bg1"/>
                </a:solidFill>
                <a:latin typeface="+mn-lt"/>
                <a:ea typeface="ＭＳ Ｐゴシック" charset="0"/>
                <a:cs typeface="ＭＳ Ｐゴシック" charset="0"/>
              </a:rPr>
              <a:t>Población Objetivo</a:t>
            </a:r>
            <a:endParaRPr lang="en-US" sz="3600" b="1" dirty="0">
              <a:latin typeface="+mn-lt"/>
              <a:ea typeface="ＭＳ Ｐゴシック" charset="0"/>
              <a:cs typeface="ＭＳ Ｐゴシック" charset="0"/>
            </a:endParaRPr>
          </a:p>
        </p:txBody>
      </p:sp>
      <p:sp>
        <p:nvSpPr>
          <p:cNvPr id="6" name="CuadroTexto 5"/>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spTree>
    <p:extLst>
      <p:ext uri="{BB962C8B-B14F-4D97-AF65-F5344CB8AC3E}">
        <p14:creationId xmlns:p14="http://schemas.microsoft.com/office/powerpoint/2010/main" val="383034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35" name="Group 143"/>
          <p:cNvGraphicFramePr>
            <a:graphicFrameLocks noGrp="1"/>
          </p:cNvGraphicFramePr>
          <p:nvPr>
            <p:ph idx="1"/>
            <p:extLst>
              <p:ext uri="{D42A27DB-BD31-4B8C-83A1-F6EECF244321}">
                <p14:modId xmlns:p14="http://schemas.microsoft.com/office/powerpoint/2010/main" val="315882990"/>
              </p:ext>
            </p:extLst>
          </p:nvPr>
        </p:nvGraphicFramePr>
        <p:xfrm>
          <a:off x="389966" y="2055626"/>
          <a:ext cx="8350622" cy="3814760"/>
        </p:xfrm>
        <a:graphic>
          <a:graphicData uri="http://schemas.openxmlformats.org/drawingml/2006/table">
            <a:tbl>
              <a:tblPr/>
              <a:tblGrid>
                <a:gridCol w="4001059">
                  <a:extLst>
                    <a:ext uri="{9D8B030D-6E8A-4147-A177-3AD203B41FA5}">
                      <a16:colId xmlns="" xmlns:a16="http://schemas.microsoft.com/office/drawing/2014/main" val="20000"/>
                    </a:ext>
                  </a:extLst>
                </a:gridCol>
                <a:gridCol w="4349563">
                  <a:extLst>
                    <a:ext uri="{9D8B030D-6E8A-4147-A177-3AD203B41FA5}">
                      <a16:colId xmlns="" xmlns:a16="http://schemas.microsoft.com/office/drawing/2014/main" val="20001"/>
                    </a:ext>
                  </a:extLst>
                </a:gridCol>
              </a:tblGrid>
              <a:tr h="3429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dirty="0">
                          <a:ln>
                            <a:noFill/>
                          </a:ln>
                          <a:solidFill>
                            <a:schemeClr val="bg1"/>
                          </a:solidFill>
                          <a:effectLst/>
                          <a:latin typeface="+mn-lt"/>
                          <a:cs typeface="Arial" panose="020B0604020202020204" pitchFamily="34" charset="0"/>
                        </a:rPr>
                        <a:t>Nombre  del CZ </a:t>
                      </a:r>
                    </a:p>
                  </a:txBody>
                  <a:tcPr marL="72000" marR="72000" marT="18002" marB="0" anchor="ctr" horzOverflow="overflow">
                    <a:lnL w="3175" cap="flat" cmpd="sng" algn="ctr">
                      <a:solidFill>
                        <a:schemeClr val="bg1"/>
                      </a:solidFill>
                      <a:prstDash val="sysDot"/>
                      <a:round/>
                      <a:headEnd type="none" w="med" len="med"/>
                      <a:tailEnd type="none" w="med" len="med"/>
                    </a:lnL>
                    <a:lnR w="952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solidFill>
                      <a:srgbClr val="62B54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dirty="0">
                          <a:ln>
                            <a:noFill/>
                          </a:ln>
                          <a:solidFill>
                            <a:schemeClr val="bg1"/>
                          </a:solidFill>
                          <a:effectLst/>
                          <a:latin typeface="+mn-lt"/>
                          <a:cs typeface="Arial" panose="020B0604020202020204" pitchFamily="34" charset="0"/>
                        </a:rPr>
                        <a:t>Centro Zonal</a:t>
                      </a:r>
                    </a:p>
                  </a:txBody>
                  <a:tcPr marL="72000" marR="72000" marT="18002" marB="0" anchor="ctr" horzOverflow="overflow">
                    <a:lnL w="9525" cap="flat" cmpd="sng" algn="ctr">
                      <a:solidFill>
                        <a:schemeClr val="bg1"/>
                      </a:solidFill>
                      <a:prstDash val="sysDot"/>
                      <a:round/>
                      <a:headEnd type="none" w="med" len="med"/>
                      <a:tailEnd type="none" w="med" len="med"/>
                    </a:lnL>
                    <a:lnR w="3175" cap="flat" cmpd="sng" algn="ctr">
                      <a:solidFill>
                        <a:schemeClr val="bg1"/>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chemeClr val="bg1"/>
                      </a:solidFill>
                      <a:prstDash val="sysDot"/>
                      <a:round/>
                      <a:headEnd type="none" w="med" len="med"/>
                      <a:tailEnd type="none" w="med" len="med"/>
                    </a:lnB>
                    <a:lnTlToBr>
                      <a:noFill/>
                    </a:lnTlToBr>
                    <a:lnBlToTr>
                      <a:noFill/>
                    </a:lnBlToTr>
                    <a:solidFill>
                      <a:srgbClr val="62B543"/>
                    </a:solidFill>
                  </a:tcPr>
                </a:tc>
                <a:extLst>
                  <a:ext uri="{0D108BD9-81ED-4DB2-BD59-A6C34878D82A}">
                    <a16:rowId xmlns="" xmlns:a16="http://schemas.microsoft.com/office/drawing/2014/main" val="10000"/>
                  </a:ext>
                </a:extLst>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mn-lt"/>
                          <a:cs typeface="Arial" panose="020B0604020202020204" pitchFamily="34" charset="0"/>
                        </a:rPr>
                        <a:t>Municipios de influencia </a:t>
                      </a:r>
                      <a:endParaRPr kumimoji="0" lang="es-CO" sz="1600" b="1" i="0" u="none" strike="noStrike" cap="none" normalizeH="0" baseline="0" dirty="0">
                        <a:ln>
                          <a:noFill/>
                        </a:ln>
                        <a:solidFill>
                          <a:schemeClr val="tx1"/>
                        </a:solidFill>
                        <a:effectLst/>
                        <a:latin typeface="+mn-lt"/>
                        <a:cs typeface="Arial" panose="020B0604020202020204" pitchFamily="34" charset="0"/>
                      </a:endParaRPr>
                    </a:p>
                  </a:txBody>
                  <a:tcPr marL="72000" marR="72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dirty="0" smtClean="0">
                          <a:ln>
                            <a:noFill/>
                          </a:ln>
                          <a:solidFill>
                            <a:srgbClr val="000000"/>
                          </a:solidFill>
                          <a:effectLst/>
                          <a:latin typeface="+mn-lt"/>
                          <a:cs typeface="Arial" panose="020B0604020202020204" pitchFamily="34" charset="0"/>
                        </a:rPr>
                        <a:t>Andalucía, Bugalagrande, Riofrío, Trujillo y Tuluá</a:t>
                      </a:r>
                      <a:endParaRPr kumimoji="0" lang="es-CO" sz="1600" b="1" i="0" u="none" strike="noStrike" cap="none" normalizeH="0" baseline="0" dirty="0">
                        <a:ln>
                          <a:noFill/>
                        </a:ln>
                        <a:solidFill>
                          <a:srgbClr val="000000"/>
                        </a:solidFill>
                        <a:effectLst/>
                        <a:latin typeface="+mn-lt"/>
                        <a:cs typeface="Arial" panose="020B0604020202020204" pitchFamily="34" charset="0"/>
                      </a:endParaRPr>
                    </a:p>
                  </a:txBody>
                  <a:tcPr marL="72000" marR="72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chemeClr val="bg1"/>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 xmlns:a16="http://schemas.microsoft.com/office/drawing/2014/main" val="10001"/>
                  </a:ext>
                </a:extLst>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mn-lt"/>
                          <a:cs typeface="Arial" panose="020B0604020202020204" pitchFamily="34" charset="0"/>
                        </a:rPr>
                        <a:t>Población  total </a:t>
                      </a:r>
                      <a:endParaRPr kumimoji="0" lang="es-CO" sz="1600" b="1" i="0" u="none" strike="noStrike" cap="none" normalizeH="0" baseline="0" dirty="0">
                        <a:ln>
                          <a:noFill/>
                        </a:ln>
                        <a:solidFill>
                          <a:schemeClr val="tx1"/>
                        </a:solidFill>
                        <a:effectLst/>
                        <a:latin typeface="+mn-lt"/>
                        <a:cs typeface="Arial" panose="020B0604020202020204" pitchFamily="34" charset="0"/>
                      </a:endParaRPr>
                    </a:p>
                  </a:txBody>
                  <a:tcPr marL="72000" marR="72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CO" sz="1600" b="0" i="0" u="none" strike="noStrike" cap="none" normalizeH="0" baseline="0" dirty="0" smtClean="0">
                          <a:ln>
                            <a:noFill/>
                          </a:ln>
                          <a:solidFill>
                            <a:srgbClr val="000000"/>
                          </a:solidFill>
                          <a:effectLst/>
                          <a:latin typeface="+mn-lt"/>
                          <a:cs typeface="Arial" panose="020B0604020202020204" pitchFamily="34" charset="0"/>
                        </a:rPr>
                        <a:t>9111</a:t>
                      </a:r>
                    </a:p>
                  </a:txBody>
                  <a:tcPr marL="72000" marR="72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 xmlns:a16="http://schemas.microsoft.com/office/drawing/2014/main" val="10002"/>
                  </a:ext>
                </a:extLst>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dirty="0" smtClean="0">
                          <a:ln>
                            <a:noFill/>
                          </a:ln>
                          <a:solidFill>
                            <a:schemeClr val="tx1"/>
                          </a:solidFill>
                          <a:effectLst/>
                          <a:latin typeface="+mn-lt"/>
                          <a:cs typeface="Arial" panose="020B0604020202020204" pitchFamily="34" charset="0"/>
                        </a:rPr>
                        <a:t>Población 0-18 años</a:t>
                      </a:r>
                      <a:endParaRPr kumimoji="0" lang="es-CO" sz="1600" b="1" i="0" u="none" strike="noStrike" cap="none" normalizeH="0" baseline="0" dirty="0">
                        <a:ln>
                          <a:noFill/>
                        </a:ln>
                        <a:solidFill>
                          <a:schemeClr val="tx1"/>
                        </a:solidFill>
                        <a:effectLst/>
                        <a:latin typeface="+mn-lt"/>
                        <a:cs typeface="Arial" panose="020B0604020202020204" pitchFamily="34" charset="0"/>
                      </a:endParaRPr>
                    </a:p>
                  </a:txBody>
                  <a:tcPr marL="72000" marR="72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CO" sz="1600" b="0" i="0" u="none" strike="noStrike" cap="none" normalizeH="0" baseline="0" dirty="0" smtClean="0">
                          <a:ln>
                            <a:noFill/>
                          </a:ln>
                          <a:solidFill>
                            <a:srgbClr val="000000"/>
                          </a:solidFill>
                          <a:effectLst/>
                          <a:latin typeface="+mn-lt"/>
                          <a:cs typeface="Arial" panose="020B0604020202020204" pitchFamily="34" charset="0"/>
                        </a:rPr>
                        <a:t>9111</a:t>
                      </a:r>
                    </a:p>
                  </a:txBody>
                  <a:tcPr marL="72000" marR="72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 xmlns:a16="http://schemas.microsoft.com/office/drawing/2014/main" val="10003"/>
                  </a:ext>
                </a:extLst>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a:ln>
                            <a:noFill/>
                          </a:ln>
                          <a:solidFill>
                            <a:schemeClr val="tx1"/>
                          </a:solidFill>
                          <a:effectLst/>
                          <a:latin typeface="+mn-lt"/>
                          <a:cs typeface="Arial" panose="020B0604020202020204" pitchFamily="34" charset="0"/>
                        </a:rPr>
                        <a:t>Personal de Planta</a:t>
                      </a:r>
                      <a:endParaRPr kumimoji="0" lang="es-ES" sz="1600" b="1" i="0" u="none" strike="noStrike" cap="none" normalizeH="0" baseline="0" dirty="0">
                        <a:ln>
                          <a:noFill/>
                        </a:ln>
                        <a:solidFill>
                          <a:schemeClr val="tx1"/>
                        </a:solidFill>
                        <a:effectLst/>
                        <a:latin typeface="+mn-lt"/>
                        <a:cs typeface="Arial" panose="020B0604020202020204" pitchFamily="34" charset="0"/>
                      </a:endParaRPr>
                    </a:p>
                  </a:txBody>
                  <a:tcPr marL="72000" marR="72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smtClean="0">
                          <a:ln>
                            <a:noFill/>
                          </a:ln>
                          <a:solidFill>
                            <a:srgbClr val="000000"/>
                          </a:solidFill>
                          <a:effectLst/>
                          <a:latin typeface="+mn-lt"/>
                          <a:cs typeface="Arial" panose="020B0604020202020204" pitchFamily="34" charset="0"/>
                        </a:rPr>
                        <a:t>21</a:t>
                      </a:r>
                      <a:endParaRPr kumimoji="0" lang="es-CO" sz="1600" b="0" i="0" u="none" strike="noStrike" cap="none" normalizeH="0" baseline="0" dirty="0">
                        <a:ln>
                          <a:noFill/>
                        </a:ln>
                        <a:solidFill>
                          <a:srgbClr val="000000"/>
                        </a:solidFill>
                        <a:effectLst/>
                        <a:latin typeface="+mn-lt"/>
                        <a:cs typeface="Arial" panose="020B0604020202020204" pitchFamily="34" charset="0"/>
                      </a:endParaRPr>
                    </a:p>
                  </a:txBody>
                  <a:tcPr marL="72000" marR="72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 xmlns:a16="http://schemas.microsoft.com/office/drawing/2014/main" val="10004"/>
                  </a:ext>
                </a:extLst>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a:ln>
                            <a:noFill/>
                          </a:ln>
                          <a:solidFill>
                            <a:schemeClr val="tx1"/>
                          </a:solidFill>
                          <a:effectLst/>
                          <a:latin typeface="+mn-lt"/>
                          <a:cs typeface="Arial" panose="020B0604020202020204" pitchFamily="34" charset="0"/>
                        </a:rPr>
                        <a:t>Contratistas</a:t>
                      </a:r>
                      <a:endParaRPr kumimoji="0" lang="es-ES" sz="1600" b="1" i="0" u="none" strike="noStrike" cap="none" normalizeH="0" baseline="0" dirty="0">
                        <a:ln>
                          <a:noFill/>
                        </a:ln>
                        <a:solidFill>
                          <a:schemeClr val="tx1"/>
                        </a:solidFill>
                        <a:effectLst/>
                        <a:latin typeface="+mn-lt"/>
                        <a:cs typeface="Arial" panose="020B0604020202020204" pitchFamily="34" charset="0"/>
                      </a:endParaRPr>
                    </a:p>
                  </a:txBody>
                  <a:tcPr marL="72000" marR="72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smtClean="0">
                          <a:ln>
                            <a:noFill/>
                          </a:ln>
                          <a:solidFill>
                            <a:srgbClr val="000000"/>
                          </a:solidFill>
                          <a:effectLst/>
                          <a:latin typeface="+mn-lt"/>
                          <a:cs typeface="Arial" panose="020B0604020202020204" pitchFamily="34" charset="0"/>
                        </a:rPr>
                        <a:t>19</a:t>
                      </a:r>
                      <a:endParaRPr kumimoji="0" lang="es-CO" sz="1600" b="0" i="0" u="none" strike="noStrike" cap="none" normalizeH="0" baseline="0" dirty="0">
                        <a:ln>
                          <a:noFill/>
                        </a:ln>
                        <a:solidFill>
                          <a:srgbClr val="000000"/>
                        </a:solidFill>
                        <a:effectLst/>
                        <a:latin typeface="+mn-lt"/>
                        <a:cs typeface="Arial" panose="020B0604020202020204" pitchFamily="34" charset="0"/>
                      </a:endParaRPr>
                    </a:p>
                  </a:txBody>
                  <a:tcPr marL="72000" marR="72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 xmlns:a16="http://schemas.microsoft.com/office/drawing/2014/main" val="10005"/>
                  </a:ext>
                </a:extLst>
              </a:tr>
              <a:tr h="344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a:ln>
                            <a:noFill/>
                          </a:ln>
                          <a:solidFill>
                            <a:schemeClr val="tx1"/>
                          </a:solidFill>
                          <a:effectLst/>
                          <a:latin typeface="+mn-lt"/>
                          <a:cs typeface="Arial" panose="020B0604020202020204" pitchFamily="34" charset="0"/>
                        </a:rPr>
                        <a:t>Vacantes</a:t>
                      </a:r>
                      <a:endParaRPr kumimoji="0" lang="es-ES" sz="1600" b="1" i="0" u="none" strike="noStrike" cap="none" normalizeH="0" baseline="0" dirty="0">
                        <a:ln>
                          <a:noFill/>
                        </a:ln>
                        <a:solidFill>
                          <a:schemeClr val="tx1"/>
                        </a:solidFill>
                        <a:effectLst/>
                        <a:latin typeface="+mn-lt"/>
                        <a:cs typeface="Arial" panose="020B0604020202020204" pitchFamily="34" charset="0"/>
                      </a:endParaRPr>
                    </a:p>
                  </a:txBody>
                  <a:tcPr marL="72000" marR="72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CO" sz="1600" b="0" i="0" u="none" strike="noStrike" cap="none" normalizeH="0" baseline="0" dirty="0">
                        <a:ln>
                          <a:noFill/>
                        </a:ln>
                        <a:solidFill>
                          <a:srgbClr val="000000"/>
                        </a:solidFill>
                        <a:effectLst/>
                        <a:latin typeface="+mn-lt"/>
                        <a:cs typeface="Arial" panose="020B0604020202020204" pitchFamily="34" charset="0"/>
                      </a:endParaRPr>
                    </a:p>
                  </a:txBody>
                  <a:tcPr marL="72000" marR="72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 xmlns:a16="http://schemas.microsoft.com/office/drawing/2014/main" val="10006"/>
                  </a:ext>
                </a:extLst>
              </a:tr>
              <a:tr h="3838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mn-lt"/>
                          <a:cs typeface="Arial" panose="020B0604020202020204" pitchFamily="34" charset="0"/>
                        </a:rPr>
                        <a:t>Población usuarios atendidos por   ICBF </a:t>
                      </a:r>
                    </a:p>
                  </a:txBody>
                  <a:tcPr marL="72000" marR="72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CO" sz="1600" b="0" i="0" u="none" strike="noStrike" cap="none" normalizeH="0" baseline="0" dirty="0" smtClean="0">
                          <a:ln>
                            <a:noFill/>
                          </a:ln>
                          <a:solidFill>
                            <a:srgbClr val="000000"/>
                          </a:solidFill>
                          <a:effectLst/>
                          <a:latin typeface="+mn-lt"/>
                          <a:cs typeface="Arial" panose="020B0604020202020204" pitchFamily="34" charset="0"/>
                        </a:rPr>
                        <a:t>9111</a:t>
                      </a:r>
                      <a:endParaRPr kumimoji="0" lang="es-CO" sz="1600" b="0" i="0" u="none" strike="noStrike" cap="none" normalizeH="0" baseline="0" dirty="0">
                        <a:ln>
                          <a:noFill/>
                        </a:ln>
                        <a:solidFill>
                          <a:srgbClr val="000000"/>
                        </a:solidFill>
                        <a:effectLst/>
                        <a:latin typeface="+mn-lt"/>
                        <a:cs typeface="Arial" panose="020B0604020202020204" pitchFamily="34" charset="0"/>
                      </a:endParaRPr>
                    </a:p>
                  </a:txBody>
                  <a:tcPr marL="72000" marR="72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 xmlns:a16="http://schemas.microsoft.com/office/drawing/2014/main" val="10007"/>
                  </a:ext>
                </a:extLst>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mn-lt"/>
                          <a:cs typeface="Arial" panose="020B0604020202020204" pitchFamily="34" charset="0"/>
                        </a:rPr>
                        <a:t>Población  pendiente por atender </a:t>
                      </a:r>
                    </a:p>
                  </a:txBody>
                  <a:tcPr marL="72000" marR="72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smtClean="0">
                          <a:ln>
                            <a:noFill/>
                          </a:ln>
                          <a:solidFill>
                            <a:srgbClr val="000000"/>
                          </a:solidFill>
                          <a:effectLst/>
                          <a:latin typeface="+mn-lt"/>
                          <a:cs typeface="Arial" panose="020B0604020202020204" pitchFamily="34" charset="0"/>
                        </a:rPr>
                        <a:t>700</a:t>
                      </a:r>
                      <a:endParaRPr kumimoji="0" lang="es-CO" sz="1600" b="0" i="0" u="none" strike="noStrike" cap="none" normalizeH="0" baseline="0" dirty="0">
                        <a:ln>
                          <a:noFill/>
                        </a:ln>
                        <a:solidFill>
                          <a:srgbClr val="000000"/>
                        </a:solidFill>
                        <a:effectLst/>
                        <a:latin typeface="+mn-lt"/>
                        <a:cs typeface="Arial" panose="020B0604020202020204" pitchFamily="34" charset="0"/>
                      </a:endParaRPr>
                    </a:p>
                  </a:txBody>
                  <a:tcPr marL="72000" marR="72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 xmlns:a16="http://schemas.microsoft.com/office/drawing/2014/main" val="10008"/>
                  </a:ext>
                </a:extLst>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a:ln>
                            <a:noFill/>
                          </a:ln>
                          <a:solidFill>
                            <a:schemeClr val="tx1"/>
                          </a:solidFill>
                          <a:effectLst/>
                          <a:latin typeface="+mn-lt"/>
                          <a:cs typeface="Arial" panose="020B0604020202020204" pitchFamily="34" charset="0"/>
                        </a:rPr>
                        <a:t>Presupuesto  funcionamiento </a:t>
                      </a:r>
                    </a:p>
                  </a:txBody>
                  <a:tcPr marL="72000" marR="72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s-CO" sz="1600" b="0" i="0" u="none" strike="noStrike" dirty="0" smtClean="0">
                          <a:solidFill>
                            <a:srgbClr val="000000"/>
                          </a:solidFill>
                          <a:effectLst/>
                          <a:latin typeface="Arial" panose="020B0604020202020204" pitchFamily="34" charset="0"/>
                        </a:rPr>
                        <a:t>$  18.943.045.439</a:t>
                      </a:r>
                      <a:endParaRPr kumimoji="0" lang="es-CO" sz="1600" b="0" i="0" u="none" strike="noStrike" cap="none" normalizeH="0" baseline="0" dirty="0">
                        <a:ln>
                          <a:noFill/>
                        </a:ln>
                        <a:solidFill>
                          <a:srgbClr val="000000"/>
                        </a:solidFill>
                        <a:effectLst/>
                        <a:latin typeface="+mn-lt"/>
                        <a:cs typeface="Arial" panose="020B0604020202020204" pitchFamily="34" charset="0"/>
                      </a:endParaRPr>
                    </a:p>
                  </a:txBody>
                  <a:tcPr marL="72000" marR="72000" marT="18002" marB="0" anchor="b"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 xmlns:a16="http://schemas.microsoft.com/office/drawing/2014/main" val="10009"/>
                  </a:ext>
                </a:extLst>
              </a:tr>
              <a:tr h="342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600" b="1" i="0" u="none" strike="noStrike" cap="none" normalizeH="0" baseline="0" dirty="0">
                          <a:ln>
                            <a:noFill/>
                          </a:ln>
                          <a:solidFill>
                            <a:schemeClr val="tx1"/>
                          </a:solidFill>
                          <a:effectLst/>
                          <a:latin typeface="+mn-lt"/>
                          <a:cs typeface="Arial" panose="020B0604020202020204" pitchFamily="34" charset="0"/>
                        </a:rPr>
                        <a:t>Presupuesto  inversión </a:t>
                      </a:r>
                    </a:p>
                  </a:txBody>
                  <a:tcPr marL="72000" marR="72000" marT="18002" marB="0" horzOverflow="overflow">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algn="r" rtl="0" fontAlgn="t"/>
                      <a:r>
                        <a:rPr lang="es-CO" sz="1600" b="0" i="0" u="none" strike="noStrike" dirty="0" smtClean="0">
                          <a:solidFill>
                            <a:srgbClr val="000000"/>
                          </a:solidFill>
                          <a:effectLst/>
                          <a:latin typeface="Arial" panose="020B0604020202020204" pitchFamily="34" charset="0"/>
                        </a:rPr>
                        <a:t>$  18.943.045.439 </a:t>
                      </a:r>
                      <a:endParaRPr lang="es-CO" sz="1600" b="0" i="0" u="none" strike="noStrike" dirty="0">
                        <a:solidFill>
                          <a:srgbClr val="000000"/>
                        </a:solidFill>
                        <a:effectLst/>
                        <a:latin typeface="Arial" panose="020B0604020202020204" pitchFamily="34" charset="0"/>
                      </a:endParaRPr>
                    </a:p>
                  </a:txBody>
                  <a:tcPr marL="72000" marR="72000" marT="6350" marB="0">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 xmlns:a16="http://schemas.microsoft.com/office/drawing/2014/main" val="10010"/>
                  </a:ext>
                </a:extLst>
              </a:tr>
            </a:tbl>
          </a:graphicData>
        </a:graphic>
      </p:graphicFrame>
      <p:sp>
        <p:nvSpPr>
          <p:cNvPr id="17448" name="Text Box 72"/>
          <p:cNvSpPr txBox="1">
            <a:spLocks noChangeArrowheads="1"/>
          </p:cNvSpPr>
          <p:nvPr/>
        </p:nvSpPr>
        <p:spPr bwMode="auto">
          <a:xfrm>
            <a:off x="389966" y="1361796"/>
            <a:ext cx="46070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s-CO" altLang="es-CO" sz="2000" b="1" dirty="0">
                <a:solidFill>
                  <a:srgbClr val="62B543"/>
                </a:solidFill>
                <a:latin typeface="+mn-lt"/>
              </a:rPr>
              <a:t>Mapa de Áreas de Influencia </a:t>
            </a:r>
          </a:p>
        </p:txBody>
      </p:sp>
      <p:sp>
        <p:nvSpPr>
          <p:cNvPr id="17450" name="Rectangle 2"/>
          <p:cNvSpPr>
            <a:spLocks noGrp="1" noChangeArrowheads="1"/>
          </p:cNvSpPr>
          <p:nvPr>
            <p:ph type="title"/>
          </p:nvPr>
        </p:nvSpPr>
        <p:spPr>
          <a:xfrm>
            <a:off x="-1" y="249892"/>
            <a:ext cx="7972425" cy="578783"/>
          </a:xfrm>
        </p:spPr>
        <p:txBody>
          <a:bodyPr/>
          <a:lstStyle/>
          <a:p>
            <a:pPr eaLnBrk="1" hangingPunct="1"/>
            <a:r>
              <a:rPr lang="es-ES"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Información detallada </a:t>
            </a:r>
            <a:r>
              <a:rPr lang="es-ES" altLang="es-CO" sz="2800" b="1" i="1" dirty="0" smtClean="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Centro Zonal Tuluá: </a:t>
            </a:r>
            <a:endParaRPr lang="es-ES"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sp>
        <p:nvSpPr>
          <p:cNvPr id="5" name="CuadroTexto 4"/>
          <p:cNvSpPr txBox="1"/>
          <p:nvPr/>
        </p:nvSpPr>
        <p:spPr>
          <a:xfrm>
            <a:off x="163032" y="6299890"/>
            <a:ext cx="1672281" cy="369332"/>
          </a:xfrm>
          <a:prstGeom prst="rect">
            <a:avLst/>
          </a:prstGeom>
          <a:noFill/>
        </p:spPr>
        <p:txBody>
          <a:bodyPr wrap="square" rtlCol="0">
            <a:spAutoFit/>
          </a:bodyPr>
          <a:lstStyle/>
          <a:p>
            <a:r>
              <a:rPr lang="es-CO" dirty="0">
                <a:solidFill>
                  <a:srgbClr val="777777"/>
                </a:solidFill>
              </a:rPr>
              <a:t>USO PÚBLICO</a:t>
            </a:r>
          </a:p>
        </p:txBody>
      </p:sp>
    </p:spTree>
    <p:extLst>
      <p:ext uri="{BB962C8B-B14F-4D97-AF65-F5344CB8AC3E}">
        <p14:creationId xmlns:p14="http://schemas.microsoft.com/office/powerpoint/2010/main" val="2826248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p:cNvSpPr txBox="1">
            <a:spLocks noChangeArrowheads="1"/>
          </p:cNvSpPr>
          <p:nvPr/>
        </p:nvSpPr>
        <p:spPr bwMode="auto">
          <a:xfrm>
            <a:off x="72838" y="313205"/>
            <a:ext cx="79504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Presupuesto Año </a:t>
            </a:r>
            <a:r>
              <a:rPr lang="es-CO" altLang="es-CO" sz="2800" b="1" i="1" dirty="0" smtClean="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2017: </a:t>
            </a:r>
            <a:r>
              <a:rPr lang="es-CO" altLang="es-CO" sz="1800" b="1" i="1" dirty="0" smtClean="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  </a:t>
            </a:r>
            <a:endParaRPr lang="es-CO" altLang="es-CO" sz="1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graphicFrame>
        <p:nvGraphicFramePr>
          <p:cNvPr id="13370" name="Group 58"/>
          <p:cNvGraphicFramePr>
            <a:graphicFrameLocks noGrp="1"/>
          </p:cNvGraphicFramePr>
          <p:nvPr>
            <p:extLst>
              <p:ext uri="{D42A27DB-BD31-4B8C-83A1-F6EECF244321}">
                <p14:modId xmlns:p14="http://schemas.microsoft.com/office/powerpoint/2010/main" val="2328485875"/>
              </p:ext>
            </p:extLst>
          </p:nvPr>
        </p:nvGraphicFramePr>
        <p:xfrm>
          <a:off x="1109756" y="2239471"/>
          <a:ext cx="6665912" cy="820738"/>
        </p:xfrm>
        <a:graphic>
          <a:graphicData uri="http://schemas.openxmlformats.org/drawingml/2006/table">
            <a:tbl>
              <a:tblPr/>
              <a:tblGrid>
                <a:gridCol w="1482725">
                  <a:extLst>
                    <a:ext uri="{9D8B030D-6E8A-4147-A177-3AD203B41FA5}">
                      <a16:colId xmlns="" xmlns:a16="http://schemas.microsoft.com/office/drawing/2014/main" val="20000"/>
                    </a:ext>
                  </a:extLst>
                </a:gridCol>
                <a:gridCol w="2427287">
                  <a:extLst>
                    <a:ext uri="{9D8B030D-6E8A-4147-A177-3AD203B41FA5}">
                      <a16:colId xmlns="" xmlns:a16="http://schemas.microsoft.com/office/drawing/2014/main" val="20001"/>
                    </a:ext>
                  </a:extLst>
                </a:gridCol>
                <a:gridCol w="2755900">
                  <a:extLst>
                    <a:ext uri="{9D8B030D-6E8A-4147-A177-3AD203B41FA5}">
                      <a16:colId xmlns="" xmlns:a16="http://schemas.microsoft.com/office/drawing/2014/main" val="20002"/>
                    </a:ext>
                  </a:extLst>
                </a:gridCol>
              </a:tblGrid>
              <a:tr h="409575">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bg1"/>
                          </a:solidFill>
                          <a:effectLst/>
                          <a:latin typeface="Arial" charset="0"/>
                          <a:cs typeface="Arial" charset="0"/>
                        </a:rPr>
                        <a:t>Vigencia </a:t>
                      </a:r>
                      <a:endParaRPr kumimoji="0" lang="es-ES" sz="1600" b="1" i="0" u="none" strike="noStrike" cap="none" normalizeH="0" baseline="0" dirty="0">
                        <a:ln>
                          <a:noFill/>
                        </a:ln>
                        <a:solidFill>
                          <a:schemeClr val="bg1"/>
                        </a:solidFill>
                        <a:effectLst/>
                        <a:latin typeface="Arial" charset="0"/>
                      </a:endParaRPr>
                    </a:p>
                  </a:txBody>
                  <a:tcPr anchor="ctr" horzOverflow="overflow">
                    <a:lnL w="9525" cap="flat" cmpd="sng" algn="ctr">
                      <a:solidFill>
                        <a:schemeClr val="bg1"/>
                      </a:solidFill>
                      <a:prstDash val="sysDot"/>
                      <a:round/>
                      <a:headEnd type="none" w="med" len="med"/>
                      <a:tailEnd type="none" w="med" len="med"/>
                    </a:lnL>
                    <a:lnR w="9525" cap="flat" cmpd="sng" algn="ctr">
                      <a:solidFill>
                        <a:schemeClr val="bg1"/>
                      </a:solidFill>
                      <a:prstDash val="sysDot"/>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lnTlToBr>
                      <a:noFill/>
                    </a:lnTlToBr>
                    <a:lnBlToTr>
                      <a:noFill/>
                    </a:lnBlToTr>
                    <a:solidFill>
                      <a:srgbClr val="62B543"/>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2000" b="1" i="0" u="none" strike="noStrike" cap="none" normalizeH="0" baseline="0" dirty="0">
                          <a:ln>
                            <a:noFill/>
                          </a:ln>
                          <a:solidFill>
                            <a:schemeClr val="bg1"/>
                          </a:solidFill>
                          <a:effectLst/>
                          <a:latin typeface="Arial" charset="0"/>
                          <a:cs typeface="Arial" charset="0"/>
                        </a:rPr>
                        <a:t>Presupuesto</a:t>
                      </a:r>
                      <a:endParaRPr kumimoji="0" lang="es-ES" sz="2000" b="1" i="0" u="none" strike="noStrike" cap="none" normalizeH="0" baseline="0" dirty="0">
                        <a:ln>
                          <a:noFill/>
                        </a:ln>
                        <a:solidFill>
                          <a:schemeClr val="bg1"/>
                        </a:solidFill>
                        <a:effectLst/>
                        <a:latin typeface="Arial" charset="0"/>
                      </a:endParaRPr>
                    </a:p>
                  </a:txBody>
                  <a:tcPr anchor="b" horzOverflow="overflow">
                    <a:lnL w="9525" cap="flat" cmpd="sng" algn="ctr">
                      <a:solidFill>
                        <a:schemeClr val="bg1"/>
                      </a:solidFill>
                      <a:prstDash val="sysDot"/>
                      <a:round/>
                      <a:headEnd type="none" w="med" len="med"/>
                      <a:tailEnd type="none" w="med" len="med"/>
                    </a:lnL>
                    <a:lnR w="9525" cap="flat" cmpd="sng" algn="ctr">
                      <a:solidFill>
                        <a:schemeClr val="bg1"/>
                      </a:solidFill>
                      <a:prstDash val="sysDot"/>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lnTlToBr>
                      <a:noFill/>
                    </a:lnTlToBr>
                    <a:lnBlToTr>
                      <a:noFill/>
                    </a:lnBlToTr>
                    <a:solidFill>
                      <a:srgbClr val="62B543"/>
                    </a:solidFill>
                  </a:tcPr>
                </a:tc>
                <a:tc hMerge="1">
                  <a:txBody>
                    <a:bodyPr/>
                    <a:lstStyle/>
                    <a:p>
                      <a:endParaRPr lang="es-CO"/>
                    </a:p>
                  </a:txBody>
                  <a:tcPr/>
                </a:tc>
                <a:extLst>
                  <a:ext uri="{0D108BD9-81ED-4DB2-BD59-A6C34878D82A}">
                    <a16:rowId xmlns="" xmlns:a16="http://schemas.microsoft.com/office/drawing/2014/main" val="10000"/>
                  </a:ext>
                </a:extLst>
              </a:tr>
              <a:tr h="411163">
                <a:tc vMerge="1">
                  <a:txBody>
                    <a:bodyPr/>
                    <a:lstStyle/>
                    <a:p>
                      <a:endParaRPr lang="es-CO"/>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bg1"/>
                          </a:solidFill>
                          <a:effectLst/>
                          <a:latin typeface="Arial" charset="0"/>
                          <a:cs typeface="Arial" charset="0"/>
                        </a:rPr>
                        <a:t>Funcionamiento</a:t>
                      </a:r>
                      <a:endParaRPr kumimoji="0" lang="es-ES" sz="1600" b="1" i="0" u="none" strike="noStrike" cap="none" normalizeH="0" baseline="0" dirty="0">
                        <a:ln>
                          <a:noFill/>
                        </a:ln>
                        <a:solidFill>
                          <a:schemeClr val="bg1"/>
                        </a:solidFill>
                        <a:effectLst/>
                        <a:latin typeface="Arial" charset="0"/>
                      </a:endParaRPr>
                    </a:p>
                  </a:txBody>
                  <a:tcPr anchor="b" horzOverflow="overflow">
                    <a:lnL w="9525" cap="flat" cmpd="sng" algn="ctr">
                      <a:solidFill>
                        <a:schemeClr val="bg1"/>
                      </a:solidFill>
                      <a:prstDash val="sysDot"/>
                      <a:round/>
                      <a:headEnd type="none" w="med" len="med"/>
                      <a:tailEnd type="none" w="med" len="med"/>
                    </a:lnL>
                    <a:lnR w="9525" cap="flat" cmpd="sng" algn="ctr">
                      <a:solidFill>
                        <a:schemeClr val="bg1"/>
                      </a:solidFill>
                      <a:prstDash val="sysDot"/>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lnTlToBr>
                      <a:noFill/>
                    </a:lnTlToBr>
                    <a:lnBlToTr>
                      <a:noFill/>
                    </a:lnBlToTr>
                    <a:solidFill>
                      <a:srgbClr val="62B54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bg1"/>
                          </a:solidFill>
                          <a:effectLst/>
                          <a:latin typeface="Arial" charset="0"/>
                          <a:cs typeface="Arial" charset="0"/>
                        </a:rPr>
                        <a:t>Inversión</a:t>
                      </a:r>
                      <a:endParaRPr kumimoji="0" lang="es-ES" sz="1600" b="1" i="0" u="none" strike="noStrike" cap="none" normalizeH="0" baseline="0" dirty="0">
                        <a:ln>
                          <a:noFill/>
                        </a:ln>
                        <a:solidFill>
                          <a:schemeClr val="bg1"/>
                        </a:solidFill>
                        <a:effectLst/>
                        <a:latin typeface="Arial" charset="0"/>
                      </a:endParaRPr>
                    </a:p>
                  </a:txBody>
                  <a:tcPr anchor="b" horzOverflow="overflow">
                    <a:lnL w="9525" cap="flat" cmpd="sng" algn="ctr">
                      <a:solidFill>
                        <a:schemeClr val="bg1"/>
                      </a:solidFill>
                      <a:prstDash val="sysDot"/>
                      <a:round/>
                      <a:headEnd type="none" w="med" len="med"/>
                      <a:tailEnd type="none" w="med" len="med"/>
                    </a:lnL>
                    <a:lnR w="9525" cap="flat" cmpd="sng" algn="ctr">
                      <a:solidFill>
                        <a:schemeClr val="bg1"/>
                      </a:solidFill>
                      <a:prstDash val="sysDot"/>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lnTlToBr>
                      <a:noFill/>
                    </a:lnTlToBr>
                    <a:lnBlToTr>
                      <a:noFill/>
                    </a:lnBlToTr>
                    <a:solidFill>
                      <a:srgbClr val="62B543"/>
                    </a:solidFill>
                  </a:tcPr>
                </a:tc>
                <a:extLst>
                  <a:ext uri="{0D108BD9-81ED-4DB2-BD59-A6C34878D82A}">
                    <a16:rowId xmlns="" xmlns:a16="http://schemas.microsoft.com/office/drawing/2014/main" val="10001"/>
                  </a:ext>
                </a:extLst>
              </a:tr>
            </a:tbl>
          </a:graphicData>
        </a:graphic>
      </p:graphicFrame>
      <p:graphicFrame>
        <p:nvGraphicFramePr>
          <p:cNvPr id="13371" name="Group 59"/>
          <p:cNvGraphicFramePr>
            <a:graphicFrameLocks noGrp="1"/>
          </p:cNvGraphicFramePr>
          <p:nvPr>
            <p:extLst>
              <p:ext uri="{D42A27DB-BD31-4B8C-83A1-F6EECF244321}">
                <p14:modId xmlns:p14="http://schemas.microsoft.com/office/powerpoint/2010/main" val="171465743"/>
              </p:ext>
            </p:extLst>
          </p:nvPr>
        </p:nvGraphicFramePr>
        <p:xfrm>
          <a:off x="1109756" y="3083073"/>
          <a:ext cx="6665912" cy="1616075"/>
        </p:xfrm>
        <a:graphic>
          <a:graphicData uri="http://schemas.openxmlformats.org/drawingml/2006/table">
            <a:tbl>
              <a:tblPr/>
              <a:tblGrid>
                <a:gridCol w="1482725">
                  <a:extLst>
                    <a:ext uri="{9D8B030D-6E8A-4147-A177-3AD203B41FA5}">
                      <a16:colId xmlns="" xmlns:a16="http://schemas.microsoft.com/office/drawing/2014/main" val="20000"/>
                    </a:ext>
                  </a:extLst>
                </a:gridCol>
                <a:gridCol w="2427287">
                  <a:extLst>
                    <a:ext uri="{9D8B030D-6E8A-4147-A177-3AD203B41FA5}">
                      <a16:colId xmlns="" xmlns:a16="http://schemas.microsoft.com/office/drawing/2014/main" val="20001"/>
                    </a:ext>
                  </a:extLst>
                </a:gridCol>
                <a:gridCol w="2755900">
                  <a:extLst>
                    <a:ext uri="{9D8B030D-6E8A-4147-A177-3AD203B41FA5}">
                      <a16:colId xmlns="" xmlns:a16="http://schemas.microsoft.com/office/drawing/2014/main" val="20002"/>
                    </a:ext>
                  </a:extLst>
                </a:gridCol>
              </a:tblGrid>
              <a:tr h="457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CO" sz="2400" b="0" i="0" u="none" strike="noStrike" cap="none" normalizeH="0" baseline="0" dirty="0" smtClean="0">
                          <a:ln>
                            <a:noFill/>
                          </a:ln>
                          <a:solidFill>
                            <a:schemeClr val="tx1"/>
                          </a:solidFill>
                          <a:effectLst/>
                          <a:latin typeface="Arial" charset="0"/>
                        </a:rPr>
                        <a:t>2017</a:t>
                      </a:r>
                      <a:endParaRPr kumimoji="0" lang="es-CO" sz="2400" b="0" i="0" u="none" strike="noStrike" cap="none" normalizeH="0" baseline="0" dirty="0">
                        <a:ln>
                          <a:noFill/>
                        </a:ln>
                        <a:solidFill>
                          <a:schemeClr val="tx1"/>
                        </a:solidFill>
                        <a:effectLst/>
                        <a:latin typeface="Arial" charset="0"/>
                      </a:endParaRPr>
                    </a:p>
                  </a:txBody>
                  <a:tcPr anchor="b" horzOverflow="overflow">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defRPr/>
                      </a:pPr>
                      <a:r>
                        <a:rPr lang="es-CO" sz="2400" b="1" kern="1200" dirty="0" smtClean="0">
                          <a:solidFill>
                            <a:schemeClr val="dk1"/>
                          </a:solidFill>
                          <a:latin typeface="+mn-lt"/>
                          <a:ea typeface="+mn-ea"/>
                          <a:cs typeface="+mn-cs"/>
                        </a:rPr>
                        <a:t>$   9.860.127.776</a:t>
                      </a:r>
                    </a:p>
                  </a:txBody>
                  <a:tcPr anchor="b" horzOverflow="overflow">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defRPr/>
                      </a:pPr>
                      <a:r>
                        <a:rPr lang="es-CO" sz="2400" b="1" kern="1200" dirty="0" smtClean="0">
                          <a:solidFill>
                            <a:schemeClr val="dk1"/>
                          </a:solidFill>
                          <a:latin typeface="+mn-lt"/>
                          <a:ea typeface="+mn-ea"/>
                          <a:cs typeface="+mn-cs"/>
                        </a:rPr>
                        <a:t>$   9.860.127.776</a:t>
                      </a:r>
                    </a:p>
                  </a:txBody>
                  <a:tcPr anchor="b" horzOverflow="overflow">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 xmlns:a16="http://schemas.microsoft.com/office/drawing/2014/main" val="10000"/>
                  </a:ext>
                </a:extLst>
              </a:tr>
              <a:tr h="45720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Arial" charset="0"/>
                      </a:endParaRPr>
                    </a:p>
                  </a:txBody>
                  <a:tcPr anchor="b" horzOverflow="overflow">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s-CO" sz="2400" b="1" i="1" u="none" strike="noStrike" cap="none" normalizeH="0" baseline="0" dirty="0">
                        <a:ln>
                          <a:noFill/>
                        </a:ln>
                        <a:solidFill>
                          <a:schemeClr val="tx1"/>
                        </a:solidFill>
                        <a:effectLst/>
                        <a:latin typeface="Arial" charset="0"/>
                      </a:endParaRPr>
                    </a:p>
                  </a:txBody>
                  <a:tcPr anchor="b" horzOverflow="overflow">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s-CO" sz="2400" b="1" i="1" u="none" strike="noStrike" cap="none" normalizeH="0" baseline="0" dirty="0">
                        <a:ln>
                          <a:noFill/>
                        </a:ln>
                        <a:solidFill>
                          <a:schemeClr val="tx1"/>
                        </a:solidFill>
                        <a:effectLst/>
                        <a:latin typeface="Arial" charset="0"/>
                      </a:endParaRPr>
                    </a:p>
                  </a:txBody>
                  <a:tcPr anchor="b" horzOverflow="overflow">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 xmlns:a16="http://schemas.microsoft.com/office/drawing/2014/main" val="10001"/>
                  </a:ext>
                </a:extLst>
              </a:tr>
              <a:tr h="7016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mn-lt"/>
                          <a:cs typeface="Times New Roman" pitchFamily="18" charset="0"/>
                        </a:rPr>
                        <a:t>VARIACIÓN</a:t>
                      </a:r>
                      <a:endParaRPr kumimoji="0" lang="es-ES" sz="1600" b="0" i="0" u="none" strike="noStrike" cap="none" normalizeH="0" baseline="0" dirty="0">
                        <a:ln>
                          <a:noFill/>
                        </a:ln>
                        <a:solidFill>
                          <a:schemeClr val="tx1"/>
                        </a:solidFill>
                        <a:effectLst/>
                        <a:latin typeface="+mn-lt"/>
                      </a:endParaRPr>
                    </a:p>
                  </a:txBody>
                  <a:tcPr anchor="ctr" horzOverflow="overflow">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s-CO" sz="2400" b="1" i="1" u="none" strike="noStrike" cap="none" normalizeH="0" baseline="0" dirty="0">
                        <a:ln>
                          <a:noFill/>
                        </a:ln>
                        <a:solidFill>
                          <a:schemeClr val="tx1"/>
                        </a:solidFill>
                        <a:effectLst/>
                        <a:latin typeface="+mn-lt"/>
                      </a:endParaRPr>
                    </a:p>
                  </a:txBody>
                  <a:tcPr anchor="ctr" horzOverflow="overflow">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lnTlToBr>
                      <a:noFill/>
                    </a:lnTlToBr>
                    <a:lnBlToTr>
                      <a:noFill/>
                    </a:lnBlToTr>
                    <a:solidFill>
                      <a:srgbClr val="F6F8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es-CO" sz="2400" b="1" i="1" u="none" strike="noStrike" cap="none" normalizeH="0" baseline="0" dirty="0">
                        <a:ln>
                          <a:noFill/>
                        </a:ln>
                        <a:solidFill>
                          <a:schemeClr val="tx1"/>
                        </a:solidFill>
                        <a:effectLst/>
                        <a:latin typeface="+mn-lt"/>
                      </a:endParaRPr>
                    </a:p>
                  </a:txBody>
                  <a:tcPr anchor="ctr" horzOverflow="overflow">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lnTlToBr>
                      <a:noFill/>
                    </a:lnTlToBr>
                    <a:lnBlToTr>
                      <a:noFill/>
                    </a:lnBlToTr>
                    <a:solidFill>
                      <a:srgbClr val="F6F8FC"/>
                    </a:solidFill>
                  </a:tcPr>
                </a:tc>
                <a:extLst>
                  <a:ext uri="{0D108BD9-81ED-4DB2-BD59-A6C34878D82A}">
                    <a16:rowId xmlns="" xmlns:a16="http://schemas.microsoft.com/office/drawing/2014/main" val="10002"/>
                  </a:ext>
                </a:extLst>
              </a:tr>
            </a:tbl>
          </a:graphicData>
        </a:graphic>
      </p:graphicFrame>
      <p:sp>
        <p:nvSpPr>
          <p:cNvPr id="5" name="CuadroTexto 4"/>
          <p:cNvSpPr txBox="1"/>
          <p:nvPr/>
        </p:nvSpPr>
        <p:spPr>
          <a:xfrm>
            <a:off x="163032" y="6299890"/>
            <a:ext cx="1672281" cy="369332"/>
          </a:xfrm>
          <a:prstGeom prst="rect">
            <a:avLst/>
          </a:prstGeom>
          <a:noFill/>
        </p:spPr>
        <p:txBody>
          <a:bodyPr wrap="square" rtlCol="0">
            <a:spAutoFit/>
          </a:bodyPr>
          <a:lstStyle/>
          <a:p>
            <a:r>
              <a:rPr lang="es-CO" dirty="0">
                <a:solidFill>
                  <a:srgbClr val="777777"/>
                </a:solidFill>
              </a:rPr>
              <a:t>USO PÚBLICO</a:t>
            </a:r>
          </a:p>
        </p:txBody>
      </p:sp>
    </p:spTree>
    <p:extLst>
      <p:ext uri="{BB962C8B-B14F-4D97-AF65-F5344CB8AC3E}">
        <p14:creationId xmlns:p14="http://schemas.microsoft.com/office/powerpoint/2010/main" val="1390036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638922" y="5421843"/>
            <a:ext cx="4913194" cy="5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fontAlgn="base">
              <a:lnSpc>
                <a:spcPct val="80000"/>
              </a:lnSpc>
              <a:spcBef>
                <a:spcPct val="0"/>
              </a:spcBef>
              <a:spcAft>
                <a:spcPct val="0"/>
              </a:spcAft>
            </a:pPr>
            <a:r>
              <a:rPr lang="es-CO" sz="3600" b="1" dirty="0">
                <a:solidFill>
                  <a:prstClr val="black"/>
                </a:solidFill>
              </a:rPr>
              <a:t>Primera Infancia</a:t>
            </a:r>
            <a:endParaRPr lang="es-ES" altLang="es-CO" sz="3600" b="1" dirty="0">
              <a:solidFill>
                <a:srgbClr val="000000"/>
              </a:solidFill>
            </a:endParaRPr>
          </a:p>
        </p:txBody>
      </p:sp>
      <p:cxnSp>
        <p:nvCxnSpPr>
          <p:cNvPr id="3" name="Conector recto 2"/>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5" name="CuadroTexto 4"/>
          <p:cNvSpPr txBox="1"/>
          <p:nvPr/>
        </p:nvSpPr>
        <p:spPr>
          <a:xfrm>
            <a:off x="163032" y="6299890"/>
            <a:ext cx="1672281" cy="369332"/>
          </a:xfrm>
          <a:prstGeom prst="rect">
            <a:avLst/>
          </a:prstGeom>
          <a:noFill/>
        </p:spPr>
        <p:txBody>
          <a:bodyPr wrap="square" rtlCol="0">
            <a:spAutoFit/>
          </a:bodyPr>
          <a:lstStyle/>
          <a:p>
            <a:r>
              <a:rPr lang="es-CO" dirty="0">
                <a:solidFill>
                  <a:srgbClr val="777777"/>
                </a:solidFill>
              </a:rPr>
              <a:t>USO PÚBLICO</a:t>
            </a:r>
          </a:p>
        </p:txBody>
      </p:sp>
    </p:spTree>
    <p:extLst>
      <p:ext uri="{BB962C8B-B14F-4D97-AF65-F5344CB8AC3E}">
        <p14:creationId xmlns:p14="http://schemas.microsoft.com/office/powerpoint/2010/main" val="1401334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6"/>
          <p:cNvSpPr>
            <a:spLocks noChangeArrowheads="1"/>
          </p:cNvSpPr>
          <p:nvPr/>
        </p:nvSpPr>
        <p:spPr bwMode="auto">
          <a:xfrm>
            <a:off x="4851400" y="1466850"/>
            <a:ext cx="9144000" cy="0"/>
          </a:xfrm>
          <a:prstGeom prst="rect">
            <a:avLst/>
          </a:prstGeom>
          <a:noFill/>
          <a:ln w="9525">
            <a:noFill/>
            <a:miter lim="800000"/>
            <a:headEnd/>
            <a:tailEnd/>
          </a:ln>
          <a:effectLst/>
        </p:spPr>
        <p:txBody>
          <a:bodyPr wrap="none" anchor="ctr">
            <a:spAutoFit/>
          </a:bodyPr>
          <a:lstStyle/>
          <a:p>
            <a:pPr defTabSz="457200" eaLnBrk="0" fontAlgn="base" hangingPunct="0">
              <a:spcBef>
                <a:spcPct val="0"/>
              </a:spcBef>
              <a:spcAft>
                <a:spcPct val="0"/>
              </a:spcAft>
            </a:pPr>
            <a:endParaRPr lang="es-ES" altLang="es-ES">
              <a:solidFill>
                <a:prstClr val="black"/>
              </a:solidFill>
              <a:ea typeface="MS PGothic" charset="0"/>
            </a:endParaRPr>
          </a:p>
        </p:txBody>
      </p:sp>
      <p:sp>
        <p:nvSpPr>
          <p:cNvPr id="4" name="Título 1"/>
          <p:cNvSpPr>
            <a:spLocks noGrp="1"/>
          </p:cNvSpPr>
          <p:nvPr>
            <p:ph type="title" idx="4294967295"/>
          </p:nvPr>
        </p:nvSpPr>
        <p:spPr>
          <a:xfrm>
            <a:off x="323528" y="343547"/>
            <a:ext cx="7344816" cy="672273"/>
          </a:xfrm>
          <a:prstGeom prst="rect">
            <a:avLst/>
          </a:prstGeom>
        </p:spPr>
        <p:txBody>
          <a:bodyPr/>
          <a:lstStyle/>
          <a:p>
            <a:r>
              <a:rPr lang="es-CO" sz="2400" b="1" dirty="0" smtClean="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rPr>
              <a:t>DESCRIPCION Y GENERALIDADES</a:t>
            </a:r>
            <a:endParaRPr lang="es-CO" sz="2400" b="1" dirty="0">
              <a:solidFill>
                <a:schemeClr val="bg1"/>
              </a:solidFill>
              <a:effectLst>
                <a:outerShdw blurRad="38100" dist="38100" dir="2700000" algn="tl">
                  <a:srgbClr val="000000">
                    <a:alpha val="43137"/>
                  </a:srgbClr>
                </a:outerShdw>
              </a:effectLst>
              <a:latin typeface="Century Gothic" charset="0"/>
              <a:ea typeface="Century Gothic" charset="0"/>
              <a:cs typeface="Century Gothic" charset="0"/>
            </a:endParaRPr>
          </a:p>
        </p:txBody>
      </p:sp>
      <p:sp>
        <p:nvSpPr>
          <p:cNvPr id="5" name="Flecha a la derecha con muesca 4"/>
          <p:cNvSpPr/>
          <p:nvPr/>
        </p:nvSpPr>
        <p:spPr>
          <a:xfrm>
            <a:off x="153812" y="3215341"/>
            <a:ext cx="8710197" cy="1625600"/>
          </a:xfrm>
          <a:prstGeom prst="notchedRightArrow">
            <a:avLst/>
          </a:prstGeom>
        </p:spPr>
        <p:style>
          <a:lnRef idx="1">
            <a:schemeClr val="accent5"/>
          </a:lnRef>
          <a:fillRef idx="3">
            <a:schemeClr val="accent5"/>
          </a:fillRef>
          <a:effectRef idx="2">
            <a:schemeClr val="accent5"/>
          </a:effectRef>
          <a:fontRef idx="minor">
            <a:schemeClr val="lt1"/>
          </a:fontRef>
        </p:style>
      </p:sp>
      <p:sp>
        <p:nvSpPr>
          <p:cNvPr id="6" name="Forma libre 5"/>
          <p:cNvSpPr/>
          <p:nvPr/>
        </p:nvSpPr>
        <p:spPr>
          <a:xfrm>
            <a:off x="154123" y="1996141"/>
            <a:ext cx="1070504" cy="1625600"/>
          </a:xfrm>
          <a:custGeom>
            <a:avLst/>
            <a:gdLst>
              <a:gd name="connsiteX0" fmla="*/ 0 w 1251665"/>
              <a:gd name="connsiteY0" fmla="*/ 0 h 2167466"/>
              <a:gd name="connsiteX1" fmla="*/ 1251665 w 1251665"/>
              <a:gd name="connsiteY1" fmla="*/ 0 h 2167466"/>
              <a:gd name="connsiteX2" fmla="*/ 1251665 w 1251665"/>
              <a:gd name="connsiteY2" fmla="*/ 2167466 h 2167466"/>
              <a:gd name="connsiteX3" fmla="*/ 0 w 1251665"/>
              <a:gd name="connsiteY3" fmla="*/ 2167466 h 2167466"/>
              <a:gd name="connsiteX4" fmla="*/ 0 w 125166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65" h="2167466">
                <a:moveTo>
                  <a:pt x="0" y="0"/>
                </a:moveTo>
                <a:lnTo>
                  <a:pt x="1251665" y="0"/>
                </a:lnTo>
                <a:lnTo>
                  <a:pt x="125166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Bef>
                <a:spcPct val="0"/>
              </a:spcBef>
              <a:spcAft>
                <a:spcPct val="35000"/>
              </a:spcAft>
            </a:pPr>
            <a:r>
              <a:rPr lang="es-CO" sz="1200" dirty="0">
                <a:latin typeface="Calibri" panose="020F0502020204030204" pitchFamily="34" charset="0"/>
              </a:rPr>
              <a:t>Nueva Constitución Política</a:t>
            </a:r>
          </a:p>
        </p:txBody>
      </p:sp>
      <p:sp>
        <p:nvSpPr>
          <p:cNvPr id="7" name="Forma libre 6"/>
          <p:cNvSpPr/>
          <p:nvPr/>
        </p:nvSpPr>
        <p:spPr>
          <a:xfrm>
            <a:off x="1139810" y="4434541"/>
            <a:ext cx="1070504" cy="1625600"/>
          </a:xfrm>
          <a:custGeom>
            <a:avLst/>
            <a:gdLst>
              <a:gd name="connsiteX0" fmla="*/ 0 w 1251665"/>
              <a:gd name="connsiteY0" fmla="*/ 0 h 2167466"/>
              <a:gd name="connsiteX1" fmla="*/ 1251665 w 1251665"/>
              <a:gd name="connsiteY1" fmla="*/ 0 h 2167466"/>
              <a:gd name="connsiteX2" fmla="*/ 1251665 w 1251665"/>
              <a:gd name="connsiteY2" fmla="*/ 2167466 h 2167466"/>
              <a:gd name="connsiteX3" fmla="*/ 0 w 1251665"/>
              <a:gd name="connsiteY3" fmla="*/ 2167466 h 2167466"/>
              <a:gd name="connsiteX4" fmla="*/ 0 w 125166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65" h="2167466">
                <a:moveTo>
                  <a:pt x="0" y="0"/>
                </a:moveTo>
                <a:lnTo>
                  <a:pt x="1251665" y="0"/>
                </a:lnTo>
                <a:lnTo>
                  <a:pt x="125166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algn="ctr" defTabSz="533400">
              <a:lnSpc>
                <a:spcPct val="90000"/>
              </a:lnSpc>
              <a:spcBef>
                <a:spcPct val="0"/>
              </a:spcBef>
              <a:spcAft>
                <a:spcPct val="35000"/>
              </a:spcAft>
            </a:pPr>
            <a:r>
              <a:rPr lang="es-CO" sz="1200" dirty="0">
                <a:latin typeface="Calibri" panose="020F0502020204030204" pitchFamily="34" charset="0"/>
              </a:rPr>
              <a:t>Adopción de la Convención Internacional  sobre los Derechos del Niño</a:t>
            </a:r>
          </a:p>
        </p:txBody>
      </p:sp>
      <p:sp>
        <p:nvSpPr>
          <p:cNvPr id="8" name="Forma libre 7"/>
          <p:cNvSpPr/>
          <p:nvPr/>
        </p:nvSpPr>
        <p:spPr>
          <a:xfrm>
            <a:off x="2125496" y="1996141"/>
            <a:ext cx="1070504" cy="1625600"/>
          </a:xfrm>
          <a:custGeom>
            <a:avLst/>
            <a:gdLst>
              <a:gd name="connsiteX0" fmla="*/ 0 w 1251665"/>
              <a:gd name="connsiteY0" fmla="*/ 0 h 2167466"/>
              <a:gd name="connsiteX1" fmla="*/ 1251665 w 1251665"/>
              <a:gd name="connsiteY1" fmla="*/ 0 h 2167466"/>
              <a:gd name="connsiteX2" fmla="*/ 1251665 w 1251665"/>
              <a:gd name="connsiteY2" fmla="*/ 2167466 h 2167466"/>
              <a:gd name="connsiteX3" fmla="*/ 0 w 1251665"/>
              <a:gd name="connsiteY3" fmla="*/ 2167466 h 2167466"/>
              <a:gd name="connsiteX4" fmla="*/ 0 w 125166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65" h="2167466">
                <a:moveTo>
                  <a:pt x="0" y="0"/>
                </a:moveTo>
                <a:lnTo>
                  <a:pt x="1251665" y="0"/>
                </a:lnTo>
                <a:lnTo>
                  <a:pt x="125166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Bef>
                <a:spcPct val="0"/>
              </a:spcBef>
              <a:spcAft>
                <a:spcPct val="35000"/>
              </a:spcAft>
            </a:pPr>
            <a:r>
              <a:rPr lang="es-CO" sz="1200" dirty="0">
                <a:latin typeface="Calibri" panose="020F0502020204030204" pitchFamily="34" charset="0"/>
              </a:rPr>
              <a:t>Movilización de la sociedad civil por la primera infancia</a:t>
            </a:r>
          </a:p>
        </p:txBody>
      </p:sp>
      <p:sp>
        <p:nvSpPr>
          <p:cNvPr id="9" name="Forma libre 8"/>
          <p:cNvSpPr/>
          <p:nvPr/>
        </p:nvSpPr>
        <p:spPr>
          <a:xfrm>
            <a:off x="3111183" y="4434541"/>
            <a:ext cx="1070504" cy="1625600"/>
          </a:xfrm>
          <a:custGeom>
            <a:avLst/>
            <a:gdLst>
              <a:gd name="connsiteX0" fmla="*/ 0 w 1251665"/>
              <a:gd name="connsiteY0" fmla="*/ 0 h 2167466"/>
              <a:gd name="connsiteX1" fmla="*/ 1251665 w 1251665"/>
              <a:gd name="connsiteY1" fmla="*/ 0 h 2167466"/>
              <a:gd name="connsiteX2" fmla="*/ 1251665 w 1251665"/>
              <a:gd name="connsiteY2" fmla="*/ 2167466 h 2167466"/>
              <a:gd name="connsiteX3" fmla="*/ 0 w 1251665"/>
              <a:gd name="connsiteY3" fmla="*/ 2167466 h 2167466"/>
              <a:gd name="connsiteX4" fmla="*/ 0 w 125166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65" h="2167466">
                <a:moveTo>
                  <a:pt x="0" y="0"/>
                </a:moveTo>
                <a:lnTo>
                  <a:pt x="1251665" y="0"/>
                </a:lnTo>
                <a:lnTo>
                  <a:pt x="125166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algn="ctr" defTabSz="533400">
              <a:lnSpc>
                <a:spcPct val="90000"/>
              </a:lnSpc>
              <a:spcBef>
                <a:spcPct val="0"/>
              </a:spcBef>
              <a:spcAft>
                <a:spcPct val="35000"/>
              </a:spcAft>
            </a:pPr>
            <a:r>
              <a:rPr lang="es-CO" sz="1200" dirty="0">
                <a:latin typeface="Calibri" panose="020F0502020204030204" pitchFamily="34" charset="0"/>
              </a:rPr>
              <a:t>Promulgación del Código de la Infancia y la Adolescencia (Ley 1098 de 2006)</a:t>
            </a:r>
          </a:p>
        </p:txBody>
      </p:sp>
      <p:sp>
        <p:nvSpPr>
          <p:cNvPr id="10" name="Forma libre 9"/>
          <p:cNvSpPr/>
          <p:nvPr/>
        </p:nvSpPr>
        <p:spPr>
          <a:xfrm>
            <a:off x="4096869" y="1996141"/>
            <a:ext cx="1070504" cy="1625600"/>
          </a:xfrm>
          <a:custGeom>
            <a:avLst/>
            <a:gdLst>
              <a:gd name="connsiteX0" fmla="*/ 0 w 1251665"/>
              <a:gd name="connsiteY0" fmla="*/ 0 h 2167466"/>
              <a:gd name="connsiteX1" fmla="*/ 1251665 w 1251665"/>
              <a:gd name="connsiteY1" fmla="*/ 0 h 2167466"/>
              <a:gd name="connsiteX2" fmla="*/ 1251665 w 1251665"/>
              <a:gd name="connsiteY2" fmla="*/ 2167466 h 2167466"/>
              <a:gd name="connsiteX3" fmla="*/ 0 w 1251665"/>
              <a:gd name="connsiteY3" fmla="*/ 2167466 h 2167466"/>
              <a:gd name="connsiteX4" fmla="*/ 0 w 125166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65" h="2167466">
                <a:moveTo>
                  <a:pt x="0" y="0"/>
                </a:moveTo>
                <a:lnTo>
                  <a:pt x="1251665" y="0"/>
                </a:lnTo>
                <a:lnTo>
                  <a:pt x="125166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Bef>
                <a:spcPct val="0"/>
              </a:spcBef>
              <a:spcAft>
                <a:spcPct val="35000"/>
              </a:spcAft>
            </a:pPr>
            <a:r>
              <a:rPr lang="es-CO" sz="1200" dirty="0">
                <a:latin typeface="Calibri" panose="020F0502020204030204" pitchFamily="34" charset="0"/>
              </a:rPr>
              <a:t>Documento CONPES 109 “Colombia por la Primera Infancia”</a:t>
            </a:r>
          </a:p>
        </p:txBody>
      </p:sp>
      <p:sp>
        <p:nvSpPr>
          <p:cNvPr id="11" name="Forma libre 10"/>
          <p:cNvSpPr/>
          <p:nvPr/>
        </p:nvSpPr>
        <p:spPr>
          <a:xfrm>
            <a:off x="5082556" y="4434541"/>
            <a:ext cx="1070504" cy="1625600"/>
          </a:xfrm>
          <a:custGeom>
            <a:avLst/>
            <a:gdLst>
              <a:gd name="connsiteX0" fmla="*/ 0 w 1251665"/>
              <a:gd name="connsiteY0" fmla="*/ 0 h 2167466"/>
              <a:gd name="connsiteX1" fmla="*/ 1251665 w 1251665"/>
              <a:gd name="connsiteY1" fmla="*/ 0 h 2167466"/>
              <a:gd name="connsiteX2" fmla="*/ 1251665 w 1251665"/>
              <a:gd name="connsiteY2" fmla="*/ 2167466 h 2167466"/>
              <a:gd name="connsiteX3" fmla="*/ 0 w 1251665"/>
              <a:gd name="connsiteY3" fmla="*/ 2167466 h 2167466"/>
              <a:gd name="connsiteX4" fmla="*/ 0 w 125166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65" h="2167466">
                <a:moveTo>
                  <a:pt x="0" y="0"/>
                </a:moveTo>
                <a:lnTo>
                  <a:pt x="1251665" y="0"/>
                </a:lnTo>
                <a:lnTo>
                  <a:pt x="125166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algn="ctr" defTabSz="533400">
              <a:lnSpc>
                <a:spcPct val="90000"/>
              </a:lnSpc>
              <a:spcBef>
                <a:spcPct val="0"/>
              </a:spcBef>
              <a:spcAft>
                <a:spcPct val="35000"/>
              </a:spcAft>
            </a:pPr>
            <a:r>
              <a:rPr lang="es-CO" sz="1200" dirty="0">
                <a:latin typeface="Calibri" panose="020F0502020204030204" pitchFamily="34" charset="0"/>
              </a:rPr>
              <a:t>Plan Nacional de Desarrollo 2010-2014 define la primera infancia como prioridad</a:t>
            </a:r>
          </a:p>
        </p:txBody>
      </p:sp>
      <p:sp>
        <p:nvSpPr>
          <p:cNvPr id="12" name="Forma libre 11"/>
          <p:cNvSpPr/>
          <p:nvPr/>
        </p:nvSpPr>
        <p:spPr>
          <a:xfrm>
            <a:off x="6068243" y="1996141"/>
            <a:ext cx="1070504" cy="1625600"/>
          </a:xfrm>
          <a:custGeom>
            <a:avLst/>
            <a:gdLst>
              <a:gd name="connsiteX0" fmla="*/ 0 w 1251665"/>
              <a:gd name="connsiteY0" fmla="*/ 0 h 2167466"/>
              <a:gd name="connsiteX1" fmla="*/ 1251665 w 1251665"/>
              <a:gd name="connsiteY1" fmla="*/ 0 h 2167466"/>
              <a:gd name="connsiteX2" fmla="*/ 1251665 w 1251665"/>
              <a:gd name="connsiteY2" fmla="*/ 2167466 h 2167466"/>
              <a:gd name="connsiteX3" fmla="*/ 0 w 1251665"/>
              <a:gd name="connsiteY3" fmla="*/ 2167466 h 2167466"/>
              <a:gd name="connsiteX4" fmla="*/ 0 w 125166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65" h="2167466">
                <a:moveTo>
                  <a:pt x="0" y="0"/>
                </a:moveTo>
                <a:lnTo>
                  <a:pt x="1251665" y="0"/>
                </a:lnTo>
                <a:lnTo>
                  <a:pt x="125166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Bef>
                <a:spcPct val="0"/>
              </a:spcBef>
              <a:spcAft>
                <a:spcPct val="35000"/>
              </a:spcAft>
            </a:pPr>
            <a:r>
              <a:rPr lang="es-CO" sz="1200" dirty="0">
                <a:latin typeface="Calibri" panose="020F0502020204030204" pitchFamily="34" charset="0"/>
              </a:rPr>
              <a:t>Lanzamiento de la Estrategia “De Cero a Siempre”</a:t>
            </a:r>
          </a:p>
        </p:txBody>
      </p:sp>
      <p:sp>
        <p:nvSpPr>
          <p:cNvPr id="13" name="Forma libre 12"/>
          <p:cNvSpPr/>
          <p:nvPr/>
        </p:nvSpPr>
        <p:spPr>
          <a:xfrm>
            <a:off x="7053929" y="4434541"/>
            <a:ext cx="1070504" cy="1625600"/>
          </a:xfrm>
          <a:custGeom>
            <a:avLst/>
            <a:gdLst>
              <a:gd name="connsiteX0" fmla="*/ 0 w 1251665"/>
              <a:gd name="connsiteY0" fmla="*/ 0 h 2167466"/>
              <a:gd name="connsiteX1" fmla="*/ 1251665 w 1251665"/>
              <a:gd name="connsiteY1" fmla="*/ 0 h 2167466"/>
              <a:gd name="connsiteX2" fmla="*/ 1251665 w 1251665"/>
              <a:gd name="connsiteY2" fmla="*/ 2167466 h 2167466"/>
              <a:gd name="connsiteX3" fmla="*/ 0 w 1251665"/>
              <a:gd name="connsiteY3" fmla="*/ 2167466 h 2167466"/>
              <a:gd name="connsiteX4" fmla="*/ 0 w 125166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65" h="2167466">
                <a:moveTo>
                  <a:pt x="0" y="0"/>
                </a:moveTo>
                <a:lnTo>
                  <a:pt x="1251665" y="0"/>
                </a:lnTo>
                <a:lnTo>
                  <a:pt x="125166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algn="ctr" defTabSz="533400">
              <a:lnSpc>
                <a:spcPct val="90000"/>
              </a:lnSpc>
              <a:spcBef>
                <a:spcPct val="0"/>
              </a:spcBef>
              <a:spcAft>
                <a:spcPct val="35000"/>
              </a:spcAft>
            </a:pPr>
            <a:r>
              <a:rPr lang="es-CO" sz="1200" dirty="0">
                <a:latin typeface="Calibri" panose="020F0502020204030204" pitchFamily="34" charset="0"/>
              </a:rPr>
              <a:t>Adopción de la Estrategia como Política de Estado (Ley 1804 de 2016)</a:t>
            </a:r>
          </a:p>
        </p:txBody>
      </p:sp>
      <p:sp>
        <p:nvSpPr>
          <p:cNvPr id="14" name="Forma libre 13"/>
          <p:cNvSpPr/>
          <p:nvPr/>
        </p:nvSpPr>
        <p:spPr>
          <a:xfrm>
            <a:off x="-110654" y="1766353"/>
            <a:ext cx="9435171" cy="1276579"/>
          </a:xfrm>
          <a:custGeom>
            <a:avLst/>
            <a:gdLst>
              <a:gd name="connsiteX0" fmla="*/ 0 w 9435171"/>
              <a:gd name="connsiteY0" fmla="*/ 1089055 h 1276579"/>
              <a:gd name="connsiteX1" fmla="*/ 1200150 w 9435171"/>
              <a:gd name="connsiteY1" fmla="*/ 388968 h 1276579"/>
              <a:gd name="connsiteX2" fmla="*/ 2571750 w 9435171"/>
              <a:gd name="connsiteY2" fmla="*/ 874743 h 1276579"/>
              <a:gd name="connsiteX3" fmla="*/ 4229100 w 9435171"/>
              <a:gd name="connsiteY3" fmla="*/ 160368 h 1276579"/>
              <a:gd name="connsiteX4" fmla="*/ 5043488 w 9435171"/>
              <a:gd name="connsiteY4" fmla="*/ 889030 h 1276579"/>
              <a:gd name="connsiteX5" fmla="*/ 6372225 w 9435171"/>
              <a:gd name="connsiteY5" fmla="*/ 3205 h 1276579"/>
              <a:gd name="connsiteX6" fmla="*/ 7300913 w 9435171"/>
              <a:gd name="connsiteY6" fmla="*/ 1274793 h 1276579"/>
              <a:gd name="connsiteX7" fmla="*/ 9144000 w 9435171"/>
              <a:gd name="connsiteY7" fmla="*/ 288955 h 1276579"/>
              <a:gd name="connsiteX8" fmla="*/ 9429750 w 9435171"/>
              <a:gd name="connsiteY8" fmla="*/ 588993 h 127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35171" h="1276579">
                <a:moveTo>
                  <a:pt x="0" y="1089055"/>
                </a:moveTo>
                <a:cubicBezTo>
                  <a:pt x="385762" y="756871"/>
                  <a:pt x="771525" y="424687"/>
                  <a:pt x="1200150" y="388968"/>
                </a:cubicBezTo>
                <a:cubicBezTo>
                  <a:pt x="1628775" y="353249"/>
                  <a:pt x="2066925" y="912843"/>
                  <a:pt x="2571750" y="874743"/>
                </a:cubicBezTo>
                <a:cubicBezTo>
                  <a:pt x="3076575" y="836643"/>
                  <a:pt x="3817144" y="157987"/>
                  <a:pt x="4229100" y="160368"/>
                </a:cubicBezTo>
                <a:cubicBezTo>
                  <a:pt x="4641056" y="162749"/>
                  <a:pt x="4686301" y="915224"/>
                  <a:pt x="5043488" y="889030"/>
                </a:cubicBezTo>
                <a:cubicBezTo>
                  <a:pt x="5400675" y="862836"/>
                  <a:pt x="5995988" y="-61089"/>
                  <a:pt x="6372225" y="3205"/>
                </a:cubicBezTo>
                <a:cubicBezTo>
                  <a:pt x="6748462" y="67499"/>
                  <a:pt x="6838951" y="1227168"/>
                  <a:pt x="7300913" y="1274793"/>
                </a:cubicBezTo>
                <a:cubicBezTo>
                  <a:pt x="7762875" y="1322418"/>
                  <a:pt x="8789194" y="403255"/>
                  <a:pt x="9144000" y="288955"/>
                </a:cubicBezTo>
                <a:cubicBezTo>
                  <a:pt x="9498806" y="174655"/>
                  <a:pt x="9429750" y="588993"/>
                  <a:pt x="9429750" y="588993"/>
                </a:cubicBezTo>
              </a:path>
            </a:pathLst>
          </a:custGeom>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s-ES_tradnl"/>
          </a:p>
        </p:txBody>
      </p:sp>
      <p:sp>
        <p:nvSpPr>
          <p:cNvPr id="15" name="Forma libre 14"/>
          <p:cNvSpPr/>
          <p:nvPr/>
        </p:nvSpPr>
        <p:spPr>
          <a:xfrm>
            <a:off x="-71886" y="1249978"/>
            <a:ext cx="9115426" cy="415673"/>
          </a:xfrm>
          <a:custGeom>
            <a:avLst/>
            <a:gdLst>
              <a:gd name="connsiteX0" fmla="*/ 0 w 1251665"/>
              <a:gd name="connsiteY0" fmla="*/ 0 h 2167466"/>
              <a:gd name="connsiteX1" fmla="*/ 1251665 w 1251665"/>
              <a:gd name="connsiteY1" fmla="*/ 0 h 2167466"/>
              <a:gd name="connsiteX2" fmla="*/ 1251665 w 1251665"/>
              <a:gd name="connsiteY2" fmla="*/ 2167466 h 2167466"/>
              <a:gd name="connsiteX3" fmla="*/ 0 w 1251665"/>
              <a:gd name="connsiteY3" fmla="*/ 2167466 h 2167466"/>
              <a:gd name="connsiteX4" fmla="*/ 0 w 1251665"/>
              <a:gd name="connsiteY4" fmla="*/ 0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665" h="2167466">
                <a:moveTo>
                  <a:pt x="0" y="0"/>
                </a:moveTo>
                <a:lnTo>
                  <a:pt x="1251665" y="0"/>
                </a:lnTo>
                <a:lnTo>
                  <a:pt x="1251665" y="2167466"/>
                </a:lnTo>
                <a:lnTo>
                  <a:pt x="0" y="21674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Bef>
                <a:spcPct val="0"/>
              </a:spcBef>
              <a:spcAft>
                <a:spcPct val="35000"/>
              </a:spcAft>
            </a:pPr>
            <a:r>
              <a:rPr lang="es-CO" sz="1600" dirty="0" smtClean="0">
                <a:latin typeface="Century Gothic" charset="0"/>
                <a:ea typeface="Century Gothic" charset="0"/>
                <a:cs typeface="Century Gothic" charset="0"/>
              </a:rPr>
              <a:t>Participaci</a:t>
            </a:r>
            <a:r>
              <a:rPr lang="es-ES_tradnl" sz="1600" dirty="0" err="1" smtClean="0">
                <a:latin typeface="Century Gothic" charset="0"/>
                <a:ea typeface="Century Gothic" charset="0"/>
                <a:cs typeface="Century Gothic" charset="0"/>
              </a:rPr>
              <a:t>ón</a:t>
            </a:r>
            <a:r>
              <a:rPr lang="es-ES_tradnl" sz="1600" dirty="0" smtClean="0">
                <a:latin typeface="Century Gothic" charset="0"/>
                <a:ea typeface="Century Gothic" charset="0"/>
                <a:cs typeface="Century Gothic" charset="0"/>
              </a:rPr>
              <a:t> de diferentes sectores</a:t>
            </a:r>
            <a:endParaRPr lang="es-CO" sz="1600" dirty="0">
              <a:latin typeface="Century Gothic" charset="0"/>
              <a:ea typeface="Century Gothic" charset="0"/>
              <a:cs typeface="Century Gothic" charset="0"/>
            </a:endParaRPr>
          </a:p>
        </p:txBody>
      </p:sp>
      <p:sp>
        <p:nvSpPr>
          <p:cNvPr id="16" name="CuadroTexto 15"/>
          <p:cNvSpPr txBox="1"/>
          <p:nvPr/>
        </p:nvSpPr>
        <p:spPr>
          <a:xfrm>
            <a:off x="323528" y="3937181"/>
            <a:ext cx="808630" cy="3000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sz="1350" b="1" dirty="0" smtClean="0">
                <a:solidFill>
                  <a:schemeClr val="tx1"/>
                </a:solidFill>
                <a:latin typeface="Calibri" panose="020F0502020204030204" pitchFamily="34" charset="0"/>
              </a:rPr>
              <a:t>1991</a:t>
            </a:r>
            <a:endParaRPr lang="es-CO" sz="1350" b="1" dirty="0">
              <a:solidFill>
                <a:schemeClr val="tx1"/>
              </a:solidFill>
              <a:latin typeface="Calibri" panose="020F0502020204030204" pitchFamily="34" charset="0"/>
            </a:endParaRPr>
          </a:p>
        </p:txBody>
      </p:sp>
      <p:sp>
        <p:nvSpPr>
          <p:cNvPr id="17" name="CuadroTexto 16"/>
          <p:cNvSpPr txBox="1"/>
          <p:nvPr/>
        </p:nvSpPr>
        <p:spPr>
          <a:xfrm>
            <a:off x="1307129" y="3937181"/>
            <a:ext cx="808630" cy="3000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sz="1350" b="1" dirty="0">
                <a:solidFill>
                  <a:schemeClr val="tx1"/>
                </a:solidFill>
                <a:latin typeface="Calibri" panose="020F0502020204030204" pitchFamily="34" charset="0"/>
              </a:rPr>
              <a:t>1991</a:t>
            </a:r>
          </a:p>
        </p:txBody>
      </p:sp>
      <p:sp>
        <p:nvSpPr>
          <p:cNvPr id="18" name="CuadroTexto 17"/>
          <p:cNvSpPr txBox="1"/>
          <p:nvPr/>
        </p:nvSpPr>
        <p:spPr>
          <a:xfrm>
            <a:off x="2304199" y="3933056"/>
            <a:ext cx="808630" cy="3000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sz="1350" b="1" dirty="0">
                <a:solidFill>
                  <a:schemeClr val="tx1"/>
                </a:solidFill>
                <a:latin typeface="Calibri" panose="020F0502020204030204" pitchFamily="34" charset="0"/>
              </a:rPr>
              <a:t>2002</a:t>
            </a:r>
          </a:p>
        </p:txBody>
      </p:sp>
      <p:sp>
        <p:nvSpPr>
          <p:cNvPr id="19" name="CuadroTexto 18"/>
          <p:cNvSpPr txBox="1"/>
          <p:nvPr/>
        </p:nvSpPr>
        <p:spPr>
          <a:xfrm>
            <a:off x="3280588" y="3933056"/>
            <a:ext cx="808630" cy="3000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sz="1350" b="1" dirty="0">
                <a:solidFill>
                  <a:schemeClr val="tx1"/>
                </a:solidFill>
                <a:latin typeface="Calibri" panose="020F0502020204030204" pitchFamily="34" charset="0"/>
              </a:rPr>
              <a:t>2006</a:t>
            </a:r>
          </a:p>
        </p:txBody>
      </p:sp>
      <p:sp>
        <p:nvSpPr>
          <p:cNvPr id="20" name="CuadroTexto 19"/>
          <p:cNvSpPr txBox="1"/>
          <p:nvPr/>
        </p:nvSpPr>
        <p:spPr>
          <a:xfrm>
            <a:off x="4274301" y="3941307"/>
            <a:ext cx="808630" cy="3000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sz="1350" b="1" dirty="0">
                <a:solidFill>
                  <a:schemeClr val="tx1"/>
                </a:solidFill>
                <a:latin typeface="Calibri" panose="020F0502020204030204" pitchFamily="34" charset="0"/>
              </a:rPr>
              <a:t>2007</a:t>
            </a:r>
          </a:p>
        </p:txBody>
      </p:sp>
      <p:sp>
        <p:nvSpPr>
          <p:cNvPr id="21" name="CuadroTexto 20"/>
          <p:cNvSpPr txBox="1"/>
          <p:nvPr/>
        </p:nvSpPr>
        <p:spPr>
          <a:xfrm>
            <a:off x="5257903" y="3937181"/>
            <a:ext cx="808630" cy="3000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sz="1350" b="1" dirty="0">
                <a:solidFill>
                  <a:schemeClr val="tx1"/>
                </a:solidFill>
                <a:latin typeface="Calibri" panose="020F0502020204030204" pitchFamily="34" charset="0"/>
              </a:rPr>
              <a:t>2010</a:t>
            </a:r>
          </a:p>
        </p:txBody>
      </p:sp>
      <p:sp>
        <p:nvSpPr>
          <p:cNvPr id="22" name="CuadroTexto 21"/>
          <p:cNvSpPr txBox="1"/>
          <p:nvPr/>
        </p:nvSpPr>
        <p:spPr>
          <a:xfrm>
            <a:off x="6229622" y="3933056"/>
            <a:ext cx="808630" cy="3000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sz="1350" b="1" dirty="0">
                <a:solidFill>
                  <a:schemeClr val="tx1"/>
                </a:solidFill>
                <a:latin typeface="Calibri" panose="020F0502020204030204" pitchFamily="34" charset="0"/>
              </a:rPr>
              <a:t>2011</a:t>
            </a:r>
          </a:p>
        </p:txBody>
      </p:sp>
      <p:sp>
        <p:nvSpPr>
          <p:cNvPr id="23" name="CuadroTexto 22"/>
          <p:cNvSpPr txBox="1"/>
          <p:nvPr/>
        </p:nvSpPr>
        <p:spPr>
          <a:xfrm>
            <a:off x="7229740" y="3933056"/>
            <a:ext cx="808630" cy="3000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sz="1350" b="1" dirty="0">
                <a:solidFill>
                  <a:schemeClr val="tx1"/>
                </a:solidFill>
                <a:latin typeface="Calibri" panose="020F0502020204030204" pitchFamily="34" charset="0"/>
              </a:rPr>
              <a:t>2016</a:t>
            </a:r>
          </a:p>
        </p:txBody>
      </p:sp>
    </p:spTree>
    <p:extLst>
      <p:ext uri="{BB962C8B-B14F-4D97-AF65-F5344CB8AC3E}">
        <p14:creationId xmlns:p14="http://schemas.microsoft.com/office/powerpoint/2010/main" val="26185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5" grpId="0"/>
      <p:bldP spid="16" grpId="0" animBg="1"/>
      <p:bldP spid="17" grpId="0" animBg="1"/>
      <p:bldP spid="18" grpId="0" animBg="1"/>
      <p:bldP spid="1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6"/>
          <p:cNvSpPr>
            <a:spLocks noChangeArrowheads="1"/>
          </p:cNvSpPr>
          <p:nvPr/>
        </p:nvSpPr>
        <p:spPr bwMode="auto">
          <a:xfrm>
            <a:off x="4851400" y="1466850"/>
            <a:ext cx="9144000" cy="0"/>
          </a:xfrm>
          <a:prstGeom prst="rect">
            <a:avLst/>
          </a:prstGeom>
          <a:noFill/>
          <a:ln w="9525">
            <a:noFill/>
            <a:miter lim="800000"/>
            <a:headEnd/>
            <a:tailEnd/>
          </a:ln>
          <a:effectLst/>
        </p:spPr>
        <p:txBody>
          <a:bodyPr wrap="none" anchor="ctr">
            <a:spAutoFit/>
          </a:bodyPr>
          <a:lstStyle/>
          <a:p>
            <a:pPr defTabSz="457200" eaLnBrk="0" fontAlgn="base" hangingPunct="0">
              <a:spcBef>
                <a:spcPct val="0"/>
              </a:spcBef>
              <a:spcAft>
                <a:spcPct val="0"/>
              </a:spcAft>
            </a:pPr>
            <a:endParaRPr lang="es-ES" altLang="es-ES">
              <a:solidFill>
                <a:prstClr val="black"/>
              </a:solidFill>
              <a:ea typeface="MS PGothic" charset="0"/>
            </a:endParaRPr>
          </a:p>
        </p:txBody>
      </p:sp>
      <p:sp>
        <p:nvSpPr>
          <p:cNvPr id="3" name="41 Rectángulo"/>
          <p:cNvSpPr/>
          <p:nvPr/>
        </p:nvSpPr>
        <p:spPr>
          <a:xfrm>
            <a:off x="6960360" y="6075396"/>
            <a:ext cx="2052000" cy="600164"/>
          </a:xfrm>
          <a:prstGeom prst="rect">
            <a:avLst/>
          </a:prstGeom>
          <a:solidFill>
            <a:schemeClr val="bg1"/>
          </a:solidFill>
          <a:ln>
            <a:noFill/>
          </a:ln>
        </p:spPr>
        <p:txBody>
          <a:bodyPr wrap="square">
            <a:spAutoFit/>
          </a:bodyPr>
          <a:lstStyle/>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Agrupación de 2 </a:t>
            </a:r>
            <a:r>
              <a:rPr lang="es-CO" sz="1100" dirty="0" err="1" smtClean="0">
                <a:solidFill>
                  <a:srgbClr val="000000"/>
                </a:solidFill>
                <a:latin typeface="Tahoma" pitchFamily="34" charset="0"/>
                <a:ea typeface="Tahoma" pitchFamily="34" charset="0"/>
                <a:cs typeface="Tahoma" pitchFamily="34" charset="0"/>
              </a:rPr>
              <a:t>ó</a:t>
            </a:r>
            <a:r>
              <a:rPr lang="es-CO" sz="1100" dirty="0" smtClean="0">
                <a:solidFill>
                  <a:srgbClr val="000000"/>
                </a:solidFill>
                <a:latin typeface="Tahoma" pitchFamily="34" charset="0"/>
                <a:ea typeface="Tahoma" pitchFamily="34" charset="0"/>
                <a:cs typeface="Tahoma" pitchFamily="34" charset="0"/>
              </a:rPr>
              <a:t> más HCB familiares en una misma planta física</a:t>
            </a:r>
            <a:endParaRPr lang="es-CO" sz="1200" dirty="0">
              <a:solidFill>
                <a:srgbClr val="000000"/>
              </a:solidFill>
              <a:latin typeface="Tahoma" pitchFamily="34" charset="0"/>
              <a:ea typeface="Tahoma" pitchFamily="34" charset="0"/>
              <a:cs typeface="Tahoma" pitchFamily="34" charset="0"/>
            </a:endParaRPr>
          </a:p>
        </p:txBody>
      </p:sp>
      <p:sp>
        <p:nvSpPr>
          <p:cNvPr id="4" name="9 Pentágono"/>
          <p:cNvSpPr/>
          <p:nvPr/>
        </p:nvSpPr>
        <p:spPr bwMode="auto">
          <a:xfrm>
            <a:off x="179512" y="3452083"/>
            <a:ext cx="2160000" cy="381000"/>
          </a:xfrm>
          <a:prstGeom prst="homePlate">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eaLnBrk="0" fontAlgn="base" hangingPunct="0">
              <a:spcBef>
                <a:spcPct val="20000"/>
              </a:spcBef>
              <a:spcAft>
                <a:spcPct val="0"/>
              </a:spcAft>
            </a:pPr>
            <a:r>
              <a:rPr lang="es-CO" sz="1200" b="1" dirty="0">
                <a:solidFill>
                  <a:srgbClr val="FFFFFF"/>
                </a:solidFill>
                <a:latin typeface="Tahoma" pitchFamily="34" charset="0"/>
                <a:ea typeface="Tahoma" pitchFamily="34" charset="0"/>
                <a:cs typeface="Tahoma" pitchFamily="34" charset="0"/>
              </a:rPr>
              <a:t> </a:t>
            </a:r>
            <a:r>
              <a:rPr lang="es-CO" sz="1200" b="1" dirty="0" smtClean="0">
                <a:solidFill>
                  <a:srgbClr val="FFFFFF"/>
                </a:solidFill>
                <a:latin typeface="Tahoma" pitchFamily="34" charset="0"/>
                <a:ea typeface="Tahoma" pitchFamily="34" charset="0"/>
                <a:cs typeface="Tahoma" pitchFamily="34" charset="0"/>
              </a:rPr>
              <a:t>   1968</a:t>
            </a:r>
            <a:endParaRPr lang="es-CO" sz="1200" b="1" dirty="0">
              <a:solidFill>
                <a:srgbClr val="FFFFFF"/>
              </a:solidFill>
              <a:latin typeface="Tahoma" pitchFamily="34" charset="0"/>
              <a:ea typeface="Tahoma" pitchFamily="34" charset="0"/>
              <a:cs typeface="Tahoma" pitchFamily="34" charset="0"/>
            </a:endParaRPr>
          </a:p>
        </p:txBody>
      </p:sp>
      <p:sp>
        <p:nvSpPr>
          <p:cNvPr id="5" name="10 Cheurón"/>
          <p:cNvSpPr/>
          <p:nvPr/>
        </p:nvSpPr>
        <p:spPr bwMode="auto">
          <a:xfrm>
            <a:off x="1082232" y="3452083"/>
            <a:ext cx="2160000" cy="381000"/>
          </a:xfrm>
          <a:prstGeom prst="chevron">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20000"/>
              </a:spcBef>
              <a:spcAft>
                <a:spcPct val="0"/>
              </a:spcAft>
            </a:pPr>
            <a:r>
              <a:rPr lang="es-CO" sz="1200" b="1" dirty="0" smtClean="0">
                <a:solidFill>
                  <a:srgbClr val="FFFFFF"/>
                </a:solidFill>
                <a:latin typeface="Tahoma" pitchFamily="34" charset="0"/>
                <a:ea typeface="Tahoma" pitchFamily="34" charset="0"/>
                <a:cs typeface="Tahoma" pitchFamily="34" charset="0"/>
              </a:rPr>
              <a:t>1974</a:t>
            </a:r>
            <a:endParaRPr lang="es-CO" sz="1200" b="1" dirty="0">
              <a:solidFill>
                <a:srgbClr val="FFFFFF"/>
              </a:solidFill>
              <a:latin typeface="Tahoma" pitchFamily="34" charset="0"/>
              <a:ea typeface="Tahoma" pitchFamily="34" charset="0"/>
              <a:cs typeface="Tahoma" pitchFamily="34" charset="0"/>
            </a:endParaRPr>
          </a:p>
        </p:txBody>
      </p:sp>
      <p:sp>
        <p:nvSpPr>
          <p:cNvPr id="6" name="11 Cheurón"/>
          <p:cNvSpPr/>
          <p:nvPr/>
        </p:nvSpPr>
        <p:spPr bwMode="auto">
          <a:xfrm>
            <a:off x="3041688" y="3452083"/>
            <a:ext cx="2160000" cy="381000"/>
          </a:xfrm>
          <a:prstGeom prst="chevron">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20000"/>
              </a:spcBef>
              <a:spcAft>
                <a:spcPct val="0"/>
              </a:spcAft>
            </a:pPr>
            <a:r>
              <a:rPr lang="es-CO" sz="1200" b="1" dirty="0" smtClean="0">
                <a:solidFill>
                  <a:srgbClr val="FFFFFF"/>
                </a:solidFill>
                <a:latin typeface="Tahoma" pitchFamily="34" charset="0"/>
                <a:ea typeface="Tahoma" pitchFamily="34" charset="0"/>
                <a:cs typeface="Tahoma" pitchFamily="34" charset="0"/>
              </a:rPr>
              <a:t>1978</a:t>
            </a:r>
            <a:endParaRPr lang="es-CO" sz="1200" b="1" dirty="0">
              <a:solidFill>
                <a:srgbClr val="FFFFFF"/>
              </a:solidFill>
              <a:latin typeface="Tahoma" pitchFamily="34" charset="0"/>
              <a:ea typeface="Tahoma" pitchFamily="34" charset="0"/>
              <a:cs typeface="Tahoma" pitchFamily="34" charset="0"/>
            </a:endParaRPr>
          </a:p>
        </p:txBody>
      </p:sp>
      <p:sp>
        <p:nvSpPr>
          <p:cNvPr id="7" name="14 Cheurón"/>
          <p:cNvSpPr/>
          <p:nvPr/>
        </p:nvSpPr>
        <p:spPr bwMode="auto">
          <a:xfrm>
            <a:off x="5004288" y="3452083"/>
            <a:ext cx="2160000" cy="381000"/>
          </a:xfrm>
          <a:prstGeom prst="chevron">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20000"/>
              </a:spcBef>
              <a:spcAft>
                <a:spcPct val="0"/>
              </a:spcAft>
            </a:pPr>
            <a:r>
              <a:rPr lang="es-CO" sz="1200" b="1" dirty="0" smtClean="0">
                <a:solidFill>
                  <a:srgbClr val="FFFFFF"/>
                </a:solidFill>
                <a:latin typeface="Tahoma" pitchFamily="34" charset="0"/>
                <a:ea typeface="Tahoma" pitchFamily="34" charset="0"/>
                <a:cs typeface="Tahoma" pitchFamily="34" charset="0"/>
              </a:rPr>
              <a:t>1979</a:t>
            </a:r>
            <a:endParaRPr lang="es-CO" sz="1200" b="1" dirty="0">
              <a:solidFill>
                <a:srgbClr val="FFFFFF"/>
              </a:solidFill>
              <a:latin typeface="Tahoma" pitchFamily="34" charset="0"/>
              <a:ea typeface="Tahoma" pitchFamily="34" charset="0"/>
              <a:cs typeface="Tahoma" pitchFamily="34" charset="0"/>
            </a:endParaRPr>
          </a:p>
        </p:txBody>
      </p:sp>
      <p:sp>
        <p:nvSpPr>
          <p:cNvPr id="8" name="22 Rectángulo"/>
          <p:cNvSpPr/>
          <p:nvPr/>
        </p:nvSpPr>
        <p:spPr>
          <a:xfrm>
            <a:off x="213168" y="1107136"/>
            <a:ext cx="792000" cy="3600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20000"/>
              </a:spcBef>
              <a:spcAft>
                <a:spcPct val="0"/>
              </a:spcAft>
            </a:pPr>
            <a:r>
              <a:rPr lang="es-CO" sz="1100" b="1" dirty="0">
                <a:solidFill>
                  <a:srgbClr val="FFFFFF"/>
                </a:solidFill>
                <a:latin typeface="Tahoma" pitchFamily="34" charset="0"/>
                <a:ea typeface="Tahoma" pitchFamily="34" charset="0"/>
                <a:cs typeface="Tahoma" pitchFamily="34" charset="0"/>
              </a:rPr>
              <a:t> </a:t>
            </a:r>
            <a:r>
              <a:rPr lang="es-CO" sz="1100" b="1" dirty="0" smtClean="0">
                <a:solidFill>
                  <a:srgbClr val="FFFFFF"/>
                </a:solidFill>
                <a:latin typeface="Tahoma" pitchFamily="34" charset="0"/>
                <a:ea typeface="Tahoma" pitchFamily="34" charset="0"/>
                <a:cs typeface="Tahoma" pitchFamily="34" charset="0"/>
              </a:rPr>
              <a:t>Se crea el ICBF  </a:t>
            </a:r>
            <a:endParaRPr lang="es-CO" sz="1100" b="1" dirty="0">
              <a:solidFill>
                <a:srgbClr val="FFFFFF"/>
              </a:solidFill>
              <a:latin typeface="Tahoma" pitchFamily="34" charset="0"/>
              <a:ea typeface="Tahoma" pitchFamily="34" charset="0"/>
              <a:cs typeface="Tahoma" pitchFamily="34" charset="0"/>
            </a:endParaRPr>
          </a:p>
        </p:txBody>
      </p:sp>
      <p:sp>
        <p:nvSpPr>
          <p:cNvPr id="9" name="27 Cheurón"/>
          <p:cNvSpPr/>
          <p:nvPr/>
        </p:nvSpPr>
        <p:spPr bwMode="auto">
          <a:xfrm>
            <a:off x="6960360" y="3452083"/>
            <a:ext cx="2160000" cy="381000"/>
          </a:xfrm>
          <a:prstGeom prst="chevron">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20000"/>
              </a:spcBef>
              <a:spcAft>
                <a:spcPct val="0"/>
              </a:spcAft>
            </a:pPr>
            <a:r>
              <a:rPr lang="es-CO" sz="1200" b="1" dirty="0" smtClean="0">
                <a:solidFill>
                  <a:srgbClr val="FFFFFF"/>
                </a:solidFill>
                <a:latin typeface="Tahoma" pitchFamily="34" charset="0"/>
                <a:ea typeface="Tahoma" pitchFamily="34" charset="0"/>
                <a:cs typeface="Tahoma" pitchFamily="34" charset="0"/>
              </a:rPr>
              <a:t>1986</a:t>
            </a:r>
            <a:endParaRPr lang="es-CO" sz="1200" b="1" dirty="0">
              <a:solidFill>
                <a:srgbClr val="FFFFFF"/>
              </a:solidFill>
              <a:latin typeface="Tahoma" pitchFamily="34" charset="0"/>
              <a:ea typeface="Tahoma" pitchFamily="34" charset="0"/>
              <a:cs typeface="Tahoma" pitchFamily="34" charset="0"/>
            </a:endParaRPr>
          </a:p>
        </p:txBody>
      </p:sp>
      <p:sp>
        <p:nvSpPr>
          <p:cNvPr id="10" name="5 CuadroTexto"/>
          <p:cNvSpPr txBox="1"/>
          <p:nvPr/>
        </p:nvSpPr>
        <p:spPr>
          <a:xfrm rot="16200000">
            <a:off x="-904247" y="2308920"/>
            <a:ext cx="2052000" cy="276999"/>
          </a:xfrm>
          <a:prstGeom prst="rect">
            <a:avLst/>
          </a:prstGeom>
          <a:noFill/>
        </p:spPr>
        <p:txBody>
          <a:bodyPr wrap="square" rtlCol="0">
            <a:spAutoFit/>
          </a:bodyPr>
          <a:lstStyle/>
          <a:p>
            <a:r>
              <a:rPr lang="es-CO" sz="1200" b="1" dirty="0" smtClean="0">
                <a:solidFill>
                  <a:srgbClr val="000000"/>
                </a:solidFill>
                <a:latin typeface="Tahoma" pitchFamily="34" charset="0"/>
                <a:ea typeface="Tahoma" pitchFamily="34" charset="0"/>
                <a:cs typeface="Tahoma" pitchFamily="34" charset="0"/>
              </a:rPr>
              <a:t>Modalidades integrales</a:t>
            </a:r>
            <a:endParaRPr lang="es-CO" sz="1200" b="1" dirty="0">
              <a:solidFill>
                <a:srgbClr val="000000"/>
              </a:solidFill>
              <a:latin typeface="Tahoma" pitchFamily="34" charset="0"/>
              <a:ea typeface="Tahoma" pitchFamily="34" charset="0"/>
              <a:cs typeface="Tahoma" pitchFamily="34" charset="0"/>
            </a:endParaRPr>
          </a:p>
        </p:txBody>
      </p:sp>
      <p:cxnSp>
        <p:nvCxnSpPr>
          <p:cNvPr id="11" name="33 Conector recto"/>
          <p:cNvCxnSpPr/>
          <p:nvPr/>
        </p:nvCxnSpPr>
        <p:spPr bwMode="auto">
          <a:xfrm flipH="1">
            <a:off x="1089272" y="1299217"/>
            <a:ext cx="0" cy="2179293"/>
          </a:xfrm>
          <a:prstGeom prst="line">
            <a:avLst/>
          </a:prstGeom>
          <a:ln>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2" name="34 Rectángulo"/>
          <p:cNvSpPr/>
          <p:nvPr/>
        </p:nvSpPr>
        <p:spPr>
          <a:xfrm>
            <a:off x="1110000" y="1320310"/>
            <a:ext cx="1931196" cy="646331"/>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20000"/>
              </a:spcBef>
              <a:spcAft>
                <a:spcPct val="0"/>
              </a:spcAft>
            </a:pPr>
            <a:r>
              <a:rPr lang="es-CO" sz="1200" dirty="0">
                <a:solidFill>
                  <a:schemeClr val="bg1"/>
                </a:solidFill>
                <a:latin typeface="Tahoma" pitchFamily="34" charset="0"/>
                <a:ea typeface="Tahoma" pitchFamily="34" charset="0"/>
                <a:cs typeface="Tahoma" pitchFamily="34" charset="0"/>
              </a:rPr>
              <a:t>Centros de Atención Integral al </a:t>
            </a:r>
            <a:r>
              <a:rPr lang="es-CO" sz="1200" dirty="0" smtClean="0">
                <a:solidFill>
                  <a:schemeClr val="bg1"/>
                </a:solidFill>
                <a:latin typeface="Tahoma" pitchFamily="34" charset="0"/>
                <a:ea typeface="Tahoma" pitchFamily="34" charset="0"/>
                <a:cs typeface="Tahoma" pitchFamily="34" charset="0"/>
              </a:rPr>
              <a:t>Preescolar</a:t>
            </a:r>
            <a:r>
              <a:rPr lang="es-CO" sz="1200" dirty="0">
                <a:solidFill>
                  <a:schemeClr val="bg1"/>
                </a:solidFill>
                <a:latin typeface="Tahoma" pitchFamily="34" charset="0"/>
                <a:ea typeface="Tahoma" pitchFamily="34" charset="0"/>
                <a:cs typeface="Tahoma" pitchFamily="34" charset="0"/>
              </a:rPr>
              <a:t> (CAIP)</a:t>
            </a:r>
          </a:p>
        </p:txBody>
      </p:sp>
      <p:sp>
        <p:nvSpPr>
          <p:cNvPr id="13" name="35 Rectángulo"/>
          <p:cNvSpPr/>
          <p:nvPr/>
        </p:nvSpPr>
        <p:spPr>
          <a:xfrm>
            <a:off x="1117948" y="1970817"/>
            <a:ext cx="1908500" cy="1107996"/>
          </a:xfrm>
          <a:prstGeom prst="rect">
            <a:avLst/>
          </a:prstGeom>
          <a:solidFill>
            <a:schemeClr val="bg1"/>
          </a:solidFill>
          <a:ln>
            <a:noFill/>
          </a:ln>
        </p:spPr>
        <p:txBody>
          <a:bodyPr wrap="square">
            <a:spAutoFit/>
          </a:bodyPr>
          <a:lstStyle/>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Beneficiarios: hijos de padres trabajadores </a:t>
            </a:r>
          </a:p>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Infraestructura destinada para tal fin</a:t>
            </a:r>
          </a:p>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No involucramiento de la familia</a:t>
            </a:r>
            <a:endParaRPr lang="es-CO" sz="1200" dirty="0">
              <a:solidFill>
                <a:srgbClr val="000000"/>
              </a:solidFill>
              <a:latin typeface="Tahoma" pitchFamily="34" charset="0"/>
              <a:ea typeface="Tahoma" pitchFamily="34" charset="0"/>
              <a:cs typeface="Tahoma" pitchFamily="34" charset="0"/>
            </a:endParaRPr>
          </a:p>
        </p:txBody>
      </p:sp>
      <p:sp>
        <p:nvSpPr>
          <p:cNvPr id="14" name="39 Rectángulo"/>
          <p:cNvSpPr/>
          <p:nvPr/>
        </p:nvSpPr>
        <p:spPr>
          <a:xfrm>
            <a:off x="3060860" y="2086145"/>
            <a:ext cx="1980000" cy="46166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20000"/>
              </a:spcBef>
              <a:spcAft>
                <a:spcPct val="0"/>
              </a:spcAft>
            </a:pPr>
            <a:r>
              <a:rPr lang="es-CO" sz="1200" dirty="0" smtClean="0">
                <a:solidFill>
                  <a:schemeClr val="bg1"/>
                </a:solidFill>
                <a:latin typeface="Tahoma" pitchFamily="34" charset="0"/>
                <a:ea typeface="Tahoma" pitchFamily="34" charset="0"/>
                <a:cs typeface="Tahoma" pitchFamily="34" charset="0"/>
              </a:rPr>
              <a:t>Hogares lactantes y preescolares</a:t>
            </a:r>
            <a:endParaRPr lang="es-CO" sz="1200" dirty="0">
              <a:solidFill>
                <a:schemeClr val="bg1"/>
              </a:solidFill>
              <a:latin typeface="Tahoma" pitchFamily="34" charset="0"/>
              <a:ea typeface="Tahoma" pitchFamily="34" charset="0"/>
              <a:cs typeface="Tahoma" pitchFamily="34" charset="0"/>
            </a:endParaRPr>
          </a:p>
        </p:txBody>
      </p:sp>
      <p:sp>
        <p:nvSpPr>
          <p:cNvPr id="15" name="40 Rectángulo"/>
          <p:cNvSpPr/>
          <p:nvPr/>
        </p:nvSpPr>
        <p:spPr>
          <a:xfrm>
            <a:off x="3071952" y="2515644"/>
            <a:ext cx="2052000" cy="938719"/>
          </a:xfrm>
          <a:prstGeom prst="rect">
            <a:avLst/>
          </a:prstGeom>
          <a:solidFill>
            <a:schemeClr val="bg1"/>
          </a:solidFill>
          <a:ln>
            <a:noFill/>
          </a:ln>
        </p:spPr>
        <p:txBody>
          <a:bodyPr wrap="square">
            <a:spAutoFit/>
          </a:bodyPr>
          <a:lstStyle/>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ICBF aporta recursos a estos hogares operados por privados</a:t>
            </a:r>
          </a:p>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ICBF financia alrededor del 40% del cupo de los niños</a:t>
            </a:r>
            <a:endParaRPr lang="es-CO" sz="1200" dirty="0">
              <a:solidFill>
                <a:srgbClr val="000000"/>
              </a:solidFill>
              <a:latin typeface="Tahoma" pitchFamily="34" charset="0"/>
              <a:ea typeface="Tahoma" pitchFamily="34" charset="0"/>
              <a:cs typeface="Tahoma" pitchFamily="34" charset="0"/>
            </a:endParaRPr>
          </a:p>
        </p:txBody>
      </p:sp>
      <p:sp>
        <p:nvSpPr>
          <p:cNvPr id="16" name="44 Rectángulo"/>
          <p:cNvSpPr/>
          <p:nvPr/>
        </p:nvSpPr>
        <p:spPr>
          <a:xfrm>
            <a:off x="5151864" y="1293030"/>
            <a:ext cx="1935372" cy="27699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20000"/>
              </a:spcBef>
              <a:spcAft>
                <a:spcPct val="0"/>
              </a:spcAft>
            </a:pPr>
            <a:r>
              <a:rPr lang="es-CO" sz="1200" dirty="0" smtClean="0">
                <a:solidFill>
                  <a:schemeClr val="bg1"/>
                </a:solidFill>
                <a:latin typeface="Tahoma" pitchFamily="34" charset="0"/>
                <a:ea typeface="Tahoma" pitchFamily="34" charset="0"/>
                <a:cs typeface="Tahoma" pitchFamily="34" charset="0"/>
              </a:rPr>
              <a:t>Hogares Infantiles (HI)</a:t>
            </a:r>
            <a:endParaRPr lang="es-CO" sz="1200" dirty="0">
              <a:solidFill>
                <a:schemeClr val="bg1"/>
              </a:solidFill>
              <a:latin typeface="Tahoma" pitchFamily="34" charset="0"/>
              <a:ea typeface="Tahoma" pitchFamily="34" charset="0"/>
              <a:cs typeface="Tahoma" pitchFamily="34" charset="0"/>
            </a:endParaRPr>
          </a:p>
        </p:txBody>
      </p:sp>
      <p:cxnSp>
        <p:nvCxnSpPr>
          <p:cNvPr id="17" name="23 Conector recto de flecha"/>
          <p:cNvCxnSpPr/>
          <p:nvPr/>
        </p:nvCxnSpPr>
        <p:spPr bwMode="auto">
          <a:xfrm>
            <a:off x="3177104" y="1409087"/>
            <a:ext cx="1818436" cy="0"/>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18" name="47 Rectángulo"/>
          <p:cNvSpPr/>
          <p:nvPr/>
        </p:nvSpPr>
        <p:spPr>
          <a:xfrm>
            <a:off x="5151440" y="1555241"/>
            <a:ext cx="1808920" cy="1615827"/>
          </a:xfrm>
          <a:prstGeom prst="rect">
            <a:avLst/>
          </a:prstGeom>
          <a:solidFill>
            <a:schemeClr val="bg1"/>
          </a:solidFill>
          <a:ln>
            <a:noFill/>
          </a:ln>
        </p:spPr>
        <p:txBody>
          <a:bodyPr wrap="square">
            <a:spAutoFit/>
          </a:bodyPr>
          <a:lstStyle/>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Beneficiarios: se incluye población vulnerable y necesitada</a:t>
            </a:r>
          </a:p>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Infraestructura destinada para tal fin</a:t>
            </a:r>
          </a:p>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Participación de la familia </a:t>
            </a:r>
          </a:p>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Padres aportan a la financiación del HI</a:t>
            </a:r>
            <a:endParaRPr lang="es-CO" sz="1200" dirty="0">
              <a:solidFill>
                <a:srgbClr val="000000"/>
              </a:solidFill>
              <a:latin typeface="Tahoma" pitchFamily="34" charset="0"/>
              <a:ea typeface="Tahoma" pitchFamily="34" charset="0"/>
              <a:cs typeface="Tahoma" pitchFamily="34" charset="0"/>
            </a:endParaRPr>
          </a:p>
        </p:txBody>
      </p:sp>
      <p:sp>
        <p:nvSpPr>
          <p:cNvPr id="19" name="53 Rectángulo"/>
          <p:cNvSpPr/>
          <p:nvPr/>
        </p:nvSpPr>
        <p:spPr>
          <a:xfrm>
            <a:off x="6954348" y="4033540"/>
            <a:ext cx="1944000" cy="577636"/>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eaLnBrk="0" fontAlgn="base" hangingPunct="0">
              <a:spcAft>
                <a:spcPct val="0"/>
              </a:spcAft>
            </a:pPr>
            <a:r>
              <a:rPr lang="es-CO" sz="1100" dirty="0" smtClean="0">
                <a:solidFill>
                  <a:schemeClr val="bg1"/>
                </a:solidFill>
                <a:latin typeface="Tahoma" pitchFamily="34" charset="0"/>
                <a:ea typeface="Tahoma" pitchFamily="34" charset="0"/>
                <a:cs typeface="Tahoma" pitchFamily="34" charset="0"/>
              </a:rPr>
              <a:t>Hogares Comunitarios de Bienestar familiares </a:t>
            </a:r>
          </a:p>
          <a:p>
            <a:pPr algn="ctr" eaLnBrk="0" fontAlgn="base" hangingPunct="0">
              <a:spcAft>
                <a:spcPct val="0"/>
              </a:spcAft>
            </a:pPr>
            <a:r>
              <a:rPr lang="es-CO" sz="1100" dirty="0" smtClean="0">
                <a:solidFill>
                  <a:schemeClr val="bg1"/>
                </a:solidFill>
                <a:latin typeface="Tahoma" pitchFamily="34" charset="0"/>
                <a:ea typeface="Tahoma" pitchFamily="34" charset="0"/>
                <a:cs typeface="Tahoma" pitchFamily="34" charset="0"/>
              </a:rPr>
              <a:t>(HCB Familiares)</a:t>
            </a:r>
            <a:endParaRPr lang="es-CO" sz="1100" dirty="0">
              <a:solidFill>
                <a:schemeClr val="bg1"/>
              </a:solidFill>
              <a:latin typeface="Tahoma" pitchFamily="34" charset="0"/>
              <a:ea typeface="Tahoma" pitchFamily="34" charset="0"/>
              <a:cs typeface="Tahoma" pitchFamily="34" charset="0"/>
            </a:endParaRPr>
          </a:p>
        </p:txBody>
      </p:sp>
      <p:sp>
        <p:nvSpPr>
          <p:cNvPr id="20" name="67 CuadroTexto"/>
          <p:cNvSpPr txBox="1"/>
          <p:nvPr/>
        </p:nvSpPr>
        <p:spPr>
          <a:xfrm>
            <a:off x="7105659" y="1718813"/>
            <a:ext cx="2018849" cy="1277273"/>
          </a:xfrm>
          <a:prstGeom prst="rect">
            <a:avLst/>
          </a:prstGeom>
          <a:solidFill>
            <a:schemeClr val="bg1"/>
          </a:solidFill>
          <a:ln w="3175">
            <a:noFill/>
            <a:prstDash val="sysDash"/>
          </a:ln>
        </p:spPr>
        <p:txBody>
          <a:bodyPr wrap="square" rtlCol="0">
            <a:spAutoFit/>
          </a:bodyPr>
          <a:lstStyle/>
          <a:p>
            <a:r>
              <a:rPr lang="es-CO" sz="1100" b="1" dirty="0" smtClean="0">
                <a:solidFill>
                  <a:srgbClr val="000000"/>
                </a:solidFill>
                <a:latin typeface="Tahoma" pitchFamily="34" charset="0"/>
                <a:ea typeface="Tahoma" pitchFamily="34" charset="0"/>
                <a:cs typeface="Tahoma" pitchFamily="34" charset="0"/>
              </a:rPr>
              <a:t>Debido a que:</a:t>
            </a:r>
          </a:p>
          <a:p>
            <a:pPr marL="171450" indent="-171450">
              <a:buFontTx/>
              <a:buChar char="-"/>
            </a:pPr>
            <a:r>
              <a:rPr lang="es-CO" sz="1100" dirty="0" smtClean="0">
                <a:solidFill>
                  <a:srgbClr val="000000"/>
                </a:solidFill>
                <a:latin typeface="Tahoma" pitchFamily="34" charset="0"/>
                <a:ea typeface="Tahoma" pitchFamily="34" charset="0"/>
                <a:cs typeface="Tahoma" pitchFamily="34" charset="0"/>
              </a:rPr>
              <a:t>Cobertura HI era deficiente</a:t>
            </a:r>
          </a:p>
          <a:p>
            <a:pPr marL="171450" indent="-171450">
              <a:buFontTx/>
              <a:buChar char="-"/>
            </a:pPr>
            <a:r>
              <a:rPr lang="es-CO" sz="1100" dirty="0" smtClean="0">
                <a:solidFill>
                  <a:srgbClr val="000000"/>
                </a:solidFill>
                <a:latin typeface="Tahoma" pitchFamily="34" charset="0"/>
                <a:ea typeface="Tahoma" pitchFamily="34" charset="0"/>
                <a:cs typeface="Tahoma" pitchFamily="34" charset="0"/>
              </a:rPr>
              <a:t>HI no llegaba a la población más necesitada</a:t>
            </a:r>
          </a:p>
          <a:p>
            <a:pPr marL="171450" indent="-171450">
              <a:buFontTx/>
              <a:buChar char="-"/>
            </a:pPr>
            <a:r>
              <a:rPr lang="es-CO" sz="1100" dirty="0" smtClean="0">
                <a:solidFill>
                  <a:srgbClr val="000000"/>
                </a:solidFill>
                <a:latin typeface="Tahoma" pitchFamily="34" charset="0"/>
                <a:ea typeface="Tahoma" pitchFamily="34" charset="0"/>
                <a:cs typeface="Tahoma" pitchFamily="34" charset="0"/>
              </a:rPr>
              <a:t>Reducción de aportes al ICBF por crisis económica</a:t>
            </a:r>
          </a:p>
        </p:txBody>
      </p:sp>
      <p:sp>
        <p:nvSpPr>
          <p:cNvPr id="21" name="25 CuadroTexto"/>
          <p:cNvSpPr txBox="1"/>
          <p:nvPr/>
        </p:nvSpPr>
        <p:spPr>
          <a:xfrm rot="16200000">
            <a:off x="-1138247" y="4934677"/>
            <a:ext cx="2520000" cy="276999"/>
          </a:xfrm>
          <a:prstGeom prst="rect">
            <a:avLst/>
          </a:prstGeom>
          <a:noFill/>
        </p:spPr>
        <p:txBody>
          <a:bodyPr wrap="square" rtlCol="0">
            <a:spAutoFit/>
          </a:bodyPr>
          <a:lstStyle/>
          <a:p>
            <a:r>
              <a:rPr lang="es-CO" sz="1200" b="1" dirty="0" smtClean="0">
                <a:solidFill>
                  <a:srgbClr val="000000"/>
                </a:solidFill>
                <a:latin typeface="Tahoma" pitchFamily="34" charset="0"/>
                <a:ea typeface="Tahoma" pitchFamily="34" charset="0"/>
                <a:cs typeface="Tahoma" pitchFamily="34" charset="0"/>
              </a:rPr>
              <a:t>Modalidades tradicionales</a:t>
            </a:r>
            <a:endParaRPr lang="es-CO" sz="1200" b="1" dirty="0">
              <a:solidFill>
                <a:srgbClr val="000000"/>
              </a:solidFill>
              <a:latin typeface="Tahoma" pitchFamily="34" charset="0"/>
              <a:ea typeface="Tahoma" pitchFamily="34" charset="0"/>
              <a:cs typeface="Tahoma" pitchFamily="34" charset="0"/>
            </a:endParaRPr>
          </a:p>
        </p:txBody>
      </p:sp>
      <p:sp>
        <p:nvSpPr>
          <p:cNvPr id="22" name="54 Rectángulo"/>
          <p:cNvSpPr/>
          <p:nvPr/>
        </p:nvSpPr>
        <p:spPr>
          <a:xfrm>
            <a:off x="6978140" y="4596580"/>
            <a:ext cx="2160000" cy="1461939"/>
          </a:xfrm>
          <a:prstGeom prst="rect">
            <a:avLst/>
          </a:prstGeom>
          <a:solidFill>
            <a:schemeClr val="bg1"/>
          </a:solidFill>
          <a:ln>
            <a:noFill/>
          </a:ln>
        </p:spPr>
        <p:txBody>
          <a:bodyPr wrap="square">
            <a:spAutoFit/>
          </a:bodyPr>
          <a:lstStyle/>
          <a:p>
            <a:pPr marL="177800" indent="-17780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Beneficiarios: población infantil más pobre </a:t>
            </a:r>
          </a:p>
          <a:p>
            <a:pPr marL="177800" indent="-17780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Gestión de las familias</a:t>
            </a:r>
          </a:p>
          <a:p>
            <a:pPr marL="177800" indent="-17780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Vivienda de las Madres Comunitarias </a:t>
            </a:r>
          </a:p>
          <a:p>
            <a:pPr marL="177800" indent="-17780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1 Madre Comunitaria por cada 12 – 14 niños</a:t>
            </a:r>
          </a:p>
          <a:p>
            <a:pPr marL="171450" indent="-171450">
              <a:buFont typeface="Arial" pitchFamily="34" charset="0"/>
              <a:buChar char="•"/>
            </a:pPr>
            <a:endParaRPr lang="es-CO" sz="1200" dirty="0">
              <a:solidFill>
                <a:srgbClr val="000000"/>
              </a:solidFill>
              <a:latin typeface="Tahoma" pitchFamily="34" charset="0"/>
              <a:ea typeface="Tahoma" pitchFamily="34" charset="0"/>
              <a:cs typeface="Tahoma" pitchFamily="34" charset="0"/>
            </a:endParaRPr>
          </a:p>
        </p:txBody>
      </p:sp>
      <p:sp>
        <p:nvSpPr>
          <p:cNvPr id="25" name="1 Título"/>
          <p:cNvSpPr>
            <a:spLocks/>
          </p:cNvSpPr>
          <p:nvPr/>
        </p:nvSpPr>
        <p:spPr bwMode="auto">
          <a:xfrm>
            <a:off x="70919" y="232584"/>
            <a:ext cx="6193957"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0" tIns="45716" rIns="91430" bIns="45716"/>
          <a:lstStyle/>
          <a:p>
            <a:pPr algn="ctr"/>
            <a:r>
              <a:rPr lang="es-ES_tradnl" b="1" dirty="0" smtClean="0">
                <a:solidFill>
                  <a:schemeClr val="bg1"/>
                </a:solidFill>
                <a:latin typeface="Tahoma"/>
                <a:cs typeface="Tahoma"/>
              </a:rPr>
              <a:t>Desarrollo de las modalidades de atención a primera infancia</a:t>
            </a:r>
            <a:endParaRPr lang="es-ES_tradnl" b="1" dirty="0">
              <a:solidFill>
                <a:schemeClr val="bg1"/>
              </a:solidFill>
              <a:latin typeface="Tahoma"/>
              <a:cs typeface="Tahoma"/>
            </a:endParaRPr>
          </a:p>
          <a:p>
            <a:pPr algn="ctr"/>
            <a:endParaRPr lang="es-ES_tradnl" sz="1600" b="1" dirty="0">
              <a:solidFill>
                <a:schemeClr val="bg1"/>
              </a:solidFill>
            </a:endParaRPr>
          </a:p>
        </p:txBody>
      </p:sp>
    </p:spTree>
    <p:extLst>
      <p:ext uri="{BB962C8B-B14F-4D97-AF65-F5344CB8AC3E}">
        <p14:creationId xmlns:p14="http://schemas.microsoft.com/office/powerpoint/2010/main" val="138326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6"/>
          <p:cNvSpPr>
            <a:spLocks noChangeArrowheads="1"/>
          </p:cNvSpPr>
          <p:nvPr/>
        </p:nvSpPr>
        <p:spPr bwMode="auto">
          <a:xfrm>
            <a:off x="4851400" y="1466850"/>
            <a:ext cx="9144000" cy="0"/>
          </a:xfrm>
          <a:prstGeom prst="rect">
            <a:avLst/>
          </a:prstGeom>
          <a:noFill/>
          <a:ln w="9525">
            <a:noFill/>
            <a:miter lim="800000"/>
            <a:headEnd/>
            <a:tailEnd/>
          </a:ln>
          <a:effectLst/>
        </p:spPr>
        <p:txBody>
          <a:bodyPr wrap="none" anchor="ctr">
            <a:spAutoFit/>
          </a:bodyPr>
          <a:lstStyle/>
          <a:p>
            <a:pPr defTabSz="457200" eaLnBrk="0" fontAlgn="base" hangingPunct="0">
              <a:spcBef>
                <a:spcPct val="0"/>
              </a:spcBef>
              <a:spcAft>
                <a:spcPct val="0"/>
              </a:spcAft>
            </a:pPr>
            <a:endParaRPr lang="es-ES" altLang="es-ES">
              <a:solidFill>
                <a:prstClr val="black"/>
              </a:solidFill>
              <a:ea typeface="MS PGothic" charset="0"/>
            </a:endParaRPr>
          </a:p>
        </p:txBody>
      </p:sp>
      <p:sp>
        <p:nvSpPr>
          <p:cNvPr id="3" name="37 Rectángulo"/>
          <p:cNvSpPr/>
          <p:nvPr/>
        </p:nvSpPr>
        <p:spPr>
          <a:xfrm>
            <a:off x="1750740" y="2551009"/>
            <a:ext cx="2056500" cy="863313"/>
          </a:xfrm>
          <a:prstGeom prst="rect">
            <a:avLst/>
          </a:prstGeom>
          <a:solidFill>
            <a:schemeClr val="bg1"/>
          </a:solidFill>
          <a:ln>
            <a:noFill/>
          </a:ln>
        </p:spPr>
        <p:txBody>
          <a:bodyPr wrap="square">
            <a:spAutoFit/>
          </a:bodyPr>
          <a:lstStyle/>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Espacio físico dado por la empresa para los hijos de sus trabajadores</a:t>
            </a:r>
          </a:p>
          <a:p>
            <a:r>
              <a:rPr lang="es-CO" sz="1100" dirty="0" smtClean="0">
                <a:solidFill>
                  <a:srgbClr val="000000"/>
                </a:solidFill>
                <a:latin typeface="Tahoma" pitchFamily="34" charset="0"/>
                <a:ea typeface="Tahoma" pitchFamily="34" charset="0"/>
                <a:cs typeface="Tahoma" pitchFamily="34" charset="0"/>
              </a:rPr>
              <a:t>* También aplica para éste</a:t>
            </a:r>
            <a:endParaRPr lang="es-CO" sz="1200" dirty="0">
              <a:solidFill>
                <a:srgbClr val="000000"/>
              </a:solidFill>
              <a:latin typeface="Tahoma" pitchFamily="34" charset="0"/>
              <a:ea typeface="Tahoma" pitchFamily="34" charset="0"/>
              <a:cs typeface="Tahoma" pitchFamily="34" charset="0"/>
            </a:endParaRPr>
          </a:p>
        </p:txBody>
      </p:sp>
      <p:sp>
        <p:nvSpPr>
          <p:cNvPr id="4" name="29 Rectángulo"/>
          <p:cNvSpPr/>
          <p:nvPr/>
        </p:nvSpPr>
        <p:spPr>
          <a:xfrm>
            <a:off x="1750740" y="1371436"/>
            <a:ext cx="2131324" cy="1032591"/>
          </a:xfrm>
          <a:prstGeom prst="rect">
            <a:avLst/>
          </a:prstGeom>
          <a:solidFill>
            <a:schemeClr val="bg1"/>
          </a:solidFill>
          <a:ln>
            <a:noFill/>
          </a:ln>
        </p:spPr>
        <p:txBody>
          <a:bodyPr wrap="square">
            <a:spAutoFit/>
          </a:bodyPr>
          <a:lstStyle/>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Espacio físico destinado para tal fin</a:t>
            </a:r>
          </a:p>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Agrupación entre 8 y 12 HCB familiares*</a:t>
            </a:r>
          </a:p>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Coordinadora pedagógica*</a:t>
            </a:r>
            <a:endParaRPr lang="es-CO" sz="1200" dirty="0">
              <a:solidFill>
                <a:srgbClr val="000000"/>
              </a:solidFill>
              <a:latin typeface="Tahoma" pitchFamily="34" charset="0"/>
              <a:ea typeface="Tahoma" pitchFamily="34" charset="0"/>
              <a:cs typeface="Tahoma" pitchFamily="34" charset="0"/>
            </a:endParaRPr>
          </a:p>
        </p:txBody>
      </p:sp>
      <p:sp>
        <p:nvSpPr>
          <p:cNvPr id="5" name="10 Cheurón"/>
          <p:cNvSpPr/>
          <p:nvPr/>
        </p:nvSpPr>
        <p:spPr bwMode="auto">
          <a:xfrm>
            <a:off x="153480" y="3347596"/>
            <a:ext cx="2160000" cy="419100"/>
          </a:xfrm>
          <a:prstGeom prst="chevron">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20000"/>
              </a:spcBef>
              <a:spcAft>
                <a:spcPct val="0"/>
              </a:spcAft>
            </a:pPr>
            <a:r>
              <a:rPr lang="es-CO" sz="1200" b="1" dirty="0" smtClean="0">
                <a:solidFill>
                  <a:srgbClr val="FFFFFF"/>
                </a:solidFill>
                <a:latin typeface="Tahoma" pitchFamily="34" charset="0"/>
                <a:ea typeface="Tahoma" pitchFamily="34" charset="0"/>
                <a:cs typeface="Tahoma" pitchFamily="34" charset="0"/>
              </a:rPr>
              <a:t>1991</a:t>
            </a:r>
            <a:endParaRPr lang="es-CO" sz="1200" b="1" dirty="0">
              <a:solidFill>
                <a:srgbClr val="FFFFFF"/>
              </a:solidFill>
              <a:latin typeface="Tahoma" pitchFamily="34" charset="0"/>
              <a:ea typeface="Tahoma" pitchFamily="34" charset="0"/>
              <a:cs typeface="Tahoma" pitchFamily="34" charset="0"/>
            </a:endParaRPr>
          </a:p>
        </p:txBody>
      </p:sp>
      <p:sp>
        <p:nvSpPr>
          <p:cNvPr id="6" name="11 Cheurón"/>
          <p:cNvSpPr/>
          <p:nvPr/>
        </p:nvSpPr>
        <p:spPr bwMode="auto">
          <a:xfrm>
            <a:off x="1741752" y="3345330"/>
            <a:ext cx="2160000" cy="419100"/>
          </a:xfrm>
          <a:prstGeom prst="chevron">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20000"/>
              </a:spcBef>
              <a:spcAft>
                <a:spcPct val="0"/>
              </a:spcAft>
            </a:pPr>
            <a:r>
              <a:rPr lang="es-CO" sz="1200" b="1" dirty="0" smtClean="0">
                <a:solidFill>
                  <a:srgbClr val="FFFFFF"/>
                </a:solidFill>
                <a:latin typeface="Tahoma" pitchFamily="34" charset="0"/>
                <a:ea typeface="Tahoma" pitchFamily="34" charset="0"/>
                <a:cs typeface="Tahoma" pitchFamily="34" charset="0"/>
              </a:rPr>
              <a:t>1995</a:t>
            </a:r>
            <a:endParaRPr lang="es-CO" sz="1200" b="1" dirty="0">
              <a:solidFill>
                <a:srgbClr val="FFFFFF"/>
              </a:solidFill>
              <a:latin typeface="Tahoma" pitchFamily="34" charset="0"/>
              <a:ea typeface="Tahoma" pitchFamily="34" charset="0"/>
              <a:cs typeface="Tahoma" pitchFamily="34" charset="0"/>
            </a:endParaRPr>
          </a:p>
        </p:txBody>
      </p:sp>
      <p:sp>
        <p:nvSpPr>
          <p:cNvPr id="7" name="14 Cheurón"/>
          <p:cNvSpPr/>
          <p:nvPr/>
        </p:nvSpPr>
        <p:spPr bwMode="auto">
          <a:xfrm>
            <a:off x="3629580" y="3345330"/>
            <a:ext cx="2160000" cy="419100"/>
          </a:xfrm>
          <a:prstGeom prst="chevron">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20000"/>
              </a:spcBef>
              <a:spcAft>
                <a:spcPct val="0"/>
              </a:spcAft>
            </a:pPr>
            <a:r>
              <a:rPr lang="es-CO" sz="1200" b="1" dirty="0" smtClean="0">
                <a:solidFill>
                  <a:srgbClr val="FFFFFF"/>
                </a:solidFill>
                <a:latin typeface="Tahoma" pitchFamily="34" charset="0"/>
                <a:ea typeface="Tahoma" pitchFamily="34" charset="0"/>
                <a:cs typeface="Tahoma" pitchFamily="34" charset="0"/>
              </a:rPr>
              <a:t>2002</a:t>
            </a:r>
            <a:endParaRPr lang="es-CO" sz="1200" b="1" dirty="0">
              <a:solidFill>
                <a:srgbClr val="FFFFFF"/>
              </a:solidFill>
              <a:latin typeface="Tahoma" pitchFamily="34" charset="0"/>
              <a:ea typeface="Tahoma" pitchFamily="34" charset="0"/>
              <a:cs typeface="Tahoma" pitchFamily="34" charset="0"/>
            </a:endParaRPr>
          </a:p>
        </p:txBody>
      </p:sp>
      <p:sp>
        <p:nvSpPr>
          <p:cNvPr id="8" name="27 Cheurón"/>
          <p:cNvSpPr/>
          <p:nvPr/>
        </p:nvSpPr>
        <p:spPr bwMode="auto">
          <a:xfrm>
            <a:off x="5412780" y="3347596"/>
            <a:ext cx="2160000" cy="419100"/>
          </a:xfrm>
          <a:prstGeom prst="chevron">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20000"/>
              </a:spcBef>
              <a:spcAft>
                <a:spcPct val="0"/>
              </a:spcAft>
            </a:pPr>
            <a:r>
              <a:rPr lang="es-CO" sz="1200" b="1" dirty="0" smtClean="0">
                <a:solidFill>
                  <a:srgbClr val="FFFFFF"/>
                </a:solidFill>
                <a:latin typeface="Tahoma" pitchFamily="34" charset="0"/>
                <a:ea typeface="Tahoma" pitchFamily="34" charset="0"/>
                <a:cs typeface="Tahoma" pitchFamily="34" charset="0"/>
              </a:rPr>
              <a:t>2007</a:t>
            </a:r>
            <a:endParaRPr lang="es-CO" sz="1200" b="1" dirty="0">
              <a:solidFill>
                <a:srgbClr val="FFFFFF"/>
              </a:solidFill>
              <a:latin typeface="Tahoma" pitchFamily="34" charset="0"/>
              <a:ea typeface="Tahoma" pitchFamily="34" charset="0"/>
              <a:cs typeface="Tahoma" pitchFamily="34" charset="0"/>
            </a:endParaRPr>
          </a:p>
        </p:txBody>
      </p:sp>
      <p:sp>
        <p:nvSpPr>
          <p:cNvPr id="9" name="34 Rectángulo"/>
          <p:cNvSpPr/>
          <p:nvPr/>
        </p:nvSpPr>
        <p:spPr>
          <a:xfrm>
            <a:off x="243800" y="4276635"/>
            <a:ext cx="1931196" cy="507832"/>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20000"/>
              </a:spcBef>
              <a:spcAft>
                <a:spcPct val="0"/>
              </a:spcAft>
            </a:pPr>
            <a:r>
              <a:rPr lang="es-CO" sz="1200" dirty="0" smtClean="0">
                <a:solidFill>
                  <a:schemeClr val="bg1"/>
                </a:solidFill>
                <a:latin typeface="Tahoma" pitchFamily="34" charset="0"/>
                <a:ea typeface="Tahoma" pitchFamily="34" charset="0"/>
                <a:cs typeface="Tahoma" pitchFamily="34" charset="0"/>
              </a:rPr>
              <a:t>Hogares Comunitarios de Bienestar FAMI</a:t>
            </a:r>
            <a:endParaRPr lang="es-CO" sz="1200" dirty="0">
              <a:solidFill>
                <a:schemeClr val="bg1"/>
              </a:solidFill>
              <a:latin typeface="Tahoma" pitchFamily="34" charset="0"/>
              <a:ea typeface="Tahoma" pitchFamily="34" charset="0"/>
              <a:cs typeface="Tahoma" pitchFamily="34" charset="0"/>
            </a:endParaRPr>
          </a:p>
        </p:txBody>
      </p:sp>
      <p:sp>
        <p:nvSpPr>
          <p:cNvPr id="10" name="35 Rectángulo"/>
          <p:cNvSpPr/>
          <p:nvPr/>
        </p:nvSpPr>
        <p:spPr>
          <a:xfrm>
            <a:off x="264412" y="4740064"/>
            <a:ext cx="1908500" cy="1777410"/>
          </a:xfrm>
          <a:prstGeom prst="rect">
            <a:avLst/>
          </a:prstGeom>
          <a:solidFill>
            <a:schemeClr val="bg1"/>
          </a:solidFill>
          <a:ln>
            <a:noFill/>
          </a:ln>
        </p:spPr>
        <p:txBody>
          <a:bodyPr wrap="square">
            <a:spAutoFit/>
          </a:bodyPr>
          <a:lstStyle/>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Atención a madre gestante, lactante y niños menores de 2 años</a:t>
            </a:r>
          </a:p>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Servicio prestado por Madres Comunitarias</a:t>
            </a:r>
          </a:p>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Atención entre 12 y 15 madres con sus niños</a:t>
            </a:r>
          </a:p>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No infraestructura para tal fin</a:t>
            </a:r>
            <a:endParaRPr lang="es-CO" sz="1100" dirty="0">
              <a:solidFill>
                <a:srgbClr val="000000"/>
              </a:solidFill>
              <a:latin typeface="Tahoma" pitchFamily="34" charset="0"/>
              <a:ea typeface="Tahoma" pitchFamily="34" charset="0"/>
              <a:cs typeface="Tahoma" pitchFamily="34" charset="0"/>
            </a:endParaRPr>
          </a:p>
        </p:txBody>
      </p:sp>
      <p:sp>
        <p:nvSpPr>
          <p:cNvPr id="11" name="25 Cheurón"/>
          <p:cNvSpPr/>
          <p:nvPr/>
        </p:nvSpPr>
        <p:spPr bwMode="auto">
          <a:xfrm>
            <a:off x="7308304" y="3347596"/>
            <a:ext cx="1813216" cy="419100"/>
          </a:xfrm>
          <a:prstGeom prst="chevron">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20000"/>
              </a:spcBef>
              <a:spcAft>
                <a:spcPct val="0"/>
              </a:spcAft>
            </a:pPr>
            <a:r>
              <a:rPr lang="es-CO" sz="1200" b="1" dirty="0">
                <a:solidFill>
                  <a:srgbClr val="FFFFFF"/>
                </a:solidFill>
                <a:latin typeface="Tahoma" pitchFamily="34" charset="0"/>
                <a:ea typeface="Tahoma" pitchFamily="34" charset="0"/>
                <a:cs typeface="Tahoma" pitchFamily="34" charset="0"/>
              </a:rPr>
              <a:t>2010 - 2014</a:t>
            </a:r>
          </a:p>
        </p:txBody>
      </p:sp>
      <p:sp>
        <p:nvSpPr>
          <p:cNvPr id="12" name="28 Rectángulo"/>
          <p:cNvSpPr/>
          <p:nvPr/>
        </p:nvSpPr>
        <p:spPr>
          <a:xfrm>
            <a:off x="1727588" y="1171621"/>
            <a:ext cx="1931196" cy="30469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20000"/>
              </a:spcBef>
              <a:spcAft>
                <a:spcPct val="0"/>
              </a:spcAft>
            </a:pPr>
            <a:r>
              <a:rPr lang="es-CO" sz="1200" dirty="0" smtClean="0">
                <a:solidFill>
                  <a:schemeClr val="bg1"/>
                </a:solidFill>
                <a:latin typeface="Tahoma" pitchFamily="34" charset="0"/>
                <a:ea typeface="Tahoma" pitchFamily="34" charset="0"/>
                <a:cs typeface="Tahoma" pitchFamily="34" charset="0"/>
              </a:rPr>
              <a:t>Hogares Múltiples</a:t>
            </a:r>
            <a:endParaRPr lang="es-CO" sz="1200" dirty="0">
              <a:solidFill>
                <a:schemeClr val="bg1"/>
              </a:solidFill>
              <a:latin typeface="Tahoma" pitchFamily="34" charset="0"/>
              <a:ea typeface="Tahoma" pitchFamily="34" charset="0"/>
              <a:cs typeface="Tahoma" pitchFamily="34" charset="0"/>
            </a:endParaRPr>
          </a:p>
        </p:txBody>
      </p:sp>
      <p:sp>
        <p:nvSpPr>
          <p:cNvPr id="13" name="32 CuadroTexto"/>
          <p:cNvSpPr txBox="1"/>
          <p:nvPr/>
        </p:nvSpPr>
        <p:spPr>
          <a:xfrm>
            <a:off x="252645" y="1128469"/>
            <a:ext cx="1440000" cy="2149819"/>
          </a:xfrm>
          <a:prstGeom prst="rect">
            <a:avLst/>
          </a:prstGeom>
          <a:solidFill>
            <a:schemeClr val="bg1"/>
          </a:solidFill>
          <a:ln w="3175">
            <a:noFill/>
            <a:prstDash val="sysDash"/>
          </a:ln>
        </p:spPr>
        <p:txBody>
          <a:bodyPr wrap="square" rtlCol="0">
            <a:spAutoFit/>
          </a:bodyPr>
          <a:lstStyle/>
          <a:p>
            <a:r>
              <a:rPr lang="es-CO" sz="1100" b="1" dirty="0" smtClean="0">
                <a:solidFill>
                  <a:srgbClr val="000000"/>
                </a:solidFill>
                <a:latin typeface="Tahoma" pitchFamily="34" charset="0"/>
                <a:ea typeface="Tahoma" pitchFamily="34" charset="0"/>
                <a:cs typeface="Tahoma" pitchFamily="34" charset="0"/>
              </a:rPr>
              <a:t>Debido a que los HCB familiares y agrupados presentaban:</a:t>
            </a:r>
          </a:p>
          <a:p>
            <a:pPr marL="88900" indent="-88900">
              <a:buFontTx/>
              <a:buChar char="-"/>
            </a:pPr>
            <a:r>
              <a:rPr lang="es-CO" sz="1100" dirty="0" smtClean="0">
                <a:solidFill>
                  <a:srgbClr val="000000"/>
                </a:solidFill>
                <a:latin typeface="Tahoma" pitchFamily="34" charset="0"/>
                <a:ea typeface="Tahoma" pitchFamily="34" charset="0"/>
                <a:cs typeface="Tahoma" pitchFamily="34" charset="0"/>
              </a:rPr>
              <a:t>Infraestructura precaria</a:t>
            </a:r>
          </a:p>
          <a:p>
            <a:pPr marL="88900" indent="-88900">
              <a:buFontTx/>
              <a:buChar char="-"/>
            </a:pPr>
            <a:r>
              <a:rPr lang="es-CO" sz="1100" dirty="0" smtClean="0">
                <a:solidFill>
                  <a:srgbClr val="000000"/>
                </a:solidFill>
                <a:latin typeface="Tahoma" pitchFamily="34" charset="0"/>
                <a:ea typeface="Tahoma" pitchFamily="34" charset="0"/>
                <a:cs typeface="Tahoma" pitchFamily="34" charset="0"/>
              </a:rPr>
              <a:t>Hacinamiento</a:t>
            </a:r>
          </a:p>
          <a:p>
            <a:pPr marL="88900" indent="-88900">
              <a:buFontTx/>
              <a:buChar char="-"/>
            </a:pPr>
            <a:r>
              <a:rPr lang="es-CO" sz="1100" dirty="0" smtClean="0">
                <a:solidFill>
                  <a:srgbClr val="000000"/>
                </a:solidFill>
                <a:latin typeface="Tahoma" pitchFamily="34" charset="0"/>
                <a:ea typeface="Tahoma" pitchFamily="34" charset="0"/>
                <a:cs typeface="Tahoma" pitchFamily="34" charset="0"/>
              </a:rPr>
              <a:t>Madres Comunitarias con poco conocimiento en </a:t>
            </a:r>
            <a:r>
              <a:rPr lang="es-CO" sz="1100" dirty="0" err="1" smtClean="0">
                <a:solidFill>
                  <a:srgbClr val="000000"/>
                </a:solidFill>
                <a:latin typeface="Tahoma" pitchFamily="34" charset="0"/>
                <a:ea typeface="Tahoma" pitchFamily="34" charset="0"/>
                <a:cs typeface="Tahoma" pitchFamily="34" charset="0"/>
              </a:rPr>
              <a:t>dllo</a:t>
            </a:r>
            <a:r>
              <a:rPr lang="es-CO" sz="1100" dirty="0" smtClean="0">
                <a:solidFill>
                  <a:srgbClr val="000000"/>
                </a:solidFill>
                <a:latin typeface="Tahoma" pitchFamily="34" charset="0"/>
                <a:ea typeface="Tahoma" pitchFamily="34" charset="0"/>
                <a:cs typeface="Tahoma" pitchFamily="34" charset="0"/>
              </a:rPr>
              <a:t> infantil </a:t>
            </a:r>
          </a:p>
        </p:txBody>
      </p:sp>
      <p:sp>
        <p:nvSpPr>
          <p:cNvPr id="14" name="36 Rectángulo"/>
          <p:cNvSpPr/>
          <p:nvPr/>
        </p:nvSpPr>
        <p:spPr>
          <a:xfrm>
            <a:off x="1727588" y="2297521"/>
            <a:ext cx="1931196" cy="30469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20000"/>
              </a:spcBef>
              <a:spcAft>
                <a:spcPct val="0"/>
              </a:spcAft>
            </a:pPr>
            <a:r>
              <a:rPr lang="es-CO" sz="1200" dirty="0" smtClean="0">
                <a:solidFill>
                  <a:schemeClr val="bg1"/>
                </a:solidFill>
                <a:latin typeface="Tahoma" pitchFamily="34" charset="0"/>
                <a:ea typeface="Tahoma" pitchFamily="34" charset="0"/>
                <a:cs typeface="Tahoma" pitchFamily="34" charset="0"/>
              </a:rPr>
              <a:t>Hogares Empresariales</a:t>
            </a:r>
          </a:p>
        </p:txBody>
      </p:sp>
      <p:sp>
        <p:nvSpPr>
          <p:cNvPr id="15" name="42 Rectángulo"/>
          <p:cNvSpPr/>
          <p:nvPr/>
        </p:nvSpPr>
        <p:spPr>
          <a:xfrm>
            <a:off x="3742265" y="1563431"/>
            <a:ext cx="1764000" cy="30469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20000"/>
              </a:spcBef>
              <a:spcAft>
                <a:spcPct val="0"/>
              </a:spcAft>
            </a:pPr>
            <a:r>
              <a:rPr lang="es-CO" sz="1200" dirty="0" smtClean="0">
                <a:solidFill>
                  <a:schemeClr val="bg1"/>
                </a:solidFill>
                <a:latin typeface="Tahoma" pitchFamily="34" charset="0"/>
                <a:ea typeface="Tahoma" pitchFamily="34" charset="0"/>
                <a:cs typeface="Tahoma" pitchFamily="34" charset="0"/>
              </a:rPr>
              <a:t>Jardines Sociales</a:t>
            </a:r>
            <a:endParaRPr lang="es-CO" sz="1200" dirty="0">
              <a:solidFill>
                <a:schemeClr val="bg1"/>
              </a:solidFill>
              <a:latin typeface="Tahoma" pitchFamily="34" charset="0"/>
              <a:ea typeface="Tahoma" pitchFamily="34" charset="0"/>
              <a:cs typeface="Tahoma" pitchFamily="34" charset="0"/>
            </a:endParaRPr>
          </a:p>
        </p:txBody>
      </p:sp>
      <p:sp>
        <p:nvSpPr>
          <p:cNvPr id="16" name="46 Rectángulo"/>
          <p:cNvSpPr/>
          <p:nvPr/>
        </p:nvSpPr>
        <p:spPr>
          <a:xfrm>
            <a:off x="3722268" y="1907032"/>
            <a:ext cx="1864304" cy="1405000"/>
          </a:xfrm>
          <a:prstGeom prst="rect">
            <a:avLst/>
          </a:prstGeom>
          <a:solidFill>
            <a:schemeClr val="bg1"/>
          </a:solidFill>
          <a:ln>
            <a:noFill/>
          </a:ln>
        </p:spPr>
        <p:txBody>
          <a:bodyPr wrap="square">
            <a:spAutoFit/>
          </a:bodyPr>
          <a:lstStyle/>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Administrados por Cajas de Compensación</a:t>
            </a:r>
          </a:p>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Agrupación de hasta 32 HCB familiares</a:t>
            </a:r>
          </a:p>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Presencia de </a:t>
            </a:r>
            <a:r>
              <a:rPr lang="es-CO" sz="1100" dirty="0">
                <a:solidFill>
                  <a:srgbClr val="000000"/>
                </a:solidFill>
                <a:latin typeface="Tahoma" pitchFamily="34" charset="0"/>
                <a:ea typeface="Tahoma" pitchFamily="34" charset="0"/>
                <a:cs typeface="Tahoma" pitchFamily="34" charset="0"/>
              </a:rPr>
              <a:t>a</a:t>
            </a:r>
            <a:r>
              <a:rPr lang="es-CO" sz="1100" dirty="0" smtClean="0">
                <a:solidFill>
                  <a:srgbClr val="000000"/>
                </a:solidFill>
                <a:latin typeface="Tahoma" pitchFamily="34" charset="0"/>
                <a:ea typeface="Tahoma" pitchFamily="34" charset="0"/>
                <a:cs typeface="Tahoma" pitchFamily="34" charset="0"/>
              </a:rPr>
              <a:t>gentes educativos y de Madres Comunitarias</a:t>
            </a:r>
            <a:endParaRPr lang="es-CO" sz="1200" dirty="0">
              <a:solidFill>
                <a:srgbClr val="000000"/>
              </a:solidFill>
              <a:latin typeface="Tahoma" pitchFamily="34" charset="0"/>
              <a:ea typeface="Tahoma" pitchFamily="34" charset="0"/>
              <a:cs typeface="Tahoma" pitchFamily="34" charset="0"/>
            </a:endParaRPr>
          </a:p>
        </p:txBody>
      </p:sp>
      <p:sp>
        <p:nvSpPr>
          <p:cNvPr id="17" name="49 Rectángulo"/>
          <p:cNvSpPr/>
          <p:nvPr/>
        </p:nvSpPr>
        <p:spPr>
          <a:xfrm>
            <a:off x="5527208" y="1892994"/>
            <a:ext cx="1852376" cy="1405000"/>
          </a:xfrm>
          <a:prstGeom prst="rect">
            <a:avLst/>
          </a:prstGeom>
          <a:solidFill>
            <a:schemeClr val="bg1"/>
          </a:solidFill>
          <a:ln>
            <a:noFill/>
          </a:ln>
        </p:spPr>
        <p:txBody>
          <a:bodyPr wrap="square">
            <a:spAutoFit/>
          </a:bodyPr>
          <a:lstStyle/>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Alianza Min. </a:t>
            </a:r>
            <a:r>
              <a:rPr lang="es-CO" sz="1100" dirty="0" err="1" smtClean="0">
                <a:solidFill>
                  <a:srgbClr val="000000"/>
                </a:solidFill>
                <a:latin typeface="Tahoma" pitchFamily="34" charset="0"/>
                <a:ea typeface="Tahoma" pitchFamily="34" charset="0"/>
                <a:cs typeface="Tahoma" pitchFamily="34" charset="0"/>
              </a:rPr>
              <a:t>Educ</a:t>
            </a:r>
            <a:r>
              <a:rPr lang="es-CO" sz="1100" dirty="0" smtClean="0">
                <a:solidFill>
                  <a:srgbClr val="000000"/>
                </a:solidFill>
                <a:latin typeface="Tahoma" pitchFamily="34" charset="0"/>
                <a:ea typeface="Tahoma" pitchFamily="34" charset="0"/>
                <a:cs typeface="Tahoma" pitchFamily="34" charset="0"/>
              </a:rPr>
              <a:t>. -ICBF para ampliar cobertura</a:t>
            </a:r>
          </a:p>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Modalidad institucional de atención integral para niños menores de 5 años</a:t>
            </a:r>
          </a:p>
        </p:txBody>
      </p:sp>
      <p:sp>
        <p:nvSpPr>
          <p:cNvPr id="18" name="51 Rectángulo"/>
          <p:cNvSpPr/>
          <p:nvPr/>
        </p:nvSpPr>
        <p:spPr>
          <a:xfrm>
            <a:off x="5539601" y="1070210"/>
            <a:ext cx="1872000" cy="834556"/>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20000"/>
              </a:spcBef>
              <a:spcAft>
                <a:spcPct val="0"/>
              </a:spcAft>
            </a:pPr>
            <a:r>
              <a:rPr lang="es-CO" sz="1200" dirty="0">
                <a:solidFill>
                  <a:schemeClr val="bg1"/>
                </a:solidFill>
                <a:latin typeface="Tahoma" pitchFamily="34" charset="0"/>
                <a:ea typeface="Tahoma" pitchFamily="34" charset="0"/>
                <a:cs typeface="Tahoma" pitchFamily="34" charset="0"/>
              </a:rPr>
              <a:t>Programa de </a:t>
            </a:r>
            <a:r>
              <a:rPr lang="es-CO" sz="1200" dirty="0" smtClean="0">
                <a:solidFill>
                  <a:schemeClr val="bg1"/>
                </a:solidFill>
                <a:latin typeface="Tahoma" pitchFamily="34" charset="0"/>
                <a:ea typeface="Tahoma" pitchFamily="34" charset="0"/>
                <a:cs typeface="Tahoma" pitchFamily="34" charset="0"/>
              </a:rPr>
              <a:t>Atención Integral </a:t>
            </a:r>
            <a:r>
              <a:rPr lang="es-CO" sz="1200" dirty="0">
                <a:solidFill>
                  <a:schemeClr val="bg1"/>
                </a:solidFill>
                <a:latin typeface="Tahoma" pitchFamily="34" charset="0"/>
                <a:ea typeface="Tahoma" pitchFamily="34" charset="0"/>
                <a:cs typeface="Tahoma" pitchFamily="34" charset="0"/>
              </a:rPr>
              <a:t>a la </a:t>
            </a:r>
            <a:r>
              <a:rPr lang="es-CO" sz="1200" dirty="0" smtClean="0">
                <a:solidFill>
                  <a:schemeClr val="bg1"/>
                </a:solidFill>
                <a:latin typeface="Tahoma" pitchFamily="34" charset="0"/>
                <a:ea typeface="Tahoma" pitchFamily="34" charset="0"/>
                <a:cs typeface="Tahoma" pitchFamily="34" charset="0"/>
              </a:rPr>
              <a:t>Primera </a:t>
            </a:r>
            <a:r>
              <a:rPr lang="es-CO" sz="1200" dirty="0">
                <a:solidFill>
                  <a:schemeClr val="bg1"/>
                </a:solidFill>
                <a:latin typeface="Tahoma" pitchFamily="34" charset="0"/>
                <a:ea typeface="Tahoma" pitchFamily="34" charset="0"/>
                <a:cs typeface="Tahoma" pitchFamily="34" charset="0"/>
              </a:rPr>
              <a:t>I</a:t>
            </a:r>
            <a:r>
              <a:rPr lang="es-CO" sz="1200" dirty="0" smtClean="0">
                <a:solidFill>
                  <a:schemeClr val="bg1"/>
                </a:solidFill>
                <a:latin typeface="Tahoma" pitchFamily="34" charset="0"/>
                <a:ea typeface="Tahoma" pitchFamily="34" charset="0"/>
                <a:cs typeface="Tahoma" pitchFamily="34" charset="0"/>
              </a:rPr>
              <a:t>nfancia PAIPI (Min. </a:t>
            </a:r>
            <a:r>
              <a:rPr lang="es-CO" sz="1200" dirty="0" err="1" smtClean="0">
                <a:solidFill>
                  <a:schemeClr val="bg1"/>
                </a:solidFill>
                <a:latin typeface="Tahoma" pitchFamily="34" charset="0"/>
                <a:ea typeface="Tahoma" pitchFamily="34" charset="0"/>
                <a:cs typeface="Tahoma" pitchFamily="34" charset="0"/>
              </a:rPr>
              <a:t>Educ</a:t>
            </a:r>
            <a:r>
              <a:rPr lang="es-CO" sz="1200" dirty="0" smtClean="0">
                <a:solidFill>
                  <a:schemeClr val="bg1"/>
                </a:solidFill>
                <a:latin typeface="Tahoma" pitchFamily="34" charset="0"/>
                <a:ea typeface="Tahoma" pitchFamily="34" charset="0"/>
                <a:cs typeface="Tahoma" pitchFamily="34" charset="0"/>
              </a:rPr>
              <a:t>.)</a:t>
            </a:r>
            <a:endParaRPr lang="es-CO" sz="1200" dirty="0">
              <a:solidFill>
                <a:schemeClr val="bg1"/>
              </a:solidFill>
              <a:latin typeface="Tahoma" pitchFamily="34" charset="0"/>
              <a:ea typeface="Tahoma" pitchFamily="34" charset="0"/>
              <a:cs typeface="Tahoma" pitchFamily="34" charset="0"/>
            </a:endParaRPr>
          </a:p>
        </p:txBody>
      </p:sp>
      <p:sp>
        <p:nvSpPr>
          <p:cNvPr id="19" name="57 CuadroTexto"/>
          <p:cNvSpPr txBox="1"/>
          <p:nvPr/>
        </p:nvSpPr>
        <p:spPr>
          <a:xfrm rot="16200000">
            <a:off x="-1240947" y="1876720"/>
            <a:ext cx="2700000" cy="307777"/>
          </a:xfrm>
          <a:prstGeom prst="rect">
            <a:avLst/>
          </a:prstGeom>
          <a:noFill/>
        </p:spPr>
        <p:txBody>
          <a:bodyPr wrap="square" rtlCol="0">
            <a:spAutoFit/>
          </a:bodyPr>
          <a:lstStyle/>
          <a:p>
            <a:r>
              <a:rPr lang="es-CO" sz="1400" b="1" dirty="0">
                <a:solidFill>
                  <a:srgbClr val="000000"/>
                </a:solidFill>
                <a:latin typeface="Tahoma" pitchFamily="34" charset="0"/>
                <a:ea typeface="Tahoma" pitchFamily="34" charset="0"/>
                <a:cs typeface="Tahoma" pitchFamily="34" charset="0"/>
              </a:rPr>
              <a:t>Modalidades integrales</a:t>
            </a:r>
          </a:p>
        </p:txBody>
      </p:sp>
      <p:sp>
        <p:nvSpPr>
          <p:cNvPr id="20" name="58 CuadroTexto"/>
          <p:cNvSpPr txBox="1"/>
          <p:nvPr/>
        </p:nvSpPr>
        <p:spPr>
          <a:xfrm rot="16200000">
            <a:off x="-1150947" y="4826477"/>
            <a:ext cx="2520000" cy="307777"/>
          </a:xfrm>
          <a:prstGeom prst="rect">
            <a:avLst/>
          </a:prstGeom>
          <a:noFill/>
        </p:spPr>
        <p:txBody>
          <a:bodyPr wrap="square" rtlCol="0">
            <a:spAutoFit/>
          </a:bodyPr>
          <a:lstStyle/>
          <a:p>
            <a:r>
              <a:rPr lang="es-CO" sz="1400" b="1" dirty="0" smtClean="0">
                <a:solidFill>
                  <a:srgbClr val="000000"/>
                </a:solidFill>
                <a:latin typeface="Tahoma" pitchFamily="34" charset="0"/>
                <a:ea typeface="Tahoma" pitchFamily="34" charset="0"/>
                <a:cs typeface="Tahoma" pitchFamily="34" charset="0"/>
              </a:rPr>
              <a:t>Modalidades tradicionales</a:t>
            </a:r>
            <a:endParaRPr lang="es-CO" sz="1400" b="1" dirty="0">
              <a:solidFill>
                <a:srgbClr val="000000"/>
              </a:solidFill>
              <a:latin typeface="Tahoma" pitchFamily="34" charset="0"/>
              <a:ea typeface="Tahoma" pitchFamily="34" charset="0"/>
              <a:cs typeface="Tahoma" pitchFamily="34" charset="0"/>
            </a:endParaRPr>
          </a:p>
        </p:txBody>
      </p:sp>
      <p:sp>
        <p:nvSpPr>
          <p:cNvPr id="21" name="61 Rectángulo"/>
          <p:cNvSpPr/>
          <p:nvPr/>
        </p:nvSpPr>
        <p:spPr>
          <a:xfrm>
            <a:off x="7465172" y="1947075"/>
            <a:ext cx="1606744" cy="507832"/>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20000"/>
              </a:spcBef>
              <a:spcAft>
                <a:spcPct val="0"/>
              </a:spcAft>
            </a:pPr>
            <a:r>
              <a:rPr lang="es-CO" sz="1200" dirty="0" smtClean="0">
                <a:solidFill>
                  <a:schemeClr val="bg1"/>
                </a:solidFill>
                <a:latin typeface="Tahoma" pitchFamily="34" charset="0"/>
                <a:ea typeface="Tahoma" pitchFamily="34" charset="0"/>
                <a:cs typeface="Tahoma" pitchFamily="34" charset="0"/>
              </a:rPr>
              <a:t>Atención integral a la primera infancia</a:t>
            </a:r>
            <a:endParaRPr lang="es-CO" sz="1200" dirty="0">
              <a:solidFill>
                <a:schemeClr val="bg1"/>
              </a:solidFill>
              <a:latin typeface="Tahoma" pitchFamily="34" charset="0"/>
              <a:ea typeface="Tahoma" pitchFamily="34" charset="0"/>
              <a:cs typeface="Tahoma" pitchFamily="34" charset="0"/>
            </a:endParaRPr>
          </a:p>
        </p:txBody>
      </p:sp>
      <p:sp>
        <p:nvSpPr>
          <p:cNvPr id="22" name="62 Rectángulo"/>
          <p:cNvSpPr/>
          <p:nvPr/>
        </p:nvSpPr>
        <p:spPr>
          <a:xfrm>
            <a:off x="5527208" y="4849572"/>
            <a:ext cx="1829572" cy="1591205"/>
          </a:xfrm>
          <a:prstGeom prst="rect">
            <a:avLst/>
          </a:prstGeom>
          <a:solidFill>
            <a:schemeClr val="bg1"/>
          </a:solidFill>
          <a:ln>
            <a:noFill/>
          </a:ln>
        </p:spPr>
        <p:txBody>
          <a:bodyPr wrap="square">
            <a:spAutoFit/>
          </a:bodyPr>
          <a:lstStyle/>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Alianza Min. </a:t>
            </a:r>
            <a:r>
              <a:rPr lang="es-CO" sz="1100" dirty="0" err="1" smtClean="0">
                <a:solidFill>
                  <a:srgbClr val="000000"/>
                </a:solidFill>
                <a:latin typeface="Tahoma" pitchFamily="34" charset="0"/>
                <a:ea typeface="Tahoma" pitchFamily="34" charset="0"/>
                <a:cs typeface="Tahoma" pitchFamily="34" charset="0"/>
              </a:rPr>
              <a:t>Educ</a:t>
            </a:r>
            <a:r>
              <a:rPr lang="es-CO" sz="1100" dirty="0" smtClean="0">
                <a:solidFill>
                  <a:srgbClr val="000000"/>
                </a:solidFill>
                <a:latin typeface="Tahoma" pitchFamily="34" charset="0"/>
                <a:ea typeface="Tahoma" pitchFamily="34" charset="0"/>
                <a:cs typeface="Tahoma" pitchFamily="34" charset="0"/>
              </a:rPr>
              <a:t>. </a:t>
            </a:r>
            <a:r>
              <a:rPr lang="es-CO" sz="1100" dirty="0">
                <a:solidFill>
                  <a:srgbClr val="000000"/>
                </a:solidFill>
                <a:latin typeface="Tahoma" pitchFamily="34" charset="0"/>
                <a:ea typeface="Tahoma" pitchFamily="34" charset="0"/>
                <a:cs typeface="Tahoma" pitchFamily="34" charset="0"/>
              </a:rPr>
              <a:t>-ICBF </a:t>
            </a:r>
            <a:r>
              <a:rPr lang="es-CO" sz="1100" dirty="0" smtClean="0">
                <a:solidFill>
                  <a:srgbClr val="000000"/>
                </a:solidFill>
                <a:latin typeface="Tahoma" pitchFamily="34" charset="0"/>
                <a:ea typeface="Tahoma" pitchFamily="34" charset="0"/>
                <a:cs typeface="Tahoma" pitchFamily="34" charset="0"/>
              </a:rPr>
              <a:t>para ampliar cobertura</a:t>
            </a:r>
          </a:p>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Modalidad familiar de atención a madres gestantes y lactantes que no estuvieran en HCB FAMI</a:t>
            </a:r>
            <a:endParaRPr lang="es-CO" sz="1200" dirty="0">
              <a:solidFill>
                <a:srgbClr val="000000"/>
              </a:solidFill>
              <a:latin typeface="Tahoma" pitchFamily="34" charset="0"/>
              <a:ea typeface="Tahoma" pitchFamily="34" charset="0"/>
              <a:cs typeface="Tahoma" pitchFamily="34" charset="0"/>
            </a:endParaRPr>
          </a:p>
        </p:txBody>
      </p:sp>
      <p:cxnSp>
        <p:nvCxnSpPr>
          <p:cNvPr id="23" name="63 Conector recto"/>
          <p:cNvCxnSpPr/>
          <p:nvPr/>
        </p:nvCxnSpPr>
        <p:spPr bwMode="auto">
          <a:xfrm>
            <a:off x="5508104" y="3677537"/>
            <a:ext cx="0" cy="1777366"/>
          </a:xfrm>
          <a:prstGeom prst="line">
            <a:avLst/>
          </a:prstGeom>
          <a:solidFill>
            <a:srgbClr val="FFCC99"/>
          </a:solidFill>
          <a:ln w="9525" cap="flat" cmpd="sng" algn="ctr">
            <a:solidFill>
              <a:schemeClr val="tx1"/>
            </a:solidFill>
            <a:prstDash val="sysDash"/>
            <a:round/>
            <a:headEnd type="none" w="med" len="med"/>
            <a:tailEnd type="none" w="med" len="med"/>
          </a:ln>
          <a:effectLst/>
        </p:spPr>
      </p:cxnSp>
      <p:sp>
        <p:nvSpPr>
          <p:cNvPr id="24" name="64 Rectángulo"/>
          <p:cNvSpPr/>
          <p:nvPr/>
        </p:nvSpPr>
        <p:spPr>
          <a:xfrm>
            <a:off x="5514629" y="4006670"/>
            <a:ext cx="1872000" cy="83556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20000"/>
              </a:spcBef>
              <a:spcAft>
                <a:spcPct val="0"/>
              </a:spcAft>
            </a:pPr>
            <a:r>
              <a:rPr lang="es-CO" sz="1200" dirty="0">
                <a:solidFill>
                  <a:schemeClr val="bg1"/>
                </a:solidFill>
                <a:latin typeface="Tahoma" pitchFamily="34" charset="0"/>
                <a:ea typeface="Tahoma" pitchFamily="34" charset="0"/>
                <a:cs typeface="Tahoma" pitchFamily="34" charset="0"/>
              </a:rPr>
              <a:t>Programa de </a:t>
            </a:r>
            <a:r>
              <a:rPr lang="es-CO" sz="1200" dirty="0" smtClean="0">
                <a:solidFill>
                  <a:schemeClr val="bg1"/>
                </a:solidFill>
                <a:latin typeface="Tahoma" pitchFamily="34" charset="0"/>
                <a:ea typeface="Tahoma" pitchFamily="34" charset="0"/>
                <a:cs typeface="Tahoma" pitchFamily="34" charset="0"/>
              </a:rPr>
              <a:t>Atención </a:t>
            </a:r>
            <a:r>
              <a:rPr lang="es-CO" sz="1200" dirty="0">
                <a:solidFill>
                  <a:schemeClr val="bg1"/>
                </a:solidFill>
                <a:latin typeface="Tahoma" pitchFamily="34" charset="0"/>
                <a:ea typeface="Tahoma" pitchFamily="34" charset="0"/>
                <a:cs typeface="Tahoma" pitchFamily="34" charset="0"/>
              </a:rPr>
              <a:t>I</a:t>
            </a:r>
            <a:r>
              <a:rPr lang="es-CO" sz="1200" dirty="0" smtClean="0">
                <a:solidFill>
                  <a:schemeClr val="bg1"/>
                </a:solidFill>
                <a:latin typeface="Tahoma" pitchFamily="34" charset="0"/>
                <a:ea typeface="Tahoma" pitchFamily="34" charset="0"/>
                <a:cs typeface="Tahoma" pitchFamily="34" charset="0"/>
              </a:rPr>
              <a:t>ntegral </a:t>
            </a:r>
            <a:r>
              <a:rPr lang="es-CO" sz="1200" dirty="0">
                <a:solidFill>
                  <a:schemeClr val="bg1"/>
                </a:solidFill>
                <a:latin typeface="Tahoma" pitchFamily="34" charset="0"/>
                <a:ea typeface="Tahoma" pitchFamily="34" charset="0"/>
                <a:cs typeface="Tahoma" pitchFamily="34" charset="0"/>
              </a:rPr>
              <a:t>a la </a:t>
            </a:r>
            <a:r>
              <a:rPr lang="es-CO" sz="1200" dirty="0" smtClean="0">
                <a:solidFill>
                  <a:schemeClr val="bg1"/>
                </a:solidFill>
                <a:latin typeface="Tahoma" pitchFamily="34" charset="0"/>
                <a:ea typeface="Tahoma" pitchFamily="34" charset="0"/>
                <a:cs typeface="Tahoma" pitchFamily="34" charset="0"/>
              </a:rPr>
              <a:t>Primera </a:t>
            </a:r>
            <a:r>
              <a:rPr lang="es-CO" sz="1200" dirty="0">
                <a:solidFill>
                  <a:schemeClr val="bg1"/>
                </a:solidFill>
                <a:latin typeface="Tahoma" pitchFamily="34" charset="0"/>
                <a:ea typeface="Tahoma" pitchFamily="34" charset="0"/>
                <a:cs typeface="Tahoma" pitchFamily="34" charset="0"/>
              </a:rPr>
              <a:t>I</a:t>
            </a:r>
            <a:r>
              <a:rPr lang="es-CO" sz="1200" dirty="0" smtClean="0">
                <a:solidFill>
                  <a:schemeClr val="bg1"/>
                </a:solidFill>
                <a:latin typeface="Tahoma" pitchFamily="34" charset="0"/>
                <a:ea typeface="Tahoma" pitchFamily="34" charset="0"/>
                <a:cs typeface="Tahoma" pitchFamily="34" charset="0"/>
              </a:rPr>
              <a:t>nfancia </a:t>
            </a:r>
            <a:r>
              <a:rPr lang="es-CO" sz="1200" dirty="0">
                <a:solidFill>
                  <a:schemeClr val="bg1"/>
                </a:solidFill>
                <a:latin typeface="Tahoma" pitchFamily="34" charset="0"/>
                <a:ea typeface="Tahoma" pitchFamily="34" charset="0"/>
                <a:cs typeface="Tahoma" pitchFamily="34" charset="0"/>
              </a:rPr>
              <a:t>PAIPI </a:t>
            </a:r>
            <a:r>
              <a:rPr lang="es-CO" sz="1200" dirty="0" smtClean="0">
                <a:solidFill>
                  <a:schemeClr val="bg1"/>
                </a:solidFill>
                <a:latin typeface="Tahoma" pitchFamily="34" charset="0"/>
                <a:ea typeface="Tahoma" pitchFamily="34" charset="0"/>
                <a:cs typeface="Tahoma" pitchFamily="34" charset="0"/>
              </a:rPr>
              <a:t>(Min. </a:t>
            </a:r>
            <a:r>
              <a:rPr lang="es-CO" sz="1200" dirty="0" err="1" smtClean="0">
                <a:solidFill>
                  <a:schemeClr val="bg1"/>
                </a:solidFill>
                <a:latin typeface="Tahoma" pitchFamily="34" charset="0"/>
                <a:ea typeface="Tahoma" pitchFamily="34" charset="0"/>
                <a:cs typeface="Tahoma" pitchFamily="34" charset="0"/>
              </a:rPr>
              <a:t>Educ</a:t>
            </a:r>
            <a:r>
              <a:rPr lang="es-CO" sz="1200" dirty="0" smtClean="0">
                <a:solidFill>
                  <a:schemeClr val="bg1"/>
                </a:solidFill>
                <a:latin typeface="Tahoma" pitchFamily="34" charset="0"/>
                <a:ea typeface="Tahoma" pitchFamily="34" charset="0"/>
                <a:cs typeface="Tahoma" pitchFamily="34" charset="0"/>
              </a:rPr>
              <a:t>.)</a:t>
            </a:r>
            <a:endParaRPr lang="es-CO" sz="1200" dirty="0">
              <a:solidFill>
                <a:schemeClr val="bg1"/>
              </a:solidFill>
              <a:latin typeface="Tahoma" pitchFamily="34" charset="0"/>
              <a:ea typeface="Tahoma" pitchFamily="34" charset="0"/>
              <a:cs typeface="Tahoma" pitchFamily="34" charset="0"/>
            </a:endParaRPr>
          </a:p>
        </p:txBody>
      </p:sp>
      <p:sp>
        <p:nvSpPr>
          <p:cNvPr id="25" name="81 Rectángulo"/>
          <p:cNvSpPr/>
          <p:nvPr/>
        </p:nvSpPr>
        <p:spPr>
          <a:xfrm>
            <a:off x="7500608" y="2389455"/>
            <a:ext cx="1598604" cy="846385"/>
          </a:xfrm>
          <a:prstGeom prst="rect">
            <a:avLst/>
          </a:prstGeom>
          <a:solidFill>
            <a:schemeClr val="bg1"/>
          </a:solidFill>
          <a:ln>
            <a:noFill/>
          </a:ln>
        </p:spPr>
        <p:txBody>
          <a:bodyPr wrap="square">
            <a:spAutoFit/>
          </a:bodyPr>
          <a:lstStyle/>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Modalidad institucional / CDI</a:t>
            </a:r>
          </a:p>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Modalidad familiar</a:t>
            </a:r>
          </a:p>
          <a:p>
            <a:pPr marL="171450" indent="-171450">
              <a:buFont typeface="Arial" pitchFamily="34" charset="0"/>
              <a:buChar char="•"/>
            </a:pPr>
            <a:r>
              <a:rPr lang="es-CO" sz="1100" dirty="0" smtClean="0">
                <a:solidFill>
                  <a:srgbClr val="000000"/>
                </a:solidFill>
                <a:latin typeface="Tahoma" pitchFamily="34" charset="0"/>
                <a:ea typeface="Tahoma" pitchFamily="34" charset="0"/>
                <a:cs typeface="Tahoma" pitchFamily="34" charset="0"/>
              </a:rPr>
              <a:t>HCB cualificado</a:t>
            </a:r>
          </a:p>
        </p:txBody>
      </p:sp>
      <p:sp>
        <p:nvSpPr>
          <p:cNvPr id="27" name="1 Título"/>
          <p:cNvSpPr>
            <a:spLocks/>
          </p:cNvSpPr>
          <p:nvPr/>
        </p:nvSpPr>
        <p:spPr bwMode="auto">
          <a:xfrm>
            <a:off x="4515" y="243328"/>
            <a:ext cx="6386349" cy="45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0" tIns="45716" rIns="91430" bIns="45716"/>
          <a:lstStyle/>
          <a:p>
            <a:pPr algn="ctr"/>
            <a:r>
              <a:rPr lang="es-ES_tradnl" b="1" dirty="0" smtClean="0">
                <a:solidFill>
                  <a:schemeClr val="bg1"/>
                </a:solidFill>
                <a:latin typeface="Tahoma"/>
                <a:cs typeface="Tahoma"/>
              </a:rPr>
              <a:t>Desarrollo</a:t>
            </a:r>
            <a:r>
              <a:rPr lang="es-ES_tradnl" b="1" dirty="0" smtClean="0">
                <a:solidFill>
                  <a:schemeClr val="bg1"/>
                </a:solidFill>
              </a:rPr>
              <a:t> </a:t>
            </a:r>
            <a:r>
              <a:rPr lang="es-ES_tradnl" b="1" dirty="0" smtClean="0">
                <a:solidFill>
                  <a:schemeClr val="bg1"/>
                </a:solidFill>
                <a:latin typeface="Tahoma"/>
                <a:cs typeface="Tahoma"/>
              </a:rPr>
              <a:t>de las modalidades de atención a primera infancia</a:t>
            </a:r>
            <a:endParaRPr lang="es-ES_tradnl" b="1" dirty="0">
              <a:solidFill>
                <a:schemeClr val="bg1"/>
              </a:solidFill>
              <a:latin typeface="Tahoma"/>
              <a:cs typeface="Tahoma"/>
            </a:endParaRPr>
          </a:p>
          <a:p>
            <a:pPr algn="ctr"/>
            <a:endParaRPr lang="es-ES_tradnl" sz="1600" b="1" dirty="0">
              <a:solidFill>
                <a:schemeClr val="bg1"/>
              </a:solidFill>
            </a:endParaRPr>
          </a:p>
        </p:txBody>
      </p:sp>
      <p:cxnSp>
        <p:nvCxnSpPr>
          <p:cNvPr id="29" name="31 Conector recto de flecha"/>
          <p:cNvCxnSpPr/>
          <p:nvPr/>
        </p:nvCxnSpPr>
        <p:spPr bwMode="auto">
          <a:xfrm flipV="1">
            <a:off x="230518" y="1171621"/>
            <a:ext cx="1484254" cy="0"/>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042254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6"/>
          <p:cNvSpPr>
            <a:spLocks noChangeArrowheads="1"/>
          </p:cNvSpPr>
          <p:nvPr/>
        </p:nvSpPr>
        <p:spPr bwMode="auto">
          <a:xfrm>
            <a:off x="4851400" y="1466850"/>
            <a:ext cx="9144000" cy="0"/>
          </a:xfrm>
          <a:prstGeom prst="rect">
            <a:avLst/>
          </a:prstGeom>
          <a:noFill/>
          <a:ln w="9525">
            <a:noFill/>
            <a:miter lim="800000"/>
            <a:headEnd/>
            <a:tailEnd/>
          </a:ln>
          <a:effectLst/>
        </p:spPr>
        <p:txBody>
          <a:bodyPr wrap="none" anchor="ctr">
            <a:spAutoFit/>
          </a:bodyPr>
          <a:lstStyle/>
          <a:p>
            <a:pPr defTabSz="457200" eaLnBrk="0" fontAlgn="base" hangingPunct="0">
              <a:spcBef>
                <a:spcPct val="0"/>
              </a:spcBef>
              <a:spcAft>
                <a:spcPct val="0"/>
              </a:spcAft>
            </a:pPr>
            <a:endParaRPr lang="es-ES" altLang="es-ES">
              <a:solidFill>
                <a:prstClr val="black"/>
              </a:solidFill>
              <a:ea typeface="MS PGothic" charset="0"/>
            </a:endParaRPr>
          </a:p>
        </p:txBody>
      </p:sp>
      <p:sp>
        <p:nvSpPr>
          <p:cNvPr id="3" name="12 CuadroTexto"/>
          <p:cNvSpPr txBox="1"/>
          <p:nvPr/>
        </p:nvSpPr>
        <p:spPr>
          <a:xfrm>
            <a:off x="-66304" y="158770"/>
            <a:ext cx="6506782" cy="500586"/>
          </a:xfrm>
          <a:prstGeom prst="rect">
            <a:avLst/>
          </a:prstGeom>
          <a:noFill/>
          <a:effectLst>
            <a:outerShdw blurRad="63500" sx="102000" sy="102000" algn="ctr" rotWithShape="0">
              <a:prstClr val="black">
                <a:alpha val="40000"/>
              </a:prstClr>
            </a:outerShdw>
          </a:effectLst>
        </p:spPr>
        <p:txBody>
          <a:bodyPr wrap="none" rtlCol="0">
            <a:spAutoFit/>
          </a:bodyPr>
          <a:lstStyle/>
          <a:p>
            <a:pPr algn="ctr">
              <a:lnSpc>
                <a:spcPts val="3400"/>
              </a:lnSpc>
            </a:pPr>
            <a:r>
              <a:rPr lang="es-ES_tradnl" sz="2400" b="1" dirty="0">
                <a:solidFill>
                  <a:schemeClr val="bg1"/>
                </a:solidFill>
                <a:effectLst>
                  <a:outerShdw blurRad="38100" dist="38100" dir="2700000" algn="tl">
                    <a:srgbClr val="000000">
                      <a:alpha val="43137"/>
                    </a:srgbClr>
                  </a:outerShdw>
                </a:effectLst>
              </a:rPr>
              <a:t>I</a:t>
            </a:r>
            <a:r>
              <a:rPr lang="es-ES_tradnl" sz="2400" b="1" dirty="0" smtClean="0">
                <a:solidFill>
                  <a:schemeClr val="bg1"/>
                </a:solidFill>
                <a:effectLst>
                  <a:outerShdw blurRad="38100" dist="38100" dir="2700000" algn="tl">
                    <a:srgbClr val="000000">
                      <a:alpha val="43137"/>
                    </a:srgbClr>
                  </a:outerShdw>
                </a:effectLst>
              </a:rPr>
              <a:t>mportancia de la Inversión en la Primera Infancia</a:t>
            </a:r>
            <a:endParaRPr lang="es-CO" sz="2400" dirty="0">
              <a:solidFill>
                <a:schemeClr val="bg1"/>
              </a:solidFill>
              <a:effectLst>
                <a:outerShdw blurRad="38100" dist="38100" dir="2700000" algn="tl">
                  <a:srgbClr val="000000">
                    <a:alpha val="43137"/>
                  </a:srgbClr>
                </a:outerShdw>
              </a:effectLst>
            </a:endParaRPr>
          </a:p>
        </p:txBody>
      </p:sp>
      <p:sp>
        <p:nvSpPr>
          <p:cNvPr id="4" name="CuadroTexto 3"/>
          <p:cNvSpPr txBox="1"/>
          <p:nvPr/>
        </p:nvSpPr>
        <p:spPr>
          <a:xfrm>
            <a:off x="537596" y="1399766"/>
            <a:ext cx="502061" cy="769441"/>
          </a:xfrm>
          <a:prstGeom prst="rect">
            <a:avLst/>
          </a:prstGeom>
          <a:noFill/>
        </p:spPr>
        <p:txBody>
          <a:bodyPr wrap="none" rtlCol="0">
            <a:spAutoFit/>
          </a:bodyPr>
          <a:lstStyle/>
          <a:p>
            <a:r>
              <a:rPr lang="es-ES_tradnl" sz="4400" b="1" dirty="0" smtClean="0"/>
              <a:t>1</a:t>
            </a:r>
            <a:r>
              <a:rPr lang="es-ES_tradnl" sz="1050" dirty="0" smtClean="0"/>
              <a:t> </a:t>
            </a:r>
            <a:endParaRPr lang="es-ES_tradnl" sz="1050" dirty="0"/>
          </a:p>
        </p:txBody>
      </p:sp>
      <p:sp>
        <p:nvSpPr>
          <p:cNvPr id="5" name="12 CuadroTexto"/>
          <p:cNvSpPr txBox="1"/>
          <p:nvPr/>
        </p:nvSpPr>
        <p:spPr>
          <a:xfrm>
            <a:off x="1121021" y="1445433"/>
            <a:ext cx="3338554" cy="584775"/>
          </a:xfrm>
          <a:prstGeom prst="rect">
            <a:avLst/>
          </a:prstGeom>
          <a:noFill/>
          <a:effectLst>
            <a:outerShdw blurRad="63500" sx="102000" sy="102000" algn="ctr" rotWithShape="0">
              <a:prstClr val="black">
                <a:alpha val="40000"/>
              </a:prstClr>
            </a:outerShdw>
          </a:effectLst>
        </p:spPr>
        <p:txBody>
          <a:bodyPr wrap="square" rtlCol="0">
            <a:spAutoFit/>
          </a:bodyPr>
          <a:lstStyle/>
          <a:p>
            <a:pPr algn="just"/>
            <a:r>
              <a:rPr lang="es-CO" sz="1600" dirty="0" smtClean="0"/>
              <a:t>En la primera infancia </a:t>
            </a:r>
            <a:r>
              <a:rPr lang="es-CO" sz="1600" dirty="0"/>
              <a:t>ocurren el </a:t>
            </a:r>
            <a:r>
              <a:rPr lang="es-CO" sz="1600" b="1" dirty="0" smtClean="0"/>
              <a:t>85% de Conexiones </a:t>
            </a:r>
            <a:r>
              <a:rPr lang="en-US" sz="1600" dirty="0" err="1" smtClean="0"/>
              <a:t>Neuronales</a:t>
            </a:r>
            <a:endParaRPr lang="es-CO" sz="1600" dirty="0"/>
          </a:p>
        </p:txBody>
      </p:sp>
      <p:sp>
        <p:nvSpPr>
          <p:cNvPr id="6" name="CuadroTexto 5"/>
          <p:cNvSpPr txBox="1"/>
          <p:nvPr/>
        </p:nvSpPr>
        <p:spPr>
          <a:xfrm>
            <a:off x="468497" y="2406564"/>
            <a:ext cx="502061" cy="769441"/>
          </a:xfrm>
          <a:prstGeom prst="rect">
            <a:avLst/>
          </a:prstGeom>
          <a:noFill/>
        </p:spPr>
        <p:txBody>
          <a:bodyPr wrap="none" rtlCol="0">
            <a:spAutoFit/>
          </a:bodyPr>
          <a:lstStyle/>
          <a:p>
            <a:r>
              <a:rPr lang="es-ES_tradnl" sz="4400" b="1" dirty="0"/>
              <a:t>2</a:t>
            </a:r>
            <a:r>
              <a:rPr lang="es-ES_tradnl" sz="1050" dirty="0" smtClean="0"/>
              <a:t> </a:t>
            </a:r>
            <a:endParaRPr lang="es-ES_tradnl" sz="1050" dirty="0"/>
          </a:p>
        </p:txBody>
      </p:sp>
      <p:sp>
        <p:nvSpPr>
          <p:cNvPr id="7" name="CuadroTexto 6"/>
          <p:cNvSpPr txBox="1"/>
          <p:nvPr/>
        </p:nvSpPr>
        <p:spPr>
          <a:xfrm>
            <a:off x="483210" y="3269201"/>
            <a:ext cx="513386" cy="769441"/>
          </a:xfrm>
          <a:prstGeom prst="rect">
            <a:avLst/>
          </a:prstGeom>
          <a:noFill/>
        </p:spPr>
        <p:txBody>
          <a:bodyPr wrap="square" rtlCol="0">
            <a:spAutoFit/>
          </a:bodyPr>
          <a:lstStyle/>
          <a:p>
            <a:r>
              <a:rPr lang="es-ES_tradnl" sz="4400" b="1" dirty="0" smtClean="0"/>
              <a:t>3</a:t>
            </a:r>
            <a:r>
              <a:rPr lang="es-ES_tradnl" sz="1050" dirty="0" smtClean="0"/>
              <a:t> </a:t>
            </a:r>
            <a:endParaRPr lang="es-ES_tradnl" sz="1050" dirty="0"/>
          </a:p>
        </p:txBody>
      </p:sp>
      <p:sp>
        <p:nvSpPr>
          <p:cNvPr id="8" name="12 CuadroTexto"/>
          <p:cNvSpPr txBox="1"/>
          <p:nvPr/>
        </p:nvSpPr>
        <p:spPr>
          <a:xfrm>
            <a:off x="1220516" y="2530537"/>
            <a:ext cx="2683935" cy="523220"/>
          </a:xfrm>
          <a:prstGeom prst="rect">
            <a:avLst/>
          </a:prstGeom>
          <a:noFill/>
          <a:effectLst>
            <a:outerShdw blurRad="63500" sx="102000" sy="102000" algn="ctr" rotWithShape="0">
              <a:prstClr val="black">
                <a:alpha val="40000"/>
              </a:prstClr>
            </a:outerShdw>
          </a:effectLst>
        </p:spPr>
        <p:txBody>
          <a:bodyPr wrap="square" rtlCol="0">
            <a:spAutoFit/>
          </a:bodyPr>
          <a:lstStyle/>
          <a:p>
            <a:pPr algn="just"/>
            <a:r>
              <a:rPr lang="es-CO" sz="1400" b="1" dirty="0" smtClean="0"/>
              <a:t>En el primer año se da el </a:t>
            </a:r>
          </a:p>
          <a:p>
            <a:pPr algn="just"/>
            <a:r>
              <a:rPr lang="es-CO" sz="1400" b="1" dirty="0" smtClean="0"/>
              <a:t>Desarrollo</a:t>
            </a:r>
            <a:r>
              <a:rPr lang="en-US" sz="1400" b="1" dirty="0" smtClean="0"/>
              <a:t> de </a:t>
            </a:r>
            <a:r>
              <a:rPr lang="en-US" sz="1400" dirty="0" err="1" smtClean="0"/>
              <a:t>Funciones</a:t>
            </a:r>
            <a:r>
              <a:rPr lang="en-US" sz="1400" dirty="0" smtClean="0"/>
              <a:t> </a:t>
            </a:r>
            <a:r>
              <a:rPr lang="en-US" sz="1400" dirty="0" err="1" smtClean="0"/>
              <a:t>Básicas</a:t>
            </a:r>
            <a:endParaRPr lang="es-CO" sz="1400" dirty="0"/>
          </a:p>
        </p:txBody>
      </p:sp>
      <p:sp>
        <p:nvSpPr>
          <p:cNvPr id="9" name="30 CuadroTexto"/>
          <p:cNvSpPr txBox="1"/>
          <p:nvPr/>
        </p:nvSpPr>
        <p:spPr>
          <a:xfrm>
            <a:off x="1101442" y="3413034"/>
            <a:ext cx="3184088" cy="523220"/>
          </a:xfrm>
          <a:prstGeom prst="rect">
            <a:avLst/>
          </a:prstGeom>
          <a:noFill/>
          <a:effectLst>
            <a:outerShdw blurRad="63500" sx="102000" sy="102000" algn="ctr" rotWithShape="0">
              <a:prstClr val="black">
                <a:alpha val="40000"/>
              </a:prstClr>
            </a:outerShdw>
          </a:effectLst>
        </p:spPr>
        <p:txBody>
          <a:bodyPr wrap="square" rtlCol="0">
            <a:spAutoFit/>
          </a:bodyPr>
          <a:lstStyle/>
          <a:p>
            <a:pPr algn="just"/>
            <a:r>
              <a:rPr lang="en-US" sz="1400" b="1" dirty="0" err="1" smtClean="0"/>
              <a:t>Tasa</a:t>
            </a:r>
            <a:r>
              <a:rPr lang="en-US" sz="1400" b="1" dirty="0" smtClean="0"/>
              <a:t> de </a:t>
            </a:r>
            <a:r>
              <a:rPr lang="en-US" sz="1400" b="1" dirty="0" err="1" smtClean="0"/>
              <a:t>Retorno</a:t>
            </a:r>
            <a:r>
              <a:rPr lang="en-US" sz="1400" b="1" dirty="0" smtClean="0"/>
              <a:t> de la </a:t>
            </a:r>
            <a:r>
              <a:rPr lang="en-US" sz="1400" b="1" dirty="0" err="1" smtClean="0"/>
              <a:t>Inversión</a:t>
            </a:r>
            <a:endParaRPr lang="en-US" sz="1400" b="1" dirty="0" smtClean="0"/>
          </a:p>
          <a:p>
            <a:pPr algn="just"/>
            <a:r>
              <a:rPr lang="en-US" sz="1400" dirty="0" smtClean="0"/>
              <a:t>En </a:t>
            </a:r>
            <a:r>
              <a:rPr lang="en-US" sz="1400" dirty="0"/>
              <a:t>Capital </a:t>
            </a:r>
            <a:r>
              <a:rPr lang="en-US" sz="1400" dirty="0" err="1" smtClean="0"/>
              <a:t>Humano</a:t>
            </a:r>
            <a:endParaRPr lang="es-CO" sz="1400" dirty="0"/>
          </a:p>
        </p:txBody>
      </p:sp>
      <p:grpSp>
        <p:nvGrpSpPr>
          <p:cNvPr id="10" name="9 Grupo"/>
          <p:cNvGrpSpPr/>
          <p:nvPr/>
        </p:nvGrpSpPr>
        <p:grpSpPr>
          <a:xfrm>
            <a:off x="4459575" y="1257238"/>
            <a:ext cx="986451" cy="1136714"/>
            <a:chOff x="603023" y="764704"/>
            <a:chExt cx="2474007" cy="5238486"/>
          </a:xfrm>
        </p:grpSpPr>
        <p:pic>
          <p:nvPicPr>
            <p:cNvPr id="11" name="Picture 4" descr="\\BOGSVR01\datos2\LEDFISH\Clientes\Alta Consejeria\artes\piezas_prst\03_nacimient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418" y="5434568"/>
              <a:ext cx="1975213" cy="5686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BOGSVR01\datos2\LEDFISH\Clientes\Alta Consejeria\artes\piezas_prst\03_neuronas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023" y="764704"/>
              <a:ext cx="2474007" cy="48040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10 Grupo"/>
          <p:cNvGrpSpPr/>
          <p:nvPr/>
        </p:nvGrpSpPr>
        <p:grpSpPr>
          <a:xfrm>
            <a:off x="5783808" y="1251509"/>
            <a:ext cx="982349" cy="1129652"/>
            <a:chOff x="3334997" y="764704"/>
            <a:chExt cx="2474006" cy="5172931"/>
          </a:xfrm>
        </p:grpSpPr>
        <p:pic>
          <p:nvPicPr>
            <p:cNvPr id="14" name="Picture 2" descr="\\BOGSVR01\datos2\LEDFISH\Clientes\Alta Consejeria\artes\piezas_prst\03_6año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0855" y="5500124"/>
              <a:ext cx="2002288" cy="4375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BOGSVR01\datos2\LEDFISH\Clientes\Alta Consejeria\artes\piezas_prst\03_neuronas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4997" y="764704"/>
              <a:ext cx="2474006" cy="48040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11 Grupo"/>
          <p:cNvGrpSpPr/>
          <p:nvPr/>
        </p:nvGrpSpPr>
        <p:grpSpPr>
          <a:xfrm>
            <a:off x="6952559" y="1257238"/>
            <a:ext cx="1036450" cy="1136714"/>
            <a:chOff x="6092713" y="764704"/>
            <a:chExt cx="2474007" cy="5178632"/>
          </a:xfrm>
        </p:grpSpPr>
        <p:pic>
          <p:nvPicPr>
            <p:cNvPr id="17" name="Picture 3" descr="\\BOGSVR01\datos2\LEDFISH\Clientes\Alta Consejeria\artes\piezas_prst\03_14año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5717" y="5494423"/>
              <a:ext cx="2007993" cy="4489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BOGSVR01\datos2\LEDFISH\Clientes\Alta Consejeria\artes\piezas_prst\03_neuronas0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2713" y="764704"/>
              <a:ext cx="2474007" cy="48040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26 Grupo"/>
          <p:cNvGrpSpPr/>
          <p:nvPr/>
        </p:nvGrpSpPr>
        <p:grpSpPr>
          <a:xfrm>
            <a:off x="4395500" y="2705600"/>
            <a:ext cx="1496168" cy="301057"/>
            <a:chOff x="6442507" y="1257305"/>
            <a:chExt cx="1991399" cy="440777"/>
          </a:xfrm>
        </p:grpSpPr>
        <p:pic>
          <p:nvPicPr>
            <p:cNvPr id="20" name="Picture 7" descr="\\Bogsvr01\datos2\LEDFISH\Clientes\Alta Consejeria\artes\Piezas\04-cuadro vision.png"/>
            <p:cNvPicPr>
              <a:picLocks noChangeAspect="1" noChangeArrowheads="1"/>
            </p:cNvPicPr>
            <p:nvPr/>
          </p:nvPicPr>
          <p:blipFill>
            <a:blip r:embed="rId8" cstate="print"/>
            <a:srcRect/>
            <a:stretch>
              <a:fillRect/>
            </a:stretch>
          </p:blipFill>
          <p:spPr bwMode="auto">
            <a:xfrm>
              <a:off x="6442507" y="1257305"/>
              <a:ext cx="1991399" cy="433390"/>
            </a:xfrm>
            <a:prstGeom prst="rect">
              <a:avLst/>
            </a:prstGeom>
            <a:noFill/>
          </p:spPr>
        </p:pic>
        <p:sp>
          <p:nvSpPr>
            <p:cNvPr id="21" name="13 CuadroTexto"/>
            <p:cNvSpPr txBox="1"/>
            <p:nvPr/>
          </p:nvSpPr>
          <p:spPr>
            <a:xfrm>
              <a:off x="6599014" y="1315060"/>
              <a:ext cx="1543017" cy="383022"/>
            </a:xfrm>
            <a:prstGeom prst="rect">
              <a:avLst/>
            </a:prstGeom>
            <a:noFill/>
          </p:spPr>
          <p:txBody>
            <a:bodyPr wrap="none" rtlCol="0">
              <a:spAutoFit/>
            </a:bodyPr>
            <a:lstStyle/>
            <a:p>
              <a:r>
                <a:rPr lang="es-CO" sz="1100" dirty="0" smtClean="0">
                  <a:solidFill>
                    <a:schemeClr val="bg1"/>
                  </a:solidFill>
                </a:rPr>
                <a:t>Visión y Audición</a:t>
              </a:r>
              <a:endParaRPr lang="es-CO" sz="1100" dirty="0">
                <a:solidFill>
                  <a:schemeClr val="bg1"/>
                </a:solidFill>
              </a:endParaRPr>
            </a:p>
          </p:txBody>
        </p:sp>
      </p:grpSp>
      <p:grpSp>
        <p:nvGrpSpPr>
          <p:cNvPr id="22" name="27 Grupo"/>
          <p:cNvGrpSpPr/>
          <p:nvPr/>
        </p:nvGrpSpPr>
        <p:grpSpPr>
          <a:xfrm>
            <a:off x="6043751" y="2705601"/>
            <a:ext cx="1496168" cy="296012"/>
            <a:chOff x="6527791" y="1826562"/>
            <a:chExt cx="1991399" cy="433390"/>
          </a:xfrm>
        </p:grpSpPr>
        <p:pic>
          <p:nvPicPr>
            <p:cNvPr id="23" name="Picture 6" descr="\\Bogsvr01\datos2\LEDFISH\Clientes\Alta Consejeria\artes\Piezas\04-cuadro lenguaje.png"/>
            <p:cNvPicPr>
              <a:picLocks noChangeAspect="1" noChangeArrowheads="1"/>
            </p:cNvPicPr>
            <p:nvPr/>
          </p:nvPicPr>
          <p:blipFill>
            <a:blip r:embed="rId9" cstate="print"/>
            <a:srcRect/>
            <a:stretch>
              <a:fillRect/>
            </a:stretch>
          </p:blipFill>
          <p:spPr bwMode="auto">
            <a:xfrm>
              <a:off x="6527791" y="1826562"/>
              <a:ext cx="1991399" cy="433390"/>
            </a:xfrm>
            <a:prstGeom prst="rect">
              <a:avLst/>
            </a:prstGeom>
            <a:noFill/>
          </p:spPr>
        </p:pic>
        <p:sp>
          <p:nvSpPr>
            <p:cNvPr id="24" name="17 CuadroTexto"/>
            <p:cNvSpPr txBox="1"/>
            <p:nvPr/>
          </p:nvSpPr>
          <p:spPr>
            <a:xfrm>
              <a:off x="6599014" y="1856399"/>
              <a:ext cx="930675" cy="383022"/>
            </a:xfrm>
            <a:prstGeom prst="rect">
              <a:avLst/>
            </a:prstGeom>
            <a:noFill/>
          </p:spPr>
          <p:txBody>
            <a:bodyPr wrap="none" rtlCol="0">
              <a:spAutoFit/>
            </a:bodyPr>
            <a:lstStyle/>
            <a:p>
              <a:r>
                <a:rPr lang="es-CO" sz="1100" dirty="0" smtClean="0">
                  <a:solidFill>
                    <a:schemeClr val="bg1"/>
                  </a:solidFill>
                </a:rPr>
                <a:t>Lenguaje</a:t>
              </a:r>
              <a:endParaRPr lang="es-CO" sz="1100" dirty="0">
                <a:solidFill>
                  <a:schemeClr val="bg1"/>
                </a:solidFill>
              </a:endParaRPr>
            </a:p>
          </p:txBody>
        </p:sp>
      </p:grpSp>
      <p:grpSp>
        <p:nvGrpSpPr>
          <p:cNvPr id="25" name="28 Grupo"/>
          <p:cNvGrpSpPr/>
          <p:nvPr/>
        </p:nvGrpSpPr>
        <p:grpSpPr>
          <a:xfrm>
            <a:off x="7593430" y="2698311"/>
            <a:ext cx="1496168" cy="477054"/>
            <a:chOff x="6527791" y="2372030"/>
            <a:chExt cx="1991399" cy="698455"/>
          </a:xfrm>
        </p:grpSpPr>
        <p:pic>
          <p:nvPicPr>
            <p:cNvPr id="26" name="Picture 4" descr="\\Bogsvr01\datos2\LEDFISH\Clientes\Alta Consejeria\artes\Piezas\04-cuadro funciones.png"/>
            <p:cNvPicPr>
              <a:picLocks noChangeAspect="1" noChangeArrowheads="1"/>
            </p:cNvPicPr>
            <p:nvPr/>
          </p:nvPicPr>
          <p:blipFill>
            <a:blip r:embed="rId10" cstate="print"/>
            <a:srcRect/>
            <a:stretch>
              <a:fillRect/>
            </a:stretch>
          </p:blipFill>
          <p:spPr bwMode="auto">
            <a:xfrm>
              <a:off x="6527791" y="2383605"/>
              <a:ext cx="1991399" cy="433390"/>
            </a:xfrm>
            <a:prstGeom prst="rect">
              <a:avLst/>
            </a:prstGeom>
            <a:noFill/>
          </p:spPr>
        </p:pic>
        <p:sp>
          <p:nvSpPr>
            <p:cNvPr id="27" name="18 CuadroTexto"/>
            <p:cNvSpPr txBox="1"/>
            <p:nvPr/>
          </p:nvSpPr>
          <p:spPr>
            <a:xfrm>
              <a:off x="6599014" y="2372030"/>
              <a:ext cx="1833186" cy="698455"/>
            </a:xfrm>
            <a:prstGeom prst="rect">
              <a:avLst/>
            </a:prstGeom>
            <a:noFill/>
          </p:spPr>
          <p:txBody>
            <a:bodyPr wrap="none" rtlCol="0">
              <a:spAutoFit/>
            </a:bodyPr>
            <a:lstStyle/>
            <a:p>
              <a:pPr>
                <a:lnSpc>
                  <a:spcPts val="1500"/>
                </a:lnSpc>
              </a:pPr>
              <a:r>
                <a:rPr lang="es-CO" sz="1100" dirty="0" smtClean="0">
                  <a:solidFill>
                    <a:schemeClr val="bg1"/>
                  </a:solidFill>
                </a:rPr>
                <a:t>Funciones Cognitivas</a:t>
              </a:r>
            </a:p>
            <a:p>
              <a:pPr>
                <a:lnSpc>
                  <a:spcPts val="1500"/>
                </a:lnSpc>
              </a:pPr>
              <a:r>
                <a:rPr lang="es-CO" sz="1100" dirty="0" smtClean="0">
                  <a:solidFill>
                    <a:schemeClr val="bg1"/>
                  </a:solidFill>
                </a:rPr>
                <a:t>y Superiores</a:t>
              </a:r>
              <a:endParaRPr lang="es-CO" sz="1100" dirty="0">
                <a:solidFill>
                  <a:schemeClr val="bg1"/>
                </a:solidFill>
              </a:endParaRPr>
            </a:p>
          </p:txBody>
        </p:sp>
      </p:grpSp>
      <p:sp>
        <p:nvSpPr>
          <p:cNvPr id="28" name="4 Rectángulo"/>
          <p:cNvSpPr/>
          <p:nvPr/>
        </p:nvSpPr>
        <p:spPr>
          <a:xfrm>
            <a:off x="4492162" y="3406184"/>
            <a:ext cx="3496847" cy="738664"/>
          </a:xfrm>
          <a:prstGeom prst="rect">
            <a:avLst/>
          </a:prstGeom>
        </p:spPr>
        <p:txBody>
          <a:bodyPr wrap="square">
            <a:spAutoFit/>
          </a:bodyPr>
          <a:lstStyle/>
          <a:p>
            <a:pPr algn="just"/>
            <a:r>
              <a:rPr lang="es-CO" sz="1400" b="1" dirty="0" smtClean="0"/>
              <a:t>Por cada d</a:t>
            </a:r>
            <a:r>
              <a:rPr lang="es-ES_tradnl" sz="1400" b="1" dirty="0" err="1" smtClean="0"/>
              <a:t>ólar</a:t>
            </a:r>
            <a:r>
              <a:rPr lang="es-ES_tradnl" sz="1400" b="1" dirty="0" smtClean="0"/>
              <a:t> </a:t>
            </a:r>
            <a:r>
              <a:rPr lang="es-CO" sz="1400" b="1" dirty="0" smtClean="0"/>
              <a:t>invertido </a:t>
            </a:r>
            <a:r>
              <a:rPr lang="es-CO" sz="1400" b="1" dirty="0"/>
              <a:t>en </a:t>
            </a:r>
            <a:r>
              <a:rPr lang="es-CO" sz="1400" b="1" dirty="0" smtClean="0"/>
              <a:t>educación inicial o preescolar, </a:t>
            </a:r>
            <a:r>
              <a:rPr lang="es-CO" sz="1400" b="1" dirty="0"/>
              <a:t>hay un retorno de </a:t>
            </a:r>
            <a:r>
              <a:rPr lang="es-CO" sz="1400" b="1" dirty="0" smtClean="0"/>
              <a:t>8 dólares</a:t>
            </a:r>
            <a:r>
              <a:rPr lang="es-CO" sz="1400" dirty="0" smtClean="0"/>
              <a:t>. James </a:t>
            </a:r>
            <a:r>
              <a:rPr lang="es-CO" sz="1400" dirty="0" err="1" smtClean="0"/>
              <a:t>Heckman</a:t>
            </a:r>
            <a:r>
              <a:rPr lang="es-CO" sz="1400" dirty="0" smtClean="0"/>
              <a:t> – Nobel de economía 2000</a:t>
            </a:r>
            <a:endParaRPr lang="es-CO" sz="1400" b="1" dirty="0"/>
          </a:p>
        </p:txBody>
      </p:sp>
      <p:sp>
        <p:nvSpPr>
          <p:cNvPr id="29" name="CuadroTexto 28"/>
          <p:cNvSpPr txBox="1"/>
          <p:nvPr/>
        </p:nvSpPr>
        <p:spPr>
          <a:xfrm>
            <a:off x="457172" y="4967681"/>
            <a:ext cx="513386" cy="769441"/>
          </a:xfrm>
          <a:prstGeom prst="rect">
            <a:avLst/>
          </a:prstGeom>
          <a:noFill/>
        </p:spPr>
        <p:txBody>
          <a:bodyPr wrap="square" rtlCol="0">
            <a:spAutoFit/>
          </a:bodyPr>
          <a:lstStyle/>
          <a:p>
            <a:r>
              <a:rPr lang="es-ES_tradnl" sz="4400" b="1" dirty="0"/>
              <a:t>5</a:t>
            </a:r>
            <a:r>
              <a:rPr lang="es-ES_tradnl" sz="1050" dirty="0" smtClean="0"/>
              <a:t> </a:t>
            </a:r>
            <a:endParaRPr lang="es-ES_tradnl" sz="1050" dirty="0"/>
          </a:p>
        </p:txBody>
      </p:sp>
      <p:sp>
        <p:nvSpPr>
          <p:cNvPr id="30" name="30 CuadroTexto"/>
          <p:cNvSpPr txBox="1"/>
          <p:nvPr/>
        </p:nvSpPr>
        <p:spPr>
          <a:xfrm>
            <a:off x="1151399" y="5138608"/>
            <a:ext cx="3184088" cy="523220"/>
          </a:xfrm>
          <a:prstGeom prst="rect">
            <a:avLst/>
          </a:prstGeom>
          <a:noFill/>
          <a:effectLst>
            <a:outerShdw blurRad="63500" sx="102000" sy="102000" algn="ctr" rotWithShape="0">
              <a:prstClr val="black">
                <a:alpha val="40000"/>
              </a:prstClr>
            </a:outerShdw>
          </a:effectLst>
        </p:spPr>
        <p:txBody>
          <a:bodyPr wrap="square" rtlCol="0">
            <a:spAutoFit/>
          </a:bodyPr>
          <a:lstStyle/>
          <a:p>
            <a:pPr algn="just"/>
            <a:r>
              <a:rPr lang="en-US" sz="1400" b="1" dirty="0" err="1" smtClean="0"/>
              <a:t>Garantizar</a:t>
            </a:r>
            <a:r>
              <a:rPr lang="en-US" sz="1400" b="1" dirty="0" smtClean="0"/>
              <a:t> los </a:t>
            </a:r>
            <a:r>
              <a:rPr lang="en-US" sz="1400" b="1" dirty="0" err="1" smtClean="0"/>
              <a:t>derechos</a:t>
            </a:r>
            <a:r>
              <a:rPr lang="en-US" sz="1400" b="1" dirty="0" smtClean="0"/>
              <a:t> </a:t>
            </a:r>
            <a:r>
              <a:rPr lang="en-US" sz="1400" dirty="0" smtClean="0"/>
              <a:t>de los </a:t>
            </a:r>
            <a:r>
              <a:rPr lang="en-US" sz="1400" dirty="0" err="1" smtClean="0"/>
              <a:t>niños</a:t>
            </a:r>
            <a:r>
              <a:rPr lang="en-US" sz="1400" dirty="0" smtClean="0"/>
              <a:t> y </a:t>
            </a:r>
            <a:r>
              <a:rPr lang="en-US" sz="1400" dirty="0" err="1" smtClean="0"/>
              <a:t>niñas</a:t>
            </a:r>
            <a:r>
              <a:rPr lang="en-US" sz="1400" dirty="0" smtClean="0"/>
              <a:t> de la </a:t>
            </a:r>
            <a:r>
              <a:rPr lang="en-US" sz="1400" dirty="0" err="1" smtClean="0"/>
              <a:t>primera</a:t>
            </a:r>
            <a:r>
              <a:rPr lang="en-US" sz="1400" dirty="0" smtClean="0"/>
              <a:t> </a:t>
            </a:r>
            <a:r>
              <a:rPr lang="en-US" sz="1400" dirty="0" err="1" smtClean="0"/>
              <a:t>infancia</a:t>
            </a:r>
            <a:endParaRPr lang="es-CO" sz="1400" dirty="0"/>
          </a:p>
        </p:txBody>
      </p:sp>
      <p:sp>
        <p:nvSpPr>
          <p:cNvPr id="31" name="CuadroTexto 30"/>
          <p:cNvSpPr txBox="1"/>
          <p:nvPr/>
        </p:nvSpPr>
        <p:spPr>
          <a:xfrm>
            <a:off x="471903" y="4141918"/>
            <a:ext cx="513386" cy="769441"/>
          </a:xfrm>
          <a:prstGeom prst="rect">
            <a:avLst/>
          </a:prstGeom>
          <a:noFill/>
        </p:spPr>
        <p:txBody>
          <a:bodyPr wrap="square" rtlCol="0">
            <a:spAutoFit/>
          </a:bodyPr>
          <a:lstStyle/>
          <a:p>
            <a:r>
              <a:rPr lang="es-ES_tradnl" sz="4400" b="1" dirty="0"/>
              <a:t>4</a:t>
            </a:r>
            <a:r>
              <a:rPr lang="es-ES_tradnl" sz="1050" dirty="0" smtClean="0"/>
              <a:t> </a:t>
            </a:r>
            <a:endParaRPr lang="es-ES_tradnl" sz="1050" dirty="0"/>
          </a:p>
        </p:txBody>
      </p:sp>
      <p:sp>
        <p:nvSpPr>
          <p:cNvPr id="32" name="30 CuadroTexto"/>
          <p:cNvSpPr txBox="1"/>
          <p:nvPr/>
        </p:nvSpPr>
        <p:spPr>
          <a:xfrm>
            <a:off x="1151400" y="4338376"/>
            <a:ext cx="3184088" cy="523220"/>
          </a:xfrm>
          <a:prstGeom prst="rect">
            <a:avLst/>
          </a:prstGeom>
          <a:noFill/>
          <a:effectLst>
            <a:outerShdw blurRad="63500" sx="102000" sy="102000" algn="ctr" rotWithShape="0">
              <a:prstClr val="black">
                <a:alpha val="40000"/>
              </a:prstClr>
            </a:outerShdw>
          </a:effectLst>
        </p:spPr>
        <p:txBody>
          <a:bodyPr wrap="square" rtlCol="0">
            <a:spAutoFit/>
          </a:bodyPr>
          <a:lstStyle/>
          <a:p>
            <a:pPr algn="just"/>
            <a:r>
              <a:rPr lang="en-US" sz="1400" b="1" dirty="0" err="1" smtClean="0"/>
              <a:t>Estrategia</a:t>
            </a:r>
            <a:r>
              <a:rPr lang="en-US" sz="1400" b="1" dirty="0" smtClean="0"/>
              <a:t> de </a:t>
            </a:r>
            <a:r>
              <a:rPr lang="en-US" sz="1400" b="1" dirty="0" err="1"/>
              <a:t>r</a:t>
            </a:r>
            <a:r>
              <a:rPr lang="en-US" sz="1400" b="1" dirty="0" err="1" smtClean="0"/>
              <a:t>educci</a:t>
            </a:r>
            <a:r>
              <a:rPr lang="es-ES_tradnl" sz="1400" b="1" dirty="0" err="1" smtClean="0"/>
              <a:t>ón</a:t>
            </a:r>
            <a:r>
              <a:rPr lang="es-ES_tradnl" sz="1400" b="1" dirty="0" smtClean="0"/>
              <a:t> de la pobreza y la inequidad.</a:t>
            </a:r>
            <a:endParaRPr lang="es-CO" sz="1400" dirty="0"/>
          </a:p>
        </p:txBody>
      </p:sp>
      <p:pic>
        <p:nvPicPr>
          <p:cNvPr id="33" name="Imagen 32"/>
          <p:cNvPicPr>
            <a:picLocks noChangeAspect="1"/>
          </p:cNvPicPr>
          <p:nvPr/>
        </p:nvPicPr>
        <p:blipFill>
          <a:blip r:embed="rId11"/>
          <a:stretch>
            <a:fillRect/>
          </a:stretch>
        </p:blipFill>
        <p:spPr>
          <a:xfrm>
            <a:off x="4851400" y="4149515"/>
            <a:ext cx="3203351" cy="2077012"/>
          </a:xfrm>
          <a:prstGeom prst="rect">
            <a:avLst/>
          </a:prstGeom>
        </p:spPr>
      </p:pic>
    </p:spTree>
    <p:extLst>
      <p:ext uri="{BB962C8B-B14F-4D97-AF65-F5344CB8AC3E}">
        <p14:creationId xmlns:p14="http://schemas.microsoft.com/office/powerpoint/2010/main" val="274251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6" presetClass="emph" presetSubtype="0" fill="hold" grpId="1" nodeType="clickEffect">
                                  <p:stCondLst>
                                    <p:cond delay="0"/>
                                  </p:stCondLst>
                                  <p:childTnLst>
                                    <p:animScale>
                                      <p:cBhvr>
                                        <p:cTn id="70" dur="2000" fill="hold"/>
                                        <p:tgtEl>
                                          <p:spTgt spid="29"/>
                                        </p:tgtEl>
                                      </p:cBhvr>
                                      <p:by x="150000" y="150000"/>
                                    </p:animScale>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6" presetClass="emph" presetSubtype="0" fill="hold" grpId="1" nodeType="clickEffect">
                                  <p:stCondLst>
                                    <p:cond delay="0"/>
                                  </p:stCondLst>
                                  <p:childTnLst>
                                    <p:animScale>
                                      <p:cBhvr>
                                        <p:cTn id="78" dur="2000" fill="hold"/>
                                        <p:tgtEl>
                                          <p:spTgt spid="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28" grpId="0"/>
      <p:bldP spid="29" grpId="0"/>
      <p:bldP spid="29" grpId="1"/>
      <p:bldP spid="30" grpId="0"/>
      <p:bldP spid="30" grpId="1"/>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6"/>
          <p:cNvSpPr>
            <a:spLocks noChangeArrowheads="1"/>
          </p:cNvSpPr>
          <p:nvPr/>
        </p:nvSpPr>
        <p:spPr bwMode="auto">
          <a:xfrm>
            <a:off x="4851400" y="1466850"/>
            <a:ext cx="9144000" cy="0"/>
          </a:xfrm>
          <a:prstGeom prst="rect">
            <a:avLst/>
          </a:prstGeom>
          <a:noFill/>
          <a:ln w="9525">
            <a:noFill/>
            <a:miter lim="800000"/>
            <a:headEnd/>
            <a:tailEnd/>
          </a:ln>
          <a:effectLst/>
        </p:spPr>
        <p:txBody>
          <a:bodyPr wrap="none" anchor="ctr">
            <a:spAutoFit/>
          </a:bodyPr>
          <a:lstStyle/>
          <a:p>
            <a:pPr defTabSz="457200" eaLnBrk="0" fontAlgn="base" hangingPunct="0">
              <a:spcBef>
                <a:spcPct val="0"/>
              </a:spcBef>
              <a:spcAft>
                <a:spcPct val="0"/>
              </a:spcAft>
            </a:pPr>
            <a:endParaRPr lang="es-ES" altLang="es-ES">
              <a:solidFill>
                <a:prstClr val="black"/>
              </a:solidFill>
              <a:ea typeface="MS PGothic" charset="0"/>
            </a:endParaRPr>
          </a:p>
        </p:txBody>
      </p:sp>
      <p:sp>
        <p:nvSpPr>
          <p:cNvPr id="4" name="Título 1"/>
          <p:cNvSpPr txBox="1">
            <a:spLocks/>
          </p:cNvSpPr>
          <p:nvPr/>
        </p:nvSpPr>
        <p:spPr>
          <a:xfrm>
            <a:off x="667265" y="1466850"/>
            <a:ext cx="3976743" cy="4413654"/>
          </a:xfrm>
          <a:prstGeom prst="rect">
            <a:avLst/>
          </a:prstGeom>
        </p:spPr>
        <p:txBody>
          <a:bodyPr vert="horz" lIns="68580" tIns="34290" rIns="68580" bIns="34290" rtlCol="0" anchor="t">
            <a:noAutofit/>
          </a:bodyPr>
          <a:lstStyle>
            <a:lvl1pPr algn="l" defTabSz="914400" rtl="0" eaLnBrk="1" latinLnBrk="0" hangingPunct="1">
              <a:lnSpc>
                <a:spcPct val="100000"/>
              </a:lnSpc>
              <a:spcBef>
                <a:spcPct val="0"/>
              </a:spcBef>
              <a:buNone/>
              <a:defRPr sz="3600" b="1" kern="1200" spc="-150">
                <a:solidFill>
                  <a:srgbClr val="A4091F"/>
                </a:solidFill>
                <a:latin typeface="+mj-lt"/>
                <a:ea typeface="+mj-ea"/>
                <a:cs typeface="+mj-cs"/>
              </a:defRPr>
            </a:lvl1pPr>
          </a:lstStyle>
          <a:p>
            <a:pPr algn="just" fontAlgn="ctr"/>
            <a:r>
              <a:rPr lang="es-CO" sz="1800" b="0" spc="0" dirty="0">
                <a:solidFill>
                  <a:schemeClr val="tx1"/>
                </a:solidFill>
                <a:latin typeface="Century Gothic" pitchFamily="34" charset="0"/>
              </a:rPr>
              <a:t>(…) Establecer la Política de Estado para el Desarrollo Integral de la Primera Infancia de Cero a Siempre, la cual sienta las </a:t>
            </a:r>
            <a:r>
              <a:rPr lang="es-CO" sz="1800" spc="0" dirty="0">
                <a:solidFill>
                  <a:schemeClr val="tx1"/>
                </a:solidFill>
                <a:latin typeface="Century Gothic" pitchFamily="34" charset="0"/>
              </a:rPr>
              <a:t>bases conceptuales, técnicas y de gestión</a:t>
            </a:r>
            <a:r>
              <a:rPr lang="es-CO" sz="1800" b="0" spc="0" dirty="0">
                <a:solidFill>
                  <a:schemeClr val="tx1"/>
                </a:solidFill>
                <a:latin typeface="Century Gothic" pitchFamily="34" charset="0"/>
              </a:rPr>
              <a:t> para </a:t>
            </a:r>
            <a:r>
              <a:rPr lang="es-CO" sz="1800" spc="0" dirty="0">
                <a:solidFill>
                  <a:schemeClr val="tx1"/>
                </a:solidFill>
                <a:latin typeface="Century Gothic" pitchFamily="34" charset="0"/>
              </a:rPr>
              <a:t>garantizar</a:t>
            </a:r>
            <a:r>
              <a:rPr lang="es-CO" sz="1800" b="0" spc="0" dirty="0">
                <a:solidFill>
                  <a:schemeClr val="tx1"/>
                </a:solidFill>
                <a:latin typeface="Century Gothic" pitchFamily="34" charset="0"/>
              </a:rPr>
              <a:t> </a:t>
            </a:r>
            <a:r>
              <a:rPr lang="es-CO" sz="1800" spc="0" dirty="0">
                <a:solidFill>
                  <a:schemeClr val="tx1"/>
                </a:solidFill>
                <a:latin typeface="Century Gothic" pitchFamily="34" charset="0"/>
              </a:rPr>
              <a:t>el desarrollo integral</a:t>
            </a:r>
            <a:r>
              <a:rPr lang="es-CO" sz="1800" b="0" spc="0" dirty="0">
                <a:solidFill>
                  <a:schemeClr val="tx1"/>
                </a:solidFill>
                <a:latin typeface="Century Gothic" pitchFamily="34" charset="0"/>
              </a:rPr>
              <a:t>, en el marco de la Doctrina de la </a:t>
            </a:r>
            <a:r>
              <a:rPr lang="es-CO" sz="1800" spc="0" dirty="0">
                <a:solidFill>
                  <a:schemeClr val="tx1"/>
                </a:solidFill>
                <a:latin typeface="Century Gothic" pitchFamily="34" charset="0"/>
              </a:rPr>
              <a:t>Protección Integral</a:t>
            </a:r>
            <a:r>
              <a:rPr lang="es-CO" sz="1800" b="0" spc="0" dirty="0">
                <a:solidFill>
                  <a:schemeClr val="tx1"/>
                </a:solidFill>
                <a:latin typeface="Century Gothic" pitchFamily="34" charset="0"/>
              </a:rPr>
              <a:t>.</a:t>
            </a:r>
          </a:p>
          <a:p>
            <a:pPr algn="just" fontAlgn="ctr"/>
            <a:endParaRPr lang="es-CO" sz="1800" b="0" spc="0" dirty="0">
              <a:solidFill>
                <a:schemeClr val="tx1"/>
              </a:solidFill>
              <a:latin typeface="Century Gothic" pitchFamily="34" charset="0"/>
            </a:endParaRPr>
          </a:p>
          <a:p>
            <a:pPr algn="just" fontAlgn="ctr"/>
            <a:r>
              <a:rPr lang="es-CO" sz="1800" b="0" spc="0" dirty="0">
                <a:solidFill>
                  <a:schemeClr val="tx1"/>
                </a:solidFill>
                <a:latin typeface="Century Gothic" pitchFamily="34" charset="0"/>
              </a:rPr>
              <a:t>Con ello busca </a:t>
            </a:r>
            <a:r>
              <a:rPr lang="es-CO" sz="1800" spc="0" dirty="0">
                <a:solidFill>
                  <a:schemeClr val="tx1"/>
                </a:solidFill>
                <a:latin typeface="Century Gothic" pitchFamily="34" charset="0"/>
              </a:rPr>
              <a:t>fortalecer el marco institucional </a:t>
            </a:r>
            <a:r>
              <a:rPr lang="es-CO" sz="1800" b="0" spc="0" dirty="0">
                <a:solidFill>
                  <a:schemeClr val="tx1"/>
                </a:solidFill>
                <a:latin typeface="Century Gothic" pitchFamily="34" charset="0"/>
              </a:rPr>
              <a:t>para el </a:t>
            </a:r>
            <a:r>
              <a:rPr lang="es-CO" sz="1800" spc="0" dirty="0">
                <a:solidFill>
                  <a:schemeClr val="tx1"/>
                </a:solidFill>
                <a:latin typeface="Century Gothic" pitchFamily="34" charset="0"/>
              </a:rPr>
              <a:t>reconocimiento, la protección y la garantía de los derechos de las mujeres gestantes y de los niños y las niñas </a:t>
            </a:r>
            <a:r>
              <a:rPr lang="es-CO" sz="1800" b="0" spc="0" dirty="0">
                <a:solidFill>
                  <a:schemeClr val="tx1"/>
                </a:solidFill>
                <a:latin typeface="Century Gothic" pitchFamily="34" charset="0"/>
              </a:rPr>
              <a:t>de cero a seis años de edad, así como la materialización del Estado Social de Derecho.</a:t>
            </a:r>
          </a:p>
        </p:txBody>
      </p:sp>
      <p:sp>
        <p:nvSpPr>
          <p:cNvPr id="5" name="Título 1"/>
          <p:cNvSpPr txBox="1">
            <a:spLocks/>
          </p:cNvSpPr>
          <p:nvPr/>
        </p:nvSpPr>
        <p:spPr>
          <a:xfrm>
            <a:off x="93015" y="0"/>
            <a:ext cx="5531178" cy="1101198"/>
          </a:xfrm>
          <a:prstGeom prst="rect">
            <a:avLst/>
          </a:prstGeom>
          <a:ln w="12700">
            <a:solidFill>
              <a:schemeClr val="bg1"/>
            </a:solidFill>
            <a:prstDash val="sysDot"/>
          </a:ln>
        </p:spPr>
        <p:txBody>
          <a:bodyPr vert="horz" lIns="68580" tIns="34290" rIns="68580" bIns="34290" rtlCol="0" anchor="t">
            <a:noAutofit/>
          </a:bodyPr>
          <a:lstStyle>
            <a:lvl1pPr algn="l" defTabSz="914400" rtl="0" eaLnBrk="1" latinLnBrk="0" hangingPunct="1">
              <a:lnSpc>
                <a:spcPct val="100000"/>
              </a:lnSpc>
              <a:spcBef>
                <a:spcPct val="0"/>
              </a:spcBef>
              <a:buNone/>
              <a:defRPr sz="3600" b="1" kern="1200" spc="-150">
                <a:solidFill>
                  <a:srgbClr val="A4091F"/>
                </a:solidFill>
                <a:latin typeface="+mj-lt"/>
                <a:ea typeface="+mj-ea"/>
                <a:cs typeface="+mj-cs"/>
              </a:defRPr>
            </a:lvl1pPr>
          </a:lstStyle>
          <a:p>
            <a:pPr algn="ctr"/>
            <a:endParaRPr lang="es-CO" sz="1800" spc="0" dirty="0" smtClean="0">
              <a:solidFill>
                <a:schemeClr val="bg1"/>
              </a:solidFill>
              <a:latin typeface="Century Gothic" pitchFamily="34" charset="0"/>
            </a:endParaRPr>
          </a:p>
          <a:p>
            <a:pPr algn="ctr"/>
            <a:r>
              <a:rPr lang="es-CO" sz="2000" spc="0" dirty="0" smtClean="0">
                <a:solidFill>
                  <a:schemeClr val="bg1"/>
                </a:solidFill>
                <a:latin typeface="Century Gothic" pitchFamily="34" charset="0"/>
              </a:rPr>
              <a:t>Objeto </a:t>
            </a:r>
            <a:r>
              <a:rPr lang="es-CO" sz="2000" spc="0" dirty="0">
                <a:solidFill>
                  <a:schemeClr val="bg1"/>
                </a:solidFill>
                <a:latin typeface="Century Gothic" pitchFamily="34" charset="0"/>
              </a:rPr>
              <a:t>de la </a:t>
            </a:r>
            <a:r>
              <a:rPr lang="es-CO" sz="2000" spc="0" dirty="0" smtClean="0">
                <a:solidFill>
                  <a:schemeClr val="bg1"/>
                </a:solidFill>
                <a:latin typeface="Century Gothic" pitchFamily="34" charset="0"/>
              </a:rPr>
              <a:t>ley de Primera Infancia</a:t>
            </a:r>
          </a:p>
          <a:p>
            <a:pPr algn="ctr"/>
            <a:r>
              <a:rPr lang="es-CO" sz="2000" spc="0" dirty="0" smtClean="0">
                <a:solidFill>
                  <a:schemeClr val="bg1"/>
                </a:solidFill>
                <a:latin typeface="Century Gothic" pitchFamily="34" charset="0"/>
              </a:rPr>
              <a:t>Ley 1804 de 2016</a:t>
            </a:r>
          </a:p>
          <a:p>
            <a:pPr algn="ctr"/>
            <a:endParaRPr lang="es-CO" sz="1800" spc="0" dirty="0" smtClean="0">
              <a:solidFill>
                <a:schemeClr val="bg1"/>
              </a:solidFill>
              <a:latin typeface="Century Gothic" pitchFamily="34" charset="0"/>
            </a:endParaRPr>
          </a:p>
          <a:p>
            <a:pPr algn="ctr"/>
            <a:endParaRPr lang="es-CO" sz="1800" spc="0" dirty="0" smtClean="0">
              <a:solidFill>
                <a:schemeClr val="bg1"/>
              </a:solidFill>
              <a:latin typeface="Century Gothic" pitchFamily="34" charset="0"/>
            </a:endParaRPr>
          </a:p>
          <a:p>
            <a:pPr algn="ctr"/>
            <a:r>
              <a:rPr lang="es-CO" sz="1800" spc="0" dirty="0" smtClean="0">
                <a:solidFill>
                  <a:schemeClr val="bg1"/>
                </a:solidFill>
                <a:latin typeface="Century Gothic" pitchFamily="34" charset="0"/>
              </a:rPr>
              <a:t> </a:t>
            </a:r>
            <a:endParaRPr lang="es-CO" sz="1800" spc="0" dirty="0">
              <a:solidFill>
                <a:schemeClr val="bg1"/>
              </a:solidFill>
              <a:latin typeface="Century Gothic" pitchFamily="34" charset="0"/>
            </a:endParaRPr>
          </a:p>
        </p:txBody>
      </p:sp>
      <p:pic>
        <p:nvPicPr>
          <p:cNvPr id="6" name="Imagen 5"/>
          <p:cNvPicPr>
            <a:picLocks noChangeAspect="1"/>
          </p:cNvPicPr>
          <p:nvPr/>
        </p:nvPicPr>
        <p:blipFill>
          <a:blip r:embed="rId2"/>
          <a:stretch>
            <a:fillRect/>
          </a:stretch>
        </p:blipFill>
        <p:spPr>
          <a:xfrm>
            <a:off x="4644008" y="2060848"/>
            <a:ext cx="3960862" cy="2568172"/>
          </a:xfrm>
          <a:prstGeom prst="rect">
            <a:avLst/>
          </a:prstGeom>
        </p:spPr>
      </p:pic>
    </p:spTree>
    <p:extLst>
      <p:ext uri="{BB962C8B-B14F-4D97-AF65-F5344CB8AC3E}">
        <p14:creationId xmlns:p14="http://schemas.microsoft.com/office/powerpoint/2010/main" val="1253525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 Imagen"/>
          <p:cNvPicPr>
            <a:picLocks noChangeAspect="1"/>
          </p:cNvPicPr>
          <p:nvPr/>
        </p:nvPicPr>
        <p:blipFill rotWithShape="1">
          <a:blip r:embed="rId3" cstate="print">
            <a:extLst>
              <a:ext uri="{28A0092B-C50C-407E-A947-70E740481C1C}">
                <a14:useLocalDpi xmlns:a14="http://schemas.microsoft.com/office/drawing/2010/main" val="0"/>
              </a:ext>
            </a:extLst>
          </a:blip>
          <a:srcRect l="4871" t="6512" r="6698" b="9587"/>
          <a:stretch/>
        </p:blipFill>
        <p:spPr>
          <a:xfrm>
            <a:off x="3391026" y="1101099"/>
            <a:ext cx="2244184" cy="599709"/>
          </a:xfrm>
          <a:prstGeom prst="rect">
            <a:avLst/>
          </a:prstGeom>
        </p:spPr>
      </p:pic>
      <p:sp>
        <p:nvSpPr>
          <p:cNvPr id="6" name="31 Rectángulo"/>
          <p:cNvSpPr/>
          <p:nvPr/>
        </p:nvSpPr>
        <p:spPr>
          <a:xfrm>
            <a:off x="3371211" y="942836"/>
            <a:ext cx="2244184" cy="253916"/>
          </a:xfrm>
          <a:prstGeom prst="rect">
            <a:avLst/>
          </a:prstGeom>
        </p:spPr>
        <p:txBody>
          <a:bodyPr wrap="square">
            <a:spAutoFit/>
          </a:bodyPr>
          <a:lstStyle/>
          <a:p>
            <a:pPr algn="ctr"/>
            <a:r>
              <a:rPr lang="es-CO" sz="1050" b="1" dirty="0">
                <a:latin typeface="Century Gothic" pitchFamily="34" charset="0"/>
              </a:rPr>
              <a:t>Preside y coordina</a:t>
            </a:r>
          </a:p>
        </p:txBody>
      </p:sp>
      <p:pic>
        <p:nvPicPr>
          <p:cNvPr id="7" name="28 Imagen"/>
          <p:cNvPicPr>
            <a:picLocks noChangeAspect="1"/>
          </p:cNvPicPr>
          <p:nvPr/>
        </p:nvPicPr>
        <p:blipFill rotWithShape="1">
          <a:blip r:embed="rId4" cstate="print">
            <a:extLst>
              <a:ext uri="{28A0092B-C50C-407E-A947-70E740481C1C}">
                <a14:useLocalDpi xmlns:a14="http://schemas.microsoft.com/office/drawing/2010/main" val="0"/>
              </a:ext>
            </a:extLst>
          </a:blip>
          <a:srcRect l="8073" t="34074" r="6784" b="38227"/>
          <a:stretch/>
        </p:blipFill>
        <p:spPr>
          <a:xfrm>
            <a:off x="911679" y="1628800"/>
            <a:ext cx="2153212" cy="541293"/>
          </a:xfrm>
          <a:prstGeom prst="rect">
            <a:avLst/>
          </a:prstGeom>
        </p:spPr>
      </p:pic>
      <p:pic>
        <p:nvPicPr>
          <p:cNvPr id="8" name="12 Imagen"/>
          <p:cNvPicPr>
            <a:picLocks noChangeAspect="1"/>
          </p:cNvPicPr>
          <p:nvPr/>
        </p:nvPicPr>
        <p:blipFill rotWithShape="1">
          <a:blip r:embed="rId5" cstate="print">
            <a:extLst>
              <a:ext uri="{28A0092B-C50C-407E-A947-70E740481C1C}">
                <a14:useLocalDpi xmlns:a14="http://schemas.microsoft.com/office/drawing/2010/main" val="0"/>
              </a:ext>
            </a:extLst>
          </a:blip>
          <a:srcRect l="8013" t="33741" r="6928" b="38745"/>
          <a:stretch/>
        </p:blipFill>
        <p:spPr>
          <a:xfrm>
            <a:off x="911679" y="2204864"/>
            <a:ext cx="2197225" cy="549207"/>
          </a:xfrm>
          <a:prstGeom prst="rect">
            <a:avLst/>
          </a:prstGeom>
        </p:spPr>
      </p:pic>
      <p:pic>
        <p:nvPicPr>
          <p:cNvPr id="9" name="17 Imagen"/>
          <p:cNvPicPr>
            <a:picLocks noChangeAspect="1"/>
          </p:cNvPicPr>
          <p:nvPr/>
        </p:nvPicPr>
        <p:blipFill rotWithShape="1">
          <a:blip r:embed="rId6" cstate="print">
            <a:extLst>
              <a:ext uri="{28A0092B-C50C-407E-A947-70E740481C1C}">
                <a14:useLocalDpi xmlns:a14="http://schemas.microsoft.com/office/drawing/2010/main" val="0"/>
              </a:ext>
            </a:extLst>
          </a:blip>
          <a:srcRect l="9360" t="34815" r="6213" b="39573"/>
          <a:stretch/>
        </p:blipFill>
        <p:spPr>
          <a:xfrm>
            <a:off x="911679" y="2842816"/>
            <a:ext cx="2193397" cy="514176"/>
          </a:xfrm>
          <a:prstGeom prst="rect">
            <a:avLst/>
          </a:prstGeom>
        </p:spPr>
      </p:pic>
      <p:pic>
        <p:nvPicPr>
          <p:cNvPr id="10" name="Picture 8" descr="http://diariodelhuila.com/noticias/20140705120454167image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2008" y="2780928"/>
            <a:ext cx="1430778" cy="655055"/>
          </a:xfrm>
          <a:prstGeom prst="rect">
            <a:avLst/>
          </a:prstGeom>
          <a:noFill/>
          <a:extLst>
            <a:ext uri="{909E8E84-426E-40DD-AFC4-6F175D3DCCD1}">
              <a14:hiddenFill xmlns:a14="http://schemas.microsoft.com/office/drawing/2010/main">
                <a:solidFill>
                  <a:srgbClr val="FFFFFF"/>
                </a:solidFill>
              </a14:hiddenFill>
            </a:ext>
          </a:extLst>
        </p:spPr>
      </p:pic>
      <p:pic>
        <p:nvPicPr>
          <p:cNvPr id="11" name="4 Imagen"/>
          <p:cNvPicPr>
            <a:picLocks noChangeAspect="1"/>
          </p:cNvPicPr>
          <p:nvPr/>
        </p:nvPicPr>
        <p:blipFill rotWithShape="1">
          <a:blip r:embed="rId8" cstate="print">
            <a:extLst>
              <a:ext uri="{28A0092B-C50C-407E-A947-70E740481C1C}">
                <a14:useLocalDpi xmlns:a14="http://schemas.microsoft.com/office/drawing/2010/main" val="0"/>
              </a:ext>
            </a:extLst>
          </a:blip>
          <a:srcRect l="5647" t="34416" r="5318" b="33200"/>
          <a:stretch/>
        </p:blipFill>
        <p:spPr>
          <a:xfrm>
            <a:off x="5936708" y="1628800"/>
            <a:ext cx="2041377" cy="570423"/>
          </a:xfrm>
          <a:prstGeom prst="rect">
            <a:avLst/>
          </a:prstGeom>
        </p:spPr>
      </p:pic>
      <p:pic>
        <p:nvPicPr>
          <p:cNvPr id="12" name="6 Imagen"/>
          <p:cNvPicPr>
            <a:picLocks noChangeAspect="1"/>
          </p:cNvPicPr>
          <p:nvPr/>
        </p:nvPicPr>
        <p:blipFill rotWithShape="1">
          <a:blip r:embed="rId9">
            <a:extLst>
              <a:ext uri="{28A0092B-C50C-407E-A947-70E740481C1C}">
                <a14:useLocalDpi xmlns:a14="http://schemas.microsoft.com/office/drawing/2010/main" val="0"/>
              </a:ext>
            </a:extLst>
          </a:blip>
          <a:srcRect t="28235" r="40717" b="23168"/>
          <a:stretch/>
        </p:blipFill>
        <p:spPr>
          <a:xfrm>
            <a:off x="5830450" y="2204864"/>
            <a:ext cx="2253893" cy="493967"/>
          </a:xfrm>
          <a:prstGeom prst="rect">
            <a:avLst/>
          </a:prstGeom>
          <a:solidFill>
            <a:schemeClr val="bg1"/>
          </a:solidFill>
        </p:spPr>
      </p:pic>
      <p:pic>
        <p:nvPicPr>
          <p:cNvPr id="13" name="14 Imagen"/>
          <p:cNvPicPr>
            <a:picLocks noChangeAspect="1"/>
          </p:cNvPicPr>
          <p:nvPr/>
        </p:nvPicPr>
        <p:blipFill rotWithShape="1">
          <a:blip r:embed="rId10" cstate="print">
            <a:extLst>
              <a:ext uri="{28A0092B-C50C-407E-A947-70E740481C1C}">
                <a14:useLocalDpi xmlns:a14="http://schemas.microsoft.com/office/drawing/2010/main" val="0"/>
              </a:ext>
            </a:extLst>
          </a:blip>
          <a:srcRect l="5897" t="33895" r="8281" b="37947"/>
          <a:stretch/>
        </p:blipFill>
        <p:spPr>
          <a:xfrm>
            <a:off x="901445" y="3717032"/>
            <a:ext cx="2321347" cy="588539"/>
          </a:xfrm>
          <a:prstGeom prst="rect">
            <a:avLst/>
          </a:prstGeom>
          <a:solidFill>
            <a:schemeClr val="bg1"/>
          </a:solidFill>
        </p:spPr>
      </p:pic>
      <p:pic>
        <p:nvPicPr>
          <p:cNvPr id="14" name="Picture 6" descr="http://colombiasiembra.minagricultura.gov.co/content/img/minagricultura.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1444" y="4293096"/>
            <a:ext cx="2295488" cy="540823"/>
          </a:xfrm>
          <a:prstGeom prst="rect">
            <a:avLst/>
          </a:prstGeom>
          <a:noFill/>
          <a:extLst>
            <a:ext uri="{909E8E84-426E-40DD-AFC4-6F175D3DCCD1}">
              <a14:hiddenFill xmlns:a14="http://schemas.microsoft.com/office/drawing/2010/main">
                <a:solidFill>
                  <a:srgbClr val="FFFFFF"/>
                </a:solidFill>
              </a14:hiddenFill>
            </a:ext>
          </a:extLst>
        </p:spPr>
      </p:pic>
      <p:pic>
        <p:nvPicPr>
          <p:cNvPr id="15" name="13 Imagen"/>
          <p:cNvPicPr>
            <a:picLocks noChangeAspect="1"/>
          </p:cNvPicPr>
          <p:nvPr/>
        </p:nvPicPr>
        <p:blipFill rotWithShape="1">
          <a:blip r:embed="rId12" cstate="print">
            <a:extLst>
              <a:ext uri="{28A0092B-C50C-407E-A947-70E740481C1C}">
                <a14:useLocalDpi xmlns:a14="http://schemas.microsoft.com/office/drawing/2010/main" val="0"/>
              </a:ext>
            </a:extLst>
          </a:blip>
          <a:srcRect l="6701" t="36434" r="5642" b="36146"/>
          <a:stretch/>
        </p:blipFill>
        <p:spPr>
          <a:xfrm>
            <a:off x="5782739" y="4221088"/>
            <a:ext cx="2123009" cy="513164"/>
          </a:xfrm>
          <a:prstGeom prst="rect">
            <a:avLst/>
          </a:prstGeom>
        </p:spPr>
      </p:pic>
      <p:pic>
        <p:nvPicPr>
          <p:cNvPr id="16" name="18 Imagen"/>
          <p:cNvPicPr>
            <a:picLocks noChangeAspect="1"/>
          </p:cNvPicPr>
          <p:nvPr/>
        </p:nvPicPr>
        <p:blipFill rotWithShape="1">
          <a:blip r:embed="rId13">
            <a:extLst>
              <a:ext uri="{28A0092B-C50C-407E-A947-70E740481C1C}">
                <a14:useLocalDpi xmlns:a14="http://schemas.microsoft.com/office/drawing/2010/main" val="0"/>
              </a:ext>
            </a:extLst>
          </a:blip>
          <a:srcRect t="32355" r="46564" b="24802"/>
          <a:stretch/>
        </p:blipFill>
        <p:spPr>
          <a:xfrm>
            <a:off x="5396499" y="3717032"/>
            <a:ext cx="2895490" cy="554221"/>
          </a:xfrm>
          <a:prstGeom prst="rect">
            <a:avLst/>
          </a:prstGeom>
        </p:spPr>
      </p:pic>
      <p:sp>
        <p:nvSpPr>
          <p:cNvPr id="17" name="CuadroTexto 16"/>
          <p:cNvSpPr txBox="1"/>
          <p:nvPr/>
        </p:nvSpPr>
        <p:spPr>
          <a:xfrm>
            <a:off x="3318297" y="1700808"/>
            <a:ext cx="2405831" cy="1384995"/>
          </a:xfrm>
          <a:prstGeom prst="rect">
            <a:avLst/>
          </a:prstGeom>
          <a:noFill/>
        </p:spPr>
        <p:txBody>
          <a:bodyPr wrap="square" rtlCol="0">
            <a:spAutoFit/>
          </a:bodyPr>
          <a:lstStyle/>
          <a:p>
            <a:pPr algn="ctr"/>
            <a:r>
              <a:rPr lang="es-CO" b="1" dirty="0">
                <a:solidFill>
                  <a:srgbClr val="A4091F"/>
                </a:solidFill>
              </a:rPr>
              <a:t>Comisión Intersectorial para la Atención Integral de la Primera Infancia</a:t>
            </a:r>
          </a:p>
          <a:p>
            <a:pPr algn="ctr"/>
            <a:r>
              <a:rPr lang="es-CO" sz="1200" dirty="0">
                <a:solidFill>
                  <a:srgbClr val="A4091F"/>
                </a:solidFill>
              </a:rPr>
              <a:t>(Decreto 4875 de 2011)</a:t>
            </a:r>
          </a:p>
        </p:txBody>
      </p:sp>
      <p:sp>
        <p:nvSpPr>
          <p:cNvPr id="18" name="CuadroTexto 17"/>
          <p:cNvSpPr txBox="1"/>
          <p:nvPr/>
        </p:nvSpPr>
        <p:spPr>
          <a:xfrm>
            <a:off x="3919210" y="3861048"/>
            <a:ext cx="1169102" cy="877163"/>
          </a:xfrm>
          <a:prstGeom prst="rect">
            <a:avLst/>
          </a:prstGeom>
          <a:noFill/>
        </p:spPr>
        <p:txBody>
          <a:bodyPr wrap="square" rtlCol="0">
            <a:spAutoFit/>
          </a:bodyPr>
          <a:lstStyle/>
          <a:p>
            <a:pPr algn="ctr"/>
            <a:r>
              <a:rPr lang="es-CO" sz="1500" dirty="0"/>
              <a:t>Nuevos miembros</a:t>
            </a:r>
          </a:p>
          <a:p>
            <a:pPr algn="ctr"/>
            <a:r>
              <a:rPr lang="es-CO" sz="1050" dirty="0"/>
              <a:t>(Ley 1804 de 2016, Art. 11)</a:t>
            </a:r>
          </a:p>
        </p:txBody>
      </p:sp>
      <p:sp>
        <p:nvSpPr>
          <p:cNvPr id="19" name="Rectángulo redondeado 18"/>
          <p:cNvSpPr/>
          <p:nvPr/>
        </p:nvSpPr>
        <p:spPr>
          <a:xfrm>
            <a:off x="696036" y="3573016"/>
            <a:ext cx="7625686" cy="1365278"/>
          </a:xfrm>
          <a:prstGeom prst="roundRect">
            <a:avLst/>
          </a:prstGeom>
          <a:noFill/>
          <a:ln>
            <a:solidFill>
              <a:schemeClr val="bg1">
                <a:lumMod val="65000"/>
              </a:schemeClr>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350" dirty="0"/>
          </a:p>
        </p:txBody>
      </p:sp>
      <p:sp>
        <p:nvSpPr>
          <p:cNvPr id="20" name="Rectángulo redondeado 19"/>
          <p:cNvSpPr/>
          <p:nvPr/>
        </p:nvSpPr>
        <p:spPr>
          <a:xfrm>
            <a:off x="696036" y="908720"/>
            <a:ext cx="7625686" cy="2634506"/>
          </a:xfrm>
          <a:prstGeom prst="roundRect">
            <a:avLst/>
          </a:prstGeom>
          <a:no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350" dirty="0"/>
          </a:p>
        </p:txBody>
      </p:sp>
      <p:sp>
        <p:nvSpPr>
          <p:cNvPr id="21" name="1 Título"/>
          <p:cNvSpPr txBox="1">
            <a:spLocks/>
          </p:cNvSpPr>
          <p:nvPr/>
        </p:nvSpPr>
        <p:spPr>
          <a:xfrm>
            <a:off x="216024" y="104579"/>
            <a:ext cx="8676456" cy="490066"/>
          </a:xfrm>
          <a:prstGeom prst="rect">
            <a:avLst/>
          </a:prstGeom>
        </p:spPr>
        <p:txBody>
          <a:bodyPr/>
          <a:lstStyle>
            <a:lvl1pPr algn="ctr" defTabSz="914400" rtl="0" eaLnBrk="1" latinLnBrk="0" hangingPunct="1">
              <a:spcBef>
                <a:spcPct val="0"/>
              </a:spcBef>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CO" sz="2000" b="1" dirty="0" smtClean="0">
                <a:latin typeface="Century Gothic" pitchFamily="34" charset="0"/>
              </a:rPr>
              <a:t>Integración Comisión Intersectorial para la Atención Integral de la Primera Infancia </a:t>
            </a:r>
            <a:r>
              <a:rPr lang="es-CO" sz="2000" dirty="0" smtClean="0">
                <a:latin typeface="Century Gothic" pitchFamily="34" charset="0"/>
              </a:rPr>
              <a:t> </a:t>
            </a:r>
            <a:endParaRPr lang="es-CO" sz="2000" dirty="0">
              <a:latin typeface="Century Gothic" pitchFamily="34" charset="0"/>
            </a:endParaRPr>
          </a:p>
        </p:txBody>
      </p:sp>
      <p:graphicFrame>
        <p:nvGraphicFramePr>
          <p:cNvPr id="3" name="Diagrama 2"/>
          <p:cNvGraphicFramePr/>
          <p:nvPr>
            <p:extLst/>
          </p:nvPr>
        </p:nvGraphicFramePr>
        <p:xfrm>
          <a:off x="107504" y="5226326"/>
          <a:ext cx="8928992" cy="141371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84211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par>
                                <p:cTn id="37" presetID="16" presetClass="entr" presetSubtype="21"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par>
                                <p:cTn id="56" presetID="16" presetClass="entr" presetSubtype="2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par>
                                <p:cTn id="59" presetID="16" presetClass="entr" presetSubtype="21"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arn(inVertical)">
                                      <p:cBhvr>
                                        <p:cTn id="61" dur="500"/>
                                        <p:tgtEl>
                                          <p:spTgt spid="16"/>
                                        </p:tgtEl>
                                      </p:cBhvr>
                                    </p:animEffect>
                                  </p:childTnLst>
                                </p:cTn>
                              </p:par>
                              <p:par>
                                <p:cTn id="62" presetID="16" presetClass="entr" presetSubtype="21"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500"/>
                                        <p:tgtEl>
                                          <p:spTgt spid="15"/>
                                        </p:tgtEl>
                                      </p:cBhvr>
                                    </p:animEffect>
                                  </p:childTnLst>
                                </p:cTn>
                              </p:par>
                            </p:childTnLst>
                          </p:cTn>
                        </p:par>
                        <p:par>
                          <p:cTn id="65" fill="hold">
                            <p:stCondLst>
                              <p:cond delay="500"/>
                            </p:stCondLst>
                            <p:childTnLst>
                              <p:par>
                                <p:cTn id="66" presetID="22" presetClass="entr" presetSubtype="1"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19" grpId="0" animBg="1"/>
      <p:bldP spid="20" grpId="0" animBg="1"/>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6447" y="0"/>
            <a:ext cx="5667154" cy="1107996"/>
          </a:xfrm>
          <a:prstGeom prst="rect">
            <a:avLst/>
          </a:prstGeom>
          <a:noFill/>
        </p:spPr>
        <p:txBody>
          <a:bodyPr wrap="square" rtlCol="0">
            <a:spAutoFit/>
          </a:bodyPr>
          <a:lstStyle/>
          <a:p>
            <a:pPr algn="ctr"/>
            <a:r>
              <a:rPr lang="es-CO" sz="6600" dirty="0">
                <a:solidFill>
                  <a:schemeClr val="bg1"/>
                </a:solidFill>
              </a:rPr>
              <a:t>AGENDA</a:t>
            </a:r>
          </a:p>
        </p:txBody>
      </p:sp>
      <p:sp>
        <p:nvSpPr>
          <p:cNvPr id="8" name="CuadroTexto 7"/>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sp>
        <p:nvSpPr>
          <p:cNvPr id="3" name="Rectángulo 2"/>
          <p:cNvSpPr/>
          <p:nvPr/>
        </p:nvSpPr>
        <p:spPr>
          <a:xfrm>
            <a:off x="541174" y="1540927"/>
            <a:ext cx="6260841" cy="4175502"/>
          </a:xfrm>
          <a:prstGeom prst="rect">
            <a:avLst/>
          </a:prstGeom>
        </p:spPr>
        <p:txBody>
          <a:bodyPr wrap="square">
            <a:spAutoFit/>
          </a:bodyPr>
          <a:lstStyle/>
          <a:p>
            <a:pPr algn="just">
              <a:lnSpc>
                <a:spcPct val="115000"/>
              </a:lnSpc>
              <a:spcAft>
                <a:spcPts val="1000"/>
              </a:spcAft>
              <a:tabLst>
                <a:tab pos="3438525" algn="l"/>
                <a:tab pos="4003675" algn="l"/>
              </a:tabLst>
            </a:pPr>
            <a:r>
              <a:rPr lang="es-ES" sz="2000" dirty="0" smtClean="0">
                <a:latin typeface="Calibri" panose="020F0502020204030204" pitchFamily="34" charset="0"/>
                <a:ea typeface="Calibri" panose="020F0502020204030204" pitchFamily="34" charset="0"/>
                <a:cs typeface="Times New Roman" panose="02020603050405020304" pitchFamily="18" charset="0"/>
              </a:rPr>
              <a:t>1.  Saludo </a:t>
            </a:r>
            <a:r>
              <a:rPr lang="es-ES" sz="2000" dirty="0">
                <a:latin typeface="Calibri" panose="020F0502020204030204" pitchFamily="34" charset="0"/>
                <a:ea typeface="Calibri" panose="020F0502020204030204" pitchFamily="34" charset="0"/>
                <a:cs typeface="Times New Roman" panose="02020603050405020304" pitchFamily="18" charset="0"/>
              </a:rPr>
              <a:t>de bienvenida y apertura del Evento</a:t>
            </a:r>
            <a:r>
              <a:rPr lang="es-ES" sz="2000" dirty="0" smtClean="0">
                <a:latin typeface="Calibri" panose="020F0502020204030204" pitchFamily="34" charset="0"/>
                <a:ea typeface="Calibri" panose="020F0502020204030204" pitchFamily="34" charset="0"/>
                <a:cs typeface="Times New Roman" panose="02020603050405020304" pitchFamily="18" charset="0"/>
              </a:rPr>
              <a:t>:</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3438525" algn="l"/>
                <a:tab pos="4003675" algn="l"/>
              </a:tabLst>
            </a:pPr>
            <a:r>
              <a:rPr lang="es-ES" sz="2000" dirty="0">
                <a:latin typeface="Calibri" panose="020F0502020204030204" pitchFamily="34" charset="0"/>
                <a:ea typeface="Calibri" panose="020F0502020204030204" pitchFamily="34" charset="0"/>
                <a:cs typeface="Times New Roman" panose="02020603050405020304" pitchFamily="18" charset="0"/>
              </a:rPr>
              <a:t>2. Actos Protocolarios: Himnos Colombia, Valle y Tuluá</a:t>
            </a:r>
          </a:p>
          <a:p>
            <a:pPr algn="just">
              <a:lnSpc>
                <a:spcPct val="115000"/>
              </a:lnSpc>
              <a:spcAft>
                <a:spcPts val="1000"/>
              </a:spcAft>
              <a:tabLst>
                <a:tab pos="3438525" algn="l"/>
                <a:tab pos="4003675" algn="l"/>
              </a:tabLst>
            </a:pPr>
            <a:r>
              <a:rPr lang="es-ES" sz="2000" dirty="0" smtClean="0">
                <a:latin typeface="Calibri" panose="020F0502020204030204" pitchFamily="34" charset="0"/>
                <a:ea typeface="Calibri" panose="020F0502020204030204" pitchFamily="34" charset="0"/>
                <a:cs typeface="Times New Roman" panose="02020603050405020304" pitchFamily="18" charset="0"/>
              </a:rPr>
              <a:t>3. </a:t>
            </a:r>
            <a:r>
              <a:rPr lang="es-ES" sz="2000" dirty="0">
                <a:latin typeface="Calibri" panose="020F0502020204030204" pitchFamily="34" charset="0"/>
                <a:ea typeface="Calibri" panose="020F0502020204030204" pitchFamily="34" charset="0"/>
                <a:cs typeface="Times New Roman" panose="02020603050405020304" pitchFamily="18" charset="0"/>
              </a:rPr>
              <a:t>Objetivo y alcance del evento</a:t>
            </a:r>
          </a:p>
          <a:p>
            <a:pPr algn="just">
              <a:lnSpc>
                <a:spcPct val="115000"/>
              </a:lnSpc>
              <a:spcAft>
                <a:spcPts val="1000"/>
              </a:spcAft>
              <a:tabLst>
                <a:tab pos="3438525" algn="l"/>
                <a:tab pos="4003675" algn="l"/>
              </a:tabLst>
            </a:pPr>
            <a:r>
              <a:rPr lang="es-ES" sz="2000" dirty="0" smtClean="0">
                <a:latin typeface="Calibri" panose="020F0502020204030204" pitchFamily="34" charset="0"/>
                <a:ea typeface="Calibri" panose="020F0502020204030204" pitchFamily="34" charset="0"/>
                <a:cs typeface="Times New Roman" panose="02020603050405020304" pitchFamily="18" charset="0"/>
              </a:rPr>
              <a:t>4. </a:t>
            </a:r>
            <a:r>
              <a:rPr lang="es-ES" sz="2000" dirty="0">
                <a:latin typeface="Calibri" panose="020F0502020204030204" pitchFamily="34" charset="0"/>
                <a:ea typeface="Calibri" panose="020F0502020204030204" pitchFamily="34" charset="0"/>
                <a:cs typeface="Times New Roman" panose="02020603050405020304" pitchFamily="18" charset="0"/>
              </a:rPr>
              <a:t>Presentación programas de Primera infancia, ciclos de vida, y nutrición</a:t>
            </a:r>
          </a:p>
          <a:p>
            <a:pPr algn="just">
              <a:lnSpc>
                <a:spcPct val="115000"/>
              </a:lnSpc>
              <a:spcAft>
                <a:spcPts val="1000"/>
              </a:spcAft>
              <a:tabLst>
                <a:tab pos="3438525" algn="l"/>
                <a:tab pos="4003675" algn="l"/>
              </a:tabLst>
            </a:pPr>
            <a:r>
              <a:rPr lang="es-ES" sz="2000" dirty="0" smtClean="0">
                <a:latin typeface="Calibri" panose="020F0502020204030204" pitchFamily="34" charset="0"/>
                <a:ea typeface="Calibri" panose="020F0502020204030204" pitchFamily="34" charset="0"/>
                <a:cs typeface="Times New Roman" panose="02020603050405020304" pitchFamily="18" charset="0"/>
              </a:rPr>
              <a:t>5. </a:t>
            </a:r>
            <a:r>
              <a:rPr lang="es-ES" sz="2000" dirty="0">
                <a:latin typeface="Calibri" panose="020F0502020204030204" pitchFamily="34" charset="0"/>
                <a:ea typeface="Calibri" panose="020F0502020204030204" pitchFamily="34" charset="0"/>
                <a:cs typeface="Times New Roman" panose="02020603050405020304" pitchFamily="18" charset="0"/>
              </a:rPr>
              <a:t>Conversatorio Control social- Primera infancia</a:t>
            </a:r>
          </a:p>
          <a:p>
            <a:pPr marL="457200" algn="just">
              <a:lnSpc>
                <a:spcPct val="115000"/>
              </a:lnSpc>
              <a:spcAft>
                <a:spcPts val="1000"/>
              </a:spcAft>
              <a:tabLst>
                <a:tab pos="3438525" algn="l"/>
                <a:tab pos="4003675" algn="l"/>
              </a:tabLst>
            </a:pPr>
            <a:r>
              <a:rPr lang="es-ES" sz="2000" dirty="0">
                <a:latin typeface="Calibri" panose="020F0502020204030204" pitchFamily="34" charset="0"/>
                <a:ea typeface="Calibri" panose="020F0502020204030204" pitchFamily="34" charset="0"/>
                <a:cs typeface="Times New Roman" panose="02020603050405020304" pitchFamily="18" charset="0"/>
              </a:rPr>
              <a:t>Dialogo mesas de trabajo</a:t>
            </a:r>
          </a:p>
          <a:p>
            <a:pPr marL="457200" algn="just">
              <a:lnSpc>
                <a:spcPct val="115000"/>
              </a:lnSpc>
              <a:spcAft>
                <a:spcPts val="1000"/>
              </a:spcAft>
              <a:tabLst>
                <a:tab pos="3438525" algn="l"/>
                <a:tab pos="4003675" algn="l"/>
              </a:tabLst>
            </a:pPr>
            <a:r>
              <a:rPr lang="es-ES" sz="2000" dirty="0">
                <a:latin typeface="Calibri" panose="020F0502020204030204" pitchFamily="34" charset="0"/>
                <a:ea typeface="Calibri" panose="020F0502020204030204" pitchFamily="34" charset="0"/>
                <a:cs typeface="Times New Roman" panose="02020603050405020304" pitchFamily="18" charset="0"/>
              </a:rPr>
              <a:t>Intervención moderadores</a:t>
            </a:r>
          </a:p>
          <a:p>
            <a:pPr marL="457200" algn="just">
              <a:lnSpc>
                <a:spcPct val="115000"/>
              </a:lnSpc>
              <a:spcAft>
                <a:spcPts val="1000"/>
              </a:spcAft>
              <a:tabLst>
                <a:tab pos="3438525" algn="l"/>
                <a:tab pos="4003675" algn="l"/>
              </a:tabLst>
            </a:pPr>
            <a:r>
              <a:rPr lang="es-ES" sz="2000" dirty="0">
                <a:latin typeface="Calibri" panose="020F0502020204030204" pitchFamily="34" charset="0"/>
                <a:ea typeface="Calibri" panose="020F0502020204030204" pitchFamily="34" charset="0"/>
                <a:cs typeface="Times New Roman" panose="02020603050405020304" pitchFamily="18" charset="0"/>
              </a:rPr>
              <a:t>Conclusiones y compromisos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3199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p:cNvGrpSpPr/>
          <p:nvPr/>
        </p:nvGrpSpPr>
        <p:grpSpPr>
          <a:xfrm>
            <a:off x="381370" y="1908934"/>
            <a:ext cx="2003036" cy="2992307"/>
            <a:chOff x="525771" y="1698813"/>
            <a:chExt cx="2670714" cy="3989743"/>
          </a:xfrm>
        </p:grpSpPr>
        <p:sp>
          <p:nvSpPr>
            <p:cNvPr id="24" name="Redondear rectángulo de esquina del mismo lado 1"/>
            <p:cNvSpPr/>
            <p:nvPr/>
          </p:nvSpPr>
          <p:spPr>
            <a:xfrm>
              <a:off x="525771" y="1698813"/>
              <a:ext cx="2670714" cy="1458981"/>
            </a:xfrm>
            <a:prstGeom prst="round2SameRect">
              <a:avLst>
                <a:gd name="adj1" fmla="val 7785"/>
                <a:gd name="adj2" fmla="val 0"/>
              </a:avLst>
            </a:prstGeom>
            <a:solidFill>
              <a:schemeClr val="bg1"/>
            </a:solidFill>
            <a:ln w="28575">
              <a:solidFill>
                <a:schemeClr val="accent2">
                  <a:lumMod val="75000"/>
                </a:schemeClr>
              </a:solidFill>
            </a:ln>
          </p:spPr>
          <p:style>
            <a:lnRef idx="0">
              <a:schemeClr val="accent6"/>
            </a:lnRef>
            <a:fillRef idx="3">
              <a:schemeClr val="accent6"/>
            </a:fillRef>
            <a:effectRef idx="3">
              <a:schemeClr val="accent6"/>
            </a:effectRef>
            <a:fontRef idx="minor">
              <a:schemeClr val="lt1"/>
            </a:fontRef>
          </p:style>
          <p:txBody>
            <a:bodyPr bIns="105300" rtlCol="0" anchor="b"/>
            <a:lstStyle/>
            <a:p>
              <a:pPr algn="ctr"/>
              <a:r>
                <a:rPr lang="es-ES" sz="975" b="1" dirty="0">
                  <a:solidFill>
                    <a:sysClr val="windowText" lastClr="000000"/>
                  </a:solidFill>
                  <a:cs typeface="Futura Std Book"/>
                </a:rPr>
                <a:t>Gestión territorial</a:t>
              </a:r>
            </a:p>
          </p:txBody>
        </p:sp>
        <p:sp>
          <p:nvSpPr>
            <p:cNvPr id="26" name="Redondear rectángulo de esquina del mismo lado 29"/>
            <p:cNvSpPr/>
            <p:nvPr/>
          </p:nvSpPr>
          <p:spPr>
            <a:xfrm>
              <a:off x="525771" y="3157795"/>
              <a:ext cx="2670714" cy="2530761"/>
            </a:xfrm>
            <a:prstGeom prst="round2SameRect">
              <a:avLst>
                <a:gd name="adj1" fmla="val 0"/>
                <a:gd name="adj2" fmla="val 5271"/>
              </a:avLst>
            </a:prstGeom>
            <a:solidFill>
              <a:schemeClr val="accent2">
                <a:lumMod val="75000"/>
              </a:schemeClr>
            </a:solidFill>
            <a:ln w="28575">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lIns="54000" rIns="54000" rtlCol="0" anchor="ctr"/>
            <a:lstStyle/>
            <a:p>
              <a:pPr algn="ctr">
                <a:spcAft>
                  <a:spcPts val="900"/>
                </a:spcAft>
              </a:pPr>
              <a:r>
                <a:rPr lang="es-ES" sz="1050" dirty="0">
                  <a:solidFill>
                    <a:schemeClr val="bg1"/>
                  </a:solidFill>
                </a:rPr>
                <a:t>Acciones de fortalecimiento en los territorios para la ejecución de la Política, con miras a la especialización de la arquitectura institucional, el incremento de las capacidades de los servidores públicos locales, la promoción de la descentralización y la autonomía territorial.</a:t>
              </a:r>
              <a:endParaRPr lang="es-CO" sz="1050" dirty="0">
                <a:solidFill>
                  <a:schemeClr val="bg1"/>
                </a:solidFill>
                <a:cs typeface="Futura Std Book"/>
              </a:endParaRPr>
            </a:p>
          </p:txBody>
        </p:sp>
      </p:grpSp>
      <p:grpSp>
        <p:nvGrpSpPr>
          <p:cNvPr id="5" name="Agrupar 4"/>
          <p:cNvGrpSpPr/>
          <p:nvPr/>
        </p:nvGrpSpPr>
        <p:grpSpPr>
          <a:xfrm>
            <a:off x="2491482" y="1908934"/>
            <a:ext cx="2003036" cy="2992307"/>
            <a:chOff x="3264382" y="1698813"/>
            <a:chExt cx="2670714" cy="3989743"/>
          </a:xfrm>
        </p:grpSpPr>
        <p:sp>
          <p:nvSpPr>
            <p:cNvPr id="37" name="Redondear rectángulo de esquina del mismo lado 1"/>
            <p:cNvSpPr/>
            <p:nvPr/>
          </p:nvSpPr>
          <p:spPr>
            <a:xfrm>
              <a:off x="3264382" y="1698813"/>
              <a:ext cx="2670714" cy="1458981"/>
            </a:xfrm>
            <a:prstGeom prst="round2SameRect">
              <a:avLst>
                <a:gd name="adj1" fmla="val 7785"/>
                <a:gd name="adj2" fmla="val 0"/>
              </a:avLst>
            </a:prstGeom>
            <a:solidFill>
              <a:schemeClr val="bg1"/>
            </a:solidFill>
            <a:ln w="28575">
              <a:solidFill>
                <a:schemeClr val="accent2">
                  <a:lumMod val="75000"/>
                </a:schemeClr>
              </a:solidFill>
            </a:ln>
          </p:spPr>
          <p:style>
            <a:lnRef idx="0">
              <a:schemeClr val="accent6"/>
            </a:lnRef>
            <a:fillRef idx="3">
              <a:schemeClr val="accent6"/>
            </a:fillRef>
            <a:effectRef idx="3">
              <a:schemeClr val="accent6"/>
            </a:effectRef>
            <a:fontRef idx="minor">
              <a:schemeClr val="lt1"/>
            </a:fontRef>
          </p:style>
          <p:txBody>
            <a:bodyPr bIns="105300" rtlCol="0" anchor="b"/>
            <a:lstStyle/>
            <a:p>
              <a:pPr algn="ctr"/>
              <a:r>
                <a:rPr lang="es-ES" sz="975" b="1" dirty="0">
                  <a:solidFill>
                    <a:schemeClr val="tx1"/>
                  </a:solidFill>
                  <a:cs typeface="Futura Std Book"/>
                </a:rPr>
                <a:t>Calidad y cobertura</a:t>
              </a:r>
            </a:p>
          </p:txBody>
        </p:sp>
        <p:sp>
          <p:nvSpPr>
            <p:cNvPr id="38" name="Redondear rectángulo de esquina del mismo lado 29"/>
            <p:cNvSpPr/>
            <p:nvPr/>
          </p:nvSpPr>
          <p:spPr>
            <a:xfrm>
              <a:off x="3264382" y="3157795"/>
              <a:ext cx="2670714" cy="2530761"/>
            </a:xfrm>
            <a:prstGeom prst="round2SameRect">
              <a:avLst>
                <a:gd name="adj1" fmla="val 0"/>
                <a:gd name="adj2" fmla="val 5271"/>
              </a:avLst>
            </a:prstGeom>
            <a:solidFill>
              <a:schemeClr val="accent2">
                <a:lumMod val="75000"/>
              </a:schemeClr>
            </a:solidFill>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54000" rIns="54000" rtlCol="0" anchor="ctr"/>
            <a:lstStyle/>
            <a:p>
              <a:pPr algn="ctr">
                <a:spcAft>
                  <a:spcPts val="450"/>
                </a:spcAft>
              </a:pPr>
              <a:r>
                <a:rPr lang="es-ES" sz="1050" dirty="0">
                  <a:solidFill>
                    <a:schemeClr val="bg1"/>
                  </a:solidFill>
                </a:rPr>
                <a:t>Acciones tendientes a la universalización, humanización y flexibilización de las atenciones de acuerdo a las particularidades de los niños y niñas y su contexto, así como la cualificación del talento humano y el ajuste de la calidad de la oferta.</a:t>
              </a:r>
              <a:endParaRPr lang="es-CO" sz="1050" dirty="0">
                <a:solidFill>
                  <a:schemeClr val="bg1"/>
                </a:solidFill>
                <a:cs typeface="Futura Std Book"/>
              </a:endParaRPr>
            </a:p>
          </p:txBody>
        </p:sp>
      </p:grpSp>
      <p:grpSp>
        <p:nvGrpSpPr>
          <p:cNvPr id="6" name="Agrupar 5"/>
          <p:cNvGrpSpPr/>
          <p:nvPr/>
        </p:nvGrpSpPr>
        <p:grpSpPr>
          <a:xfrm>
            <a:off x="6711706" y="1908934"/>
            <a:ext cx="2003036" cy="2992307"/>
            <a:chOff x="8845273" y="1698813"/>
            <a:chExt cx="2670714" cy="3989743"/>
          </a:xfrm>
        </p:grpSpPr>
        <p:sp>
          <p:nvSpPr>
            <p:cNvPr id="43" name="Redondear rectángulo de esquina del mismo lado 1"/>
            <p:cNvSpPr/>
            <p:nvPr/>
          </p:nvSpPr>
          <p:spPr>
            <a:xfrm>
              <a:off x="8846489" y="1698813"/>
              <a:ext cx="2669497" cy="1458981"/>
            </a:xfrm>
            <a:prstGeom prst="round2SameRect">
              <a:avLst>
                <a:gd name="adj1" fmla="val 7785"/>
                <a:gd name="adj2" fmla="val 0"/>
              </a:avLst>
            </a:prstGeom>
            <a:solidFill>
              <a:schemeClr val="bg1"/>
            </a:solidFill>
            <a:ln w="28575">
              <a:solidFill>
                <a:schemeClr val="accent2">
                  <a:lumMod val="75000"/>
                </a:schemeClr>
              </a:solidFill>
            </a:ln>
          </p:spPr>
          <p:style>
            <a:lnRef idx="0">
              <a:schemeClr val="accent6"/>
            </a:lnRef>
            <a:fillRef idx="3">
              <a:schemeClr val="accent6"/>
            </a:fillRef>
            <a:effectRef idx="3">
              <a:schemeClr val="accent6"/>
            </a:effectRef>
            <a:fontRef idx="minor">
              <a:schemeClr val="lt1"/>
            </a:fontRef>
          </p:style>
          <p:txBody>
            <a:bodyPr bIns="105300" rtlCol="0" anchor="b"/>
            <a:lstStyle/>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endParaRPr lang="es-ES" sz="975" b="1" dirty="0">
                <a:solidFill>
                  <a:sysClr val="windowText" lastClr="000000"/>
                </a:solidFill>
                <a:cs typeface="Futura Std Book"/>
              </a:endParaRPr>
            </a:p>
            <a:p>
              <a:pPr algn="ctr"/>
              <a:r>
                <a:rPr lang="es-ES" sz="975" b="1" dirty="0">
                  <a:solidFill>
                    <a:sysClr val="windowText" lastClr="000000"/>
                  </a:solidFill>
                  <a:cs typeface="Futura Std Book"/>
                </a:rPr>
                <a:t>Monitoreo, evaluación y gestión del conocimiento</a:t>
              </a:r>
            </a:p>
          </p:txBody>
        </p:sp>
        <p:sp>
          <p:nvSpPr>
            <p:cNvPr id="44" name="Redondear rectángulo de esquina del mismo lado 29"/>
            <p:cNvSpPr/>
            <p:nvPr/>
          </p:nvSpPr>
          <p:spPr>
            <a:xfrm>
              <a:off x="8845273" y="3157795"/>
              <a:ext cx="2670714" cy="2530761"/>
            </a:xfrm>
            <a:prstGeom prst="round2SameRect">
              <a:avLst>
                <a:gd name="adj1" fmla="val 0"/>
                <a:gd name="adj2" fmla="val 5271"/>
              </a:avLst>
            </a:prstGeom>
            <a:solidFill>
              <a:schemeClr val="accent2">
                <a:lumMod val="75000"/>
              </a:schemeClr>
            </a:solidFill>
            <a:ln w="28575">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lIns="54000" rIns="54000" rtlCol="0" anchor="ctr"/>
            <a:lstStyle/>
            <a:p>
              <a:pPr algn="ctr">
                <a:spcAft>
                  <a:spcPts val="900"/>
                </a:spcAft>
              </a:pPr>
              <a:r>
                <a:rPr lang="es-ES" sz="1050" dirty="0">
                  <a:solidFill>
                    <a:schemeClr val="bg1"/>
                  </a:solidFill>
                </a:rPr>
                <a:t>Acciones para fortalecer el monitoreo y la evaluación de la política, así como para profundizar en el conocimiento de asuntos relevantes de la primera infancia, que posibiliten la toma de decisiones con base en evidencia en su ejecución a nivel nacional y territorial</a:t>
              </a:r>
              <a:r>
                <a:rPr lang="es-CO" sz="1050" dirty="0">
                  <a:solidFill>
                    <a:schemeClr val="bg1"/>
                  </a:solidFill>
                  <a:cs typeface="Futura Std Book"/>
                </a:rPr>
                <a:t>.</a:t>
              </a:r>
            </a:p>
          </p:txBody>
        </p:sp>
      </p:grpSp>
      <p:grpSp>
        <p:nvGrpSpPr>
          <p:cNvPr id="8" name="Agrupar 7"/>
          <p:cNvGrpSpPr/>
          <p:nvPr/>
        </p:nvGrpSpPr>
        <p:grpSpPr>
          <a:xfrm>
            <a:off x="4601594" y="1908934"/>
            <a:ext cx="2003036" cy="2992307"/>
            <a:chOff x="5994353" y="1698813"/>
            <a:chExt cx="2670714" cy="3989743"/>
          </a:xfrm>
        </p:grpSpPr>
        <p:sp>
          <p:nvSpPr>
            <p:cNvPr id="40" name="Redondear rectángulo de esquina del mismo lado 1"/>
            <p:cNvSpPr/>
            <p:nvPr/>
          </p:nvSpPr>
          <p:spPr>
            <a:xfrm>
              <a:off x="5995569" y="1698813"/>
              <a:ext cx="2669497" cy="1458981"/>
            </a:xfrm>
            <a:prstGeom prst="round2SameRect">
              <a:avLst>
                <a:gd name="adj1" fmla="val 7785"/>
                <a:gd name="adj2" fmla="val 0"/>
              </a:avLst>
            </a:prstGeom>
            <a:solidFill>
              <a:schemeClr val="bg1"/>
            </a:solidFill>
            <a:ln w="28575">
              <a:solidFill>
                <a:schemeClr val="accent2">
                  <a:lumMod val="75000"/>
                </a:schemeClr>
              </a:solidFill>
            </a:ln>
          </p:spPr>
          <p:style>
            <a:lnRef idx="0">
              <a:schemeClr val="accent6"/>
            </a:lnRef>
            <a:fillRef idx="3">
              <a:schemeClr val="accent6"/>
            </a:fillRef>
            <a:effectRef idx="3">
              <a:schemeClr val="accent6"/>
            </a:effectRef>
            <a:fontRef idx="minor">
              <a:schemeClr val="lt1"/>
            </a:fontRef>
          </p:style>
          <p:txBody>
            <a:bodyPr bIns="105300" rtlCol="0" anchor="b"/>
            <a:lstStyle/>
            <a:p>
              <a:pPr algn="ctr"/>
              <a:r>
                <a:rPr lang="es-ES" sz="975" b="1" dirty="0">
                  <a:solidFill>
                    <a:sysClr val="windowText" lastClr="000000"/>
                  </a:solidFill>
                  <a:cs typeface="Futura Std Book"/>
                </a:rPr>
                <a:t>Movilización Social</a:t>
              </a:r>
            </a:p>
          </p:txBody>
        </p:sp>
        <p:sp>
          <p:nvSpPr>
            <p:cNvPr id="41" name="Redondear rectángulo de esquina del mismo lado 29"/>
            <p:cNvSpPr/>
            <p:nvPr/>
          </p:nvSpPr>
          <p:spPr>
            <a:xfrm>
              <a:off x="5994353" y="3157795"/>
              <a:ext cx="2670714" cy="2530761"/>
            </a:xfrm>
            <a:prstGeom prst="round2SameRect">
              <a:avLst>
                <a:gd name="adj1" fmla="val 0"/>
                <a:gd name="adj2" fmla="val 5271"/>
              </a:avLst>
            </a:prstGeom>
            <a:solidFill>
              <a:schemeClr val="accent2">
                <a:lumMod val="75000"/>
              </a:schemeClr>
            </a:solidFill>
            <a:ln w="28575">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lIns="54000" rIns="54000" rtlCol="0" anchor="ctr"/>
            <a:lstStyle/>
            <a:p>
              <a:pPr algn="ctr">
                <a:spcAft>
                  <a:spcPts val="900"/>
                </a:spcAft>
              </a:pPr>
              <a:r>
                <a:rPr lang="es-ES" sz="1050" dirty="0">
                  <a:solidFill>
                    <a:schemeClr val="bg1"/>
                  </a:solidFill>
                </a:rPr>
                <a:t>Acciones desarrolladas con diferentes actores, incluyendo los niños y las niñas; que busca generar transformaciones culturales e influir en imaginarios sociales donde la niñez efectivamente sea lo primero. </a:t>
              </a:r>
              <a:endParaRPr lang="es-CO" sz="1050" dirty="0">
                <a:solidFill>
                  <a:schemeClr val="bg1"/>
                </a:solidFill>
                <a:cs typeface="Futura Std Book"/>
              </a:endParaRPr>
            </a:p>
          </p:txBody>
        </p:sp>
      </p:grpSp>
      <p:pic>
        <p:nvPicPr>
          <p:cNvPr id="25" name="Imagen 18"/>
          <p:cNvPicPr>
            <a:picLocks noChangeAspect="1"/>
          </p:cNvPicPr>
          <p:nvPr/>
        </p:nvPicPr>
        <p:blipFill rotWithShape="1">
          <a:blip r:embed="rId2">
            <a:extLst>
              <a:ext uri="{28A0092B-C50C-407E-A947-70E740481C1C}">
                <a14:useLocalDpi xmlns:a14="http://schemas.microsoft.com/office/drawing/2010/main" val="0"/>
              </a:ext>
            </a:extLst>
          </a:blip>
          <a:srcRect b="11511"/>
          <a:stretch/>
        </p:blipFill>
        <p:spPr bwMode="auto">
          <a:xfrm>
            <a:off x="1025097" y="1989882"/>
            <a:ext cx="685819" cy="71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n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8132" y="2041981"/>
            <a:ext cx="983390" cy="60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8804" y="1989882"/>
            <a:ext cx="717092" cy="68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2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9996" y="1989882"/>
            <a:ext cx="573466" cy="60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uadroTexto 18"/>
          <p:cNvSpPr txBox="1"/>
          <p:nvPr/>
        </p:nvSpPr>
        <p:spPr>
          <a:xfrm>
            <a:off x="381371" y="447055"/>
            <a:ext cx="8511109" cy="461665"/>
          </a:xfrm>
          <a:prstGeom prst="rect">
            <a:avLst/>
          </a:prstGeom>
          <a:noFill/>
        </p:spPr>
        <p:txBody>
          <a:bodyPr wrap="square" rtlCol="0">
            <a:spAutoFit/>
          </a:bodyPr>
          <a:lstStyle/>
          <a:p>
            <a:pPr algn="ctr"/>
            <a:r>
              <a:rPr lang="es-ES_tradnl" sz="2400" b="1" dirty="0" smtClean="0">
                <a:latin typeface="Century Gothic" charset="0"/>
                <a:ea typeface="Century Gothic" charset="0"/>
                <a:cs typeface="Century Gothic" charset="0"/>
              </a:rPr>
              <a:t>Líneas de acción de la política </a:t>
            </a:r>
            <a:endParaRPr lang="es-CO" sz="2400" b="1" dirty="0">
              <a:latin typeface="Century Gothic" charset="0"/>
              <a:ea typeface="Century Gothic" charset="0"/>
              <a:cs typeface="Century Gothic" charset="0"/>
            </a:endParaRPr>
          </a:p>
        </p:txBody>
      </p:sp>
      <p:sp>
        <p:nvSpPr>
          <p:cNvPr id="30" name="Rectángulo redondeado 29"/>
          <p:cNvSpPr/>
          <p:nvPr/>
        </p:nvSpPr>
        <p:spPr>
          <a:xfrm>
            <a:off x="179512" y="1556792"/>
            <a:ext cx="8712968" cy="3600400"/>
          </a:xfrm>
          <a:prstGeom prst="roundRect">
            <a:avLst/>
          </a:prstGeom>
          <a:noFill/>
          <a:ln>
            <a:solidFill>
              <a:srgbClr val="C0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1350" dirty="0"/>
          </a:p>
        </p:txBody>
      </p:sp>
    </p:spTree>
    <p:extLst>
      <p:ext uri="{BB962C8B-B14F-4D97-AF65-F5344CB8AC3E}">
        <p14:creationId xmlns:p14="http://schemas.microsoft.com/office/powerpoint/2010/main" val="3289330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par>
                                <p:cTn id="8" presetID="16" presetClass="entr" presetSubtype="42"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out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par>
                                <p:cTn id="16" presetID="16" presetClass="entr" presetSubtype="42"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outHorizont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Horizontal)">
                                      <p:cBhvr>
                                        <p:cTn id="23" dur="500"/>
                                        <p:tgtEl>
                                          <p:spTgt spid="8"/>
                                        </p:tgtEl>
                                      </p:cBhvr>
                                    </p:animEffect>
                                  </p:childTnLst>
                                </p:cTn>
                              </p:par>
                              <p:par>
                                <p:cTn id="24" presetID="16" presetClass="entr" presetSubtype="42"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outHorizontal)">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4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outHorizontal)">
                                      <p:cBhvr>
                                        <p:cTn id="31" dur="500"/>
                                        <p:tgtEl>
                                          <p:spTgt spid="6"/>
                                        </p:tgtEl>
                                      </p:cBhvr>
                                    </p:animEffect>
                                  </p:childTnLst>
                                </p:cTn>
                              </p:par>
                              <p:par>
                                <p:cTn id="32" presetID="16" presetClass="entr" presetSubtype="42"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outHorizontal)">
                                      <p:cBhvr>
                                        <p:cTn id="34" dur="500"/>
                                        <p:tgtEl>
                                          <p:spTgt spid="29"/>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6"/>
          <p:cNvSpPr txBox="1">
            <a:spLocks noChangeArrowheads="1"/>
          </p:cNvSpPr>
          <p:nvPr/>
        </p:nvSpPr>
        <p:spPr bwMode="auto">
          <a:xfrm>
            <a:off x="53788" y="212075"/>
            <a:ext cx="60869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CO"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Apoyo a la Primera Infancia</a:t>
            </a:r>
            <a:endParaRPr lang="es-MX"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sp>
        <p:nvSpPr>
          <p:cNvPr id="23557" name="Text Box 7"/>
          <p:cNvSpPr txBox="1">
            <a:spLocks noChangeArrowheads="1"/>
          </p:cNvSpPr>
          <p:nvPr/>
        </p:nvSpPr>
        <p:spPr bwMode="auto">
          <a:xfrm>
            <a:off x="786215" y="1236849"/>
            <a:ext cx="7356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s-CO" altLang="es-CO" sz="2000" b="1" dirty="0">
                <a:solidFill>
                  <a:srgbClr val="62B543"/>
                </a:solidFill>
                <a:latin typeface="+mn-lt"/>
              </a:rPr>
              <a:t>Población atendida </a:t>
            </a:r>
            <a:r>
              <a:rPr lang="es-CO" altLang="es-CO" sz="2000" b="1" dirty="0" smtClean="0">
                <a:solidFill>
                  <a:srgbClr val="62B543"/>
                </a:solidFill>
                <a:latin typeface="+mn-lt"/>
              </a:rPr>
              <a:t>ICBF </a:t>
            </a:r>
            <a:r>
              <a:rPr lang="es-CO" altLang="es-CO" sz="2000" b="1" dirty="0">
                <a:solidFill>
                  <a:srgbClr val="62B543"/>
                </a:solidFill>
                <a:latin typeface="+mn-lt"/>
              </a:rPr>
              <a:t>por </a:t>
            </a:r>
            <a:r>
              <a:rPr lang="es-CO" altLang="es-CO" sz="2000" b="1" dirty="0" smtClean="0">
                <a:solidFill>
                  <a:srgbClr val="62B543"/>
                </a:solidFill>
                <a:latin typeface="+mn-lt"/>
              </a:rPr>
              <a:t>el Centro Zonal Tuluá: 2017</a:t>
            </a:r>
            <a:endParaRPr lang="es-ES" altLang="es-CO" sz="2000" b="1" dirty="0">
              <a:solidFill>
                <a:srgbClr val="62B543"/>
              </a:solidFill>
              <a:latin typeface="+mn-lt"/>
            </a:endParaRPr>
          </a:p>
        </p:txBody>
      </p:sp>
      <p:graphicFrame>
        <p:nvGraphicFramePr>
          <p:cNvPr id="8" name="Tabla 7"/>
          <p:cNvGraphicFramePr>
            <a:graphicFrameLocks noGrp="1"/>
          </p:cNvGraphicFramePr>
          <p:nvPr>
            <p:extLst>
              <p:ext uri="{D42A27DB-BD31-4B8C-83A1-F6EECF244321}">
                <p14:modId xmlns:p14="http://schemas.microsoft.com/office/powerpoint/2010/main" val="3711446106"/>
              </p:ext>
            </p:extLst>
          </p:nvPr>
        </p:nvGraphicFramePr>
        <p:xfrm>
          <a:off x="162000" y="1788891"/>
          <a:ext cx="8801024" cy="4408170"/>
        </p:xfrm>
        <a:graphic>
          <a:graphicData uri="http://schemas.openxmlformats.org/drawingml/2006/table">
            <a:tbl>
              <a:tblPr firstRow="1" bandRow="1">
                <a:tableStyleId>{5C22544A-7EE6-4342-B048-85BDC9FD1C3A}</a:tableStyleId>
              </a:tblPr>
              <a:tblGrid>
                <a:gridCol w="4552875">
                  <a:extLst>
                    <a:ext uri="{9D8B030D-6E8A-4147-A177-3AD203B41FA5}">
                      <a16:colId xmlns="" xmlns:a16="http://schemas.microsoft.com/office/drawing/2014/main" val="20000"/>
                    </a:ext>
                  </a:extLst>
                </a:gridCol>
                <a:gridCol w="676275">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962025"/>
                <a:gridCol w="1847849">
                  <a:extLst>
                    <a:ext uri="{9D8B030D-6E8A-4147-A177-3AD203B41FA5}">
                      <a16:colId xmlns="" xmlns:a16="http://schemas.microsoft.com/office/drawing/2014/main" val="20003"/>
                    </a:ext>
                  </a:extLst>
                </a:gridCol>
              </a:tblGrid>
              <a:tr h="331408">
                <a:tc>
                  <a:txBody>
                    <a:bodyPr/>
                    <a:lstStyle/>
                    <a:p>
                      <a:pPr algn="ctr"/>
                      <a:r>
                        <a:rPr lang="es-CO" sz="1600" b="1" dirty="0" smtClean="0">
                          <a:solidFill>
                            <a:schemeClr val="bg1"/>
                          </a:solidFill>
                        </a:rPr>
                        <a:t>PROYECTOS </a:t>
                      </a:r>
                      <a:endParaRPr lang="es-CO" sz="1600" b="1" dirty="0">
                        <a:solidFill>
                          <a:schemeClr val="bg1"/>
                        </a:solidFill>
                      </a:endParaRPr>
                    </a:p>
                  </a:txBody>
                  <a:tcPr anchor="ctr">
                    <a:lnB w="6350" cap="flat" cmpd="sng" algn="ctr">
                      <a:solidFill>
                        <a:srgbClr val="62B543"/>
                      </a:solidFill>
                      <a:prstDash val="sysDot"/>
                      <a:round/>
                      <a:headEnd type="none" w="med" len="med"/>
                      <a:tailEnd type="none" w="med" len="med"/>
                    </a:lnB>
                    <a:solidFill>
                      <a:srgbClr val="62B543"/>
                    </a:solidFill>
                  </a:tcPr>
                </a:tc>
                <a:tc>
                  <a:txBody>
                    <a:bodyPr/>
                    <a:lstStyle/>
                    <a:p>
                      <a:pPr algn="ctr"/>
                      <a:r>
                        <a:rPr lang="es-CO" sz="1400" b="1" dirty="0" smtClean="0">
                          <a:solidFill>
                            <a:schemeClr val="bg1"/>
                          </a:solidFill>
                        </a:rPr>
                        <a:t>UDS </a:t>
                      </a:r>
                      <a:endParaRPr lang="es-CO" sz="1400" b="1" dirty="0">
                        <a:solidFill>
                          <a:schemeClr val="bg1"/>
                        </a:solidFill>
                      </a:endParaRPr>
                    </a:p>
                  </a:txBody>
                  <a:tcPr anchor="ctr">
                    <a:lnB w="6350" cap="flat" cmpd="sng" algn="ctr">
                      <a:solidFill>
                        <a:srgbClr val="62B543"/>
                      </a:solidFill>
                      <a:prstDash val="sysDot"/>
                      <a:round/>
                      <a:headEnd type="none" w="med" len="med"/>
                      <a:tailEnd type="none" w="med" len="med"/>
                    </a:lnB>
                    <a:solidFill>
                      <a:srgbClr val="62B543"/>
                    </a:solidFill>
                  </a:tcPr>
                </a:tc>
                <a:tc>
                  <a:txBody>
                    <a:bodyPr/>
                    <a:lstStyle/>
                    <a:p>
                      <a:pPr algn="ctr"/>
                      <a:r>
                        <a:rPr lang="es-CO" sz="1400" b="1" dirty="0" smtClean="0">
                          <a:solidFill>
                            <a:schemeClr val="bg1"/>
                          </a:solidFill>
                        </a:rPr>
                        <a:t>CUPOS</a:t>
                      </a:r>
                      <a:endParaRPr lang="es-CO" sz="1400" b="1" dirty="0">
                        <a:solidFill>
                          <a:schemeClr val="bg1"/>
                        </a:solidFill>
                      </a:endParaRPr>
                    </a:p>
                  </a:txBody>
                  <a:tcPr anchor="ctr">
                    <a:lnB w="6350" cap="flat" cmpd="sng" algn="ctr">
                      <a:solidFill>
                        <a:srgbClr val="62B543"/>
                      </a:solidFill>
                      <a:prstDash val="sysDot"/>
                      <a:round/>
                      <a:headEnd type="none" w="med" len="med"/>
                      <a:tailEnd type="none" w="med" len="med"/>
                    </a:lnB>
                    <a:solidFill>
                      <a:srgbClr val="62B543"/>
                    </a:solidFill>
                  </a:tcPr>
                </a:tc>
                <a:tc>
                  <a:txBody>
                    <a:bodyPr/>
                    <a:lstStyle/>
                    <a:p>
                      <a:pPr algn="ctr"/>
                      <a:r>
                        <a:rPr lang="es-CO" sz="1400" dirty="0" smtClean="0"/>
                        <a:t>USUARIOS</a:t>
                      </a:r>
                      <a:endParaRPr lang="es-CO" sz="1400" dirty="0"/>
                    </a:p>
                  </a:txBody>
                  <a:tcPr anchor="ctr">
                    <a:lnB w="6350" cap="flat" cmpd="sng" algn="ctr">
                      <a:solidFill>
                        <a:srgbClr val="62B543"/>
                      </a:solidFill>
                      <a:prstDash val="sysDot"/>
                      <a:round/>
                      <a:headEnd type="none" w="med" len="med"/>
                      <a:tailEnd type="none" w="med" len="med"/>
                    </a:lnB>
                    <a:solidFill>
                      <a:srgbClr val="62B543"/>
                    </a:solidFill>
                  </a:tcPr>
                </a:tc>
                <a:tc>
                  <a:txBody>
                    <a:bodyPr/>
                    <a:lstStyle/>
                    <a:p>
                      <a:pPr algn="ctr"/>
                      <a:r>
                        <a:rPr lang="es-CO" sz="1400" dirty="0" smtClean="0"/>
                        <a:t>INVERSIÓN</a:t>
                      </a:r>
                      <a:endParaRPr lang="es-CO" sz="1400" dirty="0"/>
                    </a:p>
                  </a:txBody>
                  <a:tcPr anchor="ctr">
                    <a:lnB w="6350" cap="flat" cmpd="sng" algn="ctr">
                      <a:solidFill>
                        <a:srgbClr val="62B543"/>
                      </a:solidFill>
                      <a:prstDash val="sysDot"/>
                      <a:round/>
                      <a:headEnd type="none" w="med" len="med"/>
                      <a:tailEnd type="none" w="med" len="med"/>
                    </a:lnB>
                    <a:solidFill>
                      <a:srgbClr val="62B543"/>
                    </a:solidFill>
                  </a:tcPr>
                </a:tc>
                <a:extLst>
                  <a:ext uri="{0D108BD9-81ED-4DB2-BD59-A6C34878D82A}">
                    <a16:rowId xmlns="" xmlns:a16="http://schemas.microsoft.com/office/drawing/2014/main" val="10000"/>
                  </a:ext>
                </a:extLst>
              </a:tr>
              <a:tr h="198844">
                <a:tc>
                  <a:txBody>
                    <a:bodyPr/>
                    <a:lstStyle/>
                    <a:p>
                      <a:pPr marL="0" indent="0" algn="just" fontAlgn="b"/>
                      <a:r>
                        <a:rPr lang="es-CO" sz="1800" b="0" i="0" u="none" strike="noStrike" kern="1200" baseline="0" dirty="0" smtClean="0">
                          <a:solidFill>
                            <a:srgbClr val="000000"/>
                          </a:solidFill>
                          <a:latin typeface="+mn-lt"/>
                          <a:ea typeface="+mn-ea"/>
                          <a:cs typeface="Arial" panose="020B0604020202020204" pitchFamily="34" charset="0"/>
                        </a:rPr>
                        <a:t>Hogares Empresariales - Institucional Integral</a:t>
                      </a:r>
                    </a:p>
                  </a:txBody>
                  <a:tcPr marL="72000" marR="9525" marT="9525" marB="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a:r>
                        <a:rPr lang="es-CO" sz="1800" dirty="0" smtClean="0"/>
                        <a:t>1</a:t>
                      </a:r>
                      <a:endParaRPr lang="es-CO" sz="1800" dirty="0"/>
                    </a:p>
                  </a:txBody>
                  <a:tcPr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a:r>
                        <a:rPr lang="es-CO" sz="1800" dirty="0" smtClean="0"/>
                        <a:t>36</a:t>
                      </a:r>
                      <a:endParaRPr lang="es-CO" sz="1800" dirty="0"/>
                    </a:p>
                  </a:txBody>
                  <a:tcPr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rtl="0" fontAlgn="t"/>
                      <a:r>
                        <a:rPr lang="es-CO" sz="1800" kern="1200" dirty="0">
                          <a:solidFill>
                            <a:schemeClr val="dk1"/>
                          </a:solidFill>
                          <a:latin typeface="+mn-lt"/>
                          <a:ea typeface="+mn-ea"/>
                          <a:cs typeface="+mn-cs"/>
                        </a:rPr>
                        <a:t>36</a:t>
                      </a:r>
                    </a:p>
                  </a:txBody>
                  <a:tcPr marL="6350" marR="6350" marT="6350" marB="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r" rtl="0" fontAlgn="t"/>
                      <a:r>
                        <a:rPr lang="es-CO" sz="1800" kern="1200" dirty="0" smtClean="0">
                          <a:solidFill>
                            <a:schemeClr val="dk1"/>
                          </a:solidFill>
                          <a:latin typeface="+mn-lt"/>
                          <a:ea typeface="+mn-ea"/>
                          <a:cs typeface="+mn-cs"/>
                        </a:rPr>
                        <a:t>$  </a:t>
                      </a:r>
                      <a:r>
                        <a:rPr lang="es-CO" sz="1800" kern="1200" baseline="0" dirty="0" smtClean="0">
                          <a:solidFill>
                            <a:schemeClr val="dk1"/>
                          </a:solidFill>
                          <a:latin typeface="+mn-lt"/>
                          <a:ea typeface="+mn-ea"/>
                          <a:cs typeface="+mn-cs"/>
                        </a:rPr>
                        <a:t> </a:t>
                      </a:r>
                      <a:r>
                        <a:rPr lang="es-CO" sz="1800" kern="1200" dirty="0" smtClean="0">
                          <a:solidFill>
                            <a:schemeClr val="dk1"/>
                          </a:solidFill>
                          <a:latin typeface="+mn-lt"/>
                          <a:ea typeface="+mn-ea"/>
                          <a:cs typeface="+mn-cs"/>
                        </a:rPr>
                        <a:t>     67.904.928</a:t>
                      </a:r>
                      <a:endParaRPr lang="es-CO" sz="1800" kern="1200" dirty="0">
                        <a:solidFill>
                          <a:schemeClr val="dk1"/>
                        </a:solidFill>
                        <a:latin typeface="+mn-lt"/>
                        <a:ea typeface="+mn-ea"/>
                        <a:cs typeface="+mn-cs"/>
                      </a:endParaRPr>
                    </a:p>
                  </a:txBody>
                  <a:tcPr marL="6350" marR="72000" marT="6350" marB="0">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extLst>
                  <a:ext uri="{0D108BD9-81ED-4DB2-BD59-A6C34878D82A}">
                    <a16:rowId xmlns="" xmlns:a16="http://schemas.microsoft.com/office/drawing/2014/main" val="10002"/>
                  </a:ext>
                </a:extLst>
              </a:tr>
              <a:tr h="198844">
                <a:tc>
                  <a:txBody>
                    <a:bodyPr/>
                    <a:lstStyle/>
                    <a:p>
                      <a:pPr marL="0" indent="0" algn="just" fontAlgn="b"/>
                      <a:r>
                        <a:rPr lang="es-CO" sz="1800" b="0" i="0" u="none" strike="noStrike" kern="1200" baseline="0" dirty="0" smtClean="0">
                          <a:solidFill>
                            <a:srgbClr val="000000"/>
                          </a:solidFill>
                          <a:latin typeface="+mn-lt"/>
                          <a:ea typeface="+mn-ea"/>
                          <a:cs typeface="Arial" panose="020B0604020202020204" pitchFamily="34" charset="0"/>
                        </a:rPr>
                        <a:t>Hogares Infantiles - Institucional Integral</a:t>
                      </a:r>
                      <a:endParaRPr lang="es-CO" sz="1800" b="0" i="0" u="none" strike="noStrike" kern="1200" baseline="0" dirty="0">
                        <a:solidFill>
                          <a:srgbClr val="000000"/>
                        </a:solidFill>
                        <a:latin typeface="+mn-lt"/>
                        <a:ea typeface="+mn-ea"/>
                        <a:cs typeface="Arial" panose="020B0604020202020204" pitchFamily="34" charset="0"/>
                      </a:endParaRPr>
                    </a:p>
                  </a:txBody>
                  <a:tcPr marL="72000" marR="9525" marT="9525" marB="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a:r>
                        <a:rPr lang="es-CO" sz="1800" dirty="0" smtClean="0"/>
                        <a:t>5</a:t>
                      </a:r>
                    </a:p>
                  </a:txBody>
                  <a:tcPr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a:r>
                        <a:rPr lang="es-CO" sz="1800" dirty="0" smtClean="0"/>
                        <a:t>573</a:t>
                      </a:r>
                      <a:endParaRPr lang="es-CO" sz="1800" dirty="0"/>
                    </a:p>
                  </a:txBody>
                  <a:tcPr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rtl="0" fontAlgn="t"/>
                      <a:r>
                        <a:rPr lang="es-CO" sz="1800" kern="1200" dirty="0">
                          <a:solidFill>
                            <a:schemeClr val="dk1"/>
                          </a:solidFill>
                          <a:latin typeface="+mn-lt"/>
                          <a:ea typeface="+mn-ea"/>
                          <a:cs typeface="+mn-cs"/>
                        </a:rPr>
                        <a:t>573</a:t>
                      </a:r>
                    </a:p>
                  </a:txBody>
                  <a:tcPr marL="6350" marR="6350" marT="6350" marB="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r" rtl="0" fontAlgn="t"/>
                      <a:r>
                        <a:rPr lang="es-CO" sz="1800" kern="1200" dirty="0" smtClean="0">
                          <a:solidFill>
                            <a:schemeClr val="dk1"/>
                          </a:solidFill>
                          <a:latin typeface="+mn-lt"/>
                          <a:ea typeface="+mn-ea"/>
                          <a:cs typeface="+mn-cs"/>
                        </a:rPr>
                        <a:t>$  1.265.031.918</a:t>
                      </a:r>
                      <a:endParaRPr lang="es-CO" sz="1800" kern="1200" dirty="0">
                        <a:solidFill>
                          <a:schemeClr val="dk1"/>
                        </a:solidFill>
                        <a:latin typeface="+mn-lt"/>
                        <a:ea typeface="+mn-ea"/>
                        <a:cs typeface="+mn-cs"/>
                      </a:endParaRPr>
                    </a:p>
                  </a:txBody>
                  <a:tcPr marL="6350" marR="72000" marT="6350" marB="0">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extLst>
                  <a:ext uri="{0D108BD9-81ED-4DB2-BD59-A6C34878D82A}">
                    <a16:rowId xmlns="" xmlns:a16="http://schemas.microsoft.com/office/drawing/2014/main" val="10003"/>
                  </a:ext>
                </a:extLst>
              </a:tr>
              <a:tr h="198844">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s-CO" sz="1800" b="0" i="0" u="none" strike="noStrike" kern="1200" baseline="0" dirty="0" smtClean="0">
                          <a:solidFill>
                            <a:srgbClr val="000000"/>
                          </a:solidFill>
                          <a:latin typeface="+mn-lt"/>
                          <a:ea typeface="+mn-ea"/>
                          <a:cs typeface="Arial" panose="020B0604020202020204" pitchFamily="34" charset="0"/>
                        </a:rPr>
                        <a:t>CDI Sin Arriendo -  Institucional Integral</a:t>
                      </a:r>
                    </a:p>
                  </a:txBody>
                  <a:tcPr marL="72000" marR="9525" marT="9525" marB="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a:r>
                        <a:rPr lang="es-CO" sz="1800" dirty="0" smtClean="0"/>
                        <a:t>4</a:t>
                      </a:r>
                      <a:endParaRPr lang="es-CO" sz="1800" dirty="0"/>
                    </a:p>
                  </a:txBody>
                  <a:tcPr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a:r>
                        <a:rPr lang="es-CO" sz="1800" dirty="0" smtClean="0"/>
                        <a:t>660</a:t>
                      </a:r>
                      <a:endParaRPr lang="es-CO" sz="1800" dirty="0"/>
                    </a:p>
                  </a:txBody>
                  <a:tcPr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rtl="0" fontAlgn="t"/>
                      <a:r>
                        <a:rPr lang="es-CO" sz="1800" kern="1200" dirty="0">
                          <a:solidFill>
                            <a:schemeClr val="dk1"/>
                          </a:solidFill>
                          <a:latin typeface="+mn-lt"/>
                          <a:ea typeface="+mn-ea"/>
                          <a:cs typeface="+mn-cs"/>
                        </a:rPr>
                        <a:t>660</a:t>
                      </a:r>
                    </a:p>
                  </a:txBody>
                  <a:tcPr marL="6350" marR="6350" marT="6350" marB="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r" rtl="0" fontAlgn="t"/>
                      <a:r>
                        <a:rPr lang="es-CO" sz="1800" kern="1200" dirty="0" smtClean="0">
                          <a:solidFill>
                            <a:schemeClr val="dk1"/>
                          </a:solidFill>
                          <a:latin typeface="+mn-lt"/>
                          <a:ea typeface="+mn-ea"/>
                          <a:cs typeface="+mn-cs"/>
                        </a:rPr>
                        <a:t>$</a:t>
                      </a:r>
                      <a:r>
                        <a:rPr lang="es-CO" sz="1800" kern="1200" baseline="0" dirty="0" smtClean="0">
                          <a:solidFill>
                            <a:schemeClr val="dk1"/>
                          </a:solidFill>
                          <a:latin typeface="+mn-lt"/>
                          <a:ea typeface="+mn-ea"/>
                          <a:cs typeface="+mn-cs"/>
                        </a:rPr>
                        <a:t> </a:t>
                      </a:r>
                      <a:r>
                        <a:rPr lang="es-CO" sz="1800" kern="1200" dirty="0" smtClean="0">
                          <a:solidFill>
                            <a:schemeClr val="dk1"/>
                          </a:solidFill>
                          <a:latin typeface="+mn-lt"/>
                          <a:ea typeface="+mn-ea"/>
                          <a:cs typeface="+mn-cs"/>
                        </a:rPr>
                        <a:t> 1.952.410.020</a:t>
                      </a:r>
                      <a:endParaRPr lang="es-CO" sz="1800" kern="1200" dirty="0">
                        <a:solidFill>
                          <a:schemeClr val="dk1"/>
                        </a:solidFill>
                        <a:latin typeface="+mn-lt"/>
                        <a:ea typeface="+mn-ea"/>
                        <a:cs typeface="+mn-cs"/>
                      </a:endParaRPr>
                    </a:p>
                  </a:txBody>
                  <a:tcPr marL="6350" marR="72000" marT="6350" marB="0">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extLst>
                  <a:ext uri="{0D108BD9-81ED-4DB2-BD59-A6C34878D82A}">
                    <a16:rowId xmlns="" xmlns:a16="http://schemas.microsoft.com/office/drawing/2014/main" val="10004"/>
                  </a:ext>
                </a:extLst>
              </a:tr>
              <a:tr h="198844">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es-CO" sz="1800" b="0" i="0" u="none" strike="noStrike" kern="1200" baseline="0" dirty="0" smtClean="0">
                          <a:solidFill>
                            <a:srgbClr val="000000"/>
                          </a:solidFill>
                          <a:latin typeface="+mn-lt"/>
                          <a:ea typeface="+mn-ea"/>
                          <a:cs typeface="Arial" panose="020B0604020202020204" pitchFamily="34" charset="0"/>
                        </a:rPr>
                        <a:t>CDI Con Arriendo - Institucional Integral</a:t>
                      </a:r>
                    </a:p>
                  </a:txBody>
                  <a:tcPr marL="72000" marR="9525" marT="9525" marB="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a:r>
                        <a:rPr lang="es-CO" sz="1800" dirty="0" smtClean="0"/>
                        <a:t>3</a:t>
                      </a:r>
                      <a:endParaRPr lang="es-CO" sz="1800" dirty="0"/>
                    </a:p>
                  </a:txBody>
                  <a:tcPr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a:r>
                        <a:rPr lang="es-CO" sz="1800" dirty="0" smtClean="0"/>
                        <a:t>224</a:t>
                      </a:r>
                      <a:endParaRPr lang="es-CO" sz="1800" dirty="0"/>
                    </a:p>
                  </a:txBody>
                  <a:tcPr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rtl="0" fontAlgn="t"/>
                      <a:r>
                        <a:rPr lang="es-CO" sz="1800" kern="1200" dirty="0">
                          <a:solidFill>
                            <a:schemeClr val="dk1"/>
                          </a:solidFill>
                          <a:latin typeface="+mn-lt"/>
                          <a:ea typeface="+mn-ea"/>
                          <a:cs typeface="+mn-cs"/>
                        </a:rPr>
                        <a:t>224</a:t>
                      </a:r>
                    </a:p>
                  </a:txBody>
                  <a:tcPr marL="6350" marR="6350" marT="6350" marB="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r" rtl="0" fontAlgn="t"/>
                      <a:r>
                        <a:rPr lang="es-CO" sz="1800" kern="1200" dirty="0" smtClean="0">
                          <a:solidFill>
                            <a:schemeClr val="dk1"/>
                          </a:solidFill>
                          <a:latin typeface="+mn-lt"/>
                          <a:ea typeface="+mn-ea"/>
                          <a:cs typeface="+mn-cs"/>
                        </a:rPr>
                        <a:t>$     691.974.356</a:t>
                      </a:r>
                      <a:endParaRPr lang="es-CO" sz="1800" kern="1200" dirty="0">
                        <a:solidFill>
                          <a:schemeClr val="dk1"/>
                        </a:solidFill>
                        <a:latin typeface="+mn-lt"/>
                        <a:ea typeface="+mn-ea"/>
                        <a:cs typeface="+mn-cs"/>
                      </a:endParaRPr>
                    </a:p>
                  </a:txBody>
                  <a:tcPr marL="6350" marR="72000" marT="6350" marB="0">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extLst>
                  <a:ext uri="{0D108BD9-81ED-4DB2-BD59-A6C34878D82A}">
                    <a16:rowId xmlns="" xmlns:a16="http://schemas.microsoft.com/office/drawing/2014/main" val="10005"/>
                  </a:ext>
                </a:extLst>
              </a:tr>
              <a:tr h="198844">
                <a:tc>
                  <a:txBody>
                    <a:bodyPr/>
                    <a:lstStyle/>
                    <a:p>
                      <a:pPr algn="just" fontAlgn="b"/>
                      <a:r>
                        <a:rPr lang="es-CO" sz="1800" b="0" i="0" u="none" strike="noStrike" kern="1200" baseline="0" dirty="0" smtClean="0">
                          <a:solidFill>
                            <a:srgbClr val="000000"/>
                          </a:solidFill>
                          <a:latin typeface="+mn-lt"/>
                          <a:ea typeface="+mn-ea"/>
                          <a:cs typeface="Arial" panose="020B0604020202020204" pitchFamily="34" charset="0"/>
                        </a:rPr>
                        <a:t>Desarrollo Infantil en Medio Familiar Sin Arriendo - Familiar Integral</a:t>
                      </a:r>
                    </a:p>
                  </a:txBody>
                  <a:tcPr marL="72000" marR="9525" marT="9525" marB="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a:r>
                        <a:rPr lang="es-CO" sz="1800" dirty="0" smtClean="0"/>
                        <a:t>19</a:t>
                      </a:r>
                      <a:endParaRPr lang="es-CO" sz="1800" dirty="0"/>
                    </a:p>
                  </a:txBody>
                  <a:tcPr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a:r>
                        <a:rPr lang="es-CO" sz="1800" dirty="0" smtClean="0"/>
                        <a:t>609</a:t>
                      </a:r>
                      <a:endParaRPr lang="es-CO" sz="1800" dirty="0"/>
                    </a:p>
                  </a:txBody>
                  <a:tcPr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rtl="0" fontAlgn="t"/>
                      <a:r>
                        <a:rPr lang="es-CO" sz="1800" kern="1200" dirty="0">
                          <a:solidFill>
                            <a:schemeClr val="dk1"/>
                          </a:solidFill>
                          <a:latin typeface="+mn-lt"/>
                          <a:ea typeface="+mn-ea"/>
                          <a:cs typeface="+mn-cs"/>
                        </a:rPr>
                        <a:t>609</a:t>
                      </a:r>
                    </a:p>
                  </a:txBody>
                  <a:tcPr marL="6350" marR="6350" marT="6350" marB="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r" rtl="0" fontAlgn="t"/>
                      <a:r>
                        <a:rPr lang="es-CO" sz="1800" kern="1200" dirty="0" smtClean="0">
                          <a:solidFill>
                            <a:schemeClr val="dk1"/>
                          </a:solidFill>
                          <a:latin typeface="+mn-lt"/>
                          <a:ea typeface="+mn-ea"/>
                          <a:cs typeface="+mn-cs"/>
                        </a:rPr>
                        <a:t>$  1.412.442.129</a:t>
                      </a:r>
                      <a:endParaRPr lang="es-CO" sz="1800" kern="1200" dirty="0">
                        <a:solidFill>
                          <a:schemeClr val="dk1"/>
                        </a:solidFill>
                        <a:latin typeface="+mn-lt"/>
                        <a:ea typeface="+mn-ea"/>
                        <a:cs typeface="+mn-cs"/>
                      </a:endParaRPr>
                    </a:p>
                  </a:txBody>
                  <a:tcPr marL="6350" marR="72000" marT="6350" marB="0">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extLst>
                  <a:ext uri="{0D108BD9-81ED-4DB2-BD59-A6C34878D82A}">
                    <a16:rowId xmlns="" xmlns:a16="http://schemas.microsoft.com/office/drawing/2014/main" val="10006"/>
                  </a:ext>
                </a:extLst>
              </a:tr>
              <a:tr h="198844">
                <a:tc>
                  <a:txBody>
                    <a:bodyPr/>
                    <a:lstStyle/>
                    <a:p>
                      <a:pPr algn="just" fontAlgn="b"/>
                      <a:r>
                        <a:rPr lang="es-CO" sz="1800" b="0" i="0" u="none" strike="noStrike" kern="1200" baseline="0" dirty="0" smtClean="0">
                          <a:solidFill>
                            <a:srgbClr val="000000"/>
                          </a:solidFill>
                          <a:latin typeface="+mn-lt"/>
                          <a:ea typeface="+mn-ea"/>
                          <a:cs typeface="Arial" panose="020B0604020202020204" pitchFamily="34" charset="0"/>
                        </a:rPr>
                        <a:t>Desarrollo Infantil en Medio Familiar Con Arriendo - Familiar Integral</a:t>
                      </a:r>
                      <a:endParaRPr lang="es-CO" sz="1800" b="0" i="0" u="none" strike="noStrike" kern="1200" baseline="0" dirty="0">
                        <a:solidFill>
                          <a:srgbClr val="000000"/>
                        </a:solidFill>
                        <a:latin typeface="+mn-lt"/>
                        <a:ea typeface="+mn-ea"/>
                        <a:cs typeface="Arial" panose="020B0604020202020204" pitchFamily="34" charset="0"/>
                      </a:endParaRPr>
                    </a:p>
                  </a:txBody>
                  <a:tcPr marL="72000" marR="9525" marT="9525" marB="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a:r>
                        <a:rPr lang="es-CO" sz="1800" dirty="0" smtClean="0"/>
                        <a:t>11</a:t>
                      </a:r>
                      <a:endParaRPr lang="es-CO" sz="1800" dirty="0"/>
                    </a:p>
                  </a:txBody>
                  <a:tcPr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a:r>
                        <a:rPr lang="es-CO" sz="1800" dirty="0" smtClean="0"/>
                        <a:t>406</a:t>
                      </a:r>
                      <a:endParaRPr lang="es-CO" sz="1800" dirty="0"/>
                    </a:p>
                  </a:txBody>
                  <a:tcPr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rtl="0" fontAlgn="t"/>
                      <a:r>
                        <a:rPr lang="es-CO" sz="1800" kern="1200" dirty="0">
                          <a:solidFill>
                            <a:schemeClr val="dk1"/>
                          </a:solidFill>
                          <a:latin typeface="+mn-lt"/>
                          <a:ea typeface="+mn-ea"/>
                          <a:cs typeface="+mn-cs"/>
                        </a:rPr>
                        <a:t>406</a:t>
                      </a:r>
                    </a:p>
                  </a:txBody>
                  <a:tcPr marL="6350" marR="6350" marT="6350" marB="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r" rtl="0" fontAlgn="t"/>
                      <a:r>
                        <a:rPr lang="es-CO" sz="1800" kern="1200" dirty="0" smtClean="0">
                          <a:solidFill>
                            <a:schemeClr val="dk1"/>
                          </a:solidFill>
                          <a:latin typeface="+mn-lt"/>
                          <a:ea typeface="+mn-ea"/>
                          <a:cs typeface="+mn-cs"/>
                        </a:rPr>
                        <a:t>$  1.002.182.548</a:t>
                      </a:r>
                      <a:endParaRPr lang="es-CO" sz="1800" kern="1200" dirty="0">
                        <a:solidFill>
                          <a:schemeClr val="dk1"/>
                        </a:solidFill>
                        <a:latin typeface="+mn-lt"/>
                        <a:ea typeface="+mn-ea"/>
                        <a:cs typeface="+mn-cs"/>
                      </a:endParaRPr>
                    </a:p>
                  </a:txBody>
                  <a:tcPr marL="6350" marR="72000" marT="6350" marB="0">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extLst>
                  <a:ext uri="{0D108BD9-81ED-4DB2-BD59-A6C34878D82A}">
                    <a16:rowId xmlns="" xmlns:a16="http://schemas.microsoft.com/office/drawing/2014/main" val="10007"/>
                  </a:ext>
                </a:extLst>
              </a:tr>
              <a:tr h="198844">
                <a:tc>
                  <a:txBody>
                    <a:bodyPr/>
                    <a:lstStyle/>
                    <a:p>
                      <a:pPr marL="0" indent="0">
                        <a:lnSpc>
                          <a:spcPct val="107000"/>
                        </a:lnSpc>
                        <a:spcAft>
                          <a:spcPts val="0"/>
                        </a:spcAft>
                      </a:pPr>
                      <a:r>
                        <a:rPr lang="es-CO" sz="1800" b="0" i="0" u="none" strike="noStrike" kern="1200" baseline="0" dirty="0">
                          <a:solidFill>
                            <a:srgbClr val="000000"/>
                          </a:solidFill>
                          <a:latin typeface="+mn-lt"/>
                          <a:ea typeface="+mn-ea"/>
                          <a:cs typeface="Arial" panose="020B0604020202020204" pitchFamily="34" charset="0"/>
                        </a:rPr>
                        <a:t>HCB FAMI-Familiar Tradicional</a:t>
                      </a:r>
                    </a:p>
                  </a:txBody>
                  <a:tcPr marL="72000" marR="44450" marT="0" marB="0">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a:r>
                        <a:rPr lang="es-CO" sz="1800" dirty="0" smtClean="0"/>
                        <a:t>47</a:t>
                      </a:r>
                      <a:endParaRPr lang="es-CO" sz="1800" dirty="0"/>
                    </a:p>
                  </a:txBody>
                  <a:tcPr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rtl="0" fontAlgn="t"/>
                      <a:r>
                        <a:rPr lang="es-CO" sz="1800" kern="1200" dirty="0">
                          <a:solidFill>
                            <a:schemeClr val="dk1"/>
                          </a:solidFill>
                          <a:latin typeface="+mn-lt"/>
                          <a:ea typeface="+mn-ea"/>
                          <a:cs typeface="+mn-cs"/>
                        </a:rPr>
                        <a:t>564</a:t>
                      </a:r>
                    </a:p>
                  </a:txBody>
                  <a:tcPr marL="6350" marR="6350" marT="6350" marB="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rtl="0" fontAlgn="t"/>
                      <a:r>
                        <a:rPr lang="es-CO" sz="1800" kern="1200" dirty="0">
                          <a:solidFill>
                            <a:schemeClr val="dk1"/>
                          </a:solidFill>
                          <a:latin typeface="+mn-lt"/>
                          <a:ea typeface="+mn-ea"/>
                          <a:cs typeface="+mn-cs"/>
                        </a:rPr>
                        <a:t>1128</a:t>
                      </a:r>
                    </a:p>
                  </a:txBody>
                  <a:tcPr marL="6350" marR="6350" marT="6350" marB="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r" rtl="0" fontAlgn="t"/>
                      <a:r>
                        <a:rPr lang="es-CO" sz="1800" kern="1200" dirty="0" smtClean="0">
                          <a:solidFill>
                            <a:schemeClr val="dk1"/>
                          </a:solidFill>
                          <a:latin typeface="+mn-lt"/>
                          <a:ea typeface="+mn-ea"/>
                          <a:cs typeface="+mn-cs"/>
                        </a:rPr>
                        <a:t>$     631.922.690 </a:t>
                      </a:r>
                      <a:endParaRPr lang="es-CO" sz="1800" kern="1200" dirty="0">
                        <a:solidFill>
                          <a:schemeClr val="dk1"/>
                        </a:solidFill>
                        <a:latin typeface="+mn-lt"/>
                        <a:ea typeface="+mn-ea"/>
                        <a:cs typeface="+mn-cs"/>
                      </a:endParaRPr>
                    </a:p>
                  </a:txBody>
                  <a:tcPr marL="6350" marR="72000" marT="6350" marB="0">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extLst>
                  <a:ext uri="{0D108BD9-81ED-4DB2-BD59-A6C34878D82A}">
                    <a16:rowId xmlns="" xmlns:a16="http://schemas.microsoft.com/office/drawing/2014/main" val="10008"/>
                  </a:ext>
                </a:extLst>
              </a:tr>
              <a:tr h="358044">
                <a:tc>
                  <a:txBody>
                    <a:bodyPr/>
                    <a:lstStyle/>
                    <a:p>
                      <a:pPr>
                        <a:lnSpc>
                          <a:spcPct val="107000"/>
                        </a:lnSpc>
                        <a:spcAft>
                          <a:spcPts val="0"/>
                        </a:spcAft>
                      </a:pPr>
                      <a:r>
                        <a:rPr lang="es-CO" sz="1800" b="0" i="0" u="none" strike="noStrike" kern="1200" baseline="0" dirty="0">
                          <a:solidFill>
                            <a:srgbClr val="000000"/>
                          </a:solidFill>
                          <a:latin typeface="+mn-lt"/>
                          <a:ea typeface="+mn-ea"/>
                          <a:cs typeface="Arial" panose="020B0604020202020204" pitchFamily="34" charset="0"/>
                        </a:rPr>
                        <a:t>HCB Tradicional - Comunitario (T)</a:t>
                      </a:r>
                    </a:p>
                  </a:txBody>
                  <a:tcPr marL="72000" marR="44450" marT="0" marB="0">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a:r>
                        <a:rPr lang="es-CO" sz="1800" dirty="0" smtClean="0"/>
                        <a:t>122</a:t>
                      </a:r>
                      <a:endParaRPr lang="es-CO" sz="1800" dirty="0"/>
                    </a:p>
                  </a:txBody>
                  <a:tcPr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rtl="0" fontAlgn="t"/>
                      <a:r>
                        <a:rPr lang="es-CO" sz="1800" kern="1200" dirty="0">
                          <a:solidFill>
                            <a:schemeClr val="dk1"/>
                          </a:solidFill>
                          <a:latin typeface="+mn-lt"/>
                          <a:ea typeface="+mn-ea"/>
                          <a:cs typeface="+mn-cs"/>
                        </a:rPr>
                        <a:t>1464</a:t>
                      </a:r>
                    </a:p>
                  </a:txBody>
                  <a:tcPr marL="6350" marR="6350" marT="6350" marB="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rtl="0" fontAlgn="t"/>
                      <a:r>
                        <a:rPr lang="es-CO" sz="1800" kern="1200" dirty="0">
                          <a:solidFill>
                            <a:schemeClr val="dk1"/>
                          </a:solidFill>
                          <a:latin typeface="+mn-lt"/>
                          <a:ea typeface="+mn-ea"/>
                          <a:cs typeface="+mn-cs"/>
                        </a:rPr>
                        <a:t>1464</a:t>
                      </a:r>
                    </a:p>
                  </a:txBody>
                  <a:tcPr marL="6350" marR="6350" marT="6350" marB="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r" rtl="0" fontAlgn="t"/>
                      <a:r>
                        <a:rPr lang="es-CO" sz="1800" kern="1200" dirty="0" smtClean="0">
                          <a:solidFill>
                            <a:schemeClr val="dk1"/>
                          </a:solidFill>
                          <a:latin typeface="+mn-lt"/>
                          <a:ea typeface="+mn-ea"/>
                          <a:cs typeface="+mn-cs"/>
                        </a:rPr>
                        <a:t>$     631.922.690 </a:t>
                      </a:r>
                      <a:endParaRPr lang="es-CO" sz="1800" kern="1200" dirty="0">
                        <a:solidFill>
                          <a:schemeClr val="dk1"/>
                        </a:solidFill>
                        <a:latin typeface="+mn-lt"/>
                        <a:ea typeface="+mn-ea"/>
                        <a:cs typeface="+mn-cs"/>
                      </a:endParaRPr>
                    </a:p>
                  </a:txBody>
                  <a:tcPr marL="6350" marR="72000" marT="6350" marB="0">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extLst>
                  <a:ext uri="{0D108BD9-81ED-4DB2-BD59-A6C34878D82A}">
                    <a16:rowId xmlns="" xmlns:a16="http://schemas.microsoft.com/office/drawing/2014/main" val="10009"/>
                  </a:ext>
                </a:extLst>
              </a:tr>
              <a:tr h="215415">
                <a:tc>
                  <a:txBody>
                    <a:bodyPr/>
                    <a:lstStyle/>
                    <a:p>
                      <a:pPr>
                        <a:lnSpc>
                          <a:spcPct val="107000"/>
                        </a:lnSpc>
                        <a:spcAft>
                          <a:spcPts val="0"/>
                        </a:spcAft>
                      </a:pPr>
                      <a:r>
                        <a:rPr lang="es-CO" sz="1800" b="0" i="0" u="none" strike="noStrike" kern="1200" baseline="0" dirty="0">
                          <a:solidFill>
                            <a:srgbClr val="000000"/>
                          </a:solidFill>
                          <a:latin typeface="+mn-lt"/>
                          <a:ea typeface="+mn-ea"/>
                          <a:cs typeface="Arial" panose="020B0604020202020204" pitchFamily="34" charset="0"/>
                        </a:rPr>
                        <a:t>HCB Agrupados - Institucional Tradicional</a:t>
                      </a:r>
                    </a:p>
                  </a:txBody>
                  <a:tcPr marL="72000" marR="44450" marT="0" marB="0">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a:r>
                        <a:rPr lang="es-CO" sz="1800" dirty="0" smtClean="0"/>
                        <a:t>4</a:t>
                      </a:r>
                      <a:endParaRPr lang="es-CO" sz="1800" dirty="0"/>
                    </a:p>
                  </a:txBody>
                  <a:tcPr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rtl="0" fontAlgn="t"/>
                      <a:r>
                        <a:rPr lang="es-CO" sz="1800" kern="1200" dirty="0">
                          <a:solidFill>
                            <a:schemeClr val="dk1"/>
                          </a:solidFill>
                          <a:latin typeface="+mn-lt"/>
                          <a:ea typeface="+mn-ea"/>
                          <a:cs typeface="+mn-cs"/>
                        </a:rPr>
                        <a:t>120</a:t>
                      </a:r>
                    </a:p>
                  </a:txBody>
                  <a:tcPr marL="6350" marR="6350" marT="6350" marB="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rtl="0" fontAlgn="t"/>
                      <a:r>
                        <a:rPr lang="es-CO" sz="1800" kern="1200" dirty="0">
                          <a:solidFill>
                            <a:schemeClr val="dk1"/>
                          </a:solidFill>
                          <a:latin typeface="+mn-lt"/>
                          <a:ea typeface="+mn-ea"/>
                          <a:cs typeface="+mn-cs"/>
                        </a:rPr>
                        <a:t>120</a:t>
                      </a:r>
                    </a:p>
                  </a:txBody>
                  <a:tcPr marL="6350" marR="6350" marT="6350" marB="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r" rtl="0" fontAlgn="t"/>
                      <a:r>
                        <a:rPr lang="es-CO" sz="1800" kern="1200" dirty="0" smtClean="0">
                          <a:solidFill>
                            <a:schemeClr val="dk1"/>
                          </a:solidFill>
                          <a:latin typeface="+mn-lt"/>
                          <a:ea typeface="+mn-ea"/>
                          <a:cs typeface="+mn-cs"/>
                        </a:rPr>
                        <a:t>$     227.334.330 </a:t>
                      </a:r>
                      <a:endParaRPr lang="es-CO" sz="1800" kern="1200" dirty="0">
                        <a:solidFill>
                          <a:schemeClr val="dk1"/>
                        </a:solidFill>
                        <a:latin typeface="+mn-lt"/>
                        <a:ea typeface="+mn-ea"/>
                        <a:cs typeface="+mn-cs"/>
                      </a:endParaRPr>
                    </a:p>
                  </a:txBody>
                  <a:tcPr marL="6350" marR="72000" marT="6350" marB="0">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extLst>
                  <a:ext uri="{0D108BD9-81ED-4DB2-BD59-A6C34878D82A}">
                    <a16:rowId xmlns="" xmlns:a16="http://schemas.microsoft.com/office/drawing/2014/main" val="10010"/>
                  </a:ext>
                </a:extLst>
              </a:tr>
              <a:tr h="198844">
                <a:tc>
                  <a:txBody>
                    <a:bodyPr/>
                    <a:lstStyle/>
                    <a:p>
                      <a:pPr marL="0" indent="0" algn="r"/>
                      <a:r>
                        <a:rPr lang="es-CO" sz="2000" b="1" i="0" u="none" strike="noStrike" baseline="0" dirty="0" smtClean="0">
                          <a:solidFill>
                            <a:srgbClr val="000000"/>
                          </a:solidFill>
                          <a:latin typeface="+mn-lt"/>
                          <a:cs typeface="Arial" panose="020B0604020202020204" pitchFamily="34" charset="0"/>
                        </a:rPr>
                        <a:t>TOTAL</a:t>
                      </a:r>
                      <a:endParaRPr lang="es-CO" sz="2000" b="1" i="0" u="none" strike="noStrike" baseline="0" dirty="0">
                        <a:solidFill>
                          <a:srgbClr val="000000"/>
                        </a:solidFill>
                        <a:latin typeface="+mn-lt"/>
                        <a:cs typeface="Arial" panose="020B0604020202020204" pitchFamily="34" charset="0"/>
                      </a:endParaRPr>
                    </a:p>
                  </a:txBody>
                  <a:tcPr marL="7200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a:r>
                        <a:rPr lang="es-CO" sz="2000" b="1" dirty="0" smtClean="0"/>
                        <a:t>216</a:t>
                      </a:r>
                      <a:endParaRPr lang="es-CO" sz="2000" b="1" dirty="0"/>
                    </a:p>
                  </a:txBody>
                  <a:tcPr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rtl="0" fontAlgn="ctr"/>
                      <a:r>
                        <a:rPr lang="es-CO" sz="2000" b="1" kern="1200" dirty="0">
                          <a:solidFill>
                            <a:schemeClr val="dk1"/>
                          </a:solidFill>
                          <a:latin typeface="+mn-lt"/>
                          <a:ea typeface="+mn-ea"/>
                          <a:cs typeface="+mn-cs"/>
                        </a:rPr>
                        <a:t>4656</a:t>
                      </a:r>
                    </a:p>
                  </a:txBody>
                  <a:tcPr marL="6350" marR="6350" marT="6350" marB="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ctr" rtl="0" fontAlgn="ctr"/>
                      <a:r>
                        <a:rPr lang="es-CO" sz="2000" b="1" kern="1200" dirty="0">
                          <a:solidFill>
                            <a:schemeClr val="dk1"/>
                          </a:solidFill>
                          <a:latin typeface="+mn-lt"/>
                          <a:ea typeface="+mn-ea"/>
                          <a:cs typeface="+mn-cs"/>
                        </a:rPr>
                        <a:t>5220</a:t>
                      </a:r>
                    </a:p>
                  </a:txBody>
                  <a:tcPr marL="6350" marR="6350" marT="6350" marB="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tc>
                  <a:txBody>
                    <a:bodyPr/>
                    <a:lstStyle/>
                    <a:p>
                      <a:pPr algn="r" rtl="0" fontAlgn="ctr"/>
                      <a:r>
                        <a:rPr lang="es-CO" sz="2000" b="1" kern="1200" dirty="0" smtClean="0">
                          <a:solidFill>
                            <a:schemeClr val="dk1"/>
                          </a:solidFill>
                          <a:latin typeface="+mn-lt"/>
                          <a:ea typeface="+mn-ea"/>
                          <a:cs typeface="+mn-cs"/>
                        </a:rPr>
                        <a:t>$   9.860.127.776</a:t>
                      </a:r>
                      <a:endParaRPr lang="es-CO" sz="2000" b="1" kern="1200" dirty="0">
                        <a:solidFill>
                          <a:schemeClr val="dk1"/>
                        </a:solidFill>
                        <a:latin typeface="+mn-lt"/>
                        <a:ea typeface="+mn-ea"/>
                        <a:cs typeface="+mn-cs"/>
                      </a:endParaRPr>
                    </a:p>
                  </a:txBody>
                  <a:tcPr marL="6350" marR="6350" marT="6350" marB="0" anchor="ctr">
                    <a:lnL w="6350" cap="flat" cmpd="sng" algn="ctr">
                      <a:solidFill>
                        <a:srgbClr val="62B543"/>
                      </a:solidFill>
                      <a:prstDash val="sysDot"/>
                      <a:round/>
                      <a:headEnd type="none" w="med" len="med"/>
                      <a:tailEnd type="none" w="med" len="med"/>
                    </a:lnL>
                    <a:lnR w="6350" cap="flat" cmpd="sng" algn="ctr">
                      <a:solidFill>
                        <a:srgbClr val="62B543"/>
                      </a:solidFill>
                      <a:prstDash val="sysDot"/>
                      <a:round/>
                      <a:headEnd type="none" w="med" len="med"/>
                      <a:tailEnd type="none" w="med" len="med"/>
                    </a:lnR>
                    <a:lnT w="6350" cap="flat" cmpd="sng" algn="ctr">
                      <a:solidFill>
                        <a:srgbClr val="62B543"/>
                      </a:solidFill>
                      <a:prstDash val="sysDot"/>
                      <a:round/>
                      <a:headEnd type="none" w="med" len="med"/>
                      <a:tailEnd type="none" w="med" len="med"/>
                    </a:lnT>
                    <a:lnB w="6350" cap="flat" cmpd="sng" algn="ctr">
                      <a:solidFill>
                        <a:srgbClr val="62B543"/>
                      </a:solidFill>
                      <a:prstDash val="sysDot"/>
                      <a:round/>
                      <a:headEnd type="none" w="med" len="med"/>
                      <a:tailEnd type="none" w="med" len="med"/>
                    </a:lnB>
                    <a:solidFill>
                      <a:srgbClr val="F6F8FC"/>
                    </a:solidFill>
                  </a:tcPr>
                </a:tc>
                <a:extLst>
                  <a:ext uri="{0D108BD9-81ED-4DB2-BD59-A6C34878D82A}">
                    <a16:rowId xmlns="" xmlns:a16="http://schemas.microsoft.com/office/drawing/2014/main" val="10011"/>
                  </a:ext>
                </a:extLst>
              </a:tr>
            </a:tbl>
          </a:graphicData>
        </a:graphic>
      </p:graphicFrame>
      <p:sp>
        <p:nvSpPr>
          <p:cNvPr id="5" name="CuadroTexto 4"/>
          <p:cNvSpPr txBox="1"/>
          <p:nvPr/>
        </p:nvSpPr>
        <p:spPr>
          <a:xfrm>
            <a:off x="163032" y="6299890"/>
            <a:ext cx="1672281" cy="369332"/>
          </a:xfrm>
          <a:prstGeom prst="rect">
            <a:avLst/>
          </a:prstGeom>
          <a:noFill/>
        </p:spPr>
        <p:txBody>
          <a:bodyPr wrap="square" rtlCol="0">
            <a:spAutoFit/>
          </a:bodyPr>
          <a:lstStyle/>
          <a:p>
            <a:r>
              <a:rPr lang="es-CO" dirty="0">
                <a:solidFill>
                  <a:srgbClr val="777777"/>
                </a:solidFill>
              </a:rPr>
              <a:t>USO PÚBLICO</a:t>
            </a:r>
          </a:p>
        </p:txBody>
      </p:sp>
    </p:spTree>
    <p:extLst>
      <p:ext uri="{BB962C8B-B14F-4D97-AF65-F5344CB8AC3E}">
        <p14:creationId xmlns:p14="http://schemas.microsoft.com/office/powerpoint/2010/main" val="4112283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6"/>
          <p:cNvSpPr txBox="1">
            <a:spLocks noChangeArrowheads="1"/>
          </p:cNvSpPr>
          <p:nvPr/>
        </p:nvSpPr>
        <p:spPr bwMode="auto">
          <a:xfrm>
            <a:off x="40341" y="232357"/>
            <a:ext cx="61053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Atención a la Primera Infancia </a:t>
            </a:r>
            <a:endParaRPr lang="es-CO"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274337375"/>
              </p:ext>
            </p:extLst>
          </p:nvPr>
        </p:nvGraphicFramePr>
        <p:xfrm>
          <a:off x="274148" y="1306382"/>
          <a:ext cx="8390966" cy="4846320"/>
        </p:xfrm>
        <a:graphic>
          <a:graphicData uri="http://schemas.openxmlformats.org/drawingml/2006/table">
            <a:tbl>
              <a:tblPr firstRow="1" bandRow="1">
                <a:tableStyleId>{5C22544A-7EE6-4342-B048-85BDC9FD1C3A}</a:tableStyleId>
              </a:tblPr>
              <a:tblGrid>
                <a:gridCol w="4355517">
                  <a:extLst>
                    <a:ext uri="{9D8B030D-6E8A-4147-A177-3AD203B41FA5}">
                      <a16:colId xmlns="" xmlns:a16="http://schemas.microsoft.com/office/drawing/2014/main" val="20000"/>
                    </a:ext>
                  </a:extLst>
                </a:gridCol>
                <a:gridCol w="4035449">
                  <a:extLst>
                    <a:ext uri="{9D8B030D-6E8A-4147-A177-3AD203B41FA5}">
                      <a16:colId xmlns="" xmlns:a16="http://schemas.microsoft.com/office/drawing/2014/main" val="20001"/>
                    </a:ext>
                  </a:extLst>
                </a:gridCol>
              </a:tblGrid>
              <a:tr h="360107">
                <a:tc>
                  <a:txBody>
                    <a:bodyPr/>
                    <a:lstStyle/>
                    <a:p>
                      <a:pPr algn="ctr"/>
                      <a:r>
                        <a:rPr lang="es-CO" dirty="0"/>
                        <a:t>LOGROS</a:t>
                      </a:r>
                    </a:p>
                  </a:txBody>
                  <a:tcPr>
                    <a:lnB w="3175" cap="flat" cmpd="sng" algn="ctr">
                      <a:solidFill>
                        <a:srgbClr val="62B543"/>
                      </a:solidFill>
                      <a:prstDash val="sysDot"/>
                      <a:round/>
                      <a:headEnd type="none" w="med" len="med"/>
                      <a:tailEnd type="none" w="med" len="med"/>
                    </a:lnB>
                    <a:solidFill>
                      <a:srgbClr val="62B543"/>
                    </a:solidFill>
                  </a:tcPr>
                </a:tc>
                <a:tc>
                  <a:txBody>
                    <a:bodyPr/>
                    <a:lstStyle/>
                    <a:p>
                      <a:pPr algn="ctr"/>
                      <a:r>
                        <a:rPr lang="es-CO" dirty="0"/>
                        <a:t>DIFICULTADES </a:t>
                      </a:r>
                    </a:p>
                  </a:txBody>
                  <a:tcPr>
                    <a:lnB w="3175" cap="flat" cmpd="sng" algn="ctr">
                      <a:solidFill>
                        <a:srgbClr val="62B543"/>
                      </a:solidFill>
                      <a:prstDash val="sysDot"/>
                      <a:round/>
                      <a:headEnd type="none" w="med" len="med"/>
                      <a:tailEnd type="none" w="med" len="med"/>
                    </a:lnB>
                    <a:solidFill>
                      <a:srgbClr val="62B543"/>
                    </a:solidFill>
                  </a:tcPr>
                </a:tc>
                <a:extLst>
                  <a:ext uri="{0D108BD9-81ED-4DB2-BD59-A6C34878D82A}">
                    <a16:rowId xmlns="" xmlns:a16="http://schemas.microsoft.com/office/drawing/2014/main" val="10000"/>
                  </a:ext>
                </a:extLst>
              </a:tr>
              <a:tr h="3869338">
                <a:tc>
                  <a:txBody>
                    <a:bodyPr/>
                    <a:lstStyle/>
                    <a:p>
                      <a:pPr marL="285750" indent="-285750" algn="just">
                        <a:buFont typeface="Arial" panose="020B0604020202020204" pitchFamily="34" charset="0"/>
                        <a:buChar char="•"/>
                      </a:pPr>
                      <a:r>
                        <a:rPr lang="es-CO" dirty="0" smtClean="0"/>
                        <a:t>Posicionar</a:t>
                      </a:r>
                      <a:r>
                        <a:rPr lang="es-CO" baseline="0" dirty="0" smtClean="0"/>
                        <a:t> la primera infancia como un asunto relevante en la población de los municipios. </a:t>
                      </a:r>
                    </a:p>
                    <a:p>
                      <a:pPr marL="285750" indent="-285750" algn="just">
                        <a:buFont typeface="Arial" panose="020B0604020202020204" pitchFamily="34" charset="0"/>
                        <a:buChar char="•"/>
                      </a:pPr>
                      <a:r>
                        <a:rPr lang="es-CO" baseline="0" dirty="0" smtClean="0"/>
                        <a:t>Ampliación de la cobertura para atender a la primera infancia en modalidades integrales. </a:t>
                      </a:r>
                    </a:p>
                    <a:p>
                      <a:pPr marL="285750" indent="-285750" algn="just">
                        <a:buFont typeface="Arial" panose="020B0604020202020204" pitchFamily="34" charset="0"/>
                        <a:buChar char="•"/>
                      </a:pPr>
                      <a:r>
                        <a:rPr lang="es-CO" dirty="0" smtClean="0"/>
                        <a:t>Adecuación</a:t>
                      </a:r>
                      <a:r>
                        <a:rPr lang="es-CO" baseline="0" dirty="0" smtClean="0"/>
                        <a:t> de las infraestructuras para la atención integral de niños y niñas en la primera infancia. </a:t>
                      </a:r>
                    </a:p>
                    <a:p>
                      <a:pPr marL="285750" indent="-285750" algn="just">
                        <a:buFont typeface="Arial" panose="020B0604020202020204" pitchFamily="34" charset="0"/>
                        <a:buChar char="•"/>
                      </a:pPr>
                      <a:r>
                        <a:rPr lang="es-CO" baseline="0" dirty="0" smtClean="0"/>
                        <a:t>Mejoramiento de las condiciones de calidad en las Unidades de Servicio, a través de la aplicación de los Manuales Operativos y Estándares de Calidad. </a:t>
                      </a:r>
                    </a:p>
                    <a:p>
                      <a:pPr marL="285750" indent="-285750" algn="just">
                        <a:buFont typeface="Arial" panose="020B0604020202020204" pitchFamily="34" charset="0"/>
                        <a:buChar char="•"/>
                      </a:pPr>
                      <a:r>
                        <a:rPr lang="es-CO" baseline="0" dirty="0" smtClean="0"/>
                        <a:t>Cobertura en la zona rural del municipio a través de la implementación de las modalidades. </a:t>
                      </a:r>
                      <a:endParaRPr lang="es-CO" dirty="0"/>
                    </a:p>
                  </a:txBody>
                  <a:tcPr>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solidFill>
                      <a:srgbClr val="F6F8FC"/>
                    </a:solidFill>
                  </a:tcPr>
                </a:tc>
                <a:tc>
                  <a:txBody>
                    <a:bodyPr/>
                    <a:lstStyle/>
                    <a:p>
                      <a:pPr marL="285750" indent="-285750" algn="just">
                        <a:buFont typeface="Arial" panose="020B0604020202020204" pitchFamily="34" charset="0"/>
                        <a:buChar char="•"/>
                      </a:pPr>
                      <a:r>
                        <a:rPr lang="es-ES" sz="1800" kern="1200" dirty="0" smtClean="0">
                          <a:solidFill>
                            <a:schemeClr val="dk1"/>
                          </a:solidFill>
                          <a:effectLst/>
                          <a:latin typeface="+mn-lt"/>
                          <a:ea typeface="+mn-ea"/>
                          <a:cs typeface="+mn-cs"/>
                        </a:rPr>
                        <a:t>Dificultades en los procesos de articulación con algunas instituciones que hacen parte del SNBF para la</a:t>
                      </a:r>
                      <a:r>
                        <a:rPr lang="es-ES" sz="1800" kern="1200" baseline="0" dirty="0" smtClean="0">
                          <a:solidFill>
                            <a:schemeClr val="dk1"/>
                          </a:solidFill>
                          <a:effectLst/>
                          <a:latin typeface="+mn-lt"/>
                          <a:ea typeface="+mn-ea"/>
                          <a:cs typeface="+mn-cs"/>
                        </a:rPr>
                        <a:t> atención integral a la primera infancia. </a:t>
                      </a:r>
                    </a:p>
                    <a:p>
                      <a:pPr marL="0" indent="0" algn="just">
                        <a:buFont typeface="Arial" panose="020B0604020202020204" pitchFamily="34" charset="0"/>
                        <a:buNone/>
                      </a:pPr>
                      <a:endParaRPr lang="es-ES" sz="1800" kern="1200" baseline="0" dirty="0" smtClean="0">
                        <a:solidFill>
                          <a:schemeClr val="dk1"/>
                        </a:solidFill>
                        <a:effectLst/>
                        <a:latin typeface="+mn-lt"/>
                        <a:ea typeface="+mn-ea"/>
                        <a:cs typeface="+mn-cs"/>
                      </a:endParaRPr>
                    </a:p>
                    <a:p>
                      <a:pPr marL="285750" indent="-285750" algn="just">
                        <a:buFont typeface="Arial" panose="020B0604020202020204" pitchFamily="34" charset="0"/>
                        <a:buChar char="•"/>
                      </a:pPr>
                      <a:r>
                        <a:rPr lang="es-ES" sz="1800" kern="1200" dirty="0" smtClean="0">
                          <a:solidFill>
                            <a:schemeClr val="dk1"/>
                          </a:solidFill>
                          <a:effectLst/>
                          <a:latin typeface="+mn-lt"/>
                          <a:ea typeface="+mn-ea"/>
                          <a:cs typeface="+mn-cs"/>
                        </a:rPr>
                        <a:t>Escases de</a:t>
                      </a:r>
                      <a:r>
                        <a:rPr lang="es-ES" sz="1800" kern="1200" baseline="0" dirty="0" smtClean="0">
                          <a:solidFill>
                            <a:schemeClr val="dk1"/>
                          </a:solidFill>
                          <a:effectLst/>
                          <a:latin typeface="+mn-lt"/>
                          <a:ea typeface="+mn-ea"/>
                          <a:cs typeface="+mn-cs"/>
                        </a:rPr>
                        <a:t> infraestructuras amplias y que cumplan con las condiciones técnicas de calidad para el aumento de la cobertura en la atención. </a:t>
                      </a:r>
                    </a:p>
                    <a:p>
                      <a:pPr marL="285750" indent="-285750" algn="just">
                        <a:buFont typeface="Arial" panose="020B0604020202020204" pitchFamily="34" charset="0"/>
                        <a:buChar char="•"/>
                      </a:pPr>
                      <a:endParaRPr lang="es-ES" sz="1800" kern="1200" dirty="0" smtClean="0">
                        <a:solidFill>
                          <a:schemeClr val="dk1"/>
                        </a:solidFill>
                        <a:effectLst/>
                        <a:latin typeface="+mn-lt"/>
                        <a:ea typeface="+mn-ea"/>
                        <a:cs typeface="+mn-cs"/>
                      </a:endParaRPr>
                    </a:p>
                    <a:p>
                      <a:pPr marL="285750" indent="-285750" algn="just">
                        <a:buFont typeface="Arial" panose="020B0604020202020204" pitchFamily="34" charset="0"/>
                        <a:buChar char="•"/>
                      </a:pPr>
                      <a:endParaRPr lang="es-CO" dirty="0"/>
                    </a:p>
                  </a:txBody>
                  <a:tcPr>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solidFill>
                      <a:srgbClr val="F6F8FC"/>
                    </a:solidFill>
                  </a:tcPr>
                </a:tc>
                <a:extLst>
                  <a:ext uri="{0D108BD9-81ED-4DB2-BD59-A6C34878D82A}">
                    <a16:rowId xmlns="" xmlns:a16="http://schemas.microsoft.com/office/drawing/2014/main" val="10001"/>
                  </a:ext>
                </a:extLst>
              </a:tr>
            </a:tbl>
          </a:graphicData>
        </a:graphic>
      </p:graphicFrame>
      <p:sp>
        <p:nvSpPr>
          <p:cNvPr id="4" name="CuadroTexto 3"/>
          <p:cNvSpPr txBox="1"/>
          <p:nvPr/>
        </p:nvSpPr>
        <p:spPr>
          <a:xfrm>
            <a:off x="163032" y="6299890"/>
            <a:ext cx="1672281" cy="369332"/>
          </a:xfrm>
          <a:prstGeom prst="rect">
            <a:avLst/>
          </a:prstGeom>
          <a:noFill/>
        </p:spPr>
        <p:txBody>
          <a:bodyPr wrap="square" rtlCol="0">
            <a:spAutoFit/>
          </a:bodyPr>
          <a:lstStyle/>
          <a:p>
            <a:r>
              <a:rPr lang="es-CO" dirty="0">
                <a:solidFill>
                  <a:srgbClr val="777777"/>
                </a:solidFill>
              </a:rPr>
              <a:t>USO PÚBLICO</a:t>
            </a:r>
          </a:p>
        </p:txBody>
      </p:sp>
    </p:spTree>
    <p:extLst>
      <p:ext uri="{BB962C8B-B14F-4D97-AF65-F5344CB8AC3E}">
        <p14:creationId xmlns:p14="http://schemas.microsoft.com/office/powerpoint/2010/main" val="1791379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40341" y="205463"/>
            <a:ext cx="61053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s-ES"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rPr>
              <a:t>Atención a la Primera Infancia </a:t>
            </a:r>
            <a:endParaRPr lang="es-CO" altLang="es-CO" sz="2800" b="1" i="1" dirty="0">
              <a:solidFill>
                <a:prstClr val="white"/>
              </a:solidFill>
              <a:effectLst>
                <a:outerShdw blurRad="38100" dist="38100" dir="2700000" algn="tl">
                  <a:srgbClr val="000000">
                    <a:alpha val="43137"/>
                  </a:srgbClr>
                </a:outerShdw>
              </a:effectLst>
              <a:latin typeface="Calibri" panose="020F0502020204030204" pitchFamily="34" charset="0"/>
              <a:ea typeface="MS PGothic" panose="020B0600070205080204" pitchFamily="34" charset="-128"/>
              <a:cs typeface="Arial"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376631873"/>
              </p:ext>
            </p:extLst>
          </p:nvPr>
        </p:nvGraphicFramePr>
        <p:xfrm>
          <a:off x="642550" y="1329763"/>
          <a:ext cx="7858899" cy="4092645"/>
        </p:xfrm>
        <a:graphic>
          <a:graphicData uri="http://schemas.openxmlformats.org/drawingml/2006/table">
            <a:tbl>
              <a:tblPr firstRow="1" bandRow="1">
                <a:tableStyleId>{5C22544A-7EE6-4342-B048-85BDC9FD1C3A}</a:tableStyleId>
              </a:tblPr>
              <a:tblGrid>
                <a:gridCol w="7858899">
                  <a:extLst>
                    <a:ext uri="{9D8B030D-6E8A-4147-A177-3AD203B41FA5}">
                      <a16:colId xmlns="" xmlns:a16="http://schemas.microsoft.com/office/drawing/2014/main" val="20000"/>
                    </a:ext>
                  </a:extLst>
                </a:gridCol>
              </a:tblGrid>
              <a:tr h="339136">
                <a:tc>
                  <a:txBody>
                    <a:bodyPr/>
                    <a:lstStyle/>
                    <a:p>
                      <a:pPr algn="ctr"/>
                      <a:r>
                        <a:rPr lang="es-CO" dirty="0"/>
                        <a:t>RETOS </a:t>
                      </a:r>
                    </a:p>
                  </a:txBody>
                  <a:tcPr>
                    <a:lnB w="3175" cap="flat" cmpd="sng" algn="ctr">
                      <a:solidFill>
                        <a:srgbClr val="62B543"/>
                      </a:solidFill>
                      <a:prstDash val="sysDot"/>
                      <a:round/>
                      <a:headEnd type="none" w="med" len="med"/>
                      <a:tailEnd type="none" w="med" len="med"/>
                    </a:lnB>
                    <a:solidFill>
                      <a:srgbClr val="62B543"/>
                    </a:solidFill>
                  </a:tcPr>
                </a:tc>
                <a:extLst>
                  <a:ext uri="{0D108BD9-81ED-4DB2-BD59-A6C34878D82A}">
                    <a16:rowId xmlns="" xmlns:a16="http://schemas.microsoft.com/office/drawing/2014/main" val="10000"/>
                  </a:ext>
                </a:extLst>
              </a:tr>
              <a:tr h="3726885">
                <a:tc>
                  <a:txBody>
                    <a:bodyPr/>
                    <a:lstStyle/>
                    <a:p>
                      <a:endParaRPr lang="es-CO" dirty="0"/>
                    </a:p>
                    <a:p>
                      <a:pPr marL="285750" indent="-285750" algn="just">
                        <a:buFont typeface="Arial" panose="020B0604020202020204" pitchFamily="34" charset="0"/>
                        <a:buChar char="•"/>
                      </a:pPr>
                      <a:r>
                        <a:rPr lang="es-CO" dirty="0" smtClean="0"/>
                        <a:t>Continuar trabajando en articulación con los diferentes</a:t>
                      </a:r>
                      <a:r>
                        <a:rPr lang="es-CO" baseline="0" dirty="0" smtClean="0"/>
                        <a:t> actores para la ampliación de cobertura y mejoramiento de las condiciones de calidad de las Unidades de </a:t>
                      </a:r>
                      <a:r>
                        <a:rPr lang="es-CO" baseline="0" dirty="0" smtClean="0"/>
                        <a:t>Servicio relacionadas con la infraestructura.  </a:t>
                      </a:r>
                    </a:p>
                    <a:p>
                      <a:pPr marL="285750" indent="-285750" algn="just">
                        <a:buFont typeface="Arial" panose="020B0604020202020204" pitchFamily="34" charset="0"/>
                        <a:buChar char="•"/>
                      </a:pPr>
                      <a:r>
                        <a:rPr lang="es-CO" baseline="0" dirty="0" smtClean="0"/>
                        <a:t>Continuar con el mejoramiento de las condiciones del servicio para la atención de los niños y niñas beneficiarios. </a:t>
                      </a:r>
                    </a:p>
                    <a:p>
                      <a:pPr marL="0" indent="0" algn="just">
                        <a:buFont typeface="Arial" panose="020B0604020202020204" pitchFamily="34" charset="0"/>
                        <a:buNone/>
                      </a:pPr>
                      <a:endParaRPr lang="es-CO" baseline="0" dirty="0" smtClean="0"/>
                    </a:p>
                    <a:p>
                      <a:pPr marL="285750" indent="-285750" algn="just">
                        <a:buFont typeface="Arial" panose="020B0604020202020204" pitchFamily="34" charset="0"/>
                        <a:buChar char="•"/>
                      </a:pPr>
                      <a:endParaRPr lang="es-CO" dirty="0"/>
                    </a:p>
                    <a:p>
                      <a:endParaRPr lang="es-CO" dirty="0"/>
                    </a:p>
                    <a:p>
                      <a:endParaRPr lang="es-CO" dirty="0"/>
                    </a:p>
                    <a:p>
                      <a:endParaRPr lang="es-CO" dirty="0"/>
                    </a:p>
                  </a:txBody>
                  <a:tcPr>
                    <a:lnL w="3175" cap="flat" cmpd="sng" algn="ctr">
                      <a:solidFill>
                        <a:srgbClr val="62B543"/>
                      </a:solidFill>
                      <a:prstDash val="sysDot"/>
                      <a:round/>
                      <a:headEnd type="none" w="med" len="med"/>
                      <a:tailEnd type="none" w="med" len="med"/>
                    </a:lnL>
                    <a:lnR w="3175" cap="flat" cmpd="sng" algn="ctr">
                      <a:solidFill>
                        <a:srgbClr val="62B543"/>
                      </a:solidFill>
                      <a:prstDash val="sysDot"/>
                      <a:round/>
                      <a:headEnd type="none" w="med" len="med"/>
                      <a:tailEnd type="none" w="med" len="med"/>
                    </a:lnR>
                    <a:lnT w="3175" cap="flat" cmpd="sng" algn="ctr">
                      <a:solidFill>
                        <a:srgbClr val="62B543"/>
                      </a:solidFill>
                      <a:prstDash val="sysDot"/>
                      <a:round/>
                      <a:headEnd type="none" w="med" len="med"/>
                      <a:tailEnd type="none" w="med" len="med"/>
                    </a:lnT>
                    <a:lnB w="3175" cap="flat" cmpd="sng" algn="ctr">
                      <a:solidFill>
                        <a:srgbClr val="62B543"/>
                      </a:solidFill>
                      <a:prstDash val="sysDot"/>
                      <a:round/>
                      <a:headEnd type="none" w="med" len="med"/>
                      <a:tailEnd type="none" w="med" len="med"/>
                    </a:lnB>
                    <a:solidFill>
                      <a:srgbClr val="F6F8FC"/>
                    </a:solidFill>
                  </a:tcPr>
                </a:tc>
                <a:extLst>
                  <a:ext uri="{0D108BD9-81ED-4DB2-BD59-A6C34878D82A}">
                    <a16:rowId xmlns="" xmlns:a16="http://schemas.microsoft.com/office/drawing/2014/main" val="10001"/>
                  </a:ext>
                </a:extLst>
              </a:tr>
            </a:tbl>
          </a:graphicData>
        </a:graphic>
      </p:graphicFrame>
      <p:sp>
        <p:nvSpPr>
          <p:cNvPr id="4" name="CuadroTexto 3"/>
          <p:cNvSpPr txBox="1"/>
          <p:nvPr/>
        </p:nvSpPr>
        <p:spPr>
          <a:xfrm>
            <a:off x="163032" y="6299890"/>
            <a:ext cx="1672281" cy="369332"/>
          </a:xfrm>
          <a:prstGeom prst="rect">
            <a:avLst/>
          </a:prstGeom>
          <a:noFill/>
        </p:spPr>
        <p:txBody>
          <a:bodyPr wrap="square" rtlCol="0">
            <a:spAutoFit/>
          </a:bodyPr>
          <a:lstStyle/>
          <a:p>
            <a:r>
              <a:rPr lang="es-CO" dirty="0">
                <a:solidFill>
                  <a:srgbClr val="777777"/>
                </a:solidFill>
              </a:rPr>
              <a:t>USO PÚBLICO</a:t>
            </a:r>
          </a:p>
        </p:txBody>
      </p:sp>
    </p:spTree>
    <p:extLst>
      <p:ext uri="{BB962C8B-B14F-4D97-AF65-F5344CB8AC3E}">
        <p14:creationId xmlns:p14="http://schemas.microsoft.com/office/powerpoint/2010/main" val="1819004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 y="0"/>
            <a:ext cx="9128888" cy="6858000"/>
          </a:xfrm>
          <a:prstGeom prst="rect">
            <a:avLst/>
          </a:prstGeom>
        </p:spPr>
      </p:pic>
      <p:sp>
        <p:nvSpPr>
          <p:cNvPr id="6" name="CuadroTexto 8"/>
          <p:cNvSpPr txBox="1">
            <a:spLocks noChangeArrowheads="1"/>
          </p:cNvSpPr>
          <p:nvPr/>
        </p:nvSpPr>
        <p:spPr bwMode="auto">
          <a:xfrm>
            <a:off x="2076155" y="4510138"/>
            <a:ext cx="56657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endParaRPr kumimoji="0" lang="es-ES" altLang="es-CO" sz="36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a:p>
            <a:pPr marL="0" marR="0" lvl="0" indent="0" algn="l" defTabSz="457200" rtl="0" eaLnBrk="1" fontAlgn="base" latinLnBrk="0" hangingPunct="1">
              <a:lnSpc>
                <a:spcPct val="80000"/>
              </a:lnSpc>
              <a:spcBef>
                <a:spcPct val="0"/>
              </a:spcBef>
              <a:spcAft>
                <a:spcPct val="0"/>
              </a:spcAft>
              <a:buClrTx/>
              <a:buSzTx/>
              <a:buFontTx/>
              <a:buNone/>
              <a:tabLst/>
              <a:defRPr/>
            </a:pPr>
            <a:r>
              <a:rPr kumimoji="0" lang="es-ES" altLang="es-CO" sz="54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GRACIAS</a:t>
            </a:r>
          </a:p>
        </p:txBody>
      </p:sp>
      <p:sp>
        <p:nvSpPr>
          <p:cNvPr id="8" name="CuadroTexto 7"/>
          <p:cNvSpPr txBox="1"/>
          <p:nvPr/>
        </p:nvSpPr>
        <p:spPr>
          <a:xfrm>
            <a:off x="163032" y="6299890"/>
            <a:ext cx="1672281" cy="369332"/>
          </a:xfrm>
          <a:prstGeom prst="rect">
            <a:avLst/>
          </a:prstGeom>
          <a:noFill/>
        </p:spPr>
        <p:txBody>
          <a:bodyPr wrap="square" rtlCol="0">
            <a:spAutoFit/>
          </a:bodyPr>
          <a:lstStyle/>
          <a:p>
            <a:r>
              <a:rPr lang="es-CO" dirty="0">
                <a:solidFill>
                  <a:srgbClr val="777777"/>
                </a:solidFill>
              </a:rPr>
              <a:t>USO PÚBLICO</a:t>
            </a:r>
          </a:p>
        </p:txBody>
      </p:sp>
    </p:spTree>
    <p:extLst>
      <p:ext uri="{BB962C8B-B14F-4D97-AF65-F5344CB8AC3E}">
        <p14:creationId xmlns:p14="http://schemas.microsoft.com/office/powerpoint/2010/main" val="2722794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0" y="302280"/>
            <a:ext cx="68373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fontAlgn="auto" hangingPunct="1">
              <a:spcBef>
                <a:spcPts val="0"/>
              </a:spcBef>
              <a:spcAft>
                <a:spcPts val="0"/>
              </a:spcAft>
            </a:pPr>
            <a:r>
              <a:rPr lang="es-CO" sz="3600" b="1" spc="50" dirty="0">
                <a:ln w="13500">
                  <a:solidFill>
                    <a:srgbClr val="5B9BD5">
                      <a:shade val="2500"/>
                      <a:alpha val="6500"/>
                    </a:srgbClr>
                  </a:solidFill>
                  <a:prstDash val="solid"/>
                </a:ln>
                <a:solidFill>
                  <a:prstClr val="white"/>
                </a:solidFill>
                <a:latin typeface="+mn-lt"/>
              </a:rPr>
              <a:t>MESA PÚBLICA </a:t>
            </a:r>
            <a:r>
              <a:rPr lang="es-ES" sz="3600" b="1" spc="50" dirty="0">
                <a:ln w="13500">
                  <a:solidFill>
                    <a:srgbClr val="5B9BD5">
                      <a:shade val="2500"/>
                      <a:alpha val="6500"/>
                    </a:srgbClr>
                  </a:solidFill>
                  <a:prstDash val="solid"/>
                </a:ln>
                <a:solidFill>
                  <a:prstClr val="white"/>
                </a:solidFill>
                <a:latin typeface="+mn-lt"/>
              </a:rPr>
              <a:t/>
            </a:r>
            <a:br>
              <a:rPr lang="es-ES" sz="3600" b="1" spc="50" dirty="0">
                <a:ln w="13500">
                  <a:solidFill>
                    <a:srgbClr val="5B9BD5">
                      <a:shade val="2500"/>
                      <a:alpha val="6500"/>
                    </a:srgbClr>
                  </a:solidFill>
                  <a:prstDash val="solid"/>
                </a:ln>
                <a:solidFill>
                  <a:prstClr val="white"/>
                </a:solidFill>
                <a:latin typeface="+mn-lt"/>
              </a:rPr>
            </a:br>
            <a:endParaRPr lang="es-ES" sz="3600" b="1" dirty="0">
              <a:solidFill>
                <a:prstClr val="white"/>
              </a:solidFill>
              <a:latin typeface="+mn-lt"/>
            </a:endParaRPr>
          </a:p>
        </p:txBody>
      </p:sp>
      <p:sp>
        <p:nvSpPr>
          <p:cNvPr id="3" name="2 CuadroTexto"/>
          <p:cNvSpPr txBox="1">
            <a:spLocks noChangeArrowheads="1"/>
          </p:cNvSpPr>
          <p:nvPr/>
        </p:nvSpPr>
        <p:spPr bwMode="auto">
          <a:xfrm>
            <a:off x="4397830" y="1479174"/>
            <a:ext cx="456812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257300" indent="-3429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just" defTabSz="914400" eaLnBrk="1" fontAlgn="auto" hangingPunct="1">
              <a:spcBef>
                <a:spcPts val="0"/>
              </a:spcBef>
              <a:spcAft>
                <a:spcPts val="0"/>
              </a:spcAft>
            </a:pPr>
            <a:r>
              <a:rPr lang="es-CO" sz="2400" dirty="0">
                <a:solidFill>
                  <a:prstClr val="black"/>
                </a:solidFill>
              </a:rPr>
              <a:t>Encuentros presenciales de interlocución, dialogo abierto y comunicación de doble vía  con los ciudadanos, para tratar temas que tienen que ver con el cabal  funcionamiento del Servicio Publico de Bienestar Familiar (SPBF), detectando situaciones a mejorar, proponiendo correctivos y propiciando escenarios de prevención, cualificación y mejoramiento del mismo.</a:t>
            </a:r>
            <a:endParaRPr lang="es-CO" altLang="es-CO" sz="2400" dirty="0">
              <a:solidFill>
                <a:prstClr val="black"/>
              </a:solidFill>
            </a:endParaRPr>
          </a:p>
        </p:txBody>
      </p:sp>
      <p:sp>
        <p:nvSpPr>
          <p:cNvPr id="4" name="CuadroTexto 3"/>
          <p:cNvSpPr txBox="1"/>
          <p:nvPr/>
        </p:nvSpPr>
        <p:spPr>
          <a:xfrm>
            <a:off x="1159099" y="4649273"/>
            <a:ext cx="64394" cy="369332"/>
          </a:xfrm>
          <a:prstGeom prst="rect">
            <a:avLst/>
          </a:prstGeom>
          <a:noFill/>
        </p:spPr>
        <p:txBody>
          <a:bodyPr wrap="square" rtlCol="0">
            <a:spAutoFit/>
          </a:bodyPr>
          <a:lstStyle/>
          <a:p>
            <a:pPr defTabSz="914400" eaLnBrk="1" fontAlgn="auto" hangingPunct="1">
              <a:spcBef>
                <a:spcPts val="0"/>
              </a:spcBef>
              <a:spcAft>
                <a:spcPts val="0"/>
              </a:spcAft>
            </a:pPr>
            <a:endParaRPr lang="es-CO" dirty="0">
              <a:solidFill>
                <a:prstClr val="black"/>
              </a:solidFill>
              <a:latin typeface="Calibri" panose="020F0502020204030204"/>
            </a:endParaRPr>
          </a:p>
        </p:txBody>
      </p:sp>
      <p:sp>
        <p:nvSpPr>
          <p:cNvPr id="5" name="CuadroTexto 4"/>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sp>
        <p:nvSpPr>
          <p:cNvPr id="7" name="Estrella: 5 puntas 6"/>
          <p:cNvSpPr/>
          <p:nvPr/>
        </p:nvSpPr>
        <p:spPr>
          <a:xfrm>
            <a:off x="265814" y="1956391"/>
            <a:ext cx="3696081" cy="3062214"/>
          </a:xfrm>
          <a:prstGeom prst="star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INSERTAR IMAGEN ..</a:t>
            </a:r>
          </a:p>
        </p:txBody>
      </p:sp>
      <p:pic>
        <p:nvPicPr>
          <p:cNvPr id="8" name="image7.jpeg"/>
          <p:cNvPicPr/>
          <p:nvPr/>
        </p:nvPicPr>
        <p:blipFill>
          <a:blip r:embed="rId2" cstate="print"/>
          <a:stretch>
            <a:fillRect/>
          </a:stretch>
        </p:blipFill>
        <p:spPr>
          <a:xfrm>
            <a:off x="376079" y="1642188"/>
            <a:ext cx="3943994" cy="4361301"/>
          </a:xfrm>
          <a:prstGeom prst="rect">
            <a:avLst/>
          </a:prstGeom>
        </p:spPr>
      </p:pic>
    </p:spTree>
    <p:extLst>
      <p:ext uri="{BB962C8B-B14F-4D97-AF65-F5344CB8AC3E}">
        <p14:creationId xmlns:p14="http://schemas.microsoft.com/office/powerpoint/2010/main" val="294786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211014" y="290276"/>
            <a:ext cx="61163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fontAlgn="auto" hangingPunct="1">
              <a:spcAft>
                <a:spcPts val="0"/>
              </a:spcAft>
            </a:pPr>
            <a:r>
              <a:rPr lang="es-MX" sz="3200" b="1" dirty="0">
                <a:solidFill>
                  <a:prstClr val="white"/>
                </a:solidFill>
                <a:latin typeface="+mn-lt"/>
              </a:rPr>
              <a:t>PROPÓSITOS Y ALCANCES</a:t>
            </a:r>
            <a:endParaRPr lang="es-ES" sz="3200" b="1" dirty="0">
              <a:solidFill>
                <a:prstClr val="white"/>
              </a:solidFill>
              <a:latin typeface="+mn-lt"/>
            </a:endParaRPr>
          </a:p>
        </p:txBody>
      </p:sp>
      <p:sp>
        <p:nvSpPr>
          <p:cNvPr id="3" name="CuadroTexto 2"/>
          <p:cNvSpPr txBox="1"/>
          <p:nvPr/>
        </p:nvSpPr>
        <p:spPr>
          <a:xfrm>
            <a:off x="1159099" y="4649273"/>
            <a:ext cx="64394" cy="369332"/>
          </a:xfrm>
          <a:prstGeom prst="rect">
            <a:avLst/>
          </a:prstGeom>
          <a:noFill/>
        </p:spPr>
        <p:txBody>
          <a:bodyPr wrap="square" rtlCol="0">
            <a:spAutoFit/>
          </a:bodyPr>
          <a:lstStyle/>
          <a:p>
            <a:pPr defTabSz="914400" eaLnBrk="1" fontAlgn="auto" hangingPunct="1">
              <a:spcBef>
                <a:spcPts val="0"/>
              </a:spcBef>
              <a:spcAft>
                <a:spcPts val="0"/>
              </a:spcAft>
            </a:pPr>
            <a:endParaRPr lang="es-CO" dirty="0">
              <a:solidFill>
                <a:prstClr val="black"/>
              </a:solidFill>
              <a:latin typeface="Calibri" panose="020F0502020204030204"/>
            </a:endParaRPr>
          </a:p>
        </p:txBody>
      </p:sp>
      <p:sp>
        <p:nvSpPr>
          <p:cNvPr id="4" name="Rectángulo 3"/>
          <p:cNvSpPr/>
          <p:nvPr/>
        </p:nvSpPr>
        <p:spPr>
          <a:xfrm>
            <a:off x="211016" y="1314130"/>
            <a:ext cx="4396154" cy="4118050"/>
          </a:xfrm>
          <a:prstGeom prst="rect">
            <a:avLst/>
          </a:prstGeom>
          <a:solidFill>
            <a:schemeClr val="bg1">
              <a:lumMod val="95000"/>
            </a:schemeClr>
          </a:solidFill>
          <a:ln w="6350">
            <a:noFill/>
          </a:ln>
        </p:spPr>
        <p:txBody>
          <a:bodyPr wrap="square">
            <a:spAutoFit/>
          </a:bodyPr>
          <a:lstStyle/>
          <a:p>
            <a:pPr algn="just" defTabSz="914400" eaLnBrk="1" fontAlgn="auto" hangingPunct="1">
              <a:lnSpc>
                <a:spcPct val="90000"/>
              </a:lnSpc>
              <a:spcBef>
                <a:spcPts val="0"/>
              </a:spcBef>
              <a:spcAft>
                <a:spcPts val="0"/>
              </a:spcAft>
              <a:buClr>
                <a:prstClr val="black"/>
              </a:buClr>
            </a:pPr>
            <a:endParaRPr lang="es-CO" sz="2400" dirty="0">
              <a:solidFill>
                <a:prstClr val="black"/>
              </a:solidFill>
              <a:latin typeface="Arial" panose="020B0604020202020204" pitchFamily="34" charset="0"/>
            </a:endParaRPr>
          </a:p>
          <a:p>
            <a:pPr marL="342900" indent="-342900" algn="just" defTabSz="914400" eaLnBrk="1" fontAlgn="auto" hangingPunct="1">
              <a:spcBef>
                <a:spcPts val="0"/>
              </a:spcBef>
              <a:spcAft>
                <a:spcPts val="0"/>
              </a:spcAft>
              <a:buClr>
                <a:prstClr val="black"/>
              </a:buClr>
              <a:buFont typeface="Wingdings" panose="05000000000000000000" pitchFamily="2" charset="2"/>
              <a:buChar char="Ø"/>
            </a:pPr>
            <a:r>
              <a:rPr lang="es-CO" sz="2000" dirty="0">
                <a:solidFill>
                  <a:prstClr val="black"/>
                </a:solidFill>
                <a:cs typeface="Calibri" panose="020F0502020204030204" pitchFamily="34" charset="0"/>
              </a:rPr>
              <a:t>Facilitar el ejercicio del control social a la gestión pública y la transparencia en el manejo de los recursos</a:t>
            </a:r>
          </a:p>
          <a:p>
            <a:pPr marL="342900" indent="-342900" algn="just" defTabSz="914400" eaLnBrk="1" fontAlgn="auto" hangingPunct="1">
              <a:spcBef>
                <a:spcPts val="0"/>
              </a:spcBef>
              <a:spcAft>
                <a:spcPts val="0"/>
              </a:spcAft>
              <a:buClr>
                <a:prstClr val="black"/>
              </a:buClr>
              <a:buFont typeface="Wingdings" panose="05000000000000000000" pitchFamily="2" charset="2"/>
              <a:buChar char="Ø"/>
            </a:pPr>
            <a:r>
              <a:rPr lang="es-CO" altLang="es-CO" sz="2000" dirty="0">
                <a:solidFill>
                  <a:prstClr val="black"/>
                </a:solidFill>
                <a:latin typeface="Calibri" panose="020F0502020204030204"/>
              </a:rPr>
              <a:t>Proponer y fundamentar las modificaciones, recomendaciones,   ajustes,   decisiones frente a políticas, planes y programas   que  se consideren convenientes, para garantizar derechos. </a:t>
            </a:r>
            <a:endParaRPr lang="es-ES" altLang="es-CO" sz="2000" dirty="0">
              <a:solidFill>
                <a:prstClr val="black"/>
              </a:solidFill>
              <a:latin typeface="Calibri" panose="020F0502020204030204"/>
            </a:endParaRPr>
          </a:p>
          <a:p>
            <a:pPr marL="285750" indent="-285750" algn="just" defTabSz="914400" eaLnBrk="1" fontAlgn="auto" hangingPunct="1">
              <a:spcBef>
                <a:spcPts val="0"/>
              </a:spcBef>
              <a:spcAft>
                <a:spcPts val="0"/>
              </a:spcAft>
              <a:buClr>
                <a:prstClr val="black"/>
              </a:buClr>
              <a:buFont typeface="Wingdings" panose="05000000000000000000" pitchFamily="2" charset="2"/>
              <a:buChar char="Ø"/>
            </a:pPr>
            <a:r>
              <a:rPr lang="es-CO" sz="2000" dirty="0">
                <a:solidFill>
                  <a:prstClr val="black"/>
                </a:solidFill>
              </a:rPr>
              <a:t>Contribuir a mejorar la atención en la prestación de los servicios de bienestar.</a:t>
            </a:r>
            <a:endParaRPr lang="es-ES" sz="2000" dirty="0">
              <a:solidFill>
                <a:prstClr val="black"/>
              </a:solidFill>
              <a:latin typeface="Arial" panose="020B0604020202020204" pitchFamily="34" charset="0"/>
            </a:endParaRPr>
          </a:p>
        </p:txBody>
      </p:sp>
      <p:sp>
        <p:nvSpPr>
          <p:cNvPr id="5" name="CuadroTexto 4"/>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sp>
        <p:nvSpPr>
          <p:cNvPr id="8" name="Estrella: 5 puntas 7"/>
          <p:cNvSpPr/>
          <p:nvPr/>
        </p:nvSpPr>
        <p:spPr>
          <a:xfrm>
            <a:off x="4933507" y="1852681"/>
            <a:ext cx="3696081" cy="3062214"/>
          </a:xfrm>
          <a:prstGeom prst="star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INSERTAR IMAGEN ..</a:t>
            </a:r>
          </a:p>
        </p:txBody>
      </p:sp>
      <p:pic>
        <p:nvPicPr>
          <p:cNvPr id="7" name="image6.jpeg"/>
          <p:cNvPicPr/>
          <p:nvPr/>
        </p:nvPicPr>
        <p:blipFill>
          <a:blip r:embed="rId2" cstate="print"/>
          <a:stretch>
            <a:fillRect/>
          </a:stretch>
        </p:blipFill>
        <p:spPr>
          <a:xfrm>
            <a:off x="5066522" y="1314131"/>
            <a:ext cx="3563066" cy="4097726"/>
          </a:xfrm>
          <a:prstGeom prst="rect">
            <a:avLst/>
          </a:prstGeom>
        </p:spPr>
      </p:pic>
    </p:spTree>
    <p:extLst>
      <p:ext uri="{BB962C8B-B14F-4D97-AF65-F5344CB8AC3E}">
        <p14:creationId xmlns:p14="http://schemas.microsoft.com/office/powerpoint/2010/main" val="2211571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0" y="-27148"/>
            <a:ext cx="61163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914400" eaLnBrk="1" fontAlgn="auto" hangingPunct="1">
              <a:spcAft>
                <a:spcPts val="0"/>
              </a:spcAft>
            </a:pPr>
            <a:r>
              <a:rPr lang="es-MX" sz="3200" b="1" dirty="0">
                <a:solidFill>
                  <a:prstClr val="white"/>
                </a:solidFill>
                <a:latin typeface="+mn-lt"/>
              </a:rPr>
              <a:t>CONSULTA PREVIA A LA </a:t>
            </a:r>
            <a:r>
              <a:rPr lang="es-MX" sz="3200" b="1" dirty="0" smtClean="0">
                <a:solidFill>
                  <a:prstClr val="white"/>
                </a:solidFill>
                <a:latin typeface="+mn-lt"/>
              </a:rPr>
              <a:t>MESA PUBLICA</a:t>
            </a:r>
            <a:endParaRPr lang="es-ES" sz="3200" b="1" dirty="0">
              <a:solidFill>
                <a:prstClr val="white"/>
              </a:solidFill>
              <a:latin typeface="+mn-lt"/>
            </a:endParaRPr>
          </a:p>
        </p:txBody>
      </p:sp>
      <p:sp>
        <p:nvSpPr>
          <p:cNvPr id="3" name="CuadroTexto 2"/>
          <p:cNvSpPr txBox="1"/>
          <p:nvPr/>
        </p:nvSpPr>
        <p:spPr>
          <a:xfrm>
            <a:off x="1159099" y="4649273"/>
            <a:ext cx="64394" cy="369332"/>
          </a:xfrm>
          <a:prstGeom prst="rect">
            <a:avLst/>
          </a:prstGeom>
          <a:noFill/>
        </p:spPr>
        <p:txBody>
          <a:bodyPr wrap="square" rtlCol="0">
            <a:spAutoFit/>
          </a:bodyPr>
          <a:lstStyle/>
          <a:p>
            <a:pPr defTabSz="914400" eaLnBrk="1" fontAlgn="auto" hangingPunct="1">
              <a:spcBef>
                <a:spcPts val="0"/>
              </a:spcBef>
              <a:spcAft>
                <a:spcPts val="0"/>
              </a:spcAft>
            </a:pPr>
            <a:endParaRPr lang="es-CO" dirty="0">
              <a:solidFill>
                <a:prstClr val="black"/>
              </a:solidFill>
              <a:latin typeface="Calibri" panose="020F0502020204030204"/>
            </a:endParaRPr>
          </a:p>
        </p:txBody>
      </p:sp>
      <p:sp>
        <p:nvSpPr>
          <p:cNvPr id="5" name="CuadroTexto 4"/>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sp>
        <p:nvSpPr>
          <p:cNvPr id="10" name="Flecha: a la derecha 9"/>
          <p:cNvSpPr/>
          <p:nvPr/>
        </p:nvSpPr>
        <p:spPr>
          <a:xfrm>
            <a:off x="4603898" y="1935125"/>
            <a:ext cx="818707" cy="680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11" name="Tabla 10"/>
          <p:cNvGraphicFramePr>
            <a:graphicFrameLocks noGrp="1"/>
          </p:cNvGraphicFramePr>
          <p:nvPr>
            <p:extLst>
              <p:ext uri="{D42A27DB-BD31-4B8C-83A1-F6EECF244321}">
                <p14:modId xmlns:p14="http://schemas.microsoft.com/office/powerpoint/2010/main" val="811517992"/>
              </p:ext>
            </p:extLst>
          </p:nvPr>
        </p:nvGraphicFramePr>
        <p:xfrm>
          <a:off x="4603898" y="2024742"/>
          <a:ext cx="3560389" cy="4404360"/>
        </p:xfrm>
        <a:graphic>
          <a:graphicData uri="http://schemas.openxmlformats.org/drawingml/2006/table">
            <a:tbl>
              <a:tblPr/>
              <a:tblGrid>
                <a:gridCol w="331199"/>
                <a:gridCol w="1545595"/>
                <a:gridCol w="1085597"/>
                <a:gridCol w="597998"/>
              </a:tblGrid>
              <a:tr h="208438">
                <a:tc>
                  <a:txBody>
                    <a:bodyPr/>
                    <a:lstStyle/>
                    <a:p>
                      <a:pPr algn="l" fontAlgn="ctr"/>
                      <a:r>
                        <a:rPr lang="es-ES" sz="11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BFBFBF"/>
                      </a:solidFill>
                      <a:prstDash val="dash"/>
                      <a:round/>
                      <a:headEnd type="none" w="med" len="med"/>
                      <a:tailEnd type="none" w="med" len="med"/>
                    </a:lnR>
                    <a:lnT>
                      <a:noFill/>
                    </a:lnT>
                    <a:lnB>
                      <a:noFill/>
                    </a:lnB>
                    <a:solidFill>
                      <a:srgbClr val="FFFFFF"/>
                    </a:solidFill>
                  </a:tcPr>
                </a:tc>
                <a:tc>
                  <a:txBody>
                    <a:bodyPr/>
                    <a:lstStyle/>
                    <a:p>
                      <a:pPr algn="l" fontAlgn="ctr"/>
                      <a:r>
                        <a:rPr lang="es-ES" sz="1200" b="1" i="0" u="none" strike="noStrike" dirty="0">
                          <a:solidFill>
                            <a:srgbClr val="000000"/>
                          </a:solidFill>
                          <a:effectLst/>
                          <a:latin typeface="Arial" panose="020B0604020202020204" pitchFamily="34" charset="0"/>
                        </a:rPr>
                        <a:t>Tipo Organización</a:t>
                      </a:r>
                    </a:p>
                  </a:txBody>
                  <a:tcPr marL="0" marR="0" marT="0" marB="0" anchor="ctr">
                    <a:lnL w="6350" cap="flat" cmpd="sng" algn="ctr">
                      <a:solidFill>
                        <a:srgbClr val="BFBFBF"/>
                      </a:solidFill>
                      <a:prstDash val="dash"/>
                      <a:round/>
                      <a:headEnd type="none" w="med" len="med"/>
                      <a:tailEnd type="none" w="med" len="med"/>
                    </a:lnL>
                    <a:lnR w="6350" cap="flat" cmpd="sng" algn="ctr">
                      <a:solidFill>
                        <a:srgbClr val="BFBFBF"/>
                      </a:solidFill>
                      <a:prstDash val="dash"/>
                      <a:round/>
                      <a:headEnd type="none" w="med" len="med"/>
                      <a:tailEnd type="none" w="med" len="med"/>
                    </a:lnR>
                    <a:lnT w="6350" cap="flat" cmpd="sng" algn="ctr">
                      <a:solidFill>
                        <a:srgbClr val="BFBFBF"/>
                      </a:solidFill>
                      <a:prstDash val="dash"/>
                      <a:round/>
                      <a:headEnd type="none" w="med" len="med"/>
                      <a:tailEnd type="none" w="med" len="med"/>
                    </a:lnT>
                    <a:lnB w="6350" cap="flat" cmpd="sng" algn="ctr">
                      <a:solidFill>
                        <a:srgbClr val="BFBFBF"/>
                      </a:solidFill>
                      <a:prstDash val="dash"/>
                      <a:round/>
                      <a:headEnd type="none" w="med" len="med"/>
                      <a:tailEnd type="none" w="med" len="med"/>
                    </a:lnB>
                    <a:solidFill>
                      <a:srgbClr val="8EA9DB"/>
                    </a:solidFill>
                  </a:tcPr>
                </a:tc>
                <a:tc>
                  <a:txBody>
                    <a:bodyPr/>
                    <a:lstStyle/>
                    <a:p>
                      <a:pPr algn="l" fontAlgn="ctr"/>
                      <a:r>
                        <a:rPr lang="es-ES" sz="1200" b="1" i="0" u="none" strike="noStrike">
                          <a:solidFill>
                            <a:srgbClr val="000000"/>
                          </a:solidFill>
                          <a:effectLst/>
                          <a:latin typeface="Arial" panose="020B0604020202020204" pitchFamily="34" charset="0"/>
                        </a:rPr>
                        <a:t>Total de Encuestas</a:t>
                      </a:r>
                    </a:p>
                  </a:txBody>
                  <a:tcPr marL="0" marR="0" marT="0" marB="0" anchor="ctr">
                    <a:lnL w="6350" cap="flat" cmpd="sng" algn="ctr">
                      <a:solidFill>
                        <a:srgbClr val="BFBFBF"/>
                      </a:solidFill>
                      <a:prstDash val="dash"/>
                      <a:round/>
                      <a:headEnd type="none" w="med" len="med"/>
                      <a:tailEnd type="none" w="med" len="med"/>
                    </a:lnL>
                    <a:lnR w="6350" cap="flat" cmpd="sng" algn="ctr">
                      <a:solidFill>
                        <a:srgbClr val="BFBFBF"/>
                      </a:solidFill>
                      <a:prstDash val="dash"/>
                      <a:round/>
                      <a:headEnd type="none" w="med" len="med"/>
                      <a:tailEnd type="none" w="med" len="med"/>
                    </a:lnR>
                    <a:lnT w="6350" cap="flat" cmpd="sng" algn="ctr">
                      <a:solidFill>
                        <a:srgbClr val="BFBFBF"/>
                      </a:solidFill>
                      <a:prstDash val="dash"/>
                      <a:round/>
                      <a:headEnd type="none" w="med" len="med"/>
                      <a:tailEnd type="none" w="med" len="med"/>
                    </a:lnT>
                    <a:lnB w="6350" cap="flat" cmpd="sng" algn="ctr">
                      <a:solidFill>
                        <a:srgbClr val="BFBFBF"/>
                      </a:solidFill>
                      <a:prstDash val="dash"/>
                      <a:round/>
                      <a:headEnd type="none" w="med" len="med"/>
                      <a:tailEnd type="none" w="med" len="med"/>
                    </a:lnB>
                    <a:solidFill>
                      <a:srgbClr val="A6A6A6"/>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BFBFBF"/>
                      </a:solidFill>
                      <a:prstDash val="dash"/>
                      <a:round/>
                      <a:headEnd type="none" w="med" len="med"/>
                      <a:tailEnd type="none" w="med" len="med"/>
                    </a:lnL>
                    <a:lnR>
                      <a:noFill/>
                    </a:lnR>
                    <a:lnT>
                      <a:noFill/>
                    </a:lnT>
                    <a:lnB>
                      <a:noFill/>
                    </a:lnB>
                    <a:solidFill>
                      <a:srgbClr val="FFFFFF"/>
                    </a:solidFill>
                  </a:tcPr>
                </a:tc>
              </a:tr>
              <a:tr h="191068">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BFBFBF"/>
                      </a:solidFill>
                      <a:prstDash val="dash"/>
                      <a:round/>
                      <a:headEnd type="none" w="med" len="med"/>
                      <a:tailEnd type="none" w="med" len="med"/>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Organización Gubernamental</a:t>
                      </a:r>
                    </a:p>
                  </a:txBody>
                  <a:tcPr marL="0" marR="0" marT="0" marB="0" anchor="ctr">
                    <a:lnL w="6350" cap="flat" cmpd="sng" algn="ctr">
                      <a:solidFill>
                        <a:srgbClr val="BFBFBF"/>
                      </a:solidFill>
                      <a:prstDash val="dash"/>
                      <a:round/>
                      <a:headEnd type="none" w="med" len="med"/>
                      <a:tailEnd type="none" w="med" len="med"/>
                    </a:lnL>
                    <a:lnR w="6350" cap="flat" cmpd="sng" algn="ctr">
                      <a:solidFill>
                        <a:srgbClr val="BFBFBF"/>
                      </a:solidFill>
                      <a:prstDash val="dash"/>
                      <a:round/>
                      <a:headEnd type="none" w="med" len="med"/>
                      <a:tailEnd type="none" w="med" len="med"/>
                    </a:lnR>
                    <a:lnT w="6350" cap="flat" cmpd="sng" algn="ctr">
                      <a:solidFill>
                        <a:srgbClr val="BFBFBF"/>
                      </a:solidFill>
                      <a:prstDash val="dash"/>
                      <a:round/>
                      <a:headEnd type="none" w="med" len="med"/>
                      <a:tailEnd type="none" w="med" len="med"/>
                    </a:lnT>
                    <a:lnB w="6350" cap="flat" cmpd="sng" algn="ctr">
                      <a:solidFill>
                        <a:srgbClr val="BFBFBF"/>
                      </a:solidFill>
                      <a:prstDash val="dash"/>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Arial" panose="020B0604020202020204" pitchFamily="34" charset="0"/>
                        </a:rPr>
                        <a:t>6</a:t>
                      </a:r>
                    </a:p>
                  </a:txBody>
                  <a:tcPr marL="0" marR="0" marT="0" marB="0" anchor="ctr">
                    <a:lnL w="6350" cap="flat" cmpd="sng" algn="ctr">
                      <a:solidFill>
                        <a:srgbClr val="BFBFBF"/>
                      </a:solidFill>
                      <a:prstDash val="dash"/>
                      <a:round/>
                      <a:headEnd type="none" w="med" len="med"/>
                      <a:tailEnd type="none" w="med" len="med"/>
                    </a:lnL>
                    <a:lnR w="6350" cap="flat" cmpd="sng" algn="ctr">
                      <a:solidFill>
                        <a:srgbClr val="BFBFBF"/>
                      </a:solidFill>
                      <a:prstDash val="dash"/>
                      <a:round/>
                      <a:headEnd type="none" w="med" len="med"/>
                      <a:tailEnd type="none" w="med" len="med"/>
                    </a:lnR>
                    <a:lnT w="6350" cap="flat" cmpd="sng" algn="ctr">
                      <a:solidFill>
                        <a:srgbClr val="BFBFBF"/>
                      </a:solidFill>
                      <a:prstDash val="dash"/>
                      <a:round/>
                      <a:headEnd type="none" w="med" len="med"/>
                      <a:tailEnd type="none" w="med" len="med"/>
                    </a:lnT>
                    <a:lnB w="6350" cap="flat" cmpd="sng" algn="ctr">
                      <a:solidFill>
                        <a:srgbClr val="BFBFBF"/>
                      </a:solidFill>
                      <a:prstDash val="dash"/>
                      <a:round/>
                      <a:headEnd type="none" w="med" len="med"/>
                      <a:tailEnd type="none" w="med" len="med"/>
                    </a:lnB>
                    <a:solidFill>
                      <a:srgbClr val="FFFFFF"/>
                    </a:solidFill>
                  </a:tcPr>
                </a:tc>
                <a:tc>
                  <a:txBody>
                    <a:bodyPr/>
                    <a:lstStyle/>
                    <a:p>
                      <a:pPr algn="l" fontAlgn="ctr"/>
                      <a:r>
                        <a:rPr lang="es-ES" sz="11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BFBFBF"/>
                      </a:solidFill>
                      <a:prstDash val="dash"/>
                      <a:round/>
                      <a:headEnd type="none" w="med" len="med"/>
                      <a:tailEnd type="none" w="med" len="med"/>
                    </a:lnL>
                    <a:lnR>
                      <a:noFill/>
                    </a:lnR>
                    <a:lnT>
                      <a:noFill/>
                    </a:lnT>
                    <a:lnB>
                      <a:noFill/>
                    </a:lnB>
                    <a:solidFill>
                      <a:srgbClr val="FFFFFF"/>
                    </a:solidFill>
                  </a:tcPr>
                </a:tc>
              </a:tr>
              <a:tr h="191068">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BFBFBF"/>
                      </a:solidFill>
                      <a:prstDash val="dash"/>
                      <a:round/>
                      <a:headEnd type="none" w="med" len="med"/>
                      <a:tailEnd type="none" w="med" len="med"/>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Organización No Gubernamental</a:t>
                      </a:r>
                    </a:p>
                  </a:txBody>
                  <a:tcPr marL="0" marR="0" marT="0" marB="0" anchor="ctr">
                    <a:lnL w="6350" cap="flat" cmpd="sng" algn="ctr">
                      <a:solidFill>
                        <a:srgbClr val="BFBFBF"/>
                      </a:solidFill>
                      <a:prstDash val="dash"/>
                      <a:round/>
                      <a:headEnd type="none" w="med" len="med"/>
                      <a:tailEnd type="none" w="med" len="med"/>
                    </a:lnL>
                    <a:lnR w="6350" cap="flat" cmpd="sng" algn="ctr">
                      <a:solidFill>
                        <a:srgbClr val="BFBFBF"/>
                      </a:solidFill>
                      <a:prstDash val="dash"/>
                      <a:round/>
                      <a:headEnd type="none" w="med" len="med"/>
                      <a:tailEnd type="none" w="med" len="med"/>
                    </a:lnR>
                    <a:lnT w="6350" cap="flat" cmpd="sng" algn="ctr">
                      <a:solidFill>
                        <a:srgbClr val="BFBFBF"/>
                      </a:solidFill>
                      <a:prstDash val="dash"/>
                      <a:round/>
                      <a:headEnd type="none" w="med" len="med"/>
                      <a:tailEnd type="none" w="med" len="med"/>
                    </a:lnT>
                    <a:lnB w="6350" cap="flat" cmpd="sng" algn="ctr">
                      <a:solidFill>
                        <a:srgbClr val="BFBFBF"/>
                      </a:solidFill>
                      <a:prstDash val="dash"/>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Arial" panose="020B0604020202020204" pitchFamily="34" charset="0"/>
                        </a:rPr>
                        <a:t>12</a:t>
                      </a:r>
                    </a:p>
                  </a:txBody>
                  <a:tcPr marL="0" marR="0" marT="0" marB="0" anchor="ctr">
                    <a:lnL w="6350" cap="flat" cmpd="sng" algn="ctr">
                      <a:solidFill>
                        <a:srgbClr val="BFBFBF"/>
                      </a:solidFill>
                      <a:prstDash val="dash"/>
                      <a:round/>
                      <a:headEnd type="none" w="med" len="med"/>
                      <a:tailEnd type="none" w="med" len="med"/>
                    </a:lnL>
                    <a:lnR w="6350" cap="flat" cmpd="sng" algn="ctr">
                      <a:solidFill>
                        <a:srgbClr val="BFBFBF"/>
                      </a:solidFill>
                      <a:prstDash val="dash"/>
                      <a:round/>
                      <a:headEnd type="none" w="med" len="med"/>
                      <a:tailEnd type="none" w="med" len="med"/>
                    </a:lnR>
                    <a:lnT w="6350" cap="flat" cmpd="sng" algn="ctr">
                      <a:solidFill>
                        <a:srgbClr val="BFBFBF"/>
                      </a:solidFill>
                      <a:prstDash val="dash"/>
                      <a:round/>
                      <a:headEnd type="none" w="med" len="med"/>
                      <a:tailEnd type="none" w="med" len="med"/>
                    </a:lnT>
                    <a:lnB w="6350" cap="flat" cmpd="sng" algn="ctr">
                      <a:solidFill>
                        <a:srgbClr val="BFBFBF"/>
                      </a:solidFill>
                      <a:prstDash val="dash"/>
                      <a:round/>
                      <a:headEnd type="none" w="med" len="med"/>
                      <a:tailEnd type="none" w="med" len="med"/>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BFBFBF"/>
                      </a:solidFill>
                      <a:prstDash val="dash"/>
                      <a:round/>
                      <a:headEnd type="none" w="med" len="med"/>
                      <a:tailEnd type="none" w="med" len="med"/>
                    </a:lnL>
                    <a:lnR>
                      <a:noFill/>
                    </a:lnR>
                    <a:lnT>
                      <a:noFill/>
                    </a:lnT>
                    <a:lnB>
                      <a:noFill/>
                    </a:lnB>
                    <a:solidFill>
                      <a:srgbClr val="FFFFFF"/>
                    </a:solidFill>
                  </a:tcPr>
                </a:tc>
              </a:tr>
              <a:tr h="95534">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BFBFBF"/>
                      </a:solidFill>
                      <a:prstDash val="dash"/>
                      <a:round/>
                      <a:headEnd type="none" w="med" len="med"/>
                      <a:tailEnd type="none" w="med" len="med"/>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Veedurías Ciudadanas</a:t>
                      </a:r>
                    </a:p>
                  </a:txBody>
                  <a:tcPr marL="0" marR="0" marT="0" marB="0" anchor="ctr">
                    <a:lnL w="6350" cap="flat" cmpd="sng" algn="ctr">
                      <a:solidFill>
                        <a:srgbClr val="BFBFBF"/>
                      </a:solidFill>
                      <a:prstDash val="dash"/>
                      <a:round/>
                      <a:headEnd type="none" w="med" len="med"/>
                      <a:tailEnd type="none" w="med" len="med"/>
                    </a:lnL>
                    <a:lnR w="6350" cap="flat" cmpd="sng" algn="ctr">
                      <a:solidFill>
                        <a:srgbClr val="BFBFBF"/>
                      </a:solidFill>
                      <a:prstDash val="dash"/>
                      <a:round/>
                      <a:headEnd type="none" w="med" len="med"/>
                      <a:tailEnd type="none" w="med" len="med"/>
                    </a:lnR>
                    <a:lnT w="6350" cap="flat" cmpd="sng" algn="ctr">
                      <a:solidFill>
                        <a:srgbClr val="BFBFBF"/>
                      </a:solidFill>
                      <a:prstDash val="dash"/>
                      <a:round/>
                      <a:headEnd type="none" w="med" len="med"/>
                      <a:tailEnd type="none" w="med" len="med"/>
                    </a:lnT>
                    <a:lnB w="6350" cap="flat" cmpd="sng" algn="ctr">
                      <a:solidFill>
                        <a:srgbClr val="BFBFBF"/>
                      </a:solidFill>
                      <a:prstDash val="dash"/>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Arial" panose="020B0604020202020204" pitchFamily="34" charset="0"/>
                        </a:rPr>
                        <a:t>2</a:t>
                      </a:r>
                    </a:p>
                  </a:txBody>
                  <a:tcPr marL="0" marR="0" marT="0" marB="0" anchor="ctr">
                    <a:lnL w="6350" cap="flat" cmpd="sng" algn="ctr">
                      <a:solidFill>
                        <a:srgbClr val="BFBFBF"/>
                      </a:solidFill>
                      <a:prstDash val="dash"/>
                      <a:round/>
                      <a:headEnd type="none" w="med" len="med"/>
                      <a:tailEnd type="none" w="med" len="med"/>
                    </a:lnL>
                    <a:lnR w="6350" cap="flat" cmpd="sng" algn="ctr">
                      <a:solidFill>
                        <a:srgbClr val="BFBFBF"/>
                      </a:solidFill>
                      <a:prstDash val="dash"/>
                      <a:round/>
                      <a:headEnd type="none" w="med" len="med"/>
                      <a:tailEnd type="none" w="med" len="med"/>
                    </a:lnR>
                    <a:lnT w="6350" cap="flat" cmpd="sng" algn="ctr">
                      <a:solidFill>
                        <a:srgbClr val="BFBFBF"/>
                      </a:solidFill>
                      <a:prstDash val="dash"/>
                      <a:round/>
                      <a:headEnd type="none" w="med" len="med"/>
                      <a:tailEnd type="none" w="med" len="med"/>
                    </a:lnT>
                    <a:lnB w="6350" cap="flat" cmpd="sng" algn="ctr">
                      <a:solidFill>
                        <a:srgbClr val="BFBFBF"/>
                      </a:solidFill>
                      <a:prstDash val="dash"/>
                      <a:round/>
                      <a:headEnd type="none" w="med" len="med"/>
                      <a:tailEnd type="none" w="med" len="med"/>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BFBFBF"/>
                      </a:solidFill>
                      <a:prstDash val="dash"/>
                      <a:round/>
                      <a:headEnd type="none" w="med" len="med"/>
                      <a:tailEnd type="none" w="med" len="med"/>
                    </a:lnL>
                    <a:lnR>
                      <a:noFill/>
                    </a:lnR>
                    <a:lnT>
                      <a:noFill/>
                    </a:lnT>
                    <a:lnB>
                      <a:noFill/>
                    </a:lnB>
                    <a:solidFill>
                      <a:srgbClr val="FFFFFF"/>
                    </a:solidFill>
                  </a:tcPr>
                </a:tc>
              </a:tr>
              <a:tr h="95534">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BFBFBF"/>
                      </a:solidFill>
                      <a:prstDash val="dash"/>
                      <a:round/>
                      <a:headEnd type="none" w="med" len="med"/>
                      <a:tailEnd type="none" w="med" len="med"/>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Otro ¿Cual?</a:t>
                      </a:r>
                    </a:p>
                  </a:txBody>
                  <a:tcPr marL="0" marR="0" marT="0" marB="0" anchor="ctr">
                    <a:lnL w="6350" cap="flat" cmpd="sng" algn="ctr">
                      <a:solidFill>
                        <a:srgbClr val="BFBFBF"/>
                      </a:solidFill>
                      <a:prstDash val="dash"/>
                      <a:round/>
                      <a:headEnd type="none" w="med" len="med"/>
                      <a:tailEnd type="none" w="med" len="med"/>
                    </a:lnL>
                    <a:lnR w="6350" cap="flat" cmpd="sng" algn="ctr">
                      <a:solidFill>
                        <a:srgbClr val="BFBFBF"/>
                      </a:solidFill>
                      <a:prstDash val="dash"/>
                      <a:round/>
                      <a:headEnd type="none" w="med" len="med"/>
                      <a:tailEnd type="none" w="med" len="med"/>
                    </a:lnR>
                    <a:lnT w="6350" cap="flat" cmpd="sng" algn="ctr">
                      <a:solidFill>
                        <a:srgbClr val="BFBFBF"/>
                      </a:solidFill>
                      <a:prstDash val="dash"/>
                      <a:round/>
                      <a:headEnd type="none" w="med" len="med"/>
                      <a:tailEnd type="none" w="med" len="med"/>
                    </a:lnT>
                    <a:lnB w="6350" cap="flat" cmpd="sng" algn="ctr">
                      <a:solidFill>
                        <a:srgbClr val="BFBFBF"/>
                      </a:solidFill>
                      <a:prstDash val="dash"/>
                      <a:round/>
                      <a:headEnd type="none" w="med" len="med"/>
                      <a:tailEnd type="none" w="med" len="med"/>
                    </a:lnB>
                    <a:solidFill>
                      <a:srgbClr val="FFFFFF"/>
                    </a:solidFill>
                  </a:tcPr>
                </a:tc>
                <a:tc>
                  <a:txBody>
                    <a:bodyPr/>
                    <a:lstStyle/>
                    <a:p>
                      <a:pPr algn="ctr" fontAlgn="ctr"/>
                      <a:r>
                        <a:rPr lang="es-ES" sz="1100" b="0" i="0" u="none" strike="noStrike">
                          <a:solidFill>
                            <a:srgbClr val="000000"/>
                          </a:solidFill>
                          <a:effectLst/>
                          <a:latin typeface="Arial" panose="020B0604020202020204" pitchFamily="34" charset="0"/>
                        </a:rPr>
                        <a:t>10</a:t>
                      </a:r>
                    </a:p>
                  </a:txBody>
                  <a:tcPr marL="0" marR="0" marT="0" marB="0" anchor="ctr">
                    <a:lnL w="6350" cap="flat" cmpd="sng" algn="ctr">
                      <a:solidFill>
                        <a:srgbClr val="BFBFBF"/>
                      </a:solidFill>
                      <a:prstDash val="dash"/>
                      <a:round/>
                      <a:headEnd type="none" w="med" len="med"/>
                      <a:tailEnd type="none" w="med" len="med"/>
                    </a:lnL>
                    <a:lnR w="6350" cap="flat" cmpd="sng" algn="ctr">
                      <a:solidFill>
                        <a:srgbClr val="BFBFBF"/>
                      </a:solidFill>
                      <a:prstDash val="dash"/>
                      <a:round/>
                      <a:headEnd type="none" w="med" len="med"/>
                      <a:tailEnd type="none" w="med" len="med"/>
                    </a:lnR>
                    <a:lnT w="6350" cap="flat" cmpd="sng" algn="ctr">
                      <a:solidFill>
                        <a:srgbClr val="BFBFBF"/>
                      </a:solidFill>
                      <a:prstDash val="dash"/>
                      <a:round/>
                      <a:headEnd type="none" w="med" len="med"/>
                      <a:tailEnd type="none" w="med" len="med"/>
                    </a:lnT>
                    <a:lnB w="6350" cap="flat" cmpd="sng" algn="ctr">
                      <a:solidFill>
                        <a:srgbClr val="BFBFBF"/>
                      </a:solidFill>
                      <a:prstDash val="dash"/>
                      <a:round/>
                      <a:headEnd type="none" w="med" len="med"/>
                      <a:tailEnd type="none" w="med" len="med"/>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BFBFBF"/>
                      </a:solidFill>
                      <a:prstDash val="dash"/>
                      <a:round/>
                      <a:headEnd type="none" w="med" len="med"/>
                      <a:tailEnd type="none" w="med" len="med"/>
                    </a:lnL>
                    <a:lnR>
                      <a:noFill/>
                    </a:lnR>
                    <a:lnT>
                      <a:noFill/>
                    </a:lnT>
                    <a:lnB>
                      <a:noFill/>
                    </a:lnB>
                    <a:solidFill>
                      <a:srgbClr val="FFFFFF"/>
                    </a:solidFill>
                  </a:tcPr>
                </a:tc>
              </a:tr>
              <a:tr h="104219">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BFBFBF"/>
                      </a:solidFill>
                      <a:prstDash val="dash"/>
                      <a:round/>
                      <a:headEnd type="none" w="med" len="med"/>
                      <a:tailEnd type="none" w="med" len="med"/>
                    </a:lnR>
                    <a:lnT w="6350" cap="flat" cmpd="sng" algn="ctr">
                      <a:solidFill>
                        <a:srgbClr val="BFBFBF"/>
                      </a:solidFill>
                      <a:prstDash val="dash"/>
                      <a:round/>
                      <a:headEnd type="none" w="med" len="med"/>
                      <a:tailEnd type="none" w="med" len="med"/>
                    </a:lnT>
                    <a:lnB>
                      <a:noFill/>
                    </a:lnB>
                    <a:solidFill>
                      <a:srgbClr val="FFFFFF"/>
                    </a:solidFill>
                  </a:tcPr>
                </a:tc>
                <a:tc>
                  <a:txBody>
                    <a:bodyPr/>
                    <a:lstStyle/>
                    <a:p>
                      <a:pPr algn="ctr" fontAlgn="ctr"/>
                      <a:r>
                        <a:rPr lang="es-ES" sz="1200" b="1" i="0" u="none" strike="noStrike">
                          <a:solidFill>
                            <a:srgbClr val="000000"/>
                          </a:solidFill>
                          <a:effectLst/>
                          <a:latin typeface="Arial" panose="020B0604020202020204" pitchFamily="34" charset="0"/>
                        </a:rPr>
                        <a:t>30</a:t>
                      </a:r>
                    </a:p>
                  </a:txBody>
                  <a:tcPr marL="0" marR="0" marT="0" marB="0" anchor="ctr">
                    <a:lnL w="6350" cap="flat" cmpd="sng" algn="ctr">
                      <a:solidFill>
                        <a:srgbClr val="BFBFBF"/>
                      </a:solidFill>
                      <a:prstDash val="dash"/>
                      <a:round/>
                      <a:headEnd type="none" w="med" len="med"/>
                      <a:tailEnd type="none" w="med" len="med"/>
                    </a:lnL>
                    <a:lnR w="6350" cap="flat" cmpd="sng" algn="ctr">
                      <a:solidFill>
                        <a:srgbClr val="BFBFBF"/>
                      </a:solidFill>
                      <a:prstDash val="dash"/>
                      <a:round/>
                      <a:headEnd type="none" w="med" len="med"/>
                      <a:tailEnd type="none" w="med" len="med"/>
                    </a:lnR>
                    <a:lnT w="6350" cap="flat" cmpd="sng" algn="ctr">
                      <a:solidFill>
                        <a:srgbClr val="BFBFBF"/>
                      </a:solidFill>
                      <a:prstDash val="dash"/>
                      <a:round/>
                      <a:headEnd type="none" w="med" len="med"/>
                      <a:tailEnd type="none" w="med" len="med"/>
                    </a:lnT>
                    <a:lnB w="6350" cap="flat" cmpd="sng" algn="ctr">
                      <a:solidFill>
                        <a:srgbClr val="BFBFBF"/>
                      </a:solidFill>
                      <a:prstDash val="dash"/>
                      <a:round/>
                      <a:headEnd type="none" w="med" len="med"/>
                      <a:tailEnd type="none" w="med" len="med"/>
                    </a:lnB>
                    <a:solidFill>
                      <a:srgbClr val="FFD966"/>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w="6350" cap="flat" cmpd="sng" algn="ctr">
                      <a:solidFill>
                        <a:srgbClr val="BFBFBF"/>
                      </a:solidFill>
                      <a:prstDash val="dash"/>
                      <a:round/>
                      <a:headEnd type="none" w="med" len="med"/>
                      <a:tailEnd type="none" w="med" len="med"/>
                    </a:lnL>
                    <a:lnR>
                      <a:noFill/>
                    </a:lnR>
                    <a:lnT>
                      <a:noFill/>
                    </a:lnT>
                    <a:lnB>
                      <a:noFill/>
                    </a:lnB>
                    <a:solidFill>
                      <a:srgbClr val="FFFFFF"/>
                    </a:solidFill>
                  </a:tcPr>
                </a:tc>
              </a:tr>
              <a:tr h="95534">
                <a:tc>
                  <a:txBody>
                    <a:bodyPr/>
                    <a:lstStyle/>
                    <a:p>
                      <a:pPr algn="l" fontAlgn="b"/>
                      <a:r>
                        <a:rPr lang="es-ES" sz="1100" b="0" i="0" u="none" strike="noStrike">
                          <a:solidFill>
                            <a:srgbClr val="000000"/>
                          </a:solidFill>
                          <a:effectLst/>
                          <a:latin typeface="Arial" panose="020B0604020202020204" pitchFamily="34" charset="0"/>
                        </a:rPr>
                        <a:t> </a:t>
                      </a:r>
                      <a:endParaRPr lang="es-ES" sz="11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BFBFBF"/>
                      </a:solidFill>
                      <a:prstDash val="dash"/>
                      <a:round/>
                      <a:headEnd type="none" w="med" len="med"/>
                      <a:tailEnd type="none" w="med" len="med"/>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r>
              <a:tr h="95534">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r>
              <a:tr h="95534">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r>
              <a:tr h="95534">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r>
              <a:tr h="95534">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r>
              <a:tr h="95534">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r>
              <a:tr h="95534">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r>
              <a:tr h="95534">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r>
              <a:tr h="95534">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r>
              <a:tr h="95534">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r>
              <a:tr h="95534">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r>
              <a:tr h="95534">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r>
              <a:tr h="95534">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r>
              <a:tr h="95534">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r>
              <a:tr h="95534">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r>
              <a:tr h="95534">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r>
              <a:tr h="95534">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s-ES" sz="1100" b="0" i="0" u="none" strike="noStrike" dirty="0">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r>
            </a:tbl>
          </a:graphicData>
        </a:graphic>
      </p:graphicFrame>
      <p:pic>
        <p:nvPicPr>
          <p:cNvPr id="6" name="Imagen 5"/>
          <p:cNvPicPr>
            <a:picLocks noChangeAspect="1"/>
          </p:cNvPicPr>
          <p:nvPr/>
        </p:nvPicPr>
        <p:blipFill>
          <a:blip r:embed="rId2"/>
          <a:stretch>
            <a:fillRect/>
          </a:stretch>
        </p:blipFill>
        <p:spPr>
          <a:xfrm>
            <a:off x="440855" y="1712516"/>
            <a:ext cx="3944533" cy="3801876"/>
          </a:xfrm>
          <a:prstGeom prst="rect">
            <a:avLst/>
          </a:prstGeom>
        </p:spPr>
      </p:pic>
    </p:spTree>
    <p:extLst>
      <p:ext uri="{BB962C8B-B14F-4D97-AF65-F5344CB8AC3E}">
        <p14:creationId xmlns:p14="http://schemas.microsoft.com/office/powerpoint/2010/main" val="596023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056964549"/>
              </p:ext>
            </p:extLst>
          </p:nvPr>
        </p:nvGraphicFramePr>
        <p:xfrm>
          <a:off x="265176" y="1243584"/>
          <a:ext cx="8628473" cy="4471416"/>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p:cNvSpPr txBox="1"/>
          <p:nvPr/>
        </p:nvSpPr>
        <p:spPr>
          <a:xfrm>
            <a:off x="1011936" y="112288"/>
            <a:ext cx="5239512" cy="523220"/>
          </a:xfrm>
          <a:prstGeom prst="rect">
            <a:avLst/>
          </a:prstGeom>
          <a:noFill/>
        </p:spPr>
        <p:txBody>
          <a:bodyPr wrap="square" rtlCol="0">
            <a:spAutoFit/>
          </a:bodyPr>
          <a:lstStyle/>
          <a:p>
            <a:pPr algn="ctr"/>
            <a:r>
              <a:rPr lang="es-ES" sz="2800" dirty="0" smtClean="0"/>
              <a:t>RESULTADOS ENCUESTAS</a:t>
            </a:r>
            <a:endParaRPr lang="es-ES" sz="2800" dirty="0"/>
          </a:p>
        </p:txBody>
      </p:sp>
    </p:spTree>
    <p:extLst>
      <p:ext uri="{BB962C8B-B14F-4D97-AF65-F5344CB8AC3E}">
        <p14:creationId xmlns:p14="http://schemas.microsoft.com/office/powerpoint/2010/main" val="3553975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59099" y="4649273"/>
            <a:ext cx="64394" cy="369332"/>
          </a:xfrm>
          <a:prstGeom prst="rect">
            <a:avLst/>
          </a:prstGeom>
          <a:noFill/>
        </p:spPr>
        <p:txBody>
          <a:bodyPr wrap="square" rtlCol="0">
            <a:spAutoFit/>
          </a:bodyPr>
          <a:lstStyle/>
          <a:p>
            <a:pPr defTabSz="914400" eaLnBrk="1" fontAlgn="auto" hangingPunct="1">
              <a:spcBef>
                <a:spcPts val="0"/>
              </a:spcBef>
              <a:spcAft>
                <a:spcPts val="0"/>
              </a:spcAft>
            </a:pPr>
            <a:endParaRPr lang="es-CO" dirty="0">
              <a:solidFill>
                <a:prstClr val="black"/>
              </a:solidFill>
              <a:latin typeface="Calibri" panose="020F0502020204030204"/>
            </a:endParaRPr>
          </a:p>
        </p:txBody>
      </p:sp>
      <p:sp>
        <p:nvSpPr>
          <p:cNvPr id="3" name="CuadroTexto 2"/>
          <p:cNvSpPr txBox="1"/>
          <p:nvPr/>
        </p:nvSpPr>
        <p:spPr>
          <a:xfrm>
            <a:off x="5486400" y="2153920"/>
            <a:ext cx="3026229" cy="1477328"/>
          </a:xfrm>
          <a:prstGeom prst="rect">
            <a:avLst/>
          </a:prstGeom>
          <a:noFill/>
        </p:spPr>
        <p:txBody>
          <a:bodyPr wrap="square" rtlCol="0">
            <a:spAutoFit/>
          </a:bodyPr>
          <a:lstStyle/>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p:txBody>
      </p:sp>
      <p:sp>
        <p:nvSpPr>
          <p:cNvPr id="4" name="6 Rectángulo"/>
          <p:cNvSpPr/>
          <p:nvPr/>
        </p:nvSpPr>
        <p:spPr>
          <a:xfrm>
            <a:off x="447964" y="1480373"/>
            <a:ext cx="7868722" cy="3970318"/>
          </a:xfrm>
          <a:prstGeom prst="rect">
            <a:avLst/>
          </a:prstGeom>
        </p:spPr>
        <p:txBody>
          <a:bodyPr wrap="square">
            <a:spAutoFit/>
          </a:bodyPr>
          <a:lstStyle/>
          <a:p>
            <a:endParaRPr lang="es-CO" dirty="0"/>
          </a:p>
          <a:p>
            <a:pPr algn="just"/>
            <a:r>
              <a:rPr lang="es-CO" dirty="0"/>
              <a:t>El Instituto Colombiano de Bienestar Familiar, creado en 1968, es una entidad del estado colombiano, que trabaja por la prevención y protección integral de la primera infancia, la niñez, la adolescencia y el bienestar de las familias en Colombia.</a:t>
            </a:r>
          </a:p>
          <a:p>
            <a:pPr algn="just"/>
            <a:endParaRPr lang="es-CO" dirty="0"/>
          </a:p>
          <a:p>
            <a:pPr algn="just"/>
            <a:r>
              <a:rPr lang="es-CO" dirty="0"/>
              <a:t>ICBF con sus servicios brinda atención a niños y niñas, adolescentes y familias, especialmente a aquellos en condiciones de amenaza, inobservancia o vulneración de sus derechos.</a:t>
            </a:r>
          </a:p>
          <a:p>
            <a:pPr algn="just"/>
            <a:endParaRPr lang="es-CO" dirty="0"/>
          </a:p>
          <a:p>
            <a:pPr algn="just"/>
            <a:r>
              <a:rPr lang="es-CO" dirty="0"/>
              <a:t>La Entidad cuenta con 33 regionales y 206 centros zonales en todo el país, llegando a más de 8 millones de colombianos con sus servicios.</a:t>
            </a:r>
          </a:p>
          <a:p>
            <a:endParaRPr lang="es-CO" dirty="0">
              <a:solidFill>
                <a:prstClr val="black"/>
              </a:solidFill>
            </a:endParaRPr>
          </a:p>
          <a:p>
            <a:pPr algn="just"/>
            <a:endParaRPr lang="es-ES" dirty="0">
              <a:solidFill>
                <a:prstClr val="black"/>
              </a:solidFill>
            </a:endParaRPr>
          </a:p>
        </p:txBody>
      </p:sp>
      <p:sp>
        <p:nvSpPr>
          <p:cNvPr id="5" name="7 Rectángulo"/>
          <p:cNvSpPr/>
          <p:nvPr/>
        </p:nvSpPr>
        <p:spPr>
          <a:xfrm>
            <a:off x="226424" y="269966"/>
            <a:ext cx="5329646" cy="584775"/>
          </a:xfrm>
          <a:prstGeom prst="rect">
            <a:avLst/>
          </a:prstGeom>
        </p:spPr>
        <p:txBody>
          <a:bodyPr wrap="square">
            <a:spAutoFit/>
          </a:bodyPr>
          <a:lstStyle/>
          <a:p>
            <a:pPr algn="ctr" eaLnBrk="1" hangingPunct="1"/>
            <a:r>
              <a:rPr lang="es-CO" altLang="es-CO" sz="3200" b="1" dirty="0">
                <a:solidFill>
                  <a:prstClr val="white"/>
                </a:solidFill>
              </a:rPr>
              <a:t>ICBF -  GENERALIDADES </a:t>
            </a:r>
          </a:p>
        </p:txBody>
      </p:sp>
      <p:sp>
        <p:nvSpPr>
          <p:cNvPr id="6" name="CuadroTexto 5"/>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spTree>
    <p:extLst>
      <p:ext uri="{BB962C8B-B14F-4D97-AF65-F5344CB8AC3E}">
        <p14:creationId xmlns:p14="http://schemas.microsoft.com/office/powerpoint/2010/main" val="75834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59099" y="4649273"/>
            <a:ext cx="64394" cy="369332"/>
          </a:xfrm>
          <a:prstGeom prst="rect">
            <a:avLst/>
          </a:prstGeom>
          <a:noFill/>
        </p:spPr>
        <p:txBody>
          <a:bodyPr wrap="square" rtlCol="0">
            <a:spAutoFit/>
          </a:bodyPr>
          <a:lstStyle/>
          <a:p>
            <a:pPr defTabSz="914400" eaLnBrk="1" fontAlgn="auto" hangingPunct="1">
              <a:spcBef>
                <a:spcPts val="0"/>
              </a:spcBef>
              <a:spcAft>
                <a:spcPts val="0"/>
              </a:spcAft>
            </a:pPr>
            <a:endParaRPr lang="es-CO" dirty="0">
              <a:solidFill>
                <a:prstClr val="black"/>
              </a:solidFill>
              <a:latin typeface="Calibri" panose="020F0502020204030204"/>
            </a:endParaRPr>
          </a:p>
        </p:txBody>
      </p:sp>
      <p:sp>
        <p:nvSpPr>
          <p:cNvPr id="3" name="CuadroTexto 2"/>
          <p:cNvSpPr txBox="1"/>
          <p:nvPr/>
        </p:nvSpPr>
        <p:spPr>
          <a:xfrm>
            <a:off x="5486400" y="2153920"/>
            <a:ext cx="3026229" cy="1477328"/>
          </a:xfrm>
          <a:prstGeom prst="rect">
            <a:avLst/>
          </a:prstGeom>
          <a:noFill/>
        </p:spPr>
        <p:txBody>
          <a:bodyPr wrap="square" rtlCol="0">
            <a:spAutoFit/>
          </a:bodyPr>
          <a:lstStyle/>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p:txBody>
      </p:sp>
      <p:sp>
        <p:nvSpPr>
          <p:cNvPr id="4" name="1 Título"/>
          <p:cNvSpPr txBox="1">
            <a:spLocks/>
          </p:cNvSpPr>
          <p:nvPr/>
        </p:nvSpPr>
        <p:spPr>
          <a:xfrm>
            <a:off x="158824" y="204632"/>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600" b="1" dirty="0">
                <a:solidFill>
                  <a:schemeClr val="bg1"/>
                </a:solidFill>
                <a:latin typeface="+mn-lt"/>
              </a:rPr>
              <a:t>MISION</a:t>
            </a:r>
            <a:r>
              <a:rPr lang="es-MX" sz="3600" dirty="0">
                <a:solidFill>
                  <a:schemeClr val="bg1"/>
                </a:solidFill>
                <a:latin typeface="+mn-lt"/>
              </a:rPr>
              <a:t> </a:t>
            </a:r>
            <a:endParaRPr lang="en-US" sz="3600" dirty="0">
              <a:latin typeface="+mn-lt"/>
            </a:endParaRPr>
          </a:p>
        </p:txBody>
      </p:sp>
      <p:sp>
        <p:nvSpPr>
          <p:cNvPr id="5" name="14 Rectángulo redondeado"/>
          <p:cNvSpPr/>
          <p:nvPr/>
        </p:nvSpPr>
        <p:spPr>
          <a:xfrm rot="10800000">
            <a:off x="940524" y="1933302"/>
            <a:ext cx="6779821" cy="2812868"/>
          </a:xfrm>
          <a:prstGeom prst="roundRect">
            <a:avLst>
              <a:gd name="adj" fmla="val 10000"/>
            </a:avLst>
          </a:prstGeom>
          <a:solidFill>
            <a:srgbClr val="F2ECCC"/>
          </a:solidFill>
          <a:effectLst/>
          <a:scene3d>
            <a:camera prst="orthographicFront"/>
            <a:lightRig rig="threePt" dir="t">
              <a:rot lat="0" lon="0" rev="7500000"/>
            </a:lightRig>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Redondear rectángulo de esquina del mismo lado 6"/>
          <p:cNvSpPr/>
          <p:nvPr/>
        </p:nvSpPr>
        <p:spPr>
          <a:xfrm>
            <a:off x="1568448" y="2895703"/>
            <a:ext cx="5394693" cy="9555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0904" tIns="10795" rIns="10795" bIns="10795" spcCol="1270" anchor="ctr"/>
          <a:lstStyle/>
          <a:p>
            <a:pPr marL="0" lvl="1" algn="just" defTabSz="755650" eaLnBrk="1" hangingPunct="1">
              <a:lnSpc>
                <a:spcPct val="90000"/>
              </a:lnSpc>
              <a:spcAft>
                <a:spcPct val="15000"/>
              </a:spcAft>
              <a:buClr>
                <a:srgbClr val="5CAC34"/>
              </a:buClr>
              <a:defRPr/>
            </a:pPr>
            <a:r>
              <a:rPr lang="es-CO" sz="3200" dirty="0">
                <a:solidFill>
                  <a:prstClr val="black">
                    <a:hueOff val="0"/>
                    <a:satOff val="0"/>
                    <a:lumOff val="0"/>
                    <a:alphaOff val="0"/>
                  </a:prstClr>
                </a:solidFill>
                <a:cs typeface="Calibri"/>
              </a:rPr>
              <a:t>Trabajar con calidad y transparencia por el desarrollo y la protección integral de la primera infancia, la niñez, la adolescencia y el bienestar de las familias colombianas </a:t>
            </a:r>
            <a:r>
              <a:rPr lang="es-CO" sz="2800" dirty="0">
                <a:solidFill>
                  <a:prstClr val="black">
                    <a:hueOff val="0"/>
                    <a:satOff val="0"/>
                    <a:lumOff val="0"/>
                    <a:alphaOff val="0"/>
                  </a:prstClr>
                </a:solidFill>
                <a:cs typeface="Calibri"/>
              </a:rPr>
              <a:t>.</a:t>
            </a:r>
          </a:p>
        </p:txBody>
      </p:sp>
      <p:sp>
        <p:nvSpPr>
          <p:cNvPr id="7" name="CuadroTexto 6"/>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spTree>
    <p:extLst>
      <p:ext uri="{BB962C8B-B14F-4D97-AF65-F5344CB8AC3E}">
        <p14:creationId xmlns:p14="http://schemas.microsoft.com/office/powerpoint/2010/main" val="426076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59099" y="4649273"/>
            <a:ext cx="64394" cy="369332"/>
          </a:xfrm>
          <a:prstGeom prst="rect">
            <a:avLst/>
          </a:prstGeom>
          <a:noFill/>
        </p:spPr>
        <p:txBody>
          <a:bodyPr wrap="square" rtlCol="0">
            <a:spAutoFit/>
          </a:bodyPr>
          <a:lstStyle/>
          <a:p>
            <a:pPr defTabSz="914400" eaLnBrk="1" fontAlgn="auto" hangingPunct="1">
              <a:spcBef>
                <a:spcPts val="0"/>
              </a:spcBef>
              <a:spcAft>
                <a:spcPts val="0"/>
              </a:spcAft>
            </a:pPr>
            <a:endParaRPr lang="es-CO" dirty="0">
              <a:solidFill>
                <a:prstClr val="black"/>
              </a:solidFill>
              <a:latin typeface="Calibri" panose="020F0502020204030204"/>
            </a:endParaRPr>
          </a:p>
        </p:txBody>
      </p:sp>
      <p:sp>
        <p:nvSpPr>
          <p:cNvPr id="3" name="CuadroTexto 2"/>
          <p:cNvSpPr txBox="1"/>
          <p:nvPr/>
        </p:nvSpPr>
        <p:spPr>
          <a:xfrm>
            <a:off x="5486400" y="2153920"/>
            <a:ext cx="3026229" cy="1477328"/>
          </a:xfrm>
          <a:prstGeom prst="rect">
            <a:avLst/>
          </a:prstGeom>
          <a:noFill/>
        </p:spPr>
        <p:txBody>
          <a:bodyPr wrap="square" rtlCol="0">
            <a:spAutoFit/>
          </a:bodyPr>
          <a:lstStyle/>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a:p>
            <a:pPr defTabSz="914400" eaLnBrk="1" fontAlgn="auto" hangingPunct="1">
              <a:spcBef>
                <a:spcPts val="0"/>
              </a:spcBef>
              <a:spcAft>
                <a:spcPts val="0"/>
              </a:spcAft>
            </a:pPr>
            <a:endParaRPr lang="es-CO" dirty="0">
              <a:solidFill>
                <a:prstClr val="black"/>
              </a:solidFill>
              <a:latin typeface="Calibri" panose="020F0502020204030204"/>
            </a:endParaRPr>
          </a:p>
        </p:txBody>
      </p:sp>
      <p:sp>
        <p:nvSpPr>
          <p:cNvPr id="4" name="1 Título"/>
          <p:cNvSpPr txBox="1">
            <a:spLocks/>
          </p:cNvSpPr>
          <p:nvPr/>
        </p:nvSpPr>
        <p:spPr>
          <a:xfrm>
            <a:off x="158824" y="218280"/>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600" b="1" dirty="0">
                <a:solidFill>
                  <a:schemeClr val="bg1"/>
                </a:solidFill>
                <a:latin typeface="+mn-lt"/>
              </a:rPr>
              <a:t>VISION </a:t>
            </a:r>
            <a:endParaRPr lang="en-US" sz="3600" b="1" dirty="0">
              <a:latin typeface="+mn-lt"/>
            </a:endParaRPr>
          </a:p>
        </p:txBody>
      </p:sp>
      <p:sp>
        <p:nvSpPr>
          <p:cNvPr id="5" name="14 Rectángulo redondeado"/>
          <p:cNvSpPr/>
          <p:nvPr/>
        </p:nvSpPr>
        <p:spPr>
          <a:xfrm rot="10800000">
            <a:off x="1010195" y="1959428"/>
            <a:ext cx="6849490" cy="3509554"/>
          </a:xfrm>
          <a:prstGeom prst="roundRect">
            <a:avLst>
              <a:gd name="adj" fmla="val 10000"/>
            </a:avLst>
          </a:prstGeom>
          <a:solidFill>
            <a:srgbClr val="F2ECCC"/>
          </a:solidFill>
          <a:effectLst/>
          <a:scene3d>
            <a:camera prst="orthographicFront"/>
            <a:lightRig rig="threePt" dir="t">
              <a:rot lat="0" lon="0" rev="7500000"/>
            </a:lightRig>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Redondear rectángulo de esquina del mismo lado 6"/>
          <p:cNvSpPr/>
          <p:nvPr/>
        </p:nvSpPr>
        <p:spPr>
          <a:xfrm>
            <a:off x="1899374" y="3170608"/>
            <a:ext cx="5394693" cy="9555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0904" tIns="10795" rIns="10795" bIns="10795" spcCol="1270" anchor="ctr"/>
          <a:lstStyle/>
          <a:p>
            <a:pPr marL="0" lvl="1" algn="just" defTabSz="755650" eaLnBrk="1" hangingPunct="1">
              <a:lnSpc>
                <a:spcPct val="90000"/>
              </a:lnSpc>
              <a:spcAft>
                <a:spcPct val="15000"/>
              </a:spcAft>
              <a:buClr>
                <a:srgbClr val="5CAC34"/>
              </a:buClr>
              <a:defRPr/>
            </a:pPr>
            <a:r>
              <a:rPr lang="es-CO" sz="3200" dirty="0">
                <a:solidFill>
                  <a:prstClr val="black">
                    <a:hueOff val="0"/>
                    <a:satOff val="0"/>
                    <a:lumOff val="0"/>
                    <a:alphaOff val="0"/>
                  </a:prstClr>
                </a:solidFill>
                <a:cs typeface="Calibri"/>
              </a:rPr>
              <a:t>Cambiar el mundo de las nuevas generaciones y sus familias, siendo referente en estándares de calidad y contribuyendo a la construcción de una sociedad en paz, próspera y equitativa</a:t>
            </a:r>
            <a:r>
              <a:rPr lang="es-CO" sz="2400" dirty="0">
                <a:solidFill>
                  <a:prstClr val="black">
                    <a:hueOff val="0"/>
                    <a:satOff val="0"/>
                    <a:lumOff val="0"/>
                    <a:alphaOff val="0"/>
                  </a:prstClr>
                </a:solidFill>
                <a:cs typeface="Calibri"/>
              </a:rPr>
              <a:t>.</a:t>
            </a:r>
          </a:p>
        </p:txBody>
      </p:sp>
      <p:sp>
        <p:nvSpPr>
          <p:cNvPr id="7" name="CuadroTexto 6"/>
          <p:cNvSpPr txBox="1"/>
          <p:nvPr/>
        </p:nvSpPr>
        <p:spPr>
          <a:xfrm>
            <a:off x="0" y="6486612"/>
            <a:ext cx="1672281" cy="369332"/>
          </a:xfrm>
          <a:prstGeom prst="rect">
            <a:avLst/>
          </a:prstGeom>
          <a:noFill/>
        </p:spPr>
        <p:txBody>
          <a:bodyPr wrap="square" rtlCol="0">
            <a:spAutoFit/>
          </a:bodyPr>
          <a:lstStyle/>
          <a:p>
            <a:r>
              <a:rPr lang="es-CO" dirty="0">
                <a:solidFill>
                  <a:srgbClr val="777777"/>
                </a:solidFill>
              </a:rPr>
              <a:t>USO PÚBLICO</a:t>
            </a:r>
          </a:p>
        </p:txBody>
      </p:sp>
    </p:spTree>
    <p:extLst>
      <p:ext uri="{BB962C8B-B14F-4D97-AF65-F5344CB8AC3E}">
        <p14:creationId xmlns:p14="http://schemas.microsoft.com/office/powerpoint/2010/main" val="16000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1724</TotalTime>
  <Words>1831</Words>
  <Application>Microsoft Office PowerPoint</Application>
  <PresentationFormat>Presentación en pantalla (4:3)</PresentationFormat>
  <Paragraphs>440</Paragraphs>
  <Slides>24</Slides>
  <Notes>2</Notes>
  <HiddenSlides>0</HiddenSlides>
  <MMClips>0</MMClips>
  <ScaleCrop>false</ScaleCrop>
  <HeadingPairs>
    <vt:vector size="6" baseType="variant">
      <vt:variant>
        <vt:lpstr>Fuentes usadas</vt:lpstr>
      </vt:variant>
      <vt:variant>
        <vt:i4>11</vt:i4>
      </vt:variant>
      <vt:variant>
        <vt:lpstr>Tema</vt:lpstr>
      </vt:variant>
      <vt:variant>
        <vt:i4>3</vt:i4>
      </vt:variant>
      <vt:variant>
        <vt:lpstr>Títulos de diapositiva</vt:lpstr>
      </vt:variant>
      <vt:variant>
        <vt:i4>24</vt:i4>
      </vt:variant>
    </vt:vector>
  </HeadingPairs>
  <TitlesOfParts>
    <vt:vector size="38" baseType="lpstr">
      <vt:lpstr>ＭＳ Ｐゴシック</vt:lpstr>
      <vt:lpstr>ＭＳ Ｐゴシック</vt:lpstr>
      <vt:lpstr>Arial</vt:lpstr>
      <vt:lpstr>Calibri</vt:lpstr>
      <vt:lpstr>Calibri Light</vt:lpstr>
      <vt:lpstr>Century Gothic</vt:lpstr>
      <vt:lpstr>Futura Std Book</vt:lpstr>
      <vt:lpstr>Tahoma</vt:lpstr>
      <vt:lpstr>Times New Roman</vt:lpstr>
      <vt:lpstr>Verdana</vt:lpstr>
      <vt:lpstr>Wingdings</vt:lpstr>
      <vt:lpstr>Diseño personalizado</vt:lpstr>
      <vt:lpstr>1_Diseño personalizado</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Información detallada Centro Zonal Tuluá: </vt:lpstr>
      <vt:lpstr>Presentación de PowerPoint</vt:lpstr>
      <vt:lpstr>Presentación de PowerPoint</vt:lpstr>
      <vt:lpstr>DESCRIPCION Y GENERALIDADES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Rocha Murcia</dc:creator>
  <cp:lastModifiedBy>Gloria Angelica Osorio Gutierrez</cp:lastModifiedBy>
  <cp:revision>94</cp:revision>
  <dcterms:created xsi:type="dcterms:W3CDTF">2015-01-29T14:27:26Z</dcterms:created>
  <dcterms:modified xsi:type="dcterms:W3CDTF">2017-08-16T15:41:52Z</dcterms:modified>
</cp:coreProperties>
</file>