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  <p:sldMasterId id="2147483792" r:id="rId12"/>
    <p:sldMasterId id="2147483804" r:id="rId13"/>
    <p:sldMasterId id="2147483816" r:id="rId14"/>
    <p:sldMasterId id="2147483828" r:id="rId15"/>
    <p:sldMasterId id="2147483840" r:id="rId16"/>
    <p:sldMasterId id="2147483864" r:id="rId17"/>
    <p:sldMasterId id="2147483876" r:id="rId18"/>
    <p:sldMasterId id="2147483888" r:id="rId19"/>
    <p:sldMasterId id="2147483900" r:id="rId20"/>
  </p:sldMasterIdLst>
  <p:notesMasterIdLst>
    <p:notesMasterId r:id="rId71"/>
  </p:notesMasterIdLst>
  <p:handoutMasterIdLst>
    <p:handoutMasterId r:id="rId72"/>
  </p:handoutMasterIdLst>
  <p:sldIdLst>
    <p:sldId id="309" r:id="rId21"/>
    <p:sldId id="381" r:id="rId22"/>
    <p:sldId id="382" r:id="rId23"/>
    <p:sldId id="368" r:id="rId24"/>
    <p:sldId id="386" r:id="rId25"/>
    <p:sldId id="387" r:id="rId26"/>
    <p:sldId id="310" r:id="rId27"/>
    <p:sldId id="388" r:id="rId28"/>
    <p:sldId id="364" r:id="rId29"/>
    <p:sldId id="383" r:id="rId30"/>
    <p:sldId id="423" r:id="rId31"/>
    <p:sldId id="389" r:id="rId32"/>
    <p:sldId id="362" r:id="rId33"/>
    <p:sldId id="374" r:id="rId34"/>
    <p:sldId id="376" r:id="rId35"/>
    <p:sldId id="312" r:id="rId36"/>
    <p:sldId id="390" r:id="rId37"/>
    <p:sldId id="379" r:id="rId38"/>
    <p:sldId id="373" r:id="rId39"/>
    <p:sldId id="355" r:id="rId40"/>
    <p:sldId id="392" r:id="rId41"/>
    <p:sldId id="393" r:id="rId42"/>
    <p:sldId id="391" r:id="rId43"/>
    <p:sldId id="394" r:id="rId44"/>
    <p:sldId id="395" r:id="rId45"/>
    <p:sldId id="396" r:id="rId46"/>
    <p:sldId id="397" r:id="rId47"/>
    <p:sldId id="398" r:id="rId48"/>
    <p:sldId id="399" r:id="rId49"/>
    <p:sldId id="400" r:id="rId50"/>
    <p:sldId id="401" r:id="rId51"/>
    <p:sldId id="402" r:id="rId52"/>
    <p:sldId id="414" r:id="rId53"/>
    <p:sldId id="415" r:id="rId54"/>
    <p:sldId id="416" r:id="rId55"/>
    <p:sldId id="417" r:id="rId56"/>
    <p:sldId id="418" r:id="rId57"/>
    <p:sldId id="419" r:id="rId58"/>
    <p:sldId id="420" r:id="rId59"/>
    <p:sldId id="421" r:id="rId60"/>
    <p:sldId id="403" r:id="rId61"/>
    <p:sldId id="404" r:id="rId62"/>
    <p:sldId id="405" r:id="rId63"/>
    <p:sldId id="427" r:id="rId64"/>
    <p:sldId id="412" r:id="rId65"/>
    <p:sldId id="428" r:id="rId66"/>
    <p:sldId id="424" r:id="rId67"/>
    <p:sldId id="425" r:id="rId68"/>
    <p:sldId id="426" r:id="rId69"/>
    <p:sldId id="304" r:id="rId70"/>
  </p:sldIdLst>
  <p:sldSz cx="9144000" cy="6858000" type="screen4x3"/>
  <p:notesSz cx="9296400" cy="70104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3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9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66" Type="http://schemas.openxmlformats.org/officeDocument/2006/relationships/slide" Target="slides/slide46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slide" Target="slides/slide36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67" Type="http://schemas.openxmlformats.org/officeDocument/2006/relationships/slide" Target="slides/slide47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Relationship Id="rId70" Type="http://schemas.openxmlformats.org/officeDocument/2006/relationships/slide" Target="slides/slide50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0B39AE-37FA-4188-B1C5-11DBFE58814F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CO"/>
        </a:p>
      </dgm:t>
    </dgm:pt>
    <dgm:pt modelId="{E84B91FE-2C3F-40A8-8A73-14D004BB9679}" type="pres">
      <dgm:prSet presAssocID="{760B39AE-37FA-4188-B1C5-11DBFE58814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</dgm:ptLst>
  <dgm:cxnLst>
    <dgm:cxn modelId="{666DA199-1289-4C31-B323-B7DCB6A140C0}" type="presOf" srcId="{760B39AE-37FA-4188-B1C5-11DBFE58814F}" destId="{E84B91FE-2C3F-40A8-8A73-14D004BB9679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1B3E10-9F18-4379-857B-93A9B2BEA17B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711907F7-DE99-4C29-9826-CB5BF9BDFAFA}">
      <dgm:prSet phldrT="[Texto]"/>
      <dgm:spPr/>
      <dgm:t>
        <a:bodyPr/>
        <a:lstStyle/>
        <a:p>
          <a:r>
            <a:rPr lang="es-CO" dirty="0" smtClean="0">
              <a:latin typeface="+mj-lt"/>
            </a:rPr>
            <a:t>Familia, comunidad y redes</a:t>
          </a:r>
          <a:endParaRPr lang="es-CO" dirty="0"/>
        </a:p>
      </dgm:t>
    </dgm:pt>
    <dgm:pt modelId="{40E4DA5D-21D2-48E8-8F4E-53157EED944C}" type="parTrans" cxnId="{1E4926AA-973E-4999-A681-B2BD7EF1DA6A}">
      <dgm:prSet/>
      <dgm:spPr/>
      <dgm:t>
        <a:bodyPr/>
        <a:lstStyle/>
        <a:p>
          <a:endParaRPr lang="es-ES"/>
        </a:p>
      </dgm:t>
    </dgm:pt>
    <dgm:pt modelId="{0726E361-E957-4F76-A871-05B9DA933171}" type="sibTrans" cxnId="{1E4926AA-973E-4999-A681-B2BD7EF1DA6A}">
      <dgm:prSet/>
      <dgm:spPr/>
      <dgm:t>
        <a:bodyPr/>
        <a:lstStyle/>
        <a:p>
          <a:endParaRPr lang="es-ES"/>
        </a:p>
      </dgm:t>
    </dgm:pt>
    <dgm:pt modelId="{AE8679E3-0F33-483D-9BE7-5AF2B27CDDD9}">
      <dgm:prSet phldrT="[Texto]"/>
      <dgm:spPr/>
      <dgm:t>
        <a:bodyPr/>
        <a:lstStyle/>
        <a:p>
          <a:r>
            <a:rPr lang="es-CO" dirty="0" smtClean="0"/>
            <a:t>Salud y Nutrición</a:t>
          </a:r>
          <a:endParaRPr lang="es-CO" dirty="0"/>
        </a:p>
      </dgm:t>
    </dgm:pt>
    <dgm:pt modelId="{6CE1C418-5236-43AC-B415-D9FD8F8154C3}" type="parTrans" cxnId="{53092E41-01AB-4DF1-978A-B6CF036638BF}">
      <dgm:prSet/>
      <dgm:spPr/>
      <dgm:t>
        <a:bodyPr/>
        <a:lstStyle/>
        <a:p>
          <a:endParaRPr lang="es-ES"/>
        </a:p>
      </dgm:t>
    </dgm:pt>
    <dgm:pt modelId="{9647A6A6-1BAB-4124-8DBA-A1918DA00594}" type="sibTrans" cxnId="{53092E41-01AB-4DF1-978A-B6CF036638BF}">
      <dgm:prSet/>
      <dgm:spPr/>
      <dgm:t>
        <a:bodyPr/>
        <a:lstStyle/>
        <a:p>
          <a:endParaRPr lang="es-ES"/>
        </a:p>
      </dgm:t>
    </dgm:pt>
    <dgm:pt modelId="{2D35EF92-BFFA-43CF-A93B-A9CEA68BCC28}">
      <dgm:prSet phldrT="[Texto]"/>
      <dgm:spPr/>
      <dgm:t>
        <a:bodyPr/>
        <a:lstStyle/>
        <a:p>
          <a:r>
            <a:rPr lang="es-CO" dirty="0" smtClean="0"/>
            <a:t>Pedagógico y Educativo</a:t>
          </a:r>
          <a:endParaRPr lang="es-CO" dirty="0"/>
        </a:p>
      </dgm:t>
    </dgm:pt>
    <dgm:pt modelId="{2A10D25E-7D6F-44A4-B6D1-436986311D1B}" type="parTrans" cxnId="{B43DB648-5714-4D85-A871-F00F79B5EA3D}">
      <dgm:prSet/>
      <dgm:spPr/>
      <dgm:t>
        <a:bodyPr/>
        <a:lstStyle/>
        <a:p>
          <a:endParaRPr lang="es-ES"/>
        </a:p>
      </dgm:t>
    </dgm:pt>
    <dgm:pt modelId="{C41A0C49-3547-4EC4-9C57-F5DAD91E8E5E}" type="sibTrans" cxnId="{B43DB648-5714-4D85-A871-F00F79B5EA3D}">
      <dgm:prSet/>
      <dgm:spPr/>
      <dgm:t>
        <a:bodyPr/>
        <a:lstStyle/>
        <a:p>
          <a:endParaRPr lang="es-ES"/>
        </a:p>
      </dgm:t>
    </dgm:pt>
    <dgm:pt modelId="{E067116A-8360-471A-98C0-8E8725981653}">
      <dgm:prSet phldrT="[Texto]"/>
      <dgm:spPr/>
      <dgm:t>
        <a:bodyPr/>
        <a:lstStyle/>
        <a:p>
          <a:r>
            <a:rPr lang="es-CO" dirty="0" smtClean="0">
              <a:latin typeface="+mj-lt"/>
            </a:rPr>
            <a:t>Talento Humano</a:t>
          </a:r>
          <a:endParaRPr lang="es-CO" dirty="0"/>
        </a:p>
      </dgm:t>
    </dgm:pt>
    <dgm:pt modelId="{BBDF5E78-8B58-43A5-AF10-8D413D33B774}" type="parTrans" cxnId="{5FDCAF26-66D1-4FAB-B367-5E42069D06B9}">
      <dgm:prSet/>
      <dgm:spPr/>
      <dgm:t>
        <a:bodyPr/>
        <a:lstStyle/>
        <a:p>
          <a:endParaRPr lang="es-ES"/>
        </a:p>
      </dgm:t>
    </dgm:pt>
    <dgm:pt modelId="{5F8F2259-100F-426E-A783-BC277CEEBBB6}" type="sibTrans" cxnId="{5FDCAF26-66D1-4FAB-B367-5E42069D06B9}">
      <dgm:prSet/>
      <dgm:spPr/>
      <dgm:t>
        <a:bodyPr/>
        <a:lstStyle/>
        <a:p>
          <a:endParaRPr lang="es-ES"/>
        </a:p>
      </dgm:t>
    </dgm:pt>
    <dgm:pt modelId="{E505D20A-FE56-4DBC-8B76-350201C86D12}">
      <dgm:prSet phldrT="[Texto]"/>
      <dgm:spPr/>
      <dgm:t>
        <a:bodyPr/>
        <a:lstStyle/>
        <a:p>
          <a:r>
            <a:rPr lang="es-CO" dirty="0" smtClean="0">
              <a:latin typeface="+mj-lt"/>
            </a:rPr>
            <a:t>Ambientes educativos y protectores</a:t>
          </a:r>
          <a:endParaRPr lang="es-CO" dirty="0"/>
        </a:p>
      </dgm:t>
    </dgm:pt>
    <dgm:pt modelId="{FAD741E5-A2D3-445A-9F6C-20A256193C15}" type="parTrans" cxnId="{A3E91981-D73F-4DBB-AFA6-824204EA8ABB}">
      <dgm:prSet/>
      <dgm:spPr/>
      <dgm:t>
        <a:bodyPr/>
        <a:lstStyle/>
        <a:p>
          <a:endParaRPr lang="es-ES"/>
        </a:p>
      </dgm:t>
    </dgm:pt>
    <dgm:pt modelId="{D4C13750-1D7C-4684-B187-8107457420D1}" type="sibTrans" cxnId="{A3E91981-D73F-4DBB-AFA6-824204EA8ABB}">
      <dgm:prSet/>
      <dgm:spPr/>
      <dgm:t>
        <a:bodyPr/>
        <a:lstStyle/>
        <a:p>
          <a:endParaRPr lang="es-ES"/>
        </a:p>
      </dgm:t>
    </dgm:pt>
    <dgm:pt modelId="{895DE5DE-4D30-4AC0-8981-51B0E27A71B0}">
      <dgm:prSet phldrT="[Texto]"/>
      <dgm:spPr/>
      <dgm:t>
        <a:bodyPr/>
        <a:lstStyle/>
        <a:p>
          <a:r>
            <a:rPr lang="es-CO" dirty="0" smtClean="0"/>
            <a:t>Administración y de Gestión</a:t>
          </a:r>
          <a:endParaRPr lang="es-CO" dirty="0"/>
        </a:p>
      </dgm:t>
    </dgm:pt>
    <dgm:pt modelId="{B8BB308B-68DD-4A05-AB2D-4A5451BE3A82}" type="parTrans" cxnId="{F25C88F3-6782-4759-B632-DA236930D8E7}">
      <dgm:prSet/>
      <dgm:spPr/>
      <dgm:t>
        <a:bodyPr/>
        <a:lstStyle/>
        <a:p>
          <a:endParaRPr lang="es-ES"/>
        </a:p>
      </dgm:t>
    </dgm:pt>
    <dgm:pt modelId="{CF3E24D6-C7FD-486F-BCB6-846E4C989054}" type="sibTrans" cxnId="{F25C88F3-6782-4759-B632-DA236930D8E7}">
      <dgm:prSet/>
      <dgm:spPr/>
      <dgm:t>
        <a:bodyPr/>
        <a:lstStyle/>
        <a:p>
          <a:endParaRPr lang="es-ES"/>
        </a:p>
      </dgm:t>
    </dgm:pt>
    <dgm:pt modelId="{1FFBA909-8B08-4D07-8C31-EC362C70D269}" type="pres">
      <dgm:prSet presAssocID="{7F1B3E10-9F18-4379-857B-93A9B2BEA17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73EF10C1-13EF-40F3-AB0E-D737B297FC2C}" type="pres">
      <dgm:prSet presAssocID="{711907F7-DE99-4C29-9826-CB5BF9BDFAFA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C7A5FC3-B427-4998-98F0-D71FCC0F65D4}" type="pres">
      <dgm:prSet presAssocID="{0726E361-E957-4F76-A871-05B9DA933171}" presName="sibTrans" presStyleCnt="0"/>
      <dgm:spPr/>
    </dgm:pt>
    <dgm:pt modelId="{4C2BFCF2-CCB4-4D6F-AA57-35107739305D}" type="pres">
      <dgm:prSet presAssocID="{AE8679E3-0F33-483D-9BE7-5AF2B27CDDD9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B410895-2779-444A-ACE9-2E5A0495D0B1}" type="pres">
      <dgm:prSet presAssocID="{9647A6A6-1BAB-4124-8DBA-A1918DA00594}" presName="sibTrans" presStyleCnt="0"/>
      <dgm:spPr/>
    </dgm:pt>
    <dgm:pt modelId="{0A2F26DF-F7CB-4308-BE3D-DF4C54B1612C}" type="pres">
      <dgm:prSet presAssocID="{2D35EF92-BFFA-43CF-A93B-A9CEA68BCC28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DA070CC-B95E-4612-B8E2-7CB660BBAC63}" type="pres">
      <dgm:prSet presAssocID="{C41A0C49-3547-4EC4-9C57-F5DAD91E8E5E}" presName="sibTrans" presStyleCnt="0"/>
      <dgm:spPr/>
    </dgm:pt>
    <dgm:pt modelId="{D7712DD3-F0DA-47D3-A787-B125762E4B41}" type="pres">
      <dgm:prSet presAssocID="{E067116A-8360-471A-98C0-8E8725981653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BA21B65-E8D8-4FDC-AD90-8F81B8F19F2E}" type="pres">
      <dgm:prSet presAssocID="{5F8F2259-100F-426E-A783-BC277CEEBBB6}" presName="sibTrans" presStyleCnt="0"/>
      <dgm:spPr/>
    </dgm:pt>
    <dgm:pt modelId="{F4487AE0-FE13-45B0-AC5E-7C06E5DEC016}" type="pres">
      <dgm:prSet presAssocID="{E505D20A-FE56-4DBC-8B76-350201C86D12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BA051EB-BAC6-4478-B8A6-C551582EC4AC}" type="pres">
      <dgm:prSet presAssocID="{D4C13750-1D7C-4684-B187-8107457420D1}" presName="sibTrans" presStyleCnt="0"/>
      <dgm:spPr/>
    </dgm:pt>
    <dgm:pt modelId="{F6CCED20-662C-47B4-9640-4353DCA4C143}" type="pres">
      <dgm:prSet presAssocID="{895DE5DE-4D30-4AC0-8981-51B0E27A71B0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757626B3-05D4-4FDF-8E96-899B73EBCD3F}" type="presOf" srcId="{E067116A-8360-471A-98C0-8E8725981653}" destId="{D7712DD3-F0DA-47D3-A787-B125762E4B41}" srcOrd="0" destOrd="0" presId="urn:microsoft.com/office/officeart/2005/8/layout/default"/>
    <dgm:cxn modelId="{54CA259C-79F7-4E24-B776-D61DFA9C99E0}" type="presOf" srcId="{2D35EF92-BFFA-43CF-A93B-A9CEA68BCC28}" destId="{0A2F26DF-F7CB-4308-BE3D-DF4C54B1612C}" srcOrd="0" destOrd="0" presId="urn:microsoft.com/office/officeart/2005/8/layout/default"/>
    <dgm:cxn modelId="{0B600398-7370-44C5-A16D-4D427B6D8567}" type="presOf" srcId="{E505D20A-FE56-4DBC-8B76-350201C86D12}" destId="{F4487AE0-FE13-45B0-AC5E-7C06E5DEC016}" srcOrd="0" destOrd="0" presId="urn:microsoft.com/office/officeart/2005/8/layout/default"/>
    <dgm:cxn modelId="{5E7E0322-3C81-4835-8F84-2291E538E58D}" type="presOf" srcId="{AE8679E3-0F33-483D-9BE7-5AF2B27CDDD9}" destId="{4C2BFCF2-CCB4-4D6F-AA57-35107739305D}" srcOrd="0" destOrd="0" presId="urn:microsoft.com/office/officeart/2005/8/layout/default"/>
    <dgm:cxn modelId="{F25C88F3-6782-4759-B632-DA236930D8E7}" srcId="{7F1B3E10-9F18-4379-857B-93A9B2BEA17B}" destId="{895DE5DE-4D30-4AC0-8981-51B0E27A71B0}" srcOrd="5" destOrd="0" parTransId="{B8BB308B-68DD-4A05-AB2D-4A5451BE3A82}" sibTransId="{CF3E24D6-C7FD-486F-BCB6-846E4C989054}"/>
    <dgm:cxn modelId="{53092E41-01AB-4DF1-978A-B6CF036638BF}" srcId="{7F1B3E10-9F18-4379-857B-93A9B2BEA17B}" destId="{AE8679E3-0F33-483D-9BE7-5AF2B27CDDD9}" srcOrd="1" destOrd="0" parTransId="{6CE1C418-5236-43AC-B415-D9FD8F8154C3}" sibTransId="{9647A6A6-1BAB-4124-8DBA-A1918DA00594}"/>
    <dgm:cxn modelId="{5FDCAF26-66D1-4FAB-B367-5E42069D06B9}" srcId="{7F1B3E10-9F18-4379-857B-93A9B2BEA17B}" destId="{E067116A-8360-471A-98C0-8E8725981653}" srcOrd="3" destOrd="0" parTransId="{BBDF5E78-8B58-43A5-AF10-8D413D33B774}" sibTransId="{5F8F2259-100F-426E-A783-BC277CEEBBB6}"/>
    <dgm:cxn modelId="{38292AFB-66DD-4533-8096-FB851FF12866}" type="presOf" srcId="{895DE5DE-4D30-4AC0-8981-51B0E27A71B0}" destId="{F6CCED20-662C-47B4-9640-4353DCA4C143}" srcOrd="0" destOrd="0" presId="urn:microsoft.com/office/officeart/2005/8/layout/default"/>
    <dgm:cxn modelId="{A3E91981-D73F-4DBB-AFA6-824204EA8ABB}" srcId="{7F1B3E10-9F18-4379-857B-93A9B2BEA17B}" destId="{E505D20A-FE56-4DBC-8B76-350201C86D12}" srcOrd="4" destOrd="0" parTransId="{FAD741E5-A2D3-445A-9F6C-20A256193C15}" sibTransId="{D4C13750-1D7C-4684-B187-8107457420D1}"/>
    <dgm:cxn modelId="{FE20497E-3BE2-44F2-80B5-3D835DD8B6E6}" type="presOf" srcId="{7F1B3E10-9F18-4379-857B-93A9B2BEA17B}" destId="{1FFBA909-8B08-4D07-8C31-EC362C70D269}" srcOrd="0" destOrd="0" presId="urn:microsoft.com/office/officeart/2005/8/layout/default"/>
    <dgm:cxn modelId="{B43DB648-5714-4D85-A871-F00F79B5EA3D}" srcId="{7F1B3E10-9F18-4379-857B-93A9B2BEA17B}" destId="{2D35EF92-BFFA-43CF-A93B-A9CEA68BCC28}" srcOrd="2" destOrd="0" parTransId="{2A10D25E-7D6F-44A4-B6D1-436986311D1B}" sibTransId="{C41A0C49-3547-4EC4-9C57-F5DAD91E8E5E}"/>
    <dgm:cxn modelId="{79D1A619-D9F1-49BF-B474-73CB2A7B75E3}" type="presOf" srcId="{711907F7-DE99-4C29-9826-CB5BF9BDFAFA}" destId="{73EF10C1-13EF-40F3-AB0E-D737B297FC2C}" srcOrd="0" destOrd="0" presId="urn:microsoft.com/office/officeart/2005/8/layout/default"/>
    <dgm:cxn modelId="{1E4926AA-973E-4999-A681-B2BD7EF1DA6A}" srcId="{7F1B3E10-9F18-4379-857B-93A9B2BEA17B}" destId="{711907F7-DE99-4C29-9826-CB5BF9BDFAFA}" srcOrd="0" destOrd="0" parTransId="{40E4DA5D-21D2-48E8-8F4E-53157EED944C}" sibTransId="{0726E361-E957-4F76-A871-05B9DA933171}"/>
    <dgm:cxn modelId="{0B51699F-804C-4687-945E-55582B2C7614}" type="presParOf" srcId="{1FFBA909-8B08-4D07-8C31-EC362C70D269}" destId="{73EF10C1-13EF-40F3-AB0E-D737B297FC2C}" srcOrd="0" destOrd="0" presId="urn:microsoft.com/office/officeart/2005/8/layout/default"/>
    <dgm:cxn modelId="{4E78E557-8994-478C-9054-E4611959E320}" type="presParOf" srcId="{1FFBA909-8B08-4D07-8C31-EC362C70D269}" destId="{1C7A5FC3-B427-4998-98F0-D71FCC0F65D4}" srcOrd="1" destOrd="0" presId="urn:microsoft.com/office/officeart/2005/8/layout/default"/>
    <dgm:cxn modelId="{18C7E90A-7AEA-48F5-96EE-8FE11FEF680F}" type="presParOf" srcId="{1FFBA909-8B08-4D07-8C31-EC362C70D269}" destId="{4C2BFCF2-CCB4-4D6F-AA57-35107739305D}" srcOrd="2" destOrd="0" presId="urn:microsoft.com/office/officeart/2005/8/layout/default"/>
    <dgm:cxn modelId="{B7451F68-E7F1-47C0-8E60-D09A226A72B8}" type="presParOf" srcId="{1FFBA909-8B08-4D07-8C31-EC362C70D269}" destId="{1B410895-2779-444A-ACE9-2E5A0495D0B1}" srcOrd="3" destOrd="0" presId="urn:microsoft.com/office/officeart/2005/8/layout/default"/>
    <dgm:cxn modelId="{2F2C67C0-5CDA-4D86-A18F-94A4DBD62BDD}" type="presParOf" srcId="{1FFBA909-8B08-4D07-8C31-EC362C70D269}" destId="{0A2F26DF-F7CB-4308-BE3D-DF4C54B1612C}" srcOrd="4" destOrd="0" presId="urn:microsoft.com/office/officeart/2005/8/layout/default"/>
    <dgm:cxn modelId="{510C8D08-BD20-4A14-9AC1-5385A948BD33}" type="presParOf" srcId="{1FFBA909-8B08-4D07-8C31-EC362C70D269}" destId="{0DA070CC-B95E-4612-B8E2-7CB660BBAC63}" srcOrd="5" destOrd="0" presId="urn:microsoft.com/office/officeart/2005/8/layout/default"/>
    <dgm:cxn modelId="{D6E88006-F6A7-4A2F-94CC-8D0891B1AA20}" type="presParOf" srcId="{1FFBA909-8B08-4D07-8C31-EC362C70D269}" destId="{D7712DD3-F0DA-47D3-A787-B125762E4B41}" srcOrd="6" destOrd="0" presId="urn:microsoft.com/office/officeart/2005/8/layout/default"/>
    <dgm:cxn modelId="{0A8AE9C9-B3BE-484E-9171-33EC810523AD}" type="presParOf" srcId="{1FFBA909-8B08-4D07-8C31-EC362C70D269}" destId="{1BA21B65-E8D8-4FDC-AD90-8F81B8F19F2E}" srcOrd="7" destOrd="0" presId="urn:microsoft.com/office/officeart/2005/8/layout/default"/>
    <dgm:cxn modelId="{51CCE7A8-8FE3-4890-998D-BC61F6F46ED5}" type="presParOf" srcId="{1FFBA909-8B08-4D07-8C31-EC362C70D269}" destId="{F4487AE0-FE13-45B0-AC5E-7C06E5DEC016}" srcOrd="8" destOrd="0" presId="urn:microsoft.com/office/officeart/2005/8/layout/default"/>
    <dgm:cxn modelId="{A5D96CD1-ACF8-4400-A822-642241A24C6E}" type="presParOf" srcId="{1FFBA909-8B08-4D07-8C31-EC362C70D269}" destId="{BBA051EB-BAC6-4478-B8A6-C551582EC4AC}" srcOrd="9" destOrd="0" presId="urn:microsoft.com/office/officeart/2005/8/layout/default"/>
    <dgm:cxn modelId="{1EA89C32-F053-4D32-9C18-9F2101C08D7A}" type="presParOf" srcId="{1FFBA909-8B08-4D07-8C31-EC362C70D269}" destId="{F6CCED20-662C-47B4-9640-4353DCA4C143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06465D9-E1DB-4191-AB4F-89A6A9EC4184}" type="doc">
      <dgm:prSet loTypeId="urn:microsoft.com/office/officeart/2005/8/layout/defaul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CO"/>
        </a:p>
      </dgm:t>
    </dgm:pt>
    <dgm:pt modelId="{03FABC4C-D3CD-442A-AFCB-6EF777CD2AD7}">
      <dgm:prSet phldrT="[Texto]"/>
      <dgm:spPr/>
      <dgm:t>
        <a:bodyPr/>
        <a:lstStyle/>
        <a:p>
          <a:r>
            <a:rPr lang="es-CO" dirty="0" smtClean="0"/>
            <a:t>Gestión de forma organizada, sistemática y coherente</a:t>
          </a:r>
          <a:endParaRPr lang="es-CO" dirty="0"/>
        </a:p>
      </dgm:t>
    </dgm:pt>
    <dgm:pt modelId="{15E49DFB-BBA1-4D2A-B78E-419559A89A82}" type="parTrans" cxnId="{EE01D28E-3BCE-44FD-A1BF-1EBBC19A1972}">
      <dgm:prSet/>
      <dgm:spPr/>
      <dgm:t>
        <a:bodyPr/>
        <a:lstStyle/>
        <a:p>
          <a:endParaRPr lang="es-CO"/>
        </a:p>
      </dgm:t>
    </dgm:pt>
    <dgm:pt modelId="{F3C32047-A868-4BA5-9BE5-913A9C8A9094}" type="sibTrans" cxnId="{EE01D28E-3BCE-44FD-A1BF-1EBBC19A1972}">
      <dgm:prSet/>
      <dgm:spPr/>
      <dgm:t>
        <a:bodyPr/>
        <a:lstStyle/>
        <a:p>
          <a:endParaRPr lang="es-CO"/>
        </a:p>
      </dgm:t>
    </dgm:pt>
    <dgm:pt modelId="{FB84D809-39B7-4651-9016-C65E597FA38B}">
      <dgm:prSet phldrT="[Texto]"/>
      <dgm:spPr/>
      <dgm:t>
        <a:bodyPr/>
        <a:lstStyle/>
        <a:p>
          <a:r>
            <a:rPr lang="es-CO" dirty="0" smtClean="0"/>
            <a:t>Visión y misión relacionada con el desarrollo de políticas sociales</a:t>
          </a:r>
          <a:endParaRPr lang="es-CO" dirty="0"/>
        </a:p>
      </dgm:t>
    </dgm:pt>
    <dgm:pt modelId="{E8143C01-0A45-4BE7-9B6D-297CEF729E19}" type="parTrans" cxnId="{5FF095D7-31FF-4D3F-9AC4-99BEB7FAED70}">
      <dgm:prSet/>
      <dgm:spPr/>
      <dgm:t>
        <a:bodyPr/>
        <a:lstStyle/>
        <a:p>
          <a:endParaRPr lang="es-CO"/>
        </a:p>
      </dgm:t>
    </dgm:pt>
    <dgm:pt modelId="{DB8BA8A4-0376-4930-8155-14A629F677D9}" type="sibTrans" cxnId="{5FF095D7-31FF-4D3F-9AC4-99BEB7FAED70}">
      <dgm:prSet/>
      <dgm:spPr/>
      <dgm:t>
        <a:bodyPr/>
        <a:lstStyle/>
        <a:p>
          <a:endParaRPr lang="es-CO"/>
        </a:p>
      </dgm:t>
    </dgm:pt>
    <dgm:pt modelId="{DB7DC999-A1DA-47CB-B669-54BC41AA0E4D}">
      <dgm:prSet phldrT="[Texto]"/>
      <dgm:spPr/>
      <dgm:t>
        <a:bodyPr/>
        <a:lstStyle/>
        <a:p>
          <a:r>
            <a:rPr lang="es-CO" dirty="0" smtClean="0"/>
            <a:t>Organización de Información sistematizada</a:t>
          </a:r>
          <a:endParaRPr lang="es-CO" dirty="0"/>
        </a:p>
      </dgm:t>
    </dgm:pt>
    <dgm:pt modelId="{550614E9-7235-4813-9A94-EF34B8F419CA}" type="parTrans" cxnId="{ACDDC9B6-648D-4078-8563-F0B8E1D7C7DD}">
      <dgm:prSet/>
      <dgm:spPr/>
      <dgm:t>
        <a:bodyPr/>
        <a:lstStyle/>
        <a:p>
          <a:endParaRPr lang="es-CO"/>
        </a:p>
      </dgm:t>
    </dgm:pt>
    <dgm:pt modelId="{98BD4757-A086-4A16-923A-6A0F694CA0F6}" type="sibTrans" cxnId="{ACDDC9B6-648D-4078-8563-F0B8E1D7C7DD}">
      <dgm:prSet/>
      <dgm:spPr/>
      <dgm:t>
        <a:bodyPr/>
        <a:lstStyle/>
        <a:p>
          <a:endParaRPr lang="es-CO"/>
        </a:p>
      </dgm:t>
    </dgm:pt>
    <dgm:pt modelId="{5B3D2B4B-96F6-429C-A555-7A1F762ACAA8}">
      <dgm:prSet phldrT="[Texto]"/>
      <dgm:spPr/>
      <dgm:t>
        <a:bodyPr/>
        <a:lstStyle/>
        <a:p>
          <a:r>
            <a:rPr lang="es-CO" dirty="0" smtClean="0"/>
            <a:t>Generar un clima laboral adecuado</a:t>
          </a:r>
          <a:endParaRPr lang="es-CO" dirty="0"/>
        </a:p>
      </dgm:t>
    </dgm:pt>
    <dgm:pt modelId="{5899BC8E-A0BE-46FE-8E31-7D43FA883A39}" type="parTrans" cxnId="{21157C9A-8295-4050-9503-15FD6402EB29}">
      <dgm:prSet/>
      <dgm:spPr/>
      <dgm:t>
        <a:bodyPr/>
        <a:lstStyle/>
        <a:p>
          <a:endParaRPr lang="es-CO"/>
        </a:p>
      </dgm:t>
    </dgm:pt>
    <dgm:pt modelId="{969EDCE0-223D-4E7C-A41C-10B19DA7C077}" type="sibTrans" cxnId="{21157C9A-8295-4050-9503-15FD6402EB29}">
      <dgm:prSet/>
      <dgm:spPr/>
      <dgm:t>
        <a:bodyPr/>
        <a:lstStyle/>
        <a:p>
          <a:endParaRPr lang="es-CO"/>
        </a:p>
      </dgm:t>
    </dgm:pt>
    <dgm:pt modelId="{0A4BB0D4-37C3-460D-BAE9-F996B02AB9FA}">
      <dgm:prSet phldrT="[Texto]"/>
      <dgm:spPr/>
      <dgm:t>
        <a:bodyPr/>
        <a:lstStyle/>
        <a:p>
          <a:r>
            <a:rPr lang="es-CO" dirty="0" smtClean="0"/>
            <a:t>Participación en los comités técnicos Operativos</a:t>
          </a:r>
          <a:endParaRPr lang="es-CO" dirty="0"/>
        </a:p>
      </dgm:t>
    </dgm:pt>
    <dgm:pt modelId="{C80F28C7-A0F3-47ED-91DE-165FE51E0DD5}" type="parTrans" cxnId="{28B91DAF-C90E-4D2F-B284-FCC20879458F}">
      <dgm:prSet/>
      <dgm:spPr/>
      <dgm:t>
        <a:bodyPr/>
        <a:lstStyle/>
        <a:p>
          <a:endParaRPr lang="es-CO"/>
        </a:p>
      </dgm:t>
    </dgm:pt>
    <dgm:pt modelId="{799DE0C0-1CCC-4B7A-B2F3-A35865EB6D2E}" type="sibTrans" cxnId="{28B91DAF-C90E-4D2F-B284-FCC20879458F}">
      <dgm:prSet/>
      <dgm:spPr/>
      <dgm:t>
        <a:bodyPr/>
        <a:lstStyle/>
        <a:p>
          <a:endParaRPr lang="es-CO"/>
        </a:p>
      </dgm:t>
    </dgm:pt>
    <dgm:pt modelId="{98FF500C-2C54-4E78-AE8F-32ECB3FEE905}" type="pres">
      <dgm:prSet presAssocID="{906465D9-E1DB-4191-AB4F-89A6A9EC418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236CB9E3-506B-484D-877B-7658DDED0B89}" type="pres">
      <dgm:prSet presAssocID="{03FABC4C-D3CD-442A-AFCB-6EF777CD2AD7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FE7D27A-E00F-413E-9523-D99EAE78FEEF}" type="pres">
      <dgm:prSet presAssocID="{F3C32047-A868-4BA5-9BE5-913A9C8A9094}" presName="sibTrans" presStyleCnt="0"/>
      <dgm:spPr/>
    </dgm:pt>
    <dgm:pt modelId="{19B24855-0749-488D-BDB0-216A387DBE3E}" type="pres">
      <dgm:prSet presAssocID="{FB84D809-39B7-4651-9016-C65E597FA38B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C74E485-8F8F-4E69-8A2D-9E1B6003B736}" type="pres">
      <dgm:prSet presAssocID="{DB8BA8A4-0376-4930-8155-14A629F677D9}" presName="sibTrans" presStyleCnt="0"/>
      <dgm:spPr/>
    </dgm:pt>
    <dgm:pt modelId="{B4D09A66-2194-41CE-842D-DAB65D1A9920}" type="pres">
      <dgm:prSet presAssocID="{DB7DC999-A1DA-47CB-B669-54BC41AA0E4D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C5AADC5-34E3-4185-8A24-1F73DF18AE8F}" type="pres">
      <dgm:prSet presAssocID="{98BD4757-A086-4A16-923A-6A0F694CA0F6}" presName="sibTrans" presStyleCnt="0"/>
      <dgm:spPr/>
    </dgm:pt>
    <dgm:pt modelId="{997BCC8B-4440-4ED0-BC9C-BBAEE5F61C48}" type="pres">
      <dgm:prSet presAssocID="{5B3D2B4B-96F6-429C-A555-7A1F762ACAA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FF0A3E7-D235-4495-BEF5-DC632E093F0D}" type="pres">
      <dgm:prSet presAssocID="{969EDCE0-223D-4E7C-A41C-10B19DA7C077}" presName="sibTrans" presStyleCnt="0"/>
      <dgm:spPr/>
    </dgm:pt>
    <dgm:pt modelId="{D7DD94B5-CDC1-43AC-9B7C-504923D9079E}" type="pres">
      <dgm:prSet presAssocID="{0A4BB0D4-37C3-460D-BAE9-F996B02AB9FA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B8045BB6-AA6A-47C8-819A-98C30EF1A8AF}" type="presOf" srcId="{DB7DC999-A1DA-47CB-B669-54BC41AA0E4D}" destId="{B4D09A66-2194-41CE-842D-DAB65D1A9920}" srcOrd="0" destOrd="0" presId="urn:microsoft.com/office/officeart/2005/8/layout/default"/>
    <dgm:cxn modelId="{22D4A5EA-B1FB-4C3B-8BFB-1AEE27E9E59B}" type="presOf" srcId="{0A4BB0D4-37C3-460D-BAE9-F996B02AB9FA}" destId="{D7DD94B5-CDC1-43AC-9B7C-504923D9079E}" srcOrd="0" destOrd="0" presId="urn:microsoft.com/office/officeart/2005/8/layout/default"/>
    <dgm:cxn modelId="{EE01D28E-3BCE-44FD-A1BF-1EBBC19A1972}" srcId="{906465D9-E1DB-4191-AB4F-89A6A9EC4184}" destId="{03FABC4C-D3CD-442A-AFCB-6EF777CD2AD7}" srcOrd="0" destOrd="0" parTransId="{15E49DFB-BBA1-4D2A-B78E-419559A89A82}" sibTransId="{F3C32047-A868-4BA5-9BE5-913A9C8A9094}"/>
    <dgm:cxn modelId="{DB2433DC-35B1-45D5-A66B-63D455E1354B}" type="presOf" srcId="{03FABC4C-D3CD-442A-AFCB-6EF777CD2AD7}" destId="{236CB9E3-506B-484D-877B-7658DDED0B89}" srcOrd="0" destOrd="0" presId="urn:microsoft.com/office/officeart/2005/8/layout/default"/>
    <dgm:cxn modelId="{29FE176B-21C2-4031-B9C3-0E7560B35E7A}" type="presOf" srcId="{FB84D809-39B7-4651-9016-C65E597FA38B}" destId="{19B24855-0749-488D-BDB0-216A387DBE3E}" srcOrd="0" destOrd="0" presId="urn:microsoft.com/office/officeart/2005/8/layout/default"/>
    <dgm:cxn modelId="{ACDDC9B6-648D-4078-8563-F0B8E1D7C7DD}" srcId="{906465D9-E1DB-4191-AB4F-89A6A9EC4184}" destId="{DB7DC999-A1DA-47CB-B669-54BC41AA0E4D}" srcOrd="2" destOrd="0" parTransId="{550614E9-7235-4813-9A94-EF34B8F419CA}" sibTransId="{98BD4757-A086-4A16-923A-6A0F694CA0F6}"/>
    <dgm:cxn modelId="{28B91DAF-C90E-4D2F-B284-FCC20879458F}" srcId="{906465D9-E1DB-4191-AB4F-89A6A9EC4184}" destId="{0A4BB0D4-37C3-460D-BAE9-F996B02AB9FA}" srcOrd="4" destOrd="0" parTransId="{C80F28C7-A0F3-47ED-91DE-165FE51E0DD5}" sibTransId="{799DE0C0-1CCC-4B7A-B2F3-A35865EB6D2E}"/>
    <dgm:cxn modelId="{21157C9A-8295-4050-9503-15FD6402EB29}" srcId="{906465D9-E1DB-4191-AB4F-89A6A9EC4184}" destId="{5B3D2B4B-96F6-429C-A555-7A1F762ACAA8}" srcOrd="3" destOrd="0" parTransId="{5899BC8E-A0BE-46FE-8E31-7D43FA883A39}" sibTransId="{969EDCE0-223D-4E7C-A41C-10B19DA7C077}"/>
    <dgm:cxn modelId="{5FF095D7-31FF-4D3F-9AC4-99BEB7FAED70}" srcId="{906465D9-E1DB-4191-AB4F-89A6A9EC4184}" destId="{FB84D809-39B7-4651-9016-C65E597FA38B}" srcOrd="1" destOrd="0" parTransId="{E8143C01-0A45-4BE7-9B6D-297CEF729E19}" sibTransId="{DB8BA8A4-0376-4930-8155-14A629F677D9}"/>
    <dgm:cxn modelId="{B99D133E-1E6A-4559-BAA6-A6796283D360}" type="presOf" srcId="{906465D9-E1DB-4191-AB4F-89A6A9EC4184}" destId="{98FF500C-2C54-4E78-AE8F-32ECB3FEE905}" srcOrd="0" destOrd="0" presId="urn:microsoft.com/office/officeart/2005/8/layout/default"/>
    <dgm:cxn modelId="{1571DCEA-776C-4919-9247-48F6FDE6608B}" type="presOf" srcId="{5B3D2B4B-96F6-429C-A555-7A1F762ACAA8}" destId="{997BCC8B-4440-4ED0-BC9C-BBAEE5F61C48}" srcOrd="0" destOrd="0" presId="urn:microsoft.com/office/officeart/2005/8/layout/default"/>
    <dgm:cxn modelId="{2E1BB32C-3A66-494D-8CB6-96C720A6A5EC}" type="presParOf" srcId="{98FF500C-2C54-4E78-AE8F-32ECB3FEE905}" destId="{236CB9E3-506B-484D-877B-7658DDED0B89}" srcOrd="0" destOrd="0" presId="urn:microsoft.com/office/officeart/2005/8/layout/default"/>
    <dgm:cxn modelId="{8378F407-9561-4F58-B066-D0492C2D3F7C}" type="presParOf" srcId="{98FF500C-2C54-4E78-AE8F-32ECB3FEE905}" destId="{1FE7D27A-E00F-413E-9523-D99EAE78FEEF}" srcOrd="1" destOrd="0" presId="urn:microsoft.com/office/officeart/2005/8/layout/default"/>
    <dgm:cxn modelId="{30131EB2-75D8-4AA1-B72F-21C57D99A80B}" type="presParOf" srcId="{98FF500C-2C54-4E78-AE8F-32ECB3FEE905}" destId="{19B24855-0749-488D-BDB0-216A387DBE3E}" srcOrd="2" destOrd="0" presId="urn:microsoft.com/office/officeart/2005/8/layout/default"/>
    <dgm:cxn modelId="{71288E89-A141-4D0E-831E-413D0CDA5782}" type="presParOf" srcId="{98FF500C-2C54-4E78-AE8F-32ECB3FEE905}" destId="{0C74E485-8F8F-4E69-8A2D-9E1B6003B736}" srcOrd="3" destOrd="0" presId="urn:microsoft.com/office/officeart/2005/8/layout/default"/>
    <dgm:cxn modelId="{7279D1A7-4F07-466A-B7C5-761670F61AE5}" type="presParOf" srcId="{98FF500C-2C54-4E78-AE8F-32ECB3FEE905}" destId="{B4D09A66-2194-41CE-842D-DAB65D1A9920}" srcOrd="4" destOrd="0" presId="urn:microsoft.com/office/officeart/2005/8/layout/default"/>
    <dgm:cxn modelId="{E8B148B5-46D9-40C5-8DCA-1C39D4509D3E}" type="presParOf" srcId="{98FF500C-2C54-4E78-AE8F-32ECB3FEE905}" destId="{EC5AADC5-34E3-4185-8A24-1F73DF18AE8F}" srcOrd="5" destOrd="0" presId="urn:microsoft.com/office/officeart/2005/8/layout/default"/>
    <dgm:cxn modelId="{1858922A-1F67-4F52-B2A2-15ADABDD9803}" type="presParOf" srcId="{98FF500C-2C54-4E78-AE8F-32ECB3FEE905}" destId="{997BCC8B-4440-4ED0-BC9C-BBAEE5F61C48}" srcOrd="6" destOrd="0" presId="urn:microsoft.com/office/officeart/2005/8/layout/default"/>
    <dgm:cxn modelId="{90B57280-F67F-42BB-A03F-677509E7F4DE}" type="presParOf" srcId="{98FF500C-2C54-4E78-AE8F-32ECB3FEE905}" destId="{CFF0A3E7-D235-4495-BEF5-DC632E093F0D}" srcOrd="7" destOrd="0" presId="urn:microsoft.com/office/officeart/2005/8/layout/default"/>
    <dgm:cxn modelId="{84734AC1-A290-4155-B2D1-54F88A43D4ED}" type="presParOf" srcId="{98FF500C-2C54-4E78-AE8F-32ECB3FEE905}" destId="{D7DD94B5-CDC1-43AC-9B7C-504923D9079E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5265809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08F9CA3-7AE1-4B6B-B3AD-3477E4B37037}" type="datetimeFigureOut">
              <a:rPr lang="es-CO" smtClean="0"/>
              <a:t>16/08/2017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3D9BC1F-0633-4384-859F-3A74CAD980B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054888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265738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A9081C-2697-424D-B459-CECA25B890EB}" type="datetimeFigureOut">
              <a:rPr lang="es-ES" smtClean="0"/>
              <a:t>16/08/2017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071813" y="876300"/>
            <a:ext cx="3152775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930275" y="3373438"/>
            <a:ext cx="7435850" cy="27606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265738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E0D39-C0BE-406E-B772-BEB97E7460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3866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smtClean="0"/>
              <a:t>Nota 6: En los casos donde el número de usuarios sea inferior a quince (15) personas, la forma de atención se adecuará según criterios de pertinencia y viabilidad.  </a:t>
            </a:r>
            <a:r>
              <a:rPr lang="es-ES" smtClean="0"/>
              <a:t>En este sentido, el número de personas que conforma el equipo intercultural itinerante, la frecuencia de la atención y el componente nutricional para niños y niñas, mujeres gestantes y madres en periodo de lactancia se ajustará teniendo como referencia el costo de la canasta para esta forma de atención.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A562C-8075-44A8-A7EF-819F302DF2EF}" type="slidenum">
              <a:rPr lang="es-CO" smtClean="0">
                <a:solidFill>
                  <a:prstClr val="black"/>
                </a:solidFill>
              </a:rPr>
              <a:pPr/>
              <a:t>29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312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smtClean="0"/>
              <a:t>Nota 6: En los casos donde el número de usuarios sea inferior a quince (15) personas, la forma de atención se adecuará según criterios de pertinencia y viabilidad.  </a:t>
            </a:r>
            <a:r>
              <a:rPr lang="es-ES" smtClean="0"/>
              <a:t>En este sentido, el número de personas que conforma el equipo intercultural itinerante, la frecuencia de la atención y el componente nutricional para niños y niñas, mujeres gestantes y madres en periodo de lactancia se ajustará teniendo como referencia el costo de la canasta para esta forma de atención.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A562C-8075-44A8-A7EF-819F302DF2EF}" type="slidenum">
              <a:rPr lang="es-CO" smtClean="0">
                <a:solidFill>
                  <a:prstClr val="black"/>
                </a:solidFill>
              </a:rPr>
              <a:pPr/>
              <a:t>30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391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JAVIER, es el que dará la asistencia técnica, el y si su chicas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A20A7-6828-F742-985B-76D0F1BF2C24}" type="slidenum">
              <a:rPr lang="es-ES" smtClean="0">
                <a:solidFill>
                  <a:prstClr val="black"/>
                </a:solidFill>
              </a:rPr>
              <a:pPr/>
              <a:t>33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63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JAVIER, es el que dará la asistencia técnica, el y si su chicas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A20A7-6828-F742-985B-76D0F1BF2C24}" type="slidenum">
              <a:rPr lang="es-ES" smtClean="0">
                <a:solidFill>
                  <a:prstClr val="black"/>
                </a:solidFill>
              </a:rPr>
              <a:pPr/>
              <a:t>35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806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JAVIER, es el que dará la asistencia técnica, el y si su chicas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A20A7-6828-F742-985B-76D0F1BF2C24}" type="slidenum">
              <a:rPr lang="es-ES" smtClean="0">
                <a:solidFill>
                  <a:prstClr val="black"/>
                </a:solidFill>
              </a:rPr>
              <a:pPr/>
              <a:t>36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412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JAVIER, es el que dará la asistencia técnica, el y si su chicas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A20A7-6828-F742-985B-76D0F1BF2C24}" type="slidenum">
              <a:rPr lang="es-ES" smtClean="0">
                <a:solidFill>
                  <a:prstClr val="black"/>
                </a:solidFill>
              </a:rPr>
              <a:pPr/>
              <a:t>37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009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JAVIER, es el que dará la asistencia técnica, el y si su chicas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A20A7-6828-F742-985B-76D0F1BF2C24}" type="slidenum">
              <a:rPr lang="es-ES" smtClean="0">
                <a:solidFill>
                  <a:prstClr val="black"/>
                </a:solidFill>
              </a:rPr>
              <a:pPr/>
              <a:t>38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520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JAVIER, es el que dará la asistencia técnica, el y si su chicas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A20A7-6828-F742-985B-76D0F1BF2C24}" type="slidenum">
              <a:rPr lang="es-ES" smtClean="0">
                <a:solidFill>
                  <a:prstClr val="black"/>
                </a:solidFill>
              </a:rPr>
              <a:pPr/>
              <a:t>39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735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JAVIER, es el que dará la asistencia técnica, el y si su chicas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A20A7-6828-F742-985B-76D0F1BF2C24}" type="slidenum">
              <a:rPr lang="es-ES" smtClean="0">
                <a:solidFill>
                  <a:prstClr val="black"/>
                </a:solidFill>
              </a:rPr>
              <a:pPr/>
              <a:t>40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621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/>
              <a:t>16/08/2017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4932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lick.wav"/>
          </p:stSnd>
        </p:sndAc>
      </p:transition>
    </mc:Choice>
    <mc:Fallback xmlns="">
      <p:transition spd="slow">
        <p:random/>
        <p:sndAc>
          <p:stSnd>
            <p:snd r:embed="rId3" name="click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/>
              <a:t>16/08/2017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2183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lick.wav"/>
          </p:stSnd>
        </p:sndAc>
      </p:transition>
    </mc:Choice>
    <mc:Fallback xmlns="">
      <p:transition spd="slow">
        <p:random/>
        <p:sndAc>
          <p:stSnd>
            <p:snd r:embed="rId3" name="click.wav"/>
          </p:stSnd>
        </p:sndAc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B37C614F-FD75-0A4B-B759-7C9617AF8ADB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5E14B59C-6038-3343-BAD0-F275BC51E1D2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37055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C88BD1AD-7E53-224E-BCEF-25A07BF6CB37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2DEF9202-03FF-F946-AF3F-3CF14A08F673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21020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93C404EE-ECDF-E54A-A38E-4BC709BB13B5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0FA87B53-3942-6147-A03F-962C46F21977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18618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B20D0621-E43E-0745-96B7-D5659A921AA3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65277BC7-5962-E646-B743-9A55E5FD2097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83857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A8314D5B-4EA0-CB4B-B3BE-FEE4F2901337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E7A55A28-4954-B14F-A55C-F55F6C777712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23496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CFE05B80-1FD8-CF4D-92BF-97D465389494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2713DB81-B6C6-EF49-BFF4-018D60E6B2CB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82837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BC004895-88DD-424B-A459-C0C26E5110E9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E686BECD-8115-C14F-937B-522E8AB33529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90278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C9F36D03-3CBF-DD4F-8AFE-CD88C688ED63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92D9A67A-AEFD-284F-B650-4F8E625EF39F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8764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s-ES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CF5EF9B7-3013-0C46-B792-FD9D337E850F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1ECA1DCE-429F-2A48-95A9-CCC0AD045DA1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00371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2CD104B6-F26D-1446-B610-1622966C7A89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36F47F11-29ED-3541-AE6D-242A686C8CF4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425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/>
              <a:t>16/08/2017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597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lick.wav"/>
          </p:stSnd>
        </p:sndAc>
      </p:transition>
    </mc:Choice>
    <mc:Fallback xmlns="">
      <p:transition spd="slow">
        <p:random/>
        <p:sndAc>
          <p:stSnd>
            <p:snd r:embed="rId3" name="click.wav"/>
          </p:stSnd>
        </p:sndAc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F3B4DD2F-6FEA-6643-983B-9A744A97793C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720C22FB-0015-E54F-9746-932F35B4FD14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01630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B37C614F-FD75-0A4B-B759-7C9617AF8ADB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5E14B59C-6038-3343-BAD0-F275BC51E1D2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9944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C88BD1AD-7E53-224E-BCEF-25A07BF6CB37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2DEF9202-03FF-F946-AF3F-3CF14A08F673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59749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93C404EE-ECDF-E54A-A38E-4BC709BB13B5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0FA87B53-3942-6147-A03F-962C46F21977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12895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B20D0621-E43E-0745-96B7-D5659A921AA3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65277BC7-5962-E646-B743-9A55E5FD2097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32793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A8314D5B-4EA0-CB4B-B3BE-FEE4F2901337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E7A55A28-4954-B14F-A55C-F55F6C777712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6179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CFE05B80-1FD8-CF4D-92BF-97D465389494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2713DB81-B6C6-EF49-BFF4-018D60E6B2CB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47270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BC004895-88DD-424B-A459-C0C26E5110E9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E686BECD-8115-C14F-937B-522E8AB33529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63538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C9F36D03-3CBF-DD4F-8AFE-CD88C688ED63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92D9A67A-AEFD-284F-B650-4F8E625EF39F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47161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s-ES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CF5EF9B7-3013-0C46-B792-FD9D337E850F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1ECA1DCE-429F-2A48-95A9-CCC0AD045DA1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909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 smtClean="0"/>
              <a:t>16/08/2017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1552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lick.wav"/>
          </p:stSnd>
        </p:sndAc>
      </p:transition>
    </mc:Choice>
    <mc:Fallback xmlns="">
      <p:transition spd="slow">
        <p:random/>
        <p:sndAc>
          <p:stSnd>
            <p:snd r:embed="rId3" name="click.wav"/>
          </p:stSnd>
        </p:sndAc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2CD104B6-F26D-1446-B610-1622966C7A89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36F47F11-29ED-3541-AE6D-242A686C8CF4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73486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F3B4DD2F-6FEA-6643-983B-9A744A97793C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720C22FB-0015-E54F-9746-932F35B4FD14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38055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B37C614F-FD75-0A4B-B759-7C9617AF8ADB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5E14B59C-6038-3343-BAD0-F275BC51E1D2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45119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C88BD1AD-7E53-224E-BCEF-25A07BF6CB37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2DEF9202-03FF-F946-AF3F-3CF14A08F673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29060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93C404EE-ECDF-E54A-A38E-4BC709BB13B5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0FA87B53-3942-6147-A03F-962C46F21977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54041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B20D0621-E43E-0745-96B7-D5659A921AA3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65277BC7-5962-E646-B743-9A55E5FD2097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83316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A8314D5B-4EA0-CB4B-B3BE-FEE4F2901337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E7A55A28-4954-B14F-A55C-F55F6C777712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40774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CFE05B80-1FD8-CF4D-92BF-97D465389494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2713DB81-B6C6-EF49-BFF4-018D60E6B2CB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91331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BC004895-88DD-424B-A459-C0C26E5110E9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E686BECD-8115-C14F-937B-522E8AB33529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93761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C9F36D03-3CBF-DD4F-8AFE-CD88C688ED63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92D9A67A-AEFD-284F-B650-4F8E625EF39F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306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 smtClean="0"/>
              <a:t>16/08/2017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8198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lick.wav"/>
          </p:stSnd>
        </p:sndAc>
      </p:transition>
    </mc:Choice>
    <mc:Fallback xmlns="">
      <p:transition spd="slow">
        <p:random/>
        <p:sndAc>
          <p:stSnd>
            <p:snd r:embed="rId3" name="click.wav"/>
          </p:stSnd>
        </p:sndAc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s-ES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CF5EF9B7-3013-0C46-B792-FD9D337E850F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1ECA1DCE-429F-2A48-95A9-CCC0AD045DA1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57847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2CD104B6-F26D-1446-B610-1622966C7A89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36F47F11-29ED-3541-AE6D-242A686C8CF4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89724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F3B4DD2F-6FEA-6643-983B-9A744A97793C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720C22FB-0015-E54F-9746-932F35B4FD14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50782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B37C614F-FD75-0A4B-B759-7C9617AF8ADB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5E14B59C-6038-3343-BAD0-F275BC51E1D2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54301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C88BD1AD-7E53-224E-BCEF-25A07BF6CB37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2DEF9202-03FF-F946-AF3F-3CF14A08F673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31066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93C404EE-ECDF-E54A-A38E-4BC709BB13B5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0FA87B53-3942-6147-A03F-962C46F21977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1785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B20D0621-E43E-0745-96B7-D5659A921AA3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65277BC7-5962-E646-B743-9A55E5FD2097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48064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A8314D5B-4EA0-CB4B-B3BE-FEE4F2901337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E7A55A28-4954-B14F-A55C-F55F6C777712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41644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CFE05B80-1FD8-CF4D-92BF-97D465389494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2713DB81-B6C6-EF49-BFF4-018D60E6B2CB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57636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BC004895-88DD-424B-A459-C0C26E5110E9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E686BECD-8115-C14F-937B-522E8AB33529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321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 smtClean="0"/>
              <a:t>16/08/2017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138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lick.wav"/>
          </p:stSnd>
        </p:sndAc>
      </p:transition>
    </mc:Choice>
    <mc:Fallback xmlns="">
      <p:transition spd="slow">
        <p:random/>
        <p:sndAc>
          <p:stSnd>
            <p:snd r:embed="rId3" name="click.wav"/>
          </p:stSnd>
        </p:sndAc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C9F36D03-3CBF-DD4F-8AFE-CD88C688ED63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92D9A67A-AEFD-284F-B650-4F8E625EF39F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69421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s-ES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CF5EF9B7-3013-0C46-B792-FD9D337E850F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1ECA1DCE-429F-2A48-95A9-CCC0AD045DA1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34343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2CD104B6-F26D-1446-B610-1622966C7A89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36F47F11-29ED-3541-AE6D-242A686C8CF4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8236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F3B4DD2F-6FEA-6643-983B-9A744A97793C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720C22FB-0015-E54F-9746-932F35B4FD14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73918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B37C614F-FD75-0A4B-B759-7C9617AF8ADB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5E14B59C-6038-3343-BAD0-F275BC51E1D2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77735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C88BD1AD-7E53-224E-BCEF-25A07BF6CB37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2DEF9202-03FF-F946-AF3F-3CF14A08F673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35688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93C404EE-ECDF-E54A-A38E-4BC709BB13B5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0FA87B53-3942-6147-A03F-962C46F21977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00360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B20D0621-E43E-0745-96B7-D5659A921AA3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65277BC7-5962-E646-B743-9A55E5FD2097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12848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A8314D5B-4EA0-CB4B-B3BE-FEE4F2901337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E7A55A28-4954-B14F-A55C-F55F6C777712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82445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CFE05B80-1FD8-CF4D-92BF-97D465389494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2713DB81-B6C6-EF49-BFF4-018D60E6B2CB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441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 smtClean="0"/>
              <a:t>16/08/2017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2260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lick.wav"/>
          </p:stSnd>
        </p:sndAc>
      </p:transition>
    </mc:Choice>
    <mc:Fallback xmlns="">
      <p:transition spd="slow">
        <p:random/>
        <p:sndAc>
          <p:stSnd>
            <p:snd r:embed="rId3" name="click.wav"/>
          </p:stSnd>
        </p:sndAc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BC004895-88DD-424B-A459-C0C26E5110E9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E686BECD-8115-C14F-937B-522E8AB33529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27477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C9F36D03-3CBF-DD4F-8AFE-CD88C688ED63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92D9A67A-AEFD-284F-B650-4F8E625EF39F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10516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s-ES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CF5EF9B7-3013-0C46-B792-FD9D337E850F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1ECA1DCE-429F-2A48-95A9-CCC0AD045DA1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24098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2CD104B6-F26D-1446-B610-1622966C7A89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36F47F11-29ED-3541-AE6D-242A686C8CF4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58078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F3B4DD2F-6FEA-6643-983B-9A744A97793C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720C22FB-0015-E54F-9746-932F35B4FD14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62467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B37C614F-FD75-0A4B-B759-7C9617AF8ADB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5E14B59C-6038-3343-BAD0-F275BC51E1D2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17727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C88BD1AD-7E53-224E-BCEF-25A07BF6CB37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2DEF9202-03FF-F946-AF3F-3CF14A08F673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61839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93C404EE-ECDF-E54A-A38E-4BC709BB13B5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0FA87B53-3942-6147-A03F-962C46F21977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00675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B20D0621-E43E-0745-96B7-D5659A921AA3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65277BC7-5962-E646-B743-9A55E5FD2097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58113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A8314D5B-4EA0-CB4B-B3BE-FEE4F2901337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E7A55A28-4954-B14F-A55C-F55F6C777712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470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 smtClean="0"/>
              <a:t>16/08/2017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5360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lick.wav"/>
          </p:stSnd>
        </p:sndAc>
      </p:transition>
    </mc:Choice>
    <mc:Fallback xmlns="">
      <p:transition spd="slow">
        <p:random/>
        <p:sndAc>
          <p:stSnd>
            <p:snd r:embed="rId3" name="click.wav"/>
          </p:stSnd>
        </p:sndAc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CFE05B80-1FD8-CF4D-92BF-97D465389494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2713DB81-B6C6-EF49-BFF4-018D60E6B2CB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98193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BC004895-88DD-424B-A459-C0C26E5110E9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E686BECD-8115-C14F-937B-522E8AB33529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41717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C9F36D03-3CBF-DD4F-8AFE-CD88C688ED63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92D9A67A-AEFD-284F-B650-4F8E625EF39F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55501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s-ES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CF5EF9B7-3013-0C46-B792-FD9D337E850F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1ECA1DCE-429F-2A48-95A9-CCC0AD045DA1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02247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2CD104B6-F26D-1446-B610-1622966C7A89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36F47F11-29ED-3541-AE6D-242A686C8CF4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90884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F3B4DD2F-6FEA-6643-983B-9A744A97793C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720C22FB-0015-E54F-9746-932F35B4FD14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52913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B37C614F-FD75-0A4B-B759-7C9617AF8ADB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5E14B59C-6038-3343-BAD0-F275BC51E1D2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27075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C88BD1AD-7E53-224E-BCEF-25A07BF6CB37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2DEF9202-03FF-F946-AF3F-3CF14A08F673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04973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93C404EE-ECDF-E54A-A38E-4BC709BB13B5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0FA87B53-3942-6147-A03F-962C46F21977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88347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B20D0621-E43E-0745-96B7-D5659A921AA3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65277BC7-5962-E646-B743-9A55E5FD2097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4533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 smtClean="0"/>
              <a:t>16/08/2017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6155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lick.wav"/>
          </p:stSnd>
        </p:sndAc>
      </p:transition>
    </mc:Choice>
    <mc:Fallback xmlns="">
      <p:transition spd="slow">
        <p:random/>
        <p:sndAc>
          <p:stSnd>
            <p:snd r:embed="rId3" name="click.wav"/>
          </p:stSnd>
        </p:sndAc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A8314D5B-4EA0-CB4B-B3BE-FEE4F2901337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E7A55A28-4954-B14F-A55C-F55F6C777712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2191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CFE05B80-1FD8-CF4D-92BF-97D465389494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2713DB81-B6C6-EF49-BFF4-018D60E6B2CB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55524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BC004895-88DD-424B-A459-C0C26E5110E9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E686BECD-8115-C14F-937B-522E8AB33529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02737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C9F36D03-3CBF-DD4F-8AFE-CD88C688ED63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92D9A67A-AEFD-284F-B650-4F8E625EF39F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56906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s-ES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CF5EF9B7-3013-0C46-B792-FD9D337E850F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1ECA1DCE-429F-2A48-95A9-CCC0AD045DA1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17272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2CD104B6-F26D-1446-B610-1622966C7A89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36F47F11-29ED-3541-AE6D-242A686C8CF4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8177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F3B4DD2F-6FEA-6643-983B-9A744A97793C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720C22FB-0015-E54F-9746-932F35B4FD14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0089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96143C26-1694-43D1-8118-F6472D8C58B7}" type="datetimeFigureOut">
              <a:rPr lang="es-ES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16/08/2017</a:t>
            </a:fld>
            <a:endParaRPr lang="es-ES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1F8147E2-285A-4CC9-AA91-BD5543968F70}" type="slidenum">
              <a:rPr lang="es-ES" altLang="es-CO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8662795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CE08E5DB-1396-40FC-AF5D-B3D2A695F81A}" type="datetimeFigureOut">
              <a:rPr lang="es-ES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16/08/2017</a:t>
            </a:fld>
            <a:endParaRPr lang="es-ES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DFA90641-2522-44F7-A164-F57B16345587}" type="slidenum">
              <a:rPr lang="es-ES" altLang="es-CO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6491888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511F6732-2F7F-41A5-97EC-5C1DD3361796}" type="datetimeFigureOut">
              <a:rPr lang="es-ES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16/08/2017</a:t>
            </a:fld>
            <a:endParaRPr lang="es-ES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8C4B4361-29A6-4B8F-9AE5-686BD42F1AE7}" type="slidenum">
              <a:rPr lang="es-ES" altLang="es-CO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60146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 smtClean="0"/>
              <a:t>16/08/2017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4338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lick.wav"/>
          </p:stSnd>
        </p:sndAc>
      </p:transition>
    </mc:Choice>
    <mc:Fallback xmlns="">
      <p:transition spd="slow">
        <p:random/>
        <p:sndAc>
          <p:stSnd>
            <p:snd r:embed="rId3" name="click.wav"/>
          </p:stSnd>
        </p:sndAc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7D8AC155-EC94-4163-A75E-D740BB48FD9E}" type="datetimeFigureOut">
              <a:rPr lang="es-ES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16/08/2017</a:t>
            </a:fld>
            <a:endParaRPr lang="es-ES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EA0B88A8-5128-41F1-B226-8A4A7369775F}" type="slidenum">
              <a:rPr lang="es-ES" altLang="es-CO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99107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F58C795D-8FD7-4A17-8D6B-6CD2C44962A4}" type="datetimeFigureOut">
              <a:rPr lang="es-ES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16/08/2017</a:t>
            </a:fld>
            <a:endParaRPr lang="es-ES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9D490E50-4802-41F7-A42B-919717862850}" type="slidenum">
              <a:rPr lang="es-ES" altLang="es-CO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08204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366A71F6-70E3-4300-B0C7-D743DF591B50}" type="datetimeFigureOut">
              <a:rPr lang="es-ES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16/08/2017</a:t>
            </a:fld>
            <a:endParaRPr lang="es-ES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33D5BEEC-FF51-4E4D-8542-AC18DA95D984}" type="slidenum">
              <a:rPr lang="es-ES" altLang="es-CO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811629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4E2CB839-3A5D-493D-AD7F-521B84FB71D7}" type="datetimeFigureOut">
              <a:rPr lang="es-ES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16/08/2017</a:t>
            </a:fld>
            <a:endParaRPr lang="es-ES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68D809BD-7371-4A4F-B4F1-14D3E8B69C3F}" type="slidenum">
              <a:rPr lang="es-ES" altLang="es-CO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420302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BDEA4A70-ED65-4535-875F-03F196A9AD0D}" type="datetimeFigureOut">
              <a:rPr lang="es-ES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16/08/2017</a:t>
            </a:fld>
            <a:endParaRPr lang="es-ES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EFA26AB1-EF8B-47C0-9B9E-9B5E900555EE}" type="slidenum">
              <a:rPr lang="es-ES" altLang="es-CO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084949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0815065D-EAE8-4461-8CD3-12F3D168CC28}" type="datetimeFigureOut">
              <a:rPr lang="es-ES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16/08/2017</a:t>
            </a:fld>
            <a:endParaRPr lang="es-ES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A30120D4-9A0C-425A-B1DD-AC6145BB0027}" type="slidenum">
              <a:rPr lang="es-ES" altLang="es-CO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8924704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1EB23FE8-9EEE-4FFA-B86C-62BF3C3635DF}" type="datetimeFigureOut">
              <a:rPr lang="es-ES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16/08/2017</a:t>
            </a:fld>
            <a:endParaRPr lang="es-ES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B706911A-D546-46D7-81E0-1186738E8946}" type="slidenum">
              <a:rPr lang="es-ES" altLang="es-CO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3550060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EC01135C-642A-4844-8D20-291163C5718A}" type="datetimeFigureOut">
              <a:rPr lang="es-ES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16/08/2017</a:t>
            </a:fld>
            <a:endParaRPr lang="es-ES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0933C8CD-EF48-4755-924E-5714A855F76D}" type="slidenum">
              <a:rPr lang="es-ES" altLang="es-CO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812848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96143C26-1694-43D1-8118-F6472D8C58B7}" type="datetimeFigureOut">
              <a:rPr lang="es-ES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16/08/2017</a:t>
            </a:fld>
            <a:endParaRPr lang="es-ES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1F8147E2-285A-4CC9-AA91-BD5543968F70}" type="slidenum">
              <a:rPr lang="es-ES" altLang="es-CO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15699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CE08E5DB-1396-40FC-AF5D-B3D2A695F81A}" type="datetimeFigureOut">
              <a:rPr lang="es-ES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16/08/2017</a:t>
            </a:fld>
            <a:endParaRPr lang="es-ES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DFA90641-2522-44F7-A164-F57B16345587}" type="slidenum">
              <a:rPr lang="es-ES" altLang="es-CO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178955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 smtClean="0"/>
              <a:t>16/08/2017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2107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lick.wav"/>
          </p:stSnd>
        </p:sndAc>
      </p:transition>
    </mc:Choice>
    <mc:Fallback xmlns="">
      <p:transition spd="slow">
        <p:random/>
        <p:sndAc>
          <p:stSnd>
            <p:snd r:embed="rId3" name="click.wav"/>
          </p:stSnd>
        </p:sndAc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511F6732-2F7F-41A5-97EC-5C1DD3361796}" type="datetimeFigureOut">
              <a:rPr lang="es-ES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16/08/2017</a:t>
            </a:fld>
            <a:endParaRPr lang="es-ES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8C4B4361-29A6-4B8F-9AE5-686BD42F1AE7}" type="slidenum">
              <a:rPr lang="es-ES" altLang="es-CO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139814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7D8AC155-EC94-4163-A75E-D740BB48FD9E}" type="datetimeFigureOut">
              <a:rPr lang="es-ES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16/08/2017</a:t>
            </a:fld>
            <a:endParaRPr lang="es-ES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EA0B88A8-5128-41F1-B226-8A4A7369775F}" type="slidenum">
              <a:rPr lang="es-ES" altLang="es-CO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402495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F58C795D-8FD7-4A17-8D6B-6CD2C44962A4}" type="datetimeFigureOut">
              <a:rPr lang="es-ES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16/08/2017</a:t>
            </a:fld>
            <a:endParaRPr lang="es-ES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9D490E50-4802-41F7-A42B-919717862850}" type="slidenum">
              <a:rPr lang="es-ES" altLang="es-CO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4329553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366A71F6-70E3-4300-B0C7-D743DF591B50}" type="datetimeFigureOut">
              <a:rPr lang="es-ES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16/08/2017</a:t>
            </a:fld>
            <a:endParaRPr lang="es-ES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33D5BEEC-FF51-4E4D-8542-AC18DA95D984}" type="slidenum">
              <a:rPr lang="es-ES" altLang="es-CO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0121592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4E2CB839-3A5D-493D-AD7F-521B84FB71D7}" type="datetimeFigureOut">
              <a:rPr lang="es-ES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16/08/2017</a:t>
            </a:fld>
            <a:endParaRPr lang="es-ES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68D809BD-7371-4A4F-B4F1-14D3E8B69C3F}" type="slidenum">
              <a:rPr lang="es-ES" altLang="es-CO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000768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BDEA4A70-ED65-4535-875F-03F196A9AD0D}" type="datetimeFigureOut">
              <a:rPr lang="es-ES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16/08/2017</a:t>
            </a:fld>
            <a:endParaRPr lang="es-ES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EFA26AB1-EF8B-47C0-9B9E-9B5E900555EE}" type="slidenum">
              <a:rPr lang="es-ES" altLang="es-CO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205215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0815065D-EAE8-4461-8CD3-12F3D168CC28}" type="datetimeFigureOut">
              <a:rPr lang="es-ES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16/08/2017</a:t>
            </a:fld>
            <a:endParaRPr lang="es-ES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A30120D4-9A0C-425A-B1DD-AC6145BB0027}" type="slidenum">
              <a:rPr lang="es-ES" altLang="es-CO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5550205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1EB23FE8-9EEE-4FFA-B86C-62BF3C3635DF}" type="datetimeFigureOut">
              <a:rPr lang="es-ES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16/08/2017</a:t>
            </a:fld>
            <a:endParaRPr lang="es-ES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B706911A-D546-46D7-81E0-1186738E8946}" type="slidenum">
              <a:rPr lang="es-ES" altLang="es-CO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38257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EC01135C-642A-4844-8D20-291163C5718A}" type="datetimeFigureOut">
              <a:rPr lang="es-ES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16/08/2017</a:t>
            </a:fld>
            <a:endParaRPr lang="es-ES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0933C8CD-EF48-4755-924E-5714A855F76D}" type="slidenum">
              <a:rPr lang="es-ES" altLang="es-CO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92948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96143C26-1694-43D1-8118-F6472D8C58B7}" type="datetimeFigureOut">
              <a:rPr lang="es-ES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16/08/2017</a:t>
            </a:fld>
            <a:endParaRPr lang="es-ES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1F8147E2-285A-4CC9-AA91-BD5543968F70}" type="slidenum">
              <a:rPr lang="es-ES" altLang="es-CO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5589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/>
              <a:t>16/08/2017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1240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lick.wav"/>
          </p:stSnd>
        </p:sndAc>
      </p:transition>
    </mc:Choice>
    <mc:Fallback xmlns="">
      <p:transition spd="slow">
        <p:random/>
        <p:sndAc>
          <p:stSnd>
            <p:snd r:embed="rId3" name="click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 smtClean="0"/>
              <a:t>16/08/2017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2155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lick.wav"/>
          </p:stSnd>
        </p:sndAc>
      </p:transition>
    </mc:Choice>
    <mc:Fallback xmlns="">
      <p:transition spd="slow">
        <p:random/>
        <p:sndAc>
          <p:stSnd>
            <p:snd r:embed="rId3" name="click.wav"/>
          </p:stSnd>
        </p:sndAc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CE08E5DB-1396-40FC-AF5D-B3D2A695F81A}" type="datetimeFigureOut">
              <a:rPr lang="es-ES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16/08/2017</a:t>
            </a:fld>
            <a:endParaRPr lang="es-ES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DFA90641-2522-44F7-A164-F57B16345587}" type="slidenum">
              <a:rPr lang="es-ES" altLang="es-CO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320960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511F6732-2F7F-41A5-97EC-5C1DD3361796}" type="datetimeFigureOut">
              <a:rPr lang="es-ES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16/08/2017</a:t>
            </a:fld>
            <a:endParaRPr lang="es-ES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8C4B4361-29A6-4B8F-9AE5-686BD42F1AE7}" type="slidenum">
              <a:rPr lang="es-ES" altLang="es-CO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737962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7D8AC155-EC94-4163-A75E-D740BB48FD9E}" type="datetimeFigureOut">
              <a:rPr lang="es-ES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16/08/2017</a:t>
            </a:fld>
            <a:endParaRPr lang="es-ES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EA0B88A8-5128-41F1-B226-8A4A7369775F}" type="slidenum">
              <a:rPr lang="es-ES" altLang="es-CO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4759912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F58C795D-8FD7-4A17-8D6B-6CD2C44962A4}" type="datetimeFigureOut">
              <a:rPr lang="es-ES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16/08/2017</a:t>
            </a:fld>
            <a:endParaRPr lang="es-ES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9D490E50-4802-41F7-A42B-919717862850}" type="slidenum">
              <a:rPr lang="es-ES" altLang="es-CO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207238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366A71F6-70E3-4300-B0C7-D743DF591B50}" type="datetimeFigureOut">
              <a:rPr lang="es-ES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16/08/2017</a:t>
            </a:fld>
            <a:endParaRPr lang="es-ES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33D5BEEC-FF51-4E4D-8542-AC18DA95D984}" type="slidenum">
              <a:rPr lang="es-ES" altLang="es-CO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062186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4E2CB839-3A5D-493D-AD7F-521B84FB71D7}" type="datetimeFigureOut">
              <a:rPr lang="es-ES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16/08/2017</a:t>
            </a:fld>
            <a:endParaRPr lang="es-ES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68D809BD-7371-4A4F-B4F1-14D3E8B69C3F}" type="slidenum">
              <a:rPr lang="es-ES" altLang="es-CO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5372238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BDEA4A70-ED65-4535-875F-03F196A9AD0D}" type="datetimeFigureOut">
              <a:rPr lang="es-ES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16/08/2017</a:t>
            </a:fld>
            <a:endParaRPr lang="es-ES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EFA26AB1-EF8B-47C0-9B9E-9B5E900555EE}" type="slidenum">
              <a:rPr lang="es-ES" altLang="es-CO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066529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0815065D-EAE8-4461-8CD3-12F3D168CC28}" type="datetimeFigureOut">
              <a:rPr lang="es-ES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16/08/2017</a:t>
            </a:fld>
            <a:endParaRPr lang="es-ES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A30120D4-9A0C-425A-B1DD-AC6145BB0027}" type="slidenum">
              <a:rPr lang="es-ES" altLang="es-CO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2044435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1EB23FE8-9EEE-4FFA-B86C-62BF3C3635DF}" type="datetimeFigureOut">
              <a:rPr lang="es-ES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16/08/2017</a:t>
            </a:fld>
            <a:endParaRPr lang="es-ES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B706911A-D546-46D7-81E0-1186738E8946}" type="slidenum">
              <a:rPr lang="es-ES" altLang="es-CO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746862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EC01135C-642A-4844-8D20-291163C5718A}" type="datetimeFigureOut">
              <a:rPr lang="es-ES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16/08/2017</a:t>
            </a:fld>
            <a:endParaRPr lang="es-ES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0933C8CD-EF48-4755-924E-5714A855F76D}" type="slidenum">
              <a:rPr lang="es-ES" altLang="es-CO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70819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 smtClean="0"/>
              <a:t>16/08/2017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8740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lick.wav"/>
          </p:stSnd>
        </p:sndAc>
      </p:transition>
    </mc:Choice>
    <mc:Fallback xmlns="">
      <p:transition spd="slow">
        <p:random/>
        <p:sndAc>
          <p:stSnd>
            <p:snd r:embed="rId3" name="click.wav"/>
          </p:stSnd>
        </p:sndAc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96143C26-1694-43D1-8118-F6472D8C58B7}" type="datetimeFigureOut">
              <a:rPr lang="es-ES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16/08/2017</a:t>
            </a:fld>
            <a:endParaRPr lang="es-ES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1F8147E2-285A-4CC9-AA91-BD5543968F70}" type="slidenum">
              <a:rPr lang="es-ES" altLang="es-CO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831105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CE08E5DB-1396-40FC-AF5D-B3D2A695F81A}" type="datetimeFigureOut">
              <a:rPr lang="es-ES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16/08/2017</a:t>
            </a:fld>
            <a:endParaRPr lang="es-ES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DFA90641-2522-44F7-A164-F57B16345587}" type="slidenum">
              <a:rPr lang="es-ES" altLang="es-CO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939363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511F6732-2F7F-41A5-97EC-5C1DD3361796}" type="datetimeFigureOut">
              <a:rPr lang="es-ES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16/08/2017</a:t>
            </a:fld>
            <a:endParaRPr lang="es-ES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8C4B4361-29A6-4B8F-9AE5-686BD42F1AE7}" type="slidenum">
              <a:rPr lang="es-ES" altLang="es-CO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634719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7D8AC155-EC94-4163-A75E-D740BB48FD9E}" type="datetimeFigureOut">
              <a:rPr lang="es-ES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16/08/2017</a:t>
            </a:fld>
            <a:endParaRPr lang="es-ES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EA0B88A8-5128-41F1-B226-8A4A7369775F}" type="slidenum">
              <a:rPr lang="es-ES" altLang="es-CO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437201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F58C795D-8FD7-4A17-8D6B-6CD2C44962A4}" type="datetimeFigureOut">
              <a:rPr lang="es-ES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16/08/2017</a:t>
            </a:fld>
            <a:endParaRPr lang="es-ES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9D490E50-4802-41F7-A42B-919717862850}" type="slidenum">
              <a:rPr lang="es-ES" altLang="es-CO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8079294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366A71F6-70E3-4300-B0C7-D743DF591B50}" type="datetimeFigureOut">
              <a:rPr lang="es-ES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16/08/2017</a:t>
            </a:fld>
            <a:endParaRPr lang="es-ES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33D5BEEC-FF51-4E4D-8542-AC18DA95D984}" type="slidenum">
              <a:rPr lang="es-ES" altLang="es-CO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603795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4E2CB839-3A5D-493D-AD7F-521B84FB71D7}" type="datetimeFigureOut">
              <a:rPr lang="es-ES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16/08/2017</a:t>
            </a:fld>
            <a:endParaRPr lang="es-ES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68D809BD-7371-4A4F-B4F1-14D3E8B69C3F}" type="slidenum">
              <a:rPr lang="es-ES" altLang="es-CO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00398850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BDEA4A70-ED65-4535-875F-03F196A9AD0D}" type="datetimeFigureOut">
              <a:rPr lang="es-ES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16/08/2017</a:t>
            </a:fld>
            <a:endParaRPr lang="es-ES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EFA26AB1-EF8B-47C0-9B9E-9B5E900555EE}" type="slidenum">
              <a:rPr lang="es-ES" altLang="es-CO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1744598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0815065D-EAE8-4461-8CD3-12F3D168CC28}" type="datetimeFigureOut">
              <a:rPr lang="es-ES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16/08/2017</a:t>
            </a:fld>
            <a:endParaRPr lang="es-ES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A30120D4-9A0C-425A-B1DD-AC6145BB0027}" type="slidenum">
              <a:rPr lang="es-ES" altLang="es-CO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3549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1EB23FE8-9EEE-4FFA-B86C-62BF3C3635DF}" type="datetimeFigureOut">
              <a:rPr lang="es-ES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16/08/2017</a:t>
            </a:fld>
            <a:endParaRPr lang="es-ES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B706911A-D546-46D7-81E0-1186738E8946}" type="slidenum">
              <a:rPr lang="es-ES" altLang="es-CO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413439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 smtClean="0"/>
              <a:t>16/08/2017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357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lick.wav"/>
          </p:stSnd>
        </p:sndAc>
      </p:transition>
    </mc:Choice>
    <mc:Fallback xmlns="">
      <p:transition spd="slow">
        <p:random/>
        <p:sndAc>
          <p:stSnd>
            <p:snd r:embed="rId3" name="click.wav"/>
          </p:stSnd>
        </p:sndAc>
      </p:transition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EC01135C-642A-4844-8D20-291163C5718A}" type="datetimeFigureOut">
              <a:rPr lang="es-ES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16/08/2017</a:t>
            </a:fld>
            <a:endParaRPr lang="es-ES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0933C8CD-EF48-4755-924E-5714A855F76D}" type="slidenum">
              <a:rPr lang="es-ES" altLang="es-CO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143423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FB9EC620-B8AA-42F1-B9C3-A09E691023D3}" type="datetimeFigureOut">
              <a:rPr lang="es-ES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16/08/2017</a:t>
            </a:fld>
            <a:endParaRPr lang="es-ES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479AA1AE-4AFF-4FB8-AEA7-F644E1C3DFFE}" type="slidenum">
              <a:rPr lang="es-ES" altLang="es-CO" smtClean="0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altLang="es-CO" smtClean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49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lick.wav"/>
          </p:stSnd>
        </p:sndAc>
      </p:transition>
    </mc:Choice>
    <mc:Fallback xmlns="">
      <p:transition spd="slow">
        <p:random/>
        <p:sndAc>
          <p:stSnd>
            <p:snd r:embed="rId3" name="click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327397D3-B870-414F-A36E-A9363B7D5B25}" type="datetimeFigureOut">
              <a:rPr lang="es-ES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16/08/2017</a:t>
            </a:fld>
            <a:endParaRPr lang="es-ES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86421371-18FB-4072-BA17-26CC655B6406}" type="slidenum">
              <a:rPr lang="es-ES" altLang="es-CO" smtClean="0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altLang="es-CO" smtClean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753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lick.wav"/>
          </p:stSnd>
        </p:sndAc>
      </p:transition>
    </mc:Choice>
    <mc:Fallback xmlns="">
      <p:transition spd="slow">
        <p:random/>
        <p:sndAc>
          <p:stSnd>
            <p:snd r:embed="rId3" name="click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32EA4920-DD29-454C-B6B1-1D8FC093C1E9}" type="datetimeFigureOut">
              <a:rPr lang="es-ES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16/08/2017</a:t>
            </a:fld>
            <a:endParaRPr lang="es-ES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8AAE67B8-8327-445D-A2B3-DB4862544CCB}" type="slidenum">
              <a:rPr lang="es-ES" altLang="es-CO" smtClean="0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altLang="es-CO" smtClean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707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lick.wav"/>
          </p:stSnd>
        </p:sndAc>
      </p:transition>
    </mc:Choice>
    <mc:Fallback xmlns="">
      <p:transition spd="slow">
        <p:random/>
        <p:sndAc>
          <p:stSnd>
            <p:snd r:embed="rId3" name="click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6CAF4204-AE46-4763-9F72-B06E19D3DD6A}" type="datetimeFigureOut">
              <a:rPr lang="es-ES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16/08/2017</a:t>
            </a:fld>
            <a:endParaRPr lang="es-ES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54110660-137E-4DAF-815E-9412D52078D3}" type="slidenum">
              <a:rPr lang="es-ES" altLang="es-CO" smtClean="0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altLang="es-CO" smtClean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5786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lick.wav"/>
          </p:stSnd>
        </p:sndAc>
      </p:transition>
    </mc:Choice>
    <mc:Fallback xmlns="">
      <p:transition spd="slow">
        <p:random/>
        <p:sndAc>
          <p:stSnd>
            <p:snd r:embed="rId3" name="click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31C2BBC2-D692-4829-90F0-ED162A1DCC78}" type="datetimeFigureOut">
              <a:rPr lang="es-ES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16/08/2017</a:t>
            </a:fld>
            <a:endParaRPr lang="es-ES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EB446A03-95E2-4C70-BE0E-7E76C0AF5A93}" type="slidenum">
              <a:rPr lang="es-ES" altLang="es-CO" smtClean="0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altLang="es-CO" smtClean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1475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lick.wav"/>
          </p:stSnd>
        </p:sndAc>
      </p:transition>
    </mc:Choice>
    <mc:Fallback xmlns="">
      <p:transition spd="slow">
        <p:random/>
        <p:sndAc>
          <p:stSnd>
            <p:snd r:embed="rId3" name="click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BB9F009E-4580-45DE-BE2E-F3207A58D21F}" type="datetimeFigureOut">
              <a:rPr lang="es-ES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16/08/2017</a:t>
            </a:fld>
            <a:endParaRPr lang="es-ES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99BF84BE-89A3-40B7-B33E-7B557119D4D2}" type="slidenum">
              <a:rPr lang="es-ES" altLang="es-CO" smtClean="0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altLang="es-CO" smtClean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0193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lick.wav"/>
          </p:stSnd>
        </p:sndAc>
      </p:transition>
    </mc:Choice>
    <mc:Fallback xmlns="">
      <p:transition spd="slow">
        <p:random/>
        <p:sndAc>
          <p:stSnd>
            <p:snd r:embed="rId3" name="click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323E50BD-6DAB-4B23-84EF-85DAFA871BA4}" type="datetimeFigureOut">
              <a:rPr lang="es-ES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16/08/2017</a:t>
            </a:fld>
            <a:endParaRPr lang="es-ES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E616AA8F-AE81-4513-BA17-066FAACE1CEB}" type="slidenum">
              <a:rPr lang="es-ES" altLang="es-CO" smtClean="0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altLang="es-CO" smtClean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165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lick.wav"/>
          </p:stSnd>
        </p:sndAc>
      </p:transition>
    </mc:Choice>
    <mc:Fallback xmlns="">
      <p:transition spd="slow">
        <p:random/>
        <p:sndAc>
          <p:stSnd>
            <p:snd r:embed="rId3" name="click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/>
              <a:t>16/08/2017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7589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lick.wav"/>
          </p:stSnd>
        </p:sndAc>
      </p:transition>
    </mc:Choice>
    <mc:Fallback xmlns="">
      <p:transition spd="slow">
        <p:random/>
        <p:sndAc>
          <p:stSnd>
            <p:snd r:embed="rId3" name="click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53D61453-DEC4-455D-845A-FCAAB8EBF6D6}" type="datetimeFigureOut">
              <a:rPr lang="es-ES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16/08/2017</a:t>
            </a:fld>
            <a:endParaRPr lang="es-ES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92C2A086-AE96-4162-8A73-9DB516C04773}" type="slidenum">
              <a:rPr lang="es-ES" altLang="es-CO" smtClean="0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altLang="es-CO" smtClean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7725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lick.wav"/>
          </p:stSnd>
        </p:sndAc>
      </p:transition>
    </mc:Choice>
    <mc:Fallback xmlns="">
      <p:transition spd="slow">
        <p:random/>
        <p:sndAc>
          <p:stSnd>
            <p:snd r:embed="rId3" name="click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33BC20C2-61F8-4BB2-A694-19110BDBFEC6}" type="datetimeFigureOut">
              <a:rPr lang="es-ES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16/08/2017</a:t>
            </a:fld>
            <a:endParaRPr lang="es-ES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6CAEE7BD-634B-4D74-80B0-E4D7E2C2E281}" type="slidenum">
              <a:rPr lang="es-ES" altLang="es-CO" smtClean="0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altLang="es-CO" smtClean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983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lick.wav"/>
          </p:stSnd>
        </p:sndAc>
      </p:transition>
    </mc:Choice>
    <mc:Fallback xmlns="">
      <p:transition spd="slow">
        <p:random/>
        <p:sndAc>
          <p:stSnd>
            <p:snd r:embed="rId3" name="click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409046F3-850B-4CA1-9363-1C966F8378B4}" type="datetimeFigureOut">
              <a:rPr lang="es-ES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16/08/2017</a:t>
            </a:fld>
            <a:endParaRPr lang="es-ES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6A23C002-41CD-4430-B7C9-651F93B0A9BD}" type="slidenum">
              <a:rPr lang="es-ES" altLang="es-CO" smtClean="0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altLang="es-CO" smtClean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452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lick.wav"/>
          </p:stSnd>
        </p:sndAc>
      </p:transition>
    </mc:Choice>
    <mc:Fallback xmlns="">
      <p:transition spd="slow">
        <p:random/>
        <p:sndAc>
          <p:stSnd>
            <p:snd r:embed="rId3" name="click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7B684FB0-C5E6-460C-B4EE-DDC09E0A6DCA}" type="datetimeFigureOut">
              <a:rPr lang="es-ES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16/08/2017</a:t>
            </a:fld>
            <a:endParaRPr lang="es-ES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1A135A58-1100-4942-9D9A-E17D759D51C7}" type="slidenum">
              <a:rPr lang="es-ES" altLang="es-CO" smtClean="0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altLang="es-CO" smtClean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9728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lick.wav"/>
          </p:stSnd>
        </p:sndAc>
      </p:transition>
    </mc:Choice>
    <mc:Fallback xmlns="">
      <p:transition spd="slow">
        <p:random/>
        <p:sndAc>
          <p:stSnd>
            <p:snd r:embed="rId3" name="click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B37C614F-FD75-0A4B-B759-7C9617AF8ADB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5E14B59C-6038-3343-BAD0-F275BC51E1D2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9699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C88BD1AD-7E53-224E-BCEF-25A07BF6CB37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2DEF9202-03FF-F946-AF3F-3CF14A08F673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1983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93C404EE-ECDF-E54A-A38E-4BC709BB13B5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0FA87B53-3942-6147-A03F-962C46F21977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7189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B20D0621-E43E-0745-96B7-D5659A921AA3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65277BC7-5962-E646-B743-9A55E5FD2097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5550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A8314D5B-4EA0-CB4B-B3BE-FEE4F2901337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E7A55A28-4954-B14F-A55C-F55F6C777712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010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CFE05B80-1FD8-CF4D-92BF-97D465389494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2713DB81-B6C6-EF49-BFF4-018D60E6B2CB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99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/>
              <a:t>16/08/2017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1837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lick.wav"/>
          </p:stSnd>
        </p:sndAc>
      </p:transition>
    </mc:Choice>
    <mc:Fallback xmlns="">
      <p:transition spd="slow">
        <p:random/>
        <p:sndAc>
          <p:stSnd>
            <p:snd r:embed="rId3" name="click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BC004895-88DD-424B-A459-C0C26E5110E9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E686BECD-8115-C14F-937B-522E8AB33529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3331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C9F36D03-3CBF-DD4F-8AFE-CD88C688ED63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92D9A67A-AEFD-284F-B650-4F8E625EF39F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7594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s-ES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CF5EF9B7-3013-0C46-B792-FD9D337E850F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1ECA1DCE-429F-2A48-95A9-CCC0AD045DA1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702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2CD104B6-F26D-1446-B610-1622966C7A89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36F47F11-29ED-3541-AE6D-242A686C8CF4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0679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F3B4DD2F-6FEA-6643-983B-9A744A97793C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720C22FB-0015-E54F-9746-932F35B4FD14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5661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B37C614F-FD75-0A4B-B759-7C9617AF8ADB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5E14B59C-6038-3343-BAD0-F275BC51E1D2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4879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C88BD1AD-7E53-224E-BCEF-25A07BF6CB37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2DEF9202-03FF-F946-AF3F-3CF14A08F673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9221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93C404EE-ECDF-E54A-A38E-4BC709BB13B5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0FA87B53-3942-6147-A03F-962C46F21977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047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B20D0621-E43E-0745-96B7-D5659A921AA3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65277BC7-5962-E646-B743-9A55E5FD2097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5124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A8314D5B-4EA0-CB4B-B3BE-FEE4F2901337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E7A55A28-4954-B14F-A55C-F55F6C777712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607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/>
              <a:t>16/08/2017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548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lick.wav"/>
          </p:stSnd>
        </p:sndAc>
      </p:transition>
    </mc:Choice>
    <mc:Fallback xmlns="">
      <p:transition spd="slow">
        <p:random/>
        <p:sndAc>
          <p:stSnd>
            <p:snd r:embed="rId3" name="click.wav"/>
          </p:stSnd>
        </p:sndAc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CFE05B80-1FD8-CF4D-92BF-97D465389494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2713DB81-B6C6-EF49-BFF4-018D60E6B2CB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8551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BC004895-88DD-424B-A459-C0C26E5110E9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E686BECD-8115-C14F-937B-522E8AB33529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3621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C9F36D03-3CBF-DD4F-8AFE-CD88C688ED63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92D9A67A-AEFD-284F-B650-4F8E625EF39F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7795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s-ES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CF5EF9B7-3013-0C46-B792-FD9D337E850F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1ECA1DCE-429F-2A48-95A9-CCC0AD045DA1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4666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2CD104B6-F26D-1446-B610-1622966C7A89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36F47F11-29ED-3541-AE6D-242A686C8CF4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7331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F3B4DD2F-6FEA-6643-983B-9A744A97793C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720C22FB-0015-E54F-9746-932F35B4FD14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1342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C8ED2-634C-4EB5-9B3B-A2EB95B0F857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16/08/2017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730A-B9DE-49D6-B628-4D64B755CE53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2789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C8ED2-634C-4EB5-9B3B-A2EB95B0F857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16/08/2017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730A-B9DE-49D6-B628-4D64B755CE53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5740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C8ED2-634C-4EB5-9B3B-A2EB95B0F857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16/08/2017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730A-B9DE-49D6-B628-4D64B755CE53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3415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C8ED2-634C-4EB5-9B3B-A2EB95B0F857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16/08/2017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730A-B9DE-49D6-B628-4D64B755CE53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123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/>
              <a:t>16/08/2017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4676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lick.wav"/>
          </p:stSnd>
        </p:sndAc>
      </p:transition>
    </mc:Choice>
    <mc:Fallback xmlns="">
      <p:transition spd="slow">
        <p:random/>
        <p:sndAc>
          <p:stSnd>
            <p:snd r:embed="rId3" name="click.wav"/>
          </p:stSnd>
        </p:sndAc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C8ED2-634C-4EB5-9B3B-A2EB95B0F857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16/08/2017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730A-B9DE-49D6-B628-4D64B755CE53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9336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C8ED2-634C-4EB5-9B3B-A2EB95B0F857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16/08/2017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730A-B9DE-49D6-B628-4D64B755CE53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6310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C8ED2-634C-4EB5-9B3B-A2EB95B0F857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16/08/2017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730A-B9DE-49D6-B628-4D64B755CE53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9730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C8ED2-634C-4EB5-9B3B-A2EB95B0F857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16/08/2017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730A-B9DE-49D6-B628-4D64B755CE53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8485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C8ED2-634C-4EB5-9B3B-A2EB95B0F857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16/08/2017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730A-B9DE-49D6-B628-4D64B755CE53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5574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C8ED2-634C-4EB5-9B3B-A2EB95B0F857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16/08/2017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730A-B9DE-49D6-B628-4D64B755CE53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014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C8ED2-634C-4EB5-9B3B-A2EB95B0F857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16/08/2017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730A-B9DE-49D6-B628-4D64B755CE53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4796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C8ED2-634C-4EB5-9B3B-A2EB95B0F857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16/08/2017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730A-B9DE-49D6-B628-4D64B755CE53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0811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C8ED2-634C-4EB5-9B3B-A2EB95B0F857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16/08/2017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730A-B9DE-49D6-B628-4D64B755CE53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2999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C8ED2-634C-4EB5-9B3B-A2EB95B0F857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16/08/2017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730A-B9DE-49D6-B628-4D64B755CE53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310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/>
              <a:t>16/08/2017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8766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lick.wav"/>
          </p:stSnd>
        </p:sndAc>
      </p:transition>
    </mc:Choice>
    <mc:Fallback xmlns="">
      <p:transition spd="slow">
        <p:random/>
        <p:sndAc>
          <p:stSnd>
            <p:snd r:embed="rId3" name="click.wav"/>
          </p:stSnd>
        </p:sndAc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C8ED2-634C-4EB5-9B3B-A2EB95B0F857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16/08/2017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730A-B9DE-49D6-B628-4D64B755CE53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513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C8ED2-634C-4EB5-9B3B-A2EB95B0F857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16/08/2017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730A-B9DE-49D6-B628-4D64B755CE53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9563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C8ED2-634C-4EB5-9B3B-A2EB95B0F857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16/08/2017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730A-B9DE-49D6-B628-4D64B755CE53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2753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C8ED2-634C-4EB5-9B3B-A2EB95B0F857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16/08/2017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730A-B9DE-49D6-B628-4D64B755CE53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1097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C8ED2-634C-4EB5-9B3B-A2EB95B0F857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16/08/2017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730A-B9DE-49D6-B628-4D64B755CE53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85866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C8ED2-634C-4EB5-9B3B-A2EB95B0F857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16/08/2017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730A-B9DE-49D6-B628-4D64B755CE53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6795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C8ED2-634C-4EB5-9B3B-A2EB95B0F857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16/08/2017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730A-B9DE-49D6-B628-4D64B755CE53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7445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C8ED2-634C-4EB5-9B3B-A2EB95B0F857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16/08/2017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730A-B9DE-49D6-B628-4D64B755CE53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78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C8ED2-634C-4EB5-9B3B-A2EB95B0F857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16/08/2017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730A-B9DE-49D6-B628-4D64B755CE53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6500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C8ED2-634C-4EB5-9B3B-A2EB95B0F857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16/08/2017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730A-B9DE-49D6-B628-4D64B755CE53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811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/>
              <a:t>16/08/2017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285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lick.wav"/>
          </p:stSnd>
        </p:sndAc>
      </p:transition>
    </mc:Choice>
    <mc:Fallback xmlns="">
      <p:transition spd="slow">
        <p:random/>
        <p:sndAc>
          <p:stSnd>
            <p:snd r:embed="rId3" name="click.wav"/>
          </p:stSnd>
        </p:sndAc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C8ED2-634C-4EB5-9B3B-A2EB95B0F857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16/08/2017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730A-B9DE-49D6-B628-4D64B755CE53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0607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C8ED2-634C-4EB5-9B3B-A2EB95B0F857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16/08/2017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730A-B9DE-49D6-B628-4D64B755CE53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15258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C8ED2-634C-4EB5-9B3B-A2EB95B0F857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16/08/2017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730A-B9DE-49D6-B628-4D64B755CE53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03978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C8ED2-634C-4EB5-9B3B-A2EB95B0F857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16/08/2017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730A-B9DE-49D6-B628-4D64B755CE53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2912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C8ED2-634C-4EB5-9B3B-A2EB95B0F857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16/08/2017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730A-B9DE-49D6-B628-4D64B755CE53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92245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C8ED2-634C-4EB5-9B3B-A2EB95B0F857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16/08/2017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730A-B9DE-49D6-B628-4D64B755CE53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22841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C8ED2-634C-4EB5-9B3B-A2EB95B0F857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16/08/2017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730A-B9DE-49D6-B628-4D64B755CE53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1129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C8ED2-634C-4EB5-9B3B-A2EB95B0F857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16/08/2017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730A-B9DE-49D6-B628-4D64B755CE53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59616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C8ED2-634C-4EB5-9B3B-A2EB95B0F857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16/08/2017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730A-B9DE-49D6-B628-4D64B755CE53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63585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B37C614F-FD75-0A4B-B759-7C9617AF8ADB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5E14B59C-6038-3343-BAD0-F275BC51E1D2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846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/>
              <a:t>16/08/2017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1920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lick.wav"/>
          </p:stSnd>
        </p:sndAc>
      </p:transition>
    </mc:Choice>
    <mc:Fallback xmlns="">
      <p:transition spd="slow">
        <p:random/>
        <p:sndAc>
          <p:stSnd>
            <p:snd r:embed="rId3" name="click.wav"/>
          </p:stSnd>
        </p:sndAc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C88BD1AD-7E53-224E-BCEF-25A07BF6CB37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2DEF9202-03FF-F946-AF3F-3CF14A08F673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15370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93C404EE-ECDF-E54A-A38E-4BC709BB13B5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0FA87B53-3942-6147-A03F-962C46F21977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16749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B20D0621-E43E-0745-96B7-D5659A921AA3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65277BC7-5962-E646-B743-9A55E5FD2097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11360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A8314D5B-4EA0-CB4B-B3BE-FEE4F2901337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E7A55A28-4954-B14F-A55C-F55F6C777712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1367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CFE05B80-1FD8-CF4D-92BF-97D465389494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2713DB81-B6C6-EF49-BFF4-018D60E6B2CB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28711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BC004895-88DD-424B-A459-C0C26E5110E9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E686BECD-8115-C14F-937B-522E8AB33529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9546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C9F36D03-3CBF-DD4F-8AFE-CD88C688ED63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92D9A67A-AEFD-284F-B650-4F8E625EF39F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18232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s-ES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CF5EF9B7-3013-0C46-B792-FD9D337E850F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1ECA1DCE-429F-2A48-95A9-CCC0AD045DA1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35223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2CD104B6-F26D-1446-B610-1622966C7A89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36F47F11-29ED-3541-AE6D-242A686C8CF4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21667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F3B4DD2F-6FEA-6643-983B-9A744A97793C}" type="datetimeFigureOut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16/08/2017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720C22FB-0015-E54F-9746-932F35B4FD14}" type="slidenum">
              <a:rPr lang="es-ES" smtClean="0">
                <a:solidFill>
                  <a:prstClr val="black"/>
                </a:solidFill>
                <a:ea typeface="MS PGothic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prstClr val="black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105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audio" Target="../media/audio1.wav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3A038-97AA-4831-8262-77739EF7176E}" type="datetimeFigureOut">
              <a:rPr lang="es-CO" smtClean="0"/>
              <a:t>16/08/2017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DC217-822A-4446-9141-82888CDDD35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3556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3" name="click.wav"/>
          </p:stSnd>
        </p:sndAc>
      </p:transition>
    </mc:Choice>
    <mc:Fallback xmlns="">
      <p:transition spd="slow">
        <p:random/>
        <p:sndAc>
          <p:stSnd>
            <p:snd r:embed="rId14" name="click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3214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257175" rtl="0" eaLnBrk="0" fontAlgn="base" hangingPunct="0"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257175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257175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257175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257175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257175" algn="ctr" defTabSz="257175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514350" algn="ctr" defTabSz="257175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771525" algn="ctr" defTabSz="257175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028700" algn="ctr" defTabSz="257175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192881" indent="-192881" algn="l" defTabSz="2571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417910" indent="-160735" algn="l" defTabSz="2571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75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642938" indent="-128588" algn="l" defTabSz="2571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35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900113" indent="-128588" algn="l" defTabSz="2571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125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1157288" indent="-128588" algn="l" defTabSz="25717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125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1414463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2039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257175" rtl="0" eaLnBrk="0" fontAlgn="base" hangingPunct="0"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257175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257175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257175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257175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257175" algn="ctr" defTabSz="257175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514350" algn="ctr" defTabSz="257175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771525" algn="ctr" defTabSz="257175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028700" algn="ctr" defTabSz="257175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192881" indent="-192881" algn="l" defTabSz="2571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417910" indent="-160735" algn="l" defTabSz="2571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75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642938" indent="-128588" algn="l" defTabSz="2571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35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900113" indent="-128588" algn="l" defTabSz="2571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125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1157288" indent="-128588" algn="l" defTabSz="25717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125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1414463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677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257175" rtl="0" eaLnBrk="0" fontAlgn="base" hangingPunct="0"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257175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257175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257175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257175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257175" algn="ctr" defTabSz="257175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514350" algn="ctr" defTabSz="257175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771525" algn="ctr" defTabSz="257175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028700" algn="ctr" defTabSz="257175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192881" indent="-192881" algn="l" defTabSz="2571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417910" indent="-160735" algn="l" defTabSz="2571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75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642938" indent="-128588" algn="l" defTabSz="2571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35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900113" indent="-128588" algn="l" defTabSz="2571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125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1157288" indent="-128588" algn="l" defTabSz="25717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125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1414463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2476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257175" rtl="0" eaLnBrk="0" fontAlgn="base" hangingPunct="0"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257175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257175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257175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257175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257175" algn="ctr" defTabSz="257175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514350" algn="ctr" defTabSz="257175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771525" algn="ctr" defTabSz="257175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028700" algn="ctr" defTabSz="257175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192881" indent="-192881" algn="l" defTabSz="2571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417910" indent="-160735" algn="l" defTabSz="2571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75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642938" indent="-128588" algn="l" defTabSz="2571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35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900113" indent="-128588" algn="l" defTabSz="2571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125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1157288" indent="-128588" algn="l" defTabSz="25717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125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1414463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6193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257175" rtl="0" eaLnBrk="0" fontAlgn="base" hangingPunct="0"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257175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257175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257175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257175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257175" algn="ctr" defTabSz="257175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514350" algn="ctr" defTabSz="257175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771525" algn="ctr" defTabSz="257175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028700" algn="ctr" defTabSz="257175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192881" indent="-192881" algn="l" defTabSz="2571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417910" indent="-160735" algn="l" defTabSz="2571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75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642938" indent="-128588" algn="l" defTabSz="2571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35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900113" indent="-128588" algn="l" defTabSz="2571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125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1157288" indent="-128588" algn="l" defTabSz="25717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125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1414463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4133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257175" rtl="0" eaLnBrk="0" fontAlgn="base" hangingPunct="0"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257175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257175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257175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257175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257175" algn="ctr" defTabSz="257175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514350" algn="ctr" defTabSz="257175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771525" algn="ctr" defTabSz="257175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028700" algn="ctr" defTabSz="257175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192881" indent="-192881" algn="l" defTabSz="2571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417910" indent="-160735" algn="l" defTabSz="2571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75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642938" indent="-128588" algn="l" defTabSz="2571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35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900113" indent="-128588" algn="l" defTabSz="2571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125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1157288" indent="-128588" algn="l" defTabSz="25717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125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1414463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819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257175" rtl="0" eaLnBrk="0" fontAlgn="base" hangingPunct="0"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257175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257175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257175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257175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257175" algn="ctr" defTabSz="257175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514350" algn="ctr" defTabSz="257175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771525" algn="ctr" defTabSz="257175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028700" algn="ctr" defTabSz="257175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192881" indent="-192881" algn="l" defTabSz="2571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417910" indent="-160735" algn="l" defTabSz="2571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75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642938" indent="-128588" algn="l" defTabSz="2571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35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900113" indent="-128588" algn="l" defTabSz="2571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125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1157288" indent="-128588" algn="l" defTabSz="25717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125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1414463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9103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968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213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3538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3" name="click.wav"/>
          </p:stSnd>
        </p:sndAc>
      </p:transition>
    </mc:Choice>
    <mc:Fallback xmlns="">
      <p:transition spd="slow">
        <p:random/>
        <p:sndAc>
          <p:stSnd>
            <p:snd r:embed="rId15" name="click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9346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6586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3" name="click.wav"/>
          </p:stSnd>
        </p:sndAc>
      </p:transition>
    </mc:Choice>
    <mc:Fallback xmlns="">
      <p:transition spd="slow">
        <p:random/>
        <p:sndAc>
          <p:stSnd>
            <p:snd r:embed="rId14" name="click.wav"/>
          </p:stSnd>
        </p:sndAc>
      </p:transition>
    </mc:Fallback>
  </mc:AlternateConten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48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257175" rtl="0" eaLnBrk="0" fontAlgn="base" hangingPunct="0"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257175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257175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257175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257175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257175" algn="ctr" defTabSz="257175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514350" algn="ctr" defTabSz="257175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771525" algn="ctr" defTabSz="257175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028700" algn="ctr" defTabSz="257175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192881" indent="-192881" algn="l" defTabSz="2571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417910" indent="-160735" algn="l" defTabSz="2571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75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642938" indent="-128588" algn="l" defTabSz="2571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35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900113" indent="-128588" algn="l" defTabSz="2571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125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1157288" indent="-128588" algn="l" defTabSz="25717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125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1414463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2673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257175" rtl="0" eaLnBrk="0" fontAlgn="base" hangingPunct="0"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257175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257175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257175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257175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257175" algn="ctr" defTabSz="257175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514350" algn="ctr" defTabSz="257175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771525" algn="ctr" defTabSz="257175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028700" algn="ctr" defTabSz="257175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192881" indent="-192881" algn="l" defTabSz="2571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417910" indent="-160735" algn="l" defTabSz="2571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75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642938" indent="-128588" algn="l" defTabSz="2571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35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900113" indent="-128588" algn="l" defTabSz="2571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125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1157288" indent="-128588" algn="l" defTabSz="25717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125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1414463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C8ED2-634C-4EB5-9B3B-A2EB95B0F857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16/08/2017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D730A-B9DE-49D6-B628-4D64B755CE53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04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C8ED2-634C-4EB5-9B3B-A2EB95B0F857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16/08/2017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D730A-B9DE-49D6-B628-4D64B755CE53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190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C8ED2-634C-4EB5-9B3B-A2EB95B0F857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16/08/2017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D730A-B9DE-49D6-B628-4D64B755CE53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021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2617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257175" rtl="0" eaLnBrk="0" fontAlgn="base" hangingPunct="0"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257175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257175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257175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257175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257175" algn="ctr" defTabSz="257175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514350" algn="ctr" defTabSz="257175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771525" algn="ctr" defTabSz="257175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028700" algn="ctr" defTabSz="257175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192881" indent="-192881" algn="l" defTabSz="2571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417910" indent="-160735" algn="l" defTabSz="2571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75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642938" indent="-128588" algn="l" defTabSz="2571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35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900113" indent="-128588" algn="l" defTabSz="2571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125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1157288" indent="-128588" algn="l" defTabSz="25717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125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1414463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10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5" Type="http://schemas.openxmlformats.org/officeDocument/2006/relationships/audio" Target="../media/audio1.wav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5" Type="http://schemas.openxmlformats.org/officeDocument/2006/relationships/audio" Target="../media/audio1.wav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5" Type="http://schemas.openxmlformats.org/officeDocument/2006/relationships/audio" Target="../media/audio1.wav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5" Type="http://schemas.openxmlformats.org/officeDocument/2006/relationships/audio" Target="../media/audio1.wav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10" Type="http://schemas.openxmlformats.org/officeDocument/2006/relationships/audio" Target="../media/audio1.wav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5" Type="http://schemas.openxmlformats.org/officeDocument/2006/relationships/audio" Target="../media/audio1.wav"/><Relationship Id="rId4" Type="http://schemas.openxmlformats.org/officeDocument/2006/relationships/image" Target="../media/image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5" Type="http://schemas.openxmlformats.org/officeDocument/2006/relationships/audio" Target="../media/audio1.wav"/><Relationship Id="rId4" Type="http://schemas.openxmlformats.org/officeDocument/2006/relationships/image" Target="../media/image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5" Type="http://schemas.openxmlformats.org/officeDocument/2006/relationships/audio" Target="../media/audio1.wav"/><Relationship Id="rId4" Type="http://schemas.openxmlformats.org/officeDocument/2006/relationships/image" Target="../media/image1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5" Type="http://schemas.openxmlformats.org/officeDocument/2006/relationships/audio" Target="../media/audio1.wav"/><Relationship Id="rId4" Type="http://schemas.openxmlformats.org/officeDocument/2006/relationships/image" Target="../media/image1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5" Type="http://schemas.openxmlformats.org/officeDocument/2006/relationships/audio" Target="../media/audio1.wav"/><Relationship Id="rId4" Type="http://schemas.openxmlformats.org/officeDocument/2006/relationships/image" Target="../media/image1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5" Type="http://schemas.openxmlformats.org/officeDocument/2006/relationships/audio" Target="../media/audio1.wav"/><Relationship Id="rId4" Type="http://schemas.openxmlformats.org/officeDocument/2006/relationships/image" Target="../media/image1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2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4" Type="http://schemas.openxmlformats.org/officeDocument/2006/relationships/audio" Target="../media/audio1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5" Type="http://schemas.openxmlformats.org/officeDocument/2006/relationships/audio" Target="../media/audio1.wav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23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25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0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2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2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3.xml"/><Relationship Id="rId4" Type="http://schemas.openxmlformats.org/officeDocument/2006/relationships/image" Target="../media/image2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4.xml"/><Relationship Id="rId4" Type="http://schemas.openxmlformats.org/officeDocument/2006/relationships/image" Target="../media/image2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5.xml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5" Type="http://schemas.openxmlformats.org/officeDocument/2006/relationships/audio" Target="../media/audio1.wav"/><Relationship Id="rId4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6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3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4" Type="http://schemas.openxmlformats.org/officeDocument/2006/relationships/audio" Target="../media/audio1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5" Type="http://schemas.openxmlformats.org/officeDocument/2006/relationships/audio" Target="../media/audio1.wav"/><Relationship Id="rId4" Type="http://schemas.openxmlformats.org/officeDocument/2006/relationships/image" Target="../media/image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5" Type="http://schemas.openxmlformats.org/officeDocument/2006/relationships/audio" Target="../media/audio1.wav"/><Relationship Id="rId4" Type="http://schemas.openxmlformats.org/officeDocument/2006/relationships/image" Target="../media/image3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5" Type="http://schemas.openxmlformats.org/officeDocument/2006/relationships/audio" Target="../media/audio1.wav"/><Relationship Id="rId4" Type="http://schemas.openxmlformats.org/officeDocument/2006/relationships/image" Target="../media/image3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5" Type="http://schemas.openxmlformats.org/officeDocument/2006/relationships/audio" Target="../media/audio1.wav"/><Relationship Id="rId4" Type="http://schemas.openxmlformats.org/officeDocument/2006/relationships/image" Target="../media/image3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9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5" Type="http://schemas.openxmlformats.org/officeDocument/2006/relationships/audio" Target="../media/audio1.wav"/><Relationship Id="rId4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5" Type="http://schemas.openxmlformats.org/officeDocument/2006/relationships/audio" Target="../media/audio1.wav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10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uadroTexto 8"/>
          <p:cNvSpPr txBox="1">
            <a:spLocks noChangeArrowheads="1"/>
          </p:cNvSpPr>
          <p:nvPr/>
        </p:nvSpPr>
        <p:spPr bwMode="auto">
          <a:xfrm>
            <a:off x="-139148" y="945736"/>
            <a:ext cx="9144000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s-ES" altLang="es-CO" sz="4600" dirty="0" smtClean="0">
                <a:solidFill>
                  <a:prstClr val="white"/>
                </a:solidFill>
              </a:rPr>
              <a:t>INSTITUTO COLOMBIANO DE BIENESTAR FAMILIAR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s-ES" altLang="es-CO" sz="4600" dirty="0" smtClean="0">
                <a:solidFill>
                  <a:prstClr val="white"/>
                </a:solidFill>
              </a:rPr>
              <a:t>PRIMERA INFANCIA 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s-ES" altLang="es-CO" sz="4600" dirty="0" smtClean="0">
                <a:solidFill>
                  <a:prstClr val="white"/>
                </a:solidFill>
              </a:rPr>
              <a:t>2017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s-ES" altLang="es-CO" sz="4600" dirty="0" smtClean="0">
                <a:solidFill>
                  <a:prstClr val="white"/>
                </a:solidFill>
              </a:rPr>
              <a:t>MANAURE Y URIBIA</a:t>
            </a:r>
          </a:p>
        </p:txBody>
      </p:sp>
    </p:spTree>
    <p:extLst>
      <p:ext uri="{BB962C8B-B14F-4D97-AF65-F5344CB8AC3E}">
        <p14:creationId xmlns:p14="http://schemas.microsoft.com/office/powerpoint/2010/main" val="282359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lick.wav"/>
          </p:stSnd>
        </p:sndAc>
      </p:transition>
    </mc:Choice>
    <mc:Fallback xmlns="">
      <p:transition spd="slow">
        <p:random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868227" y="274638"/>
            <a:ext cx="10768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4000" dirty="0"/>
              <a:t>EAS </a:t>
            </a: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5160452"/>
              </p:ext>
            </p:extLst>
          </p:nvPr>
        </p:nvGraphicFramePr>
        <p:xfrm>
          <a:off x="201708" y="982524"/>
          <a:ext cx="8834716" cy="5458618"/>
        </p:xfrm>
        <a:graphic>
          <a:graphicData uri="http://schemas.openxmlformats.org/drawingml/2006/table">
            <a:tbl>
              <a:tblPr/>
              <a:tblGrid>
                <a:gridCol w="1304532"/>
                <a:gridCol w="1537485"/>
                <a:gridCol w="1001695"/>
                <a:gridCol w="1589900"/>
                <a:gridCol w="1024991"/>
                <a:gridCol w="1234647"/>
                <a:gridCol w="1141466"/>
              </a:tblGrid>
              <a:tr h="70947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CENTRO ZONAL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N° CONTRATO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MODALIDAD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N° CUPOS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DIRECCION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MUNICIPIO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</a:tr>
              <a:tr h="65155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MANAURE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FUNDACION AMIGOS PARA UN MEJOR FUTURO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CENTRO DE DESARROLLO INFANTIL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Calle 3 # 3-30 APTO 2_ MANAURE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MANAURE - URIBIA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155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MANAURE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FUNDACION YANAJASA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MODALIDAD PROPIA  E INTERCULTURAL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CRA 8 N° 14a -08 URIBIA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MANAURE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311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MANAURE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A.A.T. KOUTIRRASHY WAYA DE MEDIA LUNA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MODALIDAD PROPIA  E INTERCULTURAL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Calle 11b N°16-65 Barrio Jose Antonio Galán Riohacha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MANAURE - URIBIA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936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MANAURE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ORGANIZACIÓN WAYUU MUNSURAT - MUJERES TEJIENDO PAZ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MODALIDAD PROPIA  E INTERCULTURAL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CALLE 9 N°12-27 Riohacha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MANAURE - URIBIA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353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MANAURE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A.A.T. WAYUU WEINU UIN WAKUAIPA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MODALIDAD PROPIA  E INTERCULTURAL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CALLE 27CN° 5A-28 Barrio Buenos Aires Riohacha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MANAURE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778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lick.wav"/>
          </p:stSnd>
        </p:sndAc>
      </p:transition>
    </mc:Choice>
    <mc:Fallback xmlns="">
      <p:transition spd="slow">
        <p:random/>
        <p:sndAc>
          <p:stSnd>
            <p:snd r:embed="rId10" name="click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68941" y="-79305"/>
            <a:ext cx="8444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2800" dirty="0"/>
              <a:t>EAS</a:t>
            </a:r>
            <a:r>
              <a:rPr lang="es-CO" sz="4000" dirty="0"/>
              <a:t> </a:t>
            </a: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7545900"/>
              </p:ext>
            </p:extLst>
          </p:nvPr>
        </p:nvGraphicFramePr>
        <p:xfrm>
          <a:off x="109586" y="733154"/>
          <a:ext cx="8924827" cy="6040305"/>
        </p:xfrm>
        <a:graphic>
          <a:graphicData uri="http://schemas.openxmlformats.org/drawingml/2006/table">
            <a:tbl>
              <a:tblPr/>
              <a:tblGrid>
                <a:gridCol w="1236339"/>
                <a:gridCol w="1457115"/>
                <a:gridCol w="1501269"/>
                <a:gridCol w="1506791"/>
                <a:gridCol w="971410"/>
                <a:gridCol w="1170106"/>
                <a:gridCol w="1081797"/>
              </a:tblGrid>
              <a:tr h="37838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CENTRO ZONAL</a:t>
                      </a:r>
                    </a:p>
                  </a:txBody>
                  <a:tcPr marL="6225" marR="6225" marT="6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EAS</a:t>
                      </a:r>
                    </a:p>
                  </a:txBody>
                  <a:tcPr marL="6225" marR="6225" marT="6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N° CONTRATO</a:t>
                      </a:r>
                    </a:p>
                  </a:txBody>
                  <a:tcPr marL="6225" marR="6225" marT="6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MODALIDAD</a:t>
                      </a:r>
                    </a:p>
                  </a:txBody>
                  <a:tcPr marL="6225" marR="6225" marT="6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N° CUPOS</a:t>
                      </a:r>
                    </a:p>
                  </a:txBody>
                  <a:tcPr marL="6225" marR="6225" marT="6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DIRECCION</a:t>
                      </a:r>
                    </a:p>
                  </a:txBody>
                  <a:tcPr marL="6225" marR="6225" marT="6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MUNICIPIO</a:t>
                      </a:r>
                    </a:p>
                  </a:txBody>
                  <a:tcPr marL="6225" marR="6225" marT="6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</a:tr>
              <a:tr h="87748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MANAURE</a:t>
                      </a:r>
                    </a:p>
                  </a:txBody>
                  <a:tcPr marL="6225" marR="6225" marT="6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ASOCIACION DE AUTORIDADES TRADICIONALES WAYUU TALAPTAJIRRAWA DE PORTETE</a:t>
                      </a:r>
                    </a:p>
                  </a:txBody>
                  <a:tcPr marL="6225" marR="6225" marT="6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542</a:t>
                      </a:r>
                    </a:p>
                  </a:txBody>
                  <a:tcPr marL="6225" marR="6225" marT="6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MODALIDAD PROPIA  E INTERCULTURAL</a:t>
                      </a:r>
                    </a:p>
                  </a:txBody>
                  <a:tcPr marL="6225" marR="6225" marT="6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1.745</a:t>
                      </a:r>
                    </a:p>
                  </a:txBody>
                  <a:tcPr marL="6225" marR="6225" marT="6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CALLE 13 N° 10b-66 Barrio Venezuela-URIBIA</a:t>
                      </a:r>
                    </a:p>
                  </a:txBody>
                  <a:tcPr marL="6225" marR="6225" marT="6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URIBIA</a:t>
                      </a:r>
                    </a:p>
                  </a:txBody>
                  <a:tcPr marL="6225" marR="6225" marT="6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44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MANAURE</a:t>
                      </a:r>
                    </a:p>
                  </a:txBody>
                  <a:tcPr marL="6225" marR="6225" marT="6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FUNDACION SUPULA ANAIN WAYUU</a:t>
                      </a:r>
                    </a:p>
                  </a:txBody>
                  <a:tcPr marL="6225" marR="6225" marT="6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543</a:t>
                      </a:r>
                    </a:p>
                  </a:txBody>
                  <a:tcPr marL="6225" marR="6225" marT="6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MODALIDAD PROPIA  E INTERCULTURAL</a:t>
                      </a:r>
                    </a:p>
                  </a:txBody>
                  <a:tcPr marL="6225" marR="6225" marT="6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2.484</a:t>
                      </a:r>
                    </a:p>
                  </a:txBody>
                  <a:tcPr marL="6225" marR="6225" marT="6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CALLE 14C N° 10-70 BARRIO MATADERO - URIBIA</a:t>
                      </a:r>
                    </a:p>
                  </a:txBody>
                  <a:tcPr marL="6225" marR="6225" marT="6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MANAURE - URIBIA</a:t>
                      </a:r>
                    </a:p>
                  </a:txBody>
                  <a:tcPr marL="6225" marR="6225" marT="6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60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MANAURE</a:t>
                      </a:r>
                    </a:p>
                  </a:txBody>
                  <a:tcPr marL="6225" marR="6225" marT="6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CORPORACION PARA EL DESARROLLO INTEGRAL DE COLOMBIA</a:t>
                      </a:r>
                    </a:p>
                  </a:txBody>
                  <a:tcPr marL="6225" marR="6225" marT="6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544</a:t>
                      </a:r>
                    </a:p>
                  </a:txBody>
                  <a:tcPr marL="6225" marR="6225" marT="6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MODALIDAD PROPIA  E INTERCULTURAL</a:t>
                      </a:r>
                    </a:p>
                  </a:txBody>
                  <a:tcPr marL="6225" marR="6225" marT="6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2.064</a:t>
                      </a:r>
                    </a:p>
                  </a:txBody>
                  <a:tcPr marL="6225" marR="6225" marT="6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CALLE 14C N° 17-15 Riohacha</a:t>
                      </a:r>
                    </a:p>
                  </a:txBody>
                  <a:tcPr marL="6225" marR="6225" marT="6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MANAURE</a:t>
                      </a:r>
                    </a:p>
                  </a:txBody>
                  <a:tcPr marL="6225" marR="6225" marT="6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2907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MANAURE</a:t>
                      </a:r>
                    </a:p>
                  </a:txBody>
                  <a:tcPr marL="6225" marR="6225" marT="6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ORGANIZACIÓN INDIGENA YANAMA</a:t>
                      </a:r>
                    </a:p>
                  </a:txBody>
                  <a:tcPr marL="6225" marR="6225" marT="6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563</a:t>
                      </a:r>
                    </a:p>
                  </a:txBody>
                  <a:tcPr marL="6225" marR="6225" marT="6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MODALIDAD PROPIA  E INTERCULTURAL</a:t>
                      </a:r>
                    </a:p>
                  </a:txBody>
                  <a:tcPr marL="6225" marR="6225" marT="6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2145 menos 434 = </a:t>
                      </a:r>
                      <a:r>
                        <a:rPr lang="es-CO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1711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5" marR="6225" marT="6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CALLE 17 N° 22-38 Barrio Pastrana - Maicao</a:t>
                      </a:r>
                    </a:p>
                  </a:txBody>
                  <a:tcPr marL="6225" marR="6225" marT="6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URIBIA</a:t>
                      </a:r>
                    </a:p>
                  </a:txBody>
                  <a:tcPr marL="6225" marR="6225" marT="6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907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MANAURE</a:t>
                      </a:r>
                    </a:p>
                  </a:txBody>
                  <a:tcPr marL="6225" marR="6225" marT="6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GRUPO ECOLOGICO Y COMUNITARIO TOKOKO</a:t>
                      </a:r>
                    </a:p>
                  </a:txBody>
                  <a:tcPr marL="6225" marR="6225" marT="6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564</a:t>
                      </a:r>
                    </a:p>
                  </a:txBody>
                  <a:tcPr marL="6225" marR="6225" marT="6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MODALIDAD PROPIA  E INTERCULTURAL</a:t>
                      </a:r>
                    </a:p>
                  </a:txBody>
                  <a:tcPr marL="6225" marR="6225" marT="6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1.833</a:t>
                      </a:r>
                    </a:p>
                  </a:txBody>
                  <a:tcPr marL="6225" marR="6225" marT="6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CRA 4 N° 5-33 AV. PRINCIPAL MANAURE</a:t>
                      </a:r>
                    </a:p>
                  </a:txBody>
                  <a:tcPr marL="6225" marR="6225" marT="6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MANAURE</a:t>
                      </a:r>
                    </a:p>
                  </a:txBody>
                  <a:tcPr marL="6225" marR="6225" marT="6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966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MANAURE</a:t>
                      </a:r>
                    </a:p>
                  </a:txBody>
                  <a:tcPr marL="6225" marR="6225" marT="6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U.T SUCHOUIN WAYUU</a:t>
                      </a:r>
                    </a:p>
                  </a:txBody>
                  <a:tcPr marL="6225" marR="6225" marT="6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566</a:t>
                      </a:r>
                    </a:p>
                  </a:txBody>
                  <a:tcPr marL="6225" marR="6225" marT="6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MODALIDAD PROPIA  E INTERCULTURAL</a:t>
                      </a:r>
                    </a:p>
                  </a:txBody>
                  <a:tcPr marL="6225" marR="6225" marT="6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1.255</a:t>
                      </a:r>
                    </a:p>
                  </a:txBody>
                  <a:tcPr marL="6225" marR="6225" marT="6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Barrio Fonseca Siosi</a:t>
                      </a:r>
                    </a:p>
                  </a:txBody>
                  <a:tcPr marL="6225" marR="6225" marT="6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MANAURE - URIBIA</a:t>
                      </a:r>
                    </a:p>
                  </a:txBody>
                  <a:tcPr marL="6225" marR="6225" marT="6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333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MANAURE</a:t>
                      </a:r>
                    </a:p>
                  </a:txBody>
                  <a:tcPr marL="6225" marR="6225" marT="6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ASOCIACION DE JOVENES INDIGENAS WAYUU</a:t>
                      </a:r>
                    </a:p>
                  </a:txBody>
                  <a:tcPr marL="6225" marR="6225" marT="6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569</a:t>
                      </a:r>
                    </a:p>
                  </a:txBody>
                  <a:tcPr marL="6225" marR="6225" marT="6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MODALIDAD PROPIA  E INTERCULTURAL</a:t>
                      </a:r>
                    </a:p>
                  </a:txBody>
                  <a:tcPr marL="6225" marR="6225" marT="6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2.295</a:t>
                      </a:r>
                    </a:p>
                  </a:txBody>
                  <a:tcPr marL="6225" marR="6225" marT="6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CRA 5 N° 12 - 50 RIOHACHA</a:t>
                      </a:r>
                    </a:p>
                  </a:txBody>
                  <a:tcPr marL="6225" marR="6225" marT="6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MANAURE </a:t>
                      </a:r>
                    </a:p>
                  </a:txBody>
                  <a:tcPr marL="6225" marR="6225" marT="6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907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MANAURE</a:t>
                      </a:r>
                    </a:p>
                  </a:txBody>
                  <a:tcPr marL="6225" marR="6225" marT="6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ASOCIACION DE MADRES TRABAJADORAS "ASOMADORAS"</a:t>
                      </a:r>
                    </a:p>
                  </a:txBody>
                  <a:tcPr marL="6225" marR="6225" marT="6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495</a:t>
                      </a:r>
                    </a:p>
                  </a:txBody>
                  <a:tcPr marL="6225" marR="6225" marT="6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HOGARES COMUNITARIOS DE BIENESTAR</a:t>
                      </a:r>
                    </a:p>
                  </a:txBody>
                  <a:tcPr marL="6225" marR="6225" marT="6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Manaure 216, Uribia 768 =</a:t>
                      </a:r>
                      <a:r>
                        <a:rPr lang="it-IT" sz="1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984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5" marR="6225" marT="6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CRA 8 N° 10-21 BARRIO COLOMBIA - URIBIA</a:t>
                      </a:r>
                    </a:p>
                  </a:txBody>
                  <a:tcPr marL="6225" marR="6225" marT="6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MANAURE - URIBIA</a:t>
                      </a:r>
                    </a:p>
                  </a:txBody>
                  <a:tcPr marL="6225" marR="6225" marT="6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907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MANAURE</a:t>
                      </a:r>
                    </a:p>
                  </a:txBody>
                  <a:tcPr marL="6225" marR="6225" marT="6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ASOCIACION DE AUTORIDADES TRADICIONALES WAYUU ANATAS WAKUAIPA</a:t>
                      </a:r>
                    </a:p>
                  </a:txBody>
                  <a:tcPr marL="6225" marR="6225" marT="6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514</a:t>
                      </a:r>
                    </a:p>
                  </a:txBody>
                  <a:tcPr marL="6225" marR="6225" marT="6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HOGARES COMUNITARIOS DE BIENESTAR TRADICIONAL</a:t>
                      </a:r>
                    </a:p>
                  </a:txBody>
                  <a:tcPr marL="6225" marR="6225" marT="6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225" marR="6225" marT="6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CALLE 8 38-05 BARRIO SAN JOSE</a:t>
                      </a:r>
                    </a:p>
                  </a:txBody>
                  <a:tcPr marL="6225" marR="6225" marT="6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MANAURE - URIBIA</a:t>
                      </a:r>
                    </a:p>
                  </a:txBody>
                  <a:tcPr marL="6225" marR="6225" marT="6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2907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515</a:t>
                      </a:r>
                    </a:p>
                  </a:txBody>
                  <a:tcPr marL="6225" marR="6225" marT="6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HOGARES COMUNITARIOS DE BIENESTAR INTEGRALES</a:t>
                      </a:r>
                    </a:p>
                  </a:txBody>
                  <a:tcPr marL="6225" marR="6225" marT="6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225" marR="6225" marT="6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259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lick.wav"/>
          </p:stSnd>
        </p:sndAc>
      </p:transition>
    </mc:Choice>
    <mc:Fallback xmlns="">
      <p:transition spd="slow">
        <p:random/>
        <p:sndAc>
          <p:stSnd>
            <p:snd r:embed="rId4" name="click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uadroTexto 8"/>
          <p:cNvSpPr txBox="1">
            <a:spLocks noChangeArrowheads="1"/>
          </p:cNvSpPr>
          <p:nvPr/>
        </p:nvSpPr>
        <p:spPr bwMode="auto">
          <a:xfrm>
            <a:off x="1239592" y="1765211"/>
            <a:ext cx="5998336" cy="2474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defTabSz="342900">
              <a:lnSpc>
                <a:spcPct val="80000"/>
              </a:lnSpc>
            </a:pPr>
            <a:endParaRPr lang="es-ES" sz="3300" dirty="0">
              <a:solidFill>
                <a:prstClr val="white"/>
              </a:solidFill>
            </a:endParaRPr>
          </a:p>
          <a:p>
            <a:pPr algn="ctr" defTabSz="342900">
              <a:lnSpc>
                <a:spcPct val="80000"/>
              </a:lnSpc>
            </a:pPr>
            <a:r>
              <a:rPr lang="es-CO" sz="4800" b="1" dirty="0">
                <a:solidFill>
                  <a:srgbClr val="F2F2F2"/>
                </a:solidFill>
              </a:rPr>
              <a:t>Modalidad institucional</a:t>
            </a:r>
            <a:endParaRPr lang="es-ES" sz="4800" b="1" dirty="0">
              <a:solidFill>
                <a:srgbClr val="F2F2F2"/>
              </a:solidFill>
            </a:endParaRPr>
          </a:p>
          <a:p>
            <a:pPr algn="ctr" defTabSz="342900">
              <a:lnSpc>
                <a:spcPct val="80000"/>
              </a:lnSpc>
            </a:pPr>
            <a:endParaRPr lang="es-ES" sz="3150" dirty="0">
              <a:solidFill>
                <a:prstClr val="white"/>
              </a:solidFill>
            </a:endParaRPr>
          </a:p>
          <a:p>
            <a:pPr algn="ctr" defTabSz="342900">
              <a:lnSpc>
                <a:spcPct val="80000"/>
              </a:lnSpc>
            </a:pPr>
            <a:endParaRPr lang="es-ES" sz="33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3809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879"/>
            <a:ext cx="9123972" cy="6858000"/>
          </a:xfrm>
          <a:prstGeom prst="rect">
            <a:avLst/>
          </a:prstGeom>
        </p:spPr>
      </p:pic>
      <p:pic>
        <p:nvPicPr>
          <p:cNvPr id="3" name="Picture 2" descr="F:\PRSENTACIONES\Fotos Adriana\8772100844_a62726f6f5_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" t="6084" r="8682" b="20430"/>
          <a:stretch/>
        </p:blipFill>
        <p:spPr bwMode="auto">
          <a:xfrm>
            <a:off x="359405" y="2413469"/>
            <a:ext cx="4577966" cy="25641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638158" y="302175"/>
            <a:ext cx="37959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altLang="es-CO" sz="4000" b="1" dirty="0" smtClean="0">
                <a:solidFill>
                  <a:srgbClr val="FFFFFF"/>
                </a:solidFill>
              </a:rPr>
              <a:t>Objetivo General</a:t>
            </a:r>
            <a:endParaRPr lang="es-CO" altLang="es-CO" sz="4000" b="1" dirty="0">
              <a:solidFill>
                <a:srgbClr val="FFFFFF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108294" y="1064043"/>
            <a:ext cx="36576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</a:rPr>
              <a:t>Objetivo General</a:t>
            </a:r>
          </a:p>
          <a:p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endParaRPr lang="es-ES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just"/>
            <a:r>
              <a:rPr lang="es-ES" sz="2000" dirty="0">
                <a:solidFill>
                  <a:srgbClr val="000000"/>
                </a:solidFill>
                <a:latin typeface="Arial" panose="020B0604020202020204" pitchFamily="34" charset="0"/>
              </a:rPr>
              <a:t>Garantizar el servicio de educación inicial, cuidado y nutrición a niños y niñas menores de 5 años, en medio institucional, en el marco de la Atención Integral y diferencial, a través de acciones pedagógicas, de cuidado calificado y nutrición, así como la realización de gestiones para promover los derechos de salud, protección y participación que permitan favorecer su desarrollo integral</a:t>
            </a:r>
            <a:endParaRPr lang="es-CO" sz="2000" dirty="0"/>
          </a:p>
        </p:txBody>
      </p:sp>
    </p:spTree>
    <p:extLst>
      <p:ext uri="{BB962C8B-B14F-4D97-AF65-F5344CB8AC3E}">
        <p14:creationId xmlns:p14="http://schemas.microsoft.com/office/powerpoint/2010/main" val="72755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lick.wav"/>
          </p:stSnd>
        </p:sndAc>
      </p:transition>
    </mc:Choice>
    <mc:Fallback xmlns="">
      <p:transition spd="slow">
        <p:random/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8" y="0"/>
            <a:ext cx="9123972" cy="6858000"/>
          </a:xfrm>
          <a:prstGeom prst="rect">
            <a:avLst/>
          </a:prstGeom>
        </p:spPr>
      </p:pic>
      <p:sp>
        <p:nvSpPr>
          <p:cNvPr id="4" name="9 Rectángulo redondeado"/>
          <p:cNvSpPr/>
          <p:nvPr/>
        </p:nvSpPr>
        <p:spPr>
          <a:xfrm>
            <a:off x="257175" y="1279525"/>
            <a:ext cx="3167063" cy="431800"/>
          </a:xfrm>
          <a:prstGeom prst="roundRect">
            <a:avLst/>
          </a:prstGeom>
          <a:solidFill>
            <a:srgbClr val="FFC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2400" b="1" dirty="0"/>
              <a:t>¿A quien  atiende?</a:t>
            </a:r>
          </a:p>
        </p:txBody>
      </p:sp>
      <p:sp>
        <p:nvSpPr>
          <p:cNvPr id="5" name="Rectángulo 4"/>
          <p:cNvSpPr/>
          <p:nvPr/>
        </p:nvSpPr>
        <p:spPr>
          <a:xfrm>
            <a:off x="257175" y="1711325"/>
            <a:ext cx="8648286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120000"/>
              </a:lnSpc>
              <a:spcAft>
                <a:spcPts val="600"/>
              </a:spcAft>
              <a:buClr>
                <a:srgbClr val="008000"/>
              </a:buClr>
              <a:buFont typeface="Wingdings" pitchFamily="2" charset="2"/>
              <a:buChar char="§"/>
              <a:defRPr/>
            </a:pPr>
            <a:r>
              <a:rPr lang="es-ES_tradnl" dirty="0">
                <a:solidFill>
                  <a:prstClr val="black"/>
                </a:solidFill>
                <a:cs typeface="Arial" pitchFamily="34" charset="0"/>
              </a:rPr>
              <a:t>Atención a niños y niñas entre los 6 meses y hasta menores de 5 años cuyas familias requieren apoyo en su cuidado diario, por diversas razones como la inserción al mercado laboral. </a:t>
            </a:r>
          </a:p>
          <a:p>
            <a:pPr marL="342900" lvl="1" indent="-342900">
              <a:lnSpc>
                <a:spcPct val="120000"/>
              </a:lnSpc>
              <a:spcAft>
                <a:spcPts val="600"/>
              </a:spcAft>
              <a:buClr>
                <a:srgbClr val="008000"/>
              </a:buClr>
              <a:buFont typeface="Wingdings" pitchFamily="2" charset="2"/>
              <a:buChar char="§"/>
              <a:defRPr/>
            </a:pPr>
            <a:r>
              <a:rPr lang="es-ES_tradnl" dirty="0">
                <a:solidFill>
                  <a:prstClr val="black"/>
                </a:solidFill>
                <a:cs typeface="Arial" pitchFamily="34" charset="0"/>
              </a:rPr>
              <a:t>Prioriza el acceso a niños y niñas desde los 2 hasta menores de 5 años que requieren fortalecer sus proceso de socialización</a:t>
            </a:r>
            <a:endParaRPr lang="es-ES" dirty="0"/>
          </a:p>
        </p:txBody>
      </p:sp>
      <p:sp>
        <p:nvSpPr>
          <p:cNvPr id="6" name="10 Rectángulo redondeado"/>
          <p:cNvSpPr/>
          <p:nvPr/>
        </p:nvSpPr>
        <p:spPr>
          <a:xfrm>
            <a:off x="257175" y="3599781"/>
            <a:ext cx="3167063" cy="749230"/>
          </a:xfrm>
          <a:prstGeom prst="roundRect">
            <a:avLst/>
          </a:prstGeom>
          <a:solidFill>
            <a:srgbClr val="FFC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2000" b="1" dirty="0"/>
              <a:t>¿Cómo opera esta modalidad?</a:t>
            </a:r>
          </a:p>
        </p:txBody>
      </p:sp>
      <p:sp>
        <p:nvSpPr>
          <p:cNvPr id="7" name="Rectángulo 6"/>
          <p:cNvSpPr/>
          <p:nvPr/>
        </p:nvSpPr>
        <p:spPr>
          <a:xfrm>
            <a:off x="257175" y="4709156"/>
            <a:ext cx="4669603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120000"/>
              </a:lnSpc>
              <a:spcAft>
                <a:spcPts val="1200"/>
              </a:spcAft>
              <a:buClr>
                <a:srgbClr val="008000"/>
              </a:buClr>
              <a:defRPr/>
            </a:pPr>
            <a:r>
              <a:rPr lang="es-ES_tradnl" dirty="0">
                <a:solidFill>
                  <a:prstClr val="black"/>
                </a:solidFill>
                <a:cs typeface="Arial" pitchFamily="34" charset="0"/>
              </a:rPr>
              <a:t>Prioritariamente en zonas urbanas, en espacios especializados, durante 5 días a la semana en jornada de 8 horas diarias. </a:t>
            </a:r>
            <a:endParaRPr lang="es-ES_tradnl" sz="2000" dirty="0">
              <a:solidFill>
                <a:prstClr val="black"/>
              </a:solidFill>
            </a:endParaRPr>
          </a:p>
        </p:txBody>
      </p:sp>
      <p:pic>
        <p:nvPicPr>
          <p:cNvPr id="8" name="Picture 8" descr="medellin 1767-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32"/>
          <a:stretch>
            <a:fillRect/>
          </a:stretch>
        </p:blipFill>
        <p:spPr bwMode="auto">
          <a:xfrm>
            <a:off x="4926778" y="3238500"/>
            <a:ext cx="348856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615530" y="343352"/>
            <a:ext cx="4224426" cy="486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s-CO" sz="3200" b="1" dirty="0">
                <a:solidFill>
                  <a:srgbClr val="F2F2F2"/>
                </a:solidFill>
              </a:rPr>
              <a:t>Modalidad institucional</a:t>
            </a:r>
            <a:endParaRPr lang="es-ES" sz="3200" b="1" dirty="0">
              <a:solidFill>
                <a:srgbClr val="F2F2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8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lick.wav"/>
          </p:stSnd>
        </p:sndAc>
      </p:transition>
    </mc:Choice>
    <mc:Fallback xmlns="">
      <p:transition spd="slow">
        <p:random/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879"/>
            <a:ext cx="9123972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13430" y="493776"/>
            <a:ext cx="889711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Objetivos </a:t>
            </a:r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</a:rPr>
              <a:t>específicos</a:t>
            </a:r>
          </a:p>
          <a:p>
            <a:r>
              <a:rPr lang="es-ES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s-E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r>
              <a:rPr lang="es-ES" dirty="0">
                <a:solidFill>
                  <a:srgbClr val="000000"/>
                </a:solidFill>
                <a:latin typeface="Arial" panose="020B0604020202020204" pitchFamily="34" charset="0"/>
              </a:rPr>
              <a:t>- Garantizar la atención de los niños y niñas durante 5 días de la semana por 8 horas diarias. </a:t>
            </a:r>
          </a:p>
          <a:p>
            <a:pPr algn="just"/>
            <a:endParaRPr lang="es-E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r>
              <a:rPr lang="es-ES" dirty="0">
                <a:solidFill>
                  <a:srgbClr val="000000"/>
                </a:solidFill>
                <a:latin typeface="Arial" panose="020B0604020202020204" pitchFamily="34" charset="0"/>
              </a:rPr>
              <a:t>- Desarrollar acciones pedagógicas intencionadas y centradas en los intereses de los niños, las niñas y sus familias, sus características individuales y culturales para promover su desarrollo integral. </a:t>
            </a:r>
          </a:p>
          <a:p>
            <a:pPr algn="just"/>
            <a:endParaRPr lang="es-E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s-ES" dirty="0" smtClean="0">
                <a:solidFill>
                  <a:srgbClr val="000000"/>
                </a:solidFill>
                <a:latin typeface="Arial" panose="020B0604020202020204" pitchFamily="34" charset="0"/>
              </a:rPr>
              <a:t>Implementar </a:t>
            </a:r>
            <a:r>
              <a:rPr lang="es-ES" dirty="0">
                <a:solidFill>
                  <a:srgbClr val="000000"/>
                </a:solidFill>
                <a:latin typeface="Arial" panose="020B0604020202020204" pitchFamily="34" charset="0"/>
              </a:rPr>
              <a:t>procesos de formación y acompañamiento a las familias como garante de derechos, para promover el desarrollo integral de los niños y las niñas</a:t>
            </a:r>
            <a:r>
              <a:rPr lang="es-ES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pPr algn="just"/>
            <a:r>
              <a:rPr lang="es-ES" dirty="0">
                <a:solidFill>
                  <a:srgbClr val="000000"/>
                </a:solidFill>
                <a:latin typeface="Arial" panose="020B0604020202020204" pitchFamily="34" charset="0"/>
              </a:rPr>
              <a:t>Garantizar a los niños y niñas atendidos el 70% del requerimiento de calorías diarias. </a:t>
            </a:r>
          </a:p>
          <a:p>
            <a:pPr algn="just"/>
            <a:endParaRPr lang="es-E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r>
              <a:rPr lang="es-ES" dirty="0">
                <a:solidFill>
                  <a:srgbClr val="000000"/>
                </a:solidFill>
                <a:latin typeface="Arial" panose="020B0604020202020204" pitchFamily="34" charset="0"/>
              </a:rPr>
              <a:t>- Desarrollar acciones de promoción de la práctica de la lactancia materna, prevención y la garantía de derechos de salud, protección y participación de los niños y niñas, en el marco de las instancias de articulación del Sistema Nacional de Bienestar Familiar presentes en el territorio. </a:t>
            </a:r>
          </a:p>
          <a:p>
            <a:pPr algn="just"/>
            <a:endParaRPr lang="es-E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r>
              <a:rPr lang="es-ES" dirty="0">
                <a:solidFill>
                  <a:srgbClr val="000000"/>
                </a:solidFill>
                <a:latin typeface="Arial" panose="020B0604020202020204" pitchFamily="34" charset="0"/>
              </a:rPr>
              <a:t>-Desarrollar acciones para posibilitar el restablecimiento de derechos, en los casos que se evidencia su vulneración. </a:t>
            </a:r>
          </a:p>
          <a:p>
            <a:pPr marL="285750" indent="-285750" algn="just">
              <a:buFontTx/>
              <a:buChar char="-"/>
            </a:pPr>
            <a:r>
              <a:rPr lang="es-ES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s-E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63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lick.wav"/>
          </p:stSnd>
        </p:sndAc>
      </p:transition>
    </mc:Choice>
    <mc:Fallback xmlns="">
      <p:transition spd="slow">
        <p:random/>
        <p:sndAc>
          <p:stSnd>
            <p:snd r:embed="rId4" name="click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uadroTexto 9"/>
          <p:cNvSpPr txBox="1">
            <a:spLocks noChangeArrowheads="1"/>
          </p:cNvSpPr>
          <p:nvPr/>
        </p:nvSpPr>
        <p:spPr bwMode="auto">
          <a:xfrm>
            <a:off x="398463" y="104775"/>
            <a:ext cx="71167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s-ES" altLang="es-CO" sz="3200" dirty="0" smtClean="0">
                <a:solidFill>
                  <a:schemeClr val="bg1"/>
                </a:solidFill>
              </a:rPr>
              <a:t>COMO FUNCIONAN LAS UDS</a:t>
            </a:r>
          </a:p>
        </p:txBody>
      </p:sp>
      <p:sp>
        <p:nvSpPr>
          <p:cNvPr id="15363" name="Rectangle 2"/>
          <p:cNvSpPr txBox="1">
            <a:spLocks noChangeArrowheads="1"/>
          </p:cNvSpPr>
          <p:nvPr/>
        </p:nvSpPr>
        <p:spPr bwMode="auto">
          <a:xfrm>
            <a:off x="357824" y="1996595"/>
            <a:ext cx="2451063" cy="1054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endParaRPr lang="es-ES" altLang="es-CO" sz="2200" b="1" u="sng" dirty="0" smtClean="0">
              <a:solidFill>
                <a:srgbClr val="000000"/>
              </a:solidFill>
            </a:endParaRPr>
          </a:p>
        </p:txBody>
      </p:sp>
      <p:sp>
        <p:nvSpPr>
          <p:cNvPr id="20" name="Preparación 19"/>
          <p:cNvSpPr/>
          <p:nvPr/>
        </p:nvSpPr>
        <p:spPr>
          <a:xfrm>
            <a:off x="1242441" y="1184989"/>
            <a:ext cx="6272784" cy="1046147"/>
          </a:xfrm>
          <a:prstGeom prst="flowChartPreparation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dirty="0" smtClean="0">
                <a:solidFill>
                  <a:schemeClr val="tx1"/>
                </a:solidFill>
              </a:rPr>
              <a:t>CDI INSTITUCIONAL</a:t>
            </a:r>
            <a:endParaRPr lang="es-ES" sz="3600" dirty="0">
              <a:solidFill>
                <a:schemeClr val="tx1"/>
              </a:solidFill>
            </a:endParaRPr>
          </a:p>
        </p:txBody>
      </p:sp>
      <p:sp>
        <p:nvSpPr>
          <p:cNvPr id="21" name="Rectángulo redondeado 20"/>
          <p:cNvSpPr/>
          <p:nvPr/>
        </p:nvSpPr>
        <p:spPr>
          <a:xfrm>
            <a:off x="1242441" y="2523682"/>
            <a:ext cx="6649230" cy="4096512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charset="0"/>
              <a:buChar char="•"/>
              <a:defRPr/>
            </a:pPr>
            <a:r>
              <a:rPr lang="es-CO" sz="2400" b="1" dirty="0" smtClean="0">
                <a:solidFill>
                  <a:schemeClr val="tx1"/>
                </a:solidFill>
              </a:rPr>
              <a:t>ATENCION A NIÑOS Y NIÑAS.</a:t>
            </a:r>
          </a:p>
          <a:p>
            <a:pPr>
              <a:buFont typeface="Arial" charset="0"/>
              <a:buChar char="•"/>
              <a:defRPr/>
            </a:pPr>
            <a:r>
              <a:rPr lang="es-CO" sz="2400" b="1" dirty="0" smtClean="0">
                <a:solidFill>
                  <a:schemeClr val="tx1"/>
                </a:solidFill>
              </a:rPr>
              <a:t>ESTRUCTURA </a:t>
            </a:r>
            <a:r>
              <a:rPr lang="es-CO" sz="2400" b="1" dirty="0">
                <a:solidFill>
                  <a:schemeClr val="tx1"/>
                </a:solidFill>
              </a:rPr>
              <a:t>FISICA CON CUMPLIMIENTO DE ESTANDARES DE CALIDAD.</a:t>
            </a:r>
          </a:p>
          <a:p>
            <a:pPr>
              <a:buFont typeface="Arial" charset="0"/>
              <a:buChar char="•"/>
              <a:defRPr/>
            </a:pPr>
            <a:r>
              <a:rPr lang="es-CO" sz="2400" b="1" dirty="0">
                <a:solidFill>
                  <a:schemeClr val="tx1"/>
                </a:solidFill>
              </a:rPr>
              <a:t>1 EQUIPO PSICOSOCIAL </a:t>
            </a:r>
            <a:r>
              <a:rPr lang="es-CO" sz="2400" b="1" dirty="0" smtClean="0">
                <a:solidFill>
                  <a:schemeClr val="tx1"/>
                </a:solidFill>
              </a:rPr>
              <a:t>POR CADA </a:t>
            </a:r>
            <a:r>
              <a:rPr lang="es-CO" sz="2400" b="1" dirty="0">
                <a:solidFill>
                  <a:schemeClr val="tx1"/>
                </a:solidFill>
              </a:rPr>
              <a:t>300 niños</a:t>
            </a:r>
          </a:p>
          <a:p>
            <a:pPr>
              <a:buFont typeface="Arial" charset="0"/>
              <a:buChar char="•"/>
              <a:defRPr/>
            </a:pPr>
            <a:r>
              <a:rPr lang="es-CO" sz="2400" b="1" dirty="0">
                <a:solidFill>
                  <a:schemeClr val="tx1"/>
                </a:solidFill>
              </a:rPr>
              <a:t>1 DOCENTES POR </a:t>
            </a:r>
            <a:r>
              <a:rPr lang="es-CO" sz="2400" b="1" dirty="0" smtClean="0">
                <a:solidFill>
                  <a:schemeClr val="tx1"/>
                </a:solidFill>
              </a:rPr>
              <a:t>CADA </a:t>
            </a:r>
            <a:r>
              <a:rPr lang="es-CO" sz="2400" b="1" dirty="0">
                <a:solidFill>
                  <a:schemeClr val="tx1"/>
                </a:solidFill>
              </a:rPr>
              <a:t>20 NIÑOS 1 AUXILIAR POR CADA 50 NIÑOS</a:t>
            </a:r>
          </a:p>
          <a:p>
            <a:pPr>
              <a:buFont typeface="Arial" charset="0"/>
              <a:buChar char="•"/>
              <a:defRPr/>
            </a:pPr>
            <a:r>
              <a:rPr lang="es-CO" sz="2400" b="1" dirty="0">
                <a:solidFill>
                  <a:schemeClr val="tx1"/>
                </a:solidFill>
              </a:rPr>
              <a:t>1 COORDINADOR</a:t>
            </a:r>
          </a:p>
          <a:p>
            <a:pPr>
              <a:buFont typeface="Arial" charset="0"/>
              <a:buChar char="•"/>
              <a:defRPr/>
            </a:pPr>
            <a:r>
              <a:rPr lang="es-CO" sz="2400" b="1" dirty="0">
                <a:solidFill>
                  <a:schemeClr val="tx1"/>
                </a:solidFill>
              </a:rPr>
              <a:t>1 NUTRICIONISTA </a:t>
            </a:r>
          </a:p>
          <a:p>
            <a:pPr>
              <a:buFont typeface="Arial" charset="0"/>
              <a:buChar char="•"/>
              <a:defRPr/>
            </a:pPr>
            <a:r>
              <a:rPr lang="es-CO" sz="2400" b="1" dirty="0" smtClean="0">
                <a:solidFill>
                  <a:schemeClr val="tx1"/>
                </a:solidFill>
              </a:rPr>
              <a:t>4 TIEMPOS DE ALIMENTACION</a:t>
            </a:r>
          </a:p>
          <a:p>
            <a:pPr>
              <a:buFont typeface="Arial" charset="0"/>
              <a:buChar char="•"/>
              <a:defRPr/>
            </a:pPr>
            <a:r>
              <a:rPr lang="es-CO" sz="2400" b="1" dirty="0" smtClean="0">
                <a:solidFill>
                  <a:schemeClr val="tx1"/>
                </a:solidFill>
              </a:rPr>
              <a:t>HORARIO </a:t>
            </a:r>
            <a:r>
              <a:rPr lang="es-CO" sz="2400" b="1" dirty="0">
                <a:solidFill>
                  <a:schemeClr val="tx1"/>
                </a:solidFill>
              </a:rPr>
              <a:t>DE : 8:00 A M A 3:00 P.M.</a:t>
            </a:r>
          </a:p>
          <a:p>
            <a:pPr>
              <a:buFont typeface="Arial" charset="0"/>
              <a:buChar char="•"/>
              <a:defRPr/>
            </a:pPr>
            <a:endParaRPr lang="es-CO" sz="2400" b="1" dirty="0">
              <a:solidFill>
                <a:schemeClr val="tx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1" y="993207"/>
            <a:ext cx="1212850" cy="5864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671" y="850827"/>
            <a:ext cx="1212850" cy="576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804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lick.wav"/>
          </p:stSnd>
        </p:sndAc>
      </p:transition>
    </mc:Choice>
    <mc:Fallback xmlns="">
      <p:transition spd="slow">
        <p:random/>
        <p:sndAc>
          <p:stSnd>
            <p:snd r:embed="rId9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1536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uadroTexto 8"/>
          <p:cNvSpPr txBox="1">
            <a:spLocks noChangeArrowheads="1"/>
          </p:cNvSpPr>
          <p:nvPr/>
        </p:nvSpPr>
        <p:spPr bwMode="auto">
          <a:xfrm>
            <a:off x="1239592" y="1765211"/>
            <a:ext cx="5998336" cy="2286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defTabSz="342900">
              <a:lnSpc>
                <a:spcPct val="80000"/>
              </a:lnSpc>
            </a:pPr>
            <a:endParaRPr lang="es-ES" sz="3300" dirty="0">
              <a:solidFill>
                <a:prstClr val="white"/>
              </a:solidFill>
            </a:endParaRPr>
          </a:p>
          <a:p>
            <a:pPr algn="ctr" defTabSz="342900">
              <a:lnSpc>
                <a:spcPct val="80000"/>
              </a:lnSpc>
            </a:pPr>
            <a:r>
              <a:rPr lang="es-CO" sz="4800" b="1" dirty="0">
                <a:solidFill>
                  <a:srgbClr val="F2F2F2"/>
                </a:solidFill>
              </a:rPr>
              <a:t>Hogares Comunitarios de Bienestar</a:t>
            </a:r>
            <a:endParaRPr lang="es-ES" sz="4800" b="1" dirty="0">
              <a:solidFill>
                <a:srgbClr val="F2F2F2"/>
              </a:solidFill>
            </a:endParaRPr>
          </a:p>
          <a:p>
            <a:pPr algn="ctr" defTabSz="342900">
              <a:lnSpc>
                <a:spcPct val="80000"/>
              </a:lnSpc>
            </a:pPr>
            <a:endParaRPr lang="es-ES" sz="4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2087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3972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56032" y="1344829"/>
            <a:ext cx="86593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800" dirty="0"/>
              <a:t>Propiciar el desarrollo integral, el cuidado y la protección de los niños y niñas en condiciones de vulnerabilidad, a través de acciones que promuevan el ejercicio de sus derechos, con la participación activa y organizada de la familia, la comunidad y las entidades territoriales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699729" y="303083"/>
            <a:ext cx="31005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</a:rPr>
              <a:t>Objetivo general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536" y="3758184"/>
            <a:ext cx="4946904" cy="269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05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lick.wav"/>
          </p:stSnd>
        </p:sndAc>
      </p:transition>
    </mc:Choice>
    <mc:Fallback xmlns="">
      <p:transition spd="slow">
        <p:random/>
        <p:sndAc>
          <p:stSnd>
            <p:snd r:embed="rId5" name="click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8" y="0"/>
            <a:ext cx="9123972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286000" y="3161235"/>
            <a:ext cx="4572000" cy="5355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s-CO" b="1" dirty="0">
                <a:solidFill>
                  <a:srgbClr val="F2F2F2"/>
                </a:solidFill>
              </a:rPr>
              <a:t>Modalidad comunitaria: </a:t>
            </a:r>
          </a:p>
          <a:p>
            <a:pPr>
              <a:lnSpc>
                <a:spcPct val="80000"/>
              </a:lnSpc>
            </a:pPr>
            <a:r>
              <a:rPr lang="es-CO" b="1" dirty="0">
                <a:solidFill>
                  <a:srgbClr val="F2F2F2"/>
                </a:solidFill>
              </a:rPr>
              <a:t>Hogares Comunitarios de Bienestar</a:t>
            </a:r>
            <a:endParaRPr lang="es-ES" b="1" dirty="0">
              <a:solidFill>
                <a:srgbClr val="F2F2F2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834886" y="240608"/>
            <a:ext cx="5665305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s-CO" b="1" dirty="0" smtClean="0">
                <a:solidFill>
                  <a:srgbClr val="F2F2F2"/>
                </a:solidFill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s-CO" sz="2800" b="1" dirty="0" smtClean="0">
                <a:solidFill>
                  <a:srgbClr val="F2F2F2"/>
                </a:solidFill>
              </a:rPr>
              <a:t>Hogares Comunitarios de Bienestar</a:t>
            </a:r>
            <a:endParaRPr lang="es-ES" sz="2800" b="1" dirty="0">
              <a:solidFill>
                <a:srgbClr val="F2F2F2"/>
              </a:solidFill>
            </a:endParaRPr>
          </a:p>
        </p:txBody>
      </p:sp>
      <p:sp>
        <p:nvSpPr>
          <p:cNvPr id="5" name="9 Rectángulo redondeado"/>
          <p:cNvSpPr/>
          <p:nvPr/>
        </p:nvSpPr>
        <p:spPr>
          <a:xfrm>
            <a:off x="257175" y="1279525"/>
            <a:ext cx="3167063" cy="4318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b="1" dirty="0"/>
              <a:t>¿A quien  atiende?</a:t>
            </a:r>
          </a:p>
        </p:txBody>
      </p:sp>
      <p:sp>
        <p:nvSpPr>
          <p:cNvPr id="6" name="Rectángulo 5"/>
          <p:cNvSpPr/>
          <p:nvPr/>
        </p:nvSpPr>
        <p:spPr>
          <a:xfrm>
            <a:off x="257175" y="1747001"/>
            <a:ext cx="8628407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120000"/>
              </a:lnSpc>
              <a:spcAft>
                <a:spcPts val="600"/>
              </a:spcAft>
              <a:buClr>
                <a:srgbClr val="008000"/>
              </a:buClr>
              <a:buFont typeface="Wingdings" pitchFamily="2" charset="2"/>
              <a:buChar char="§"/>
              <a:defRPr/>
            </a:pPr>
            <a:r>
              <a:rPr lang="es-ES_tradnl" dirty="0">
                <a:solidFill>
                  <a:prstClr val="black"/>
                </a:solidFill>
                <a:cs typeface="Arial" pitchFamily="34" charset="0"/>
              </a:rPr>
              <a:t>Atención a niños y niñas entre los 6 meses y hasta menores de 5 años cuyas familias requieren apoyo en su cuidado diario, por diversas razones como la inserción al mercado laboral. </a:t>
            </a:r>
          </a:p>
          <a:p>
            <a:pPr marL="342900" lvl="1" indent="-342900">
              <a:lnSpc>
                <a:spcPct val="120000"/>
              </a:lnSpc>
              <a:spcAft>
                <a:spcPts val="600"/>
              </a:spcAft>
              <a:buClr>
                <a:srgbClr val="008000"/>
              </a:buClr>
              <a:buFont typeface="Wingdings" pitchFamily="2" charset="2"/>
              <a:buChar char="§"/>
              <a:defRPr/>
            </a:pPr>
            <a:r>
              <a:rPr lang="es-ES_tradnl" dirty="0">
                <a:solidFill>
                  <a:prstClr val="black"/>
                </a:solidFill>
                <a:cs typeface="Arial" pitchFamily="34" charset="0"/>
              </a:rPr>
              <a:t>Prioriza el acceso a niños y niñas desde los 2 hasta menores de 5 años que requieren fortalecer sus proceso de socialización</a:t>
            </a:r>
            <a:endParaRPr lang="es-ES" dirty="0"/>
          </a:p>
        </p:txBody>
      </p:sp>
      <p:sp>
        <p:nvSpPr>
          <p:cNvPr id="7" name="10 Rectángulo redondeado"/>
          <p:cNvSpPr/>
          <p:nvPr/>
        </p:nvSpPr>
        <p:spPr>
          <a:xfrm>
            <a:off x="257175" y="3613948"/>
            <a:ext cx="3167063" cy="73667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b="1" dirty="0"/>
              <a:t>¿</a:t>
            </a:r>
            <a:r>
              <a:rPr lang="es-CO" sz="2000" b="1" dirty="0"/>
              <a:t>Cómo opera esta modalidad?</a:t>
            </a:r>
          </a:p>
        </p:txBody>
      </p:sp>
      <p:sp>
        <p:nvSpPr>
          <p:cNvPr id="8" name="Rectángulo 7"/>
          <p:cNvSpPr/>
          <p:nvPr/>
        </p:nvSpPr>
        <p:spPr>
          <a:xfrm>
            <a:off x="260959" y="4566235"/>
            <a:ext cx="3774327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120000"/>
              </a:lnSpc>
              <a:spcAft>
                <a:spcPts val="60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r>
              <a:rPr lang="es-ES_tradnl" dirty="0">
                <a:solidFill>
                  <a:prstClr val="black"/>
                </a:solidFill>
                <a:cs typeface="Arial" pitchFamily="34" charset="0"/>
              </a:rPr>
              <a:t>En la casa de la madre comunitaria, durante 5 días a la semana en jornada de 8 horas diarias. </a:t>
            </a:r>
            <a:endParaRPr lang="es-ES_tradnl" sz="2000" dirty="0">
              <a:solidFill>
                <a:prstClr val="black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497" y="3696766"/>
            <a:ext cx="3735387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087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lick.wav"/>
          </p:stSnd>
        </p:sndAc>
      </p:transition>
    </mc:Choice>
    <mc:Fallback xmlns="">
      <p:transition spd="slow">
        <p:random/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6995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39496" y="425071"/>
            <a:ext cx="7900416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3200" dirty="0" smtClean="0">
                <a:solidFill>
                  <a:schemeClr val="bg1"/>
                </a:solidFill>
                <a:latin typeface="Arial" panose="020B0604020202020204" pitchFamily="34" charset="0"/>
              </a:rPr>
              <a:t>MISION</a:t>
            </a:r>
          </a:p>
          <a:p>
            <a:pPr algn="just"/>
            <a:endParaRPr lang="es-ES" sz="2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endParaRPr lang="es-ES" sz="2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endParaRPr lang="es-ES" sz="2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r>
              <a:rPr lang="es-ES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Trabajar con calidad y trasparencia por el desarrollo y la protección integral de la primera infancia, la niñez, la adolescencia y el bienestar de las familias Colombianas.</a:t>
            </a:r>
            <a:endParaRPr lang="es-CO" sz="3200" dirty="0"/>
          </a:p>
        </p:txBody>
      </p:sp>
    </p:spTree>
    <p:extLst>
      <p:ext uri="{BB962C8B-B14F-4D97-AF65-F5344CB8AC3E}">
        <p14:creationId xmlns:p14="http://schemas.microsoft.com/office/powerpoint/2010/main" val="121922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lick.wav"/>
          </p:stSnd>
        </p:sndAc>
      </p:transition>
    </mc:Choice>
    <mc:Fallback xmlns="">
      <p:transition spd="slow">
        <p:random/>
        <p:sndAc>
          <p:stSnd>
            <p:snd r:embed="rId4" name="click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uadroTexto 9"/>
          <p:cNvSpPr txBox="1">
            <a:spLocks noChangeArrowheads="1"/>
          </p:cNvSpPr>
          <p:nvPr/>
        </p:nvSpPr>
        <p:spPr bwMode="auto">
          <a:xfrm>
            <a:off x="398463" y="104775"/>
            <a:ext cx="71167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s-CO" sz="3600" b="1" dirty="0">
                <a:solidFill>
                  <a:schemeClr val="bg1"/>
                </a:solidFill>
              </a:rPr>
              <a:t>COMO FUNCIONAN LAS UDS</a:t>
            </a:r>
            <a:endParaRPr lang="es-ES" altLang="es-CO" sz="3600" dirty="0" smtClean="0">
              <a:solidFill>
                <a:schemeClr val="bg1"/>
              </a:solidFill>
            </a:endParaRPr>
          </a:p>
        </p:txBody>
      </p:sp>
      <p:sp>
        <p:nvSpPr>
          <p:cNvPr id="3" name="Preparación 2"/>
          <p:cNvSpPr/>
          <p:nvPr/>
        </p:nvSpPr>
        <p:spPr>
          <a:xfrm>
            <a:off x="1298448" y="1176596"/>
            <a:ext cx="6419088" cy="1230999"/>
          </a:xfrm>
          <a:prstGeom prst="flowChartPreparation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solidFill>
                  <a:schemeClr val="tx1"/>
                </a:solidFill>
              </a:rPr>
              <a:t>HOGARES COMUNITARIOS DE BIENESTAR</a:t>
            </a:r>
            <a:endParaRPr lang="es-ES" sz="2800" b="1" dirty="0">
              <a:solidFill>
                <a:schemeClr val="tx1"/>
              </a:solidFill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152939" y="2568841"/>
            <a:ext cx="6564597" cy="3691123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2800" b="1" dirty="0">
                <a:solidFill>
                  <a:schemeClr val="tx1"/>
                </a:solidFill>
              </a:rPr>
              <a:t>ATENCION A 12 NIÑOS</a:t>
            </a:r>
          </a:p>
          <a:p>
            <a:r>
              <a:rPr lang="es-CO" sz="2800" b="1" dirty="0">
                <a:solidFill>
                  <a:schemeClr val="tx1"/>
                </a:solidFill>
              </a:rPr>
              <a:t>ESPACIOS EN ZONA </a:t>
            </a:r>
            <a:r>
              <a:rPr lang="es-CO" sz="2800" b="1" dirty="0" smtClean="0">
                <a:solidFill>
                  <a:schemeClr val="tx1"/>
                </a:solidFill>
              </a:rPr>
              <a:t>RURAL O URBANA  </a:t>
            </a:r>
            <a:r>
              <a:rPr lang="es-CO" sz="2800" b="1" dirty="0">
                <a:solidFill>
                  <a:schemeClr val="tx1"/>
                </a:solidFill>
              </a:rPr>
              <a:t>ADECUADOS A CORDE A LA NECESIDAD</a:t>
            </a:r>
          </a:p>
          <a:p>
            <a:r>
              <a:rPr lang="es-CO" sz="2800" b="1" dirty="0">
                <a:solidFill>
                  <a:schemeClr val="tx1"/>
                </a:solidFill>
              </a:rPr>
              <a:t>1 MADRE COMUNITARIA </a:t>
            </a:r>
          </a:p>
          <a:p>
            <a:r>
              <a:rPr lang="es-CO" sz="2800" b="1" dirty="0">
                <a:solidFill>
                  <a:schemeClr val="tx1"/>
                </a:solidFill>
              </a:rPr>
              <a:t>4 TIEMPOS DE ALIMENTACION</a:t>
            </a:r>
          </a:p>
          <a:p>
            <a:r>
              <a:rPr lang="es-CO" sz="2800" b="1" dirty="0">
                <a:solidFill>
                  <a:schemeClr val="tx1"/>
                </a:solidFill>
              </a:rPr>
              <a:t>HORARIO DE : 8:00 A M A 3:00 P.M.</a:t>
            </a:r>
          </a:p>
        </p:txBody>
      </p:sp>
      <p:pic>
        <p:nvPicPr>
          <p:cNvPr id="8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5" y="1527851"/>
            <a:ext cx="1104074" cy="521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536" y="1527851"/>
            <a:ext cx="1347787" cy="4989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321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lick.wav"/>
          </p:stSnd>
        </p:sndAc>
      </p:transition>
    </mc:Choice>
    <mc:Fallback xmlns="">
      <p:transition spd="slow">
        <p:random/>
        <p:sndAc>
          <p:stSnd>
            <p:snd r:embed="rId10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uadroTexto 8"/>
          <p:cNvSpPr txBox="1">
            <a:spLocks noChangeArrowheads="1"/>
          </p:cNvSpPr>
          <p:nvPr/>
        </p:nvSpPr>
        <p:spPr bwMode="auto">
          <a:xfrm>
            <a:off x="1239592" y="1765211"/>
            <a:ext cx="5998336" cy="118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defTabSz="342900">
              <a:lnSpc>
                <a:spcPct val="80000"/>
              </a:lnSpc>
            </a:pPr>
            <a:r>
              <a:rPr lang="es-ES" sz="4400" dirty="0" smtClean="0">
                <a:solidFill>
                  <a:prstClr val="white"/>
                </a:solidFill>
              </a:rPr>
              <a:t>MODALIDAD PROPIA INTERCULTURAL</a:t>
            </a:r>
            <a:endParaRPr lang="es-ES" sz="4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143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" r="1"/>
          <a:stretch/>
        </p:blipFill>
        <p:spPr>
          <a:xfrm>
            <a:off x="-66836" y="1120201"/>
            <a:ext cx="9210836" cy="617582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57934" y="1331520"/>
            <a:ext cx="6974970" cy="5262979"/>
          </a:xfrm>
          <a:prstGeom prst="rect">
            <a:avLst/>
          </a:prstGeom>
          <a:solidFill>
            <a:srgbClr val="D4E8FD">
              <a:alpha val="58000"/>
            </a:srgb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endParaRPr lang="es-CO" sz="2800" dirty="0">
              <a:solidFill>
                <a:prstClr val="black"/>
              </a:solidFill>
            </a:endParaRPr>
          </a:p>
          <a:p>
            <a:pPr algn="just"/>
            <a:r>
              <a:rPr lang="es-CO" sz="2800" dirty="0">
                <a:solidFill>
                  <a:prstClr val="black"/>
                </a:solidFill>
              </a:rPr>
              <a:t>G</a:t>
            </a:r>
            <a:r>
              <a:rPr lang="es-CO" sz="2800" dirty="0" smtClean="0">
                <a:solidFill>
                  <a:prstClr val="black"/>
                </a:solidFill>
              </a:rPr>
              <a:t>arantizar </a:t>
            </a:r>
            <a:r>
              <a:rPr lang="es-CO" sz="2800" dirty="0">
                <a:solidFill>
                  <a:prstClr val="black"/>
                </a:solidFill>
              </a:rPr>
              <a:t>el servicio de educación inicial, cuidado y nutrición a mujeres gestantes, madres en periodo de lactancia, niños y niñas en primera </a:t>
            </a:r>
            <a:r>
              <a:rPr lang="es-CO" sz="2800" dirty="0" smtClean="0">
                <a:solidFill>
                  <a:prstClr val="black"/>
                </a:solidFill>
              </a:rPr>
              <a:t>infancia en </a:t>
            </a:r>
            <a:r>
              <a:rPr lang="es-CO" sz="2800" dirty="0">
                <a:solidFill>
                  <a:prstClr val="black"/>
                </a:solidFill>
              </a:rPr>
              <a:t>el marco de la atención integral, diferencial con pertinencia y calidad, a través de las formas de operación de la modalidad propia que permitan promover la garantía de derechos, la participación y el desarrollo integral de la primera infancia respondiendo a las características propias de sus territorios. </a:t>
            </a:r>
            <a:endParaRPr lang="es-ES" sz="2800" dirty="0">
              <a:solidFill>
                <a:prstClr val="black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57934" y="460544"/>
            <a:ext cx="31568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s-CO" sz="2800" dirty="0">
                <a:solidFill>
                  <a:prstClr val="black"/>
                </a:solidFill>
              </a:rPr>
              <a:t>Objetivo General  </a:t>
            </a:r>
          </a:p>
        </p:txBody>
      </p:sp>
    </p:spTree>
    <p:extLst>
      <p:ext uri="{BB962C8B-B14F-4D97-AF65-F5344CB8AC3E}">
        <p14:creationId xmlns:p14="http://schemas.microsoft.com/office/powerpoint/2010/main" val="347771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lick.wav"/>
          </p:stSnd>
        </p:sndAc>
      </p:transition>
    </mc:Choice>
    <mc:Fallback xmlns="">
      <p:transition spd="slow">
        <p:random/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9" b="13060"/>
          <a:stretch/>
        </p:blipFill>
        <p:spPr>
          <a:xfrm>
            <a:off x="0" y="1076350"/>
            <a:ext cx="9144000" cy="5771463"/>
          </a:xfrm>
          <a:prstGeom prst="rect">
            <a:avLst/>
          </a:prstGeom>
        </p:spPr>
      </p:pic>
      <p:sp>
        <p:nvSpPr>
          <p:cNvPr id="16386" name="CuadroTexto 9"/>
          <p:cNvSpPr txBox="1">
            <a:spLocks noChangeArrowheads="1"/>
          </p:cNvSpPr>
          <p:nvPr/>
        </p:nvSpPr>
        <p:spPr bwMode="auto">
          <a:xfrm>
            <a:off x="398463" y="104775"/>
            <a:ext cx="71167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s-CO" sz="3200" b="1" dirty="0" smtClean="0">
                <a:solidFill>
                  <a:prstClr val="white"/>
                </a:solidFill>
              </a:rPr>
              <a:t>MODALIDAD PROPIA INTERCULTURAL</a:t>
            </a:r>
            <a:endParaRPr lang="es-ES" altLang="es-CO" sz="3200" dirty="0" smtClean="0">
              <a:solidFill>
                <a:prstClr val="white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267078" y="1076350"/>
            <a:ext cx="8328282" cy="5262979"/>
          </a:xfrm>
          <a:prstGeom prst="rect">
            <a:avLst/>
          </a:prstGeom>
          <a:solidFill>
            <a:srgbClr val="D4E8FD">
              <a:alpha val="58000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CO" sz="2800" dirty="0">
                <a:solidFill>
                  <a:prstClr val="black"/>
                </a:solidFill>
              </a:rPr>
              <a:t>La modalidad propia en territorios étnicos y rurales se estructura desde la Estrategia de Cero a Siempre como una apuesta de Educación Inicial en el marco de la atención integral con enfoque diferencial, que promueve la garantía del cuidado y nutrición a mujeres gestantes, madres en periodo de lactancia, niños y niñas en Primera Infancia y sus comunidades, con pertinencia y calidad, a través de formas de atención concertadas con las familias y las comunidades, que permitan promover la garantía de derechos, la participación y el desarrollo integral de la primera infancia respondiendo a las características propias de sus territorios. </a:t>
            </a:r>
          </a:p>
        </p:txBody>
      </p:sp>
    </p:spTree>
    <p:extLst>
      <p:ext uri="{BB962C8B-B14F-4D97-AF65-F5344CB8AC3E}">
        <p14:creationId xmlns:p14="http://schemas.microsoft.com/office/powerpoint/2010/main" val="17438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lick.wav"/>
          </p:stSnd>
        </p:sndAc>
      </p:transition>
    </mc:Choice>
    <mc:Fallback xmlns="">
      <p:transition spd="slow">
        <p:random/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1" y="1086537"/>
            <a:ext cx="9192079" cy="610422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57934" y="1086537"/>
            <a:ext cx="8886066" cy="5632311"/>
          </a:xfrm>
          <a:prstGeom prst="rect">
            <a:avLst/>
          </a:prstGeom>
          <a:solidFill>
            <a:srgbClr val="D4E8FD">
              <a:alpha val="58000"/>
            </a:srgb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s-CO" sz="2400" dirty="0" smtClean="0">
                <a:solidFill>
                  <a:prstClr val="black"/>
                </a:solidFill>
              </a:rPr>
              <a:t>1</a:t>
            </a:r>
            <a:r>
              <a:rPr lang="es-CO" sz="2400" dirty="0">
                <a:solidFill>
                  <a:prstClr val="black"/>
                </a:solidFill>
              </a:rPr>
              <a:t>. Potenciar el desarrollo integral de las niñas y los niños en territorios étnicos y rurales a través de interacciones significativas a partir de su identidad cultural y las características de sus entornos.   </a:t>
            </a:r>
          </a:p>
          <a:p>
            <a:pPr marL="342900" indent="-342900">
              <a:buFont typeface="Arial"/>
              <a:buChar char="•"/>
            </a:pPr>
            <a:r>
              <a:rPr lang="es-CO" sz="2400" dirty="0">
                <a:solidFill>
                  <a:prstClr val="black"/>
                </a:solidFill>
              </a:rPr>
              <a:t>2. Garantizar el desarrollo integral de la primera infancia a través de diversas formas de operación concertadas con las familias y las comunidades, que permitan a su vez fortalecer la identidad cultural de los grupos étnicos y de las identidades rurales.   </a:t>
            </a:r>
          </a:p>
          <a:p>
            <a:pPr marL="342900" indent="-342900">
              <a:buFont typeface="Arial"/>
              <a:buChar char="•"/>
            </a:pPr>
            <a:r>
              <a:rPr lang="es-CO" sz="2400" dirty="0">
                <a:solidFill>
                  <a:prstClr val="black"/>
                </a:solidFill>
              </a:rPr>
              <a:t>3. Fortalecer la participación de la comunidad en la garantía de los derechos de los niños y las niñas.  </a:t>
            </a:r>
          </a:p>
          <a:p>
            <a:pPr marL="342900" indent="-342900">
              <a:buFont typeface="Arial"/>
              <a:buChar char="•"/>
            </a:pPr>
            <a:r>
              <a:rPr lang="es-CO" sz="2400" dirty="0">
                <a:solidFill>
                  <a:prstClr val="black"/>
                </a:solidFill>
              </a:rPr>
              <a:t>4. Fortalecer los vínculos afectivos y las prácticas de cuidado y crianza de los niños y niñas y sus familias a partir de su identidad cultural y las características de la comunidad.   </a:t>
            </a:r>
          </a:p>
          <a:p>
            <a:pPr marL="342900" indent="-342900">
              <a:buFont typeface="Arial"/>
              <a:buChar char="•"/>
            </a:pPr>
            <a:r>
              <a:rPr lang="es-CO" sz="2400" dirty="0">
                <a:solidFill>
                  <a:prstClr val="black"/>
                </a:solidFill>
              </a:rPr>
              <a:t>5. Fortalecer a las familias y las comunidades en el cuidado y protección de los niños y niñas  como el escenario fundamental de desarrollo de la primera infancia. </a:t>
            </a:r>
            <a:endParaRPr lang="es-ES" sz="2400" dirty="0">
              <a:solidFill>
                <a:prstClr val="black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47125" y="391406"/>
            <a:ext cx="33151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800" dirty="0">
                <a:solidFill>
                  <a:prstClr val="black"/>
                </a:solidFill>
              </a:rPr>
              <a:t>Objetivos Específicos </a:t>
            </a:r>
          </a:p>
        </p:txBody>
      </p:sp>
    </p:spTree>
    <p:extLst>
      <p:ext uri="{BB962C8B-B14F-4D97-AF65-F5344CB8AC3E}">
        <p14:creationId xmlns:p14="http://schemas.microsoft.com/office/powerpoint/2010/main" val="95458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lick.wav"/>
          </p:stSnd>
        </p:sndAc>
      </p:transition>
    </mc:Choice>
    <mc:Fallback xmlns="">
      <p:transition spd="slow">
        <p:random/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3" b="5407"/>
          <a:stretch/>
        </p:blipFill>
        <p:spPr>
          <a:xfrm>
            <a:off x="0" y="1054232"/>
            <a:ext cx="9120692" cy="580376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0" y="570286"/>
            <a:ext cx="88605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 smtClean="0">
                <a:solidFill>
                  <a:srgbClr val="FFFFFF"/>
                </a:solidFill>
              </a:rPr>
              <a:t>DONDE SE DESARROLLA ?</a:t>
            </a:r>
          </a:p>
          <a:p>
            <a:endParaRPr lang="es-ES" sz="2400" b="1" dirty="0" smtClean="0">
              <a:solidFill>
                <a:srgbClr val="FFFFFF"/>
              </a:solidFill>
            </a:endParaRPr>
          </a:p>
          <a:p>
            <a:r>
              <a:rPr lang="es-ES" sz="2400" b="1" dirty="0" smtClean="0">
                <a:solidFill>
                  <a:srgbClr val="FFFFFF"/>
                </a:solidFill>
              </a:rPr>
              <a:t>La </a:t>
            </a:r>
            <a:r>
              <a:rPr lang="es-ES" sz="2400" b="1" dirty="0">
                <a:solidFill>
                  <a:srgbClr val="FFFFFF"/>
                </a:solidFill>
              </a:rPr>
              <a:t>modalidad se implementa a través de las Unidades Comunitarias de Atención - UCA:</a:t>
            </a:r>
          </a:p>
          <a:p>
            <a:r>
              <a:rPr lang="es-ES" sz="2400" dirty="0">
                <a:solidFill>
                  <a:srgbClr val="FFFFFF"/>
                </a:solidFill>
              </a:rPr>
              <a:t>Espacios concertados con la comunidad para la atención de los niños y las niñas, mujeres gestantes y madres en periodo de lactancia, con pertinacia, oportunidad y calidad de acuerdo a su identidad cultural y a las características de sus territorios</a:t>
            </a:r>
            <a:r>
              <a:rPr lang="es-ES" dirty="0">
                <a:solidFill>
                  <a:srgbClr val="FFFFFF"/>
                </a:solidFill>
              </a:rPr>
              <a:t>.</a:t>
            </a: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01168" y="3956116"/>
            <a:ext cx="80832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 smtClean="0">
                <a:solidFill>
                  <a:prstClr val="white"/>
                </a:solidFill>
              </a:rPr>
              <a:t>DESCRIPCION OPERATIVA</a:t>
            </a:r>
          </a:p>
          <a:p>
            <a:r>
              <a:rPr lang="es-ES" sz="2400" b="1" dirty="0" smtClean="0">
                <a:solidFill>
                  <a:prstClr val="white"/>
                </a:solidFill>
              </a:rPr>
              <a:t>La </a:t>
            </a:r>
            <a:r>
              <a:rPr lang="es-ES" sz="2400" b="1" dirty="0">
                <a:solidFill>
                  <a:prstClr val="white"/>
                </a:solidFill>
              </a:rPr>
              <a:t>modalidad se articula a través de las siguientes estrategias:</a:t>
            </a:r>
          </a:p>
          <a:p>
            <a:pPr marL="457200" indent="-457200">
              <a:buFontTx/>
              <a:buAutoNum type="arabicPeriod"/>
            </a:pPr>
            <a:r>
              <a:rPr lang="es-ES" sz="2400" dirty="0">
                <a:solidFill>
                  <a:prstClr val="white"/>
                </a:solidFill>
              </a:rPr>
              <a:t>Encuentros con el Entorno y las </a:t>
            </a:r>
            <a:r>
              <a:rPr lang="es-ES" sz="2400" dirty="0" err="1">
                <a:solidFill>
                  <a:prstClr val="white"/>
                </a:solidFill>
              </a:rPr>
              <a:t>Prácticas</a:t>
            </a:r>
            <a:r>
              <a:rPr lang="es-ES" sz="2400" dirty="0">
                <a:solidFill>
                  <a:prstClr val="white"/>
                </a:solidFill>
              </a:rPr>
              <a:t> Tradicionales</a:t>
            </a:r>
          </a:p>
          <a:p>
            <a:pPr marL="457200" indent="-457200">
              <a:buFontTx/>
              <a:buAutoNum type="arabicPeriod"/>
            </a:pPr>
            <a:r>
              <a:rPr lang="es-ES" sz="2400" dirty="0">
                <a:solidFill>
                  <a:prstClr val="white"/>
                </a:solidFill>
              </a:rPr>
              <a:t>Encuentros en el Hogar</a:t>
            </a:r>
          </a:p>
          <a:p>
            <a:pPr marL="457200" indent="-457200">
              <a:buFontTx/>
              <a:buAutoNum type="arabicPeriod"/>
            </a:pPr>
            <a:r>
              <a:rPr lang="es-ES" sz="2400" dirty="0">
                <a:solidFill>
                  <a:prstClr val="white"/>
                </a:solidFill>
              </a:rPr>
              <a:t>Encuentros Comunitarios</a:t>
            </a:r>
          </a:p>
          <a:p>
            <a:pPr marL="457200" indent="-457200">
              <a:buFontTx/>
              <a:buAutoNum type="arabicPeriod"/>
            </a:pPr>
            <a:r>
              <a:rPr lang="es-ES" sz="2400" dirty="0">
                <a:solidFill>
                  <a:prstClr val="white"/>
                </a:solidFill>
              </a:rPr>
              <a:t>Encuentros grupales para mujeres gestantes y madres en periodo </a:t>
            </a:r>
            <a:r>
              <a:rPr lang="es-ES" dirty="0">
                <a:solidFill>
                  <a:prstClr val="white"/>
                </a:solidFill>
              </a:rPr>
              <a:t>de lactancia </a:t>
            </a:r>
          </a:p>
        </p:txBody>
      </p:sp>
    </p:spTree>
    <p:extLst>
      <p:ext uri="{BB962C8B-B14F-4D97-AF65-F5344CB8AC3E}">
        <p14:creationId xmlns:p14="http://schemas.microsoft.com/office/powerpoint/2010/main" val="32472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lick.wav"/>
          </p:stSnd>
        </p:sndAc>
      </p:transition>
    </mc:Choice>
    <mc:Fallback xmlns="">
      <p:transition spd="slow">
        <p:random/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5700"/>
            <a:ext cx="9299891" cy="617582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84198" y="1202874"/>
            <a:ext cx="6773801" cy="4893647"/>
          </a:xfrm>
          <a:prstGeom prst="rect">
            <a:avLst/>
          </a:prstGeom>
          <a:solidFill>
            <a:srgbClr val="D4E8FD">
              <a:alpha val="58000"/>
            </a:srgbClr>
          </a:solidFill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prstClr val="black"/>
                </a:solidFill>
              </a:rPr>
              <a:t>La modalidad propia e intercultural opera bajo unas formas de operación. Éstas </a:t>
            </a:r>
            <a:r>
              <a:rPr lang="es-ES" sz="2400" b="1" dirty="0">
                <a:solidFill>
                  <a:prstClr val="black"/>
                </a:solidFill>
              </a:rPr>
              <a:t>son Entendidas como los esquemas de </a:t>
            </a:r>
            <a:r>
              <a:rPr lang="es-ES" sz="2400" b="1" dirty="0" smtClean="0">
                <a:solidFill>
                  <a:prstClr val="black"/>
                </a:solidFill>
              </a:rPr>
              <a:t>implementación </a:t>
            </a:r>
            <a:r>
              <a:rPr lang="es-ES" sz="2400" b="1" dirty="0">
                <a:solidFill>
                  <a:prstClr val="black"/>
                </a:solidFill>
              </a:rPr>
              <a:t>de la modalidad </a:t>
            </a:r>
            <a:r>
              <a:rPr lang="es-ES" sz="2400" b="1" dirty="0" smtClean="0">
                <a:solidFill>
                  <a:prstClr val="black"/>
                </a:solidFill>
              </a:rPr>
              <a:t>que, </a:t>
            </a:r>
            <a:r>
              <a:rPr lang="es-ES" sz="2400" b="1" dirty="0">
                <a:solidFill>
                  <a:prstClr val="black"/>
                </a:solidFill>
              </a:rPr>
              <a:t>si bien comparten </a:t>
            </a:r>
            <a:r>
              <a:rPr lang="es-ES" sz="2400" b="1" dirty="0" smtClean="0">
                <a:solidFill>
                  <a:prstClr val="black"/>
                </a:solidFill>
              </a:rPr>
              <a:t>estrategias, </a:t>
            </a:r>
            <a:r>
              <a:rPr lang="es-ES" sz="2400" b="1" dirty="0">
                <a:solidFill>
                  <a:prstClr val="black"/>
                </a:solidFill>
              </a:rPr>
              <a:t>se diferencian entre sí de acuerdo a: </a:t>
            </a:r>
            <a:r>
              <a:rPr lang="es-ES" sz="2400" b="1" dirty="0" smtClean="0">
                <a:solidFill>
                  <a:prstClr val="black"/>
                </a:solidFill>
              </a:rPr>
              <a:t> </a:t>
            </a:r>
          </a:p>
          <a:p>
            <a:pPr marL="342900" indent="-342900">
              <a:buFont typeface="Arial"/>
              <a:buChar char="•"/>
            </a:pPr>
            <a:r>
              <a:rPr lang="es-ES" sz="2400" dirty="0" smtClean="0">
                <a:solidFill>
                  <a:prstClr val="black"/>
                </a:solidFill>
              </a:rPr>
              <a:t>El número de usuarios </a:t>
            </a:r>
          </a:p>
          <a:p>
            <a:pPr marL="342900" indent="-342900">
              <a:buFont typeface="Arial"/>
              <a:buChar char="•"/>
            </a:pPr>
            <a:r>
              <a:rPr lang="es-ES" sz="2400" dirty="0" smtClean="0">
                <a:solidFill>
                  <a:prstClr val="black"/>
                </a:solidFill>
              </a:rPr>
              <a:t>Las </a:t>
            </a:r>
            <a:r>
              <a:rPr lang="es-ES" sz="2400" dirty="0">
                <a:solidFill>
                  <a:prstClr val="black"/>
                </a:solidFill>
              </a:rPr>
              <a:t>posibilidades de </a:t>
            </a:r>
            <a:r>
              <a:rPr lang="es-ES" sz="2400" dirty="0" smtClean="0">
                <a:solidFill>
                  <a:prstClr val="black"/>
                </a:solidFill>
              </a:rPr>
              <a:t>concentración </a:t>
            </a:r>
            <a:r>
              <a:rPr lang="es-ES" sz="2400" dirty="0">
                <a:solidFill>
                  <a:prstClr val="black"/>
                </a:solidFill>
              </a:rPr>
              <a:t>de los usuarios </a:t>
            </a:r>
          </a:p>
          <a:p>
            <a:pPr marL="342900" indent="-342900">
              <a:buFont typeface="Arial"/>
              <a:buChar char="•"/>
            </a:pPr>
            <a:r>
              <a:rPr lang="es-ES" sz="2400" dirty="0" smtClean="0">
                <a:solidFill>
                  <a:prstClr val="black"/>
                </a:solidFill>
              </a:rPr>
              <a:t>La </a:t>
            </a:r>
            <a:r>
              <a:rPr lang="es-ES" sz="2400" dirty="0">
                <a:solidFill>
                  <a:prstClr val="black"/>
                </a:solidFill>
              </a:rPr>
              <a:t>frecuencia de la atención </a:t>
            </a:r>
          </a:p>
          <a:p>
            <a:pPr marL="342900" indent="-342900">
              <a:buFont typeface="Arial"/>
              <a:buChar char="•"/>
            </a:pPr>
            <a:r>
              <a:rPr lang="es-ES" sz="2400" dirty="0" smtClean="0">
                <a:solidFill>
                  <a:prstClr val="black"/>
                </a:solidFill>
              </a:rPr>
              <a:t>El </a:t>
            </a:r>
            <a:r>
              <a:rPr lang="es-ES" sz="2400" dirty="0">
                <a:solidFill>
                  <a:prstClr val="black"/>
                </a:solidFill>
              </a:rPr>
              <a:t>talento humano intercultural a cargo </a:t>
            </a:r>
            <a:endParaRPr lang="es-ES" sz="2400" dirty="0" smtClean="0">
              <a:solidFill>
                <a:prstClr val="black"/>
              </a:solidFill>
            </a:endParaRPr>
          </a:p>
          <a:p>
            <a:pPr marL="342900" indent="-342900">
              <a:buFont typeface="Arial"/>
              <a:buChar char="•"/>
            </a:pPr>
            <a:endParaRPr lang="es-ES" sz="2400" dirty="0">
              <a:solidFill>
                <a:prstClr val="black"/>
              </a:solidFill>
            </a:endParaRPr>
          </a:p>
          <a:p>
            <a:r>
              <a:rPr lang="es-ES" sz="2400" dirty="0">
                <a:solidFill>
                  <a:prstClr val="black"/>
                </a:solidFill>
              </a:rPr>
              <a:t>Existen 3 formas de operación de acuerdo a lo anterior mencionado.</a:t>
            </a:r>
          </a:p>
          <a:p>
            <a:pPr marL="342900" indent="-342900">
              <a:buFont typeface="Arial"/>
              <a:buChar char="•"/>
            </a:pPr>
            <a:endParaRPr lang="es-E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70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lick.wav"/>
          </p:stSnd>
        </p:sndAc>
      </p:transition>
    </mc:Choice>
    <mc:Fallback xmlns="">
      <p:transition spd="slow">
        <p:random/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7" r="9451"/>
          <a:stretch/>
        </p:blipFill>
        <p:spPr>
          <a:xfrm>
            <a:off x="-1" y="1102962"/>
            <a:ext cx="9144001" cy="6037666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667512" y="1859340"/>
            <a:ext cx="78546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s-CO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Ocurre en espacios y tiempos concertados con las comunidades</a:t>
            </a:r>
          </a:p>
          <a:p>
            <a:pPr marL="342900" indent="-342900">
              <a:buFont typeface="Arial"/>
              <a:buChar char="•"/>
            </a:pPr>
            <a:r>
              <a:rPr lang="es-CO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lidera un equipo intercultural </a:t>
            </a:r>
          </a:p>
          <a:p>
            <a:pPr marL="342900" indent="-342900">
              <a:buFont typeface="Arial"/>
              <a:buChar char="•"/>
            </a:pPr>
            <a:r>
              <a:rPr lang="es-CO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Independientemente de su forma de atención se garantiza a los usuarios el 70% del componente nutricional diario (principalmente bajo ración servida para niños y niñas y en paquete alimentario para mujeres gestantes y madres en periodo de lactancia) bajo minutas concertadas. </a:t>
            </a:r>
          </a:p>
        </p:txBody>
      </p:sp>
    </p:spTree>
    <p:extLst>
      <p:ext uri="{BB962C8B-B14F-4D97-AF65-F5344CB8AC3E}">
        <p14:creationId xmlns:p14="http://schemas.microsoft.com/office/powerpoint/2010/main" val="170211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lick.wav"/>
          </p:stSnd>
        </p:sndAc>
      </p:transition>
    </mc:Choice>
    <mc:Fallback xmlns="">
      <p:transition spd="slow">
        <p:random/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053"/>
            <a:ext cx="9144000" cy="6873053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101133" y="0"/>
            <a:ext cx="5496381" cy="548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2800" b="1" dirty="0" smtClean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Forma de </a:t>
            </a:r>
            <a:r>
              <a:rPr lang="es-CO" sz="2800" b="1" dirty="0" err="1" smtClean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operaci</a:t>
            </a:r>
            <a:r>
              <a:rPr lang="es-ES" sz="2800" b="1" dirty="0" smtClean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ón 1</a:t>
            </a:r>
            <a:endParaRPr lang="es-CO" sz="28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" r="1"/>
          <a:stretch/>
        </p:blipFill>
        <p:spPr>
          <a:xfrm>
            <a:off x="0" y="1086537"/>
            <a:ext cx="9210836" cy="6175822"/>
          </a:xfrm>
          <a:prstGeom prst="rect">
            <a:avLst/>
          </a:prstGeom>
        </p:spPr>
      </p:pic>
      <p:sp>
        <p:nvSpPr>
          <p:cNvPr id="12" name="CuadroTexto 9"/>
          <p:cNvSpPr txBox="1"/>
          <p:nvPr/>
        </p:nvSpPr>
        <p:spPr>
          <a:xfrm>
            <a:off x="152398" y="1222156"/>
            <a:ext cx="8602135" cy="1785104"/>
          </a:xfrm>
          <a:prstGeom prst="rect">
            <a:avLst/>
          </a:prstGeom>
          <a:solidFill>
            <a:srgbClr val="D1B6A3">
              <a:alpha val="58000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2200" dirty="0">
                <a:solidFill>
                  <a:prstClr val="black"/>
                </a:solidFill>
              </a:rPr>
              <a:t>Está </a:t>
            </a:r>
            <a:r>
              <a:rPr lang="es-ES" sz="2200" dirty="0" smtClean="0">
                <a:solidFill>
                  <a:prstClr val="black"/>
                </a:solidFill>
              </a:rPr>
              <a:t>diseñada </a:t>
            </a:r>
            <a:r>
              <a:rPr lang="es-ES" sz="2200" dirty="0">
                <a:solidFill>
                  <a:prstClr val="black"/>
                </a:solidFill>
              </a:rPr>
              <a:t>para mujeres gestantes, madres en periodo de lactancia, </a:t>
            </a:r>
            <a:r>
              <a:rPr lang="es-ES" sz="2200" dirty="0" smtClean="0">
                <a:solidFill>
                  <a:prstClr val="black"/>
                </a:solidFill>
              </a:rPr>
              <a:t>niñas </a:t>
            </a:r>
            <a:r>
              <a:rPr lang="es-ES" sz="2200" dirty="0">
                <a:solidFill>
                  <a:prstClr val="black"/>
                </a:solidFill>
              </a:rPr>
              <a:t>y </a:t>
            </a:r>
            <a:r>
              <a:rPr lang="es-ES" sz="2200" dirty="0" smtClean="0">
                <a:solidFill>
                  <a:prstClr val="black"/>
                </a:solidFill>
              </a:rPr>
              <a:t>niños </a:t>
            </a:r>
            <a:r>
              <a:rPr lang="es-ES" sz="2200" dirty="0">
                <a:solidFill>
                  <a:prstClr val="black"/>
                </a:solidFill>
              </a:rPr>
              <a:t>en primera infancia, sus familias y comunidades, </a:t>
            </a:r>
            <a:r>
              <a:rPr lang="es-ES" sz="2200" b="1" u="sng" dirty="0">
                <a:solidFill>
                  <a:prstClr val="black"/>
                </a:solidFill>
              </a:rPr>
              <a:t>en territorios cuyo contexto </a:t>
            </a:r>
            <a:r>
              <a:rPr lang="es-ES" sz="2200" b="1" u="sng" dirty="0" err="1">
                <a:solidFill>
                  <a:prstClr val="black"/>
                </a:solidFill>
              </a:rPr>
              <a:t>geográfico</a:t>
            </a:r>
            <a:r>
              <a:rPr lang="es-ES" sz="2200" b="1" u="sng" dirty="0">
                <a:solidFill>
                  <a:prstClr val="black"/>
                </a:solidFill>
              </a:rPr>
              <a:t> les permite reunirse de manera </a:t>
            </a:r>
            <a:r>
              <a:rPr lang="es-ES" sz="2200" b="1" u="sng" dirty="0" err="1">
                <a:solidFill>
                  <a:prstClr val="black"/>
                </a:solidFill>
              </a:rPr>
              <a:t>periódica</a:t>
            </a:r>
            <a:r>
              <a:rPr lang="es-ES" sz="2200" b="1" u="sng" dirty="0">
                <a:solidFill>
                  <a:prstClr val="black"/>
                </a:solidFill>
              </a:rPr>
              <a:t> y concertada</a:t>
            </a:r>
            <a:r>
              <a:rPr lang="es-ES" sz="2200" dirty="0">
                <a:solidFill>
                  <a:prstClr val="black"/>
                </a:solidFill>
              </a:rPr>
              <a:t> para realizar los diferentes procesos de esta modalidad de </a:t>
            </a:r>
            <a:r>
              <a:rPr lang="es-ES" sz="2200" dirty="0" smtClean="0">
                <a:solidFill>
                  <a:prstClr val="black"/>
                </a:solidFill>
              </a:rPr>
              <a:t>educación </a:t>
            </a:r>
            <a:r>
              <a:rPr lang="es-ES" sz="2200" dirty="0">
                <a:solidFill>
                  <a:prstClr val="black"/>
                </a:solidFill>
              </a:rPr>
              <a:t>inicial, cuidado y </a:t>
            </a:r>
            <a:r>
              <a:rPr lang="es-ES" sz="2200" dirty="0" err="1">
                <a:solidFill>
                  <a:prstClr val="black"/>
                </a:solidFill>
              </a:rPr>
              <a:t>nutrición</a:t>
            </a:r>
            <a:r>
              <a:rPr lang="es-ES" sz="2200" dirty="0">
                <a:solidFill>
                  <a:prstClr val="black"/>
                </a:solidFill>
              </a:rPr>
              <a:t>. </a:t>
            </a:r>
          </a:p>
        </p:txBody>
      </p:sp>
      <p:sp>
        <p:nvSpPr>
          <p:cNvPr id="13" name="CuadroTexto 9"/>
          <p:cNvSpPr txBox="1"/>
          <p:nvPr/>
        </p:nvSpPr>
        <p:spPr>
          <a:xfrm>
            <a:off x="152398" y="3310662"/>
            <a:ext cx="8602135" cy="3816429"/>
          </a:xfrm>
          <a:prstGeom prst="rect">
            <a:avLst/>
          </a:prstGeom>
          <a:solidFill>
            <a:srgbClr val="2A3449">
              <a:alpha val="41961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2200" b="1" u="sng" dirty="0" smtClean="0">
                <a:solidFill>
                  <a:prstClr val="white"/>
                </a:solidFill>
              </a:rPr>
              <a:t>La Unidad Comunitaria de Atención 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es-ES" sz="2200" dirty="0" smtClean="0">
                <a:solidFill>
                  <a:prstClr val="white"/>
                </a:solidFill>
              </a:rPr>
              <a:t>Atenderá́ niños </a:t>
            </a:r>
            <a:r>
              <a:rPr lang="es-ES" sz="2200" dirty="0">
                <a:solidFill>
                  <a:prstClr val="white"/>
                </a:solidFill>
              </a:rPr>
              <a:t>y </a:t>
            </a:r>
            <a:r>
              <a:rPr lang="es-ES" sz="2200" dirty="0" smtClean="0">
                <a:solidFill>
                  <a:prstClr val="white"/>
                </a:solidFill>
              </a:rPr>
              <a:t>niñas </a:t>
            </a:r>
            <a:r>
              <a:rPr lang="es-ES" sz="2200" dirty="0">
                <a:solidFill>
                  <a:prstClr val="white"/>
                </a:solidFill>
              </a:rPr>
              <a:t>en primera infancia con disponibilidad </a:t>
            </a:r>
            <a:r>
              <a:rPr lang="es-ES" sz="2200" dirty="0" err="1">
                <a:solidFill>
                  <a:prstClr val="white"/>
                </a:solidFill>
              </a:rPr>
              <a:t>mínima</a:t>
            </a:r>
            <a:r>
              <a:rPr lang="es-ES" sz="2200" dirty="0">
                <a:solidFill>
                  <a:prstClr val="white"/>
                </a:solidFill>
              </a:rPr>
              <a:t> de medio tiempo (5 horas diarias) durante </a:t>
            </a:r>
            <a:r>
              <a:rPr lang="es-ES" sz="2200" b="1" dirty="0">
                <a:solidFill>
                  <a:prstClr val="white"/>
                </a:solidFill>
              </a:rPr>
              <a:t>5 </a:t>
            </a:r>
            <a:r>
              <a:rPr lang="es-ES" sz="2200" b="1" dirty="0" err="1">
                <a:solidFill>
                  <a:prstClr val="white"/>
                </a:solidFill>
              </a:rPr>
              <a:t>días</a:t>
            </a:r>
            <a:r>
              <a:rPr lang="es-ES" sz="2200" b="1" dirty="0">
                <a:solidFill>
                  <a:prstClr val="white"/>
                </a:solidFill>
              </a:rPr>
              <a:t> a la semana</a:t>
            </a:r>
            <a:r>
              <a:rPr lang="es-ES" sz="2200" dirty="0">
                <a:solidFill>
                  <a:prstClr val="white"/>
                </a:solidFill>
              </a:rPr>
              <a:t>, en espacios concertados con las comunidades, </a:t>
            </a:r>
            <a:endParaRPr lang="es-ES" sz="2200" dirty="0" smtClean="0">
              <a:solidFill>
                <a:prstClr val="white"/>
              </a:solidFill>
            </a:endParaRPr>
          </a:p>
          <a:p>
            <a:pPr marL="342900" indent="-342900" algn="just">
              <a:buFont typeface="Arial" charset="0"/>
              <a:buChar char="•"/>
            </a:pPr>
            <a:r>
              <a:rPr lang="es-ES" sz="2200" dirty="0" smtClean="0">
                <a:solidFill>
                  <a:prstClr val="white"/>
                </a:solidFill>
              </a:rPr>
              <a:t>Garantizará a </a:t>
            </a:r>
            <a:r>
              <a:rPr lang="es-ES" sz="2200" dirty="0">
                <a:solidFill>
                  <a:prstClr val="white"/>
                </a:solidFill>
              </a:rPr>
              <a:t>cada usuario el 70% del </a:t>
            </a:r>
            <a:r>
              <a:rPr lang="es-ES" sz="2200" dirty="0" smtClean="0">
                <a:solidFill>
                  <a:prstClr val="white"/>
                </a:solidFill>
              </a:rPr>
              <a:t>requerimiento nutricional diario mediante </a:t>
            </a:r>
            <a:r>
              <a:rPr lang="es-ES" sz="2200" b="1" u="sng" dirty="0" smtClean="0">
                <a:solidFill>
                  <a:prstClr val="white"/>
                </a:solidFill>
              </a:rPr>
              <a:t>ración servida</a:t>
            </a:r>
            <a:r>
              <a:rPr lang="es-ES" sz="2200" dirty="0" smtClean="0">
                <a:solidFill>
                  <a:prstClr val="white"/>
                </a:solidFill>
              </a:rPr>
              <a:t>. 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es-ES" sz="2200" dirty="0" err="1" smtClean="0">
                <a:solidFill>
                  <a:prstClr val="white"/>
                </a:solidFill>
              </a:rPr>
              <a:t>Atendera</a:t>
            </a:r>
            <a:r>
              <a:rPr lang="es-ES" sz="2200" dirty="0" smtClean="0">
                <a:solidFill>
                  <a:prstClr val="white"/>
                </a:solidFill>
              </a:rPr>
              <a:t>́ </a:t>
            </a:r>
            <a:r>
              <a:rPr lang="es-ES" sz="2200" dirty="0">
                <a:solidFill>
                  <a:prstClr val="white"/>
                </a:solidFill>
              </a:rPr>
              <a:t>mujeres gestantes y madres en periodo de lactancia a </a:t>
            </a:r>
            <a:r>
              <a:rPr lang="es-ES" sz="2200" dirty="0" err="1">
                <a:solidFill>
                  <a:prstClr val="white"/>
                </a:solidFill>
              </a:rPr>
              <a:t>través</a:t>
            </a:r>
            <a:r>
              <a:rPr lang="es-ES" sz="2200" dirty="0">
                <a:solidFill>
                  <a:prstClr val="white"/>
                </a:solidFill>
              </a:rPr>
              <a:t> de las estrategias </a:t>
            </a:r>
            <a:r>
              <a:rPr lang="es-ES" sz="2200" dirty="0" err="1">
                <a:solidFill>
                  <a:prstClr val="white"/>
                </a:solidFill>
              </a:rPr>
              <a:t>diseñadas</a:t>
            </a:r>
            <a:r>
              <a:rPr lang="es-ES" sz="2200" dirty="0">
                <a:solidFill>
                  <a:prstClr val="white"/>
                </a:solidFill>
              </a:rPr>
              <a:t> para estas usuarias.  </a:t>
            </a:r>
            <a:endParaRPr lang="es-ES" sz="2200" dirty="0" smtClean="0">
              <a:solidFill>
                <a:prstClr val="white"/>
              </a:solidFill>
            </a:endParaRPr>
          </a:p>
          <a:p>
            <a:pPr marL="342900" indent="-342900" algn="just">
              <a:buFont typeface="Arial" charset="0"/>
              <a:buChar char="•"/>
            </a:pPr>
            <a:r>
              <a:rPr lang="es-ES" sz="2200" dirty="0" smtClean="0">
                <a:solidFill>
                  <a:prstClr val="white"/>
                </a:solidFill>
              </a:rPr>
              <a:t>Atenderá </a:t>
            </a:r>
            <a:r>
              <a:rPr lang="es-ES" sz="2200" dirty="0">
                <a:solidFill>
                  <a:prstClr val="white"/>
                </a:solidFill>
              </a:rPr>
              <a:t>un</a:t>
            </a:r>
            <a:r>
              <a:rPr lang="es-ES" sz="2200" b="1" dirty="0">
                <a:solidFill>
                  <a:prstClr val="white"/>
                </a:solidFill>
              </a:rPr>
              <a:t> </a:t>
            </a:r>
            <a:r>
              <a:rPr lang="es-ES" sz="2200" b="1" u="sng" dirty="0" err="1">
                <a:solidFill>
                  <a:prstClr val="white"/>
                </a:solidFill>
              </a:rPr>
              <a:t>máximo</a:t>
            </a:r>
            <a:r>
              <a:rPr lang="es-ES" sz="2200" b="1" u="sng" dirty="0">
                <a:solidFill>
                  <a:prstClr val="white"/>
                </a:solidFill>
              </a:rPr>
              <a:t> de 40</a:t>
            </a:r>
            <a:r>
              <a:rPr lang="es-ES" sz="2200" b="1" dirty="0">
                <a:solidFill>
                  <a:prstClr val="white"/>
                </a:solidFill>
              </a:rPr>
              <a:t> </a:t>
            </a:r>
            <a:r>
              <a:rPr lang="es-ES" sz="2200" b="1" dirty="0" smtClean="0">
                <a:solidFill>
                  <a:prstClr val="white"/>
                </a:solidFill>
              </a:rPr>
              <a:t>usuarios </a:t>
            </a:r>
            <a:r>
              <a:rPr lang="es-ES" sz="2200" dirty="0" smtClean="0">
                <a:solidFill>
                  <a:prstClr val="white"/>
                </a:solidFill>
              </a:rPr>
              <a:t>(mínimo 32)</a:t>
            </a:r>
            <a:r>
              <a:rPr lang="es-ES" sz="2200" b="1" dirty="0" smtClean="0">
                <a:solidFill>
                  <a:prstClr val="white"/>
                </a:solidFill>
              </a:rPr>
              <a:t>. 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es-ES" sz="2200" dirty="0" smtClean="0">
                <a:solidFill>
                  <a:prstClr val="white"/>
                </a:solidFill>
              </a:rPr>
              <a:t>Se propone, de acuerdo al talento humano a continuación, 3 UCA por cada 120 usuarios (40 usuarios por UCA).</a:t>
            </a:r>
            <a:endParaRPr lang="es-ES" sz="2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93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053"/>
            <a:ext cx="9144000" cy="687305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9" b="13060"/>
          <a:stretch/>
        </p:blipFill>
        <p:spPr>
          <a:xfrm>
            <a:off x="0" y="1086537"/>
            <a:ext cx="9144000" cy="5771463"/>
          </a:xfrm>
          <a:prstGeom prst="rect">
            <a:avLst/>
          </a:prstGeom>
        </p:spPr>
      </p:pic>
      <p:sp>
        <p:nvSpPr>
          <p:cNvPr id="12" name="Rectángulo 10"/>
          <p:cNvSpPr/>
          <p:nvPr/>
        </p:nvSpPr>
        <p:spPr>
          <a:xfrm>
            <a:off x="101133" y="0"/>
            <a:ext cx="5496381" cy="548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2800" b="1" dirty="0" smtClean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Forma de operaci</a:t>
            </a:r>
            <a:r>
              <a:rPr lang="es-ES" sz="2800" b="1" dirty="0" err="1" smtClean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ón</a:t>
            </a:r>
            <a:r>
              <a:rPr lang="es-ES" sz="2800" b="1" dirty="0" smtClean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lang="es-CO" sz="28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CuadroTexto 9"/>
          <p:cNvSpPr txBox="1"/>
          <p:nvPr/>
        </p:nvSpPr>
        <p:spPr>
          <a:xfrm>
            <a:off x="152398" y="1086692"/>
            <a:ext cx="8602135" cy="1785104"/>
          </a:xfrm>
          <a:prstGeom prst="rect">
            <a:avLst/>
          </a:prstGeom>
          <a:solidFill>
            <a:srgbClr val="7792A7">
              <a:alpha val="41961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2200" dirty="0" smtClean="0">
                <a:solidFill>
                  <a:prstClr val="black"/>
                </a:solidFill>
              </a:rPr>
              <a:t>Está </a:t>
            </a:r>
            <a:r>
              <a:rPr lang="es-ES" sz="2200" dirty="0">
                <a:solidFill>
                  <a:prstClr val="black"/>
                </a:solidFill>
              </a:rPr>
              <a:t>dirigida a mujeres gestantes, madres en periodo de lactancia, </a:t>
            </a:r>
            <a:r>
              <a:rPr lang="es-ES" sz="2200" dirty="0" err="1">
                <a:solidFill>
                  <a:prstClr val="black"/>
                </a:solidFill>
              </a:rPr>
              <a:t>niñas</a:t>
            </a:r>
            <a:r>
              <a:rPr lang="es-ES" sz="2200" dirty="0">
                <a:solidFill>
                  <a:prstClr val="black"/>
                </a:solidFill>
              </a:rPr>
              <a:t> y </a:t>
            </a:r>
            <a:r>
              <a:rPr lang="es-ES" sz="2200" dirty="0" smtClean="0">
                <a:solidFill>
                  <a:prstClr val="black"/>
                </a:solidFill>
              </a:rPr>
              <a:t>niños </a:t>
            </a:r>
            <a:r>
              <a:rPr lang="es-ES" sz="2200" dirty="0">
                <a:solidFill>
                  <a:prstClr val="black"/>
                </a:solidFill>
              </a:rPr>
              <a:t>en primera infancia, sus familias y comunidades, en territorios cuyo contexto </a:t>
            </a:r>
            <a:r>
              <a:rPr lang="es-ES" sz="2200" dirty="0" smtClean="0">
                <a:solidFill>
                  <a:prstClr val="black"/>
                </a:solidFill>
              </a:rPr>
              <a:t>geográfico </a:t>
            </a:r>
            <a:r>
              <a:rPr lang="es-ES" sz="2200" dirty="0">
                <a:solidFill>
                  <a:prstClr val="black"/>
                </a:solidFill>
              </a:rPr>
              <a:t>y territorial les permite </a:t>
            </a:r>
            <a:r>
              <a:rPr lang="es-ES" sz="2200" b="1" dirty="0">
                <a:solidFill>
                  <a:prstClr val="black"/>
                </a:solidFill>
              </a:rPr>
              <a:t>reunirse de manera </a:t>
            </a:r>
            <a:r>
              <a:rPr lang="es-ES" sz="2200" b="1" dirty="0" err="1">
                <a:solidFill>
                  <a:prstClr val="black"/>
                </a:solidFill>
              </a:rPr>
              <a:t>periódica</a:t>
            </a:r>
            <a:r>
              <a:rPr lang="es-ES" sz="2200" b="1" dirty="0">
                <a:solidFill>
                  <a:prstClr val="black"/>
                </a:solidFill>
              </a:rPr>
              <a:t> y </a:t>
            </a:r>
            <a:r>
              <a:rPr lang="es-ES" sz="2200" b="1" dirty="0" smtClean="0">
                <a:solidFill>
                  <a:prstClr val="black"/>
                </a:solidFill>
              </a:rPr>
              <a:t>concertada</a:t>
            </a:r>
            <a:r>
              <a:rPr lang="es-ES" sz="2200" dirty="0" smtClean="0">
                <a:solidFill>
                  <a:prstClr val="black"/>
                </a:solidFill>
              </a:rPr>
              <a:t>, no obstante, </a:t>
            </a:r>
            <a:r>
              <a:rPr lang="es-ES" sz="2200" b="1" dirty="0" smtClean="0">
                <a:solidFill>
                  <a:prstClr val="black"/>
                </a:solidFill>
              </a:rPr>
              <a:t>la densidad poblacional es menor que en la forma 1 de atención</a:t>
            </a:r>
            <a:endParaRPr lang="es-ES" sz="2200" b="1" dirty="0">
              <a:solidFill>
                <a:prstClr val="black"/>
              </a:solidFill>
            </a:endParaRPr>
          </a:p>
        </p:txBody>
      </p:sp>
      <p:sp>
        <p:nvSpPr>
          <p:cNvPr id="14" name="CuadroTexto 9"/>
          <p:cNvSpPr txBox="1"/>
          <p:nvPr/>
        </p:nvSpPr>
        <p:spPr>
          <a:xfrm>
            <a:off x="152398" y="2988935"/>
            <a:ext cx="8602135" cy="3816429"/>
          </a:xfrm>
          <a:prstGeom prst="rect">
            <a:avLst/>
          </a:prstGeom>
          <a:solidFill>
            <a:srgbClr val="2A3449">
              <a:alpha val="41961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2200" b="1" u="sng" dirty="0" smtClean="0">
                <a:solidFill>
                  <a:prstClr val="white"/>
                </a:solidFill>
              </a:rPr>
              <a:t>La Unidad Comunitaria de Atención 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es-ES" sz="2200" dirty="0" err="1" smtClean="0">
                <a:solidFill>
                  <a:prstClr val="white"/>
                </a:solidFill>
              </a:rPr>
              <a:t>Atendera</a:t>
            </a:r>
            <a:r>
              <a:rPr lang="es-ES" sz="2200" dirty="0" smtClean="0">
                <a:solidFill>
                  <a:prstClr val="white"/>
                </a:solidFill>
              </a:rPr>
              <a:t>́ a </a:t>
            </a:r>
            <a:r>
              <a:rPr lang="es-ES" sz="2200" dirty="0" err="1" smtClean="0">
                <a:solidFill>
                  <a:prstClr val="white"/>
                </a:solidFill>
              </a:rPr>
              <a:t>niños</a:t>
            </a:r>
            <a:r>
              <a:rPr lang="es-ES" sz="2200" dirty="0" smtClean="0">
                <a:solidFill>
                  <a:prstClr val="white"/>
                </a:solidFill>
              </a:rPr>
              <a:t> </a:t>
            </a:r>
            <a:r>
              <a:rPr lang="es-ES" sz="2200" dirty="0">
                <a:solidFill>
                  <a:prstClr val="white"/>
                </a:solidFill>
              </a:rPr>
              <a:t>y </a:t>
            </a:r>
            <a:r>
              <a:rPr lang="es-ES" sz="2200" dirty="0" err="1">
                <a:solidFill>
                  <a:prstClr val="white"/>
                </a:solidFill>
              </a:rPr>
              <a:t>niñas</a:t>
            </a:r>
            <a:r>
              <a:rPr lang="es-ES" sz="2200" dirty="0">
                <a:solidFill>
                  <a:prstClr val="white"/>
                </a:solidFill>
              </a:rPr>
              <a:t> en primera infancia con disponibilidad </a:t>
            </a:r>
            <a:r>
              <a:rPr lang="es-ES" sz="2200" dirty="0" err="1">
                <a:solidFill>
                  <a:prstClr val="white"/>
                </a:solidFill>
              </a:rPr>
              <a:t>mínima</a:t>
            </a:r>
            <a:r>
              <a:rPr lang="es-ES" sz="2200" dirty="0">
                <a:solidFill>
                  <a:prstClr val="white"/>
                </a:solidFill>
              </a:rPr>
              <a:t> de medio tiempo (5 horas diarias) durante </a:t>
            </a:r>
            <a:r>
              <a:rPr lang="es-ES" sz="2200" b="1" u="sng" dirty="0">
                <a:solidFill>
                  <a:prstClr val="white"/>
                </a:solidFill>
              </a:rPr>
              <a:t>5 </a:t>
            </a:r>
            <a:r>
              <a:rPr lang="es-ES" sz="2200" b="1" u="sng" dirty="0" err="1">
                <a:solidFill>
                  <a:prstClr val="white"/>
                </a:solidFill>
              </a:rPr>
              <a:t>días</a:t>
            </a:r>
            <a:r>
              <a:rPr lang="es-ES" sz="2200" b="1" u="sng" dirty="0">
                <a:solidFill>
                  <a:prstClr val="white"/>
                </a:solidFill>
              </a:rPr>
              <a:t> a la semana</a:t>
            </a:r>
            <a:r>
              <a:rPr lang="es-ES" sz="2200" dirty="0">
                <a:solidFill>
                  <a:prstClr val="white"/>
                </a:solidFill>
              </a:rPr>
              <a:t>, en espacios concertados con las comunidades, </a:t>
            </a:r>
            <a:endParaRPr lang="es-ES" sz="2200" dirty="0" smtClean="0">
              <a:solidFill>
                <a:prstClr val="white"/>
              </a:solidFill>
            </a:endParaRPr>
          </a:p>
          <a:p>
            <a:pPr marL="342900" indent="-342900" algn="just">
              <a:buFont typeface="Arial" charset="0"/>
              <a:buChar char="•"/>
            </a:pPr>
            <a:r>
              <a:rPr lang="es-ES" sz="2200" dirty="0" smtClean="0">
                <a:solidFill>
                  <a:prstClr val="white"/>
                </a:solidFill>
              </a:rPr>
              <a:t>Garantizará a </a:t>
            </a:r>
            <a:r>
              <a:rPr lang="es-ES" sz="2200" dirty="0">
                <a:solidFill>
                  <a:prstClr val="white"/>
                </a:solidFill>
              </a:rPr>
              <a:t>cada usuario el 70% del </a:t>
            </a:r>
            <a:r>
              <a:rPr lang="es-ES" sz="2200" dirty="0" smtClean="0">
                <a:solidFill>
                  <a:prstClr val="white"/>
                </a:solidFill>
              </a:rPr>
              <a:t>requerimiento nutricional diario mediante </a:t>
            </a:r>
            <a:r>
              <a:rPr lang="es-ES" sz="2200" b="1" u="sng" dirty="0" smtClean="0">
                <a:solidFill>
                  <a:prstClr val="white"/>
                </a:solidFill>
              </a:rPr>
              <a:t>ración servida</a:t>
            </a:r>
            <a:r>
              <a:rPr lang="es-ES" sz="2200" dirty="0" smtClean="0">
                <a:solidFill>
                  <a:prstClr val="white"/>
                </a:solidFill>
              </a:rPr>
              <a:t>. 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es-ES" sz="2200" dirty="0" err="1" smtClean="0">
                <a:solidFill>
                  <a:prstClr val="white"/>
                </a:solidFill>
              </a:rPr>
              <a:t>Atendera</a:t>
            </a:r>
            <a:r>
              <a:rPr lang="es-ES" sz="2200" dirty="0" smtClean="0">
                <a:solidFill>
                  <a:prstClr val="white"/>
                </a:solidFill>
              </a:rPr>
              <a:t>́ </a:t>
            </a:r>
            <a:r>
              <a:rPr lang="es-ES" sz="2200" dirty="0">
                <a:solidFill>
                  <a:prstClr val="white"/>
                </a:solidFill>
              </a:rPr>
              <a:t>mujeres gestantes y madres en periodo de lactancia a </a:t>
            </a:r>
            <a:r>
              <a:rPr lang="es-ES" sz="2200" dirty="0" err="1">
                <a:solidFill>
                  <a:prstClr val="white"/>
                </a:solidFill>
              </a:rPr>
              <a:t>través</a:t>
            </a:r>
            <a:r>
              <a:rPr lang="es-ES" sz="2200" dirty="0">
                <a:solidFill>
                  <a:prstClr val="white"/>
                </a:solidFill>
              </a:rPr>
              <a:t> de las estrategias </a:t>
            </a:r>
            <a:r>
              <a:rPr lang="es-ES" sz="2200" dirty="0" err="1">
                <a:solidFill>
                  <a:prstClr val="white"/>
                </a:solidFill>
              </a:rPr>
              <a:t>diseñadas</a:t>
            </a:r>
            <a:r>
              <a:rPr lang="es-ES" sz="2200" dirty="0">
                <a:solidFill>
                  <a:prstClr val="white"/>
                </a:solidFill>
              </a:rPr>
              <a:t> para estas usuarias.  </a:t>
            </a:r>
            <a:endParaRPr lang="es-ES" sz="2200" dirty="0" smtClean="0">
              <a:solidFill>
                <a:prstClr val="white"/>
              </a:solidFill>
            </a:endParaRPr>
          </a:p>
          <a:p>
            <a:pPr marL="342900" indent="-342900" algn="just">
              <a:buFont typeface="Arial" charset="0"/>
              <a:buChar char="•"/>
            </a:pPr>
            <a:r>
              <a:rPr lang="es-ES" sz="2200" dirty="0" smtClean="0">
                <a:solidFill>
                  <a:prstClr val="white"/>
                </a:solidFill>
              </a:rPr>
              <a:t>Atenderá </a:t>
            </a:r>
            <a:r>
              <a:rPr lang="es-ES" sz="2200" dirty="0">
                <a:solidFill>
                  <a:prstClr val="white"/>
                </a:solidFill>
              </a:rPr>
              <a:t>un</a:t>
            </a:r>
            <a:r>
              <a:rPr lang="es-ES" sz="2200" b="1" dirty="0">
                <a:solidFill>
                  <a:prstClr val="white"/>
                </a:solidFill>
              </a:rPr>
              <a:t> </a:t>
            </a:r>
            <a:r>
              <a:rPr lang="es-ES" sz="2200" b="1" u="sng" dirty="0" err="1">
                <a:solidFill>
                  <a:prstClr val="white"/>
                </a:solidFill>
              </a:rPr>
              <a:t>máximo</a:t>
            </a:r>
            <a:r>
              <a:rPr lang="es-ES" sz="2200" b="1" u="sng" dirty="0">
                <a:solidFill>
                  <a:prstClr val="white"/>
                </a:solidFill>
              </a:rPr>
              <a:t> de </a:t>
            </a:r>
            <a:r>
              <a:rPr lang="es-ES" sz="2200" b="1" u="sng" dirty="0" smtClean="0">
                <a:solidFill>
                  <a:prstClr val="white"/>
                </a:solidFill>
              </a:rPr>
              <a:t>15</a:t>
            </a:r>
            <a:r>
              <a:rPr lang="es-ES" sz="2200" b="1" dirty="0" smtClean="0">
                <a:solidFill>
                  <a:prstClr val="white"/>
                </a:solidFill>
              </a:rPr>
              <a:t> usuarios </a:t>
            </a:r>
            <a:r>
              <a:rPr lang="es-ES" sz="2200" dirty="0" smtClean="0">
                <a:solidFill>
                  <a:prstClr val="white"/>
                </a:solidFill>
              </a:rPr>
              <a:t>(mínimo 12)</a:t>
            </a:r>
            <a:r>
              <a:rPr lang="es-ES" sz="2200" b="1" dirty="0" smtClean="0">
                <a:solidFill>
                  <a:prstClr val="white"/>
                </a:solidFill>
              </a:rPr>
              <a:t>. 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es-ES" sz="2200" dirty="0" smtClean="0">
                <a:solidFill>
                  <a:prstClr val="white"/>
                </a:solidFill>
              </a:rPr>
              <a:t>Se propone, de acuerdo al talento humano a continuación, 8 UCA por cada 120 usuarios.</a:t>
            </a:r>
            <a:endParaRPr lang="es-ES" sz="2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77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39496" y="425071"/>
            <a:ext cx="7900416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3200" dirty="0" smtClean="0">
                <a:solidFill>
                  <a:schemeClr val="bg1"/>
                </a:solidFill>
                <a:latin typeface="Arial" panose="020B0604020202020204" pitchFamily="34" charset="0"/>
              </a:rPr>
              <a:t>VISION</a:t>
            </a:r>
          </a:p>
          <a:p>
            <a:pPr algn="just"/>
            <a:endParaRPr lang="es-ES" sz="2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endParaRPr lang="es-ES" sz="2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r>
              <a:rPr lang="es-ES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Cambiar el mundo de las nuevas generaciones y sus familias, siendo referente en estándares de calidad y contribuyendo a la construcción de una sociedad en paz ,prospera y equitativa</a:t>
            </a:r>
            <a:r>
              <a:rPr lang="es-ES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endParaRPr lang="es-CO" sz="2800" dirty="0"/>
          </a:p>
        </p:txBody>
      </p:sp>
    </p:spTree>
    <p:extLst>
      <p:ext uri="{BB962C8B-B14F-4D97-AF65-F5344CB8AC3E}">
        <p14:creationId xmlns:p14="http://schemas.microsoft.com/office/powerpoint/2010/main" val="18807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lick.wav"/>
          </p:stSnd>
        </p:sndAc>
      </p:transition>
    </mc:Choice>
    <mc:Fallback xmlns="">
      <p:transition spd="slow">
        <p:random/>
        <p:sndAc>
          <p:stSnd>
            <p:snd r:embed="rId4" name="click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053"/>
            <a:ext cx="9144000" cy="687305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8"/>
          <a:stretch/>
        </p:blipFill>
        <p:spPr>
          <a:xfrm>
            <a:off x="24804" y="1086537"/>
            <a:ext cx="9119196" cy="6059330"/>
          </a:xfrm>
          <a:prstGeom prst="rect">
            <a:avLst/>
          </a:prstGeom>
        </p:spPr>
      </p:pic>
      <p:sp>
        <p:nvSpPr>
          <p:cNvPr id="12" name="Rectángulo 10"/>
          <p:cNvSpPr/>
          <p:nvPr/>
        </p:nvSpPr>
        <p:spPr>
          <a:xfrm>
            <a:off x="101133" y="0"/>
            <a:ext cx="5496381" cy="548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800" b="1" dirty="0" smtClean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Forma de operación 3</a:t>
            </a:r>
            <a:endParaRPr lang="es-CO" sz="28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uadroTexto 9"/>
          <p:cNvSpPr txBox="1"/>
          <p:nvPr/>
        </p:nvSpPr>
        <p:spPr>
          <a:xfrm>
            <a:off x="152398" y="1222156"/>
            <a:ext cx="8602135" cy="2123658"/>
          </a:xfrm>
          <a:prstGeom prst="rect">
            <a:avLst/>
          </a:prstGeom>
          <a:solidFill>
            <a:srgbClr val="3C4B09">
              <a:alpha val="41961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2200" dirty="0">
                <a:solidFill>
                  <a:prstClr val="white"/>
                </a:solidFill>
              </a:rPr>
              <a:t>Está </a:t>
            </a:r>
            <a:r>
              <a:rPr lang="es-ES" sz="2200" dirty="0" smtClean="0">
                <a:solidFill>
                  <a:prstClr val="white"/>
                </a:solidFill>
              </a:rPr>
              <a:t>diseñada </a:t>
            </a:r>
            <a:r>
              <a:rPr lang="es-ES" sz="2200" dirty="0">
                <a:solidFill>
                  <a:prstClr val="white"/>
                </a:solidFill>
              </a:rPr>
              <a:t>para mujeres gestantes, madres en periodo de lactancia, </a:t>
            </a:r>
            <a:r>
              <a:rPr lang="es-ES" sz="2200" dirty="0" smtClean="0">
                <a:solidFill>
                  <a:prstClr val="white"/>
                </a:solidFill>
              </a:rPr>
              <a:t>niñas, niños </a:t>
            </a:r>
            <a:r>
              <a:rPr lang="es-ES" sz="2200" dirty="0">
                <a:solidFill>
                  <a:prstClr val="white"/>
                </a:solidFill>
              </a:rPr>
              <a:t>en primera infancia, sus familias y comunidades ubicados en </a:t>
            </a:r>
            <a:r>
              <a:rPr lang="es-ES" sz="2200" b="1" dirty="0">
                <a:solidFill>
                  <a:prstClr val="white"/>
                </a:solidFill>
              </a:rPr>
              <a:t>territorios cuya </a:t>
            </a:r>
            <a:r>
              <a:rPr lang="es-ES" sz="2200" b="1" dirty="0" smtClean="0">
                <a:solidFill>
                  <a:prstClr val="white"/>
                </a:solidFill>
              </a:rPr>
              <a:t>dispersión geográfica </a:t>
            </a:r>
            <a:r>
              <a:rPr lang="es-ES" sz="2200" b="1" dirty="0">
                <a:solidFill>
                  <a:prstClr val="white"/>
                </a:solidFill>
              </a:rPr>
              <a:t>dificulta que los usuarios se </a:t>
            </a:r>
            <a:r>
              <a:rPr lang="es-ES" sz="2200" b="1" dirty="0" smtClean="0">
                <a:solidFill>
                  <a:prstClr val="white"/>
                </a:solidFill>
              </a:rPr>
              <a:t>reúnan</a:t>
            </a:r>
            <a:r>
              <a:rPr lang="es-ES" sz="2200" dirty="0" smtClean="0">
                <a:solidFill>
                  <a:prstClr val="white"/>
                </a:solidFill>
              </a:rPr>
              <a:t> </a:t>
            </a:r>
            <a:r>
              <a:rPr lang="es-ES" sz="2200" dirty="0">
                <a:solidFill>
                  <a:prstClr val="white"/>
                </a:solidFill>
              </a:rPr>
              <a:t>de manera frecuente, </a:t>
            </a:r>
            <a:r>
              <a:rPr lang="es-ES" sz="2200" dirty="0" smtClean="0">
                <a:solidFill>
                  <a:prstClr val="white"/>
                </a:solidFill>
              </a:rPr>
              <a:t>razón </a:t>
            </a:r>
            <a:r>
              <a:rPr lang="es-ES" sz="2200" dirty="0">
                <a:solidFill>
                  <a:prstClr val="white"/>
                </a:solidFill>
              </a:rPr>
              <a:t>por la cual se requiere que sea el talento humano intercultural el que se desplace a los diferentes </a:t>
            </a:r>
            <a:r>
              <a:rPr lang="es-ES" sz="2200" dirty="0" smtClean="0">
                <a:solidFill>
                  <a:prstClr val="white"/>
                </a:solidFill>
              </a:rPr>
              <a:t>territorios (Itinerante).</a:t>
            </a:r>
            <a:endParaRPr lang="es-ES" sz="2200" dirty="0">
              <a:solidFill>
                <a:prstClr val="white"/>
              </a:solidFill>
            </a:endParaRPr>
          </a:p>
        </p:txBody>
      </p:sp>
      <p:sp>
        <p:nvSpPr>
          <p:cNvPr id="8" name="CuadroTexto 9"/>
          <p:cNvSpPr txBox="1"/>
          <p:nvPr/>
        </p:nvSpPr>
        <p:spPr>
          <a:xfrm>
            <a:off x="152398" y="3683194"/>
            <a:ext cx="8602135" cy="3139321"/>
          </a:xfrm>
          <a:prstGeom prst="rect">
            <a:avLst/>
          </a:prstGeom>
          <a:solidFill>
            <a:srgbClr val="897066">
              <a:alpha val="41961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2200" b="1" u="sng" dirty="0" smtClean="0">
                <a:solidFill>
                  <a:prstClr val="white"/>
                </a:solidFill>
              </a:rPr>
              <a:t>La Unidad Comunitaria de Atención 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es-ES" sz="2200" dirty="0" smtClean="0">
                <a:solidFill>
                  <a:prstClr val="white"/>
                </a:solidFill>
              </a:rPr>
              <a:t>Atenderá́ niños </a:t>
            </a:r>
            <a:r>
              <a:rPr lang="es-ES" sz="2200" dirty="0">
                <a:solidFill>
                  <a:prstClr val="white"/>
                </a:solidFill>
              </a:rPr>
              <a:t>y </a:t>
            </a:r>
            <a:r>
              <a:rPr lang="es-ES" sz="2200" dirty="0" smtClean="0">
                <a:solidFill>
                  <a:prstClr val="white"/>
                </a:solidFill>
              </a:rPr>
              <a:t>niñas </a:t>
            </a:r>
            <a:r>
              <a:rPr lang="es-ES" sz="2200" dirty="0">
                <a:solidFill>
                  <a:prstClr val="white"/>
                </a:solidFill>
              </a:rPr>
              <a:t>en primera infancia durante </a:t>
            </a:r>
            <a:r>
              <a:rPr lang="es-ES" sz="2200" b="1" dirty="0">
                <a:solidFill>
                  <a:prstClr val="white"/>
                </a:solidFill>
              </a:rPr>
              <a:t>2 semanas al mes </a:t>
            </a:r>
            <a:r>
              <a:rPr lang="es-ES" sz="2200" dirty="0" smtClean="0">
                <a:solidFill>
                  <a:prstClr val="white"/>
                </a:solidFill>
              </a:rPr>
              <a:t>con duración mínima </a:t>
            </a:r>
            <a:r>
              <a:rPr lang="es-ES" sz="2200" dirty="0">
                <a:solidFill>
                  <a:prstClr val="white"/>
                </a:solidFill>
              </a:rPr>
              <a:t>de </a:t>
            </a:r>
            <a:r>
              <a:rPr lang="es-ES" sz="2200" dirty="0" smtClean="0">
                <a:solidFill>
                  <a:prstClr val="white"/>
                </a:solidFill>
              </a:rPr>
              <a:t>5 </a:t>
            </a:r>
            <a:r>
              <a:rPr lang="es-ES" sz="2200" dirty="0">
                <a:solidFill>
                  <a:prstClr val="white"/>
                </a:solidFill>
              </a:rPr>
              <a:t>horas </a:t>
            </a:r>
            <a:r>
              <a:rPr lang="es-ES" sz="2200" dirty="0" smtClean="0">
                <a:solidFill>
                  <a:prstClr val="white"/>
                </a:solidFill>
              </a:rPr>
              <a:t>diarias, </a:t>
            </a:r>
            <a:r>
              <a:rPr lang="es-ES" sz="2200" dirty="0">
                <a:solidFill>
                  <a:prstClr val="white"/>
                </a:solidFill>
              </a:rPr>
              <a:t>en espacios concertados con las </a:t>
            </a:r>
            <a:r>
              <a:rPr lang="es-ES" sz="2200" dirty="0" smtClean="0">
                <a:solidFill>
                  <a:prstClr val="white"/>
                </a:solidFill>
              </a:rPr>
              <a:t>comunidades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es-ES" sz="2200" dirty="0" smtClean="0">
                <a:solidFill>
                  <a:prstClr val="white"/>
                </a:solidFill>
              </a:rPr>
              <a:t>Garantizará a </a:t>
            </a:r>
            <a:r>
              <a:rPr lang="es-ES" sz="2200" dirty="0">
                <a:solidFill>
                  <a:prstClr val="white"/>
                </a:solidFill>
              </a:rPr>
              <a:t>cada usuario el 70% del </a:t>
            </a:r>
            <a:r>
              <a:rPr lang="es-ES" sz="2200" dirty="0" smtClean="0">
                <a:solidFill>
                  <a:prstClr val="white"/>
                </a:solidFill>
              </a:rPr>
              <a:t>requerimiento nutricional diario mediante </a:t>
            </a:r>
            <a:r>
              <a:rPr lang="es-ES" sz="2200" b="1" u="sng" dirty="0" smtClean="0">
                <a:solidFill>
                  <a:prstClr val="white"/>
                </a:solidFill>
              </a:rPr>
              <a:t>ración servida</a:t>
            </a:r>
            <a:r>
              <a:rPr lang="es-ES" sz="2200" dirty="0">
                <a:solidFill>
                  <a:prstClr val="white"/>
                </a:solidFill>
              </a:rPr>
              <a:t> </a:t>
            </a:r>
            <a:r>
              <a:rPr lang="es-ES" sz="2200" dirty="0" smtClean="0">
                <a:solidFill>
                  <a:prstClr val="white"/>
                </a:solidFill>
              </a:rPr>
              <a:t>y/o paquetes alimentarios.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es-ES" sz="2200" dirty="0" smtClean="0">
                <a:solidFill>
                  <a:prstClr val="white"/>
                </a:solidFill>
              </a:rPr>
              <a:t>Atenderá́ </a:t>
            </a:r>
            <a:r>
              <a:rPr lang="es-ES" sz="2200" dirty="0">
                <a:solidFill>
                  <a:prstClr val="white"/>
                </a:solidFill>
              </a:rPr>
              <a:t>mujeres gestantes y madres en periodo de lactancia a </a:t>
            </a:r>
            <a:r>
              <a:rPr lang="es-ES" sz="2200" dirty="0" smtClean="0">
                <a:solidFill>
                  <a:prstClr val="white"/>
                </a:solidFill>
              </a:rPr>
              <a:t>través </a:t>
            </a:r>
            <a:r>
              <a:rPr lang="es-ES" sz="2200" dirty="0">
                <a:solidFill>
                  <a:prstClr val="white"/>
                </a:solidFill>
              </a:rPr>
              <a:t>de las estrategias </a:t>
            </a:r>
            <a:r>
              <a:rPr lang="es-ES" sz="2200" dirty="0" smtClean="0">
                <a:solidFill>
                  <a:prstClr val="white"/>
                </a:solidFill>
              </a:rPr>
              <a:t>diseñadas </a:t>
            </a:r>
            <a:r>
              <a:rPr lang="es-ES" sz="2200" dirty="0">
                <a:solidFill>
                  <a:prstClr val="white"/>
                </a:solidFill>
              </a:rPr>
              <a:t>para estas usuarias. </a:t>
            </a:r>
            <a:endParaRPr lang="es-ES" sz="2200" dirty="0" smtClean="0">
              <a:solidFill>
                <a:prstClr val="white"/>
              </a:solidFill>
            </a:endParaRPr>
          </a:p>
          <a:p>
            <a:pPr marL="342900" indent="-342900" algn="just">
              <a:buFont typeface="Arial" charset="0"/>
              <a:buChar char="•"/>
            </a:pPr>
            <a:r>
              <a:rPr lang="es-ES" sz="2200" dirty="0" smtClean="0">
                <a:solidFill>
                  <a:prstClr val="white"/>
                </a:solidFill>
              </a:rPr>
              <a:t>Cada UCA estará conformada por 15 usuarios o menos. </a:t>
            </a:r>
          </a:p>
        </p:txBody>
      </p:sp>
    </p:spTree>
    <p:extLst>
      <p:ext uri="{BB962C8B-B14F-4D97-AF65-F5344CB8AC3E}">
        <p14:creationId xmlns:p14="http://schemas.microsoft.com/office/powerpoint/2010/main" val="347542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uadroTexto 8"/>
          <p:cNvSpPr txBox="1">
            <a:spLocks noChangeArrowheads="1"/>
          </p:cNvSpPr>
          <p:nvPr/>
        </p:nvSpPr>
        <p:spPr bwMode="auto">
          <a:xfrm>
            <a:off x="132857" y="4557343"/>
            <a:ext cx="5717783" cy="1581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es-CO" sz="4000" dirty="0" smtClean="0">
                <a:solidFill>
                  <a:srgbClr val="595959"/>
                </a:solidFill>
              </a:rPr>
              <a:t>COMPONENTES DEL SERVICIO Y CONDICIONES DE CALIDAD</a:t>
            </a:r>
          </a:p>
        </p:txBody>
      </p:sp>
    </p:spTree>
    <p:extLst>
      <p:ext uri="{BB962C8B-B14F-4D97-AF65-F5344CB8AC3E}">
        <p14:creationId xmlns:p14="http://schemas.microsoft.com/office/powerpoint/2010/main" val="187476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lick.wav"/>
          </p:stSnd>
        </p:sndAc>
      </p:transition>
    </mc:Choice>
    <mc:Fallback xmlns="">
      <p:transition spd="slow">
        <p:random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uadroTexto 9"/>
          <p:cNvSpPr txBox="1">
            <a:spLocks noChangeArrowheads="1"/>
          </p:cNvSpPr>
          <p:nvPr/>
        </p:nvSpPr>
        <p:spPr bwMode="auto">
          <a:xfrm>
            <a:off x="398463" y="317500"/>
            <a:ext cx="68373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s-ES" altLang="es-CO" sz="3600" dirty="0" smtClean="0">
                <a:solidFill>
                  <a:prstClr val="white"/>
                </a:solidFill>
              </a:rPr>
              <a:t>COMPONENTES</a:t>
            </a:r>
          </a:p>
        </p:txBody>
      </p:sp>
      <p:sp>
        <p:nvSpPr>
          <p:cNvPr id="9" name="Elipse 8"/>
          <p:cNvSpPr/>
          <p:nvPr/>
        </p:nvSpPr>
        <p:spPr>
          <a:xfrm>
            <a:off x="2129155" y="1529131"/>
            <a:ext cx="2011679" cy="2020824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prstClr val="black"/>
                </a:solidFill>
              </a:rPr>
              <a:t>SALUD  Y </a:t>
            </a: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NUTRICION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10" name="Elipse 9"/>
          <p:cNvSpPr/>
          <p:nvPr/>
        </p:nvSpPr>
        <p:spPr>
          <a:xfrm>
            <a:off x="3983656" y="567418"/>
            <a:ext cx="2056743" cy="1840876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prstClr val="black"/>
                </a:solidFill>
              </a:rPr>
              <a:t>ADMINISTRA TIVO</a:t>
            </a: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Y DE</a:t>
            </a: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GESTION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6016078" y="1413285"/>
            <a:ext cx="2200783" cy="2087813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prstClr val="black"/>
                </a:solidFill>
              </a:rPr>
              <a:t>TALENTO</a:t>
            </a: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HUMANO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12" name="Elipse 11"/>
          <p:cNvSpPr/>
          <p:nvPr/>
        </p:nvSpPr>
        <p:spPr>
          <a:xfrm>
            <a:off x="4050106" y="4870745"/>
            <a:ext cx="2162279" cy="1987255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prstClr val="black"/>
                </a:solidFill>
              </a:rPr>
              <a:t>AMBIENTES </a:t>
            </a: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EDUCATIVOS Y</a:t>
            </a: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PROTECTORES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1932641" y="3653952"/>
            <a:ext cx="2188337" cy="2136715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prstClr val="black"/>
                </a:solidFill>
              </a:rPr>
              <a:t>PROCESO PEDAGOGICO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14" name="Elipse 13"/>
          <p:cNvSpPr/>
          <p:nvPr/>
        </p:nvSpPr>
        <p:spPr>
          <a:xfrm>
            <a:off x="6033329" y="3717928"/>
            <a:ext cx="2035016" cy="2075738"/>
          </a:xfrm>
          <a:prstGeom prst="ellipse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prstClr val="black"/>
                </a:solidFill>
              </a:rPr>
              <a:t>FAMILIA</a:t>
            </a: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COMUNIDAD Y</a:t>
            </a: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REDES</a:t>
            </a:r>
            <a:endParaRPr lang="es-ES" dirty="0">
              <a:solidFill>
                <a:prstClr val="black"/>
              </a:solidFill>
            </a:endParaRPr>
          </a:p>
        </p:txBody>
      </p:sp>
      <p:pic>
        <p:nvPicPr>
          <p:cNvPr id="16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0" y="1147685"/>
            <a:ext cx="1909698" cy="5758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ipse 1"/>
          <p:cNvSpPr/>
          <p:nvPr/>
        </p:nvSpPr>
        <p:spPr>
          <a:xfrm>
            <a:off x="4075978" y="2620932"/>
            <a:ext cx="2027583" cy="210709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solidFill>
                  <a:prstClr val="black"/>
                </a:solidFill>
              </a:rPr>
              <a:t>PLAN DE ATENCION </a:t>
            </a:r>
          </a:p>
          <a:p>
            <a:pPr algn="ctr"/>
            <a:r>
              <a:rPr lang="es-ES" sz="2000" b="1" dirty="0" smtClean="0">
                <a:solidFill>
                  <a:prstClr val="black"/>
                </a:solidFill>
              </a:rPr>
              <a:t>INTEGRAL</a:t>
            </a:r>
            <a:endParaRPr lang="es-ES" sz="2000" b="1" dirty="0">
              <a:solidFill>
                <a:prstClr val="black"/>
              </a:solidFill>
            </a:endParaRPr>
          </a:p>
        </p:txBody>
      </p:sp>
      <p:sp>
        <p:nvSpPr>
          <p:cNvPr id="3" name="Anillo 2"/>
          <p:cNvSpPr/>
          <p:nvPr/>
        </p:nvSpPr>
        <p:spPr>
          <a:xfrm>
            <a:off x="3976585" y="2917942"/>
            <a:ext cx="252577" cy="421606"/>
          </a:xfrm>
          <a:prstGeom prst="donu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Anillo 5"/>
          <p:cNvSpPr/>
          <p:nvPr/>
        </p:nvSpPr>
        <p:spPr>
          <a:xfrm>
            <a:off x="4977314" y="2369581"/>
            <a:ext cx="223027" cy="290065"/>
          </a:xfrm>
          <a:prstGeom prst="donu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Anillo 6"/>
          <p:cNvSpPr/>
          <p:nvPr/>
        </p:nvSpPr>
        <p:spPr>
          <a:xfrm>
            <a:off x="5970703" y="3981453"/>
            <a:ext cx="265715" cy="347187"/>
          </a:xfrm>
          <a:prstGeom prst="donu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black"/>
              </a:solidFill>
            </a:endParaRPr>
          </a:p>
        </p:txBody>
      </p:sp>
      <p:sp>
        <p:nvSpPr>
          <p:cNvPr id="17" name="Anillo 16"/>
          <p:cNvSpPr/>
          <p:nvPr/>
        </p:nvSpPr>
        <p:spPr>
          <a:xfrm>
            <a:off x="5883220" y="2792274"/>
            <a:ext cx="290036" cy="383549"/>
          </a:xfrm>
          <a:prstGeom prst="donu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black"/>
              </a:solidFill>
            </a:endParaRPr>
          </a:p>
        </p:txBody>
      </p:sp>
      <p:sp>
        <p:nvSpPr>
          <p:cNvPr id="19" name="Anillo 18"/>
          <p:cNvSpPr/>
          <p:nvPr/>
        </p:nvSpPr>
        <p:spPr>
          <a:xfrm>
            <a:off x="3968409" y="4115255"/>
            <a:ext cx="251962" cy="337416"/>
          </a:xfrm>
          <a:prstGeom prst="donu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black"/>
              </a:solidFill>
            </a:endParaRPr>
          </a:p>
        </p:txBody>
      </p:sp>
      <p:sp>
        <p:nvSpPr>
          <p:cNvPr id="20" name="Anillo 19"/>
          <p:cNvSpPr/>
          <p:nvPr/>
        </p:nvSpPr>
        <p:spPr>
          <a:xfrm>
            <a:off x="4977314" y="4728028"/>
            <a:ext cx="389816" cy="212638"/>
          </a:xfrm>
          <a:prstGeom prst="donu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85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lick.wav"/>
          </p:stSnd>
        </p:sndAc>
      </p:transition>
    </mc:Choice>
    <mc:Fallback xmlns="">
      <p:transition spd="slow">
        <p:random/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7"/>
          <p:cNvSpPr/>
          <p:nvPr/>
        </p:nvSpPr>
        <p:spPr>
          <a:xfrm>
            <a:off x="323488" y="225028"/>
            <a:ext cx="6085266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80000"/>
              </a:lnSpc>
            </a:pPr>
            <a:r>
              <a:rPr lang="es-CO" sz="2400" b="1" dirty="0">
                <a:solidFill>
                  <a:prstClr val="white"/>
                </a:solidFill>
              </a:rPr>
              <a:t>Los componentes del servicio y condiciones de calidad</a:t>
            </a:r>
            <a:endParaRPr lang="es-ES" sz="2100" b="1" dirty="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5229" y="2191704"/>
            <a:ext cx="5198771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/>
            <a:r>
              <a:rPr lang="es-CO" dirty="0">
                <a:solidFill>
                  <a:prstClr val="black"/>
                </a:solidFill>
              </a:rPr>
              <a:t>Los componentes del servicio y condiciones de calidad de educación inicial están enfocados </a:t>
            </a:r>
            <a:r>
              <a:rPr lang="es-CO" sz="2100" b="1" dirty="0">
                <a:solidFill>
                  <a:srgbClr val="00B050"/>
                </a:solidFill>
              </a:rPr>
              <a:t>al desarrollo integral de las niñas y los niños</a:t>
            </a:r>
            <a:r>
              <a:rPr lang="es-CO" sz="2100" dirty="0">
                <a:solidFill>
                  <a:srgbClr val="00B050"/>
                </a:solidFill>
              </a:rPr>
              <a:t> </a:t>
            </a:r>
            <a:r>
              <a:rPr lang="es-CO" dirty="0">
                <a:solidFill>
                  <a:prstClr val="black"/>
                </a:solidFill>
              </a:rPr>
              <a:t>de primera infancia, y las </a:t>
            </a:r>
            <a:r>
              <a:rPr lang="es-CO" b="1" dirty="0">
                <a:solidFill>
                  <a:srgbClr val="F79646">
                    <a:lumMod val="75000"/>
                  </a:srgbClr>
                </a:solidFill>
              </a:rPr>
              <a:t>condiciones de calidad definidas </a:t>
            </a:r>
            <a:r>
              <a:rPr lang="es-CO" dirty="0">
                <a:solidFill>
                  <a:prstClr val="black"/>
                </a:solidFill>
              </a:rPr>
              <a:t>para cada componente de atención, las cuales parten de los </a:t>
            </a:r>
            <a:r>
              <a:rPr lang="es-CO" b="1" dirty="0">
                <a:solidFill>
                  <a:srgbClr val="FF0000"/>
                </a:solidFill>
              </a:rPr>
              <a:t>estándares establecidos para el país</a:t>
            </a:r>
            <a:r>
              <a:rPr lang="es-CO" dirty="0">
                <a:solidFill>
                  <a:prstClr val="black"/>
                </a:solidFill>
              </a:rPr>
              <a:t>, dando alcance a las particularidades de los servicios contratados por el ICBF.</a:t>
            </a:r>
            <a:endParaRPr lang="es-ES" altLang="es-CO" dirty="0">
              <a:solidFill>
                <a:prstClr val="black">
                  <a:lumMod val="50000"/>
                  <a:lumOff val="50000"/>
                </a:prstClr>
              </a:solidFill>
              <a:latin typeface="Arial"/>
              <a:cs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546" y="2164704"/>
            <a:ext cx="3606862" cy="240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619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7" y="868138"/>
            <a:ext cx="9133114" cy="518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16 CuadroTexto"/>
          <p:cNvSpPr txBox="1">
            <a:spLocks noChangeArrowheads="1"/>
          </p:cNvSpPr>
          <p:nvPr/>
        </p:nvSpPr>
        <p:spPr bwMode="auto">
          <a:xfrm>
            <a:off x="798741" y="1094604"/>
            <a:ext cx="48660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s-CO" altLang="es-CO" sz="2400" b="1" dirty="0">
                <a:solidFill>
                  <a:prstClr val="white"/>
                </a:solidFill>
                <a:latin typeface="Calibri"/>
              </a:rPr>
              <a:t>Componentes de la Atención</a:t>
            </a:r>
          </a:p>
        </p:txBody>
      </p:sp>
      <p:graphicFrame>
        <p:nvGraphicFramePr>
          <p:cNvPr id="6" name="Diagrama 5"/>
          <p:cNvGraphicFramePr/>
          <p:nvPr/>
        </p:nvGraphicFramePr>
        <p:xfrm>
          <a:off x="2286000" y="1905000"/>
          <a:ext cx="4572000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Diagrama 2"/>
          <p:cNvGraphicFramePr/>
          <p:nvPr>
            <p:extLst/>
          </p:nvPr>
        </p:nvGraphicFramePr>
        <p:xfrm>
          <a:off x="4780516" y="2043646"/>
          <a:ext cx="3871160" cy="32801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07" y="2177982"/>
            <a:ext cx="4286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7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16"/>
          <p:cNvSpPr>
            <a:spLocks noChangeArrowheads="1"/>
          </p:cNvSpPr>
          <p:nvPr/>
        </p:nvSpPr>
        <p:spPr bwMode="auto">
          <a:xfrm>
            <a:off x="1432777" y="2340534"/>
            <a:ext cx="5940380" cy="320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55377" indent="-155377" defTabSz="342900" fontAlgn="base">
              <a:lnSpc>
                <a:spcPct val="110000"/>
              </a:lnSpc>
              <a:spcBef>
                <a:spcPts val="675"/>
              </a:spcBef>
              <a:spcAft>
                <a:spcPct val="0"/>
              </a:spcAft>
              <a:buClr>
                <a:srgbClr val="5DA834"/>
              </a:buClr>
              <a:buFont typeface="Calibri" charset="0"/>
              <a:buAutoNum type="arabicPeriod"/>
            </a:pPr>
            <a:endParaRPr lang="es-CO" sz="1350" dirty="0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40185" y="313577"/>
            <a:ext cx="554866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100" b="1" dirty="0">
                <a:solidFill>
                  <a:prstClr val="white"/>
                </a:solidFill>
              </a:rPr>
              <a:t>Componente Familia Comunidad y Redes</a:t>
            </a:r>
            <a:endParaRPr lang="es-CO" altLang="es-CO" sz="2100" b="1" dirty="0">
              <a:solidFill>
                <a:prstClr val="white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38479" y="1812319"/>
            <a:ext cx="4191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buFont typeface="Wingdings" panose="05000000000000000000" pitchFamily="2" charset="2"/>
              <a:buChar char="ü"/>
            </a:pPr>
            <a:r>
              <a:rPr lang="es-CO" dirty="0">
                <a:solidFill>
                  <a:prstClr val="black"/>
                </a:solidFill>
              </a:rPr>
              <a:t>Se centra en los mecanismos relacionados con la </a:t>
            </a:r>
            <a:r>
              <a:rPr lang="es-CO" sz="2100" dirty="0">
                <a:solidFill>
                  <a:srgbClr val="F79646">
                    <a:lumMod val="75000"/>
                  </a:srgbClr>
                </a:solidFill>
              </a:rPr>
              <a:t>participación, la formación y el seguimiento a las familias para fortalecer su rol de cuidado y crianza.</a:t>
            </a:r>
          </a:p>
          <a:p>
            <a:pPr algn="just"/>
            <a:r>
              <a:rPr lang="es-CO" dirty="0">
                <a:solidFill>
                  <a:prstClr val="black"/>
                </a:solidFill>
              </a:rPr>
              <a:t> </a:t>
            </a:r>
          </a:p>
          <a:p>
            <a:pPr marL="257175" indent="-257175" algn="just">
              <a:buFont typeface="Wingdings" panose="05000000000000000000" pitchFamily="2" charset="2"/>
              <a:buChar char="ü"/>
            </a:pPr>
            <a:r>
              <a:rPr lang="es-CO" dirty="0">
                <a:solidFill>
                  <a:prstClr val="black"/>
                </a:solidFill>
              </a:rPr>
              <a:t>Se destaca que el papel educativo y de formación a las familias se enmarca en </a:t>
            </a:r>
            <a:r>
              <a:rPr lang="es-CO" dirty="0" smtClean="0">
                <a:solidFill>
                  <a:prstClr val="black"/>
                </a:solidFill>
              </a:rPr>
              <a:t>el </a:t>
            </a:r>
            <a:r>
              <a:rPr lang="es-CO" sz="2100" dirty="0" smtClean="0">
                <a:solidFill>
                  <a:srgbClr val="00B050"/>
                </a:solidFill>
              </a:rPr>
              <a:t>ejercicio </a:t>
            </a:r>
            <a:r>
              <a:rPr lang="es-CO" sz="2100" dirty="0">
                <a:solidFill>
                  <a:srgbClr val="00B050"/>
                </a:solidFill>
              </a:rPr>
              <a:t>de la corresponsabilidad </a:t>
            </a:r>
            <a:r>
              <a:rPr lang="es-CO" dirty="0">
                <a:solidFill>
                  <a:prstClr val="black"/>
                </a:solidFill>
              </a:rPr>
              <a:t>que tiene cada uno de los actores, </a:t>
            </a:r>
            <a:r>
              <a:rPr lang="es-CO" dirty="0">
                <a:solidFill>
                  <a:srgbClr val="00B050"/>
                </a:solidFill>
              </a:rPr>
              <a:t>Estado, familia y sociedad</a:t>
            </a:r>
            <a:r>
              <a:rPr lang="es-CO" dirty="0">
                <a:solidFill>
                  <a:prstClr val="black"/>
                </a:solidFill>
              </a:rPr>
              <a:t>. </a:t>
            </a:r>
          </a:p>
        </p:txBody>
      </p:sp>
      <p:pic>
        <p:nvPicPr>
          <p:cNvPr id="11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8" r="18654"/>
          <a:stretch>
            <a:fillRect/>
          </a:stretch>
        </p:blipFill>
        <p:spPr bwMode="auto">
          <a:xfrm>
            <a:off x="5457826" y="1812319"/>
            <a:ext cx="3228974" cy="359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19553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16"/>
          <p:cNvSpPr>
            <a:spLocks noChangeArrowheads="1"/>
          </p:cNvSpPr>
          <p:nvPr/>
        </p:nvSpPr>
        <p:spPr bwMode="auto">
          <a:xfrm>
            <a:off x="1432777" y="2340534"/>
            <a:ext cx="5940380" cy="320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55377" indent="-155377" defTabSz="342900" fontAlgn="base">
              <a:lnSpc>
                <a:spcPct val="110000"/>
              </a:lnSpc>
              <a:spcBef>
                <a:spcPts val="675"/>
              </a:spcBef>
              <a:spcAft>
                <a:spcPct val="0"/>
              </a:spcAft>
              <a:buClr>
                <a:srgbClr val="5DA834"/>
              </a:buClr>
              <a:buFont typeface="Calibri" charset="0"/>
              <a:buAutoNum type="arabicPeriod"/>
            </a:pPr>
            <a:endParaRPr lang="es-CO" sz="1350" dirty="0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13" name="Rectángulo 17"/>
          <p:cNvSpPr/>
          <p:nvPr/>
        </p:nvSpPr>
        <p:spPr>
          <a:xfrm>
            <a:off x="821415" y="288719"/>
            <a:ext cx="568537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700" b="1" dirty="0">
                <a:solidFill>
                  <a:prstClr val="white"/>
                </a:solidFill>
              </a:rPr>
              <a:t>Salud y Nutrición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44" y="2129560"/>
            <a:ext cx="4317428" cy="2820719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4673957" y="1917037"/>
            <a:ext cx="4191000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57175" indent="-257175" algn="just">
              <a:buFont typeface="Wingdings" panose="05000000000000000000" pitchFamily="2" charset="2"/>
              <a:buChar char="ü"/>
            </a:pPr>
            <a:r>
              <a:rPr lang="es-CO" dirty="0">
                <a:solidFill>
                  <a:srgbClr val="00B050"/>
                </a:solidFill>
              </a:rPr>
              <a:t>Espacios para que las acciones de salud y nutrición sean realizadas con la calidad requerida</a:t>
            </a:r>
          </a:p>
          <a:p>
            <a:pPr marL="257175" indent="-257175" algn="just">
              <a:buFont typeface="Wingdings" panose="05000000000000000000" pitchFamily="2" charset="2"/>
              <a:buChar char="ü"/>
            </a:pPr>
            <a:r>
              <a:rPr lang="es-CO" dirty="0">
                <a:solidFill>
                  <a:prstClr val="black"/>
                </a:solidFill>
              </a:rPr>
              <a:t>Escenarios de formación para propiciar hábitos de vida saludables</a:t>
            </a:r>
          </a:p>
          <a:p>
            <a:pPr marL="257175" indent="-257175" algn="just">
              <a:buFont typeface="Wingdings" panose="05000000000000000000" pitchFamily="2" charset="2"/>
              <a:buChar char="ü"/>
            </a:pPr>
            <a:r>
              <a:rPr lang="es-CO" dirty="0">
                <a:solidFill>
                  <a:srgbClr val="00B0F0"/>
                </a:solidFill>
              </a:rPr>
              <a:t>Verificación del acceso de las niñas y los niños a los servicios de salud</a:t>
            </a:r>
          </a:p>
          <a:p>
            <a:pPr marL="257175" indent="-257175" algn="just">
              <a:buFont typeface="Wingdings" panose="05000000000000000000" pitchFamily="2" charset="2"/>
              <a:buChar char="ü"/>
            </a:pPr>
            <a:r>
              <a:rPr lang="es-CO" dirty="0">
                <a:solidFill>
                  <a:prstClr val="black"/>
                </a:solidFill>
              </a:rPr>
              <a:t>La generación de espacios en condiciones higiénico sanitarias para la salud de la primera infancia</a:t>
            </a:r>
          </a:p>
          <a:p>
            <a:pPr marL="257175" indent="-257175" algn="just">
              <a:buFont typeface="Wingdings" panose="05000000000000000000" pitchFamily="2" charset="2"/>
              <a:buChar char="ü"/>
            </a:pPr>
            <a:r>
              <a:rPr lang="es-CO" dirty="0">
                <a:solidFill>
                  <a:srgbClr val="FFC000"/>
                </a:solidFill>
              </a:rPr>
              <a:t>Consumo de los alimentos requeridos e acuerdo con los grupos de edad </a:t>
            </a:r>
          </a:p>
        </p:txBody>
      </p:sp>
    </p:spTree>
    <p:extLst>
      <p:ext uri="{BB962C8B-B14F-4D97-AF65-F5344CB8AC3E}">
        <p14:creationId xmlns:p14="http://schemas.microsoft.com/office/powerpoint/2010/main" val="35894110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5"/>
          <a:stretch/>
        </p:blipFill>
        <p:spPr>
          <a:xfrm>
            <a:off x="-1" y="870556"/>
            <a:ext cx="9114871" cy="5130194"/>
          </a:xfrm>
          <a:prstGeom prst="rect">
            <a:avLst/>
          </a:prstGeom>
        </p:spPr>
      </p:pic>
      <p:sp>
        <p:nvSpPr>
          <p:cNvPr id="10" name="Rectángulo 16"/>
          <p:cNvSpPr>
            <a:spLocks noChangeArrowheads="1"/>
          </p:cNvSpPr>
          <p:nvPr/>
        </p:nvSpPr>
        <p:spPr bwMode="auto">
          <a:xfrm>
            <a:off x="1432777" y="2340534"/>
            <a:ext cx="5940380" cy="320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55377" indent="-155377" defTabSz="342900" fontAlgn="base">
              <a:lnSpc>
                <a:spcPct val="110000"/>
              </a:lnSpc>
              <a:spcBef>
                <a:spcPts val="675"/>
              </a:spcBef>
              <a:spcAft>
                <a:spcPct val="0"/>
              </a:spcAft>
              <a:buClr>
                <a:srgbClr val="5DA834"/>
              </a:buClr>
              <a:buFont typeface="Calibri" charset="0"/>
              <a:buAutoNum type="arabicPeriod"/>
            </a:pPr>
            <a:endParaRPr lang="es-CO" sz="1350" dirty="0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35398" y="990593"/>
            <a:ext cx="4979473" cy="424732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>
            <a:spAutoFit/>
          </a:bodyPr>
          <a:lstStyle/>
          <a:p>
            <a:pPr defTabSz="342900">
              <a:lnSpc>
                <a:spcPct val="80000"/>
              </a:lnSpc>
            </a:pPr>
            <a:r>
              <a:rPr lang="es-CO" sz="2700" b="1" dirty="0">
                <a:solidFill>
                  <a:prstClr val="black"/>
                </a:solidFill>
              </a:rPr>
              <a:t>Proceso pedagógico y educativo</a:t>
            </a:r>
            <a:endParaRPr lang="es-ES" sz="2400" b="1" dirty="0">
              <a:solidFill>
                <a:prstClr val="black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680858" y="3038409"/>
            <a:ext cx="4191000" cy="2585323"/>
          </a:xfrm>
          <a:prstGeom prst="rect">
            <a:avLst/>
          </a:prstGeom>
          <a:solidFill>
            <a:schemeClr val="accent6">
              <a:lumMod val="60000"/>
              <a:lumOff val="40000"/>
              <a:alpha val="66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CO" dirty="0">
                <a:solidFill>
                  <a:prstClr val="black"/>
                </a:solidFill>
              </a:rPr>
              <a:t>“</a:t>
            </a:r>
            <a:r>
              <a:rPr lang="es-CO" i="1" dirty="0">
                <a:solidFill>
                  <a:prstClr val="black"/>
                </a:solidFill>
              </a:rPr>
              <a:t>tiene un carácter dinámico, flexible y orientador que permite a los agentes educativos tener un </a:t>
            </a:r>
            <a:r>
              <a:rPr lang="es-CO" b="1" i="1" u="sng" dirty="0">
                <a:solidFill>
                  <a:prstClr val="black"/>
                </a:solidFill>
              </a:rPr>
              <a:t>horizonte de sentido </a:t>
            </a:r>
            <a:r>
              <a:rPr lang="es-CO" i="1" dirty="0">
                <a:solidFill>
                  <a:prstClr val="black"/>
                </a:solidFill>
              </a:rPr>
              <a:t>sobre el cual planear las experiencias pedagógicas y </a:t>
            </a:r>
            <a:r>
              <a:rPr lang="es-CO" b="1" i="1" u="sng" dirty="0">
                <a:solidFill>
                  <a:prstClr val="black"/>
                </a:solidFill>
              </a:rPr>
              <a:t>organizar los ambientes de manera intencionada </a:t>
            </a:r>
            <a:r>
              <a:rPr lang="es-CO" i="1" dirty="0">
                <a:solidFill>
                  <a:prstClr val="black"/>
                </a:solidFill>
              </a:rPr>
              <a:t>para lograr los objetivos propuestos en relación con la educación de las niñas y los niños de primera infancia”</a:t>
            </a:r>
          </a:p>
        </p:txBody>
      </p:sp>
    </p:spTree>
    <p:extLst>
      <p:ext uri="{BB962C8B-B14F-4D97-AF65-F5344CB8AC3E}">
        <p14:creationId xmlns:p14="http://schemas.microsoft.com/office/powerpoint/2010/main" val="10110719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8514" y="357808"/>
            <a:ext cx="4979473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80000"/>
              </a:lnSpc>
            </a:pPr>
            <a:r>
              <a:rPr lang="es-CO" sz="2700" b="1" dirty="0">
                <a:solidFill>
                  <a:prstClr val="white"/>
                </a:solidFill>
              </a:rPr>
              <a:t>Talento Humano </a:t>
            </a:r>
            <a:endParaRPr lang="es-ES" sz="2400" b="1" dirty="0">
              <a:solidFill>
                <a:prstClr val="white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431" y="1926442"/>
            <a:ext cx="4871779" cy="3653834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239485" y="2058709"/>
            <a:ext cx="1436914" cy="877163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endParaRPr lang="es-CO" dirty="0">
              <a:solidFill>
                <a:prstClr val="black"/>
              </a:solidFill>
            </a:endParaRPr>
          </a:p>
          <a:p>
            <a:pPr algn="ctr"/>
            <a:r>
              <a:rPr lang="es-CO" dirty="0">
                <a:solidFill>
                  <a:prstClr val="black"/>
                </a:solidFill>
              </a:rPr>
              <a:t>FUNCIONAL</a:t>
            </a:r>
          </a:p>
          <a:p>
            <a:pPr algn="ctr"/>
            <a:endParaRPr lang="es-CO" sz="1500" dirty="0">
              <a:solidFill>
                <a:prstClr val="black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239485" y="3938362"/>
            <a:ext cx="1436914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CO" dirty="0">
                <a:solidFill>
                  <a:prstClr val="black"/>
                </a:solidFill>
              </a:rPr>
              <a:t>Capacidades Personales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7168243" y="3938362"/>
            <a:ext cx="1586171" cy="646331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endParaRPr lang="es-CO" sz="1200" dirty="0">
              <a:solidFill>
                <a:prstClr val="black"/>
              </a:solidFill>
            </a:endParaRPr>
          </a:p>
          <a:p>
            <a:pPr algn="ctr"/>
            <a:r>
              <a:rPr lang="es-CO" sz="1200" dirty="0">
                <a:solidFill>
                  <a:prstClr val="black"/>
                </a:solidFill>
              </a:rPr>
              <a:t>MULTIDISCIPLINARIO</a:t>
            </a:r>
          </a:p>
          <a:p>
            <a:pPr algn="ctr"/>
            <a:endParaRPr lang="es-CO" sz="1200" dirty="0">
              <a:solidFill>
                <a:prstClr val="black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7168243" y="2058709"/>
            <a:ext cx="1586171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CO" dirty="0">
                <a:solidFill>
                  <a:prstClr val="black"/>
                </a:solidFill>
              </a:rPr>
              <a:t>Capacidades Profesionales</a:t>
            </a:r>
          </a:p>
        </p:txBody>
      </p:sp>
    </p:spTree>
    <p:extLst>
      <p:ext uri="{BB962C8B-B14F-4D97-AF65-F5344CB8AC3E}">
        <p14:creationId xmlns:p14="http://schemas.microsoft.com/office/powerpoint/2010/main" val="2155553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16"/>
          <p:cNvSpPr>
            <a:spLocks noChangeArrowheads="1"/>
          </p:cNvSpPr>
          <p:nvPr/>
        </p:nvSpPr>
        <p:spPr bwMode="auto">
          <a:xfrm>
            <a:off x="1432777" y="2340534"/>
            <a:ext cx="5940380" cy="320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55377" indent="-155377" defTabSz="342900" fontAlgn="base">
              <a:lnSpc>
                <a:spcPct val="110000"/>
              </a:lnSpc>
              <a:spcBef>
                <a:spcPts val="675"/>
              </a:spcBef>
              <a:spcAft>
                <a:spcPct val="0"/>
              </a:spcAft>
              <a:buClr>
                <a:srgbClr val="5DA834"/>
              </a:buClr>
              <a:buFont typeface="Calibri" charset="0"/>
              <a:buAutoNum type="arabicPeriod"/>
            </a:pPr>
            <a:endParaRPr lang="es-CO" sz="1350" dirty="0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9471" y="1769093"/>
            <a:ext cx="4113495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endParaRPr lang="es-CO" sz="1500" b="1" dirty="0">
              <a:solidFill>
                <a:srgbClr val="F79646"/>
              </a:solidFill>
              <a:latin typeface="Arial"/>
              <a:cs typeface="Arial"/>
            </a:endParaRPr>
          </a:p>
          <a:p>
            <a:pPr defTabSz="342900"/>
            <a:r>
              <a:rPr lang="es-CO" dirty="0">
                <a:solidFill>
                  <a:prstClr val="black"/>
                </a:solidFill>
              </a:rPr>
              <a:t>Promover </a:t>
            </a:r>
            <a:r>
              <a:rPr lang="es-CO" b="1" dirty="0">
                <a:solidFill>
                  <a:srgbClr val="F79646"/>
                </a:solidFill>
              </a:rPr>
              <a:t>el uso adecuado del material didáctico </a:t>
            </a:r>
            <a:r>
              <a:rPr lang="es-CO" dirty="0">
                <a:solidFill>
                  <a:prstClr val="black"/>
                </a:solidFill>
              </a:rPr>
              <a:t>con las niñas, niños. </a:t>
            </a:r>
          </a:p>
          <a:p>
            <a:pPr defTabSz="342900"/>
            <a:endParaRPr lang="es-CO" dirty="0">
              <a:solidFill>
                <a:prstClr val="black"/>
              </a:solidFill>
            </a:endParaRPr>
          </a:p>
          <a:p>
            <a:pPr defTabSz="342900"/>
            <a:r>
              <a:rPr lang="es-CO" dirty="0">
                <a:solidFill>
                  <a:prstClr val="black"/>
                </a:solidFill>
              </a:rPr>
              <a:t>Velar por el </a:t>
            </a:r>
            <a:r>
              <a:rPr lang="es-CO" b="1" dirty="0">
                <a:solidFill>
                  <a:srgbClr val="F79646"/>
                </a:solidFill>
              </a:rPr>
              <a:t>mantenimiento, orden y seguridad </a:t>
            </a:r>
            <a:r>
              <a:rPr lang="es-CO" dirty="0">
                <a:solidFill>
                  <a:prstClr val="black"/>
                </a:solidFill>
              </a:rPr>
              <a:t>de los espacios físicos donde se realiza la prestación del servicio. </a:t>
            </a:r>
          </a:p>
          <a:p>
            <a:pPr defTabSz="342900"/>
            <a:endParaRPr lang="es-CO" dirty="0">
              <a:solidFill>
                <a:prstClr val="black"/>
              </a:solidFill>
            </a:endParaRPr>
          </a:p>
          <a:p>
            <a:pPr defTabSz="342900"/>
            <a:r>
              <a:rPr lang="es-CO" b="1" dirty="0">
                <a:solidFill>
                  <a:srgbClr val="F79646"/>
                </a:solidFill>
              </a:rPr>
              <a:t>Conservar, custodiar y mantener en buen estado y bajo control la dotación adquirida </a:t>
            </a:r>
            <a:r>
              <a:rPr lang="es-CO" dirty="0">
                <a:solidFill>
                  <a:prstClr val="black"/>
                </a:solidFill>
              </a:rPr>
              <a:t>y recibida con los recursos aportados por el ICBF y elaborar un inventario de la misma. </a:t>
            </a:r>
            <a:endParaRPr lang="es-CO" b="1" dirty="0">
              <a:solidFill>
                <a:srgbClr val="F79646"/>
              </a:solidFill>
              <a:latin typeface="Arial"/>
              <a:cs typeface="Arial"/>
            </a:endParaRPr>
          </a:p>
          <a:p>
            <a:pPr defTabSz="342900"/>
            <a:endParaRPr lang="es-CO" dirty="0">
              <a:solidFill>
                <a:prstClr val="black">
                  <a:lumMod val="50000"/>
                  <a:lumOff val="50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2865" y="309181"/>
            <a:ext cx="6649692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80000"/>
              </a:lnSpc>
            </a:pPr>
            <a:r>
              <a:rPr lang="es-CO" sz="2400" b="1" dirty="0">
                <a:solidFill>
                  <a:prstClr val="white"/>
                </a:solidFill>
              </a:rPr>
              <a:t>Componente Ambientes educativos y protectores </a:t>
            </a:r>
            <a:endParaRPr lang="es-ES" sz="2100" b="1" dirty="0">
              <a:solidFill>
                <a:prstClr val="white"/>
              </a:solidFill>
            </a:endParaRPr>
          </a:p>
        </p:txBody>
      </p:sp>
      <p:pic>
        <p:nvPicPr>
          <p:cNvPr id="7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257" y="2188134"/>
            <a:ext cx="4038600" cy="269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0017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678" y="999582"/>
            <a:ext cx="1808923" cy="3856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32" y="0"/>
            <a:ext cx="9303556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756782" y="64378"/>
            <a:ext cx="6414247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chemeClr val="bg1"/>
                </a:solidFill>
              </a:rPr>
              <a:t>POBLACION ATENDIDA</a:t>
            </a:r>
          </a:p>
          <a:p>
            <a:r>
              <a:rPr lang="es-ES" sz="2800" dirty="0" smtClean="0">
                <a:solidFill>
                  <a:schemeClr val="bg1"/>
                </a:solidFill>
              </a:rPr>
              <a:t>CENTRO ZONAL No 4 MANAURE Y URIBIA</a:t>
            </a:r>
          </a:p>
          <a:p>
            <a:endParaRPr lang="es-ES" sz="3200" dirty="0"/>
          </a:p>
          <a:p>
            <a:r>
              <a:rPr lang="es-ES" sz="3200" dirty="0" smtClean="0"/>
              <a:t>TOTAL POBLACION ATENDIDA</a:t>
            </a:r>
            <a:endParaRPr lang="es-ES" sz="3200" dirty="0"/>
          </a:p>
          <a:p>
            <a:r>
              <a:rPr lang="es-ES" sz="3200" dirty="0" smtClean="0"/>
              <a:t>25.350 Beneficiarios</a:t>
            </a:r>
            <a:endParaRPr lang="es-ES" sz="3200" dirty="0"/>
          </a:p>
        </p:txBody>
      </p:sp>
      <p:sp>
        <p:nvSpPr>
          <p:cNvPr id="4" name="Rectángulo 3"/>
          <p:cNvSpPr/>
          <p:nvPr/>
        </p:nvSpPr>
        <p:spPr>
          <a:xfrm>
            <a:off x="756782" y="1229235"/>
            <a:ext cx="7884298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/>
          </a:p>
          <a:p>
            <a:r>
              <a:rPr lang="es-CO" sz="3200" b="1" dirty="0" smtClean="0"/>
              <a:t>      </a:t>
            </a:r>
            <a:endParaRPr lang="es-CO" b="1" dirty="0"/>
          </a:p>
          <a:p>
            <a:endParaRPr lang="es-CO" b="1" dirty="0" smtClean="0"/>
          </a:p>
          <a:p>
            <a:endParaRPr lang="es-CO" b="1" dirty="0"/>
          </a:p>
          <a:p>
            <a:endParaRPr lang="es-CO" b="1" dirty="0" smtClean="0"/>
          </a:p>
          <a:p>
            <a:endParaRPr lang="es-CO" b="1" dirty="0"/>
          </a:p>
          <a:p>
            <a:endParaRPr lang="es-CO" b="1" dirty="0" smtClean="0"/>
          </a:p>
          <a:p>
            <a:endParaRPr lang="es-CO" b="1" dirty="0"/>
          </a:p>
          <a:p>
            <a:endParaRPr lang="es-CO" b="1" dirty="0" smtClean="0"/>
          </a:p>
          <a:p>
            <a:endParaRPr lang="es-CO" b="1" dirty="0"/>
          </a:p>
          <a:p>
            <a:endParaRPr lang="es-CO" b="1" dirty="0" smtClean="0"/>
          </a:p>
          <a:p>
            <a:endParaRPr lang="es-CO" b="1" dirty="0"/>
          </a:p>
          <a:p>
            <a:endParaRPr lang="es-CO" b="1" dirty="0" smtClean="0"/>
          </a:p>
          <a:p>
            <a:endParaRPr lang="es-E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667" y="2725466"/>
            <a:ext cx="5690640" cy="3826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962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lick.wav"/>
          </p:stSnd>
        </p:sndAc>
      </p:transition>
    </mc:Choice>
    <mc:Fallback xmlns="">
      <p:transition spd="slow">
        <p:random/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52561" y="430735"/>
            <a:ext cx="5354894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80000"/>
              </a:lnSpc>
            </a:pPr>
            <a:r>
              <a:rPr lang="es-CO" sz="2400" b="1" dirty="0">
                <a:solidFill>
                  <a:prstClr val="white"/>
                </a:solidFill>
              </a:rPr>
              <a:t>Administrativo y de Gestión </a:t>
            </a:r>
            <a:endParaRPr lang="es-ES" sz="2100" b="1" dirty="0">
              <a:solidFill>
                <a:prstClr val="white"/>
              </a:solidFill>
            </a:endParaRPr>
          </a:p>
        </p:txBody>
      </p:sp>
      <p:graphicFrame>
        <p:nvGraphicFramePr>
          <p:cNvPr id="4" name="Diagrama 3"/>
          <p:cNvGraphicFramePr/>
          <p:nvPr>
            <p:extLst/>
          </p:nvPr>
        </p:nvGraphicFramePr>
        <p:xfrm>
          <a:off x="-348343" y="1833875"/>
          <a:ext cx="4724400" cy="3457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242" y="1942732"/>
            <a:ext cx="4597958" cy="307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974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8" y="0"/>
            <a:ext cx="9123972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062651" y="4774960"/>
            <a:ext cx="243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altLang="es-CO" b="1" dirty="0" smtClean="0">
                <a:solidFill>
                  <a:srgbClr val="FFFFFF"/>
                </a:solidFill>
              </a:rPr>
              <a:t>j</a:t>
            </a:r>
            <a:endParaRPr lang="es-CO" altLang="es-CO" b="1" dirty="0">
              <a:solidFill>
                <a:srgbClr val="FFFFFF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009103" y="4959626"/>
            <a:ext cx="335976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altLang="es-CO" sz="4400" b="1" dirty="0" smtClean="0">
                <a:solidFill>
                  <a:prstClr val="black"/>
                </a:solidFill>
              </a:rPr>
              <a:t>SUPERVISION</a:t>
            </a:r>
          </a:p>
          <a:p>
            <a:r>
              <a:rPr lang="es-CO" altLang="es-CO" sz="4400" b="1" dirty="0" smtClean="0">
                <a:solidFill>
                  <a:prstClr val="black"/>
                </a:solidFill>
              </a:rPr>
              <a:t>2017</a:t>
            </a:r>
            <a:endParaRPr lang="es-CO" altLang="es-CO" sz="4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1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lick.wav"/>
          </p:stSnd>
        </p:sndAc>
      </p:transition>
    </mc:Choice>
    <mc:Fallback xmlns="">
      <p:transition spd="slow">
        <p:random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8" y="0"/>
            <a:ext cx="9123972" cy="6858000"/>
          </a:xfrm>
          <a:prstGeom prst="rect">
            <a:avLst/>
          </a:prstGeom>
        </p:spPr>
      </p:pic>
      <p:pic>
        <p:nvPicPr>
          <p:cNvPr id="3" name="Picture 2" descr="F:\PRSENTACIONES\Fotos Adriana\8772100844_a62726f6f5_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" t="6084" r="8682" b="20430"/>
          <a:stretch/>
        </p:blipFill>
        <p:spPr bwMode="auto">
          <a:xfrm>
            <a:off x="359405" y="2413469"/>
            <a:ext cx="4577966" cy="25641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5276748" y="1248709"/>
            <a:ext cx="348914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400" i="1" dirty="0">
                <a:solidFill>
                  <a:prstClr val="black"/>
                </a:solidFill>
                <a:cs typeface="Calibri" charset="0"/>
              </a:rPr>
              <a:t>Realizar el </a:t>
            </a:r>
            <a:r>
              <a:rPr lang="es-ES" sz="2400" b="1" i="1" dirty="0">
                <a:solidFill>
                  <a:prstClr val="black"/>
                </a:solidFill>
                <a:cs typeface="Calibri" charset="0"/>
              </a:rPr>
              <a:t>control y monitoreo </a:t>
            </a:r>
            <a:r>
              <a:rPr lang="es-ES" sz="2400" i="1" dirty="0">
                <a:solidFill>
                  <a:prstClr val="black"/>
                </a:solidFill>
                <a:cs typeface="Calibri" charset="0"/>
              </a:rPr>
              <a:t>permanente a las Entidades Administradoras del Servicio (EAS) que pertenecen a los programas para la atención a la primera infancia, con el fin de verificar el cumplimiento de los referentes de calidad en cada componente de atención</a:t>
            </a:r>
            <a:r>
              <a:rPr lang="es-ES" i="1" dirty="0">
                <a:solidFill>
                  <a:prstClr val="black"/>
                </a:solidFill>
                <a:cs typeface="Calibri" charset="0"/>
              </a:rPr>
              <a:t>.</a:t>
            </a:r>
            <a:endParaRPr lang="es-CO" i="1" dirty="0">
              <a:solidFill>
                <a:prstClr val="black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638158" y="302175"/>
            <a:ext cx="20102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altLang="es-CO" sz="4000" b="1" dirty="0">
                <a:solidFill>
                  <a:srgbClr val="FFFFFF"/>
                </a:solidFill>
              </a:rPr>
              <a:t>Objetivo</a:t>
            </a:r>
          </a:p>
        </p:txBody>
      </p:sp>
    </p:spTree>
    <p:extLst>
      <p:ext uri="{BB962C8B-B14F-4D97-AF65-F5344CB8AC3E}">
        <p14:creationId xmlns:p14="http://schemas.microsoft.com/office/powerpoint/2010/main" val="22929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lick.wav"/>
          </p:stSnd>
        </p:sndAc>
      </p:transition>
    </mc:Choice>
    <mc:Fallback xmlns="">
      <p:transition spd="slow">
        <p:random/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6" y="39756"/>
            <a:ext cx="9123972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31"/>
          <a:stretch/>
        </p:blipFill>
        <p:spPr>
          <a:xfrm>
            <a:off x="1734760" y="3924330"/>
            <a:ext cx="5272088" cy="23290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4" name="Grupo 3"/>
          <p:cNvGrpSpPr/>
          <p:nvPr/>
        </p:nvGrpSpPr>
        <p:grpSpPr>
          <a:xfrm>
            <a:off x="327853" y="1647752"/>
            <a:ext cx="1882641" cy="1882641"/>
            <a:chOff x="1420" y="510315"/>
            <a:chExt cx="1882641" cy="1882641"/>
          </a:xfrm>
        </p:grpSpPr>
        <p:sp>
          <p:nvSpPr>
            <p:cNvPr id="5" name="Elipse 4"/>
            <p:cNvSpPr/>
            <p:nvPr/>
          </p:nvSpPr>
          <p:spPr>
            <a:xfrm>
              <a:off x="1420" y="510315"/>
              <a:ext cx="1882641" cy="188264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Elipse 4"/>
            <p:cNvSpPr/>
            <p:nvPr/>
          </p:nvSpPr>
          <p:spPr>
            <a:xfrm>
              <a:off x="277126" y="786021"/>
              <a:ext cx="1331229" cy="13312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dirty="0" smtClean="0">
                  <a:solidFill>
                    <a:prstClr val="white"/>
                  </a:solidFill>
                </a:rPr>
                <a:t>Marco de lineamientos  de la Guía de Supervisión.</a:t>
              </a:r>
              <a:endParaRPr lang="es-CO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2429063" y="1953227"/>
            <a:ext cx="1091931" cy="1091931"/>
            <a:chOff x="2036932" y="905670"/>
            <a:chExt cx="1091931" cy="1091931"/>
          </a:xfrm>
        </p:grpSpPr>
        <p:sp>
          <p:nvSpPr>
            <p:cNvPr id="8" name="Más 7"/>
            <p:cNvSpPr/>
            <p:nvPr/>
          </p:nvSpPr>
          <p:spPr>
            <a:xfrm>
              <a:off x="2036932" y="905670"/>
              <a:ext cx="1091931" cy="1091931"/>
            </a:xfrm>
            <a:prstGeom prst="mathPlus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Más 4"/>
            <p:cNvSpPr/>
            <p:nvPr/>
          </p:nvSpPr>
          <p:spPr>
            <a:xfrm>
              <a:off x="2181667" y="1323224"/>
              <a:ext cx="802461" cy="2568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CO" sz="150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3682264" y="1596346"/>
            <a:ext cx="1882641" cy="1882641"/>
            <a:chOff x="3281734" y="510315"/>
            <a:chExt cx="1882641" cy="1882641"/>
          </a:xfrm>
        </p:grpSpPr>
        <p:sp>
          <p:nvSpPr>
            <p:cNvPr id="11" name="Elipse 10"/>
            <p:cNvSpPr/>
            <p:nvPr/>
          </p:nvSpPr>
          <p:spPr>
            <a:xfrm>
              <a:off x="3281734" y="510315"/>
              <a:ext cx="1882641" cy="188264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Elipse 4"/>
            <p:cNvSpPr/>
            <p:nvPr/>
          </p:nvSpPr>
          <p:spPr>
            <a:xfrm>
              <a:off x="3557440" y="786021"/>
              <a:ext cx="1331229" cy="13312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dirty="0" smtClean="0">
                  <a:solidFill>
                    <a:prstClr val="white"/>
                  </a:solidFill>
                </a:rPr>
                <a:t>Evaluación y seguimiento de los componentes del servicio.</a:t>
              </a:r>
              <a:endParaRPr lang="es-CO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5777233" y="2043106"/>
            <a:ext cx="1237348" cy="1091931"/>
            <a:chOff x="5317246" y="905670"/>
            <a:chExt cx="1091931" cy="1091931"/>
          </a:xfrm>
        </p:grpSpPr>
        <p:sp>
          <p:nvSpPr>
            <p:cNvPr id="14" name="Igual que 13"/>
            <p:cNvSpPr/>
            <p:nvPr/>
          </p:nvSpPr>
          <p:spPr>
            <a:xfrm>
              <a:off x="5317246" y="905670"/>
              <a:ext cx="1091931" cy="1091931"/>
            </a:xfrm>
            <a:prstGeom prst="mathEqual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Igual que 4"/>
            <p:cNvSpPr/>
            <p:nvPr/>
          </p:nvSpPr>
          <p:spPr>
            <a:xfrm>
              <a:off x="5461981" y="1130608"/>
              <a:ext cx="802461" cy="6420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CO" sz="1500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7152434" y="1697912"/>
            <a:ext cx="1882641" cy="1882641"/>
            <a:chOff x="6562048" y="510315"/>
            <a:chExt cx="1882641" cy="1882641"/>
          </a:xfrm>
        </p:grpSpPr>
        <p:sp>
          <p:nvSpPr>
            <p:cNvPr id="17" name="Elipse 16"/>
            <p:cNvSpPr/>
            <p:nvPr/>
          </p:nvSpPr>
          <p:spPr>
            <a:xfrm>
              <a:off x="6562048" y="510315"/>
              <a:ext cx="1882641" cy="188264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Elipse 4"/>
            <p:cNvSpPr/>
            <p:nvPr/>
          </p:nvSpPr>
          <p:spPr>
            <a:xfrm>
              <a:off x="6837754" y="786021"/>
              <a:ext cx="1331229" cy="13312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dirty="0" smtClean="0">
                  <a:solidFill>
                    <a:prstClr val="white"/>
                  </a:solidFill>
                </a:rPr>
                <a:t>Garantía en la calidad de atención a los niños y niñas.</a:t>
              </a:r>
              <a:endParaRPr lang="es-CO" dirty="0">
                <a:solidFill>
                  <a:prstClr val="white"/>
                </a:solidFill>
              </a:endParaRPr>
            </a:p>
          </p:txBody>
        </p:sp>
      </p:grpSp>
      <p:sp>
        <p:nvSpPr>
          <p:cNvPr id="19" name="Rectángulo 18"/>
          <p:cNvSpPr/>
          <p:nvPr/>
        </p:nvSpPr>
        <p:spPr>
          <a:xfrm>
            <a:off x="575861" y="232628"/>
            <a:ext cx="63415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altLang="es-CO" sz="4000" b="1" dirty="0" smtClean="0">
                <a:solidFill>
                  <a:srgbClr val="FFFFFF"/>
                </a:solidFill>
              </a:rPr>
              <a:t>PROCESO DE SUPERVISION  </a:t>
            </a:r>
            <a:endParaRPr lang="es-CO" altLang="es-CO" sz="4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84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lick.wav"/>
          </p:stSnd>
        </p:sndAc>
      </p:transition>
    </mc:Choice>
    <mc:Fallback xmlns="">
      <p:transition spd="slow">
        <p:random/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8" y="1148166"/>
            <a:ext cx="4005641" cy="5500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CuadroTexto 9"/>
          <p:cNvSpPr txBox="1">
            <a:spLocks noChangeArrowheads="1"/>
          </p:cNvSpPr>
          <p:nvPr/>
        </p:nvSpPr>
        <p:spPr bwMode="auto">
          <a:xfrm>
            <a:off x="398463" y="87313"/>
            <a:ext cx="68373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s-ES" altLang="es-CO" sz="2400" dirty="0" smtClean="0">
              <a:solidFill>
                <a:srgbClr val="FFFFFF"/>
              </a:solidFill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s-ES" altLang="es-CO" sz="2400" dirty="0" smtClean="0">
                <a:solidFill>
                  <a:srgbClr val="FFFFFF"/>
                </a:solidFill>
              </a:rPr>
              <a:t>SUPERVISION  CORTE MES DE JUNIO 2017</a:t>
            </a:r>
          </a:p>
        </p:txBody>
      </p:sp>
      <p:sp>
        <p:nvSpPr>
          <p:cNvPr id="5" name="4 Elipse"/>
          <p:cNvSpPr/>
          <p:nvPr/>
        </p:nvSpPr>
        <p:spPr>
          <a:xfrm>
            <a:off x="6981974" y="5349875"/>
            <a:ext cx="1998662" cy="1228725"/>
          </a:xfrm>
          <a:prstGeom prst="ellipse">
            <a:avLst/>
          </a:prstGeom>
          <a:solidFill>
            <a:srgbClr val="FFC0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CO" sz="1400" b="1" dirty="0">
              <a:solidFill>
                <a:prstClr val="black"/>
              </a:solidFill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1400" b="1" dirty="0">
                <a:solidFill>
                  <a:prstClr val="black"/>
                </a:solidFill>
              </a:rPr>
              <a:t>5.TALAPTAJIRRAGUA </a:t>
            </a:r>
            <a:endParaRPr lang="es-CO" sz="1400" dirty="0">
              <a:solidFill>
                <a:prstClr val="black"/>
              </a:solidFill>
            </a:endParaRPr>
          </a:p>
        </p:txBody>
      </p:sp>
      <p:sp>
        <p:nvSpPr>
          <p:cNvPr id="6" name="5 Elipse"/>
          <p:cNvSpPr/>
          <p:nvPr/>
        </p:nvSpPr>
        <p:spPr>
          <a:xfrm>
            <a:off x="508112" y="3781361"/>
            <a:ext cx="1960562" cy="1200150"/>
          </a:xfrm>
          <a:prstGeom prst="ellipse">
            <a:avLst/>
          </a:prstGeom>
          <a:solidFill>
            <a:srgbClr val="FFC0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1400" b="1" dirty="0">
                <a:solidFill>
                  <a:prstClr val="black"/>
                </a:solidFill>
              </a:rPr>
              <a:t>7. U.T SUSHOIN WAYUU </a:t>
            </a:r>
          </a:p>
        </p:txBody>
      </p:sp>
      <p:sp>
        <p:nvSpPr>
          <p:cNvPr id="7" name="4 Elipse"/>
          <p:cNvSpPr/>
          <p:nvPr/>
        </p:nvSpPr>
        <p:spPr>
          <a:xfrm>
            <a:off x="2529548" y="865930"/>
            <a:ext cx="1862113" cy="1082639"/>
          </a:xfrm>
          <a:prstGeom prst="ellipse">
            <a:avLst/>
          </a:prstGeom>
          <a:solidFill>
            <a:srgbClr val="FFC0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1400" b="1" dirty="0">
                <a:solidFill>
                  <a:prstClr val="black"/>
                </a:solidFill>
              </a:rPr>
              <a:t>1. FUNDACION YANAJASA </a:t>
            </a:r>
            <a:endParaRPr lang="es-CO" sz="1400" dirty="0">
              <a:solidFill>
                <a:prstClr val="black"/>
              </a:solidFill>
            </a:endParaRPr>
          </a:p>
        </p:txBody>
      </p:sp>
      <p:sp>
        <p:nvSpPr>
          <p:cNvPr id="8" name="4 Elipse"/>
          <p:cNvSpPr/>
          <p:nvPr/>
        </p:nvSpPr>
        <p:spPr>
          <a:xfrm>
            <a:off x="6756867" y="950913"/>
            <a:ext cx="2154237" cy="1182687"/>
          </a:xfrm>
          <a:prstGeom prst="ellipse">
            <a:avLst/>
          </a:prstGeom>
          <a:solidFill>
            <a:srgbClr val="FFC0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1400" b="1" dirty="0">
                <a:solidFill>
                  <a:prstClr val="black"/>
                </a:solidFill>
              </a:rPr>
              <a:t>2. GRUPO ECOLOGICO TOKOKO</a:t>
            </a:r>
            <a:endParaRPr lang="es-CO" sz="1400" dirty="0">
              <a:solidFill>
                <a:prstClr val="black"/>
              </a:solidFill>
            </a:endParaRPr>
          </a:p>
        </p:txBody>
      </p:sp>
      <p:sp>
        <p:nvSpPr>
          <p:cNvPr id="9" name="4 Elipse"/>
          <p:cNvSpPr/>
          <p:nvPr/>
        </p:nvSpPr>
        <p:spPr>
          <a:xfrm>
            <a:off x="6943464" y="2270592"/>
            <a:ext cx="1967639" cy="1311275"/>
          </a:xfrm>
          <a:prstGeom prst="ellipse">
            <a:avLst/>
          </a:prstGeom>
          <a:solidFill>
            <a:srgbClr val="FFC0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1400" b="1" dirty="0">
                <a:solidFill>
                  <a:prstClr val="black"/>
                </a:solidFill>
              </a:rPr>
              <a:t>3COORPORACION PARA EL DESARROLLO INTEGRAL DE CO</a:t>
            </a:r>
            <a:endParaRPr lang="es-CO" sz="1400" dirty="0">
              <a:solidFill>
                <a:prstClr val="black"/>
              </a:solidFill>
            </a:endParaRPr>
          </a:p>
        </p:txBody>
      </p:sp>
      <p:sp>
        <p:nvSpPr>
          <p:cNvPr id="10" name="4 Elipse"/>
          <p:cNvSpPr/>
          <p:nvPr/>
        </p:nvSpPr>
        <p:spPr>
          <a:xfrm>
            <a:off x="6893820" y="3898417"/>
            <a:ext cx="2066925" cy="1228725"/>
          </a:xfrm>
          <a:prstGeom prst="ellipse">
            <a:avLst/>
          </a:prstGeom>
          <a:solidFill>
            <a:srgbClr val="FFC0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1400" b="1" dirty="0">
                <a:solidFill>
                  <a:prstClr val="black"/>
                </a:solidFill>
              </a:rPr>
              <a:t>4 ASOCIACION KOUTIRRASHY</a:t>
            </a:r>
            <a:endParaRPr lang="es-CO" sz="1400" dirty="0">
              <a:solidFill>
                <a:prstClr val="black"/>
              </a:solidFill>
            </a:endParaRPr>
          </a:p>
        </p:txBody>
      </p:sp>
      <p:sp>
        <p:nvSpPr>
          <p:cNvPr id="11" name="4 Elipse"/>
          <p:cNvSpPr/>
          <p:nvPr/>
        </p:nvSpPr>
        <p:spPr>
          <a:xfrm>
            <a:off x="3939296" y="5629275"/>
            <a:ext cx="2068512" cy="1228725"/>
          </a:xfrm>
          <a:prstGeom prst="ellipse">
            <a:avLst/>
          </a:prstGeom>
          <a:solidFill>
            <a:srgbClr val="FFC0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1400" b="1" dirty="0">
                <a:solidFill>
                  <a:prstClr val="black"/>
                </a:solidFill>
              </a:rPr>
              <a:t>6- SUPULA</a:t>
            </a:r>
            <a:endParaRPr lang="es-CO" sz="1400" dirty="0">
              <a:solidFill>
                <a:prstClr val="black"/>
              </a:solidFill>
            </a:endParaRPr>
          </a:p>
        </p:txBody>
      </p:sp>
      <p:sp>
        <p:nvSpPr>
          <p:cNvPr id="13" name="5 Elipse"/>
          <p:cNvSpPr/>
          <p:nvPr/>
        </p:nvSpPr>
        <p:spPr>
          <a:xfrm>
            <a:off x="0" y="2326154"/>
            <a:ext cx="2027238" cy="1200150"/>
          </a:xfrm>
          <a:prstGeom prst="ellipse">
            <a:avLst/>
          </a:prstGeom>
          <a:solidFill>
            <a:srgbClr val="FFC0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1400" b="1" dirty="0">
                <a:solidFill>
                  <a:prstClr val="black"/>
                </a:solidFill>
              </a:rPr>
              <a:t>8. ASOCIACION WUENU WAKUIPA</a:t>
            </a:r>
          </a:p>
        </p:txBody>
      </p:sp>
      <p:sp>
        <p:nvSpPr>
          <p:cNvPr id="14" name="5 Elipse"/>
          <p:cNvSpPr/>
          <p:nvPr/>
        </p:nvSpPr>
        <p:spPr>
          <a:xfrm>
            <a:off x="215834" y="1000109"/>
            <a:ext cx="1749425" cy="869950"/>
          </a:xfrm>
          <a:prstGeom prst="ellipse">
            <a:avLst/>
          </a:prstGeom>
          <a:solidFill>
            <a:srgbClr val="FFC0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1400" b="1" dirty="0">
                <a:solidFill>
                  <a:prstClr val="black"/>
                </a:solidFill>
              </a:rPr>
              <a:t>9 WAYUU MUSARAT</a:t>
            </a:r>
          </a:p>
        </p:txBody>
      </p:sp>
      <p:sp>
        <p:nvSpPr>
          <p:cNvPr id="17" name="Elipse 16"/>
          <p:cNvSpPr/>
          <p:nvPr/>
        </p:nvSpPr>
        <p:spPr>
          <a:xfrm>
            <a:off x="628241" y="5346012"/>
            <a:ext cx="1666874" cy="1114425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1400" dirty="0" smtClean="0">
                <a:solidFill>
                  <a:prstClr val="black"/>
                </a:solidFill>
              </a:rPr>
              <a:t>10</a:t>
            </a:r>
            <a:r>
              <a:rPr lang="es-CO" dirty="0" smtClean="0">
                <a:solidFill>
                  <a:prstClr val="black"/>
                </a:solidFill>
              </a:rPr>
              <a:t>.Yanama</a:t>
            </a:r>
            <a:endParaRPr lang="es-CO" dirty="0">
              <a:solidFill>
                <a:prstClr val="black"/>
              </a:solidFill>
            </a:endParaRPr>
          </a:p>
        </p:txBody>
      </p:sp>
      <p:sp>
        <p:nvSpPr>
          <p:cNvPr id="15" name="Elipse 14"/>
          <p:cNvSpPr/>
          <p:nvPr/>
        </p:nvSpPr>
        <p:spPr>
          <a:xfrm>
            <a:off x="3635322" y="2326154"/>
            <a:ext cx="2836935" cy="2909422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>
                <a:solidFill>
                  <a:prstClr val="black"/>
                </a:solidFill>
              </a:rPr>
              <a:t>EAS SUPERVISADASMODALIDAD PROPIA INTERCULTURAL</a:t>
            </a:r>
            <a:endParaRPr lang="es-CO" sz="2400" dirty="0">
              <a:solidFill>
                <a:prstClr val="black"/>
              </a:solidFill>
            </a:endParaRPr>
          </a:p>
          <a:p>
            <a:pPr algn="ctr"/>
            <a:endParaRPr lang="es-ES" sz="2400" b="1" dirty="0">
              <a:solidFill>
                <a:prstClr val="black"/>
              </a:solidFill>
            </a:endParaRPr>
          </a:p>
        </p:txBody>
      </p:sp>
      <p:sp>
        <p:nvSpPr>
          <p:cNvPr id="3" name="Flecha derecha 2"/>
          <p:cNvSpPr/>
          <p:nvPr/>
        </p:nvSpPr>
        <p:spPr>
          <a:xfrm rot="1244507">
            <a:off x="6445733" y="4272826"/>
            <a:ext cx="430306" cy="477371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Flecha derecha 17"/>
          <p:cNvSpPr/>
          <p:nvPr/>
        </p:nvSpPr>
        <p:spPr>
          <a:xfrm rot="19031497">
            <a:off x="6090958" y="2091764"/>
            <a:ext cx="430306" cy="477371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Flecha derecha 18"/>
          <p:cNvSpPr/>
          <p:nvPr/>
        </p:nvSpPr>
        <p:spPr>
          <a:xfrm rot="20493990">
            <a:off x="6513158" y="2979405"/>
            <a:ext cx="430306" cy="477371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Flecha derecha 19"/>
          <p:cNvSpPr/>
          <p:nvPr/>
        </p:nvSpPr>
        <p:spPr>
          <a:xfrm rot="2667459">
            <a:off x="6170609" y="4999015"/>
            <a:ext cx="576871" cy="477371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lecha derecha 20"/>
          <p:cNvSpPr/>
          <p:nvPr/>
        </p:nvSpPr>
        <p:spPr>
          <a:xfrm rot="13060721">
            <a:off x="2866683" y="2373633"/>
            <a:ext cx="593368" cy="477371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Flecha derecha 21"/>
          <p:cNvSpPr/>
          <p:nvPr/>
        </p:nvSpPr>
        <p:spPr>
          <a:xfrm rot="5400000">
            <a:off x="4943734" y="5194717"/>
            <a:ext cx="238385" cy="477371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Flecha derecha 22"/>
          <p:cNvSpPr/>
          <p:nvPr/>
        </p:nvSpPr>
        <p:spPr>
          <a:xfrm rot="8600151">
            <a:off x="2877993" y="4892174"/>
            <a:ext cx="430306" cy="477371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Flecha derecha 23"/>
          <p:cNvSpPr/>
          <p:nvPr/>
        </p:nvSpPr>
        <p:spPr>
          <a:xfrm rot="9636371">
            <a:off x="2730414" y="4066321"/>
            <a:ext cx="430306" cy="477371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Flecha derecha 24"/>
          <p:cNvSpPr/>
          <p:nvPr/>
        </p:nvSpPr>
        <p:spPr>
          <a:xfrm rot="12258220">
            <a:off x="2688467" y="3037098"/>
            <a:ext cx="430306" cy="477371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Flecha derecha 25"/>
          <p:cNvSpPr/>
          <p:nvPr/>
        </p:nvSpPr>
        <p:spPr>
          <a:xfrm rot="14369453">
            <a:off x="3972626" y="1958663"/>
            <a:ext cx="430306" cy="477371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0834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1336675"/>
            <a:ext cx="2779609" cy="506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12 CuadroTexto"/>
          <p:cNvSpPr txBox="1">
            <a:spLocks noChangeArrowheads="1"/>
          </p:cNvSpPr>
          <p:nvPr/>
        </p:nvSpPr>
        <p:spPr bwMode="auto">
          <a:xfrm>
            <a:off x="4052888" y="2035175"/>
            <a:ext cx="47609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s-CO" sz="1600" dirty="0" smtClean="0">
                <a:solidFill>
                  <a:prstClr val="black"/>
                </a:solidFill>
              </a:rPr>
              <a:t>.</a:t>
            </a:r>
            <a:endParaRPr lang="es-ES" altLang="es-CO" sz="1600" dirty="0" smtClean="0">
              <a:solidFill>
                <a:prstClr val="black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99918" y="0"/>
            <a:ext cx="57629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s-ES" altLang="es-CO" sz="2800" dirty="0">
                <a:solidFill>
                  <a:srgbClr val="FFFFFF"/>
                </a:solidFill>
              </a:rPr>
              <a:t>SUPERVISION  CORTE MES DE JUNIO 2017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s-ES" altLang="es-CO" sz="2800" dirty="0">
              <a:solidFill>
                <a:prstClr val="white"/>
              </a:solidFill>
            </a:endParaRPr>
          </a:p>
        </p:txBody>
      </p:sp>
      <p:sp>
        <p:nvSpPr>
          <p:cNvPr id="5" name="Elipse 4"/>
          <p:cNvSpPr/>
          <p:nvPr/>
        </p:nvSpPr>
        <p:spPr>
          <a:xfrm>
            <a:off x="2206487" y="1196891"/>
            <a:ext cx="3108096" cy="3093416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>
                <a:solidFill>
                  <a:prstClr val="black"/>
                </a:solidFill>
              </a:rPr>
              <a:t>MODALIDAD INSTITUCIONAL </a:t>
            </a:r>
          </a:p>
          <a:p>
            <a:pPr algn="ctr"/>
            <a:endParaRPr lang="es-ES" sz="2400" b="1" dirty="0">
              <a:solidFill>
                <a:prstClr val="black"/>
              </a:solidFill>
            </a:endParaRPr>
          </a:p>
        </p:txBody>
      </p:sp>
      <p:sp>
        <p:nvSpPr>
          <p:cNvPr id="8" name="Elipse 7"/>
          <p:cNvSpPr/>
          <p:nvPr/>
        </p:nvSpPr>
        <p:spPr>
          <a:xfrm>
            <a:off x="6504582" y="1922567"/>
            <a:ext cx="2309218" cy="2367739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solidFill>
                  <a:prstClr val="black"/>
                </a:solidFill>
              </a:rPr>
              <a:t>2. AMIGOS POR UN MEJOR FUTURO </a:t>
            </a:r>
            <a:endParaRPr lang="es-CO" dirty="0">
              <a:solidFill>
                <a:prstClr val="black"/>
              </a:solidFill>
            </a:endParaRPr>
          </a:p>
          <a:p>
            <a:pPr algn="ctr"/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15" name="Flecha derecha 14"/>
          <p:cNvSpPr/>
          <p:nvPr/>
        </p:nvSpPr>
        <p:spPr>
          <a:xfrm>
            <a:off x="5662917" y="2627484"/>
            <a:ext cx="493331" cy="389678"/>
          </a:xfrm>
          <a:prstGeom prst="rightArrow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7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lick.wav"/>
          </p:stSnd>
        </p:sndAc>
      </p:transition>
    </mc:Choice>
    <mc:Fallback xmlns="">
      <p:transition spd="slow">
        <p:random/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1336675"/>
            <a:ext cx="2779609" cy="506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12 CuadroTexto"/>
          <p:cNvSpPr txBox="1">
            <a:spLocks noChangeArrowheads="1"/>
          </p:cNvSpPr>
          <p:nvPr/>
        </p:nvSpPr>
        <p:spPr bwMode="auto">
          <a:xfrm>
            <a:off x="4253731" y="2229586"/>
            <a:ext cx="47609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s-CO" sz="1600" dirty="0" smtClean="0">
                <a:solidFill>
                  <a:prstClr val="black"/>
                </a:solidFill>
              </a:rPr>
              <a:t>.</a:t>
            </a:r>
            <a:endParaRPr lang="es-ES" altLang="es-CO" sz="1600" dirty="0" smtClean="0">
              <a:solidFill>
                <a:prstClr val="black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99918" y="0"/>
            <a:ext cx="57629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s-ES" altLang="es-CO" sz="2800" dirty="0">
                <a:solidFill>
                  <a:srgbClr val="FFFFFF"/>
                </a:solidFill>
              </a:rPr>
              <a:t>SUPERVISION  CORTE MES DE JUNIO 2017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s-ES" altLang="es-CO" sz="2800" dirty="0">
              <a:solidFill>
                <a:prstClr val="white"/>
              </a:solidFill>
            </a:endParaRPr>
          </a:p>
        </p:txBody>
      </p:sp>
      <p:sp>
        <p:nvSpPr>
          <p:cNvPr id="5" name="Elipse 4"/>
          <p:cNvSpPr/>
          <p:nvPr/>
        </p:nvSpPr>
        <p:spPr>
          <a:xfrm>
            <a:off x="2206487" y="1196891"/>
            <a:ext cx="3108096" cy="3093416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>
                <a:solidFill>
                  <a:prstClr val="black"/>
                </a:solidFill>
              </a:rPr>
              <a:t>HOGARES COMUNITARIOS  </a:t>
            </a:r>
          </a:p>
          <a:p>
            <a:pPr algn="ctr"/>
            <a:endParaRPr lang="es-ES" sz="2400" b="1" dirty="0">
              <a:solidFill>
                <a:prstClr val="black"/>
              </a:solidFill>
            </a:endParaRPr>
          </a:p>
        </p:txBody>
      </p:sp>
      <p:sp>
        <p:nvSpPr>
          <p:cNvPr id="8" name="Elipse 7"/>
          <p:cNvSpPr/>
          <p:nvPr/>
        </p:nvSpPr>
        <p:spPr>
          <a:xfrm>
            <a:off x="6575071" y="1655193"/>
            <a:ext cx="2439571" cy="1944582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 smtClean="0">
                <a:solidFill>
                  <a:prstClr val="black"/>
                </a:solidFill>
              </a:rPr>
              <a:t>1.</a:t>
            </a:r>
          </a:p>
          <a:p>
            <a:pPr algn="ctr"/>
            <a:r>
              <a:rPr lang="es-CO" b="1" dirty="0" smtClean="0">
                <a:solidFill>
                  <a:prstClr val="black"/>
                </a:solidFill>
              </a:rPr>
              <a:t>ASOCIACION DE MADRES TRABAJADORAS </a:t>
            </a:r>
            <a:r>
              <a:rPr lang="es-CO" b="1" dirty="0">
                <a:solidFill>
                  <a:prstClr val="black"/>
                </a:solidFill>
              </a:rPr>
              <a:t>ASOMASDORAS  </a:t>
            </a:r>
            <a:endParaRPr lang="es-CO" dirty="0">
              <a:solidFill>
                <a:prstClr val="black"/>
              </a:solidFill>
            </a:endParaRPr>
          </a:p>
          <a:p>
            <a:pPr algn="ctr"/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15" name="Flecha derecha 14"/>
          <p:cNvSpPr/>
          <p:nvPr/>
        </p:nvSpPr>
        <p:spPr>
          <a:xfrm>
            <a:off x="5662917" y="2627484"/>
            <a:ext cx="493331" cy="389678"/>
          </a:xfrm>
          <a:prstGeom prst="rightArrow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" name="Elipse 3"/>
          <p:cNvSpPr/>
          <p:nvPr/>
        </p:nvSpPr>
        <p:spPr>
          <a:xfrm>
            <a:off x="6156248" y="4053726"/>
            <a:ext cx="2486421" cy="2131921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solidFill>
                  <a:prstClr val="black"/>
                </a:solidFill>
              </a:rPr>
              <a:t>2. </a:t>
            </a:r>
            <a:r>
              <a:rPr lang="es-CO" b="1" dirty="0" smtClean="0">
                <a:solidFill>
                  <a:prstClr val="black"/>
                </a:solidFill>
              </a:rPr>
              <a:t>ASOCIACIACION DE AUTORIDADES TRADICIONALES ANATAS WAKUAIPA </a:t>
            </a:r>
            <a:endParaRPr lang="es-CO" dirty="0">
              <a:solidFill>
                <a:prstClr val="black"/>
              </a:solidFill>
            </a:endParaRPr>
          </a:p>
          <a:p>
            <a:pPr algn="ctr"/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3" name="Flecha derecha 2"/>
          <p:cNvSpPr/>
          <p:nvPr/>
        </p:nvSpPr>
        <p:spPr>
          <a:xfrm rot="1814920">
            <a:off x="5662917" y="3660555"/>
            <a:ext cx="493331" cy="413189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0327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lick.wav"/>
          </p:stSnd>
        </p:sndAc>
      </p:transition>
    </mc:Choice>
    <mc:Fallback xmlns="">
      <p:transition spd="slow">
        <p:random/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uadroTexto 9"/>
          <p:cNvSpPr txBox="1">
            <a:spLocks noChangeArrowheads="1"/>
          </p:cNvSpPr>
          <p:nvPr/>
        </p:nvSpPr>
        <p:spPr bwMode="auto">
          <a:xfrm>
            <a:off x="319088" y="0"/>
            <a:ext cx="68373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s-ES" altLang="es-CO" sz="2400" smtClean="0">
                <a:solidFill>
                  <a:srgbClr val="FFFFFF"/>
                </a:solidFill>
              </a:rPr>
              <a:t>SUPERVISION MODALIDAD PROPIA COMPONENTE SALUD Y NUTRICION  </a:t>
            </a:r>
          </a:p>
        </p:txBody>
      </p:sp>
      <p:sp>
        <p:nvSpPr>
          <p:cNvPr id="28675" name="2 Marcador de contenido"/>
          <p:cNvSpPr txBox="1">
            <a:spLocks/>
          </p:cNvSpPr>
          <p:nvPr/>
        </p:nvSpPr>
        <p:spPr bwMode="auto">
          <a:xfrm>
            <a:off x="319088" y="1077913"/>
            <a:ext cx="8251825" cy="546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s-CO" altLang="es-CO" smtClean="0">
              <a:solidFill>
                <a:srgbClr val="000000"/>
              </a:solidFill>
            </a:endParaRPr>
          </a:p>
          <a:p>
            <a:pPr algn="just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s-CO" altLang="es-CO" smtClean="0">
              <a:solidFill>
                <a:srgbClr val="000000"/>
              </a:solidFill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2597115"/>
              </p:ext>
            </p:extLst>
          </p:nvPr>
        </p:nvGraphicFramePr>
        <p:xfrm>
          <a:off x="198062" y="848521"/>
          <a:ext cx="8730784" cy="56951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65392"/>
                <a:gridCol w="4365392"/>
              </a:tblGrid>
              <a:tr h="349963">
                <a:tc>
                  <a:txBody>
                    <a:bodyPr/>
                    <a:lstStyle/>
                    <a:p>
                      <a:r>
                        <a:rPr lang="es-CO" dirty="0" smtClean="0"/>
                        <a:t>EAS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 NUMERO DE UCAS</a:t>
                      </a:r>
                      <a:endParaRPr lang="es-CO" sz="1600" dirty="0"/>
                    </a:p>
                  </a:txBody>
                  <a:tcPr/>
                </a:tc>
              </a:tr>
              <a:tr h="349963"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FUNDACION</a:t>
                      </a:r>
                      <a:r>
                        <a:rPr lang="es-CO" sz="1600" baseline="0" dirty="0" smtClean="0"/>
                        <a:t> YANAJASA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13 UCAS </a:t>
                      </a:r>
                      <a:endParaRPr lang="es-CO" sz="1600" dirty="0"/>
                    </a:p>
                  </a:txBody>
                  <a:tcPr/>
                </a:tc>
              </a:tr>
              <a:tr h="60404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600" b="1" dirty="0" smtClean="0">
                          <a:solidFill>
                            <a:prstClr val="black"/>
                          </a:solidFill>
                        </a:rPr>
                        <a:t>GRUPO ECOLOGICO TOKOKO</a:t>
                      </a:r>
                      <a:endParaRPr lang="es-CO" sz="1600" dirty="0" smtClean="0">
                        <a:solidFill>
                          <a:prstClr val="black"/>
                        </a:solidFill>
                      </a:endParaRPr>
                    </a:p>
                    <a:p>
                      <a:r>
                        <a:rPr lang="es-CO" sz="1600" dirty="0" smtClean="0"/>
                        <a:t>WAYUU MUSURAT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15 UCAS</a:t>
                      </a:r>
                    </a:p>
                    <a:p>
                      <a:r>
                        <a:rPr lang="es-CO" sz="1600" dirty="0" smtClean="0"/>
                        <a:t>19 UCAS </a:t>
                      </a:r>
                      <a:endParaRPr lang="es-CO" sz="1600" dirty="0"/>
                    </a:p>
                  </a:txBody>
                  <a:tcPr/>
                </a:tc>
              </a:tr>
              <a:tr h="59280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600" b="1" dirty="0" smtClean="0">
                          <a:solidFill>
                            <a:prstClr val="black"/>
                          </a:solidFill>
                        </a:rPr>
                        <a:t>COORPORACION PARA EL DESARROLLO INTEGRAL DE COLOMBIA</a:t>
                      </a:r>
                      <a:endParaRPr lang="es-CO" sz="1600" dirty="0" smtClean="0">
                        <a:solidFill>
                          <a:prstClr val="black"/>
                        </a:solidFill>
                      </a:endParaRPr>
                    </a:p>
                    <a:p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32 UCAS </a:t>
                      </a:r>
                      <a:endParaRPr lang="es-CO" sz="1600" dirty="0"/>
                    </a:p>
                  </a:txBody>
                  <a:tcPr/>
                </a:tc>
              </a:tr>
              <a:tr h="35076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600" b="1" dirty="0" smtClean="0">
                          <a:solidFill>
                            <a:prstClr val="black"/>
                          </a:solidFill>
                        </a:rPr>
                        <a:t>ASOCIACION KOUTIRRASHY</a:t>
                      </a:r>
                      <a:endParaRPr lang="es-CO" sz="1600" dirty="0" smtClean="0">
                        <a:solidFill>
                          <a:prstClr val="black"/>
                        </a:solidFill>
                      </a:endParaRPr>
                    </a:p>
                    <a:p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14 UCAS</a:t>
                      </a:r>
                      <a:endParaRPr lang="es-CO" sz="1600" dirty="0"/>
                    </a:p>
                  </a:txBody>
                  <a:tcPr/>
                </a:tc>
              </a:tr>
              <a:tr h="60404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600" b="1" dirty="0" smtClean="0">
                          <a:solidFill>
                            <a:prstClr val="black"/>
                          </a:solidFill>
                        </a:rPr>
                        <a:t>.TALAPTAJIRRAGUA </a:t>
                      </a:r>
                      <a:endParaRPr lang="es-CO" sz="1600" dirty="0" smtClean="0">
                        <a:solidFill>
                          <a:prstClr val="black"/>
                        </a:solidFill>
                      </a:endParaRPr>
                    </a:p>
                    <a:p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600" dirty="0" smtClean="0"/>
                        <a:t>20 UCAS</a:t>
                      </a:r>
                    </a:p>
                    <a:p>
                      <a:endParaRPr lang="es-CO" sz="1600" dirty="0"/>
                    </a:p>
                  </a:txBody>
                  <a:tcPr/>
                </a:tc>
              </a:tr>
              <a:tr h="46909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600" b="1" dirty="0" smtClean="0">
                          <a:solidFill>
                            <a:prstClr val="black"/>
                          </a:solidFill>
                        </a:rPr>
                        <a:t>- SUPULA</a:t>
                      </a:r>
                      <a:endParaRPr lang="es-CO" sz="1600" dirty="0" smtClean="0">
                        <a:solidFill>
                          <a:prstClr val="black"/>
                        </a:solidFill>
                      </a:endParaRPr>
                    </a:p>
                    <a:p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600" dirty="0" smtClean="0"/>
                        <a:t>3 UCAS</a:t>
                      </a:r>
                    </a:p>
                    <a:p>
                      <a:endParaRPr lang="es-CO" sz="1600" dirty="0"/>
                    </a:p>
                  </a:txBody>
                  <a:tcPr/>
                </a:tc>
              </a:tr>
              <a:tr h="58205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600" b="1" dirty="0" smtClean="0">
                          <a:solidFill>
                            <a:prstClr val="black"/>
                          </a:solidFill>
                        </a:rPr>
                        <a:t>U.T SUCHOIN WAYUU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600" dirty="0" smtClean="0"/>
                        <a:t>1UCAS</a:t>
                      </a:r>
                    </a:p>
                    <a:p>
                      <a:endParaRPr lang="es-CO" sz="1600" dirty="0" smtClean="0"/>
                    </a:p>
                  </a:txBody>
                  <a:tcPr/>
                </a:tc>
              </a:tr>
              <a:tr h="604045"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ASOCIACIACION DE A.T.W.WEINDU UIN WAKUIAPA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10</a:t>
                      </a:r>
                      <a:endParaRPr lang="es-CO" sz="1600" dirty="0"/>
                    </a:p>
                  </a:txBody>
                  <a:tcPr/>
                </a:tc>
              </a:tr>
              <a:tr h="60404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600" dirty="0" smtClean="0"/>
                        <a:t>YANAMA</a:t>
                      </a:r>
                    </a:p>
                    <a:p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600" dirty="0" smtClean="0"/>
                        <a:t>2</a:t>
                      </a:r>
                    </a:p>
                    <a:p>
                      <a:endParaRPr lang="es-CO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433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uadroTexto 9"/>
          <p:cNvSpPr txBox="1">
            <a:spLocks noChangeArrowheads="1"/>
          </p:cNvSpPr>
          <p:nvPr/>
        </p:nvSpPr>
        <p:spPr bwMode="auto">
          <a:xfrm>
            <a:off x="319088" y="0"/>
            <a:ext cx="68373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s-ES" altLang="es-CO" sz="2400" smtClean="0">
                <a:solidFill>
                  <a:srgbClr val="FFFFFF"/>
                </a:solidFill>
              </a:rPr>
              <a:t>SUPERVISION MODALIDAD INSTITUCIONAL COMPONENTE SALUD Y NUTRICION  </a:t>
            </a:r>
          </a:p>
        </p:txBody>
      </p:sp>
      <p:sp>
        <p:nvSpPr>
          <p:cNvPr id="29699" name="2 Marcador de contenido"/>
          <p:cNvSpPr txBox="1">
            <a:spLocks/>
          </p:cNvSpPr>
          <p:nvPr/>
        </p:nvSpPr>
        <p:spPr bwMode="auto">
          <a:xfrm>
            <a:off x="319088" y="1092200"/>
            <a:ext cx="8251825" cy="456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s-CO" altLang="es-CO" smtClean="0">
              <a:solidFill>
                <a:srgbClr val="000000"/>
              </a:solidFill>
            </a:endParaRPr>
          </a:p>
          <a:p>
            <a:pPr algn="just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s-CO" altLang="es-CO" smtClean="0">
              <a:solidFill>
                <a:srgbClr val="000000"/>
              </a:solidFill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/>
        </p:nvGraphicFramePr>
        <p:xfrm>
          <a:off x="1524000" y="2074863"/>
          <a:ext cx="6096000" cy="2784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1021441">
                <a:tc>
                  <a:txBody>
                    <a:bodyPr/>
                    <a:lstStyle/>
                    <a:p>
                      <a:r>
                        <a:rPr lang="es-CO" sz="1800" dirty="0" smtClean="0"/>
                        <a:t>EAS</a:t>
                      </a:r>
                      <a:endParaRPr lang="es-CO" sz="18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s-CO" sz="1800" dirty="0" smtClean="0"/>
                        <a:t> NUMERO VISITAS</a:t>
                      </a:r>
                      <a:r>
                        <a:rPr lang="es-CO" sz="1800" baseline="0" dirty="0" smtClean="0"/>
                        <a:t> </a:t>
                      </a:r>
                      <a:endParaRPr lang="es-CO" sz="1800" dirty="0"/>
                    </a:p>
                  </a:txBody>
                  <a:tcPr marT="45725" marB="45725"/>
                </a:tc>
              </a:tr>
              <a:tr h="1763034">
                <a:tc>
                  <a:txBody>
                    <a:bodyPr/>
                    <a:lstStyle/>
                    <a:p>
                      <a:r>
                        <a:rPr lang="es-CO" sz="1800" dirty="0" smtClean="0"/>
                        <a:t>AMIGOS</a:t>
                      </a:r>
                      <a:r>
                        <a:rPr lang="es-CO" sz="1800" baseline="0" dirty="0" smtClean="0"/>
                        <a:t> POR UN MEJOR FUTURO </a:t>
                      </a:r>
                      <a:endParaRPr lang="es-CO" sz="18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s-CO" sz="1800" dirty="0" smtClean="0"/>
                        <a:t> 27</a:t>
                      </a:r>
                      <a:r>
                        <a:rPr lang="es-CO" sz="1800" baseline="0" dirty="0" smtClean="0"/>
                        <a:t>  CENTRO </a:t>
                      </a:r>
                      <a:endParaRPr lang="es-CO" sz="1800" dirty="0"/>
                    </a:p>
                  </a:txBody>
                  <a:tcPr marT="45725" marB="45725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740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uadroTexto 9"/>
          <p:cNvSpPr txBox="1">
            <a:spLocks noChangeArrowheads="1"/>
          </p:cNvSpPr>
          <p:nvPr/>
        </p:nvSpPr>
        <p:spPr bwMode="auto">
          <a:xfrm>
            <a:off x="319088" y="0"/>
            <a:ext cx="68373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s-ES" altLang="es-CO" sz="2400" smtClean="0">
                <a:solidFill>
                  <a:srgbClr val="FFFFFF"/>
                </a:solidFill>
              </a:rPr>
              <a:t>SUPERVISION MODALIDAD  H CB  COMPONENTE SALUD Y NUTRICION  </a:t>
            </a:r>
          </a:p>
        </p:txBody>
      </p:sp>
      <p:sp>
        <p:nvSpPr>
          <p:cNvPr id="30723" name="2 Marcador de contenido"/>
          <p:cNvSpPr txBox="1">
            <a:spLocks/>
          </p:cNvSpPr>
          <p:nvPr/>
        </p:nvSpPr>
        <p:spPr bwMode="auto">
          <a:xfrm>
            <a:off x="319088" y="1092200"/>
            <a:ext cx="8251825" cy="456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s-CO" altLang="es-CO" smtClean="0">
              <a:solidFill>
                <a:srgbClr val="000000"/>
              </a:solidFill>
            </a:endParaRPr>
          </a:p>
          <a:p>
            <a:pPr algn="just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s-CO" altLang="es-CO" smtClean="0">
              <a:solidFill>
                <a:srgbClr val="000000"/>
              </a:solidFill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/>
        </p:nvGraphicFramePr>
        <p:xfrm>
          <a:off x="1524000" y="1992313"/>
          <a:ext cx="6096000" cy="1774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591608">
                <a:tc>
                  <a:txBody>
                    <a:bodyPr/>
                    <a:lstStyle/>
                    <a:p>
                      <a:r>
                        <a:rPr lang="es-CO" sz="1800" dirty="0" smtClean="0"/>
                        <a:t>EAS </a:t>
                      </a:r>
                      <a:endParaRPr lang="es-CO" sz="1800" dirty="0"/>
                    </a:p>
                  </a:txBody>
                  <a:tcPr marT="45736" marB="45736"/>
                </a:tc>
                <a:tc>
                  <a:txBody>
                    <a:bodyPr/>
                    <a:lstStyle/>
                    <a:p>
                      <a:r>
                        <a:rPr lang="es-CO" sz="1800" dirty="0" smtClean="0"/>
                        <a:t>NUMERO DE UDS</a:t>
                      </a:r>
                      <a:endParaRPr lang="es-CO" sz="1800" dirty="0"/>
                    </a:p>
                  </a:txBody>
                  <a:tcPr marT="45736" marB="45736"/>
                </a:tc>
              </a:tr>
              <a:tr h="591608">
                <a:tc>
                  <a:txBody>
                    <a:bodyPr/>
                    <a:lstStyle/>
                    <a:p>
                      <a:r>
                        <a:rPr lang="es-CO" sz="1800" dirty="0" smtClean="0"/>
                        <a:t>ANATAS </a:t>
                      </a:r>
                      <a:endParaRPr lang="es-CO" sz="1800" dirty="0"/>
                    </a:p>
                  </a:txBody>
                  <a:tcPr marT="45736" marB="45736"/>
                </a:tc>
                <a:tc>
                  <a:txBody>
                    <a:bodyPr/>
                    <a:lstStyle/>
                    <a:p>
                      <a:r>
                        <a:rPr lang="es-CO" sz="1800" dirty="0" smtClean="0"/>
                        <a:t>3 UDS</a:t>
                      </a:r>
                      <a:endParaRPr lang="es-CO" sz="1800" dirty="0"/>
                    </a:p>
                  </a:txBody>
                  <a:tcPr marT="45736" marB="45736"/>
                </a:tc>
              </a:tr>
              <a:tr h="591608">
                <a:tc>
                  <a:txBody>
                    <a:bodyPr/>
                    <a:lstStyle/>
                    <a:p>
                      <a:r>
                        <a:rPr lang="es-CO" sz="1800" dirty="0" smtClean="0"/>
                        <a:t>ASOMADORA</a:t>
                      </a:r>
                      <a:endParaRPr lang="es-CO" sz="1800" dirty="0"/>
                    </a:p>
                  </a:txBody>
                  <a:tcPr marT="45736" marB="45736"/>
                </a:tc>
                <a:tc>
                  <a:txBody>
                    <a:bodyPr/>
                    <a:lstStyle/>
                    <a:p>
                      <a:r>
                        <a:rPr lang="es-CO" sz="1800" dirty="0" smtClean="0"/>
                        <a:t>31 UDS</a:t>
                      </a:r>
                      <a:endParaRPr lang="es-CO" sz="1800" dirty="0"/>
                    </a:p>
                  </a:txBody>
                  <a:tcPr marT="45736" marB="45736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820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32" y="0"/>
            <a:ext cx="9123972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216152" y="0"/>
            <a:ext cx="434339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solidFill>
                  <a:schemeClr val="bg1"/>
                </a:solidFill>
              </a:rPr>
              <a:t>POBLACION ATENDIDA</a:t>
            </a:r>
          </a:p>
          <a:p>
            <a:r>
              <a:rPr lang="es-ES" sz="3200" dirty="0" smtClean="0">
                <a:solidFill>
                  <a:schemeClr val="bg1"/>
                </a:solidFill>
              </a:rPr>
              <a:t>MANAURE</a:t>
            </a:r>
          </a:p>
          <a:p>
            <a:endParaRPr lang="es-ES" sz="3200" dirty="0">
              <a:solidFill>
                <a:schemeClr val="bg1"/>
              </a:solidFill>
            </a:endParaRPr>
          </a:p>
          <a:p>
            <a:endParaRPr lang="es-ES" sz="3200" dirty="0">
              <a:solidFill>
                <a:schemeClr val="bg1"/>
              </a:solidFill>
            </a:endParaRPr>
          </a:p>
          <a:p>
            <a:r>
              <a:rPr lang="es-ES" sz="3200" dirty="0" smtClean="0"/>
              <a:t>12.237 Beneficiarios</a:t>
            </a:r>
            <a:endParaRPr lang="es-ES" sz="3200" dirty="0"/>
          </a:p>
        </p:txBody>
      </p:sp>
      <p:sp>
        <p:nvSpPr>
          <p:cNvPr id="4" name="Rectángulo 3"/>
          <p:cNvSpPr/>
          <p:nvPr/>
        </p:nvSpPr>
        <p:spPr>
          <a:xfrm>
            <a:off x="756782" y="1229235"/>
            <a:ext cx="7884298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/>
          </a:p>
          <a:p>
            <a:r>
              <a:rPr lang="es-CO" sz="3200" b="1" dirty="0" smtClean="0"/>
              <a:t>      </a:t>
            </a:r>
            <a:endParaRPr lang="es-CO" b="1" dirty="0"/>
          </a:p>
          <a:p>
            <a:endParaRPr lang="es-CO" b="1" dirty="0" smtClean="0"/>
          </a:p>
          <a:p>
            <a:endParaRPr lang="es-CO" b="1" dirty="0"/>
          </a:p>
          <a:p>
            <a:endParaRPr lang="es-CO" b="1" dirty="0" smtClean="0"/>
          </a:p>
          <a:p>
            <a:endParaRPr lang="es-CO" b="1" dirty="0"/>
          </a:p>
          <a:p>
            <a:endParaRPr lang="es-CO" b="1" dirty="0" smtClean="0"/>
          </a:p>
          <a:p>
            <a:endParaRPr lang="es-CO" b="1" dirty="0"/>
          </a:p>
          <a:p>
            <a:endParaRPr lang="es-CO" b="1" dirty="0" smtClean="0"/>
          </a:p>
          <a:p>
            <a:endParaRPr lang="es-CO" b="1" dirty="0"/>
          </a:p>
          <a:p>
            <a:endParaRPr lang="es-CO" b="1" dirty="0" smtClean="0"/>
          </a:p>
          <a:p>
            <a:endParaRPr lang="es-CO" b="1" dirty="0"/>
          </a:p>
          <a:p>
            <a:endParaRPr lang="es-CO" b="1" dirty="0" smtClean="0"/>
          </a:p>
          <a:p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" r="1"/>
          <a:stretch/>
        </p:blipFill>
        <p:spPr>
          <a:xfrm>
            <a:off x="72477" y="3048314"/>
            <a:ext cx="8901953" cy="359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44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lick.wav"/>
          </p:stSnd>
        </p:sndAc>
      </p:transition>
    </mc:Choice>
    <mc:Fallback xmlns="">
      <p:transition spd="slow">
        <p:random/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8"/>
          <p:cNvSpPr txBox="1">
            <a:spLocks noChangeArrowheads="1"/>
          </p:cNvSpPr>
          <p:nvPr/>
        </p:nvSpPr>
        <p:spPr bwMode="auto">
          <a:xfrm>
            <a:off x="3140766" y="2266055"/>
            <a:ext cx="508883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s-ES" sz="8000" dirty="0" smtClean="0">
                <a:solidFill>
                  <a:schemeClr val="bg1"/>
                </a:solidFill>
              </a:rPr>
              <a:t>GRACIAS</a:t>
            </a:r>
            <a:endParaRPr lang="es-ES" sz="80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678" y="999582"/>
            <a:ext cx="1808923" cy="3856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377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lick.wav"/>
          </p:stSnd>
        </p:sndAc>
      </p:transition>
    </mc:Choice>
    <mc:Fallback xmlns="">
      <p:transition spd="slow">
        <p:random/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32" y="0"/>
            <a:ext cx="9123972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54203" y="212502"/>
            <a:ext cx="521226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dirty="0" smtClean="0">
                <a:solidFill>
                  <a:schemeClr val="bg1"/>
                </a:solidFill>
              </a:rPr>
              <a:t>POBLACION ATENDIDA URIBIA</a:t>
            </a:r>
          </a:p>
          <a:p>
            <a:endParaRPr lang="es-ES" sz="3200" dirty="0">
              <a:solidFill>
                <a:schemeClr val="bg1"/>
              </a:solidFill>
            </a:endParaRPr>
          </a:p>
          <a:p>
            <a:endParaRPr lang="es-ES" sz="3200" dirty="0">
              <a:solidFill>
                <a:schemeClr val="bg1"/>
              </a:solidFill>
            </a:endParaRPr>
          </a:p>
          <a:p>
            <a:r>
              <a:rPr lang="es-ES" sz="3200" dirty="0" smtClean="0"/>
              <a:t>          13.113 Beneficiarios</a:t>
            </a:r>
            <a:endParaRPr lang="es-ES" sz="3200" dirty="0"/>
          </a:p>
        </p:txBody>
      </p:sp>
      <p:sp>
        <p:nvSpPr>
          <p:cNvPr id="4" name="Rectángulo 3"/>
          <p:cNvSpPr/>
          <p:nvPr/>
        </p:nvSpPr>
        <p:spPr>
          <a:xfrm>
            <a:off x="756782" y="1229235"/>
            <a:ext cx="7884298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/>
          </a:p>
          <a:p>
            <a:r>
              <a:rPr lang="es-CO" sz="3200" b="1" dirty="0" smtClean="0"/>
              <a:t>      </a:t>
            </a:r>
            <a:endParaRPr lang="es-CO" b="1" dirty="0"/>
          </a:p>
          <a:p>
            <a:endParaRPr lang="es-CO" b="1" dirty="0" smtClean="0"/>
          </a:p>
          <a:p>
            <a:endParaRPr lang="es-CO" b="1" dirty="0"/>
          </a:p>
          <a:p>
            <a:endParaRPr lang="es-CO" b="1" dirty="0" smtClean="0"/>
          </a:p>
          <a:p>
            <a:endParaRPr lang="es-CO" b="1" dirty="0"/>
          </a:p>
          <a:p>
            <a:endParaRPr lang="es-CO" b="1" dirty="0" smtClean="0"/>
          </a:p>
          <a:p>
            <a:endParaRPr lang="es-CO" b="1" dirty="0"/>
          </a:p>
          <a:p>
            <a:endParaRPr lang="es-CO" b="1" dirty="0" smtClean="0"/>
          </a:p>
          <a:p>
            <a:endParaRPr lang="es-CO" b="1" dirty="0"/>
          </a:p>
          <a:p>
            <a:endParaRPr lang="es-CO" b="1" dirty="0" smtClean="0"/>
          </a:p>
          <a:p>
            <a:endParaRPr lang="es-CO" b="1" dirty="0"/>
          </a:p>
          <a:p>
            <a:endParaRPr lang="es-CO" b="1" dirty="0" smtClean="0"/>
          </a:p>
          <a:p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9" b="13060"/>
          <a:stretch/>
        </p:blipFill>
        <p:spPr>
          <a:xfrm>
            <a:off x="119542" y="2917452"/>
            <a:ext cx="8807824" cy="350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12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lick.wav"/>
          </p:stSnd>
        </p:sndAc>
      </p:transition>
    </mc:Choice>
    <mc:Fallback xmlns="">
      <p:transition spd="slow">
        <p:random/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uadroTexto 9"/>
          <p:cNvSpPr txBox="1">
            <a:spLocks noChangeArrowheads="1"/>
          </p:cNvSpPr>
          <p:nvPr/>
        </p:nvSpPr>
        <p:spPr bwMode="auto">
          <a:xfrm>
            <a:off x="398463" y="104775"/>
            <a:ext cx="71167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s-ES" altLang="es-CO" sz="3200" dirty="0" smtClean="0">
                <a:solidFill>
                  <a:schemeClr val="bg1"/>
                </a:solidFill>
              </a:rPr>
              <a:t>EL CENTRO ZONAL MANAURE No 4 ATIENDE:</a:t>
            </a:r>
          </a:p>
        </p:txBody>
      </p:sp>
      <p:sp>
        <p:nvSpPr>
          <p:cNvPr id="7" name="Rectángulo 6"/>
          <p:cNvSpPr/>
          <p:nvPr/>
        </p:nvSpPr>
        <p:spPr>
          <a:xfrm>
            <a:off x="207804" y="1079213"/>
            <a:ext cx="21477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CO" sz="3200" b="1" dirty="0" smtClean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MANAURE</a:t>
            </a:r>
            <a:endParaRPr lang="es-CO" sz="3200" b="1" dirty="0">
              <a:solidFill>
                <a:prstClr val="black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9014220"/>
              </p:ext>
            </p:extLst>
          </p:nvPr>
        </p:nvGraphicFramePr>
        <p:xfrm>
          <a:off x="61500" y="1545336"/>
          <a:ext cx="8853901" cy="47343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8895"/>
                <a:gridCol w="2934629"/>
                <a:gridCol w="2710377"/>
              </a:tblGrid>
              <a:tr h="838310">
                <a:tc>
                  <a:txBody>
                    <a:bodyPr/>
                    <a:lstStyle/>
                    <a:p>
                      <a:r>
                        <a:rPr lang="es-CO" sz="2400" b="1" dirty="0" smtClean="0"/>
                        <a:t>MODALIDAD</a:t>
                      </a:r>
                      <a:endParaRPr lang="es-CO" sz="2400" b="1" dirty="0"/>
                    </a:p>
                  </a:txBody>
                  <a:tcPr marT="45684" marB="45684"/>
                </a:tc>
                <a:tc>
                  <a:txBody>
                    <a:bodyPr/>
                    <a:lstStyle/>
                    <a:p>
                      <a:r>
                        <a:rPr lang="es-CO" sz="2400" b="1" dirty="0" smtClean="0"/>
                        <a:t>POBLACION ATENDIDA</a:t>
                      </a:r>
                      <a:endParaRPr lang="es-CO" sz="2400" b="1" dirty="0"/>
                    </a:p>
                  </a:txBody>
                  <a:tcPr marT="45684" marB="45684"/>
                </a:tc>
                <a:tc>
                  <a:txBody>
                    <a:bodyPr/>
                    <a:lstStyle/>
                    <a:p>
                      <a:pPr>
                        <a:tabLst/>
                      </a:pPr>
                      <a:r>
                        <a:rPr lang="es-CO" sz="2400" b="1" dirty="0" smtClean="0"/>
                        <a:t>N° DE OPERADORES</a:t>
                      </a:r>
                      <a:endParaRPr lang="es-CO" sz="2400" b="1" dirty="0"/>
                    </a:p>
                  </a:txBody>
                  <a:tcPr marT="45684" marB="45684"/>
                </a:tc>
              </a:tr>
              <a:tr h="926564">
                <a:tc>
                  <a:txBody>
                    <a:bodyPr/>
                    <a:lstStyle/>
                    <a:p>
                      <a:r>
                        <a:rPr lang="es-CO" sz="2400" b="1" dirty="0" smtClean="0"/>
                        <a:t>CDI INSTITUCIONAL: </a:t>
                      </a:r>
                      <a:endParaRPr lang="es-CO" sz="2400" b="1" dirty="0"/>
                    </a:p>
                  </a:txBody>
                  <a:tcPr marT="45684" marB="45684"/>
                </a:tc>
                <a:tc>
                  <a:txBody>
                    <a:bodyPr/>
                    <a:lstStyle/>
                    <a:p>
                      <a:r>
                        <a:rPr lang="es-CO" sz="2400" b="1" dirty="0" smtClean="0"/>
                        <a:t>8 UDS CON 820(sin arriendo)</a:t>
                      </a:r>
                    </a:p>
                    <a:p>
                      <a:r>
                        <a:rPr lang="es-CO" sz="2400" b="1" dirty="0" smtClean="0"/>
                        <a:t>120(con arriendo)</a:t>
                      </a:r>
                      <a:endParaRPr lang="es-CO" sz="2400" b="1" dirty="0"/>
                    </a:p>
                  </a:txBody>
                  <a:tcPr marT="45684" marB="45684"/>
                </a:tc>
                <a:tc>
                  <a:txBody>
                    <a:bodyPr/>
                    <a:lstStyle/>
                    <a:p>
                      <a:r>
                        <a:rPr lang="es-CO" sz="2400" dirty="0" smtClean="0"/>
                        <a:t>1</a:t>
                      </a:r>
                      <a:endParaRPr lang="es-CO" sz="2400" dirty="0"/>
                    </a:p>
                  </a:txBody>
                  <a:tcPr marT="45684" marB="45684"/>
                </a:tc>
              </a:tr>
              <a:tr h="219777">
                <a:tc>
                  <a:txBody>
                    <a:bodyPr/>
                    <a:lstStyle/>
                    <a:p>
                      <a:endParaRPr lang="es-CO" sz="2400" b="1" dirty="0"/>
                    </a:p>
                  </a:txBody>
                  <a:tcPr marT="45684" marB="45684"/>
                </a:tc>
                <a:tc>
                  <a:txBody>
                    <a:bodyPr/>
                    <a:lstStyle/>
                    <a:p>
                      <a:endParaRPr lang="es-CO" sz="2400" b="1" dirty="0"/>
                    </a:p>
                  </a:txBody>
                  <a:tcPr marT="45684" marB="45684"/>
                </a:tc>
                <a:tc>
                  <a:txBody>
                    <a:bodyPr/>
                    <a:lstStyle/>
                    <a:p>
                      <a:endParaRPr lang="es-CO" sz="2400" dirty="0"/>
                    </a:p>
                  </a:txBody>
                  <a:tcPr marT="45684" marB="45684"/>
                </a:tc>
              </a:tr>
              <a:tr h="92656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400" b="1" dirty="0" smtClean="0"/>
                        <a:t>HCB: </a:t>
                      </a:r>
                    </a:p>
                    <a:p>
                      <a:endParaRPr lang="es-CO" sz="2400" b="1" dirty="0"/>
                    </a:p>
                  </a:txBody>
                  <a:tcPr marT="45684" marB="45684"/>
                </a:tc>
                <a:tc>
                  <a:txBody>
                    <a:bodyPr/>
                    <a:lstStyle/>
                    <a:p>
                      <a:r>
                        <a:rPr lang="es-CO" sz="2400" b="1" dirty="0" smtClean="0"/>
                        <a:t>38 UDS CON 456 USUARIOS</a:t>
                      </a:r>
                      <a:endParaRPr lang="es-CO" sz="2400" b="1" dirty="0"/>
                    </a:p>
                  </a:txBody>
                  <a:tcPr marT="45684" marB="45684"/>
                </a:tc>
                <a:tc>
                  <a:txBody>
                    <a:bodyPr/>
                    <a:lstStyle/>
                    <a:p>
                      <a:r>
                        <a:rPr lang="es-CO" sz="2400" dirty="0" smtClean="0"/>
                        <a:t>2</a:t>
                      </a:r>
                      <a:endParaRPr lang="es-CO" sz="2400" dirty="0"/>
                    </a:p>
                  </a:txBody>
                  <a:tcPr marT="45684" marB="45684"/>
                </a:tc>
              </a:tr>
              <a:tr h="1323708">
                <a:tc>
                  <a:txBody>
                    <a:bodyPr/>
                    <a:lstStyle/>
                    <a:p>
                      <a:r>
                        <a:rPr lang="es-CO" sz="2400" b="1" dirty="0" smtClean="0"/>
                        <a:t>MODALIDAD PROPIA INTERCULTURAL</a:t>
                      </a:r>
                      <a:endParaRPr lang="es-CO" sz="2400" b="1" dirty="0"/>
                    </a:p>
                  </a:txBody>
                  <a:tcPr marT="45684" marB="45684"/>
                </a:tc>
                <a:tc>
                  <a:txBody>
                    <a:bodyPr/>
                    <a:lstStyle/>
                    <a:p>
                      <a:r>
                        <a:rPr lang="es-CO" sz="2400" b="1" dirty="0" smtClean="0"/>
                        <a:t>551 UCA CON 10.841 USUARIOS</a:t>
                      </a:r>
                      <a:endParaRPr lang="es-CO" sz="2400" b="1" dirty="0"/>
                    </a:p>
                  </a:txBody>
                  <a:tcPr marT="45684" marB="45684"/>
                </a:tc>
                <a:tc>
                  <a:txBody>
                    <a:bodyPr/>
                    <a:lstStyle/>
                    <a:p>
                      <a:r>
                        <a:rPr lang="es-CO" sz="2400" dirty="0" smtClean="0"/>
                        <a:t>9</a:t>
                      </a:r>
                      <a:endParaRPr lang="es-CO" sz="2400" dirty="0"/>
                    </a:p>
                  </a:txBody>
                  <a:tcPr marT="45684" marB="45684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766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lick.wav"/>
          </p:stSnd>
        </p:sndAc>
      </p:transition>
    </mc:Choice>
    <mc:Fallback xmlns="">
      <p:transition spd="slow">
        <p:random/>
        <p:sndAc>
          <p:stSnd>
            <p:snd r:embed="rId10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uadroTexto 9"/>
          <p:cNvSpPr txBox="1">
            <a:spLocks noChangeArrowheads="1"/>
          </p:cNvSpPr>
          <p:nvPr/>
        </p:nvSpPr>
        <p:spPr bwMode="auto">
          <a:xfrm>
            <a:off x="398463" y="104775"/>
            <a:ext cx="71167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s-ES" altLang="es-CO" sz="3200" dirty="0" smtClean="0">
                <a:solidFill>
                  <a:schemeClr val="bg1"/>
                </a:solidFill>
              </a:rPr>
              <a:t>EL CENTRO ZONAL MANAURE No 4 ATIENDE:</a:t>
            </a:r>
          </a:p>
        </p:txBody>
      </p:sp>
      <p:sp>
        <p:nvSpPr>
          <p:cNvPr id="7" name="Rectángulo 6"/>
          <p:cNvSpPr/>
          <p:nvPr/>
        </p:nvSpPr>
        <p:spPr>
          <a:xfrm>
            <a:off x="207804" y="1079213"/>
            <a:ext cx="15247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CO" sz="3200" b="1" dirty="0" smtClean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URIBIA</a:t>
            </a:r>
            <a:endParaRPr lang="es-CO" sz="3200" b="1" dirty="0">
              <a:solidFill>
                <a:prstClr val="black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4398181"/>
              </p:ext>
            </p:extLst>
          </p:nvPr>
        </p:nvGraphicFramePr>
        <p:xfrm>
          <a:off x="61500" y="1545336"/>
          <a:ext cx="8597869" cy="52220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6102"/>
                <a:gridCol w="2849767"/>
                <a:gridCol w="2632000"/>
              </a:tblGrid>
              <a:tr h="838310">
                <a:tc>
                  <a:txBody>
                    <a:bodyPr/>
                    <a:lstStyle/>
                    <a:p>
                      <a:r>
                        <a:rPr lang="es-CO" sz="2400" b="1" dirty="0" smtClean="0"/>
                        <a:t>MODALIDAD</a:t>
                      </a:r>
                      <a:endParaRPr lang="es-CO" sz="2400" b="1" dirty="0"/>
                    </a:p>
                  </a:txBody>
                  <a:tcPr marT="45684" marB="45684"/>
                </a:tc>
                <a:tc>
                  <a:txBody>
                    <a:bodyPr/>
                    <a:lstStyle/>
                    <a:p>
                      <a:r>
                        <a:rPr lang="es-CO" sz="2400" b="1" dirty="0" smtClean="0"/>
                        <a:t>POBLACION ATENDIDA</a:t>
                      </a:r>
                      <a:endParaRPr lang="es-CO" sz="2400" b="1" dirty="0"/>
                    </a:p>
                  </a:txBody>
                  <a:tcPr marT="45684" marB="45684"/>
                </a:tc>
                <a:tc>
                  <a:txBody>
                    <a:bodyPr/>
                    <a:lstStyle/>
                    <a:p>
                      <a:pPr>
                        <a:tabLst/>
                      </a:pPr>
                      <a:r>
                        <a:rPr lang="es-CO" sz="2400" b="1" dirty="0" smtClean="0"/>
                        <a:t>N° DE OPERADORES</a:t>
                      </a:r>
                      <a:endParaRPr lang="es-CO" sz="2400" b="1" dirty="0"/>
                    </a:p>
                  </a:txBody>
                  <a:tcPr marT="45684" marB="45684"/>
                </a:tc>
              </a:tr>
              <a:tr h="926564">
                <a:tc>
                  <a:txBody>
                    <a:bodyPr/>
                    <a:lstStyle/>
                    <a:p>
                      <a:r>
                        <a:rPr lang="es-CO" sz="2400" b="1" dirty="0" smtClean="0"/>
                        <a:t>CDI INSTITUCIONAL: </a:t>
                      </a:r>
                      <a:endParaRPr lang="es-CO" sz="2400" b="1" dirty="0"/>
                    </a:p>
                  </a:txBody>
                  <a:tcPr marT="45684" marB="45684"/>
                </a:tc>
                <a:tc>
                  <a:txBody>
                    <a:bodyPr/>
                    <a:lstStyle/>
                    <a:p>
                      <a:r>
                        <a:rPr lang="es-CO" sz="2000" b="1" dirty="0" smtClean="0"/>
                        <a:t>10 UDS CON 1175 USUARIOS(sin </a:t>
                      </a:r>
                      <a:r>
                        <a:rPr lang="es-CO" sz="2400" b="1" dirty="0" smtClean="0"/>
                        <a:t>arriendo)</a:t>
                      </a:r>
                    </a:p>
                    <a:p>
                      <a:r>
                        <a:rPr lang="es-CO" sz="2000" b="1" dirty="0" smtClean="0"/>
                        <a:t>1 UNIDAD CON 84 USUARIOS(con arriendo)</a:t>
                      </a:r>
                      <a:endParaRPr lang="es-CO" sz="2000" b="1" dirty="0"/>
                    </a:p>
                  </a:txBody>
                  <a:tcPr marT="45684" marB="45684"/>
                </a:tc>
                <a:tc>
                  <a:txBody>
                    <a:bodyPr/>
                    <a:lstStyle/>
                    <a:p>
                      <a:r>
                        <a:rPr lang="es-CO" sz="2400" dirty="0" smtClean="0"/>
                        <a:t>1</a:t>
                      </a:r>
                      <a:endParaRPr lang="es-CO" sz="2400" dirty="0"/>
                    </a:p>
                  </a:txBody>
                  <a:tcPr marT="45684" marB="45684"/>
                </a:tc>
              </a:tr>
              <a:tr h="162402">
                <a:tc>
                  <a:txBody>
                    <a:bodyPr/>
                    <a:lstStyle/>
                    <a:p>
                      <a:endParaRPr lang="es-CO" sz="2400" b="1" dirty="0"/>
                    </a:p>
                  </a:txBody>
                  <a:tcPr marT="45684" marB="45684"/>
                </a:tc>
                <a:tc>
                  <a:txBody>
                    <a:bodyPr/>
                    <a:lstStyle/>
                    <a:p>
                      <a:endParaRPr lang="es-CO" sz="2400" b="1" dirty="0"/>
                    </a:p>
                  </a:txBody>
                  <a:tcPr marT="45684" marB="45684"/>
                </a:tc>
                <a:tc>
                  <a:txBody>
                    <a:bodyPr/>
                    <a:lstStyle/>
                    <a:p>
                      <a:endParaRPr lang="es-CO" sz="2400" dirty="0"/>
                    </a:p>
                  </a:txBody>
                  <a:tcPr marT="45684" marB="45684"/>
                </a:tc>
              </a:tr>
              <a:tr h="92656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400" b="1" dirty="0" smtClean="0"/>
                        <a:t>HCB: </a:t>
                      </a:r>
                    </a:p>
                    <a:p>
                      <a:endParaRPr lang="es-CO" sz="2400" b="1" dirty="0"/>
                    </a:p>
                  </a:txBody>
                  <a:tcPr marT="45684" marB="45684"/>
                </a:tc>
                <a:tc>
                  <a:txBody>
                    <a:bodyPr/>
                    <a:lstStyle/>
                    <a:p>
                      <a:r>
                        <a:rPr lang="es-CO" sz="2400" b="1" dirty="0" smtClean="0"/>
                        <a:t>61 UDS CON 768 USUARIOS</a:t>
                      </a:r>
                      <a:endParaRPr lang="es-CO" sz="2400" b="1" dirty="0"/>
                    </a:p>
                  </a:txBody>
                  <a:tcPr marT="45684" marB="45684"/>
                </a:tc>
                <a:tc>
                  <a:txBody>
                    <a:bodyPr/>
                    <a:lstStyle/>
                    <a:p>
                      <a:r>
                        <a:rPr lang="es-CO" sz="2400" dirty="0" smtClean="0"/>
                        <a:t>1</a:t>
                      </a:r>
                      <a:endParaRPr lang="es-CO" sz="2400" dirty="0"/>
                    </a:p>
                  </a:txBody>
                  <a:tcPr marT="45684" marB="45684"/>
                </a:tc>
              </a:tr>
              <a:tr h="1323708">
                <a:tc>
                  <a:txBody>
                    <a:bodyPr/>
                    <a:lstStyle/>
                    <a:p>
                      <a:r>
                        <a:rPr lang="es-CO" sz="2400" b="1" dirty="0" smtClean="0"/>
                        <a:t>MODALIDAD PROPIA INTERCULTURAL</a:t>
                      </a:r>
                      <a:endParaRPr lang="es-CO" sz="2400" b="1" dirty="0"/>
                    </a:p>
                  </a:txBody>
                  <a:tcPr marT="45684" marB="45684"/>
                </a:tc>
                <a:tc>
                  <a:txBody>
                    <a:bodyPr/>
                    <a:lstStyle/>
                    <a:p>
                      <a:r>
                        <a:rPr lang="es-CO" sz="2400" b="1" dirty="0" smtClean="0"/>
                        <a:t>509 UCA CON 11.086 USUARIOS</a:t>
                      </a:r>
                      <a:endParaRPr lang="es-CO" sz="2400" b="1" dirty="0"/>
                    </a:p>
                  </a:txBody>
                  <a:tcPr marT="45684" marB="45684"/>
                </a:tc>
                <a:tc>
                  <a:txBody>
                    <a:bodyPr/>
                    <a:lstStyle/>
                    <a:p>
                      <a:r>
                        <a:rPr lang="es-CO" sz="2400" dirty="0" smtClean="0"/>
                        <a:t>7</a:t>
                      </a:r>
                      <a:endParaRPr lang="es-CO" sz="2400" dirty="0"/>
                    </a:p>
                  </a:txBody>
                  <a:tcPr marT="45684" marB="45684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143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lick.wav"/>
          </p:stSnd>
        </p:sndAc>
      </p:transition>
    </mc:Choice>
    <mc:Fallback xmlns="">
      <p:transition spd="slow">
        <p:random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8" y="0"/>
            <a:ext cx="9123972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062651" y="4774960"/>
            <a:ext cx="243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altLang="es-CO" b="1" dirty="0" smtClean="0">
                <a:solidFill>
                  <a:srgbClr val="FFFFFF"/>
                </a:solidFill>
              </a:rPr>
              <a:t>j</a:t>
            </a:r>
            <a:endParaRPr lang="es-CO" altLang="es-CO" b="1" dirty="0">
              <a:solidFill>
                <a:srgbClr val="FFFFFF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009103" y="4959626"/>
            <a:ext cx="709248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altLang="es-CO" sz="4400" b="1" dirty="0" smtClean="0"/>
              <a:t>EAS –MUNICIPIO DE URIBIA Y MANAURE                  </a:t>
            </a:r>
            <a:endParaRPr lang="es-CO" altLang="es-CO" sz="4400" b="1" dirty="0"/>
          </a:p>
        </p:txBody>
      </p:sp>
    </p:spTree>
    <p:extLst>
      <p:ext uri="{BB962C8B-B14F-4D97-AF65-F5344CB8AC3E}">
        <p14:creationId xmlns:p14="http://schemas.microsoft.com/office/powerpoint/2010/main" val="38357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lick.wav"/>
          </p:stSnd>
        </p:sndAc>
      </p:transition>
    </mc:Choice>
    <mc:Fallback xmlns="">
      <p:transition spd="slow">
        <p:random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9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10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1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1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1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14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16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17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18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9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1820</TotalTime>
  <Words>3076</Words>
  <Application>Microsoft Office PowerPoint</Application>
  <PresentationFormat>Presentación en pantalla (4:3)</PresentationFormat>
  <Paragraphs>468</Paragraphs>
  <Slides>50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20</vt:i4>
      </vt:variant>
      <vt:variant>
        <vt:lpstr>Títulos de diapositiva</vt:lpstr>
      </vt:variant>
      <vt:variant>
        <vt:i4>50</vt:i4>
      </vt:variant>
    </vt:vector>
  </HeadingPairs>
  <TitlesOfParts>
    <vt:vector size="77" baseType="lpstr">
      <vt:lpstr>MS PGothic</vt:lpstr>
      <vt:lpstr>MS PGothic</vt:lpstr>
      <vt:lpstr>Arial</vt:lpstr>
      <vt:lpstr>Calibri</vt:lpstr>
      <vt:lpstr>Calibri Light</vt:lpstr>
      <vt:lpstr>Times New Roman</vt:lpstr>
      <vt:lpstr>Wingdings</vt:lpstr>
      <vt:lpstr>Tema de Office</vt:lpstr>
      <vt:lpstr>Diseño personalizado</vt:lpstr>
      <vt:lpstr>1_Tema de Office</vt:lpstr>
      <vt:lpstr>2_Tema de Office</vt:lpstr>
      <vt:lpstr>3_Tema de Office</vt:lpstr>
      <vt:lpstr>4_Tema de Office</vt:lpstr>
      <vt:lpstr>5_Tema de Office</vt:lpstr>
      <vt:lpstr>6_Tema de Office</vt:lpstr>
      <vt:lpstr>7_Tema de Office</vt:lpstr>
      <vt:lpstr>8_Tema de Office</vt:lpstr>
      <vt:lpstr>9_Tema de Office</vt:lpstr>
      <vt:lpstr>10_Tema de Office</vt:lpstr>
      <vt:lpstr>11_Tema de Office</vt:lpstr>
      <vt:lpstr>12_Tema de Office</vt:lpstr>
      <vt:lpstr>13_Tema de Office</vt:lpstr>
      <vt:lpstr>14_Tema de Office</vt:lpstr>
      <vt:lpstr>16_Tema de Office</vt:lpstr>
      <vt:lpstr>17_Tema de Office</vt:lpstr>
      <vt:lpstr>18_Tema de Office</vt:lpstr>
      <vt:lpstr>19_Tema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Jennifer Rocha Murcia</dc:creator>
  <cp:lastModifiedBy>Maria Alejandra Ardila Socarras</cp:lastModifiedBy>
  <cp:revision>217</cp:revision>
  <dcterms:created xsi:type="dcterms:W3CDTF">2015-01-29T14:27:26Z</dcterms:created>
  <dcterms:modified xsi:type="dcterms:W3CDTF">2017-08-16T20:25:54Z</dcterms:modified>
</cp:coreProperties>
</file>