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media/image7.jpg" ContentType="image/jp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  <p:sldMasterId id="2147483720" r:id="rId4"/>
    <p:sldMasterId id="2147483732" r:id="rId5"/>
    <p:sldMasterId id="2147483744" r:id="rId6"/>
  </p:sldMasterIdLst>
  <p:notesMasterIdLst>
    <p:notesMasterId r:id="rId33"/>
  </p:notesMasterIdLst>
  <p:sldIdLst>
    <p:sldId id="358" r:id="rId7"/>
    <p:sldId id="363" r:id="rId8"/>
    <p:sldId id="364" r:id="rId9"/>
    <p:sldId id="365" r:id="rId10"/>
    <p:sldId id="367" r:id="rId11"/>
    <p:sldId id="368" r:id="rId12"/>
    <p:sldId id="370" r:id="rId13"/>
    <p:sldId id="339" r:id="rId14"/>
    <p:sldId id="340" r:id="rId15"/>
    <p:sldId id="373" r:id="rId16"/>
    <p:sldId id="362" r:id="rId17"/>
    <p:sldId id="384" r:id="rId18"/>
    <p:sldId id="385" r:id="rId19"/>
    <p:sldId id="386" r:id="rId20"/>
    <p:sldId id="366" r:id="rId21"/>
    <p:sldId id="372" r:id="rId22"/>
    <p:sldId id="345" r:id="rId23"/>
    <p:sldId id="382" r:id="rId24"/>
    <p:sldId id="383" r:id="rId25"/>
    <p:sldId id="380" r:id="rId26"/>
    <p:sldId id="381" r:id="rId27"/>
    <p:sldId id="377" r:id="rId28"/>
    <p:sldId id="379" r:id="rId29"/>
    <p:sldId id="375" r:id="rId30"/>
    <p:sldId id="374" r:id="rId31"/>
    <p:sldId id="371" r:id="rId3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1B9C6A"/>
    <a:srgbClr val="1E8AA8"/>
    <a:srgbClr val="4BB3AB"/>
    <a:srgbClr val="F68121"/>
    <a:srgbClr val="F20C75"/>
    <a:srgbClr val="F13430"/>
    <a:srgbClr val="E6821D"/>
    <a:srgbClr val="1E8F81"/>
    <a:srgbClr val="197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4" autoAdjust="0"/>
    <p:restoredTop sz="94955" autoAdjust="0"/>
  </p:normalViewPr>
  <p:slideViewPr>
    <p:cSldViewPr snapToGrid="0">
      <p:cViewPr varScale="1">
        <p:scale>
          <a:sx n="86" d="100"/>
          <a:sy n="86" d="100"/>
        </p:scale>
        <p:origin x="145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z.gallon\Desktop\ORGANIGRAMA%20CENTRO%20ZONAL%20NORORIENTAL%20JUNIO%20%202017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Tipo de Vinculación Centro Zonal Nororiental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PARTICIPACION!$C$5</c:f>
              <c:strCache>
                <c:ptCount val="1"/>
                <c:pt idx="0">
                  <c:v>PLANTA TEMPORAL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PARTICIPACION!$D$5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27-4E08-AF8B-CD0D558D0926}"/>
            </c:ext>
          </c:extLst>
        </c:ser>
        <c:ser>
          <c:idx val="1"/>
          <c:order val="1"/>
          <c:tx>
            <c:strRef>
              <c:f>PARTICIPACION!$C$6</c:f>
              <c:strCache>
                <c:ptCount val="1"/>
                <c:pt idx="0">
                  <c:v>CARRERA ADMINISTRATIVA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PARTICIPACION!$D$6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27-4E08-AF8B-CD0D558D0926}"/>
            </c:ext>
          </c:extLst>
        </c:ser>
        <c:ser>
          <c:idx val="2"/>
          <c:order val="2"/>
          <c:tx>
            <c:strRef>
              <c:f>PARTICIPACION!$C$7</c:f>
              <c:strCache>
                <c:ptCount val="1"/>
                <c:pt idx="0">
                  <c:v>PROVISIONALES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PARTICIPACION!$D$7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27-4E08-AF8B-CD0D558D0926}"/>
            </c:ext>
          </c:extLst>
        </c:ser>
        <c:ser>
          <c:idx val="3"/>
          <c:order val="3"/>
          <c:tx>
            <c:strRef>
              <c:f>PARTICIPACION!$C$8</c:f>
              <c:strCache>
                <c:ptCount val="1"/>
                <c:pt idx="0">
                  <c:v>CONTRATISTA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PARTICIPACION!$D$8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27-4E08-AF8B-CD0D558D09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5264560"/>
        <c:axId val="135257840"/>
      </c:barChart>
      <c:catAx>
        <c:axId val="135264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57840"/>
        <c:crossesAt val="0"/>
        <c:auto val="1"/>
        <c:lblAlgn val="ctr"/>
        <c:lblOffset val="100"/>
        <c:noMultiLvlLbl val="0"/>
      </c:catAx>
      <c:valAx>
        <c:axId val="135257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5264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  <a:round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FE7BE2-AA20-4B80-89CB-8B8141AA513A}" type="doc">
      <dgm:prSet loTypeId="urn:microsoft.com/office/officeart/2005/8/layout/hList7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3BA4A9C7-4B11-4D4E-9088-A1754D487F08}">
      <dgm:prSet custT="1"/>
      <dgm:spPr>
        <a:solidFill>
          <a:srgbClr val="5CAC34"/>
        </a:solidFill>
      </dgm:spPr>
      <dgm:t>
        <a:bodyPr/>
        <a:lstStyle/>
        <a:p>
          <a:pPr rtl="0"/>
          <a:r>
            <a:rPr lang="es-ES" sz="2400" b="1" i="0" baseline="0" dirty="0"/>
            <a:t>Primera infancia </a:t>
          </a:r>
        </a:p>
        <a:p>
          <a:pPr rtl="0"/>
          <a:r>
            <a:rPr lang="es-ES" sz="1800" b="0" i="0" baseline="0" dirty="0"/>
            <a:t>(desde la gestación hasta los cinco años)</a:t>
          </a:r>
          <a:endParaRPr lang="es-MX" sz="1800" b="0" i="0" baseline="0" dirty="0"/>
        </a:p>
      </dgm:t>
    </dgm:pt>
    <dgm:pt modelId="{0C4C952D-280F-4FEB-8E7C-52FC8646BC29}" type="parTrans" cxnId="{744FFE51-6B81-47D0-884C-D158D4649D71}">
      <dgm:prSet/>
      <dgm:spPr/>
      <dgm:t>
        <a:bodyPr/>
        <a:lstStyle/>
        <a:p>
          <a:endParaRPr lang="es-ES" sz="1800"/>
        </a:p>
      </dgm:t>
    </dgm:pt>
    <dgm:pt modelId="{5E7F28F9-F8A5-4F2E-8C84-27CDB519FC22}" type="sibTrans" cxnId="{744FFE51-6B81-47D0-884C-D158D4649D71}">
      <dgm:prSet/>
      <dgm:spPr/>
      <dgm:t>
        <a:bodyPr/>
        <a:lstStyle/>
        <a:p>
          <a:endParaRPr lang="es-ES" sz="1800"/>
        </a:p>
      </dgm:t>
    </dgm:pt>
    <dgm:pt modelId="{AB8987A0-A07F-45AB-BD17-ABD8A2E81235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s-ES" sz="2400" b="1" i="0" baseline="0" dirty="0"/>
            <a:t>Infancia</a:t>
          </a:r>
          <a:r>
            <a:rPr lang="es-ES" sz="2400" b="0" i="0" baseline="0" dirty="0"/>
            <a:t> </a:t>
          </a:r>
        </a:p>
        <a:p>
          <a:pPr rtl="0"/>
          <a:r>
            <a:rPr lang="es-ES" sz="1800" b="0" i="0" baseline="0" dirty="0"/>
            <a:t>(entre los 6 y los 11 años)</a:t>
          </a:r>
          <a:endParaRPr lang="es-MX" sz="1800" b="0" i="0" baseline="0" dirty="0"/>
        </a:p>
      </dgm:t>
    </dgm:pt>
    <dgm:pt modelId="{781058CF-B58C-4EE4-BCF6-D96DCCCDDD27}" type="parTrans" cxnId="{B1A96ADB-CB36-455B-9B18-46D505828C50}">
      <dgm:prSet/>
      <dgm:spPr/>
      <dgm:t>
        <a:bodyPr/>
        <a:lstStyle/>
        <a:p>
          <a:endParaRPr lang="es-ES" sz="1800"/>
        </a:p>
      </dgm:t>
    </dgm:pt>
    <dgm:pt modelId="{1C8A4E76-D012-43B6-8352-EC13143AFCA3}" type="sibTrans" cxnId="{B1A96ADB-CB36-455B-9B18-46D505828C50}">
      <dgm:prSet/>
      <dgm:spPr/>
      <dgm:t>
        <a:bodyPr/>
        <a:lstStyle/>
        <a:p>
          <a:endParaRPr lang="es-ES" sz="1800"/>
        </a:p>
      </dgm:t>
    </dgm:pt>
    <dgm:pt modelId="{C1BAEE4F-5669-41E8-BB90-ED55EBAC52C5}">
      <dgm:prSet custT="1"/>
      <dgm:spPr>
        <a:solidFill>
          <a:srgbClr val="7030A0"/>
        </a:solidFill>
      </dgm:spPr>
      <dgm:t>
        <a:bodyPr/>
        <a:lstStyle/>
        <a:p>
          <a:pPr rtl="0"/>
          <a:r>
            <a:rPr lang="es-ES" sz="2400" b="1" i="0" baseline="0" dirty="0"/>
            <a:t>Adolescencia</a:t>
          </a:r>
          <a:r>
            <a:rPr lang="es-ES" sz="2400" b="0" i="0" baseline="0" dirty="0"/>
            <a:t> </a:t>
          </a:r>
        </a:p>
        <a:p>
          <a:pPr rtl="0"/>
          <a:r>
            <a:rPr lang="es-ES" sz="1800" b="0" i="0" baseline="0" dirty="0"/>
            <a:t>(de los 12 a los 17 años) </a:t>
          </a:r>
          <a:endParaRPr lang="es-MX" sz="1800" b="0" i="0" baseline="0" dirty="0"/>
        </a:p>
      </dgm:t>
    </dgm:pt>
    <dgm:pt modelId="{89CC66AD-A87F-4F51-BBC9-098310962560}" type="parTrans" cxnId="{7390C3E5-6C0E-47C2-8B7B-79ABDD88CD4C}">
      <dgm:prSet/>
      <dgm:spPr/>
      <dgm:t>
        <a:bodyPr/>
        <a:lstStyle/>
        <a:p>
          <a:endParaRPr lang="es-ES" sz="1800"/>
        </a:p>
      </dgm:t>
    </dgm:pt>
    <dgm:pt modelId="{10F6D22C-F419-44E8-87BE-CE5098EDFE24}" type="sibTrans" cxnId="{7390C3E5-6C0E-47C2-8B7B-79ABDD88CD4C}">
      <dgm:prSet/>
      <dgm:spPr/>
      <dgm:t>
        <a:bodyPr/>
        <a:lstStyle/>
        <a:p>
          <a:endParaRPr lang="es-ES" sz="1800"/>
        </a:p>
      </dgm:t>
    </dgm:pt>
    <dgm:pt modelId="{4E927E07-D8E4-47B5-A4E5-4E6A815879EB}" type="pres">
      <dgm:prSet presAssocID="{CCFE7BE2-AA20-4B80-89CB-8B8141AA513A}" presName="Name0" presStyleCnt="0">
        <dgm:presLayoutVars>
          <dgm:dir/>
          <dgm:resizeHandles val="exact"/>
        </dgm:presLayoutVars>
      </dgm:prSet>
      <dgm:spPr/>
    </dgm:pt>
    <dgm:pt modelId="{15A67699-E0D1-471A-96B1-50CE27B8FF00}" type="pres">
      <dgm:prSet presAssocID="{CCFE7BE2-AA20-4B80-89CB-8B8141AA513A}" presName="fgShape" presStyleLbl="fgShp" presStyleIdx="0" presStyleCnt="1" custLinFactNeighborX="-332" custLinFactNeighborY="12395"/>
      <dgm:spPr>
        <a:solidFill>
          <a:schemeClr val="accent6">
            <a:lumMod val="40000"/>
            <a:lumOff val="60000"/>
          </a:schemeClr>
        </a:solidFill>
      </dgm:spPr>
    </dgm:pt>
    <dgm:pt modelId="{1E388B08-3EEC-4717-9F43-44D7A55402A1}" type="pres">
      <dgm:prSet presAssocID="{CCFE7BE2-AA20-4B80-89CB-8B8141AA513A}" presName="linComp" presStyleCnt="0"/>
      <dgm:spPr/>
    </dgm:pt>
    <dgm:pt modelId="{3756BBCC-6053-44D7-9915-F4E244B3B0DB}" type="pres">
      <dgm:prSet presAssocID="{3BA4A9C7-4B11-4D4E-9088-A1754D487F08}" presName="compNode" presStyleCnt="0"/>
      <dgm:spPr/>
    </dgm:pt>
    <dgm:pt modelId="{99CF313F-A82B-4A8D-B592-4255B91A5489}" type="pres">
      <dgm:prSet presAssocID="{3BA4A9C7-4B11-4D4E-9088-A1754D487F08}" presName="bkgdShape" presStyleLbl="node1" presStyleIdx="0" presStyleCnt="3"/>
      <dgm:spPr/>
    </dgm:pt>
    <dgm:pt modelId="{F4585294-9371-421E-BBD7-CF22DB45A2BE}" type="pres">
      <dgm:prSet presAssocID="{3BA4A9C7-4B11-4D4E-9088-A1754D487F08}" presName="nodeTx" presStyleLbl="node1" presStyleIdx="0" presStyleCnt="3">
        <dgm:presLayoutVars>
          <dgm:bulletEnabled val="1"/>
        </dgm:presLayoutVars>
      </dgm:prSet>
      <dgm:spPr/>
    </dgm:pt>
    <dgm:pt modelId="{C9E5AF49-60EE-45D0-9471-1C33B8A7FECD}" type="pres">
      <dgm:prSet presAssocID="{3BA4A9C7-4B11-4D4E-9088-A1754D487F08}" presName="invisiNode" presStyleLbl="node1" presStyleIdx="0" presStyleCnt="3"/>
      <dgm:spPr/>
    </dgm:pt>
    <dgm:pt modelId="{656AE944-F0B3-4C1B-885E-95015CC6C8A9}" type="pres">
      <dgm:prSet presAssocID="{3BA4A9C7-4B11-4D4E-9088-A1754D487F08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AD4079E-5F66-4343-8285-655BBD3CEF1B}" type="pres">
      <dgm:prSet presAssocID="{5E7F28F9-F8A5-4F2E-8C84-27CDB519FC22}" presName="sibTrans" presStyleLbl="sibTrans2D1" presStyleIdx="0" presStyleCnt="0"/>
      <dgm:spPr/>
    </dgm:pt>
    <dgm:pt modelId="{6FE3F01A-83C1-4EFA-AE54-5A4965A44AAA}" type="pres">
      <dgm:prSet presAssocID="{AB8987A0-A07F-45AB-BD17-ABD8A2E81235}" presName="compNode" presStyleCnt="0"/>
      <dgm:spPr/>
    </dgm:pt>
    <dgm:pt modelId="{F5B57B74-38F9-4F98-A6CD-E432C6A17F5B}" type="pres">
      <dgm:prSet presAssocID="{AB8987A0-A07F-45AB-BD17-ABD8A2E81235}" presName="bkgdShape" presStyleLbl="node1" presStyleIdx="1" presStyleCnt="3"/>
      <dgm:spPr/>
    </dgm:pt>
    <dgm:pt modelId="{0C23FB76-C71B-4259-861C-11D179B14975}" type="pres">
      <dgm:prSet presAssocID="{AB8987A0-A07F-45AB-BD17-ABD8A2E81235}" presName="nodeTx" presStyleLbl="node1" presStyleIdx="1" presStyleCnt="3">
        <dgm:presLayoutVars>
          <dgm:bulletEnabled val="1"/>
        </dgm:presLayoutVars>
      </dgm:prSet>
      <dgm:spPr/>
    </dgm:pt>
    <dgm:pt modelId="{934D213C-0E73-4C2F-B2A8-7D92DFB5966A}" type="pres">
      <dgm:prSet presAssocID="{AB8987A0-A07F-45AB-BD17-ABD8A2E81235}" presName="invisiNode" presStyleLbl="node1" presStyleIdx="1" presStyleCnt="3"/>
      <dgm:spPr/>
    </dgm:pt>
    <dgm:pt modelId="{51388312-F6E5-4922-BBAC-8C2C39E10F83}" type="pres">
      <dgm:prSet presAssocID="{AB8987A0-A07F-45AB-BD17-ABD8A2E81235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A053E35-5EC6-4B87-9343-41520560ED2C}" type="pres">
      <dgm:prSet presAssocID="{1C8A4E76-D012-43B6-8352-EC13143AFCA3}" presName="sibTrans" presStyleLbl="sibTrans2D1" presStyleIdx="0" presStyleCnt="0"/>
      <dgm:spPr/>
    </dgm:pt>
    <dgm:pt modelId="{82B03C91-48BF-4477-800D-826A74B9D2A7}" type="pres">
      <dgm:prSet presAssocID="{C1BAEE4F-5669-41E8-BB90-ED55EBAC52C5}" presName="compNode" presStyleCnt="0"/>
      <dgm:spPr/>
    </dgm:pt>
    <dgm:pt modelId="{518883AA-6400-4357-818A-2FD8DF3C4192}" type="pres">
      <dgm:prSet presAssocID="{C1BAEE4F-5669-41E8-BB90-ED55EBAC52C5}" presName="bkgdShape" presStyleLbl="node1" presStyleIdx="2" presStyleCnt="3"/>
      <dgm:spPr/>
    </dgm:pt>
    <dgm:pt modelId="{DE63C58A-07B9-4F14-BFE3-1C34ACD87059}" type="pres">
      <dgm:prSet presAssocID="{C1BAEE4F-5669-41E8-BB90-ED55EBAC52C5}" presName="nodeTx" presStyleLbl="node1" presStyleIdx="2" presStyleCnt="3">
        <dgm:presLayoutVars>
          <dgm:bulletEnabled val="1"/>
        </dgm:presLayoutVars>
      </dgm:prSet>
      <dgm:spPr/>
    </dgm:pt>
    <dgm:pt modelId="{4FC4FE0B-4ED0-412A-AB18-E0CDB172CCD9}" type="pres">
      <dgm:prSet presAssocID="{C1BAEE4F-5669-41E8-BB90-ED55EBAC52C5}" presName="invisiNode" presStyleLbl="node1" presStyleIdx="2" presStyleCnt="3"/>
      <dgm:spPr/>
    </dgm:pt>
    <dgm:pt modelId="{058BD6CC-9E1B-4045-8AB4-16997BF5B0F8}" type="pres">
      <dgm:prSet presAssocID="{C1BAEE4F-5669-41E8-BB90-ED55EBAC52C5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9F75302-D2FE-419E-93DD-1B9FC4DBCF52}" type="presOf" srcId="{1C8A4E76-D012-43B6-8352-EC13143AFCA3}" destId="{DA053E35-5EC6-4B87-9343-41520560ED2C}" srcOrd="0" destOrd="0" presId="urn:microsoft.com/office/officeart/2005/8/layout/hList7"/>
    <dgm:cxn modelId="{7D88DF11-18A5-4280-A0E4-9A460AE969AA}" type="presOf" srcId="{CCFE7BE2-AA20-4B80-89CB-8B8141AA513A}" destId="{4E927E07-D8E4-47B5-A4E5-4E6A815879EB}" srcOrd="0" destOrd="0" presId="urn:microsoft.com/office/officeart/2005/8/layout/hList7"/>
    <dgm:cxn modelId="{6B942D12-BE91-4130-B3EF-58B43723415D}" type="presOf" srcId="{AB8987A0-A07F-45AB-BD17-ABD8A2E81235}" destId="{F5B57B74-38F9-4F98-A6CD-E432C6A17F5B}" srcOrd="0" destOrd="0" presId="urn:microsoft.com/office/officeart/2005/8/layout/hList7"/>
    <dgm:cxn modelId="{2307D43B-D569-4364-878D-689324689EC4}" type="presOf" srcId="{C1BAEE4F-5669-41E8-BB90-ED55EBAC52C5}" destId="{518883AA-6400-4357-818A-2FD8DF3C4192}" srcOrd="0" destOrd="0" presId="urn:microsoft.com/office/officeart/2005/8/layout/hList7"/>
    <dgm:cxn modelId="{744FFE51-6B81-47D0-884C-D158D4649D71}" srcId="{CCFE7BE2-AA20-4B80-89CB-8B8141AA513A}" destId="{3BA4A9C7-4B11-4D4E-9088-A1754D487F08}" srcOrd="0" destOrd="0" parTransId="{0C4C952D-280F-4FEB-8E7C-52FC8646BC29}" sibTransId="{5E7F28F9-F8A5-4F2E-8C84-27CDB519FC22}"/>
    <dgm:cxn modelId="{D6AC9059-53CF-409B-B1A6-8C12015F1065}" type="presOf" srcId="{C1BAEE4F-5669-41E8-BB90-ED55EBAC52C5}" destId="{DE63C58A-07B9-4F14-BFE3-1C34ACD87059}" srcOrd="1" destOrd="0" presId="urn:microsoft.com/office/officeart/2005/8/layout/hList7"/>
    <dgm:cxn modelId="{0D4E389F-7E3B-4DB6-A8F2-548BD216E218}" type="presOf" srcId="{3BA4A9C7-4B11-4D4E-9088-A1754D487F08}" destId="{F4585294-9371-421E-BBD7-CF22DB45A2BE}" srcOrd="1" destOrd="0" presId="urn:microsoft.com/office/officeart/2005/8/layout/hList7"/>
    <dgm:cxn modelId="{C71CC1C0-C7AF-48D2-BCB6-1356C66DF574}" type="presOf" srcId="{AB8987A0-A07F-45AB-BD17-ABD8A2E81235}" destId="{0C23FB76-C71B-4259-861C-11D179B14975}" srcOrd="1" destOrd="0" presId="urn:microsoft.com/office/officeart/2005/8/layout/hList7"/>
    <dgm:cxn modelId="{64D14DCB-56E3-499C-ACAC-9D744EE28E42}" type="presOf" srcId="{5E7F28F9-F8A5-4F2E-8C84-27CDB519FC22}" destId="{3AD4079E-5F66-4343-8285-655BBD3CEF1B}" srcOrd="0" destOrd="0" presId="urn:microsoft.com/office/officeart/2005/8/layout/hList7"/>
    <dgm:cxn modelId="{B1A96ADB-CB36-455B-9B18-46D505828C50}" srcId="{CCFE7BE2-AA20-4B80-89CB-8B8141AA513A}" destId="{AB8987A0-A07F-45AB-BD17-ABD8A2E81235}" srcOrd="1" destOrd="0" parTransId="{781058CF-B58C-4EE4-BCF6-D96DCCCDDD27}" sibTransId="{1C8A4E76-D012-43B6-8352-EC13143AFCA3}"/>
    <dgm:cxn modelId="{92FDB2DC-504D-4EE5-9E14-372E6236AD4A}" type="presOf" srcId="{3BA4A9C7-4B11-4D4E-9088-A1754D487F08}" destId="{99CF313F-A82B-4A8D-B592-4255B91A5489}" srcOrd="0" destOrd="0" presId="urn:microsoft.com/office/officeart/2005/8/layout/hList7"/>
    <dgm:cxn modelId="{7390C3E5-6C0E-47C2-8B7B-79ABDD88CD4C}" srcId="{CCFE7BE2-AA20-4B80-89CB-8B8141AA513A}" destId="{C1BAEE4F-5669-41E8-BB90-ED55EBAC52C5}" srcOrd="2" destOrd="0" parTransId="{89CC66AD-A87F-4F51-BBC9-098310962560}" sibTransId="{10F6D22C-F419-44E8-87BE-CE5098EDFE24}"/>
    <dgm:cxn modelId="{DBAF52DD-5D9E-4FAD-8561-D188DD9D18B8}" type="presParOf" srcId="{4E927E07-D8E4-47B5-A4E5-4E6A815879EB}" destId="{15A67699-E0D1-471A-96B1-50CE27B8FF00}" srcOrd="0" destOrd="0" presId="urn:microsoft.com/office/officeart/2005/8/layout/hList7"/>
    <dgm:cxn modelId="{3E74100F-0866-4DCA-BFBA-B909A4C0CA49}" type="presParOf" srcId="{4E927E07-D8E4-47B5-A4E5-4E6A815879EB}" destId="{1E388B08-3EEC-4717-9F43-44D7A55402A1}" srcOrd="1" destOrd="0" presId="urn:microsoft.com/office/officeart/2005/8/layout/hList7"/>
    <dgm:cxn modelId="{F150D8BE-1F51-4F28-8494-713412A9B11C}" type="presParOf" srcId="{1E388B08-3EEC-4717-9F43-44D7A55402A1}" destId="{3756BBCC-6053-44D7-9915-F4E244B3B0DB}" srcOrd="0" destOrd="0" presId="urn:microsoft.com/office/officeart/2005/8/layout/hList7"/>
    <dgm:cxn modelId="{AA3E5E2E-72D8-48BE-872A-DEE684DAA11E}" type="presParOf" srcId="{3756BBCC-6053-44D7-9915-F4E244B3B0DB}" destId="{99CF313F-A82B-4A8D-B592-4255B91A5489}" srcOrd="0" destOrd="0" presId="urn:microsoft.com/office/officeart/2005/8/layout/hList7"/>
    <dgm:cxn modelId="{C1CD97C7-C990-4718-A40C-0B6FB3BE5EFE}" type="presParOf" srcId="{3756BBCC-6053-44D7-9915-F4E244B3B0DB}" destId="{F4585294-9371-421E-BBD7-CF22DB45A2BE}" srcOrd="1" destOrd="0" presId="urn:microsoft.com/office/officeart/2005/8/layout/hList7"/>
    <dgm:cxn modelId="{EA001951-999C-4266-959F-C442A2F30A80}" type="presParOf" srcId="{3756BBCC-6053-44D7-9915-F4E244B3B0DB}" destId="{C9E5AF49-60EE-45D0-9471-1C33B8A7FECD}" srcOrd="2" destOrd="0" presId="urn:microsoft.com/office/officeart/2005/8/layout/hList7"/>
    <dgm:cxn modelId="{4F0F8ED5-46BA-4208-87AE-049A139782EA}" type="presParOf" srcId="{3756BBCC-6053-44D7-9915-F4E244B3B0DB}" destId="{656AE944-F0B3-4C1B-885E-95015CC6C8A9}" srcOrd="3" destOrd="0" presId="urn:microsoft.com/office/officeart/2005/8/layout/hList7"/>
    <dgm:cxn modelId="{352C0BF8-F6CA-4D1D-94B6-1D68E41466C1}" type="presParOf" srcId="{1E388B08-3EEC-4717-9F43-44D7A55402A1}" destId="{3AD4079E-5F66-4343-8285-655BBD3CEF1B}" srcOrd="1" destOrd="0" presId="urn:microsoft.com/office/officeart/2005/8/layout/hList7"/>
    <dgm:cxn modelId="{D06FA716-DDEE-4000-A14B-3AB9103FE075}" type="presParOf" srcId="{1E388B08-3EEC-4717-9F43-44D7A55402A1}" destId="{6FE3F01A-83C1-4EFA-AE54-5A4965A44AAA}" srcOrd="2" destOrd="0" presId="urn:microsoft.com/office/officeart/2005/8/layout/hList7"/>
    <dgm:cxn modelId="{A82E0C20-6242-4CE9-A142-1390189DB8D8}" type="presParOf" srcId="{6FE3F01A-83C1-4EFA-AE54-5A4965A44AAA}" destId="{F5B57B74-38F9-4F98-A6CD-E432C6A17F5B}" srcOrd="0" destOrd="0" presId="urn:microsoft.com/office/officeart/2005/8/layout/hList7"/>
    <dgm:cxn modelId="{B3EFE69E-D3E1-4C31-B8FF-1DF42BD8DEC2}" type="presParOf" srcId="{6FE3F01A-83C1-4EFA-AE54-5A4965A44AAA}" destId="{0C23FB76-C71B-4259-861C-11D179B14975}" srcOrd="1" destOrd="0" presId="urn:microsoft.com/office/officeart/2005/8/layout/hList7"/>
    <dgm:cxn modelId="{B7D757A0-2E3F-46D3-8E5C-9DC5B77005E3}" type="presParOf" srcId="{6FE3F01A-83C1-4EFA-AE54-5A4965A44AAA}" destId="{934D213C-0E73-4C2F-B2A8-7D92DFB5966A}" srcOrd="2" destOrd="0" presId="urn:microsoft.com/office/officeart/2005/8/layout/hList7"/>
    <dgm:cxn modelId="{55493673-087C-4196-8444-1DBD91C605B1}" type="presParOf" srcId="{6FE3F01A-83C1-4EFA-AE54-5A4965A44AAA}" destId="{51388312-F6E5-4922-BBAC-8C2C39E10F83}" srcOrd="3" destOrd="0" presId="urn:microsoft.com/office/officeart/2005/8/layout/hList7"/>
    <dgm:cxn modelId="{7C1AAC72-9621-43E3-8992-C5FAF0BCB900}" type="presParOf" srcId="{1E388B08-3EEC-4717-9F43-44D7A55402A1}" destId="{DA053E35-5EC6-4B87-9343-41520560ED2C}" srcOrd="3" destOrd="0" presId="urn:microsoft.com/office/officeart/2005/8/layout/hList7"/>
    <dgm:cxn modelId="{2DCBF246-6436-4F4E-9103-4752D1C32B2C}" type="presParOf" srcId="{1E388B08-3EEC-4717-9F43-44D7A55402A1}" destId="{82B03C91-48BF-4477-800D-826A74B9D2A7}" srcOrd="4" destOrd="0" presId="urn:microsoft.com/office/officeart/2005/8/layout/hList7"/>
    <dgm:cxn modelId="{D1248CBF-FEFD-4E9B-80CB-A2ECF2170026}" type="presParOf" srcId="{82B03C91-48BF-4477-800D-826A74B9D2A7}" destId="{518883AA-6400-4357-818A-2FD8DF3C4192}" srcOrd="0" destOrd="0" presId="urn:microsoft.com/office/officeart/2005/8/layout/hList7"/>
    <dgm:cxn modelId="{38E54907-702F-43FF-8451-3D19315F9462}" type="presParOf" srcId="{82B03C91-48BF-4477-800D-826A74B9D2A7}" destId="{DE63C58A-07B9-4F14-BFE3-1C34ACD87059}" srcOrd="1" destOrd="0" presId="urn:microsoft.com/office/officeart/2005/8/layout/hList7"/>
    <dgm:cxn modelId="{DDA03335-8070-4589-8239-08017AEE8345}" type="presParOf" srcId="{82B03C91-48BF-4477-800D-826A74B9D2A7}" destId="{4FC4FE0B-4ED0-412A-AB18-E0CDB172CCD9}" srcOrd="2" destOrd="0" presId="urn:microsoft.com/office/officeart/2005/8/layout/hList7"/>
    <dgm:cxn modelId="{8C40E5A8-37C3-4165-BFB8-7F698D030B62}" type="presParOf" srcId="{82B03C91-48BF-4477-800D-826A74B9D2A7}" destId="{058BD6CC-9E1B-4045-8AB4-16997BF5B0F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E5201B-6755-4BFE-9210-DE296CCEC398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D4EAE2EB-4AC2-413B-B531-7B5718FB34F8}">
      <dgm:prSet phldrT="[Texto]"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CO" sz="1400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Principios del modelo de atención </a:t>
          </a:r>
        </a:p>
      </dgm:t>
    </dgm:pt>
    <dgm:pt modelId="{7DE4F437-E8CD-4073-95B5-6D27C7F70875}" type="parTrans" cxnId="{AC6F9812-0A37-4B37-85EE-BE75114897AD}">
      <dgm:prSet/>
      <dgm:spPr/>
      <dgm:t>
        <a:bodyPr/>
        <a:lstStyle/>
        <a:p>
          <a:endParaRPr lang="es-CO" sz="14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E274CD-0F58-45E0-887A-D7B7E23DEC78}" type="sibTrans" cxnId="{AC6F9812-0A37-4B37-85EE-BE75114897AD}">
      <dgm:prSet/>
      <dgm:spPr/>
      <dgm:t>
        <a:bodyPr/>
        <a:lstStyle/>
        <a:p>
          <a:endParaRPr lang="es-CO" sz="14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C89018-6BD1-49D9-A349-55BDF96827B5}">
      <dgm:prSet phldrT="[Texto]"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CO" sz="1400" b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Igualdad y no discriminación </a:t>
          </a:r>
          <a:endParaRPr lang="es-CO" sz="14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693D64D-04F4-455D-B5A8-95D282C4973F}" type="parTrans" cxnId="{37C0102E-AACF-4E05-B77C-A0A796F149EB}">
      <dgm:prSet/>
      <dgm:spPr/>
      <dgm:t>
        <a:bodyPr/>
        <a:lstStyle/>
        <a:p>
          <a:endParaRPr lang="es-CO" sz="14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00F5C3-F913-4297-B6AE-5514F12D2068}" type="sibTrans" cxnId="{37C0102E-AACF-4E05-B77C-A0A796F149EB}">
      <dgm:prSet/>
      <dgm:spPr>
        <a:xfrm>
          <a:off x="1477452" y="376702"/>
          <a:ext cx="2658933" cy="2658933"/>
        </a:xfrm>
      </dgm:spPr>
      <dgm:t>
        <a:bodyPr/>
        <a:lstStyle/>
        <a:p>
          <a:endParaRPr lang="es-CO" sz="14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B8E647-3DF7-4144-B8B2-C52325698497}">
      <dgm:prSet phldrT="[Texto]"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CO" sz="1400" b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Oportunidad </a:t>
          </a:r>
        </a:p>
      </dgm:t>
    </dgm:pt>
    <dgm:pt modelId="{906F48F3-1A8F-4C03-A9AC-4078F4990795}" type="parTrans" cxnId="{A59D8C8F-F656-4F3B-BE36-B328D92AA257}">
      <dgm:prSet/>
      <dgm:spPr/>
      <dgm:t>
        <a:bodyPr/>
        <a:lstStyle/>
        <a:p>
          <a:endParaRPr lang="es-CO" sz="14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33FD0C-E276-46B5-9D53-9FDC6C7A1D26}" type="sibTrans" cxnId="{A59D8C8F-F656-4F3B-BE36-B328D92AA257}">
      <dgm:prSet/>
      <dgm:spPr>
        <a:xfrm>
          <a:off x="1479975" y="375279"/>
          <a:ext cx="2658933" cy="2658933"/>
        </a:xfrm>
      </dgm:spPr>
      <dgm:t>
        <a:bodyPr/>
        <a:lstStyle/>
        <a:p>
          <a:endParaRPr lang="es-CO" sz="14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8F7B9D-F412-40FB-92E5-C4FFBFDB06FA}">
      <dgm:prSet phldrT="[Texto]"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CO" sz="1400" b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Integralidad </a:t>
          </a:r>
        </a:p>
      </dgm:t>
    </dgm:pt>
    <dgm:pt modelId="{6726A1BB-F3FB-441B-B580-E22BD7F4B120}" type="parTrans" cxnId="{3800563A-4503-49C4-8898-4D3C91046381}">
      <dgm:prSet/>
      <dgm:spPr/>
      <dgm:t>
        <a:bodyPr/>
        <a:lstStyle/>
        <a:p>
          <a:endParaRPr lang="es-CO" sz="14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6FA1D1-0A2C-4F4B-9416-E71F142DBB6E}" type="sibTrans" cxnId="{3800563A-4503-49C4-8898-4D3C91046381}">
      <dgm:prSet/>
      <dgm:spPr>
        <a:xfrm>
          <a:off x="1403501" y="335280"/>
          <a:ext cx="2658933" cy="2658933"/>
        </a:xfrm>
      </dgm:spPr>
      <dgm:t>
        <a:bodyPr/>
        <a:lstStyle/>
        <a:p>
          <a:endParaRPr lang="es-CO" sz="14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067460-273C-477D-910D-F103079AECAE}">
      <dgm:prSet phldrT="[Texto]"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CO" sz="1400" b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Individualidad</a:t>
          </a:r>
          <a:endParaRPr lang="es-CO" sz="14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DF0AADA-FABA-4A77-89AE-FBC4526123E5}" type="parTrans" cxnId="{567E11C6-3F9B-45C6-AC2F-DEEB879F4686}">
      <dgm:prSet/>
      <dgm:spPr/>
      <dgm:t>
        <a:bodyPr/>
        <a:lstStyle/>
        <a:p>
          <a:endParaRPr lang="es-CO" sz="14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A58BFB-7F25-4FB0-9388-87792DEBD9CD}" type="sibTrans" cxnId="{567E11C6-3F9B-45C6-AC2F-DEEB879F4686}">
      <dgm:prSet/>
      <dgm:spPr>
        <a:xfrm>
          <a:off x="1403501" y="335280"/>
          <a:ext cx="2658933" cy="2658933"/>
        </a:xfrm>
      </dgm:spPr>
      <dgm:t>
        <a:bodyPr/>
        <a:lstStyle/>
        <a:p>
          <a:endParaRPr lang="es-CO" sz="14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1CA5C5-0FFC-4F98-B54F-73D3B406BB0F}">
      <dgm:prSet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CO" sz="1400" b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Dignidad Humana</a:t>
          </a:r>
        </a:p>
      </dgm:t>
    </dgm:pt>
    <dgm:pt modelId="{83746EA4-3F99-4EA9-A3B1-5B8BFD877CB3}" type="parTrans" cxnId="{289FD860-F0E6-45F2-9BDF-171E325FD347}">
      <dgm:prSet/>
      <dgm:spPr/>
      <dgm:t>
        <a:bodyPr/>
        <a:lstStyle/>
        <a:p>
          <a:endParaRPr lang="es-CO" sz="14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31C826-3108-4E78-A326-7279022AFF58}" type="sibTrans" cxnId="{289FD860-F0E6-45F2-9BDF-171E325FD347}">
      <dgm:prSet/>
      <dgm:spPr>
        <a:xfrm>
          <a:off x="1472653" y="415130"/>
          <a:ext cx="2658933" cy="2658933"/>
        </a:xfrm>
      </dgm:spPr>
      <dgm:t>
        <a:bodyPr/>
        <a:lstStyle/>
        <a:p>
          <a:endParaRPr lang="es-CO" sz="16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E5B0DC-FCCC-4718-B5B4-CFCF6DA81776}">
      <dgm:prSet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CO" sz="1400" b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Interés Superior </a:t>
          </a:r>
        </a:p>
      </dgm:t>
    </dgm:pt>
    <dgm:pt modelId="{CA4E07A2-3BB8-4F5C-B76E-DEF600C2540C}" type="parTrans" cxnId="{85B38924-5C2A-40DC-8DD7-9FC27F649CDE}">
      <dgm:prSet/>
      <dgm:spPr/>
      <dgm:t>
        <a:bodyPr/>
        <a:lstStyle/>
        <a:p>
          <a:endParaRPr lang="es-CO" sz="14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916481-0885-462C-849D-0997D429A024}" type="sibTrans" cxnId="{85B38924-5C2A-40DC-8DD7-9FC27F649CDE}">
      <dgm:prSet/>
      <dgm:spPr>
        <a:xfrm>
          <a:off x="1403501" y="335280"/>
          <a:ext cx="2658933" cy="2658933"/>
        </a:xfrm>
      </dgm:spPr>
      <dgm:t>
        <a:bodyPr/>
        <a:lstStyle/>
        <a:p>
          <a:endParaRPr lang="es-CO" sz="14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7BE5E0-1EF1-4725-82B1-3DE10E702C20}">
      <dgm:prSet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CO" sz="1400" b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Corresponsa-bilidad</a:t>
          </a:r>
          <a:r>
            <a:rPr lang="es-CO" sz="14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gm:t>
    </dgm:pt>
    <dgm:pt modelId="{795F22F6-68F7-4A8C-98A4-203AE7C9FA2B}" type="parTrans" cxnId="{0EE0FB6A-EA12-407F-A285-7305090A9ACD}">
      <dgm:prSet/>
      <dgm:spPr/>
      <dgm:t>
        <a:bodyPr/>
        <a:lstStyle/>
        <a:p>
          <a:endParaRPr lang="es-CO" sz="1400"/>
        </a:p>
      </dgm:t>
    </dgm:pt>
    <dgm:pt modelId="{B74D0D13-E537-467D-A74F-FF74640D5344}" type="sibTrans" cxnId="{0EE0FB6A-EA12-407F-A285-7305090A9ACD}">
      <dgm:prSet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s-CO" sz="1400"/>
        </a:p>
      </dgm:t>
    </dgm:pt>
    <dgm:pt modelId="{7FA110E9-0AAD-41C6-8CB8-A8DEC7E1003C}" type="pres">
      <dgm:prSet presAssocID="{27E5201B-6755-4BFE-9210-DE296CCEC39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777FFF2-E8CA-4866-8A8A-C63BDE9F6278}" type="pres">
      <dgm:prSet presAssocID="{D4EAE2EB-4AC2-413B-B531-7B5718FB34F8}" presName="centerShape" presStyleLbl="node0" presStyleIdx="0" presStyleCnt="1"/>
      <dgm:spPr>
        <a:xfrm>
          <a:off x="2219287" y="1151067"/>
          <a:ext cx="1027360" cy="1027360"/>
        </a:xfrm>
        <a:prstGeom prst="ellipse">
          <a:avLst/>
        </a:prstGeom>
      </dgm:spPr>
    </dgm:pt>
    <dgm:pt modelId="{D6010334-62B1-45DA-BC76-B54F6790E7AF}" type="pres">
      <dgm:prSet presAssocID="{9DE5B0DC-FCCC-4718-B5B4-CFCF6DA81776}" presName="node" presStyleLbl="node1" presStyleIdx="0" presStyleCnt="7" custScaleX="144763">
        <dgm:presLayoutVars>
          <dgm:bulletEnabled val="1"/>
        </dgm:presLayoutVars>
      </dgm:prSet>
      <dgm:spPr>
        <a:xfrm>
          <a:off x="2212434" y="1593"/>
          <a:ext cx="1041066" cy="719152"/>
        </a:xfrm>
        <a:prstGeom prst="ellipse">
          <a:avLst/>
        </a:prstGeom>
      </dgm:spPr>
    </dgm:pt>
    <dgm:pt modelId="{D0D87889-0FD0-4683-BCD6-FA3CF911C542}" type="pres">
      <dgm:prSet presAssocID="{9DE5B0DC-FCCC-4718-B5B4-CFCF6DA81776}" presName="dummy" presStyleCnt="0"/>
      <dgm:spPr/>
    </dgm:pt>
    <dgm:pt modelId="{A3BBDC95-5B58-4258-90C6-C1C18F09F6C9}" type="pres">
      <dgm:prSet presAssocID="{56916481-0885-462C-849D-0997D429A024}" presName="sibTrans" presStyleLbl="sibTrans2D1" presStyleIdx="0" presStyleCnt="7"/>
      <dgm:spPr>
        <a:prstGeom prst="blockArc">
          <a:avLst>
            <a:gd name="adj1" fmla="val 16200000"/>
            <a:gd name="adj2" fmla="val 19285714"/>
            <a:gd name="adj3" fmla="val 3895"/>
          </a:avLst>
        </a:prstGeom>
      </dgm:spPr>
    </dgm:pt>
    <dgm:pt modelId="{D94AF904-73EA-49C4-8BB7-D5ED4490F3F1}" type="pres">
      <dgm:prSet presAssocID="{761CA5C5-0FFC-4F98-B54F-73D3B406BB0F}" presName="node" presStyleLbl="node1" presStyleIdx="1" presStyleCnt="7" custScaleX="148716">
        <dgm:presLayoutVars>
          <dgm:bulletEnabled val="1"/>
        </dgm:presLayoutVars>
      </dgm:prSet>
      <dgm:spPr>
        <a:xfrm>
          <a:off x="3217398" y="492403"/>
          <a:ext cx="1069494" cy="719152"/>
        </a:xfrm>
        <a:prstGeom prst="ellipse">
          <a:avLst/>
        </a:prstGeom>
      </dgm:spPr>
    </dgm:pt>
    <dgm:pt modelId="{8B720DC7-A9D1-40A1-BF42-1A51CC9AFE1B}" type="pres">
      <dgm:prSet presAssocID="{761CA5C5-0FFC-4F98-B54F-73D3B406BB0F}" presName="dummy" presStyleCnt="0"/>
      <dgm:spPr/>
    </dgm:pt>
    <dgm:pt modelId="{8DD246CC-F230-477E-8141-D7A3876F5979}" type="pres">
      <dgm:prSet presAssocID="{C831C826-3108-4E78-A326-7279022AFF58}" presName="sibTrans" presStyleLbl="sibTrans2D1" presStyleIdx="1" presStyleCnt="7"/>
      <dgm:spPr>
        <a:prstGeom prst="blockArc">
          <a:avLst>
            <a:gd name="adj1" fmla="val 19007069"/>
            <a:gd name="adj2" fmla="val 376041"/>
            <a:gd name="adj3" fmla="val 3895"/>
          </a:avLst>
        </a:prstGeom>
      </dgm:spPr>
    </dgm:pt>
    <dgm:pt modelId="{3D6E70A2-00DA-425F-AC97-F182FA3BFF73}" type="pres">
      <dgm:prSet presAssocID="{65C89018-6BD1-49D9-A349-55BDF96827B5}" presName="node" presStyleLbl="node1" presStyleIdx="2" presStyleCnt="7" custScaleX="164185" custRadScaleRad="106085" custRadScaleInc="-21074">
        <dgm:presLayoutVars>
          <dgm:bulletEnabled val="1"/>
        </dgm:presLayoutVars>
      </dgm:prSet>
      <dgm:spPr>
        <a:xfrm>
          <a:off x="3555569" y="1527330"/>
          <a:ext cx="1084675" cy="719152"/>
        </a:xfrm>
        <a:prstGeom prst="ellipse">
          <a:avLst/>
        </a:prstGeom>
      </dgm:spPr>
    </dgm:pt>
    <dgm:pt modelId="{FE4B20EE-2E61-410E-8781-7D8FC73B940B}" type="pres">
      <dgm:prSet presAssocID="{65C89018-6BD1-49D9-A349-55BDF96827B5}" presName="dummy" presStyleCnt="0"/>
      <dgm:spPr/>
    </dgm:pt>
    <dgm:pt modelId="{909213E5-10D6-4F82-B2A9-8960E691BCFE}" type="pres">
      <dgm:prSet presAssocID="{D500F5C3-F913-4297-B6AE-5514F12D2068}" presName="sibTrans" presStyleLbl="sibTrans2D1" presStyleIdx="2" presStyleCnt="7"/>
      <dgm:spPr>
        <a:prstGeom prst="blockArc">
          <a:avLst>
            <a:gd name="adj1" fmla="val 478172"/>
            <a:gd name="adj2" fmla="val 3630417"/>
            <a:gd name="adj3" fmla="val 3895"/>
          </a:avLst>
        </a:prstGeom>
      </dgm:spPr>
    </dgm:pt>
    <dgm:pt modelId="{0B63C6D2-1A37-40B0-B043-1CABF3F13219}" type="pres">
      <dgm:prSet presAssocID="{83B8E647-3DF7-4144-B8B2-C52325698497}" presName="node" presStyleLbl="node1" presStyleIdx="3" presStyleCnt="7" custScaleX="141787" custRadScaleRad="106060" custRadScaleInc="-31863">
        <dgm:presLayoutVars>
          <dgm:bulletEnabled val="1"/>
        </dgm:presLayoutVars>
      </dgm:prSet>
      <dgm:spPr>
        <a:xfrm>
          <a:off x="2938861" y="2481247"/>
          <a:ext cx="1019664" cy="719152"/>
        </a:xfrm>
        <a:prstGeom prst="ellipse">
          <a:avLst/>
        </a:prstGeom>
      </dgm:spPr>
    </dgm:pt>
    <dgm:pt modelId="{F0798BC9-859E-49A5-A914-B81EBB6C79C1}" type="pres">
      <dgm:prSet presAssocID="{83B8E647-3DF7-4144-B8B2-C52325698497}" presName="dummy" presStyleCnt="0"/>
      <dgm:spPr/>
    </dgm:pt>
    <dgm:pt modelId="{C450C064-59C1-4C37-95E4-9D23916F4512}" type="pres">
      <dgm:prSet presAssocID="{6E33FD0C-E276-46B5-9D53-9FDC6C7A1D26}" presName="sibTrans" presStyleLbl="sibTrans2D1" presStyleIdx="3" presStyleCnt="7"/>
      <dgm:spPr>
        <a:prstGeom prst="blockArc">
          <a:avLst>
            <a:gd name="adj1" fmla="val 3638057"/>
            <a:gd name="adj2" fmla="val 7170495"/>
            <a:gd name="adj3" fmla="val 3895"/>
          </a:avLst>
        </a:prstGeom>
      </dgm:spPr>
    </dgm:pt>
    <dgm:pt modelId="{D61BFC66-8A21-480B-95E6-A7651BDCF73F}" type="pres">
      <dgm:prSet presAssocID="{D08F7B9D-F412-40FB-92E5-C4FFBFDB06FA}" presName="node" presStyleLbl="node1" presStyleIdx="4" presStyleCnt="7" custScaleX="154885">
        <dgm:presLayoutVars>
          <dgm:bulletEnabled val="1"/>
        </dgm:presLayoutVars>
      </dgm:prSet>
      <dgm:spPr>
        <a:xfrm>
          <a:off x="1610437" y="2479653"/>
          <a:ext cx="1113859" cy="719152"/>
        </a:xfrm>
        <a:prstGeom prst="ellipse">
          <a:avLst/>
        </a:prstGeom>
      </dgm:spPr>
    </dgm:pt>
    <dgm:pt modelId="{F1FA678B-22D0-4AA8-AE24-65DF953245AA}" type="pres">
      <dgm:prSet presAssocID="{D08F7B9D-F412-40FB-92E5-C4FFBFDB06FA}" presName="dummy" presStyleCnt="0"/>
      <dgm:spPr/>
    </dgm:pt>
    <dgm:pt modelId="{FB93D93B-F008-4DED-92F4-3C43459D816A}" type="pres">
      <dgm:prSet presAssocID="{8E6FA1D1-0A2C-4F4B-9416-E71F142DBB6E}" presName="sibTrans" presStyleLbl="sibTrans2D1" presStyleIdx="4" presStyleCnt="7"/>
      <dgm:spPr>
        <a:prstGeom prst="blockArc">
          <a:avLst>
            <a:gd name="adj1" fmla="val 6942857"/>
            <a:gd name="adj2" fmla="val 10028571"/>
            <a:gd name="adj3" fmla="val 3895"/>
          </a:avLst>
        </a:prstGeom>
      </dgm:spPr>
    </dgm:pt>
    <dgm:pt modelId="{49F2C61A-8CDB-4037-B78E-874F45200D70}" type="pres">
      <dgm:prSet presAssocID="{19067460-273C-477D-910D-F103079AECAE}" presName="node" presStyleLbl="node1" presStyleIdx="5" presStyleCnt="7" custScaleX="165764">
        <dgm:presLayoutVars>
          <dgm:bulletEnabled val="1"/>
        </dgm:presLayoutVars>
      </dgm:prSet>
      <dgm:spPr>
        <a:xfrm>
          <a:off x="940199" y="1595244"/>
          <a:ext cx="1043749" cy="719152"/>
        </a:xfrm>
        <a:prstGeom prst="ellipse">
          <a:avLst/>
        </a:prstGeom>
      </dgm:spPr>
    </dgm:pt>
    <dgm:pt modelId="{C37EB331-CFC3-465D-AFD5-EED329CF1428}" type="pres">
      <dgm:prSet presAssocID="{19067460-273C-477D-910D-F103079AECAE}" presName="dummy" presStyleCnt="0"/>
      <dgm:spPr/>
    </dgm:pt>
    <dgm:pt modelId="{8A1539A5-9B39-45DE-83DA-7CCD697A00D2}" type="pres">
      <dgm:prSet presAssocID="{93A58BFB-7F25-4FB0-9388-87792DEBD9CD}" presName="sibTrans" presStyleLbl="sibTrans2D1" presStyleIdx="5" presStyleCnt="7"/>
      <dgm:spPr>
        <a:prstGeom prst="blockArc">
          <a:avLst>
            <a:gd name="adj1" fmla="val 10028571"/>
            <a:gd name="adj2" fmla="val 13114286"/>
            <a:gd name="adj3" fmla="val 3895"/>
          </a:avLst>
        </a:prstGeom>
      </dgm:spPr>
    </dgm:pt>
    <dgm:pt modelId="{D47C5993-2345-4AB3-BEB9-20E4A2617368}" type="pres">
      <dgm:prSet presAssocID="{3B7BE5E0-1EF1-4725-82B1-3DE10E702C20}" presName="node" presStyleLbl="node1" presStyleIdx="6" presStyleCnt="7" custScaleX="148184">
        <dgm:presLayoutVars>
          <dgm:bulletEnabled val="1"/>
        </dgm:presLayoutVars>
      </dgm:prSet>
      <dgm:spPr>
        <a:xfrm>
          <a:off x="1187852" y="492403"/>
          <a:ext cx="1051875" cy="719152"/>
        </a:xfrm>
        <a:prstGeom prst="ellipse">
          <a:avLst/>
        </a:prstGeom>
      </dgm:spPr>
    </dgm:pt>
    <dgm:pt modelId="{8D5A8F61-AF2F-4CE4-84D5-2C76D8E6B8E2}" type="pres">
      <dgm:prSet presAssocID="{3B7BE5E0-1EF1-4725-82B1-3DE10E702C20}" presName="dummy" presStyleCnt="0"/>
      <dgm:spPr/>
    </dgm:pt>
    <dgm:pt modelId="{700D6E49-375F-4CB1-AAA2-4080021D3626}" type="pres">
      <dgm:prSet presAssocID="{B74D0D13-E537-467D-A74F-FF74640D5344}" presName="sibTrans" presStyleLbl="sibTrans2D1" presStyleIdx="6" presStyleCnt="7"/>
      <dgm:spPr>
        <a:xfrm>
          <a:off x="1403501" y="335280"/>
          <a:ext cx="2658933" cy="2658933"/>
        </a:xfrm>
        <a:prstGeom prst="blockArc">
          <a:avLst>
            <a:gd name="adj1" fmla="val 13114286"/>
            <a:gd name="adj2" fmla="val 16200000"/>
            <a:gd name="adj3" fmla="val 3895"/>
          </a:avLst>
        </a:prstGeom>
      </dgm:spPr>
    </dgm:pt>
  </dgm:ptLst>
  <dgm:cxnLst>
    <dgm:cxn modelId="{34102409-6099-4DEE-BC92-B0937A798B43}" type="presOf" srcId="{19067460-273C-477D-910D-F103079AECAE}" destId="{49F2C61A-8CDB-4037-B78E-874F45200D70}" srcOrd="0" destOrd="0" presId="urn:microsoft.com/office/officeart/2005/8/layout/radial6"/>
    <dgm:cxn modelId="{AC6F9812-0A37-4B37-85EE-BE75114897AD}" srcId="{27E5201B-6755-4BFE-9210-DE296CCEC398}" destId="{D4EAE2EB-4AC2-413B-B531-7B5718FB34F8}" srcOrd="0" destOrd="0" parTransId="{7DE4F437-E8CD-4073-95B5-6D27C7F70875}" sibTransId="{F1E274CD-0F58-45E0-887A-D7B7E23DEC78}"/>
    <dgm:cxn modelId="{521D5E16-7328-4E48-9949-C6B88042D48F}" type="presOf" srcId="{93A58BFB-7F25-4FB0-9388-87792DEBD9CD}" destId="{8A1539A5-9B39-45DE-83DA-7CCD697A00D2}" srcOrd="0" destOrd="0" presId="urn:microsoft.com/office/officeart/2005/8/layout/radial6"/>
    <dgm:cxn modelId="{5C6C1A19-0F23-4498-91BF-8E1BCE5E9C17}" type="presOf" srcId="{C831C826-3108-4E78-A326-7279022AFF58}" destId="{8DD246CC-F230-477E-8141-D7A3876F5979}" srcOrd="0" destOrd="0" presId="urn:microsoft.com/office/officeart/2005/8/layout/radial6"/>
    <dgm:cxn modelId="{85B38924-5C2A-40DC-8DD7-9FC27F649CDE}" srcId="{D4EAE2EB-4AC2-413B-B531-7B5718FB34F8}" destId="{9DE5B0DC-FCCC-4718-B5B4-CFCF6DA81776}" srcOrd="0" destOrd="0" parTransId="{CA4E07A2-3BB8-4F5C-B76E-DEF600C2540C}" sibTransId="{56916481-0885-462C-849D-0997D429A024}"/>
    <dgm:cxn modelId="{37C0102E-AACF-4E05-B77C-A0A796F149EB}" srcId="{D4EAE2EB-4AC2-413B-B531-7B5718FB34F8}" destId="{65C89018-6BD1-49D9-A349-55BDF96827B5}" srcOrd="2" destOrd="0" parTransId="{E693D64D-04F4-455D-B5A8-95D282C4973F}" sibTransId="{D500F5C3-F913-4297-B6AE-5514F12D2068}"/>
    <dgm:cxn modelId="{D7F99A31-2573-4887-974F-17BD8FB0594A}" type="presOf" srcId="{3B7BE5E0-1EF1-4725-82B1-3DE10E702C20}" destId="{D47C5993-2345-4AB3-BEB9-20E4A2617368}" srcOrd="0" destOrd="0" presId="urn:microsoft.com/office/officeart/2005/8/layout/radial6"/>
    <dgm:cxn modelId="{B20EE632-E880-4605-8AF7-52041B5F0E29}" type="presOf" srcId="{D4EAE2EB-4AC2-413B-B531-7B5718FB34F8}" destId="{F777FFF2-E8CA-4866-8A8A-C63BDE9F6278}" srcOrd="0" destOrd="0" presId="urn:microsoft.com/office/officeart/2005/8/layout/radial6"/>
    <dgm:cxn modelId="{520A5B36-35E2-470A-A060-6E22F0F1ED72}" type="presOf" srcId="{56916481-0885-462C-849D-0997D429A024}" destId="{A3BBDC95-5B58-4258-90C6-C1C18F09F6C9}" srcOrd="0" destOrd="0" presId="urn:microsoft.com/office/officeart/2005/8/layout/radial6"/>
    <dgm:cxn modelId="{3800563A-4503-49C4-8898-4D3C91046381}" srcId="{D4EAE2EB-4AC2-413B-B531-7B5718FB34F8}" destId="{D08F7B9D-F412-40FB-92E5-C4FFBFDB06FA}" srcOrd="4" destOrd="0" parTransId="{6726A1BB-F3FB-441B-B580-E22BD7F4B120}" sibTransId="{8E6FA1D1-0A2C-4F4B-9416-E71F142DBB6E}"/>
    <dgm:cxn modelId="{8D77F740-46D6-492E-88B4-F2C9A61BA71B}" type="presOf" srcId="{8E6FA1D1-0A2C-4F4B-9416-E71F142DBB6E}" destId="{FB93D93B-F008-4DED-92F4-3C43459D816A}" srcOrd="0" destOrd="0" presId="urn:microsoft.com/office/officeart/2005/8/layout/radial6"/>
    <dgm:cxn modelId="{289FD860-F0E6-45F2-9BDF-171E325FD347}" srcId="{D4EAE2EB-4AC2-413B-B531-7B5718FB34F8}" destId="{761CA5C5-0FFC-4F98-B54F-73D3B406BB0F}" srcOrd="1" destOrd="0" parTransId="{83746EA4-3F99-4EA9-A3B1-5B8BFD877CB3}" sibTransId="{C831C826-3108-4E78-A326-7279022AFF58}"/>
    <dgm:cxn modelId="{0EE0FB6A-EA12-407F-A285-7305090A9ACD}" srcId="{D4EAE2EB-4AC2-413B-B531-7B5718FB34F8}" destId="{3B7BE5E0-1EF1-4725-82B1-3DE10E702C20}" srcOrd="6" destOrd="0" parTransId="{795F22F6-68F7-4A8C-98A4-203AE7C9FA2B}" sibTransId="{B74D0D13-E537-467D-A74F-FF74640D5344}"/>
    <dgm:cxn modelId="{A62B554F-FF6E-440C-89D2-E52115C3E8D9}" type="presOf" srcId="{D500F5C3-F913-4297-B6AE-5514F12D2068}" destId="{909213E5-10D6-4F82-B2A9-8960E691BCFE}" srcOrd="0" destOrd="0" presId="urn:microsoft.com/office/officeart/2005/8/layout/radial6"/>
    <dgm:cxn modelId="{006EC784-BB42-468F-ADE0-785E982A474C}" type="presOf" srcId="{761CA5C5-0FFC-4F98-B54F-73D3B406BB0F}" destId="{D94AF904-73EA-49C4-8BB7-D5ED4490F3F1}" srcOrd="0" destOrd="0" presId="urn:microsoft.com/office/officeart/2005/8/layout/radial6"/>
    <dgm:cxn modelId="{BA579B88-2BA2-41F0-A8C5-A86CBF3B9246}" type="presOf" srcId="{B74D0D13-E537-467D-A74F-FF74640D5344}" destId="{700D6E49-375F-4CB1-AAA2-4080021D3626}" srcOrd="0" destOrd="0" presId="urn:microsoft.com/office/officeart/2005/8/layout/radial6"/>
    <dgm:cxn modelId="{A1AA528A-461D-4D3D-AD42-A3C95D35E041}" type="presOf" srcId="{27E5201B-6755-4BFE-9210-DE296CCEC398}" destId="{7FA110E9-0AAD-41C6-8CB8-A8DEC7E1003C}" srcOrd="0" destOrd="0" presId="urn:microsoft.com/office/officeart/2005/8/layout/radial6"/>
    <dgm:cxn modelId="{A59D8C8F-F656-4F3B-BE36-B328D92AA257}" srcId="{D4EAE2EB-4AC2-413B-B531-7B5718FB34F8}" destId="{83B8E647-3DF7-4144-B8B2-C52325698497}" srcOrd="3" destOrd="0" parTransId="{906F48F3-1A8F-4C03-A9AC-4078F4990795}" sibTransId="{6E33FD0C-E276-46B5-9D53-9FDC6C7A1D26}"/>
    <dgm:cxn modelId="{5A12FB98-586A-476E-9616-40175F80F901}" type="presOf" srcId="{D08F7B9D-F412-40FB-92E5-C4FFBFDB06FA}" destId="{D61BFC66-8A21-480B-95E6-A7651BDCF73F}" srcOrd="0" destOrd="0" presId="urn:microsoft.com/office/officeart/2005/8/layout/radial6"/>
    <dgm:cxn modelId="{93B2E9A4-EF26-40F1-9C44-67AB6774AE14}" type="presOf" srcId="{83B8E647-3DF7-4144-B8B2-C52325698497}" destId="{0B63C6D2-1A37-40B0-B043-1CABF3F13219}" srcOrd="0" destOrd="0" presId="urn:microsoft.com/office/officeart/2005/8/layout/radial6"/>
    <dgm:cxn modelId="{DF2205B2-CAAF-4B68-B37E-1496766C7BC6}" type="presOf" srcId="{65C89018-6BD1-49D9-A349-55BDF96827B5}" destId="{3D6E70A2-00DA-425F-AC97-F182FA3BFF73}" srcOrd="0" destOrd="0" presId="urn:microsoft.com/office/officeart/2005/8/layout/radial6"/>
    <dgm:cxn modelId="{316825B5-474F-402A-AFD8-0D53FA07B2C0}" type="presOf" srcId="{9DE5B0DC-FCCC-4718-B5B4-CFCF6DA81776}" destId="{D6010334-62B1-45DA-BC76-B54F6790E7AF}" srcOrd="0" destOrd="0" presId="urn:microsoft.com/office/officeart/2005/8/layout/radial6"/>
    <dgm:cxn modelId="{567E11C6-3F9B-45C6-AC2F-DEEB879F4686}" srcId="{D4EAE2EB-4AC2-413B-B531-7B5718FB34F8}" destId="{19067460-273C-477D-910D-F103079AECAE}" srcOrd="5" destOrd="0" parTransId="{5DF0AADA-FABA-4A77-89AE-FBC4526123E5}" sibTransId="{93A58BFB-7F25-4FB0-9388-87792DEBD9CD}"/>
    <dgm:cxn modelId="{E84B8DD9-09E1-4377-9DD8-2A6D8EE8BBE7}" type="presOf" srcId="{6E33FD0C-E276-46B5-9D53-9FDC6C7A1D26}" destId="{C450C064-59C1-4C37-95E4-9D23916F4512}" srcOrd="0" destOrd="0" presId="urn:microsoft.com/office/officeart/2005/8/layout/radial6"/>
    <dgm:cxn modelId="{D2B2FB9D-3172-47F4-8A52-0DA53B3EDE78}" type="presParOf" srcId="{7FA110E9-0AAD-41C6-8CB8-A8DEC7E1003C}" destId="{F777FFF2-E8CA-4866-8A8A-C63BDE9F6278}" srcOrd="0" destOrd="0" presId="urn:microsoft.com/office/officeart/2005/8/layout/radial6"/>
    <dgm:cxn modelId="{73FFB2FA-D258-49CB-AEE9-C9F306F33B86}" type="presParOf" srcId="{7FA110E9-0AAD-41C6-8CB8-A8DEC7E1003C}" destId="{D6010334-62B1-45DA-BC76-B54F6790E7AF}" srcOrd="1" destOrd="0" presId="urn:microsoft.com/office/officeart/2005/8/layout/radial6"/>
    <dgm:cxn modelId="{4F465976-3663-45AA-A2C6-070C85551EE3}" type="presParOf" srcId="{7FA110E9-0AAD-41C6-8CB8-A8DEC7E1003C}" destId="{D0D87889-0FD0-4683-BCD6-FA3CF911C542}" srcOrd="2" destOrd="0" presId="urn:microsoft.com/office/officeart/2005/8/layout/radial6"/>
    <dgm:cxn modelId="{15114A41-AA31-4A44-AEB5-B8745B83F71C}" type="presParOf" srcId="{7FA110E9-0AAD-41C6-8CB8-A8DEC7E1003C}" destId="{A3BBDC95-5B58-4258-90C6-C1C18F09F6C9}" srcOrd="3" destOrd="0" presId="urn:microsoft.com/office/officeart/2005/8/layout/radial6"/>
    <dgm:cxn modelId="{9194E76F-6B3E-4D4D-B8B6-DC6B62C5D6BB}" type="presParOf" srcId="{7FA110E9-0AAD-41C6-8CB8-A8DEC7E1003C}" destId="{D94AF904-73EA-49C4-8BB7-D5ED4490F3F1}" srcOrd="4" destOrd="0" presId="urn:microsoft.com/office/officeart/2005/8/layout/radial6"/>
    <dgm:cxn modelId="{2E20E8D6-26C5-4FAF-BBBD-63A59266EA8B}" type="presParOf" srcId="{7FA110E9-0AAD-41C6-8CB8-A8DEC7E1003C}" destId="{8B720DC7-A9D1-40A1-BF42-1A51CC9AFE1B}" srcOrd="5" destOrd="0" presId="urn:microsoft.com/office/officeart/2005/8/layout/radial6"/>
    <dgm:cxn modelId="{62DA846F-B4EE-45D6-B8F8-7B04DF909DC4}" type="presParOf" srcId="{7FA110E9-0AAD-41C6-8CB8-A8DEC7E1003C}" destId="{8DD246CC-F230-477E-8141-D7A3876F5979}" srcOrd="6" destOrd="0" presId="urn:microsoft.com/office/officeart/2005/8/layout/radial6"/>
    <dgm:cxn modelId="{E608766C-50EA-4C93-A5A2-581E74090B67}" type="presParOf" srcId="{7FA110E9-0AAD-41C6-8CB8-A8DEC7E1003C}" destId="{3D6E70A2-00DA-425F-AC97-F182FA3BFF73}" srcOrd="7" destOrd="0" presId="urn:microsoft.com/office/officeart/2005/8/layout/radial6"/>
    <dgm:cxn modelId="{5EADCC22-CE3A-457E-B98E-4C9A4299238A}" type="presParOf" srcId="{7FA110E9-0AAD-41C6-8CB8-A8DEC7E1003C}" destId="{FE4B20EE-2E61-410E-8781-7D8FC73B940B}" srcOrd="8" destOrd="0" presId="urn:microsoft.com/office/officeart/2005/8/layout/radial6"/>
    <dgm:cxn modelId="{18E79040-7743-4104-8412-9D502FB041CC}" type="presParOf" srcId="{7FA110E9-0AAD-41C6-8CB8-A8DEC7E1003C}" destId="{909213E5-10D6-4F82-B2A9-8960E691BCFE}" srcOrd="9" destOrd="0" presId="urn:microsoft.com/office/officeart/2005/8/layout/radial6"/>
    <dgm:cxn modelId="{E62039E6-D4FC-4CF7-AD70-24395D12F432}" type="presParOf" srcId="{7FA110E9-0AAD-41C6-8CB8-A8DEC7E1003C}" destId="{0B63C6D2-1A37-40B0-B043-1CABF3F13219}" srcOrd="10" destOrd="0" presId="urn:microsoft.com/office/officeart/2005/8/layout/radial6"/>
    <dgm:cxn modelId="{FBD58FF2-67EA-49DC-AE15-A277D8B70B3B}" type="presParOf" srcId="{7FA110E9-0AAD-41C6-8CB8-A8DEC7E1003C}" destId="{F0798BC9-859E-49A5-A914-B81EBB6C79C1}" srcOrd="11" destOrd="0" presId="urn:microsoft.com/office/officeart/2005/8/layout/radial6"/>
    <dgm:cxn modelId="{1E89E289-4D58-4323-B666-9C35EDF17D4B}" type="presParOf" srcId="{7FA110E9-0AAD-41C6-8CB8-A8DEC7E1003C}" destId="{C450C064-59C1-4C37-95E4-9D23916F4512}" srcOrd="12" destOrd="0" presId="urn:microsoft.com/office/officeart/2005/8/layout/radial6"/>
    <dgm:cxn modelId="{20CF1B26-0F6A-46B5-8E44-370699A21139}" type="presParOf" srcId="{7FA110E9-0AAD-41C6-8CB8-A8DEC7E1003C}" destId="{D61BFC66-8A21-480B-95E6-A7651BDCF73F}" srcOrd="13" destOrd="0" presId="urn:microsoft.com/office/officeart/2005/8/layout/radial6"/>
    <dgm:cxn modelId="{6650A993-6AF9-4D90-BE82-CA197FDA1289}" type="presParOf" srcId="{7FA110E9-0AAD-41C6-8CB8-A8DEC7E1003C}" destId="{F1FA678B-22D0-4AA8-AE24-65DF953245AA}" srcOrd="14" destOrd="0" presId="urn:microsoft.com/office/officeart/2005/8/layout/radial6"/>
    <dgm:cxn modelId="{5550D6FA-B3DF-437D-AC3E-B435396399A7}" type="presParOf" srcId="{7FA110E9-0AAD-41C6-8CB8-A8DEC7E1003C}" destId="{FB93D93B-F008-4DED-92F4-3C43459D816A}" srcOrd="15" destOrd="0" presId="urn:microsoft.com/office/officeart/2005/8/layout/radial6"/>
    <dgm:cxn modelId="{B0288D50-BABC-4981-9C92-F12C06CFE1C8}" type="presParOf" srcId="{7FA110E9-0AAD-41C6-8CB8-A8DEC7E1003C}" destId="{49F2C61A-8CDB-4037-B78E-874F45200D70}" srcOrd="16" destOrd="0" presId="urn:microsoft.com/office/officeart/2005/8/layout/radial6"/>
    <dgm:cxn modelId="{9E18781B-AAAA-4C32-8360-3A510BA2FB4E}" type="presParOf" srcId="{7FA110E9-0AAD-41C6-8CB8-A8DEC7E1003C}" destId="{C37EB331-CFC3-465D-AFD5-EED329CF1428}" srcOrd="17" destOrd="0" presId="urn:microsoft.com/office/officeart/2005/8/layout/radial6"/>
    <dgm:cxn modelId="{51EB6825-0176-47C6-AFA4-2C4FAAB0AEC8}" type="presParOf" srcId="{7FA110E9-0AAD-41C6-8CB8-A8DEC7E1003C}" destId="{8A1539A5-9B39-45DE-83DA-7CCD697A00D2}" srcOrd="18" destOrd="0" presId="urn:microsoft.com/office/officeart/2005/8/layout/radial6"/>
    <dgm:cxn modelId="{8AF14B21-903F-4768-930F-B92948DFE296}" type="presParOf" srcId="{7FA110E9-0AAD-41C6-8CB8-A8DEC7E1003C}" destId="{D47C5993-2345-4AB3-BEB9-20E4A2617368}" srcOrd="19" destOrd="0" presId="urn:microsoft.com/office/officeart/2005/8/layout/radial6"/>
    <dgm:cxn modelId="{1B6E22AD-EB0E-49E7-9B7A-D7581A69ACAF}" type="presParOf" srcId="{7FA110E9-0AAD-41C6-8CB8-A8DEC7E1003C}" destId="{8D5A8F61-AF2F-4CE4-84D5-2C76D8E6B8E2}" srcOrd="20" destOrd="0" presId="urn:microsoft.com/office/officeart/2005/8/layout/radial6"/>
    <dgm:cxn modelId="{75254F4F-1067-4F2A-94AB-6B7E1FA76523}" type="presParOf" srcId="{7FA110E9-0AAD-41C6-8CB8-A8DEC7E1003C}" destId="{700D6E49-375F-4CB1-AAA2-4080021D3626}" srcOrd="21" destOrd="0" presId="urn:microsoft.com/office/officeart/2005/8/layout/radial6"/>
  </dgm:cxnLst>
  <dgm:bg>
    <a:solidFill>
      <a:srgbClr val="FFFFFF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F313F-A82B-4A8D-B592-4255B91A5489}">
      <dsp:nvSpPr>
        <dsp:cNvPr id="0" name=""/>
        <dsp:cNvSpPr/>
      </dsp:nvSpPr>
      <dsp:spPr>
        <a:xfrm>
          <a:off x="1632" y="0"/>
          <a:ext cx="2540140" cy="3969406"/>
        </a:xfrm>
        <a:prstGeom prst="roundRect">
          <a:avLst>
            <a:gd name="adj" fmla="val 10000"/>
          </a:avLst>
        </a:prstGeom>
        <a:solidFill>
          <a:srgbClr val="5CAC34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i="0" kern="1200" baseline="0" dirty="0"/>
            <a:t>Primera infancia 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 baseline="0" dirty="0"/>
            <a:t>(desde la gestación hasta los cinco años)</a:t>
          </a:r>
          <a:endParaRPr lang="es-MX" sz="1800" b="0" i="0" kern="1200" baseline="0" dirty="0"/>
        </a:p>
      </dsp:txBody>
      <dsp:txXfrm>
        <a:off x="1632" y="1587762"/>
        <a:ext cx="2540140" cy="1587762"/>
      </dsp:txXfrm>
    </dsp:sp>
    <dsp:sp modelId="{656AE944-F0B3-4C1B-885E-95015CC6C8A9}">
      <dsp:nvSpPr>
        <dsp:cNvPr id="0" name=""/>
        <dsp:cNvSpPr/>
      </dsp:nvSpPr>
      <dsp:spPr>
        <a:xfrm>
          <a:off x="610796" y="238164"/>
          <a:ext cx="1321812" cy="13218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B57B74-38F9-4F98-A6CD-E432C6A17F5B}">
      <dsp:nvSpPr>
        <dsp:cNvPr id="0" name=""/>
        <dsp:cNvSpPr/>
      </dsp:nvSpPr>
      <dsp:spPr>
        <a:xfrm>
          <a:off x="2617977" y="0"/>
          <a:ext cx="2540140" cy="3969406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i="0" kern="1200" baseline="0" dirty="0"/>
            <a:t>Infancia</a:t>
          </a:r>
          <a:r>
            <a:rPr lang="es-ES" sz="2400" b="0" i="0" kern="1200" baseline="0" dirty="0"/>
            <a:t> 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 baseline="0" dirty="0"/>
            <a:t>(entre los 6 y los 11 años)</a:t>
          </a:r>
          <a:endParaRPr lang="es-MX" sz="1800" b="0" i="0" kern="1200" baseline="0" dirty="0"/>
        </a:p>
      </dsp:txBody>
      <dsp:txXfrm>
        <a:off x="2617977" y="1587762"/>
        <a:ext cx="2540140" cy="1587762"/>
      </dsp:txXfrm>
    </dsp:sp>
    <dsp:sp modelId="{51388312-F6E5-4922-BBAC-8C2C39E10F83}">
      <dsp:nvSpPr>
        <dsp:cNvPr id="0" name=""/>
        <dsp:cNvSpPr/>
      </dsp:nvSpPr>
      <dsp:spPr>
        <a:xfrm>
          <a:off x="3227141" y="238164"/>
          <a:ext cx="1321812" cy="132181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883AA-6400-4357-818A-2FD8DF3C4192}">
      <dsp:nvSpPr>
        <dsp:cNvPr id="0" name=""/>
        <dsp:cNvSpPr/>
      </dsp:nvSpPr>
      <dsp:spPr>
        <a:xfrm>
          <a:off x="5234321" y="0"/>
          <a:ext cx="2540140" cy="3969406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i="0" kern="1200" baseline="0" dirty="0"/>
            <a:t>Adolescencia</a:t>
          </a:r>
          <a:r>
            <a:rPr lang="es-ES" sz="2400" b="0" i="0" kern="1200" baseline="0" dirty="0"/>
            <a:t> 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 baseline="0" dirty="0"/>
            <a:t>(de los 12 a los 17 años) </a:t>
          </a:r>
          <a:endParaRPr lang="es-MX" sz="1800" b="0" i="0" kern="1200" baseline="0" dirty="0"/>
        </a:p>
      </dsp:txBody>
      <dsp:txXfrm>
        <a:off x="5234321" y="1587762"/>
        <a:ext cx="2540140" cy="1587762"/>
      </dsp:txXfrm>
    </dsp:sp>
    <dsp:sp modelId="{058BD6CC-9E1B-4045-8AB4-16997BF5B0F8}">
      <dsp:nvSpPr>
        <dsp:cNvPr id="0" name=""/>
        <dsp:cNvSpPr/>
      </dsp:nvSpPr>
      <dsp:spPr>
        <a:xfrm>
          <a:off x="5843486" y="238164"/>
          <a:ext cx="1321812" cy="132181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67699-E0D1-471A-96B1-50CE27B8FF00}">
      <dsp:nvSpPr>
        <dsp:cNvPr id="0" name=""/>
        <dsp:cNvSpPr/>
      </dsp:nvSpPr>
      <dsp:spPr>
        <a:xfrm>
          <a:off x="287292" y="3249325"/>
          <a:ext cx="7154007" cy="595410"/>
        </a:xfrm>
        <a:prstGeom prst="leftRightArrow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D6E49-375F-4CB1-AAA2-4080021D3626}">
      <dsp:nvSpPr>
        <dsp:cNvPr id="0" name=""/>
        <dsp:cNvSpPr/>
      </dsp:nvSpPr>
      <dsp:spPr>
        <a:xfrm>
          <a:off x="1475872" y="540086"/>
          <a:ext cx="4283104" cy="4283104"/>
        </a:xfrm>
        <a:prstGeom prst="blockArc">
          <a:avLst>
            <a:gd name="adj1" fmla="val 13114286"/>
            <a:gd name="adj2" fmla="val 16200000"/>
            <a:gd name="adj3" fmla="val 389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1539A5-9B39-45DE-83DA-7CCD697A00D2}">
      <dsp:nvSpPr>
        <dsp:cNvPr id="0" name=""/>
        <dsp:cNvSpPr/>
      </dsp:nvSpPr>
      <dsp:spPr>
        <a:xfrm>
          <a:off x="1475872" y="540086"/>
          <a:ext cx="4283104" cy="4283104"/>
        </a:xfrm>
        <a:prstGeom prst="blockArc">
          <a:avLst>
            <a:gd name="adj1" fmla="val 10028571"/>
            <a:gd name="adj2" fmla="val 13114286"/>
            <a:gd name="adj3" fmla="val 389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3D93B-F008-4DED-92F4-3C43459D816A}">
      <dsp:nvSpPr>
        <dsp:cNvPr id="0" name=""/>
        <dsp:cNvSpPr/>
      </dsp:nvSpPr>
      <dsp:spPr>
        <a:xfrm>
          <a:off x="1475872" y="540086"/>
          <a:ext cx="4283104" cy="4283104"/>
        </a:xfrm>
        <a:prstGeom prst="blockArc">
          <a:avLst>
            <a:gd name="adj1" fmla="val 6942857"/>
            <a:gd name="adj2" fmla="val 10028571"/>
            <a:gd name="adj3" fmla="val 3895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0C064-59C1-4C37-95E4-9D23916F4512}">
      <dsp:nvSpPr>
        <dsp:cNvPr id="0" name=""/>
        <dsp:cNvSpPr/>
      </dsp:nvSpPr>
      <dsp:spPr>
        <a:xfrm>
          <a:off x="1598101" y="603975"/>
          <a:ext cx="4283104" cy="4283104"/>
        </a:xfrm>
        <a:prstGeom prst="blockArc">
          <a:avLst>
            <a:gd name="adj1" fmla="val 3638057"/>
            <a:gd name="adj2" fmla="val 7170495"/>
            <a:gd name="adj3" fmla="val 389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9213E5-10D6-4F82-B2A9-8960E691BCFE}">
      <dsp:nvSpPr>
        <dsp:cNvPr id="0" name=""/>
        <dsp:cNvSpPr/>
      </dsp:nvSpPr>
      <dsp:spPr>
        <a:xfrm>
          <a:off x="1595155" y="605638"/>
          <a:ext cx="4283104" cy="4283104"/>
        </a:xfrm>
        <a:prstGeom prst="blockArc">
          <a:avLst>
            <a:gd name="adj1" fmla="val 478172"/>
            <a:gd name="adj2" fmla="val 3630417"/>
            <a:gd name="adj3" fmla="val 389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D246CC-F230-477E-8141-D7A3876F5979}">
      <dsp:nvSpPr>
        <dsp:cNvPr id="0" name=""/>
        <dsp:cNvSpPr/>
      </dsp:nvSpPr>
      <dsp:spPr>
        <a:xfrm>
          <a:off x="1587261" y="668706"/>
          <a:ext cx="4283104" cy="4283104"/>
        </a:xfrm>
        <a:prstGeom prst="blockArc">
          <a:avLst>
            <a:gd name="adj1" fmla="val 19007069"/>
            <a:gd name="adj2" fmla="val 376041"/>
            <a:gd name="adj3" fmla="val 389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BBDC95-5B58-4258-90C6-C1C18F09F6C9}">
      <dsp:nvSpPr>
        <dsp:cNvPr id="0" name=""/>
        <dsp:cNvSpPr/>
      </dsp:nvSpPr>
      <dsp:spPr>
        <a:xfrm>
          <a:off x="1475872" y="540086"/>
          <a:ext cx="4283104" cy="4283104"/>
        </a:xfrm>
        <a:prstGeom prst="blockArc">
          <a:avLst>
            <a:gd name="adj1" fmla="val 16200000"/>
            <a:gd name="adj2" fmla="val 19285714"/>
            <a:gd name="adj3" fmla="val 389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7FFF2-E8CA-4866-8A8A-C63BDE9F6278}">
      <dsp:nvSpPr>
        <dsp:cNvPr id="0" name=""/>
        <dsp:cNvSpPr/>
      </dsp:nvSpPr>
      <dsp:spPr>
        <a:xfrm>
          <a:off x="2788305" y="1852519"/>
          <a:ext cx="1658238" cy="16582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Principios del modelo de atención </a:t>
          </a:r>
        </a:p>
      </dsp:txBody>
      <dsp:txXfrm>
        <a:off x="3031148" y="2095362"/>
        <a:ext cx="1172552" cy="1172552"/>
      </dsp:txXfrm>
    </dsp:sp>
    <dsp:sp modelId="{D6010334-62B1-45DA-BC76-B54F6790E7AF}">
      <dsp:nvSpPr>
        <dsp:cNvPr id="0" name=""/>
        <dsp:cNvSpPr/>
      </dsp:nvSpPr>
      <dsp:spPr>
        <a:xfrm>
          <a:off x="2777244" y="1490"/>
          <a:ext cx="1680361" cy="11607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Interés Superior </a:t>
          </a:r>
        </a:p>
      </dsp:txBody>
      <dsp:txXfrm>
        <a:off x="3023327" y="171480"/>
        <a:ext cx="1188195" cy="820786"/>
      </dsp:txXfrm>
    </dsp:sp>
    <dsp:sp modelId="{D94AF904-73EA-49C4-8BB7-D5ED4490F3F1}">
      <dsp:nvSpPr>
        <dsp:cNvPr id="0" name=""/>
        <dsp:cNvSpPr/>
      </dsp:nvSpPr>
      <dsp:spPr>
        <a:xfrm>
          <a:off x="4395964" y="792073"/>
          <a:ext cx="1726246" cy="11607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Dignidad Humana</a:t>
          </a:r>
        </a:p>
      </dsp:txBody>
      <dsp:txXfrm>
        <a:off x="4648767" y="962063"/>
        <a:ext cx="1220640" cy="820786"/>
      </dsp:txXfrm>
    </dsp:sp>
    <dsp:sp modelId="{3D6E70A2-00DA-425F-AC97-F182FA3BFF73}">
      <dsp:nvSpPr>
        <dsp:cNvPr id="0" name=""/>
        <dsp:cNvSpPr/>
      </dsp:nvSpPr>
      <dsp:spPr>
        <a:xfrm>
          <a:off x="4863126" y="2459102"/>
          <a:ext cx="1905805" cy="116076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Igualdad y no discriminación </a:t>
          </a:r>
          <a:endParaRPr lang="es-CO" sz="14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142225" y="2629092"/>
        <a:ext cx="1347607" cy="820786"/>
      </dsp:txXfrm>
    </dsp:sp>
    <dsp:sp modelId="{0B63C6D2-1A37-40B0-B043-1CABF3F13219}">
      <dsp:nvSpPr>
        <dsp:cNvPr id="0" name=""/>
        <dsp:cNvSpPr/>
      </dsp:nvSpPr>
      <dsp:spPr>
        <a:xfrm>
          <a:off x="3947387" y="3994568"/>
          <a:ext cx="1645816" cy="116076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Oportunidad </a:t>
          </a:r>
        </a:p>
      </dsp:txBody>
      <dsp:txXfrm>
        <a:off x="4188411" y="4164558"/>
        <a:ext cx="1163768" cy="820786"/>
      </dsp:txXfrm>
    </dsp:sp>
    <dsp:sp modelId="{D61BFC66-8A21-480B-95E6-A7651BDCF73F}">
      <dsp:nvSpPr>
        <dsp:cNvPr id="0" name=""/>
        <dsp:cNvSpPr/>
      </dsp:nvSpPr>
      <dsp:spPr>
        <a:xfrm>
          <a:off x="1807444" y="3993077"/>
          <a:ext cx="1797853" cy="116076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Integralidad </a:t>
          </a:r>
        </a:p>
      </dsp:txBody>
      <dsp:txXfrm>
        <a:off x="2070733" y="4163067"/>
        <a:ext cx="1271275" cy="820786"/>
      </dsp:txXfrm>
    </dsp:sp>
    <dsp:sp modelId="{49F2C61A-8CDB-4037-B78E-874F45200D70}">
      <dsp:nvSpPr>
        <dsp:cNvPr id="0" name=""/>
        <dsp:cNvSpPr/>
      </dsp:nvSpPr>
      <dsp:spPr>
        <a:xfrm>
          <a:off x="608239" y="2568496"/>
          <a:ext cx="1924133" cy="11607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Individualidad</a:t>
          </a:r>
          <a:endParaRPr lang="es-CO" sz="14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890022" y="2738486"/>
        <a:ext cx="1360567" cy="820786"/>
      </dsp:txXfrm>
    </dsp:sp>
    <dsp:sp modelId="{D47C5993-2345-4AB3-BEB9-20E4A2617368}">
      <dsp:nvSpPr>
        <dsp:cNvPr id="0" name=""/>
        <dsp:cNvSpPr/>
      </dsp:nvSpPr>
      <dsp:spPr>
        <a:xfrm>
          <a:off x="1115727" y="792073"/>
          <a:ext cx="1720070" cy="11607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Corresponsa-bilidad</a:t>
          </a:r>
          <a:r>
            <a:rPr lang="es-CO" sz="14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sp:txBody>
      <dsp:txXfrm>
        <a:off x="1367625" y="962063"/>
        <a:ext cx="1216274" cy="820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5FEAA-91B1-4774-8ED1-C6D8AE01834C}" type="datetimeFigureOut">
              <a:rPr lang="es-CO" smtClean="0"/>
              <a:t>16/08/2017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585EC-500B-44AE-9C25-4A4CEDD500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572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585EC-500B-44AE-9C25-4A4CEDD5002E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8905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585EC-500B-44AE-9C25-4A4CEDD5002E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9963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585EC-500B-44AE-9C25-4A4CEDD5002E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3069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585EC-500B-44AE-9C25-4A4CEDD5002E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677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2229">
              <a:defRPr/>
            </a:pPr>
            <a:fld id="{94F6E399-BDEC-4631-850A-EE68E4089474}" type="slidenum">
              <a:rPr lang="es-ES">
                <a:solidFill>
                  <a:prstClr val="black"/>
                </a:solidFill>
              </a:rPr>
              <a:pPr defTabSz="462229">
                <a:defRPr/>
              </a:pPr>
              <a:t>26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10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16/08/2017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55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16/08/2017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740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16/08/2017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575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16/08/2017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84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16/08/2017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239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16/08/2017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99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16/08/2017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24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16/08/2017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616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16/08/2017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20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16/08/2017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76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16/08/2017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74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16/08/2017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1982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16/08/2017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38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16/08/2017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06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16/08/2017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415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16/08/2017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1428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16/08/2017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79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16/08/2017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03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16/08/2017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622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16/08/2017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4028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16/08/2017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94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16/08/2017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4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16/08/2017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877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16/08/2017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93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16/08/2017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230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16/08/2017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981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16/08/2017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78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BD82C81-BB1E-465E-A5DA-80002B5809F3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16/08/2017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AA1A02B-7F8A-419F-92E5-2CC8B33D8F0F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40889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BCF486F-B5DC-4644-BB56-2E0340CE9CBA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16/08/2017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46B3D29-58A1-4751-BA44-33DCD31F208D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37635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C50AEE0-0E5D-49C4-8129-75CF0A9A6634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16/08/2017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5DD5864-BFDF-4433-8B6D-DF0805921A00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00023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0AD3062-19D9-4117-83CE-E92B5CDCBF11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16/08/2017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69C3EBE-F4A6-423D-B479-35E1898EE94A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44039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E848F8F-9531-4337-BA6C-1B3BCAFD8776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16/08/2017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FE1ABE7-1021-4B10-B038-B21237613ECB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37056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E7015DD-473F-4292-B5A9-EF7BA3685F9A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16/08/2017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F01E8D7-602B-4838-B6AE-6FD75C09F0ED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8847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16/08/2017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26043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7CC0D14-D974-4465-90DC-D7CC825B507B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16/08/2017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4A2CA71-E8AC-4EB5-B2EB-C86F9A684997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87563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F552F88-8481-4FD7-82EC-8F519432DF7B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16/08/2017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A5384F2-59D2-4BBE-9254-CD7F9A614F21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09991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8304CF7-5EB4-4777-85BA-02BCBE99705F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16/08/2017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424666C-0F89-4EED-A763-5E240670D11D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26314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E785690-7AB6-40EB-A4CA-9DD2FB06BE2B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16/08/2017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3DE5543-33C2-4AB4-B1CB-B436D7516A10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49199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FA2B8C7-D605-43F7-9613-1556CB1C541F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16/08/2017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0D97236-B2B2-4919-A2D7-20729F14A6F4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3092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BD82C81-BB1E-465E-A5DA-80002B5809F3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16/08/2017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AA1A02B-7F8A-419F-92E5-2CC8B33D8F0F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96329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BCF486F-B5DC-4644-BB56-2E0340CE9CBA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16/08/2017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46B3D29-58A1-4751-BA44-33DCD31F208D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21545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C50AEE0-0E5D-49C4-8129-75CF0A9A6634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16/08/2017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5DD5864-BFDF-4433-8B6D-DF0805921A00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6432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0AD3062-19D9-4117-83CE-E92B5CDCBF11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16/08/2017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69C3EBE-F4A6-423D-B479-35E1898EE94A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01940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E848F8F-9531-4337-BA6C-1B3BCAFD8776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16/08/2017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FE1ABE7-1021-4B10-B038-B21237613ECB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0744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16/08/2017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36005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E7015DD-473F-4292-B5A9-EF7BA3685F9A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16/08/2017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F01E8D7-602B-4838-B6AE-6FD75C09F0ED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86295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7CC0D14-D974-4465-90DC-D7CC825B507B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16/08/2017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4A2CA71-E8AC-4EB5-B2EB-C86F9A684997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58328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F552F88-8481-4FD7-82EC-8F519432DF7B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16/08/2017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A5384F2-59D2-4BBE-9254-CD7F9A614F21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79897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8304CF7-5EB4-4777-85BA-02BCBE99705F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16/08/2017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424666C-0F89-4EED-A763-5E240670D11D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87482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E785690-7AB6-40EB-A4CA-9DD2FB06BE2B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16/08/2017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3DE5543-33C2-4AB4-B1CB-B436D7516A10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68253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FA2B8C7-D605-43F7-9613-1556CB1C541F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16/08/2017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0D97236-B2B2-4919-A2D7-20729F14A6F4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28911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BD82C81-BB1E-465E-A5DA-80002B5809F3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16/08/2017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AA1A02B-7F8A-419F-92E5-2CC8B33D8F0F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04653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BCF486F-B5DC-4644-BB56-2E0340CE9CBA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16/08/2017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46B3D29-58A1-4751-BA44-33DCD31F208D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19550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C50AEE0-0E5D-49C4-8129-75CF0A9A6634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16/08/2017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5DD5864-BFDF-4433-8B6D-DF0805921A00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48284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0AD3062-19D9-4117-83CE-E92B5CDCBF11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16/08/2017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69C3EBE-F4A6-423D-B479-35E1898EE94A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075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16/08/2017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15564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E848F8F-9531-4337-BA6C-1B3BCAFD8776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16/08/2017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FE1ABE7-1021-4B10-B038-B21237613ECB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28721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E7015DD-473F-4292-B5A9-EF7BA3685F9A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16/08/2017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F01E8D7-602B-4838-B6AE-6FD75C09F0ED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36957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7CC0D14-D974-4465-90DC-D7CC825B507B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16/08/2017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4A2CA71-E8AC-4EB5-B2EB-C86F9A684997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33528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F552F88-8481-4FD7-82EC-8F519432DF7B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16/08/2017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A5384F2-59D2-4BBE-9254-CD7F9A614F21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15831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8304CF7-5EB4-4777-85BA-02BCBE99705F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16/08/2017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424666C-0F89-4EED-A763-5E240670D11D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59149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E785690-7AB6-40EB-A4CA-9DD2FB06BE2B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16/08/2017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3DE5543-33C2-4AB4-B1CB-B436D7516A10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81227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FA2B8C7-D605-43F7-9613-1556CB1C541F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16/08/2017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0D97236-B2B2-4919-A2D7-20729F14A6F4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0650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16/08/2017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338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16/08/2017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107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16/08/2017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155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53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025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16/08/2017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67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50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69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67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>
            <a:spLocks noChangeArrowheads="1"/>
          </p:cNvSpPr>
          <p:nvPr/>
        </p:nvSpPr>
        <p:spPr bwMode="auto">
          <a:xfrm>
            <a:off x="403909" y="1120676"/>
            <a:ext cx="820270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O" sz="4800" b="1" dirty="0">
                <a:solidFill>
                  <a:prstClr val="white"/>
                </a:solidFill>
              </a:rPr>
              <a:t>Informe de Gestión </a:t>
            </a:r>
          </a:p>
          <a:p>
            <a:pPr algn="ctr"/>
            <a:r>
              <a:rPr lang="es-CO" sz="4800" b="1" dirty="0">
                <a:solidFill>
                  <a:prstClr val="white"/>
                </a:solidFill>
              </a:rPr>
              <a:t>Mesa Pública</a:t>
            </a:r>
          </a:p>
          <a:p>
            <a:pPr algn="ctr"/>
            <a:r>
              <a:rPr lang="es-CO" sz="4800" b="1" dirty="0">
                <a:solidFill>
                  <a:prstClr val="white"/>
                </a:solidFill>
              </a:rPr>
              <a:t>CZ NORORIENTAL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0" y="6486612"/>
            <a:ext cx="167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777777"/>
                </a:solidFill>
              </a:rPr>
              <a:t>USO PÚBLICO</a:t>
            </a:r>
          </a:p>
        </p:txBody>
      </p:sp>
    </p:spTree>
    <p:extLst>
      <p:ext uri="{BB962C8B-B14F-4D97-AF65-F5344CB8AC3E}">
        <p14:creationId xmlns:p14="http://schemas.microsoft.com/office/powerpoint/2010/main" val="3304221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3032" y="347259"/>
            <a:ext cx="8229600" cy="828114"/>
          </a:xfrm>
        </p:spPr>
        <p:txBody>
          <a:bodyPr/>
          <a:lstStyle/>
          <a:p>
            <a:pPr eaLnBrk="1" hangingPunct="1"/>
            <a:r>
              <a:rPr lang="es-ES" altLang="es-CO" sz="3200" b="1" dirty="0">
                <a:solidFill>
                  <a:prstClr val="white"/>
                </a:solidFill>
                <a:latin typeface="Aharoni" panose="02010803020104030203" pitchFamily="2" charset="-79"/>
                <a:ea typeface="MS PGothic" panose="020B0600070205080204" pitchFamily="34" charset="-128"/>
                <a:cs typeface="Aharoni" panose="02010803020104030203" pitchFamily="2" charset="-79"/>
              </a:rPr>
              <a:t>Metodología MESA PÚBLICA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63032" y="6299890"/>
            <a:ext cx="167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777777"/>
                </a:solidFill>
              </a:rPr>
              <a:t>USO PÚBLICO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63031" y="1487376"/>
            <a:ext cx="8619461" cy="4500510"/>
          </a:xfrm>
        </p:spPr>
        <p:txBody>
          <a:bodyPr/>
          <a:lstStyle/>
          <a:p>
            <a:pPr marL="0" indent="0" algn="just">
              <a:buNone/>
            </a:pPr>
            <a:r>
              <a:rPr lang="es-CO" sz="3600" dirty="0"/>
              <a:t>La metodología  a utilizar en esta mesa publica será: “el conversatorio con personas expertas” que a diario reciben casos relacionados con el abuso sexual de niños niñas y adolescentes, la técnica permite  a los participantes intervenir con    preguntas  y  casos  específicos del tema, las cuales serán resueltas por los expertos.</a:t>
            </a:r>
          </a:p>
          <a:p>
            <a:pPr marL="0" indent="0" algn="just">
              <a:buNone/>
            </a:pPr>
            <a:r>
              <a:rPr lang="es-CO" sz="3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73734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>
            <a:spLocks noChangeArrowheads="1"/>
          </p:cNvSpPr>
          <p:nvPr/>
        </p:nvSpPr>
        <p:spPr bwMode="auto">
          <a:xfrm>
            <a:off x="232522" y="5421843"/>
            <a:ext cx="4913194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1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CO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VIOLENCIA SEXUAL DE NNA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625475" y="5073650"/>
            <a:ext cx="0" cy="1243013"/>
          </a:xfrm>
          <a:prstGeom prst="line">
            <a:avLst/>
          </a:prstGeom>
          <a:ln w="57150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163032" y="6299890"/>
            <a:ext cx="167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777777"/>
                </a:solidFill>
              </a:rPr>
              <a:t>USO PÚBLICO</a:t>
            </a:r>
          </a:p>
        </p:txBody>
      </p:sp>
    </p:spTree>
    <p:extLst>
      <p:ext uri="{BB962C8B-B14F-4D97-AF65-F5344CB8AC3E}">
        <p14:creationId xmlns:p14="http://schemas.microsoft.com/office/powerpoint/2010/main" val="1401334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9"/>
          <p:cNvSpPr txBox="1">
            <a:spLocks noChangeArrowheads="1"/>
          </p:cNvSpPr>
          <p:nvPr/>
        </p:nvSpPr>
        <p:spPr bwMode="auto">
          <a:xfrm>
            <a:off x="-14859" y="21277"/>
            <a:ext cx="68373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ES" altLang="es-CO" sz="2000" dirty="0">
              <a:solidFill>
                <a:prstClr val="white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7420" y="107161"/>
            <a:ext cx="5812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prstClr val="white"/>
                </a:solidFill>
                <a:ea typeface="MS PGothic" panose="020B0600070205080204" pitchFamily="34" charset="-128"/>
              </a:rPr>
              <a:t>BOLETIN PQRS NIVEL ZONAL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prstClr val="white"/>
                </a:solidFill>
                <a:ea typeface="MS PGothic" panose="020B0600070205080204" pitchFamily="34" charset="-128"/>
              </a:rPr>
              <a:t>C.Z. NORORIENTAL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32011" y="6503350"/>
            <a:ext cx="1707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dirty="0">
                <a:solidFill>
                  <a:prstClr val="black"/>
                </a:solidFill>
                <a:ea typeface="MS PGothic" panose="020B0600070205080204" pitchFamily="34" charset="-128"/>
              </a:rPr>
              <a:t>Uso Interno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AA1EA58-4A5B-4E28-A871-1354800AB5D1}"/>
              </a:ext>
            </a:extLst>
          </p:cNvPr>
          <p:cNvSpPr txBox="1"/>
          <p:nvPr/>
        </p:nvSpPr>
        <p:spPr>
          <a:xfrm>
            <a:off x="612396" y="1736522"/>
            <a:ext cx="7650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400" dirty="0">
                <a:solidFill>
                  <a:prstClr val="black"/>
                </a:solidFill>
                <a:ea typeface="MS PGothic" panose="020B0600070205080204" pitchFamily="34" charset="-128"/>
              </a:rPr>
              <a:t>De enero a junio de 2017 ingresaron </a:t>
            </a:r>
            <a:r>
              <a:rPr lang="es-CO" sz="2400" b="1" dirty="0">
                <a:solidFill>
                  <a:prstClr val="black"/>
                </a:solidFill>
                <a:ea typeface="MS PGothic" panose="020B0600070205080204" pitchFamily="34" charset="-128"/>
              </a:rPr>
              <a:t>7836</a:t>
            </a:r>
            <a:r>
              <a:rPr lang="es-CO" sz="2400" dirty="0">
                <a:solidFill>
                  <a:prstClr val="black"/>
                </a:solidFill>
                <a:ea typeface="MS PGothic" panose="020B0600070205080204" pitchFamily="34" charset="-128"/>
              </a:rPr>
              <a:t> peticiones de Solicitud de Restablecimiento de Derechos a los CZ de la Regional Valle, de las cuales </a:t>
            </a:r>
            <a:r>
              <a:rPr lang="es-CO" sz="2400" b="1" dirty="0">
                <a:solidFill>
                  <a:prstClr val="black"/>
                </a:solidFill>
                <a:ea typeface="MS PGothic" panose="020B0600070205080204" pitchFamily="34" charset="-128"/>
              </a:rPr>
              <a:t>2595,</a:t>
            </a:r>
            <a:r>
              <a:rPr lang="es-CO" sz="2400" dirty="0">
                <a:solidFill>
                  <a:prstClr val="black"/>
                </a:solidFill>
                <a:ea typeface="MS PGothic" panose="020B0600070205080204" pitchFamily="34" charset="-128"/>
              </a:rPr>
              <a:t> es decir el </a:t>
            </a:r>
            <a:r>
              <a:rPr lang="es-CO" sz="2400" b="1" dirty="0">
                <a:solidFill>
                  <a:prstClr val="black"/>
                </a:solidFill>
                <a:ea typeface="MS PGothic" panose="020B0600070205080204" pitchFamily="34" charset="-128"/>
              </a:rPr>
              <a:t>33%</a:t>
            </a:r>
            <a:r>
              <a:rPr lang="es-CO" sz="2400" dirty="0">
                <a:solidFill>
                  <a:prstClr val="black"/>
                </a:solidFill>
                <a:ea typeface="MS PGothic" panose="020B0600070205080204" pitchFamily="34" charset="-128"/>
              </a:rPr>
              <a:t> ingresaron por el </a:t>
            </a:r>
            <a:r>
              <a:rPr lang="es-CO" sz="2400" b="1" dirty="0">
                <a:solidFill>
                  <a:prstClr val="black"/>
                </a:solidFill>
                <a:ea typeface="MS PGothic" panose="020B0600070205080204" pitchFamily="34" charset="-128"/>
              </a:rPr>
              <a:t>Centro de Contacto (Nivel nacional) </a:t>
            </a:r>
            <a:r>
              <a:rPr lang="es-CO" sz="2400" dirty="0">
                <a:solidFill>
                  <a:prstClr val="black"/>
                </a:solidFill>
                <a:ea typeface="MS PGothic" panose="020B0600070205080204" pitchFamily="34" charset="-128"/>
              </a:rPr>
              <a:t>y </a:t>
            </a:r>
            <a:r>
              <a:rPr lang="es-CO" sz="2400" b="1" dirty="0">
                <a:solidFill>
                  <a:prstClr val="black"/>
                </a:solidFill>
                <a:ea typeface="MS PGothic" panose="020B0600070205080204" pitchFamily="34" charset="-128"/>
              </a:rPr>
              <a:t>3293,</a:t>
            </a:r>
            <a:r>
              <a:rPr lang="es-CO" sz="2400" dirty="0">
                <a:solidFill>
                  <a:prstClr val="black"/>
                </a:solidFill>
                <a:ea typeface="MS PGothic" panose="020B0600070205080204" pitchFamily="34" charset="-128"/>
              </a:rPr>
              <a:t> es decir el </a:t>
            </a:r>
            <a:r>
              <a:rPr lang="es-CO" sz="2400" b="1" dirty="0">
                <a:solidFill>
                  <a:prstClr val="black"/>
                </a:solidFill>
                <a:ea typeface="MS PGothic" panose="020B0600070205080204" pitchFamily="34" charset="-128"/>
              </a:rPr>
              <a:t>42% </a:t>
            </a:r>
            <a:r>
              <a:rPr lang="es-CO" sz="2400" dirty="0">
                <a:solidFill>
                  <a:prstClr val="black"/>
                </a:solidFill>
                <a:ea typeface="MS PGothic" panose="020B0600070205080204" pitchFamily="34" charset="-128"/>
              </a:rPr>
              <a:t>ingresaron de forma </a:t>
            </a:r>
            <a:r>
              <a:rPr lang="es-CO" sz="2400" b="1" dirty="0">
                <a:solidFill>
                  <a:prstClr val="black"/>
                </a:solidFill>
                <a:ea typeface="MS PGothic" panose="020B0600070205080204" pitchFamily="34" charset="-128"/>
              </a:rPr>
              <a:t>presencial (Nivel zonal)</a:t>
            </a:r>
            <a:r>
              <a:rPr lang="es-CO" sz="2400" dirty="0">
                <a:solidFill>
                  <a:prstClr val="black"/>
                </a:solidFill>
                <a:ea typeface="MS PGothic" panose="020B0600070205080204" pitchFamily="34" charset="-128"/>
              </a:rPr>
              <a:t>.</a:t>
            </a:r>
          </a:p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2400" dirty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400" dirty="0">
                <a:solidFill>
                  <a:prstClr val="black"/>
                </a:solidFill>
                <a:ea typeface="MS PGothic" panose="020B0600070205080204" pitchFamily="34" charset="-128"/>
              </a:rPr>
              <a:t>Del nivel nacional, </a:t>
            </a:r>
            <a:r>
              <a:rPr lang="es-CO" sz="2400" b="1" dirty="0">
                <a:solidFill>
                  <a:prstClr val="black"/>
                </a:solidFill>
                <a:ea typeface="MS PGothic" panose="020B0600070205080204" pitchFamily="34" charset="-128"/>
              </a:rPr>
              <a:t>1773</a:t>
            </a:r>
            <a:r>
              <a:rPr lang="es-CO" sz="2400" dirty="0">
                <a:solidFill>
                  <a:prstClr val="black"/>
                </a:solidFill>
                <a:ea typeface="MS PGothic" panose="020B0600070205080204" pitchFamily="34" charset="-128"/>
              </a:rPr>
              <a:t> ingresaron por el canal </a:t>
            </a:r>
            <a:r>
              <a:rPr lang="es-CO" sz="2400" b="1" dirty="0">
                <a:solidFill>
                  <a:prstClr val="black"/>
                </a:solidFill>
                <a:ea typeface="MS PGothic" panose="020B0600070205080204" pitchFamily="34" charset="-128"/>
              </a:rPr>
              <a:t>telefónico</a:t>
            </a:r>
            <a:r>
              <a:rPr lang="es-CO" sz="2400" dirty="0">
                <a:solidFill>
                  <a:prstClr val="black"/>
                </a:solidFill>
                <a:ea typeface="MS PGothic" panose="020B0600070205080204" pitchFamily="34" charset="-128"/>
              </a:rPr>
              <a:t> (Línea de Protección 141)</a:t>
            </a:r>
          </a:p>
        </p:txBody>
      </p:sp>
    </p:spTree>
    <p:extLst>
      <p:ext uri="{BB962C8B-B14F-4D97-AF65-F5344CB8AC3E}">
        <p14:creationId xmlns:p14="http://schemas.microsoft.com/office/powerpoint/2010/main" val="2969796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9"/>
          <p:cNvSpPr txBox="1">
            <a:spLocks noChangeArrowheads="1"/>
          </p:cNvSpPr>
          <p:nvPr/>
        </p:nvSpPr>
        <p:spPr bwMode="auto">
          <a:xfrm>
            <a:off x="-14859" y="21277"/>
            <a:ext cx="68373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ES" altLang="es-CO" sz="2000" dirty="0">
              <a:solidFill>
                <a:prstClr val="white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7420" y="107161"/>
            <a:ext cx="5812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prstClr val="white"/>
                </a:solidFill>
                <a:ea typeface="MS PGothic" panose="020B0600070205080204" pitchFamily="34" charset="-128"/>
              </a:rPr>
              <a:t>CANALES DE DENUNCIA/REPORTE MÁS USADOS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32011" y="6503350"/>
            <a:ext cx="1707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dirty="0">
                <a:solidFill>
                  <a:prstClr val="black"/>
                </a:solidFill>
                <a:ea typeface="MS PGothic" panose="020B0600070205080204" pitchFamily="34" charset="-128"/>
              </a:rPr>
              <a:t>Uso Interno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AA1EA58-4A5B-4E28-A871-1354800AB5D1}"/>
              </a:ext>
            </a:extLst>
          </p:cNvPr>
          <p:cNvSpPr txBox="1"/>
          <p:nvPr/>
        </p:nvSpPr>
        <p:spPr>
          <a:xfrm>
            <a:off x="503339" y="1224794"/>
            <a:ext cx="76507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400" dirty="0">
                <a:solidFill>
                  <a:prstClr val="black"/>
                </a:solidFill>
                <a:ea typeface="MS PGothic" panose="020B0600070205080204" pitchFamily="34" charset="-128"/>
              </a:rPr>
              <a:t>En cuanto a Denuncias PRD, ingresaron </a:t>
            </a:r>
            <a:r>
              <a:rPr lang="es-CO" sz="2400" b="1" dirty="0">
                <a:solidFill>
                  <a:prstClr val="black"/>
                </a:solidFill>
                <a:ea typeface="MS PGothic" panose="020B0600070205080204" pitchFamily="34" charset="-128"/>
              </a:rPr>
              <a:t>2470</a:t>
            </a:r>
            <a:r>
              <a:rPr lang="es-CO" sz="2400" dirty="0">
                <a:solidFill>
                  <a:prstClr val="black"/>
                </a:solidFill>
                <a:ea typeface="MS PGothic" panose="020B0600070205080204" pitchFamily="34" charset="-128"/>
              </a:rPr>
              <a:t> peticiones de de las cuales: </a:t>
            </a:r>
            <a:r>
              <a:rPr lang="es-CO" sz="2400" b="1" dirty="0">
                <a:solidFill>
                  <a:prstClr val="black"/>
                </a:solidFill>
                <a:ea typeface="MS PGothic" panose="020B0600070205080204" pitchFamily="34" charset="-128"/>
              </a:rPr>
              <a:t>2041</a:t>
            </a:r>
            <a:r>
              <a:rPr lang="es-CO" sz="2400" dirty="0">
                <a:solidFill>
                  <a:prstClr val="black"/>
                </a:solidFill>
                <a:ea typeface="MS PGothic" panose="020B0600070205080204" pitchFamily="34" charset="-128"/>
              </a:rPr>
              <a:t>, es decir el </a:t>
            </a:r>
            <a:r>
              <a:rPr lang="es-CO" sz="2400" b="1" dirty="0">
                <a:solidFill>
                  <a:prstClr val="black"/>
                </a:solidFill>
                <a:ea typeface="MS PGothic" panose="020B0600070205080204" pitchFamily="34" charset="-128"/>
              </a:rPr>
              <a:t>82%</a:t>
            </a:r>
            <a:r>
              <a:rPr lang="es-CO" sz="2400" dirty="0">
                <a:solidFill>
                  <a:prstClr val="black"/>
                </a:solidFill>
                <a:ea typeface="MS PGothic" panose="020B0600070205080204" pitchFamily="34" charset="-128"/>
              </a:rPr>
              <a:t>, ingresaron por el </a:t>
            </a:r>
            <a:r>
              <a:rPr lang="es-CO" sz="2400" b="1" dirty="0">
                <a:solidFill>
                  <a:prstClr val="black"/>
                </a:solidFill>
                <a:ea typeface="MS PGothic" panose="020B0600070205080204" pitchFamily="34" charset="-128"/>
              </a:rPr>
              <a:t>Centro de Contacto</a:t>
            </a:r>
            <a:r>
              <a:rPr lang="es-CO" sz="2400" dirty="0">
                <a:solidFill>
                  <a:prstClr val="black"/>
                </a:solidFill>
                <a:ea typeface="MS PGothic" panose="020B0600070205080204" pitchFamily="34" charset="-128"/>
              </a:rPr>
              <a:t> (nivel nacional). De estas, </a:t>
            </a:r>
            <a:r>
              <a:rPr lang="es-CO" sz="2400" b="1" dirty="0">
                <a:solidFill>
                  <a:prstClr val="black"/>
                </a:solidFill>
                <a:ea typeface="MS PGothic" panose="020B0600070205080204" pitchFamily="34" charset="-128"/>
              </a:rPr>
              <a:t>1902,</a:t>
            </a:r>
            <a:r>
              <a:rPr lang="es-CO" sz="2400" dirty="0">
                <a:solidFill>
                  <a:prstClr val="black"/>
                </a:solidFill>
                <a:ea typeface="MS PGothic" panose="020B0600070205080204" pitchFamily="34" charset="-128"/>
              </a:rPr>
              <a:t> es decir el </a:t>
            </a:r>
            <a:r>
              <a:rPr lang="es-CO" sz="2400" b="1" dirty="0">
                <a:solidFill>
                  <a:prstClr val="black"/>
                </a:solidFill>
                <a:ea typeface="MS PGothic" panose="020B0600070205080204" pitchFamily="34" charset="-128"/>
              </a:rPr>
              <a:t>77%</a:t>
            </a:r>
            <a:r>
              <a:rPr lang="es-CO" sz="2400" dirty="0">
                <a:solidFill>
                  <a:prstClr val="black"/>
                </a:solidFill>
                <a:ea typeface="MS PGothic" panose="020B0600070205080204" pitchFamily="34" charset="-128"/>
              </a:rPr>
              <a:t> ingresaron por el </a:t>
            </a:r>
            <a:r>
              <a:rPr lang="es-CO" sz="2400" b="1" dirty="0">
                <a:solidFill>
                  <a:prstClr val="black"/>
                </a:solidFill>
                <a:ea typeface="MS PGothic" panose="020B0600070205080204" pitchFamily="34" charset="-128"/>
              </a:rPr>
              <a:t>canal telefónico (Línea de </a:t>
            </a:r>
            <a:r>
              <a:rPr lang="es-CO" sz="2400" b="1" dirty="0" err="1">
                <a:solidFill>
                  <a:prstClr val="black"/>
                </a:solidFill>
                <a:ea typeface="MS PGothic" panose="020B0600070205080204" pitchFamily="34" charset="-128"/>
              </a:rPr>
              <a:t>Proteccion</a:t>
            </a:r>
            <a:r>
              <a:rPr lang="es-CO" sz="2400" b="1" dirty="0">
                <a:solidFill>
                  <a:prstClr val="black"/>
                </a:solidFill>
                <a:ea typeface="MS PGothic" panose="020B0600070205080204" pitchFamily="34" charset="-128"/>
              </a:rPr>
              <a:t> 141),  </a:t>
            </a:r>
            <a:r>
              <a:rPr lang="es-CO" sz="2400" dirty="0">
                <a:solidFill>
                  <a:prstClr val="black"/>
                </a:solidFill>
                <a:ea typeface="MS PGothic" panose="020B0600070205080204" pitchFamily="34" charset="-128"/>
              </a:rPr>
              <a:t>mientras que </a:t>
            </a:r>
            <a:r>
              <a:rPr lang="es-CO" sz="2400" b="1" dirty="0">
                <a:solidFill>
                  <a:prstClr val="black"/>
                </a:solidFill>
                <a:ea typeface="MS PGothic" panose="020B0600070205080204" pitchFamily="34" charset="-128"/>
              </a:rPr>
              <a:t>242,</a:t>
            </a:r>
            <a:r>
              <a:rPr lang="es-CO" sz="2400" dirty="0">
                <a:solidFill>
                  <a:prstClr val="black"/>
                </a:solidFill>
                <a:ea typeface="MS PGothic" panose="020B0600070205080204" pitchFamily="34" charset="-128"/>
              </a:rPr>
              <a:t> es decir el </a:t>
            </a:r>
            <a:r>
              <a:rPr lang="es-CO" sz="2400" b="1" dirty="0">
                <a:solidFill>
                  <a:prstClr val="black"/>
                </a:solidFill>
                <a:ea typeface="MS PGothic" panose="020B0600070205080204" pitchFamily="34" charset="-128"/>
              </a:rPr>
              <a:t>9% </a:t>
            </a:r>
            <a:r>
              <a:rPr lang="es-CO" sz="2400" dirty="0">
                <a:solidFill>
                  <a:prstClr val="black"/>
                </a:solidFill>
                <a:ea typeface="MS PGothic" panose="020B0600070205080204" pitchFamily="34" charset="-128"/>
              </a:rPr>
              <a:t>ingresaron de forma </a:t>
            </a:r>
            <a:r>
              <a:rPr lang="es-CO" sz="2400" b="1" dirty="0">
                <a:solidFill>
                  <a:prstClr val="black"/>
                </a:solidFill>
                <a:ea typeface="MS PGothic" panose="020B0600070205080204" pitchFamily="34" charset="-128"/>
              </a:rPr>
              <a:t>presencial.</a:t>
            </a:r>
          </a:p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2400" b="1" dirty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400" b="1" dirty="0">
                <a:solidFill>
                  <a:prstClr val="black"/>
                </a:solidFill>
                <a:ea typeface="MS PGothic" panose="020B0600070205080204" pitchFamily="34" charset="-128"/>
              </a:rPr>
              <a:t>Resultado de la constatación:</a:t>
            </a:r>
          </a:p>
          <a:p>
            <a:pPr marL="342900" indent="-342900" algn="just" defTabSz="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CO" sz="2400" b="1" dirty="0">
                <a:solidFill>
                  <a:prstClr val="black"/>
                </a:solidFill>
                <a:ea typeface="MS PGothic" panose="020B0600070205080204" pitchFamily="34" charset="-128"/>
              </a:rPr>
              <a:t>Verdaderas: </a:t>
            </a:r>
            <a:r>
              <a:rPr lang="es-CO" sz="2400" b="1" u="sng" dirty="0">
                <a:solidFill>
                  <a:prstClr val="black"/>
                </a:solidFill>
                <a:ea typeface="MS PGothic" panose="020B0600070205080204" pitchFamily="34" charset="-128"/>
              </a:rPr>
              <a:t>678</a:t>
            </a:r>
            <a:r>
              <a:rPr lang="es-CO" sz="2400" b="1" dirty="0">
                <a:solidFill>
                  <a:prstClr val="black"/>
                </a:solidFill>
                <a:ea typeface="MS PGothic" panose="020B0600070205080204" pitchFamily="34" charset="-128"/>
              </a:rPr>
              <a:t>- pasan a defensoría.</a:t>
            </a:r>
          </a:p>
          <a:p>
            <a:pPr marL="342900" indent="-342900" algn="just" defTabSz="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CO" sz="2400" b="1" dirty="0">
                <a:solidFill>
                  <a:prstClr val="black"/>
                </a:solidFill>
                <a:ea typeface="MS PGothic" panose="020B0600070205080204" pitchFamily="34" charset="-128"/>
              </a:rPr>
              <a:t>Falsas: </a:t>
            </a:r>
            <a:r>
              <a:rPr lang="es-CO" sz="2400" b="1" u="sng" dirty="0">
                <a:solidFill>
                  <a:prstClr val="black"/>
                </a:solidFill>
                <a:ea typeface="MS PGothic" panose="020B0600070205080204" pitchFamily="34" charset="-128"/>
              </a:rPr>
              <a:t>714</a:t>
            </a:r>
          </a:p>
          <a:p>
            <a:pPr marL="342900" indent="-342900" algn="just" defTabSz="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CO" sz="2400" b="1" dirty="0">
                <a:solidFill>
                  <a:prstClr val="black"/>
                </a:solidFill>
                <a:ea typeface="MS PGothic" panose="020B0600070205080204" pitchFamily="34" charset="-128"/>
              </a:rPr>
              <a:t>Dirección errada: </a:t>
            </a:r>
            <a:r>
              <a:rPr lang="es-CO" sz="2400" b="1" u="sng" dirty="0">
                <a:solidFill>
                  <a:prstClr val="black"/>
                </a:solidFill>
                <a:ea typeface="MS PGothic" panose="020B0600070205080204" pitchFamily="34" charset="-128"/>
              </a:rPr>
              <a:t>653</a:t>
            </a:r>
          </a:p>
          <a:p>
            <a:pPr marL="342900" indent="-342900" algn="just" defTabSz="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CO" sz="2400" b="1" dirty="0">
                <a:solidFill>
                  <a:prstClr val="black"/>
                </a:solidFill>
                <a:ea typeface="MS PGothic" panose="020B0600070205080204" pitchFamily="34" charset="-128"/>
              </a:rPr>
              <a:t>Remisión a otra entidad: </a:t>
            </a:r>
            <a:r>
              <a:rPr lang="es-CO" sz="2400" b="1" u="sng" dirty="0">
                <a:solidFill>
                  <a:prstClr val="black"/>
                </a:solidFill>
                <a:ea typeface="MS PGothic" panose="020B0600070205080204" pitchFamily="34" charset="-128"/>
              </a:rPr>
              <a:t>326</a:t>
            </a:r>
          </a:p>
          <a:p>
            <a:pPr marL="342900" indent="-342900" algn="just" defTabSz="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CO" sz="2400" b="1" dirty="0">
                <a:solidFill>
                  <a:prstClr val="black"/>
                </a:solidFill>
                <a:ea typeface="MS PGothic" panose="020B0600070205080204" pitchFamily="34" charset="-128"/>
              </a:rPr>
              <a:t>Fallida: </a:t>
            </a:r>
            <a:r>
              <a:rPr lang="es-CO" sz="2400" b="1" u="sng" dirty="0">
                <a:solidFill>
                  <a:prstClr val="black"/>
                </a:solidFill>
                <a:ea typeface="MS PGothic" panose="020B0600070205080204" pitchFamily="34" charset="-128"/>
              </a:rPr>
              <a:t>98</a:t>
            </a:r>
            <a:endParaRPr lang="es-CO" sz="2400" u="sng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0238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9"/>
          <p:cNvSpPr txBox="1">
            <a:spLocks noChangeArrowheads="1"/>
          </p:cNvSpPr>
          <p:nvPr/>
        </p:nvSpPr>
        <p:spPr bwMode="auto">
          <a:xfrm>
            <a:off x="-14859" y="21277"/>
            <a:ext cx="68373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ES" altLang="es-CO" sz="2000" dirty="0">
              <a:solidFill>
                <a:prstClr val="white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7420" y="107161"/>
            <a:ext cx="5812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prstClr val="white"/>
                </a:solidFill>
                <a:ea typeface="MS PGothic" panose="020B0600070205080204" pitchFamily="34" charset="-128"/>
              </a:rPr>
              <a:t>COMPORTAMIENTO POR CENTRO ZONAL- SRD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32011" y="6503350"/>
            <a:ext cx="1707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dirty="0">
                <a:solidFill>
                  <a:prstClr val="black"/>
                </a:solidFill>
                <a:ea typeface="MS PGothic" panose="020B0600070205080204" pitchFamily="34" charset="-128"/>
              </a:rPr>
              <a:t>Uso Interno 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35E9132A-CD5F-4386-8F5A-D176B3BFA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515681"/>
              </p:ext>
            </p:extLst>
          </p:nvPr>
        </p:nvGraphicFramePr>
        <p:xfrm>
          <a:off x="676122" y="1292905"/>
          <a:ext cx="6702804" cy="4978808"/>
        </p:xfrm>
        <a:graphic>
          <a:graphicData uri="http://schemas.openxmlformats.org/drawingml/2006/table">
            <a:tbl>
              <a:tblPr/>
              <a:tblGrid>
                <a:gridCol w="556136">
                  <a:extLst>
                    <a:ext uri="{9D8B030D-6E8A-4147-A177-3AD203B41FA5}">
                      <a16:colId xmlns:a16="http://schemas.microsoft.com/office/drawing/2014/main" val="1630905171"/>
                    </a:ext>
                  </a:extLst>
                </a:gridCol>
                <a:gridCol w="1854251">
                  <a:extLst>
                    <a:ext uri="{9D8B030D-6E8A-4147-A177-3AD203B41FA5}">
                      <a16:colId xmlns:a16="http://schemas.microsoft.com/office/drawing/2014/main" val="1569372253"/>
                    </a:ext>
                  </a:extLst>
                </a:gridCol>
                <a:gridCol w="925588">
                  <a:extLst>
                    <a:ext uri="{9D8B030D-6E8A-4147-A177-3AD203B41FA5}">
                      <a16:colId xmlns:a16="http://schemas.microsoft.com/office/drawing/2014/main" val="2580268685"/>
                    </a:ext>
                  </a:extLst>
                </a:gridCol>
                <a:gridCol w="1571584">
                  <a:extLst>
                    <a:ext uri="{9D8B030D-6E8A-4147-A177-3AD203B41FA5}">
                      <a16:colId xmlns:a16="http://schemas.microsoft.com/office/drawing/2014/main" val="1021018989"/>
                    </a:ext>
                  </a:extLst>
                </a:gridCol>
                <a:gridCol w="1795245">
                  <a:extLst>
                    <a:ext uri="{9D8B030D-6E8A-4147-A177-3AD203B41FA5}">
                      <a16:colId xmlns:a16="http://schemas.microsoft.com/office/drawing/2014/main" val="2889168073"/>
                    </a:ext>
                  </a:extLst>
                </a:gridCol>
              </a:tblGrid>
              <a:tr h="746620">
                <a:tc>
                  <a:txBody>
                    <a:bodyPr/>
                    <a:lstStyle/>
                    <a:p>
                      <a:pPr algn="l" fontAlgn="b"/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ZONAL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CONTACTO (TELEFONICO Y VIRTUAL)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PRESENCIAL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68688"/>
                  </a:ext>
                </a:extLst>
              </a:tr>
              <a:tr h="277938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655282"/>
                  </a:ext>
                </a:extLst>
              </a:tr>
              <a:tr h="29361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NORORIENTAL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644777"/>
                  </a:ext>
                </a:extLst>
              </a:tr>
              <a:tr h="28522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SURORIENTAL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30578"/>
                  </a:ext>
                </a:extLst>
              </a:tr>
              <a:tr h="29361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PALMIRA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434861"/>
                  </a:ext>
                </a:extLst>
              </a:tr>
              <a:tr h="247009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509702"/>
                  </a:ext>
                </a:extLst>
              </a:tr>
              <a:tr h="273108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CARTAGO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289228"/>
                  </a:ext>
                </a:extLst>
              </a:tr>
              <a:tr h="302004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TULUA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426206"/>
                  </a:ext>
                </a:extLst>
              </a:tr>
              <a:tr h="310393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BUENAVENTURA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370576"/>
                  </a:ext>
                </a:extLst>
              </a:tr>
              <a:tr h="28522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BUGA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475542"/>
                  </a:ext>
                </a:extLst>
              </a:tr>
              <a:tr h="302004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JAMUNDI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718732"/>
                  </a:ext>
                </a:extLst>
              </a:tr>
              <a:tr h="285226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YUMBO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048935"/>
                  </a:ext>
                </a:extLst>
              </a:tr>
              <a:tr h="260059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SEVILLA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980446"/>
                  </a:ext>
                </a:extLst>
              </a:tr>
              <a:tr h="318781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ROLDANILLO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927348"/>
                  </a:ext>
                </a:extLst>
              </a:tr>
              <a:tr h="247009">
                <a:tc>
                  <a:txBody>
                    <a:bodyPr/>
                    <a:lstStyle/>
                    <a:p>
                      <a:pPr algn="l" fontAlgn="b"/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657737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846E907-5358-4AB7-A74F-1F2B3EE17232}"/>
              </a:ext>
            </a:extLst>
          </p:cNvPr>
          <p:cNvSpPr txBox="1"/>
          <p:nvPr/>
        </p:nvSpPr>
        <p:spPr>
          <a:xfrm>
            <a:off x="7592035" y="3459143"/>
            <a:ext cx="1124125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000" b="1" dirty="0">
                <a:solidFill>
                  <a:prstClr val="white"/>
                </a:solidFill>
              </a:rPr>
              <a:t>TOTAL 7836</a:t>
            </a:r>
          </a:p>
        </p:txBody>
      </p:sp>
    </p:spTree>
    <p:extLst>
      <p:ext uri="{BB962C8B-B14F-4D97-AF65-F5344CB8AC3E}">
        <p14:creationId xmlns:p14="http://schemas.microsoft.com/office/powerpoint/2010/main" val="3825194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9"/>
          <p:cNvSpPr txBox="1">
            <a:spLocks noChangeArrowheads="1"/>
          </p:cNvSpPr>
          <p:nvPr/>
        </p:nvSpPr>
        <p:spPr bwMode="auto">
          <a:xfrm>
            <a:off x="136120" y="260109"/>
            <a:ext cx="61163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</a:pPr>
            <a:r>
              <a:rPr lang="es-MX" sz="3200" b="1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RESULTADOS DE LA ENCUESTA</a:t>
            </a:r>
            <a:endParaRPr lang="es-ES" sz="3200" b="1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59099" y="4649273"/>
            <a:ext cx="6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0" y="6486612"/>
            <a:ext cx="167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777777"/>
                </a:solidFill>
              </a:rPr>
              <a:t>USO PÚBLICO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22" y="1427836"/>
            <a:ext cx="4097908" cy="468101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5545673" y="1223633"/>
            <a:ext cx="3516031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s-CO" sz="1400" dirty="0"/>
              <a:t>Para la realización de la mesa pública del año 2017 del centro zonal Nororiental se realizaron 30 encuestas, las cuales se aplicaron a los usuarios, operadores, beneficiarios, organizaciones gubernamentales y no gubernamentales y público en general,  en el análisis  del   resultado se puede notar como temas de mayor interés  y desconocimiento de los usuarios:  NUTRICIÓN, BIENESTARINA Y ALIMENTOS DE ALTO VALOR NUTRICIONAL, en segundo lugar  VIOLENCIA SEXUAL y  como tercer tema  el APROVECHAMIENTO DEL TIEMPO LIBRE EN ADOLESCENTES.</a:t>
            </a:r>
          </a:p>
          <a:p>
            <a:r>
              <a:rPr lang="es-CO" sz="1400" dirty="0"/>
              <a:t>Se escoge el tema de VIOLENCIA SEXUAL para la mesa pública, por el interés y el impacto que genera en la comunidad, además de las consecuencias negativas en el proceso de desarrollo de NNA. </a:t>
            </a:r>
          </a:p>
          <a:p>
            <a:endParaRPr lang="es-CO" sz="1400" dirty="0"/>
          </a:p>
        </p:txBody>
      </p:sp>
      <p:sp>
        <p:nvSpPr>
          <p:cNvPr id="10" name="Flecha: a la derecha 9"/>
          <p:cNvSpPr/>
          <p:nvPr/>
        </p:nvSpPr>
        <p:spPr>
          <a:xfrm>
            <a:off x="4603898" y="1935125"/>
            <a:ext cx="818707" cy="680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6023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148291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178857" y="213267"/>
            <a:ext cx="37818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ORGANIGRAMA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724446"/>
              </p:ext>
            </p:extLst>
          </p:nvPr>
        </p:nvGraphicFramePr>
        <p:xfrm>
          <a:off x="-790575" y="-806913"/>
          <a:ext cx="7886699" cy="4193808"/>
        </p:xfrm>
        <a:graphic>
          <a:graphicData uri="http://schemas.openxmlformats.org/drawingml/2006/table">
            <a:tbl>
              <a:tblPr/>
              <a:tblGrid>
                <a:gridCol w="2157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6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4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1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7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87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4742"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742"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742"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742"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742"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742"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742"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742"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742"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742"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742"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742"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4742"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4742"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4742"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4742"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4742"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4742"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4742"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4742"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4742"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4742"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4742"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4742"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2598297"/>
              </p:ext>
            </p:extLst>
          </p:nvPr>
        </p:nvGraphicFramePr>
        <p:xfrm>
          <a:off x="628650" y="1713060"/>
          <a:ext cx="7629525" cy="4043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9932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355600" y="190161"/>
            <a:ext cx="66821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3600" b="1" dirty="0">
                <a:solidFill>
                  <a:prstClr val="white"/>
                </a:solidFill>
                <a:latin typeface="Aharoni" panose="02010803020104030203" pitchFamily="2" charset="-79"/>
                <a:ea typeface="MS PGothic" panose="020B0600070205080204" pitchFamily="34" charset="-128"/>
                <a:cs typeface="Aharoni" panose="02010803020104030203" pitchFamily="2" charset="-79"/>
              </a:rPr>
              <a:t>Violencia sexual</a:t>
            </a:r>
            <a:endParaRPr lang="es-MX" altLang="es-CO" sz="3600" b="1" dirty="0">
              <a:solidFill>
                <a:prstClr val="white"/>
              </a:solidFill>
              <a:latin typeface="Aharoni" panose="02010803020104030203" pitchFamily="2" charset="-79"/>
              <a:ea typeface="MS PGothic" panose="020B0600070205080204" pitchFamily="34" charset="-128"/>
              <a:cs typeface="Aharoni" panose="02010803020104030203" pitchFamily="2" charset="-79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03129" y="1336063"/>
            <a:ext cx="7974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62B543"/>
                </a:solidFill>
              </a:rPr>
              <a:t>Que es?</a:t>
            </a:r>
            <a:endParaRPr lang="es-CO" dirty="0"/>
          </a:p>
        </p:txBody>
      </p:sp>
      <p:sp>
        <p:nvSpPr>
          <p:cNvPr id="5" name="CuadroTexto 4"/>
          <p:cNvSpPr txBox="1"/>
          <p:nvPr/>
        </p:nvSpPr>
        <p:spPr>
          <a:xfrm>
            <a:off x="163032" y="6299890"/>
            <a:ext cx="167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777777"/>
                </a:solidFill>
              </a:rPr>
              <a:t>USO PÚBLICO</a:t>
            </a:r>
          </a:p>
        </p:txBody>
      </p:sp>
      <p:pic>
        <p:nvPicPr>
          <p:cNvPr id="6" name="Picture 2" descr="Resultado de imagen para ni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07" y="2564357"/>
            <a:ext cx="3609794" cy="25102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7" name="6 Rectángulo redondeado"/>
          <p:cNvSpPr/>
          <p:nvPr/>
        </p:nvSpPr>
        <p:spPr>
          <a:xfrm>
            <a:off x="4316820" y="1797728"/>
            <a:ext cx="4327450" cy="450216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400" dirty="0"/>
              <a:t>Es cuando a través del contacto físico un adulto usa a un niño o a una niña para su estimulación sexual o la de otra persona.</a:t>
            </a:r>
          </a:p>
          <a:p>
            <a:r>
              <a:rPr lang="es-CO" sz="1400" dirty="0"/>
              <a:t>El abuso sexual tiene muchas formas y es muy sutil, tanto que muchas veces el niño o la niña no se dan cuenta que es víctima.</a:t>
            </a:r>
          </a:p>
          <a:p>
            <a:r>
              <a:rPr lang="es-CO" sz="1400" dirty="0"/>
              <a:t>El abuso incluye:</a:t>
            </a:r>
          </a:p>
          <a:p>
            <a:r>
              <a:rPr lang="es-CO" sz="1400" dirty="0"/>
              <a:t>a) Con contacto: </a:t>
            </a:r>
          </a:p>
          <a:p>
            <a:r>
              <a:rPr lang="es-CO" sz="1400" dirty="0"/>
              <a:t>1. Tocamientos en los órganos sexuales. </a:t>
            </a:r>
          </a:p>
          <a:p>
            <a:r>
              <a:rPr lang="es-CO" sz="1400" dirty="0"/>
              <a:t>2. Caricias sexuales. </a:t>
            </a:r>
          </a:p>
          <a:p>
            <a:r>
              <a:rPr lang="es-CO" sz="1400" dirty="0"/>
              <a:t>3. Penetración.</a:t>
            </a:r>
          </a:p>
          <a:p>
            <a:r>
              <a:rPr lang="es-CO" sz="1400" dirty="0"/>
              <a:t>b) Sin contacto: </a:t>
            </a:r>
          </a:p>
          <a:p>
            <a:r>
              <a:rPr lang="es-CO" sz="1400" dirty="0"/>
              <a:t>1. Exposición a pornografía. </a:t>
            </a:r>
          </a:p>
          <a:p>
            <a:r>
              <a:rPr lang="es-CO" sz="1400" dirty="0"/>
              <a:t>2. Desnudez. </a:t>
            </a:r>
          </a:p>
          <a:p>
            <a:r>
              <a:rPr lang="es-CO" sz="1400" dirty="0"/>
              <a:t>3. Exhibición del adulto. </a:t>
            </a:r>
          </a:p>
          <a:p>
            <a:r>
              <a:rPr lang="es-CO" sz="1400" dirty="0"/>
              <a:t>4. Relaciones sexuales frente al niño o la niña. </a:t>
            </a:r>
          </a:p>
          <a:p>
            <a:r>
              <a:rPr lang="es-CO" sz="1400" dirty="0"/>
              <a:t>5. Someter al niño o a la niña a exhibicionismo. </a:t>
            </a:r>
          </a:p>
          <a:p>
            <a:r>
              <a:rPr lang="es-CO" sz="1400" dirty="0"/>
              <a:t>6. Observación morbosa del niño o de la niña.</a:t>
            </a:r>
            <a:endParaRPr lang="es-CO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948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63032" y="6299890"/>
            <a:ext cx="167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777777"/>
                </a:solidFill>
              </a:rPr>
              <a:t>USO PÚBLICO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55600" y="111783"/>
            <a:ext cx="49740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s-CO" sz="2400" b="1" dirty="0">
                <a:solidFill>
                  <a:schemeClr val="bg1"/>
                </a:solidFill>
                <a:latin typeface="Myriad Pro Light"/>
              </a:rPr>
              <a:t>¿Cómo Prevenir el abuso sexual?</a:t>
            </a:r>
            <a:endParaRPr lang="es-CO" sz="2400" dirty="0">
              <a:solidFill>
                <a:schemeClr val="bg1"/>
              </a:solidFill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sz="half" idx="1"/>
          </p:nvPr>
        </p:nvSpPr>
        <p:spPr>
          <a:xfrm>
            <a:off x="524146" y="1459867"/>
            <a:ext cx="8175716" cy="4222477"/>
          </a:xfrm>
        </p:spPr>
        <p:txBody>
          <a:bodyPr/>
          <a:lstStyle/>
          <a:p>
            <a:r>
              <a:rPr lang="es-CO" sz="2400" dirty="0"/>
              <a:t>La información y la educación es la mejor forma de prevenir el abuso sexual de los niños. No solamente hay que enseñar al niño y a la niña a no hablar con desconocidos, ya que muchas veces las personas más cercanas son los abusadores. Los niños deben conocer todas las</a:t>
            </a:r>
          </a:p>
          <a:p>
            <a:r>
              <a:rPr lang="es-CO" sz="2400" dirty="0"/>
              <a:t>situaciones posibles que facilitan el abuso sexual para poder evitarlas. Por eso es muy importante que nunca:</a:t>
            </a:r>
          </a:p>
          <a:p>
            <a:r>
              <a:rPr lang="es-CO" sz="2400" dirty="0"/>
              <a:t>Reciban regalos, dulces o dinero.</a:t>
            </a:r>
          </a:p>
          <a:p>
            <a:r>
              <a:rPr lang="es-CO" sz="2400" dirty="0"/>
              <a:t>Se suban a una moto, bicicleta o carro.</a:t>
            </a:r>
          </a:p>
          <a:p>
            <a:r>
              <a:rPr lang="es-CO" sz="2400" dirty="0"/>
              <a:t>Acepten que un adulto los recoja por petición de sus padres.</a:t>
            </a:r>
          </a:p>
        </p:txBody>
      </p:sp>
    </p:spTree>
    <p:extLst>
      <p:ext uri="{BB962C8B-B14F-4D97-AF65-F5344CB8AC3E}">
        <p14:creationId xmlns:p14="http://schemas.microsoft.com/office/powerpoint/2010/main" val="3448741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63032" y="6299890"/>
            <a:ext cx="167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777777"/>
                </a:solidFill>
              </a:rPr>
              <a:t>USO PÚBLICO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55600" y="111783"/>
            <a:ext cx="49740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s-CO" sz="3600" b="1" dirty="0">
                <a:solidFill>
                  <a:schemeClr val="bg1"/>
                </a:solidFill>
                <a:latin typeface="Myriad Pro Light"/>
              </a:rPr>
              <a:t>Dificultades</a:t>
            </a:r>
            <a:endParaRPr lang="es-CO" sz="3600" dirty="0">
              <a:solidFill>
                <a:schemeClr val="bg1"/>
              </a:solidFill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sz="half" idx="1"/>
          </p:nvPr>
        </p:nvSpPr>
        <p:spPr>
          <a:xfrm>
            <a:off x="524147" y="1250576"/>
            <a:ext cx="4465864" cy="2046505"/>
          </a:xfrm>
        </p:spPr>
        <p:txBody>
          <a:bodyPr/>
          <a:lstStyle/>
          <a:p>
            <a:pPr marL="0" indent="0">
              <a:buNone/>
            </a:pPr>
            <a:endParaRPr lang="es-CO" sz="2400" dirty="0"/>
          </a:p>
          <a:p>
            <a:pPr lvl="0"/>
            <a:r>
              <a:rPr lang="es-CO" sz="2400" dirty="0"/>
              <a:t>NO DENUNCIAR</a:t>
            </a:r>
          </a:p>
          <a:p>
            <a:pPr lvl="0"/>
            <a:r>
              <a:rPr lang="es-CO" sz="2400" dirty="0"/>
              <a:t>TEMOR</a:t>
            </a:r>
          </a:p>
          <a:p>
            <a:pPr lvl="0"/>
            <a:r>
              <a:rPr lang="es-CO" sz="2400" dirty="0"/>
              <a:t>DESCONOCIMIENTO DE LA RUTA</a:t>
            </a:r>
          </a:p>
          <a:p>
            <a:pPr marL="0" indent="0">
              <a:buNone/>
            </a:pPr>
            <a:endParaRPr lang="es-CO" sz="2400" dirty="0"/>
          </a:p>
          <a:p>
            <a:endParaRPr lang="es-CO" sz="2400" dirty="0"/>
          </a:p>
        </p:txBody>
      </p:sp>
      <p:sp>
        <p:nvSpPr>
          <p:cNvPr id="2" name="AutoShape 2" descr="Resultado de imagen para no denunciar abuso con niñ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9580" t="8857" r="9677" b="8770"/>
          <a:stretch/>
        </p:blipFill>
        <p:spPr>
          <a:xfrm>
            <a:off x="6316908" y="1250576"/>
            <a:ext cx="2362743" cy="2011296"/>
          </a:xfrm>
          <a:prstGeom prst="rect">
            <a:avLst/>
          </a:prstGeom>
        </p:spPr>
      </p:pic>
      <p:pic>
        <p:nvPicPr>
          <p:cNvPr id="1028" name="Picture 4" descr="Resultado de imagen para desconocimiento de la rut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1" t="38754" r="2281" b="40830"/>
          <a:stretch/>
        </p:blipFill>
        <p:spPr bwMode="auto">
          <a:xfrm>
            <a:off x="524147" y="3572690"/>
            <a:ext cx="2362744" cy="245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n para desconocimiento de la rut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1" t="60059" r="1531" b="11730"/>
          <a:stretch/>
        </p:blipFill>
        <p:spPr bwMode="auto">
          <a:xfrm>
            <a:off x="3469341" y="3572689"/>
            <a:ext cx="2407024" cy="245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sultado de imagen para desconocimiento de la rut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1" t="10415" r="2503" b="62456"/>
          <a:stretch/>
        </p:blipFill>
        <p:spPr bwMode="auto">
          <a:xfrm>
            <a:off x="6316908" y="3572688"/>
            <a:ext cx="2362743" cy="245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907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15113" y="84667"/>
            <a:ext cx="5667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AGENDA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0" y="6486612"/>
            <a:ext cx="167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777777"/>
                </a:solidFill>
              </a:rPr>
              <a:t>USO PÚBLICO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149410"/>
              </p:ext>
            </p:extLst>
          </p:nvPr>
        </p:nvGraphicFramePr>
        <p:xfrm>
          <a:off x="531628" y="1945760"/>
          <a:ext cx="7389628" cy="37958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8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1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238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HORA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ACTIVIDAD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134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u="none" strike="noStrike" dirty="0">
                          <a:effectLst/>
                        </a:rPr>
                        <a:t>8:30  a 9 a.m.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u="none" strike="noStrike">
                          <a:effectLst/>
                        </a:rPr>
                        <a:t>Instalacion de la Mesa Publica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884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u="none" strike="noStrike" dirty="0">
                          <a:effectLst/>
                        </a:rPr>
                        <a:t> 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u="none" strike="noStrike">
                          <a:effectLst/>
                        </a:rPr>
                        <a:t>Saludo de Bienvenida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758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u="none" strike="noStrike" dirty="0">
                          <a:effectLst/>
                        </a:rPr>
                        <a:t> 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u="none" strike="noStrike" dirty="0">
                          <a:effectLst/>
                        </a:rPr>
                        <a:t>Himno a Colombia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69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u="none" strike="noStrike">
                          <a:effectLst/>
                        </a:rPr>
                        <a:t>9 a   9:30 a.m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u="none" strike="noStrike" dirty="0">
                          <a:effectLst/>
                        </a:rPr>
                        <a:t>Presentación que es una   Mesa Publica  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946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u="none" strike="noStrike">
                          <a:effectLst/>
                        </a:rPr>
                        <a:t>9:30 a 10:15 a.m 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u="none" strike="noStrike" dirty="0">
                          <a:effectLst/>
                        </a:rPr>
                        <a:t>Presentación Tema de la mesa Publica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0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10:15  a 10: 35 a.m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u="none" strike="noStrike" dirty="0">
                          <a:effectLst/>
                        </a:rPr>
                        <a:t>Refrigerio 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2009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u="none" strike="noStrike">
                          <a:effectLst/>
                        </a:rPr>
                        <a:t>10:35  a 12 .m 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u="none" strike="noStrike" dirty="0">
                          <a:effectLst/>
                        </a:rPr>
                        <a:t>Desarrollo de la Mesa Publica 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199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63032" y="6299890"/>
            <a:ext cx="167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777777"/>
                </a:solidFill>
              </a:rPr>
              <a:t>USO PÚBLICO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55600" y="111783"/>
            <a:ext cx="497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s-CO" sz="2400" b="1" dirty="0">
                <a:solidFill>
                  <a:schemeClr val="bg1"/>
                </a:solidFill>
                <a:latin typeface="Myriad Pro Light"/>
              </a:rPr>
              <a:t>¿Qué enseñar a los niños?</a:t>
            </a:r>
            <a:endParaRPr lang="es-CO" sz="2400" dirty="0">
              <a:solidFill>
                <a:schemeClr val="bg1"/>
              </a:solidFill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sz="half" idx="1"/>
          </p:nvPr>
        </p:nvSpPr>
        <p:spPr>
          <a:xfrm>
            <a:off x="628650" y="1342300"/>
            <a:ext cx="8175716" cy="4575176"/>
          </a:xfrm>
        </p:spPr>
        <p:txBody>
          <a:bodyPr/>
          <a:lstStyle/>
          <a:p>
            <a:r>
              <a:rPr lang="es-CO" sz="2200" dirty="0"/>
              <a:t>Los padres deben dar recomendaciones y enseñar a sus hijos</a:t>
            </a:r>
          </a:p>
          <a:p>
            <a:r>
              <a:rPr lang="es-CO" sz="2200" dirty="0"/>
              <a:t>lo siguiente: </a:t>
            </a:r>
          </a:p>
          <a:p>
            <a:r>
              <a:rPr lang="es-CO" sz="2200" dirty="0"/>
              <a:t>El niño y la niña son dueños de sus propios cuerpos y nadie debe tocarlos.</a:t>
            </a:r>
          </a:p>
          <a:p>
            <a:r>
              <a:rPr lang="es-CO" sz="2200" dirty="0"/>
              <a:t>Si la cercanía de alguien los hace sentir incómodos, deben</a:t>
            </a:r>
          </a:p>
          <a:p>
            <a:r>
              <a:rPr lang="es-CO" sz="2200" dirty="0"/>
              <a:t>decir: NO</a:t>
            </a:r>
          </a:p>
          <a:p>
            <a:r>
              <a:rPr lang="es-CO" sz="2200" dirty="0"/>
              <a:t>Si sienten que algo está mal, no deben hacerlo.</a:t>
            </a:r>
          </a:p>
          <a:p>
            <a:r>
              <a:rPr lang="es-CO" sz="2200" dirty="0"/>
              <a:t>Hay partes del cuerpo que son privadas y por eso no pueden ser tocadas por otros (lo que tapa la ropa interior).</a:t>
            </a:r>
          </a:p>
          <a:p>
            <a:r>
              <a:rPr lang="es-CO" sz="2200" dirty="0"/>
              <a:t>Las partes del cuerpo tienen su propio nombre. No hay que sentir vergüenza de hablar de estas partes privadas con los padres.</a:t>
            </a:r>
          </a:p>
        </p:txBody>
      </p:sp>
    </p:spTree>
    <p:extLst>
      <p:ext uri="{BB962C8B-B14F-4D97-AF65-F5344CB8AC3E}">
        <p14:creationId xmlns:p14="http://schemas.microsoft.com/office/powerpoint/2010/main" val="3514482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7"/>
          <p:cNvSpPr>
            <a:spLocks noGrp="1"/>
          </p:cNvSpPr>
          <p:nvPr>
            <p:ph sz="half" idx="1"/>
          </p:nvPr>
        </p:nvSpPr>
        <p:spPr>
          <a:xfrm>
            <a:off x="628649" y="1303110"/>
            <a:ext cx="8319407" cy="5114348"/>
          </a:xfrm>
        </p:spPr>
        <p:txBody>
          <a:bodyPr/>
          <a:lstStyle/>
          <a:p>
            <a:r>
              <a:rPr lang="es-CO" sz="2200" dirty="0"/>
              <a:t>No siempre hay síntomas de abuso sexual. Sin embargo, existen signos y síntomas que revelan una situación de abuso:</a:t>
            </a:r>
          </a:p>
          <a:p>
            <a:r>
              <a:rPr lang="es-CO" sz="2200" dirty="0"/>
              <a:t>Alto interés por asuntos sexuales</a:t>
            </a:r>
          </a:p>
          <a:p>
            <a:r>
              <a:rPr lang="es-CO" sz="2200" dirty="0"/>
              <a:t>Dibujos, relatos o cuentos donde estén muy presentes los temas sexuales.</a:t>
            </a:r>
          </a:p>
          <a:p>
            <a:r>
              <a:rPr lang="es-CO" sz="2200" dirty="0"/>
              <a:t>Actos de seducción.</a:t>
            </a:r>
          </a:p>
          <a:p>
            <a:r>
              <a:rPr lang="es-CO" sz="2200" dirty="0"/>
              <a:t>Dificultades para dormir y/o pesadillas.</a:t>
            </a:r>
          </a:p>
          <a:p>
            <a:r>
              <a:rPr lang="es-CO" sz="2200" dirty="0"/>
              <a:t>Cambios repentinos en los hábitos alimenticios.</a:t>
            </a:r>
          </a:p>
          <a:p>
            <a:r>
              <a:rPr lang="es-CO" sz="2200" dirty="0"/>
              <a:t>Resistencia para ir a la escuela.</a:t>
            </a:r>
          </a:p>
          <a:p>
            <a:r>
              <a:rPr lang="es-CO" sz="2200" dirty="0"/>
              <a:t>Baja autoestima.</a:t>
            </a:r>
          </a:p>
          <a:p>
            <a:r>
              <a:rPr lang="es-CO" sz="2200" dirty="0"/>
              <a:t>Agresividad.</a:t>
            </a:r>
          </a:p>
          <a:p>
            <a:r>
              <a:rPr lang="es-CO" sz="2200" dirty="0"/>
              <a:t>Comportamiento suicida.</a:t>
            </a:r>
          </a:p>
          <a:p>
            <a:endParaRPr lang="es-CO" sz="2400" dirty="0"/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28650" y="182243"/>
            <a:ext cx="5406390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s-CO" sz="2600" b="1" dirty="0">
                <a:solidFill>
                  <a:schemeClr val="bg1"/>
                </a:solidFill>
                <a:latin typeface="Myriad Pro Light"/>
              </a:rPr>
              <a:t>Síntomas del Abuso Sexual</a:t>
            </a:r>
            <a:endParaRPr lang="es-CO" sz="2600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63032" y="6299890"/>
            <a:ext cx="167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777777"/>
                </a:solidFill>
              </a:rPr>
              <a:t>USO PÚBLICO</a:t>
            </a:r>
          </a:p>
        </p:txBody>
      </p:sp>
    </p:spTree>
    <p:extLst>
      <p:ext uri="{BB962C8B-B14F-4D97-AF65-F5344CB8AC3E}">
        <p14:creationId xmlns:p14="http://schemas.microsoft.com/office/powerpoint/2010/main" val="3664251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63032" y="6299890"/>
            <a:ext cx="167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777777"/>
                </a:solidFill>
              </a:rPr>
              <a:t>USO PÚBLICO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55600" y="111783"/>
            <a:ext cx="4974046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s-CO" sz="2400" b="1" dirty="0">
                <a:solidFill>
                  <a:schemeClr val="bg1"/>
                </a:solidFill>
                <a:latin typeface="Myriad Pro Light"/>
              </a:rPr>
              <a:t>¿Qué hacer en caso de</a:t>
            </a:r>
            <a:endParaRPr lang="es-CO" sz="2400" dirty="0">
              <a:solidFill>
                <a:schemeClr val="bg1"/>
              </a:solidFill>
              <a:latin typeface="Myriad Pro Light"/>
            </a:endParaRPr>
          </a:p>
          <a:p>
            <a:pPr>
              <a:buNone/>
            </a:pPr>
            <a:r>
              <a:rPr lang="es-CO" sz="2400" b="1" dirty="0">
                <a:solidFill>
                  <a:schemeClr val="bg1"/>
                </a:solidFill>
                <a:latin typeface="Myriad Pro Light"/>
              </a:rPr>
              <a:t>abuso sexual?</a:t>
            </a:r>
            <a:endParaRPr lang="es-CO" sz="2400" dirty="0">
              <a:solidFill>
                <a:schemeClr val="bg1"/>
              </a:solidFill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sz="half" idx="1"/>
          </p:nvPr>
        </p:nvSpPr>
        <p:spPr>
          <a:xfrm>
            <a:off x="628650" y="1355363"/>
            <a:ext cx="8175716" cy="4351338"/>
          </a:xfrm>
        </p:spPr>
        <p:txBody>
          <a:bodyPr/>
          <a:lstStyle/>
          <a:p>
            <a:endParaRPr lang="es-CO" dirty="0"/>
          </a:p>
          <a:p>
            <a:r>
              <a:rPr lang="es-CO" dirty="0"/>
              <a:t>Converse con el niño o la niña y manifiéstele directamente que él o ella no es culpable del abuso.</a:t>
            </a:r>
          </a:p>
          <a:p>
            <a:r>
              <a:rPr lang="es-CO" dirty="0"/>
              <a:t>Revise el cuerpo del niño o de la niña. Pregúntele si tiene algún dolor.</a:t>
            </a:r>
          </a:p>
          <a:p>
            <a:r>
              <a:rPr lang="es-CO" dirty="0"/>
              <a:t>Denuncie el Abuso Sexual a la Línea Gratuita Nacional del ICBF: 01 8000 11 24 40</a:t>
            </a:r>
          </a:p>
          <a:p>
            <a:r>
              <a:rPr lang="es-CO" dirty="0"/>
              <a:t>Informe al director del albergue o a una persona de la Cruz Roja, de la Policía Nacional, de la Defensa Civil, de la Comunidad Educativa o del ICBF.</a:t>
            </a:r>
          </a:p>
        </p:txBody>
      </p:sp>
    </p:spTree>
    <p:extLst>
      <p:ext uri="{BB962C8B-B14F-4D97-AF65-F5344CB8AC3E}">
        <p14:creationId xmlns:p14="http://schemas.microsoft.com/office/powerpoint/2010/main" val="1535774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7"/>
          <p:cNvSpPr>
            <a:spLocks noGrp="1"/>
          </p:cNvSpPr>
          <p:nvPr>
            <p:ph sz="half" idx="1"/>
          </p:nvPr>
        </p:nvSpPr>
        <p:spPr>
          <a:xfrm>
            <a:off x="628650" y="1185542"/>
            <a:ext cx="8149590" cy="5019315"/>
          </a:xfrm>
        </p:spPr>
        <p:txBody>
          <a:bodyPr/>
          <a:lstStyle/>
          <a:p>
            <a:endParaRPr lang="es-CO" sz="2400" dirty="0"/>
          </a:p>
          <a:p>
            <a:r>
              <a:rPr lang="es-CO" sz="2400" dirty="0"/>
              <a:t>Teniendo cuenta el lugar donde usted está ubicado puede remitirse o poner en conocimiento la situación a otras entidades o autoridades tales como: instituciones de salud, defensorías del pueblo, personerías municipales, comisarias de familia, centros zonales del ICBF y a los centros de Investigación de Atención Integral de Violencia Sexual (CAIVAS). </a:t>
            </a:r>
          </a:p>
          <a:p>
            <a:endParaRPr lang="es-CO" sz="2400" dirty="0"/>
          </a:p>
          <a:p>
            <a:r>
              <a:rPr lang="es-CO" sz="2400" dirty="0"/>
              <a:t>A través del CAIVAS se inicia el proceso de atención especializada que requiera el niño, niña o adolescente víctima y la investigación penal a que haya lugar.</a:t>
            </a:r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28650" y="77739"/>
            <a:ext cx="54063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s-CO" sz="2400" b="1" dirty="0">
                <a:solidFill>
                  <a:schemeClr val="bg1"/>
                </a:solidFill>
                <a:latin typeface="Myriad Pro Light"/>
              </a:rPr>
              <a:t>¿Qué hacer en caso de</a:t>
            </a:r>
            <a:endParaRPr lang="es-CO" sz="2400" dirty="0">
              <a:solidFill>
                <a:schemeClr val="bg1"/>
              </a:solidFill>
              <a:latin typeface="Myriad Pro Light"/>
            </a:endParaRPr>
          </a:p>
          <a:p>
            <a:pPr>
              <a:buNone/>
            </a:pPr>
            <a:r>
              <a:rPr lang="es-CO" sz="2400" b="1" dirty="0">
                <a:solidFill>
                  <a:schemeClr val="bg1"/>
                </a:solidFill>
                <a:latin typeface="Myriad Pro Light"/>
              </a:rPr>
              <a:t>abuso sexual?</a:t>
            </a:r>
            <a:endParaRPr lang="es-CO" sz="2400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63032" y="6299890"/>
            <a:ext cx="167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777777"/>
                </a:solidFill>
              </a:rPr>
              <a:t>USO PÚBLICO</a:t>
            </a:r>
          </a:p>
        </p:txBody>
      </p:sp>
    </p:spTree>
    <p:extLst>
      <p:ext uri="{BB962C8B-B14F-4D97-AF65-F5344CB8AC3E}">
        <p14:creationId xmlns:p14="http://schemas.microsoft.com/office/powerpoint/2010/main" val="4188767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9"/>
          <p:cNvSpPr txBox="1">
            <a:spLocks noChangeArrowheads="1"/>
          </p:cNvSpPr>
          <p:nvPr/>
        </p:nvSpPr>
        <p:spPr bwMode="auto">
          <a:xfrm>
            <a:off x="-14960" y="0"/>
            <a:ext cx="6837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Principios del modelo de atención  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17874078"/>
              </p:ext>
            </p:extLst>
          </p:nvPr>
        </p:nvGraphicFramePr>
        <p:xfrm>
          <a:off x="1389396" y="1308847"/>
          <a:ext cx="7225686" cy="5155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866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55600" y="190161"/>
            <a:ext cx="66821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3600" b="1" dirty="0">
                <a:solidFill>
                  <a:prstClr val="white"/>
                </a:solidFill>
                <a:latin typeface="Aharoni" panose="02010803020104030203" pitchFamily="2" charset="-79"/>
                <a:ea typeface="MS PGothic" panose="020B0600070205080204" pitchFamily="34" charset="-128"/>
                <a:cs typeface="Aharoni" panose="02010803020104030203" pitchFamily="2" charset="-79"/>
              </a:rPr>
              <a:t>Canales de atención ICBF</a:t>
            </a:r>
            <a:endParaRPr lang="es-MX" altLang="es-CO" sz="3600" b="1" dirty="0">
              <a:solidFill>
                <a:prstClr val="white"/>
              </a:solidFill>
              <a:latin typeface="Aharoni" panose="02010803020104030203" pitchFamily="2" charset="-79"/>
              <a:ea typeface="MS PGothic" panose="020B0600070205080204" pitchFamily="34" charset="-128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36"/>
          <a:stretch/>
        </p:blipFill>
        <p:spPr bwMode="auto">
          <a:xfrm>
            <a:off x="267419" y="2605127"/>
            <a:ext cx="8374935" cy="384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819873" y="6046663"/>
            <a:ext cx="3378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Oficinas de correspondencia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6329" t="28019" r="37897" b="52645"/>
          <a:stretch/>
        </p:blipFill>
        <p:spPr>
          <a:xfrm>
            <a:off x="1444928" y="1190450"/>
            <a:ext cx="6426679" cy="152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05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6486612"/>
            <a:ext cx="167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777777"/>
                </a:solidFill>
              </a:rPr>
              <a:t>USO PÚBLICO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" y="0"/>
            <a:ext cx="9128888" cy="6858000"/>
          </a:xfrm>
          <a:prstGeom prst="rect">
            <a:avLst/>
          </a:prstGeom>
        </p:spPr>
      </p:pic>
      <p:sp>
        <p:nvSpPr>
          <p:cNvPr id="6" name="CuadroTexto 8"/>
          <p:cNvSpPr txBox="1">
            <a:spLocks noChangeArrowheads="1"/>
          </p:cNvSpPr>
          <p:nvPr/>
        </p:nvSpPr>
        <p:spPr bwMode="auto">
          <a:xfrm>
            <a:off x="836140" y="4689709"/>
            <a:ext cx="5665788" cy="132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CO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GRACIAS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63032" y="6299890"/>
            <a:ext cx="167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777777"/>
                </a:solidFill>
              </a:rPr>
              <a:t>USO PÚBLICO</a:t>
            </a:r>
          </a:p>
        </p:txBody>
      </p:sp>
    </p:spTree>
    <p:extLst>
      <p:ext uri="{BB962C8B-B14F-4D97-AF65-F5344CB8AC3E}">
        <p14:creationId xmlns:p14="http://schemas.microsoft.com/office/powerpoint/2010/main" val="2722794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9"/>
          <p:cNvSpPr txBox="1">
            <a:spLocks noChangeArrowheads="1"/>
          </p:cNvSpPr>
          <p:nvPr/>
        </p:nvSpPr>
        <p:spPr bwMode="auto">
          <a:xfrm>
            <a:off x="-668867" y="276880"/>
            <a:ext cx="683736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32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	QUÉ ES UNA MESA PÚBLICA </a:t>
            </a:r>
            <a:br>
              <a:rPr lang="es-ES" sz="36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/>
                </a:solidFill>
                <a:latin typeface="+mn-lt"/>
              </a:rPr>
            </a:br>
            <a:endParaRPr lang="es-ES" sz="3600" b="1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4792133" y="1538441"/>
            <a:ext cx="374710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2000" dirty="0">
                <a:solidFill>
                  <a:prstClr val="black"/>
                </a:solidFill>
                <a:latin typeface="Helvetica" panose="020B0604020202020204" pitchFamily="34" charset="0"/>
              </a:rPr>
              <a:t>Se trata de un encuentro presencial de interlocución, diálogo abierto y comunicación de doble vía  con los ciudadanos, para tratar temas que tienen que ver con el cabal  funcionamiento del Servicio Público de Bienestar Familiar (SPBF), detectando situaciones a mejorar, proponiendo correctivos y propiciando escenarios de prevención, cualificación y mejoramiento del mismo.</a:t>
            </a:r>
            <a:endParaRPr lang="es-CO" altLang="es-CO" sz="2000" dirty="0">
              <a:solidFill>
                <a:prstClr val="black"/>
              </a:solidFill>
              <a:latin typeface="Helvetica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159099" y="4649273"/>
            <a:ext cx="6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0" y="6486612"/>
            <a:ext cx="167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777777"/>
                </a:solidFill>
              </a:rPr>
              <a:t>USO PÚBLICO</a:t>
            </a:r>
          </a:p>
        </p:txBody>
      </p:sp>
      <p:pic>
        <p:nvPicPr>
          <p:cNvPr id="1741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2" y="1738123"/>
            <a:ext cx="4423298" cy="376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86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9"/>
          <p:cNvSpPr txBox="1">
            <a:spLocks noChangeArrowheads="1"/>
          </p:cNvSpPr>
          <p:nvPr/>
        </p:nvSpPr>
        <p:spPr bwMode="auto">
          <a:xfrm>
            <a:off x="-211014" y="290276"/>
            <a:ext cx="61163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</a:pPr>
            <a:r>
              <a:rPr lang="es-MX" sz="3200" b="1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PROPÓSITOS Y ALCANCES</a:t>
            </a:r>
            <a:endParaRPr lang="es-ES" sz="3200" b="1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59099" y="4649273"/>
            <a:ext cx="6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9402" y="2859103"/>
            <a:ext cx="8421281" cy="319472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square">
            <a:spAutoFit/>
          </a:bodyPr>
          <a:lstStyle/>
          <a:p>
            <a:pPr algn="just" defTabSz="9144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endParaRPr lang="es-CO" sz="2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34290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es-CO" sz="2000" dirty="0">
                <a:solidFill>
                  <a:prstClr val="black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Facilitar el ejercicio del control social a la gestión pública y la transparencia en el manejo de los recursos</a:t>
            </a:r>
          </a:p>
          <a:p>
            <a:pPr marL="34290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es-CO" altLang="es-CO" sz="2000" dirty="0">
                <a:solidFill>
                  <a:prstClr val="black"/>
                </a:solidFill>
                <a:latin typeface="Helvetica" panose="020B0604020202020204" pitchFamily="34" charset="0"/>
              </a:rPr>
              <a:t>Proponer y fundamentar las modificaciones, recomendaciones,   ajustes,   decisiones frente a políticas, planes y programas   que  se consideren convenientes para garantizar derechos. </a:t>
            </a:r>
            <a:endParaRPr lang="es-ES" altLang="es-CO" sz="2000" dirty="0">
              <a:solidFill>
                <a:prstClr val="black"/>
              </a:solidFill>
              <a:latin typeface="Helvetica" panose="020B0604020202020204" pitchFamily="34" charset="0"/>
            </a:endParaRPr>
          </a:p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es-CO" sz="2000" dirty="0">
                <a:solidFill>
                  <a:prstClr val="black"/>
                </a:solidFill>
                <a:latin typeface="Helvetica" panose="020B0604020202020204" pitchFamily="34" charset="0"/>
              </a:rPr>
              <a:t>Contribuir a mejorar la atención en la prestación de los servicios de bienestar.</a:t>
            </a:r>
          </a:p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Ø"/>
            </a:pPr>
            <a:endParaRPr lang="es-CO" sz="2000" dirty="0">
              <a:solidFill>
                <a:prstClr val="black"/>
              </a:solidFill>
              <a:latin typeface="Helvetica" panose="020B0604020202020204" pitchFamily="34" charset="0"/>
            </a:endParaRPr>
          </a:p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Ø"/>
            </a:pPr>
            <a:endParaRPr lang="es-ES" sz="2000" dirty="0">
              <a:solidFill>
                <a:prstClr val="black"/>
              </a:solidFill>
              <a:latin typeface="Helvetica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0" y="6486612"/>
            <a:ext cx="167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777777"/>
                </a:solidFill>
              </a:rPr>
              <a:t>USO PÚBLICO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33" y="1051105"/>
            <a:ext cx="7741057" cy="168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71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822961" y="1473334"/>
            <a:ext cx="7689668" cy="439188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59099" y="4649273"/>
            <a:ext cx="6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486400" y="2153920"/>
            <a:ext cx="30262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 panose="020F0502020204030204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 panose="020F0502020204030204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 panose="020F0502020204030204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 panose="020F0502020204030204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6 Rectángulo"/>
          <p:cNvSpPr/>
          <p:nvPr/>
        </p:nvSpPr>
        <p:spPr>
          <a:xfrm>
            <a:off x="1316566" y="1230591"/>
            <a:ext cx="65108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dirty="0">
              <a:latin typeface="Helvetica" panose="020B0604020202020204" pitchFamily="34" charset="0"/>
            </a:endParaRPr>
          </a:p>
          <a:p>
            <a:pPr algn="just"/>
            <a:r>
              <a:rPr lang="es-CO" dirty="0">
                <a:latin typeface="Helvetica" panose="020B0604020202020204" pitchFamily="34" charset="0"/>
              </a:rPr>
              <a:t>El Instituto Colombiano de Bienestar Familiar, creado en 1968, es una entidad del estado colombiano, que trabaja por la prevención y protección integral de la primera infancia, la niñez, la adolescencia y el bienestar de las familias en Colombia.</a:t>
            </a:r>
          </a:p>
          <a:p>
            <a:pPr algn="just"/>
            <a:endParaRPr lang="es-CO" dirty="0">
              <a:latin typeface="Helvetica" panose="020B0604020202020204" pitchFamily="34" charset="0"/>
            </a:endParaRPr>
          </a:p>
          <a:p>
            <a:pPr algn="just"/>
            <a:r>
              <a:rPr lang="es-CO" sz="2400" b="1" dirty="0">
                <a:solidFill>
                  <a:schemeClr val="accent6"/>
                </a:solidFill>
                <a:latin typeface="Helvetica" panose="020B0604020202020204" pitchFamily="34" charset="0"/>
              </a:rPr>
              <a:t>ICBF</a:t>
            </a:r>
            <a:r>
              <a:rPr lang="es-CO" dirty="0">
                <a:latin typeface="Helvetica" panose="020B0604020202020204" pitchFamily="34" charset="0"/>
              </a:rPr>
              <a:t> con sus servicios brinda atención a niños y niñas, adolescentes y familias, especialmente a aquellos en condiciones de amenaza, inobservancia o vulneración de sus derechos.</a:t>
            </a:r>
          </a:p>
          <a:p>
            <a:pPr algn="just"/>
            <a:endParaRPr lang="es-CO" dirty="0">
              <a:latin typeface="Helvetica" panose="020B0604020202020204" pitchFamily="34" charset="0"/>
            </a:endParaRPr>
          </a:p>
          <a:p>
            <a:pPr algn="just"/>
            <a:r>
              <a:rPr lang="es-CO" dirty="0">
                <a:latin typeface="Helvetica" panose="020B0604020202020204" pitchFamily="34" charset="0"/>
              </a:rPr>
              <a:t>La Entidad cuenta con 33 regionales y 206 centros zonales en todo el país, llegando a más de 8 millones de colombianos con sus servicios.</a:t>
            </a:r>
          </a:p>
          <a:p>
            <a:pPr algn="just"/>
            <a:endParaRPr lang="es-CO" dirty="0">
              <a:solidFill>
                <a:prstClr val="black"/>
              </a:solidFill>
              <a:latin typeface="Helvetica" panose="020B0604020202020204" pitchFamily="34" charset="0"/>
            </a:endParaRPr>
          </a:p>
          <a:p>
            <a:pPr algn="just"/>
            <a:endParaRPr lang="es-ES" dirty="0">
              <a:solidFill>
                <a:prstClr val="black"/>
              </a:solidFill>
              <a:latin typeface="Helvetica" panose="020B0604020202020204" pitchFamily="34" charset="0"/>
            </a:endParaRPr>
          </a:p>
        </p:txBody>
      </p:sp>
      <p:sp>
        <p:nvSpPr>
          <p:cNvPr id="5" name="7 Rectángulo"/>
          <p:cNvSpPr/>
          <p:nvPr/>
        </p:nvSpPr>
        <p:spPr>
          <a:xfrm>
            <a:off x="226424" y="95297"/>
            <a:ext cx="53296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O" altLang="es-CO" sz="2800" b="1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ICBF -  CONTEXTO </a:t>
            </a:r>
            <a:r>
              <a:rPr lang="es-CO" altLang="es-CO" sz="3200" b="1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INSTITUCIONAL</a:t>
            </a:r>
            <a:r>
              <a:rPr lang="es-CO" altLang="es-CO" sz="2800" b="1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6486612"/>
            <a:ext cx="167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777777"/>
                </a:solidFill>
              </a:rPr>
              <a:t>USO PÚBLICO</a:t>
            </a:r>
          </a:p>
        </p:txBody>
      </p:sp>
    </p:spTree>
    <p:extLst>
      <p:ext uri="{BB962C8B-B14F-4D97-AF65-F5344CB8AC3E}">
        <p14:creationId xmlns:p14="http://schemas.microsoft.com/office/powerpoint/2010/main" val="75834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1748" y="4274817"/>
            <a:ext cx="6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486400" y="2153920"/>
            <a:ext cx="30262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 panose="020F0502020204030204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 panose="020F0502020204030204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 panose="020F0502020204030204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 panose="020F0502020204030204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0" y="6486612"/>
            <a:ext cx="167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777777"/>
                </a:solidFill>
              </a:rPr>
              <a:t>USO PÚBLICO</a:t>
            </a:r>
          </a:p>
        </p:txBody>
      </p:sp>
      <p:sp>
        <p:nvSpPr>
          <p:cNvPr id="8" name="object 22"/>
          <p:cNvSpPr txBox="1"/>
          <p:nvPr/>
        </p:nvSpPr>
        <p:spPr>
          <a:xfrm>
            <a:off x="4741164" y="467868"/>
            <a:ext cx="1455419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457200" eaLnBrk="0" fontAlgn="base" hangingPunct="0">
              <a:lnSpc>
                <a:spcPts val="600"/>
              </a:lnSpc>
              <a:spcBef>
                <a:spcPts val="17"/>
              </a:spcBef>
              <a:spcAft>
                <a:spcPct val="0"/>
              </a:spcAft>
            </a:pPr>
            <a:endParaRPr sz="600">
              <a:solidFill>
                <a:prstClr val="black"/>
              </a:solidFill>
              <a:ea typeface="ＭＳ Ｐゴシック" panose="020B0600070205080204" pitchFamily="34" charset="-128"/>
            </a:endParaRPr>
          </a:p>
          <a:p>
            <a:pPr marL="6353" defTabSz="457200" eaLnBrk="0" fontAlgn="base" hangingPunct="0">
              <a:lnSpc>
                <a:spcPct val="101725"/>
              </a:lnSpc>
              <a:spcBef>
                <a:spcPct val="0"/>
              </a:spcBef>
              <a:spcAft>
                <a:spcPct val="0"/>
              </a:spcAft>
            </a:pPr>
            <a:r>
              <a:rPr sz="2000" i="1" dirty="0">
                <a:solidFill>
                  <a:srgbClr val="FFFFFF"/>
                </a:solidFill>
                <a:ea typeface="ＭＳ Ｐゴシック" panose="020B0600070205080204" pitchFamily="34" charset="-128"/>
                <a:cs typeface="Calibri"/>
              </a:rPr>
              <a:t>s</a:t>
            </a:r>
            <a:endParaRPr sz="2000">
              <a:solidFill>
                <a:prstClr val="black"/>
              </a:solidFill>
              <a:ea typeface="ＭＳ Ｐゴシック" panose="020B0600070205080204" pitchFamily="34" charset="-128"/>
              <a:cs typeface="Calibri"/>
            </a:endParaRPr>
          </a:p>
        </p:txBody>
      </p:sp>
      <p:sp>
        <p:nvSpPr>
          <p:cNvPr id="9" name="objec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2" name="object 14"/>
          <p:cNvSpPr/>
          <p:nvPr/>
        </p:nvSpPr>
        <p:spPr>
          <a:xfrm>
            <a:off x="832745" y="1155446"/>
            <a:ext cx="7337926" cy="4838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" name="object 15"/>
          <p:cNvSpPr/>
          <p:nvPr/>
        </p:nvSpPr>
        <p:spPr>
          <a:xfrm>
            <a:off x="1305316" y="3986914"/>
            <a:ext cx="2138172" cy="15575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5" name="object 19"/>
          <p:cNvSpPr/>
          <p:nvPr/>
        </p:nvSpPr>
        <p:spPr>
          <a:xfrm>
            <a:off x="3402449" y="4459483"/>
            <a:ext cx="6247989" cy="13289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6" name="object 20"/>
          <p:cNvSpPr/>
          <p:nvPr/>
        </p:nvSpPr>
        <p:spPr>
          <a:xfrm>
            <a:off x="3326842" y="1199183"/>
            <a:ext cx="8763000" cy="11291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7" name="object 21"/>
          <p:cNvSpPr/>
          <p:nvPr/>
        </p:nvSpPr>
        <p:spPr>
          <a:xfrm>
            <a:off x="90013" y="1159969"/>
            <a:ext cx="2138172" cy="15575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8" name="object 10"/>
          <p:cNvSpPr txBox="1"/>
          <p:nvPr/>
        </p:nvSpPr>
        <p:spPr>
          <a:xfrm>
            <a:off x="329184" y="377952"/>
            <a:ext cx="6197147" cy="6875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 defTabSz="457200" eaLnBrk="0" fontAlgn="base" hangingPunct="0">
              <a:lnSpc>
                <a:spcPts val="2950"/>
              </a:lnSpc>
              <a:spcBef>
                <a:spcPts val="147"/>
              </a:spcBef>
              <a:spcAft>
                <a:spcPct val="0"/>
              </a:spcAft>
            </a:pPr>
            <a:r>
              <a:rPr sz="5400" b="1" baseline="2925" dirty="0">
                <a:solidFill>
                  <a:srgbClr val="FFFFFF"/>
                </a:solidFill>
                <a:latin typeface="Aharoni" panose="02010803020104030203" pitchFamily="2" charset="-79"/>
                <a:ea typeface="ＭＳ Ｐゴシック" panose="020B0600070205080204" pitchFamily="34" charset="-128"/>
                <a:cs typeface="Aharoni" panose="02010803020104030203" pitchFamily="2" charset="-79"/>
              </a:rPr>
              <a:t>MISIÓN</a:t>
            </a:r>
            <a:r>
              <a:rPr sz="5400" b="1" spc="-64" baseline="2925" dirty="0">
                <a:solidFill>
                  <a:srgbClr val="FFFFFF"/>
                </a:solidFill>
                <a:latin typeface="Aharoni" panose="02010803020104030203" pitchFamily="2" charset="-79"/>
                <a:ea typeface="ＭＳ Ｐゴシック" panose="020B0600070205080204" pitchFamily="34" charset="-128"/>
                <a:cs typeface="Aharoni" panose="02010803020104030203" pitchFamily="2" charset="-79"/>
              </a:rPr>
              <a:t> </a:t>
            </a:r>
            <a:r>
              <a:rPr sz="5400" b="1" baseline="2925" dirty="0">
                <a:solidFill>
                  <a:srgbClr val="FFFFFF"/>
                </a:solidFill>
                <a:latin typeface="Aharoni" panose="02010803020104030203" pitchFamily="2" charset="-79"/>
                <a:ea typeface="ＭＳ Ｐゴシック" panose="020B0600070205080204" pitchFamily="34" charset="-128"/>
                <a:cs typeface="Aharoni" panose="02010803020104030203" pitchFamily="2" charset="-79"/>
              </a:rPr>
              <a:t>Y</a:t>
            </a:r>
            <a:r>
              <a:rPr sz="5400" b="1" spc="-14" baseline="2925" dirty="0">
                <a:solidFill>
                  <a:srgbClr val="FFFFFF"/>
                </a:solidFill>
                <a:latin typeface="Aharoni" panose="02010803020104030203" pitchFamily="2" charset="-79"/>
                <a:ea typeface="ＭＳ Ｐゴシック" panose="020B0600070205080204" pitchFamily="34" charset="-128"/>
                <a:cs typeface="Aharoni" panose="02010803020104030203" pitchFamily="2" charset="-79"/>
              </a:rPr>
              <a:t> </a:t>
            </a:r>
            <a:r>
              <a:rPr sz="5400" b="1" baseline="2925" dirty="0">
                <a:solidFill>
                  <a:srgbClr val="FFFFFF"/>
                </a:solidFill>
                <a:latin typeface="Aharoni" panose="02010803020104030203" pitchFamily="2" charset="-79"/>
                <a:ea typeface="ＭＳ Ｐゴシック" panose="020B0600070205080204" pitchFamily="34" charset="-128"/>
                <a:cs typeface="Aharoni" panose="02010803020104030203" pitchFamily="2" charset="-79"/>
              </a:rPr>
              <a:t>VISIÓN</a:t>
            </a:r>
            <a:r>
              <a:rPr sz="5400" b="1" spc="-56" baseline="2925" dirty="0">
                <a:solidFill>
                  <a:srgbClr val="FFFFFF"/>
                </a:solidFill>
                <a:latin typeface="Aharoni" panose="02010803020104030203" pitchFamily="2" charset="-79"/>
                <a:ea typeface="ＭＳ Ｐゴシック" panose="020B0600070205080204" pitchFamily="34" charset="-128"/>
                <a:cs typeface="Aharoni" panose="02010803020104030203" pitchFamily="2" charset="-79"/>
              </a:rPr>
              <a:t> </a:t>
            </a:r>
            <a:r>
              <a:rPr sz="5400" b="1" baseline="2925" dirty="0">
                <a:solidFill>
                  <a:srgbClr val="FFFFFF"/>
                </a:solidFill>
                <a:latin typeface="Aharoni" panose="02010803020104030203" pitchFamily="2" charset="-79"/>
                <a:ea typeface="ＭＳ Ｐゴシック" panose="020B0600070205080204" pitchFamily="34" charset="-128"/>
                <a:cs typeface="Aharoni" panose="02010803020104030203" pitchFamily="2" charset="-79"/>
              </a:rPr>
              <a:t>DEL</a:t>
            </a:r>
            <a:r>
              <a:rPr sz="5400" b="1" spc="-38" baseline="2925" dirty="0">
                <a:solidFill>
                  <a:srgbClr val="FFFFFF"/>
                </a:solidFill>
                <a:latin typeface="Aharoni" panose="02010803020104030203" pitchFamily="2" charset="-79"/>
                <a:ea typeface="ＭＳ Ｐゴシック" panose="020B0600070205080204" pitchFamily="34" charset="-128"/>
                <a:cs typeface="Aharoni" panose="02010803020104030203" pitchFamily="2" charset="-79"/>
              </a:rPr>
              <a:t> </a:t>
            </a:r>
            <a:r>
              <a:rPr sz="5400" b="1" spc="-9" baseline="2925" dirty="0">
                <a:solidFill>
                  <a:srgbClr val="FFFFFF"/>
                </a:solidFill>
                <a:latin typeface="Aharoni" panose="02010803020104030203" pitchFamily="2" charset="-79"/>
                <a:ea typeface="ＭＳ Ｐゴシック" panose="020B0600070205080204" pitchFamily="34" charset="-128"/>
                <a:cs typeface="Aharoni" panose="02010803020104030203" pitchFamily="2" charset="-79"/>
              </a:rPr>
              <a:t>I</a:t>
            </a:r>
            <a:r>
              <a:rPr sz="5400" b="1" baseline="2925" dirty="0">
                <a:solidFill>
                  <a:srgbClr val="FFFFFF"/>
                </a:solidFill>
                <a:latin typeface="Aharoni" panose="02010803020104030203" pitchFamily="2" charset="-79"/>
                <a:ea typeface="ＭＳ Ｐゴシック" panose="020B0600070205080204" pitchFamily="34" charset="-128"/>
                <a:cs typeface="Aharoni" panose="02010803020104030203" pitchFamily="2" charset="-79"/>
              </a:rPr>
              <a:t>CBF</a:t>
            </a:r>
            <a:endParaRPr sz="4000" dirty="0">
              <a:solidFill>
                <a:prstClr val="black"/>
              </a:solidFill>
              <a:latin typeface="Aharoni" panose="02010803020104030203" pitchFamily="2" charset="-79"/>
              <a:ea typeface="ＭＳ Ｐゴシック" panose="020B0600070205080204" pitchFamily="34" charset="-128"/>
              <a:cs typeface="Aharoni" panose="02010803020104030203" pitchFamily="2" charset="-79"/>
            </a:endParaRPr>
          </a:p>
        </p:txBody>
      </p:sp>
      <p:sp>
        <p:nvSpPr>
          <p:cNvPr id="19" name="object 8"/>
          <p:cNvSpPr txBox="1"/>
          <p:nvPr/>
        </p:nvSpPr>
        <p:spPr>
          <a:xfrm>
            <a:off x="3443488" y="1306158"/>
            <a:ext cx="4650646" cy="8059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 defTabSz="457200" eaLnBrk="0" fontAlgn="base" hangingPunct="0">
              <a:lnSpc>
                <a:spcPts val="1935"/>
              </a:lnSpc>
              <a:spcBef>
                <a:spcPts val="96"/>
              </a:spcBef>
              <a:spcAft>
                <a:spcPct val="0"/>
              </a:spcAft>
            </a:pPr>
            <a:r>
              <a:rPr sz="2400" spc="-109" baseline="3034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T</a:t>
            </a:r>
            <a:r>
              <a:rPr sz="2400" spc="-39" baseline="3034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r</a:t>
            </a:r>
            <a:r>
              <a:rPr sz="2400" baseline="3034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ab</a:t>
            </a:r>
            <a:r>
              <a:rPr sz="2400" spc="4" baseline="3034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a</a:t>
            </a:r>
            <a:r>
              <a:rPr sz="2400" baseline="3034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jar</a:t>
            </a:r>
            <a:r>
              <a:rPr sz="2400" spc="134" baseline="3034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 </a:t>
            </a:r>
            <a:r>
              <a:rPr sz="2400" spc="-19" baseline="3034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c</a:t>
            </a:r>
            <a:r>
              <a:rPr sz="2400" baseline="3034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on</a:t>
            </a:r>
            <a:r>
              <a:rPr sz="2400" spc="134" baseline="3034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 </a:t>
            </a:r>
            <a:r>
              <a:rPr sz="2400" spc="-19" baseline="3034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c</a:t>
            </a:r>
            <a:r>
              <a:rPr sz="2400" baseline="3034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alid</a:t>
            </a:r>
            <a:r>
              <a:rPr sz="2400" spc="4" baseline="3034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a</a:t>
            </a:r>
            <a:r>
              <a:rPr sz="2400" baseline="3034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d</a:t>
            </a:r>
            <a:r>
              <a:rPr sz="2400" spc="134" baseline="3034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 </a:t>
            </a:r>
            <a:r>
              <a:rPr sz="2400" baseline="3034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y</a:t>
            </a:r>
            <a:r>
              <a:rPr sz="2400" spc="134" baseline="3034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 </a:t>
            </a:r>
            <a:r>
              <a:rPr sz="2400" baseline="3034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t</a:t>
            </a:r>
            <a:r>
              <a:rPr sz="2400" spc="-39" baseline="3034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r</a:t>
            </a:r>
            <a:r>
              <a:rPr sz="2400" baseline="3034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an</a:t>
            </a:r>
            <a:r>
              <a:rPr sz="2400" spc="4" baseline="3034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s</a:t>
            </a:r>
            <a:r>
              <a:rPr sz="2400" baseline="3034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pa</a:t>
            </a:r>
            <a:r>
              <a:rPr sz="2400" spc="-25" baseline="3034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r</a:t>
            </a:r>
            <a:r>
              <a:rPr sz="2400" baseline="3034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e</a:t>
            </a:r>
            <a:r>
              <a:rPr sz="2400" spc="4" baseline="3034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n</a:t>
            </a:r>
            <a:r>
              <a:rPr sz="2400" spc="-4" baseline="3034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ci</a:t>
            </a:r>
            <a:r>
              <a:rPr sz="2400" baseline="3034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a</a:t>
            </a:r>
            <a:r>
              <a:rPr sz="2400" spc="139" baseline="3034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 </a:t>
            </a:r>
            <a:r>
              <a:rPr sz="2400" baseline="3034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por</a:t>
            </a:r>
            <a:r>
              <a:rPr sz="2400" spc="129" baseline="3034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 </a:t>
            </a:r>
            <a:r>
              <a:rPr sz="2400" spc="14" baseline="3034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e</a:t>
            </a:r>
            <a:r>
              <a:rPr sz="2400" baseline="3034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l</a:t>
            </a:r>
            <a:r>
              <a:rPr sz="2400" spc="129" baseline="3034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 </a:t>
            </a:r>
            <a:r>
              <a:rPr sz="2400" spc="4" baseline="3034" dirty="0" err="1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des</a:t>
            </a:r>
            <a:r>
              <a:rPr sz="2400" baseline="3034" dirty="0" err="1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ar</a:t>
            </a:r>
            <a:r>
              <a:rPr sz="2400" spc="-19" baseline="3034" dirty="0" err="1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r</a:t>
            </a:r>
            <a:r>
              <a:rPr sz="2400" baseline="3034" dirty="0" err="1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ol</a:t>
            </a:r>
            <a:r>
              <a:rPr sz="2400" spc="-9" baseline="3034" dirty="0" err="1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l</a:t>
            </a:r>
            <a:r>
              <a:rPr sz="2400" baseline="3034" dirty="0" err="1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o</a:t>
            </a:r>
            <a:r>
              <a:rPr sz="2400" spc="124" baseline="3034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 </a:t>
            </a:r>
            <a:r>
              <a:rPr sz="2400" baseline="3034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y</a:t>
            </a:r>
            <a:r>
              <a:rPr lang="es-CO" sz="2400" baseline="3034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 la </a:t>
            </a:r>
            <a:r>
              <a:rPr sz="2400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Protección </a:t>
            </a:r>
            <a:r>
              <a:rPr sz="2400" spc="124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 </a:t>
            </a:r>
            <a:r>
              <a:rPr sz="2400" spc="-4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i</a:t>
            </a:r>
            <a:r>
              <a:rPr sz="2400" spc="-9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n</a:t>
            </a:r>
            <a:r>
              <a:rPr sz="2400" spc="-25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t</a:t>
            </a:r>
            <a:r>
              <a:rPr sz="2400" spc="14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e</a:t>
            </a:r>
            <a:r>
              <a:rPr sz="2400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g</a:t>
            </a:r>
            <a:r>
              <a:rPr sz="2400" spc="-34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r</a:t>
            </a:r>
            <a:r>
              <a:rPr sz="2400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al </a:t>
            </a:r>
            <a:r>
              <a:rPr sz="2400" spc="109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 </a:t>
            </a:r>
            <a:r>
              <a:rPr sz="2400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de </a:t>
            </a:r>
            <a:r>
              <a:rPr sz="2400" spc="114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 </a:t>
            </a:r>
            <a:r>
              <a:rPr sz="2400" spc="-4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l</a:t>
            </a:r>
            <a:r>
              <a:rPr sz="2400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a </a:t>
            </a:r>
            <a:r>
              <a:rPr sz="2400" spc="125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 </a:t>
            </a:r>
            <a:r>
              <a:rPr sz="2400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pr</a:t>
            </a:r>
            <a:r>
              <a:rPr sz="2400" spc="-9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i</a:t>
            </a:r>
            <a:r>
              <a:rPr sz="2400" spc="9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m</a:t>
            </a:r>
            <a:r>
              <a:rPr sz="2400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e</a:t>
            </a:r>
            <a:r>
              <a:rPr sz="2400" spc="-34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r</a:t>
            </a:r>
            <a:r>
              <a:rPr sz="2400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a </a:t>
            </a:r>
            <a:r>
              <a:rPr sz="2400" spc="109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 </a:t>
            </a:r>
            <a:r>
              <a:rPr sz="2400" spc="-4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i</a:t>
            </a:r>
            <a:r>
              <a:rPr sz="2400" spc="-9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n</a:t>
            </a:r>
            <a:r>
              <a:rPr sz="2400" spc="-34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f</a:t>
            </a:r>
            <a:r>
              <a:rPr sz="2400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an</a:t>
            </a:r>
            <a:r>
              <a:rPr sz="2400" spc="4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c</a:t>
            </a:r>
            <a:r>
              <a:rPr sz="2400" spc="-4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i</a:t>
            </a:r>
            <a:r>
              <a:rPr sz="2400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a, </a:t>
            </a:r>
            <a:r>
              <a:rPr sz="2400" spc="124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 </a:t>
            </a:r>
            <a:r>
              <a:rPr sz="2400" spc="-4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l</a:t>
            </a:r>
            <a:r>
              <a:rPr sz="2400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a </a:t>
            </a:r>
            <a:r>
              <a:rPr sz="2400" spc="124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 </a:t>
            </a:r>
            <a:r>
              <a:rPr sz="2400" baseline="1517" dirty="0" err="1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niñ</a:t>
            </a:r>
            <a:r>
              <a:rPr sz="2400" spc="-9" baseline="1517" dirty="0" err="1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e</a:t>
            </a:r>
            <a:r>
              <a:rPr sz="2400" baseline="1517" dirty="0" err="1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z</a:t>
            </a:r>
            <a:r>
              <a:rPr sz="2400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,</a:t>
            </a:r>
            <a:r>
              <a:rPr lang="es-CO" sz="2400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 la </a:t>
            </a:r>
            <a:r>
              <a:rPr sz="2400" baseline="1517" dirty="0" err="1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adole</a:t>
            </a:r>
            <a:r>
              <a:rPr sz="2400" spc="4" baseline="1517" dirty="0" err="1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s</a:t>
            </a:r>
            <a:r>
              <a:rPr sz="2400" spc="-4" baseline="1517" dirty="0" err="1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c</a:t>
            </a:r>
            <a:r>
              <a:rPr sz="2400" baseline="1517" dirty="0" err="1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e</a:t>
            </a:r>
            <a:r>
              <a:rPr sz="2400" spc="4" baseline="1517" dirty="0" err="1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n</a:t>
            </a:r>
            <a:r>
              <a:rPr sz="2400" spc="-4" baseline="1517" dirty="0" err="1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ci</a:t>
            </a:r>
            <a:r>
              <a:rPr sz="2400" baseline="1517" dirty="0" err="1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a</a:t>
            </a:r>
            <a:r>
              <a:rPr sz="2400" spc="34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 </a:t>
            </a:r>
            <a:r>
              <a:rPr sz="2400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y </a:t>
            </a:r>
            <a:r>
              <a:rPr sz="2400" spc="4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e</a:t>
            </a:r>
            <a:r>
              <a:rPr sz="2400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l</a:t>
            </a:r>
            <a:r>
              <a:rPr sz="2400" spc="9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 </a:t>
            </a:r>
            <a:r>
              <a:rPr sz="2400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bien</a:t>
            </a:r>
            <a:r>
              <a:rPr sz="2400" spc="4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e</a:t>
            </a:r>
            <a:r>
              <a:rPr sz="2400" spc="-19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s</a:t>
            </a:r>
            <a:r>
              <a:rPr sz="2400" spc="-25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t</a:t>
            </a:r>
            <a:r>
              <a:rPr sz="2400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ar</a:t>
            </a:r>
            <a:r>
              <a:rPr sz="2400" spc="14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 </a:t>
            </a:r>
            <a:r>
              <a:rPr sz="2400" spc="4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d</a:t>
            </a:r>
            <a:r>
              <a:rPr sz="2400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e</a:t>
            </a:r>
            <a:r>
              <a:rPr sz="2400" spc="4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 </a:t>
            </a:r>
            <a:r>
              <a:rPr sz="2400" spc="-4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l</a:t>
            </a:r>
            <a:r>
              <a:rPr sz="2400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as</a:t>
            </a:r>
            <a:r>
              <a:rPr sz="2400" spc="4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 </a:t>
            </a:r>
            <a:r>
              <a:rPr sz="2400" spc="-34" baseline="1517" dirty="0" err="1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f</a:t>
            </a:r>
            <a:r>
              <a:rPr sz="2400" baseline="1517" dirty="0" err="1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ami</a:t>
            </a:r>
            <a:r>
              <a:rPr sz="2400" spc="-4" baseline="1517" dirty="0" err="1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li</a:t>
            </a:r>
            <a:r>
              <a:rPr sz="2400" baseline="1517" dirty="0" err="1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as</a:t>
            </a:r>
            <a:r>
              <a:rPr sz="2400" spc="4" baseline="1517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 </a:t>
            </a:r>
            <a:r>
              <a:rPr sz="2400" spc="-19" baseline="1517" dirty="0" err="1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c</a:t>
            </a:r>
            <a:r>
              <a:rPr sz="2400" baseline="1517" dirty="0" err="1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o</a:t>
            </a:r>
            <a:r>
              <a:rPr sz="2400" spc="-4" baseline="1517" dirty="0" err="1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l</a:t>
            </a:r>
            <a:r>
              <a:rPr sz="2400" baseline="1517" dirty="0" err="1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ombiana</a:t>
            </a:r>
            <a:r>
              <a:rPr sz="2400" spc="9" baseline="1517" dirty="0" err="1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s</a:t>
            </a:r>
            <a:r>
              <a:rPr lang="es-CO" sz="2400" baseline="1610" dirty="0">
                <a:solidFill>
                  <a:srgbClr val="0D0D0D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Arial"/>
              </a:rPr>
              <a:t>.</a:t>
            </a:r>
            <a:endParaRPr sz="1600" dirty="0">
              <a:solidFill>
                <a:prstClr val="black"/>
              </a:solidFill>
              <a:latin typeface="Helvetica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1" name="object 6"/>
          <p:cNvSpPr txBox="1"/>
          <p:nvPr/>
        </p:nvSpPr>
        <p:spPr>
          <a:xfrm>
            <a:off x="413098" y="1367581"/>
            <a:ext cx="141424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 eaLnBrk="0" fontAlgn="base" hangingPunct="0">
              <a:lnSpc>
                <a:spcPts val="2950"/>
              </a:lnSpc>
              <a:spcBef>
                <a:spcPts val="147"/>
              </a:spcBef>
              <a:spcAft>
                <a:spcPct val="0"/>
              </a:spcAft>
            </a:pPr>
            <a:r>
              <a:rPr sz="4200" b="1" baseline="2925" dirty="0">
                <a:solidFill>
                  <a:srgbClr val="FFFFFF"/>
                </a:solidFill>
                <a:latin typeface="Aharoni" panose="02010803020104030203" pitchFamily="2" charset="-79"/>
                <a:ea typeface="ＭＳ Ｐゴシック" panose="020B0600070205080204" pitchFamily="34" charset="-128"/>
                <a:cs typeface="Aharoni" panose="02010803020104030203" pitchFamily="2" charset="-79"/>
              </a:rPr>
              <a:t>MISIÓN</a:t>
            </a:r>
            <a:endParaRPr sz="2800" dirty="0">
              <a:solidFill>
                <a:prstClr val="black"/>
              </a:solidFill>
              <a:latin typeface="Aharoni" panose="02010803020104030203" pitchFamily="2" charset="-79"/>
              <a:ea typeface="ＭＳ Ｐゴシック" panose="020B0600070205080204" pitchFamily="34" charset="-128"/>
              <a:cs typeface="Aharoni" panose="02010803020104030203" pitchFamily="2" charset="-79"/>
            </a:endParaRPr>
          </a:p>
        </p:txBody>
      </p:sp>
      <p:sp>
        <p:nvSpPr>
          <p:cNvPr id="22" name="object 5"/>
          <p:cNvSpPr txBox="1"/>
          <p:nvPr/>
        </p:nvSpPr>
        <p:spPr>
          <a:xfrm>
            <a:off x="1696064" y="4250300"/>
            <a:ext cx="128176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 eaLnBrk="0" fontAlgn="base" hangingPunct="0">
              <a:lnSpc>
                <a:spcPts val="2950"/>
              </a:lnSpc>
              <a:spcBef>
                <a:spcPts val="147"/>
              </a:spcBef>
              <a:spcAft>
                <a:spcPct val="0"/>
              </a:spcAft>
            </a:pPr>
            <a:r>
              <a:rPr sz="4200" b="1" baseline="2925" dirty="0">
                <a:solidFill>
                  <a:srgbClr val="FFFFFF"/>
                </a:solidFill>
                <a:latin typeface="Aharoni" panose="02010803020104030203" pitchFamily="2" charset="-79"/>
                <a:ea typeface="ＭＳ Ｐゴシック" panose="020B0600070205080204" pitchFamily="34" charset="-128"/>
                <a:cs typeface="Aharoni" panose="02010803020104030203" pitchFamily="2" charset="-79"/>
              </a:rPr>
              <a:t>VISIÓN</a:t>
            </a:r>
            <a:endParaRPr sz="2800" dirty="0">
              <a:solidFill>
                <a:prstClr val="black"/>
              </a:solidFill>
              <a:latin typeface="Aharoni" panose="02010803020104030203" pitchFamily="2" charset="-79"/>
              <a:ea typeface="ＭＳ Ｐゴシック" panose="020B0600070205080204" pitchFamily="34" charset="-128"/>
              <a:cs typeface="Aharoni" panose="02010803020104030203" pitchFamily="2" charset="-79"/>
            </a:endParaRPr>
          </a:p>
        </p:txBody>
      </p:sp>
      <p:sp>
        <p:nvSpPr>
          <p:cNvPr id="23" name="object 4"/>
          <p:cNvSpPr txBox="1"/>
          <p:nvPr/>
        </p:nvSpPr>
        <p:spPr>
          <a:xfrm>
            <a:off x="3589867" y="4520272"/>
            <a:ext cx="437192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 defTabSz="457200" eaLnBrk="0" fontAlgn="base" hangingPunct="0">
              <a:lnSpc>
                <a:spcPts val="1935"/>
              </a:lnSpc>
              <a:spcBef>
                <a:spcPts val="96"/>
              </a:spcBef>
              <a:spcAft>
                <a:spcPct val="0"/>
              </a:spcAft>
            </a:pPr>
            <a:r>
              <a:rPr sz="2400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Cam</a:t>
            </a:r>
            <a:r>
              <a:rPr sz="2400" spc="4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b</a:t>
            </a:r>
            <a:r>
              <a:rPr sz="2400" spc="-4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i</a:t>
            </a:r>
            <a:r>
              <a:rPr sz="2400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ar</a:t>
            </a:r>
            <a:r>
              <a:rPr sz="2400" spc="301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 </a:t>
            </a:r>
            <a:r>
              <a:rPr sz="2400" spc="14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e</a:t>
            </a:r>
            <a:r>
              <a:rPr sz="2400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l</a:t>
            </a:r>
            <a:r>
              <a:rPr sz="2400" spc="296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 </a:t>
            </a:r>
            <a:r>
              <a:rPr sz="2400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mu</a:t>
            </a:r>
            <a:r>
              <a:rPr sz="2400" spc="14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n</a:t>
            </a:r>
            <a:r>
              <a:rPr sz="2400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do</a:t>
            </a:r>
            <a:r>
              <a:rPr sz="2400" spc="301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 </a:t>
            </a:r>
            <a:r>
              <a:rPr sz="2400" spc="4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d</a:t>
            </a:r>
            <a:r>
              <a:rPr sz="2400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e</a:t>
            </a:r>
            <a:r>
              <a:rPr sz="2400" spc="326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 </a:t>
            </a:r>
            <a:r>
              <a:rPr sz="2400" spc="-4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l</a:t>
            </a:r>
            <a:r>
              <a:rPr sz="2400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as</a:t>
            </a:r>
            <a:r>
              <a:rPr sz="2400" spc="306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 </a:t>
            </a:r>
            <a:r>
              <a:rPr sz="2400" baseline="3034" dirty="0" err="1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nu</a:t>
            </a:r>
            <a:r>
              <a:rPr sz="2400" spc="-9" baseline="3034" dirty="0" err="1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ev</a:t>
            </a:r>
            <a:r>
              <a:rPr sz="2400" baseline="3034" dirty="0" err="1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as</a:t>
            </a:r>
            <a:r>
              <a:rPr sz="2400" spc="311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 </a:t>
            </a:r>
            <a:r>
              <a:rPr sz="2400" spc="-4" baseline="3034" dirty="0" err="1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g</a:t>
            </a:r>
            <a:r>
              <a:rPr sz="2400" baseline="3034" dirty="0" err="1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e</a:t>
            </a:r>
            <a:r>
              <a:rPr sz="2400" spc="4" baseline="3034" dirty="0" err="1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n</a:t>
            </a:r>
            <a:r>
              <a:rPr sz="2400" baseline="3034" dirty="0" err="1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e</a:t>
            </a:r>
            <a:r>
              <a:rPr sz="2400" spc="-34" baseline="3034" dirty="0" err="1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r</a:t>
            </a:r>
            <a:r>
              <a:rPr sz="2400" baseline="3034" dirty="0" err="1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ac</a:t>
            </a:r>
            <a:r>
              <a:rPr sz="2400" spc="-9" baseline="3034" dirty="0" err="1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i</a:t>
            </a:r>
            <a:r>
              <a:rPr sz="2400" baseline="3034" dirty="0" err="1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on</a:t>
            </a:r>
            <a:r>
              <a:rPr sz="2400" spc="4" baseline="3034" dirty="0" err="1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e</a:t>
            </a:r>
            <a:r>
              <a:rPr sz="2400" baseline="3034" dirty="0" err="1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s</a:t>
            </a:r>
            <a:r>
              <a:rPr lang="es-CO" sz="2400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 y sus </a:t>
            </a:r>
            <a:r>
              <a:rPr lang="es-CO" sz="2400" spc="94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 </a:t>
            </a:r>
            <a:r>
              <a:rPr lang="es-CO" sz="2400" spc="-34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f</a:t>
            </a:r>
            <a:r>
              <a:rPr lang="es-CO" sz="2400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ami</a:t>
            </a:r>
            <a:r>
              <a:rPr lang="es-CO" sz="2400" spc="-9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l</a:t>
            </a:r>
            <a:r>
              <a:rPr lang="es-CO" sz="2400" spc="-4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i</a:t>
            </a:r>
            <a:r>
              <a:rPr lang="es-CO" sz="2400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as, </a:t>
            </a:r>
            <a:r>
              <a:rPr lang="es-CO" sz="2400" spc="84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 </a:t>
            </a:r>
            <a:r>
              <a:rPr lang="es-CO" sz="2400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si</a:t>
            </a:r>
            <a:r>
              <a:rPr lang="es-CO" sz="2400" spc="-9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e</a:t>
            </a:r>
            <a:r>
              <a:rPr lang="es-CO" sz="2400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ndo </a:t>
            </a:r>
            <a:r>
              <a:rPr lang="es-CO" sz="2400" spc="84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 </a:t>
            </a:r>
            <a:r>
              <a:rPr lang="es-CO" sz="2400" spc="-29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r</a:t>
            </a:r>
            <a:r>
              <a:rPr lang="es-CO" sz="2400" spc="-9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e</a:t>
            </a:r>
            <a:r>
              <a:rPr lang="es-CO" sz="2400" spc="-44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f</a:t>
            </a:r>
            <a:r>
              <a:rPr lang="es-CO" sz="2400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e</a:t>
            </a:r>
            <a:r>
              <a:rPr lang="es-CO" sz="2400" spc="-25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r</a:t>
            </a:r>
            <a:r>
              <a:rPr lang="es-CO" sz="2400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e</a:t>
            </a:r>
            <a:r>
              <a:rPr lang="es-CO" sz="2400" spc="-4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n</a:t>
            </a:r>
            <a:r>
              <a:rPr lang="es-CO" sz="2400" spc="-25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t</a:t>
            </a:r>
            <a:r>
              <a:rPr lang="es-CO" sz="2400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e </a:t>
            </a:r>
            <a:r>
              <a:rPr lang="es-CO" sz="2400" spc="100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 </a:t>
            </a:r>
            <a:r>
              <a:rPr lang="es-CO" sz="2400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en </a:t>
            </a:r>
            <a:r>
              <a:rPr lang="es-CO" sz="2400" spc="89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 </a:t>
            </a:r>
            <a:r>
              <a:rPr lang="es-CO" sz="2400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e</a:t>
            </a:r>
            <a:r>
              <a:rPr lang="es-CO" sz="2400" spc="-14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s</a:t>
            </a:r>
            <a:r>
              <a:rPr lang="es-CO" sz="2400" spc="-25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t</a:t>
            </a:r>
            <a:r>
              <a:rPr lang="es-CO" sz="2400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ánda</a:t>
            </a:r>
            <a:r>
              <a:rPr lang="es-CO" sz="2400" spc="-25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r</a:t>
            </a:r>
            <a:r>
              <a:rPr lang="es-CO" sz="2400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es </a:t>
            </a:r>
            <a:r>
              <a:rPr lang="es-CO" sz="2400" spc="94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 </a:t>
            </a:r>
            <a:r>
              <a:rPr lang="es-CO" sz="2400" baseline="3034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de </a:t>
            </a:r>
            <a:r>
              <a:rPr lang="es-CO" sz="2400" spc="-19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c</a:t>
            </a:r>
            <a:r>
              <a:rPr lang="es-CO" sz="2400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al</a:t>
            </a:r>
            <a:r>
              <a:rPr lang="es-CO" sz="2400" spc="-9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i</a:t>
            </a:r>
            <a:r>
              <a:rPr lang="es-CO" sz="2400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dad</a:t>
            </a:r>
            <a:r>
              <a:rPr lang="es-CO" sz="2400" spc="226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 </a:t>
            </a:r>
            <a:r>
              <a:rPr lang="es-CO" sz="2400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y</a:t>
            </a:r>
            <a:r>
              <a:rPr lang="es-CO" sz="2400" spc="216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 </a:t>
            </a:r>
            <a:r>
              <a:rPr lang="es-CO" sz="2400" spc="-19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c</a:t>
            </a:r>
            <a:r>
              <a:rPr lang="es-CO" sz="2400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o</a:t>
            </a:r>
            <a:r>
              <a:rPr lang="es-CO" sz="2400" spc="-9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n</a:t>
            </a:r>
            <a:r>
              <a:rPr lang="es-CO" sz="2400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t</a:t>
            </a:r>
            <a:r>
              <a:rPr lang="es-CO" sz="2400" spc="-4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r</a:t>
            </a:r>
            <a:r>
              <a:rPr lang="es-CO" sz="2400" spc="4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i</a:t>
            </a:r>
            <a:r>
              <a:rPr lang="es-CO" sz="2400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bu</a:t>
            </a:r>
            <a:r>
              <a:rPr lang="es-CO" sz="2400" spc="-25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y</a:t>
            </a:r>
            <a:r>
              <a:rPr lang="es-CO" sz="2400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e</a:t>
            </a:r>
            <a:r>
              <a:rPr lang="es-CO" sz="2400" spc="4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n</a:t>
            </a:r>
            <a:r>
              <a:rPr lang="es-CO" sz="2400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do</a:t>
            </a:r>
            <a:r>
              <a:rPr lang="es-CO" sz="2400" spc="221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 </a:t>
            </a:r>
            <a:r>
              <a:rPr lang="es-CO" sz="2400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a</a:t>
            </a:r>
            <a:r>
              <a:rPr lang="es-CO" sz="2400" spc="221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 </a:t>
            </a:r>
            <a:r>
              <a:rPr lang="es-CO" sz="2400" spc="-4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l</a:t>
            </a:r>
            <a:r>
              <a:rPr lang="es-CO" sz="2400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a</a:t>
            </a:r>
            <a:r>
              <a:rPr lang="es-CO" sz="2400" spc="221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 </a:t>
            </a:r>
            <a:r>
              <a:rPr lang="es-CO" sz="2400" spc="-19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c</a:t>
            </a:r>
            <a:r>
              <a:rPr lang="es-CO" sz="2400" spc="9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o</a:t>
            </a:r>
            <a:r>
              <a:rPr lang="es-CO" sz="2400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n</a:t>
            </a:r>
            <a:r>
              <a:rPr lang="es-CO" sz="2400" spc="-14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s</a:t>
            </a:r>
            <a:r>
              <a:rPr lang="es-CO" sz="2400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t</a:t>
            </a:r>
            <a:r>
              <a:rPr lang="es-CO" sz="2400" spc="-4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r</a:t>
            </a:r>
            <a:r>
              <a:rPr lang="es-CO" sz="2400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ucción</a:t>
            </a:r>
            <a:r>
              <a:rPr lang="es-CO" sz="2400" spc="221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 </a:t>
            </a:r>
            <a:r>
              <a:rPr lang="es-CO" sz="2400" spc="4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d</a:t>
            </a:r>
            <a:r>
              <a:rPr lang="es-CO" sz="2400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e</a:t>
            </a:r>
            <a:r>
              <a:rPr lang="es-CO" sz="2400" spc="221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 </a:t>
            </a:r>
            <a:r>
              <a:rPr lang="es-CO" sz="2400" spc="9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u</a:t>
            </a:r>
            <a:r>
              <a:rPr lang="es-CO" sz="2400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na soc</a:t>
            </a:r>
            <a:r>
              <a:rPr lang="es-CO" sz="2400" spc="-4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i</a:t>
            </a:r>
            <a:r>
              <a:rPr lang="es-CO" sz="2400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e</a:t>
            </a:r>
            <a:r>
              <a:rPr lang="es-CO" sz="2400" spc="4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d</a:t>
            </a:r>
            <a:r>
              <a:rPr lang="es-CO" sz="2400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ad</a:t>
            </a:r>
            <a:r>
              <a:rPr lang="es-CO" sz="2400" spc="19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 </a:t>
            </a:r>
            <a:r>
              <a:rPr lang="es-CO" sz="2400" spc="4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e</a:t>
            </a:r>
            <a:r>
              <a:rPr lang="es-CO" sz="2400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n</a:t>
            </a:r>
            <a:r>
              <a:rPr lang="es-CO" sz="2400" spc="14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 </a:t>
            </a:r>
            <a:r>
              <a:rPr lang="es-CO" sz="2400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paz,</a:t>
            </a:r>
            <a:r>
              <a:rPr lang="es-CO" sz="2400" spc="9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 </a:t>
            </a:r>
            <a:r>
              <a:rPr lang="es-CO" sz="2400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p</a:t>
            </a:r>
            <a:r>
              <a:rPr lang="es-CO" sz="2400" spc="-25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r</a:t>
            </a:r>
            <a:r>
              <a:rPr lang="es-CO" sz="2400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ós</a:t>
            </a:r>
            <a:r>
              <a:rPr lang="es-CO" sz="2400" spc="4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p</a:t>
            </a:r>
            <a:r>
              <a:rPr lang="es-CO" sz="2400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e</a:t>
            </a:r>
            <a:r>
              <a:rPr lang="es-CO" sz="2400" spc="-34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r</a:t>
            </a:r>
            <a:r>
              <a:rPr lang="es-CO" sz="2400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a y</a:t>
            </a:r>
            <a:r>
              <a:rPr lang="es-CO" sz="2400" spc="4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 </a:t>
            </a:r>
            <a:r>
              <a:rPr lang="es-CO" sz="2400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e</a:t>
            </a:r>
            <a:r>
              <a:rPr lang="es-CO" sz="2400" spc="4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q</a:t>
            </a:r>
            <a:r>
              <a:rPr lang="es-CO" sz="2400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ui</a:t>
            </a:r>
            <a:r>
              <a:rPr lang="es-CO" sz="2400" spc="-29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t</a:t>
            </a:r>
            <a:r>
              <a:rPr lang="es-CO" sz="2400" spc="-9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a</a:t>
            </a:r>
            <a:r>
              <a:rPr lang="es-CO" sz="2400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t</a:t>
            </a:r>
            <a:r>
              <a:rPr lang="es-CO" sz="2400" spc="-9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i</a:t>
            </a:r>
            <a:r>
              <a:rPr lang="es-CO" sz="2400" spc="-19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v</a:t>
            </a:r>
            <a:r>
              <a:rPr lang="es-CO" sz="2400" baseline="1517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Calibri"/>
              </a:rPr>
              <a:t>a.</a:t>
            </a:r>
            <a:endParaRPr lang="es-CO" sz="2400" dirty="0">
              <a:solidFill>
                <a:prstClr val="black"/>
              </a:solidFill>
              <a:latin typeface="Helvetica" panose="020B0604020202020204" pitchFamily="34" charset="0"/>
              <a:ea typeface="ＭＳ Ｐゴシック" panose="020B0600070205080204" pitchFamily="34" charset="-128"/>
              <a:cs typeface="Calibri"/>
            </a:endParaRPr>
          </a:p>
          <a:p>
            <a:pPr marL="12700" algn="just" defTabSz="457200" eaLnBrk="0" fontAlgn="base" hangingPunct="0">
              <a:lnSpc>
                <a:spcPts val="1935"/>
              </a:lnSpc>
              <a:spcBef>
                <a:spcPts val="96"/>
              </a:spcBef>
              <a:spcAft>
                <a:spcPct val="0"/>
              </a:spcAft>
            </a:pPr>
            <a:endParaRPr dirty="0">
              <a:solidFill>
                <a:prstClr val="black"/>
              </a:solidFill>
              <a:ea typeface="ＭＳ Ｐゴシック" panose="020B0600070205080204" pitchFamily="34" charset="-128"/>
              <a:cs typeface="Calibri"/>
            </a:endParaRPr>
          </a:p>
        </p:txBody>
      </p:sp>
      <p:sp>
        <p:nvSpPr>
          <p:cNvPr id="25" name="object 2"/>
          <p:cNvSpPr txBox="1"/>
          <p:nvPr/>
        </p:nvSpPr>
        <p:spPr>
          <a:xfrm>
            <a:off x="4054221" y="5588533"/>
            <a:ext cx="4781880" cy="8031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 eaLnBrk="0" fontAlgn="base" hangingPunct="0">
              <a:lnSpc>
                <a:spcPts val="1935"/>
              </a:lnSpc>
              <a:spcBef>
                <a:spcPts val="96"/>
              </a:spcBef>
              <a:spcAft>
                <a:spcPct val="0"/>
              </a:spcAft>
            </a:pPr>
            <a:endParaRPr dirty="0">
              <a:solidFill>
                <a:prstClr val="black"/>
              </a:solidFill>
              <a:ea typeface="ＭＳ Ｐゴシック" panose="020B0600070205080204" pitchFamily="34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076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CuadroTexto"/>
          <p:cNvSpPr txBox="1">
            <a:spLocks noChangeArrowheads="1"/>
          </p:cNvSpPr>
          <p:nvPr/>
        </p:nvSpPr>
        <p:spPr bwMode="auto">
          <a:xfrm>
            <a:off x="684213" y="1476371"/>
            <a:ext cx="7772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altLang="es-CO" dirty="0">
              <a:solidFill>
                <a:prstClr val="black"/>
              </a:solidFill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altLang="es-CO" dirty="0">
              <a:solidFill>
                <a:prstClr val="black"/>
              </a:solidFill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altLang="es-CO" dirty="0">
                <a:solidFill>
                  <a:prstClr val="black"/>
                </a:solidFill>
              </a:rPr>
              <a:t>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altLang="es-CO" dirty="0">
                <a:solidFill>
                  <a:prstClr val="black"/>
                </a:solidFill>
              </a:rPr>
              <a:t>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altLang="es-CO" dirty="0">
                <a:solidFill>
                  <a:prstClr val="black"/>
                </a:solidFill>
              </a:rPr>
              <a:t>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altLang="es-CO" dirty="0">
              <a:solidFill>
                <a:prstClr val="black"/>
              </a:solidFill>
            </a:endParaRPr>
          </a:p>
        </p:txBody>
      </p:sp>
      <p:graphicFrame>
        <p:nvGraphicFramePr>
          <p:cNvPr id="3" name="6 Diagrama"/>
          <p:cNvGraphicFramePr/>
          <p:nvPr>
            <p:extLst>
              <p:ext uri="{D42A27DB-BD31-4B8C-83A1-F6EECF244321}">
                <p14:modId xmlns:p14="http://schemas.microsoft.com/office/powerpoint/2010/main" val="3734099839"/>
              </p:ext>
            </p:extLst>
          </p:nvPr>
        </p:nvGraphicFramePr>
        <p:xfrm>
          <a:off x="468313" y="1200606"/>
          <a:ext cx="7776095" cy="3969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1"/>
          <p:cNvSpPr txBox="1">
            <a:spLocks noChangeArrowheads="1"/>
          </p:cNvSpPr>
          <p:nvPr/>
        </p:nvSpPr>
        <p:spPr bwMode="auto">
          <a:xfrm>
            <a:off x="527579" y="5241598"/>
            <a:ext cx="7591425" cy="800219"/>
          </a:xfrm>
          <a:prstGeom prst="rect">
            <a:avLst/>
          </a:prstGeom>
          <a:solidFill>
            <a:srgbClr val="32A448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+mn-lt"/>
              </a:rPr>
              <a:t>Familia</a:t>
            </a:r>
            <a:r>
              <a:rPr lang="es-CO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s-CO" dirty="0">
                <a:solidFill>
                  <a:schemeClr val="bg1"/>
                </a:solidFill>
                <a:latin typeface="+mn-lt"/>
              </a:rPr>
              <a:t>como: derecho, primer entorno protector y corresponsable en la garantía de los derechos de niños, niñas y adolescentes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27013" y="147414"/>
            <a:ext cx="8229600" cy="9223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MX" sz="4000" b="1" dirty="0">
                <a:solidFill>
                  <a:schemeClr val="bg1"/>
                </a:solidFill>
                <a:latin typeface="Aharoni" panose="02010803020104030203" pitchFamily="2" charset="-79"/>
                <a:ea typeface="ＭＳ Ｐゴシック" charset="0"/>
                <a:cs typeface="Aharoni" panose="02010803020104030203" pitchFamily="2" charset="-79"/>
              </a:rPr>
              <a:t>Población Objetivo</a:t>
            </a:r>
            <a:endParaRPr lang="en-US" sz="4000" b="1" dirty="0">
              <a:latin typeface="Aharoni" panose="02010803020104030203" pitchFamily="2" charset="-79"/>
              <a:ea typeface="ＭＳ Ｐゴシック" charset="0"/>
              <a:cs typeface="Aharoni" panose="02010803020104030203" pitchFamily="2" charset="-79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6283408"/>
            <a:ext cx="167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777777"/>
                </a:solidFill>
              </a:rPr>
              <a:t>USO PÚBLICO</a:t>
            </a:r>
          </a:p>
        </p:txBody>
      </p:sp>
    </p:spTree>
    <p:extLst>
      <p:ext uri="{BB962C8B-B14F-4D97-AF65-F5344CB8AC3E}">
        <p14:creationId xmlns:p14="http://schemas.microsoft.com/office/powerpoint/2010/main" val="3830345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15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690571"/>
              </p:ext>
            </p:extLst>
          </p:nvPr>
        </p:nvGraphicFramePr>
        <p:xfrm>
          <a:off x="328800" y="3984172"/>
          <a:ext cx="3705318" cy="2454358"/>
        </p:xfrm>
        <a:graphic>
          <a:graphicData uri="http://schemas.openxmlformats.org/drawingml/2006/table">
            <a:tbl>
              <a:tblPr/>
              <a:tblGrid>
                <a:gridCol w="3027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582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ICBF- Datos Generales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9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No de Municipios  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8" marB="45728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T="45728" marB="45728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51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No de Centros Zonales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8" marB="45728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T="45728" marB="45728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51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Centros Zonales Especializados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8" marB="45728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T="45728" marB="45728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51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Centros Zonales  Mixtos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8" marB="45728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T="45728" marB="45728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51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Personal De Planta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8" marB="45728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T="45728" marB="45728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51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Contratistas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8" marB="45728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T="45728" marB="45728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77248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864096"/>
              </p:ext>
            </p:extLst>
          </p:nvPr>
        </p:nvGraphicFramePr>
        <p:xfrm>
          <a:off x="3025588" y="1713784"/>
          <a:ext cx="6024284" cy="1158148"/>
        </p:xfrm>
        <a:graphic>
          <a:graphicData uri="http://schemas.openxmlformats.org/drawingml/2006/table">
            <a:tbl>
              <a:tblPr/>
              <a:tblGrid>
                <a:gridCol w="2935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Datos Generales Departamento  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697" marB="45697" anchor="ctr" horzOverflow="overflow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697" marB="45697" anchor="ctr" horzOverflow="overflow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697" marB="45697" anchor="ctr" horzOverflow="overflow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SISBEN 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 y 2 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697" marB="45697" anchor="ctr" horzOverflow="overflow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Población Total del Departamento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4.613millones</a:t>
                      </a: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697" marB="45697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7249" name="Group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18411"/>
              </p:ext>
            </p:extLst>
          </p:nvPr>
        </p:nvGraphicFramePr>
        <p:xfrm>
          <a:off x="4184607" y="3826200"/>
          <a:ext cx="4597400" cy="1234728"/>
        </p:xfrm>
        <a:graphic>
          <a:graphicData uri="http://schemas.openxmlformats.org/drawingml/2006/table">
            <a:tbl>
              <a:tblPr/>
              <a:tblGrid>
                <a:gridCol w="3102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764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Indicadores de Calidad y Condiciones de Vida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06" marB="45706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Depto.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Nal</a:t>
                      </a: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29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Índice de NBI</a:t>
                      </a:r>
                    </a:p>
                  </a:txBody>
                  <a:tcPr marT="45706" marB="45706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26,22</a:t>
                      </a:r>
                    </a:p>
                  </a:txBody>
                  <a:tcPr marT="45706" marB="45706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T="45706" marB="45706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29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Línea de indigencia</a:t>
                      </a:r>
                    </a:p>
                  </a:txBody>
                  <a:tcPr marT="45706" marB="45706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3,49</a:t>
                      </a:r>
                    </a:p>
                  </a:txBody>
                  <a:tcPr marT="45706" marB="45706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T="45706" marB="45706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4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788" y="257634"/>
            <a:ext cx="6833814" cy="455059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s-ES" altLang="es-CO" sz="4000" b="1" dirty="0">
                <a:solidFill>
                  <a:prstClr val="white"/>
                </a:solidFill>
                <a:latin typeface="Aharoni" panose="02010803020104030203" pitchFamily="2" charset="-79"/>
                <a:ea typeface="MS PGothic" panose="020B0600070205080204" pitchFamily="34" charset="-128"/>
                <a:cs typeface="Aharoni" panose="02010803020104030203" pitchFamily="2" charset="-79"/>
              </a:rPr>
              <a:t>Regional Valle del Cauca 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080347"/>
              </p:ext>
            </p:extLst>
          </p:nvPr>
        </p:nvGraphicFramePr>
        <p:xfrm>
          <a:off x="191977" y="1167966"/>
          <a:ext cx="2396285" cy="2565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6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9993">
                <a:tc>
                  <a:txBody>
                    <a:bodyPr/>
                    <a:lstStyle/>
                    <a:p>
                      <a:pPr algn="ctr"/>
                      <a:r>
                        <a:rPr kumimoji="0" lang="es-CO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Mapa</a:t>
                      </a:r>
                    </a:p>
                  </a:txBody>
                  <a:tcPr anchor="ctr">
                    <a:solidFill>
                      <a:srgbClr val="62B5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5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96744" y="6438529"/>
            <a:ext cx="167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777777"/>
                </a:solidFill>
              </a:rPr>
              <a:t>USO PÚBLICO</a:t>
            </a:r>
          </a:p>
        </p:txBody>
      </p:sp>
      <p:pic>
        <p:nvPicPr>
          <p:cNvPr id="19458" name="Picture 2" descr="Resultado de imagen para Mapa Valle del Cau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66" y="1822679"/>
            <a:ext cx="1747308" cy="183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202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35" name="Group 14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999965"/>
              </p:ext>
            </p:extLst>
          </p:nvPr>
        </p:nvGraphicFramePr>
        <p:xfrm>
          <a:off x="1214846" y="1965754"/>
          <a:ext cx="7177786" cy="3154885"/>
        </p:xfrm>
        <a:graphic>
          <a:graphicData uri="http://schemas.openxmlformats.org/drawingml/2006/table">
            <a:tbl>
              <a:tblPr/>
              <a:tblGrid>
                <a:gridCol w="4150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1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Centro zonal</a:t>
                      </a:r>
                    </a:p>
                  </a:txBody>
                  <a:tcPr marL="0" marR="18000" marT="18002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NORORIENTAL </a:t>
                      </a:r>
                    </a:p>
                  </a:txBody>
                  <a:tcPr marL="0" marR="18000" marT="18002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B5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1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Comunas  de influencia  4,5,6,7,8,21</a:t>
                      </a:r>
                      <a:endParaRPr kumimoji="0" lang="es-CO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18000" marT="18002" marB="0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Cali  Valle  del Cauca </a:t>
                      </a:r>
                    </a:p>
                  </a:txBody>
                  <a:tcPr marL="0" marR="18000" marT="18002" marB="0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1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Población  total   </a:t>
                      </a:r>
                      <a:endParaRPr kumimoji="0" lang="es-CO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18000" marT="18002" marB="0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590.549 habitantes a 2015 </a:t>
                      </a:r>
                    </a:p>
                  </a:txBody>
                  <a:tcPr marL="0" marR="18000" marT="18002" marB="0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1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Personal de Planta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18000" marT="18002" marB="0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0" marR="18000" marT="18002" marB="0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1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Contratistas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18000" marT="18002" marB="0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18000" marT="18002" marB="0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Población usuarios atendidos</a:t>
                      </a:r>
                    </a:p>
                  </a:txBody>
                  <a:tcPr marL="0" marR="18000" marT="18002" marB="0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18000" marT="18002" marB="0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31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Presupuesto  funcionamiento </a:t>
                      </a:r>
                    </a:p>
                  </a:txBody>
                  <a:tcPr marL="0" marR="18000" marT="18002" marB="0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24,370,842,199</a:t>
                      </a:r>
                    </a:p>
                  </a:txBody>
                  <a:tcPr marL="0" marR="18000" marT="18002" marB="0" anchor="b" horzOverflow="overflow"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7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3032" y="262592"/>
            <a:ext cx="8229600" cy="828114"/>
          </a:xfrm>
        </p:spPr>
        <p:txBody>
          <a:bodyPr/>
          <a:lstStyle/>
          <a:p>
            <a:pPr eaLnBrk="1" hangingPunct="1"/>
            <a:r>
              <a:rPr lang="es-ES" altLang="es-CO" sz="4000" b="1" dirty="0">
                <a:solidFill>
                  <a:prstClr val="white"/>
                </a:solidFill>
                <a:latin typeface="Aharoni" panose="02010803020104030203" pitchFamily="2" charset="-79"/>
                <a:ea typeface="MS PGothic" panose="020B0600070205080204" pitchFamily="34" charset="-128"/>
                <a:cs typeface="Aharoni" panose="02010803020104030203" pitchFamily="2" charset="-79"/>
              </a:rPr>
              <a:t>CENTRO ZONAL NORORIENTAL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63032" y="6299890"/>
            <a:ext cx="167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777777"/>
                </a:solidFill>
              </a:rPr>
              <a:t>USO PÚBLICO</a:t>
            </a:r>
          </a:p>
        </p:txBody>
      </p:sp>
    </p:spTree>
    <p:extLst>
      <p:ext uri="{BB962C8B-B14F-4D97-AF65-F5344CB8AC3E}">
        <p14:creationId xmlns:p14="http://schemas.microsoft.com/office/powerpoint/2010/main" val="2826248789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2010</TotalTime>
  <Words>1698</Words>
  <Application>Microsoft Office PowerPoint</Application>
  <PresentationFormat>Presentación en pantalla (4:3)</PresentationFormat>
  <Paragraphs>301</Paragraphs>
  <Slides>26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26</vt:i4>
      </vt:variant>
    </vt:vector>
  </HeadingPairs>
  <TitlesOfParts>
    <vt:vector size="42" baseType="lpstr">
      <vt:lpstr>ＭＳ Ｐゴシック</vt:lpstr>
      <vt:lpstr>ＭＳ Ｐゴシック</vt:lpstr>
      <vt:lpstr>Aharoni</vt:lpstr>
      <vt:lpstr>Arial</vt:lpstr>
      <vt:lpstr>Arial Black</vt:lpstr>
      <vt:lpstr>Calibri</vt:lpstr>
      <vt:lpstr>Calibri Light</vt:lpstr>
      <vt:lpstr>Helvetica</vt:lpstr>
      <vt:lpstr>Myriad Pro Light</vt:lpstr>
      <vt:lpstr>Wingdings</vt:lpstr>
      <vt:lpstr>Diseño personalizado</vt:lpstr>
      <vt:lpstr>1_Diseño personalizado</vt:lpstr>
      <vt:lpstr>1_Tema de Office</vt:lpstr>
      <vt:lpstr>Tema de Office</vt:lpstr>
      <vt:lpstr>2_Tema de Office</vt:lpstr>
      <vt:lpstr>3_Tema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Regional Valle del Cauca </vt:lpstr>
      <vt:lpstr>CENTRO ZONAL NORORIENTAL </vt:lpstr>
      <vt:lpstr>Metodología MESA PÚBLICA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Síntomas del Abuso Sexual</vt:lpstr>
      <vt:lpstr>Presentación de PowerPoint</vt:lpstr>
      <vt:lpstr>¿Qué hacer en caso de abuso sexual?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Jennifer Rocha Murcia</dc:creator>
  <cp:lastModifiedBy>German William Nunez Rivera</cp:lastModifiedBy>
  <cp:revision>144</cp:revision>
  <dcterms:created xsi:type="dcterms:W3CDTF">2015-01-29T14:27:26Z</dcterms:created>
  <dcterms:modified xsi:type="dcterms:W3CDTF">2017-08-16T21:18:47Z</dcterms:modified>
</cp:coreProperties>
</file>