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1" r:id="rId9"/>
  </p:sldMasterIdLst>
  <p:notesMasterIdLst>
    <p:notesMasterId r:id="rId39"/>
  </p:notesMasterIdLst>
  <p:sldIdLst>
    <p:sldId id="358" r:id="rId10"/>
    <p:sldId id="339" r:id="rId11"/>
    <p:sldId id="340" r:id="rId12"/>
    <p:sldId id="341" r:id="rId13"/>
    <p:sldId id="362" r:id="rId14"/>
    <p:sldId id="379" r:id="rId15"/>
    <p:sldId id="380" r:id="rId16"/>
    <p:sldId id="385" r:id="rId17"/>
    <p:sldId id="395" r:id="rId18"/>
    <p:sldId id="396" r:id="rId19"/>
    <p:sldId id="382" r:id="rId20"/>
    <p:sldId id="383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45" r:id="rId29"/>
    <p:sldId id="342" r:id="rId30"/>
    <p:sldId id="356" r:id="rId31"/>
    <p:sldId id="363" r:id="rId32"/>
    <p:sldId id="364" r:id="rId33"/>
    <p:sldId id="365" r:id="rId34"/>
    <p:sldId id="366" r:id="rId35"/>
    <p:sldId id="346" r:id="rId36"/>
    <p:sldId id="393" r:id="rId37"/>
    <p:sldId id="394" r:id="rId3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C6A"/>
    <a:srgbClr val="1E8AA8"/>
    <a:srgbClr val="4BB3AB"/>
    <a:srgbClr val="F68121"/>
    <a:srgbClr val="F20C75"/>
    <a:srgbClr val="F13430"/>
    <a:srgbClr val="E6821D"/>
    <a:srgbClr val="1E8F81"/>
    <a:srgbClr val="197397"/>
    <a:srgbClr val="79B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>
        <p:scale>
          <a:sx n="105" d="100"/>
          <a:sy n="105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673AD-001F-47B4-8E65-30DC667E4647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CE196A7-4AE3-40AA-99F0-069ED03D4A8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O" sz="2000" b="1" dirty="0" smtClean="0"/>
            <a:t>INSTITUCIONAL</a:t>
          </a:r>
          <a:endParaRPr lang="es-CO" sz="2000" b="1" dirty="0"/>
        </a:p>
      </dgm:t>
    </dgm:pt>
    <dgm:pt modelId="{94F090A6-1971-4F1F-8627-AB4BD1483669}" type="parTrans" cxnId="{B6A520F6-5C48-4765-9A1E-9457D28876AD}">
      <dgm:prSet/>
      <dgm:spPr/>
      <dgm:t>
        <a:bodyPr/>
        <a:lstStyle/>
        <a:p>
          <a:endParaRPr lang="es-CO"/>
        </a:p>
      </dgm:t>
    </dgm:pt>
    <dgm:pt modelId="{EA2D7B66-A172-4A0D-BB2D-E772D489CAE0}" type="sibTrans" cxnId="{B6A520F6-5C48-4765-9A1E-9457D28876AD}">
      <dgm:prSet/>
      <dgm:spPr/>
      <dgm:t>
        <a:bodyPr/>
        <a:lstStyle/>
        <a:p>
          <a:endParaRPr lang="es-CO"/>
        </a:p>
      </dgm:t>
    </dgm:pt>
    <dgm:pt modelId="{4581BB70-B91B-4303-90E4-CEB1D3DBD146}">
      <dgm:prSet phldrT="[Texto]" custT="1"/>
      <dgm:spPr/>
      <dgm:t>
        <a:bodyPr/>
        <a:lstStyle/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C. desarrollo </a:t>
          </a:r>
          <a:r>
            <a:rPr lang="es-CO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</a:t>
          </a:r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 Infantil</a:t>
          </a:r>
        </a:p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Jardines Sociales</a:t>
          </a:r>
        </a:p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H. Múltiples</a:t>
          </a:r>
        </a:p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H. Empresariales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C0606F-3CB2-469D-B45A-A2DFA26CFCD4}" type="parTrans" cxnId="{1AA05DEF-66FF-4BB4-B8D4-2A695821039B}">
      <dgm:prSet/>
      <dgm:spPr/>
      <dgm:t>
        <a:bodyPr/>
        <a:lstStyle/>
        <a:p>
          <a:endParaRPr lang="es-CO"/>
        </a:p>
      </dgm:t>
    </dgm:pt>
    <dgm:pt modelId="{19056893-256E-401E-BE24-0C96B0D63DB3}" type="sibTrans" cxnId="{1AA05DEF-66FF-4BB4-B8D4-2A695821039B}">
      <dgm:prSet/>
      <dgm:spPr/>
      <dgm:t>
        <a:bodyPr/>
        <a:lstStyle/>
        <a:p>
          <a:endParaRPr lang="es-CO"/>
        </a:p>
      </dgm:t>
    </dgm:pt>
    <dgm:pt modelId="{DF95DF71-6535-49F7-9EB5-909188A435B1}">
      <dgm:prSet phldrT="[Texto]" custT="1"/>
      <dgm:spPr/>
      <dgm:t>
        <a:bodyPr/>
        <a:lstStyle/>
        <a:p>
          <a:r>
            <a:rPr lang="es-CO" sz="2000" b="1" dirty="0" smtClean="0"/>
            <a:t>FAMILIAR</a:t>
          </a:r>
          <a:endParaRPr lang="es-CO" sz="2000" b="1" dirty="0"/>
        </a:p>
      </dgm:t>
    </dgm:pt>
    <dgm:pt modelId="{A9069FCD-C31E-412C-B8EC-4543CA939E12}" type="parTrans" cxnId="{D6769272-4AAC-41EE-9AF4-18F7DC89CB4A}">
      <dgm:prSet/>
      <dgm:spPr/>
      <dgm:t>
        <a:bodyPr/>
        <a:lstStyle/>
        <a:p>
          <a:endParaRPr lang="es-CO"/>
        </a:p>
      </dgm:t>
    </dgm:pt>
    <dgm:pt modelId="{06487FA5-123A-48B7-9C85-2ACA0CF71453}" type="sibTrans" cxnId="{D6769272-4AAC-41EE-9AF4-18F7DC89CB4A}">
      <dgm:prSet/>
      <dgm:spPr/>
      <dgm:t>
        <a:bodyPr/>
        <a:lstStyle/>
        <a:p>
          <a:endParaRPr lang="es-CO"/>
        </a:p>
      </dgm:t>
    </dgm:pt>
    <dgm:pt modelId="{6E5C8A73-C8AA-482A-917D-4F4E3FD48386}">
      <dgm:prSet phldrT="[Texto]" custT="1"/>
      <dgm:spPr/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Desarrollo Infantil en Medio Familiar</a:t>
          </a:r>
        </a:p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DIMF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95CD4-D388-4AF6-B019-BDBCD844E098}" type="parTrans" cxnId="{C924F82C-380E-4D3A-9B9E-605D3E739C47}">
      <dgm:prSet/>
      <dgm:spPr/>
      <dgm:t>
        <a:bodyPr/>
        <a:lstStyle/>
        <a:p>
          <a:endParaRPr lang="es-CO"/>
        </a:p>
      </dgm:t>
    </dgm:pt>
    <dgm:pt modelId="{6808680A-4937-4182-8F0D-9C7F39B810F6}" type="sibTrans" cxnId="{C924F82C-380E-4D3A-9B9E-605D3E739C47}">
      <dgm:prSet/>
      <dgm:spPr/>
      <dgm:t>
        <a:bodyPr/>
        <a:lstStyle/>
        <a:p>
          <a:endParaRPr lang="es-CO"/>
        </a:p>
      </dgm:t>
    </dgm:pt>
    <dgm:pt modelId="{C07B1AFD-8B57-465E-BDAE-9E31DDD0622D}">
      <dgm:prSet phldrT="[Texto]" custT="1"/>
      <dgm:spPr/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FAMI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45C06-350E-43A7-A071-3BE73C1AC65E}" type="parTrans" cxnId="{1AB73E3E-9346-489E-9DBD-B373CC627EFB}">
      <dgm:prSet/>
      <dgm:spPr/>
      <dgm:t>
        <a:bodyPr/>
        <a:lstStyle/>
        <a:p>
          <a:endParaRPr lang="es-CO"/>
        </a:p>
      </dgm:t>
    </dgm:pt>
    <dgm:pt modelId="{F8233618-3EF7-4246-9B4A-1EA2D8C0D428}" type="sibTrans" cxnId="{1AB73E3E-9346-489E-9DBD-B373CC627EFB}">
      <dgm:prSet/>
      <dgm:spPr/>
      <dgm:t>
        <a:bodyPr/>
        <a:lstStyle/>
        <a:p>
          <a:endParaRPr lang="es-CO"/>
        </a:p>
      </dgm:t>
    </dgm:pt>
    <dgm:pt modelId="{743B67E7-C23E-4CDB-BBAA-3571EF22E6B6}">
      <dgm:prSet phldrT="[Texto]" custT="1"/>
      <dgm:spPr/>
      <dgm:t>
        <a:bodyPr/>
        <a:lstStyle/>
        <a:p>
          <a:r>
            <a:rPr lang="es-CO" sz="2000" b="1" dirty="0" smtClean="0"/>
            <a:t>COMUNITARIO</a:t>
          </a:r>
          <a:endParaRPr lang="es-CO" sz="2000" b="1" dirty="0"/>
        </a:p>
      </dgm:t>
    </dgm:pt>
    <dgm:pt modelId="{E21483C9-F70B-471A-898A-6796B39B6C63}" type="parTrans" cxnId="{995F535C-E264-45B6-8A10-1786A458738A}">
      <dgm:prSet/>
      <dgm:spPr/>
      <dgm:t>
        <a:bodyPr/>
        <a:lstStyle/>
        <a:p>
          <a:endParaRPr lang="es-CO"/>
        </a:p>
      </dgm:t>
    </dgm:pt>
    <dgm:pt modelId="{05D478FC-C92F-4560-9776-0DE45E8D12C3}" type="sibTrans" cxnId="{995F535C-E264-45B6-8A10-1786A458738A}">
      <dgm:prSet/>
      <dgm:spPr/>
      <dgm:t>
        <a:bodyPr/>
        <a:lstStyle/>
        <a:p>
          <a:endParaRPr lang="es-CO"/>
        </a:p>
      </dgm:t>
    </dgm:pt>
    <dgm:pt modelId="{F72598F3-34E8-4639-A613-80700CFF7FFE}">
      <dgm:prSet phldrT="[Texto]" custT="1"/>
      <dgm:spPr/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Integrales HCBI </a:t>
          </a:r>
        </a:p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(No en Nariño)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A9D447-738F-4EEC-841D-BFC9DE7C4D97}" type="parTrans" cxnId="{E88C206E-6810-4878-88AC-42178FE482AB}">
      <dgm:prSet/>
      <dgm:spPr/>
      <dgm:t>
        <a:bodyPr/>
        <a:lstStyle/>
        <a:p>
          <a:endParaRPr lang="es-CO"/>
        </a:p>
      </dgm:t>
    </dgm:pt>
    <dgm:pt modelId="{15E5C0CD-7A12-41BD-B2BF-296717F02F6E}" type="sibTrans" cxnId="{E88C206E-6810-4878-88AC-42178FE482AB}">
      <dgm:prSet/>
      <dgm:spPr/>
      <dgm:t>
        <a:bodyPr/>
        <a:lstStyle/>
        <a:p>
          <a:endParaRPr lang="es-CO"/>
        </a:p>
      </dgm:t>
    </dgm:pt>
    <dgm:pt modelId="{59A58DE3-78FF-499F-8AAC-38FC3E267FA0}">
      <dgm:prSet phldrT="[Texto]" custT="1"/>
      <dgm:spPr/>
      <dgm:t>
        <a:bodyPr/>
        <a:lstStyle/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Familiares HCBF</a:t>
          </a:r>
        </a:p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Agrupados HCBA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1C9A5-A322-43B9-A1F4-DE7621EAB1AA}" type="parTrans" cxnId="{68BB4EF3-85ED-48C8-A240-69D406D30532}">
      <dgm:prSet/>
      <dgm:spPr/>
      <dgm:t>
        <a:bodyPr/>
        <a:lstStyle/>
        <a:p>
          <a:endParaRPr lang="es-CO"/>
        </a:p>
      </dgm:t>
    </dgm:pt>
    <dgm:pt modelId="{9B172DF5-AE2B-4C6C-9C40-C6BAF428A082}" type="sibTrans" cxnId="{68BB4EF3-85ED-48C8-A240-69D406D30532}">
      <dgm:prSet/>
      <dgm:spPr/>
      <dgm:t>
        <a:bodyPr/>
        <a:lstStyle/>
        <a:p>
          <a:endParaRPr lang="es-CO"/>
        </a:p>
      </dgm:t>
    </dgm:pt>
    <dgm:pt modelId="{3EB323F9-01E1-446E-AFE9-FA75F5644E0A}" type="pres">
      <dgm:prSet presAssocID="{595673AD-001F-47B4-8E65-30DC667E464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BE88A2F-A6B7-457B-9B57-9A7B40D665C7}" type="pres">
      <dgm:prSet presAssocID="{0CE196A7-4AE3-40AA-99F0-069ED03D4A86}" presName="compNode" presStyleCnt="0"/>
      <dgm:spPr/>
    </dgm:pt>
    <dgm:pt modelId="{18FD9B23-BE2F-4378-8489-5EA0E3AC0C5F}" type="pres">
      <dgm:prSet presAssocID="{0CE196A7-4AE3-40AA-99F0-069ED03D4A86}" presName="aNode" presStyleLbl="bgShp" presStyleIdx="0" presStyleCnt="3"/>
      <dgm:spPr/>
      <dgm:t>
        <a:bodyPr/>
        <a:lstStyle/>
        <a:p>
          <a:endParaRPr lang="es-CO"/>
        </a:p>
      </dgm:t>
    </dgm:pt>
    <dgm:pt modelId="{F091F508-5B65-456D-B366-FE44593BFE18}" type="pres">
      <dgm:prSet presAssocID="{0CE196A7-4AE3-40AA-99F0-069ED03D4A86}" presName="textNode" presStyleLbl="bgShp" presStyleIdx="0" presStyleCnt="3"/>
      <dgm:spPr/>
      <dgm:t>
        <a:bodyPr/>
        <a:lstStyle/>
        <a:p>
          <a:endParaRPr lang="es-CO"/>
        </a:p>
      </dgm:t>
    </dgm:pt>
    <dgm:pt modelId="{1C5A3BB8-DC4D-4453-8ED4-A6484B4ADDC6}" type="pres">
      <dgm:prSet presAssocID="{0CE196A7-4AE3-40AA-99F0-069ED03D4A86}" presName="compChildNode" presStyleCnt="0"/>
      <dgm:spPr/>
    </dgm:pt>
    <dgm:pt modelId="{02C6C179-8395-4238-BCF2-0999BDCEC63C}" type="pres">
      <dgm:prSet presAssocID="{0CE196A7-4AE3-40AA-99F0-069ED03D4A86}" presName="theInnerList" presStyleCnt="0"/>
      <dgm:spPr/>
    </dgm:pt>
    <dgm:pt modelId="{3BD37FBE-A323-4BA0-A2B3-77FAA7EDEC51}" type="pres">
      <dgm:prSet presAssocID="{4581BB70-B91B-4303-90E4-CEB1D3DBD146}" presName="childNode" presStyleLbl="node1" presStyleIdx="0" presStyleCnt="5" custScaleX="113122" custScaleY="58287" custLinFactNeighborX="-613" custLinFactNeighborY="-368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661993-9877-402E-A7F7-6CB0AB283DDD}" type="pres">
      <dgm:prSet presAssocID="{0CE196A7-4AE3-40AA-99F0-069ED03D4A86}" presName="aSpace" presStyleCnt="0"/>
      <dgm:spPr/>
    </dgm:pt>
    <dgm:pt modelId="{004AF236-9408-4E4F-93E4-3CDD30E9B0F5}" type="pres">
      <dgm:prSet presAssocID="{DF95DF71-6535-49F7-9EB5-909188A435B1}" presName="compNode" presStyleCnt="0"/>
      <dgm:spPr/>
    </dgm:pt>
    <dgm:pt modelId="{55AD818D-A218-4157-8073-54957AFACF3B}" type="pres">
      <dgm:prSet presAssocID="{DF95DF71-6535-49F7-9EB5-909188A435B1}" presName="aNode" presStyleLbl="bgShp" presStyleIdx="1" presStyleCnt="3"/>
      <dgm:spPr/>
      <dgm:t>
        <a:bodyPr/>
        <a:lstStyle/>
        <a:p>
          <a:endParaRPr lang="es-CO"/>
        </a:p>
      </dgm:t>
    </dgm:pt>
    <dgm:pt modelId="{254FFB8D-EDE0-49A7-B00A-374C370F5746}" type="pres">
      <dgm:prSet presAssocID="{DF95DF71-6535-49F7-9EB5-909188A435B1}" presName="textNode" presStyleLbl="bgShp" presStyleIdx="1" presStyleCnt="3"/>
      <dgm:spPr/>
      <dgm:t>
        <a:bodyPr/>
        <a:lstStyle/>
        <a:p>
          <a:endParaRPr lang="es-CO"/>
        </a:p>
      </dgm:t>
    </dgm:pt>
    <dgm:pt modelId="{C47F6156-BCCD-4331-AEC6-236E8D98DAB5}" type="pres">
      <dgm:prSet presAssocID="{DF95DF71-6535-49F7-9EB5-909188A435B1}" presName="compChildNode" presStyleCnt="0"/>
      <dgm:spPr/>
    </dgm:pt>
    <dgm:pt modelId="{F935DE08-63D8-4E3A-AC13-D56F67A62ACF}" type="pres">
      <dgm:prSet presAssocID="{DF95DF71-6535-49F7-9EB5-909188A435B1}" presName="theInnerList" presStyleCnt="0"/>
      <dgm:spPr/>
    </dgm:pt>
    <dgm:pt modelId="{745FAA20-F8A9-4A4A-AC48-0F62CCE4BE82}" type="pres">
      <dgm:prSet presAssocID="{6E5C8A73-C8AA-482A-917D-4F4E3FD48386}" presName="childNode" presStyleLbl="node1" presStyleIdx="1" presStyleCnt="5" custScaleX="113019" custLinFactY="-10220" custLinFactNeighborX="-538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D6A2F7-676C-4EE6-BC6B-F2426475AF9B}" type="pres">
      <dgm:prSet presAssocID="{6E5C8A73-C8AA-482A-917D-4F4E3FD48386}" presName="aSpace2" presStyleCnt="0"/>
      <dgm:spPr/>
    </dgm:pt>
    <dgm:pt modelId="{7E6493F5-175F-4997-ADD1-4F13F347045B}" type="pres">
      <dgm:prSet presAssocID="{C07B1AFD-8B57-465E-BDAE-9E31DDD0622D}" presName="childNode" presStyleLbl="node1" presStyleIdx="2" presStyleCnt="5" custScaleX="1153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1967DF-0A10-4038-9C71-5AEAE0428F18}" type="pres">
      <dgm:prSet presAssocID="{DF95DF71-6535-49F7-9EB5-909188A435B1}" presName="aSpace" presStyleCnt="0"/>
      <dgm:spPr/>
    </dgm:pt>
    <dgm:pt modelId="{67F71AE0-96D3-45D5-A209-8812FD0457D4}" type="pres">
      <dgm:prSet presAssocID="{743B67E7-C23E-4CDB-BBAA-3571EF22E6B6}" presName="compNode" presStyleCnt="0"/>
      <dgm:spPr/>
    </dgm:pt>
    <dgm:pt modelId="{708531F7-7461-4384-9321-CCBAE047569B}" type="pres">
      <dgm:prSet presAssocID="{743B67E7-C23E-4CDB-BBAA-3571EF22E6B6}" presName="aNode" presStyleLbl="bgShp" presStyleIdx="2" presStyleCnt="3"/>
      <dgm:spPr/>
      <dgm:t>
        <a:bodyPr/>
        <a:lstStyle/>
        <a:p>
          <a:endParaRPr lang="es-CO"/>
        </a:p>
      </dgm:t>
    </dgm:pt>
    <dgm:pt modelId="{63BB334F-FB50-42EB-B733-68EE4068442B}" type="pres">
      <dgm:prSet presAssocID="{743B67E7-C23E-4CDB-BBAA-3571EF22E6B6}" presName="textNode" presStyleLbl="bgShp" presStyleIdx="2" presStyleCnt="3"/>
      <dgm:spPr/>
      <dgm:t>
        <a:bodyPr/>
        <a:lstStyle/>
        <a:p>
          <a:endParaRPr lang="es-CO"/>
        </a:p>
      </dgm:t>
    </dgm:pt>
    <dgm:pt modelId="{4E3FED37-3222-4695-945A-7B938978D6BC}" type="pres">
      <dgm:prSet presAssocID="{743B67E7-C23E-4CDB-BBAA-3571EF22E6B6}" presName="compChildNode" presStyleCnt="0"/>
      <dgm:spPr/>
    </dgm:pt>
    <dgm:pt modelId="{05C7EF44-24E5-47EB-B99A-951B825294E8}" type="pres">
      <dgm:prSet presAssocID="{743B67E7-C23E-4CDB-BBAA-3571EF22E6B6}" presName="theInnerList" presStyleCnt="0"/>
      <dgm:spPr/>
    </dgm:pt>
    <dgm:pt modelId="{EEE21FBF-9B57-47E1-A88B-2555AE699FFD}" type="pres">
      <dgm:prSet presAssocID="{F72598F3-34E8-4639-A613-80700CFF7FFE}" presName="childNode" presStyleLbl="node1" presStyleIdx="3" presStyleCnt="5" custScaleX="113598" custLinFactNeighborX="0" custLinFactNeighborY="-853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7482FC-28BC-466D-828C-3480ED4A3212}" type="pres">
      <dgm:prSet presAssocID="{F72598F3-34E8-4639-A613-80700CFF7FFE}" presName="aSpace2" presStyleCnt="0"/>
      <dgm:spPr/>
    </dgm:pt>
    <dgm:pt modelId="{C8CBD67E-8735-4D7D-BE67-AD3837AF4CC8}" type="pres">
      <dgm:prSet presAssocID="{59A58DE3-78FF-499F-8AAC-38FC3E267FA0}" presName="childNode" presStyleLbl="node1" presStyleIdx="4" presStyleCnt="5" custScaleX="112328" custScaleY="142419" custLinFactNeighborX="-635" custLinFactNeighborY="991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DF756A5-29FD-4924-9360-D60EBEF445E0}" type="presOf" srcId="{C07B1AFD-8B57-465E-BDAE-9E31DDD0622D}" destId="{7E6493F5-175F-4997-ADD1-4F13F347045B}" srcOrd="0" destOrd="0" presId="urn:microsoft.com/office/officeart/2005/8/layout/lProcess2"/>
    <dgm:cxn modelId="{00C25A26-9349-4BB0-B5B6-30E3D5C8157A}" type="presOf" srcId="{59A58DE3-78FF-499F-8AAC-38FC3E267FA0}" destId="{C8CBD67E-8735-4D7D-BE67-AD3837AF4CC8}" srcOrd="0" destOrd="0" presId="urn:microsoft.com/office/officeart/2005/8/layout/lProcess2"/>
    <dgm:cxn modelId="{E88C206E-6810-4878-88AC-42178FE482AB}" srcId="{743B67E7-C23E-4CDB-BBAA-3571EF22E6B6}" destId="{F72598F3-34E8-4639-A613-80700CFF7FFE}" srcOrd="0" destOrd="0" parTransId="{D3A9D447-738F-4EEC-841D-BFC9DE7C4D97}" sibTransId="{15E5C0CD-7A12-41BD-B2BF-296717F02F6E}"/>
    <dgm:cxn modelId="{B7607B60-29A0-4BA3-A7E0-DD3845411F13}" type="presOf" srcId="{6E5C8A73-C8AA-482A-917D-4F4E3FD48386}" destId="{745FAA20-F8A9-4A4A-AC48-0F62CCE4BE82}" srcOrd="0" destOrd="0" presId="urn:microsoft.com/office/officeart/2005/8/layout/lProcess2"/>
    <dgm:cxn modelId="{1AB73E3E-9346-489E-9DBD-B373CC627EFB}" srcId="{DF95DF71-6535-49F7-9EB5-909188A435B1}" destId="{C07B1AFD-8B57-465E-BDAE-9E31DDD0622D}" srcOrd="1" destOrd="0" parTransId="{0D745C06-350E-43A7-A071-3BE73C1AC65E}" sibTransId="{F8233618-3EF7-4246-9B4A-1EA2D8C0D428}"/>
    <dgm:cxn modelId="{B6A520F6-5C48-4765-9A1E-9457D28876AD}" srcId="{595673AD-001F-47B4-8E65-30DC667E4647}" destId="{0CE196A7-4AE3-40AA-99F0-069ED03D4A86}" srcOrd="0" destOrd="0" parTransId="{94F090A6-1971-4F1F-8627-AB4BD1483669}" sibTransId="{EA2D7B66-A172-4A0D-BB2D-E772D489CAE0}"/>
    <dgm:cxn modelId="{68BB4EF3-85ED-48C8-A240-69D406D30532}" srcId="{743B67E7-C23E-4CDB-BBAA-3571EF22E6B6}" destId="{59A58DE3-78FF-499F-8AAC-38FC3E267FA0}" srcOrd="1" destOrd="0" parTransId="{4CC1C9A5-A322-43B9-A1F4-DE7621EAB1AA}" sibTransId="{9B172DF5-AE2B-4C6C-9C40-C6BAF428A082}"/>
    <dgm:cxn modelId="{C924F82C-380E-4D3A-9B9E-605D3E739C47}" srcId="{DF95DF71-6535-49F7-9EB5-909188A435B1}" destId="{6E5C8A73-C8AA-482A-917D-4F4E3FD48386}" srcOrd="0" destOrd="0" parTransId="{82E95CD4-D388-4AF6-B019-BDBCD844E098}" sibTransId="{6808680A-4937-4182-8F0D-9C7F39B810F6}"/>
    <dgm:cxn modelId="{995F535C-E264-45B6-8A10-1786A458738A}" srcId="{595673AD-001F-47B4-8E65-30DC667E4647}" destId="{743B67E7-C23E-4CDB-BBAA-3571EF22E6B6}" srcOrd="2" destOrd="0" parTransId="{E21483C9-F70B-471A-898A-6796B39B6C63}" sibTransId="{05D478FC-C92F-4560-9776-0DE45E8D12C3}"/>
    <dgm:cxn modelId="{1910C1B9-8721-49DA-8896-5456FE88368B}" type="presOf" srcId="{0CE196A7-4AE3-40AA-99F0-069ED03D4A86}" destId="{F091F508-5B65-456D-B366-FE44593BFE18}" srcOrd="1" destOrd="0" presId="urn:microsoft.com/office/officeart/2005/8/layout/lProcess2"/>
    <dgm:cxn modelId="{74B8D85D-56FF-45D4-8304-6F1318377781}" type="presOf" srcId="{0CE196A7-4AE3-40AA-99F0-069ED03D4A86}" destId="{18FD9B23-BE2F-4378-8489-5EA0E3AC0C5F}" srcOrd="0" destOrd="0" presId="urn:microsoft.com/office/officeart/2005/8/layout/lProcess2"/>
    <dgm:cxn modelId="{1215E638-D2AC-43A7-9FAF-FD7BC32DB619}" type="presOf" srcId="{743B67E7-C23E-4CDB-BBAA-3571EF22E6B6}" destId="{63BB334F-FB50-42EB-B733-68EE4068442B}" srcOrd="1" destOrd="0" presId="urn:microsoft.com/office/officeart/2005/8/layout/lProcess2"/>
    <dgm:cxn modelId="{9904858C-6B67-4A3A-895D-06DA01565A0C}" type="presOf" srcId="{DF95DF71-6535-49F7-9EB5-909188A435B1}" destId="{55AD818D-A218-4157-8073-54957AFACF3B}" srcOrd="0" destOrd="0" presId="urn:microsoft.com/office/officeart/2005/8/layout/lProcess2"/>
    <dgm:cxn modelId="{1AA05DEF-66FF-4BB4-B8D4-2A695821039B}" srcId="{0CE196A7-4AE3-40AA-99F0-069ED03D4A86}" destId="{4581BB70-B91B-4303-90E4-CEB1D3DBD146}" srcOrd="0" destOrd="0" parTransId="{D3C0606F-3CB2-469D-B45A-A2DFA26CFCD4}" sibTransId="{19056893-256E-401E-BE24-0C96B0D63DB3}"/>
    <dgm:cxn modelId="{1F892D64-4714-4532-8CA2-673889819CCF}" type="presOf" srcId="{F72598F3-34E8-4639-A613-80700CFF7FFE}" destId="{EEE21FBF-9B57-47E1-A88B-2555AE699FFD}" srcOrd="0" destOrd="0" presId="urn:microsoft.com/office/officeart/2005/8/layout/lProcess2"/>
    <dgm:cxn modelId="{D6769272-4AAC-41EE-9AF4-18F7DC89CB4A}" srcId="{595673AD-001F-47B4-8E65-30DC667E4647}" destId="{DF95DF71-6535-49F7-9EB5-909188A435B1}" srcOrd="1" destOrd="0" parTransId="{A9069FCD-C31E-412C-B8EC-4543CA939E12}" sibTransId="{06487FA5-123A-48B7-9C85-2ACA0CF71453}"/>
    <dgm:cxn modelId="{24FBD6ED-20A7-43BE-A0C1-D6B3EAA0B778}" type="presOf" srcId="{595673AD-001F-47B4-8E65-30DC667E4647}" destId="{3EB323F9-01E1-446E-AFE9-FA75F5644E0A}" srcOrd="0" destOrd="0" presId="urn:microsoft.com/office/officeart/2005/8/layout/lProcess2"/>
    <dgm:cxn modelId="{3B84FEA7-F51B-4946-8AF0-F83C831FBA0D}" type="presOf" srcId="{743B67E7-C23E-4CDB-BBAA-3571EF22E6B6}" destId="{708531F7-7461-4384-9321-CCBAE047569B}" srcOrd="0" destOrd="0" presId="urn:microsoft.com/office/officeart/2005/8/layout/lProcess2"/>
    <dgm:cxn modelId="{B257B178-423A-4F42-A98E-19FDEE8F05D1}" type="presOf" srcId="{DF95DF71-6535-49F7-9EB5-909188A435B1}" destId="{254FFB8D-EDE0-49A7-B00A-374C370F5746}" srcOrd="1" destOrd="0" presId="urn:microsoft.com/office/officeart/2005/8/layout/lProcess2"/>
    <dgm:cxn modelId="{12BDA370-055F-43E5-8F6C-96E1D2ECF041}" type="presOf" srcId="{4581BB70-B91B-4303-90E4-CEB1D3DBD146}" destId="{3BD37FBE-A323-4BA0-A2B3-77FAA7EDEC51}" srcOrd="0" destOrd="0" presId="urn:microsoft.com/office/officeart/2005/8/layout/lProcess2"/>
    <dgm:cxn modelId="{9E8ADB19-C1DA-4073-85E4-B500BF7FED34}" type="presParOf" srcId="{3EB323F9-01E1-446E-AFE9-FA75F5644E0A}" destId="{9BE88A2F-A6B7-457B-9B57-9A7B40D665C7}" srcOrd="0" destOrd="0" presId="urn:microsoft.com/office/officeart/2005/8/layout/lProcess2"/>
    <dgm:cxn modelId="{4CC37077-3A27-4951-9411-A9719085A967}" type="presParOf" srcId="{9BE88A2F-A6B7-457B-9B57-9A7B40D665C7}" destId="{18FD9B23-BE2F-4378-8489-5EA0E3AC0C5F}" srcOrd="0" destOrd="0" presId="urn:microsoft.com/office/officeart/2005/8/layout/lProcess2"/>
    <dgm:cxn modelId="{31C34558-2A70-404D-BEEF-4E67D5DA8CE2}" type="presParOf" srcId="{9BE88A2F-A6B7-457B-9B57-9A7B40D665C7}" destId="{F091F508-5B65-456D-B366-FE44593BFE18}" srcOrd="1" destOrd="0" presId="urn:microsoft.com/office/officeart/2005/8/layout/lProcess2"/>
    <dgm:cxn modelId="{C9197898-7DEA-49AA-8C16-59DF07753B24}" type="presParOf" srcId="{9BE88A2F-A6B7-457B-9B57-9A7B40D665C7}" destId="{1C5A3BB8-DC4D-4453-8ED4-A6484B4ADDC6}" srcOrd="2" destOrd="0" presId="urn:microsoft.com/office/officeart/2005/8/layout/lProcess2"/>
    <dgm:cxn modelId="{DDD710EB-FA7B-4E82-BACD-8EB7748EDF06}" type="presParOf" srcId="{1C5A3BB8-DC4D-4453-8ED4-A6484B4ADDC6}" destId="{02C6C179-8395-4238-BCF2-0999BDCEC63C}" srcOrd="0" destOrd="0" presId="urn:microsoft.com/office/officeart/2005/8/layout/lProcess2"/>
    <dgm:cxn modelId="{47BD4B4C-D094-4768-93D4-D8F39EFD4AA3}" type="presParOf" srcId="{02C6C179-8395-4238-BCF2-0999BDCEC63C}" destId="{3BD37FBE-A323-4BA0-A2B3-77FAA7EDEC51}" srcOrd="0" destOrd="0" presId="urn:microsoft.com/office/officeart/2005/8/layout/lProcess2"/>
    <dgm:cxn modelId="{FC84C907-6C9B-4053-8233-B45F656ED9DC}" type="presParOf" srcId="{3EB323F9-01E1-446E-AFE9-FA75F5644E0A}" destId="{41661993-9877-402E-A7F7-6CB0AB283DDD}" srcOrd="1" destOrd="0" presId="urn:microsoft.com/office/officeart/2005/8/layout/lProcess2"/>
    <dgm:cxn modelId="{FB90C291-8FC3-4710-AF5D-3911820E3FC8}" type="presParOf" srcId="{3EB323F9-01E1-446E-AFE9-FA75F5644E0A}" destId="{004AF236-9408-4E4F-93E4-3CDD30E9B0F5}" srcOrd="2" destOrd="0" presId="urn:microsoft.com/office/officeart/2005/8/layout/lProcess2"/>
    <dgm:cxn modelId="{7C2166F2-DAA6-4686-AB3D-D0F5561DBB9C}" type="presParOf" srcId="{004AF236-9408-4E4F-93E4-3CDD30E9B0F5}" destId="{55AD818D-A218-4157-8073-54957AFACF3B}" srcOrd="0" destOrd="0" presId="urn:microsoft.com/office/officeart/2005/8/layout/lProcess2"/>
    <dgm:cxn modelId="{98E5F8B4-ADAF-4A82-BA41-2D917201ECA2}" type="presParOf" srcId="{004AF236-9408-4E4F-93E4-3CDD30E9B0F5}" destId="{254FFB8D-EDE0-49A7-B00A-374C370F5746}" srcOrd="1" destOrd="0" presId="urn:microsoft.com/office/officeart/2005/8/layout/lProcess2"/>
    <dgm:cxn modelId="{69BFA032-EF18-474F-9356-F56F395CE09D}" type="presParOf" srcId="{004AF236-9408-4E4F-93E4-3CDD30E9B0F5}" destId="{C47F6156-BCCD-4331-AEC6-236E8D98DAB5}" srcOrd="2" destOrd="0" presId="urn:microsoft.com/office/officeart/2005/8/layout/lProcess2"/>
    <dgm:cxn modelId="{88C4C787-66CE-438E-AD48-7DBF9C30C9BF}" type="presParOf" srcId="{C47F6156-BCCD-4331-AEC6-236E8D98DAB5}" destId="{F935DE08-63D8-4E3A-AC13-D56F67A62ACF}" srcOrd="0" destOrd="0" presId="urn:microsoft.com/office/officeart/2005/8/layout/lProcess2"/>
    <dgm:cxn modelId="{F3B1E5B5-ED39-46DB-9B90-AF3CC7C543CD}" type="presParOf" srcId="{F935DE08-63D8-4E3A-AC13-D56F67A62ACF}" destId="{745FAA20-F8A9-4A4A-AC48-0F62CCE4BE82}" srcOrd="0" destOrd="0" presId="urn:microsoft.com/office/officeart/2005/8/layout/lProcess2"/>
    <dgm:cxn modelId="{A8DCDB75-E666-4AA2-A654-92B2CD10673C}" type="presParOf" srcId="{F935DE08-63D8-4E3A-AC13-D56F67A62ACF}" destId="{01D6A2F7-676C-4EE6-BC6B-F2426475AF9B}" srcOrd="1" destOrd="0" presId="urn:microsoft.com/office/officeart/2005/8/layout/lProcess2"/>
    <dgm:cxn modelId="{9280E084-4294-456E-A046-A636977C0CF7}" type="presParOf" srcId="{F935DE08-63D8-4E3A-AC13-D56F67A62ACF}" destId="{7E6493F5-175F-4997-ADD1-4F13F347045B}" srcOrd="2" destOrd="0" presId="urn:microsoft.com/office/officeart/2005/8/layout/lProcess2"/>
    <dgm:cxn modelId="{9C3F0335-A784-433C-9C35-98EF3CCB8424}" type="presParOf" srcId="{3EB323F9-01E1-446E-AFE9-FA75F5644E0A}" destId="{151967DF-0A10-4038-9C71-5AEAE0428F18}" srcOrd="3" destOrd="0" presId="urn:microsoft.com/office/officeart/2005/8/layout/lProcess2"/>
    <dgm:cxn modelId="{371F134D-1D75-470B-BBC4-50ECC0D4EAE9}" type="presParOf" srcId="{3EB323F9-01E1-446E-AFE9-FA75F5644E0A}" destId="{67F71AE0-96D3-45D5-A209-8812FD0457D4}" srcOrd="4" destOrd="0" presId="urn:microsoft.com/office/officeart/2005/8/layout/lProcess2"/>
    <dgm:cxn modelId="{D09DA872-F1C6-43FB-A063-1CBB20F61D14}" type="presParOf" srcId="{67F71AE0-96D3-45D5-A209-8812FD0457D4}" destId="{708531F7-7461-4384-9321-CCBAE047569B}" srcOrd="0" destOrd="0" presId="urn:microsoft.com/office/officeart/2005/8/layout/lProcess2"/>
    <dgm:cxn modelId="{695EFB53-C7EE-4A71-90D3-2BF84A262477}" type="presParOf" srcId="{67F71AE0-96D3-45D5-A209-8812FD0457D4}" destId="{63BB334F-FB50-42EB-B733-68EE4068442B}" srcOrd="1" destOrd="0" presId="urn:microsoft.com/office/officeart/2005/8/layout/lProcess2"/>
    <dgm:cxn modelId="{083D641D-AAC6-49D8-BA4B-36A65BE5A6F8}" type="presParOf" srcId="{67F71AE0-96D3-45D5-A209-8812FD0457D4}" destId="{4E3FED37-3222-4695-945A-7B938978D6BC}" srcOrd="2" destOrd="0" presId="urn:microsoft.com/office/officeart/2005/8/layout/lProcess2"/>
    <dgm:cxn modelId="{5FBA933D-1415-4FB4-81A0-A4FE202F1D39}" type="presParOf" srcId="{4E3FED37-3222-4695-945A-7B938978D6BC}" destId="{05C7EF44-24E5-47EB-B99A-951B825294E8}" srcOrd="0" destOrd="0" presId="urn:microsoft.com/office/officeart/2005/8/layout/lProcess2"/>
    <dgm:cxn modelId="{A10E162E-77DB-41D3-8890-ED8ED222E097}" type="presParOf" srcId="{05C7EF44-24E5-47EB-B99A-951B825294E8}" destId="{EEE21FBF-9B57-47E1-A88B-2555AE699FFD}" srcOrd="0" destOrd="0" presId="urn:microsoft.com/office/officeart/2005/8/layout/lProcess2"/>
    <dgm:cxn modelId="{C1E4997F-A55C-41AF-AC8C-C505302B4770}" type="presParOf" srcId="{05C7EF44-24E5-47EB-B99A-951B825294E8}" destId="{BC7482FC-28BC-466D-828C-3480ED4A3212}" srcOrd="1" destOrd="0" presId="urn:microsoft.com/office/officeart/2005/8/layout/lProcess2"/>
    <dgm:cxn modelId="{A87766ED-1D7A-48BC-A58D-2078DD214D15}" type="presParOf" srcId="{05C7EF44-24E5-47EB-B99A-951B825294E8}" destId="{C8CBD67E-8735-4D7D-BE67-AD3837AF4CC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9B23-BE2F-4378-8489-5EA0E3AC0C5F}">
      <dsp:nvSpPr>
        <dsp:cNvPr id="0" name=""/>
        <dsp:cNvSpPr/>
      </dsp:nvSpPr>
      <dsp:spPr>
        <a:xfrm>
          <a:off x="870" y="0"/>
          <a:ext cx="2262556" cy="4912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INSTITUCIONAL</a:t>
          </a:r>
          <a:endParaRPr lang="es-CO" sz="2000" b="1" kern="1200" dirty="0"/>
        </a:p>
      </dsp:txBody>
      <dsp:txXfrm>
        <a:off x="870" y="0"/>
        <a:ext cx="2262556" cy="1473696"/>
      </dsp:txXfrm>
    </dsp:sp>
    <dsp:sp modelId="{3BD37FBE-A323-4BA0-A2B3-77FAA7EDEC51}">
      <dsp:nvSpPr>
        <dsp:cNvPr id="0" name=""/>
        <dsp:cNvSpPr/>
      </dsp:nvSpPr>
      <dsp:spPr>
        <a:xfrm>
          <a:off x="97273" y="962990"/>
          <a:ext cx="2047558" cy="1861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C. desarrollo </a:t>
          </a:r>
          <a:r>
            <a:rPr lang="es-CO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</a:t>
          </a: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 Infantil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Jardines Sociales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H. Múltiples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H. Empresariales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783" y="1017500"/>
        <a:ext cx="1938538" cy="1752088"/>
      </dsp:txXfrm>
    </dsp:sp>
    <dsp:sp modelId="{55AD818D-A218-4157-8073-54957AFACF3B}">
      <dsp:nvSpPr>
        <dsp:cNvPr id="0" name=""/>
        <dsp:cNvSpPr/>
      </dsp:nvSpPr>
      <dsp:spPr>
        <a:xfrm>
          <a:off x="2433117" y="0"/>
          <a:ext cx="2262556" cy="4912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FAMILIAR</a:t>
          </a:r>
          <a:endParaRPr lang="es-CO" sz="2000" b="1" kern="1200" dirty="0"/>
        </a:p>
      </dsp:txBody>
      <dsp:txXfrm>
        <a:off x="2433117" y="0"/>
        <a:ext cx="2262556" cy="1473696"/>
      </dsp:txXfrm>
    </dsp:sp>
    <dsp:sp modelId="{745FAA20-F8A9-4A4A-AC48-0F62CCE4BE82}">
      <dsp:nvSpPr>
        <dsp:cNvPr id="0" name=""/>
        <dsp:cNvSpPr/>
      </dsp:nvSpPr>
      <dsp:spPr>
        <a:xfrm>
          <a:off x="2531810" y="1095897"/>
          <a:ext cx="2045694" cy="1481131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Desarrollo Infantil en Medio Familiar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DIMF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5191" y="1139278"/>
        <a:ext cx="1958932" cy="1394369"/>
      </dsp:txXfrm>
    </dsp:sp>
    <dsp:sp modelId="{7E6493F5-175F-4997-ADD1-4F13F347045B}">
      <dsp:nvSpPr>
        <dsp:cNvPr id="0" name=""/>
        <dsp:cNvSpPr/>
      </dsp:nvSpPr>
      <dsp:spPr>
        <a:xfrm>
          <a:off x="2520280" y="3184133"/>
          <a:ext cx="2088230" cy="148113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FAMI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3661" y="3227514"/>
        <a:ext cx="2001468" cy="1394369"/>
      </dsp:txXfrm>
    </dsp:sp>
    <dsp:sp modelId="{708531F7-7461-4384-9321-CCBAE047569B}">
      <dsp:nvSpPr>
        <dsp:cNvPr id="0" name=""/>
        <dsp:cNvSpPr/>
      </dsp:nvSpPr>
      <dsp:spPr>
        <a:xfrm>
          <a:off x="4865365" y="0"/>
          <a:ext cx="2262556" cy="4912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COMUNITARIO</a:t>
          </a:r>
          <a:endParaRPr lang="es-CO" sz="2000" b="1" kern="1200" dirty="0"/>
        </a:p>
      </dsp:txBody>
      <dsp:txXfrm>
        <a:off x="4865365" y="0"/>
        <a:ext cx="2262556" cy="1473696"/>
      </dsp:txXfrm>
    </dsp:sp>
    <dsp:sp modelId="{EEE21FBF-9B57-47E1-A88B-2555AE699FFD}">
      <dsp:nvSpPr>
        <dsp:cNvPr id="0" name=""/>
        <dsp:cNvSpPr/>
      </dsp:nvSpPr>
      <dsp:spPr>
        <a:xfrm>
          <a:off x="4968556" y="1311920"/>
          <a:ext cx="2056174" cy="1237914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Integrales HCBI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(No en Nariño)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04813" y="1348177"/>
        <a:ext cx="1983660" cy="1165400"/>
      </dsp:txXfrm>
    </dsp:sp>
    <dsp:sp modelId="{C8CBD67E-8735-4D7D-BE67-AD3837AF4CC8}">
      <dsp:nvSpPr>
        <dsp:cNvPr id="0" name=""/>
        <dsp:cNvSpPr/>
      </dsp:nvSpPr>
      <dsp:spPr>
        <a:xfrm>
          <a:off x="4968556" y="3091677"/>
          <a:ext cx="2033187" cy="176302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Familiares HCBF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Hogares Comunitarios Agrupados HCBA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0193" y="3143314"/>
        <a:ext cx="1929913" cy="165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JAVIER, es el que dará la asistencia técnica, el y si su chicas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A20A7-6828-F742-985B-76D0F1BF2C24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JAVIER, es el que dará la asistencia técnica, el y si su chicas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A20A7-6828-F742-985B-76D0F1BF2C24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JAVIER, es el que dará la asistencia técnica, el y si su chicas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A20A7-6828-F742-985B-76D0F1BF2C24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JAVIER, es el que dará la asistencia técnica, el y si su chicas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A20A7-6828-F742-985B-76D0F1BF2C24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JAVIER, es el que dará la asistencia técnica, el y si su chicas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A20A7-6828-F742-985B-76D0F1BF2C24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20F6C2-95E6-4F4A-85FA-CC0CBAE39DA0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4BAEDF-1101-4019-861C-D9D4CD23EA66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29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42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62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02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94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3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37C614F-FD75-0A4B-B759-7C9617AF8ADB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E14B59C-6038-3343-BAD0-F275BC51E1D2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47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88BD1AD-7E53-224E-BCEF-25A07BF6CB37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DEF9202-03FF-F946-AF3F-3CF14A08F673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88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3C404EE-ECDF-E54A-A38E-4BC709BB13B5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FA87B53-3942-6147-A03F-962C46F21977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41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0D0621-E43E-0745-96B7-D5659A921AA3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5277BC7-5962-E646-B743-9A55E5FD2097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73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8314D5B-4EA0-CB4B-B3BE-FEE4F2901337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7A55A28-4954-B14F-A55C-F55F6C777712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90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FE05B80-1FD8-CF4D-92BF-97D465389494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713DB81-B6C6-EF49-BFF4-018D60E6B2CB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9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C004895-88DD-424B-A459-C0C26E5110E9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686BECD-8115-C14F-937B-522E8AB33529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16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9F36D03-3CBF-DD4F-8AFE-CD88C688ED63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2D9A67A-AEFD-284F-B650-4F8E625EF39F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08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F5EF9B7-3013-0C46-B792-FD9D337E850F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ECA1DCE-429F-2A48-95A9-CCC0AD045DA1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74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CD104B6-F26D-1446-B610-1622966C7A89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6F47F11-29ED-3541-AE6D-242A686C8CF4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81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B4DD2F-6FEA-6643-983B-9A744A97793C}" type="datetimeFigureOut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12/05/2017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20C22FB-0015-E54F-9746-932F35B4FD14}" type="slidenum">
              <a:rPr lang="es-ES">
                <a:solidFill>
                  <a:prstClr val="black"/>
                </a:solidFill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69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70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8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53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0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25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59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32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9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4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10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78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73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64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0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80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42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40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09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9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55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52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92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13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8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20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89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16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39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420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98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12/05/2017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94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48D84B-4AC1-42BF-8932-7C20836A011C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D079A2-C6C0-48D7-9901-991E598D685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01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2FEA6B-F79B-4306-88AB-E836126B5F15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43B3AE-6A14-451F-9EE9-51A46AD2CA1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85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8E7D355-2193-4CFF-A450-A7FF23F27132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D9129D-3E3B-48E4-83E8-DE6A696934C8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44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6F21A34-53AA-41CA-A7A1-F39ADC3EF143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54FBBA-61DA-44E1-B56C-5D86BEEAFE0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7518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E77703-8502-4611-9C6D-4B9FD0FF13E2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C6EFA27-5C33-4C3A-B85B-11DE36A12092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702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9EBC76-2B6A-42A0-B5D1-45135FC583B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BE56056-EF9F-46F3-A3BE-078BA6450026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906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9F26F7-4DB2-43CE-A601-9B036DA99072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2E4BE6-496A-43E4-8072-DCEE9CCA4CAC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459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55D5249-4BC9-4ACE-B8A4-A1BCEA380ED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32ED5C-8048-4815-BDD3-5283D881B55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1400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361BF0-9A16-46E6-886C-06C3C4D2AA78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09DE811-06EC-4114-B06A-DCFCFF22CCCC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358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E763AFC-0BEE-4164-B326-319F1605164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1527187-EC7F-4B36-99A9-ACDACDFBF07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384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63F78A-04D2-43FD-AD32-87E1A16EE1FD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1CB916-A808-4D90-A586-C51A08B63E85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8060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BOGSVR01\datos2\LEDFISH\Clientes\Alta Consejeria\artes\Piezas\fond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72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A8F8F49-E78A-45D6-B470-A4CEF31295D6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21C9B93-FF81-47FD-AB70-6941BA52A8E0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2867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320804E-6577-493A-B485-6A0E20CC2EA8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58EFE2-0D70-4F3E-9A24-9BAC4BA2E38B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080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6DA0FC3-07FF-4778-BCF6-9D452808A3D3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8CC81EA-0794-493E-B0BE-6D0D113FFC24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649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E1F676-A604-43F4-BAED-6DA10213FD98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57F9C63-BDBB-4AAE-9D51-ADA4C23E2814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4033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5302C2-4C97-4F97-B77D-96A31810C223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107285-69A7-4E64-989C-35EAA8CE88C1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745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73A4E75-39A5-4F48-B6BF-29B123E6BA7D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6E4C1E3-8B17-41DD-898F-B9AEB931C015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5150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7CECAEB-2054-498C-A0B5-75029E2225F1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6EC7969-4B97-43D2-B01B-F13BA91BA065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8290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3B9D257-350B-483A-A18C-094EB54A2FE8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40FF44-8F4D-4245-9445-19ECF9CA6A08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6213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F769C0-4F6B-4747-9507-8E8F735DBCFB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27A01F0-1BFD-4ED7-BC69-CEAD9BFE4479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944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F37976-8E66-4A2F-834F-CAB56B26D2A8}" type="datetimeFigureOut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DDB31D-8449-490B-9EDF-27FA244F7A12}" type="slidenum">
              <a:rPr lang="es-E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4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12/05/2017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90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06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95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2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086415" y="346403"/>
            <a:ext cx="711615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INSTITUTO COLOMBIANO </a:t>
            </a:r>
            <a:r>
              <a:rPr lang="es-E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 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BIENESTAR FAMILIAR </a:t>
            </a:r>
            <a:endParaRPr lang="es-E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s-E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REGIONAL 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NARIÑO</a:t>
            </a:r>
          </a:p>
          <a:p>
            <a:pPr algn="ctr">
              <a:defRPr/>
            </a:pPr>
            <a:r>
              <a:rPr lang="es-MX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CENTRO ZONAL PASTO UNO</a:t>
            </a:r>
            <a:endParaRPr lang="es-E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27493" y="2378331"/>
            <a:ext cx="50331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altLang="es-CO" sz="2600" b="1" dirty="0">
                <a:solidFill>
                  <a:schemeClr val="bg1"/>
                </a:solidFill>
                <a:cs typeface="Arial" panose="020B0604020202020204" pitchFamily="34" charset="0"/>
              </a:rPr>
              <a:t>MESA PÚBLICA PRIMERA INFANCIA</a:t>
            </a:r>
          </a:p>
        </p:txBody>
      </p:sp>
      <p:sp>
        <p:nvSpPr>
          <p:cNvPr id="5" name="Rectángulo 2"/>
          <p:cNvSpPr/>
          <p:nvPr/>
        </p:nvSpPr>
        <p:spPr>
          <a:xfrm>
            <a:off x="2910918" y="3071579"/>
            <a:ext cx="36663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altLang="es-CO" sz="2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MUNICIPIO FUNES - 2017</a:t>
            </a:r>
          </a:p>
        </p:txBody>
      </p:sp>
    </p:spTree>
    <p:extLst>
      <p:ext uri="{BB962C8B-B14F-4D97-AF65-F5344CB8AC3E}">
        <p14:creationId xmlns:p14="http://schemas.microsoft.com/office/powerpoint/2010/main" val="3304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/>
          <p:cNvSpPr txBox="1"/>
          <p:nvPr/>
        </p:nvSpPr>
        <p:spPr>
          <a:xfrm>
            <a:off x="2418715" y="14630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prstClr val="white"/>
                </a:solidFill>
              </a:rPr>
              <a:t>Familia Comunidad y Redes</a:t>
            </a:r>
            <a:endParaRPr lang="es-CO" sz="2400" b="1" dirty="0">
              <a:solidFill>
                <a:prstClr val="white"/>
              </a:solidFill>
            </a:endParaRPr>
          </a:p>
        </p:txBody>
      </p:sp>
      <p:sp>
        <p:nvSpPr>
          <p:cNvPr id="19" name="CuadroTexto 4"/>
          <p:cNvSpPr txBox="1"/>
          <p:nvPr/>
        </p:nvSpPr>
        <p:spPr>
          <a:xfrm>
            <a:off x="2616631" y="378166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prstClr val="white"/>
                </a:solidFill>
              </a:rPr>
              <a:t>Proceso Pedagógico</a:t>
            </a:r>
            <a:endParaRPr lang="es-CO" sz="2400" b="1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outlook.office.com/owa/service.svc/s/GetAttachmentThumbnail?id=AAMkADgyYjMyODBlLTYyODMtNDk1Mi04NzRkLThjNzNkMzg5MDM5MABGAAAAAAA7art6CsqTRaoqmugFCVViBwBDyazhLf5OS6tmpomN4FieAAAAaDACAABfPC0gwJbwSrgvJHSoAFP1AANwVUhdAAABEgAQAA4gAMaiS4RHvKOcWN69dpA%3D&amp;thumbnailType=2&amp;X-OWA-CANARY=eHoSIYxZH0-J5vDabeC12WAAKFG3mNQY_C0NIgB-XhIt2aRvzNIIKEV2g4GIWbR3leehX3EPF2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750"/>
              </p:ext>
            </p:extLst>
          </p:nvPr>
        </p:nvGraphicFramePr>
        <p:xfrm>
          <a:off x="430728" y="1532063"/>
          <a:ext cx="8278706" cy="2990614"/>
        </p:xfrm>
        <a:graphic>
          <a:graphicData uri="http://schemas.openxmlformats.org/drawingml/2006/table">
            <a:tbl>
              <a:tblPr/>
              <a:tblGrid>
                <a:gridCol w="2493541">
                  <a:extLst>
                    <a:ext uri="{9D8B030D-6E8A-4147-A177-3AD203B41FA5}"/>
                  </a:extLst>
                </a:gridCol>
                <a:gridCol w="1104523">
                  <a:extLst>
                    <a:ext uri="{9D8B030D-6E8A-4147-A177-3AD203B41FA5}"/>
                  </a:extLst>
                </a:gridCol>
                <a:gridCol w="1339913">
                  <a:extLst>
                    <a:ext uri="{9D8B030D-6E8A-4147-A177-3AD203B41FA5}"/>
                  </a:extLst>
                </a:gridCol>
                <a:gridCol w="1729212">
                  <a:extLst>
                    <a:ext uri="{9D8B030D-6E8A-4147-A177-3AD203B41FA5}"/>
                  </a:extLst>
                </a:gridCol>
                <a:gridCol w="1611517"/>
              </a:tblGrid>
              <a:tr h="69701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CONCEPTO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CUPOS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USUARIOS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PRESUPUESTO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EJECUTADO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  <a:tr h="69993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MODALIDAD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ES INTEGRALES </a:t>
                      </a:r>
                    </a:p>
                    <a:p>
                      <a:pPr algn="just" rtl="0" fontAlgn="ctr"/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CDI Institucional - DIMF</a:t>
                      </a:r>
                      <a:endParaRPr lang="es-CO" sz="1400" b="1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$357.065.705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$111.602.620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379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MODALIDADES NO INTEGRALES</a:t>
                      </a:r>
                      <a:r>
                        <a:rPr lang="es-CO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  <a:p>
                      <a:pPr algn="just" rtl="0" fontAlgn="ctr"/>
                      <a:r>
                        <a:rPr lang="es-CO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HCB Tradicional - FAMI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$291.762.181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$47.333.960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569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es-CO" sz="1400" b="1" i="0" u="none" strike="noStrike" baseline="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260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260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$648.827.886</a:t>
                      </a:r>
                      <a:endParaRPr lang="es-CO" sz="14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$158.936.580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38519" y="175821"/>
            <a:ext cx="5363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</a:rPr>
              <a:t>OFERTA INSTITUCIONAL </a:t>
            </a:r>
            <a:endParaRPr lang="es-C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2012"/>
            <a:ext cx="74787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CO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ATENCION EN CDI INSTITUCIONAL </a:t>
            </a:r>
            <a:endParaRPr lang="es-CO" sz="4000" dirty="0">
              <a:solidFill>
                <a:prstClr val="black"/>
              </a:solidFill>
            </a:endParaRP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 bwMode="auto">
          <a:xfrm>
            <a:off x="280657" y="1298510"/>
            <a:ext cx="8175279" cy="45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s-ES" altLang="es-CO" sz="2400" b="1" dirty="0" smtClean="0">
                <a:solidFill>
                  <a:prstClr val="black"/>
                </a:solidFill>
              </a:rPr>
              <a:t>Cómo se desarrolla la modalidad? </a:t>
            </a: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r>
              <a:rPr lang="es-ES" altLang="es-CO" sz="2400" dirty="0" smtClean="0">
                <a:solidFill>
                  <a:prstClr val="black"/>
                </a:solidFill>
              </a:rPr>
              <a:t>Esta modalidad ofrece el servicio de educación inicial en el marco de una atención integral durante 5 días de la semana en jornadas de 8 horas diarias a lo largo de 11 meses</a:t>
            </a:r>
            <a:endParaRPr lang="es-ES" altLang="es-CO" sz="2400" b="1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altLang="es-CO" sz="2400" b="1" dirty="0" smtClean="0">
                <a:solidFill>
                  <a:prstClr val="black"/>
                </a:solidFill>
              </a:rPr>
              <a:t>Conformación de grupos.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altLang="es-CO" sz="2400" dirty="0" smtClean="0">
                <a:solidFill>
                  <a:prstClr val="black"/>
                </a:solidFill>
              </a:rPr>
              <a:t>    Se tendrá en cuenta los siguientes criterios: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altLang="es-CO" sz="2400" dirty="0" smtClean="0">
                <a:solidFill>
                  <a:prstClr val="black"/>
                </a:solidFill>
              </a:rPr>
              <a:t>• La capacidad instalada del CDI, de acuerdo con las condiciones de infraestructura.</a:t>
            </a: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r>
              <a:rPr lang="es-ES" altLang="es-CO" sz="2400" dirty="0" smtClean="0">
                <a:solidFill>
                  <a:prstClr val="black"/>
                </a:solidFill>
              </a:rPr>
              <a:t>• La demanda del servicio.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altLang="es-CO" sz="2400" dirty="0">
                <a:solidFill>
                  <a:prstClr val="black"/>
                </a:solidFill>
              </a:rPr>
              <a:t>• </a:t>
            </a:r>
            <a:r>
              <a:rPr lang="es-ES" altLang="es-CO" sz="2400" dirty="0" smtClean="0">
                <a:solidFill>
                  <a:prstClr val="black"/>
                </a:solidFill>
              </a:rPr>
              <a:t>La proporción talento humano – NN de acuerdo con sus edades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s-ES" altLang="es-CO" sz="2400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  <a:defRPr/>
            </a:pPr>
            <a:endParaRPr lang="es-CO" altLang="es-CO" sz="3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56120" y="203199"/>
            <a:ext cx="2104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ＭＳ Ｐゴシック" charset="0"/>
              </a:rPr>
              <a:t>OFERTA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ＭＳ Ｐゴシック" charset="0"/>
              </a:rPr>
              <a:t> </a:t>
            </a:r>
          </a:p>
        </p:txBody>
      </p:sp>
      <p:graphicFrame>
        <p:nvGraphicFramePr>
          <p:cNvPr id="3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92177"/>
              </p:ext>
            </p:extLst>
          </p:nvPr>
        </p:nvGraphicFramePr>
        <p:xfrm>
          <a:off x="430728" y="1532063"/>
          <a:ext cx="8414508" cy="2052637"/>
        </p:xfrm>
        <a:graphic>
          <a:graphicData uri="http://schemas.openxmlformats.org/drawingml/2006/table">
            <a:tbl>
              <a:tblPr/>
              <a:tblGrid>
                <a:gridCol w="2339632">
                  <a:extLst>
                    <a:ext uri="{9D8B030D-6E8A-4147-A177-3AD203B41FA5}"/>
                  </a:extLst>
                </a:gridCol>
                <a:gridCol w="805759">
                  <a:extLst>
                    <a:ext uri="{9D8B030D-6E8A-4147-A177-3AD203B41FA5}"/>
                  </a:extLst>
                </a:gridCol>
                <a:gridCol w="860079">
                  <a:extLst>
                    <a:ext uri="{9D8B030D-6E8A-4147-A177-3AD203B41FA5}"/>
                  </a:extLst>
                </a:gridCol>
                <a:gridCol w="1258432">
                  <a:extLst>
                    <a:ext uri="{9D8B030D-6E8A-4147-A177-3AD203B41FA5}"/>
                  </a:extLst>
                </a:gridCol>
                <a:gridCol w="1638677">
                  <a:extLst>
                    <a:ext uri="{9D8B030D-6E8A-4147-A177-3AD203B41FA5}"/>
                  </a:extLst>
                </a:gridCol>
                <a:gridCol w="1511929"/>
              </a:tblGrid>
              <a:tr h="697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CONCEPTO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UNDS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CUPOS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USUARIOS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PRESUPUESTO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EJECUTADO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  <a:tr h="69993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CDI SIN ARRIENDO -  INSTITUCIONAL INTEGRAL </a:t>
                      </a: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$245.730.137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$75.446.212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556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es-CO" sz="1400" b="1" i="0" u="none" strike="noStrike" baseline="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302" marR="8302" marT="8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$245.730.137</a:t>
                      </a:r>
                    </a:p>
                    <a:p>
                      <a:pPr algn="ctr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$75.446.212</a:t>
                      </a:r>
                    </a:p>
                    <a:p>
                      <a:pPr algn="ctr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3" marR="7623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2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6217" y="0"/>
            <a:ext cx="680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4000" b="1" dirty="0" smtClean="0">
                <a:solidFill>
                  <a:prstClr val="white"/>
                </a:solidFill>
              </a:rPr>
              <a:t>DESARROLLO INFANTIL EN</a:t>
            </a:r>
          </a:p>
          <a:p>
            <a:pPr>
              <a:defRPr/>
            </a:pPr>
            <a:r>
              <a:rPr lang="es-ES" altLang="es-CO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</a:t>
            </a:r>
            <a:r>
              <a:rPr lang="es-ES" altLang="es-CO" sz="4000" b="1" dirty="0" smtClean="0">
                <a:solidFill>
                  <a:prstClr val="white"/>
                </a:solidFill>
              </a:rPr>
              <a:t> </a:t>
            </a:r>
            <a:r>
              <a:rPr lang="es-ES" altLang="es-CO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</a:t>
            </a:r>
            <a:endParaRPr lang="es-ES" altLang="es-CO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22" y="1604223"/>
            <a:ext cx="6595984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8802" y="157163"/>
            <a:ext cx="808037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CO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    </a:t>
            </a:r>
            <a:r>
              <a:rPr lang="es-ES" altLang="es-CO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C</a:t>
            </a:r>
            <a:r>
              <a:rPr lang="es-E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DI EN MEDIO 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FAMILIAR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8030" y="1223160"/>
            <a:ext cx="8396288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O" sz="2800" b="1" u="sng" dirty="0">
                <a:solidFill>
                  <a:prstClr val="black"/>
                </a:solidFill>
              </a:rPr>
              <a:t>OBJETO: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CO" sz="2800" dirty="0">
                <a:solidFill>
                  <a:prstClr val="black"/>
                </a:solidFill>
              </a:rPr>
              <a:t>Promover el desarrollo integral de la primera infancia con calidad; en pro de fortalecer el vínculo afectivo de los niños y niñas con sus familias.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CO" sz="28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CO" sz="2800" b="1" u="sng" dirty="0">
                <a:solidFill>
                  <a:prstClr val="black"/>
                </a:solidFill>
              </a:rPr>
              <a:t>POBLACION OBJETIVO: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CO" sz="2800" dirty="0">
                <a:solidFill>
                  <a:prstClr val="black"/>
                </a:solidFill>
              </a:rPr>
              <a:t>Están dirigidas a mujeres </a:t>
            </a:r>
            <a:r>
              <a:rPr lang="es-CO" sz="2800" dirty="0" smtClean="0">
                <a:solidFill>
                  <a:prstClr val="black"/>
                </a:solidFill>
              </a:rPr>
              <a:t>gestantes, niños </a:t>
            </a:r>
            <a:r>
              <a:rPr lang="es-CO" sz="2800" dirty="0">
                <a:solidFill>
                  <a:prstClr val="black"/>
                </a:solidFill>
              </a:rPr>
              <a:t>y niñas menores de 5 años y/o hasta su ingreso al sistema educativo, de acuerdo a los criterios de focalización definidos por el ICBF.; cuyas familias y cuidadores requieren apoyo para fortalecer sus procesos de cuidado y crianza en el hogar.</a:t>
            </a:r>
          </a:p>
        </p:txBody>
      </p:sp>
    </p:spTree>
    <p:extLst>
      <p:ext uri="{BB962C8B-B14F-4D97-AF65-F5344CB8AC3E}">
        <p14:creationId xmlns:p14="http://schemas.microsoft.com/office/powerpoint/2010/main" val="38000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269479" y="149369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s-CO" sz="2800" dirty="0">
                <a:solidFill>
                  <a:prstClr val="black"/>
                </a:solidFill>
              </a:rPr>
              <a:t>Esta modalidad atiende a hijos de familias vulnerables, menores de 5 años, de zonas rurales y urbanas marginales gratuitamente durante 11 meses del año. Atención prioritaria a niños menores de 2 </a:t>
            </a:r>
            <a:r>
              <a:rPr lang="es-CO" sz="2800" dirty="0" smtClean="0">
                <a:solidFill>
                  <a:prstClr val="black"/>
                </a:solidFill>
              </a:rPr>
              <a:t>años y </a:t>
            </a:r>
            <a:r>
              <a:rPr lang="es-CO" sz="2800" dirty="0">
                <a:solidFill>
                  <a:prstClr val="black"/>
                </a:solidFill>
              </a:rPr>
              <a:t>mujeres gestantes </a:t>
            </a:r>
            <a:r>
              <a:rPr lang="es-CO" sz="2800" dirty="0" smtClean="0">
                <a:solidFill>
                  <a:prstClr val="black"/>
                </a:solidFill>
              </a:rPr>
              <a:t> 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4894" y="208726"/>
            <a:ext cx="55905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O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C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DI EN MEDIO FAMILIAR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7" y="1385055"/>
            <a:ext cx="3824287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3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190498" y="1281523"/>
            <a:ext cx="467042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O" altLang="es-CO" sz="2400" dirty="0">
                <a:solidFill>
                  <a:prstClr val="black"/>
                </a:solidFill>
                <a:latin typeface="+mn-lt"/>
              </a:rPr>
              <a:t>Desarrolla acciones en los componentes de familia, salud y nutrición, pedagógico, talento humano, ambientes educativos y protectores, administración y gestión.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O" altLang="es-CO" sz="2400" dirty="0">
                <a:solidFill>
                  <a:prstClr val="black"/>
                </a:solidFill>
                <a:latin typeface="+mn-lt"/>
              </a:rPr>
              <a:t>Así mismo, realiza encuentros educativos grupales una vez a la semana en lugares disponibles y concertados con la comunidad y un encuentro educativo en el hogar una vez al mes.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CO" altLang="es-CO" sz="3200" dirty="0">
                <a:solidFill>
                  <a:srgbClr val="898989"/>
                </a:solidFill>
                <a:latin typeface="Cambria" pitchFamily="18" charset="0"/>
              </a:rPr>
              <a:t/>
            </a:r>
            <a:br>
              <a:rPr lang="es-CO" altLang="es-CO" sz="3200" dirty="0">
                <a:solidFill>
                  <a:srgbClr val="898989"/>
                </a:solidFill>
                <a:latin typeface="Cambria" pitchFamily="18" charset="0"/>
              </a:rPr>
            </a:br>
            <a:endParaRPr lang="es-CO" altLang="es-CO" sz="3200" dirty="0">
              <a:solidFill>
                <a:srgbClr val="898989"/>
              </a:solidFill>
              <a:latin typeface="Cambria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s-ES" altLang="es-CO" sz="3200" dirty="0">
              <a:solidFill>
                <a:srgbClr val="898989"/>
              </a:solidFill>
              <a:latin typeface="Cambria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510813"/>
            <a:ext cx="4092575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498" y="208724"/>
            <a:ext cx="55905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O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C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DI EN MEDIO FAMILIAR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>
            <a:spLocks noChangeArrowheads="1"/>
          </p:cNvSpPr>
          <p:nvPr/>
        </p:nvSpPr>
        <p:spPr bwMode="auto">
          <a:xfrm>
            <a:off x="729181" y="1329004"/>
            <a:ext cx="72288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CO" altLang="es-CO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A través de esta modalidad, el ICBF suministra el 70% del requerimiento nutricional diario, mediante la entrega de un refrigerio semanal y un paquete alimentario mensual para llevar a casa calculado para 5 días de la semana. Cuenta con equipo psicosocial y un profesional de la salud, Docentes, y auxiliares pedagógicos</a:t>
            </a:r>
            <a:r>
              <a:rPr lang="es-CO" altLang="es-CO" sz="2400" dirty="0" smtClean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498" y="208724"/>
            <a:ext cx="55905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O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C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anose="02010803020104030203" pitchFamily="2" charset="-79"/>
              </a:rPr>
              <a:t>DI EN MEDIO FAMILIAR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19969"/>
              </p:ext>
            </p:extLst>
          </p:nvPr>
        </p:nvGraphicFramePr>
        <p:xfrm>
          <a:off x="380245" y="1605528"/>
          <a:ext cx="8057585" cy="2089942"/>
        </p:xfrm>
        <a:graphic>
          <a:graphicData uri="http://schemas.openxmlformats.org/drawingml/2006/table">
            <a:tbl>
              <a:tblPr/>
              <a:tblGrid>
                <a:gridCol w="1910282">
                  <a:extLst>
                    <a:ext uri="{9D8B030D-6E8A-4147-A177-3AD203B41FA5}"/>
                  </a:extLst>
                </a:gridCol>
                <a:gridCol w="869132">
                  <a:extLst>
                    <a:ext uri="{9D8B030D-6E8A-4147-A177-3AD203B41FA5}"/>
                  </a:extLst>
                </a:gridCol>
                <a:gridCol w="977775">
                  <a:extLst>
                    <a:ext uri="{9D8B030D-6E8A-4147-A177-3AD203B41FA5}"/>
                  </a:extLst>
                </a:gridCol>
                <a:gridCol w="1222217">
                  <a:extLst>
                    <a:ext uri="{9D8B030D-6E8A-4147-A177-3AD203B41FA5}"/>
                  </a:extLst>
                </a:gridCol>
                <a:gridCol w="1575303">
                  <a:extLst>
                    <a:ext uri="{9D8B030D-6E8A-4147-A177-3AD203B41FA5}"/>
                  </a:extLst>
                </a:gridCol>
                <a:gridCol w="1502876"/>
              </a:tblGrid>
              <a:tr h="648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CONCEPTO</a:t>
                      </a:r>
                    </a:p>
                  </a:txBody>
                  <a:tcPr marL="8304" marR="8304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UNDS</a:t>
                      </a:r>
                    </a:p>
                  </a:txBody>
                  <a:tcPr marL="8304" marR="8304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CUPOS</a:t>
                      </a:r>
                    </a:p>
                  </a:txBody>
                  <a:tcPr marL="8304" marR="8304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USUARIOS</a:t>
                      </a:r>
                    </a:p>
                  </a:txBody>
                  <a:tcPr marL="8304" marR="8304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PRESUPUESTO</a:t>
                      </a:r>
                    </a:p>
                  </a:txBody>
                  <a:tcPr marL="8304" marR="8304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EJECUTADO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304" marR="8304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  <a:tr h="760491"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baseline="0" dirty="0" smtClean="0">
                        <a:solidFill>
                          <a:schemeClr val="tx1"/>
                        </a:solidFill>
                        <a:latin typeface="Verdana"/>
                      </a:endParaRPr>
                    </a:p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baseline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DESARROLLO </a:t>
                      </a:r>
                      <a:r>
                        <a:rPr lang="es-CO" sz="14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INFANTIL EN MEDIO FAMILIAR </a:t>
                      </a:r>
                    </a:p>
                  </a:txBody>
                  <a:tcPr marL="8304" marR="8304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$111.335.568</a:t>
                      </a: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$36.156.408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7942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es-CO" sz="1400" b="1" i="0" u="none" strike="noStrike" baseline="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304" marR="8304" marT="8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$111.335.568</a:t>
                      </a:r>
                    </a:p>
                    <a:p>
                      <a:pPr algn="ctr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$36.156.408</a:t>
                      </a:r>
                    </a:p>
                    <a:p>
                      <a:pPr algn="ctr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4" marR="7624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710981" y="247636"/>
            <a:ext cx="20423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ＭＳ Ｐゴシック" charset="0"/>
              </a:rPr>
              <a:t>OFERTA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28425"/>
              </p:ext>
            </p:extLst>
          </p:nvPr>
        </p:nvGraphicFramePr>
        <p:xfrm>
          <a:off x="117696" y="1204110"/>
          <a:ext cx="8872395" cy="48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521"/>
                <a:gridCol w="3023856"/>
                <a:gridCol w="3051018"/>
              </a:tblGrid>
              <a:tr h="493764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LOGROS</a:t>
                      </a:r>
                      <a:endParaRPr lang="es-CO" sz="2800" dirty="0"/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DIFICULTADES </a:t>
                      </a:r>
                      <a:endParaRPr lang="es-CO" sz="2800" dirty="0"/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RETOS</a:t>
                      </a:r>
                      <a:endParaRPr lang="es-CO" sz="2800" dirty="0"/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</a:tr>
              <a:tr h="4380930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dirty="0" smtClean="0"/>
                        <a:t>Familias mas participativas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dirty="0" smtClean="0"/>
                        <a:t>Niños sociables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dirty="0" smtClean="0"/>
                        <a:t>Vinculación del padre de familia en los encuentros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dirty="0" smtClean="0"/>
                        <a:t>Interés por asistir</a:t>
                      </a:r>
                      <a:r>
                        <a:rPr lang="es-CO" baseline="0" dirty="0" smtClean="0"/>
                        <a:t> a </a:t>
                      </a:r>
                      <a:r>
                        <a:rPr lang="es-CO" dirty="0" smtClean="0"/>
                        <a:t>los controles médicos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dirty="0" smtClean="0"/>
                        <a:t>Mejores relaciones interpersonales</a:t>
                      </a: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Dificultad para el acceso a las unidades por mal estado en las vías 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Embarazos en adolescentes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Poca colaboración de personería 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Usuarios en lista de espera </a:t>
                      </a: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1800" b="0" baseline="0" dirty="0" smtClean="0"/>
                        <a:t>Atención a las familias en lista de espera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1800" b="0" baseline="0" dirty="0" smtClean="0"/>
                        <a:t>Seguir prestando un servicio de calidad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1800" b="0" baseline="0" dirty="0" smtClean="0"/>
                        <a:t>Lograr que los padres de familia ejerzan buenas pautas de crianza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1800" b="0" baseline="0" dirty="0" smtClean="0"/>
                        <a:t>Trabajar de manera articulada con el Ente Territorial</a:t>
                      </a:r>
                    </a:p>
                    <a:p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1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217440" y="1066800"/>
            <a:ext cx="500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CO" altLang="es-CO" sz="3200" b="1" i="1" dirty="0">
                <a:solidFill>
                  <a:schemeClr val="bg1"/>
                </a:solidFill>
              </a:rPr>
              <a:t>AGENDA </a:t>
            </a:r>
          </a:p>
          <a:p>
            <a:pPr algn="just"/>
            <a:endParaRPr lang="es-CO" altLang="es-CO" sz="3200" b="1" i="1" dirty="0">
              <a:solidFill>
                <a:schemeClr val="bg1"/>
              </a:solidFill>
            </a:endParaRPr>
          </a:p>
        </p:txBody>
      </p: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307972" y="427210"/>
            <a:ext cx="232658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CO" altLang="es-CO" sz="3200" b="1" i="1" dirty="0">
                <a:solidFill>
                  <a:schemeClr val="bg1"/>
                </a:solidFill>
              </a:rPr>
              <a:t>AGENDA </a:t>
            </a:r>
          </a:p>
          <a:p>
            <a:pPr algn="just"/>
            <a:endParaRPr lang="es-CO" altLang="es-CO" sz="3200" b="1" i="1" dirty="0">
              <a:solidFill>
                <a:schemeClr val="bg1"/>
              </a:solidFill>
            </a:endParaRPr>
          </a:p>
        </p:txBody>
      </p:sp>
      <p:sp>
        <p:nvSpPr>
          <p:cNvPr id="9" name="CuadroTexto 9"/>
          <p:cNvSpPr txBox="1">
            <a:spLocks noChangeArrowheads="1"/>
          </p:cNvSpPr>
          <p:nvPr/>
        </p:nvSpPr>
        <p:spPr bwMode="auto">
          <a:xfrm>
            <a:off x="217437" y="1351214"/>
            <a:ext cx="86375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CO" altLang="es-CO" sz="2000" b="1" dirty="0"/>
              <a:t>Fecha: </a:t>
            </a:r>
            <a:r>
              <a:rPr lang="es-CO" altLang="es-CO" sz="2000" dirty="0"/>
              <a:t>18 de Mayo de 2017</a:t>
            </a:r>
          </a:p>
          <a:p>
            <a:pPr algn="just"/>
            <a:r>
              <a:rPr lang="es-CO" altLang="es-CO" sz="2000" b="1" dirty="0"/>
              <a:t>Hora: </a:t>
            </a:r>
            <a:r>
              <a:rPr lang="es-CO" altLang="es-CO" sz="2000" dirty="0"/>
              <a:t>9:00 am</a:t>
            </a:r>
          </a:p>
          <a:p>
            <a:pPr algn="just"/>
            <a:endParaRPr lang="es-CO" altLang="es-CO" sz="2000" dirty="0"/>
          </a:p>
          <a:p>
            <a:pPr algn="just"/>
            <a:r>
              <a:rPr lang="es-CO" altLang="es-CO" sz="2000" b="1" dirty="0"/>
              <a:t>Puntos de la agenda  </a:t>
            </a:r>
          </a:p>
          <a:p>
            <a:pPr algn="just"/>
            <a:r>
              <a:rPr lang="es-CO" altLang="es-CO" sz="2000" dirty="0"/>
              <a:t>9:00a.m.        </a:t>
            </a:r>
            <a:r>
              <a:rPr lang="es-CO" altLang="es-CO" sz="2000" dirty="0" smtClean="0"/>
              <a:t>Inscripción </a:t>
            </a:r>
            <a:r>
              <a:rPr lang="es-CO" altLang="es-CO" sz="2000" dirty="0"/>
              <a:t>de Participantes</a:t>
            </a:r>
          </a:p>
          <a:p>
            <a:pPr algn="just"/>
            <a:r>
              <a:rPr lang="es-CO" altLang="es-CO" sz="2000" dirty="0"/>
              <a:t>9:10a.m.        </a:t>
            </a:r>
            <a:r>
              <a:rPr lang="es-CO" altLang="es-CO" sz="2000" dirty="0" smtClean="0"/>
              <a:t>Socialización   </a:t>
            </a:r>
            <a:r>
              <a:rPr lang="es-CO" altLang="es-CO" sz="2000" dirty="0"/>
              <a:t>Agenda</a:t>
            </a:r>
          </a:p>
          <a:p>
            <a:pPr algn="just"/>
            <a:r>
              <a:rPr lang="es-CO" altLang="es-CO" sz="2000" dirty="0"/>
              <a:t>9:20a.m.   </a:t>
            </a:r>
            <a:r>
              <a:rPr lang="es-CO" altLang="es-CO" sz="2000" dirty="0" smtClean="0"/>
              <a:t>   Apertura </a:t>
            </a:r>
            <a:r>
              <a:rPr lang="es-CO" altLang="es-CO" sz="2000" dirty="0"/>
              <a:t>del Evento a cargo de: Dra. Myriam Consuelo Tobar Peña, Coordinadora </a:t>
            </a:r>
            <a:r>
              <a:rPr lang="es-CO" altLang="es-CO" sz="2000" dirty="0" err="1"/>
              <a:t>Cz</a:t>
            </a:r>
            <a:r>
              <a:rPr lang="es-CO" altLang="es-CO" sz="2000" dirty="0"/>
              <a:t>. Pasto Uno – Regional Nariño</a:t>
            </a:r>
          </a:p>
          <a:p>
            <a:pPr algn="just"/>
            <a:r>
              <a:rPr lang="es-CO" altLang="es-CO" sz="2000" dirty="0"/>
              <a:t>9:30a.m.        </a:t>
            </a:r>
            <a:r>
              <a:rPr lang="es-CO" altLang="es-CO" sz="2000" dirty="0" smtClean="0"/>
              <a:t>Lectura </a:t>
            </a:r>
            <a:r>
              <a:rPr lang="es-CO" altLang="es-CO" sz="2000" dirty="0"/>
              <a:t>del reglamento interno </a:t>
            </a:r>
          </a:p>
          <a:p>
            <a:pPr algn="just"/>
            <a:r>
              <a:rPr lang="es-CO" altLang="es-CO" sz="2000" dirty="0"/>
              <a:t>10:00a.m.  </a:t>
            </a:r>
            <a:r>
              <a:rPr lang="es-CO" altLang="es-CO" sz="2000" dirty="0" smtClean="0"/>
              <a:t>    Generalidades </a:t>
            </a:r>
            <a:r>
              <a:rPr lang="es-CO" altLang="es-CO" sz="2000" dirty="0"/>
              <a:t>sobre modalidades de Atención de Primera infancia y </a:t>
            </a:r>
            <a:r>
              <a:rPr lang="es-CO" altLang="es-CO" sz="2000" dirty="0" err="1"/>
              <a:t>bienestarina</a:t>
            </a:r>
            <a:endParaRPr lang="es-CO" altLang="es-CO" sz="2000" dirty="0"/>
          </a:p>
          <a:p>
            <a:pPr algn="just"/>
            <a:r>
              <a:rPr lang="es-CO" altLang="es-CO" sz="2000" dirty="0"/>
              <a:t>10:30a.m.      Recepción y clasificación de preguntas</a:t>
            </a:r>
          </a:p>
          <a:p>
            <a:pPr algn="just"/>
            <a:r>
              <a:rPr lang="es-CO" altLang="es-CO" sz="2000" dirty="0"/>
              <a:t>10:50a.m.  </a:t>
            </a:r>
            <a:r>
              <a:rPr lang="es-CO" altLang="es-CO" sz="2000" dirty="0" smtClean="0"/>
              <a:t>   Lectura </a:t>
            </a:r>
            <a:r>
              <a:rPr lang="es-CO" altLang="es-CO" sz="2000" dirty="0"/>
              <a:t>y respuesta a las inquietudes y propuestas presentadas por la comunidad sobre las modalidades de atención y </a:t>
            </a:r>
            <a:r>
              <a:rPr lang="es-CO" altLang="es-CO" sz="2000" dirty="0" err="1"/>
              <a:t>bienestarina</a:t>
            </a:r>
            <a:r>
              <a:rPr lang="es-CO" altLang="es-CO" sz="2000" dirty="0"/>
              <a:t>.</a:t>
            </a:r>
          </a:p>
          <a:p>
            <a:pPr algn="just"/>
            <a:r>
              <a:rPr lang="es-CO" altLang="es-CO" sz="2000" dirty="0"/>
              <a:t>12:00 - 12:30p.m.  Evaluación y Cierre del Evento</a:t>
            </a:r>
          </a:p>
        </p:txBody>
      </p:sp>
    </p:spTree>
    <p:extLst>
      <p:ext uri="{BB962C8B-B14F-4D97-AF65-F5344CB8AC3E}">
        <p14:creationId xmlns:p14="http://schemas.microsoft.com/office/powerpoint/2010/main" val="14402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198766" y="159380"/>
            <a:ext cx="6781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altLang="es-C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HOGARES</a:t>
            </a:r>
            <a:r>
              <a:rPr lang="es-MX" altLang="es-CO" sz="4400" dirty="0">
                <a:latin typeface="+mn-lt"/>
              </a:rPr>
              <a:t> </a:t>
            </a:r>
            <a:r>
              <a:rPr lang="es-MX" altLang="es-CO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COMUNITARIOS</a:t>
            </a:r>
            <a:endParaRPr lang="es-MX" altLang="es-CO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68" y="1366555"/>
            <a:ext cx="6255945" cy="3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1930" y="-72428"/>
            <a:ext cx="79835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HOGARES COMUNITARIOS DE BIENESTAR </a:t>
            </a: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TRADICIONAL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2"/>
          <p:cNvSpPr>
            <a:spLocks noChangeArrowheads="1"/>
          </p:cNvSpPr>
          <p:nvPr/>
        </p:nvSpPr>
        <p:spPr bwMode="auto">
          <a:xfrm>
            <a:off x="179811" y="1465466"/>
            <a:ext cx="86772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s-CO" altLang="es-CO" sz="3200" dirty="0"/>
              <a:t>Promover el desarrollo integral, el cuidado y la protección de niñas y niños menores de cinco años, en condiciones de riesgo y vulnerabilidad, a través de acciones pedagógicas y de cuidado para el goce efectivo de sus derechos, con la participación activa y organizada de la familia, la comunidad y las entidades territoriales, según las particularidades de los servicios que contempla esta modalidad. </a:t>
            </a:r>
          </a:p>
        </p:txBody>
      </p:sp>
    </p:spTree>
    <p:extLst>
      <p:ext uri="{BB962C8B-B14F-4D97-AF65-F5344CB8AC3E}">
        <p14:creationId xmlns:p14="http://schemas.microsoft.com/office/powerpoint/2010/main" val="41122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2016" y="223367"/>
            <a:ext cx="6518495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OPERACIÓN DE LOS HCBF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869415"/>
            <a:ext cx="60261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3170943" y="1361583"/>
            <a:ext cx="28021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altLang="es-MX" sz="2400" b="1" dirty="0"/>
              <a:t>200 días de atención</a:t>
            </a:r>
          </a:p>
          <a:p>
            <a:endParaRPr lang="es-CO" altLang="es-MX" dirty="0"/>
          </a:p>
          <a:p>
            <a:r>
              <a:rPr lang="es-CO" altLang="es-MX" dirty="0" smtClean="0"/>
              <a:t>                           </a:t>
            </a:r>
            <a:endParaRPr lang="es-CO" altLang="es-MX" dirty="0"/>
          </a:p>
        </p:txBody>
      </p:sp>
    </p:spTree>
    <p:extLst>
      <p:ext uri="{BB962C8B-B14F-4D97-AF65-F5344CB8AC3E}">
        <p14:creationId xmlns:p14="http://schemas.microsoft.com/office/powerpoint/2010/main" val="31457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>
            <a:spLocks noGrp="1" noChangeArrowheads="1"/>
          </p:cNvSpPr>
          <p:nvPr>
            <p:ph type="title"/>
          </p:nvPr>
        </p:nvSpPr>
        <p:spPr bwMode="auto">
          <a:xfrm>
            <a:off x="2294487" y="229324"/>
            <a:ext cx="292936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s-CO" b="1" dirty="0">
                <a:solidFill>
                  <a:srgbClr val="FFFFFF"/>
                </a:solidFill>
              </a:rPr>
              <a:t>OFERTA</a:t>
            </a:r>
          </a:p>
        </p:txBody>
      </p:sp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151662" y="1301844"/>
            <a:ext cx="4572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3000" dirty="0">
                <a:solidFill>
                  <a:srgbClr val="000000"/>
                </a:solidFill>
              </a:rPr>
              <a:t>8 horas diarias</a:t>
            </a:r>
          </a:p>
          <a:p>
            <a:r>
              <a:rPr lang="es-CO" altLang="es-CO" sz="3000" dirty="0">
                <a:solidFill>
                  <a:srgbClr val="000000"/>
                </a:solidFill>
              </a:rPr>
              <a:t>Desayuno, un almuerzo y 1 refrigerio</a:t>
            </a:r>
          </a:p>
          <a:p>
            <a:r>
              <a:rPr lang="es-CO" altLang="es-CO" sz="3000" dirty="0">
                <a:solidFill>
                  <a:srgbClr val="000000"/>
                </a:solidFill>
              </a:rPr>
              <a:t>Actividades pedagógicas y </a:t>
            </a:r>
          </a:p>
          <a:p>
            <a:r>
              <a:rPr lang="es-CO" altLang="es-CO" sz="3000" dirty="0">
                <a:solidFill>
                  <a:srgbClr val="000000"/>
                </a:solidFill>
              </a:rPr>
              <a:t>de socialización</a:t>
            </a: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28" y="1427997"/>
            <a:ext cx="4600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9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Grp="1"/>
          </p:cNvSpPr>
          <p:nvPr>
            <p:ph type="title"/>
          </p:nvPr>
        </p:nvSpPr>
        <p:spPr>
          <a:xfrm>
            <a:off x="67336" y="81482"/>
            <a:ext cx="637873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HOGARES COMUNITARIOS </a:t>
            </a:r>
            <a:b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BIENESTAR FAMI </a:t>
            </a:r>
          </a:p>
        </p:txBody>
      </p:sp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371475" y="1319448"/>
            <a:ext cx="84010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es-CO" altLang="es-CO" sz="2400" b="1" dirty="0"/>
              <a:t>Población Objeto:</a:t>
            </a:r>
          </a:p>
          <a:p>
            <a:pPr algn="just">
              <a:buFont typeface="Arial" charset="0"/>
              <a:buNone/>
            </a:pPr>
            <a:r>
              <a:rPr lang="es-CO" altLang="es-CO" sz="2400" dirty="0"/>
              <a:t>Niños y niñas en la primera infancia desde la gestación hasta los </a:t>
            </a:r>
            <a:r>
              <a:rPr lang="es-CO" altLang="es-CO" sz="2400" dirty="0" smtClean="0"/>
              <a:t>2 </a:t>
            </a:r>
            <a:r>
              <a:rPr lang="es-CO" altLang="es-CO" sz="2400" dirty="0"/>
              <a:t>años </a:t>
            </a:r>
            <a:r>
              <a:rPr lang="es-CO" altLang="es-CO" sz="2400" dirty="0" smtClean="0"/>
              <a:t>de </a:t>
            </a:r>
            <a:r>
              <a:rPr lang="es-CO" altLang="es-CO" sz="2400" dirty="0"/>
              <a:t>edad, pertenecientes a familias clasificadas de acuerdo con los criterios definidos por el ICBF. </a:t>
            </a:r>
          </a:p>
          <a:p>
            <a:pPr algn="just">
              <a:buFont typeface="Arial" charset="0"/>
              <a:buNone/>
            </a:pPr>
            <a:endParaRPr lang="es-CO" altLang="es-CO" sz="2400" b="1" dirty="0"/>
          </a:p>
          <a:p>
            <a:pPr algn="just">
              <a:buFont typeface="Arial" charset="0"/>
              <a:buNone/>
            </a:pPr>
            <a:r>
              <a:rPr lang="es-CO" altLang="es-CO" sz="2400" b="1" dirty="0"/>
              <a:t>Criterios de Focalización </a:t>
            </a:r>
            <a:endParaRPr lang="es-CO" altLang="es-CO" sz="2400" dirty="0"/>
          </a:p>
          <a:p>
            <a:pPr algn="just"/>
            <a:r>
              <a:rPr lang="es-CO" altLang="es-CO" sz="2400" dirty="0"/>
              <a:t>Niños y niñas hijos de familias víctimas del desplazamiento. </a:t>
            </a:r>
          </a:p>
          <a:p>
            <a:pPr algn="just"/>
            <a:r>
              <a:rPr lang="es-CO" altLang="es-CO" sz="2400" dirty="0"/>
              <a:t>Niños y niñas Identificados por la RED UNIDOS. </a:t>
            </a:r>
          </a:p>
          <a:p>
            <a:pPr algn="just"/>
            <a:r>
              <a:rPr lang="es-CO" altLang="es-CO" sz="2400" dirty="0"/>
              <a:t>Niños y niñas en el rango de edad establecido, perteneciente a hogares cuyo puntaje SISBEN III (sistema de información de beneficiarios)</a:t>
            </a:r>
            <a:endParaRPr lang="es-ES" altLang="es-CO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2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7441" y="301750"/>
            <a:ext cx="3811509" cy="757505"/>
          </a:xfrm>
        </p:spPr>
        <p:txBody>
          <a:bodyPr/>
          <a:lstStyle/>
          <a:p>
            <a:pPr algn="ctr"/>
            <a:r>
              <a:rPr lang="es-ES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</a:t>
            </a:r>
            <a:endParaRPr lang="es-CO" dirty="0"/>
          </a:p>
        </p:txBody>
      </p:sp>
      <p:sp>
        <p:nvSpPr>
          <p:cNvPr id="6" name="Marcador de contenido 1"/>
          <p:cNvSpPr txBox="1">
            <a:spLocks/>
          </p:cNvSpPr>
          <p:nvPr/>
        </p:nvSpPr>
        <p:spPr bwMode="auto">
          <a:xfrm>
            <a:off x="4888871" y="1488925"/>
            <a:ext cx="4028792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s-CO" altLang="es-CO" sz="2400" dirty="0"/>
              <a:t>Niños y Niñas menores de 2 </a:t>
            </a:r>
            <a:r>
              <a:rPr lang="es-CO" altLang="es-CO" sz="2400" dirty="0" smtClean="0"/>
              <a:t>años y </a:t>
            </a:r>
            <a:r>
              <a:rPr lang="es-CO" altLang="es-CO" sz="2400" dirty="0"/>
              <a:t>mujeres </a:t>
            </a:r>
            <a:r>
              <a:rPr lang="es-CO" altLang="es-CO" sz="2400" dirty="0" smtClean="0"/>
              <a:t>gestantes.  </a:t>
            </a:r>
            <a:endParaRPr lang="es-CO" altLang="es-CO" sz="24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s-CO" altLang="es-CO" sz="2400" dirty="0"/>
              <a:t>Sesiones educativas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s-CO" altLang="es-CO" sz="2400" dirty="0"/>
              <a:t>Visitas familiares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s-CO" altLang="es-CO" sz="2400" dirty="0"/>
              <a:t>Entrega de complemento alimentario</a:t>
            </a:r>
          </a:p>
        </p:txBody>
      </p:sp>
      <p:pic>
        <p:nvPicPr>
          <p:cNvPr id="7" name="Imagen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" y="1326206"/>
            <a:ext cx="4600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0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/>
        </p:nvSpPr>
        <p:spPr>
          <a:xfrm>
            <a:off x="3119124" y="218950"/>
            <a:ext cx="19907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ＭＳ Ｐゴシック" charset="0"/>
              </a:rPr>
              <a:t>OFERTA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26459"/>
              </p:ext>
            </p:extLst>
          </p:nvPr>
        </p:nvGraphicFramePr>
        <p:xfrm>
          <a:off x="257772" y="1677674"/>
          <a:ext cx="8515036" cy="1984902"/>
        </p:xfrm>
        <a:graphic>
          <a:graphicData uri="http://schemas.openxmlformats.org/drawingml/2006/table">
            <a:tbl>
              <a:tblPr/>
              <a:tblGrid>
                <a:gridCol w="1776781">
                  <a:extLst>
                    <a:ext uri="{9D8B030D-6E8A-4147-A177-3AD203B41FA5}"/>
                  </a:extLst>
                </a:gridCol>
                <a:gridCol w="1089231">
                  <a:extLst>
                    <a:ext uri="{9D8B030D-6E8A-4147-A177-3AD203B41FA5}"/>
                  </a:extLst>
                </a:gridCol>
                <a:gridCol w="1074206">
                  <a:extLst>
                    <a:ext uri="{9D8B030D-6E8A-4147-A177-3AD203B41FA5}"/>
                  </a:extLst>
                </a:gridCol>
                <a:gridCol w="1209422">
                  <a:extLst>
                    <a:ext uri="{9D8B030D-6E8A-4147-A177-3AD203B41FA5}"/>
                  </a:extLst>
                </a:gridCol>
                <a:gridCol w="1536596">
                  <a:extLst>
                    <a:ext uri="{9D8B030D-6E8A-4147-A177-3AD203B41FA5}"/>
                  </a:extLst>
                </a:gridCol>
                <a:gridCol w="1828800"/>
              </a:tblGrid>
              <a:tr h="567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CONCEPTO</a:t>
                      </a: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UNDS</a:t>
                      </a: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CUPOS</a:t>
                      </a: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USUARIOS</a:t>
                      </a: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PRESUPUESTO</a:t>
                      </a: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EJECUTADO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  <a:tr h="4888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HCB FAMI- FAMILIAR (T) </a:t>
                      </a: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 5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31" marR="5731" marT="5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effectLst/>
                          <a:latin typeface="+mn-lt"/>
                        </a:rPr>
                        <a:t>65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31" marR="5731" marT="5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$112.345.505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$22.313.156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65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HCB TRADICIONAL - COMUNITARIO (T) </a:t>
                      </a: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$179.416.676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$25.020.804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81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r>
                        <a:rPr lang="es-CO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02" marR="8302" marT="8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n-lt"/>
                        </a:rPr>
                        <a:t>10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n-lt"/>
                        </a:rPr>
                        <a:t>125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latin typeface="+mn-lt"/>
                        </a:rPr>
                        <a:t>125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1400" b="0" i="0" u="none" strike="noStrike" dirty="0">
                          <a:latin typeface="+mn-lt"/>
                        </a:rPr>
                        <a:t>$313.753.155</a:t>
                      </a: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1400" b="0" i="0" u="none" strike="noStrike" dirty="0" smtClean="0">
                          <a:latin typeface="+mn-lt"/>
                        </a:rPr>
                        <a:t>$47.333.960</a:t>
                      </a:r>
                      <a:endParaRPr lang="es-CO" sz="1400" b="0" i="0" u="none" strike="noStrike" dirty="0">
                        <a:latin typeface="+mn-lt"/>
                      </a:endParaRPr>
                    </a:p>
                  </a:txBody>
                  <a:tcPr marL="7623" marR="7623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73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17883"/>
              </p:ext>
            </p:extLst>
          </p:nvPr>
        </p:nvGraphicFramePr>
        <p:xfrm>
          <a:off x="117696" y="1122629"/>
          <a:ext cx="8872395" cy="566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521"/>
                <a:gridCol w="3023856"/>
                <a:gridCol w="3051018"/>
              </a:tblGrid>
              <a:tr h="694704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LOGROS</a:t>
                      </a:r>
                      <a:endParaRPr lang="es-CO" sz="2800" dirty="0"/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DIFICULTADES </a:t>
                      </a:r>
                      <a:endParaRPr lang="es-CO" sz="2800" dirty="0"/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RETOS</a:t>
                      </a:r>
                      <a:endParaRPr lang="es-CO" sz="2800" dirty="0"/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</a:tr>
              <a:tr h="4380930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Participación por parte de las familias en los encuentros educativos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Disponibilidad de recursos para la ejecución del contrato hasta junio 2018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Estabilidad de las madres comunitarias durante la ejecución del contrato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Cobertura en Modalidad FAMI</a:t>
                      </a:r>
                      <a:endParaRPr lang="es-CO" dirty="0" smtClean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dirty="0" smtClean="0"/>
                        <a:t>Bajas coberturas</a:t>
                      </a:r>
                      <a:r>
                        <a:rPr lang="es-CO" sz="2000" b="0" baseline="0" dirty="0" smtClean="0"/>
                        <a:t> en los Hogares Comunitarios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Diligenciamiento de los instrumentos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Las Madres comunitarias tienen la información de los Niños y Niñas en desorden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Actualización de los documentos de los NN (Esquema de vacunación, control de crecimiento y </a:t>
                      </a:r>
                      <a:r>
                        <a:rPr lang="es-CO" sz="2000" b="0" baseline="0" dirty="0" err="1" smtClean="0"/>
                        <a:t>Dllo</a:t>
                      </a:r>
                      <a:r>
                        <a:rPr lang="es-CO" sz="2000" b="0" baseline="0" dirty="0" smtClean="0"/>
                        <a:t>, Registro civil, registro en el Cuéntame)</a:t>
                      </a: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dirty="0" smtClean="0"/>
                        <a:t>Fortalecimiento de los Hogares Comunitarios Tradicionales (madres comunitarias ofertando</a:t>
                      </a:r>
                      <a:r>
                        <a:rPr lang="es-CO" sz="2000" b="0" baseline="0" dirty="0" smtClean="0"/>
                        <a:t> la modalidad)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2000" b="0" baseline="0" dirty="0" smtClean="0"/>
                        <a:t>EAS multiplicando el conocimiento con las madres comunitarias</a:t>
                      </a:r>
                      <a:r>
                        <a:rPr lang="es-CO" sz="1800" b="0" baseline="0" dirty="0" smtClean="0"/>
                        <a:t>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s-CO" sz="1800" b="0" baseline="0" dirty="0" smtClean="0"/>
                        <a:t>Trabajar de manera articulada con el Ente Territorial</a:t>
                      </a:r>
                    </a:p>
                    <a:p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3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19634" y="1237858"/>
            <a:ext cx="7927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dirty="0" smtClean="0">
                <a:solidFill>
                  <a:prstClr val="black"/>
                </a:solidFill>
                <a:ea typeface="MS PGothic" charset="0"/>
              </a:rPr>
              <a:t>Sobre cada niño se debería poner un cartel que diga: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 smtClean="0">
              <a:solidFill>
                <a:prstClr val="black"/>
              </a:solidFill>
              <a:ea typeface="MS PGothic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dirty="0" smtClean="0">
                <a:solidFill>
                  <a:prstClr val="black"/>
                </a:solidFill>
                <a:ea typeface="MS PGothic" charset="0"/>
              </a:rPr>
              <a:t>“Tratar con cuidado, contiene sueños” </a:t>
            </a:r>
          </a:p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MS PGothic" charset="0"/>
              </a:rPr>
              <a:t>-</a:t>
            </a:r>
            <a:r>
              <a:rPr lang="es-CO" i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MS PGothic" charset="0"/>
              </a:rPr>
              <a:t>Mirko</a:t>
            </a:r>
            <a:r>
              <a:rPr lang="es-CO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MS PGothic" charset="0"/>
              </a:rPr>
              <a:t> </a:t>
            </a:r>
            <a:r>
              <a:rPr lang="es-CO" i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MS PGothic" charset="0"/>
              </a:rPr>
              <a:t>Badiale</a:t>
            </a:r>
            <a:r>
              <a:rPr lang="es-CO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MS PGothic" charset="0"/>
              </a:rPr>
              <a:t>-</a:t>
            </a:r>
            <a:endParaRPr lang="es-CO" i="1" dirty="0">
              <a:solidFill>
                <a:prstClr val="black"/>
              </a:solidFill>
              <a:latin typeface="Century Gothic" panose="020B0502020202020204" pitchFamily="34" charset="0"/>
              <a:ea typeface="MS P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34" y="2562131"/>
            <a:ext cx="3467138" cy="42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25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adroTexto 8"/>
          <p:cNvSpPr txBox="1">
            <a:spLocks noChangeArrowheads="1"/>
          </p:cNvSpPr>
          <p:nvPr/>
        </p:nvSpPr>
        <p:spPr bwMode="auto">
          <a:xfrm>
            <a:off x="1520982" y="5171499"/>
            <a:ext cx="323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4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¡GRACIAS!</a:t>
            </a:r>
            <a:endParaRPr lang="es-ES" altLang="es-CO" sz="4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https://outlook.office.com/owa/service.svc/s/GetAttachmentThumbnail?id=AAMkADgyYjMyODBlLTYyODMtNDk1Mi04NzRkLThjNzNkMzg5MDM5MABGAAAAAAA7art6CsqTRaoqmugFCVViBwBDyazhLf5OS6tmpomN4FieAAAAaDACAABfPC0gwJbwSrgvJHSoAFP1AANwVUhaAAABEgAQAAw4S3dAsbhPnT89XmodxQk%3D&amp;thumbnailType=2&amp;X-OWA-CANARY=E6FOnnmEhUKRehMnH9-KmCCH5MmnmNQY7Qg7MovYa40ONJA043bOWnOYJH3bqlzhNk6A4UcV8q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5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2139" y="1122630"/>
            <a:ext cx="81481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b="1" dirty="0"/>
              <a:t>MISIÓN: </a:t>
            </a:r>
            <a:r>
              <a:rPr lang="es-CO" sz="3200" dirty="0"/>
              <a:t>Trabajar con calidad y transparencia por el desarrollo y la protección integral de la primera infancia, la niñez, la adolescencia y el bienestar de las familias colombianas.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b="1" dirty="0"/>
              <a:t>VISIÓN:</a:t>
            </a:r>
            <a:r>
              <a:rPr lang="es-CO" sz="3200" dirty="0"/>
              <a:t> Cambiar el mundo de las nuevas generaciones y sus familias, siendo referente en estándares de calidad y contribuyendo a la construcción de una sociedad en paz, próspera y equitativa.</a:t>
            </a:r>
          </a:p>
        </p:txBody>
      </p:sp>
    </p:spTree>
    <p:extLst>
      <p:ext uri="{BB962C8B-B14F-4D97-AF65-F5344CB8AC3E}">
        <p14:creationId xmlns:p14="http://schemas.microsoft.com/office/powerpoint/2010/main" val="28262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396734" y="203200"/>
            <a:ext cx="55499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CO" altLang="es-C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CENTO ZONAL PASTO 1</a:t>
            </a:r>
            <a:endParaRPr lang="es-ES" altLang="es-CO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" name="95 Imagen" descr="past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9" y="1374115"/>
            <a:ext cx="87757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6929438" y="3286267"/>
            <a:ext cx="205449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CO" sz="1400" b="1" dirty="0">
                <a:latin typeface="Arial" charset="0"/>
              </a:rPr>
              <a:t>CORREGIMIENTOS:</a:t>
            </a:r>
          </a:p>
          <a:p>
            <a:pPr eaLnBrk="1" hangingPunct="1"/>
            <a:r>
              <a:rPr lang="es-MX" altLang="es-CO" sz="1400" b="1" dirty="0">
                <a:latin typeface="Arial" charset="0"/>
              </a:rPr>
              <a:t>BUESAQUILLO </a:t>
            </a:r>
          </a:p>
          <a:p>
            <a:pPr eaLnBrk="1" hangingPunct="1"/>
            <a:r>
              <a:rPr lang="es-MX" altLang="es-CO" sz="1400" b="1" dirty="0">
                <a:latin typeface="Arial" charset="0"/>
              </a:rPr>
              <a:t>CATAMBUCO</a:t>
            </a:r>
          </a:p>
          <a:p>
            <a:pPr eaLnBrk="1" hangingPunct="1"/>
            <a:r>
              <a:rPr lang="es-MX" altLang="es-CO" sz="1400" b="1" dirty="0">
                <a:latin typeface="Arial" charset="0"/>
              </a:rPr>
              <a:t>LA LAGUNA</a:t>
            </a:r>
          </a:p>
          <a:p>
            <a:pPr eaLnBrk="1" hangingPunct="1"/>
            <a:r>
              <a:rPr lang="es-MX" altLang="es-CO" sz="1400" b="1" dirty="0">
                <a:latin typeface="Arial" charset="0"/>
              </a:rPr>
              <a:t>CABRERA </a:t>
            </a:r>
          </a:p>
          <a:p>
            <a:pPr eaLnBrk="1" hangingPunct="1"/>
            <a:r>
              <a:rPr lang="es-MX" altLang="es-CO" sz="1400" b="1" dirty="0">
                <a:latin typeface="Arial" charset="0"/>
              </a:rPr>
              <a:t>EL ENCANO </a:t>
            </a:r>
          </a:p>
          <a:p>
            <a:pPr eaLnBrk="1" hangingPunct="1"/>
            <a:r>
              <a:rPr lang="es-MX" altLang="es-CO" sz="1400" b="1" dirty="0">
                <a:latin typeface="Arial" charset="0"/>
              </a:rPr>
              <a:t>SANTA BARBARA</a:t>
            </a:r>
            <a:r>
              <a:rPr lang="es-MX" altLang="es-CO" sz="1400" dirty="0">
                <a:latin typeface="Arial" charset="0"/>
              </a:rPr>
              <a:t> </a:t>
            </a:r>
            <a:endParaRPr lang="es-ES" altLang="es-CO" sz="1400" dirty="0">
              <a:latin typeface="Arial" charset="0"/>
            </a:endParaRPr>
          </a:p>
        </p:txBody>
      </p:sp>
      <p:sp>
        <p:nvSpPr>
          <p:cNvPr id="8" name="121 CuadroTexto"/>
          <p:cNvSpPr txBox="1">
            <a:spLocks noChangeArrowheads="1"/>
          </p:cNvSpPr>
          <p:nvPr/>
        </p:nvSpPr>
        <p:spPr bwMode="auto">
          <a:xfrm>
            <a:off x="208229" y="2715348"/>
            <a:ext cx="2500313" cy="1744663"/>
          </a:xfrm>
          <a:prstGeom prst="rect">
            <a:avLst/>
          </a:prstGeom>
          <a:noFill/>
          <a:ln w="9525">
            <a:solidFill>
              <a:srgbClr val="72BF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PASTO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SAN BERNARDO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BUESACO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CHACHAGUI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EL TABLÓN DE GÓMEZ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FUNES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SAN JOSE DE ALBAN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TANGUA</a:t>
            </a:r>
          </a:p>
          <a:p>
            <a:pPr eaLnBrk="1" hangingPunct="1">
              <a:buFontTx/>
              <a:buAutoNum type="arabicPlain"/>
            </a:pPr>
            <a:r>
              <a:rPr lang="es-ES" altLang="es-CO" sz="1200" b="1" dirty="0">
                <a:latin typeface="Arial" charset="0"/>
              </a:rPr>
              <a:t>YACUANQUER</a:t>
            </a: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01625" y="4625561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CO" sz="1400" b="1" dirty="0">
                <a:latin typeface="Arial" charset="0"/>
              </a:rPr>
              <a:t>COMUNAS:</a:t>
            </a:r>
          </a:p>
          <a:p>
            <a:pPr eaLnBrk="1" hangingPunct="1"/>
            <a:r>
              <a:rPr lang="es-MX" altLang="es-CO" sz="1400" b="1" dirty="0">
                <a:latin typeface="Arial" charset="0"/>
              </a:rPr>
              <a:t>2 - 3 - 4 - 5 - 6 Y 12</a:t>
            </a:r>
            <a:r>
              <a:rPr lang="es-MX" altLang="es-CO" sz="1400" dirty="0">
                <a:latin typeface="Arial" charset="0"/>
              </a:rPr>
              <a:t>  </a:t>
            </a:r>
            <a:endParaRPr lang="es-ES" altLang="es-CO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8"/>
          <p:cNvSpPr txBox="1">
            <a:spLocks noChangeArrowheads="1"/>
          </p:cNvSpPr>
          <p:nvPr/>
        </p:nvSpPr>
        <p:spPr bwMode="auto">
          <a:xfrm>
            <a:off x="243452" y="5082516"/>
            <a:ext cx="43104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CONTEXTUALIZACIÓN</a:t>
            </a:r>
          </a:p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Primera Infancia</a:t>
            </a:r>
            <a:r>
              <a:rPr lang="es-ES" sz="3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3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-206062" y="7943"/>
            <a:ext cx="7358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 SON LAS MODALIDADES DE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ATENCION INTEGRAL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27279" y="1078893"/>
            <a:ext cx="7250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prstClr val="black"/>
                </a:solidFill>
                <a:ea typeface="MS PGothic" charset="0"/>
              </a:rPr>
              <a:t>Formas en las que se presta un servicio a partir de las características territoriales, disponibilidad de infraestructura, necesidades de la población, prácticas culturales, entre otras. Las modalidades son: institucional, familiar, comunitaria y propia e intercultural</a:t>
            </a:r>
            <a:r>
              <a:rPr lang="es-CO" sz="2000" dirty="0">
                <a:solidFill>
                  <a:prstClr val="black"/>
                </a:solidFill>
                <a:latin typeface="Century Gothic" panose="020B0502020202020204" pitchFamily="34" charset="0"/>
                <a:ea typeface="MS PGothic" charset="0"/>
              </a:rPr>
              <a:t>. </a:t>
            </a:r>
          </a:p>
        </p:txBody>
      </p:sp>
      <p:sp>
        <p:nvSpPr>
          <p:cNvPr id="2" name="AutoShape 2" descr="https://outlook.office.com/owa/service.svc/s/GetAttachmentThumbnail?id=AAMkADgyYjMyODBlLTYyODMtNDk1Mi04NzRkLThjNzNkMzg5MDM5MABGAAAAAAA7art6CsqTRaoqmugFCVViBwBDyazhLf5OS6tmpomN4FieAAAAaDACAABfPC0gwJbwSrgvJHSoAFP1AANwVUhaAAABEgAQABRfe2bwVnBAov9KScROEs4%3D&amp;thumbnailType=2&amp;X-OWA-CANARY=nA78pgEG0EiDtjalxlqLIWAMaGenmNQYwMarzDs8Jp9zWq-7iUkbkuCnecJEFuaQ0VHNcoNESv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00" y="2927350"/>
            <a:ext cx="6212563" cy="38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51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6"/>
          <p:cNvSpPr txBox="1"/>
          <p:nvPr/>
        </p:nvSpPr>
        <p:spPr>
          <a:xfrm>
            <a:off x="369217" y="110107"/>
            <a:ext cx="575998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cs typeface="Lao UI" panose="020B0502040204020203" pitchFamily="34" charset="0"/>
              </a:rPr>
              <a:t>MODALIDADES DE ATENCION A LA </a:t>
            </a:r>
          </a:p>
          <a:p>
            <a:pPr algn="ctr"/>
            <a:r>
              <a:rPr lang="es-CO" sz="2800" b="1" dirty="0" smtClean="0">
                <a:solidFill>
                  <a:schemeClr val="bg1"/>
                </a:solidFill>
                <a:cs typeface="Lao UI" panose="020B0502040204020203" pitchFamily="34" charset="0"/>
              </a:rPr>
              <a:t>PRIMERA INFANCIA</a:t>
            </a:r>
            <a:endParaRPr lang="es-CO" sz="2800" b="1" dirty="0">
              <a:solidFill>
                <a:schemeClr val="bg1"/>
              </a:solidFill>
              <a:cs typeface="Lao UI" panose="020B0502040204020203" pitchFamily="34" charset="0"/>
            </a:endParaRPr>
          </a:p>
        </p:txBody>
      </p:sp>
      <p:graphicFrame>
        <p:nvGraphicFramePr>
          <p:cNvPr id="8" name="Diagrama 1"/>
          <p:cNvGraphicFramePr/>
          <p:nvPr>
            <p:extLst>
              <p:ext uri="{D42A27DB-BD31-4B8C-83A1-F6EECF244321}">
                <p14:modId xmlns:p14="http://schemas.microsoft.com/office/powerpoint/2010/main" val="1967373759"/>
              </p:ext>
            </p:extLst>
          </p:nvPr>
        </p:nvGraphicFramePr>
        <p:xfrm>
          <a:off x="1513129" y="1333626"/>
          <a:ext cx="712879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Conector recto 5"/>
          <p:cNvCxnSpPr/>
          <p:nvPr/>
        </p:nvCxnSpPr>
        <p:spPr>
          <a:xfrm>
            <a:off x="699479" y="4346998"/>
            <a:ext cx="80123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2"/>
          <p:cNvSpPr txBox="1"/>
          <p:nvPr/>
        </p:nvSpPr>
        <p:spPr>
          <a:xfrm rot="16200000">
            <a:off x="347687" y="270050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INTEGRALES</a:t>
            </a:r>
            <a:endParaRPr lang="es-CO" b="1" dirty="0"/>
          </a:p>
        </p:txBody>
      </p:sp>
      <p:sp>
        <p:nvSpPr>
          <p:cNvPr id="11" name="CuadroTexto 3"/>
          <p:cNvSpPr txBox="1"/>
          <p:nvPr/>
        </p:nvSpPr>
        <p:spPr>
          <a:xfrm rot="16200000">
            <a:off x="234901" y="5208219"/>
            <a:ext cx="173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NO INTEGRALES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49896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9" y="1157040"/>
            <a:ext cx="6618901" cy="569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uadroTexto 3"/>
          <p:cNvSpPr txBox="1"/>
          <p:nvPr/>
        </p:nvSpPr>
        <p:spPr>
          <a:xfrm>
            <a:off x="2418715" y="14630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Familia Comunidad y Redes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9" name="CuadroTexto 4"/>
          <p:cNvSpPr txBox="1"/>
          <p:nvPr/>
        </p:nvSpPr>
        <p:spPr>
          <a:xfrm>
            <a:off x="2616631" y="378166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Proceso Pedagógico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369217" y="364129"/>
            <a:ext cx="57599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cs typeface="Lao UI" panose="020B0502040204020203" pitchFamily="34" charset="0"/>
              </a:rPr>
              <a:t>COMPONENTES EDUCACION INICIAL </a:t>
            </a:r>
            <a:endParaRPr lang="es-CO" sz="2800" b="1" dirty="0">
              <a:solidFill>
                <a:schemeClr val="bg1"/>
              </a:solidFill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43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/>
          <p:cNvSpPr txBox="1"/>
          <p:nvPr/>
        </p:nvSpPr>
        <p:spPr>
          <a:xfrm>
            <a:off x="2418715" y="14630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Familia Comunidad y Redes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9" name="CuadroTexto 4"/>
          <p:cNvSpPr txBox="1"/>
          <p:nvPr/>
        </p:nvSpPr>
        <p:spPr>
          <a:xfrm>
            <a:off x="2616631" y="378166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Proceso Pedagógico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outlook.office.com/owa/service.svc/s/GetAttachmentThumbnail?id=AAMkADgyYjMyODBlLTYyODMtNDk1Mi04NzRkLThjNzNkMzg5MDM5MABGAAAAAAA7art6CsqTRaoqmugFCVViBwBDyazhLf5OS6tmpomN4FieAAAAaDACAABfPC0gwJbwSrgvJHSoAFP1AANwVUhdAAABEgAQAA4gAMaiS4RHvKOcWN69dpA%3D&amp;thumbnailType=2&amp;X-OWA-CANARY=eHoSIYxZH0-J5vDabeC12WAAKFG3mNQY_C0NIgB-XhIt2aRvzNIIKEV2g4GIWbR3leehX3EPF2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6" y="1082694"/>
            <a:ext cx="7967061" cy="49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7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1740</TotalTime>
  <Words>1369</Words>
  <Application>Microsoft Office PowerPoint</Application>
  <PresentationFormat>Presentación en pantalla (4:3)</PresentationFormat>
  <Paragraphs>253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Diseño personalizado</vt:lpstr>
      <vt:lpstr>1_Diseño personalizado</vt:lpstr>
      <vt:lpstr>1_Tema de Office</vt:lpstr>
      <vt:lpstr>2_Tema de Office</vt:lpstr>
      <vt:lpstr>2_Diseño personalizado</vt:lpstr>
      <vt:lpstr>3_Diseño personalizado</vt:lpstr>
      <vt:lpstr>4_Diseño personalizado</vt:lpstr>
      <vt:lpstr>4_Tema de Office</vt:lpstr>
      <vt:lpstr>17_Tema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OFERTA</vt:lpstr>
      <vt:lpstr>HOGARES COMUNITARIOS  DE BIENESTAR FAMI </vt:lpstr>
      <vt:lpstr>OFERTA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Adriana Isabel Hernandez Villarreal</cp:lastModifiedBy>
  <cp:revision>152</cp:revision>
  <dcterms:created xsi:type="dcterms:W3CDTF">2015-01-29T14:27:26Z</dcterms:created>
  <dcterms:modified xsi:type="dcterms:W3CDTF">2017-05-12T21:07:11Z</dcterms:modified>
</cp:coreProperties>
</file>