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56" r:id="rId3"/>
    <p:sldId id="298" r:id="rId4"/>
    <p:sldId id="299" r:id="rId5"/>
    <p:sldId id="300" r:id="rId6"/>
    <p:sldId id="302" r:id="rId7"/>
    <p:sldId id="306" r:id="rId8"/>
    <p:sldId id="307" r:id="rId9"/>
    <p:sldId id="314" r:id="rId10"/>
    <p:sldId id="313" r:id="rId11"/>
    <p:sldId id="312" r:id="rId12"/>
    <p:sldId id="317" r:id="rId13"/>
    <p:sldId id="318" r:id="rId14"/>
    <p:sldId id="319" r:id="rId15"/>
    <p:sldId id="320" r:id="rId16"/>
    <p:sldId id="321" r:id="rId17"/>
    <p:sldId id="322" r:id="rId18"/>
    <p:sldId id="323" r:id="rId19"/>
    <p:sldId id="324" r:id="rId20"/>
    <p:sldId id="326" r:id="rId21"/>
    <p:sldId id="327" r:id="rId22"/>
    <p:sldId id="315" r:id="rId23"/>
    <p:sldId id="316" r:id="rId24"/>
    <p:sldId id="328" r:id="rId25"/>
    <p:sldId id="329" r:id="rId26"/>
    <p:sldId id="296" r:id="rId2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453" autoAdjust="0"/>
  </p:normalViewPr>
  <p:slideViewPr>
    <p:cSldViewPr snapToGrid="0">
      <p:cViewPr varScale="1">
        <p:scale>
          <a:sx n="61" d="100"/>
          <a:sy n="61" d="100"/>
        </p:scale>
        <p:origin x="142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NUMERO DE CASOS POR PRESUNTO DELITO</a:t>
            </a:r>
            <a:r>
              <a:rPr lang="es-ES" baseline="0"/>
              <a:t> SEXUAL MUNICIPIO DE CURUMANI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Hoja1!$E$8:$E$14</c:f>
              <c:strCache>
                <c:ptCount val="7"/>
                <c:pt idx="0">
                  <c:v>Año 2011</c:v>
                </c:pt>
                <c:pt idx="1">
                  <c:v>Año 2012</c:v>
                </c:pt>
                <c:pt idx="2">
                  <c:v>Año 2013</c:v>
                </c:pt>
                <c:pt idx="3">
                  <c:v>Año 2014</c:v>
                </c:pt>
                <c:pt idx="4">
                  <c:v>Año 2015</c:v>
                </c:pt>
                <c:pt idx="5">
                  <c:v>Año 2016</c:v>
                </c:pt>
                <c:pt idx="6">
                  <c:v>Año 2017</c:v>
                </c:pt>
              </c:strCache>
            </c:strRef>
          </c:cat>
          <c:val>
            <c:numRef>
              <c:f>Hoja1!$F$8:$F$14</c:f>
              <c:numCache>
                <c:formatCode>General</c:formatCode>
                <c:ptCount val="7"/>
                <c:pt idx="0">
                  <c:v>8</c:v>
                </c:pt>
                <c:pt idx="1">
                  <c:v>18</c:v>
                </c:pt>
                <c:pt idx="2">
                  <c:v>10</c:v>
                </c:pt>
                <c:pt idx="3">
                  <c:v>18</c:v>
                </c:pt>
                <c:pt idx="4">
                  <c:v>6</c:v>
                </c:pt>
                <c:pt idx="5">
                  <c:v>17</c:v>
                </c:pt>
                <c:pt idx="6">
                  <c:v>19</c:v>
                </c:pt>
              </c:numCache>
            </c:numRef>
          </c:val>
          <c:extLst>
            <c:ext xmlns:c16="http://schemas.microsoft.com/office/drawing/2014/chart" uri="{C3380CC4-5D6E-409C-BE32-E72D297353CC}">
              <c16:uniqueId val="{00000000-88E3-462D-8BE7-887AC3BDCD5F}"/>
            </c:ext>
          </c:extLst>
        </c:ser>
        <c:dLbls>
          <c:showLegendKey val="0"/>
          <c:showVal val="0"/>
          <c:showCatName val="0"/>
          <c:showSerName val="0"/>
          <c:showPercent val="0"/>
          <c:showBubbleSize val="0"/>
        </c:dLbls>
        <c:gapWidth val="219"/>
        <c:overlap val="-27"/>
        <c:axId val="370382592"/>
        <c:axId val="370386120"/>
      </c:barChart>
      <c:catAx>
        <c:axId val="37038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70386120"/>
        <c:crosses val="autoZero"/>
        <c:auto val="1"/>
        <c:lblAlgn val="ctr"/>
        <c:lblOffset val="100"/>
        <c:noMultiLvlLbl val="0"/>
      </c:catAx>
      <c:valAx>
        <c:axId val="370386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70382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32C4EB-1D2A-4130-9883-01D9F8F6F0AF}" type="doc">
      <dgm:prSet loTypeId="urn:microsoft.com/office/officeart/2005/8/layout/matrix3" loCatId="matrix" qsTypeId="urn:microsoft.com/office/officeart/2005/8/quickstyle/3d3" qsCatId="3D" csTypeId="urn:microsoft.com/office/officeart/2005/8/colors/colorful5" csCatId="colorful" phldr="1"/>
      <dgm:spPr/>
      <dgm:t>
        <a:bodyPr/>
        <a:lstStyle/>
        <a:p>
          <a:endParaRPr lang="es-ES"/>
        </a:p>
      </dgm:t>
    </dgm:pt>
    <dgm:pt modelId="{2EE8B1E4-F970-45B8-A0D6-F8386DFF44F1}">
      <dgm:prSet/>
      <dgm:spPr/>
      <dgm:t>
        <a:bodyPr/>
        <a:lstStyle/>
        <a:p>
          <a:pPr rtl="0"/>
          <a:r>
            <a:rPr kumimoji="1" lang="es-ES" b="1"/>
            <a:t>EDUCACION </a:t>
          </a:r>
          <a:endParaRPr lang="es-ES" dirty="0"/>
        </a:p>
      </dgm:t>
    </dgm:pt>
    <dgm:pt modelId="{41046B2E-4A43-447B-8D70-D50516ED1F31}" type="parTrans" cxnId="{806CE386-AE33-4B5F-99E5-3A60E7D0F246}">
      <dgm:prSet/>
      <dgm:spPr/>
      <dgm:t>
        <a:bodyPr/>
        <a:lstStyle/>
        <a:p>
          <a:endParaRPr lang="es-ES"/>
        </a:p>
      </dgm:t>
    </dgm:pt>
    <dgm:pt modelId="{C99ACEFE-BEB0-4445-87D6-AA2E01B09757}" type="sibTrans" cxnId="{806CE386-AE33-4B5F-99E5-3A60E7D0F246}">
      <dgm:prSet/>
      <dgm:spPr/>
      <dgm:t>
        <a:bodyPr/>
        <a:lstStyle/>
        <a:p>
          <a:endParaRPr lang="es-ES"/>
        </a:p>
      </dgm:t>
    </dgm:pt>
    <dgm:pt modelId="{26F94E8F-061D-4329-91F9-26DFE5DA0872}">
      <dgm:prSet/>
      <dgm:spPr/>
      <dgm:t>
        <a:bodyPr/>
        <a:lstStyle/>
        <a:p>
          <a:pPr rtl="0"/>
          <a:r>
            <a:rPr lang="es-CO"/>
            <a:t>JUSTICIA</a:t>
          </a:r>
        </a:p>
        <a:p>
          <a:pPr rtl="0"/>
          <a:r>
            <a:rPr lang="es-CO"/>
            <a:t>POLICIA </a:t>
          </a:r>
          <a:endParaRPr lang="es-ES" dirty="0"/>
        </a:p>
      </dgm:t>
    </dgm:pt>
    <dgm:pt modelId="{86B0DC0A-6415-46D9-9029-1306181A8FA9}" type="parTrans" cxnId="{A37AC082-122D-40E1-9DDD-C128D641C600}">
      <dgm:prSet/>
      <dgm:spPr/>
      <dgm:t>
        <a:bodyPr/>
        <a:lstStyle/>
        <a:p>
          <a:endParaRPr lang="es-ES"/>
        </a:p>
      </dgm:t>
    </dgm:pt>
    <dgm:pt modelId="{81AC3C62-C857-4048-AE33-E1DA65E2F41F}" type="sibTrans" cxnId="{A37AC082-122D-40E1-9DDD-C128D641C600}">
      <dgm:prSet/>
      <dgm:spPr/>
      <dgm:t>
        <a:bodyPr/>
        <a:lstStyle/>
        <a:p>
          <a:endParaRPr lang="es-ES"/>
        </a:p>
      </dgm:t>
    </dgm:pt>
    <dgm:pt modelId="{E36CDB1D-A18A-4C84-A79B-691DFC1C7C1F}">
      <dgm:prSet/>
      <dgm:spPr/>
      <dgm:t>
        <a:bodyPr/>
        <a:lstStyle/>
        <a:p>
          <a:pPr rtl="0"/>
          <a:r>
            <a:rPr lang="es-CO"/>
            <a:t>COMUNIDAD</a:t>
          </a:r>
        </a:p>
        <a:p>
          <a:pPr rtl="0"/>
          <a:r>
            <a:rPr lang="es-CO"/>
            <a:t>FAMILIA</a:t>
          </a:r>
          <a:endParaRPr lang="es-ES" dirty="0"/>
        </a:p>
      </dgm:t>
    </dgm:pt>
    <dgm:pt modelId="{3255272F-643B-4110-80A4-4848CAFCA182}" type="sibTrans" cxnId="{44490D42-163A-4C3A-BF01-60E192B68D33}">
      <dgm:prSet/>
      <dgm:spPr/>
      <dgm:t>
        <a:bodyPr/>
        <a:lstStyle/>
        <a:p>
          <a:endParaRPr lang="es-ES"/>
        </a:p>
      </dgm:t>
    </dgm:pt>
    <dgm:pt modelId="{85DE8F1C-B62A-45DC-AAFD-3FCDBD49319B}" type="parTrans" cxnId="{44490D42-163A-4C3A-BF01-60E192B68D33}">
      <dgm:prSet/>
      <dgm:spPr/>
      <dgm:t>
        <a:bodyPr/>
        <a:lstStyle/>
        <a:p>
          <a:endParaRPr lang="es-ES"/>
        </a:p>
      </dgm:t>
    </dgm:pt>
    <dgm:pt modelId="{428AA16D-F111-4B71-B774-CA8A3B4D4ED2}">
      <dgm:prSet/>
      <dgm:spPr/>
      <dgm:t>
        <a:bodyPr/>
        <a:lstStyle/>
        <a:p>
          <a:pPr rtl="0"/>
          <a:r>
            <a:rPr lang="es-CO" b="1"/>
            <a:t> SALUD</a:t>
          </a:r>
          <a:endParaRPr lang="es-CO" b="1" dirty="0"/>
        </a:p>
      </dgm:t>
    </dgm:pt>
    <dgm:pt modelId="{9243BE9E-3079-4A83-9EB5-186652701CF0}" type="sibTrans" cxnId="{13810FB9-1822-44BC-B92B-A5D2C837BC5A}">
      <dgm:prSet/>
      <dgm:spPr/>
      <dgm:t>
        <a:bodyPr/>
        <a:lstStyle/>
        <a:p>
          <a:endParaRPr lang="es-ES"/>
        </a:p>
      </dgm:t>
    </dgm:pt>
    <dgm:pt modelId="{D121CAA5-61C5-4E50-B4BE-FCFD6E28F76E}" type="parTrans" cxnId="{13810FB9-1822-44BC-B92B-A5D2C837BC5A}">
      <dgm:prSet/>
      <dgm:spPr/>
      <dgm:t>
        <a:bodyPr/>
        <a:lstStyle/>
        <a:p>
          <a:endParaRPr lang="es-ES"/>
        </a:p>
      </dgm:t>
    </dgm:pt>
    <dgm:pt modelId="{1479C6EC-97A3-438E-8893-4441D8B464AC}" type="pres">
      <dgm:prSet presAssocID="{3B32C4EB-1D2A-4130-9883-01D9F8F6F0AF}" presName="matrix" presStyleCnt="0">
        <dgm:presLayoutVars>
          <dgm:chMax val="1"/>
          <dgm:dir/>
          <dgm:resizeHandles val="exact"/>
        </dgm:presLayoutVars>
      </dgm:prSet>
      <dgm:spPr/>
    </dgm:pt>
    <dgm:pt modelId="{3B4B7450-43F9-447B-BE47-E90E4F9EA6A2}" type="pres">
      <dgm:prSet presAssocID="{3B32C4EB-1D2A-4130-9883-01D9F8F6F0AF}" presName="diamond" presStyleLbl="bgShp" presStyleIdx="0" presStyleCnt="1"/>
      <dgm:spPr/>
    </dgm:pt>
    <dgm:pt modelId="{FEB1AB91-0E63-40AF-972D-C7DCADDCFF02}" type="pres">
      <dgm:prSet presAssocID="{3B32C4EB-1D2A-4130-9883-01D9F8F6F0AF}" presName="quad1" presStyleLbl="node1" presStyleIdx="0" presStyleCnt="4">
        <dgm:presLayoutVars>
          <dgm:chMax val="0"/>
          <dgm:chPref val="0"/>
          <dgm:bulletEnabled val="1"/>
        </dgm:presLayoutVars>
      </dgm:prSet>
      <dgm:spPr/>
    </dgm:pt>
    <dgm:pt modelId="{685F63D1-60C4-4DA5-A67C-9700D6928EF2}" type="pres">
      <dgm:prSet presAssocID="{3B32C4EB-1D2A-4130-9883-01D9F8F6F0AF}" presName="quad2" presStyleLbl="node1" presStyleIdx="1" presStyleCnt="4" custLinFactNeighborX="1668" custLinFactNeighborY="4168">
        <dgm:presLayoutVars>
          <dgm:chMax val="0"/>
          <dgm:chPref val="0"/>
          <dgm:bulletEnabled val="1"/>
        </dgm:presLayoutVars>
      </dgm:prSet>
      <dgm:spPr/>
    </dgm:pt>
    <dgm:pt modelId="{F347761D-00E0-4289-B984-B6E93B3EC4CC}" type="pres">
      <dgm:prSet presAssocID="{3B32C4EB-1D2A-4130-9883-01D9F8F6F0AF}" presName="quad3" presStyleLbl="node1" presStyleIdx="2" presStyleCnt="4">
        <dgm:presLayoutVars>
          <dgm:chMax val="0"/>
          <dgm:chPref val="0"/>
          <dgm:bulletEnabled val="1"/>
        </dgm:presLayoutVars>
      </dgm:prSet>
      <dgm:spPr/>
    </dgm:pt>
    <dgm:pt modelId="{8803A46F-0F8D-4AD3-9903-8A25CF9E7446}" type="pres">
      <dgm:prSet presAssocID="{3B32C4EB-1D2A-4130-9883-01D9F8F6F0AF}" presName="quad4" presStyleLbl="node1" presStyleIdx="3" presStyleCnt="4">
        <dgm:presLayoutVars>
          <dgm:chMax val="0"/>
          <dgm:chPref val="0"/>
          <dgm:bulletEnabled val="1"/>
        </dgm:presLayoutVars>
      </dgm:prSet>
      <dgm:spPr/>
    </dgm:pt>
  </dgm:ptLst>
  <dgm:cxnLst>
    <dgm:cxn modelId="{10ED1625-D9EC-4A30-8570-2BBA2196E7DB}" type="presOf" srcId="{E36CDB1D-A18A-4C84-A79B-691DFC1C7C1F}" destId="{F347761D-00E0-4289-B984-B6E93B3EC4CC}" srcOrd="0" destOrd="0" presId="urn:microsoft.com/office/officeart/2005/8/layout/matrix3"/>
    <dgm:cxn modelId="{44490D42-163A-4C3A-BF01-60E192B68D33}" srcId="{3B32C4EB-1D2A-4130-9883-01D9F8F6F0AF}" destId="{E36CDB1D-A18A-4C84-A79B-691DFC1C7C1F}" srcOrd="2" destOrd="0" parTransId="{85DE8F1C-B62A-45DC-AAFD-3FCDBD49319B}" sibTransId="{3255272F-643B-4110-80A4-4848CAFCA182}"/>
    <dgm:cxn modelId="{A37AC082-122D-40E1-9DDD-C128D641C600}" srcId="{3B32C4EB-1D2A-4130-9883-01D9F8F6F0AF}" destId="{26F94E8F-061D-4329-91F9-26DFE5DA0872}" srcOrd="3" destOrd="0" parTransId="{86B0DC0A-6415-46D9-9029-1306181A8FA9}" sibTransId="{81AC3C62-C857-4048-AE33-E1DA65E2F41F}"/>
    <dgm:cxn modelId="{137D3785-0482-4E79-9068-565F156E499B}" type="presOf" srcId="{26F94E8F-061D-4329-91F9-26DFE5DA0872}" destId="{8803A46F-0F8D-4AD3-9903-8A25CF9E7446}" srcOrd="0" destOrd="0" presId="urn:microsoft.com/office/officeart/2005/8/layout/matrix3"/>
    <dgm:cxn modelId="{806CE386-AE33-4B5F-99E5-3A60E7D0F246}" srcId="{3B32C4EB-1D2A-4130-9883-01D9F8F6F0AF}" destId="{2EE8B1E4-F970-45B8-A0D6-F8386DFF44F1}" srcOrd="0" destOrd="0" parTransId="{41046B2E-4A43-447B-8D70-D50516ED1F31}" sibTransId="{C99ACEFE-BEB0-4445-87D6-AA2E01B09757}"/>
    <dgm:cxn modelId="{0C2EF28E-87A2-490B-A83C-CA187A8CEC22}" type="presOf" srcId="{2EE8B1E4-F970-45B8-A0D6-F8386DFF44F1}" destId="{FEB1AB91-0E63-40AF-972D-C7DCADDCFF02}" srcOrd="0" destOrd="0" presId="urn:microsoft.com/office/officeart/2005/8/layout/matrix3"/>
    <dgm:cxn modelId="{13810FB9-1822-44BC-B92B-A5D2C837BC5A}" srcId="{3B32C4EB-1D2A-4130-9883-01D9F8F6F0AF}" destId="{428AA16D-F111-4B71-B774-CA8A3B4D4ED2}" srcOrd="1" destOrd="0" parTransId="{D121CAA5-61C5-4E50-B4BE-FCFD6E28F76E}" sibTransId="{9243BE9E-3079-4A83-9EB5-186652701CF0}"/>
    <dgm:cxn modelId="{20F125C8-2253-4DA1-90EB-3C4898460F59}" type="presOf" srcId="{428AA16D-F111-4B71-B774-CA8A3B4D4ED2}" destId="{685F63D1-60C4-4DA5-A67C-9700D6928EF2}" srcOrd="0" destOrd="0" presId="urn:microsoft.com/office/officeart/2005/8/layout/matrix3"/>
    <dgm:cxn modelId="{298C40FE-AC97-4819-8B3D-0A72EFCB05B4}" type="presOf" srcId="{3B32C4EB-1D2A-4130-9883-01D9F8F6F0AF}" destId="{1479C6EC-97A3-438E-8893-4441D8B464AC}" srcOrd="0" destOrd="0" presId="urn:microsoft.com/office/officeart/2005/8/layout/matrix3"/>
    <dgm:cxn modelId="{82F1EA26-758D-4809-B7E3-CF35DEB64133}" type="presParOf" srcId="{1479C6EC-97A3-438E-8893-4441D8B464AC}" destId="{3B4B7450-43F9-447B-BE47-E90E4F9EA6A2}" srcOrd="0" destOrd="0" presId="urn:microsoft.com/office/officeart/2005/8/layout/matrix3"/>
    <dgm:cxn modelId="{D8C28E00-0EBA-4410-BE48-5BD63658BFBC}" type="presParOf" srcId="{1479C6EC-97A3-438E-8893-4441D8B464AC}" destId="{FEB1AB91-0E63-40AF-972D-C7DCADDCFF02}" srcOrd="1" destOrd="0" presId="urn:microsoft.com/office/officeart/2005/8/layout/matrix3"/>
    <dgm:cxn modelId="{71B400F5-0DE2-47BB-B5C4-4A70FD02339C}" type="presParOf" srcId="{1479C6EC-97A3-438E-8893-4441D8B464AC}" destId="{685F63D1-60C4-4DA5-A67C-9700D6928EF2}" srcOrd="2" destOrd="0" presId="urn:microsoft.com/office/officeart/2005/8/layout/matrix3"/>
    <dgm:cxn modelId="{4EE1EF33-4F34-4FE0-BCD1-E9710F75DE7C}" type="presParOf" srcId="{1479C6EC-97A3-438E-8893-4441D8B464AC}" destId="{F347761D-00E0-4289-B984-B6E93B3EC4CC}" srcOrd="3" destOrd="0" presId="urn:microsoft.com/office/officeart/2005/8/layout/matrix3"/>
    <dgm:cxn modelId="{84395717-C901-480E-916F-74C3EC1D7609}" type="presParOf" srcId="{1479C6EC-97A3-438E-8893-4441D8B464AC}" destId="{8803A46F-0F8D-4AD3-9903-8A25CF9E744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E8CBE4-44C8-4B4C-90A8-FB2FEFCA5414}" type="doc">
      <dgm:prSet loTypeId="urn:microsoft.com/office/officeart/2005/8/layout/hProcess9" loCatId="process" qsTypeId="urn:microsoft.com/office/officeart/2005/8/quickstyle/3d3" qsCatId="3D" csTypeId="urn:microsoft.com/office/officeart/2005/8/colors/colorful5" csCatId="colorful"/>
      <dgm:spPr/>
      <dgm:t>
        <a:bodyPr/>
        <a:lstStyle/>
        <a:p>
          <a:endParaRPr lang="es-ES"/>
        </a:p>
      </dgm:t>
    </dgm:pt>
    <dgm:pt modelId="{BE8B414F-5FCC-4EB0-BB31-0D70C4E0FE77}">
      <dgm:prSet/>
      <dgm:spPr/>
      <dgm:t>
        <a:bodyPr/>
        <a:lstStyle/>
        <a:p>
          <a:pPr rtl="0"/>
          <a:r>
            <a:rPr lang="es-CO" b="1" dirty="0"/>
            <a:t>Cuando existe Centro Zonal Especializado, CAIVAS y Operador. </a:t>
          </a:r>
          <a:endParaRPr lang="es-ES" dirty="0"/>
        </a:p>
      </dgm:t>
    </dgm:pt>
    <dgm:pt modelId="{A0E0B05F-32DD-4493-99E9-73560BC2249D}" type="parTrans" cxnId="{644E14AD-B083-4FC9-AE11-A33688FB592D}">
      <dgm:prSet/>
      <dgm:spPr/>
      <dgm:t>
        <a:bodyPr/>
        <a:lstStyle/>
        <a:p>
          <a:endParaRPr lang="es-ES"/>
        </a:p>
      </dgm:t>
    </dgm:pt>
    <dgm:pt modelId="{A50F7BC0-DA67-4D65-A2EA-2C7FB814824F}" type="sibTrans" cxnId="{644E14AD-B083-4FC9-AE11-A33688FB592D}">
      <dgm:prSet/>
      <dgm:spPr/>
      <dgm:t>
        <a:bodyPr/>
        <a:lstStyle/>
        <a:p>
          <a:endParaRPr lang="es-ES"/>
        </a:p>
      </dgm:t>
    </dgm:pt>
    <dgm:pt modelId="{A11CC3AA-42C4-4957-96B4-3682512B74E0}">
      <dgm:prSet/>
      <dgm:spPr/>
      <dgm:t>
        <a:bodyPr/>
        <a:lstStyle/>
        <a:p>
          <a:pPr rtl="0"/>
          <a:r>
            <a:rPr lang="es-CO" b="1" dirty="0"/>
            <a:t>Cuando existe centro zonal y CAIVAS</a:t>
          </a:r>
          <a:endParaRPr lang="es-ES" dirty="0"/>
        </a:p>
      </dgm:t>
    </dgm:pt>
    <dgm:pt modelId="{DC86C568-19C8-4E38-A3A1-2C851F6E0A38}" type="parTrans" cxnId="{884A4566-4EAD-44B6-ACD7-830DA8905BC9}">
      <dgm:prSet/>
      <dgm:spPr/>
      <dgm:t>
        <a:bodyPr/>
        <a:lstStyle/>
        <a:p>
          <a:endParaRPr lang="es-ES"/>
        </a:p>
      </dgm:t>
    </dgm:pt>
    <dgm:pt modelId="{0203E5F5-CFF0-4717-BE55-EC1C18F56D40}" type="sibTrans" cxnId="{884A4566-4EAD-44B6-ACD7-830DA8905BC9}">
      <dgm:prSet/>
      <dgm:spPr/>
      <dgm:t>
        <a:bodyPr/>
        <a:lstStyle/>
        <a:p>
          <a:endParaRPr lang="es-ES"/>
        </a:p>
      </dgm:t>
    </dgm:pt>
    <dgm:pt modelId="{6B8E3C16-7ED9-41FE-BD3F-7325129FC03E}">
      <dgm:prSet/>
      <dgm:spPr/>
      <dgm:t>
        <a:bodyPr/>
        <a:lstStyle/>
        <a:p>
          <a:pPr rtl="0"/>
          <a:r>
            <a:rPr lang="es-CO" b="1" dirty="0"/>
            <a:t>Cuando existe únicamente Centro Zonal </a:t>
          </a:r>
          <a:endParaRPr lang="es-ES" dirty="0"/>
        </a:p>
      </dgm:t>
    </dgm:pt>
    <dgm:pt modelId="{00BFBE0A-FD87-424D-B40E-9CF85F7AFA71}" type="parTrans" cxnId="{DB8284E4-9D45-49AE-AB54-F91836B8C094}">
      <dgm:prSet/>
      <dgm:spPr/>
      <dgm:t>
        <a:bodyPr/>
        <a:lstStyle/>
        <a:p>
          <a:endParaRPr lang="es-ES"/>
        </a:p>
      </dgm:t>
    </dgm:pt>
    <dgm:pt modelId="{D3DD280A-253D-4F3D-9E90-775BD2FCA962}" type="sibTrans" cxnId="{DB8284E4-9D45-49AE-AB54-F91836B8C094}">
      <dgm:prSet/>
      <dgm:spPr/>
      <dgm:t>
        <a:bodyPr/>
        <a:lstStyle/>
        <a:p>
          <a:endParaRPr lang="es-ES"/>
        </a:p>
      </dgm:t>
    </dgm:pt>
    <dgm:pt modelId="{EEE639F2-9510-4F77-AA85-E0BDAF4CBB86}">
      <dgm:prSet/>
      <dgm:spPr/>
      <dgm:t>
        <a:bodyPr/>
        <a:lstStyle/>
        <a:p>
          <a:pPr rtl="0"/>
          <a:r>
            <a:rPr lang="es-CO" b="1" dirty="0"/>
            <a:t>Cuando solo existe  Comisaría de Familia </a:t>
          </a:r>
          <a:endParaRPr lang="es-ES" dirty="0"/>
        </a:p>
      </dgm:t>
    </dgm:pt>
    <dgm:pt modelId="{EE28257D-1A66-4F93-97E2-80A3CAEACB8F}" type="parTrans" cxnId="{CAFB8BFD-1538-4314-BF0B-CC124CC94FBF}">
      <dgm:prSet/>
      <dgm:spPr/>
      <dgm:t>
        <a:bodyPr/>
        <a:lstStyle/>
        <a:p>
          <a:endParaRPr lang="es-ES"/>
        </a:p>
      </dgm:t>
    </dgm:pt>
    <dgm:pt modelId="{614B78EB-3602-4B08-B99B-82BA796C78CF}" type="sibTrans" cxnId="{CAFB8BFD-1538-4314-BF0B-CC124CC94FBF}">
      <dgm:prSet/>
      <dgm:spPr/>
      <dgm:t>
        <a:bodyPr/>
        <a:lstStyle/>
        <a:p>
          <a:endParaRPr lang="es-ES"/>
        </a:p>
      </dgm:t>
    </dgm:pt>
    <dgm:pt modelId="{AB783BE0-EA9A-4307-B87D-022131120578}" type="pres">
      <dgm:prSet presAssocID="{A1E8CBE4-44C8-4B4C-90A8-FB2FEFCA5414}" presName="CompostProcess" presStyleCnt="0">
        <dgm:presLayoutVars>
          <dgm:dir/>
          <dgm:resizeHandles val="exact"/>
        </dgm:presLayoutVars>
      </dgm:prSet>
      <dgm:spPr/>
    </dgm:pt>
    <dgm:pt modelId="{B810DCEC-609B-460C-B707-82E8CDA0D448}" type="pres">
      <dgm:prSet presAssocID="{A1E8CBE4-44C8-4B4C-90A8-FB2FEFCA5414}" presName="arrow" presStyleLbl="bgShp" presStyleIdx="0" presStyleCnt="1"/>
      <dgm:spPr/>
    </dgm:pt>
    <dgm:pt modelId="{CA884242-0019-4893-BFA2-0F1CF6F96A39}" type="pres">
      <dgm:prSet presAssocID="{A1E8CBE4-44C8-4B4C-90A8-FB2FEFCA5414}" presName="linearProcess" presStyleCnt="0"/>
      <dgm:spPr/>
    </dgm:pt>
    <dgm:pt modelId="{00036E04-C585-49A0-BB24-3E435BE8B8EB}" type="pres">
      <dgm:prSet presAssocID="{BE8B414F-5FCC-4EB0-BB31-0D70C4E0FE77}" presName="textNode" presStyleLbl="node1" presStyleIdx="0" presStyleCnt="4">
        <dgm:presLayoutVars>
          <dgm:bulletEnabled val="1"/>
        </dgm:presLayoutVars>
      </dgm:prSet>
      <dgm:spPr/>
    </dgm:pt>
    <dgm:pt modelId="{6B501A98-7BA0-4A9C-8E73-7235D1A1BD48}" type="pres">
      <dgm:prSet presAssocID="{A50F7BC0-DA67-4D65-A2EA-2C7FB814824F}" presName="sibTrans" presStyleCnt="0"/>
      <dgm:spPr/>
    </dgm:pt>
    <dgm:pt modelId="{7D830D75-ADD7-4586-ACCA-139F0AC3B3B2}" type="pres">
      <dgm:prSet presAssocID="{A11CC3AA-42C4-4957-96B4-3682512B74E0}" presName="textNode" presStyleLbl="node1" presStyleIdx="1" presStyleCnt="4">
        <dgm:presLayoutVars>
          <dgm:bulletEnabled val="1"/>
        </dgm:presLayoutVars>
      </dgm:prSet>
      <dgm:spPr/>
    </dgm:pt>
    <dgm:pt modelId="{BDA59DE4-F984-487D-9FD2-8CBBBD5EB705}" type="pres">
      <dgm:prSet presAssocID="{0203E5F5-CFF0-4717-BE55-EC1C18F56D40}" presName="sibTrans" presStyleCnt="0"/>
      <dgm:spPr/>
    </dgm:pt>
    <dgm:pt modelId="{48857D3C-7DE0-4797-B42E-FE75203CAD0C}" type="pres">
      <dgm:prSet presAssocID="{6B8E3C16-7ED9-41FE-BD3F-7325129FC03E}" presName="textNode" presStyleLbl="node1" presStyleIdx="2" presStyleCnt="4">
        <dgm:presLayoutVars>
          <dgm:bulletEnabled val="1"/>
        </dgm:presLayoutVars>
      </dgm:prSet>
      <dgm:spPr/>
    </dgm:pt>
    <dgm:pt modelId="{2F411AC5-5274-4BEB-B5A6-1660C608CCAD}" type="pres">
      <dgm:prSet presAssocID="{D3DD280A-253D-4F3D-9E90-775BD2FCA962}" presName="sibTrans" presStyleCnt="0"/>
      <dgm:spPr/>
    </dgm:pt>
    <dgm:pt modelId="{736D890B-1884-4F09-9EFA-44389B73D175}" type="pres">
      <dgm:prSet presAssocID="{EEE639F2-9510-4F77-AA85-E0BDAF4CBB86}" presName="textNode" presStyleLbl="node1" presStyleIdx="3" presStyleCnt="4">
        <dgm:presLayoutVars>
          <dgm:bulletEnabled val="1"/>
        </dgm:presLayoutVars>
      </dgm:prSet>
      <dgm:spPr/>
    </dgm:pt>
  </dgm:ptLst>
  <dgm:cxnLst>
    <dgm:cxn modelId="{D179DC10-6940-41B4-9355-7526E2D71B30}" type="presOf" srcId="{A1E8CBE4-44C8-4B4C-90A8-FB2FEFCA5414}" destId="{AB783BE0-EA9A-4307-B87D-022131120578}" srcOrd="0" destOrd="0" presId="urn:microsoft.com/office/officeart/2005/8/layout/hProcess9"/>
    <dgm:cxn modelId="{5F791235-2A11-46F7-BAF3-32FAE0D91489}" type="presOf" srcId="{6B8E3C16-7ED9-41FE-BD3F-7325129FC03E}" destId="{48857D3C-7DE0-4797-B42E-FE75203CAD0C}" srcOrd="0" destOrd="0" presId="urn:microsoft.com/office/officeart/2005/8/layout/hProcess9"/>
    <dgm:cxn modelId="{884A4566-4EAD-44B6-ACD7-830DA8905BC9}" srcId="{A1E8CBE4-44C8-4B4C-90A8-FB2FEFCA5414}" destId="{A11CC3AA-42C4-4957-96B4-3682512B74E0}" srcOrd="1" destOrd="0" parTransId="{DC86C568-19C8-4E38-A3A1-2C851F6E0A38}" sibTransId="{0203E5F5-CFF0-4717-BE55-EC1C18F56D40}"/>
    <dgm:cxn modelId="{BB27556B-A13D-4035-AA65-B7483980D63C}" type="presOf" srcId="{A11CC3AA-42C4-4957-96B4-3682512B74E0}" destId="{7D830D75-ADD7-4586-ACCA-139F0AC3B3B2}" srcOrd="0" destOrd="0" presId="urn:microsoft.com/office/officeart/2005/8/layout/hProcess9"/>
    <dgm:cxn modelId="{644E14AD-B083-4FC9-AE11-A33688FB592D}" srcId="{A1E8CBE4-44C8-4B4C-90A8-FB2FEFCA5414}" destId="{BE8B414F-5FCC-4EB0-BB31-0D70C4E0FE77}" srcOrd="0" destOrd="0" parTransId="{A0E0B05F-32DD-4493-99E9-73560BC2249D}" sibTransId="{A50F7BC0-DA67-4D65-A2EA-2C7FB814824F}"/>
    <dgm:cxn modelId="{2B1C94DD-451A-423E-94F6-1EC1C636DEAC}" type="presOf" srcId="{EEE639F2-9510-4F77-AA85-E0BDAF4CBB86}" destId="{736D890B-1884-4F09-9EFA-44389B73D175}" srcOrd="0" destOrd="0" presId="urn:microsoft.com/office/officeart/2005/8/layout/hProcess9"/>
    <dgm:cxn modelId="{DB8284E4-9D45-49AE-AB54-F91836B8C094}" srcId="{A1E8CBE4-44C8-4B4C-90A8-FB2FEFCA5414}" destId="{6B8E3C16-7ED9-41FE-BD3F-7325129FC03E}" srcOrd="2" destOrd="0" parTransId="{00BFBE0A-FD87-424D-B40E-9CF85F7AFA71}" sibTransId="{D3DD280A-253D-4F3D-9E90-775BD2FCA962}"/>
    <dgm:cxn modelId="{35F25CF8-CA66-4960-8D97-7120015A68D9}" type="presOf" srcId="{BE8B414F-5FCC-4EB0-BB31-0D70C4E0FE77}" destId="{00036E04-C585-49A0-BB24-3E435BE8B8EB}" srcOrd="0" destOrd="0" presId="urn:microsoft.com/office/officeart/2005/8/layout/hProcess9"/>
    <dgm:cxn modelId="{CAFB8BFD-1538-4314-BF0B-CC124CC94FBF}" srcId="{A1E8CBE4-44C8-4B4C-90A8-FB2FEFCA5414}" destId="{EEE639F2-9510-4F77-AA85-E0BDAF4CBB86}" srcOrd="3" destOrd="0" parTransId="{EE28257D-1A66-4F93-97E2-80A3CAEACB8F}" sibTransId="{614B78EB-3602-4B08-B99B-82BA796C78CF}"/>
    <dgm:cxn modelId="{C19A19BC-7ED8-41C1-B64B-90F62B7C6AA5}" type="presParOf" srcId="{AB783BE0-EA9A-4307-B87D-022131120578}" destId="{B810DCEC-609B-460C-B707-82E8CDA0D448}" srcOrd="0" destOrd="0" presId="urn:microsoft.com/office/officeart/2005/8/layout/hProcess9"/>
    <dgm:cxn modelId="{AAFF7EED-659A-40EE-9E0E-A52453FDFCCD}" type="presParOf" srcId="{AB783BE0-EA9A-4307-B87D-022131120578}" destId="{CA884242-0019-4893-BFA2-0F1CF6F96A39}" srcOrd="1" destOrd="0" presId="urn:microsoft.com/office/officeart/2005/8/layout/hProcess9"/>
    <dgm:cxn modelId="{59100334-1269-4FD8-A9E8-DFA625DCFF98}" type="presParOf" srcId="{CA884242-0019-4893-BFA2-0F1CF6F96A39}" destId="{00036E04-C585-49A0-BB24-3E435BE8B8EB}" srcOrd="0" destOrd="0" presId="urn:microsoft.com/office/officeart/2005/8/layout/hProcess9"/>
    <dgm:cxn modelId="{313039F0-BDC1-4D52-B5DD-5D53F225B690}" type="presParOf" srcId="{CA884242-0019-4893-BFA2-0F1CF6F96A39}" destId="{6B501A98-7BA0-4A9C-8E73-7235D1A1BD48}" srcOrd="1" destOrd="0" presId="urn:microsoft.com/office/officeart/2005/8/layout/hProcess9"/>
    <dgm:cxn modelId="{98F10260-44DF-462C-B7C6-774C6E84D76C}" type="presParOf" srcId="{CA884242-0019-4893-BFA2-0F1CF6F96A39}" destId="{7D830D75-ADD7-4586-ACCA-139F0AC3B3B2}" srcOrd="2" destOrd="0" presId="urn:microsoft.com/office/officeart/2005/8/layout/hProcess9"/>
    <dgm:cxn modelId="{70793AB6-A38B-40D0-A584-42232FC60D5B}" type="presParOf" srcId="{CA884242-0019-4893-BFA2-0F1CF6F96A39}" destId="{BDA59DE4-F984-487D-9FD2-8CBBBD5EB705}" srcOrd="3" destOrd="0" presId="urn:microsoft.com/office/officeart/2005/8/layout/hProcess9"/>
    <dgm:cxn modelId="{C0CC969A-F6DD-4FCF-8628-1CCD8FAC5E3C}" type="presParOf" srcId="{CA884242-0019-4893-BFA2-0F1CF6F96A39}" destId="{48857D3C-7DE0-4797-B42E-FE75203CAD0C}" srcOrd="4" destOrd="0" presId="urn:microsoft.com/office/officeart/2005/8/layout/hProcess9"/>
    <dgm:cxn modelId="{0FC651F1-84FB-4735-8FD8-7E09A48E7CA5}" type="presParOf" srcId="{CA884242-0019-4893-BFA2-0F1CF6F96A39}" destId="{2F411AC5-5274-4BEB-B5A6-1660C608CCAD}" srcOrd="5" destOrd="0" presId="urn:microsoft.com/office/officeart/2005/8/layout/hProcess9"/>
    <dgm:cxn modelId="{24DACDFC-5A0C-41E2-A2D3-4270ABCEBC3A}" type="presParOf" srcId="{CA884242-0019-4893-BFA2-0F1CF6F96A39}" destId="{736D890B-1884-4F09-9EFA-44389B73D17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B7450-43F9-447B-BE47-E90E4F9EA6A2}">
      <dsp:nvSpPr>
        <dsp:cNvPr id="0" name=""/>
        <dsp:cNvSpPr/>
      </dsp:nvSpPr>
      <dsp:spPr>
        <a:xfrm>
          <a:off x="1260140" y="0"/>
          <a:ext cx="4536504" cy="4536504"/>
        </a:xfrm>
        <a:prstGeom prst="diamond">
          <a:avLst/>
        </a:prstGeom>
        <a:solidFill>
          <a:schemeClr val="accent5">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EB1AB91-0E63-40AF-972D-C7DCADDCFF02}">
      <dsp:nvSpPr>
        <dsp:cNvPr id="0" name=""/>
        <dsp:cNvSpPr/>
      </dsp:nvSpPr>
      <dsp:spPr>
        <a:xfrm>
          <a:off x="1691107" y="430967"/>
          <a:ext cx="1769236" cy="1769236"/>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kumimoji="1" lang="es-ES" sz="2100" b="1" kern="1200"/>
            <a:t>EDUCACION </a:t>
          </a:r>
          <a:endParaRPr lang="es-ES" sz="2100" kern="1200" dirty="0"/>
        </a:p>
      </dsp:txBody>
      <dsp:txXfrm>
        <a:off x="1777474" y="517334"/>
        <a:ext cx="1596502" cy="1596502"/>
      </dsp:txXfrm>
    </dsp:sp>
    <dsp:sp modelId="{685F63D1-60C4-4DA5-A67C-9700D6928EF2}">
      <dsp:nvSpPr>
        <dsp:cNvPr id="0" name=""/>
        <dsp:cNvSpPr/>
      </dsp:nvSpPr>
      <dsp:spPr>
        <a:xfrm>
          <a:off x="3625950" y="504709"/>
          <a:ext cx="1769236" cy="1769236"/>
        </a:xfrm>
        <a:prstGeom prst="roundRect">
          <a:avLst/>
        </a:prstGeom>
        <a:solidFill>
          <a:schemeClr val="accent5">
            <a:hueOff val="-2451115"/>
            <a:satOff val="-3409"/>
            <a:lumOff val="-1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CO" sz="2100" b="1" kern="1200"/>
            <a:t> SALUD</a:t>
          </a:r>
          <a:endParaRPr lang="es-CO" sz="2100" b="1" kern="1200" dirty="0"/>
        </a:p>
      </dsp:txBody>
      <dsp:txXfrm>
        <a:off x="3712317" y="591076"/>
        <a:ext cx="1596502" cy="1596502"/>
      </dsp:txXfrm>
    </dsp:sp>
    <dsp:sp modelId="{F347761D-00E0-4289-B984-B6E93B3EC4CC}">
      <dsp:nvSpPr>
        <dsp:cNvPr id="0" name=""/>
        <dsp:cNvSpPr/>
      </dsp:nvSpPr>
      <dsp:spPr>
        <a:xfrm>
          <a:off x="1691107" y="2336299"/>
          <a:ext cx="1769236" cy="1769236"/>
        </a:xfrm>
        <a:prstGeom prst="roundRect">
          <a:avLst/>
        </a:prstGeom>
        <a:solidFill>
          <a:schemeClr val="accent5">
            <a:hueOff val="-4902230"/>
            <a:satOff val="-6819"/>
            <a:lumOff val="-26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CO" sz="2100" kern="1200"/>
            <a:t>COMUNIDAD</a:t>
          </a:r>
        </a:p>
        <a:p>
          <a:pPr marL="0" lvl="0" indent="0" algn="ctr" defTabSz="933450" rtl="0">
            <a:lnSpc>
              <a:spcPct val="90000"/>
            </a:lnSpc>
            <a:spcBef>
              <a:spcPct val="0"/>
            </a:spcBef>
            <a:spcAft>
              <a:spcPct val="35000"/>
            </a:spcAft>
            <a:buNone/>
          </a:pPr>
          <a:r>
            <a:rPr lang="es-CO" sz="2100" kern="1200"/>
            <a:t>FAMILIA</a:t>
          </a:r>
          <a:endParaRPr lang="es-ES" sz="2100" kern="1200" dirty="0"/>
        </a:p>
      </dsp:txBody>
      <dsp:txXfrm>
        <a:off x="1777474" y="2422666"/>
        <a:ext cx="1596502" cy="1596502"/>
      </dsp:txXfrm>
    </dsp:sp>
    <dsp:sp modelId="{8803A46F-0F8D-4AD3-9903-8A25CF9E7446}">
      <dsp:nvSpPr>
        <dsp:cNvPr id="0" name=""/>
        <dsp:cNvSpPr/>
      </dsp:nvSpPr>
      <dsp:spPr>
        <a:xfrm>
          <a:off x="3596439" y="2336299"/>
          <a:ext cx="1769236" cy="1769236"/>
        </a:xfrm>
        <a:prstGeom prst="roundRect">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CO" sz="2100" kern="1200"/>
            <a:t>JUSTICIA</a:t>
          </a:r>
        </a:p>
        <a:p>
          <a:pPr marL="0" lvl="0" indent="0" algn="ctr" defTabSz="933450" rtl="0">
            <a:lnSpc>
              <a:spcPct val="90000"/>
            </a:lnSpc>
            <a:spcBef>
              <a:spcPct val="0"/>
            </a:spcBef>
            <a:spcAft>
              <a:spcPct val="35000"/>
            </a:spcAft>
            <a:buNone/>
          </a:pPr>
          <a:r>
            <a:rPr lang="es-CO" sz="2100" kern="1200"/>
            <a:t>POLICIA </a:t>
          </a:r>
          <a:endParaRPr lang="es-ES" sz="2100" kern="1200" dirty="0"/>
        </a:p>
      </dsp:txBody>
      <dsp:txXfrm>
        <a:off x="3682806" y="2422666"/>
        <a:ext cx="1596502" cy="1596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0DCEC-609B-460C-B707-82E8CDA0D448}">
      <dsp:nvSpPr>
        <dsp:cNvPr id="0" name=""/>
        <dsp:cNvSpPr/>
      </dsp:nvSpPr>
      <dsp:spPr>
        <a:xfrm>
          <a:off x="604867" y="0"/>
          <a:ext cx="6855161" cy="3879433"/>
        </a:xfrm>
        <a:prstGeom prst="rightArrow">
          <a:avLst/>
        </a:prstGeom>
        <a:solidFill>
          <a:schemeClr val="accent5">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0036E04-C585-49A0-BB24-3E435BE8B8EB}">
      <dsp:nvSpPr>
        <dsp:cNvPr id="0" name=""/>
        <dsp:cNvSpPr/>
      </dsp:nvSpPr>
      <dsp:spPr>
        <a:xfrm>
          <a:off x="4036" y="1163829"/>
          <a:ext cx="1941403" cy="155177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CO" sz="1800" b="1" kern="1200" dirty="0"/>
            <a:t>Cuando existe Centro Zonal Especializado, CAIVAS y Operador. </a:t>
          </a:r>
          <a:endParaRPr lang="es-ES" sz="1800" kern="1200" dirty="0"/>
        </a:p>
      </dsp:txBody>
      <dsp:txXfrm>
        <a:off x="79787" y="1239580"/>
        <a:ext cx="1789901" cy="1400271"/>
      </dsp:txXfrm>
    </dsp:sp>
    <dsp:sp modelId="{7D830D75-ADD7-4586-ACCA-139F0AC3B3B2}">
      <dsp:nvSpPr>
        <dsp:cNvPr id="0" name=""/>
        <dsp:cNvSpPr/>
      </dsp:nvSpPr>
      <dsp:spPr>
        <a:xfrm>
          <a:off x="2042509" y="1163829"/>
          <a:ext cx="1941403" cy="1551773"/>
        </a:xfrm>
        <a:prstGeom prst="roundRect">
          <a:avLst/>
        </a:prstGeom>
        <a:solidFill>
          <a:schemeClr val="accent5">
            <a:hueOff val="-2451115"/>
            <a:satOff val="-3409"/>
            <a:lumOff val="-1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CO" sz="1800" b="1" kern="1200" dirty="0"/>
            <a:t>Cuando existe centro zonal y CAIVAS</a:t>
          </a:r>
          <a:endParaRPr lang="es-ES" sz="1800" kern="1200" dirty="0"/>
        </a:p>
      </dsp:txBody>
      <dsp:txXfrm>
        <a:off x="2118260" y="1239580"/>
        <a:ext cx="1789901" cy="1400271"/>
      </dsp:txXfrm>
    </dsp:sp>
    <dsp:sp modelId="{48857D3C-7DE0-4797-B42E-FE75203CAD0C}">
      <dsp:nvSpPr>
        <dsp:cNvPr id="0" name=""/>
        <dsp:cNvSpPr/>
      </dsp:nvSpPr>
      <dsp:spPr>
        <a:xfrm>
          <a:off x="4080983" y="1163829"/>
          <a:ext cx="1941403" cy="1551773"/>
        </a:xfrm>
        <a:prstGeom prst="roundRect">
          <a:avLst/>
        </a:prstGeom>
        <a:solidFill>
          <a:schemeClr val="accent5">
            <a:hueOff val="-4902230"/>
            <a:satOff val="-6819"/>
            <a:lumOff val="-26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CO" sz="1800" b="1" kern="1200" dirty="0"/>
            <a:t>Cuando existe únicamente Centro Zonal </a:t>
          </a:r>
          <a:endParaRPr lang="es-ES" sz="1800" kern="1200" dirty="0"/>
        </a:p>
      </dsp:txBody>
      <dsp:txXfrm>
        <a:off x="4156734" y="1239580"/>
        <a:ext cx="1789901" cy="1400271"/>
      </dsp:txXfrm>
    </dsp:sp>
    <dsp:sp modelId="{736D890B-1884-4F09-9EFA-44389B73D175}">
      <dsp:nvSpPr>
        <dsp:cNvPr id="0" name=""/>
        <dsp:cNvSpPr/>
      </dsp:nvSpPr>
      <dsp:spPr>
        <a:xfrm>
          <a:off x="6119456" y="1163829"/>
          <a:ext cx="1941403" cy="1551773"/>
        </a:xfrm>
        <a:prstGeom prst="roundRect">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CO" sz="1800" b="1" kern="1200" dirty="0"/>
            <a:t>Cuando solo existe  Comisaría de Familia </a:t>
          </a:r>
          <a:endParaRPr lang="es-ES" sz="1800" kern="1200" dirty="0"/>
        </a:p>
      </dsp:txBody>
      <dsp:txXfrm>
        <a:off x="6195207" y="1239580"/>
        <a:ext cx="1789901" cy="140027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1714A-7F71-40D4-A2C9-4C94557A31CD}" type="datetimeFigureOut">
              <a:rPr lang="es-ES" smtClean="0"/>
              <a:t>15/08/2017</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0B3B4-0165-4D3E-B46D-F8C3E20E2D86}" type="slidenum">
              <a:rPr lang="es-ES" smtClean="0"/>
              <a:t>‹Nº›</a:t>
            </a:fld>
            <a:endParaRPr lang="es-ES"/>
          </a:p>
        </p:txBody>
      </p:sp>
    </p:spTree>
    <p:extLst>
      <p:ext uri="{BB962C8B-B14F-4D97-AF65-F5344CB8AC3E}">
        <p14:creationId xmlns:p14="http://schemas.microsoft.com/office/powerpoint/2010/main" val="3922002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7F0B3B4-0165-4D3E-B46D-F8C3E20E2D86}" type="slidenum">
              <a:rPr lang="es-ES" smtClean="0"/>
              <a:t>9</a:t>
            </a:fld>
            <a:endParaRPr lang="es-ES"/>
          </a:p>
        </p:txBody>
      </p:sp>
    </p:spTree>
    <p:extLst>
      <p:ext uri="{BB962C8B-B14F-4D97-AF65-F5344CB8AC3E}">
        <p14:creationId xmlns:p14="http://schemas.microsoft.com/office/powerpoint/2010/main" val="321338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7F0B3B4-0165-4D3E-B46D-F8C3E20E2D86}" type="slidenum">
              <a:rPr lang="es-ES" smtClean="0"/>
              <a:t>21</a:t>
            </a:fld>
            <a:endParaRPr lang="es-ES"/>
          </a:p>
        </p:txBody>
      </p:sp>
    </p:spTree>
    <p:extLst>
      <p:ext uri="{BB962C8B-B14F-4D97-AF65-F5344CB8AC3E}">
        <p14:creationId xmlns:p14="http://schemas.microsoft.com/office/powerpoint/2010/main" val="354958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15/08/2017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4932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15/08/2017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18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15/08/2017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75977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15/08/2017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91552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15/08/2017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38198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15/08/2017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9138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15/08/2017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02260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15/08/2017</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45360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15/08/2017</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6155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15/08/2017</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84338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15/08/2017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72107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15/08/2017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01240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15/08/2017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2155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15/08/2017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8740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15/08/2017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357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t>15/08/2017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57589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t>15/08/2017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3183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t>15/08/2017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5480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t>15/08/2017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44676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t>15/08/2017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38766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15/08/2017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85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15/08/2017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61920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A038-97AA-4831-8262-77739EF7176E}" type="datetimeFigureOut">
              <a:rPr lang="es-CO" smtClean="0"/>
              <a:t>15/08/2017</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DC217-822A-4446-9141-82888CDDD354}" type="slidenum">
              <a:rPr lang="es-CO" smtClean="0"/>
              <a:t>‹Nº›</a:t>
            </a:fld>
            <a:endParaRPr lang="es-CO"/>
          </a:p>
        </p:txBody>
      </p:sp>
    </p:spTree>
    <p:extLst>
      <p:ext uri="{BB962C8B-B14F-4D97-AF65-F5344CB8AC3E}">
        <p14:creationId xmlns:p14="http://schemas.microsoft.com/office/powerpoint/2010/main" val="38355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189471" y="1328437"/>
            <a:ext cx="91440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s-ES" sz="4600" dirty="0">
                <a:solidFill>
                  <a:schemeClr val="bg1"/>
                </a:solidFill>
                <a:latin typeface="Britannic Bold" panose="020B0903060703020204" pitchFamily="34" charset="0"/>
              </a:rPr>
              <a:t>Mesa Pública</a:t>
            </a:r>
          </a:p>
          <a:p>
            <a:pPr algn="ctr" eaLnBrk="1" hangingPunct="1"/>
            <a:r>
              <a:rPr lang="es-ES" sz="4600" dirty="0">
                <a:solidFill>
                  <a:schemeClr val="bg1"/>
                </a:solidFill>
                <a:latin typeface="Britannic Bold" panose="020B0903060703020204" pitchFamily="34" charset="0"/>
              </a:rPr>
              <a:t> Centro Zonal Chiriguaná</a:t>
            </a:r>
          </a:p>
          <a:p>
            <a:pPr algn="ctr" eaLnBrk="1" hangingPunct="1"/>
            <a:r>
              <a:rPr lang="es-ES" sz="4600" dirty="0">
                <a:solidFill>
                  <a:schemeClr val="bg1"/>
                </a:solidFill>
                <a:latin typeface="Britannic Bold" panose="020B0903060703020204" pitchFamily="34" charset="0"/>
              </a:rPr>
              <a:t>2017</a:t>
            </a:r>
          </a:p>
        </p:txBody>
      </p:sp>
    </p:spTree>
    <p:extLst>
      <p:ext uri="{BB962C8B-B14F-4D97-AF65-F5344CB8AC3E}">
        <p14:creationId xmlns:p14="http://schemas.microsoft.com/office/powerpoint/2010/main" val="186849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5" descr="abuso sex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868488"/>
            <a:ext cx="26797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a:spLocks noGrp="1"/>
          </p:cNvSpPr>
          <p:nvPr>
            <p:ph type="title"/>
          </p:nvPr>
        </p:nvSpPr>
        <p:spPr bwMode="auto">
          <a:xfrm>
            <a:off x="176213" y="298105"/>
            <a:ext cx="4210257" cy="854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l"/>
            <a:r>
              <a:rPr lang="es-CO" altLang="es-CO" sz="4000" b="1" dirty="0">
                <a:solidFill>
                  <a:schemeClr val="bg1"/>
                </a:solidFill>
                <a:latin typeface="+mn-lt"/>
              </a:rPr>
              <a:t>Abuso Sexual </a:t>
            </a:r>
            <a:endParaRPr lang="es-ES" altLang="es-CO" sz="4000" b="1" dirty="0">
              <a:solidFill>
                <a:schemeClr val="bg1"/>
              </a:solidFill>
              <a:latin typeface="+mn-lt"/>
            </a:endParaRPr>
          </a:p>
        </p:txBody>
      </p:sp>
      <p:sp>
        <p:nvSpPr>
          <p:cNvPr id="6" name="Rectángulo 5"/>
          <p:cNvSpPr/>
          <p:nvPr/>
        </p:nvSpPr>
        <p:spPr>
          <a:xfrm>
            <a:off x="271668" y="1577152"/>
            <a:ext cx="4883428" cy="3539430"/>
          </a:xfrm>
          <a:prstGeom prst="rect">
            <a:avLst/>
          </a:prstGeom>
        </p:spPr>
        <p:txBody>
          <a:bodyPr wrap="square">
            <a:spAutoFit/>
          </a:bodyPr>
          <a:lstStyle/>
          <a:p>
            <a:pPr algn="just">
              <a:buFont typeface="Arial" charset="0"/>
              <a:buNone/>
              <a:defRPr/>
            </a:pPr>
            <a:r>
              <a:rPr lang="es-CO" sz="2800" dirty="0">
                <a:latin typeface="Arial" pitchFamily="34" charset="0"/>
                <a:ea typeface="Calibri" pitchFamily="34" charset="0"/>
                <a:cs typeface="Arial" pitchFamily="34" charset="0"/>
              </a:rPr>
              <a:t>“Es la utilización de un niño, niña o adolescente en una actividad sexual que no comprende, para la cual no está en capacidad de dar su consentimiento y no está preparado evolutivamente”. O.M.S</a:t>
            </a:r>
            <a:endParaRPr lang="es-ES" sz="2800" dirty="0">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1190557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1 Título"/>
          <p:cNvSpPr>
            <a:spLocks noGrp="1"/>
          </p:cNvSpPr>
          <p:nvPr>
            <p:ph type="title"/>
          </p:nvPr>
        </p:nvSpPr>
        <p:spPr bwMode="auto">
          <a:xfrm>
            <a:off x="176213" y="298105"/>
            <a:ext cx="4210257" cy="854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l"/>
            <a:r>
              <a:rPr lang="es-CO" altLang="es-CO" sz="4000" b="1" dirty="0">
                <a:solidFill>
                  <a:schemeClr val="bg1"/>
                </a:solidFill>
                <a:latin typeface="+mn-lt"/>
              </a:rPr>
              <a:t>Explotación Sexual</a:t>
            </a:r>
            <a:endParaRPr lang="es-ES" altLang="es-CO" sz="4000" b="1" dirty="0">
              <a:solidFill>
                <a:schemeClr val="bg1"/>
              </a:solidFill>
              <a:latin typeface="+mn-lt"/>
            </a:endParaRPr>
          </a:p>
        </p:txBody>
      </p:sp>
      <p:sp>
        <p:nvSpPr>
          <p:cNvPr id="5" name="Rectangle 1"/>
          <p:cNvSpPr>
            <a:spLocks noGrp="1" noChangeArrowheads="1"/>
          </p:cNvSpPr>
          <p:nvPr>
            <p:ph idx="1"/>
          </p:nvPr>
        </p:nvSpPr>
        <p:spPr bwMode="auto">
          <a:xfrm>
            <a:off x="311426" y="1285924"/>
            <a:ext cx="4671391" cy="5078313"/>
          </a:xfrm>
          <a:ln>
            <a:miter lim="800000"/>
            <a:headEnd/>
            <a:tailEnd/>
          </a:ln>
          <a:effectLst>
            <a:prstShdw prst="shdw17" dist="17961" dir="2700000">
              <a:schemeClr val="accent1">
                <a:gamma/>
                <a:shade val="60000"/>
                <a:invGamma/>
              </a:schemeClr>
            </a:prstShdw>
          </a:effectLst>
        </p:spPr>
        <p:txBody>
          <a:bodyPr wrap="square" anchor="ctr">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a:buFont typeface="Arial" charset="0"/>
              <a:buNone/>
              <a:defRPr/>
            </a:pPr>
            <a:r>
              <a:rPr lang="es-CO" sz="2400" dirty="0"/>
              <a:t>Utilización de niños, niñas o adolescentes en actividades sexuales con remuneración en dinero o en especie a la víctima o  a un tercero o terceros. Modalidades de explotación sexual:</a:t>
            </a:r>
          </a:p>
          <a:p>
            <a:pPr algn="just">
              <a:buFont typeface="Arial" charset="0"/>
              <a:buNone/>
              <a:defRPr/>
            </a:pPr>
            <a:endParaRPr lang="es-ES" sz="2400" dirty="0"/>
          </a:p>
          <a:p>
            <a:pPr algn="just">
              <a:buFont typeface="Arial" charset="0"/>
              <a:buChar char="•"/>
              <a:defRPr/>
            </a:pPr>
            <a:r>
              <a:rPr lang="es-CO" sz="2400" dirty="0"/>
              <a:t>Prostitución:</a:t>
            </a:r>
            <a:endParaRPr lang="es-ES" sz="2400" dirty="0"/>
          </a:p>
          <a:p>
            <a:pPr algn="just">
              <a:buFont typeface="Arial" charset="0"/>
              <a:buChar char="•"/>
              <a:defRPr/>
            </a:pPr>
            <a:r>
              <a:rPr lang="es-CO" sz="2400" dirty="0"/>
              <a:t>Pornografía:</a:t>
            </a:r>
            <a:endParaRPr lang="es-ES" sz="2400" dirty="0"/>
          </a:p>
          <a:p>
            <a:pPr algn="just">
              <a:buFont typeface="Arial" charset="0"/>
              <a:buChar char="•"/>
              <a:defRPr/>
            </a:pPr>
            <a:r>
              <a:rPr lang="es-CO" sz="2400" dirty="0"/>
              <a:t>Matrimonio o uniones serviles:</a:t>
            </a:r>
            <a:endParaRPr lang="es-ES" sz="2400" dirty="0"/>
          </a:p>
          <a:p>
            <a:pPr algn="just">
              <a:buFont typeface="Arial" charset="0"/>
              <a:buChar char="•"/>
              <a:defRPr/>
            </a:pPr>
            <a:r>
              <a:rPr lang="es-CO" sz="2400" dirty="0"/>
              <a:t>Explotación sexual de niños, niñas y adolescentes por grupos armados organizados al margen de la ley.</a:t>
            </a:r>
            <a:endParaRPr lang="es-ES" sz="2400" dirty="0">
              <a:latin typeface="Arial" pitchFamily="34" charset="0"/>
              <a:ea typeface="Calibri" pitchFamily="34" charset="0"/>
              <a:cs typeface="Arial" pitchFamily="34" charset="0"/>
            </a:endParaRPr>
          </a:p>
        </p:txBody>
      </p:sp>
      <p:pic>
        <p:nvPicPr>
          <p:cNvPr id="7" name="Imagen 6"/>
          <p:cNvPicPr/>
          <p:nvPr/>
        </p:nvPicPr>
        <p:blipFill rotWithShape="1">
          <a:blip r:embed="rId3" cstate="print">
            <a:extLst>
              <a:ext uri="{28A0092B-C50C-407E-A947-70E740481C1C}">
                <a14:useLocalDpi xmlns:a14="http://schemas.microsoft.com/office/drawing/2010/main" val="0"/>
              </a:ext>
            </a:extLst>
          </a:blip>
          <a:srcRect l="19754" t="34489" r="55552" b="19106"/>
          <a:stretch/>
        </p:blipFill>
        <p:spPr bwMode="auto">
          <a:xfrm>
            <a:off x="5433391" y="2114549"/>
            <a:ext cx="3193773" cy="3504373"/>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9004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1 Título"/>
          <p:cNvSpPr>
            <a:spLocks noGrp="1"/>
          </p:cNvSpPr>
          <p:nvPr>
            <p:ph type="title"/>
          </p:nvPr>
        </p:nvSpPr>
        <p:spPr bwMode="auto">
          <a:xfrm>
            <a:off x="202717" y="192088"/>
            <a:ext cx="7722083" cy="1027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s-CL" altLang="es-CO" sz="4000" b="1" dirty="0">
                <a:solidFill>
                  <a:schemeClr val="bg1"/>
                </a:solidFill>
                <a:effectLst>
                  <a:outerShdw blurRad="38100" dist="38100" dir="2700000" algn="tl">
                    <a:srgbClr val="C0C0C0"/>
                  </a:outerShdw>
                </a:effectLst>
                <a:latin typeface="Verdana" pitchFamily="34" charset="0"/>
              </a:rPr>
              <a:t>Los delitos que constituyen violación</a:t>
            </a:r>
            <a:endParaRPr lang="es-ES" altLang="es-CO" sz="4000" b="1" dirty="0">
              <a:solidFill>
                <a:schemeClr val="bg1"/>
              </a:solidFill>
              <a:latin typeface="+mn-lt"/>
            </a:endParaRPr>
          </a:p>
        </p:txBody>
      </p:sp>
      <p:sp>
        <p:nvSpPr>
          <p:cNvPr id="6" name="Rectangle 12"/>
          <p:cNvSpPr>
            <a:spLocks noGrp="1" noChangeArrowheads="1"/>
          </p:cNvSpPr>
          <p:nvPr>
            <p:ph idx="1"/>
          </p:nvPr>
        </p:nvSpPr>
        <p:spPr bwMode="auto">
          <a:xfrm>
            <a:off x="457200" y="1600200"/>
            <a:ext cx="8229600" cy="491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FontTx/>
              <a:buNone/>
            </a:pPr>
            <a:r>
              <a:rPr lang="es-ES" altLang="es-CO" sz="2400" b="1" dirty="0">
                <a:solidFill>
                  <a:srgbClr val="0099FF"/>
                </a:solidFill>
                <a:latin typeface="Arial" charset="0"/>
              </a:rPr>
              <a:t>ACCESO CARNAL VIOLENTO</a:t>
            </a:r>
            <a:r>
              <a:rPr lang="es-ES" altLang="es-CO" sz="2400" b="1" dirty="0">
                <a:latin typeface="Arial" charset="0"/>
              </a:rPr>
              <a:t> </a:t>
            </a:r>
            <a:r>
              <a:rPr lang="es-ES" altLang="es-CO" sz="2000" dirty="0">
                <a:latin typeface="Arial" charset="0"/>
              </a:rPr>
              <a:t>:Art. 205 CP  El que realice  acceso carnal con  otra persona mediante violencia incurrirá en  </a:t>
            </a:r>
            <a:r>
              <a:rPr lang="es-ES" altLang="es-CO" sz="2000" b="1" u="sng" dirty="0">
                <a:solidFill>
                  <a:srgbClr val="FF0000"/>
                </a:solidFill>
                <a:latin typeface="Arial" charset="0"/>
              </a:rPr>
              <a:t>prisión de 12 a 20 años.</a:t>
            </a:r>
          </a:p>
          <a:p>
            <a:pPr algn="ctr">
              <a:buFontTx/>
              <a:buNone/>
            </a:pPr>
            <a:endParaRPr lang="es-ES" altLang="es-CO" sz="2000" dirty="0">
              <a:latin typeface="Arial" charset="0"/>
            </a:endParaRPr>
          </a:p>
          <a:p>
            <a:pPr algn="just">
              <a:buFontTx/>
              <a:buNone/>
            </a:pPr>
            <a:r>
              <a:rPr lang="es-ES" altLang="es-CO" sz="2400" b="1" dirty="0">
                <a:solidFill>
                  <a:srgbClr val="0099FF"/>
                </a:solidFill>
                <a:latin typeface="Arial" charset="0"/>
              </a:rPr>
              <a:t>ACTO SEXUAL VIOLENTO</a:t>
            </a:r>
            <a:r>
              <a:rPr lang="es-ES" altLang="es-CO" sz="2000" dirty="0">
                <a:latin typeface="Arial" charset="0"/>
              </a:rPr>
              <a:t>: Art 206 CP, El que realice en otra persona acto sexual diverso al acceso carnal mediante violencia, incurrirá en </a:t>
            </a:r>
            <a:r>
              <a:rPr lang="es-ES" altLang="es-CO" sz="2000" b="1" u="sng" dirty="0">
                <a:solidFill>
                  <a:srgbClr val="FF0000"/>
                </a:solidFill>
                <a:latin typeface="Arial" charset="0"/>
              </a:rPr>
              <a:t>prisión de 8 a 16 años.</a:t>
            </a:r>
          </a:p>
          <a:p>
            <a:pPr algn="ctr">
              <a:buFontTx/>
              <a:buNone/>
            </a:pPr>
            <a:endParaRPr lang="es-ES" altLang="es-CO" sz="2000" dirty="0">
              <a:latin typeface="Arial" charset="0"/>
            </a:endParaRPr>
          </a:p>
          <a:p>
            <a:pPr algn="just">
              <a:buFontTx/>
              <a:buNone/>
            </a:pPr>
            <a:r>
              <a:rPr lang="es-ES" altLang="es-CO" sz="2400" b="1" dirty="0">
                <a:solidFill>
                  <a:srgbClr val="0099FF"/>
                </a:solidFill>
                <a:latin typeface="Arial" charset="0"/>
              </a:rPr>
              <a:t>ACCESO CARNAL O ACTO SEXUAL EN PERSONA PUESTA EN INCAPACIDAD DE RESISTIR</a:t>
            </a:r>
            <a:r>
              <a:rPr lang="es-ES" altLang="es-CO" sz="2000" dirty="0">
                <a:latin typeface="Arial" charset="0"/>
              </a:rPr>
              <a:t>: Art. 207 CP, El que realice acceso carnal con persona a la cual haya puesto en incapacidad de resistir o en estado de inconciencia, o en condiciones de inferioridad psíquica que le impida comprender la relación sexual incurrirá en </a:t>
            </a:r>
            <a:r>
              <a:rPr lang="es-ES" altLang="es-CO" sz="2000" u="sng" dirty="0">
                <a:solidFill>
                  <a:srgbClr val="FF0000"/>
                </a:solidFill>
                <a:latin typeface="Arial" charset="0"/>
              </a:rPr>
              <a:t>prisión de 12 a 20 años.</a:t>
            </a:r>
          </a:p>
        </p:txBody>
      </p:sp>
    </p:spTree>
    <p:extLst>
      <p:ext uri="{BB962C8B-B14F-4D97-AF65-F5344CB8AC3E}">
        <p14:creationId xmlns:p14="http://schemas.microsoft.com/office/powerpoint/2010/main" val="428410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1 Título"/>
          <p:cNvSpPr>
            <a:spLocks noGrp="1"/>
          </p:cNvSpPr>
          <p:nvPr>
            <p:ph type="title"/>
          </p:nvPr>
        </p:nvSpPr>
        <p:spPr bwMode="auto">
          <a:xfrm>
            <a:off x="202717" y="192088"/>
            <a:ext cx="7722083" cy="1027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s-ES" altLang="es-CO" sz="4000" b="1" dirty="0">
                <a:solidFill>
                  <a:schemeClr val="bg1"/>
                </a:solidFill>
                <a:effectLst>
                  <a:outerShdw blurRad="38100" dist="38100" dir="2700000" algn="tl">
                    <a:srgbClr val="C0C0C0"/>
                  </a:outerShdw>
                </a:effectLst>
                <a:latin typeface="Verdana" pitchFamily="34" charset="0"/>
              </a:rPr>
              <a:t>Actos sexuales abusivos</a:t>
            </a:r>
            <a:endParaRPr lang="es-ES" altLang="es-CO" sz="4000" b="1" dirty="0">
              <a:solidFill>
                <a:schemeClr val="bg1"/>
              </a:solidFill>
              <a:latin typeface="+mn-lt"/>
            </a:endParaRPr>
          </a:p>
        </p:txBody>
      </p:sp>
      <p:sp>
        <p:nvSpPr>
          <p:cNvPr id="5" name="1 Rectángulo"/>
          <p:cNvSpPr txBox="1">
            <a:spLocks noChangeArrowheads="1"/>
          </p:cNvSpPr>
          <p:nvPr/>
        </p:nvSpPr>
        <p:spPr bwMode="auto">
          <a:xfrm>
            <a:off x="202717" y="1448472"/>
            <a:ext cx="8229600" cy="521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spAutoFit/>
          </a:bodyPr>
          <a:lstStyle>
            <a:lvl1pPr marL="228600" indent="-228600" algn="l" defTabSz="914400" rtl="0" eaLnBrk="0" latinLnBrk="0" hangingPunct="0">
              <a:lnSpc>
                <a:spcPct val="90000"/>
              </a:lnSpc>
              <a:spcBef>
                <a:spcPts val="1000"/>
              </a:spcBef>
              <a:buFont typeface="Arial" panose="020B0604020202020204" pitchFamily="34" charset="0"/>
              <a:buChar char="•"/>
              <a:defRPr sz="2800" kern="1200">
                <a:solidFill>
                  <a:schemeClr val="tx1"/>
                </a:solidFill>
                <a:latin typeface="Arial" charset="0"/>
                <a:ea typeface="+mn-ea"/>
                <a:cs typeface="+mn-cs"/>
              </a:defRPr>
            </a:lvl1pPr>
            <a:lvl2pPr marL="742950" indent="-285750" algn="l" defTabSz="914400" rtl="0" eaLnBrk="0" latinLnBrk="0" hangingPunct="0">
              <a:lnSpc>
                <a:spcPct val="90000"/>
              </a:lnSpc>
              <a:spcBef>
                <a:spcPts val="500"/>
              </a:spcBef>
              <a:buFont typeface="Arial" panose="020B0604020202020204" pitchFamily="34" charset="0"/>
              <a:buChar char="•"/>
              <a:defRPr sz="2400" kern="1200">
                <a:solidFill>
                  <a:schemeClr val="tx1"/>
                </a:solidFill>
                <a:latin typeface="Arial" charset="0"/>
                <a:ea typeface="+mn-ea"/>
                <a:cs typeface="+mn-cs"/>
              </a:defRPr>
            </a:lvl2pPr>
            <a:lvl3pPr marL="1143000" indent="-228600" algn="l" defTabSz="914400" rtl="0" eaLnBrk="0" latinLnBrk="0" hangingPunct="0">
              <a:lnSpc>
                <a:spcPct val="90000"/>
              </a:lnSpc>
              <a:spcBef>
                <a:spcPts val="500"/>
              </a:spcBef>
              <a:buFont typeface="Arial" panose="020B0604020202020204" pitchFamily="34" charset="0"/>
              <a:buChar char="•"/>
              <a:defRPr sz="2000" kern="1200">
                <a:solidFill>
                  <a:schemeClr val="tx1"/>
                </a:solidFill>
                <a:latin typeface="Arial" charset="0"/>
                <a:ea typeface="+mn-ea"/>
                <a:cs typeface="+mn-cs"/>
              </a:defRPr>
            </a:lvl3pPr>
            <a:lvl4pPr marL="1600200" indent="-228600" algn="l" defTabSz="914400" rtl="0" eaLnBrk="0" latinLnBrk="0" hangingPunct="0">
              <a:lnSpc>
                <a:spcPct val="90000"/>
              </a:lnSpc>
              <a:spcBef>
                <a:spcPts val="500"/>
              </a:spcBef>
              <a:buFont typeface="Arial" panose="020B0604020202020204" pitchFamily="34" charset="0"/>
              <a:buChar char="•"/>
              <a:defRPr sz="1800" kern="1200">
                <a:solidFill>
                  <a:schemeClr val="tx1"/>
                </a:solidFill>
                <a:latin typeface="Arial" charset="0"/>
                <a:ea typeface="+mn-ea"/>
                <a:cs typeface="+mn-cs"/>
              </a:defRPr>
            </a:lvl4pPr>
            <a:lvl5pPr marL="2057400" indent="-228600" algn="l" defTabSz="914400" rtl="0" eaLnBrk="0" latinLnBrk="0" hangingPunct="0">
              <a:lnSpc>
                <a:spcPct val="90000"/>
              </a:lnSpc>
              <a:spcBef>
                <a:spcPts val="500"/>
              </a:spcBef>
              <a:buFont typeface="Arial" panose="020B0604020202020204" pitchFamily="34" charset="0"/>
              <a:buChar char="•"/>
              <a:defRPr sz="1800" kern="1200">
                <a:solidFill>
                  <a:schemeClr val="tx1"/>
                </a:solidFill>
                <a:latin typeface="Arial" charset="0"/>
                <a:ea typeface="+mn-ea"/>
                <a:cs typeface="+mn-cs"/>
              </a:defRPr>
            </a:lvl5pPr>
            <a:lvl6pPr marL="2514600" indent="-228600" algn="ctr"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charset="0"/>
                <a:ea typeface="+mn-ea"/>
                <a:cs typeface="+mn-cs"/>
              </a:defRPr>
            </a:lvl6pPr>
            <a:lvl7pPr marL="2971800" indent="-228600" algn="ctr"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charset="0"/>
                <a:ea typeface="+mn-ea"/>
                <a:cs typeface="+mn-cs"/>
              </a:defRPr>
            </a:lvl7pPr>
            <a:lvl8pPr marL="3429000" indent="-228600" algn="ctr"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charset="0"/>
                <a:ea typeface="+mn-ea"/>
                <a:cs typeface="+mn-cs"/>
              </a:defRPr>
            </a:lvl8pPr>
            <a:lvl9pPr marL="3886200" indent="-228600" algn="ctr"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charset="0"/>
                <a:ea typeface="+mn-ea"/>
                <a:cs typeface="+mn-cs"/>
              </a:defRPr>
            </a:lvl9pPr>
          </a:lstStyle>
          <a:p>
            <a:pPr eaLnBrk="1" hangingPunct="1"/>
            <a:r>
              <a:rPr lang="es-CO" altLang="es-CO" sz="2400" dirty="0">
                <a:latin typeface="Arial" panose="020B0604020202020204" pitchFamily="34" charset="0"/>
                <a:cs typeface="Arial" panose="020B0604020202020204" pitchFamily="34" charset="0"/>
              </a:rPr>
              <a:t>Constituye acto sexuales abusivos cuando la persona realiza actos sexuales distinto al acceso carnal.</a:t>
            </a:r>
          </a:p>
          <a:p>
            <a:pPr eaLnBrk="1" hangingPunct="1"/>
            <a:r>
              <a:rPr lang="es-CO" altLang="es-CO" sz="2400" dirty="0">
                <a:latin typeface="Arial" panose="020B0604020202020204" pitchFamily="34" charset="0"/>
                <a:cs typeface="Arial" panose="020B0604020202020204" pitchFamily="34" charset="0"/>
              </a:rPr>
              <a:t>Estos delitos son:</a:t>
            </a:r>
          </a:p>
          <a:p>
            <a:pPr eaLnBrk="1" hangingPunct="1"/>
            <a:r>
              <a:rPr lang="es-CO" altLang="es-CO" sz="2000" b="1" dirty="0">
                <a:solidFill>
                  <a:srgbClr val="0070C0"/>
                </a:solidFill>
                <a:latin typeface="Arial" panose="020B0604020202020204" pitchFamily="34" charset="0"/>
                <a:cs typeface="Arial" panose="020B0604020202020204" pitchFamily="34" charset="0"/>
              </a:rPr>
              <a:t>ACCESO CARNAL ABUSIVO CON MENOR DE 14 AÑOS Art 208 CP</a:t>
            </a:r>
            <a:r>
              <a:rPr lang="es-CO" altLang="es-CO" sz="2000" dirty="0">
                <a:latin typeface="Arial" panose="020B0604020202020204" pitchFamily="34" charset="0"/>
                <a:cs typeface="Arial" panose="020B0604020202020204" pitchFamily="34" charset="0"/>
              </a:rPr>
              <a:t>, El que acceda carnalmente a persona menor de 14 años incurrirá en prisión  de 12 a 20 años</a:t>
            </a:r>
          </a:p>
          <a:p>
            <a:pPr eaLnBrk="1" hangingPunct="1"/>
            <a:endParaRPr lang="es-CO" altLang="es-CO" sz="2000" dirty="0">
              <a:latin typeface="Arial" panose="020B0604020202020204" pitchFamily="34" charset="0"/>
              <a:cs typeface="Arial" panose="020B0604020202020204" pitchFamily="34" charset="0"/>
            </a:endParaRPr>
          </a:p>
          <a:p>
            <a:pPr eaLnBrk="1" hangingPunct="1"/>
            <a:r>
              <a:rPr lang="es-CO" altLang="es-CO" sz="2000" b="1" dirty="0">
                <a:solidFill>
                  <a:srgbClr val="0070C0"/>
                </a:solidFill>
                <a:latin typeface="Arial" panose="020B0604020202020204" pitchFamily="34" charset="0"/>
                <a:cs typeface="Arial" panose="020B0604020202020204" pitchFamily="34" charset="0"/>
              </a:rPr>
              <a:t>ACTOS SEXUALES CON MENOR DE 14 AÑOS: </a:t>
            </a:r>
            <a:r>
              <a:rPr lang="es-CO" altLang="es-CO" sz="2000" dirty="0">
                <a:latin typeface="Arial" panose="020B0604020202020204" pitchFamily="34" charset="0"/>
                <a:cs typeface="Arial" panose="020B0604020202020204" pitchFamily="34" charset="0"/>
              </a:rPr>
              <a:t>Art 209 El que realice actos sexuales diversos del acceso carnal con personas de 14 años o en su presencia o la induzca a practicas sexuales incurrirá en prisión de 9 a 13 años.</a:t>
            </a:r>
          </a:p>
          <a:p>
            <a:pPr eaLnBrk="1" hangingPunct="1"/>
            <a:r>
              <a:rPr lang="es-CO" altLang="es-CO" sz="2000" dirty="0">
                <a:latin typeface="Arial" panose="020B0604020202020204" pitchFamily="34" charset="0"/>
                <a:cs typeface="Arial" panose="020B0604020202020204" pitchFamily="34" charset="0"/>
              </a:rPr>
              <a:t>Inciso 2, Si el agente realice cualquiera de las conductas descritas en este articulo con personas menor de 14 años por medios virtuales, utilizando redes globales de información incurrirá en las penas correspondiente disminuidas en una tercera parte.</a:t>
            </a:r>
          </a:p>
        </p:txBody>
      </p:sp>
    </p:spTree>
    <p:extLst>
      <p:ext uri="{BB962C8B-B14F-4D97-AF65-F5344CB8AC3E}">
        <p14:creationId xmlns:p14="http://schemas.microsoft.com/office/powerpoint/2010/main" val="889790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6"/>
          <p:cNvSpPr>
            <a:spLocks noGrp="1" noChangeArrowheads="1"/>
          </p:cNvSpPr>
          <p:nvPr>
            <p:ph idx="1"/>
          </p:nvPr>
        </p:nvSpPr>
        <p:spPr bwMode="auto">
          <a:xfrm>
            <a:off x="457200" y="1600200"/>
            <a:ext cx="822960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20000"/>
              </a:spcBef>
              <a:buFont typeface="Arial" charset="0"/>
              <a:buChar char="•"/>
              <a:defRPr sz="3200">
                <a:solidFill>
                  <a:schemeClr val="tx1"/>
                </a:solidFill>
                <a:latin typeface="Calibri" pitchFamily="34" charset="0"/>
              </a:defRPr>
            </a:lvl1pPr>
            <a:lvl2pPr marL="800100" indent="-342900" algn="l" eaLnBrk="0" hangingPunct="0">
              <a:spcBef>
                <a:spcPct val="20000"/>
              </a:spcBef>
              <a:buFont typeface="Arial" charset="0"/>
              <a:buChar char="–"/>
              <a:defRPr sz="2800">
                <a:solidFill>
                  <a:schemeClr val="tx1"/>
                </a:solidFill>
                <a:latin typeface="Calibri" pitchFamily="34" charset="0"/>
              </a:defRPr>
            </a:lvl2pPr>
            <a:lvl3pPr marL="1257300" indent="-342900" algn="l" eaLnBrk="0" hangingPunct="0">
              <a:spcBef>
                <a:spcPct val="20000"/>
              </a:spcBef>
              <a:buFont typeface="Arial" charset="0"/>
              <a:buChar char="•"/>
              <a:defRPr sz="2400">
                <a:solidFill>
                  <a:schemeClr val="tx1"/>
                </a:solidFill>
                <a:latin typeface="Calibri" pitchFamily="34" charset="0"/>
              </a:defRPr>
            </a:lvl3pPr>
            <a:lvl4pPr marL="1714500" indent="-342900" algn="l" eaLnBrk="0" hangingPunct="0">
              <a:spcBef>
                <a:spcPct val="20000"/>
              </a:spcBef>
              <a:buFont typeface="Arial" charset="0"/>
              <a:buChar char="–"/>
              <a:defRPr sz="2000">
                <a:solidFill>
                  <a:schemeClr val="tx1"/>
                </a:solidFill>
                <a:latin typeface="Calibri" pitchFamily="34" charset="0"/>
              </a:defRPr>
            </a:lvl4pPr>
            <a:lvl5pPr marL="2171700" indent="-342900" algn="l" eaLnBrk="0" hangingPunct="0">
              <a:spcBef>
                <a:spcPct val="20000"/>
              </a:spcBef>
              <a:buFont typeface="Arial" charset="0"/>
              <a:buChar char="»"/>
              <a:defRPr sz="2000">
                <a:solidFill>
                  <a:schemeClr val="tx1"/>
                </a:solidFill>
                <a:latin typeface="Calibri" pitchFamily="34" charset="0"/>
              </a:defRPr>
            </a:lvl5pPr>
            <a:lvl6pPr marL="2628900" indent="-342900" eaLnBrk="0" fontAlgn="base" hangingPunct="0">
              <a:spcBef>
                <a:spcPct val="20000"/>
              </a:spcBef>
              <a:spcAft>
                <a:spcPct val="0"/>
              </a:spcAft>
              <a:buFont typeface="Arial" charset="0"/>
              <a:buChar char="»"/>
              <a:defRPr sz="2000">
                <a:solidFill>
                  <a:schemeClr val="tx1"/>
                </a:solidFill>
                <a:latin typeface="Calibri" pitchFamily="34" charset="0"/>
              </a:defRPr>
            </a:lvl6pPr>
            <a:lvl7pPr marL="3086100" indent="-342900" eaLnBrk="0" fontAlgn="base" hangingPunct="0">
              <a:spcBef>
                <a:spcPct val="20000"/>
              </a:spcBef>
              <a:spcAft>
                <a:spcPct val="0"/>
              </a:spcAft>
              <a:buFont typeface="Arial" charset="0"/>
              <a:buChar char="»"/>
              <a:defRPr sz="2000">
                <a:solidFill>
                  <a:schemeClr val="tx1"/>
                </a:solidFill>
                <a:latin typeface="Calibri" pitchFamily="34" charset="0"/>
              </a:defRPr>
            </a:lvl7pPr>
            <a:lvl8pPr marL="3543300" indent="-342900" eaLnBrk="0" fontAlgn="base" hangingPunct="0">
              <a:spcBef>
                <a:spcPct val="20000"/>
              </a:spcBef>
              <a:spcAft>
                <a:spcPct val="0"/>
              </a:spcAft>
              <a:buFont typeface="Arial" charset="0"/>
              <a:buChar char="»"/>
              <a:defRPr sz="2000">
                <a:solidFill>
                  <a:schemeClr val="tx1"/>
                </a:solidFill>
                <a:latin typeface="Calibri" pitchFamily="34" charset="0"/>
              </a:defRPr>
            </a:lvl8pPr>
            <a:lvl9pPr marL="4000500" indent="-3429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buClr>
                <a:schemeClr val="hlink"/>
              </a:buClr>
              <a:buSzPct val="80000"/>
              <a:buFont typeface="Wingdings" pitchFamily="2" charset="2"/>
              <a:buNone/>
            </a:pPr>
            <a:endParaRPr lang="es-CL" altLang="es-CO" sz="2000" dirty="0">
              <a:solidFill>
                <a:srgbClr val="5F5F5F"/>
              </a:solidFill>
              <a:latin typeface="Verdana" pitchFamily="34" charset="0"/>
            </a:endParaRPr>
          </a:p>
          <a:p>
            <a:pPr eaLnBrk="1" hangingPunct="1">
              <a:lnSpc>
                <a:spcPct val="90000"/>
              </a:lnSpc>
              <a:buClr>
                <a:srgbClr val="3399FF"/>
              </a:buClr>
              <a:buFontTx/>
              <a:buChar char="•"/>
            </a:pPr>
            <a:r>
              <a:rPr lang="es-CL" altLang="es-CO" sz="2400" b="1" dirty="0">
                <a:solidFill>
                  <a:srgbClr val="0099FF"/>
                </a:solidFill>
                <a:latin typeface="Verdana" pitchFamily="34" charset="0"/>
              </a:rPr>
              <a:t>ACCESO CARNAL O ACTO SEXUAL ABUSIVOS CON INCAPAZ DE RESISTIR</a:t>
            </a:r>
            <a:r>
              <a:rPr lang="es-CL" altLang="es-CO" sz="2400" b="1" dirty="0">
                <a:solidFill>
                  <a:srgbClr val="5F5F5F"/>
                </a:solidFill>
                <a:latin typeface="Verdana" pitchFamily="34" charset="0"/>
              </a:rPr>
              <a:t>.</a:t>
            </a:r>
            <a:r>
              <a:rPr lang="es-CL" altLang="es-CO" sz="2400" dirty="0">
                <a:solidFill>
                  <a:srgbClr val="5F5F5F"/>
                </a:solidFill>
                <a:latin typeface="Verdana" pitchFamily="34" charset="0"/>
              </a:rPr>
              <a:t> </a:t>
            </a:r>
            <a:r>
              <a:rPr lang="es-CL" altLang="es-CO" sz="2400" dirty="0">
                <a:latin typeface="Verdana" pitchFamily="34" charset="0"/>
              </a:rPr>
              <a:t>Art 210 CP, El que acceda carnalmente a personas en estado de inconciencia o que padezca trastorno mental o que este en incapacidad de resistir incurrirá en</a:t>
            </a:r>
            <a:r>
              <a:rPr lang="es-CL" altLang="es-CO" sz="2400" dirty="0">
                <a:solidFill>
                  <a:srgbClr val="5F5F5F"/>
                </a:solidFill>
                <a:latin typeface="Verdana" pitchFamily="34" charset="0"/>
              </a:rPr>
              <a:t> </a:t>
            </a:r>
            <a:r>
              <a:rPr lang="es-CL" altLang="es-CO" sz="2400" u="sng" dirty="0">
                <a:solidFill>
                  <a:srgbClr val="FF0000"/>
                </a:solidFill>
                <a:latin typeface="Verdana" pitchFamily="34" charset="0"/>
              </a:rPr>
              <a:t>prisión de 12 a 20 años</a:t>
            </a:r>
            <a:r>
              <a:rPr lang="es-CL" altLang="es-CO" sz="2400" dirty="0">
                <a:solidFill>
                  <a:srgbClr val="FF0000"/>
                </a:solidFill>
                <a:latin typeface="Verdana" pitchFamily="34" charset="0"/>
              </a:rPr>
              <a:t>.</a:t>
            </a:r>
          </a:p>
          <a:p>
            <a:pPr eaLnBrk="1" hangingPunct="1">
              <a:lnSpc>
                <a:spcPct val="90000"/>
              </a:lnSpc>
              <a:buClr>
                <a:srgbClr val="3399FF"/>
              </a:buClr>
              <a:buFontTx/>
              <a:buChar char="•"/>
            </a:pPr>
            <a:r>
              <a:rPr lang="es-CL" altLang="es-CO" sz="2400" dirty="0">
                <a:latin typeface="Verdana" pitchFamily="34" charset="0"/>
              </a:rPr>
              <a:t>Sino se realizara el acceso, sino actos sexuales diversos de él, la pena será de</a:t>
            </a:r>
            <a:r>
              <a:rPr lang="es-CL" altLang="es-CO" sz="2400" dirty="0">
                <a:solidFill>
                  <a:srgbClr val="5F5F5F"/>
                </a:solidFill>
                <a:latin typeface="Verdana" pitchFamily="34" charset="0"/>
              </a:rPr>
              <a:t> </a:t>
            </a:r>
            <a:r>
              <a:rPr lang="es-CL" altLang="es-CO" sz="2400" u="sng" dirty="0">
                <a:solidFill>
                  <a:srgbClr val="FF0000"/>
                </a:solidFill>
                <a:latin typeface="Verdana" pitchFamily="34" charset="0"/>
              </a:rPr>
              <a:t>8 a 16 años de prisión .</a:t>
            </a:r>
          </a:p>
        </p:txBody>
      </p:sp>
    </p:spTree>
    <p:extLst>
      <p:ext uri="{BB962C8B-B14F-4D97-AF65-F5344CB8AC3E}">
        <p14:creationId xmlns:p14="http://schemas.microsoft.com/office/powerpoint/2010/main" val="175773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title"/>
          </p:nvPr>
        </p:nvSpPr>
        <p:spPr bwMode="auto">
          <a:xfrm>
            <a:off x="457200" y="302338"/>
            <a:ext cx="8229600"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s-ES" altLang="es-CO" sz="3600" b="1" dirty="0">
                <a:solidFill>
                  <a:schemeClr val="bg1"/>
                </a:solidFill>
                <a:effectLst>
                  <a:outerShdw blurRad="38100" dist="38100" dir="2700000" algn="tl">
                    <a:srgbClr val="C0C0C0"/>
                  </a:outerShdw>
                </a:effectLst>
                <a:latin typeface="Verdana" pitchFamily="34" charset="0"/>
              </a:rPr>
              <a:t>Explotación sexual</a:t>
            </a:r>
          </a:p>
        </p:txBody>
      </p:sp>
      <p:sp>
        <p:nvSpPr>
          <p:cNvPr id="5" name="1 Rectángulo"/>
          <p:cNvSpPr>
            <a:spLocks noGrp="1" noChangeArrowheads="1"/>
          </p:cNvSpPr>
          <p:nvPr>
            <p:ph idx="1"/>
          </p:nvPr>
        </p:nvSpPr>
        <p:spPr bwMode="auto">
          <a:xfrm>
            <a:off x="457200" y="1156063"/>
            <a:ext cx="8229600" cy="51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eaLnBrk="1" hangingPunct="1"/>
            <a:r>
              <a:rPr lang="es-CO" altLang="es-CO" sz="1800" dirty="0"/>
              <a:t>Supone la utilización de las personas menores de 18 años de edad para </a:t>
            </a:r>
          </a:p>
          <a:p>
            <a:pPr algn="just" eaLnBrk="1" hangingPunct="1"/>
            <a:r>
              <a:rPr lang="es-CO" altLang="es-CO" sz="1800" dirty="0"/>
              <a:t>Relaciones sexuales remuneradas, pornografía infantil y adolescente, utilización de niños, niñas y adolescentes en espectáculos sexuales, donde exista además un intercambio económico o pago de otra índole para la persona menor de edad o para un tercero intermediario.</a:t>
            </a:r>
          </a:p>
          <a:p>
            <a:pPr marL="0" indent="0" algn="just" eaLnBrk="1" hangingPunct="1">
              <a:buNone/>
            </a:pPr>
            <a:endParaRPr lang="es-CO" altLang="es-CO" sz="1800" dirty="0"/>
          </a:p>
          <a:p>
            <a:pPr algn="just" eaLnBrk="1" hangingPunct="1"/>
            <a:r>
              <a:rPr lang="es-CO" altLang="es-CO" sz="1800" dirty="0"/>
              <a:t>Dentro de estos delitos tenemos:</a:t>
            </a:r>
          </a:p>
          <a:p>
            <a:pPr algn="just" eaLnBrk="1" hangingPunct="1"/>
            <a:r>
              <a:rPr lang="es-CO" altLang="es-CO" sz="1800" b="1" dirty="0">
                <a:solidFill>
                  <a:srgbClr val="0099FF"/>
                </a:solidFill>
              </a:rPr>
              <a:t>INDUCCION A LA PROSTITUCION </a:t>
            </a:r>
            <a:r>
              <a:rPr lang="es-CO" altLang="es-CO" sz="1800" dirty="0"/>
              <a:t>Art 213 CP, El que con animo de lucrarse o para satisfacer los deseos de otros induzca al comercio carnal o la prostitución a otra persona </a:t>
            </a:r>
            <a:r>
              <a:rPr lang="es-CO" altLang="es-CO" sz="1800" u="sng" dirty="0">
                <a:solidFill>
                  <a:srgbClr val="FF0000"/>
                </a:solidFill>
              </a:rPr>
              <a:t>incurrirá en prisión de 10 a 22 años y multa de 66 a 750 SMML vigente.</a:t>
            </a:r>
          </a:p>
          <a:p>
            <a:pPr algn="just" eaLnBrk="1" hangingPunct="1"/>
            <a:endParaRPr lang="es-CO" altLang="es-CO" sz="1800" dirty="0"/>
          </a:p>
          <a:p>
            <a:pPr algn="just" eaLnBrk="1" hangingPunct="1"/>
            <a:r>
              <a:rPr lang="es-CO" altLang="es-CO" sz="1800" b="1" dirty="0">
                <a:solidFill>
                  <a:srgbClr val="0099FF"/>
                </a:solidFill>
              </a:rPr>
              <a:t>PROXENETISMO CON MENOR DE EDAD </a:t>
            </a:r>
            <a:r>
              <a:rPr lang="es-CO" altLang="es-CO" sz="1800" dirty="0"/>
              <a:t>Art 213 CP, El que con animo de lucro o para si o para un tercero o para satisfacer los deseos sexuales de otro, organice, facilite o participe de cualquier forma en el comercio carnal o explotación sexual de otra  persona menor de 18 años,    </a:t>
            </a:r>
            <a:r>
              <a:rPr lang="es-CO" altLang="es-CO" sz="1800" u="sng" dirty="0">
                <a:solidFill>
                  <a:srgbClr val="FF0000"/>
                </a:solidFill>
              </a:rPr>
              <a:t>incurre en prisión de 14 a 25 años y de multas de 67 a 750 SMML vigentes.</a:t>
            </a:r>
            <a:endParaRPr lang="es-CO" altLang="es-CO" sz="1800" u="sng" dirty="0"/>
          </a:p>
        </p:txBody>
      </p:sp>
    </p:spTree>
    <p:extLst>
      <p:ext uri="{BB962C8B-B14F-4D97-AF65-F5344CB8AC3E}">
        <p14:creationId xmlns:p14="http://schemas.microsoft.com/office/powerpoint/2010/main" val="251478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title"/>
          </p:nvPr>
        </p:nvSpPr>
        <p:spPr bwMode="auto">
          <a:xfrm>
            <a:off x="457200" y="302338"/>
            <a:ext cx="8229600"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s-CL" altLang="es-CO" sz="3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Estimulo a la prostitución</a:t>
            </a:r>
            <a:r>
              <a:rPr lang="es-CL" altLang="es-CO" sz="3600" dirty="0">
                <a:solidFill>
                  <a:schemeClr val="bg1"/>
                </a:solidFill>
                <a:latin typeface="Arial" panose="020B0604020202020204" pitchFamily="34" charset="0"/>
                <a:cs typeface="Arial" panose="020B0604020202020204" pitchFamily="34" charset="0"/>
              </a:rPr>
              <a:t> </a:t>
            </a:r>
            <a:endParaRPr lang="es-ES" altLang="es-CO" sz="3600" b="1" dirty="0">
              <a:solidFill>
                <a:schemeClr val="bg1"/>
              </a:solidFill>
              <a:effectLst>
                <a:outerShdw blurRad="38100" dist="38100" dir="2700000" algn="tl">
                  <a:srgbClr val="C0C0C0"/>
                </a:outerShdw>
              </a:effectLst>
              <a:latin typeface="Verdana" pitchFamily="34" charset="0"/>
            </a:endParaRPr>
          </a:p>
        </p:txBody>
      </p:sp>
      <p:sp>
        <p:nvSpPr>
          <p:cNvPr id="6" name="Rectangle 4"/>
          <p:cNvSpPr txBox="1">
            <a:spLocks noChangeArrowheads="1"/>
          </p:cNvSpPr>
          <p:nvPr/>
        </p:nvSpPr>
        <p:spPr bwMode="auto">
          <a:xfrm>
            <a:off x="284922" y="1392137"/>
            <a:ext cx="8229600" cy="517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s-CL" altLang="es-CO" sz="2000" dirty="0">
                <a:latin typeface="Arial" panose="020B0604020202020204" pitchFamily="34" charset="0"/>
                <a:cs typeface="Arial" panose="020B0604020202020204" pitchFamily="34" charset="0"/>
              </a:rPr>
              <a:t>El que destine, arriende, mantenga, administre o financie casa o establecimiento para la practica de actos sexuales en la que participe menores de edad. Incurrirá en prisión de 10 a 14 años y multas de hasta 750 SMML vigentes.</a:t>
            </a:r>
          </a:p>
          <a:p>
            <a:pPr algn="just">
              <a:defRPr/>
            </a:pPr>
            <a:endParaRPr lang="es-CL" altLang="es-CO" sz="1800" dirty="0">
              <a:latin typeface="Arial" panose="020B0604020202020204" pitchFamily="34" charset="0"/>
              <a:cs typeface="Arial" panose="020B0604020202020204" pitchFamily="34" charset="0"/>
            </a:endParaRPr>
          </a:p>
          <a:p>
            <a:pPr>
              <a:defRPr/>
            </a:pPr>
            <a:r>
              <a:rPr lang="es-CL" altLang="es-CO" sz="1800" dirty="0">
                <a:solidFill>
                  <a:srgbClr val="FF0000"/>
                </a:solidFill>
                <a:latin typeface="Arial" panose="020B0604020202020204" pitchFamily="34" charset="0"/>
                <a:cs typeface="Arial" panose="020B0604020202020204" pitchFamily="34" charset="0"/>
              </a:rPr>
              <a:t>OMISION DE DENUNCIAR</a:t>
            </a:r>
          </a:p>
          <a:p>
            <a:pPr>
              <a:defRPr/>
            </a:pPr>
            <a:endParaRPr lang="es-CL" altLang="es-CO" sz="1800" dirty="0">
              <a:solidFill>
                <a:srgbClr val="FF0000"/>
              </a:solidFill>
              <a:latin typeface="Arial" panose="020B0604020202020204" pitchFamily="34" charset="0"/>
              <a:cs typeface="Arial" panose="020B0604020202020204" pitchFamily="34" charset="0"/>
            </a:endParaRPr>
          </a:p>
          <a:p>
            <a:pPr algn="just">
              <a:defRPr/>
            </a:pPr>
            <a:r>
              <a:rPr lang="es-CL" altLang="es-CO" sz="2000" dirty="0">
                <a:latin typeface="Arial" panose="020B0604020202020204" pitchFamily="34" charset="0"/>
                <a:cs typeface="Arial" panose="020B0604020202020204" pitchFamily="34" charset="0"/>
              </a:rPr>
              <a:t>Art 219 CP El que por razón de su oficio, cargo, o actividad, tuviere conocimiento de la utilización de menores para la realización de cualquiera de las conductas previstas en el presente capitulo y omitiere informar a las autoridades administrativas o judiciales competentes sobre tales hechos teniendo el deber legal de hacerlos incurrirá en multa de 10 a 50 SMML vigentes. </a:t>
            </a:r>
            <a:r>
              <a:rPr lang="es-CL" altLang="es-CO" sz="2000" dirty="0">
                <a:solidFill>
                  <a:srgbClr val="FF0000"/>
                </a:solidFill>
                <a:latin typeface="Arial" panose="020B0604020202020204" pitchFamily="34" charset="0"/>
                <a:cs typeface="Arial" panose="020B0604020202020204" pitchFamily="34" charset="0"/>
              </a:rPr>
              <a:t>Si la conducta se realizare por servidor publico se le impondrá además la perdida del empleo.</a:t>
            </a:r>
          </a:p>
          <a:p>
            <a:pPr>
              <a:defRPr/>
            </a:pPr>
            <a:endParaRPr lang="es-CL" altLang="es-CO"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00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1 Título"/>
          <p:cNvSpPr>
            <a:spLocks noGrp="1"/>
          </p:cNvSpPr>
          <p:nvPr>
            <p:ph type="title"/>
          </p:nvPr>
        </p:nvSpPr>
        <p:spPr bwMode="auto">
          <a:xfrm>
            <a:off x="457200" y="274638"/>
            <a:ext cx="5516563"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l"/>
            <a:r>
              <a:rPr lang="es-CO" altLang="es-CO" sz="3100" b="1" dirty="0">
                <a:solidFill>
                  <a:schemeClr val="bg1"/>
                </a:solidFill>
                <a:latin typeface="+mn-lt"/>
                <a:cs typeface="Arial" panose="020B0604020202020204" pitchFamily="34" charset="0"/>
              </a:rPr>
              <a:t>AUTORIDADES ADMINISTRATIVAS: </a:t>
            </a:r>
            <a:br>
              <a:rPr lang="es-ES" altLang="es-CO" b="1" dirty="0">
                <a:solidFill>
                  <a:srgbClr val="006600"/>
                </a:solidFill>
                <a:cs typeface="Arial" panose="020B0604020202020204" pitchFamily="34" charset="0"/>
              </a:rPr>
            </a:br>
            <a:endParaRPr lang="es-ES" altLang="es-CO" dirty="0"/>
          </a:p>
        </p:txBody>
      </p:sp>
      <p:sp>
        <p:nvSpPr>
          <p:cNvPr id="4" name="3 Rectángulo redondeado"/>
          <p:cNvSpPr/>
          <p:nvPr/>
        </p:nvSpPr>
        <p:spPr>
          <a:xfrm>
            <a:off x="468313" y="2838450"/>
            <a:ext cx="2303462" cy="1439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600" b="1" dirty="0">
                <a:latin typeface="Arial" pitchFamily="34" charset="0"/>
                <a:cs typeface="Arial" pitchFamily="34" charset="0"/>
              </a:rPr>
              <a:t>Autoridad Competente para el Restablecimiento de Derechos</a:t>
            </a:r>
            <a:endParaRPr lang="es-ES" sz="1600" b="1" dirty="0">
              <a:latin typeface="Arial" pitchFamily="34" charset="0"/>
              <a:cs typeface="Arial" pitchFamily="34" charset="0"/>
            </a:endParaRPr>
          </a:p>
        </p:txBody>
      </p:sp>
      <p:sp>
        <p:nvSpPr>
          <p:cNvPr id="5" name="4 Rectángulo redondeado"/>
          <p:cNvSpPr/>
          <p:nvPr/>
        </p:nvSpPr>
        <p:spPr>
          <a:xfrm>
            <a:off x="3457575" y="1593850"/>
            <a:ext cx="2519363" cy="6477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_tradnl" dirty="0">
                <a:solidFill>
                  <a:srgbClr val="C00000"/>
                </a:solidFill>
                <a:latin typeface="Arial" pitchFamily="34" charset="0"/>
                <a:cs typeface="Arial" pitchFamily="34" charset="0"/>
              </a:rPr>
              <a:t>Defensor de Familia</a:t>
            </a:r>
            <a:endParaRPr lang="es-ES" dirty="0">
              <a:solidFill>
                <a:srgbClr val="C00000"/>
              </a:solidFill>
              <a:latin typeface="Arial" pitchFamily="34" charset="0"/>
              <a:cs typeface="Arial" pitchFamily="34" charset="0"/>
            </a:endParaRPr>
          </a:p>
        </p:txBody>
      </p:sp>
      <p:sp>
        <p:nvSpPr>
          <p:cNvPr id="7" name="5 Rectángulo redondeado"/>
          <p:cNvSpPr/>
          <p:nvPr/>
        </p:nvSpPr>
        <p:spPr>
          <a:xfrm>
            <a:off x="3457575" y="3570288"/>
            <a:ext cx="2519363" cy="6477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_tradnl" dirty="0">
                <a:solidFill>
                  <a:srgbClr val="C00000"/>
                </a:solidFill>
                <a:latin typeface="Arial" pitchFamily="34" charset="0"/>
                <a:cs typeface="Arial" pitchFamily="34" charset="0"/>
              </a:rPr>
              <a:t>Comisario de Familia</a:t>
            </a:r>
            <a:endParaRPr lang="es-ES" dirty="0">
              <a:solidFill>
                <a:srgbClr val="C00000"/>
              </a:solidFill>
              <a:latin typeface="Arial" pitchFamily="34" charset="0"/>
              <a:cs typeface="Arial" pitchFamily="34" charset="0"/>
            </a:endParaRPr>
          </a:p>
        </p:txBody>
      </p:sp>
      <p:sp>
        <p:nvSpPr>
          <p:cNvPr id="8" name="6 Rectángulo redondeado"/>
          <p:cNvSpPr/>
          <p:nvPr/>
        </p:nvSpPr>
        <p:spPr>
          <a:xfrm>
            <a:off x="3457575" y="5275263"/>
            <a:ext cx="2519363" cy="6477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_tradnl" dirty="0">
                <a:solidFill>
                  <a:srgbClr val="C00000"/>
                </a:solidFill>
                <a:latin typeface="Arial" pitchFamily="34" charset="0"/>
                <a:cs typeface="Arial" pitchFamily="34" charset="0"/>
              </a:rPr>
              <a:t>Inspector de Policía</a:t>
            </a:r>
            <a:endParaRPr lang="es-ES" dirty="0">
              <a:solidFill>
                <a:srgbClr val="C00000"/>
              </a:solidFill>
              <a:latin typeface="Arial" pitchFamily="34" charset="0"/>
              <a:cs typeface="Arial" pitchFamily="34" charset="0"/>
            </a:endParaRPr>
          </a:p>
        </p:txBody>
      </p:sp>
      <p:cxnSp>
        <p:nvCxnSpPr>
          <p:cNvPr id="9" name="7 Conector recto de flecha"/>
          <p:cNvCxnSpPr>
            <a:stCxn id="4" idx="3"/>
            <a:endCxn id="5" idx="1"/>
          </p:cNvCxnSpPr>
          <p:nvPr/>
        </p:nvCxnSpPr>
        <p:spPr>
          <a:xfrm flipV="1">
            <a:off x="2771775" y="1917700"/>
            <a:ext cx="685800" cy="1639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8 Conector recto de flecha"/>
          <p:cNvCxnSpPr>
            <a:stCxn id="4" idx="3"/>
            <a:endCxn id="7" idx="1"/>
          </p:cNvCxnSpPr>
          <p:nvPr/>
        </p:nvCxnSpPr>
        <p:spPr>
          <a:xfrm>
            <a:off x="2771775" y="3557588"/>
            <a:ext cx="685800" cy="336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9 Conector recto de flecha"/>
          <p:cNvCxnSpPr>
            <a:stCxn id="4" idx="3"/>
            <a:endCxn id="8" idx="1"/>
          </p:cNvCxnSpPr>
          <p:nvPr/>
        </p:nvCxnSpPr>
        <p:spPr>
          <a:xfrm>
            <a:off x="2771775" y="3557588"/>
            <a:ext cx="685800" cy="2041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21 Rectángulo"/>
          <p:cNvSpPr>
            <a:spLocks noChangeArrowheads="1"/>
          </p:cNvSpPr>
          <p:nvPr/>
        </p:nvSpPr>
        <p:spPr bwMode="auto">
          <a:xfrm>
            <a:off x="6443663" y="1252538"/>
            <a:ext cx="24495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ES" altLang="es-CO" sz="1400" i="1">
                <a:solidFill>
                  <a:srgbClr val="006600"/>
                </a:solidFill>
              </a:rPr>
              <a:t>“Son dependencias del Instituto Colombiano de Bienestar Familiar de naturaleza multidisciplinaria, encargadas de prevenir, garantizar y restablecer los derechos de los niños, niñas y adolescentes”</a:t>
            </a:r>
          </a:p>
        </p:txBody>
      </p:sp>
      <p:sp>
        <p:nvSpPr>
          <p:cNvPr id="13" name="11 Abrir llave"/>
          <p:cNvSpPr/>
          <p:nvPr/>
        </p:nvSpPr>
        <p:spPr>
          <a:xfrm>
            <a:off x="6242050" y="1192213"/>
            <a:ext cx="287338" cy="166846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14" name="12 Pergamino vertical"/>
          <p:cNvSpPr/>
          <p:nvPr/>
        </p:nvSpPr>
        <p:spPr>
          <a:xfrm>
            <a:off x="211138" y="5599113"/>
            <a:ext cx="1008062" cy="936625"/>
          </a:xfrm>
          <a:prstGeom prst="verticalScroll">
            <a:avLst/>
          </a:prstGeom>
          <a:blipFill>
            <a:blip r:embed="rId3" cstate="print"/>
            <a:tile tx="0" ty="0" sx="100000" sy="100000" flip="none" algn="tl"/>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b="1" dirty="0">
                <a:solidFill>
                  <a:srgbClr val="663300"/>
                </a:solidFill>
                <a:latin typeface="Arial" pitchFamily="34" charset="0"/>
                <a:cs typeface="Arial" pitchFamily="34" charset="0"/>
              </a:rPr>
              <a:t>Art. 79</a:t>
            </a:r>
          </a:p>
          <a:p>
            <a:pPr algn="ctr">
              <a:defRPr/>
            </a:pPr>
            <a:r>
              <a:rPr lang="es-ES" sz="1100" b="1" dirty="0">
                <a:solidFill>
                  <a:srgbClr val="663300"/>
                </a:solidFill>
                <a:latin typeface="Arial" pitchFamily="34" charset="0"/>
                <a:cs typeface="Arial" pitchFamily="34" charset="0"/>
              </a:rPr>
              <a:t>Ley 1098 de 2006</a:t>
            </a:r>
          </a:p>
        </p:txBody>
      </p:sp>
      <p:sp>
        <p:nvSpPr>
          <p:cNvPr id="15" name="21 Rectángulo"/>
          <p:cNvSpPr>
            <a:spLocks noChangeArrowheads="1"/>
          </p:cNvSpPr>
          <p:nvPr/>
        </p:nvSpPr>
        <p:spPr bwMode="auto">
          <a:xfrm>
            <a:off x="6443663" y="3136900"/>
            <a:ext cx="2449512" cy="2031325"/>
          </a:xfrm>
          <a:prstGeom prst="rect">
            <a:avLst/>
          </a:prstGeom>
          <a:noFill/>
          <a:ln w="9525">
            <a:noFill/>
            <a:miter lim="800000"/>
            <a:headEnd/>
            <a:tailEnd/>
          </a:ln>
        </p:spPr>
        <p:txBody>
          <a:bodyPr>
            <a:spAutoFit/>
          </a:bodyPr>
          <a:lstStyle/>
          <a:p>
            <a:pPr>
              <a:defRPr/>
            </a:pPr>
            <a:r>
              <a:rPr lang="es-ES" sz="1400" i="1" dirty="0">
                <a:solidFill>
                  <a:srgbClr val="006600"/>
                </a:solidFill>
              </a:rPr>
              <a:t>“Son entidades distritales o municipales o intermunicipal de carácter administrativo e interdisciplinario forman parte del SNBF. Cuya misión es </a:t>
            </a:r>
            <a:r>
              <a:rPr lang="es-ES" sz="1400" dirty="0">
                <a:ln w="18000">
                  <a:solidFill>
                    <a:schemeClr val="accent2">
                      <a:satMod val="140000"/>
                    </a:schemeClr>
                  </a:solidFill>
                  <a:prstDash val="solid"/>
                  <a:miter lim="800000"/>
                </a:ln>
                <a:noFill/>
              </a:rPr>
              <a:t>reparar los derechos de los miembros conculcados por situaciones de violencia intrafamiliar. “</a:t>
            </a:r>
            <a:endParaRPr lang="es-ES" sz="1400" dirty="0">
              <a:solidFill>
                <a:srgbClr val="006600"/>
              </a:solidFill>
            </a:endParaRPr>
          </a:p>
        </p:txBody>
      </p:sp>
      <p:sp>
        <p:nvSpPr>
          <p:cNvPr id="16" name="17 Abrir llave"/>
          <p:cNvSpPr/>
          <p:nvPr/>
        </p:nvSpPr>
        <p:spPr>
          <a:xfrm>
            <a:off x="6242050" y="3076575"/>
            <a:ext cx="287338" cy="20923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Tree>
    <p:extLst>
      <p:ext uri="{BB962C8B-B14F-4D97-AF65-F5344CB8AC3E}">
        <p14:creationId xmlns:p14="http://schemas.microsoft.com/office/powerpoint/2010/main" val="321802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15 Diagrama"/>
          <p:cNvGraphicFramePr/>
          <p:nvPr>
            <p:extLst>
              <p:ext uri="{D42A27DB-BD31-4B8C-83A1-F6EECF244321}">
                <p14:modId xmlns:p14="http://schemas.microsoft.com/office/powerpoint/2010/main" val="1118251106"/>
              </p:ext>
            </p:extLst>
          </p:nvPr>
        </p:nvGraphicFramePr>
        <p:xfrm>
          <a:off x="1259632" y="1576173"/>
          <a:ext cx="7056784"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6 Marcador de contenido"/>
          <p:cNvSpPr>
            <a:spLocks noGrp="1"/>
          </p:cNvSpPr>
          <p:nvPr>
            <p:ph idx="1"/>
          </p:nvPr>
        </p:nvSpPr>
        <p:spPr>
          <a:xfrm>
            <a:off x="231775" y="-250825"/>
            <a:ext cx="7210425" cy="1223963"/>
          </a:xfrm>
        </p:spPr>
        <p:txBody>
          <a:bodyPr/>
          <a:lstStyle/>
          <a:p>
            <a:pPr algn="just">
              <a:buFont typeface="Arial" charset="0"/>
              <a:buNone/>
              <a:defRPr/>
            </a:pPr>
            <a:endParaRPr lang="es-CO" sz="2800" b="1" dirty="0">
              <a:solidFill>
                <a:schemeClr val="accent2">
                  <a:lumMod val="75000"/>
                </a:schemeClr>
              </a:solidFill>
              <a:effectLst>
                <a:outerShdw blurRad="38100" dist="38100" dir="2700000" algn="tl">
                  <a:srgbClr val="000000">
                    <a:alpha val="43137"/>
                  </a:srgbClr>
                </a:outerShdw>
              </a:effectLst>
              <a:cs typeface="ＭＳ Ｐゴシック" charset="0"/>
            </a:endParaRPr>
          </a:p>
          <a:p>
            <a:pPr marL="449263" indent="-449263" algn="just">
              <a:lnSpc>
                <a:spcPct val="110000"/>
              </a:lnSpc>
              <a:buFont typeface="Arial" charset="0"/>
              <a:buNone/>
              <a:defRPr/>
            </a:pPr>
            <a:r>
              <a:rPr kumimoji="1" lang="es-CO" sz="2800" b="1" dirty="0">
                <a:solidFill>
                  <a:schemeClr val="bg1"/>
                </a:solidFill>
                <a:effectLst>
                  <a:outerShdw blurRad="38100" dist="38100" dir="2700000" algn="tl">
                    <a:srgbClr val="000000">
                      <a:alpha val="43137"/>
                    </a:srgbClr>
                  </a:outerShdw>
                </a:effectLst>
                <a:cs typeface="Arial" charset="0"/>
              </a:rPr>
              <a:t>Canales de Recepción </a:t>
            </a:r>
            <a:endParaRPr kumimoji="1" lang="es-ES" sz="2800" dirty="0">
              <a:solidFill>
                <a:schemeClr val="bg1"/>
              </a:solidFill>
              <a:effectLst>
                <a:outerShdw blurRad="38100" dist="38100" dir="2700000" algn="tl">
                  <a:srgbClr val="000000">
                    <a:alpha val="43137"/>
                  </a:srgbClr>
                </a:outerShdw>
              </a:effectLst>
              <a:cs typeface="Arial" charset="0"/>
            </a:endParaRPr>
          </a:p>
          <a:p>
            <a:pPr marL="449263" indent="-449263" algn="just">
              <a:lnSpc>
                <a:spcPct val="110000"/>
              </a:lnSpc>
              <a:buFont typeface="Arial" charset="0"/>
              <a:buNone/>
              <a:defRPr/>
            </a:pPr>
            <a:endParaRPr kumimoji="1" lang="es-ES" sz="2800" dirty="0">
              <a:solidFill>
                <a:schemeClr val="accent2">
                  <a:lumMod val="75000"/>
                </a:schemeClr>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1686984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6 Marcador de contenido"/>
          <p:cNvSpPr>
            <a:spLocks noGrp="1"/>
          </p:cNvSpPr>
          <p:nvPr>
            <p:ph idx="1"/>
          </p:nvPr>
        </p:nvSpPr>
        <p:spPr>
          <a:xfrm>
            <a:off x="231775" y="-250825"/>
            <a:ext cx="7210425" cy="1223963"/>
          </a:xfrm>
        </p:spPr>
        <p:txBody>
          <a:bodyPr>
            <a:normAutofit lnSpcReduction="10000"/>
          </a:bodyPr>
          <a:lstStyle/>
          <a:p>
            <a:pPr algn="just">
              <a:buFont typeface="Arial" charset="0"/>
              <a:buNone/>
              <a:defRPr/>
            </a:pPr>
            <a:endParaRPr lang="es-CO" sz="2800" b="1" dirty="0">
              <a:solidFill>
                <a:schemeClr val="accent2">
                  <a:lumMod val="75000"/>
                </a:schemeClr>
              </a:solidFill>
              <a:effectLst>
                <a:outerShdw blurRad="38100" dist="38100" dir="2700000" algn="tl">
                  <a:srgbClr val="000000">
                    <a:alpha val="43137"/>
                  </a:srgbClr>
                </a:outerShdw>
              </a:effectLst>
              <a:cs typeface="ＭＳ Ｐゴシック" charset="0"/>
            </a:endParaRPr>
          </a:p>
          <a:p>
            <a:pPr marL="449263" indent="-449263" algn="just">
              <a:lnSpc>
                <a:spcPct val="110000"/>
              </a:lnSpc>
              <a:buFont typeface="Arial" charset="0"/>
              <a:buNone/>
              <a:defRPr/>
            </a:pPr>
            <a:r>
              <a:rPr lang="es-CO" sz="4000" b="1" dirty="0">
                <a:solidFill>
                  <a:schemeClr val="bg1"/>
                </a:solidFill>
                <a:effectLst>
                  <a:outerShdw blurRad="38100" dist="38100" dir="2700000" algn="tl">
                    <a:srgbClr val="000000">
                      <a:alpha val="43137"/>
                    </a:srgbClr>
                  </a:outerShdw>
                </a:effectLst>
                <a:cs typeface="ＭＳ Ｐゴシック" charset="0"/>
              </a:rPr>
              <a:t>Rutas de atención</a:t>
            </a:r>
            <a:endParaRPr kumimoji="1" lang="es-ES" sz="3200" dirty="0">
              <a:solidFill>
                <a:schemeClr val="bg1"/>
              </a:solidFill>
              <a:effectLst>
                <a:outerShdw blurRad="38100" dist="38100" dir="2700000" algn="tl">
                  <a:srgbClr val="000000">
                    <a:alpha val="43137"/>
                  </a:srgbClr>
                </a:outerShdw>
              </a:effectLst>
              <a:cs typeface="Arial" charset="0"/>
            </a:endParaRPr>
          </a:p>
        </p:txBody>
      </p:sp>
      <p:graphicFrame>
        <p:nvGraphicFramePr>
          <p:cNvPr id="5" name="3 Diagrama"/>
          <p:cNvGraphicFramePr/>
          <p:nvPr>
            <p:extLst>
              <p:ext uri="{D42A27DB-BD31-4B8C-83A1-F6EECF244321}">
                <p14:modId xmlns:p14="http://schemas.microsoft.com/office/powerpoint/2010/main" val="3887771536"/>
              </p:ext>
            </p:extLst>
          </p:nvPr>
        </p:nvGraphicFramePr>
        <p:xfrm>
          <a:off x="484785" y="1732794"/>
          <a:ext cx="8064896" cy="3879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047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65544" y="2126510"/>
            <a:ext cx="6943060" cy="400110"/>
          </a:xfrm>
          <a:prstGeom prst="rect">
            <a:avLst/>
          </a:prstGeom>
        </p:spPr>
        <p:txBody>
          <a:bodyPr wrap="square">
            <a:spAutoFit/>
          </a:bodyPr>
          <a:lstStyle/>
          <a:p>
            <a:pPr algn="just"/>
            <a:endParaRPr lang="es-CO" sz="2000" dirty="0"/>
          </a:p>
        </p:txBody>
      </p:sp>
      <p:sp>
        <p:nvSpPr>
          <p:cNvPr id="7" name="Título 6"/>
          <p:cNvSpPr>
            <a:spLocks noGrp="1"/>
          </p:cNvSpPr>
          <p:nvPr>
            <p:ph type="title"/>
          </p:nvPr>
        </p:nvSpPr>
        <p:spPr>
          <a:xfrm>
            <a:off x="140922" y="215153"/>
            <a:ext cx="7886700" cy="1002834"/>
          </a:xfrm>
        </p:spPr>
        <p:txBody>
          <a:bodyPr>
            <a:normAutofit/>
          </a:bodyPr>
          <a:lstStyle/>
          <a:p>
            <a:r>
              <a:rPr lang="es-CO" sz="2800" b="1" dirty="0">
                <a:solidFill>
                  <a:schemeClr val="bg1"/>
                </a:solidFill>
                <a:latin typeface="+mn-lt"/>
              </a:rPr>
              <a:t>Instituto Colombiano de Bienestar Familiar</a:t>
            </a:r>
            <a:endParaRPr lang="es-CO" sz="2400" b="1" dirty="0">
              <a:solidFill>
                <a:schemeClr val="bg1"/>
              </a:solidFill>
              <a:latin typeface="+mn-lt"/>
            </a:endParaRPr>
          </a:p>
        </p:txBody>
      </p:sp>
      <p:sp>
        <p:nvSpPr>
          <p:cNvPr id="3" name="Rectángulo 2"/>
          <p:cNvSpPr/>
          <p:nvPr/>
        </p:nvSpPr>
        <p:spPr>
          <a:xfrm>
            <a:off x="696097" y="1458097"/>
            <a:ext cx="7555642" cy="4401205"/>
          </a:xfrm>
          <a:prstGeom prst="rect">
            <a:avLst/>
          </a:prstGeom>
        </p:spPr>
        <p:txBody>
          <a:bodyPr wrap="square">
            <a:spAutoFit/>
          </a:bodyPr>
          <a:lstStyle/>
          <a:p>
            <a:pPr algn="just">
              <a:defRPr/>
            </a:pPr>
            <a:r>
              <a:rPr lang="es-CO" sz="2000" b="1" dirty="0"/>
              <a:t>Establecimiento público descentralizado, con personería jurídica, autonomía administrativa y patrimonio propio. Adscrito al Departamento Administrativo para la Prosperidad Social con domicilio principal en la ciudad de Bogotá.</a:t>
            </a:r>
          </a:p>
          <a:p>
            <a:pPr algn="just">
              <a:defRPr/>
            </a:pPr>
            <a:endParaRPr lang="es-CO" sz="2000" b="1" dirty="0"/>
          </a:p>
          <a:p>
            <a:pPr algn="just">
              <a:defRPr/>
            </a:pPr>
            <a:r>
              <a:rPr lang="es-CO" sz="2000" b="1" dirty="0"/>
              <a:t>El ICBF con sus servicios brinda atención a niños y niñas, adolescentes y familias, especialmente a aquellos en condiciones de amenaza, inobservancia o vulneración de sus derechos.</a:t>
            </a:r>
          </a:p>
          <a:p>
            <a:pPr algn="just">
              <a:defRPr/>
            </a:pPr>
            <a:endParaRPr lang="es-CO" sz="2000" b="1" dirty="0"/>
          </a:p>
          <a:p>
            <a:pPr algn="just">
              <a:defRPr/>
            </a:pPr>
            <a:r>
              <a:rPr lang="es-CO" sz="2000" b="1" dirty="0"/>
              <a:t>•   Creado con la Ley 75  de 1968 </a:t>
            </a:r>
          </a:p>
          <a:p>
            <a:pPr algn="just">
              <a:defRPr/>
            </a:pPr>
            <a:r>
              <a:rPr lang="es-CO" sz="2000" b="1" dirty="0"/>
              <a:t>•   Ente rector del Sistema Nacional de  Bienestar  Familiar</a:t>
            </a:r>
          </a:p>
          <a:p>
            <a:pPr algn="just">
              <a:defRPr/>
            </a:pPr>
            <a:endParaRPr lang="es-CO" sz="2000" b="1" dirty="0"/>
          </a:p>
          <a:p>
            <a:pPr algn="just">
              <a:buFont typeface="Arial" charset="0"/>
              <a:buChar char="•"/>
              <a:defRPr/>
            </a:pPr>
            <a:r>
              <a:rPr lang="es-CO" sz="2000" b="1" dirty="0"/>
              <a:t>   33 Regionales                  206 Centros Zonales </a:t>
            </a:r>
          </a:p>
          <a:p>
            <a:pPr algn="just">
              <a:defRPr/>
            </a:pPr>
            <a:endParaRPr lang="es-CO" sz="2000" dirty="0"/>
          </a:p>
        </p:txBody>
      </p:sp>
    </p:spTree>
    <p:extLst>
      <p:ext uri="{BB962C8B-B14F-4D97-AF65-F5344CB8AC3E}">
        <p14:creationId xmlns:p14="http://schemas.microsoft.com/office/powerpoint/2010/main" val="3024934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205271" y="287200"/>
            <a:ext cx="5383213" cy="584775"/>
          </a:xfrm>
          <a:prstGeom prst="rect">
            <a:avLst/>
          </a:prstGeom>
          <a:noFill/>
        </p:spPr>
        <p:txBody>
          <a:bodyPr>
            <a:spAutoFit/>
          </a:bodyPr>
          <a:lstStyle/>
          <a:p>
            <a:pPr>
              <a:defRPr/>
            </a:pPr>
            <a:r>
              <a:rPr lang="es-E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Modalidades de atención</a:t>
            </a:r>
          </a:p>
        </p:txBody>
      </p:sp>
      <p:graphicFrame>
        <p:nvGraphicFramePr>
          <p:cNvPr id="6" name="6 Tabla"/>
          <p:cNvGraphicFramePr>
            <a:graphicFrameLocks noGrp="1"/>
          </p:cNvGraphicFramePr>
          <p:nvPr>
            <p:extLst>
              <p:ext uri="{D42A27DB-BD31-4B8C-83A1-F6EECF244321}">
                <p14:modId xmlns:p14="http://schemas.microsoft.com/office/powerpoint/2010/main" val="1242459721"/>
              </p:ext>
            </p:extLst>
          </p:nvPr>
        </p:nvGraphicFramePr>
        <p:xfrm>
          <a:off x="539750" y="2230438"/>
          <a:ext cx="8023224" cy="3359154"/>
        </p:xfrm>
        <a:graphic>
          <a:graphicData uri="http://schemas.openxmlformats.org/drawingml/2006/table">
            <a:tbl>
              <a:tblPr firstRow="1" bandRow="1">
                <a:tableStyleId>{5C22544A-7EE6-4342-B048-85BDC9FD1C3A}</a:tableStyleId>
              </a:tblPr>
              <a:tblGrid>
                <a:gridCol w="1337204">
                  <a:extLst>
                    <a:ext uri="{9D8B030D-6E8A-4147-A177-3AD203B41FA5}">
                      <a16:colId xmlns:a16="http://schemas.microsoft.com/office/drawing/2014/main" val="20000"/>
                    </a:ext>
                  </a:extLst>
                </a:gridCol>
                <a:gridCol w="1337204">
                  <a:extLst>
                    <a:ext uri="{9D8B030D-6E8A-4147-A177-3AD203B41FA5}">
                      <a16:colId xmlns:a16="http://schemas.microsoft.com/office/drawing/2014/main" val="20001"/>
                    </a:ext>
                  </a:extLst>
                </a:gridCol>
                <a:gridCol w="1337204">
                  <a:extLst>
                    <a:ext uri="{9D8B030D-6E8A-4147-A177-3AD203B41FA5}">
                      <a16:colId xmlns:a16="http://schemas.microsoft.com/office/drawing/2014/main" val="20002"/>
                    </a:ext>
                  </a:extLst>
                </a:gridCol>
                <a:gridCol w="1337204">
                  <a:extLst>
                    <a:ext uri="{9D8B030D-6E8A-4147-A177-3AD203B41FA5}">
                      <a16:colId xmlns:a16="http://schemas.microsoft.com/office/drawing/2014/main" val="20003"/>
                    </a:ext>
                  </a:extLst>
                </a:gridCol>
                <a:gridCol w="1337204">
                  <a:extLst>
                    <a:ext uri="{9D8B030D-6E8A-4147-A177-3AD203B41FA5}">
                      <a16:colId xmlns:a16="http://schemas.microsoft.com/office/drawing/2014/main" val="20004"/>
                    </a:ext>
                  </a:extLst>
                </a:gridCol>
                <a:gridCol w="1337204">
                  <a:extLst>
                    <a:ext uri="{9D8B030D-6E8A-4147-A177-3AD203B41FA5}">
                      <a16:colId xmlns:a16="http://schemas.microsoft.com/office/drawing/2014/main" val="20005"/>
                    </a:ext>
                  </a:extLst>
                </a:gridCol>
              </a:tblGrid>
              <a:tr h="1085220">
                <a:tc>
                  <a:txBody>
                    <a:bodyPr/>
                    <a:lstStyle/>
                    <a:p>
                      <a:pPr algn="ctr"/>
                      <a:endParaRPr lang="es-CO" sz="1400" b="1" dirty="0">
                        <a:latin typeface="Arial" pitchFamily="34" charset="0"/>
                        <a:cs typeface="Arial" pitchFamily="34" charset="0"/>
                      </a:endParaRPr>
                    </a:p>
                    <a:p>
                      <a:pPr algn="ctr"/>
                      <a:endParaRPr lang="es-CO" sz="1400" b="1" dirty="0">
                        <a:latin typeface="Arial" pitchFamily="34" charset="0"/>
                        <a:cs typeface="Arial" pitchFamily="34" charset="0"/>
                      </a:endParaRPr>
                    </a:p>
                    <a:p>
                      <a:pPr algn="ctr"/>
                      <a:r>
                        <a:rPr lang="es-CO" sz="1400" b="1" dirty="0">
                          <a:latin typeface="Arial" pitchFamily="34" charset="0"/>
                          <a:cs typeface="Arial" pitchFamily="34" charset="0"/>
                        </a:rPr>
                        <a:t>POBLACION</a:t>
                      </a:r>
                      <a:endParaRPr lang="es-ES" sz="1400" b="1" dirty="0">
                        <a:latin typeface="Arial" pitchFamily="34" charset="0"/>
                        <a:cs typeface="Arial" pitchFamily="34" charset="0"/>
                      </a:endParaRPr>
                    </a:p>
                  </a:txBody>
                  <a:tcPr marT="45717" marB="45717"/>
                </a:tc>
                <a:tc>
                  <a:txBody>
                    <a:bodyPr/>
                    <a:lstStyle/>
                    <a:p>
                      <a:pPr algn="ctr"/>
                      <a:endParaRPr lang="es-CO" sz="1400" b="1" dirty="0"/>
                    </a:p>
                    <a:p>
                      <a:pPr algn="ctr"/>
                      <a:r>
                        <a:rPr lang="es-CO" sz="1400" b="1" dirty="0"/>
                        <a:t>APOYO</a:t>
                      </a:r>
                      <a:r>
                        <a:rPr lang="es-CO" sz="1400" b="1" baseline="0" dirty="0"/>
                        <a:t> PSICOLOGICO ESPECIALIZADO</a:t>
                      </a:r>
                    </a:p>
                  </a:txBody>
                  <a:tcPr marT="45717" marB="45717"/>
                </a:tc>
                <a:tc>
                  <a:txBody>
                    <a:bodyPr/>
                    <a:lstStyle/>
                    <a:p>
                      <a:pPr algn="ctr"/>
                      <a:endParaRPr lang="es-CO" sz="1400" b="1" dirty="0"/>
                    </a:p>
                    <a:p>
                      <a:pPr algn="ctr"/>
                      <a:r>
                        <a:rPr lang="es-CO" sz="1400" b="1" dirty="0"/>
                        <a:t>INTERVENCION DE APOYO</a:t>
                      </a:r>
                      <a:endParaRPr lang="es-ES" sz="1400" b="1" dirty="0"/>
                    </a:p>
                  </a:txBody>
                  <a:tcPr marT="45717" marB="45717"/>
                </a:tc>
                <a:tc>
                  <a:txBody>
                    <a:bodyPr/>
                    <a:lstStyle/>
                    <a:p>
                      <a:pPr algn="ctr"/>
                      <a:endParaRPr lang="es-CO" sz="1400" b="1" dirty="0"/>
                    </a:p>
                    <a:p>
                      <a:pPr algn="ctr"/>
                      <a:r>
                        <a:rPr lang="es-CO" sz="1400" b="1" dirty="0"/>
                        <a:t>HOGAR SUSTITUTO</a:t>
                      </a:r>
                      <a:endParaRPr lang="es-ES" sz="1400" b="1" dirty="0"/>
                    </a:p>
                  </a:txBody>
                  <a:tcPr marT="45717" marB="45717"/>
                </a:tc>
                <a:tc>
                  <a:txBody>
                    <a:bodyPr/>
                    <a:lstStyle/>
                    <a:p>
                      <a:pPr algn="ctr"/>
                      <a:endParaRPr lang="es-CO" sz="1400" b="1" dirty="0"/>
                    </a:p>
                    <a:p>
                      <a:pPr algn="ctr"/>
                      <a:r>
                        <a:rPr lang="es-CO" sz="1400" b="1" dirty="0"/>
                        <a:t>INTERNADO</a:t>
                      </a:r>
                      <a:endParaRPr lang="es-ES" sz="1400" b="1" dirty="0"/>
                    </a:p>
                  </a:txBody>
                  <a:tcPr marT="45717" marB="45717"/>
                </a:tc>
                <a:tc>
                  <a:txBody>
                    <a:bodyPr/>
                    <a:lstStyle/>
                    <a:p>
                      <a:pPr algn="ctr"/>
                      <a:endParaRPr lang="es-CO" sz="1400" b="1" dirty="0"/>
                    </a:p>
                    <a:p>
                      <a:pPr algn="ctr"/>
                      <a:r>
                        <a:rPr lang="es-CO" sz="1400" b="1" dirty="0"/>
                        <a:t>ACOGIDA Y DESARROLLO</a:t>
                      </a:r>
                      <a:endParaRPr lang="es-ES" sz="1400" b="1" dirty="0"/>
                    </a:p>
                  </a:txBody>
                  <a:tcPr marT="45717" marB="45717"/>
                </a:tc>
                <a:extLst>
                  <a:ext uri="{0D108BD9-81ED-4DB2-BD59-A6C34878D82A}">
                    <a16:rowId xmlns:a16="http://schemas.microsoft.com/office/drawing/2014/main" val="10000"/>
                  </a:ext>
                </a:extLst>
              </a:tr>
              <a:tr h="1085220">
                <a:tc>
                  <a:txBody>
                    <a:bodyPr/>
                    <a:lstStyle/>
                    <a:p>
                      <a:pPr algn="ctr"/>
                      <a:endParaRPr lang="es-CO" sz="1800" b="1" dirty="0"/>
                    </a:p>
                    <a:p>
                      <a:pPr algn="ctr"/>
                      <a:r>
                        <a:rPr lang="es-CO" sz="1800" b="1" dirty="0"/>
                        <a:t>Abuso sexual</a:t>
                      </a:r>
                      <a:endParaRPr lang="es-ES" sz="1800" b="1" dirty="0"/>
                    </a:p>
                  </a:txBody>
                  <a:tcPr marT="45717" marB="45717"/>
                </a:tc>
                <a:tc>
                  <a:txBody>
                    <a:bodyPr/>
                    <a:lstStyle/>
                    <a:p>
                      <a:pPr algn="ctr"/>
                      <a:endParaRPr lang="es-CO" sz="1800" b="1" dirty="0"/>
                    </a:p>
                    <a:p>
                      <a:pPr algn="ctr"/>
                      <a:endParaRPr lang="es-ES" sz="1800" b="1" dirty="0"/>
                    </a:p>
                  </a:txBody>
                  <a:tcPr marT="45717" marB="45717"/>
                </a:tc>
                <a:tc>
                  <a:txBody>
                    <a:bodyPr/>
                    <a:lstStyle/>
                    <a:p>
                      <a:pPr algn="ctr"/>
                      <a:endParaRPr lang="es-ES" sz="1800" b="1" dirty="0"/>
                    </a:p>
                  </a:txBody>
                  <a:tcPr marT="45717" marB="45717"/>
                </a:tc>
                <a:tc>
                  <a:txBody>
                    <a:bodyPr/>
                    <a:lstStyle/>
                    <a:p>
                      <a:pPr algn="ctr"/>
                      <a:endParaRPr lang="es-CO" sz="1800" b="1" dirty="0"/>
                    </a:p>
                    <a:p>
                      <a:pPr algn="ctr"/>
                      <a:r>
                        <a:rPr lang="es-CO" sz="1800" b="1" dirty="0">
                          <a:solidFill>
                            <a:srgbClr val="FF0000"/>
                          </a:solidFill>
                        </a:rPr>
                        <a:t>X</a:t>
                      </a:r>
                      <a:endParaRPr lang="es-ES" sz="1800" b="1" dirty="0">
                        <a:solidFill>
                          <a:srgbClr val="FF0000"/>
                        </a:solidFill>
                      </a:endParaRPr>
                    </a:p>
                  </a:txBody>
                  <a:tcPr marT="45717" marB="45717"/>
                </a:tc>
                <a:tc>
                  <a:txBody>
                    <a:bodyPr/>
                    <a:lstStyle/>
                    <a:p>
                      <a:pPr algn="ctr"/>
                      <a:endParaRPr lang="es-ES" sz="1800" b="1" dirty="0"/>
                    </a:p>
                  </a:txBody>
                  <a:tcPr marT="45717" marB="45717"/>
                </a:tc>
                <a:tc>
                  <a:txBody>
                    <a:bodyPr/>
                    <a:lstStyle/>
                    <a:p>
                      <a:pPr algn="ctr"/>
                      <a:endParaRPr lang="es-ES" sz="1800" b="1"/>
                    </a:p>
                  </a:txBody>
                  <a:tcPr marT="45717" marB="45717"/>
                </a:tc>
                <a:extLst>
                  <a:ext uri="{0D108BD9-81ED-4DB2-BD59-A6C34878D82A}">
                    <a16:rowId xmlns:a16="http://schemas.microsoft.com/office/drawing/2014/main" val="10001"/>
                  </a:ext>
                </a:extLst>
              </a:tr>
              <a:tr h="1188710">
                <a:tc>
                  <a:txBody>
                    <a:bodyPr/>
                    <a:lstStyle/>
                    <a:p>
                      <a:pPr algn="ctr"/>
                      <a:endParaRPr lang="es-CO" sz="1800" b="1" dirty="0"/>
                    </a:p>
                    <a:p>
                      <a:pPr algn="ctr"/>
                      <a:r>
                        <a:rPr lang="es-CO" sz="1800" b="1" dirty="0"/>
                        <a:t>Explotación Sexual y Trata</a:t>
                      </a:r>
                      <a:endParaRPr lang="es-ES" sz="1800" b="1" dirty="0"/>
                    </a:p>
                  </a:txBody>
                  <a:tcPr marT="45717" marB="45717"/>
                </a:tc>
                <a:tc>
                  <a:txBody>
                    <a:bodyPr/>
                    <a:lstStyle/>
                    <a:p>
                      <a:pPr algn="ctr"/>
                      <a:endParaRPr lang="es-CO" sz="1800" b="1" dirty="0"/>
                    </a:p>
                    <a:p>
                      <a:pPr algn="ctr"/>
                      <a:endParaRPr lang="es-CO" sz="1800" b="1" dirty="0"/>
                    </a:p>
                    <a:p>
                      <a:pPr algn="ctr"/>
                      <a:endParaRPr lang="es-ES" sz="1800" b="1" dirty="0"/>
                    </a:p>
                  </a:txBody>
                  <a:tcPr marT="45717" marB="45717"/>
                </a:tc>
                <a:tc>
                  <a:txBody>
                    <a:bodyPr/>
                    <a:lstStyle/>
                    <a:p>
                      <a:pPr algn="ctr"/>
                      <a:endParaRPr lang="es-CO" sz="1800" b="1" dirty="0"/>
                    </a:p>
                    <a:p>
                      <a:pPr algn="ctr"/>
                      <a:endParaRPr lang="es-CO" sz="1800" b="1" dirty="0"/>
                    </a:p>
                  </a:txBody>
                  <a:tcPr marT="45717" marB="45717"/>
                </a:tc>
                <a:tc>
                  <a:txBody>
                    <a:bodyPr/>
                    <a:lstStyle/>
                    <a:p>
                      <a:pPr algn="ctr"/>
                      <a:endParaRPr lang="es-ES" sz="1800" b="1" dirty="0"/>
                    </a:p>
                  </a:txBody>
                  <a:tcPr marT="45717" marB="45717"/>
                </a:tc>
                <a:tc>
                  <a:txBody>
                    <a:bodyPr/>
                    <a:lstStyle/>
                    <a:p>
                      <a:pPr algn="ctr"/>
                      <a:endParaRPr lang="es-CO" sz="1800" b="1" dirty="0"/>
                    </a:p>
                    <a:p>
                      <a:pPr algn="ctr"/>
                      <a:endParaRPr lang="es-CO" sz="1800" b="1" dirty="0"/>
                    </a:p>
                    <a:p>
                      <a:pPr algn="ctr"/>
                      <a:endParaRPr lang="es-ES" sz="1800" b="1" dirty="0"/>
                    </a:p>
                  </a:txBody>
                  <a:tcPr marT="45717" marB="45717"/>
                </a:tc>
                <a:tc>
                  <a:txBody>
                    <a:bodyPr/>
                    <a:lstStyle/>
                    <a:p>
                      <a:pPr algn="ctr"/>
                      <a:endParaRPr lang="es-CO" sz="1800" b="1" dirty="0"/>
                    </a:p>
                    <a:p>
                      <a:pPr algn="ctr"/>
                      <a:endParaRPr lang="es-CO" sz="1800" b="1" dirty="0"/>
                    </a:p>
                    <a:p>
                      <a:pPr algn="ctr"/>
                      <a:endParaRPr lang="es-ES" sz="1800" b="1" dirty="0"/>
                    </a:p>
                  </a:txBody>
                  <a:tcPr marT="45717" marB="45717"/>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72628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030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92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27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3189257767"/>
              </p:ext>
            </p:extLst>
          </p:nvPr>
        </p:nvGraphicFramePr>
        <p:xfrm>
          <a:off x="627529" y="1281953"/>
          <a:ext cx="7700683" cy="4670612"/>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p:cNvSpPr txBox="1"/>
          <p:nvPr/>
        </p:nvSpPr>
        <p:spPr>
          <a:xfrm>
            <a:off x="860612" y="6033247"/>
            <a:ext cx="6096000" cy="261610"/>
          </a:xfrm>
          <a:prstGeom prst="rect">
            <a:avLst/>
          </a:prstGeom>
          <a:noFill/>
        </p:spPr>
        <p:txBody>
          <a:bodyPr wrap="square" rtlCol="0">
            <a:spAutoFit/>
          </a:bodyPr>
          <a:lstStyle/>
          <a:p>
            <a:r>
              <a:rPr lang="es-ES" sz="1100" dirty="0"/>
              <a:t>Fuente: Medicina Legal y Comisaria de Familia Curumaní</a:t>
            </a:r>
          </a:p>
        </p:txBody>
      </p:sp>
    </p:spTree>
    <p:extLst>
      <p:ext uri="{BB962C8B-B14F-4D97-AF65-F5344CB8AC3E}">
        <p14:creationId xmlns:p14="http://schemas.microsoft.com/office/powerpoint/2010/main" val="2892450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3 CuadroTexto"/>
          <p:cNvSpPr txBox="1"/>
          <p:nvPr/>
        </p:nvSpPr>
        <p:spPr>
          <a:xfrm>
            <a:off x="151482" y="0"/>
            <a:ext cx="5917623" cy="1077218"/>
          </a:xfrm>
          <a:prstGeom prst="rect">
            <a:avLst/>
          </a:prstGeom>
          <a:noFill/>
        </p:spPr>
        <p:txBody>
          <a:bodyPr wrap="square">
            <a:spAutoFit/>
          </a:bodyPr>
          <a:lstStyle/>
          <a:p>
            <a:pPr>
              <a:defRPr/>
            </a:pPr>
            <a:r>
              <a:rPr lang="es-E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Programas y Cupos de Prevención y Promoción</a:t>
            </a:r>
          </a:p>
        </p:txBody>
      </p:sp>
      <p:graphicFrame>
        <p:nvGraphicFramePr>
          <p:cNvPr id="2" name="Tabla 1"/>
          <p:cNvGraphicFramePr>
            <a:graphicFrameLocks noGrp="1"/>
          </p:cNvGraphicFramePr>
          <p:nvPr>
            <p:extLst>
              <p:ext uri="{D42A27DB-BD31-4B8C-83A1-F6EECF244321}">
                <p14:modId xmlns:p14="http://schemas.microsoft.com/office/powerpoint/2010/main" val="825562347"/>
              </p:ext>
            </p:extLst>
          </p:nvPr>
        </p:nvGraphicFramePr>
        <p:xfrm>
          <a:off x="1111625" y="1667435"/>
          <a:ext cx="7467599" cy="4043081"/>
        </p:xfrm>
        <a:graphic>
          <a:graphicData uri="http://schemas.openxmlformats.org/drawingml/2006/table">
            <a:tbl>
              <a:tblPr>
                <a:tableStyleId>{5C22544A-7EE6-4342-B048-85BDC9FD1C3A}</a:tableStyleId>
              </a:tblPr>
              <a:tblGrid>
                <a:gridCol w="4074959">
                  <a:extLst>
                    <a:ext uri="{9D8B030D-6E8A-4147-A177-3AD203B41FA5}">
                      <a16:colId xmlns:a16="http://schemas.microsoft.com/office/drawing/2014/main" val="20000"/>
                    </a:ext>
                  </a:extLst>
                </a:gridCol>
                <a:gridCol w="1573123">
                  <a:extLst>
                    <a:ext uri="{9D8B030D-6E8A-4147-A177-3AD203B41FA5}">
                      <a16:colId xmlns:a16="http://schemas.microsoft.com/office/drawing/2014/main" val="20001"/>
                    </a:ext>
                  </a:extLst>
                </a:gridCol>
                <a:gridCol w="1819517">
                  <a:extLst>
                    <a:ext uri="{9D8B030D-6E8A-4147-A177-3AD203B41FA5}">
                      <a16:colId xmlns:a16="http://schemas.microsoft.com/office/drawing/2014/main" val="20002"/>
                    </a:ext>
                  </a:extLst>
                </a:gridCol>
              </a:tblGrid>
              <a:tr h="808617">
                <a:tc>
                  <a:txBody>
                    <a:bodyPr/>
                    <a:lstStyle/>
                    <a:p>
                      <a:pPr algn="ctr" fontAlgn="ctr"/>
                      <a:r>
                        <a:rPr lang="es-ES" sz="1400" u="none" strike="noStrike" dirty="0">
                          <a:effectLst/>
                        </a:rPr>
                        <a:t>PROGRAMAS</a:t>
                      </a:r>
                      <a:endParaRPr lang="es-E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No. Cupos Urbano</a:t>
                      </a:r>
                      <a:endParaRPr lang="es-E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No. Cupos Rural</a:t>
                      </a:r>
                      <a:endParaRPr lang="es-ES"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404308">
                <a:tc>
                  <a:txBody>
                    <a:bodyPr/>
                    <a:lstStyle/>
                    <a:p>
                      <a:pPr algn="l" fontAlgn="b"/>
                      <a:r>
                        <a:rPr lang="es-ES" sz="1400" u="none" strike="noStrike">
                          <a:effectLst/>
                        </a:rPr>
                        <a:t>Hogar Comunitario Tradicional</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408</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492</a:t>
                      </a:r>
                      <a:endParaRPr lang="es-E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404308">
                <a:tc>
                  <a:txBody>
                    <a:bodyPr/>
                    <a:lstStyle/>
                    <a:p>
                      <a:pPr algn="l" fontAlgn="b"/>
                      <a:r>
                        <a:rPr lang="es-ES" sz="1400" u="none" strike="noStrike">
                          <a:effectLst/>
                        </a:rPr>
                        <a:t>Hogares Comunitarios FAMI</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120</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156</a:t>
                      </a:r>
                      <a:endParaRPr lang="es-E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404308">
                <a:tc>
                  <a:txBody>
                    <a:bodyPr/>
                    <a:lstStyle/>
                    <a:p>
                      <a:pPr algn="l" fontAlgn="b"/>
                      <a:r>
                        <a:rPr lang="es-ES" sz="1400" u="none" strike="noStrike">
                          <a:effectLst/>
                        </a:rPr>
                        <a:t>CDI Institucional</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750</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 </a:t>
                      </a:r>
                      <a:endParaRPr lang="es-E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404308">
                <a:tc>
                  <a:txBody>
                    <a:bodyPr/>
                    <a:lstStyle/>
                    <a:p>
                      <a:pPr algn="l" fontAlgn="b"/>
                      <a:r>
                        <a:rPr lang="es-ES" sz="1400" u="none" strike="noStrike">
                          <a:effectLst/>
                        </a:rPr>
                        <a:t>CDI Modalidad Familiar</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650</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 </a:t>
                      </a:r>
                      <a:endParaRPr lang="es-E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404308">
                <a:tc>
                  <a:txBody>
                    <a:bodyPr/>
                    <a:lstStyle/>
                    <a:p>
                      <a:pPr algn="l" fontAlgn="b"/>
                      <a:r>
                        <a:rPr lang="es-ES" sz="1400" u="none" strike="noStrike">
                          <a:effectLst/>
                        </a:rPr>
                        <a:t>Generaciones con Bienestar</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200</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 </a:t>
                      </a:r>
                      <a:endParaRPr lang="es-E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404308">
                <a:tc>
                  <a:txBody>
                    <a:bodyPr/>
                    <a:lstStyle/>
                    <a:p>
                      <a:pPr algn="l" fontAlgn="b"/>
                      <a:r>
                        <a:rPr lang="es-ES" sz="1400" u="none" strike="noStrike">
                          <a:effectLst/>
                        </a:rPr>
                        <a:t>Familias con Bienestar</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210</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 </a:t>
                      </a:r>
                      <a:endParaRPr lang="es-E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404308">
                <a:tc>
                  <a:txBody>
                    <a:bodyPr/>
                    <a:lstStyle/>
                    <a:p>
                      <a:pPr algn="l" fontAlgn="b"/>
                      <a:r>
                        <a:rPr lang="es-ES" sz="1400" u="none" strike="noStrike">
                          <a:effectLst/>
                        </a:rPr>
                        <a:t>Modalidad Propia</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240</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 </a:t>
                      </a:r>
                      <a:endParaRPr lang="es-E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404308">
                <a:tc>
                  <a:txBody>
                    <a:bodyPr/>
                    <a:lstStyle/>
                    <a:p>
                      <a:pPr algn="l" fontAlgn="b"/>
                      <a:r>
                        <a:rPr lang="es-ES" sz="1400" u="none" strike="noStrike">
                          <a:effectLst/>
                        </a:rPr>
                        <a:t>1000 días para cambiar el mundo</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54</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dirty="0">
                          <a:effectLst/>
                        </a:rPr>
                        <a:t> </a:t>
                      </a:r>
                      <a:endParaRPr lang="es-E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07628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98463" y="1380875"/>
            <a:ext cx="7533425" cy="1477328"/>
          </a:xfrm>
          <a:prstGeom prst="rect">
            <a:avLst/>
          </a:prstGeom>
        </p:spPr>
        <p:txBody>
          <a:bodyPr wrap="square">
            <a:spAutoFit/>
          </a:bodyPr>
          <a:lstStyle/>
          <a:p>
            <a:pPr algn="ctr"/>
            <a:r>
              <a:rPr lang="es-CO" sz="7200" b="1" dirty="0">
                <a:solidFill>
                  <a:srgbClr val="33CC33"/>
                </a:solidFill>
              </a:rPr>
              <a:t>¡Gracias!</a:t>
            </a:r>
            <a:endParaRPr lang="es-CO" sz="7200" dirty="0">
              <a:solidFill>
                <a:srgbClr val="33CC33"/>
              </a:solidFill>
            </a:endParaRPr>
          </a:p>
          <a:p>
            <a:pPr algn="just"/>
            <a:endParaRPr lang="es-CO" b="1" dirty="0"/>
          </a:p>
        </p:txBody>
      </p:sp>
      <p:pic>
        <p:nvPicPr>
          <p:cNvPr id="3" name="Imagen 41" descr="Intro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898" y="2614940"/>
            <a:ext cx="6712824" cy="293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966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65544" y="2126510"/>
            <a:ext cx="6943060" cy="400110"/>
          </a:xfrm>
          <a:prstGeom prst="rect">
            <a:avLst/>
          </a:prstGeom>
        </p:spPr>
        <p:txBody>
          <a:bodyPr wrap="square">
            <a:spAutoFit/>
          </a:bodyPr>
          <a:lstStyle/>
          <a:p>
            <a:pPr algn="just"/>
            <a:endParaRPr lang="es-CO" sz="2000" dirty="0"/>
          </a:p>
        </p:txBody>
      </p:sp>
      <p:sp>
        <p:nvSpPr>
          <p:cNvPr id="3" name="Rectángulo 2"/>
          <p:cNvSpPr/>
          <p:nvPr/>
        </p:nvSpPr>
        <p:spPr>
          <a:xfrm>
            <a:off x="634314" y="1631092"/>
            <a:ext cx="7708042" cy="4154984"/>
          </a:xfrm>
          <a:prstGeom prst="rect">
            <a:avLst/>
          </a:prstGeom>
        </p:spPr>
        <p:txBody>
          <a:bodyPr wrap="square">
            <a:spAutoFit/>
          </a:bodyPr>
          <a:lstStyle/>
          <a:p>
            <a:r>
              <a:rPr lang="es-CO" sz="2400" b="1" dirty="0"/>
              <a:t>Misión </a:t>
            </a:r>
          </a:p>
          <a:p>
            <a:pPr algn="just"/>
            <a:r>
              <a:rPr lang="es-CO" sz="2400" b="1" dirty="0"/>
              <a:t>Trabajar con calidad y transparencia por el desarrollo y la protección integral de la primera infancia, la niñez, la adolescencia y el bienestar de las familias colombianas. </a:t>
            </a:r>
            <a:br>
              <a:rPr lang="es-CO" sz="2400" b="1" dirty="0"/>
            </a:br>
            <a:endParaRPr lang="es-CO" sz="2400" b="1" dirty="0"/>
          </a:p>
          <a:p>
            <a:r>
              <a:rPr lang="es-CO" sz="2400" b="1" dirty="0"/>
              <a:t>Visión</a:t>
            </a:r>
          </a:p>
          <a:p>
            <a:pPr algn="just"/>
            <a:r>
              <a:rPr lang="es-CO" sz="2400" b="1" dirty="0"/>
              <a:t>Cambiar el mundo de las nuevas generaciones y sus familias, siendo referente en estándares de calidad y contribuyendo a la construcción de una sociedad en paz, próspera y equitativa.</a:t>
            </a:r>
          </a:p>
          <a:p>
            <a:endParaRPr lang="es-CO" sz="2400" dirty="0"/>
          </a:p>
        </p:txBody>
      </p:sp>
      <p:sp>
        <p:nvSpPr>
          <p:cNvPr id="6" name="Título 6"/>
          <p:cNvSpPr txBox="1">
            <a:spLocks/>
          </p:cNvSpPr>
          <p:nvPr/>
        </p:nvSpPr>
        <p:spPr>
          <a:xfrm>
            <a:off x="140922" y="215153"/>
            <a:ext cx="7886700" cy="10028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800" b="1">
                <a:solidFill>
                  <a:schemeClr val="bg1"/>
                </a:solidFill>
                <a:latin typeface="+mn-lt"/>
              </a:rPr>
              <a:t>Instituto Colombiano de Bienestar Familiar</a:t>
            </a:r>
            <a:endParaRPr lang="es-CO" sz="2400" b="1" dirty="0">
              <a:solidFill>
                <a:schemeClr val="bg1"/>
              </a:solidFill>
              <a:latin typeface="+mn-lt"/>
            </a:endParaRPr>
          </a:p>
        </p:txBody>
      </p:sp>
    </p:spTree>
    <p:extLst>
      <p:ext uri="{BB962C8B-B14F-4D97-AF65-F5344CB8AC3E}">
        <p14:creationId xmlns:p14="http://schemas.microsoft.com/office/powerpoint/2010/main" val="114377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65544" y="2126510"/>
            <a:ext cx="6943060" cy="400110"/>
          </a:xfrm>
          <a:prstGeom prst="rect">
            <a:avLst/>
          </a:prstGeom>
        </p:spPr>
        <p:txBody>
          <a:bodyPr wrap="square">
            <a:spAutoFit/>
          </a:bodyPr>
          <a:lstStyle/>
          <a:p>
            <a:pPr algn="just"/>
            <a:endParaRPr lang="es-CO" sz="2000" dirty="0"/>
          </a:p>
        </p:txBody>
      </p:sp>
      <p:sp>
        <p:nvSpPr>
          <p:cNvPr id="3" name="Rectángulo 2"/>
          <p:cNvSpPr/>
          <p:nvPr/>
        </p:nvSpPr>
        <p:spPr>
          <a:xfrm>
            <a:off x="1153295" y="1812323"/>
            <a:ext cx="7098443" cy="2862322"/>
          </a:xfrm>
          <a:prstGeom prst="rect">
            <a:avLst/>
          </a:prstGeom>
        </p:spPr>
        <p:txBody>
          <a:bodyPr wrap="square">
            <a:spAutoFit/>
          </a:bodyPr>
          <a:lstStyle/>
          <a:p>
            <a:pPr algn="ctr"/>
            <a:r>
              <a:rPr lang="es-CO" sz="3600" b="1" dirty="0"/>
              <a:t>Mesa Pública</a:t>
            </a:r>
          </a:p>
          <a:p>
            <a:pPr algn="ctr"/>
            <a:r>
              <a:rPr lang="es-CO" sz="3600" b="1" dirty="0"/>
              <a:t>Ejercicio de control social</a:t>
            </a:r>
          </a:p>
          <a:p>
            <a:pPr algn="ctr"/>
            <a:r>
              <a:rPr lang="es-CO" sz="3600" b="1" dirty="0"/>
              <a:t>Un espacio para la gestión transparente de los derechos de la niñez y la adolescencia en Colombia</a:t>
            </a:r>
          </a:p>
        </p:txBody>
      </p:sp>
      <p:sp>
        <p:nvSpPr>
          <p:cNvPr id="6" name="Título 6"/>
          <p:cNvSpPr>
            <a:spLocks noGrp="1"/>
          </p:cNvSpPr>
          <p:nvPr>
            <p:ph type="title"/>
          </p:nvPr>
        </p:nvSpPr>
        <p:spPr>
          <a:xfrm>
            <a:off x="122993" y="150979"/>
            <a:ext cx="7886700" cy="1002834"/>
          </a:xfrm>
        </p:spPr>
        <p:txBody>
          <a:bodyPr>
            <a:normAutofit/>
          </a:bodyPr>
          <a:lstStyle/>
          <a:p>
            <a:r>
              <a:rPr lang="es-CO" sz="2800" b="1" dirty="0">
                <a:solidFill>
                  <a:schemeClr val="bg1"/>
                </a:solidFill>
                <a:latin typeface="+mn-lt"/>
              </a:rPr>
              <a:t>Instituto Colombiano de Bienestar Familiar</a:t>
            </a:r>
            <a:endParaRPr lang="es-CO" sz="2400" b="1" dirty="0">
              <a:solidFill>
                <a:schemeClr val="bg1"/>
              </a:solidFill>
              <a:latin typeface="+mn-lt"/>
            </a:endParaRPr>
          </a:p>
        </p:txBody>
      </p:sp>
    </p:spTree>
    <p:extLst>
      <p:ext uri="{BB962C8B-B14F-4D97-AF65-F5344CB8AC3E}">
        <p14:creationId xmlns:p14="http://schemas.microsoft.com/office/powerpoint/2010/main" val="399719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65544" y="2126510"/>
            <a:ext cx="6943060" cy="400110"/>
          </a:xfrm>
          <a:prstGeom prst="rect">
            <a:avLst/>
          </a:prstGeom>
        </p:spPr>
        <p:txBody>
          <a:bodyPr wrap="square">
            <a:spAutoFit/>
          </a:bodyPr>
          <a:lstStyle/>
          <a:p>
            <a:pPr algn="just"/>
            <a:endParaRPr lang="es-CO" sz="2000" dirty="0"/>
          </a:p>
        </p:txBody>
      </p:sp>
      <p:sp>
        <p:nvSpPr>
          <p:cNvPr id="4" name="Rectángulo 3"/>
          <p:cNvSpPr/>
          <p:nvPr/>
        </p:nvSpPr>
        <p:spPr>
          <a:xfrm>
            <a:off x="490635" y="1494927"/>
            <a:ext cx="8048367" cy="4401205"/>
          </a:xfrm>
          <a:prstGeom prst="rect">
            <a:avLst/>
          </a:prstGeom>
        </p:spPr>
        <p:txBody>
          <a:bodyPr wrap="square">
            <a:spAutoFit/>
          </a:bodyPr>
          <a:lstStyle/>
          <a:p>
            <a:pPr algn="just"/>
            <a:r>
              <a:rPr lang="es-CO" sz="2000" b="1" dirty="0">
                <a:solidFill>
                  <a:schemeClr val="bg2">
                    <a:lumMod val="10000"/>
                  </a:schemeClr>
                </a:solidFill>
              </a:rPr>
              <a:t>MESA PUBLICA: </a:t>
            </a:r>
          </a:p>
          <a:p>
            <a:pPr algn="just"/>
            <a:r>
              <a:rPr lang="es-CO" sz="2000" b="1" dirty="0">
                <a:solidFill>
                  <a:schemeClr val="bg2">
                    <a:lumMod val="10000"/>
                  </a:schemeClr>
                </a:solidFill>
              </a:rPr>
              <a:t>Encuentro presencial de interlocución y comunicación con los ciudadanos, para tratar temas puntuales que tienen que ver con el cabal funcionamiento del SPBF detectando anomalías, proponiendo correctivos y propiciando escenarios de prevención, cualificación y mejoramiento de los mismos.</a:t>
            </a:r>
          </a:p>
          <a:p>
            <a:pPr algn="just"/>
            <a:endParaRPr lang="es-ES" sz="2000" b="1" dirty="0">
              <a:solidFill>
                <a:schemeClr val="bg2">
                  <a:lumMod val="10000"/>
                </a:schemeClr>
              </a:solidFill>
            </a:endParaRPr>
          </a:p>
          <a:p>
            <a:pPr algn="just"/>
            <a:r>
              <a:rPr lang="es-CO" sz="2000" b="1" dirty="0">
                <a:solidFill>
                  <a:schemeClr val="bg2">
                    <a:lumMod val="10000"/>
                  </a:schemeClr>
                </a:solidFill>
              </a:rPr>
              <a:t>El ICBF a partir del 2004 ha venido desarrollando una serie de eventos y acciones tendientes a posicionar el tema de  rendición de cuentas y control social, tal como lo propone la constitución nacional, a través de convocatorias a servidores públicos, alcaldes y gobernadores con el propósito de evaluar y reflexionar sobre  los programas de infancia y familia y los compromisos adquiridos al respecto.(Ley 489 de 1998) </a:t>
            </a:r>
          </a:p>
          <a:p>
            <a:endParaRPr lang="es-MX" sz="2000" dirty="0"/>
          </a:p>
        </p:txBody>
      </p:sp>
      <p:sp>
        <p:nvSpPr>
          <p:cNvPr id="6" name="Título 6"/>
          <p:cNvSpPr>
            <a:spLocks noGrp="1"/>
          </p:cNvSpPr>
          <p:nvPr>
            <p:ph type="title"/>
          </p:nvPr>
        </p:nvSpPr>
        <p:spPr>
          <a:xfrm>
            <a:off x="140922" y="215153"/>
            <a:ext cx="7886700" cy="1002834"/>
          </a:xfrm>
        </p:spPr>
        <p:txBody>
          <a:bodyPr>
            <a:normAutofit/>
          </a:bodyPr>
          <a:lstStyle/>
          <a:p>
            <a:r>
              <a:rPr lang="es-CO" sz="2800" b="1" dirty="0">
                <a:solidFill>
                  <a:schemeClr val="bg1"/>
                </a:solidFill>
                <a:latin typeface="+mn-lt"/>
              </a:rPr>
              <a:t>Instituto Colombiano de Bienestar Familiar</a:t>
            </a:r>
            <a:endParaRPr lang="es-CO" sz="2400" b="1" dirty="0">
              <a:solidFill>
                <a:schemeClr val="bg1"/>
              </a:solidFill>
              <a:latin typeface="+mn-lt"/>
            </a:endParaRPr>
          </a:p>
        </p:txBody>
      </p:sp>
    </p:spTree>
    <p:extLst>
      <p:ext uri="{BB962C8B-B14F-4D97-AF65-F5344CB8AC3E}">
        <p14:creationId xmlns:p14="http://schemas.microsoft.com/office/powerpoint/2010/main" val="3914591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99071" y="1300121"/>
            <a:ext cx="7683328" cy="6069354"/>
          </a:xfrm>
          <a:prstGeom prst="rect">
            <a:avLst/>
          </a:prstGeom>
        </p:spPr>
        <p:txBody>
          <a:bodyPr wrap="square">
            <a:spAutoFit/>
          </a:bodyPr>
          <a:lstStyle/>
          <a:p>
            <a:pPr lvl="0" algn="just" defTabSz="457200" eaLnBrk="0" fontAlgn="base" hangingPunct="0">
              <a:spcBef>
                <a:spcPct val="20000"/>
              </a:spcBef>
              <a:spcAft>
                <a:spcPct val="0"/>
              </a:spcAft>
            </a:pPr>
            <a:r>
              <a:rPr lang="es-CO" sz="2000" b="1" dirty="0">
                <a:solidFill>
                  <a:prstClr val="black"/>
                </a:solidFill>
                <a:ea typeface="MS PGothic" pitchFamily="34" charset="-128"/>
              </a:rPr>
              <a:t>Propósitos y Alcances</a:t>
            </a:r>
          </a:p>
          <a:p>
            <a:pPr lvl="0" algn="just" defTabSz="457200" eaLnBrk="0" fontAlgn="base" hangingPunct="0">
              <a:spcBef>
                <a:spcPct val="20000"/>
              </a:spcBef>
              <a:spcAft>
                <a:spcPct val="0"/>
              </a:spcAft>
            </a:pPr>
            <a:endParaRPr lang="es-CO" sz="1050" b="1" dirty="0">
              <a:solidFill>
                <a:prstClr val="black"/>
              </a:solidFill>
              <a:ea typeface="MS PGothic" pitchFamily="34" charset="-128"/>
            </a:endParaRPr>
          </a:p>
          <a:p>
            <a:pPr lvl="0" algn="just" defTabSz="457200" eaLnBrk="0" fontAlgn="base" hangingPunct="0">
              <a:spcBef>
                <a:spcPct val="20000"/>
              </a:spcBef>
              <a:spcAft>
                <a:spcPct val="0"/>
              </a:spcAft>
            </a:pPr>
            <a:r>
              <a:rPr lang="es-CO" sz="2000" b="1" dirty="0">
                <a:solidFill>
                  <a:prstClr val="black"/>
                </a:solidFill>
                <a:ea typeface="MS PGothic" pitchFamily="34" charset="-128"/>
              </a:rPr>
              <a:t>Permitir reflexiones permanentes sobre lo que hacemos, cómo lo hacemos, para qué lo hacemos y determinar si lo que hacemos está garantizando los derechos integrales de los niños, niñas y adolescentes en Colombia.</a:t>
            </a:r>
          </a:p>
          <a:p>
            <a:pPr lvl="0" algn="just" defTabSz="457200" eaLnBrk="0" fontAlgn="base" hangingPunct="0">
              <a:spcBef>
                <a:spcPct val="20000"/>
              </a:spcBef>
              <a:spcAft>
                <a:spcPct val="0"/>
              </a:spcAft>
            </a:pPr>
            <a:endParaRPr lang="es-CO" sz="1050" b="1" dirty="0">
              <a:solidFill>
                <a:prstClr val="black"/>
              </a:solidFill>
              <a:ea typeface="MS PGothic" pitchFamily="34" charset="-128"/>
            </a:endParaRPr>
          </a:p>
          <a:p>
            <a:pPr lvl="0" algn="just" defTabSz="457200" eaLnBrk="0" fontAlgn="base" hangingPunct="0">
              <a:spcBef>
                <a:spcPct val="20000"/>
              </a:spcBef>
              <a:spcAft>
                <a:spcPct val="0"/>
              </a:spcAft>
            </a:pPr>
            <a:r>
              <a:rPr lang="es-CO" sz="2000" b="1" dirty="0">
                <a:solidFill>
                  <a:prstClr val="black"/>
                </a:solidFill>
                <a:ea typeface="MS PGothic" pitchFamily="34" charset="-128"/>
              </a:rPr>
              <a:t>Visibilizar el mejoramiento de las condiciones de vida de los niños, niñas, adolescentes y jóvenes en Colombia, revisando cual fue la situación inicial, (diagnósticos situacionales), las prioridades y los alcances de la gestión territorial en un periodo de tiempo determinado</a:t>
            </a:r>
            <a:r>
              <a:rPr lang="es-CO" sz="2400" dirty="0">
                <a:solidFill>
                  <a:prstClr val="black"/>
                </a:solidFill>
                <a:ea typeface="MS PGothic" pitchFamily="34" charset="-128"/>
              </a:rPr>
              <a:t>. </a:t>
            </a:r>
          </a:p>
          <a:p>
            <a:pPr lvl="0" algn="just" defTabSz="457200" eaLnBrk="0" fontAlgn="base" hangingPunct="0">
              <a:spcBef>
                <a:spcPct val="20000"/>
              </a:spcBef>
              <a:spcAft>
                <a:spcPct val="0"/>
              </a:spcAft>
            </a:pPr>
            <a:endParaRPr lang="es-CO" sz="1050" dirty="0">
              <a:solidFill>
                <a:prstClr val="black"/>
              </a:solidFill>
              <a:ea typeface="MS PGothic" pitchFamily="34" charset="-128"/>
            </a:endParaRPr>
          </a:p>
          <a:p>
            <a:pPr lvl="0" algn="just"/>
            <a:r>
              <a:rPr lang="es-CO" sz="2000" b="1" dirty="0">
                <a:solidFill>
                  <a:prstClr val="black"/>
                </a:solidFill>
              </a:rPr>
              <a:t>Contribuir a mejorar la operacionalidad, la relevancia y la permanencia de los servicios vigentes.</a:t>
            </a:r>
          </a:p>
          <a:p>
            <a:pPr lvl="0" algn="just"/>
            <a:endParaRPr lang="es-CO" sz="2000" b="1" dirty="0">
              <a:solidFill>
                <a:prstClr val="black"/>
              </a:solidFill>
            </a:endParaRPr>
          </a:p>
          <a:p>
            <a:pPr lvl="0" algn="just" defTabSz="457200" eaLnBrk="0" fontAlgn="base" hangingPunct="0">
              <a:spcBef>
                <a:spcPct val="20000"/>
              </a:spcBef>
              <a:spcAft>
                <a:spcPct val="0"/>
              </a:spcAft>
            </a:pPr>
            <a:endParaRPr lang="es-CO" sz="2400" dirty="0">
              <a:solidFill>
                <a:prstClr val="black"/>
              </a:solidFill>
              <a:ea typeface="MS PGothic" pitchFamily="34" charset="-128"/>
            </a:endParaRPr>
          </a:p>
          <a:p>
            <a:pPr marL="342900" lvl="0" indent="-342900" defTabSz="457200" eaLnBrk="0" fontAlgn="base" hangingPunct="0">
              <a:spcBef>
                <a:spcPct val="20000"/>
              </a:spcBef>
              <a:spcAft>
                <a:spcPct val="0"/>
              </a:spcAft>
              <a:buFont typeface="Arial" panose="020B0604020202020204" pitchFamily="34" charset="0"/>
              <a:buChar char="•"/>
            </a:pPr>
            <a:endParaRPr lang="es-MX" sz="3200" dirty="0">
              <a:solidFill>
                <a:prstClr val="black"/>
              </a:solidFill>
              <a:ea typeface="MS PGothic" pitchFamily="34" charset="-128"/>
            </a:endParaRPr>
          </a:p>
        </p:txBody>
      </p:sp>
      <p:sp>
        <p:nvSpPr>
          <p:cNvPr id="5" name="Título 6"/>
          <p:cNvSpPr>
            <a:spLocks noGrp="1"/>
          </p:cNvSpPr>
          <p:nvPr>
            <p:ph type="title"/>
          </p:nvPr>
        </p:nvSpPr>
        <p:spPr>
          <a:xfrm>
            <a:off x="140922" y="215153"/>
            <a:ext cx="7886700" cy="1002834"/>
          </a:xfrm>
        </p:spPr>
        <p:txBody>
          <a:bodyPr>
            <a:normAutofit/>
          </a:bodyPr>
          <a:lstStyle/>
          <a:p>
            <a:r>
              <a:rPr lang="es-CO" sz="2800" b="1" dirty="0">
                <a:solidFill>
                  <a:schemeClr val="bg1"/>
                </a:solidFill>
                <a:latin typeface="+mn-lt"/>
              </a:rPr>
              <a:t>Instituto Colombiano de Bienestar Familiar</a:t>
            </a:r>
            <a:endParaRPr lang="es-CO" sz="2400" b="1" dirty="0">
              <a:solidFill>
                <a:schemeClr val="bg1"/>
              </a:solidFill>
              <a:latin typeface="+mn-lt"/>
            </a:endParaRPr>
          </a:p>
        </p:txBody>
      </p:sp>
    </p:spTree>
    <p:extLst>
      <p:ext uri="{BB962C8B-B14F-4D97-AF65-F5344CB8AC3E}">
        <p14:creationId xmlns:p14="http://schemas.microsoft.com/office/powerpoint/2010/main" val="68181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57305" y="1607527"/>
            <a:ext cx="7494433" cy="4708981"/>
          </a:xfrm>
          <a:prstGeom prst="rect">
            <a:avLst/>
          </a:prstGeom>
        </p:spPr>
        <p:txBody>
          <a:bodyPr wrap="square">
            <a:spAutoFit/>
          </a:bodyPr>
          <a:lstStyle/>
          <a:p>
            <a:pPr algn="just"/>
            <a:r>
              <a:rPr lang="es-CO" sz="2000" b="1" dirty="0"/>
              <a:t>Proponer y fundamentar las modificaciones, recomendaciones, ajustes, decisiones y planes de mejoramiento que se consideren convenientes.</a:t>
            </a:r>
          </a:p>
          <a:p>
            <a:pPr algn="just"/>
            <a:endParaRPr lang="es-CO" sz="2000" b="1" dirty="0"/>
          </a:p>
          <a:p>
            <a:pPr algn="just"/>
            <a:r>
              <a:rPr lang="es-CO" sz="2000" b="1" dirty="0"/>
              <a:t>Promover la participación de todos los actores sociales comprometidos con la niñez,  garantizando la planeación, la inversión, el control, el seguimiento y la evaluación de programas y proyectos en defensa de los derechos de los niños, niñas y adolescentes en Colombia.</a:t>
            </a:r>
          </a:p>
          <a:p>
            <a:pPr algn="just"/>
            <a:endParaRPr lang="es-CO" sz="2000" b="1" dirty="0"/>
          </a:p>
          <a:p>
            <a:pPr algn="just"/>
            <a:r>
              <a:rPr lang="es-CO" sz="2000" b="1" dirty="0"/>
              <a:t>Aumentar la eficiencia, la efectividad, la calidad y el impacto de las acciones que se propone el Estado,  la Sociedad Civil, la Comunidad y la Familia en beneficio de los niños, las niñas y los adolescentes colombianos </a:t>
            </a:r>
          </a:p>
          <a:p>
            <a:pPr algn="just"/>
            <a:endParaRPr lang="es-CO" sz="2000" b="1" dirty="0"/>
          </a:p>
        </p:txBody>
      </p:sp>
      <p:sp>
        <p:nvSpPr>
          <p:cNvPr id="5" name="Título 6"/>
          <p:cNvSpPr>
            <a:spLocks noGrp="1"/>
          </p:cNvSpPr>
          <p:nvPr>
            <p:ph type="title"/>
          </p:nvPr>
        </p:nvSpPr>
        <p:spPr>
          <a:xfrm>
            <a:off x="140922" y="215153"/>
            <a:ext cx="7886700" cy="1002834"/>
          </a:xfrm>
        </p:spPr>
        <p:txBody>
          <a:bodyPr>
            <a:normAutofit/>
          </a:bodyPr>
          <a:lstStyle/>
          <a:p>
            <a:r>
              <a:rPr lang="es-CO" sz="2800" b="1" dirty="0">
                <a:solidFill>
                  <a:schemeClr val="bg1"/>
                </a:solidFill>
                <a:latin typeface="+mn-lt"/>
              </a:rPr>
              <a:t>Instituto Colombiano de Bienestar Familiar</a:t>
            </a:r>
            <a:endParaRPr lang="es-CO" sz="2400" b="1" dirty="0">
              <a:solidFill>
                <a:schemeClr val="bg1"/>
              </a:solidFill>
              <a:latin typeface="+mn-lt"/>
            </a:endParaRPr>
          </a:p>
        </p:txBody>
      </p:sp>
    </p:spTree>
    <p:extLst>
      <p:ext uri="{BB962C8B-B14F-4D97-AF65-F5344CB8AC3E}">
        <p14:creationId xmlns:p14="http://schemas.microsoft.com/office/powerpoint/2010/main" val="275311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1087395" y="1167800"/>
            <a:ext cx="694449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sz="5400" b="1" dirty="0"/>
              <a:t>VIOLENCIA SEXUAL </a:t>
            </a:r>
          </a:p>
          <a:p>
            <a:pPr algn="ctr"/>
            <a:r>
              <a:rPr lang="es-CO" sz="5400" b="1" dirty="0"/>
              <a:t>CONTRA NIÑOS, NIÑAS Y ADOLESCENTES</a:t>
            </a:r>
          </a:p>
        </p:txBody>
      </p:sp>
    </p:spTree>
    <p:extLst>
      <p:ext uri="{BB962C8B-B14F-4D97-AF65-F5344CB8AC3E}">
        <p14:creationId xmlns:p14="http://schemas.microsoft.com/office/powerpoint/2010/main" val="73420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65544" y="2126510"/>
            <a:ext cx="6943060" cy="400110"/>
          </a:xfrm>
          <a:prstGeom prst="rect">
            <a:avLst/>
          </a:prstGeom>
        </p:spPr>
        <p:txBody>
          <a:bodyPr wrap="square">
            <a:spAutoFit/>
          </a:bodyPr>
          <a:lstStyle/>
          <a:p>
            <a:pPr algn="just"/>
            <a:endParaRPr lang="es-CO" sz="2000" dirty="0"/>
          </a:p>
        </p:txBody>
      </p:sp>
      <p:sp>
        <p:nvSpPr>
          <p:cNvPr id="7" name="Título 6"/>
          <p:cNvSpPr>
            <a:spLocks noGrp="1"/>
          </p:cNvSpPr>
          <p:nvPr>
            <p:ph type="title"/>
          </p:nvPr>
        </p:nvSpPr>
        <p:spPr>
          <a:xfrm>
            <a:off x="365039" y="0"/>
            <a:ext cx="7886700" cy="1108719"/>
          </a:xfrm>
        </p:spPr>
        <p:txBody>
          <a:bodyPr>
            <a:normAutofit/>
          </a:bodyPr>
          <a:lstStyle/>
          <a:p>
            <a:r>
              <a:rPr lang="es-ES" sz="4000" b="1" dirty="0">
                <a:solidFill>
                  <a:schemeClr val="bg1"/>
                </a:solidFill>
                <a:effectLst>
                  <a:outerShdw blurRad="38100" dist="38100" dir="2700000" algn="tl">
                    <a:srgbClr val="000000">
                      <a:alpha val="43137"/>
                    </a:srgbClr>
                  </a:outerShdw>
                </a:effectLst>
                <a:latin typeface="+mn-lt"/>
                <a:cs typeface="ＭＳ Ｐゴシック" charset="0"/>
              </a:rPr>
              <a:t>Violencia Sexual</a:t>
            </a:r>
            <a:endParaRPr lang="es-CO" sz="3600" dirty="0">
              <a:latin typeface="+mn-lt"/>
            </a:endParaRPr>
          </a:p>
        </p:txBody>
      </p:sp>
      <p:sp>
        <p:nvSpPr>
          <p:cNvPr id="5" name="Rectángulo 4"/>
          <p:cNvSpPr/>
          <p:nvPr/>
        </p:nvSpPr>
        <p:spPr>
          <a:xfrm>
            <a:off x="253828" y="1108719"/>
            <a:ext cx="4940129" cy="5262979"/>
          </a:xfrm>
          <a:prstGeom prst="rect">
            <a:avLst/>
          </a:prstGeom>
        </p:spPr>
        <p:txBody>
          <a:bodyPr wrap="square">
            <a:spAutoFit/>
          </a:bodyPr>
          <a:lstStyle/>
          <a:p>
            <a:pPr lvl="0" algn="just" defTabSz="457200" eaLnBrk="0" fontAlgn="base" hangingPunct="0">
              <a:spcBef>
                <a:spcPct val="20000"/>
              </a:spcBef>
              <a:spcAft>
                <a:spcPct val="0"/>
              </a:spcAft>
              <a:defRPr/>
            </a:pPr>
            <a:r>
              <a:rPr lang="es-CO" sz="2400" dirty="0">
                <a:solidFill>
                  <a:prstClr val="black"/>
                </a:solidFill>
                <a:ea typeface="MS PGothic" pitchFamily="34" charset="-128"/>
                <a:cs typeface="Arial" panose="020B0604020202020204" pitchFamily="34" charset="0"/>
              </a:rPr>
              <a:t>Es cualquier acto u omisión orientado a vulnerar el ejercicio de los derechos humanos sexuales o reproductivos, dirigidos a mantener o a solicitar contacto sexual físico, verbal o a participar en interacciones sexuales mediante el uso de la fuerza o la amenaza de usarla, la intimidación, la coerción, el chantaje, la presión indebida, el soborno, la manipulación o cualquier otro mecanismo que anule o limite la voluntad personal de decidir acerca de la sexualidad y de la reproducción.   </a:t>
            </a:r>
            <a:endParaRPr lang="es-ES" sz="2400" dirty="0">
              <a:solidFill>
                <a:prstClr val="black"/>
              </a:solidFill>
              <a:ea typeface="MS PGothic" pitchFamily="34" charset="-128"/>
              <a:cs typeface="Arial" panose="020B0604020202020204" pitchFamily="34" charset="0"/>
            </a:endParaRPr>
          </a:p>
        </p:txBody>
      </p:sp>
      <p:pic>
        <p:nvPicPr>
          <p:cNvPr id="8" name="Picture 8" descr="http://somos.vicencianos.org/chento/files/2008/10/man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7850" y="1417638"/>
            <a:ext cx="2808288"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58767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1270</TotalTime>
  <Words>1585</Words>
  <Application>Microsoft Office PowerPoint</Application>
  <PresentationFormat>Presentación en pantalla (4:3)</PresentationFormat>
  <Paragraphs>163</Paragraphs>
  <Slides>25</Slides>
  <Notes>2</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25</vt:i4>
      </vt:variant>
    </vt:vector>
  </HeadingPairs>
  <TitlesOfParts>
    <vt:vector size="35" baseType="lpstr">
      <vt:lpstr>ＭＳ Ｐゴシック</vt:lpstr>
      <vt:lpstr>ＭＳ Ｐゴシック</vt:lpstr>
      <vt:lpstr>Arial</vt:lpstr>
      <vt:lpstr>Britannic Bold</vt:lpstr>
      <vt:lpstr>Calibri</vt:lpstr>
      <vt:lpstr>Calibri Light</vt:lpstr>
      <vt:lpstr>Verdana</vt:lpstr>
      <vt:lpstr>Wingdings</vt:lpstr>
      <vt:lpstr>Tema de Office</vt:lpstr>
      <vt:lpstr>Diseño personalizado</vt:lpstr>
      <vt:lpstr>Presentación de PowerPoint</vt:lpstr>
      <vt:lpstr>Instituto Colombiano de Bienestar Familiar</vt:lpstr>
      <vt:lpstr>Presentación de PowerPoint</vt:lpstr>
      <vt:lpstr>Instituto Colombiano de Bienestar Familiar</vt:lpstr>
      <vt:lpstr>Instituto Colombiano de Bienestar Familiar</vt:lpstr>
      <vt:lpstr>Instituto Colombiano de Bienestar Familiar</vt:lpstr>
      <vt:lpstr>Instituto Colombiano de Bienestar Familiar</vt:lpstr>
      <vt:lpstr>Presentación de PowerPoint</vt:lpstr>
      <vt:lpstr>Violencia Sexual</vt:lpstr>
      <vt:lpstr>Abuso Sexual </vt:lpstr>
      <vt:lpstr>Explotación Sexual</vt:lpstr>
      <vt:lpstr>Los delitos que constituyen violación</vt:lpstr>
      <vt:lpstr>Actos sexuales abusivos</vt:lpstr>
      <vt:lpstr>Presentación de PowerPoint</vt:lpstr>
      <vt:lpstr>Explotación sexual</vt:lpstr>
      <vt:lpstr>Estimulo a la prostitución </vt:lpstr>
      <vt:lpstr>AUTORIDADES ADMINISTRATIVAS: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Rocha Murcia</dc:creator>
  <cp:lastModifiedBy>Gloria Beatriz Urbina Bermudez</cp:lastModifiedBy>
  <cp:revision>119</cp:revision>
  <dcterms:created xsi:type="dcterms:W3CDTF">2015-01-29T14:27:26Z</dcterms:created>
  <dcterms:modified xsi:type="dcterms:W3CDTF">2017-08-15T20:31:40Z</dcterms:modified>
</cp:coreProperties>
</file>