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317" r:id="rId3"/>
    <p:sldId id="256" r:id="rId4"/>
    <p:sldId id="265" r:id="rId5"/>
    <p:sldId id="304" r:id="rId6"/>
    <p:sldId id="305" r:id="rId7"/>
    <p:sldId id="286" r:id="rId8"/>
    <p:sldId id="312" r:id="rId9"/>
    <p:sldId id="290" r:id="rId10"/>
    <p:sldId id="318" r:id="rId11"/>
    <p:sldId id="307" r:id="rId12"/>
    <p:sldId id="314" r:id="rId13"/>
    <p:sldId id="299" r:id="rId14"/>
    <p:sldId id="315" r:id="rId15"/>
    <p:sldId id="316" r:id="rId16"/>
    <p:sldId id="261" r:id="rId17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y Armando Rincon Ortiz" initials="FARO" lastIdx="1" clrIdx="0">
    <p:extLst>
      <p:ext uri="{19B8F6BF-5375-455C-9EA6-DF929625EA0E}">
        <p15:presenceInfo xmlns:p15="http://schemas.microsoft.com/office/powerpoint/2012/main" userId="S-1-5-21-982434693-219372449-2593624604-40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50BE7-BC58-4DEB-91C8-580B003C8512}" type="doc">
      <dgm:prSet loTypeId="urn:microsoft.com/office/officeart/2005/8/layout/vList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60E83907-9CF8-45EB-93F4-E0059B8B6F6F}">
      <dgm:prSet phldrT="[Texto]"/>
      <dgm:spPr/>
      <dgm:t>
        <a:bodyPr/>
        <a:lstStyle/>
        <a:p>
          <a:r>
            <a:rPr lang="es-CO" dirty="0"/>
            <a:t>Ampliar cobertura y mejorar calidad en la atención integral a la primera infancia.</a:t>
          </a:r>
        </a:p>
      </dgm:t>
    </dgm:pt>
    <dgm:pt modelId="{B06F3E7F-0C6E-4E9F-B49F-9289911FCDF6}" type="parTrans" cxnId="{8B380433-5599-4E3D-B252-EC664E71078E}">
      <dgm:prSet/>
      <dgm:spPr/>
      <dgm:t>
        <a:bodyPr/>
        <a:lstStyle/>
        <a:p>
          <a:endParaRPr lang="es-CO"/>
        </a:p>
      </dgm:t>
    </dgm:pt>
    <dgm:pt modelId="{77F7006F-D58B-48A2-A788-99CAAC07177D}" type="sibTrans" cxnId="{8B380433-5599-4E3D-B252-EC664E71078E}">
      <dgm:prSet/>
      <dgm:spPr/>
      <dgm:t>
        <a:bodyPr/>
        <a:lstStyle/>
        <a:p>
          <a:endParaRPr lang="es-CO"/>
        </a:p>
      </dgm:t>
    </dgm:pt>
    <dgm:pt modelId="{B017ADF8-D29C-4871-BD62-56BF1CB418D0}">
      <dgm:prSet phldrT="[Texto]"/>
      <dgm:spPr/>
      <dgm:t>
        <a:bodyPr/>
        <a:lstStyle/>
        <a:p>
          <a:r>
            <a:rPr lang="es-CO" dirty="0"/>
            <a:t>Promover los Derechos de las niñas, niños y adolescentes y prevenir los riesgos o amenazas de vulneración de los mismos.</a:t>
          </a:r>
        </a:p>
      </dgm:t>
    </dgm:pt>
    <dgm:pt modelId="{9060DFAC-AA5D-4B7A-99EC-78340C327A81}" type="parTrans" cxnId="{3EF36E87-1FFA-46DF-9DEB-72A8E55B061F}">
      <dgm:prSet/>
      <dgm:spPr/>
      <dgm:t>
        <a:bodyPr/>
        <a:lstStyle/>
        <a:p>
          <a:endParaRPr lang="es-CO"/>
        </a:p>
      </dgm:t>
    </dgm:pt>
    <dgm:pt modelId="{56FF4FBA-1BFD-41F9-A7FB-A566744ECCE0}" type="sibTrans" cxnId="{3EF36E87-1FFA-46DF-9DEB-72A8E55B061F}">
      <dgm:prSet/>
      <dgm:spPr/>
      <dgm:t>
        <a:bodyPr/>
        <a:lstStyle/>
        <a:p>
          <a:endParaRPr lang="es-CO"/>
        </a:p>
      </dgm:t>
    </dgm:pt>
    <dgm:pt modelId="{159E5E6A-7084-46E6-9790-AC9A816AC7F1}">
      <dgm:prSet phldrT="[Texto]"/>
      <dgm:spPr/>
      <dgm:t>
        <a:bodyPr/>
        <a:lstStyle/>
        <a:p>
          <a:r>
            <a:rPr lang="es-CO" dirty="0"/>
            <a:t>Fortalecer en las familias y comunidades, capacidades que promuevan su desarrollo, fortalezcan sus vínculos de cuidado mutuo y prevengan la violencia intrafamiliar y de género.</a:t>
          </a:r>
        </a:p>
      </dgm:t>
    </dgm:pt>
    <dgm:pt modelId="{7D1E162E-988C-49D0-881B-475FC823BE2B}" type="parTrans" cxnId="{F08F3A36-2596-461F-9A09-3311E327B1EB}">
      <dgm:prSet/>
      <dgm:spPr/>
      <dgm:t>
        <a:bodyPr/>
        <a:lstStyle/>
        <a:p>
          <a:endParaRPr lang="es-CO"/>
        </a:p>
      </dgm:t>
    </dgm:pt>
    <dgm:pt modelId="{E4D1FD2E-BD3F-418A-878D-240298D75613}" type="sibTrans" cxnId="{F08F3A36-2596-461F-9A09-3311E327B1EB}">
      <dgm:prSet/>
      <dgm:spPr/>
      <dgm:t>
        <a:bodyPr/>
        <a:lstStyle/>
        <a:p>
          <a:endParaRPr lang="es-CO"/>
        </a:p>
      </dgm:t>
    </dgm:pt>
    <dgm:pt modelId="{7D0409F4-57D7-433C-ADE4-EAF3D273106F}" type="pres">
      <dgm:prSet presAssocID="{A7D50BE7-BC58-4DEB-91C8-580B003C8512}" presName="linear" presStyleCnt="0">
        <dgm:presLayoutVars>
          <dgm:dir/>
          <dgm:resizeHandles val="exact"/>
        </dgm:presLayoutVars>
      </dgm:prSet>
      <dgm:spPr/>
    </dgm:pt>
    <dgm:pt modelId="{83FDF2E8-DDD2-41F6-9A04-DC163D037A80}" type="pres">
      <dgm:prSet presAssocID="{60E83907-9CF8-45EB-93F4-E0059B8B6F6F}" presName="comp" presStyleCnt="0"/>
      <dgm:spPr/>
    </dgm:pt>
    <dgm:pt modelId="{3D88D803-80EB-46A8-AB1E-AE2F5EBE08B8}" type="pres">
      <dgm:prSet presAssocID="{60E83907-9CF8-45EB-93F4-E0059B8B6F6F}" presName="box" presStyleLbl="node1" presStyleIdx="0" presStyleCnt="3"/>
      <dgm:spPr/>
    </dgm:pt>
    <dgm:pt modelId="{8F6C3109-FFB8-4F32-954A-1184444C4D7F}" type="pres">
      <dgm:prSet presAssocID="{60E83907-9CF8-45EB-93F4-E0059B8B6F6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14D6A75-A617-4B1B-B302-2AF2A7CA4CC0}" type="pres">
      <dgm:prSet presAssocID="{60E83907-9CF8-45EB-93F4-E0059B8B6F6F}" presName="text" presStyleLbl="node1" presStyleIdx="0" presStyleCnt="3">
        <dgm:presLayoutVars>
          <dgm:bulletEnabled val="1"/>
        </dgm:presLayoutVars>
      </dgm:prSet>
      <dgm:spPr/>
    </dgm:pt>
    <dgm:pt modelId="{341E3B93-6A95-4972-A575-1EAFE88FF1A1}" type="pres">
      <dgm:prSet presAssocID="{77F7006F-D58B-48A2-A788-99CAAC07177D}" presName="spacer" presStyleCnt="0"/>
      <dgm:spPr/>
    </dgm:pt>
    <dgm:pt modelId="{7C58301B-616A-4D38-94A7-9BF75438D07A}" type="pres">
      <dgm:prSet presAssocID="{B017ADF8-D29C-4871-BD62-56BF1CB418D0}" presName="comp" presStyleCnt="0"/>
      <dgm:spPr/>
    </dgm:pt>
    <dgm:pt modelId="{12961C70-996A-457D-A6B6-FD09E4F2ADC7}" type="pres">
      <dgm:prSet presAssocID="{B017ADF8-D29C-4871-BD62-56BF1CB418D0}" presName="box" presStyleLbl="node1" presStyleIdx="1" presStyleCnt="3"/>
      <dgm:spPr/>
    </dgm:pt>
    <dgm:pt modelId="{61C44FC2-C06F-4B6E-AF10-D05F9534637E}" type="pres">
      <dgm:prSet presAssocID="{B017ADF8-D29C-4871-BD62-56BF1CB418D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87A9AEBA-F783-4B90-AAB4-D44513211AB3}" type="pres">
      <dgm:prSet presAssocID="{B017ADF8-D29C-4871-BD62-56BF1CB418D0}" presName="text" presStyleLbl="node1" presStyleIdx="1" presStyleCnt="3">
        <dgm:presLayoutVars>
          <dgm:bulletEnabled val="1"/>
        </dgm:presLayoutVars>
      </dgm:prSet>
      <dgm:spPr/>
    </dgm:pt>
    <dgm:pt modelId="{568314D5-9EB4-4A07-80C5-CC40362D2026}" type="pres">
      <dgm:prSet presAssocID="{56FF4FBA-1BFD-41F9-A7FB-A566744ECCE0}" presName="spacer" presStyleCnt="0"/>
      <dgm:spPr/>
    </dgm:pt>
    <dgm:pt modelId="{5C0F0564-674B-4E7E-AFD4-D29BDCFE3C6D}" type="pres">
      <dgm:prSet presAssocID="{159E5E6A-7084-46E6-9790-AC9A816AC7F1}" presName="comp" presStyleCnt="0"/>
      <dgm:spPr/>
    </dgm:pt>
    <dgm:pt modelId="{3448B758-A4D4-4074-AA52-BD69EE2DEC6D}" type="pres">
      <dgm:prSet presAssocID="{159E5E6A-7084-46E6-9790-AC9A816AC7F1}" presName="box" presStyleLbl="node1" presStyleIdx="2" presStyleCnt="3"/>
      <dgm:spPr/>
    </dgm:pt>
    <dgm:pt modelId="{A3F3751B-05B8-46CB-A2D2-BE34F2606D86}" type="pres">
      <dgm:prSet presAssocID="{159E5E6A-7084-46E6-9790-AC9A816AC7F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20A4A6D-4F9F-4EB2-8A31-B2EAEFE580D2}" type="pres">
      <dgm:prSet presAssocID="{159E5E6A-7084-46E6-9790-AC9A816AC7F1}" presName="text" presStyleLbl="node1" presStyleIdx="2" presStyleCnt="3">
        <dgm:presLayoutVars>
          <dgm:bulletEnabled val="1"/>
        </dgm:presLayoutVars>
      </dgm:prSet>
      <dgm:spPr/>
    </dgm:pt>
  </dgm:ptLst>
  <dgm:cxnLst>
    <dgm:cxn modelId="{2FF7A8A4-7ED7-44FD-A8A4-FE18B60CAB19}" type="presOf" srcId="{159E5E6A-7084-46E6-9790-AC9A816AC7F1}" destId="{220A4A6D-4F9F-4EB2-8A31-B2EAEFE580D2}" srcOrd="1" destOrd="0" presId="urn:microsoft.com/office/officeart/2005/8/layout/vList4"/>
    <dgm:cxn modelId="{D03280E0-B48B-473E-875A-8C01562963F0}" type="presOf" srcId="{B017ADF8-D29C-4871-BD62-56BF1CB418D0}" destId="{12961C70-996A-457D-A6B6-FD09E4F2ADC7}" srcOrd="0" destOrd="0" presId="urn:microsoft.com/office/officeart/2005/8/layout/vList4"/>
    <dgm:cxn modelId="{8B380433-5599-4E3D-B252-EC664E71078E}" srcId="{A7D50BE7-BC58-4DEB-91C8-580B003C8512}" destId="{60E83907-9CF8-45EB-93F4-E0059B8B6F6F}" srcOrd="0" destOrd="0" parTransId="{B06F3E7F-0C6E-4E9F-B49F-9289911FCDF6}" sibTransId="{77F7006F-D58B-48A2-A788-99CAAC07177D}"/>
    <dgm:cxn modelId="{A7FE190C-87CC-46A7-84B5-494A43B88463}" type="presOf" srcId="{60E83907-9CF8-45EB-93F4-E0059B8B6F6F}" destId="{014D6A75-A617-4B1B-B302-2AF2A7CA4CC0}" srcOrd="1" destOrd="0" presId="urn:microsoft.com/office/officeart/2005/8/layout/vList4"/>
    <dgm:cxn modelId="{AEE31B49-4189-4D03-97E3-771D7E4145CC}" type="presOf" srcId="{B017ADF8-D29C-4871-BD62-56BF1CB418D0}" destId="{87A9AEBA-F783-4B90-AAB4-D44513211AB3}" srcOrd="1" destOrd="0" presId="urn:microsoft.com/office/officeart/2005/8/layout/vList4"/>
    <dgm:cxn modelId="{F08F3A36-2596-461F-9A09-3311E327B1EB}" srcId="{A7D50BE7-BC58-4DEB-91C8-580B003C8512}" destId="{159E5E6A-7084-46E6-9790-AC9A816AC7F1}" srcOrd="2" destOrd="0" parTransId="{7D1E162E-988C-49D0-881B-475FC823BE2B}" sibTransId="{E4D1FD2E-BD3F-418A-878D-240298D75613}"/>
    <dgm:cxn modelId="{BF035B58-DAFB-41B3-8A2F-D3A51ECE8661}" type="presOf" srcId="{A7D50BE7-BC58-4DEB-91C8-580B003C8512}" destId="{7D0409F4-57D7-433C-ADE4-EAF3D273106F}" srcOrd="0" destOrd="0" presId="urn:microsoft.com/office/officeart/2005/8/layout/vList4"/>
    <dgm:cxn modelId="{E4D5B17E-21C9-49E4-B13A-E25BB98561E4}" type="presOf" srcId="{60E83907-9CF8-45EB-93F4-E0059B8B6F6F}" destId="{3D88D803-80EB-46A8-AB1E-AE2F5EBE08B8}" srcOrd="0" destOrd="0" presId="urn:microsoft.com/office/officeart/2005/8/layout/vList4"/>
    <dgm:cxn modelId="{7CCD610B-9441-43DF-9D04-443A92B86479}" type="presOf" srcId="{159E5E6A-7084-46E6-9790-AC9A816AC7F1}" destId="{3448B758-A4D4-4074-AA52-BD69EE2DEC6D}" srcOrd="0" destOrd="0" presId="urn:microsoft.com/office/officeart/2005/8/layout/vList4"/>
    <dgm:cxn modelId="{3EF36E87-1FFA-46DF-9DEB-72A8E55B061F}" srcId="{A7D50BE7-BC58-4DEB-91C8-580B003C8512}" destId="{B017ADF8-D29C-4871-BD62-56BF1CB418D0}" srcOrd="1" destOrd="0" parTransId="{9060DFAC-AA5D-4B7A-99EC-78340C327A81}" sibTransId="{56FF4FBA-1BFD-41F9-A7FB-A566744ECCE0}"/>
    <dgm:cxn modelId="{6BB1A61B-7754-4077-9D9C-6E1BB32DEA15}" type="presParOf" srcId="{7D0409F4-57D7-433C-ADE4-EAF3D273106F}" destId="{83FDF2E8-DDD2-41F6-9A04-DC163D037A80}" srcOrd="0" destOrd="0" presId="urn:microsoft.com/office/officeart/2005/8/layout/vList4"/>
    <dgm:cxn modelId="{314DD383-21E9-4AB1-B06F-428B56268040}" type="presParOf" srcId="{83FDF2E8-DDD2-41F6-9A04-DC163D037A80}" destId="{3D88D803-80EB-46A8-AB1E-AE2F5EBE08B8}" srcOrd="0" destOrd="0" presId="urn:microsoft.com/office/officeart/2005/8/layout/vList4"/>
    <dgm:cxn modelId="{823B95A8-26C9-4B37-8F14-C31B942AA6C9}" type="presParOf" srcId="{83FDF2E8-DDD2-41F6-9A04-DC163D037A80}" destId="{8F6C3109-FFB8-4F32-954A-1184444C4D7F}" srcOrd="1" destOrd="0" presId="urn:microsoft.com/office/officeart/2005/8/layout/vList4"/>
    <dgm:cxn modelId="{BDD52E33-6437-420E-8508-E00CAE0E190E}" type="presParOf" srcId="{83FDF2E8-DDD2-41F6-9A04-DC163D037A80}" destId="{014D6A75-A617-4B1B-B302-2AF2A7CA4CC0}" srcOrd="2" destOrd="0" presId="urn:microsoft.com/office/officeart/2005/8/layout/vList4"/>
    <dgm:cxn modelId="{C620FBB5-E3BC-4930-8678-BA45FB143B5E}" type="presParOf" srcId="{7D0409F4-57D7-433C-ADE4-EAF3D273106F}" destId="{341E3B93-6A95-4972-A575-1EAFE88FF1A1}" srcOrd="1" destOrd="0" presId="urn:microsoft.com/office/officeart/2005/8/layout/vList4"/>
    <dgm:cxn modelId="{FB2C4E25-C2FC-4899-89AF-D04A8C0F2F82}" type="presParOf" srcId="{7D0409F4-57D7-433C-ADE4-EAF3D273106F}" destId="{7C58301B-616A-4D38-94A7-9BF75438D07A}" srcOrd="2" destOrd="0" presId="urn:microsoft.com/office/officeart/2005/8/layout/vList4"/>
    <dgm:cxn modelId="{5E6A6486-7AD4-4E90-B450-9AC50E80A729}" type="presParOf" srcId="{7C58301B-616A-4D38-94A7-9BF75438D07A}" destId="{12961C70-996A-457D-A6B6-FD09E4F2ADC7}" srcOrd="0" destOrd="0" presId="urn:microsoft.com/office/officeart/2005/8/layout/vList4"/>
    <dgm:cxn modelId="{859C6E09-6A45-45BF-BBBD-CBA4B5283765}" type="presParOf" srcId="{7C58301B-616A-4D38-94A7-9BF75438D07A}" destId="{61C44FC2-C06F-4B6E-AF10-D05F9534637E}" srcOrd="1" destOrd="0" presId="urn:microsoft.com/office/officeart/2005/8/layout/vList4"/>
    <dgm:cxn modelId="{90D7BA07-E0D9-481A-B7CB-0EBE2679B6CF}" type="presParOf" srcId="{7C58301B-616A-4D38-94A7-9BF75438D07A}" destId="{87A9AEBA-F783-4B90-AAB4-D44513211AB3}" srcOrd="2" destOrd="0" presId="urn:microsoft.com/office/officeart/2005/8/layout/vList4"/>
    <dgm:cxn modelId="{0596FB8D-AEE7-4E01-A29F-F1A2AD1A8C36}" type="presParOf" srcId="{7D0409F4-57D7-433C-ADE4-EAF3D273106F}" destId="{568314D5-9EB4-4A07-80C5-CC40362D2026}" srcOrd="3" destOrd="0" presId="urn:microsoft.com/office/officeart/2005/8/layout/vList4"/>
    <dgm:cxn modelId="{57877E5C-9A56-47FE-85C0-905C8FB65E5E}" type="presParOf" srcId="{7D0409F4-57D7-433C-ADE4-EAF3D273106F}" destId="{5C0F0564-674B-4E7E-AFD4-D29BDCFE3C6D}" srcOrd="4" destOrd="0" presId="urn:microsoft.com/office/officeart/2005/8/layout/vList4"/>
    <dgm:cxn modelId="{2FDF2732-E31F-4C87-AF87-E42A3B10D9A7}" type="presParOf" srcId="{5C0F0564-674B-4E7E-AFD4-D29BDCFE3C6D}" destId="{3448B758-A4D4-4074-AA52-BD69EE2DEC6D}" srcOrd="0" destOrd="0" presId="urn:microsoft.com/office/officeart/2005/8/layout/vList4"/>
    <dgm:cxn modelId="{C562D9CA-649F-4DEB-9390-8FAF7E92D3F1}" type="presParOf" srcId="{5C0F0564-674B-4E7E-AFD4-D29BDCFE3C6D}" destId="{A3F3751B-05B8-46CB-A2D2-BE34F2606D86}" srcOrd="1" destOrd="0" presId="urn:microsoft.com/office/officeart/2005/8/layout/vList4"/>
    <dgm:cxn modelId="{38F0D20C-EFC2-4880-A6BB-EDF93CF6A9F0}" type="presParOf" srcId="{5C0F0564-674B-4E7E-AFD4-D29BDCFE3C6D}" destId="{220A4A6D-4F9F-4EB2-8A31-B2EAEFE580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50BE7-BC58-4DEB-91C8-580B003C8512}" type="doc">
      <dgm:prSet loTypeId="urn:microsoft.com/office/officeart/2005/8/layout/vList4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60E83907-9CF8-45EB-93F4-E0059B8B6F6F}">
      <dgm:prSet phldrT="[Texto]" custT="1"/>
      <dgm:spPr/>
      <dgm:t>
        <a:bodyPr/>
        <a:lstStyle/>
        <a:p>
          <a:r>
            <a:rPr lang="es-CO" sz="2000" dirty="0"/>
            <a:t>Promover la seguridad alimentaria y nutricional en el desarrollo de la primera infancia, las niñas, niños y adolescentes y las familias.</a:t>
          </a:r>
        </a:p>
      </dgm:t>
    </dgm:pt>
    <dgm:pt modelId="{B06F3E7F-0C6E-4E9F-B49F-9289911FCDF6}" type="parTrans" cxnId="{8B380433-5599-4E3D-B252-EC664E71078E}">
      <dgm:prSet/>
      <dgm:spPr/>
      <dgm:t>
        <a:bodyPr/>
        <a:lstStyle/>
        <a:p>
          <a:endParaRPr lang="es-CO" sz="2000"/>
        </a:p>
      </dgm:t>
    </dgm:pt>
    <dgm:pt modelId="{77F7006F-D58B-48A2-A788-99CAAC07177D}" type="sibTrans" cxnId="{8B380433-5599-4E3D-B252-EC664E71078E}">
      <dgm:prSet/>
      <dgm:spPr/>
      <dgm:t>
        <a:bodyPr/>
        <a:lstStyle/>
        <a:p>
          <a:endParaRPr lang="es-CO" sz="2000"/>
        </a:p>
      </dgm:t>
    </dgm:pt>
    <dgm:pt modelId="{B017ADF8-D29C-4871-BD62-56BF1CB418D0}">
      <dgm:prSet phldrT="[Texto]" custT="1"/>
      <dgm:spPr/>
      <dgm:t>
        <a:bodyPr/>
        <a:lstStyle/>
        <a:p>
          <a:r>
            <a:rPr lang="es-CO" sz="2000" dirty="0"/>
            <a:t>Garantizar la protección integral de las niñas, niños y adolescentes en coordinación con las instancias del SNBF.</a:t>
          </a:r>
        </a:p>
      </dgm:t>
    </dgm:pt>
    <dgm:pt modelId="{9060DFAC-AA5D-4B7A-99EC-78340C327A81}" type="parTrans" cxnId="{3EF36E87-1FFA-46DF-9DEB-72A8E55B061F}">
      <dgm:prSet/>
      <dgm:spPr/>
      <dgm:t>
        <a:bodyPr/>
        <a:lstStyle/>
        <a:p>
          <a:endParaRPr lang="es-CO" sz="2000"/>
        </a:p>
      </dgm:t>
    </dgm:pt>
    <dgm:pt modelId="{56FF4FBA-1BFD-41F9-A7FB-A566744ECCE0}" type="sibTrans" cxnId="{3EF36E87-1FFA-46DF-9DEB-72A8E55B061F}">
      <dgm:prSet/>
      <dgm:spPr/>
      <dgm:t>
        <a:bodyPr/>
        <a:lstStyle/>
        <a:p>
          <a:endParaRPr lang="es-CO" sz="2000"/>
        </a:p>
      </dgm:t>
    </dgm:pt>
    <dgm:pt modelId="{159E5E6A-7084-46E6-9790-AC9A816AC7F1}">
      <dgm:prSet phldrT="[Texto]" custT="1"/>
      <dgm:spPr/>
      <dgm:t>
        <a:bodyPr/>
        <a:lstStyle/>
        <a:p>
          <a:r>
            <a:rPr lang="es-CO" sz="2000" dirty="0"/>
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recursos.</a:t>
          </a:r>
        </a:p>
      </dgm:t>
    </dgm:pt>
    <dgm:pt modelId="{7D1E162E-988C-49D0-881B-475FC823BE2B}" type="parTrans" cxnId="{F08F3A36-2596-461F-9A09-3311E327B1EB}">
      <dgm:prSet/>
      <dgm:spPr/>
      <dgm:t>
        <a:bodyPr/>
        <a:lstStyle/>
        <a:p>
          <a:endParaRPr lang="es-CO" sz="2000"/>
        </a:p>
      </dgm:t>
    </dgm:pt>
    <dgm:pt modelId="{E4D1FD2E-BD3F-418A-878D-240298D75613}" type="sibTrans" cxnId="{F08F3A36-2596-461F-9A09-3311E327B1EB}">
      <dgm:prSet/>
      <dgm:spPr/>
      <dgm:t>
        <a:bodyPr/>
        <a:lstStyle/>
        <a:p>
          <a:endParaRPr lang="es-CO" sz="2000"/>
        </a:p>
      </dgm:t>
    </dgm:pt>
    <dgm:pt modelId="{7D0409F4-57D7-433C-ADE4-EAF3D273106F}" type="pres">
      <dgm:prSet presAssocID="{A7D50BE7-BC58-4DEB-91C8-580B003C8512}" presName="linear" presStyleCnt="0">
        <dgm:presLayoutVars>
          <dgm:dir/>
          <dgm:resizeHandles val="exact"/>
        </dgm:presLayoutVars>
      </dgm:prSet>
      <dgm:spPr/>
    </dgm:pt>
    <dgm:pt modelId="{83FDF2E8-DDD2-41F6-9A04-DC163D037A80}" type="pres">
      <dgm:prSet presAssocID="{60E83907-9CF8-45EB-93F4-E0059B8B6F6F}" presName="comp" presStyleCnt="0"/>
      <dgm:spPr/>
    </dgm:pt>
    <dgm:pt modelId="{3D88D803-80EB-46A8-AB1E-AE2F5EBE08B8}" type="pres">
      <dgm:prSet presAssocID="{60E83907-9CF8-45EB-93F4-E0059B8B6F6F}" presName="box" presStyleLbl="node1" presStyleIdx="0" presStyleCnt="3"/>
      <dgm:spPr/>
    </dgm:pt>
    <dgm:pt modelId="{8F6C3109-FFB8-4F32-954A-1184444C4D7F}" type="pres">
      <dgm:prSet presAssocID="{60E83907-9CF8-45EB-93F4-E0059B8B6F6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014D6A75-A617-4B1B-B302-2AF2A7CA4CC0}" type="pres">
      <dgm:prSet presAssocID="{60E83907-9CF8-45EB-93F4-E0059B8B6F6F}" presName="text" presStyleLbl="node1" presStyleIdx="0" presStyleCnt="3">
        <dgm:presLayoutVars>
          <dgm:bulletEnabled val="1"/>
        </dgm:presLayoutVars>
      </dgm:prSet>
      <dgm:spPr/>
    </dgm:pt>
    <dgm:pt modelId="{341E3B93-6A95-4972-A575-1EAFE88FF1A1}" type="pres">
      <dgm:prSet presAssocID="{77F7006F-D58B-48A2-A788-99CAAC07177D}" presName="spacer" presStyleCnt="0"/>
      <dgm:spPr/>
    </dgm:pt>
    <dgm:pt modelId="{7C58301B-616A-4D38-94A7-9BF75438D07A}" type="pres">
      <dgm:prSet presAssocID="{B017ADF8-D29C-4871-BD62-56BF1CB418D0}" presName="comp" presStyleCnt="0"/>
      <dgm:spPr/>
    </dgm:pt>
    <dgm:pt modelId="{12961C70-996A-457D-A6B6-FD09E4F2ADC7}" type="pres">
      <dgm:prSet presAssocID="{B017ADF8-D29C-4871-BD62-56BF1CB418D0}" presName="box" presStyleLbl="node1" presStyleIdx="1" presStyleCnt="3"/>
      <dgm:spPr/>
    </dgm:pt>
    <dgm:pt modelId="{61C44FC2-C06F-4B6E-AF10-D05F9534637E}" type="pres">
      <dgm:prSet presAssocID="{B017ADF8-D29C-4871-BD62-56BF1CB418D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7A9AEBA-F783-4B90-AAB4-D44513211AB3}" type="pres">
      <dgm:prSet presAssocID="{B017ADF8-D29C-4871-BD62-56BF1CB418D0}" presName="text" presStyleLbl="node1" presStyleIdx="1" presStyleCnt="3">
        <dgm:presLayoutVars>
          <dgm:bulletEnabled val="1"/>
        </dgm:presLayoutVars>
      </dgm:prSet>
      <dgm:spPr/>
    </dgm:pt>
    <dgm:pt modelId="{568314D5-9EB4-4A07-80C5-CC40362D2026}" type="pres">
      <dgm:prSet presAssocID="{56FF4FBA-1BFD-41F9-A7FB-A566744ECCE0}" presName="spacer" presStyleCnt="0"/>
      <dgm:spPr/>
    </dgm:pt>
    <dgm:pt modelId="{5C0F0564-674B-4E7E-AFD4-D29BDCFE3C6D}" type="pres">
      <dgm:prSet presAssocID="{159E5E6A-7084-46E6-9790-AC9A816AC7F1}" presName="comp" presStyleCnt="0"/>
      <dgm:spPr/>
    </dgm:pt>
    <dgm:pt modelId="{3448B758-A4D4-4074-AA52-BD69EE2DEC6D}" type="pres">
      <dgm:prSet presAssocID="{159E5E6A-7084-46E6-9790-AC9A816AC7F1}" presName="box" presStyleLbl="node1" presStyleIdx="2" presStyleCnt="3"/>
      <dgm:spPr/>
    </dgm:pt>
    <dgm:pt modelId="{A3F3751B-05B8-46CB-A2D2-BE34F2606D86}" type="pres">
      <dgm:prSet presAssocID="{159E5E6A-7084-46E6-9790-AC9A816AC7F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220A4A6D-4F9F-4EB2-8A31-B2EAEFE580D2}" type="pres">
      <dgm:prSet presAssocID="{159E5E6A-7084-46E6-9790-AC9A816AC7F1}" presName="text" presStyleLbl="node1" presStyleIdx="2" presStyleCnt="3">
        <dgm:presLayoutVars>
          <dgm:bulletEnabled val="1"/>
        </dgm:presLayoutVars>
      </dgm:prSet>
      <dgm:spPr/>
    </dgm:pt>
  </dgm:ptLst>
  <dgm:cxnLst>
    <dgm:cxn modelId="{3EF36E87-1FFA-46DF-9DEB-72A8E55B061F}" srcId="{A7D50BE7-BC58-4DEB-91C8-580B003C8512}" destId="{B017ADF8-D29C-4871-BD62-56BF1CB418D0}" srcOrd="1" destOrd="0" parTransId="{9060DFAC-AA5D-4B7A-99EC-78340C327A81}" sibTransId="{56FF4FBA-1BFD-41F9-A7FB-A566744ECCE0}"/>
    <dgm:cxn modelId="{827403F6-F2D7-41B1-9D30-19593724F4EF}" type="presOf" srcId="{159E5E6A-7084-46E6-9790-AC9A816AC7F1}" destId="{3448B758-A4D4-4074-AA52-BD69EE2DEC6D}" srcOrd="0" destOrd="0" presId="urn:microsoft.com/office/officeart/2005/8/layout/vList4"/>
    <dgm:cxn modelId="{F08F3A36-2596-461F-9A09-3311E327B1EB}" srcId="{A7D50BE7-BC58-4DEB-91C8-580B003C8512}" destId="{159E5E6A-7084-46E6-9790-AC9A816AC7F1}" srcOrd="2" destOrd="0" parTransId="{7D1E162E-988C-49D0-881B-475FC823BE2B}" sibTransId="{E4D1FD2E-BD3F-418A-878D-240298D75613}"/>
    <dgm:cxn modelId="{17B8938B-7ECE-44A6-B52B-3126D5E97C39}" type="presOf" srcId="{159E5E6A-7084-46E6-9790-AC9A816AC7F1}" destId="{220A4A6D-4F9F-4EB2-8A31-B2EAEFE580D2}" srcOrd="1" destOrd="0" presId="urn:microsoft.com/office/officeart/2005/8/layout/vList4"/>
    <dgm:cxn modelId="{9A8D9DAF-2625-4F95-AB80-348B54068A54}" type="presOf" srcId="{B017ADF8-D29C-4871-BD62-56BF1CB418D0}" destId="{12961C70-996A-457D-A6B6-FD09E4F2ADC7}" srcOrd="0" destOrd="0" presId="urn:microsoft.com/office/officeart/2005/8/layout/vList4"/>
    <dgm:cxn modelId="{8B380433-5599-4E3D-B252-EC664E71078E}" srcId="{A7D50BE7-BC58-4DEB-91C8-580B003C8512}" destId="{60E83907-9CF8-45EB-93F4-E0059B8B6F6F}" srcOrd="0" destOrd="0" parTransId="{B06F3E7F-0C6E-4E9F-B49F-9289911FCDF6}" sibTransId="{77F7006F-D58B-48A2-A788-99CAAC07177D}"/>
    <dgm:cxn modelId="{AD20CF8B-0611-4C06-A271-182BBF54D707}" type="presOf" srcId="{B017ADF8-D29C-4871-BD62-56BF1CB418D0}" destId="{87A9AEBA-F783-4B90-AAB4-D44513211AB3}" srcOrd="1" destOrd="0" presId="urn:microsoft.com/office/officeart/2005/8/layout/vList4"/>
    <dgm:cxn modelId="{AB4775DF-04A6-42CA-80B7-7047441D57B8}" type="presOf" srcId="{60E83907-9CF8-45EB-93F4-E0059B8B6F6F}" destId="{014D6A75-A617-4B1B-B302-2AF2A7CA4CC0}" srcOrd="1" destOrd="0" presId="urn:microsoft.com/office/officeart/2005/8/layout/vList4"/>
    <dgm:cxn modelId="{7B87313C-49BC-4C9F-8CA9-24B73CE0117D}" type="presOf" srcId="{60E83907-9CF8-45EB-93F4-E0059B8B6F6F}" destId="{3D88D803-80EB-46A8-AB1E-AE2F5EBE08B8}" srcOrd="0" destOrd="0" presId="urn:microsoft.com/office/officeart/2005/8/layout/vList4"/>
    <dgm:cxn modelId="{10EEB0D4-D409-4C1F-B227-5AA0FC21758B}" type="presOf" srcId="{A7D50BE7-BC58-4DEB-91C8-580B003C8512}" destId="{7D0409F4-57D7-433C-ADE4-EAF3D273106F}" srcOrd="0" destOrd="0" presId="urn:microsoft.com/office/officeart/2005/8/layout/vList4"/>
    <dgm:cxn modelId="{E638FBF3-999E-49FA-83EE-4D681744FF18}" type="presParOf" srcId="{7D0409F4-57D7-433C-ADE4-EAF3D273106F}" destId="{83FDF2E8-DDD2-41F6-9A04-DC163D037A80}" srcOrd="0" destOrd="0" presId="urn:microsoft.com/office/officeart/2005/8/layout/vList4"/>
    <dgm:cxn modelId="{401098EA-4620-427C-B762-71A6A56A7A9F}" type="presParOf" srcId="{83FDF2E8-DDD2-41F6-9A04-DC163D037A80}" destId="{3D88D803-80EB-46A8-AB1E-AE2F5EBE08B8}" srcOrd="0" destOrd="0" presId="urn:microsoft.com/office/officeart/2005/8/layout/vList4"/>
    <dgm:cxn modelId="{47768674-D604-4963-9FCE-779602FDC9C5}" type="presParOf" srcId="{83FDF2E8-DDD2-41F6-9A04-DC163D037A80}" destId="{8F6C3109-FFB8-4F32-954A-1184444C4D7F}" srcOrd="1" destOrd="0" presId="urn:microsoft.com/office/officeart/2005/8/layout/vList4"/>
    <dgm:cxn modelId="{1C6438F2-3665-45F6-BC80-D17E797082B4}" type="presParOf" srcId="{83FDF2E8-DDD2-41F6-9A04-DC163D037A80}" destId="{014D6A75-A617-4B1B-B302-2AF2A7CA4CC0}" srcOrd="2" destOrd="0" presId="urn:microsoft.com/office/officeart/2005/8/layout/vList4"/>
    <dgm:cxn modelId="{34D520EE-6252-4EF5-B6B4-295A4F61F9F0}" type="presParOf" srcId="{7D0409F4-57D7-433C-ADE4-EAF3D273106F}" destId="{341E3B93-6A95-4972-A575-1EAFE88FF1A1}" srcOrd="1" destOrd="0" presId="urn:microsoft.com/office/officeart/2005/8/layout/vList4"/>
    <dgm:cxn modelId="{AE5715F7-4777-487D-A057-58A6DB0DD9B3}" type="presParOf" srcId="{7D0409F4-57D7-433C-ADE4-EAF3D273106F}" destId="{7C58301B-616A-4D38-94A7-9BF75438D07A}" srcOrd="2" destOrd="0" presId="urn:microsoft.com/office/officeart/2005/8/layout/vList4"/>
    <dgm:cxn modelId="{A15DEF0C-323F-4D25-B014-6D5DAFF409A8}" type="presParOf" srcId="{7C58301B-616A-4D38-94A7-9BF75438D07A}" destId="{12961C70-996A-457D-A6B6-FD09E4F2ADC7}" srcOrd="0" destOrd="0" presId="urn:microsoft.com/office/officeart/2005/8/layout/vList4"/>
    <dgm:cxn modelId="{5407B273-87F4-4156-ABD4-1D144FF8B8BC}" type="presParOf" srcId="{7C58301B-616A-4D38-94A7-9BF75438D07A}" destId="{61C44FC2-C06F-4B6E-AF10-D05F9534637E}" srcOrd="1" destOrd="0" presId="urn:microsoft.com/office/officeart/2005/8/layout/vList4"/>
    <dgm:cxn modelId="{8CFB8B43-6484-4D57-8CD0-C0ED2B8978F2}" type="presParOf" srcId="{7C58301B-616A-4D38-94A7-9BF75438D07A}" destId="{87A9AEBA-F783-4B90-AAB4-D44513211AB3}" srcOrd="2" destOrd="0" presId="urn:microsoft.com/office/officeart/2005/8/layout/vList4"/>
    <dgm:cxn modelId="{1AE7233C-EDB0-48DC-88AD-6F27409A87FA}" type="presParOf" srcId="{7D0409F4-57D7-433C-ADE4-EAF3D273106F}" destId="{568314D5-9EB4-4A07-80C5-CC40362D2026}" srcOrd="3" destOrd="0" presId="urn:microsoft.com/office/officeart/2005/8/layout/vList4"/>
    <dgm:cxn modelId="{19ED5BAE-4F51-4A93-A527-B21B33BCB19C}" type="presParOf" srcId="{7D0409F4-57D7-433C-ADE4-EAF3D273106F}" destId="{5C0F0564-674B-4E7E-AFD4-D29BDCFE3C6D}" srcOrd="4" destOrd="0" presId="urn:microsoft.com/office/officeart/2005/8/layout/vList4"/>
    <dgm:cxn modelId="{A08D5E60-6CA5-45AE-8E32-067DE8DE1C0A}" type="presParOf" srcId="{5C0F0564-674B-4E7E-AFD4-D29BDCFE3C6D}" destId="{3448B758-A4D4-4074-AA52-BD69EE2DEC6D}" srcOrd="0" destOrd="0" presId="urn:microsoft.com/office/officeart/2005/8/layout/vList4"/>
    <dgm:cxn modelId="{B3A90A7D-0E1C-4BCC-BF7E-54A2B588A7B7}" type="presParOf" srcId="{5C0F0564-674B-4E7E-AFD4-D29BDCFE3C6D}" destId="{A3F3751B-05B8-46CB-A2D2-BE34F2606D86}" srcOrd="1" destOrd="0" presId="urn:microsoft.com/office/officeart/2005/8/layout/vList4"/>
    <dgm:cxn modelId="{2BE3AE63-29E8-4331-8677-90179C14ED8D}" type="presParOf" srcId="{5C0F0564-674B-4E7E-AFD4-D29BDCFE3C6D}" destId="{220A4A6D-4F9F-4EB2-8A31-B2EAEFE580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8D803-80EB-46A8-AB1E-AE2F5EBE08B8}">
      <dsp:nvSpPr>
        <dsp:cNvPr id="0" name=""/>
        <dsp:cNvSpPr/>
      </dsp:nvSpPr>
      <dsp:spPr>
        <a:xfrm>
          <a:off x="0" y="0"/>
          <a:ext cx="8280400" cy="14525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Ampliar cobertura y mejorar calidad en la atención integral a la primera infancia.</a:t>
          </a:r>
        </a:p>
      </dsp:txBody>
      <dsp:txXfrm>
        <a:off x="1801336" y="0"/>
        <a:ext cx="6479063" cy="1452562"/>
      </dsp:txXfrm>
    </dsp:sp>
    <dsp:sp modelId="{8F6C3109-FFB8-4F32-954A-1184444C4D7F}">
      <dsp:nvSpPr>
        <dsp:cNvPr id="0" name=""/>
        <dsp:cNvSpPr/>
      </dsp:nvSpPr>
      <dsp:spPr>
        <a:xfrm>
          <a:off x="145256" y="145256"/>
          <a:ext cx="165608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961C70-996A-457D-A6B6-FD09E4F2ADC7}">
      <dsp:nvSpPr>
        <dsp:cNvPr id="0" name=""/>
        <dsp:cNvSpPr/>
      </dsp:nvSpPr>
      <dsp:spPr>
        <a:xfrm>
          <a:off x="0" y="1597818"/>
          <a:ext cx="8280400" cy="14525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Promover los Derechos de las niñas, niños y adolescentes y prevenir los riesgos o amenazas de vulneración de los mismos.</a:t>
          </a:r>
        </a:p>
      </dsp:txBody>
      <dsp:txXfrm>
        <a:off x="1801336" y="1597818"/>
        <a:ext cx="6479063" cy="1452562"/>
      </dsp:txXfrm>
    </dsp:sp>
    <dsp:sp modelId="{61C44FC2-C06F-4B6E-AF10-D05F9534637E}">
      <dsp:nvSpPr>
        <dsp:cNvPr id="0" name=""/>
        <dsp:cNvSpPr/>
      </dsp:nvSpPr>
      <dsp:spPr>
        <a:xfrm>
          <a:off x="145256" y="1743074"/>
          <a:ext cx="165608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48B758-A4D4-4074-AA52-BD69EE2DEC6D}">
      <dsp:nvSpPr>
        <dsp:cNvPr id="0" name=""/>
        <dsp:cNvSpPr/>
      </dsp:nvSpPr>
      <dsp:spPr>
        <a:xfrm>
          <a:off x="0" y="3195637"/>
          <a:ext cx="8280400" cy="14525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Fortalecer en las familias y comunidades, capacidades que promuevan su desarrollo, fortalezcan sus vínculos de cuidado mutuo y prevengan la violencia intrafamiliar y de género.</a:t>
          </a:r>
        </a:p>
      </dsp:txBody>
      <dsp:txXfrm>
        <a:off x="1801336" y="3195637"/>
        <a:ext cx="6479063" cy="1452562"/>
      </dsp:txXfrm>
    </dsp:sp>
    <dsp:sp modelId="{A3F3751B-05B8-46CB-A2D2-BE34F2606D86}">
      <dsp:nvSpPr>
        <dsp:cNvPr id="0" name=""/>
        <dsp:cNvSpPr/>
      </dsp:nvSpPr>
      <dsp:spPr>
        <a:xfrm>
          <a:off x="145256" y="3340893"/>
          <a:ext cx="165608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8D803-80EB-46A8-AB1E-AE2F5EBE08B8}">
      <dsp:nvSpPr>
        <dsp:cNvPr id="0" name=""/>
        <dsp:cNvSpPr/>
      </dsp:nvSpPr>
      <dsp:spPr>
        <a:xfrm>
          <a:off x="0" y="0"/>
          <a:ext cx="8763000" cy="14962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Promover la seguridad alimentaria y nutricional en el desarrollo de la primera infancia, las niñas, niños y adolescentes y las familias.</a:t>
          </a:r>
        </a:p>
      </dsp:txBody>
      <dsp:txXfrm>
        <a:off x="1902221" y="0"/>
        <a:ext cx="6860778" cy="1496218"/>
      </dsp:txXfrm>
    </dsp:sp>
    <dsp:sp modelId="{8F6C3109-FFB8-4F32-954A-1184444C4D7F}">
      <dsp:nvSpPr>
        <dsp:cNvPr id="0" name=""/>
        <dsp:cNvSpPr/>
      </dsp:nvSpPr>
      <dsp:spPr>
        <a:xfrm>
          <a:off x="149621" y="149621"/>
          <a:ext cx="1752600" cy="1196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961C70-996A-457D-A6B6-FD09E4F2ADC7}">
      <dsp:nvSpPr>
        <dsp:cNvPr id="0" name=""/>
        <dsp:cNvSpPr/>
      </dsp:nvSpPr>
      <dsp:spPr>
        <a:xfrm>
          <a:off x="0" y="1645840"/>
          <a:ext cx="8763000" cy="14962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Garantizar la protección integral de las niñas, niños y adolescentes en coordinación con las instancias del SNBF.</a:t>
          </a:r>
        </a:p>
      </dsp:txBody>
      <dsp:txXfrm>
        <a:off x="1902221" y="1645840"/>
        <a:ext cx="6860778" cy="1496218"/>
      </dsp:txXfrm>
    </dsp:sp>
    <dsp:sp modelId="{61C44FC2-C06F-4B6E-AF10-D05F9534637E}">
      <dsp:nvSpPr>
        <dsp:cNvPr id="0" name=""/>
        <dsp:cNvSpPr/>
      </dsp:nvSpPr>
      <dsp:spPr>
        <a:xfrm>
          <a:off x="149621" y="1795462"/>
          <a:ext cx="1752600" cy="1196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48B758-A4D4-4074-AA52-BD69EE2DEC6D}">
      <dsp:nvSpPr>
        <dsp:cNvPr id="0" name=""/>
        <dsp:cNvSpPr/>
      </dsp:nvSpPr>
      <dsp:spPr>
        <a:xfrm>
          <a:off x="0" y="3291681"/>
          <a:ext cx="8763000" cy="14962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recursos.</a:t>
          </a:r>
        </a:p>
      </dsp:txBody>
      <dsp:txXfrm>
        <a:off x="1902221" y="3291681"/>
        <a:ext cx="6860778" cy="1496218"/>
      </dsp:txXfrm>
    </dsp:sp>
    <dsp:sp modelId="{A3F3751B-05B8-46CB-A2D2-BE34F2606D86}">
      <dsp:nvSpPr>
        <dsp:cNvPr id="0" name=""/>
        <dsp:cNvSpPr/>
      </dsp:nvSpPr>
      <dsp:spPr>
        <a:xfrm>
          <a:off x="149621" y="3441303"/>
          <a:ext cx="1752600" cy="1196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2" descr="Intr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27" y="2538027"/>
            <a:ext cx="868997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0" y="12145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MESA PUBLICA </a:t>
            </a:r>
          </a:p>
          <a:p>
            <a:pPr algn="ctr"/>
            <a:r>
              <a:rPr lang="es-CO" sz="4000" b="1" dirty="0"/>
              <a:t>CENTRO ZONAL BARRIOS UNIDOS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00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5334" y="0"/>
            <a:ext cx="6106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bg1"/>
                </a:solidFill>
              </a:rPr>
              <a:t>ATENCIÓN POR CICLOS DE VIDA Y NUTRICIÓN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9" y="2050916"/>
            <a:ext cx="7487048" cy="3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25004" y="193183"/>
            <a:ext cx="601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TRÁMITE EXTRAPROCESAL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15231"/>
              </p:ext>
            </p:extLst>
          </p:nvPr>
        </p:nvGraphicFramePr>
        <p:xfrm>
          <a:off x="694911" y="2125386"/>
          <a:ext cx="7886700" cy="32770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baseline="0" dirty="0">
                          <a:effectLst/>
                        </a:rPr>
                        <a:t>TRÁMITE DE ATENCIÓN EXTRAPROCESAL (TAE)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u="none" strike="noStrike" dirty="0">
                          <a:effectLst/>
                        </a:rPr>
                        <a:t>Trámite de conciliación (fijación</a:t>
                      </a:r>
                      <a:r>
                        <a:rPr lang="es-CO" sz="1500" b="1" u="none" strike="noStrike" baseline="0" dirty="0">
                          <a:effectLst/>
                        </a:rPr>
                        <a:t> y revisión)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u="none" strike="noStrike" dirty="0">
                          <a:effectLst/>
                        </a:rPr>
                        <a:t>                 Custodia y cuidado personal, alimentos y visitas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u="none" strike="noStrike" dirty="0">
                          <a:effectLst/>
                        </a:rPr>
                        <a:t>Trámite de reconocimiento voluntario de paternidad/maternidad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u="none" strike="noStrike" dirty="0">
                          <a:effectLst/>
                        </a:rPr>
                        <a:t>Trámite de formulación y presentación de demandas ante autoridad competente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u="none" strike="noStrike" dirty="0">
                          <a:effectLst/>
                        </a:rPr>
                        <a:t>                  Privación o suspensión de patria potestad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u="none" strike="noStrike" dirty="0">
                          <a:effectLst/>
                        </a:rPr>
                        <a:t>                  Investigación</a:t>
                      </a:r>
                      <a:r>
                        <a:rPr lang="es-CO" sz="1500" u="none" strike="noStrike" baseline="0" dirty="0">
                          <a:effectLst/>
                        </a:rPr>
                        <a:t> de paternidad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u="none" strike="noStrike" dirty="0">
                          <a:effectLst/>
                        </a:rPr>
                        <a:t>                  Impugnación de paternidad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u="none" strike="noStrike" dirty="0">
                          <a:effectLst/>
                        </a:rPr>
                        <a:t>                  Ejecutivo</a:t>
                      </a:r>
                      <a:r>
                        <a:rPr lang="es-CO" sz="1500" u="none" strike="noStrike" baseline="0" dirty="0">
                          <a:effectLst/>
                        </a:rPr>
                        <a:t> de alimentos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u="none" strike="noStrike" dirty="0">
                          <a:effectLst/>
                        </a:rPr>
                        <a:t>                  Ordinario de filiación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u="none" strike="noStrike" dirty="0">
                          <a:effectLst/>
                        </a:rPr>
                        <a:t>                  Nombramiento de guarda o tutor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u="none" strike="noStrike" dirty="0">
                          <a:effectLst/>
                        </a:rPr>
                        <a:t>Trámite para autorización de salida del país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u="none" strike="noStrike" dirty="0">
                          <a:effectLst/>
                        </a:rPr>
                        <a:t>Trámite de restitución internacional de derechos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86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71212"/>
              </p:ext>
            </p:extLst>
          </p:nvPr>
        </p:nvGraphicFramePr>
        <p:xfrm>
          <a:off x="618186" y="1236371"/>
          <a:ext cx="7946265" cy="5013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MOTIVO DE LA PETICIÓN 2015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CENTRO ZONAL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CZ BARRIOS UNIDOS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Abuso Sexual/Violencia Sexual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95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Conciliable - Fijación de cuota de alimentos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142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Conciliable - Fijación de custodia y cuidado personal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200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Conciliable - Revisión de cuota de alimentos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160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Conciliable - Revisión de custodia y cuidado personal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84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Conciliable - Revisión de visitas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68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Consumo de Sustancias Psicoactivas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41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Ejecutivo de alimentos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45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Maltrato físico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50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Maltrato por negligencia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171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Problemas de comportamiento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51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Reconocimiento voluntario de Paternidad/Maternidad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91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</a:rPr>
                        <a:t>Trámite para la salida del país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cuerpo"/>
                        </a:rPr>
                        <a:t>64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cuerp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Calibri cuerp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Calibri cuerp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5543" y="193860"/>
            <a:ext cx="44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MOTIVOS DE ATENCIÓN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35242" y="1588168"/>
            <a:ext cx="52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*Falta actualizar información de SIM (Yessica)</a:t>
            </a:r>
          </a:p>
        </p:txBody>
      </p:sp>
    </p:spTree>
    <p:extLst>
      <p:ext uri="{BB962C8B-B14F-4D97-AF65-F5344CB8AC3E}">
        <p14:creationId xmlns:p14="http://schemas.microsoft.com/office/powerpoint/2010/main" val="42109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48126"/>
            <a:ext cx="712201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SISTEMA NACIONAL DE BIENESTAR FAMILIAR SNBF</a:t>
            </a:r>
            <a:endParaRPr lang="es-CO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95131" y="2756452"/>
            <a:ext cx="7484885" cy="1849264"/>
            <a:chOff x="1052954" y="1916833"/>
            <a:chExt cx="7041531" cy="1549196"/>
          </a:xfrm>
        </p:grpSpPr>
        <p:sp>
          <p:nvSpPr>
            <p:cNvPr id="3" name="14 Rectángulo redondeado"/>
            <p:cNvSpPr/>
            <p:nvPr/>
          </p:nvSpPr>
          <p:spPr>
            <a:xfrm rot="10800000">
              <a:off x="1847230" y="1921063"/>
              <a:ext cx="6247255" cy="1383745"/>
            </a:xfrm>
            <a:prstGeom prst="roundRect">
              <a:avLst>
                <a:gd name="adj" fmla="val 10000"/>
              </a:avLst>
            </a:prstGeom>
            <a:solidFill>
              <a:srgbClr val="F2ECCC"/>
            </a:solidFill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dondear rectángulo de esquina del mismo lado 6"/>
            <p:cNvSpPr/>
            <p:nvPr/>
          </p:nvSpPr>
          <p:spPr>
            <a:xfrm>
              <a:off x="2589350" y="2329480"/>
              <a:ext cx="5217103" cy="542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0904" tIns="10795" rIns="10795" bIns="10795" spcCol="1270" anchor="ctr"/>
            <a:lstStyle/>
            <a:p>
              <a:pPr marL="171450" lvl="1" indent="-171450" algn="just" defTabSz="755650">
                <a:lnSpc>
                  <a:spcPct val="90000"/>
                </a:lnSpc>
                <a:spcAft>
                  <a:spcPct val="15000"/>
                </a:spcAft>
                <a:buClr>
                  <a:srgbClr val="5CAC34"/>
                </a:buClr>
                <a:buFontTx/>
                <a:buChar char="••"/>
                <a:defRPr/>
              </a:pPr>
              <a:r>
                <a:rPr lang="es-CO" dirty="0">
                  <a:cs typeface="Calibri"/>
                </a:rPr>
                <a:t>Conjunto de agentes, instancias de coordinación y articulación y de relaciones existentes entre estos para dar cumplimiento a la protección integral de los niños, niñas y adolescentes y promover el fortalecimiento familiar en los ámbitos nacional, departamental, distrital y municipal.</a:t>
              </a:r>
            </a:p>
          </p:txBody>
        </p:sp>
        <p:sp>
          <p:nvSpPr>
            <p:cNvPr id="5" name="Pentágono 4"/>
            <p:cNvSpPr/>
            <p:nvPr/>
          </p:nvSpPr>
          <p:spPr>
            <a:xfrm rot="5400000">
              <a:off x="985588" y="1984199"/>
              <a:ext cx="1549196" cy="1414463"/>
            </a:xfrm>
            <a:prstGeom prst="homePlate">
              <a:avLst>
                <a:gd name="adj" fmla="val 11100"/>
              </a:avLst>
            </a:prstGeom>
            <a:gradFill flip="none" rotWithShape="1">
              <a:gsLst>
                <a:gs pos="41000">
                  <a:srgbClr val="37802C"/>
                </a:gs>
                <a:gs pos="100000">
                  <a:srgbClr val="1D5C2D"/>
                </a:gs>
              </a:gsLst>
              <a:lin ang="1308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15 Rectángulo"/>
            <p:cNvSpPr/>
            <p:nvPr/>
          </p:nvSpPr>
          <p:spPr>
            <a:xfrm>
              <a:off x="1277109" y="2443516"/>
              <a:ext cx="966385" cy="363509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800" b="1" dirty="0">
                  <a:solidFill>
                    <a:schemeClr val="bg1"/>
                  </a:solidFill>
                  <a:cs typeface="Calibri"/>
                </a:rPr>
                <a:t>SNBF</a:t>
              </a:r>
              <a:endParaRPr lang="es-CO" sz="28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34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Elipse"/>
          <p:cNvSpPr/>
          <p:nvPr/>
        </p:nvSpPr>
        <p:spPr>
          <a:xfrm>
            <a:off x="323528" y="1484783"/>
            <a:ext cx="2376124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CO" sz="2500" b="1" dirty="0">
                <a:solidFill>
                  <a:schemeClr val="tx1"/>
                </a:solidFill>
              </a:rPr>
              <a:t>Agentes</a:t>
            </a:r>
          </a:p>
        </p:txBody>
      </p:sp>
      <p:sp>
        <p:nvSpPr>
          <p:cNvPr id="3" name="25 Elipse"/>
          <p:cNvSpPr/>
          <p:nvPr/>
        </p:nvSpPr>
        <p:spPr>
          <a:xfrm>
            <a:off x="3197782" y="1465470"/>
            <a:ext cx="2376124" cy="9554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CO" sz="2500" b="1" dirty="0">
                <a:solidFill>
                  <a:schemeClr val="tx1"/>
                </a:solidFill>
              </a:rPr>
              <a:t>Instancias</a:t>
            </a:r>
          </a:p>
        </p:txBody>
      </p:sp>
      <p:sp>
        <p:nvSpPr>
          <p:cNvPr id="4" name="26 Elipse"/>
          <p:cNvSpPr/>
          <p:nvPr/>
        </p:nvSpPr>
        <p:spPr>
          <a:xfrm>
            <a:off x="5976226" y="1404151"/>
            <a:ext cx="2376124" cy="10167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CO" sz="2500" b="1" dirty="0">
                <a:solidFill>
                  <a:schemeClr val="tx1"/>
                </a:solidFill>
              </a:rPr>
              <a:t>Ámbitos de acción</a:t>
            </a:r>
          </a:p>
        </p:txBody>
      </p:sp>
      <p:sp>
        <p:nvSpPr>
          <p:cNvPr id="5" name="28 Flecha abajo"/>
          <p:cNvSpPr/>
          <p:nvPr/>
        </p:nvSpPr>
        <p:spPr>
          <a:xfrm>
            <a:off x="1096801" y="2492895"/>
            <a:ext cx="720080" cy="50405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/>
              </a:solidFill>
            </a:endParaRPr>
          </a:p>
        </p:txBody>
      </p:sp>
      <p:sp>
        <p:nvSpPr>
          <p:cNvPr id="6" name="29 Flecha abajo"/>
          <p:cNvSpPr/>
          <p:nvPr/>
        </p:nvSpPr>
        <p:spPr>
          <a:xfrm>
            <a:off x="6804248" y="2492895"/>
            <a:ext cx="720080" cy="50405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/>
              </a:solidFill>
            </a:endParaRPr>
          </a:p>
        </p:txBody>
      </p:sp>
      <p:sp>
        <p:nvSpPr>
          <p:cNvPr id="7" name="30 Flecha abajo"/>
          <p:cNvSpPr/>
          <p:nvPr/>
        </p:nvSpPr>
        <p:spPr>
          <a:xfrm>
            <a:off x="4025804" y="2492895"/>
            <a:ext cx="720080" cy="50405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/>
              </a:solidFill>
            </a:endParaRPr>
          </a:p>
        </p:txBody>
      </p:sp>
      <p:sp>
        <p:nvSpPr>
          <p:cNvPr id="8" name="5 Rectángulo redondeado"/>
          <p:cNvSpPr/>
          <p:nvPr/>
        </p:nvSpPr>
        <p:spPr>
          <a:xfrm>
            <a:off x="334019" y="3052603"/>
            <a:ext cx="2301368" cy="3112700"/>
          </a:xfrm>
          <a:prstGeom prst="roundRect">
            <a:avLst/>
          </a:prstGeom>
          <a:solidFill>
            <a:srgbClr val="3F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FFFF00"/>
                </a:solidFill>
              </a:rPr>
              <a:t>-E</a:t>
            </a:r>
            <a:r>
              <a:rPr lang="es-CO" b="1" dirty="0">
                <a:solidFill>
                  <a:srgbClr val="FFFFFF"/>
                </a:solidFill>
              </a:rPr>
              <a:t>ntidades públicas nacionales y territoriales.</a:t>
            </a:r>
          </a:p>
          <a:p>
            <a:pPr algn="ctr"/>
            <a:r>
              <a:rPr lang="es-CO" b="1" dirty="0">
                <a:solidFill>
                  <a:srgbClr val="FFFF00"/>
                </a:solidFill>
              </a:rPr>
              <a:t>-E</a:t>
            </a:r>
            <a:r>
              <a:rPr lang="es-CO" b="1" dirty="0">
                <a:solidFill>
                  <a:srgbClr val="FFFFFF"/>
                </a:solidFill>
              </a:rPr>
              <a:t>ntidades de la sociedad civil organizada.</a:t>
            </a:r>
          </a:p>
          <a:p>
            <a:pPr algn="ctr"/>
            <a:r>
              <a:rPr lang="es-CO" b="1" dirty="0">
                <a:solidFill>
                  <a:srgbClr val="FFFF00"/>
                </a:solidFill>
              </a:rPr>
              <a:t>-E</a:t>
            </a:r>
            <a:r>
              <a:rPr lang="es-CO" b="1" dirty="0">
                <a:solidFill>
                  <a:srgbClr val="FFFFFF"/>
                </a:solidFill>
              </a:rPr>
              <a:t>ntidades de la cooperación internacional y del sector privado.</a:t>
            </a:r>
          </a:p>
        </p:txBody>
      </p:sp>
      <p:sp>
        <p:nvSpPr>
          <p:cNvPr id="9" name="31 Rectángulo redondeado"/>
          <p:cNvSpPr/>
          <p:nvPr/>
        </p:nvSpPr>
        <p:spPr>
          <a:xfrm>
            <a:off x="3235160" y="3113402"/>
            <a:ext cx="2301368" cy="3051901"/>
          </a:xfrm>
          <a:prstGeom prst="roundRect">
            <a:avLst/>
          </a:prstGeom>
          <a:solidFill>
            <a:srgbClr val="3F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FFFF00"/>
                </a:solidFill>
              </a:rPr>
              <a:t>S</a:t>
            </a:r>
            <a:r>
              <a:rPr lang="es-CO" b="1" dirty="0">
                <a:solidFill>
                  <a:srgbClr val="FFFFFF"/>
                </a:solidFill>
              </a:rPr>
              <a:t>on los espacios de articulación que convocan a los agentes para gestionar prioridades de política pública en infancia, adolescencia y familia.</a:t>
            </a:r>
          </a:p>
        </p:txBody>
      </p:sp>
      <p:sp>
        <p:nvSpPr>
          <p:cNvPr id="10" name="32 Rectángulo redondeado"/>
          <p:cNvSpPr/>
          <p:nvPr/>
        </p:nvSpPr>
        <p:spPr>
          <a:xfrm>
            <a:off x="5976226" y="3046298"/>
            <a:ext cx="2301368" cy="3119006"/>
          </a:xfrm>
          <a:prstGeom prst="roundRect">
            <a:avLst/>
          </a:prstGeom>
          <a:solidFill>
            <a:srgbClr val="3F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rgbClr val="FFFF00"/>
                </a:solidFill>
              </a:rPr>
              <a:t>-O</a:t>
            </a:r>
            <a:r>
              <a:rPr lang="es-CO" b="1" dirty="0">
                <a:solidFill>
                  <a:srgbClr val="FFFFFF"/>
                </a:solidFill>
              </a:rPr>
              <a:t>rden nacional</a:t>
            </a:r>
          </a:p>
          <a:p>
            <a:r>
              <a:rPr lang="es-CO" b="1" dirty="0">
                <a:solidFill>
                  <a:srgbClr val="FFFFFF"/>
                </a:solidFill>
              </a:rPr>
              <a:t> </a:t>
            </a:r>
          </a:p>
          <a:p>
            <a:r>
              <a:rPr lang="es-CO" b="1" dirty="0">
                <a:solidFill>
                  <a:srgbClr val="FFFF00"/>
                </a:solidFill>
              </a:rPr>
              <a:t>-O</a:t>
            </a:r>
            <a:r>
              <a:rPr lang="es-CO" b="1" dirty="0">
                <a:solidFill>
                  <a:srgbClr val="FFFFFF"/>
                </a:solidFill>
              </a:rPr>
              <a:t>rden departamental</a:t>
            </a:r>
          </a:p>
          <a:p>
            <a:endParaRPr lang="es-CO" b="1" dirty="0">
              <a:solidFill>
                <a:srgbClr val="FFFFFF"/>
              </a:solidFill>
            </a:endParaRPr>
          </a:p>
          <a:p>
            <a:r>
              <a:rPr lang="es-CO" b="1" dirty="0">
                <a:solidFill>
                  <a:srgbClr val="FFFF00"/>
                </a:solidFill>
              </a:rPr>
              <a:t>-O</a:t>
            </a:r>
            <a:r>
              <a:rPr lang="es-CO" b="1" dirty="0">
                <a:solidFill>
                  <a:srgbClr val="FFFFFF"/>
                </a:solidFill>
              </a:rPr>
              <a:t>rden distrital</a:t>
            </a:r>
          </a:p>
          <a:p>
            <a:endParaRPr lang="es-CO" b="1" dirty="0">
              <a:solidFill>
                <a:srgbClr val="FFFFFF"/>
              </a:solidFill>
            </a:endParaRPr>
          </a:p>
          <a:p>
            <a:r>
              <a:rPr lang="es-CO" b="1" dirty="0">
                <a:solidFill>
                  <a:srgbClr val="FFFF00"/>
                </a:solidFill>
              </a:rPr>
              <a:t>-O</a:t>
            </a:r>
            <a:r>
              <a:rPr lang="es-CO" b="1" dirty="0">
                <a:solidFill>
                  <a:srgbClr val="FFFFFF"/>
                </a:solidFill>
              </a:rPr>
              <a:t>rden municipal</a:t>
            </a:r>
          </a:p>
          <a:p>
            <a:endParaRPr lang="es-CO" b="1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-48126"/>
            <a:ext cx="712201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SISTEMA NACIONAL DE BIENESTAR FAMILIAR SNBF</a:t>
            </a:r>
            <a:endParaRPr lang="es-CO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7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323528" y="1273583"/>
            <a:ext cx="374333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b="1" kern="0" dirty="0">
                <a:solidFill>
                  <a:srgbClr val="5CAC34"/>
                </a:solidFill>
                <a:latin typeface="Calibri"/>
                <a:cs typeface="Calibri"/>
              </a:rPr>
              <a:t>  </a:t>
            </a:r>
            <a:r>
              <a:rPr lang="es-ES" sz="3200" dirty="0">
                <a:solidFill>
                  <a:srgbClr val="007D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Objetivos del SNBF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981393" y="1994693"/>
            <a:ext cx="7189532" cy="875238"/>
          </a:xfrm>
          <a:prstGeom prst="roundRect">
            <a:avLst/>
          </a:prstGeom>
          <a:solidFill>
            <a:srgbClr val="F2ECCC"/>
          </a:solidFill>
          <a:ln>
            <a:solidFill>
              <a:srgbClr val="D8D3B9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ángulo 3"/>
          <p:cNvSpPr/>
          <p:nvPr/>
        </p:nvSpPr>
        <p:spPr>
          <a:xfrm>
            <a:off x="1179381" y="2210717"/>
            <a:ext cx="6793557" cy="473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rgbClr val="5CAC34"/>
                </a:solidFill>
                <a:latin typeface="+mj-lt"/>
              </a:rPr>
              <a:t>Lograr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la protección integral de la primera infancia, la infancia y la adolescencia y promover el fortalecimiento familiar a través de una </a:t>
            </a:r>
            <a:r>
              <a:rPr lang="es-ES" sz="1600" b="1" dirty="0">
                <a:solidFill>
                  <a:srgbClr val="5CAC34"/>
                </a:solidFill>
                <a:latin typeface="+mj-lt"/>
              </a:rPr>
              <a:t>respuesta</a:t>
            </a:r>
            <a:r>
              <a:rPr lang="es-ES" sz="1600" dirty="0">
                <a:solidFill>
                  <a:srgbClr val="5CAC34"/>
                </a:solidFill>
                <a:latin typeface="+mj-lt"/>
              </a:rPr>
              <a:t> </a:t>
            </a:r>
            <a:r>
              <a:rPr lang="es-ES" sz="1600" b="1" dirty="0">
                <a:solidFill>
                  <a:srgbClr val="5CAC34"/>
                </a:solidFill>
                <a:latin typeface="+mj-lt"/>
              </a:rPr>
              <a:t>articulada</a:t>
            </a:r>
            <a:r>
              <a:rPr lang="es-ES" sz="1600" dirty="0">
                <a:solidFill>
                  <a:srgbClr val="5CAC34"/>
                </a:solidFill>
                <a:latin typeface="+mj-lt"/>
              </a:rPr>
              <a:t> </a:t>
            </a:r>
            <a:r>
              <a:rPr lang="es-ES" sz="1600" b="1" dirty="0">
                <a:solidFill>
                  <a:srgbClr val="5CAC34"/>
                </a:solidFill>
                <a:latin typeface="+mj-lt"/>
              </a:rPr>
              <a:t>y oportuna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del Estado bajo el principio de </a:t>
            </a:r>
            <a:r>
              <a:rPr lang="es-ES" sz="1600" b="1" dirty="0">
                <a:solidFill>
                  <a:srgbClr val="5CAC34"/>
                </a:solidFill>
                <a:latin typeface="+mj-lt"/>
              </a:rPr>
              <a:t>corresponsabilidad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con la familia y la sociedad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81393" y="2945222"/>
            <a:ext cx="7189532" cy="768477"/>
          </a:xfrm>
          <a:prstGeom prst="roundRect">
            <a:avLst/>
          </a:prstGeom>
          <a:solidFill>
            <a:srgbClr val="F2ECCC"/>
          </a:solidFill>
          <a:ln>
            <a:solidFill>
              <a:srgbClr val="D8D3B9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ángulo 5"/>
          <p:cNvSpPr/>
          <p:nvPr/>
        </p:nvSpPr>
        <p:spPr>
          <a:xfrm>
            <a:off x="1488179" y="3092643"/>
            <a:ext cx="6175961" cy="473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>
                <a:solidFill>
                  <a:srgbClr val="5CAC34"/>
                </a:solidFill>
                <a:latin typeface="+mj-lt"/>
              </a:rPr>
              <a:t>Promover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la formulación, implementación, seguimiento, evaluación de </a:t>
            </a:r>
            <a:r>
              <a:rPr lang="es-MX" sz="1600" b="1" dirty="0">
                <a:solidFill>
                  <a:srgbClr val="5CAC34"/>
                </a:solidFill>
                <a:latin typeface="+mj-lt"/>
              </a:rPr>
              <a:t>políticas de primera infancia, infancia y adolescencia y fortalecimiento familiar,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 los ámbitos nacional y territorial con enfoque diferencial.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981393" y="3794930"/>
            <a:ext cx="7189532" cy="768477"/>
          </a:xfrm>
          <a:prstGeom prst="roundRect">
            <a:avLst/>
          </a:prstGeom>
          <a:solidFill>
            <a:srgbClr val="F2ECCC"/>
          </a:solidFill>
          <a:ln>
            <a:solidFill>
              <a:srgbClr val="D8D3B9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7"/>
          <p:cNvSpPr/>
          <p:nvPr/>
        </p:nvSpPr>
        <p:spPr>
          <a:xfrm>
            <a:off x="1768904" y="3942351"/>
            <a:ext cx="5614510" cy="473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>
                <a:solidFill>
                  <a:srgbClr val="5CAC34"/>
                </a:solidFill>
                <a:latin typeface="+mj-lt"/>
              </a:rPr>
              <a:t>Lograr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que la primera infancia, la infancia y la adolescencia y el fortalecimiento familiar sean una </a:t>
            </a:r>
            <a:r>
              <a:rPr lang="es-MX" sz="1600" b="1" dirty="0">
                <a:solidFill>
                  <a:srgbClr val="5CAC34"/>
                </a:solidFill>
                <a:latin typeface="+mj-lt"/>
              </a:rPr>
              <a:t>prioridad social, política, técnica y financiera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 el ámbito nacional y territorial.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981393" y="4641305"/>
            <a:ext cx="7189532" cy="768477"/>
          </a:xfrm>
          <a:prstGeom prst="roundRect">
            <a:avLst/>
          </a:prstGeom>
          <a:solidFill>
            <a:srgbClr val="F2ECCC"/>
          </a:solidFill>
          <a:ln>
            <a:solidFill>
              <a:srgbClr val="D8D3B9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ángulo 9"/>
          <p:cNvSpPr/>
          <p:nvPr/>
        </p:nvSpPr>
        <p:spPr>
          <a:xfrm>
            <a:off x="1179381" y="4788726"/>
            <a:ext cx="6793557" cy="532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Mejorar el ejercicio de la </a:t>
            </a:r>
            <a:r>
              <a:rPr lang="es-MX" sz="1600" b="1" dirty="0">
                <a:solidFill>
                  <a:srgbClr val="5CAC34"/>
                </a:solidFill>
                <a:latin typeface="+mj-lt"/>
              </a:rPr>
              <a:t>participación y movilización social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 torno a la protección integral de la primera infancia, la infancia, la adolescencia y el fortalecimiento familiar .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81393" y="5468835"/>
            <a:ext cx="7189532" cy="768477"/>
          </a:xfrm>
          <a:prstGeom prst="roundRect">
            <a:avLst/>
          </a:prstGeom>
          <a:solidFill>
            <a:srgbClr val="F2ECCC"/>
          </a:solidFill>
          <a:ln>
            <a:solidFill>
              <a:srgbClr val="D8D3B9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ángulo 11"/>
          <p:cNvSpPr/>
          <p:nvPr/>
        </p:nvSpPr>
        <p:spPr>
          <a:xfrm>
            <a:off x="1768904" y="5616256"/>
            <a:ext cx="5614510" cy="473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Evaluar y hacer seguimiento del </a:t>
            </a:r>
            <a:r>
              <a:rPr lang="es-MX" sz="1600" b="1" dirty="0">
                <a:solidFill>
                  <a:srgbClr val="5CAC34"/>
                </a:solidFill>
                <a:latin typeface="+mj-lt"/>
              </a:rPr>
              <a:t>estado de realización de derechos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niños, niñas y adolescentes.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-64168"/>
            <a:ext cx="712201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SISTEMA NACIONAL DE BIENESTAR FAMILIAR SNBF</a:t>
            </a:r>
            <a:endParaRPr lang="es-CO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1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41987" y="4896005"/>
            <a:ext cx="6062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/>
              <a:t>¡GRACIAS!</a:t>
            </a:r>
          </a:p>
          <a:p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731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315688" y="4789457"/>
            <a:ext cx="8280920" cy="1450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2000" dirty="0"/>
              <a:t>Se pueden definir como encuentros presenciales de interlocución y comunicación con los ciudadanos, para tratar temas puntuales que tienen que ver con el adecuado funcionamiento del SPBF, detectando anomalías, proponiendo correctivos y propiciando escenarios de prevención, cualificación y mejoramiento de los mismos.</a:t>
            </a:r>
            <a:endParaRPr lang="es-ES" sz="2000" dirty="0"/>
          </a:p>
          <a:p>
            <a:pPr algn="just">
              <a:buFont typeface="Arial" panose="020B0604020202020204" pitchFamily="34" charset="0"/>
              <a:buNone/>
            </a:pPr>
            <a:endParaRPr lang="es-ES" dirty="0"/>
          </a:p>
          <a:p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5688" y="176463"/>
            <a:ext cx="6768752" cy="689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+mn-lt"/>
              </a:rPr>
              <a:t>MESA PÚBLICA </a:t>
            </a:r>
          </a:p>
        </p:txBody>
      </p:sp>
      <p:pic>
        <p:nvPicPr>
          <p:cNvPr id="6" name="Picture 7" descr="E:\Mis Documentos\fotos\actividades del centro zonal\mesa publica 29 nov 2012\SDC1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13" y="1579819"/>
            <a:ext cx="3483054" cy="2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1" y="1579819"/>
            <a:ext cx="3528392" cy="29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2035" y="842540"/>
            <a:ext cx="7707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MISION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sz="2800" dirty="0">
                <a:solidFill>
                  <a:schemeClr val="bg1"/>
                </a:solidFill>
              </a:rPr>
              <a:t>Trabajar con calidad y transparencia por el desarrollo y la protección integral de la primera infancia, la niñez, la adolescencia y el bienestar de las familias colombianas</a:t>
            </a:r>
            <a:r>
              <a:rPr lang="es-CO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9025" y="322335"/>
            <a:ext cx="39743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>
                <a:solidFill>
                  <a:schemeClr val="bg1"/>
                </a:solidFill>
              </a:rPr>
              <a:t>VISIÓN</a:t>
            </a:r>
            <a:br>
              <a:rPr lang="es-CO" sz="2600" dirty="0">
                <a:solidFill>
                  <a:schemeClr val="bg1"/>
                </a:solidFill>
              </a:rPr>
            </a:br>
            <a:r>
              <a:rPr lang="es-CO" sz="2600" dirty="0">
                <a:solidFill>
                  <a:schemeClr val="bg1"/>
                </a:solidFill>
              </a:rPr>
              <a:t>Cambiar el mundo de las nuevas generaciones y sus familias, siendo referente en estándares de calidad y contribuyendo a la construcción de una sociedad en paz, próspera y equitativa.</a:t>
            </a:r>
          </a:p>
          <a:p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2096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314911" y="178218"/>
            <a:ext cx="6837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3200" b="1" dirty="0">
                <a:solidFill>
                  <a:prstClr val="white"/>
                </a:solidFill>
              </a:rPr>
              <a:t>OBJETIVOS ESTRATÉGICOS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520700" y="1397000"/>
          <a:ext cx="828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17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254000" y="1257300"/>
          <a:ext cx="87630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314911" y="178218"/>
            <a:ext cx="6837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3200" b="1" dirty="0">
                <a:solidFill>
                  <a:prstClr val="white"/>
                </a:solidFill>
              </a:rPr>
              <a:t>OBJETIVOS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195114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52" y="1256733"/>
            <a:ext cx="7015881" cy="36128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9081" y="132521"/>
            <a:ext cx="610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CENTRO ZONAL BARRIOS UNIDOS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01148" y="4869538"/>
            <a:ext cx="7199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Dirección:</a:t>
            </a:r>
            <a:r>
              <a:rPr lang="es-CO" sz="1600" dirty="0"/>
              <a:t> Carrera 16 # 63 - 81 Barrio Chapinero, Bogotá </a:t>
            </a:r>
            <a:br>
              <a:rPr lang="es-CO" sz="1600" dirty="0"/>
            </a:br>
            <a:r>
              <a:rPr lang="es-CO" sz="1600" b="1" dirty="0"/>
              <a:t>Teléfonos: </a:t>
            </a:r>
            <a:r>
              <a:rPr lang="es-CO" sz="1600" dirty="0"/>
              <a:t>57(1) 324 19 00 - 57(1) 437 76 30 </a:t>
            </a:r>
            <a:br>
              <a:rPr lang="es-CO" sz="1600" dirty="0"/>
            </a:br>
            <a:r>
              <a:rPr lang="es-CO" sz="1600" b="1" dirty="0"/>
              <a:t>Ext: </a:t>
            </a:r>
            <a:r>
              <a:rPr lang="es-CO" sz="1600" dirty="0"/>
              <a:t>142000 - 142024 - 142115 - 142120</a:t>
            </a:r>
            <a:br>
              <a:rPr lang="es-CO" sz="1600" dirty="0"/>
            </a:br>
            <a:r>
              <a:rPr lang="es-CO" sz="1600" b="1" dirty="0"/>
              <a:t>Horario de Atención: </a:t>
            </a:r>
            <a:r>
              <a:rPr lang="es-CO" sz="1600" dirty="0"/>
              <a:t>Lunes a Viernes de 8:00 a.m. a 5.00 p.m.</a:t>
            </a:r>
            <a:br>
              <a:rPr lang="es-CO" sz="1600" dirty="0"/>
            </a:br>
            <a:r>
              <a:rPr lang="es-CO" sz="1600" b="1" dirty="0"/>
              <a:t>Coordinadora: </a:t>
            </a:r>
            <a:r>
              <a:rPr lang="es-CO" sz="1600" dirty="0"/>
              <a:t>Johanna Andrea Luna Caro</a:t>
            </a:r>
            <a:br>
              <a:rPr lang="es-CO" sz="1600" dirty="0"/>
            </a:br>
            <a:r>
              <a:rPr lang="es-CO" sz="1600" b="1" dirty="0"/>
              <a:t>Responsable de Servicios y Atención:</a:t>
            </a:r>
            <a:r>
              <a:rPr lang="es-CO" sz="1600" dirty="0"/>
              <a:t> Yessica Nory Tejero Otálora</a:t>
            </a:r>
          </a:p>
        </p:txBody>
      </p:sp>
    </p:spTree>
    <p:extLst>
      <p:ext uri="{BB962C8B-B14F-4D97-AF65-F5344CB8AC3E}">
        <p14:creationId xmlns:p14="http://schemas.microsoft.com/office/powerpoint/2010/main" val="206642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contenido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01" y="2487706"/>
            <a:ext cx="4928599" cy="3558987"/>
          </a:xfrm>
        </p:spPr>
      </p:pic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628650" y="1438835"/>
            <a:ext cx="3867150" cy="4738128"/>
          </a:xfrm>
        </p:spPr>
        <p:txBody>
          <a:bodyPr>
            <a:normAutofit fontScale="70000" lnSpcReduction="20000"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Barrios Unidos</a:t>
            </a:r>
          </a:p>
          <a:p>
            <a:pPr lvl="1"/>
            <a:r>
              <a:rPr lang="es-CO" dirty="0"/>
              <a:t>21 – Los Andes</a:t>
            </a:r>
          </a:p>
          <a:p>
            <a:pPr lvl="1"/>
            <a:r>
              <a:rPr lang="es-CO" dirty="0"/>
              <a:t>22 – Doce de Octubre</a:t>
            </a:r>
          </a:p>
          <a:p>
            <a:pPr lvl="1"/>
            <a:r>
              <a:rPr lang="es-CO" dirty="0"/>
              <a:t>98 – Los Alcázares</a:t>
            </a:r>
          </a:p>
          <a:p>
            <a:pPr lvl="1"/>
            <a:r>
              <a:rPr lang="es-CO" dirty="0"/>
              <a:t>103 – Parque Salitre</a:t>
            </a:r>
          </a:p>
          <a:p>
            <a:r>
              <a:rPr lang="es-CO" b="1" dirty="0">
                <a:solidFill>
                  <a:srgbClr val="00B050"/>
                </a:solidFill>
              </a:rPr>
              <a:t>Chapinero</a:t>
            </a:r>
          </a:p>
          <a:p>
            <a:pPr lvl="1"/>
            <a:r>
              <a:rPr lang="es-CO" dirty="0"/>
              <a:t>88 – El Refugio</a:t>
            </a:r>
          </a:p>
          <a:p>
            <a:pPr lvl="1"/>
            <a:r>
              <a:rPr lang="es-CO" dirty="0"/>
              <a:t>89 – San Isidro Patios</a:t>
            </a:r>
          </a:p>
          <a:p>
            <a:pPr lvl="1"/>
            <a:r>
              <a:rPr lang="es-CO" dirty="0"/>
              <a:t>90 – Pardo Rubio</a:t>
            </a:r>
          </a:p>
          <a:p>
            <a:pPr lvl="1"/>
            <a:r>
              <a:rPr lang="es-CO" dirty="0"/>
              <a:t>97 – Chico Lago</a:t>
            </a:r>
          </a:p>
          <a:p>
            <a:pPr lvl="1"/>
            <a:r>
              <a:rPr lang="es-CO" dirty="0"/>
              <a:t>99 – Chapinero</a:t>
            </a:r>
          </a:p>
          <a:p>
            <a:r>
              <a:rPr lang="es-CO" b="1" dirty="0">
                <a:solidFill>
                  <a:srgbClr val="FF0000"/>
                </a:solidFill>
              </a:rPr>
              <a:t>Teusaquillo</a:t>
            </a:r>
          </a:p>
          <a:p>
            <a:pPr lvl="1"/>
            <a:r>
              <a:rPr lang="es-CO" dirty="0"/>
              <a:t>100 – Corferias</a:t>
            </a:r>
          </a:p>
          <a:p>
            <a:pPr lvl="1"/>
            <a:r>
              <a:rPr lang="es-CO" dirty="0"/>
              <a:t>101 – Teusaquillo</a:t>
            </a:r>
          </a:p>
          <a:p>
            <a:pPr lvl="1"/>
            <a:r>
              <a:rPr lang="es-CO" dirty="0"/>
              <a:t>104 – Parque Simón Bolivar</a:t>
            </a:r>
          </a:p>
          <a:p>
            <a:pPr lvl="1"/>
            <a:r>
              <a:rPr lang="es-CO" dirty="0"/>
              <a:t>106 – La Esmeralda</a:t>
            </a:r>
          </a:p>
          <a:p>
            <a:pPr lvl="1"/>
            <a:r>
              <a:rPr lang="es-CO" dirty="0"/>
              <a:t>107 – Quinta Paredes</a:t>
            </a:r>
          </a:p>
          <a:p>
            <a:pPr lvl="1"/>
            <a:r>
              <a:rPr lang="es-CO" dirty="0"/>
              <a:t>109 – Ciudad Salitre Oriental</a:t>
            </a:r>
          </a:p>
          <a:p>
            <a:pPr lvl="1"/>
            <a:endParaRPr lang="es-CO" dirty="0"/>
          </a:p>
          <a:p>
            <a:pPr lvl="1"/>
            <a:endParaRPr lang="es-CO" dirty="0"/>
          </a:p>
          <a:p>
            <a:endParaRPr lang="es-CO" dirty="0"/>
          </a:p>
          <a:p>
            <a:pPr lvl="1"/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847527" y="3091002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0070C0"/>
                </a:solidFill>
              </a:rPr>
              <a:t>Barrios Unidos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923332" y="2172770"/>
            <a:ext cx="127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00B050"/>
                </a:solidFill>
              </a:rPr>
              <a:t>Chapinero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829901" y="3500675"/>
            <a:ext cx="138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Teusaquillo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9081" y="132521"/>
            <a:ext cx="610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CENTRO ZONAL BARRIOS UNIDOS</a:t>
            </a:r>
          </a:p>
        </p:txBody>
      </p:sp>
    </p:spTree>
    <p:extLst>
      <p:ext uri="{BB962C8B-B14F-4D97-AF65-F5344CB8AC3E}">
        <p14:creationId xmlns:p14="http://schemas.microsoft.com/office/powerpoint/2010/main" val="424358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5334" y="132521"/>
            <a:ext cx="610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PROTECCIÓN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40" y="1272208"/>
            <a:ext cx="4277111" cy="50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3584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814</Words>
  <Application>Microsoft Office PowerPoint</Application>
  <PresentationFormat>Presentación en pantalla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Calibri cuerpo</vt:lpstr>
      <vt:lpstr>Calibri Light</vt:lpstr>
      <vt:lpstr>Times New Roman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David Guillermo Heredia Legarda</cp:lastModifiedBy>
  <cp:revision>114</cp:revision>
  <cp:lastPrinted>2016-06-23T20:58:40Z</cp:lastPrinted>
  <dcterms:created xsi:type="dcterms:W3CDTF">2015-01-29T14:27:26Z</dcterms:created>
  <dcterms:modified xsi:type="dcterms:W3CDTF">2017-08-09T20:41:00Z</dcterms:modified>
</cp:coreProperties>
</file>