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1"/>
  </p:notesMasterIdLst>
  <p:sldIdLst>
    <p:sldId id="318" r:id="rId4"/>
    <p:sldId id="278" r:id="rId5"/>
    <p:sldId id="31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4" r:id="rId17"/>
    <p:sldId id="296" r:id="rId18"/>
    <p:sldId id="302" r:id="rId19"/>
    <p:sldId id="301" r:id="rId20"/>
    <p:sldId id="300" r:id="rId21"/>
    <p:sldId id="303" r:id="rId22"/>
    <p:sldId id="305" r:id="rId23"/>
    <p:sldId id="307" r:id="rId24"/>
    <p:sldId id="309" r:id="rId25"/>
    <p:sldId id="311" r:id="rId26"/>
    <p:sldId id="313" r:id="rId27"/>
    <p:sldId id="315" r:id="rId28"/>
    <p:sldId id="293" r:id="rId29"/>
    <p:sldId id="319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y Armando Rincon Ortiz" initials="FAR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00BAD-A86B-4F7D-A24A-5BF8A3DCE124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2391-964F-4D37-978B-4A64172C76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679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41EDE-A931-4F66-AD07-66E0A29B0199}" type="slidenum">
              <a:rPr lang="es-CO" smtClean="0">
                <a:solidFill>
                  <a:prstClr val="black"/>
                </a:solidFill>
              </a:rPr>
              <a:pPr/>
              <a:t>13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6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8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55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0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89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7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35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0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17/06/2016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8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577EF6-06D0-438D-9569-3C99FE5A694B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107D7C-D68A-4F99-9CF6-FE00CC59C61C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491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92B0AF4-11D1-4AAB-93D2-E9288992864A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94243AD-89C2-44F9-9A2B-8F5E4749B799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06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FDFF54D-E13E-46BE-974B-00EBF8E56CAB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0D6E16-94AB-4CB8-B2D4-602809545A81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125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D32974D-A3B7-4727-8B6F-DA6997B1E279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62A73E0-AB55-4BD3-A0B9-F0BEAEC28D26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4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6245D0-4319-4478-9DD0-2456096B1759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E5CDB6-7438-49CE-A614-8642DF0A9D33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812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415E32-44BD-44D0-9DE9-1012B9D0F71A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628750-E18A-4A1F-AC7C-ADAF6F966627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471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3CB88C-E22F-4276-9A89-8B0D3F3E3840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9017854-6998-42BC-A018-C0E77EEEF862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55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324C71-AAC0-4774-BA29-9B53946E85B6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6C3102-752C-4630-AD03-82ACFBF99F0D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505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E5ACCBF-3FB3-47E2-9513-53F9D67CB2DA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2D4526-AF06-4FE4-B586-39F914AD57C0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772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5754B3-640B-4BA3-AACC-53778C392F15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5CEFA5-188B-4D06-A5D7-EECA707C6BE6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32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671C9E-D921-4987-B586-69595D71BD67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17/06/2016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DD886B-E652-49B1-A8C2-C63CE93B0920}" type="slidenum">
              <a:rPr lang="es-ES" altLang="es-CO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26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17/06/2016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7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4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1032387" y="1040858"/>
            <a:ext cx="702023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4800" b="1" dirty="0" smtClean="0">
                <a:solidFill>
                  <a:prstClr val="white"/>
                </a:solidFill>
              </a:rPr>
              <a:t>Mesa Pública</a:t>
            </a:r>
          </a:p>
          <a:p>
            <a:pPr algn="ctr"/>
            <a:r>
              <a:rPr lang="es-CO" sz="4800" b="1" dirty="0" smtClean="0">
                <a:solidFill>
                  <a:prstClr val="white"/>
                </a:solidFill>
              </a:rPr>
              <a:t>Centro Zonal Nororiental</a:t>
            </a:r>
          </a:p>
          <a:p>
            <a:pPr algn="ctr"/>
            <a:r>
              <a:rPr lang="es-CO" sz="2800" b="1" dirty="0" smtClean="0">
                <a:solidFill>
                  <a:prstClr val="white"/>
                </a:solidFill>
              </a:rPr>
              <a:t>Medellín</a:t>
            </a:r>
          </a:p>
          <a:p>
            <a:pPr algn="ctr"/>
            <a:r>
              <a:rPr lang="es-CO" sz="2800" b="1" dirty="0" smtClean="0">
                <a:solidFill>
                  <a:prstClr val="white"/>
                </a:solidFill>
              </a:rPr>
              <a:t>09 de Junio de 2016</a:t>
            </a:r>
            <a:endParaRPr lang="es-CO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s-MX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ogares comunitarios de bienestar </a:t>
            </a:r>
            <a:r>
              <a:rPr lang="es-CO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tradicionales:</a:t>
            </a:r>
            <a:endParaRPr lang="es-MX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atención para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niños y niñas menores de 5 años; ofrece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complementación alimentaria, control nutricional, protección. Cuidado  y desarrollo individual y social de los niños.  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Hogares comunitarios de Bienestar nacen en 1986 como una estrategia masiva de complementación alimentaria, control nutricional, protección y desarrollo individual y social de los niños. </a:t>
            </a:r>
          </a:p>
          <a:p>
            <a:pPr marL="0" indent="0" algn="just">
              <a:buNone/>
              <a:defRPr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su creación, un segundo propósito fue generar una alternativa de cuidado infantil para vincular a la mujer a los procesos productivos del país y derrotar la pobreza. </a:t>
            </a:r>
          </a:p>
          <a:p>
            <a:pPr marL="0" indent="0" algn="just" eaLnBrk="0" hangingPunct="0">
              <a:spcBef>
                <a:spcPct val="20000"/>
              </a:spcBef>
              <a:buNone/>
              <a:defRPr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programa prioriza: población vulnerable (SISBEN 1, 2 y 3), con pertenencia étnica, con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 discapacidad leve, y niños en condición de desplazamiento. </a:t>
            </a:r>
            <a:endParaRPr lang="es-ES" sz="1800" i="1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20008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174" y="148474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CO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Hogares Comunitarios FAMI</a:t>
            </a:r>
          </a:p>
          <a:p>
            <a:pPr lvl="0" algn="just"/>
            <a:endParaRPr lang="es-C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Niños y niñas menores de 2 años y mujeres en período de gestación o lactancia.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Apoya el desarrollo de los niños y niñas desde su gestación hasta los 2 años, vinculando a la mujer en período de gestación o lactancia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al cuidador, para que participen en la crianza de los niños y niñas. Atiende entre 12 y 15 familias; ofrece los siguientes servicios: Nutrición, Protección, Encuentros familiares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Componente pedagógico y Dotación básica. 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E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Hogares </a:t>
            </a:r>
            <a:r>
              <a:rPr lang="es-CO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Comunitarios Agrupados</a:t>
            </a:r>
          </a:p>
          <a:p>
            <a:pPr marL="0" lvl="0" indent="0" algn="just">
              <a:buNone/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Propiciar el desarrollo integral de los niños menores de 5 años procedentes de familias con vulnerabilidad económica, social, cultural, nutricional y/o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psicoafectiva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a través de acciones que propicien el ejercicio de sus Derechos y Deberes, con la participación activa y organizada de la familia, la sociedad civil, los Entes Territoriales, en general el Estado Colombiano. </a:t>
            </a:r>
          </a:p>
          <a:p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0341" y="248827"/>
            <a:ext cx="6233469" cy="490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Estratégico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/>
          <p:cNvSpPr txBox="1"/>
          <p:nvPr/>
        </p:nvSpPr>
        <p:spPr>
          <a:xfrm>
            <a:off x="467544" y="1314214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Hogares Infantiles y Lactantes y Preescolares</a:t>
            </a:r>
          </a:p>
          <a:p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ropician el desarrollo físico, social, emocional y cognitivo de los niños menores de 5 años, prioritariamente los niños de familias con alta vulnerabilidad socioeconómica, a través de acciones que propicien el ejercicio de sus derechos. Prestan sus servicios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220 días (11 meses).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Jardines  Sociales</a:t>
            </a:r>
          </a:p>
          <a:p>
            <a:pPr lvl="0" algn="just"/>
            <a:endParaRPr lang="es-E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Apoyar la atención integral de niños y niñas desde 6 meses hasta los 4 años 11 meses, mediante acciones que contribuyan a mejorar y/o mantener su estado nutricional, fortalezcan los vínculos afectivos y apoyen su desarrollo humano integral.  </a:t>
            </a:r>
          </a:p>
          <a:p>
            <a:endParaRPr lang="es-CO" sz="2000" dirty="0" smtClean="0"/>
          </a:p>
          <a:p>
            <a:endParaRPr lang="es-CO" sz="2000" dirty="0"/>
          </a:p>
          <a:p>
            <a:pPr lvl="0"/>
            <a:endParaRPr lang="es-ES" sz="2000" dirty="0" smtClean="0"/>
          </a:p>
          <a:p>
            <a:endParaRPr lang="es-CO" sz="2000" dirty="0" smtClean="0"/>
          </a:p>
          <a:p>
            <a:endParaRPr lang="es-ES" sz="2000" dirty="0" smtClean="0"/>
          </a:p>
          <a:p>
            <a:pPr lvl="0"/>
            <a:endParaRPr lang="es-ES" sz="2000" b="1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23167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PROTECCION INTEGRAL"/>
          <p:cNvSpPr/>
          <p:nvPr/>
        </p:nvSpPr>
        <p:spPr>
          <a:xfrm>
            <a:off x="660400" y="3868738"/>
            <a:ext cx="2555875" cy="93662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Protección Integral</a:t>
            </a:r>
            <a:endParaRPr lang="es-ES" kern="0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7" name="5 RECONOCIMIETO"/>
          <p:cNvSpPr/>
          <p:nvPr/>
        </p:nvSpPr>
        <p:spPr>
          <a:xfrm>
            <a:off x="4962483" y="1310997"/>
            <a:ext cx="2592387" cy="936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prstClr val="black"/>
                </a:solidFill>
                <a:latin typeface="Arial" pitchFamily="34"/>
                <a:cs typeface="Arial" pitchFamily="34"/>
              </a:rPr>
              <a:t>Reconocimiento de los niños, niñas o adolescentes como Sujetos de Derechos</a:t>
            </a:r>
          </a:p>
        </p:txBody>
      </p:sp>
      <p:sp>
        <p:nvSpPr>
          <p:cNvPr id="18" name="7 GARANTIA"/>
          <p:cNvSpPr/>
          <p:nvPr/>
        </p:nvSpPr>
        <p:spPr>
          <a:xfrm>
            <a:off x="4963255" y="2494371"/>
            <a:ext cx="2592387" cy="9350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prstClr val="black"/>
                </a:solidFill>
                <a:latin typeface="Arial" pitchFamily="34"/>
                <a:cs typeface="Arial" pitchFamily="34"/>
              </a:rPr>
              <a:t>Garantía y cumplimiento de los derechos</a:t>
            </a:r>
          </a:p>
        </p:txBody>
      </p:sp>
      <p:sp>
        <p:nvSpPr>
          <p:cNvPr id="19" name="8 PREVENCION"/>
          <p:cNvSpPr/>
          <p:nvPr/>
        </p:nvSpPr>
        <p:spPr>
          <a:xfrm>
            <a:off x="4979731" y="3832022"/>
            <a:ext cx="2592387" cy="936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Prevención de la amenaza o vulneración de los derechos  </a:t>
            </a:r>
          </a:p>
        </p:txBody>
      </p:sp>
      <p:sp>
        <p:nvSpPr>
          <p:cNvPr id="20" name="9 RD"/>
          <p:cNvSpPr/>
          <p:nvPr/>
        </p:nvSpPr>
        <p:spPr>
          <a:xfrm>
            <a:off x="4962482" y="4964757"/>
            <a:ext cx="2592387" cy="936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prstClr val="black"/>
                </a:solidFill>
                <a:latin typeface="Arial" pitchFamily="34"/>
                <a:cs typeface="Arial" pitchFamily="34"/>
              </a:rPr>
              <a:t>Restablecimiento de los derechos</a:t>
            </a:r>
          </a:p>
        </p:txBody>
      </p:sp>
      <p:cxnSp>
        <p:nvCxnSpPr>
          <p:cNvPr id="21" name="11 Conector recto"/>
          <p:cNvCxnSpPr>
            <a:cxnSpLocks noChangeShapeType="1"/>
            <a:stCxn id="16" idx="1"/>
            <a:endCxn id="17" idx="3"/>
          </p:cNvCxnSpPr>
          <p:nvPr/>
        </p:nvCxnSpPr>
        <p:spPr bwMode="auto">
          <a:xfrm flipV="1">
            <a:off x="3216275" y="1779310"/>
            <a:ext cx="1746208" cy="2557741"/>
          </a:xfrm>
          <a:prstGeom prst="straightConnector1">
            <a:avLst/>
          </a:prstGeom>
          <a:ln>
            <a:prstDash val="lgDashDotDot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13 Conector recto"/>
          <p:cNvCxnSpPr>
            <a:cxnSpLocks noChangeShapeType="1"/>
            <a:stCxn id="18" idx="3"/>
            <a:endCxn id="16" idx="1"/>
          </p:cNvCxnSpPr>
          <p:nvPr/>
        </p:nvCxnSpPr>
        <p:spPr bwMode="auto">
          <a:xfrm flipH="1">
            <a:off x="3216275" y="2961890"/>
            <a:ext cx="1746980" cy="1375161"/>
          </a:xfrm>
          <a:prstGeom prst="straightConnector1">
            <a:avLst/>
          </a:prstGeom>
          <a:ln>
            <a:prstDash val="lgDashDotDot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15 Conector recto"/>
          <p:cNvCxnSpPr>
            <a:cxnSpLocks noChangeShapeType="1"/>
            <a:stCxn id="19" idx="3"/>
            <a:endCxn id="16" idx="1"/>
          </p:cNvCxnSpPr>
          <p:nvPr/>
        </p:nvCxnSpPr>
        <p:spPr bwMode="auto">
          <a:xfrm flipH="1">
            <a:off x="3216275" y="4300335"/>
            <a:ext cx="1763456" cy="36716"/>
          </a:xfrm>
          <a:prstGeom prst="straightConnector1">
            <a:avLst/>
          </a:prstGeom>
          <a:ln>
            <a:prstDash val="lgDashDotDot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17 Conector recto"/>
          <p:cNvCxnSpPr>
            <a:cxnSpLocks noChangeShapeType="1"/>
            <a:stCxn id="20" idx="3"/>
            <a:endCxn id="16" idx="1"/>
          </p:cNvCxnSpPr>
          <p:nvPr/>
        </p:nvCxnSpPr>
        <p:spPr bwMode="auto">
          <a:xfrm flipH="1" flipV="1">
            <a:off x="3216275" y="4337051"/>
            <a:ext cx="1746207" cy="1096019"/>
          </a:xfrm>
          <a:prstGeom prst="straightConnector1">
            <a:avLst/>
          </a:prstGeom>
          <a:ln>
            <a:prstDash val="lgDashDotDot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Imagen 1" descr="Captura de pantalla 2012-12-14 a la(s) 16.02.34.png"/>
          <p:cNvPicPr>
            <a:picLocks noChangeAspect="1"/>
          </p:cNvPicPr>
          <p:nvPr/>
        </p:nvPicPr>
        <p:blipFill>
          <a:blip r:embed="rId3">
            <a:extLst/>
          </a:blip>
          <a:srcRect l="9538" t="8395" r="7823" b="8965"/>
          <a:stretch>
            <a:fillRect/>
          </a:stretch>
        </p:blipFill>
        <p:spPr bwMode="auto">
          <a:xfrm>
            <a:off x="472281" y="4855730"/>
            <a:ext cx="2932112" cy="12704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" name="2 CuadroTexto"/>
          <p:cNvSpPr txBox="1">
            <a:spLocks noChangeArrowheads="1"/>
          </p:cNvSpPr>
          <p:nvPr/>
        </p:nvSpPr>
        <p:spPr bwMode="auto">
          <a:xfrm>
            <a:off x="-6350" y="6382823"/>
            <a:ext cx="4500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altLang="es-CO" sz="1000" dirty="0">
                <a:solidFill>
                  <a:prstClr val="black"/>
                </a:solidFill>
              </a:rPr>
              <a:t>Referencia: Artículo 7. Código de la Infancia y la Adolescencia. Ley 1098 de 2006</a:t>
            </a:r>
          </a:p>
        </p:txBody>
      </p:sp>
      <p:sp>
        <p:nvSpPr>
          <p:cNvPr id="15" name="Recortar rectángulo de esquina diagonal 14"/>
          <p:cNvSpPr/>
          <p:nvPr/>
        </p:nvSpPr>
        <p:spPr>
          <a:xfrm>
            <a:off x="209122" y="1817098"/>
            <a:ext cx="3168650" cy="1879600"/>
          </a:xfrm>
          <a:prstGeom prst="snip2Diag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Es el reconocimiento como sujetos de derechos, la garantía y cumplimiento de los mismos, la prevención de su amenaza o vulneración y la seguridad de su restablecimiento inmediato en desarrollo del principio del interés superior.  Art. 7 Ley 1098/06.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26247" y="1191107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CO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protección:</a:t>
            </a:r>
            <a:endParaRPr lang="es-CO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40341" y="248827"/>
            <a:ext cx="6233469" cy="4907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 i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Estratégico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996" y="1397258"/>
            <a:ext cx="7886700" cy="4351338"/>
          </a:xfrm>
        </p:spPr>
        <p:txBody>
          <a:bodyPr/>
          <a:lstStyle/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Modalidades </a:t>
            </a:r>
            <a:r>
              <a:rPr 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de ubicación </a:t>
            </a:r>
            <a:r>
              <a:rPr lang="es-E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inicial</a:t>
            </a: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En las cuales se ubica provisionalmente a los niños, las niñas y adolescentes en proceso administrativo de restablecimiento de derechos, mientras la autoridad administrativa decide cuál es la medida de restablecimiento de derechos más idónea para ellos, en función del interés superior.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de ubicación inicial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Hogar de paso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</a:t>
            </a:r>
          </a:p>
          <a:p>
            <a:pPr marL="285750" indent="-28575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35251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996" y="1397258"/>
            <a:ext cx="7886700" cy="4608126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para el Apoyo y Fortalecimiento de la Familia</a:t>
            </a: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d</a:t>
            </a: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e </a:t>
            </a:r>
            <a:r>
              <a:rPr lang="es-ES" b="1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ubicación inicial</a:t>
            </a:r>
          </a:p>
          <a:p>
            <a:pPr marL="0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cuales se ubica provisionalmente a los niños, las niñas y los adolescentes, una vez la autoridad administrativa ha realizado la verificación de derechos y ha establecido la existencia de situaciones de inobservancia, amenaza o vulneración de sus derechos, y  ha determinado que ellos y ellas pueden permanecer con su familia y/o red vincular de apoyo. Para ello se hace necesario que sus integrantes se vinculen a un proceso de atención que les permita superar las crisis identificadas para su fortalecimiento puedan ser garantes de los derechos de los niños, las niñas o los adolescentes. </a:t>
            </a:r>
          </a:p>
          <a:p>
            <a:pPr mar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</a:t>
            </a: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apoyo –apoyo psicosocial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</a:t>
            </a: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apoyo –apoyo psicológico especializado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Externado </a:t>
            </a: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jornada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Externado </a:t>
            </a: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completa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 </a:t>
            </a: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</a:t>
            </a:r>
          </a:p>
          <a:p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24199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996" y="1397258"/>
            <a:ext cx="7886700" cy="4351338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en medio diferente al de la familia de origen o red vincular</a:t>
            </a: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cuales se ubica provisionalmente a los niños, las niñas y adolescentes con sus derechos inobservados, amenazados o vulnerados, porque previa verificación de derechos se ha establecido la necesidad de retirar al niño, la niña o el adolescente de su familia, debido a que esta no es garante de derechos y se requiere desarrollar un proceso de atención con el niño, la niña o el adolescente y su familia o red vincular para el restablecimiento de sus derechos. </a:t>
            </a:r>
            <a:endParaRPr lang="es-ES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Internado</a:t>
            </a:r>
            <a:endParaRPr lang="es-CO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Internado 0 a 8 años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Hogar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de acogida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de protección</a:t>
            </a:r>
          </a:p>
          <a:p>
            <a:pPr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 sustituto</a:t>
            </a:r>
          </a:p>
          <a:p>
            <a:pPr mar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10783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996" y="1397258"/>
            <a:ext cx="7886700" cy="4351338"/>
          </a:xfrm>
        </p:spPr>
        <p:txBody>
          <a:bodyPr/>
          <a:lstStyle/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o sanciones del proceso judicial </a:t>
            </a: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SRPA</a:t>
            </a: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Asumir </a:t>
            </a: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adolescente en conflicto con la Ley como sujeto titular de derechos, significa también reconocer su capacidad de participar activamente en todas las decisiones que lo afectan, el derecho a que le sean respetadas las garantías procesales, garantizar las condiciones para el ejercicio pleno de todos sus derechos mientras se encuentre vinculado al proceso judicial y, posteriormente, entrar a hacer parte en una relación pedagógica encaminada a ayudarle a responsabilizarse de sus acciones y a desarrollar plena conciencia de su papel como ciudadano activo y responsable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 a las medidas y sanciones (privativas y no privativas de la libertad)  impuestas por los jueces. </a:t>
            </a:r>
          </a:p>
          <a:p>
            <a:pPr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Libertad Asistida / 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Vigilada</a:t>
            </a:r>
          </a:p>
          <a:p>
            <a:pPr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37218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996" y="1397257"/>
            <a:ext cx="7886700" cy="4649315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Complementarias y/o de restablecimiento en administración de </a:t>
            </a: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justicia</a:t>
            </a: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Expresado en una intervención que le permita asumir la responsabilidad subjetiva de sus conductas y las consecuencias de las mismas y que se extienda en todos los espacios y momentos de la vida cotidiana en donde cumple la sanción o medidas privativas de la libertad, o no privativas de la libertad, o en medidas complementarias y de restablecimiento en administración de justicia, en estas últimas también en interacción con la comunidad.  </a:t>
            </a: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profesionales y autoridades que se integran, toman decisiones y orientan el proceso de un adolescente o joven que ingresa al Sistema de Responsabilidad Penal tienen el reto de hacer trasversal este enfoque a su ejercicio laboral, profesional con una postura </a:t>
            </a: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ética.</a:t>
            </a: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atienden los adolescentes en presunta comisión de delitos con procesos de restablecimiento. </a:t>
            </a:r>
          </a:p>
          <a:p>
            <a:pPr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de apoyo en conflicto con la ley. </a:t>
            </a:r>
          </a:p>
          <a:p>
            <a:pPr marL="133346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31535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228" y="1380782"/>
            <a:ext cx="7886700" cy="4351338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Promoción y Prevención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40341" y="226175"/>
            <a:ext cx="38136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Meta Social y Financiera</a:t>
            </a:r>
            <a:endParaRPr lang="es-ES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84937"/>
              </p:ext>
            </p:extLst>
          </p:nvPr>
        </p:nvGraphicFramePr>
        <p:xfrm>
          <a:off x="947353" y="2191263"/>
          <a:ext cx="7208108" cy="41025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2027"/>
                <a:gridCol w="1802027"/>
                <a:gridCol w="1802027"/>
                <a:gridCol w="1802027"/>
              </a:tblGrid>
              <a:tr h="37725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MODALIDAD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UNIDADES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USUARIOS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INVERSIÓN</a:t>
                      </a:r>
                      <a:endParaRPr lang="es-CO" dirty="0"/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dirty="0" smtClean="0"/>
                        <a:t>HCBT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744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9.672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$12.211.798.006</a:t>
                      </a:r>
                      <a:endParaRPr lang="es-CO" dirty="0"/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dirty="0" smtClean="0"/>
                        <a:t>AGRUPADO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$54.410.514</a:t>
                      </a:r>
                      <a:endParaRPr lang="es-CO" dirty="0"/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r>
                        <a:rPr lang="es-CO" dirty="0" smtClean="0"/>
                        <a:t>JARDINES SOCIALES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1.612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$1.448.537.372</a:t>
                      </a:r>
                      <a:endParaRPr lang="es-CO" dirty="0"/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dirty="0" smtClean="0"/>
                        <a:t>FAMI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2.744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$1.080.162.552</a:t>
                      </a:r>
                      <a:endParaRPr lang="es-CO" dirty="0"/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r>
                        <a:rPr lang="es-CO" dirty="0" smtClean="0"/>
                        <a:t>HOGAR INFANTIL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2.710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$4.975.309.775</a:t>
                      </a:r>
                      <a:endParaRPr lang="es-CO" dirty="0"/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r>
                        <a:rPr lang="es-CO" dirty="0" smtClean="0"/>
                        <a:t>FAMILIAS CON BIENESTAR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1.050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$146.017.200</a:t>
                      </a:r>
                      <a:endParaRPr lang="es-CO" dirty="0"/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TOTAL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1" dirty="0" smtClean="0"/>
                        <a:t>$19.916.235.419</a:t>
                      </a:r>
                    </a:p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41" y="53789"/>
            <a:ext cx="7886700" cy="937652"/>
          </a:xfrm>
        </p:spPr>
        <p:txBody>
          <a:bodyPr/>
          <a:lstStyle/>
          <a:p>
            <a:pPr algn="ctr"/>
            <a: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Instituto Colombiano de Bienestar Familiar</a:t>
            </a:r>
            <a:b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Regional Antioquia</a:t>
            </a:r>
            <a:b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Centro Zonal Nororiental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289" y="2218564"/>
            <a:ext cx="7886700" cy="2442950"/>
          </a:xfrm>
        </p:spPr>
        <p:txBody>
          <a:bodyPr/>
          <a:lstStyle/>
          <a:p>
            <a:r>
              <a:rPr lang="es-CO" sz="2000" b="1" dirty="0" smtClean="0"/>
              <a:t>Fecha</a:t>
            </a:r>
            <a:r>
              <a:rPr lang="es-CO" sz="2000" b="1" dirty="0"/>
              <a:t>:  </a:t>
            </a:r>
            <a:r>
              <a:rPr lang="es-CO" sz="2000" dirty="0"/>
              <a:t>Jueves   9 de junio de 2016 </a:t>
            </a:r>
          </a:p>
          <a:p>
            <a:r>
              <a:rPr lang="es-CO" sz="2000" b="1" dirty="0"/>
              <a:t>Hora:  </a:t>
            </a:r>
            <a:r>
              <a:rPr lang="es-CO" sz="2000" dirty="0"/>
              <a:t>2:00 a 5:15 pm</a:t>
            </a:r>
          </a:p>
          <a:p>
            <a:r>
              <a:rPr lang="es-CO" sz="2000" b="1" dirty="0"/>
              <a:t>Lugar: </a:t>
            </a:r>
            <a:r>
              <a:rPr lang="es-CO" sz="2000" dirty="0"/>
              <a:t>Parque de la Vida </a:t>
            </a:r>
          </a:p>
          <a:p>
            <a:r>
              <a:rPr lang="es-CO" sz="2000" b="1" dirty="0"/>
              <a:t>Dirección:  </a:t>
            </a:r>
            <a:r>
              <a:rPr lang="es-CO" sz="2000" dirty="0"/>
              <a:t>Cra 51 D N. 62-42 Avenida Juan del Corral</a:t>
            </a:r>
          </a:p>
          <a:p>
            <a:r>
              <a:rPr lang="es-CO" sz="2000" b="1" dirty="0"/>
              <a:t>Teléfonos: </a:t>
            </a:r>
            <a:r>
              <a:rPr lang="es-CO" sz="2000" dirty="0"/>
              <a:t>2635079</a:t>
            </a:r>
          </a:p>
          <a:p>
            <a:r>
              <a:rPr lang="es-CO" sz="2000" b="1" dirty="0"/>
              <a:t>Centro Zonal: Nororiental </a:t>
            </a:r>
          </a:p>
          <a:p>
            <a:r>
              <a:rPr lang="es-CO" sz="2000" b="1" dirty="0"/>
              <a:t>Anexo:  Agenda  e informe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0626" y="1595148"/>
            <a:ext cx="5650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Mesa Pública </a:t>
            </a: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Comunitaria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0043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753" y="1046207"/>
            <a:ext cx="7886700" cy="4786182"/>
          </a:xfrm>
        </p:spPr>
        <p:txBody>
          <a:bodyPr/>
          <a:lstStyle/>
          <a:p>
            <a:pPr marL="133346" indent="0" algn="just">
              <a:lnSpc>
                <a:spcPct val="15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Promoción y </a:t>
            </a: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 </a:t>
            </a:r>
          </a:p>
          <a:p>
            <a:pPr marL="133346" indent="0" algn="ctr">
              <a:lnSpc>
                <a:spcPct val="15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0977 2016 ICBF - Municipio De Medellín</a:t>
            </a:r>
          </a:p>
          <a:p>
            <a:pPr marL="133346" indent="0" algn="ctr">
              <a:lnSpc>
                <a:spcPct val="15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 algn="ctr">
              <a:lnSpc>
                <a:spcPct val="15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40341" y="226174"/>
            <a:ext cx="38136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Meta Social y Financiera</a:t>
            </a:r>
            <a:endParaRPr lang="es-ES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637033"/>
              </p:ext>
            </p:extLst>
          </p:nvPr>
        </p:nvGraphicFramePr>
        <p:xfrm>
          <a:off x="565838" y="1944127"/>
          <a:ext cx="7710615" cy="43562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7654"/>
                <a:gridCol w="1927654"/>
                <a:gridCol w="1969509"/>
                <a:gridCol w="1885798"/>
              </a:tblGrid>
              <a:tr h="881539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/>
                        <a:t>MODALIDAD</a:t>
                      </a:r>
                      <a:endParaRPr lang="es-CO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ICBF</a:t>
                      </a:r>
                    </a:p>
                    <a:p>
                      <a:pPr algn="ctr"/>
                      <a:endParaRPr lang="es-CO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ALCALDIA MEDELLÍN</a:t>
                      </a:r>
                      <a:endParaRPr lang="es-CO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APORTES</a:t>
                      </a:r>
                      <a:endParaRPr lang="es-CO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7077">
                <a:tc>
                  <a:txBody>
                    <a:bodyPr/>
                    <a:lstStyle/>
                    <a:p>
                      <a:r>
                        <a:rPr lang="es-CO" dirty="0" smtClean="0"/>
                        <a:t>HCB</a:t>
                      </a:r>
                      <a:r>
                        <a:rPr lang="es-CO" baseline="0" dirty="0" smtClean="0"/>
                        <a:t> INTEGRAL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$7.391.108.655</a:t>
                      </a:r>
                    </a:p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$15.006.164.209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$22.397.272.864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7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CDI INSTITUCIONAL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$27.438.019.594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$49.526.941.283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$76.964.960.877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1539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JARDINES SOCIALES -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INFANTILES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$7.259.864.051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$12.597.917.698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$19.857.781.749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7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MEDIO FAMILIAR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$4.468.726.342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$8.842.747.708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$13.311.474.050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707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TOTALES</a:t>
                      </a:r>
                    </a:p>
                    <a:p>
                      <a:pPr algn="l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</a:t>
                      </a: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46.557.718.642</a:t>
                      </a:r>
                      <a:endParaRPr lang="es-C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$85.973.770.898</a:t>
                      </a:r>
                      <a:endParaRPr lang="es-C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$132.531.489.540</a:t>
                      </a:r>
                      <a:endParaRPr lang="es-C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3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228" y="1380782"/>
            <a:ext cx="7886700" cy="4351338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</a:t>
            </a: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74882"/>
              </p:ext>
            </p:extLst>
          </p:nvPr>
        </p:nvGraphicFramePr>
        <p:xfrm>
          <a:off x="947353" y="2191263"/>
          <a:ext cx="7208108" cy="3977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2027"/>
                <a:gridCol w="1802027"/>
                <a:gridCol w="1802027"/>
                <a:gridCol w="1802027"/>
              </a:tblGrid>
              <a:tr h="37725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MODALIDAD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UNIDADES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USUARIOS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INVERSIÓN</a:t>
                      </a:r>
                      <a:endParaRPr lang="es-CO" dirty="0"/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ATENCION TERAPEUTICA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308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$728.217.120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EXTERNADO - DISCAPACIDAD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$2.604.090.187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EXTERNADO - VULNERACIÓN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$130.353.245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INTERVENCION DE APOYO - CONSUMO DE SUSTANCIAS PSICOACTIVAS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$218.987.020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INTERVENCION DE APOYO - SITUACION DE VIDA EN CALLE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$228.834.400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INTERVENCION DE APOYO - VIOLENCIA SEXUAL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$233.692.400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0341" y="226174"/>
            <a:ext cx="38136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Meta Social y Financiera</a:t>
            </a:r>
            <a:endParaRPr lang="es-ES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228" y="1380782"/>
            <a:ext cx="7886700" cy="4351338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</a:t>
            </a: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61041"/>
              </p:ext>
            </p:extLst>
          </p:nvPr>
        </p:nvGraphicFramePr>
        <p:xfrm>
          <a:off x="947353" y="2191263"/>
          <a:ext cx="7208108" cy="36912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2027"/>
                <a:gridCol w="1802027"/>
                <a:gridCol w="1802027"/>
                <a:gridCol w="1802027"/>
              </a:tblGrid>
              <a:tr h="37725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MODALIDAD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UNIDADES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USUARIOS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INVERSIÓN</a:t>
                      </a:r>
                      <a:endParaRPr lang="es-CO" dirty="0"/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INTERVENCION DE APOYO - VULNERACION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$249.719.664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SEMINTERNADO - VULNERACIÓN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$556.862.540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HOGAR GESTOR - DISCAPACIDAD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$17.087.520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HOGAR SUSTITUTO ONG - DISCAPACIDAD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$1.190.033.524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HOGAR SUSTITUTO ONG - VULNERACIÓN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$2.747.862.481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INTERNADO - CONSUMO DE SUSTANCIAS PSICOACTIVAS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$1.068.612.795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0341" y="226174"/>
            <a:ext cx="38136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Meta Social y Financiera</a:t>
            </a:r>
            <a:endParaRPr lang="es-ES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228" y="1380782"/>
            <a:ext cx="7886700" cy="4351338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</a:t>
            </a: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38687"/>
              </p:ext>
            </p:extLst>
          </p:nvPr>
        </p:nvGraphicFramePr>
        <p:xfrm>
          <a:off x="848498" y="1820560"/>
          <a:ext cx="7208108" cy="4594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2027"/>
                <a:gridCol w="1802027"/>
                <a:gridCol w="1802027"/>
                <a:gridCol w="1802027"/>
              </a:tblGrid>
              <a:tr h="37725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MODALIDAD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UNIDADES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USUARIOS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INVERSIÓN</a:t>
                      </a:r>
                      <a:endParaRPr lang="es-CO" dirty="0"/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INTERNADO - PARA MADRE  GESTANTE O EN PERÍODO DE LACTANCIA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$875.533.078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INTERNADO - VIOLENCIA SEXUAL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$618.084.745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INTERNADO DE ATENCIÓN ESPECIALIZADA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$603.702.079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INTERNADO DE DIAGNÓSTICO Y ACOGIDA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$699.488.400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HOGAR GESTOR - DESPLAZAMIENTO FORZADO CON DISCAPACIDAD - AUTO 006 DE 2009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$12.815.640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HOGAR GESTOR - DESPLAZAMIENTO FORZADO HUERFANOS POR VIOLENCIA ARMADA - AUTO 251  DE 2009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$13.352.362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0341" y="226174"/>
            <a:ext cx="38136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Meta Social y Financiera</a:t>
            </a:r>
            <a:endParaRPr lang="es-ES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228" y="1380782"/>
            <a:ext cx="7886700" cy="4351338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</a:t>
            </a: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63086"/>
              </p:ext>
            </p:extLst>
          </p:nvPr>
        </p:nvGraphicFramePr>
        <p:xfrm>
          <a:off x="848498" y="1820560"/>
          <a:ext cx="7208108" cy="20457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2027"/>
                <a:gridCol w="1802027"/>
                <a:gridCol w="1802027"/>
                <a:gridCol w="1802027"/>
              </a:tblGrid>
              <a:tr h="37725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MODALIDAD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UNIDADES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USUARIOS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INVERSIÓN</a:t>
                      </a:r>
                      <a:endParaRPr lang="es-CO" dirty="0"/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INTERVENCION DE APOYO - RESTABLECIMIENTO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$934.310.488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725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LIBERTAD VIGILADA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$632.152.717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1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TOTALES</a:t>
                      </a:r>
                    </a:p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$14.363.792.405</a:t>
                      </a:r>
                    </a:p>
                    <a:p>
                      <a:pPr marL="0" algn="ctr" defTabSz="914400" rtl="0" eaLnBrk="1" latinLnBrk="0" hangingPunct="1"/>
                      <a:endParaRPr lang="es-C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0341" y="226174"/>
            <a:ext cx="38136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Meta Social y Financiera</a:t>
            </a:r>
            <a:endParaRPr lang="es-ES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228" y="1380781"/>
            <a:ext cx="7886700" cy="4649315"/>
          </a:xfrm>
        </p:spPr>
        <p:txBody>
          <a:bodyPr/>
          <a:lstStyle/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</a:t>
            </a: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Protección:</a:t>
            </a: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 algn="ctr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Operadoras del Servicio</a:t>
            </a: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46" indent="0"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CORPORACIÓN CRESER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FUNDACIÓN IPSI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FUNDACIÓN DE ATENCIÓN A LA NIÑEZ –FAN-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 PSICOEDUCATIVO IPSICOL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DE PEDAGOGOS REEDUCADORES EGRESADOS LUIS AMIGÓ –ASPERLA-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FUNDACIÓN LA CASITA DE NICOLAS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CONGREGACIÓN SIERVAS DE CRISTO SACERDOTE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CORPORACIÓN EDUCATIVA COMBOS COMUNIDADES EDUCATIVA DE BASE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COMITÉ DE REHABILITACIÓN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DE VOLUNTARIOS PARA LA LIBERTAD VIGILADA DEL MENOR DE EDAD –ALIVI-</a:t>
            </a:r>
          </a:p>
          <a:p>
            <a:pPr marL="419096" indent="-285750" algn="just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0341" y="226174"/>
            <a:ext cx="38136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Meta Social y Financiera</a:t>
            </a:r>
            <a:endParaRPr lang="es-ES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5970" y="2100649"/>
            <a:ext cx="7148512" cy="2358296"/>
          </a:xfrm>
        </p:spPr>
        <p:txBody>
          <a:bodyPr/>
          <a:lstStyle/>
          <a:p>
            <a:pPr algn="just">
              <a:defRPr/>
            </a:pPr>
            <a:r>
              <a:rPr lang="es-419" i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“</a:t>
            </a:r>
            <a:r>
              <a:rPr lang="es-419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 y las organizaciones en clave de lo “SOCIAL” deberíamos pensar-nos sobre los lugares que ocupan nuestras decisiones para transformar las vidas de las personas a quienes estamos acompañando en sus angustias, necesidades, carencias y también en sus potencialidades…” </a:t>
            </a:r>
          </a:p>
          <a:p>
            <a:pPr algn="r">
              <a:defRPr/>
            </a:pPr>
            <a:r>
              <a:rPr lang="es-419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Rodríguez Bustamante, Alexander</a:t>
            </a:r>
          </a:p>
          <a:p>
            <a:pPr algn="just">
              <a:defRPr/>
            </a:pPr>
            <a:endParaRPr lang="es-419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341" y="239622"/>
            <a:ext cx="542590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Responsabilidad Social Empresarial</a:t>
            </a:r>
            <a:endParaRPr lang="es-ES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43"/>
          <p:cNvSpPr>
            <a:spLocks noChangeArrowheads="1"/>
          </p:cNvSpPr>
          <p:nvPr/>
        </p:nvSpPr>
        <p:spPr bwMode="auto">
          <a:xfrm>
            <a:off x="0" y="5101999"/>
            <a:ext cx="5841242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O" sz="9800" b="1" spc="100" dirty="0">
                <a:solidFill>
                  <a:srgbClr val="9BBB59"/>
                </a:solidFill>
                <a:effectLst>
                  <a:glow rad="101600">
                    <a:srgbClr val="99FF33">
                      <a:alpha val="37000"/>
                    </a:srgbClr>
                  </a:glow>
                </a:effectLst>
                <a:latin typeface="Century Gothic" panose="020B0502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1111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937" y="1644392"/>
            <a:ext cx="7886700" cy="4351338"/>
          </a:xfrm>
        </p:spPr>
        <p:txBody>
          <a:bodyPr/>
          <a:lstStyle/>
          <a:p>
            <a:pPr marL="257175" indent="-257175" algn="just" defTabSz="342900">
              <a:buFontTx/>
              <a:buAutoNum type="arabicPeriod"/>
            </a:pPr>
            <a:r>
              <a:rPr lang="es-MX" altLang="es-CO" sz="1800" dirty="0">
                <a:latin typeface="Arial" charset="0"/>
              </a:rPr>
              <a:t>Apertura del evento</a:t>
            </a:r>
          </a:p>
          <a:p>
            <a:pPr marL="257175" indent="-257175" algn="just" defTabSz="342900">
              <a:buFontTx/>
              <a:buAutoNum type="arabicPeriod"/>
            </a:pPr>
            <a:r>
              <a:rPr lang="es-MX" altLang="es-CO" sz="1800" dirty="0">
                <a:latin typeface="Arial" charset="0"/>
              </a:rPr>
              <a:t>Himno Nacional y del </a:t>
            </a:r>
            <a:r>
              <a:rPr lang="es-MX" altLang="es-CO" sz="1800" dirty="0" smtClean="0">
                <a:latin typeface="Arial" charset="0"/>
              </a:rPr>
              <a:t>Departamento </a:t>
            </a:r>
            <a:r>
              <a:rPr lang="es-MX" altLang="es-CO" sz="1800" dirty="0">
                <a:latin typeface="Arial" charset="0"/>
              </a:rPr>
              <a:t>de Antioquia</a:t>
            </a:r>
          </a:p>
          <a:p>
            <a:pPr marL="257175" indent="-257175" algn="just" defTabSz="342900">
              <a:buFontTx/>
              <a:buAutoNum type="arabicPeriod"/>
            </a:pPr>
            <a:r>
              <a:rPr lang="es-MX" altLang="es-CO" sz="1800" dirty="0">
                <a:latin typeface="Arial" charset="0"/>
              </a:rPr>
              <a:t>Instalación </a:t>
            </a:r>
            <a:r>
              <a:rPr lang="es-CO" altLang="es-CO" sz="1800" dirty="0">
                <a:latin typeface="Arial" charset="0"/>
              </a:rPr>
              <a:t>del evento por</a:t>
            </a:r>
            <a:r>
              <a:rPr lang="es-MX" altLang="es-CO" sz="1800" dirty="0">
                <a:latin typeface="Arial" charset="0"/>
              </a:rPr>
              <a:t> la </a:t>
            </a:r>
            <a:r>
              <a:rPr lang="es-MX" altLang="es-CO" sz="1800" dirty="0" smtClean="0">
                <a:latin typeface="Arial" charset="0"/>
              </a:rPr>
              <a:t>Directora Regional Antioquia (E) Doctora Isabel Cristina Patiño</a:t>
            </a:r>
            <a:endParaRPr lang="es-MX" altLang="es-CO" sz="1800" dirty="0">
              <a:latin typeface="Arial" charset="0"/>
            </a:endParaRPr>
          </a:p>
          <a:p>
            <a:pPr marL="257175" indent="-257175" algn="just" defTabSz="342900">
              <a:buFontTx/>
              <a:buAutoNum type="arabicPeriod"/>
            </a:pPr>
            <a:r>
              <a:rPr lang="es-MX" altLang="es-CO" sz="1800" dirty="0" smtClean="0">
                <a:latin typeface="Arial" charset="0"/>
              </a:rPr>
              <a:t>Presentación Mesa Pública desde el Plan Estratégico, Modalidades de Atención e Inversión del ICBF -Centro Zonal Nororiental- </a:t>
            </a:r>
          </a:p>
          <a:p>
            <a:pPr marL="257175" indent="-257175" algn="just" defTabSz="342900">
              <a:buFontTx/>
              <a:buAutoNum type="arabicPeriod"/>
            </a:pPr>
            <a:r>
              <a:rPr lang="es-MX" altLang="es-CO" sz="1800" dirty="0" smtClean="0">
                <a:latin typeface="Arial" charset="0"/>
              </a:rPr>
              <a:t>Presentación Responsabilidad Social Empresarial </a:t>
            </a:r>
          </a:p>
          <a:p>
            <a:pPr marL="257175" indent="-257175" algn="just" defTabSz="342900">
              <a:buFontTx/>
              <a:buAutoNum type="arabicPeriod"/>
            </a:pPr>
            <a:r>
              <a:rPr lang="es-MX" altLang="es-CO" sz="1800" dirty="0">
                <a:latin typeface="Arial" charset="0"/>
              </a:rPr>
              <a:t>Pacto de renovación del quehacer con los niños, niñas y adolescentes y sus familias</a:t>
            </a:r>
            <a:r>
              <a:rPr lang="es-MX" altLang="es-CO" sz="1800" dirty="0" smtClean="0">
                <a:latin typeface="Arial" charset="0"/>
              </a:rPr>
              <a:t>.</a:t>
            </a:r>
          </a:p>
          <a:p>
            <a:pPr marL="257175" indent="-257175" algn="just" defTabSz="342900">
              <a:buFontTx/>
              <a:buAutoNum type="arabicPeriod"/>
            </a:pPr>
            <a:r>
              <a:rPr lang="es-CO" altLang="es-CO" sz="1800" dirty="0">
                <a:latin typeface="Arial" charset="0"/>
              </a:rPr>
              <a:t>Respuesta a las inquietudes de la Comunidad</a:t>
            </a:r>
            <a:r>
              <a:rPr lang="es-CO" altLang="es-CO" sz="1800" dirty="0" smtClean="0">
                <a:latin typeface="Arial" charset="0"/>
              </a:rPr>
              <a:t>.</a:t>
            </a:r>
            <a:endParaRPr lang="es-MX" altLang="es-CO" sz="1800" dirty="0" smtClean="0">
              <a:latin typeface="Arial" charset="0"/>
            </a:endParaRPr>
          </a:p>
          <a:p>
            <a:pPr marL="257175" indent="-257175" algn="just" defTabSz="342900">
              <a:buFontTx/>
              <a:buAutoNum type="arabicPeriod"/>
            </a:pPr>
            <a:r>
              <a:rPr lang="es-MX" altLang="es-CO" sz="1800" dirty="0" smtClean="0">
                <a:latin typeface="Arial" charset="0"/>
              </a:rPr>
              <a:t>Evaluación </a:t>
            </a:r>
            <a:r>
              <a:rPr lang="es-MX" altLang="es-CO" sz="1800" dirty="0">
                <a:latin typeface="Arial" charset="0"/>
              </a:rPr>
              <a:t>escrita del </a:t>
            </a:r>
            <a:r>
              <a:rPr lang="es-MX" altLang="es-CO" sz="1800" dirty="0" smtClean="0">
                <a:latin typeface="Arial" charset="0"/>
              </a:rPr>
              <a:t>evento.</a:t>
            </a:r>
          </a:p>
          <a:p>
            <a:pPr marL="257175" indent="-257175" algn="just" defTabSz="342900">
              <a:buFontTx/>
              <a:buAutoNum type="arabicPeriod"/>
            </a:pPr>
            <a:r>
              <a:rPr lang="es-MX" altLang="es-CO" sz="1800" dirty="0" smtClean="0">
                <a:latin typeface="Arial" charset="0"/>
              </a:rPr>
              <a:t>Cierre </a:t>
            </a:r>
            <a:r>
              <a:rPr lang="es-MX" altLang="es-CO" sz="1800" dirty="0">
                <a:latin typeface="Arial" charset="0"/>
              </a:rPr>
              <a:t>del evento   </a:t>
            </a:r>
            <a:endParaRPr lang="es-CO" altLang="es-CO" sz="1800" dirty="0">
              <a:latin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96035" y="1029985"/>
            <a:ext cx="502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 smtClean="0"/>
              <a:t>Agenda </a:t>
            </a:r>
            <a:endParaRPr lang="es-CO" sz="2000" b="1" u="sng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341" y="53789"/>
            <a:ext cx="7886700" cy="937652"/>
          </a:xfrm>
        </p:spPr>
        <p:txBody>
          <a:bodyPr/>
          <a:lstStyle/>
          <a:p>
            <a:pPr algn="ctr"/>
            <a: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Instituto Colombiano de Bienestar Familiar</a:t>
            </a:r>
            <a:b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Regional Antioquia</a:t>
            </a:r>
            <a:b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Centro Zonal Nororiental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5" y="218057"/>
            <a:ext cx="6109901" cy="534978"/>
          </a:xfrm>
        </p:spPr>
        <p:txBody>
          <a:bodyPr/>
          <a:lstStyle/>
          <a:p>
            <a: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Área de Influencia del Centro Zonal</a:t>
            </a:r>
            <a:br>
              <a:rPr lang="es-ES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4" name="Picture 2" descr="http://www.medellin.gov.co/irj/go/km/docs/wpccontent/Sites/Subportal%20del%20Ciudadano/Cultura/Secciones/Mapas/Documentos/2010/Mapas%20turísticos/mapamedell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2886" y="1695730"/>
            <a:ext cx="5431567" cy="42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7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41" y="233200"/>
            <a:ext cx="5928669" cy="492942"/>
          </a:xfrm>
        </p:spPr>
        <p:txBody>
          <a:bodyPr/>
          <a:lstStyle/>
          <a:p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</a:t>
            </a:r>
            <a:r>
              <a:rPr lang="es-ES" altLang="es-CO" b="1" u="sng" dirty="0">
                <a:latin typeface="Arial" charset="0"/>
              </a:rPr>
              <a:t/>
            </a:r>
            <a:br>
              <a:rPr lang="es-ES" altLang="es-CO" b="1" u="sng" dirty="0">
                <a:latin typeface="Arial" charset="0"/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5655" y="1594966"/>
            <a:ext cx="7886700" cy="4351338"/>
          </a:xfrm>
        </p:spPr>
        <p:txBody>
          <a:bodyPr/>
          <a:lstStyle/>
          <a:p>
            <a:pPr marL="257175" indent="-257175" algn="just" defTabSz="342900"/>
            <a:r>
              <a:rPr lang="es-MX" altLang="ko-KR" sz="1800" dirty="0">
                <a:latin typeface="Arial" charset="0"/>
                <a:ea typeface="굴림" charset="-127"/>
              </a:rPr>
              <a:t>El tema de las Audiencias Públicas se encuentra enmarcado en la ley 489 de 1998 y tiene como propósito convocar a todos los actores responsables de las políticas  y los programas, con los cuales se discutirán los aspectos relacionados con su formulación, ejecución y evaluación, (Art. 33).</a:t>
            </a:r>
          </a:p>
          <a:p>
            <a:pPr marL="257175" indent="-257175" algn="just" defTabSz="342900"/>
            <a:endParaRPr lang="es-ES" altLang="ko-KR" sz="1800" dirty="0">
              <a:latin typeface="Arial" charset="0"/>
              <a:ea typeface="굴림" charset="-127"/>
            </a:endParaRPr>
          </a:p>
          <a:p>
            <a:pPr marL="257175" indent="-257175" algn="just" defTabSz="342900"/>
            <a:r>
              <a:rPr lang="es-ES_tradnl" altLang="ko-KR" sz="1800" dirty="0">
                <a:latin typeface="Arial" charset="0"/>
                <a:ea typeface="굴림" charset="-127"/>
              </a:rPr>
              <a:t>Las Mesas Públicas promueven una activa participación ciudadana en la veeduría de los programas del ICBF y la vigilancia en la gestión de los servidores de la entidad, </a:t>
            </a:r>
            <a:r>
              <a:rPr lang="es-CO" altLang="ko-KR" sz="1800" dirty="0">
                <a:latin typeface="Arial" charset="0"/>
                <a:ea typeface="굴림" charset="-127"/>
              </a:rPr>
              <a:t>el sentido de las mesas publicas está orientado a evaluar de una manera particular el funcionamiento de programas o servicios, analizar su operación, hacer los correctivos y llegar a acuerdos a fin de prevenir  en la marcha problemas en su </a:t>
            </a:r>
            <a:r>
              <a:rPr lang="es-CO" altLang="ko-KR" sz="1800" dirty="0" smtClean="0">
                <a:latin typeface="Arial" charset="0"/>
                <a:ea typeface="굴림" charset="-127"/>
              </a:rPr>
              <a:t>funcionamiento.</a:t>
            </a:r>
            <a:endParaRPr lang="es-CO" altLang="ko-KR" sz="1800" dirty="0">
              <a:latin typeface="Arial" charset="0"/>
              <a:ea typeface="굴림" charset="-127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45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000" b="1" i="1" dirty="0">
                <a:latin typeface="Arial" charset="0"/>
                <a:ea typeface="MS PGothic" pitchFamily="34" charset="-128"/>
                <a:cs typeface="Arial" charset="0"/>
              </a:rPr>
              <a:t>Misión:</a:t>
            </a:r>
            <a:r>
              <a:rPr lang="es-CO" b="1" i="1" dirty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Trabajar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con calidad y transparencia por el desarrollo y la protección integral de la primera infancia, la niñez, la adolescencia y el bienestar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las familias colombianas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Visión: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Cambiar el mundo de las nuevas generaciones y sus familias, siendo referente en estándares de calidad y contribuyendo a la construcción de una sociedad en paz, próspera y equitativa.</a:t>
            </a:r>
            <a:endParaRPr lang="es-CO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35653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894" y="13921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CO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institucionales: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Ampliar cobertura y mejorar calidad en la atención integral a la primera infancia.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Promover los Derechos de los niños, niñas y adolescentes y prevenir los riesgos o amenazas de vulneración de los mismos.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Fortalecer con las familias y comunidades las capacidades para promover su desarrollo, fortalecer sus vínculos de cuidado mutuo y prevenir la violencia intrafamiliar y de género.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Promover la seguridad alimentaria y nutricional en el desarrollo de la primera infancia, los niños, niñas y adolescente y la familia.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Garantizar la protección integral de los niños, niñas y adolescentes en coordinación con las instancias del Sistema Nacional de Bienestar Familiar.</a:t>
            </a:r>
          </a:p>
          <a:p>
            <a:pPr algn="just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Lograr una adecuada y eficiente gestión institucional a través de la articulación entre servidores, áreas y niveles territoriales; el apoyo administrativo a los procesos misionales, la apropiación de una cultura de la evaluación y la optimización del uso de los recursos.</a:t>
            </a:r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341" y="248827"/>
            <a:ext cx="6233469" cy="490761"/>
          </a:xfrm>
        </p:spPr>
        <p:txBody>
          <a:bodyPr/>
          <a:lstStyle/>
          <a:p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</a:t>
            </a:r>
            <a:r>
              <a:rPr 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23700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1195790"/>
            <a:ext cx="7554097" cy="513309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0341" y="248827"/>
            <a:ext cx="6233469" cy="490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Estratégico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337" y="1950997"/>
            <a:ext cx="7553325" cy="40219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5337" y="1334530"/>
            <a:ext cx="742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CO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 promoción y prevención: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0341" y="248827"/>
            <a:ext cx="6233469" cy="490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Plan Estratégico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2072</Words>
  <Application>Microsoft Office PowerPoint</Application>
  <PresentationFormat>Presentación en pantalla (4:3)</PresentationFormat>
  <Paragraphs>315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Gulim</vt:lpstr>
      <vt:lpstr>MS PGothic</vt:lpstr>
      <vt:lpstr>MS PGothic</vt:lpstr>
      <vt:lpstr>Arial</vt:lpstr>
      <vt:lpstr>Calibri</vt:lpstr>
      <vt:lpstr>Calibri Light</vt:lpstr>
      <vt:lpstr>Century Gothic</vt:lpstr>
      <vt:lpstr>Gabriola</vt:lpstr>
      <vt:lpstr>Diseño personalizado</vt:lpstr>
      <vt:lpstr>1_Diseño personalizado</vt:lpstr>
      <vt:lpstr>4_Tema de Office</vt:lpstr>
      <vt:lpstr>Presentación de PowerPoint</vt:lpstr>
      <vt:lpstr>Instituto Colombiano de Bienestar Familiar Regional Antioquia Centro Zonal Nororiental </vt:lpstr>
      <vt:lpstr>Instituto Colombiano de Bienestar Familiar Regional Antioquia Centro Zonal Nororiental </vt:lpstr>
      <vt:lpstr>Área de Influencia del Centro Zonal </vt:lpstr>
      <vt:lpstr>Mesa Pública </vt:lpstr>
      <vt:lpstr>Plan Estratégico</vt:lpstr>
      <vt:lpstr>Plan Estratégico</vt:lpstr>
      <vt:lpstr>Presentación de PowerPoint</vt:lpstr>
      <vt:lpstr>Presentación de PowerPoint</vt:lpstr>
      <vt:lpstr>Plan Estratégico</vt:lpstr>
      <vt:lpstr>Presentación de PowerPoint</vt:lpstr>
      <vt:lpstr>Plan Estratégico</vt:lpstr>
      <vt:lpstr>Presentación de PowerPoint</vt:lpstr>
      <vt:lpstr>Plan Estratégico</vt:lpstr>
      <vt:lpstr>Plan Estratégico</vt:lpstr>
      <vt:lpstr>Plan Estratégico</vt:lpstr>
      <vt:lpstr>Plan Estratégico</vt:lpstr>
      <vt:lpstr>Plan Estratégico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Sandra Milena Cadavid Ariza</cp:lastModifiedBy>
  <cp:revision>112</cp:revision>
  <dcterms:created xsi:type="dcterms:W3CDTF">2015-01-29T14:27:26Z</dcterms:created>
  <dcterms:modified xsi:type="dcterms:W3CDTF">2016-06-17T16:41:24Z</dcterms:modified>
</cp:coreProperties>
</file>