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sldIdLst>
    <p:sldId id="291" r:id="rId4"/>
    <p:sldId id="279" r:id="rId5"/>
    <p:sldId id="278" r:id="rId6"/>
    <p:sldId id="281" r:id="rId7"/>
    <p:sldId id="282" r:id="rId8"/>
    <p:sldId id="283" r:id="rId9"/>
    <p:sldId id="284" r:id="rId10"/>
    <p:sldId id="285" r:id="rId11"/>
    <p:sldId id="288" r:id="rId12"/>
    <p:sldId id="286" r:id="rId13"/>
    <p:sldId id="287" r:id="rId14"/>
    <p:sldId id="292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y Armando Rincon Ortiz" initials="FAR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15/06/2016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15/06/2016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15/06/2016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2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15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8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9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65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0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15/06/2016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67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6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92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1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51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50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68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03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2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15/06/2016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56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03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08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8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15/06/2016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15/06/2016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15/06/2016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15/06/2016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15/06/2016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15/06/2016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7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1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471487" y="435445"/>
            <a:ext cx="8349783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4600" b="1" dirty="0" smtClean="0">
                <a:solidFill>
                  <a:prstClr val="white"/>
                </a:solidFill>
              </a:rPr>
              <a:t>Mesa Pública Comunitaria</a:t>
            </a:r>
          </a:p>
          <a:p>
            <a:pPr algn="ctr"/>
            <a:r>
              <a:rPr lang="es-ES" sz="4600" b="1" dirty="0" smtClean="0">
                <a:solidFill>
                  <a:prstClr val="white"/>
                </a:solidFill>
              </a:rPr>
              <a:t>Centro Zonal Occidente</a:t>
            </a:r>
          </a:p>
          <a:p>
            <a:pPr algn="ctr"/>
            <a:r>
              <a:rPr lang="es-ES" b="1" dirty="0" smtClean="0">
                <a:solidFill>
                  <a:prstClr val="white"/>
                </a:solidFill>
              </a:rPr>
              <a:t>Junio 17 de 2016</a:t>
            </a:r>
          </a:p>
          <a:p>
            <a:pPr algn="ctr"/>
            <a:r>
              <a:rPr lang="es-ES" b="1" dirty="0" smtClean="0">
                <a:solidFill>
                  <a:prstClr val="white"/>
                </a:solidFill>
              </a:rPr>
              <a:t>Hora: 9:00 am – 12m</a:t>
            </a:r>
          </a:p>
          <a:p>
            <a:pPr algn="ctr"/>
            <a:r>
              <a:rPr lang="es-ES" b="1" dirty="0" smtClean="0">
                <a:solidFill>
                  <a:prstClr val="white"/>
                </a:solidFill>
              </a:rPr>
              <a:t>Lugar: Biblioteca Municipal</a:t>
            </a:r>
            <a:r>
              <a:rPr lang="es-CO" b="1" dirty="0" smtClean="0">
                <a:solidFill>
                  <a:prstClr val="white"/>
                </a:solidFill>
              </a:rPr>
              <a:t>“GILBERTO </a:t>
            </a:r>
            <a:r>
              <a:rPr lang="es-CO" b="1" dirty="0">
                <a:solidFill>
                  <a:prstClr val="white"/>
                </a:solidFill>
              </a:rPr>
              <a:t>ECHEVERRY MEJIA”.</a:t>
            </a:r>
          </a:p>
          <a:p>
            <a:pPr algn="ctr"/>
            <a:r>
              <a:rPr lang="es-CO" b="1" dirty="0">
                <a:solidFill>
                  <a:prstClr val="white"/>
                </a:solidFill>
              </a:rPr>
              <a:t>Carrera 9  10-36 Tel. 857 12 </a:t>
            </a:r>
            <a:r>
              <a:rPr lang="es-CO" b="1" dirty="0" smtClean="0">
                <a:solidFill>
                  <a:prstClr val="white"/>
                </a:solidFill>
              </a:rPr>
              <a:t>95</a:t>
            </a:r>
            <a:endParaRPr lang="es-CO" b="1" dirty="0">
              <a:solidFill>
                <a:prstClr val="white"/>
              </a:solidFill>
            </a:endParaRPr>
          </a:p>
          <a:p>
            <a:pPr algn="ctr"/>
            <a:r>
              <a:rPr lang="es-CO" b="1" dirty="0" smtClean="0">
                <a:solidFill>
                  <a:prstClr val="white"/>
                </a:solidFill>
              </a:rPr>
              <a:t>Giraldo - Antioquia</a:t>
            </a:r>
            <a:endParaRPr lang="es-CO" b="1" dirty="0">
              <a:solidFill>
                <a:prstClr val="white"/>
              </a:solidFill>
            </a:endParaRPr>
          </a:p>
          <a:p>
            <a:pPr algn="ctr"/>
            <a:endParaRPr lang="es-E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4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22" y="158296"/>
            <a:ext cx="6991349" cy="701675"/>
          </a:xfrm>
        </p:spPr>
        <p:txBody>
          <a:bodyPr/>
          <a:lstStyle/>
          <a:p>
            <a:r>
              <a:rPr lang="es-MX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Programas e Inversión Bienestar Familiar -  </a:t>
            </a:r>
            <a:br>
              <a:rPr lang="es-MX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MX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Giraldo 2016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982" y="1281255"/>
            <a:ext cx="8718036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6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47675" y="1104900"/>
            <a:ext cx="8239125" cy="372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s-CO" sz="3200" b="1" i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ct val="50000"/>
              </a:spcBef>
              <a:defRPr/>
            </a:pPr>
            <a:endParaRPr lang="es-CO" sz="3200" b="1" i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CO" sz="3200" b="1" i="1" u="sng" dirty="0" smtClean="0">
                <a:solidFill>
                  <a:schemeClr val="accent3">
                    <a:lumMod val="75000"/>
                  </a:schemeClr>
                </a:solidFill>
              </a:rPr>
              <a:t>COMPROMISOS</a:t>
            </a:r>
          </a:p>
          <a:p>
            <a:pPr algn="just">
              <a:spcBef>
                <a:spcPct val="50000"/>
              </a:spcBef>
              <a:defRPr/>
            </a:pPr>
            <a:r>
              <a:rPr lang="es-CO" sz="3600" b="1" i="1" u="sng" dirty="0" smtClean="0">
                <a:solidFill>
                  <a:schemeClr val="accent3">
                    <a:lumMod val="75000"/>
                  </a:schemeClr>
                </a:solidFill>
              </a:rPr>
              <a:t>VER ACTA ANEXA</a:t>
            </a:r>
          </a:p>
          <a:p>
            <a:pPr algn="just">
              <a:spcBef>
                <a:spcPct val="50000"/>
              </a:spcBef>
              <a:defRPr/>
            </a:pPr>
            <a:endParaRPr lang="es-CO" sz="3600" b="1" i="1" u="sng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355017"/>
            <a:ext cx="807583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0013" y="4686300"/>
            <a:ext cx="6000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smtClean="0"/>
              <a:t>Gracias por su Atención y Participación</a:t>
            </a:r>
          </a:p>
          <a:p>
            <a:r>
              <a:rPr lang="es-CO" sz="2000" dirty="0" smtClean="0"/>
              <a:t>Centro Zonal No. 10  Occidente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23102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0601"/>
            <a:ext cx="7886700" cy="456637"/>
          </a:xfrm>
        </p:spPr>
        <p:txBody>
          <a:bodyPr/>
          <a:lstStyle/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Agenda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161" y="1332136"/>
            <a:ext cx="8772526" cy="50829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CO" sz="1800" dirty="0" smtClean="0">
                <a:cs typeface="Arial" panose="020B0604020202020204" pitchFamily="34" charset="0"/>
              </a:rPr>
              <a:t>Himnos de Colombia y Antioquia</a:t>
            </a:r>
            <a:endParaRPr lang="es-CO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CO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CO" sz="1800" dirty="0" smtClean="0">
                <a:cs typeface="Arial" panose="020B0604020202020204" pitchFamily="34" charset="0"/>
              </a:rPr>
              <a:t>Saludos </a:t>
            </a:r>
            <a:r>
              <a:rPr lang="es-CO" sz="1800" dirty="0">
                <a:cs typeface="Arial" panose="020B0604020202020204" pitchFamily="34" charset="0"/>
              </a:rPr>
              <a:t>alcalde municipal o delegado.9:00-9:05</a:t>
            </a:r>
          </a:p>
          <a:p>
            <a:pPr>
              <a:spcBef>
                <a:spcPts val="0"/>
              </a:spcBef>
            </a:pPr>
            <a:endParaRPr lang="es-CO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CO" sz="1800" dirty="0" smtClean="0">
                <a:cs typeface="Arial" panose="020B0604020202020204" pitchFamily="34" charset="0"/>
              </a:rPr>
              <a:t>Saludos </a:t>
            </a:r>
            <a:r>
              <a:rPr lang="es-CO" sz="1800" dirty="0">
                <a:cs typeface="Arial" panose="020B0604020202020204" pitchFamily="34" charset="0"/>
              </a:rPr>
              <a:t>Coordinador,  Centro  Zonal, Occidente. Orlando Agudelo Lopera,  </a:t>
            </a:r>
            <a:r>
              <a:rPr lang="es-CO" sz="1800" dirty="0" smtClean="0">
                <a:cs typeface="Arial" panose="020B0604020202020204" pitchFamily="34" charset="0"/>
              </a:rPr>
              <a:t>(</a:t>
            </a:r>
            <a:r>
              <a:rPr lang="es-CO" sz="1800" dirty="0">
                <a:cs typeface="Arial" panose="020B0604020202020204" pitchFamily="34" charset="0"/>
              </a:rPr>
              <a:t>9:05 -9:10 am)</a:t>
            </a:r>
          </a:p>
          <a:p>
            <a:pPr>
              <a:spcBef>
                <a:spcPts val="0"/>
              </a:spcBef>
            </a:pPr>
            <a:endParaRPr lang="es-CO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CO" sz="1800" dirty="0" smtClean="0">
                <a:cs typeface="Arial" panose="020B0604020202020204" pitchFamily="34" charset="0"/>
              </a:rPr>
              <a:t>Presentación </a:t>
            </a:r>
            <a:r>
              <a:rPr lang="es-CO" sz="1800" dirty="0">
                <a:cs typeface="Arial" panose="020B0604020202020204" pitchFamily="34" charset="0"/>
              </a:rPr>
              <a:t>metodología de trabajo: Bienestar Familiar. (9:10-9:20 am). Fernando Navarro</a:t>
            </a:r>
          </a:p>
          <a:p>
            <a:pPr>
              <a:spcBef>
                <a:spcPts val="0"/>
              </a:spcBef>
            </a:pPr>
            <a:endParaRPr lang="es-CO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CO" sz="1800" dirty="0" smtClean="0">
                <a:cs typeface="Arial" panose="020B0604020202020204" pitchFamily="34" charset="0"/>
              </a:rPr>
              <a:t>Presentación </a:t>
            </a:r>
            <a:r>
              <a:rPr lang="es-CO" sz="1800" dirty="0">
                <a:cs typeface="Arial" panose="020B0604020202020204" pitchFamily="34" charset="0"/>
              </a:rPr>
              <a:t>Programas Atención a la Primera Infancia. (9:20-10:00 am) Fernando Navarro-Ines Murillo(Bienestarina)</a:t>
            </a:r>
          </a:p>
          <a:p>
            <a:pPr>
              <a:spcBef>
                <a:spcPts val="0"/>
              </a:spcBef>
            </a:pPr>
            <a:endParaRPr lang="es-CO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CO" sz="1800" dirty="0" smtClean="0">
                <a:cs typeface="Arial" panose="020B0604020202020204" pitchFamily="34" charset="0"/>
              </a:rPr>
              <a:t>Realización </a:t>
            </a:r>
            <a:r>
              <a:rPr lang="es-CO" sz="1800" dirty="0">
                <a:cs typeface="Arial" panose="020B0604020202020204" pitchFamily="34" charset="0"/>
              </a:rPr>
              <a:t>ejercicio de consulta a  los asistentes, sobre el comportamiento y desarrollo  de los </a:t>
            </a:r>
            <a:r>
              <a:rPr lang="es-CO" sz="1800" dirty="0" smtClean="0">
                <a:cs typeface="Arial" panose="020B0604020202020204" pitchFamily="34" charset="0"/>
              </a:rPr>
              <a:t>  programas.10:00-11:00 </a:t>
            </a:r>
            <a:r>
              <a:rPr lang="es-CO" sz="1800" dirty="0">
                <a:cs typeface="Arial" panose="020B0604020202020204" pitchFamily="34" charset="0"/>
              </a:rPr>
              <a:t>am) Coordina Fernando Navarro</a:t>
            </a:r>
          </a:p>
          <a:p>
            <a:pPr marL="0" indent="0">
              <a:spcBef>
                <a:spcPts val="0"/>
              </a:spcBef>
              <a:buNone/>
            </a:pPr>
            <a:endParaRPr lang="es-CO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CO" sz="1800" dirty="0" smtClean="0">
                <a:cs typeface="Arial" panose="020B0604020202020204" pitchFamily="34" charset="0"/>
              </a:rPr>
              <a:t>Refrigerio </a:t>
            </a:r>
            <a:r>
              <a:rPr lang="es-CO" sz="1800" dirty="0">
                <a:cs typeface="Arial" panose="020B0604020202020204" pitchFamily="34" charset="0"/>
              </a:rPr>
              <a:t>(11:00-11:15 am)</a:t>
            </a:r>
          </a:p>
          <a:p>
            <a:pPr>
              <a:spcBef>
                <a:spcPts val="0"/>
              </a:spcBef>
            </a:pPr>
            <a:endParaRPr lang="es-CO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CO" sz="1800" dirty="0" smtClean="0">
                <a:cs typeface="Arial" panose="020B0604020202020204" pitchFamily="34" charset="0"/>
              </a:rPr>
              <a:t>Respuestas </a:t>
            </a:r>
            <a:r>
              <a:rPr lang="es-CO" sz="1800" dirty="0">
                <a:cs typeface="Arial" panose="020B0604020202020204" pitchFamily="34" charset="0"/>
              </a:rPr>
              <a:t>a las preguntas e inquietudes de los asistentes. (11:15-11:45 am. Equipo Zonal</a:t>
            </a:r>
          </a:p>
          <a:p>
            <a:pPr>
              <a:spcBef>
                <a:spcPts val="0"/>
              </a:spcBef>
            </a:pPr>
            <a:endParaRPr lang="es-CO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CO" sz="1800" dirty="0" smtClean="0">
                <a:cs typeface="Arial" panose="020B0604020202020204" pitchFamily="34" charset="0"/>
              </a:rPr>
              <a:t>Compromisos  </a:t>
            </a:r>
            <a:r>
              <a:rPr lang="es-CO" sz="1800" dirty="0">
                <a:cs typeface="Arial" panose="020B0604020202020204" pitchFamily="34" charset="0"/>
              </a:rPr>
              <a:t>y Conclusiones (11:45-12:00 m ) </a:t>
            </a:r>
          </a:p>
          <a:p>
            <a:pPr>
              <a:spcBef>
                <a:spcPts val="0"/>
              </a:spcBef>
            </a:pPr>
            <a:endParaRPr lang="es-CO" sz="1600" dirty="0"/>
          </a:p>
          <a:p>
            <a:pPr>
              <a:spcBef>
                <a:spcPts val="0"/>
              </a:spcBef>
            </a:pPr>
            <a:endParaRPr lang="es-CO" sz="1600" dirty="0"/>
          </a:p>
          <a:p>
            <a:pPr>
              <a:spcBef>
                <a:spcPts val="0"/>
              </a:spcBef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61211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82" y="1223077"/>
            <a:ext cx="8655627" cy="4845611"/>
          </a:xfrm>
          <a:ln w="3175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2800" dirty="0"/>
              <a:t> </a:t>
            </a:r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CO" sz="2800" dirty="0"/>
              <a:t/>
            </a:r>
            <a:br>
              <a:rPr lang="es-CO" sz="2800" dirty="0"/>
            </a:br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CO" sz="1600" b="1" dirty="0" smtClean="0"/>
              <a:t>LEYES </a:t>
            </a:r>
            <a:r>
              <a:rPr lang="es-CO" sz="1600" b="1" dirty="0"/>
              <a:t>Y NORMAS</a:t>
            </a:r>
            <a:br>
              <a:rPr lang="es-CO" sz="1600" b="1" dirty="0"/>
            </a:br>
            <a:r>
              <a:rPr lang="es-CO" sz="1600" b="1" dirty="0"/>
              <a:t>PROCESO DE </a:t>
            </a:r>
            <a:br>
              <a:rPr lang="es-CO" sz="1600" b="1" dirty="0"/>
            </a:br>
            <a:r>
              <a:rPr lang="es-CO" sz="1600" b="1" dirty="0"/>
              <a:t>RPC Y MP </a:t>
            </a:r>
            <a:r>
              <a:rPr lang="es-ES" sz="2800" dirty="0"/>
              <a:t/>
            </a:r>
            <a:br>
              <a:rPr lang="es-ES" sz="2800" dirty="0"/>
            </a:br>
            <a:endParaRPr lang="es-CO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4" y="303937"/>
            <a:ext cx="5912427" cy="337060"/>
          </a:xfrm>
        </p:spPr>
        <p:txBody>
          <a:bodyPr/>
          <a:lstStyle/>
          <a:p>
            <a:pPr marL="0" indent="0">
              <a:buNone/>
            </a:pPr>
            <a:r>
              <a:rPr lang="es-CO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Marco Normativo</a:t>
            </a:r>
            <a:endParaRPr lang="es-ES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0" indent="0">
              <a:buNone/>
            </a:pPr>
            <a:endParaRPr lang="es-CO" sz="3600" dirty="0"/>
          </a:p>
        </p:txBody>
      </p:sp>
      <p:sp>
        <p:nvSpPr>
          <p:cNvPr id="6" name="Rectángulo 5"/>
          <p:cNvSpPr/>
          <p:nvPr/>
        </p:nvSpPr>
        <p:spPr>
          <a:xfrm>
            <a:off x="334879" y="2607129"/>
            <a:ext cx="1617623" cy="10335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143648" y="3078211"/>
            <a:ext cx="1486488" cy="9386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45120" y="1333571"/>
            <a:ext cx="7133360" cy="87947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defRPr/>
            </a:pPr>
            <a:r>
              <a:rPr lang="es-CO" sz="1600" b="1" i="1" u="sng" dirty="0"/>
              <a:t>La Constitución Política colombiana año 1991 </a:t>
            </a:r>
            <a:r>
              <a:rPr lang="es-CO" sz="1600" dirty="0"/>
              <a:t>establece los principios de Democracia Participativa, Soberanía Popular, y el derecho fundamental a conformar, ejercer y controlar el poder público en sus artículos 1, 2, 3 y 40. el artículo 74  establece el derecho a acceder a los documentos públicos oficiales.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84" y="2536017"/>
            <a:ext cx="7145589" cy="6731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659184" y="3618923"/>
            <a:ext cx="7112577" cy="83185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Clr>
                <a:srgbClr val="FF3300"/>
              </a:buClr>
              <a:defRPr/>
            </a:pPr>
            <a:r>
              <a:rPr lang="es-CO" sz="1600" b="1" i="1" u="sng" dirty="0"/>
              <a:t>LEY 1098 DE 2006 </a:t>
            </a:r>
            <a:r>
              <a:rPr lang="es-CO" sz="1600" dirty="0"/>
              <a:t>código de la infancia y la adolescencia. Articulo 204 </a:t>
            </a:r>
          </a:p>
          <a:p>
            <a:pPr algn="just">
              <a:spcBef>
                <a:spcPts val="0"/>
              </a:spcBef>
              <a:buClr>
                <a:srgbClr val="FF3300"/>
              </a:buClr>
              <a:defRPr/>
            </a:pPr>
            <a:r>
              <a:rPr lang="es-CO" sz="1600" dirty="0"/>
              <a:t>Libro lll Sistema Nacional de Bienestar Familiar y  políticas públicas. </a:t>
            </a:r>
          </a:p>
          <a:p>
            <a:pPr algn="just">
              <a:spcBef>
                <a:spcPts val="0"/>
              </a:spcBef>
              <a:buClr>
                <a:srgbClr val="FF3300"/>
              </a:buClr>
              <a:defRPr/>
            </a:pPr>
            <a:r>
              <a:rPr lang="es-CO" sz="1600" dirty="0"/>
              <a:t>Capitulo ll  Inspección, Vigilancia Y Control.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638401" y="4697103"/>
            <a:ext cx="7133360" cy="122237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defRPr/>
            </a:pPr>
            <a:r>
              <a:rPr lang="es-CO" sz="1600" b="1" i="1" u="sng" dirty="0"/>
              <a:t>CONPES 3654 2010</a:t>
            </a:r>
            <a:r>
              <a:rPr lang="es-CO" sz="1600" dirty="0"/>
              <a:t>.  el cual esta orientado a  Consolidar la rendición de cuentas como un proceso permanente de la rama ejecutiva a la ciudadanía , a mejorar los atributos de la información que se entrega a los ciudadanos, fomentar el diálogo y la retroalimentación entre la rama ejecutiva y los ciudadanos y a  generar incentivos para que las entidades públicas rindan cuentas.</a:t>
            </a:r>
          </a:p>
        </p:txBody>
      </p:sp>
    </p:spTree>
    <p:extLst>
      <p:ext uri="{BB962C8B-B14F-4D97-AF65-F5344CB8AC3E}">
        <p14:creationId xmlns:p14="http://schemas.microsoft.com/office/powerpoint/2010/main" val="20043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/>
          <p:cNvSpPr/>
          <p:nvPr/>
        </p:nvSpPr>
        <p:spPr>
          <a:xfrm>
            <a:off x="619272" y="1722297"/>
            <a:ext cx="8088312" cy="35394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5FB143"/>
                </a:solidFill>
                <a:effectLst/>
                <a:uLnTx/>
                <a:uFillTx/>
                <a:latin typeface="Calibri"/>
              </a:rPr>
              <a:t>Las Mesas Públicas</a:t>
            </a:r>
            <a:r>
              <a:rPr kumimoji="0" lang="es-CO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FB143"/>
                </a:solidFill>
                <a:effectLst/>
                <a:uLnTx/>
                <a:uFillTx/>
                <a:latin typeface="Calibri"/>
              </a:rPr>
              <a:t>:</a:t>
            </a:r>
            <a:r>
              <a:rPr kumimoji="0" lang="es-C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FB143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 pueden definir como encuentros presenciales de interlocución y comunicación con los ciudadanos, para tratar temas puntuales que tienen que ver con el cabal funcionamiento del SPBF detectando anomalías, proponiendo correctivos y propiciando escenarios de prevención, cualificación y mejoramiento de los </a:t>
            </a:r>
            <a:r>
              <a:rPr kumimoji="0" lang="es-CO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mismos.</a:t>
            </a:r>
            <a:endParaRPr kumimoji="0" lang="es-CO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2864" y="303937"/>
            <a:ext cx="5912427" cy="3370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MARCO CONCEPTUAL</a:t>
            </a:r>
            <a:endParaRPr lang="es-ES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418523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64" y="200026"/>
            <a:ext cx="6411191" cy="585788"/>
          </a:xfrm>
        </p:spPr>
        <p:txBody>
          <a:bodyPr/>
          <a:lstStyle/>
          <a:p>
            <a:pPr algn="l"/>
            <a:r>
              <a:rPr lang="es-E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Marco Conceptual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type="subTitle" idx="1"/>
          </p:nvPr>
        </p:nvSpPr>
        <p:spPr>
          <a:xfrm>
            <a:off x="544224" y="1889848"/>
            <a:ext cx="8021781" cy="319650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es-CO" sz="2800" dirty="0" smtClean="0"/>
              <a:t>Dentro de la visión conceptual, tanto el tema de </a:t>
            </a:r>
            <a:r>
              <a:rPr lang="es-CO" sz="2800" b="1" dirty="0" smtClean="0">
                <a:solidFill>
                  <a:srgbClr val="5FB143"/>
                </a:solidFill>
              </a:rPr>
              <a:t>audiencias publicas de rendición </a:t>
            </a:r>
            <a:r>
              <a:rPr lang="es-CO" sz="2800" dirty="0" smtClean="0"/>
              <a:t>de cuentas como </a:t>
            </a:r>
            <a:r>
              <a:rPr lang="es-CO" sz="2800" b="1" dirty="0" smtClean="0">
                <a:solidFill>
                  <a:srgbClr val="5FB143"/>
                </a:solidFill>
              </a:rPr>
              <a:t>Mesas Públicas</a:t>
            </a:r>
            <a:r>
              <a:rPr lang="es-CO" sz="2800" dirty="0" smtClean="0"/>
              <a:t>, son escenarios complementarios, los cuales apuntan a un </a:t>
            </a:r>
            <a:r>
              <a:rPr lang="es-CO" sz="2800" dirty="0" smtClean="0"/>
              <a:t>diálogo </a:t>
            </a:r>
            <a:r>
              <a:rPr lang="es-CO" sz="2800" b="1" dirty="0" smtClean="0">
                <a:solidFill>
                  <a:srgbClr val="5FB143"/>
                </a:solidFill>
              </a:rPr>
              <a:t>institucional</a:t>
            </a:r>
            <a:r>
              <a:rPr lang="es-CO" sz="2800" dirty="0" smtClean="0"/>
              <a:t> y </a:t>
            </a:r>
            <a:r>
              <a:rPr lang="es-CO" sz="2800" b="1" dirty="0">
                <a:solidFill>
                  <a:srgbClr val="5FB143"/>
                </a:solidFill>
              </a:rPr>
              <a:t>comunitario</a:t>
            </a:r>
            <a:r>
              <a:rPr lang="es-CO" sz="2800" dirty="0" smtClean="0"/>
              <a:t> para mejorar servicios en beneficio de lo </a:t>
            </a:r>
            <a:r>
              <a:rPr lang="es-CO" sz="2800" b="1" dirty="0">
                <a:solidFill>
                  <a:srgbClr val="5FB143"/>
                </a:solidFill>
              </a:rPr>
              <a:t>social </a:t>
            </a:r>
            <a:r>
              <a:rPr lang="es-CO" sz="2800" dirty="0" smtClean="0"/>
              <a:t>y lo </a:t>
            </a:r>
            <a:r>
              <a:rPr lang="es-CO" sz="2800" b="1" dirty="0" smtClean="0">
                <a:solidFill>
                  <a:srgbClr val="5FB143"/>
                </a:solidFill>
              </a:rPr>
              <a:t>público.</a:t>
            </a:r>
            <a:endParaRPr lang="es-ES" sz="2800" b="1" dirty="0">
              <a:solidFill>
                <a:srgbClr val="5FB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8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64" y="197055"/>
            <a:ext cx="2873829" cy="536430"/>
          </a:xfrm>
        </p:spPr>
        <p:txBody>
          <a:bodyPr/>
          <a:lstStyle/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Objetivos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" name="11 Rectángulo"/>
          <p:cNvSpPr/>
          <p:nvPr/>
        </p:nvSpPr>
        <p:spPr>
          <a:xfrm>
            <a:off x="676275" y="1700212"/>
            <a:ext cx="7877175" cy="35394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u="sng" kern="0" dirty="0">
                <a:solidFill>
                  <a:srgbClr val="5FB143"/>
                </a:solidFill>
                <a:latin typeface="Calibri"/>
              </a:rPr>
              <a:t>La </a:t>
            </a:r>
            <a:r>
              <a:rPr lang="es-MX" sz="2800" b="1" u="sng" kern="0" dirty="0" smtClean="0">
                <a:solidFill>
                  <a:srgbClr val="5FB143"/>
                </a:solidFill>
                <a:latin typeface="Calibri"/>
              </a:rPr>
              <a:t>Mesa Pública</a:t>
            </a:r>
            <a:r>
              <a:rPr lang="es-MX" sz="2800" b="1" kern="0" dirty="0" smtClean="0">
                <a:solidFill>
                  <a:srgbClr val="5FB143"/>
                </a:solidFill>
                <a:latin typeface="Calibri"/>
              </a:rPr>
              <a:t> </a:t>
            </a:r>
            <a:r>
              <a:rPr kumimoji="0" lang="es-MX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tiene como objetivos    permitir, priorizar, focalizar y sustentar los gastos que con prioridad garanticen el buen funcionamiento de los programas y servicios en beneficio de la niñez, la adolescencia y la familia sujetos de atención misional del ICBF, garantizando calidad, idoneidad, eficiencia y efectividad en la gestión en los diferentes niveles y programas.</a:t>
            </a: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69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47675" y="1504268"/>
            <a:ext cx="8305800" cy="452431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 sistema de seguimiento y evaluación está orientado a aportar insumos para.</a:t>
            </a:r>
          </a:p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Priorizar y garantizar sostenibilidad y concurrencia de los  recursos, asignados para brindar programas y servicios en beneficio de la calidad de vida de la niñez, la adolescencia y la familia sujetos de atención misional.</a:t>
            </a:r>
          </a:p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Reformular programas y  servicios orientados a garantizar los derechos de la niñez y la adolescencia y la familia sujetos de la atención misional del ICBF, con la corresponsabilidad de los entes territoriales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42864" y="197055"/>
            <a:ext cx="2873829" cy="536430"/>
          </a:xfrm>
        </p:spPr>
        <p:txBody>
          <a:bodyPr/>
          <a:lstStyle/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Alcances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1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64" y="37417"/>
            <a:ext cx="7162800" cy="912134"/>
          </a:xfrm>
        </p:spPr>
        <p:txBody>
          <a:bodyPr/>
          <a:lstStyle/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Objetivos del Proceso Rendición de Cuentas y Mesas Públicas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" name="5 Rectángulo"/>
          <p:cNvSpPr/>
          <p:nvPr/>
        </p:nvSpPr>
        <p:spPr>
          <a:xfrm>
            <a:off x="392904" y="2139056"/>
            <a:ext cx="8345941" cy="26776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Fortalecer 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el aprendizaje continuo y las prácticas de transparencia a través de la rendición de cuentas en corresponsabilidad con los actores del SNBF.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Mejoramiento de las condiciones de vida de la niñez, la adolescencia y las familias sujetas de atención por parte del ICBF en corresponsabilidad con los actores del SNBF.</a:t>
            </a:r>
          </a:p>
        </p:txBody>
      </p:sp>
    </p:spTree>
    <p:extLst>
      <p:ext uri="{BB962C8B-B14F-4D97-AF65-F5344CB8AC3E}">
        <p14:creationId xmlns:p14="http://schemas.microsoft.com/office/powerpoint/2010/main" val="225165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64" y="54821"/>
            <a:ext cx="6912429" cy="937136"/>
          </a:xfrm>
        </p:spPr>
        <p:txBody>
          <a:bodyPr/>
          <a:lstStyle/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Participación y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Control Social </a:t>
            </a:r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en el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Proceso </a:t>
            </a:r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de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Rendición </a:t>
            </a:r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de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Cuentas  </a:t>
            </a:r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y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Mesas </a:t>
            </a:r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Públicas </a:t>
            </a: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12" y="1164772"/>
            <a:ext cx="8297375" cy="1164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79" y="2416068"/>
            <a:ext cx="5230821" cy="17192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179" y="4256314"/>
            <a:ext cx="5230821" cy="12314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5" y="3586209"/>
            <a:ext cx="2438611" cy="1164437"/>
          </a:xfrm>
          <a:prstGeom prst="rect">
            <a:avLst/>
          </a:prstGeom>
        </p:spPr>
      </p:pic>
      <p:cxnSp>
        <p:nvCxnSpPr>
          <p:cNvPr id="9" name="AutoShape 12"/>
          <p:cNvCxnSpPr>
            <a:cxnSpLocks noChangeShapeType="1"/>
          </p:cNvCxnSpPr>
          <p:nvPr/>
        </p:nvCxnSpPr>
        <p:spPr bwMode="auto">
          <a:xfrm rot="5400000" flipH="1" flipV="1">
            <a:off x="2950013" y="2600622"/>
            <a:ext cx="360362" cy="12779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" name="Rectangle 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1077913"/>
            <a:ext cx="9144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1600" dirty="0" smtClean="0"/>
              <a:t>:</a:t>
            </a:r>
            <a:endParaRPr lang="es-ES" sz="1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165" y="2682977"/>
            <a:ext cx="1152244" cy="42675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424113" y="5237674"/>
            <a:ext cx="11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prstClr val="black"/>
                </a:solidFill>
                <a:ea typeface="MS PGothic" pitchFamily="34" charset="-128"/>
              </a:rPr>
              <a:t>RUTA DOS</a:t>
            </a:r>
            <a:endParaRPr lang="es-CO" dirty="0"/>
          </a:p>
        </p:txBody>
      </p: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 rot="16200000" flipH="1">
            <a:off x="2899213" y="4367724"/>
            <a:ext cx="460375" cy="12795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061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646</Words>
  <Application>Microsoft Office PowerPoint</Application>
  <PresentationFormat>Presentación en pantalla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Wingdings</vt:lpstr>
      <vt:lpstr>Diseño personalizado</vt:lpstr>
      <vt:lpstr>1_Tema de Office</vt:lpstr>
      <vt:lpstr>Tema de Office</vt:lpstr>
      <vt:lpstr>Presentación de PowerPoint</vt:lpstr>
      <vt:lpstr>Agenda</vt:lpstr>
      <vt:lpstr>      LEYES Y NORMAS PROCESO DE  RPC Y MP  </vt:lpstr>
      <vt:lpstr>Presentación de PowerPoint</vt:lpstr>
      <vt:lpstr>Marco Conceptual</vt:lpstr>
      <vt:lpstr>Objetivos</vt:lpstr>
      <vt:lpstr>Alcances</vt:lpstr>
      <vt:lpstr>Objetivos del Proceso Rendición de Cuentas y Mesas Públicas</vt:lpstr>
      <vt:lpstr>Participación y Control Social en el Proceso de Rendición de Cuentas  y Mesas Públicas </vt:lpstr>
      <vt:lpstr>Programas e Inversión Bienestar Familiar -   Giraldo 2016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Sandra Milena Cadavid Ariza</cp:lastModifiedBy>
  <cp:revision>79</cp:revision>
  <dcterms:created xsi:type="dcterms:W3CDTF">2015-01-29T14:27:26Z</dcterms:created>
  <dcterms:modified xsi:type="dcterms:W3CDTF">2016-06-15T15:29:04Z</dcterms:modified>
</cp:coreProperties>
</file>