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98" r:id="rId2"/>
    <p:sldMasterId id="2147484210" r:id="rId3"/>
    <p:sldMasterId id="2147484234" r:id="rId4"/>
    <p:sldMasterId id="2147484246" r:id="rId5"/>
    <p:sldMasterId id="2147484258" r:id="rId6"/>
    <p:sldMasterId id="2147484270" r:id="rId7"/>
  </p:sldMasterIdLst>
  <p:notesMasterIdLst>
    <p:notesMasterId r:id="rId27"/>
  </p:notesMasterIdLst>
  <p:handoutMasterIdLst>
    <p:handoutMasterId r:id="rId28"/>
  </p:handoutMasterIdLst>
  <p:sldIdLst>
    <p:sldId id="448" r:id="rId8"/>
    <p:sldId id="460" r:id="rId9"/>
    <p:sldId id="444" r:id="rId10"/>
    <p:sldId id="446" r:id="rId11"/>
    <p:sldId id="472" r:id="rId12"/>
    <p:sldId id="456" r:id="rId13"/>
    <p:sldId id="454" r:id="rId14"/>
    <p:sldId id="453" r:id="rId15"/>
    <p:sldId id="467" r:id="rId16"/>
    <p:sldId id="475" r:id="rId17"/>
    <p:sldId id="282" r:id="rId18"/>
    <p:sldId id="417" r:id="rId19"/>
    <p:sldId id="429" r:id="rId20"/>
    <p:sldId id="468" r:id="rId21"/>
    <p:sldId id="469" r:id="rId22"/>
    <p:sldId id="470" r:id="rId23"/>
    <p:sldId id="474" r:id="rId24"/>
    <p:sldId id="471" r:id="rId25"/>
    <p:sldId id="339" r:id="rId26"/>
  </p:sldIdLst>
  <p:sldSz cx="9144000" cy="6858000" type="screen4x3"/>
  <p:notesSz cx="6797675" cy="9928225"/>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Rocio Valbuena Rincon" initials="ARV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F9B"/>
    <a:srgbClr val="777777"/>
    <a:srgbClr val="FF6600"/>
    <a:srgbClr val="698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11" autoAdjust="0"/>
  </p:normalViewPr>
  <p:slideViewPr>
    <p:cSldViewPr snapToGrid="0" snapToObjects="1">
      <p:cViewPr varScale="1">
        <p:scale>
          <a:sx n="107" d="100"/>
          <a:sy n="107" d="100"/>
        </p:scale>
        <p:origin x="17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E7BE2-AA20-4B80-89CB-8B8141AA513A}" type="doc">
      <dgm:prSet loTypeId="urn:microsoft.com/office/officeart/2005/8/layout/hList7" loCatId="list" qsTypeId="urn:microsoft.com/office/officeart/2005/8/quickstyle/simple1" qsCatId="simple" csTypeId="urn:microsoft.com/office/officeart/2005/8/colors/accent3_1" csCatId="accent3" phldr="1"/>
      <dgm:spPr/>
      <dgm:t>
        <a:bodyPr/>
        <a:lstStyle/>
        <a:p>
          <a:endParaRPr lang="es-ES"/>
        </a:p>
      </dgm:t>
    </dgm:pt>
    <dgm:pt modelId="{3BA4A9C7-4B11-4D4E-9088-A1754D487F08}">
      <dgm:prSet custT="1"/>
      <dgm:spPr>
        <a:solidFill>
          <a:srgbClr val="5CAC34"/>
        </a:solidFill>
      </dgm:spPr>
      <dgm:t>
        <a:bodyPr/>
        <a:lstStyle/>
        <a:p>
          <a:pPr rtl="0"/>
          <a:r>
            <a:rPr lang="es-ES" sz="2400" b="1" i="0" baseline="0" dirty="0"/>
            <a:t>Primera infancia </a:t>
          </a:r>
        </a:p>
        <a:p>
          <a:pPr rtl="0"/>
          <a:r>
            <a:rPr lang="es-ES" sz="1800" b="0" i="0" baseline="0" dirty="0"/>
            <a:t>(desde la gestación hasta los cinco años)</a:t>
          </a:r>
          <a:endParaRPr lang="es-MX" sz="1800" b="0" i="0" baseline="0" dirty="0"/>
        </a:p>
      </dgm:t>
    </dgm:pt>
    <dgm:pt modelId="{0C4C952D-280F-4FEB-8E7C-52FC8646BC29}" type="parTrans" cxnId="{744FFE51-6B81-47D0-884C-D158D4649D71}">
      <dgm:prSet/>
      <dgm:spPr/>
      <dgm:t>
        <a:bodyPr/>
        <a:lstStyle/>
        <a:p>
          <a:endParaRPr lang="es-ES" sz="1800"/>
        </a:p>
      </dgm:t>
    </dgm:pt>
    <dgm:pt modelId="{5E7F28F9-F8A5-4F2E-8C84-27CDB519FC22}" type="sibTrans" cxnId="{744FFE51-6B81-47D0-884C-D158D4649D71}">
      <dgm:prSet/>
      <dgm:spPr/>
      <dgm:t>
        <a:bodyPr/>
        <a:lstStyle/>
        <a:p>
          <a:endParaRPr lang="es-ES" sz="1800"/>
        </a:p>
      </dgm:t>
    </dgm:pt>
    <dgm:pt modelId="{AB8987A0-A07F-45AB-BD17-ABD8A2E81235}">
      <dgm:prSet custT="1"/>
      <dgm:spPr>
        <a:solidFill>
          <a:srgbClr val="0070C0"/>
        </a:solidFill>
      </dgm:spPr>
      <dgm:t>
        <a:bodyPr/>
        <a:lstStyle/>
        <a:p>
          <a:pPr rtl="0"/>
          <a:r>
            <a:rPr lang="es-ES" sz="2400" b="1" i="0" baseline="0" dirty="0"/>
            <a:t>Infancia</a:t>
          </a:r>
          <a:r>
            <a:rPr lang="es-ES" sz="2400" b="0" i="0" baseline="0" dirty="0"/>
            <a:t> </a:t>
          </a:r>
        </a:p>
        <a:p>
          <a:pPr rtl="0"/>
          <a:r>
            <a:rPr lang="es-ES" sz="1800" b="0" i="0" baseline="0" dirty="0"/>
            <a:t>(entre los 6 y los 11 años)</a:t>
          </a:r>
          <a:endParaRPr lang="es-MX" sz="1800" b="0" i="0" baseline="0" dirty="0"/>
        </a:p>
      </dgm:t>
    </dgm:pt>
    <dgm:pt modelId="{781058CF-B58C-4EE4-BCF6-D96DCCCDDD27}" type="parTrans" cxnId="{B1A96ADB-CB36-455B-9B18-46D505828C50}">
      <dgm:prSet/>
      <dgm:spPr/>
      <dgm:t>
        <a:bodyPr/>
        <a:lstStyle/>
        <a:p>
          <a:endParaRPr lang="es-ES" sz="1800"/>
        </a:p>
      </dgm:t>
    </dgm:pt>
    <dgm:pt modelId="{1C8A4E76-D012-43B6-8352-EC13143AFCA3}" type="sibTrans" cxnId="{B1A96ADB-CB36-455B-9B18-46D505828C50}">
      <dgm:prSet/>
      <dgm:spPr/>
      <dgm:t>
        <a:bodyPr/>
        <a:lstStyle/>
        <a:p>
          <a:endParaRPr lang="es-ES" sz="1800"/>
        </a:p>
      </dgm:t>
    </dgm:pt>
    <dgm:pt modelId="{C1BAEE4F-5669-41E8-BB90-ED55EBAC52C5}">
      <dgm:prSet custT="1"/>
      <dgm:spPr>
        <a:solidFill>
          <a:srgbClr val="7030A0"/>
        </a:solidFill>
      </dgm:spPr>
      <dgm:t>
        <a:bodyPr/>
        <a:lstStyle/>
        <a:p>
          <a:pPr rtl="0"/>
          <a:r>
            <a:rPr lang="es-ES" sz="2400" b="1" i="0" baseline="0" dirty="0"/>
            <a:t>Adolescencia</a:t>
          </a:r>
          <a:r>
            <a:rPr lang="es-ES" sz="2400" b="0" i="0" baseline="0" dirty="0"/>
            <a:t> </a:t>
          </a:r>
        </a:p>
        <a:p>
          <a:pPr rtl="0"/>
          <a:r>
            <a:rPr lang="es-ES" sz="1800" b="0" i="0" baseline="0" dirty="0"/>
            <a:t>(de los 12 a los 17 años) </a:t>
          </a:r>
          <a:endParaRPr lang="es-MX" sz="1800" b="0" i="0" baseline="0" dirty="0"/>
        </a:p>
      </dgm:t>
    </dgm:pt>
    <dgm:pt modelId="{89CC66AD-A87F-4F51-BBC9-098310962560}" type="parTrans" cxnId="{7390C3E5-6C0E-47C2-8B7B-79ABDD88CD4C}">
      <dgm:prSet/>
      <dgm:spPr/>
      <dgm:t>
        <a:bodyPr/>
        <a:lstStyle/>
        <a:p>
          <a:endParaRPr lang="es-ES" sz="1800"/>
        </a:p>
      </dgm:t>
    </dgm:pt>
    <dgm:pt modelId="{10F6D22C-F419-44E8-87BE-CE5098EDFE24}" type="sibTrans" cxnId="{7390C3E5-6C0E-47C2-8B7B-79ABDD88CD4C}">
      <dgm:prSet/>
      <dgm:spPr/>
      <dgm:t>
        <a:bodyPr/>
        <a:lstStyle/>
        <a:p>
          <a:endParaRPr lang="es-ES" sz="1800"/>
        </a:p>
      </dgm:t>
    </dgm:pt>
    <dgm:pt modelId="{4E927E07-D8E4-47B5-A4E5-4E6A815879EB}" type="pres">
      <dgm:prSet presAssocID="{CCFE7BE2-AA20-4B80-89CB-8B8141AA513A}" presName="Name0" presStyleCnt="0">
        <dgm:presLayoutVars>
          <dgm:dir/>
          <dgm:resizeHandles val="exact"/>
        </dgm:presLayoutVars>
      </dgm:prSet>
      <dgm:spPr/>
    </dgm:pt>
    <dgm:pt modelId="{15A67699-E0D1-471A-96B1-50CE27B8FF00}" type="pres">
      <dgm:prSet presAssocID="{CCFE7BE2-AA20-4B80-89CB-8B8141AA513A}" presName="fgShape" presStyleLbl="fgShp" presStyleIdx="0" presStyleCnt="1" custLinFactNeighborX="-332" custLinFactNeighborY="12395"/>
      <dgm:spPr>
        <a:solidFill>
          <a:schemeClr val="accent6">
            <a:lumMod val="40000"/>
            <a:lumOff val="60000"/>
          </a:schemeClr>
        </a:solidFill>
      </dgm:spPr>
    </dgm:pt>
    <dgm:pt modelId="{1E388B08-3EEC-4717-9F43-44D7A55402A1}" type="pres">
      <dgm:prSet presAssocID="{CCFE7BE2-AA20-4B80-89CB-8B8141AA513A}" presName="linComp" presStyleCnt="0"/>
      <dgm:spPr/>
    </dgm:pt>
    <dgm:pt modelId="{3756BBCC-6053-44D7-9915-F4E244B3B0DB}" type="pres">
      <dgm:prSet presAssocID="{3BA4A9C7-4B11-4D4E-9088-A1754D487F08}" presName="compNode" presStyleCnt="0"/>
      <dgm:spPr/>
    </dgm:pt>
    <dgm:pt modelId="{99CF313F-A82B-4A8D-B592-4255B91A5489}" type="pres">
      <dgm:prSet presAssocID="{3BA4A9C7-4B11-4D4E-9088-A1754D487F08}" presName="bkgdShape" presStyleLbl="node1" presStyleIdx="0" presStyleCnt="3"/>
      <dgm:spPr/>
    </dgm:pt>
    <dgm:pt modelId="{F4585294-9371-421E-BBD7-CF22DB45A2BE}" type="pres">
      <dgm:prSet presAssocID="{3BA4A9C7-4B11-4D4E-9088-A1754D487F08}" presName="nodeTx" presStyleLbl="node1" presStyleIdx="0" presStyleCnt="3">
        <dgm:presLayoutVars>
          <dgm:bulletEnabled val="1"/>
        </dgm:presLayoutVars>
      </dgm:prSet>
      <dgm:spPr/>
    </dgm:pt>
    <dgm:pt modelId="{C9E5AF49-60EE-45D0-9471-1C33B8A7FECD}" type="pres">
      <dgm:prSet presAssocID="{3BA4A9C7-4B11-4D4E-9088-A1754D487F08}" presName="invisiNode" presStyleLbl="node1" presStyleIdx="0" presStyleCnt="3"/>
      <dgm:spPr/>
    </dgm:pt>
    <dgm:pt modelId="{656AE944-F0B3-4C1B-885E-95015CC6C8A9}" type="pres">
      <dgm:prSet presAssocID="{3BA4A9C7-4B11-4D4E-9088-A1754D487F08}" presName="imagNode" presStyleLbl="fgImgPlace1" presStyleIdx="0" presStyleCnt="3"/>
      <dgm:spPr>
        <a:blipFill rotWithShape="0">
          <a:blip xmlns:r="http://schemas.openxmlformats.org/officeDocument/2006/relationships" r:embed="rId1"/>
          <a:stretch>
            <a:fillRect/>
          </a:stretch>
        </a:blipFill>
      </dgm:spPr>
    </dgm:pt>
    <dgm:pt modelId="{3AD4079E-5F66-4343-8285-655BBD3CEF1B}" type="pres">
      <dgm:prSet presAssocID="{5E7F28F9-F8A5-4F2E-8C84-27CDB519FC22}" presName="sibTrans" presStyleLbl="sibTrans2D1" presStyleIdx="0" presStyleCnt="0"/>
      <dgm:spPr/>
    </dgm:pt>
    <dgm:pt modelId="{6FE3F01A-83C1-4EFA-AE54-5A4965A44AAA}" type="pres">
      <dgm:prSet presAssocID="{AB8987A0-A07F-45AB-BD17-ABD8A2E81235}" presName="compNode" presStyleCnt="0"/>
      <dgm:spPr/>
    </dgm:pt>
    <dgm:pt modelId="{F5B57B74-38F9-4F98-A6CD-E432C6A17F5B}" type="pres">
      <dgm:prSet presAssocID="{AB8987A0-A07F-45AB-BD17-ABD8A2E81235}" presName="bkgdShape" presStyleLbl="node1" presStyleIdx="1" presStyleCnt="3"/>
      <dgm:spPr/>
    </dgm:pt>
    <dgm:pt modelId="{0C23FB76-C71B-4259-861C-11D179B14975}" type="pres">
      <dgm:prSet presAssocID="{AB8987A0-A07F-45AB-BD17-ABD8A2E81235}" presName="nodeTx" presStyleLbl="node1" presStyleIdx="1" presStyleCnt="3">
        <dgm:presLayoutVars>
          <dgm:bulletEnabled val="1"/>
        </dgm:presLayoutVars>
      </dgm:prSet>
      <dgm:spPr/>
    </dgm:pt>
    <dgm:pt modelId="{934D213C-0E73-4C2F-B2A8-7D92DFB5966A}" type="pres">
      <dgm:prSet presAssocID="{AB8987A0-A07F-45AB-BD17-ABD8A2E81235}" presName="invisiNode" presStyleLbl="node1" presStyleIdx="1" presStyleCnt="3"/>
      <dgm:spPr/>
    </dgm:pt>
    <dgm:pt modelId="{51388312-F6E5-4922-BBAC-8C2C39E10F83}" type="pres">
      <dgm:prSet presAssocID="{AB8987A0-A07F-45AB-BD17-ABD8A2E81235}" presName="imagNode" presStyleLbl="fgImgPlace1" presStyleIdx="1" presStyleCnt="3"/>
      <dgm:spPr>
        <a:blipFill rotWithShape="0">
          <a:blip xmlns:r="http://schemas.openxmlformats.org/officeDocument/2006/relationships" r:embed="rId2"/>
          <a:stretch>
            <a:fillRect/>
          </a:stretch>
        </a:blipFill>
      </dgm:spPr>
    </dgm:pt>
    <dgm:pt modelId="{DA053E35-5EC6-4B87-9343-41520560ED2C}" type="pres">
      <dgm:prSet presAssocID="{1C8A4E76-D012-43B6-8352-EC13143AFCA3}" presName="sibTrans" presStyleLbl="sibTrans2D1" presStyleIdx="0" presStyleCnt="0"/>
      <dgm:spPr/>
    </dgm:pt>
    <dgm:pt modelId="{82B03C91-48BF-4477-800D-826A74B9D2A7}" type="pres">
      <dgm:prSet presAssocID="{C1BAEE4F-5669-41E8-BB90-ED55EBAC52C5}" presName="compNode" presStyleCnt="0"/>
      <dgm:spPr/>
    </dgm:pt>
    <dgm:pt modelId="{518883AA-6400-4357-818A-2FD8DF3C4192}" type="pres">
      <dgm:prSet presAssocID="{C1BAEE4F-5669-41E8-BB90-ED55EBAC52C5}" presName="bkgdShape" presStyleLbl="node1" presStyleIdx="2" presStyleCnt="3"/>
      <dgm:spPr/>
    </dgm:pt>
    <dgm:pt modelId="{DE63C58A-07B9-4F14-BFE3-1C34ACD87059}" type="pres">
      <dgm:prSet presAssocID="{C1BAEE4F-5669-41E8-BB90-ED55EBAC52C5}" presName="nodeTx" presStyleLbl="node1" presStyleIdx="2" presStyleCnt="3">
        <dgm:presLayoutVars>
          <dgm:bulletEnabled val="1"/>
        </dgm:presLayoutVars>
      </dgm:prSet>
      <dgm:spPr/>
    </dgm:pt>
    <dgm:pt modelId="{4FC4FE0B-4ED0-412A-AB18-E0CDB172CCD9}" type="pres">
      <dgm:prSet presAssocID="{C1BAEE4F-5669-41E8-BB90-ED55EBAC52C5}" presName="invisiNode" presStyleLbl="node1" presStyleIdx="2" presStyleCnt="3"/>
      <dgm:spPr/>
    </dgm:pt>
    <dgm:pt modelId="{058BD6CC-9E1B-4045-8AB4-16997BF5B0F8}" type="pres">
      <dgm:prSet presAssocID="{C1BAEE4F-5669-41E8-BB90-ED55EBAC52C5}" presName="imagNode" presStyleLbl="fgImgPlace1" presStyleIdx="2" presStyleCnt="3"/>
      <dgm:spPr>
        <a:blipFill rotWithShape="0">
          <a:blip xmlns:r="http://schemas.openxmlformats.org/officeDocument/2006/relationships" r:embed="rId3"/>
          <a:stretch>
            <a:fillRect/>
          </a:stretch>
        </a:blipFill>
      </dgm:spPr>
    </dgm:pt>
  </dgm:ptLst>
  <dgm:cxnLst>
    <dgm:cxn modelId="{6B942D12-BE91-4130-B3EF-58B43723415D}" type="presOf" srcId="{AB8987A0-A07F-45AB-BD17-ABD8A2E81235}" destId="{F5B57B74-38F9-4F98-A6CD-E432C6A17F5B}" srcOrd="0" destOrd="0" presId="urn:microsoft.com/office/officeart/2005/8/layout/hList7"/>
    <dgm:cxn modelId="{2307D43B-D569-4364-878D-689324689EC4}" type="presOf" srcId="{C1BAEE4F-5669-41E8-BB90-ED55EBAC52C5}" destId="{518883AA-6400-4357-818A-2FD8DF3C4192}" srcOrd="0" destOrd="0" presId="urn:microsoft.com/office/officeart/2005/8/layout/hList7"/>
    <dgm:cxn modelId="{92FDB2DC-504D-4EE5-9E14-372E6236AD4A}" type="presOf" srcId="{3BA4A9C7-4B11-4D4E-9088-A1754D487F08}" destId="{99CF313F-A82B-4A8D-B592-4255B91A5489}" srcOrd="0" destOrd="0" presId="urn:microsoft.com/office/officeart/2005/8/layout/hList7"/>
    <dgm:cxn modelId="{C71CC1C0-C7AF-48D2-BCB6-1356C66DF574}" type="presOf" srcId="{AB8987A0-A07F-45AB-BD17-ABD8A2E81235}" destId="{0C23FB76-C71B-4259-861C-11D179B14975}" srcOrd="1" destOrd="0" presId="urn:microsoft.com/office/officeart/2005/8/layout/hList7"/>
    <dgm:cxn modelId="{7390C3E5-6C0E-47C2-8B7B-79ABDD88CD4C}" srcId="{CCFE7BE2-AA20-4B80-89CB-8B8141AA513A}" destId="{C1BAEE4F-5669-41E8-BB90-ED55EBAC52C5}" srcOrd="2" destOrd="0" parTransId="{89CC66AD-A87F-4F51-BBC9-098310962560}" sibTransId="{10F6D22C-F419-44E8-87BE-CE5098EDFE24}"/>
    <dgm:cxn modelId="{D6AC9059-53CF-409B-B1A6-8C12015F1065}" type="presOf" srcId="{C1BAEE4F-5669-41E8-BB90-ED55EBAC52C5}" destId="{DE63C58A-07B9-4F14-BFE3-1C34ACD87059}" srcOrd="1" destOrd="0" presId="urn:microsoft.com/office/officeart/2005/8/layout/hList7"/>
    <dgm:cxn modelId="{744FFE51-6B81-47D0-884C-D158D4649D71}" srcId="{CCFE7BE2-AA20-4B80-89CB-8B8141AA513A}" destId="{3BA4A9C7-4B11-4D4E-9088-A1754D487F08}" srcOrd="0" destOrd="0" parTransId="{0C4C952D-280F-4FEB-8E7C-52FC8646BC29}" sibTransId="{5E7F28F9-F8A5-4F2E-8C84-27CDB519FC22}"/>
    <dgm:cxn modelId="{64D14DCB-56E3-499C-ACAC-9D744EE28E42}" type="presOf" srcId="{5E7F28F9-F8A5-4F2E-8C84-27CDB519FC22}" destId="{3AD4079E-5F66-4343-8285-655BBD3CEF1B}" srcOrd="0" destOrd="0" presId="urn:microsoft.com/office/officeart/2005/8/layout/hList7"/>
    <dgm:cxn modelId="{B1A96ADB-CB36-455B-9B18-46D505828C50}" srcId="{CCFE7BE2-AA20-4B80-89CB-8B8141AA513A}" destId="{AB8987A0-A07F-45AB-BD17-ABD8A2E81235}" srcOrd="1" destOrd="0" parTransId="{781058CF-B58C-4EE4-BCF6-D96DCCCDDD27}" sibTransId="{1C8A4E76-D012-43B6-8352-EC13143AFCA3}"/>
    <dgm:cxn modelId="{0D4E389F-7E3B-4DB6-A8F2-548BD216E218}" type="presOf" srcId="{3BA4A9C7-4B11-4D4E-9088-A1754D487F08}" destId="{F4585294-9371-421E-BBD7-CF22DB45A2BE}" srcOrd="1" destOrd="0" presId="urn:microsoft.com/office/officeart/2005/8/layout/hList7"/>
    <dgm:cxn modelId="{A9F75302-D2FE-419E-93DD-1B9FC4DBCF52}" type="presOf" srcId="{1C8A4E76-D012-43B6-8352-EC13143AFCA3}" destId="{DA053E35-5EC6-4B87-9343-41520560ED2C}" srcOrd="0" destOrd="0" presId="urn:microsoft.com/office/officeart/2005/8/layout/hList7"/>
    <dgm:cxn modelId="{7D88DF11-18A5-4280-A0E4-9A460AE969AA}" type="presOf" srcId="{CCFE7BE2-AA20-4B80-89CB-8B8141AA513A}" destId="{4E927E07-D8E4-47B5-A4E5-4E6A815879EB}" srcOrd="0" destOrd="0" presId="urn:microsoft.com/office/officeart/2005/8/layout/hList7"/>
    <dgm:cxn modelId="{DBAF52DD-5D9E-4FAD-8561-D188DD9D18B8}" type="presParOf" srcId="{4E927E07-D8E4-47B5-A4E5-4E6A815879EB}" destId="{15A67699-E0D1-471A-96B1-50CE27B8FF00}" srcOrd="0" destOrd="0" presId="urn:microsoft.com/office/officeart/2005/8/layout/hList7"/>
    <dgm:cxn modelId="{3E74100F-0866-4DCA-BFBA-B909A4C0CA49}" type="presParOf" srcId="{4E927E07-D8E4-47B5-A4E5-4E6A815879EB}" destId="{1E388B08-3EEC-4717-9F43-44D7A55402A1}" srcOrd="1" destOrd="0" presId="urn:microsoft.com/office/officeart/2005/8/layout/hList7"/>
    <dgm:cxn modelId="{F150D8BE-1F51-4F28-8494-713412A9B11C}" type="presParOf" srcId="{1E388B08-3EEC-4717-9F43-44D7A55402A1}" destId="{3756BBCC-6053-44D7-9915-F4E244B3B0DB}" srcOrd="0" destOrd="0" presId="urn:microsoft.com/office/officeart/2005/8/layout/hList7"/>
    <dgm:cxn modelId="{AA3E5E2E-72D8-48BE-872A-DEE684DAA11E}" type="presParOf" srcId="{3756BBCC-6053-44D7-9915-F4E244B3B0DB}" destId="{99CF313F-A82B-4A8D-B592-4255B91A5489}" srcOrd="0" destOrd="0" presId="urn:microsoft.com/office/officeart/2005/8/layout/hList7"/>
    <dgm:cxn modelId="{C1CD97C7-C990-4718-A40C-0B6FB3BE5EFE}" type="presParOf" srcId="{3756BBCC-6053-44D7-9915-F4E244B3B0DB}" destId="{F4585294-9371-421E-BBD7-CF22DB45A2BE}" srcOrd="1" destOrd="0" presId="urn:microsoft.com/office/officeart/2005/8/layout/hList7"/>
    <dgm:cxn modelId="{EA001951-999C-4266-959F-C442A2F30A80}" type="presParOf" srcId="{3756BBCC-6053-44D7-9915-F4E244B3B0DB}" destId="{C9E5AF49-60EE-45D0-9471-1C33B8A7FECD}" srcOrd="2" destOrd="0" presId="urn:microsoft.com/office/officeart/2005/8/layout/hList7"/>
    <dgm:cxn modelId="{4F0F8ED5-46BA-4208-87AE-049A139782EA}" type="presParOf" srcId="{3756BBCC-6053-44D7-9915-F4E244B3B0DB}" destId="{656AE944-F0B3-4C1B-885E-95015CC6C8A9}" srcOrd="3" destOrd="0" presId="urn:microsoft.com/office/officeart/2005/8/layout/hList7"/>
    <dgm:cxn modelId="{352C0BF8-F6CA-4D1D-94B6-1D68E41466C1}" type="presParOf" srcId="{1E388B08-3EEC-4717-9F43-44D7A55402A1}" destId="{3AD4079E-5F66-4343-8285-655BBD3CEF1B}" srcOrd="1" destOrd="0" presId="urn:microsoft.com/office/officeart/2005/8/layout/hList7"/>
    <dgm:cxn modelId="{D06FA716-DDEE-4000-A14B-3AB9103FE075}" type="presParOf" srcId="{1E388B08-3EEC-4717-9F43-44D7A55402A1}" destId="{6FE3F01A-83C1-4EFA-AE54-5A4965A44AAA}" srcOrd="2" destOrd="0" presId="urn:microsoft.com/office/officeart/2005/8/layout/hList7"/>
    <dgm:cxn modelId="{A82E0C20-6242-4CE9-A142-1390189DB8D8}" type="presParOf" srcId="{6FE3F01A-83C1-4EFA-AE54-5A4965A44AAA}" destId="{F5B57B74-38F9-4F98-A6CD-E432C6A17F5B}" srcOrd="0" destOrd="0" presId="urn:microsoft.com/office/officeart/2005/8/layout/hList7"/>
    <dgm:cxn modelId="{B3EFE69E-D3E1-4C31-B8FF-1DF42BD8DEC2}" type="presParOf" srcId="{6FE3F01A-83C1-4EFA-AE54-5A4965A44AAA}" destId="{0C23FB76-C71B-4259-861C-11D179B14975}" srcOrd="1" destOrd="0" presId="urn:microsoft.com/office/officeart/2005/8/layout/hList7"/>
    <dgm:cxn modelId="{B7D757A0-2E3F-46D3-8E5C-9DC5B77005E3}" type="presParOf" srcId="{6FE3F01A-83C1-4EFA-AE54-5A4965A44AAA}" destId="{934D213C-0E73-4C2F-B2A8-7D92DFB5966A}" srcOrd="2" destOrd="0" presId="urn:microsoft.com/office/officeart/2005/8/layout/hList7"/>
    <dgm:cxn modelId="{55493673-087C-4196-8444-1DBD91C605B1}" type="presParOf" srcId="{6FE3F01A-83C1-4EFA-AE54-5A4965A44AAA}" destId="{51388312-F6E5-4922-BBAC-8C2C39E10F83}" srcOrd="3" destOrd="0" presId="urn:microsoft.com/office/officeart/2005/8/layout/hList7"/>
    <dgm:cxn modelId="{7C1AAC72-9621-43E3-8992-C5FAF0BCB900}" type="presParOf" srcId="{1E388B08-3EEC-4717-9F43-44D7A55402A1}" destId="{DA053E35-5EC6-4B87-9343-41520560ED2C}" srcOrd="3" destOrd="0" presId="urn:microsoft.com/office/officeart/2005/8/layout/hList7"/>
    <dgm:cxn modelId="{2DCBF246-6436-4F4E-9103-4752D1C32B2C}" type="presParOf" srcId="{1E388B08-3EEC-4717-9F43-44D7A55402A1}" destId="{82B03C91-48BF-4477-800D-826A74B9D2A7}" srcOrd="4" destOrd="0" presId="urn:microsoft.com/office/officeart/2005/8/layout/hList7"/>
    <dgm:cxn modelId="{D1248CBF-FEFD-4E9B-80CB-A2ECF2170026}" type="presParOf" srcId="{82B03C91-48BF-4477-800D-826A74B9D2A7}" destId="{518883AA-6400-4357-818A-2FD8DF3C4192}" srcOrd="0" destOrd="0" presId="urn:microsoft.com/office/officeart/2005/8/layout/hList7"/>
    <dgm:cxn modelId="{38E54907-702F-43FF-8451-3D19315F9462}" type="presParOf" srcId="{82B03C91-48BF-4477-800D-826A74B9D2A7}" destId="{DE63C58A-07B9-4F14-BFE3-1C34ACD87059}" srcOrd="1" destOrd="0" presId="urn:microsoft.com/office/officeart/2005/8/layout/hList7"/>
    <dgm:cxn modelId="{DDA03335-8070-4589-8239-08017AEE8345}" type="presParOf" srcId="{82B03C91-48BF-4477-800D-826A74B9D2A7}" destId="{4FC4FE0B-4ED0-412A-AB18-E0CDB172CCD9}" srcOrd="2" destOrd="0" presId="urn:microsoft.com/office/officeart/2005/8/layout/hList7"/>
    <dgm:cxn modelId="{8C40E5A8-37C3-4165-BFB8-7F698D030B62}" type="presParOf" srcId="{82B03C91-48BF-4477-800D-826A74B9D2A7}" destId="{058BD6CC-9E1B-4045-8AB4-16997BF5B0F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6D79-59CD-4381-9262-7CFDA02E57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89866293-5BF4-4730-BFFA-3C33DF9AF3A5}">
      <dgm:prSet phldrT="[Texto]" custT="1"/>
      <dgm:spPr/>
      <dgm:t>
        <a:bodyPr/>
        <a:lstStyle/>
        <a:p>
          <a:pPr algn="just"/>
          <a:r>
            <a:rPr lang="es-CO" sz="1600" b="1" i="1" dirty="0"/>
            <a:t>la Estrategia de Atención Integral a la Primera Infancia “De Cero a Siempre”, se define como “el conjunto de acciones planificadas de carácter nacional y territorial, dirigidas a promover y garantizar el desarrollo infantil de las niñas y los niños desde su gestación hasta los seis años”.</a:t>
          </a:r>
          <a:endParaRPr lang="es-ES" sz="1600" b="0" i="0" dirty="0"/>
        </a:p>
      </dgm:t>
    </dgm:pt>
    <dgm:pt modelId="{B1744AD1-0FCF-4648-8E58-886CA0635C48}" type="parTrans" cxnId="{F2ED5678-F926-4B14-9309-CDE6B90D0C29}">
      <dgm:prSet/>
      <dgm:spPr/>
      <dgm:t>
        <a:bodyPr/>
        <a:lstStyle/>
        <a:p>
          <a:endParaRPr lang="es-ES"/>
        </a:p>
      </dgm:t>
    </dgm:pt>
    <dgm:pt modelId="{610D5091-5AA6-4E89-AFE8-EA172E16C5BF}" type="sibTrans" cxnId="{F2ED5678-F926-4B14-9309-CDE6B90D0C29}">
      <dgm:prSet/>
      <dgm:spPr/>
      <dgm:t>
        <a:bodyPr/>
        <a:lstStyle/>
        <a:p>
          <a:endParaRPr lang="es-ES"/>
        </a:p>
      </dgm:t>
    </dgm:pt>
    <dgm:pt modelId="{55D94F0C-87E7-4A24-8CA1-D39D00798365}">
      <dgm:prSet phldrT="[Texto]" custT="1"/>
      <dgm:spPr/>
      <dgm:t>
        <a:bodyPr/>
        <a:lstStyle/>
        <a:p>
          <a:r>
            <a:rPr lang="es-CO" sz="1800" b="1" dirty="0"/>
            <a:t> ATENCION  A LA PRIMERA INFANCIA</a:t>
          </a:r>
          <a:endParaRPr lang="es-ES" sz="1800" dirty="0"/>
        </a:p>
      </dgm:t>
    </dgm:pt>
    <dgm:pt modelId="{21EEBABC-CC0B-4F8A-84D3-73ED7C3E5DAF}" type="sibTrans" cxnId="{2B31F087-4B67-4D0F-87FA-7FBA66F578A3}">
      <dgm:prSet/>
      <dgm:spPr/>
      <dgm:t>
        <a:bodyPr/>
        <a:lstStyle/>
        <a:p>
          <a:endParaRPr lang="es-ES"/>
        </a:p>
      </dgm:t>
    </dgm:pt>
    <dgm:pt modelId="{7C2139F2-76EB-40AF-90B4-B9924826B536}" type="parTrans" cxnId="{2B31F087-4B67-4D0F-87FA-7FBA66F578A3}">
      <dgm:prSet/>
      <dgm:spPr/>
      <dgm:t>
        <a:bodyPr/>
        <a:lstStyle/>
        <a:p>
          <a:endParaRPr lang="es-ES"/>
        </a:p>
      </dgm:t>
    </dgm:pt>
    <dgm:pt modelId="{DB4CDE72-1FE3-489F-AB33-5BDF61D26246}">
      <dgm:prSet phldrT="[Texto]" custT="1"/>
      <dgm:spPr/>
      <dgm:t>
        <a:bodyPr/>
        <a:lstStyle/>
        <a:p>
          <a:pPr algn="just"/>
          <a:endParaRPr lang="es-ES" sz="1600" b="0" i="0" dirty="0"/>
        </a:p>
      </dgm:t>
    </dgm:pt>
    <dgm:pt modelId="{721F236F-9AD3-4A14-A9D0-2E35C6606660}" type="parTrans" cxnId="{C87ED463-5A1D-4DDD-8641-6E08A032FF1E}">
      <dgm:prSet/>
      <dgm:spPr/>
      <dgm:t>
        <a:bodyPr/>
        <a:lstStyle/>
        <a:p>
          <a:endParaRPr lang="es-ES"/>
        </a:p>
      </dgm:t>
    </dgm:pt>
    <dgm:pt modelId="{F16123F3-1960-4F50-8CCB-D0FB34F88DEF}" type="sibTrans" cxnId="{C87ED463-5A1D-4DDD-8641-6E08A032FF1E}">
      <dgm:prSet/>
      <dgm:spPr/>
      <dgm:t>
        <a:bodyPr/>
        <a:lstStyle/>
        <a:p>
          <a:endParaRPr lang="es-ES"/>
        </a:p>
      </dgm:t>
    </dgm:pt>
    <dgm:pt modelId="{239D2E37-F96A-475C-B809-EF0D815BC993}">
      <dgm:prSet phldrT="[Texto]" custT="1"/>
      <dgm:spPr/>
      <dgm:t>
        <a:bodyPr/>
        <a:lstStyle/>
        <a:p>
          <a:pPr algn="just"/>
          <a:endParaRPr lang="es-ES" sz="1600" b="0" i="0" dirty="0"/>
        </a:p>
      </dgm:t>
    </dgm:pt>
    <dgm:pt modelId="{63583C0C-BF31-4CFE-8817-8E5D744B9081}" type="parTrans" cxnId="{20BCCC71-65EB-4768-A677-734B5733361F}">
      <dgm:prSet/>
      <dgm:spPr/>
      <dgm:t>
        <a:bodyPr/>
        <a:lstStyle/>
        <a:p>
          <a:endParaRPr lang="es-ES"/>
        </a:p>
      </dgm:t>
    </dgm:pt>
    <dgm:pt modelId="{4949AD34-A4A6-4E37-88CF-95B196538A2D}" type="sibTrans" cxnId="{20BCCC71-65EB-4768-A677-734B5733361F}">
      <dgm:prSet/>
      <dgm:spPr/>
      <dgm:t>
        <a:bodyPr/>
        <a:lstStyle/>
        <a:p>
          <a:endParaRPr lang="es-ES"/>
        </a:p>
      </dgm:t>
    </dgm:pt>
    <dgm:pt modelId="{E81BA9E4-D6D8-414A-B597-8A3F4C8D6BE2}">
      <dgm:prSet phldrT="[Texto]" custT="1"/>
      <dgm:spPr/>
      <dgm:t>
        <a:bodyPr/>
        <a:lstStyle/>
        <a:p>
          <a:pPr algn="just"/>
          <a:endParaRPr lang="es-ES" sz="1600" b="0" i="0" dirty="0"/>
        </a:p>
      </dgm:t>
    </dgm:pt>
    <dgm:pt modelId="{D0C7FA19-2388-4462-8DF3-C45D30F18459}" type="parTrans" cxnId="{2C4E0677-F25F-42C0-A30C-6915BCB005F3}">
      <dgm:prSet/>
      <dgm:spPr/>
      <dgm:t>
        <a:bodyPr/>
        <a:lstStyle/>
        <a:p>
          <a:endParaRPr lang="es-ES"/>
        </a:p>
      </dgm:t>
    </dgm:pt>
    <dgm:pt modelId="{012ED03E-419A-4781-B7DF-E46B1B193230}" type="sibTrans" cxnId="{2C4E0677-F25F-42C0-A30C-6915BCB005F3}">
      <dgm:prSet/>
      <dgm:spPr/>
      <dgm:t>
        <a:bodyPr/>
        <a:lstStyle/>
        <a:p>
          <a:endParaRPr lang="es-ES"/>
        </a:p>
      </dgm:t>
    </dgm:pt>
    <dgm:pt modelId="{74F20773-4B6E-466F-9594-57A8BEAA3231}" type="pres">
      <dgm:prSet presAssocID="{38D96D79-59CD-4381-9262-7CFDA02E57B1}" presName="Name0" presStyleCnt="0">
        <dgm:presLayoutVars>
          <dgm:dir/>
          <dgm:animLvl val="lvl"/>
          <dgm:resizeHandles val="exact"/>
        </dgm:presLayoutVars>
      </dgm:prSet>
      <dgm:spPr/>
    </dgm:pt>
    <dgm:pt modelId="{65EB8128-1260-4968-BA55-CBC71777CDD9}" type="pres">
      <dgm:prSet presAssocID="{55D94F0C-87E7-4A24-8CA1-D39D00798365}" presName="linNode" presStyleCnt="0"/>
      <dgm:spPr/>
    </dgm:pt>
    <dgm:pt modelId="{6B2ED8C4-4282-454C-B7D5-D86EF4D34AC9}" type="pres">
      <dgm:prSet presAssocID="{55D94F0C-87E7-4A24-8CA1-D39D00798365}" presName="parentText" presStyleLbl="node1" presStyleIdx="0" presStyleCnt="1" custScaleX="76900">
        <dgm:presLayoutVars>
          <dgm:chMax val="1"/>
          <dgm:bulletEnabled val="1"/>
        </dgm:presLayoutVars>
      </dgm:prSet>
      <dgm:spPr/>
    </dgm:pt>
    <dgm:pt modelId="{F24C7B5A-C197-4378-8597-90EC57052392}" type="pres">
      <dgm:prSet presAssocID="{55D94F0C-87E7-4A24-8CA1-D39D00798365}" presName="descendantText" presStyleLbl="alignAccFollowNode1" presStyleIdx="0" presStyleCnt="1" custScaleX="92844" custScaleY="73365" custLinFactNeighborX="839" custLinFactNeighborY="-16784">
        <dgm:presLayoutVars>
          <dgm:bulletEnabled val="1"/>
        </dgm:presLayoutVars>
      </dgm:prSet>
      <dgm:spPr/>
    </dgm:pt>
  </dgm:ptLst>
  <dgm:cxnLst>
    <dgm:cxn modelId="{11D6631A-97A1-4579-B823-F27BDD7E56AB}" type="presOf" srcId="{55D94F0C-87E7-4A24-8CA1-D39D00798365}" destId="{6B2ED8C4-4282-454C-B7D5-D86EF4D34AC9}" srcOrd="0" destOrd="0" presId="urn:microsoft.com/office/officeart/2005/8/layout/vList5"/>
    <dgm:cxn modelId="{D35DBA9F-94FC-4312-8988-988B8BE7E870}" type="presOf" srcId="{239D2E37-F96A-475C-B809-EF0D815BC993}" destId="{F24C7B5A-C197-4378-8597-90EC57052392}" srcOrd="0" destOrd="1" presId="urn:microsoft.com/office/officeart/2005/8/layout/vList5"/>
    <dgm:cxn modelId="{2B31F087-4B67-4D0F-87FA-7FBA66F578A3}" srcId="{38D96D79-59CD-4381-9262-7CFDA02E57B1}" destId="{55D94F0C-87E7-4A24-8CA1-D39D00798365}" srcOrd="0" destOrd="0" parTransId="{7C2139F2-76EB-40AF-90B4-B9924826B536}" sibTransId="{21EEBABC-CC0B-4F8A-84D3-73ED7C3E5DAF}"/>
    <dgm:cxn modelId="{EA6D13D0-E319-4EC1-8B55-8823ADD6B028}" type="presOf" srcId="{DB4CDE72-1FE3-489F-AB33-5BDF61D26246}" destId="{F24C7B5A-C197-4378-8597-90EC57052392}" srcOrd="0" destOrd="3" presId="urn:microsoft.com/office/officeart/2005/8/layout/vList5"/>
    <dgm:cxn modelId="{C87ED463-5A1D-4DDD-8641-6E08A032FF1E}" srcId="{55D94F0C-87E7-4A24-8CA1-D39D00798365}" destId="{DB4CDE72-1FE3-489F-AB33-5BDF61D26246}" srcOrd="3" destOrd="0" parTransId="{721F236F-9AD3-4A14-A9D0-2E35C6606660}" sibTransId="{F16123F3-1960-4F50-8CCB-D0FB34F88DEF}"/>
    <dgm:cxn modelId="{F2ED5678-F926-4B14-9309-CDE6B90D0C29}" srcId="{55D94F0C-87E7-4A24-8CA1-D39D00798365}" destId="{89866293-5BF4-4730-BFFA-3C33DF9AF3A5}" srcOrd="0" destOrd="0" parTransId="{B1744AD1-0FCF-4648-8E58-886CA0635C48}" sibTransId="{610D5091-5AA6-4E89-AFE8-EA172E16C5BF}"/>
    <dgm:cxn modelId="{8409C809-DEC4-4A99-8A38-F6CA967ADC77}" type="presOf" srcId="{89866293-5BF4-4730-BFFA-3C33DF9AF3A5}" destId="{F24C7B5A-C197-4378-8597-90EC57052392}" srcOrd="0" destOrd="0" presId="urn:microsoft.com/office/officeart/2005/8/layout/vList5"/>
    <dgm:cxn modelId="{2C4E0677-F25F-42C0-A30C-6915BCB005F3}" srcId="{55D94F0C-87E7-4A24-8CA1-D39D00798365}" destId="{E81BA9E4-D6D8-414A-B597-8A3F4C8D6BE2}" srcOrd="2" destOrd="0" parTransId="{D0C7FA19-2388-4462-8DF3-C45D30F18459}" sibTransId="{012ED03E-419A-4781-B7DF-E46B1B193230}"/>
    <dgm:cxn modelId="{20BCCC71-65EB-4768-A677-734B5733361F}" srcId="{55D94F0C-87E7-4A24-8CA1-D39D00798365}" destId="{239D2E37-F96A-475C-B809-EF0D815BC993}" srcOrd="1" destOrd="0" parTransId="{63583C0C-BF31-4CFE-8817-8E5D744B9081}" sibTransId="{4949AD34-A4A6-4E37-88CF-95B196538A2D}"/>
    <dgm:cxn modelId="{59E7B8EA-0001-401D-B9EC-7DF48929769F}" type="presOf" srcId="{E81BA9E4-D6D8-414A-B597-8A3F4C8D6BE2}" destId="{F24C7B5A-C197-4378-8597-90EC57052392}" srcOrd="0" destOrd="2" presId="urn:microsoft.com/office/officeart/2005/8/layout/vList5"/>
    <dgm:cxn modelId="{D8C4E52A-F47B-4480-8CF7-4F764C768F49}" type="presOf" srcId="{38D96D79-59CD-4381-9262-7CFDA02E57B1}" destId="{74F20773-4B6E-466F-9594-57A8BEAA3231}" srcOrd="0" destOrd="0" presId="urn:microsoft.com/office/officeart/2005/8/layout/vList5"/>
    <dgm:cxn modelId="{91BAE596-BA1F-4654-B014-AE0F53955CFF}" type="presParOf" srcId="{74F20773-4B6E-466F-9594-57A8BEAA3231}" destId="{65EB8128-1260-4968-BA55-CBC71777CDD9}" srcOrd="0" destOrd="0" presId="urn:microsoft.com/office/officeart/2005/8/layout/vList5"/>
    <dgm:cxn modelId="{0DBE4395-3B9B-4237-AA52-216BA9E666E7}" type="presParOf" srcId="{65EB8128-1260-4968-BA55-CBC71777CDD9}" destId="{6B2ED8C4-4282-454C-B7D5-D86EF4D34AC9}" srcOrd="0" destOrd="0" presId="urn:microsoft.com/office/officeart/2005/8/layout/vList5"/>
    <dgm:cxn modelId="{7CDDEF48-2C9A-45AB-BEAC-B1E045E70E9D}" type="presParOf" srcId="{65EB8128-1260-4968-BA55-CBC71777CDD9}" destId="{F24C7B5A-C197-4378-8597-90EC5705239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96D79-59CD-4381-9262-7CFDA02E57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92A3FA3-0876-4CDF-931F-DE493687F556}">
      <dgm:prSet phldrT="[Texto]" custT="1"/>
      <dgm:spPr/>
      <dgm:t>
        <a:bodyPr/>
        <a:lstStyle/>
        <a:p>
          <a:pPr algn="just"/>
          <a:r>
            <a:rPr lang="es-CO" sz="1600" b="1" i="1" dirty="0">
              <a:latin typeface="+mn-lt"/>
            </a:rPr>
            <a:t>Generaciones con Bienestar: </a:t>
          </a:r>
          <a:r>
            <a:rPr lang="es-CO" sz="1600" b="0" i="0" dirty="0">
              <a:latin typeface="+mn-lt"/>
            </a:rPr>
            <a:t>Promover la protección integral y proyectos de vida de los niños, las niñas y los adolescentes, a partir de su empoderamiento como sujetos de derechos y del fortalecimiento de la corresponsabilidad de la familia, la sociedad y el Estado, propiciando la consolidación de entornos protectores para los niños, niñas y adolescentes.</a:t>
          </a:r>
          <a:endParaRPr lang="es-ES" sz="1600" b="0" i="0" dirty="0">
            <a:latin typeface="+mn-lt"/>
          </a:endParaRPr>
        </a:p>
      </dgm:t>
    </dgm:pt>
    <dgm:pt modelId="{0B62EAC7-C717-48E9-AE97-9BFF9F1014AB}" type="parTrans" cxnId="{5F556387-F61A-4138-AC98-945280438774}">
      <dgm:prSet/>
      <dgm:spPr/>
      <dgm:t>
        <a:bodyPr/>
        <a:lstStyle/>
        <a:p>
          <a:pPr algn="just"/>
          <a:endParaRPr lang="es-ES"/>
        </a:p>
      </dgm:t>
    </dgm:pt>
    <dgm:pt modelId="{8BBDECF9-D0D2-4FD9-A194-7F9F8FF71C5F}" type="sibTrans" cxnId="{5F556387-F61A-4138-AC98-945280438774}">
      <dgm:prSet/>
      <dgm:spPr/>
      <dgm:t>
        <a:bodyPr/>
        <a:lstStyle/>
        <a:p>
          <a:pPr algn="just"/>
          <a:endParaRPr lang="es-ES"/>
        </a:p>
      </dgm:t>
    </dgm:pt>
    <dgm:pt modelId="{18BB25F8-0949-48C2-A860-2AAB2A9C4234}">
      <dgm:prSet phldrT="[Texto]" custT="1"/>
      <dgm:spPr/>
      <dgm:t>
        <a:bodyPr/>
        <a:lstStyle/>
        <a:p>
          <a:pPr algn="just"/>
          <a:r>
            <a:rPr lang="es-CO" sz="1800" b="1" dirty="0"/>
            <a:t>NIÑEZ Y ADOLESCENCIA</a:t>
          </a:r>
          <a:endParaRPr lang="es-ES" sz="1800" dirty="0"/>
        </a:p>
      </dgm:t>
    </dgm:pt>
    <dgm:pt modelId="{EA0A510B-7796-4205-B85D-B90706540B0C}" type="sibTrans" cxnId="{16A0BA1D-68D7-43C2-931B-A8640783A24C}">
      <dgm:prSet/>
      <dgm:spPr/>
      <dgm:t>
        <a:bodyPr/>
        <a:lstStyle/>
        <a:p>
          <a:pPr algn="just"/>
          <a:endParaRPr lang="es-ES"/>
        </a:p>
      </dgm:t>
    </dgm:pt>
    <dgm:pt modelId="{B2FC70E7-88DD-47D4-B427-E59CD8B610B8}" type="parTrans" cxnId="{16A0BA1D-68D7-43C2-931B-A8640783A24C}">
      <dgm:prSet/>
      <dgm:spPr/>
      <dgm:t>
        <a:bodyPr/>
        <a:lstStyle/>
        <a:p>
          <a:pPr algn="just"/>
          <a:endParaRPr lang="es-ES"/>
        </a:p>
      </dgm:t>
    </dgm:pt>
    <dgm:pt modelId="{AA7518DC-132A-4A4E-BB64-A2B17C5E278E}">
      <dgm:prSet phldrT="[Texto]" custT="1"/>
      <dgm:spPr/>
      <dgm:t>
        <a:bodyPr/>
        <a:lstStyle/>
        <a:p>
          <a:pPr algn="just"/>
          <a:endParaRPr lang="es-ES" sz="1600" b="0" i="0" dirty="0">
            <a:latin typeface="+mn-lt"/>
          </a:endParaRPr>
        </a:p>
      </dgm:t>
    </dgm:pt>
    <dgm:pt modelId="{E673B88F-F915-42A1-B5A5-04948D256DD5}" type="parTrans" cxnId="{7BFC281E-1479-49D5-B524-BFF7BE2DA29F}">
      <dgm:prSet/>
      <dgm:spPr/>
      <dgm:t>
        <a:bodyPr/>
        <a:lstStyle/>
        <a:p>
          <a:endParaRPr lang="es-ES"/>
        </a:p>
      </dgm:t>
    </dgm:pt>
    <dgm:pt modelId="{4610973B-EFEC-4888-8632-E834FFE4BEA9}" type="sibTrans" cxnId="{7BFC281E-1479-49D5-B524-BFF7BE2DA29F}">
      <dgm:prSet/>
      <dgm:spPr/>
      <dgm:t>
        <a:bodyPr/>
        <a:lstStyle/>
        <a:p>
          <a:endParaRPr lang="es-ES"/>
        </a:p>
      </dgm:t>
    </dgm:pt>
    <dgm:pt modelId="{A0AFB741-2C22-4864-9787-67F4F626C581}">
      <dgm:prSet phldrT="[Texto]" custT="1"/>
      <dgm:spPr/>
      <dgm:t>
        <a:bodyPr/>
        <a:lstStyle/>
        <a:p>
          <a:pPr algn="just"/>
          <a:endParaRPr lang="es-ES" sz="1600" b="0" i="0" dirty="0">
            <a:latin typeface="+mn-lt"/>
          </a:endParaRPr>
        </a:p>
      </dgm:t>
    </dgm:pt>
    <dgm:pt modelId="{5AD93923-2E56-4527-9A36-4D9BAA25492B}" type="parTrans" cxnId="{BF8A3647-1B2C-403C-8E26-558C57E94A29}">
      <dgm:prSet/>
      <dgm:spPr/>
      <dgm:t>
        <a:bodyPr/>
        <a:lstStyle/>
        <a:p>
          <a:endParaRPr lang="es-ES"/>
        </a:p>
      </dgm:t>
    </dgm:pt>
    <dgm:pt modelId="{547E58A2-0A0D-4700-9103-C29DAA9C82E0}" type="sibTrans" cxnId="{BF8A3647-1B2C-403C-8E26-558C57E94A29}">
      <dgm:prSet/>
      <dgm:spPr/>
      <dgm:t>
        <a:bodyPr/>
        <a:lstStyle/>
        <a:p>
          <a:endParaRPr lang="es-ES"/>
        </a:p>
      </dgm:t>
    </dgm:pt>
    <dgm:pt modelId="{D5D0863E-CB9E-425B-B9ED-7C91EE7449F1}">
      <dgm:prSet phldrT="[Texto]" custT="1"/>
      <dgm:spPr/>
      <dgm:t>
        <a:bodyPr/>
        <a:lstStyle/>
        <a:p>
          <a:pPr algn="just"/>
          <a:endParaRPr lang="es-ES" sz="1600" b="0" i="0" dirty="0">
            <a:latin typeface="+mn-lt"/>
          </a:endParaRPr>
        </a:p>
      </dgm:t>
    </dgm:pt>
    <dgm:pt modelId="{20A77255-585F-4DAE-B0E2-561C95792780}" type="parTrans" cxnId="{0F0D9F66-697A-449A-B25A-A55052D340C3}">
      <dgm:prSet/>
      <dgm:spPr/>
      <dgm:t>
        <a:bodyPr/>
        <a:lstStyle/>
        <a:p>
          <a:endParaRPr lang="es-ES"/>
        </a:p>
      </dgm:t>
    </dgm:pt>
    <dgm:pt modelId="{9C104512-F1CB-4144-ADA1-23DE1D596B70}" type="sibTrans" cxnId="{0F0D9F66-697A-449A-B25A-A55052D340C3}">
      <dgm:prSet/>
      <dgm:spPr/>
      <dgm:t>
        <a:bodyPr/>
        <a:lstStyle/>
        <a:p>
          <a:endParaRPr lang="es-ES"/>
        </a:p>
      </dgm:t>
    </dgm:pt>
    <dgm:pt modelId="{74F20773-4B6E-466F-9594-57A8BEAA3231}" type="pres">
      <dgm:prSet presAssocID="{38D96D79-59CD-4381-9262-7CFDA02E57B1}" presName="Name0" presStyleCnt="0">
        <dgm:presLayoutVars>
          <dgm:dir/>
          <dgm:animLvl val="lvl"/>
          <dgm:resizeHandles val="exact"/>
        </dgm:presLayoutVars>
      </dgm:prSet>
      <dgm:spPr/>
    </dgm:pt>
    <dgm:pt modelId="{634110F7-58CB-4CC6-812E-2059CFE4B8F1}" type="pres">
      <dgm:prSet presAssocID="{18BB25F8-0949-48C2-A860-2AAB2A9C4234}" presName="linNode" presStyleCnt="0"/>
      <dgm:spPr/>
    </dgm:pt>
    <dgm:pt modelId="{4EDF8BCD-259D-4F2F-BDEE-C10F0EA1AB3E}" type="pres">
      <dgm:prSet presAssocID="{18BB25F8-0949-48C2-A860-2AAB2A9C4234}" presName="parentText" presStyleLbl="node1" presStyleIdx="0" presStyleCnt="1" custScaleX="83616">
        <dgm:presLayoutVars>
          <dgm:chMax val="1"/>
          <dgm:bulletEnabled val="1"/>
        </dgm:presLayoutVars>
      </dgm:prSet>
      <dgm:spPr/>
    </dgm:pt>
    <dgm:pt modelId="{E1A96A3B-2281-4556-95EB-177FBD39B00D}" type="pres">
      <dgm:prSet presAssocID="{18BB25F8-0949-48C2-A860-2AAB2A9C4234}" presName="descendantText" presStyleLbl="alignAccFollowNode1" presStyleIdx="0" presStyleCnt="1" custScaleX="107117" custScaleY="92179">
        <dgm:presLayoutVars>
          <dgm:bulletEnabled val="1"/>
        </dgm:presLayoutVars>
      </dgm:prSet>
      <dgm:spPr/>
    </dgm:pt>
  </dgm:ptLst>
  <dgm:cxnLst>
    <dgm:cxn modelId="{16A0BA1D-68D7-43C2-931B-A8640783A24C}" srcId="{38D96D79-59CD-4381-9262-7CFDA02E57B1}" destId="{18BB25F8-0949-48C2-A860-2AAB2A9C4234}" srcOrd="0" destOrd="0" parTransId="{B2FC70E7-88DD-47D4-B427-E59CD8B610B8}" sibTransId="{EA0A510B-7796-4205-B85D-B90706540B0C}"/>
    <dgm:cxn modelId="{060FA583-5C8C-4F10-AAD3-115A20B8D052}" type="presOf" srcId="{D5D0863E-CB9E-425B-B9ED-7C91EE7449F1}" destId="{E1A96A3B-2281-4556-95EB-177FBD39B00D}" srcOrd="0" destOrd="1" presId="urn:microsoft.com/office/officeart/2005/8/layout/vList5"/>
    <dgm:cxn modelId="{7BFC281E-1479-49D5-B524-BFF7BE2DA29F}" srcId="{18BB25F8-0949-48C2-A860-2AAB2A9C4234}" destId="{AA7518DC-132A-4A4E-BB64-A2B17C5E278E}" srcOrd="3" destOrd="0" parTransId="{E673B88F-F915-42A1-B5A5-04948D256DD5}" sibTransId="{4610973B-EFEC-4888-8632-E834FFE4BEA9}"/>
    <dgm:cxn modelId="{5F556387-F61A-4138-AC98-945280438774}" srcId="{18BB25F8-0949-48C2-A860-2AAB2A9C4234}" destId="{392A3FA3-0876-4CDF-931F-DE493687F556}" srcOrd="0" destOrd="0" parTransId="{0B62EAC7-C717-48E9-AE97-9BFF9F1014AB}" sibTransId="{8BBDECF9-D0D2-4FD9-A194-7F9F8FF71C5F}"/>
    <dgm:cxn modelId="{478DA16A-7F6B-1C42-BB9A-2586DAA1602B}" type="presOf" srcId="{38D96D79-59CD-4381-9262-7CFDA02E57B1}" destId="{74F20773-4B6E-466F-9594-57A8BEAA3231}" srcOrd="0" destOrd="0" presId="urn:microsoft.com/office/officeart/2005/8/layout/vList5"/>
    <dgm:cxn modelId="{73AB41AE-573A-3940-9707-7BD0F18F4CAA}" type="presOf" srcId="{18BB25F8-0949-48C2-A860-2AAB2A9C4234}" destId="{4EDF8BCD-259D-4F2F-BDEE-C10F0EA1AB3E}" srcOrd="0" destOrd="0" presId="urn:microsoft.com/office/officeart/2005/8/layout/vList5"/>
    <dgm:cxn modelId="{0F0D9F66-697A-449A-B25A-A55052D340C3}" srcId="{18BB25F8-0949-48C2-A860-2AAB2A9C4234}" destId="{D5D0863E-CB9E-425B-B9ED-7C91EE7449F1}" srcOrd="1" destOrd="0" parTransId="{20A77255-585F-4DAE-B0E2-561C95792780}" sibTransId="{9C104512-F1CB-4144-ADA1-23DE1D596B70}"/>
    <dgm:cxn modelId="{33EBAC31-997E-4141-A40D-FA5F39167633}" type="presOf" srcId="{AA7518DC-132A-4A4E-BB64-A2B17C5E278E}" destId="{E1A96A3B-2281-4556-95EB-177FBD39B00D}" srcOrd="0" destOrd="3" presId="urn:microsoft.com/office/officeart/2005/8/layout/vList5"/>
    <dgm:cxn modelId="{EEF3977B-D83A-431C-AE6D-DA9C19FF48B7}" type="presOf" srcId="{A0AFB741-2C22-4864-9787-67F4F626C581}" destId="{E1A96A3B-2281-4556-95EB-177FBD39B00D}" srcOrd="0" destOrd="2" presId="urn:microsoft.com/office/officeart/2005/8/layout/vList5"/>
    <dgm:cxn modelId="{BF8A3647-1B2C-403C-8E26-558C57E94A29}" srcId="{18BB25F8-0949-48C2-A860-2AAB2A9C4234}" destId="{A0AFB741-2C22-4864-9787-67F4F626C581}" srcOrd="2" destOrd="0" parTransId="{5AD93923-2E56-4527-9A36-4D9BAA25492B}" sibTransId="{547E58A2-0A0D-4700-9103-C29DAA9C82E0}"/>
    <dgm:cxn modelId="{9A833C5A-A2C2-D14A-8CE2-77114B26B025}" type="presOf" srcId="{392A3FA3-0876-4CDF-931F-DE493687F556}" destId="{E1A96A3B-2281-4556-95EB-177FBD39B00D}" srcOrd="0" destOrd="0" presId="urn:microsoft.com/office/officeart/2005/8/layout/vList5"/>
    <dgm:cxn modelId="{C59420D5-9E7A-DF49-980E-0DF19630C588}" type="presParOf" srcId="{74F20773-4B6E-466F-9594-57A8BEAA3231}" destId="{634110F7-58CB-4CC6-812E-2059CFE4B8F1}" srcOrd="0" destOrd="0" presId="urn:microsoft.com/office/officeart/2005/8/layout/vList5"/>
    <dgm:cxn modelId="{D12B11AD-2F3F-C94D-8E0B-68BD5D2F7DCC}" type="presParOf" srcId="{634110F7-58CB-4CC6-812E-2059CFE4B8F1}" destId="{4EDF8BCD-259D-4F2F-BDEE-C10F0EA1AB3E}" srcOrd="0" destOrd="0" presId="urn:microsoft.com/office/officeart/2005/8/layout/vList5"/>
    <dgm:cxn modelId="{22EF934C-D41B-1644-ACE0-E008C5784148}" type="presParOf" srcId="{634110F7-58CB-4CC6-812E-2059CFE4B8F1}" destId="{E1A96A3B-2281-4556-95EB-177FBD39B0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96D79-59CD-4381-9262-7CFDA02E57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BA76D06A-FAA2-4162-8695-6307F99CA539}">
      <dgm:prSet phldrT="[Texto]" custT="1"/>
      <dgm:spPr/>
      <dgm:t>
        <a:bodyPr/>
        <a:lstStyle/>
        <a:p>
          <a:r>
            <a:rPr lang="es-CO" sz="1800" b="1" dirty="0"/>
            <a:t>FAMILIAS Y COMUNIDADES</a:t>
          </a:r>
          <a:endParaRPr lang="es-ES" sz="1800" dirty="0"/>
        </a:p>
      </dgm:t>
    </dgm:pt>
    <dgm:pt modelId="{8360CEAD-26FA-4DCA-955D-D762E8F68C9E}" type="parTrans" cxnId="{3A7D062C-E437-46EB-BEEC-D89EBC6B4109}">
      <dgm:prSet/>
      <dgm:spPr/>
      <dgm:t>
        <a:bodyPr/>
        <a:lstStyle/>
        <a:p>
          <a:endParaRPr lang="es-ES"/>
        </a:p>
      </dgm:t>
    </dgm:pt>
    <dgm:pt modelId="{BF8DFF3E-6026-402C-B3F5-72B555312DC8}" type="sibTrans" cxnId="{3A7D062C-E437-46EB-BEEC-D89EBC6B4109}">
      <dgm:prSet/>
      <dgm:spPr/>
      <dgm:t>
        <a:bodyPr/>
        <a:lstStyle/>
        <a:p>
          <a:endParaRPr lang="es-ES"/>
        </a:p>
      </dgm:t>
    </dgm:pt>
    <dgm:pt modelId="{1A696F0A-B9E3-485A-86CB-ADDB037DF46F}">
      <dgm:prSet phldrT="[Texto]" custT="1"/>
      <dgm:spPr/>
      <dgm:t>
        <a:bodyPr/>
        <a:lstStyle/>
        <a:p>
          <a:pPr algn="just"/>
          <a:r>
            <a:rPr lang="es-ES" sz="1600" b="1" dirty="0">
              <a:latin typeface="+mn-lt"/>
            </a:rPr>
            <a:t>F</a:t>
          </a:r>
          <a:r>
            <a:rPr lang="es-ES" sz="1600" b="1" dirty="0"/>
            <a:t>amilias para la Paz: </a:t>
          </a:r>
          <a:r>
            <a:rPr lang="es-ES" sz="1600" b="0" i="0" dirty="0">
              <a:latin typeface="+mn-lt"/>
            </a:rPr>
            <a:t>proyecto con el cual se busca brindar acompañamiento a familias que cuentan con problemáticas asociadas a su dinámica relacional, por situaciones de violencia, explotación laboral, embarazo adolescente, trabajo infantil, entre otras problemáticas, de esta manera se fomentarán intervenciones socio-educativas que integran el trabajo familiar y comunitario, realizando un reconocimiento a los conceptos </a:t>
          </a:r>
          <a:r>
            <a:rPr lang="es-ES" sz="1600" b="0" i="0" dirty="0"/>
            <a:t>de reconciliación, respeto, solidaridad, resiliencia y perdón.</a:t>
          </a:r>
        </a:p>
      </dgm:t>
    </dgm:pt>
    <dgm:pt modelId="{AE9EEB04-286C-468C-9AC8-47D4BA83FD79}" type="parTrans" cxnId="{2DCD7CA1-8B64-4389-9800-DC4F0F14E295}">
      <dgm:prSet/>
      <dgm:spPr/>
      <dgm:t>
        <a:bodyPr/>
        <a:lstStyle/>
        <a:p>
          <a:endParaRPr lang="es-ES"/>
        </a:p>
      </dgm:t>
    </dgm:pt>
    <dgm:pt modelId="{5BAE35F0-BEA8-4CDC-A829-D20BFDA36ABE}" type="sibTrans" cxnId="{2DCD7CA1-8B64-4389-9800-DC4F0F14E295}">
      <dgm:prSet/>
      <dgm:spPr/>
      <dgm:t>
        <a:bodyPr/>
        <a:lstStyle/>
        <a:p>
          <a:endParaRPr lang="es-ES"/>
        </a:p>
      </dgm:t>
    </dgm:pt>
    <dgm:pt modelId="{74F20773-4B6E-466F-9594-57A8BEAA3231}" type="pres">
      <dgm:prSet presAssocID="{38D96D79-59CD-4381-9262-7CFDA02E57B1}" presName="Name0" presStyleCnt="0">
        <dgm:presLayoutVars>
          <dgm:dir/>
          <dgm:animLvl val="lvl"/>
          <dgm:resizeHandles val="exact"/>
        </dgm:presLayoutVars>
      </dgm:prSet>
      <dgm:spPr/>
    </dgm:pt>
    <dgm:pt modelId="{9EEAA6B1-B27E-4300-A1D2-BB9B730A6714}" type="pres">
      <dgm:prSet presAssocID="{BA76D06A-FAA2-4162-8695-6307F99CA539}" presName="linNode" presStyleCnt="0"/>
      <dgm:spPr/>
    </dgm:pt>
    <dgm:pt modelId="{A17BEC63-5F78-43D8-A9FB-0D5CBFBF0529}" type="pres">
      <dgm:prSet presAssocID="{BA76D06A-FAA2-4162-8695-6307F99CA539}" presName="parentText" presStyleLbl="node1" presStyleIdx="0" presStyleCnt="1" custScaleX="75754" custLinFactNeighborY="180">
        <dgm:presLayoutVars>
          <dgm:chMax val="1"/>
          <dgm:bulletEnabled val="1"/>
        </dgm:presLayoutVars>
      </dgm:prSet>
      <dgm:spPr/>
    </dgm:pt>
    <dgm:pt modelId="{B9BB1EB1-BFB9-4113-87DF-B10F6C26867D}" type="pres">
      <dgm:prSet presAssocID="{BA76D06A-FAA2-4162-8695-6307F99CA539}" presName="descendantText" presStyleLbl="alignAccFollowNode1" presStyleIdx="0" presStyleCnt="1" custScaleX="104160" custScaleY="118021">
        <dgm:presLayoutVars>
          <dgm:bulletEnabled val="1"/>
        </dgm:presLayoutVars>
      </dgm:prSet>
      <dgm:spPr/>
    </dgm:pt>
  </dgm:ptLst>
  <dgm:cxnLst>
    <dgm:cxn modelId="{399B67CD-61FB-484B-A9DD-CB4245CE9C7A}" type="presOf" srcId="{38D96D79-59CD-4381-9262-7CFDA02E57B1}" destId="{74F20773-4B6E-466F-9594-57A8BEAA3231}" srcOrd="0" destOrd="0" presId="urn:microsoft.com/office/officeart/2005/8/layout/vList5"/>
    <dgm:cxn modelId="{3A7D062C-E437-46EB-BEEC-D89EBC6B4109}" srcId="{38D96D79-59CD-4381-9262-7CFDA02E57B1}" destId="{BA76D06A-FAA2-4162-8695-6307F99CA539}" srcOrd="0" destOrd="0" parTransId="{8360CEAD-26FA-4DCA-955D-D762E8F68C9E}" sibTransId="{BF8DFF3E-6026-402C-B3F5-72B555312DC8}"/>
    <dgm:cxn modelId="{B7D2430A-277B-394F-8E44-0FCCB83A8511}" type="presOf" srcId="{BA76D06A-FAA2-4162-8695-6307F99CA539}" destId="{A17BEC63-5F78-43D8-A9FB-0D5CBFBF0529}" srcOrd="0" destOrd="0" presId="urn:microsoft.com/office/officeart/2005/8/layout/vList5"/>
    <dgm:cxn modelId="{2DCD7CA1-8B64-4389-9800-DC4F0F14E295}" srcId="{BA76D06A-FAA2-4162-8695-6307F99CA539}" destId="{1A696F0A-B9E3-485A-86CB-ADDB037DF46F}" srcOrd="0" destOrd="0" parTransId="{AE9EEB04-286C-468C-9AC8-47D4BA83FD79}" sibTransId="{5BAE35F0-BEA8-4CDC-A829-D20BFDA36ABE}"/>
    <dgm:cxn modelId="{AF54D38E-5AB7-D742-8FA9-8ECB26EFE8E8}" type="presOf" srcId="{1A696F0A-B9E3-485A-86CB-ADDB037DF46F}" destId="{B9BB1EB1-BFB9-4113-87DF-B10F6C26867D}" srcOrd="0" destOrd="0" presId="urn:microsoft.com/office/officeart/2005/8/layout/vList5"/>
    <dgm:cxn modelId="{93BC6F05-AFA6-2541-BB22-4318517DC12F}" type="presParOf" srcId="{74F20773-4B6E-466F-9594-57A8BEAA3231}" destId="{9EEAA6B1-B27E-4300-A1D2-BB9B730A6714}" srcOrd="0" destOrd="0" presId="urn:microsoft.com/office/officeart/2005/8/layout/vList5"/>
    <dgm:cxn modelId="{EBC62A2C-AB92-5845-B81F-0763C134DDA3}" type="presParOf" srcId="{9EEAA6B1-B27E-4300-A1D2-BB9B730A6714}" destId="{A17BEC63-5F78-43D8-A9FB-0D5CBFBF0529}" srcOrd="0" destOrd="0" presId="urn:microsoft.com/office/officeart/2005/8/layout/vList5"/>
    <dgm:cxn modelId="{6A10E811-C6A7-B14A-A711-275C9C26F2E4}" type="presParOf" srcId="{9EEAA6B1-B27E-4300-A1D2-BB9B730A6714}" destId="{B9BB1EB1-BFB9-4113-87DF-B10F6C268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96D79-59CD-4381-9262-7CFDA02E57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A364B91-7CC3-40A2-A043-D880D5E45752}">
      <dgm:prSet phldrT="[Texto]" custT="1"/>
      <dgm:spPr/>
      <dgm:t>
        <a:bodyPr/>
        <a:lstStyle/>
        <a:p>
          <a:r>
            <a:rPr lang="es-ES" sz="1800" dirty="0"/>
            <a:t>NUTRICION</a:t>
          </a:r>
        </a:p>
      </dgm:t>
    </dgm:pt>
    <dgm:pt modelId="{59A2A4DC-D6B6-42C9-AB11-D6AF9CE4DFA0}" type="parTrans" cxnId="{079D2BD8-3890-4E56-80D7-5EEDAD424060}">
      <dgm:prSet/>
      <dgm:spPr/>
      <dgm:t>
        <a:bodyPr/>
        <a:lstStyle/>
        <a:p>
          <a:endParaRPr lang="es-ES"/>
        </a:p>
      </dgm:t>
    </dgm:pt>
    <dgm:pt modelId="{28624E8F-101D-42CA-8955-B4E130FF051E}" type="sibTrans" cxnId="{079D2BD8-3890-4E56-80D7-5EEDAD424060}">
      <dgm:prSet/>
      <dgm:spPr/>
      <dgm:t>
        <a:bodyPr/>
        <a:lstStyle/>
        <a:p>
          <a:endParaRPr lang="es-ES"/>
        </a:p>
      </dgm:t>
    </dgm:pt>
    <dgm:pt modelId="{1B0E55FA-4918-4AAD-8FFF-C29CA5F20175}">
      <dgm:prSet phldrT="[Texto]" custT="1"/>
      <dgm:spPr/>
      <dgm:t>
        <a:bodyPr/>
        <a:lstStyle/>
        <a:p>
          <a:pPr algn="just"/>
          <a:r>
            <a:rPr lang="es-CO" sz="1600" b="1" dirty="0"/>
            <a:t>Estrategia de Atención  y prevención de la desnutrición:  </a:t>
          </a:r>
          <a:br>
            <a:rPr lang="es-CO" sz="1600" dirty="0"/>
          </a:br>
          <a:r>
            <a:rPr lang="es-CO" sz="1600" b="0" dirty="0"/>
            <a:t>Contribuir a la atención y prevención del bajo peso para la edad gestacional en las mujeres gestantes, y la desnutrición en niños y niñas menores de cinco (5) años, a través de acciones en alimentación, nutrición y fortalecimiento familiar, en articulación con las entidades del SNBF</a:t>
          </a:r>
          <a:endParaRPr lang="es-ES" sz="1600" b="0" dirty="0"/>
        </a:p>
      </dgm:t>
    </dgm:pt>
    <dgm:pt modelId="{B5A7CDEE-9F6C-4EEC-902D-95CE4A0EC0FB}" type="sibTrans" cxnId="{122DDD81-ECDD-442C-959E-2FC1C77575C3}">
      <dgm:prSet/>
      <dgm:spPr/>
      <dgm:t>
        <a:bodyPr/>
        <a:lstStyle/>
        <a:p>
          <a:endParaRPr lang="es-ES"/>
        </a:p>
      </dgm:t>
    </dgm:pt>
    <dgm:pt modelId="{55086B5A-51AF-40A6-97FF-1000593C5920}" type="parTrans" cxnId="{122DDD81-ECDD-442C-959E-2FC1C77575C3}">
      <dgm:prSet/>
      <dgm:spPr/>
      <dgm:t>
        <a:bodyPr/>
        <a:lstStyle/>
        <a:p>
          <a:endParaRPr lang="es-ES"/>
        </a:p>
      </dgm:t>
    </dgm:pt>
    <dgm:pt modelId="{74F20773-4B6E-466F-9594-57A8BEAA3231}" type="pres">
      <dgm:prSet presAssocID="{38D96D79-59CD-4381-9262-7CFDA02E57B1}" presName="Name0" presStyleCnt="0">
        <dgm:presLayoutVars>
          <dgm:dir/>
          <dgm:animLvl val="lvl"/>
          <dgm:resizeHandles val="exact"/>
        </dgm:presLayoutVars>
      </dgm:prSet>
      <dgm:spPr/>
    </dgm:pt>
    <dgm:pt modelId="{A16A4972-FAEE-4800-8725-08D1522456AC}" type="pres">
      <dgm:prSet presAssocID="{0A364B91-7CC3-40A2-A043-D880D5E45752}" presName="linNode" presStyleCnt="0"/>
      <dgm:spPr/>
    </dgm:pt>
    <dgm:pt modelId="{E26DE3CA-AD96-4AA4-AA7D-915C0FFA1B25}" type="pres">
      <dgm:prSet presAssocID="{0A364B91-7CC3-40A2-A043-D880D5E45752}" presName="parentText" presStyleLbl="node1" presStyleIdx="0" presStyleCnt="1" custScaleX="75195">
        <dgm:presLayoutVars>
          <dgm:chMax val="1"/>
          <dgm:bulletEnabled val="1"/>
        </dgm:presLayoutVars>
      </dgm:prSet>
      <dgm:spPr/>
    </dgm:pt>
    <dgm:pt modelId="{AF2FC18D-76EF-4BD5-BA85-6A0A1502552B}" type="pres">
      <dgm:prSet presAssocID="{0A364B91-7CC3-40A2-A043-D880D5E45752}" presName="descendantText" presStyleLbl="alignAccFollowNode1" presStyleIdx="0" presStyleCnt="1" custScaleX="105148" custScaleY="120333">
        <dgm:presLayoutVars>
          <dgm:bulletEnabled val="1"/>
        </dgm:presLayoutVars>
      </dgm:prSet>
      <dgm:spPr/>
    </dgm:pt>
  </dgm:ptLst>
  <dgm:cxnLst>
    <dgm:cxn modelId="{122DDD81-ECDD-442C-959E-2FC1C77575C3}" srcId="{0A364B91-7CC3-40A2-A043-D880D5E45752}" destId="{1B0E55FA-4918-4AAD-8FFF-C29CA5F20175}" srcOrd="0" destOrd="0" parTransId="{55086B5A-51AF-40A6-97FF-1000593C5920}" sibTransId="{B5A7CDEE-9F6C-4EEC-902D-95CE4A0EC0FB}"/>
    <dgm:cxn modelId="{079D2BD8-3890-4E56-80D7-5EEDAD424060}" srcId="{38D96D79-59CD-4381-9262-7CFDA02E57B1}" destId="{0A364B91-7CC3-40A2-A043-D880D5E45752}" srcOrd="0" destOrd="0" parTransId="{59A2A4DC-D6B6-42C9-AB11-D6AF9CE4DFA0}" sibTransId="{28624E8F-101D-42CA-8955-B4E130FF051E}"/>
    <dgm:cxn modelId="{399B67CD-61FB-484B-A9DD-CB4245CE9C7A}" type="presOf" srcId="{38D96D79-59CD-4381-9262-7CFDA02E57B1}" destId="{74F20773-4B6E-466F-9594-57A8BEAA3231}" srcOrd="0" destOrd="0" presId="urn:microsoft.com/office/officeart/2005/8/layout/vList5"/>
    <dgm:cxn modelId="{884F07F3-5BE7-C14E-B0CB-F43A748D1EE5}" type="presOf" srcId="{0A364B91-7CC3-40A2-A043-D880D5E45752}" destId="{E26DE3CA-AD96-4AA4-AA7D-915C0FFA1B25}" srcOrd="0" destOrd="0" presId="urn:microsoft.com/office/officeart/2005/8/layout/vList5"/>
    <dgm:cxn modelId="{5FA10C4F-406F-8847-A8CD-E36FAB1B72B2}" type="presOf" srcId="{1B0E55FA-4918-4AAD-8FFF-C29CA5F20175}" destId="{AF2FC18D-76EF-4BD5-BA85-6A0A1502552B}" srcOrd="0" destOrd="0" presId="urn:microsoft.com/office/officeart/2005/8/layout/vList5"/>
    <dgm:cxn modelId="{AE326D63-4815-1A41-BBBD-C971F950FBCC}" type="presParOf" srcId="{74F20773-4B6E-466F-9594-57A8BEAA3231}" destId="{A16A4972-FAEE-4800-8725-08D1522456AC}" srcOrd="0" destOrd="0" presId="urn:microsoft.com/office/officeart/2005/8/layout/vList5"/>
    <dgm:cxn modelId="{868E6F4D-C14D-9E4E-8A8A-2E2FDD00522A}" type="presParOf" srcId="{A16A4972-FAEE-4800-8725-08D1522456AC}" destId="{E26DE3CA-AD96-4AA4-AA7D-915C0FFA1B25}" srcOrd="0" destOrd="0" presId="urn:microsoft.com/office/officeart/2005/8/layout/vList5"/>
    <dgm:cxn modelId="{13ACB735-0069-964D-9420-2C9D75D958D1}" type="presParOf" srcId="{A16A4972-FAEE-4800-8725-08D1522456AC}" destId="{AF2FC18D-76EF-4BD5-BA85-6A0A150255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D96D79-59CD-4381-9262-7CFDA02E57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363A17D-C877-4748-A032-47BD3A367911}">
      <dgm:prSet phldrT="[Texto]" custT="1"/>
      <dgm:spPr/>
      <dgm:t>
        <a:bodyPr/>
        <a:lstStyle/>
        <a:p>
          <a:pPr algn="just"/>
          <a:r>
            <a:rPr lang="es-ES" sz="1600" b="1" i="1" dirty="0"/>
            <a:t>Responsabilidad penal para adolescentes: </a:t>
          </a:r>
          <a:r>
            <a:rPr lang="es-CO" sz="1600" b="0" i="0" dirty="0"/>
            <a:t>La especificidad de la población que se cubre con la atención de los servicios descritos en este lineamiento se refiere a población adolescente que se involucra en conductas tipificadas en la ley como delito y que sufre afectación en el ejercicio pleno de sus derechos. Por lo tanto, activa procedimientos para hacerlos exigibles, en los términos del art. 11 de la Ley 1098 del 2006</a:t>
          </a:r>
          <a:r>
            <a:rPr lang="es-ES" sz="1600" b="0" i="0" dirty="0"/>
            <a:t>. </a:t>
          </a:r>
        </a:p>
      </dgm:t>
    </dgm:pt>
    <dgm:pt modelId="{D7859B0D-5A5B-4A45-A152-ADC04ADB918A}" type="sibTrans" cxnId="{00426A68-A919-494A-9C2B-59766B057998}">
      <dgm:prSet/>
      <dgm:spPr/>
      <dgm:t>
        <a:bodyPr/>
        <a:lstStyle/>
        <a:p>
          <a:endParaRPr lang="es-ES"/>
        </a:p>
      </dgm:t>
    </dgm:pt>
    <dgm:pt modelId="{5C74AA60-BA4F-463B-8454-D0EF409F8569}" type="parTrans" cxnId="{00426A68-A919-494A-9C2B-59766B057998}">
      <dgm:prSet/>
      <dgm:spPr/>
      <dgm:t>
        <a:bodyPr/>
        <a:lstStyle/>
        <a:p>
          <a:endParaRPr lang="es-ES"/>
        </a:p>
      </dgm:t>
    </dgm:pt>
    <dgm:pt modelId="{1125F165-CC52-4C0D-8612-63F6D8D525BD}">
      <dgm:prSet phldrT="[Texto]" custT="1"/>
      <dgm:spPr/>
      <dgm:t>
        <a:bodyPr/>
        <a:lstStyle/>
        <a:p>
          <a:pPr algn="just"/>
          <a:r>
            <a:rPr lang="es-ES" sz="1600" b="1" i="1" dirty="0"/>
            <a:t>Restablecimiento de derechos: </a:t>
          </a:r>
          <a:r>
            <a:rPr lang="es-CO" sz="1600" b="0" dirty="0"/>
            <a:t>Establecer las directrices que se deben cumplir para la atención a los niños, las niñas, adolescentes en las modalidades de atención establecidas, con el fin de superar las situaciones de inobservancia, amenaza o vulneración de sus derechos y generar condiciones para el restablecimiento y goce efectivo de los mismos.</a:t>
          </a:r>
          <a:endParaRPr lang="es-ES" sz="1600" b="0" dirty="0"/>
        </a:p>
      </dgm:t>
    </dgm:pt>
    <dgm:pt modelId="{E68210A3-4798-4871-8E05-2B795F826B51}" type="sibTrans" cxnId="{F9611E08-FD9F-4109-BF6D-C03EBBA027AD}">
      <dgm:prSet/>
      <dgm:spPr/>
      <dgm:t>
        <a:bodyPr/>
        <a:lstStyle/>
        <a:p>
          <a:endParaRPr lang="es-ES"/>
        </a:p>
      </dgm:t>
    </dgm:pt>
    <dgm:pt modelId="{C942EBF8-2E38-4C90-B64F-415D021310A5}" type="parTrans" cxnId="{F9611E08-FD9F-4109-BF6D-C03EBBA027AD}">
      <dgm:prSet/>
      <dgm:spPr/>
      <dgm:t>
        <a:bodyPr/>
        <a:lstStyle/>
        <a:p>
          <a:endParaRPr lang="es-ES"/>
        </a:p>
      </dgm:t>
    </dgm:pt>
    <dgm:pt modelId="{EB377B76-2165-4825-97CD-851E1E9ACE45}">
      <dgm:prSet phldrT="[Texto]" custT="1"/>
      <dgm:spPr/>
      <dgm:t>
        <a:bodyPr/>
        <a:lstStyle/>
        <a:p>
          <a:r>
            <a:rPr lang="es-ES" sz="1800" dirty="0"/>
            <a:t>PROTECCION </a:t>
          </a:r>
        </a:p>
      </dgm:t>
    </dgm:pt>
    <dgm:pt modelId="{A26ACFF1-F681-4CFD-9A09-422D33A89F37}" type="sibTrans" cxnId="{3416736D-EA9A-401F-9766-E7BE6DAED3E8}">
      <dgm:prSet/>
      <dgm:spPr/>
      <dgm:t>
        <a:bodyPr/>
        <a:lstStyle/>
        <a:p>
          <a:endParaRPr lang="es-ES"/>
        </a:p>
      </dgm:t>
    </dgm:pt>
    <dgm:pt modelId="{9E8E40AF-7C61-479D-BC25-3E198C766C7C}" type="parTrans" cxnId="{3416736D-EA9A-401F-9766-E7BE6DAED3E8}">
      <dgm:prSet/>
      <dgm:spPr/>
      <dgm:t>
        <a:bodyPr/>
        <a:lstStyle/>
        <a:p>
          <a:endParaRPr lang="es-ES"/>
        </a:p>
      </dgm:t>
    </dgm:pt>
    <dgm:pt modelId="{74F20773-4B6E-466F-9594-57A8BEAA3231}" type="pres">
      <dgm:prSet presAssocID="{38D96D79-59CD-4381-9262-7CFDA02E57B1}" presName="Name0" presStyleCnt="0">
        <dgm:presLayoutVars>
          <dgm:dir/>
          <dgm:animLvl val="lvl"/>
          <dgm:resizeHandles val="exact"/>
        </dgm:presLayoutVars>
      </dgm:prSet>
      <dgm:spPr/>
    </dgm:pt>
    <dgm:pt modelId="{75FA1F53-6ADF-458B-9076-7DC026BFAD53}" type="pres">
      <dgm:prSet presAssocID="{EB377B76-2165-4825-97CD-851E1E9ACE45}" presName="linNode" presStyleCnt="0"/>
      <dgm:spPr/>
    </dgm:pt>
    <dgm:pt modelId="{4FD7B086-0216-4ACC-BF7D-9D383E77EFCC}" type="pres">
      <dgm:prSet presAssocID="{EB377B76-2165-4825-97CD-851E1E9ACE45}" presName="parentText" presStyleLbl="node1" presStyleIdx="0" presStyleCnt="1" custScaleX="83616">
        <dgm:presLayoutVars>
          <dgm:chMax val="1"/>
          <dgm:bulletEnabled val="1"/>
        </dgm:presLayoutVars>
      </dgm:prSet>
      <dgm:spPr/>
    </dgm:pt>
    <dgm:pt modelId="{8899E105-0A52-4F2C-AC26-4B3A94221707}" type="pres">
      <dgm:prSet presAssocID="{EB377B76-2165-4825-97CD-851E1E9ACE45}" presName="descendantText" presStyleLbl="alignAccFollowNode1" presStyleIdx="0" presStyleCnt="1" custScaleX="104160" custScaleY="120333" custLinFactNeighborX="-456" custLinFactNeighborY="1102">
        <dgm:presLayoutVars>
          <dgm:bulletEnabled val="1"/>
        </dgm:presLayoutVars>
      </dgm:prSet>
      <dgm:spPr/>
    </dgm:pt>
  </dgm:ptLst>
  <dgm:cxnLst>
    <dgm:cxn modelId="{3416736D-EA9A-401F-9766-E7BE6DAED3E8}" srcId="{38D96D79-59CD-4381-9262-7CFDA02E57B1}" destId="{EB377B76-2165-4825-97CD-851E1E9ACE45}" srcOrd="0" destOrd="0" parTransId="{9E8E40AF-7C61-479D-BC25-3E198C766C7C}" sibTransId="{A26ACFF1-F681-4CFD-9A09-422D33A89F37}"/>
    <dgm:cxn modelId="{00426A68-A919-494A-9C2B-59766B057998}" srcId="{EB377B76-2165-4825-97CD-851E1E9ACE45}" destId="{0363A17D-C877-4748-A032-47BD3A367911}" srcOrd="1" destOrd="0" parTransId="{5C74AA60-BA4F-463B-8454-D0EF409F8569}" sibTransId="{D7859B0D-5A5B-4A45-A152-ADC04ADB918A}"/>
    <dgm:cxn modelId="{76878A94-E3BF-B248-A678-4C231829E94F}" type="presOf" srcId="{EB377B76-2165-4825-97CD-851E1E9ACE45}" destId="{4FD7B086-0216-4ACC-BF7D-9D383E77EFCC}" srcOrd="0" destOrd="0" presId="urn:microsoft.com/office/officeart/2005/8/layout/vList5"/>
    <dgm:cxn modelId="{F9611E08-FD9F-4109-BF6D-C03EBBA027AD}" srcId="{EB377B76-2165-4825-97CD-851E1E9ACE45}" destId="{1125F165-CC52-4C0D-8612-63F6D8D525BD}" srcOrd="0" destOrd="0" parTransId="{C942EBF8-2E38-4C90-B64F-415D021310A5}" sibTransId="{E68210A3-4798-4871-8E05-2B795F826B51}"/>
    <dgm:cxn modelId="{DE9D5972-EA42-A14D-BBEC-C13EB11658A1}" type="presOf" srcId="{1125F165-CC52-4C0D-8612-63F6D8D525BD}" destId="{8899E105-0A52-4F2C-AC26-4B3A94221707}" srcOrd="0" destOrd="0" presId="urn:microsoft.com/office/officeart/2005/8/layout/vList5"/>
    <dgm:cxn modelId="{F0DB70CB-6128-EE42-9AA4-C419BF083883}" type="presOf" srcId="{0363A17D-C877-4748-A032-47BD3A367911}" destId="{8899E105-0A52-4F2C-AC26-4B3A94221707}" srcOrd="0" destOrd="1" presId="urn:microsoft.com/office/officeart/2005/8/layout/vList5"/>
    <dgm:cxn modelId="{6C120E09-74EE-8548-BD86-373D7D7FB37C}" type="presOf" srcId="{38D96D79-59CD-4381-9262-7CFDA02E57B1}" destId="{74F20773-4B6E-466F-9594-57A8BEAA3231}" srcOrd="0" destOrd="0" presId="urn:microsoft.com/office/officeart/2005/8/layout/vList5"/>
    <dgm:cxn modelId="{45FF72F3-04DE-824D-97AE-BAFA838954B9}" type="presParOf" srcId="{74F20773-4B6E-466F-9594-57A8BEAA3231}" destId="{75FA1F53-6ADF-458B-9076-7DC026BFAD53}" srcOrd="0" destOrd="0" presId="urn:microsoft.com/office/officeart/2005/8/layout/vList5"/>
    <dgm:cxn modelId="{3E73E1CA-E5E9-8E43-AE93-AE9AD5BEB293}" type="presParOf" srcId="{75FA1F53-6ADF-458B-9076-7DC026BFAD53}" destId="{4FD7B086-0216-4ACC-BF7D-9D383E77EFCC}" srcOrd="0" destOrd="0" presId="urn:microsoft.com/office/officeart/2005/8/layout/vList5"/>
    <dgm:cxn modelId="{6537A5CA-7E63-8749-94CB-7E1CEC46804E}" type="presParOf" srcId="{75FA1F53-6ADF-458B-9076-7DC026BFAD53}" destId="{8899E105-0A52-4F2C-AC26-4B3A942217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13F-A82B-4A8D-B592-4255B91A5489}">
      <dsp:nvSpPr>
        <dsp:cNvPr id="0" name=""/>
        <dsp:cNvSpPr/>
      </dsp:nvSpPr>
      <dsp:spPr>
        <a:xfrm>
          <a:off x="1632" y="0"/>
          <a:ext cx="2540140" cy="3969406"/>
        </a:xfrm>
        <a:prstGeom prst="roundRect">
          <a:avLst>
            <a:gd name="adj" fmla="val 10000"/>
          </a:avLst>
        </a:prstGeom>
        <a:solidFill>
          <a:srgbClr val="5CAC34"/>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b="1" i="0" kern="1200" baseline="0" dirty="0"/>
            <a:t>Primera infancia </a:t>
          </a:r>
        </a:p>
        <a:p>
          <a:pPr marL="0" lvl="0" indent="0" algn="ctr" defTabSz="1066800" rtl="0">
            <a:lnSpc>
              <a:spcPct val="90000"/>
            </a:lnSpc>
            <a:spcBef>
              <a:spcPct val="0"/>
            </a:spcBef>
            <a:spcAft>
              <a:spcPct val="35000"/>
            </a:spcAft>
            <a:buNone/>
          </a:pPr>
          <a:r>
            <a:rPr lang="es-ES" sz="1800" b="0" i="0" kern="1200" baseline="0" dirty="0"/>
            <a:t>(desde la gestación hasta los cinco años)</a:t>
          </a:r>
          <a:endParaRPr lang="es-MX" sz="1800" b="0" i="0" kern="1200" baseline="0" dirty="0"/>
        </a:p>
      </dsp:txBody>
      <dsp:txXfrm>
        <a:off x="1632" y="1587762"/>
        <a:ext cx="2540140" cy="1587762"/>
      </dsp:txXfrm>
    </dsp:sp>
    <dsp:sp modelId="{656AE944-F0B3-4C1B-885E-95015CC6C8A9}">
      <dsp:nvSpPr>
        <dsp:cNvPr id="0" name=""/>
        <dsp:cNvSpPr/>
      </dsp:nvSpPr>
      <dsp:spPr>
        <a:xfrm>
          <a:off x="610796" y="238164"/>
          <a:ext cx="1321812" cy="1321812"/>
        </a:xfrm>
        <a:prstGeom prst="ellipse">
          <a:avLst/>
        </a:prstGeom>
        <a:blipFill rotWithShape="0">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B57B74-38F9-4F98-A6CD-E432C6A17F5B}">
      <dsp:nvSpPr>
        <dsp:cNvPr id="0" name=""/>
        <dsp:cNvSpPr/>
      </dsp:nvSpPr>
      <dsp:spPr>
        <a:xfrm>
          <a:off x="2617977" y="0"/>
          <a:ext cx="2540140" cy="3969406"/>
        </a:xfrm>
        <a:prstGeom prst="roundRect">
          <a:avLst>
            <a:gd name="adj" fmla="val 10000"/>
          </a:avLst>
        </a:prstGeom>
        <a:solidFill>
          <a:srgbClr val="0070C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b="1" i="0" kern="1200" baseline="0" dirty="0"/>
            <a:t>Infancia</a:t>
          </a:r>
          <a:r>
            <a:rPr lang="es-ES" sz="2400" b="0" i="0" kern="1200" baseline="0" dirty="0"/>
            <a:t> </a:t>
          </a:r>
        </a:p>
        <a:p>
          <a:pPr marL="0" lvl="0" indent="0" algn="ctr" defTabSz="1066800" rtl="0">
            <a:lnSpc>
              <a:spcPct val="90000"/>
            </a:lnSpc>
            <a:spcBef>
              <a:spcPct val="0"/>
            </a:spcBef>
            <a:spcAft>
              <a:spcPct val="35000"/>
            </a:spcAft>
            <a:buNone/>
          </a:pPr>
          <a:r>
            <a:rPr lang="es-ES" sz="1800" b="0" i="0" kern="1200" baseline="0" dirty="0"/>
            <a:t>(entre los 6 y los 11 años)</a:t>
          </a:r>
          <a:endParaRPr lang="es-MX" sz="1800" b="0" i="0" kern="1200" baseline="0" dirty="0"/>
        </a:p>
      </dsp:txBody>
      <dsp:txXfrm>
        <a:off x="2617977" y="1587762"/>
        <a:ext cx="2540140" cy="1587762"/>
      </dsp:txXfrm>
    </dsp:sp>
    <dsp:sp modelId="{51388312-F6E5-4922-BBAC-8C2C39E10F83}">
      <dsp:nvSpPr>
        <dsp:cNvPr id="0" name=""/>
        <dsp:cNvSpPr/>
      </dsp:nvSpPr>
      <dsp:spPr>
        <a:xfrm>
          <a:off x="3227141" y="238164"/>
          <a:ext cx="1321812" cy="1321812"/>
        </a:xfrm>
        <a:prstGeom prst="ellipse">
          <a:avLst/>
        </a:prstGeom>
        <a:blipFill rotWithShape="0">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883AA-6400-4357-818A-2FD8DF3C4192}">
      <dsp:nvSpPr>
        <dsp:cNvPr id="0" name=""/>
        <dsp:cNvSpPr/>
      </dsp:nvSpPr>
      <dsp:spPr>
        <a:xfrm>
          <a:off x="5234321" y="0"/>
          <a:ext cx="2540140" cy="3969406"/>
        </a:xfrm>
        <a:prstGeom prst="roundRect">
          <a:avLst>
            <a:gd name="adj" fmla="val 10000"/>
          </a:avLst>
        </a:prstGeom>
        <a:solidFill>
          <a:srgbClr val="7030A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b="1" i="0" kern="1200" baseline="0" dirty="0"/>
            <a:t>Adolescencia</a:t>
          </a:r>
          <a:r>
            <a:rPr lang="es-ES" sz="2400" b="0" i="0" kern="1200" baseline="0" dirty="0"/>
            <a:t> </a:t>
          </a:r>
        </a:p>
        <a:p>
          <a:pPr marL="0" lvl="0" indent="0" algn="ctr" defTabSz="1066800" rtl="0">
            <a:lnSpc>
              <a:spcPct val="90000"/>
            </a:lnSpc>
            <a:spcBef>
              <a:spcPct val="0"/>
            </a:spcBef>
            <a:spcAft>
              <a:spcPct val="35000"/>
            </a:spcAft>
            <a:buNone/>
          </a:pPr>
          <a:r>
            <a:rPr lang="es-ES" sz="1800" b="0" i="0" kern="1200" baseline="0" dirty="0"/>
            <a:t>(de los 12 a los 17 años) </a:t>
          </a:r>
          <a:endParaRPr lang="es-MX" sz="1800" b="0" i="0" kern="1200" baseline="0" dirty="0"/>
        </a:p>
      </dsp:txBody>
      <dsp:txXfrm>
        <a:off x="5234321" y="1587762"/>
        <a:ext cx="2540140" cy="1587762"/>
      </dsp:txXfrm>
    </dsp:sp>
    <dsp:sp modelId="{058BD6CC-9E1B-4045-8AB4-16997BF5B0F8}">
      <dsp:nvSpPr>
        <dsp:cNvPr id="0" name=""/>
        <dsp:cNvSpPr/>
      </dsp:nvSpPr>
      <dsp:spPr>
        <a:xfrm>
          <a:off x="5843486" y="238164"/>
          <a:ext cx="1321812" cy="1321812"/>
        </a:xfrm>
        <a:prstGeom prst="ellipse">
          <a:avLst/>
        </a:prstGeom>
        <a:blipFill rotWithShape="0">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A67699-E0D1-471A-96B1-50CE27B8FF00}">
      <dsp:nvSpPr>
        <dsp:cNvPr id="0" name=""/>
        <dsp:cNvSpPr/>
      </dsp:nvSpPr>
      <dsp:spPr>
        <a:xfrm>
          <a:off x="287292" y="3249325"/>
          <a:ext cx="7154007" cy="595410"/>
        </a:xfrm>
        <a:prstGeom prst="leftRightArrow">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7B5A-C197-4378-8597-90EC57052392}">
      <dsp:nvSpPr>
        <dsp:cNvPr id="0" name=""/>
        <dsp:cNvSpPr/>
      </dsp:nvSpPr>
      <dsp:spPr>
        <a:xfrm rot="5400000">
          <a:off x="4251178" y="-827257"/>
          <a:ext cx="2916142" cy="52887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1" i="1" kern="1200" dirty="0"/>
            <a:t>la Estrategia de Atención Integral a la Primera Infancia “De Cero a Siempre”, se define como “el conjunto de acciones planificadas de carácter nacional y territorial, dirigidas a promover y garantizar el desarrollo infantil de las niñas y los niños desde su gestación hasta los seis años”.</a:t>
          </a:r>
          <a:endParaRPr lang="es-ES" sz="1600" b="0" i="0" kern="1200" dirty="0"/>
        </a:p>
        <a:p>
          <a:pPr marL="171450" lvl="1" indent="-171450" algn="just" defTabSz="711200">
            <a:lnSpc>
              <a:spcPct val="90000"/>
            </a:lnSpc>
            <a:spcBef>
              <a:spcPct val="0"/>
            </a:spcBef>
            <a:spcAft>
              <a:spcPct val="15000"/>
            </a:spcAft>
            <a:buChar char="•"/>
          </a:pPr>
          <a:endParaRPr lang="es-ES" sz="1600" b="0" i="0" kern="1200" dirty="0"/>
        </a:p>
        <a:p>
          <a:pPr marL="171450" lvl="1" indent="-171450" algn="just" defTabSz="711200">
            <a:lnSpc>
              <a:spcPct val="90000"/>
            </a:lnSpc>
            <a:spcBef>
              <a:spcPct val="0"/>
            </a:spcBef>
            <a:spcAft>
              <a:spcPct val="15000"/>
            </a:spcAft>
            <a:buChar char="•"/>
          </a:pPr>
          <a:endParaRPr lang="es-ES" sz="1600" b="0" i="0" kern="1200" dirty="0"/>
        </a:p>
        <a:p>
          <a:pPr marL="171450" lvl="1" indent="-171450" algn="just" defTabSz="711200">
            <a:lnSpc>
              <a:spcPct val="90000"/>
            </a:lnSpc>
            <a:spcBef>
              <a:spcPct val="0"/>
            </a:spcBef>
            <a:spcAft>
              <a:spcPct val="15000"/>
            </a:spcAft>
            <a:buChar char="•"/>
          </a:pPr>
          <a:endParaRPr lang="es-ES" sz="1600" b="0" i="0" kern="1200" dirty="0"/>
        </a:p>
      </dsp:txBody>
      <dsp:txXfrm rot="-5400000">
        <a:off x="3064853" y="501422"/>
        <a:ext cx="5146438" cy="2631434"/>
      </dsp:txXfrm>
    </dsp:sp>
    <dsp:sp modelId="{6B2ED8C4-4282-454C-B7D5-D86EF4D34AC9}">
      <dsp:nvSpPr>
        <dsp:cNvPr id="0" name=""/>
        <dsp:cNvSpPr/>
      </dsp:nvSpPr>
      <dsp:spPr>
        <a:xfrm>
          <a:off x="573908" y="0"/>
          <a:ext cx="2464061" cy="4968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b="1" kern="1200" dirty="0"/>
            <a:t> ATENCION  A LA PRIMERA INFANCIA</a:t>
          </a:r>
          <a:endParaRPr lang="es-ES" sz="1800" kern="1200" dirty="0"/>
        </a:p>
      </dsp:txBody>
      <dsp:txXfrm>
        <a:off x="694194" y="120286"/>
        <a:ext cx="2223489" cy="4727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96A3B-2281-4556-95EB-177FBD39B00D}">
      <dsp:nvSpPr>
        <dsp:cNvPr id="0" name=""/>
        <dsp:cNvSpPr/>
      </dsp:nvSpPr>
      <dsp:spPr>
        <a:xfrm rot="5400000">
          <a:off x="3957979" y="-566645"/>
          <a:ext cx="3663969" cy="610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1" i="1" kern="1200" dirty="0">
              <a:latin typeface="+mn-lt"/>
            </a:rPr>
            <a:t>Generaciones con Bienestar: </a:t>
          </a:r>
          <a:r>
            <a:rPr lang="es-CO" sz="1600" b="0" i="0" kern="1200" dirty="0">
              <a:latin typeface="+mn-lt"/>
            </a:rPr>
            <a:t>Promover la protección integral y proyectos de vida de los niños, las niñas y los adolescentes, a partir de su empoderamiento como sujetos de derechos y del fortalecimiento de la corresponsabilidad de la familia, la sociedad y el Estado, propiciando la consolidación de entornos protectores para los niños, niñas y adolescentes.</a:t>
          </a:r>
          <a:endParaRPr lang="es-ES" sz="1600" b="0" i="0" kern="1200" dirty="0">
            <a:latin typeface="+mn-lt"/>
          </a:endParaRPr>
        </a:p>
        <a:p>
          <a:pPr marL="171450" lvl="1" indent="-171450" algn="just" defTabSz="711200">
            <a:lnSpc>
              <a:spcPct val="90000"/>
            </a:lnSpc>
            <a:spcBef>
              <a:spcPct val="0"/>
            </a:spcBef>
            <a:spcAft>
              <a:spcPct val="15000"/>
            </a:spcAft>
            <a:buChar char="•"/>
          </a:pPr>
          <a:endParaRPr lang="es-ES" sz="1600" b="0" i="0" kern="1200" dirty="0">
            <a:latin typeface="+mn-lt"/>
          </a:endParaRPr>
        </a:p>
        <a:p>
          <a:pPr marL="171450" lvl="1" indent="-171450" algn="just" defTabSz="711200">
            <a:lnSpc>
              <a:spcPct val="90000"/>
            </a:lnSpc>
            <a:spcBef>
              <a:spcPct val="0"/>
            </a:spcBef>
            <a:spcAft>
              <a:spcPct val="15000"/>
            </a:spcAft>
            <a:buChar char="•"/>
          </a:pPr>
          <a:endParaRPr lang="es-ES" sz="1600" b="0" i="0" kern="1200" dirty="0">
            <a:latin typeface="+mn-lt"/>
          </a:endParaRPr>
        </a:p>
        <a:p>
          <a:pPr marL="171450" lvl="1" indent="-171450" algn="just" defTabSz="711200">
            <a:lnSpc>
              <a:spcPct val="90000"/>
            </a:lnSpc>
            <a:spcBef>
              <a:spcPct val="0"/>
            </a:spcBef>
            <a:spcAft>
              <a:spcPct val="15000"/>
            </a:spcAft>
            <a:buChar char="•"/>
          </a:pPr>
          <a:endParaRPr lang="es-ES" sz="1600" b="0" i="0" kern="1200" dirty="0">
            <a:latin typeface="+mn-lt"/>
          </a:endParaRPr>
        </a:p>
      </dsp:txBody>
      <dsp:txXfrm rot="-5400000">
        <a:off x="2739042" y="831152"/>
        <a:ext cx="5922983" cy="3306249"/>
      </dsp:txXfrm>
    </dsp:sp>
    <dsp:sp modelId="{4EDF8BCD-259D-4F2F-BDEE-C10F0EA1AB3E}">
      <dsp:nvSpPr>
        <dsp:cNvPr id="0" name=""/>
        <dsp:cNvSpPr/>
      </dsp:nvSpPr>
      <dsp:spPr>
        <a:xfrm>
          <a:off x="59784" y="0"/>
          <a:ext cx="2679258" cy="4968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just" defTabSz="800100">
            <a:lnSpc>
              <a:spcPct val="90000"/>
            </a:lnSpc>
            <a:spcBef>
              <a:spcPct val="0"/>
            </a:spcBef>
            <a:spcAft>
              <a:spcPct val="35000"/>
            </a:spcAft>
            <a:buNone/>
          </a:pPr>
          <a:r>
            <a:rPr lang="es-CO" sz="1800" b="1" kern="1200" dirty="0"/>
            <a:t>NIÑEZ Y ADOLESCENCIA</a:t>
          </a:r>
          <a:endParaRPr lang="es-ES" sz="1800" kern="1200" dirty="0"/>
        </a:p>
      </dsp:txBody>
      <dsp:txXfrm>
        <a:off x="190575" y="130791"/>
        <a:ext cx="2417676" cy="4706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1EB1-BFB9-4113-87DF-B10F6C26867D}">
      <dsp:nvSpPr>
        <dsp:cNvPr id="0" name=""/>
        <dsp:cNvSpPr/>
      </dsp:nvSpPr>
      <dsp:spPr>
        <a:xfrm rot="5400000">
          <a:off x="3318431" y="-482424"/>
          <a:ext cx="4691147" cy="5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a:latin typeface="+mn-lt"/>
            </a:rPr>
            <a:t>F</a:t>
          </a:r>
          <a:r>
            <a:rPr lang="es-ES" sz="1600" b="1" kern="1200" dirty="0"/>
            <a:t>amilias para la Paz: </a:t>
          </a:r>
          <a:r>
            <a:rPr lang="es-ES" sz="1600" b="0" i="0" kern="1200" dirty="0">
              <a:latin typeface="+mn-lt"/>
            </a:rPr>
            <a:t>proyecto con el cual se busca brindar acompañamiento a familias que cuentan con problemáticas asociadas a su dinámica relacional, por situaciones de violencia, explotación laboral, embarazo adolescente, trabajo infantil, entre otras problemáticas, de esta manera se fomentarán intervenciones socio-educativas que integran el trabajo familiar y comunitario, realizando un reconocimiento a los conceptos </a:t>
          </a:r>
          <a:r>
            <a:rPr lang="es-ES" sz="1600" b="0" i="0" kern="1200" dirty="0"/>
            <a:t>de reconciliación, respeto, solidaridad, resiliencia y perdón.</a:t>
          </a:r>
        </a:p>
      </dsp:txBody>
      <dsp:txXfrm rot="-5400000">
        <a:off x="2697305" y="367705"/>
        <a:ext cx="5704397" cy="4233141"/>
      </dsp:txXfrm>
    </dsp:sp>
    <dsp:sp modelId="{A17BEC63-5F78-43D8-A9FB-0D5CBFBF0529}">
      <dsp:nvSpPr>
        <dsp:cNvPr id="0" name=""/>
        <dsp:cNvSpPr/>
      </dsp:nvSpPr>
      <dsp:spPr>
        <a:xfrm>
          <a:off x="269964" y="0"/>
          <a:ext cx="2427340" cy="4968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b="1" kern="1200" dirty="0"/>
            <a:t>FAMILIAS Y COMUNIDADES</a:t>
          </a:r>
          <a:endParaRPr lang="es-ES" sz="1800" kern="1200" dirty="0"/>
        </a:p>
      </dsp:txBody>
      <dsp:txXfrm>
        <a:off x="388457" y="118493"/>
        <a:ext cx="2190354" cy="4731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FC18D-76EF-4BD5-BA85-6A0A1502552B}">
      <dsp:nvSpPr>
        <dsp:cNvPr id="0" name=""/>
        <dsp:cNvSpPr/>
      </dsp:nvSpPr>
      <dsp:spPr>
        <a:xfrm rot="5400000">
          <a:off x="3263526" y="-510564"/>
          <a:ext cx="4783046" cy="59896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1" kern="1200" dirty="0"/>
            <a:t>Estrategia de Atención  y prevención de la desnutrición:  </a:t>
          </a:r>
          <a:br>
            <a:rPr lang="es-CO" sz="1600" kern="1200" dirty="0"/>
          </a:br>
          <a:r>
            <a:rPr lang="es-CO" sz="1600" b="0" kern="1200" dirty="0"/>
            <a:t>Contribuir a la atención y prevención del bajo peso para la edad gestacional en las mujeres gestantes, y la desnutrición en niños y niñas menores de cinco (5) años, a través de acciones en alimentación, nutrición y fortalecimiento familiar, en articulación con las entidades del SNBF</a:t>
          </a:r>
          <a:endParaRPr lang="es-ES" sz="1600" b="0" kern="1200" dirty="0"/>
        </a:p>
      </dsp:txBody>
      <dsp:txXfrm rot="-5400000">
        <a:off x="2660210" y="326241"/>
        <a:ext cx="5756191" cy="4316068"/>
      </dsp:txXfrm>
    </dsp:sp>
    <dsp:sp modelId="{E26DE3CA-AD96-4AA4-AA7D-915C0FFA1B25}">
      <dsp:nvSpPr>
        <dsp:cNvPr id="0" name=""/>
        <dsp:cNvSpPr/>
      </dsp:nvSpPr>
      <dsp:spPr>
        <a:xfrm>
          <a:off x="250779" y="0"/>
          <a:ext cx="2409429" cy="4968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NUTRICION</a:t>
          </a:r>
        </a:p>
      </dsp:txBody>
      <dsp:txXfrm>
        <a:off x="368398" y="117619"/>
        <a:ext cx="2174191" cy="4733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E105-0A52-4F2C-AC26-4B3A94221707}">
      <dsp:nvSpPr>
        <dsp:cNvPr id="0" name=""/>
        <dsp:cNvSpPr/>
      </dsp:nvSpPr>
      <dsp:spPr>
        <a:xfrm rot="5400000">
          <a:off x="3386165" y="-438664"/>
          <a:ext cx="4778375" cy="5933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b="1" i="1" kern="1200" dirty="0"/>
            <a:t>Restablecimiento de derechos: </a:t>
          </a:r>
          <a:r>
            <a:rPr lang="es-CO" sz="1600" b="0" kern="1200" dirty="0"/>
            <a:t>Establecer las directrices que se deben cumplir para la atención a los niños, las niñas, adolescentes en las modalidades de atención establecidas, con el fin de superar las situaciones de inobservancia, amenaza o vulneración de sus derechos y generar condiciones para el restablecimiento y goce efectivo de los mismos.</a:t>
          </a:r>
          <a:endParaRPr lang="es-ES" sz="1600" b="0" kern="1200" dirty="0"/>
        </a:p>
        <a:p>
          <a:pPr marL="171450" lvl="1" indent="-171450" algn="just" defTabSz="711200">
            <a:lnSpc>
              <a:spcPct val="90000"/>
            </a:lnSpc>
            <a:spcBef>
              <a:spcPct val="0"/>
            </a:spcBef>
            <a:spcAft>
              <a:spcPct val="15000"/>
            </a:spcAft>
            <a:buChar char="•"/>
          </a:pPr>
          <a:r>
            <a:rPr lang="es-ES" sz="1600" b="1" i="1" kern="1200" dirty="0"/>
            <a:t>Responsabilidad penal para adolescentes: </a:t>
          </a:r>
          <a:r>
            <a:rPr lang="es-CO" sz="1600" b="0" i="0" kern="1200" dirty="0"/>
            <a:t>La especificidad de la población que se cubre con la atención de los servicios descritos en este lineamiento se refiere a población adolescente que se involucra en conductas tipificadas en la ley como delito y que sufre afectación en el ejercicio pleno de sus derechos. Por lo tanto, activa procedimientos para hacerlos exigibles, en los términos del art. 11 de la Ley 1098 del 2006</a:t>
          </a:r>
          <a:r>
            <a:rPr lang="es-ES" sz="1600" b="0" i="0" kern="1200" dirty="0"/>
            <a:t>. </a:t>
          </a:r>
        </a:p>
      </dsp:txBody>
      <dsp:txXfrm rot="-5400000">
        <a:off x="2808653" y="372109"/>
        <a:ext cx="5700139" cy="4311853"/>
      </dsp:txXfrm>
    </dsp:sp>
    <dsp:sp modelId="{4FD7B086-0216-4ACC-BF7D-9D383E77EFCC}">
      <dsp:nvSpPr>
        <dsp:cNvPr id="0" name=""/>
        <dsp:cNvSpPr/>
      </dsp:nvSpPr>
      <dsp:spPr>
        <a:xfrm>
          <a:off x="144005" y="2426"/>
          <a:ext cx="2679258" cy="49636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PROTECCION </a:t>
          </a:r>
        </a:p>
      </dsp:txBody>
      <dsp:txXfrm>
        <a:off x="274796" y="133217"/>
        <a:ext cx="2417676" cy="470211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443" cy="49844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49664" y="0"/>
            <a:ext cx="2946443" cy="498446"/>
          </a:xfrm>
          <a:prstGeom prst="rect">
            <a:avLst/>
          </a:prstGeom>
        </p:spPr>
        <p:txBody>
          <a:bodyPr vert="horz" lIns="91440" tIns="45720" rIns="91440" bIns="45720" rtlCol="0"/>
          <a:lstStyle>
            <a:lvl1pPr algn="r">
              <a:defRPr sz="1200"/>
            </a:lvl1pPr>
          </a:lstStyle>
          <a:p>
            <a:fld id="{D13E15EE-ADA2-41B4-9A90-FF255506C666}" type="datetimeFigureOut">
              <a:rPr lang="es-CO" smtClean="0"/>
              <a:t>12/05/2017</a:t>
            </a:fld>
            <a:endParaRPr lang="es-CO"/>
          </a:p>
        </p:txBody>
      </p:sp>
      <p:sp>
        <p:nvSpPr>
          <p:cNvPr id="4" name="Marcador de pie de página 3"/>
          <p:cNvSpPr>
            <a:spLocks noGrp="1"/>
          </p:cNvSpPr>
          <p:nvPr>
            <p:ph type="ftr" sz="quarter" idx="2"/>
          </p:nvPr>
        </p:nvSpPr>
        <p:spPr>
          <a:xfrm>
            <a:off x="1" y="9429780"/>
            <a:ext cx="2946443" cy="498446"/>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49664" y="9429780"/>
            <a:ext cx="2946443" cy="498446"/>
          </a:xfrm>
          <a:prstGeom prst="rect">
            <a:avLst/>
          </a:prstGeom>
        </p:spPr>
        <p:txBody>
          <a:bodyPr vert="horz" lIns="91440" tIns="45720" rIns="91440" bIns="45720" rtlCol="0" anchor="b"/>
          <a:lstStyle>
            <a:lvl1pPr algn="r">
              <a:defRPr sz="1200"/>
            </a:lvl1pPr>
          </a:lstStyle>
          <a:p>
            <a:fld id="{B9A3F619-EB2D-4B92-9CD8-0A080DCF8B6A}" type="slidenum">
              <a:rPr lang="es-CO" smtClean="0"/>
              <a:t>‹Nº›</a:t>
            </a:fld>
            <a:endParaRPr lang="es-CO"/>
          </a:p>
        </p:txBody>
      </p:sp>
    </p:spTree>
    <p:extLst>
      <p:ext uri="{BB962C8B-B14F-4D97-AF65-F5344CB8AC3E}">
        <p14:creationId xmlns:p14="http://schemas.microsoft.com/office/powerpoint/2010/main" val="3861078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135"/>
          </a:xfrm>
          <a:prstGeom prst="rect">
            <a:avLst/>
          </a:prstGeom>
        </p:spPr>
        <p:txBody>
          <a:bodyPr vert="horz" lIns="92446" tIns="46223" rIns="92446" bIns="46223" rtlCol="0"/>
          <a:lstStyle>
            <a:lvl1pPr algn="l">
              <a:defRPr sz="1200"/>
            </a:lvl1pPr>
          </a:lstStyle>
          <a:p>
            <a:endParaRPr lang="es-ES" dirty="0"/>
          </a:p>
        </p:txBody>
      </p:sp>
      <p:sp>
        <p:nvSpPr>
          <p:cNvPr id="3" name="Marcador de fecha 2"/>
          <p:cNvSpPr>
            <a:spLocks noGrp="1"/>
          </p:cNvSpPr>
          <p:nvPr>
            <p:ph type="dt" idx="1"/>
          </p:nvPr>
        </p:nvSpPr>
        <p:spPr>
          <a:xfrm>
            <a:off x="3850444" y="0"/>
            <a:ext cx="2945659" cy="498135"/>
          </a:xfrm>
          <a:prstGeom prst="rect">
            <a:avLst/>
          </a:prstGeom>
        </p:spPr>
        <p:txBody>
          <a:bodyPr vert="horz" lIns="92446" tIns="46223" rIns="92446" bIns="46223" rtlCol="0"/>
          <a:lstStyle>
            <a:lvl1pPr algn="r">
              <a:defRPr sz="1200"/>
            </a:lvl1pPr>
          </a:lstStyle>
          <a:p>
            <a:fld id="{3765900E-D544-4D70-AACC-3500C639BD75}" type="datetimeFigureOut">
              <a:rPr lang="es-ES"/>
              <a:t>12/05/2017</a:t>
            </a:fld>
            <a:endParaRPr lang="es-ES"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2446" tIns="46223" rIns="92446" bIns="46223" rtlCol="0" anchor="ctr"/>
          <a:lstStyle/>
          <a:p>
            <a:endParaRPr lang="es-ES" dirty="0"/>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2446" tIns="46223" rIns="92446" bIns="46223"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30092"/>
            <a:ext cx="2945659" cy="498134"/>
          </a:xfrm>
          <a:prstGeom prst="rect">
            <a:avLst/>
          </a:prstGeom>
        </p:spPr>
        <p:txBody>
          <a:bodyPr vert="horz" lIns="92446" tIns="46223" rIns="92446" bIns="46223"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4" y="9430092"/>
            <a:ext cx="2945659" cy="498134"/>
          </a:xfrm>
          <a:prstGeom prst="rect">
            <a:avLst/>
          </a:prstGeom>
        </p:spPr>
        <p:txBody>
          <a:bodyPr vert="horz" lIns="92446" tIns="46223" rIns="92446" bIns="46223" rtlCol="0" anchor="b"/>
          <a:lstStyle>
            <a:lvl1pPr algn="r">
              <a:defRPr sz="1200"/>
            </a:lvl1pPr>
          </a:lstStyle>
          <a:p>
            <a:fld id="{94F6E399-BDEC-4631-850A-EE68E4089474}" type="slidenum">
              <a:rPr lang="es-ES"/>
              <a:t>‹Nº›</a:t>
            </a:fld>
            <a:endParaRPr lang="es-ES" dirty="0"/>
          </a:p>
        </p:txBody>
      </p:sp>
    </p:spTree>
    <p:extLst>
      <p:ext uri="{BB962C8B-B14F-4D97-AF65-F5344CB8AC3E}">
        <p14:creationId xmlns:p14="http://schemas.microsoft.com/office/powerpoint/2010/main" val="197112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4F6E399-BDEC-4631-850A-EE68E4089474}" type="slidenum">
              <a:rPr lang="es-ES" smtClean="0"/>
              <a:t>1</a:t>
            </a:fld>
            <a:endParaRPr lang="es-ES" dirty="0"/>
          </a:p>
        </p:txBody>
      </p:sp>
    </p:spTree>
    <p:extLst>
      <p:ext uri="{BB962C8B-B14F-4D97-AF65-F5344CB8AC3E}">
        <p14:creationId xmlns:p14="http://schemas.microsoft.com/office/powerpoint/2010/main" val="95241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F6E399-BDEC-4631-850A-EE68E4089474}" type="slidenum">
              <a:rPr lang="es-ES"/>
              <a:t>11</a:t>
            </a:fld>
            <a:endParaRPr lang="es-ES" dirty="0"/>
          </a:p>
        </p:txBody>
      </p:sp>
    </p:spTree>
    <p:extLst>
      <p:ext uri="{BB962C8B-B14F-4D97-AF65-F5344CB8AC3E}">
        <p14:creationId xmlns:p14="http://schemas.microsoft.com/office/powerpoint/2010/main" val="9266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94F6E399-BDEC-4631-850A-EE68E4089474}" type="slidenum">
              <a:rPr lang="es-ES">
                <a:solidFill>
                  <a:prstClr val="black"/>
                </a:solidFill>
              </a:rPr>
              <a:pPr>
                <a:defRPr/>
              </a:pPr>
              <a:t>12</a:t>
            </a:fld>
            <a:endParaRPr lang="es-ES" dirty="0">
              <a:solidFill>
                <a:prstClr val="black"/>
              </a:solidFill>
            </a:endParaRPr>
          </a:p>
        </p:txBody>
      </p:sp>
    </p:spTree>
    <p:extLst>
      <p:ext uri="{BB962C8B-B14F-4D97-AF65-F5344CB8AC3E}">
        <p14:creationId xmlns:p14="http://schemas.microsoft.com/office/powerpoint/2010/main" val="127442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94F6E399-BDEC-4631-850A-EE68E4089474}" type="slidenum">
              <a:rPr lang="es-ES">
                <a:solidFill>
                  <a:prstClr val="black"/>
                </a:solidFill>
              </a:rPr>
              <a:pPr>
                <a:defRPr/>
              </a:pPr>
              <a:t>13</a:t>
            </a:fld>
            <a:endParaRPr lang="es-ES" dirty="0">
              <a:solidFill>
                <a:prstClr val="black"/>
              </a:solidFill>
            </a:endParaRPr>
          </a:p>
        </p:txBody>
      </p:sp>
    </p:spTree>
    <p:extLst>
      <p:ext uri="{BB962C8B-B14F-4D97-AF65-F5344CB8AC3E}">
        <p14:creationId xmlns:p14="http://schemas.microsoft.com/office/powerpoint/2010/main" val="127442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defTabSz="462229">
              <a:defRPr/>
            </a:pPr>
            <a:fld id="{94F6E399-BDEC-4631-850A-EE68E4089474}" type="slidenum">
              <a:rPr lang="es-ES">
                <a:solidFill>
                  <a:prstClr val="black"/>
                </a:solidFill>
              </a:rPr>
              <a:pPr defTabSz="462229">
                <a:defRPr/>
              </a:pPr>
              <a:t>19</a:t>
            </a:fld>
            <a:endParaRPr lang="es-ES" dirty="0">
              <a:solidFill>
                <a:prstClr val="black"/>
              </a:solidFill>
            </a:endParaRPr>
          </a:p>
        </p:txBody>
      </p:sp>
    </p:spTree>
    <p:extLst>
      <p:ext uri="{BB962C8B-B14F-4D97-AF65-F5344CB8AC3E}">
        <p14:creationId xmlns:p14="http://schemas.microsoft.com/office/powerpoint/2010/main" val="24997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636B37C-2E24-4DE5-BD9A-C0B71F1033D0}" type="datetimeFigureOut">
              <a:rPr lang="es-ES"/>
              <a:pPr>
                <a:defRPr/>
              </a:pPr>
              <a:t>12/05/2017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537570D-55D1-4043-9552-8069D0E854F9}" type="slidenum">
              <a:rPr lang="es-ES"/>
              <a:pPr>
                <a:defRPr/>
              </a:pPr>
              <a:t>‹Nº›</a:t>
            </a:fld>
            <a:endParaRPr lang="es-ES" dirty="0"/>
          </a:p>
        </p:txBody>
      </p:sp>
    </p:spTree>
    <p:extLst>
      <p:ext uri="{BB962C8B-B14F-4D97-AF65-F5344CB8AC3E}">
        <p14:creationId xmlns:p14="http://schemas.microsoft.com/office/powerpoint/2010/main" val="301200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6BA6416-65FA-43D8-B669-18A13C9EB1D1}" type="datetimeFigureOut">
              <a:rPr lang="es-ES"/>
              <a:pPr>
                <a:defRPr/>
              </a:pPr>
              <a:t>12/05/2017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21C71AF-B7FC-4450-9C39-9FA156243C75}" type="slidenum">
              <a:rPr lang="es-ES"/>
              <a:pPr>
                <a:defRPr/>
              </a:pPr>
              <a:t>‹Nº›</a:t>
            </a:fld>
            <a:endParaRPr lang="es-ES" dirty="0"/>
          </a:p>
        </p:txBody>
      </p:sp>
    </p:spTree>
    <p:extLst>
      <p:ext uri="{BB962C8B-B14F-4D97-AF65-F5344CB8AC3E}">
        <p14:creationId xmlns:p14="http://schemas.microsoft.com/office/powerpoint/2010/main" val="56562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9632B1A-F204-405C-A8C1-1B18F61C009B}" type="datetimeFigureOut">
              <a:rPr lang="es-ES"/>
              <a:pPr>
                <a:defRPr/>
              </a:pPr>
              <a:t>12/05/2017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74AACEB-0587-4185-AE7C-95396333856F}" type="slidenum">
              <a:rPr lang="es-ES"/>
              <a:pPr>
                <a:defRPr/>
              </a:pPr>
              <a:t>‹Nº›</a:t>
            </a:fld>
            <a:endParaRPr lang="es-ES" dirty="0"/>
          </a:p>
        </p:txBody>
      </p:sp>
    </p:spTree>
    <p:extLst>
      <p:ext uri="{BB962C8B-B14F-4D97-AF65-F5344CB8AC3E}">
        <p14:creationId xmlns:p14="http://schemas.microsoft.com/office/powerpoint/2010/main" val="125025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5418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02595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4050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8100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1947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0823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7782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46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B60D4E-07B2-4490-A43A-B9B81966A2FE}" type="datetimeFigureOut">
              <a:rPr lang="es-ES"/>
              <a:pPr>
                <a:defRPr/>
              </a:pPr>
              <a:t>12/05/2017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4CB61B4-87FF-4479-A8C9-890FB53937DB}" type="slidenum">
              <a:rPr lang="es-ES"/>
              <a:pPr>
                <a:defRPr/>
              </a:pPr>
              <a:t>‹Nº›</a:t>
            </a:fld>
            <a:endParaRPr lang="es-ES" dirty="0"/>
          </a:p>
        </p:txBody>
      </p:sp>
    </p:spTree>
    <p:extLst>
      <p:ext uri="{BB962C8B-B14F-4D97-AF65-F5344CB8AC3E}">
        <p14:creationId xmlns:p14="http://schemas.microsoft.com/office/powerpoint/2010/main" val="2439116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06163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14939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5268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39842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429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0150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72072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4063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9080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915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F7E2DA-4F2F-4CA5-B8B1-A7F0A6CE53F7}" type="datetimeFigureOut">
              <a:rPr lang="es-ES"/>
              <a:pPr>
                <a:defRPr/>
              </a:pPr>
              <a:t>12/05/2017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3AC01CF-2A2F-4EE4-B768-A2D63F6343CA}" type="slidenum">
              <a:rPr lang="es-ES"/>
              <a:pPr>
                <a:defRPr/>
              </a:pPr>
              <a:t>‹Nº›</a:t>
            </a:fld>
            <a:endParaRPr lang="es-ES" dirty="0"/>
          </a:p>
        </p:txBody>
      </p:sp>
    </p:spTree>
    <p:extLst>
      <p:ext uri="{BB962C8B-B14F-4D97-AF65-F5344CB8AC3E}">
        <p14:creationId xmlns:p14="http://schemas.microsoft.com/office/powerpoint/2010/main" val="51885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18595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6869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97030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63187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5160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16663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04309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6946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9093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9194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4706523-09D2-4C1A-9229-0D34C6911723}" type="datetimeFigureOut">
              <a:rPr lang="es-ES"/>
              <a:pPr>
                <a:defRPr/>
              </a:pPr>
              <a:t>12/05/2017</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CBDB92F-3703-4356-9763-67C35A9F980C}" type="slidenum">
              <a:rPr lang="es-ES"/>
              <a:pPr>
                <a:defRPr/>
              </a:pPr>
              <a:t>‹Nº›</a:t>
            </a:fld>
            <a:endParaRPr lang="es-ES" dirty="0"/>
          </a:p>
        </p:txBody>
      </p:sp>
    </p:spTree>
    <p:extLst>
      <p:ext uri="{BB962C8B-B14F-4D97-AF65-F5344CB8AC3E}">
        <p14:creationId xmlns:p14="http://schemas.microsoft.com/office/powerpoint/2010/main" val="1111425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09432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97594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54971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26870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21839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20921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1270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85787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3260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2159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F15CDF8-C9B5-4BC5-BAFF-E6DDEF78B5EE}" type="datetimeFigureOut">
              <a:rPr lang="es-ES"/>
              <a:pPr>
                <a:defRPr/>
              </a:pPr>
              <a:t>12/05/2017</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F42FA8A-DC90-4215-9ECE-58C74919FBE9}" type="slidenum">
              <a:rPr lang="es-ES"/>
              <a:pPr>
                <a:defRPr/>
              </a:pPr>
              <a:t>‹Nº›</a:t>
            </a:fld>
            <a:endParaRPr lang="es-ES" dirty="0"/>
          </a:p>
        </p:txBody>
      </p:sp>
    </p:spTree>
    <p:extLst>
      <p:ext uri="{BB962C8B-B14F-4D97-AF65-F5344CB8AC3E}">
        <p14:creationId xmlns:p14="http://schemas.microsoft.com/office/powerpoint/2010/main" val="2611457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29634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74029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88159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52857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89564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12/05/2017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8072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2548112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789994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2158438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17076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801005C-0A1D-4520-A52F-DB24142592AA}" type="datetimeFigureOut">
              <a:rPr lang="es-ES"/>
              <a:pPr>
                <a:defRPr/>
              </a:pPr>
              <a:t>12/05/2017</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B495A8-ED58-42D7-99BE-44238D070590}" type="slidenum">
              <a:rPr lang="es-ES"/>
              <a:pPr>
                <a:defRPr/>
              </a:pPr>
              <a:t>‹Nº›</a:t>
            </a:fld>
            <a:endParaRPr lang="es-ES" dirty="0"/>
          </a:p>
        </p:txBody>
      </p:sp>
    </p:spTree>
    <p:extLst>
      <p:ext uri="{BB962C8B-B14F-4D97-AF65-F5344CB8AC3E}">
        <p14:creationId xmlns:p14="http://schemas.microsoft.com/office/powerpoint/2010/main" val="930415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528843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1419789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032209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979189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3840523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678034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pPr/>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pPr/>
              <a:t>‹Nº›</a:t>
            </a:fld>
            <a:endParaRPr lang="es-CO"/>
          </a:p>
        </p:txBody>
      </p:sp>
    </p:spTree>
    <p:extLst>
      <p:ext uri="{BB962C8B-B14F-4D97-AF65-F5344CB8AC3E}">
        <p14:creationId xmlns:p14="http://schemas.microsoft.com/office/powerpoint/2010/main" val="562354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165792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041096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54645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67846BE-EBDC-41DF-84F1-D96CCDE07F11}" type="datetimeFigureOut">
              <a:rPr lang="es-ES"/>
              <a:pPr>
                <a:defRPr/>
              </a:pPr>
              <a:t>12/05/2017</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BA880E7-6B3C-49D2-9366-301EE5F9707D}" type="slidenum">
              <a:rPr lang="es-ES"/>
              <a:pPr>
                <a:defRPr/>
              </a:pPr>
              <a:t>‹Nº›</a:t>
            </a:fld>
            <a:endParaRPr lang="es-ES" dirty="0"/>
          </a:p>
        </p:txBody>
      </p:sp>
    </p:spTree>
    <p:extLst>
      <p:ext uri="{BB962C8B-B14F-4D97-AF65-F5344CB8AC3E}">
        <p14:creationId xmlns:p14="http://schemas.microsoft.com/office/powerpoint/2010/main" val="41754748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693456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865970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504892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604973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360298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092361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650360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12/05/2017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9202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C04E687-0C6D-453B-BBEC-1FB5EDB46D2C}" type="datetimeFigureOut">
              <a:rPr lang="es-ES"/>
              <a:pPr>
                <a:defRPr/>
              </a:pPr>
              <a:t>12/05/2017</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0F10950-A9A5-4BED-8961-130CECE7CD21}" type="slidenum">
              <a:rPr lang="es-ES"/>
              <a:pPr>
                <a:defRPr/>
              </a:pPr>
              <a:t>‹Nº›</a:t>
            </a:fld>
            <a:endParaRPr lang="es-ES" dirty="0"/>
          </a:p>
        </p:txBody>
      </p:sp>
    </p:spTree>
    <p:extLst>
      <p:ext uri="{BB962C8B-B14F-4D97-AF65-F5344CB8AC3E}">
        <p14:creationId xmlns:p14="http://schemas.microsoft.com/office/powerpoint/2010/main" val="125312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0A4B567-0060-41A1-B845-D004D2830A6B}" type="datetimeFigureOut">
              <a:rPr lang="es-ES"/>
              <a:pPr>
                <a:defRPr/>
              </a:pPr>
              <a:t>12/05/2017</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103FAEE-4C77-464C-982B-C49898A15391}" type="slidenum">
              <a:rPr lang="es-ES"/>
              <a:pPr>
                <a:defRPr/>
              </a:pPr>
              <a:t>‹Nº›</a:t>
            </a:fld>
            <a:endParaRPr lang="es-ES" dirty="0"/>
          </a:p>
        </p:txBody>
      </p:sp>
    </p:spTree>
    <p:extLst>
      <p:ext uri="{BB962C8B-B14F-4D97-AF65-F5344CB8AC3E}">
        <p14:creationId xmlns:p14="http://schemas.microsoft.com/office/powerpoint/2010/main" val="345396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8FD3A038-97AA-4831-8262-77739EF7176E}" type="datetimeFigureOut">
              <a:rPr lang="es-CO" smtClean="0">
                <a:solidFill>
                  <a:prstClr val="black">
                    <a:tint val="75000"/>
                  </a:prstClr>
                </a:solidFill>
                <a:latin typeface="Calibri" panose="020F0502020204030204"/>
              </a:rPr>
              <a:pPr defTabSz="914400" eaLnBrk="1" fontAlgn="auto" hangingPunct="1">
                <a:spcBef>
                  <a:spcPts val="0"/>
                </a:spcBef>
                <a:spcAft>
                  <a:spcPts val="0"/>
                </a:spcAft>
              </a:pPr>
              <a:t>12/05/2017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4A8DC217-822A-4446-9141-82888CDDD354}" type="slidenum">
              <a:rPr lang="es-CO" smtClean="0">
                <a:solidFill>
                  <a:prstClr val="black">
                    <a:tint val="75000"/>
                  </a:prstClr>
                </a:solidFill>
                <a:latin typeface="Calibri" panose="020F0502020204030204"/>
              </a:rPr>
              <a:pPr defTabSz="914400"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2527870034"/>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8FD3A038-97AA-4831-8262-77739EF7176E}" type="datetimeFigureOut">
              <a:rPr lang="es-CO" smtClean="0">
                <a:solidFill>
                  <a:prstClr val="black">
                    <a:tint val="75000"/>
                  </a:prstClr>
                </a:solidFill>
                <a:latin typeface="Calibri" panose="020F0502020204030204"/>
              </a:rPr>
              <a:pPr defTabSz="914400" eaLnBrk="1" fontAlgn="auto" hangingPunct="1">
                <a:spcBef>
                  <a:spcPts val="0"/>
                </a:spcBef>
                <a:spcAft>
                  <a:spcPts val="0"/>
                </a:spcAft>
              </a:pPr>
              <a:t>12/05/2017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4A8DC217-822A-4446-9141-82888CDDD354}" type="slidenum">
              <a:rPr lang="es-CO" smtClean="0">
                <a:solidFill>
                  <a:prstClr val="black">
                    <a:tint val="75000"/>
                  </a:prstClr>
                </a:solidFill>
                <a:latin typeface="Calibri" panose="020F0502020204030204"/>
              </a:rPr>
              <a:pPr defTabSz="914400"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2922962610"/>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8FD3A038-97AA-4831-8262-77739EF7176E}" type="datetimeFigureOut">
              <a:rPr lang="es-CO" smtClean="0">
                <a:solidFill>
                  <a:prstClr val="black">
                    <a:tint val="75000"/>
                  </a:prstClr>
                </a:solidFill>
                <a:latin typeface="Calibri" panose="020F0502020204030204"/>
              </a:rPr>
              <a:pPr defTabSz="914400" eaLnBrk="1" fontAlgn="auto" hangingPunct="1">
                <a:spcBef>
                  <a:spcPts val="0"/>
                </a:spcBef>
                <a:spcAft>
                  <a:spcPts val="0"/>
                </a:spcAft>
              </a:pPr>
              <a:t>12/05/2017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4A8DC217-822A-4446-9141-82888CDDD354}" type="slidenum">
              <a:rPr lang="es-CO" smtClean="0">
                <a:solidFill>
                  <a:prstClr val="black">
                    <a:tint val="75000"/>
                  </a:prstClr>
                </a:solidFill>
                <a:latin typeface="Calibri" panose="020F0502020204030204"/>
              </a:rPr>
              <a:pPr defTabSz="914400"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284273809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8FD3A038-97AA-4831-8262-77739EF7176E}" type="datetimeFigureOut">
              <a:rPr lang="es-CO" smtClean="0">
                <a:solidFill>
                  <a:prstClr val="black">
                    <a:tint val="75000"/>
                  </a:prstClr>
                </a:solidFill>
                <a:latin typeface="Calibri" panose="020F0502020204030204"/>
              </a:rPr>
              <a:pPr defTabSz="914400" eaLnBrk="1" fontAlgn="auto" hangingPunct="1">
                <a:spcBef>
                  <a:spcPts val="0"/>
                </a:spcBef>
                <a:spcAft>
                  <a:spcPts val="0"/>
                </a:spcAft>
              </a:pPr>
              <a:t>12/05/2017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4A8DC217-822A-4446-9141-82888CDDD354}" type="slidenum">
              <a:rPr lang="es-CO" smtClean="0">
                <a:solidFill>
                  <a:prstClr val="black">
                    <a:tint val="75000"/>
                  </a:prstClr>
                </a:solidFill>
                <a:latin typeface="Calibri" panose="020F0502020204030204"/>
              </a:rPr>
              <a:pPr defTabSz="914400"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1997678779"/>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121331"/>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92232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43281" y="1235074"/>
            <a:ext cx="869630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Bef>
                <a:spcPts val="0"/>
              </a:spcBef>
              <a:spcAft>
                <a:spcPts val="0"/>
              </a:spcAft>
              <a:defRPr/>
            </a:pPr>
            <a:r>
              <a:rPr lang="es-MX" sz="5400" dirty="0">
                <a:ln w="10541" cmpd="sng">
                  <a:solidFill>
                    <a:srgbClr val="5B9BD5">
                      <a:shade val="88000"/>
                      <a:satMod val="110000"/>
                    </a:srgbClr>
                  </a:solidFill>
                  <a:prstDash val="solid"/>
                </a:ln>
                <a:solidFill>
                  <a:prstClr val="white"/>
                </a:solidFill>
                <a:effectLst>
                  <a:outerShdw blurRad="38100" dist="38100" dir="2700000" algn="tl">
                    <a:srgbClr val="000000">
                      <a:alpha val="43137"/>
                    </a:srgbClr>
                  </a:outerShdw>
                </a:effectLst>
                <a:latin typeface="Arial" charset="0"/>
              </a:rPr>
              <a:t>MESA PÚBLICA</a:t>
            </a:r>
            <a:endParaRPr lang="es-MX" sz="2800" dirty="0">
              <a:ln w="10541" cmpd="sng">
                <a:solidFill>
                  <a:srgbClr val="5B9BD5">
                    <a:shade val="88000"/>
                    <a:satMod val="110000"/>
                  </a:srgbClr>
                </a:solidFill>
                <a:prstDash val="solid"/>
              </a:ln>
              <a:solidFill>
                <a:prstClr val="white"/>
              </a:solidFill>
              <a:effectLst>
                <a:outerShdw blurRad="38100" dist="38100" dir="2700000" algn="tl">
                  <a:srgbClr val="000000">
                    <a:alpha val="43137"/>
                  </a:srgbClr>
                </a:outerShdw>
              </a:effectLst>
              <a:latin typeface="Arial" charset="0"/>
            </a:endParaRPr>
          </a:p>
          <a:p>
            <a:pPr algn="ctr" defTabSz="914400" eaLnBrk="1" fontAlgn="auto" hangingPunct="1">
              <a:spcBef>
                <a:spcPts val="0"/>
              </a:spcBef>
              <a:spcAft>
                <a:spcPts val="0"/>
              </a:spcAft>
              <a:defRPr/>
            </a:pPr>
            <a:r>
              <a:rPr lang="es-MX" sz="2800" dirty="0">
                <a:ln w="10541" cmpd="sng">
                  <a:solidFill>
                    <a:srgbClr val="5B9BD5">
                      <a:shade val="88000"/>
                      <a:satMod val="110000"/>
                    </a:srgbClr>
                  </a:solidFill>
                  <a:prstDash val="solid"/>
                </a:ln>
                <a:solidFill>
                  <a:prstClr val="white"/>
                </a:solidFill>
                <a:effectLst>
                  <a:outerShdw blurRad="38100" dist="38100" dir="2700000" algn="tl">
                    <a:srgbClr val="000000">
                      <a:alpha val="43137"/>
                    </a:srgbClr>
                  </a:outerShdw>
                </a:effectLst>
                <a:latin typeface="Arial" charset="0"/>
              </a:rPr>
              <a:t>ICBF CENTRO ZONAL SANTA ROSA DE CABAL </a:t>
            </a:r>
          </a:p>
          <a:p>
            <a:pPr algn="ctr" defTabSz="914400" eaLnBrk="1" fontAlgn="auto" hangingPunct="1">
              <a:spcBef>
                <a:spcPts val="0"/>
              </a:spcBef>
              <a:spcAft>
                <a:spcPts val="0"/>
              </a:spcAft>
              <a:defRPr/>
            </a:pPr>
            <a:r>
              <a:rPr lang="es-MX" sz="2800" dirty="0">
                <a:ln w="10541" cmpd="sng">
                  <a:solidFill>
                    <a:srgbClr val="5B9BD5">
                      <a:shade val="88000"/>
                      <a:satMod val="110000"/>
                    </a:srgbClr>
                  </a:solidFill>
                  <a:prstDash val="solid"/>
                </a:ln>
                <a:solidFill>
                  <a:prstClr val="white"/>
                </a:solidFill>
                <a:effectLst>
                  <a:outerShdw blurRad="38100" dist="38100" dir="2700000" algn="tl">
                    <a:srgbClr val="000000">
                      <a:alpha val="43137"/>
                    </a:srgbClr>
                  </a:outerShdw>
                </a:effectLst>
                <a:latin typeface="Arial" charset="0"/>
              </a:rPr>
              <a:t>Junio 8 de 2017.</a:t>
            </a:r>
          </a:p>
        </p:txBody>
      </p:sp>
      <p:sp>
        <p:nvSpPr>
          <p:cNvPr id="3" name="CuadroTexto 2"/>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40375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35" name="Group 143"/>
          <p:cNvGraphicFramePr>
            <a:graphicFrameLocks noGrp="1"/>
          </p:cNvGraphicFramePr>
          <p:nvPr>
            <p:ph idx="1"/>
            <p:extLst>
              <p:ext uri="{D42A27DB-BD31-4B8C-83A1-F6EECF244321}">
                <p14:modId xmlns:p14="http://schemas.microsoft.com/office/powerpoint/2010/main" val="3396835901"/>
              </p:ext>
            </p:extLst>
          </p:nvPr>
        </p:nvGraphicFramePr>
        <p:xfrm>
          <a:off x="389966" y="2055626"/>
          <a:ext cx="8350622" cy="3428791"/>
        </p:xfrm>
        <a:graphic>
          <a:graphicData uri="http://schemas.openxmlformats.org/drawingml/2006/table">
            <a:tbl>
              <a:tblPr/>
              <a:tblGrid>
                <a:gridCol w="4176456">
                  <a:extLst>
                    <a:ext uri="{9D8B030D-6E8A-4147-A177-3AD203B41FA5}">
                      <a16:colId xmlns:a16="http://schemas.microsoft.com/office/drawing/2014/main" val="20000"/>
                    </a:ext>
                  </a:extLst>
                </a:gridCol>
                <a:gridCol w="4174166">
                  <a:extLst>
                    <a:ext uri="{9D8B030D-6E8A-4147-A177-3AD203B41FA5}">
                      <a16:colId xmlns:a16="http://schemas.microsoft.com/office/drawing/2014/main" val="20001"/>
                    </a:ext>
                  </a:extLst>
                </a:gridCol>
              </a:tblGrid>
              <a:tr h="3429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Nombre  del CZ </a:t>
                      </a:r>
                    </a:p>
                  </a:txBody>
                  <a:tcPr marL="0" marR="18000" marT="18002" marB="0" anchor="ctr" horzOverflow="overflow">
                    <a:lnL w="317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Centro Zonal</a:t>
                      </a:r>
                    </a:p>
                  </a:txBody>
                  <a:tcPr marL="0" marR="18000" marT="18002" marB="0" anchor="ctr" horzOverflow="overflow">
                    <a:lnL w="952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a16="http://schemas.microsoft.com/office/drawing/2014/main" val="10000"/>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Municipios de influencia </a:t>
                      </a:r>
                      <a:endParaRPr kumimoji="0" lang="es-CO" sz="1600" b="1"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mn-lt"/>
                          <a:cs typeface="Arial" panose="020B0604020202020204" pitchFamily="34" charset="0"/>
                        </a:rPr>
                        <a:t>Santa Rosa de Cabal y Marsella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1"/>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Población  total Santa Rosa de Cabal </a:t>
                      </a:r>
                      <a:endParaRPr kumimoji="0" lang="es-CO" sz="1600" b="1"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72. 635 </a:t>
                      </a:r>
                      <a:r>
                        <a:rPr kumimoji="0" lang="es-CO" sz="1400" b="0" i="0" u="none" strike="noStrike" cap="none" normalizeH="0" baseline="0" dirty="0">
                          <a:ln>
                            <a:noFill/>
                          </a:ln>
                          <a:solidFill>
                            <a:srgbClr val="000000"/>
                          </a:solidFill>
                          <a:effectLst/>
                          <a:latin typeface="+mn-lt"/>
                          <a:cs typeface="Arial" panose="020B0604020202020204" pitchFamily="34" charset="0"/>
                        </a:rPr>
                        <a:t>(Proyección DANE 2017)</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2"/>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tx1"/>
                          </a:solidFill>
                          <a:effectLst/>
                          <a:latin typeface="+mn-lt"/>
                          <a:cs typeface="Arial" panose="020B0604020202020204" pitchFamily="34" charset="0"/>
                        </a:rPr>
                        <a:t>Población 0-18 años</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21.352 </a:t>
                      </a:r>
                      <a:r>
                        <a:rPr kumimoji="0" lang="es-CO" sz="1400" b="0" i="0" u="none" strike="noStrike" cap="none" normalizeH="0" baseline="0" dirty="0">
                          <a:ln>
                            <a:noFill/>
                          </a:ln>
                          <a:solidFill>
                            <a:srgbClr val="000000"/>
                          </a:solidFill>
                          <a:effectLst/>
                          <a:latin typeface="+mn-lt"/>
                          <a:cs typeface="Arial" panose="020B0604020202020204" pitchFamily="34" charset="0"/>
                        </a:rPr>
                        <a:t>( Proyección DANE- 2017)</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3"/>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mn-lt"/>
                          <a:cs typeface="Arial" panose="020B0604020202020204" pitchFamily="34" charset="0"/>
                        </a:rPr>
                        <a:t>Personal de Planta</a:t>
                      </a:r>
                      <a:endParaRPr kumimoji="0" lang="es-ES" sz="1600" b="1"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14 servidores públicos</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4"/>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mn-lt"/>
                          <a:cs typeface="Arial" panose="020B0604020202020204" pitchFamily="34" charset="0"/>
                        </a:rPr>
                        <a:t>Contratistas</a:t>
                      </a:r>
                      <a:endParaRPr kumimoji="0" lang="es-ES" sz="1600" b="1" i="0" u="none" strike="noStrike" cap="none" normalizeH="0" baseline="0" dirty="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10 Contratistas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5"/>
                  </a:ext>
                </a:extLst>
              </a:tr>
              <a:tr h="3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a:ln>
                            <a:noFill/>
                          </a:ln>
                          <a:solidFill>
                            <a:schemeClr val="tx1"/>
                          </a:solidFill>
                          <a:effectLst/>
                          <a:latin typeface="+mn-lt"/>
                          <a:cs typeface="Arial" panose="020B0604020202020204" pitchFamily="34" charset="0"/>
                        </a:rPr>
                        <a:t>Vacantes</a:t>
                      </a:r>
                      <a:endParaRPr kumimoji="0" lang="es-ES" sz="1600" b="1" i="0" u="none" strike="noStrike" cap="none" normalizeH="0" baseline="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1 vacante</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6"/>
                  </a:ext>
                </a:extLst>
              </a:tr>
              <a:tr h="383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Población usuarios atendidos por   ICBF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3.871 </a:t>
                      </a:r>
                      <a:r>
                        <a:rPr kumimoji="0" lang="es-CO" sz="1400" b="0" i="0" u="none" strike="noStrike" cap="none" normalizeH="0" baseline="0" dirty="0">
                          <a:ln>
                            <a:noFill/>
                          </a:ln>
                          <a:solidFill>
                            <a:srgbClr val="000000"/>
                          </a:solidFill>
                          <a:effectLst/>
                          <a:latin typeface="+mn-lt"/>
                          <a:cs typeface="Arial" panose="020B0604020202020204" pitchFamily="34" charset="0"/>
                        </a:rPr>
                        <a:t>( de Enero a Mayo 2017)</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07"/>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tx1"/>
                          </a:solidFill>
                          <a:effectLst/>
                          <a:latin typeface="+mn-lt"/>
                          <a:cs typeface="Arial" panose="020B0604020202020204" pitchFamily="34" charset="0"/>
                        </a:rPr>
                        <a:t>Presupuesto  inversión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600" b="1" i="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900" b="0" i="0" u="none" strike="noStrike" cap="none" normalizeH="0" baseline="0" dirty="0">
                          <a:ln>
                            <a:noFill/>
                          </a:ln>
                          <a:solidFill>
                            <a:schemeClr val="tx1"/>
                          </a:solidFill>
                          <a:effectLst/>
                          <a:latin typeface="+mn-lt"/>
                          <a:cs typeface="Arial" panose="020B0604020202020204" pitchFamily="34" charset="0"/>
                        </a:rPr>
                        <a:t>Fuente: Grupo de Planeación y Sistemas  ICBF Risaralda</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1600" b="0" i="0" u="none" strike="noStrike" cap="none" normalizeH="0" baseline="0" dirty="0">
                          <a:ln>
                            <a:noFill/>
                          </a:ln>
                          <a:solidFill>
                            <a:srgbClr val="000000"/>
                          </a:solidFill>
                          <a:effectLst/>
                          <a:latin typeface="+mn-lt"/>
                          <a:cs typeface="Arial" panose="020B0604020202020204" pitchFamily="34" charset="0"/>
                        </a:rPr>
                        <a:t>$5.731.610.921</a:t>
                      </a:r>
                    </a:p>
                  </a:txBody>
                  <a:tcPr marL="0" marR="18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a16="http://schemas.microsoft.com/office/drawing/2014/main" val="10010"/>
                  </a:ext>
                </a:extLst>
              </a:tr>
            </a:tbl>
          </a:graphicData>
        </a:graphic>
      </p:graphicFrame>
      <p:sp>
        <p:nvSpPr>
          <p:cNvPr id="17448" name="Text Box 72"/>
          <p:cNvSpPr txBox="1">
            <a:spLocks noChangeArrowheads="1"/>
          </p:cNvSpPr>
          <p:nvPr/>
        </p:nvSpPr>
        <p:spPr bwMode="auto">
          <a:xfrm>
            <a:off x="389966" y="1370761"/>
            <a:ext cx="4607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es-CO" sz="2000" b="1" i="0" u="none" strike="noStrike" kern="0" cap="none" spc="0" normalizeH="0" baseline="0" noProof="0" dirty="0">
                <a:ln>
                  <a:noFill/>
                </a:ln>
                <a:solidFill>
                  <a:srgbClr val="62B543"/>
                </a:solidFill>
                <a:effectLst/>
                <a:uLnTx/>
                <a:uFillTx/>
                <a:latin typeface="+mn-lt"/>
              </a:rPr>
              <a:t>Mapa de Áreas de Influencia </a:t>
            </a:r>
          </a:p>
        </p:txBody>
      </p:sp>
      <p:sp>
        <p:nvSpPr>
          <p:cNvPr id="17450" name="Rectangle 2"/>
          <p:cNvSpPr>
            <a:spLocks noGrp="1" noChangeArrowheads="1"/>
          </p:cNvSpPr>
          <p:nvPr>
            <p:ph type="title"/>
          </p:nvPr>
        </p:nvSpPr>
        <p:spPr>
          <a:xfrm>
            <a:off x="40341" y="59392"/>
            <a:ext cx="8229600" cy="828114"/>
          </a:xfrm>
        </p:spPr>
        <p:txBody>
          <a:bodyPr/>
          <a:lstStyle/>
          <a:p>
            <a:pPr eaLnBrk="1" hangingPunct="1"/>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Información del Centro Zonal Santa Rosa : </a:t>
            </a:r>
          </a:p>
        </p:txBody>
      </p:sp>
    </p:spTree>
    <p:extLst>
      <p:ext uri="{BB962C8B-B14F-4D97-AF65-F5344CB8AC3E}">
        <p14:creationId xmlns:p14="http://schemas.microsoft.com/office/powerpoint/2010/main" val="225699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CuadroTexto 8"/>
          <p:cNvSpPr txBox="1">
            <a:spLocks noChangeArrowheads="1"/>
          </p:cNvSpPr>
          <p:nvPr/>
        </p:nvSpPr>
        <p:spPr bwMode="auto">
          <a:xfrm>
            <a:off x="924740" y="1869366"/>
            <a:ext cx="72677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CO" altLang="es-CO" sz="3600" b="1" dirty="0">
                <a:solidFill>
                  <a:schemeClr val="bg1"/>
                </a:solidFill>
              </a:rPr>
              <a:t>PROCESO RELACION CON EL CIUDADANO</a:t>
            </a:r>
            <a:endParaRPr lang="es-ES" altLang="es-CO" sz="3600" dirty="0">
              <a:solidFill>
                <a:schemeClr val="bg1"/>
              </a:solidFill>
            </a:endParaRPr>
          </a:p>
        </p:txBody>
      </p:sp>
      <p:sp>
        <p:nvSpPr>
          <p:cNvPr id="3" name="CuadroTexto 2"/>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391964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226423" y="269966"/>
            <a:ext cx="7088777" cy="584775"/>
          </a:xfrm>
          <a:prstGeom prst="rect">
            <a:avLst/>
          </a:prstGeom>
        </p:spPr>
        <p:txBody>
          <a:bodyPr wrap="square">
            <a:spAutoFit/>
          </a:bodyPr>
          <a:lstStyle/>
          <a:p>
            <a:pPr algn="ctr" eaLnBrk="1" hangingPunct="1"/>
            <a:r>
              <a:rPr lang="es-CO" altLang="es-CO" sz="3200" b="1" dirty="0">
                <a:solidFill>
                  <a:prstClr val="white"/>
                </a:solidFill>
              </a:rPr>
              <a:t>Objetivo Relación con el ciudadano </a:t>
            </a:r>
          </a:p>
        </p:txBody>
      </p:sp>
      <p:sp>
        <p:nvSpPr>
          <p:cNvPr id="4" name="Rectángulo redondeado 18"/>
          <p:cNvSpPr/>
          <p:nvPr/>
        </p:nvSpPr>
        <p:spPr>
          <a:xfrm>
            <a:off x="3816350" y="1484313"/>
            <a:ext cx="5054600" cy="476250"/>
          </a:xfrm>
          <a:prstGeom prst="roundRect">
            <a:avLst>
              <a:gd name="adj" fmla="val 7696"/>
            </a:avLst>
          </a:prstGeom>
          <a:gradFill>
            <a:gsLst>
              <a:gs pos="0">
                <a:schemeClr val="accent3">
                  <a:tint val="100000"/>
                  <a:shade val="100000"/>
                  <a:satMod val="130000"/>
                </a:schemeClr>
              </a:gs>
              <a:gs pos="100000">
                <a:srgbClr val="80C21B"/>
              </a:gs>
            </a:gsLst>
          </a:gradFill>
        </p:spPr>
        <p:style>
          <a:lnRef idx="1">
            <a:schemeClr val="accent3"/>
          </a:lnRef>
          <a:fillRef idx="3">
            <a:schemeClr val="accent3"/>
          </a:fillRef>
          <a:effectRef idx="2">
            <a:schemeClr val="accent3"/>
          </a:effectRef>
          <a:fontRef idx="minor">
            <a:schemeClr val="lt1"/>
          </a:fontRef>
        </p:style>
        <p:txBody>
          <a:bodyPr anchor="ctr"/>
          <a:lstStyle/>
          <a:p>
            <a:pPr>
              <a:defRPr/>
            </a:pPr>
            <a:r>
              <a:rPr lang="es-ES" sz="2400" b="1" dirty="0">
                <a:solidFill>
                  <a:prstClr val="white"/>
                </a:solidFill>
              </a:rPr>
              <a:t>Objetivo General</a:t>
            </a:r>
          </a:p>
        </p:txBody>
      </p:sp>
      <p:sp>
        <p:nvSpPr>
          <p:cNvPr id="6" name="CuadroTexto 2"/>
          <p:cNvSpPr txBox="1">
            <a:spLocks noChangeArrowheads="1"/>
          </p:cNvSpPr>
          <p:nvPr/>
        </p:nvSpPr>
        <p:spPr bwMode="auto">
          <a:xfrm>
            <a:off x="255588" y="2198688"/>
            <a:ext cx="8626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CO" dirty="0">
                <a:solidFill>
                  <a:srgbClr val="000000"/>
                </a:solidFill>
              </a:rPr>
              <a:t>Acercar el ICBF a la ciudadanía , facilitando el acceso a la información y a los servicios  y promoviendo la participación ciudadana. </a:t>
            </a:r>
          </a:p>
          <a:p>
            <a:endParaRPr lang="es-CO" dirty="0">
              <a:solidFill>
                <a:srgbClr val="000000"/>
              </a:solidFill>
            </a:endParaRPr>
          </a:p>
          <a:p>
            <a:pPr algn="ctr"/>
            <a:r>
              <a:rPr lang="es-CO" dirty="0">
                <a:solidFill>
                  <a:srgbClr val="000000"/>
                </a:solidFill>
              </a:rPr>
              <a:t>COMPARATIVO ATENCION AL CIUDADANO VIGENCIA 2016 -2017</a:t>
            </a:r>
          </a:p>
          <a:p>
            <a:pPr algn="ctr"/>
            <a:r>
              <a:rPr lang="es-CO" dirty="0">
                <a:solidFill>
                  <a:srgbClr val="000000"/>
                </a:solidFill>
              </a:rPr>
              <a:t> (Periodo comparado de Enero a mayo) </a:t>
            </a:r>
          </a:p>
          <a:p>
            <a:pPr algn="ctr"/>
            <a:endParaRPr lang="es-CO" dirty="0">
              <a:solidFill>
                <a:srgbClr val="000000"/>
              </a:solidFill>
            </a:endParaRPr>
          </a:p>
          <a:p>
            <a:pPr algn="ctr"/>
            <a:endParaRPr lang="es-CO" dirty="0">
              <a:solidFill>
                <a:srgbClr val="000000"/>
              </a:solidFill>
            </a:endParaRPr>
          </a:p>
          <a:p>
            <a:pPr algn="just"/>
            <a:endParaRPr lang="es-CO" dirty="0">
              <a:solidFill>
                <a:srgbClr val="000000"/>
              </a:solidFill>
            </a:endParaRPr>
          </a:p>
        </p:txBody>
      </p:sp>
      <p:sp>
        <p:nvSpPr>
          <p:cNvPr id="7" name="CuadroTexto 6"/>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graphicFrame>
        <p:nvGraphicFramePr>
          <p:cNvPr id="3" name="Tabla 2"/>
          <p:cNvGraphicFramePr>
            <a:graphicFrameLocks noGrp="1"/>
          </p:cNvGraphicFramePr>
          <p:nvPr>
            <p:extLst>
              <p:ext uri="{D42A27DB-BD31-4B8C-83A1-F6EECF244321}">
                <p14:modId xmlns:p14="http://schemas.microsoft.com/office/powerpoint/2010/main" val="983505859"/>
              </p:ext>
            </p:extLst>
          </p:nvPr>
        </p:nvGraphicFramePr>
        <p:xfrm>
          <a:off x="427840" y="3716324"/>
          <a:ext cx="8097595" cy="2598606"/>
        </p:xfrm>
        <a:graphic>
          <a:graphicData uri="http://schemas.openxmlformats.org/drawingml/2006/table">
            <a:tbl>
              <a:tblPr firstRow="1" bandRow="1">
                <a:tableStyleId>{5C22544A-7EE6-4342-B048-85BDC9FD1C3A}</a:tableStyleId>
              </a:tblPr>
              <a:tblGrid>
                <a:gridCol w="6448089">
                  <a:extLst>
                    <a:ext uri="{9D8B030D-6E8A-4147-A177-3AD203B41FA5}">
                      <a16:colId xmlns:a16="http://schemas.microsoft.com/office/drawing/2014/main" val="3729069643"/>
                    </a:ext>
                  </a:extLst>
                </a:gridCol>
                <a:gridCol w="860612">
                  <a:extLst>
                    <a:ext uri="{9D8B030D-6E8A-4147-A177-3AD203B41FA5}">
                      <a16:colId xmlns:a16="http://schemas.microsoft.com/office/drawing/2014/main" val="3664431525"/>
                    </a:ext>
                  </a:extLst>
                </a:gridCol>
                <a:gridCol w="788894">
                  <a:extLst>
                    <a:ext uri="{9D8B030D-6E8A-4147-A177-3AD203B41FA5}">
                      <a16:colId xmlns:a16="http://schemas.microsoft.com/office/drawing/2014/main" val="736839516"/>
                    </a:ext>
                  </a:extLst>
                </a:gridCol>
              </a:tblGrid>
              <a:tr h="272196">
                <a:tc>
                  <a:txBody>
                    <a:bodyPr/>
                    <a:lstStyle/>
                    <a:p>
                      <a:r>
                        <a:rPr lang="es-CO" dirty="0"/>
                        <a:t>TIPO</a:t>
                      </a:r>
                      <a:r>
                        <a:rPr lang="es-CO" baseline="0" dirty="0"/>
                        <a:t> PETICION </a:t>
                      </a:r>
                      <a:endParaRPr lang="es-CO" dirty="0"/>
                    </a:p>
                  </a:txBody>
                  <a:tcPr/>
                </a:tc>
                <a:tc>
                  <a:txBody>
                    <a:bodyPr/>
                    <a:lstStyle/>
                    <a:p>
                      <a:r>
                        <a:rPr lang="es-CO" dirty="0"/>
                        <a:t>Año 2016</a:t>
                      </a:r>
                    </a:p>
                  </a:txBody>
                  <a:tcPr/>
                </a:tc>
                <a:tc>
                  <a:txBody>
                    <a:bodyPr/>
                    <a:lstStyle/>
                    <a:p>
                      <a:r>
                        <a:rPr lang="es-CO" dirty="0"/>
                        <a:t>Año 2017</a:t>
                      </a:r>
                    </a:p>
                  </a:txBody>
                  <a:tcPr/>
                </a:tc>
                <a:extLst>
                  <a:ext uri="{0D108BD9-81ED-4DB2-BD59-A6C34878D82A}">
                    <a16:rowId xmlns:a16="http://schemas.microsoft.com/office/drawing/2014/main" val="3084590156"/>
                  </a:ext>
                </a:extLst>
              </a:tr>
              <a:tr h="272196">
                <a:tc>
                  <a:txBody>
                    <a:bodyPr/>
                    <a:lstStyle/>
                    <a:p>
                      <a:r>
                        <a:rPr lang="es-CO" dirty="0"/>
                        <a:t>Denuncias PRD (Maltrato</a:t>
                      </a:r>
                      <a:r>
                        <a:rPr lang="es-CO" baseline="0" dirty="0"/>
                        <a:t> físico, negligencia, abuso sexual, problemas comportamiento, consumo de SPA) </a:t>
                      </a:r>
                      <a:endParaRPr lang="es-CO" dirty="0"/>
                    </a:p>
                  </a:txBody>
                  <a:tcPr/>
                </a:tc>
                <a:tc>
                  <a:txBody>
                    <a:bodyPr/>
                    <a:lstStyle/>
                    <a:p>
                      <a:pPr algn="l"/>
                      <a:r>
                        <a:rPr lang="es-CO" dirty="0"/>
                        <a:t>28</a:t>
                      </a:r>
                    </a:p>
                  </a:txBody>
                  <a:tcPr/>
                </a:tc>
                <a:tc>
                  <a:txBody>
                    <a:bodyPr/>
                    <a:lstStyle/>
                    <a:p>
                      <a:pPr algn="l"/>
                      <a:r>
                        <a:rPr lang="es-CO" dirty="0"/>
                        <a:t>31</a:t>
                      </a:r>
                    </a:p>
                  </a:txBody>
                  <a:tcPr/>
                </a:tc>
                <a:extLst>
                  <a:ext uri="{0D108BD9-81ED-4DB2-BD59-A6C34878D82A}">
                    <a16:rowId xmlns:a16="http://schemas.microsoft.com/office/drawing/2014/main" val="4222951273"/>
                  </a:ext>
                </a:extLst>
              </a:tr>
              <a:tr h="476343">
                <a:tc>
                  <a:txBody>
                    <a:bodyPr/>
                    <a:lstStyle/>
                    <a:p>
                      <a:r>
                        <a:rPr lang="es-CO" dirty="0"/>
                        <a:t>Atención por ciclos de vida y nutrición (HCB, HI, CDI) </a:t>
                      </a:r>
                    </a:p>
                  </a:txBody>
                  <a:tcPr/>
                </a:tc>
                <a:tc>
                  <a:txBody>
                    <a:bodyPr/>
                    <a:lstStyle/>
                    <a:p>
                      <a:r>
                        <a:rPr lang="es-CO" dirty="0"/>
                        <a:t>132</a:t>
                      </a:r>
                    </a:p>
                  </a:txBody>
                  <a:tcPr/>
                </a:tc>
                <a:tc>
                  <a:txBody>
                    <a:bodyPr/>
                    <a:lstStyle/>
                    <a:p>
                      <a:r>
                        <a:rPr lang="es-CO" dirty="0"/>
                        <a:t>91</a:t>
                      </a:r>
                    </a:p>
                  </a:txBody>
                  <a:tcPr/>
                </a:tc>
                <a:extLst>
                  <a:ext uri="{0D108BD9-81ED-4DB2-BD59-A6C34878D82A}">
                    <a16:rowId xmlns:a16="http://schemas.microsoft.com/office/drawing/2014/main" val="2178623583"/>
                  </a:ext>
                </a:extLst>
              </a:tr>
              <a:tr h="272196">
                <a:tc>
                  <a:txBody>
                    <a:bodyPr/>
                    <a:lstStyle/>
                    <a:p>
                      <a:r>
                        <a:rPr lang="es-CO" dirty="0"/>
                        <a:t>Información y Orientación (Servicios y programas) </a:t>
                      </a:r>
                    </a:p>
                  </a:txBody>
                  <a:tcPr/>
                </a:tc>
                <a:tc>
                  <a:txBody>
                    <a:bodyPr/>
                    <a:lstStyle/>
                    <a:p>
                      <a:r>
                        <a:rPr lang="es-CO" dirty="0"/>
                        <a:t>754</a:t>
                      </a:r>
                    </a:p>
                  </a:txBody>
                  <a:tcPr/>
                </a:tc>
                <a:tc>
                  <a:txBody>
                    <a:bodyPr/>
                    <a:lstStyle/>
                    <a:p>
                      <a:r>
                        <a:rPr lang="es-CO" dirty="0"/>
                        <a:t>737</a:t>
                      </a:r>
                    </a:p>
                  </a:txBody>
                  <a:tcPr/>
                </a:tc>
                <a:extLst>
                  <a:ext uri="{0D108BD9-81ED-4DB2-BD59-A6C34878D82A}">
                    <a16:rowId xmlns:a16="http://schemas.microsoft.com/office/drawing/2014/main" val="3063010085"/>
                  </a:ext>
                </a:extLst>
              </a:tr>
              <a:tr h="476343">
                <a:tc>
                  <a:txBody>
                    <a:bodyPr/>
                    <a:lstStyle/>
                    <a:p>
                      <a:r>
                        <a:rPr lang="es-CO" dirty="0"/>
                        <a:t>Información y orientación con tramite (Diligencias administrativas)</a:t>
                      </a:r>
                    </a:p>
                  </a:txBody>
                  <a:tcPr/>
                </a:tc>
                <a:tc>
                  <a:txBody>
                    <a:bodyPr/>
                    <a:lstStyle/>
                    <a:p>
                      <a:r>
                        <a:rPr lang="es-CO" dirty="0"/>
                        <a:t>216</a:t>
                      </a:r>
                    </a:p>
                  </a:txBody>
                  <a:tcPr/>
                </a:tc>
                <a:tc>
                  <a:txBody>
                    <a:bodyPr/>
                    <a:lstStyle/>
                    <a:p>
                      <a:r>
                        <a:rPr lang="es-CO" dirty="0"/>
                        <a:t>165</a:t>
                      </a:r>
                    </a:p>
                  </a:txBody>
                  <a:tcPr/>
                </a:tc>
                <a:extLst>
                  <a:ext uri="{0D108BD9-81ED-4DB2-BD59-A6C34878D82A}">
                    <a16:rowId xmlns:a16="http://schemas.microsoft.com/office/drawing/2014/main" val="3787413879"/>
                  </a:ext>
                </a:extLst>
              </a:tr>
            </a:tbl>
          </a:graphicData>
        </a:graphic>
      </p:graphicFrame>
    </p:spTree>
    <p:extLst>
      <p:ext uri="{BB962C8B-B14F-4D97-AF65-F5344CB8AC3E}">
        <p14:creationId xmlns:p14="http://schemas.microsoft.com/office/powerpoint/2010/main" val="190658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15 Rectángulo"/>
          <p:cNvSpPr/>
          <p:nvPr/>
        </p:nvSpPr>
        <p:spPr>
          <a:xfrm>
            <a:off x="506709" y="2381311"/>
            <a:ext cx="966385" cy="36350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es-CO" sz="2800" b="1" dirty="0">
                <a:solidFill>
                  <a:prstClr val="white"/>
                </a:solidFill>
                <a:cs typeface="Calibri"/>
              </a:rPr>
              <a:t>SNBF</a:t>
            </a:r>
          </a:p>
        </p:txBody>
      </p:sp>
      <p:sp>
        <p:nvSpPr>
          <p:cNvPr id="5" name="CuadroTexto 4"/>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graphicFrame>
        <p:nvGraphicFramePr>
          <p:cNvPr id="2" name="Tabla 1"/>
          <p:cNvGraphicFramePr>
            <a:graphicFrameLocks noGrp="1"/>
          </p:cNvGraphicFramePr>
          <p:nvPr>
            <p:extLst>
              <p:ext uri="{D42A27DB-BD31-4B8C-83A1-F6EECF244321}">
                <p14:modId xmlns:p14="http://schemas.microsoft.com/office/powerpoint/2010/main" val="3016115752"/>
              </p:ext>
            </p:extLst>
          </p:nvPr>
        </p:nvGraphicFramePr>
        <p:xfrm>
          <a:off x="506709" y="1825625"/>
          <a:ext cx="8018727" cy="4312920"/>
        </p:xfrm>
        <a:graphic>
          <a:graphicData uri="http://schemas.openxmlformats.org/drawingml/2006/table">
            <a:tbl>
              <a:tblPr firstRow="1" bandRow="1">
                <a:tableStyleId>{5C22544A-7EE6-4342-B048-85BDC9FD1C3A}</a:tableStyleId>
              </a:tblPr>
              <a:tblGrid>
                <a:gridCol w="6270609">
                  <a:extLst>
                    <a:ext uri="{9D8B030D-6E8A-4147-A177-3AD203B41FA5}">
                      <a16:colId xmlns:a16="http://schemas.microsoft.com/office/drawing/2014/main" val="2736019631"/>
                    </a:ext>
                  </a:extLst>
                </a:gridCol>
                <a:gridCol w="932329">
                  <a:extLst>
                    <a:ext uri="{9D8B030D-6E8A-4147-A177-3AD203B41FA5}">
                      <a16:colId xmlns:a16="http://schemas.microsoft.com/office/drawing/2014/main" val="208141970"/>
                    </a:ext>
                  </a:extLst>
                </a:gridCol>
                <a:gridCol w="815789">
                  <a:extLst>
                    <a:ext uri="{9D8B030D-6E8A-4147-A177-3AD203B41FA5}">
                      <a16:colId xmlns:a16="http://schemas.microsoft.com/office/drawing/2014/main" val="3806185268"/>
                    </a:ext>
                  </a:extLst>
                </a:gridCol>
              </a:tblGrid>
              <a:tr h="346286">
                <a:tc>
                  <a:txBody>
                    <a:bodyPr/>
                    <a:lstStyle/>
                    <a:p>
                      <a:r>
                        <a:rPr lang="es-CO" dirty="0"/>
                        <a:t>TIPO</a:t>
                      </a:r>
                      <a:r>
                        <a:rPr lang="es-CO" baseline="0" dirty="0"/>
                        <a:t> PETICION </a:t>
                      </a:r>
                      <a:endParaRPr lang="es-CO" dirty="0"/>
                    </a:p>
                  </a:txBody>
                  <a:tcPr/>
                </a:tc>
                <a:tc>
                  <a:txBody>
                    <a:bodyPr/>
                    <a:lstStyle/>
                    <a:p>
                      <a:r>
                        <a:rPr lang="es-CO" dirty="0"/>
                        <a:t>AÑO</a:t>
                      </a:r>
                      <a:r>
                        <a:rPr lang="es-CO" baseline="0" dirty="0"/>
                        <a:t> 2016</a:t>
                      </a:r>
                      <a:endParaRPr lang="es-CO" dirty="0"/>
                    </a:p>
                  </a:txBody>
                  <a:tcPr/>
                </a:tc>
                <a:tc>
                  <a:txBody>
                    <a:bodyPr/>
                    <a:lstStyle/>
                    <a:p>
                      <a:r>
                        <a:rPr lang="es-CO" dirty="0"/>
                        <a:t>AÑO 2017</a:t>
                      </a:r>
                    </a:p>
                  </a:txBody>
                  <a:tcPr/>
                </a:tc>
                <a:extLst>
                  <a:ext uri="{0D108BD9-81ED-4DB2-BD59-A6C34878D82A}">
                    <a16:rowId xmlns:a16="http://schemas.microsoft.com/office/drawing/2014/main" val="591154943"/>
                  </a:ext>
                </a:extLst>
              </a:tr>
              <a:tr h="346286">
                <a:tc>
                  <a:txBody>
                    <a:bodyPr/>
                    <a:lstStyle/>
                    <a:p>
                      <a:r>
                        <a:rPr lang="es-CO" dirty="0"/>
                        <a:t>Quejas (calidad</a:t>
                      </a:r>
                      <a:r>
                        <a:rPr lang="es-CO" baseline="0" dirty="0"/>
                        <a:t> en el servicio y atención) </a:t>
                      </a:r>
                      <a:endParaRPr lang="es-CO" dirty="0"/>
                    </a:p>
                  </a:txBody>
                  <a:tcPr/>
                </a:tc>
                <a:tc>
                  <a:txBody>
                    <a:bodyPr/>
                    <a:lstStyle/>
                    <a:p>
                      <a:r>
                        <a:rPr lang="es-CO" dirty="0"/>
                        <a:t>1</a:t>
                      </a:r>
                    </a:p>
                  </a:txBody>
                  <a:tcPr/>
                </a:tc>
                <a:tc>
                  <a:txBody>
                    <a:bodyPr/>
                    <a:lstStyle/>
                    <a:p>
                      <a:r>
                        <a:rPr lang="es-CO" dirty="0"/>
                        <a:t>1</a:t>
                      </a:r>
                    </a:p>
                  </a:txBody>
                  <a:tcPr/>
                </a:tc>
                <a:extLst>
                  <a:ext uri="{0D108BD9-81ED-4DB2-BD59-A6C34878D82A}">
                    <a16:rowId xmlns:a16="http://schemas.microsoft.com/office/drawing/2014/main" val="1490949511"/>
                  </a:ext>
                </a:extLst>
              </a:tr>
              <a:tr h="346286">
                <a:tc>
                  <a:txBody>
                    <a:bodyPr/>
                    <a:lstStyle/>
                    <a:p>
                      <a:r>
                        <a:rPr lang="es-CO" dirty="0"/>
                        <a:t>Reclamos (HCB – incumplimiento y calidad del servicio)</a:t>
                      </a:r>
                      <a:r>
                        <a:rPr lang="es-CO" baseline="0" dirty="0"/>
                        <a:t> </a:t>
                      </a:r>
                      <a:endParaRPr lang="es-CO" dirty="0"/>
                    </a:p>
                  </a:txBody>
                  <a:tcPr/>
                </a:tc>
                <a:tc>
                  <a:txBody>
                    <a:bodyPr/>
                    <a:lstStyle/>
                    <a:p>
                      <a:r>
                        <a:rPr lang="es-CO" dirty="0"/>
                        <a:t>3</a:t>
                      </a:r>
                    </a:p>
                  </a:txBody>
                  <a:tcPr/>
                </a:tc>
                <a:tc>
                  <a:txBody>
                    <a:bodyPr/>
                    <a:lstStyle/>
                    <a:p>
                      <a:r>
                        <a:rPr lang="es-CO" dirty="0"/>
                        <a:t>2</a:t>
                      </a:r>
                    </a:p>
                  </a:txBody>
                  <a:tcPr/>
                </a:tc>
                <a:extLst>
                  <a:ext uri="{0D108BD9-81ED-4DB2-BD59-A6C34878D82A}">
                    <a16:rowId xmlns:a16="http://schemas.microsoft.com/office/drawing/2014/main" val="3987917991"/>
                  </a:ext>
                </a:extLst>
              </a:tr>
              <a:tr h="346286">
                <a:tc>
                  <a:txBody>
                    <a:bodyPr/>
                    <a:lstStyle/>
                    <a:p>
                      <a:r>
                        <a:rPr lang="es-CO" dirty="0"/>
                        <a:t>Solicitud Restablecimiento de Derechos (Abandono, abuso sexual, maltrato físico y/o negligencia, amenazas,</a:t>
                      </a:r>
                      <a:r>
                        <a:rPr lang="es-CO" baseline="0" dirty="0"/>
                        <a:t> convivencia educativa, consumo SPA)</a:t>
                      </a:r>
                      <a:endParaRPr lang="es-CO" dirty="0"/>
                    </a:p>
                  </a:txBody>
                  <a:tcPr/>
                </a:tc>
                <a:tc>
                  <a:txBody>
                    <a:bodyPr/>
                    <a:lstStyle/>
                    <a:p>
                      <a:r>
                        <a:rPr lang="es-CO" dirty="0"/>
                        <a:t>134</a:t>
                      </a:r>
                    </a:p>
                  </a:txBody>
                  <a:tcPr/>
                </a:tc>
                <a:tc>
                  <a:txBody>
                    <a:bodyPr/>
                    <a:lstStyle/>
                    <a:p>
                      <a:r>
                        <a:rPr lang="es-CO" dirty="0"/>
                        <a:t>72</a:t>
                      </a:r>
                    </a:p>
                  </a:txBody>
                  <a:tcPr/>
                </a:tc>
                <a:extLst>
                  <a:ext uri="{0D108BD9-81ED-4DB2-BD59-A6C34878D82A}">
                    <a16:rowId xmlns:a16="http://schemas.microsoft.com/office/drawing/2014/main" val="366446427"/>
                  </a:ext>
                </a:extLst>
              </a:tr>
              <a:tr h="346286">
                <a:tc>
                  <a:txBody>
                    <a:bodyPr/>
                    <a:lstStyle/>
                    <a:p>
                      <a:r>
                        <a:rPr lang="es-CO" dirty="0"/>
                        <a:t>Tramite</a:t>
                      </a:r>
                      <a:r>
                        <a:rPr lang="es-CO" baseline="0" dirty="0"/>
                        <a:t> Atención Extraprocesal ( fijación de cuota alimentos, visitas, custodia y cuidado personal, ejecutivo de alimentos, privación patria potestad, investigación de la paternidad, salida del país) </a:t>
                      </a:r>
                      <a:endParaRPr lang="es-CO" dirty="0"/>
                    </a:p>
                  </a:txBody>
                  <a:tcPr/>
                </a:tc>
                <a:tc>
                  <a:txBody>
                    <a:bodyPr/>
                    <a:lstStyle/>
                    <a:p>
                      <a:r>
                        <a:rPr lang="es-CO" dirty="0"/>
                        <a:t>104</a:t>
                      </a:r>
                    </a:p>
                  </a:txBody>
                  <a:tcPr/>
                </a:tc>
                <a:tc>
                  <a:txBody>
                    <a:bodyPr/>
                    <a:lstStyle/>
                    <a:p>
                      <a:r>
                        <a:rPr lang="es-CO" dirty="0"/>
                        <a:t>113</a:t>
                      </a:r>
                    </a:p>
                  </a:txBody>
                  <a:tcPr/>
                </a:tc>
                <a:extLst>
                  <a:ext uri="{0D108BD9-81ED-4DB2-BD59-A6C34878D82A}">
                    <a16:rowId xmlns:a16="http://schemas.microsoft.com/office/drawing/2014/main" val="2676079507"/>
                  </a:ext>
                </a:extLst>
              </a:tr>
              <a:tr h="346286">
                <a:tc>
                  <a:txBody>
                    <a:bodyPr/>
                    <a:lstStyle/>
                    <a:p>
                      <a:r>
                        <a:rPr lang="es-CO" dirty="0"/>
                        <a:t>Tramites</a:t>
                      </a:r>
                      <a:r>
                        <a:rPr lang="es-CO" baseline="0" dirty="0"/>
                        <a:t> de adopción </a:t>
                      </a:r>
                    </a:p>
                    <a:p>
                      <a:endParaRPr lang="es-CO" sz="1000" baseline="0" dirty="0"/>
                    </a:p>
                    <a:p>
                      <a:endParaRPr lang="es-CO" sz="1000" baseline="0" dirty="0"/>
                    </a:p>
                    <a:p>
                      <a:r>
                        <a:rPr lang="es-CO" sz="1100" baseline="0" dirty="0"/>
                        <a:t>*Fuente:   Aplicativo SIM </a:t>
                      </a:r>
                      <a:endParaRPr lang="es-CO" sz="1100" dirty="0"/>
                    </a:p>
                  </a:txBody>
                  <a:tcPr/>
                </a:tc>
                <a:tc>
                  <a:txBody>
                    <a:bodyPr/>
                    <a:lstStyle/>
                    <a:p>
                      <a:r>
                        <a:rPr lang="es-CO" dirty="0"/>
                        <a:t>1</a:t>
                      </a:r>
                    </a:p>
                  </a:txBody>
                  <a:tcPr/>
                </a:tc>
                <a:tc>
                  <a:txBody>
                    <a:bodyPr/>
                    <a:lstStyle/>
                    <a:p>
                      <a:r>
                        <a:rPr lang="es-CO" dirty="0"/>
                        <a:t>4</a:t>
                      </a:r>
                    </a:p>
                  </a:txBody>
                  <a:tcPr/>
                </a:tc>
                <a:extLst>
                  <a:ext uri="{0D108BD9-81ED-4DB2-BD59-A6C34878D82A}">
                    <a16:rowId xmlns:a16="http://schemas.microsoft.com/office/drawing/2014/main" val="1321821319"/>
                  </a:ext>
                </a:extLst>
              </a:tr>
            </a:tbl>
          </a:graphicData>
        </a:graphic>
      </p:graphicFrame>
    </p:spTree>
    <p:extLst>
      <p:ext uri="{BB962C8B-B14F-4D97-AF65-F5344CB8AC3E}">
        <p14:creationId xmlns:p14="http://schemas.microsoft.com/office/powerpoint/2010/main" val="148463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9"/>
          <p:cNvSpPr txBox="1">
            <a:spLocks noChangeArrowheads="1"/>
          </p:cNvSpPr>
          <p:nvPr/>
        </p:nvSpPr>
        <p:spPr bwMode="auto">
          <a:xfrm>
            <a:off x="63818" y="185738"/>
            <a:ext cx="6837362" cy="79034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s-ES" sz="2800" b="1" i="0" u="none" strike="noStrike" kern="0" cap="none" spc="0" normalizeH="0" baseline="0" noProof="0" dirty="0">
                <a:ln>
                  <a:noFill/>
                </a:ln>
                <a:solidFill>
                  <a:prstClr val="white"/>
                </a:solidFill>
                <a:effectLst/>
                <a:uLnTx/>
                <a:uFillTx/>
                <a:cs typeface="Calibri" panose="020F0502020204030204" pitchFamily="34" charset="0"/>
              </a:rPr>
              <a:t>PORTAFOLIO DE SERVICIOS ICBF</a:t>
            </a:r>
          </a:p>
          <a:p>
            <a:pPr marL="0" marR="0" lvl="0" indent="0" algn="ctr" defTabSz="914400" eaLnBrk="1" fontAlgn="auto" latinLnBrk="0" hangingPunct="1">
              <a:lnSpc>
                <a:spcPct val="80000"/>
              </a:lnSpc>
              <a:spcBef>
                <a:spcPts val="0"/>
              </a:spcBef>
              <a:spcAft>
                <a:spcPts val="0"/>
              </a:spcAft>
              <a:buClrTx/>
              <a:buSzTx/>
              <a:buFontTx/>
              <a:buNone/>
              <a:tabLst/>
              <a:defRPr/>
            </a:pPr>
            <a:r>
              <a:rPr lang="es-ES" sz="2800" b="1" kern="0" dirty="0">
                <a:solidFill>
                  <a:prstClr val="white"/>
                </a:solidFill>
                <a:cs typeface="Calibri" panose="020F0502020204030204" pitchFamily="34" charset="0"/>
              </a:rPr>
              <a:t>PROMOCION Y PREVENCION </a:t>
            </a:r>
            <a:endParaRPr kumimoji="0" lang="es-ES" sz="2800" b="1" i="0" u="none" strike="noStrike" kern="0" cap="none" spc="0" normalizeH="0" baseline="0" noProof="0" dirty="0">
              <a:ln>
                <a:noFill/>
              </a:ln>
              <a:solidFill>
                <a:prstClr val="white"/>
              </a:solidFill>
              <a:effectLst/>
              <a:uLnTx/>
              <a:uFillTx/>
              <a:cs typeface="Calibri" panose="020F0502020204030204" pitchFamily="34" charset="0"/>
            </a:endParaRPr>
          </a:p>
        </p:txBody>
      </p:sp>
      <p:graphicFrame>
        <p:nvGraphicFramePr>
          <p:cNvPr id="3" name="2 Diagrama"/>
          <p:cNvGraphicFramePr/>
          <p:nvPr>
            <p:extLst>
              <p:ext uri="{D42A27DB-BD31-4B8C-83A1-F6EECF244321}">
                <p14:modId xmlns:p14="http://schemas.microsoft.com/office/powerpoint/2010/main" val="4121027173"/>
              </p:ext>
            </p:extLst>
          </p:nvPr>
        </p:nvGraphicFramePr>
        <p:xfrm>
          <a:off x="63818" y="1268760"/>
          <a:ext cx="890067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126807744"/>
              </p:ext>
            </p:extLst>
          </p:nvPr>
        </p:nvGraphicFramePr>
        <p:xfrm>
          <a:off x="3299011" y="3496234"/>
          <a:ext cx="5127810" cy="2743200"/>
        </p:xfrm>
        <a:graphic>
          <a:graphicData uri="http://schemas.openxmlformats.org/drawingml/2006/table">
            <a:tbl>
              <a:tblPr firstRow="1" bandRow="1">
                <a:tableStyleId>{5C22544A-7EE6-4342-B048-85BDC9FD1C3A}</a:tableStyleId>
              </a:tblPr>
              <a:tblGrid>
                <a:gridCol w="2153470">
                  <a:extLst>
                    <a:ext uri="{9D8B030D-6E8A-4147-A177-3AD203B41FA5}">
                      <a16:colId xmlns:a16="http://schemas.microsoft.com/office/drawing/2014/main" val="2556338478"/>
                    </a:ext>
                  </a:extLst>
                </a:gridCol>
                <a:gridCol w="1339377">
                  <a:extLst>
                    <a:ext uri="{9D8B030D-6E8A-4147-A177-3AD203B41FA5}">
                      <a16:colId xmlns:a16="http://schemas.microsoft.com/office/drawing/2014/main" val="1473227480"/>
                    </a:ext>
                  </a:extLst>
                </a:gridCol>
                <a:gridCol w="1634963">
                  <a:extLst>
                    <a:ext uri="{9D8B030D-6E8A-4147-A177-3AD203B41FA5}">
                      <a16:colId xmlns:a16="http://schemas.microsoft.com/office/drawing/2014/main" val="1571240804"/>
                    </a:ext>
                  </a:extLst>
                </a:gridCol>
              </a:tblGrid>
              <a:tr h="342989">
                <a:tc>
                  <a:txBody>
                    <a:bodyPr/>
                    <a:lstStyle/>
                    <a:p>
                      <a:r>
                        <a:rPr lang="es-CO" dirty="0"/>
                        <a:t>MODALIDADES</a:t>
                      </a:r>
                    </a:p>
                  </a:txBody>
                  <a:tcPr/>
                </a:tc>
                <a:tc>
                  <a:txBody>
                    <a:bodyPr/>
                    <a:lstStyle/>
                    <a:p>
                      <a:r>
                        <a:rPr lang="es-CO" dirty="0"/>
                        <a:t>USUARIOS </a:t>
                      </a:r>
                    </a:p>
                  </a:txBody>
                  <a:tcPr/>
                </a:tc>
                <a:tc>
                  <a:txBody>
                    <a:bodyPr/>
                    <a:lstStyle/>
                    <a:p>
                      <a:r>
                        <a:rPr lang="es-CO" dirty="0"/>
                        <a:t>PRESUPUESTO</a:t>
                      </a:r>
                    </a:p>
                  </a:txBody>
                  <a:tcPr/>
                </a:tc>
                <a:extLst>
                  <a:ext uri="{0D108BD9-81ED-4DB2-BD59-A6C34878D82A}">
                    <a16:rowId xmlns:a16="http://schemas.microsoft.com/office/drawing/2014/main" val="1919224274"/>
                  </a:ext>
                </a:extLst>
              </a:tr>
              <a:tr h="314407">
                <a:tc>
                  <a:txBody>
                    <a:bodyPr/>
                    <a:lstStyle/>
                    <a:p>
                      <a:r>
                        <a:rPr lang="es-CO" sz="1600" dirty="0"/>
                        <a:t>CDI Institucional (2)</a:t>
                      </a:r>
                    </a:p>
                  </a:txBody>
                  <a:tcPr/>
                </a:tc>
                <a:tc>
                  <a:txBody>
                    <a:bodyPr/>
                    <a:lstStyle/>
                    <a:p>
                      <a:r>
                        <a:rPr lang="es-CO" sz="1600" dirty="0"/>
                        <a:t>150</a:t>
                      </a:r>
                    </a:p>
                  </a:txBody>
                  <a:tcPr/>
                </a:tc>
                <a:tc>
                  <a:txBody>
                    <a:bodyPr/>
                    <a:lstStyle/>
                    <a:p>
                      <a:r>
                        <a:rPr lang="es-CO" sz="1600" dirty="0"/>
                        <a:t>$443.729.550</a:t>
                      </a:r>
                    </a:p>
                  </a:txBody>
                  <a:tcPr/>
                </a:tc>
                <a:extLst>
                  <a:ext uri="{0D108BD9-81ED-4DB2-BD59-A6C34878D82A}">
                    <a16:rowId xmlns:a16="http://schemas.microsoft.com/office/drawing/2014/main" val="139561231"/>
                  </a:ext>
                </a:extLst>
              </a:tr>
              <a:tr h="314407">
                <a:tc>
                  <a:txBody>
                    <a:bodyPr/>
                    <a:lstStyle/>
                    <a:p>
                      <a:r>
                        <a:rPr lang="es-CO" sz="1600" dirty="0"/>
                        <a:t>Hogares</a:t>
                      </a:r>
                      <a:r>
                        <a:rPr lang="es-CO" sz="1600" baseline="0" dirty="0"/>
                        <a:t> Infantiles (2)</a:t>
                      </a:r>
                      <a:endParaRPr lang="es-CO" sz="1600" dirty="0"/>
                    </a:p>
                  </a:txBody>
                  <a:tcPr/>
                </a:tc>
                <a:tc>
                  <a:txBody>
                    <a:bodyPr/>
                    <a:lstStyle/>
                    <a:p>
                      <a:r>
                        <a:rPr lang="es-CO" sz="1600" dirty="0"/>
                        <a:t>385</a:t>
                      </a:r>
                    </a:p>
                  </a:txBody>
                  <a:tcPr/>
                </a:tc>
                <a:tc>
                  <a:txBody>
                    <a:bodyPr/>
                    <a:lstStyle/>
                    <a:p>
                      <a:r>
                        <a:rPr lang="es-CO" sz="1600" dirty="0"/>
                        <a:t>$772.822.210</a:t>
                      </a:r>
                    </a:p>
                  </a:txBody>
                  <a:tcPr/>
                </a:tc>
                <a:extLst>
                  <a:ext uri="{0D108BD9-81ED-4DB2-BD59-A6C34878D82A}">
                    <a16:rowId xmlns:a16="http://schemas.microsoft.com/office/drawing/2014/main" val="859820343"/>
                  </a:ext>
                </a:extLst>
              </a:tr>
              <a:tr h="314407">
                <a:tc>
                  <a:txBody>
                    <a:bodyPr/>
                    <a:lstStyle/>
                    <a:p>
                      <a:r>
                        <a:rPr lang="es-CO" sz="1600" dirty="0"/>
                        <a:t>HCB – Tradicional (51)</a:t>
                      </a:r>
                    </a:p>
                  </a:txBody>
                  <a:tcPr/>
                </a:tc>
                <a:tc>
                  <a:txBody>
                    <a:bodyPr/>
                    <a:lstStyle/>
                    <a:p>
                      <a:r>
                        <a:rPr lang="es-CO" sz="1600" dirty="0"/>
                        <a:t>663</a:t>
                      </a:r>
                    </a:p>
                  </a:txBody>
                  <a:tcPr/>
                </a:tc>
                <a:tc>
                  <a:txBody>
                    <a:bodyPr/>
                    <a:lstStyle/>
                    <a:p>
                      <a:r>
                        <a:rPr lang="es-CO" sz="1600" dirty="0"/>
                        <a:t>$1.130.216.304</a:t>
                      </a:r>
                    </a:p>
                  </a:txBody>
                  <a:tcPr/>
                </a:tc>
                <a:extLst>
                  <a:ext uri="{0D108BD9-81ED-4DB2-BD59-A6C34878D82A}">
                    <a16:rowId xmlns:a16="http://schemas.microsoft.com/office/drawing/2014/main" val="2688325111"/>
                  </a:ext>
                </a:extLst>
              </a:tr>
              <a:tr h="543066">
                <a:tc>
                  <a:txBody>
                    <a:bodyPr/>
                    <a:lstStyle/>
                    <a:p>
                      <a:r>
                        <a:rPr lang="es-CO" sz="1600" dirty="0"/>
                        <a:t>Desarrollo Infantil en medio familiar (18)</a:t>
                      </a:r>
                    </a:p>
                  </a:txBody>
                  <a:tcPr/>
                </a:tc>
                <a:tc>
                  <a:txBody>
                    <a:bodyPr/>
                    <a:lstStyle/>
                    <a:p>
                      <a:r>
                        <a:rPr lang="es-CO" dirty="0"/>
                        <a:t>1.087</a:t>
                      </a:r>
                    </a:p>
                  </a:txBody>
                  <a:tcPr/>
                </a:tc>
                <a:tc>
                  <a:txBody>
                    <a:bodyPr/>
                    <a:lstStyle/>
                    <a:p>
                      <a:r>
                        <a:rPr lang="es-CO" sz="1600" dirty="0"/>
                        <a:t>$2.545.294.766</a:t>
                      </a:r>
                    </a:p>
                  </a:txBody>
                  <a:tcPr/>
                </a:tc>
                <a:extLst>
                  <a:ext uri="{0D108BD9-81ED-4DB2-BD59-A6C34878D82A}">
                    <a16:rowId xmlns:a16="http://schemas.microsoft.com/office/drawing/2014/main" val="3199693112"/>
                  </a:ext>
                </a:extLst>
              </a:tr>
              <a:tr h="483620">
                <a:tc>
                  <a:txBody>
                    <a:bodyPr/>
                    <a:lstStyle/>
                    <a:p>
                      <a:r>
                        <a:rPr lang="es-CO" sz="1600" dirty="0"/>
                        <a:t>TOTAL </a:t>
                      </a:r>
                    </a:p>
                    <a:p>
                      <a:endParaRPr lang="es-CO" sz="1000" dirty="0"/>
                    </a:p>
                    <a:p>
                      <a:r>
                        <a:rPr lang="es-CO" sz="1000" dirty="0"/>
                        <a:t>*Fuente grupo de Planeación y Sistemas ICBF Risaralda </a:t>
                      </a:r>
                    </a:p>
                  </a:txBody>
                  <a:tcPr/>
                </a:tc>
                <a:tc>
                  <a:txBody>
                    <a:bodyPr/>
                    <a:lstStyle/>
                    <a:p>
                      <a:r>
                        <a:rPr lang="es-CO" b="1" dirty="0"/>
                        <a:t>2.285</a:t>
                      </a:r>
                    </a:p>
                  </a:txBody>
                  <a:tcPr/>
                </a:tc>
                <a:tc>
                  <a:txBody>
                    <a:bodyPr/>
                    <a:lstStyle/>
                    <a:p>
                      <a:r>
                        <a:rPr lang="es-CO" sz="1600" b="1" dirty="0"/>
                        <a:t>$4.892.062.830</a:t>
                      </a:r>
                    </a:p>
                  </a:txBody>
                  <a:tcPr/>
                </a:tc>
                <a:extLst>
                  <a:ext uri="{0D108BD9-81ED-4DB2-BD59-A6C34878D82A}">
                    <a16:rowId xmlns:a16="http://schemas.microsoft.com/office/drawing/2014/main" val="3577007937"/>
                  </a:ext>
                </a:extLst>
              </a:tr>
            </a:tbl>
          </a:graphicData>
        </a:graphic>
      </p:graphicFrame>
    </p:spTree>
    <p:extLst>
      <p:ext uri="{BB962C8B-B14F-4D97-AF65-F5344CB8AC3E}">
        <p14:creationId xmlns:p14="http://schemas.microsoft.com/office/powerpoint/2010/main" val="75266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Diagrama"/>
          <p:cNvGraphicFramePr/>
          <p:nvPr>
            <p:extLst>
              <p:ext uri="{D42A27DB-BD31-4B8C-83A1-F6EECF244321}">
                <p14:modId xmlns:p14="http://schemas.microsoft.com/office/powerpoint/2010/main" val="3629349975"/>
              </p:ext>
            </p:extLst>
          </p:nvPr>
        </p:nvGraphicFramePr>
        <p:xfrm>
          <a:off x="135536" y="1134289"/>
          <a:ext cx="890067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858247452"/>
              </p:ext>
            </p:extLst>
          </p:nvPr>
        </p:nvGraphicFramePr>
        <p:xfrm>
          <a:off x="3110753" y="4087906"/>
          <a:ext cx="5522260" cy="2057400"/>
        </p:xfrm>
        <a:graphic>
          <a:graphicData uri="http://schemas.openxmlformats.org/drawingml/2006/table">
            <a:tbl>
              <a:tblPr firstRow="1" bandRow="1">
                <a:tableStyleId>{5C22544A-7EE6-4342-B048-85BDC9FD1C3A}</a:tableStyleId>
              </a:tblPr>
              <a:tblGrid>
                <a:gridCol w="2490510">
                  <a:extLst>
                    <a:ext uri="{9D8B030D-6E8A-4147-A177-3AD203B41FA5}">
                      <a16:colId xmlns:a16="http://schemas.microsoft.com/office/drawing/2014/main" val="3608426319"/>
                    </a:ext>
                  </a:extLst>
                </a:gridCol>
                <a:gridCol w="1196973">
                  <a:extLst>
                    <a:ext uri="{9D8B030D-6E8A-4147-A177-3AD203B41FA5}">
                      <a16:colId xmlns:a16="http://schemas.microsoft.com/office/drawing/2014/main" val="260205419"/>
                    </a:ext>
                  </a:extLst>
                </a:gridCol>
                <a:gridCol w="1834777">
                  <a:extLst>
                    <a:ext uri="{9D8B030D-6E8A-4147-A177-3AD203B41FA5}">
                      <a16:colId xmlns:a16="http://schemas.microsoft.com/office/drawing/2014/main" val="3894092"/>
                    </a:ext>
                  </a:extLst>
                </a:gridCol>
              </a:tblGrid>
              <a:tr h="685800">
                <a:tc>
                  <a:txBody>
                    <a:bodyPr/>
                    <a:lstStyle/>
                    <a:p>
                      <a:r>
                        <a:rPr lang="es-CO" sz="1600" dirty="0"/>
                        <a:t>MODALIDAD</a:t>
                      </a:r>
                    </a:p>
                  </a:txBody>
                  <a:tcPr/>
                </a:tc>
                <a:tc>
                  <a:txBody>
                    <a:bodyPr/>
                    <a:lstStyle/>
                    <a:p>
                      <a:r>
                        <a:rPr lang="es-CO" sz="1600" dirty="0"/>
                        <a:t>USUARIOS</a:t>
                      </a:r>
                    </a:p>
                  </a:txBody>
                  <a:tcPr/>
                </a:tc>
                <a:tc>
                  <a:txBody>
                    <a:bodyPr/>
                    <a:lstStyle/>
                    <a:p>
                      <a:r>
                        <a:rPr lang="es-CO" sz="1600" dirty="0"/>
                        <a:t>PRESUPUESTO </a:t>
                      </a:r>
                    </a:p>
                  </a:txBody>
                  <a:tcPr/>
                </a:tc>
                <a:extLst>
                  <a:ext uri="{0D108BD9-81ED-4DB2-BD59-A6C34878D82A}">
                    <a16:rowId xmlns:a16="http://schemas.microsoft.com/office/drawing/2014/main" val="1704476072"/>
                  </a:ext>
                </a:extLst>
              </a:tr>
              <a:tr h="685800">
                <a:tc>
                  <a:txBody>
                    <a:bodyPr/>
                    <a:lstStyle/>
                    <a:p>
                      <a:r>
                        <a:rPr lang="es-CO" sz="1600" dirty="0"/>
                        <a:t>Generaciones</a:t>
                      </a:r>
                      <a:r>
                        <a:rPr lang="es-CO" sz="1600" baseline="0" dirty="0"/>
                        <a:t> con Bienestar (12)</a:t>
                      </a:r>
                    </a:p>
                    <a:p>
                      <a:endParaRPr lang="es-CO"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000" dirty="0"/>
                        <a:t>*Fuente grupo de Planeación y Sistemas ICBF Risaralda </a:t>
                      </a:r>
                    </a:p>
                    <a:p>
                      <a:endParaRPr lang="es-CO" sz="1600" dirty="0"/>
                    </a:p>
                  </a:txBody>
                  <a:tcPr/>
                </a:tc>
                <a:tc>
                  <a:txBody>
                    <a:bodyPr/>
                    <a:lstStyle/>
                    <a:p>
                      <a:r>
                        <a:rPr lang="es-CO" sz="1600" dirty="0"/>
                        <a:t>300</a:t>
                      </a:r>
                    </a:p>
                  </a:txBody>
                  <a:tcPr/>
                </a:tc>
                <a:tc>
                  <a:txBody>
                    <a:bodyPr/>
                    <a:lstStyle/>
                    <a:p>
                      <a:r>
                        <a:rPr lang="es-CO" sz="1600" dirty="0"/>
                        <a:t>$91.392.600</a:t>
                      </a:r>
                    </a:p>
                  </a:txBody>
                  <a:tcPr/>
                </a:tc>
                <a:extLst>
                  <a:ext uri="{0D108BD9-81ED-4DB2-BD59-A6C34878D82A}">
                    <a16:rowId xmlns:a16="http://schemas.microsoft.com/office/drawing/2014/main" val="852778945"/>
                  </a:ext>
                </a:extLst>
              </a:tr>
            </a:tbl>
          </a:graphicData>
        </a:graphic>
      </p:graphicFrame>
    </p:spTree>
    <p:extLst>
      <p:ext uri="{BB962C8B-B14F-4D97-AF65-F5344CB8AC3E}">
        <p14:creationId xmlns:p14="http://schemas.microsoft.com/office/powerpoint/2010/main" val="405533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872176169"/>
              </p:ext>
            </p:extLst>
          </p:nvPr>
        </p:nvGraphicFramePr>
        <p:xfrm>
          <a:off x="63818" y="1268760"/>
          <a:ext cx="890067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57623482"/>
              </p:ext>
            </p:extLst>
          </p:nvPr>
        </p:nvGraphicFramePr>
        <p:xfrm>
          <a:off x="3146612" y="4769225"/>
          <a:ext cx="5351928" cy="1486914"/>
        </p:xfrm>
        <a:graphic>
          <a:graphicData uri="http://schemas.openxmlformats.org/drawingml/2006/table">
            <a:tbl>
              <a:tblPr firstRow="1" bandRow="1">
                <a:tableStyleId>{5C22544A-7EE6-4342-B048-85BDC9FD1C3A}</a:tableStyleId>
              </a:tblPr>
              <a:tblGrid>
                <a:gridCol w="2666769">
                  <a:extLst>
                    <a:ext uri="{9D8B030D-6E8A-4147-A177-3AD203B41FA5}">
                      <a16:colId xmlns:a16="http://schemas.microsoft.com/office/drawing/2014/main" val="3257084139"/>
                    </a:ext>
                  </a:extLst>
                </a:gridCol>
                <a:gridCol w="1103491">
                  <a:extLst>
                    <a:ext uri="{9D8B030D-6E8A-4147-A177-3AD203B41FA5}">
                      <a16:colId xmlns:a16="http://schemas.microsoft.com/office/drawing/2014/main" val="2102140500"/>
                    </a:ext>
                  </a:extLst>
                </a:gridCol>
                <a:gridCol w="1581668">
                  <a:extLst>
                    <a:ext uri="{9D8B030D-6E8A-4147-A177-3AD203B41FA5}">
                      <a16:colId xmlns:a16="http://schemas.microsoft.com/office/drawing/2014/main" val="2848400275"/>
                    </a:ext>
                  </a:extLst>
                </a:gridCol>
              </a:tblGrid>
              <a:tr h="359154">
                <a:tc>
                  <a:txBody>
                    <a:bodyPr/>
                    <a:lstStyle/>
                    <a:p>
                      <a:r>
                        <a:rPr lang="es-CO" sz="1600" dirty="0"/>
                        <a:t>MODALIDAD</a:t>
                      </a:r>
                    </a:p>
                  </a:txBody>
                  <a:tcPr/>
                </a:tc>
                <a:tc>
                  <a:txBody>
                    <a:bodyPr/>
                    <a:lstStyle/>
                    <a:p>
                      <a:r>
                        <a:rPr lang="es-CO" sz="1600" dirty="0"/>
                        <a:t>USUARIOS</a:t>
                      </a:r>
                    </a:p>
                  </a:txBody>
                  <a:tcPr/>
                </a:tc>
                <a:tc>
                  <a:txBody>
                    <a:bodyPr/>
                    <a:lstStyle/>
                    <a:p>
                      <a:r>
                        <a:rPr lang="es-CO" sz="1600" dirty="0"/>
                        <a:t>PRESUPUESTO</a:t>
                      </a:r>
                    </a:p>
                  </a:txBody>
                  <a:tcPr/>
                </a:tc>
                <a:extLst>
                  <a:ext uri="{0D108BD9-81ED-4DB2-BD59-A6C34878D82A}">
                    <a16:rowId xmlns:a16="http://schemas.microsoft.com/office/drawing/2014/main" val="3510560176"/>
                  </a:ext>
                </a:extLst>
              </a:tr>
              <a:tr h="967621">
                <a:tc>
                  <a:txBody>
                    <a:bodyPr/>
                    <a:lstStyle/>
                    <a:p>
                      <a:r>
                        <a:rPr lang="es-CO" sz="1600" dirty="0"/>
                        <a:t>Familias</a:t>
                      </a:r>
                      <a:r>
                        <a:rPr lang="es-CO" sz="1600" baseline="0" dirty="0"/>
                        <a:t> para la Paz (12)</a:t>
                      </a:r>
                    </a:p>
                    <a:p>
                      <a:endParaRPr lang="es-CO"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000" dirty="0"/>
                        <a:t>*Fuente grupo de Planeación y Sistemas ICBF Risaralda </a:t>
                      </a:r>
                    </a:p>
                    <a:p>
                      <a:endParaRPr lang="es-CO" sz="1600" dirty="0"/>
                    </a:p>
                  </a:txBody>
                  <a:tcPr/>
                </a:tc>
                <a:tc>
                  <a:txBody>
                    <a:bodyPr/>
                    <a:lstStyle/>
                    <a:p>
                      <a:r>
                        <a:rPr lang="es-CO" sz="1600" dirty="0"/>
                        <a:t>240</a:t>
                      </a:r>
                    </a:p>
                  </a:txBody>
                  <a:tcPr/>
                </a:tc>
                <a:tc>
                  <a:txBody>
                    <a:bodyPr/>
                    <a:lstStyle/>
                    <a:p>
                      <a:r>
                        <a:rPr lang="es-CO" sz="1600" dirty="0"/>
                        <a:t>$67.587.840</a:t>
                      </a:r>
                    </a:p>
                  </a:txBody>
                  <a:tcPr/>
                </a:tc>
                <a:extLst>
                  <a:ext uri="{0D108BD9-81ED-4DB2-BD59-A6C34878D82A}">
                    <a16:rowId xmlns:a16="http://schemas.microsoft.com/office/drawing/2014/main" val="2729184330"/>
                  </a:ext>
                </a:extLst>
              </a:tr>
            </a:tbl>
          </a:graphicData>
        </a:graphic>
      </p:graphicFrame>
    </p:spTree>
    <p:extLst>
      <p:ext uri="{BB962C8B-B14F-4D97-AF65-F5344CB8AC3E}">
        <p14:creationId xmlns:p14="http://schemas.microsoft.com/office/powerpoint/2010/main" val="129526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175373581"/>
              </p:ext>
            </p:extLst>
          </p:nvPr>
        </p:nvGraphicFramePr>
        <p:xfrm>
          <a:off x="63818" y="1268760"/>
          <a:ext cx="890067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473944362"/>
              </p:ext>
            </p:extLst>
          </p:nvPr>
        </p:nvGraphicFramePr>
        <p:xfrm>
          <a:off x="3164541" y="4482354"/>
          <a:ext cx="5271246" cy="1708630"/>
        </p:xfrm>
        <a:graphic>
          <a:graphicData uri="http://schemas.openxmlformats.org/drawingml/2006/table">
            <a:tbl>
              <a:tblPr firstRow="1" bandRow="1">
                <a:tableStyleId>{5C22544A-7EE6-4342-B048-85BDC9FD1C3A}</a:tableStyleId>
              </a:tblPr>
              <a:tblGrid>
                <a:gridCol w="2554941">
                  <a:extLst>
                    <a:ext uri="{9D8B030D-6E8A-4147-A177-3AD203B41FA5}">
                      <a16:colId xmlns:a16="http://schemas.microsoft.com/office/drawing/2014/main" val="2366405341"/>
                    </a:ext>
                  </a:extLst>
                </a:gridCol>
                <a:gridCol w="1219200">
                  <a:extLst>
                    <a:ext uri="{9D8B030D-6E8A-4147-A177-3AD203B41FA5}">
                      <a16:colId xmlns:a16="http://schemas.microsoft.com/office/drawing/2014/main" val="579163876"/>
                    </a:ext>
                  </a:extLst>
                </a:gridCol>
                <a:gridCol w="1497105">
                  <a:extLst>
                    <a:ext uri="{9D8B030D-6E8A-4147-A177-3AD203B41FA5}">
                      <a16:colId xmlns:a16="http://schemas.microsoft.com/office/drawing/2014/main" val="504655344"/>
                    </a:ext>
                  </a:extLst>
                </a:gridCol>
              </a:tblGrid>
              <a:tr h="367510">
                <a:tc>
                  <a:txBody>
                    <a:bodyPr/>
                    <a:lstStyle/>
                    <a:p>
                      <a:r>
                        <a:rPr lang="es-CO" sz="1600" dirty="0"/>
                        <a:t>MODALIDAD</a:t>
                      </a:r>
                    </a:p>
                  </a:txBody>
                  <a:tcPr/>
                </a:tc>
                <a:tc>
                  <a:txBody>
                    <a:bodyPr/>
                    <a:lstStyle/>
                    <a:p>
                      <a:r>
                        <a:rPr lang="es-CO" sz="1600" dirty="0"/>
                        <a:t>USUARIOS</a:t>
                      </a:r>
                    </a:p>
                  </a:txBody>
                  <a:tcPr/>
                </a:tc>
                <a:tc>
                  <a:txBody>
                    <a:bodyPr/>
                    <a:lstStyle/>
                    <a:p>
                      <a:r>
                        <a:rPr lang="es-CO" sz="1600" dirty="0"/>
                        <a:t>PRESUPUESTO</a:t>
                      </a:r>
                    </a:p>
                  </a:txBody>
                  <a:tcPr/>
                </a:tc>
                <a:extLst>
                  <a:ext uri="{0D108BD9-81ED-4DB2-BD59-A6C34878D82A}">
                    <a16:rowId xmlns:a16="http://schemas.microsoft.com/office/drawing/2014/main" val="3174823516"/>
                  </a:ext>
                </a:extLst>
              </a:tr>
              <a:tr h="1210277">
                <a:tc>
                  <a:txBody>
                    <a:bodyPr/>
                    <a:lstStyle/>
                    <a:p>
                      <a:r>
                        <a:rPr lang="es-CO" sz="1600" dirty="0"/>
                        <a:t>Mil días para cambiar el mundo</a:t>
                      </a:r>
                    </a:p>
                    <a:p>
                      <a:endParaRPr lang="es-CO"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900" dirty="0"/>
                        <a:t>*Fuente grupo de Planeación y Sistemas ICBF Risaralda </a:t>
                      </a:r>
                    </a:p>
                    <a:p>
                      <a:endParaRPr lang="es-CO" sz="1600" dirty="0"/>
                    </a:p>
                  </a:txBody>
                  <a:tcPr/>
                </a:tc>
                <a:tc>
                  <a:txBody>
                    <a:bodyPr/>
                    <a:lstStyle/>
                    <a:p>
                      <a:r>
                        <a:rPr lang="es-CO" sz="1600" dirty="0"/>
                        <a:t>32</a:t>
                      </a:r>
                    </a:p>
                  </a:txBody>
                  <a:tcPr/>
                </a:tc>
                <a:tc>
                  <a:txBody>
                    <a:bodyPr/>
                    <a:lstStyle/>
                    <a:p>
                      <a:r>
                        <a:rPr lang="es-CO" sz="1600" dirty="0"/>
                        <a:t>$80.291.456</a:t>
                      </a:r>
                    </a:p>
                  </a:txBody>
                  <a:tcPr/>
                </a:tc>
                <a:extLst>
                  <a:ext uri="{0D108BD9-81ED-4DB2-BD59-A6C34878D82A}">
                    <a16:rowId xmlns:a16="http://schemas.microsoft.com/office/drawing/2014/main" val="3121505180"/>
                  </a:ext>
                </a:extLst>
              </a:tr>
            </a:tbl>
          </a:graphicData>
        </a:graphic>
      </p:graphicFrame>
    </p:spTree>
    <p:extLst>
      <p:ext uri="{BB962C8B-B14F-4D97-AF65-F5344CB8AC3E}">
        <p14:creationId xmlns:p14="http://schemas.microsoft.com/office/powerpoint/2010/main" val="358633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384439471"/>
              </p:ext>
            </p:extLst>
          </p:nvPr>
        </p:nvGraphicFramePr>
        <p:xfrm>
          <a:off x="63818" y="1268760"/>
          <a:ext cx="890067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41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CuadroTexto 8"/>
          <p:cNvSpPr txBox="1">
            <a:spLocks noChangeArrowheads="1"/>
          </p:cNvSpPr>
          <p:nvPr/>
        </p:nvSpPr>
        <p:spPr bwMode="auto">
          <a:xfrm>
            <a:off x="311150" y="4446342"/>
            <a:ext cx="5665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s-ES" altLang="es-CO" sz="3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Tx/>
              <a:buNone/>
              <a:tabLst/>
              <a:defRPr/>
            </a:pPr>
            <a:r>
              <a:rPr kumimoji="0" lang="es-ES" altLang="es-CO" sz="5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GRACIAS</a:t>
            </a:r>
          </a:p>
        </p:txBody>
      </p:sp>
      <p:sp>
        <p:nvSpPr>
          <p:cNvPr id="3" name="CuadroTexto 2"/>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72279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684213" y="1679575"/>
            <a:ext cx="777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endParaRPr lang="es-CO" altLang="es-CO" dirty="0">
              <a:solidFill>
                <a:prstClr val="black"/>
              </a:solidFill>
            </a:endParaRPr>
          </a:p>
        </p:txBody>
      </p:sp>
      <p:sp>
        <p:nvSpPr>
          <p:cNvPr id="2" name="Título 1"/>
          <p:cNvSpPr>
            <a:spLocks noGrp="1"/>
          </p:cNvSpPr>
          <p:nvPr>
            <p:ph type="title"/>
          </p:nvPr>
        </p:nvSpPr>
        <p:spPr>
          <a:xfrm>
            <a:off x="245473" y="173538"/>
            <a:ext cx="7886700" cy="819240"/>
          </a:xfrm>
        </p:spPr>
        <p:txBody>
          <a:bodyPr>
            <a:normAutofit/>
          </a:bodyPr>
          <a:lstStyle/>
          <a:p>
            <a:r>
              <a:rPr lang="es-CO" b="1" dirty="0">
                <a:solidFill>
                  <a:schemeClr val="bg1"/>
                </a:solidFill>
                <a:latin typeface="+mn-lt"/>
              </a:rPr>
              <a:t>AGENDA:</a:t>
            </a:r>
          </a:p>
        </p:txBody>
      </p:sp>
      <p:sp>
        <p:nvSpPr>
          <p:cNvPr id="11" name="14 Rectángulo redondeado"/>
          <p:cNvSpPr/>
          <p:nvPr/>
        </p:nvSpPr>
        <p:spPr>
          <a:xfrm rot="10800000">
            <a:off x="412014" y="1454333"/>
            <a:ext cx="7332619" cy="3971109"/>
          </a:xfrm>
          <a:prstGeom prst="roundRect">
            <a:avLst>
              <a:gd name="adj" fmla="val 10000"/>
            </a:avLst>
          </a:prstGeom>
          <a:solidFill>
            <a:srgbClr val="F2ECC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dondear rectángulo de esquina del mismo lado 6"/>
          <p:cNvSpPr/>
          <p:nvPr/>
        </p:nvSpPr>
        <p:spPr>
          <a:xfrm>
            <a:off x="1568448" y="2956114"/>
            <a:ext cx="5394693" cy="9555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0795" rIns="10795" bIns="10795" spcCol="1270" anchor="ctr"/>
          <a:lstStyle/>
          <a:p>
            <a:pPr lvl="1" indent="-457200" defTabSz="755650" eaLnBrk="1" hangingPunct="1">
              <a:lnSpc>
                <a:spcPct val="90000"/>
              </a:lnSpc>
              <a:spcAft>
                <a:spcPct val="15000"/>
              </a:spcAft>
              <a:buClr>
                <a:srgbClr val="5CAC34"/>
              </a:buClr>
              <a:buAutoNum type="arabicPeriod"/>
              <a:defRPr/>
            </a:pPr>
            <a:r>
              <a:rPr lang="es-CO" sz="2000" dirty="0">
                <a:solidFill>
                  <a:schemeClr val="tx1"/>
                </a:solidFill>
              </a:rPr>
              <a:t>Registro de entrada</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Himno de la República de Colombia</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Himno del Municipio de Santa Rosa de Cabal</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Saludo de bienvenida a cargo de la Coordinadora del Centro Zonal</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Presentación Proceso de Relación con el Ciudadano</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Intervención de la comunidad, inquietudes y respuestas</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Compromisos</a:t>
            </a:r>
          </a:p>
          <a:p>
            <a:pPr lvl="1" indent="-457200" defTabSz="755650" eaLnBrk="1" hangingPunct="1">
              <a:lnSpc>
                <a:spcPct val="90000"/>
              </a:lnSpc>
              <a:spcAft>
                <a:spcPct val="15000"/>
              </a:spcAft>
              <a:buClr>
                <a:srgbClr val="5CAC34"/>
              </a:buClr>
              <a:buAutoNum type="arabicPeriod"/>
              <a:defRPr/>
            </a:pPr>
            <a:r>
              <a:rPr lang="es-CO" sz="2000" dirty="0">
                <a:solidFill>
                  <a:prstClr val="black">
                    <a:hueOff val="0"/>
                    <a:satOff val="0"/>
                    <a:lumOff val="0"/>
                    <a:alphaOff val="0"/>
                  </a:prstClr>
                </a:solidFill>
                <a:cs typeface="Calibri"/>
              </a:rPr>
              <a:t>Cierre y evaluación </a:t>
            </a: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61059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302280"/>
            <a:ext cx="6837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Bef>
                <a:spcPts val="0"/>
              </a:spcBef>
              <a:spcAft>
                <a:spcPts val="0"/>
              </a:spcAft>
            </a:pPr>
            <a:r>
              <a:rPr lang="es-CO" sz="3600" b="1" spc="50" dirty="0">
                <a:ln w="13500">
                  <a:solidFill>
                    <a:srgbClr val="5B9BD5">
                      <a:shade val="2500"/>
                      <a:alpha val="6500"/>
                    </a:srgbClr>
                  </a:solidFill>
                  <a:prstDash val="solid"/>
                </a:ln>
                <a:solidFill>
                  <a:prstClr val="white"/>
                </a:solidFill>
                <a:latin typeface="+mn-lt"/>
              </a:rPr>
              <a:t>MESA PÚBLICA </a:t>
            </a:r>
            <a:br>
              <a:rPr lang="es-ES" sz="3600" b="1" spc="50" dirty="0">
                <a:ln w="13500">
                  <a:solidFill>
                    <a:srgbClr val="5B9BD5">
                      <a:shade val="2500"/>
                      <a:alpha val="6500"/>
                    </a:srgbClr>
                  </a:solidFill>
                  <a:prstDash val="solid"/>
                </a:ln>
                <a:solidFill>
                  <a:prstClr val="white"/>
                </a:solidFill>
                <a:latin typeface="+mn-lt"/>
              </a:rPr>
            </a:br>
            <a:endParaRPr lang="es-ES" sz="3600" b="1" dirty="0">
              <a:solidFill>
                <a:prstClr val="white"/>
              </a:solidFill>
              <a:latin typeface="+mn-lt"/>
            </a:endParaRPr>
          </a:p>
        </p:txBody>
      </p:sp>
      <p:sp>
        <p:nvSpPr>
          <p:cNvPr id="3" name="2 CuadroTexto"/>
          <p:cNvSpPr txBox="1">
            <a:spLocks noChangeArrowheads="1"/>
          </p:cNvSpPr>
          <p:nvPr/>
        </p:nvSpPr>
        <p:spPr bwMode="auto">
          <a:xfrm>
            <a:off x="4397830" y="1479174"/>
            <a:ext cx="45681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defTabSz="914400" eaLnBrk="1" fontAlgn="auto" hangingPunct="1">
              <a:spcBef>
                <a:spcPts val="0"/>
              </a:spcBef>
              <a:spcAft>
                <a:spcPts val="0"/>
              </a:spcAft>
            </a:pPr>
            <a:r>
              <a:rPr lang="es-CO" sz="2400" dirty="0">
                <a:solidFill>
                  <a:prstClr val="black"/>
                </a:solidFill>
              </a:rPr>
              <a:t>Encuentros presenciales de interlocución, dialogo abierto y comunicación de doble vía  con los ciudadanos, para tratar temas que tienen que ver con el cabal  funcionamiento del Servicio Publico de Bienestar Familiar (SPBF), detectando situaciones a mejorar, proponiendo correctivos y propiciando escenarios de prevención, cualificación y mejoramiento del mismo.</a:t>
            </a:r>
            <a:endParaRPr lang="es-CO" altLang="es-CO" sz="2400" dirty="0">
              <a:solidFill>
                <a:prstClr val="black"/>
              </a:solidFill>
            </a:endParaRPr>
          </a:p>
        </p:txBody>
      </p:sp>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pic>
        <p:nvPicPr>
          <p:cNvPr id="2050" name="Picture 2" descr="Resultado de imagen para imagenes encuentro de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31" y="1837189"/>
            <a:ext cx="3405929" cy="385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211014" y="290276"/>
            <a:ext cx="6116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Aft>
                <a:spcPts val="0"/>
              </a:spcAft>
            </a:pPr>
            <a:r>
              <a:rPr lang="es-MX" sz="3200" b="1" dirty="0">
                <a:solidFill>
                  <a:prstClr val="white"/>
                </a:solidFill>
                <a:latin typeface="+mn-lt"/>
              </a:rPr>
              <a:t>PROPÓSITOS Y ALCANCES</a:t>
            </a:r>
            <a:endParaRPr lang="es-ES" sz="3200" b="1" dirty="0">
              <a:solidFill>
                <a:prstClr val="white"/>
              </a:solidFill>
              <a:latin typeface="+mn-lt"/>
            </a:endParaRPr>
          </a:p>
        </p:txBody>
      </p:sp>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2" name="Rectángulo 1"/>
          <p:cNvSpPr/>
          <p:nvPr/>
        </p:nvSpPr>
        <p:spPr>
          <a:xfrm>
            <a:off x="211016" y="1314130"/>
            <a:ext cx="4396154" cy="4118050"/>
          </a:xfrm>
          <a:prstGeom prst="rect">
            <a:avLst/>
          </a:prstGeom>
          <a:solidFill>
            <a:schemeClr val="bg1">
              <a:lumMod val="95000"/>
            </a:schemeClr>
          </a:solidFill>
          <a:ln w="6350">
            <a:noFill/>
          </a:ln>
        </p:spPr>
        <p:txBody>
          <a:bodyPr wrap="square">
            <a:spAutoFit/>
          </a:bodyPr>
          <a:lstStyle/>
          <a:p>
            <a:pPr algn="just" defTabSz="914400" eaLnBrk="1" fontAlgn="auto" hangingPunct="1">
              <a:lnSpc>
                <a:spcPct val="90000"/>
              </a:lnSpc>
              <a:spcBef>
                <a:spcPts val="0"/>
              </a:spcBef>
              <a:spcAft>
                <a:spcPts val="0"/>
              </a:spcAft>
              <a:buClr>
                <a:prstClr val="black"/>
              </a:buClr>
            </a:pPr>
            <a:endParaRPr lang="es-CO" sz="2400" dirty="0">
              <a:solidFill>
                <a:prstClr val="black"/>
              </a:solidFill>
              <a:latin typeface="Arial" panose="020B0604020202020204" pitchFamily="34" charset="0"/>
            </a:endParaRPr>
          </a:p>
          <a:p>
            <a:pPr marL="342900" indent="-342900" algn="just" defTabSz="914400" eaLnBrk="1" fontAlgn="auto" hangingPunct="1">
              <a:spcBef>
                <a:spcPts val="0"/>
              </a:spcBef>
              <a:spcAft>
                <a:spcPts val="0"/>
              </a:spcAft>
              <a:buClr>
                <a:prstClr val="black"/>
              </a:buClr>
              <a:buFont typeface="Wingdings" panose="05000000000000000000" pitchFamily="2" charset="2"/>
              <a:buChar char="Ø"/>
            </a:pPr>
            <a:r>
              <a:rPr lang="es-CO" sz="2000" dirty="0">
                <a:solidFill>
                  <a:prstClr val="black"/>
                </a:solidFill>
                <a:cs typeface="Calibri" panose="020F0502020204030204" pitchFamily="34" charset="0"/>
              </a:rPr>
              <a:t>Facilitar el ejercicio del control social a la gestión pública y la transparencia en el manejo de los recursos</a:t>
            </a:r>
          </a:p>
          <a:p>
            <a:pPr marL="342900" indent="-342900" algn="just" defTabSz="914400" eaLnBrk="1" fontAlgn="auto" hangingPunct="1">
              <a:spcBef>
                <a:spcPts val="0"/>
              </a:spcBef>
              <a:spcAft>
                <a:spcPts val="0"/>
              </a:spcAft>
              <a:buClr>
                <a:prstClr val="black"/>
              </a:buClr>
              <a:buFont typeface="Wingdings" panose="05000000000000000000" pitchFamily="2" charset="2"/>
              <a:buChar char="Ø"/>
            </a:pPr>
            <a:r>
              <a:rPr lang="es-CO" altLang="es-CO" sz="2000" dirty="0">
                <a:solidFill>
                  <a:prstClr val="black"/>
                </a:solidFill>
                <a:latin typeface="Calibri" panose="020F0502020204030204"/>
              </a:rPr>
              <a:t>Proponer y fundamentar las modificaciones, recomendaciones,   ajustes,   decisiones frente a políticas, planes y programas   que  se consideren convenientes, para garantizar derechos. </a:t>
            </a:r>
            <a:endParaRPr lang="es-ES" altLang="es-CO" sz="2000" dirty="0">
              <a:solidFill>
                <a:prstClr val="black"/>
              </a:solidFill>
              <a:latin typeface="Calibri" panose="020F0502020204030204"/>
            </a:endParaRPr>
          </a:p>
          <a:p>
            <a:pPr marL="285750" indent="-285750" algn="just" defTabSz="914400" eaLnBrk="1" fontAlgn="auto" hangingPunct="1">
              <a:spcBef>
                <a:spcPts val="0"/>
              </a:spcBef>
              <a:spcAft>
                <a:spcPts val="0"/>
              </a:spcAft>
              <a:buClr>
                <a:prstClr val="black"/>
              </a:buClr>
              <a:buFont typeface="Wingdings" panose="05000000000000000000" pitchFamily="2" charset="2"/>
              <a:buChar char="Ø"/>
            </a:pPr>
            <a:r>
              <a:rPr lang="es-CO" sz="2000" dirty="0">
                <a:solidFill>
                  <a:prstClr val="black"/>
                </a:solidFill>
              </a:rPr>
              <a:t>Contribuir a mejorar la atención en la prestación de los servicios de bienestar.</a:t>
            </a:r>
            <a:endParaRPr lang="es-ES" sz="2000" dirty="0">
              <a:solidFill>
                <a:prstClr val="black"/>
              </a:solidFill>
              <a:latin typeface="Arial" panose="020B0604020202020204" pitchFamily="34" charset="0"/>
            </a:endParaRP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pic>
        <p:nvPicPr>
          <p:cNvPr id="3074" name="Picture 2" descr="Resultado de imagen para imagenes encuentro de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946" y="1560352"/>
            <a:ext cx="4026715" cy="397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211014" y="290276"/>
            <a:ext cx="6116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Aft>
                <a:spcPts val="0"/>
              </a:spcAft>
            </a:pPr>
            <a:r>
              <a:rPr lang="es-MX" sz="3200" b="1" dirty="0">
                <a:solidFill>
                  <a:prstClr val="white"/>
                </a:solidFill>
                <a:latin typeface="+mn-lt"/>
              </a:rPr>
              <a:t>CONSULTA PREVIA A LA M.P.</a:t>
            </a:r>
            <a:endParaRPr lang="es-ES" sz="3200" b="1" dirty="0">
              <a:solidFill>
                <a:prstClr val="white"/>
              </a:solidFill>
              <a:latin typeface="+mn-lt"/>
            </a:endParaRPr>
          </a:p>
        </p:txBody>
      </p:sp>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2" name="Rectángulo 1"/>
          <p:cNvSpPr/>
          <p:nvPr/>
        </p:nvSpPr>
        <p:spPr>
          <a:xfrm>
            <a:off x="211016" y="1314130"/>
            <a:ext cx="5400890" cy="5041380"/>
          </a:xfrm>
          <a:prstGeom prst="rect">
            <a:avLst/>
          </a:prstGeom>
          <a:solidFill>
            <a:schemeClr val="bg1">
              <a:lumMod val="95000"/>
            </a:schemeClr>
          </a:solidFill>
          <a:ln w="6350">
            <a:noFill/>
          </a:ln>
        </p:spPr>
        <p:txBody>
          <a:bodyPr wrap="square">
            <a:spAutoFit/>
          </a:bodyPr>
          <a:lstStyle/>
          <a:p>
            <a:pPr algn="just" defTabSz="914400" eaLnBrk="1" fontAlgn="auto" hangingPunct="1">
              <a:lnSpc>
                <a:spcPct val="90000"/>
              </a:lnSpc>
              <a:spcBef>
                <a:spcPts val="0"/>
              </a:spcBef>
              <a:spcAft>
                <a:spcPts val="0"/>
              </a:spcAft>
              <a:buClr>
                <a:prstClr val="black"/>
              </a:buClr>
            </a:pPr>
            <a:endParaRPr lang="es-CO" sz="2400" dirty="0">
              <a:solidFill>
                <a:prstClr val="black"/>
              </a:solidFill>
              <a:latin typeface="Arial" panose="020B0604020202020204" pitchFamily="34" charset="0"/>
            </a:endParaRPr>
          </a:p>
          <a:p>
            <a:pPr algn="just" defTabSz="914400" eaLnBrk="1" fontAlgn="auto" hangingPunct="1">
              <a:spcBef>
                <a:spcPts val="0"/>
              </a:spcBef>
              <a:spcAft>
                <a:spcPts val="0"/>
              </a:spcAft>
              <a:buClr>
                <a:prstClr val="black"/>
              </a:buClr>
            </a:pPr>
            <a:r>
              <a:rPr lang="es-CO" sz="2000" dirty="0">
                <a:solidFill>
                  <a:prstClr val="black"/>
                </a:solidFill>
                <a:cs typeface="Calibri" panose="020F0502020204030204" pitchFamily="34" charset="0"/>
              </a:rPr>
              <a:t>Para el ICBF es importante contar con la participación de la comunidad en la definición de las temáticas para las Mesas Públicas, por esta razón se aplicaron 49 encuestas arrojando el siguiente resultado de acuerdo a los temas escogidos por la comunidad en orden de votación:</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Programas para niñez y adolescencia </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Programas para la primera infancia</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Atención a las familias</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Atención de denuncias</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Coberturas de programas</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Rutas de atención y tramites </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Quejas, reclamos y sugerencias</a:t>
            </a:r>
          </a:p>
          <a:p>
            <a:pPr marL="342900" indent="-342900" algn="just" defTabSz="914400" eaLnBrk="1" fontAlgn="auto" hangingPunct="1">
              <a:spcBef>
                <a:spcPts val="0"/>
              </a:spcBef>
              <a:spcAft>
                <a:spcPts val="0"/>
              </a:spcAft>
              <a:buClr>
                <a:prstClr val="black"/>
              </a:buClr>
              <a:buFont typeface="Arial" panose="020B0604020202020204" pitchFamily="34" charset="0"/>
              <a:buChar char="•"/>
            </a:pPr>
            <a:r>
              <a:rPr lang="es-CO" sz="2000" dirty="0">
                <a:solidFill>
                  <a:prstClr val="black"/>
                </a:solidFill>
                <a:cs typeface="Calibri" panose="020F0502020204030204" pitchFamily="34" charset="0"/>
              </a:rPr>
              <a:t>Servicios </a:t>
            </a:r>
          </a:p>
          <a:p>
            <a:pPr algn="just" defTabSz="914400" eaLnBrk="1" fontAlgn="auto" hangingPunct="1">
              <a:spcBef>
                <a:spcPts val="0"/>
              </a:spcBef>
              <a:spcAft>
                <a:spcPts val="0"/>
              </a:spcAft>
              <a:buClr>
                <a:prstClr val="black"/>
              </a:buClr>
            </a:pPr>
            <a:r>
              <a:rPr lang="es-CO" sz="2000" dirty="0">
                <a:solidFill>
                  <a:prstClr val="black"/>
                </a:solidFill>
                <a:latin typeface="Arial" panose="020B0604020202020204" pitchFamily="34" charset="0"/>
                <a:cs typeface="Calibri" panose="020F0502020204030204" pitchFamily="34" charset="0"/>
              </a:rPr>
              <a:t> </a:t>
            </a:r>
            <a:endParaRPr lang="es-ES" sz="2000" dirty="0">
              <a:solidFill>
                <a:prstClr val="black"/>
              </a:solidFill>
              <a:latin typeface="Arial" panose="020B0604020202020204" pitchFamily="34" charset="0"/>
            </a:endParaRP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pic>
        <p:nvPicPr>
          <p:cNvPr id="1026" name="Picture 2" descr="Resultado de imagen para imagen de consulta pop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659" y="1981200"/>
            <a:ext cx="3272117" cy="310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6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2" name="CuadroTexto 1"/>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7" name="6 Rectángulo"/>
          <p:cNvSpPr/>
          <p:nvPr/>
        </p:nvSpPr>
        <p:spPr>
          <a:xfrm>
            <a:off x="447964" y="1480373"/>
            <a:ext cx="7868722" cy="3970318"/>
          </a:xfrm>
          <a:prstGeom prst="rect">
            <a:avLst/>
          </a:prstGeom>
        </p:spPr>
        <p:txBody>
          <a:bodyPr wrap="square">
            <a:spAutoFit/>
          </a:bodyPr>
          <a:lstStyle/>
          <a:p>
            <a:endParaRPr lang="es-CO" dirty="0"/>
          </a:p>
          <a:p>
            <a:r>
              <a:rPr lang="es-CO" dirty="0"/>
              <a:t>El Instituto Colombiano de Bienestar Familiar, creado en 1968, es una entidad del estado colombiano, que trabaja por la prevención y protección integral de la primera infancia, la niñez, la adolescencia y el bienestar de las familias en Colombia.</a:t>
            </a:r>
          </a:p>
          <a:p>
            <a:endParaRPr lang="es-CO" dirty="0"/>
          </a:p>
          <a:p>
            <a:r>
              <a:rPr lang="es-CO" dirty="0"/>
              <a:t>ICBF con sus servicios brinda atención a niños y niñas, adolescentes y familias, especialmente a aquellos en condiciones de amenaza, inobservancia o vulneración de sus derechos.</a:t>
            </a:r>
          </a:p>
          <a:p>
            <a:endParaRPr lang="es-CO" dirty="0"/>
          </a:p>
          <a:p>
            <a:r>
              <a:rPr lang="es-CO" dirty="0"/>
              <a:t>La Entidad cuenta con 33 regionales y 206 centros zonales en todo el país, llegando a más de 8 millones de colombianos con sus servicios.</a:t>
            </a:r>
          </a:p>
          <a:p>
            <a:endParaRPr lang="es-CO" dirty="0">
              <a:solidFill>
                <a:prstClr val="black"/>
              </a:solidFill>
            </a:endParaRPr>
          </a:p>
          <a:p>
            <a:pPr algn="just"/>
            <a:endParaRPr lang="es-ES" dirty="0">
              <a:solidFill>
                <a:prstClr val="black"/>
              </a:solidFill>
            </a:endParaRPr>
          </a:p>
        </p:txBody>
      </p:sp>
      <p:sp>
        <p:nvSpPr>
          <p:cNvPr id="9" name="7 Rectángulo"/>
          <p:cNvSpPr/>
          <p:nvPr/>
        </p:nvSpPr>
        <p:spPr>
          <a:xfrm>
            <a:off x="226424" y="269966"/>
            <a:ext cx="5329646" cy="584775"/>
          </a:xfrm>
          <a:prstGeom prst="rect">
            <a:avLst/>
          </a:prstGeom>
        </p:spPr>
        <p:txBody>
          <a:bodyPr wrap="square">
            <a:spAutoFit/>
          </a:bodyPr>
          <a:lstStyle/>
          <a:p>
            <a:pPr algn="ctr" eaLnBrk="1" hangingPunct="1"/>
            <a:r>
              <a:rPr lang="es-CO" altLang="es-CO" sz="3200" b="1" dirty="0">
                <a:solidFill>
                  <a:prstClr val="white"/>
                </a:solidFill>
              </a:rPr>
              <a:t>ICBF -  GENERALIDADES </a:t>
            </a: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99415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2" name="CuadroTexto 1"/>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7" name="1 Título"/>
          <p:cNvSpPr>
            <a:spLocks noGrp="1"/>
          </p:cNvSpPr>
          <p:nvPr>
            <p:ph type="title"/>
          </p:nvPr>
        </p:nvSpPr>
        <p:spPr>
          <a:xfrm>
            <a:off x="158824" y="204632"/>
            <a:ext cx="8229600" cy="1143000"/>
          </a:xfrm>
        </p:spPr>
        <p:txBody>
          <a:bodyPr/>
          <a:lstStyle/>
          <a:p>
            <a:pPr algn="l"/>
            <a:r>
              <a:rPr lang="es-MX" sz="3600" b="1" dirty="0">
                <a:solidFill>
                  <a:schemeClr val="bg1"/>
                </a:solidFill>
                <a:latin typeface="+mn-lt"/>
              </a:rPr>
              <a:t>MISION</a:t>
            </a:r>
            <a:r>
              <a:rPr lang="es-MX" sz="3600" dirty="0">
                <a:solidFill>
                  <a:schemeClr val="bg1"/>
                </a:solidFill>
                <a:latin typeface="+mn-lt"/>
              </a:rPr>
              <a:t> </a:t>
            </a:r>
            <a:endParaRPr lang="en-US" sz="3600" dirty="0">
              <a:latin typeface="+mn-lt"/>
            </a:endParaRPr>
          </a:p>
        </p:txBody>
      </p:sp>
      <p:sp>
        <p:nvSpPr>
          <p:cNvPr id="8" name="14 Rectángulo redondeado"/>
          <p:cNvSpPr/>
          <p:nvPr/>
        </p:nvSpPr>
        <p:spPr>
          <a:xfrm rot="10800000">
            <a:off x="940524" y="1933302"/>
            <a:ext cx="6779821" cy="2812868"/>
          </a:xfrm>
          <a:prstGeom prst="roundRect">
            <a:avLst>
              <a:gd name="adj" fmla="val 10000"/>
            </a:avLst>
          </a:prstGeom>
          <a:solidFill>
            <a:srgbClr val="F2ECC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dondear rectángulo de esquina del mismo lado 6"/>
          <p:cNvSpPr/>
          <p:nvPr/>
        </p:nvSpPr>
        <p:spPr>
          <a:xfrm>
            <a:off x="1568448" y="2895703"/>
            <a:ext cx="5394693" cy="9555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0795" rIns="10795" bIns="10795" spcCol="1270" anchor="ctr"/>
          <a:lstStyle/>
          <a:p>
            <a:pPr marL="0" lvl="1" algn="just" defTabSz="755650" eaLnBrk="1" hangingPunct="1">
              <a:lnSpc>
                <a:spcPct val="90000"/>
              </a:lnSpc>
              <a:spcAft>
                <a:spcPct val="15000"/>
              </a:spcAft>
              <a:buClr>
                <a:srgbClr val="5CAC34"/>
              </a:buClr>
              <a:defRPr/>
            </a:pPr>
            <a:r>
              <a:rPr lang="es-CO" sz="3200" dirty="0">
                <a:solidFill>
                  <a:prstClr val="black">
                    <a:hueOff val="0"/>
                    <a:satOff val="0"/>
                    <a:lumOff val="0"/>
                    <a:alphaOff val="0"/>
                  </a:prstClr>
                </a:solidFill>
                <a:cs typeface="Calibri"/>
              </a:rPr>
              <a:t>Trabajar con calidad y transparencia por el desarrollo y la protección integral de la primera infancia, la niñez, la adolescencia y el bienestar de las familias colombianas </a:t>
            </a:r>
            <a:r>
              <a:rPr lang="es-CO" sz="2800" dirty="0">
                <a:solidFill>
                  <a:prstClr val="black">
                    <a:hueOff val="0"/>
                    <a:satOff val="0"/>
                    <a:lumOff val="0"/>
                    <a:alphaOff val="0"/>
                  </a:prstClr>
                </a:solidFill>
                <a:cs typeface="Calibri"/>
              </a:rPr>
              <a:t>.</a:t>
            </a:r>
          </a:p>
        </p:txBody>
      </p:sp>
      <p:sp>
        <p:nvSpPr>
          <p:cNvPr id="11" name="CuadroTexto 10"/>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37499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2" name="CuadroTexto 1"/>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7" name="1 Título"/>
          <p:cNvSpPr>
            <a:spLocks noGrp="1"/>
          </p:cNvSpPr>
          <p:nvPr>
            <p:ph type="title"/>
          </p:nvPr>
        </p:nvSpPr>
        <p:spPr>
          <a:xfrm>
            <a:off x="158824" y="218280"/>
            <a:ext cx="8229600" cy="1143000"/>
          </a:xfrm>
        </p:spPr>
        <p:txBody>
          <a:bodyPr/>
          <a:lstStyle/>
          <a:p>
            <a:pPr algn="l"/>
            <a:r>
              <a:rPr lang="es-MX" sz="3600" b="1" dirty="0">
                <a:solidFill>
                  <a:schemeClr val="bg1"/>
                </a:solidFill>
                <a:latin typeface="+mn-lt"/>
              </a:rPr>
              <a:t>VISION </a:t>
            </a:r>
            <a:endParaRPr lang="en-US" sz="3600" b="1" dirty="0">
              <a:latin typeface="+mn-lt"/>
            </a:endParaRPr>
          </a:p>
        </p:txBody>
      </p:sp>
      <p:sp>
        <p:nvSpPr>
          <p:cNvPr id="8" name="14 Rectángulo redondeado"/>
          <p:cNvSpPr/>
          <p:nvPr/>
        </p:nvSpPr>
        <p:spPr>
          <a:xfrm rot="10800000">
            <a:off x="1010195" y="1959428"/>
            <a:ext cx="6849490" cy="3509554"/>
          </a:xfrm>
          <a:prstGeom prst="roundRect">
            <a:avLst>
              <a:gd name="adj" fmla="val 10000"/>
            </a:avLst>
          </a:prstGeom>
          <a:solidFill>
            <a:srgbClr val="F2ECC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dondear rectángulo de esquina del mismo lado 6"/>
          <p:cNvSpPr/>
          <p:nvPr/>
        </p:nvSpPr>
        <p:spPr>
          <a:xfrm>
            <a:off x="1899374" y="3170608"/>
            <a:ext cx="5394693" cy="9555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0795" rIns="10795" bIns="10795" spcCol="1270" anchor="ctr"/>
          <a:lstStyle/>
          <a:p>
            <a:pPr marL="0" lvl="1" algn="just" defTabSz="755650" eaLnBrk="1" hangingPunct="1">
              <a:lnSpc>
                <a:spcPct val="90000"/>
              </a:lnSpc>
              <a:spcAft>
                <a:spcPct val="15000"/>
              </a:spcAft>
              <a:buClr>
                <a:srgbClr val="5CAC34"/>
              </a:buClr>
              <a:defRPr/>
            </a:pPr>
            <a:r>
              <a:rPr lang="es-CO" sz="3200" dirty="0">
                <a:solidFill>
                  <a:prstClr val="black">
                    <a:hueOff val="0"/>
                    <a:satOff val="0"/>
                    <a:lumOff val="0"/>
                    <a:alphaOff val="0"/>
                  </a:prstClr>
                </a:solidFill>
                <a:cs typeface="Calibri"/>
              </a:rPr>
              <a:t>Cambiar el mundo de las nuevas generaciones y sus familias, siendo referente en estándares de calidad y contribuyendo a la construcción de una sociedad en paz, próspera y equitativa</a:t>
            </a:r>
            <a:r>
              <a:rPr lang="es-CO" sz="2400" dirty="0">
                <a:solidFill>
                  <a:prstClr val="black">
                    <a:hueOff val="0"/>
                    <a:satOff val="0"/>
                    <a:lumOff val="0"/>
                    <a:alphaOff val="0"/>
                  </a:prstClr>
                </a:solidFill>
                <a:cs typeface="Calibri"/>
              </a:rPr>
              <a:t>.</a:t>
            </a:r>
          </a:p>
        </p:txBody>
      </p:sp>
      <p:sp>
        <p:nvSpPr>
          <p:cNvPr id="11" name="CuadroTexto 10"/>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3557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684213" y="1679575"/>
            <a:ext cx="777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endParaRPr lang="es-CO" altLang="es-CO" dirty="0">
              <a:solidFill>
                <a:prstClr val="black"/>
              </a:solidFill>
            </a:endParaRPr>
          </a:p>
        </p:txBody>
      </p:sp>
      <p:graphicFrame>
        <p:nvGraphicFramePr>
          <p:cNvPr id="8" name="6 Diagrama"/>
          <p:cNvGraphicFramePr/>
          <p:nvPr>
            <p:extLst>
              <p:ext uri="{D42A27DB-BD31-4B8C-83A1-F6EECF244321}">
                <p14:modId xmlns:p14="http://schemas.microsoft.com/office/powerpoint/2010/main" val="854474703"/>
              </p:ext>
            </p:extLst>
          </p:nvPr>
        </p:nvGraphicFramePr>
        <p:xfrm>
          <a:off x="468313" y="1403810"/>
          <a:ext cx="7776095" cy="3969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1"/>
          <p:cNvSpPr txBox="1">
            <a:spLocks noChangeArrowheads="1"/>
          </p:cNvSpPr>
          <p:nvPr/>
        </p:nvSpPr>
        <p:spPr bwMode="auto">
          <a:xfrm>
            <a:off x="468313" y="5588735"/>
            <a:ext cx="7591425" cy="800219"/>
          </a:xfrm>
          <a:prstGeom prst="rect">
            <a:avLst/>
          </a:prstGeom>
          <a:solidFill>
            <a:srgbClr val="32A448"/>
          </a:solidFill>
          <a:ln w="9525">
            <a:noFill/>
            <a:miter lim="800000"/>
            <a:headEnd/>
            <a:tailEnd/>
          </a:ln>
        </p:spPr>
        <p:txBody>
          <a:bodyPr anchor="ctr">
            <a:spAutoFit/>
          </a:bodyPr>
          <a:lstStyle/>
          <a:p>
            <a:pPr algn="ctr"/>
            <a:r>
              <a:rPr lang="es-CO" sz="2800" b="1" dirty="0">
                <a:solidFill>
                  <a:schemeClr val="bg1"/>
                </a:solidFill>
                <a:latin typeface="+mn-lt"/>
              </a:rPr>
              <a:t>Familia</a:t>
            </a:r>
            <a:r>
              <a:rPr lang="es-CO" sz="2800" dirty="0">
                <a:solidFill>
                  <a:schemeClr val="bg1"/>
                </a:solidFill>
                <a:latin typeface="+mn-lt"/>
              </a:rPr>
              <a:t> </a:t>
            </a:r>
            <a:r>
              <a:rPr lang="es-CO" dirty="0">
                <a:solidFill>
                  <a:schemeClr val="bg1"/>
                </a:solidFill>
                <a:latin typeface="+mn-lt"/>
              </a:rPr>
              <a:t>como: derecho, primer entorno protector y corresponsable en la garantía de los derechos de niños, niñas y adolescentes</a:t>
            </a:r>
          </a:p>
        </p:txBody>
      </p:sp>
      <p:sp>
        <p:nvSpPr>
          <p:cNvPr id="10" name="1 Título"/>
          <p:cNvSpPr txBox="1">
            <a:spLocks/>
          </p:cNvSpPr>
          <p:nvPr/>
        </p:nvSpPr>
        <p:spPr>
          <a:xfrm>
            <a:off x="107504" y="274414"/>
            <a:ext cx="8229600" cy="922338"/>
          </a:xfrm>
          <a:prstGeom prst="rect">
            <a:avLst/>
          </a:prstGeom>
        </p:spPr>
        <p:txBody>
          <a:bodyPr/>
          <a:lstStyle/>
          <a:p>
            <a:pPr>
              <a:defRPr/>
            </a:pPr>
            <a:r>
              <a:rPr lang="es-MX" sz="3600" b="1" dirty="0">
                <a:solidFill>
                  <a:schemeClr val="bg1"/>
                </a:solidFill>
                <a:latin typeface="+mn-lt"/>
                <a:ea typeface="ＭＳ Ｐゴシック" charset="0"/>
                <a:cs typeface="ＭＳ Ｐゴシック" charset="0"/>
              </a:rPr>
              <a:t>Población Objetivo</a:t>
            </a:r>
            <a:endParaRPr lang="en-US" sz="3600" b="1" dirty="0">
              <a:latin typeface="+mn-lt"/>
              <a:ea typeface="ＭＳ Ｐゴシック" charset="0"/>
              <a:cs typeface="ＭＳ Ｐゴシック" charset="0"/>
            </a:endParaRP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41017221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10000</TotalTime>
  <Words>1288</Words>
  <Application>Microsoft Office PowerPoint</Application>
  <PresentationFormat>Presentación en pantalla (4:3)</PresentationFormat>
  <Paragraphs>213</Paragraphs>
  <Slides>19</Slides>
  <Notes>5</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19</vt:i4>
      </vt:variant>
    </vt:vector>
  </HeadingPairs>
  <TitlesOfParts>
    <vt:vector size="32" baseType="lpstr">
      <vt:lpstr>MS PGothic</vt:lpstr>
      <vt:lpstr>MS PGothic</vt:lpstr>
      <vt:lpstr>Arial</vt:lpstr>
      <vt:lpstr>Calibri</vt:lpstr>
      <vt:lpstr>Calibri Light</vt:lpstr>
      <vt:lpstr>Wingdings</vt:lpstr>
      <vt:lpstr>Tema de Office</vt:lpstr>
      <vt:lpstr>1_Tema de Office</vt:lpstr>
      <vt:lpstr>2_Tema de Office</vt:lpstr>
      <vt:lpstr>4_Tema de Office</vt:lpstr>
      <vt:lpstr>5_Tema de Office</vt:lpstr>
      <vt:lpstr>Diseño personalizado</vt:lpstr>
      <vt:lpstr>1_Diseño personalizado</vt:lpstr>
      <vt:lpstr>Presentación de PowerPoint</vt:lpstr>
      <vt:lpstr>AGENDA:</vt:lpstr>
      <vt:lpstr>Presentación de PowerPoint</vt:lpstr>
      <vt:lpstr>Presentación de PowerPoint</vt:lpstr>
      <vt:lpstr>Presentación de PowerPoint</vt:lpstr>
      <vt:lpstr>Presentación de PowerPoint</vt:lpstr>
      <vt:lpstr>MISION </vt:lpstr>
      <vt:lpstr>VISION </vt:lpstr>
      <vt:lpstr>Presentación de PowerPoint</vt:lpstr>
      <vt:lpstr>Información del Centro Zonal Santa Rosa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M&amp;P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Melquisedec Pinzon</dc:creator>
  <cp:lastModifiedBy>Doralba Gomez Munoz</cp:lastModifiedBy>
  <cp:revision>464</cp:revision>
  <cp:lastPrinted>2017-04-18T16:59:55Z</cp:lastPrinted>
  <dcterms:created xsi:type="dcterms:W3CDTF">2012-10-25T18:36:04Z</dcterms:created>
  <dcterms:modified xsi:type="dcterms:W3CDTF">2017-05-12T14:09:46Z</dcterms:modified>
</cp:coreProperties>
</file>