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198" r:id="rId2"/>
    <p:sldMasterId id="2147484210" r:id="rId3"/>
    <p:sldMasterId id="2147484222" r:id="rId4"/>
    <p:sldMasterId id="2147484234" r:id="rId5"/>
    <p:sldMasterId id="2147484246" r:id="rId6"/>
  </p:sldMasterIdLst>
  <p:notesMasterIdLst>
    <p:notesMasterId r:id="rId35"/>
  </p:notesMasterIdLst>
  <p:handoutMasterIdLst>
    <p:handoutMasterId r:id="rId36"/>
  </p:handoutMasterIdLst>
  <p:sldIdLst>
    <p:sldId id="448" r:id="rId7"/>
    <p:sldId id="442" r:id="rId8"/>
    <p:sldId id="449" r:id="rId9"/>
    <p:sldId id="458" r:id="rId10"/>
    <p:sldId id="460" r:id="rId11"/>
    <p:sldId id="465" r:id="rId12"/>
    <p:sldId id="443" r:id="rId13"/>
    <p:sldId id="444" r:id="rId14"/>
    <p:sldId id="445" r:id="rId15"/>
    <p:sldId id="446" r:id="rId16"/>
    <p:sldId id="447" r:id="rId17"/>
    <p:sldId id="455" r:id="rId18"/>
    <p:sldId id="456" r:id="rId19"/>
    <p:sldId id="454" r:id="rId20"/>
    <p:sldId id="453" r:id="rId21"/>
    <p:sldId id="467" r:id="rId22"/>
    <p:sldId id="282" r:id="rId23"/>
    <p:sldId id="417" r:id="rId24"/>
    <p:sldId id="428" r:id="rId25"/>
    <p:sldId id="429" r:id="rId26"/>
    <p:sldId id="430" r:id="rId27"/>
    <p:sldId id="433" r:id="rId28"/>
    <p:sldId id="434" r:id="rId29"/>
    <p:sldId id="435" r:id="rId30"/>
    <p:sldId id="436" r:id="rId31"/>
    <p:sldId id="472" r:id="rId32"/>
    <p:sldId id="440" r:id="rId33"/>
    <p:sldId id="339" r:id="rId34"/>
  </p:sldIdLst>
  <p:sldSz cx="9144000" cy="6858000" type="screen4x3"/>
  <p:notesSz cx="6797675" cy="9928225"/>
  <p:defaultTextStyle>
    <a:defPPr>
      <a:defRPr lang="es-E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a Rocio Valbuena Rincon" initials="ARVR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F9B"/>
    <a:srgbClr val="777777"/>
    <a:srgbClr val="FF6600"/>
    <a:srgbClr val="698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07" autoAdjust="0"/>
  </p:normalViewPr>
  <p:slideViewPr>
    <p:cSldViewPr snapToGrid="0" snapToObjects="1">
      <p:cViewPr varScale="1">
        <p:scale>
          <a:sx n="116" d="100"/>
          <a:sy n="116" d="100"/>
        </p:scale>
        <p:origin x="144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FE7BE2-AA20-4B80-89CB-8B8141AA513A}" type="doc">
      <dgm:prSet loTypeId="urn:microsoft.com/office/officeart/2005/8/layout/hList7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3BA4A9C7-4B11-4D4E-9088-A1754D487F08}">
      <dgm:prSet custT="1"/>
      <dgm:spPr>
        <a:solidFill>
          <a:srgbClr val="5CAC34"/>
        </a:solidFill>
      </dgm:spPr>
      <dgm:t>
        <a:bodyPr/>
        <a:lstStyle/>
        <a:p>
          <a:pPr rtl="0"/>
          <a:r>
            <a:rPr lang="es-ES" sz="2400" b="1" i="0" baseline="0" dirty="0" smtClean="0"/>
            <a:t>Primera infancia </a:t>
          </a:r>
        </a:p>
        <a:p>
          <a:pPr rtl="0"/>
          <a:r>
            <a:rPr lang="es-ES" sz="1800" b="0" i="0" baseline="0" dirty="0" smtClean="0"/>
            <a:t>(desde la gestación hasta los cinco años)</a:t>
          </a:r>
          <a:endParaRPr lang="es-MX" sz="1800" b="0" i="0" baseline="0" dirty="0"/>
        </a:p>
      </dgm:t>
    </dgm:pt>
    <dgm:pt modelId="{0C4C952D-280F-4FEB-8E7C-52FC8646BC29}" type="parTrans" cxnId="{744FFE51-6B81-47D0-884C-D158D4649D71}">
      <dgm:prSet/>
      <dgm:spPr/>
      <dgm:t>
        <a:bodyPr/>
        <a:lstStyle/>
        <a:p>
          <a:endParaRPr lang="es-ES" sz="1800"/>
        </a:p>
      </dgm:t>
    </dgm:pt>
    <dgm:pt modelId="{5E7F28F9-F8A5-4F2E-8C84-27CDB519FC22}" type="sibTrans" cxnId="{744FFE51-6B81-47D0-884C-D158D4649D71}">
      <dgm:prSet/>
      <dgm:spPr/>
      <dgm:t>
        <a:bodyPr/>
        <a:lstStyle/>
        <a:p>
          <a:endParaRPr lang="es-ES" sz="1800"/>
        </a:p>
      </dgm:t>
    </dgm:pt>
    <dgm:pt modelId="{AB8987A0-A07F-45AB-BD17-ABD8A2E81235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es-ES" sz="2400" b="1" i="0" baseline="0" dirty="0" smtClean="0"/>
            <a:t>Infancia</a:t>
          </a:r>
          <a:r>
            <a:rPr lang="es-ES" sz="2400" b="0" i="0" baseline="0" dirty="0" smtClean="0"/>
            <a:t> </a:t>
          </a:r>
        </a:p>
        <a:p>
          <a:pPr rtl="0"/>
          <a:r>
            <a:rPr lang="es-ES" sz="1800" b="0" i="0" baseline="0" dirty="0" smtClean="0"/>
            <a:t>(entre los 6 y los 11 años)</a:t>
          </a:r>
          <a:endParaRPr lang="es-MX" sz="1800" b="0" i="0" baseline="0" dirty="0"/>
        </a:p>
      </dgm:t>
    </dgm:pt>
    <dgm:pt modelId="{781058CF-B58C-4EE4-BCF6-D96DCCCDDD27}" type="parTrans" cxnId="{B1A96ADB-CB36-455B-9B18-46D505828C50}">
      <dgm:prSet/>
      <dgm:spPr/>
      <dgm:t>
        <a:bodyPr/>
        <a:lstStyle/>
        <a:p>
          <a:endParaRPr lang="es-ES" sz="1800"/>
        </a:p>
      </dgm:t>
    </dgm:pt>
    <dgm:pt modelId="{1C8A4E76-D012-43B6-8352-EC13143AFCA3}" type="sibTrans" cxnId="{B1A96ADB-CB36-455B-9B18-46D505828C50}">
      <dgm:prSet/>
      <dgm:spPr/>
      <dgm:t>
        <a:bodyPr/>
        <a:lstStyle/>
        <a:p>
          <a:endParaRPr lang="es-ES" sz="1800"/>
        </a:p>
      </dgm:t>
    </dgm:pt>
    <dgm:pt modelId="{C1BAEE4F-5669-41E8-BB90-ED55EBAC52C5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es-ES" sz="2400" b="1" i="0" baseline="0" dirty="0" smtClean="0"/>
            <a:t>Adolescencia</a:t>
          </a:r>
          <a:r>
            <a:rPr lang="es-ES" sz="2400" b="0" i="0" baseline="0" dirty="0" smtClean="0"/>
            <a:t> </a:t>
          </a:r>
        </a:p>
        <a:p>
          <a:pPr rtl="0"/>
          <a:r>
            <a:rPr lang="es-ES" sz="1800" b="0" i="0" baseline="0" dirty="0" smtClean="0"/>
            <a:t>(de los 12 a los 17 años) </a:t>
          </a:r>
          <a:endParaRPr lang="es-MX" sz="1800" b="0" i="0" baseline="0" dirty="0"/>
        </a:p>
      </dgm:t>
    </dgm:pt>
    <dgm:pt modelId="{89CC66AD-A87F-4F51-BBC9-098310962560}" type="parTrans" cxnId="{7390C3E5-6C0E-47C2-8B7B-79ABDD88CD4C}">
      <dgm:prSet/>
      <dgm:spPr/>
      <dgm:t>
        <a:bodyPr/>
        <a:lstStyle/>
        <a:p>
          <a:endParaRPr lang="es-ES" sz="1800"/>
        </a:p>
      </dgm:t>
    </dgm:pt>
    <dgm:pt modelId="{10F6D22C-F419-44E8-87BE-CE5098EDFE24}" type="sibTrans" cxnId="{7390C3E5-6C0E-47C2-8B7B-79ABDD88CD4C}">
      <dgm:prSet/>
      <dgm:spPr/>
      <dgm:t>
        <a:bodyPr/>
        <a:lstStyle/>
        <a:p>
          <a:endParaRPr lang="es-ES" sz="1800"/>
        </a:p>
      </dgm:t>
    </dgm:pt>
    <dgm:pt modelId="{4E927E07-D8E4-47B5-A4E5-4E6A815879EB}" type="pres">
      <dgm:prSet presAssocID="{CCFE7BE2-AA20-4B80-89CB-8B8141AA513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15A67699-E0D1-471A-96B1-50CE27B8FF00}" type="pres">
      <dgm:prSet presAssocID="{CCFE7BE2-AA20-4B80-89CB-8B8141AA513A}" presName="fgShape" presStyleLbl="fgShp" presStyleIdx="0" presStyleCnt="1" custLinFactNeighborX="-332" custLinFactNeighborY="12395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s-CO"/>
        </a:p>
      </dgm:t>
    </dgm:pt>
    <dgm:pt modelId="{1E388B08-3EEC-4717-9F43-44D7A55402A1}" type="pres">
      <dgm:prSet presAssocID="{CCFE7BE2-AA20-4B80-89CB-8B8141AA513A}" presName="linComp" presStyleCnt="0"/>
      <dgm:spPr/>
    </dgm:pt>
    <dgm:pt modelId="{3756BBCC-6053-44D7-9915-F4E244B3B0DB}" type="pres">
      <dgm:prSet presAssocID="{3BA4A9C7-4B11-4D4E-9088-A1754D487F08}" presName="compNode" presStyleCnt="0"/>
      <dgm:spPr/>
    </dgm:pt>
    <dgm:pt modelId="{99CF313F-A82B-4A8D-B592-4255B91A5489}" type="pres">
      <dgm:prSet presAssocID="{3BA4A9C7-4B11-4D4E-9088-A1754D487F08}" presName="bkgdShape" presStyleLbl="node1" presStyleIdx="0" presStyleCnt="3"/>
      <dgm:spPr/>
      <dgm:t>
        <a:bodyPr/>
        <a:lstStyle/>
        <a:p>
          <a:endParaRPr lang="es-CO"/>
        </a:p>
      </dgm:t>
    </dgm:pt>
    <dgm:pt modelId="{F4585294-9371-421E-BBD7-CF22DB45A2BE}" type="pres">
      <dgm:prSet presAssocID="{3BA4A9C7-4B11-4D4E-9088-A1754D487F0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9E5AF49-60EE-45D0-9471-1C33B8A7FECD}" type="pres">
      <dgm:prSet presAssocID="{3BA4A9C7-4B11-4D4E-9088-A1754D487F08}" presName="invisiNode" presStyleLbl="node1" presStyleIdx="0" presStyleCnt="3"/>
      <dgm:spPr/>
    </dgm:pt>
    <dgm:pt modelId="{656AE944-F0B3-4C1B-885E-95015CC6C8A9}" type="pres">
      <dgm:prSet presAssocID="{3BA4A9C7-4B11-4D4E-9088-A1754D487F08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3AD4079E-5F66-4343-8285-655BBD3CEF1B}" type="pres">
      <dgm:prSet presAssocID="{5E7F28F9-F8A5-4F2E-8C84-27CDB519FC22}" presName="sibTrans" presStyleLbl="sibTrans2D1" presStyleIdx="0" presStyleCnt="0"/>
      <dgm:spPr/>
      <dgm:t>
        <a:bodyPr/>
        <a:lstStyle/>
        <a:p>
          <a:endParaRPr lang="es-CO"/>
        </a:p>
      </dgm:t>
    </dgm:pt>
    <dgm:pt modelId="{6FE3F01A-83C1-4EFA-AE54-5A4965A44AAA}" type="pres">
      <dgm:prSet presAssocID="{AB8987A0-A07F-45AB-BD17-ABD8A2E81235}" presName="compNode" presStyleCnt="0"/>
      <dgm:spPr/>
    </dgm:pt>
    <dgm:pt modelId="{F5B57B74-38F9-4F98-A6CD-E432C6A17F5B}" type="pres">
      <dgm:prSet presAssocID="{AB8987A0-A07F-45AB-BD17-ABD8A2E81235}" presName="bkgdShape" presStyleLbl="node1" presStyleIdx="1" presStyleCnt="3"/>
      <dgm:spPr/>
      <dgm:t>
        <a:bodyPr/>
        <a:lstStyle/>
        <a:p>
          <a:endParaRPr lang="es-CO"/>
        </a:p>
      </dgm:t>
    </dgm:pt>
    <dgm:pt modelId="{0C23FB76-C71B-4259-861C-11D179B14975}" type="pres">
      <dgm:prSet presAssocID="{AB8987A0-A07F-45AB-BD17-ABD8A2E81235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34D213C-0E73-4C2F-B2A8-7D92DFB5966A}" type="pres">
      <dgm:prSet presAssocID="{AB8987A0-A07F-45AB-BD17-ABD8A2E81235}" presName="invisiNode" presStyleLbl="node1" presStyleIdx="1" presStyleCnt="3"/>
      <dgm:spPr/>
    </dgm:pt>
    <dgm:pt modelId="{51388312-F6E5-4922-BBAC-8C2C39E10F83}" type="pres">
      <dgm:prSet presAssocID="{AB8987A0-A07F-45AB-BD17-ABD8A2E81235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DA053E35-5EC6-4B87-9343-41520560ED2C}" type="pres">
      <dgm:prSet presAssocID="{1C8A4E76-D012-43B6-8352-EC13143AFCA3}" presName="sibTrans" presStyleLbl="sibTrans2D1" presStyleIdx="0" presStyleCnt="0"/>
      <dgm:spPr/>
      <dgm:t>
        <a:bodyPr/>
        <a:lstStyle/>
        <a:p>
          <a:endParaRPr lang="es-CO"/>
        </a:p>
      </dgm:t>
    </dgm:pt>
    <dgm:pt modelId="{82B03C91-48BF-4477-800D-826A74B9D2A7}" type="pres">
      <dgm:prSet presAssocID="{C1BAEE4F-5669-41E8-BB90-ED55EBAC52C5}" presName="compNode" presStyleCnt="0"/>
      <dgm:spPr/>
    </dgm:pt>
    <dgm:pt modelId="{518883AA-6400-4357-818A-2FD8DF3C4192}" type="pres">
      <dgm:prSet presAssocID="{C1BAEE4F-5669-41E8-BB90-ED55EBAC52C5}" presName="bkgdShape" presStyleLbl="node1" presStyleIdx="2" presStyleCnt="3"/>
      <dgm:spPr/>
      <dgm:t>
        <a:bodyPr/>
        <a:lstStyle/>
        <a:p>
          <a:endParaRPr lang="es-CO"/>
        </a:p>
      </dgm:t>
    </dgm:pt>
    <dgm:pt modelId="{DE63C58A-07B9-4F14-BFE3-1C34ACD87059}" type="pres">
      <dgm:prSet presAssocID="{C1BAEE4F-5669-41E8-BB90-ED55EBAC52C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FC4FE0B-4ED0-412A-AB18-E0CDB172CCD9}" type="pres">
      <dgm:prSet presAssocID="{C1BAEE4F-5669-41E8-BB90-ED55EBAC52C5}" presName="invisiNode" presStyleLbl="node1" presStyleIdx="2" presStyleCnt="3"/>
      <dgm:spPr/>
    </dgm:pt>
    <dgm:pt modelId="{058BD6CC-9E1B-4045-8AB4-16997BF5B0F8}" type="pres">
      <dgm:prSet presAssocID="{C1BAEE4F-5669-41E8-BB90-ED55EBAC52C5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CO"/>
        </a:p>
      </dgm:t>
    </dgm:pt>
  </dgm:ptLst>
  <dgm:cxnLst>
    <dgm:cxn modelId="{6B942D12-BE91-4130-B3EF-58B43723415D}" type="presOf" srcId="{AB8987A0-A07F-45AB-BD17-ABD8A2E81235}" destId="{F5B57B74-38F9-4F98-A6CD-E432C6A17F5B}" srcOrd="0" destOrd="0" presId="urn:microsoft.com/office/officeart/2005/8/layout/hList7"/>
    <dgm:cxn modelId="{2307D43B-D569-4364-878D-689324689EC4}" type="presOf" srcId="{C1BAEE4F-5669-41E8-BB90-ED55EBAC52C5}" destId="{518883AA-6400-4357-818A-2FD8DF3C4192}" srcOrd="0" destOrd="0" presId="urn:microsoft.com/office/officeart/2005/8/layout/hList7"/>
    <dgm:cxn modelId="{92FDB2DC-504D-4EE5-9E14-372E6236AD4A}" type="presOf" srcId="{3BA4A9C7-4B11-4D4E-9088-A1754D487F08}" destId="{99CF313F-A82B-4A8D-B592-4255B91A5489}" srcOrd="0" destOrd="0" presId="urn:microsoft.com/office/officeart/2005/8/layout/hList7"/>
    <dgm:cxn modelId="{C71CC1C0-C7AF-48D2-BCB6-1356C66DF574}" type="presOf" srcId="{AB8987A0-A07F-45AB-BD17-ABD8A2E81235}" destId="{0C23FB76-C71B-4259-861C-11D179B14975}" srcOrd="1" destOrd="0" presId="urn:microsoft.com/office/officeart/2005/8/layout/hList7"/>
    <dgm:cxn modelId="{7390C3E5-6C0E-47C2-8B7B-79ABDD88CD4C}" srcId="{CCFE7BE2-AA20-4B80-89CB-8B8141AA513A}" destId="{C1BAEE4F-5669-41E8-BB90-ED55EBAC52C5}" srcOrd="2" destOrd="0" parTransId="{89CC66AD-A87F-4F51-BBC9-098310962560}" sibTransId="{10F6D22C-F419-44E8-87BE-CE5098EDFE24}"/>
    <dgm:cxn modelId="{D6AC9059-53CF-409B-B1A6-8C12015F1065}" type="presOf" srcId="{C1BAEE4F-5669-41E8-BB90-ED55EBAC52C5}" destId="{DE63C58A-07B9-4F14-BFE3-1C34ACD87059}" srcOrd="1" destOrd="0" presId="urn:microsoft.com/office/officeart/2005/8/layout/hList7"/>
    <dgm:cxn modelId="{744FFE51-6B81-47D0-884C-D158D4649D71}" srcId="{CCFE7BE2-AA20-4B80-89CB-8B8141AA513A}" destId="{3BA4A9C7-4B11-4D4E-9088-A1754D487F08}" srcOrd="0" destOrd="0" parTransId="{0C4C952D-280F-4FEB-8E7C-52FC8646BC29}" sibTransId="{5E7F28F9-F8A5-4F2E-8C84-27CDB519FC22}"/>
    <dgm:cxn modelId="{64D14DCB-56E3-499C-ACAC-9D744EE28E42}" type="presOf" srcId="{5E7F28F9-F8A5-4F2E-8C84-27CDB519FC22}" destId="{3AD4079E-5F66-4343-8285-655BBD3CEF1B}" srcOrd="0" destOrd="0" presId="urn:microsoft.com/office/officeart/2005/8/layout/hList7"/>
    <dgm:cxn modelId="{B1A96ADB-CB36-455B-9B18-46D505828C50}" srcId="{CCFE7BE2-AA20-4B80-89CB-8B8141AA513A}" destId="{AB8987A0-A07F-45AB-BD17-ABD8A2E81235}" srcOrd="1" destOrd="0" parTransId="{781058CF-B58C-4EE4-BCF6-D96DCCCDDD27}" sibTransId="{1C8A4E76-D012-43B6-8352-EC13143AFCA3}"/>
    <dgm:cxn modelId="{0D4E389F-7E3B-4DB6-A8F2-548BD216E218}" type="presOf" srcId="{3BA4A9C7-4B11-4D4E-9088-A1754D487F08}" destId="{F4585294-9371-421E-BBD7-CF22DB45A2BE}" srcOrd="1" destOrd="0" presId="urn:microsoft.com/office/officeart/2005/8/layout/hList7"/>
    <dgm:cxn modelId="{A9F75302-D2FE-419E-93DD-1B9FC4DBCF52}" type="presOf" srcId="{1C8A4E76-D012-43B6-8352-EC13143AFCA3}" destId="{DA053E35-5EC6-4B87-9343-41520560ED2C}" srcOrd="0" destOrd="0" presId="urn:microsoft.com/office/officeart/2005/8/layout/hList7"/>
    <dgm:cxn modelId="{7D88DF11-18A5-4280-A0E4-9A460AE969AA}" type="presOf" srcId="{CCFE7BE2-AA20-4B80-89CB-8B8141AA513A}" destId="{4E927E07-D8E4-47B5-A4E5-4E6A815879EB}" srcOrd="0" destOrd="0" presId="urn:microsoft.com/office/officeart/2005/8/layout/hList7"/>
    <dgm:cxn modelId="{DBAF52DD-5D9E-4FAD-8561-D188DD9D18B8}" type="presParOf" srcId="{4E927E07-D8E4-47B5-A4E5-4E6A815879EB}" destId="{15A67699-E0D1-471A-96B1-50CE27B8FF00}" srcOrd="0" destOrd="0" presId="urn:microsoft.com/office/officeart/2005/8/layout/hList7"/>
    <dgm:cxn modelId="{3E74100F-0866-4DCA-BFBA-B909A4C0CA49}" type="presParOf" srcId="{4E927E07-D8E4-47B5-A4E5-4E6A815879EB}" destId="{1E388B08-3EEC-4717-9F43-44D7A55402A1}" srcOrd="1" destOrd="0" presId="urn:microsoft.com/office/officeart/2005/8/layout/hList7"/>
    <dgm:cxn modelId="{F150D8BE-1F51-4F28-8494-713412A9B11C}" type="presParOf" srcId="{1E388B08-3EEC-4717-9F43-44D7A55402A1}" destId="{3756BBCC-6053-44D7-9915-F4E244B3B0DB}" srcOrd="0" destOrd="0" presId="urn:microsoft.com/office/officeart/2005/8/layout/hList7"/>
    <dgm:cxn modelId="{AA3E5E2E-72D8-48BE-872A-DEE684DAA11E}" type="presParOf" srcId="{3756BBCC-6053-44D7-9915-F4E244B3B0DB}" destId="{99CF313F-A82B-4A8D-B592-4255B91A5489}" srcOrd="0" destOrd="0" presId="urn:microsoft.com/office/officeart/2005/8/layout/hList7"/>
    <dgm:cxn modelId="{C1CD97C7-C990-4718-A40C-0B6FB3BE5EFE}" type="presParOf" srcId="{3756BBCC-6053-44D7-9915-F4E244B3B0DB}" destId="{F4585294-9371-421E-BBD7-CF22DB45A2BE}" srcOrd="1" destOrd="0" presId="urn:microsoft.com/office/officeart/2005/8/layout/hList7"/>
    <dgm:cxn modelId="{EA001951-999C-4266-959F-C442A2F30A80}" type="presParOf" srcId="{3756BBCC-6053-44D7-9915-F4E244B3B0DB}" destId="{C9E5AF49-60EE-45D0-9471-1C33B8A7FECD}" srcOrd="2" destOrd="0" presId="urn:microsoft.com/office/officeart/2005/8/layout/hList7"/>
    <dgm:cxn modelId="{4F0F8ED5-46BA-4208-87AE-049A139782EA}" type="presParOf" srcId="{3756BBCC-6053-44D7-9915-F4E244B3B0DB}" destId="{656AE944-F0B3-4C1B-885E-95015CC6C8A9}" srcOrd="3" destOrd="0" presId="urn:microsoft.com/office/officeart/2005/8/layout/hList7"/>
    <dgm:cxn modelId="{352C0BF8-F6CA-4D1D-94B6-1D68E41466C1}" type="presParOf" srcId="{1E388B08-3EEC-4717-9F43-44D7A55402A1}" destId="{3AD4079E-5F66-4343-8285-655BBD3CEF1B}" srcOrd="1" destOrd="0" presId="urn:microsoft.com/office/officeart/2005/8/layout/hList7"/>
    <dgm:cxn modelId="{D06FA716-DDEE-4000-A14B-3AB9103FE075}" type="presParOf" srcId="{1E388B08-3EEC-4717-9F43-44D7A55402A1}" destId="{6FE3F01A-83C1-4EFA-AE54-5A4965A44AAA}" srcOrd="2" destOrd="0" presId="urn:microsoft.com/office/officeart/2005/8/layout/hList7"/>
    <dgm:cxn modelId="{A82E0C20-6242-4CE9-A142-1390189DB8D8}" type="presParOf" srcId="{6FE3F01A-83C1-4EFA-AE54-5A4965A44AAA}" destId="{F5B57B74-38F9-4F98-A6CD-E432C6A17F5B}" srcOrd="0" destOrd="0" presId="urn:microsoft.com/office/officeart/2005/8/layout/hList7"/>
    <dgm:cxn modelId="{B3EFE69E-D3E1-4C31-B8FF-1DF42BD8DEC2}" type="presParOf" srcId="{6FE3F01A-83C1-4EFA-AE54-5A4965A44AAA}" destId="{0C23FB76-C71B-4259-861C-11D179B14975}" srcOrd="1" destOrd="0" presId="urn:microsoft.com/office/officeart/2005/8/layout/hList7"/>
    <dgm:cxn modelId="{B7D757A0-2E3F-46D3-8E5C-9DC5B77005E3}" type="presParOf" srcId="{6FE3F01A-83C1-4EFA-AE54-5A4965A44AAA}" destId="{934D213C-0E73-4C2F-B2A8-7D92DFB5966A}" srcOrd="2" destOrd="0" presId="urn:microsoft.com/office/officeart/2005/8/layout/hList7"/>
    <dgm:cxn modelId="{55493673-087C-4196-8444-1DBD91C605B1}" type="presParOf" srcId="{6FE3F01A-83C1-4EFA-AE54-5A4965A44AAA}" destId="{51388312-F6E5-4922-BBAC-8C2C39E10F83}" srcOrd="3" destOrd="0" presId="urn:microsoft.com/office/officeart/2005/8/layout/hList7"/>
    <dgm:cxn modelId="{7C1AAC72-9621-43E3-8992-C5FAF0BCB900}" type="presParOf" srcId="{1E388B08-3EEC-4717-9F43-44D7A55402A1}" destId="{DA053E35-5EC6-4B87-9343-41520560ED2C}" srcOrd="3" destOrd="0" presId="urn:microsoft.com/office/officeart/2005/8/layout/hList7"/>
    <dgm:cxn modelId="{2DCBF246-6436-4F4E-9103-4752D1C32B2C}" type="presParOf" srcId="{1E388B08-3EEC-4717-9F43-44D7A55402A1}" destId="{82B03C91-48BF-4477-800D-826A74B9D2A7}" srcOrd="4" destOrd="0" presId="urn:microsoft.com/office/officeart/2005/8/layout/hList7"/>
    <dgm:cxn modelId="{D1248CBF-FEFD-4E9B-80CB-A2ECF2170026}" type="presParOf" srcId="{82B03C91-48BF-4477-800D-826A74B9D2A7}" destId="{518883AA-6400-4357-818A-2FD8DF3C4192}" srcOrd="0" destOrd="0" presId="urn:microsoft.com/office/officeart/2005/8/layout/hList7"/>
    <dgm:cxn modelId="{38E54907-702F-43FF-8451-3D19315F9462}" type="presParOf" srcId="{82B03C91-48BF-4477-800D-826A74B9D2A7}" destId="{DE63C58A-07B9-4F14-BFE3-1C34ACD87059}" srcOrd="1" destOrd="0" presId="urn:microsoft.com/office/officeart/2005/8/layout/hList7"/>
    <dgm:cxn modelId="{DDA03335-8070-4589-8239-08017AEE8345}" type="presParOf" srcId="{82B03C91-48BF-4477-800D-826A74B9D2A7}" destId="{4FC4FE0B-4ED0-412A-AB18-E0CDB172CCD9}" srcOrd="2" destOrd="0" presId="urn:microsoft.com/office/officeart/2005/8/layout/hList7"/>
    <dgm:cxn modelId="{8C40E5A8-37C3-4165-BFB8-7F698D030B62}" type="presParOf" srcId="{82B03C91-48BF-4477-800D-826A74B9D2A7}" destId="{058BD6CC-9E1B-4045-8AB4-16997BF5B0F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43" cy="4984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49664" y="0"/>
            <a:ext cx="2946443" cy="4984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E15EE-ADA2-41B4-9A90-FF255506C666}" type="datetimeFigureOut">
              <a:rPr lang="es-CO" smtClean="0"/>
              <a:t>20/04/2017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9429780"/>
            <a:ext cx="2946443" cy="4984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49664" y="9429780"/>
            <a:ext cx="2946443" cy="4984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3F619-EB2D-4B92-9CD8-0A080DCF8B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1078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3765900E-D544-4D70-AACC-3500C639BD75}" type="datetimeFigureOut">
              <a:rPr lang="es-ES"/>
              <a:t>20/04/2017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94F6E399-BDEC-4631-850A-EE68E4089474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1123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6E399-BDEC-4631-850A-EE68E4089474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2414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6E399-BDEC-4631-850A-EE68E4089474}" type="slidenum">
              <a:rPr lang="es-E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29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6E399-BDEC-4631-850A-EE68E4089474}" type="slidenum">
              <a:rPr lang="es-E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29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>
              <a:defRPr/>
            </a:pPr>
            <a:fld id="{94F6E399-BDEC-4631-850A-EE68E4089474}" type="slidenum">
              <a:rPr lang="es-ES">
                <a:solidFill>
                  <a:prstClr val="black"/>
                </a:solidFill>
              </a:rPr>
              <a:pPr defTabSz="462229">
                <a:defRPr/>
              </a:pPr>
              <a:t>28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3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6E399-BDEC-4631-850A-EE68E4089474}" type="slidenum">
              <a:rPr lang="es-ES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66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6E399-BDEC-4631-850A-EE68E4089474}" type="slidenum">
              <a:rPr lang="es-E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29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6E399-BDEC-4631-850A-EE68E4089474}" type="slidenum">
              <a:rPr lang="es-E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29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6E399-BDEC-4631-850A-EE68E4089474}" type="slidenum">
              <a:rPr lang="es-E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29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6E399-BDEC-4631-850A-EE68E4089474}" type="slidenum">
              <a:rPr lang="es-E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29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6E399-BDEC-4631-850A-EE68E4089474}" type="slidenum">
              <a:rPr lang="es-E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29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6E399-BDEC-4631-850A-EE68E4089474}" type="slidenum">
              <a:rPr lang="es-E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29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6E399-BDEC-4631-850A-EE68E4089474}" type="slidenum">
              <a:rPr lang="es-E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2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B636B37C-2E24-4DE5-BD9A-C0B71F1033D0}" type="datetimeFigureOut">
              <a:rPr lang="es-ES"/>
              <a:pPr>
                <a:defRPr/>
              </a:pPr>
              <a:t>20/04/2017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537570D-55D1-4043-9552-8069D0E854F9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2007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6BA6416-65FA-43D8-B669-18A13C9EB1D1}" type="datetimeFigureOut">
              <a:rPr lang="es-ES"/>
              <a:pPr>
                <a:defRPr/>
              </a:pPr>
              <a:t>20/04/2017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21C71AF-B7FC-4450-9C39-9FA156243C75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562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9632B1A-F204-405C-A8C1-1B18F61C009B}" type="datetimeFigureOut">
              <a:rPr lang="es-ES"/>
              <a:pPr>
                <a:defRPr/>
              </a:pPr>
              <a:t>20/04/2017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74AACEB-0587-4185-AE7C-95396333856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0250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88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95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504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02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77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38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26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EB60D4E-07B2-4490-A43A-B9B81966A2FE}" type="datetimeFigureOut">
              <a:rPr lang="es-ES"/>
              <a:pPr>
                <a:defRPr/>
              </a:pPr>
              <a:t>20/04/2017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4CB61B4-87FF-4479-A8C9-890FB53937D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9116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63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39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85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42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36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061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72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35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80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88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EF7E2DA-4F2F-4CA5-B8B1-A7F0A6CE53F7}" type="datetimeFigureOut">
              <a:rPr lang="es-ES"/>
              <a:pPr>
                <a:defRPr/>
              </a:pPr>
              <a:t>20/04/2017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3AC01CF-2A2F-4EE4-B768-A2D63F6343CA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885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95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9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030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878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889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07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93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81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76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92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B4706523-09D2-4C1A-9229-0D34C6911723}" type="datetimeFigureOut">
              <a:rPr lang="es-ES"/>
              <a:pPr>
                <a:defRPr/>
              </a:pPr>
              <a:t>20/04/2017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CBDB92F-3703-4356-9763-67C35A9F980C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1425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891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648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55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605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78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081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632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091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46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3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F15CDF8-C9B5-4BC5-BAFF-E6DDEF78B5EE}" type="datetimeFigureOut">
              <a:rPr lang="es-ES"/>
              <a:pPr>
                <a:defRPr/>
              </a:pPr>
              <a:t>20/04/2017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F42FA8A-DC90-4215-9ECE-58C74919FBE9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14571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491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322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940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718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8709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399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214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700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874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801005C-0A1D-4520-A52F-DB24142592AA}" type="datetimeFigureOut">
              <a:rPr lang="es-ES"/>
              <a:pPr>
                <a:defRPr/>
              </a:pPr>
              <a:t>20/04/2017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FB495A8-ED58-42D7-99BE-44238D070590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04153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964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341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0292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593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8578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644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2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67846BE-EBDC-41DF-84F1-D96CCDE07F11}" type="datetimeFigureOut">
              <a:rPr lang="es-ES"/>
              <a:pPr>
                <a:defRPr/>
              </a:pPr>
              <a:t>20/04/2017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BA880E7-6B3C-49D2-9366-301EE5F9707D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5474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C04E687-0C6D-453B-BBEC-1FB5EDB46D2C}" type="datetimeFigureOut">
              <a:rPr lang="es-ES"/>
              <a:pPr>
                <a:defRPr/>
              </a:pPr>
              <a:t>20/04/2017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0F10950-A9A5-4BED-8961-130CECE7CD21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3121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0A4B567-0060-41A1-B845-D004D2830A6B}" type="datetimeFigureOut">
              <a:rPr lang="es-ES"/>
              <a:pPr>
                <a:defRPr/>
              </a:pPr>
              <a:t>20/04/2017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103FAEE-4C77-464C-982B-C49898A15391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3963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20/04/2017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2787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20/04/2017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296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20/04/2017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47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20/04/2017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273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20/04/2017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7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gil@asomascos.or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8"/>
          <p:cNvSpPr txBox="1">
            <a:spLocks noChangeArrowheads="1"/>
          </p:cNvSpPr>
          <p:nvPr/>
        </p:nvSpPr>
        <p:spPr bwMode="auto">
          <a:xfrm>
            <a:off x="325119" y="1235074"/>
            <a:ext cx="861446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54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MESA PÚBLICA</a:t>
            </a:r>
            <a:endParaRPr lang="es-MX" sz="280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ICBF CENTRO ZONAL </a:t>
            </a:r>
            <a:r>
              <a:rPr lang="es-MX" sz="2800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USAQUÉN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Abril 25 de 2017.</a:t>
            </a:r>
            <a:endParaRPr lang="es-MX" sz="280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9"/>
          <p:cNvSpPr txBox="1">
            <a:spLocks noChangeArrowheads="1"/>
          </p:cNvSpPr>
          <p:nvPr/>
        </p:nvSpPr>
        <p:spPr bwMode="auto">
          <a:xfrm>
            <a:off x="-211014" y="290276"/>
            <a:ext cx="61163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</a:pPr>
            <a:r>
              <a:rPr lang="es-MX" sz="3200" b="1" dirty="0">
                <a:solidFill>
                  <a:prstClr val="white"/>
                </a:solidFill>
                <a:latin typeface="+mn-lt"/>
              </a:rPr>
              <a:t>PROPÓSITOS Y ALCANCES</a:t>
            </a:r>
            <a:endParaRPr lang="es-ES" sz="3200" b="1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159099" y="4649273"/>
            <a:ext cx="6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11016" y="1314130"/>
            <a:ext cx="4396154" cy="504138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wrap="square">
            <a:spAutoFit/>
          </a:bodyPr>
          <a:lstStyle/>
          <a:p>
            <a:pPr algn="just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</a:pPr>
            <a:endParaRPr lang="es-CO" sz="24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342900" indent="-34290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Wingdings" panose="05000000000000000000" pitchFamily="2" charset="2"/>
              <a:buChar char="Ø"/>
            </a:pPr>
            <a:r>
              <a:rPr lang="es-CO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Facilitar </a:t>
            </a: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</a:rPr>
              <a:t>el ejercicio del control social a la gestión pública y la transparencia en el manejo de los recursos</a:t>
            </a:r>
          </a:p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Wingdings" panose="05000000000000000000" pitchFamily="2" charset="2"/>
              <a:buChar char="Ø"/>
            </a:pPr>
            <a:endParaRPr lang="es-CO" sz="2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342900" indent="-34290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Wingdings" panose="05000000000000000000" pitchFamily="2" charset="2"/>
              <a:buChar char="Ø"/>
            </a:pPr>
            <a:r>
              <a:rPr lang="es-CO" altLang="es-CO" sz="2000" dirty="0">
                <a:solidFill>
                  <a:prstClr val="black"/>
                </a:solidFill>
                <a:latin typeface="Calibri" panose="020F0502020204030204"/>
              </a:rPr>
              <a:t>Proponer y fundamentar las modificaciones, recomendaciones,   ajustes,   decisiones frente a políticas, planes y programas   que  se consideren convenientes, para garantizar derechos. </a:t>
            </a:r>
            <a:endParaRPr lang="es-ES" altLang="es-CO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Wingdings" panose="05000000000000000000" pitchFamily="2" charset="2"/>
              <a:buChar char="Ø"/>
            </a:pPr>
            <a:endParaRPr lang="es-CO" sz="2000" dirty="0">
              <a:solidFill>
                <a:prstClr val="black"/>
              </a:solidFill>
            </a:endParaRPr>
          </a:p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Wingdings" panose="05000000000000000000" pitchFamily="2" charset="2"/>
              <a:buChar char="Ø"/>
            </a:pPr>
            <a:r>
              <a:rPr lang="es-CO" sz="2000" dirty="0" smtClean="0">
                <a:solidFill>
                  <a:prstClr val="black"/>
                </a:solidFill>
              </a:rPr>
              <a:t>Contribuir </a:t>
            </a:r>
            <a:r>
              <a:rPr lang="es-CO" sz="2000" dirty="0">
                <a:solidFill>
                  <a:prstClr val="black"/>
                </a:solidFill>
              </a:rPr>
              <a:t>a mejorar la atención en la prestación de los servicios de bienestar</a:t>
            </a:r>
            <a:r>
              <a:rPr lang="es-CO" sz="2000" dirty="0" smtClean="0">
                <a:solidFill>
                  <a:prstClr val="black"/>
                </a:solidFill>
              </a:rPr>
              <a:t>.</a:t>
            </a:r>
            <a:endParaRPr lang="es-ES" sz="2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098" name="Picture 2" descr="http://4.bp.blogspot.com/-f8FtOQ7eBsM/Venyk4C1VbI/AAAAAAAACDo/9-Q0ndlNJMI/s1600/1%25C2%25AAciencia-infantilCDI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62" y="1314130"/>
            <a:ext cx="4255475" cy="485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73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6784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06398" y="1459468"/>
            <a:ext cx="8368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</a:pPr>
            <a:r>
              <a:rPr lang="es-MX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Son atributos, condiciones, garantías que la familia, la sociedad y el Estado, deben propiciar a los niños, niñas y adolescentes, para lograr su desarrollo integral.</a:t>
            </a:r>
          </a:p>
          <a:p>
            <a:pPr algn="just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</a:pPr>
            <a:endParaRPr lang="es-MX" sz="2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178560" y="4754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013681" y="2808562"/>
            <a:ext cx="3761042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</a:pPr>
            <a:r>
              <a:rPr lang="es-CO" sz="2400" dirty="0" smtClean="0">
                <a:solidFill>
                  <a:prstClr val="black"/>
                </a:solidFill>
                <a:latin typeface="Arial" panose="020B0604020202020204" pitchFamily="34" charset="0"/>
              </a:rPr>
              <a:t>Están consagrados en la constitución política y leyes colombianas, especialmente ley de Infancia y l adolescencia y se enmarca a en los convenios y tratados internacionales. </a:t>
            </a:r>
            <a:endParaRPr lang="es-CO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06400" y="182117"/>
            <a:ext cx="5730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2800" b="1" dirty="0" smtClean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DERECHOS DE LOS NIÑOS, NIÑAS, ADOLESCENTES  </a:t>
            </a:r>
            <a:endParaRPr lang="es-CO" sz="2800" b="1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Picture 2" descr="http://www.casamanu.org.ar/img/derechos-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" y="2426677"/>
            <a:ext cx="4294388" cy="384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7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1159099" y="4649273"/>
            <a:ext cx="6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486400" y="2153920"/>
            <a:ext cx="3026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7 Rectángulo"/>
          <p:cNvSpPr/>
          <p:nvPr/>
        </p:nvSpPr>
        <p:spPr>
          <a:xfrm>
            <a:off x="226424" y="269966"/>
            <a:ext cx="7125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CO" altLang="es-CO" sz="2000" b="1" dirty="0" smtClean="0">
                <a:solidFill>
                  <a:prstClr val="white"/>
                </a:solidFill>
              </a:rPr>
              <a:t>INSTITUTO COLOMBIANO DE BIENESTAR FAMILIAR</a:t>
            </a:r>
            <a:endParaRPr lang="es-CO" altLang="es-CO" sz="2000" b="1" dirty="0">
              <a:solidFill>
                <a:prstClr val="white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48" y="1426464"/>
            <a:ext cx="6400800" cy="473659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5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1159099" y="4649273"/>
            <a:ext cx="6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486400" y="2153920"/>
            <a:ext cx="3026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47964" y="1480373"/>
            <a:ext cx="786872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solidFill>
                  <a:prstClr val="black"/>
                </a:solidFill>
              </a:rPr>
              <a:t>El Instituto Colombiano de Bienestar Familiar, creado en 1968, es </a:t>
            </a:r>
            <a:r>
              <a:rPr lang="es-ES" dirty="0" smtClean="0">
                <a:solidFill>
                  <a:prstClr val="black"/>
                </a:solidFill>
              </a:rPr>
              <a:t>un </a:t>
            </a:r>
            <a:r>
              <a:rPr lang="es-ES" dirty="0">
                <a:solidFill>
                  <a:prstClr val="black"/>
                </a:solidFill>
              </a:rPr>
              <a:t>establecimiento público descentralizado, con personería jurídica, autonomía administrativa y patrimonio propio; adscrito al Departamento Administrativo para la Prosperidad Social, con domicilio principal en la ciudad de </a:t>
            </a:r>
            <a:r>
              <a:rPr lang="es-ES" dirty="0" smtClean="0">
                <a:solidFill>
                  <a:prstClr val="black"/>
                </a:solidFill>
              </a:rPr>
              <a:t>Bogotá, </a:t>
            </a:r>
            <a:r>
              <a:rPr lang="es-CO" dirty="0" smtClean="0">
                <a:solidFill>
                  <a:prstClr val="black"/>
                </a:solidFill>
              </a:rPr>
              <a:t>que </a:t>
            </a:r>
            <a:r>
              <a:rPr lang="es-CO" dirty="0">
                <a:solidFill>
                  <a:prstClr val="black"/>
                </a:solidFill>
              </a:rPr>
              <a:t>trabaja por la prevención y protección integral de la primera infancia, la niñez, la adolescencia y el bienestar de las familias en Colombia</a:t>
            </a:r>
            <a:r>
              <a:rPr lang="es-CO" dirty="0" smtClean="0">
                <a:solidFill>
                  <a:prstClr val="black"/>
                </a:solidFill>
              </a:rPr>
              <a:t>.</a:t>
            </a:r>
          </a:p>
          <a:p>
            <a:endParaRPr lang="es-CO" dirty="0">
              <a:solidFill>
                <a:prstClr val="black"/>
              </a:solidFill>
            </a:endParaRPr>
          </a:p>
          <a:p>
            <a:pPr algn="just"/>
            <a:r>
              <a:rPr lang="es-CO" dirty="0">
                <a:solidFill>
                  <a:prstClr val="black"/>
                </a:solidFill>
              </a:rPr>
              <a:t>ICBF con sus servicios brinda atención a niños y niñas, adolescentes y familias, especialmente a aquellos en condiciones de amenaza, insolvencia o vulneración de sus derechos</a:t>
            </a:r>
            <a:r>
              <a:rPr lang="es-CO" dirty="0" smtClean="0">
                <a:solidFill>
                  <a:prstClr val="black"/>
                </a:solidFill>
              </a:rPr>
              <a:t>.</a:t>
            </a:r>
          </a:p>
          <a:p>
            <a:pPr algn="just"/>
            <a:endParaRPr lang="es-CO" dirty="0">
              <a:solidFill>
                <a:prstClr val="black"/>
              </a:solidFill>
            </a:endParaRPr>
          </a:p>
          <a:p>
            <a:pPr algn="just"/>
            <a:r>
              <a:rPr lang="es-CO" dirty="0">
                <a:solidFill>
                  <a:prstClr val="black"/>
                </a:solidFill>
              </a:rPr>
              <a:t>La Entidad cuenta con 33 regionales y 206 centros zonales en todo el país, llegando a más de 8 millones de colombianos con sus servicios.</a:t>
            </a:r>
          </a:p>
          <a:p>
            <a:pPr algn="just"/>
            <a:endParaRPr lang="es-ES" dirty="0" smtClean="0">
              <a:solidFill>
                <a:prstClr val="black"/>
              </a:solidFill>
            </a:endParaRPr>
          </a:p>
          <a:p>
            <a:pPr algn="just"/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9" name="7 Rectángulo"/>
          <p:cNvSpPr/>
          <p:nvPr/>
        </p:nvSpPr>
        <p:spPr>
          <a:xfrm>
            <a:off x="226424" y="269966"/>
            <a:ext cx="5329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CO" altLang="es-CO" sz="3200" b="1" dirty="0" smtClean="0">
                <a:solidFill>
                  <a:prstClr val="white"/>
                </a:solidFill>
              </a:rPr>
              <a:t>ICBF -  GENERALIDADES </a:t>
            </a:r>
            <a:endParaRPr lang="es-CO" altLang="es-CO" sz="3200" b="1" dirty="0">
              <a:solidFill>
                <a:prstClr val="white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5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1159099" y="4649273"/>
            <a:ext cx="6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486400" y="2153920"/>
            <a:ext cx="3026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58824" y="204632"/>
            <a:ext cx="8229600" cy="1143000"/>
          </a:xfrm>
        </p:spPr>
        <p:txBody>
          <a:bodyPr/>
          <a:lstStyle/>
          <a:p>
            <a:pPr algn="l"/>
            <a:r>
              <a:rPr lang="es-MX" sz="3600" b="1" dirty="0" smtClean="0">
                <a:solidFill>
                  <a:schemeClr val="bg1"/>
                </a:solidFill>
                <a:latin typeface="+mn-lt"/>
              </a:rPr>
              <a:t>MISION</a:t>
            </a:r>
            <a:r>
              <a:rPr lang="es-MX" sz="3600" dirty="0" smtClean="0">
                <a:solidFill>
                  <a:schemeClr val="bg1"/>
                </a:solidFill>
                <a:latin typeface="+mn-lt"/>
              </a:rPr>
              <a:t> </a:t>
            </a:r>
            <a:endParaRPr lang="en-US" sz="3600" dirty="0">
              <a:latin typeface="+mn-lt"/>
            </a:endParaRPr>
          </a:p>
        </p:txBody>
      </p:sp>
      <p:sp>
        <p:nvSpPr>
          <p:cNvPr id="8" name="14 Rectángulo redondeado"/>
          <p:cNvSpPr/>
          <p:nvPr/>
        </p:nvSpPr>
        <p:spPr>
          <a:xfrm rot="10800000">
            <a:off x="940524" y="1933302"/>
            <a:ext cx="6779821" cy="2812868"/>
          </a:xfrm>
          <a:prstGeom prst="roundRect">
            <a:avLst>
              <a:gd name="adj" fmla="val 10000"/>
            </a:avLst>
          </a:prstGeom>
          <a:solidFill>
            <a:srgbClr val="F2ECCC"/>
          </a:solidFill>
          <a:effectLst/>
          <a:scene3d>
            <a:camera prst="orthographicFront"/>
            <a:lightRig rig="threePt" dir="t">
              <a:rot lat="0" lon="0" rev="7500000"/>
            </a:lightRig>
          </a:scene3d>
          <a:sp3d prstMaterial="plastic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dondear rectángulo de esquina del mismo lado 6"/>
          <p:cNvSpPr/>
          <p:nvPr/>
        </p:nvSpPr>
        <p:spPr>
          <a:xfrm>
            <a:off x="1568448" y="2895703"/>
            <a:ext cx="5394693" cy="9555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0904" tIns="10795" rIns="10795" bIns="10795" spcCol="1270" anchor="ctr"/>
          <a:lstStyle/>
          <a:p>
            <a:pPr marL="0" lvl="1" algn="just" defTabSz="755650" eaLnBrk="1" hangingPunct="1">
              <a:lnSpc>
                <a:spcPct val="90000"/>
              </a:lnSpc>
              <a:spcAft>
                <a:spcPct val="15000"/>
              </a:spcAft>
              <a:buClr>
                <a:srgbClr val="5CAC34"/>
              </a:buClr>
              <a:defRPr/>
            </a:pPr>
            <a:r>
              <a:rPr lang="es-CO" sz="32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cs typeface="Calibri"/>
              </a:rPr>
              <a:t>Trabajar </a:t>
            </a:r>
            <a:r>
              <a:rPr lang="es-CO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cs typeface="Calibri"/>
              </a:rPr>
              <a:t>con calidad y transparencia por el desarrollo y la protección integral de la primera infancia, la niñez, la adolescencia y el bienestar de las familias colombianas </a:t>
            </a:r>
            <a:r>
              <a:rPr lang="es-CO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cs typeface="Calibri"/>
              </a:rPr>
              <a:t>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2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1159099" y="4649273"/>
            <a:ext cx="6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486400" y="2153920"/>
            <a:ext cx="3026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58824" y="218280"/>
            <a:ext cx="8229600" cy="1143000"/>
          </a:xfrm>
        </p:spPr>
        <p:txBody>
          <a:bodyPr/>
          <a:lstStyle/>
          <a:p>
            <a:pPr algn="l"/>
            <a:r>
              <a:rPr lang="es-MX" sz="3600" b="1" dirty="0" smtClean="0">
                <a:solidFill>
                  <a:schemeClr val="bg1"/>
                </a:solidFill>
                <a:latin typeface="+mn-lt"/>
              </a:rPr>
              <a:t>VISION </a:t>
            </a:r>
            <a:endParaRPr lang="en-US" sz="3600" b="1" dirty="0">
              <a:latin typeface="+mn-lt"/>
            </a:endParaRPr>
          </a:p>
        </p:txBody>
      </p:sp>
      <p:sp>
        <p:nvSpPr>
          <p:cNvPr id="8" name="14 Rectángulo redondeado"/>
          <p:cNvSpPr/>
          <p:nvPr/>
        </p:nvSpPr>
        <p:spPr>
          <a:xfrm rot="10800000">
            <a:off x="1010195" y="1959428"/>
            <a:ext cx="6849490" cy="3509554"/>
          </a:xfrm>
          <a:prstGeom prst="roundRect">
            <a:avLst>
              <a:gd name="adj" fmla="val 10000"/>
            </a:avLst>
          </a:prstGeom>
          <a:solidFill>
            <a:srgbClr val="F2ECCC"/>
          </a:solidFill>
          <a:effectLst/>
          <a:scene3d>
            <a:camera prst="orthographicFront"/>
            <a:lightRig rig="threePt" dir="t">
              <a:rot lat="0" lon="0" rev="7500000"/>
            </a:lightRig>
          </a:scene3d>
          <a:sp3d prstMaterial="plastic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dondear rectángulo de esquina del mismo lado 6"/>
          <p:cNvSpPr/>
          <p:nvPr/>
        </p:nvSpPr>
        <p:spPr>
          <a:xfrm>
            <a:off x="1899374" y="3170608"/>
            <a:ext cx="5394693" cy="9555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0904" tIns="10795" rIns="10795" bIns="10795" spcCol="1270" anchor="ctr"/>
          <a:lstStyle/>
          <a:p>
            <a:pPr marL="0" lvl="1" algn="just" defTabSz="755650" eaLnBrk="1" hangingPunct="1">
              <a:lnSpc>
                <a:spcPct val="90000"/>
              </a:lnSpc>
              <a:spcAft>
                <a:spcPct val="15000"/>
              </a:spcAft>
              <a:buClr>
                <a:srgbClr val="5CAC34"/>
              </a:buClr>
              <a:defRPr/>
            </a:pPr>
            <a:r>
              <a:rPr lang="es-CO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cs typeface="Calibri"/>
              </a:rPr>
              <a:t>Cambiar el mundo de las nuevas generaciones y sus familias, siendo referente en estándares de calidad y contribuyendo a la construcción de una sociedad en paz, próspera y </a:t>
            </a:r>
            <a:r>
              <a:rPr lang="es-CO" sz="32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cs typeface="Calibri"/>
              </a:rPr>
              <a:t>equitativa</a:t>
            </a:r>
            <a:r>
              <a:rPr lang="es-CO" sz="24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cs typeface="Calibri"/>
              </a:rPr>
              <a:t>.</a:t>
            </a:r>
            <a:endParaRPr lang="es-CO" sz="2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cs typeface="Calibri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4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684213" y="1679575"/>
            <a:ext cx="7772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altLang="es-CO" dirty="0">
              <a:solidFill>
                <a:prstClr val="black"/>
              </a:solidFill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altLang="es-CO" dirty="0">
              <a:solidFill>
                <a:prstClr val="black"/>
              </a:solidFill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altLang="es-CO" dirty="0">
              <a:solidFill>
                <a:prstClr val="black"/>
              </a:solidFill>
            </a:endParaRPr>
          </a:p>
        </p:txBody>
      </p:sp>
      <p:graphicFrame>
        <p:nvGraphicFramePr>
          <p:cNvPr id="8" name="6 Diagrama"/>
          <p:cNvGraphicFramePr/>
          <p:nvPr>
            <p:extLst>
              <p:ext uri="{D42A27DB-BD31-4B8C-83A1-F6EECF244321}">
                <p14:modId xmlns:p14="http://schemas.microsoft.com/office/powerpoint/2010/main" val="854474703"/>
              </p:ext>
            </p:extLst>
          </p:nvPr>
        </p:nvGraphicFramePr>
        <p:xfrm>
          <a:off x="468313" y="1403810"/>
          <a:ext cx="7776095" cy="3969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1"/>
          <p:cNvSpPr txBox="1">
            <a:spLocks noChangeArrowheads="1"/>
          </p:cNvSpPr>
          <p:nvPr/>
        </p:nvSpPr>
        <p:spPr bwMode="auto">
          <a:xfrm>
            <a:off x="468313" y="5588735"/>
            <a:ext cx="7591425" cy="800219"/>
          </a:xfrm>
          <a:prstGeom prst="rect">
            <a:avLst/>
          </a:prstGeom>
          <a:solidFill>
            <a:srgbClr val="32A448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s-CO" sz="2800" b="1" dirty="0">
                <a:solidFill>
                  <a:schemeClr val="bg1"/>
                </a:solidFill>
                <a:latin typeface="+mn-lt"/>
              </a:rPr>
              <a:t>Familia</a:t>
            </a:r>
            <a:r>
              <a:rPr lang="es-CO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CO" dirty="0">
                <a:solidFill>
                  <a:schemeClr val="bg1"/>
                </a:solidFill>
                <a:latin typeface="+mn-lt"/>
              </a:rPr>
              <a:t>como: derecho, primer entorno protector y corresponsable en la garantía de los derechos de niños, niñas y adolescentes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107504" y="274414"/>
            <a:ext cx="8229600" cy="9223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MX" sz="3600" b="1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Población </a:t>
            </a:r>
            <a:r>
              <a:rPr lang="es-MX" sz="3600" b="1" dirty="0" smtClean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Objetivo</a:t>
            </a:r>
            <a:endParaRPr lang="en-US" sz="3600" b="1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2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uadroTexto 8"/>
          <p:cNvSpPr txBox="1">
            <a:spLocks noChangeArrowheads="1"/>
          </p:cNvSpPr>
          <p:nvPr/>
        </p:nvSpPr>
        <p:spPr bwMode="auto">
          <a:xfrm>
            <a:off x="924740" y="1869366"/>
            <a:ext cx="72677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CO" altLang="es-CO" sz="6000" b="1" dirty="0" smtClean="0">
                <a:solidFill>
                  <a:schemeClr val="bg1"/>
                </a:solidFill>
              </a:rPr>
              <a:t>PROTECCIÓN</a:t>
            </a:r>
            <a:endParaRPr lang="es-ES" altLang="es-CO" sz="4000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4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26424" y="269966"/>
            <a:ext cx="5329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CO" altLang="es-CO" sz="3200" b="1" dirty="0" smtClean="0">
                <a:solidFill>
                  <a:prstClr val="white"/>
                </a:solidFill>
              </a:rPr>
              <a:t>Objetivos </a:t>
            </a:r>
            <a:endParaRPr lang="es-CO" altLang="es-CO" sz="3200" b="1" dirty="0">
              <a:solidFill>
                <a:prstClr val="white"/>
              </a:solidFill>
            </a:endParaRPr>
          </a:p>
        </p:txBody>
      </p:sp>
      <p:sp>
        <p:nvSpPr>
          <p:cNvPr id="4" name="Rectángulo redondeado 18"/>
          <p:cNvSpPr/>
          <p:nvPr/>
        </p:nvSpPr>
        <p:spPr>
          <a:xfrm>
            <a:off x="3816350" y="1484313"/>
            <a:ext cx="5054600" cy="476250"/>
          </a:xfrm>
          <a:prstGeom prst="roundRect">
            <a:avLst>
              <a:gd name="adj" fmla="val 7696"/>
            </a:avLst>
          </a:prstGeom>
          <a:gradFill>
            <a:gsLst>
              <a:gs pos="0">
                <a:schemeClr val="accent3">
                  <a:tint val="100000"/>
                  <a:shade val="100000"/>
                  <a:satMod val="130000"/>
                </a:schemeClr>
              </a:gs>
              <a:gs pos="100000">
                <a:srgbClr val="80C21B"/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" sz="2400" b="1" dirty="0">
                <a:solidFill>
                  <a:prstClr val="white"/>
                </a:solidFill>
              </a:rPr>
              <a:t>Objetivo General</a:t>
            </a:r>
          </a:p>
        </p:txBody>
      </p:sp>
      <p:sp>
        <p:nvSpPr>
          <p:cNvPr id="6" name="CuadroTexto 2"/>
          <p:cNvSpPr txBox="1">
            <a:spLocks noChangeArrowheads="1"/>
          </p:cNvSpPr>
          <p:nvPr/>
        </p:nvSpPr>
        <p:spPr bwMode="auto">
          <a:xfrm>
            <a:off x="255588" y="2198688"/>
            <a:ext cx="86264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O" dirty="0">
                <a:solidFill>
                  <a:srgbClr val="000000"/>
                </a:solidFill>
              </a:rPr>
              <a:t>Garantizar el restablecimiento de derechos vulnerados a los niños, niñas, adolescentes y familias y la reparación del daño causado, en el marco de la Constitución nacional, los tratados internacionales y el código de la infancia y la adolescencia, a través de procesos de atención directa, integración y Fortalecimiento familiar, gestión e inclusión social.</a:t>
            </a:r>
          </a:p>
          <a:p>
            <a:pPr algn="just"/>
            <a:endParaRPr lang="es-CO" dirty="0">
              <a:solidFill>
                <a:srgbClr val="000000"/>
              </a:solidFill>
            </a:endParaRPr>
          </a:p>
        </p:txBody>
      </p:sp>
      <p:sp>
        <p:nvSpPr>
          <p:cNvPr id="9" name="Rectángulo redondeado 18"/>
          <p:cNvSpPr/>
          <p:nvPr/>
        </p:nvSpPr>
        <p:spPr>
          <a:xfrm>
            <a:off x="3816350" y="3789363"/>
            <a:ext cx="5054600" cy="476250"/>
          </a:xfrm>
          <a:prstGeom prst="roundRect">
            <a:avLst>
              <a:gd name="adj" fmla="val 7696"/>
            </a:avLst>
          </a:prstGeom>
          <a:gradFill>
            <a:gsLst>
              <a:gs pos="0">
                <a:schemeClr val="accent3">
                  <a:tint val="100000"/>
                  <a:shade val="100000"/>
                  <a:satMod val="130000"/>
                </a:schemeClr>
              </a:gs>
              <a:gs pos="100000">
                <a:srgbClr val="80C21B"/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" sz="2400" b="1" dirty="0">
                <a:solidFill>
                  <a:prstClr val="white"/>
                </a:solidFill>
              </a:rPr>
              <a:t>Campos de Acción</a:t>
            </a:r>
          </a:p>
        </p:txBody>
      </p:sp>
      <p:sp>
        <p:nvSpPr>
          <p:cNvPr id="10" name="5 Rectángulo"/>
          <p:cNvSpPr>
            <a:spLocks noChangeArrowheads="1"/>
          </p:cNvSpPr>
          <p:nvPr/>
        </p:nvSpPr>
        <p:spPr bwMode="auto">
          <a:xfrm>
            <a:off x="255588" y="4525963"/>
            <a:ext cx="64912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eaLnBrk="1" hangingPunct="1">
              <a:lnSpc>
                <a:spcPct val="110000"/>
              </a:lnSpc>
              <a:buFont typeface="Wingdings" pitchFamily="2" charset="2"/>
              <a:buChar char="q"/>
              <a:defRPr/>
            </a:pPr>
            <a:r>
              <a:rPr lang="es-ES" altLang="es-CO" dirty="0" smtClean="0">
                <a:solidFill>
                  <a:prstClr val="black"/>
                </a:solidFill>
              </a:rPr>
              <a:t>Restablecimiento de Derechos para niños, niñas y adolescentes.</a:t>
            </a: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Char char="q"/>
              <a:defRPr/>
            </a:pPr>
            <a:r>
              <a:rPr lang="es-ES" altLang="es-CO" dirty="0" smtClean="0">
                <a:solidFill>
                  <a:prstClr val="black"/>
                </a:solidFill>
              </a:rPr>
              <a:t>Procesos relacionados con el Sistema de Responsabilidad Penal.</a:t>
            </a:r>
          </a:p>
          <a:p>
            <a:pPr marL="0" indent="0" algn="just" eaLnBrk="1" hangingPunct="1">
              <a:lnSpc>
                <a:spcPct val="110000"/>
              </a:lnSpc>
              <a:defRPr/>
            </a:pPr>
            <a:endParaRPr lang="es-ES" altLang="es-CO" dirty="0" smtClean="0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8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5 Rectángulo"/>
          <p:cNvSpPr/>
          <p:nvPr/>
        </p:nvSpPr>
        <p:spPr>
          <a:xfrm>
            <a:off x="506709" y="2367663"/>
            <a:ext cx="966385" cy="363509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0480" tIns="30480" rIns="30480" bIns="30480" spcCol="1270" anchor="ctr"/>
          <a:lstStyle/>
          <a:p>
            <a:pPr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s-CO" sz="2800" b="1" dirty="0">
                <a:solidFill>
                  <a:prstClr val="white"/>
                </a:solidFill>
                <a:cs typeface="Calibri"/>
              </a:rPr>
              <a:t>SNBF</a:t>
            </a: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1247396" y="204632"/>
            <a:ext cx="6607736" cy="1143000"/>
          </a:xfrm>
        </p:spPr>
        <p:txBody>
          <a:bodyPr/>
          <a:lstStyle/>
          <a:p>
            <a:pPr algn="l"/>
            <a:r>
              <a:rPr lang="es-MX" sz="3600" b="1" dirty="0" smtClean="0">
                <a:solidFill>
                  <a:schemeClr val="bg1"/>
                </a:solidFill>
                <a:latin typeface="+mn-lt"/>
              </a:rPr>
              <a:t>Objetivos</a:t>
            </a:r>
            <a:r>
              <a:rPr lang="es-MX" sz="3600" dirty="0" smtClean="0">
                <a:solidFill>
                  <a:schemeClr val="bg1"/>
                </a:solidFill>
              </a:rPr>
              <a:t> </a:t>
            </a:r>
            <a:endParaRPr lang="en-US" sz="3600" dirty="0"/>
          </a:p>
        </p:txBody>
      </p:sp>
      <p:sp>
        <p:nvSpPr>
          <p:cNvPr id="7" name="Rectángulo redondeado 18"/>
          <p:cNvSpPr/>
          <p:nvPr/>
        </p:nvSpPr>
        <p:spPr>
          <a:xfrm>
            <a:off x="3736975" y="1179513"/>
            <a:ext cx="5054600" cy="476250"/>
          </a:xfrm>
          <a:prstGeom prst="roundRect">
            <a:avLst>
              <a:gd name="adj" fmla="val 7696"/>
            </a:avLst>
          </a:prstGeom>
          <a:gradFill>
            <a:gsLst>
              <a:gs pos="0">
                <a:schemeClr val="accent3">
                  <a:tint val="100000"/>
                  <a:shade val="100000"/>
                  <a:satMod val="130000"/>
                </a:schemeClr>
              </a:gs>
              <a:gs pos="100000">
                <a:srgbClr val="80C21B"/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" sz="2400" b="1" dirty="0">
                <a:solidFill>
                  <a:prstClr val="white"/>
                </a:solidFill>
              </a:rPr>
              <a:t>Objetivos específicos</a:t>
            </a:r>
          </a:p>
        </p:txBody>
      </p:sp>
      <p:sp>
        <p:nvSpPr>
          <p:cNvPr id="8" name="1 Rectángulo"/>
          <p:cNvSpPr/>
          <p:nvPr/>
        </p:nvSpPr>
        <p:spPr>
          <a:xfrm>
            <a:off x="279400" y="1751013"/>
            <a:ext cx="8586788" cy="312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x-none" sz="1600" dirty="0">
                <a:solidFill>
                  <a:prstClr val="black"/>
                </a:solidFill>
              </a:rPr>
              <a:t> </a:t>
            </a:r>
            <a:endParaRPr lang="es-CO" sz="1600" dirty="0">
              <a:solidFill>
                <a:prstClr val="black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CO" sz="1600" dirty="0">
                <a:solidFill>
                  <a:prstClr val="black"/>
                </a:solidFill>
              </a:rPr>
              <a:t>Gestionar las acciones que permitan el restablecimiento de derechos de los niños, niñas y adolescentes, personas mayores de 18 años con discapacidad y mujeres menores de 18 años gestantes o en periodo de lactancia, con sus derechos inobservados, amenazados o vulnerados.</a:t>
            </a:r>
          </a:p>
          <a:p>
            <a:pPr algn="just">
              <a:defRPr/>
            </a:pPr>
            <a:endParaRPr lang="es-CO" sz="1600" dirty="0">
              <a:solidFill>
                <a:prstClr val="black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s-CO" sz="1050" dirty="0">
              <a:solidFill>
                <a:prstClr val="black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CO" sz="1600" dirty="0">
                <a:solidFill>
                  <a:prstClr val="black"/>
                </a:solidFill>
              </a:rPr>
              <a:t>Articular acciones que contribuyan a la restitución del derecho a la identidad, en su elemento filiación, de los niños, niñas y adolescentes, dentro de los procesos de investigación de paternidad y maternidad</a:t>
            </a:r>
            <a:r>
              <a:rPr lang="x-none" sz="1600" dirty="0">
                <a:solidFill>
                  <a:prstClr val="black"/>
                </a:solidFill>
              </a:rPr>
              <a:t>.</a:t>
            </a:r>
            <a:endParaRPr lang="es-CO" sz="1600" dirty="0">
              <a:solidFill>
                <a:prstClr val="black"/>
              </a:solidFill>
            </a:endParaRPr>
          </a:p>
          <a:p>
            <a:pPr algn="just">
              <a:defRPr/>
            </a:pPr>
            <a:endParaRPr lang="es-CO" sz="1600" dirty="0">
              <a:solidFill>
                <a:prstClr val="black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s-CO" sz="1050" dirty="0">
              <a:solidFill>
                <a:prstClr val="black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CO" sz="1600" dirty="0">
                <a:solidFill>
                  <a:prstClr val="black"/>
                </a:solidFill>
              </a:rPr>
              <a:t>Gestionar las acciones que permitan la atención integral a los adolescentes que ingresen al SRPA en sus componentes pedagógico, restaurativo, de inclusión social.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9"/>
          <p:cNvSpPr txBox="1">
            <a:spLocks noChangeArrowheads="1"/>
          </p:cNvSpPr>
          <p:nvPr/>
        </p:nvSpPr>
        <p:spPr bwMode="auto">
          <a:xfrm>
            <a:off x="111860" y="266622"/>
            <a:ext cx="6837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 smtClean="0">
                <a:solidFill>
                  <a:prstClr val="white"/>
                </a:solidFill>
              </a:rPr>
              <a:t>AGENDA 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684213" y="1679575"/>
            <a:ext cx="7772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altLang="es-CO" dirty="0">
              <a:solidFill>
                <a:prstClr val="black"/>
              </a:solidFill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altLang="es-CO" dirty="0">
              <a:solidFill>
                <a:prstClr val="black"/>
              </a:solidFill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altLang="es-CO" dirty="0">
              <a:solidFill>
                <a:prstClr val="black"/>
              </a:solidFill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001849"/>
              </p:ext>
            </p:extLst>
          </p:nvPr>
        </p:nvGraphicFramePr>
        <p:xfrm>
          <a:off x="827088" y="1335171"/>
          <a:ext cx="7654924" cy="4665035"/>
        </p:xfrm>
        <a:graphic>
          <a:graphicData uri="http://schemas.openxmlformats.org/drawingml/2006/table">
            <a:tbl>
              <a:tblPr firstRow="1" bandRow="1"/>
              <a:tblGrid>
                <a:gridCol w="438994"/>
                <a:gridCol w="1258182"/>
                <a:gridCol w="2116569"/>
                <a:gridCol w="2006820"/>
                <a:gridCol w="1834359"/>
              </a:tblGrid>
              <a:tr h="1591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N°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Fecha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Actividad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Responsable 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TIEMPO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259819">
                <a:tc>
                  <a:txBody>
                    <a:bodyPr/>
                    <a:lstStyle/>
                    <a:p>
                      <a:pPr algn="r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de Abril de 2017</a:t>
                      </a:r>
                    </a:p>
                    <a:p>
                      <a:pPr algn="ctr" fontAlgn="t"/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Inscripciones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Equipo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Centro Zonal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7:30 a.m.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 </a:t>
                      </a: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:15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a.m.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59819">
                <a:tc>
                  <a:txBody>
                    <a:bodyPr/>
                    <a:lstStyle/>
                    <a:p>
                      <a:pPr algn="r" fontAlgn="t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de Abril de 2017</a:t>
                      </a: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Saludo de Bienvenida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Rosalba Monroy Rincón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:15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a.m. a 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8:20 a.m.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58290">
                <a:tc>
                  <a:txBody>
                    <a:bodyPr/>
                    <a:lstStyle/>
                    <a:p>
                      <a:pPr algn="r" fontAlgn="t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de Abril de 2017</a:t>
                      </a:r>
                    </a:p>
                    <a:p>
                      <a:pPr algn="ctr" fontAlgn="t"/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Himno de Colombia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Rosalba Monroy Rincón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:20 a.m. a 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8:25 a.m.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58290">
                <a:tc>
                  <a:txBody>
                    <a:bodyPr/>
                    <a:lstStyle/>
                    <a:p>
                      <a:pPr algn="r" fontAlgn="t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de Abril de 2017</a:t>
                      </a:r>
                    </a:p>
                    <a:p>
                      <a:pPr algn="ctr" fontAlgn="t"/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Himno de Bogotá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Rosalba Monroy Rincón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8:25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a.m. a 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8:30 a.m.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460031">
                <a:tc>
                  <a:txBody>
                    <a:bodyPr/>
                    <a:lstStyle/>
                    <a:p>
                      <a:pPr algn="r" fontAlgn="t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de Abril de 2017</a:t>
                      </a:r>
                    </a:p>
                    <a:p>
                      <a:pPr algn="ctr" fontAlgn="t"/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Saludo de Bienvenida a cargo de la Coordinadora del  ICBF Centro  Zonal Usaquen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Martha  Isabel Gutierrez Mendez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8:30 a.m. a 8:40 a.m.</a:t>
                      </a: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387359">
                <a:tc>
                  <a:txBody>
                    <a:bodyPr/>
                    <a:lstStyle/>
                    <a:p>
                      <a:pPr algn="r" fontAlgn="t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de Abril de 2017</a:t>
                      </a:r>
                    </a:p>
                    <a:p>
                      <a:pPr algn="ctr" fontAlgn="t"/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Baile </a:t>
                      </a: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Guabina </a:t>
                      </a:r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Fundación Niños de los Andes 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Defensoría de Instituciones No. 2 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8:40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a.m. a 8:50 a.m.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59819">
                <a:tc>
                  <a:txBody>
                    <a:bodyPr/>
                    <a:lstStyle/>
                    <a:p>
                      <a:pPr algn="r" fontAlgn="t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de Abril de 2017</a:t>
                      </a:r>
                    </a:p>
                    <a:p>
                      <a:pPr algn="ctr" fontAlgn="t"/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Sistema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Nacional de Bienestar Familiar y </a:t>
                      </a: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Contexto </a:t>
                      </a:r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Normativo Mesa Pública 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Rosalba Monroy Rincón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8:50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a.m. a 9:15 a.m.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481843">
                <a:tc>
                  <a:txBody>
                    <a:bodyPr/>
                    <a:lstStyle/>
                    <a:p>
                      <a:pPr algn="r" fontAlgn="t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de Abril de 2017</a:t>
                      </a:r>
                    </a:p>
                    <a:p>
                      <a:pPr algn="ctr" fontAlgn="t"/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Presentación programas de Protección : Medio institucional. Medio Familiar 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Coordinadora  y Profesionales  de Equipos de Protección ICBF Centro Zonal  Usaquen 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9:15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a.m. a 10:15 a.m.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51034">
                <a:tc>
                  <a:txBody>
                    <a:bodyPr/>
                    <a:lstStyle/>
                    <a:p>
                      <a:pPr algn="r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de Abril de 2017</a:t>
                      </a:r>
                    </a:p>
                    <a:p>
                      <a:pPr algn="ctr" fontAlgn="t"/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rtl="0" fontAlgn="ctr"/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rtl="0" fontAlgn="ctr"/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10: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a.m. a 10:30 a.m.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59819">
                <a:tc>
                  <a:txBody>
                    <a:bodyPr/>
                    <a:lstStyle/>
                    <a:p>
                      <a:pPr algn="r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de Abril de 2017</a:t>
                      </a:r>
                    </a:p>
                    <a:p>
                      <a:pPr algn="ctr" fontAlgn="t"/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8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Presentación Instituciones </a:t>
                      </a: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10:30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a.m. a 11:15 a.m. 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59819">
                <a:tc>
                  <a:txBody>
                    <a:bodyPr/>
                    <a:lstStyle/>
                    <a:p>
                      <a:pPr algn="r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de Abril de 2017</a:t>
                      </a:r>
                    </a:p>
                    <a:p>
                      <a:pPr algn="ctr" fontAlgn="t"/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Experiencia Exitosa a cargo de </a:t>
                      </a: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Proyecto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Unión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Defensoría de Instituciones No. </a:t>
                      </a: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11: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a.m. a 11:30 a.m.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424704">
                <a:tc>
                  <a:txBody>
                    <a:bodyPr/>
                    <a:lstStyle/>
                    <a:p>
                      <a:pPr algn="r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de Abril de 2017</a:t>
                      </a:r>
                    </a:p>
                    <a:p>
                      <a:pPr algn="ctr" fontAlgn="t"/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Intervención de la comunidad . Preguntas, Respuestas 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Coordinadora  y Profesionales  de Equipos de Protección ICBF Centro Zonal  Usaquen 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11: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 a.m. a 12:00 a.m.</a:t>
                      </a:r>
                      <a:endParaRPr lang="es-CO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/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13508">
                <a:tc>
                  <a:txBody>
                    <a:bodyPr/>
                    <a:lstStyle/>
                    <a:p>
                      <a:pPr algn="r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de Abril de 2017</a:t>
                      </a:r>
                    </a:p>
                    <a:p>
                      <a:pPr algn="ctr" fontAlgn="t"/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Compromisos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Coordinadora, Referente del SNBF  y Profesionales  de Equipos de Protección ICBF Centro Zonal  Usaquen </a:t>
                      </a: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12:00 a.m. a 12: 30 a.m.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313508">
                <a:tc>
                  <a:txBody>
                    <a:bodyPr/>
                    <a:lstStyle/>
                    <a:p>
                      <a:pPr algn="r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de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Abril de 2017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Cierre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Equipo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Centro Zonal </a:t>
                      </a:r>
                      <a:endParaRPr lang="es-CO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ctr"/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12:30 a.m.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4" marR="5944" marT="594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  <p:pic>
        <p:nvPicPr>
          <p:cNvPr id="4" name="himno_co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3074" y="423487"/>
            <a:ext cx="609600" cy="609600"/>
          </a:xfrm>
          <a:prstGeom prst="rect">
            <a:avLst/>
          </a:prstGeom>
        </p:spPr>
      </p:pic>
      <p:pic>
        <p:nvPicPr>
          <p:cNvPr id="7" name="03_Himno de bogot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8651" y="423487"/>
            <a:ext cx="609600" cy="609600"/>
          </a:xfrm>
          <a:prstGeom prst="rect">
            <a:avLst/>
          </a:prstGeom>
        </p:spPr>
      </p:pic>
      <p:pic>
        <p:nvPicPr>
          <p:cNvPr id="8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88" y="4172131"/>
            <a:ext cx="9937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1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5 Rectángulo"/>
          <p:cNvSpPr/>
          <p:nvPr/>
        </p:nvSpPr>
        <p:spPr>
          <a:xfrm>
            <a:off x="506709" y="2381311"/>
            <a:ext cx="966385" cy="363509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0480" tIns="30480" rIns="30480" bIns="30480" spcCol="1270" anchor="ctr"/>
          <a:lstStyle/>
          <a:p>
            <a:pPr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s-CO" sz="2800" b="1" dirty="0">
                <a:solidFill>
                  <a:prstClr val="white"/>
                </a:solidFill>
                <a:cs typeface="Calibri"/>
              </a:rPr>
              <a:t>SNBF</a:t>
            </a:r>
          </a:p>
        </p:txBody>
      </p:sp>
      <p:pic>
        <p:nvPicPr>
          <p:cNvPr id="6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382713"/>
            <a:ext cx="54419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9"/>
          <p:cNvSpPr txBox="1">
            <a:spLocks noChangeArrowheads="1"/>
          </p:cNvSpPr>
          <p:nvPr/>
        </p:nvSpPr>
        <p:spPr bwMode="auto">
          <a:xfrm>
            <a:off x="346302" y="265068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/>
            <a:r>
              <a:rPr lang="es-ES" altLang="es-CO" sz="2800" b="1" dirty="0">
                <a:solidFill>
                  <a:srgbClr val="FFFFFF"/>
                </a:solidFill>
              </a:rPr>
              <a:t>Principios de Protección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3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15"/>
          <p:cNvSpPr>
            <a:spLocks noChangeArrowheads="1"/>
          </p:cNvSpPr>
          <p:nvPr/>
        </p:nvSpPr>
        <p:spPr bwMode="auto">
          <a:xfrm>
            <a:off x="890588" y="254000"/>
            <a:ext cx="4979987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s-ES" altLang="es-CO" sz="2800" b="1">
                <a:solidFill>
                  <a:srgbClr val="FFFFFF"/>
                </a:solidFill>
              </a:rPr>
              <a:t>¿Que es Restablecimiento de Derechos?</a:t>
            </a:r>
          </a:p>
        </p:txBody>
      </p:sp>
      <p:sp>
        <p:nvSpPr>
          <p:cNvPr id="24" name="10 Rectángulo redondeado"/>
          <p:cNvSpPr/>
          <p:nvPr/>
        </p:nvSpPr>
        <p:spPr>
          <a:xfrm rot="16200000">
            <a:off x="-1801357" y="3292305"/>
            <a:ext cx="4869690" cy="844161"/>
          </a:xfrm>
          <a:prstGeom prst="roundRect">
            <a:avLst/>
          </a:prstGeom>
          <a:solidFill>
            <a:srgbClr val="9EBD5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dirty="0">
                <a:solidFill>
                  <a:prstClr val="black"/>
                </a:solidFill>
                <a:cs typeface="Arial" pitchFamily="34" charset="0"/>
              </a:rPr>
              <a:t>Conjunto de Actuaciones Administrativas y Otras </a:t>
            </a:r>
            <a:endParaRPr lang="es-ES" sz="24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5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611313"/>
            <a:ext cx="6294438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1279525"/>
            <a:ext cx="1787525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8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adroTexto 4"/>
          <p:cNvSpPr txBox="1"/>
          <p:nvPr/>
        </p:nvSpPr>
        <p:spPr>
          <a:xfrm>
            <a:off x="3131840" y="2643024"/>
            <a:ext cx="280831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90000"/>
              </a:lnSpc>
            </a:pPr>
            <a:r>
              <a:rPr lang="es-MX" sz="3200" dirty="0" smtClean="0">
                <a:solidFill>
                  <a:srgbClr val="FFFFFF"/>
                </a:solidFill>
                <a:latin typeface="Calibri"/>
                <a:ea typeface="ＭＳ Ｐゴシック" pitchFamily="34" charset="-128"/>
              </a:rPr>
              <a:t>ICBF</a:t>
            </a:r>
          </a:p>
        </p:txBody>
      </p:sp>
      <p:sp>
        <p:nvSpPr>
          <p:cNvPr id="19" name="Título 1"/>
          <p:cNvSpPr txBox="1">
            <a:spLocks/>
          </p:cNvSpPr>
          <p:nvPr/>
        </p:nvSpPr>
        <p:spPr bwMode="auto">
          <a:xfrm>
            <a:off x="452438" y="193675"/>
            <a:ext cx="60563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ES" sz="2800" b="1" dirty="0">
                <a:solidFill>
                  <a:srgbClr val="FFFFFF"/>
                </a:solidFill>
                <a:cs typeface="Arial" panose="020B0604020202020204" pitchFamily="34" charset="0"/>
              </a:rPr>
              <a:t>Ruta de Atención Restablecimiento de Derechos</a:t>
            </a:r>
            <a:r>
              <a:rPr lang="es-CO" sz="4400" b="1" dirty="0">
                <a:solidFill>
                  <a:srgbClr val="000000"/>
                </a:solidFill>
              </a:rPr>
              <a:t/>
            </a:r>
            <a:br>
              <a:rPr lang="es-CO" sz="4400" b="1" dirty="0">
                <a:solidFill>
                  <a:srgbClr val="000000"/>
                </a:solidFill>
              </a:rPr>
            </a:br>
            <a:endParaRPr lang="es-CO" sz="4400" b="1" dirty="0">
              <a:solidFill>
                <a:srgbClr val="000000"/>
              </a:solidFill>
            </a:endParaRPr>
          </a:p>
        </p:txBody>
      </p:sp>
      <p:pic>
        <p:nvPicPr>
          <p:cNvPr id="20" name="Marcador de contenido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871538"/>
            <a:ext cx="8124825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0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7 Rectángulo"/>
          <p:cNvSpPr>
            <a:spLocks noChangeArrowheads="1"/>
          </p:cNvSpPr>
          <p:nvPr/>
        </p:nvSpPr>
        <p:spPr bwMode="auto">
          <a:xfrm>
            <a:off x="200025" y="4763"/>
            <a:ext cx="58705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CO" altLang="es-CO" sz="3200" b="1" dirty="0">
                <a:solidFill>
                  <a:schemeClr val="bg1"/>
                </a:solidFill>
              </a:rPr>
              <a:t>PROTECCION</a:t>
            </a:r>
          </a:p>
        </p:txBody>
      </p:sp>
      <p:graphicFrame>
        <p:nvGraphicFramePr>
          <p:cNvPr id="40" name="Tabla 39"/>
          <p:cNvGraphicFramePr>
            <a:graphicFrameLocks noGrp="1"/>
          </p:cNvGraphicFramePr>
          <p:nvPr/>
        </p:nvGraphicFramePr>
        <p:xfrm>
          <a:off x="644525" y="1316038"/>
          <a:ext cx="7886698" cy="4786314"/>
        </p:xfrm>
        <a:graphic>
          <a:graphicData uri="http://schemas.openxmlformats.org/drawingml/2006/table">
            <a:tbl>
              <a:tblPr/>
              <a:tblGrid>
                <a:gridCol w="966609"/>
                <a:gridCol w="981160"/>
                <a:gridCol w="582044"/>
                <a:gridCol w="590359"/>
                <a:gridCol w="590359"/>
                <a:gridCol w="981160"/>
                <a:gridCol w="881381"/>
                <a:gridCol w="473950"/>
                <a:gridCol w="922956"/>
                <a:gridCol w="916720"/>
              </a:tblGrid>
              <a:tr h="230864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LISTADO DE INSTITUCIONES CENTRO LIDER USAQUEN AÑO </a:t>
                      </a:r>
                      <a:r>
                        <a:rPr lang="es-CO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  <a:endParaRPr lang="es-CO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2" marR="6992" marT="69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26270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INSTITUCION</a:t>
                      </a:r>
                    </a:p>
                  </a:txBody>
                  <a:tcPr marL="6992" marR="6992" marT="69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CUPOS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REF. AFECTIVOS (ADAPTABILIDAD)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VULNERACION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DEFENSORIA No. 1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PERFIL DE ATENCION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DIRECCION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TELEFONO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CORREO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Representante legal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46172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ASOCIACION DE PADRES CON HIJOS ESPECIALES-ACPHES-</a:t>
                      </a:r>
                    </a:p>
                  </a:txBody>
                  <a:tcPr marL="6992" marR="6992" marT="69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MARIA DEL PILAR HIGUERA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INTERNADO DISCAPACIDAD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SEDE 1.CRA 75 No. 3-62 Barrio Mandalay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2738916- 310881231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ahpne25cc@yahoo.com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EDITH CECILIA ORDOÑEZ DE OLIVEROS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8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INTERNADO DISCAPACIDAD MENTAL PSICOSOCIAL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SEDE 2  CALLE 5B No. 73C-60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2655235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597061"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FUNDACION MARIA MADRE DE LOS NIÑOS</a:t>
                      </a:r>
                    </a:p>
                  </a:txBody>
                  <a:tcPr marL="6992" marR="6992" marT="69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MARIA DEL PILAR HIGUERA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INTERNADO ATENCION ESPECIALIZADA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FINCA SAN JOSE VEREDA FONQUETÁ, DEL MUNICIPIO DE CHIA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8629920-3108502017 -3114584142  3142406119 3142990678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FUNDACIONMARIAMADREDELOSNINOS@GMAIL.COM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GERMAN RICARDO DIAZ VILLALOBOS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784"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FUNDACION PROYECTO UNION</a:t>
                      </a:r>
                    </a:p>
                  </a:txBody>
                  <a:tcPr marL="6992" marR="6992" marT="69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MARIA DEL PILAR HIGUERA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INTERNADO DISCAPACIDAD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Carrera 5 No. 67-74 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2170277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Proyectounion_colombia@yahoo.es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JOSE FERNANDO QUINTERO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66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INSTITUCION</a:t>
                      </a:r>
                    </a:p>
                  </a:txBody>
                  <a:tcPr marL="6992" marR="6992" marT="69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CUPOS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REF. AFECTIVOS (ADAPTABILIDAD)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VULNERACION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DEFENSORIA No. 2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PERFIL DE ATENCION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DIRECCION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TELEFONO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CORREO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Representante legal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320301"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ASOCIACION COLOMBIANA PRO-NIÑO RETARDO MENTAL-ACONIR-</a:t>
                      </a:r>
                    </a:p>
                  </a:txBody>
                  <a:tcPr marL="6992" marR="6992" marT="69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LILIANA CORTEZ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SEMI-INTERNADO DISCAPACIDAD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Calle 153 No. 106A - 88 Suba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6815848-6861552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aaconir@hotmail.com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CARMEN ELVIRA GARCIA DE PEREZ</a:t>
                      </a:r>
                    </a:p>
                  </a:txBody>
                  <a:tcPr marL="6992" marR="6992" marT="69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394"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DE REHABILITACION MYA PARA NIÑOS RETARDADOS MENTALES</a:t>
                      </a:r>
                    </a:p>
                  </a:txBody>
                  <a:tcPr marL="6992" marR="6992" marT="69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LILIANA CORTEZ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INTERNADO DISCAPACIDAD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CRA. 67 No. 180-15 -S JOSE DE BAVARIA 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6711237 - 6711070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centromya@centromya.org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LETTY BUITRAGO GONZALEZ</a:t>
                      </a:r>
                    </a:p>
                  </a:txBody>
                  <a:tcPr marL="6992" marR="6992" marT="69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8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FUNDACION NIÑO DE LOS ANDES</a:t>
                      </a:r>
                    </a:p>
                  </a:txBody>
                  <a:tcPr marL="6992" marR="6992" marT="69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LILIANA CORTEZ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INTERNADO ATENCION ESPECIALIZADA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CARRERA 16 A No. 31 F - 39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4095089 / 4087293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casacorazones@ninandes.org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DIANA JEANNETTE ZAMUDIO GARZON</a:t>
                      </a:r>
                    </a:p>
                  </a:txBody>
                  <a:tcPr marL="6992" marR="6992" marT="69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8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TRANSV. 15 A No. 32 -36 Sur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6705375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27066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INSTITUCION</a:t>
                      </a:r>
                    </a:p>
                  </a:txBody>
                  <a:tcPr marL="6992" marR="6992" marT="69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CUPOS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REF. AFECTIVOS (ADAPTABILIDAD)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VULNERACION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DEFENSORIA No. 3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PERFIL DE ATENCION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DIRECCION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TELEFONO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CORREO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Representante legal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477647">
                <a:tc>
                  <a:txBody>
                    <a:bodyPr/>
                    <a:lstStyle/>
                    <a:p>
                      <a:pPr algn="l" fontAlgn="t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ORDEN DE LOS CLERIGOS REGULARES SOMASCOS (CENTRO SAN JERONIMO MIANI)</a:t>
                      </a:r>
                    </a:p>
                  </a:txBody>
                  <a:tcPr marL="6992" marR="6992" marT="69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DIANA LEAL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Modalidad Internado de Niños y adolescentes (hombres) en situacion de adoptabilidad entre 7 a18 años </a:t>
                      </a:r>
                    </a:p>
                  </a:txBody>
                  <a:tcPr marL="6992" marR="6992" marT="699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CLLE 167 N. 62-31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6711365-6793469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pgil@asomascos.org</a:t>
                      </a:r>
                      <a:endParaRPr lang="es-CO" sz="600" b="0" i="0" u="sng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PADRE GIL MARIA ARIZA TIRADO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825">
                <a:tc>
                  <a:txBody>
                    <a:bodyPr/>
                    <a:lstStyle/>
                    <a:p>
                      <a:pPr algn="l" fontAlgn="t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FUNDACION HOGAR SAN MAURICIO</a:t>
                      </a:r>
                    </a:p>
                  </a:txBody>
                  <a:tcPr marL="6992" marR="6992" marT="69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DIANA LEAL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Modalidad Internado atencion especializada</a:t>
                      </a:r>
                    </a:p>
                  </a:txBody>
                  <a:tcPr marL="6992" marR="6992" marT="699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 80 N° 172 a -90 San José de Bavaria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6783618- 6715622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fundacionsanmauricio@hotmail.com</a:t>
                      </a:r>
                    </a:p>
                  </a:txBody>
                  <a:tcPr marL="6992" marR="6992" marT="699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CAMILA BATEMAN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197"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FUNDACION PARA EL DESARROLLO INTERGAL DEL NIÑO SORDO -ICAL-</a:t>
                      </a:r>
                    </a:p>
                  </a:txBody>
                  <a:tcPr marL="6992" marR="6992" marT="69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DIANA LEAL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NNAs con dispacidad cognitiva en situacion de vulneracion .</a:t>
                      </a:r>
                    </a:p>
                  </a:txBody>
                  <a:tcPr marL="6992" marR="6992" marT="699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SEDE CHIA SECTOR PAREDES VEREDA BOJACA FINCA LA FE</a:t>
                      </a:r>
                    </a:p>
                  </a:txBody>
                  <a:tcPr marL="6992" marR="6992" marT="699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2626562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b="0" i="0" u="sng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Wwwicalcolombia.org</a:t>
                      </a:r>
                    </a:p>
                  </a:txBody>
                  <a:tcPr marL="6992" marR="6992" marT="69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JOHANNA PINZON SARMIENTO</a:t>
                      </a:r>
                    </a:p>
                  </a:txBody>
                  <a:tcPr marL="6992" marR="6992" marT="69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8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S" sz="3200" b="1" dirty="0">
                <a:solidFill>
                  <a:srgbClr val="FFFFFF"/>
                </a:solidFill>
                <a:cs typeface="Arial" panose="020B0604020202020204" pitchFamily="34" charset="0"/>
              </a:rPr>
              <a:t>Ruta de proceso de Adopciones</a:t>
            </a:r>
            <a:r>
              <a:rPr lang="es-CO" sz="3200" b="1" dirty="0">
                <a:solidFill>
                  <a:srgbClr val="000000"/>
                </a:solidFill>
              </a:rPr>
              <a:t/>
            </a:r>
            <a:br>
              <a:rPr lang="es-CO" sz="3200" b="1" dirty="0">
                <a:solidFill>
                  <a:srgbClr val="000000"/>
                </a:solidFill>
              </a:rPr>
            </a:br>
            <a:endParaRPr lang="es-CO" sz="3200" b="1" dirty="0">
              <a:solidFill>
                <a:srgbClr val="000000"/>
              </a:solidFill>
            </a:endParaRPr>
          </a:p>
        </p:txBody>
      </p:sp>
      <p:pic>
        <p:nvPicPr>
          <p:cNvPr id="16" name="Marcador de contenido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1303338"/>
            <a:ext cx="7513637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1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 Rectángulo"/>
          <p:cNvSpPr>
            <a:spLocks noChangeArrowheads="1"/>
          </p:cNvSpPr>
          <p:nvPr/>
        </p:nvSpPr>
        <p:spPr bwMode="auto">
          <a:xfrm>
            <a:off x="200025" y="4763"/>
            <a:ext cx="58705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CO" altLang="es-CO" sz="3200" b="1" dirty="0">
                <a:solidFill>
                  <a:schemeClr val="bg1"/>
                </a:solidFill>
              </a:rPr>
              <a:t>PROTECCION</a:t>
            </a:r>
          </a:p>
        </p:txBody>
      </p:sp>
      <p:sp>
        <p:nvSpPr>
          <p:cNvPr id="6" name="6 Rectángulo"/>
          <p:cNvSpPr/>
          <p:nvPr/>
        </p:nvSpPr>
        <p:spPr>
          <a:xfrm>
            <a:off x="200025" y="835025"/>
            <a:ext cx="4616450" cy="60007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eaLnBrk="1" hangingPunct="1">
              <a:spcBef>
                <a:spcPct val="20000"/>
              </a:spcBef>
              <a:defRPr/>
            </a:pPr>
            <a:r>
              <a:rPr lang="es-CO" sz="2000" b="1" dirty="0">
                <a:latin typeface="Arial" charset="0"/>
                <a:cs typeface="Arial" charset="0"/>
              </a:rPr>
              <a:t>HOGARES SUSTITUTOS:  </a:t>
            </a:r>
          </a:p>
          <a:p>
            <a:pPr marL="342900" indent="-342900" algn="just" eaLnBrk="1" hangingPunct="1">
              <a:spcBef>
                <a:spcPct val="20000"/>
              </a:spcBef>
              <a:defRPr/>
            </a:pPr>
            <a:endParaRPr lang="es-CO" sz="2000" b="1" dirty="0">
              <a:latin typeface="Arial" charset="0"/>
              <a:cs typeface="Arial" charset="0"/>
            </a:endParaRPr>
          </a:p>
          <a:p>
            <a:pPr algn="just" eaLnBrk="1" hangingPunct="1">
              <a:defRPr/>
            </a:pPr>
            <a:r>
              <a:rPr lang="es-ES" sz="2000" dirty="0"/>
              <a:t>Los Hogares Sustitutos son modalidades de atención que corresponden a una  medida de restablecimiento de Derechos.</a:t>
            </a:r>
          </a:p>
          <a:p>
            <a:pPr algn="just" eaLnBrk="1" hangingPunct="1">
              <a:defRPr/>
            </a:pPr>
            <a:r>
              <a:rPr lang="es-ES" sz="2000" dirty="0"/>
              <a:t>Se ubica al NNA en una familia que se compromete a brindarle el cuidado y atención necesarios en sustitución de la familia de origen.</a:t>
            </a:r>
          </a:p>
          <a:p>
            <a:pPr algn="just" eaLnBrk="1" hangingPunct="1">
              <a:defRPr/>
            </a:pPr>
            <a:r>
              <a:rPr lang="es-ES" sz="2000" dirty="0"/>
              <a:t>El ingreso y la permanencia de los NNA es definida por la Entidad pertinente en coordinación con el equipo interdisciplinario.</a:t>
            </a:r>
          </a:p>
          <a:p>
            <a:pPr algn="just" eaLnBrk="1" hangingPunct="1">
              <a:defRPr/>
            </a:pPr>
            <a:r>
              <a:rPr lang="es-ES" sz="2000" dirty="0"/>
              <a:t>El Equipo Interdisciplinario realiza  la supervisión pertinente a cada unidad aplicativa y de igual manera seguimiento y valoración Nutricional a todos los NNA ubicados en este programa. </a:t>
            </a:r>
          </a:p>
          <a:p>
            <a:pPr algn="just" eaLnBrk="1" hangingPunct="1">
              <a:defRPr/>
            </a:pPr>
            <a:endParaRPr lang="es-ES" sz="2000" b="1" dirty="0"/>
          </a:p>
        </p:txBody>
      </p:sp>
      <p:pic>
        <p:nvPicPr>
          <p:cNvPr id="7" name="Picture 8" descr="chile-cre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1468438"/>
            <a:ext cx="2398712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5199063" y="4235450"/>
          <a:ext cx="3309937" cy="1408113"/>
        </p:xfrm>
        <a:graphic>
          <a:graphicData uri="http://schemas.openxmlformats.org/drawingml/2006/table">
            <a:tbl>
              <a:tblPr/>
              <a:tblGrid>
                <a:gridCol w="1411080"/>
                <a:gridCol w="531332"/>
                <a:gridCol w="627146"/>
                <a:gridCol w="740379"/>
              </a:tblGrid>
              <a:tr h="21739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ZONAL USAQUEN</a:t>
                      </a:r>
                    </a:p>
                  </a:txBody>
                  <a:tcPr marL="9527" marR="9527" marT="95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361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MODALDIDAD </a:t>
                      </a:r>
                    </a:p>
                  </a:txBody>
                  <a:tcPr marL="9527" marR="9527" marT="95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</a:t>
                      </a: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USUARIOS</a:t>
                      </a: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</a:tr>
              <a:tr h="46270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HOGAR SUSTITUTO ONG DISCAPACIDAD</a:t>
                      </a:r>
                    </a:p>
                  </a:txBody>
                  <a:tcPr marL="9527" marR="9527" marT="95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33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HOGAR SUSTITUTO ONG VULNERACION</a:t>
                      </a:r>
                    </a:p>
                  </a:txBody>
                  <a:tcPr marL="9527" marR="9527" marT="95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7" marR="9527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6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684213" y="1679575"/>
            <a:ext cx="7772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altLang="es-CO" dirty="0">
              <a:solidFill>
                <a:prstClr val="black"/>
              </a:solidFill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altLang="es-CO" dirty="0">
              <a:solidFill>
                <a:prstClr val="black"/>
              </a:solidFill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altLang="es-CO" dirty="0">
              <a:solidFill>
                <a:prstClr val="black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73206" y="1416142"/>
            <a:ext cx="4217158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CO" b="1" dirty="0">
                <a:latin typeface="Arial" charset="0"/>
                <a:cs typeface="Arial" charset="0"/>
              </a:rPr>
              <a:t>PROGRAMA HOGARES SUSTITUTOS:  </a:t>
            </a:r>
          </a:p>
          <a:p>
            <a:pPr marL="342900" indent="-342900" algn="just" eaLnBrk="1" hangingPunct="1">
              <a:spcBef>
                <a:spcPct val="20000"/>
              </a:spcBef>
              <a:defRPr/>
            </a:pPr>
            <a:endParaRPr lang="es-CO" b="1" dirty="0">
              <a:latin typeface="Arial" charset="0"/>
              <a:cs typeface="Arial" charset="0"/>
            </a:endParaRPr>
          </a:p>
          <a:p>
            <a:pPr algn="just" eaLnBrk="1" hangingPunct="1">
              <a:defRPr/>
            </a:pPr>
            <a:r>
              <a:rPr lang="es-ES" dirty="0"/>
              <a:t>La permanencia de los NNA </a:t>
            </a:r>
            <a:r>
              <a:rPr lang="es-ES" dirty="0" smtClean="0"/>
              <a:t>está </a:t>
            </a:r>
            <a:r>
              <a:rPr lang="es-ES" dirty="0"/>
              <a:t>definida por los Lineamientos en 4 meses, prorrogable a 2 meses más, tiempo en el cual el Equipo interdisciplinarios del C – Z debe definir la situación Legal de los NNA.</a:t>
            </a:r>
          </a:p>
          <a:p>
            <a:pPr algn="just" eaLnBrk="1" hangingPunct="1">
              <a:defRPr/>
            </a:pPr>
            <a:r>
              <a:rPr lang="es-ES" dirty="0"/>
              <a:t>El Equipo Interdisciplinario del C – Z y del Operador, realizan visitas de supervisión mensualmente a cada HS, con el fin de verificar el funcionamiento del hogar y la tenencia adecuada de los NNA, de igual manera el Equipo Biopsicosocial hace las valoraciones pertinentes a cada área, con el fin de garantizar el derecho a la salud, la nutrición, la vacunación y su desarrollo psicosocial.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027" y="1310185"/>
            <a:ext cx="3309937" cy="25111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028" y="4085372"/>
            <a:ext cx="3309937" cy="1771650"/>
          </a:xfrm>
          <a:prstGeom prst="rect">
            <a:avLst/>
          </a:prstGeom>
        </p:spPr>
      </p:pic>
      <p:sp>
        <p:nvSpPr>
          <p:cNvPr id="7" name="7 Rectángulo"/>
          <p:cNvSpPr>
            <a:spLocks noChangeArrowheads="1"/>
          </p:cNvSpPr>
          <p:nvPr/>
        </p:nvSpPr>
        <p:spPr bwMode="auto">
          <a:xfrm>
            <a:off x="200025" y="4763"/>
            <a:ext cx="58705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CO" altLang="es-CO" sz="3200" b="1" dirty="0">
                <a:solidFill>
                  <a:prstClr val="white"/>
                </a:solidFill>
              </a:rPr>
              <a:t>PROTECCION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7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 Rectángulo"/>
          <p:cNvSpPr>
            <a:spLocks noChangeArrowheads="1"/>
          </p:cNvSpPr>
          <p:nvPr/>
        </p:nvSpPr>
        <p:spPr bwMode="auto">
          <a:xfrm>
            <a:off x="200025" y="4763"/>
            <a:ext cx="58705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CO" altLang="es-CO" sz="3200" b="1" dirty="0">
                <a:solidFill>
                  <a:schemeClr val="bg1"/>
                </a:solidFill>
              </a:rPr>
              <a:t>PROTECCION</a:t>
            </a:r>
          </a:p>
        </p:txBody>
      </p:sp>
      <p:sp>
        <p:nvSpPr>
          <p:cNvPr id="4" name="6 Rectángulo"/>
          <p:cNvSpPr/>
          <p:nvPr/>
        </p:nvSpPr>
        <p:spPr>
          <a:xfrm>
            <a:off x="200025" y="835025"/>
            <a:ext cx="4616450" cy="54657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eaLnBrk="1" hangingPunct="1">
              <a:spcBef>
                <a:spcPct val="20000"/>
              </a:spcBef>
              <a:defRPr/>
            </a:pPr>
            <a:r>
              <a:rPr lang="es-CO" sz="2000" b="1" dirty="0">
                <a:latin typeface="Arial" charset="0"/>
                <a:cs typeface="Arial" charset="0"/>
              </a:rPr>
              <a:t>HOGARES GESTORES:  </a:t>
            </a:r>
          </a:p>
          <a:p>
            <a:pPr marL="342900" indent="-342900" algn="just" eaLnBrk="1" hangingPunct="1">
              <a:spcBef>
                <a:spcPct val="20000"/>
              </a:spcBef>
              <a:defRPr/>
            </a:pPr>
            <a:endParaRPr lang="es-CO" sz="2000" b="1" dirty="0">
              <a:latin typeface="Arial" charset="0"/>
              <a:cs typeface="Arial" charset="0"/>
            </a:endParaRPr>
          </a:p>
          <a:p>
            <a:pPr marL="342900" indent="-342900" algn="just" eaLnBrk="1" hangingPunct="1">
              <a:spcBef>
                <a:spcPct val="20000"/>
              </a:spcBef>
              <a:defRPr/>
            </a:pPr>
            <a:r>
              <a:rPr lang="es-CO" sz="2000" dirty="0">
                <a:cs typeface="ＭＳ Ｐゴシック" charset="0"/>
              </a:rPr>
              <a:t> Consiste en un apoyo económico a familias vulnerables que adquieren el compromiso de vincularse a procesos de formación, para fortalecer su capacidad en la crianza y cuidado de sus NNA. </a:t>
            </a:r>
          </a:p>
          <a:p>
            <a:pPr marL="342900" indent="-342900" algn="just" eaLnBrk="1" hangingPunct="1">
              <a:spcBef>
                <a:spcPct val="20000"/>
              </a:spcBef>
              <a:defRPr/>
            </a:pPr>
            <a:r>
              <a:rPr lang="es-CO" sz="2000" dirty="0">
                <a:cs typeface="ＭＳ Ｐゴシック" charset="0"/>
              </a:rPr>
              <a:t>  </a:t>
            </a:r>
          </a:p>
          <a:p>
            <a:pPr marL="342900" indent="-342900" algn="just" eaLnBrk="1" hangingPunct="1">
              <a:spcBef>
                <a:spcPct val="20000"/>
              </a:spcBef>
              <a:defRPr/>
            </a:pPr>
            <a:r>
              <a:rPr lang="es-CO" sz="2000" dirty="0">
                <a:cs typeface="ＭＳ Ｐゴシック" charset="0"/>
              </a:rPr>
              <a:t>     El aporte lo pueden invertir en transporte de los niños a otros servicios, elementos importantes para la rehabilitación en caso de discapacidad, vinculación a instituciones.</a:t>
            </a:r>
          </a:p>
          <a:p>
            <a:pPr marL="342900" indent="-342900" algn="just" eaLnBrk="1" hangingPunct="1">
              <a:spcBef>
                <a:spcPct val="20000"/>
              </a:spcBef>
              <a:defRPr/>
            </a:pPr>
            <a:endParaRPr lang="es-CO" sz="1100" b="1" dirty="0">
              <a:cs typeface="ＭＳ Ｐゴシック" charset="0"/>
            </a:endParaRPr>
          </a:p>
          <a:p>
            <a:pPr algn="just" eaLnBrk="1" hangingPunct="1">
              <a:defRPr/>
            </a:pPr>
            <a:endParaRPr lang="es-ES" sz="2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1651000"/>
            <a:ext cx="3100388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742791"/>
              </p:ext>
            </p:extLst>
          </p:nvPr>
        </p:nvGraphicFramePr>
        <p:xfrm>
          <a:off x="5224463" y="4137025"/>
          <a:ext cx="3222625" cy="1211556"/>
        </p:xfrm>
        <a:graphic>
          <a:graphicData uri="http://schemas.openxmlformats.org/drawingml/2006/table">
            <a:tbl>
              <a:tblPr/>
              <a:tblGrid>
                <a:gridCol w="1616180"/>
                <a:gridCol w="439333"/>
                <a:gridCol w="531298"/>
                <a:gridCol w="635814"/>
              </a:tblGrid>
              <a:tr h="17711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ZONAL USAQUEN</a:t>
                      </a:r>
                    </a:p>
                  </a:txBody>
                  <a:tcPr marL="9526" marR="9526" marT="951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7711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MODALDIDAD </a:t>
                      </a:r>
                    </a:p>
                  </a:txBody>
                  <a:tcPr marL="9526" marR="9526" marT="951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</a:t>
                      </a:r>
                    </a:p>
                  </a:txBody>
                  <a:tcPr marL="9526" marR="9526" marT="95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</a:t>
                      </a:r>
                    </a:p>
                  </a:txBody>
                  <a:tcPr marL="9526" marR="9526" marT="95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USUARIOS</a:t>
                      </a:r>
                    </a:p>
                  </a:txBody>
                  <a:tcPr marL="9526" marR="9526" marT="95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</a:tr>
              <a:tr h="34471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HOGAR GESTOR - DISCAPACIDAD </a:t>
                      </a:r>
                    </a:p>
                  </a:txBody>
                  <a:tcPr marL="9526" marR="9526" marT="951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314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HOGAR GESTOR- </a:t>
                      </a:r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DESPLAZAMIENTO FORZADO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1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8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uadroTexto 8"/>
          <p:cNvSpPr txBox="1">
            <a:spLocks noChangeArrowheads="1"/>
          </p:cNvSpPr>
          <p:nvPr/>
        </p:nvSpPr>
        <p:spPr bwMode="auto">
          <a:xfrm>
            <a:off x="311150" y="4446342"/>
            <a:ext cx="56657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CO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O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GRACIAS</a:t>
            </a:r>
            <a:endParaRPr kumimoji="0" lang="es-ES" altLang="es-CO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9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23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8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054"/>
          </a:xfrm>
        </p:spPr>
      </p:pic>
      <p:sp>
        <p:nvSpPr>
          <p:cNvPr id="4" name="CuadroTexto 3"/>
          <p:cNvSpPr txBox="1"/>
          <p:nvPr/>
        </p:nvSpPr>
        <p:spPr>
          <a:xfrm>
            <a:off x="0" y="6494850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9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684213" y="1679575"/>
            <a:ext cx="7772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altLang="es-CO" dirty="0">
              <a:solidFill>
                <a:prstClr val="black"/>
              </a:solidFill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altLang="es-CO" dirty="0">
              <a:solidFill>
                <a:prstClr val="black"/>
              </a:solidFill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altLang="es-CO" dirty="0">
              <a:solidFill>
                <a:prstClr val="black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5473" y="173538"/>
            <a:ext cx="7886700" cy="819240"/>
          </a:xfrm>
        </p:spPr>
        <p:txBody>
          <a:bodyPr>
            <a:normAutofit fontScale="90000"/>
          </a:bodyPr>
          <a:lstStyle/>
          <a:p>
            <a:r>
              <a:rPr lang="es-CO" b="1" dirty="0" smtClean="0">
                <a:solidFill>
                  <a:schemeClr val="bg1"/>
                </a:solidFill>
                <a:latin typeface="+mn-lt"/>
              </a:rPr>
              <a:t>Sistema Nacional de Bienestar Familiar</a:t>
            </a:r>
            <a:endParaRPr lang="es-CO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14 Rectángulo redondeado"/>
          <p:cNvSpPr/>
          <p:nvPr/>
        </p:nvSpPr>
        <p:spPr>
          <a:xfrm rot="10800000">
            <a:off x="940522" y="1454331"/>
            <a:ext cx="7332619" cy="3971109"/>
          </a:xfrm>
          <a:prstGeom prst="roundRect">
            <a:avLst>
              <a:gd name="adj" fmla="val 10000"/>
            </a:avLst>
          </a:prstGeom>
          <a:solidFill>
            <a:srgbClr val="F2ECCC"/>
          </a:solidFill>
          <a:effectLst/>
          <a:scene3d>
            <a:camera prst="orthographicFront"/>
            <a:lightRig rig="threePt" dir="t">
              <a:rot lat="0" lon="0" rev="7500000"/>
            </a:lightRig>
          </a:scene3d>
          <a:sp3d prstMaterial="plastic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edondear rectángulo de esquina del mismo lado 6"/>
          <p:cNvSpPr/>
          <p:nvPr/>
        </p:nvSpPr>
        <p:spPr>
          <a:xfrm>
            <a:off x="1568448" y="2956114"/>
            <a:ext cx="5394693" cy="9555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0904" tIns="10795" rIns="10795" bIns="10795" spcCol="1270" anchor="ctr"/>
          <a:lstStyle/>
          <a:p>
            <a:pPr marL="0" lvl="1" defTabSz="755650" eaLnBrk="1" hangingPunct="1">
              <a:lnSpc>
                <a:spcPct val="90000"/>
              </a:lnSpc>
              <a:spcAft>
                <a:spcPct val="15000"/>
              </a:spcAft>
              <a:buClr>
                <a:srgbClr val="5CAC34"/>
              </a:buClr>
              <a:defRPr/>
            </a:pPr>
            <a:r>
              <a:rPr lang="es-CO" sz="2800" dirty="0"/>
              <a:t>Es el conjunto de agentes, </a:t>
            </a:r>
            <a:r>
              <a:rPr lang="es-CO" sz="2800" dirty="0" smtClean="0"/>
              <a:t>instancias de </a:t>
            </a:r>
            <a:r>
              <a:rPr lang="es-CO" sz="2800" dirty="0"/>
              <a:t>coordinación y articulación y </a:t>
            </a:r>
            <a:r>
              <a:rPr lang="es-CO" sz="2800" dirty="0" smtClean="0"/>
              <a:t>de relaciones </a:t>
            </a:r>
            <a:r>
              <a:rPr lang="es-CO" sz="2800" dirty="0"/>
              <a:t>existentes entre éstos, para dar cumplimiento a la protección integral de los niños, niñas y adolescentes, y al fortalecimiento familiar en los ámbitos nacional, departamental, distrital y municipal. </a:t>
            </a:r>
            <a:endParaRPr lang="es-CO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cs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9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1 Elipse"/>
          <p:cNvSpPr/>
          <p:nvPr/>
        </p:nvSpPr>
        <p:spPr>
          <a:xfrm>
            <a:off x="323528" y="1484783"/>
            <a:ext cx="2376124" cy="93610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s-CO" sz="2500" b="1" dirty="0" smtClean="0">
                <a:solidFill>
                  <a:schemeClr val="bg1">
                    <a:lumMod val="50000"/>
                  </a:schemeClr>
                </a:solidFill>
              </a:rPr>
              <a:t>Agentes</a:t>
            </a:r>
            <a:endParaRPr lang="es-CO" sz="25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25 Elipse"/>
          <p:cNvSpPr/>
          <p:nvPr/>
        </p:nvSpPr>
        <p:spPr>
          <a:xfrm>
            <a:off x="3197782" y="1465470"/>
            <a:ext cx="2376124" cy="95541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s-CO" sz="2500" b="1" dirty="0" smtClean="0">
                <a:solidFill>
                  <a:schemeClr val="bg1">
                    <a:lumMod val="50000"/>
                  </a:schemeClr>
                </a:solidFill>
              </a:rPr>
              <a:t>Instancias</a:t>
            </a:r>
            <a:endParaRPr lang="es-CO" sz="25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26 Elipse"/>
          <p:cNvSpPr/>
          <p:nvPr/>
        </p:nvSpPr>
        <p:spPr>
          <a:xfrm>
            <a:off x="5976226" y="1404151"/>
            <a:ext cx="2376124" cy="10167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s-CO" sz="2500" b="1" dirty="0" smtClean="0">
                <a:solidFill>
                  <a:schemeClr val="bg1">
                    <a:lumMod val="50000"/>
                  </a:schemeClr>
                </a:solidFill>
              </a:rPr>
              <a:t>Ámbitos de acción</a:t>
            </a:r>
            <a:endParaRPr lang="es-CO" sz="25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28 Flecha abajo"/>
          <p:cNvSpPr/>
          <p:nvPr/>
        </p:nvSpPr>
        <p:spPr>
          <a:xfrm>
            <a:off x="1096801" y="2492895"/>
            <a:ext cx="720080" cy="50405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2"/>
              </a:solidFill>
            </a:endParaRPr>
          </a:p>
        </p:txBody>
      </p:sp>
      <p:sp>
        <p:nvSpPr>
          <p:cNvPr id="8" name="28 Flecha abajo"/>
          <p:cNvSpPr/>
          <p:nvPr/>
        </p:nvSpPr>
        <p:spPr>
          <a:xfrm>
            <a:off x="4053361" y="2492895"/>
            <a:ext cx="720080" cy="50405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2"/>
              </a:solidFill>
            </a:endParaRPr>
          </a:p>
        </p:txBody>
      </p:sp>
      <p:sp>
        <p:nvSpPr>
          <p:cNvPr id="9" name="28 Flecha abajo"/>
          <p:cNvSpPr/>
          <p:nvPr/>
        </p:nvSpPr>
        <p:spPr>
          <a:xfrm>
            <a:off x="6840104" y="2492895"/>
            <a:ext cx="720080" cy="50405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2"/>
              </a:solidFill>
            </a:endParaRPr>
          </a:p>
        </p:txBody>
      </p:sp>
      <p:sp>
        <p:nvSpPr>
          <p:cNvPr id="10" name="5 Rectángulo redondeado"/>
          <p:cNvSpPr/>
          <p:nvPr/>
        </p:nvSpPr>
        <p:spPr>
          <a:xfrm>
            <a:off x="334019" y="3052603"/>
            <a:ext cx="2301368" cy="3112700"/>
          </a:xfrm>
          <a:prstGeom prst="roundRect">
            <a:avLst/>
          </a:prstGeom>
          <a:solidFill>
            <a:srgbClr val="3F7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rgbClr val="FFFF00"/>
                </a:solidFill>
              </a:rPr>
              <a:t>-E</a:t>
            </a:r>
            <a:r>
              <a:rPr lang="es-CO" b="1" dirty="0" smtClean="0">
                <a:solidFill>
                  <a:srgbClr val="FFFFFF"/>
                </a:solidFill>
              </a:rPr>
              <a:t>ntidades </a:t>
            </a:r>
            <a:r>
              <a:rPr lang="es-CO" b="1" dirty="0">
                <a:solidFill>
                  <a:srgbClr val="FFFFFF"/>
                </a:solidFill>
              </a:rPr>
              <a:t>públicas nacionales y </a:t>
            </a:r>
            <a:r>
              <a:rPr lang="es-CO" b="1" dirty="0" smtClean="0">
                <a:solidFill>
                  <a:srgbClr val="FFFFFF"/>
                </a:solidFill>
              </a:rPr>
              <a:t>territoriales.</a:t>
            </a:r>
          </a:p>
          <a:p>
            <a:pPr algn="ctr"/>
            <a:r>
              <a:rPr lang="es-CO" b="1" dirty="0" smtClean="0">
                <a:solidFill>
                  <a:srgbClr val="FFFF00"/>
                </a:solidFill>
              </a:rPr>
              <a:t>-E</a:t>
            </a:r>
            <a:r>
              <a:rPr lang="es-CO" b="1" dirty="0" smtClean="0">
                <a:solidFill>
                  <a:srgbClr val="FFFFFF"/>
                </a:solidFill>
              </a:rPr>
              <a:t>ntidades de </a:t>
            </a:r>
            <a:r>
              <a:rPr lang="es-CO" b="1" dirty="0">
                <a:solidFill>
                  <a:srgbClr val="FFFFFF"/>
                </a:solidFill>
              </a:rPr>
              <a:t>la sociedad civil </a:t>
            </a:r>
            <a:r>
              <a:rPr lang="es-CO" b="1" dirty="0" smtClean="0">
                <a:solidFill>
                  <a:srgbClr val="FFFFFF"/>
                </a:solidFill>
              </a:rPr>
              <a:t>organizada.</a:t>
            </a:r>
          </a:p>
          <a:p>
            <a:pPr algn="ctr"/>
            <a:r>
              <a:rPr lang="es-CO" b="1" dirty="0" smtClean="0">
                <a:solidFill>
                  <a:srgbClr val="FFFF00"/>
                </a:solidFill>
              </a:rPr>
              <a:t>-E</a:t>
            </a:r>
            <a:r>
              <a:rPr lang="es-CO" b="1" dirty="0" smtClean="0">
                <a:solidFill>
                  <a:srgbClr val="FFFFFF"/>
                </a:solidFill>
              </a:rPr>
              <a:t>ntidades </a:t>
            </a:r>
            <a:r>
              <a:rPr lang="es-CO" b="1" dirty="0">
                <a:solidFill>
                  <a:srgbClr val="FFFFFF"/>
                </a:solidFill>
              </a:rPr>
              <a:t>de la cooperación internacional y del sector </a:t>
            </a:r>
            <a:r>
              <a:rPr lang="es-CO" b="1" dirty="0" smtClean="0">
                <a:solidFill>
                  <a:srgbClr val="FFFFFF"/>
                </a:solidFill>
              </a:rPr>
              <a:t>privado.</a:t>
            </a:r>
            <a:endParaRPr lang="es-CO" b="1" dirty="0">
              <a:solidFill>
                <a:srgbClr val="FFFFFF"/>
              </a:solidFill>
            </a:endParaRPr>
          </a:p>
        </p:txBody>
      </p:sp>
      <p:sp>
        <p:nvSpPr>
          <p:cNvPr id="11" name="31 Rectángulo redondeado"/>
          <p:cNvSpPr/>
          <p:nvPr/>
        </p:nvSpPr>
        <p:spPr>
          <a:xfrm>
            <a:off x="3235160" y="3113402"/>
            <a:ext cx="2301368" cy="3051901"/>
          </a:xfrm>
          <a:prstGeom prst="roundRect">
            <a:avLst/>
          </a:prstGeom>
          <a:solidFill>
            <a:srgbClr val="3F7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rgbClr val="FFFF00"/>
                </a:solidFill>
              </a:rPr>
              <a:t>S</a:t>
            </a:r>
            <a:r>
              <a:rPr lang="es-CO" b="1" dirty="0" smtClean="0">
                <a:solidFill>
                  <a:srgbClr val="FFFFFF"/>
                </a:solidFill>
              </a:rPr>
              <a:t>on los espacios </a:t>
            </a:r>
            <a:r>
              <a:rPr lang="es-CO" b="1" dirty="0">
                <a:solidFill>
                  <a:srgbClr val="FFFFFF"/>
                </a:solidFill>
              </a:rPr>
              <a:t>de articulación </a:t>
            </a:r>
            <a:r>
              <a:rPr lang="es-CO" b="1" dirty="0" smtClean="0">
                <a:solidFill>
                  <a:srgbClr val="FFFFFF"/>
                </a:solidFill>
              </a:rPr>
              <a:t>que </a:t>
            </a:r>
            <a:r>
              <a:rPr lang="es-CO" b="1" dirty="0">
                <a:solidFill>
                  <a:srgbClr val="FFFFFF"/>
                </a:solidFill>
              </a:rPr>
              <a:t>convocan a los agentes para gestionar prioridades de política pública en infancia, adolescencia y </a:t>
            </a:r>
            <a:r>
              <a:rPr lang="es-CO" b="1" dirty="0" smtClean="0">
                <a:solidFill>
                  <a:srgbClr val="FFFFFF"/>
                </a:solidFill>
              </a:rPr>
              <a:t>familia.</a:t>
            </a:r>
            <a:endParaRPr lang="es-CO" b="1" dirty="0">
              <a:solidFill>
                <a:srgbClr val="FFFFFF"/>
              </a:solidFill>
            </a:endParaRPr>
          </a:p>
        </p:txBody>
      </p:sp>
      <p:sp>
        <p:nvSpPr>
          <p:cNvPr id="12" name="32 Rectángulo redondeado"/>
          <p:cNvSpPr/>
          <p:nvPr/>
        </p:nvSpPr>
        <p:spPr>
          <a:xfrm>
            <a:off x="5976226" y="3046298"/>
            <a:ext cx="2301368" cy="3119006"/>
          </a:xfrm>
          <a:prstGeom prst="roundRect">
            <a:avLst/>
          </a:prstGeom>
          <a:solidFill>
            <a:srgbClr val="3F7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b="1" dirty="0" smtClean="0">
              <a:solidFill>
                <a:srgbClr val="FFFF00"/>
              </a:solidFill>
            </a:endParaRPr>
          </a:p>
          <a:p>
            <a:r>
              <a:rPr lang="es-CO" b="1" dirty="0" smtClean="0">
                <a:solidFill>
                  <a:srgbClr val="FFFF00"/>
                </a:solidFill>
              </a:rPr>
              <a:t>-O</a:t>
            </a:r>
            <a:r>
              <a:rPr lang="es-CO" b="1" dirty="0" smtClean="0">
                <a:solidFill>
                  <a:srgbClr val="FFFFFF"/>
                </a:solidFill>
              </a:rPr>
              <a:t>rden </a:t>
            </a:r>
            <a:r>
              <a:rPr lang="es-CO" b="1" dirty="0">
                <a:solidFill>
                  <a:srgbClr val="FFFFFF"/>
                </a:solidFill>
              </a:rPr>
              <a:t>nacional</a:t>
            </a:r>
          </a:p>
          <a:p>
            <a:r>
              <a:rPr lang="es-CO" b="1" dirty="0">
                <a:solidFill>
                  <a:srgbClr val="FFFFFF"/>
                </a:solidFill>
              </a:rPr>
              <a:t> </a:t>
            </a:r>
            <a:endParaRPr lang="es-CO" b="1" dirty="0" smtClean="0">
              <a:solidFill>
                <a:srgbClr val="FFFFFF"/>
              </a:solidFill>
            </a:endParaRPr>
          </a:p>
          <a:p>
            <a:r>
              <a:rPr lang="es-CO" b="1" dirty="0">
                <a:solidFill>
                  <a:srgbClr val="FFFF00"/>
                </a:solidFill>
              </a:rPr>
              <a:t>-</a:t>
            </a:r>
            <a:r>
              <a:rPr lang="es-CO" b="1" dirty="0" smtClean="0">
                <a:solidFill>
                  <a:srgbClr val="FFFF00"/>
                </a:solidFill>
              </a:rPr>
              <a:t>O</a:t>
            </a:r>
            <a:r>
              <a:rPr lang="es-CO" b="1" dirty="0" smtClean="0">
                <a:solidFill>
                  <a:srgbClr val="FFFFFF"/>
                </a:solidFill>
              </a:rPr>
              <a:t>rden </a:t>
            </a:r>
            <a:r>
              <a:rPr lang="es-CO" b="1" dirty="0">
                <a:solidFill>
                  <a:srgbClr val="FFFFFF"/>
                </a:solidFill>
              </a:rPr>
              <a:t>departamental</a:t>
            </a:r>
          </a:p>
          <a:p>
            <a:endParaRPr lang="es-CO" b="1" dirty="0" smtClean="0">
              <a:solidFill>
                <a:srgbClr val="FFFFFF"/>
              </a:solidFill>
            </a:endParaRPr>
          </a:p>
          <a:p>
            <a:r>
              <a:rPr lang="es-CO" b="1" dirty="0">
                <a:solidFill>
                  <a:srgbClr val="FFFF00"/>
                </a:solidFill>
              </a:rPr>
              <a:t>-</a:t>
            </a:r>
            <a:r>
              <a:rPr lang="es-CO" b="1" dirty="0" smtClean="0">
                <a:solidFill>
                  <a:srgbClr val="FFFF00"/>
                </a:solidFill>
              </a:rPr>
              <a:t>O</a:t>
            </a:r>
            <a:r>
              <a:rPr lang="es-CO" b="1" dirty="0" smtClean="0">
                <a:solidFill>
                  <a:srgbClr val="FFFFFF"/>
                </a:solidFill>
              </a:rPr>
              <a:t>rden distrital</a:t>
            </a:r>
          </a:p>
          <a:p>
            <a:endParaRPr lang="es-CO" b="1" dirty="0" smtClean="0">
              <a:solidFill>
                <a:srgbClr val="FFFFFF"/>
              </a:solidFill>
            </a:endParaRPr>
          </a:p>
          <a:p>
            <a:r>
              <a:rPr lang="es-CO" b="1" dirty="0" smtClean="0">
                <a:solidFill>
                  <a:srgbClr val="FFFF00"/>
                </a:solidFill>
              </a:rPr>
              <a:t>-O</a:t>
            </a:r>
            <a:r>
              <a:rPr lang="es-CO" b="1" dirty="0" smtClean="0">
                <a:solidFill>
                  <a:srgbClr val="FFFFFF"/>
                </a:solidFill>
              </a:rPr>
              <a:t>rden local o territorial</a:t>
            </a:r>
          </a:p>
          <a:p>
            <a:endParaRPr lang="es-CO" b="1" dirty="0">
              <a:solidFill>
                <a:srgbClr val="FFFFFF"/>
              </a:solidFill>
            </a:endParaRPr>
          </a:p>
          <a:p>
            <a:r>
              <a:rPr lang="es-CO" b="1" dirty="0" smtClean="0">
                <a:solidFill>
                  <a:srgbClr val="FFFF00"/>
                </a:solidFill>
              </a:rPr>
              <a:t>-O</a:t>
            </a:r>
            <a:r>
              <a:rPr lang="es-CO" b="1" dirty="0" smtClean="0">
                <a:solidFill>
                  <a:srgbClr val="FFFFFF"/>
                </a:solidFill>
              </a:rPr>
              <a:t>rden municipal</a:t>
            </a:r>
            <a:endParaRPr lang="es-CO" b="1" dirty="0" smtClean="0">
              <a:solidFill>
                <a:srgbClr val="FFFF00"/>
              </a:solidFill>
            </a:endParaRPr>
          </a:p>
          <a:p>
            <a:endParaRPr lang="es-CO" b="1" dirty="0" smtClean="0">
              <a:solidFill>
                <a:srgbClr val="FFFFFF"/>
              </a:solidFill>
            </a:endParaRPr>
          </a:p>
        </p:txBody>
      </p:sp>
      <p:sp>
        <p:nvSpPr>
          <p:cNvPr id="13" name="Rectángulo 8"/>
          <p:cNvSpPr>
            <a:spLocks noChangeArrowheads="1"/>
          </p:cNvSpPr>
          <p:nvPr/>
        </p:nvSpPr>
        <p:spPr bwMode="auto">
          <a:xfrm>
            <a:off x="179512" y="301181"/>
            <a:ext cx="555152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000" b="1" kern="0" dirty="0" smtClean="0">
                <a:solidFill>
                  <a:schemeClr val="bg1"/>
                </a:solidFill>
                <a:latin typeface="+mn-lt"/>
                <a:cs typeface="Calibri"/>
              </a:rPr>
              <a:t>Estructura de Operación del SNBF</a:t>
            </a:r>
            <a:endParaRPr lang="es-ES" sz="3000" b="1" kern="0" dirty="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1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9"/>
          <p:cNvSpPr txBox="1">
            <a:spLocks noChangeArrowheads="1"/>
          </p:cNvSpPr>
          <p:nvPr/>
        </p:nvSpPr>
        <p:spPr bwMode="auto">
          <a:xfrm>
            <a:off x="140676" y="317805"/>
            <a:ext cx="676724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2800" b="1" spc="50" dirty="0">
                <a:ln w="13500">
                  <a:solidFill>
                    <a:srgbClr val="5B9BD5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/>
                </a:solidFill>
                <a:latin typeface="+mn-lt"/>
              </a:rPr>
              <a:t>MARCO </a:t>
            </a:r>
            <a:r>
              <a:rPr lang="es-CO" sz="2800" b="1" spc="50" dirty="0" smtClean="0">
                <a:ln w="13500">
                  <a:solidFill>
                    <a:srgbClr val="5B9BD5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/>
                </a:solidFill>
                <a:latin typeface="+mn-lt"/>
              </a:rPr>
              <a:t>NORMATIVO MESA PÚBLICA</a:t>
            </a:r>
            <a:r>
              <a:rPr lang="es-ES" sz="2800" b="1" spc="50" dirty="0">
                <a:ln w="13500">
                  <a:solidFill>
                    <a:srgbClr val="5B9BD5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/>
                </a:solidFill>
                <a:latin typeface="+mn-lt"/>
              </a:rPr>
              <a:t/>
            </a:r>
            <a:br>
              <a:rPr lang="es-ES" sz="2800" b="1" spc="50" dirty="0">
                <a:ln w="13500">
                  <a:solidFill>
                    <a:srgbClr val="5B9BD5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/>
                </a:solidFill>
                <a:latin typeface="+mn-lt"/>
              </a:rPr>
            </a:br>
            <a:endParaRPr lang="es-ES" sz="28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697092" y="1640938"/>
            <a:ext cx="36075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altLang="es-CO" dirty="0">
              <a:solidFill>
                <a:prstClr val="black"/>
              </a:solidFill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altLang="es-CO" dirty="0">
              <a:solidFill>
                <a:prstClr val="black"/>
              </a:solidFill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623516" y="1609442"/>
            <a:ext cx="4106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defRPr/>
            </a:pPr>
            <a:r>
              <a:rPr lang="es-CO" sz="1600" b="1" dirty="0">
                <a:solidFill>
                  <a:prstClr val="black"/>
                </a:solidFill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LEY 1098 DE 2006. </a:t>
            </a:r>
            <a:r>
              <a:rPr lang="es-CO" sz="1600" dirty="0">
                <a:solidFill>
                  <a:prstClr val="black"/>
                </a:solidFill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Código de la Infancia y la Adolescencia. </a:t>
            </a:r>
          </a:p>
          <a:p>
            <a:pPr algn="just" defTabSz="9144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defRPr/>
            </a:pPr>
            <a:endParaRPr lang="es-CO" sz="1600" dirty="0">
              <a:solidFill>
                <a:prstClr val="black"/>
              </a:solidFill>
              <a:latin typeface="Calibri" panose="020F0502020204030204"/>
              <a:ea typeface="Arial Unicode MS" pitchFamily="34" charset="-128"/>
              <a:cs typeface="Arial Unicode MS" pitchFamily="34" charset="-128"/>
            </a:endParaRPr>
          </a:p>
          <a:p>
            <a:pPr algn="just" defTabSz="9144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defRPr/>
            </a:pPr>
            <a:r>
              <a:rPr lang="es-CO" sz="1600" dirty="0">
                <a:solidFill>
                  <a:prstClr val="black"/>
                </a:solidFill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Libro lll Sistema Nacional de Bienestar Familiar y  Políticas Públicas </a:t>
            </a:r>
          </a:p>
          <a:p>
            <a:pPr algn="just" defTabSz="9144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defRPr/>
            </a:pPr>
            <a:endParaRPr lang="es-CO" sz="1600" dirty="0">
              <a:solidFill>
                <a:prstClr val="black"/>
              </a:solidFill>
              <a:latin typeface="Calibri" panose="020F0502020204030204"/>
              <a:ea typeface="Arial Unicode MS" pitchFamily="34" charset="-128"/>
              <a:cs typeface="Arial Unicode MS" pitchFamily="34" charset="-128"/>
            </a:endParaRPr>
          </a:p>
          <a:p>
            <a:pPr algn="just" defTabSz="9144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defRPr/>
            </a:pPr>
            <a:r>
              <a:rPr lang="es-CO" sz="1600" dirty="0">
                <a:solidFill>
                  <a:prstClr val="black"/>
                </a:solidFill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Capitulo ll  Inspección, Vigilancia y Control: Procuraduría, Defensoría, Contraloría, Personería, sociedad civil </a:t>
            </a:r>
            <a:r>
              <a:rPr lang="es-CO" sz="1600" dirty="0" smtClean="0">
                <a:solidFill>
                  <a:prstClr val="black"/>
                </a:solidFill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organizada.</a:t>
            </a:r>
          </a:p>
          <a:p>
            <a:pPr algn="just" defTabSz="9144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defRPr/>
            </a:pPr>
            <a:r>
              <a:rPr lang="es-CO" sz="1600" dirty="0" smtClean="0">
                <a:solidFill>
                  <a:prstClr val="black"/>
                </a:solidFill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 </a:t>
            </a:r>
            <a:endParaRPr lang="es-CO" sz="1600" dirty="0">
              <a:solidFill>
                <a:prstClr val="black"/>
              </a:solidFill>
              <a:latin typeface="Calibri" panose="020F0502020204030204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159099" y="4649273"/>
            <a:ext cx="6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99899" y="4170427"/>
            <a:ext cx="37433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2000" dirty="0" smtClean="0">
                <a:solidFill>
                  <a:prstClr val="black"/>
                </a:solidFill>
                <a:latin typeface="Calibri" panose="020F0502020204030204"/>
              </a:rPr>
              <a:t>Ley 489 de 1998. tiene como propósito convocar a todos los actores responsables de las políticas y los programas con los cuales se discutirán los aspectos relacionados con su formulación, ejecución  y evaluación.</a:t>
            </a:r>
            <a:r>
              <a:rPr lang="es-CO" sz="1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s-CO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/>
          </p:nvPr>
        </p:nvGraphicFramePr>
        <p:xfrm>
          <a:off x="7119256" y="4081376"/>
          <a:ext cx="1246529" cy="1722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Acrobat Document" r:id="rId4" imgW="5219700" imgH="7105498" progId="AcroExch.Document.7">
                  <p:embed/>
                </p:oleObj>
              </mc:Choice>
              <mc:Fallback>
                <p:oleObj name="Acrobat Document" r:id="rId4" imgW="5219700" imgH="7105498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9256" y="4081376"/>
                        <a:ext cx="1246529" cy="172206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2 CuadroTexto"/>
          <p:cNvSpPr txBox="1">
            <a:spLocks noChangeArrowheads="1"/>
          </p:cNvSpPr>
          <p:nvPr/>
        </p:nvSpPr>
        <p:spPr bwMode="auto">
          <a:xfrm>
            <a:off x="849492" y="1793338"/>
            <a:ext cx="36075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altLang="es-CO" dirty="0">
              <a:solidFill>
                <a:prstClr val="black"/>
              </a:solidFill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altLang="es-CO" dirty="0">
              <a:solidFill>
                <a:prstClr val="black"/>
              </a:solidFill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9" name="Imagen 8" descr="https://s-media-cache-ak0.pinimg.com/736x/6a/bc/70/6abc70ae153ff84367619308bcddf6fe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33" y="1558633"/>
            <a:ext cx="3447454" cy="2568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Resultado de imagen para imagenes de niños estudiando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424" y="4081376"/>
            <a:ext cx="2005496" cy="17220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4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9"/>
          <p:cNvSpPr txBox="1">
            <a:spLocks noChangeArrowheads="1"/>
          </p:cNvSpPr>
          <p:nvPr/>
        </p:nvSpPr>
        <p:spPr bwMode="auto">
          <a:xfrm>
            <a:off x="0" y="302280"/>
            <a:ext cx="68373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3600" b="1" spc="50" dirty="0" smtClean="0">
                <a:ln w="13500">
                  <a:solidFill>
                    <a:srgbClr val="5B9BD5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/>
                </a:solidFill>
                <a:latin typeface="+mn-lt"/>
              </a:rPr>
              <a:t>MESA PÚBLICA </a:t>
            </a:r>
            <a:r>
              <a:rPr lang="es-ES" sz="3600" b="1" spc="50" dirty="0">
                <a:ln w="13500">
                  <a:solidFill>
                    <a:srgbClr val="5B9BD5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/>
                </a:solidFill>
                <a:latin typeface="+mn-lt"/>
              </a:rPr>
              <a:t/>
            </a:r>
            <a:br>
              <a:rPr lang="es-ES" sz="3600" b="1" spc="50" dirty="0">
                <a:ln w="13500">
                  <a:solidFill>
                    <a:srgbClr val="5B9BD5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/>
                </a:solidFill>
                <a:latin typeface="+mn-lt"/>
              </a:rPr>
            </a:br>
            <a:endParaRPr lang="es-ES" sz="3600" b="1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4397830" y="1479174"/>
            <a:ext cx="456812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2400" dirty="0" smtClean="0">
                <a:solidFill>
                  <a:prstClr val="black"/>
                </a:solidFill>
              </a:rPr>
              <a:t>Encuentros presenciales de interlocución, dialogo abierto y comunicación de doble vía  con los ciudadanos, para tratar temas que tienen que ver con el cabal  funcionamiento del Servicio Publico de Bienestar Familiar (SPBF), detectando anomalías, proponiendo correctivos y propiciando escenarios de prevención, cualificación y mejoramiento del mismo.</a:t>
            </a:r>
            <a:endParaRPr lang="es-CO" altLang="es-CO" sz="2400" dirty="0">
              <a:solidFill>
                <a:prstClr val="black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159099" y="4649273"/>
            <a:ext cx="6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Imagen 7" descr="http://3.bp.blogspot.com/-FkSEU9fQTUc/VezjlW19lUI/AAAAAAAAAEE/L_LevNzX7Po/s1600/NINO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7" y="1702663"/>
            <a:ext cx="3825972" cy="43008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8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9"/>
          <p:cNvSpPr txBox="1">
            <a:spLocks noChangeArrowheads="1"/>
          </p:cNvSpPr>
          <p:nvPr/>
        </p:nvSpPr>
        <p:spPr bwMode="auto">
          <a:xfrm>
            <a:off x="738554" y="272690"/>
            <a:ext cx="55215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</a:pPr>
            <a:r>
              <a:rPr lang="es-MX" sz="3200" b="1" dirty="0">
                <a:solidFill>
                  <a:prstClr val="white"/>
                </a:solidFill>
                <a:latin typeface="+mn-lt"/>
              </a:rPr>
              <a:t>PROPÓSITOS Y ALCANCES</a:t>
            </a:r>
            <a:endParaRPr lang="es-ES" sz="3200" b="1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210344" y="1205804"/>
            <a:ext cx="4432999" cy="54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</a:pPr>
            <a:r>
              <a:rPr lang="es-CO" altLang="es-CO" sz="2400" dirty="0" smtClean="0">
                <a:solidFill>
                  <a:prstClr val="black"/>
                </a:solidFill>
              </a:rPr>
              <a:t>Permitir </a:t>
            </a:r>
            <a:r>
              <a:rPr lang="es-CO" altLang="es-CO" sz="2400" dirty="0">
                <a:solidFill>
                  <a:prstClr val="black"/>
                </a:solidFill>
              </a:rPr>
              <a:t>dialogo y reflexiones permanentes  sobre  lo que hacemos, cómo lo hacemos, para qué lo hacemos y determinar  si lo que hacemos está garantizando los derechos integrales de los niños, niñas y adolescentes en Colombia</a:t>
            </a:r>
            <a:endParaRPr lang="es-CO" sz="2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just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</a:pPr>
            <a:endParaRPr lang="es-CO" sz="24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just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</a:pPr>
            <a:r>
              <a:rPr lang="es-CO" altLang="es-CO" sz="2400" dirty="0" smtClean="0">
                <a:solidFill>
                  <a:prstClr val="black"/>
                </a:solidFill>
              </a:rPr>
              <a:t>Informar </a:t>
            </a:r>
            <a:r>
              <a:rPr lang="es-CO" altLang="es-CO" sz="2400" dirty="0">
                <a:solidFill>
                  <a:prstClr val="black"/>
                </a:solidFill>
              </a:rPr>
              <a:t>y Visibilizar el mejoramiento de las condiciones de vida de los niños, niñas, adolescentes y jóvenes  en </a:t>
            </a:r>
            <a:r>
              <a:rPr lang="es-CO" altLang="es-CO" sz="2400" dirty="0" smtClean="0">
                <a:solidFill>
                  <a:prstClr val="black"/>
                </a:solidFill>
              </a:rPr>
              <a:t>la localidad, </a:t>
            </a:r>
            <a:r>
              <a:rPr lang="es-CO" altLang="es-CO" sz="2400" dirty="0">
                <a:solidFill>
                  <a:prstClr val="black"/>
                </a:solidFill>
              </a:rPr>
              <a:t>y  los alcances de la gestión territorial en un periodo de tiempo determinado</a:t>
            </a:r>
            <a:r>
              <a:rPr lang="es-CO" altLang="es-CO" sz="2400" dirty="0" smtClean="0">
                <a:solidFill>
                  <a:prstClr val="black"/>
                </a:solidFill>
              </a:rPr>
              <a:t>.</a:t>
            </a:r>
            <a:endParaRPr lang="es-CO" altLang="es-CO" sz="1400" dirty="0">
              <a:solidFill>
                <a:prstClr val="black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159099" y="4649273"/>
            <a:ext cx="6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486400" y="2153920"/>
            <a:ext cx="3026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31" y="1480457"/>
            <a:ext cx="3938954" cy="458623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6486612"/>
            <a:ext cx="167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rgbClr val="777777"/>
                </a:solidFill>
              </a:rPr>
              <a:t>USO PÚBLICO</a:t>
            </a:r>
            <a:endParaRPr lang="es-CO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1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9264</TotalTime>
  <Words>1982</Words>
  <Application>Microsoft Office PowerPoint</Application>
  <PresentationFormat>Presentación en pantalla (4:3)</PresentationFormat>
  <Paragraphs>428</Paragraphs>
  <Slides>28</Slides>
  <Notes>12</Notes>
  <HiddenSlides>0</HiddenSlides>
  <MMClips>2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6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42" baseType="lpstr">
      <vt:lpstr>Arial Unicode MS</vt:lpstr>
      <vt:lpstr>MS PGothic</vt:lpstr>
      <vt:lpstr>MS PGothic</vt:lpstr>
      <vt:lpstr>Arial</vt:lpstr>
      <vt:lpstr>Calibri</vt:lpstr>
      <vt:lpstr>Calibri Light</vt:lpstr>
      <vt:lpstr>Wingdings</vt:lpstr>
      <vt:lpstr>Tema de Office</vt:lpstr>
      <vt:lpstr>1_Tema de Office</vt:lpstr>
      <vt:lpstr>2_Tema de Office</vt:lpstr>
      <vt:lpstr>3_Tema de Office</vt:lpstr>
      <vt:lpstr>4_Tema de Office</vt:lpstr>
      <vt:lpstr>5_Tema de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Sistema Nacional de Bienestar Familiar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MISION </vt:lpstr>
      <vt:lpstr>VISION </vt:lpstr>
      <vt:lpstr>Presentación de PowerPoint</vt:lpstr>
      <vt:lpstr>Presentación de PowerPoint</vt:lpstr>
      <vt:lpstr>Presentación de PowerPoint</vt:lpstr>
      <vt:lpstr>Objetivos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M&amp;P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Melquisedec Pinzon</dc:creator>
  <cp:lastModifiedBy>Rosalba Monroy Rincon</cp:lastModifiedBy>
  <cp:revision>408</cp:revision>
  <cp:lastPrinted>2017-04-18T16:59:55Z</cp:lastPrinted>
  <dcterms:created xsi:type="dcterms:W3CDTF">2012-10-25T18:36:04Z</dcterms:created>
  <dcterms:modified xsi:type="dcterms:W3CDTF">2017-04-20T21:21:31Z</dcterms:modified>
</cp:coreProperties>
</file>