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64" r:id="rId2"/>
    <p:sldId id="262" r:id="rId3"/>
    <p:sldId id="260" r:id="rId4"/>
    <p:sldId id="26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C68"/>
    <a:srgbClr val="F7F2B3"/>
    <a:srgbClr val="E2CA9E"/>
    <a:srgbClr val="CCFF99"/>
    <a:srgbClr val="3A8B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1" autoAdjust="0"/>
    <p:restoredTop sz="94660"/>
  </p:normalViewPr>
  <p:slideViewPr>
    <p:cSldViewPr snapToGrid="0">
      <p:cViewPr>
        <p:scale>
          <a:sx n="75" d="100"/>
          <a:sy n="75" d="100"/>
        </p:scale>
        <p:origin x="642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Imagen 11" descr="C:\Users\PS MESA\Desktop\YAMID\LOGO JUKARUMA.png">
            <a:extLst>
              <a:ext uri="{FF2B5EF4-FFF2-40B4-BE49-F238E27FC236}">
                <a16:creationId xmlns:a16="http://schemas.microsoft.com/office/drawing/2014/main" xmlns="" id="{7317B3A9-798B-4617-B90E-9254FD063FAB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7564" y="3968684"/>
            <a:ext cx="3987538" cy="25970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9360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807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201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9564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961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4253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7563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1978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565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pic>
        <p:nvPicPr>
          <p:cNvPr id="7" name="Imagen 6" descr="C:\Users\PS MESA\Desktop\YAMID\LOGO JUKARUMA.png">
            <a:extLst>
              <a:ext uri="{FF2B5EF4-FFF2-40B4-BE49-F238E27FC236}">
                <a16:creationId xmlns:a16="http://schemas.microsoft.com/office/drawing/2014/main" xmlns="" id="{7317B3A9-798B-4617-B90E-9254FD063FAB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7564" y="3968684"/>
            <a:ext cx="3987538" cy="25970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3829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498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14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943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121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133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26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6DFF08F-DC6B-4601-B491-B0F83F6DD2DA}" type="datetimeFigureOut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8382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rgbClr val="3A8B2D"/>
            </a:gs>
            <a:gs pos="40000">
              <a:srgbClr val="3A8B2D"/>
            </a:gs>
            <a:gs pos="43000">
              <a:srgbClr val="3A8B2D"/>
            </a:gs>
            <a:gs pos="100000">
              <a:schemeClr val="accent6">
                <a:lumMod val="40000"/>
                <a:lumOff val="6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1649691" y="2438404"/>
            <a:ext cx="825788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3600" b="1" dirty="0"/>
              <a:t>FUNDACION PARA EL FORTALECIMIENTO HUMANO JUKARUMA</a:t>
            </a:r>
            <a:endParaRPr lang="es-ES" sz="3600" b="1" dirty="0"/>
          </a:p>
        </p:txBody>
      </p:sp>
      <p:sp>
        <p:nvSpPr>
          <p:cNvPr id="8" name="CuadroTexto 7"/>
          <p:cNvSpPr txBox="1"/>
          <p:nvPr/>
        </p:nvSpPr>
        <p:spPr>
          <a:xfrm>
            <a:off x="1008668" y="1611982"/>
            <a:ext cx="97473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4B914"/>
              </a:buClr>
              <a:buSzPct val="150000"/>
              <a:buFont typeface="Arial" panose="020B0604020202020204" pitchFamily="34" charset="0"/>
              <a:buChar char="•"/>
            </a:pPr>
            <a:endParaRPr lang="es-ES" sz="1600" b="1" dirty="0">
              <a:solidFill>
                <a:schemeClr val="bg1"/>
              </a:solidFill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0" y="970961"/>
            <a:ext cx="9605913" cy="45719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35000">
                <a:schemeClr val="accent2">
                  <a:lumMod val="20000"/>
                  <a:lumOff val="80000"/>
                </a:schemeClr>
              </a:gs>
              <a:gs pos="39000">
                <a:schemeClr val="accent2">
                  <a:lumMod val="10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6186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rgbClr val="3A8B2D"/>
            </a:gs>
            <a:gs pos="40000">
              <a:srgbClr val="3A8B2D"/>
            </a:gs>
            <a:gs pos="43000">
              <a:srgbClr val="3A8B2D"/>
            </a:gs>
            <a:gs pos="100000">
              <a:schemeClr val="accent6">
                <a:lumMod val="40000"/>
                <a:lumOff val="6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1649691" y="418218"/>
            <a:ext cx="8257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3600" b="1" dirty="0"/>
              <a:t>CONTRATOS  DE APORTES  2017</a:t>
            </a:r>
            <a:endParaRPr lang="es-ES" sz="3600" b="1" dirty="0"/>
          </a:p>
        </p:txBody>
      </p:sp>
      <p:sp>
        <p:nvSpPr>
          <p:cNvPr id="8" name="CuadroTexto 7"/>
          <p:cNvSpPr txBox="1"/>
          <p:nvPr/>
        </p:nvSpPr>
        <p:spPr>
          <a:xfrm>
            <a:off x="888274" y="1611982"/>
            <a:ext cx="1071154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400" b="1" dirty="0">
                <a:solidFill>
                  <a:schemeClr val="bg1"/>
                </a:solidFill>
              </a:rPr>
              <a:t>CONTRATO No. 784 CENTRO ZONAL LIBANO 437 CUPOS</a:t>
            </a:r>
          </a:p>
          <a:p>
            <a:pPr>
              <a:buClr>
                <a:srgbClr val="FFC000"/>
              </a:buClr>
              <a:buSzPct val="106000"/>
            </a:pPr>
            <a:endParaRPr lang="x-none" sz="2400" b="1" dirty="0">
              <a:solidFill>
                <a:schemeClr val="bg1"/>
              </a:solidFill>
            </a:endParaRPr>
          </a:p>
          <a:p>
            <a:pPr marL="285750" indent="-285750">
              <a:buClr>
                <a:srgbClr val="F4B914"/>
              </a:buClr>
              <a:buSzPct val="150000"/>
              <a:buFont typeface="Arial" panose="020B0604020202020204" pitchFamily="34" charset="0"/>
              <a:buChar char="•"/>
            </a:pPr>
            <a:r>
              <a:rPr lang="x-none" sz="2400" b="1" dirty="0">
                <a:solidFill>
                  <a:schemeClr val="bg1"/>
                </a:solidFill>
              </a:rPr>
              <a:t>163 CUPOS  CON ARRIENDO     		50 CUPOS EN CASABIANCA</a:t>
            </a:r>
          </a:p>
          <a:p>
            <a:pPr>
              <a:buClr>
                <a:srgbClr val="F4B914"/>
              </a:buClr>
              <a:buSzPct val="150000"/>
            </a:pPr>
            <a:r>
              <a:rPr lang="x-none" sz="2400" b="1" dirty="0">
                <a:solidFill>
                  <a:schemeClr val="bg1"/>
                </a:solidFill>
              </a:rPr>
              <a:t>                                                    		      36 CUPOS EN MURILLO  </a:t>
            </a:r>
          </a:p>
          <a:p>
            <a:pPr algn="ctr">
              <a:buClr>
                <a:srgbClr val="F4B914"/>
              </a:buClr>
              <a:buSzPct val="150000"/>
            </a:pPr>
            <a:r>
              <a:rPr lang="x-none" sz="2400" b="1" dirty="0" smtClean="0">
                <a:solidFill>
                  <a:schemeClr val="bg1"/>
                </a:solidFill>
              </a:rPr>
              <a:t>                                                            </a:t>
            </a:r>
            <a:r>
              <a:rPr lang="x-none" sz="2400" b="1" dirty="0">
                <a:solidFill>
                  <a:schemeClr val="bg1"/>
                </a:solidFill>
              </a:rPr>
              <a:t>77 CUPOS EN </a:t>
            </a:r>
            <a:r>
              <a:rPr lang="x-none" sz="2400" b="1" dirty="0" smtClean="0">
                <a:solidFill>
                  <a:schemeClr val="bg1"/>
                </a:solidFill>
              </a:rPr>
              <a:t>VIHERMOSA</a:t>
            </a:r>
            <a:r>
              <a:rPr lang="es-CO" sz="2400" b="1" dirty="0" smtClean="0">
                <a:solidFill>
                  <a:schemeClr val="bg1"/>
                </a:solidFill>
              </a:rPr>
              <a:t> 2 UDS</a:t>
            </a:r>
            <a:endParaRPr lang="x-none" sz="2400" b="1" dirty="0">
              <a:solidFill>
                <a:schemeClr val="bg1"/>
              </a:solidFill>
            </a:endParaRPr>
          </a:p>
          <a:p>
            <a:pPr algn="ctr">
              <a:buClr>
                <a:srgbClr val="F4B914"/>
              </a:buClr>
              <a:buSzPct val="150000"/>
            </a:pPr>
            <a:endParaRPr lang="x-none" sz="2400" b="1" dirty="0">
              <a:solidFill>
                <a:schemeClr val="bg1"/>
              </a:solidFill>
            </a:endParaRPr>
          </a:p>
          <a:p>
            <a:pPr>
              <a:buClr>
                <a:srgbClr val="F4B914"/>
              </a:buClr>
              <a:buSzPct val="150000"/>
            </a:pPr>
            <a:endParaRPr lang="x-none" sz="2400" b="1" dirty="0">
              <a:solidFill>
                <a:schemeClr val="bg1"/>
              </a:solidFill>
            </a:endParaRPr>
          </a:p>
          <a:p>
            <a:pPr>
              <a:buClr>
                <a:srgbClr val="F4B914"/>
              </a:buClr>
              <a:buSzPct val="150000"/>
            </a:pPr>
            <a:r>
              <a:rPr lang="x-none" sz="2400" b="1" dirty="0" smtClean="0">
                <a:solidFill>
                  <a:schemeClr val="bg1"/>
                </a:solidFill>
              </a:rPr>
              <a:t>274 CUPOS  SIN ARRIENDO  			274  CUPOS EN LIBANO </a:t>
            </a:r>
          </a:p>
          <a:p>
            <a:pPr>
              <a:buClr>
                <a:srgbClr val="F4B914"/>
              </a:buClr>
              <a:buSzPct val="150000"/>
            </a:pPr>
            <a:r>
              <a:rPr lang="x-none" sz="2400" b="1" dirty="0" smtClean="0">
                <a:solidFill>
                  <a:schemeClr val="bg1"/>
                </a:solidFill>
              </a:rPr>
              <a:t>                                                     		</a:t>
            </a:r>
            <a:endParaRPr lang="es-CO" sz="2400" b="1" dirty="0" smtClean="0">
              <a:solidFill>
                <a:schemeClr val="bg1"/>
              </a:solidFill>
            </a:endParaRPr>
          </a:p>
          <a:p>
            <a:pPr>
              <a:buClr>
                <a:srgbClr val="F4B914"/>
              </a:buClr>
              <a:buSzPct val="150000"/>
            </a:pPr>
            <a:endParaRPr lang="x-none" sz="2400" b="1" dirty="0">
              <a:solidFill>
                <a:schemeClr val="bg1"/>
              </a:solidFill>
            </a:endParaRPr>
          </a:p>
          <a:p>
            <a:pPr marL="285750" indent="-285750">
              <a:buClr>
                <a:srgbClr val="F4B914"/>
              </a:buClr>
              <a:buSzPct val="150000"/>
              <a:buFont typeface="Arial" panose="020B0604020202020204" pitchFamily="34" charset="0"/>
              <a:buChar char="•"/>
            </a:pPr>
            <a:r>
              <a:rPr lang="es-ES" sz="1600" b="1" dirty="0" smtClean="0">
                <a:solidFill>
                  <a:schemeClr val="bg1"/>
                </a:solidFill>
              </a:rPr>
              <a:t>LA </a:t>
            </a:r>
            <a:r>
              <a:rPr lang="es-ES" sz="1600" b="1" dirty="0">
                <a:solidFill>
                  <a:schemeClr val="bg1"/>
                </a:solidFill>
              </a:rPr>
              <a:t>COFINANCIACION  QUE DA LA ENTIDAD PARA PAGO DE INGENIERO SISTEMAS</a:t>
            </a:r>
          </a:p>
          <a:p>
            <a:pPr marL="285750" indent="-285750">
              <a:buClr>
                <a:srgbClr val="F4B914"/>
              </a:buClr>
              <a:buSzPct val="150000"/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bg1"/>
                </a:solidFill>
              </a:rPr>
              <a:t>CAPACITACION DE PERSONAL, MANTENIMIENTO CAMARAS</a:t>
            </a:r>
          </a:p>
        </p:txBody>
      </p:sp>
      <p:sp>
        <p:nvSpPr>
          <p:cNvPr id="9" name="Flecha derecha 8"/>
          <p:cNvSpPr/>
          <p:nvPr/>
        </p:nvSpPr>
        <p:spPr>
          <a:xfrm>
            <a:off x="5761769" y="2545454"/>
            <a:ext cx="461913" cy="245097"/>
          </a:xfrm>
          <a:prstGeom prst="rightArrow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Flecha derecha 9"/>
          <p:cNvSpPr/>
          <p:nvPr/>
        </p:nvSpPr>
        <p:spPr>
          <a:xfrm>
            <a:off x="5177306" y="4311649"/>
            <a:ext cx="461913" cy="245097"/>
          </a:xfrm>
          <a:prstGeom prst="rightArrow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/>
          <p:cNvSpPr/>
          <p:nvPr/>
        </p:nvSpPr>
        <p:spPr>
          <a:xfrm>
            <a:off x="0" y="970961"/>
            <a:ext cx="9605913" cy="45719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35000">
                <a:schemeClr val="accent2">
                  <a:lumMod val="20000"/>
                  <a:lumOff val="80000"/>
                </a:schemeClr>
              </a:gs>
              <a:gs pos="39000">
                <a:schemeClr val="accent2">
                  <a:lumMod val="10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3033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rgbClr val="3A8B2D"/>
            </a:gs>
            <a:gs pos="40000">
              <a:srgbClr val="3A8B2D"/>
            </a:gs>
            <a:gs pos="43000">
              <a:srgbClr val="3A8B2D"/>
            </a:gs>
            <a:gs pos="100000">
              <a:schemeClr val="accent6">
                <a:lumMod val="40000"/>
                <a:lumOff val="6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-381128" y="0"/>
            <a:ext cx="8257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3600" b="1" dirty="0"/>
              <a:t>CONTRATOS  DE APORTES  2017</a:t>
            </a:r>
            <a:endParaRPr lang="es-ES" sz="3600" b="1" dirty="0"/>
          </a:p>
        </p:txBody>
      </p:sp>
      <p:sp>
        <p:nvSpPr>
          <p:cNvPr id="12" name="Rectángulo 11"/>
          <p:cNvSpPr/>
          <p:nvPr/>
        </p:nvSpPr>
        <p:spPr>
          <a:xfrm>
            <a:off x="0" y="970961"/>
            <a:ext cx="9605913" cy="45719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35000">
                <a:schemeClr val="accent2">
                  <a:lumMod val="20000"/>
                  <a:lumOff val="80000"/>
                </a:schemeClr>
              </a:gs>
              <a:gs pos="39000">
                <a:schemeClr val="accent2">
                  <a:lumMod val="10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t="16297"/>
          <a:stretch/>
        </p:blipFill>
        <p:spPr>
          <a:xfrm>
            <a:off x="300251" y="1930400"/>
            <a:ext cx="8591467" cy="49276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-228728" y="800100"/>
            <a:ext cx="825788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 smtClean="0"/>
              <a:t>PRESUPUESTO DE INGRESO Y GASTOS </a:t>
            </a:r>
          </a:p>
          <a:p>
            <a:pPr algn="ctr"/>
            <a:r>
              <a:rPr lang="es-CO" sz="3600" b="1" dirty="0" smtClean="0"/>
              <a:t>CDI  MURILLO </a:t>
            </a:r>
          </a:p>
          <a:p>
            <a:pPr algn="ctr"/>
            <a:endParaRPr lang="es-ES" sz="3600" b="1" dirty="0"/>
          </a:p>
        </p:txBody>
      </p:sp>
    </p:spTree>
    <p:extLst>
      <p:ext uri="{BB962C8B-B14F-4D97-AF65-F5344CB8AC3E}">
        <p14:creationId xmlns:p14="http://schemas.microsoft.com/office/powerpoint/2010/main" val="17951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-381128" y="0"/>
            <a:ext cx="8257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3600" b="1" dirty="0"/>
              <a:t>CONTRATOS  DE APORTES  2017</a:t>
            </a:r>
            <a:endParaRPr lang="es-ES" sz="3600" b="1" dirty="0"/>
          </a:p>
        </p:txBody>
      </p:sp>
      <p:sp>
        <p:nvSpPr>
          <p:cNvPr id="12" name="Rectángulo 11"/>
          <p:cNvSpPr/>
          <p:nvPr/>
        </p:nvSpPr>
        <p:spPr>
          <a:xfrm>
            <a:off x="0" y="970961"/>
            <a:ext cx="9605913" cy="45719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35000">
                <a:schemeClr val="accent2">
                  <a:lumMod val="20000"/>
                  <a:lumOff val="80000"/>
                </a:schemeClr>
              </a:gs>
              <a:gs pos="39000">
                <a:schemeClr val="accent2">
                  <a:lumMod val="10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CuadroTexto 1"/>
          <p:cNvSpPr txBox="1"/>
          <p:nvPr/>
        </p:nvSpPr>
        <p:spPr>
          <a:xfrm>
            <a:off x="1830795" y="3357349"/>
            <a:ext cx="60459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800" b="1" dirty="0" smtClean="0">
                <a:solidFill>
                  <a:sysClr val="windowText" lastClr="000000"/>
                </a:solidFill>
              </a:rPr>
              <a:t>MUCHAS GRACIAS </a:t>
            </a:r>
            <a:endParaRPr lang="es-CO" sz="48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546661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189</TotalTime>
  <Words>40</Words>
  <Application>Microsoft Office PowerPoint</Application>
  <PresentationFormat>Panorámica</PresentationFormat>
  <Paragraphs>19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Sector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Marlen User</dc:creator>
  <cp:lastModifiedBy>win7</cp:lastModifiedBy>
  <cp:revision>29</cp:revision>
  <dcterms:created xsi:type="dcterms:W3CDTF">2017-01-02T01:36:30Z</dcterms:created>
  <dcterms:modified xsi:type="dcterms:W3CDTF">2017-05-03T15:24:59Z</dcterms:modified>
</cp:coreProperties>
</file>