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7" r:id="rId4"/>
    <p:sldId id="298" r:id="rId5"/>
    <p:sldId id="299" r:id="rId6"/>
    <p:sldId id="303" r:id="rId7"/>
    <p:sldId id="300" r:id="rId8"/>
    <p:sldId id="304" r:id="rId9"/>
    <p:sldId id="305" r:id="rId10"/>
    <p:sldId id="278" r:id="rId11"/>
    <p:sldId id="306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-163773" y="1641474"/>
            <a:ext cx="9216334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Bienvenidos a la  mesa de socialización de los servicios que presta el ICBF en el municipio de Bajo Baudo – Choco  el día 27 de Julio de  2017, en las instalaciones del Concejo municipal  de 9:00am a 12: 00pm.   </a:t>
            </a: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308058" y="2133601"/>
            <a:ext cx="2533567" cy="2724148"/>
          </a:xfrm>
          <a:prstGeom prst="wedgeRectCallout">
            <a:avLst>
              <a:gd name="adj1" fmla="val 55282"/>
              <a:gd name="adj2" fmla="val -22620"/>
            </a:avLst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/>
            <a:endParaRPr lang="es-CO" altLang="es-CO" sz="1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1189" y="1142999"/>
            <a:ext cx="5400675" cy="49815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1360488" indent="-6477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Clr>
                <a:srgbClr val="FF3300"/>
              </a:buClr>
              <a:buFont typeface="Wingdings" pitchFamily="2" charset="2"/>
              <a:buChar char="q"/>
            </a:pPr>
            <a:r>
              <a:rPr lang="es-ES" altLang="es-CO" sz="1600" dirty="0">
                <a:latin typeface="Arial" charset="0"/>
              </a:rPr>
              <a:t>Número de habitantes.</a:t>
            </a:r>
          </a:p>
          <a:p>
            <a:pPr algn="just" eaLnBrk="1" hangingPunct="1">
              <a:buClr>
                <a:srgbClr val="FF3300"/>
              </a:buClr>
              <a:buFont typeface="Wingdings" pitchFamily="2" charset="2"/>
              <a:buChar char="q"/>
            </a:pPr>
            <a:r>
              <a:rPr lang="es-ES" altLang="es-CO" sz="1600" dirty="0">
                <a:latin typeface="Arial" charset="0"/>
              </a:rPr>
              <a:t>Número de niñas y niños, menores de 18 años.</a:t>
            </a:r>
          </a:p>
          <a:p>
            <a:pPr algn="just" eaLnBrk="1" hangingPunct="1">
              <a:buClr>
                <a:srgbClr val="FF3300"/>
              </a:buClr>
              <a:buFont typeface="Wingdings" pitchFamily="2" charset="2"/>
              <a:buChar char="q"/>
            </a:pPr>
            <a:r>
              <a:rPr lang="es-CO" altLang="es-CO" sz="1600" dirty="0">
                <a:latin typeface="Arial" charset="0"/>
              </a:rPr>
              <a:t>La situación real de la Infancia, la adolescencia y la familia (Diagnósticos)</a:t>
            </a:r>
            <a:endParaRPr lang="es-ES" altLang="es-CO" sz="1600" dirty="0">
              <a:latin typeface="Arial" charset="0"/>
            </a:endParaRPr>
          </a:p>
          <a:p>
            <a:pPr algn="just" eaLnBrk="1" hangingPunct="1">
              <a:buClr>
                <a:srgbClr val="FF3300"/>
              </a:buClr>
              <a:buFont typeface="Wingdings" pitchFamily="2" charset="2"/>
              <a:buChar char="q"/>
            </a:pPr>
            <a:r>
              <a:rPr lang="es-ES" altLang="es-CO" sz="1600" dirty="0">
                <a:latin typeface="Arial" charset="0"/>
              </a:rPr>
              <a:t>Los indicadores Trazadores: </a:t>
            </a:r>
          </a:p>
          <a:p>
            <a:pPr lvl="1" algn="just"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es-ES" altLang="es-CO" sz="1600" dirty="0">
                <a:latin typeface="Arial" charset="0"/>
              </a:rPr>
              <a:t>EXISTENCIA (Vida  Salud , Familia, Desnutrición ).</a:t>
            </a:r>
          </a:p>
          <a:p>
            <a:pPr lvl="1" algn="just"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es-ES" altLang="es-CO" sz="1600" dirty="0">
                <a:latin typeface="Arial" charset="0"/>
              </a:rPr>
              <a:t>DESARROLLO (Educación, Juego y recreación, afectos, emociones y  sexualidad).</a:t>
            </a:r>
          </a:p>
          <a:p>
            <a:pPr lvl="1" algn="just"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es-ES" altLang="es-CO" sz="1600" dirty="0">
                <a:latin typeface="Arial" charset="0"/>
              </a:rPr>
              <a:t>CIUDADANIA: (Participación, registro civil ).</a:t>
            </a:r>
          </a:p>
          <a:p>
            <a:pPr lvl="1" algn="just"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es-ES" altLang="es-CO" sz="1600" dirty="0">
                <a:latin typeface="Arial" charset="0"/>
              </a:rPr>
              <a:t>PROTECCIÒN   (Maltrato y abuso actividades  perjudiciales).</a:t>
            </a:r>
          </a:p>
          <a:p>
            <a:pPr algn="just" eaLnBrk="1" hangingPunct="1">
              <a:buClr>
                <a:srgbClr val="FF3300"/>
              </a:buClr>
              <a:buFont typeface="Wingdings" pitchFamily="2" charset="2"/>
              <a:buChar char="q"/>
            </a:pPr>
            <a:r>
              <a:rPr lang="es-ES" altLang="es-CO" sz="1600" dirty="0">
                <a:latin typeface="Arial" charset="0"/>
              </a:rPr>
              <a:t>Presupuesto asignado en el Plan de Desarrollo para la atención de la infancia y programas.</a:t>
            </a:r>
          </a:p>
          <a:p>
            <a:pPr algn="just" eaLnBrk="1" hangingPunct="1">
              <a:buClr>
                <a:srgbClr val="FF3300"/>
              </a:buClr>
              <a:buFont typeface="Wingdings" pitchFamily="2" charset="2"/>
              <a:buChar char="q"/>
            </a:pPr>
            <a:r>
              <a:rPr lang="es-ES" altLang="es-CO" sz="1600" dirty="0">
                <a:latin typeface="Arial" charset="0"/>
              </a:rPr>
              <a:t>Consejo de Política Social, sectores que lo integran. </a:t>
            </a:r>
          </a:p>
          <a:p>
            <a:pPr lvl="1" algn="just" eaLnBrk="1" hangingPunct="1">
              <a:buFont typeface="Wingdings" pitchFamily="2" charset="2"/>
              <a:buChar char="Ø"/>
            </a:pPr>
            <a:endParaRPr lang="es-ES" altLang="es-CO" sz="1600" dirty="0">
              <a:latin typeface="Arial" charset="0"/>
            </a:endParaRPr>
          </a:p>
          <a:p>
            <a:pPr lvl="1" algn="just" eaLnBrk="1" hangingPunct="1">
              <a:buFont typeface="Wingdings" pitchFamily="2" charset="2"/>
              <a:buChar char="Ø"/>
            </a:pPr>
            <a:endParaRPr lang="es-ES" altLang="es-CO" sz="16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3221288"/>
            <a:ext cx="2590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s-MX" altLang="es-CO" dirty="0">
                <a:latin typeface="Arial" charset="0"/>
              </a:rPr>
              <a:t>Lo que los alcaldes  y actores institucionales  </a:t>
            </a:r>
          </a:p>
          <a:p>
            <a:pPr algn="just" eaLnBrk="1" hangingPunct="1"/>
            <a:r>
              <a:rPr lang="es-MX" altLang="es-CO" dirty="0">
                <a:latin typeface="Arial" charset="0"/>
              </a:rPr>
              <a:t>Deben conocer para informar , evaluar y mejorar </a:t>
            </a:r>
            <a:endParaRPr lang="es-ES" altLang="es-CO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9127" y="2164703"/>
            <a:ext cx="6960636" cy="259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DIÁLOGO, UN COMPONENTE PARA LA REFLEXIÓN DEMOCRÁTICA Y LA DISCUSIÓN PARTICIPATIVA SOBRE LA GESTIÓN AL </a:t>
            </a:r>
            <a:r>
              <a:rPr lang="es-E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DERECHO.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111860" y="266622"/>
            <a:ext cx="6837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684213" y="1679575"/>
            <a:ext cx="77724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2" eaLnBrk="1" hangingPunct="1">
              <a:buFont typeface="Calibri" pitchFamily="34" charset="0"/>
              <a:buAutoNum type="arabicPeriod"/>
            </a:pPr>
            <a:r>
              <a:rPr lang="es-CO" altLang="es-CO" dirty="0"/>
              <a:t>Instalación de la Mesa Publica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s-CO" altLang="es-CO" dirty="0"/>
              <a:t>Misión y Visión ICBF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s-CO" altLang="es-CO" dirty="0"/>
              <a:t>Objetivos Institucionales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s-CO" altLang="es-CO" dirty="0"/>
              <a:t>Marco normativo.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s-CO" altLang="es-CO" dirty="0"/>
              <a:t>Componentes de la MP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s-CO" altLang="es-CO" dirty="0" smtClean="0"/>
              <a:t>Programas o Servicios que se van a exponer.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s-CO" altLang="es-CO" dirty="0" smtClean="0"/>
              <a:t>Logros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s-CO" altLang="es-CO" dirty="0" smtClean="0"/>
              <a:t>Dificultades</a:t>
            </a:r>
            <a:endParaRPr lang="es-CO" altLang="es-CO" dirty="0"/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s-CO" altLang="es-CO" dirty="0" smtClean="0"/>
              <a:t>Compromisos </a:t>
            </a:r>
            <a:r>
              <a:rPr lang="es-CO" altLang="es-CO" dirty="0"/>
              <a:t>del ICBF  frente  al proceso de realización Mesas Públicas. 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s-CO" altLang="es-CO" dirty="0" smtClean="0"/>
              <a:t>Refrigerio y Cierre.</a:t>
            </a:r>
            <a:endParaRPr lang="es-CO" altLang="es-CO" dirty="0"/>
          </a:p>
          <a:p>
            <a:pPr eaLnBrk="1" hangingPunct="1"/>
            <a:endParaRPr lang="es-CO" altLang="es-CO" dirty="0"/>
          </a:p>
          <a:p>
            <a:pPr eaLnBrk="1" hangingPunct="1"/>
            <a:endParaRPr lang="es-CO" altLang="es-CO" dirty="0"/>
          </a:p>
          <a:p>
            <a:pPr eaLnBrk="1" hangingPunct="1"/>
            <a:r>
              <a:rPr lang="es-CO" altLang="es-CO" dirty="0"/>
              <a:t> </a:t>
            </a:r>
          </a:p>
          <a:p>
            <a:pPr eaLnBrk="1" hangingPunct="1"/>
            <a:r>
              <a:rPr lang="es-CO" altLang="es-CO" dirty="0"/>
              <a:t> </a:t>
            </a:r>
          </a:p>
          <a:p>
            <a:pPr eaLnBrk="1" hangingPunct="1"/>
            <a:r>
              <a:rPr lang="es-CO" altLang="es-CO" dirty="0"/>
              <a:t> </a:t>
            </a:r>
          </a:p>
          <a:p>
            <a:pPr eaLnBrk="1" hangingPunct="1"/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9465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111860" y="266622"/>
            <a:ext cx="6837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/>
            <a:r>
              <a:rPr lang="es-ES" dirty="0">
                <a:solidFill>
                  <a:prstClr val="white"/>
                </a:solidFill>
                <a:latin typeface="Eras Medium ITC" pitchFamily="34" charset="0"/>
              </a:rPr>
              <a:t>Misión/Visión ICBF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709151" y="1671262"/>
            <a:ext cx="77724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b="1" dirty="0" smtClean="0"/>
              <a:t>MISION:</a:t>
            </a:r>
          </a:p>
          <a:p>
            <a:endParaRPr lang="es-ES" b="1" dirty="0" smtClean="0"/>
          </a:p>
          <a:p>
            <a:r>
              <a:rPr lang="es-CO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	Trabajar </a:t>
            </a:r>
            <a:r>
              <a:rPr lang="es-CO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con </a:t>
            </a:r>
            <a:r>
              <a:rPr lang="es-CO" sz="20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calidad y transparencia </a:t>
            </a:r>
            <a:r>
              <a:rPr lang="es-CO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por el desarrollo y la protección </a:t>
            </a:r>
            <a:r>
              <a:rPr lang="es-CO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	integral </a:t>
            </a:r>
            <a:r>
              <a:rPr lang="es-CO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de la primera infancia, la niñez, la adolescencia y el bienestar </a:t>
            </a:r>
            <a:r>
              <a:rPr lang="es-CO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	de </a:t>
            </a:r>
            <a:r>
              <a:rPr lang="es-CO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las familias colombianas</a:t>
            </a:r>
            <a:r>
              <a:rPr lang="es-CO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b="1" dirty="0" smtClean="0"/>
          </a:p>
          <a:p>
            <a:r>
              <a:rPr lang="es-ES" b="1" dirty="0" smtClean="0"/>
              <a:t>		</a:t>
            </a:r>
          </a:p>
          <a:p>
            <a:r>
              <a:rPr lang="es-ES" b="1" dirty="0" smtClean="0"/>
              <a:t>		</a:t>
            </a:r>
          </a:p>
          <a:p>
            <a:endParaRPr lang="es-ES" b="1" dirty="0"/>
          </a:p>
          <a:p>
            <a:r>
              <a:rPr lang="es-ES" b="1" dirty="0" smtClean="0"/>
              <a:t>VISION: </a:t>
            </a:r>
          </a:p>
          <a:p>
            <a:endParaRPr lang="es-ES" b="1" dirty="0"/>
          </a:p>
          <a:p>
            <a:r>
              <a:rPr lang="es-CO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	Trabajar </a:t>
            </a:r>
            <a:r>
              <a:rPr lang="es-CO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con </a:t>
            </a:r>
            <a:r>
              <a:rPr lang="es-CO" sz="20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calidad y transparencia </a:t>
            </a:r>
            <a:r>
              <a:rPr lang="es-CO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por el desarrollo y la protección </a:t>
            </a:r>
            <a:r>
              <a:rPr lang="es-CO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	integral </a:t>
            </a:r>
            <a:r>
              <a:rPr lang="es-CO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de la primera infancia, la niñez, la adolescencia y el bienestar </a:t>
            </a:r>
            <a:r>
              <a:rPr lang="es-CO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	de </a:t>
            </a:r>
            <a:r>
              <a:rPr lang="es-CO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las familias colombianas</a:t>
            </a:r>
            <a:r>
              <a:rPr lang="es-CO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0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INSTITUCIONALES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64323" y="1825625"/>
            <a:ext cx="721535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15142"/>
            <a:ext cx="7886700" cy="1075547"/>
          </a:xfrm>
        </p:spPr>
        <p:txBody>
          <a:bodyPr>
            <a:normAutofit/>
          </a:bodyPr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MARCO NORMATIVO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082695"/>
              </p:ext>
            </p:extLst>
          </p:nvPr>
        </p:nvGraphicFramePr>
        <p:xfrm>
          <a:off x="58188" y="1154625"/>
          <a:ext cx="908581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584">
                  <a:extLst>
                    <a:ext uri="{9D8B030D-6E8A-4147-A177-3AD203B41FA5}">
                      <a16:colId xmlns:a16="http://schemas.microsoft.com/office/drawing/2014/main" xmlns="" val="3380685216"/>
                    </a:ext>
                  </a:extLst>
                </a:gridCol>
                <a:gridCol w="6458227">
                  <a:extLst>
                    <a:ext uri="{9D8B030D-6E8A-4147-A177-3AD203B41FA5}">
                      <a16:colId xmlns:a16="http://schemas.microsoft.com/office/drawing/2014/main" xmlns="" val="1759776554"/>
                    </a:ext>
                  </a:extLst>
                </a:gridCol>
              </a:tblGrid>
              <a:tr h="360181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LEYES Y DECRETOS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ASPECTOS RELEVANTES PARA EL SNBF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709116"/>
                  </a:ext>
                </a:extLst>
              </a:tr>
              <a:tr h="360181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CO" baseline="0" dirty="0" smtClean="0"/>
                        <a:t> </a:t>
                      </a:r>
                      <a:r>
                        <a:rPr lang="es-CO" dirty="0" smtClean="0"/>
                        <a:t>Ley 75 de 1.968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dirty="0" smtClean="0"/>
                        <a:t>Se crea el instituto Colombiano de Bienestar</a:t>
                      </a:r>
                      <a:r>
                        <a:rPr lang="es-CO" baseline="0" dirty="0" smtClean="0"/>
                        <a:t> Familiar (ICBF).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6171590"/>
                  </a:ext>
                </a:extLst>
              </a:tr>
              <a:tr h="2251134">
                <a:tc>
                  <a:txBody>
                    <a:bodyPr/>
                    <a:lstStyle/>
                    <a:p>
                      <a:r>
                        <a:rPr lang="es-CO" dirty="0" smtClean="0"/>
                        <a:t>Ley</a:t>
                      </a:r>
                      <a:r>
                        <a:rPr lang="es-CO" baseline="0" dirty="0" smtClean="0"/>
                        <a:t> 7 de 1.979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dirty="0" smtClean="0"/>
                        <a:t>Se dictan normas para la protección de la niñez, se establece el SNBF.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O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dirty="0" smtClean="0"/>
                        <a:t>Se</a:t>
                      </a:r>
                      <a:r>
                        <a:rPr lang="es-CO" baseline="0" dirty="0" smtClean="0"/>
                        <a:t> define el ICBF como un servicio publico que debe ser prestado por el estado a través del SNBF, entidades u organismos oficiales y privados autorizados.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CO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475137"/>
                  </a:ext>
                </a:extLst>
              </a:tr>
              <a:tr h="1980998">
                <a:tc>
                  <a:txBody>
                    <a:bodyPr/>
                    <a:lstStyle/>
                    <a:p>
                      <a:r>
                        <a:rPr lang="es-CO" dirty="0" smtClean="0"/>
                        <a:t>Decreto 1137 de 1999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dirty="0" smtClean="0"/>
                        <a:t>Se crean los consejos o comités departamentales, municipales o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dirty="0" smtClean="0"/>
                        <a:t> distritales para la política social, asigna como competencia de alcaldes y gobernadores la integración y fijación de funciones de tales consejos.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dirty="0" smtClean="0"/>
                        <a:t>Establece</a:t>
                      </a:r>
                      <a:r>
                        <a:rPr lang="es-CO" baseline="0" dirty="0" smtClean="0"/>
                        <a:t> que los consejos o comités recomendaran los planes y programas que deban adoptarse en materia de infancia y familia.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7865770"/>
                  </a:ext>
                </a:extLst>
              </a:tr>
              <a:tr h="36018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302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7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MARCO NORMATIVO</a:t>
            </a:r>
            <a:endParaRPr lang="es-ES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680318"/>
              </p:ext>
            </p:extLst>
          </p:nvPr>
        </p:nvGraphicFramePr>
        <p:xfrm>
          <a:off x="167951" y="1343609"/>
          <a:ext cx="8808099" cy="469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468"/>
                <a:gridCol w="5904631"/>
              </a:tblGrid>
              <a:tr h="625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LEYES Y DECRETOS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ASPECTOS RELEVANTES PARA EL SNBF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4058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Ley 489 de 1998: Organización y funcionamiento de la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Administración Pública</a:t>
                      </a:r>
                      <a:endParaRPr lang="es-CO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800" dirty="0" smtClean="0">
                          <a:effectLst/>
                          <a:latin typeface="+mn-lt"/>
                        </a:rPr>
                        <a:t>Art. 3. Principios de la función administrativa</a:t>
                      </a:r>
                      <a:endParaRPr lang="es-CO" sz="1800" dirty="0" smtClean="0">
                        <a:effectLst/>
                        <a:latin typeface="+mn-lt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s-ES" sz="1800" dirty="0" smtClean="0">
                        <a:effectLst/>
                        <a:latin typeface="+mn-lt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800" dirty="0" smtClean="0">
                          <a:effectLst/>
                          <a:latin typeface="+mn-lt"/>
                        </a:rPr>
                        <a:t>Art. 26. Estímulos e incentivos a la gestión pública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s-ES" sz="1800" dirty="0" smtClean="0">
                        <a:effectLst/>
                        <a:latin typeface="+mn-lt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800" dirty="0" smtClean="0">
                          <a:effectLst/>
                          <a:latin typeface="+mn-lt"/>
                        </a:rPr>
                        <a:t>Art. 32. Democratización de la administración pública</a:t>
                      </a:r>
                      <a:endParaRPr lang="es-CO" sz="1800" dirty="0" smtClean="0">
                        <a:effectLst/>
                        <a:latin typeface="+mn-lt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s-ES" sz="1800" dirty="0" smtClean="0">
                        <a:effectLst/>
                        <a:latin typeface="+mn-lt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800" dirty="0" smtClean="0">
                          <a:effectLst/>
                          <a:latin typeface="+mn-lt"/>
                        </a:rPr>
                        <a:t>Art. 33. Audiencias públicas</a:t>
                      </a:r>
                      <a:endParaRPr lang="es-CO" sz="1800" dirty="0" smtClean="0">
                        <a:effectLst/>
                        <a:latin typeface="+mn-lt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s-ES" sz="1800" dirty="0" smtClean="0">
                        <a:effectLst/>
                        <a:latin typeface="+mn-lt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800" dirty="0" smtClean="0">
                          <a:effectLst/>
                          <a:latin typeface="+mn-lt"/>
                        </a:rPr>
                        <a:t>Art. 34. Ejercicio del control social</a:t>
                      </a:r>
                      <a:endParaRPr lang="es-CO" sz="1800" dirty="0" smtClean="0">
                        <a:effectLst/>
                        <a:latin typeface="+mn-lt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s-ES" sz="1800" dirty="0" smtClean="0">
                        <a:effectLst/>
                        <a:latin typeface="+mn-lt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800" dirty="0" smtClean="0">
                          <a:effectLst/>
                          <a:latin typeface="+mn-lt"/>
                        </a:rPr>
                        <a:t>Art. 35. Ejercicio de veeduría ciudadana</a:t>
                      </a:r>
                      <a:endParaRPr lang="es-CO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3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MARCO NORMATIVO</a:t>
            </a:r>
            <a:endParaRPr lang="es-CO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131757"/>
              </p:ext>
            </p:extLst>
          </p:nvPr>
        </p:nvGraphicFramePr>
        <p:xfrm>
          <a:off x="261256" y="1330041"/>
          <a:ext cx="8752115" cy="4769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304">
                  <a:extLst>
                    <a:ext uri="{9D8B030D-6E8A-4147-A177-3AD203B41FA5}">
                      <a16:colId xmlns:a16="http://schemas.microsoft.com/office/drawing/2014/main" xmlns="" val="1841448255"/>
                    </a:ext>
                  </a:extLst>
                </a:gridCol>
                <a:gridCol w="6549811">
                  <a:extLst>
                    <a:ext uri="{9D8B030D-6E8A-4147-A177-3AD203B41FA5}">
                      <a16:colId xmlns:a16="http://schemas.microsoft.com/office/drawing/2014/main" xmlns="" val="3297667738"/>
                    </a:ext>
                  </a:extLst>
                </a:gridCol>
              </a:tblGrid>
              <a:tr h="389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LEYES Y DECRETOS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ASPECTOS RELEVANTES PARA EL SNBF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5313760"/>
                  </a:ext>
                </a:extLst>
              </a:tr>
              <a:tr h="3548289"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Ley 1098</a:t>
                      </a:r>
                      <a:r>
                        <a:rPr lang="es-CO" baseline="0" dirty="0" smtClean="0"/>
                        <a:t> de 2006 o Código de Infancia y Adolescencia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CO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O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dirty="0" smtClean="0"/>
                        <a:t>Define las políticas publicas de Infancia y adolescencia,  sus objetivos y principios rectores y determina como responsables</a:t>
                      </a:r>
                      <a:r>
                        <a:rPr lang="es-CO" baseline="0" dirty="0" smtClean="0"/>
                        <a:t> indelegables de estas al presidente, los gobernadores, y los alcaldes.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CO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CO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dirty="0" smtClean="0"/>
                        <a:t>Dispone al Consejo de Política Social como el ente responsable de diseñar la política publica,</a:t>
                      </a:r>
                      <a:r>
                        <a:rPr lang="es-CO" baseline="0" dirty="0" smtClean="0"/>
                        <a:t> movilizar y apropiar los recursos presupuestales y dictar líneas de acción para garantizar los derechos de los niños, las niñas y los adolescentes.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4007984"/>
                  </a:ext>
                </a:extLst>
              </a:tr>
              <a:tr h="722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0235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1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7951"/>
            <a:ext cx="7886700" cy="1522737"/>
          </a:xfrm>
        </p:spPr>
        <p:txBody>
          <a:bodyPr/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COMPONENTES DE LA MESA PUBLICA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9208" y="1474238"/>
            <a:ext cx="8086142" cy="470272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Las Mesas Públicas son encuentros presenciales de interlocución, dialogo abierto y comunicación de doble vía en la Región con los ciudadanos, que se desarrollan en los centros zonales, para tratar temas relacionados con la gestión, avances, logros y dificultades frente a un programa o servicio específico, detectando anomalías, proponiendo correctivos y propiciando escenarios de prevención, cualificación y mejoramiento del mismo.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85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86612"/>
            <a:ext cx="7886700" cy="1082352"/>
          </a:xfrm>
        </p:spPr>
        <p:txBody>
          <a:bodyPr/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PROPOSITOS Y ALCANCES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68964"/>
            <a:ext cx="7886700" cy="50385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Permitir dialogo y reflexiones permanentes sobre la gestión de la entidad, garantizando los derechos integrales de los niños, niñas y adolescentes en </a:t>
            </a:r>
            <a:r>
              <a:rPr lang="es-ES" dirty="0" smtClean="0"/>
              <a:t>Colombia.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Informar y visibilizar los logros y alcances de la gestión territorial en un periodo de tiempo determinado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Contribuir a mejorar la </a:t>
            </a:r>
            <a:r>
              <a:rPr lang="es-ES" dirty="0" err="1"/>
              <a:t>operacionalidad</a:t>
            </a:r>
            <a:r>
              <a:rPr lang="es-ES" dirty="0"/>
              <a:t>, la relevancia y la permanencia de los servicios vigentes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Proponer y fundamentar mejoras frente a políticas, planes y programas para la garantía de </a:t>
            </a:r>
            <a:r>
              <a:rPr lang="es-ES" dirty="0" smtClean="0"/>
              <a:t>derechos.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28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Words>679</Words>
  <Application>Microsoft Office PowerPoint</Application>
  <PresentationFormat>Presentación en pantalla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MS PGothic</vt:lpstr>
      <vt:lpstr>Arial</vt:lpstr>
      <vt:lpstr>Calibri</vt:lpstr>
      <vt:lpstr>Calibri Light</vt:lpstr>
      <vt:lpstr>Eras Medium ITC</vt:lpstr>
      <vt:lpstr>Times New Roman</vt:lpstr>
      <vt:lpstr>Wingdings</vt:lpstr>
      <vt:lpstr>Diseño personalizado</vt:lpstr>
      <vt:lpstr>Presentación de PowerPoint</vt:lpstr>
      <vt:lpstr>Presentación de PowerPoint</vt:lpstr>
      <vt:lpstr>Presentación de PowerPoint</vt:lpstr>
      <vt:lpstr>OBJETIVOS INSTITUCIONALES</vt:lpstr>
      <vt:lpstr>MARCO NORMATIVO</vt:lpstr>
      <vt:lpstr>MARCO NORMATIVO</vt:lpstr>
      <vt:lpstr>MARCO NORMATIVO</vt:lpstr>
      <vt:lpstr>COMPONENTES DE LA MESA PUBLICA</vt:lpstr>
      <vt:lpstr>PROPOSITOS Y ALCANCES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Liliana Patricia Mosquera Ibarguen</cp:lastModifiedBy>
  <cp:revision>104</cp:revision>
  <dcterms:created xsi:type="dcterms:W3CDTF">2015-01-29T14:27:26Z</dcterms:created>
  <dcterms:modified xsi:type="dcterms:W3CDTF">2017-07-25T21:49:28Z</dcterms:modified>
</cp:coreProperties>
</file>