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316" r:id="rId3"/>
    <p:sldId id="315" r:id="rId4"/>
    <p:sldId id="274" r:id="rId5"/>
    <p:sldId id="320" r:id="rId6"/>
    <p:sldId id="317" r:id="rId7"/>
    <p:sldId id="321" r:id="rId8"/>
    <p:sldId id="322" r:id="rId9"/>
    <p:sldId id="288" r:id="rId10"/>
    <p:sldId id="289" r:id="rId11"/>
    <p:sldId id="290" r:id="rId12"/>
    <p:sldId id="295" r:id="rId13"/>
    <p:sldId id="296" r:id="rId14"/>
    <p:sldId id="30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2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5FEAA-91B1-4774-8ED1-C6D8AE01834C}" type="datetimeFigureOut">
              <a:rPr lang="es-CO" smtClean="0"/>
              <a:t>01/11/2016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585EC-500B-44AE-9C25-4A4CEDD500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5725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BEFB9B-1FE9-49A9-B369-3CBBF456F7D7}" type="slidenum">
              <a:rPr lang="es-ES_tradnl" altLang="es-CO" smtClean="0">
                <a:solidFill>
                  <a:prstClr val="black"/>
                </a:solidFill>
                <a:latin typeface="Arial Black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s-ES_tradnl" altLang="es-CO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3330497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078644-AF5B-490F-A476-DE14A6692054}" type="slidenum">
              <a:rPr lang="es-ES_tradnl" altLang="es-CO">
                <a:solidFill>
                  <a:prstClr val="black"/>
                </a:solidFill>
                <a:latin typeface="Arial Black" pitchFamily="34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es-ES_tradnl" altLang="es-CO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3075742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AEBAA40-2B17-40ED-9C9E-E9FC3408194E}" type="slidenum">
              <a:rPr lang="es-ES_tradnl" altLang="es-CO" smtClean="0">
                <a:solidFill>
                  <a:prstClr val="black"/>
                </a:solidFill>
                <a:latin typeface="Arial Black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s-ES_tradnl" altLang="es-CO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4249022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AEBAA40-2B17-40ED-9C9E-E9FC3408194E}" type="slidenum">
              <a:rPr lang="es-ES_tradnl" altLang="es-CO" smtClean="0">
                <a:solidFill>
                  <a:prstClr val="black"/>
                </a:solidFill>
                <a:latin typeface="Arial Black" pitchFamily="34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s-ES_tradnl" altLang="es-CO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3209802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AEBAA40-2B17-40ED-9C9E-E9FC3408194E}" type="slidenum">
              <a:rPr lang="es-ES_tradnl" altLang="es-CO" smtClean="0">
                <a:solidFill>
                  <a:prstClr val="black"/>
                </a:solidFill>
                <a:latin typeface="Arial Black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s-ES_tradnl" altLang="es-CO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2546319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4332C27-1B3A-4396-B89D-65ECCD136A32}" type="slidenum">
              <a:rPr lang="es-ES_tradnl" altLang="es-CO">
                <a:solidFill>
                  <a:prstClr val="black"/>
                </a:solidFill>
                <a:latin typeface="Arial Black" pitchFamily="34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es-ES_tradnl" altLang="es-CO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3925720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5BED98-99F2-47FE-8744-071A10BCFC0B}" type="slidenum">
              <a:rPr lang="es-ES_tradnl" altLang="es-CO">
                <a:solidFill>
                  <a:prstClr val="black"/>
                </a:solidFill>
                <a:latin typeface="Arial Black" pitchFamily="34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es-ES_tradnl" altLang="es-CO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1969276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51CB21-A23A-4BC9-B431-6E874EAFDB2C}" type="slidenum">
              <a:rPr lang="es-ES_tradnl" altLang="es-CO">
                <a:solidFill>
                  <a:prstClr val="black"/>
                </a:solidFill>
                <a:latin typeface="Arial Black" pitchFamily="34" charset="0"/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es-ES_tradnl" altLang="es-CO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2995890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01/11/2016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55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01/11/2016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7406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01/11/2016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575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01/11/2016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1982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01/11/2016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387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01/11/2016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260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01/11/2016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360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01/11/2016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1556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01/11/2016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338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01/11/2016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1074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01/11/2016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155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53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Microsoft_Excel_97-2003_Worksheet1.xls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Microsoft_Excel_97-2003_Worksheet2.xls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Excel_97-2003_Worksheet3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Microsoft_Excel_97-2003_Worksheet5.xls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Excel_97-2003_Worksheet4.xls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8"/>
          <p:cNvSpPr txBox="1">
            <a:spLocks noChangeArrowheads="1"/>
          </p:cNvSpPr>
          <p:nvPr/>
        </p:nvSpPr>
        <p:spPr bwMode="auto">
          <a:xfrm>
            <a:off x="-231816" y="971774"/>
            <a:ext cx="91440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ES" sz="4600" dirty="0" smtClean="0">
                <a:solidFill>
                  <a:schemeClr val="bg1"/>
                </a:solidFill>
              </a:rPr>
              <a:t>INFORME DE GESTION </a:t>
            </a:r>
          </a:p>
          <a:p>
            <a:pPr algn="ctr" eaLnBrk="1" hangingPunct="1"/>
            <a:r>
              <a:rPr lang="es-ES" sz="4600" dirty="0" smtClean="0">
                <a:solidFill>
                  <a:schemeClr val="bg1"/>
                </a:solidFill>
              </a:rPr>
              <a:t>RENDICIÓN PÚBLICA </a:t>
            </a:r>
          </a:p>
          <a:p>
            <a:pPr algn="ctr" eaLnBrk="1" hangingPunct="1"/>
            <a:r>
              <a:rPr lang="es-ES" sz="4600" dirty="0" smtClean="0">
                <a:solidFill>
                  <a:schemeClr val="bg1"/>
                </a:solidFill>
              </a:rPr>
              <a:t>DE CUENTAS</a:t>
            </a:r>
          </a:p>
          <a:p>
            <a:pPr algn="ctr" eaLnBrk="1" hangingPunct="1"/>
            <a:r>
              <a:rPr lang="es-ES" sz="4600" dirty="0" smtClean="0">
                <a:solidFill>
                  <a:schemeClr val="bg1"/>
                </a:solidFill>
              </a:rPr>
              <a:t>2016 </a:t>
            </a:r>
            <a:endParaRPr lang="es-ES" sz="4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496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165850"/>
            <a:ext cx="4111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" r="2272" b="6250"/>
          <a:stretch>
            <a:fillRect/>
          </a:stretch>
        </p:blipFill>
        <p:spPr bwMode="auto">
          <a:xfrm>
            <a:off x="179388" y="6165850"/>
            <a:ext cx="50006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0" y="74613"/>
            <a:ext cx="627797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1800" b="1" dirty="0">
                <a:solidFill>
                  <a:schemeClr val="bg1"/>
                </a:solidFill>
                <a:latin typeface="Arial Black" pitchFamily="34" charset="0"/>
              </a:rPr>
              <a:t>APOYO A GRUPOS ETNICOS Y POBLACION RURAL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1800" b="1" dirty="0">
                <a:solidFill>
                  <a:schemeClr val="bg1"/>
                </a:solidFill>
                <a:latin typeface="Arial Black" pitchFamily="34" charset="0"/>
              </a:rPr>
              <a:t>(INVERSIÓN )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250825" y="866775"/>
            <a:ext cx="8497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s-ES_tradnl" altLang="es-CO" sz="180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30843" name="Group 1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219697"/>
              </p:ext>
            </p:extLst>
          </p:nvPr>
        </p:nvGraphicFramePr>
        <p:xfrm>
          <a:off x="396875" y="1737519"/>
          <a:ext cx="8135938" cy="2894013"/>
        </p:xfrm>
        <a:graphic>
          <a:graphicData uri="http://schemas.openxmlformats.org/drawingml/2006/table">
            <a:tbl>
              <a:tblPr/>
              <a:tblGrid>
                <a:gridCol w="3381375"/>
                <a:gridCol w="2570163"/>
                <a:gridCol w="2184400"/>
              </a:tblGrid>
              <a:tr h="12112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      </a:t>
                      </a:r>
                      <a:r>
                        <a:rPr kumimoji="0" lang="es-C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AÑOS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POBLACIÓN</a:t>
                      </a:r>
                      <a:r>
                        <a:rPr kumimoji="0" lang="es-C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AÑO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Cupos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Apoyo Grupos Étnicos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Población Rural Dispersa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1.625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79" name="Line 62"/>
          <p:cNvSpPr>
            <a:spLocks noChangeShapeType="1"/>
          </p:cNvSpPr>
          <p:nvPr/>
        </p:nvSpPr>
        <p:spPr bwMode="auto">
          <a:xfrm>
            <a:off x="429419" y="1737519"/>
            <a:ext cx="338455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977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165850"/>
            <a:ext cx="4111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" r="2272" b="6250"/>
          <a:stretch>
            <a:fillRect/>
          </a:stretch>
        </p:blipFill>
        <p:spPr bwMode="auto">
          <a:xfrm>
            <a:off x="179388" y="6165850"/>
            <a:ext cx="50006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0" y="74613"/>
            <a:ext cx="6591869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1800" b="1" dirty="0">
                <a:solidFill>
                  <a:schemeClr val="bg1"/>
                </a:solidFill>
                <a:latin typeface="Arial Black" pitchFamily="34" charset="0"/>
              </a:rPr>
              <a:t>APOYO A GRUPOS ETNICOS Y POBLACION RURAL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1800" b="1" dirty="0">
                <a:solidFill>
                  <a:schemeClr val="bg1"/>
                </a:solidFill>
                <a:latin typeface="Arial Black" pitchFamily="34" charset="0"/>
              </a:rPr>
              <a:t>(CUPOS )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250825" y="866775"/>
            <a:ext cx="8497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s-ES_tradnl" altLang="es-CO" sz="180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191530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833661"/>
              </p:ext>
            </p:extLst>
          </p:nvPr>
        </p:nvGraphicFramePr>
        <p:xfrm>
          <a:off x="323850" y="1737519"/>
          <a:ext cx="8135938" cy="2935288"/>
        </p:xfrm>
        <a:graphic>
          <a:graphicData uri="http://schemas.openxmlformats.org/drawingml/2006/table">
            <a:tbl>
              <a:tblPr/>
              <a:tblGrid>
                <a:gridCol w="3381375"/>
                <a:gridCol w="2570163"/>
                <a:gridCol w="2184400"/>
              </a:tblGrid>
              <a:tr h="12112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      </a:t>
                      </a:r>
                      <a:r>
                        <a:rPr kumimoji="0" lang="es-C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AÑOS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POBLACIÓN</a:t>
                      </a:r>
                      <a:r>
                        <a:rPr kumimoji="0" lang="es-C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AÑO/CUPOS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INVERSIÓN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Apoyo Grupos Étnicos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AÑO 2016 / 925 CUPOS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$690.396.875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Población Rural Dispersa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AÑO 2016 / 700 CUPOS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$464.736.580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$1.619.870.035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03" name="Line 41"/>
          <p:cNvSpPr>
            <a:spLocks noChangeShapeType="1"/>
          </p:cNvSpPr>
          <p:nvPr/>
        </p:nvSpPr>
        <p:spPr bwMode="auto">
          <a:xfrm>
            <a:off x="323850" y="1737518"/>
            <a:ext cx="3384550" cy="1182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240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165850"/>
            <a:ext cx="4111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" r="2272" b="6250"/>
          <a:stretch>
            <a:fillRect/>
          </a:stretch>
        </p:blipFill>
        <p:spPr bwMode="auto">
          <a:xfrm>
            <a:off x="179388" y="6165850"/>
            <a:ext cx="50006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0" y="190500"/>
            <a:ext cx="633256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1800" b="1" dirty="0">
                <a:solidFill>
                  <a:schemeClr val="bg1"/>
                </a:solidFill>
                <a:latin typeface="Arial Black" pitchFamily="34" charset="0"/>
              </a:rPr>
              <a:t>APOYO A GRUPOS ETNICOS</a:t>
            </a:r>
            <a:endParaRPr lang="es-MX" altLang="es-CO" sz="1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37894" name="Object 1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230013"/>
              </p:ext>
            </p:extLst>
          </p:nvPr>
        </p:nvGraphicFramePr>
        <p:xfrm>
          <a:off x="900113" y="1989138"/>
          <a:ext cx="7056437" cy="223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Worksheet" r:id="rId5" imgW="4400449" imgH="1295527" progId="Excel.Sheet.8">
                  <p:embed/>
                </p:oleObj>
              </mc:Choice>
              <mc:Fallback>
                <p:oleObj name="Worksheet" r:id="rId5" imgW="4400449" imgH="129552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989138"/>
                        <a:ext cx="7056437" cy="223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050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165850"/>
            <a:ext cx="4111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" r="2272" b="6250"/>
          <a:stretch>
            <a:fillRect/>
          </a:stretch>
        </p:blipFill>
        <p:spPr bwMode="auto">
          <a:xfrm>
            <a:off x="179388" y="6165850"/>
            <a:ext cx="50006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79388" y="344215"/>
            <a:ext cx="6207344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1800" b="1" dirty="0">
                <a:solidFill>
                  <a:schemeClr val="bg1"/>
                </a:solidFill>
                <a:latin typeface="Arial Black" pitchFamily="34" charset="0"/>
              </a:rPr>
              <a:t>APOYO A GRUPOS ETNICOS</a:t>
            </a:r>
            <a:endParaRPr lang="es-MX" altLang="es-CO" sz="1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38918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917031"/>
              </p:ext>
            </p:extLst>
          </p:nvPr>
        </p:nvGraphicFramePr>
        <p:xfrm>
          <a:off x="755650" y="2276475"/>
          <a:ext cx="7056438" cy="223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Worksheet" r:id="rId5" imgW="4400449" imgH="1295527" progId="Excel.Sheet.8">
                  <p:embed/>
                </p:oleObj>
              </mc:Choice>
              <mc:Fallback>
                <p:oleObj name="Worksheet" r:id="rId5" imgW="4400449" imgH="129552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276475"/>
                        <a:ext cx="7056438" cy="223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550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165850"/>
            <a:ext cx="4111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" r="2272" b="6250"/>
          <a:stretch>
            <a:fillRect/>
          </a:stretch>
        </p:blipFill>
        <p:spPr bwMode="auto">
          <a:xfrm>
            <a:off x="179388" y="6165850"/>
            <a:ext cx="50006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0" y="196850"/>
            <a:ext cx="5950424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1800" b="1" dirty="0">
                <a:solidFill>
                  <a:schemeClr val="bg1"/>
                </a:solidFill>
                <a:latin typeface="Arial Black" pitchFamily="34" charset="0"/>
              </a:rPr>
              <a:t>MOVIMIENTO DE </a:t>
            </a:r>
            <a:r>
              <a:rPr lang="es-CO" altLang="es-CO" sz="1800" b="1" dirty="0" smtClean="0">
                <a:solidFill>
                  <a:schemeClr val="bg1"/>
                </a:solidFill>
                <a:latin typeface="Arial Black" pitchFamily="34" charset="0"/>
              </a:rPr>
              <a:t>BIENESTARINA </a:t>
            </a:r>
            <a:endParaRPr lang="es-MX" altLang="es-CO" sz="1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162497"/>
              </p:ext>
            </p:extLst>
          </p:nvPr>
        </p:nvGraphicFramePr>
        <p:xfrm>
          <a:off x="544369" y="1233340"/>
          <a:ext cx="8080085" cy="4034848"/>
        </p:xfrm>
        <a:graphic>
          <a:graphicData uri="http://schemas.openxmlformats.org/drawingml/2006/table">
            <a:tbl>
              <a:tblPr/>
              <a:tblGrid>
                <a:gridCol w="2895263"/>
                <a:gridCol w="2592411"/>
                <a:gridCol w="2592411"/>
              </a:tblGrid>
              <a:tr h="431899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**2016 a corte entregas septiembre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267095"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PUNTOS DE ENTREGA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79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MODALIDADES DE ATENCIÓN Y/O PROGRAMAS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CDI CENTRO DE DESARROLLO INFANTIL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CDI CENTRO DE DESARROLLO INFANTIL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60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INFANTIL EN MEDIO FAMILIAR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INFANTIL EN MEDIO FAMILIAR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9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DONANCIONES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EXTERNADOS - INTERNADOS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90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EXTERNADOS - INTERNADOS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HOGARES COMUNITARIOS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90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HOGARES COMUNITARIOS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HOGARES FAMI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90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HOGARES FAMI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HOGARES GESTORES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90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HOGARES GESTORES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HOGARES INFANTILES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90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HOGARES INFANTILES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UNIDADES MOVILES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90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HOGARES SUSTITUTOS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HOGARES SUSTITUTO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90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RN - RECUPERACION NUTRICIONAL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RN 1.000 DIAS - TIPO 2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77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RN - RECUPERACION NUTRICIONAL  CON ENFASIS EN LOS PRIMEROS 1000 DIAS - RACIÓN PARA PREPARAR PARA MUJER GESTANTE Y MADRE EN PERIODO DE LACTANCIA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RN 1.000 DIAS -  MUJER GESTANTE Y MADRE EN PERIODO DE LACTANCIA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73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RN - RECUPERACION NUTRICIONAL  CON ENFASIS EN LOS PRIMEROS 1000 DIAS - RACION PARA PREPARAR TIPO II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21"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 DE CUPOS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12.800 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14.317 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511446"/>
              </p:ext>
            </p:extLst>
          </p:nvPr>
        </p:nvGraphicFramePr>
        <p:xfrm>
          <a:off x="561110" y="5324383"/>
          <a:ext cx="8089322" cy="720476"/>
        </p:xfrm>
        <a:graphic>
          <a:graphicData uri="http://schemas.openxmlformats.org/drawingml/2006/table">
            <a:tbl>
              <a:tblPr/>
              <a:tblGrid>
                <a:gridCol w="2906198"/>
                <a:gridCol w="2580922"/>
                <a:gridCol w="2602202"/>
              </a:tblGrid>
              <a:tr h="17789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ENTREGAS</a:t>
                      </a:r>
                    </a:p>
                  </a:txBody>
                  <a:tcPr marL="8895" marR="8895" marT="8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7789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95" marR="8895" marT="8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8895" marR="8895" marT="8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**2016 a corte entregas a 30 seotiembre</a:t>
                      </a:r>
                    </a:p>
                  </a:txBody>
                  <a:tcPr marL="8895" marR="8895" marT="8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68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KILOGRAMOS ENTREGADOS</a:t>
                      </a:r>
                    </a:p>
                  </a:txBody>
                  <a:tcPr marL="8895" marR="8895" marT="8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82.755 </a:t>
                      </a:r>
                    </a:p>
                  </a:txBody>
                  <a:tcPr marL="8895" marR="8895" marT="8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77.288 </a:t>
                      </a:r>
                    </a:p>
                  </a:txBody>
                  <a:tcPr marL="8895" marR="8895" marT="8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475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165850"/>
            <a:ext cx="4111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" r="2272" b="6250"/>
          <a:stretch>
            <a:fillRect/>
          </a:stretch>
        </p:blipFill>
        <p:spPr bwMode="auto">
          <a:xfrm>
            <a:off x="179388" y="6165850"/>
            <a:ext cx="50006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0" y="196850"/>
            <a:ext cx="5950424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1800" b="1" dirty="0">
                <a:solidFill>
                  <a:schemeClr val="bg1"/>
                </a:solidFill>
                <a:latin typeface="Arial Black" pitchFamily="34" charset="0"/>
              </a:rPr>
              <a:t>MOVIMIENTO DE </a:t>
            </a:r>
            <a:r>
              <a:rPr lang="es-CO" altLang="es-CO" sz="1800" b="1" dirty="0" smtClean="0">
                <a:solidFill>
                  <a:schemeClr val="bg1"/>
                </a:solidFill>
                <a:latin typeface="Arial Black" pitchFamily="34" charset="0"/>
              </a:rPr>
              <a:t>BIENESTARINA </a:t>
            </a:r>
            <a:endParaRPr lang="es-MX" altLang="es-CO" sz="1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2020"/>
              </p:ext>
            </p:extLst>
          </p:nvPr>
        </p:nvGraphicFramePr>
        <p:xfrm>
          <a:off x="1646614" y="1337252"/>
          <a:ext cx="5913117" cy="4351340"/>
        </p:xfrm>
        <a:graphic>
          <a:graphicData uri="http://schemas.openxmlformats.org/drawingml/2006/table">
            <a:tbl>
              <a:tblPr/>
              <a:tblGrid>
                <a:gridCol w="1632911"/>
                <a:gridCol w="742232"/>
                <a:gridCol w="742232"/>
                <a:gridCol w="742232"/>
                <a:gridCol w="1076237"/>
                <a:gridCol w="977273"/>
              </a:tblGrid>
              <a:tr h="53811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COBERTURA DEL PROYECTO DE  ENTREGAS DE AAVN (DIA) AÑO 2015</a:t>
                      </a:r>
                      <a:b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8" marR="9278" marT="9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85558"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8" marR="9278" marT="92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8" marR="9278" marT="92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8" marR="9278" marT="92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8" marR="9278" marT="92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8" marR="9278" marT="92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8" marR="9278" marT="92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12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CICLO DE ENTREGA</a:t>
                      </a:r>
                    </a:p>
                  </a:txBody>
                  <a:tcPr marL="9278" marR="9278" marT="9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BENEFICIARIOS TIPO I</a:t>
                      </a:r>
                    </a:p>
                  </a:txBody>
                  <a:tcPr marL="9278" marR="9278" marT="9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BENEFICIARIOS TIPO II</a:t>
                      </a:r>
                    </a:p>
                  </a:txBody>
                  <a:tcPr marL="9278" marR="9278" marT="9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Bolsas de 900g Bienestarina Mas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Unidades de 200 ml Bienestarina Liquida</a:t>
                      </a:r>
                    </a:p>
                  </a:txBody>
                  <a:tcPr marL="9278" marR="9278" marT="92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Unidades de Galletas</a:t>
                      </a:r>
                    </a:p>
                  </a:txBody>
                  <a:tcPr marL="9278" marR="9278" marT="9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436062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2537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2595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50740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50740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339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2512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2570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50240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50240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119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2483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2541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49660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49660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841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3116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3169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62320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62320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727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3193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3251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63860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63860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727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2532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2590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50640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50640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72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16373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16716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327460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327460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74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8" name="Text Box 4"/>
          <p:cNvSpPr txBox="1">
            <a:spLocks noChangeArrowheads="1"/>
          </p:cNvSpPr>
          <p:nvPr/>
        </p:nvSpPr>
        <p:spPr bwMode="auto">
          <a:xfrm>
            <a:off x="3336925" y="1724791"/>
            <a:ext cx="2232025" cy="125212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s-ES" sz="2400" dirty="0">
              <a:solidFill>
                <a:srgbClr val="FFFFFF"/>
              </a:solidFill>
            </a:endParaRPr>
          </a:p>
          <a:p>
            <a:pPr algn="ctr">
              <a:spcBef>
                <a:spcPct val="50000"/>
              </a:spcBef>
              <a:defRPr/>
            </a:pPr>
            <a:endParaRPr lang="es-ES" sz="1200" dirty="0">
              <a:solidFill>
                <a:srgbClr val="FFFFFF"/>
              </a:solidFill>
            </a:endParaRPr>
          </a:p>
          <a:p>
            <a:pPr algn="ctr">
              <a:spcBef>
                <a:spcPct val="50000"/>
              </a:spcBef>
              <a:defRPr/>
            </a:pPr>
            <a:r>
              <a:rPr lang="es-ES" sz="1400" b="1" dirty="0">
                <a:solidFill>
                  <a:srgbClr val="FFFFFF"/>
                </a:solidFill>
              </a:rPr>
              <a:t>Total Niños PARD  </a:t>
            </a:r>
            <a:r>
              <a:rPr lang="es-ES" sz="1400" b="1" dirty="0">
                <a:solidFill>
                  <a:srgbClr val="FF0000"/>
                </a:solidFill>
              </a:rPr>
              <a:t>UBICACIÓN  </a:t>
            </a:r>
          </a:p>
        </p:txBody>
      </p:sp>
      <p:sp>
        <p:nvSpPr>
          <p:cNvPr id="661509" name="Text Box 5"/>
          <p:cNvSpPr txBox="1">
            <a:spLocks noChangeArrowheads="1"/>
          </p:cNvSpPr>
          <p:nvPr/>
        </p:nvSpPr>
        <p:spPr bwMode="auto">
          <a:xfrm>
            <a:off x="6432562" y="3601328"/>
            <a:ext cx="2390763" cy="16804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endParaRPr lang="es-ES" sz="2400" dirty="0">
              <a:solidFill>
                <a:srgbClr val="FFFFFF"/>
              </a:solidFill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endParaRPr lang="es-ES" sz="1400" b="1" dirty="0">
              <a:solidFill>
                <a:srgbClr val="FFFFFF"/>
              </a:solidFill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s-ES" sz="1400" b="1" dirty="0" smtClean="0">
                <a:solidFill>
                  <a:srgbClr val="FFFFFF"/>
                </a:solidFill>
              </a:rPr>
              <a:t>Total de NNA en Hogar Sustituto: 300</a:t>
            </a:r>
          </a:p>
          <a:p>
            <a:pPr marL="285750" indent="-28575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ES" sz="1400" b="1" dirty="0" smtClean="0">
                <a:solidFill>
                  <a:srgbClr val="FFFFFF"/>
                </a:solidFill>
              </a:rPr>
              <a:t>Discapacidad: 52</a:t>
            </a:r>
          </a:p>
          <a:p>
            <a:pPr marL="285750" indent="-28575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ES" sz="1400" b="1" dirty="0" smtClean="0">
                <a:solidFill>
                  <a:srgbClr val="FFFFFF"/>
                </a:solidFill>
              </a:rPr>
              <a:t>Vulnerabilidad:  248</a:t>
            </a:r>
            <a:endParaRPr lang="es-ES" sz="2400" dirty="0">
              <a:solidFill>
                <a:srgbClr val="FFFFFF"/>
              </a:solidFill>
            </a:endParaRPr>
          </a:p>
        </p:txBody>
      </p:sp>
      <p:sp>
        <p:nvSpPr>
          <p:cNvPr id="661510" name="Text Box 6"/>
          <p:cNvSpPr txBox="1">
            <a:spLocks noChangeArrowheads="1"/>
          </p:cNvSpPr>
          <p:nvPr/>
        </p:nvSpPr>
        <p:spPr bwMode="auto">
          <a:xfrm>
            <a:off x="3554403" y="4841139"/>
            <a:ext cx="2293948" cy="104028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endParaRPr lang="es-ES" sz="2400" dirty="0">
              <a:solidFill>
                <a:srgbClr val="FFFFFF"/>
              </a:solidFill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s-ES" sz="2400" dirty="0">
                <a:solidFill>
                  <a:srgbClr val="FFFFFF"/>
                </a:solidFill>
              </a:rPr>
              <a:t> </a:t>
            </a:r>
            <a:r>
              <a:rPr lang="es-ES" sz="1400" b="1" dirty="0">
                <a:solidFill>
                  <a:srgbClr val="FFFFFF"/>
                </a:solidFill>
              </a:rPr>
              <a:t>Total Niños</a:t>
            </a:r>
            <a:r>
              <a:rPr lang="es-ES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es-ES" sz="1400" b="1" dirty="0">
                <a:solidFill>
                  <a:srgbClr val="FFFFFF"/>
                </a:solidFill>
              </a:rPr>
              <a:t>En su </a:t>
            </a:r>
            <a:r>
              <a:rPr lang="es-ES" sz="1400" b="1" dirty="0" smtClean="0">
                <a:solidFill>
                  <a:srgbClr val="FFFFFF"/>
                </a:solidFill>
              </a:rPr>
              <a:t>Familia: 196 (Hogar </a:t>
            </a:r>
            <a:r>
              <a:rPr lang="es-ES" sz="1400" b="1" dirty="0">
                <a:solidFill>
                  <a:srgbClr val="FFFFFF"/>
                </a:solidFill>
              </a:rPr>
              <a:t>G</a:t>
            </a:r>
            <a:r>
              <a:rPr lang="es-ES" sz="1400" b="1" dirty="0" smtClean="0">
                <a:solidFill>
                  <a:srgbClr val="FFFFFF"/>
                </a:solidFill>
              </a:rPr>
              <a:t>estor)</a:t>
            </a:r>
            <a:endParaRPr lang="es-ES" sz="1400" b="1" dirty="0">
              <a:solidFill>
                <a:srgbClr val="FFFFFF"/>
              </a:solidFill>
            </a:endParaRPr>
          </a:p>
        </p:txBody>
      </p:sp>
      <p:sp>
        <p:nvSpPr>
          <p:cNvPr id="661511" name="Text Box 7"/>
          <p:cNvSpPr txBox="1">
            <a:spLocks noChangeArrowheads="1"/>
          </p:cNvSpPr>
          <p:nvPr/>
        </p:nvSpPr>
        <p:spPr bwMode="auto">
          <a:xfrm>
            <a:off x="611188" y="3573463"/>
            <a:ext cx="2232025" cy="247760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endParaRPr lang="es-ES" sz="1400" b="1" dirty="0">
              <a:solidFill>
                <a:srgbClr val="FFFFFF"/>
              </a:solidFill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endParaRPr lang="es-ES" sz="1400" b="1" dirty="0">
              <a:solidFill>
                <a:srgbClr val="FFFFFF"/>
              </a:solidFill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s-ES" sz="1400" b="1" dirty="0">
                <a:solidFill>
                  <a:srgbClr val="FFFFFF"/>
                </a:solidFill>
              </a:rPr>
              <a:t>Total Niños</a:t>
            </a:r>
            <a:r>
              <a:rPr lang="es-ES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es-ES" sz="1400" b="1" dirty="0">
                <a:solidFill>
                  <a:srgbClr val="FFFFFF"/>
                </a:solidFill>
              </a:rPr>
              <a:t>Medio </a:t>
            </a:r>
            <a:r>
              <a:rPr lang="es-ES" sz="1400" b="1" dirty="0" smtClean="0">
                <a:solidFill>
                  <a:srgbClr val="FFFFFF"/>
                </a:solidFill>
              </a:rPr>
              <a:t>Institucional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endParaRPr lang="es-ES" sz="1400" b="1" dirty="0" smtClean="0">
              <a:solidFill>
                <a:srgbClr val="FFFFFF"/>
              </a:solidFill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s-ES" sz="1400" b="1" dirty="0">
                <a:solidFill>
                  <a:srgbClr val="FFFFFF"/>
                </a:solidFill>
              </a:rPr>
              <a:t>9</a:t>
            </a:r>
            <a:endParaRPr lang="es-ES" sz="1400" b="1" dirty="0" smtClean="0">
              <a:solidFill>
                <a:srgbClr val="FFFFFF"/>
              </a:solidFill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endParaRPr lang="es-ES" sz="1400" b="1" dirty="0" smtClean="0">
              <a:solidFill>
                <a:srgbClr val="FFFFFF"/>
              </a:solidFill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endParaRPr lang="es-ES" sz="1400" b="1" dirty="0" smtClean="0">
              <a:solidFill>
                <a:srgbClr val="FFFFFF"/>
              </a:solidFill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endParaRPr lang="es-ES" sz="1400" b="1" dirty="0">
              <a:solidFill>
                <a:srgbClr val="FFFFFF"/>
              </a:solidFill>
            </a:endParaRPr>
          </a:p>
        </p:txBody>
      </p:sp>
      <p:sp>
        <p:nvSpPr>
          <p:cNvPr id="13" name="12 Flecha a la derecha con muesca"/>
          <p:cNvSpPr/>
          <p:nvPr/>
        </p:nvSpPr>
        <p:spPr>
          <a:xfrm rot="2661852">
            <a:off x="6300788" y="2636838"/>
            <a:ext cx="977900" cy="48418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prstClr val="white"/>
              </a:solidFill>
            </a:endParaRPr>
          </a:p>
        </p:txBody>
      </p:sp>
      <p:sp>
        <p:nvSpPr>
          <p:cNvPr id="14" name="13 Flecha a la derecha con muesca"/>
          <p:cNvSpPr>
            <a:spLocks noChangeArrowheads="1"/>
          </p:cNvSpPr>
          <p:nvPr/>
        </p:nvSpPr>
        <p:spPr bwMode="auto">
          <a:xfrm rot="5400000">
            <a:off x="4253707" y="3891756"/>
            <a:ext cx="977900" cy="484187"/>
          </a:xfrm>
          <a:prstGeom prst="notchedRightArrow">
            <a:avLst>
              <a:gd name="adj1" fmla="val 50000"/>
              <a:gd name="adj2" fmla="val 49996"/>
            </a:avLst>
          </a:prstGeom>
          <a:solidFill>
            <a:schemeClr val="accent1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s-CO">
              <a:solidFill>
                <a:prstClr val="white"/>
              </a:solidFill>
            </a:endParaRPr>
          </a:p>
        </p:txBody>
      </p:sp>
      <p:sp>
        <p:nvSpPr>
          <p:cNvPr id="15" name="14 Flecha a la derecha con muesca"/>
          <p:cNvSpPr>
            <a:spLocks noChangeArrowheads="1"/>
          </p:cNvSpPr>
          <p:nvPr/>
        </p:nvSpPr>
        <p:spPr bwMode="auto">
          <a:xfrm rot="8520537">
            <a:off x="1835150" y="2781300"/>
            <a:ext cx="977900" cy="485775"/>
          </a:xfrm>
          <a:prstGeom prst="notchedRightArrow">
            <a:avLst>
              <a:gd name="adj1" fmla="val 50000"/>
              <a:gd name="adj2" fmla="val 50001"/>
            </a:avLst>
          </a:prstGeom>
          <a:solidFill>
            <a:schemeClr val="accent1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s-CO">
              <a:solidFill>
                <a:prstClr val="white"/>
              </a:solidFill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11150" y="1148529"/>
            <a:ext cx="2232025" cy="127727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s-ES" sz="2400" dirty="0">
              <a:solidFill>
                <a:srgbClr val="FFFFFF"/>
              </a:solidFill>
            </a:endParaRPr>
          </a:p>
          <a:p>
            <a:pPr algn="ctr">
              <a:spcBef>
                <a:spcPct val="50000"/>
              </a:spcBef>
              <a:defRPr/>
            </a:pPr>
            <a:r>
              <a:rPr lang="es-ES" sz="1200" dirty="0" smtClean="0">
                <a:solidFill>
                  <a:srgbClr val="FFFFFF"/>
                </a:solidFill>
              </a:rPr>
              <a:t>10</a:t>
            </a:r>
            <a:endParaRPr lang="es-ES" sz="1200" dirty="0">
              <a:solidFill>
                <a:srgbClr val="FFFFFF"/>
              </a:solidFill>
            </a:endParaRPr>
          </a:p>
          <a:p>
            <a:pPr algn="ctr">
              <a:spcBef>
                <a:spcPct val="50000"/>
              </a:spcBef>
              <a:defRPr/>
            </a:pPr>
            <a:r>
              <a:rPr lang="es-ES" sz="1400" b="1" dirty="0">
                <a:solidFill>
                  <a:srgbClr val="FFFFFF"/>
                </a:solidFill>
              </a:rPr>
              <a:t>Total de defensores en la regional  </a:t>
            </a:r>
          </a:p>
        </p:txBody>
      </p:sp>
      <p:sp>
        <p:nvSpPr>
          <p:cNvPr id="3" name="14 Flecha a la derecha con muesca"/>
          <p:cNvSpPr>
            <a:spLocks noChangeArrowheads="1"/>
          </p:cNvSpPr>
          <p:nvPr/>
        </p:nvSpPr>
        <p:spPr bwMode="auto">
          <a:xfrm rot="10800000">
            <a:off x="2555875" y="1341438"/>
            <a:ext cx="977900" cy="485775"/>
          </a:xfrm>
          <a:prstGeom prst="notchedRightArrow">
            <a:avLst>
              <a:gd name="adj1" fmla="val 50000"/>
              <a:gd name="adj2" fmla="val 50001"/>
            </a:avLst>
          </a:prstGeom>
          <a:solidFill>
            <a:schemeClr val="accent1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s-CO">
              <a:solidFill>
                <a:prstClr val="white"/>
              </a:solidFill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0" y="-551285"/>
            <a:ext cx="6858000" cy="1479333"/>
          </a:xfrm>
        </p:spPr>
        <p:txBody>
          <a:bodyPr/>
          <a:lstStyle/>
          <a:p>
            <a:r>
              <a:rPr lang="es-ES" altLang="es-CO" sz="1600" b="1" dirty="0">
                <a:solidFill>
                  <a:schemeClr val="bg1"/>
                </a:solidFill>
                <a:latin typeface="Arial Black" pitchFamily="34" charset="0"/>
              </a:rPr>
              <a:t>PROCESO ADMINISTRATIVO DE RESTABLECIMIENTO </a:t>
            </a:r>
            <a:br>
              <a:rPr lang="es-ES" altLang="es-CO" sz="1600" b="1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es-ES" altLang="es-CO" sz="1600" b="1" dirty="0">
                <a:solidFill>
                  <a:schemeClr val="bg1"/>
                </a:solidFill>
                <a:latin typeface="Arial Black" pitchFamily="34" charset="0"/>
              </a:rPr>
              <a:t>DE DERECHOS (PARD) UBICACIÓN</a:t>
            </a:r>
            <a:r>
              <a:rPr lang="es-ES" altLang="es-CO" sz="2000" dirty="0">
                <a:solidFill>
                  <a:srgbClr val="FFFFE5"/>
                </a:solidFill>
                <a:latin typeface="Arial Black" pitchFamily="34" charset="0"/>
              </a:rPr>
              <a:t> 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390038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8" name="Text Box 4"/>
          <p:cNvSpPr txBox="1">
            <a:spLocks noChangeArrowheads="1"/>
          </p:cNvSpPr>
          <p:nvPr/>
        </p:nvSpPr>
        <p:spPr bwMode="auto">
          <a:xfrm>
            <a:off x="3479800" y="1733164"/>
            <a:ext cx="2232025" cy="127727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s-ES" sz="2400" dirty="0">
              <a:solidFill>
                <a:srgbClr val="FFFFFF"/>
              </a:solidFill>
            </a:endParaRPr>
          </a:p>
          <a:p>
            <a:pPr algn="ctr">
              <a:spcBef>
                <a:spcPct val="50000"/>
              </a:spcBef>
              <a:defRPr/>
            </a:pPr>
            <a:r>
              <a:rPr lang="es-ES" sz="1200" dirty="0" smtClean="0">
                <a:solidFill>
                  <a:srgbClr val="FFFFFF"/>
                </a:solidFill>
              </a:rPr>
              <a:t>41</a:t>
            </a:r>
            <a:endParaRPr lang="es-ES" sz="1200" dirty="0">
              <a:solidFill>
                <a:srgbClr val="FFFFFF"/>
              </a:solidFill>
            </a:endParaRPr>
          </a:p>
          <a:p>
            <a:pPr algn="ctr">
              <a:spcBef>
                <a:spcPct val="50000"/>
              </a:spcBef>
              <a:defRPr/>
            </a:pPr>
            <a:r>
              <a:rPr lang="es-ES" sz="1400" b="1" dirty="0">
                <a:solidFill>
                  <a:srgbClr val="FFFFFF"/>
                </a:solidFill>
              </a:rPr>
              <a:t>Total Niños ADOPTABILIDAD </a:t>
            </a:r>
          </a:p>
        </p:txBody>
      </p:sp>
      <p:sp>
        <p:nvSpPr>
          <p:cNvPr id="661509" name="Text Box 5"/>
          <p:cNvSpPr txBox="1">
            <a:spLocks noChangeArrowheads="1"/>
          </p:cNvSpPr>
          <p:nvPr/>
        </p:nvSpPr>
        <p:spPr bwMode="auto">
          <a:xfrm>
            <a:off x="6432562" y="3610594"/>
            <a:ext cx="2390763" cy="196791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endParaRPr lang="es-ES" sz="2400" dirty="0">
              <a:solidFill>
                <a:srgbClr val="FFFFFF"/>
              </a:solidFill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endParaRPr lang="es-ES" sz="1400" b="1" dirty="0">
              <a:solidFill>
                <a:srgbClr val="FFFFFF"/>
              </a:solidFill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s-ES" sz="1400" b="1" dirty="0" smtClean="0">
                <a:solidFill>
                  <a:srgbClr val="FFFFFF"/>
                </a:solidFill>
              </a:rPr>
              <a:t>0</a:t>
            </a:r>
            <a:endParaRPr lang="es-ES" sz="1400" b="1" dirty="0">
              <a:solidFill>
                <a:srgbClr val="FFFFFF"/>
              </a:solidFill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s-ES" sz="1400" b="1" dirty="0">
                <a:solidFill>
                  <a:srgbClr val="FFFFFF"/>
                </a:solidFill>
              </a:rPr>
              <a:t>Total Niños</a:t>
            </a:r>
            <a:r>
              <a:rPr lang="es-ES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es-ES" sz="1400" b="1" dirty="0">
                <a:solidFill>
                  <a:srgbClr val="FFFFFF"/>
                </a:solidFill>
              </a:rPr>
              <a:t>en TRAMITE DE ADOPTABILIDAD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endParaRPr lang="es-ES" sz="2400" dirty="0">
              <a:solidFill>
                <a:srgbClr val="FFFFFF"/>
              </a:solidFill>
            </a:endParaRPr>
          </a:p>
        </p:txBody>
      </p:sp>
      <p:sp>
        <p:nvSpPr>
          <p:cNvPr id="661510" name="Text Box 6"/>
          <p:cNvSpPr txBox="1">
            <a:spLocks noChangeArrowheads="1"/>
          </p:cNvSpPr>
          <p:nvPr/>
        </p:nvSpPr>
        <p:spPr bwMode="auto">
          <a:xfrm>
            <a:off x="3554403" y="4841139"/>
            <a:ext cx="2293948" cy="104458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s-ES" sz="2400" dirty="0" smtClean="0">
                <a:solidFill>
                  <a:srgbClr val="FFFFFF"/>
                </a:solidFill>
              </a:rPr>
              <a:t>68</a:t>
            </a:r>
            <a:endParaRPr lang="es-ES" sz="2400" dirty="0">
              <a:solidFill>
                <a:srgbClr val="FFFFFF"/>
              </a:solidFill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s-ES" sz="2400" dirty="0">
                <a:solidFill>
                  <a:srgbClr val="FFFFFF"/>
                </a:solidFill>
              </a:rPr>
              <a:t> </a:t>
            </a:r>
            <a:r>
              <a:rPr lang="es-ES" sz="1400" b="1" dirty="0">
                <a:solidFill>
                  <a:srgbClr val="FFFFFF"/>
                </a:solidFill>
              </a:rPr>
              <a:t>Total Niños</a:t>
            </a:r>
            <a:r>
              <a:rPr lang="es-ES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es-ES" sz="1400" b="1" dirty="0">
                <a:solidFill>
                  <a:srgbClr val="FFFFFF"/>
                </a:solidFill>
              </a:rPr>
              <a:t>SIN DEFINICIÓN JURÍDICA </a:t>
            </a:r>
          </a:p>
        </p:txBody>
      </p:sp>
      <p:sp>
        <p:nvSpPr>
          <p:cNvPr id="661511" name="Text Box 7"/>
          <p:cNvSpPr txBox="1">
            <a:spLocks noChangeArrowheads="1"/>
          </p:cNvSpPr>
          <p:nvPr/>
        </p:nvSpPr>
        <p:spPr bwMode="auto">
          <a:xfrm>
            <a:off x="601663" y="3894790"/>
            <a:ext cx="2232025" cy="140621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endParaRPr lang="es-ES" sz="1400" b="1" dirty="0">
              <a:solidFill>
                <a:srgbClr val="FFFFFF"/>
              </a:solidFill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endParaRPr lang="es-ES" sz="1400" b="1" dirty="0">
              <a:solidFill>
                <a:srgbClr val="FFFFFF"/>
              </a:solidFill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s-ES" sz="1400" b="1" dirty="0" smtClean="0">
                <a:solidFill>
                  <a:srgbClr val="FFFFFF"/>
                </a:solidFill>
              </a:rPr>
              <a:t>344</a:t>
            </a:r>
            <a:endParaRPr lang="es-ES" sz="1400" b="1" dirty="0">
              <a:solidFill>
                <a:srgbClr val="FFFFFF"/>
              </a:solidFill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s-ES" sz="1400" b="1" dirty="0">
                <a:solidFill>
                  <a:srgbClr val="FFFFFF"/>
                </a:solidFill>
              </a:rPr>
              <a:t>Total Niños</a:t>
            </a:r>
            <a:r>
              <a:rPr lang="es-ES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es-ES" sz="1400" b="1" dirty="0">
                <a:solidFill>
                  <a:srgbClr val="FFFFFF"/>
                </a:solidFill>
              </a:rPr>
              <a:t>VULNERABILIDAD</a:t>
            </a:r>
          </a:p>
        </p:txBody>
      </p:sp>
      <p:sp>
        <p:nvSpPr>
          <p:cNvPr id="13" name="12 Flecha a la derecha con muesca"/>
          <p:cNvSpPr/>
          <p:nvPr/>
        </p:nvSpPr>
        <p:spPr>
          <a:xfrm rot="2661852">
            <a:off x="6300788" y="2636838"/>
            <a:ext cx="977900" cy="48418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prstClr val="white"/>
              </a:solidFill>
            </a:endParaRPr>
          </a:p>
        </p:txBody>
      </p:sp>
      <p:sp>
        <p:nvSpPr>
          <p:cNvPr id="14" name="13 Flecha a la derecha con muesca"/>
          <p:cNvSpPr>
            <a:spLocks noChangeArrowheads="1"/>
          </p:cNvSpPr>
          <p:nvPr/>
        </p:nvSpPr>
        <p:spPr bwMode="auto">
          <a:xfrm rot="5400000">
            <a:off x="4253707" y="3891756"/>
            <a:ext cx="977900" cy="484187"/>
          </a:xfrm>
          <a:prstGeom prst="notchedRightArrow">
            <a:avLst>
              <a:gd name="adj1" fmla="val 50000"/>
              <a:gd name="adj2" fmla="val 49996"/>
            </a:avLst>
          </a:prstGeom>
          <a:solidFill>
            <a:schemeClr val="accent1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s-CO">
              <a:solidFill>
                <a:prstClr val="white"/>
              </a:solidFill>
            </a:endParaRPr>
          </a:p>
        </p:txBody>
      </p:sp>
      <p:sp>
        <p:nvSpPr>
          <p:cNvPr id="15" name="14 Flecha a la derecha con muesca"/>
          <p:cNvSpPr>
            <a:spLocks noChangeArrowheads="1"/>
          </p:cNvSpPr>
          <p:nvPr/>
        </p:nvSpPr>
        <p:spPr bwMode="auto">
          <a:xfrm rot="8520537">
            <a:off x="1835150" y="2781300"/>
            <a:ext cx="977900" cy="485775"/>
          </a:xfrm>
          <a:prstGeom prst="notchedRightArrow">
            <a:avLst>
              <a:gd name="adj1" fmla="val 50000"/>
              <a:gd name="adj2" fmla="val 50001"/>
            </a:avLst>
          </a:prstGeom>
          <a:solidFill>
            <a:schemeClr val="accent1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s-CO">
              <a:solidFill>
                <a:prstClr val="white"/>
              </a:solidFill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531736" y="1029083"/>
            <a:ext cx="4451969" cy="62606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s-ES" sz="1200">
              <a:solidFill>
                <a:srgbClr val="FFFFFF"/>
              </a:solidFill>
            </a:endParaRPr>
          </a:p>
          <a:p>
            <a:pPr algn="ctr">
              <a:spcBef>
                <a:spcPct val="50000"/>
              </a:spcBef>
              <a:defRPr/>
            </a:pPr>
            <a:r>
              <a:rPr lang="es-ES" sz="1400" b="1">
                <a:solidFill>
                  <a:srgbClr val="FFFFFF"/>
                </a:solidFill>
              </a:rPr>
              <a:t>TOTAL NIÑOS PARD </a:t>
            </a:r>
            <a:r>
              <a:rPr lang="es-ES" sz="1400" b="1">
                <a:solidFill>
                  <a:srgbClr val="FF0000"/>
                </a:solidFill>
              </a:rPr>
              <a:t>MEDIDAS </a:t>
            </a:r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5486400" y="1371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s-CO" altLang="es-CO" sz="2400">
              <a:solidFill>
                <a:srgbClr val="FFFFFF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531736" y="6186871"/>
            <a:ext cx="4451969" cy="6260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s-ES" sz="1200">
              <a:solidFill>
                <a:srgbClr val="FFFFFF"/>
              </a:solidFill>
            </a:endParaRPr>
          </a:p>
          <a:p>
            <a:pPr algn="ctr">
              <a:spcBef>
                <a:spcPct val="50000"/>
              </a:spcBef>
              <a:defRPr/>
            </a:pPr>
            <a:r>
              <a:rPr lang="es-ES" sz="1400" b="1">
                <a:solidFill>
                  <a:srgbClr val="FFFFFF"/>
                </a:solidFill>
              </a:rPr>
              <a:t>TOTAL NIÑOS  REINTEGRADOS A LA FAMILIA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45660" y="0"/>
            <a:ext cx="5813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s-CO" b="1" dirty="0">
                <a:solidFill>
                  <a:prstClr val="white"/>
                </a:solidFill>
                <a:latin typeface="Arial Black" pitchFamily="34" charset="0"/>
              </a:rPr>
              <a:t>PROCESO ADMINISTRATIVO DE RESTABLECIMIENTO </a:t>
            </a:r>
            <a:br>
              <a:rPr lang="es-ES" altLang="es-CO" b="1" dirty="0">
                <a:solidFill>
                  <a:prstClr val="white"/>
                </a:solidFill>
                <a:latin typeface="Arial Black" pitchFamily="34" charset="0"/>
              </a:rPr>
            </a:br>
            <a:r>
              <a:rPr lang="es-ES" altLang="es-CO" b="1" dirty="0">
                <a:solidFill>
                  <a:prstClr val="white"/>
                </a:solidFill>
                <a:latin typeface="Arial Black" pitchFamily="34" charset="0"/>
              </a:rPr>
              <a:t>DE DERECHOS (PARD) MEDIDAS</a:t>
            </a:r>
            <a:r>
              <a:rPr lang="es-ES" altLang="es-CO" sz="2000" dirty="0">
                <a:solidFill>
                  <a:srgbClr val="FFFFE5"/>
                </a:solidFill>
                <a:latin typeface="Arial Black" pitchFamily="34" charset="0"/>
              </a:rPr>
              <a:t> </a:t>
            </a:r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42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Text Box 2"/>
          <p:cNvSpPr txBox="1">
            <a:spLocks noChangeArrowheads="1"/>
          </p:cNvSpPr>
          <p:nvPr/>
        </p:nvSpPr>
        <p:spPr bwMode="auto">
          <a:xfrm>
            <a:off x="113354" y="998307"/>
            <a:ext cx="5140826" cy="367793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44500" indent="-444500" algn="ctr">
              <a:spcBef>
                <a:spcPct val="50000"/>
              </a:spcBef>
              <a:defRPr/>
            </a:pPr>
            <a:r>
              <a:rPr lang="es-ES" sz="1600" b="1" u="sng" dirty="0">
                <a:solidFill>
                  <a:srgbClr val="FFFFFF"/>
                </a:solidFill>
              </a:rPr>
              <a:t>Centro zonal </a:t>
            </a:r>
            <a:r>
              <a:rPr lang="es-ES" sz="1600" b="1" u="sng" dirty="0" smtClean="0">
                <a:solidFill>
                  <a:srgbClr val="FFFFFF"/>
                </a:solidFill>
              </a:rPr>
              <a:t> Arauca </a:t>
            </a:r>
            <a:r>
              <a:rPr lang="es-ES" sz="1600" b="1" u="sng" dirty="0">
                <a:solidFill>
                  <a:srgbClr val="FFFFFF"/>
                </a:solidFill>
              </a:rPr>
              <a:t>Total de niños </a:t>
            </a:r>
          </a:p>
          <a:p>
            <a:pPr marL="444500" indent="-444500">
              <a:spcBef>
                <a:spcPct val="50000"/>
              </a:spcBef>
              <a:defRPr/>
            </a:pPr>
            <a:r>
              <a:rPr lang="es-ES" sz="1600" b="1" dirty="0">
                <a:solidFill>
                  <a:srgbClr val="FFFFFF"/>
                </a:solidFill>
              </a:rPr>
              <a:t>En  medio institucional:   	</a:t>
            </a:r>
          </a:p>
          <a:p>
            <a:pPr marL="444500" indent="-444500">
              <a:spcBef>
                <a:spcPct val="50000"/>
              </a:spcBef>
              <a:defRPr/>
            </a:pPr>
            <a:r>
              <a:rPr lang="es-ES" sz="1000" b="1" dirty="0">
                <a:solidFill>
                  <a:srgbClr val="FFFFFF"/>
                </a:solidFill>
              </a:rPr>
              <a:t>En  Colocación  Familiar (HS</a:t>
            </a:r>
            <a:r>
              <a:rPr lang="es-ES" sz="1000" b="1" dirty="0" smtClean="0">
                <a:solidFill>
                  <a:srgbClr val="FFFFFF"/>
                </a:solidFill>
              </a:rPr>
              <a:t>): </a:t>
            </a:r>
          </a:p>
          <a:p>
            <a:pPr marL="285750" indent="-28575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ES" sz="1000" b="1" dirty="0" smtClean="0">
                <a:solidFill>
                  <a:srgbClr val="FFFFFF"/>
                </a:solidFill>
              </a:rPr>
              <a:t>Arauca Discapacidad:            18</a:t>
            </a:r>
            <a:endParaRPr lang="es-ES" sz="1000" b="1" dirty="0">
              <a:solidFill>
                <a:srgbClr val="FFFFFF"/>
              </a:solidFill>
            </a:endParaRPr>
          </a:p>
          <a:p>
            <a:pPr marL="285750" indent="-28575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ES" sz="1000" b="1" dirty="0" smtClean="0">
                <a:solidFill>
                  <a:srgbClr val="FFFFFF"/>
                </a:solidFill>
              </a:rPr>
              <a:t>Arauca Vulnerabilidad</a:t>
            </a:r>
            <a:r>
              <a:rPr lang="es-ES" sz="1000" b="1" dirty="0">
                <a:solidFill>
                  <a:srgbClr val="FFFFFF"/>
                </a:solidFill>
              </a:rPr>
              <a:t>: </a:t>
            </a:r>
            <a:r>
              <a:rPr lang="es-ES" sz="1000" b="1" dirty="0" smtClean="0">
                <a:solidFill>
                  <a:srgbClr val="FFFFFF"/>
                </a:solidFill>
              </a:rPr>
              <a:t>        126</a:t>
            </a:r>
          </a:p>
          <a:p>
            <a:pPr marL="444500" indent="-444500">
              <a:spcBef>
                <a:spcPct val="50000"/>
              </a:spcBef>
              <a:defRPr/>
            </a:pPr>
            <a:r>
              <a:rPr lang="es-ES" sz="1600" b="1" dirty="0" smtClean="0">
                <a:solidFill>
                  <a:srgbClr val="FFFFFF"/>
                </a:solidFill>
              </a:rPr>
              <a:t>En  </a:t>
            </a:r>
            <a:r>
              <a:rPr lang="es-ES" sz="1600" b="1" dirty="0">
                <a:solidFill>
                  <a:srgbClr val="FFFFFF"/>
                </a:solidFill>
              </a:rPr>
              <a:t>su Familia</a:t>
            </a:r>
            <a:r>
              <a:rPr lang="es-ES" sz="1600" b="1" dirty="0" smtClean="0">
                <a:solidFill>
                  <a:srgbClr val="FFFFFF"/>
                </a:solidFill>
              </a:rPr>
              <a:t>: 84</a:t>
            </a:r>
            <a:endParaRPr lang="es-ES" sz="1600" b="1" dirty="0">
              <a:solidFill>
                <a:srgbClr val="FFFFFF"/>
              </a:solidFill>
            </a:endParaRPr>
          </a:p>
          <a:p>
            <a:pPr marL="444500" indent="-444500">
              <a:spcBef>
                <a:spcPct val="50000"/>
              </a:spcBef>
              <a:defRPr/>
            </a:pPr>
            <a:r>
              <a:rPr lang="es-ES" sz="1600" b="1" dirty="0">
                <a:solidFill>
                  <a:srgbClr val="FFFFFF"/>
                </a:solidFill>
              </a:rPr>
              <a:t>Niños Difícil adopción:</a:t>
            </a:r>
          </a:p>
          <a:p>
            <a:pPr marL="444500" indent="-444500">
              <a:spcBef>
                <a:spcPct val="50000"/>
              </a:spcBef>
              <a:buFontTx/>
              <a:buChar char="•"/>
              <a:defRPr/>
            </a:pPr>
            <a:r>
              <a:rPr lang="es-ES" sz="1600" b="1" dirty="0">
                <a:solidFill>
                  <a:srgbClr val="FFFFFF"/>
                </a:solidFill>
              </a:rPr>
              <a:t>Mayores de 7 años sin </a:t>
            </a:r>
            <a:r>
              <a:rPr lang="es-ES" sz="1600" b="1" dirty="0" smtClean="0">
                <a:solidFill>
                  <a:srgbClr val="FFFFFF"/>
                </a:solidFill>
              </a:rPr>
              <a:t>discapacidad: 3</a:t>
            </a:r>
            <a:endParaRPr lang="es-ES" sz="1600" b="1" dirty="0">
              <a:solidFill>
                <a:srgbClr val="FFFFFF"/>
              </a:solidFill>
            </a:endParaRPr>
          </a:p>
          <a:p>
            <a:pPr marL="444500" indent="-444500">
              <a:spcBef>
                <a:spcPct val="50000"/>
              </a:spcBef>
              <a:buFontTx/>
              <a:buChar char="•"/>
              <a:defRPr/>
            </a:pPr>
            <a:r>
              <a:rPr lang="es-ES" sz="1600" b="1" dirty="0">
                <a:solidFill>
                  <a:srgbClr val="FFFFFF"/>
                </a:solidFill>
              </a:rPr>
              <a:t>Mayores de 18 años  sin </a:t>
            </a:r>
            <a:r>
              <a:rPr lang="es-ES" sz="1600" b="1" dirty="0" smtClean="0">
                <a:solidFill>
                  <a:srgbClr val="FFFFFF"/>
                </a:solidFill>
              </a:rPr>
              <a:t>discapacidad: 0  </a:t>
            </a:r>
            <a:endParaRPr lang="es-ES" sz="1600" b="1" dirty="0">
              <a:solidFill>
                <a:srgbClr val="FFFFFF"/>
              </a:solidFill>
            </a:endParaRPr>
          </a:p>
          <a:p>
            <a:pPr marL="444500" indent="-444500">
              <a:buFontTx/>
              <a:buChar char="•"/>
              <a:defRPr/>
            </a:pPr>
            <a:r>
              <a:rPr lang="es-ES" sz="1600" b="1" dirty="0">
                <a:solidFill>
                  <a:srgbClr val="FFFFFF"/>
                </a:solidFill>
              </a:rPr>
              <a:t>Mayores de 7 años con  </a:t>
            </a:r>
            <a:r>
              <a:rPr lang="es-ES" sz="1600" b="1" dirty="0" smtClean="0">
                <a:solidFill>
                  <a:srgbClr val="FFFFFF"/>
                </a:solidFill>
              </a:rPr>
              <a:t>discapacidad: 4</a:t>
            </a:r>
            <a:endParaRPr lang="es-ES" sz="1600" b="1" dirty="0">
              <a:solidFill>
                <a:srgbClr val="FFFFFF"/>
              </a:solidFill>
            </a:endParaRPr>
          </a:p>
          <a:p>
            <a:pPr marL="444500" indent="-444500">
              <a:buFontTx/>
              <a:buChar char="•"/>
              <a:defRPr/>
            </a:pPr>
            <a:r>
              <a:rPr lang="es-ES" sz="1600" b="1" dirty="0">
                <a:solidFill>
                  <a:srgbClr val="FFFFFF"/>
                </a:solidFill>
              </a:rPr>
              <a:t>Mayores de 18 años con </a:t>
            </a:r>
            <a:r>
              <a:rPr lang="es-ES" sz="1600" b="1" dirty="0" smtClean="0">
                <a:solidFill>
                  <a:srgbClr val="FFFFFF"/>
                </a:solidFill>
              </a:rPr>
              <a:t>discapacidad:  3</a:t>
            </a:r>
            <a:endParaRPr lang="es-ES" sz="1600" b="1" dirty="0">
              <a:solidFill>
                <a:srgbClr val="FFFFFF"/>
              </a:solidFill>
            </a:endParaRPr>
          </a:p>
          <a:p>
            <a:pPr marL="444500" indent="-444500">
              <a:spcBef>
                <a:spcPct val="50000"/>
              </a:spcBef>
              <a:defRPr/>
            </a:pPr>
            <a:r>
              <a:rPr lang="es-ES" sz="1600" b="1" dirty="0">
                <a:solidFill>
                  <a:srgbClr val="FFFFFF"/>
                </a:solidFill>
              </a:rPr>
              <a:t>Niños Adoptados: 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298033" y="3649410"/>
            <a:ext cx="4725700" cy="218521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1600" b="1" u="sng" dirty="0">
                <a:solidFill>
                  <a:srgbClr val="FFFFFF"/>
                </a:solidFill>
              </a:rPr>
              <a:t>Centro zonal  Total de niños </a:t>
            </a:r>
          </a:p>
          <a:p>
            <a:pPr>
              <a:spcBef>
                <a:spcPct val="50000"/>
              </a:spcBef>
              <a:defRPr/>
            </a:pPr>
            <a:r>
              <a:rPr lang="es-ES" sz="1600" b="1" dirty="0">
                <a:solidFill>
                  <a:srgbClr val="FFFFFF"/>
                </a:solidFill>
              </a:rPr>
              <a:t>Niños en </a:t>
            </a:r>
            <a:r>
              <a:rPr lang="es-ES" sz="1600" b="1" dirty="0" err="1">
                <a:solidFill>
                  <a:srgbClr val="FFFFFF"/>
                </a:solidFill>
              </a:rPr>
              <a:t>Adoptabilidad</a:t>
            </a:r>
            <a:r>
              <a:rPr lang="es-ES" sz="1600" b="1" dirty="0">
                <a:solidFill>
                  <a:srgbClr val="FFFFFF"/>
                </a:solidFill>
              </a:rPr>
              <a:t>  normales : 3</a:t>
            </a:r>
            <a:r>
              <a:rPr lang="es-ES" sz="1600" b="1" dirty="0" smtClean="0">
                <a:solidFill>
                  <a:srgbClr val="FFFFFF"/>
                </a:solidFill>
              </a:rPr>
              <a:t>   </a:t>
            </a:r>
            <a:r>
              <a:rPr lang="es-ES" sz="1600" b="1" dirty="0">
                <a:solidFill>
                  <a:srgbClr val="FFFFFF"/>
                </a:solidFill>
              </a:rPr>
              <a:t>	</a:t>
            </a:r>
          </a:p>
          <a:p>
            <a:pPr>
              <a:spcBef>
                <a:spcPct val="50000"/>
              </a:spcBef>
              <a:defRPr/>
            </a:pPr>
            <a:r>
              <a:rPr lang="es-ES" sz="1600" b="1" dirty="0">
                <a:solidFill>
                  <a:srgbClr val="FFFFFF"/>
                </a:solidFill>
              </a:rPr>
              <a:t>Niños en vulnerabilidad : </a:t>
            </a:r>
          </a:p>
          <a:p>
            <a:pPr>
              <a:spcBef>
                <a:spcPct val="50000"/>
              </a:spcBef>
              <a:defRPr/>
            </a:pPr>
            <a:r>
              <a:rPr lang="es-ES" sz="1600" b="1" dirty="0">
                <a:solidFill>
                  <a:srgbClr val="FFFFFF"/>
                </a:solidFill>
              </a:rPr>
              <a:t>Niños en tramite de </a:t>
            </a:r>
            <a:r>
              <a:rPr lang="es-ES" sz="1600" b="1" dirty="0" err="1">
                <a:solidFill>
                  <a:srgbClr val="FFFFFF"/>
                </a:solidFill>
              </a:rPr>
              <a:t>adoptabilidad</a:t>
            </a:r>
            <a:r>
              <a:rPr lang="es-ES" sz="1600" b="1" dirty="0">
                <a:solidFill>
                  <a:srgbClr val="FFFFFF"/>
                </a:solidFill>
              </a:rPr>
              <a:t>:  </a:t>
            </a:r>
          </a:p>
          <a:p>
            <a:pPr>
              <a:spcBef>
                <a:spcPct val="50000"/>
              </a:spcBef>
              <a:defRPr/>
            </a:pPr>
            <a:r>
              <a:rPr lang="es-ES" sz="1600" b="1" dirty="0">
                <a:solidFill>
                  <a:srgbClr val="FFFFFF"/>
                </a:solidFill>
              </a:rPr>
              <a:t>Niños sin definición jurídica : </a:t>
            </a:r>
            <a:r>
              <a:rPr lang="es-ES" sz="1600" b="1" dirty="0" smtClean="0">
                <a:solidFill>
                  <a:srgbClr val="FFFFFF"/>
                </a:solidFill>
              </a:rPr>
              <a:t>38</a:t>
            </a:r>
            <a:endParaRPr lang="es-ES" sz="1600" b="1" dirty="0">
              <a:solidFill>
                <a:srgbClr val="FFFFFF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es-ES" sz="1600" b="1" dirty="0">
                <a:solidFill>
                  <a:srgbClr val="FFFFFF"/>
                </a:solidFill>
              </a:rPr>
              <a:t>Niños reintegrados a la familia: </a:t>
            </a:r>
            <a:r>
              <a:rPr lang="es-ES" sz="1600" b="1" dirty="0" smtClean="0">
                <a:solidFill>
                  <a:srgbClr val="FFFFFF"/>
                </a:solidFill>
              </a:rPr>
              <a:t>12 </a:t>
            </a:r>
            <a:endParaRPr lang="es-ES" sz="1600" b="1" dirty="0">
              <a:solidFill>
                <a:srgbClr val="FFFFFF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3354" y="136478"/>
            <a:ext cx="5773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s-CO" b="1" dirty="0">
                <a:solidFill>
                  <a:prstClr val="white"/>
                </a:solidFill>
                <a:latin typeface="Arial Black" pitchFamily="34" charset="0"/>
              </a:rPr>
              <a:t>RESTITUCION DE DERECHOS </a:t>
            </a:r>
            <a:br>
              <a:rPr lang="es-ES" altLang="es-CO" b="1" dirty="0">
                <a:solidFill>
                  <a:prstClr val="white"/>
                </a:solidFill>
                <a:latin typeface="Arial Black" pitchFamily="34" charset="0"/>
              </a:rPr>
            </a:br>
            <a:r>
              <a:rPr lang="es-ES" altLang="es-CO" b="1" dirty="0" smtClean="0">
                <a:solidFill>
                  <a:prstClr val="white"/>
                </a:solidFill>
                <a:latin typeface="Arial Black" pitchFamily="34" charset="0"/>
              </a:rPr>
              <a:t>(Centro Zonal Arauca)</a:t>
            </a:r>
            <a:endParaRPr lang="es-ES" altLang="es-CO" b="1" dirty="0">
              <a:solidFill>
                <a:prstClr val="white"/>
              </a:solidFill>
              <a:latin typeface="Arial Black" pitchFamily="34" charset="0"/>
            </a:endParaRPr>
          </a:p>
          <a:p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22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Text Box 2"/>
          <p:cNvSpPr txBox="1">
            <a:spLocks noChangeArrowheads="1"/>
          </p:cNvSpPr>
          <p:nvPr/>
        </p:nvSpPr>
        <p:spPr bwMode="auto">
          <a:xfrm>
            <a:off x="113354" y="998307"/>
            <a:ext cx="5140826" cy="37979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44500" indent="-444500" algn="ctr">
              <a:spcBef>
                <a:spcPct val="50000"/>
              </a:spcBef>
              <a:defRPr/>
            </a:pPr>
            <a:r>
              <a:rPr lang="es-ES" sz="1600" b="1" u="sng" dirty="0">
                <a:solidFill>
                  <a:srgbClr val="FFFFFF"/>
                </a:solidFill>
              </a:rPr>
              <a:t>Centro zonal </a:t>
            </a:r>
            <a:r>
              <a:rPr lang="es-ES" sz="1600" b="1" u="sng" dirty="0" smtClean="0">
                <a:solidFill>
                  <a:srgbClr val="FFFFFF"/>
                </a:solidFill>
              </a:rPr>
              <a:t>Total </a:t>
            </a:r>
            <a:r>
              <a:rPr lang="es-ES" sz="1600" b="1" u="sng" dirty="0">
                <a:solidFill>
                  <a:srgbClr val="FFFFFF"/>
                </a:solidFill>
              </a:rPr>
              <a:t>de niños </a:t>
            </a:r>
          </a:p>
          <a:p>
            <a:pPr marL="444500" indent="-444500">
              <a:spcBef>
                <a:spcPct val="50000"/>
              </a:spcBef>
              <a:defRPr/>
            </a:pPr>
            <a:r>
              <a:rPr lang="es-ES" sz="1600" b="1" dirty="0">
                <a:solidFill>
                  <a:srgbClr val="FFFFFF"/>
                </a:solidFill>
              </a:rPr>
              <a:t>En  medio institucional:   	</a:t>
            </a:r>
          </a:p>
          <a:p>
            <a:pPr marL="444500" indent="-444500">
              <a:spcBef>
                <a:spcPct val="50000"/>
              </a:spcBef>
              <a:defRPr/>
            </a:pPr>
            <a:r>
              <a:rPr lang="es-ES" sz="1000" b="1" dirty="0">
                <a:solidFill>
                  <a:srgbClr val="FFFFFF"/>
                </a:solidFill>
              </a:rPr>
              <a:t>En  Colocación  Familiar (HS</a:t>
            </a:r>
            <a:r>
              <a:rPr lang="es-ES" sz="1000" b="1" dirty="0" smtClean="0">
                <a:solidFill>
                  <a:srgbClr val="FFFFFF"/>
                </a:solidFill>
              </a:rPr>
              <a:t>): 23</a:t>
            </a:r>
          </a:p>
          <a:p>
            <a:pPr marL="285750" indent="-28575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ES" sz="1000" b="1" dirty="0" err="1" smtClean="0">
                <a:solidFill>
                  <a:srgbClr val="FFFFFF"/>
                </a:solidFill>
              </a:rPr>
              <a:t>Saravena</a:t>
            </a:r>
            <a:r>
              <a:rPr lang="es-ES" sz="1000" b="1" dirty="0" smtClean="0">
                <a:solidFill>
                  <a:srgbClr val="FFFFFF"/>
                </a:solidFill>
              </a:rPr>
              <a:t> Discapacidad:        30</a:t>
            </a:r>
          </a:p>
          <a:p>
            <a:pPr marL="285750" indent="-28575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ES" sz="1000" b="1" dirty="0" err="1" smtClean="0">
                <a:solidFill>
                  <a:srgbClr val="FFFFFF"/>
                </a:solidFill>
              </a:rPr>
              <a:t>Saravena</a:t>
            </a:r>
            <a:r>
              <a:rPr lang="es-ES" sz="1000" b="1" dirty="0" smtClean="0">
                <a:solidFill>
                  <a:srgbClr val="FFFFFF"/>
                </a:solidFill>
              </a:rPr>
              <a:t> Vulnerabilidad</a:t>
            </a:r>
            <a:r>
              <a:rPr lang="es-ES" sz="1600" b="1" dirty="0" smtClean="0">
                <a:solidFill>
                  <a:srgbClr val="FFFFFF"/>
                </a:solidFill>
              </a:rPr>
              <a:t>:   </a:t>
            </a:r>
            <a:r>
              <a:rPr lang="es-ES" sz="1050" b="1" dirty="0" smtClean="0">
                <a:solidFill>
                  <a:srgbClr val="FFFFFF"/>
                </a:solidFill>
              </a:rPr>
              <a:t>48</a:t>
            </a:r>
          </a:p>
          <a:p>
            <a:pPr marL="444500" indent="-444500">
              <a:spcBef>
                <a:spcPct val="50000"/>
              </a:spcBef>
              <a:defRPr/>
            </a:pPr>
            <a:r>
              <a:rPr lang="es-ES" sz="1600" b="1" dirty="0" smtClean="0">
                <a:solidFill>
                  <a:srgbClr val="FFFFFF"/>
                </a:solidFill>
              </a:rPr>
              <a:t>En  </a:t>
            </a:r>
            <a:r>
              <a:rPr lang="es-ES" sz="1600" b="1" dirty="0">
                <a:solidFill>
                  <a:srgbClr val="FFFFFF"/>
                </a:solidFill>
              </a:rPr>
              <a:t>su Familia:</a:t>
            </a:r>
          </a:p>
          <a:p>
            <a:pPr marL="444500" indent="-444500">
              <a:spcBef>
                <a:spcPct val="50000"/>
              </a:spcBef>
              <a:defRPr/>
            </a:pPr>
            <a:r>
              <a:rPr lang="es-ES" sz="1600" b="1" dirty="0">
                <a:solidFill>
                  <a:srgbClr val="FFFFFF"/>
                </a:solidFill>
              </a:rPr>
              <a:t>Niños Difícil adopción:</a:t>
            </a:r>
          </a:p>
          <a:p>
            <a:pPr marL="444500" indent="-444500">
              <a:spcBef>
                <a:spcPct val="50000"/>
              </a:spcBef>
              <a:buFontTx/>
              <a:buChar char="•"/>
              <a:defRPr/>
            </a:pPr>
            <a:r>
              <a:rPr lang="es-ES" sz="1600" b="1" dirty="0">
                <a:solidFill>
                  <a:srgbClr val="FFFFFF"/>
                </a:solidFill>
              </a:rPr>
              <a:t>Mayores de 7 años sin </a:t>
            </a:r>
            <a:r>
              <a:rPr lang="es-ES" sz="1600" b="1" dirty="0" smtClean="0">
                <a:solidFill>
                  <a:srgbClr val="FFFFFF"/>
                </a:solidFill>
              </a:rPr>
              <a:t>discapacidad:  0</a:t>
            </a:r>
            <a:endParaRPr lang="es-ES" sz="1600" b="1" dirty="0">
              <a:solidFill>
                <a:srgbClr val="FFFFFF"/>
              </a:solidFill>
            </a:endParaRPr>
          </a:p>
          <a:p>
            <a:pPr marL="444500" indent="-444500">
              <a:spcBef>
                <a:spcPct val="50000"/>
              </a:spcBef>
              <a:buFontTx/>
              <a:buChar char="•"/>
              <a:defRPr/>
            </a:pPr>
            <a:r>
              <a:rPr lang="es-ES" sz="1600" b="1" dirty="0">
                <a:solidFill>
                  <a:srgbClr val="FFFFFF"/>
                </a:solidFill>
              </a:rPr>
              <a:t>Mayores de 18 años  sin </a:t>
            </a:r>
            <a:r>
              <a:rPr lang="es-ES" sz="1600" b="1" dirty="0" smtClean="0">
                <a:solidFill>
                  <a:srgbClr val="FFFFFF"/>
                </a:solidFill>
              </a:rPr>
              <a:t>discapacidad:  </a:t>
            </a:r>
            <a:endParaRPr lang="es-ES" sz="1600" b="1" dirty="0">
              <a:solidFill>
                <a:srgbClr val="FFFFFF"/>
              </a:solidFill>
            </a:endParaRPr>
          </a:p>
          <a:p>
            <a:pPr marL="444500" indent="-444500">
              <a:buFontTx/>
              <a:buChar char="•"/>
              <a:defRPr/>
            </a:pPr>
            <a:r>
              <a:rPr lang="es-ES" sz="1600" b="1" dirty="0">
                <a:solidFill>
                  <a:srgbClr val="FFFFFF"/>
                </a:solidFill>
              </a:rPr>
              <a:t>Mayores de 7 años con  </a:t>
            </a:r>
            <a:r>
              <a:rPr lang="es-ES" sz="1600" b="1" dirty="0" smtClean="0">
                <a:solidFill>
                  <a:srgbClr val="FFFFFF"/>
                </a:solidFill>
              </a:rPr>
              <a:t>discapacidad:  10</a:t>
            </a:r>
            <a:endParaRPr lang="es-ES" sz="1600" b="1" dirty="0">
              <a:solidFill>
                <a:srgbClr val="FFFFFF"/>
              </a:solidFill>
            </a:endParaRPr>
          </a:p>
          <a:p>
            <a:pPr marL="444500" indent="-444500">
              <a:buFontTx/>
              <a:buChar char="•"/>
              <a:defRPr/>
            </a:pPr>
            <a:r>
              <a:rPr lang="es-ES" sz="1600" b="1" dirty="0">
                <a:solidFill>
                  <a:srgbClr val="FFFFFF"/>
                </a:solidFill>
              </a:rPr>
              <a:t>Mayores de 18 años con </a:t>
            </a:r>
            <a:r>
              <a:rPr lang="es-ES" sz="1600" b="1" dirty="0" smtClean="0">
                <a:solidFill>
                  <a:srgbClr val="FFFFFF"/>
                </a:solidFill>
              </a:rPr>
              <a:t>discapacidad:  11</a:t>
            </a:r>
            <a:endParaRPr lang="es-ES" sz="1600" b="1" dirty="0">
              <a:solidFill>
                <a:srgbClr val="FFFFFF"/>
              </a:solidFill>
            </a:endParaRPr>
          </a:p>
          <a:p>
            <a:pPr marL="444500" indent="-444500">
              <a:spcBef>
                <a:spcPct val="50000"/>
              </a:spcBef>
              <a:defRPr/>
            </a:pPr>
            <a:r>
              <a:rPr lang="es-ES" sz="1600" b="1" dirty="0">
                <a:solidFill>
                  <a:srgbClr val="FFFFFF"/>
                </a:solidFill>
              </a:rPr>
              <a:t>Niños Adoptados: 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298033" y="3649410"/>
            <a:ext cx="4725700" cy="218521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1600" b="1" u="sng" dirty="0">
                <a:solidFill>
                  <a:srgbClr val="FFFFFF"/>
                </a:solidFill>
              </a:rPr>
              <a:t>Centro zonal  Total de niños </a:t>
            </a:r>
          </a:p>
          <a:p>
            <a:pPr>
              <a:spcBef>
                <a:spcPct val="50000"/>
              </a:spcBef>
              <a:defRPr/>
            </a:pPr>
            <a:r>
              <a:rPr lang="es-ES" sz="1600" b="1" dirty="0">
                <a:solidFill>
                  <a:srgbClr val="FFFFFF"/>
                </a:solidFill>
              </a:rPr>
              <a:t>Niños en </a:t>
            </a:r>
            <a:r>
              <a:rPr lang="es-ES" sz="1600" b="1" dirty="0" err="1">
                <a:solidFill>
                  <a:srgbClr val="FFFFFF"/>
                </a:solidFill>
              </a:rPr>
              <a:t>Adoptabilidad</a:t>
            </a:r>
            <a:r>
              <a:rPr lang="es-ES" sz="1600" b="1" dirty="0">
                <a:solidFill>
                  <a:srgbClr val="FFFFFF"/>
                </a:solidFill>
              </a:rPr>
              <a:t>  normales : </a:t>
            </a:r>
            <a:r>
              <a:rPr lang="es-ES" sz="1600" b="1" dirty="0" smtClean="0">
                <a:solidFill>
                  <a:srgbClr val="FFFFFF"/>
                </a:solidFill>
              </a:rPr>
              <a:t>7   </a:t>
            </a:r>
            <a:r>
              <a:rPr lang="es-ES" sz="1600" b="1" dirty="0">
                <a:solidFill>
                  <a:srgbClr val="FFFFFF"/>
                </a:solidFill>
              </a:rPr>
              <a:t>	</a:t>
            </a:r>
          </a:p>
          <a:p>
            <a:pPr>
              <a:spcBef>
                <a:spcPct val="50000"/>
              </a:spcBef>
              <a:defRPr/>
            </a:pPr>
            <a:r>
              <a:rPr lang="es-ES" sz="1600" b="1" dirty="0">
                <a:solidFill>
                  <a:srgbClr val="FFFFFF"/>
                </a:solidFill>
              </a:rPr>
              <a:t>Niños en vulnerabilidad : </a:t>
            </a:r>
          </a:p>
          <a:p>
            <a:pPr>
              <a:spcBef>
                <a:spcPct val="50000"/>
              </a:spcBef>
              <a:defRPr/>
            </a:pPr>
            <a:r>
              <a:rPr lang="es-ES" sz="1600" b="1" dirty="0">
                <a:solidFill>
                  <a:srgbClr val="FFFFFF"/>
                </a:solidFill>
              </a:rPr>
              <a:t>Niños en tramite de </a:t>
            </a:r>
            <a:r>
              <a:rPr lang="es-ES" sz="1600" b="1" dirty="0" err="1">
                <a:solidFill>
                  <a:srgbClr val="FFFFFF"/>
                </a:solidFill>
              </a:rPr>
              <a:t>adoptabilidad</a:t>
            </a:r>
            <a:r>
              <a:rPr lang="es-ES" sz="1600" b="1" dirty="0">
                <a:solidFill>
                  <a:srgbClr val="FFFFFF"/>
                </a:solidFill>
              </a:rPr>
              <a:t>:  </a:t>
            </a:r>
          </a:p>
          <a:p>
            <a:pPr>
              <a:spcBef>
                <a:spcPct val="50000"/>
              </a:spcBef>
              <a:defRPr/>
            </a:pPr>
            <a:r>
              <a:rPr lang="es-ES" sz="1600" b="1" dirty="0">
                <a:solidFill>
                  <a:srgbClr val="FFFFFF"/>
                </a:solidFill>
              </a:rPr>
              <a:t>Niños sin definición jurídica : </a:t>
            </a:r>
            <a:r>
              <a:rPr lang="es-ES" sz="1600" b="1" dirty="0" smtClean="0">
                <a:solidFill>
                  <a:srgbClr val="FFFFFF"/>
                </a:solidFill>
              </a:rPr>
              <a:t>11</a:t>
            </a:r>
            <a:endParaRPr lang="es-ES" sz="1600" b="1" dirty="0">
              <a:solidFill>
                <a:srgbClr val="FFFFFF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es-ES" sz="1600" b="1" dirty="0">
                <a:solidFill>
                  <a:srgbClr val="FFFFFF"/>
                </a:solidFill>
              </a:rPr>
              <a:t>Niños reintegrados a la familia:  </a:t>
            </a:r>
            <a:r>
              <a:rPr lang="es-ES" sz="1600" b="1" dirty="0" smtClean="0">
                <a:solidFill>
                  <a:srgbClr val="FFFFFF"/>
                </a:solidFill>
              </a:rPr>
              <a:t>6</a:t>
            </a:r>
            <a:endParaRPr lang="es-ES" sz="1600" b="1" dirty="0">
              <a:solidFill>
                <a:srgbClr val="FFFFFF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3354" y="136478"/>
            <a:ext cx="5773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s-CO" b="1" dirty="0">
                <a:solidFill>
                  <a:prstClr val="white"/>
                </a:solidFill>
                <a:latin typeface="Arial Black" pitchFamily="34" charset="0"/>
              </a:rPr>
              <a:t>RESTITUCION DE DERECHOS </a:t>
            </a:r>
            <a:br>
              <a:rPr lang="es-ES" altLang="es-CO" b="1" dirty="0">
                <a:solidFill>
                  <a:prstClr val="white"/>
                </a:solidFill>
                <a:latin typeface="Arial Black" pitchFamily="34" charset="0"/>
              </a:rPr>
            </a:br>
            <a:r>
              <a:rPr lang="es-ES" altLang="es-CO" b="1" dirty="0" smtClean="0">
                <a:solidFill>
                  <a:prstClr val="white"/>
                </a:solidFill>
                <a:latin typeface="Arial Black" pitchFamily="34" charset="0"/>
              </a:rPr>
              <a:t>(Centro Zonal </a:t>
            </a:r>
            <a:r>
              <a:rPr lang="es-ES" altLang="es-CO" b="1" dirty="0" err="1" smtClean="0">
                <a:solidFill>
                  <a:prstClr val="white"/>
                </a:solidFill>
                <a:latin typeface="Arial Black" pitchFamily="34" charset="0"/>
              </a:rPr>
              <a:t>Saravena</a:t>
            </a:r>
            <a:r>
              <a:rPr lang="es-ES" altLang="es-CO" b="1" dirty="0" smtClean="0">
                <a:solidFill>
                  <a:prstClr val="white"/>
                </a:solidFill>
                <a:latin typeface="Arial Black" pitchFamily="34" charset="0"/>
              </a:rPr>
              <a:t>)</a:t>
            </a:r>
            <a:endParaRPr lang="es-ES" altLang="es-CO" b="1" dirty="0">
              <a:solidFill>
                <a:prstClr val="white"/>
              </a:solidFill>
              <a:latin typeface="Arial Black" pitchFamily="34" charset="0"/>
            </a:endParaRPr>
          </a:p>
          <a:p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94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7484" y="1278754"/>
            <a:ext cx="79936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CO" b="1" dirty="0" smtClean="0"/>
              <a:t>Fecha </a:t>
            </a:r>
            <a:r>
              <a:rPr lang="es-CO" b="1" dirty="0"/>
              <a:t>de la </a:t>
            </a:r>
            <a:r>
              <a:rPr lang="es-CO" b="1" dirty="0" smtClean="0"/>
              <a:t>RPC: </a:t>
            </a:r>
            <a:r>
              <a:rPr lang="es-CO" b="1" dirty="0" smtClean="0"/>
              <a:t>11 </a:t>
            </a:r>
            <a:r>
              <a:rPr lang="es-CO" b="1" dirty="0" smtClean="0"/>
              <a:t>de Noviembre de 2016</a:t>
            </a:r>
            <a:endParaRPr lang="es-CO" sz="1600" dirty="0"/>
          </a:p>
          <a:p>
            <a:pPr lvl="1"/>
            <a:r>
              <a:rPr lang="es-CO" b="1" dirty="0" smtClean="0"/>
              <a:t>Lugar: </a:t>
            </a:r>
            <a:r>
              <a:rPr lang="es-CO" b="1" dirty="0" smtClean="0"/>
              <a:t>Parqu</a:t>
            </a:r>
            <a:r>
              <a:rPr lang="es-CO" b="1" dirty="0" smtClean="0"/>
              <a:t>e Principal – Municipio de Arauca</a:t>
            </a:r>
            <a:endParaRPr lang="es-CO" sz="1600" dirty="0"/>
          </a:p>
          <a:p>
            <a:pPr lvl="1"/>
            <a:r>
              <a:rPr lang="es-CO" b="1" dirty="0"/>
              <a:t>Hora </a:t>
            </a:r>
            <a:r>
              <a:rPr lang="es-CO" b="1" dirty="0" smtClean="0"/>
              <a:t>del </a:t>
            </a:r>
            <a:r>
              <a:rPr lang="es-CO" b="1" dirty="0" smtClean="0"/>
              <a:t>evento: </a:t>
            </a:r>
            <a:r>
              <a:rPr lang="es-CO" b="1" dirty="0" smtClean="0"/>
              <a:t>08:00 am – 12:00 m</a:t>
            </a:r>
            <a:endParaRPr lang="es-CO" sz="1600" dirty="0"/>
          </a:p>
          <a:p>
            <a:pPr lvl="1"/>
            <a:r>
              <a:rPr lang="es-CO" b="1" dirty="0"/>
              <a:t>Teléfono de </a:t>
            </a:r>
            <a:r>
              <a:rPr lang="es-CO" b="1" dirty="0" smtClean="0"/>
              <a:t>contacto: 8851826</a:t>
            </a:r>
            <a:endParaRPr lang="es-CO" sz="1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309716" y="176981"/>
            <a:ext cx="6327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</a:rPr>
              <a:t>RENDICIÓN PÚBLICA DE CUENTAS RPC </a:t>
            </a:r>
          </a:p>
          <a:p>
            <a:r>
              <a:rPr lang="es-CO" b="1" dirty="0" smtClean="0">
                <a:solidFill>
                  <a:schemeClr val="bg1"/>
                </a:solidFill>
              </a:rPr>
              <a:t>AGENDA  Y GENERALIDADES 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09716" y="2698955"/>
            <a:ext cx="82296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CO" b="1" dirty="0" smtClean="0"/>
              <a:t>AGENDA :</a:t>
            </a:r>
          </a:p>
          <a:p>
            <a:pPr marL="0" lvl="1"/>
            <a:endParaRPr lang="es-CO" sz="1600" b="1" dirty="0"/>
          </a:p>
          <a:p>
            <a:pPr>
              <a:buFontTx/>
              <a:buAutoNum type="arabicPeriod"/>
            </a:pPr>
            <a:r>
              <a:rPr lang="es-CO" altLang="es-CO" sz="1600" dirty="0"/>
              <a:t>Instalación de la </a:t>
            </a:r>
            <a:r>
              <a:rPr lang="es-CO" altLang="es-CO" sz="1600" dirty="0" smtClean="0"/>
              <a:t>RPC</a:t>
            </a:r>
            <a:endParaRPr lang="es-CO" altLang="es-CO" sz="1600" dirty="0"/>
          </a:p>
          <a:p>
            <a:pPr>
              <a:buFontTx/>
              <a:buAutoNum type="arabicPeriod"/>
            </a:pPr>
            <a:r>
              <a:rPr lang="es-CO" altLang="es-CO" sz="1600" dirty="0" smtClean="0"/>
              <a:t>Inversión </a:t>
            </a:r>
            <a:r>
              <a:rPr lang="es-CO" altLang="es-CO" sz="1600" dirty="0"/>
              <a:t>ICBF en municipios de área de influencia</a:t>
            </a:r>
          </a:p>
          <a:p>
            <a:pPr>
              <a:buFontTx/>
              <a:buAutoNum type="arabicPeriod"/>
            </a:pPr>
            <a:r>
              <a:rPr lang="es-CO" altLang="es-CO" sz="1600" dirty="0" smtClean="0"/>
              <a:t>Programas y/o servicios del ICBF Regional Arauca</a:t>
            </a:r>
            <a:endParaRPr lang="es-CO" altLang="es-CO" sz="1600" dirty="0"/>
          </a:p>
          <a:p>
            <a:pPr>
              <a:buFontTx/>
              <a:buAutoNum type="arabicPeriod"/>
            </a:pPr>
            <a:r>
              <a:rPr lang="es-CO" altLang="es-CO" sz="1600" dirty="0"/>
              <a:t>Informe ejecución operadores </a:t>
            </a:r>
            <a:endParaRPr lang="es-CO" altLang="es-CO" sz="1600" dirty="0" smtClean="0"/>
          </a:p>
          <a:p>
            <a:pPr>
              <a:buFontTx/>
              <a:buAutoNum type="arabicPeriod" startAt="6"/>
            </a:pPr>
            <a:r>
              <a:rPr lang="es-CO" altLang="es-CO" sz="1600" dirty="0" smtClean="0"/>
              <a:t>Sugerencias </a:t>
            </a:r>
            <a:r>
              <a:rPr lang="es-CO" altLang="es-CO" sz="1600" dirty="0" smtClean="0"/>
              <a:t>e inquietudes </a:t>
            </a:r>
            <a:endParaRPr lang="es-CO" altLang="es-CO" sz="1600" dirty="0"/>
          </a:p>
          <a:p>
            <a:pPr>
              <a:buFontTx/>
              <a:buAutoNum type="arabicPeriod" startAt="6"/>
            </a:pPr>
            <a:r>
              <a:rPr lang="es-CO" altLang="es-CO" sz="1600" dirty="0"/>
              <a:t>Refrigerio </a:t>
            </a:r>
            <a:r>
              <a:rPr lang="es-CO" altLang="es-CO" sz="1600" dirty="0" smtClean="0"/>
              <a:t>y </a:t>
            </a:r>
            <a:r>
              <a:rPr lang="es-CO" altLang="es-CO" sz="1600" dirty="0"/>
              <a:t>cierre</a:t>
            </a:r>
          </a:p>
          <a:p>
            <a:pPr marL="0" lvl="1"/>
            <a:endParaRPr lang="es-CO" sz="1600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8628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Text Box 2"/>
          <p:cNvSpPr txBox="1">
            <a:spLocks noChangeArrowheads="1"/>
          </p:cNvSpPr>
          <p:nvPr/>
        </p:nvSpPr>
        <p:spPr bwMode="auto">
          <a:xfrm>
            <a:off x="113354" y="1001305"/>
            <a:ext cx="5140826" cy="369793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44500" indent="-444500" algn="ctr">
              <a:spcBef>
                <a:spcPct val="50000"/>
              </a:spcBef>
              <a:defRPr/>
            </a:pPr>
            <a:r>
              <a:rPr lang="es-ES" sz="1600" b="1" u="sng" dirty="0">
                <a:solidFill>
                  <a:srgbClr val="FFFFFF"/>
                </a:solidFill>
              </a:rPr>
              <a:t>Centro zonal  Total de niños </a:t>
            </a:r>
          </a:p>
          <a:p>
            <a:pPr marL="444500" indent="-444500">
              <a:spcBef>
                <a:spcPct val="50000"/>
              </a:spcBef>
              <a:defRPr/>
            </a:pPr>
            <a:r>
              <a:rPr lang="es-ES" sz="1600" b="1" dirty="0">
                <a:solidFill>
                  <a:srgbClr val="FFFFFF"/>
                </a:solidFill>
              </a:rPr>
              <a:t>En  medio institucional:   	</a:t>
            </a:r>
          </a:p>
          <a:p>
            <a:pPr marL="444500" indent="-444500">
              <a:spcBef>
                <a:spcPct val="50000"/>
              </a:spcBef>
              <a:defRPr/>
            </a:pPr>
            <a:r>
              <a:rPr lang="es-ES" sz="1000" b="1" dirty="0">
                <a:solidFill>
                  <a:srgbClr val="FFFFFF"/>
                </a:solidFill>
              </a:rPr>
              <a:t>En  Colocación  Familiar (HS</a:t>
            </a:r>
            <a:r>
              <a:rPr lang="es-ES" sz="1000" b="1" dirty="0" smtClean="0">
                <a:solidFill>
                  <a:srgbClr val="FFFFFF"/>
                </a:solidFill>
              </a:rPr>
              <a:t>): 13</a:t>
            </a:r>
          </a:p>
          <a:p>
            <a:pPr marL="285750" indent="-28575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ES" sz="1050" b="1" dirty="0" err="1" smtClean="0">
                <a:solidFill>
                  <a:srgbClr val="FFFFFF"/>
                </a:solidFill>
              </a:rPr>
              <a:t>Tame</a:t>
            </a:r>
            <a:r>
              <a:rPr lang="es-ES" sz="1050" b="1" dirty="0" smtClean="0">
                <a:solidFill>
                  <a:srgbClr val="FFFFFF"/>
                </a:solidFill>
              </a:rPr>
              <a:t> </a:t>
            </a:r>
            <a:r>
              <a:rPr lang="es-ES" sz="1050" b="1" dirty="0" err="1" smtClean="0">
                <a:solidFill>
                  <a:srgbClr val="FFFFFF"/>
                </a:solidFill>
              </a:rPr>
              <a:t>Dsicapacidad</a:t>
            </a:r>
            <a:r>
              <a:rPr lang="es-ES" sz="1050" b="1" dirty="0" smtClean="0">
                <a:solidFill>
                  <a:srgbClr val="FFFFFF"/>
                </a:solidFill>
              </a:rPr>
              <a:t>:            4</a:t>
            </a:r>
          </a:p>
          <a:p>
            <a:pPr marL="285750" indent="-28575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ES" sz="1050" b="1" dirty="0" err="1" smtClean="0">
                <a:solidFill>
                  <a:srgbClr val="FFFFFF"/>
                </a:solidFill>
              </a:rPr>
              <a:t>Tame</a:t>
            </a:r>
            <a:r>
              <a:rPr lang="es-ES" sz="1050" b="1" dirty="0" smtClean="0">
                <a:solidFill>
                  <a:srgbClr val="FFFFFF"/>
                </a:solidFill>
              </a:rPr>
              <a:t> Vulnerabilidad:         74</a:t>
            </a:r>
            <a:endParaRPr lang="es-ES" sz="1050" dirty="0">
              <a:solidFill>
                <a:srgbClr val="FFFFFF"/>
              </a:solidFill>
            </a:endParaRPr>
          </a:p>
          <a:p>
            <a:pPr marL="444500" indent="-444500">
              <a:spcBef>
                <a:spcPct val="50000"/>
              </a:spcBef>
              <a:defRPr/>
            </a:pPr>
            <a:r>
              <a:rPr lang="es-ES" sz="1600" b="1" dirty="0" smtClean="0">
                <a:solidFill>
                  <a:srgbClr val="FFFFFF"/>
                </a:solidFill>
              </a:rPr>
              <a:t>En  </a:t>
            </a:r>
            <a:r>
              <a:rPr lang="es-ES" sz="1600" b="1" dirty="0">
                <a:solidFill>
                  <a:srgbClr val="FFFFFF"/>
                </a:solidFill>
              </a:rPr>
              <a:t>su Familia:</a:t>
            </a:r>
          </a:p>
          <a:p>
            <a:pPr marL="444500" indent="-444500">
              <a:spcBef>
                <a:spcPct val="50000"/>
              </a:spcBef>
              <a:defRPr/>
            </a:pPr>
            <a:r>
              <a:rPr lang="es-ES" sz="1600" b="1" dirty="0">
                <a:solidFill>
                  <a:srgbClr val="FFFFFF"/>
                </a:solidFill>
              </a:rPr>
              <a:t>Niños Difícil adopción:</a:t>
            </a:r>
          </a:p>
          <a:p>
            <a:pPr marL="444500" indent="-444500">
              <a:spcBef>
                <a:spcPct val="50000"/>
              </a:spcBef>
              <a:buFontTx/>
              <a:buChar char="•"/>
              <a:defRPr/>
            </a:pPr>
            <a:r>
              <a:rPr lang="es-ES" sz="1600" b="1" dirty="0">
                <a:solidFill>
                  <a:srgbClr val="FFFFFF"/>
                </a:solidFill>
              </a:rPr>
              <a:t>Mayores de 7 años sin </a:t>
            </a:r>
            <a:r>
              <a:rPr lang="es-ES" sz="1600" b="1" dirty="0" smtClean="0">
                <a:solidFill>
                  <a:srgbClr val="FFFFFF"/>
                </a:solidFill>
              </a:rPr>
              <a:t>discapacidad: 0</a:t>
            </a:r>
            <a:endParaRPr lang="es-ES" sz="1600" b="1" dirty="0">
              <a:solidFill>
                <a:srgbClr val="FFFFFF"/>
              </a:solidFill>
            </a:endParaRPr>
          </a:p>
          <a:p>
            <a:pPr marL="444500" indent="-444500">
              <a:spcBef>
                <a:spcPct val="50000"/>
              </a:spcBef>
              <a:buFontTx/>
              <a:buChar char="•"/>
              <a:defRPr/>
            </a:pPr>
            <a:r>
              <a:rPr lang="es-ES" sz="1600" b="1" dirty="0">
                <a:solidFill>
                  <a:srgbClr val="FFFFFF"/>
                </a:solidFill>
              </a:rPr>
              <a:t>Mayores de 18 años  sin </a:t>
            </a:r>
            <a:r>
              <a:rPr lang="es-ES" sz="1600" b="1" dirty="0" smtClean="0">
                <a:solidFill>
                  <a:srgbClr val="FFFFFF"/>
                </a:solidFill>
              </a:rPr>
              <a:t>discapacidad: 0 </a:t>
            </a:r>
            <a:endParaRPr lang="es-ES" sz="1600" b="1" dirty="0">
              <a:solidFill>
                <a:srgbClr val="FFFFFF"/>
              </a:solidFill>
            </a:endParaRPr>
          </a:p>
          <a:p>
            <a:pPr marL="444500" indent="-444500">
              <a:buFontTx/>
              <a:buChar char="•"/>
              <a:defRPr/>
            </a:pPr>
            <a:r>
              <a:rPr lang="es-ES" sz="1600" b="1" dirty="0">
                <a:solidFill>
                  <a:srgbClr val="FFFFFF"/>
                </a:solidFill>
              </a:rPr>
              <a:t>Mayores de 7 años con  </a:t>
            </a:r>
            <a:r>
              <a:rPr lang="es-ES" sz="1600" b="1" dirty="0" smtClean="0">
                <a:solidFill>
                  <a:srgbClr val="FFFFFF"/>
                </a:solidFill>
              </a:rPr>
              <a:t>discapacidad: 1</a:t>
            </a:r>
            <a:endParaRPr lang="es-ES" sz="1600" b="1" dirty="0">
              <a:solidFill>
                <a:srgbClr val="FFFFFF"/>
              </a:solidFill>
            </a:endParaRPr>
          </a:p>
          <a:p>
            <a:pPr marL="444500" indent="-444500">
              <a:buFontTx/>
              <a:buChar char="•"/>
              <a:defRPr/>
            </a:pPr>
            <a:r>
              <a:rPr lang="es-ES" sz="1600" b="1" dirty="0">
                <a:solidFill>
                  <a:srgbClr val="FFFFFF"/>
                </a:solidFill>
              </a:rPr>
              <a:t>Mayores de 18 años con </a:t>
            </a:r>
            <a:r>
              <a:rPr lang="es-ES" sz="1600" b="1" dirty="0" smtClean="0">
                <a:solidFill>
                  <a:srgbClr val="FFFFFF"/>
                </a:solidFill>
              </a:rPr>
              <a:t>discapacidad: 0</a:t>
            </a:r>
            <a:endParaRPr lang="es-ES" sz="1600" b="1" dirty="0">
              <a:solidFill>
                <a:srgbClr val="FFFFFF"/>
              </a:solidFill>
            </a:endParaRPr>
          </a:p>
          <a:p>
            <a:pPr marL="444500" indent="-444500">
              <a:spcBef>
                <a:spcPct val="50000"/>
              </a:spcBef>
              <a:defRPr/>
            </a:pPr>
            <a:r>
              <a:rPr lang="es-ES" sz="1600" b="1" dirty="0">
                <a:solidFill>
                  <a:srgbClr val="FFFFFF"/>
                </a:solidFill>
              </a:rPr>
              <a:t>Niños Adoptados: 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298033" y="3649410"/>
            <a:ext cx="4725700" cy="218521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1600" b="1" u="sng" dirty="0">
                <a:solidFill>
                  <a:srgbClr val="FFFFFF"/>
                </a:solidFill>
              </a:rPr>
              <a:t>Centro zonal  Total de niños </a:t>
            </a:r>
          </a:p>
          <a:p>
            <a:pPr>
              <a:spcBef>
                <a:spcPct val="50000"/>
              </a:spcBef>
              <a:defRPr/>
            </a:pPr>
            <a:r>
              <a:rPr lang="es-ES" sz="1600" b="1" dirty="0">
                <a:solidFill>
                  <a:srgbClr val="FFFFFF"/>
                </a:solidFill>
              </a:rPr>
              <a:t>Niños en </a:t>
            </a:r>
            <a:r>
              <a:rPr lang="es-ES" sz="1600" b="1" dirty="0" err="1">
                <a:solidFill>
                  <a:srgbClr val="FFFFFF"/>
                </a:solidFill>
              </a:rPr>
              <a:t>Adoptabilidad</a:t>
            </a:r>
            <a:r>
              <a:rPr lang="es-ES" sz="1600" b="1" dirty="0">
                <a:solidFill>
                  <a:srgbClr val="FFFFFF"/>
                </a:solidFill>
              </a:rPr>
              <a:t>  normales :  </a:t>
            </a:r>
            <a:r>
              <a:rPr lang="es-ES" sz="1600" b="1" dirty="0" smtClean="0">
                <a:solidFill>
                  <a:srgbClr val="FFFFFF"/>
                </a:solidFill>
              </a:rPr>
              <a:t>0 </a:t>
            </a:r>
            <a:r>
              <a:rPr lang="es-ES" sz="1600" b="1" dirty="0">
                <a:solidFill>
                  <a:srgbClr val="FFFFFF"/>
                </a:solidFill>
              </a:rPr>
              <a:t>	</a:t>
            </a:r>
          </a:p>
          <a:p>
            <a:pPr>
              <a:spcBef>
                <a:spcPct val="50000"/>
              </a:spcBef>
              <a:defRPr/>
            </a:pPr>
            <a:r>
              <a:rPr lang="es-ES" sz="1600" b="1" dirty="0">
                <a:solidFill>
                  <a:srgbClr val="FFFFFF"/>
                </a:solidFill>
              </a:rPr>
              <a:t>Niños en vulnerabilidad : </a:t>
            </a:r>
            <a:r>
              <a:rPr lang="es-ES" sz="1600" b="1" dirty="0" smtClean="0">
                <a:solidFill>
                  <a:srgbClr val="FFFFFF"/>
                </a:solidFill>
              </a:rPr>
              <a:t>74</a:t>
            </a:r>
            <a:endParaRPr lang="es-ES" sz="1600" b="1" dirty="0">
              <a:solidFill>
                <a:srgbClr val="FFFFFF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es-ES" sz="1600" b="1" dirty="0">
                <a:solidFill>
                  <a:srgbClr val="FFFFFF"/>
                </a:solidFill>
              </a:rPr>
              <a:t>Niños en tramite de </a:t>
            </a:r>
            <a:r>
              <a:rPr lang="es-ES" sz="1600" b="1" dirty="0" err="1">
                <a:solidFill>
                  <a:srgbClr val="FFFFFF"/>
                </a:solidFill>
              </a:rPr>
              <a:t>adoptabilidad</a:t>
            </a:r>
            <a:r>
              <a:rPr lang="es-ES" sz="1600" b="1" dirty="0">
                <a:solidFill>
                  <a:srgbClr val="FFFFFF"/>
                </a:solidFill>
              </a:rPr>
              <a:t>:  </a:t>
            </a:r>
            <a:r>
              <a:rPr lang="es-ES" sz="1600" b="1" dirty="0" smtClean="0">
                <a:solidFill>
                  <a:srgbClr val="FFFFFF"/>
                </a:solidFill>
              </a:rPr>
              <a:t>0</a:t>
            </a:r>
            <a:endParaRPr lang="es-ES" sz="1600" b="1" dirty="0">
              <a:solidFill>
                <a:srgbClr val="FFFFFF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es-ES" sz="1600" b="1" dirty="0">
                <a:solidFill>
                  <a:srgbClr val="FFFFFF"/>
                </a:solidFill>
              </a:rPr>
              <a:t>Niños sin definición jurídica : </a:t>
            </a:r>
            <a:r>
              <a:rPr lang="es-ES" sz="1600" b="1" dirty="0" smtClean="0">
                <a:solidFill>
                  <a:srgbClr val="FFFFFF"/>
                </a:solidFill>
              </a:rPr>
              <a:t>19</a:t>
            </a:r>
            <a:endParaRPr lang="es-ES" sz="1600" b="1" dirty="0">
              <a:solidFill>
                <a:srgbClr val="FFFFFF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es-ES" sz="1600" b="1" dirty="0">
                <a:solidFill>
                  <a:srgbClr val="FFFFFF"/>
                </a:solidFill>
              </a:rPr>
              <a:t>Niños reintegrados a la familia</a:t>
            </a:r>
            <a:r>
              <a:rPr lang="es-ES" sz="1600" b="1" dirty="0" smtClean="0">
                <a:solidFill>
                  <a:srgbClr val="FFFFFF"/>
                </a:solidFill>
              </a:rPr>
              <a:t>: 32  </a:t>
            </a:r>
            <a:endParaRPr lang="es-ES" sz="1600" b="1" dirty="0">
              <a:solidFill>
                <a:srgbClr val="FFFFFF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3354" y="136478"/>
            <a:ext cx="5773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s-CO" b="1" dirty="0">
                <a:solidFill>
                  <a:prstClr val="white"/>
                </a:solidFill>
                <a:latin typeface="Arial Black" pitchFamily="34" charset="0"/>
              </a:rPr>
              <a:t>RESTITUCION DE DERECHOS </a:t>
            </a:r>
            <a:br>
              <a:rPr lang="es-ES" altLang="es-CO" b="1" dirty="0">
                <a:solidFill>
                  <a:prstClr val="white"/>
                </a:solidFill>
                <a:latin typeface="Arial Black" pitchFamily="34" charset="0"/>
              </a:rPr>
            </a:br>
            <a:r>
              <a:rPr lang="es-ES" altLang="es-CO" b="1" dirty="0" smtClean="0">
                <a:solidFill>
                  <a:prstClr val="white"/>
                </a:solidFill>
                <a:latin typeface="Arial Black" pitchFamily="34" charset="0"/>
              </a:rPr>
              <a:t>(Centro Zonal </a:t>
            </a:r>
            <a:r>
              <a:rPr lang="es-ES" altLang="es-CO" b="1" dirty="0" err="1" smtClean="0">
                <a:solidFill>
                  <a:prstClr val="white"/>
                </a:solidFill>
                <a:latin typeface="Arial Black" pitchFamily="34" charset="0"/>
              </a:rPr>
              <a:t>Tame</a:t>
            </a:r>
            <a:r>
              <a:rPr lang="es-ES" altLang="es-CO" b="1" dirty="0" smtClean="0">
                <a:solidFill>
                  <a:prstClr val="white"/>
                </a:solidFill>
                <a:latin typeface="Arial Black" pitchFamily="34" charset="0"/>
              </a:rPr>
              <a:t>)</a:t>
            </a:r>
            <a:endParaRPr lang="es-ES" altLang="es-CO" b="1" dirty="0">
              <a:solidFill>
                <a:prstClr val="white"/>
              </a:solidFill>
              <a:latin typeface="Arial Black" pitchFamily="34" charset="0"/>
            </a:endParaRPr>
          </a:p>
          <a:p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15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1" name="Object 11"/>
          <p:cNvGraphicFramePr>
            <a:graphicFrameLocks noChangeAspect="1"/>
          </p:cNvGraphicFramePr>
          <p:nvPr>
            <p:extLst/>
          </p:nvPr>
        </p:nvGraphicFramePr>
        <p:xfrm>
          <a:off x="272955" y="1290791"/>
          <a:ext cx="8456613" cy="502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Worksheet" r:id="rId4" imgW="5467395" imgH="3324099" progId="Excel.Sheet.8">
                  <p:embed/>
                </p:oleObj>
              </mc:Choice>
              <mc:Fallback>
                <p:oleObj name="Worksheet" r:id="rId4" imgW="5467395" imgH="332409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955" y="1290791"/>
                        <a:ext cx="8456613" cy="502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272954" y="0"/>
            <a:ext cx="6363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altLang="es-CO" b="1" dirty="0" smtClean="0">
              <a:solidFill>
                <a:prstClr val="white"/>
              </a:solidFill>
              <a:latin typeface="Arial Black" pitchFamily="34" charset="0"/>
            </a:endParaRPr>
          </a:p>
          <a:p>
            <a:r>
              <a:rPr lang="es-ES" altLang="es-CO" b="1" dirty="0" smtClean="0">
                <a:solidFill>
                  <a:prstClr val="white"/>
                </a:solidFill>
                <a:latin typeface="Arial Black" pitchFamily="34" charset="0"/>
              </a:rPr>
              <a:t>RESTITUCION </a:t>
            </a:r>
            <a:r>
              <a:rPr lang="es-ES" altLang="es-CO" b="1" dirty="0">
                <a:solidFill>
                  <a:prstClr val="white"/>
                </a:solidFill>
                <a:latin typeface="Arial Black" pitchFamily="34" charset="0"/>
              </a:rPr>
              <a:t>DE DERECHOS </a:t>
            </a:r>
            <a:br>
              <a:rPr lang="es-ES" altLang="es-CO" b="1" dirty="0">
                <a:solidFill>
                  <a:prstClr val="white"/>
                </a:solidFill>
                <a:latin typeface="Arial Black" pitchFamily="34" charset="0"/>
              </a:rPr>
            </a:br>
            <a:r>
              <a:rPr lang="es-ES" altLang="es-CO" b="1" dirty="0">
                <a:solidFill>
                  <a:prstClr val="white"/>
                </a:solidFill>
                <a:latin typeface="Arial Black" pitchFamily="34" charset="0"/>
              </a:rPr>
              <a:t>(Por Centro Zonal)</a:t>
            </a:r>
          </a:p>
          <a:p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64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5" name="Object 86"/>
          <p:cNvGraphicFramePr>
            <a:graphicFrameLocks noChangeAspect="1"/>
          </p:cNvGraphicFramePr>
          <p:nvPr>
            <p:extLst/>
          </p:nvPr>
        </p:nvGraphicFramePr>
        <p:xfrm>
          <a:off x="539750" y="1332732"/>
          <a:ext cx="7461250" cy="221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Worksheet" r:id="rId4" imgW="4400595" imgH="1305051" progId="Excel.Sheet.8">
                  <p:embed/>
                </p:oleObj>
              </mc:Choice>
              <mc:Fallback>
                <p:oleObj name="Worksheet" r:id="rId4" imgW="4400595" imgH="130505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332732"/>
                        <a:ext cx="7461250" cy="221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6" name="Object 87"/>
          <p:cNvGraphicFramePr>
            <a:graphicFrameLocks noChangeAspect="1"/>
          </p:cNvGraphicFramePr>
          <p:nvPr>
            <p:extLst/>
          </p:nvPr>
        </p:nvGraphicFramePr>
        <p:xfrm>
          <a:off x="602096" y="3789363"/>
          <a:ext cx="7324725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Worksheet" r:id="rId6" imgW="4743321" imgH="1143000" progId="Excel.Sheet.8">
                  <p:embed/>
                </p:oleObj>
              </mc:Choice>
              <mc:Fallback>
                <p:oleObj name="Worksheet" r:id="rId6" imgW="4743321" imgH="11430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096" y="3789363"/>
                        <a:ext cx="7324725" cy="176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250723" y="377762"/>
            <a:ext cx="5501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es-CO" b="1" dirty="0">
                <a:solidFill>
                  <a:prstClr val="white"/>
                </a:solidFill>
                <a:latin typeface="Arial Black" pitchFamily="34" charset="0"/>
              </a:rPr>
              <a:t>ADOPCIONES</a:t>
            </a:r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72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200" name="Group 24"/>
          <p:cNvGraphicFramePr>
            <a:graphicFrameLocks noGrp="1"/>
          </p:cNvGraphicFramePr>
          <p:nvPr>
            <p:extLst/>
          </p:nvPr>
        </p:nvGraphicFramePr>
        <p:xfrm>
          <a:off x="250723" y="1523744"/>
          <a:ext cx="8424863" cy="3713162"/>
        </p:xfrm>
        <a:graphic>
          <a:graphicData uri="http://schemas.openxmlformats.org/drawingml/2006/table">
            <a:tbl>
              <a:tblPr/>
              <a:tblGrid>
                <a:gridCol w="4175125"/>
                <a:gridCol w="4249738"/>
              </a:tblGrid>
              <a:tr h="11875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NIÑOS, NIÑAS Y ADOLESCENTES REPORTADOS A SEDE NACIONAL DURANTE EL AÑO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FAMILIAS COLOMBIANAS EN  LISTA  DE ESPERA:	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20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ADOPCIONES EN TRÁMITE:		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81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PROMEDIO DE DÍAS DESDE EL REPORTE AL COMITÉ HASTA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LA ASIGNACIÓN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1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PROMEDIO DE REUNIONES DE COMITÉ DE ADOPCIONES AL AÑO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45.5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250723" y="367371"/>
            <a:ext cx="5501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es-CO" b="1" dirty="0">
                <a:solidFill>
                  <a:prstClr val="white"/>
                </a:solidFill>
                <a:latin typeface="Arial Black" pitchFamily="34" charset="0"/>
              </a:rPr>
              <a:t>ADOPCIONES</a:t>
            </a:r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82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59"/>
          <p:cNvSpPr txBox="1">
            <a:spLocks noChangeArrowheads="1"/>
          </p:cNvSpPr>
          <p:nvPr/>
        </p:nvSpPr>
        <p:spPr bwMode="auto">
          <a:xfrm>
            <a:off x="755650" y="1484313"/>
            <a:ext cx="765425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CO" b="1" dirty="0" smtClean="0">
                <a:solidFill>
                  <a:schemeClr val="tx2"/>
                </a:solidFill>
              </a:rPr>
              <a:t>NOMBRE </a:t>
            </a:r>
            <a:r>
              <a:rPr lang="es-ES" altLang="es-CO" b="1" dirty="0">
                <a:solidFill>
                  <a:schemeClr val="tx2"/>
                </a:solidFill>
              </a:rPr>
              <a:t>DE LA REGIONAL</a:t>
            </a:r>
            <a:r>
              <a:rPr lang="es-ES" altLang="es-CO" b="1" dirty="0" smtClean="0">
                <a:solidFill>
                  <a:schemeClr val="tx2"/>
                </a:solidFill>
              </a:rPr>
              <a:t>: ARAUCA</a:t>
            </a:r>
            <a:r>
              <a:rPr lang="es-ES" altLang="es-CO" b="1" dirty="0">
                <a:solidFill>
                  <a:schemeClr val="tx2"/>
                </a:solidFill>
              </a:rPr>
              <a:t/>
            </a:r>
            <a:br>
              <a:rPr lang="es-ES" altLang="es-CO" b="1" dirty="0">
                <a:solidFill>
                  <a:schemeClr val="tx2"/>
                </a:solidFill>
              </a:rPr>
            </a:br>
            <a:r>
              <a:rPr lang="es-ES" altLang="es-CO" b="1" dirty="0">
                <a:solidFill>
                  <a:schemeClr val="tx2"/>
                </a:solidFill>
              </a:rPr>
              <a:t/>
            </a:r>
            <a:br>
              <a:rPr lang="es-ES" altLang="es-CO" b="1" dirty="0">
                <a:solidFill>
                  <a:schemeClr val="tx2"/>
                </a:solidFill>
              </a:rPr>
            </a:br>
            <a:r>
              <a:rPr lang="es-ES" altLang="es-CO" b="1" dirty="0">
                <a:solidFill>
                  <a:schemeClr val="tx2"/>
                </a:solidFill>
              </a:rPr>
              <a:t>FECHA </a:t>
            </a:r>
            <a:r>
              <a:rPr lang="es-ES" altLang="es-CO" b="1" dirty="0" smtClean="0">
                <a:solidFill>
                  <a:schemeClr val="tx2"/>
                </a:solidFill>
              </a:rPr>
              <a:t>DEL </a:t>
            </a:r>
            <a:r>
              <a:rPr lang="es-ES" altLang="es-CO" b="1" dirty="0">
                <a:solidFill>
                  <a:schemeClr val="tx2"/>
                </a:solidFill>
              </a:rPr>
              <a:t>INFORME</a:t>
            </a:r>
            <a:r>
              <a:rPr lang="es-ES" altLang="es-CO" b="1" dirty="0" smtClean="0">
                <a:solidFill>
                  <a:schemeClr val="tx2"/>
                </a:solidFill>
              </a:rPr>
              <a:t>: 18 de Octubre de 2016</a:t>
            </a:r>
            <a:r>
              <a:rPr lang="es-ES" altLang="es-CO" b="1" dirty="0">
                <a:solidFill>
                  <a:schemeClr val="tx2"/>
                </a:solidFill>
              </a:rPr>
              <a:t/>
            </a:r>
            <a:br>
              <a:rPr lang="es-ES" altLang="es-CO" b="1" dirty="0">
                <a:solidFill>
                  <a:schemeClr val="tx2"/>
                </a:solidFill>
              </a:rPr>
            </a:br>
            <a:r>
              <a:rPr lang="es-ES" altLang="es-CO" b="1" dirty="0">
                <a:solidFill>
                  <a:schemeClr val="tx2"/>
                </a:solidFill>
              </a:rPr>
              <a:t/>
            </a:r>
            <a:br>
              <a:rPr lang="es-ES" altLang="es-CO" b="1" dirty="0">
                <a:solidFill>
                  <a:schemeClr val="tx2"/>
                </a:solidFill>
              </a:rPr>
            </a:br>
            <a:r>
              <a:rPr lang="es-ES" altLang="es-CO" b="1" dirty="0">
                <a:solidFill>
                  <a:schemeClr val="tx2"/>
                </a:solidFill>
              </a:rPr>
              <a:t>RESPONSABLES</a:t>
            </a:r>
            <a:r>
              <a:rPr lang="es-ES" altLang="es-CO" b="1" dirty="0" smtClean="0">
                <a:solidFill>
                  <a:schemeClr val="tx2"/>
                </a:solidFill>
              </a:rPr>
              <a:t>: Grupo de Asistencia Técnica</a:t>
            </a:r>
            <a:endParaRPr lang="es-CO" altLang="es-CO" b="1" dirty="0">
              <a:solidFill>
                <a:schemeClr val="tx2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903790" y="378305"/>
            <a:ext cx="3915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altLang="es-CO" b="1" dirty="0">
                <a:solidFill>
                  <a:schemeClr val="bg1"/>
                </a:solidFill>
              </a:rPr>
              <a:t>INFORME </a:t>
            </a:r>
            <a:r>
              <a:rPr lang="es-ES" altLang="es-CO" b="1" dirty="0" smtClean="0">
                <a:solidFill>
                  <a:schemeClr val="bg1"/>
                </a:solidFill>
              </a:rPr>
              <a:t>GESTIÓN REGIONAL ARAUCA</a:t>
            </a:r>
            <a:endParaRPr lang="es-ES" altLang="es-C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00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715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59373"/>
              </p:ext>
            </p:extLst>
          </p:nvPr>
        </p:nvGraphicFramePr>
        <p:xfrm>
          <a:off x="469519" y="3773197"/>
          <a:ext cx="3492500" cy="1893888"/>
        </p:xfrm>
        <a:graphic>
          <a:graphicData uri="http://schemas.openxmlformats.org/drawingml/2006/table">
            <a:tbl>
              <a:tblPr/>
              <a:tblGrid>
                <a:gridCol w="3027362"/>
                <a:gridCol w="465138"/>
              </a:tblGrid>
              <a:tr h="213396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ICBF- DATOS GENERALES</a:t>
                      </a:r>
                      <a:endParaRPr kumimoji="0" lang="es-E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1339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 DE MUNICIPIOS</a:t>
                      </a: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7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51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 DE CENTROS ZONALES</a:t>
                      </a:r>
                      <a:endParaRPr kumimoji="0" lang="es-E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51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CENTROS ZONALES ESPECIALIZADOS</a:t>
                      </a: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0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51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CENTROS ZONALES  MIXTOS</a:t>
                      </a: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0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51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PERSONAL DE PLANTA</a:t>
                      </a: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46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51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CONTRATISTAS</a:t>
                      </a: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87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51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VACANTES</a:t>
                      </a:r>
                      <a:endParaRPr kumimoji="0" lang="es-E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7248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734111"/>
              </p:ext>
            </p:extLst>
          </p:nvPr>
        </p:nvGraphicFramePr>
        <p:xfrm>
          <a:off x="1774602" y="1261370"/>
          <a:ext cx="5373175" cy="2306076"/>
        </p:xfrm>
        <a:graphic>
          <a:graphicData uri="http://schemas.openxmlformats.org/drawingml/2006/table">
            <a:tbl>
              <a:tblPr/>
              <a:tblGrid>
                <a:gridCol w="4080483"/>
                <a:gridCol w="1292692"/>
              </a:tblGrid>
              <a:tr h="34163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DATOS GENERALES DEPARTAMENTO  </a:t>
                      </a:r>
                      <a:endParaRPr kumimoji="0" lang="es-E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TOTAL*</a:t>
                      </a:r>
                      <a:endParaRPr kumimoji="0" lang="es-E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59789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POBLACION TOTAL DEL DEPARTAMENTO</a:t>
                      </a:r>
                      <a:endParaRPr kumimoji="0" lang="es-E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262.315</a:t>
                      </a:r>
                    </a:p>
                  </a:txBody>
                  <a:tcPr marT="45697" marB="4569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63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POBLACION TOTAL MENOR DE 18 AÑOS</a:t>
                      </a: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113.830</a:t>
                      </a:r>
                    </a:p>
                  </a:txBody>
                  <a:tcPr marT="45697" marB="4569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63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NIÑOS Y NIÑAS DE 0 A 6 AÑOS</a:t>
                      </a: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46.186</a:t>
                      </a:r>
                    </a:p>
                  </a:txBody>
                  <a:tcPr marT="45697" marB="4569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63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NIÑOS Y NIÑAS DE 7 A 11 AÑOS</a:t>
                      </a: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32.115</a:t>
                      </a:r>
                    </a:p>
                  </a:txBody>
                  <a:tcPr marT="45697" marB="4569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63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ADOLESCENTES DE 12 A 17 AÑOS</a:t>
                      </a: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35.529</a:t>
                      </a:r>
                    </a:p>
                  </a:txBody>
                  <a:tcPr marT="45697" marB="4569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7249" name="Group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64562"/>
              </p:ext>
            </p:extLst>
          </p:nvPr>
        </p:nvGraphicFramePr>
        <p:xfrm>
          <a:off x="4134118" y="3763359"/>
          <a:ext cx="4749151" cy="1127606"/>
        </p:xfrm>
        <a:graphic>
          <a:graphicData uri="http://schemas.openxmlformats.org/drawingml/2006/table">
            <a:tbl>
              <a:tblPr/>
              <a:tblGrid>
                <a:gridCol w="3284113"/>
                <a:gridCol w="785611"/>
                <a:gridCol w="679427"/>
              </a:tblGrid>
              <a:tr h="39617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INDICADORES DE CALIDAD Y CONDICIONES DE VIDA*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DPTO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NAL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9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INDICE DE NBI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35.91%</a:t>
                      </a: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27.78%</a:t>
                      </a: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9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LINEA DE INDIGENCIA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14%</a:t>
                      </a: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8.4%</a:t>
                      </a: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77" name="Text Box 94"/>
          <p:cNvSpPr txBox="1">
            <a:spLocks noChangeArrowheads="1"/>
          </p:cNvSpPr>
          <p:nvPr/>
        </p:nvSpPr>
        <p:spPr bwMode="auto">
          <a:xfrm>
            <a:off x="395288" y="1412875"/>
            <a:ext cx="2736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CO" altLang="es-CO" sz="1800">
                <a:latin typeface="Arial Black" pitchFamily="34" charset="0"/>
              </a:rPr>
              <a:t>MAPA</a:t>
            </a:r>
          </a:p>
        </p:txBody>
      </p:sp>
      <p:sp>
        <p:nvSpPr>
          <p:cNvPr id="164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607255" y="136478"/>
            <a:ext cx="8893176" cy="692150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r>
              <a:rPr lang="es-ES" altLang="es-CO" sz="2000" b="1" dirty="0" smtClean="0">
                <a:solidFill>
                  <a:schemeClr val="bg1"/>
                </a:solidFill>
              </a:rPr>
              <a:t>	INFORMACIÓN DEL  DEPARTAMENTO</a:t>
            </a:r>
            <a:br>
              <a:rPr lang="es-ES" altLang="es-CO" sz="2000" b="1" dirty="0" smtClean="0">
                <a:solidFill>
                  <a:schemeClr val="bg1"/>
                </a:solidFill>
              </a:rPr>
            </a:br>
            <a:r>
              <a:rPr lang="es-ES" altLang="es-CO" sz="2000" b="1" dirty="0" smtClean="0">
                <a:solidFill>
                  <a:schemeClr val="bg1"/>
                </a:solidFill>
              </a:rPr>
              <a:t>Y LA REGIONAL 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4790941" y="5228823"/>
            <a:ext cx="33098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b="1" dirty="0" smtClean="0"/>
              <a:t>*Año 2015</a:t>
            </a:r>
            <a:endParaRPr lang="es-CO" sz="1000" b="1" dirty="0"/>
          </a:p>
        </p:txBody>
      </p:sp>
    </p:spTree>
    <p:extLst>
      <p:ext uri="{BB962C8B-B14F-4D97-AF65-F5344CB8AC3E}">
        <p14:creationId xmlns:p14="http://schemas.microsoft.com/office/powerpoint/2010/main" val="423070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8" name="Text Box 72"/>
          <p:cNvSpPr txBox="1">
            <a:spLocks noChangeArrowheads="1"/>
          </p:cNvSpPr>
          <p:nvPr/>
        </p:nvSpPr>
        <p:spPr bwMode="auto">
          <a:xfrm>
            <a:off x="3080163" y="1364243"/>
            <a:ext cx="2520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CO" altLang="es-CO" sz="1800" dirty="0">
                <a:latin typeface="Arial Black" pitchFamily="34" charset="0"/>
              </a:rPr>
              <a:t>MAPA DE AREAS DE INFLUENCIA </a:t>
            </a:r>
          </a:p>
        </p:txBody>
      </p:sp>
      <p:sp>
        <p:nvSpPr>
          <p:cNvPr id="174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0188"/>
            <a:ext cx="8229600" cy="1143000"/>
          </a:xfrm>
        </p:spPr>
        <p:txBody>
          <a:bodyPr/>
          <a:lstStyle/>
          <a:p>
            <a:pPr eaLnBrk="1" hangingPunct="1"/>
            <a:r>
              <a:rPr lang="es-ES" altLang="es-CO" sz="2000" b="1" dirty="0" smtClean="0">
                <a:solidFill>
                  <a:schemeClr val="bg1"/>
                </a:solidFill>
              </a:rPr>
              <a:t>INFORMACIÓN DETALLADA POR  CENTRO ZONAL:</a:t>
            </a:r>
            <a:r>
              <a:rPr lang="es-ES" altLang="es-CO" sz="2400" dirty="0" smtClean="0"/>
              <a:t> 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443708"/>
              </p:ext>
            </p:extLst>
          </p:nvPr>
        </p:nvGraphicFramePr>
        <p:xfrm>
          <a:off x="932220" y="2507171"/>
          <a:ext cx="7529195" cy="2199701"/>
        </p:xfrm>
        <a:graphic>
          <a:graphicData uri="http://schemas.openxmlformats.org/drawingml/2006/table">
            <a:tbl>
              <a:tblPr/>
              <a:tblGrid>
                <a:gridCol w="1982941"/>
                <a:gridCol w="1927972"/>
                <a:gridCol w="1206094"/>
                <a:gridCol w="1206094"/>
                <a:gridCol w="1206094"/>
              </a:tblGrid>
              <a:tr h="4862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7780" marT="1778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CENTRO ZONAL SARAVENA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7780" marT="1778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CENTRO ZONAL TAME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CENTRO ZONAL ARAUCA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REGIONAL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6949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Municipios de influencia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7780" marT="1778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Arauquita, Saravena, Fortul y Cubará (Boyacá)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7780" marT="1778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Tame y Puerto Rondón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Arauca y </a:t>
                      </a:r>
                      <a:r>
                        <a:rPr lang="es-CO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Cravo</a:t>
                      </a:r>
                      <a:r>
                        <a:rPr lang="es-CO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Norte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CO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Todos los municipios</a:t>
                      </a:r>
                      <a:endParaRPr lang="es-CO" sz="11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Población  total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7780" marT="1778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O" sz="1100" dirty="0" smtClean="0">
                          <a:effectLst/>
                          <a:latin typeface="Calibri" panose="020F0502020204030204" pitchFamily="34" charset="0"/>
                        </a:rPr>
                        <a:t>113.891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7780" marT="1778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56.612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CO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91.812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262.315</a:t>
                      </a:r>
                      <a:r>
                        <a:rPr lang="es-C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Personal de Planta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7780" marT="1778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es-C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17780" marT="1778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Contratistas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7780" marT="1778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17780" marT="1778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Vacantes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7780" marT="1778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7780" marT="1778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08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165850"/>
            <a:ext cx="4111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" r="2272" b="6250"/>
          <a:stretch>
            <a:fillRect/>
          </a:stretch>
        </p:blipFill>
        <p:spPr bwMode="auto">
          <a:xfrm>
            <a:off x="179388" y="6165850"/>
            <a:ext cx="50006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-1" y="386284"/>
            <a:ext cx="612784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2000" b="1" dirty="0">
                <a:solidFill>
                  <a:schemeClr val="bg1"/>
                </a:solidFill>
                <a:latin typeface="Arial Black" pitchFamily="34" charset="0"/>
              </a:rPr>
              <a:t>PRESUPUESTO. </a:t>
            </a:r>
            <a:r>
              <a:rPr lang="es-CO" altLang="es-CO" sz="2000" b="1" dirty="0" smtClean="0">
                <a:solidFill>
                  <a:schemeClr val="bg1"/>
                </a:solidFill>
                <a:latin typeface="Arial Black" pitchFamily="34" charset="0"/>
              </a:rPr>
              <a:t>AÑO 2016 : </a:t>
            </a:r>
            <a:r>
              <a:rPr lang="es-CO" altLang="es-CO" sz="1400" b="1" dirty="0" smtClean="0">
                <a:solidFill>
                  <a:schemeClr val="bg1"/>
                </a:solidFill>
                <a:latin typeface="Arial Black" pitchFamily="34" charset="0"/>
              </a:rPr>
              <a:t>En este caso del programa o servicio que van a </a:t>
            </a:r>
            <a:r>
              <a:rPr lang="es-CO" altLang="es-CO" sz="1400" b="1" dirty="0">
                <a:solidFill>
                  <a:schemeClr val="bg1"/>
                </a:solidFill>
                <a:latin typeface="Arial Black" pitchFamily="34" charset="0"/>
              </a:rPr>
              <a:t>presentar  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175993"/>
              </p:ext>
            </p:extLst>
          </p:nvPr>
        </p:nvGraphicFramePr>
        <p:xfrm>
          <a:off x="679450" y="1319649"/>
          <a:ext cx="7176077" cy="1787234"/>
        </p:xfrm>
        <a:graphic>
          <a:graphicData uri="http://schemas.openxmlformats.org/drawingml/2006/table">
            <a:tbl>
              <a:tblPr/>
              <a:tblGrid>
                <a:gridCol w="2043188"/>
                <a:gridCol w="2666112"/>
                <a:gridCol w="2466777"/>
              </a:tblGrid>
              <a:tr h="39829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VIGENCIA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FUNCIONAMIENTO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INVERSION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40851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225.731.099,00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37.017.601.903,00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57.830.252,00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33.354.833.542,00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42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VARIACION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effectLst/>
                          <a:latin typeface="Calibri" panose="020F0502020204030204" pitchFamily="34" charset="0"/>
                        </a:rPr>
                        <a:t>167.900.847,00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3.662.768.361,00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757382" y="3581761"/>
          <a:ext cx="7213600" cy="2085975"/>
        </p:xfrm>
        <a:graphic>
          <a:graphicData uri="http://schemas.openxmlformats.org/drawingml/2006/table">
            <a:tbl>
              <a:tblPr/>
              <a:tblGrid>
                <a:gridCol w="2258612"/>
                <a:gridCol w="1459215"/>
                <a:gridCol w="1284744"/>
                <a:gridCol w="1208611"/>
                <a:gridCol w="1002418"/>
              </a:tblGrid>
              <a:tr h="37147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PROGRAMAS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APROPIACION VIGENTE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COMPROMETIDO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PAGADO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PART. EN LA APROPIACION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Calibri" panose="020F0502020204030204" pitchFamily="34" charset="0"/>
                        </a:rPr>
                        <a:t>PRIMERA INFANCIA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effectLst/>
                          <a:latin typeface="Calibri" panose="020F0502020204030204" pitchFamily="34" charset="0"/>
                        </a:rPr>
                        <a:t>28.252.952.095,00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effectLst/>
                          <a:latin typeface="Calibri" panose="020F0502020204030204" pitchFamily="34" charset="0"/>
                        </a:rPr>
                        <a:t>24.333.229.930,00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effectLst/>
                          <a:latin typeface="Calibri" panose="020F0502020204030204" pitchFamily="34" charset="0"/>
                        </a:rPr>
                        <a:t>21.425.078.607,00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effectLst/>
                          <a:latin typeface="Calibri" panose="020F0502020204030204" pitchFamily="34" charset="0"/>
                        </a:rPr>
                        <a:t>75,86%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Calibri" panose="020F0502020204030204" pitchFamily="34" charset="0"/>
                        </a:rPr>
                        <a:t>PROTECCION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effectLst/>
                          <a:latin typeface="Calibri" panose="020F0502020204030204" pitchFamily="34" charset="0"/>
                        </a:rPr>
                        <a:t>4.895.329.803,00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effectLst/>
                          <a:latin typeface="Calibri" panose="020F0502020204030204" pitchFamily="34" charset="0"/>
                        </a:rPr>
                        <a:t>4.866.072.954,00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effectLst/>
                          <a:latin typeface="Calibri" panose="020F0502020204030204" pitchFamily="34" charset="0"/>
                        </a:rPr>
                        <a:t>3.271.883.195,00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effectLst/>
                          <a:latin typeface="Calibri" panose="020F0502020204030204" pitchFamily="34" charset="0"/>
                        </a:rPr>
                        <a:t>13,14%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FAMILIA PARA </a:t>
                      </a:r>
                      <a:r>
                        <a:rPr lang="es-CO" sz="1100" b="0" i="0" u="none" strike="noStrike">
                          <a:effectLst/>
                          <a:latin typeface="Calibri" panose="020F0502020204030204" pitchFamily="34" charset="0"/>
                        </a:rPr>
                        <a:t>LA </a:t>
                      </a:r>
                      <a:r>
                        <a:rPr lang="es-CO" sz="1100" b="0" i="0" u="none" strike="noStrike" smtClean="0">
                          <a:effectLst/>
                          <a:latin typeface="Calibri" panose="020F0502020204030204" pitchFamily="34" charset="0"/>
                        </a:rPr>
                        <a:t>PAZ</a:t>
                      </a:r>
                      <a:endParaRPr lang="es-CO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effectLst/>
                          <a:latin typeface="Calibri" panose="020F0502020204030204" pitchFamily="34" charset="0"/>
                        </a:rPr>
                        <a:t>1.249.898.856,00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effectLst/>
                          <a:latin typeface="Calibri" panose="020F0502020204030204" pitchFamily="34" charset="0"/>
                        </a:rPr>
                        <a:t>1.240.561.513,00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effectLst/>
                          <a:latin typeface="Calibri" panose="020F0502020204030204" pitchFamily="34" charset="0"/>
                        </a:rPr>
                        <a:t>615.509.194,00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effectLst/>
                          <a:latin typeface="Calibri" panose="020F0502020204030204" pitchFamily="34" charset="0"/>
                        </a:rPr>
                        <a:t>3,36%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Calibri" panose="020F0502020204030204" pitchFamily="34" charset="0"/>
                        </a:rPr>
                        <a:t>NIÑEZ Y ADOLESCENCIA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1.259.744.296,00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effectLst/>
                          <a:latin typeface="Calibri" panose="020F0502020204030204" pitchFamily="34" charset="0"/>
                        </a:rPr>
                        <a:t>1.255.269.404,00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effectLst/>
                          <a:latin typeface="Calibri" panose="020F0502020204030204" pitchFamily="34" charset="0"/>
                        </a:rPr>
                        <a:t>803.025.894,00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effectLst/>
                          <a:latin typeface="Calibri" panose="020F0502020204030204" pitchFamily="34" charset="0"/>
                        </a:rPr>
                        <a:t>3,38%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Calibri" panose="020F0502020204030204" pitchFamily="34" charset="0"/>
                        </a:rPr>
                        <a:t>NUTRICION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effectLst/>
                          <a:latin typeface="Calibri" panose="020F0502020204030204" pitchFamily="34" charset="0"/>
                        </a:rPr>
                        <a:t>288.956.783,00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effectLst/>
                          <a:latin typeface="Calibri" panose="020F0502020204030204" pitchFamily="34" charset="0"/>
                        </a:rPr>
                        <a:t>282.345.941,00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effectLst/>
                          <a:latin typeface="Calibri" panose="020F0502020204030204" pitchFamily="34" charset="0"/>
                        </a:rPr>
                        <a:t>196.383.853,00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effectLst/>
                          <a:latin typeface="Calibri" panose="020F0502020204030204" pitchFamily="34" charset="0"/>
                        </a:rPr>
                        <a:t>0,78%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Calibri" panose="020F0502020204030204" pitchFamily="34" charset="0"/>
                        </a:rPr>
                        <a:t>OTROS   ( INVERSION 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effectLst/>
                          <a:latin typeface="Calibri" panose="020F0502020204030204" pitchFamily="34" charset="0"/>
                        </a:rPr>
                        <a:t>1.070.720.140,00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effectLst/>
                          <a:latin typeface="Calibri" panose="020F0502020204030204" pitchFamily="34" charset="0"/>
                        </a:rPr>
                        <a:t>1.028.603.871,00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effectLst/>
                          <a:latin typeface="Calibri" panose="020F0502020204030204" pitchFamily="34" charset="0"/>
                        </a:rPr>
                        <a:t>619.845.863,00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effectLst/>
                          <a:latin typeface="Calibri" panose="020F0502020204030204" pitchFamily="34" charset="0"/>
                        </a:rPr>
                        <a:t>2,87%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Calibri" panose="020F0502020204030204" pitchFamily="34" charset="0"/>
                        </a:rPr>
                        <a:t> FUNCIONAMIENTO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effectLst/>
                          <a:latin typeface="Calibri" panose="020F0502020204030204" pitchFamily="34" charset="0"/>
                        </a:rPr>
                        <a:t>225.731.099,00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effectLst/>
                          <a:latin typeface="Calibri" panose="020F0502020204030204" pitchFamily="34" charset="0"/>
                        </a:rPr>
                        <a:t>162.439.836,00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effectLst/>
                          <a:latin typeface="Calibri" panose="020F0502020204030204" pitchFamily="34" charset="0"/>
                        </a:rPr>
                        <a:t>125.581.924,00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effectLst/>
                          <a:latin typeface="Calibri" panose="020F0502020204030204" pitchFamily="34" charset="0"/>
                        </a:rPr>
                        <a:t>0,61%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effectLst/>
                          <a:latin typeface="Calibri" panose="020F0502020204030204" pitchFamily="34" charset="0"/>
                        </a:rPr>
                        <a:t>37.243.333.072,00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effectLst/>
                          <a:latin typeface="Calibri" panose="020F0502020204030204" pitchFamily="34" charset="0"/>
                        </a:rPr>
                        <a:t>33.168.523.449,00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effectLst/>
                          <a:latin typeface="Calibri" panose="020F0502020204030204" pitchFamily="34" charset="0"/>
                        </a:rPr>
                        <a:t>27.057.308.530,00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841664" y="5912427"/>
            <a:ext cx="3616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 smtClean="0"/>
              <a:t>Fuente: SIIF Nación/ Unidad ejecutora </a:t>
            </a:r>
          </a:p>
          <a:p>
            <a:r>
              <a:rPr lang="es-CO" sz="1000" dirty="0" smtClean="0"/>
              <a:t>Corte 30 de septiembre de 2016. </a:t>
            </a:r>
            <a:endParaRPr lang="es-CO" sz="1000" dirty="0"/>
          </a:p>
        </p:txBody>
      </p:sp>
    </p:spTree>
    <p:extLst>
      <p:ext uri="{BB962C8B-B14F-4D97-AF65-F5344CB8AC3E}">
        <p14:creationId xmlns:p14="http://schemas.microsoft.com/office/powerpoint/2010/main" val="79036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259307" y="198628"/>
            <a:ext cx="608690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1800" b="1" dirty="0">
                <a:solidFill>
                  <a:schemeClr val="bg1"/>
                </a:solidFill>
                <a:latin typeface="Arial Black" pitchFamily="34" charset="0"/>
              </a:rPr>
              <a:t>APOYO A LA PRIMERA INFANCIA</a:t>
            </a:r>
            <a:endParaRPr lang="es-MX" altLang="es-CO" sz="1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786215" y="1149126"/>
            <a:ext cx="7356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CO" altLang="es-CO" sz="1600" dirty="0">
                <a:latin typeface="Arial Black" pitchFamily="34" charset="0"/>
              </a:rPr>
              <a:t>POBLACION ATENDIDA  ICBF POR  LA  REGIONAL: </a:t>
            </a:r>
            <a:r>
              <a:rPr lang="es-CO" altLang="es-CO" sz="1600" dirty="0" smtClean="0">
                <a:latin typeface="Arial Black" pitchFamily="34" charset="0"/>
              </a:rPr>
              <a:t>AÑO 2016</a:t>
            </a:r>
            <a:endParaRPr lang="es-ES" altLang="es-CO" sz="1600" dirty="0">
              <a:latin typeface="Arial Black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65" y="2351314"/>
            <a:ext cx="8393438" cy="192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2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259307" y="198628"/>
            <a:ext cx="608690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1800" b="1" dirty="0">
                <a:solidFill>
                  <a:schemeClr val="bg1"/>
                </a:solidFill>
                <a:latin typeface="Arial Black" pitchFamily="34" charset="0"/>
              </a:rPr>
              <a:t>APOYO A LA PRIMERA INFANCIA</a:t>
            </a:r>
            <a:endParaRPr lang="es-MX" altLang="es-CO" sz="1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786215" y="1149126"/>
            <a:ext cx="7356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CO" altLang="es-CO" sz="1600" dirty="0">
                <a:latin typeface="Arial Black" pitchFamily="34" charset="0"/>
              </a:rPr>
              <a:t>POBLACION ATENDIDA  ICBF POR  LA  REGIONAL: </a:t>
            </a:r>
            <a:r>
              <a:rPr lang="es-CO" altLang="es-CO" sz="1600" dirty="0" smtClean="0">
                <a:latin typeface="Arial Black" pitchFamily="34" charset="0"/>
              </a:rPr>
              <a:t>AÑO 2016</a:t>
            </a:r>
            <a:endParaRPr lang="es-ES" altLang="es-CO" sz="1600" dirty="0">
              <a:latin typeface="Arial Black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35" y="2069462"/>
            <a:ext cx="6379085" cy="210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9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5943600"/>
            <a:ext cx="9144000" cy="94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>
              <a:latin typeface="Arial Black" pitchFamily="34" charset="0"/>
            </a:endParaRP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0" y="74613"/>
            <a:ext cx="611419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1800" b="1" dirty="0">
                <a:solidFill>
                  <a:schemeClr val="bg1"/>
                </a:solidFill>
                <a:latin typeface="Arial Black" pitchFamily="34" charset="0"/>
              </a:rPr>
              <a:t>APOYO A LA NIÑEZ Y ADOLESCENCIA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1800" b="1" dirty="0" smtClean="0">
                <a:solidFill>
                  <a:schemeClr val="bg1"/>
                </a:solidFill>
                <a:latin typeface="Arial Black" pitchFamily="34" charset="0"/>
              </a:rPr>
              <a:t>(6-17 </a:t>
            </a:r>
            <a:r>
              <a:rPr lang="es-CO" altLang="es-CO" sz="1800" b="1" dirty="0">
                <a:solidFill>
                  <a:schemeClr val="bg1"/>
                </a:solidFill>
                <a:latin typeface="Arial Black" pitchFamily="34" charset="0"/>
              </a:rPr>
              <a:t>AÑOS DE EDAD)</a:t>
            </a:r>
            <a:endParaRPr lang="es-MX" altLang="es-CO" sz="1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161925" y="1342646"/>
            <a:ext cx="88201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CO" altLang="es-CO" sz="2000" dirty="0" smtClean="0">
                <a:latin typeface="Arial Black" pitchFamily="34" charset="0"/>
              </a:rPr>
              <a:t>PROGRAMA </a:t>
            </a:r>
            <a:r>
              <a:rPr lang="es-CO" altLang="es-CO" sz="2000" dirty="0">
                <a:latin typeface="Arial Black" pitchFamily="34" charset="0"/>
              </a:rPr>
              <a:t>GENERACIONES CON </a:t>
            </a:r>
            <a:r>
              <a:rPr lang="es-CO" altLang="es-CO" sz="2000" dirty="0" smtClean="0">
                <a:latin typeface="Arial Black" pitchFamily="34" charset="0"/>
              </a:rPr>
              <a:t>BIENESTAR</a:t>
            </a:r>
            <a:endParaRPr lang="es-CO" altLang="es-CO" sz="2000" dirty="0">
              <a:latin typeface="Arial Black" pitchFamily="34" charset="0"/>
            </a:endParaRPr>
          </a:p>
        </p:txBody>
      </p:sp>
      <p:graphicFrame>
        <p:nvGraphicFramePr>
          <p:cNvPr id="25734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123543"/>
              </p:ext>
            </p:extLst>
          </p:nvPr>
        </p:nvGraphicFramePr>
        <p:xfrm>
          <a:off x="1438471" y="2173443"/>
          <a:ext cx="6234112" cy="3168652"/>
        </p:xfrm>
        <a:graphic>
          <a:graphicData uri="http://schemas.openxmlformats.org/drawingml/2006/table">
            <a:tbl>
              <a:tblPr/>
              <a:tblGrid>
                <a:gridCol w="4213225"/>
                <a:gridCol w="2020887"/>
              </a:tblGrid>
              <a:tr h="7302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MODALIDAD </a:t>
                      </a: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AÑO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925 Cupos Generaciones Étnicas con Bienestar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 Cupos Generaciones Rurales con Bienestar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800 Cupos Generaciones Tradicionales con Bienestar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INVERSIÓN 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$1.318.331.299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440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1622</TotalTime>
  <Words>949</Words>
  <Application>Microsoft Office PowerPoint</Application>
  <PresentationFormat>Presentación en pantalla (4:3)</PresentationFormat>
  <Paragraphs>419</Paragraphs>
  <Slides>23</Slides>
  <Notes>8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MS PGothic</vt:lpstr>
      <vt:lpstr>Arial</vt:lpstr>
      <vt:lpstr>Arial Black</vt:lpstr>
      <vt:lpstr>Calibri</vt:lpstr>
      <vt:lpstr>Calibri Light</vt:lpstr>
      <vt:lpstr>Times New Roman</vt:lpstr>
      <vt:lpstr>Diseño personalizado</vt:lpstr>
      <vt:lpstr>Worksheet</vt:lpstr>
      <vt:lpstr>Presentación de PowerPoint</vt:lpstr>
      <vt:lpstr>Presentación de PowerPoint</vt:lpstr>
      <vt:lpstr>Presentación de PowerPoint</vt:lpstr>
      <vt:lpstr> INFORMACIÓN DEL  DEPARTAMENTO Y LA REGIONAL  </vt:lpstr>
      <vt:lpstr>INFORMACIÓN DETALLADA POR  CENTRO ZONAL: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PROCESO ADMINISTRATIVO DE RESTABLECIMIENTO  DE DERECHOS (PARD) UBICACIÓN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Jennifer Rocha Murcia</dc:creator>
  <cp:lastModifiedBy>Jorge Andres Acuña Mora</cp:lastModifiedBy>
  <cp:revision>31</cp:revision>
  <dcterms:created xsi:type="dcterms:W3CDTF">2015-01-29T14:27:26Z</dcterms:created>
  <dcterms:modified xsi:type="dcterms:W3CDTF">2016-11-01T14:34:32Z</dcterms:modified>
</cp:coreProperties>
</file>